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8" r:id="rId3"/>
    <p:sldId id="259" r:id="rId4"/>
    <p:sldId id="328" r:id="rId5"/>
    <p:sldId id="321" r:id="rId6"/>
    <p:sldId id="262" r:id="rId7"/>
    <p:sldId id="329" r:id="rId8"/>
    <p:sldId id="335" r:id="rId9"/>
    <p:sldId id="337" r:id="rId10"/>
    <p:sldId id="336" r:id="rId11"/>
    <p:sldId id="349" r:id="rId12"/>
    <p:sldId id="298" r:id="rId13"/>
    <p:sldId id="332" r:id="rId14"/>
    <p:sldId id="296" r:id="rId15"/>
    <p:sldId id="338" r:id="rId16"/>
    <p:sldId id="339" r:id="rId17"/>
    <p:sldId id="340" r:id="rId18"/>
    <p:sldId id="341" r:id="rId19"/>
    <p:sldId id="342" r:id="rId20"/>
    <p:sldId id="343" r:id="rId21"/>
    <p:sldId id="344" r:id="rId22"/>
    <p:sldId id="345" r:id="rId23"/>
    <p:sldId id="346" r:id="rId24"/>
    <p:sldId id="347" r:id="rId25"/>
    <p:sldId id="348" r:id="rId26"/>
    <p:sldId id="273" r:id="rId27"/>
    <p:sldId id="280" r:id="rId28"/>
    <p:sldId id="322" r:id="rId29"/>
    <p:sldId id="323" r:id="rId30"/>
    <p:sldId id="331" r:id="rId31"/>
    <p:sldId id="292" r:id="rId32"/>
    <p:sldId id="293" r:id="rId33"/>
    <p:sldId id="29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nna Karagiozidou" initials="MK" lastIdx="2" clrIdx="0">
    <p:extLst>
      <p:ext uri="{19B8F6BF-5375-455C-9EA6-DF929625EA0E}">
        <p15:presenceInfo xmlns:p15="http://schemas.microsoft.com/office/powerpoint/2012/main" userId="57f92a8df6b07b2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990000"/>
    <a:srgbClr val="EAEAEA"/>
    <a:srgbClr val="DDDDDD"/>
    <a:srgbClr val="F199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2" y="60"/>
      </p:cViewPr>
      <p:guideLst/>
    </p:cSldViewPr>
  </p:slideViewPr>
  <p:notesTextViewPr>
    <p:cViewPr>
      <p:scale>
        <a:sx n="1" d="1"/>
        <a:sy n="1" d="1"/>
      </p:scale>
      <p:origin x="0" y="0"/>
    </p:cViewPr>
  </p:notesTextViewPr>
  <p:sorterViewPr>
    <p:cViewPr>
      <p:scale>
        <a:sx n="100" d="100"/>
        <a:sy n="100" d="100"/>
      </p:scale>
      <p:origin x="0" y="-66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F601F2-3076-4EE4-A40E-BF739C004AEC}" type="datetimeFigureOut">
              <a:rPr lang="en-GB" smtClean="0"/>
              <a:t>16/04/2021</a:t>
            </a:fld>
            <a:endParaRPr lang="en-GB"/>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5F860F-F48D-487B-A5B5-196434E69A30}" type="slidenum">
              <a:rPr lang="en-GB" smtClean="0"/>
              <a:t>‹#›</a:t>
            </a:fld>
            <a:endParaRPr lang="en-GB"/>
          </a:p>
        </p:txBody>
      </p:sp>
    </p:spTree>
    <p:extLst>
      <p:ext uri="{BB962C8B-B14F-4D97-AF65-F5344CB8AC3E}">
        <p14:creationId xmlns:p14="http://schemas.microsoft.com/office/powerpoint/2010/main" val="2365104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a:t>
            </a:fld>
            <a:endParaRPr lang="en-GB"/>
          </a:p>
        </p:txBody>
      </p:sp>
    </p:spTree>
    <p:extLst>
      <p:ext uri="{BB962C8B-B14F-4D97-AF65-F5344CB8AC3E}">
        <p14:creationId xmlns:p14="http://schemas.microsoft.com/office/powerpoint/2010/main" val="2540797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15</a:t>
            </a:fld>
            <a:endParaRPr lang="en-GB"/>
          </a:p>
        </p:txBody>
      </p:sp>
    </p:spTree>
    <p:extLst>
      <p:ext uri="{BB962C8B-B14F-4D97-AF65-F5344CB8AC3E}">
        <p14:creationId xmlns:p14="http://schemas.microsoft.com/office/powerpoint/2010/main" val="2067558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16</a:t>
            </a:fld>
            <a:endParaRPr lang="en-GB"/>
          </a:p>
        </p:txBody>
      </p:sp>
    </p:spTree>
    <p:extLst>
      <p:ext uri="{BB962C8B-B14F-4D97-AF65-F5344CB8AC3E}">
        <p14:creationId xmlns:p14="http://schemas.microsoft.com/office/powerpoint/2010/main" val="2627827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17</a:t>
            </a:fld>
            <a:endParaRPr lang="en-GB"/>
          </a:p>
        </p:txBody>
      </p:sp>
    </p:spTree>
    <p:extLst>
      <p:ext uri="{BB962C8B-B14F-4D97-AF65-F5344CB8AC3E}">
        <p14:creationId xmlns:p14="http://schemas.microsoft.com/office/powerpoint/2010/main" val="1125898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18</a:t>
            </a:fld>
            <a:endParaRPr lang="en-GB"/>
          </a:p>
        </p:txBody>
      </p:sp>
    </p:spTree>
    <p:extLst>
      <p:ext uri="{BB962C8B-B14F-4D97-AF65-F5344CB8AC3E}">
        <p14:creationId xmlns:p14="http://schemas.microsoft.com/office/powerpoint/2010/main" val="3359977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19</a:t>
            </a:fld>
            <a:endParaRPr lang="en-GB"/>
          </a:p>
        </p:txBody>
      </p:sp>
    </p:spTree>
    <p:extLst>
      <p:ext uri="{BB962C8B-B14F-4D97-AF65-F5344CB8AC3E}">
        <p14:creationId xmlns:p14="http://schemas.microsoft.com/office/powerpoint/2010/main" val="2528875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20</a:t>
            </a:fld>
            <a:endParaRPr lang="en-GB"/>
          </a:p>
        </p:txBody>
      </p:sp>
    </p:spTree>
    <p:extLst>
      <p:ext uri="{BB962C8B-B14F-4D97-AF65-F5344CB8AC3E}">
        <p14:creationId xmlns:p14="http://schemas.microsoft.com/office/powerpoint/2010/main" val="1626059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21</a:t>
            </a:fld>
            <a:endParaRPr lang="en-GB"/>
          </a:p>
        </p:txBody>
      </p:sp>
    </p:spTree>
    <p:extLst>
      <p:ext uri="{BB962C8B-B14F-4D97-AF65-F5344CB8AC3E}">
        <p14:creationId xmlns:p14="http://schemas.microsoft.com/office/powerpoint/2010/main" val="1600918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22</a:t>
            </a:fld>
            <a:endParaRPr lang="en-GB"/>
          </a:p>
        </p:txBody>
      </p:sp>
    </p:spTree>
    <p:extLst>
      <p:ext uri="{BB962C8B-B14F-4D97-AF65-F5344CB8AC3E}">
        <p14:creationId xmlns:p14="http://schemas.microsoft.com/office/powerpoint/2010/main" val="125334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23</a:t>
            </a:fld>
            <a:endParaRPr lang="en-GB"/>
          </a:p>
        </p:txBody>
      </p:sp>
    </p:spTree>
    <p:extLst>
      <p:ext uri="{BB962C8B-B14F-4D97-AF65-F5344CB8AC3E}">
        <p14:creationId xmlns:p14="http://schemas.microsoft.com/office/powerpoint/2010/main" val="2465592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24</a:t>
            </a:fld>
            <a:endParaRPr lang="en-GB"/>
          </a:p>
        </p:txBody>
      </p:sp>
    </p:spTree>
    <p:extLst>
      <p:ext uri="{BB962C8B-B14F-4D97-AF65-F5344CB8AC3E}">
        <p14:creationId xmlns:p14="http://schemas.microsoft.com/office/powerpoint/2010/main" val="1245724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a:t>
            </a:fld>
            <a:endParaRPr lang="en-GB"/>
          </a:p>
        </p:txBody>
      </p:sp>
    </p:spTree>
    <p:extLst>
      <p:ext uri="{BB962C8B-B14F-4D97-AF65-F5344CB8AC3E}">
        <p14:creationId xmlns:p14="http://schemas.microsoft.com/office/powerpoint/2010/main" val="4839613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25</a:t>
            </a:fld>
            <a:endParaRPr lang="en-GB"/>
          </a:p>
        </p:txBody>
      </p:sp>
    </p:spTree>
    <p:extLst>
      <p:ext uri="{BB962C8B-B14F-4D97-AF65-F5344CB8AC3E}">
        <p14:creationId xmlns:p14="http://schemas.microsoft.com/office/powerpoint/2010/main" val="3289346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26</a:t>
            </a:fld>
            <a:endParaRPr lang="en-GB"/>
          </a:p>
        </p:txBody>
      </p:sp>
    </p:spTree>
    <p:extLst>
      <p:ext uri="{BB962C8B-B14F-4D97-AF65-F5344CB8AC3E}">
        <p14:creationId xmlns:p14="http://schemas.microsoft.com/office/powerpoint/2010/main" val="1386644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27</a:t>
            </a:fld>
            <a:endParaRPr lang="en-GB"/>
          </a:p>
        </p:txBody>
      </p:sp>
    </p:spTree>
    <p:extLst>
      <p:ext uri="{BB962C8B-B14F-4D97-AF65-F5344CB8AC3E}">
        <p14:creationId xmlns:p14="http://schemas.microsoft.com/office/powerpoint/2010/main" val="22124062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28</a:t>
            </a:fld>
            <a:endParaRPr lang="en-GB"/>
          </a:p>
        </p:txBody>
      </p:sp>
    </p:spTree>
    <p:extLst>
      <p:ext uri="{BB962C8B-B14F-4D97-AF65-F5344CB8AC3E}">
        <p14:creationId xmlns:p14="http://schemas.microsoft.com/office/powerpoint/2010/main" val="3952398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29</a:t>
            </a:fld>
            <a:endParaRPr lang="en-GB"/>
          </a:p>
        </p:txBody>
      </p:sp>
    </p:spTree>
    <p:extLst>
      <p:ext uri="{BB962C8B-B14F-4D97-AF65-F5344CB8AC3E}">
        <p14:creationId xmlns:p14="http://schemas.microsoft.com/office/powerpoint/2010/main" val="1988910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30</a:t>
            </a:fld>
            <a:endParaRPr lang="en-GB"/>
          </a:p>
        </p:txBody>
      </p:sp>
    </p:spTree>
    <p:extLst>
      <p:ext uri="{BB962C8B-B14F-4D97-AF65-F5344CB8AC3E}">
        <p14:creationId xmlns:p14="http://schemas.microsoft.com/office/powerpoint/2010/main" val="21216282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31</a:t>
            </a:fld>
            <a:endParaRPr lang="en-GB"/>
          </a:p>
        </p:txBody>
      </p:sp>
    </p:spTree>
    <p:extLst>
      <p:ext uri="{BB962C8B-B14F-4D97-AF65-F5344CB8AC3E}">
        <p14:creationId xmlns:p14="http://schemas.microsoft.com/office/powerpoint/2010/main" val="35073061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32</a:t>
            </a:fld>
            <a:endParaRPr lang="en-GB"/>
          </a:p>
        </p:txBody>
      </p:sp>
    </p:spTree>
    <p:extLst>
      <p:ext uri="{BB962C8B-B14F-4D97-AF65-F5344CB8AC3E}">
        <p14:creationId xmlns:p14="http://schemas.microsoft.com/office/powerpoint/2010/main" val="2737573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3</a:t>
            </a:fld>
            <a:endParaRPr lang="en-GB"/>
          </a:p>
        </p:txBody>
      </p:sp>
    </p:spTree>
    <p:extLst>
      <p:ext uri="{BB962C8B-B14F-4D97-AF65-F5344CB8AC3E}">
        <p14:creationId xmlns:p14="http://schemas.microsoft.com/office/powerpoint/2010/main" val="3282514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4</a:t>
            </a:fld>
            <a:endParaRPr lang="en-GB"/>
          </a:p>
        </p:txBody>
      </p:sp>
    </p:spTree>
    <p:extLst>
      <p:ext uri="{BB962C8B-B14F-4D97-AF65-F5344CB8AC3E}">
        <p14:creationId xmlns:p14="http://schemas.microsoft.com/office/powerpoint/2010/main" val="3120759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5</a:t>
            </a:fld>
            <a:endParaRPr lang="en-GB"/>
          </a:p>
        </p:txBody>
      </p:sp>
    </p:spTree>
    <p:extLst>
      <p:ext uri="{BB962C8B-B14F-4D97-AF65-F5344CB8AC3E}">
        <p14:creationId xmlns:p14="http://schemas.microsoft.com/office/powerpoint/2010/main" val="175087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6</a:t>
            </a:fld>
            <a:endParaRPr lang="en-GB"/>
          </a:p>
        </p:txBody>
      </p:sp>
    </p:spTree>
    <p:extLst>
      <p:ext uri="{BB962C8B-B14F-4D97-AF65-F5344CB8AC3E}">
        <p14:creationId xmlns:p14="http://schemas.microsoft.com/office/powerpoint/2010/main" val="4256262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12</a:t>
            </a:fld>
            <a:endParaRPr lang="en-GB"/>
          </a:p>
        </p:txBody>
      </p:sp>
    </p:spTree>
    <p:extLst>
      <p:ext uri="{BB962C8B-B14F-4D97-AF65-F5344CB8AC3E}">
        <p14:creationId xmlns:p14="http://schemas.microsoft.com/office/powerpoint/2010/main" val="298221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13</a:t>
            </a:fld>
            <a:endParaRPr lang="en-GB"/>
          </a:p>
        </p:txBody>
      </p:sp>
    </p:spTree>
    <p:extLst>
      <p:ext uri="{BB962C8B-B14F-4D97-AF65-F5344CB8AC3E}">
        <p14:creationId xmlns:p14="http://schemas.microsoft.com/office/powerpoint/2010/main" val="1322498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Θέση αριθμού διαφάνειας 3"/>
          <p:cNvSpPr>
            <a:spLocks noGrp="1"/>
          </p:cNvSpPr>
          <p:nvPr>
            <p:ph type="sldNum" sz="quarter" idx="5"/>
          </p:nvPr>
        </p:nvSpPr>
        <p:spPr/>
        <p:txBody>
          <a:bodyPr/>
          <a:lstStyle/>
          <a:p>
            <a:fld id="{6A5F860F-F48D-487B-A5B5-196434E69A30}" type="slidenum">
              <a:rPr lang="en-GB" smtClean="0"/>
              <a:t>14</a:t>
            </a:fld>
            <a:endParaRPr lang="en-GB"/>
          </a:p>
        </p:txBody>
      </p:sp>
    </p:spTree>
    <p:extLst>
      <p:ext uri="{BB962C8B-B14F-4D97-AF65-F5344CB8AC3E}">
        <p14:creationId xmlns:p14="http://schemas.microsoft.com/office/powerpoint/2010/main" val="2295999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C53867-CD7C-4873-8E11-B395E4B1AF3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44AAED7A-974A-4E9D-A8CE-4EEA7C613A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914D3FB1-15A3-485F-AD66-84B50B36A0A3}"/>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5" name="Θέση υποσέλιδου 4">
            <a:extLst>
              <a:ext uri="{FF2B5EF4-FFF2-40B4-BE49-F238E27FC236}">
                <a16:creationId xmlns:a16="http://schemas.microsoft.com/office/drawing/2014/main" id="{78B7CF46-E0EC-48C7-A33A-93AAAA85E172}"/>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981200D9-933D-459E-8C7D-4E0C0A575F89}"/>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2994007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B4CBA9-1FE6-45D6-96B5-98A58A3D68B1}"/>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496BA7A7-CFB8-4E3B-9F1C-6796FB24732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BF3250F2-3B7B-4B8E-9220-FAB5CF5908A2}"/>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5" name="Θέση υποσέλιδου 4">
            <a:extLst>
              <a:ext uri="{FF2B5EF4-FFF2-40B4-BE49-F238E27FC236}">
                <a16:creationId xmlns:a16="http://schemas.microsoft.com/office/drawing/2014/main" id="{F1C497BB-9112-4247-AB40-D8FA36DF0D83}"/>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2B1428F1-840D-4121-BE95-066C28DB5329}"/>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3964274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D9298F5-F6A2-4425-8E9E-04BBFD462D4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60A92C84-E85F-49F3-A939-B0F4F7611348}"/>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67329360-84C3-419D-8DFA-14EE676B0A8C}"/>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5" name="Θέση υποσέλιδου 4">
            <a:extLst>
              <a:ext uri="{FF2B5EF4-FFF2-40B4-BE49-F238E27FC236}">
                <a16:creationId xmlns:a16="http://schemas.microsoft.com/office/drawing/2014/main" id="{49D18757-77B8-4177-A419-04ACB79178D1}"/>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C3B44CC1-9692-486C-8260-9CA19D275F38}"/>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49950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72A0D5-310F-4C67-A053-5EC1341399C0}"/>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84BB2780-23C9-447D-A4F7-E57A379884A5}"/>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DACE39C9-CF37-4999-BC66-C83033EF8B35}"/>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5" name="Θέση υποσέλιδου 4">
            <a:extLst>
              <a:ext uri="{FF2B5EF4-FFF2-40B4-BE49-F238E27FC236}">
                <a16:creationId xmlns:a16="http://schemas.microsoft.com/office/drawing/2014/main" id="{A74CD99B-812E-4058-86DB-2C4C6F23A139}"/>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6C232E41-E748-4E41-9B03-58C7519E4367}"/>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3180845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51ACFE-185A-4B0A-8443-E6EB454FC21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2D1A3EF4-374A-442B-9733-34AEEBCACE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76FDAA0-45F2-4B7D-8724-3F0E43A0131B}"/>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5" name="Θέση υποσέλιδου 4">
            <a:extLst>
              <a:ext uri="{FF2B5EF4-FFF2-40B4-BE49-F238E27FC236}">
                <a16:creationId xmlns:a16="http://schemas.microsoft.com/office/drawing/2014/main" id="{D8F9AEAC-F6E3-476E-BA8C-E2693B2DB044}"/>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DFDD23CB-73D0-496F-9B8B-B7A47C85F258}"/>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2486751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F37FDB-9BE5-4A10-89AF-72348618CE85}"/>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EB9ACD49-4251-49B0-B74D-BBC7F11C5DE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περιεχομένου 3">
            <a:extLst>
              <a:ext uri="{FF2B5EF4-FFF2-40B4-BE49-F238E27FC236}">
                <a16:creationId xmlns:a16="http://schemas.microsoft.com/office/drawing/2014/main" id="{8A3FC917-A3D3-4807-918E-F558FA799E3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ημερομηνίας 4">
            <a:extLst>
              <a:ext uri="{FF2B5EF4-FFF2-40B4-BE49-F238E27FC236}">
                <a16:creationId xmlns:a16="http://schemas.microsoft.com/office/drawing/2014/main" id="{DEAD11CC-24E8-4EFC-BF2B-AD5EFBFEA5B6}"/>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6" name="Θέση υποσέλιδου 5">
            <a:extLst>
              <a:ext uri="{FF2B5EF4-FFF2-40B4-BE49-F238E27FC236}">
                <a16:creationId xmlns:a16="http://schemas.microsoft.com/office/drawing/2014/main" id="{7E6E20D1-E70A-42A5-A6DF-9177727881EA}"/>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F0FF838C-E868-4E9F-BAF7-B74F38C89648}"/>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141292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CC75EF-D622-4036-957D-8DE87C4918C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46E68A84-4981-45A3-B648-B51CD93FC2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7EDFAA6-C5F7-4E10-BE5C-2C6850AD0BE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5" name="Θέση κειμένου 4">
            <a:extLst>
              <a:ext uri="{FF2B5EF4-FFF2-40B4-BE49-F238E27FC236}">
                <a16:creationId xmlns:a16="http://schemas.microsoft.com/office/drawing/2014/main" id="{D8AE8363-3EEF-4077-A24A-430249D9E0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E473A35-5741-468C-A61F-FFC3C543A0E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7" name="Θέση ημερομηνίας 6">
            <a:extLst>
              <a:ext uri="{FF2B5EF4-FFF2-40B4-BE49-F238E27FC236}">
                <a16:creationId xmlns:a16="http://schemas.microsoft.com/office/drawing/2014/main" id="{B8DE7592-4E66-4628-873A-BF7E5E9C35DB}"/>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8" name="Θέση υποσέλιδου 7">
            <a:extLst>
              <a:ext uri="{FF2B5EF4-FFF2-40B4-BE49-F238E27FC236}">
                <a16:creationId xmlns:a16="http://schemas.microsoft.com/office/drawing/2014/main" id="{FF935713-4023-4504-A536-3E98BE32831E}"/>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8BB28163-E944-4271-BAEE-2FDC819D0BD7}"/>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4185374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915179-AA77-497A-ADED-50C548A09367}"/>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98E5C0DC-D436-4C0F-8633-F6E38A53C5C5}"/>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4" name="Θέση υποσέλιδου 3">
            <a:extLst>
              <a:ext uri="{FF2B5EF4-FFF2-40B4-BE49-F238E27FC236}">
                <a16:creationId xmlns:a16="http://schemas.microsoft.com/office/drawing/2014/main" id="{E325913B-1085-4AA0-8333-5F156EE43475}"/>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16B232D7-22D6-4B3F-9D69-9A0CE7CFB4EC}"/>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9869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D7BF8C6-8EF7-49CB-A7D8-08A1BB715464}"/>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3" name="Θέση υποσέλιδου 2">
            <a:extLst>
              <a:ext uri="{FF2B5EF4-FFF2-40B4-BE49-F238E27FC236}">
                <a16:creationId xmlns:a16="http://schemas.microsoft.com/office/drawing/2014/main" id="{4D046A96-0F56-413E-A866-0993AA26D2F2}"/>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FD7F1593-F6A1-48C4-97D6-5EE54A812E15}"/>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2786125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BB6D06-8A5C-4AD9-83D4-8EB2AB65EDC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3D215A1D-BE97-4ABB-BB15-DEC61922AC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κειμένου 3">
            <a:extLst>
              <a:ext uri="{FF2B5EF4-FFF2-40B4-BE49-F238E27FC236}">
                <a16:creationId xmlns:a16="http://schemas.microsoft.com/office/drawing/2014/main" id="{C3707115-F121-419A-9D56-7398363BDA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677EB66-6EB3-426D-BC4E-D7E2B4394F9E}"/>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6" name="Θέση υποσέλιδου 5">
            <a:extLst>
              <a:ext uri="{FF2B5EF4-FFF2-40B4-BE49-F238E27FC236}">
                <a16:creationId xmlns:a16="http://schemas.microsoft.com/office/drawing/2014/main" id="{33B66518-617C-4023-B1D3-C2AAEC474C23}"/>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5A69B247-E532-4390-968D-BA525E1ECA84}"/>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1527853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B31C64-9754-446B-A3E2-032ADE57A8C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0801DC89-9DC9-4009-A6DD-F0CABC6EC1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412B2842-E733-4F6D-B838-8CE4D89A3C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164A092-509C-45C9-ACC1-7B4533C6F472}"/>
              </a:ext>
            </a:extLst>
          </p:cNvPr>
          <p:cNvSpPr>
            <a:spLocks noGrp="1"/>
          </p:cNvSpPr>
          <p:nvPr>
            <p:ph type="dt" sz="half" idx="10"/>
          </p:nvPr>
        </p:nvSpPr>
        <p:spPr/>
        <p:txBody>
          <a:bodyPr/>
          <a:lstStyle/>
          <a:p>
            <a:fld id="{B631ED9D-A80D-4655-B6E9-5289802205F0}" type="datetimeFigureOut">
              <a:rPr lang="en-GB" smtClean="0"/>
              <a:t>16/04/2021</a:t>
            </a:fld>
            <a:endParaRPr lang="en-GB"/>
          </a:p>
        </p:txBody>
      </p:sp>
      <p:sp>
        <p:nvSpPr>
          <p:cNvPr id="6" name="Θέση υποσέλιδου 5">
            <a:extLst>
              <a:ext uri="{FF2B5EF4-FFF2-40B4-BE49-F238E27FC236}">
                <a16:creationId xmlns:a16="http://schemas.microsoft.com/office/drawing/2014/main" id="{AEC6342F-61FA-42F7-9F1A-871C51773710}"/>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0BEB8187-841A-44FB-B125-7EC9E6B58B3F}"/>
              </a:ext>
            </a:extLst>
          </p:cNvPr>
          <p:cNvSpPr>
            <a:spLocks noGrp="1"/>
          </p:cNvSpPr>
          <p:nvPr>
            <p:ph type="sldNum" sz="quarter" idx="12"/>
          </p:nvPr>
        </p:nvSpPr>
        <p:spPr/>
        <p:txBody>
          <a:bodyPr/>
          <a:lstStyle/>
          <a:p>
            <a:fld id="{D317C309-8FA7-40CD-ACE7-34CC9BD2E93E}" type="slidenum">
              <a:rPr lang="en-GB" smtClean="0"/>
              <a:t>‹#›</a:t>
            </a:fld>
            <a:endParaRPr lang="en-GB"/>
          </a:p>
        </p:txBody>
      </p:sp>
    </p:spTree>
    <p:extLst>
      <p:ext uri="{BB962C8B-B14F-4D97-AF65-F5344CB8AC3E}">
        <p14:creationId xmlns:p14="http://schemas.microsoft.com/office/powerpoint/2010/main" val="3581539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746E404-7A49-436E-96B4-A5BA08709B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AA87B317-8CED-4F28-8622-0BB77B9F4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4" name="Θέση ημερομηνίας 3">
            <a:extLst>
              <a:ext uri="{FF2B5EF4-FFF2-40B4-BE49-F238E27FC236}">
                <a16:creationId xmlns:a16="http://schemas.microsoft.com/office/drawing/2014/main" id="{A4253841-DC07-4F3A-90EB-E122B7B9C6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31ED9D-A80D-4655-B6E9-5289802205F0}" type="datetimeFigureOut">
              <a:rPr lang="en-GB" smtClean="0"/>
              <a:t>16/04/2021</a:t>
            </a:fld>
            <a:endParaRPr lang="en-GB"/>
          </a:p>
        </p:txBody>
      </p:sp>
      <p:sp>
        <p:nvSpPr>
          <p:cNvPr id="5" name="Θέση υποσέλιδου 4">
            <a:extLst>
              <a:ext uri="{FF2B5EF4-FFF2-40B4-BE49-F238E27FC236}">
                <a16:creationId xmlns:a16="http://schemas.microsoft.com/office/drawing/2014/main" id="{B960B88F-F97E-4C10-91FA-982B1F114A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784A9825-EBEC-480C-81C6-52792BEDA6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7C309-8FA7-40CD-ACE7-34CC9BD2E93E}" type="slidenum">
              <a:rPr lang="en-GB" smtClean="0"/>
              <a:t>‹#›</a:t>
            </a:fld>
            <a:endParaRPr lang="en-GB"/>
          </a:p>
        </p:txBody>
      </p:sp>
    </p:spTree>
    <p:extLst>
      <p:ext uri="{BB962C8B-B14F-4D97-AF65-F5344CB8AC3E}">
        <p14:creationId xmlns:p14="http://schemas.microsoft.com/office/powerpoint/2010/main" val="3184265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6.gi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7.png"/><Relationship Id="rId4" Type="http://schemas.openxmlformats.org/officeDocument/2006/relationships/hyperlink" Target="http://chamilo.datacenter.uoc.gr/metchamilo/courses/E3APOSTASEWSKATARTISHSTELEXWNLSELAK/index.php?id_session=0"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24.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838200" y="681036"/>
            <a:ext cx="10515600" cy="308009"/>
          </a:xfrm>
        </p:spPr>
        <p:txBody>
          <a:bodyPr>
            <a:normAutofit fontScale="90000"/>
          </a:bodyPr>
          <a:lstStyle/>
          <a:p>
            <a:pPr algn="ctr"/>
            <a:r>
              <a:rPr lang="el-GR" sz="2200" dirty="0"/>
              <a:t>Πρόγραμμα Μεταπτυχιακών Σπουδών: </a:t>
            </a:r>
            <a:br>
              <a:rPr lang="el-GR" sz="2200" dirty="0"/>
            </a:br>
            <a:r>
              <a:rPr lang="el-GR" sz="2200" dirty="0"/>
              <a:t>«Επιστήμες της Αγωγής - Εξ Αποστάσεως Εκπαίδευση  με την χρήση των ΤΠΕ (e-</a:t>
            </a:r>
            <a:r>
              <a:rPr lang="el-GR" sz="2200" dirty="0" err="1"/>
              <a:t>Learning</a:t>
            </a:r>
            <a:r>
              <a:rPr lang="el-GR" sz="2200" dirty="0"/>
              <a:t>)»</a:t>
            </a:r>
            <a:br>
              <a:rPr lang="el-GR" dirty="0"/>
            </a:br>
            <a:endParaRPr lang="en-GB"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Πίνακας 7">
            <a:extLst>
              <a:ext uri="{FF2B5EF4-FFF2-40B4-BE49-F238E27FC236}">
                <a16:creationId xmlns:a16="http://schemas.microsoft.com/office/drawing/2014/main" id="{998F22BD-E9AA-45F1-91BC-C1AE08686EA6}"/>
              </a:ext>
            </a:extLst>
          </p:cNvPr>
          <p:cNvGraphicFramePr>
            <a:graphicFrameLocks noGrp="1"/>
          </p:cNvGraphicFramePr>
          <p:nvPr>
            <p:extLst>
              <p:ext uri="{D42A27DB-BD31-4B8C-83A1-F6EECF244321}">
                <p14:modId xmlns:p14="http://schemas.microsoft.com/office/powerpoint/2010/main" val="2786540971"/>
              </p:ext>
            </p:extLst>
          </p:nvPr>
        </p:nvGraphicFramePr>
        <p:xfrm>
          <a:off x="2451230" y="5411755"/>
          <a:ext cx="8127999" cy="4572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97454946"/>
                    </a:ext>
                  </a:extLst>
                </a:gridCol>
                <a:gridCol w="2709333">
                  <a:extLst>
                    <a:ext uri="{9D8B030D-6E8A-4147-A177-3AD203B41FA5}">
                      <a16:colId xmlns:a16="http://schemas.microsoft.com/office/drawing/2014/main" val="409827826"/>
                    </a:ext>
                  </a:extLst>
                </a:gridCol>
                <a:gridCol w="2709333">
                  <a:extLst>
                    <a:ext uri="{9D8B030D-6E8A-4147-A177-3AD203B41FA5}">
                      <a16:colId xmlns:a16="http://schemas.microsoft.com/office/drawing/2014/main" val="1928780062"/>
                    </a:ext>
                  </a:extLst>
                </a:gridCol>
              </a:tblGrid>
              <a:tr h="457200">
                <a:tc>
                  <a:txBody>
                    <a:bodyPr/>
                    <a:lstStyle/>
                    <a:p>
                      <a:pPr algn="ctr"/>
                      <a:r>
                        <a:rPr lang="el-GR" dirty="0">
                          <a:solidFill>
                            <a:schemeClr val="tx1"/>
                          </a:solidFill>
                        </a:rPr>
                        <a:t>Ευαγγελία Μανούσου</a:t>
                      </a:r>
                      <a:endParaRPr lang="en-GB" dirty="0">
                        <a:solidFill>
                          <a:schemeClr val="tx1"/>
                        </a:solidFill>
                      </a:endParaRPr>
                    </a:p>
                  </a:txBody>
                  <a:tcPr>
                    <a:solidFill>
                      <a:schemeClr val="accent6">
                        <a:lumMod val="40000"/>
                        <a:lumOff val="60000"/>
                      </a:schemeClr>
                    </a:solidFill>
                  </a:tcPr>
                </a:tc>
                <a:tc>
                  <a:txBody>
                    <a:bodyPr/>
                    <a:lstStyle/>
                    <a:p>
                      <a:pPr algn="ctr"/>
                      <a:r>
                        <a:rPr lang="el-GR" dirty="0">
                          <a:solidFill>
                            <a:schemeClr val="tx1"/>
                          </a:solidFill>
                        </a:rPr>
                        <a:t>Χαράλαμπος </a:t>
                      </a:r>
                      <a:r>
                        <a:rPr lang="el-GR" dirty="0" err="1">
                          <a:solidFill>
                            <a:schemeClr val="tx1"/>
                          </a:solidFill>
                        </a:rPr>
                        <a:t>Μουζάκης</a:t>
                      </a:r>
                      <a:endParaRPr lang="en-GB" dirty="0">
                        <a:solidFill>
                          <a:schemeClr val="tx1"/>
                        </a:solidFill>
                      </a:endParaRPr>
                    </a:p>
                  </a:txBody>
                  <a:tcPr>
                    <a:solidFill>
                      <a:schemeClr val="accent6">
                        <a:lumMod val="40000"/>
                        <a:lumOff val="60000"/>
                      </a:schemeClr>
                    </a:solidFill>
                  </a:tcPr>
                </a:tc>
                <a:tc>
                  <a:txBody>
                    <a:bodyPr/>
                    <a:lstStyle/>
                    <a:p>
                      <a:pPr algn="ctr"/>
                      <a:r>
                        <a:rPr lang="el-GR" dirty="0" err="1">
                          <a:solidFill>
                            <a:schemeClr val="tx1"/>
                          </a:solidFill>
                        </a:rPr>
                        <a:t>Κάλλια</a:t>
                      </a:r>
                      <a:r>
                        <a:rPr lang="el-GR" dirty="0">
                          <a:solidFill>
                            <a:schemeClr val="tx1"/>
                          </a:solidFill>
                        </a:rPr>
                        <a:t> </a:t>
                      </a:r>
                      <a:r>
                        <a:rPr lang="el-GR" dirty="0" err="1">
                          <a:solidFill>
                            <a:schemeClr val="tx1"/>
                          </a:solidFill>
                        </a:rPr>
                        <a:t>Τρούλη</a:t>
                      </a:r>
                      <a:endParaRPr lang="en-GB" dirty="0">
                        <a:solidFill>
                          <a:schemeClr val="tx1"/>
                        </a:solidFill>
                      </a:endParaRPr>
                    </a:p>
                  </a:txBody>
                  <a:tcPr>
                    <a:solidFill>
                      <a:schemeClr val="accent6">
                        <a:lumMod val="40000"/>
                        <a:lumOff val="60000"/>
                      </a:schemeClr>
                    </a:solidFill>
                  </a:tcPr>
                </a:tc>
                <a:extLst>
                  <a:ext uri="{0D108BD9-81ED-4DB2-BD59-A6C34878D82A}">
                    <a16:rowId xmlns:a16="http://schemas.microsoft.com/office/drawing/2014/main" val="1544253228"/>
                  </a:ext>
                </a:extLst>
              </a:tr>
            </a:tbl>
          </a:graphicData>
        </a:graphic>
      </p:graphicFrame>
      <p:sp>
        <p:nvSpPr>
          <p:cNvPr id="10" name="Θέση περιεχομένου 9">
            <a:extLst>
              <a:ext uri="{FF2B5EF4-FFF2-40B4-BE49-F238E27FC236}">
                <a16:creationId xmlns:a16="http://schemas.microsoft.com/office/drawing/2014/main" id="{9B9A2BA2-EE30-42E8-B1D6-28C21A2E500E}"/>
              </a:ext>
            </a:extLst>
          </p:cNvPr>
          <p:cNvSpPr>
            <a:spLocks noGrp="1"/>
          </p:cNvSpPr>
          <p:nvPr>
            <p:ph idx="1"/>
          </p:nvPr>
        </p:nvSpPr>
        <p:spPr>
          <a:xfrm>
            <a:off x="1676660" y="1143000"/>
            <a:ext cx="9677140" cy="4497355"/>
          </a:xfrm>
        </p:spPr>
        <p:txBody>
          <a:bodyPr>
            <a:normAutofit/>
          </a:bodyPr>
          <a:lstStyle/>
          <a:p>
            <a:pPr marL="0" indent="0" algn="ctr">
              <a:buNone/>
              <a:tabLst>
                <a:tab pos="2637155" algn="ctr"/>
                <a:tab pos="5274310" algn="r"/>
              </a:tabLst>
            </a:pPr>
            <a:r>
              <a:rPr lang="el-GR"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Σχεδιασμός, υλοποίηση &amp; αποτίμηση εκπαιδευτικού υλικού για την εξ αποστάσεως εκπαίδευση με τη χρήση ΤΠΕ:  Μια περίπτωση κατάρτισης στελεχών Λιμενικού Σώματος- Ελληνικής Ακτοφυλακής</a:t>
            </a:r>
            <a:endParaRPr lang="el-GR"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l-GR" dirty="0"/>
          </a:p>
          <a:p>
            <a:pPr marL="0" indent="0" algn="ctr">
              <a:buNone/>
            </a:pPr>
            <a:r>
              <a:rPr lang="el-GR" sz="2400" dirty="0"/>
              <a:t>Στέλιος Λυμπερίδης</a:t>
            </a:r>
          </a:p>
          <a:p>
            <a:pPr marL="0" indent="0" algn="ctr">
              <a:buNone/>
            </a:pPr>
            <a:endParaRPr lang="el-GR" dirty="0"/>
          </a:p>
          <a:p>
            <a:pPr marL="0" indent="0" algn="ctr">
              <a:buNone/>
            </a:pPr>
            <a:endParaRPr lang="el-GR" dirty="0"/>
          </a:p>
          <a:p>
            <a:pPr marL="0" indent="0" algn="ctr">
              <a:buNone/>
            </a:pPr>
            <a:r>
              <a:rPr lang="el-GR" sz="2000" dirty="0"/>
              <a:t>Επιτροπή Κρίσης ΔΕ</a:t>
            </a:r>
            <a:endParaRPr lang="en-GB" sz="2000" dirty="0"/>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F4E2D5D2-5AA4-421E-82BA-95ED571B94FC}"/>
              </a:ext>
            </a:extLst>
          </p:cNvPr>
          <p:cNvSpPr txBox="1"/>
          <p:nvPr/>
        </p:nvSpPr>
        <p:spPr>
          <a:xfrm>
            <a:off x="4881489" y="6217920"/>
            <a:ext cx="3319976" cy="369332"/>
          </a:xfrm>
          <a:prstGeom prst="rect">
            <a:avLst/>
          </a:prstGeom>
          <a:noFill/>
        </p:spPr>
        <p:txBody>
          <a:bodyPr wrap="square" rtlCol="0">
            <a:spAutoFit/>
          </a:bodyPr>
          <a:lstStyle/>
          <a:p>
            <a:pPr algn="ctr"/>
            <a:r>
              <a:rPr lang="el-GR" i="1" dirty="0"/>
              <a:t>Ρέθυμνο, 2021</a:t>
            </a:r>
          </a:p>
        </p:txBody>
      </p:sp>
    </p:spTree>
    <p:extLst>
      <p:ext uri="{BB962C8B-B14F-4D97-AF65-F5344CB8AC3E}">
        <p14:creationId xmlns:p14="http://schemas.microsoft.com/office/powerpoint/2010/main" val="4001672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Το Εκπαιδευτικό Υλικό στην </a:t>
            </a:r>
            <a:r>
              <a:rPr lang="el-GR" sz="2800" b="1" dirty="0" err="1"/>
              <a:t>εξΑΕ</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Ορθογώνιο: Στρογγύλεμα γωνιών 20">
            <a:extLst>
              <a:ext uri="{FF2B5EF4-FFF2-40B4-BE49-F238E27FC236}">
                <a16:creationId xmlns:a16="http://schemas.microsoft.com/office/drawing/2014/main" id="{4DBCC414-F4F3-4827-BABA-9AA91E3C615D}"/>
              </a:ext>
            </a:extLst>
          </p:cNvPr>
          <p:cNvSpPr/>
          <p:nvPr/>
        </p:nvSpPr>
        <p:spPr>
          <a:xfrm>
            <a:off x="2000639" y="5075944"/>
            <a:ext cx="9050694" cy="110102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Ιδιαίτερα σημαντικό στην εξΑΕ θεωρείται το εκπαιδευτικό υλικό, το οποίο πρέπει να είναι αλληλεπιδραστικό και να προάγει την αυτόνομη μάθηση σύμφωνα με τον </a:t>
            </a:r>
            <a:r>
              <a:rPr lang="el-GR" b="1" dirty="0" err="1">
                <a:solidFill>
                  <a:schemeClr val="tx1"/>
                </a:solidFill>
              </a:rPr>
              <a:t>Λιοναράκη</a:t>
            </a:r>
            <a:r>
              <a:rPr lang="el-GR" dirty="0">
                <a:solidFill>
                  <a:schemeClr val="tx1"/>
                </a:solidFill>
              </a:rPr>
              <a:t> (2001).</a:t>
            </a:r>
            <a:endParaRPr lang="en-GB" dirty="0">
              <a:solidFill>
                <a:schemeClr val="tx1"/>
              </a:solidFill>
            </a:endParaRPr>
          </a:p>
        </p:txBody>
      </p:sp>
      <p:pic>
        <p:nvPicPr>
          <p:cNvPr id="9" name="Εικόνα 8">
            <a:hlinkClick r:id="rId2" action="ppaction://hlinksldjump"/>
            <a:extLst>
              <a:ext uri="{FF2B5EF4-FFF2-40B4-BE49-F238E27FC236}">
                <a16:creationId xmlns:a16="http://schemas.microsoft.com/office/drawing/2014/main" id="{14B93F9A-AEDD-4351-8AE3-FFE8DF3ED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5428" y="1782056"/>
            <a:ext cx="3941795" cy="2811814"/>
          </a:xfrm>
          <a:prstGeom prst="rect">
            <a:avLst/>
          </a:prstGeom>
        </p:spPr>
      </p:pic>
    </p:spTree>
    <p:extLst>
      <p:ext uri="{BB962C8B-B14F-4D97-AF65-F5344CB8AC3E}">
        <p14:creationId xmlns:p14="http://schemas.microsoft.com/office/powerpoint/2010/main" val="1170264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Δια βίου κατάρτιση δημοσίων υπαλλήλων</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Ορθογώνιο: Στρογγύλεμα γωνιών 20">
            <a:extLst>
              <a:ext uri="{FF2B5EF4-FFF2-40B4-BE49-F238E27FC236}">
                <a16:creationId xmlns:a16="http://schemas.microsoft.com/office/drawing/2014/main" id="{4DBCC414-F4F3-4827-BABA-9AA91E3C615D}"/>
              </a:ext>
            </a:extLst>
          </p:cNvPr>
          <p:cNvSpPr/>
          <p:nvPr/>
        </p:nvSpPr>
        <p:spPr>
          <a:xfrm>
            <a:off x="2000639" y="4853357"/>
            <a:ext cx="9050694" cy="178659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Η «διά βίου κατάρτιση» των δημοσίων υπαλλήλων κρίνεται ως ιδιαίτερα σημαντική, εφόσον, από την πρόσληψή τους, που υπόκειται σε αυστηρές διαγωνιστικές διαδικασίες, και έπειτα δεν μετέχουν σε καμία διαδικασία που στόχο θα είχε τον επανέλεγχο των ικανοτήτων τους και δεν παρακολουθείται συστηματικά η απόδοσή τους, παρά μόνο </a:t>
            </a:r>
            <a:r>
              <a:rPr lang="en-US" dirty="0">
                <a:solidFill>
                  <a:schemeClr val="tx1"/>
                </a:solidFill>
              </a:rPr>
              <a:t>ad hoc</a:t>
            </a:r>
            <a:r>
              <a:rPr lang="el-GR" dirty="0">
                <a:solidFill>
                  <a:schemeClr val="tx1"/>
                </a:solidFill>
              </a:rPr>
              <a:t>, ιεραρχικά και σε αραιά διαστήματα </a:t>
            </a:r>
            <a:r>
              <a:rPr lang="en-US" dirty="0" err="1">
                <a:solidFill>
                  <a:schemeClr val="tx1"/>
                </a:solidFill>
              </a:rPr>
              <a:t>Rammata</a:t>
            </a:r>
            <a:r>
              <a:rPr lang="el-GR" dirty="0">
                <a:solidFill>
                  <a:schemeClr val="tx1"/>
                </a:solidFill>
              </a:rPr>
              <a:t> (20</a:t>
            </a:r>
            <a:r>
              <a:rPr lang="en-US" dirty="0">
                <a:solidFill>
                  <a:schemeClr val="tx1"/>
                </a:solidFill>
              </a:rPr>
              <a:t>17</a:t>
            </a:r>
            <a:r>
              <a:rPr lang="el-GR" dirty="0">
                <a:solidFill>
                  <a:schemeClr val="tx1"/>
                </a:solidFill>
              </a:rPr>
              <a:t>).</a:t>
            </a:r>
            <a:endParaRPr lang="en-GB" dirty="0">
              <a:solidFill>
                <a:schemeClr val="tx1"/>
              </a:solidFill>
            </a:endParaRPr>
          </a:p>
        </p:txBody>
      </p:sp>
      <p:pic>
        <p:nvPicPr>
          <p:cNvPr id="6" name="Picture 5" descr="Text, letter&#10;&#10;Description automatically generated">
            <a:extLst>
              <a:ext uri="{FF2B5EF4-FFF2-40B4-BE49-F238E27FC236}">
                <a16:creationId xmlns:a16="http://schemas.microsoft.com/office/drawing/2014/main" id="{51A89E16-97FE-4201-8623-F7E63CE1DD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7053" y="1754891"/>
            <a:ext cx="3728575" cy="2088000"/>
          </a:xfrm>
          <a:prstGeom prst="rect">
            <a:avLst/>
          </a:prstGeom>
        </p:spPr>
      </p:pic>
    </p:spTree>
    <p:extLst>
      <p:ext uri="{BB962C8B-B14F-4D97-AF65-F5344CB8AC3E}">
        <p14:creationId xmlns:p14="http://schemas.microsoft.com/office/powerpoint/2010/main" val="1797909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Θεωρητικό Πλαίσιο</a:t>
            </a:r>
            <a:r>
              <a:rPr lang="en-US" sz="2800" b="1" dirty="0"/>
              <a:t> </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ρθογώνιο: Στρογγύλεμα γωνιών 2">
            <a:extLst>
              <a:ext uri="{FF2B5EF4-FFF2-40B4-BE49-F238E27FC236}">
                <a16:creationId xmlns:a16="http://schemas.microsoft.com/office/drawing/2014/main" id="{3586E186-DB31-4EA5-B01A-E347EE09A98B}"/>
              </a:ext>
            </a:extLst>
          </p:cNvPr>
          <p:cNvSpPr/>
          <p:nvPr/>
        </p:nvSpPr>
        <p:spPr>
          <a:xfrm>
            <a:off x="3199622" y="1185809"/>
            <a:ext cx="6307494" cy="928094"/>
          </a:xfrm>
          <a:prstGeom prst="roundRect">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Αρχές ανάπτυξης Ε.Υ. στην </a:t>
            </a:r>
            <a:r>
              <a:rPr lang="el-GR" sz="2400" b="1" dirty="0" err="1">
                <a:solidFill>
                  <a:schemeClr val="tx1"/>
                </a:solidFill>
              </a:rPr>
              <a:t>εξΑΕ</a:t>
            </a:r>
            <a:r>
              <a:rPr lang="el-GR" sz="2400" b="1" dirty="0">
                <a:solidFill>
                  <a:schemeClr val="tx1"/>
                </a:solidFill>
              </a:rPr>
              <a:t> </a:t>
            </a:r>
            <a:endParaRPr lang="en-GB" sz="2400" b="1" dirty="0">
              <a:solidFill>
                <a:schemeClr val="tx1"/>
              </a:solidFill>
            </a:endParaRPr>
          </a:p>
        </p:txBody>
      </p:sp>
      <p:sp>
        <p:nvSpPr>
          <p:cNvPr id="6" name="Ορθογώνιο: Διπλωμένη γωνία 5">
            <a:extLst>
              <a:ext uri="{FF2B5EF4-FFF2-40B4-BE49-F238E27FC236}">
                <a16:creationId xmlns:a16="http://schemas.microsoft.com/office/drawing/2014/main" id="{AC9B11D2-5BB9-4967-9F77-041B9A6C953D}"/>
              </a:ext>
            </a:extLst>
          </p:cNvPr>
          <p:cNvSpPr/>
          <p:nvPr/>
        </p:nvSpPr>
        <p:spPr>
          <a:xfrm>
            <a:off x="1952928" y="3538706"/>
            <a:ext cx="9193852" cy="635747"/>
          </a:xfrm>
          <a:prstGeom prst="foldedCorne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r>
              <a:rPr lang="el-GR" sz="2000" dirty="0">
                <a:solidFill>
                  <a:schemeClr val="tx1"/>
                </a:solidFill>
              </a:rPr>
              <a:t>Αρχή του πλεονασμού</a:t>
            </a:r>
          </a:p>
          <a:p>
            <a:endParaRPr lang="el-GR" sz="2000" dirty="0">
              <a:solidFill>
                <a:schemeClr val="tx1"/>
              </a:solidFill>
            </a:endParaRPr>
          </a:p>
          <a:p>
            <a:pPr>
              <a:spcAft>
                <a:spcPts val="1200"/>
              </a:spcAft>
            </a:pPr>
            <a:endParaRPr lang="el-GR" sz="2000" u="sng" dirty="0">
              <a:solidFill>
                <a:schemeClr val="tx1"/>
              </a:solidFill>
            </a:endParaRPr>
          </a:p>
          <a:p>
            <a:endParaRPr lang="el-GR" sz="2000" dirty="0"/>
          </a:p>
          <a:p>
            <a:pPr algn="ctr"/>
            <a:endParaRPr lang="en-GB" sz="2000" dirty="0">
              <a:solidFill>
                <a:schemeClr val="tx1"/>
              </a:solidFill>
            </a:endParaRPr>
          </a:p>
        </p:txBody>
      </p:sp>
      <p:sp>
        <p:nvSpPr>
          <p:cNvPr id="7" name="Ορθογώνιο: Διπλωμένη γωνία 6">
            <a:extLst>
              <a:ext uri="{FF2B5EF4-FFF2-40B4-BE49-F238E27FC236}">
                <a16:creationId xmlns:a16="http://schemas.microsoft.com/office/drawing/2014/main" id="{15E57C7E-DA86-42FE-B111-B19DBA5EF14E}"/>
              </a:ext>
            </a:extLst>
          </p:cNvPr>
          <p:cNvSpPr/>
          <p:nvPr/>
        </p:nvSpPr>
        <p:spPr>
          <a:xfrm>
            <a:off x="1962261" y="2910696"/>
            <a:ext cx="9202485" cy="635747"/>
          </a:xfrm>
          <a:prstGeom prst="foldedCorner">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Αρχή της προσαρμοστικότητας</a:t>
            </a:r>
            <a:endParaRPr lang="en-GB" sz="2000" dirty="0">
              <a:solidFill>
                <a:schemeClr val="tx1"/>
              </a:solidFill>
            </a:endParaRPr>
          </a:p>
        </p:txBody>
      </p:sp>
      <p:sp>
        <p:nvSpPr>
          <p:cNvPr id="20" name="Ορθογώνιο: Διπλωμένη γωνία 19">
            <a:extLst>
              <a:ext uri="{FF2B5EF4-FFF2-40B4-BE49-F238E27FC236}">
                <a16:creationId xmlns:a16="http://schemas.microsoft.com/office/drawing/2014/main" id="{46A82095-5C85-4B01-8556-6E8E37D6FA5A}"/>
              </a:ext>
            </a:extLst>
          </p:cNvPr>
          <p:cNvSpPr/>
          <p:nvPr/>
        </p:nvSpPr>
        <p:spPr>
          <a:xfrm>
            <a:off x="1962261" y="4809903"/>
            <a:ext cx="9184519" cy="635748"/>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Αρχή της σηματοδότησης</a:t>
            </a:r>
            <a:endParaRPr lang="en-GB" sz="2000" dirty="0">
              <a:solidFill>
                <a:schemeClr val="tx1"/>
              </a:solidFill>
            </a:endParaRPr>
          </a:p>
        </p:txBody>
      </p:sp>
      <p:sp>
        <p:nvSpPr>
          <p:cNvPr id="21" name="Ορθογώνιο: Διπλωμένη γωνία 20">
            <a:extLst>
              <a:ext uri="{FF2B5EF4-FFF2-40B4-BE49-F238E27FC236}">
                <a16:creationId xmlns:a16="http://schemas.microsoft.com/office/drawing/2014/main" id="{5A9AD56B-F6FB-4649-AECE-B279A26ACA51}"/>
              </a:ext>
            </a:extLst>
          </p:cNvPr>
          <p:cNvSpPr/>
          <p:nvPr/>
        </p:nvSpPr>
        <p:spPr>
          <a:xfrm>
            <a:off x="1962261" y="4157623"/>
            <a:ext cx="9193852" cy="635747"/>
          </a:xfrm>
          <a:prstGeom prst="foldedCorne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Αρχή της συνοχής</a:t>
            </a:r>
            <a:endParaRPr lang="en-GB" sz="2000" dirty="0">
              <a:solidFill>
                <a:schemeClr val="tx1"/>
              </a:solidFill>
            </a:endParaRPr>
          </a:p>
        </p:txBody>
      </p:sp>
      <p:sp>
        <p:nvSpPr>
          <p:cNvPr id="8" name="Ορθογώνιο: Διπλωμένη γωνία 7">
            <a:extLst>
              <a:ext uri="{FF2B5EF4-FFF2-40B4-BE49-F238E27FC236}">
                <a16:creationId xmlns:a16="http://schemas.microsoft.com/office/drawing/2014/main" id="{CD8F4A8B-15BF-4BCD-9FCA-17F2DFD0B064}"/>
              </a:ext>
            </a:extLst>
          </p:cNvPr>
          <p:cNvSpPr/>
          <p:nvPr/>
        </p:nvSpPr>
        <p:spPr>
          <a:xfrm>
            <a:off x="1962261" y="2201014"/>
            <a:ext cx="9202485" cy="695270"/>
          </a:xfrm>
          <a:prstGeom prst="foldedCorne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err="1">
                <a:solidFill>
                  <a:schemeClr val="tx1"/>
                </a:solidFill>
              </a:rPr>
              <a:t>Πολυμεσική</a:t>
            </a:r>
            <a:r>
              <a:rPr lang="el-GR" sz="2000" dirty="0">
                <a:solidFill>
                  <a:schemeClr val="tx1"/>
                </a:solidFill>
              </a:rPr>
              <a:t> αρχή</a:t>
            </a:r>
            <a:endParaRPr lang="en-GB" sz="2000" dirty="0">
              <a:solidFill>
                <a:schemeClr val="tx1"/>
              </a:solidFill>
            </a:endParaRPr>
          </a:p>
        </p:txBody>
      </p:sp>
      <p:sp>
        <p:nvSpPr>
          <p:cNvPr id="12" name="Ορθογώνιο: Διπλωμένη γωνία 7">
            <a:extLst>
              <a:ext uri="{FF2B5EF4-FFF2-40B4-BE49-F238E27FC236}">
                <a16:creationId xmlns:a16="http://schemas.microsoft.com/office/drawing/2014/main" id="{9E102FCE-5553-4499-BB4B-BCCCA2387DC2}"/>
              </a:ext>
            </a:extLst>
          </p:cNvPr>
          <p:cNvSpPr/>
          <p:nvPr/>
        </p:nvSpPr>
        <p:spPr>
          <a:xfrm>
            <a:off x="1962261" y="5462184"/>
            <a:ext cx="9202485" cy="695270"/>
          </a:xfrm>
          <a:prstGeom prst="foldedCorne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Αρχή της συνάφειας</a:t>
            </a:r>
            <a:endParaRPr lang="en-GB" sz="2000" dirty="0">
              <a:solidFill>
                <a:schemeClr val="tx1"/>
              </a:solidFill>
            </a:endParaRPr>
          </a:p>
        </p:txBody>
      </p:sp>
      <p:sp>
        <p:nvSpPr>
          <p:cNvPr id="13" name="Ορθογώνιο: Διπλωμένη γωνία 6">
            <a:extLst>
              <a:ext uri="{FF2B5EF4-FFF2-40B4-BE49-F238E27FC236}">
                <a16:creationId xmlns:a16="http://schemas.microsoft.com/office/drawing/2014/main" id="{5D8B7FC8-F7EF-4DC0-88ED-2484FB325899}"/>
              </a:ext>
            </a:extLst>
          </p:cNvPr>
          <p:cNvSpPr/>
          <p:nvPr/>
        </p:nvSpPr>
        <p:spPr>
          <a:xfrm>
            <a:off x="1962261" y="6157454"/>
            <a:ext cx="9202485" cy="635747"/>
          </a:xfrm>
          <a:prstGeom prst="foldedCorner">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Αρχή της κατάτμησης</a:t>
            </a:r>
            <a:endParaRPr lang="en-GB" sz="2000" dirty="0">
              <a:solidFill>
                <a:schemeClr val="tx1"/>
              </a:solidFill>
            </a:endParaRPr>
          </a:p>
        </p:txBody>
      </p:sp>
    </p:spTree>
    <p:custDataLst>
      <p:tags r:id="rId1"/>
    </p:custDataLst>
    <p:extLst>
      <p:ext uri="{BB962C8B-B14F-4D97-AF65-F5344CB8AC3E}">
        <p14:creationId xmlns:p14="http://schemas.microsoft.com/office/powerpoint/2010/main" val="254892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750"/>
                                        <p:tgtEl>
                                          <p:spTgt spid="8"/>
                                        </p:tgtEl>
                                      </p:cBhvr>
                                    </p:animEffect>
                                    <p:anim calcmode="lin" valueType="num">
                                      <p:cBhvr>
                                        <p:cTn id="8" dur="5750" fill="hold"/>
                                        <p:tgtEl>
                                          <p:spTgt spid="8"/>
                                        </p:tgtEl>
                                        <p:attrNameLst>
                                          <p:attrName>ppt_x</p:attrName>
                                        </p:attrNameLst>
                                      </p:cBhvr>
                                      <p:tavLst>
                                        <p:tav tm="0">
                                          <p:val>
                                            <p:strVal val="#ppt_x"/>
                                          </p:val>
                                        </p:tav>
                                        <p:tav tm="100000">
                                          <p:val>
                                            <p:strVal val="#ppt_x"/>
                                          </p:val>
                                        </p:tav>
                                      </p:tavLst>
                                    </p:anim>
                                    <p:anim calcmode="lin" valueType="num">
                                      <p:cBhvr>
                                        <p:cTn id="9" dur="5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750"/>
                                        <p:tgtEl>
                                          <p:spTgt spid="7"/>
                                        </p:tgtEl>
                                      </p:cBhvr>
                                    </p:animEffect>
                                    <p:anim calcmode="lin" valueType="num">
                                      <p:cBhvr>
                                        <p:cTn id="15" dur="5750" fill="hold"/>
                                        <p:tgtEl>
                                          <p:spTgt spid="7"/>
                                        </p:tgtEl>
                                        <p:attrNameLst>
                                          <p:attrName>ppt_x</p:attrName>
                                        </p:attrNameLst>
                                      </p:cBhvr>
                                      <p:tavLst>
                                        <p:tav tm="0">
                                          <p:val>
                                            <p:strVal val="#ppt_x"/>
                                          </p:val>
                                        </p:tav>
                                        <p:tav tm="100000">
                                          <p:val>
                                            <p:strVal val="#ppt_x"/>
                                          </p:val>
                                        </p:tav>
                                      </p:tavLst>
                                    </p:anim>
                                    <p:anim calcmode="lin" valueType="num">
                                      <p:cBhvr>
                                        <p:cTn id="16" dur="5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750"/>
                                        <p:tgtEl>
                                          <p:spTgt spid="6"/>
                                        </p:tgtEl>
                                      </p:cBhvr>
                                    </p:animEffect>
                                    <p:anim calcmode="lin" valueType="num">
                                      <p:cBhvr>
                                        <p:cTn id="22" dur="5750" fill="hold"/>
                                        <p:tgtEl>
                                          <p:spTgt spid="6"/>
                                        </p:tgtEl>
                                        <p:attrNameLst>
                                          <p:attrName>ppt_x</p:attrName>
                                        </p:attrNameLst>
                                      </p:cBhvr>
                                      <p:tavLst>
                                        <p:tav tm="0">
                                          <p:val>
                                            <p:strVal val="#ppt_x"/>
                                          </p:val>
                                        </p:tav>
                                        <p:tav tm="100000">
                                          <p:val>
                                            <p:strVal val="#ppt_x"/>
                                          </p:val>
                                        </p:tav>
                                      </p:tavLst>
                                    </p:anim>
                                    <p:anim calcmode="lin" valueType="num">
                                      <p:cBhvr>
                                        <p:cTn id="23" dur="5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750"/>
                                        <p:tgtEl>
                                          <p:spTgt spid="21"/>
                                        </p:tgtEl>
                                      </p:cBhvr>
                                    </p:animEffect>
                                    <p:anim calcmode="lin" valueType="num">
                                      <p:cBhvr>
                                        <p:cTn id="29" dur="5750" fill="hold"/>
                                        <p:tgtEl>
                                          <p:spTgt spid="21"/>
                                        </p:tgtEl>
                                        <p:attrNameLst>
                                          <p:attrName>ppt_x</p:attrName>
                                        </p:attrNameLst>
                                      </p:cBhvr>
                                      <p:tavLst>
                                        <p:tav tm="0">
                                          <p:val>
                                            <p:strVal val="#ppt_x"/>
                                          </p:val>
                                        </p:tav>
                                        <p:tav tm="100000">
                                          <p:val>
                                            <p:strVal val="#ppt_x"/>
                                          </p:val>
                                        </p:tav>
                                      </p:tavLst>
                                    </p:anim>
                                    <p:anim calcmode="lin" valueType="num">
                                      <p:cBhvr>
                                        <p:cTn id="30" dur="575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750"/>
                                        <p:tgtEl>
                                          <p:spTgt spid="20"/>
                                        </p:tgtEl>
                                      </p:cBhvr>
                                    </p:animEffect>
                                    <p:anim calcmode="lin" valueType="num">
                                      <p:cBhvr>
                                        <p:cTn id="36" dur="5750" fill="hold"/>
                                        <p:tgtEl>
                                          <p:spTgt spid="20"/>
                                        </p:tgtEl>
                                        <p:attrNameLst>
                                          <p:attrName>ppt_x</p:attrName>
                                        </p:attrNameLst>
                                      </p:cBhvr>
                                      <p:tavLst>
                                        <p:tav tm="0">
                                          <p:val>
                                            <p:strVal val="#ppt_x"/>
                                          </p:val>
                                        </p:tav>
                                        <p:tav tm="100000">
                                          <p:val>
                                            <p:strVal val="#ppt_x"/>
                                          </p:val>
                                        </p:tav>
                                      </p:tavLst>
                                    </p:anim>
                                    <p:anim calcmode="lin" valueType="num">
                                      <p:cBhvr>
                                        <p:cTn id="37" dur="57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750"/>
                                        <p:tgtEl>
                                          <p:spTgt spid="12"/>
                                        </p:tgtEl>
                                      </p:cBhvr>
                                    </p:animEffect>
                                    <p:anim calcmode="lin" valueType="num">
                                      <p:cBhvr>
                                        <p:cTn id="43" dur="5750" fill="hold"/>
                                        <p:tgtEl>
                                          <p:spTgt spid="12"/>
                                        </p:tgtEl>
                                        <p:attrNameLst>
                                          <p:attrName>ppt_x</p:attrName>
                                        </p:attrNameLst>
                                      </p:cBhvr>
                                      <p:tavLst>
                                        <p:tav tm="0">
                                          <p:val>
                                            <p:strVal val="#ppt_x"/>
                                          </p:val>
                                        </p:tav>
                                        <p:tav tm="100000">
                                          <p:val>
                                            <p:strVal val="#ppt_x"/>
                                          </p:val>
                                        </p:tav>
                                      </p:tavLst>
                                    </p:anim>
                                    <p:anim calcmode="lin" valueType="num">
                                      <p:cBhvr>
                                        <p:cTn id="44" dur="57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750"/>
                                        <p:tgtEl>
                                          <p:spTgt spid="13"/>
                                        </p:tgtEl>
                                      </p:cBhvr>
                                    </p:animEffect>
                                    <p:anim calcmode="lin" valueType="num">
                                      <p:cBhvr>
                                        <p:cTn id="50" dur="5750" fill="hold"/>
                                        <p:tgtEl>
                                          <p:spTgt spid="13"/>
                                        </p:tgtEl>
                                        <p:attrNameLst>
                                          <p:attrName>ppt_x</p:attrName>
                                        </p:attrNameLst>
                                      </p:cBhvr>
                                      <p:tavLst>
                                        <p:tav tm="0">
                                          <p:val>
                                            <p:strVal val="#ppt_x"/>
                                          </p:val>
                                        </p:tav>
                                        <p:tav tm="100000">
                                          <p:val>
                                            <p:strVal val="#ppt_x"/>
                                          </p:val>
                                        </p:tav>
                                      </p:tavLst>
                                    </p:anim>
                                    <p:anim calcmode="lin" valueType="num">
                                      <p:cBhvr>
                                        <p:cTn id="51" dur="575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0" grpId="0" animBg="1"/>
      <p:bldP spid="21" grpId="0" animBg="1"/>
      <p:bldP spid="8"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Διπλωμένη γωνία 7">
            <a:extLst>
              <a:ext uri="{FF2B5EF4-FFF2-40B4-BE49-F238E27FC236}">
                <a16:creationId xmlns:a16="http://schemas.microsoft.com/office/drawing/2014/main" id="{27AA4FA8-F179-4945-BBF6-15BC5BD1BB32}"/>
              </a:ext>
            </a:extLst>
          </p:cNvPr>
          <p:cNvSpPr/>
          <p:nvPr/>
        </p:nvSpPr>
        <p:spPr>
          <a:xfrm>
            <a:off x="1756875" y="1305788"/>
            <a:ext cx="4983325" cy="2472550"/>
          </a:xfrm>
          <a:prstGeom prst="foldedCorner">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spcAft>
                <a:spcPts val="1200"/>
              </a:spcAft>
            </a:pPr>
            <a:r>
              <a:rPr lang="el-GR" sz="2400" b="1" u="sng" dirty="0">
                <a:solidFill>
                  <a:schemeClr val="tx1"/>
                </a:solidFill>
              </a:rPr>
              <a:t>Οι στόχοι του Ε.Υ</a:t>
            </a:r>
          </a:p>
          <a:p>
            <a:pPr>
              <a:spcAft>
                <a:spcPts val="1200"/>
              </a:spcAft>
            </a:pPr>
            <a:r>
              <a:rPr lang="el-GR" dirty="0">
                <a:solidFill>
                  <a:schemeClr val="tx1"/>
                </a:solidFill>
              </a:rPr>
              <a:t>Η σταδιακή εισαγωγή του καταρτιζόμενου στις δύσκολες έννοιες του Κώδικα Δημοσίου Ναυτικού Δικαίου λαμβάνοντας υπόψη τις διαφορετικές αφετηρίες του κάθε στελέχους, το διαφορετικό μορφωτικό επίπεδο και την ανομοιογενή </a:t>
            </a:r>
            <a:r>
              <a:rPr lang="el-GR" dirty="0" err="1">
                <a:solidFill>
                  <a:schemeClr val="tx1"/>
                </a:solidFill>
              </a:rPr>
              <a:t>προϋπάρχουσα</a:t>
            </a:r>
            <a:r>
              <a:rPr lang="el-GR" dirty="0">
                <a:solidFill>
                  <a:schemeClr val="tx1"/>
                </a:solidFill>
              </a:rPr>
              <a:t> γνώση.</a:t>
            </a:r>
            <a:endParaRPr lang="en-GB" dirty="0"/>
          </a:p>
        </p:txBody>
      </p:sp>
      <p:sp>
        <p:nvSpPr>
          <p:cNvPr id="9" name="Ορθογώνιο: Διπλωμένη γωνία 8">
            <a:extLst>
              <a:ext uri="{FF2B5EF4-FFF2-40B4-BE49-F238E27FC236}">
                <a16:creationId xmlns:a16="http://schemas.microsoft.com/office/drawing/2014/main" id="{09535030-5544-4223-B025-72B32CBB7767}"/>
              </a:ext>
            </a:extLst>
          </p:cNvPr>
          <p:cNvSpPr/>
          <p:nvPr/>
        </p:nvSpPr>
        <p:spPr>
          <a:xfrm>
            <a:off x="7127032" y="1467177"/>
            <a:ext cx="4226768" cy="3231426"/>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u="sng" dirty="0">
                <a:solidFill>
                  <a:schemeClr val="tx1"/>
                </a:solidFill>
              </a:rPr>
              <a:t>Προσδοκώμενα μαθησιακά αποτελέσματα</a:t>
            </a:r>
          </a:p>
          <a:p>
            <a:endParaRPr lang="el-GR" dirty="0">
              <a:solidFill>
                <a:schemeClr val="tx1"/>
              </a:solidFill>
            </a:endParaRPr>
          </a:p>
          <a:p>
            <a:r>
              <a:rPr lang="el-GR" dirty="0">
                <a:solidFill>
                  <a:schemeClr val="tx1"/>
                </a:solidFill>
              </a:rPr>
              <a:t> </a:t>
            </a:r>
          </a:p>
          <a:p>
            <a:pPr marL="285750" indent="-285750">
              <a:buFont typeface="Wingdings" panose="05000000000000000000" pitchFamily="2" charset="2"/>
              <a:buChar char="ü"/>
            </a:pPr>
            <a:r>
              <a:rPr lang="el-GR" dirty="0">
                <a:solidFill>
                  <a:schemeClr val="tx1"/>
                </a:solidFill>
              </a:rPr>
              <a:t>Σε επίπεδο γνώσεων</a:t>
            </a:r>
          </a:p>
          <a:p>
            <a:pPr marL="285750" indent="-285750">
              <a:buFont typeface="Wingdings" panose="05000000000000000000" pitchFamily="2" charset="2"/>
              <a:buChar char="ü"/>
            </a:pPr>
            <a:r>
              <a:rPr lang="el-GR" dirty="0">
                <a:solidFill>
                  <a:schemeClr val="tx1"/>
                </a:solidFill>
              </a:rPr>
              <a:t>Σε επίπεδο δεξιοτήτων</a:t>
            </a:r>
          </a:p>
          <a:p>
            <a:pPr marL="285750" indent="-285750">
              <a:buFont typeface="Wingdings" panose="05000000000000000000" pitchFamily="2" charset="2"/>
              <a:buChar char="ü"/>
            </a:pPr>
            <a:r>
              <a:rPr lang="el-GR" dirty="0">
                <a:solidFill>
                  <a:schemeClr val="tx1"/>
                </a:solidFill>
              </a:rPr>
              <a:t>Σε επίπεδο στάσεων</a:t>
            </a:r>
          </a:p>
        </p:txBody>
      </p:sp>
      <p:sp>
        <p:nvSpPr>
          <p:cNvPr id="12" name="Ορθογώνιο: Διπλωμένη γωνία 11">
            <a:extLst>
              <a:ext uri="{FF2B5EF4-FFF2-40B4-BE49-F238E27FC236}">
                <a16:creationId xmlns:a16="http://schemas.microsoft.com/office/drawing/2014/main" id="{54ECF34A-5167-4A35-8D3C-EFD99D0FE098}"/>
              </a:ext>
            </a:extLst>
          </p:cNvPr>
          <p:cNvSpPr/>
          <p:nvPr/>
        </p:nvSpPr>
        <p:spPr>
          <a:xfrm>
            <a:off x="1394148" y="4021433"/>
            <a:ext cx="5057193" cy="2472550"/>
          </a:xfrm>
          <a:prstGeom prst="foldedCorner">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b="1" u="sng" dirty="0">
              <a:solidFill>
                <a:schemeClr val="tx1"/>
              </a:solidFill>
            </a:endParaRPr>
          </a:p>
          <a:p>
            <a:pPr algn="ctr"/>
            <a:endParaRPr lang="el-GR" sz="2400" b="1" u="sng" dirty="0">
              <a:solidFill>
                <a:schemeClr val="tx1"/>
              </a:solidFill>
            </a:endParaRPr>
          </a:p>
          <a:p>
            <a:pPr algn="ctr"/>
            <a:r>
              <a:rPr lang="el-GR" sz="2400" b="1" u="sng" dirty="0">
                <a:solidFill>
                  <a:schemeClr val="tx1"/>
                </a:solidFill>
              </a:rPr>
              <a:t>Τεχνολογικό πλαίσιο</a:t>
            </a:r>
          </a:p>
          <a:p>
            <a:pPr algn="ctr"/>
            <a:endParaRPr lang="el-GR" sz="2400" b="1" u="sng" dirty="0">
              <a:solidFill>
                <a:schemeClr val="tx1"/>
              </a:solidFill>
            </a:endParaRPr>
          </a:p>
          <a:p>
            <a:r>
              <a:rPr lang="el-GR" kern="0" dirty="0">
                <a:solidFill>
                  <a:schemeClr val="tx1"/>
                </a:solidFill>
                <a:latin typeface="Calibri" panose="020F0502020204030204" pitchFamily="34" charset="0"/>
                <a:cs typeface="Calibri" panose="020F0502020204030204" pitchFamily="34" charset="0"/>
              </a:rPr>
              <a:t>Σχεδιάστηκε με τη βοήθεια λογισμικών </a:t>
            </a:r>
            <a:r>
              <a:rPr lang="en-US" dirty="0">
                <a:solidFill>
                  <a:schemeClr val="tx1"/>
                </a:solidFill>
                <a:latin typeface="Calibri" panose="020F0502020204030204" pitchFamily="34" charset="0"/>
                <a:cs typeface="Calibri" panose="020F0502020204030204" pitchFamily="34" charset="0"/>
              </a:rPr>
              <a:t>H5P</a:t>
            </a:r>
            <a:r>
              <a:rPr lang="el-GR" dirty="0">
                <a:solidFill>
                  <a:schemeClr val="tx1"/>
                </a:solidFill>
                <a:latin typeface="Calibri" panose="020F0502020204030204" pitchFamily="34" charset="0"/>
                <a:cs typeface="Calibri" panose="020F0502020204030204" pitchFamily="34" charset="0"/>
              </a:rPr>
              <a:t> και</a:t>
            </a:r>
            <a:r>
              <a:rPr lang="en-US" dirty="0">
                <a:solidFill>
                  <a:schemeClr val="tx1"/>
                </a:solidFill>
                <a:latin typeface="Calibri" panose="020F0502020204030204" pitchFamily="34" charset="0"/>
                <a:cs typeface="Calibri" panose="020F0502020204030204" pitchFamily="34" charset="0"/>
              </a:rPr>
              <a:t> </a:t>
            </a:r>
            <a:r>
              <a:rPr lang="en-US" dirty="0" err="1">
                <a:solidFill>
                  <a:schemeClr val="tx1"/>
                </a:solidFill>
                <a:latin typeface="Calibri" panose="020F0502020204030204" pitchFamily="34" charset="0"/>
                <a:cs typeface="Calibri" panose="020F0502020204030204" pitchFamily="34" charset="0"/>
              </a:rPr>
              <a:t>Chamilo</a:t>
            </a:r>
            <a:endParaRPr lang="en-US" kern="0" dirty="0">
              <a:solidFill>
                <a:schemeClr val="tx1"/>
              </a:solidFill>
              <a:latin typeface="Calibri" panose="020F0502020204030204" pitchFamily="34" charset="0"/>
              <a:cs typeface="Calibri" panose="020F0502020204030204" pitchFamily="34" charset="0"/>
            </a:endParaRPr>
          </a:p>
          <a:p>
            <a:endParaRPr lang="el-GR" sz="2400" b="1" u="sng" dirty="0">
              <a:solidFill>
                <a:schemeClr val="tx1"/>
              </a:solidFill>
            </a:endParaRPr>
          </a:p>
          <a:p>
            <a:pPr algn="ctr"/>
            <a:endParaRPr lang="en-GB" dirty="0"/>
          </a:p>
        </p:txBody>
      </p:sp>
      <p:pic>
        <p:nvPicPr>
          <p:cNvPr id="6" name="Picture 5">
            <a:extLst>
              <a:ext uri="{FF2B5EF4-FFF2-40B4-BE49-F238E27FC236}">
                <a16:creationId xmlns:a16="http://schemas.microsoft.com/office/drawing/2014/main" id="{9ED34503-3F5B-4809-80AB-9F03FDFAF6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6726" y="4866322"/>
            <a:ext cx="1973035" cy="1440000"/>
          </a:xfrm>
          <a:prstGeom prst="rect">
            <a:avLst/>
          </a:prstGeom>
        </p:spPr>
      </p:pic>
    </p:spTree>
    <p:custDataLst>
      <p:tags r:id="rId1"/>
    </p:custDataLst>
    <p:extLst>
      <p:ext uri="{BB962C8B-B14F-4D97-AF65-F5344CB8AC3E}">
        <p14:creationId xmlns:p14="http://schemas.microsoft.com/office/powerpoint/2010/main" val="149517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6500"/>
                                        <p:tgtEl>
                                          <p:spTgt spid="8"/>
                                        </p:tgtEl>
                                      </p:cBhvr>
                                    </p:animEffect>
                                    <p:anim calcmode="lin" valueType="num">
                                      <p:cBhvr>
                                        <p:cTn id="8" dur="6500" fill="hold"/>
                                        <p:tgtEl>
                                          <p:spTgt spid="8"/>
                                        </p:tgtEl>
                                        <p:attrNameLst>
                                          <p:attrName>ppt_x</p:attrName>
                                        </p:attrNameLst>
                                      </p:cBhvr>
                                      <p:tavLst>
                                        <p:tav tm="0">
                                          <p:val>
                                            <p:strVal val="#ppt_x"/>
                                          </p:val>
                                        </p:tav>
                                        <p:tav tm="100000">
                                          <p:val>
                                            <p:strVal val="#ppt_x"/>
                                          </p:val>
                                        </p:tav>
                                      </p:tavLst>
                                    </p:anim>
                                    <p:anim calcmode="lin" valueType="num">
                                      <p:cBhvr>
                                        <p:cTn id="9" dur="6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750"/>
                                        <p:tgtEl>
                                          <p:spTgt spid="9"/>
                                        </p:tgtEl>
                                      </p:cBhvr>
                                    </p:animEffect>
                                    <p:anim calcmode="lin" valueType="num">
                                      <p:cBhvr>
                                        <p:cTn id="15" dur="5750" fill="hold"/>
                                        <p:tgtEl>
                                          <p:spTgt spid="9"/>
                                        </p:tgtEl>
                                        <p:attrNameLst>
                                          <p:attrName>ppt_x</p:attrName>
                                        </p:attrNameLst>
                                      </p:cBhvr>
                                      <p:tavLst>
                                        <p:tav tm="0">
                                          <p:val>
                                            <p:strVal val="#ppt_x"/>
                                          </p:val>
                                        </p:tav>
                                        <p:tav tm="100000">
                                          <p:val>
                                            <p:strVal val="#ppt_x"/>
                                          </p:val>
                                        </p:tav>
                                      </p:tavLst>
                                    </p:anim>
                                    <p:anim calcmode="lin" valueType="num">
                                      <p:cBhvr>
                                        <p:cTn id="16" dur="5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500"/>
                                        <p:tgtEl>
                                          <p:spTgt spid="12"/>
                                        </p:tgtEl>
                                      </p:cBhvr>
                                    </p:animEffect>
                                    <p:anim calcmode="lin" valueType="num">
                                      <p:cBhvr>
                                        <p:cTn id="22" dur="5500" fill="hold"/>
                                        <p:tgtEl>
                                          <p:spTgt spid="12"/>
                                        </p:tgtEl>
                                        <p:attrNameLst>
                                          <p:attrName>ppt_x</p:attrName>
                                        </p:attrNameLst>
                                      </p:cBhvr>
                                      <p:tavLst>
                                        <p:tav tm="0">
                                          <p:val>
                                            <p:strVal val="#ppt_x"/>
                                          </p:val>
                                        </p:tav>
                                        <p:tav tm="100000">
                                          <p:val>
                                            <p:strVal val="#ppt_x"/>
                                          </p:val>
                                        </p:tav>
                                      </p:tavLst>
                                    </p:anim>
                                    <p:anim calcmode="lin" valueType="num">
                                      <p:cBhvr>
                                        <p:cTn id="23" dur="5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hlinkClick r:id="rId4"/>
            <a:extLst>
              <a:ext uri="{FF2B5EF4-FFF2-40B4-BE49-F238E27FC236}">
                <a16:creationId xmlns:a16="http://schemas.microsoft.com/office/drawing/2014/main" id="{48F6A09D-292D-4F77-B932-3E23D4B1D0AB}"/>
              </a:ext>
            </a:extLst>
          </p:cNvPr>
          <p:cNvPicPr>
            <a:picLocks noChangeAspect="1"/>
          </p:cNvPicPr>
          <p:nvPr/>
        </p:nvPicPr>
        <p:blipFill>
          <a:blip r:embed="rId5"/>
          <a:stretch>
            <a:fillRect/>
          </a:stretch>
        </p:blipFill>
        <p:spPr>
          <a:xfrm>
            <a:off x="4382245" y="1927284"/>
            <a:ext cx="4138192" cy="3416445"/>
          </a:xfrm>
          <a:prstGeom prst="rect">
            <a:avLst/>
          </a:prstGeom>
        </p:spPr>
      </p:pic>
    </p:spTree>
    <p:custDataLst>
      <p:tags r:id="rId1"/>
    </p:custDataLst>
    <p:extLst>
      <p:ext uri="{BB962C8B-B14F-4D97-AF65-F5344CB8AC3E}">
        <p14:creationId xmlns:p14="http://schemas.microsoft.com/office/powerpoint/2010/main" val="126566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A44850A-1EDF-4231-BCD6-C9BEBEC77E73}"/>
              </a:ext>
            </a:extLst>
          </p:cNvPr>
          <p:cNvPicPr>
            <a:picLocks noChangeAspect="1"/>
          </p:cNvPicPr>
          <p:nvPr/>
        </p:nvPicPr>
        <p:blipFill>
          <a:blip r:embed="rId4"/>
          <a:stretch>
            <a:fillRect/>
          </a:stretch>
        </p:blipFill>
        <p:spPr>
          <a:xfrm>
            <a:off x="1851206" y="1422106"/>
            <a:ext cx="9200270" cy="4754858"/>
          </a:xfrm>
          <a:prstGeom prst="rect">
            <a:avLst/>
          </a:prstGeom>
        </p:spPr>
      </p:pic>
    </p:spTree>
    <p:custDataLst>
      <p:tags r:id="rId1"/>
    </p:custDataLst>
    <p:extLst>
      <p:ext uri="{BB962C8B-B14F-4D97-AF65-F5344CB8AC3E}">
        <p14:creationId xmlns:p14="http://schemas.microsoft.com/office/powerpoint/2010/main" val="301021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810612E-0F60-4140-B063-37FD0C37CC63}"/>
              </a:ext>
            </a:extLst>
          </p:cNvPr>
          <p:cNvPicPr>
            <a:picLocks noChangeAspect="1"/>
          </p:cNvPicPr>
          <p:nvPr/>
        </p:nvPicPr>
        <p:blipFill>
          <a:blip r:embed="rId4"/>
          <a:stretch>
            <a:fillRect/>
          </a:stretch>
        </p:blipFill>
        <p:spPr>
          <a:xfrm>
            <a:off x="1956713" y="1393953"/>
            <a:ext cx="8989256" cy="4783011"/>
          </a:xfrm>
          <a:prstGeom prst="rect">
            <a:avLst/>
          </a:prstGeom>
        </p:spPr>
      </p:pic>
    </p:spTree>
    <p:custDataLst>
      <p:tags r:id="rId1"/>
    </p:custDataLst>
    <p:extLst>
      <p:ext uri="{BB962C8B-B14F-4D97-AF65-F5344CB8AC3E}">
        <p14:creationId xmlns:p14="http://schemas.microsoft.com/office/powerpoint/2010/main" val="424973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BB556F-7AC3-4837-9030-8F36F44DD2C3}"/>
              </a:ext>
            </a:extLst>
          </p:cNvPr>
          <p:cNvPicPr>
            <a:picLocks noChangeAspect="1"/>
          </p:cNvPicPr>
          <p:nvPr/>
        </p:nvPicPr>
        <p:blipFill>
          <a:blip r:embed="rId4"/>
          <a:stretch>
            <a:fillRect/>
          </a:stretch>
        </p:blipFill>
        <p:spPr>
          <a:xfrm>
            <a:off x="2243595" y="1561523"/>
            <a:ext cx="8560393" cy="4825208"/>
          </a:xfrm>
          <a:prstGeom prst="rect">
            <a:avLst/>
          </a:prstGeom>
        </p:spPr>
      </p:pic>
    </p:spTree>
    <p:custDataLst>
      <p:tags r:id="rId1"/>
    </p:custDataLst>
    <p:extLst>
      <p:ext uri="{BB962C8B-B14F-4D97-AF65-F5344CB8AC3E}">
        <p14:creationId xmlns:p14="http://schemas.microsoft.com/office/powerpoint/2010/main" val="51184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63D634F-EEFC-4E61-97A8-54D6922551E3}"/>
              </a:ext>
            </a:extLst>
          </p:cNvPr>
          <p:cNvPicPr>
            <a:picLocks noChangeAspect="1"/>
          </p:cNvPicPr>
          <p:nvPr/>
        </p:nvPicPr>
        <p:blipFill>
          <a:blip r:embed="rId4"/>
          <a:stretch>
            <a:fillRect/>
          </a:stretch>
        </p:blipFill>
        <p:spPr>
          <a:xfrm>
            <a:off x="2208628" y="1561514"/>
            <a:ext cx="8609427" cy="4375048"/>
          </a:xfrm>
          <a:prstGeom prst="rect">
            <a:avLst/>
          </a:prstGeom>
        </p:spPr>
      </p:pic>
    </p:spTree>
    <p:custDataLst>
      <p:tags r:id="rId1"/>
    </p:custDataLst>
    <p:extLst>
      <p:ext uri="{BB962C8B-B14F-4D97-AF65-F5344CB8AC3E}">
        <p14:creationId xmlns:p14="http://schemas.microsoft.com/office/powerpoint/2010/main" val="352925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DE70898-20A0-4281-874F-C259280EF2B9}"/>
              </a:ext>
            </a:extLst>
          </p:cNvPr>
          <p:cNvPicPr>
            <a:picLocks noChangeAspect="1"/>
          </p:cNvPicPr>
          <p:nvPr/>
        </p:nvPicPr>
        <p:blipFill>
          <a:blip r:embed="rId4"/>
          <a:stretch>
            <a:fillRect/>
          </a:stretch>
        </p:blipFill>
        <p:spPr>
          <a:xfrm>
            <a:off x="1966453" y="1631853"/>
            <a:ext cx="9147023" cy="4656400"/>
          </a:xfrm>
          <a:prstGeom prst="rect">
            <a:avLst/>
          </a:prstGeom>
        </p:spPr>
      </p:pic>
    </p:spTree>
    <p:custDataLst>
      <p:tags r:id="rId1"/>
    </p:custDataLst>
    <p:extLst>
      <p:ext uri="{BB962C8B-B14F-4D97-AF65-F5344CB8AC3E}">
        <p14:creationId xmlns:p14="http://schemas.microsoft.com/office/powerpoint/2010/main" val="364047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Σκοπός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Θέση περιεχομένου 9">
            <a:extLst>
              <a:ext uri="{FF2B5EF4-FFF2-40B4-BE49-F238E27FC236}">
                <a16:creationId xmlns:a16="http://schemas.microsoft.com/office/drawing/2014/main" id="{9B9A2BA2-EE30-42E8-B1D6-28C21A2E500E}"/>
              </a:ext>
            </a:extLst>
          </p:cNvPr>
          <p:cNvSpPr>
            <a:spLocks noGrp="1"/>
          </p:cNvSpPr>
          <p:nvPr>
            <p:ph idx="1"/>
          </p:nvPr>
        </p:nvSpPr>
        <p:spPr>
          <a:xfrm>
            <a:off x="1676660" y="1231641"/>
            <a:ext cx="9677140" cy="4497355"/>
          </a:xfrm>
        </p:spPr>
        <p:txBody>
          <a:bodyPr>
            <a:normAutofit/>
          </a:bodyPr>
          <a:lstStyle/>
          <a:p>
            <a:pPr marL="0" indent="0">
              <a:buNone/>
            </a:pPr>
            <a:endParaRPr lang="el-GR" sz="2000" dirty="0"/>
          </a:p>
          <a:p>
            <a:pPr marL="0" indent="0">
              <a:buNone/>
            </a:pPr>
            <a:endParaRPr lang="el-GR" sz="2000" dirty="0"/>
          </a:p>
          <a:p>
            <a:pPr marL="0" indent="0">
              <a:buNone/>
            </a:pPr>
            <a:endParaRPr lang="el-GR" sz="2000" dirty="0"/>
          </a:p>
          <a:p>
            <a:pPr marL="0" indent="0">
              <a:buNone/>
            </a:pPr>
            <a:endParaRPr lang="el-GR" sz="2000" dirty="0"/>
          </a:p>
          <a:p>
            <a:pPr marL="0" indent="0">
              <a:buNone/>
            </a:pPr>
            <a:endParaRPr lang="el-GR" sz="2000" dirty="0"/>
          </a:p>
          <a:p>
            <a:pPr marL="0" indent="0">
              <a:buNone/>
            </a:pPr>
            <a:endParaRPr lang="el-GR" sz="2000" dirty="0"/>
          </a:p>
          <a:p>
            <a:pPr marL="0" indent="0">
              <a:buNone/>
            </a:pPr>
            <a:endParaRPr lang="el-GR" sz="2400" dirty="0"/>
          </a:p>
          <a:p>
            <a:pPr marL="0" indent="0">
              <a:buNone/>
            </a:pPr>
            <a:r>
              <a:rPr lang="el-GR" sz="2400" u="sng" dirty="0"/>
              <a:t>Στόχοι</a:t>
            </a:r>
            <a:r>
              <a:rPr lang="el-GR" sz="2000" dirty="0"/>
              <a:t>:</a:t>
            </a:r>
          </a:p>
          <a:p>
            <a:pPr>
              <a:buFont typeface="Wingdings" panose="05000000000000000000" pitchFamily="2" charset="2"/>
              <a:buChar char="ü"/>
            </a:pPr>
            <a:r>
              <a:rPr lang="el-GR" sz="2000" dirty="0"/>
              <a:t> Η μελέτη του σχεδιασμού και της ανάπτυξης του Ε.Υ. </a:t>
            </a:r>
          </a:p>
          <a:p>
            <a:pPr>
              <a:buFont typeface="Wingdings" panose="05000000000000000000" pitchFamily="2" charset="2"/>
              <a:buChar char="ü"/>
            </a:pPr>
            <a:r>
              <a:rPr lang="el-GR" sz="2000" dirty="0"/>
              <a:t> Η αξιολόγηση του Ε.Υ. που δημιουργήθηκε</a:t>
            </a:r>
          </a:p>
          <a:p>
            <a:pPr marL="0" indent="0" algn="ctr">
              <a:buNone/>
            </a:pPr>
            <a:endParaRPr lang="el-GR" sz="2000" dirty="0"/>
          </a:p>
          <a:p>
            <a:pPr marL="0" indent="0" algn="ctr">
              <a:buNone/>
            </a:pPr>
            <a:endParaRPr lang="en-GB" sz="2000" dirty="0"/>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Ορθογώνιο: Στρογγύλεμα γωνιών 8">
            <a:extLst>
              <a:ext uri="{FF2B5EF4-FFF2-40B4-BE49-F238E27FC236}">
                <a16:creationId xmlns:a16="http://schemas.microsoft.com/office/drawing/2014/main" id="{AF300C77-6FCB-4F83-994F-21E308B8675B}"/>
              </a:ext>
            </a:extLst>
          </p:cNvPr>
          <p:cNvSpPr/>
          <p:nvPr/>
        </p:nvSpPr>
        <p:spPr>
          <a:xfrm>
            <a:off x="1772816" y="1418258"/>
            <a:ext cx="9358604" cy="225723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solidFill>
                  <a:schemeClr val="tx1"/>
                </a:solidFill>
              </a:rPr>
              <a:t>Ο Σχεδιασμός, η Ανάπτυξη και η Αποτίμηση ενός εκπαιδευτικού υλικού που έχει σχεδιαστεί με τη μέθοδο της εξΑΕ για την εξ αποστάσεως κατάρτιση στελεχών Λιμενικού Σώματος – Ελληνικής Ακτοφυλακής</a:t>
            </a:r>
            <a:endParaRPr lang="en-GB" dirty="0">
              <a:solidFill>
                <a:schemeClr val="tx1"/>
              </a:solidFill>
            </a:endParaRPr>
          </a:p>
        </p:txBody>
      </p:sp>
      <p:pic>
        <p:nvPicPr>
          <p:cNvPr id="6" name="Picture 5" descr="A flag on a pole&#10;&#10;Description automatically generated with medium confidence">
            <a:extLst>
              <a:ext uri="{FF2B5EF4-FFF2-40B4-BE49-F238E27FC236}">
                <a16:creationId xmlns:a16="http://schemas.microsoft.com/office/drawing/2014/main" id="{2C68D048-9BD3-4591-BAC8-E74679B4F3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9519" y="4115613"/>
            <a:ext cx="3520000" cy="1980000"/>
          </a:xfrm>
          <a:prstGeom prst="rect">
            <a:avLst/>
          </a:prstGeom>
        </p:spPr>
      </p:pic>
    </p:spTree>
    <p:custDataLst>
      <p:tags r:id="rId1"/>
    </p:custDataLst>
    <p:extLst>
      <p:ext uri="{BB962C8B-B14F-4D97-AF65-F5344CB8AC3E}">
        <p14:creationId xmlns:p14="http://schemas.microsoft.com/office/powerpoint/2010/main" val="3600644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BFE75C9-C338-437B-B9D6-E688DD2A1D34}"/>
              </a:ext>
            </a:extLst>
          </p:cNvPr>
          <p:cNvPicPr>
            <a:picLocks noChangeAspect="1"/>
          </p:cNvPicPr>
          <p:nvPr/>
        </p:nvPicPr>
        <p:blipFill>
          <a:blip r:embed="rId4"/>
          <a:stretch>
            <a:fillRect/>
          </a:stretch>
        </p:blipFill>
        <p:spPr>
          <a:xfrm>
            <a:off x="1786597" y="1533381"/>
            <a:ext cx="9355015" cy="4643575"/>
          </a:xfrm>
          <a:prstGeom prst="rect">
            <a:avLst/>
          </a:prstGeom>
        </p:spPr>
      </p:pic>
    </p:spTree>
    <p:custDataLst>
      <p:tags r:id="rId1"/>
    </p:custDataLst>
    <p:extLst>
      <p:ext uri="{BB962C8B-B14F-4D97-AF65-F5344CB8AC3E}">
        <p14:creationId xmlns:p14="http://schemas.microsoft.com/office/powerpoint/2010/main" val="286384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3DB6320-3B61-455E-8D33-51239805F39E}"/>
              </a:ext>
            </a:extLst>
          </p:cNvPr>
          <p:cNvPicPr>
            <a:picLocks noChangeAspect="1"/>
          </p:cNvPicPr>
          <p:nvPr/>
        </p:nvPicPr>
        <p:blipFill>
          <a:blip r:embed="rId4"/>
          <a:stretch>
            <a:fillRect/>
          </a:stretch>
        </p:blipFill>
        <p:spPr>
          <a:xfrm>
            <a:off x="1464905" y="1322574"/>
            <a:ext cx="5553937" cy="2505673"/>
          </a:xfrm>
          <a:prstGeom prst="rect">
            <a:avLst/>
          </a:prstGeom>
        </p:spPr>
      </p:pic>
      <p:pic>
        <p:nvPicPr>
          <p:cNvPr id="7" name="Picture 6">
            <a:extLst>
              <a:ext uri="{FF2B5EF4-FFF2-40B4-BE49-F238E27FC236}">
                <a16:creationId xmlns:a16="http://schemas.microsoft.com/office/drawing/2014/main" id="{50C95083-58C6-4F77-8C61-5546367144D9}"/>
              </a:ext>
            </a:extLst>
          </p:cNvPr>
          <p:cNvPicPr>
            <a:picLocks noChangeAspect="1"/>
          </p:cNvPicPr>
          <p:nvPr/>
        </p:nvPicPr>
        <p:blipFill>
          <a:blip r:embed="rId5"/>
          <a:stretch>
            <a:fillRect/>
          </a:stretch>
        </p:blipFill>
        <p:spPr>
          <a:xfrm>
            <a:off x="6096000" y="4021816"/>
            <a:ext cx="5553937" cy="2517866"/>
          </a:xfrm>
          <a:prstGeom prst="rect">
            <a:avLst/>
          </a:prstGeom>
        </p:spPr>
      </p:pic>
    </p:spTree>
    <p:custDataLst>
      <p:tags r:id="rId1"/>
    </p:custDataLst>
    <p:extLst>
      <p:ext uri="{BB962C8B-B14F-4D97-AF65-F5344CB8AC3E}">
        <p14:creationId xmlns:p14="http://schemas.microsoft.com/office/powerpoint/2010/main" val="259859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FEB2413-2267-4BBA-A3D0-23009D98B5E3}"/>
              </a:ext>
            </a:extLst>
          </p:cNvPr>
          <p:cNvPicPr>
            <a:picLocks noChangeAspect="1"/>
          </p:cNvPicPr>
          <p:nvPr/>
        </p:nvPicPr>
        <p:blipFill>
          <a:blip r:embed="rId4"/>
          <a:stretch>
            <a:fillRect/>
          </a:stretch>
        </p:blipFill>
        <p:spPr>
          <a:xfrm>
            <a:off x="1674055" y="1545494"/>
            <a:ext cx="9284677" cy="4742759"/>
          </a:xfrm>
          <a:prstGeom prst="rect">
            <a:avLst/>
          </a:prstGeom>
        </p:spPr>
      </p:pic>
    </p:spTree>
    <p:custDataLst>
      <p:tags r:id="rId1"/>
    </p:custDataLst>
    <p:extLst>
      <p:ext uri="{BB962C8B-B14F-4D97-AF65-F5344CB8AC3E}">
        <p14:creationId xmlns:p14="http://schemas.microsoft.com/office/powerpoint/2010/main" val="136303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A5C3C20-A876-409A-9174-FAF8060B885C}"/>
              </a:ext>
            </a:extLst>
          </p:cNvPr>
          <p:cNvPicPr>
            <a:picLocks noChangeAspect="1"/>
          </p:cNvPicPr>
          <p:nvPr/>
        </p:nvPicPr>
        <p:blipFill>
          <a:blip r:embed="rId4"/>
          <a:stretch>
            <a:fillRect/>
          </a:stretch>
        </p:blipFill>
        <p:spPr>
          <a:xfrm>
            <a:off x="1582812" y="1524317"/>
            <a:ext cx="9615071" cy="4440384"/>
          </a:xfrm>
          <a:prstGeom prst="rect">
            <a:avLst/>
          </a:prstGeom>
        </p:spPr>
      </p:pic>
    </p:spTree>
    <p:custDataLst>
      <p:tags r:id="rId1"/>
    </p:custDataLst>
    <p:extLst>
      <p:ext uri="{BB962C8B-B14F-4D97-AF65-F5344CB8AC3E}">
        <p14:creationId xmlns:p14="http://schemas.microsoft.com/office/powerpoint/2010/main" val="26856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D3AC395-5B7B-4621-A4C8-0272294950A4}"/>
              </a:ext>
            </a:extLst>
          </p:cNvPr>
          <p:cNvPicPr>
            <a:picLocks noChangeAspect="1"/>
          </p:cNvPicPr>
          <p:nvPr/>
        </p:nvPicPr>
        <p:blipFill>
          <a:blip r:embed="rId4"/>
          <a:stretch>
            <a:fillRect/>
          </a:stretch>
        </p:blipFill>
        <p:spPr>
          <a:xfrm>
            <a:off x="1814733" y="1459899"/>
            <a:ext cx="9439421" cy="4617342"/>
          </a:xfrm>
          <a:prstGeom prst="rect">
            <a:avLst/>
          </a:prstGeom>
        </p:spPr>
      </p:pic>
    </p:spTree>
    <p:custDataLst>
      <p:tags r:id="rId1"/>
    </p:custDataLst>
    <p:extLst>
      <p:ext uri="{BB962C8B-B14F-4D97-AF65-F5344CB8AC3E}">
        <p14:creationId xmlns:p14="http://schemas.microsoft.com/office/powerpoint/2010/main" val="101250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Εκπαιδευτικό Υλικό</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7305957-768B-4DAE-8F39-5CCE885391C5}"/>
              </a:ext>
            </a:extLst>
          </p:cNvPr>
          <p:cNvPicPr>
            <a:picLocks noChangeAspect="1"/>
          </p:cNvPicPr>
          <p:nvPr/>
        </p:nvPicPr>
        <p:blipFill>
          <a:blip r:embed="rId4"/>
          <a:stretch>
            <a:fillRect/>
          </a:stretch>
        </p:blipFill>
        <p:spPr>
          <a:xfrm>
            <a:off x="1464905" y="1268964"/>
            <a:ext cx="5553937" cy="2517866"/>
          </a:xfrm>
          <a:prstGeom prst="rect">
            <a:avLst/>
          </a:prstGeom>
        </p:spPr>
      </p:pic>
      <p:pic>
        <p:nvPicPr>
          <p:cNvPr id="7" name="Picture 6">
            <a:extLst>
              <a:ext uri="{FF2B5EF4-FFF2-40B4-BE49-F238E27FC236}">
                <a16:creationId xmlns:a16="http://schemas.microsoft.com/office/drawing/2014/main" id="{DBB97A8B-CB2E-4764-B768-E6D40A32DA18}"/>
              </a:ext>
            </a:extLst>
          </p:cNvPr>
          <p:cNvPicPr>
            <a:picLocks noChangeAspect="1"/>
          </p:cNvPicPr>
          <p:nvPr/>
        </p:nvPicPr>
        <p:blipFill>
          <a:blip r:embed="rId5"/>
          <a:stretch>
            <a:fillRect/>
          </a:stretch>
        </p:blipFill>
        <p:spPr>
          <a:xfrm>
            <a:off x="6096000" y="4041596"/>
            <a:ext cx="5553937" cy="2475191"/>
          </a:xfrm>
          <a:prstGeom prst="rect">
            <a:avLst/>
          </a:prstGeom>
        </p:spPr>
      </p:pic>
    </p:spTree>
    <p:custDataLst>
      <p:tags r:id="rId1"/>
    </p:custDataLst>
    <p:extLst>
      <p:ext uri="{BB962C8B-B14F-4D97-AF65-F5344CB8AC3E}">
        <p14:creationId xmlns:p14="http://schemas.microsoft.com/office/powerpoint/2010/main" val="357780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Μεθοδολογία Έρευνας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Διάγραμμα ροής: Έγγραφο 7">
            <a:extLst>
              <a:ext uri="{FF2B5EF4-FFF2-40B4-BE49-F238E27FC236}">
                <a16:creationId xmlns:a16="http://schemas.microsoft.com/office/drawing/2014/main" id="{DD7D2968-91F9-462F-8831-CECEFD81871C}"/>
              </a:ext>
            </a:extLst>
          </p:cNvPr>
          <p:cNvSpPr/>
          <p:nvPr/>
        </p:nvSpPr>
        <p:spPr>
          <a:xfrm>
            <a:off x="1759013" y="1446246"/>
            <a:ext cx="2855167" cy="1679506"/>
          </a:xfrm>
          <a:prstGeom prst="flowChartDocumen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l-GR" sz="2000" u="sng" dirty="0">
                <a:solidFill>
                  <a:schemeClr val="tx1"/>
                </a:solidFill>
              </a:rPr>
              <a:t>Υλοποίηση Έρευνας</a:t>
            </a:r>
          </a:p>
          <a:p>
            <a:pPr algn="ctr"/>
            <a:r>
              <a:rPr lang="el-GR" sz="2000" dirty="0">
                <a:solidFill>
                  <a:schemeClr val="tx1"/>
                </a:solidFill>
              </a:rPr>
              <a:t>Νοέμβριος 2020</a:t>
            </a:r>
            <a:endParaRPr lang="en-GB" sz="2000" dirty="0">
              <a:solidFill>
                <a:schemeClr val="tx1"/>
              </a:solidFill>
            </a:endParaRPr>
          </a:p>
        </p:txBody>
      </p:sp>
      <p:sp>
        <p:nvSpPr>
          <p:cNvPr id="9" name="Διάγραμμα ροής: Έγγραφο 8">
            <a:extLst>
              <a:ext uri="{FF2B5EF4-FFF2-40B4-BE49-F238E27FC236}">
                <a16:creationId xmlns:a16="http://schemas.microsoft.com/office/drawing/2014/main" id="{72AD8D94-ADB9-4C7F-920B-81F7AD3D0114}"/>
              </a:ext>
            </a:extLst>
          </p:cNvPr>
          <p:cNvSpPr/>
          <p:nvPr/>
        </p:nvSpPr>
        <p:spPr>
          <a:xfrm>
            <a:off x="4815470" y="1281873"/>
            <a:ext cx="2855167" cy="2842452"/>
          </a:xfrm>
          <a:prstGeom prst="flowChartDocumen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l-GR" sz="2000" u="sng" dirty="0">
                <a:solidFill>
                  <a:schemeClr val="tx1"/>
                </a:solidFill>
              </a:rPr>
              <a:t>Δείγμα Έρευνας</a:t>
            </a:r>
          </a:p>
          <a:p>
            <a:pPr algn="ctr"/>
            <a:r>
              <a:rPr lang="el-GR" sz="2000" dirty="0">
                <a:solidFill>
                  <a:schemeClr val="tx1"/>
                </a:solidFill>
              </a:rPr>
              <a:t>6 στελέχη ΛΣ-ΕΛΑΚΤ με καλή γνώση ΤΠΕ </a:t>
            </a:r>
          </a:p>
          <a:p>
            <a:pPr algn="ctr"/>
            <a:r>
              <a:rPr lang="el-GR" sz="2000" dirty="0">
                <a:solidFill>
                  <a:schemeClr val="tx1"/>
                </a:solidFill>
              </a:rPr>
              <a:t>85% άντρες </a:t>
            </a:r>
          </a:p>
          <a:p>
            <a:pPr algn="ctr"/>
            <a:r>
              <a:rPr lang="el-GR" sz="2000" dirty="0">
                <a:solidFill>
                  <a:schemeClr val="tx1"/>
                </a:solidFill>
              </a:rPr>
              <a:t>15% γυναίκες</a:t>
            </a:r>
          </a:p>
          <a:p>
            <a:pPr algn="ctr"/>
            <a:endParaRPr lang="el-GR" sz="2000" dirty="0">
              <a:solidFill>
                <a:schemeClr val="tx1"/>
              </a:solidFill>
            </a:endParaRPr>
          </a:p>
        </p:txBody>
      </p:sp>
      <p:sp>
        <p:nvSpPr>
          <p:cNvPr id="10" name="Διάγραμμα ροής: Έγγραφο 9">
            <a:extLst>
              <a:ext uri="{FF2B5EF4-FFF2-40B4-BE49-F238E27FC236}">
                <a16:creationId xmlns:a16="http://schemas.microsoft.com/office/drawing/2014/main" id="{86A21523-AE3F-448D-8CB0-633EAA8D6BE0}"/>
              </a:ext>
            </a:extLst>
          </p:cNvPr>
          <p:cNvSpPr/>
          <p:nvPr/>
        </p:nvSpPr>
        <p:spPr>
          <a:xfrm>
            <a:off x="4614180" y="4441566"/>
            <a:ext cx="2732508" cy="1466860"/>
          </a:xfrm>
          <a:prstGeom prst="flowChartDocumen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l-GR" sz="2000" u="sng" dirty="0">
                <a:solidFill>
                  <a:schemeClr val="tx1"/>
                </a:solidFill>
              </a:rPr>
              <a:t>Είδος Έρευνα</a:t>
            </a:r>
          </a:p>
          <a:p>
            <a:pPr algn="ctr"/>
            <a:r>
              <a:rPr lang="el-GR" sz="2000" dirty="0">
                <a:solidFill>
                  <a:schemeClr val="tx1"/>
                </a:solidFill>
              </a:rPr>
              <a:t>Ποιοτική</a:t>
            </a:r>
          </a:p>
          <a:p>
            <a:pPr algn="ctr"/>
            <a:endParaRPr lang="en-GB" sz="2000" dirty="0">
              <a:solidFill>
                <a:schemeClr val="tx1"/>
              </a:solidFill>
            </a:endParaRPr>
          </a:p>
        </p:txBody>
      </p:sp>
      <p:sp>
        <p:nvSpPr>
          <p:cNvPr id="3" name="Διάγραμμα ροής: Έγγραφο 2">
            <a:extLst>
              <a:ext uri="{FF2B5EF4-FFF2-40B4-BE49-F238E27FC236}">
                <a16:creationId xmlns:a16="http://schemas.microsoft.com/office/drawing/2014/main" id="{C6CE2759-BA07-4D82-8A7A-247916BFD1E7}"/>
              </a:ext>
            </a:extLst>
          </p:cNvPr>
          <p:cNvSpPr/>
          <p:nvPr/>
        </p:nvSpPr>
        <p:spPr>
          <a:xfrm>
            <a:off x="7871928" y="1281872"/>
            <a:ext cx="3628053" cy="5203333"/>
          </a:xfrm>
          <a:prstGeom prst="flowChartDocumen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l-GR" sz="2000" u="sng" dirty="0">
              <a:solidFill>
                <a:schemeClr val="tx1"/>
              </a:solidFill>
            </a:endParaRPr>
          </a:p>
          <a:p>
            <a:pPr algn="ctr">
              <a:spcAft>
                <a:spcPts val="600"/>
              </a:spcAft>
            </a:pPr>
            <a:endParaRPr lang="el-GR" sz="2000" u="sng" dirty="0">
              <a:solidFill>
                <a:schemeClr val="tx1"/>
              </a:solidFill>
            </a:endParaRPr>
          </a:p>
          <a:p>
            <a:pPr algn="ctr">
              <a:spcAft>
                <a:spcPts val="600"/>
              </a:spcAft>
            </a:pPr>
            <a:r>
              <a:rPr lang="el-GR" sz="2000" u="sng" dirty="0">
                <a:solidFill>
                  <a:schemeClr val="tx1"/>
                </a:solidFill>
              </a:rPr>
              <a:t>Εργαλείο Έρευνας</a:t>
            </a:r>
          </a:p>
          <a:p>
            <a:pPr>
              <a:spcAft>
                <a:spcPts val="600"/>
              </a:spcAft>
            </a:pPr>
            <a:r>
              <a:rPr lang="el-GR" sz="2000" dirty="0">
                <a:solidFill>
                  <a:schemeClr val="tx1"/>
                </a:solidFill>
              </a:rPr>
              <a:t>Χρησιμοποιήθηκε </a:t>
            </a:r>
            <a:r>
              <a:rPr lang="el-GR" sz="2000" dirty="0" err="1">
                <a:solidFill>
                  <a:schemeClr val="tx1"/>
                </a:solidFill>
              </a:rPr>
              <a:t>ημιδομημένη</a:t>
            </a:r>
            <a:r>
              <a:rPr lang="el-GR" sz="2000" dirty="0">
                <a:solidFill>
                  <a:schemeClr val="tx1"/>
                </a:solidFill>
              </a:rPr>
              <a:t> συνέντευξη η οποία είναι διαρθρωμένη σε εννέα βασικούς άξονες και δημογραφικά στοιχεία απαραίτητα για την εξαγωγή συμπερασμάτων</a:t>
            </a:r>
          </a:p>
          <a:p>
            <a:pPr algn="ctr">
              <a:spcAft>
                <a:spcPts val="1200"/>
              </a:spcAft>
            </a:pPr>
            <a:r>
              <a:rPr lang="el-GR" sz="2000" dirty="0">
                <a:solidFill>
                  <a:schemeClr val="tx1"/>
                </a:solidFill>
              </a:rPr>
              <a:t> </a:t>
            </a:r>
          </a:p>
          <a:p>
            <a:endParaRPr lang="el-GR" sz="2000" dirty="0">
              <a:solidFill>
                <a:schemeClr val="tx1"/>
              </a:solidFill>
            </a:endParaRPr>
          </a:p>
          <a:p>
            <a:pPr marL="342900" indent="-342900" algn="ctr">
              <a:spcAft>
                <a:spcPts val="600"/>
              </a:spcAft>
              <a:buFont typeface="Wingdings" panose="05000000000000000000" pitchFamily="2" charset="2"/>
              <a:buChar char="q"/>
            </a:pPr>
            <a:endParaRPr lang="el-GR" sz="2000" u="sng" dirty="0">
              <a:solidFill>
                <a:schemeClr val="tx1"/>
              </a:solidFill>
            </a:endParaRPr>
          </a:p>
          <a:p>
            <a:pPr algn="ctr">
              <a:spcAft>
                <a:spcPts val="600"/>
              </a:spcAft>
            </a:pPr>
            <a:endParaRPr lang="en-GB" sz="2000" u="sng" dirty="0">
              <a:solidFill>
                <a:schemeClr val="tx1"/>
              </a:solidFill>
            </a:endParaRPr>
          </a:p>
        </p:txBody>
      </p:sp>
      <p:sp>
        <p:nvSpPr>
          <p:cNvPr id="6" name="Διάγραμμα ροής: Έγγραφο 5">
            <a:extLst>
              <a:ext uri="{FF2B5EF4-FFF2-40B4-BE49-F238E27FC236}">
                <a16:creationId xmlns:a16="http://schemas.microsoft.com/office/drawing/2014/main" id="{F75463A6-CE25-415C-A36C-60A9215706A9}"/>
              </a:ext>
            </a:extLst>
          </p:cNvPr>
          <p:cNvSpPr/>
          <p:nvPr/>
        </p:nvSpPr>
        <p:spPr>
          <a:xfrm>
            <a:off x="1352939" y="3310178"/>
            <a:ext cx="2855167" cy="3284375"/>
          </a:xfrm>
          <a:prstGeom prst="flowChartDocumen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Ανάλυση Δεδομένων</a:t>
            </a:r>
          </a:p>
          <a:p>
            <a:pPr algn="ctr"/>
            <a:endParaRPr lang="el-GR" u="sng" dirty="0">
              <a:solidFill>
                <a:schemeClr val="tx1"/>
              </a:solidFill>
            </a:endParaRPr>
          </a:p>
          <a:p>
            <a:pPr algn="ctr"/>
            <a:r>
              <a:rPr lang="el-GR" dirty="0">
                <a:solidFill>
                  <a:schemeClr val="tx1"/>
                </a:solidFill>
              </a:rPr>
              <a:t>Χρήση του </a:t>
            </a:r>
            <a:r>
              <a:rPr lang="en-US" dirty="0" err="1">
                <a:solidFill>
                  <a:schemeClr val="tx1"/>
                </a:solidFill>
              </a:rPr>
              <a:t>Atlas.ti</a:t>
            </a:r>
            <a:r>
              <a:rPr lang="en-US" dirty="0">
                <a:solidFill>
                  <a:schemeClr val="tx1"/>
                </a:solidFill>
              </a:rPr>
              <a:t> 7</a:t>
            </a:r>
            <a:endParaRPr lang="el-GR" dirty="0">
              <a:solidFill>
                <a:schemeClr val="tx1"/>
              </a:solidFill>
            </a:endParaRPr>
          </a:p>
          <a:p>
            <a:pPr algn="ctr"/>
            <a:endParaRPr lang="en-GB" dirty="0"/>
          </a:p>
        </p:txBody>
      </p:sp>
    </p:spTree>
    <p:custDataLst>
      <p:tags r:id="rId1"/>
    </p:custDataLst>
    <p:extLst>
      <p:ext uri="{BB962C8B-B14F-4D97-AF65-F5344CB8AC3E}">
        <p14:creationId xmlns:p14="http://schemas.microsoft.com/office/powerpoint/2010/main" val="321648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anim calcmode="lin" valueType="num">
                                      <p:cBhvr>
                                        <p:cTn id="8" dur="5000" fill="hold"/>
                                        <p:tgtEl>
                                          <p:spTgt spid="8"/>
                                        </p:tgtEl>
                                        <p:attrNameLst>
                                          <p:attrName>ppt_x</p:attrName>
                                        </p:attrNameLst>
                                      </p:cBhvr>
                                      <p:tavLst>
                                        <p:tav tm="0">
                                          <p:val>
                                            <p:strVal val="#ppt_x"/>
                                          </p:val>
                                        </p:tav>
                                        <p:tav tm="100000">
                                          <p:val>
                                            <p:strVal val="#ppt_x"/>
                                          </p:val>
                                        </p:tav>
                                      </p:tavLst>
                                    </p:anim>
                                    <p:anim calcmode="lin" valueType="num">
                                      <p:cBhvr>
                                        <p:cTn id="9" dur="5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0"/>
                                        <p:tgtEl>
                                          <p:spTgt spid="9"/>
                                        </p:tgtEl>
                                      </p:cBhvr>
                                    </p:animEffect>
                                    <p:anim calcmode="lin" valueType="num">
                                      <p:cBhvr>
                                        <p:cTn id="15" dur="5000" fill="hold"/>
                                        <p:tgtEl>
                                          <p:spTgt spid="9"/>
                                        </p:tgtEl>
                                        <p:attrNameLst>
                                          <p:attrName>ppt_x</p:attrName>
                                        </p:attrNameLst>
                                      </p:cBhvr>
                                      <p:tavLst>
                                        <p:tav tm="0">
                                          <p:val>
                                            <p:strVal val="#ppt_x"/>
                                          </p:val>
                                        </p:tav>
                                        <p:tav tm="100000">
                                          <p:val>
                                            <p:strVal val="#ppt_x"/>
                                          </p:val>
                                        </p:tav>
                                      </p:tavLst>
                                    </p:anim>
                                    <p:anim calcmode="lin" valueType="num">
                                      <p:cBhvr>
                                        <p:cTn id="16" dur="5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0"/>
                                        <p:tgtEl>
                                          <p:spTgt spid="3"/>
                                        </p:tgtEl>
                                      </p:cBhvr>
                                    </p:animEffect>
                                    <p:anim calcmode="lin" valueType="num">
                                      <p:cBhvr>
                                        <p:cTn id="22" dur="5000" fill="hold"/>
                                        <p:tgtEl>
                                          <p:spTgt spid="3"/>
                                        </p:tgtEl>
                                        <p:attrNameLst>
                                          <p:attrName>ppt_x</p:attrName>
                                        </p:attrNameLst>
                                      </p:cBhvr>
                                      <p:tavLst>
                                        <p:tav tm="0">
                                          <p:val>
                                            <p:strVal val="#ppt_x"/>
                                          </p:val>
                                        </p:tav>
                                        <p:tav tm="100000">
                                          <p:val>
                                            <p:strVal val="#ppt_x"/>
                                          </p:val>
                                        </p:tav>
                                      </p:tavLst>
                                    </p:anim>
                                    <p:anim calcmode="lin" valueType="num">
                                      <p:cBhvr>
                                        <p:cTn id="23" dur="5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0"/>
                                        <p:tgtEl>
                                          <p:spTgt spid="10"/>
                                        </p:tgtEl>
                                      </p:cBhvr>
                                    </p:animEffect>
                                    <p:anim calcmode="lin" valueType="num">
                                      <p:cBhvr>
                                        <p:cTn id="29" dur="5000" fill="hold"/>
                                        <p:tgtEl>
                                          <p:spTgt spid="10"/>
                                        </p:tgtEl>
                                        <p:attrNameLst>
                                          <p:attrName>ppt_x</p:attrName>
                                        </p:attrNameLst>
                                      </p:cBhvr>
                                      <p:tavLst>
                                        <p:tav tm="0">
                                          <p:val>
                                            <p:strVal val="#ppt_x"/>
                                          </p:val>
                                        </p:tav>
                                        <p:tav tm="100000">
                                          <p:val>
                                            <p:strVal val="#ppt_x"/>
                                          </p:val>
                                        </p:tav>
                                      </p:tavLst>
                                    </p:anim>
                                    <p:anim calcmode="lin" valueType="num">
                                      <p:cBhvr>
                                        <p:cTn id="30" dur="5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0"/>
                                        <p:tgtEl>
                                          <p:spTgt spid="6"/>
                                        </p:tgtEl>
                                      </p:cBhvr>
                                    </p:animEffect>
                                    <p:anim calcmode="lin" valueType="num">
                                      <p:cBhvr>
                                        <p:cTn id="36" dur="5000" fill="hold"/>
                                        <p:tgtEl>
                                          <p:spTgt spid="6"/>
                                        </p:tgtEl>
                                        <p:attrNameLst>
                                          <p:attrName>ppt_x</p:attrName>
                                        </p:attrNameLst>
                                      </p:cBhvr>
                                      <p:tavLst>
                                        <p:tav tm="0">
                                          <p:val>
                                            <p:strVal val="#ppt_x"/>
                                          </p:val>
                                        </p:tav>
                                        <p:tav tm="100000">
                                          <p:val>
                                            <p:strVal val="#ppt_x"/>
                                          </p:val>
                                        </p:tav>
                                      </p:tavLst>
                                    </p:anim>
                                    <p:anim calcmode="lin" valueType="num">
                                      <p:cBhvr>
                                        <p:cTn id="37" dur="5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3"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Ορθογώνιο: Στρογγύλεμα γωνιών 12">
            <a:extLst>
              <a:ext uri="{FF2B5EF4-FFF2-40B4-BE49-F238E27FC236}">
                <a16:creationId xmlns:a16="http://schemas.microsoft.com/office/drawing/2014/main" id="{D137816F-8738-4E97-AC80-C63A108213A2}"/>
              </a:ext>
            </a:extLst>
          </p:cNvPr>
          <p:cNvSpPr/>
          <p:nvPr/>
        </p:nvSpPr>
        <p:spPr>
          <a:xfrm>
            <a:off x="2035860" y="2537933"/>
            <a:ext cx="8868555" cy="424590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Επιστημονική συνοχή και τεκμηρίωση  του Ε.Υ.</a:t>
            </a:r>
          </a:p>
          <a:p>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Γίνεται παράθεση πληροφοριών με την σχετική βιβλιογραφική τεκμηρίωση.</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Γίνεται αναφορά σε διαφορετικές πηγές πληροφοριών. </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Γίνεται συγκριτική ανάλυση των πληροφοριών.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Είναι εμπλουτισμένο με την ερμηνεία συζήτηση των πληροφοριών.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Παρέχει τη δυνατότητα στον εκπαιδευόμενο για περαιτέρω μελέτη σε διαφορετικές πηγές</a:t>
            </a:r>
          </a:p>
          <a:p>
            <a:pPr algn="ctr"/>
            <a:endParaRPr lang="en-GB" dirty="0">
              <a:solidFill>
                <a:schemeClr val="tx1"/>
              </a:solidFill>
            </a:endParaRPr>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Αποτελέσματα της Έρευνας </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Ορθογώνιο: Στρογγύλεμα γωνιών 18">
            <a:extLst>
              <a:ext uri="{FF2B5EF4-FFF2-40B4-BE49-F238E27FC236}">
                <a16:creationId xmlns:a16="http://schemas.microsoft.com/office/drawing/2014/main" id="{4A1338EA-523B-4959-AC69-9FC9638C01C0}"/>
              </a:ext>
            </a:extLst>
          </p:cNvPr>
          <p:cNvSpPr/>
          <p:nvPr/>
        </p:nvSpPr>
        <p:spPr>
          <a:xfrm>
            <a:off x="1859454" y="2398951"/>
            <a:ext cx="9221366" cy="4384888"/>
          </a:xfrm>
          <a:prstGeom prst="roundRect">
            <a:avLst/>
          </a:prstGeom>
          <a:solidFill>
            <a:srgbClr val="EAE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u="sng" dirty="0">
              <a:solidFill>
                <a:schemeClr val="tx1"/>
              </a:solidFill>
            </a:endParaRPr>
          </a:p>
          <a:p>
            <a:pPr algn="ctr"/>
            <a:r>
              <a:rPr lang="el-GR" u="sng" dirty="0">
                <a:solidFill>
                  <a:schemeClr val="tx1"/>
                </a:solidFill>
              </a:rPr>
              <a:t>Το Ε.Υ. συμβάλει στην απλή και κατανοητή παρουσίαση του Γνωστικού Αντικειμένου</a:t>
            </a:r>
          </a:p>
          <a:p>
            <a:pPr algn="ctr"/>
            <a:endParaRPr lang="el-GR" u="sng"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Το ύφος γραφής του Ε.Υ. είναι φιλικό για τον αναγνώστη.</a:t>
            </a:r>
          </a:p>
          <a:p>
            <a:pPr marL="285750" indent="-285750">
              <a:spcAft>
                <a:spcPts val="1200"/>
              </a:spcAft>
              <a:buFont typeface="Wingdings" panose="05000000000000000000" pitchFamily="2" charset="2"/>
              <a:buChar char="ü"/>
            </a:pPr>
            <a:r>
              <a:rPr lang="el-GR" dirty="0">
                <a:solidFill>
                  <a:schemeClr val="tx1"/>
                </a:solidFill>
              </a:rPr>
              <a:t>Στο Ε.Υ. γίνεται χρήση προσωπικών και κτητικών αντωνυμιών.</a:t>
            </a:r>
          </a:p>
          <a:p>
            <a:pPr marL="285750" indent="-285750">
              <a:spcAft>
                <a:spcPts val="1200"/>
              </a:spcAft>
              <a:buFont typeface="Wingdings" panose="05000000000000000000" pitchFamily="2" charset="2"/>
              <a:buChar char="ü"/>
            </a:pPr>
            <a:r>
              <a:rPr lang="el-GR" dirty="0">
                <a:solidFill>
                  <a:schemeClr val="tx1"/>
                </a:solidFill>
              </a:rPr>
              <a:t>Στο Ε.Υ. γίνεται κατά το δυνατόν χρήση της καθομιλούμενης γλώσσας.</a:t>
            </a:r>
          </a:p>
          <a:p>
            <a:pPr marL="285750" indent="-285750">
              <a:spcAft>
                <a:spcPts val="1200"/>
              </a:spcAft>
              <a:buFont typeface="Wingdings" panose="05000000000000000000" pitchFamily="2" charset="2"/>
              <a:buChar char="ü"/>
            </a:pPr>
            <a:r>
              <a:rPr lang="el-GR" dirty="0">
                <a:solidFill>
                  <a:schemeClr val="tx1"/>
                </a:solidFill>
              </a:rPr>
              <a:t>Η γραφή του Ε.Υ. είναι ευανάγνωστη.</a:t>
            </a:r>
          </a:p>
          <a:p>
            <a:pPr marL="285750" indent="-285750">
              <a:spcAft>
                <a:spcPts val="1200"/>
              </a:spcAft>
              <a:buFont typeface="Wingdings" panose="05000000000000000000" pitchFamily="2" charset="2"/>
              <a:buChar char="ü"/>
            </a:pPr>
            <a:r>
              <a:rPr lang="el-GR" dirty="0">
                <a:solidFill>
                  <a:schemeClr val="tx1"/>
                </a:solidFill>
              </a:rPr>
              <a:t>Η πυκνότητα των πληροφοριών του Ε.Υ. είναι ικανοποιητική.</a:t>
            </a:r>
          </a:p>
          <a:p>
            <a:pPr marL="285750" indent="-285750">
              <a:spcAft>
                <a:spcPts val="1200"/>
              </a:spcAft>
              <a:buFont typeface="Wingdings" panose="05000000000000000000" pitchFamily="2" charset="2"/>
              <a:buChar char="ü"/>
            </a:pPr>
            <a:r>
              <a:rPr lang="el-GR" dirty="0">
                <a:solidFill>
                  <a:schemeClr val="tx1"/>
                </a:solidFill>
              </a:rPr>
              <a:t>Το Ε.Υ. παρουσιάζεται τμηματικά στο μέγεθος της οθόνης.</a:t>
            </a:r>
          </a:p>
          <a:p>
            <a:pPr marL="285750" indent="-285750">
              <a:spcAft>
                <a:spcPts val="1200"/>
              </a:spcAft>
              <a:buFont typeface="Wingdings" panose="05000000000000000000" pitchFamily="2" charset="2"/>
              <a:buChar char="ü"/>
            </a:pPr>
            <a:r>
              <a:rPr lang="el-GR" dirty="0">
                <a:solidFill>
                  <a:schemeClr val="tx1"/>
                </a:solidFill>
              </a:rPr>
              <a:t>Το Ε.Υ περιέχει κείμενο,  εικόνες και </a:t>
            </a:r>
            <a:r>
              <a:rPr lang="el-GR" dirty="0" err="1">
                <a:solidFill>
                  <a:schemeClr val="tx1"/>
                </a:solidFill>
              </a:rPr>
              <a:t>video</a:t>
            </a:r>
            <a:r>
              <a:rPr lang="el-GR" dirty="0">
                <a:solidFill>
                  <a:schemeClr val="tx1"/>
                </a:solidFill>
              </a:rPr>
              <a:t>.</a:t>
            </a:r>
          </a:p>
          <a:p>
            <a:pPr marL="285750" indent="-285750">
              <a:spcAft>
                <a:spcPts val="1200"/>
              </a:spcAft>
              <a:buFont typeface="Wingdings" panose="05000000000000000000" pitchFamily="2" charset="2"/>
              <a:buChar char="ü"/>
            </a:pPr>
            <a:r>
              <a:rPr lang="el-GR" dirty="0">
                <a:solidFill>
                  <a:schemeClr val="tx1"/>
                </a:solidFill>
              </a:rPr>
              <a:t>Οι χρωματικές συνθέσεις του Ε.Υ. συμβάλλουν στην άνετη αλληλεπίδραση.</a:t>
            </a:r>
          </a:p>
          <a:p>
            <a:pPr algn="ctr"/>
            <a:endParaRPr lang="en-GB" dirty="0">
              <a:solidFill>
                <a:schemeClr val="tx1"/>
              </a:solidFill>
            </a:endParaRPr>
          </a:p>
        </p:txBody>
      </p:sp>
      <p:sp>
        <p:nvSpPr>
          <p:cNvPr id="20" name="Ορθογώνιο: Στρογγύλεμα γωνιών 19">
            <a:extLst>
              <a:ext uri="{FF2B5EF4-FFF2-40B4-BE49-F238E27FC236}">
                <a16:creationId xmlns:a16="http://schemas.microsoft.com/office/drawing/2014/main" id="{6B064372-DD38-43D3-884F-E5619FCFB05F}"/>
              </a:ext>
            </a:extLst>
          </p:cNvPr>
          <p:cNvSpPr/>
          <p:nvPr/>
        </p:nvSpPr>
        <p:spPr>
          <a:xfrm>
            <a:off x="2035861" y="2537933"/>
            <a:ext cx="8868554" cy="4245906"/>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Ευχρηστία του Ε.Υ. </a:t>
            </a:r>
          </a:p>
          <a:p>
            <a:pPr marL="285750" indent="-285750" algn="ctr">
              <a:buFont typeface="Wingdings" panose="05000000000000000000" pitchFamily="2" charset="2"/>
              <a:buChar char="ü"/>
            </a:pP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Τα κουμπιά που χρησιμοποιήθηκαν στο  Ε.Υ. είναι κατανοητά και αναγνωρίσιμα.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εικονίδια που χρησιμοποιήθηκαν στο  Ε.Υ. είναι κατανοητά και αναγνωρίσιμα.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Η πλοήγηση στο Ε.Υ. είναι εύκολη.</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Οι </a:t>
            </a:r>
            <a:r>
              <a:rPr lang="el-GR" dirty="0" err="1">
                <a:solidFill>
                  <a:schemeClr val="tx1"/>
                </a:solidFill>
              </a:rPr>
              <a:t>υπερσύνδεσμοι</a:t>
            </a:r>
            <a:r>
              <a:rPr lang="el-GR" dirty="0">
                <a:solidFill>
                  <a:schemeClr val="tx1"/>
                </a:solidFill>
              </a:rPr>
              <a:t> του Ε.Υ. οδηγούν στο αναμενόμενο περιεχόμενο.</a:t>
            </a:r>
          </a:p>
          <a:p>
            <a:pPr algn="ctr"/>
            <a:endParaRPr lang="en-GB" dirty="0">
              <a:solidFill>
                <a:schemeClr val="tx1"/>
              </a:solidFill>
            </a:endParaRPr>
          </a:p>
        </p:txBody>
      </p:sp>
      <p:sp>
        <p:nvSpPr>
          <p:cNvPr id="21" name="Ορθογώνιο: Στρογγύλεμα γωνιών 20">
            <a:extLst>
              <a:ext uri="{FF2B5EF4-FFF2-40B4-BE49-F238E27FC236}">
                <a16:creationId xmlns:a16="http://schemas.microsoft.com/office/drawing/2014/main" id="{15177ED0-DA90-4CAC-9E89-0F4CCC6BA8C0}"/>
              </a:ext>
            </a:extLst>
          </p:cNvPr>
          <p:cNvSpPr/>
          <p:nvPr/>
        </p:nvSpPr>
        <p:spPr>
          <a:xfrm>
            <a:off x="2035861" y="2958052"/>
            <a:ext cx="8868554" cy="340566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Το Ε.Υ. υποστηρίζει - καθοδηγεί τον εκπαιδευόμενο στη μελέτη του</a:t>
            </a:r>
          </a:p>
          <a:p>
            <a:pPr algn="ct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Παρέχονται συμβουλές για το πώς να μελετηθεί το εκπαιδευτικό υλικό.</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υποστηρίζει τον εκπαιδευόμενο προκειμένου να δώσει έμφαση σε συγκεκριμένα σημεία.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Στο Ε.Υ. υπάρχουν επεξηγηματικά σχόλια τα οποία υποστηρίζουν τον σπουδαστή στη μελέτη του.</a:t>
            </a:r>
          </a:p>
          <a:p>
            <a:pPr algn="ctr"/>
            <a:endParaRPr lang="en-GB" dirty="0">
              <a:solidFill>
                <a:schemeClr val="tx1"/>
              </a:solidFill>
            </a:endParaRPr>
          </a:p>
        </p:txBody>
      </p:sp>
      <p:sp>
        <p:nvSpPr>
          <p:cNvPr id="22" name="Ορθογώνιο: Στρογγύλεμα γωνιών 21">
            <a:extLst>
              <a:ext uri="{FF2B5EF4-FFF2-40B4-BE49-F238E27FC236}">
                <a16:creationId xmlns:a16="http://schemas.microsoft.com/office/drawing/2014/main" id="{91AD1B54-BD12-46FE-A9B9-2959A8344265}"/>
              </a:ext>
            </a:extLst>
          </p:cNvPr>
          <p:cNvSpPr/>
          <p:nvPr/>
        </p:nvSpPr>
        <p:spPr>
          <a:xfrm>
            <a:off x="1859454" y="1609476"/>
            <a:ext cx="9233421" cy="524852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u="sng" dirty="0">
              <a:solidFill>
                <a:schemeClr val="tx1"/>
              </a:solidFill>
            </a:endParaRPr>
          </a:p>
          <a:p>
            <a:pPr algn="ctr"/>
            <a:r>
              <a:rPr lang="el-GR" u="sng" dirty="0">
                <a:solidFill>
                  <a:schemeClr val="tx1"/>
                </a:solidFill>
              </a:rPr>
              <a:t>Το Ε.Υ υποστηρίζει την αλληλεπίδραση με τον εκπαιδευόμενο στη μελέτη του</a:t>
            </a:r>
          </a:p>
          <a:p>
            <a:pPr algn="ctr"/>
            <a:endParaRPr lang="el-GR" u="sng"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εκφράσει τις δικές απόψεις πάνω σε σημαντικά ζητήματα.</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διατυπώνει τις  δικές του ερωτήσεις πάνω σε σημαντικά ζητήματα.</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εμπλακεί συναισθηματικά με βάση τα προσωπικά του ενδιαφέροντα.</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ανταλλάξει απόψεις με τους άλλους εκπαιδευόμενους.</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θεωρήσει τον εαυτό του ως μέλος μιας κοινωνικής ομάδας που έχει συγκεκριμένες ανάγκες και προσδοκίες.</a:t>
            </a:r>
          </a:p>
          <a:p>
            <a:pPr marL="285750" indent="-285750">
              <a:spcAft>
                <a:spcPts val="1200"/>
              </a:spcAft>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ενσωματώσει τις απόψεις του σε αυτό.</a:t>
            </a:r>
          </a:p>
          <a:p>
            <a:pPr algn="ctr"/>
            <a:endParaRPr lang="en-GB" dirty="0">
              <a:solidFill>
                <a:schemeClr val="tx1"/>
              </a:solidFill>
            </a:endParaRPr>
          </a:p>
        </p:txBody>
      </p:sp>
      <p:sp>
        <p:nvSpPr>
          <p:cNvPr id="23" name="Ορθογώνιο: Στρογγύλεμα γωνιών 22">
            <a:extLst>
              <a:ext uri="{FF2B5EF4-FFF2-40B4-BE49-F238E27FC236}">
                <a16:creationId xmlns:a16="http://schemas.microsoft.com/office/drawing/2014/main" id="{20558B52-35FF-4DE7-BBF7-08655E3936F7}"/>
              </a:ext>
            </a:extLst>
          </p:cNvPr>
          <p:cNvSpPr/>
          <p:nvPr/>
        </p:nvSpPr>
        <p:spPr>
          <a:xfrm>
            <a:off x="1859455" y="1695816"/>
            <a:ext cx="9221366" cy="516218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Το Ε.Υ. παρέχει δυνατότητα </a:t>
            </a:r>
            <a:r>
              <a:rPr lang="el-GR" u="sng" dirty="0" err="1">
                <a:solidFill>
                  <a:schemeClr val="tx1"/>
                </a:solidFill>
              </a:rPr>
              <a:t>Αναστοχασμού</a:t>
            </a:r>
            <a:r>
              <a:rPr lang="el-GR" u="sng" dirty="0">
                <a:solidFill>
                  <a:schemeClr val="tx1"/>
                </a:solidFill>
              </a:rPr>
              <a:t> - </a:t>
            </a:r>
            <a:r>
              <a:rPr lang="el-GR" u="sng" dirty="0" err="1">
                <a:solidFill>
                  <a:schemeClr val="tx1"/>
                </a:solidFill>
              </a:rPr>
              <a:t>Αυτοαξιολόγησης</a:t>
            </a:r>
            <a:r>
              <a:rPr lang="el-GR" u="sng" dirty="0">
                <a:solidFill>
                  <a:schemeClr val="tx1"/>
                </a:solidFill>
              </a:rPr>
              <a:t> στον εκπαιδευόμενο</a:t>
            </a:r>
          </a:p>
          <a:p>
            <a:pPr algn="ct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την  </a:t>
            </a:r>
            <a:r>
              <a:rPr lang="el-GR" dirty="0" err="1">
                <a:solidFill>
                  <a:schemeClr val="tx1"/>
                </a:solidFill>
              </a:rPr>
              <a:t>αυτοαξιολόγηση</a:t>
            </a:r>
            <a:r>
              <a:rPr lang="el-GR" dirty="0">
                <a:solidFill>
                  <a:schemeClr val="tx1"/>
                </a:solidFill>
              </a:rPr>
              <a:t> του εκπαιδευόμενου.</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την ανάπτυξη της αυτόνομης κριτικής σκέψης του εκπαιδευόμενου.</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την ανάπτυξη δίαυλων επικοινωνίας με στόχο την ανατροφοδότηση του εκπαιδευόμενου.</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συσχετίσει τα νέα δεδομένα με τη δική του πραγματικότητα.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Το Ε.Υ. εμπεριέχει δραστηριότητες οι οποίες ενθαρρύνουν τον εκπαιδευόμενο να εφαρμόσει τη νέα γνώση στη δική του πραγματικότητα.</a:t>
            </a:r>
          </a:p>
          <a:p>
            <a:pPr algn="ctr"/>
            <a:endParaRPr lang="en-GB" dirty="0">
              <a:solidFill>
                <a:schemeClr val="tx1"/>
              </a:solidFill>
            </a:endParaRPr>
          </a:p>
        </p:txBody>
      </p:sp>
      <p:sp>
        <p:nvSpPr>
          <p:cNvPr id="24" name="Ορθογώνιο: Στρογγύλεμα γωνιών 23">
            <a:extLst>
              <a:ext uri="{FF2B5EF4-FFF2-40B4-BE49-F238E27FC236}">
                <a16:creationId xmlns:a16="http://schemas.microsoft.com/office/drawing/2014/main" id="{56EF8C35-E9F6-4D02-9810-D381FD965D62}"/>
              </a:ext>
            </a:extLst>
          </p:cNvPr>
          <p:cNvSpPr/>
          <p:nvPr/>
        </p:nvSpPr>
        <p:spPr>
          <a:xfrm>
            <a:off x="1859453" y="1752983"/>
            <a:ext cx="9221366" cy="5047849"/>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Σκοπός / Προσδοκώμενα Αποτελέσματα</a:t>
            </a:r>
          </a:p>
          <a:p>
            <a:pPr algn="ctr"/>
            <a:endParaRPr lang="el-GR" u="sng" dirty="0">
              <a:solidFill>
                <a:schemeClr val="tx1"/>
              </a:solidFill>
            </a:endParaRPr>
          </a:p>
          <a:p>
            <a:pPr marL="285750" indent="-285750">
              <a:buFont typeface="Wingdings" panose="05000000000000000000" pitchFamily="2" charset="2"/>
              <a:buChar char="ü"/>
            </a:pPr>
            <a:r>
              <a:rPr lang="el-GR" dirty="0">
                <a:solidFill>
                  <a:schemeClr val="tx1"/>
                </a:solidFill>
              </a:rPr>
              <a:t>Στο Ε.Υ. διατυπώνεται σαφώς ο σκοπός της κάθε διδακτικής ενότητας.</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Στο Ε.Υ. διατυπώνονται σαφώς τα προσδοκώμενα αποτελέσματα σε κάθε διδακτική ενότητα.</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προσδοκώμενα αποτελέσματα παρακινούν τον εκπαιδευόμενο σε επίπεδο γνώσεων.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προσδοκώμενα αποτελέσματα παρακινούν τον εκπαιδευόμενο σε επίπεδο δεξιοτήτων.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Τα προσδοκώμενα αποτελέσματα παρακινούν τον εκπαιδευόμενο σε επίπεδο στάσεων.</a:t>
            </a:r>
          </a:p>
          <a:p>
            <a:pPr marL="285750" indent="-285750">
              <a:buFont typeface="Wingdings" panose="05000000000000000000" pitchFamily="2" charset="2"/>
              <a:buChar char="ü"/>
            </a:pPr>
            <a:endParaRPr lang="el-GR" dirty="0">
              <a:solidFill>
                <a:schemeClr val="tx1"/>
              </a:solidFill>
            </a:endParaRPr>
          </a:p>
          <a:p>
            <a:pPr marL="285750" indent="-285750">
              <a:buFont typeface="Wingdings" panose="05000000000000000000" pitchFamily="2" charset="2"/>
              <a:buChar char="ü"/>
            </a:pPr>
            <a:r>
              <a:rPr lang="el-GR" dirty="0">
                <a:solidFill>
                  <a:schemeClr val="tx1"/>
                </a:solidFill>
              </a:rPr>
              <a:t>Ο εκπαιδευόμενος ελέγχει την πρόοδό του με βάση τα προσδοκώμενα αποτελέσματα.</a:t>
            </a:r>
          </a:p>
          <a:p>
            <a:pPr algn="ctr"/>
            <a:endParaRPr lang="en-GB" dirty="0">
              <a:solidFill>
                <a:schemeClr val="tx1"/>
              </a:solidFill>
            </a:endParaRPr>
          </a:p>
        </p:txBody>
      </p:sp>
      <p:sp>
        <p:nvSpPr>
          <p:cNvPr id="25" name="Ορθογώνιο: Στρογγύλεμα γωνιών 24">
            <a:extLst>
              <a:ext uri="{FF2B5EF4-FFF2-40B4-BE49-F238E27FC236}">
                <a16:creationId xmlns:a16="http://schemas.microsoft.com/office/drawing/2014/main" id="{778ACDEF-9F44-4A99-8FB0-28AD43FCD66E}"/>
              </a:ext>
            </a:extLst>
          </p:cNvPr>
          <p:cNvSpPr/>
          <p:nvPr/>
        </p:nvSpPr>
        <p:spPr>
          <a:xfrm>
            <a:off x="1859452" y="1692181"/>
            <a:ext cx="9221366" cy="508341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u="sng" dirty="0">
                <a:solidFill>
                  <a:schemeClr val="tx1"/>
                </a:solidFill>
              </a:rPr>
              <a:t>Το Ε.Υ. έχει δημιουργηθεί σύμφωνα με τις αρχές της </a:t>
            </a:r>
            <a:r>
              <a:rPr lang="el-GR" u="sng" dirty="0" err="1">
                <a:solidFill>
                  <a:schemeClr val="tx1"/>
                </a:solidFill>
              </a:rPr>
              <a:t>Πολυμεσικής</a:t>
            </a:r>
            <a:r>
              <a:rPr lang="el-GR" u="sng" dirty="0">
                <a:solidFill>
                  <a:schemeClr val="tx1"/>
                </a:solidFill>
              </a:rPr>
              <a:t> Μάθησης</a:t>
            </a:r>
          </a:p>
          <a:p>
            <a:pPr algn="ctr"/>
            <a:endParaRPr lang="el-GR" u="sng"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Στο Ε.Υ. υπάρχει συνδυασμός κείμενου και εικόνας για την παρουσίαση του γνωστικού αντικειμένου.</a:t>
            </a:r>
          </a:p>
          <a:p>
            <a:pPr marL="285750" indent="-285750">
              <a:spcAft>
                <a:spcPts val="1200"/>
              </a:spcAft>
              <a:buFont typeface="Wingdings" panose="05000000000000000000" pitchFamily="2" charset="2"/>
              <a:buChar char="ü"/>
            </a:pPr>
            <a:r>
              <a:rPr lang="el-GR" dirty="0">
                <a:solidFill>
                  <a:schemeClr val="tx1"/>
                </a:solidFill>
              </a:rPr>
              <a:t>Στο Ε.Υ. η χρήση των εικόνων σας βοηθάει να κατανοήσετε το γνωστικό αντικείμενο.</a:t>
            </a:r>
          </a:p>
          <a:p>
            <a:pPr marL="285750" indent="-285750">
              <a:spcAft>
                <a:spcPts val="1200"/>
              </a:spcAft>
              <a:buFont typeface="Wingdings" panose="05000000000000000000" pitchFamily="2" charset="2"/>
              <a:buChar char="ü"/>
            </a:pPr>
            <a:r>
              <a:rPr lang="el-GR" dirty="0">
                <a:solidFill>
                  <a:schemeClr val="tx1"/>
                </a:solidFill>
              </a:rPr>
              <a:t>Στο Ε.Υ. υπάρχουν στοιχεία αφήγησης.</a:t>
            </a:r>
          </a:p>
          <a:p>
            <a:pPr marL="285750" indent="-285750">
              <a:spcAft>
                <a:spcPts val="1200"/>
              </a:spcAft>
              <a:buFont typeface="Wingdings" panose="05000000000000000000" pitchFamily="2" charset="2"/>
              <a:buChar char="ü"/>
            </a:pPr>
            <a:r>
              <a:rPr lang="el-GR" dirty="0">
                <a:solidFill>
                  <a:schemeClr val="tx1"/>
                </a:solidFill>
              </a:rPr>
              <a:t>Στο Ε.Υ. δεν συμπεριλαμβάνονται μη σχετικές πληροφορίες (λέξεις, εικόνες, ήχοι) με το γνωστικό αντικείμενο.</a:t>
            </a:r>
          </a:p>
          <a:p>
            <a:pPr marL="285750" indent="-285750">
              <a:spcAft>
                <a:spcPts val="1200"/>
              </a:spcAft>
              <a:buFont typeface="Wingdings" panose="05000000000000000000" pitchFamily="2" charset="2"/>
              <a:buChar char="ü"/>
            </a:pPr>
            <a:r>
              <a:rPr lang="el-GR" dirty="0">
                <a:solidFill>
                  <a:schemeClr val="tx1"/>
                </a:solidFill>
              </a:rPr>
              <a:t>Στο Ε.Υ. γίνεται χρήση φιλικής γλώσσας.</a:t>
            </a:r>
          </a:p>
          <a:p>
            <a:pPr marL="285750" indent="-285750">
              <a:spcAft>
                <a:spcPts val="1200"/>
              </a:spcAft>
              <a:buFont typeface="Wingdings" panose="05000000000000000000" pitchFamily="2" charset="2"/>
              <a:buChar char="ü"/>
            </a:pPr>
            <a:r>
              <a:rPr lang="el-GR" dirty="0">
                <a:solidFill>
                  <a:schemeClr val="tx1"/>
                </a:solidFill>
              </a:rPr>
              <a:t>Στο Ε.Υ. γίνεται χρήση δεύτερου προσώπου.</a:t>
            </a:r>
          </a:p>
          <a:p>
            <a:pPr algn="ctr"/>
            <a:endParaRPr lang="en-GB" dirty="0">
              <a:solidFill>
                <a:schemeClr val="tx1"/>
              </a:solidFill>
            </a:endParaRPr>
          </a:p>
        </p:txBody>
      </p:sp>
      <p:sp>
        <p:nvSpPr>
          <p:cNvPr id="26" name="Ορθογώνιο: Στρογγύλεμα γωνιών 25">
            <a:extLst>
              <a:ext uri="{FF2B5EF4-FFF2-40B4-BE49-F238E27FC236}">
                <a16:creationId xmlns:a16="http://schemas.microsoft.com/office/drawing/2014/main" id="{DD6DE852-6C68-4277-9036-BB2C707916C8}"/>
              </a:ext>
            </a:extLst>
          </p:cNvPr>
          <p:cNvSpPr/>
          <p:nvPr/>
        </p:nvSpPr>
        <p:spPr>
          <a:xfrm>
            <a:off x="1859450" y="1609476"/>
            <a:ext cx="9233425" cy="525844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l-GR" u="sng" dirty="0">
                <a:solidFill>
                  <a:schemeClr val="tx1"/>
                </a:solidFill>
              </a:rPr>
              <a:t>Το Ε.Υ. έχει δημιουργηθεί σύμφωνα με τις αρχές της </a:t>
            </a:r>
            <a:r>
              <a:rPr lang="el-GR" u="sng" dirty="0" err="1">
                <a:solidFill>
                  <a:schemeClr val="tx1"/>
                </a:solidFill>
              </a:rPr>
              <a:t>Πολυμεσικής</a:t>
            </a:r>
            <a:r>
              <a:rPr lang="el-GR" u="sng" dirty="0">
                <a:solidFill>
                  <a:schemeClr val="tx1"/>
                </a:solidFill>
              </a:rPr>
              <a:t> Μάθησης</a:t>
            </a:r>
          </a:p>
          <a:p>
            <a:pPr marL="285750" indent="-285750">
              <a:spcAft>
                <a:spcPts val="1200"/>
              </a:spcAft>
              <a:buFont typeface="Wingdings" panose="05000000000000000000" pitchFamily="2" charset="2"/>
              <a:buChar char="ü"/>
            </a:pPr>
            <a:r>
              <a:rPr lang="el-GR" dirty="0">
                <a:solidFill>
                  <a:schemeClr val="tx1"/>
                </a:solidFill>
              </a:rPr>
              <a:t>Στο Ε.Υ. η παρουσίαση του γνωστικού αντικειμένου γίνεται τμηματικά</a:t>
            </a:r>
            <a:r>
              <a:rPr lang="en-US" dirty="0">
                <a:solidFill>
                  <a:schemeClr val="tx1"/>
                </a:solidFill>
              </a:rPr>
              <a:t>.</a:t>
            </a:r>
            <a:endParaRPr lang="el-GR"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Στο Ε.Υ. υπάρχουν </a:t>
            </a:r>
            <a:r>
              <a:rPr lang="el-GR" dirty="0" err="1">
                <a:solidFill>
                  <a:schemeClr val="tx1"/>
                </a:solidFill>
              </a:rPr>
              <a:t>διαδραστικές</a:t>
            </a:r>
            <a:r>
              <a:rPr lang="el-GR" dirty="0">
                <a:solidFill>
                  <a:schemeClr val="tx1"/>
                </a:solidFill>
              </a:rPr>
              <a:t> δραστηριότητες που παρέχουν ανατροφοδότηση στους εκπαιδευόμενους</a:t>
            </a:r>
            <a:r>
              <a:rPr lang="en-US" dirty="0">
                <a:solidFill>
                  <a:schemeClr val="tx1"/>
                </a:solidFill>
              </a:rPr>
              <a:t>.</a:t>
            </a:r>
            <a:endParaRPr lang="el-GR"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Το Ε.Υ. παρέχει σαφείς οδηγίες στους εκπαιδευόμενους για την υλοποίηση των δραστηριοτήτων και εργασιών</a:t>
            </a:r>
            <a:r>
              <a:rPr lang="en-US" dirty="0">
                <a:solidFill>
                  <a:schemeClr val="tx1"/>
                </a:solidFill>
              </a:rPr>
              <a:t>.</a:t>
            </a:r>
            <a:endParaRPr lang="el-GR" dirty="0">
              <a:solidFill>
                <a:schemeClr val="tx1"/>
              </a:solidFill>
            </a:endParaRPr>
          </a:p>
          <a:p>
            <a:pPr marL="285750" indent="-285750">
              <a:spcAft>
                <a:spcPts val="1200"/>
              </a:spcAft>
              <a:buFont typeface="Wingdings" panose="05000000000000000000" pitchFamily="2" charset="2"/>
              <a:buChar char="ü"/>
            </a:pPr>
            <a:r>
              <a:rPr lang="el-GR" dirty="0">
                <a:solidFill>
                  <a:schemeClr val="tx1"/>
                </a:solidFill>
              </a:rPr>
              <a:t>Στο Ε.Υ. υπάρχουν στοιχεία επισήμανσης.</a:t>
            </a:r>
          </a:p>
          <a:p>
            <a:pPr marL="285750" indent="-285750">
              <a:spcAft>
                <a:spcPts val="1200"/>
              </a:spcAft>
              <a:buFont typeface="Wingdings" panose="05000000000000000000" pitchFamily="2" charset="2"/>
              <a:buChar char="ü"/>
            </a:pPr>
            <a:r>
              <a:rPr lang="el-GR" dirty="0">
                <a:solidFill>
                  <a:schemeClr val="tx1"/>
                </a:solidFill>
              </a:rPr>
              <a:t>Στο Ε.Υ. υπάρχουν εισαγωγικές δραστηριότητες που βοηθούν στη μελέτη του γνωστικού αντικειμένου.</a:t>
            </a:r>
          </a:p>
          <a:p>
            <a:pPr algn="ctr"/>
            <a:endParaRPr lang="en-GB" dirty="0">
              <a:solidFill>
                <a:schemeClr val="tx1"/>
              </a:solidFill>
            </a:endParaRPr>
          </a:p>
        </p:txBody>
      </p:sp>
    </p:spTree>
    <p:custDataLst>
      <p:tags r:id="rId1"/>
    </p:custDataLst>
    <p:extLst>
      <p:ext uri="{BB962C8B-B14F-4D97-AF65-F5344CB8AC3E}">
        <p14:creationId xmlns:p14="http://schemas.microsoft.com/office/powerpoint/2010/main" val="332434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ppt_x"/>
                                          </p:val>
                                        </p:tav>
                                        <p:tav tm="100000">
                                          <p:val>
                                            <p:strVal val="#ppt_x"/>
                                          </p:val>
                                        </p:tav>
                                      </p:tavLst>
                                    </p:anim>
                                    <p:anim calcmode="lin" valueType="num">
                                      <p:cBhvr additive="base">
                                        <p:cTn id="5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Αποτελέσματα της Έρευνας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Ορθογώνιο: Στρογγύλεμα γωνιών 8">
            <a:extLst>
              <a:ext uri="{FF2B5EF4-FFF2-40B4-BE49-F238E27FC236}">
                <a16:creationId xmlns:a16="http://schemas.microsoft.com/office/drawing/2014/main" id="{D0A044FD-FC7E-4A55-99D3-3C325D4C1D4B}"/>
              </a:ext>
            </a:extLst>
          </p:cNvPr>
          <p:cNvSpPr/>
          <p:nvPr/>
        </p:nvSpPr>
        <p:spPr>
          <a:xfrm flipH="1">
            <a:off x="1940766" y="1263907"/>
            <a:ext cx="8714792" cy="760836"/>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                Δυνατά Στοιχεία Ε.Υ.                                      Προτάσεις βελτίωσης Ε.Υ.</a:t>
            </a:r>
            <a:endParaRPr lang="en-GB" sz="2000" dirty="0">
              <a:solidFill>
                <a:schemeClr val="tx1"/>
              </a:solidFill>
            </a:endParaRPr>
          </a:p>
        </p:txBody>
      </p:sp>
      <p:sp>
        <p:nvSpPr>
          <p:cNvPr id="52" name="Ορθογώνιο: Στρογγύλεμα γωνιών 51">
            <a:extLst>
              <a:ext uri="{FF2B5EF4-FFF2-40B4-BE49-F238E27FC236}">
                <a16:creationId xmlns:a16="http://schemas.microsoft.com/office/drawing/2014/main" id="{002015E0-1845-442D-8ADC-1A99964B1DA1}"/>
              </a:ext>
            </a:extLst>
          </p:cNvPr>
          <p:cNvSpPr/>
          <p:nvPr/>
        </p:nvSpPr>
        <p:spPr>
          <a:xfrm>
            <a:off x="6770518" y="2664331"/>
            <a:ext cx="3496649" cy="334343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Περισσότερες δραστηριότητες</a:t>
            </a:r>
          </a:p>
          <a:p>
            <a:pPr algn="ctr"/>
            <a:r>
              <a:rPr lang="el-GR" dirty="0">
                <a:solidFill>
                  <a:schemeClr val="tx1"/>
                </a:solidFill>
              </a:rPr>
              <a:t>Χρήση σύγχρονης </a:t>
            </a:r>
            <a:r>
              <a:rPr lang="el-GR" dirty="0" err="1">
                <a:solidFill>
                  <a:schemeClr val="tx1"/>
                </a:solidFill>
              </a:rPr>
              <a:t>τηλεκπαίδευσης</a:t>
            </a:r>
            <a:endParaRPr lang="el-GR" dirty="0">
              <a:solidFill>
                <a:schemeClr val="tx1"/>
              </a:solidFill>
            </a:endParaRPr>
          </a:p>
        </p:txBody>
      </p:sp>
      <p:sp>
        <p:nvSpPr>
          <p:cNvPr id="8" name="Ορθογώνιο: Στρογγύλεμα γωνιών 7">
            <a:extLst>
              <a:ext uri="{FF2B5EF4-FFF2-40B4-BE49-F238E27FC236}">
                <a16:creationId xmlns:a16="http://schemas.microsoft.com/office/drawing/2014/main" id="{88510CB0-EC71-4FC5-988F-8EEC4B9F8607}"/>
              </a:ext>
            </a:extLst>
          </p:cNvPr>
          <p:cNvSpPr/>
          <p:nvPr/>
        </p:nvSpPr>
        <p:spPr>
          <a:xfrm>
            <a:off x="2245176" y="2618825"/>
            <a:ext cx="3496650" cy="343444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err="1">
                <a:solidFill>
                  <a:schemeClr val="tx1"/>
                </a:solidFill>
              </a:rPr>
              <a:t>Στοχευμένες</a:t>
            </a:r>
            <a:r>
              <a:rPr lang="el-GR" dirty="0">
                <a:solidFill>
                  <a:schemeClr val="tx1"/>
                </a:solidFill>
              </a:rPr>
              <a:t> δραστηριότητες</a:t>
            </a:r>
          </a:p>
          <a:p>
            <a:pPr algn="ctr"/>
            <a:r>
              <a:rPr lang="el-GR" dirty="0">
                <a:solidFill>
                  <a:schemeClr val="tx1"/>
                </a:solidFill>
              </a:rPr>
              <a:t> Χρήση εικόνων-ήχου-βίντεο</a:t>
            </a:r>
          </a:p>
          <a:p>
            <a:pPr algn="ctr"/>
            <a:r>
              <a:rPr lang="el-GR" dirty="0" err="1">
                <a:solidFill>
                  <a:schemeClr val="tx1"/>
                </a:solidFill>
              </a:rPr>
              <a:t>Αυτοαξιολόγηση</a:t>
            </a:r>
            <a:endParaRPr lang="en-GB" dirty="0">
              <a:solidFill>
                <a:schemeClr val="tx1"/>
              </a:solidFill>
            </a:endParaRPr>
          </a:p>
        </p:txBody>
      </p:sp>
    </p:spTree>
    <p:custDataLst>
      <p:tags r:id="rId1"/>
    </p:custDataLst>
    <p:extLst>
      <p:ext uri="{BB962C8B-B14F-4D97-AF65-F5344CB8AC3E}">
        <p14:creationId xmlns:p14="http://schemas.microsoft.com/office/powerpoint/2010/main" val="4286520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500" fill="hold"/>
                                        <p:tgtEl>
                                          <p:spTgt spid="52"/>
                                        </p:tgtEl>
                                        <p:attrNameLst>
                                          <p:attrName>ppt_w</p:attrName>
                                        </p:attrNameLst>
                                      </p:cBhvr>
                                      <p:tavLst>
                                        <p:tav tm="0">
                                          <p:val>
                                            <p:fltVal val="0"/>
                                          </p:val>
                                        </p:tav>
                                        <p:tav tm="100000">
                                          <p:val>
                                            <p:strVal val="#ppt_w"/>
                                          </p:val>
                                        </p:tav>
                                      </p:tavLst>
                                    </p:anim>
                                    <p:anim calcmode="lin" valueType="num">
                                      <p:cBhvr>
                                        <p:cTn id="15" dur="500" fill="hold"/>
                                        <p:tgtEl>
                                          <p:spTgt spid="52"/>
                                        </p:tgtEl>
                                        <p:attrNameLst>
                                          <p:attrName>ppt_h</p:attrName>
                                        </p:attrNameLst>
                                      </p:cBhvr>
                                      <p:tavLst>
                                        <p:tav tm="0">
                                          <p:val>
                                            <p:fltVal val="0"/>
                                          </p:val>
                                        </p:tav>
                                        <p:tav tm="100000">
                                          <p:val>
                                            <p:strVal val="#ppt_h"/>
                                          </p:val>
                                        </p:tav>
                                      </p:tavLst>
                                    </p:anim>
                                    <p:animEffect transition="in" filter="fade">
                                      <p:cBhvr>
                                        <p:cTn id="1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Ορθογώνιο: Στρογγύλεμα γωνιών 8">
            <a:extLst>
              <a:ext uri="{FF2B5EF4-FFF2-40B4-BE49-F238E27FC236}">
                <a16:creationId xmlns:a16="http://schemas.microsoft.com/office/drawing/2014/main" id="{486EBF26-5EF8-46F0-8EB0-3C5CB6E331CE}"/>
              </a:ext>
            </a:extLst>
          </p:cNvPr>
          <p:cNvSpPr/>
          <p:nvPr/>
        </p:nvSpPr>
        <p:spPr>
          <a:xfrm>
            <a:off x="1464905" y="3999918"/>
            <a:ext cx="10171680" cy="241495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lgn="just"/>
            <a:r>
              <a:rPr lang="el-GR" dirty="0">
                <a:solidFill>
                  <a:schemeClr val="tx1"/>
                </a:solidFill>
              </a:rPr>
              <a:t>Το Ε.Υ. με τη μεθοδολογία της εξΑΕ πληροί τις αρχές της εξ’ αποστάσεως εκπαίδευσης και ικανοποίησε τους συμμετέχοντες στην έρευνα, τόσο όσον αφορά τα εξωτερικά χαρακτηριστικά, το περιεχόμενο και τη δομή του όσο και την αποτελεσματικότητά του.</a:t>
            </a:r>
          </a:p>
          <a:p>
            <a:endParaRPr lang="el-GR" dirty="0">
              <a:solidFill>
                <a:schemeClr val="tx1"/>
              </a:solidFill>
            </a:endParaRPr>
          </a:p>
          <a:p>
            <a:endParaRPr lang="el-GR" dirty="0">
              <a:solidFill>
                <a:schemeClr val="tx1"/>
              </a:solidFill>
            </a:endParaRPr>
          </a:p>
          <a:p>
            <a:pPr algn="ctr"/>
            <a:endParaRPr lang="en-GB" dirty="0"/>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Συμπεράσματα</a:t>
            </a:r>
            <a:r>
              <a:rPr lang="en-US" sz="2800" b="1" dirty="0"/>
              <a:t>   (1/2)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ρθογώνιο: Στρογγύλεμα γωνιών 2">
            <a:extLst>
              <a:ext uri="{FF2B5EF4-FFF2-40B4-BE49-F238E27FC236}">
                <a16:creationId xmlns:a16="http://schemas.microsoft.com/office/drawing/2014/main" id="{01F71175-6B75-4FC8-88B2-6C414D7F1755}"/>
              </a:ext>
            </a:extLst>
          </p:cNvPr>
          <p:cNvSpPr/>
          <p:nvPr/>
        </p:nvSpPr>
        <p:spPr>
          <a:xfrm>
            <a:off x="2007369" y="1300225"/>
            <a:ext cx="8201608" cy="10356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l-GR" sz="1800" dirty="0">
              <a:solidFill>
                <a:schemeClr val="tx1"/>
              </a:solidFill>
            </a:endParaRPr>
          </a:p>
          <a:p>
            <a:pPr algn="just"/>
            <a:r>
              <a:rPr lang="el-GR" sz="1800" dirty="0">
                <a:solidFill>
                  <a:schemeClr val="tx1"/>
                </a:solidFill>
              </a:rPr>
              <a:t>Σχεδίαση και υλοποίηση του Ε.Υ.</a:t>
            </a:r>
            <a:endParaRPr lang="en-GB" dirty="0"/>
          </a:p>
          <a:p>
            <a:pPr algn="ctr"/>
            <a:endParaRPr lang="en-GB" dirty="0"/>
          </a:p>
        </p:txBody>
      </p:sp>
    </p:spTree>
    <p:custDataLst>
      <p:tags r:id="rId1"/>
    </p:custDataLst>
    <p:extLst>
      <p:ext uri="{BB962C8B-B14F-4D97-AF65-F5344CB8AC3E}">
        <p14:creationId xmlns:p14="http://schemas.microsoft.com/office/powerpoint/2010/main" val="353219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4250" fill="hold"/>
                                        <p:tgtEl>
                                          <p:spTgt spid="9"/>
                                        </p:tgtEl>
                                        <p:attrNameLst>
                                          <p:attrName>ppt_x</p:attrName>
                                        </p:attrNameLst>
                                      </p:cBhvr>
                                      <p:tavLst>
                                        <p:tav tm="0">
                                          <p:val>
                                            <p:strVal val="#ppt_x"/>
                                          </p:val>
                                        </p:tav>
                                        <p:tav tm="100000">
                                          <p:val>
                                            <p:strVal val="#ppt_x"/>
                                          </p:val>
                                        </p:tav>
                                      </p:tavLst>
                                    </p:anim>
                                    <p:anim calcmode="lin" valueType="num">
                                      <p:cBhvr additive="base">
                                        <p:cTn id="8" dur="42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Ορθογώνιο 7">
            <a:extLst>
              <a:ext uri="{FF2B5EF4-FFF2-40B4-BE49-F238E27FC236}">
                <a16:creationId xmlns:a16="http://schemas.microsoft.com/office/drawing/2014/main" id="{A9791443-340E-420F-8CC4-60C18DFCA7D7}"/>
              </a:ext>
            </a:extLst>
          </p:cNvPr>
          <p:cNvSpPr/>
          <p:nvPr/>
        </p:nvSpPr>
        <p:spPr>
          <a:xfrm>
            <a:off x="2307102" y="3409856"/>
            <a:ext cx="8651630" cy="13704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Συνεισφορά της διπλωματικής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Ορθογώνιο: Στρογγύλεμα γωνιών 8">
            <a:extLst>
              <a:ext uri="{FF2B5EF4-FFF2-40B4-BE49-F238E27FC236}">
                <a16:creationId xmlns:a16="http://schemas.microsoft.com/office/drawing/2014/main" id="{AF300C77-6FCB-4F83-994F-21E308B8675B}"/>
              </a:ext>
            </a:extLst>
          </p:cNvPr>
          <p:cNvSpPr/>
          <p:nvPr/>
        </p:nvSpPr>
        <p:spPr>
          <a:xfrm>
            <a:off x="2494789" y="3195462"/>
            <a:ext cx="8276253" cy="135789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Εκπαιδευτικό εργαλείο για τις αρμόδιες διευθύνσεις του Α.ΛΣ-ΕΛΑΚΤ που θα τις βοηθήσει συμπληρωματικά στα προγράμματα επιμόρφωσης.</a:t>
            </a:r>
          </a:p>
          <a:p>
            <a:endParaRPr lang="el-GR" sz="2400" dirty="0">
              <a:solidFill>
                <a:schemeClr val="tx1"/>
              </a:solidFill>
            </a:endParaRPr>
          </a:p>
        </p:txBody>
      </p:sp>
      <p:sp>
        <p:nvSpPr>
          <p:cNvPr id="7" name="Ορθογώνιο 6">
            <a:extLst>
              <a:ext uri="{FF2B5EF4-FFF2-40B4-BE49-F238E27FC236}">
                <a16:creationId xmlns:a16="http://schemas.microsoft.com/office/drawing/2014/main" id="{D20B7587-6C60-4D74-879F-D3512EE6D73C}"/>
              </a:ext>
            </a:extLst>
          </p:cNvPr>
          <p:cNvSpPr/>
          <p:nvPr/>
        </p:nvSpPr>
        <p:spPr>
          <a:xfrm>
            <a:off x="2307102" y="1681963"/>
            <a:ext cx="8651630" cy="135787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Ορθογώνιο: Στρογγύλεμα γωνιών 2">
            <a:extLst>
              <a:ext uri="{FF2B5EF4-FFF2-40B4-BE49-F238E27FC236}">
                <a16:creationId xmlns:a16="http://schemas.microsoft.com/office/drawing/2014/main" id="{DF15BA8C-B448-4E8E-83F1-41BA6437301E}"/>
              </a:ext>
            </a:extLst>
          </p:cNvPr>
          <p:cNvSpPr/>
          <p:nvPr/>
        </p:nvSpPr>
        <p:spPr>
          <a:xfrm>
            <a:off x="2494789" y="1473944"/>
            <a:ext cx="8276253" cy="1324947"/>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Δημιουργήθηκε ένα ολοκληρωμένο Ε.Υ. εξ αποστάσεως κατάρτισης με σκοπό να αξιοποιηθεί στην εκπαιδευτική πράξη. </a:t>
            </a:r>
          </a:p>
          <a:p>
            <a:pPr algn="ctr"/>
            <a:endParaRPr lang="en-GB" dirty="0"/>
          </a:p>
        </p:txBody>
      </p:sp>
      <p:sp>
        <p:nvSpPr>
          <p:cNvPr id="10" name="Ορθογώνιο 9">
            <a:extLst>
              <a:ext uri="{FF2B5EF4-FFF2-40B4-BE49-F238E27FC236}">
                <a16:creationId xmlns:a16="http://schemas.microsoft.com/office/drawing/2014/main" id="{4EB641F6-565A-4BC0-8C4F-9740324EFA9B}"/>
              </a:ext>
            </a:extLst>
          </p:cNvPr>
          <p:cNvSpPr/>
          <p:nvPr/>
        </p:nvSpPr>
        <p:spPr>
          <a:xfrm>
            <a:off x="2307102" y="5176911"/>
            <a:ext cx="8651630" cy="15808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Ορθογώνιο: Στρογγύλεμα γωνιών 5">
            <a:extLst>
              <a:ext uri="{FF2B5EF4-FFF2-40B4-BE49-F238E27FC236}">
                <a16:creationId xmlns:a16="http://schemas.microsoft.com/office/drawing/2014/main" id="{47698D73-CFAD-4858-A985-A708FB4C28C4}"/>
              </a:ext>
            </a:extLst>
          </p:cNvPr>
          <p:cNvSpPr/>
          <p:nvPr/>
        </p:nvSpPr>
        <p:spPr>
          <a:xfrm>
            <a:off x="2494787" y="4994734"/>
            <a:ext cx="8276255" cy="135788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dirty="0">
                <a:solidFill>
                  <a:schemeClr val="tx1"/>
                </a:solidFill>
              </a:rPr>
              <a:t>Επαφή διδασκόντων και στελεχών με Ε.Υ. σχεδιασμένο με τις αρχές της </a:t>
            </a:r>
            <a:r>
              <a:rPr lang="el-GR" sz="2000" dirty="0" err="1">
                <a:solidFill>
                  <a:schemeClr val="tx1"/>
                </a:solidFill>
              </a:rPr>
              <a:t>εξΑΕ</a:t>
            </a:r>
            <a:r>
              <a:rPr lang="el-GR" sz="2000" dirty="0">
                <a:solidFill>
                  <a:schemeClr val="tx1"/>
                </a:solidFill>
              </a:rPr>
              <a:t>. </a:t>
            </a:r>
          </a:p>
          <a:p>
            <a:pPr algn="ctr"/>
            <a:endParaRPr lang="en-GB" dirty="0"/>
          </a:p>
        </p:txBody>
      </p:sp>
    </p:spTree>
    <p:custDataLst>
      <p:tags r:id="rId1"/>
    </p:custDataLst>
    <p:extLst>
      <p:ext uri="{BB962C8B-B14F-4D97-AF65-F5344CB8AC3E}">
        <p14:creationId xmlns:p14="http://schemas.microsoft.com/office/powerpoint/2010/main" val="160066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750"/>
                                        <p:tgtEl>
                                          <p:spTgt spid="3"/>
                                        </p:tgtEl>
                                      </p:cBhvr>
                                    </p:animEffect>
                                    <p:anim calcmode="lin" valueType="num">
                                      <p:cBhvr>
                                        <p:cTn id="8" dur="5750" fill="hold"/>
                                        <p:tgtEl>
                                          <p:spTgt spid="3"/>
                                        </p:tgtEl>
                                        <p:attrNameLst>
                                          <p:attrName>ppt_x</p:attrName>
                                        </p:attrNameLst>
                                      </p:cBhvr>
                                      <p:tavLst>
                                        <p:tav tm="0">
                                          <p:val>
                                            <p:strVal val="#ppt_x"/>
                                          </p:val>
                                        </p:tav>
                                        <p:tav tm="100000">
                                          <p:val>
                                            <p:strVal val="#ppt_x"/>
                                          </p:val>
                                        </p:tav>
                                      </p:tavLst>
                                    </p:anim>
                                    <p:anim calcmode="lin" valueType="num">
                                      <p:cBhvr>
                                        <p:cTn id="9" dur="57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750"/>
                                        <p:tgtEl>
                                          <p:spTgt spid="9"/>
                                        </p:tgtEl>
                                      </p:cBhvr>
                                    </p:animEffect>
                                    <p:anim calcmode="lin" valueType="num">
                                      <p:cBhvr>
                                        <p:cTn id="15" dur="5750" fill="hold"/>
                                        <p:tgtEl>
                                          <p:spTgt spid="9"/>
                                        </p:tgtEl>
                                        <p:attrNameLst>
                                          <p:attrName>ppt_x</p:attrName>
                                        </p:attrNameLst>
                                      </p:cBhvr>
                                      <p:tavLst>
                                        <p:tav tm="0">
                                          <p:val>
                                            <p:strVal val="#ppt_x"/>
                                          </p:val>
                                        </p:tav>
                                        <p:tav tm="100000">
                                          <p:val>
                                            <p:strVal val="#ppt_x"/>
                                          </p:val>
                                        </p:tav>
                                      </p:tavLst>
                                    </p:anim>
                                    <p:anim calcmode="lin" valueType="num">
                                      <p:cBhvr>
                                        <p:cTn id="16" dur="5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750"/>
                                        <p:tgtEl>
                                          <p:spTgt spid="6"/>
                                        </p:tgtEl>
                                      </p:cBhvr>
                                    </p:animEffect>
                                    <p:anim calcmode="lin" valueType="num">
                                      <p:cBhvr>
                                        <p:cTn id="22" dur="5750" fill="hold"/>
                                        <p:tgtEl>
                                          <p:spTgt spid="6"/>
                                        </p:tgtEl>
                                        <p:attrNameLst>
                                          <p:attrName>ppt_x</p:attrName>
                                        </p:attrNameLst>
                                      </p:cBhvr>
                                      <p:tavLst>
                                        <p:tav tm="0">
                                          <p:val>
                                            <p:strVal val="#ppt_x"/>
                                          </p:val>
                                        </p:tav>
                                        <p:tav tm="100000">
                                          <p:val>
                                            <p:strVal val="#ppt_x"/>
                                          </p:val>
                                        </p:tav>
                                      </p:tavLst>
                                    </p:anim>
                                    <p:anim calcmode="lin" valueType="num">
                                      <p:cBhvr>
                                        <p:cTn id="23" dur="5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Ορθογώνιο: Στρογγύλεμα γωνιών 8">
            <a:extLst>
              <a:ext uri="{FF2B5EF4-FFF2-40B4-BE49-F238E27FC236}">
                <a16:creationId xmlns:a16="http://schemas.microsoft.com/office/drawing/2014/main" id="{486EBF26-5EF8-46F0-8EB0-3C5CB6E331CE}"/>
              </a:ext>
            </a:extLst>
          </p:cNvPr>
          <p:cNvSpPr/>
          <p:nvPr/>
        </p:nvSpPr>
        <p:spPr>
          <a:xfrm>
            <a:off x="1797974" y="2127380"/>
            <a:ext cx="9571654" cy="404958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l-GR" dirty="0">
                <a:solidFill>
                  <a:schemeClr val="tx1"/>
                </a:solidFill>
              </a:rPr>
              <a:t>Τα στελέχη στο σύνολό τους το αποτίμησαν θετικά σε σχέση με τα ερευνητικά ερωτήματα που</a:t>
            </a:r>
            <a:r>
              <a:rPr lang="en-US" dirty="0">
                <a:solidFill>
                  <a:schemeClr val="tx1"/>
                </a:solidFill>
              </a:rPr>
              <a:t> </a:t>
            </a:r>
            <a:r>
              <a:rPr lang="el-GR" dirty="0">
                <a:solidFill>
                  <a:schemeClr val="tx1"/>
                </a:solidFill>
              </a:rPr>
              <a:t>τέθηκαν</a:t>
            </a:r>
            <a:r>
              <a:rPr lang="en-US" dirty="0">
                <a:solidFill>
                  <a:schemeClr val="tx1"/>
                </a:solidFill>
              </a:rPr>
              <a:t>, </a:t>
            </a:r>
            <a:r>
              <a:rPr lang="el-GR" dirty="0">
                <a:solidFill>
                  <a:schemeClr val="tx1"/>
                </a:solidFill>
              </a:rPr>
              <a:t>καθώς συμφωνούν ότι: </a:t>
            </a:r>
          </a:p>
          <a:p>
            <a:pPr marL="285750" indent="-285750">
              <a:spcAft>
                <a:spcPts val="600"/>
              </a:spcAft>
              <a:buFont typeface="Wingdings" panose="05000000000000000000" pitchFamily="2" charset="2"/>
              <a:buChar char="ü"/>
            </a:pPr>
            <a:r>
              <a:rPr lang="el-GR" dirty="0">
                <a:solidFill>
                  <a:schemeClr val="tx1"/>
                </a:solidFill>
              </a:rPr>
              <a:t>Στο Ε.Υ. υπάρχει Επιστημονική συνοχή και Τεκμηρίωση.</a:t>
            </a:r>
          </a:p>
          <a:p>
            <a:pPr marL="285750" indent="-285750">
              <a:spcAft>
                <a:spcPts val="600"/>
              </a:spcAft>
              <a:buFont typeface="Wingdings" panose="05000000000000000000" pitchFamily="2" charset="2"/>
              <a:buChar char="ü"/>
            </a:pPr>
            <a:r>
              <a:rPr lang="el-GR" dirty="0">
                <a:solidFill>
                  <a:schemeClr val="tx1"/>
                </a:solidFill>
              </a:rPr>
              <a:t>Το Ε.Υ. συμβάλει στην απλή και κατανοητή παρουσίαση του Γνωστικού Αντικειμένου.</a:t>
            </a:r>
          </a:p>
          <a:p>
            <a:pPr marL="285750" indent="-285750">
              <a:spcAft>
                <a:spcPts val="600"/>
              </a:spcAft>
              <a:buFont typeface="Wingdings" panose="05000000000000000000" pitchFamily="2" charset="2"/>
              <a:buChar char="ü"/>
            </a:pPr>
            <a:r>
              <a:rPr lang="el-GR" dirty="0">
                <a:solidFill>
                  <a:schemeClr val="tx1"/>
                </a:solidFill>
              </a:rPr>
              <a:t>Το Ε.Υ. είναι εύχρηστο</a:t>
            </a:r>
            <a:r>
              <a:rPr lang="en-US" dirty="0">
                <a:solidFill>
                  <a:schemeClr val="tx1"/>
                </a:solidFill>
              </a:rPr>
              <a:t>.</a:t>
            </a:r>
            <a:endParaRPr lang="el-GR" dirty="0">
              <a:solidFill>
                <a:schemeClr val="tx1"/>
              </a:solidFill>
            </a:endParaRPr>
          </a:p>
          <a:p>
            <a:pPr marL="285750" indent="-285750">
              <a:spcAft>
                <a:spcPts val="600"/>
              </a:spcAft>
              <a:buFont typeface="Wingdings" panose="05000000000000000000" pitchFamily="2" charset="2"/>
              <a:buChar char="ü"/>
            </a:pPr>
            <a:r>
              <a:rPr lang="el-GR" dirty="0">
                <a:solidFill>
                  <a:schemeClr val="tx1"/>
                </a:solidFill>
              </a:rPr>
              <a:t>Υποστηρίζει - καθοδηγεί τον εκπαιδευόμενο στη μελέτη του.</a:t>
            </a:r>
          </a:p>
          <a:p>
            <a:pPr marL="285750" indent="-285750">
              <a:spcAft>
                <a:spcPts val="600"/>
              </a:spcAft>
              <a:buFont typeface="Wingdings" panose="05000000000000000000" pitchFamily="2" charset="2"/>
              <a:buChar char="ü"/>
            </a:pPr>
            <a:r>
              <a:rPr lang="el-GR" dirty="0">
                <a:solidFill>
                  <a:schemeClr val="tx1"/>
                </a:solidFill>
              </a:rPr>
              <a:t>Ο εκπαιδευόμενος υποστηρίζεται στην αλληλεπίδραση με το Ε.Υ. στη μελέτη του.</a:t>
            </a:r>
          </a:p>
          <a:p>
            <a:pPr marL="285750" indent="-285750">
              <a:spcAft>
                <a:spcPts val="600"/>
              </a:spcAft>
              <a:buFont typeface="Wingdings" panose="05000000000000000000" pitchFamily="2" charset="2"/>
              <a:buChar char="ü"/>
            </a:pPr>
            <a:r>
              <a:rPr lang="el-GR" dirty="0">
                <a:solidFill>
                  <a:schemeClr val="tx1"/>
                </a:solidFill>
              </a:rPr>
              <a:t>Παρέχει δυνατότητα </a:t>
            </a:r>
            <a:r>
              <a:rPr lang="el-GR" dirty="0" err="1">
                <a:solidFill>
                  <a:schemeClr val="tx1"/>
                </a:solidFill>
              </a:rPr>
              <a:t>Αναστοχασμού</a:t>
            </a:r>
            <a:r>
              <a:rPr lang="el-GR" dirty="0">
                <a:solidFill>
                  <a:schemeClr val="tx1"/>
                </a:solidFill>
              </a:rPr>
              <a:t> - </a:t>
            </a:r>
            <a:r>
              <a:rPr lang="el-GR" dirty="0" err="1">
                <a:solidFill>
                  <a:schemeClr val="tx1"/>
                </a:solidFill>
              </a:rPr>
              <a:t>Αυτοαξιολόγησης</a:t>
            </a:r>
            <a:r>
              <a:rPr lang="el-GR" dirty="0">
                <a:solidFill>
                  <a:schemeClr val="tx1"/>
                </a:solidFill>
              </a:rPr>
              <a:t> στον εκπαιδευόμενο.</a:t>
            </a:r>
          </a:p>
          <a:p>
            <a:pPr marL="285750" indent="-285750">
              <a:spcAft>
                <a:spcPts val="600"/>
              </a:spcAft>
              <a:buFont typeface="Wingdings" panose="05000000000000000000" pitchFamily="2" charset="2"/>
              <a:buChar char="ü"/>
            </a:pPr>
            <a:r>
              <a:rPr lang="el-GR" dirty="0">
                <a:solidFill>
                  <a:schemeClr val="tx1"/>
                </a:solidFill>
              </a:rPr>
              <a:t>Στο Ε.Υ. προσδιορίζονται με σαφήνεια ο Σκοπός και τα Προσδοκώμενα Αποτελέσματα.</a:t>
            </a:r>
          </a:p>
          <a:p>
            <a:pPr marL="285750" indent="-285750">
              <a:spcAft>
                <a:spcPts val="600"/>
              </a:spcAft>
              <a:buFont typeface="Wingdings" panose="05000000000000000000" pitchFamily="2" charset="2"/>
              <a:buChar char="ü"/>
            </a:pPr>
            <a:r>
              <a:rPr lang="el-GR" dirty="0">
                <a:solidFill>
                  <a:schemeClr val="tx1"/>
                </a:solidFill>
              </a:rPr>
              <a:t>Το Ε.Υ. έχει δημιουργηθεί σύμφωνα με τις αρχές της </a:t>
            </a:r>
            <a:r>
              <a:rPr lang="el-GR" dirty="0" err="1">
                <a:solidFill>
                  <a:schemeClr val="tx1"/>
                </a:solidFill>
              </a:rPr>
              <a:t>Πολυμεσικής</a:t>
            </a:r>
            <a:r>
              <a:rPr lang="el-GR" dirty="0">
                <a:solidFill>
                  <a:schemeClr val="tx1"/>
                </a:solidFill>
              </a:rPr>
              <a:t> Μάθησης.</a:t>
            </a:r>
          </a:p>
          <a:p>
            <a:pPr algn="ctr"/>
            <a:endParaRPr lang="en-GB" dirty="0"/>
          </a:p>
        </p:txBody>
      </p:sp>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Συμπεράσματα</a:t>
            </a:r>
            <a:r>
              <a:rPr lang="en-US" sz="2800" b="1" dirty="0"/>
              <a:t>   (2/2)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Ορθογώνιο: Στρογγύλεμα γωνιών 6">
            <a:extLst>
              <a:ext uri="{FF2B5EF4-FFF2-40B4-BE49-F238E27FC236}">
                <a16:creationId xmlns:a16="http://schemas.microsoft.com/office/drawing/2014/main" id="{CB78DC12-E078-4C49-AA78-42369B162390}"/>
              </a:ext>
            </a:extLst>
          </p:cNvPr>
          <p:cNvSpPr/>
          <p:nvPr/>
        </p:nvSpPr>
        <p:spPr>
          <a:xfrm>
            <a:off x="3171712" y="1315465"/>
            <a:ext cx="6824178" cy="559987"/>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lgn="ctr"/>
            <a:r>
              <a:rPr lang="el-GR" dirty="0">
                <a:solidFill>
                  <a:schemeClr val="tx1"/>
                </a:solidFill>
              </a:rPr>
              <a:t>Πώς αποτυπώνεται η αξιολόγηση του πολυμορφικού Ε.Υ. ;</a:t>
            </a:r>
          </a:p>
          <a:p>
            <a:pPr algn="ctr"/>
            <a:endParaRPr lang="en-GB" dirty="0"/>
          </a:p>
        </p:txBody>
      </p:sp>
      <p:sp>
        <p:nvSpPr>
          <p:cNvPr id="6" name="Ορθογώνιο: Στρογγύλεμα γωνιών 5">
            <a:extLst>
              <a:ext uri="{FF2B5EF4-FFF2-40B4-BE49-F238E27FC236}">
                <a16:creationId xmlns:a16="http://schemas.microsoft.com/office/drawing/2014/main" id="{19292583-EC36-4EAA-ABCA-78B3FE975740}"/>
              </a:ext>
            </a:extLst>
          </p:cNvPr>
          <p:cNvSpPr/>
          <p:nvPr/>
        </p:nvSpPr>
        <p:spPr>
          <a:xfrm>
            <a:off x="2452283" y="5728996"/>
            <a:ext cx="8263036" cy="105886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pPr algn="just"/>
            <a:r>
              <a:rPr lang="el-GR" dirty="0">
                <a:solidFill>
                  <a:schemeClr val="tx1"/>
                </a:solidFill>
              </a:rPr>
              <a:t>Σύμφωνα, λοιπόν, και με τα ευρήματα της παρούσας έρευνας, το εκπαιδευτικό υλικό πληροί όλα τα κριτήρια που το καθιστούν κατάλληλο για χρήση για την κατάρτιση στελεχών ΛΣ-ΕΛΑΚΤ σε θέματα Κ.Δ.Ν.Δ.</a:t>
            </a:r>
            <a:endParaRPr lang="en-GB" dirty="0">
              <a:solidFill>
                <a:schemeClr val="tx1"/>
              </a:solidFill>
            </a:endParaRPr>
          </a:p>
          <a:p>
            <a:pPr algn="ctr"/>
            <a:endParaRPr lang="en-GB" dirty="0">
              <a:solidFill>
                <a:schemeClr val="tx1"/>
              </a:solidFill>
            </a:endParaRPr>
          </a:p>
        </p:txBody>
      </p:sp>
    </p:spTree>
    <p:extLst>
      <p:ext uri="{BB962C8B-B14F-4D97-AF65-F5344CB8AC3E}">
        <p14:creationId xmlns:p14="http://schemas.microsoft.com/office/powerpoint/2010/main" val="4057055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Περιορισμοί</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Ορθογώνιο 6">
            <a:extLst>
              <a:ext uri="{FF2B5EF4-FFF2-40B4-BE49-F238E27FC236}">
                <a16:creationId xmlns:a16="http://schemas.microsoft.com/office/drawing/2014/main" id="{FCF76C91-0680-40FA-AF6F-1A5576789B84}"/>
              </a:ext>
            </a:extLst>
          </p:cNvPr>
          <p:cNvSpPr/>
          <p:nvPr/>
        </p:nvSpPr>
        <p:spPr>
          <a:xfrm>
            <a:off x="2407299" y="1968759"/>
            <a:ext cx="7912358" cy="7437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Ορθογώνιο: Στρογγύλεμα γωνιών 2">
            <a:extLst>
              <a:ext uri="{FF2B5EF4-FFF2-40B4-BE49-F238E27FC236}">
                <a16:creationId xmlns:a16="http://schemas.microsoft.com/office/drawing/2014/main" id="{27871324-2771-4C6C-9CCD-A31D1A008C06}"/>
              </a:ext>
            </a:extLst>
          </p:cNvPr>
          <p:cNvSpPr/>
          <p:nvPr/>
        </p:nvSpPr>
        <p:spPr>
          <a:xfrm>
            <a:off x="4259424" y="1678320"/>
            <a:ext cx="4077475" cy="811763"/>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Μικρό δείγμα</a:t>
            </a:r>
            <a:endParaRPr lang="en-GB" dirty="0">
              <a:solidFill>
                <a:schemeClr val="tx1"/>
              </a:solidFill>
            </a:endParaRPr>
          </a:p>
        </p:txBody>
      </p:sp>
      <p:sp>
        <p:nvSpPr>
          <p:cNvPr id="10" name="Ορθογώνιο 9">
            <a:extLst>
              <a:ext uri="{FF2B5EF4-FFF2-40B4-BE49-F238E27FC236}">
                <a16:creationId xmlns:a16="http://schemas.microsoft.com/office/drawing/2014/main" id="{1CBA5A4F-4198-4346-8D20-6E281671F7FA}"/>
              </a:ext>
            </a:extLst>
          </p:cNvPr>
          <p:cNvSpPr/>
          <p:nvPr/>
        </p:nvSpPr>
        <p:spPr>
          <a:xfrm>
            <a:off x="2407299" y="2939143"/>
            <a:ext cx="7912358" cy="8652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Ορθογώνιο: Στρογγύλεμα γωνιών 5">
            <a:extLst>
              <a:ext uri="{FF2B5EF4-FFF2-40B4-BE49-F238E27FC236}">
                <a16:creationId xmlns:a16="http://schemas.microsoft.com/office/drawing/2014/main" id="{6E8E39DF-B7AE-4B97-8A51-917F377CC00B}"/>
              </a:ext>
            </a:extLst>
          </p:cNvPr>
          <p:cNvSpPr/>
          <p:nvPr/>
        </p:nvSpPr>
        <p:spPr>
          <a:xfrm>
            <a:off x="4259424" y="2835314"/>
            <a:ext cx="4077475" cy="81176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Μη γενικεύσιμα συμπεράσματα</a:t>
            </a:r>
            <a:endParaRPr lang="en-GB" dirty="0">
              <a:solidFill>
                <a:schemeClr val="tx1"/>
              </a:solidFill>
            </a:endParaRPr>
          </a:p>
        </p:txBody>
      </p:sp>
      <p:sp>
        <p:nvSpPr>
          <p:cNvPr id="12" name="Ορθογώνιο 11">
            <a:extLst>
              <a:ext uri="{FF2B5EF4-FFF2-40B4-BE49-F238E27FC236}">
                <a16:creationId xmlns:a16="http://schemas.microsoft.com/office/drawing/2014/main" id="{4EECF15B-221D-42B2-89E4-BF352BE719F9}"/>
              </a:ext>
            </a:extLst>
          </p:cNvPr>
          <p:cNvSpPr/>
          <p:nvPr/>
        </p:nvSpPr>
        <p:spPr>
          <a:xfrm>
            <a:off x="2407299" y="4105469"/>
            <a:ext cx="7912358" cy="8652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Ορθογώνιο: Στρογγύλεμα γωνιών 7">
            <a:extLst>
              <a:ext uri="{FF2B5EF4-FFF2-40B4-BE49-F238E27FC236}">
                <a16:creationId xmlns:a16="http://schemas.microsoft.com/office/drawing/2014/main" id="{01AEA221-E49E-49D9-93AF-BD3C12534F8F}"/>
              </a:ext>
            </a:extLst>
          </p:cNvPr>
          <p:cNvSpPr/>
          <p:nvPr/>
        </p:nvSpPr>
        <p:spPr>
          <a:xfrm>
            <a:off x="4259424" y="4026767"/>
            <a:ext cx="4077475" cy="81176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Περιορισμένος χρόνος καταρτιζόμενων</a:t>
            </a:r>
            <a:endParaRPr lang="en-GB" dirty="0">
              <a:solidFill>
                <a:schemeClr val="tx1"/>
              </a:solidFill>
            </a:endParaRPr>
          </a:p>
        </p:txBody>
      </p:sp>
      <p:sp>
        <p:nvSpPr>
          <p:cNvPr id="13" name="Ορθογώνιο 12">
            <a:extLst>
              <a:ext uri="{FF2B5EF4-FFF2-40B4-BE49-F238E27FC236}">
                <a16:creationId xmlns:a16="http://schemas.microsoft.com/office/drawing/2014/main" id="{ACD824AA-B0B2-4E5D-A22C-7F9FD4154D4A}"/>
              </a:ext>
            </a:extLst>
          </p:cNvPr>
          <p:cNvSpPr/>
          <p:nvPr/>
        </p:nvSpPr>
        <p:spPr>
          <a:xfrm>
            <a:off x="2407299" y="5253135"/>
            <a:ext cx="7912358" cy="9983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Ορθογώνιο: Στρογγύλεμα γωνιών 8">
            <a:extLst>
              <a:ext uri="{FF2B5EF4-FFF2-40B4-BE49-F238E27FC236}">
                <a16:creationId xmlns:a16="http://schemas.microsoft.com/office/drawing/2014/main" id="{F47523BD-A3E9-4923-85AC-E0798C06BF79}"/>
              </a:ext>
            </a:extLst>
          </p:cNvPr>
          <p:cNvSpPr/>
          <p:nvPr/>
        </p:nvSpPr>
        <p:spPr>
          <a:xfrm>
            <a:off x="4259424" y="5120988"/>
            <a:ext cx="4077475" cy="81176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Covid</a:t>
            </a:r>
            <a:r>
              <a:rPr lang="en-US" dirty="0">
                <a:solidFill>
                  <a:schemeClr val="tx1"/>
                </a:solidFill>
              </a:rPr>
              <a:t> 19</a:t>
            </a:r>
            <a:endParaRPr lang="en-GB" dirty="0">
              <a:solidFill>
                <a:schemeClr val="tx1"/>
              </a:solidFill>
            </a:endParaRPr>
          </a:p>
        </p:txBody>
      </p:sp>
    </p:spTree>
    <p:extLst>
      <p:ext uri="{BB962C8B-B14F-4D97-AF65-F5344CB8AC3E}">
        <p14:creationId xmlns:p14="http://schemas.microsoft.com/office/powerpoint/2010/main" val="2591351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250"/>
                                        <p:tgtEl>
                                          <p:spTgt spid="3"/>
                                        </p:tgtEl>
                                      </p:cBhvr>
                                    </p:animEffect>
                                    <p:anim calcmode="lin" valueType="num">
                                      <p:cBhvr>
                                        <p:cTn id="8" dur="5250" fill="hold"/>
                                        <p:tgtEl>
                                          <p:spTgt spid="3"/>
                                        </p:tgtEl>
                                        <p:attrNameLst>
                                          <p:attrName>ppt_x</p:attrName>
                                        </p:attrNameLst>
                                      </p:cBhvr>
                                      <p:tavLst>
                                        <p:tav tm="0">
                                          <p:val>
                                            <p:strVal val="#ppt_x"/>
                                          </p:val>
                                        </p:tav>
                                        <p:tav tm="100000">
                                          <p:val>
                                            <p:strVal val="#ppt_x"/>
                                          </p:val>
                                        </p:tav>
                                      </p:tavLst>
                                    </p:anim>
                                    <p:anim calcmode="lin" valueType="num">
                                      <p:cBhvr>
                                        <p:cTn id="9" dur="52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250"/>
                                        <p:tgtEl>
                                          <p:spTgt spid="6"/>
                                        </p:tgtEl>
                                      </p:cBhvr>
                                    </p:animEffect>
                                    <p:anim calcmode="lin" valueType="num">
                                      <p:cBhvr>
                                        <p:cTn id="15" dur="5250" fill="hold"/>
                                        <p:tgtEl>
                                          <p:spTgt spid="6"/>
                                        </p:tgtEl>
                                        <p:attrNameLst>
                                          <p:attrName>ppt_x</p:attrName>
                                        </p:attrNameLst>
                                      </p:cBhvr>
                                      <p:tavLst>
                                        <p:tav tm="0">
                                          <p:val>
                                            <p:strVal val="#ppt_x"/>
                                          </p:val>
                                        </p:tav>
                                        <p:tav tm="100000">
                                          <p:val>
                                            <p:strVal val="#ppt_x"/>
                                          </p:val>
                                        </p:tav>
                                      </p:tavLst>
                                    </p:anim>
                                    <p:anim calcmode="lin" valueType="num">
                                      <p:cBhvr>
                                        <p:cTn id="16" dur="52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250"/>
                                        <p:tgtEl>
                                          <p:spTgt spid="8"/>
                                        </p:tgtEl>
                                      </p:cBhvr>
                                    </p:animEffect>
                                    <p:anim calcmode="lin" valueType="num">
                                      <p:cBhvr>
                                        <p:cTn id="22" dur="5250" fill="hold"/>
                                        <p:tgtEl>
                                          <p:spTgt spid="8"/>
                                        </p:tgtEl>
                                        <p:attrNameLst>
                                          <p:attrName>ppt_x</p:attrName>
                                        </p:attrNameLst>
                                      </p:cBhvr>
                                      <p:tavLst>
                                        <p:tav tm="0">
                                          <p:val>
                                            <p:strVal val="#ppt_x"/>
                                          </p:val>
                                        </p:tav>
                                        <p:tav tm="100000">
                                          <p:val>
                                            <p:strVal val="#ppt_x"/>
                                          </p:val>
                                        </p:tav>
                                      </p:tavLst>
                                    </p:anim>
                                    <p:anim calcmode="lin" valueType="num">
                                      <p:cBhvr>
                                        <p:cTn id="23" dur="52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250"/>
                                        <p:tgtEl>
                                          <p:spTgt spid="9"/>
                                        </p:tgtEl>
                                      </p:cBhvr>
                                    </p:animEffect>
                                    <p:anim calcmode="lin" valueType="num">
                                      <p:cBhvr>
                                        <p:cTn id="29" dur="5250" fill="hold"/>
                                        <p:tgtEl>
                                          <p:spTgt spid="9"/>
                                        </p:tgtEl>
                                        <p:attrNameLst>
                                          <p:attrName>ppt_x</p:attrName>
                                        </p:attrNameLst>
                                      </p:cBhvr>
                                      <p:tavLst>
                                        <p:tav tm="0">
                                          <p:val>
                                            <p:strVal val="#ppt_x"/>
                                          </p:val>
                                        </p:tav>
                                        <p:tav tm="100000">
                                          <p:val>
                                            <p:strVal val="#ppt_x"/>
                                          </p:val>
                                        </p:tav>
                                      </p:tavLst>
                                    </p:anim>
                                    <p:anim calcmode="lin" valueType="num">
                                      <p:cBhvr>
                                        <p:cTn id="30" dur="52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Προτάσεις για μελλοντική έρευνα</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Ορθογώνιο 5">
            <a:extLst>
              <a:ext uri="{FF2B5EF4-FFF2-40B4-BE49-F238E27FC236}">
                <a16:creationId xmlns:a16="http://schemas.microsoft.com/office/drawing/2014/main" id="{F693B56D-48C6-4127-A65B-BA9C06878622}"/>
              </a:ext>
            </a:extLst>
          </p:cNvPr>
          <p:cNvSpPr/>
          <p:nvPr/>
        </p:nvSpPr>
        <p:spPr>
          <a:xfrm>
            <a:off x="1660849" y="2071396"/>
            <a:ext cx="9692951" cy="16514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Ορθογώνιο 7">
            <a:extLst>
              <a:ext uri="{FF2B5EF4-FFF2-40B4-BE49-F238E27FC236}">
                <a16:creationId xmlns:a16="http://schemas.microsoft.com/office/drawing/2014/main" id="{23ACFA76-B81F-448E-817A-F6CCF912F13E}"/>
              </a:ext>
            </a:extLst>
          </p:cNvPr>
          <p:cNvSpPr/>
          <p:nvPr/>
        </p:nvSpPr>
        <p:spPr>
          <a:xfrm>
            <a:off x="1660849" y="4623027"/>
            <a:ext cx="9758265" cy="15538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Ορθογώνιο: Στρογγύλεμα γωνιών 6">
            <a:extLst>
              <a:ext uri="{FF2B5EF4-FFF2-40B4-BE49-F238E27FC236}">
                <a16:creationId xmlns:a16="http://schemas.microsoft.com/office/drawing/2014/main" id="{37286C02-0F22-46F2-B4A6-601B26AE7814}"/>
              </a:ext>
            </a:extLst>
          </p:cNvPr>
          <p:cNvSpPr/>
          <p:nvPr/>
        </p:nvSpPr>
        <p:spPr>
          <a:xfrm>
            <a:off x="2075283" y="4016534"/>
            <a:ext cx="8929396" cy="155384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endParaRPr>
          </a:p>
          <a:p>
            <a:r>
              <a:rPr lang="el-GR" dirty="0">
                <a:solidFill>
                  <a:schemeClr val="tx1"/>
                </a:solidFill>
              </a:rPr>
              <a:t>Το εκπαιδευτικό υλικό να χρησιμοποιηθεί και στο πλαίσιο της συνδυαστικής μάθησης </a:t>
            </a:r>
            <a:r>
              <a:rPr lang="en-US" dirty="0">
                <a:solidFill>
                  <a:schemeClr val="tx1"/>
                </a:solidFill>
              </a:rPr>
              <a:t>(blended e-learning)</a:t>
            </a:r>
            <a:r>
              <a:rPr lang="el-GR" sz="1800" dirty="0">
                <a:solidFill>
                  <a:schemeClr val="tx1"/>
                </a:solidFill>
              </a:rPr>
              <a:t>. </a:t>
            </a:r>
          </a:p>
          <a:p>
            <a:pPr algn="ctr"/>
            <a:endParaRPr lang="en-GB" dirty="0"/>
          </a:p>
        </p:txBody>
      </p:sp>
      <p:sp>
        <p:nvSpPr>
          <p:cNvPr id="3" name="Ορθογώνιο: Στρογγύλεμα γωνιών 2">
            <a:extLst>
              <a:ext uri="{FF2B5EF4-FFF2-40B4-BE49-F238E27FC236}">
                <a16:creationId xmlns:a16="http://schemas.microsoft.com/office/drawing/2014/main" id="{ABD4D269-3726-4F9D-98DE-2133BAD2B53B}"/>
              </a:ext>
            </a:extLst>
          </p:cNvPr>
          <p:cNvSpPr/>
          <p:nvPr/>
        </p:nvSpPr>
        <p:spPr>
          <a:xfrm>
            <a:off x="2042626" y="1670459"/>
            <a:ext cx="8929396" cy="1534314"/>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b="1" dirty="0">
              <a:solidFill>
                <a:schemeClr val="tx1"/>
              </a:solidFill>
            </a:endParaRPr>
          </a:p>
          <a:p>
            <a:endParaRPr lang="el-GR" sz="1800" dirty="0">
              <a:solidFill>
                <a:schemeClr val="tx1"/>
              </a:solidFill>
            </a:endParaRPr>
          </a:p>
          <a:p>
            <a:r>
              <a:rPr lang="el-GR" dirty="0">
                <a:solidFill>
                  <a:schemeClr val="tx1"/>
                </a:solidFill>
              </a:rPr>
              <a:t>Τ</a:t>
            </a:r>
            <a:r>
              <a:rPr lang="el-GR" sz="1800" dirty="0">
                <a:solidFill>
                  <a:schemeClr val="tx1"/>
                </a:solidFill>
              </a:rPr>
              <a:t>ο εκπαιδευτικό υλικό να αξιολογηθεί από ένα μεγαλύτερο αριθμό στελεχών.</a:t>
            </a:r>
            <a:endParaRPr lang="en-US" sz="1800" dirty="0">
              <a:solidFill>
                <a:schemeClr val="tx1"/>
              </a:solidFill>
            </a:endParaRPr>
          </a:p>
          <a:p>
            <a:endParaRPr lang="el-GR" sz="1800" dirty="0">
              <a:solidFill>
                <a:schemeClr val="tx1"/>
              </a:solidFill>
            </a:endParaRPr>
          </a:p>
          <a:p>
            <a:pPr algn="ctr"/>
            <a:endParaRPr lang="en-GB" dirty="0"/>
          </a:p>
        </p:txBody>
      </p:sp>
    </p:spTree>
    <p:extLst>
      <p:ext uri="{BB962C8B-B14F-4D97-AF65-F5344CB8AC3E}">
        <p14:creationId xmlns:p14="http://schemas.microsoft.com/office/powerpoint/2010/main" val="151129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0"/>
                                        <p:tgtEl>
                                          <p:spTgt spid="3"/>
                                        </p:tgtEl>
                                      </p:cBhvr>
                                    </p:animEffect>
                                    <p:anim calcmode="lin" valueType="num">
                                      <p:cBhvr>
                                        <p:cTn id="8" dur="5000" fill="hold"/>
                                        <p:tgtEl>
                                          <p:spTgt spid="3"/>
                                        </p:tgtEl>
                                        <p:attrNameLst>
                                          <p:attrName>ppt_x</p:attrName>
                                        </p:attrNameLst>
                                      </p:cBhvr>
                                      <p:tavLst>
                                        <p:tav tm="0">
                                          <p:val>
                                            <p:strVal val="#ppt_x"/>
                                          </p:val>
                                        </p:tav>
                                        <p:tav tm="100000">
                                          <p:val>
                                            <p:strVal val="#ppt_x"/>
                                          </p:val>
                                        </p:tav>
                                      </p:tavLst>
                                    </p:anim>
                                    <p:anim calcmode="lin" valueType="num">
                                      <p:cBhvr>
                                        <p:cTn id="9" dur="5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0"/>
                                        <p:tgtEl>
                                          <p:spTgt spid="7"/>
                                        </p:tgtEl>
                                      </p:cBhvr>
                                    </p:animEffect>
                                    <p:anim calcmode="lin" valueType="num">
                                      <p:cBhvr>
                                        <p:cTn id="15" dur="5000" fill="hold"/>
                                        <p:tgtEl>
                                          <p:spTgt spid="7"/>
                                        </p:tgtEl>
                                        <p:attrNameLst>
                                          <p:attrName>ppt_x</p:attrName>
                                        </p:attrNameLst>
                                      </p:cBhvr>
                                      <p:tavLst>
                                        <p:tav tm="0">
                                          <p:val>
                                            <p:strVal val="#ppt_x"/>
                                          </p:val>
                                        </p:tav>
                                        <p:tav tm="100000">
                                          <p:val>
                                            <p:strVal val="#ppt_x"/>
                                          </p:val>
                                        </p:tav>
                                      </p:tavLst>
                                    </p:anim>
                                    <p:anim calcmode="lin" valueType="num">
                                      <p:cBhvr>
                                        <p:cTn id="16" dur="5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7286EB4-BFC1-48B6-931C-9123680F5B3B}"/>
              </a:ext>
            </a:extLst>
          </p:cNvPr>
          <p:cNvSpPr txBox="1"/>
          <p:nvPr/>
        </p:nvSpPr>
        <p:spPr>
          <a:xfrm>
            <a:off x="1864241" y="3963019"/>
            <a:ext cx="9234197" cy="2185214"/>
          </a:xfrm>
          <a:prstGeom prst="rect">
            <a:avLst/>
          </a:prstGeom>
          <a:noFill/>
        </p:spPr>
        <p:txBody>
          <a:bodyPr wrap="square">
            <a:spAutoFit/>
          </a:bodyPr>
          <a:lstStyle/>
          <a:p>
            <a:endParaRPr lang="el-GR" sz="1600" dirty="0"/>
          </a:p>
          <a:p>
            <a:endParaRPr lang="el-GR" sz="1600" dirty="0"/>
          </a:p>
          <a:p>
            <a:endParaRPr lang="el-GR" sz="1600" dirty="0"/>
          </a:p>
          <a:p>
            <a:endParaRPr lang="el-GR" sz="1600" dirty="0"/>
          </a:p>
          <a:p>
            <a:endParaRPr lang="el-GR" sz="1600" dirty="0"/>
          </a:p>
          <a:p>
            <a:endParaRPr lang="el-GR" sz="1600" dirty="0"/>
          </a:p>
          <a:p>
            <a:pPr algn="ctr"/>
            <a:r>
              <a:rPr lang="el-GR" sz="4000" dirty="0"/>
              <a:t>Σας ευχαριστώ για την προσοχή σας</a:t>
            </a:r>
          </a:p>
        </p:txBody>
      </p:sp>
      <p:pic>
        <p:nvPicPr>
          <p:cNvPr id="6" name="Picture 5">
            <a:extLst>
              <a:ext uri="{FF2B5EF4-FFF2-40B4-BE49-F238E27FC236}">
                <a16:creationId xmlns:a16="http://schemas.microsoft.com/office/drawing/2014/main" id="{7BA60818-C67E-4B4F-9277-31B24C3B5722}"/>
              </a:ext>
            </a:extLst>
          </p:cNvPr>
          <p:cNvPicPr>
            <a:picLocks noChangeAspect="1"/>
          </p:cNvPicPr>
          <p:nvPr/>
        </p:nvPicPr>
        <p:blipFill>
          <a:blip r:embed="rId2"/>
          <a:stretch>
            <a:fillRect/>
          </a:stretch>
        </p:blipFill>
        <p:spPr>
          <a:xfrm>
            <a:off x="4704258" y="1152828"/>
            <a:ext cx="3298222" cy="1646063"/>
          </a:xfrm>
          <a:prstGeom prst="rect">
            <a:avLst/>
          </a:prstGeom>
        </p:spPr>
      </p:pic>
      <p:pic>
        <p:nvPicPr>
          <p:cNvPr id="9" name="Picture 8">
            <a:extLst>
              <a:ext uri="{FF2B5EF4-FFF2-40B4-BE49-F238E27FC236}">
                <a16:creationId xmlns:a16="http://schemas.microsoft.com/office/drawing/2014/main" id="{BDF00704-6E24-4EB4-888C-220C78B2F6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3103" y="2931626"/>
            <a:ext cx="1904933" cy="2124000"/>
          </a:xfrm>
          <a:prstGeom prst="rect">
            <a:avLst/>
          </a:prstGeom>
        </p:spPr>
      </p:pic>
      <p:pic>
        <p:nvPicPr>
          <p:cNvPr id="10" name="Picture 9">
            <a:extLst>
              <a:ext uri="{FF2B5EF4-FFF2-40B4-BE49-F238E27FC236}">
                <a16:creationId xmlns:a16="http://schemas.microsoft.com/office/drawing/2014/main" id="{77C3D287-85D7-4F0C-BE41-791049F3AEF2}"/>
              </a:ext>
            </a:extLst>
          </p:cNvPr>
          <p:cNvPicPr>
            <a:picLocks noChangeAspect="1"/>
          </p:cNvPicPr>
          <p:nvPr/>
        </p:nvPicPr>
        <p:blipFill>
          <a:blip r:embed="rId4"/>
          <a:stretch>
            <a:fillRect/>
          </a:stretch>
        </p:blipFill>
        <p:spPr>
          <a:xfrm>
            <a:off x="2011247" y="3075626"/>
            <a:ext cx="3922362" cy="1836000"/>
          </a:xfrm>
          <a:prstGeom prst="rect">
            <a:avLst/>
          </a:prstGeom>
        </p:spPr>
      </p:pic>
    </p:spTree>
    <p:extLst>
      <p:ext uri="{BB962C8B-B14F-4D97-AF65-F5344CB8AC3E}">
        <p14:creationId xmlns:p14="http://schemas.microsoft.com/office/powerpoint/2010/main" val="118916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Ερευνητικά Ερωτήματα</a:t>
            </a:r>
            <a:r>
              <a:rPr lang="en-US" sz="2800" b="1" dirty="0"/>
              <a:t>      (1/2)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βάλ 2">
            <a:extLst>
              <a:ext uri="{FF2B5EF4-FFF2-40B4-BE49-F238E27FC236}">
                <a16:creationId xmlns:a16="http://schemas.microsoft.com/office/drawing/2014/main" id="{FE13A26A-A9F1-43C1-8752-C340A3490966}"/>
              </a:ext>
            </a:extLst>
          </p:cNvPr>
          <p:cNvSpPr/>
          <p:nvPr/>
        </p:nvSpPr>
        <p:spPr>
          <a:xfrm>
            <a:off x="1699724" y="1694450"/>
            <a:ext cx="667260" cy="55423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 name="Ορθογώνιο 5">
            <a:extLst>
              <a:ext uri="{FF2B5EF4-FFF2-40B4-BE49-F238E27FC236}">
                <a16:creationId xmlns:a16="http://schemas.microsoft.com/office/drawing/2014/main" id="{EA1A2D0B-692F-4CD6-96C6-66E243528E39}"/>
              </a:ext>
            </a:extLst>
          </p:cNvPr>
          <p:cNvSpPr/>
          <p:nvPr/>
        </p:nvSpPr>
        <p:spPr>
          <a:xfrm>
            <a:off x="2609461" y="1389386"/>
            <a:ext cx="7744408" cy="111500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Πως αποτιμάται το εκπαιδευτικό υλικό με βάση τις προδιαγραφές της εξ αποστάσεως εκπαίδευσης; </a:t>
            </a:r>
            <a:endParaRPr lang="en-GB" sz="2000" dirty="0"/>
          </a:p>
        </p:txBody>
      </p:sp>
      <p:sp>
        <p:nvSpPr>
          <p:cNvPr id="12" name="Οβάλ 11">
            <a:extLst>
              <a:ext uri="{FF2B5EF4-FFF2-40B4-BE49-F238E27FC236}">
                <a16:creationId xmlns:a16="http://schemas.microsoft.com/office/drawing/2014/main" id="{58A9BBEB-5281-4A69-A7E0-07A14CDE052F}"/>
              </a:ext>
            </a:extLst>
          </p:cNvPr>
          <p:cNvSpPr/>
          <p:nvPr/>
        </p:nvSpPr>
        <p:spPr>
          <a:xfrm>
            <a:off x="2002972" y="2763755"/>
            <a:ext cx="606490" cy="503853"/>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Ορθογώνιο 12">
            <a:extLst>
              <a:ext uri="{FF2B5EF4-FFF2-40B4-BE49-F238E27FC236}">
                <a16:creationId xmlns:a16="http://schemas.microsoft.com/office/drawing/2014/main" id="{244EF3BD-23C7-494D-9A54-C714EAEAACFC}"/>
              </a:ext>
            </a:extLst>
          </p:cNvPr>
          <p:cNvSpPr/>
          <p:nvPr/>
        </p:nvSpPr>
        <p:spPr>
          <a:xfrm>
            <a:off x="2609461" y="2763755"/>
            <a:ext cx="7812833" cy="57412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Υπάρχει Επιστημονική συνοχή και Τεκμηρίωση του Ε.Υ.;</a:t>
            </a:r>
            <a:endParaRPr lang="en-US" sz="1800" dirty="0">
              <a:solidFill>
                <a:schemeClr val="tx1"/>
              </a:solidFill>
            </a:endParaRPr>
          </a:p>
          <a:p>
            <a:pPr algn="ctr"/>
            <a:endParaRPr lang="en-GB" dirty="0"/>
          </a:p>
        </p:txBody>
      </p:sp>
      <p:sp>
        <p:nvSpPr>
          <p:cNvPr id="14" name="Οβάλ 13">
            <a:extLst>
              <a:ext uri="{FF2B5EF4-FFF2-40B4-BE49-F238E27FC236}">
                <a16:creationId xmlns:a16="http://schemas.microsoft.com/office/drawing/2014/main" id="{112C21ED-39F5-4386-8C29-BE85AD8514D4}"/>
              </a:ext>
            </a:extLst>
          </p:cNvPr>
          <p:cNvSpPr/>
          <p:nvPr/>
        </p:nvSpPr>
        <p:spPr>
          <a:xfrm>
            <a:off x="2002971" y="3773355"/>
            <a:ext cx="606490" cy="503853"/>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Ορθογώνιο 14">
            <a:extLst>
              <a:ext uri="{FF2B5EF4-FFF2-40B4-BE49-F238E27FC236}">
                <a16:creationId xmlns:a16="http://schemas.microsoft.com/office/drawing/2014/main" id="{0F6D1F35-9DD6-4FC0-87CF-12A6B6AD921C}"/>
              </a:ext>
            </a:extLst>
          </p:cNvPr>
          <p:cNvSpPr/>
          <p:nvPr/>
        </p:nvSpPr>
        <p:spPr>
          <a:xfrm>
            <a:off x="2609461" y="3597242"/>
            <a:ext cx="7812833" cy="715103"/>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Το Ε.Υ. συμβάλει στην απλή και κατανοητή παρουσίαση του Γνωστικού Αντικειμένου;</a:t>
            </a:r>
            <a:endParaRPr lang="en-US" sz="1800" dirty="0">
              <a:solidFill>
                <a:schemeClr val="tx1"/>
              </a:solidFill>
            </a:endParaRPr>
          </a:p>
          <a:p>
            <a:pPr algn="ctr"/>
            <a:endParaRPr lang="en-GB" dirty="0"/>
          </a:p>
        </p:txBody>
      </p:sp>
      <p:sp>
        <p:nvSpPr>
          <p:cNvPr id="16" name="Οβάλ 15">
            <a:extLst>
              <a:ext uri="{FF2B5EF4-FFF2-40B4-BE49-F238E27FC236}">
                <a16:creationId xmlns:a16="http://schemas.microsoft.com/office/drawing/2014/main" id="{41367F74-0442-4455-B877-05B23000B924}"/>
              </a:ext>
            </a:extLst>
          </p:cNvPr>
          <p:cNvSpPr/>
          <p:nvPr/>
        </p:nvSpPr>
        <p:spPr>
          <a:xfrm>
            <a:off x="2002971" y="4805264"/>
            <a:ext cx="606490" cy="503853"/>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Ορθογώνιο 17">
            <a:extLst>
              <a:ext uri="{FF2B5EF4-FFF2-40B4-BE49-F238E27FC236}">
                <a16:creationId xmlns:a16="http://schemas.microsoft.com/office/drawing/2014/main" id="{33CD3B27-EC31-4870-AB42-F464C05CB0E0}"/>
              </a:ext>
            </a:extLst>
          </p:cNvPr>
          <p:cNvSpPr/>
          <p:nvPr/>
        </p:nvSpPr>
        <p:spPr>
          <a:xfrm>
            <a:off x="2609461" y="4805264"/>
            <a:ext cx="7812833" cy="503853"/>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Είναι το Ε.Υ. εύχρηστο;</a:t>
            </a:r>
            <a:endParaRPr lang="en-US" sz="1800" dirty="0">
              <a:solidFill>
                <a:schemeClr val="tx1"/>
              </a:solidFill>
            </a:endParaRPr>
          </a:p>
          <a:p>
            <a:pPr algn="ctr"/>
            <a:endParaRPr lang="en-GB" dirty="0"/>
          </a:p>
        </p:txBody>
      </p:sp>
      <p:sp>
        <p:nvSpPr>
          <p:cNvPr id="19" name="Οβάλ 18">
            <a:extLst>
              <a:ext uri="{FF2B5EF4-FFF2-40B4-BE49-F238E27FC236}">
                <a16:creationId xmlns:a16="http://schemas.microsoft.com/office/drawing/2014/main" id="{A271FE8F-E1B5-482A-9C71-138156022FD2}"/>
              </a:ext>
            </a:extLst>
          </p:cNvPr>
          <p:cNvSpPr/>
          <p:nvPr/>
        </p:nvSpPr>
        <p:spPr>
          <a:xfrm>
            <a:off x="2002971" y="5728995"/>
            <a:ext cx="606490" cy="50385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Ορθογώνιο 19">
            <a:extLst>
              <a:ext uri="{FF2B5EF4-FFF2-40B4-BE49-F238E27FC236}">
                <a16:creationId xmlns:a16="http://schemas.microsoft.com/office/drawing/2014/main" id="{C4829635-B870-4621-BA8A-7D34E248C39A}"/>
              </a:ext>
            </a:extLst>
          </p:cNvPr>
          <p:cNvSpPr/>
          <p:nvPr/>
        </p:nvSpPr>
        <p:spPr>
          <a:xfrm>
            <a:off x="2609461" y="5728995"/>
            <a:ext cx="7812832" cy="522515"/>
          </a:xfrm>
          <a:prstGeom prst="rect">
            <a:avLst/>
          </a:prstGeom>
          <a:solidFill>
            <a:srgbClr val="F199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Το Ε.Υ. υποστηρίζει - καθοδηγεί τον εκπαιδευόμενο στη μελέτη του;</a:t>
            </a:r>
            <a:endParaRPr lang="en-US" sz="1800" dirty="0">
              <a:solidFill>
                <a:schemeClr val="tx1"/>
              </a:solidFill>
            </a:endParaRPr>
          </a:p>
          <a:p>
            <a:pPr algn="ctr"/>
            <a:endParaRPr lang="en-GB" dirty="0"/>
          </a:p>
        </p:txBody>
      </p:sp>
    </p:spTree>
    <p:custDataLst>
      <p:tags r:id="rId1"/>
    </p:custDataLst>
    <p:extLst>
      <p:ext uri="{BB962C8B-B14F-4D97-AF65-F5344CB8AC3E}">
        <p14:creationId xmlns:p14="http://schemas.microsoft.com/office/powerpoint/2010/main" val="90740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6000"/>
                                        <p:tgtEl>
                                          <p:spTgt spid="6"/>
                                        </p:tgtEl>
                                      </p:cBhvr>
                                    </p:animEffect>
                                    <p:anim calcmode="lin" valueType="num">
                                      <p:cBhvr>
                                        <p:cTn id="8" dur="6000" fill="hold"/>
                                        <p:tgtEl>
                                          <p:spTgt spid="6"/>
                                        </p:tgtEl>
                                        <p:attrNameLst>
                                          <p:attrName>ppt_x</p:attrName>
                                        </p:attrNameLst>
                                      </p:cBhvr>
                                      <p:tavLst>
                                        <p:tav tm="0">
                                          <p:val>
                                            <p:strVal val="#ppt_x"/>
                                          </p:val>
                                        </p:tav>
                                        <p:tav tm="100000">
                                          <p:val>
                                            <p:strVal val="#ppt_x"/>
                                          </p:val>
                                        </p:tav>
                                      </p:tavLst>
                                    </p:anim>
                                    <p:anim calcmode="lin" valueType="num">
                                      <p:cBhvr>
                                        <p:cTn id="9" dur="6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6000"/>
                                        <p:tgtEl>
                                          <p:spTgt spid="13"/>
                                        </p:tgtEl>
                                      </p:cBhvr>
                                    </p:animEffect>
                                    <p:anim calcmode="lin" valueType="num">
                                      <p:cBhvr>
                                        <p:cTn id="15" dur="6000" fill="hold"/>
                                        <p:tgtEl>
                                          <p:spTgt spid="13"/>
                                        </p:tgtEl>
                                        <p:attrNameLst>
                                          <p:attrName>ppt_x</p:attrName>
                                        </p:attrNameLst>
                                      </p:cBhvr>
                                      <p:tavLst>
                                        <p:tav tm="0">
                                          <p:val>
                                            <p:strVal val="#ppt_x"/>
                                          </p:val>
                                        </p:tav>
                                        <p:tav tm="100000">
                                          <p:val>
                                            <p:strVal val="#ppt_x"/>
                                          </p:val>
                                        </p:tav>
                                      </p:tavLst>
                                    </p:anim>
                                    <p:anim calcmode="lin" valueType="num">
                                      <p:cBhvr>
                                        <p:cTn id="16" dur="6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6000"/>
                                        <p:tgtEl>
                                          <p:spTgt spid="15"/>
                                        </p:tgtEl>
                                      </p:cBhvr>
                                    </p:animEffect>
                                    <p:anim calcmode="lin" valueType="num">
                                      <p:cBhvr>
                                        <p:cTn id="22" dur="6000" fill="hold"/>
                                        <p:tgtEl>
                                          <p:spTgt spid="15"/>
                                        </p:tgtEl>
                                        <p:attrNameLst>
                                          <p:attrName>ppt_x</p:attrName>
                                        </p:attrNameLst>
                                      </p:cBhvr>
                                      <p:tavLst>
                                        <p:tav tm="0">
                                          <p:val>
                                            <p:strVal val="#ppt_x"/>
                                          </p:val>
                                        </p:tav>
                                        <p:tav tm="100000">
                                          <p:val>
                                            <p:strVal val="#ppt_x"/>
                                          </p:val>
                                        </p:tav>
                                      </p:tavLst>
                                    </p:anim>
                                    <p:anim calcmode="lin" valueType="num">
                                      <p:cBhvr>
                                        <p:cTn id="23" dur="6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6000"/>
                                        <p:tgtEl>
                                          <p:spTgt spid="18"/>
                                        </p:tgtEl>
                                      </p:cBhvr>
                                    </p:animEffect>
                                    <p:anim calcmode="lin" valueType="num">
                                      <p:cBhvr>
                                        <p:cTn id="29" dur="6000" fill="hold"/>
                                        <p:tgtEl>
                                          <p:spTgt spid="18"/>
                                        </p:tgtEl>
                                        <p:attrNameLst>
                                          <p:attrName>ppt_x</p:attrName>
                                        </p:attrNameLst>
                                      </p:cBhvr>
                                      <p:tavLst>
                                        <p:tav tm="0">
                                          <p:val>
                                            <p:strVal val="#ppt_x"/>
                                          </p:val>
                                        </p:tav>
                                        <p:tav tm="100000">
                                          <p:val>
                                            <p:strVal val="#ppt_x"/>
                                          </p:val>
                                        </p:tav>
                                      </p:tavLst>
                                    </p:anim>
                                    <p:anim calcmode="lin" valueType="num">
                                      <p:cBhvr>
                                        <p:cTn id="30" dur="6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500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6000"/>
                                        <p:tgtEl>
                                          <p:spTgt spid="20"/>
                                        </p:tgtEl>
                                      </p:cBhvr>
                                    </p:animEffect>
                                    <p:anim calcmode="lin" valueType="num">
                                      <p:cBhvr>
                                        <p:cTn id="36" dur="6000" fill="hold"/>
                                        <p:tgtEl>
                                          <p:spTgt spid="20"/>
                                        </p:tgtEl>
                                        <p:attrNameLst>
                                          <p:attrName>ppt_x</p:attrName>
                                        </p:attrNameLst>
                                      </p:cBhvr>
                                      <p:tavLst>
                                        <p:tav tm="0">
                                          <p:val>
                                            <p:strVal val="#ppt_x"/>
                                          </p:val>
                                        </p:tav>
                                        <p:tav tm="100000">
                                          <p:val>
                                            <p:strVal val="#ppt_x"/>
                                          </p:val>
                                        </p:tav>
                                      </p:tavLst>
                                    </p:anim>
                                    <p:anim calcmode="lin" valueType="num">
                                      <p:cBhvr>
                                        <p:cTn id="37" dur="6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5" grpId="0" animBg="1"/>
      <p:bldP spid="18"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Ερευνητικά Ερωτήματα</a:t>
            </a:r>
            <a:r>
              <a:rPr lang="en-US" sz="2800" b="1" dirty="0"/>
              <a:t>      (2/2)</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Οβάλ 2">
            <a:extLst>
              <a:ext uri="{FF2B5EF4-FFF2-40B4-BE49-F238E27FC236}">
                <a16:creationId xmlns:a16="http://schemas.microsoft.com/office/drawing/2014/main" id="{FE13A26A-A9F1-43C1-8752-C340A3490966}"/>
              </a:ext>
            </a:extLst>
          </p:cNvPr>
          <p:cNvSpPr/>
          <p:nvPr/>
        </p:nvSpPr>
        <p:spPr>
          <a:xfrm>
            <a:off x="2002971" y="1938365"/>
            <a:ext cx="606490" cy="50385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Ορθογώνιο 5">
            <a:extLst>
              <a:ext uri="{FF2B5EF4-FFF2-40B4-BE49-F238E27FC236}">
                <a16:creationId xmlns:a16="http://schemas.microsoft.com/office/drawing/2014/main" id="{EA1A2D0B-692F-4CD6-96C6-66E243528E39}"/>
              </a:ext>
            </a:extLst>
          </p:cNvPr>
          <p:cNvSpPr/>
          <p:nvPr/>
        </p:nvSpPr>
        <p:spPr>
          <a:xfrm>
            <a:off x="2609461" y="1816184"/>
            <a:ext cx="7744408" cy="67399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Ο εκπαιδευόμενος υποστηρίζεται στην αλληλεπίδραση με το Ε.Υ. στη μελέτη του;</a:t>
            </a:r>
            <a:endParaRPr lang="en-US" sz="1800" dirty="0">
              <a:solidFill>
                <a:schemeClr val="tx1"/>
              </a:solidFill>
            </a:endParaRPr>
          </a:p>
          <a:p>
            <a:pPr algn="ctr"/>
            <a:endParaRPr lang="en-GB" dirty="0"/>
          </a:p>
        </p:txBody>
      </p:sp>
      <p:sp>
        <p:nvSpPr>
          <p:cNvPr id="12" name="Οβάλ 11">
            <a:extLst>
              <a:ext uri="{FF2B5EF4-FFF2-40B4-BE49-F238E27FC236}">
                <a16:creationId xmlns:a16="http://schemas.microsoft.com/office/drawing/2014/main" id="{58A9BBEB-5281-4A69-A7E0-07A14CDE052F}"/>
              </a:ext>
            </a:extLst>
          </p:cNvPr>
          <p:cNvSpPr/>
          <p:nvPr/>
        </p:nvSpPr>
        <p:spPr>
          <a:xfrm>
            <a:off x="2002971" y="2942491"/>
            <a:ext cx="606490" cy="503853"/>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Ορθογώνιο 12">
            <a:extLst>
              <a:ext uri="{FF2B5EF4-FFF2-40B4-BE49-F238E27FC236}">
                <a16:creationId xmlns:a16="http://schemas.microsoft.com/office/drawing/2014/main" id="{244EF3BD-23C7-494D-9A54-C714EAEAACFC}"/>
              </a:ext>
            </a:extLst>
          </p:cNvPr>
          <p:cNvSpPr/>
          <p:nvPr/>
        </p:nvSpPr>
        <p:spPr>
          <a:xfrm>
            <a:off x="2609461" y="2887567"/>
            <a:ext cx="7812833" cy="57412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Το Ε.Υ. παρέχει δυνατότητα </a:t>
            </a:r>
            <a:r>
              <a:rPr lang="el-GR" sz="1800" dirty="0" err="1">
                <a:solidFill>
                  <a:schemeClr val="tx1"/>
                </a:solidFill>
              </a:rPr>
              <a:t>Αναστοχασμού</a:t>
            </a:r>
            <a:r>
              <a:rPr lang="el-GR" sz="1800" dirty="0">
                <a:solidFill>
                  <a:schemeClr val="tx1"/>
                </a:solidFill>
              </a:rPr>
              <a:t> - </a:t>
            </a:r>
            <a:r>
              <a:rPr lang="el-GR" sz="1800" dirty="0" err="1">
                <a:solidFill>
                  <a:schemeClr val="tx1"/>
                </a:solidFill>
              </a:rPr>
              <a:t>Αυτοαξιολόγησης</a:t>
            </a:r>
            <a:r>
              <a:rPr lang="el-GR" sz="1800" dirty="0">
                <a:solidFill>
                  <a:schemeClr val="tx1"/>
                </a:solidFill>
              </a:rPr>
              <a:t> στον εκπαιδευόμενο;</a:t>
            </a:r>
          </a:p>
          <a:p>
            <a:pPr algn="ctr"/>
            <a:endParaRPr lang="en-GB" dirty="0"/>
          </a:p>
        </p:txBody>
      </p:sp>
      <p:sp>
        <p:nvSpPr>
          <p:cNvPr id="14" name="Οβάλ 13">
            <a:extLst>
              <a:ext uri="{FF2B5EF4-FFF2-40B4-BE49-F238E27FC236}">
                <a16:creationId xmlns:a16="http://schemas.microsoft.com/office/drawing/2014/main" id="{112C21ED-39F5-4386-8C29-BE85AD8514D4}"/>
              </a:ext>
            </a:extLst>
          </p:cNvPr>
          <p:cNvSpPr/>
          <p:nvPr/>
        </p:nvSpPr>
        <p:spPr>
          <a:xfrm>
            <a:off x="2002971" y="4012159"/>
            <a:ext cx="606490" cy="503853"/>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Ορθογώνιο 14">
            <a:extLst>
              <a:ext uri="{FF2B5EF4-FFF2-40B4-BE49-F238E27FC236}">
                <a16:creationId xmlns:a16="http://schemas.microsoft.com/office/drawing/2014/main" id="{0F6D1F35-9DD6-4FC0-87CF-12A6B6AD921C}"/>
              </a:ext>
            </a:extLst>
          </p:cNvPr>
          <p:cNvSpPr/>
          <p:nvPr/>
        </p:nvSpPr>
        <p:spPr>
          <a:xfrm>
            <a:off x="2609461" y="3941887"/>
            <a:ext cx="7812833" cy="57412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800" dirty="0">
              <a:solidFill>
                <a:schemeClr val="tx1"/>
              </a:solidFill>
            </a:endParaRPr>
          </a:p>
          <a:p>
            <a:pPr algn="ctr"/>
            <a:r>
              <a:rPr lang="el-GR" sz="1800" dirty="0">
                <a:solidFill>
                  <a:schemeClr val="tx1"/>
                </a:solidFill>
              </a:rPr>
              <a:t>Στο Ε.Υ. προσδιορίζονται με σαφήνεια ο Σκοπός και τα Προσδοκώμενα Αποτελέσματα;</a:t>
            </a:r>
          </a:p>
          <a:p>
            <a:pPr algn="ctr"/>
            <a:endParaRPr lang="en-GB" dirty="0"/>
          </a:p>
        </p:txBody>
      </p:sp>
      <p:sp>
        <p:nvSpPr>
          <p:cNvPr id="16" name="Οβάλ 15">
            <a:extLst>
              <a:ext uri="{FF2B5EF4-FFF2-40B4-BE49-F238E27FC236}">
                <a16:creationId xmlns:a16="http://schemas.microsoft.com/office/drawing/2014/main" id="{41367F74-0442-4455-B877-05B23000B924}"/>
              </a:ext>
            </a:extLst>
          </p:cNvPr>
          <p:cNvSpPr/>
          <p:nvPr/>
        </p:nvSpPr>
        <p:spPr>
          <a:xfrm>
            <a:off x="1639077" y="5193802"/>
            <a:ext cx="667139" cy="55423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Ορθογώνιο 17">
            <a:extLst>
              <a:ext uri="{FF2B5EF4-FFF2-40B4-BE49-F238E27FC236}">
                <a16:creationId xmlns:a16="http://schemas.microsoft.com/office/drawing/2014/main" id="{33CD3B27-EC31-4870-AB42-F464C05CB0E0}"/>
              </a:ext>
            </a:extLst>
          </p:cNvPr>
          <p:cNvSpPr/>
          <p:nvPr/>
        </p:nvSpPr>
        <p:spPr>
          <a:xfrm>
            <a:off x="2609461" y="5019345"/>
            <a:ext cx="7812833" cy="903153"/>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800" dirty="0">
                <a:solidFill>
                  <a:schemeClr val="tx1"/>
                </a:solidFill>
              </a:rPr>
              <a:t> </a:t>
            </a:r>
          </a:p>
          <a:p>
            <a:pPr algn="ctr"/>
            <a:r>
              <a:rPr lang="el-GR" sz="2000" dirty="0">
                <a:solidFill>
                  <a:schemeClr val="tx1"/>
                </a:solidFill>
              </a:rPr>
              <a:t>Πως αποτιμώνται τα </a:t>
            </a:r>
            <a:r>
              <a:rPr lang="el-GR" sz="2000" dirty="0" err="1">
                <a:solidFill>
                  <a:schemeClr val="tx1"/>
                </a:solidFill>
              </a:rPr>
              <a:t>πολυμεσικά</a:t>
            </a:r>
            <a:r>
              <a:rPr lang="el-GR" sz="2000" dirty="0">
                <a:solidFill>
                  <a:schemeClr val="tx1"/>
                </a:solidFill>
              </a:rPr>
              <a:t> στοιχεία τα οποία περιλαμβάνονται στο εκπαιδευτικό υλικό</a:t>
            </a:r>
          </a:p>
          <a:p>
            <a:pPr algn="ctr"/>
            <a:endParaRPr lang="en-GB" dirty="0"/>
          </a:p>
        </p:txBody>
      </p:sp>
    </p:spTree>
    <p:custDataLst>
      <p:tags r:id="rId1"/>
    </p:custDataLst>
    <p:extLst>
      <p:ext uri="{BB962C8B-B14F-4D97-AF65-F5344CB8AC3E}">
        <p14:creationId xmlns:p14="http://schemas.microsoft.com/office/powerpoint/2010/main" val="226138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5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0"/>
                                        <p:tgtEl>
                                          <p:spTgt spid="6"/>
                                        </p:tgtEl>
                                      </p:cBhvr>
                                    </p:animEffect>
                                    <p:anim calcmode="lin" valueType="num">
                                      <p:cBhvr>
                                        <p:cTn id="8" dur="4000" fill="hold"/>
                                        <p:tgtEl>
                                          <p:spTgt spid="6"/>
                                        </p:tgtEl>
                                        <p:attrNameLst>
                                          <p:attrName>ppt_x</p:attrName>
                                        </p:attrNameLst>
                                      </p:cBhvr>
                                      <p:tavLst>
                                        <p:tav tm="0">
                                          <p:val>
                                            <p:strVal val="#ppt_x"/>
                                          </p:val>
                                        </p:tav>
                                        <p:tav tm="100000">
                                          <p:val>
                                            <p:strVal val="#ppt_x"/>
                                          </p:val>
                                        </p:tav>
                                      </p:tavLst>
                                    </p:anim>
                                    <p:anim calcmode="lin" valueType="num">
                                      <p:cBhvr>
                                        <p:cTn id="9" dur="4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50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3750"/>
                                        <p:tgtEl>
                                          <p:spTgt spid="13"/>
                                        </p:tgtEl>
                                      </p:cBhvr>
                                    </p:animEffect>
                                    <p:anim calcmode="lin" valueType="num">
                                      <p:cBhvr>
                                        <p:cTn id="15" dur="3750" fill="hold"/>
                                        <p:tgtEl>
                                          <p:spTgt spid="13"/>
                                        </p:tgtEl>
                                        <p:attrNameLst>
                                          <p:attrName>ppt_x</p:attrName>
                                        </p:attrNameLst>
                                      </p:cBhvr>
                                      <p:tavLst>
                                        <p:tav tm="0">
                                          <p:val>
                                            <p:strVal val="#ppt_x"/>
                                          </p:val>
                                        </p:tav>
                                        <p:tav tm="100000">
                                          <p:val>
                                            <p:strVal val="#ppt_x"/>
                                          </p:val>
                                        </p:tav>
                                      </p:tavLst>
                                    </p:anim>
                                    <p:anim calcmode="lin" valueType="num">
                                      <p:cBhvr>
                                        <p:cTn id="16" dur="375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5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4750"/>
                                        <p:tgtEl>
                                          <p:spTgt spid="15"/>
                                        </p:tgtEl>
                                      </p:cBhvr>
                                    </p:animEffect>
                                    <p:anim calcmode="lin" valueType="num">
                                      <p:cBhvr>
                                        <p:cTn id="22" dur="4750" fill="hold"/>
                                        <p:tgtEl>
                                          <p:spTgt spid="15"/>
                                        </p:tgtEl>
                                        <p:attrNameLst>
                                          <p:attrName>ppt_x</p:attrName>
                                        </p:attrNameLst>
                                      </p:cBhvr>
                                      <p:tavLst>
                                        <p:tav tm="0">
                                          <p:val>
                                            <p:strVal val="#ppt_x"/>
                                          </p:val>
                                        </p:tav>
                                        <p:tav tm="100000">
                                          <p:val>
                                            <p:strVal val="#ppt_x"/>
                                          </p:val>
                                        </p:tav>
                                      </p:tavLst>
                                    </p:anim>
                                    <p:anim calcmode="lin" valueType="num">
                                      <p:cBhvr>
                                        <p:cTn id="23" dur="4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50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4500"/>
                                        <p:tgtEl>
                                          <p:spTgt spid="18"/>
                                        </p:tgtEl>
                                      </p:cBhvr>
                                    </p:animEffect>
                                    <p:anim calcmode="lin" valueType="num">
                                      <p:cBhvr>
                                        <p:cTn id="29" dur="4500" fill="hold"/>
                                        <p:tgtEl>
                                          <p:spTgt spid="18"/>
                                        </p:tgtEl>
                                        <p:attrNameLst>
                                          <p:attrName>ppt_x</p:attrName>
                                        </p:attrNameLst>
                                      </p:cBhvr>
                                      <p:tavLst>
                                        <p:tav tm="0">
                                          <p:val>
                                            <p:strVal val="#ppt_x"/>
                                          </p:val>
                                        </p:tav>
                                        <p:tav tm="100000">
                                          <p:val>
                                            <p:strVal val="#ppt_x"/>
                                          </p:val>
                                        </p:tav>
                                      </p:tavLst>
                                    </p:anim>
                                    <p:anim calcmode="lin" valueType="num">
                                      <p:cBhvr>
                                        <p:cTn id="30" dur="4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Δομή της παρουσίασης</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Ορθογώνιο: Στρογγύλεμα γωνιών 5">
            <a:extLst>
              <a:ext uri="{FF2B5EF4-FFF2-40B4-BE49-F238E27FC236}">
                <a16:creationId xmlns:a16="http://schemas.microsoft.com/office/drawing/2014/main" id="{D913E3A6-718E-4E04-B529-52504C15E9B1}"/>
              </a:ext>
            </a:extLst>
          </p:cNvPr>
          <p:cNvSpPr/>
          <p:nvPr/>
        </p:nvSpPr>
        <p:spPr>
          <a:xfrm>
            <a:off x="2059732" y="1333768"/>
            <a:ext cx="8957388" cy="89573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Θεωρητικό πλαίσιο </a:t>
            </a:r>
          </a:p>
          <a:p>
            <a:pPr algn="ctr"/>
            <a:endParaRPr lang="en-GB" dirty="0"/>
          </a:p>
        </p:txBody>
      </p:sp>
      <p:sp>
        <p:nvSpPr>
          <p:cNvPr id="7" name="Ορθογώνιο: Στρογγύλεμα γωνιών 6">
            <a:extLst>
              <a:ext uri="{FF2B5EF4-FFF2-40B4-BE49-F238E27FC236}">
                <a16:creationId xmlns:a16="http://schemas.microsoft.com/office/drawing/2014/main" id="{19246A08-3767-457B-8F6E-AA34175279AE}"/>
              </a:ext>
            </a:extLst>
          </p:cNvPr>
          <p:cNvSpPr/>
          <p:nvPr/>
        </p:nvSpPr>
        <p:spPr>
          <a:xfrm>
            <a:off x="2059732" y="2412353"/>
            <a:ext cx="8957388" cy="89573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Εκπαιδευτικό υλικό</a:t>
            </a:r>
          </a:p>
          <a:p>
            <a:pPr algn="ctr"/>
            <a:endParaRPr lang="en-GB" dirty="0"/>
          </a:p>
        </p:txBody>
      </p:sp>
      <p:sp>
        <p:nvSpPr>
          <p:cNvPr id="8" name="Ορθογώνιο: Στρογγύλεμα γωνιών 7">
            <a:extLst>
              <a:ext uri="{FF2B5EF4-FFF2-40B4-BE49-F238E27FC236}">
                <a16:creationId xmlns:a16="http://schemas.microsoft.com/office/drawing/2014/main" id="{072291EE-4BE5-44DE-97D9-6E2ECAFE03F5}"/>
              </a:ext>
            </a:extLst>
          </p:cNvPr>
          <p:cNvSpPr/>
          <p:nvPr/>
        </p:nvSpPr>
        <p:spPr>
          <a:xfrm>
            <a:off x="2059732" y="3490939"/>
            <a:ext cx="8957388" cy="89573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Μεθοδολογία</a:t>
            </a:r>
          </a:p>
          <a:p>
            <a:pPr algn="ctr"/>
            <a:endParaRPr lang="en-GB" dirty="0"/>
          </a:p>
        </p:txBody>
      </p:sp>
      <p:sp>
        <p:nvSpPr>
          <p:cNvPr id="9" name="Ορθογώνιο: Στρογγύλεμα γωνιών 8">
            <a:extLst>
              <a:ext uri="{FF2B5EF4-FFF2-40B4-BE49-F238E27FC236}">
                <a16:creationId xmlns:a16="http://schemas.microsoft.com/office/drawing/2014/main" id="{8ED3FF26-5D8B-4E87-B0F9-A533BE3D8101}"/>
              </a:ext>
            </a:extLst>
          </p:cNvPr>
          <p:cNvSpPr/>
          <p:nvPr/>
        </p:nvSpPr>
        <p:spPr>
          <a:xfrm>
            <a:off x="2059732" y="4591439"/>
            <a:ext cx="8957388" cy="89573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Αποτελέσματα</a:t>
            </a:r>
            <a:r>
              <a:rPr lang="en-US" sz="2400" dirty="0">
                <a:solidFill>
                  <a:schemeClr val="tx1"/>
                </a:solidFill>
              </a:rPr>
              <a:t> </a:t>
            </a:r>
            <a:r>
              <a:rPr lang="el-GR" sz="2400" dirty="0">
                <a:solidFill>
                  <a:schemeClr val="tx1"/>
                </a:solidFill>
              </a:rPr>
              <a:t>-</a:t>
            </a:r>
            <a:r>
              <a:rPr lang="en-US" sz="2400" dirty="0">
                <a:solidFill>
                  <a:schemeClr val="tx1"/>
                </a:solidFill>
              </a:rPr>
              <a:t> </a:t>
            </a:r>
            <a:r>
              <a:rPr lang="el-GR" sz="2400" dirty="0">
                <a:solidFill>
                  <a:schemeClr val="tx1"/>
                </a:solidFill>
              </a:rPr>
              <a:t>Κύρια ευρήματα</a:t>
            </a:r>
          </a:p>
          <a:p>
            <a:pPr algn="ctr"/>
            <a:endParaRPr lang="en-GB" dirty="0"/>
          </a:p>
        </p:txBody>
      </p:sp>
      <p:sp>
        <p:nvSpPr>
          <p:cNvPr id="10" name="Ορθογώνιο: Στρογγύλεμα γωνιών 9">
            <a:extLst>
              <a:ext uri="{FF2B5EF4-FFF2-40B4-BE49-F238E27FC236}">
                <a16:creationId xmlns:a16="http://schemas.microsoft.com/office/drawing/2014/main" id="{EDB53224-44E9-41DA-BBC1-F38559636CE8}"/>
              </a:ext>
            </a:extLst>
          </p:cNvPr>
          <p:cNvSpPr/>
          <p:nvPr/>
        </p:nvSpPr>
        <p:spPr>
          <a:xfrm>
            <a:off x="2059732" y="5691939"/>
            <a:ext cx="9027367" cy="805313"/>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solidFill>
                  <a:schemeClr val="tx1"/>
                </a:solidFill>
              </a:rPr>
              <a:t>Συμπεράσματα</a:t>
            </a:r>
          </a:p>
          <a:p>
            <a:pPr algn="ctr"/>
            <a:endParaRPr lang="en-GB" dirty="0"/>
          </a:p>
        </p:txBody>
      </p:sp>
    </p:spTree>
    <p:custDataLst>
      <p:tags r:id="rId1"/>
    </p:custDataLst>
    <p:extLst>
      <p:ext uri="{BB962C8B-B14F-4D97-AF65-F5344CB8AC3E}">
        <p14:creationId xmlns:p14="http://schemas.microsoft.com/office/powerpoint/2010/main" val="105238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0"/>
                                        <p:tgtEl>
                                          <p:spTgt spid="6"/>
                                        </p:tgtEl>
                                      </p:cBhvr>
                                    </p:animEffect>
                                    <p:anim calcmode="lin" valueType="num">
                                      <p:cBhvr>
                                        <p:cTn id="8" dur="5000" fill="hold"/>
                                        <p:tgtEl>
                                          <p:spTgt spid="6"/>
                                        </p:tgtEl>
                                        <p:attrNameLst>
                                          <p:attrName>ppt_x</p:attrName>
                                        </p:attrNameLst>
                                      </p:cBhvr>
                                      <p:tavLst>
                                        <p:tav tm="0">
                                          <p:val>
                                            <p:strVal val="#ppt_x"/>
                                          </p:val>
                                        </p:tav>
                                        <p:tav tm="100000">
                                          <p:val>
                                            <p:strVal val="#ppt_x"/>
                                          </p:val>
                                        </p:tav>
                                      </p:tavLst>
                                    </p:anim>
                                    <p:anim calcmode="lin" valueType="num">
                                      <p:cBhvr>
                                        <p:cTn id="9" dur="5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0"/>
                                        <p:tgtEl>
                                          <p:spTgt spid="7"/>
                                        </p:tgtEl>
                                      </p:cBhvr>
                                    </p:animEffect>
                                    <p:anim calcmode="lin" valueType="num">
                                      <p:cBhvr>
                                        <p:cTn id="15" dur="5000" fill="hold"/>
                                        <p:tgtEl>
                                          <p:spTgt spid="7"/>
                                        </p:tgtEl>
                                        <p:attrNameLst>
                                          <p:attrName>ppt_x</p:attrName>
                                        </p:attrNameLst>
                                      </p:cBhvr>
                                      <p:tavLst>
                                        <p:tav tm="0">
                                          <p:val>
                                            <p:strVal val="#ppt_x"/>
                                          </p:val>
                                        </p:tav>
                                        <p:tav tm="100000">
                                          <p:val>
                                            <p:strVal val="#ppt_x"/>
                                          </p:val>
                                        </p:tav>
                                      </p:tavLst>
                                    </p:anim>
                                    <p:anim calcmode="lin" valueType="num">
                                      <p:cBhvr>
                                        <p:cTn id="16" dur="5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0"/>
                                        <p:tgtEl>
                                          <p:spTgt spid="8"/>
                                        </p:tgtEl>
                                      </p:cBhvr>
                                    </p:animEffect>
                                    <p:anim calcmode="lin" valueType="num">
                                      <p:cBhvr>
                                        <p:cTn id="22" dur="5000" fill="hold"/>
                                        <p:tgtEl>
                                          <p:spTgt spid="8"/>
                                        </p:tgtEl>
                                        <p:attrNameLst>
                                          <p:attrName>ppt_x</p:attrName>
                                        </p:attrNameLst>
                                      </p:cBhvr>
                                      <p:tavLst>
                                        <p:tav tm="0">
                                          <p:val>
                                            <p:strVal val="#ppt_x"/>
                                          </p:val>
                                        </p:tav>
                                        <p:tav tm="100000">
                                          <p:val>
                                            <p:strVal val="#ppt_x"/>
                                          </p:val>
                                        </p:tav>
                                      </p:tavLst>
                                    </p:anim>
                                    <p:anim calcmode="lin" valueType="num">
                                      <p:cBhvr>
                                        <p:cTn id="23" dur="5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0"/>
                                        <p:tgtEl>
                                          <p:spTgt spid="9"/>
                                        </p:tgtEl>
                                      </p:cBhvr>
                                    </p:animEffect>
                                    <p:anim calcmode="lin" valueType="num">
                                      <p:cBhvr>
                                        <p:cTn id="29" dur="5000" fill="hold"/>
                                        <p:tgtEl>
                                          <p:spTgt spid="9"/>
                                        </p:tgtEl>
                                        <p:attrNameLst>
                                          <p:attrName>ppt_x</p:attrName>
                                        </p:attrNameLst>
                                      </p:cBhvr>
                                      <p:tavLst>
                                        <p:tav tm="0">
                                          <p:val>
                                            <p:strVal val="#ppt_x"/>
                                          </p:val>
                                        </p:tav>
                                        <p:tav tm="100000">
                                          <p:val>
                                            <p:strVal val="#ppt_x"/>
                                          </p:val>
                                        </p:tav>
                                      </p:tavLst>
                                    </p:anim>
                                    <p:anim calcmode="lin" valueType="num">
                                      <p:cBhvr>
                                        <p:cTn id="30" dur="5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0"/>
                                        <p:tgtEl>
                                          <p:spTgt spid="10"/>
                                        </p:tgtEl>
                                      </p:cBhvr>
                                    </p:animEffect>
                                    <p:anim calcmode="lin" valueType="num">
                                      <p:cBhvr>
                                        <p:cTn id="36" dur="5000" fill="hold"/>
                                        <p:tgtEl>
                                          <p:spTgt spid="10"/>
                                        </p:tgtEl>
                                        <p:attrNameLst>
                                          <p:attrName>ppt_x</p:attrName>
                                        </p:attrNameLst>
                                      </p:cBhvr>
                                      <p:tavLst>
                                        <p:tav tm="0">
                                          <p:val>
                                            <p:strVal val="#ppt_x"/>
                                          </p:val>
                                        </p:tav>
                                        <p:tav tm="100000">
                                          <p:val>
                                            <p:strVal val="#ppt_x"/>
                                          </p:val>
                                        </p:tav>
                                      </p:tavLst>
                                    </p:anim>
                                    <p:anim calcmode="lin" valueType="num">
                                      <p:cBhvr>
                                        <p:cTn id="37" dur="5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Θεωρητικό Πλαίσιο</a:t>
            </a:r>
            <a:r>
              <a:rPr lang="en-US" sz="2800" b="1" dirty="0"/>
              <a:t> </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Ορθογώνιο: Στρογγύλεμα γωνιών 5">
            <a:hlinkClick r:id="rId2" action="ppaction://hlinksldjump"/>
            <a:extLst>
              <a:ext uri="{FF2B5EF4-FFF2-40B4-BE49-F238E27FC236}">
                <a16:creationId xmlns:a16="http://schemas.microsoft.com/office/drawing/2014/main" id="{252EF6E0-D5DC-4FBF-A148-211A5C258E74}"/>
              </a:ext>
            </a:extLst>
          </p:cNvPr>
          <p:cNvSpPr/>
          <p:nvPr/>
        </p:nvSpPr>
        <p:spPr>
          <a:xfrm>
            <a:off x="2425959" y="1471761"/>
            <a:ext cx="8050763" cy="57849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chemeClr val="tx1"/>
                </a:solidFill>
              </a:rPr>
              <a:t>Εξ Αποστάσεως Εκπαίδευση</a:t>
            </a:r>
            <a:endParaRPr lang="en-GB" sz="2400" b="1" dirty="0">
              <a:solidFill>
                <a:schemeClr val="tx1"/>
              </a:solidFill>
            </a:endParaRPr>
          </a:p>
        </p:txBody>
      </p:sp>
      <p:sp>
        <p:nvSpPr>
          <p:cNvPr id="10" name="Ορθογώνιο: Στρογγύλεμα γωνιών 9">
            <a:hlinkClick r:id="rId3" action="ppaction://hlinksldjump"/>
            <a:extLst>
              <a:ext uri="{FF2B5EF4-FFF2-40B4-BE49-F238E27FC236}">
                <a16:creationId xmlns:a16="http://schemas.microsoft.com/office/drawing/2014/main" id="{1E3CC5FE-3008-48F7-BE67-1B9E7241C3C7}"/>
              </a:ext>
            </a:extLst>
          </p:cNvPr>
          <p:cNvSpPr/>
          <p:nvPr/>
        </p:nvSpPr>
        <p:spPr>
          <a:xfrm>
            <a:off x="1063688" y="4612819"/>
            <a:ext cx="3181739" cy="653124"/>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E-learning</a:t>
            </a:r>
            <a:endParaRPr lang="en-GB" sz="2000" dirty="0">
              <a:solidFill>
                <a:schemeClr val="tx1"/>
              </a:solidFill>
            </a:endParaRPr>
          </a:p>
        </p:txBody>
      </p:sp>
      <p:sp>
        <p:nvSpPr>
          <p:cNvPr id="12" name="Ορθογώνιο: Στρογγύλεμα γωνιών 11">
            <a:hlinkClick r:id="rId4" action="ppaction://hlinksldjump"/>
            <a:extLst>
              <a:ext uri="{FF2B5EF4-FFF2-40B4-BE49-F238E27FC236}">
                <a16:creationId xmlns:a16="http://schemas.microsoft.com/office/drawing/2014/main" id="{AF844C9B-18A8-40E9-9CD9-45CD3454E197}"/>
              </a:ext>
            </a:extLst>
          </p:cNvPr>
          <p:cNvSpPr/>
          <p:nvPr/>
        </p:nvSpPr>
        <p:spPr>
          <a:xfrm>
            <a:off x="4894194" y="4612819"/>
            <a:ext cx="3114291" cy="65312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a:solidFill>
                  <a:schemeClr val="tx1"/>
                </a:solidFill>
              </a:rPr>
              <a:t>Η εξΑΕ στην ενδοϋπηρεσιακή εκπαίδευση</a:t>
            </a:r>
            <a:endParaRPr lang="en-GB" dirty="0">
              <a:solidFill>
                <a:schemeClr val="tx1"/>
              </a:solidFill>
            </a:endParaRPr>
          </a:p>
        </p:txBody>
      </p:sp>
      <p:sp>
        <p:nvSpPr>
          <p:cNvPr id="13" name="Ορθογώνιο: Στρογγύλεμα γωνιών 12">
            <a:hlinkClick r:id="rId5" action="ppaction://hlinksldjump"/>
            <a:extLst>
              <a:ext uri="{FF2B5EF4-FFF2-40B4-BE49-F238E27FC236}">
                <a16:creationId xmlns:a16="http://schemas.microsoft.com/office/drawing/2014/main" id="{B4A959EA-541D-4C6F-8620-1C5573BEA637}"/>
              </a:ext>
            </a:extLst>
          </p:cNvPr>
          <p:cNvSpPr/>
          <p:nvPr/>
        </p:nvSpPr>
        <p:spPr>
          <a:xfrm>
            <a:off x="8919575" y="4606985"/>
            <a:ext cx="3114291" cy="65311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rPr>
              <a:t>Το Ε.Υ. στην εξΑΕ</a:t>
            </a:r>
            <a:endParaRPr lang="en-GB" sz="2000" dirty="0">
              <a:solidFill>
                <a:schemeClr val="tx1"/>
              </a:solidFill>
            </a:endParaRPr>
          </a:p>
        </p:txBody>
      </p:sp>
      <p:cxnSp>
        <p:nvCxnSpPr>
          <p:cNvPr id="50" name="Ευθεία γραμμή σύνδεσης 49">
            <a:extLst>
              <a:ext uri="{FF2B5EF4-FFF2-40B4-BE49-F238E27FC236}">
                <a16:creationId xmlns:a16="http://schemas.microsoft.com/office/drawing/2014/main" id="{B24F0637-903F-4FDA-AD93-3BC38E72F547}"/>
              </a:ext>
            </a:extLst>
          </p:cNvPr>
          <p:cNvCxnSpPr>
            <a:cxnSpLocks/>
            <a:stCxn id="6" idx="2"/>
          </p:cNvCxnSpPr>
          <p:nvPr/>
        </p:nvCxnSpPr>
        <p:spPr>
          <a:xfrm>
            <a:off x="6451341" y="2050253"/>
            <a:ext cx="0" cy="1154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a:extLst>
              <a:ext uri="{FF2B5EF4-FFF2-40B4-BE49-F238E27FC236}">
                <a16:creationId xmlns:a16="http://schemas.microsoft.com/office/drawing/2014/main" id="{E0D56A08-BF3E-4858-A054-C418CB7B28F4}"/>
              </a:ext>
            </a:extLst>
          </p:cNvPr>
          <p:cNvCxnSpPr/>
          <p:nvPr/>
        </p:nvCxnSpPr>
        <p:spPr>
          <a:xfrm flipH="1">
            <a:off x="2654557" y="3204773"/>
            <a:ext cx="37967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Ευθεία γραμμή σύνδεσης 56">
            <a:extLst>
              <a:ext uri="{FF2B5EF4-FFF2-40B4-BE49-F238E27FC236}">
                <a16:creationId xmlns:a16="http://schemas.microsoft.com/office/drawing/2014/main" id="{B88F88D9-2E66-4B62-861A-34712B9050DD}"/>
              </a:ext>
            </a:extLst>
          </p:cNvPr>
          <p:cNvCxnSpPr>
            <a:cxnSpLocks/>
            <a:endCxn id="10" idx="0"/>
          </p:cNvCxnSpPr>
          <p:nvPr/>
        </p:nvCxnSpPr>
        <p:spPr>
          <a:xfrm>
            <a:off x="2654557" y="3204773"/>
            <a:ext cx="1" cy="1408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Ευθεία γραμμή σύνδεσης 61">
            <a:extLst>
              <a:ext uri="{FF2B5EF4-FFF2-40B4-BE49-F238E27FC236}">
                <a16:creationId xmlns:a16="http://schemas.microsoft.com/office/drawing/2014/main" id="{B0120041-E8D4-467B-B761-9DCAAD78A1C7}"/>
              </a:ext>
            </a:extLst>
          </p:cNvPr>
          <p:cNvCxnSpPr/>
          <p:nvPr/>
        </p:nvCxnSpPr>
        <p:spPr>
          <a:xfrm>
            <a:off x="6451339" y="3204773"/>
            <a:ext cx="40253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Ευθεία γραμμή σύνδεσης 63">
            <a:extLst>
              <a:ext uri="{FF2B5EF4-FFF2-40B4-BE49-F238E27FC236}">
                <a16:creationId xmlns:a16="http://schemas.microsoft.com/office/drawing/2014/main" id="{300D610A-ED54-4148-8429-15B93EE793EB}"/>
              </a:ext>
            </a:extLst>
          </p:cNvPr>
          <p:cNvCxnSpPr>
            <a:cxnSpLocks/>
            <a:endCxn id="13" idx="0"/>
          </p:cNvCxnSpPr>
          <p:nvPr/>
        </p:nvCxnSpPr>
        <p:spPr>
          <a:xfrm>
            <a:off x="10476721" y="3204773"/>
            <a:ext cx="0" cy="1402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Ευθεία γραμμή σύνδεσης 69">
            <a:extLst>
              <a:ext uri="{FF2B5EF4-FFF2-40B4-BE49-F238E27FC236}">
                <a16:creationId xmlns:a16="http://schemas.microsoft.com/office/drawing/2014/main" id="{F0FAE421-ABE3-432D-AEBD-DA0C7D02F8CD}"/>
              </a:ext>
            </a:extLst>
          </p:cNvPr>
          <p:cNvCxnSpPr>
            <a:endCxn id="12" idx="0"/>
          </p:cNvCxnSpPr>
          <p:nvPr/>
        </p:nvCxnSpPr>
        <p:spPr>
          <a:xfrm>
            <a:off x="6451339" y="3204773"/>
            <a:ext cx="1" cy="14080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765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n-US" sz="2800" b="1" dirty="0"/>
              <a:t>E-Learning</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Στρογγύλεμα γωνιών 7">
            <a:extLst>
              <a:ext uri="{FF2B5EF4-FFF2-40B4-BE49-F238E27FC236}">
                <a16:creationId xmlns:a16="http://schemas.microsoft.com/office/drawing/2014/main" id="{81111E2C-70B7-42CE-A286-256FFD9F08E1}"/>
              </a:ext>
            </a:extLst>
          </p:cNvPr>
          <p:cNvSpPr/>
          <p:nvPr/>
        </p:nvSpPr>
        <p:spPr>
          <a:xfrm>
            <a:off x="2121937" y="4767643"/>
            <a:ext cx="9050694" cy="110102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Ηλεκτρονική Μάθηση ορίζεται, ως η χρήση ηλεκτρονικών µ</a:t>
            </a:r>
            <a:r>
              <a:rPr lang="el-GR" dirty="0" err="1">
                <a:solidFill>
                  <a:schemeClr val="tx1"/>
                </a:solidFill>
              </a:rPr>
              <a:t>έσων</a:t>
            </a:r>
            <a:r>
              <a:rPr lang="el-GR" dirty="0">
                <a:solidFill>
                  <a:schemeClr val="tx1"/>
                </a:solidFill>
              </a:rPr>
              <a:t> και τεχνολογιών πληροφορίας και επικοινωνίας στην εκπαίδευση. Διακρίνεται σε </a:t>
            </a:r>
            <a:r>
              <a:rPr lang="el-GR" b="1" dirty="0">
                <a:solidFill>
                  <a:schemeClr val="tx1"/>
                </a:solidFill>
              </a:rPr>
              <a:t>σύγχρονη</a:t>
            </a:r>
            <a:r>
              <a:rPr lang="el-GR" dirty="0">
                <a:solidFill>
                  <a:schemeClr val="tx1"/>
                </a:solidFill>
              </a:rPr>
              <a:t>, </a:t>
            </a:r>
            <a:r>
              <a:rPr lang="el-GR" b="1" dirty="0">
                <a:solidFill>
                  <a:schemeClr val="tx1"/>
                </a:solidFill>
              </a:rPr>
              <a:t>ασύγχρονη</a:t>
            </a:r>
            <a:r>
              <a:rPr lang="el-GR" dirty="0">
                <a:solidFill>
                  <a:schemeClr val="tx1"/>
                </a:solidFill>
              </a:rPr>
              <a:t> και </a:t>
            </a:r>
            <a:r>
              <a:rPr lang="el-GR" b="1" dirty="0">
                <a:solidFill>
                  <a:schemeClr val="tx1"/>
                </a:solidFill>
              </a:rPr>
              <a:t>συνδυαστική</a:t>
            </a:r>
            <a:r>
              <a:rPr lang="el-GR" dirty="0">
                <a:solidFill>
                  <a:schemeClr val="tx1"/>
                </a:solidFill>
              </a:rPr>
              <a:t> (Αναστασιάδης, 2014).</a:t>
            </a:r>
            <a:endParaRPr lang="en-GB" dirty="0">
              <a:solidFill>
                <a:schemeClr val="tx1"/>
              </a:solidFill>
            </a:endParaRPr>
          </a:p>
        </p:txBody>
      </p:sp>
      <p:pic>
        <p:nvPicPr>
          <p:cNvPr id="14" name="Εικόνα 13">
            <a:hlinkClick r:id="rId2" action="ppaction://hlinksldjump"/>
            <a:extLst>
              <a:ext uri="{FF2B5EF4-FFF2-40B4-BE49-F238E27FC236}">
                <a16:creationId xmlns:a16="http://schemas.microsoft.com/office/drawing/2014/main" id="{EB1E35C5-C97C-4C1A-B0EA-4A7AA736B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6417" y="1793324"/>
            <a:ext cx="4876800" cy="2562225"/>
          </a:xfrm>
          <a:prstGeom prst="rect">
            <a:avLst/>
          </a:prstGeom>
        </p:spPr>
      </p:pic>
    </p:spTree>
    <p:extLst>
      <p:ext uri="{BB962C8B-B14F-4D97-AF65-F5344CB8AC3E}">
        <p14:creationId xmlns:p14="http://schemas.microsoft.com/office/powerpoint/2010/main" val="2123851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00252-A55A-4CE1-9712-E27852DD632C}"/>
              </a:ext>
            </a:extLst>
          </p:cNvPr>
          <p:cNvSpPr>
            <a:spLocks noGrp="1"/>
          </p:cNvSpPr>
          <p:nvPr>
            <p:ph type="title"/>
          </p:nvPr>
        </p:nvSpPr>
        <p:spPr>
          <a:xfrm>
            <a:off x="1548882" y="681036"/>
            <a:ext cx="9804918" cy="308009"/>
          </a:xfrm>
        </p:spPr>
        <p:txBody>
          <a:bodyPr>
            <a:noAutofit/>
          </a:bodyPr>
          <a:lstStyle/>
          <a:p>
            <a:r>
              <a:rPr lang="el-GR" sz="2800" b="1" dirty="0"/>
              <a:t>Η εξΑΕ</a:t>
            </a:r>
            <a:r>
              <a:rPr lang="en-US" sz="2800" b="1" dirty="0"/>
              <a:t> </a:t>
            </a:r>
            <a:r>
              <a:rPr lang="el-GR" sz="2800" b="1" dirty="0"/>
              <a:t>στην </a:t>
            </a:r>
            <a:r>
              <a:rPr lang="el-GR" sz="2800" b="1" dirty="0" err="1"/>
              <a:t>ενδοϋπηρεσιακή</a:t>
            </a:r>
            <a:r>
              <a:rPr lang="el-GR" sz="2800" b="1" dirty="0"/>
              <a:t> κατάρτιση</a:t>
            </a:r>
            <a:endParaRPr lang="en-GB" sz="2800" b="1" dirty="0"/>
          </a:p>
        </p:txBody>
      </p:sp>
      <p:sp>
        <p:nvSpPr>
          <p:cNvPr id="5" name="Ορθογώνιο 4">
            <a:extLst>
              <a:ext uri="{FF2B5EF4-FFF2-40B4-BE49-F238E27FC236}">
                <a16:creationId xmlns:a16="http://schemas.microsoft.com/office/drawing/2014/main" id="{591D9C22-D42F-41C7-84AA-A46C4296FE38}"/>
              </a:ext>
            </a:extLst>
          </p:cNvPr>
          <p:cNvSpPr/>
          <p:nvPr/>
        </p:nvSpPr>
        <p:spPr>
          <a:xfrm>
            <a:off x="0" y="0"/>
            <a:ext cx="662473" cy="6858000"/>
          </a:xfrm>
          <a:prstGeom prst="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Διάγραμμα ροής: Γραμμή σύνδεσης εκτός σελίδας 10">
            <a:extLst>
              <a:ext uri="{FF2B5EF4-FFF2-40B4-BE49-F238E27FC236}">
                <a16:creationId xmlns:a16="http://schemas.microsoft.com/office/drawing/2014/main" id="{A2330B59-C7CB-4374-913B-D41415DD012F}"/>
              </a:ext>
            </a:extLst>
          </p:cNvPr>
          <p:cNvSpPr/>
          <p:nvPr/>
        </p:nvSpPr>
        <p:spPr>
          <a:xfrm rot="16200000">
            <a:off x="657807" y="2397675"/>
            <a:ext cx="811764" cy="802432"/>
          </a:xfrm>
          <a:prstGeom prst="flowChartOffpageConnector">
            <a:avLst/>
          </a:prstGeom>
          <a:solidFill>
            <a:srgbClr val="CC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Ευθεία γραμμή σύνδεσης 3">
            <a:extLst>
              <a:ext uri="{FF2B5EF4-FFF2-40B4-BE49-F238E27FC236}">
                <a16:creationId xmlns:a16="http://schemas.microsoft.com/office/drawing/2014/main" id="{5A710C52-91C7-45B4-A0FA-DD9C5FDD3127}"/>
              </a:ext>
            </a:extLst>
          </p:cNvPr>
          <p:cNvCxnSpPr>
            <a:cxnSpLocks/>
          </p:cNvCxnSpPr>
          <p:nvPr/>
        </p:nvCxnSpPr>
        <p:spPr>
          <a:xfrm>
            <a:off x="1352939" y="1129004"/>
            <a:ext cx="10000861"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Ορθογώνιο: Στρογγύλεμα γωνιών 7">
            <a:extLst>
              <a:ext uri="{FF2B5EF4-FFF2-40B4-BE49-F238E27FC236}">
                <a16:creationId xmlns:a16="http://schemas.microsoft.com/office/drawing/2014/main" id="{81111E2C-70B7-42CE-A286-256FFD9F08E1}"/>
              </a:ext>
            </a:extLst>
          </p:cNvPr>
          <p:cNvSpPr/>
          <p:nvPr/>
        </p:nvSpPr>
        <p:spPr>
          <a:xfrm>
            <a:off x="2121937" y="4767643"/>
            <a:ext cx="9050694" cy="110102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Η εφαρμογή της εξ αποστάσεως κατάρτισης του προσωπικού από εταιρίες είναι ένα αποτελεσματικό εργαλείο για τη μείωση του εκπαιδευτικού κόστους, την εξοικονόμηση χρόνου και τη δημιουργία ενός εκπαιδευμένου και παραγωγικού εργατικού δυναμικού (</a:t>
            </a:r>
            <a:r>
              <a:rPr lang="en-US" b="1" dirty="0">
                <a:solidFill>
                  <a:schemeClr val="tx1"/>
                </a:solidFill>
              </a:rPr>
              <a:t>Berge</a:t>
            </a:r>
            <a:r>
              <a:rPr lang="en-US" dirty="0">
                <a:solidFill>
                  <a:schemeClr val="tx1"/>
                </a:solidFill>
              </a:rPr>
              <a:t> </a:t>
            </a:r>
            <a:r>
              <a:rPr lang="el-GR" dirty="0">
                <a:solidFill>
                  <a:schemeClr val="tx1"/>
                </a:solidFill>
              </a:rPr>
              <a:t>και </a:t>
            </a:r>
            <a:r>
              <a:rPr lang="en-US" b="1" dirty="0">
                <a:solidFill>
                  <a:schemeClr val="tx1"/>
                </a:solidFill>
              </a:rPr>
              <a:t>Kendrick</a:t>
            </a:r>
            <a:r>
              <a:rPr lang="el-GR" dirty="0">
                <a:solidFill>
                  <a:schemeClr val="tx1"/>
                </a:solidFill>
              </a:rPr>
              <a:t>, 2005).</a:t>
            </a:r>
            <a:endParaRPr lang="en-GB" dirty="0">
              <a:solidFill>
                <a:schemeClr val="tx1"/>
              </a:solidFill>
            </a:endParaRPr>
          </a:p>
        </p:txBody>
      </p:sp>
      <p:pic>
        <p:nvPicPr>
          <p:cNvPr id="6" name="Picture 5" descr="A picture containing text, computer&#10;&#10;Description automatically generated">
            <a:extLst>
              <a:ext uri="{FF2B5EF4-FFF2-40B4-BE49-F238E27FC236}">
                <a16:creationId xmlns:a16="http://schemas.microsoft.com/office/drawing/2014/main" id="{2D44F004-989A-492A-A103-1D841CBED7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4770" y="1623158"/>
            <a:ext cx="4442460" cy="2650331"/>
          </a:xfrm>
          <a:prstGeom prst="rect">
            <a:avLst/>
          </a:prstGeom>
        </p:spPr>
      </p:pic>
    </p:spTree>
    <p:extLst>
      <p:ext uri="{BB962C8B-B14F-4D97-AF65-F5344CB8AC3E}">
        <p14:creationId xmlns:p14="http://schemas.microsoft.com/office/powerpoint/2010/main" val="21060283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5"/>
</p:tagLst>
</file>

<file path=ppt/tags/tag10.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1.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2.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3.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4.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5.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6.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7.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8.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19.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2.xml><?xml version="1.0" encoding="utf-8"?>
<p:tagLst xmlns:a="http://schemas.openxmlformats.org/drawingml/2006/main" xmlns:r="http://schemas.openxmlformats.org/officeDocument/2006/relationships" xmlns:p="http://schemas.openxmlformats.org/presentationml/2006/main">
  <p:tag name="TIMING" val="|0.7|18|1"/>
</p:tagLst>
</file>

<file path=ppt/tags/tag20.xml><?xml version="1.0" encoding="utf-8"?>
<p:tagLst xmlns:a="http://schemas.openxmlformats.org/drawingml/2006/main" xmlns:r="http://schemas.openxmlformats.org/officeDocument/2006/relationships" xmlns:p="http://schemas.openxmlformats.org/presentationml/2006/main">
  <p:tag name="TIMING" val="|6|16.3|8.3|17.6|4.8"/>
</p:tagLst>
</file>

<file path=ppt/tags/tag21.xml><?xml version="1.0" encoding="utf-8"?>
<p:tagLst xmlns:a="http://schemas.openxmlformats.org/drawingml/2006/main" xmlns:r="http://schemas.openxmlformats.org/officeDocument/2006/relationships" xmlns:p="http://schemas.openxmlformats.org/presentationml/2006/main">
  <p:tag name="TIMING" val="|34.5|34.9|13.2|2.2|26.2|6.3|7.1|9.5|4.1"/>
</p:tagLst>
</file>

<file path=ppt/tags/tag22.xml><?xml version="1.0" encoding="utf-8"?>
<p:tagLst xmlns:a="http://schemas.openxmlformats.org/drawingml/2006/main" xmlns:r="http://schemas.openxmlformats.org/officeDocument/2006/relationships" xmlns:p="http://schemas.openxmlformats.org/presentationml/2006/main">
  <p:tag name="TIMING" val="|13.8|32.7"/>
</p:tagLst>
</file>

<file path=ppt/tags/tag23.xml><?xml version="1.0" encoding="utf-8"?>
<p:tagLst xmlns:a="http://schemas.openxmlformats.org/drawingml/2006/main" xmlns:r="http://schemas.openxmlformats.org/officeDocument/2006/relationships" xmlns:p="http://schemas.openxmlformats.org/presentationml/2006/main">
  <p:tag name="TIMING" val="|9.9|19"/>
</p:tagLst>
</file>

<file path=ppt/tags/tag3.xml><?xml version="1.0" encoding="utf-8"?>
<p:tagLst xmlns:a="http://schemas.openxmlformats.org/drawingml/2006/main" xmlns:r="http://schemas.openxmlformats.org/officeDocument/2006/relationships" xmlns:p="http://schemas.openxmlformats.org/presentationml/2006/main">
  <p:tag name="TIMING" val="|3.6|19.5|4|3.3|20.8"/>
</p:tagLst>
</file>

<file path=ppt/tags/tag4.xml><?xml version="1.0" encoding="utf-8"?>
<p:tagLst xmlns:a="http://schemas.openxmlformats.org/drawingml/2006/main" xmlns:r="http://schemas.openxmlformats.org/officeDocument/2006/relationships" xmlns:p="http://schemas.openxmlformats.org/presentationml/2006/main">
  <p:tag name="TIMING" val="|0.4|1.1|14.4|0.6"/>
</p:tagLst>
</file>

<file path=ppt/tags/tag5.xml><?xml version="1.0" encoding="utf-8"?>
<p:tagLst xmlns:a="http://schemas.openxmlformats.org/drawingml/2006/main" xmlns:r="http://schemas.openxmlformats.org/officeDocument/2006/relationships" xmlns:p="http://schemas.openxmlformats.org/presentationml/2006/main">
  <p:tag name="TIMING" val="|2.4|35.5|18.5|13.4|3.2"/>
</p:tagLst>
</file>

<file path=ppt/tags/tag6.xml><?xml version="1.0" encoding="utf-8"?>
<p:tagLst xmlns:a="http://schemas.openxmlformats.org/drawingml/2006/main" xmlns:r="http://schemas.openxmlformats.org/officeDocument/2006/relationships" xmlns:p="http://schemas.openxmlformats.org/presentationml/2006/main">
  <p:tag name="TIMING" val="|3.6|29.3|2.4|1.1|0.8"/>
</p:tagLst>
</file>

<file path=ppt/tags/tag7.xml><?xml version="1.0" encoding="utf-8"?>
<p:tagLst xmlns:a="http://schemas.openxmlformats.org/drawingml/2006/main" xmlns:r="http://schemas.openxmlformats.org/officeDocument/2006/relationships" xmlns:p="http://schemas.openxmlformats.org/presentationml/2006/main">
  <p:tag name="TIMING" val="|2.7|13.8|29"/>
</p:tagLst>
</file>

<file path=ppt/tags/tag8.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ags/tag9.xml><?xml version="1.0" encoding="utf-8"?>
<p:tagLst xmlns:a="http://schemas.openxmlformats.org/drawingml/2006/main" xmlns:r="http://schemas.openxmlformats.org/officeDocument/2006/relationships" xmlns:p="http://schemas.openxmlformats.org/presentationml/2006/main">
  <p:tag name="TIMING" val="|1.2|21.3|24.1|0.9|21.1|8.1|4.8|6.7|8.1|8.7|1|2.4|22.4|3.7|3.4|11.9|2.4|19.1|11.1|6.4|2.4|7|1.2|9.7|2|11.3|1.2|12.3|12|1.7|1.6|6.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4021</TotalTime>
  <Words>1809</Words>
  <Application>Microsoft Office PowerPoint</Application>
  <PresentationFormat>Widescreen</PresentationFormat>
  <Paragraphs>283</Paragraphs>
  <Slides>33</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Wingdings</vt:lpstr>
      <vt:lpstr>Θέμα του Office</vt:lpstr>
      <vt:lpstr>Πρόγραμμα Μεταπτυχιακών Σπουδών:  «Επιστήμες της Αγωγής - Εξ Αποστάσεως Εκπαίδευση  με την χρήση των ΤΠΕ (e-Learning)» </vt:lpstr>
      <vt:lpstr>Σκοπός</vt:lpstr>
      <vt:lpstr>Συνεισφορά της διπλωματικής</vt:lpstr>
      <vt:lpstr>Ερευνητικά Ερωτήματα      (1/2)</vt:lpstr>
      <vt:lpstr>Ερευνητικά Ερωτήματα      (2/2)</vt:lpstr>
      <vt:lpstr>Δομή της παρουσίασης</vt:lpstr>
      <vt:lpstr>Θεωρητικό Πλαίσιο </vt:lpstr>
      <vt:lpstr>E-Learning</vt:lpstr>
      <vt:lpstr>Η εξΑΕ στην ενδοϋπηρεσιακή κατάρτιση</vt:lpstr>
      <vt:lpstr>Το Εκπαιδευτικό Υλικό στην εξΑΕ</vt:lpstr>
      <vt:lpstr>Δια βίου κατάρτιση δημοσίων υπαλλήλων</vt:lpstr>
      <vt:lpstr>Θεωρητικό Πλαίσιο </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Εκπαιδευτικό Υλικό</vt:lpstr>
      <vt:lpstr>Μεθοδολογία Έρευνας</vt:lpstr>
      <vt:lpstr>Αποτελέσματα της Έρευνας </vt:lpstr>
      <vt:lpstr>Αποτελέσματα της Έρευνας</vt:lpstr>
      <vt:lpstr>Συμπεράσματα   (1/2)</vt:lpstr>
      <vt:lpstr>Συμπεράσματα   (2/2)</vt:lpstr>
      <vt:lpstr>Περιορισμοί</vt:lpstr>
      <vt:lpstr>Προτάσεις για μελλοντική έρευνα</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Πρόγραμμα Μεταπτυχιακών Σπουδών:  «Επιστήμες της Αγωγής - Εξ Αποστάσεως Εκπαίδευση  με την χρήση των ΤΠΕ (e-Learning)» </dc:title>
  <cp:lastModifiedBy>Stelios Lymperidis</cp:lastModifiedBy>
  <cp:revision>1</cp:revision>
  <dcterms:created xsi:type="dcterms:W3CDTF">2020-11-08T12:33:52Z</dcterms:created>
  <dcterms:modified xsi:type="dcterms:W3CDTF">2021-04-16T13:18:24Z</dcterms:modified>
</cp:coreProperties>
</file>