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9"/>
  </p:notesMasterIdLst>
  <p:sldIdLst>
    <p:sldId id="1482" r:id="rId2"/>
    <p:sldId id="2013" r:id="rId3"/>
    <p:sldId id="2021" r:id="rId4"/>
    <p:sldId id="2014" r:id="rId5"/>
    <p:sldId id="2020" r:id="rId6"/>
    <p:sldId id="2012" r:id="rId7"/>
    <p:sldId id="2027" r:id="rId8"/>
    <p:sldId id="2025" r:id="rId9"/>
    <p:sldId id="2028" r:id="rId10"/>
    <p:sldId id="2034" r:id="rId11"/>
    <p:sldId id="2026" r:id="rId12"/>
    <p:sldId id="2030" r:id="rId13"/>
    <p:sldId id="2031" r:id="rId14"/>
    <p:sldId id="2032" r:id="rId15"/>
    <p:sldId id="2033" r:id="rId16"/>
    <p:sldId id="2016" r:id="rId17"/>
    <p:sldId id="2022" r:id="rId18"/>
    <p:sldId id="2035" r:id="rId19"/>
    <p:sldId id="2036" r:id="rId20"/>
    <p:sldId id="2037" r:id="rId21"/>
    <p:sldId id="2038" r:id="rId22"/>
    <p:sldId id="2039" r:id="rId23"/>
    <p:sldId id="2040" r:id="rId24"/>
    <p:sldId id="2041" r:id="rId25"/>
    <p:sldId id="2042" r:id="rId26"/>
    <p:sldId id="2043" r:id="rId27"/>
    <p:sldId id="2044" r:id="rId28"/>
    <p:sldId id="2047" r:id="rId29"/>
    <p:sldId id="2046" r:id="rId30"/>
    <p:sldId id="2017" r:id="rId31"/>
    <p:sldId id="2050" r:id="rId32"/>
    <p:sldId id="2049" r:id="rId33"/>
    <p:sldId id="2052" r:id="rId34"/>
    <p:sldId id="2051" r:id="rId35"/>
    <p:sldId id="2055" r:id="rId36"/>
    <p:sldId id="2054" r:id="rId37"/>
    <p:sldId id="2019" r:id="rId38"/>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AD5B"/>
    <a:srgbClr val="FF9933"/>
    <a:srgbClr val="90CCAF"/>
    <a:srgbClr val="FFA54B"/>
    <a:srgbClr val="931B1B"/>
    <a:srgbClr val="EDBE9B"/>
    <a:srgbClr val="ADDB7B"/>
    <a:srgbClr val="F4F694"/>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842" autoAdjust="0"/>
  </p:normalViewPr>
  <p:slideViewPr>
    <p:cSldViewPr>
      <p:cViewPr varScale="1">
        <p:scale>
          <a:sx n="63" d="100"/>
          <a:sy n="63" d="100"/>
        </p:scale>
        <p:origin x="1380" y="5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3501598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176648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3094473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242147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1461270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2297969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4/15/2021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4/15/2021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4/15/2021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4/15/2021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4/15/2021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4/15/2021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4/15/2021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4/15/2021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4/15/2021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4/15/2021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chamilo.datacenter.uoc.gr/metchamilo/main/lp/lp_controller.php?cidReq=HMETRHSHTHSTAXYTHTASMEMIKROELEGKTH&amp;id_session=0&amp;gidReq=0&amp;gradebook=0&amp;origin=&amp;action=view&amp;lp_id=1281&amp;isStudentView=tru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ocs.google.com/form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89760" y="1579883"/>
            <a:ext cx="6430090" cy="2369590"/>
          </a:xfrm>
        </p:spPr>
        <p:txBody>
          <a:bodyPr>
            <a:noAutofit/>
          </a:bodyPr>
          <a:lstStyle/>
          <a:p>
            <a:r>
              <a:rPr lang="el-GR" sz="2200" b="0" dirty="0">
                <a:latin typeface="+mn-lt"/>
              </a:rPr>
              <a:t>Σχεδιασμός, υλοποίηση και αποτίμηση διαδικτυακού περιβάλλοντος επιμόρφωσης εκπαιδευτικών Δευτεροβάθμιας Εκπαίδευσης που διδάσκουν Φυσικές Επιστήμες ή υποστηρίζουν την εργαστηριακή διδασκαλία τους, με θέμα: </a:t>
            </a:r>
            <a:br>
              <a:rPr lang="el-GR" sz="2200" b="0" dirty="0">
                <a:latin typeface="+mn-lt"/>
              </a:rPr>
            </a:br>
            <a:r>
              <a:rPr lang="el-GR" sz="2200" b="0" dirty="0">
                <a:latin typeface="+mn-lt"/>
              </a:rPr>
              <a:t>«Η αξιοποίηση του μικρο-ελεγκτή Arduino στο σχολικό εργαστήριο για την μέτρηση της ταχύτητας στην ευθύγραμμη κίνηση»</a:t>
            </a:r>
            <a:endParaRPr lang="el-GR" sz="2200" b="0" dirty="0">
              <a:solidFill>
                <a:srgbClr val="C00000"/>
              </a:solidFill>
              <a:latin typeface="+mn-lt"/>
            </a:endParaRPr>
          </a:p>
        </p:txBody>
      </p:sp>
      <p:cxnSp>
        <p:nvCxnSpPr>
          <p:cNvPr id="16" name="15 - Ευθεία γραμμή σύνδεσης"/>
          <p:cNvCxnSpPr/>
          <p:nvPr/>
        </p:nvCxnSpPr>
        <p:spPr bwMode="auto">
          <a:xfrm>
            <a:off x="1789760" y="1150135"/>
            <a:ext cx="7034182" cy="7353"/>
          </a:xfrm>
          <a:prstGeom prst="line">
            <a:avLst/>
          </a:prstGeom>
          <a:solidFill>
            <a:schemeClr val="accent1"/>
          </a:solidFill>
          <a:ln w="9525" cap="flat" cmpd="sng" algn="ctr">
            <a:solidFill>
              <a:srgbClr val="00B0F0"/>
            </a:solidFill>
            <a:prstDash val="solid"/>
            <a:round/>
            <a:headEnd type="none" w="med" len="med"/>
            <a:tailEnd type="none" w="med" len="med"/>
          </a:ln>
          <a:effectLst/>
        </p:spPr>
      </p:cxnSp>
      <p:sp>
        <p:nvSpPr>
          <p:cNvPr id="3081" name="11 - Ορθογώνιο"/>
          <p:cNvSpPr>
            <a:spLocks noChangeArrowheads="1"/>
          </p:cNvSpPr>
          <p:nvPr/>
        </p:nvSpPr>
        <p:spPr bwMode="auto">
          <a:xfrm>
            <a:off x="1288738" y="132180"/>
            <a:ext cx="7403909" cy="1200329"/>
          </a:xfrm>
          <a:prstGeom prst="rect">
            <a:avLst/>
          </a:prstGeom>
          <a:noFill/>
          <a:ln w="9525">
            <a:noFill/>
            <a:miter lim="800000"/>
            <a:headEnd/>
            <a:tailEnd/>
          </a:ln>
        </p:spPr>
        <p:txBody>
          <a:bodyPr wrap="square">
            <a:spAutoFit/>
          </a:bodyPr>
          <a:lstStyle/>
          <a:p>
            <a:pPr algn="ctr"/>
            <a:r>
              <a:rPr lang="el-GR" sz="1800" dirty="0">
                <a:latin typeface="+mn-lt"/>
              </a:rPr>
              <a:t>Πρόγραμμα Μεταπτυχιακών Σπουδών: </a:t>
            </a:r>
            <a:endParaRPr lang="en-US" sz="1800" dirty="0">
              <a:latin typeface="+mn-lt"/>
            </a:endParaRPr>
          </a:p>
          <a:p>
            <a:pPr algn="ctr"/>
            <a:r>
              <a:rPr lang="el-GR" sz="1800" dirty="0">
                <a:latin typeface="+mn-lt"/>
              </a:rPr>
              <a:t>«Επιστήμες της Αγωγής - Εξ Αποστάσεως Εκπαίδευση  με την χρήση των ΤΠΕ (e-Learning)»</a:t>
            </a:r>
            <a:endParaRPr lang="en-US" sz="1800" dirty="0">
              <a:latin typeface="+mn-lt"/>
            </a:endParaRPr>
          </a:p>
          <a:p>
            <a:pPr algn="ctr"/>
            <a:endParaRPr lang="el-GR" sz="1800" dirty="0">
              <a:latin typeface="+mn-lt"/>
            </a:endParaRPr>
          </a:p>
        </p:txBody>
      </p:sp>
      <p:sp>
        <p:nvSpPr>
          <p:cNvPr id="11" name="Rectangle 1"/>
          <p:cNvSpPr>
            <a:spLocks noChangeArrowheads="1"/>
          </p:cNvSpPr>
          <p:nvPr/>
        </p:nvSpPr>
        <p:spPr bwMode="auto">
          <a:xfrm>
            <a:off x="1187624" y="5941747"/>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mn-lt"/>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mn-lt"/>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mn-lt"/>
                <a:ea typeface="Times New Roman" pitchFamily="18" charset="0"/>
                <a:cs typeface="Arial" pitchFamily="34" charset="0"/>
              </a:rPr>
              <a:t>1</a:t>
            </a:r>
            <a:endParaRPr kumimoji="0" lang="el-GR" sz="2000" b="0" i="1" u="none" strike="noStrike" cap="none" normalizeH="0" baseline="0" dirty="0">
              <a:ln>
                <a:noFill/>
              </a:ln>
              <a:solidFill>
                <a:schemeClr val="tx1"/>
              </a:solidFill>
              <a:effectLst/>
              <a:latin typeface="+mn-lt"/>
              <a:cs typeface="Arial" pitchFamily="34" charset="0"/>
            </a:endParaRPr>
          </a:p>
        </p:txBody>
      </p:sp>
      <p:cxnSp>
        <p:nvCxnSpPr>
          <p:cNvPr id="7" name="15 - Ευθεία γραμμή σύνδεσης"/>
          <p:cNvCxnSpPr/>
          <p:nvPr/>
        </p:nvCxnSpPr>
        <p:spPr bwMode="auto">
          <a:xfrm flipV="1">
            <a:off x="1775647" y="1218452"/>
            <a:ext cx="7034182" cy="1"/>
          </a:xfrm>
          <a:prstGeom prst="line">
            <a:avLst/>
          </a:prstGeom>
          <a:solidFill>
            <a:schemeClr val="accent1"/>
          </a:solidFill>
          <a:ln w="9525" cap="flat" cmpd="sng" algn="ctr">
            <a:solidFill>
              <a:srgbClr val="00B0F0"/>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4068146"/>
            <a:ext cx="6840760" cy="461665"/>
          </a:xfrm>
          <a:prstGeom prst="rect">
            <a:avLst/>
          </a:prstGeom>
        </p:spPr>
        <p:txBody>
          <a:bodyPr wrap="square">
            <a:spAutoFit/>
          </a:bodyPr>
          <a:lstStyle/>
          <a:p>
            <a:pPr algn="ctr"/>
            <a:r>
              <a:rPr lang="el-GR" b="1" dirty="0">
                <a:latin typeface="+mn-lt"/>
              </a:rPr>
              <a:t>Αστρινός Τσουτσουδάκης</a:t>
            </a:r>
          </a:p>
        </p:txBody>
      </p:sp>
      <p:sp>
        <p:nvSpPr>
          <p:cNvPr id="13" name="9 - Ορθογώνιο"/>
          <p:cNvSpPr/>
          <p:nvPr/>
        </p:nvSpPr>
        <p:spPr>
          <a:xfrm>
            <a:off x="1545222" y="4542738"/>
            <a:ext cx="6840760" cy="369332"/>
          </a:xfrm>
          <a:prstGeom prst="rect">
            <a:avLst/>
          </a:prstGeom>
        </p:spPr>
        <p:txBody>
          <a:bodyPr wrap="square">
            <a:spAutoFit/>
          </a:bodyPr>
          <a:lstStyle/>
          <a:p>
            <a:pPr algn="ctr"/>
            <a:r>
              <a:rPr lang="el-GR" sz="1800" dirty="0">
                <a:latin typeface="+mn-lt"/>
              </a:rPr>
              <a:t>Επιτροπή Κρίσης ΔΕ</a:t>
            </a:r>
          </a:p>
        </p:txBody>
      </p:sp>
      <p:graphicFrame>
        <p:nvGraphicFramePr>
          <p:cNvPr id="17" name="Πίνακας 7">
            <a:extLst>
              <a:ext uri="{FF2B5EF4-FFF2-40B4-BE49-F238E27FC236}">
                <a16:creationId xmlns:a16="http://schemas.microsoft.com/office/drawing/2014/main" id="{892ACB27-EDF2-44A7-8DCE-45E22BC93BA9}"/>
              </a:ext>
            </a:extLst>
          </p:cNvPr>
          <p:cNvGraphicFramePr>
            <a:graphicFrameLocks noGrp="1"/>
          </p:cNvGraphicFramePr>
          <p:nvPr>
            <p:extLst>
              <p:ext uri="{D42A27DB-BD31-4B8C-83A1-F6EECF244321}">
                <p14:modId xmlns:p14="http://schemas.microsoft.com/office/powerpoint/2010/main" val="1034838198"/>
              </p:ext>
            </p:extLst>
          </p:nvPr>
        </p:nvGraphicFramePr>
        <p:xfrm>
          <a:off x="825578" y="5068291"/>
          <a:ext cx="8127999" cy="457200"/>
        </p:xfrm>
        <a:graphic>
          <a:graphicData uri="http://schemas.openxmlformats.org/drawingml/2006/table">
            <a:tbl>
              <a:tblPr firstRow="1" bandRow="1">
                <a:tableStyleId>{5C22544A-7EE6-4342-B048-85BDC9FD1C3A}</a:tableStyleId>
              </a:tblPr>
              <a:tblGrid>
                <a:gridCol w="2882326">
                  <a:extLst>
                    <a:ext uri="{9D8B030D-6E8A-4147-A177-3AD203B41FA5}">
                      <a16:colId xmlns:a16="http://schemas.microsoft.com/office/drawing/2014/main" val="97454946"/>
                    </a:ext>
                  </a:extLst>
                </a:gridCol>
                <a:gridCol w="2592288">
                  <a:extLst>
                    <a:ext uri="{9D8B030D-6E8A-4147-A177-3AD203B41FA5}">
                      <a16:colId xmlns:a16="http://schemas.microsoft.com/office/drawing/2014/main" val="409827826"/>
                    </a:ext>
                  </a:extLst>
                </a:gridCol>
                <a:gridCol w="2653385">
                  <a:extLst>
                    <a:ext uri="{9D8B030D-6E8A-4147-A177-3AD203B41FA5}">
                      <a16:colId xmlns:a16="http://schemas.microsoft.com/office/drawing/2014/main" val="1928780062"/>
                    </a:ext>
                  </a:extLst>
                </a:gridCol>
              </a:tblGrid>
              <a:tr h="457200">
                <a:tc>
                  <a:txBody>
                    <a:bodyPr/>
                    <a:lstStyle/>
                    <a:p>
                      <a:pPr algn="ctr"/>
                      <a:r>
                        <a:rPr lang="el-GR" dirty="0">
                          <a:solidFill>
                            <a:schemeClr val="tx1"/>
                          </a:solidFill>
                        </a:rPr>
                        <a:t>Ευάγγελος-Ιωάννης  Παπαβασιλείου</a:t>
                      </a:r>
                      <a:endParaRPr lang="en-GB" dirty="0">
                        <a:solidFill>
                          <a:schemeClr val="tx1"/>
                        </a:solidFill>
                      </a:endParaRPr>
                    </a:p>
                  </a:txBody>
                  <a:tcPr>
                    <a:solidFill>
                      <a:schemeClr val="accent4">
                        <a:lumMod val="20000"/>
                        <a:lumOff val="80000"/>
                      </a:schemeClr>
                    </a:solidFill>
                  </a:tcPr>
                </a:tc>
                <a:tc>
                  <a:txBody>
                    <a:bodyPr/>
                    <a:lstStyle/>
                    <a:p>
                      <a:pPr algn="ctr"/>
                      <a:r>
                        <a:rPr lang="el-GR" dirty="0">
                          <a:solidFill>
                            <a:schemeClr val="tx1"/>
                          </a:solidFill>
                        </a:rPr>
                        <a:t>Παναγιώτης Αναστασιάδης</a:t>
                      </a:r>
                      <a:endParaRPr lang="en-GB" dirty="0">
                        <a:solidFill>
                          <a:schemeClr val="tx1"/>
                        </a:solidFill>
                      </a:endParaRPr>
                    </a:p>
                  </a:txBody>
                  <a:tcPr>
                    <a:solidFill>
                      <a:schemeClr val="accent4">
                        <a:lumMod val="20000"/>
                        <a:lumOff val="80000"/>
                      </a:schemeClr>
                    </a:solidFill>
                  </a:tcPr>
                </a:tc>
                <a:tc>
                  <a:txBody>
                    <a:bodyPr/>
                    <a:lstStyle/>
                    <a:p>
                      <a:pPr algn="ctr"/>
                      <a:r>
                        <a:rPr lang="el-GR" dirty="0">
                          <a:solidFill>
                            <a:schemeClr val="tx1"/>
                          </a:solidFill>
                        </a:rPr>
                        <a:t>Ευάγγελος Μανταδάκης</a:t>
                      </a:r>
                      <a:endParaRPr lang="en-GB" dirty="0">
                        <a:solidFill>
                          <a:schemeClr val="tx1"/>
                        </a:solidFill>
                      </a:endParaRPr>
                    </a:p>
                  </a:txBody>
                  <a:tcPr>
                    <a:solidFill>
                      <a:schemeClr val="accent4">
                        <a:lumMod val="20000"/>
                        <a:lumOff val="80000"/>
                      </a:schemeClr>
                    </a:solidFill>
                  </a:tcPr>
                </a:tc>
                <a:extLst>
                  <a:ext uri="{0D108BD9-81ED-4DB2-BD59-A6C34878D82A}">
                    <a16:rowId xmlns:a16="http://schemas.microsoft.com/office/drawing/2014/main" val="1544253228"/>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 </a:t>
            </a:r>
            <a:r>
              <a:rPr lang="el-GR" sz="2400" dirty="0">
                <a:latin typeface="+mn-lt"/>
              </a:rPr>
              <a:t>(Εκπαίδευση Ενηλίκων)</a:t>
            </a:r>
            <a:endParaRPr lang="el-GR" sz="2400" b="1" dirty="0">
              <a:latin typeface="+mn-lt"/>
            </a:endParaRPr>
          </a:p>
        </p:txBody>
      </p:sp>
      <p:sp>
        <p:nvSpPr>
          <p:cNvPr id="4" name="9 - Ορθογώνιο"/>
          <p:cNvSpPr/>
          <p:nvPr/>
        </p:nvSpPr>
        <p:spPr>
          <a:xfrm>
            <a:off x="683568" y="2636912"/>
            <a:ext cx="8136904" cy="2308324"/>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Η ΕξΑΕ μοιάζει ιδανική λύση για την παροχή προγραμμάτων επιμόρφωσης των εκπαιδευτικών, καθώς όπως αναφέρουν οι Αναστασιάδης &amp; Μανούσου (2017) τα προγράμματα αυτά μπορούν να ανταποκριθούν στις εξειδικευμένες ανάγκες των εκπαιδευόμενων αφού δεν υπάρχει χωροχρονικός περιορισμός. </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3299035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 (ΕΥ)</a:t>
            </a:r>
            <a:endParaRPr lang="el-GR" sz="3600" b="1" dirty="0">
              <a:latin typeface="+mn-lt"/>
            </a:endParaRPr>
          </a:p>
        </p:txBody>
      </p:sp>
      <p:sp>
        <p:nvSpPr>
          <p:cNvPr id="4" name="9 - Ορθογώνιο"/>
          <p:cNvSpPr/>
          <p:nvPr/>
        </p:nvSpPr>
        <p:spPr>
          <a:xfrm>
            <a:off x="611560" y="2276872"/>
            <a:ext cx="8280920" cy="3416320"/>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 Στην ΕξΑΕ, σημαντικό ρόλο διαδραματίζει το εκπαιδευτικό υλικό, το οποίο σήμερα είναι κυρίως ψηφιακό (Bates, 2015). </a:t>
            </a:r>
          </a:p>
          <a:p>
            <a:pPr algn="just"/>
            <a:endParaRPr lang="el-GR" dirty="0">
              <a:latin typeface="+mn-lt"/>
              <a:cs typeface="Times New Roman" panose="02020603050405020304" pitchFamily="18" charset="0"/>
            </a:endParaRPr>
          </a:p>
          <a:p>
            <a:pPr marL="342900" indent="-342900" algn="just">
              <a:buFont typeface="Arial" panose="020B0604020202020204" pitchFamily="34" charset="0"/>
              <a:buChar char="•"/>
            </a:pPr>
            <a:r>
              <a:rPr lang="en-US" dirty="0">
                <a:latin typeface="+mn-lt"/>
                <a:cs typeface="Times New Roman" panose="02020603050405020304" pitchFamily="18" charset="0"/>
              </a:rPr>
              <a:t> </a:t>
            </a:r>
            <a:r>
              <a:rPr lang="el-GR" dirty="0">
                <a:latin typeface="+mn-lt"/>
              </a:rPr>
              <a:t>Το εξ αποστάσεως εκπαιδευτικό υλικό, όποια μορφή κι αν έχει, δηλαδή έντυπη ή ψηφιακή, θα πρέπει να είναι σε θέση να παρέχει στον εκπαιδευόμενο όλες τις απαραίτητες πληροφορίες, να τον υποστηρίζει, να τον διδάσκει και να τον ανατροφοδοτεί (Λιοναράκης, 2001, Σπανακά, 2012, Χαρτοφύλακα, 2011) </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1036069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864096"/>
          </a:xfrm>
        </p:spPr>
        <p:txBody>
          <a:bodyPr>
            <a:noAutofit/>
          </a:bodyPr>
          <a:lstStyle/>
          <a:p>
            <a:br>
              <a:rPr lang="el-GR" sz="3600" dirty="0">
                <a:latin typeface="+mn-lt"/>
              </a:rPr>
            </a:br>
            <a:r>
              <a:rPr lang="el-GR" sz="3600" dirty="0">
                <a:latin typeface="+mn-lt"/>
              </a:rPr>
              <a:t>Παραγόμενο εκπαιδευτικό υλικό  </a:t>
            </a:r>
            <a:endParaRPr lang="el-GR" sz="3600" b="1" dirty="0">
              <a:solidFill>
                <a:srgbClr val="FF0000"/>
              </a:solidFill>
              <a:latin typeface="+mn-lt"/>
            </a:endParaRPr>
          </a:p>
        </p:txBody>
      </p:sp>
      <p:sp>
        <p:nvSpPr>
          <p:cNvPr id="4" name="9 - Ορθογώνιο"/>
          <p:cNvSpPr/>
          <p:nvPr/>
        </p:nvSpPr>
        <p:spPr>
          <a:xfrm>
            <a:off x="971600" y="2276872"/>
            <a:ext cx="7632848" cy="3046988"/>
          </a:xfrm>
          <a:prstGeom prst="rect">
            <a:avLst/>
          </a:prstGeom>
          <a:solidFill>
            <a:schemeClr val="accent6">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Το εκπαιδευτικό υλικό  ακολούθησε τις αρχές της μαθητοκεντρικής γνωσιακής τάσης που έχει σαν βασικό χαρακτηριστικό την διευκόλυνση και την υποστήριξη του εκπαιδευόμενου προκειμένου να οικοδομήσει ο ίδιος τη γνώση αναλαμβάνοντας ενεργητικό ρόλο στην μαθησιακή του προσπάθεια και βασίστηκε στις αρχές ανάπτυξης ψηφιακού εκπαιδευτικού υλικού (Χατζηδάκης, Σπαντιδάκης, &amp; Αναστασιάδης, 2014). </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2124005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864096"/>
          </a:xfrm>
        </p:spPr>
        <p:txBody>
          <a:bodyPr>
            <a:noAutofit/>
          </a:bodyPr>
          <a:lstStyle/>
          <a:p>
            <a:br>
              <a:rPr lang="el-GR" sz="3600" dirty="0">
                <a:latin typeface="+mn-lt"/>
              </a:rPr>
            </a:br>
            <a:r>
              <a:rPr lang="el-GR" sz="3600" dirty="0">
                <a:latin typeface="+mn-lt"/>
              </a:rPr>
              <a:t>Παραγόμενο εκπαιδευτικό υλικό  </a:t>
            </a:r>
            <a:endParaRPr lang="el-GR" sz="3600" b="1" dirty="0">
              <a:solidFill>
                <a:srgbClr val="FF0000"/>
              </a:solidFill>
              <a:latin typeface="+mn-lt"/>
            </a:endParaRPr>
          </a:p>
        </p:txBody>
      </p:sp>
      <p:sp>
        <p:nvSpPr>
          <p:cNvPr id="4" name="9 - Ορθογώνιο"/>
          <p:cNvSpPr/>
          <p:nvPr/>
        </p:nvSpPr>
        <p:spPr>
          <a:xfrm>
            <a:off x="971600" y="2420888"/>
            <a:ext cx="7632848" cy="2677656"/>
          </a:xfrm>
          <a:prstGeom prst="rect">
            <a:avLst/>
          </a:prstGeom>
          <a:solidFill>
            <a:schemeClr val="accent6">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Για τον σχεδιασμό του ψηφιακού εκπαιδευτικού υλικού χρησιμοποιήθηκαν Προηγμένες Τεχνολογίες Μάθησης ασύγχρονης εκπαίδευσης που συμβάλλουν στη δημιουργία ενός περιβάλλοντος ΕξΑΕ όπου ο επιμορφωτής και οι επιμορφούμενοι αλληλεπιδρούν τόσο μεταξύ τους όσο και με το υλικό σε διαφορετικό τόπο και χρόνο. </a:t>
            </a:r>
          </a:p>
        </p:txBody>
      </p:sp>
    </p:spTree>
    <p:extLst>
      <p:ext uri="{BB962C8B-B14F-4D97-AF65-F5344CB8AC3E}">
        <p14:creationId xmlns:p14="http://schemas.microsoft.com/office/powerpoint/2010/main" val="640327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864096"/>
          </a:xfrm>
        </p:spPr>
        <p:txBody>
          <a:bodyPr>
            <a:noAutofit/>
          </a:bodyPr>
          <a:lstStyle/>
          <a:p>
            <a:br>
              <a:rPr lang="el-GR" sz="3600" dirty="0">
                <a:latin typeface="+mn-lt"/>
              </a:rPr>
            </a:br>
            <a:r>
              <a:rPr lang="el-GR" sz="3600" dirty="0">
                <a:latin typeface="+mn-lt"/>
              </a:rPr>
              <a:t>Παραγόμενο εκπαιδευτικό υλικό  </a:t>
            </a:r>
            <a:endParaRPr lang="el-GR" sz="3600" b="1" dirty="0">
              <a:solidFill>
                <a:srgbClr val="FF0000"/>
              </a:solidFill>
              <a:latin typeface="+mn-lt"/>
            </a:endParaRPr>
          </a:p>
        </p:txBody>
      </p:sp>
      <p:sp>
        <p:nvSpPr>
          <p:cNvPr id="4" name="9 - Ορθογώνιο"/>
          <p:cNvSpPr/>
          <p:nvPr/>
        </p:nvSpPr>
        <p:spPr>
          <a:xfrm>
            <a:off x="971600" y="2420888"/>
            <a:ext cx="7632848" cy="3046988"/>
          </a:xfrm>
          <a:prstGeom prst="rect">
            <a:avLst/>
          </a:prstGeom>
          <a:solidFill>
            <a:schemeClr val="accent6">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Το περιεχόμενο κατατανεμήθηκε σε σύντομα πολυτροπικά και πολυμεσικά κείμενα με επεξηγηματικές εικόνες, με παραδείγματα και διαδραστικά βίντεο (interactive </a:t>
            </a:r>
            <a:r>
              <a:rPr lang="el-GR" dirty="0" err="1">
                <a:latin typeface="+mn-lt"/>
                <a:cs typeface="Times New Roman" panose="02020603050405020304" pitchFamily="18" charset="0"/>
              </a:rPr>
              <a:t>videos</a:t>
            </a:r>
            <a:r>
              <a:rPr lang="el-GR" dirty="0">
                <a:latin typeface="+mn-lt"/>
                <a:cs typeface="Times New Roman" panose="02020603050405020304" pitchFamily="18" charset="0"/>
              </a:rPr>
              <a:t>)  και δόθηκε βαρύτητα στις δραστηριότητες και στις ασκήσεις αυτοαξιολόγησης. του μαθήματος (κλειστού και ανοικτού τύπου) με υποστηρικτική ανατροφοδότηση προσαρμοσμένη στις ανάγκες των εκπαιδευομένων. </a:t>
            </a:r>
          </a:p>
        </p:txBody>
      </p:sp>
    </p:spTree>
    <p:extLst>
      <p:ext uri="{BB962C8B-B14F-4D97-AF65-F5344CB8AC3E}">
        <p14:creationId xmlns:p14="http://schemas.microsoft.com/office/powerpoint/2010/main" val="1598793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864096"/>
          </a:xfrm>
        </p:spPr>
        <p:txBody>
          <a:bodyPr>
            <a:noAutofit/>
          </a:bodyPr>
          <a:lstStyle/>
          <a:p>
            <a:br>
              <a:rPr lang="el-GR" sz="3600" dirty="0">
                <a:latin typeface="+mn-lt"/>
              </a:rPr>
            </a:br>
            <a:r>
              <a:rPr lang="el-GR" sz="3600" dirty="0">
                <a:latin typeface="+mn-lt"/>
              </a:rPr>
              <a:t>Παραγόμενο εκπαιδευτικό υλικό  </a:t>
            </a:r>
            <a:endParaRPr lang="el-GR" sz="3600" b="1" dirty="0">
              <a:solidFill>
                <a:srgbClr val="FF0000"/>
              </a:solidFill>
              <a:latin typeface="+mn-lt"/>
            </a:endParaRPr>
          </a:p>
        </p:txBody>
      </p:sp>
      <p:sp>
        <p:nvSpPr>
          <p:cNvPr id="4" name="9 - Ορθογώνιο"/>
          <p:cNvSpPr/>
          <p:nvPr/>
        </p:nvSpPr>
        <p:spPr>
          <a:xfrm>
            <a:off x="971600" y="2348880"/>
            <a:ext cx="7632848" cy="3046988"/>
          </a:xfrm>
          <a:prstGeom prst="rect">
            <a:avLst/>
          </a:prstGeom>
          <a:solidFill>
            <a:schemeClr val="accent6">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Το εκπαιδευτικό υλικό δημιουργήθηκε με τη χρήση του εργαλείου </a:t>
            </a:r>
            <a:r>
              <a:rPr lang="el-GR" dirty="0" err="1">
                <a:latin typeface="+mn-lt"/>
                <a:cs typeface="Times New Roman" panose="02020603050405020304" pitchFamily="18" charset="0"/>
              </a:rPr>
              <a:t>H5P</a:t>
            </a:r>
            <a:r>
              <a:rPr lang="el-GR" dirty="0">
                <a:latin typeface="+mn-lt"/>
                <a:cs typeface="Times New Roman" panose="02020603050405020304" pitchFamily="18" charset="0"/>
              </a:rPr>
              <a:t> και φιλοξενήθηκε στην πλατφόρμα Chamilo. Το εξ αποστάσεως εκπαιδευτικό υλικό κατευθύνει τον επιμορφούμενο στο τι πρέπει να κάνει, του εξηγεί τον λόγο που θα πρέπει να το κάνει, προσδιορίζει αναλυτικά τον χρόνο και τον τρόπο της εργασίας του, καθώς επίσης του δίνει τη δυνατότητα να αυτοαξιολογηθεί.</a:t>
            </a:r>
          </a:p>
        </p:txBody>
      </p:sp>
    </p:spTree>
    <p:extLst>
      <p:ext uri="{BB962C8B-B14F-4D97-AF65-F5344CB8AC3E}">
        <p14:creationId xmlns:p14="http://schemas.microsoft.com/office/powerpoint/2010/main" val="3557472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864096"/>
          </a:xfrm>
        </p:spPr>
        <p:txBody>
          <a:bodyPr>
            <a:noAutofit/>
          </a:bodyPr>
          <a:lstStyle/>
          <a:p>
            <a:br>
              <a:rPr lang="el-GR" sz="3600" dirty="0">
                <a:latin typeface="+mn-lt"/>
              </a:rPr>
            </a:br>
            <a:r>
              <a:rPr lang="el-GR" sz="3600" dirty="0">
                <a:latin typeface="+mn-lt"/>
              </a:rPr>
              <a:t>Παραγόμενο εκπαιδευτικό υλικό  </a:t>
            </a:r>
            <a:endParaRPr lang="el-GR" sz="3600" b="1" dirty="0">
              <a:solidFill>
                <a:srgbClr val="FF0000"/>
              </a:solidFill>
              <a:latin typeface="+mn-lt"/>
            </a:endParaRPr>
          </a:p>
        </p:txBody>
      </p:sp>
      <p:sp>
        <p:nvSpPr>
          <p:cNvPr id="4" name="9 - Ορθογώνιο"/>
          <p:cNvSpPr/>
          <p:nvPr/>
        </p:nvSpPr>
        <p:spPr>
          <a:xfrm>
            <a:off x="971600" y="2564904"/>
            <a:ext cx="7632848" cy="2677656"/>
          </a:xfrm>
          <a:prstGeom prst="rect">
            <a:avLst/>
          </a:prstGeom>
          <a:solidFill>
            <a:schemeClr val="accent6">
              <a:lumMod val="20000"/>
              <a:lumOff val="80000"/>
            </a:schemeClr>
          </a:solidFill>
        </p:spPr>
        <p:txBody>
          <a:bodyPr wrap="square">
            <a:spAutoFit/>
          </a:bodyPr>
          <a:lstStyle/>
          <a:p>
            <a:pPr algn="just"/>
            <a:r>
              <a:rPr lang="el-GR" b="1" dirty="0">
                <a:solidFill>
                  <a:srgbClr val="FF0000"/>
                </a:solidFill>
                <a:latin typeface="+mn-lt"/>
              </a:rPr>
              <a:t>Η μέτρηση της ταχύτητας με μικρο-ελεγκτή Arduino και αισθητήρα υπερήχων</a:t>
            </a:r>
            <a:endParaRPr lang="en-US" b="1" dirty="0">
              <a:solidFill>
                <a:srgbClr val="FF0000"/>
              </a:solidFill>
              <a:latin typeface="+mn-lt"/>
            </a:endParaRPr>
          </a:p>
          <a:p>
            <a:endParaRPr lang="el-GR" dirty="0"/>
          </a:p>
          <a:p>
            <a:r>
              <a:rPr lang="en-US" u="sng" dirty="0">
                <a:latin typeface="+mn-lt"/>
                <a:hlinkClick r:id="rId2"/>
              </a:rPr>
              <a:t>http</a:t>
            </a:r>
            <a:r>
              <a:rPr lang="el-GR" u="sng" dirty="0">
                <a:latin typeface="+mn-lt"/>
                <a:hlinkClick r:id="rId2"/>
              </a:rPr>
              <a:t>://</a:t>
            </a:r>
            <a:r>
              <a:rPr lang="en-US" u="sng" dirty="0">
                <a:latin typeface="+mn-lt"/>
                <a:hlinkClick r:id="rId2"/>
              </a:rPr>
              <a:t>chamilo</a:t>
            </a:r>
            <a:r>
              <a:rPr lang="el-GR" u="sng" dirty="0">
                <a:latin typeface="+mn-lt"/>
                <a:hlinkClick r:id="rId2"/>
              </a:rPr>
              <a:t>.</a:t>
            </a:r>
            <a:r>
              <a:rPr lang="en-US" u="sng" dirty="0">
                <a:latin typeface="+mn-lt"/>
                <a:hlinkClick r:id="rId2"/>
              </a:rPr>
              <a:t>datacenter</a:t>
            </a:r>
            <a:r>
              <a:rPr lang="el-GR" u="sng" dirty="0">
                <a:latin typeface="+mn-lt"/>
                <a:hlinkClick r:id="rId2"/>
              </a:rPr>
              <a:t>.</a:t>
            </a:r>
            <a:r>
              <a:rPr lang="en-US" u="sng" dirty="0">
                <a:latin typeface="+mn-lt"/>
                <a:hlinkClick r:id="rId2"/>
              </a:rPr>
              <a:t>uoc</a:t>
            </a:r>
            <a:r>
              <a:rPr lang="el-GR" u="sng" dirty="0">
                <a:latin typeface="+mn-lt"/>
                <a:hlinkClick r:id="rId2"/>
              </a:rPr>
              <a:t>.</a:t>
            </a:r>
            <a:r>
              <a:rPr lang="en-US" u="sng" dirty="0">
                <a:latin typeface="+mn-lt"/>
                <a:hlinkClick r:id="rId2"/>
              </a:rPr>
              <a:t>gr</a:t>
            </a:r>
            <a:r>
              <a:rPr lang="el-GR" u="sng" dirty="0">
                <a:latin typeface="+mn-lt"/>
                <a:hlinkClick r:id="rId2"/>
              </a:rPr>
              <a:t>/</a:t>
            </a:r>
            <a:r>
              <a:rPr lang="en-US" u="sng" dirty="0">
                <a:latin typeface="+mn-lt"/>
                <a:hlinkClick r:id="rId2"/>
              </a:rPr>
              <a:t>metchamilo</a:t>
            </a:r>
            <a:r>
              <a:rPr lang="el-GR" u="sng" dirty="0">
                <a:latin typeface="+mn-lt"/>
                <a:hlinkClick r:id="rId2"/>
              </a:rPr>
              <a:t>/</a:t>
            </a:r>
            <a:r>
              <a:rPr lang="en-US" u="sng" dirty="0">
                <a:latin typeface="+mn-lt"/>
                <a:hlinkClick r:id="rId2"/>
              </a:rPr>
              <a:t>main</a:t>
            </a:r>
            <a:r>
              <a:rPr lang="el-GR" u="sng" dirty="0">
                <a:latin typeface="+mn-lt"/>
                <a:hlinkClick r:id="rId2"/>
              </a:rPr>
              <a:t>/</a:t>
            </a:r>
            <a:r>
              <a:rPr lang="en-US" u="sng" dirty="0">
                <a:latin typeface="+mn-lt"/>
                <a:hlinkClick r:id="rId2"/>
              </a:rPr>
              <a:t>lp</a:t>
            </a:r>
            <a:r>
              <a:rPr lang="el-GR" u="sng" dirty="0">
                <a:latin typeface="+mn-lt"/>
                <a:hlinkClick r:id="rId2"/>
              </a:rPr>
              <a:t>/</a:t>
            </a:r>
            <a:r>
              <a:rPr lang="en-US" u="sng" dirty="0">
                <a:latin typeface="+mn-lt"/>
                <a:hlinkClick r:id="rId2"/>
              </a:rPr>
              <a:t>lp</a:t>
            </a:r>
            <a:r>
              <a:rPr lang="el-GR" u="sng" dirty="0">
                <a:latin typeface="+mn-lt"/>
                <a:hlinkClick r:id="rId2"/>
              </a:rPr>
              <a:t>_</a:t>
            </a:r>
            <a:r>
              <a:rPr lang="en-US" u="sng" dirty="0">
                <a:latin typeface="+mn-lt"/>
                <a:hlinkClick r:id="rId2"/>
              </a:rPr>
              <a:t>controller</a:t>
            </a:r>
            <a:r>
              <a:rPr lang="el-GR" u="sng" dirty="0">
                <a:latin typeface="+mn-lt"/>
                <a:hlinkClick r:id="rId2"/>
              </a:rPr>
              <a:t>.</a:t>
            </a:r>
            <a:r>
              <a:rPr lang="en-US" u="sng" dirty="0">
                <a:latin typeface="+mn-lt"/>
                <a:hlinkClick r:id="rId2"/>
              </a:rPr>
              <a:t>php</a:t>
            </a:r>
            <a:r>
              <a:rPr lang="el-GR" u="sng" dirty="0">
                <a:latin typeface="+mn-lt"/>
                <a:hlinkClick r:id="rId2"/>
              </a:rPr>
              <a:t>?</a:t>
            </a:r>
            <a:r>
              <a:rPr lang="en-US" u="sng" dirty="0">
                <a:latin typeface="+mn-lt"/>
                <a:hlinkClick r:id="rId2"/>
              </a:rPr>
              <a:t>cidReq</a:t>
            </a:r>
            <a:r>
              <a:rPr lang="el-GR" u="sng" dirty="0">
                <a:latin typeface="+mn-lt"/>
                <a:hlinkClick r:id="rId2"/>
              </a:rPr>
              <a:t>=</a:t>
            </a:r>
            <a:r>
              <a:rPr lang="en-US" u="sng" dirty="0">
                <a:latin typeface="+mn-lt"/>
                <a:hlinkClick r:id="rId2"/>
              </a:rPr>
              <a:t>HMETRHSHTHSTAXYTHTASMEMIKROELEGKTH</a:t>
            </a:r>
            <a:r>
              <a:rPr lang="el-GR" u="sng" dirty="0">
                <a:latin typeface="+mn-lt"/>
                <a:hlinkClick r:id="rId2"/>
              </a:rPr>
              <a:t>&amp;</a:t>
            </a:r>
            <a:r>
              <a:rPr lang="en-US" u="sng" dirty="0">
                <a:latin typeface="+mn-lt"/>
                <a:hlinkClick r:id="rId2"/>
              </a:rPr>
              <a:t>id</a:t>
            </a:r>
            <a:r>
              <a:rPr lang="el-GR" u="sng" dirty="0">
                <a:latin typeface="+mn-lt"/>
                <a:hlinkClick r:id="rId2"/>
              </a:rPr>
              <a:t>_</a:t>
            </a:r>
            <a:r>
              <a:rPr lang="en-US" u="sng" dirty="0">
                <a:latin typeface="+mn-lt"/>
                <a:hlinkClick r:id="rId2"/>
              </a:rPr>
              <a:t>session</a:t>
            </a:r>
            <a:r>
              <a:rPr lang="el-GR" u="sng" dirty="0">
                <a:latin typeface="+mn-lt"/>
                <a:hlinkClick r:id="rId2"/>
              </a:rPr>
              <a:t>=0&amp;</a:t>
            </a:r>
            <a:r>
              <a:rPr lang="en-US" u="sng" dirty="0">
                <a:latin typeface="+mn-lt"/>
                <a:hlinkClick r:id="rId2"/>
              </a:rPr>
              <a:t>gidReq</a:t>
            </a:r>
            <a:r>
              <a:rPr lang="el-GR" u="sng" dirty="0">
                <a:latin typeface="+mn-lt"/>
                <a:hlinkClick r:id="rId2"/>
              </a:rPr>
              <a:t>=0&amp;</a:t>
            </a:r>
            <a:r>
              <a:rPr lang="en-US" u="sng" dirty="0">
                <a:latin typeface="+mn-lt"/>
                <a:hlinkClick r:id="rId2"/>
              </a:rPr>
              <a:t>gradebook</a:t>
            </a:r>
            <a:r>
              <a:rPr lang="el-GR" u="sng" dirty="0">
                <a:latin typeface="+mn-lt"/>
                <a:hlinkClick r:id="rId2"/>
              </a:rPr>
              <a:t>=0&amp;</a:t>
            </a:r>
            <a:r>
              <a:rPr lang="en-US" u="sng" dirty="0">
                <a:latin typeface="+mn-lt"/>
                <a:hlinkClick r:id="rId2"/>
              </a:rPr>
              <a:t>origin</a:t>
            </a:r>
            <a:r>
              <a:rPr lang="el-GR" u="sng" dirty="0">
                <a:latin typeface="+mn-lt"/>
                <a:hlinkClick r:id="rId2"/>
              </a:rPr>
              <a:t>=&amp;</a:t>
            </a:r>
            <a:r>
              <a:rPr lang="en-US" u="sng" dirty="0">
                <a:latin typeface="+mn-lt"/>
                <a:hlinkClick r:id="rId2"/>
              </a:rPr>
              <a:t>action</a:t>
            </a:r>
            <a:r>
              <a:rPr lang="el-GR" u="sng" dirty="0">
                <a:latin typeface="+mn-lt"/>
                <a:hlinkClick r:id="rId2"/>
              </a:rPr>
              <a:t>=</a:t>
            </a:r>
            <a:r>
              <a:rPr lang="en-US" u="sng" dirty="0">
                <a:latin typeface="+mn-lt"/>
                <a:hlinkClick r:id="rId2"/>
              </a:rPr>
              <a:t>view</a:t>
            </a:r>
            <a:r>
              <a:rPr lang="el-GR" u="sng" dirty="0">
                <a:latin typeface="+mn-lt"/>
                <a:hlinkClick r:id="rId2"/>
              </a:rPr>
              <a:t>&amp;</a:t>
            </a:r>
            <a:r>
              <a:rPr lang="en-US" u="sng" dirty="0">
                <a:latin typeface="+mn-lt"/>
                <a:hlinkClick r:id="rId2"/>
              </a:rPr>
              <a:t>lp</a:t>
            </a:r>
            <a:r>
              <a:rPr lang="el-GR" u="sng" dirty="0">
                <a:latin typeface="+mn-lt"/>
                <a:hlinkClick r:id="rId2"/>
              </a:rPr>
              <a:t>_</a:t>
            </a:r>
            <a:r>
              <a:rPr lang="en-US" u="sng" dirty="0">
                <a:latin typeface="+mn-lt"/>
                <a:hlinkClick r:id="rId2"/>
              </a:rPr>
              <a:t>id</a:t>
            </a:r>
            <a:r>
              <a:rPr lang="el-GR" u="sng" dirty="0">
                <a:latin typeface="+mn-lt"/>
                <a:hlinkClick r:id="rId2"/>
              </a:rPr>
              <a:t>=1281&amp;</a:t>
            </a:r>
            <a:r>
              <a:rPr lang="en-US" u="sng" dirty="0">
                <a:latin typeface="+mn-lt"/>
                <a:hlinkClick r:id="rId2"/>
              </a:rPr>
              <a:t>isStudentView</a:t>
            </a:r>
            <a:r>
              <a:rPr lang="el-GR" u="sng" dirty="0">
                <a:latin typeface="+mn-lt"/>
                <a:hlinkClick r:id="rId2"/>
              </a:rPr>
              <a:t>=</a:t>
            </a:r>
            <a:r>
              <a:rPr lang="en-US" u="sng" dirty="0">
                <a:latin typeface="+mn-lt"/>
                <a:hlinkClick r:id="rId2"/>
              </a:rPr>
              <a:t>true</a:t>
            </a:r>
            <a:endParaRPr lang="el-GR" sz="3200" dirty="0">
              <a:latin typeface="+mn-lt"/>
            </a:endParaRPr>
          </a:p>
        </p:txBody>
      </p:sp>
    </p:spTree>
    <p:extLst>
      <p:ext uri="{BB962C8B-B14F-4D97-AF65-F5344CB8AC3E}">
        <p14:creationId xmlns:p14="http://schemas.microsoft.com/office/powerpoint/2010/main" val="2745266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4" name="Θέση περιεχομένου 3">
            <a:extLst>
              <a:ext uri="{FF2B5EF4-FFF2-40B4-BE49-F238E27FC236}">
                <a16:creationId xmlns:a16="http://schemas.microsoft.com/office/drawing/2014/main" id="{F2C3A440-910A-4F69-BC1B-F000E302B04E}"/>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1720" y="1440517"/>
            <a:ext cx="5184576" cy="4736446"/>
          </a:xfrm>
          <a:prstGeom prst="rect">
            <a:avLst/>
          </a:prstGeom>
        </p:spPr>
      </p:pic>
    </p:spTree>
    <p:extLst>
      <p:ext uri="{BB962C8B-B14F-4D97-AF65-F5344CB8AC3E}">
        <p14:creationId xmlns:p14="http://schemas.microsoft.com/office/powerpoint/2010/main" val="3832487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6" name="Θέση περιεχομένου 5">
            <a:extLst>
              <a:ext uri="{FF2B5EF4-FFF2-40B4-BE49-F238E27FC236}">
                <a16:creationId xmlns:a16="http://schemas.microsoft.com/office/drawing/2014/main" id="{9121D0B3-58B0-43BF-8ACF-94CCA57ACFF7}"/>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3728" y="1484784"/>
            <a:ext cx="4968552" cy="4692179"/>
          </a:xfrm>
          <a:prstGeom prst="rect">
            <a:avLst/>
          </a:prstGeom>
        </p:spPr>
      </p:pic>
    </p:spTree>
    <p:extLst>
      <p:ext uri="{BB962C8B-B14F-4D97-AF65-F5344CB8AC3E}">
        <p14:creationId xmlns:p14="http://schemas.microsoft.com/office/powerpoint/2010/main" val="2567230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7" name="Θέση περιεχομένου 6">
            <a:extLst>
              <a:ext uri="{FF2B5EF4-FFF2-40B4-BE49-F238E27FC236}">
                <a16:creationId xmlns:a16="http://schemas.microsoft.com/office/drawing/2014/main" id="{0D01AEE2-F917-405E-AFA7-D297F9FC65BD}"/>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916832"/>
            <a:ext cx="7372350" cy="3888432"/>
          </a:xfrm>
          <a:prstGeom prst="rect">
            <a:avLst/>
          </a:prstGeom>
        </p:spPr>
      </p:pic>
    </p:spTree>
    <p:extLst>
      <p:ext uri="{BB962C8B-B14F-4D97-AF65-F5344CB8AC3E}">
        <p14:creationId xmlns:p14="http://schemas.microsoft.com/office/powerpoint/2010/main" val="326723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Σκοπός</a:t>
            </a:r>
            <a:endParaRPr lang="el-GR" sz="3600" b="1" dirty="0">
              <a:latin typeface="+mn-lt"/>
            </a:endParaRPr>
          </a:p>
        </p:txBody>
      </p:sp>
      <p:sp>
        <p:nvSpPr>
          <p:cNvPr id="4" name="9 - Ορθογώνιο"/>
          <p:cNvSpPr/>
          <p:nvPr/>
        </p:nvSpPr>
        <p:spPr>
          <a:xfrm>
            <a:off x="827584" y="1415673"/>
            <a:ext cx="7776864" cy="4524315"/>
          </a:xfrm>
          <a:prstGeom prst="rect">
            <a:avLst/>
          </a:prstGeom>
          <a:solidFill>
            <a:schemeClr val="accent1">
              <a:lumMod val="20000"/>
              <a:lumOff val="80000"/>
            </a:schemeClr>
          </a:solidFill>
        </p:spPr>
        <p:txBody>
          <a:bodyPr wrap="square">
            <a:spAutoFit/>
          </a:bodyPr>
          <a:lstStyle/>
          <a:p>
            <a:pPr marL="457200" indent="-457200">
              <a:buFont typeface="Arial" panose="020B0604020202020204" pitchFamily="34" charset="0"/>
              <a:buChar char="•"/>
            </a:pPr>
            <a:r>
              <a:rPr lang="el-GR" dirty="0"/>
              <a:t>Ο</a:t>
            </a:r>
            <a:r>
              <a:rPr lang="el-GR" dirty="0">
                <a:latin typeface="+mn-lt"/>
              </a:rPr>
              <a:t> σχεδιασμός, η υλοποίηση και η αποτίμηση ενός διαδικτυακού περιβάλλοντος επιμόρφωσης εκπαιδευτικών Δευτεροβάθμιας Εκπαίδευσης που διδάσκουν Φυσικές Επιστήμες ή υποστηρίζουν την εργαστηριακή διδασκαλία τους, με θέμα:</a:t>
            </a:r>
          </a:p>
          <a:p>
            <a:r>
              <a:rPr lang="el-GR" dirty="0">
                <a:latin typeface="+mn-lt"/>
              </a:rPr>
              <a:t>      «Η αξιοποίηση του μικρο-ελεγκτή Arduino στο  </a:t>
            </a:r>
          </a:p>
          <a:p>
            <a:r>
              <a:rPr lang="el-GR" dirty="0">
                <a:latin typeface="+mn-lt"/>
              </a:rPr>
              <a:t>       σχολικό εργαστήριο για την μέτρηση της</a:t>
            </a:r>
          </a:p>
          <a:p>
            <a:r>
              <a:rPr lang="el-GR" dirty="0">
                <a:latin typeface="+mn-lt"/>
              </a:rPr>
              <a:t>       ταχύτητας στην ευθύγραμμη κίνηση»</a:t>
            </a:r>
          </a:p>
          <a:p>
            <a:endParaRPr lang="el-GR" dirty="0">
              <a:latin typeface="+mn-lt"/>
            </a:endParaRPr>
          </a:p>
          <a:p>
            <a:pPr marL="342900" indent="-342900">
              <a:buFont typeface="Arial" panose="020B0604020202020204" pitchFamily="34" charset="0"/>
              <a:buChar char="•"/>
            </a:pPr>
            <a:r>
              <a:rPr lang="el-GR" dirty="0">
                <a:latin typeface="+mn-lt"/>
              </a:rPr>
              <a:t>Στόχοι: </a:t>
            </a:r>
          </a:p>
          <a:p>
            <a:pPr marL="0" indent="0">
              <a:buNone/>
            </a:pPr>
            <a:r>
              <a:rPr lang="el-GR" dirty="0">
                <a:latin typeface="+mn-lt"/>
              </a:rPr>
              <a:t>    Η μελέτη του σχεδιασμού και της ανάπτυξης του </a:t>
            </a:r>
            <a:r>
              <a:rPr lang="el-GR" dirty="0" err="1">
                <a:latin typeface="+mn-lt"/>
              </a:rPr>
              <a:t>Ε.Υ</a:t>
            </a:r>
            <a:r>
              <a:rPr lang="el-GR" dirty="0">
                <a:latin typeface="+mn-lt"/>
              </a:rPr>
              <a:t>. </a:t>
            </a:r>
          </a:p>
          <a:p>
            <a:r>
              <a:rPr lang="el-GR" dirty="0">
                <a:latin typeface="+mn-lt"/>
              </a:rPr>
              <a:t>    Η αξιολόγηση του </a:t>
            </a:r>
            <a:r>
              <a:rPr lang="el-GR" dirty="0" err="1">
                <a:latin typeface="+mn-lt"/>
              </a:rPr>
              <a:t>Ε.Υ</a:t>
            </a:r>
            <a:r>
              <a:rPr lang="el-GR" dirty="0">
                <a:latin typeface="+mn-lt"/>
              </a:rPr>
              <a:t>. που δημιουργήθηκε</a:t>
            </a:r>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6" name="Θέση περιεχομένου 5">
            <a:extLst>
              <a:ext uri="{FF2B5EF4-FFF2-40B4-BE49-F238E27FC236}">
                <a16:creationId xmlns:a16="http://schemas.microsoft.com/office/drawing/2014/main" id="{0C65E20A-C99A-4C45-92B1-B13DB6A989FE}"/>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8755" y="1628800"/>
            <a:ext cx="7560840" cy="4464496"/>
          </a:xfrm>
          <a:prstGeom prst="rect">
            <a:avLst/>
          </a:prstGeom>
        </p:spPr>
      </p:pic>
    </p:spTree>
    <p:extLst>
      <p:ext uri="{BB962C8B-B14F-4D97-AF65-F5344CB8AC3E}">
        <p14:creationId xmlns:p14="http://schemas.microsoft.com/office/powerpoint/2010/main" val="2720213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6" name="Θέση περιεχομένου 5">
            <a:extLst>
              <a:ext uri="{FF2B5EF4-FFF2-40B4-BE49-F238E27FC236}">
                <a16:creationId xmlns:a16="http://schemas.microsoft.com/office/drawing/2014/main" id="{4E4C9ACC-101F-4982-ADE8-D627FA7001D7}"/>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772816"/>
            <a:ext cx="7372350" cy="4176464"/>
          </a:xfrm>
          <a:prstGeom prst="rect">
            <a:avLst/>
          </a:prstGeom>
        </p:spPr>
      </p:pic>
    </p:spTree>
    <p:extLst>
      <p:ext uri="{BB962C8B-B14F-4D97-AF65-F5344CB8AC3E}">
        <p14:creationId xmlns:p14="http://schemas.microsoft.com/office/powerpoint/2010/main" val="3894934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8" name="Θέση περιεχομένου 7">
            <a:extLst>
              <a:ext uri="{FF2B5EF4-FFF2-40B4-BE49-F238E27FC236}">
                <a16:creationId xmlns:a16="http://schemas.microsoft.com/office/drawing/2014/main" id="{A63B3895-EFD3-4A72-A90B-E1CAB26D03D9}"/>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6747" y="1628800"/>
            <a:ext cx="7704856" cy="4392487"/>
          </a:xfrm>
          <a:prstGeom prst="rect">
            <a:avLst/>
          </a:prstGeom>
        </p:spPr>
      </p:pic>
    </p:spTree>
    <p:extLst>
      <p:ext uri="{BB962C8B-B14F-4D97-AF65-F5344CB8AC3E}">
        <p14:creationId xmlns:p14="http://schemas.microsoft.com/office/powerpoint/2010/main" val="3326683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8" name="Θέση περιεχομένου 7">
            <a:extLst>
              <a:ext uri="{FF2B5EF4-FFF2-40B4-BE49-F238E27FC236}">
                <a16:creationId xmlns:a16="http://schemas.microsoft.com/office/drawing/2014/main" id="{A63B3895-EFD3-4A72-A90B-E1CAB26D03D9}"/>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6747" y="1628800"/>
            <a:ext cx="7704856" cy="4392487"/>
          </a:xfrm>
          <a:prstGeom prst="rect">
            <a:avLst/>
          </a:prstGeom>
        </p:spPr>
      </p:pic>
    </p:spTree>
    <p:extLst>
      <p:ext uri="{BB962C8B-B14F-4D97-AF65-F5344CB8AC3E}">
        <p14:creationId xmlns:p14="http://schemas.microsoft.com/office/powerpoint/2010/main" val="2851332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6" name="Θέση περιεχομένου 5">
            <a:extLst>
              <a:ext uri="{FF2B5EF4-FFF2-40B4-BE49-F238E27FC236}">
                <a16:creationId xmlns:a16="http://schemas.microsoft.com/office/drawing/2014/main" id="{A6253746-7DD6-4139-8BF0-242973CCBD71}"/>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700808"/>
            <a:ext cx="7543750" cy="4320479"/>
          </a:xfrm>
          <a:prstGeom prst="rect">
            <a:avLst/>
          </a:prstGeom>
        </p:spPr>
      </p:pic>
    </p:spTree>
    <p:extLst>
      <p:ext uri="{BB962C8B-B14F-4D97-AF65-F5344CB8AC3E}">
        <p14:creationId xmlns:p14="http://schemas.microsoft.com/office/powerpoint/2010/main" val="400621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7" name="Θέση περιεχομένου 6">
            <a:extLst>
              <a:ext uri="{FF2B5EF4-FFF2-40B4-BE49-F238E27FC236}">
                <a16:creationId xmlns:a16="http://schemas.microsoft.com/office/drawing/2014/main" id="{E500015D-9362-4283-B0D0-4609565FEEA0}"/>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772816"/>
            <a:ext cx="7372350" cy="4176464"/>
          </a:xfrm>
          <a:prstGeom prst="rect">
            <a:avLst/>
          </a:prstGeom>
        </p:spPr>
      </p:pic>
    </p:spTree>
    <p:extLst>
      <p:ext uri="{BB962C8B-B14F-4D97-AF65-F5344CB8AC3E}">
        <p14:creationId xmlns:p14="http://schemas.microsoft.com/office/powerpoint/2010/main" val="3297233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6" name="Θέση περιεχομένου 5">
            <a:extLst>
              <a:ext uri="{FF2B5EF4-FFF2-40B4-BE49-F238E27FC236}">
                <a16:creationId xmlns:a16="http://schemas.microsoft.com/office/drawing/2014/main" id="{21AD63BB-1768-4C0E-8D52-D3F923423A0E}"/>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38831" y="1772816"/>
            <a:ext cx="7245424" cy="4104456"/>
          </a:xfrm>
          <a:prstGeom prst="rect">
            <a:avLst/>
          </a:prstGeom>
        </p:spPr>
      </p:pic>
    </p:spTree>
    <p:extLst>
      <p:ext uri="{BB962C8B-B14F-4D97-AF65-F5344CB8AC3E}">
        <p14:creationId xmlns:p14="http://schemas.microsoft.com/office/powerpoint/2010/main" val="341141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ADD653D-B566-480B-956B-C40A55494E63}"/>
              </a:ext>
            </a:extLst>
          </p:cNvPr>
          <p:cNvSpPr>
            <a:spLocks noGrp="1"/>
          </p:cNvSpPr>
          <p:nvPr>
            <p:ph type="title"/>
          </p:nvPr>
        </p:nvSpPr>
        <p:spPr/>
        <p:txBody>
          <a:bodyPr>
            <a:normAutofit/>
          </a:bodyPr>
          <a:lstStyle/>
          <a:p>
            <a:r>
              <a:rPr lang="el-GR" sz="3600" dirty="0">
                <a:latin typeface="+mn-lt"/>
              </a:rPr>
              <a:t>Παραγόμενο εκπαιδευτικό υλικό </a:t>
            </a:r>
          </a:p>
        </p:txBody>
      </p:sp>
      <p:pic>
        <p:nvPicPr>
          <p:cNvPr id="7" name="Θέση περιεχομένου 6">
            <a:extLst>
              <a:ext uri="{FF2B5EF4-FFF2-40B4-BE49-F238E27FC236}">
                <a16:creationId xmlns:a16="http://schemas.microsoft.com/office/drawing/2014/main" id="{68774995-6584-43F5-B145-0B8AB7A63B7E}"/>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9832" y="1268760"/>
            <a:ext cx="3096344" cy="5040560"/>
          </a:xfrm>
          <a:prstGeom prst="rect">
            <a:avLst/>
          </a:prstGeom>
        </p:spPr>
      </p:pic>
    </p:spTree>
    <p:extLst>
      <p:ext uri="{BB962C8B-B14F-4D97-AF65-F5344CB8AC3E}">
        <p14:creationId xmlns:p14="http://schemas.microsoft.com/office/powerpoint/2010/main" val="2286971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632848" cy="576064"/>
          </a:xfrm>
        </p:spPr>
        <p:txBody>
          <a:bodyPr>
            <a:noAutofit/>
          </a:bodyPr>
          <a:lstStyle/>
          <a:p>
            <a:r>
              <a:rPr lang="el-GR" sz="3600" dirty="0">
                <a:latin typeface="+mn-lt"/>
              </a:rPr>
              <a:t>Μεθοδολογία</a:t>
            </a:r>
            <a:endParaRPr lang="el-GR" sz="4000" b="1" dirty="0">
              <a:latin typeface="+mn-lt"/>
            </a:endParaRPr>
          </a:p>
        </p:txBody>
      </p:sp>
      <p:sp>
        <p:nvSpPr>
          <p:cNvPr id="4" name="9 - Ορθογώνιο"/>
          <p:cNvSpPr/>
          <p:nvPr/>
        </p:nvSpPr>
        <p:spPr>
          <a:xfrm>
            <a:off x="971600" y="1556792"/>
            <a:ext cx="7632848" cy="4524315"/>
          </a:xfrm>
          <a:prstGeom prst="rect">
            <a:avLst/>
          </a:prstGeom>
          <a:solidFill>
            <a:schemeClr val="accent2">
              <a:lumMod val="20000"/>
              <a:lumOff val="80000"/>
            </a:schemeClr>
          </a:solidFill>
        </p:spPr>
        <p:txBody>
          <a:bodyPr wrap="square">
            <a:spAutoFit/>
          </a:bodyPr>
          <a:lstStyle/>
          <a:p>
            <a:pPr algn="just"/>
            <a:r>
              <a:rPr lang="el-GR" dirty="0">
                <a:latin typeface="+mn-lt"/>
              </a:rPr>
              <a:t>Στο πλαίσιο της ποιοτικής έρευνας που πραγματοποιήθηκε και προκειμένου να διασφαλιστεί η εγκυρότητα και η αξιοπιστία των αποτελεσμάτων, η συλλογή των δεδομένων και των πληροφοριών έγινε με ανώνυμα ηλεκτρονικά ερωτηματολόγια μέσω των </a:t>
            </a:r>
            <a:r>
              <a:rPr lang="en-US" dirty="0">
                <a:latin typeface="+mn-lt"/>
              </a:rPr>
              <a:t>Google Forms </a:t>
            </a:r>
            <a:r>
              <a:rPr lang="el-GR" dirty="0">
                <a:latin typeface="+mn-lt"/>
              </a:rPr>
              <a:t>(</a:t>
            </a:r>
            <a:r>
              <a:rPr lang="el-GR" u="sng" dirty="0" err="1">
                <a:latin typeface="+mn-lt"/>
                <a:hlinkClick r:id="rId2"/>
              </a:rPr>
              <a:t>https</a:t>
            </a:r>
            <a:r>
              <a:rPr lang="el-GR" u="sng" dirty="0">
                <a:latin typeface="+mn-lt"/>
                <a:hlinkClick r:id="rId2"/>
              </a:rPr>
              <a:t>://</a:t>
            </a:r>
            <a:r>
              <a:rPr lang="el-GR" u="sng" dirty="0" err="1">
                <a:latin typeface="+mn-lt"/>
                <a:hlinkClick r:id="rId2"/>
              </a:rPr>
              <a:t>docs.google.com</a:t>
            </a:r>
            <a:r>
              <a:rPr lang="el-GR" u="sng" dirty="0">
                <a:latin typeface="+mn-lt"/>
                <a:hlinkClick r:id="rId2"/>
              </a:rPr>
              <a:t>/</a:t>
            </a:r>
            <a:r>
              <a:rPr lang="el-GR" u="sng" dirty="0" err="1">
                <a:latin typeface="+mn-lt"/>
                <a:hlinkClick r:id="rId2"/>
              </a:rPr>
              <a:t>forms</a:t>
            </a:r>
            <a:r>
              <a:rPr lang="el-GR" dirty="0">
                <a:latin typeface="+mn-lt"/>
              </a:rPr>
              <a:t>) που είχαν προκαθορισμένες σε αριθμό και περιεχόμενο ερωτήσεις, το ίδιο δηλαδή που θα συνέβαινε και στην περίπτωση μιας δομημένης συνέντευξης, όπου το περιεχόμενο και η διαδικασία είναι εξ αρχής οργανωμένα., έτσι ώστε όλοι οι ερωτώμενοι να εκτίθενται στα ίδια ακριβώς ερεθίσματα (Cohen &amp; Manion, 1997).</a:t>
            </a:r>
          </a:p>
        </p:txBody>
      </p:sp>
    </p:spTree>
    <p:extLst>
      <p:ext uri="{BB962C8B-B14F-4D97-AF65-F5344CB8AC3E}">
        <p14:creationId xmlns:p14="http://schemas.microsoft.com/office/powerpoint/2010/main" val="2539834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632848" cy="576064"/>
          </a:xfrm>
        </p:spPr>
        <p:txBody>
          <a:bodyPr>
            <a:noAutofit/>
          </a:bodyPr>
          <a:lstStyle/>
          <a:p>
            <a:r>
              <a:rPr lang="el-GR" sz="3600" dirty="0">
                <a:latin typeface="+mn-lt"/>
              </a:rPr>
              <a:t>Μεθοδολογία</a:t>
            </a:r>
            <a:endParaRPr lang="el-GR" sz="4000" b="1" dirty="0">
              <a:latin typeface="+mn-lt"/>
            </a:endParaRPr>
          </a:p>
        </p:txBody>
      </p:sp>
      <p:sp>
        <p:nvSpPr>
          <p:cNvPr id="4" name="9 - Ορθογώνιο"/>
          <p:cNvSpPr/>
          <p:nvPr/>
        </p:nvSpPr>
        <p:spPr>
          <a:xfrm>
            <a:off x="1043608" y="1772816"/>
            <a:ext cx="7632848" cy="4154984"/>
          </a:xfrm>
          <a:prstGeom prst="rect">
            <a:avLst/>
          </a:prstGeom>
          <a:solidFill>
            <a:schemeClr val="accent2">
              <a:lumMod val="20000"/>
              <a:lumOff val="80000"/>
            </a:schemeClr>
          </a:solidFill>
        </p:spPr>
        <p:txBody>
          <a:bodyPr wrap="square">
            <a:spAutoFit/>
          </a:bodyPr>
          <a:lstStyle/>
          <a:p>
            <a:pPr algn="just"/>
            <a:r>
              <a:rPr lang="el-GR" dirty="0">
                <a:latin typeface="+mn-lt"/>
              </a:rPr>
              <a:t>Απαραίτητη προϋπόθεση για την επιλογή των  συμμετεχόντων, ήταν η  ικανοποίηση κάποιων συγκεκριμένων κριτηρίων (</a:t>
            </a:r>
            <a:r>
              <a:rPr lang="el-GR" dirty="0" err="1">
                <a:latin typeface="+mn-lt"/>
              </a:rPr>
              <a:t>Criterion</a:t>
            </a:r>
            <a:r>
              <a:rPr lang="el-GR" dirty="0">
                <a:latin typeface="+mn-lt"/>
              </a:rPr>
              <a:t> </a:t>
            </a:r>
            <a:r>
              <a:rPr lang="el-GR" dirty="0" err="1">
                <a:latin typeface="+mn-lt"/>
              </a:rPr>
              <a:t>Sampling</a:t>
            </a:r>
            <a:r>
              <a:rPr lang="el-GR" dirty="0">
                <a:latin typeface="+mn-lt"/>
              </a:rPr>
              <a:t>) και τελικά οι συμμετέχοντες ήταν δέκα (10) συνολικά εν ενεργεία εκπαιδευτικοί, μόνιμοι ή αναπληρωτές που είχαν ειδικότητες από αυτές που διδάσκουν Φυσικές Επιστήμες (Φυσική, Χημεία, Βιολογία, Γεωλογία-Γεωγραφία) σαν πρώτη ή δεύτερη ανάθεση σε Δημόσια και Ιδιωτικά Γυμνάσια, Λύκεια και </a:t>
            </a:r>
            <a:r>
              <a:rPr lang="el-GR" dirty="0" err="1">
                <a:latin typeface="+mn-lt"/>
              </a:rPr>
              <a:t>ΕΠΑΛ</a:t>
            </a:r>
            <a:r>
              <a:rPr lang="el-GR" dirty="0">
                <a:latin typeface="+mn-lt"/>
              </a:rPr>
              <a:t> ή υποστήριζαν την εργαστηριακή διδασκαλία τους σαν υπεύθυνοι Εργαστηριακών Κέντρων Φυσικών Επιστημών (ΕΚΦΕ).</a:t>
            </a:r>
          </a:p>
        </p:txBody>
      </p:sp>
    </p:spTree>
    <p:extLst>
      <p:ext uri="{BB962C8B-B14F-4D97-AF65-F5344CB8AC3E}">
        <p14:creationId xmlns:p14="http://schemas.microsoft.com/office/powerpoint/2010/main" val="3391683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latin typeface="+mn-lt"/>
              </a:rPr>
              <a:t>Συνεισφορά της διπλωματικής </a:t>
            </a:r>
            <a:endParaRPr lang="el-GR" sz="3600" b="1" dirty="0">
              <a:latin typeface="+mn-lt"/>
            </a:endParaRPr>
          </a:p>
        </p:txBody>
      </p:sp>
      <p:sp>
        <p:nvSpPr>
          <p:cNvPr id="4" name="9 - Ορθογώνιο"/>
          <p:cNvSpPr/>
          <p:nvPr/>
        </p:nvSpPr>
        <p:spPr>
          <a:xfrm>
            <a:off x="1405208" y="2132856"/>
            <a:ext cx="7199240" cy="3416320"/>
          </a:xfrm>
          <a:prstGeom prst="rect">
            <a:avLst/>
          </a:prstGeom>
          <a:solidFill>
            <a:schemeClr val="accent6">
              <a:lumMod val="20000"/>
              <a:lumOff val="80000"/>
            </a:schemeClr>
          </a:solidFill>
        </p:spPr>
        <p:txBody>
          <a:bodyPr wrap="square">
            <a:spAutoFit/>
          </a:bodyPr>
          <a:lstStyle/>
          <a:p>
            <a:pPr marL="342900" indent="-342900">
              <a:buFont typeface="Arial" panose="020B0604020202020204" pitchFamily="34" charset="0"/>
              <a:buChar char="•"/>
            </a:pPr>
            <a:r>
              <a:rPr lang="el-GR" dirty="0">
                <a:latin typeface="+mn-lt"/>
              </a:rPr>
              <a:t>Δημιουργήθηκε ολοκληρωμένο εκπαιδευτικό υλικό που μπορεί να χρησιμοποιηθεί για την Εξ Αποστάσεως Επιμόρφωση των εκπαιδευτικών. </a:t>
            </a:r>
          </a:p>
          <a:p>
            <a:endParaRPr lang="el-GR" dirty="0">
              <a:latin typeface="+mn-lt"/>
            </a:endParaRPr>
          </a:p>
          <a:p>
            <a:pPr marL="342900" indent="-342900">
              <a:buFont typeface="Arial" panose="020B0604020202020204" pitchFamily="34" charset="0"/>
              <a:buChar char="•"/>
            </a:pPr>
            <a:r>
              <a:rPr lang="el-GR" dirty="0">
                <a:latin typeface="+mn-lt"/>
              </a:rPr>
              <a:t>Τα συμπεράσματα της θα μπορούν να αξιοποιηθούν από σχεδιαστές ανάλογου εκπαιδευτικού υλικού που θα θελήσουν να διερευνήσουν περαιτέρω τις στάσεις και τις απόψεις των επιμορφούμενων εκπαιδευτικών. </a:t>
            </a:r>
          </a:p>
        </p:txBody>
      </p:sp>
    </p:spTree>
    <p:extLst>
      <p:ext uri="{BB962C8B-B14F-4D97-AF65-F5344CB8AC3E}">
        <p14:creationId xmlns:p14="http://schemas.microsoft.com/office/powerpoint/2010/main" val="279099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Αποτελέσματα - Κύρια ευρήματα</a:t>
            </a:r>
            <a:endParaRPr lang="el-GR" sz="4000" b="1" dirty="0">
              <a:latin typeface="+mn-lt"/>
            </a:endParaRPr>
          </a:p>
        </p:txBody>
      </p:sp>
      <p:sp>
        <p:nvSpPr>
          <p:cNvPr id="4" name="9 - Ορθογώνιο"/>
          <p:cNvSpPr/>
          <p:nvPr/>
        </p:nvSpPr>
        <p:spPr>
          <a:xfrm>
            <a:off x="1043608" y="2492896"/>
            <a:ext cx="7632848" cy="2677656"/>
          </a:xfrm>
          <a:prstGeom prst="rect">
            <a:avLst/>
          </a:prstGeom>
          <a:solidFill>
            <a:schemeClr val="accent4">
              <a:lumMod val="20000"/>
              <a:lumOff val="80000"/>
            </a:schemeClr>
          </a:solidFill>
        </p:spPr>
        <p:txBody>
          <a:bodyPr wrap="square">
            <a:spAutoFit/>
          </a:bodyPr>
          <a:lstStyle/>
          <a:p>
            <a:pPr algn="just"/>
            <a:r>
              <a:rPr lang="el-GR" dirty="0">
                <a:latin typeface="+mn-lt"/>
              </a:rPr>
              <a:t>Για την ανάλυση του περιεχομένου των απαντήσεων χρησιμοποιήθηκε το ειδικό λογισμικό ATLAS.ti.</a:t>
            </a:r>
          </a:p>
          <a:p>
            <a:pPr algn="just"/>
            <a:r>
              <a:rPr lang="el-GR" dirty="0">
                <a:latin typeface="+mn-lt"/>
              </a:rPr>
              <a:t>Οι απαντήσεις των συμμετεχόντων στην έρευνα αποθηκεύτηκαν σε ξεχωριστά αρχεία εμπλουτισμένου κειμένου .rtf  (Rich Text Format) και στη συνέχεια καταχωρίστηκαν στη βάση του λογισμικού όπου και αποτέλεσαν ξεχωριστά αρχεία ανάλυσης. </a:t>
            </a:r>
          </a:p>
        </p:txBody>
      </p:sp>
    </p:spTree>
    <p:extLst>
      <p:ext uri="{BB962C8B-B14F-4D97-AF65-F5344CB8AC3E}">
        <p14:creationId xmlns:p14="http://schemas.microsoft.com/office/powerpoint/2010/main" val="3835095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Αποτελέσματα - Κύρια ευρήματα</a:t>
            </a:r>
            <a:endParaRPr lang="el-GR" sz="4000" b="1" dirty="0">
              <a:latin typeface="+mn-lt"/>
            </a:endParaRPr>
          </a:p>
        </p:txBody>
      </p:sp>
      <p:sp>
        <p:nvSpPr>
          <p:cNvPr id="4" name="9 - Ορθογώνιο"/>
          <p:cNvSpPr/>
          <p:nvPr/>
        </p:nvSpPr>
        <p:spPr>
          <a:xfrm>
            <a:off x="1043608" y="1916832"/>
            <a:ext cx="7632848" cy="3785652"/>
          </a:xfrm>
          <a:prstGeom prst="rect">
            <a:avLst/>
          </a:prstGeom>
          <a:solidFill>
            <a:schemeClr val="accent4">
              <a:lumMod val="20000"/>
              <a:lumOff val="80000"/>
            </a:schemeClr>
          </a:solidFill>
        </p:spPr>
        <p:txBody>
          <a:bodyPr wrap="square">
            <a:spAutoFit/>
          </a:bodyPr>
          <a:lstStyle/>
          <a:p>
            <a:r>
              <a:rPr lang="el-GR" dirty="0">
                <a:latin typeface="+mn-lt"/>
              </a:rPr>
              <a:t>Οι εκπαιδευτικοί που συμμετείχαν στην έρευνα:</a:t>
            </a:r>
          </a:p>
          <a:p>
            <a:endParaRPr lang="el-GR" dirty="0">
              <a:latin typeface="+mn-lt"/>
            </a:endParaRPr>
          </a:p>
          <a:p>
            <a:pPr marL="342900" indent="-342900">
              <a:buFont typeface="Arial" panose="020B0604020202020204" pitchFamily="34" charset="0"/>
              <a:buChar char="•"/>
            </a:pPr>
            <a:r>
              <a:rPr lang="el-GR" dirty="0">
                <a:latin typeface="+mn-lt"/>
              </a:rPr>
              <a:t>Επιβεβαίωσαν ότι το εκπαιδευτικό υλικό κατάφερε να συμπεριλάβει τα κατάλληλα στοιχεία διαδραστικότητας  που εξασφάλισαν την καθοδήγηση τους στη μελέτη του και την ενίσχυση της αλληλεπίδρασης του με αυτό.</a:t>
            </a:r>
          </a:p>
          <a:p>
            <a:endParaRPr lang="el-GR" dirty="0">
              <a:latin typeface="+mn-lt"/>
            </a:endParaRPr>
          </a:p>
          <a:p>
            <a:pPr marL="342900" indent="-342900">
              <a:buFont typeface="Arial" panose="020B0604020202020204" pitchFamily="34" charset="0"/>
              <a:buChar char="•"/>
            </a:pPr>
            <a:r>
              <a:rPr lang="el-GR" dirty="0">
                <a:latin typeface="+mn-lt"/>
              </a:rPr>
              <a:t>Εξέφρασαν την ικανοποίηση τους για τη συνολική εμφάνιση του υλικού, την κατανόηση του περιεχομένου του και το βαθμό αυτονομίας που τους πρόσφερε.</a:t>
            </a:r>
          </a:p>
        </p:txBody>
      </p:sp>
    </p:spTree>
    <p:extLst>
      <p:ext uri="{BB962C8B-B14F-4D97-AF65-F5344CB8AC3E}">
        <p14:creationId xmlns:p14="http://schemas.microsoft.com/office/powerpoint/2010/main" val="1576551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Αποτελέσματα - Κύρια ευρήματα</a:t>
            </a:r>
            <a:endParaRPr lang="el-GR" sz="4000" b="1" dirty="0">
              <a:latin typeface="+mn-lt"/>
            </a:endParaRPr>
          </a:p>
        </p:txBody>
      </p:sp>
      <p:sp>
        <p:nvSpPr>
          <p:cNvPr id="4" name="9 - Ορθογώνιο"/>
          <p:cNvSpPr/>
          <p:nvPr/>
        </p:nvSpPr>
        <p:spPr>
          <a:xfrm>
            <a:off x="899592" y="1916832"/>
            <a:ext cx="7632848" cy="3785652"/>
          </a:xfrm>
          <a:prstGeom prst="rect">
            <a:avLst/>
          </a:prstGeom>
          <a:solidFill>
            <a:schemeClr val="accent4">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Θεώρησαν ότι ο τρόπος παρουσίασης του διδακτικού μέρους με τις αντίστοιχες δραστηριότητες εμπέδωσης και εμβάθυνσης κέντρισε το ενδιαφέρον τους, τους ενθάρρυνε και τους παρακίνησε να συνεχίσουν τη μελέτη τους αλλά και τους δημιούργησε κίνητρα για περαιτέρω επιμόρφωση. </a:t>
            </a:r>
          </a:p>
          <a:p>
            <a:pPr algn="just"/>
            <a:endParaRPr lang="el-GR" dirty="0">
              <a:latin typeface="+mn-lt"/>
            </a:endParaRPr>
          </a:p>
          <a:p>
            <a:pPr marL="342900" indent="-342900" algn="just">
              <a:buFont typeface="Arial" panose="020B0604020202020204" pitchFamily="34" charset="0"/>
              <a:buChar char="•"/>
            </a:pPr>
            <a:r>
              <a:rPr lang="el-GR" dirty="0">
                <a:latin typeface="+mn-lt"/>
              </a:rPr>
              <a:t>Δήλωσαν ότι το υλικό τούς βοήθησε να αποκτήσουν αρκετές βασικές γνώσεις και τους ενθάρρυνε να συνεχίσουν τη μελέτη τους. </a:t>
            </a:r>
          </a:p>
        </p:txBody>
      </p:sp>
    </p:spTree>
    <p:extLst>
      <p:ext uri="{BB962C8B-B14F-4D97-AF65-F5344CB8AC3E}">
        <p14:creationId xmlns:p14="http://schemas.microsoft.com/office/powerpoint/2010/main" val="1848852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Συμπεράσματα</a:t>
            </a:r>
            <a:endParaRPr lang="el-GR" sz="4000" b="1" dirty="0">
              <a:latin typeface="+mn-lt"/>
            </a:endParaRPr>
          </a:p>
        </p:txBody>
      </p:sp>
      <p:sp>
        <p:nvSpPr>
          <p:cNvPr id="4" name="9 - Ορθογώνιο"/>
          <p:cNvSpPr/>
          <p:nvPr/>
        </p:nvSpPr>
        <p:spPr>
          <a:xfrm>
            <a:off x="793264" y="2060848"/>
            <a:ext cx="7992888" cy="3416320"/>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Η εμφάνιση, το περιεχόμενο και η αυτονομία αποτελούν βασικά χαρακτηριστικά ενός ελκυστικού εκπαιδευτικού υλικού.</a:t>
            </a:r>
          </a:p>
          <a:p>
            <a:pPr marL="342900" indent="-342900" algn="just">
              <a:buFont typeface="Arial" panose="020B0604020202020204" pitchFamily="34" charset="0"/>
              <a:buChar char="•"/>
            </a:pPr>
            <a:endParaRPr lang="el-GR" dirty="0">
              <a:latin typeface="+mn-lt"/>
            </a:endParaRPr>
          </a:p>
          <a:p>
            <a:pPr marL="342900" indent="-342900" algn="just">
              <a:buFont typeface="Arial" panose="020B0604020202020204" pitchFamily="34" charset="0"/>
              <a:buChar char="•"/>
            </a:pPr>
            <a:r>
              <a:rPr lang="en-US" dirty="0">
                <a:latin typeface="+mn-lt"/>
              </a:rPr>
              <a:t>H</a:t>
            </a:r>
            <a:r>
              <a:rPr lang="el-GR" dirty="0">
                <a:latin typeface="+mn-lt"/>
              </a:rPr>
              <a:t> έλλειψη λειτουργικών μειονεκτημάτων δείχνει ότι το συγκεκριμένο εκπαιδευτικό υλικό μπορεί να χρησιμοποιηθεί για την επιμόρφωση εκπαιδευτικών με ή χωρίς την ενσωμάτωση των προτάσεων των ίδιων των χρηστών για αλλαγές, βελτιώσεις και προσθήκες. </a:t>
            </a:r>
          </a:p>
        </p:txBody>
      </p:sp>
    </p:spTree>
    <p:extLst>
      <p:ext uri="{BB962C8B-B14F-4D97-AF65-F5344CB8AC3E}">
        <p14:creationId xmlns:p14="http://schemas.microsoft.com/office/powerpoint/2010/main" val="3965507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Συμπεράσματα</a:t>
            </a:r>
            <a:endParaRPr lang="el-GR" sz="4000" b="1" dirty="0">
              <a:latin typeface="+mn-lt"/>
            </a:endParaRPr>
          </a:p>
        </p:txBody>
      </p:sp>
      <p:sp>
        <p:nvSpPr>
          <p:cNvPr id="4" name="9 - Ορθογώνιο"/>
          <p:cNvSpPr/>
          <p:nvPr/>
        </p:nvSpPr>
        <p:spPr>
          <a:xfrm>
            <a:off x="827584" y="2348880"/>
            <a:ext cx="7992888" cy="3046988"/>
          </a:xfrm>
          <a:prstGeom prst="rect">
            <a:avLst/>
          </a:prstGeom>
          <a:solidFill>
            <a:schemeClr val="accent1">
              <a:lumMod val="20000"/>
              <a:lumOff val="80000"/>
            </a:schemeClr>
          </a:solidFill>
        </p:spPr>
        <p:txBody>
          <a:bodyPr wrap="square">
            <a:spAutoFit/>
          </a:bodyPr>
          <a:lstStyle/>
          <a:p>
            <a:r>
              <a:rPr lang="el-GR" dirty="0">
                <a:latin typeface="+mn-lt"/>
              </a:rPr>
              <a:t>Η έρευνα παρουσίασε κάποιους περιορισμούς εξαιτίας των παρακάτω παραγόντων:</a:t>
            </a:r>
          </a:p>
          <a:p>
            <a:endParaRPr lang="el-GR" dirty="0">
              <a:latin typeface="+mn-lt"/>
            </a:endParaRPr>
          </a:p>
          <a:p>
            <a:pPr marL="342900" indent="-342900">
              <a:buFont typeface="Arial" panose="020B0604020202020204" pitchFamily="34" charset="0"/>
              <a:buChar char="•"/>
            </a:pPr>
            <a:r>
              <a:rPr lang="el-GR" dirty="0">
                <a:latin typeface="+mn-lt"/>
              </a:rPr>
              <a:t>Μέγεθος δείγματος</a:t>
            </a:r>
          </a:p>
          <a:p>
            <a:pPr marL="342900" indent="-342900">
              <a:buFont typeface="Arial" panose="020B0604020202020204" pitchFamily="34" charset="0"/>
              <a:buChar char="•"/>
            </a:pPr>
            <a:r>
              <a:rPr lang="el-GR" dirty="0">
                <a:latin typeface="+mn-lt"/>
              </a:rPr>
              <a:t>Αδυναμία γενίκευσης συμπερασμάτων</a:t>
            </a:r>
          </a:p>
          <a:p>
            <a:pPr marL="342900" indent="-342900">
              <a:buFont typeface="Arial" panose="020B0604020202020204" pitchFamily="34" charset="0"/>
              <a:buChar char="•"/>
            </a:pPr>
            <a:r>
              <a:rPr lang="el-GR" dirty="0">
                <a:latin typeface="+mn-lt"/>
              </a:rPr>
              <a:t>Περιορισμένος χρόνος</a:t>
            </a:r>
          </a:p>
          <a:p>
            <a:pPr marL="342900" indent="-342900">
              <a:buFont typeface="Arial" panose="020B0604020202020204" pitchFamily="34" charset="0"/>
              <a:buChar char="•"/>
            </a:pPr>
            <a:r>
              <a:rPr lang="el-GR" dirty="0">
                <a:latin typeface="+mn-lt"/>
              </a:rPr>
              <a:t>Ανυπαρξία παρόμοιων εκπαιδευτικών ψηφιακών υλικών</a:t>
            </a:r>
          </a:p>
          <a:p>
            <a:pPr marL="342900" indent="-342900">
              <a:buFont typeface="Arial" panose="020B0604020202020204" pitchFamily="34" charset="0"/>
              <a:buChar char="•"/>
            </a:pPr>
            <a:r>
              <a:rPr lang="el-GR" dirty="0">
                <a:latin typeface="+mn-lt"/>
              </a:rPr>
              <a:t>Πανδημία </a:t>
            </a:r>
            <a:r>
              <a:rPr lang="en-US" dirty="0">
                <a:latin typeface="+mn-lt"/>
              </a:rPr>
              <a:t>COVID-19</a:t>
            </a:r>
            <a:endParaRPr lang="el-GR" dirty="0">
              <a:latin typeface="+mn-lt"/>
            </a:endParaRPr>
          </a:p>
        </p:txBody>
      </p:sp>
    </p:spTree>
    <p:extLst>
      <p:ext uri="{BB962C8B-B14F-4D97-AF65-F5344CB8AC3E}">
        <p14:creationId xmlns:p14="http://schemas.microsoft.com/office/powerpoint/2010/main" val="2925376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Συμπεράσματα</a:t>
            </a:r>
            <a:endParaRPr lang="el-GR" sz="4000" b="1" dirty="0">
              <a:latin typeface="+mn-lt"/>
            </a:endParaRPr>
          </a:p>
        </p:txBody>
      </p:sp>
      <p:sp>
        <p:nvSpPr>
          <p:cNvPr id="4" name="9 - Ορθογώνιο"/>
          <p:cNvSpPr/>
          <p:nvPr/>
        </p:nvSpPr>
        <p:spPr>
          <a:xfrm>
            <a:off x="899592" y="1412776"/>
            <a:ext cx="7920880" cy="4893647"/>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Τα αποτελέσματα αυτής της έρευνας συγκρινόμενα με αυτά άλλων παρεμφερών ερευνών που αφορούν στην αποτίμηση κάποιου διαδικτυακού περιβάλλοντος  που δημιουργήθηκε για την επιμόρφωση εκπαιδευτικών Δευτεροβάθμιας Εκπαίδευσης δείχνουν εντυπωσιακές και οπωσδήποτε ενθαρρυντικές ομοιότητες. </a:t>
            </a:r>
          </a:p>
          <a:p>
            <a:pPr algn="just"/>
            <a:endParaRPr lang="el-GR" dirty="0">
              <a:latin typeface="+mn-lt"/>
            </a:endParaRPr>
          </a:p>
          <a:p>
            <a:pPr marL="342900" indent="-342900" algn="just">
              <a:buFont typeface="Arial" panose="020B0604020202020204" pitchFamily="34" charset="0"/>
              <a:buChar char="•"/>
            </a:pPr>
            <a:r>
              <a:rPr lang="el-GR" dirty="0">
                <a:latin typeface="+mn-lt"/>
              </a:rPr>
              <a:t>Αυτή η εργασία μπορεί να προσφέρει το ερέθισμα για περισσότερες σχετικές μελέτες και μάλιστα με μελέτη τόσο ποιοτικών όσο και ποσοτικών χαρακτηριστικών γύρω από την υλοποίηση και χρήση ψηφιακών εκπαιδευτικών υλικών με τη μεθοδολογία ΕξΑΕ στην επιμόρφωση των εκπαιδευτικών. </a:t>
            </a:r>
          </a:p>
        </p:txBody>
      </p:sp>
    </p:spTree>
    <p:extLst>
      <p:ext uri="{BB962C8B-B14F-4D97-AF65-F5344CB8AC3E}">
        <p14:creationId xmlns:p14="http://schemas.microsoft.com/office/powerpoint/2010/main" val="1052841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latin typeface="+mn-lt"/>
              </a:rPr>
              <a:t>Συμπεράσματα</a:t>
            </a:r>
            <a:endParaRPr lang="el-GR" sz="4000" b="1" dirty="0">
              <a:latin typeface="+mn-lt"/>
            </a:endParaRPr>
          </a:p>
        </p:txBody>
      </p:sp>
      <p:sp>
        <p:nvSpPr>
          <p:cNvPr id="4" name="9 - Ορθογώνιο"/>
          <p:cNvSpPr/>
          <p:nvPr/>
        </p:nvSpPr>
        <p:spPr>
          <a:xfrm>
            <a:off x="827584" y="2204864"/>
            <a:ext cx="7992888" cy="3416320"/>
          </a:xfrm>
          <a:prstGeom prst="rect">
            <a:avLst/>
          </a:prstGeom>
          <a:solidFill>
            <a:schemeClr val="accent1">
              <a:lumMod val="20000"/>
              <a:lumOff val="80000"/>
            </a:schemeClr>
          </a:solidFill>
        </p:spPr>
        <p:txBody>
          <a:bodyPr wrap="square">
            <a:spAutoFit/>
          </a:bodyPr>
          <a:lstStyle/>
          <a:p>
            <a:pPr algn="just"/>
            <a:r>
              <a:rPr lang="el-GR" dirty="0">
                <a:latin typeface="+mn-lt"/>
              </a:rPr>
              <a:t>Η επιμόρφωση των εκπαιδευτικών  αποτελεί μια πολύ σημαντική προοπτική για το σύνολο της εκπαιδευτικής κοινότητας και σε συνδυασμό με το πιθανά χαμηλότερο κόστος της ΕξΑΕ, μια πραγματική επένδυση στην κατεύθυνση ενίσχυσης και βελτίωσης του εκπαιδευτικού μας συστήματος. Απαιτεί όμως μακροχρόνιο και επίπονο σχεδιασμό από εξειδικευμένη ομάδα δημιουργίας εκπαιδευτικού υλικού ΕξΑΕ προκειμένου να ανταποκρίνεται κάθε φορά στις πραγματικές ανάγκες των εκπαιδευτικών.</a:t>
            </a:r>
          </a:p>
        </p:txBody>
      </p:sp>
    </p:spTree>
    <p:extLst>
      <p:ext uri="{BB962C8B-B14F-4D97-AF65-F5344CB8AC3E}">
        <p14:creationId xmlns:p14="http://schemas.microsoft.com/office/powerpoint/2010/main" val="2842936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043608" y="3501008"/>
            <a:ext cx="7632848" cy="584775"/>
          </a:xfrm>
          <a:prstGeom prst="rect">
            <a:avLst/>
          </a:prstGeom>
          <a:solidFill>
            <a:schemeClr val="accent6">
              <a:lumMod val="20000"/>
              <a:lumOff val="80000"/>
            </a:schemeClr>
          </a:solidFill>
        </p:spPr>
        <p:txBody>
          <a:bodyPr wrap="square">
            <a:spAutoFit/>
          </a:bodyPr>
          <a:lstStyle/>
          <a:p>
            <a:r>
              <a:rPr lang="el-GR" sz="3200" dirty="0"/>
              <a:t>Σας ευχαριστώ για την προσοχή σας !</a:t>
            </a:r>
          </a:p>
        </p:txBody>
      </p:sp>
    </p:spTree>
    <p:extLst>
      <p:ext uri="{BB962C8B-B14F-4D97-AF65-F5344CB8AC3E}">
        <p14:creationId xmlns:p14="http://schemas.microsoft.com/office/powerpoint/2010/main" val="10261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560840" cy="576064"/>
          </a:xfrm>
        </p:spPr>
        <p:txBody>
          <a:bodyPr>
            <a:noAutofit/>
          </a:bodyPr>
          <a:lstStyle/>
          <a:p>
            <a:r>
              <a:rPr lang="el-GR" sz="3600" dirty="0">
                <a:latin typeface="+mn-lt"/>
              </a:rPr>
              <a:t>Ερευνητικά Ερωτήματα  </a:t>
            </a:r>
            <a:endParaRPr lang="el-GR" sz="4000" b="1" dirty="0">
              <a:latin typeface="+mn-lt"/>
            </a:endParaRPr>
          </a:p>
        </p:txBody>
      </p:sp>
      <p:sp>
        <p:nvSpPr>
          <p:cNvPr id="4" name="9 - Ορθογώνιο"/>
          <p:cNvSpPr/>
          <p:nvPr/>
        </p:nvSpPr>
        <p:spPr>
          <a:xfrm>
            <a:off x="971600" y="2276872"/>
            <a:ext cx="7632848" cy="2677656"/>
          </a:xfrm>
          <a:prstGeom prst="rect">
            <a:avLst/>
          </a:prstGeom>
          <a:solidFill>
            <a:schemeClr val="accent2">
              <a:lumMod val="20000"/>
              <a:lumOff val="80000"/>
            </a:schemeClr>
          </a:solidFill>
        </p:spPr>
        <p:txBody>
          <a:bodyPr wrap="square">
            <a:spAutoFit/>
          </a:bodyPr>
          <a:lstStyle/>
          <a:p>
            <a:r>
              <a:rPr lang="el-GR" dirty="0">
                <a:latin typeface="+mn-lt"/>
              </a:rPr>
              <a:t>• Το εκπαιδευτικό υλικό είναι εύχρηστο και ελκυστικό </a:t>
            </a:r>
          </a:p>
          <a:p>
            <a:r>
              <a:rPr lang="el-GR" dirty="0">
                <a:latin typeface="+mn-lt"/>
              </a:rPr>
              <a:t>ώστε να επιτρέπει την αποτελεσματική κατανόηση του περιεχομένου και την αυτόνομη μάθηση;</a:t>
            </a:r>
          </a:p>
          <a:p>
            <a:br>
              <a:rPr lang="el-GR" dirty="0">
                <a:latin typeface="+mn-lt"/>
              </a:rPr>
            </a:br>
            <a:r>
              <a:rPr lang="el-GR" dirty="0">
                <a:latin typeface="+mn-lt"/>
              </a:rPr>
              <a:t> • Το εκπαιδευτικό υλικό λειτουργεί ενισχυτικά και ανατροφοδοτικά όσον αφορά τις απορίες και τα ερωτήματα των επιμορφούμενων;</a:t>
            </a:r>
          </a:p>
        </p:txBody>
      </p:sp>
    </p:spTree>
    <p:extLst>
      <p:ext uri="{BB962C8B-B14F-4D97-AF65-F5344CB8AC3E}">
        <p14:creationId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Δομή της εργασίας </a:t>
            </a:r>
            <a:endParaRPr lang="el-GR" sz="3600" b="1" dirty="0">
              <a:latin typeface="+mn-lt"/>
            </a:endParaRPr>
          </a:p>
        </p:txBody>
      </p:sp>
      <p:sp>
        <p:nvSpPr>
          <p:cNvPr id="4" name="9 - Ορθογώνιο"/>
          <p:cNvSpPr/>
          <p:nvPr/>
        </p:nvSpPr>
        <p:spPr>
          <a:xfrm>
            <a:off x="1392594" y="1905506"/>
            <a:ext cx="6840760" cy="2554545"/>
          </a:xfrm>
          <a:prstGeom prst="rect">
            <a:avLst/>
          </a:prstGeom>
          <a:solidFill>
            <a:schemeClr val="accent4">
              <a:lumMod val="20000"/>
              <a:lumOff val="80000"/>
            </a:schemeClr>
          </a:solidFill>
        </p:spPr>
        <p:txBody>
          <a:bodyPr wrap="square">
            <a:spAutoFit/>
          </a:bodyPr>
          <a:lstStyle/>
          <a:p>
            <a:pPr marL="457200" indent="-457200">
              <a:buFont typeface="Arial" panose="020B0604020202020204" pitchFamily="34" charset="0"/>
              <a:buChar char="•"/>
            </a:pPr>
            <a:r>
              <a:rPr lang="el-GR" sz="3200" dirty="0">
                <a:latin typeface="+mn-lt"/>
              </a:rPr>
              <a:t>Θεωρητικό πλαίσιο</a:t>
            </a:r>
          </a:p>
          <a:p>
            <a:pPr marL="457200" indent="-457200">
              <a:buFont typeface="Arial" panose="020B0604020202020204" pitchFamily="34" charset="0"/>
              <a:buChar char="•"/>
            </a:pPr>
            <a:r>
              <a:rPr lang="el-GR" sz="3200" dirty="0">
                <a:latin typeface="+mn-lt"/>
              </a:rPr>
              <a:t>Παραγόμενο εκπαιδευτικό υλικό</a:t>
            </a:r>
          </a:p>
          <a:p>
            <a:pPr marL="457200" indent="-457200">
              <a:buFont typeface="Arial" panose="020B0604020202020204" pitchFamily="34" charset="0"/>
              <a:buChar char="•"/>
            </a:pPr>
            <a:r>
              <a:rPr lang="el-GR" sz="3200" dirty="0">
                <a:latin typeface="+mn-lt"/>
              </a:rPr>
              <a:t>Μεθοδολογία</a:t>
            </a:r>
          </a:p>
          <a:p>
            <a:pPr marL="457200" indent="-457200">
              <a:buFont typeface="Arial" panose="020B0604020202020204" pitchFamily="34" charset="0"/>
              <a:buChar char="•"/>
            </a:pPr>
            <a:r>
              <a:rPr lang="el-GR" sz="3200" dirty="0">
                <a:latin typeface="+mn-lt"/>
              </a:rPr>
              <a:t>Αποτελέσματα – Κύρια ευρήματα</a:t>
            </a:r>
          </a:p>
          <a:p>
            <a:pPr marL="457200" indent="-457200">
              <a:buFont typeface="Arial" panose="020B0604020202020204" pitchFamily="34" charset="0"/>
              <a:buChar char="•"/>
            </a:pPr>
            <a:r>
              <a:rPr lang="el-GR" sz="3200" dirty="0">
                <a:latin typeface="+mn-lt"/>
              </a:rPr>
              <a:t>Συμπεράσματα</a:t>
            </a:r>
          </a:p>
        </p:txBody>
      </p:sp>
    </p:spTree>
    <p:extLst>
      <p:ext uri="{BB962C8B-B14F-4D97-AF65-F5344CB8AC3E}">
        <p14:creationId xmlns:p14="http://schemas.microsoft.com/office/powerpoint/2010/main"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a:t>
            </a:r>
            <a:r>
              <a:rPr lang="en-US" sz="3600" dirty="0">
                <a:latin typeface="+mn-lt"/>
              </a:rPr>
              <a:t> (</a:t>
            </a:r>
            <a:r>
              <a:rPr lang="el-GR" sz="3600" dirty="0">
                <a:latin typeface="+mn-lt"/>
              </a:rPr>
              <a:t>ΕξΑΕ)</a:t>
            </a:r>
            <a:endParaRPr lang="el-GR" sz="3600" b="1" dirty="0">
              <a:latin typeface="+mn-lt"/>
            </a:endParaRPr>
          </a:p>
        </p:txBody>
      </p:sp>
      <p:sp>
        <p:nvSpPr>
          <p:cNvPr id="4" name="9 - Ορθογώνιο"/>
          <p:cNvSpPr/>
          <p:nvPr/>
        </p:nvSpPr>
        <p:spPr>
          <a:xfrm>
            <a:off x="611560" y="1916832"/>
            <a:ext cx="8280920" cy="3785652"/>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Η </a:t>
            </a:r>
            <a:r>
              <a:rPr lang="en-US" dirty="0">
                <a:latin typeface="+mn-lt"/>
                <a:cs typeface="Times New Roman" panose="02020603050405020304" pitchFamily="18" charset="0"/>
              </a:rPr>
              <a:t>E</a:t>
            </a:r>
            <a:r>
              <a:rPr lang="el-GR" dirty="0">
                <a:latin typeface="+mn-lt"/>
                <a:cs typeface="Times New Roman" panose="02020603050405020304" pitchFamily="18" charset="0"/>
              </a:rPr>
              <a:t>ξ</a:t>
            </a:r>
            <a:r>
              <a:rPr lang="en-US" dirty="0">
                <a:latin typeface="+mn-lt"/>
                <a:cs typeface="Times New Roman" panose="02020603050405020304" pitchFamily="18" charset="0"/>
              </a:rPr>
              <a:t>AE</a:t>
            </a:r>
            <a:r>
              <a:rPr lang="el-GR" dirty="0">
                <a:latin typeface="+mn-lt"/>
                <a:cs typeface="Times New Roman" panose="02020603050405020304" pitchFamily="18" charset="0"/>
              </a:rPr>
              <a:t> ως μεθοδολογία χρησιμοποιείται όλο και περισσότερο με τη βοήθεια της τεχνολογίας που προσπαθεί να μειώσει τις επιπτώσεις από την ύπαρξη απόστασης μεταξύ εκπαιδευτή και εκπαιδευόμενων (Παναγιωτακόπουλος, Λιοναράκης, &amp; Ξένος, 2003). </a:t>
            </a:r>
          </a:p>
          <a:p>
            <a:pPr algn="just"/>
            <a:endParaRPr lang="en-US" dirty="0">
              <a:latin typeface="+mn-lt"/>
              <a:cs typeface="Times New Roman" panose="02020603050405020304" pitchFamily="18" charset="0"/>
            </a:endParaRPr>
          </a:p>
          <a:p>
            <a:pPr marL="342900" indent="-342900" algn="just">
              <a:buFont typeface="Arial" panose="020B0604020202020204" pitchFamily="34" charset="0"/>
              <a:buChar char="•"/>
            </a:pPr>
            <a:r>
              <a:rPr lang="el-GR" dirty="0">
                <a:latin typeface="+mn-lt"/>
                <a:cs typeface="Times New Roman" panose="02020603050405020304" pitchFamily="18" charset="0"/>
              </a:rPr>
              <a:t>Ο Λιοναράκης (2001) θεωρεί ότι η εξ αποστάσεως εκπαίδευση είναι αυτή που κινητοποιεί τον μηχανισμό της αυτοκατευθυνόμενης μάθησης και της αυτόνομης εκπαίδευσης.</a:t>
            </a:r>
          </a:p>
        </p:txBody>
      </p:sp>
    </p:spTree>
    <p:extLst>
      <p:ext uri="{BB962C8B-B14F-4D97-AF65-F5344CB8AC3E}">
        <p14:creationId xmlns:p14="http://schemas.microsoft.com/office/powerpoint/2010/main" val="358166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 (ΕξΑΕ)</a:t>
            </a:r>
            <a:endParaRPr lang="el-GR" sz="3600" b="1" dirty="0">
              <a:latin typeface="+mn-lt"/>
            </a:endParaRPr>
          </a:p>
        </p:txBody>
      </p:sp>
      <p:sp>
        <p:nvSpPr>
          <p:cNvPr id="4" name="9 - Ορθογώνιο"/>
          <p:cNvSpPr/>
          <p:nvPr/>
        </p:nvSpPr>
        <p:spPr>
          <a:xfrm>
            <a:off x="755576" y="2060848"/>
            <a:ext cx="8136904" cy="3416320"/>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cs typeface="Times New Roman" panose="02020603050405020304" pitchFamily="18" charset="0"/>
              </a:rPr>
              <a:t>Η ΕξΑΕ ανέδειξε μια καινοτόμα προσέγγιση διδασκαλίας και μάθησης και όπως αναφέρει ο Αναστασιάδης (2014), οι σύγχρονοι καιροί απαιτούν αυξημένη ευελιξία στον χώρο, τον χρόνο και τον ρυθμό μάθησης, οδηγώντας έτσι τους φορείς εκπαίδευσης σε εμπλουτισμό ή και αντικατάσταση της παραδοσιακής εκπαιδευτικής μεθοδολογίας με στοιχεία της ΕξΑΕ και φυσικά με την υποστήριξη των Τεχνολογιών Πληροφορικής και Επικοινωνίας (Αναστασιάδης, 2007 και 2014).</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27331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 (ΕξΑΕ)</a:t>
            </a:r>
            <a:endParaRPr lang="el-GR" sz="3600" b="1" dirty="0">
              <a:latin typeface="+mn-lt"/>
            </a:endParaRPr>
          </a:p>
        </p:txBody>
      </p:sp>
      <p:sp>
        <p:nvSpPr>
          <p:cNvPr id="4" name="9 - Ορθογώνιο"/>
          <p:cNvSpPr/>
          <p:nvPr/>
        </p:nvSpPr>
        <p:spPr>
          <a:xfrm>
            <a:off x="683568" y="2564904"/>
            <a:ext cx="8136904" cy="2677656"/>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Τα συστατικά στοιχεία του  Περιβάλλοντος Ασύγχρονης ΕξΑΕ είναι το πολυτροπικό περιεχόμενο και οι δραστηριότητες εμπέδωσης για το εκπαιδευτικό υλικό, η δυνατότητα σύγχρονης και ασύγχρονης συνομιλίας καθώς και η αλληλεπίδραση με την χρήση Web 2.0 εφαρμογών και τη βοήθεια των μέσων κοινωνικής δικτύωσης (Αναστασιάδης, Κωτσίδης, 2016). </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363761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mn-lt"/>
              </a:rPr>
              <a:t>Θεωρητικό Πλαίσιο </a:t>
            </a:r>
            <a:r>
              <a:rPr lang="el-GR" sz="2400" dirty="0">
                <a:latin typeface="+mn-lt"/>
              </a:rPr>
              <a:t>(Εκπαίδευση Ενηλίκων)</a:t>
            </a:r>
            <a:endParaRPr lang="el-GR" sz="2400" b="1" dirty="0">
              <a:latin typeface="+mn-lt"/>
            </a:endParaRPr>
          </a:p>
        </p:txBody>
      </p:sp>
      <p:sp>
        <p:nvSpPr>
          <p:cNvPr id="4" name="9 - Ορθογώνιο"/>
          <p:cNvSpPr/>
          <p:nvPr/>
        </p:nvSpPr>
        <p:spPr>
          <a:xfrm>
            <a:off x="683568" y="1700808"/>
            <a:ext cx="8136904" cy="4154984"/>
          </a:xfrm>
          <a:prstGeom prst="rect">
            <a:avLst/>
          </a:prstGeom>
          <a:solidFill>
            <a:schemeClr val="accent1">
              <a:lumMod val="20000"/>
              <a:lumOff val="80000"/>
            </a:schemeClr>
          </a:solidFill>
        </p:spPr>
        <p:txBody>
          <a:bodyPr wrap="square">
            <a:spAutoFit/>
          </a:bodyPr>
          <a:lstStyle/>
          <a:p>
            <a:pPr marL="342900" indent="-342900" algn="just">
              <a:buFont typeface="Arial" panose="020B0604020202020204" pitchFamily="34" charset="0"/>
              <a:buChar char="•"/>
            </a:pPr>
            <a:r>
              <a:rPr lang="el-GR" dirty="0">
                <a:latin typeface="+mn-lt"/>
              </a:rPr>
              <a:t>Η Εκπαίδευση Ενηλίκων έχει να κάνει με την εκπαίδευση ήδη ενεργών κοινωνικά και επαγγελματικά ατόμων, τα οποία συνειδητά επιλέγουν να την παρακολουθήσουν, έχοντας προσωπικούς, επαγγελματικούς και κοινωνικούς στόχους ανάπτυξης και ανέλιξης (Κοντάκος &amp; Γκόβαρης, 2006).</a:t>
            </a:r>
          </a:p>
          <a:p>
            <a:pPr algn="just"/>
            <a:endParaRPr lang="el-GR" dirty="0">
              <a:latin typeface="+mn-lt"/>
            </a:endParaRPr>
          </a:p>
          <a:p>
            <a:pPr marL="342900" indent="-342900" algn="just">
              <a:buFont typeface="Arial" panose="020B0604020202020204" pitchFamily="34" charset="0"/>
              <a:buChar char="•"/>
            </a:pPr>
            <a:r>
              <a:rPr lang="el-GR" dirty="0">
                <a:latin typeface="+mn-lt"/>
                <a:cs typeface="Times New Roman" panose="02020603050405020304" pitchFamily="18" charset="0"/>
              </a:rPr>
              <a:t>Ο όρος Εκπαίδευση Ενηλίκων σηματοδοτεί το οργανωμένο μέρος της Διά Βίου Μάθησης που αφορά ενηλίκους και ταυτόχρονα υποδηλώνει την ανθρωπιστική  κατεύθυνση των εκπαιδευτικών προγραμμάτων που πραγματοποιούνται σε αυτό το πλαίσιο (Κόκκος, 2005).</a:t>
            </a:r>
            <a:endParaRPr lang="en-US" dirty="0">
              <a:latin typeface="+mn-lt"/>
              <a:cs typeface="Times New Roman" panose="02020603050405020304" pitchFamily="18" charset="0"/>
            </a:endParaRPr>
          </a:p>
        </p:txBody>
      </p:sp>
    </p:spTree>
    <p:extLst>
      <p:ext uri="{BB962C8B-B14F-4D97-AF65-F5344CB8AC3E}">
        <p14:creationId xmlns:p14="http://schemas.microsoft.com/office/powerpoint/2010/main" val="26213200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2821</TotalTime>
  <Words>1580</Words>
  <Application>Microsoft Office PowerPoint</Application>
  <PresentationFormat>Προβολή στην οθόνη (4:3)</PresentationFormat>
  <Paragraphs>116</Paragraphs>
  <Slides>37</Slides>
  <Notes>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37</vt:i4>
      </vt:variant>
    </vt:vector>
  </HeadingPairs>
  <TitlesOfParts>
    <vt:vector size="42" baseType="lpstr">
      <vt:lpstr>Arial</vt:lpstr>
      <vt:lpstr>Calibri</vt:lpstr>
      <vt:lpstr>Calibri Light</vt:lpstr>
      <vt:lpstr>Times New Roman</vt:lpstr>
      <vt:lpstr>Θέμα του Office</vt:lpstr>
      <vt:lpstr>Σχεδιασμός, υλοποίηση και αποτίμηση διαδικτυακού περιβάλλοντος επιμόρφωσης εκπαιδευτικών Δευτεροβάθμιας Εκπαίδευσης που διδάσκουν Φυσικές Επιστήμες ή υποστηρίζουν την εργαστηριακή διδασκαλία τους, με θέμα:  «Η αξιοποίηση του μικρο-ελεγκτή Arduino στο σχολικό εργαστήριο για την μέτρηση της ταχύτητας στην ευθύγραμμη κίνηση»</vt:lpstr>
      <vt:lpstr>Σκοπός</vt:lpstr>
      <vt:lpstr>Συνεισφορά της διπλωματικής </vt:lpstr>
      <vt:lpstr>Ερευνητικά Ερωτήματα  </vt:lpstr>
      <vt:lpstr>Δομή της εργασίας </vt:lpstr>
      <vt:lpstr>Θεωρητικό Πλαίσιο (ΕξΑΕ)</vt:lpstr>
      <vt:lpstr>Θεωρητικό Πλαίσιο (ΕξΑΕ)</vt:lpstr>
      <vt:lpstr>Θεωρητικό Πλαίσιο (ΕξΑΕ)</vt:lpstr>
      <vt:lpstr>Θεωρητικό Πλαίσιο (Εκπαίδευση Ενηλίκων)</vt:lpstr>
      <vt:lpstr>Θεωρητικό Πλαίσιο (Εκπαίδευση Ενηλίκων)</vt:lpstr>
      <vt:lpstr>Θεωρητικό Πλαίσιο (ΕΥ)</vt:lpstr>
      <vt:lpstr> Παραγόμενο εκπαιδευτικό υλικό  </vt:lpstr>
      <vt:lpstr> Παραγόμενο εκπαιδευτικό υλικό  </vt:lpstr>
      <vt:lpstr> Παραγόμενο εκπαιδευτικό υλικό  </vt:lpstr>
      <vt:lpstr> Παραγόμενο εκπαιδευτικό υλικό  </vt:lpstr>
      <vt:lpstr> 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Παραγόμενο εκπαιδευτικό υλικό </vt:lpstr>
      <vt:lpstr>Μεθοδολογία</vt:lpstr>
      <vt:lpstr>Μεθοδολογία</vt:lpstr>
      <vt:lpstr>Αποτελέσματα - Κύρια ευρήματα</vt:lpstr>
      <vt:lpstr>Αποτελέσματα - Κύρια ευρήματα</vt:lpstr>
      <vt:lpstr>Αποτελέσματα - Κύρια ευρήματα</vt:lpstr>
      <vt:lpstr>Συμπεράσματα</vt:lpstr>
      <vt:lpstr>Συμπεράσματα</vt:lpstr>
      <vt:lpstr>Συμπεράσματα</vt:lpstr>
      <vt:lpstr>Συμπεράσματα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Astrinos Tsoutsoudakis</cp:lastModifiedBy>
  <cp:revision>1697</cp:revision>
  <dcterms:created xsi:type="dcterms:W3CDTF">2003-10-16T17:37:47Z</dcterms:created>
  <dcterms:modified xsi:type="dcterms:W3CDTF">2021-04-15T15:31:51Z</dcterms:modified>
</cp:coreProperties>
</file>