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24" r:id="rId1"/>
  </p:sldMasterIdLst>
  <p:notesMasterIdLst>
    <p:notesMasterId r:id="rId32"/>
  </p:notesMasterIdLst>
  <p:sldIdLst>
    <p:sldId id="256" r:id="rId2"/>
    <p:sldId id="258" r:id="rId3"/>
    <p:sldId id="259" r:id="rId4"/>
    <p:sldId id="260" r:id="rId5"/>
    <p:sldId id="261" r:id="rId6"/>
    <p:sldId id="262" r:id="rId7"/>
    <p:sldId id="285" r:id="rId8"/>
    <p:sldId id="265" r:id="rId9"/>
    <p:sldId id="284" r:id="rId10"/>
    <p:sldId id="268" r:id="rId11"/>
    <p:sldId id="267" r:id="rId12"/>
    <p:sldId id="266" r:id="rId13"/>
    <p:sldId id="269" r:id="rId14"/>
    <p:sldId id="270" r:id="rId15"/>
    <p:sldId id="273" r:id="rId16"/>
    <p:sldId id="271" r:id="rId17"/>
    <p:sldId id="272" r:id="rId18"/>
    <p:sldId id="274" r:id="rId19"/>
    <p:sldId id="287" r:id="rId20"/>
    <p:sldId id="275" r:id="rId21"/>
    <p:sldId id="288" r:id="rId22"/>
    <p:sldId id="276" r:id="rId23"/>
    <p:sldId id="277" r:id="rId24"/>
    <p:sldId id="286" r:id="rId25"/>
    <p:sldId id="278" r:id="rId26"/>
    <p:sldId id="279" r:id="rId27"/>
    <p:sldId id="281" r:id="rId28"/>
    <p:sldId id="280" r:id="rId29"/>
    <p:sldId id="282" r:id="rId30"/>
    <p:sldId id="283" r:id="rId3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7" autoAdjust="0"/>
    <p:restoredTop sz="94673" autoAdjust="0"/>
  </p:normalViewPr>
  <p:slideViewPr>
    <p:cSldViewPr>
      <p:cViewPr>
        <p:scale>
          <a:sx n="85" d="100"/>
          <a:sy n="85" d="100"/>
        </p:scale>
        <p:origin x="-1382" y="-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7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style val="6"/>
  <c:chart>
    <c:title>
      <c:tx>
        <c:rich>
          <a:bodyPr/>
          <a:lstStyle/>
          <a:p>
            <a:pPr>
              <a:defRPr lang="en-US"/>
            </a:pPr>
            <a:r>
              <a:rPr lang="el-GR"/>
              <a:t>Φύλο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Ποσοστό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l-GR"/>
                      <a:t>32</a:t>
                    </a:r>
                    <a:r>
                      <a:rPr lang="en-US"/>
                      <a:t>%</a:t>
                    </a:r>
                  </a:p>
                </c:rich>
              </c:tx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l-GR"/>
                      <a:t>68</a:t>
                    </a:r>
                    <a:r>
                      <a:rPr lang="en-US"/>
                      <a:t>%</a:t>
                    </a:r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lang="en-US"/>
                </a:pPr>
                <a:endParaRPr lang="el-GR"/>
              </a:p>
            </c:txPr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Φύλλο1!$A$2:$A$3</c:f>
              <c:strCache>
                <c:ptCount val="2"/>
                <c:pt idx="0">
                  <c:v>Άνδρας</c:v>
                </c:pt>
                <c:pt idx="1">
                  <c:v>Γυναίκα</c:v>
                </c:pt>
              </c:strCache>
            </c:strRef>
          </c:cat>
          <c:val>
            <c:numRef>
              <c:f>Φύλλο1!$B$2:$B$3</c:f>
              <c:numCache>
                <c:formatCode>General</c:formatCode>
                <c:ptCount val="2"/>
                <c:pt idx="0">
                  <c:v>32</c:v>
                </c:pt>
                <c:pt idx="1">
                  <c:v>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E2-4EDC-96BD-79BC563BA9EE}"/>
            </c:ext>
          </c:extLst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lang="en-US"/>
          </a:pPr>
          <a:endParaRPr lang="el-GR"/>
        </a:p>
      </c:txPr>
    </c:legend>
    <c:plotVisOnly val="1"/>
    <c:dispBlanksAs val="zero"/>
  </c:chart>
  <c:spPr>
    <a:solidFill>
      <a:schemeClr val="bg1">
        <a:lumMod val="20000"/>
        <a:lumOff val="80000"/>
      </a:schemeClr>
    </a:solidFill>
    <a:ln>
      <a:solidFill>
        <a:schemeClr val="tx1"/>
      </a:solidFill>
    </a:ln>
  </c:spPr>
  <c:txPr>
    <a:bodyPr/>
    <a:lstStyle/>
    <a:p>
      <a:pPr>
        <a:defRPr sz="1800"/>
      </a:pPr>
      <a:endParaRPr lang="el-G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style val="22"/>
  <c:chart>
    <c:title>
      <c:tx>
        <c:rich>
          <a:bodyPr/>
          <a:lstStyle/>
          <a:p>
            <a:pPr>
              <a:defRPr lang="en-US"/>
            </a:pPr>
            <a:r>
              <a:rPr lang="el-GR"/>
              <a:t>Ηλικία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ποσοστό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el-GR"/>
              </a:p>
            </c:txPr>
            <c:showPercent val="1"/>
          </c:dLbls>
          <c:cat>
            <c:strRef>
              <c:f>Φύλλο1!$A$2:$A$5</c:f>
              <c:strCache>
                <c:ptCount val="4"/>
                <c:pt idx="0">
                  <c:v>22-30</c:v>
                </c:pt>
                <c:pt idx="1">
                  <c:v>31-40</c:v>
                </c:pt>
                <c:pt idx="2">
                  <c:v>41-50</c:v>
                </c:pt>
                <c:pt idx="3">
                  <c:v>&gt;50</c:v>
                </c:pt>
              </c:strCache>
            </c:strRef>
          </c:cat>
          <c:val>
            <c:numRef>
              <c:f>Φύλλο1!$B$2:$B$5</c:f>
              <c:numCache>
                <c:formatCode>0%</c:formatCode>
                <c:ptCount val="4"/>
                <c:pt idx="0">
                  <c:v>0.36000000000000032</c:v>
                </c:pt>
                <c:pt idx="1">
                  <c:v>0.42000000000000032</c:v>
                </c:pt>
                <c:pt idx="2">
                  <c:v>0.16</c:v>
                </c:pt>
                <c:pt idx="3">
                  <c:v>6.0000000000000032E-2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D96-468F-BAFE-B16C36DCA62A}"/>
            </c:ext>
          </c:extLst>
        </c:ser>
        <c:dLbls>
          <c:showPercent val="1"/>
        </c:dLbls>
        <c:firstSliceAng val="0"/>
      </c:pieChart>
    </c:plotArea>
    <c:legend>
      <c:legendPos val="r"/>
      <c:layout/>
      <c:txPr>
        <a:bodyPr/>
        <a:lstStyle/>
        <a:p>
          <a:pPr>
            <a:defRPr lang="en-US"/>
          </a:pPr>
          <a:endParaRPr lang="el-GR"/>
        </a:p>
      </c:txPr>
    </c:legend>
    <c:plotVisOnly val="1"/>
    <c:dispBlanksAs val="zero"/>
  </c:chart>
  <c:spPr>
    <a:solidFill>
      <a:schemeClr val="bg2">
        <a:lumMod val="20000"/>
        <a:lumOff val="80000"/>
      </a:schemeClr>
    </a:solidFill>
    <a:ln>
      <a:solidFill>
        <a:schemeClr val="tx1">
          <a:lumMod val="85000"/>
          <a:lumOff val="15000"/>
        </a:schemeClr>
      </a:solidFill>
    </a:ln>
  </c:spPr>
  <c:txPr>
    <a:bodyPr/>
    <a:lstStyle/>
    <a:p>
      <a:pPr>
        <a:defRPr sz="1800"/>
      </a:pPr>
      <a:endParaRPr lang="el-G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style val="6"/>
  <c:chart>
    <c:title>
      <c:tx>
        <c:rich>
          <a:bodyPr/>
          <a:lstStyle/>
          <a:p>
            <a:pPr>
              <a:defRPr lang="en-US"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Χρόνια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Προϋπηρεσίας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Χρόνια Προυπηρεσίας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el-GR"/>
              </a:p>
            </c:txPr>
            <c:showPercent val="1"/>
          </c:dLbls>
          <c:cat>
            <c:strRef>
              <c:f>Φύλλο1!$A$2:$A$5</c:f>
              <c:strCache>
                <c:ptCount val="4"/>
                <c:pt idx="0">
                  <c:v>0-4</c:v>
                </c:pt>
                <c:pt idx="1">
                  <c:v>5--10</c:v>
                </c:pt>
                <c:pt idx="2">
                  <c:v>10--20</c:v>
                </c:pt>
                <c:pt idx="3">
                  <c:v>&gt;20</c:v>
                </c:pt>
              </c:strCache>
            </c:strRef>
          </c:cat>
          <c:val>
            <c:numRef>
              <c:f>Φύλλο1!$B$2:$B$5</c:f>
              <c:numCache>
                <c:formatCode>0%</c:formatCode>
                <c:ptCount val="4"/>
                <c:pt idx="0">
                  <c:v>0.54</c:v>
                </c:pt>
                <c:pt idx="1">
                  <c:v>0.30000000000000021</c:v>
                </c:pt>
                <c:pt idx="2">
                  <c:v>0.1</c:v>
                </c:pt>
                <c:pt idx="3">
                  <c:v>6.0000000000000032E-2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523-4BA3-BC50-F2857DED3DC6}"/>
            </c:ext>
          </c:extLst>
        </c:ser>
        <c:dLbls>
          <c:showPercent val="1"/>
        </c:dLbls>
        <c:firstSliceAng val="0"/>
      </c:pieChart>
      <c:spPr>
        <a:solidFill>
          <a:schemeClr val="bg1">
            <a:lumMod val="20000"/>
            <a:lumOff val="80000"/>
          </a:schemeClr>
        </a:solidFill>
        <a:ln>
          <a:noFill/>
        </a:ln>
      </c:spPr>
    </c:plotArea>
    <c:legend>
      <c:legendPos val="r"/>
      <c:layout/>
      <c:txPr>
        <a:bodyPr/>
        <a:lstStyle/>
        <a:p>
          <a:pPr>
            <a:defRPr lang="en-US"/>
          </a:pPr>
          <a:endParaRPr lang="el-GR"/>
        </a:p>
      </c:txPr>
    </c:legend>
    <c:plotVisOnly val="1"/>
    <c:dispBlanksAs val="zero"/>
  </c:chart>
  <c:spPr>
    <a:solidFill>
      <a:schemeClr val="bg1">
        <a:lumMod val="20000"/>
        <a:lumOff val="80000"/>
      </a:schemeClr>
    </a:solidFill>
    <a:ln>
      <a:solidFill>
        <a:schemeClr val="tx1"/>
      </a:solidFill>
    </a:ln>
  </c:spPr>
  <c:txPr>
    <a:bodyPr/>
    <a:lstStyle/>
    <a:p>
      <a:pPr>
        <a:defRPr sz="1800"/>
      </a:pPr>
      <a:endParaRPr lang="el-G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/>
      <c:barChart>
        <c:barDir val="col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Διαφωνώ απόλυτα</c:v>
                </c:pt>
              </c:strCache>
            </c:strRef>
          </c:tx>
          <c:cat>
            <c:strRef>
              <c:f>Φύλλο1!$A$2:$A$5</c:f>
              <c:strCache>
                <c:ptCount val="4"/>
                <c:pt idx="0">
                  <c:v>Γ1</c:v>
                </c:pt>
                <c:pt idx="1">
                  <c:v>Γ2</c:v>
                </c:pt>
                <c:pt idx="2">
                  <c:v>Γ3</c:v>
                </c:pt>
                <c:pt idx="3">
                  <c:v>Γ4</c:v>
                </c:pt>
              </c:strCache>
            </c:strRef>
          </c:cat>
          <c:val>
            <c:numRef>
              <c:f>Φύλλο1!$B$2:$B$5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2.0000000000000014E-2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338-412D-BE68-4A2D522E16C2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Διαφωνώ</c:v>
                </c:pt>
              </c:strCache>
            </c:strRef>
          </c:tx>
          <c:cat>
            <c:strRef>
              <c:f>Φύλλο1!$A$2:$A$5</c:f>
              <c:strCache>
                <c:ptCount val="4"/>
                <c:pt idx="0">
                  <c:v>Γ1</c:v>
                </c:pt>
                <c:pt idx="1">
                  <c:v>Γ2</c:v>
                </c:pt>
                <c:pt idx="2">
                  <c:v>Γ3</c:v>
                </c:pt>
                <c:pt idx="3">
                  <c:v>Γ4</c:v>
                </c:pt>
              </c:strCache>
            </c:strRef>
          </c:cat>
          <c:val>
            <c:numRef>
              <c:f>Φύλλο1!$C$2:$C$5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4.0000000000000029E-2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338-412D-BE68-4A2D522E16C2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Ούτε διαφωνώ, ούτε συμφωνώ</c:v>
                </c:pt>
              </c:strCache>
            </c:strRef>
          </c:tx>
          <c:cat>
            <c:strRef>
              <c:f>Φύλλο1!$A$2:$A$5</c:f>
              <c:strCache>
                <c:ptCount val="4"/>
                <c:pt idx="0">
                  <c:v>Γ1</c:v>
                </c:pt>
                <c:pt idx="1">
                  <c:v>Γ2</c:v>
                </c:pt>
                <c:pt idx="2">
                  <c:v>Γ3</c:v>
                </c:pt>
                <c:pt idx="3">
                  <c:v>Γ4</c:v>
                </c:pt>
              </c:strCache>
            </c:strRef>
          </c:cat>
          <c:val>
            <c:numRef>
              <c:f>Φύλλο1!$D$2:$D$5</c:f>
              <c:numCache>
                <c:formatCode>0%</c:formatCode>
                <c:ptCount val="4"/>
                <c:pt idx="0">
                  <c:v>2.0000000000000014E-2</c:v>
                </c:pt>
                <c:pt idx="1">
                  <c:v>0</c:v>
                </c:pt>
                <c:pt idx="2">
                  <c:v>6.0000000000000039E-2</c:v>
                </c:pt>
                <c:pt idx="3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338-412D-BE68-4A2D522E16C2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Συμφωνώ</c:v>
                </c:pt>
              </c:strCache>
            </c:strRef>
          </c:tx>
          <c:cat>
            <c:strRef>
              <c:f>Φύλλο1!$A$2:$A$5</c:f>
              <c:strCache>
                <c:ptCount val="4"/>
                <c:pt idx="0">
                  <c:v>Γ1</c:v>
                </c:pt>
                <c:pt idx="1">
                  <c:v>Γ2</c:v>
                </c:pt>
                <c:pt idx="2">
                  <c:v>Γ3</c:v>
                </c:pt>
                <c:pt idx="3">
                  <c:v>Γ4</c:v>
                </c:pt>
              </c:strCache>
            </c:strRef>
          </c:cat>
          <c:val>
            <c:numRef>
              <c:f>Φύλλο1!$E$2:$E$5</c:f>
              <c:numCache>
                <c:formatCode>0%</c:formatCode>
                <c:ptCount val="4"/>
                <c:pt idx="0">
                  <c:v>0.24000000000000021</c:v>
                </c:pt>
                <c:pt idx="1">
                  <c:v>0.2</c:v>
                </c:pt>
                <c:pt idx="2">
                  <c:v>0.2</c:v>
                </c:pt>
                <c:pt idx="3">
                  <c:v>0.28000000000000008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338-412D-BE68-4A2D522E16C2}"/>
            </c:ext>
          </c:extLst>
        </c:ser>
        <c:ser>
          <c:idx val="4"/>
          <c:order val="4"/>
          <c:tx>
            <c:strRef>
              <c:f>Φύλλο1!$F$1</c:f>
              <c:strCache>
                <c:ptCount val="1"/>
                <c:pt idx="0">
                  <c:v>Συμφωνώ απόλυτα</c:v>
                </c:pt>
              </c:strCache>
            </c:strRef>
          </c:tx>
          <c:cat>
            <c:strRef>
              <c:f>Φύλλο1!$A$2:$A$5</c:f>
              <c:strCache>
                <c:ptCount val="4"/>
                <c:pt idx="0">
                  <c:v>Γ1</c:v>
                </c:pt>
                <c:pt idx="1">
                  <c:v>Γ2</c:v>
                </c:pt>
                <c:pt idx="2">
                  <c:v>Γ3</c:v>
                </c:pt>
                <c:pt idx="3">
                  <c:v>Γ4</c:v>
                </c:pt>
              </c:strCache>
            </c:strRef>
          </c:cat>
          <c:val>
            <c:numRef>
              <c:f>Φύλλο1!$F$2:$F$5</c:f>
              <c:numCache>
                <c:formatCode>0%</c:formatCode>
                <c:ptCount val="4"/>
                <c:pt idx="0">
                  <c:v>0.7400000000000021</c:v>
                </c:pt>
                <c:pt idx="1">
                  <c:v>0.8</c:v>
                </c:pt>
                <c:pt idx="2">
                  <c:v>0.70000000000000062</c:v>
                </c:pt>
                <c:pt idx="3">
                  <c:v>0.60000000000000064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338-412D-BE68-4A2D522E16C2}"/>
            </c:ext>
          </c:extLst>
        </c:ser>
        <c:axId val="172660992"/>
        <c:axId val="172675072"/>
      </c:barChart>
      <c:catAx>
        <c:axId val="17266099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72675072"/>
        <c:crosses val="autoZero"/>
        <c:auto val="1"/>
        <c:lblAlgn val="ctr"/>
        <c:lblOffset val="100"/>
      </c:catAx>
      <c:valAx>
        <c:axId val="172675072"/>
        <c:scaling>
          <c:orientation val="minMax"/>
          <c:max val="1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726609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597154175137063"/>
          <c:y val="7.9712038408278993E-2"/>
          <c:w val="0.30417769638824116"/>
          <c:h val="0.76764154187302158"/>
        </c:manualLayout>
      </c:layout>
      <c:txPr>
        <a:bodyPr/>
        <a:lstStyle/>
        <a:p>
          <a:pPr>
            <a:defRPr lang="en-US"/>
          </a:pPr>
          <a:endParaRPr lang="el-GR"/>
        </a:p>
      </c:txPr>
    </c:legend>
    <c:plotVisOnly val="1"/>
    <c:dispBlanksAs val="gap"/>
  </c:chart>
  <c:spPr>
    <a:solidFill>
      <a:schemeClr val="bg1">
        <a:lumMod val="20000"/>
        <a:lumOff val="80000"/>
      </a:schemeClr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l-G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/>
      <c:barChart>
        <c:barDir val="col"/>
        <c:grouping val="clustered"/>
        <c:ser>
          <c:idx val="0"/>
          <c:order val="0"/>
          <c:tx>
            <c:strRef>
              <c:f>Φύλλο1!$A$2</c:f>
              <c:strCache>
                <c:ptCount val="1"/>
                <c:pt idx="0">
                  <c:v>Διαφωνώ Απόλυτα</c:v>
                </c:pt>
              </c:strCache>
            </c:strRef>
          </c:tx>
          <c:cat>
            <c:strRef>
              <c:f>Φύλλο1!$B$1:$F$1</c:f>
              <c:strCache>
                <c:ptCount val="5"/>
                <c:pt idx="0">
                  <c:v>Β1</c:v>
                </c:pt>
                <c:pt idx="1">
                  <c:v>Β2</c:v>
                </c:pt>
                <c:pt idx="2">
                  <c:v>Β3</c:v>
                </c:pt>
                <c:pt idx="3">
                  <c:v>Β4</c:v>
                </c:pt>
                <c:pt idx="4">
                  <c:v>Β5</c:v>
                </c:pt>
              </c:strCache>
            </c:strRef>
          </c:cat>
          <c:val>
            <c:numRef>
              <c:f>Φύλλο1!$B$2:$F$2</c:f>
              <c:numCache>
                <c:formatCode>0%</c:formatCode>
                <c:ptCount val="5"/>
                <c:pt idx="0">
                  <c:v>0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Φύλλο1!$A$3</c:f>
              <c:strCache>
                <c:ptCount val="1"/>
                <c:pt idx="0">
                  <c:v>Διαφωνώ</c:v>
                </c:pt>
              </c:strCache>
            </c:strRef>
          </c:tx>
          <c:cat>
            <c:strRef>
              <c:f>Φύλλο1!$B$1:$F$1</c:f>
              <c:strCache>
                <c:ptCount val="5"/>
                <c:pt idx="0">
                  <c:v>Β1</c:v>
                </c:pt>
                <c:pt idx="1">
                  <c:v>Β2</c:v>
                </c:pt>
                <c:pt idx="2">
                  <c:v>Β3</c:v>
                </c:pt>
                <c:pt idx="3">
                  <c:v>Β4</c:v>
                </c:pt>
                <c:pt idx="4">
                  <c:v>Β5</c:v>
                </c:pt>
              </c:strCache>
            </c:strRef>
          </c:cat>
          <c:val>
            <c:numRef>
              <c:f>Φύλλο1!$B$3:$F$3</c:f>
              <c:numCache>
                <c:formatCode>0%</c:formatCode>
                <c:ptCount val="5"/>
                <c:pt idx="0">
                  <c:v>0</c:v>
                </c:pt>
                <c:pt idx="1">
                  <c:v>0.12000000000000002</c:v>
                </c:pt>
                <c:pt idx="2">
                  <c:v>0</c:v>
                </c:pt>
                <c:pt idx="3">
                  <c:v>0</c:v>
                </c:pt>
                <c:pt idx="4">
                  <c:v>4.0000000000000063E-2</c:v>
                </c:pt>
              </c:numCache>
            </c:numRef>
          </c:val>
        </c:ser>
        <c:ser>
          <c:idx val="2"/>
          <c:order val="2"/>
          <c:tx>
            <c:strRef>
              <c:f>Φύλλο1!$A$4</c:f>
              <c:strCache>
                <c:ptCount val="1"/>
                <c:pt idx="0">
                  <c:v>Ούτε διαφωνώ, ούτε συμφωνώ</c:v>
                </c:pt>
              </c:strCache>
            </c:strRef>
          </c:tx>
          <c:cat>
            <c:strRef>
              <c:f>Φύλλο1!$B$1:$F$1</c:f>
              <c:strCache>
                <c:ptCount val="5"/>
                <c:pt idx="0">
                  <c:v>Β1</c:v>
                </c:pt>
                <c:pt idx="1">
                  <c:v>Β2</c:v>
                </c:pt>
                <c:pt idx="2">
                  <c:v>Β3</c:v>
                </c:pt>
                <c:pt idx="3">
                  <c:v>Β4</c:v>
                </c:pt>
                <c:pt idx="4">
                  <c:v>Β5</c:v>
                </c:pt>
              </c:strCache>
            </c:strRef>
          </c:cat>
          <c:val>
            <c:numRef>
              <c:f>Φύλλο1!$B$4:$F$4</c:f>
              <c:numCache>
                <c:formatCode>0%</c:formatCode>
                <c:ptCount val="5"/>
                <c:pt idx="0">
                  <c:v>2.0000000000000032E-2</c:v>
                </c:pt>
                <c:pt idx="1">
                  <c:v>0.24000000000000021</c:v>
                </c:pt>
                <c:pt idx="2">
                  <c:v>2.0000000000000032E-2</c:v>
                </c:pt>
                <c:pt idx="3">
                  <c:v>4.0000000000000063E-2</c:v>
                </c:pt>
                <c:pt idx="4">
                  <c:v>0</c:v>
                </c:pt>
              </c:numCache>
            </c:numRef>
          </c:val>
        </c:ser>
        <c:ser>
          <c:idx val="3"/>
          <c:order val="3"/>
          <c:tx>
            <c:strRef>
              <c:f>Φύλλο1!$A$5</c:f>
              <c:strCache>
                <c:ptCount val="1"/>
                <c:pt idx="0">
                  <c:v>Συμφωνώ</c:v>
                </c:pt>
              </c:strCache>
            </c:strRef>
          </c:tx>
          <c:cat>
            <c:strRef>
              <c:f>Φύλλο1!$B$1:$F$1</c:f>
              <c:strCache>
                <c:ptCount val="5"/>
                <c:pt idx="0">
                  <c:v>Β1</c:v>
                </c:pt>
                <c:pt idx="1">
                  <c:v>Β2</c:v>
                </c:pt>
                <c:pt idx="2">
                  <c:v>Β3</c:v>
                </c:pt>
                <c:pt idx="3">
                  <c:v>Β4</c:v>
                </c:pt>
                <c:pt idx="4">
                  <c:v>Β5</c:v>
                </c:pt>
              </c:strCache>
            </c:strRef>
          </c:cat>
          <c:val>
            <c:numRef>
              <c:f>Φύλλο1!$B$5:$F$5</c:f>
              <c:numCache>
                <c:formatCode>0%</c:formatCode>
                <c:ptCount val="5"/>
                <c:pt idx="0">
                  <c:v>0.32000000000000117</c:v>
                </c:pt>
                <c:pt idx="1">
                  <c:v>0.34000000000000041</c:v>
                </c:pt>
                <c:pt idx="2">
                  <c:v>0.5</c:v>
                </c:pt>
                <c:pt idx="3">
                  <c:v>0.18000000000000024</c:v>
                </c:pt>
                <c:pt idx="4">
                  <c:v>0.36000000000000032</c:v>
                </c:pt>
              </c:numCache>
            </c:numRef>
          </c:val>
        </c:ser>
        <c:ser>
          <c:idx val="4"/>
          <c:order val="4"/>
          <c:tx>
            <c:strRef>
              <c:f>Φύλλο1!$A$6</c:f>
              <c:strCache>
                <c:ptCount val="1"/>
                <c:pt idx="0">
                  <c:v>Συμφωνώ Απόλυτα</c:v>
                </c:pt>
              </c:strCache>
            </c:strRef>
          </c:tx>
          <c:cat>
            <c:strRef>
              <c:f>Φύλλο1!$B$1:$F$1</c:f>
              <c:strCache>
                <c:ptCount val="5"/>
                <c:pt idx="0">
                  <c:v>Β1</c:v>
                </c:pt>
                <c:pt idx="1">
                  <c:v>Β2</c:v>
                </c:pt>
                <c:pt idx="2">
                  <c:v>Β3</c:v>
                </c:pt>
                <c:pt idx="3">
                  <c:v>Β4</c:v>
                </c:pt>
                <c:pt idx="4">
                  <c:v>Β5</c:v>
                </c:pt>
              </c:strCache>
            </c:strRef>
          </c:cat>
          <c:val>
            <c:numRef>
              <c:f>Φύλλο1!$B$6:$F$6</c:f>
              <c:numCache>
                <c:formatCode>0%</c:formatCode>
                <c:ptCount val="5"/>
                <c:pt idx="0">
                  <c:v>0.64000000000000234</c:v>
                </c:pt>
                <c:pt idx="1">
                  <c:v>0.2</c:v>
                </c:pt>
                <c:pt idx="2">
                  <c:v>0.48000000000000032</c:v>
                </c:pt>
                <c:pt idx="3">
                  <c:v>0.7400000000000021</c:v>
                </c:pt>
                <c:pt idx="4">
                  <c:v>0.60000000000000064</c:v>
                </c:pt>
              </c:numCache>
            </c:numRef>
          </c:val>
        </c:ser>
        <c:axId val="101576064"/>
        <c:axId val="107287680"/>
      </c:barChart>
      <c:catAx>
        <c:axId val="10157606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07287680"/>
        <c:crosses val="autoZero"/>
        <c:auto val="1"/>
        <c:lblAlgn val="ctr"/>
        <c:lblOffset val="100"/>
      </c:catAx>
      <c:valAx>
        <c:axId val="107287680"/>
        <c:scaling>
          <c:orientation val="minMax"/>
          <c:max val="1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0157606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l-GR"/>
        </a:p>
      </c:txPr>
    </c:legend>
    <c:plotVisOnly val="1"/>
    <c:dispBlanksAs val="gap"/>
  </c:chart>
  <c:spPr>
    <a:solidFill>
      <a:schemeClr val="bg1">
        <a:lumMod val="20000"/>
        <a:lumOff val="80000"/>
      </a:schemeClr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l-G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/>
      <c:barChart>
        <c:barDir val="col"/>
        <c:grouping val="clustered"/>
        <c:ser>
          <c:idx val="0"/>
          <c:order val="0"/>
          <c:tx>
            <c:strRef>
              <c:f>Φύλλο1!$A$9</c:f>
              <c:strCache>
                <c:ptCount val="1"/>
                <c:pt idx="0">
                  <c:v>Διαφωνώ Απόλυτα</c:v>
                </c:pt>
              </c:strCache>
            </c:strRef>
          </c:tx>
          <c:cat>
            <c:strRef>
              <c:f>Φύλλο1!$B$8:$F$8</c:f>
              <c:strCache>
                <c:ptCount val="5"/>
                <c:pt idx="0">
                  <c:v>Β6</c:v>
                </c:pt>
                <c:pt idx="1">
                  <c:v>Β7</c:v>
                </c:pt>
                <c:pt idx="2">
                  <c:v>Β8</c:v>
                </c:pt>
                <c:pt idx="3">
                  <c:v>Β9</c:v>
                </c:pt>
                <c:pt idx="4">
                  <c:v>Β10</c:v>
                </c:pt>
              </c:strCache>
            </c:strRef>
          </c:cat>
          <c:val>
            <c:numRef>
              <c:f>Φύλλο1!$B$9:$F$9</c:f>
              <c:numCache>
                <c:formatCode>0%</c:formatCode>
                <c:ptCount val="5"/>
                <c:pt idx="0">
                  <c:v>0</c:v>
                </c:pt>
                <c:pt idx="1">
                  <c:v>0.58000000000000007</c:v>
                </c:pt>
                <c:pt idx="2">
                  <c:v>0.14000000000000001</c:v>
                </c:pt>
                <c:pt idx="3">
                  <c:v>4.0000000000000022E-2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Φύλλο1!$A$10</c:f>
              <c:strCache>
                <c:ptCount val="1"/>
                <c:pt idx="0">
                  <c:v>Διαφωνώ</c:v>
                </c:pt>
              </c:strCache>
            </c:strRef>
          </c:tx>
          <c:cat>
            <c:strRef>
              <c:f>Φύλλο1!$B$8:$F$8</c:f>
              <c:strCache>
                <c:ptCount val="5"/>
                <c:pt idx="0">
                  <c:v>Β6</c:v>
                </c:pt>
                <c:pt idx="1">
                  <c:v>Β7</c:v>
                </c:pt>
                <c:pt idx="2">
                  <c:v>Β8</c:v>
                </c:pt>
                <c:pt idx="3">
                  <c:v>Β9</c:v>
                </c:pt>
                <c:pt idx="4">
                  <c:v>Β10</c:v>
                </c:pt>
              </c:strCache>
            </c:strRef>
          </c:cat>
          <c:val>
            <c:numRef>
              <c:f>Φύλλο1!$B$10:$F$10</c:f>
              <c:numCache>
                <c:formatCode>0%</c:formatCode>
                <c:ptCount val="5"/>
                <c:pt idx="0">
                  <c:v>6.0000000000000032E-2</c:v>
                </c:pt>
                <c:pt idx="1">
                  <c:v>0.1</c:v>
                </c:pt>
                <c:pt idx="2">
                  <c:v>4.0000000000000022E-2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Φύλλο1!$A$11</c:f>
              <c:strCache>
                <c:ptCount val="1"/>
                <c:pt idx="0">
                  <c:v>Ούτε διαφωνώ, ούτε συμφωνώ</c:v>
                </c:pt>
              </c:strCache>
            </c:strRef>
          </c:tx>
          <c:cat>
            <c:strRef>
              <c:f>Φύλλο1!$B$8:$F$8</c:f>
              <c:strCache>
                <c:ptCount val="5"/>
                <c:pt idx="0">
                  <c:v>Β6</c:v>
                </c:pt>
                <c:pt idx="1">
                  <c:v>Β7</c:v>
                </c:pt>
                <c:pt idx="2">
                  <c:v>Β8</c:v>
                </c:pt>
                <c:pt idx="3">
                  <c:v>Β9</c:v>
                </c:pt>
                <c:pt idx="4">
                  <c:v>Β10</c:v>
                </c:pt>
              </c:strCache>
            </c:strRef>
          </c:cat>
          <c:val>
            <c:numRef>
              <c:f>Φύλλο1!$B$11:$F$11</c:f>
              <c:numCache>
                <c:formatCode>0%</c:formatCode>
                <c:ptCount val="5"/>
                <c:pt idx="0">
                  <c:v>0.1</c:v>
                </c:pt>
                <c:pt idx="1">
                  <c:v>0.1</c:v>
                </c:pt>
                <c:pt idx="2">
                  <c:v>4.0000000000000022E-2</c:v>
                </c:pt>
                <c:pt idx="3">
                  <c:v>0</c:v>
                </c:pt>
                <c:pt idx="4">
                  <c:v>4.0000000000000022E-2</c:v>
                </c:pt>
              </c:numCache>
            </c:numRef>
          </c:val>
        </c:ser>
        <c:ser>
          <c:idx val="3"/>
          <c:order val="3"/>
          <c:tx>
            <c:strRef>
              <c:f>Φύλλο1!$A$12</c:f>
              <c:strCache>
                <c:ptCount val="1"/>
                <c:pt idx="0">
                  <c:v>Συμφωνώ</c:v>
                </c:pt>
              </c:strCache>
            </c:strRef>
          </c:tx>
          <c:cat>
            <c:strRef>
              <c:f>Φύλλο1!$B$8:$F$8</c:f>
              <c:strCache>
                <c:ptCount val="5"/>
                <c:pt idx="0">
                  <c:v>Β6</c:v>
                </c:pt>
                <c:pt idx="1">
                  <c:v>Β7</c:v>
                </c:pt>
                <c:pt idx="2">
                  <c:v>Β8</c:v>
                </c:pt>
                <c:pt idx="3">
                  <c:v>Β9</c:v>
                </c:pt>
                <c:pt idx="4">
                  <c:v>Β10</c:v>
                </c:pt>
              </c:strCache>
            </c:strRef>
          </c:cat>
          <c:val>
            <c:numRef>
              <c:f>Φύλλο1!$B$12:$F$12</c:f>
              <c:numCache>
                <c:formatCode>0%</c:formatCode>
                <c:ptCount val="5"/>
                <c:pt idx="0">
                  <c:v>0.48000000000000032</c:v>
                </c:pt>
                <c:pt idx="1">
                  <c:v>8.0000000000000043E-2</c:v>
                </c:pt>
                <c:pt idx="2">
                  <c:v>0.24000000000000021</c:v>
                </c:pt>
                <c:pt idx="3">
                  <c:v>0.16</c:v>
                </c:pt>
                <c:pt idx="4">
                  <c:v>0.32000000000000134</c:v>
                </c:pt>
              </c:numCache>
            </c:numRef>
          </c:val>
        </c:ser>
        <c:ser>
          <c:idx val="4"/>
          <c:order val="4"/>
          <c:tx>
            <c:strRef>
              <c:f>Φύλλο1!$A$13</c:f>
              <c:strCache>
                <c:ptCount val="1"/>
                <c:pt idx="0">
                  <c:v>Συμφωνώ Απόλυτα</c:v>
                </c:pt>
              </c:strCache>
            </c:strRef>
          </c:tx>
          <c:cat>
            <c:strRef>
              <c:f>Φύλλο1!$B$8:$F$8</c:f>
              <c:strCache>
                <c:ptCount val="5"/>
                <c:pt idx="0">
                  <c:v>Β6</c:v>
                </c:pt>
                <c:pt idx="1">
                  <c:v>Β7</c:v>
                </c:pt>
                <c:pt idx="2">
                  <c:v>Β8</c:v>
                </c:pt>
                <c:pt idx="3">
                  <c:v>Β9</c:v>
                </c:pt>
                <c:pt idx="4">
                  <c:v>Β10</c:v>
                </c:pt>
              </c:strCache>
            </c:strRef>
          </c:cat>
          <c:val>
            <c:numRef>
              <c:f>Φύλλο1!$B$13:$F$13</c:f>
              <c:numCache>
                <c:formatCode>0%</c:formatCode>
                <c:ptCount val="5"/>
                <c:pt idx="0">
                  <c:v>0.36000000000000032</c:v>
                </c:pt>
                <c:pt idx="1">
                  <c:v>0.14000000000000001</c:v>
                </c:pt>
                <c:pt idx="2">
                  <c:v>0.54</c:v>
                </c:pt>
                <c:pt idx="3">
                  <c:v>0.8</c:v>
                </c:pt>
                <c:pt idx="4">
                  <c:v>0.64000000000000268</c:v>
                </c:pt>
              </c:numCache>
            </c:numRef>
          </c:val>
        </c:ser>
        <c:axId val="107331584"/>
        <c:axId val="107333120"/>
      </c:barChart>
      <c:catAx>
        <c:axId val="10733158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07333120"/>
        <c:crosses val="autoZero"/>
        <c:auto val="1"/>
        <c:lblAlgn val="ctr"/>
        <c:lblOffset val="100"/>
      </c:catAx>
      <c:valAx>
        <c:axId val="107333120"/>
        <c:scaling>
          <c:orientation val="minMax"/>
          <c:max val="1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07331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839819437389089"/>
          <c:y val="5.0261266732036132E-2"/>
          <c:w val="0.34275610247116123"/>
          <c:h val="0.89101154452999654"/>
        </c:manualLayout>
      </c:layout>
      <c:spPr>
        <a:solidFill>
          <a:schemeClr val="bg1">
            <a:lumMod val="20000"/>
            <a:lumOff val="80000"/>
          </a:schemeClr>
        </a:solidFill>
      </c:spPr>
      <c:txPr>
        <a:bodyPr/>
        <a:lstStyle/>
        <a:p>
          <a:pPr>
            <a:defRPr lang="en-US"/>
          </a:pPr>
          <a:endParaRPr lang="el-GR"/>
        </a:p>
      </c:txPr>
    </c:legend>
    <c:plotVisOnly val="1"/>
    <c:dispBlanksAs val="gap"/>
  </c:chart>
  <c:spPr>
    <a:solidFill>
      <a:schemeClr val="bg1">
        <a:lumMod val="20000"/>
        <a:lumOff val="80000"/>
      </a:schemeClr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l-G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/>
      <c:barChart>
        <c:barDir val="col"/>
        <c:grouping val="clustered"/>
        <c:ser>
          <c:idx val="0"/>
          <c:order val="0"/>
          <c:tx>
            <c:strRef>
              <c:f>Φύλλο1!$A$16</c:f>
              <c:strCache>
                <c:ptCount val="1"/>
                <c:pt idx="0">
                  <c:v>Διαφωνώ Απόλυτα</c:v>
                </c:pt>
              </c:strCache>
            </c:strRef>
          </c:tx>
          <c:cat>
            <c:strRef>
              <c:f>Φύλλο1!$B$15:$F$15</c:f>
              <c:strCache>
                <c:ptCount val="5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</c:strCache>
            </c:strRef>
          </c:cat>
          <c:val>
            <c:numRef>
              <c:f>Φύλλο1!$B$16:$F$16</c:f>
              <c:numCache>
                <c:formatCode>0%</c:formatCode>
                <c:ptCount val="5"/>
                <c:pt idx="0">
                  <c:v>0</c:v>
                </c:pt>
                <c:pt idx="1">
                  <c:v>6.0000000000000032E-2</c:v>
                </c:pt>
                <c:pt idx="2">
                  <c:v>8.0000000000000043E-2</c:v>
                </c:pt>
                <c:pt idx="3">
                  <c:v>0</c:v>
                </c:pt>
                <c:pt idx="4">
                  <c:v>2.0000000000000011E-2</c:v>
                </c:pt>
              </c:numCache>
            </c:numRef>
          </c:val>
        </c:ser>
        <c:ser>
          <c:idx val="1"/>
          <c:order val="1"/>
          <c:tx>
            <c:strRef>
              <c:f>Φύλλο1!$A$17</c:f>
              <c:strCache>
                <c:ptCount val="1"/>
                <c:pt idx="0">
                  <c:v>Διαφωνώ</c:v>
                </c:pt>
              </c:strCache>
            </c:strRef>
          </c:tx>
          <c:cat>
            <c:strRef>
              <c:f>Φύλλο1!$B$15:$F$15</c:f>
              <c:strCache>
                <c:ptCount val="5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</c:strCache>
            </c:strRef>
          </c:cat>
          <c:val>
            <c:numRef>
              <c:f>Φύλλο1!$B$17:$F$17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2.0000000000000011E-2</c:v>
                </c:pt>
                <c:pt idx="3">
                  <c:v>0.1</c:v>
                </c:pt>
                <c:pt idx="4">
                  <c:v>4.0000000000000022E-2</c:v>
                </c:pt>
              </c:numCache>
            </c:numRef>
          </c:val>
        </c:ser>
        <c:ser>
          <c:idx val="2"/>
          <c:order val="2"/>
          <c:tx>
            <c:strRef>
              <c:f>Φύλλο1!$A$18</c:f>
              <c:strCache>
                <c:ptCount val="1"/>
                <c:pt idx="0">
                  <c:v>Ούτε διαφωνώ, ούτε συμφωνώ</c:v>
                </c:pt>
              </c:strCache>
            </c:strRef>
          </c:tx>
          <c:cat>
            <c:strRef>
              <c:f>Φύλλο1!$B$15:$F$15</c:f>
              <c:strCache>
                <c:ptCount val="5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</c:strCache>
            </c:strRef>
          </c:cat>
          <c:val>
            <c:numRef>
              <c:f>Φύλλο1!$B$18:$F$18</c:f>
              <c:numCache>
                <c:formatCode>0%</c:formatCode>
                <c:ptCount val="5"/>
                <c:pt idx="0">
                  <c:v>4.0000000000000022E-2</c:v>
                </c:pt>
                <c:pt idx="1">
                  <c:v>0</c:v>
                </c:pt>
                <c:pt idx="2">
                  <c:v>0.24000000000000021</c:v>
                </c:pt>
                <c:pt idx="3">
                  <c:v>6.0000000000000032E-2</c:v>
                </c:pt>
                <c:pt idx="4">
                  <c:v>0.12000000000000002</c:v>
                </c:pt>
              </c:numCache>
            </c:numRef>
          </c:val>
        </c:ser>
        <c:ser>
          <c:idx val="3"/>
          <c:order val="3"/>
          <c:tx>
            <c:strRef>
              <c:f>Φύλλο1!$A$19</c:f>
              <c:strCache>
                <c:ptCount val="1"/>
                <c:pt idx="0">
                  <c:v>Συμφωνώ</c:v>
                </c:pt>
              </c:strCache>
            </c:strRef>
          </c:tx>
          <c:cat>
            <c:strRef>
              <c:f>Φύλλο1!$B$15:$F$15</c:f>
              <c:strCache>
                <c:ptCount val="5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</c:strCache>
            </c:strRef>
          </c:cat>
          <c:val>
            <c:numRef>
              <c:f>Φύλλο1!$B$19:$F$19</c:f>
              <c:numCache>
                <c:formatCode>0%</c:formatCode>
                <c:ptCount val="5"/>
                <c:pt idx="0">
                  <c:v>0.30000000000000032</c:v>
                </c:pt>
                <c:pt idx="1">
                  <c:v>0.34</c:v>
                </c:pt>
                <c:pt idx="2">
                  <c:v>0.4</c:v>
                </c:pt>
                <c:pt idx="3">
                  <c:v>0.44</c:v>
                </c:pt>
                <c:pt idx="4">
                  <c:v>0.46</c:v>
                </c:pt>
              </c:numCache>
            </c:numRef>
          </c:val>
        </c:ser>
        <c:ser>
          <c:idx val="4"/>
          <c:order val="4"/>
          <c:tx>
            <c:strRef>
              <c:f>Φύλλο1!$A$20</c:f>
              <c:strCache>
                <c:ptCount val="1"/>
                <c:pt idx="0">
                  <c:v>Συμφωνώ Απόλυτα</c:v>
                </c:pt>
              </c:strCache>
            </c:strRef>
          </c:tx>
          <c:cat>
            <c:strRef>
              <c:f>Φύλλο1!$B$15:$F$15</c:f>
              <c:strCache>
                <c:ptCount val="5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</c:strCache>
            </c:strRef>
          </c:cat>
          <c:val>
            <c:numRef>
              <c:f>Φύλλο1!$B$20:$F$20</c:f>
              <c:numCache>
                <c:formatCode>0%</c:formatCode>
                <c:ptCount val="5"/>
                <c:pt idx="0">
                  <c:v>0.66000000000000281</c:v>
                </c:pt>
                <c:pt idx="1">
                  <c:v>0.60000000000000064</c:v>
                </c:pt>
                <c:pt idx="2">
                  <c:v>0.26</c:v>
                </c:pt>
                <c:pt idx="3">
                  <c:v>0.4</c:v>
                </c:pt>
                <c:pt idx="4">
                  <c:v>0.36000000000000032</c:v>
                </c:pt>
              </c:numCache>
            </c:numRef>
          </c:val>
        </c:ser>
        <c:axId val="107430656"/>
        <c:axId val="107432192"/>
      </c:barChart>
      <c:catAx>
        <c:axId val="107430656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07432192"/>
        <c:crosses val="autoZero"/>
        <c:auto val="1"/>
        <c:lblAlgn val="ctr"/>
        <c:lblOffset val="100"/>
      </c:catAx>
      <c:valAx>
        <c:axId val="10743219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07430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60157010998686"/>
          <c:y val="2.9205235817962995E-3"/>
          <c:w val="0.34252851037456217"/>
          <c:h val="0.98480235435313312"/>
        </c:manualLayout>
      </c:layout>
      <c:txPr>
        <a:bodyPr/>
        <a:lstStyle/>
        <a:p>
          <a:pPr>
            <a:defRPr lang="en-US"/>
          </a:pPr>
          <a:endParaRPr lang="el-GR"/>
        </a:p>
      </c:txPr>
    </c:legend>
    <c:plotVisOnly val="1"/>
    <c:dispBlanksAs val="gap"/>
  </c:chart>
  <c:spPr>
    <a:solidFill>
      <a:schemeClr val="bg1">
        <a:lumMod val="20000"/>
        <a:lumOff val="80000"/>
      </a:schemeClr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l-G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/>
      <c:barChart>
        <c:barDir val="col"/>
        <c:grouping val="clustered"/>
        <c:ser>
          <c:idx val="0"/>
          <c:order val="0"/>
          <c:tx>
            <c:strRef>
              <c:f>Φύλλο1!$B$1</c:f>
              <c:strCache>
                <c:ptCount val="1"/>
                <c:pt idx="0">
                  <c:v>Διαφωνώ απόλυτα</c:v>
                </c:pt>
              </c:strCache>
            </c:strRef>
          </c:tx>
          <c:cat>
            <c:strRef>
              <c:f>Φύλλο1!$A$2:$A$7</c:f>
              <c:strCache>
                <c:ptCount val="6"/>
                <c:pt idx="0">
                  <c:v>Ζ1</c:v>
                </c:pt>
                <c:pt idx="1">
                  <c:v>Ζ2</c:v>
                </c:pt>
                <c:pt idx="2">
                  <c:v>Ζ3</c:v>
                </c:pt>
                <c:pt idx="3">
                  <c:v>Ζ4</c:v>
                </c:pt>
                <c:pt idx="4">
                  <c:v>Ζ5</c:v>
                </c:pt>
                <c:pt idx="5">
                  <c:v>Ζ6</c:v>
                </c:pt>
              </c:strCache>
            </c:strRef>
          </c:cat>
          <c:val>
            <c:numRef>
              <c:f>Φύλλο1!$B$2:$B$7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295-4DD4-8052-2977FB8D1ADB}"/>
            </c:ext>
          </c:extLst>
        </c:ser>
        <c:ser>
          <c:idx val="1"/>
          <c:order val="1"/>
          <c:tx>
            <c:strRef>
              <c:f>Φύλλο1!$C$1</c:f>
              <c:strCache>
                <c:ptCount val="1"/>
                <c:pt idx="0">
                  <c:v>Διαφωνώ</c:v>
                </c:pt>
              </c:strCache>
            </c:strRef>
          </c:tx>
          <c:cat>
            <c:strRef>
              <c:f>Φύλλο1!$A$2:$A$7</c:f>
              <c:strCache>
                <c:ptCount val="6"/>
                <c:pt idx="0">
                  <c:v>Ζ1</c:v>
                </c:pt>
                <c:pt idx="1">
                  <c:v>Ζ2</c:v>
                </c:pt>
                <c:pt idx="2">
                  <c:v>Ζ3</c:v>
                </c:pt>
                <c:pt idx="3">
                  <c:v>Ζ4</c:v>
                </c:pt>
                <c:pt idx="4">
                  <c:v>Ζ5</c:v>
                </c:pt>
                <c:pt idx="5">
                  <c:v>Ζ6</c:v>
                </c:pt>
              </c:strCache>
            </c:strRef>
          </c:cat>
          <c:val>
            <c:numRef>
              <c:f>Φύλλο1!$C$2:$C$7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4.0000000000000022E-2</c:v>
                </c:pt>
                <c:pt idx="4">
                  <c:v>6.0000000000000032E-2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295-4DD4-8052-2977FB8D1ADB}"/>
            </c:ext>
          </c:extLst>
        </c:ser>
        <c:ser>
          <c:idx val="2"/>
          <c:order val="2"/>
          <c:tx>
            <c:strRef>
              <c:f>Φύλλο1!$D$1</c:f>
              <c:strCache>
                <c:ptCount val="1"/>
                <c:pt idx="0">
                  <c:v>Ούτε διαφωνώ, ούτε συμφωνώ</c:v>
                </c:pt>
              </c:strCache>
            </c:strRef>
          </c:tx>
          <c:cat>
            <c:strRef>
              <c:f>Φύλλο1!$A$2:$A$7</c:f>
              <c:strCache>
                <c:ptCount val="6"/>
                <c:pt idx="0">
                  <c:v>Ζ1</c:v>
                </c:pt>
                <c:pt idx="1">
                  <c:v>Ζ2</c:v>
                </c:pt>
                <c:pt idx="2">
                  <c:v>Ζ3</c:v>
                </c:pt>
                <c:pt idx="3">
                  <c:v>Ζ4</c:v>
                </c:pt>
                <c:pt idx="4">
                  <c:v>Ζ5</c:v>
                </c:pt>
                <c:pt idx="5">
                  <c:v>Ζ6</c:v>
                </c:pt>
              </c:strCache>
            </c:strRef>
          </c:cat>
          <c:val>
            <c:numRef>
              <c:f>Φύλλο1!$D$2:$D$7</c:f>
              <c:numCache>
                <c:formatCode>0%</c:formatCode>
                <c:ptCount val="6"/>
                <c:pt idx="0">
                  <c:v>2.0000000000000011E-2</c:v>
                </c:pt>
                <c:pt idx="1">
                  <c:v>2.0000000000000011E-2</c:v>
                </c:pt>
                <c:pt idx="2">
                  <c:v>0.16</c:v>
                </c:pt>
                <c:pt idx="3">
                  <c:v>0.12000000000000002</c:v>
                </c:pt>
                <c:pt idx="4">
                  <c:v>0.26</c:v>
                </c:pt>
                <c:pt idx="5">
                  <c:v>0.22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295-4DD4-8052-2977FB8D1ADB}"/>
            </c:ext>
          </c:extLst>
        </c:ser>
        <c:ser>
          <c:idx val="3"/>
          <c:order val="3"/>
          <c:tx>
            <c:strRef>
              <c:f>Φύλλο1!$E$1</c:f>
              <c:strCache>
                <c:ptCount val="1"/>
                <c:pt idx="0">
                  <c:v>Συμφωνώ</c:v>
                </c:pt>
              </c:strCache>
            </c:strRef>
          </c:tx>
          <c:cat>
            <c:strRef>
              <c:f>Φύλλο1!$A$2:$A$7</c:f>
              <c:strCache>
                <c:ptCount val="6"/>
                <c:pt idx="0">
                  <c:v>Ζ1</c:v>
                </c:pt>
                <c:pt idx="1">
                  <c:v>Ζ2</c:v>
                </c:pt>
                <c:pt idx="2">
                  <c:v>Ζ3</c:v>
                </c:pt>
                <c:pt idx="3">
                  <c:v>Ζ4</c:v>
                </c:pt>
                <c:pt idx="4">
                  <c:v>Ζ5</c:v>
                </c:pt>
                <c:pt idx="5">
                  <c:v>Ζ6</c:v>
                </c:pt>
              </c:strCache>
            </c:strRef>
          </c:cat>
          <c:val>
            <c:numRef>
              <c:f>Φύλλο1!$E$2:$E$7</c:f>
              <c:numCache>
                <c:formatCode>0%</c:formatCode>
                <c:ptCount val="6"/>
                <c:pt idx="0">
                  <c:v>0.30000000000000032</c:v>
                </c:pt>
                <c:pt idx="1">
                  <c:v>0.4</c:v>
                </c:pt>
                <c:pt idx="2">
                  <c:v>0.30000000000000032</c:v>
                </c:pt>
                <c:pt idx="3">
                  <c:v>0.4</c:v>
                </c:pt>
                <c:pt idx="4">
                  <c:v>0.44</c:v>
                </c:pt>
                <c:pt idx="5">
                  <c:v>0.34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295-4DD4-8052-2977FB8D1ADB}"/>
            </c:ext>
          </c:extLst>
        </c:ser>
        <c:ser>
          <c:idx val="4"/>
          <c:order val="4"/>
          <c:tx>
            <c:strRef>
              <c:f>Φύλλο1!$F$1</c:f>
              <c:strCache>
                <c:ptCount val="1"/>
                <c:pt idx="0">
                  <c:v>Συμφωνώ ααπόλυτα</c:v>
                </c:pt>
              </c:strCache>
            </c:strRef>
          </c:tx>
          <c:cat>
            <c:strRef>
              <c:f>Φύλλο1!$A$2:$A$7</c:f>
              <c:strCache>
                <c:ptCount val="6"/>
                <c:pt idx="0">
                  <c:v>Ζ1</c:v>
                </c:pt>
                <c:pt idx="1">
                  <c:v>Ζ2</c:v>
                </c:pt>
                <c:pt idx="2">
                  <c:v>Ζ3</c:v>
                </c:pt>
                <c:pt idx="3">
                  <c:v>Ζ4</c:v>
                </c:pt>
                <c:pt idx="4">
                  <c:v>Ζ5</c:v>
                </c:pt>
                <c:pt idx="5">
                  <c:v>Ζ6</c:v>
                </c:pt>
              </c:strCache>
            </c:strRef>
          </c:cat>
          <c:val>
            <c:numRef>
              <c:f>Φύλλο1!$F$2:$F$7</c:f>
              <c:numCache>
                <c:formatCode>0%</c:formatCode>
                <c:ptCount val="6"/>
                <c:pt idx="0">
                  <c:v>0.68</c:v>
                </c:pt>
                <c:pt idx="1">
                  <c:v>0.58000000000000007</c:v>
                </c:pt>
                <c:pt idx="2">
                  <c:v>0.54</c:v>
                </c:pt>
                <c:pt idx="3">
                  <c:v>0.44</c:v>
                </c:pt>
                <c:pt idx="4">
                  <c:v>0.24000000000000021</c:v>
                </c:pt>
                <c:pt idx="5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295-4DD4-8052-2977FB8D1ADB}"/>
            </c:ext>
          </c:extLst>
        </c:ser>
        <c:axId val="172595840"/>
        <c:axId val="172609920"/>
      </c:barChart>
      <c:catAx>
        <c:axId val="17259584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72609920"/>
        <c:crosses val="autoZero"/>
        <c:auto val="1"/>
        <c:lblAlgn val="ctr"/>
        <c:lblOffset val="100"/>
      </c:catAx>
      <c:valAx>
        <c:axId val="172609920"/>
        <c:scaling>
          <c:orientation val="minMax"/>
          <c:max val="1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el-GR"/>
          </a:p>
        </c:txPr>
        <c:crossAx val="172595840"/>
        <c:crosses val="autoZero"/>
        <c:crossBetween val="between"/>
      </c:valAx>
    </c:plotArea>
    <c:legend>
      <c:legendPos val="r"/>
      <c:txPr>
        <a:bodyPr/>
        <a:lstStyle/>
        <a:p>
          <a:pPr>
            <a:defRPr lang="en-US"/>
          </a:pPr>
          <a:endParaRPr lang="el-GR"/>
        </a:p>
      </c:txPr>
    </c:legend>
    <c:plotVisOnly val="1"/>
    <c:dispBlanksAs val="gap"/>
  </c:chart>
  <c:spPr>
    <a:solidFill>
      <a:schemeClr val="bg1">
        <a:lumMod val="20000"/>
        <a:lumOff val="80000"/>
      </a:schemeClr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l-G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2E6E84-037B-4472-B2F2-4E9BC9FC3498}" type="doc">
      <dgm:prSet loTypeId="urn:microsoft.com/office/officeart/2005/8/layout/process2" loCatId="process" qsTypeId="urn:microsoft.com/office/officeart/2005/8/quickstyle/3d3" qsCatId="3D" csTypeId="urn:microsoft.com/office/officeart/2005/8/colors/accent0_1" csCatId="mainScheme" phldr="1"/>
      <dgm:spPr/>
    </dgm:pt>
    <dgm:pt modelId="{5BBE0525-9666-438B-9F6A-740B7DA13FD4}">
      <dgm:prSet phldrT="[Κείμενο]" custT="1"/>
      <dgm:spPr/>
      <dgm:t>
        <a:bodyPr/>
        <a:lstStyle/>
        <a:p>
          <a:r>
            <a:rPr lang="el-GR" sz="1600" b="0" dirty="0" smtClean="0">
              <a:latin typeface="Times New Roman" pitchFamily="18" charset="0"/>
              <a:cs typeface="Times New Roman" pitchFamily="18" charset="0"/>
            </a:rPr>
            <a:t>Σχεδιασμός και δημιουργία του υλικού με την χρήση</a:t>
          </a:r>
          <a:r>
            <a:rPr lang="en-US" sz="16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l-GR" sz="1600" b="0" dirty="0" smtClean="0">
              <a:latin typeface="Times New Roman" pitchFamily="18" charset="0"/>
              <a:cs typeface="Times New Roman" pitchFamily="18" charset="0"/>
            </a:rPr>
            <a:t>του εργαλείου </a:t>
          </a:r>
          <a:r>
            <a:rPr lang="en-US" sz="1600" b="0" dirty="0" smtClean="0">
              <a:latin typeface="Times New Roman" pitchFamily="18" charset="0"/>
              <a:cs typeface="Times New Roman" pitchFamily="18" charset="0"/>
            </a:rPr>
            <a:t>H5P</a:t>
          </a:r>
          <a:endParaRPr lang="el-GR" sz="1600" b="0" dirty="0"/>
        </a:p>
      </dgm:t>
    </dgm:pt>
    <dgm:pt modelId="{B105B698-6AA6-4071-A25E-9A550B698826}" type="parTrans" cxnId="{6C03850A-C8CD-4628-9E0B-13D71E4EC325}">
      <dgm:prSet/>
      <dgm:spPr/>
      <dgm:t>
        <a:bodyPr/>
        <a:lstStyle/>
        <a:p>
          <a:endParaRPr lang="el-GR"/>
        </a:p>
      </dgm:t>
    </dgm:pt>
    <dgm:pt modelId="{0AE5AD6C-302E-41A7-9E2A-AB1F0D17C060}" type="sibTrans" cxnId="{6C03850A-C8CD-4628-9E0B-13D71E4EC325}">
      <dgm:prSet/>
      <dgm:spPr/>
      <dgm:t>
        <a:bodyPr/>
        <a:lstStyle/>
        <a:p>
          <a:endParaRPr lang="el-GR"/>
        </a:p>
      </dgm:t>
    </dgm:pt>
    <dgm:pt modelId="{607CD028-FEA2-436D-B807-4A8A384A6CF7}">
      <dgm:prSet phldrT="[Κείμενο]" custT="1"/>
      <dgm:spPr/>
      <dgm:t>
        <a:bodyPr/>
        <a:lstStyle/>
        <a:p>
          <a:r>
            <a:rPr lang="el-GR" sz="1600" b="0" smtClean="0">
              <a:latin typeface="Times New Roman" pitchFamily="18" charset="0"/>
              <a:cs typeface="Times New Roman" pitchFamily="18" charset="0"/>
            </a:rPr>
            <a:t>Ενσωμάτωση του ψηφιακού υλικού στην πλατφόρμα </a:t>
          </a:r>
          <a:r>
            <a:rPr lang="en-US" sz="1600" b="0" smtClean="0">
              <a:latin typeface="Times New Roman" pitchFamily="18" charset="0"/>
              <a:cs typeface="Times New Roman" pitchFamily="18" charset="0"/>
            </a:rPr>
            <a:t>Chamilo</a:t>
          </a:r>
          <a:endParaRPr lang="el-GR" sz="1600" b="0" dirty="0"/>
        </a:p>
      </dgm:t>
    </dgm:pt>
    <dgm:pt modelId="{C2BB0696-430C-41C4-8714-3E7892127EE1}" type="parTrans" cxnId="{065DDFF2-EF36-404A-AD3D-DA3F30964ABC}">
      <dgm:prSet/>
      <dgm:spPr/>
      <dgm:t>
        <a:bodyPr/>
        <a:lstStyle/>
        <a:p>
          <a:endParaRPr lang="el-GR"/>
        </a:p>
      </dgm:t>
    </dgm:pt>
    <dgm:pt modelId="{2E61FA1B-AB70-4E1B-82CE-198C527FEE5D}" type="sibTrans" cxnId="{065DDFF2-EF36-404A-AD3D-DA3F30964ABC}">
      <dgm:prSet/>
      <dgm:spPr/>
      <dgm:t>
        <a:bodyPr/>
        <a:lstStyle/>
        <a:p>
          <a:endParaRPr lang="el-GR"/>
        </a:p>
      </dgm:t>
    </dgm:pt>
    <dgm:pt modelId="{69267F6C-9987-4D95-B04A-A78059CE292C}">
      <dgm:prSet phldrT="[Κείμενο]" custT="1"/>
      <dgm:spPr/>
      <dgm:t>
        <a:bodyPr/>
        <a:lstStyle/>
        <a:p>
          <a:r>
            <a:rPr lang="el-GR" sz="1600" b="0" smtClean="0">
              <a:latin typeface="Times New Roman" pitchFamily="18" charset="0"/>
              <a:cs typeface="Times New Roman" pitchFamily="18" charset="0"/>
            </a:rPr>
            <a:t>Μελέτη ΕΥ από ομάδα εκπαιδευτικών που αξιολόγησαν το υλικό</a:t>
          </a:r>
          <a:endParaRPr lang="el-GR" sz="1600" b="0" dirty="0"/>
        </a:p>
      </dgm:t>
    </dgm:pt>
    <dgm:pt modelId="{26DA1618-1446-4970-BB80-0E7BECC34B86}" type="parTrans" cxnId="{CA717D26-5970-43D9-9686-14D57E25F8C9}">
      <dgm:prSet/>
      <dgm:spPr/>
      <dgm:t>
        <a:bodyPr/>
        <a:lstStyle/>
        <a:p>
          <a:endParaRPr lang="el-GR"/>
        </a:p>
      </dgm:t>
    </dgm:pt>
    <dgm:pt modelId="{67451F09-2E8F-469F-AA72-581827E7B5C4}" type="sibTrans" cxnId="{CA717D26-5970-43D9-9686-14D57E25F8C9}">
      <dgm:prSet/>
      <dgm:spPr/>
      <dgm:t>
        <a:bodyPr/>
        <a:lstStyle/>
        <a:p>
          <a:endParaRPr lang="el-GR"/>
        </a:p>
      </dgm:t>
    </dgm:pt>
    <dgm:pt modelId="{448241C4-F300-4463-A4F8-2F769655B51E}">
      <dgm:prSet phldrT="[Κείμενο]" custT="1"/>
      <dgm:spPr/>
      <dgm:t>
        <a:bodyPr/>
        <a:lstStyle/>
        <a:p>
          <a:r>
            <a:rPr lang="el-GR" sz="1600" b="0" smtClean="0">
              <a:latin typeface="Times New Roman" pitchFamily="18" charset="0"/>
              <a:cs typeface="Times New Roman" pitchFamily="18" charset="0"/>
            </a:rPr>
            <a:t>Διεξαγωγή έρευνας με ερωτηματολόγια- ποσοτικοποίηση των στοιχειών</a:t>
          </a:r>
          <a:endParaRPr lang="el-GR" sz="1600" b="0" dirty="0"/>
        </a:p>
      </dgm:t>
    </dgm:pt>
    <dgm:pt modelId="{E09A5C5F-9858-4D1F-B0E9-974BB73CA64A}" type="parTrans" cxnId="{7DFA55B3-4EE1-4A2D-B9D5-0A6DD3D8DA71}">
      <dgm:prSet/>
      <dgm:spPr/>
      <dgm:t>
        <a:bodyPr/>
        <a:lstStyle/>
        <a:p>
          <a:endParaRPr lang="el-GR"/>
        </a:p>
      </dgm:t>
    </dgm:pt>
    <dgm:pt modelId="{7EC33F95-8803-4505-BFC2-B89597B6E73C}" type="sibTrans" cxnId="{7DFA55B3-4EE1-4A2D-B9D5-0A6DD3D8DA71}">
      <dgm:prSet/>
      <dgm:spPr/>
      <dgm:t>
        <a:bodyPr/>
        <a:lstStyle/>
        <a:p>
          <a:endParaRPr lang="el-GR"/>
        </a:p>
      </dgm:t>
    </dgm:pt>
    <dgm:pt modelId="{53B659E2-B4FC-4756-ADC4-AAE1262AC9BB}">
      <dgm:prSet phldrT="[Κείμενο]" custT="1"/>
      <dgm:spPr/>
      <dgm:t>
        <a:bodyPr/>
        <a:lstStyle/>
        <a:p>
          <a:r>
            <a:rPr lang="el-GR" sz="1600" b="0" dirty="0" smtClean="0">
              <a:latin typeface="Times New Roman" pitchFamily="18" charset="0"/>
              <a:cs typeface="Times New Roman" pitchFamily="18" charset="0"/>
            </a:rPr>
            <a:t>Χρήση του προγράμματος </a:t>
          </a:r>
          <a:r>
            <a:rPr lang="en-US" sz="1600" b="0" dirty="0" smtClean="0">
              <a:latin typeface="Times New Roman" pitchFamily="18" charset="0"/>
              <a:cs typeface="Times New Roman" pitchFamily="18" charset="0"/>
            </a:rPr>
            <a:t>SPSS Statistics </a:t>
          </a:r>
          <a:r>
            <a:rPr lang="el-GR" sz="1600" b="0" dirty="0" smtClean="0">
              <a:latin typeface="Times New Roman" pitchFamily="18" charset="0"/>
              <a:cs typeface="Times New Roman" pitchFamily="18" charset="0"/>
            </a:rPr>
            <a:t>για την ανάλυση των δεδομένων</a:t>
          </a:r>
          <a:endParaRPr lang="el-GR" sz="1600" b="0" dirty="0"/>
        </a:p>
      </dgm:t>
    </dgm:pt>
    <dgm:pt modelId="{A2E5FE1B-6C4B-4C45-BC94-2B29A5F96109}" type="parTrans" cxnId="{0D555146-7D53-4D0F-9043-BD3CB6888A3A}">
      <dgm:prSet/>
      <dgm:spPr/>
      <dgm:t>
        <a:bodyPr/>
        <a:lstStyle/>
        <a:p>
          <a:endParaRPr lang="el-GR"/>
        </a:p>
      </dgm:t>
    </dgm:pt>
    <dgm:pt modelId="{F58283F3-AD9C-4A22-88F6-8F3C8961C8BD}" type="sibTrans" cxnId="{0D555146-7D53-4D0F-9043-BD3CB6888A3A}">
      <dgm:prSet/>
      <dgm:spPr/>
      <dgm:t>
        <a:bodyPr/>
        <a:lstStyle/>
        <a:p>
          <a:endParaRPr lang="el-GR"/>
        </a:p>
      </dgm:t>
    </dgm:pt>
    <dgm:pt modelId="{310C5AC7-EEF2-48BB-A509-B8FE8A42FA21}" type="pres">
      <dgm:prSet presAssocID="{CC2E6E84-037B-4472-B2F2-4E9BC9FC3498}" presName="linearFlow" presStyleCnt="0">
        <dgm:presLayoutVars>
          <dgm:resizeHandles val="exact"/>
        </dgm:presLayoutVars>
      </dgm:prSet>
      <dgm:spPr/>
    </dgm:pt>
    <dgm:pt modelId="{6D9B4654-F76A-43BA-9EA6-3E34C6A582CD}" type="pres">
      <dgm:prSet presAssocID="{5BBE0525-9666-438B-9F6A-740B7DA13FD4}" presName="node" presStyleLbl="node1" presStyleIdx="0" presStyleCnt="5" custScaleX="313280" custScaleY="1299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7AA1A1B-57EF-413F-A045-4A0F01B29B0C}" type="pres">
      <dgm:prSet presAssocID="{0AE5AD6C-302E-41A7-9E2A-AB1F0D17C060}" presName="sibTrans" presStyleLbl="sibTrans2D1" presStyleIdx="0" presStyleCnt="4"/>
      <dgm:spPr/>
      <dgm:t>
        <a:bodyPr/>
        <a:lstStyle/>
        <a:p>
          <a:endParaRPr lang="el-GR"/>
        </a:p>
      </dgm:t>
    </dgm:pt>
    <dgm:pt modelId="{FFDA63B3-A97B-4D44-8ECF-70B8DA3A2E15}" type="pres">
      <dgm:prSet presAssocID="{0AE5AD6C-302E-41A7-9E2A-AB1F0D17C060}" presName="connectorText" presStyleLbl="sibTrans2D1" presStyleIdx="0" presStyleCnt="4"/>
      <dgm:spPr/>
      <dgm:t>
        <a:bodyPr/>
        <a:lstStyle/>
        <a:p>
          <a:endParaRPr lang="el-GR"/>
        </a:p>
      </dgm:t>
    </dgm:pt>
    <dgm:pt modelId="{6A6FA5AE-3BE0-4A18-AF80-AE667A410B55}" type="pres">
      <dgm:prSet presAssocID="{607CD028-FEA2-436D-B807-4A8A384A6CF7}" presName="node" presStyleLbl="node1" presStyleIdx="1" presStyleCnt="5" custScaleX="3107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E548DD-A072-4A7A-AA21-2CC6DB2ADEC2}" type="pres">
      <dgm:prSet presAssocID="{2E61FA1B-AB70-4E1B-82CE-198C527FEE5D}" presName="sibTrans" presStyleLbl="sibTrans2D1" presStyleIdx="1" presStyleCnt="4"/>
      <dgm:spPr/>
      <dgm:t>
        <a:bodyPr/>
        <a:lstStyle/>
        <a:p>
          <a:endParaRPr lang="el-GR"/>
        </a:p>
      </dgm:t>
    </dgm:pt>
    <dgm:pt modelId="{AA69E41F-BCD2-4EDE-9A52-66B615DA78E8}" type="pres">
      <dgm:prSet presAssocID="{2E61FA1B-AB70-4E1B-82CE-198C527FEE5D}" presName="connectorText" presStyleLbl="sibTrans2D1" presStyleIdx="1" presStyleCnt="4"/>
      <dgm:spPr/>
      <dgm:t>
        <a:bodyPr/>
        <a:lstStyle/>
        <a:p>
          <a:endParaRPr lang="el-GR"/>
        </a:p>
      </dgm:t>
    </dgm:pt>
    <dgm:pt modelId="{55BF4CA9-56CA-40E6-853A-CF4D0C19B7D6}" type="pres">
      <dgm:prSet presAssocID="{69267F6C-9987-4D95-B04A-A78059CE292C}" presName="node" presStyleLbl="node1" presStyleIdx="2" presStyleCnt="5" custScaleX="306581" custScaleY="13231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9EA45A6-DEF9-4E43-8985-A906419B1614}" type="pres">
      <dgm:prSet presAssocID="{67451F09-2E8F-469F-AA72-581827E7B5C4}" presName="sibTrans" presStyleLbl="sibTrans2D1" presStyleIdx="2" presStyleCnt="4"/>
      <dgm:spPr/>
      <dgm:t>
        <a:bodyPr/>
        <a:lstStyle/>
        <a:p>
          <a:endParaRPr lang="el-GR"/>
        </a:p>
      </dgm:t>
    </dgm:pt>
    <dgm:pt modelId="{13EBDB4E-483B-40E7-8916-4860EE864974}" type="pres">
      <dgm:prSet presAssocID="{67451F09-2E8F-469F-AA72-581827E7B5C4}" presName="connectorText" presStyleLbl="sibTrans2D1" presStyleIdx="2" presStyleCnt="4"/>
      <dgm:spPr/>
      <dgm:t>
        <a:bodyPr/>
        <a:lstStyle/>
        <a:p>
          <a:endParaRPr lang="el-GR"/>
        </a:p>
      </dgm:t>
    </dgm:pt>
    <dgm:pt modelId="{3D602D85-242F-4BFE-8D74-57570C1D7582}" type="pres">
      <dgm:prSet presAssocID="{448241C4-F300-4463-A4F8-2F769655B51E}" presName="node" presStyleLbl="node1" presStyleIdx="3" presStyleCnt="5" custScaleX="305692" custScaleY="15793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14FED-800F-4C6F-BBBE-CAA3147622CA}" type="pres">
      <dgm:prSet presAssocID="{7EC33F95-8803-4505-BFC2-B89597B6E73C}" presName="sibTrans" presStyleLbl="sibTrans2D1" presStyleIdx="3" presStyleCnt="4"/>
      <dgm:spPr/>
      <dgm:t>
        <a:bodyPr/>
        <a:lstStyle/>
        <a:p>
          <a:endParaRPr lang="el-GR"/>
        </a:p>
      </dgm:t>
    </dgm:pt>
    <dgm:pt modelId="{E4C9C28C-557B-4EB6-B145-BE3CEF731EAE}" type="pres">
      <dgm:prSet presAssocID="{7EC33F95-8803-4505-BFC2-B89597B6E73C}" presName="connectorText" presStyleLbl="sibTrans2D1" presStyleIdx="3" presStyleCnt="4"/>
      <dgm:spPr/>
      <dgm:t>
        <a:bodyPr/>
        <a:lstStyle/>
        <a:p>
          <a:endParaRPr lang="el-GR"/>
        </a:p>
      </dgm:t>
    </dgm:pt>
    <dgm:pt modelId="{761E9AB7-EF04-4434-B70F-37193FF9256B}" type="pres">
      <dgm:prSet presAssocID="{53B659E2-B4FC-4756-ADC4-AAE1262AC9BB}" presName="node" presStyleLbl="node1" presStyleIdx="4" presStyleCnt="5" custScaleX="314110" custScaleY="16120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36EA557-1423-4A92-B8C0-C81472E6C5B8}" type="presOf" srcId="{69267F6C-9987-4D95-B04A-A78059CE292C}" destId="{55BF4CA9-56CA-40E6-853A-CF4D0C19B7D6}" srcOrd="0" destOrd="0" presId="urn:microsoft.com/office/officeart/2005/8/layout/process2"/>
    <dgm:cxn modelId="{6C03850A-C8CD-4628-9E0B-13D71E4EC325}" srcId="{CC2E6E84-037B-4472-B2F2-4E9BC9FC3498}" destId="{5BBE0525-9666-438B-9F6A-740B7DA13FD4}" srcOrd="0" destOrd="0" parTransId="{B105B698-6AA6-4071-A25E-9A550B698826}" sibTransId="{0AE5AD6C-302E-41A7-9E2A-AB1F0D17C060}"/>
    <dgm:cxn modelId="{981F4301-AC20-444F-B0AD-7E1C19E36A62}" type="presOf" srcId="{5BBE0525-9666-438B-9F6A-740B7DA13FD4}" destId="{6D9B4654-F76A-43BA-9EA6-3E34C6A582CD}" srcOrd="0" destOrd="0" presId="urn:microsoft.com/office/officeart/2005/8/layout/process2"/>
    <dgm:cxn modelId="{158AC8EB-EC39-43A5-BEF3-8C1140C6D08C}" type="presOf" srcId="{53B659E2-B4FC-4756-ADC4-AAE1262AC9BB}" destId="{761E9AB7-EF04-4434-B70F-37193FF9256B}" srcOrd="0" destOrd="0" presId="urn:microsoft.com/office/officeart/2005/8/layout/process2"/>
    <dgm:cxn modelId="{065DDFF2-EF36-404A-AD3D-DA3F30964ABC}" srcId="{CC2E6E84-037B-4472-B2F2-4E9BC9FC3498}" destId="{607CD028-FEA2-436D-B807-4A8A384A6CF7}" srcOrd="1" destOrd="0" parTransId="{C2BB0696-430C-41C4-8714-3E7892127EE1}" sibTransId="{2E61FA1B-AB70-4E1B-82CE-198C527FEE5D}"/>
    <dgm:cxn modelId="{497612C4-B93D-4C0D-B171-38B18952E25C}" type="presOf" srcId="{67451F09-2E8F-469F-AA72-581827E7B5C4}" destId="{13EBDB4E-483B-40E7-8916-4860EE864974}" srcOrd="1" destOrd="0" presId="urn:microsoft.com/office/officeart/2005/8/layout/process2"/>
    <dgm:cxn modelId="{446DA6BF-C93C-450E-9804-AB19C7424BF9}" type="presOf" srcId="{448241C4-F300-4463-A4F8-2F769655B51E}" destId="{3D602D85-242F-4BFE-8D74-57570C1D7582}" srcOrd="0" destOrd="0" presId="urn:microsoft.com/office/officeart/2005/8/layout/process2"/>
    <dgm:cxn modelId="{7DFA55B3-4EE1-4A2D-B9D5-0A6DD3D8DA71}" srcId="{CC2E6E84-037B-4472-B2F2-4E9BC9FC3498}" destId="{448241C4-F300-4463-A4F8-2F769655B51E}" srcOrd="3" destOrd="0" parTransId="{E09A5C5F-9858-4D1F-B0E9-974BB73CA64A}" sibTransId="{7EC33F95-8803-4505-BFC2-B89597B6E73C}"/>
    <dgm:cxn modelId="{6EA04210-1893-4E03-BB89-FFA43F977787}" type="presOf" srcId="{7EC33F95-8803-4505-BFC2-B89597B6E73C}" destId="{E4C9C28C-557B-4EB6-B145-BE3CEF731EAE}" srcOrd="1" destOrd="0" presId="urn:microsoft.com/office/officeart/2005/8/layout/process2"/>
    <dgm:cxn modelId="{9224AAE1-359E-434C-8285-2084AC669A58}" type="presOf" srcId="{2E61FA1B-AB70-4E1B-82CE-198C527FEE5D}" destId="{AA69E41F-BCD2-4EDE-9A52-66B615DA78E8}" srcOrd="1" destOrd="0" presId="urn:microsoft.com/office/officeart/2005/8/layout/process2"/>
    <dgm:cxn modelId="{CF862088-8340-4B83-AAA8-A3286A527AAA}" type="presOf" srcId="{67451F09-2E8F-469F-AA72-581827E7B5C4}" destId="{E9EA45A6-DEF9-4E43-8985-A906419B1614}" srcOrd="0" destOrd="0" presId="urn:microsoft.com/office/officeart/2005/8/layout/process2"/>
    <dgm:cxn modelId="{0D555146-7D53-4D0F-9043-BD3CB6888A3A}" srcId="{CC2E6E84-037B-4472-B2F2-4E9BC9FC3498}" destId="{53B659E2-B4FC-4756-ADC4-AAE1262AC9BB}" srcOrd="4" destOrd="0" parTransId="{A2E5FE1B-6C4B-4C45-BC94-2B29A5F96109}" sibTransId="{F58283F3-AD9C-4A22-88F6-8F3C8961C8BD}"/>
    <dgm:cxn modelId="{7639E5A1-0831-4353-90F2-5EBB92C4A97D}" type="presOf" srcId="{CC2E6E84-037B-4472-B2F2-4E9BC9FC3498}" destId="{310C5AC7-EEF2-48BB-A509-B8FE8A42FA21}" srcOrd="0" destOrd="0" presId="urn:microsoft.com/office/officeart/2005/8/layout/process2"/>
    <dgm:cxn modelId="{5A2A5B7F-E396-4061-A5D5-F82251D016F4}" type="presOf" srcId="{0AE5AD6C-302E-41A7-9E2A-AB1F0D17C060}" destId="{FFDA63B3-A97B-4D44-8ECF-70B8DA3A2E15}" srcOrd="1" destOrd="0" presId="urn:microsoft.com/office/officeart/2005/8/layout/process2"/>
    <dgm:cxn modelId="{CA717D26-5970-43D9-9686-14D57E25F8C9}" srcId="{CC2E6E84-037B-4472-B2F2-4E9BC9FC3498}" destId="{69267F6C-9987-4D95-B04A-A78059CE292C}" srcOrd="2" destOrd="0" parTransId="{26DA1618-1446-4970-BB80-0E7BECC34B86}" sibTransId="{67451F09-2E8F-469F-AA72-581827E7B5C4}"/>
    <dgm:cxn modelId="{06D85CAE-7235-4C45-A216-AB4C2F0E2357}" type="presOf" srcId="{607CD028-FEA2-436D-B807-4A8A384A6CF7}" destId="{6A6FA5AE-3BE0-4A18-AF80-AE667A410B55}" srcOrd="0" destOrd="0" presId="urn:microsoft.com/office/officeart/2005/8/layout/process2"/>
    <dgm:cxn modelId="{79C4C20C-92CE-4AAA-BE35-7D26236249C4}" type="presOf" srcId="{2E61FA1B-AB70-4E1B-82CE-198C527FEE5D}" destId="{23E548DD-A072-4A7A-AA21-2CC6DB2ADEC2}" srcOrd="0" destOrd="0" presId="urn:microsoft.com/office/officeart/2005/8/layout/process2"/>
    <dgm:cxn modelId="{BD823F47-D38B-4B4A-A6A3-B49304F05C9C}" type="presOf" srcId="{7EC33F95-8803-4505-BFC2-B89597B6E73C}" destId="{28914FED-800F-4C6F-BBBE-CAA3147622CA}" srcOrd="0" destOrd="0" presId="urn:microsoft.com/office/officeart/2005/8/layout/process2"/>
    <dgm:cxn modelId="{2C43FA61-6291-4E57-BB01-2B0EF251C9F6}" type="presOf" srcId="{0AE5AD6C-302E-41A7-9E2A-AB1F0D17C060}" destId="{37AA1A1B-57EF-413F-A045-4A0F01B29B0C}" srcOrd="0" destOrd="0" presId="urn:microsoft.com/office/officeart/2005/8/layout/process2"/>
    <dgm:cxn modelId="{74E858D3-2F3F-4DFF-9FC6-7FED5A3969F8}" type="presParOf" srcId="{310C5AC7-EEF2-48BB-A509-B8FE8A42FA21}" destId="{6D9B4654-F76A-43BA-9EA6-3E34C6A582CD}" srcOrd="0" destOrd="0" presId="urn:microsoft.com/office/officeart/2005/8/layout/process2"/>
    <dgm:cxn modelId="{AE91CDE6-17D9-45EE-97CB-F4C567CA290D}" type="presParOf" srcId="{310C5AC7-EEF2-48BB-A509-B8FE8A42FA21}" destId="{37AA1A1B-57EF-413F-A045-4A0F01B29B0C}" srcOrd="1" destOrd="0" presId="urn:microsoft.com/office/officeart/2005/8/layout/process2"/>
    <dgm:cxn modelId="{6E61239E-18D7-4A35-AAAB-E43EA6B77414}" type="presParOf" srcId="{37AA1A1B-57EF-413F-A045-4A0F01B29B0C}" destId="{FFDA63B3-A97B-4D44-8ECF-70B8DA3A2E15}" srcOrd="0" destOrd="0" presId="urn:microsoft.com/office/officeart/2005/8/layout/process2"/>
    <dgm:cxn modelId="{3E08394D-F620-41A5-94FC-F463EF8D116A}" type="presParOf" srcId="{310C5AC7-EEF2-48BB-A509-B8FE8A42FA21}" destId="{6A6FA5AE-3BE0-4A18-AF80-AE667A410B55}" srcOrd="2" destOrd="0" presId="urn:microsoft.com/office/officeart/2005/8/layout/process2"/>
    <dgm:cxn modelId="{8114F8DE-8A4C-4F27-94F6-894A073BC882}" type="presParOf" srcId="{310C5AC7-EEF2-48BB-A509-B8FE8A42FA21}" destId="{23E548DD-A072-4A7A-AA21-2CC6DB2ADEC2}" srcOrd="3" destOrd="0" presId="urn:microsoft.com/office/officeart/2005/8/layout/process2"/>
    <dgm:cxn modelId="{83B16820-E519-4344-9946-171AF4680399}" type="presParOf" srcId="{23E548DD-A072-4A7A-AA21-2CC6DB2ADEC2}" destId="{AA69E41F-BCD2-4EDE-9A52-66B615DA78E8}" srcOrd="0" destOrd="0" presId="urn:microsoft.com/office/officeart/2005/8/layout/process2"/>
    <dgm:cxn modelId="{D1083670-2067-4775-9FF3-31648E949E30}" type="presParOf" srcId="{310C5AC7-EEF2-48BB-A509-B8FE8A42FA21}" destId="{55BF4CA9-56CA-40E6-853A-CF4D0C19B7D6}" srcOrd="4" destOrd="0" presId="urn:microsoft.com/office/officeart/2005/8/layout/process2"/>
    <dgm:cxn modelId="{71420AFA-C517-43A0-82AD-7118F7B4A8A0}" type="presParOf" srcId="{310C5AC7-EEF2-48BB-A509-B8FE8A42FA21}" destId="{E9EA45A6-DEF9-4E43-8985-A906419B1614}" srcOrd="5" destOrd="0" presId="urn:microsoft.com/office/officeart/2005/8/layout/process2"/>
    <dgm:cxn modelId="{5E3F8E8E-E940-4D9B-9DB0-910B037EAAA8}" type="presParOf" srcId="{E9EA45A6-DEF9-4E43-8985-A906419B1614}" destId="{13EBDB4E-483B-40E7-8916-4860EE864974}" srcOrd="0" destOrd="0" presId="urn:microsoft.com/office/officeart/2005/8/layout/process2"/>
    <dgm:cxn modelId="{FFD54C36-D28A-4076-970B-8282E90FB65F}" type="presParOf" srcId="{310C5AC7-EEF2-48BB-A509-B8FE8A42FA21}" destId="{3D602D85-242F-4BFE-8D74-57570C1D7582}" srcOrd="6" destOrd="0" presId="urn:microsoft.com/office/officeart/2005/8/layout/process2"/>
    <dgm:cxn modelId="{7E7E1FD9-444B-424E-91DC-BD1906E9B5B7}" type="presParOf" srcId="{310C5AC7-EEF2-48BB-A509-B8FE8A42FA21}" destId="{28914FED-800F-4C6F-BBBE-CAA3147622CA}" srcOrd="7" destOrd="0" presId="urn:microsoft.com/office/officeart/2005/8/layout/process2"/>
    <dgm:cxn modelId="{7DCC93F3-FFB6-4099-A692-68CE6B9636F8}" type="presParOf" srcId="{28914FED-800F-4C6F-BBBE-CAA3147622CA}" destId="{E4C9C28C-557B-4EB6-B145-BE3CEF731EAE}" srcOrd="0" destOrd="0" presId="urn:microsoft.com/office/officeart/2005/8/layout/process2"/>
    <dgm:cxn modelId="{73D65397-3FCF-4AC8-9855-1CFBDA1D60E6}" type="presParOf" srcId="{310C5AC7-EEF2-48BB-A509-B8FE8A42FA21}" destId="{761E9AB7-EF04-4434-B70F-37193FF9256B}" srcOrd="8" destOrd="0" presId="urn:microsoft.com/office/officeart/2005/8/layout/process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  <a:ext uri="{C62137D5-CB1D-491B-B009-E17868A290BF}">
      <dgm14:recolorImg xmlns=""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F7BF8-1263-4522-80B5-75E5FE954B85}" type="doc">
      <dgm:prSet loTypeId="urn:microsoft.com/office/officeart/2005/8/layout/vList2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l-GR"/>
        </a:p>
      </dgm:t>
    </dgm:pt>
    <dgm:pt modelId="{CEBF2B1D-08B2-4E2B-8B84-69ABF920A116}">
      <dgm:prSet phldrT="[Κείμενο]" custT="1"/>
      <dgm:spPr/>
      <dgm:t>
        <a:bodyPr/>
        <a:lstStyle/>
        <a:p>
          <a:r>
            <a:rPr lang="el-GR" sz="2200" dirty="0">
              <a:latin typeface="Times New Roman" pitchFamily="18" charset="0"/>
              <a:cs typeface="Times New Roman" pitchFamily="18" charset="0"/>
            </a:rPr>
            <a:t>Εισαγωγικά Στοιχεία/ Προκείμενα</a:t>
          </a:r>
        </a:p>
      </dgm:t>
    </dgm:pt>
    <dgm:pt modelId="{EE090016-1049-4C39-8CB6-6045EA45406B}" type="parTrans" cxnId="{4D65D8A7-D266-41AF-9DBF-7EA5CEE5EF33}">
      <dgm:prSet/>
      <dgm:spPr/>
      <dgm:t>
        <a:bodyPr/>
        <a:lstStyle/>
        <a:p>
          <a:endParaRPr lang="el-GR" sz="2200">
            <a:latin typeface="Times New Roman" pitchFamily="18" charset="0"/>
            <a:cs typeface="Times New Roman" pitchFamily="18" charset="0"/>
          </a:endParaRPr>
        </a:p>
      </dgm:t>
    </dgm:pt>
    <dgm:pt modelId="{2AFEA6E3-03A1-4478-AA21-CD81E610E3F1}" type="sibTrans" cxnId="{4D65D8A7-D266-41AF-9DBF-7EA5CEE5EF33}">
      <dgm:prSet/>
      <dgm:spPr/>
      <dgm:t>
        <a:bodyPr/>
        <a:lstStyle/>
        <a:p>
          <a:endParaRPr lang="el-GR" sz="2200">
            <a:latin typeface="Times New Roman" pitchFamily="18" charset="0"/>
            <a:cs typeface="Times New Roman" pitchFamily="18" charset="0"/>
          </a:endParaRPr>
        </a:p>
      </dgm:t>
    </dgm:pt>
    <dgm:pt modelId="{216265D1-EDD8-464C-ABD4-60145172A967}">
      <dgm:prSet phldrT="[Κείμενο]" custT="1"/>
      <dgm:spPr/>
      <dgm:t>
        <a:bodyPr/>
        <a:lstStyle/>
        <a:p>
          <a:r>
            <a:rPr lang="el-GR" sz="2200" dirty="0">
              <a:latin typeface="Times New Roman" pitchFamily="18" charset="0"/>
              <a:cs typeface="Times New Roman" pitchFamily="18" charset="0"/>
            </a:rPr>
            <a:t>Οδηγός Πλοήγησης</a:t>
          </a:r>
        </a:p>
      </dgm:t>
    </dgm:pt>
    <dgm:pt modelId="{47711754-3EB1-4581-A269-D3E5FCFE12D4}" type="parTrans" cxnId="{3B900FF9-A205-43F0-9C27-5FEE885D65DD}">
      <dgm:prSet/>
      <dgm:spPr/>
      <dgm:t>
        <a:bodyPr/>
        <a:lstStyle/>
        <a:p>
          <a:endParaRPr lang="el-GR" sz="2200">
            <a:latin typeface="Times New Roman" pitchFamily="18" charset="0"/>
            <a:cs typeface="Times New Roman" pitchFamily="18" charset="0"/>
          </a:endParaRPr>
        </a:p>
      </dgm:t>
    </dgm:pt>
    <dgm:pt modelId="{BA9F6444-21AC-429C-9B7C-B24619BEEFC6}" type="sibTrans" cxnId="{3B900FF9-A205-43F0-9C27-5FEE885D65DD}">
      <dgm:prSet/>
      <dgm:spPr/>
      <dgm:t>
        <a:bodyPr/>
        <a:lstStyle/>
        <a:p>
          <a:endParaRPr lang="el-GR" sz="2200">
            <a:latin typeface="Times New Roman" pitchFamily="18" charset="0"/>
            <a:cs typeface="Times New Roman" pitchFamily="18" charset="0"/>
          </a:endParaRPr>
        </a:p>
      </dgm:t>
    </dgm:pt>
    <dgm:pt modelId="{C21CB214-B338-4CCD-AA88-D920E161A93D}">
      <dgm:prSet phldrT="[Κείμενο]" custT="1"/>
      <dgm:spPr/>
      <dgm:t>
        <a:bodyPr/>
        <a:lstStyle/>
        <a:p>
          <a:r>
            <a:rPr lang="el-GR" sz="2200">
              <a:latin typeface="Times New Roman" pitchFamily="18" charset="0"/>
              <a:cs typeface="Times New Roman" pitchFamily="18" charset="0"/>
            </a:rPr>
            <a:t>Περιεχόμενα</a:t>
          </a:r>
        </a:p>
      </dgm:t>
    </dgm:pt>
    <dgm:pt modelId="{AF90EC4F-31DC-4542-A715-7D9CB70624BA}" type="parTrans" cxnId="{155F1BA5-472C-45E9-AE03-7C0537EBB1F7}">
      <dgm:prSet/>
      <dgm:spPr/>
      <dgm:t>
        <a:bodyPr/>
        <a:lstStyle/>
        <a:p>
          <a:endParaRPr lang="el-GR" sz="2200">
            <a:latin typeface="Times New Roman" pitchFamily="18" charset="0"/>
            <a:cs typeface="Times New Roman" pitchFamily="18" charset="0"/>
          </a:endParaRPr>
        </a:p>
      </dgm:t>
    </dgm:pt>
    <dgm:pt modelId="{4B038033-E06F-4D66-9426-BD638AA3F052}" type="sibTrans" cxnId="{155F1BA5-472C-45E9-AE03-7C0537EBB1F7}">
      <dgm:prSet/>
      <dgm:spPr/>
      <dgm:t>
        <a:bodyPr/>
        <a:lstStyle/>
        <a:p>
          <a:endParaRPr lang="el-GR" sz="2200">
            <a:latin typeface="Times New Roman" pitchFamily="18" charset="0"/>
            <a:cs typeface="Times New Roman" pitchFamily="18" charset="0"/>
          </a:endParaRPr>
        </a:p>
      </dgm:t>
    </dgm:pt>
    <dgm:pt modelId="{5E2C0181-51D5-40B6-9A4A-C986A0E4C33C}">
      <dgm:prSet phldrT="[Κείμενο]" custT="1"/>
      <dgm:spPr/>
      <dgm:t>
        <a:bodyPr/>
        <a:lstStyle/>
        <a:p>
          <a:r>
            <a:rPr lang="el-GR" sz="2200">
              <a:latin typeface="Times New Roman" pitchFamily="18" charset="0"/>
              <a:cs typeface="Times New Roman" pitchFamily="18" charset="0"/>
            </a:rPr>
            <a:t>Γνωστικό Αντικείμενο/ Κείμενο, Επικείμενα</a:t>
          </a:r>
        </a:p>
      </dgm:t>
    </dgm:pt>
    <dgm:pt modelId="{A54F729D-21B9-4638-B96C-B44D40330C22}" type="parTrans" cxnId="{87320A63-5B64-41C3-96DF-28B4C3169ECF}">
      <dgm:prSet/>
      <dgm:spPr/>
      <dgm:t>
        <a:bodyPr/>
        <a:lstStyle/>
        <a:p>
          <a:endParaRPr lang="el-GR" sz="2200">
            <a:latin typeface="Times New Roman" pitchFamily="18" charset="0"/>
            <a:cs typeface="Times New Roman" pitchFamily="18" charset="0"/>
          </a:endParaRPr>
        </a:p>
      </dgm:t>
    </dgm:pt>
    <dgm:pt modelId="{6710695D-40FF-4888-8CE8-435CD7B18837}" type="sibTrans" cxnId="{87320A63-5B64-41C3-96DF-28B4C3169ECF}">
      <dgm:prSet/>
      <dgm:spPr/>
      <dgm:t>
        <a:bodyPr/>
        <a:lstStyle/>
        <a:p>
          <a:endParaRPr lang="el-GR" sz="2200">
            <a:latin typeface="Times New Roman" pitchFamily="18" charset="0"/>
            <a:cs typeface="Times New Roman" pitchFamily="18" charset="0"/>
          </a:endParaRPr>
        </a:p>
      </dgm:t>
    </dgm:pt>
    <dgm:pt modelId="{93917C61-0972-417A-A09D-B73C053E3121}">
      <dgm:prSet phldrT="[Κείμενο]" custT="1"/>
      <dgm:spPr/>
      <dgm:t>
        <a:bodyPr/>
        <a:lstStyle/>
        <a:p>
          <a:r>
            <a:rPr lang="el-GR" sz="2200">
              <a:latin typeface="Times New Roman" pitchFamily="18" charset="0"/>
              <a:cs typeface="Times New Roman" pitchFamily="18" charset="0"/>
            </a:rPr>
            <a:t>Εικόνες- Βίντεο/ Παρακείμενα- Πολυκείμενα</a:t>
          </a:r>
        </a:p>
      </dgm:t>
    </dgm:pt>
    <dgm:pt modelId="{2B7E303E-EC00-4BCD-89A1-D87B23015E97}" type="parTrans" cxnId="{8EB7833C-659F-468D-9AAC-5346E9DC2643}">
      <dgm:prSet/>
      <dgm:spPr/>
      <dgm:t>
        <a:bodyPr/>
        <a:lstStyle/>
        <a:p>
          <a:endParaRPr lang="el-GR" sz="2200"/>
        </a:p>
      </dgm:t>
    </dgm:pt>
    <dgm:pt modelId="{C1EEA22B-7918-454B-AA81-97679C1F245A}" type="sibTrans" cxnId="{8EB7833C-659F-468D-9AAC-5346E9DC2643}">
      <dgm:prSet/>
      <dgm:spPr/>
      <dgm:t>
        <a:bodyPr/>
        <a:lstStyle/>
        <a:p>
          <a:endParaRPr lang="el-GR" sz="2200"/>
        </a:p>
      </dgm:t>
    </dgm:pt>
    <dgm:pt modelId="{06D814AD-248E-4447-95F5-89426E87F709}">
      <dgm:prSet phldrT="[Κείμενο]" custT="1"/>
      <dgm:spPr/>
      <dgm:t>
        <a:bodyPr/>
        <a:lstStyle/>
        <a:p>
          <a:r>
            <a:rPr lang="el-GR" sz="2200">
              <a:latin typeface="Times New Roman" pitchFamily="18" charset="0"/>
              <a:cs typeface="Times New Roman" pitchFamily="18" charset="0"/>
            </a:rPr>
            <a:t>Δραστηριότητες Αυτοαξιολόγησης/ Διακείμενα</a:t>
          </a:r>
        </a:p>
      </dgm:t>
    </dgm:pt>
    <dgm:pt modelId="{2B9A0C7C-9E33-4298-806B-E90F1ECEC5D6}" type="parTrans" cxnId="{820A2D69-67A5-4D88-A415-D38ED64120E3}">
      <dgm:prSet/>
      <dgm:spPr/>
      <dgm:t>
        <a:bodyPr/>
        <a:lstStyle/>
        <a:p>
          <a:endParaRPr lang="el-GR" sz="2200"/>
        </a:p>
      </dgm:t>
    </dgm:pt>
    <dgm:pt modelId="{0827DF4F-4BCD-4226-9DED-293AB1391480}" type="sibTrans" cxnId="{820A2D69-67A5-4D88-A415-D38ED64120E3}">
      <dgm:prSet/>
      <dgm:spPr/>
      <dgm:t>
        <a:bodyPr/>
        <a:lstStyle/>
        <a:p>
          <a:endParaRPr lang="el-GR" sz="2200"/>
        </a:p>
      </dgm:t>
    </dgm:pt>
    <dgm:pt modelId="{3FD414FB-DEE4-43D1-BFD8-D9D09D42EC61}">
      <dgm:prSet phldrT="[Κείμενο]" custT="1"/>
      <dgm:spPr/>
      <dgm:t>
        <a:bodyPr/>
        <a:lstStyle/>
        <a:p>
          <a:r>
            <a:rPr lang="el-GR" sz="2200">
              <a:latin typeface="Times New Roman" pitchFamily="18" charset="0"/>
              <a:cs typeface="Times New Roman" pitchFamily="18" charset="0"/>
            </a:rPr>
            <a:t>Βιβιλιογραφία/ Μετακείμενα</a:t>
          </a:r>
        </a:p>
      </dgm:t>
    </dgm:pt>
    <dgm:pt modelId="{1DB12A62-D32A-4E38-A0CF-F072148FE93A}" type="parTrans" cxnId="{48B738AF-F6CF-4FF9-A194-CC20DB75D042}">
      <dgm:prSet/>
      <dgm:spPr/>
      <dgm:t>
        <a:bodyPr/>
        <a:lstStyle/>
        <a:p>
          <a:endParaRPr lang="el-GR" sz="2200"/>
        </a:p>
      </dgm:t>
    </dgm:pt>
    <dgm:pt modelId="{27EEB872-DFCB-4733-ABCF-7320DEF1B7BE}" type="sibTrans" cxnId="{48B738AF-F6CF-4FF9-A194-CC20DB75D042}">
      <dgm:prSet/>
      <dgm:spPr/>
      <dgm:t>
        <a:bodyPr/>
        <a:lstStyle/>
        <a:p>
          <a:endParaRPr lang="el-GR" sz="2200"/>
        </a:p>
      </dgm:t>
    </dgm:pt>
    <dgm:pt modelId="{010AEA2D-AD92-4679-BBB8-5DA65F2C5F5E}">
      <dgm:prSet phldrT="[Κείμενο]" custT="1"/>
      <dgm:spPr/>
      <dgm:t>
        <a:bodyPr/>
        <a:lstStyle/>
        <a:p>
          <a:r>
            <a:rPr lang="el-GR" sz="2200">
              <a:latin typeface="Times New Roman" pitchFamily="18" charset="0"/>
              <a:cs typeface="Times New Roman" pitchFamily="18" charset="0"/>
            </a:rPr>
            <a:t>Σύνοψη/ Μετακείμενα</a:t>
          </a:r>
        </a:p>
      </dgm:t>
    </dgm:pt>
    <dgm:pt modelId="{AEB959A6-70C7-4564-AC4D-D5EECC554289}" type="parTrans" cxnId="{AAB269B6-A5B9-4BBF-8271-585DC9D297AF}">
      <dgm:prSet/>
      <dgm:spPr/>
      <dgm:t>
        <a:bodyPr/>
        <a:lstStyle/>
        <a:p>
          <a:endParaRPr lang="el-GR" sz="2200"/>
        </a:p>
      </dgm:t>
    </dgm:pt>
    <dgm:pt modelId="{62160AA0-02B0-42F8-A3EA-3C04ADFFAD46}" type="sibTrans" cxnId="{AAB269B6-A5B9-4BBF-8271-585DC9D297AF}">
      <dgm:prSet/>
      <dgm:spPr/>
      <dgm:t>
        <a:bodyPr/>
        <a:lstStyle/>
        <a:p>
          <a:endParaRPr lang="el-GR" sz="2200"/>
        </a:p>
      </dgm:t>
    </dgm:pt>
    <dgm:pt modelId="{81FF7DBB-1E69-47D4-9671-9D941AFBB7FB}" type="pres">
      <dgm:prSet presAssocID="{95DF7BF8-1263-4522-80B5-75E5FE954B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8822407-98B9-4CBA-BA56-7F7EF0574D45}" type="pres">
      <dgm:prSet presAssocID="{CEBF2B1D-08B2-4E2B-8B84-69ABF920A116}" presName="parentText" presStyleLbl="node1" presStyleIdx="0" presStyleCnt="8" custLinFactNeighborX="998" custLinFactNeighborY="-622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F40B243-05B2-4016-9319-162809CB0F94}" type="pres">
      <dgm:prSet presAssocID="{2AFEA6E3-03A1-4478-AA21-CD81E610E3F1}" presName="spacer" presStyleCnt="0"/>
      <dgm:spPr/>
      <dgm:t>
        <a:bodyPr/>
        <a:lstStyle/>
        <a:p>
          <a:endParaRPr lang="el-GR"/>
        </a:p>
      </dgm:t>
    </dgm:pt>
    <dgm:pt modelId="{F2D86595-2F70-4A6D-A0CA-C6613DA7A21C}" type="pres">
      <dgm:prSet presAssocID="{216265D1-EDD8-464C-ABD4-60145172A967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A0D1CF9-21AA-45D8-B809-CF62F5557FF5}" type="pres">
      <dgm:prSet presAssocID="{BA9F6444-21AC-429C-9B7C-B24619BEEFC6}" presName="spacer" presStyleCnt="0"/>
      <dgm:spPr/>
      <dgm:t>
        <a:bodyPr/>
        <a:lstStyle/>
        <a:p>
          <a:endParaRPr lang="el-GR"/>
        </a:p>
      </dgm:t>
    </dgm:pt>
    <dgm:pt modelId="{3992E6D0-4B09-462B-98E9-2680612DF5C2}" type="pres">
      <dgm:prSet presAssocID="{C21CB214-B338-4CCD-AA88-D920E161A93D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E98DE44-0348-4CB5-AA3F-0CA65DDBFA98}" type="pres">
      <dgm:prSet presAssocID="{4B038033-E06F-4D66-9426-BD638AA3F052}" presName="spacer" presStyleCnt="0"/>
      <dgm:spPr/>
      <dgm:t>
        <a:bodyPr/>
        <a:lstStyle/>
        <a:p>
          <a:endParaRPr lang="el-GR"/>
        </a:p>
      </dgm:t>
    </dgm:pt>
    <dgm:pt modelId="{F14214A7-D5E2-459F-9A1A-3EF2B9AA2351}" type="pres">
      <dgm:prSet presAssocID="{5E2C0181-51D5-40B6-9A4A-C986A0E4C33C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EB40A1C-9396-4259-A009-722F7A46B297}" type="pres">
      <dgm:prSet presAssocID="{6710695D-40FF-4888-8CE8-435CD7B18837}" presName="spacer" presStyleCnt="0"/>
      <dgm:spPr/>
      <dgm:t>
        <a:bodyPr/>
        <a:lstStyle/>
        <a:p>
          <a:endParaRPr lang="el-GR"/>
        </a:p>
      </dgm:t>
    </dgm:pt>
    <dgm:pt modelId="{EC0B29FA-8132-466C-8DA5-F418D6041B2C}" type="pres">
      <dgm:prSet presAssocID="{93917C61-0972-417A-A09D-B73C053E3121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FC79CCC-EB95-43DE-B157-2935B864A95A}" type="pres">
      <dgm:prSet presAssocID="{C1EEA22B-7918-454B-AA81-97679C1F245A}" presName="spacer" presStyleCnt="0"/>
      <dgm:spPr/>
      <dgm:t>
        <a:bodyPr/>
        <a:lstStyle/>
        <a:p>
          <a:endParaRPr lang="el-GR"/>
        </a:p>
      </dgm:t>
    </dgm:pt>
    <dgm:pt modelId="{CEFF46CF-7D8C-49BF-BFB0-1038A7C3505E}" type="pres">
      <dgm:prSet presAssocID="{06D814AD-248E-4447-95F5-89426E87F709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27192E0-19E5-4ED2-85CA-47EC5D07456D}" type="pres">
      <dgm:prSet presAssocID="{0827DF4F-4BCD-4226-9DED-293AB1391480}" presName="spacer" presStyleCnt="0"/>
      <dgm:spPr/>
      <dgm:t>
        <a:bodyPr/>
        <a:lstStyle/>
        <a:p>
          <a:endParaRPr lang="el-GR"/>
        </a:p>
      </dgm:t>
    </dgm:pt>
    <dgm:pt modelId="{105B8BDA-E7AE-4A1D-AF4A-C1AAC7A6CA63}" type="pres">
      <dgm:prSet presAssocID="{010AEA2D-AD92-4679-BBB8-5DA65F2C5F5E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C5FB973-3D76-400D-8A35-597043B49C01}" type="pres">
      <dgm:prSet presAssocID="{62160AA0-02B0-42F8-A3EA-3C04ADFFAD46}" presName="spacer" presStyleCnt="0"/>
      <dgm:spPr/>
      <dgm:t>
        <a:bodyPr/>
        <a:lstStyle/>
        <a:p>
          <a:endParaRPr lang="el-GR"/>
        </a:p>
      </dgm:t>
    </dgm:pt>
    <dgm:pt modelId="{AC59637A-F45E-4D06-B9C9-4903CA2F639F}" type="pres">
      <dgm:prSet presAssocID="{3FD414FB-DEE4-43D1-BFD8-D9D09D42EC61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3AF6D7C-EC30-4D86-A4AC-59C81F51719F}" type="presOf" srcId="{93917C61-0972-417A-A09D-B73C053E3121}" destId="{EC0B29FA-8132-466C-8DA5-F418D6041B2C}" srcOrd="0" destOrd="0" presId="urn:microsoft.com/office/officeart/2005/8/layout/vList2"/>
    <dgm:cxn modelId="{840BFEC6-1A22-4438-A6CC-BFB684E7FB59}" type="presOf" srcId="{216265D1-EDD8-464C-ABD4-60145172A967}" destId="{F2D86595-2F70-4A6D-A0CA-C6613DA7A21C}" srcOrd="0" destOrd="0" presId="urn:microsoft.com/office/officeart/2005/8/layout/vList2"/>
    <dgm:cxn modelId="{4D65D8A7-D266-41AF-9DBF-7EA5CEE5EF33}" srcId="{95DF7BF8-1263-4522-80B5-75E5FE954B85}" destId="{CEBF2B1D-08B2-4E2B-8B84-69ABF920A116}" srcOrd="0" destOrd="0" parTransId="{EE090016-1049-4C39-8CB6-6045EA45406B}" sibTransId="{2AFEA6E3-03A1-4478-AA21-CD81E610E3F1}"/>
    <dgm:cxn modelId="{8EB7833C-659F-468D-9AAC-5346E9DC2643}" srcId="{95DF7BF8-1263-4522-80B5-75E5FE954B85}" destId="{93917C61-0972-417A-A09D-B73C053E3121}" srcOrd="4" destOrd="0" parTransId="{2B7E303E-EC00-4BCD-89A1-D87B23015E97}" sibTransId="{C1EEA22B-7918-454B-AA81-97679C1F245A}"/>
    <dgm:cxn modelId="{D4723F54-47F5-4187-A58D-2BF854FE3288}" type="presOf" srcId="{010AEA2D-AD92-4679-BBB8-5DA65F2C5F5E}" destId="{105B8BDA-E7AE-4A1D-AF4A-C1AAC7A6CA63}" srcOrd="0" destOrd="0" presId="urn:microsoft.com/office/officeart/2005/8/layout/vList2"/>
    <dgm:cxn modelId="{EEE3D5C1-6940-4169-8F24-51EE47F73758}" type="presOf" srcId="{5E2C0181-51D5-40B6-9A4A-C986A0E4C33C}" destId="{F14214A7-D5E2-459F-9A1A-3EF2B9AA2351}" srcOrd="0" destOrd="0" presId="urn:microsoft.com/office/officeart/2005/8/layout/vList2"/>
    <dgm:cxn modelId="{D7920435-2A27-49F5-A8D8-42C7395C451F}" type="presOf" srcId="{3FD414FB-DEE4-43D1-BFD8-D9D09D42EC61}" destId="{AC59637A-F45E-4D06-B9C9-4903CA2F639F}" srcOrd="0" destOrd="0" presId="urn:microsoft.com/office/officeart/2005/8/layout/vList2"/>
    <dgm:cxn modelId="{48B738AF-F6CF-4FF9-A194-CC20DB75D042}" srcId="{95DF7BF8-1263-4522-80B5-75E5FE954B85}" destId="{3FD414FB-DEE4-43D1-BFD8-D9D09D42EC61}" srcOrd="7" destOrd="0" parTransId="{1DB12A62-D32A-4E38-A0CF-F072148FE93A}" sibTransId="{27EEB872-DFCB-4733-ABCF-7320DEF1B7BE}"/>
    <dgm:cxn modelId="{87320A63-5B64-41C3-96DF-28B4C3169ECF}" srcId="{95DF7BF8-1263-4522-80B5-75E5FE954B85}" destId="{5E2C0181-51D5-40B6-9A4A-C986A0E4C33C}" srcOrd="3" destOrd="0" parTransId="{A54F729D-21B9-4638-B96C-B44D40330C22}" sibTransId="{6710695D-40FF-4888-8CE8-435CD7B18837}"/>
    <dgm:cxn modelId="{155F1BA5-472C-45E9-AE03-7C0537EBB1F7}" srcId="{95DF7BF8-1263-4522-80B5-75E5FE954B85}" destId="{C21CB214-B338-4CCD-AA88-D920E161A93D}" srcOrd="2" destOrd="0" parTransId="{AF90EC4F-31DC-4542-A715-7D9CB70624BA}" sibTransId="{4B038033-E06F-4D66-9426-BD638AA3F052}"/>
    <dgm:cxn modelId="{AAB269B6-A5B9-4BBF-8271-585DC9D297AF}" srcId="{95DF7BF8-1263-4522-80B5-75E5FE954B85}" destId="{010AEA2D-AD92-4679-BBB8-5DA65F2C5F5E}" srcOrd="6" destOrd="0" parTransId="{AEB959A6-70C7-4564-AC4D-D5EECC554289}" sibTransId="{62160AA0-02B0-42F8-A3EA-3C04ADFFAD46}"/>
    <dgm:cxn modelId="{820A2D69-67A5-4D88-A415-D38ED64120E3}" srcId="{95DF7BF8-1263-4522-80B5-75E5FE954B85}" destId="{06D814AD-248E-4447-95F5-89426E87F709}" srcOrd="5" destOrd="0" parTransId="{2B9A0C7C-9E33-4298-806B-E90F1ECEC5D6}" sibTransId="{0827DF4F-4BCD-4226-9DED-293AB1391480}"/>
    <dgm:cxn modelId="{CAF672D1-2856-4798-9802-CBB4516482C6}" type="presOf" srcId="{95DF7BF8-1263-4522-80B5-75E5FE954B85}" destId="{81FF7DBB-1E69-47D4-9671-9D941AFBB7FB}" srcOrd="0" destOrd="0" presId="urn:microsoft.com/office/officeart/2005/8/layout/vList2"/>
    <dgm:cxn modelId="{0AF289D8-996E-45A2-85A2-BBE6D0B01544}" type="presOf" srcId="{06D814AD-248E-4447-95F5-89426E87F709}" destId="{CEFF46CF-7D8C-49BF-BFB0-1038A7C3505E}" srcOrd="0" destOrd="0" presId="urn:microsoft.com/office/officeart/2005/8/layout/vList2"/>
    <dgm:cxn modelId="{89EBF7CF-712B-4384-B48F-6FB9B5C276C7}" type="presOf" srcId="{CEBF2B1D-08B2-4E2B-8B84-69ABF920A116}" destId="{D8822407-98B9-4CBA-BA56-7F7EF0574D45}" srcOrd="0" destOrd="0" presId="urn:microsoft.com/office/officeart/2005/8/layout/vList2"/>
    <dgm:cxn modelId="{05FE8B6B-C314-4010-9EB8-3F2B48A4391C}" type="presOf" srcId="{C21CB214-B338-4CCD-AA88-D920E161A93D}" destId="{3992E6D0-4B09-462B-98E9-2680612DF5C2}" srcOrd="0" destOrd="0" presId="urn:microsoft.com/office/officeart/2005/8/layout/vList2"/>
    <dgm:cxn modelId="{3B900FF9-A205-43F0-9C27-5FEE885D65DD}" srcId="{95DF7BF8-1263-4522-80B5-75E5FE954B85}" destId="{216265D1-EDD8-464C-ABD4-60145172A967}" srcOrd="1" destOrd="0" parTransId="{47711754-3EB1-4581-A269-D3E5FCFE12D4}" sibTransId="{BA9F6444-21AC-429C-9B7C-B24619BEEFC6}"/>
    <dgm:cxn modelId="{E616081F-A2C6-49D2-8235-D07AA3E3BAEE}" type="presParOf" srcId="{81FF7DBB-1E69-47D4-9671-9D941AFBB7FB}" destId="{D8822407-98B9-4CBA-BA56-7F7EF0574D45}" srcOrd="0" destOrd="0" presId="urn:microsoft.com/office/officeart/2005/8/layout/vList2"/>
    <dgm:cxn modelId="{A3438875-128C-4351-AEF2-C3BE8CC38EA5}" type="presParOf" srcId="{81FF7DBB-1E69-47D4-9671-9D941AFBB7FB}" destId="{8F40B243-05B2-4016-9319-162809CB0F94}" srcOrd="1" destOrd="0" presId="urn:microsoft.com/office/officeart/2005/8/layout/vList2"/>
    <dgm:cxn modelId="{531F76BC-9265-44EE-BCAC-48004F786E11}" type="presParOf" srcId="{81FF7DBB-1E69-47D4-9671-9D941AFBB7FB}" destId="{F2D86595-2F70-4A6D-A0CA-C6613DA7A21C}" srcOrd="2" destOrd="0" presId="urn:microsoft.com/office/officeart/2005/8/layout/vList2"/>
    <dgm:cxn modelId="{695C9EB6-6D97-490A-A8A3-5CC82C38802F}" type="presParOf" srcId="{81FF7DBB-1E69-47D4-9671-9D941AFBB7FB}" destId="{EA0D1CF9-21AA-45D8-B809-CF62F5557FF5}" srcOrd="3" destOrd="0" presId="urn:microsoft.com/office/officeart/2005/8/layout/vList2"/>
    <dgm:cxn modelId="{4ECA50B3-056F-4F35-8786-7F5879EAF271}" type="presParOf" srcId="{81FF7DBB-1E69-47D4-9671-9D941AFBB7FB}" destId="{3992E6D0-4B09-462B-98E9-2680612DF5C2}" srcOrd="4" destOrd="0" presId="urn:microsoft.com/office/officeart/2005/8/layout/vList2"/>
    <dgm:cxn modelId="{31DDF1B1-1737-4813-A43D-D175A276BD11}" type="presParOf" srcId="{81FF7DBB-1E69-47D4-9671-9D941AFBB7FB}" destId="{3E98DE44-0348-4CB5-AA3F-0CA65DDBFA98}" srcOrd="5" destOrd="0" presId="urn:microsoft.com/office/officeart/2005/8/layout/vList2"/>
    <dgm:cxn modelId="{D7A941CF-B5DC-4D55-B4E1-A6C4BC7B1E72}" type="presParOf" srcId="{81FF7DBB-1E69-47D4-9671-9D941AFBB7FB}" destId="{F14214A7-D5E2-459F-9A1A-3EF2B9AA2351}" srcOrd="6" destOrd="0" presId="urn:microsoft.com/office/officeart/2005/8/layout/vList2"/>
    <dgm:cxn modelId="{4D58F3EA-8682-4D17-98F9-44645F03E0FC}" type="presParOf" srcId="{81FF7DBB-1E69-47D4-9671-9D941AFBB7FB}" destId="{FEB40A1C-9396-4259-A009-722F7A46B297}" srcOrd="7" destOrd="0" presId="urn:microsoft.com/office/officeart/2005/8/layout/vList2"/>
    <dgm:cxn modelId="{C19F36B8-B2B7-409F-B407-49FD754D6CFC}" type="presParOf" srcId="{81FF7DBB-1E69-47D4-9671-9D941AFBB7FB}" destId="{EC0B29FA-8132-466C-8DA5-F418D6041B2C}" srcOrd="8" destOrd="0" presId="urn:microsoft.com/office/officeart/2005/8/layout/vList2"/>
    <dgm:cxn modelId="{736541E9-1ED0-4920-AB0F-77E885B2FF70}" type="presParOf" srcId="{81FF7DBB-1E69-47D4-9671-9D941AFBB7FB}" destId="{3FC79CCC-EB95-43DE-B157-2935B864A95A}" srcOrd="9" destOrd="0" presId="urn:microsoft.com/office/officeart/2005/8/layout/vList2"/>
    <dgm:cxn modelId="{91E0EBF7-4FEE-4C70-93F7-80A8353DA59A}" type="presParOf" srcId="{81FF7DBB-1E69-47D4-9671-9D941AFBB7FB}" destId="{CEFF46CF-7D8C-49BF-BFB0-1038A7C3505E}" srcOrd="10" destOrd="0" presId="urn:microsoft.com/office/officeart/2005/8/layout/vList2"/>
    <dgm:cxn modelId="{E551A711-162E-4F5A-80EA-9FDCB342FD90}" type="presParOf" srcId="{81FF7DBB-1E69-47D4-9671-9D941AFBB7FB}" destId="{A27192E0-19E5-4ED2-85CA-47EC5D07456D}" srcOrd="11" destOrd="0" presId="urn:microsoft.com/office/officeart/2005/8/layout/vList2"/>
    <dgm:cxn modelId="{EE77AABB-6255-47E1-9826-FF6A56751C93}" type="presParOf" srcId="{81FF7DBB-1E69-47D4-9671-9D941AFBB7FB}" destId="{105B8BDA-E7AE-4A1D-AF4A-C1AAC7A6CA63}" srcOrd="12" destOrd="0" presId="urn:microsoft.com/office/officeart/2005/8/layout/vList2"/>
    <dgm:cxn modelId="{5DD57DE3-0034-4740-B298-2B2C750B6AD1}" type="presParOf" srcId="{81FF7DBB-1E69-47D4-9671-9D941AFBB7FB}" destId="{EC5FB973-3D76-400D-8A35-597043B49C01}" srcOrd="13" destOrd="0" presId="urn:microsoft.com/office/officeart/2005/8/layout/vList2"/>
    <dgm:cxn modelId="{93579E0A-D9D0-4D5E-8DCD-F774087EB4DC}" type="presParOf" srcId="{81FF7DBB-1E69-47D4-9671-9D941AFBB7FB}" destId="{AC59637A-F45E-4D06-B9C9-4903CA2F639F}" srcOrd="14" destOrd="0" presId="urn:microsoft.com/office/officeart/2005/8/layout/vList2"/>
  </dgm:cxnLst>
  <dgm:bg>
    <a:solidFill>
      <a:schemeClr val="tx2">
        <a:lumMod val="60000"/>
        <a:lumOff val="40000"/>
      </a:schemeClr>
    </a:solid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B4654-F76A-43BA-9EA6-3E34C6A582CD}">
      <dsp:nvSpPr>
        <dsp:cNvPr id="0" name=""/>
        <dsp:cNvSpPr/>
      </dsp:nvSpPr>
      <dsp:spPr>
        <a:xfrm>
          <a:off x="1119070" y="3027"/>
          <a:ext cx="5945421" cy="616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dirty="0" smtClean="0">
              <a:latin typeface="Times New Roman" pitchFamily="18" charset="0"/>
              <a:cs typeface="Times New Roman" pitchFamily="18" charset="0"/>
            </a:rPr>
            <a:t>Σχεδιασμός και δημιουργία του υλικού με την χρήση</a:t>
          </a:r>
          <a:r>
            <a:rPr lang="en-US" sz="16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l-GR" sz="1600" b="0" kern="1200" dirty="0" smtClean="0">
              <a:latin typeface="Times New Roman" pitchFamily="18" charset="0"/>
              <a:cs typeface="Times New Roman" pitchFamily="18" charset="0"/>
            </a:rPr>
            <a:t>του εργαλείου </a:t>
          </a:r>
          <a:r>
            <a:rPr lang="en-US" sz="1600" b="0" kern="1200" dirty="0" smtClean="0">
              <a:latin typeface="Times New Roman" pitchFamily="18" charset="0"/>
              <a:cs typeface="Times New Roman" pitchFamily="18" charset="0"/>
            </a:rPr>
            <a:t>H5P</a:t>
          </a:r>
          <a:endParaRPr lang="el-GR" sz="1600" b="0" kern="1200" dirty="0"/>
        </a:p>
      </dsp:txBody>
      <dsp:txXfrm>
        <a:off x="1137126" y="21083"/>
        <a:ext cx="5909309" cy="580378"/>
      </dsp:txXfrm>
    </dsp:sp>
    <dsp:sp modelId="{37AA1A1B-57EF-413F-A045-4A0F01B29B0C}">
      <dsp:nvSpPr>
        <dsp:cNvPr id="0" name=""/>
        <dsp:cNvSpPr/>
      </dsp:nvSpPr>
      <dsp:spPr>
        <a:xfrm rot="5400000">
          <a:off x="4002821" y="631379"/>
          <a:ext cx="177918" cy="213502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 rot="-5400000">
        <a:off x="4027730" y="649171"/>
        <a:ext cx="128102" cy="124543"/>
      </dsp:txXfrm>
    </dsp:sp>
    <dsp:sp modelId="{6A6FA5AE-3BE0-4A18-AF80-AE667A410B55}">
      <dsp:nvSpPr>
        <dsp:cNvPr id="0" name=""/>
        <dsp:cNvSpPr/>
      </dsp:nvSpPr>
      <dsp:spPr>
        <a:xfrm>
          <a:off x="1143011" y="856742"/>
          <a:ext cx="5897539" cy="47444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smtClean="0">
              <a:latin typeface="Times New Roman" pitchFamily="18" charset="0"/>
              <a:cs typeface="Times New Roman" pitchFamily="18" charset="0"/>
            </a:rPr>
            <a:t>Ενσωμάτωση του ψηφιακού υλικού στην πλατφόρμα </a:t>
          </a:r>
          <a:r>
            <a:rPr lang="en-US" sz="1600" b="0" kern="1200" smtClean="0">
              <a:latin typeface="Times New Roman" pitchFamily="18" charset="0"/>
              <a:cs typeface="Times New Roman" pitchFamily="18" charset="0"/>
            </a:rPr>
            <a:t>Chamilo</a:t>
          </a:r>
          <a:endParaRPr lang="el-GR" sz="1600" b="0" kern="1200" dirty="0"/>
        </a:p>
      </dsp:txBody>
      <dsp:txXfrm>
        <a:off x="1156907" y="870638"/>
        <a:ext cx="5869747" cy="446657"/>
      </dsp:txXfrm>
    </dsp:sp>
    <dsp:sp modelId="{23E548DD-A072-4A7A-AA21-2CC6DB2ADEC2}">
      <dsp:nvSpPr>
        <dsp:cNvPr id="0" name=""/>
        <dsp:cNvSpPr/>
      </dsp:nvSpPr>
      <dsp:spPr>
        <a:xfrm rot="5400000">
          <a:off x="4002821" y="1343053"/>
          <a:ext cx="177918" cy="213502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 rot="-5400000">
        <a:off x="4027730" y="1360845"/>
        <a:ext cx="128102" cy="124543"/>
      </dsp:txXfrm>
    </dsp:sp>
    <dsp:sp modelId="{55BF4CA9-56CA-40E6-853A-CF4D0C19B7D6}">
      <dsp:nvSpPr>
        <dsp:cNvPr id="0" name=""/>
        <dsp:cNvSpPr/>
      </dsp:nvSpPr>
      <dsp:spPr>
        <a:xfrm>
          <a:off x="1182637" y="1568417"/>
          <a:ext cx="5818287" cy="6277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smtClean="0">
              <a:latin typeface="Times New Roman" pitchFamily="18" charset="0"/>
              <a:cs typeface="Times New Roman" pitchFamily="18" charset="0"/>
            </a:rPr>
            <a:t>Μελέτη ΕΥ από ομάδα εκπαιδευτικών που αξιολόγησαν το υλικό</a:t>
          </a:r>
          <a:endParaRPr lang="el-GR" sz="1600" b="0" kern="1200" dirty="0"/>
        </a:p>
      </dsp:txBody>
      <dsp:txXfrm>
        <a:off x="1201024" y="1586804"/>
        <a:ext cx="5781513" cy="591008"/>
      </dsp:txXfrm>
    </dsp:sp>
    <dsp:sp modelId="{E9EA45A6-DEF9-4E43-8985-A906419B1614}">
      <dsp:nvSpPr>
        <dsp:cNvPr id="0" name=""/>
        <dsp:cNvSpPr/>
      </dsp:nvSpPr>
      <dsp:spPr>
        <a:xfrm rot="5400000">
          <a:off x="4002821" y="2208060"/>
          <a:ext cx="177918" cy="213502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 rot="-5400000">
        <a:off x="4027730" y="2225852"/>
        <a:ext cx="128102" cy="124543"/>
      </dsp:txXfrm>
    </dsp:sp>
    <dsp:sp modelId="{3D602D85-242F-4BFE-8D74-57570C1D7582}">
      <dsp:nvSpPr>
        <dsp:cNvPr id="0" name=""/>
        <dsp:cNvSpPr/>
      </dsp:nvSpPr>
      <dsp:spPr>
        <a:xfrm>
          <a:off x="1191072" y="2433423"/>
          <a:ext cx="5801416" cy="7493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smtClean="0">
              <a:latin typeface="Times New Roman" pitchFamily="18" charset="0"/>
              <a:cs typeface="Times New Roman" pitchFamily="18" charset="0"/>
            </a:rPr>
            <a:t>Διεξαγωγή έρευνας με ερωτηματολόγια- ποσοτικοποίηση των στοιχειών</a:t>
          </a:r>
          <a:endParaRPr lang="el-GR" sz="1600" b="0" kern="1200" dirty="0"/>
        </a:p>
      </dsp:txBody>
      <dsp:txXfrm>
        <a:off x="1213018" y="2455369"/>
        <a:ext cx="5757524" cy="705415"/>
      </dsp:txXfrm>
    </dsp:sp>
    <dsp:sp modelId="{28914FED-800F-4C6F-BBBE-CAA3147622CA}">
      <dsp:nvSpPr>
        <dsp:cNvPr id="0" name=""/>
        <dsp:cNvSpPr/>
      </dsp:nvSpPr>
      <dsp:spPr>
        <a:xfrm rot="5400000">
          <a:off x="4002821" y="3194592"/>
          <a:ext cx="177918" cy="213502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800" kern="1200"/>
        </a:p>
      </dsp:txBody>
      <dsp:txXfrm rot="-5400000">
        <a:off x="4027730" y="3212384"/>
        <a:ext cx="128102" cy="124543"/>
      </dsp:txXfrm>
    </dsp:sp>
    <dsp:sp modelId="{761E9AB7-EF04-4434-B70F-37193FF9256B}">
      <dsp:nvSpPr>
        <dsp:cNvPr id="0" name=""/>
        <dsp:cNvSpPr/>
      </dsp:nvSpPr>
      <dsp:spPr>
        <a:xfrm>
          <a:off x="1111194" y="3419956"/>
          <a:ext cx="5961173" cy="7648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dirty="0" smtClean="0">
              <a:latin typeface="Times New Roman" pitchFamily="18" charset="0"/>
              <a:cs typeface="Times New Roman" pitchFamily="18" charset="0"/>
            </a:rPr>
            <a:t>Χρήση του προγράμματος </a:t>
          </a:r>
          <a:r>
            <a:rPr lang="en-US" sz="1600" b="0" kern="1200" dirty="0" smtClean="0">
              <a:latin typeface="Times New Roman" pitchFamily="18" charset="0"/>
              <a:cs typeface="Times New Roman" pitchFamily="18" charset="0"/>
            </a:rPr>
            <a:t>SPSS Statistics </a:t>
          </a:r>
          <a:r>
            <a:rPr lang="el-GR" sz="1600" b="0" kern="1200" dirty="0" smtClean="0">
              <a:latin typeface="Times New Roman" pitchFamily="18" charset="0"/>
              <a:cs typeface="Times New Roman" pitchFamily="18" charset="0"/>
            </a:rPr>
            <a:t>για την ανάλυση των δεδομένων</a:t>
          </a:r>
          <a:endParaRPr lang="el-GR" sz="1600" b="0" kern="1200" dirty="0"/>
        </a:p>
      </dsp:txBody>
      <dsp:txXfrm>
        <a:off x="1133595" y="3442357"/>
        <a:ext cx="5916371" cy="7200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22407-98B9-4CBA-BA56-7F7EF0574D45}">
      <dsp:nvSpPr>
        <dsp:cNvPr id="0" name=""/>
        <dsp:cNvSpPr/>
      </dsp:nvSpPr>
      <dsp:spPr>
        <a:xfrm>
          <a:off x="0" y="0"/>
          <a:ext cx="7715304" cy="470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>
              <a:latin typeface="Times New Roman" pitchFamily="18" charset="0"/>
              <a:cs typeface="Times New Roman" pitchFamily="18" charset="0"/>
            </a:rPr>
            <a:t>Εισαγωγικά Στοιχεία/ Προκείμενα</a:t>
          </a:r>
        </a:p>
      </dsp:txBody>
      <dsp:txXfrm>
        <a:off x="22971" y="22971"/>
        <a:ext cx="7669362" cy="424617"/>
      </dsp:txXfrm>
    </dsp:sp>
    <dsp:sp modelId="{F2D86595-2F70-4A6D-A0CA-C6613DA7A21C}">
      <dsp:nvSpPr>
        <dsp:cNvPr id="0" name=""/>
        <dsp:cNvSpPr/>
      </dsp:nvSpPr>
      <dsp:spPr>
        <a:xfrm>
          <a:off x="0" y="484241"/>
          <a:ext cx="7715304" cy="470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>
              <a:latin typeface="Times New Roman" pitchFamily="18" charset="0"/>
              <a:cs typeface="Times New Roman" pitchFamily="18" charset="0"/>
            </a:rPr>
            <a:t>Οδηγός Πλοήγησης</a:t>
          </a:r>
        </a:p>
      </dsp:txBody>
      <dsp:txXfrm>
        <a:off x="22971" y="507212"/>
        <a:ext cx="7669362" cy="424617"/>
      </dsp:txXfrm>
    </dsp:sp>
    <dsp:sp modelId="{3992E6D0-4B09-462B-98E9-2680612DF5C2}">
      <dsp:nvSpPr>
        <dsp:cNvPr id="0" name=""/>
        <dsp:cNvSpPr/>
      </dsp:nvSpPr>
      <dsp:spPr>
        <a:xfrm>
          <a:off x="0" y="967963"/>
          <a:ext cx="7715304" cy="470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>
              <a:latin typeface="Times New Roman" pitchFamily="18" charset="0"/>
              <a:cs typeface="Times New Roman" pitchFamily="18" charset="0"/>
            </a:rPr>
            <a:t>Περιεχόμενα</a:t>
          </a:r>
        </a:p>
      </dsp:txBody>
      <dsp:txXfrm>
        <a:off x="22971" y="990934"/>
        <a:ext cx="7669362" cy="424617"/>
      </dsp:txXfrm>
    </dsp:sp>
    <dsp:sp modelId="{F14214A7-D5E2-459F-9A1A-3EF2B9AA2351}">
      <dsp:nvSpPr>
        <dsp:cNvPr id="0" name=""/>
        <dsp:cNvSpPr/>
      </dsp:nvSpPr>
      <dsp:spPr>
        <a:xfrm>
          <a:off x="0" y="1451684"/>
          <a:ext cx="7715304" cy="470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>
              <a:latin typeface="Times New Roman" pitchFamily="18" charset="0"/>
              <a:cs typeface="Times New Roman" pitchFamily="18" charset="0"/>
            </a:rPr>
            <a:t>Γνωστικό Αντικείμενο/ Κείμενο, Επικείμενα</a:t>
          </a:r>
        </a:p>
      </dsp:txBody>
      <dsp:txXfrm>
        <a:off x="22971" y="1474655"/>
        <a:ext cx="7669362" cy="424617"/>
      </dsp:txXfrm>
    </dsp:sp>
    <dsp:sp modelId="{EC0B29FA-8132-466C-8DA5-F418D6041B2C}">
      <dsp:nvSpPr>
        <dsp:cNvPr id="0" name=""/>
        <dsp:cNvSpPr/>
      </dsp:nvSpPr>
      <dsp:spPr>
        <a:xfrm>
          <a:off x="0" y="1935406"/>
          <a:ext cx="7715304" cy="470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>
              <a:latin typeface="Times New Roman" pitchFamily="18" charset="0"/>
              <a:cs typeface="Times New Roman" pitchFamily="18" charset="0"/>
            </a:rPr>
            <a:t>Εικόνες- Βίντεο/ Παρακείμενα- Πολυκείμενα</a:t>
          </a:r>
        </a:p>
      </dsp:txBody>
      <dsp:txXfrm>
        <a:off x="22971" y="1958377"/>
        <a:ext cx="7669362" cy="424617"/>
      </dsp:txXfrm>
    </dsp:sp>
    <dsp:sp modelId="{CEFF46CF-7D8C-49BF-BFB0-1038A7C3505E}">
      <dsp:nvSpPr>
        <dsp:cNvPr id="0" name=""/>
        <dsp:cNvSpPr/>
      </dsp:nvSpPr>
      <dsp:spPr>
        <a:xfrm>
          <a:off x="0" y="2419128"/>
          <a:ext cx="7715304" cy="470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>
              <a:latin typeface="Times New Roman" pitchFamily="18" charset="0"/>
              <a:cs typeface="Times New Roman" pitchFamily="18" charset="0"/>
            </a:rPr>
            <a:t>Δραστηριότητες Αυτοαξιολόγησης/ Διακείμενα</a:t>
          </a:r>
        </a:p>
      </dsp:txBody>
      <dsp:txXfrm>
        <a:off x="22971" y="2442099"/>
        <a:ext cx="7669362" cy="424617"/>
      </dsp:txXfrm>
    </dsp:sp>
    <dsp:sp modelId="{105B8BDA-E7AE-4A1D-AF4A-C1AAC7A6CA63}">
      <dsp:nvSpPr>
        <dsp:cNvPr id="0" name=""/>
        <dsp:cNvSpPr/>
      </dsp:nvSpPr>
      <dsp:spPr>
        <a:xfrm>
          <a:off x="0" y="2902850"/>
          <a:ext cx="7715304" cy="470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>
              <a:latin typeface="Times New Roman" pitchFamily="18" charset="0"/>
              <a:cs typeface="Times New Roman" pitchFamily="18" charset="0"/>
            </a:rPr>
            <a:t>Σύνοψη/ Μετακείμενα</a:t>
          </a:r>
        </a:p>
      </dsp:txBody>
      <dsp:txXfrm>
        <a:off x="22971" y="2925821"/>
        <a:ext cx="7669362" cy="424617"/>
      </dsp:txXfrm>
    </dsp:sp>
    <dsp:sp modelId="{AC59637A-F45E-4D06-B9C9-4903CA2F639F}">
      <dsp:nvSpPr>
        <dsp:cNvPr id="0" name=""/>
        <dsp:cNvSpPr/>
      </dsp:nvSpPr>
      <dsp:spPr>
        <a:xfrm>
          <a:off x="0" y="3386572"/>
          <a:ext cx="7715304" cy="470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l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>
              <a:latin typeface="Times New Roman" pitchFamily="18" charset="0"/>
              <a:cs typeface="Times New Roman" pitchFamily="18" charset="0"/>
            </a:rPr>
            <a:t>Βιβιλιογραφία/ Μετακείμενα</a:t>
          </a:r>
        </a:p>
      </dsp:txBody>
      <dsp:txXfrm>
        <a:off x="22971" y="3409543"/>
        <a:ext cx="7669362" cy="424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8528C-60A0-4ADA-87A9-31F490D1B6A7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A1D34-F37A-4F73-BF18-87887B9A61E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25171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1D34-F37A-4F73-BF18-87887B9A61E2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A1D34-F37A-4F73-BF18-87887B9A61E2}" type="slidenum">
              <a:rPr lang="el-GR" smtClean="0"/>
              <a:pPr/>
              <a:t>22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0" name="19 - Υπότιτλος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ύλεμα μίας γωνίας ορθογωνίου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- Θέση τίτλου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EA49B79-C3A5-4684-A23C-FE462E9A8F5A}" type="datetimeFigureOut">
              <a:rPr lang="el-GR" smtClean="0"/>
              <a:pPr/>
              <a:t>17/4/2021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12A5173-173D-41DE-9320-4A1B9AAA52B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PRWTESBOH8EIES/index.ph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57224" y="500042"/>
            <a:ext cx="7572428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solidFill>
                  <a:schemeClr val="accent4">
                    <a:lumMod val="75000"/>
                  </a:schemeClr>
                </a:solidFill>
                <a:latin typeface="Book Antiqua" panose="02040602050305030304" pitchFamily="18" charset="0"/>
              </a:rPr>
            </a:br>
            <a:r>
              <a:rPr lang="el-GR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Πρόγραμμα Μεταπτυχιακών Σπουδών: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«Επιστήμες της Αγωγής - Εξ Αποστάσεως Εκπαίδευση  με την χρήση των ΤΠΕ (e-Learning)»</a:t>
            </a:r>
            <a:br>
              <a:rPr lang="el-GR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l-GR" sz="1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857224" y="1643050"/>
            <a:ext cx="7500991" cy="1928826"/>
          </a:xfrm>
        </p:spPr>
        <p:txBody>
          <a:bodyPr>
            <a:normAutofit/>
          </a:bodyPr>
          <a:lstStyle/>
          <a:p>
            <a:pPr algn="ctr"/>
            <a:r>
              <a:rPr lang="el-G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ΣΧΕΔΙΑΣΜΟΣ, ΥΛΟΠΟΙΗΣΗ ΚΑΙ ΑΠΟΤΙΜΗΣΗ ΕΚΠΑΙΔΕΥΤΙΚΟΥ ΥΛΙΚΟΥ ΜΕ ΤΗΝ </a:t>
            </a:r>
            <a:r>
              <a:rPr lang="el-G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ΜΕΘΟΔΟ ΤΗΣ </a:t>
            </a:r>
            <a:r>
              <a:rPr lang="el-G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ΕΞΑΕ ΓΙΑ ΤΗΝ ΕΠΙΜΟΡΦΩΣΗ ΕΚΠΑΙΔΕΥΤΙΚΩΝ ΣΧΕΤΙΚΑ ΜΕ ΤΙΣ ΠΡΩΤΕΣ ΒΟΗΘΕΙΕΣ</a:t>
            </a:r>
            <a:endParaRPr lang="el-G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2857488" y="3714752"/>
            <a:ext cx="3571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Μεταπτυχιακή Φοιτήτρια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Μαυριάνου Μαργαρίτα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3357554" y="578645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Ρέθυμνο, 2021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2857488" y="4714884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Επιτροπή Κρίσης ΔΕ</a:t>
            </a:r>
            <a:endParaRPr lang="el-GR" dirty="0"/>
          </a:p>
        </p:txBody>
      </p:sp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285852" y="5143512"/>
          <a:ext cx="700092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641"/>
                <a:gridCol w="2333641"/>
                <a:gridCol w="2333641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Μανούσου Ευαγγελία</a:t>
                      </a:r>
                      <a:endParaRPr lang="el-GR" sz="1600" dirty="0">
                        <a:solidFill>
                          <a:schemeClr val="bg1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Μουζάκης Χαράλαμπος</a:t>
                      </a:r>
                      <a:endParaRPr lang="el-GR" sz="1600" dirty="0">
                        <a:solidFill>
                          <a:schemeClr val="bg1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Ιβρίντελη Μαρία</a:t>
                      </a:r>
                      <a:endParaRPr lang="el-GR" sz="1600" dirty="0">
                        <a:solidFill>
                          <a:schemeClr val="bg1">
                            <a:lumMod val="1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 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PIC 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571612"/>
            <a:ext cx="7072362" cy="37419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PIC 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571612"/>
            <a:ext cx="6810546" cy="3738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 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4 - Θέση περιεχομένου" descr="PIC 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571612"/>
            <a:ext cx="7072362" cy="3929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77214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 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PIC 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785926"/>
            <a:ext cx="6786610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785794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2021-03-06 02_45_50-My Edivea - Edivea - Πρώτες Βοήθειες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857364"/>
            <a:ext cx="6643734" cy="37147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857232"/>
            <a:ext cx="8112442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PIC 1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1768" y="1857375"/>
            <a:ext cx="7086501" cy="39290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83880" cy="677214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PIC 1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3584" y="1928813"/>
            <a:ext cx="7202869" cy="36433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 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PIC 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0582" y="1785938"/>
            <a:ext cx="7368873" cy="3786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3 - Θέση περιεχομένου" descr="2021-03-06 02_23_17-My Edivea - Edivea - Πρώτες Βοήθειες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857364"/>
            <a:ext cx="6827699" cy="3857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Αποτελέσματα Αξιολόγησης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357686" y="2357430"/>
          <a:ext cx="3829048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1214414" y="3000372"/>
            <a:ext cx="2428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Φύλο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16 Άνδρες</a:t>
            </a:r>
          </a:p>
          <a:p>
            <a:pPr algn="just">
              <a:buFont typeface="Arial" pitchFamily="34" charset="0"/>
              <a:buChar char="•"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34 Γυναίκες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500034" y="1643050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l-GR" sz="2000" b="1" i="1" u="sng" dirty="0" smtClean="0">
                <a:latin typeface="Times New Roman" pitchFamily="18" charset="0"/>
                <a:cs typeface="Times New Roman" pitchFamily="18" charset="0"/>
              </a:rPr>
              <a:t>Δημογραφικά Στοιχεία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83880" cy="55149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b="1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Σκοπός</a:t>
            </a:r>
            <a:endParaRPr lang="el-GR" sz="3600" b="1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1538" y="2071678"/>
            <a:ext cx="6715172" cy="31432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Σκοπός της διπλωματικής εργασίας είναι  ο σχεδιασμός, η δημιουργία και η αποτίμηση εκπαιδευτικού υλικού με τη μεθοδολογία της εξ αποστάσεως Εκπαίδευσης για την επιμόρφωση των εκπαιδευτικών και των δύο βαθμίδων σχετικά με τις πρώτες βοήθειες.</a:t>
            </a:r>
          </a:p>
          <a:p>
            <a:pPr algn="just">
              <a:buNone/>
            </a:pP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Αποτελέσματα Αξιολόγησης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1785926"/>
            <a:ext cx="3640452" cy="378621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Ηλικία</a:t>
            </a: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42% των εκπαιδευτικών ανήκουν στην ομάδα των 21-30 ετών.</a:t>
            </a:r>
          </a:p>
          <a:p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6% των εκπαιδευτικών ανήκουν στην ομάδα των &gt;50 ετών.</a:t>
            </a:r>
          </a:p>
          <a:p>
            <a:pPr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Γράφημα"/>
          <p:cNvGraphicFramePr/>
          <p:nvPr/>
        </p:nvGraphicFramePr>
        <p:xfrm>
          <a:off x="4286248" y="1857364"/>
          <a:ext cx="4068197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05776"/>
          </a:xfrm>
        </p:spPr>
        <p:txBody>
          <a:bodyPr>
            <a:normAutofit/>
          </a:bodyPr>
          <a:lstStyle/>
          <a:p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Αποτελέσματα Αξιολόγησης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214810" y="1928802"/>
          <a:ext cx="4071966" cy="328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785786" y="1785926"/>
            <a:ext cx="32861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 smtClean="0">
                <a:latin typeface="Times New Roman" pitchFamily="18" charset="0"/>
                <a:cs typeface="Times New Roman" pitchFamily="18" charset="0"/>
              </a:rPr>
              <a:t>Προϋπηρεσία</a:t>
            </a:r>
          </a:p>
          <a:p>
            <a:endParaRPr lang="el-GR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54% ανήκει στην ομάδα με προϋπηρεσία 0-4 χρόνων. </a:t>
            </a:r>
          </a:p>
          <a:p>
            <a:pPr>
              <a:buFont typeface="Arial" pitchFamily="34" charset="0"/>
              <a:buChar char="•"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6% ανήκει στην ομάδα με προϋπηρεσία &gt;20 χρόνων.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77214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Αποτελέσματα Αξιολόγησης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714876" y="1785926"/>
          <a:ext cx="3643338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857224" y="2000240"/>
            <a:ext cx="3429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Σχετικά με την ευχρηστία του ΕΥ το 70%  των εκπαιδευτικών με Μ.Ο 4.56 χαρακτήρισε την πλοήγηση του εύκολη.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Αποτελέσματα Αξιολόγησης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643438" y="1785926"/>
          <a:ext cx="3857652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500034" y="1714488"/>
            <a:ext cx="414340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Για το γνωστικό αντικείμενο δήλωσαν:</a:t>
            </a:r>
          </a:p>
          <a:p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το 64% με Μ.Ο 4.60 ότι το ύφος της γραφής ήταν φιλικό προς τον αναγνώστη.</a:t>
            </a:r>
          </a:p>
          <a:p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60% με Μ.Ο 4.52 ότι η πυκνότητα των πληροφοριών του ΕΥ ήταν ικανοποιητική. </a:t>
            </a:r>
          </a:p>
          <a:p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Αποτελέσματα Αξιολόγησης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214810" y="2000240"/>
          <a:ext cx="4043362" cy="3000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642910" y="2071678"/>
            <a:ext cx="335758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Το 74% με Μ.Ο 4.66 ότι η γραφή του ΕΥ ήταν ευανάγνωστη.</a:t>
            </a:r>
          </a:p>
          <a:p>
            <a:pPr>
              <a:buFont typeface="Arial" pitchFamily="34" charset="0"/>
              <a:buChar char="•"/>
            </a:pPr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Το 80% με Μ.Ο 4.68 ότι η παρουσίαση του αντικειμένου έγινε με την χρήση κειμένων, εικόνας και βίντεο.</a:t>
            </a:r>
            <a:endParaRPr lang="el-G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642918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Αποτελέσματα Αξιολόγησης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429124" y="1714488"/>
          <a:ext cx="4143404" cy="3143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714348" y="1785926"/>
            <a:ext cx="34290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Αναφορικά με την επιστημονική τεκμηρίωση το 66% με Μ.Ο. 4,62 δηλώνει ότι υπάρχει σύνδεση στην παράθεση των πληροφοριών με την ανάλογη βιβλιογραφική αναφορά. </a:t>
            </a:r>
            <a:endParaRPr lang="el-G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83880" cy="53433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Αποτελέσματα Αξιολόγησης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286248" y="1714488"/>
          <a:ext cx="4214842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- TextBox"/>
          <p:cNvSpPr txBox="1"/>
          <p:nvPr/>
        </p:nvSpPr>
        <p:spPr>
          <a:xfrm>
            <a:off x="642910" y="1643051"/>
            <a:ext cx="35719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Για την διατύπωση σκοπού και προσδοκώμενων αποτελεσμάτων:</a:t>
            </a:r>
          </a:p>
          <a:p>
            <a:pPr>
              <a:buFont typeface="Arial" pitchFamily="34" charset="0"/>
              <a:buChar char="•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το ποσοστό 68% (Μ.Ο 4.66) δηλώνουν απόλυτα σύμφωνοι με την σαφή διατύπωση του σκοπού </a:t>
            </a:r>
          </a:p>
          <a:p>
            <a:pPr>
              <a:buFont typeface="Arial" pitchFamily="34" charset="0"/>
              <a:buChar char="•"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το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58% (Μ.Ο 4.56) για την σαφή διατύπωση των προσδοκώμενων αποτελεσμάτων </a:t>
            </a:r>
            <a:endParaRPr lang="el-G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Συμπεράσματα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1643050"/>
            <a:ext cx="8183880" cy="4286280"/>
          </a:xfrm>
        </p:spPr>
        <p:txBody>
          <a:bodyPr>
            <a:normAutofit lnSpcReduction="10000"/>
          </a:bodyPr>
          <a:lstStyle/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Για την δημιουργία του ΕΥ απαιτείται ο καθορισμός διδακτικών στόχων.</a:t>
            </a:r>
          </a:p>
          <a:p>
            <a:pPr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ΕΥ είναι κατανοητό γιατί υπάρχει λιτός  τρόπος παρουσίασης των πρώτων βοηθειών.</a:t>
            </a:r>
          </a:p>
          <a:p>
            <a:pPr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Στην μελέτη του ΕΥ εξυπηρετεί ο απλός τρόπος πλοήγησης σε αυτό. </a:t>
            </a:r>
          </a:p>
          <a:p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Στην αφομοίωση των πρώτων βοηθειών εξυπηρετεί η  χρήση πολυμέσων όπως εικόνα και βίντεο.</a:t>
            </a:r>
          </a:p>
          <a:p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Συμπεράσματα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1571612"/>
            <a:ext cx="8183880" cy="4071966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επιστημονική τεκμηρίωση των πρώτων βοηθειών επιτυγχάνεται με την ανάλογη βιβλιογραφική παράθεση.</a:t>
            </a:r>
          </a:p>
          <a:p>
            <a:pPr>
              <a:buNone/>
            </a:pPr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 σκοπός και τα προσδοκώμενα αποτελέσματα σε επίπεδο γνώσεων, στάσεων και δεξιοτήτων διατυπώνονται με σαφήνεια. </a:t>
            </a:r>
          </a:p>
          <a:p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ΕΥ να χρησιμοποιηθεί ως επιμορφωτικό πρόγραμμα πρώτων βοηθειών καθώς διέπεται από τις αρχές της επιμορφωτικής διαδικασίας</a:t>
            </a:r>
            <a:r>
              <a:rPr lang="el-GR" sz="2400" dirty="0" smtClean="0"/>
              <a:t>. </a:t>
            </a:r>
          </a:p>
          <a:p>
            <a:endParaRPr lang="el-G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Το ΕΥ επιμορφωτικού χαρακτήρα για τις πρώτες βοήθειες, αποτιμήθηκε θετικά από τους συμμετέχοντες.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83880" cy="605776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Συμπεράσματα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1071538" y="1643050"/>
          <a:ext cx="7000924" cy="3929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462"/>
                <a:gridCol w="3500462"/>
              </a:tblGrid>
              <a:tr h="635970">
                <a:tc>
                  <a:txBody>
                    <a:bodyPr/>
                    <a:lstStyle/>
                    <a:p>
                      <a:r>
                        <a:rPr lang="el-GR" dirty="0" smtClean="0"/>
                        <a:t>Περιορισμοί Έρευνας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Προτάσεις</a:t>
                      </a:r>
                      <a:r>
                        <a:rPr lang="el-GR" baseline="0" dirty="0" smtClean="0"/>
                        <a:t> Βελτίωσης</a:t>
                      </a:r>
                      <a:endParaRPr lang="el-GR" dirty="0"/>
                    </a:p>
                  </a:txBody>
                  <a:tcPr/>
                </a:tc>
              </a:tr>
              <a:tr h="1097702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l-GR" dirty="0" smtClean="0"/>
                        <a:t>Πανδημία</a:t>
                      </a:r>
                      <a:r>
                        <a:rPr lang="el-GR" baseline="0" dirty="0" smtClean="0"/>
                        <a:t> </a:t>
                      </a:r>
                      <a:r>
                        <a:rPr lang="en-US" baseline="0" dirty="0" smtClean="0"/>
                        <a:t>Covid-19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1.</a:t>
                      </a:r>
                      <a:r>
                        <a:rPr lang="el-GR" baseline="0" dirty="0" smtClean="0"/>
                        <a:t> Έρευνα για αξιολόγηση πρακτικής εφαρμογής</a:t>
                      </a:r>
                      <a:endParaRPr lang="el-GR" dirty="0"/>
                    </a:p>
                  </a:txBody>
                  <a:tcPr/>
                </a:tc>
              </a:tr>
              <a:tr h="1097702">
                <a:tc>
                  <a:txBody>
                    <a:bodyPr/>
                    <a:lstStyle/>
                    <a:p>
                      <a:r>
                        <a:rPr lang="en-US" dirty="0" smtClean="0"/>
                        <a:t>2. </a:t>
                      </a:r>
                      <a:r>
                        <a:rPr lang="el-GR" dirty="0" smtClean="0"/>
                        <a:t>Περιορισμένη</a:t>
                      </a:r>
                      <a:r>
                        <a:rPr lang="en-US" baseline="0" dirty="0" smtClean="0"/>
                        <a:t> </a:t>
                      </a:r>
                      <a:r>
                        <a:rPr lang="el-GR" baseline="0" dirty="0" smtClean="0"/>
                        <a:t>βιβλιογραφία</a:t>
                      </a:r>
                      <a:r>
                        <a:rPr lang="en-US" baseline="0" dirty="0" smtClean="0"/>
                        <a:t> </a:t>
                      </a:r>
                      <a:r>
                        <a:rPr lang="el-GR" baseline="0" dirty="0" smtClean="0"/>
                        <a:t>στις πρώτες βοήθειες με την εξΑε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2. Σύγχρονη τηλεκπαίδευση</a:t>
                      </a:r>
                      <a:r>
                        <a:rPr lang="el-GR" baseline="0" dirty="0" smtClean="0"/>
                        <a:t> </a:t>
                      </a:r>
                      <a:endParaRPr lang="el-GR" dirty="0"/>
                    </a:p>
                  </a:txBody>
                  <a:tcPr/>
                </a:tc>
              </a:tr>
              <a:tr h="1097702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3. Δια ζώσης</a:t>
                      </a:r>
                      <a:r>
                        <a:rPr lang="el-GR" baseline="0" dirty="0" smtClean="0"/>
                        <a:t> εκπαίδευση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85794"/>
            <a:ext cx="8183880" cy="622932"/>
          </a:xfrm>
        </p:spPr>
        <p:txBody>
          <a:bodyPr>
            <a:normAutofit fontScale="90000"/>
          </a:bodyPr>
          <a:lstStyle/>
          <a:p>
            <a:pPr algn="ctr"/>
            <a:r>
              <a:rPr lang="el-GR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Συνεισφορά της ΔΕ</a:t>
            </a:r>
            <a:endParaRPr lang="el-GR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42910" y="1643050"/>
            <a:ext cx="7715304" cy="400052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 εκτιμώμενη συνεισφορά της διπλωματικής εργασίας επικεντρώνεται στην δημιουργία του εκπαιδευτικού υλικού, στόχος του οποίου αποτέλεσε η επιμόρφωση εκπαιδευτικών στις Πρώτες Βοήθειες με την μέθοδο της εξΑε. </a:t>
            </a:r>
          </a:p>
          <a:p>
            <a:pPr algn="just">
              <a:buNone/>
            </a:pP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l-GR" sz="2000" i="1" dirty="0" smtClean="0">
                <a:latin typeface="Times New Roman" pitchFamily="18" charset="0"/>
                <a:cs typeface="Times New Roman" pitchFamily="18" charset="0"/>
              </a:rPr>
              <a:t>*Η κατάλληλη προετοιμασία των εκπαιδευτικών στην αντιμετώπιση επειγόντων περιστατικών στο σχολικό περιβάλλον παρέχοντας τις πρώτες βοήθειες.*</a:t>
            </a:r>
            <a:endParaRPr lang="el-GR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1142976" y="2357430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i="1" u="sng" dirty="0" smtClean="0">
                <a:latin typeface="Times New Roman" pitchFamily="18" charset="0"/>
                <a:cs typeface="Times New Roman" pitchFamily="18" charset="0"/>
              </a:rPr>
              <a:t>Σας ευχαριστώ για την προσοχή σας!</a:t>
            </a:r>
            <a:endParaRPr lang="el-GR" sz="3600" b="1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55149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Ερευνητικά Ερωτήματα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1714488"/>
            <a:ext cx="7786742" cy="4071966"/>
          </a:xfrm>
        </p:spPr>
        <p:txBody>
          <a:bodyPr>
            <a:noAutofit/>
          </a:bodyPr>
          <a:lstStyle/>
          <a:p>
            <a:pPr marL="596646" indent="-514350" algn="just"/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2200" b="1" u="sng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 Ερευνητικό ερώτημα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: Ποιες προδιαγραφές πληροί το εξ αποστάσεως ΕΥ για τις πρώτες βοήθειες;</a:t>
            </a: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 algn="just">
              <a:buNone/>
            </a:pP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 algn="just"/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200" b="1" u="sng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 Ερευνητικό ερώτημα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Ποια κριτήρια της επιμόρφωσης ενηλίκων πληροί το ΕΥ με σκοπό να χρησιμοποιηθεί ως επιμορφωτικό πρόγραμμα πρώτων βοηθειών;</a:t>
            </a: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 algn="just">
              <a:buNone/>
            </a:pP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 algn="just"/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2200" b="1" u="sng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200" b="1" u="sng" dirty="0" smtClean="0">
                <a:latin typeface="Times New Roman" pitchFamily="18" charset="0"/>
                <a:cs typeface="Times New Roman" pitchFamily="18" charset="0"/>
              </a:rPr>
              <a:t> Ερευνητικό ερώτημα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Πώς αποτιμάται το ΕΥ από τους εκπαιδευτικούς που μελέτησαν το επιμορφωτικό πρόγραμμα πρώτων βοηθειών;</a:t>
            </a:r>
            <a:endParaRPr lang="el-G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77214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Δομή Εργασίας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85786" y="1447800"/>
            <a:ext cx="7786742" cy="433865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Η εργασία χωρίστηκε σε 5 κεφάλαια.</a:t>
            </a:r>
          </a:p>
          <a:p>
            <a:pPr algn="just">
              <a:buNone/>
            </a:pPr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l-GR" sz="2200" b="1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 κεφάλαιο: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Παρουσίαση βασικών στοιχείων της έρευνας.</a:t>
            </a:r>
          </a:p>
          <a:p>
            <a:pPr algn="just">
              <a:buNone/>
            </a:pPr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2200" b="1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 κεφάλαιο: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Ανάλυση και αποσαφήνιση βασικών εννοιών της έρευνας.</a:t>
            </a:r>
          </a:p>
          <a:p>
            <a:pPr algn="just">
              <a:buNone/>
            </a:pPr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2200" b="1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 κεφάλαιο: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 Παρουσίαση σχεδιασμού του εκπαιδευτικού υλικού.</a:t>
            </a:r>
          </a:p>
          <a:p>
            <a:pPr algn="just">
              <a:buNone/>
            </a:pPr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l-GR" sz="2200" b="1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 κεφάλαιο: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Παρουσίαση μεθοδολογίας έρευνας.</a:t>
            </a:r>
          </a:p>
          <a:p>
            <a:pPr algn="just">
              <a:buNone/>
            </a:pPr>
            <a:endParaRPr 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l-GR" sz="2200" b="1" baseline="30000" dirty="0" smtClean="0">
                <a:latin typeface="Times New Roman" pitchFamily="18" charset="0"/>
                <a:cs typeface="Times New Roman" pitchFamily="18" charset="0"/>
              </a:rPr>
              <a:t>ο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 κεφάλαιο: </a:t>
            </a:r>
            <a:r>
              <a:rPr lang="el-GR" sz="2200" dirty="0" smtClean="0">
                <a:latin typeface="Times New Roman" pitchFamily="18" charset="0"/>
                <a:cs typeface="Times New Roman" pitchFamily="18" charset="0"/>
              </a:rPr>
              <a:t>Παρουσίαση συμπερασμάτων έρευνας.</a:t>
            </a:r>
            <a:endParaRPr lang="el-G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714356"/>
            <a:ext cx="8183880" cy="605776"/>
          </a:xfrm>
        </p:spPr>
        <p:txBody>
          <a:bodyPr>
            <a:normAutofit fontScale="90000"/>
          </a:bodyPr>
          <a:lstStyle/>
          <a:p>
            <a:pPr algn="ctr"/>
            <a:r>
              <a:rPr lang="el-GR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Θεωρητικό Πλαίσιο</a:t>
            </a:r>
            <a:endParaRPr lang="el-GR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1428736"/>
            <a:ext cx="8183880" cy="4214842"/>
          </a:xfrm>
        </p:spPr>
        <p:txBody>
          <a:bodyPr>
            <a:normAutofit fontScale="92500" lnSpcReduction="20000"/>
          </a:bodyPr>
          <a:lstStyle/>
          <a:p>
            <a:endParaRPr lang="el-GR" dirty="0" smtClean="0"/>
          </a:p>
          <a:p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Εξ αποστάσεως εκπαίδευση</a:t>
            </a:r>
          </a:p>
          <a:p>
            <a:pPr>
              <a:buNone/>
            </a:pP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Εκπαιδευτικό υλικό στην εξΑε</a:t>
            </a:r>
          </a:p>
          <a:p>
            <a:pPr>
              <a:buNone/>
            </a:pP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Επιμόρφωση ενηλίκων</a:t>
            </a:r>
          </a:p>
          <a:p>
            <a:pPr>
              <a:buNone/>
            </a:pPr>
            <a:endParaRPr lang="el-GR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Προαγωγή υγείας</a:t>
            </a:r>
          </a:p>
          <a:p>
            <a:pPr>
              <a:buNone/>
            </a:pPr>
            <a:endParaRPr lang="el-GR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Αγωγή υγείας</a:t>
            </a:r>
          </a:p>
          <a:p>
            <a:pPr>
              <a:buNone/>
            </a:pP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600" b="1" dirty="0" smtClean="0">
                <a:latin typeface="Times New Roman" pitchFamily="18" charset="0"/>
                <a:cs typeface="Times New Roman" pitchFamily="18" charset="0"/>
              </a:rPr>
              <a:t>Πρώτες βοήθειες</a:t>
            </a:r>
            <a:endParaRPr lang="el-GR" sz="2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714380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Μεθοδολογία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272534"/>
              </p:ext>
            </p:extLst>
          </p:nvPr>
        </p:nvGraphicFramePr>
        <p:xfrm>
          <a:off x="428596" y="1428736"/>
          <a:ext cx="8183562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83880" cy="748652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 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1571612"/>
            <a:ext cx="8069608" cy="4000528"/>
          </a:xfrm>
        </p:spPr>
        <p:txBody>
          <a:bodyPr>
            <a:normAutofit/>
          </a:bodyPr>
          <a:lstStyle/>
          <a:p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Το ΕΥ σχεδιάστηκε με βάση το μοντέλο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West- 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Λιοναράκης.</a:t>
            </a:r>
          </a:p>
          <a:p>
            <a:pPr>
              <a:buNone/>
            </a:pP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Για την δημιουργία του υλικού χρησιμοποιήθηκε το εργαλείο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H5P </a:t>
            </a:r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και μετά ενσωματώθηκε στην πλατφόρμα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Chamilo.</a:t>
            </a: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200" b="1" dirty="0" smtClean="0">
                <a:latin typeface="Times New Roman" pitchFamily="18" charset="0"/>
                <a:cs typeface="Times New Roman" pitchFamily="18" charset="0"/>
              </a:rPr>
              <a:t>Το ΕΥ χωρίστηκε σε 9 κεφάλαια. Όλα τα κεφάλαια έχουν την ίδια δομή. </a:t>
            </a:r>
          </a:p>
          <a:p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http://chamilo.datacenter.uoc.gr/metchamilo/courses/PRWTESBOH8EIES/index.php</a:t>
            </a: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714356"/>
            <a:ext cx="8183880" cy="677214"/>
          </a:xfrm>
        </p:spPr>
        <p:txBody>
          <a:bodyPr>
            <a:normAutofit/>
          </a:bodyPr>
          <a:lstStyle/>
          <a:p>
            <a:pPr algn="ctr"/>
            <a:r>
              <a:rPr lang="el-GR" sz="3200" i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Υλικό</a:t>
            </a:r>
            <a:endParaRPr lang="el-GR" sz="3200" i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1643050"/>
            <a:ext cx="7929618" cy="4071966"/>
          </a:xfrm>
        </p:spPr>
        <p:txBody>
          <a:bodyPr/>
          <a:lstStyle/>
          <a:p>
            <a:endParaRPr lang="el-GR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l-GR" dirty="0" smtClean="0"/>
          </a:p>
        </p:txBody>
      </p:sp>
      <p:graphicFrame>
        <p:nvGraphicFramePr>
          <p:cNvPr id="4" name="3 - Διάγραμμα"/>
          <p:cNvGraphicFramePr/>
          <p:nvPr>
            <p:extLst>
              <p:ext uri="{D42A27DB-BD31-4B8C-83A1-F6EECF244321}">
                <p14:modId xmlns="" xmlns:p14="http://schemas.microsoft.com/office/powerpoint/2010/main" val="3590396438"/>
              </p:ext>
            </p:extLst>
          </p:nvPr>
        </p:nvGraphicFramePr>
        <p:xfrm>
          <a:off x="642910" y="1714488"/>
          <a:ext cx="7715304" cy="3857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Custom 11">
      <a:dk1>
        <a:srgbClr val="000000"/>
      </a:dk1>
      <a:lt1>
        <a:srgbClr val="D6E6D8"/>
      </a:lt1>
      <a:dk2>
        <a:srgbClr val="476222"/>
      </a:dk2>
      <a:lt2>
        <a:srgbClr val="46734B"/>
      </a:lt2>
      <a:accent1>
        <a:srgbClr val="373737"/>
      </a:accent1>
      <a:accent2>
        <a:srgbClr val="934B21"/>
      </a:accent2>
      <a:accent3>
        <a:srgbClr val="3F6E8C"/>
      </a:accent3>
      <a:accent4>
        <a:srgbClr val="83BBC1"/>
      </a:accent4>
      <a:accent5>
        <a:srgbClr val="A18346"/>
      </a:accent5>
      <a:accent6>
        <a:srgbClr val="7030A0"/>
      </a:accent6>
      <a:hlink>
        <a:srgbClr val="0C0C0C"/>
      </a:hlink>
      <a:folHlink>
        <a:srgbClr val="0C0C0C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6545</TotalTime>
  <Words>697</Words>
  <Application>Microsoft Office PowerPoint</Application>
  <PresentationFormat>Προβολή στην οθόνη (4:3)</PresentationFormat>
  <Paragraphs>150</Paragraphs>
  <Slides>30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1" baseType="lpstr">
      <vt:lpstr>Άποψη</vt:lpstr>
      <vt:lpstr>          Πρόγραμμα Μεταπτυχιακών Σπουδών:  «Επιστήμες της Αγωγής - Εξ Αποστάσεως Εκπαίδευση  με την χρήση των ΤΠΕ (e-Learning)» </vt:lpstr>
      <vt:lpstr>Σκοπός</vt:lpstr>
      <vt:lpstr>Συνεισφορά της ΔΕ</vt:lpstr>
      <vt:lpstr>Ερευνητικά Ερωτήματα</vt:lpstr>
      <vt:lpstr>Δομή Εργασίας</vt:lpstr>
      <vt:lpstr>Θεωρητικό Πλαίσιο</vt:lpstr>
      <vt:lpstr>Μεθοδολογία</vt:lpstr>
      <vt:lpstr>Υλικό </vt:lpstr>
      <vt:lpstr>Υλικό</vt:lpstr>
      <vt:lpstr>Υλικό </vt:lpstr>
      <vt:lpstr>Υλικό</vt:lpstr>
      <vt:lpstr>Υλικό </vt:lpstr>
      <vt:lpstr>Υλικό </vt:lpstr>
      <vt:lpstr>Υλικό</vt:lpstr>
      <vt:lpstr>Υλικό</vt:lpstr>
      <vt:lpstr>Υλικό</vt:lpstr>
      <vt:lpstr>Υλικό </vt:lpstr>
      <vt:lpstr>Υλικό</vt:lpstr>
      <vt:lpstr>Αποτελέσματα Αξιολόγησης</vt:lpstr>
      <vt:lpstr>Αποτελέσματα Αξιολόγησης</vt:lpstr>
      <vt:lpstr>Αποτελέσματα Αξιολόγησης</vt:lpstr>
      <vt:lpstr>Αποτελέσματα Αξιολόγησης</vt:lpstr>
      <vt:lpstr>Αποτελέσματα Αξιολόγησης</vt:lpstr>
      <vt:lpstr>Αποτελέσματα Αξιολόγησης</vt:lpstr>
      <vt:lpstr>Αποτελέσματα Αξιολόγησης</vt:lpstr>
      <vt:lpstr>Αποτελέσματα Αξιολόγησης</vt:lpstr>
      <vt:lpstr>Συμπεράσματα</vt:lpstr>
      <vt:lpstr>Συμπεράσματα</vt:lpstr>
      <vt:lpstr>Συμπεράσματα</vt:lpstr>
      <vt:lpstr>Διαφάνεια 30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Πρόγραμμα Μεταπτυχιακών Σπουδών:  «Επιστήμες της Αγωγής - Εξ Αποστάσεως Εκπαίδευση  με την χρήση των ΤΠΕ (e-Learning)»</dc:title>
  <dc:creator>user</dc:creator>
  <cp:lastModifiedBy>user</cp:lastModifiedBy>
  <cp:revision>47</cp:revision>
  <dcterms:created xsi:type="dcterms:W3CDTF">2021-03-31T14:36:35Z</dcterms:created>
  <dcterms:modified xsi:type="dcterms:W3CDTF">2021-04-17T07:46:10Z</dcterms:modified>
</cp:coreProperties>
</file>