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47" r:id="rId1"/>
  </p:sldMasterIdLst>
  <p:notesMasterIdLst>
    <p:notesMasterId r:id="rId27"/>
  </p:notesMasterIdLst>
  <p:sldIdLst>
    <p:sldId id="1482" r:id="rId2"/>
    <p:sldId id="2013" r:id="rId3"/>
    <p:sldId id="2021" r:id="rId4"/>
    <p:sldId id="2014" r:id="rId5"/>
    <p:sldId id="2025" r:id="rId6"/>
    <p:sldId id="2020" r:id="rId7"/>
    <p:sldId id="2012" r:id="rId8"/>
    <p:sldId id="2026" r:id="rId9"/>
    <p:sldId id="2027" r:id="rId10"/>
    <p:sldId id="2028" r:id="rId11"/>
    <p:sldId id="2032" r:id="rId12"/>
    <p:sldId id="2029" r:id="rId13"/>
    <p:sldId id="2030" r:id="rId14"/>
    <p:sldId id="2031" r:id="rId15"/>
    <p:sldId id="2034" r:id="rId16"/>
    <p:sldId id="2033" r:id="rId17"/>
    <p:sldId id="2035" r:id="rId18"/>
    <p:sldId id="2039" r:id="rId19"/>
    <p:sldId id="2040" r:id="rId20"/>
    <p:sldId id="2036" r:id="rId21"/>
    <p:sldId id="2041" r:id="rId22"/>
    <p:sldId id="2042" r:id="rId23"/>
    <p:sldId id="2038" r:id="rId24"/>
    <p:sldId id="2037" r:id="rId25"/>
    <p:sldId id="2019" r:id="rId26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31B1B"/>
    <a:srgbClr val="AADEF0"/>
    <a:srgbClr val="90CCAF"/>
    <a:srgbClr val="FFA54B"/>
    <a:srgbClr val="FFFFCC"/>
    <a:srgbClr val="EDBE9B"/>
    <a:srgbClr val="ADDB7B"/>
    <a:srgbClr val="F4F694"/>
    <a:srgbClr val="FFAD5B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8958" autoAdjust="0"/>
    <p:restoredTop sz="89528" autoAdjust="0"/>
  </p:normalViewPr>
  <p:slideViewPr>
    <p:cSldViewPr>
      <p:cViewPr varScale="1">
        <p:scale>
          <a:sx n="64" d="100"/>
          <a:sy n="64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de-DE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de-DE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9A7C16-FAF2-2C41-B697-563997C522AD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19D9EA-0687-604F-B97A-763B6765DF9F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9FFFB4-400D-1240-AB24-6F86C96D4DFB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BB9B27-4D02-2940-AED5-BC8F2B3B150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CF7878-2C98-7449-BB8F-764A5EA8E558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D2F403-9584-1749-B6AB-5E1C5F94527C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8C0351-EB03-5444-BA93-B7E778374E24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EADB90-FF7E-5041-AB9F-1BC0957AB829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B8CB6-48D8-4E47-B0D3-B56230F429D0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F716D3-DCE8-CC45-8106-AE5DFCD073F9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D9FFFB4-400D-1240-AB24-6F86C96D4DFB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8" r:id="rId1"/>
    <p:sldLayoutId id="2147484549" r:id="rId2"/>
    <p:sldLayoutId id="2147484550" r:id="rId3"/>
    <p:sldLayoutId id="2147484551" r:id="rId4"/>
    <p:sldLayoutId id="2147484552" r:id="rId5"/>
    <p:sldLayoutId id="2147484553" r:id="rId6"/>
    <p:sldLayoutId id="2147484554" r:id="rId7"/>
    <p:sldLayoutId id="2147484555" r:id="rId8"/>
    <p:sldLayoutId id="2147484556" r:id="rId9"/>
    <p:sldLayoutId id="2147484557" r:id="rId10"/>
    <p:sldLayoutId id="2147484558" r:id="rId11"/>
    <p:sldLayoutId id="2147484559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NOHMATIKHGLWSSA/index.php?id_session=0&amp;isStudentView=tru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5918" y="1643050"/>
            <a:ext cx="6430090" cy="1872208"/>
          </a:xfrm>
        </p:spPr>
        <p:txBody>
          <a:bodyPr>
            <a:noAutofit/>
          </a:bodyPr>
          <a:lstStyle/>
          <a:p>
            <a:pPr algn="ctr"/>
            <a:r>
              <a:rPr lang="el-GR" sz="2800" b="1" i="1" dirty="0" smtClean="0">
                <a:solidFill>
                  <a:srgbClr val="931B1B"/>
                </a:solidFill>
              </a:rPr>
              <a:t>ΣΧΕΔΙΑΣΜΟΣ, ΥΛΟΠΟΙΗΣΗ ΚΑΙ ΑΠΟΤΙΜΗΣΗ ΕΚΠΑΙΔΕΥΤΙΚΟΥ ΥΛΙΚΟΥ ΜΕ ΤΗ ΜΕΘΟΔΟ ΤΗΣ ΕΞΑΕ ΓΙΑ ΤΗΝ ΕΚΜΑΘΗΣΗ ΤΗΣ ΕΛΛΗΝΙΚΗΣ ΝΟΗΜΑΤΙΚΗΣ ΓΛΩΣΣΑΣ ΣΕ ΕΝΗΛΙΚΕΣ</a:t>
            </a:r>
            <a:endParaRPr lang="en-US" sz="2800" b="1" dirty="0">
              <a:solidFill>
                <a:srgbClr val="931B1B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</a:t>
            </a:r>
            <a:r>
              <a:rPr lang="el-GR" sz="1400" dirty="0" smtClean="0">
                <a:latin typeface="Book Antiqua" panose="02040602050305030304" pitchFamily="18" charset="0"/>
              </a:rPr>
              <a:t>Επιστήμες της </a:t>
            </a:r>
            <a:r>
              <a:rPr lang="el-GR" sz="1400" dirty="0">
                <a:latin typeface="Book Antiqua" panose="02040602050305030304" pitchFamily="18" charset="0"/>
              </a:rPr>
              <a:t>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</a:t>
            </a:r>
            <a:r>
              <a:rPr lang="el-GR" sz="1400" dirty="0">
                <a:latin typeface="Book Antiqua" panose="02040602050305030304" pitchFamily="18" charset="0"/>
              </a:rPr>
              <a:t>g)»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2021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57290" y="371475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l-GR" sz="3200" dirty="0" smtClean="0"/>
              <a:t>Ευαγγελία  Αγρυμάκη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1908189" y="5015409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Παναγιώτης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 Ευάγγελος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Κωνσταντίνος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rbel" pitchFamily="34" charset="0"/>
              </a:rPr>
              <a:t>6</a:t>
            </a:r>
            <a:r>
              <a:rPr lang="el-GR" dirty="0" smtClean="0">
                <a:latin typeface="Corbel" pitchFamily="34" charset="0"/>
              </a:rPr>
              <a:t>.</a:t>
            </a:r>
            <a:r>
              <a:rPr lang="el-GR" dirty="0" smtClean="0"/>
              <a:t>Παραγόμενο </a:t>
            </a:r>
            <a:r>
              <a:rPr lang="el-GR" dirty="0" smtClean="0"/>
              <a:t>εκπαιδευτικό </a:t>
            </a:r>
            <a:r>
              <a:rPr lang="el-GR" dirty="0" smtClean="0"/>
              <a:t>υλικό(2/2)</a:t>
            </a:r>
            <a:endParaRPr lang="en-US" dirty="0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2643174" y="1643050"/>
            <a:ext cx="4786346" cy="71438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Περιεχόμενο Ε.Υ.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142976" y="2643182"/>
            <a:ext cx="3500462" cy="171451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Βίντεο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συνδυασμός κίνησης και έκφρασης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5000628" y="2643182"/>
            <a:ext cx="3429024" cy="171451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Δραστηριότητες </a:t>
            </a:r>
            <a:r>
              <a:rPr lang="el-GR" sz="3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αυτοαξιολόγησης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3143240" y="4572008"/>
            <a:ext cx="3571900" cy="171451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Εικόνες κατανόησης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7</a:t>
            </a:r>
            <a:r>
              <a:rPr lang="el-GR" sz="3600" dirty="0" smtClean="0"/>
              <a:t>. Μεθοδολογία δημιουργίας Ε.Υ.(1/2)</a:t>
            </a:r>
            <a:endParaRPr lang="el-GR" sz="4000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4429124" y="1643050"/>
            <a:ext cx="4143404" cy="207170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H5P,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Chamilo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Youtube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4572000" y="4143380"/>
            <a:ext cx="4143404" cy="207170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lvl="0" algn="ctr"/>
            <a:endParaRPr lang="el-G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Διάσημα"/>
          <p:cNvSpPr/>
          <p:nvPr/>
        </p:nvSpPr>
        <p:spPr>
          <a:xfrm>
            <a:off x="1142976" y="1785926"/>
            <a:ext cx="3071834" cy="1857388"/>
          </a:xfrm>
          <a:prstGeom prst="chevron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7 - Διάσημα"/>
          <p:cNvSpPr/>
          <p:nvPr/>
        </p:nvSpPr>
        <p:spPr>
          <a:xfrm>
            <a:off x="1285852" y="4143380"/>
            <a:ext cx="3071834" cy="1857388"/>
          </a:xfrm>
          <a:prstGeom prst="chevron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2000232" y="2071678"/>
            <a:ext cx="1785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Εργαλεία ανάπτυξης Ε.Υ.</a:t>
            </a:r>
            <a:endParaRPr lang="en-US" sz="2800" dirty="0"/>
          </a:p>
        </p:txBody>
      </p:sp>
      <p:sp>
        <p:nvSpPr>
          <p:cNvPr id="10" name="9 - TextBox"/>
          <p:cNvSpPr txBox="1"/>
          <p:nvPr/>
        </p:nvSpPr>
        <p:spPr>
          <a:xfrm>
            <a:off x="2071670" y="4429132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Βήματα ανάπτυξης Ε.Υ.</a:t>
            </a:r>
            <a:endParaRPr lang="en-US" sz="2800" dirty="0"/>
          </a:p>
        </p:txBody>
      </p:sp>
      <p:sp>
        <p:nvSpPr>
          <p:cNvPr id="11" name="10 - TextBox"/>
          <p:cNvSpPr txBox="1"/>
          <p:nvPr/>
        </p:nvSpPr>
        <p:spPr>
          <a:xfrm>
            <a:off x="4500562" y="3929066"/>
            <a:ext cx="4286280" cy="244682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0" algn="ctr">
              <a:buFont typeface="Arial" pitchFamily="34" charset="0"/>
              <a:buChar char="•"/>
            </a:pPr>
            <a:endParaRPr lang="en-US" sz="2100" dirty="0" smtClean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 smtClean="0">
                <a:cs typeface="Times New Roman" pitchFamily="18" charset="0"/>
              </a:rPr>
              <a:t>Συγκέντρωση υλικού</a:t>
            </a:r>
            <a:endParaRPr lang="el-GR" sz="2200" dirty="0" smtClean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 smtClean="0">
                <a:cs typeface="Times New Roman" pitchFamily="18" charset="0"/>
              </a:rPr>
              <a:t>Δομή ενοτήτων</a:t>
            </a:r>
            <a:endParaRPr lang="en-US" sz="2200" dirty="0" smtClean="0">
              <a:cs typeface="Times New Roman" pitchFamily="18" charset="0"/>
            </a:endParaRPr>
          </a:p>
          <a:p>
            <a:pPr lvl="0" algn="ctr"/>
            <a:r>
              <a:rPr lang="en-US" sz="2200" dirty="0" smtClean="0">
                <a:cs typeface="Times New Roman" pitchFamily="18" charset="0"/>
              </a:rPr>
              <a:t>(4 </a:t>
            </a:r>
            <a:r>
              <a:rPr lang="el-GR" sz="2200" dirty="0" smtClean="0">
                <a:cs typeface="Times New Roman" pitchFamily="18" charset="0"/>
              </a:rPr>
              <a:t>κεφάλαια) </a:t>
            </a:r>
            <a:endParaRPr lang="el-GR" sz="2200" dirty="0" smtClean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 smtClean="0">
                <a:cs typeface="Times New Roman" pitchFamily="18" charset="0"/>
              </a:rPr>
              <a:t>Στόχοι</a:t>
            </a:r>
            <a:endParaRPr lang="en-US" sz="2200" dirty="0" smtClean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endParaRPr lang="en-US" sz="2200" dirty="0" smtClean="0">
              <a:cs typeface="Times New Roman" pitchFamily="18" charset="0"/>
            </a:endParaRPr>
          </a:p>
          <a:p>
            <a:pPr lvl="0" algn="ctr"/>
            <a:endParaRPr lang="en-US" sz="2200" dirty="0" smtClean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 smtClean="0">
                <a:cs typeface="Times New Roman" pitchFamily="18" charset="0"/>
              </a:rPr>
              <a:t>Δημιουργία βίντεο</a:t>
            </a:r>
            <a:endParaRPr lang="el-GR" sz="2200" dirty="0" smtClean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 smtClean="0">
                <a:cs typeface="Times New Roman" pitchFamily="18" charset="0"/>
              </a:rPr>
              <a:t>Δημιουργία </a:t>
            </a:r>
            <a:r>
              <a:rPr lang="el-GR" sz="2200" dirty="0" smtClean="0">
                <a:cs typeface="Times New Roman" pitchFamily="18" charset="0"/>
              </a:rPr>
              <a:t>ασκήσεων </a:t>
            </a:r>
            <a:r>
              <a:rPr lang="el-GR" sz="2200" dirty="0" err="1" smtClean="0">
                <a:cs typeface="Times New Roman" pitchFamily="18" charset="0"/>
              </a:rPr>
              <a:t>αυτοαξιολόγησης</a:t>
            </a:r>
            <a:endParaRPr lang="en-US" sz="22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/>
              <a:t>7</a:t>
            </a:r>
            <a:r>
              <a:rPr lang="el-GR" sz="3600" dirty="0" smtClean="0"/>
              <a:t>. Μεθοδολογία δημιουργίας Ε.Υ</a:t>
            </a:r>
            <a:r>
              <a:rPr lang="el-GR" sz="3600" dirty="0" smtClean="0"/>
              <a:t>.(2/2)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242088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928794" y="1357298"/>
            <a:ext cx="6072230" cy="92869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Μοντέλο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West-</a:t>
            </a:r>
            <a:r>
              <a:rPr lang="el-GR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Λιοναράκης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1142976" y="5929330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Chamilo</a:t>
            </a:r>
            <a:r>
              <a:rPr lang="en-US" dirty="0" smtClean="0"/>
              <a:t>: https</a:t>
            </a:r>
            <a:r>
              <a:rPr lang="en-US" dirty="0" smtClean="0"/>
              <a:t>://bit.ly/3diqp9g</a:t>
            </a:r>
            <a:endParaRPr lang="en-US" dirty="0"/>
          </a:p>
        </p:txBody>
      </p:sp>
      <p:sp>
        <p:nvSpPr>
          <p:cNvPr id="17" name="16 - TextBox">
            <a:hlinkClick r:id="rId3"/>
          </p:cNvPr>
          <p:cNvSpPr txBox="1"/>
          <p:nvPr/>
        </p:nvSpPr>
        <p:spPr>
          <a:xfrm>
            <a:off x="1071538" y="2285992"/>
            <a:ext cx="807246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800" dirty="0" smtClean="0"/>
              <a:t>Εισαγωγικά στοιχεία/Προκείμενα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Οδηγός πλοήγησης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Περιεχόμενα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Γνωστικό αντικείμενο/Επικείμενα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Βίντεο-εικόνες/Παρακείμενα-</a:t>
            </a:r>
            <a:r>
              <a:rPr lang="el-GR" sz="2800" dirty="0" err="1" smtClean="0"/>
              <a:t>Πολυκείμενα</a:t>
            </a:r>
            <a:endParaRPr lang="el-GR" sz="2800" dirty="0" smtClean="0"/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Δραστηριότητες </a:t>
            </a:r>
            <a:r>
              <a:rPr lang="el-GR" sz="2800" dirty="0" err="1" smtClean="0"/>
              <a:t>αυτοαξιολόγησης</a:t>
            </a:r>
            <a:r>
              <a:rPr lang="el-GR" sz="2800" dirty="0" smtClean="0"/>
              <a:t>/Διακείμενα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Σύνοψη/</a:t>
            </a:r>
            <a:r>
              <a:rPr lang="el-GR" sz="2800" dirty="0" err="1" smtClean="0"/>
              <a:t>Μετακείμενα</a:t>
            </a:r>
            <a:endParaRPr lang="el-GR" sz="2800" dirty="0" smtClean="0"/>
          </a:p>
          <a:p>
            <a:pPr>
              <a:buFont typeface="Wingdings" pitchFamily="2" charset="2"/>
              <a:buChar char="v"/>
            </a:pPr>
            <a:r>
              <a:rPr lang="el-GR" sz="2800" dirty="0" smtClean="0"/>
              <a:t>Βιβλιογραφία/</a:t>
            </a:r>
            <a:r>
              <a:rPr lang="el-GR" sz="2800" dirty="0" err="1" smtClean="0"/>
              <a:t>Μετακείμενα</a:t>
            </a:r>
            <a:endParaRPr lang="el-GR" sz="2800" dirty="0" smtClean="0"/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14η εικόνα πρώτο μάθημα, εικόνα, βίντεο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785926"/>
            <a:ext cx="8143900" cy="4572032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372350" cy="1075390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8. Παρουσίαση εκπαιδευτικού υλικού(1/</a:t>
            </a:r>
            <a:r>
              <a:rPr lang="en-US" sz="3600" dirty="0" smtClean="0">
                <a:latin typeface="Corbel" pitchFamily="34" charset="0"/>
              </a:rPr>
              <a:t>3</a:t>
            </a:r>
            <a:r>
              <a:rPr lang="el-GR" sz="3600" dirty="0" smtClean="0"/>
              <a:t>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16η εικόνα δραστηριότητα επιλογής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300201"/>
            <a:ext cx="7499350" cy="3095797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372350" cy="1075390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8.Παρουσίαση εκπαιδευτικού υλικού(2/</a:t>
            </a:r>
            <a:r>
              <a:rPr lang="en-US" sz="3600" dirty="0" smtClean="0">
                <a:latin typeface="Corbel" pitchFamily="34" charset="0"/>
              </a:rPr>
              <a:t>3</a:t>
            </a:r>
            <a:r>
              <a:rPr lang="el-GR" sz="3600" dirty="0" smtClean="0"/>
              <a:t>)</a:t>
            </a:r>
            <a:endParaRPr lang="en-US" sz="3600" dirty="0"/>
          </a:p>
        </p:txBody>
      </p:sp>
      <p:pic>
        <p:nvPicPr>
          <p:cNvPr id="5" name="4 - Εικόνα" descr="18η εικόνα δραστηριότητα συμπλήρωσης κενώ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571612"/>
            <a:ext cx="8143900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16η εικόνα δραστηριότητα επιλογής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300201"/>
            <a:ext cx="7499350" cy="3095797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214414" y="571480"/>
            <a:ext cx="7372350" cy="1075390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8.Παρουσίαση εκπαιδευτικού υλικού(</a:t>
            </a:r>
            <a:r>
              <a:rPr lang="en-US" sz="3600" dirty="0" smtClean="0">
                <a:latin typeface="Corbel" pitchFamily="34" charset="0"/>
              </a:rPr>
              <a:t>3</a:t>
            </a:r>
            <a:r>
              <a:rPr lang="el-GR" sz="3600" dirty="0" smtClean="0"/>
              <a:t>/</a:t>
            </a:r>
            <a:r>
              <a:rPr lang="en-US" sz="3600" dirty="0" smtClean="0">
                <a:latin typeface="Corbel" pitchFamily="34" charset="0"/>
              </a:rPr>
              <a:t>3</a:t>
            </a:r>
            <a:r>
              <a:rPr lang="el-GR" sz="3600" dirty="0" smtClean="0"/>
              <a:t>)</a:t>
            </a:r>
            <a:endParaRPr lang="en-US" sz="3600" dirty="0"/>
          </a:p>
        </p:txBody>
      </p:sp>
      <p:pic>
        <p:nvPicPr>
          <p:cNvPr id="6" name="5 - Εικόνα" descr="15η εικόνα κείμενο πρώτο μάθημα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714488"/>
            <a:ext cx="8072462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9.</a:t>
            </a:r>
            <a:r>
              <a:rPr lang="el-GR" sz="3600" dirty="0" smtClean="0"/>
              <a:t> Μεθοδολογία έρευνας</a:t>
            </a:r>
            <a:endParaRPr lang="el-GR" sz="4000" b="1" dirty="0"/>
          </a:p>
        </p:txBody>
      </p:sp>
      <p:sp>
        <p:nvSpPr>
          <p:cNvPr id="3" name="2 - Στρογγυλεμένο ορθογώνιο"/>
          <p:cNvSpPr/>
          <p:nvPr/>
        </p:nvSpPr>
        <p:spPr>
          <a:xfrm>
            <a:off x="1285852" y="1714488"/>
            <a:ext cx="5000660" cy="92869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Ποιοτική έρευνα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Atlas-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2285984" y="3214686"/>
            <a:ext cx="5000660" cy="92869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Δείγμα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 ενήλικες (20-55 ετών)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3143240" y="4929198"/>
            <a:ext cx="5000660" cy="92869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Συλλογή δεδομένων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ερωτηματολόγιο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00100" y="571480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orbel" pitchFamily="34" charset="0"/>
              </a:rPr>
              <a:t>  </a:t>
            </a:r>
            <a:br>
              <a:rPr lang="en-US" sz="3600" dirty="0" smtClean="0">
                <a:latin typeface="Corbel" pitchFamily="34" charset="0"/>
              </a:rPr>
            </a:br>
            <a:r>
              <a:rPr lang="en-US" sz="3600" dirty="0" smtClean="0">
                <a:latin typeface="Corbel" pitchFamily="34" charset="0"/>
              </a:rPr>
              <a:t>  </a:t>
            </a:r>
            <a:r>
              <a:rPr lang="el-GR" sz="3600" dirty="0" smtClean="0">
                <a:latin typeface="Corbel" pitchFamily="34" charset="0"/>
              </a:rPr>
              <a:t>Αποτελέσματα </a:t>
            </a:r>
            <a:r>
              <a:rPr lang="el-GR" sz="3600" dirty="0" smtClean="0"/>
              <a:t>–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Κύρια ευρήματα(</a:t>
            </a:r>
            <a:r>
              <a:rPr lang="en-US" sz="3600" dirty="0" smtClean="0">
                <a:latin typeface="Corbel" pitchFamily="34" charset="0"/>
              </a:rPr>
              <a:t>1</a:t>
            </a:r>
            <a:r>
              <a:rPr lang="en-US" sz="3600" dirty="0" smtClean="0"/>
              <a:t>/</a:t>
            </a:r>
            <a:r>
              <a:rPr lang="el-GR" sz="3600" dirty="0" smtClean="0"/>
              <a:t>3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pic>
        <p:nvPicPr>
          <p:cNvPr id="6" name="5 - Εικόνα" descr="αποτελέσματ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-24"/>
            <a:ext cx="3071802" cy="22036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- Στρογγυλεμένο ορθογώνιο"/>
          <p:cNvSpPr/>
          <p:nvPr/>
        </p:nvSpPr>
        <p:spPr>
          <a:xfrm>
            <a:off x="1500166" y="2143116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500166" y="4286256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5286380" y="3143248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714480" y="2214554"/>
            <a:ext cx="25003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Πλούσιο υλικό για ερμηνεία κινήσεων στην ΕΝΓ</a:t>
            </a:r>
            <a:endParaRPr lang="en-US" sz="2800" dirty="0"/>
          </a:p>
        </p:txBody>
      </p:sp>
      <p:sp>
        <p:nvSpPr>
          <p:cNvPr id="12" name="11 - TextBox"/>
          <p:cNvSpPr txBox="1"/>
          <p:nvPr/>
        </p:nvSpPr>
        <p:spPr>
          <a:xfrm>
            <a:off x="1500166" y="4500570"/>
            <a:ext cx="3143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Φιλικό ύφος γραφής και κατανοητό περιεχόμενο</a:t>
            </a:r>
            <a:endParaRPr lang="en-US" sz="2800" dirty="0"/>
          </a:p>
        </p:txBody>
      </p:sp>
      <p:sp>
        <p:nvSpPr>
          <p:cNvPr id="13" name="12 - TextBox"/>
          <p:cNvSpPr txBox="1"/>
          <p:nvPr/>
        </p:nvSpPr>
        <p:spPr>
          <a:xfrm>
            <a:off x="5214942" y="3357562"/>
            <a:ext cx="3286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Τμηματική παρουσίαση / ομοιομορφία υλικού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00100" y="571480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orbel" pitchFamily="34" charset="0"/>
              </a:rPr>
              <a:t>  </a:t>
            </a:r>
            <a:br>
              <a:rPr lang="en-US" sz="3600" dirty="0" smtClean="0">
                <a:latin typeface="Corbel" pitchFamily="34" charset="0"/>
              </a:rPr>
            </a:br>
            <a:r>
              <a:rPr lang="en-US" sz="3600" dirty="0" smtClean="0">
                <a:latin typeface="Corbel" pitchFamily="34" charset="0"/>
              </a:rPr>
              <a:t>  </a:t>
            </a:r>
            <a:r>
              <a:rPr lang="el-GR" sz="3600" dirty="0" smtClean="0">
                <a:latin typeface="Corbel" pitchFamily="34" charset="0"/>
              </a:rPr>
              <a:t>Αποτελέσματα </a:t>
            </a:r>
            <a:r>
              <a:rPr lang="el-GR" sz="3600" dirty="0" smtClean="0"/>
              <a:t>–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Κύρια ευρήματα(</a:t>
            </a:r>
            <a:r>
              <a:rPr lang="el-GR" sz="3600" dirty="0" smtClean="0">
                <a:latin typeface="Corbel" pitchFamily="34" charset="0"/>
              </a:rPr>
              <a:t>2</a:t>
            </a:r>
            <a:r>
              <a:rPr lang="en-US" sz="3600" dirty="0" smtClean="0"/>
              <a:t>/</a:t>
            </a:r>
            <a:r>
              <a:rPr lang="el-GR" sz="3600" dirty="0" smtClean="0"/>
              <a:t>3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pic>
        <p:nvPicPr>
          <p:cNvPr id="6" name="5 - Εικόνα" descr="αποτελέσματ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-24"/>
            <a:ext cx="3071802" cy="22036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- Στρογγυλεμένο ορθογώνιο"/>
          <p:cNvSpPr/>
          <p:nvPr/>
        </p:nvSpPr>
        <p:spPr>
          <a:xfrm>
            <a:off x="1500166" y="2143116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500166" y="4286256"/>
            <a:ext cx="3286148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5286380" y="3143248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571604" y="2214554"/>
            <a:ext cx="30003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Ενθάρρυνση </a:t>
            </a:r>
            <a:r>
              <a:rPr lang="el-GR" sz="2800" dirty="0" err="1" smtClean="0"/>
              <a:t>αυτοαξιολόγησης</a:t>
            </a:r>
            <a:r>
              <a:rPr lang="el-GR" sz="2800" dirty="0" smtClean="0"/>
              <a:t> μέσω δραστηριοτήτων</a:t>
            </a:r>
            <a:endParaRPr lang="en-US" sz="2800" dirty="0"/>
          </a:p>
        </p:txBody>
      </p:sp>
      <p:sp>
        <p:nvSpPr>
          <p:cNvPr id="13" name="12 - TextBox"/>
          <p:cNvSpPr txBox="1"/>
          <p:nvPr/>
        </p:nvSpPr>
        <p:spPr>
          <a:xfrm>
            <a:off x="5214942" y="3214686"/>
            <a:ext cx="3286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Ελκυστικός συνδυασμός εικόνων, βίντεο, κειμένων</a:t>
            </a:r>
            <a:endParaRPr lang="en-US" sz="2800" dirty="0"/>
          </a:p>
        </p:txBody>
      </p:sp>
      <p:sp>
        <p:nvSpPr>
          <p:cNvPr id="11" name="10 - TextBox"/>
          <p:cNvSpPr txBox="1"/>
          <p:nvPr/>
        </p:nvSpPr>
        <p:spPr>
          <a:xfrm>
            <a:off x="1428728" y="4214818"/>
            <a:ext cx="3357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Χρωματικές συνθέσεις που συμβάλλουν στην άνετη αλληλεπίδραση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00100" y="571480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orbel" pitchFamily="34" charset="0"/>
              </a:rPr>
              <a:t>  </a:t>
            </a:r>
            <a:br>
              <a:rPr lang="en-US" sz="3600" dirty="0" smtClean="0">
                <a:latin typeface="Corbel" pitchFamily="34" charset="0"/>
              </a:rPr>
            </a:br>
            <a:r>
              <a:rPr lang="en-US" sz="3600" dirty="0" smtClean="0">
                <a:latin typeface="Corbel" pitchFamily="34" charset="0"/>
              </a:rPr>
              <a:t>  </a:t>
            </a:r>
            <a:r>
              <a:rPr lang="el-GR" sz="3600" dirty="0" smtClean="0">
                <a:latin typeface="Corbel" pitchFamily="34" charset="0"/>
              </a:rPr>
              <a:t>Αποτελέσματα </a:t>
            </a:r>
            <a:r>
              <a:rPr lang="el-GR" sz="3600" dirty="0" smtClean="0"/>
              <a:t>–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Κύρια ευρήματα(</a:t>
            </a:r>
            <a:r>
              <a:rPr lang="el-GR" sz="3600" dirty="0" smtClean="0">
                <a:latin typeface="Corbel" pitchFamily="34" charset="0"/>
              </a:rPr>
              <a:t>3</a:t>
            </a:r>
            <a:r>
              <a:rPr lang="en-US" sz="3600" dirty="0" smtClean="0"/>
              <a:t>/</a:t>
            </a:r>
            <a:r>
              <a:rPr lang="el-GR" sz="3600" dirty="0" smtClean="0"/>
              <a:t>3</a:t>
            </a:r>
            <a:r>
              <a:rPr lang="el-GR" sz="3600" dirty="0" smtClean="0"/>
              <a:t>)</a:t>
            </a:r>
            <a:endParaRPr lang="el-GR" sz="4000" b="1" dirty="0"/>
          </a:p>
        </p:txBody>
      </p:sp>
      <p:pic>
        <p:nvPicPr>
          <p:cNvPr id="6" name="5 - Εικόνα" descr="αποτελέσματ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-24"/>
            <a:ext cx="3071802" cy="22036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- Στρογγυλεμένο ορθογώνιο"/>
          <p:cNvSpPr/>
          <p:nvPr/>
        </p:nvSpPr>
        <p:spPr>
          <a:xfrm>
            <a:off x="1500166" y="2143116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500166" y="4286256"/>
            <a:ext cx="3143272" cy="207170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5286380" y="3143248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500166" y="4180344"/>
            <a:ext cx="3143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Απουσία δραστηριοτήτων επικοινωνίας μεταξύ εκπαιδευτή και εκπαιδευόμενου</a:t>
            </a:r>
            <a:endParaRPr lang="en-US" sz="2800" dirty="0" smtClean="0"/>
          </a:p>
          <a:p>
            <a:pPr algn="ctr"/>
            <a:endParaRPr lang="en-US" sz="2800" dirty="0"/>
          </a:p>
        </p:txBody>
      </p:sp>
      <p:sp>
        <p:nvSpPr>
          <p:cNvPr id="13" name="12 - TextBox"/>
          <p:cNvSpPr txBox="1"/>
          <p:nvPr/>
        </p:nvSpPr>
        <p:spPr>
          <a:xfrm>
            <a:off x="5214942" y="3357562"/>
            <a:ext cx="3286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Έλλειψη εισαγωγικών δραστηριοτήτων</a:t>
            </a:r>
            <a:endParaRPr lang="en-US" sz="2800" dirty="0"/>
          </a:p>
        </p:txBody>
      </p:sp>
      <p:sp>
        <p:nvSpPr>
          <p:cNvPr id="11" name="10 - TextBox"/>
          <p:cNvSpPr txBox="1"/>
          <p:nvPr/>
        </p:nvSpPr>
        <p:spPr>
          <a:xfrm>
            <a:off x="1785918" y="2357430"/>
            <a:ext cx="2643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800" dirty="0" smtClean="0">
                <a:cs typeface="Times New Roman" pitchFamily="18" charset="0"/>
              </a:rPr>
              <a:t>Ανταποκρίνεται στο επίπεδο </a:t>
            </a:r>
            <a:r>
              <a:rPr lang="el-GR" sz="2800" dirty="0" smtClean="0">
                <a:cs typeface="Times New Roman" pitchFamily="18" charset="0"/>
              </a:rPr>
              <a:t>του αναγνώστη</a:t>
            </a:r>
            <a:endParaRPr lang="el-GR" sz="2800" dirty="0" smtClean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pic>
        <p:nvPicPr>
          <p:cNvPr id="7" name="6 - Εικόνα" descr="σκοπό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0"/>
            <a:ext cx="2928925" cy="1422353"/>
          </a:xfrm>
          <a:prstGeom prst="rect">
            <a:avLst/>
          </a:prstGeom>
        </p:spPr>
      </p:pic>
      <p:sp>
        <p:nvSpPr>
          <p:cNvPr id="8" name="7 - Στρογγυλεμένο ορθογώνιο"/>
          <p:cNvSpPr/>
          <p:nvPr/>
        </p:nvSpPr>
        <p:spPr>
          <a:xfrm>
            <a:off x="1500166" y="2071678"/>
            <a:ext cx="7143800" cy="328614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71604" y="2214554"/>
            <a:ext cx="68407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Σκοπός της παρούσας εργασίας είναι ο σχεδιασμός, η ανάπτυξη και η αποτίμηση εξ αποστάσεως εκπαιδευτικού υλικού εκμάθησης της Ελληνικής νοηματικής γλώσσας σε </a:t>
            </a:r>
            <a:r>
              <a:rPr lang="el-GR" sz="3200" dirty="0" smtClean="0"/>
              <a:t>ενήλικες.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Συμπεράσματα (</a:t>
            </a:r>
            <a:r>
              <a:rPr lang="en-US" sz="3600" dirty="0" smtClean="0">
                <a:latin typeface="Corbel" pitchFamily="34" charset="0"/>
              </a:rPr>
              <a:t>1</a:t>
            </a:r>
            <a:r>
              <a:rPr lang="en-US" sz="3600" dirty="0" smtClean="0">
                <a:latin typeface="Corbel" pitchFamily="34" charset="0"/>
              </a:rPr>
              <a:t>/</a:t>
            </a:r>
            <a:r>
              <a:rPr lang="el-GR" sz="3600" dirty="0" smtClean="0"/>
              <a:t>3)</a:t>
            </a:r>
            <a:endParaRPr lang="el-GR" sz="4000" b="1" dirty="0"/>
          </a:p>
        </p:txBody>
      </p:sp>
      <p:pic>
        <p:nvPicPr>
          <p:cNvPr id="5" name="4 - Εικόνα" descr="συμπεράσματ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0"/>
            <a:ext cx="2857488" cy="2578713"/>
          </a:xfrm>
          <a:prstGeom prst="rect">
            <a:avLst/>
          </a:prstGeom>
        </p:spPr>
      </p:pic>
      <p:sp>
        <p:nvSpPr>
          <p:cNvPr id="9" name="8 - Στρογγυλεμένο ορθογώνιο"/>
          <p:cNvSpPr/>
          <p:nvPr/>
        </p:nvSpPr>
        <p:spPr>
          <a:xfrm>
            <a:off x="1214414" y="1857364"/>
            <a:ext cx="5572164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214414" y="3286124"/>
            <a:ext cx="70723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Η δημιουργία </a:t>
            </a:r>
            <a:r>
              <a:rPr lang="el-GR" sz="2800" dirty="0" smtClean="0"/>
              <a:t>εξ αποστάσεως μαθησιακού υλικού εκμάθησης της ελληνικής νοηματικής γλώσσας είναι </a:t>
            </a:r>
            <a:r>
              <a:rPr lang="el-GR" sz="2800" dirty="0" smtClean="0"/>
              <a:t>εφικτή.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Η ανάγκη για οπτική αναπαράσταση στην διδασκαλία της νοηματικής γλώσσας καλύπτεται </a:t>
            </a:r>
            <a:r>
              <a:rPr lang="el-GR" sz="2800" dirty="0" smtClean="0"/>
              <a:t>από εργαλεία της </a:t>
            </a:r>
            <a:r>
              <a:rPr lang="el-GR" sz="2800" dirty="0" err="1" smtClean="0"/>
              <a:t>ΕξΑΕ</a:t>
            </a:r>
            <a:r>
              <a:rPr lang="el-G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Συμπεράσματα (2</a:t>
            </a:r>
            <a:r>
              <a:rPr lang="en-US" sz="3600" dirty="0" smtClean="0"/>
              <a:t>/</a:t>
            </a:r>
            <a:r>
              <a:rPr lang="el-GR" sz="3600" dirty="0" smtClean="0"/>
              <a:t>3)</a:t>
            </a:r>
            <a:endParaRPr lang="el-GR" sz="4000" b="1" dirty="0"/>
          </a:p>
        </p:txBody>
      </p:sp>
      <p:pic>
        <p:nvPicPr>
          <p:cNvPr id="5" name="4 - Εικόνα" descr="συμπεράσματ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0"/>
            <a:ext cx="2857488" cy="2578713"/>
          </a:xfrm>
          <a:prstGeom prst="rect">
            <a:avLst/>
          </a:prstGeom>
        </p:spPr>
      </p:pic>
      <p:sp>
        <p:nvSpPr>
          <p:cNvPr id="6" name="5 - Στρογγυλεμένο ορθογώνιο"/>
          <p:cNvSpPr/>
          <p:nvPr/>
        </p:nvSpPr>
        <p:spPr>
          <a:xfrm>
            <a:off x="1214414" y="1857364"/>
            <a:ext cx="5572164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3</a:t>
            </a:r>
            <a:r>
              <a:rPr lang="el-GR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285852" y="3143248"/>
            <a:ext cx="707236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600" dirty="0" smtClean="0"/>
              <a:t>Το </a:t>
            </a:r>
            <a:r>
              <a:rPr lang="el-GR" sz="2600" dirty="0" smtClean="0"/>
              <a:t>εκπαιδευτικό υλικό δημιουργήθηκε βασισμένο στις μεθόδους που διέπουν την </a:t>
            </a:r>
            <a:r>
              <a:rPr lang="el-GR" sz="2600" dirty="0" err="1" smtClean="0"/>
              <a:t>ΕξΑΕ</a:t>
            </a:r>
            <a:r>
              <a:rPr lang="el-GR" sz="2600" dirty="0" smtClean="0"/>
              <a:t>.</a:t>
            </a:r>
            <a:endParaRPr lang="el-GR" sz="2600" dirty="0" smtClean="0"/>
          </a:p>
          <a:p>
            <a:pPr>
              <a:buFont typeface="Arial" pitchFamily="34" charset="0"/>
              <a:buChar char="•"/>
            </a:pPr>
            <a:r>
              <a:rPr lang="el-GR" sz="2600" dirty="0" smtClean="0"/>
              <a:t>Ο κάθε ενήλικας </a:t>
            </a:r>
            <a:r>
              <a:rPr lang="el-GR" sz="2600" dirty="0" smtClean="0"/>
              <a:t>ρυθμίζει ο ίδιος τον χρόνο μάθησής </a:t>
            </a:r>
            <a:r>
              <a:rPr lang="el-GR" sz="2600" dirty="0" smtClean="0"/>
              <a:t>του.</a:t>
            </a:r>
          </a:p>
          <a:p>
            <a:pPr>
              <a:buFont typeface="Arial" pitchFamily="34" charset="0"/>
              <a:buChar char="•"/>
            </a:pPr>
            <a:r>
              <a:rPr lang="el-GR" sz="2600" dirty="0" smtClean="0"/>
              <a:t>Βασικά στοιχεία </a:t>
            </a:r>
            <a:r>
              <a:rPr lang="el-GR" sz="2600" dirty="0" smtClean="0"/>
              <a:t>δομής</a:t>
            </a:r>
            <a:r>
              <a:rPr lang="en-US" sz="2600" dirty="0" smtClean="0"/>
              <a:t>:</a:t>
            </a:r>
            <a:r>
              <a:rPr lang="el-GR" sz="2600" dirty="0" smtClean="0"/>
              <a:t> σκοπός, </a:t>
            </a:r>
            <a:r>
              <a:rPr lang="el-GR" sz="2600" dirty="0" smtClean="0"/>
              <a:t>προσδοκώμενα </a:t>
            </a:r>
            <a:r>
              <a:rPr lang="el-GR" sz="2600" dirty="0" smtClean="0"/>
              <a:t>αποτελέσματα</a:t>
            </a:r>
            <a:r>
              <a:rPr lang="en-US" sz="2600" dirty="0" smtClean="0"/>
              <a:t>,</a:t>
            </a:r>
            <a:r>
              <a:rPr lang="el-GR" sz="2600" dirty="0" smtClean="0"/>
              <a:t> </a:t>
            </a:r>
            <a:r>
              <a:rPr lang="el-GR" sz="2600" dirty="0" smtClean="0"/>
              <a:t>λέξεις </a:t>
            </a:r>
            <a:r>
              <a:rPr lang="el-GR" sz="2600" dirty="0" smtClean="0"/>
              <a:t>κλειδιά</a:t>
            </a:r>
            <a:r>
              <a:rPr lang="en-US" sz="2600" dirty="0" smtClean="0"/>
              <a:t>, </a:t>
            </a:r>
            <a:r>
              <a:rPr lang="el-GR" sz="2600" dirty="0" smtClean="0"/>
              <a:t>δραστηριότητες </a:t>
            </a:r>
            <a:r>
              <a:rPr lang="el-GR" sz="2600" dirty="0" err="1" smtClean="0"/>
              <a:t>αυτοαξιολόγησης</a:t>
            </a:r>
            <a:r>
              <a:rPr lang="el-GR" sz="2600" dirty="0" smtClean="0"/>
              <a:t> και ανατροφοδότησης, εικόνες</a:t>
            </a:r>
            <a:r>
              <a:rPr lang="en-US" sz="2600" dirty="0" smtClean="0"/>
              <a:t> </a:t>
            </a:r>
            <a:r>
              <a:rPr lang="el-GR" sz="2600" dirty="0" smtClean="0"/>
              <a:t>και βίντεο.</a:t>
            </a:r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Συμπεράσματα (3</a:t>
            </a:r>
            <a:r>
              <a:rPr lang="en-US" sz="3600" dirty="0" smtClean="0"/>
              <a:t>/</a:t>
            </a:r>
            <a:r>
              <a:rPr lang="el-GR" sz="3600" dirty="0" smtClean="0"/>
              <a:t>3)</a:t>
            </a:r>
            <a:endParaRPr lang="el-GR" sz="4000" b="1" dirty="0"/>
          </a:p>
        </p:txBody>
      </p:sp>
      <p:pic>
        <p:nvPicPr>
          <p:cNvPr id="5" name="4 - Εικόνα" descr="συμπεράσματ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0"/>
            <a:ext cx="2857488" cy="2578713"/>
          </a:xfrm>
          <a:prstGeom prst="rect">
            <a:avLst/>
          </a:prstGeom>
        </p:spPr>
      </p:pic>
      <p:sp>
        <p:nvSpPr>
          <p:cNvPr id="6" name="5 - Στρογγυλεμένο ορθογώνιο"/>
          <p:cNvSpPr/>
          <p:nvPr/>
        </p:nvSpPr>
        <p:spPr>
          <a:xfrm>
            <a:off x="1214414" y="1857364"/>
            <a:ext cx="5572164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5</a:t>
            </a:r>
            <a:r>
              <a:rPr lang="el-GR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285852" y="3286124"/>
            <a:ext cx="73581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Ε</a:t>
            </a:r>
            <a:r>
              <a:rPr lang="el-GR" sz="2800" dirty="0" smtClean="0"/>
              <a:t>ύχρηστο </a:t>
            </a:r>
            <a:r>
              <a:rPr lang="el-GR" sz="2800" dirty="0" smtClean="0"/>
              <a:t>και </a:t>
            </a:r>
            <a:r>
              <a:rPr lang="el-GR" sz="2800" dirty="0" smtClean="0"/>
              <a:t>κατανοητό </a:t>
            </a:r>
            <a:r>
              <a:rPr lang="el-GR" sz="2800" dirty="0" smtClean="0"/>
              <a:t>εκπαιδευτικό </a:t>
            </a:r>
            <a:r>
              <a:rPr lang="el-GR" sz="2800" dirty="0" smtClean="0"/>
              <a:t>υλικό.</a:t>
            </a:r>
          </a:p>
          <a:p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Ευχάριστο </a:t>
            </a:r>
            <a:r>
              <a:rPr lang="el-GR" sz="2800" dirty="0" smtClean="0"/>
              <a:t>ψηφιακό περιβάλλον που δεν κουράζει τον </a:t>
            </a:r>
            <a:r>
              <a:rPr lang="el-GR" sz="2800" dirty="0" smtClean="0"/>
              <a:t>χρήστη.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Τα </a:t>
            </a:r>
            <a:r>
              <a:rPr lang="el-GR" sz="2800" dirty="0" smtClean="0"/>
              <a:t>κουμπιά πλοήγησης, οι οδηγίες χρήσης και τα εικονίδια </a:t>
            </a:r>
            <a:r>
              <a:rPr lang="el-GR" sz="2800" dirty="0" smtClean="0"/>
              <a:t>διευκολύνουν την ανάγνωση του Ε.Υ.</a:t>
            </a:r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περιορισμοί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702" y="0"/>
            <a:ext cx="2500297" cy="2571744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sz="3600" dirty="0" smtClean="0"/>
              <a:t>Περιορισμοί έρευνας</a:t>
            </a:r>
            <a:endParaRPr lang="en-US" sz="36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500166" y="2071678"/>
            <a:ext cx="4786346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Δείγμα μικρό, δείγμα ευκολίας → όχι τόσο αντιπροσωπευτικό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2500298" y="3500438"/>
            <a:ext cx="4857784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Τεχνικοί περιορισμοί από τα ίδια τα εργαλεία →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H5P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3571868" y="4929198"/>
            <a:ext cx="4857784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Έλλειψη πηγών για τη δημιουργία Ε.Υ. στη νοηματική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l-GR" sz="3600" dirty="0" smtClean="0"/>
              <a:t>   </a:t>
            </a:r>
            <a:r>
              <a:rPr lang="el-GR" sz="3600" dirty="0" smtClean="0"/>
              <a:t>Προτάσεις</a:t>
            </a:r>
            <a:endParaRPr lang="el-GR" sz="4000" b="1" dirty="0"/>
          </a:p>
        </p:txBody>
      </p:sp>
      <p:pic>
        <p:nvPicPr>
          <p:cNvPr id="6" name="5 - Εικόνα" descr="προτασεις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0"/>
            <a:ext cx="3428992" cy="2285995"/>
          </a:xfrm>
          <a:prstGeom prst="rect">
            <a:avLst/>
          </a:prstGeom>
        </p:spPr>
      </p:pic>
      <p:sp>
        <p:nvSpPr>
          <p:cNvPr id="7" name="6 - Στρογγυλεμένο ορθογώνιο"/>
          <p:cNvSpPr/>
          <p:nvPr/>
        </p:nvSpPr>
        <p:spPr>
          <a:xfrm>
            <a:off x="1285852" y="2071678"/>
            <a:ext cx="5357850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Εφαρμογή προγράμματος σε μεγαλύτερο δείγμα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2285984" y="3429000"/>
            <a:ext cx="5357850" cy="107157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Επέκταση εκπαιδευτικού υλικού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3000364" y="4857760"/>
            <a:ext cx="5786478" cy="135732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Χρήση και άλλων μαθησιακών εργαλείων → αλληλεπίδραση εκπαιδευόμενου με εκπαιδευτή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285852" y="1928802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600" b="1" dirty="0"/>
              <a:t>Σας ευχαριστώ για την προσοχή </a:t>
            </a:r>
            <a:r>
              <a:rPr lang="el-GR" sz="3600" b="1" dirty="0" smtClean="0"/>
              <a:t>σας</a:t>
            </a:r>
            <a:r>
              <a:rPr lang="en-US" sz="3600" b="1" dirty="0" smtClean="0"/>
              <a:t>!</a:t>
            </a:r>
            <a:endParaRPr lang="el-GR" sz="3600" b="1" dirty="0"/>
          </a:p>
        </p:txBody>
      </p:sp>
      <p:pic>
        <p:nvPicPr>
          <p:cNvPr id="6" name="5 - Εικόνα" descr="ευχαριστώ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2571744"/>
            <a:ext cx="3505022" cy="35050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428728" y="1214422"/>
            <a:ext cx="7143800" cy="264320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9 - Ορθογώνιο"/>
          <p:cNvSpPr/>
          <p:nvPr/>
        </p:nvSpPr>
        <p:spPr>
          <a:xfrm>
            <a:off x="1857356" y="1285860"/>
            <a:ext cx="68407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Η δημιουργία ενός </a:t>
            </a:r>
            <a:r>
              <a:rPr lang="el-GR" sz="2800" dirty="0" smtClean="0"/>
              <a:t>πρωτότυπου </a:t>
            </a:r>
            <a:r>
              <a:rPr lang="el-GR" sz="2800" dirty="0" smtClean="0"/>
              <a:t>και εύχρηστου εκπαιδευτικού </a:t>
            </a:r>
            <a:r>
              <a:rPr lang="el-GR" sz="2800" dirty="0" smtClean="0"/>
              <a:t>υλικού για την εκμάθηση της ελληνικής νοηματικής γλώσσας σε ενήλικες με την μέθοδο της εξ αποστάσεως εκπαίδευσης. </a:t>
            </a:r>
            <a:endParaRPr lang="el-GR" sz="2800" dirty="0" smtClean="0"/>
          </a:p>
          <a:p>
            <a:pPr lvl="0"/>
            <a:endParaRPr lang="en-US" sz="3200" dirty="0" smtClean="0"/>
          </a:p>
          <a:p>
            <a:endParaRPr lang="el-GR" sz="3200" dirty="0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1500166" y="4000504"/>
            <a:ext cx="7143800" cy="250033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- TextBox"/>
          <p:cNvSpPr txBox="1"/>
          <p:nvPr/>
        </p:nvSpPr>
        <p:spPr>
          <a:xfrm>
            <a:off x="1928794" y="4071942"/>
            <a:ext cx="621510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800" dirty="0" smtClean="0">
                <a:cs typeface="Times New Roman" pitchFamily="18" charset="0"/>
              </a:rPr>
              <a:t>Μελέτη στην οποία θα μπορούσαν να στηριχθούν επόμενες έρευνες, για τις προδιαγραφές </a:t>
            </a:r>
            <a:r>
              <a:rPr lang="el-GR" sz="2800" dirty="0" smtClean="0">
                <a:cs typeface="Times New Roman" pitchFamily="18" charset="0"/>
              </a:rPr>
              <a:t>και περιεχόμενο που </a:t>
            </a:r>
            <a:r>
              <a:rPr lang="el-GR" sz="2800" dirty="0" smtClean="0">
                <a:cs typeface="Times New Roman" pitchFamily="18" charset="0"/>
              </a:rPr>
              <a:t>πρέπει να έχει ένα ψηφιακό Ε.Υ στην </a:t>
            </a:r>
            <a:r>
              <a:rPr lang="el-GR" sz="2800" dirty="0" err="1" smtClean="0">
                <a:cs typeface="Times New Roman" pitchFamily="18" charset="0"/>
              </a:rPr>
              <a:t>ΕξΑΕ</a:t>
            </a:r>
            <a:r>
              <a:rPr lang="el-GR" sz="2800" dirty="0" smtClean="0">
                <a:cs typeface="Times New Roman" pitchFamily="18" charset="0"/>
              </a:rPr>
              <a:t> </a:t>
            </a:r>
            <a:r>
              <a:rPr lang="el-GR" sz="2800" dirty="0" smtClean="0">
                <a:cs typeface="Times New Roman" pitchFamily="18" charset="0"/>
              </a:rPr>
              <a:t>ώστε να </a:t>
            </a:r>
            <a:r>
              <a:rPr lang="el-GR" sz="2800" dirty="0" smtClean="0">
                <a:cs typeface="Times New Roman" pitchFamily="18" charset="0"/>
              </a:rPr>
              <a:t>είναι αποτελεσματικό.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 (1/2)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.</a:t>
            </a:r>
            <a:endParaRPr lang="el-GR" sz="32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500166" y="2000240"/>
            <a:ext cx="7143800" cy="171451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Είναι </a:t>
            </a:r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εφικτή η δημιουργία εξ αποστάσεως εκπαιδευτικού υλικού εκμάθησης της ελληνικής νοηματικής γλώσσας;</a:t>
            </a: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571604" y="4286256"/>
            <a:ext cx="7143800" cy="171451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Ποια </a:t>
            </a:r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είναι τα χαρακτηριστικά του υλικού που δημιουργείται με βάση τη μέθοδο της Εξ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Ε;</a:t>
            </a: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7 - Εικόνα" descr="εε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36" y="0"/>
            <a:ext cx="1857364" cy="1857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 (2</a:t>
            </a:r>
            <a:r>
              <a:rPr lang="en-US" sz="3600" dirty="0" smtClean="0">
                <a:latin typeface="Corbel" pitchFamily="34" charset="0"/>
              </a:rPr>
              <a:t>/2</a:t>
            </a:r>
            <a:r>
              <a:rPr lang="el-GR" sz="3600" dirty="0" smtClean="0"/>
              <a:t>)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.</a:t>
            </a:r>
            <a:endParaRPr lang="el-GR" sz="32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357290" y="1785926"/>
            <a:ext cx="7143800" cy="142876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Δημιουργήθηκε 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 εκπαιδευτικό υλικό με βάση τις αρχές που διέπουν την </a:t>
            </a:r>
            <a:r>
              <a:rPr lang="el-GR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ΕξΑΕ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428728" y="3429000"/>
            <a:ext cx="7143800" cy="135732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Ήταν το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υλικό εύχρηστο για τους αναγνώστες;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7 - Εικόνα" descr="εε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36" y="0"/>
            <a:ext cx="1857364" cy="1714488"/>
          </a:xfrm>
          <a:prstGeom prst="rect">
            <a:avLst/>
          </a:prstGeom>
        </p:spPr>
      </p:pic>
      <p:sp>
        <p:nvSpPr>
          <p:cNvPr id="7" name="6 - Στρογγυλεμένο ορθογώνιο"/>
          <p:cNvSpPr/>
          <p:nvPr/>
        </p:nvSpPr>
        <p:spPr>
          <a:xfrm>
            <a:off x="1428728" y="5000636"/>
            <a:ext cx="7143800" cy="135732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Ήταν το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υλικό απλό και κατανοητό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για τους αναγνώστες;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orbel" pitchFamily="34" charset="0"/>
              </a:rPr>
              <a:t>4.</a:t>
            </a:r>
            <a:r>
              <a:rPr lang="el-GR" sz="3600" dirty="0" smtClean="0"/>
              <a:t>Δομή </a:t>
            </a:r>
            <a:r>
              <a:rPr lang="el-GR" sz="3600" dirty="0"/>
              <a:t>της εργασίας </a:t>
            </a:r>
            <a:endParaRPr lang="el-GR" sz="3600" b="1" dirty="0"/>
          </a:p>
        </p:txBody>
      </p:sp>
      <p:pic>
        <p:nvPicPr>
          <p:cNvPr id="5" name="4 - Εικόνα" descr="ολοκλήρωση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648" y="1"/>
            <a:ext cx="3013352" cy="2071677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1500166" y="1714488"/>
            <a:ext cx="664373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Θεωρητικό πλαίσιο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Παραγόμενο εκπαιδευτικό υλικό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Μεθοδολογία δημιουργίας Ε.Υ.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Παρουσίαση εκπαιδευτικού υλικού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Μεθοδολογία </a:t>
            </a:r>
            <a:r>
              <a:rPr lang="el-GR" sz="3200" dirty="0" smtClean="0"/>
              <a:t>έρευνας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Αποτελέσματα- κύρια ευρήματα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Συμπεράσματα έρευνας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Περιορισμοί έρευνας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Προτάσεις 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5.Θεωρητικό </a:t>
            </a:r>
            <a:r>
              <a:rPr lang="el-GR" sz="3600" dirty="0"/>
              <a:t>Πλαίσιο (</a:t>
            </a:r>
            <a:r>
              <a:rPr lang="el-GR" sz="3600" dirty="0" smtClean="0"/>
              <a:t>1/2)</a:t>
            </a:r>
            <a:endParaRPr lang="el-GR" sz="3600" b="1" dirty="0"/>
          </a:p>
        </p:txBody>
      </p:sp>
      <p:pic>
        <p:nvPicPr>
          <p:cNvPr id="5" name="4 - Εικόνα" descr="θεωρητικό πλαίσι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46" y="0"/>
            <a:ext cx="2214554" cy="2571744"/>
          </a:xfrm>
          <a:prstGeom prst="rect">
            <a:avLst/>
          </a:prstGeom>
        </p:spPr>
      </p:pic>
      <p:sp>
        <p:nvSpPr>
          <p:cNvPr id="6" name="5 - Στρογγυλεμένο ορθογώνιο"/>
          <p:cNvSpPr/>
          <p:nvPr/>
        </p:nvSpPr>
        <p:spPr>
          <a:xfrm>
            <a:off x="1357290" y="1714488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Μορφές </a:t>
            </a:r>
            <a:r>
              <a:rPr lang="el-GR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ΕξΑΕ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286380" y="2928934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Αρχές δόμησης εκπαιδευτικού υλικού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357290" y="4214818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Ιστορική αναδρομή και </a:t>
            </a:r>
            <a:r>
              <a:rPr lang="el-GR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ΕξΑΕ</a:t>
            </a: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σήμερα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Corbel" pitchFamily="34" charset="0"/>
              </a:rPr>
              <a:t>5.</a:t>
            </a:r>
            <a:r>
              <a:rPr lang="el-GR" sz="3600" dirty="0" smtClean="0"/>
              <a:t>Θεωρητικό </a:t>
            </a:r>
            <a:r>
              <a:rPr lang="el-GR" sz="3600" dirty="0"/>
              <a:t>Πλαίσιο </a:t>
            </a:r>
            <a:r>
              <a:rPr lang="el-GR" sz="3600" dirty="0" smtClean="0"/>
              <a:t>(</a:t>
            </a:r>
            <a:r>
              <a:rPr lang="el-GR" sz="3600" dirty="0" smtClean="0"/>
              <a:t>2</a:t>
            </a:r>
            <a:r>
              <a:rPr lang="el-GR" sz="3600" dirty="0" smtClean="0"/>
              <a:t>/2)</a:t>
            </a:r>
            <a:endParaRPr lang="el-GR" sz="3600" b="1" dirty="0"/>
          </a:p>
        </p:txBody>
      </p:sp>
      <p:pic>
        <p:nvPicPr>
          <p:cNvPr id="5" name="4 - Εικόνα" descr="θεωρητικό πλαίσι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46" y="0"/>
            <a:ext cx="2214554" cy="2571744"/>
          </a:xfrm>
          <a:prstGeom prst="rect">
            <a:avLst/>
          </a:prstGeom>
        </p:spPr>
      </p:pic>
      <p:sp>
        <p:nvSpPr>
          <p:cNvPr id="4" name="3 - Στρογγυλεμένο ορθογώνιο"/>
          <p:cNvSpPr/>
          <p:nvPr/>
        </p:nvSpPr>
        <p:spPr>
          <a:xfrm>
            <a:off x="1357290" y="1714488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Νοηματική γλώσσα</a:t>
            </a:r>
            <a:r>
              <a:rPr lang="en-US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ιστορική αναδρομή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357290" y="4143380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Ελληνική νοηματική γλώσσα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5500694" y="2857496"/>
            <a:ext cx="3143272" cy="192882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ΕΝΓ και εκπαίδευση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>
                <a:latin typeface="Corbel" pitchFamily="34" charset="0"/>
              </a:rPr>
              <a:t>6</a:t>
            </a:r>
            <a:r>
              <a:rPr lang="en-US" sz="3600" dirty="0" smtClean="0"/>
              <a:t>.</a:t>
            </a:r>
            <a:r>
              <a:rPr lang="el-GR" sz="3600" dirty="0" smtClean="0"/>
              <a:t>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υλικό(1/2)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242088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928794" y="1785926"/>
            <a:ext cx="6072230" cy="92869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Σκοπός Εκπαιδευτικού Υλικού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285852" y="3214686"/>
            <a:ext cx="757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l-GR" dirty="0" smtClean="0"/>
              <a:t>Η εκμάθηση των βασικών αρχών και λέξεων της ελληνικής νοηματικής γλώσσας. </a:t>
            </a:r>
            <a:endParaRPr lang="en-US" dirty="0"/>
          </a:p>
        </p:txBody>
      </p:sp>
      <p:sp>
        <p:nvSpPr>
          <p:cNvPr id="8" name="7 - TextBox"/>
          <p:cNvSpPr txBox="1"/>
          <p:nvPr/>
        </p:nvSpPr>
        <p:spPr>
          <a:xfrm>
            <a:off x="1285852" y="4572008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l-GR" dirty="0" smtClean="0"/>
              <a:t>Η διερεύνηση </a:t>
            </a:r>
            <a:r>
              <a:rPr lang="el-GR" dirty="0" smtClean="0"/>
              <a:t>των δυνατοτήτων που προσφέρει η εξ αποστάσεως εκπαίδευση και η συμβολή στην ορθή και αποτελεσματική εκμάθηση της </a:t>
            </a:r>
            <a:r>
              <a:rPr lang="el-GR" dirty="0" smtClean="0"/>
              <a:t>νοηματικής.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Διαβάθμιση του γκρι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12965</TotalTime>
  <Words>654</Words>
  <Application>Microsoft Office PowerPoint</Application>
  <PresentationFormat>Προβολή στην οθόνη (4:3)</PresentationFormat>
  <Paragraphs>127</Paragraphs>
  <Slides>25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Ηλιοστάσιο</vt:lpstr>
      <vt:lpstr>ΣΧΕΔΙΑΣΜΟΣ, ΥΛΟΠΟΙΗΣΗ ΚΑΙ ΑΠΟΤΙΜΗΣΗ ΕΚΠΑΙΔΕΥΤΙΚΟΥ ΥΛΙΚΟΥ ΜΕ ΤΗ ΜΕΘΟΔΟ ΤΗΣ ΕΞΑΕ ΓΙΑ ΤΗΝ ΕΚΜΑΘΗΣΗ ΤΗΣ ΕΛΛΗΝΙΚΗΣ ΝΟΗΜΑΤΙΚΗΣ ΓΛΩΣΣΑΣ ΣΕ ΕΝΗΛΙΚΕΣ</vt:lpstr>
      <vt:lpstr>1. Σκοπός </vt:lpstr>
      <vt:lpstr>2. Συνεισφορά της διπλωματικής</vt:lpstr>
      <vt:lpstr>3. Ερευνητικά Ερωτήματα (1/2) </vt:lpstr>
      <vt:lpstr>3. Ερευνητικά Ερωτήματα (2/2) </vt:lpstr>
      <vt:lpstr>4.Δομή της εργασίας </vt:lpstr>
      <vt:lpstr>5.Θεωρητικό Πλαίσιο (1/2)</vt:lpstr>
      <vt:lpstr>5.Θεωρητικό Πλαίσιο (2/2)</vt:lpstr>
      <vt:lpstr> 6. Παραγόμενο εκπαιδευτικό υλικό(1/2) </vt:lpstr>
      <vt:lpstr>6.Παραγόμενο εκπαιδευτικό υλικό(2/2)</vt:lpstr>
      <vt:lpstr>7. Μεθοδολογία δημιουργίας Ε.Υ.(1/2)</vt:lpstr>
      <vt:lpstr> 7. Μεθοδολογία δημιουργίας Ε.Υ.(2/2)</vt:lpstr>
      <vt:lpstr>8. Παρουσίαση εκπαιδευτικού υλικού(1/3)</vt:lpstr>
      <vt:lpstr>8.Παρουσίαση εκπαιδευτικού υλικού(2/3)</vt:lpstr>
      <vt:lpstr>8.Παρουσίαση εκπαιδευτικού υλικού(3/3)</vt:lpstr>
      <vt:lpstr>9. Μεθοδολογία έρευνας</vt:lpstr>
      <vt:lpstr>     Αποτελέσματα –   Κύρια ευρήματα(1/3)</vt:lpstr>
      <vt:lpstr>     Αποτελέσματα –   Κύρια ευρήματα(2/3)</vt:lpstr>
      <vt:lpstr>     Αποτελέσματα –   Κύρια ευρήματα(3/3)</vt:lpstr>
      <vt:lpstr>  Συμπεράσματα (1/3)</vt:lpstr>
      <vt:lpstr>  Συμπεράσματα (2/3)</vt:lpstr>
      <vt:lpstr>  Συμπεράσματα (3/3)</vt:lpstr>
      <vt:lpstr> Περιορισμοί έρευνας</vt:lpstr>
      <vt:lpstr>     Προτάσεις</vt:lpstr>
      <vt:lpstr>Διαφάνεια 25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1709</cp:revision>
  <dcterms:created xsi:type="dcterms:W3CDTF">2003-10-16T17:37:47Z</dcterms:created>
  <dcterms:modified xsi:type="dcterms:W3CDTF">2021-04-15T18:56:07Z</dcterms:modified>
</cp:coreProperties>
</file>