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6"/>
  </p:notesMasterIdLst>
  <p:sldIdLst>
    <p:sldId id="1482" r:id="rId2"/>
    <p:sldId id="2047" r:id="rId3"/>
    <p:sldId id="2039" r:id="rId4"/>
    <p:sldId id="2021" r:id="rId5"/>
    <p:sldId id="2014" r:id="rId6"/>
    <p:sldId id="2023" r:id="rId7"/>
    <p:sldId id="2024" r:id="rId8"/>
    <p:sldId id="2027" r:id="rId9"/>
    <p:sldId id="2028" r:id="rId10"/>
    <p:sldId id="2048" r:id="rId11"/>
    <p:sldId id="2016" r:id="rId12"/>
    <p:sldId id="2040" r:id="rId13"/>
    <p:sldId id="2031" r:id="rId14"/>
    <p:sldId id="2029" r:id="rId15"/>
    <p:sldId id="2030" r:id="rId16"/>
    <p:sldId id="2045" r:id="rId17"/>
    <p:sldId id="2015" r:id="rId18"/>
    <p:sldId id="2017" r:id="rId19"/>
    <p:sldId id="2032" r:id="rId20"/>
    <p:sldId id="2033" r:id="rId21"/>
    <p:sldId id="2018" r:id="rId22"/>
    <p:sldId id="2036" r:id="rId23"/>
    <p:sldId id="2038" r:id="rId24"/>
    <p:sldId id="2046" r:id="rId25"/>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1B1B"/>
    <a:srgbClr val="EFA7A7"/>
    <a:srgbClr val="FAE493"/>
    <a:srgbClr val="FACF90"/>
    <a:srgbClr val="DE9B22"/>
    <a:srgbClr val="E67676"/>
    <a:srgbClr val="FAFFFF"/>
    <a:srgbClr val="FFCC00"/>
    <a:srgbClr val="F4F694"/>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787" autoAdjust="0"/>
    <p:restoredTop sz="89474" autoAdjust="0"/>
  </p:normalViewPr>
  <p:slideViewPr>
    <p:cSldViewPr>
      <p:cViewPr varScale="1">
        <p:scale>
          <a:sx n="99" d="100"/>
          <a:sy n="99" d="100"/>
        </p:scale>
        <p:origin x="1512" y="78"/>
      </p:cViewPr>
      <p:guideLst>
        <p:guide orient="horz" pos="2160"/>
        <p:guide pos="2880"/>
      </p:guideLst>
    </p:cSldViewPr>
  </p:slideViewPr>
  <p:outlineViewPr>
    <p:cViewPr>
      <p:scale>
        <a:sx n="75" d="100"/>
        <a:sy n="75" d="100"/>
      </p:scale>
      <p:origin x="0" y="-648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9" d="100"/>
          <a:sy n="79" d="100"/>
        </p:scale>
        <p:origin x="394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4</a:t>
            </a:fld>
            <a:endParaRPr lang="el-GR"/>
          </a:p>
        </p:txBody>
      </p:sp>
    </p:spTree>
    <p:extLst>
      <p:ext uri="{BB962C8B-B14F-4D97-AF65-F5344CB8AC3E}">
        <p14:creationId xmlns:p14="http://schemas.microsoft.com/office/powerpoint/2010/main" val="3991965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8</a:t>
            </a:fld>
            <a:endParaRPr lang="el-GR"/>
          </a:p>
        </p:txBody>
      </p:sp>
    </p:spTree>
    <p:extLst>
      <p:ext uri="{BB962C8B-B14F-4D97-AF65-F5344CB8AC3E}">
        <p14:creationId xmlns:p14="http://schemas.microsoft.com/office/powerpoint/2010/main" val="1802308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9</a:t>
            </a:fld>
            <a:endParaRPr lang="el-GR"/>
          </a:p>
        </p:txBody>
      </p:sp>
    </p:spTree>
    <p:extLst>
      <p:ext uri="{BB962C8B-B14F-4D97-AF65-F5344CB8AC3E}">
        <p14:creationId xmlns:p14="http://schemas.microsoft.com/office/powerpoint/2010/main" val="259793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10</a:t>
            </a:fld>
            <a:endParaRPr lang="el-GR"/>
          </a:p>
        </p:txBody>
      </p:sp>
    </p:spTree>
    <p:extLst>
      <p:ext uri="{BB962C8B-B14F-4D97-AF65-F5344CB8AC3E}">
        <p14:creationId xmlns:p14="http://schemas.microsoft.com/office/powerpoint/2010/main" val="238739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13</a:t>
            </a:fld>
            <a:endParaRPr lang="el-GR"/>
          </a:p>
        </p:txBody>
      </p:sp>
    </p:spTree>
    <p:extLst>
      <p:ext uri="{BB962C8B-B14F-4D97-AF65-F5344CB8AC3E}">
        <p14:creationId xmlns:p14="http://schemas.microsoft.com/office/powerpoint/2010/main" val="239198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14</a:t>
            </a:fld>
            <a:endParaRPr lang="el-GR"/>
          </a:p>
        </p:txBody>
      </p:sp>
    </p:spTree>
    <p:extLst>
      <p:ext uri="{BB962C8B-B14F-4D97-AF65-F5344CB8AC3E}">
        <p14:creationId xmlns:p14="http://schemas.microsoft.com/office/powerpoint/2010/main" val="1973408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15</a:t>
            </a:fld>
            <a:endParaRPr lang="el-GR"/>
          </a:p>
        </p:txBody>
      </p:sp>
    </p:spTree>
    <p:extLst>
      <p:ext uri="{BB962C8B-B14F-4D97-AF65-F5344CB8AC3E}">
        <p14:creationId xmlns:p14="http://schemas.microsoft.com/office/powerpoint/2010/main" val="3402122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5/16/2021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5/16/2021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5/16/2021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5/16/2021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5/16/2021</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5/16/2021</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5/16/2021</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5/16/2021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5/16/2021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5/16/2021</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chamilo.datacenter.uoc.gr/metchamilo/courses/TIMETRAVELLINGBOOK/index.php?id_session=0"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image" Target="../media/image24.png"/><Relationship Id="rId16"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s>
</file>

<file path=ppt/slides/_rels/slide1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Στρογγύλεμα γωνιών 2">
            <a:extLst>
              <a:ext uri="{FF2B5EF4-FFF2-40B4-BE49-F238E27FC236}">
                <a16:creationId xmlns:a16="http://schemas.microsoft.com/office/drawing/2014/main" id="{636FE6DE-0875-4361-B2A6-5BA68ABD5F9D}"/>
              </a:ext>
            </a:extLst>
          </p:cNvPr>
          <p:cNvSpPr/>
          <p:nvPr/>
        </p:nvSpPr>
        <p:spPr>
          <a:xfrm>
            <a:off x="1979712" y="1202512"/>
            <a:ext cx="6396857" cy="2013574"/>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endParaRPr lang="el-GR"/>
          </a:p>
        </p:txBody>
      </p:sp>
      <p:sp>
        <p:nvSpPr>
          <p:cNvPr id="3074" name="Rectangle 2"/>
          <p:cNvSpPr>
            <a:spLocks noGrp="1" noChangeArrowheads="1"/>
          </p:cNvSpPr>
          <p:nvPr>
            <p:ph type="ctrTitle"/>
          </p:nvPr>
        </p:nvSpPr>
        <p:spPr>
          <a:xfrm>
            <a:off x="2009786" y="1248986"/>
            <a:ext cx="6336705" cy="1936742"/>
          </a:xfrm>
        </p:spPr>
        <p:txBody>
          <a:bodyPr anchor="ctr" anchorCtr="0">
            <a:noAutofit/>
          </a:bodyPr>
          <a:lstStyle/>
          <a:p>
            <a:pPr>
              <a:lnSpc>
                <a:spcPct val="100000"/>
              </a:lnSpc>
            </a:pP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Σχεδιασμός, υλοποίηση και αποτίμηση </a:t>
            </a:r>
            <a:b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εξ αποστάσεως εκπαιδευτικού υλικού </a:t>
            </a:r>
            <a:b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για τη διδασκαλία της Αγγλικής Γλώσσας </a:t>
            </a:r>
            <a:b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με τη μέθοδο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CLIL</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σε μαθητές της </a:t>
            </a:r>
            <a:b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Ε΄ τάξης του Δημοτικού Σχολείου</a:t>
            </a:r>
            <a:endParaRPr lang="el-GR"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 χρήση των ΤΠΕ (e-Learning)»</a:t>
            </a:r>
            <a:endParaRPr lang="el-GR" sz="1200" dirty="0">
              <a:latin typeface="Book Antiqua" panose="02040602050305030304" pitchFamily="18" charset="0"/>
            </a:endParaRPr>
          </a:p>
        </p:txBody>
      </p:sp>
      <p:sp>
        <p:nvSpPr>
          <p:cNvPr id="11" name="Rectangle 1"/>
          <p:cNvSpPr>
            <a:spLocks noChangeArrowheads="1"/>
          </p:cNvSpPr>
          <p:nvPr/>
        </p:nvSpPr>
        <p:spPr bwMode="auto">
          <a:xfrm>
            <a:off x="1684730" y="5933891"/>
            <a:ext cx="6991725"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2021</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568615" y="3273599"/>
            <a:ext cx="7219046" cy="400110"/>
          </a:xfrm>
          <a:prstGeom prst="rect">
            <a:avLst/>
          </a:prstGeom>
        </p:spPr>
        <p:txBody>
          <a:bodyPr wrap="square">
            <a:spAutoFit/>
          </a:bodyPr>
          <a:lstStyle/>
          <a:p>
            <a:pPr algn="ctr"/>
            <a:r>
              <a:rPr lang="el-GR" sz="2000" b="1" dirty="0"/>
              <a:t>Ευαγγελία Καραβασίλη</a:t>
            </a:r>
          </a:p>
        </p:txBody>
      </p:sp>
      <p:graphicFrame>
        <p:nvGraphicFramePr>
          <p:cNvPr id="2" name="Πίνακας 1"/>
          <p:cNvGraphicFramePr>
            <a:graphicFrameLocks noGrp="1"/>
          </p:cNvGraphicFramePr>
          <p:nvPr>
            <p:extLst>
              <p:ext uri="{D42A27DB-BD31-4B8C-83A1-F6EECF244321}">
                <p14:modId xmlns:p14="http://schemas.microsoft.com/office/powerpoint/2010/main" val="2460050177"/>
              </p:ext>
            </p:extLst>
          </p:nvPr>
        </p:nvGraphicFramePr>
        <p:xfrm>
          <a:off x="1649408" y="4499552"/>
          <a:ext cx="7037776" cy="854235"/>
        </p:xfrm>
        <a:graphic>
          <a:graphicData uri="http://schemas.openxmlformats.org/drawingml/2006/table">
            <a:tbl>
              <a:tblPr firstRow="1" bandRow="1">
                <a:tableStyleId>{5C22544A-7EE6-4342-B048-85BDC9FD1C3A}</a:tableStyleId>
              </a:tblPr>
              <a:tblGrid>
                <a:gridCol w="2325942">
                  <a:extLst>
                    <a:ext uri="{9D8B030D-6E8A-4147-A177-3AD203B41FA5}">
                      <a16:colId xmlns:a16="http://schemas.microsoft.com/office/drawing/2014/main" val="20000"/>
                    </a:ext>
                  </a:extLst>
                </a:gridCol>
                <a:gridCol w="2562787">
                  <a:extLst>
                    <a:ext uri="{9D8B030D-6E8A-4147-A177-3AD203B41FA5}">
                      <a16:colId xmlns:a16="http://schemas.microsoft.com/office/drawing/2014/main" val="20001"/>
                    </a:ext>
                  </a:extLst>
                </a:gridCol>
                <a:gridCol w="2149047">
                  <a:extLst>
                    <a:ext uri="{9D8B030D-6E8A-4147-A177-3AD203B41FA5}">
                      <a16:colId xmlns:a16="http://schemas.microsoft.com/office/drawing/2014/main" val="20002"/>
                    </a:ext>
                  </a:extLst>
                </a:gridCol>
              </a:tblGrid>
              <a:tr h="854235">
                <a:tc>
                  <a:txBody>
                    <a:bodyPr/>
                    <a:lstStyle/>
                    <a:p>
                      <a:pPr algn="ctr"/>
                      <a:r>
                        <a:rPr lang="el-GR" sz="1600" b="1" kern="1200" dirty="0">
                          <a:solidFill>
                            <a:schemeClr val="tx1"/>
                          </a:solidFill>
                          <a:latin typeface="Times New Roman" panose="02020603050405020304" pitchFamily="18" charset="0"/>
                          <a:ea typeface="+mn-ea"/>
                          <a:cs typeface="Times New Roman" panose="02020603050405020304" pitchFamily="18" charset="0"/>
                        </a:rPr>
                        <a:t>Χαράλαμπος Μουζάκης</a:t>
                      </a:r>
                      <a:r>
                        <a:rPr lang="el-GR" sz="1600" b="0" kern="1200" dirty="0">
                          <a:solidFill>
                            <a:schemeClr val="tx1"/>
                          </a:solidFill>
                          <a:latin typeface="Times New Roman" panose="02020603050405020304" pitchFamily="18" charset="0"/>
                          <a:ea typeface="+mn-ea"/>
                          <a:cs typeface="Times New Roman" panose="02020603050405020304" pitchFamily="18" charset="0"/>
                        </a:rPr>
                        <a:t> </a:t>
                      </a:r>
                    </a:p>
                    <a:p>
                      <a:pPr algn="ctr"/>
                      <a:r>
                        <a:rPr lang="el-GR" sz="1600" b="0" kern="1200" dirty="0">
                          <a:solidFill>
                            <a:schemeClr val="tx1"/>
                          </a:solidFill>
                          <a:latin typeface="Times New Roman" panose="02020603050405020304" pitchFamily="18" charset="0"/>
                          <a:ea typeface="+mn-ea"/>
                          <a:cs typeface="Times New Roman" panose="02020603050405020304" pitchFamily="18" charset="0"/>
                        </a:rPr>
                        <a:t>Καθηγητής – Σύμβουλος Ε.Α.Π.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l-GR" sz="1600" b="1" kern="1200" dirty="0">
                          <a:solidFill>
                            <a:schemeClr val="tx1"/>
                          </a:solidFill>
                          <a:latin typeface="Times New Roman" panose="02020603050405020304" pitchFamily="18" charset="0"/>
                          <a:ea typeface="+mn-ea"/>
                          <a:cs typeface="Times New Roman" panose="02020603050405020304" pitchFamily="18" charset="0"/>
                        </a:rPr>
                        <a:t>Παναγιώτης Αναστασιάδης</a:t>
                      </a:r>
                      <a:endParaRPr lang="el-GR" sz="1600" b="0" kern="1200" dirty="0">
                        <a:solidFill>
                          <a:schemeClr val="tx1"/>
                        </a:solidFill>
                        <a:latin typeface="Times New Roman" panose="02020603050405020304" pitchFamily="18" charset="0"/>
                        <a:ea typeface="+mn-ea"/>
                        <a:cs typeface="Times New Roman" panose="02020603050405020304"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l-GR" sz="1600" b="0" kern="1200" dirty="0">
                          <a:solidFill>
                            <a:schemeClr val="tx1"/>
                          </a:solidFill>
                          <a:latin typeface="Times New Roman" panose="02020603050405020304" pitchFamily="18" charset="0"/>
                          <a:ea typeface="+mn-ea"/>
                          <a:cs typeface="Times New Roman" panose="02020603050405020304" pitchFamily="18" charset="0"/>
                        </a:rPr>
                        <a:t>Καθηγητής ΠΤΔΕ Πανεπιστημίου Κρήτης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600" b="1" kern="1200" dirty="0">
                          <a:solidFill>
                            <a:schemeClr val="tx1"/>
                          </a:solidFill>
                          <a:latin typeface="Times New Roman" panose="02020603050405020304" pitchFamily="18" charset="0"/>
                          <a:ea typeface="+mn-ea"/>
                          <a:cs typeface="Times New Roman" panose="02020603050405020304" pitchFamily="18" charset="0"/>
                        </a:rPr>
                        <a:t>Σταματία Ψαρουδάκη</a:t>
                      </a:r>
                      <a:r>
                        <a:rPr lang="el-GR" sz="1600" b="0" kern="1200" dirty="0">
                          <a:solidFill>
                            <a:schemeClr val="tx1"/>
                          </a:solidFill>
                          <a:latin typeface="Times New Roman" panose="02020603050405020304" pitchFamily="18" charset="0"/>
                          <a:ea typeface="+mn-ea"/>
                          <a:cs typeface="Times New Roman" panose="02020603050405020304" pitchFamily="18" charset="0"/>
                        </a:rPr>
                        <a:t> </a:t>
                      </a:r>
                    </a:p>
                    <a:p>
                      <a:pPr algn="ctr"/>
                      <a:r>
                        <a:rPr lang="el-GR" sz="1600" b="0" kern="1200" dirty="0">
                          <a:solidFill>
                            <a:schemeClr val="tx1"/>
                          </a:solidFill>
                          <a:latin typeface="Times New Roman" panose="02020603050405020304" pitchFamily="18" charset="0"/>
                          <a:ea typeface="+mn-ea"/>
                          <a:cs typeface="Times New Roman" panose="02020603050405020304" pitchFamily="18" charset="0"/>
                        </a:rPr>
                        <a:t>Μέλος ΕΕΠ </a:t>
                      </a:r>
                      <a:r>
                        <a:rPr kumimoji="0" lang="el-GR"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ΠΤΔΕ Πανεπιστημίου Κρήτης</a:t>
                      </a:r>
                      <a:r>
                        <a:rPr lang="el-GR" sz="1600" b="0" kern="1200" dirty="0">
                          <a:solidFill>
                            <a:schemeClr val="tx1"/>
                          </a:solidFill>
                          <a:latin typeface="Times New Roman" panose="02020603050405020304" pitchFamily="18" charset="0"/>
                          <a:ea typeface="+mn-ea"/>
                          <a:cs typeface="Times New Roman" panose="02020603050405020304" pitchFamily="18" charset="0"/>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910879" y="3694783"/>
            <a:ext cx="6396857" cy="369332"/>
          </a:xfrm>
          <a:prstGeom prst="rect">
            <a:avLst/>
          </a:prstGeom>
        </p:spPr>
        <p:txBody>
          <a:bodyPr wrap="square">
            <a:spAutoFit/>
          </a:bodyPr>
          <a:lstStyle/>
          <a:p>
            <a:pPr algn="ctr"/>
            <a:r>
              <a:rPr lang="el-GR" sz="1800" dirty="0"/>
              <a:t>Επιτροπή Κρίσης ΔΕ</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Εικόνα 29">
            <a:extLst>
              <a:ext uri="{FF2B5EF4-FFF2-40B4-BE49-F238E27FC236}">
                <a16:creationId xmlns:a16="http://schemas.microsoft.com/office/drawing/2014/main" id="{461DF6B4-AC55-40BB-AA3C-F9DB91CD7A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8312" y="13652"/>
            <a:ext cx="2049016" cy="2049016"/>
          </a:xfrm>
          <a:prstGeom prst="rect">
            <a:avLst/>
          </a:prstGeom>
        </p:spPr>
      </p:pic>
      <p:sp>
        <p:nvSpPr>
          <p:cNvPr id="2" name="Τίτλος 1"/>
          <p:cNvSpPr>
            <a:spLocks noGrp="1"/>
          </p:cNvSpPr>
          <p:nvPr>
            <p:ph type="title"/>
          </p:nvPr>
        </p:nvSpPr>
        <p:spPr>
          <a:xfrm>
            <a:off x="1619672" y="548680"/>
            <a:ext cx="6984776" cy="765652"/>
          </a:xfrm>
        </p:spPr>
        <p:txBody>
          <a:bodyPr>
            <a:noAutofit/>
          </a:bodyPr>
          <a:lstStyle/>
          <a:p>
            <a:r>
              <a:rPr lang="el-GR" sz="3600" dirty="0">
                <a:latin typeface="Times New Roman" panose="02020603050405020304" pitchFamily="18" charset="0"/>
                <a:cs typeface="Times New Roman" panose="02020603050405020304" pitchFamily="18" charset="0"/>
              </a:rPr>
              <a:t>4. Θεωρητικό Πλαίσιο (3/3)</a:t>
            </a:r>
            <a:endParaRPr lang="el-GR" sz="3600" b="1" dirty="0">
              <a:latin typeface="Times New Roman" panose="02020603050405020304" pitchFamily="18" charset="0"/>
              <a:cs typeface="Times New Roman" panose="02020603050405020304" pitchFamily="18" charset="0"/>
            </a:endParaRPr>
          </a:p>
        </p:txBody>
      </p:sp>
      <p:sp>
        <p:nvSpPr>
          <p:cNvPr id="5" name="Οβάλ 4">
            <a:extLst>
              <a:ext uri="{FF2B5EF4-FFF2-40B4-BE49-F238E27FC236}">
                <a16:creationId xmlns:a16="http://schemas.microsoft.com/office/drawing/2014/main" id="{605DEDFB-6FA2-4DF9-9A06-88BC5CB13C91}"/>
              </a:ext>
            </a:extLst>
          </p:cNvPr>
          <p:cNvSpPr/>
          <p:nvPr/>
        </p:nvSpPr>
        <p:spPr>
          <a:xfrm>
            <a:off x="1176571" y="1265622"/>
            <a:ext cx="1823411" cy="1745840"/>
          </a:xfrm>
          <a:prstGeom prst="ellipse">
            <a:avLst/>
          </a:prstGeom>
          <a:solidFill>
            <a:srgbClr val="FAE493"/>
          </a:solidFill>
          <a:ln>
            <a:solidFill>
              <a:srgbClr val="931B1B"/>
            </a:solidFill>
          </a:ln>
          <a:effectLst>
            <a:glow rad="63500">
              <a:srgbClr val="931B1B">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Σχολική </a:t>
            </a:r>
            <a:r>
              <a:rPr lang="el-GR" sz="1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ΕξΑΕ</a:t>
            </a:r>
            <a:endParaRPr lang="el-GR"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2" name="Οβάλ 31">
            <a:extLst>
              <a:ext uri="{FF2B5EF4-FFF2-40B4-BE49-F238E27FC236}">
                <a16:creationId xmlns:a16="http://schemas.microsoft.com/office/drawing/2014/main" id="{3740C8A3-7BE2-4AC7-8A04-79560F2EFE3C}"/>
              </a:ext>
            </a:extLst>
          </p:cNvPr>
          <p:cNvSpPr/>
          <p:nvPr/>
        </p:nvSpPr>
        <p:spPr>
          <a:xfrm>
            <a:off x="3403135" y="1265622"/>
            <a:ext cx="2181719" cy="1657980"/>
          </a:xfrm>
          <a:prstGeom prst="ellipse">
            <a:avLst/>
          </a:prstGeom>
          <a:solidFill>
            <a:srgbClr val="FAE493"/>
          </a:solidFill>
          <a:ln>
            <a:solidFill>
              <a:srgbClr val="931B1B"/>
            </a:solidFill>
          </a:ln>
          <a:effectLst>
            <a:glow rad="63500">
              <a:srgbClr val="931B1B">
                <a:alpha val="40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Σχολική </a:t>
            </a:r>
            <a:r>
              <a:rPr lang="el-GR" sz="1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ΕξΑΕ</a:t>
            </a: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και </a:t>
            </a:r>
            <a:r>
              <a:rPr lang="el-GR"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διδασκαλία της αγγλικής γλώσσας</a:t>
            </a:r>
            <a:endParaRPr lang="en-US"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Βέλος: Αριστερό 10">
            <a:extLst>
              <a:ext uri="{FF2B5EF4-FFF2-40B4-BE49-F238E27FC236}">
                <a16:creationId xmlns:a16="http://schemas.microsoft.com/office/drawing/2014/main" id="{4C7FEB69-F88E-4FAC-8CAA-7B5A2C8446F6}"/>
              </a:ext>
            </a:extLst>
          </p:cNvPr>
          <p:cNvSpPr/>
          <p:nvPr/>
        </p:nvSpPr>
        <p:spPr>
          <a:xfrm rot="10800000">
            <a:off x="2913999" y="1845893"/>
            <a:ext cx="978408" cy="484632"/>
          </a:xfrm>
          <a:prstGeom prst="leftArrow">
            <a:avLst/>
          </a:prstGeom>
          <a:solidFill>
            <a:srgbClr val="EFA7A7"/>
          </a:solidFill>
          <a:ln>
            <a:solidFill>
              <a:srgbClr val="931B1B"/>
            </a:solidFill>
          </a:ln>
          <a:effectLst>
            <a:glow rad="63500">
              <a:srgbClr val="931B1B">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Οβάλ 13">
            <a:extLst>
              <a:ext uri="{FF2B5EF4-FFF2-40B4-BE49-F238E27FC236}">
                <a16:creationId xmlns:a16="http://schemas.microsoft.com/office/drawing/2014/main" id="{E4302A67-C7D6-49C2-A312-86C59D9C375F}"/>
              </a:ext>
            </a:extLst>
          </p:cNvPr>
          <p:cNvSpPr/>
          <p:nvPr/>
        </p:nvSpPr>
        <p:spPr>
          <a:xfrm>
            <a:off x="5814397" y="1259219"/>
            <a:ext cx="2153032" cy="1657980"/>
          </a:xfrm>
          <a:prstGeom prst="ellipse">
            <a:avLst/>
          </a:prstGeom>
          <a:solidFill>
            <a:srgbClr val="FAE493"/>
          </a:solidFill>
          <a:ln>
            <a:solidFill>
              <a:srgbClr val="931B1B"/>
            </a:solidFill>
          </a:ln>
          <a:effectLst>
            <a:glow rad="63500">
              <a:srgbClr val="931B1B">
                <a:alpha val="40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Σχολική </a:t>
            </a:r>
            <a:r>
              <a:rPr lang="el-GR" sz="1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ΕξΑΕ</a:t>
            </a:r>
            <a:r>
              <a:rPr lang="el-GR"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και διδασκαλία της αγγλικής γλώσσας </a:t>
            </a:r>
            <a:r>
              <a:rPr lang="el-GR" sz="16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με τη μέθοδο CLIL</a:t>
            </a:r>
            <a:endParaRPr lang="en-US" sz="16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Βέλος: Αριστερό 15">
            <a:extLst>
              <a:ext uri="{FF2B5EF4-FFF2-40B4-BE49-F238E27FC236}">
                <a16:creationId xmlns:a16="http://schemas.microsoft.com/office/drawing/2014/main" id="{3D97255C-D190-460D-94F6-83540B1DA628}"/>
              </a:ext>
            </a:extLst>
          </p:cNvPr>
          <p:cNvSpPr/>
          <p:nvPr/>
        </p:nvSpPr>
        <p:spPr>
          <a:xfrm rot="10800000">
            <a:off x="5325125" y="1820353"/>
            <a:ext cx="978408" cy="484632"/>
          </a:xfrm>
          <a:prstGeom prst="leftArrow">
            <a:avLst/>
          </a:prstGeom>
          <a:solidFill>
            <a:srgbClr val="EFA7A7"/>
          </a:solidFill>
          <a:ln>
            <a:solidFill>
              <a:srgbClr val="931B1B"/>
            </a:solidFill>
          </a:ln>
          <a:effectLst>
            <a:glow rad="63500">
              <a:srgbClr val="931B1B">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9 - Ορθογώνιο">
            <a:extLst>
              <a:ext uri="{FF2B5EF4-FFF2-40B4-BE49-F238E27FC236}">
                <a16:creationId xmlns:a16="http://schemas.microsoft.com/office/drawing/2014/main" id="{7D295277-4D7B-4523-8583-689366ACDEBB}"/>
              </a:ext>
            </a:extLst>
          </p:cNvPr>
          <p:cNvSpPr/>
          <p:nvPr/>
        </p:nvSpPr>
        <p:spPr>
          <a:xfrm>
            <a:off x="741609" y="3567899"/>
            <a:ext cx="2825194" cy="1193147"/>
          </a:xfrm>
          <a:prstGeom prst="rect">
            <a:avLst/>
          </a:prstGeom>
        </p:spPr>
        <p:txBody>
          <a:bodyPr wrap="square">
            <a:spAutoFit/>
          </a:bodyPr>
          <a:lstStyle/>
          <a:p>
            <a:pPr marL="285750" indent="-285750">
              <a:lnSpc>
                <a:spcPct val="114000"/>
              </a:lnSpc>
              <a:buFont typeface="Wingdings" panose="05000000000000000000" pitchFamily="2" charset="2"/>
              <a:buChar char="Ø"/>
            </a:pPr>
            <a:r>
              <a:rPr lang="el-GR" sz="1600" b="1" dirty="0">
                <a:solidFill>
                  <a:srgbClr val="931B1B"/>
                </a:solidFill>
              </a:rPr>
              <a:t>Συμπληρωματική </a:t>
            </a:r>
            <a:r>
              <a:rPr lang="el-GR" sz="1600" b="1" dirty="0" err="1">
                <a:solidFill>
                  <a:srgbClr val="931B1B"/>
                </a:solidFill>
              </a:rPr>
              <a:t>ΕξΑΕ</a:t>
            </a:r>
            <a:endParaRPr lang="el-GR" sz="1600" b="1" dirty="0">
              <a:solidFill>
                <a:srgbClr val="931B1B"/>
              </a:solidFill>
            </a:endParaRPr>
          </a:p>
          <a:p>
            <a:pPr marL="285750" indent="-285750">
              <a:lnSpc>
                <a:spcPct val="114000"/>
              </a:lnSpc>
              <a:buFont typeface="Wingdings" panose="05000000000000000000" pitchFamily="2" charset="2"/>
              <a:buChar char="Ø"/>
            </a:pPr>
            <a:r>
              <a:rPr lang="en-US" sz="1600" b="1" dirty="0">
                <a:solidFill>
                  <a:srgbClr val="931B1B"/>
                </a:solidFill>
              </a:rPr>
              <a:t>Edmodo </a:t>
            </a:r>
            <a:r>
              <a:rPr lang="en-US" sz="1600" b="1" dirty="0">
                <a:solidFill>
                  <a:srgbClr val="931B1B"/>
                </a:solidFill>
                <a:sym typeface="Wingdings" panose="05000000000000000000" pitchFamily="2" charset="2"/>
              </a:rPr>
              <a:t> </a:t>
            </a:r>
            <a:r>
              <a:rPr lang="el-GR" sz="1600" b="1" dirty="0">
                <a:solidFill>
                  <a:srgbClr val="931B1B"/>
                </a:solidFill>
                <a:sym typeface="Wingdings" panose="05000000000000000000" pitchFamily="2" charset="2"/>
              </a:rPr>
              <a:t>αλληλεπίδραση</a:t>
            </a:r>
            <a:endParaRPr lang="el-GR" sz="1600" b="1" dirty="0">
              <a:solidFill>
                <a:srgbClr val="931B1B"/>
              </a:solidFill>
            </a:endParaRPr>
          </a:p>
          <a:p>
            <a:pPr marL="285750" indent="-285750">
              <a:lnSpc>
                <a:spcPct val="114000"/>
              </a:lnSpc>
              <a:buFont typeface="Wingdings" panose="05000000000000000000" pitchFamily="2" charset="2"/>
              <a:buChar char="Ø"/>
            </a:pPr>
            <a:r>
              <a:rPr lang="el-GR" sz="1600" b="1" dirty="0" err="1">
                <a:solidFill>
                  <a:srgbClr val="931B1B"/>
                </a:solidFill>
              </a:rPr>
              <a:t>Πολυμεσικά</a:t>
            </a:r>
            <a:r>
              <a:rPr lang="el-GR" sz="1600" b="1" dirty="0">
                <a:solidFill>
                  <a:srgbClr val="931B1B"/>
                </a:solidFill>
              </a:rPr>
              <a:t> περιβάλλοντα</a:t>
            </a:r>
          </a:p>
        </p:txBody>
      </p:sp>
      <p:sp>
        <p:nvSpPr>
          <p:cNvPr id="19" name="9 - Ορθογώνιο">
            <a:extLst>
              <a:ext uri="{FF2B5EF4-FFF2-40B4-BE49-F238E27FC236}">
                <a16:creationId xmlns:a16="http://schemas.microsoft.com/office/drawing/2014/main" id="{C7E21F7F-11C5-4D01-A4D0-1E11303D1327}"/>
              </a:ext>
            </a:extLst>
          </p:cNvPr>
          <p:cNvSpPr/>
          <p:nvPr/>
        </p:nvSpPr>
        <p:spPr>
          <a:xfrm>
            <a:off x="3726756" y="3586789"/>
            <a:ext cx="2246545" cy="1786899"/>
          </a:xfrm>
          <a:prstGeom prst="rect">
            <a:avLst/>
          </a:prstGeom>
        </p:spPr>
        <p:txBody>
          <a:bodyPr wrap="square">
            <a:spAutoFit/>
          </a:bodyPr>
          <a:lstStyle/>
          <a:p>
            <a:pPr>
              <a:lnSpc>
                <a:spcPct val="114000"/>
              </a:lnSpc>
            </a:pPr>
            <a:r>
              <a:rPr lang="el-GR" sz="1600" b="1" dirty="0">
                <a:solidFill>
                  <a:srgbClr val="931B1B"/>
                </a:solidFill>
                <a:ea typeface="Times New Roman" panose="02020603050405020304" pitchFamily="18" charset="0"/>
              </a:rPr>
              <a:t>ΤΠΕ:</a:t>
            </a:r>
            <a:endParaRPr lang="el-GR" sz="1600" b="1" dirty="0">
              <a:solidFill>
                <a:srgbClr val="931B1B"/>
              </a:solidFill>
              <a:effectLst/>
              <a:latin typeface="Times New Roman" panose="02020603050405020304" pitchFamily="18" charset="0"/>
              <a:ea typeface="Times New Roman" panose="02020603050405020304" pitchFamily="18" charset="0"/>
            </a:endParaRPr>
          </a:p>
          <a:p>
            <a:pPr marL="285750" indent="-285750">
              <a:lnSpc>
                <a:spcPct val="114000"/>
              </a:lnSpc>
              <a:buFont typeface="Wingdings" panose="05000000000000000000" pitchFamily="2" charset="2"/>
              <a:buChar char="Ø"/>
            </a:pPr>
            <a:r>
              <a:rPr lang="el-GR" sz="1600" b="1" dirty="0">
                <a:solidFill>
                  <a:srgbClr val="931B1B"/>
                </a:solidFill>
                <a:ea typeface="Times New Roman" panose="02020603050405020304" pitchFamily="18" charset="0"/>
              </a:rPr>
              <a:t>Παιδαγωγική αξιοποίηση</a:t>
            </a:r>
            <a:endParaRPr lang="el-GR" sz="1600" b="1" dirty="0">
              <a:solidFill>
                <a:srgbClr val="931B1B"/>
              </a:solidFill>
              <a:effectLst/>
              <a:latin typeface="Times New Roman" panose="02020603050405020304" pitchFamily="18" charset="0"/>
              <a:ea typeface="Times New Roman" panose="02020603050405020304" pitchFamily="18" charset="0"/>
            </a:endParaRPr>
          </a:p>
          <a:p>
            <a:pPr marL="285750" indent="-285750">
              <a:lnSpc>
                <a:spcPct val="114000"/>
              </a:lnSpc>
              <a:buFont typeface="Wingdings" panose="05000000000000000000" pitchFamily="2" charset="2"/>
              <a:buChar char="Ø"/>
            </a:pPr>
            <a:r>
              <a:rPr lang="el-GR" sz="1600" b="1" dirty="0" err="1">
                <a:solidFill>
                  <a:srgbClr val="931B1B"/>
                </a:solidFill>
                <a:ea typeface="Times New Roman" panose="02020603050405020304" pitchFamily="18" charset="0"/>
              </a:rPr>
              <a:t>Μαθητοκεντρικός</a:t>
            </a:r>
            <a:endParaRPr lang="el-GR" sz="1600" b="1" dirty="0">
              <a:solidFill>
                <a:srgbClr val="931B1B"/>
              </a:solidFill>
              <a:ea typeface="Times New Roman" panose="02020603050405020304" pitchFamily="18" charset="0"/>
            </a:endParaRPr>
          </a:p>
          <a:p>
            <a:pPr>
              <a:lnSpc>
                <a:spcPct val="114000"/>
              </a:lnSpc>
            </a:pPr>
            <a:r>
              <a:rPr lang="el-GR" sz="1600" b="1" dirty="0">
                <a:solidFill>
                  <a:srgbClr val="931B1B"/>
                </a:solidFill>
                <a:ea typeface="Times New Roman" panose="02020603050405020304" pitchFamily="18" charset="0"/>
              </a:rPr>
              <a:t>      χαρακτήρας</a:t>
            </a:r>
            <a:endParaRPr lang="en-US" sz="1600" b="1" dirty="0">
              <a:solidFill>
                <a:srgbClr val="931B1B"/>
              </a:solidFill>
              <a:ea typeface="Times New Roman" panose="02020603050405020304" pitchFamily="18" charset="0"/>
            </a:endParaRPr>
          </a:p>
          <a:p>
            <a:pPr>
              <a:lnSpc>
                <a:spcPct val="114000"/>
              </a:lnSpc>
            </a:pPr>
            <a:endParaRPr lang="el-GR" sz="1800" b="1" dirty="0">
              <a:solidFill>
                <a:srgbClr val="931B1B"/>
              </a:solidFill>
            </a:endParaRPr>
          </a:p>
        </p:txBody>
      </p:sp>
      <p:sp>
        <p:nvSpPr>
          <p:cNvPr id="21" name="TextBox 20">
            <a:extLst>
              <a:ext uri="{FF2B5EF4-FFF2-40B4-BE49-F238E27FC236}">
                <a16:creationId xmlns:a16="http://schemas.microsoft.com/office/drawing/2014/main" id="{38E0C0BB-8189-46E5-91DA-0AE8181BE635}"/>
              </a:ext>
            </a:extLst>
          </p:cNvPr>
          <p:cNvSpPr txBox="1"/>
          <p:nvPr/>
        </p:nvSpPr>
        <p:spPr>
          <a:xfrm>
            <a:off x="5973301" y="3551362"/>
            <a:ext cx="2849002" cy="917174"/>
          </a:xfrm>
          <a:prstGeom prst="rect">
            <a:avLst/>
          </a:prstGeom>
          <a:noFill/>
        </p:spPr>
        <p:txBody>
          <a:bodyPr wrap="square">
            <a:spAutoFit/>
          </a:bodyPr>
          <a:lstStyle/>
          <a:p>
            <a:pPr marL="285750" indent="-285750">
              <a:lnSpc>
                <a:spcPct val="114000"/>
              </a:lnSpc>
              <a:spcAft>
                <a:spcPts val="0"/>
              </a:spcAft>
              <a:buFont typeface="Wingdings" panose="05000000000000000000" pitchFamily="2" charset="2"/>
              <a:buChar char="Ø"/>
            </a:pPr>
            <a:r>
              <a:rPr lang="el-GR" sz="1600" b="1" dirty="0">
                <a:solidFill>
                  <a:srgbClr val="931B1B"/>
                </a:solidFill>
                <a:effectLst/>
                <a:latin typeface="Times New Roman" panose="02020603050405020304" pitchFamily="18" charset="0"/>
                <a:ea typeface="Times New Roman" panose="02020603050405020304" pitchFamily="18" charset="0"/>
                <a:cs typeface="Times New Roman" panose="02020603050405020304" pitchFamily="18" charset="0"/>
              </a:rPr>
              <a:t>Ψηφιακό παιχνίδι</a:t>
            </a:r>
          </a:p>
          <a:p>
            <a:pPr marL="285750" indent="-285750">
              <a:lnSpc>
                <a:spcPct val="114000"/>
              </a:lnSpc>
              <a:spcAft>
                <a:spcPts val="0"/>
              </a:spcAft>
              <a:buFont typeface="Wingdings" panose="05000000000000000000" pitchFamily="2" charset="2"/>
              <a:buChar char="Ø"/>
            </a:pPr>
            <a:r>
              <a:rPr lang="el-GR" sz="1600" b="1" dirty="0">
                <a:solidFill>
                  <a:srgbClr val="931B1B"/>
                </a:solidFill>
                <a:ea typeface="Times New Roman" panose="02020603050405020304" pitchFamily="18" charset="0"/>
                <a:cs typeface="Times New Roman" panose="02020603050405020304" pitchFamily="18" charset="0"/>
              </a:rPr>
              <a:t>Εικονικός κόσμος</a:t>
            </a:r>
            <a:endParaRPr lang="en-US" sz="1600" b="1" dirty="0">
              <a:solidFill>
                <a:srgbClr val="931B1B"/>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nSpc>
                <a:spcPct val="114000"/>
              </a:lnSpc>
              <a:spcAft>
                <a:spcPts val="0"/>
              </a:spcAft>
              <a:buFont typeface="Wingdings" panose="05000000000000000000" pitchFamily="2" charset="2"/>
              <a:buChar char="Ø"/>
            </a:pPr>
            <a:r>
              <a:rPr lang="el-GR" sz="1600" b="1" dirty="0">
                <a:solidFill>
                  <a:srgbClr val="931B1B"/>
                </a:solidFill>
                <a:ea typeface="Times New Roman" panose="02020603050405020304" pitchFamily="18" charset="0"/>
                <a:cs typeface="Times New Roman" panose="02020603050405020304" pitchFamily="18" charset="0"/>
              </a:rPr>
              <a:t>Δράση – Αλληλεπίδραση </a:t>
            </a:r>
            <a:endParaRPr lang="el-GR" sz="1600" dirty="0">
              <a:solidFill>
                <a:srgbClr val="931B1B"/>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cxnSp>
        <p:nvCxnSpPr>
          <p:cNvPr id="7" name="Ευθύγραμμο βέλος σύνδεσης 6">
            <a:extLst>
              <a:ext uri="{FF2B5EF4-FFF2-40B4-BE49-F238E27FC236}">
                <a16:creationId xmlns:a16="http://schemas.microsoft.com/office/drawing/2014/main" id="{285B44F2-AFD9-4B99-9767-FC342F843F03}"/>
              </a:ext>
            </a:extLst>
          </p:cNvPr>
          <p:cNvCxnSpPr>
            <a:cxnSpLocks/>
          </p:cNvCxnSpPr>
          <p:nvPr/>
        </p:nvCxnSpPr>
        <p:spPr>
          <a:xfrm>
            <a:off x="2151334" y="3011462"/>
            <a:ext cx="2872" cy="470790"/>
          </a:xfrm>
          <a:prstGeom prst="straightConnector1">
            <a:avLst/>
          </a:prstGeom>
          <a:ln>
            <a:solidFill>
              <a:srgbClr val="931B1B"/>
            </a:solidFill>
            <a:tailEnd type="triangle"/>
          </a:ln>
        </p:spPr>
        <p:style>
          <a:lnRef idx="3">
            <a:schemeClr val="dk1"/>
          </a:lnRef>
          <a:fillRef idx="0">
            <a:schemeClr val="dk1"/>
          </a:fillRef>
          <a:effectRef idx="2">
            <a:schemeClr val="dk1"/>
          </a:effectRef>
          <a:fontRef idx="minor">
            <a:schemeClr val="tx1"/>
          </a:fontRef>
        </p:style>
      </p:cxnSp>
      <p:cxnSp>
        <p:nvCxnSpPr>
          <p:cNvPr id="9" name="Ευθύγραμμο βέλος σύνδεσης 8">
            <a:extLst>
              <a:ext uri="{FF2B5EF4-FFF2-40B4-BE49-F238E27FC236}">
                <a16:creationId xmlns:a16="http://schemas.microsoft.com/office/drawing/2014/main" id="{4432D391-8339-457A-8C23-68E0F115726D}"/>
              </a:ext>
            </a:extLst>
          </p:cNvPr>
          <p:cNvCxnSpPr>
            <a:cxnSpLocks/>
          </p:cNvCxnSpPr>
          <p:nvPr/>
        </p:nvCxnSpPr>
        <p:spPr>
          <a:xfrm>
            <a:off x="4467826" y="2917199"/>
            <a:ext cx="6907" cy="580471"/>
          </a:xfrm>
          <a:prstGeom prst="straightConnector1">
            <a:avLst/>
          </a:prstGeom>
          <a:ln>
            <a:solidFill>
              <a:srgbClr val="931B1B"/>
            </a:solidFill>
            <a:tailEnd type="triangle"/>
          </a:ln>
        </p:spPr>
        <p:style>
          <a:lnRef idx="3">
            <a:schemeClr val="dk1"/>
          </a:lnRef>
          <a:fillRef idx="0">
            <a:schemeClr val="dk1"/>
          </a:fillRef>
          <a:effectRef idx="2">
            <a:schemeClr val="dk1"/>
          </a:effectRef>
          <a:fontRef idx="minor">
            <a:schemeClr val="tx1"/>
          </a:fontRef>
        </p:style>
      </p:cxnSp>
      <p:cxnSp>
        <p:nvCxnSpPr>
          <p:cNvPr id="23" name="Ευθύγραμμο βέλος σύνδεσης 22">
            <a:extLst>
              <a:ext uri="{FF2B5EF4-FFF2-40B4-BE49-F238E27FC236}">
                <a16:creationId xmlns:a16="http://schemas.microsoft.com/office/drawing/2014/main" id="{AF1D990F-5F8A-4A81-B433-24175CB69C77}"/>
              </a:ext>
            </a:extLst>
          </p:cNvPr>
          <p:cNvCxnSpPr>
            <a:cxnSpLocks/>
            <a:stCxn id="14" idx="4"/>
          </p:cNvCxnSpPr>
          <p:nvPr/>
        </p:nvCxnSpPr>
        <p:spPr>
          <a:xfrm>
            <a:off x="6890913" y="2917199"/>
            <a:ext cx="6907" cy="580471"/>
          </a:xfrm>
          <a:prstGeom prst="straightConnector1">
            <a:avLst/>
          </a:prstGeom>
          <a:ln>
            <a:solidFill>
              <a:srgbClr val="931B1B"/>
            </a:solidFill>
            <a:tailEnd type="triangle"/>
          </a:ln>
        </p:spPr>
        <p:style>
          <a:lnRef idx="3">
            <a:schemeClr val="dk1"/>
          </a:lnRef>
          <a:fillRef idx="0">
            <a:schemeClr val="dk1"/>
          </a:fillRef>
          <a:effectRef idx="2">
            <a:schemeClr val="dk1"/>
          </a:effectRef>
          <a:fontRef idx="minor">
            <a:schemeClr val="tx1"/>
          </a:fontRef>
        </p:style>
      </p:cxnSp>
      <p:pic>
        <p:nvPicPr>
          <p:cNvPr id="17" name="Εικόνα 16">
            <a:extLst>
              <a:ext uri="{FF2B5EF4-FFF2-40B4-BE49-F238E27FC236}">
                <a16:creationId xmlns:a16="http://schemas.microsoft.com/office/drawing/2014/main" id="{3A9B7116-06E5-4E69-91FA-5192F8A636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6571" y="4904888"/>
            <a:ext cx="1132133" cy="1132133"/>
          </a:xfrm>
          <a:prstGeom prst="rect">
            <a:avLst/>
          </a:prstGeom>
        </p:spPr>
      </p:pic>
      <p:sp>
        <p:nvSpPr>
          <p:cNvPr id="28" name="TextBox 27">
            <a:extLst>
              <a:ext uri="{FF2B5EF4-FFF2-40B4-BE49-F238E27FC236}">
                <a16:creationId xmlns:a16="http://schemas.microsoft.com/office/drawing/2014/main" id="{9FA76552-6233-4DC5-8693-05BB1255C407}"/>
              </a:ext>
            </a:extLst>
          </p:cNvPr>
          <p:cNvSpPr txBox="1"/>
          <p:nvPr/>
        </p:nvSpPr>
        <p:spPr>
          <a:xfrm>
            <a:off x="588286" y="6108200"/>
            <a:ext cx="2111506" cy="369332"/>
          </a:xfrm>
          <a:prstGeom prst="rect">
            <a:avLst/>
          </a:prstGeom>
          <a:noFill/>
        </p:spPr>
        <p:txBody>
          <a:bodyPr wrap="square">
            <a:spAutoFit/>
          </a:bodyPr>
          <a:lstStyle/>
          <a:p>
            <a:pPr algn="ctr"/>
            <a:r>
              <a:rPr lang="en-US" sz="1800" b="1" dirty="0"/>
              <a:t>Robert O’Dowd</a:t>
            </a:r>
            <a:endParaRPr lang="el-GR" sz="1800" dirty="0"/>
          </a:p>
        </p:txBody>
      </p:sp>
      <p:sp>
        <p:nvSpPr>
          <p:cNvPr id="29" name="TextBox 28">
            <a:extLst>
              <a:ext uri="{FF2B5EF4-FFF2-40B4-BE49-F238E27FC236}">
                <a16:creationId xmlns:a16="http://schemas.microsoft.com/office/drawing/2014/main" id="{C1C0EDA9-2C16-4586-8533-9792B4AA87C8}"/>
              </a:ext>
            </a:extLst>
          </p:cNvPr>
          <p:cNvSpPr txBox="1"/>
          <p:nvPr/>
        </p:nvSpPr>
        <p:spPr>
          <a:xfrm>
            <a:off x="2714156" y="5244245"/>
            <a:ext cx="5890292" cy="923330"/>
          </a:xfrm>
          <a:prstGeom prst="rect">
            <a:avLst/>
          </a:prstGeom>
          <a:noFill/>
        </p:spPr>
        <p:txBody>
          <a:bodyPr wrap="square">
            <a:spAutoFit/>
          </a:bodyPr>
          <a:lstStyle/>
          <a:p>
            <a:pPr algn="just"/>
            <a:r>
              <a:rPr lang="el-GR" sz="1800" dirty="0">
                <a:effectLst/>
                <a:latin typeface="Times New Roman" panose="02020603050405020304" pitchFamily="18" charset="0"/>
                <a:ea typeface="Times New Roman" panose="02020603050405020304" pitchFamily="18" charset="0"/>
              </a:rPr>
              <a:t>Έμφαση στην </a:t>
            </a:r>
            <a:r>
              <a:rPr lang="el-GR" sz="1800" b="1" dirty="0">
                <a:effectLst/>
                <a:latin typeface="Times New Roman" panose="02020603050405020304" pitchFamily="18" charset="0"/>
                <a:ea typeface="Times New Roman" panose="02020603050405020304" pitchFamily="18" charset="0"/>
              </a:rPr>
              <a:t>παιδαγωγική διάσταση </a:t>
            </a:r>
            <a:r>
              <a:rPr lang="el-GR" sz="1800" dirty="0">
                <a:effectLst/>
                <a:latin typeface="Times New Roman" panose="02020603050405020304" pitchFamily="18" charset="0"/>
                <a:ea typeface="Times New Roman" panose="02020603050405020304" pitchFamily="18" charset="0"/>
              </a:rPr>
              <a:t>που πρέπει να ενυπάρχει και να λαμβάνεται υπόψη σε κάθε απόπειρα ενσωμάτωσης των </a:t>
            </a:r>
            <a:r>
              <a:rPr lang="el-GR" sz="1800" b="1" dirty="0">
                <a:effectLst/>
                <a:latin typeface="Times New Roman" panose="02020603050405020304" pitchFamily="18" charset="0"/>
                <a:ea typeface="Times New Roman" panose="02020603050405020304" pitchFamily="18" charset="0"/>
              </a:rPr>
              <a:t>ΤΠΕ στην εκπαιδευτική διαδικασία</a:t>
            </a:r>
            <a:r>
              <a:rPr lang="el-GR" sz="1800"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67258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2" grpId="0" animBg="1"/>
      <p:bldP spid="14" grpId="0" animBg="1"/>
      <p:bldP spid="18" grpId="0"/>
      <p:bldP spid="19" grpId="0"/>
      <p:bldP spid="21" grpId="0"/>
      <p:bldP spid="28" grpId="0"/>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FA065334-1113-4F8D-A97F-EB078AD741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20272" y="1424594"/>
            <a:ext cx="1796088" cy="1569332"/>
          </a:xfrm>
          <a:prstGeom prst="rect">
            <a:avLst/>
          </a:prstGeom>
        </p:spPr>
      </p:pic>
      <p:sp>
        <p:nvSpPr>
          <p:cNvPr id="2" name="Τίτλος 1"/>
          <p:cNvSpPr>
            <a:spLocks noGrp="1"/>
          </p:cNvSpPr>
          <p:nvPr>
            <p:ph type="title"/>
          </p:nvPr>
        </p:nvSpPr>
        <p:spPr>
          <a:xfrm>
            <a:off x="1475656" y="332656"/>
            <a:ext cx="7488832" cy="765652"/>
          </a:xfrm>
        </p:spPr>
        <p:txBody>
          <a:bodyPr>
            <a:noAutofit/>
          </a:bodyPr>
          <a:lstStyle/>
          <a:p>
            <a:br>
              <a:rPr lang="el-GR" sz="3600" dirty="0"/>
            </a:br>
            <a:r>
              <a:rPr lang="el-GR" sz="3200" dirty="0">
                <a:latin typeface="Times New Roman" panose="02020603050405020304" pitchFamily="18" charset="0"/>
                <a:cs typeface="Times New Roman" panose="02020603050405020304" pitchFamily="18" charset="0"/>
              </a:rPr>
              <a:t>7. Παραγόμενο εκπαιδευτικό υλικό</a:t>
            </a:r>
            <a:r>
              <a:rPr lang="en-US" sz="3200" dirty="0">
                <a:latin typeface="Times New Roman" panose="02020603050405020304" pitchFamily="18" charset="0"/>
                <a:cs typeface="Times New Roman" panose="02020603050405020304" pitchFamily="18" charset="0"/>
              </a:rPr>
              <a:t> (1/5)</a:t>
            </a:r>
            <a:endParaRPr lang="el-GR" sz="3200" b="1" dirty="0">
              <a:solidFill>
                <a:srgbClr val="FF0000"/>
              </a:solidFill>
              <a:latin typeface="Times New Roman" panose="02020603050405020304" pitchFamily="18" charset="0"/>
              <a:cs typeface="Times New Roman" panose="02020603050405020304" pitchFamily="18" charset="0"/>
            </a:endParaRPr>
          </a:p>
        </p:txBody>
      </p:sp>
      <p:sp>
        <p:nvSpPr>
          <p:cNvPr id="5" name="Ορθογώνιο: Στρογγύλεμα γωνιών 4">
            <a:extLst>
              <a:ext uri="{FF2B5EF4-FFF2-40B4-BE49-F238E27FC236}">
                <a16:creationId xmlns:a16="http://schemas.microsoft.com/office/drawing/2014/main" id="{9C800DD6-4B42-44F1-9063-BFEAFDC445FA}"/>
              </a:ext>
            </a:extLst>
          </p:cNvPr>
          <p:cNvSpPr/>
          <p:nvPr/>
        </p:nvSpPr>
        <p:spPr>
          <a:xfrm>
            <a:off x="1159634" y="1214496"/>
            <a:ext cx="6029262" cy="2358520"/>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800"/>
              </a:spcAft>
            </a:pPr>
            <a:endParaRPr lang="el-G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r>
              <a:rPr lang="el-GR"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Σκοπός</a:t>
            </a:r>
            <a:r>
              <a:rPr lang="en-US"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E.Y.</a:t>
            </a:r>
            <a:r>
              <a:rPr lang="el-GR"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n-US"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el-GR"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Διδακτική παρέμβαση με τη μεθοδολογία της εξ αποστάσεως εκπαίδευσης, που αφορά τη θεματική ενότητα </a:t>
            </a:r>
            <a:r>
              <a:rPr lang="el-GR"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r>
              <a:rPr lang="el-GR" sz="1800" b="1"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Βιβλία – Βιβλιοθήκες</a:t>
            </a:r>
            <a:r>
              <a:rPr lang="el-GR"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l-GR"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του μαθήματος της </a:t>
            </a:r>
            <a:r>
              <a:rPr lang="el-GR"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Γλώσσας</a:t>
            </a:r>
            <a:r>
              <a:rPr lang="el-GR"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r>
              <a:rPr lang="el-GR"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p>
          <a:p>
            <a:pPr algn="ctr">
              <a:lnSpc>
                <a:spcPct val="107000"/>
              </a:lnSpc>
              <a:spcAft>
                <a:spcPts val="0"/>
              </a:spcAft>
            </a:pPr>
            <a:r>
              <a:rPr lang="el-GR"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με εργαλείο επικοινωνίας την </a:t>
            </a:r>
            <a:r>
              <a:rPr lang="el-GR"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Αγγλική Γλώσσα, </a:t>
            </a:r>
            <a:r>
              <a:rPr lang="el-GR"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εφαρμόζοντας</a:t>
            </a:r>
            <a:r>
              <a:rPr lang="el-GR"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l-GR"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τη μέθοδο </a:t>
            </a:r>
            <a:r>
              <a:rPr lang="en-US"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CLIL</a:t>
            </a:r>
            <a:r>
              <a:rPr lang="el-GR"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r>
              <a:rPr lang="en-US"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endParaRPr lang="el-GR"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el-GR"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σε μαθητές της </a:t>
            </a:r>
            <a:r>
              <a:rPr lang="el-GR"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Ε΄ τάξης </a:t>
            </a:r>
            <a:r>
              <a:rPr lang="el-GR"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του Δημοτικού Σχολείου</a:t>
            </a:r>
            <a:endPar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l-GR"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Ορθογώνιο: Στρογγύλεμα γωνιών 6">
            <a:extLst>
              <a:ext uri="{FF2B5EF4-FFF2-40B4-BE49-F238E27FC236}">
                <a16:creationId xmlns:a16="http://schemas.microsoft.com/office/drawing/2014/main" id="{5EFC20D6-5C70-4AD1-8204-39EABADA87DB}"/>
              </a:ext>
            </a:extLst>
          </p:cNvPr>
          <p:cNvSpPr/>
          <p:nvPr/>
        </p:nvSpPr>
        <p:spPr>
          <a:xfrm>
            <a:off x="1159634" y="3717032"/>
            <a:ext cx="7200801" cy="2696214"/>
          </a:xfrm>
          <a:prstGeom prst="roundRect">
            <a:avLst/>
          </a:prstGeom>
          <a:solidFill>
            <a:schemeClr val="accent4">
              <a:lumMod val="60000"/>
              <a:lumOff val="40000"/>
              <a:alpha val="49804"/>
            </a:scheme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18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l-GR"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l-GR"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endParaRPr lang="el-GR" sz="18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9 - Ορθογώνιο">
            <a:extLst>
              <a:ext uri="{FF2B5EF4-FFF2-40B4-BE49-F238E27FC236}">
                <a16:creationId xmlns:a16="http://schemas.microsoft.com/office/drawing/2014/main" id="{27439569-EEA3-4666-9129-ADC4691FAF87}"/>
              </a:ext>
            </a:extLst>
          </p:cNvPr>
          <p:cNvSpPr/>
          <p:nvPr/>
        </p:nvSpPr>
        <p:spPr>
          <a:xfrm>
            <a:off x="1339654" y="4430861"/>
            <a:ext cx="6840760" cy="1927515"/>
          </a:xfrm>
          <a:prstGeom prst="rect">
            <a:avLst/>
          </a:prstGeom>
        </p:spPr>
        <p:txBody>
          <a:bodyPr wrap="square">
            <a:spAutoFit/>
          </a:bodyPr>
          <a:lstStyle/>
          <a:p>
            <a:pPr marL="285750" marR="0" lvl="0" indent="-285750" algn="just" defTabSz="914400" rtl="0" eaLnBrk="1" fontAlgn="base" latinLnBrk="0" hangingPunct="1">
              <a:lnSpc>
                <a:spcPct val="107000"/>
              </a:lnSpc>
              <a:spcBef>
                <a:spcPct val="0"/>
              </a:spcBef>
              <a:spcAft>
                <a:spcPts val="600"/>
              </a:spcAft>
              <a:buClrTx/>
              <a:buSzTx/>
              <a:buFont typeface="Wingdings" panose="05000000000000000000" pitchFamily="2" charset="2"/>
              <a:buChar char="Ø"/>
              <a:tabLst/>
              <a:defRPr/>
            </a:pPr>
            <a:r>
              <a:rPr lang="en-US" sz="1800" b="1" dirty="0">
                <a:solidFill>
                  <a:srgbClr val="000000"/>
                </a:solidFill>
                <a:ea typeface="Calibri" panose="020F0502020204030204" pitchFamily="34" charset="0"/>
              </a:rPr>
              <a:t>T</a:t>
            </a:r>
            <a:r>
              <a:rPr lang="el-GR" sz="1800" b="1" dirty="0" err="1">
                <a:solidFill>
                  <a:srgbClr val="000000"/>
                </a:solidFill>
                <a:effectLst/>
                <a:latin typeface="Times New Roman" panose="02020603050405020304" pitchFamily="18" charset="0"/>
                <a:ea typeface="Calibri" panose="020F0502020204030204" pitchFamily="34" charset="0"/>
              </a:rPr>
              <a:t>αξίδι</a:t>
            </a:r>
            <a:r>
              <a:rPr lang="el-GR" sz="1800" b="1" dirty="0">
                <a:solidFill>
                  <a:srgbClr val="000000"/>
                </a:solidFill>
                <a:effectLst/>
                <a:latin typeface="Times New Roman" panose="02020603050405020304" pitchFamily="18" charset="0"/>
                <a:ea typeface="Calibri" panose="020F0502020204030204" pitchFamily="34" charset="0"/>
              </a:rPr>
              <a:t> στον χρόνο </a:t>
            </a:r>
            <a:r>
              <a:rPr lang="el-GR" sz="1800" dirty="0">
                <a:solidFill>
                  <a:srgbClr val="000000"/>
                </a:solidFill>
                <a:effectLst/>
                <a:latin typeface="Times New Roman" panose="02020603050405020304" pitchFamily="18" charset="0"/>
                <a:ea typeface="Calibri" panose="020F0502020204030204" pitchFamily="34" charset="0"/>
              </a:rPr>
              <a:t>όσον αφορά την </a:t>
            </a:r>
            <a:r>
              <a:rPr lang="el-GR" sz="1800" b="1" dirty="0">
                <a:solidFill>
                  <a:srgbClr val="000000"/>
                </a:solidFill>
                <a:effectLst/>
                <a:latin typeface="Times New Roman" panose="02020603050405020304" pitchFamily="18" charset="0"/>
                <a:ea typeface="Calibri" panose="020F0502020204030204" pitchFamily="34" charset="0"/>
              </a:rPr>
              <a:t>ιστορία και εξέλιξη του βιβλίου </a:t>
            </a:r>
            <a:endParaRPr lang="en-US" sz="1800" b="1" dirty="0">
              <a:solidFill>
                <a:srgbClr val="000000"/>
              </a:solidFill>
              <a:effectLst/>
              <a:latin typeface="Times New Roman" panose="02020603050405020304" pitchFamily="18" charset="0"/>
              <a:ea typeface="Calibri" panose="020F0502020204030204" pitchFamily="34" charset="0"/>
            </a:endParaRPr>
          </a:p>
          <a:p>
            <a:pPr marL="285750" marR="0" lvl="0" indent="-285750" algn="just" defTabSz="914400" rtl="0" eaLnBrk="1" fontAlgn="base" latinLnBrk="0" hangingPunct="1">
              <a:lnSpc>
                <a:spcPct val="107000"/>
              </a:lnSpc>
              <a:spcBef>
                <a:spcPct val="0"/>
              </a:spcBef>
              <a:spcAft>
                <a:spcPts val="600"/>
              </a:spcAft>
              <a:buClrTx/>
              <a:buSzTx/>
              <a:buFont typeface="Wingdings" panose="05000000000000000000" pitchFamily="2" charset="2"/>
              <a:buChar char="Ø"/>
              <a:tabLst/>
              <a:defRPr/>
            </a:pPr>
            <a:r>
              <a:rPr lang="en-US" sz="1800" b="1" dirty="0">
                <a:solidFill>
                  <a:srgbClr val="000000"/>
                </a:solidFill>
                <a:ea typeface="Calibri" panose="020F0502020204030204" pitchFamily="34" charset="0"/>
              </a:rPr>
              <a:t>T</a:t>
            </a:r>
            <a:r>
              <a:rPr lang="el-GR" sz="1800" b="1" dirty="0" err="1">
                <a:solidFill>
                  <a:srgbClr val="000000"/>
                </a:solidFill>
                <a:effectLst/>
                <a:latin typeface="Times New Roman" panose="02020603050405020304" pitchFamily="18" charset="0"/>
                <a:ea typeface="Calibri" panose="020F0502020204030204" pitchFamily="34" charset="0"/>
              </a:rPr>
              <a:t>αξίδι</a:t>
            </a:r>
            <a:r>
              <a:rPr lang="el-GR" sz="1800" b="1" dirty="0">
                <a:solidFill>
                  <a:srgbClr val="000000"/>
                </a:solidFill>
                <a:effectLst/>
                <a:latin typeface="Times New Roman" panose="02020603050405020304" pitchFamily="18" charset="0"/>
                <a:ea typeface="Calibri" panose="020F0502020204030204" pitchFamily="34" charset="0"/>
              </a:rPr>
              <a:t> στο παρελθόν </a:t>
            </a:r>
            <a:r>
              <a:rPr lang="el-GR" sz="1800" dirty="0">
                <a:solidFill>
                  <a:srgbClr val="000000"/>
                </a:solidFill>
                <a:effectLst/>
                <a:latin typeface="Times New Roman" panose="02020603050405020304" pitchFamily="18" charset="0"/>
                <a:ea typeface="Calibri" panose="020F0502020204030204" pitchFamily="34" charset="0"/>
              </a:rPr>
              <a:t>και</a:t>
            </a:r>
            <a:r>
              <a:rPr lang="el-GR" sz="1800" b="1" dirty="0">
                <a:solidFill>
                  <a:srgbClr val="000000"/>
                </a:solidFill>
                <a:effectLst/>
                <a:latin typeface="Times New Roman" panose="02020603050405020304" pitchFamily="18" charset="0"/>
                <a:ea typeface="Calibri" panose="020F0502020204030204" pitchFamily="34" charset="0"/>
              </a:rPr>
              <a:t> σύνδεση με το </a:t>
            </a:r>
            <a:r>
              <a:rPr lang="el-GR" sz="1800" b="1" dirty="0">
                <a:solidFill>
                  <a:srgbClr val="000000"/>
                </a:solidFill>
                <a:ea typeface="Calibri" panose="020F0502020204030204" pitchFamily="34" charset="0"/>
              </a:rPr>
              <a:t>παρόν </a:t>
            </a:r>
            <a:r>
              <a:rPr lang="el-GR" sz="1800" b="1" dirty="0">
                <a:solidFill>
                  <a:srgbClr val="000000"/>
                </a:solidFill>
                <a:ea typeface="Calibri" panose="020F0502020204030204" pitchFamily="34" charset="0"/>
                <a:sym typeface="Wingdings" panose="05000000000000000000" pitchFamily="2" charset="2"/>
              </a:rPr>
              <a:t> </a:t>
            </a:r>
            <a:r>
              <a:rPr lang="el-GR" sz="1800" dirty="0">
                <a:solidFill>
                  <a:srgbClr val="000000"/>
                </a:solidFill>
                <a:effectLst/>
                <a:latin typeface="Times New Roman" panose="02020603050405020304" pitchFamily="18" charset="0"/>
                <a:ea typeface="Calibri" panose="020F0502020204030204" pitchFamily="34" charset="0"/>
              </a:rPr>
              <a:t>μέσα από το αυτοβιογραφικό βιβλίο της </a:t>
            </a:r>
            <a:r>
              <a:rPr lang="el-GR" sz="1800" b="1" dirty="0">
                <a:solidFill>
                  <a:srgbClr val="000000"/>
                </a:solidFill>
                <a:effectLst/>
                <a:latin typeface="Times New Roman" panose="02020603050405020304" pitchFamily="18" charset="0"/>
                <a:ea typeface="Calibri" panose="020F0502020204030204" pitchFamily="34" charset="0"/>
              </a:rPr>
              <a:t>Έλενας Βενιζέλου «</a:t>
            </a:r>
            <a:r>
              <a:rPr lang="el-GR" sz="1800" b="1" i="1" dirty="0">
                <a:solidFill>
                  <a:srgbClr val="000000"/>
                </a:solidFill>
                <a:effectLst/>
                <a:latin typeface="Times New Roman" panose="02020603050405020304" pitchFamily="18" charset="0"/>
                <a:ea typeface="Calibri" panose="020F0502020204030204" pitchFamily="34" charset="0"/>
              </a:rPr>
              <a:t>Στη σκιά του Βενιζέλου</a:t>
            </a:r>
            <a:r>
              <a:rPr lang="el-GR" sz="1800" b="1" dirty="0">
                <a:solidFill>
                  <a:srgbClr val="000000"/>
                </a:solidFill>
                <a:effectLst/>
                <a:latin typeface="Times New Roman" panose="02020603050405020304" pitchFamily="18" charset="0"/>
                <a:ea typeface="Calibri" panose="020F0502020204030204" pitchFamily="34" charset="0"/>
              </a:rPr>
              <a:t>»</a:t>
            </a:r>
            <a:r>
              <a:rPr lang="el-GR" sz="1800" b="1" dirty="0">
                <a:solidFill>
                  <a:srgbClr val="000000"/>
                </a:solidFill>
                <a:ea typeface="Calibri" panose="020F0502020204030204" pitchFamily="34" charset="0"/>
              </a:rPr>
              <a:t> </a:t>
            </a:r>
            <a:r>
              <a:rPr lang="el-GR" sz="1800" b="1" dirty="0">
                <a:solidFill>
                  <a:srgbClr val="000000"/>
                </a:solidFill>
                <a:ea typeface="Calibri" panose="020F0502020204030204" pitchFamily="34" charset="0"/>
                <a:sym typeface="Wingdings" panose="05000000000000000000" pitchFamily="2" charset="2"/>
              </a:rPr>
              <a:t> </a:t>
            </a:r>
            <a:r>
              <a:rPr lang="el-GR" sz="1800" b="1" dirty="0">
                <a:solidFill>
                  <a:srgbClr val="000000"/>
                </a:solidFill>
                <a:effectLst/>
                <a:latin typeface="Times New Roman" panose="02020603050405020304" pitchFamily="18" charset="0"/>
                <a:ea typeface="Calibri" panose="020F0502020204030204" pitchFamily="34" charset="0"/>
              </a:rPr>
              <a:t>τοπική ιστορία </a:t>
            </a:r>
            <a:r>
              <a:rPr lang="el-GR" sz="1800" dirty="0">
                <a:solidFill>
                  <a:srgbClr val="000000"/>
                </a:solidFill>
                <a:effectLst/>
                <a:latin typeface="Times New Roman" panose="02020603050405020304" pitchFamily="18" charset="0"/>
                <a:ea typeface="Calibri" panose="020F0502020204030204" pitchFamily="34" charset="0"/>
              </a:rPr>
              <a:t>και</a:t>
            </a:r>
            <a:r>
              <a:rPr lang="el-GR" sz="1800" b="1" dirty="0">
                <a:solidFill>
                  <a:srgbClr val="000000"/>
                </a:solidFill>
                <a:effectLst/>
                <a:latin typeface="Times New Roman" panose="02020603050405020304" pitchFamily="18" charset="0"/>
                <a:ea typeface="Calibri" panose="020F0502020204030204" pitchFamily="34" charset="0"/>
              </a:rPr>
              <a:t> σημαντικά κτίρια της πόλης των Χανίων</a:t>
            </a:r>
            <a:r>
              <a:rPr lang="el-GR" sz="1800" dirty="0">
                <a:solidFill>
                  <a:srgbClr val="000000"/>
                </a:solidFill>
                <a:effectLst/>
                <a:latin typeface="Times New Roman" panose="02020603050405020304" pitchFamily="18" charset="0"/>
                <a:ea typeface="Calibri" panose="020F0502020204030204" pitchFamily="34" charset="0"/>
              </a:rPr>
              <a:t>.</a:t>
            </a:r>
            <a:endParaRPr lang="el-GR" sz="3200" dirty="0"/>
          </a:p>
        </p:txBody>
      </p:sp>
      <p:sp>
        <p:nvSpPr>
          <p:cNvPr id="11" name="9 - Ορθογώνιο">
            <a:extLst>
              <a:ext uri="{FF2B5EF4-FFF2-40B4-BE49-F238E27FC236}">
                <a16:creationId xmlns:a16="http://schemas.microsoft.com/office/drawing/2014/main" id="{38FFF353-4168-44B1-A2A3-18C4F4A23C80}"/>
              </a:ext>
            </a:extLst>
          </p:cNvPr>
          <p:cNvSpPr/>
          <p:nvPr/>
        </p:nvSpPr>
        <p:spPr>
          <a:xfrm>
            <a:off x="1771702" y="3720986"/>
            <a:ext cx="5976664" cy="767198"/>
          </a:xfrm>
          <a:prstGeom prst="rect">
            <a:avLst/>
          </a:prstGeom>
        </p:spPr>
        <p:txBody>
          <a:bodyPr wrap="square">
            <a:spAutoFit/>
          </a:bodyPr>
          <a:lstStyle/>
          <a:p>
            <a:pPr marL="0" marR="0" lvl="0" indent="0" algn="ctr" defTabSz="914400" rtl="0" eaLnBrk="1" fontAlgn="base" latinLnBrk="0" hangingPunct="1">
              <a:lnSpc>
                <a:spcPct val="107000"/>
              </a:lnSpc>
              <a:spcBef>
                <a:spcPct val="0"/>
              </a:spcBef>
              <a:spcAft>
                <a:spcPts val="300"/>
              </a:spcAft>
              <a:buClrTx/>
              <a:buSzTx/>
              <a:buFontTx/>
              <a:buNone/>
              <a:tabLst/>
              <a:defRPr/>
            </a:pPr>
            <a:r>
              <a:rPr lang="el-GR" sz="2000" b="1" dirty="0"/>
              <a:t>Περιεχόμενο Ε.Υ.:</a:t>
            </a:r>
          </a:p>
          <a:p>
            <a:pPr marL="0" marR="0" lvl="0" indent="0" algn="ctr" defTabSz="914400" rtl="0" eaLnBrk="1" fontAlgn="base" latinLnBrk="0" hangingPunct="1">
              <a:lnSpc>
                <a:spcPct val="107000"/>
              </a:lnSpc>
              <a:spcBef>
                <a:spcPct val="0"/>
              </a:spcBef>
              <a:spcAft>
                <a:spcPts val="600"/>
              </a:spcAft>
              <a:buClrTx/>
              <a:buSzTx/>
              <a:buFontTx/>
              <a:buNone/>
              <a:tabLst/>
              <a:defRPr/>
            </a:pPr>
            <a:r>
              <a:rPr lang="en-US" sz="2000" b="1" dirty="0"/>
              <a:t>“</a:t>
            </a:r>
            <a:r>
              <a:rPr lang="en-US" sz="2000" b="1" i="1" dirty="0"/>
              <a:t>Time Travelling With A Book</a:t>
            </a:r>
            <a:r>
              <a:rPr lang="en-US" sz="2000" b="1" dirty="0"/>
              <a:t>”</a:t>
            </a:r>
            <a:endParaRPr lang="el-GR" sz="2000" b="1" dirty="0"/>
          </a:p>
        </p:txBody>
      </p:sp>
    </p:spTree>
    <p:extLst>
      <p:ext uri="{BB962C8B-B14F-4D97-AF65-F5344CB8AC3E}">
        <p14:creationId xmlns:p14="http://schemas.microsoft.com/office/powerpoint/2010/main" val="274526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DF6A254D-FDB8-43CB-B0ED-F01A6B7556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7158" y="1259198"/>
            <a:ext cx="2533745" cy="2690732"/>
          </a:xfrm>
          <a:prstGeom prst="rect">
            <a:avLst/>
          </a:prstGeom>
          <a:effectLst>
            <a:softEdge rad="635000"/>
          </a:effectLst>
        </p:spPr>
      </p:pic>
      <p:sp>
        <p:nvSpPr>
          <p:cNvPr id="2" name="Τίτλος 1"/>
          <p:cNvSpPr>
            <a:spLocks noGrp="1"/>
          </p:cNvSpPr>
          <p:nvPr>
            <p:ph type="title"/>
          </p:nvPr>
        </p:nvSpPr>
        <p:spPr>
          <a:xfrm>
            <a:off x="1475656" y="332656"/>
            <a:ext cx="7488832" cy="765652"/>
          </a:xfrm>
        </p:spPr>
        <p:txBody>
          <a:bodyPr>
            <a:noAutofit/>
          </a:bodyPr>
          <a:lstStyle/>
          <a:p>
            <a:br>
              <a:rPr lang="el-GR" sz="3600" dirty="0"/>
            </a:br>
            <a:r>
              <a:rPr lang="el-GR" sz="3200" dirty="0">
                <a:latin typeface="Times New Roman" panose="02020603050405020304" pitchFamily="18" charset="0"/>
                <a:cs typeface="Times New Roman" panose="02020603050405020304" pitchFamily="18" charset="0"/>
              </a:rPr>
              <a:t>7. Παραγόμενο εκπαιδευτικό υλικό</a:t>
            </a:r>
            <a:r>
              <a:rPr lang="en-US" sz="3200" dirty="0">
                <a:latin typeface="Times New Roman" panose="02020603050405020304" pitchFamily="18" charset="0"/>
                <a:cs typeface="Times New Roman" panose="02020603050405020304" pitchFamily="18" charset="0"/>
              </a:rPr>
              <a:t> (2/5)</a:t>
            </a:r>
            <a:endParaRPr lang="el-GR" sz="3200" b="1" dirty="0">
              <a:solidFill>
                <a:srgbClr val="FF0000"/>
              </a:solidFill>
              <a:latin typeface="Times New Roman" panose="02020603050405020304" pitchFamily="18" charset="0"/>
              <a:cs typeface="Times New Roman" panose="02020603050405020304" pitchFamily="18" charset="0"/>
            </a:endParaRPr>
          </a:p>
        </p:txBody>
      </p:sp>
      <p:sp>
        <p:nvSpPr>
          <p:cNvPr id="8" name="9 - Ορθογώνιο">
            <a:extLst>
              <a:ext uri="{FF2B5EF4-FFF2-40B4-BE49-F238E27FC236}">
                <a16:creationId xmlns:a16="http://schemas.microsoft.com/office/drawing/2014/main" id="{27439569-EEA3-4666-9129-ADC4691FAF87}"/>
              </a:ext>
            </a:extLst>
          </p:cNvPr>
          <p:cNvSpPr/>
          <p:nvPr/>
        </p:nvSpPr>
        <p:spPr>
          <a:xfrm>
            <a:off x="483571" y="5164274"/>
            <a:ext cx="8280920" cy="665118"/>
          </a:xfrm>
          <a:prstGeom prst="rect">
            <a:avLst/>
          </a:prstGeom>
        </p:spPr>
        <p:txBody>
          <a:bodyPr wrap="square">
            <a:spAutoFit/>
          </a:bodyPr>
          <a:lstStyle/>
          <a:p>
            <a:pPr marL="0" marR="0" lvl="0" indent="0" algn="just" defTabSz="914400" rtl="0" eaLnBrk="1" fontAlgn="base" latinLnBrk="0" hangingPunct="1">
              <a:lnSpc>
                <a:spcPct val="107000"/>
              </a:lnSpc>
              <a:spcBef>
                <a:spcPct val="0"/>
              </a:spcBef>
              <a:spcAft>
                <a:spcPts val="1200"/>
              </a:spcAft>
              <a:buClrTx/>
              <a:buSzTx/>
              <a:buFontTx/>
              <a:buNone/>
              <a:tabLst/>
              <a:defRPr/>
            </a:pPr>
            <a:r>
              <a:rPr kumimoji="0" lang="en-US" sz="1800" b="1" u="none" strike="noStrike" kern="1200" cap="none" spc="0" normalizeH="0" baseline="0" noProof="0" dirty="0">
                <a:ln>
                  <a:noFill/>
                </a:ln>
                <a:solidFill>
                  <a:srgbClr val="931B1B"/>
                </a:solidFill>
                <a:effectLst/>
                <a:uLnTx/>
                <a:uFillTx/>
                <a:latin typeface="Times New Roman" panose="02020603050405020304" pitchFamily="18" charset="0"/>
                <a:ea typeface="Calibri" panose="020F0502020204030204" pitchFamily="34" charset="0"/>
                <a:cs typeface="Times New Roman" panose="02020603050405020304" pitchFamily="18" charset="0"/>
              </a:rPr>
              <a:t>Chapter IV: </a:t>
            </a:r>
            <a:r>
              <a:rPr kumimoji="0" lang="en-US" sz="1800" b="1" i="1" u="none" strike="noStrike" kern="1200" cap="none" spc="0" normalizeH="0" baseline="0" noProof="0" dirty="0">
                <a:ln>
                  <a:noFill/>
                </a:ln>
                <a:solidFill>
                  <a:srgbClr val="931B1B"/>
                </a:solidFill>
                <a:effectLst/>
                <a:uLnTx/>
                <a:uFillTx/>
                <a:latin typeface="Times New Roman" panose="02020603050405020304" pitchFamily="18" charset="0"/>
                <a:ea typeface="Calibri" panose="020F0502020204030204" pitchFamily="34" charset="0"/>
                <a:cs typeface="Times New Roman" panose="02020603050405020304" pitchFamily="18" charset="0"/>
              </a:rPr>
              <a:t>“Helena </a:t>
            </a:r>
            <a:r>
              <a:rPr kumimoji="0" lang="en-US" sz="1800" b="1" i="1" u="none" strike="noStrike" kern="1200" cap="none" spc="0" normalizeH="0" baseline="0" noProof="0" dirty="0" err="1">
                <a:ln>
                  <a:noFill/>
                </a:ln>
                <a:solidFill>
                  <a:srgbClr val="931B1B"/>
                </a:solidFill>
                <a:effectLst/>
                <a:uLnTx/>
                <a:uFillTx/>
                <a:latin typeface="Times New Roman" panose="02020603050405020304" pitchFamily="18" charset="0"/>
                <a:ea typeface="Calibri" panose="020F0502020204030204" pitchFamily="34" charset="0"/>
                <a:cs typeface="Times New Roman" panose="02020603050405020304" pitchFamily="18" charset="0"/>
              </a:rPr>
              <a:t>Venizelou’s</a:t>
            </a:r>
            <a:r>
              <a:rPr kumimoji="0" lang="en-US" sz="1800" b="1" i="1" u="none" strike="noStrike" kern="1200" cap="none" spc="0" normalizeH="0" baseline="0" noProof="0" dirty="0">
                <a:ln>
                  <a:noFill/>
                </a:ln>
                <a:solidFill>
                  <a:srgbClr val="931B1B"/>
                </a:solidFill>
                <a:effectLst/>
                <a:uLnTx/>
                <a:uFillTx/>
                <a:latin typeface="Times New Roman" panose="02020603050405020304" pitchFamily="18" charset="0"/>
                <a:ea typeface="Calibri" panose="020F0502020204030204" pitchFamily="34" charset="0"/>
                <a:cs typeface="Times New Roman" panose="02020603050405020304" pitchFamily="18" charset="0"/>
              </a:rPr>
              <a:t> legacy” </a:t>
            </a:r>
            <a:r>
              <a:rPr kumimoji="0" lang="el-GR" sz="1800" b="1" i="1" u="none" strike="noStrike" kern="1200" cap="none" spc="0" normalizeH="0" baseline="0" noProof="0" dirty="0">
                <a:ln>
                  <a:noFill/>
                </a:ln>
                <a:solidFill>
                  <a:srgbClr val="931B1B"/>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18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t>
            </a:r>
            <a:r>
              <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παρακαταθήκη της Έλενας Βενιζέλου και σύνδεση με τοπική ιστορία της πόλης των Χανίων</a:t>
            </a:r>
            <a:endParaRPr lang="el-GR" sz="3200" dirty="0"/>
          </a:p>
        </p:txBody>
      </p:sp>
      <p:sp>
        <p:nvSpPr>
          <p:cNvPr id="11" name="9 - Ορθογώνιο">
            <a:extLst>
              <a:ext uri="{FF2B5EF4-FFF2-40B4-BE49-F238E27FC236}">
                <a16:creationId xmlns:a16="http://schemas.microsoft.com/office/drawing/2014/main" id="{38FFF353-4168-44B1-A2A3-18C4F4A23C80}"/>
              </a:ext>
            </a:extLst>
          </p:cNvPr>
          <p:cNvSpPr/>
          <p:nvPr/>
        </p:nvSpPr>
        <p:spPr>
          <a:xfrm>
            <a:off x="896006" y="1264923"/>
            <a:ext cx="7848872" cy="460895"/>
          </a:xfrm>
          <a:prstGeom prst="rect">
            <a:avLst/>
          </a:prstGeom>
        </p:spPr>
        <p:txBody>
          <a:bodyPr wrap="square">
            <a:spAutoFit/>
          </a:bodyPr>
          <a:lstStyle/>
          <a:p>
            <a:pPr marL="0" marR="0" lvl="0" indent="0" algn="ctr" defTabSz="914400" rtl="0" eaLnBrk="1" fontAlgn="base" latinLnBrk="0" hangingPunct="1">
              <a:lnSpc>
                <a:spcPct val="107000"/>
              </a:lnSpc>
              <a:spcBef>
                <a:spcPct val="0"/>
              </a:spcBef>
              <a:spcAft>
                <a:spcPts val="600"/>
              </a:spcAft>
              <a:buClrTx/>
              <a:buSzTx/>
              <a:buFontTx/>
              <a:buNone/>
              <a:tabLst/>
              <a:defRPr/>
            </a:pPr>
            <a:r>
              <a:rPr lang="en-US" b="1" dirty="0">
                <a:solidFill>
                  <a:srgbClr val="931B1B"/>
                </a:solidFill>
              </a:rPr>
              <a:t>“</a:t>
            </a:r>
            <a:r>
              <a:rPr lang="en-US" b="1" i="1" dirty="0">
                <a:solidFill>
                  <a:srgbClr val="931B1B"/>
                </a:solidFill>
              </a:rPr>
              <a:t>Time Travelling With A Book</a:t>
            </a:r>
            <a:r>
              <a:rPr lang="en-US" b="1" dirty="0">
                <a:solidFill>
                  <a:srgbClr val="931B1B"/>
                </a:solidFill>
              </a:rPr>
              <a:t>”</a:t>
            </a:r>
            <a:endParaRPr lang="el-GR" b="1" dirty="0">
              <a:solidFill>
                <a:srgbClr val="931B1B"/>
              </a:solidFill>
            </a:endParaRPr>
          </a:p>
        </p:txBody>
      </p:sp>
      <p:sp>
        <p:nvSpPr>
          <p:cNvPr id="10" name="9 - Ορθογώνιο">
            <a:extLst>
              <a:ext uri="{FF2B5EF4-FFF2-40B4-BE49-F238E27FC236}">
                <a16:creationId xmlns:a16="http://schemas.microsoft.com/office/drawing/2014/main" id="{CFB51FF0-C329-4CFE-B083-02AFC51F499E}"/>
              </a:ext>
            </a:extLst>
          </p:cNvPr>
          <p:cNvSpPr/>
          <p:nvPr/>
        </p:nvSpPr>
        <p:spPr>
          <a:xfrm>
            <a:off x="507584" y="4298688"/>
            <a:ext cx="8280920" cy="961482"/>
          </a:xfrm>
          <a:prstGeom prst="rect">
            <a:avLst/>
          </a:prstGeom>
        </p:spPr>
        <p:txBody>
          <a:bodyPr wrap="square">
            <a:spAutoFit/>
          </a:bodyPr>
          <a:lstStyle/>
          <a:p>
            <a:pPr marL="0" marR="0" lvl="0" indent="0" algn="just" defTabSz="914400" rtl="0" eaLnBrk="1" fontAlgn="base" latinLnBrk="0" hangingPunct="1">
              <a:lnSpc>
                <a:spcPct val="107000"/>
              </a:lnSpc>
              <a:spcBef>
                <a:spcPct val="0"/>
              </a:spcBef>
              <a:spcAft>
                <a:spcPts val="1200"/>
              </a:spcAft>
              <a:buClrTx/>
              <a:buSzTx/>
              <a:buFontTx/>
              <a:buNone/>
              <a:tabLst/>
              <a:defRPr/>
            </a:pPr>
            <a:r>
              <a:rPr kumimoji="0" lang="en-US" sz="1800" b="1" u="none" strike="noStrike" kern="1200" cap="none" spc="0" normalizeH="0" baseline="0" noProof="0" dirty="0">
                <a:ln>
                  <a:noFill/>
                </a:ln>
                <a:solidFill>
                  <a:srgbClr val="931B1B"/>
                </a:solidFill>
                <a:effectLst/>
                <a:uLnTx/>
                <a:uFillTx/>
                <a:latin typeface="Times New Roman" panose="02020603050405020304" pitchFamily="18" charset="0"/>
                <a:ea typeface="Calibri" panose="020F0502020204030204" pitchFamily="34" charset="0"/>
                <a:cs typeface="Times New Roman" panose="02020603050405020304" pitchFamily="18" charset="0"/>
              </a:rPr>
              <a:t>Chapter III: </a:t>
            </a:r>
            <a:r>
              <a:rPr kumimoji="0" lang="en-US" sz="1800" b="1" i="1" u="none" strike="noStrike" kern="1200" cap="none" spc="0" normalizeH="0" baseline="0" noProof="0" dirty="0">
                <a:ln>
                  <a:noFill/>
                </a:ln>
                <a:solidFill>
                  <a:srgbClr val="931B1B"/>
                </a:solidFill>
                <a:effectLst/>
                <a:uLnTx/>
                <a:uFillTx/>
                <a:latin typeface="Times New Roman" panose="02020603050405020304" pitchFamily="18" charset="0"/>
                <a:ea typeface="Calibri" panose="020F0502020204030204" pitchFamily="34" charset="0"/>
                <a:cs typeface="Times New Roman" panose="02020603050405020304" pitchFamily="18" charset="0"/>
              </a:rPr>
              <a:t>“In the shadow of Venizelos…a book narrates”</a:t>
            </a:r>
            <a:r>
              <a:rPr kumimoji="0" lang="el-GR" sz="1800" b="1" i="1" u="none" strike="noStrike" kern="1200" cap="none" spc="0" normalizeH="0" baseline="0" noProof="0" dirty="0">
                <a:ln>
                  <a:noFill/>
                </a:ln>
                <a:solidFill>
                  <a:srgbClr val="931B1B"/>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18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t>
            </a:r>
            <a:r>
              <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συνοπτική παρουσίαση των κυριότερων αποσπασμάτων του βιβλίου της Έλενας Βενιζέλου «</a:t>
            </a:r>
            <a:r>
              <a:rPr kumimoji="0" lang="el-GR" sz="180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Στη σκιά του Βενιζέλου</a:t>
            </a:r>
            <a:r>
              <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a:t>
            </a:r>
            <a:endParaRPr kumimoji="0" lang="en-US" sz="18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9 - Ορθογώνιο">
            <a:extLst>
              <a:ext uri="{FF2B5EF4-FFF2-40B4-BE49-F238E27FC236}">
                <a16:creationId xmlns:a16="http://schemas.microsoft.com/office/drawing/2014/main" id="{5372E7D2-833B-480C-A71D-710E1E40B52E}"/>
              </a:ext>
            </a:extLst>
          </p:cNvPr>
          <p:cNvSpPr/>
          <p:nvPr/>
        </p:nvSpPr>
        <p:spPr>
          <a:xfrm>
            <a:off x="504042" y="3925283"/>
            <a:ext cx="8280920" cy="368499"/>
          </a:xfrm>
          <a:prstGeom prst="rect">
            <a:avLst/>
          </a:prstGeom>
        </p:spPr>
        <p:txBody>
          <a:bodyPr wrap="square">
            <a:spAutoFit/>
          </a:bodyPr>
          <a:lstStyle/>
          <a:p>
            <a:pPr marL="0" marR="0" lvl="0" indent="0" algn="just" defTabSz="914400" rtl="0" eaLnBrk="1" fontAlgn="base" latinLnBrk="0" hangingPunct="1">
              <a:lnSpc>
                <a:spcPct val="107000"/>
              </a:lnSpc>
              <a:spcBef>
                <a:spcPct val="0"/>
              </a:spcBef>
              <a:spcAft>
                <a:spcPts val="1200"/>
              </a:spcAft>
              <a:buClrTx/>
              <a:buSzTx/>
              <a:buFontTx/>
              <a:buNone/>
              <a:tabLst/>
              <a:defRPr/>
            </a:pPr>
            <a:r>
              <a:rPr kumimoji="0" lang="en-US" sz="1800" b="1" u="none" strike="noStrike" kern="1200" cap="none" spc="0" normalizeH="0" baseline="0" noProof="0" dirty="0">
                <a:ln>
                  <a:noFill/>
                </a:ln>
                <a:solidFill>
                  <a:srgbClr val="931B1B"/>
                </a:solidFill>
                <a:effectLst/>
                <a:uLnTx/>
                <a:uFillTx/>
                <a:latin typeface="Times New Roman" panose="02020603050405020304" pitchFamily="18" charset="0"/>
                <a:ea typeface="Calibri" panose="020F0502020204030204" pitchFamily="34" charset="0"/>
                <a:cs typeface="Times New Roman" panose="02020603050405020304" pitchFamily="18" charset="0"/>
              </a:rPr>
              <a:t>Chapter II: </a:t>
            </a:r>
            <a:r>
              <a:rPr kumimoji="0" lang="en-US" sz="1800" b="1" i="1" u="none" strike="noStrike" kern="1200" cap="none" spc="0" normalizeH="0" baseline="0" noProof="0" dirty="0">
                <a:ln>
                  <a:noFill/>
                </a:ln>
                <a:solidFill>
                  <a:srgbClr val="931B1B"/>
                </a:solidFill>
                <a:effectLst/>
                <a:uLnTx/>
                <a:uFillTx/>
                <a:latin typeface="Times New Roman" panose="02020603050405020304" pitchFamily="18" charset="0"/>
                <a:ea typeface="Calibri" panose="020F0502020204030204" pitchFamily="34" charset="0"/>
                <a:cs typeface="Times New Roman" panose="02020603050405020304" pitchFamily="18" charset="0"/>
              </a:rPr>
              <a:t>“The parts of a book”</a:t>
            </a:r>
            <a:r>
              <a:rPr kumimoji="0" lang="el-GR" sz="1800" b="1" i="1" u="none" strike="noStrike" kern="1200" cap="none" spc="0" normalizeH="0" baseline="0" noProof="0" dirty="0">
                <a:ln>
                  <a:noFill/>
                </a:ln>
                <a:solidFill>
                  <a:srgbClr val="931B1B"/>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18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t>
            </a:r>
            <a:r>
              <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τα μέρη ενός βιβλίου ως έντυπου υλικού</a:t>
            </a:r>
            <a:endParaRPr kumimoji="0" lang="en-US" sz="18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9 - Ορθογώνιο">
            <a:extLst>
              <a:ext uri="{FF2B5EF4-FFF2-40B4-BE49-F238E27FC236}">
                <a16:creationId xmlns:a16="http://schemas.microsoft.com/office/drawing/2014/main" id="{0CCD2A7D-7447-4103-B78E-5090BE767030}"/>
              </a:ext>
            </a:extLst>
          </p:cNvPr>
          <p:cNvSpPr/>
          <p:nvPr/>
        </p:nvSpPr>
        <p:spPr>
          <a:xfrm>
            <a:off x="504042" y="3228208"/>
            <a:ext cx="8280920" cy="665118"/>
          </a:xfrm>
          <a:prstGeom prst="rect">
            <a:avLst/>
          </a:prstGeom>
        </p:spPr>
        <p:txBody>
          <a:bodyPr wrap="square">
            <a:spAutoFit/>
          </a:bodyPr>
          <a:lstStyle/>
          <a:p>
            <a:pPr marL="0" marR="0" lvl="0" indent="0" algn="just" defTabSz="914400" rtl="0" eaLnBrk="1" fontAlgn="base" latinLnBrk="0" hangingPunct="1">
              <a:lnSpc>
                <a:spcPct val="107000"/>
              </a:lnSpc>
              <a:spcBef>
                <a:spcPct val="0"/>
              </a:spcBef>
              <a:spcAft>
                <a:spcPts val="1200"/>
              </a:spcAft>
              <a:buClrTx/>
              <a:buSzTx/>
              <a:buFontTx/>
              <a:buNone/>
              <a:tabLst/>
              <a:defRPr/>
            </a:pPr>
            <a:r>
              <a:rPr kumimoji="0" lang="en-US" sz="1800" b="1" u="none" strike="noStrike" kern="1200" cap="none" spc="0" normalizeH="0" baseline="0" noProof="0" dirty="0">
                <a:ln>
                  <a:noFill/>
                </a:ln>
                <a:solidFill>
                  <a:srgbClr val="931B1B"/>
                </a:solidFill>
                <a:effectLst/>
                <a:uLnTx/>
                <a:uFillTx/>
                <a:latin typeface="Times New Roman" panose="02020603050405020304" pitchFamily="18" charset="0"/>
                <a:ea typeface="Calibri" panose="020F0502020204030204" pitchFamily="34" charset="0"/>
                <a:cs typeface="Times New Roman" panose="02020603050405020304" pitchFamily="18" charset="0"/>
              </a:rPr>
              <a:t>Chapter I: </a:t>
            </a:r>
            <a:r>
              <a:rPr kumimoji="0" lang="en-US" sz="1800" b="1" i="1" u="none" strike="noStrike" kern="1200" cap="none" spc="0" normalizeH="0" baseline="0" noProof="0" dirty="0">
                <a:ln>
                  <a:noFill/>
                </a:ln>
                <a:solidFill>
                  <a:srgbClr val="931B1B"/>
                </a:solidFill>
                <a:effectLst/>
                <a:uLnTx/>
                <a:uFillTx/>
                <a:latin typeface="Times New Roman" panose="02020603050405020304" pitchFamily="18" charset="0"/>
                <a:ea typeface="Calibri" panose="020F0502020204030204" pitchFamily="34" charset="0"/>
                <a:cs typeface="Times New Roman" panose="02020603050405020304" pitchFamily="18" charset="0"/>
              </a:rPr>
              <a:t>“Once upon a time there was a book” </a:t>
            </a:r>
            <a:r>
              <a:rPr kumimoji="0" lang="en-US" sz="18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t>
            </a:r>
            <a:r>
              <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η ιστορία και εξέλιξη του βιβλίου</a:t>
            </a:r>
            <a:r>
              <a:rPr kumimoji="0" lang="el-GR" sz="1800" u="none" strike="noStrike" kern="1200" cap="none" spc="0" normalizeH="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t>
            </a:r>
            <a:r>
              <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από τη σφηνοειδή</a:t>
            </a:r>
            <a:r>
              <a:rPr kumimoji="0" lang="el-GR" sz="1800" u="none" strike="noStrike" kern="1200" cap="none" spc="0" normalizeH="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γραφή πάνω σε πήλινες πλάκες </a:t>
            </a:r>
            <a:r>
              <a:rPr lang="el-GR" sz="1800" dirty="0">
                <a:solidFill>
                  <a:prstClr val="black"/>
                </a:solidFill>
                <a:ea typeface="Calibri" panose="020F0502020204030204" pitchFamily="34" charset="0"/>
                <a:cs typeface="Times New Roman" panose="02020603050405020304" pitchFamily="18" charset="0"/>
                <a:sym typeface="Wingdings" panose="05000000000000000000" pitchFamily="2" charset="2"/>
              </a:rPr>
              <a:t>μέχρι </a:t>
            </a:r>
            <a:r>
              <a:rPr kumimoji="0" lang="el-GR" sz="1800" u="none" strike="noStrike" kern="1200" cap="none" spc="0" normalizeH="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τ</a:t>
            </a:r>
            <a:r>
              <a:rPr lang="el-GR" sz="1800" dirty="0">
                <a:solidFill>
                  <a:prstClr val="black"/>
                </a:solidFill>
                <a:ea typeface="Calibri" panose="020F0502020204030204" pitchFamily="34" charset="0"/>
                <a:cs typeface="Times New Roman" panose="02020603050405020304" pitchFamily="18" charset="0"/>
                <a:sym typeface="Wingdings" panose="05000000000000000000" pitchFamily="2" charset="2"/>
              </a:rPr>
              <a:t>α </a:t>
            </a:r>
            <a:r>
              <a:rPr lang="en-US" sz="1800" dirty="0">
                <a:solidFill>
                  <a:prstClr val="black"/>
                </a:solidFill>
                <a:ea typeface="Calibri" panose="020F0502020204030204" pitchFamily="34" charset="0"/>
                <a:cs typeface="Times New Roman" panose="02020603050405020304" pitchFamily="18" charset="0"/>
                <a:sym typeface="Wingdings" panose="05000000000000000000" pitchFamily="2" charset="2"/>
              </a:rPr>
              <a:t>eBooks</a:t>
            </a:r>
            <a:endParaRPr kumimoji="0" lang="en-US" sz="180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68F752B2-5F7B-42A2-84F7-71D4C99EFFFA}"/>
              </a:ext>
            </a:extLst>
          </p:cNvPr>
          <p:cNvSpPr txBox="1"/>
          <p:nvPr/>
        </p:nvSpPr>
        <p:spPr>
          <a:xfrm>
            <a:off x="539265" y="5829392"/>
            <a:ext cx="8428478" cy="600164"/>
          </a:xfrm>
          <a:prstGeom prst="rect">
            <a:avLst/>
          </a:prstGeom>
          <a:noFill/>
        </p:spPr>
        <p:txBody>
          <a:bodyPr wrap="square">
            <a:spAutoFit/>
          </a:bodyPr>
          <a:lstStyle/>
          <a:p>
            <a:r>
              <a:rPr lang="el-GR" sz="1800" b="1" dirty="0" err="1">
                <a:solidFill>
                  <a:srgbClr val="931B1B"/>
                </a:solidFill>
              </a:rPr>
              <a:t>Υπερσύνδεσμος</a:t>
            </a:r>
            <a:r>
              <a:rPr lang="el-GR" sz="1800" b="1" dirty="0">
                <a:solidFill>
                  <a:srgbClr val="931B1B"/>
                </a:solidFill>
              </a:rPr>
              <a:t> </a:t>
            </a:r>
            <a:r>
              <a:rPr lang="en-US" sz="1800" b="1" i="1" dirty="0">
                <a:solidFill>
                  <a:srgbClr val="931B1B"/>
                </a:solidFill>
              </a:rPr>
              <a:t>Chamilo</a:t>
            </a:r>
            <a:r>
              <a:rPr lang="en-US" sz="1800" b="1" dirty="0">
                <a:solidFill>
                  <a:srgbClr val="931B1B"/>
                </a:solidFill>
              </a:rPr>
              <a:t>: </a:t>
            </a:r>
            <a:r>
              <a:rPr lang="en-US" sz="1500" dirty="0">
                <a:solidFill>
                  <a:srgbClr val="931B1B"/>
                </a:solidFill>
                <a:hlinkClick r:id="rId3">
                  <a:extLst>
                    <a:ext uri="{A12FA001-AC4F-418D-AE19-62706E023703}">
                      <ahyp:hlinkClr xmlns:ahyp="http://schemas.microsoft.com/office/drawing/2018/hyperlinkcolor" val="tx"/>
                    </a:ext>
                  </a:extLst>
                </a:hlinkClick>
              </a:rPr>
              <a:t>http://chamilo.datacenter.uoc.gr/metchamilo/courses/TIMETRAVELLINGBOOK/index.php?id_session=0</a:t>
            </a:r>
            <a:endParaRPr lang="el-GR" sz="1500" dirty="0">
              <a:solidFill>
                <a:srgbClr val="931B1B"/>
              </a:solidFill>
            </a:endParaRPr>
          </a:p>
        </p:txBody>
      </p:sp>
    </p:spTree>
    <p:extLst>
      <p:ext uri="{BB962C8B-B14F-4D97-AF65-F5344CB8AC3E}">
        <p14:creationId xmlns:p14="http://schemas.microsoft.com/office/powerpoint/2010/main" val="3265334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0" grpId="0"/>
      <p:bldP spid="12" grpId="0"/>
      <p:bldP spid="13"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B8A4AC61-FA29-4BDA-95A5-C63FD3D5E9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99792" y="2348880"/>
            <a:ext cx="4248472" cy="3245803"/>
          </a:xfrm>
          <a:prstGeom prst="rect">
            <a:avLst/>
          </a:prstGeom>
        </p:spPr>
      </p:pic>
      <p:sp>
        <p:nvSpPr>
          <p:cNvPr id="2" name="Τίτλος 1"/>
          <p:cNvSpPr>
            <a:spLocks noGrp="1"/>
          </p:cNvSpPr>
          <p:nvPr>
            <p:ph type="title"/>
          </p:nvPr>
        </p:nvSpPr>
        <p:spPr>
          <a:xfrm>
            <a:off x="1547664" y="332656"/>
            <a:ext cx="7488832" cy="765652"/>
          </a:xfrm>
        </p:spPr>
        <p:txBody>
          <a:bodyPr>
            <a:noAutofit/>
          </a:bodyPr>
          <a:lstStyle/>
          <a:p>
            <a:br>
              <a:rPr lang="el-GR" sz="3600" dirty="0"/>
            </a:br>
            <a:r>
              <a:rPr lang="el-GR" sz="3200" dirty="0">
                <a:latin typeface="Times New Roman" panose="02020603050405020304" pitchFamily="18" charset="0"/>
                <a:cs typeface="Times New Roman" panose="02020603050405020304" pitchFamily="18" charset="0"/>
              </a:rPr>
              <a:t>7. Παραγόμενο εκπαιδευτικό υλικό</a:t>
            </a:r>
            <a:r>
              <a:rPr lang="en-US" sz="3200" dirty="0">
                <a:latin typeface="Times New Roman" panose="02020603050405020304" pitchFamily="18" charset="0"/>
                <a:cs typeface="Times New Roman" panose="02020603050405020304" pitchFamily="18" charset="0"/>
              </a:rPr>
              <a:t> (</a:t>
            </a:r>
            <a:r>
              <a:rPr lang="el-GR" sz="3200" dirty="0">
                <a:latin typeface="Times New Roman" panose="02020603050405020304" pitchFamily="18" charset="0"/>
                <a:cs typeface="Times New Roman" panose="02020603050405020304" pitchFamily="18" charset="0"/>
              </a:rPr>
              <a:t>3</a:t>
            </a:r>
            <a:r>
              <a:rPr lang="en-US" sz="3200" dirty="0">
                <a:latin typeface="Times New Roman" panose="02020603050405020304" pitchFamily="18" charset="0"/>
                <a:cs typeface="Times New Roman" panose="02020603050405020304" pitchFamily="18" charset="0"/>
              </a:rPr>
              <a:t>/</a:t>
            </a:r>
            <a:r>
              <a:rPr lang="el-GR" sz="3200" dirty="0">
                <a:latin typeface="Times New Roman" panose="02020603050405020304" pitchFamily="18" charset="0"/>
                <a:cs typeface="Times New Roman" panose="02020603050405020304" pitchFamily="18" charset="0"/>
              </a:rPr>
              <a:t>5</a:t>
            </a:r>
            <a:r>
              <a:rPr lang="en-US" sz="3200" dirty="0">
                <a:latin typeface="Times New Roman" panose="02020603050405020304" pitchFamily="18" charset="0"/>
                <a:cs typeface="Times New Roman" panose="02020603050405020304" pitchFamily="18" charset="0"/>
              </a:rPr>
              <a:t>)</a:t>
            </a:r>
            <a:endParaRPr lang="el-GR" sz="3200" b="1" dirty="0">
              <a:solidFill>
                <a:srgbClr val="FF0000"/>
              </a:solidFill>
              <a:latin typeface="Times New Roman" panose="02020603050405020304" pitchFamily="18" charset="0"/>
              <a:cs typeface="Times New Roman" panose="02020603050405020304" pitchFamily="18" charset="0"/>
            </a:endParaRPr>
          </a:p>
        </p:txBody>
      </p:sp>
      <p:pic>
        <p:nvPicPr>
          <p:cNvPr id="20" name="Εικόνα 19">
            <a:extLst>
              <a:ext uri="{FF2B5EF4-FFF2-40B4-BE49-F238E27FC236}">
                <a16:creationId xmlns:a16="http://schemas.microsoft.com/office/drawing/2014/main" id="{BEA169EA-E035-4C11-AA93-86E3B91B1A40}"/>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971600" y="1263316"/>
            <a:ext cx="2909908" cy="1637802"/>
          </a:xfrm>
          <a:prstGeom prst="rect">
            <a:avLst/>
          </a:prstGeom>
        </p:spPr>
      </p:pic>
      <p:pic>
        <p:nvPicPr>
          <p:cNvPr id="23" name="Εικόνα 22">
            <a:extLst>
              <a:ext uri="{FF2B5EF4-FFF2-40B4-BE49-F238E27FC236}">
                <a16:creationId xmlns:a16="http://schemas.microsoft.com/office/drawing/2014/main" id="{0F351CA1-D5AA-41E9-B045-2B871572332F}"/>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5808240" y="1263317"/>
            <a:ext cx="2909908" cy="1637802"/>
          </a:xfrm>
          <a:prstGeom prst="rect">
            <a:avLst/>
          </a:prstGeom>
        </p:spPr>
      </p:pic>
      <p:pic>
        <p:nvPicPr>
          <p:cNvPr id="8" name="Εικόνα 7">
            <a:extLst>
              <a:ext uri="{FF2B5EF4-FFF2-40B4-BE49-F238E27FC236}">
                <a16:creationId xmlns:a16="http://schemas.microsoft.com/office/drawing/2014/main" id="{456A7383-D9F7-4DDE-B190-5AE509A75C4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4034" y="4786369"/>
            <a:ext cx="2922471" cy="1637802"/>
          </a:xfrm>
          <a:prstGeom prst="rect">
            <a:avLst/>
          </a:prstGeom>
        </p:spPr>
      </p:pic>
      <p:pic>
        <p:nvPicPr>
          <p:cNvPr id="26" name="Εικόνα 25">
            <a:extLst>
              <a:ext uri="{FF2B5EF4-FFF2-40B4-BE49-F238E27FC236}">
                <a16:creationId xmlns:a16="http://schemas.microsoft.com/office/drawing/2014/main" id="{D4EC1ED4-1024-4E43-9505-00905E04A9E4}"/>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5839131" y="4751036"/>
            <a:ext cx="3001823" cy="1687293"/>
          </a:xfrm>
          <a:prstGeom prst="rect">
            <a:avLst/>
          </a:prstGeom>
        </p:spPr>
      </p:pic>
    </p:spTree>
    <p:extLst>
      <p:ext uri="{BB962C8B-B14F-4D97-AF65-F5344CB8AC3E}">
        <p14:creationId xmlns:p14="http://schemas.microsoft.com/office/powerpoint/2010/main" val="1423843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p:cTn id="14" dur="500" fill="hold"/>
                                        <p:tgtEl>
                                          <p:spTgt spid="20"/>
                                        </p:tgtEl>
                                        <p:attrNameLst>
                                          <p:attrName>ppt_w</p:attrName>
                                        </p:attrNameLst>
                                      </p:cBhvr>
                                      <p:tavLst>
                                        <p:tav tm="0">
                                          <p:val>
                                            <p:fltVal val="0"/>
                                          </p:val>
                                        </p:tav>
                                        <p:tav tm="100000">
                                          <p:val>
                                            <p:strVal val="#ppt_w"/>
                                          </p:val>
                                        </p:tav>
                                      </p:tavLst>
                                    </p:anim>
                                    <p:anim calcmode="lin" valueType="num">
                                      <p:cBhvr>
                                        <p:cTn id="15" dur="500" fill="hold"/>
                                        <p:tgtEl>
                                          <p:spTgt spid="20"/>
                                        </p:tgtEl>
                                        <p:attrNameLst>
                                          <p:attrName>ppt_h</p:attrName>
                                        </p:attrNameLst>
                                      </p:cBhvr>
                                      <p:tavLst>
                                        <p:tav tm="0">
                                          <p:val>
                                            <p:fltVal val="0"/>
                                          </p:val>
                                        </p:tav>
                                        <p:tav tm="100000">
                                          <p:val>
                                            <p:strVal val="#ppt_h"/>
                                          </p:val>
                                        </p:tav>
                                      </p:tavLst>
                                    </p:anim>
                                    <p:animEffect transition="in" filter="fade">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500" fill="hold"/>
                                        <p:tgtEl>
                                          <p:spTgt spid="23"/>
                                        </p:tgtEl>
                                        <p:attrNameLst>
                                          <p:attrName>ppt_w</p:attrName>
                                        </p:attrNameLst>
                                      </p:cBhvr>
                                      <p:tavLst>
                                        <p:tav tm="0">
                                          <p:val>
                                            <p:fltVal val="0"/>
                                          </p:val>
                                        </p:tav>
                                        <p:tav tm="100000">
                                          <p:val>
                                            <p:strVal val="#ppt_w"/>
                                          </p:val>
                                        </p:tav>
                                      </p:tavLst>
                                    </p:anim>
                                    <p:anim calcmode="lin" valueType="num">
                                      <p:cBhvr>
                                        <p:cTn id="22" dur="500" fill="hold"/>
                                        <p:tgtEl>
                                          <p:spTgt spid="23"/>
                                        </p:tgtEl>
                                        <p:attrNameLst>
                                          <p:attrName>ppt_h</p:attrName>
                                        </p:attrNameLst>
                                      </p:cBhvr>
                                      <p:tavLst>
                                        <p:tav tm="0">
                                          <p:val>
                                            <p:fltVal val="0"/>
                                          </p:val>
                                        </p:tav>
                                        <p:tav tm="100000">
                                          <p:val>
                                            <p:strVal val="#ppt_h"/>
                                          </p:val>
                                        </p:tav>
                                      </p:tavLst>
                                    </p:anim>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p:cTn id="35" dur="500" fill="hold"/>
                                        <p:tgtEl>
                                          <p:spTgt spid="26"/>
                                        </p:tgtEl>
                                        <p:attrNameLst>
                                          <p:attrName>ppt_w</p:attrName>
                                        </p:attrNameLst>
                                      </p:cBhvr>
                                      <p:tavLst>
                                        <p:tav tm="0">
                                          <p:val>
                                            <p:fltVal val="0"/>
                                          </p:val>
                                        </p:tav>
                                        <p:tav tm="100000">
                                          <p:val>
                                            <p:strVal val="#ppt_w"/>
                                          </p:val>
                                        </p:tav>
                                      </p:tavLst>
                                    </p:anim>
                                    <p:anim calcmode="lin" valueType="num">
                                      <p:cBhvr>
                                        <p:cTn id="36" dur="500" fill="hold"/>
                                        <p:tgtEl>
                                          <p:spTgt spid="26"/>
                                        </p:tgtEl>
                                        <p:attrNameLst>
                                          <p:attrName>ppt_h</p:attrName>
                                        </p:attrNameLst>
                                      </p:cBhvr>
                                      <p:tavLst>
                                        <p:tav tm="0">
                                          <p:val>
                                            <p:fltVal val="0"/>
                                          </p:val>
                                        </p:tav>
                                        <p:tav tm="100000">
                                          <p:val>
                                            <p:strVal val="#ppt_h"/>
                                          </p:val>
                                        </p:tav>
                                      </p:tavLst>
                                    </p:anim>
                                    <p:animEffect transition="in" filter="fade">
                                      <p:cBhvr>
                                        <p:cTn id="3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Εικόνα 11">
            <a:extLst>
              <a:ext uri="{FF2B5EF4-FFF2-40B4-BE49-F238E27FC236}">
                <a16:creationId xmlns:a16="http://schemas.microsoft.com/office/drawing/2014/main" id="{D99A9449-3686-4335-93E2-2F40D8EAD6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303500"/>
            <a:ext cx="2028028" cy="1452802"/>
          </a:xfrm>
          <a:prstGeom prst="rect">
            <a:avLst/>
          </a:prstGeom>
        </p:spPr>
      </p:pic>
      <p:sp>
        <p:nvSpPr>
          <p:cNvPr id="2" name="Τίτλος 1"/>
          <p:cNvSpPr>
            <a:spLocks noGrp="1"/>
          </p:cNvSpPr>
          <p:nvPr>
            <p:ph type="title"/>
          </p:nvPr>
        </p:nvSpPr>
        <p:spPr>
          <a:xfrm>
            <a:off x="1547664" y="332656"/>
            <a:ext cx="7488832" cy="765652"/>
          </a:xfrm>
        </p:spPr>
        <p:txBody>
          <a:bodyPr>
            <a:noAutofit/>
          </a:bodyPr>
          <a:lstStyle/>
          <a:p>
            <a:br>
              <a:rPr lang="el-GR" sz="3600" dirty="0"/>
            </a:br>
            <a:r>
              <a:rPr lang="el-GR" sz="3200" dirty="0">
                <a:latin typeface="Times New Roman" panose="02020603050405020304" pitchFamily="18" charset="0"/>
                <a:cs typeface="Times New Roman" panose="02020603050405020304" pitchFamily="18" charset="0"/>
              </a:rPr>
              <a:t>7. Παραγόμενο εκπαιδευτικό υλικό</a:t>
            </a:r>
            <a:r>
              <a:rPr lang="en-US" sz="3200" dirty="0">
                <a:latin typeface="Times New Roman" panose="02020603050405020304" pitchFamily="18" charset="0"/>
                <a:cs typeface="Times New Roman" panose="02020603050405020304" pitchFamily="18" charset="0"/>
              </a:rPr>
              <a:t> (</a:t>
            </a:r>
            <a:r>
              <a:rPr lang="el-GR" sz="3200" dirty="0">
                <a:latin typeface="Times New Roman" panose="02020603050405020304" pitchFamily="18" charset="0"/>
                <a:cs typeface="Times New Roman" panose="02020603050405020304" pitchFamily="18" charset="0"/>
              </a:rPr>
              <a:t>4</a:t>
            </a:r>
            <a:r>
              <a:rPr lang="en-US" sz="3200" dirty="0">
                <a:latin typeface="Times New Roman" panose="02020603050405020304" pitchFamily="18" charset="0"/>
                <a:cs typeface="Times New Roman" panose="02020603050405020304" pitchFamily="18" charset="0"/>
              </a:rPr>
              <a:t>/</a:t>
            </a:r>
            <a:r>
              <a:rPr lang="el-GR" sz="3200" dirty="0">
                <a:latin typeface="Times New Roman" panose="02020603050405020304" pitchFamily="18" charset="0"/>
                <a:cs typeface="Times New Roman" panose="02020603050405020304" pitchFamily="18" charset="0"/>
              </a:rPr>
              <a:t>5</a:t>
            </a:r>
            <a:r>
              <a:rPr lang="en-US" sz="3200" dirty="0">
                <a:latin typeface="Times New Roman" panose="02020603050405020304" pitchFamily="18" charset="0"/>
                <a:cs typeface="Times New Roman" panose="02020603050405020304" pitchFamily="18" charset="0"/>
              </a:rPr>
              <a:t>)</a:t>
            </a:r>
            <a:endParaRPr lang="el-GR" sz="3200" b="1" dirty="0">
              <a:solidFill>
                <a:srgbClr val="FF0000"/>
              </a:solidFill>
              <a:latin typeface="Times New Roman" panose="02020603050405020304" pitchFamily="18" charset="0"/>
              <a:cs typeface="Times New Roman" panose="02020603050405020304" pitchFamily="18" charset="0"/>
            </a:endParaRPr>
          </a:p>
        </p:txBody>
      </p:sp>
      <p:sp>
        <p:nvSpPr>
          <p:cNvPr id="6" name="Ορθογώνιο: Στρογγύλεμα γωνιών 5">
            <a:extLst>
              <a:ext uri="{FF2B5EF4-FFF2-40B4-BE49-F238E27FC236}">
                <a16:creationId xmlns:a16="http://schemas.microsoft.com/office/drawing/2014/main" id="{A825DCC1-5096-47FD-A2FC-6A3D7627BC24}"/>
              </a:ext>
            </a:extLst>
          </p:cNvPr>
          <p:cNvSpPr/>
          <p:nvPr/>
        </p:nvSpPr>
        <p:spPr>
          <a:xfrm>
            <a:off x="1547664" y="1484784"/>
            <a:ext cx="5400600" cy="765652"/>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800"/>
              </a:spcAft>
            </a:pPr>
            <a:endParaRPr lang="el-G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r>
              <a:rPr lang="el-GR"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Μοντέλα – Μεθοδολογία σχεδιασμού Ε.Υ.:</a:t>
            </a:r>
            <a:endParaRPr lang="en-US"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l-GR"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Ορθογώνιο: Στρογγύλεμα γωνιών 6">
            <a:extLst>
              <a:ext uri="{FF2B5EF4-FFF2-40B4-BE49-F238E27FC236}">
                <a16:creationId xmlns:a16="http://schemas.microsoft.com/office/drawing/2014/main" id="{3F13E501-338D-41EE-BB84-52B2D87E0B9B}"/>
              </a:ext>
            </a:extLst>
          </p:cNvPr>
          <p:cNvSpPr/>
          <p:nvPr/>
        </p:nvSpPr>
        <p:spPr>
          <a:xfrm>
            <a:off x="772904" y="2724286"/>
            <a:ext cx="7333390" cy="3657955"/>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18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l-GR"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l-GR"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endParaRPr lang="el-GR" sz="18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9 - Ορθογώνιο">
            <a:extLst>
              <a:ext uri="{FF2B5EF4-FFF2-40B4-BE49-F238E27FC236}">
                <a16:creationId xmlns:a16="http://schemas.microsoft.com/office/drawing/2014/main" id="{F3AA82E0-0ACC-4D4A-A29D-551951279EB7}"/>
              </a:ext>
            </a:extLst>
          </p:cNvPr>
          <p:cNvSpPr/>
          <p:nvPr/>
        </p:nvSpPr>
        <p:spPr>
          <a:xfrm>
            <a:off x="914871" y="2842890"/>
            <a:ext cx="7049456" cy="3420745"/>
          </a:xfrm>
          <a:prstGeom prst="rect">
            <a:avLst/>
          </a:prstGeom>
        </p:spPr>
        <p:txBody>
          <a:bodyPr wrap="square">
            <a:spAutoFit/>
          </a:bodyPr>
          <a:lstStyle/>
          <a:p>
            <a:pPr marL="342900" marR="0" lvl="0" indent="-342900" algn="just" defTabSz="914400" rtl="0" eaLnBrk="1" fontAlgn="base" latinLnBrk="0" hangingPunct="1">
              <a:lnSpc>
                <a:spcPct val="107000"/>
              </a:lnSpc>
              <a:spcBef>
                <a:spcPct val="0"/>
              </a:spcBef>
              <a:spcAft>
                <a:spcPts val="0"/>
              </a:spcAft>
              <a:buClrTx/>
              <a:buSzTx/>
              <a:buFont typeface="Wingdings" panose="05000000000000000000" pitchFamily="2" charset="2"/>
              <a:buChar char="Ø"/>
              <a:tabLst/>
              <a:defRPr/>
            </a:pPr>
            <a:r>
              <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Μοντέλο σχεδιασμού </a:t>
            </a:r>
            <a:r>
              <a:rPr kumimoji="0" lang="en-US" sz="1800" b="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ADDIE</a:t>
            </a:r>
            <a:r>
              <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5 φάσεις σχεδιασμού </a:t>
            </a:r>
            <a:r>
              <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a:t>
            </a:r>
            <a:r>
              <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R="0" lvl="0" algn="just" defTabSz="914400" rtl="0" eaLnBrk="1" fontAlgn="base" latinLnBrk="0" hangingPunct="1">
              <a:lnSpc>
                <a:spcPct val="107000"/>
              </a:lnSpc>
              <a:spcBef>
                <a:spcPct val="0"/>
              </a:spcBef>
              <a:spcAft>
                <a:spcPts val="600"/>
              </a:spcAft>
              <a:buClrTx/>
              <a:buSzTx/>
              <a:tabLst/>
              <a:defRPr/>
            </a:pPr>
            <a:r>
              <a:rPr lang="en-US" sz="1800" b="1" dirty="0">
                <a:solidFill>
                  <a:prstClr val="black"/>
                </a:solidFill>
                <a:ea typeface="Times New Roman" panose="02020603050405020304" pitchFamily="18" charset="0"/>
                <a:cs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nalyze</a:t>
            </a:r>
            <a:r>
              <a:rPr lang="el-GR" sz="180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D</a:t>
            </a:r>
            <a:r>
              <a:rPr lang="en-US" sz="1800" dirty="0">
                <a:effectLst/>
                <a:latin typeface="Times New Roman" panose="02020603050405020304" pitchFamily="18" charset="0"/>
                <a:ea typeface="Times New Roman" panose="02020603050405020304" pitchFamily="18" charset="0"/>
              </a:rPr>
              <a:t>esign</a:t>
            </a:r>
            <a:r>
              <a:rPr lang="el-GR" sz="180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D</a:t>
            </a:r>
            <a:r>
              <a:rPr lang="en-US" sz="1800" dirty="0">
                <a:effectLst/>
                <a:latin typeface="Times New Roman" panose="02020603050405020304" pitchFamily="18" charset="0"/>
                <a:ea typeface="Times New Roman" panose="02020603050405020304" pitchFamily="18" charset="0"/>
              </a:rPr>
              <a:t>evelop</a:t>
            </a:r>
            <a:r>
              <a:rPr lang="el-GR" sz="180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I</a:t>
            </a:r>
            <a:r>
              <a:rPr lang="en-US" sz="1800" dirty="0">
                <a:effectLst/>
                <a:latin typeface="Times New Roman" panose="02020603050405020304" pitchFamily="18" charset="0"/>
                <a:ea typeface="Times New Roman" panose="02020603050405020304" pitchFamily="18" charset="0"/>
              </a:rPr>
              <a:t>mplement</a:t>
            </a:r>
            <a:r>
              <a:rPr lang="el-GR" sz="1800" dirty="0">
                <a:effectLst/>
                <a:latin typeface="Times New Roman" panose="02020603050405020304" pitchFamily="18" charset="0"/>
                <a:ea typeface="Times New Roman" panose="02020603050405020304" pitchFamily="18" charset="0"/>
              </a:rPr>
              <a:t> και </a:t>
            </a:r>
            <a:r>
              <a:rPr lang="en-US" sz="1800" b="1" dirty="0">
                <a:effectLst/>
                <a:latin typeface="Times New Roman" panose="02020603050405020304" pitchFamily="18" charset="0"/>
                <a:ea typeface="Times New Roman" panose="02020603050405020304" pitchFamily="18" charset="0"/>
              </a:rPr>
              <a:t>E</a:t>
            </a:r>
            <a:r>
              <a:rPr lang="en-US" sz="1800" dirty="0">
                <a:effectLst/>
                <a:latin typeface="Times New Roman" panose="02020603050405020304" pitchFamily="18" charset="0"/>
                <a:ea typeface="Times New Roman" panose="02020603050405020304" pitchFamily="18" charset="0"/>
              </a:rPr>
              <a:t>valuate</a:t>
            </a:r>
            <a:endParaRPr kumimoji="0" lang="en-US"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600"/>
              </a:spcAft>
              <a:buFont typeface="Wingdings" panose="05000000000000000000" pitchFamily="2" charset="2"/>
              <a:buChar char="Ø"/>
              <a:defRPr/>
            </a:pPr>
            <a:r>
              <a:rPr lang="el-GR" sz="1800" dirty="0">
                <a:solidFill>
                  <a:prstClr val="black"/>
                </a:solidFill>
                <a:cs typeface="Times New Roman" panose="02020603050405020304" pitchFamily="18" charset="0"/>
              </a:rPr>
              <a:t>Μοντέλο σχεδιασμού </a:t>
            </a:r>
            <a:r>
              <a:rPr lang="en-US" sz="1800" b="1" dirty="0" err="1">
                <a:solidFill>
                  <a:prstClr val="black"/>
                </a:solidFill>
                <a:cs typeface="Times New Roman" panose="02020603050405020304" pitchFamily="18" charset="0"/>
              </a:rPr>
              <a:t>Gagné</a:t>
            </a:r>
            <a:r>
              <a:rPr lang="el-GR" sz="1800" dirty="0">
                <a:solidFill>
                  <a:prstClr val="black"/>
                </a:solidFill>
                <a:cs typeface="Times New Roman" panose="02020603050405020304" pitchFamily="18" charset="0"/>
              </a:rPr>
              <a:t>: 9 βήματα διδασκαλίας</a:t>
            </a:r>
            <a:endParaRPr lang="en-US" sz="1800" dirty="0">
              <a:solidFill>
                <a:prstClr val="black"/>
              </a:solidFill>
              <a:cs typeface="Times New Roman" panose="02020603050405020304" pitchFamily="18" charset="0"/>
            </a:endParaRPr>
          </a:p>
          <a:p>
            <a:pPr marL="342900" marR="0" lvl="0" indent="-342900" algn="just" defTabSz="914400" rtl="0" eaLnBrk="1" fontAlgn="base" latinLnBrk="0" hangingPunct="1">
              <a:lnSpc>
                <a:spcPct val="107000"/>
              </a:lnSpc>
              <a:spcBef>
                <a:spcPct val="0"/>
              </a:spcBef>
              <a:spcAft>
                <a:spcPts val="600"/>
              </a:spcAft>
              <a:buClrTx/>
              <a:buSzTx/>
              <a:buFont typeface="Wingdings" panose="05000000000000000000" pitchFamily="2" charset="2"/>
              <a:buChar char="Ø"/>
              <a:tabLst/>
              <a:defRPr/>
            </a:pPr>
            <a:r>
              <a:rPr lang="el-GR" sz="1800" dirty="0"/>
              <a:t>Αναθεωρημένη ταξινομία προσδοκώμενων αποτελεσμάτων </a:t>
            </a:r>
            <a:r>
              <a:rPr lang="el-GR" sz="1800" b="1" dirty="0" err="1"/>
              <a:t>Bloom</a:t>
            </a:r>
            <a:r>
              <a:rPr lang="en-US" sz="1800" dirty="0"/>
              <a:t>:</a:t>
            </a:r>
            <a:r>
              <a:rPr lang="el-GR" sz="1800" b="1" dirty="0"/>
              <a:t> Γνώσεις – Δεξιότητες – Στάσεις </a:t>
            </a:r>
            <a:endParaRPr lang="en-US" sz="1800" b="1" dirty="0"/>
          </a:p>
          <a:p>
            <a:pPr marL="342900" marR="0" lvl="0" indent="-342900" algn="just" defTabSz="914400" rtl="0" eaLnBrk="1" fontAlgn="base" latinLnBrk="0" hangingPunct="1">
              <a:lnSpc>
                <a:spcPct val="107000"/>
              </a:lnSpc>
              <a:spcBef>
                <a:spcPct val="0"/>
              </a:spcBef>
              <a:spcAft>
                <a:spcPts val="600"/>
              </a:spcAft>
              <a:buClrTx/>
              <a:buSzTx/>
              <a:buFont typeface="Wingdings" panose="05000000000000000000" pitchFamily="2" charset="2"/>
              <a:buChar char="Ø"/>
              <a:tabLst/>
              <a:defRPr/>
            </a:pPr>
            <a:r>
              <a:rPr lang="el-GR" sz="1800" dirty="0"/>
              <a:t>Μοντέλο σχεδίασης </a:t>
            </a:r>
            <a:r>
              <a:rPr lang="el-GR" sz="1800" b="1" dirty="0" err="1"/>
              <a:t>West</a:t>
            </a:r>
            <a:r>
              <a:rPr lang="el-GR" sz="1800" b="1" dirty="0"/>
              <a:t> </a:t>
            </a:r>
            <a:r>
              <a:rPr lang="el-GR" sz="1800" dirty="0"/>
              <a:t>και</a:t>
            </a:r>
            <a:r>
              <a:rPr lang="el-GR" sz="1800" b="1" dirty="0"/>
              <a:t> Λιοναράκη</a:t>
            </a:r>
            <a:r>
              <a:rPr lang="el-GR" sz="1800" dirty="0"/>
              <a:t>: Η κατηγοριοποίηση των </a:t>
            </a:r>
            <a:r>
              <a:rPr lang="el-GR" sz="1800" b="1" dirty="0"/>
              <a:t>«κειμένων» </a:t>
            </a:r>
            <a:endParaRPr lang="en-US" sz="1800" b="1" dirty="0"/>
          </a:p>
          <a:p>
            <a:pPr marL="342900" marR="0" lvl="0" indent="-342900" algn="just" defTabSz="914400" rtl="0" eaLnBrk="1" fontAlgn="base" latinLnBrk="0" hangingPunct="1">
              <a:lnSpc>
                <a:spcPct val="107000"/>
              </a:lnSpc>
              <a:spcBef>
                <a:spcPct val="0"/>
              </a:spcBef>
              <a:spcAft>
                <a:spcPts val="600"/>
              </a:spcAft>
              <a:buClrTx/>
              <a:buSzTx/>
              <a:buFont typeface="Wingdings" panose="05000000000000000000" pitchFamily="2" charset="2"/>
              <a:buChar char="Ø"/>
              <a:tabLst/>
              <a:defRPr/>
            </a:pPr>
            <a:r>
              <a:rPr lang="el-GR" sz="1800" dirty="0">
                <a:effectLst/>
                <a:ea typeface="Times New Roman" panose="02020603050405020304" pitchFamily="18" charset="0"/>
                <a:cs typeface="Times New Roman" panose="02020603050405020304" pitchFamily="18" charset="0"/>
              </a:rPr>
              <a:t>Γνωσιακή Θεωρία Πολυμέσων </a:t>
            </a:r>
            <a:r>
              <a:rPr lang="el-GR" sz="1800" b="1" dirty="0">
                <a:effectLst/>
                <a:ea typeface="Times New Roman" panose="02020603050405020304" pitchFamily="18" charset="0"/>
                <a:cs typeface="Times New Roman" panose="02020603050405020304" pitchFamily="18" charset="0"/>
              </a:rPr>
              <a:t>Mayer</a:t>
            </a:r>
            <a:r>
              <a:rPr lang="el-GR" sz="1800" dirty="0">
                <a:ea typeface="Times New Roman" panose="02020603050405020304" pitchFamily="18" charset="0"/>
                <a:cs typeface="Times New Roman" panose="02020603050405020304" pitchFamily="18" charset="0"/>
              </a:rPr>
              <a:t>:</a:t>
            </a:r>
            <a:r>
              <a:rPr lang="el-GR" sz="1800" b="1" dirty="0">
                <a:ea typeface="Times New Roman" panose="02020603050405020304" pitchFamily="18" charset="0"/>
                <a:cs typeface="Times New Roman" panose="02020603050405020304" pitchFamily="18" charset="0"/>
              </a:rPr>
              <a:t> </a:t>
            </a:r>
            <a:r>
              <a:rPr lang="el-GR" sz="1800" b="1" dirty="0">
                <a:effectLst/>
                <a:latin typeface="Times New Roman" panose="02020603050405020304" pitchFamily="18" charset="0"/>
                <a:ea typeface="Calibri" panose="020F0502020204030204" pitchFamily="34" charset="0"/>
                <a:sym typeface="Wingdings" panose="05000000000000000000" pitchFamily="2" charset="2"/>
              </a:rPr>
              <a:t>Πολυτροπικότητα                             </a:t>
            </a:r>
            <a:r>
              <a:rPr lang="el-GR" sz="1800" dirty="0">
                <a:solidFill>
                  <a:srgbClr val="000000"/>
                </a:solidFill>
                <a:effectLst/>
                <a:latin typeface="Times New Roman" panose="02020603050405020304" pitchFamily="18" charset="0"/>
                <a:ea typeface="Calibri" panose="020F0502020204030204" pitchFamily="34" charset="0"/>
              </a:rPr>
              <a:t>οι ά</a:t>
            </a:r>
            <a:r>
              <a:rPr lang="el-GR" sz="1800" dirty="0">
                <a:effectLst/>
                <a:latin typeface="Times New Roman" panose="02020603050405020304" pitchFamily="18" charset="0"/>
                <a:ea typeface="Calibri" panose="020F0502020204030204" pitchFamily="34" charset="0"/>
              </a:rPr>
              <a:t>νθρωποι μαθαίνουν εις βάθος περισσότερο από τις </a:t>
            </a:r>
            <a:r>
              <a:rPr lang="el-GR" sz="1800" b="1" dirty="0">
                <a:effectLst/>
                <a:latin typeface="Times New Roman" panose="02020603050405020304" pitchFamily="18" charset="0"/>
                <a:ea typeface="Calibri" panose="020F0502020204030204" pitchFamily="34" charset="0"/>
              </a:rPr>
              <a:t>λέξεις</a:t>
            </a:r>
            <a:r>
              <a:rPr lang="el-GR" sz="1800" dirty="0">
                <a:effectLst/>
                <a:latin typeface="Times New Roman" panose="02020603050405020304" pitchFamily="18" charset="0"/>
                <a:ea typeface="Calibri" panose="020F0502020204030204" pitchFamily="34" charset="0"/>
              </a:rPr>
              <a:t> και τις </a:t>
            </a:r>
            <a:r>
              <a:rPr lang="el-GR" sz="1800" b="1" dirty="0">
                <a:effectLst/>
                <a:latin typeface="Times New Roman" panose="02020603050405020304" pitchFamily="18" charset="0"/>
                <a:ea typeface="Calibri" panose="020F0502020204030204" pitchFamily="34" charset="0"/>
              </a:rPr>
              <a:t>εικόνες</a:t>
            </a:r>
            <a:r>
              <a:rPr lang="el-GR" sz="1800" dirty="0">
                <a:effectLst/>
                <a:latin typeface="Times New Roman" panose="02020603050405020304" pitchFamily="18" charset="0"/>
                <a:ea typeface="Calibri" panose="020F0502020204030204" pitchFamily="34" charset="0"/>
              </a:rPr>
              <a:t> παρά από το μεμονωμένο κείμενο</a:t>
            </a:r>
            <a:endParaRPr lang="el-GR" sz="1800" b="1" dirty="0">
              <a:cs typeface="Times New Roman" panose="02020603050405020304" pitchFamily="18" charset="0"/>
            </a:endParaRPr>
          </a:p>
        </p:txBody>
      </p:sp>
    </p:spTree>
    <p:extLst>
      <p:ext uri="{BB962C8B-B14F-4D97-AF65-F5344CB8AC3E}">
        <p14:creationId xmlns:p14="http://schemas.microsoft.com/office/powerpoint/2010/main" val="237030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0E12C3C2-608A-4FAF-967E-B83DA407BE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5208" y="1379578"/>
            <a:ext cx="2011288" cy="2011288"/>
          </a:xfrm>
          <a:prstGeom prst="rect">
            <a:avLst/>
          </a:prstGeom>
        </p:spPr>
      </p:pic>
      <p:sp>
        <p:nvSpPr>
          <p:cNvPr id="40" name="Ορθογώνιο: Στρογγύλεμα γωνιών 39">
            <a:extLst>
              <a:ext uri="{FF2B5EF4-FFF2-40B4-BE49-F238E27FC236}">
                <a16:creationId xmlns:a16="http://schemas.microsoft.com/office/drawing/2014/main" id="{85DF1BA4-9F75-4039-B62C-543A7090F7F4}"/>
              </a:ext>
            </a:extLst>
          </p:cNvPr>
          <p:cNvSpPr/>
          <p:nvPr/>
        </p:nvSpPr>
        <p:spPr>
          <a:xfrm>
            <a:off x="683567" y="2240593"/>
            <a:ext cx="6624737" cy="904042"/>
          </a:xfrm>
          <a:prstGeom prst="roundRect">
            <a:avLst/>
          </a:prstGeom>
          <a:noFill/>
          <a:ln>
            <a:noFill/>
          </a:ln>
          <a:effectLst>
            <a:softEdge rad="0"/>
          </a:effectLst>
          <a:scene3d>
            <a:camera prst="orthographicFront"/>
            <a:lightRig rig="threePt" dir="t"/>
          </a:scene3d>
          <a:sp3d extrusionH="76200" contourW="190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800"/>
              </a:spcAft>
            </a:pPr>
            <a:endParaRPr lang="el-G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l-GR"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1" name="Ορθογώνιο: Στρογγύλεμα γωνιών 40">
            <a:extLst>
              <a:ext uri="{FF2B5EF4-FFF2-40B4-BE49-F238E27FC236}">
                <a16:creationId xmlns:a16="http://schemas.microsoft.com/office/drawing/2014/main" id="{CC476BFF-8631-4919-B545-11734D6D74AA}"/>
              </a:ext>
            </a:extLst>
          </p:cNvPr>
          <p:cNvSpPr/>
          <p:nvPr/>
        </p:nvSpPr>
        <p:spPr>
          <a:xfrm>
            <a:off x="633946" y="3289258"/>
            <a:ext cx="6624737" cy="993279"/>
          </a:xfrm>
          <a:prstGeom prst="roundRect">
            <a:avLst/>
          </a:prstGeom>
          <a:noFill/>
          <a:ln>
            <a:noFill/>
          </a:ln>
          <a:effectLst>
            <a:softEdge rad="0"/>
          </a:effectLst>
          <a:scene3d>
            <a:camera prst="orthographicFront"/>
            <a:lightRig rig="threePt" dir="t"/>
          </a:scene3d>
          <a:sp3d extrusionH="76200" contourW="190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800"/>
              </a:spcAft>
            </a:pPr>
            <a:endParaRPr lang="el-G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l-GR"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5" name="Εικόνα 24">
            <a:extLst>
              <a:ext uri="{FF2B5EF4-FFF2-40B4-BE49-F238E27FC236}">
                <a16:creationId xmlns:a16="http://schemas.microsoft.com/office/drawing/2014/main" id="{BB68AE9B-06B2-424F-96F2-729F0E705B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99571" y="4812678"/>
            <a:ext cx="1507596" cy="1646869"/>
          </a:xfrm>
          <a:prstGeom prst="rect">
            <a:avLst/>
          </a:prstGeom>
        </p:spPr>
      </p:pic>
      <p:pic>
        <p:nvPicPr>
          <p:cNvPr id="19" name="Εικόνα 18">
            <a:extLst>
              <a:ext uri="{FF2B5EF4-FFF2-40B4-BE49-F238E27FC236}">
                <a16:creationId xmlns:a16="http://schemas.microsoft.com/office/drawing/2014/main" id="{9C20E05D-B7BC-4825-BEAD-A14E884835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2231" y="5013176"/>
            <a:ext cx="1350865" cy="1350865"/>
          </a:xfrm>
          <a:prstGeom prst="rect">
            <a:avLst/>
          </a:prstGeom>
        </p:spPr>
      </p:pic>
      <p:pic>
        <p:nvPicPr>
          <p:cNvPr id="16" name="Εικόνα 15">
            <a:extLst>
              <a:ext uri="{FF2B5EF4-FFF2-40B4-BE49-F238E27FC236}">
                <a16:creationId xmlns:a16="http://schemas.microsoft.com/office/drawing/2014/main" id="{C83DCF34-E8E5-4249-91D4-0ED46E9C99D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7091" y="3311502"/>
            <a:ext cx="1656184" cy="897584"/>
          </a:xfrm>
          <a:prstGeom prst="rect">
            <a:avLst/>
          </a:prstGeom>
        </p:spPr>
      </p:pic>
      <p:sp>
        <p:nvSpPr>
          <p:cNvPr id="2" name="Τίτλος 1"/>
          <p:cNvSpPr>
            <a:spLocks noGrp="1"/>
          </p:cNvSpPr>
          <p:nvPr>
            <p:ph type="title"/>
          </p:nvPr>
        </p:nvSpPr>
        <p:spPr>
          <a:xfrm>
            <a:off x="1547664" y="332656"/>
            <a:ext cx="7488832" cy="765652"/>
          </a:xfrm>
        </p:spPr>
        <p:txBody>
          <a:bodyPr>
            <a:noAutofit/>
          </a:bodyPr>
          <a:lstStyle/>
          <a:p>
            <a:br>
              <a:rPr lang="el-GR" sz="3600" dirty="0"/>
            </a:br>
            <a:r>
              <a:rPr lang="el-GR" sz="3200" dirty="0">
                <a:latin typeface="Times New Roman" panose="02020603050405020304" pitchFamily="18" charset="0"/>
                <a:cs typeface="Times New Roman" panose="02020603050405020304" pitchFamily="18" charset="0"/>
              </a:rPr>
              <a:t>7. Παραγόμενο εκπαιδευτικό υλικό</a:t>
            </a:r>
            <a:r>
              <a:rPr lang="en-US" sz="3200" dirty="0">
                <a:latin typeface="Times New Roman" panose="02020603050405020304" pitchFamily="18" charset="0"/>
                <a:cs typeface="Times New Roman" panose="02020603050405020304" pitchFamily="18" charset="0"/>
              </a:rPr>
              <a:t> (</a:t>
            </a:r>
            <a:r>
              <a:rPr lang="el-GR" sz="3200" dirty="0">
                <a:latin typeface="Times New Roman" panose="02020603050405020304" pitchFamily="18" charset="0"/>
                <a:cs typeface="Times New Roman" panose="02020603050405020304" pitchFamily="18" charset="0"/>
              </a:rPr>
              <a:t>5</a:t>
            </a:r>
            <a:r>
              <a:rPr lang="en-US" sz="3200" dirty="0">
                <a:latin typeface="Times New Roman" panose="02020603050405020304" pitchFamily="18" charset="0"/>
                <a:cs typeface="Times New Roman" panose="02020603050405020304" pitchFamily="18" charset="0"/>
              </a:rPr>
              <a:t>/</a:t>
            </a:r>
            <a:r>
              <a:rPr lang="el-GR" sz="3200" dirty="0">
                <a:latin typeface="Times New Roman" panose="02020603050405020304" pitchFamily="18" charset="0"/>
                <a:cs typeface="Times New Roman" panose="02020603050405020304" pitchFamily="18" charset="0"/>
              </a:rPr>
              <a:t>5</a:t>
            </a:r>
            <a:r>
              <a:rPr lang="en-US" sz="3200" dirty="0">
                <a:latin typeface="Times New Roman" panose="02020603050405020304" pitchFamily="18" charset="0"/>
                <a:cs typeface="Times New Roman" panose="02020603050405020304" pitchFamily="18" charset="0"/>
              </a:rPr>
              <a:t>)</a:t>
            </a:r>
            <a:endParaRPr lang="el-GR" sz="3200" b="1" dirty="0">
              <a:solidFill>
                <a:srgbClr val="FF0000"/>
              </a:solidFill>
              <a:latin typeface="Times New Roman" panose="02020603050405020304" pitchFamily="18" charset="0"/>
              <a:cs typeface="Times New Roman" panose="02020603050405020304" pitchFamily="18" charset="0"/>
            </a:endParaRPr>
          </a:p>
        </p:txBody>
      </p:sp>
      <p:sp>
        <p:nvSpPr>
          <p:cNvPr id="6" name="Ορθογώνιο: Στρογγύλεμα γωνιών 5">
            <a:extLst>
              <a:ext uri="{FF2B5EF4-FFF2-40B4-BE49-F238E27FC236}">
                <a16:creationId xmlns:a16="http://schemas.microsoft.com/office/drawing/2014/main" id="{A825DCC1-5096-47FD-A2FC-6A3D7627BC24}"/>
              </a:ext>
            </a:extLst>
          </p:cNvPr>
          <p:cNvSpPr/>
          <p:nvPr/>
        </p:nvSpPr>
        <p:spPr>
          <a:xfrm>
            <a:off x="1558001" y="1375274"/>
            <a:ext cx="4824536" cy="473639"/>
          </a:xfrm>
          <a:prstGeom prst="roundRect">
            <a:avLst/>
          </a:prstGeom>
          <a:solidFill>
            <a:schemeClr val="accent4">
              <a:lumMod val="60000"/>
              <a:lumOff val="40000"/>
              <a:alpha val="49804"/>
            </a:scheme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800"/>
              </a:spcAft>
            </a:pPr>
            <a:endParaRPr lang="el-G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r>
              <a:rPr lang="el-GR"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Ψηφιακά εργαλεία δημιουργίας Ε.Υ.:</a:t>
            </a:r>
            <a:endParaRPr lang="en-US"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l-GR"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 name="Εικόνα 9">
            <a:extLst>
              <a:ext uri="{FF2B5EF4-FFF2-40B4-BE49-F238E27FC236}">
                <a16:creationId xmlns:a16="http://schemas.microsoft.com/office/drawing/2014/main" id="{178AD941-C4D5-49F5-9CAC-0F82CA4854E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0493" y="2305919"/>
            <a:ext cx="1493194" cy="648072"/>
          </a:xfrm>
          <a:prstGeom prst="rect">
            <a:avLst/>
          </a:prstGeom>
        </p:spPr>
      </p:pic>
      <p:sp>
        <p:nvSpPr>
          <p:cNvPr id="14" name="9 - Ορθογώνιο">
            <a:extLst>
              <a:ext uri="{FF2B5EF4-FFF2-40B4-BE49-F238E27FC236}">
                <a16:creationId xmlns:a16="http://schemas.microsoft.com/office/drawing/2014/main" id="{06BD5DD8-7FD7-4B78-A98C-1DA746E31BF9}"/>
              </a:ext>
            </a:extLst>
          </p:cNvPr>
          <p:cNvSpPr/>
          <p:nvPr/>
        </p:nvSpPr>
        <p:spPr>
          <a:xfrm>
            <a:off x="2246418" y="2189206"/>
            <a:ext cx="5061885" cy="1014893"/>
          </a:xfrm>
          <a:prstGeom prst="rect">
            <a:avLst/>
          </a:prstGeom>
        </p:spPr>
        <p:txBody>
          <a:bodyPr wrap="square">
            <a:spAutoFit/>
          </a:bodyPr>
          <a:lstStyle/>
          <a:p>
            <a:pPr algn="ctr">
              <a:lnSpc>
                <a:spcPct val="114000"/>
              </a:lnSpc>
            </a:pPr>
            <a:r>
              <a:rPr lang="el-GR" sz="1800" dirty="0">
                <a:solidFill>
                  <a:srgbClr val="000000"/>
                </a:solidFill>
                <a:ea typeface="Calibri" panose="020F0502020204030204" pitchFamily="34" charset="0"/>
              </a:rPr>
              <a:t>Δ</a:t>
            </a:r>
            <a:r>
              <a:rPr lang="el-GR" sz="1800" dirty="0">
                <a:solidFill>
                  <a:srgbClr val="000000"/>
                </a:solidFill>
                <a:effectLst/>
                <a:ea typeface="Calibri" panose="020F0502020204030204" pitchFamily="34" charset="0"/>
              </a:rPr>
              <a:t>ωρεάν, ανοικτού κώδικα (</a:t>
            </a:r>
            <a:r>
              <a:rPr lang="el-GR" sz="1800" dirty="0" err="1">
                <a:solidFill>
                  <a:srgbClr val="000000"/>
                </a:solidFill>
                <a:effectLst/>
                <a:ea typeface="Calibri" panose="020F0502020204030204" pitchFamily="34" charset="0"/>
              </a:rPr>
              <a:t>open</a:t>
            </a:r>
            <a:r>
              <a:rPr lang="el-GR" sz="1800" dirty="0">
                <a:solidFill>
                  <a:srgbClr val="000000"/>
                </a:solidFill>
                <a:effectLst/>
                <a:ea typeface="Calibri" panose="020F0502020204030204" pitchFamily="34" charset="0"/>
              </a:rPr>
              <a:t> </a:t>
            </a:r>
            <a:r>
              <a:rPr lang="el-GR" sz="1800" dirty="0" err="1">
                <a:solidFill>
                  <a:srgbClr val="000000"/>
                </a:solidFill>
                <a:effectLst/>
                <a:ea typeface="Calibri" panose="020F0502020204030204" pitchFamily="34" charset="0"/>
              </a:rPr>
              <a:t>source</a:t>
            </a:r>
            <a:r>
              <a:rPr lang="el-GR" sz="1800" dirty="0">
                <a:solidFill>
                  <a:srgbClr val="000000"/>
                </a:solidFill>
                <a:effectLst/>
                <a:ea typeface="Calibri" panose="020F0502020204030204" pitchFamily="34" charset="0"/>
              </a:rPr>
              <a:t>), </a:t>
            </a:r>
            <a:r>
              <a:rPr lang="el-GR" sz="1800" dirty="0" err="1">
                <a:solidFill>
                  <a:srgbClr val="000000"/>
                </a:solidFill>
                <a:effectLst/>
                <a:ea typeface="Calibri" panose="020F0502020204030204" pitchFamily="34" charset="0"/>
              </a:rPr>
              <a:t>online</a:t>
            </a:r>
            <a:r>
              <a:rPr lang="el-GR" sz="1800" dirty="0">
                <a:solidFill>
                  <a:srgbClr val="000000"/>
                </a:solidFill>
                <a:effectLst/>
                <a:ea typeface="Calibri" panose="020F0502020204030204" pitchFamily="34" charset="0"/>
              </a:rPr>
              <a:t> εργαλείο δημιουργίας </a:t>
            </a:r>
            <a:r>
              <a:rPr lang="el-GR" sz="1800" dirty="0" err="1">
                <a:solidFill>
                  <a:srgbClr val="000000"/>
                </a:solidFill>
                <a:effectLst/>
                <a:ea typeface="Calibri" panose="020F0502020204030204" pitchFamily="34" charset="0"/>
              </a:rPr>
              <a:t>διαδραστικού</a:t>
            </a:r>
            <a:r>
              <a:rPr lang="el-GR" sz="1800" dirty="0">
                <a:solidFill>
                  <a:srgbClr val="000000"/>
                </a:solidFill>
                <a:effectLst/>
                <a:ea typeface="Calibri" panose="020F0502020204030204" pitchFamily="34" charset="0"/>
              </a:rPr>
              <a:t> περιεχομένου σε </a:t>
            </a:r>
            <a:r>
              <a:rPr lang="en-US" sz="1800" dirty="0">
                <a:solidFill>
                  <a:srgbClr val="000000"/>
                </a:solidFill>
                <a:effectLst/>
                <a:ea typeface="Calibri" panose="020F0502020204030204" pitchFamily="34" charset="0"/>
              </a:rPr>
              <a:t>HTML</a:t>
            </a:r>
            <a:r>
              <a:rPr lang="el-GR" sz="1800" dirty="0">
                <a:solidFill>
                  <a:srgbClr val="000000"/>
                </a:solidFill>
                <a:effectLst/>
                <a:ea typeface="Calibri" panose="020F0502020204030204" pitchFamily="34" charset="0"/>
              </a:rPr>
              <a:t>5</a:t>
            </a:r>
            <a:endParaRPr lang="el-GR" sz="1800" b="1" dirty="0">
              <a:solidFill>
                <a:srgbClr val="931B1B"/>
              </a:solidFill>
            </a:endParaRPr>
          </a:p>
        </p:txBody>
      </p:sp>
      <p:sp>
        <p:nvSpPr>
          <p:cNvPr id="17" name="9 - Ορθογώνιο">
            <a:extLst>
              <a:ext uri="{FF2B5EF4-FFF2-40B4-BE49-F238E27FC236}">
                <a16:creationId xmlns:a16="http://schemas.microsoft.com/office/drawing/2014/main" id="{8F5F8C57-B243-4FFE-918F-FB92F612049D}"/>
              </a:ext>
            </a:extLst>
          </p:cNvPr>
          <p:cNvSpPr/>
          <p:nvPr/>
        </p:nvSpPr>
        <p:spPr>
          <a:xfrm>
            <a:off x="2223096" y="3417492"/>
            <a:ext cx="4703876" cy="699102"/>
          </a:xfrm>
          <a:prstGeom prst="rect">
            <a:avLst/>
          </a:prstGeom>
        </p:spPr>
        <p:txBody>
          <a:bodyPr wrap="square">
            <a:spAutoFit/>
          </a:bodyPr>
          <a:lstStyle/>
          <a:p>
            <a:pPr algn="ctr">
              <a:lnSpc>
                <a:spcPct val="114000"/>
              </a:lnSpc>
            </a:pPr>
            <a:r>
              <a:rPr lang="el-GR" sz="1800" dirty="0">
                <a:solidFill>
                  <a:srgbClr val="000000"/>
                </a:solidFill>
                <a:ea typeface="Calibri" panose="020F0502020204030204" pitchFamily="34" charset="0"/>
              </a:rPr>
              <a:t>Σ</a:t>
            </a:r>
            <a:r>
              <a:rPr lang="el-GR" sz="1800" dirty="0">
                <a:solidFill>
                  <a:srgbClr val="000000"/>
                </a:solidFill>
                <a:effectLst/>
                <a:ea typeface="Calibri" panose="020F0502020204030204" pitchFamily="34" charset="0"/>
              </a:rPr>
              <a:t>ύστημα ηλεκτρονικής μάθησης και διαχείρισης περιεχομένου δωρεάν λογισμικού (</a:t>
            </a:r>
            <a:r>
              <a:rPr lang="el-GR" sz="1800" i="0" dirty="0">
                <a:effectLst/>
                <a:ea typeface="Times New Roman" panose="02020603050405020304" pitchFamily="18" charset="0"/>
              </a:rPr>
              <a:t>LMS</a:t>
            </a:r>
            <a:r>
              <a:rPr lang="en-US" sz="1800" i="0" dirty="0">
                <a:effectLst/>
                <a:ea typeface="Times New Roman" panose="02020603050405020304" pitchFamily="18" charset="0"/>
              </a:rPr>
              <a:t>)</a:t>
            </a:r>
            <a:endParaRPr lang="el-GR" sz="1800" b="1" dirty="0">
              <a:solidFill>
                <a:srgbClr val="931B1B"/>
              </a:solidFill>
            </a:endParaRPr>
          </a:p>
        </p:txBody>
      </p:sp>
      <p:pic>
        <p:nvPicPr>
          <p:cNvPr id="22" name="Εικόνα 21">
            <a:extLst>
              <a:ext uri="{FF2B5EF4-FFF2-40B4-BE49-F238E27FC236}">
                <a16:creationId xmlns:a16="http://schemas.microsoft.com/office/drawing/2014/main" id="{47415820-A034-43EA-A201-AD9E4447950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27784" y="5508135"/>
            <a:ext cx="931728" cy="935888"/>
          </a:xfrm>
          <a:prstGeom prst="rect">
            <a:avLst/>
          </a:prstGeom>
        </p:spPr>
      </p:pic>
      <p:pic>
        <p:nvPicPr>
          <p:cNvPr id="27" name="Εικόνα 26">
            <a:extLst>
              <a:ext uri="{FF2B5EF4-FFF2-40B4-BE49-F238E27FC236}">
                <a16:creationId xmlns:a16="http://schemas.microsoft.com/office/drawing/2014/main" id="{358EF7FE-9133-40B8-A751-4C12C0A1203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28768" y="4936427"/>
            <a:ext cx="1507596" cy="1507596"/>
          </a:xfrm>
          <a:prstGeom prst="rect">
            <a:avLst/>
          </a:prstGeom>
        </p:spPr>
      </p:pic>
      <p:sp>
        <p:nvSpPr>
          <p:cNvPr id="28" name="9 - Ορθογώνιο">
            <a:extLst>
              <a:ext uri="{FF2B5EF4-FFF2-40B4-BE49-F238E27FC236}">
                <a16:creationId xmlns:a16="http://schemas.microsoft.com/office/drawing/2014/main" id="{75F09DDA-AA97-4AB7-BCC0-D987A9B45F53}"/>
              </a:ext>
            </a:extLst>
          </p:cNvPr>
          <p:cNvSpPr/>
          <p:nvPr/>
        </p:nvSpPr>
        <p:spPr>
          <a:xfrm>
            <a:off x="2339752" y="4374335"/>
            <a:ext cx="4824536" cy="383310"/>
          </a:xfrm>
          <a:prstGeom prst="rect">
            <a:avLst/>
          </a:prstGeom>
        </p:spPr>
        <p:txBody>
          <a:bodyPr wrap="square">
            <a:spAutoFit/>
          </a:bodyPr>
          <a:lstStyle/>
          <a:p>
            <a:pPr algn="ctr">
              <a:lnSpc>
                <a:spcPct val="114000"/>
              </a:lnSpc>
            </a:pPr>
            <a:r>
              <a:rPr lang="en-US" sz="1800" b="1" dirty="0">
                <a:solidFill>
                  <a:srgbClr val="000000"/>
                </a:solidFill>
                <a:ea typeface="Calibri" panose="020F0502020204030204" pitchFamily="34" charset="0"/>
              </a:rPr>
              <a:t>Web 2.0 </a:t>
            </a:r>
            <a:r>
              <a:rPr lang="el-GR" sz="1800" b="1" dirty="0">
                <a:solidFill>
                  <a:srgbClr val="000000"/>
                </a:solidFill>
                <a:ea typeface="Calibri" panose="020F0502020204030204" pitchFamily="34" charset="0"/>
              </a:rPr>
              <a:t>εργαλεία</a:t>
            </a:r>
            <a:endParaRPr lang="el-GR" sz="1800" b="1" dirty="0">
              <a:solidFill>
                <a:srgbClr val="931B1B"/>
              </a:solidFill>
            </a:endParaRPr>
          </a:p>
        </p:txBody>
      </p:sp>
      <p:cxnSp>
        <p:nvCxnSpPr>
          <p:cNvPr id="30" name="Ευθύγραμμο βέλος σύνδεσης 29">
            <a:extLst>
              <a:ext uri="{FF2B5EF4-FFF2-40B4-BE49-F238E27FC236}">
                <a16:creationId xmlns:a16="http://schemas.microsoft.com/office/drawing/2014/main" id="{9C493FA2-A766-4BB5-994C-DA08803DE346}"/>
              </a:ext>
            </a:extLst>
          </p:cNvPr>
          <p:cNvCxnSpPr/>
          <p:nvPr/>
        </p:nvCxnSpPr>
        <p:spPr>
          <a:xfrm flipH="1">
            <a:off x="1907704" y="4653136"/>
            <a:ext cx="1944216" cy="64807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Ευθύγραμμο βέλος σύνδεσης 31">
            <a:extLst>
              <a:ext uri="{FF2B5EF4-FFF2-40B4-BE49-F238E27FC236}">
                <a16:creationId xmlns:a16="http://schemas.microsoft.com/office/drawing/2014/main" id="{59416D76-F5E7-4F50-8BB9-D54CCEF3404E}"/>
              </a:ext>
            </a:extLst>
          </p:cNvPr>
          <p:cNvCxnSpPr>
            <a:cxnSpLocks/>
          </p:cNvCxnSpPr>
          <p:nvPr/>
        </p:nvCxnSpPr>
        <p:spPr>
          <a:xfrm flipH="1">
            <a:off x="3665258" y="4797153"/>
            <a:ext cx="771470" cy="64265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4" name="Ευθύγραμμο βέλος σύνδεσης 33">
            <a:extLst>
              <a:ext uri="{FF2B5EF4-FFF2-40B4-BE49-F238E27FC236}">
                <a16:creationId xmlns:a16="http://schemas.microsoft.com/office/drawing/2014/main" id="{141EC38D-CA64-4A48-BAEA-95B9839DC95C}"/>
              </a:ext>
            </a:extLst>
          </p:cNvPr>
          <p:cNvCxnSpPr>
            <a:cxnSpLocks/>
          </p:cNvCxnSpPr>
          <p:nvPr/>
        </p:nvCxnSpPr>
        <p:spPr>
          <a:xfrm>
            <a:off x="5076056" y="4757645"/>
            <a:ext cx="616296" cy="55797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6" name="Ευθύγραμμο βέλος σύνδεσης 35">
            <a:extLst>
              <a:ext uri="{FF2B5EF4-FFF2-40B4-BE49-F238E27FC236}">
                <a16:creationId xmlns:a16="http://schemas.microsoft.com/office/drawing/2014/main" id="{20D35320-E2FC-4C81-BF39-48B5F2816298}"/>
              </a:ext>
            </a:extLst>
          </p:cNvPr>
          <p:cNvCxnSpPr/>
          <p:nvPr/>
        </p:nvCxnSpPr>
        <p:spPr>
          <a:xfrm>
            <a:off x="5724128" y="4647192"/>
            <a:ext cx="1660560" cy="5101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10853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nodePh="1">
                                  <p:stCondLst>
                                    <p:cond delay="0"/>
                                  </p:stCondLst>
                                  <p:endCondLst>
                                    <p:cond evt="begin" delay="0">
                                      <p:tn val="10"/>
                                    </p:cond>
                                  </p:end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nodePh="1">
                                  <p:stCondLst>
                                    <p:cond delay="0"/>
                                  </p:stCondLst>
                                  <p:endCondLst>
                                    <p:cond evt="begin" delay="0">
                                      <p:tn val="25"/>
                                    </p:cond>
                                  </p:endCondLst>
                                  <p:childTnLst>
                                    <p:set>
                                      <p:cBhvr>
                                        <p:cTn id="26" dur="1" fill="hold">
                                          <p:stCondLst>
                                            <p:cond delay="0"/>
                                          </p:stCondLst>
                                        </p:cTn>
                                        <p:tgtEl>
                                          <p:spTgt spid="41"/>
                                        </p:tgtEl>
                                        <p:attrNameLst>
                                          <p:attrName>style.visibility</p:attrName>
                                        </p:attrNameLst>
                                      </p:cBhvr>
                                      <p:to>
                                        <p:strVal val="visible"/>
                                      </p:to>
                                    </p:set>
                                    <p:animEffect transition="in" filter="fade">
                                      <p:cBhvr>
                                        <p:cTn id="27" dur="500"/>
                                        <p:tgtEl>
                                          <p:spTgt spid="4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500"/>
                                        <p:tgtEl>
                                          <p:spTgt spid="2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6" grpId="0" animBg="1"/>
      <p:bldP spid="14" grpId="0"/>
      <p:bldP spid="17" grpId="0"/>
      <p:bldP spid="2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F4FA8421-5C26-473C-A70C-55041911BA76}"/>
              </a:ext>
            </a:extLst>
          </p:cNvPr>
          <p:cNvSpPr>
            <a:spLocks noGrp="1"/>
          </p:cNvSpPr>
          <p:nvPr>
            <p:ph type="title"/>
          </p:nvPr>
        </p:nvSpPr>
        <p:spPr/>
        <p:txBody>
          <a:bodyPr/>
          <a:lstStyle/>
          <a:p>
            <a:endParaRPr lang="el-GR" dirty="0"/>
          </a:p>
        </p:txBody>
      </p:sp>
      <p:pic>
        <p:nvPicPr>
          <p:cNvPr id="7" name="Θέση περιεχομένου 6">
            <a:extLst>
              <a:ext uri="{FF2B5EF4-FFF2-40B4-BE49-F238E27FC236}">
                <a16:creationId xmlns:a16="http://schemas.microsoft.com/office/drawing/2014/main" id="{D86AADE4-A9D2-43F4-92FF-020E1A6717A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3999" cy="6858000"/>
          </a:xfrm>
        </p:spPr>
      </p:pic>
      <p:pic>
        <p:nvPicPr>
          <p:cNvPr id="18" name="Εικόνα 17">
            <a:extLst>
              <a:ext uri="{FF2B5EF4-FFF2-40B4-BE49-F238E27FC236}">
                <a16:creationId xmlns:a16="http://schemas.microsoft.com/office/drawing/2014/main" id="{9246D311-03A6-449A-BDCA-D864704AE9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21" name="Εικόνα 20">
            <a:extLst>
              <a:ext uri="{FF2B5EF4-FFF2-40B4-BE49-F238E27FC236}">
                <a16:creationId xmlns:a16="http://schemas.microsoft.com/office/drawing/2014/main" id="{C82DA24B-F597-4E0D-8639-5771850273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23" name="Εικόνα 22">
            <a:extLst>
              <a:ext uri="{FF2B5EF4-FFF2-40B4-BE49-F238E27FC236}">
                <a16:creationId xmlns:a16="http://schemas.microsoft.com/office/drawing/2014/main" id="{B1078E98-1A47-4DEA-9F78-4DF615A655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6813376"/>
          </a:xfrm>
          <a:prstGeom prst="rect">
            <a:avLst/>
          </a:prstGeom>
        </p:spPr>
      </p:pic>
      <p:pic>
        <p:nvPicPr>
          <p:cNvPr id="25" name="Εικόνα 24">
            <a:extLst>
              <a:ext uri="{FF2B5EF4-FFF2-40B4-BE49-F238E27FC236}">
                <a16:creationId xmlns:a16="http://schemas.microsoft.com/office/drawing/2014/main" id="{0A2DC3C8-A1F1-42B8-945E-D682973C3D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28" name="Εικόνα 27">
            <a:extLst>
              <a:ext uri="{FF2B5EF4-FFF2-40B4-BE49-F238E27FC236}">
                <a16:creationId xmlns:a16="http://schemas.microsoft.com/office/drawing/2014/main" id="{8D135378-F32D-4071-B388-508404B59C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4624"/>
            <a:ext cx="9144000" cy="6858000"/>
          </a:xfrm>
          <a:prstGeom prst="rect">
            <a:avLst/>
          </a:prstGeom>
        </p:spPr>
      </p:pic>
      <p:pic>
        <p:nvPicPr>
          <p:cNvPr id="33" name="Εικόνα 32">
            <a:extLst>
              <a:ext uri="{FF2B5EF4-FFF2-40B4-BE49-F238E27FC236}">
                <a16:creationId xmlns:a16="http://schemas.microsoft.com/office/drawing/2014/main" id="{2B72005A-DBDD-4875-875D-3EB0EA3C61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0"/>
            <a:ext cx="9144000" cy="6813376"/>
          </a:xfrm>
          <a:prstGeom prst="rect">
            <a:avLst/>
          </a:prstGeom>
        </p:spPr>
      </p:pic>
      <p:pic>
        <p:nvPicPr>
          <p:cNvPr id="35" name="Εικόνα 34">
            <a:extLst>
              <a:ext uri="{FF2B5EF4-FFF2-40B4-BE49-F238E27FC236}">
                <a16:creationId xmlns:a16="http://schemas.microsoft.com/office/drawing/2014/main" id="{8B60405F-7069-4348-B0C0-6FE599B9EB5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44624"/>
            <a:ext cx="9144000" cy="6902623"/>
          </a:xfrm>
          <a:prstGeom prst="rect">
            <a:avLst/>
          </a:prstGeom>
        </p:spPr>
      </p:pic>
      <p:pic>
        <p:nvPicPr>
          <p:cNvPr id="37" name="Εικόνα 36">
            <a:extLst>
              <a:ext uri="{FF2B5EF4-FFF2-40B4-BE49-F238E27FC236}">
                <a16:creationId xmlns:a16="http://schemas.microsoft.com/office/drawing/2014/main" id="{12A963E0-61F3-42D1-9032-AFC2B250340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44625"/>
            <a:ext cx="9144000" cy="6902623"/>
          </a:xfrm>
          <a:prstGeom prst="rect">
            <a:avLst/>
          </a:prstGeom>
        </p:spPr>
      </p:pic>
      <p:pic>
        <p:nvPicPr>
          <p:cNvPr id="41" name="Εικόνα 40">
            <a:extLst>
              <a:ext uri="{FF2B5EF4-FFF2-40B4-BE49-F238E27FC236}">
                <a16:creationId xmlns:a16="http://schemas.microsoft.com/office/drawing/2014/main" id="{A11A1830-DFE7-4D27-BCE5-EE46652EBBF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9144000" cy="6813376"/>
          </a:xfrm>
          <a:prstGeom prst="rect">
            <a:avLst/>
          </a:prstGeom>
        </p:spPr>
      </p:pic>
      <p:pic>
        <p:nvPicPr>
          <p:cNvPr id="45" name="Εικόνα 44">
            <a:extLst>
              <a:ext uri="{FF2B5EF4-FFF2-40B4-BE49-F238E27FC236}">
                <a16:creationId xmlns:a16="http://schemas.microsoft.com/office/drawing/2014/main" id="{B68F3A83-7DAF-4070-AE44-4CDD5E9F093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0"/>
            <a:ext cx="9144000" cy="6813376"/>
          </a:xfrm>
          <a:prstGeom prst="rect">
            <a:avLst/>
          </a:prstGeom>
        </p:spPr>
      </p:pic>
      <p:pic>
        <p:nvPicPr>
          <p:cNvPr id="47" name="Εικόνα 46">
            <a:extLst>
              <a:ext uri="{FF2B5EF4-FFF2-40B4-BE49-F238E27FC236}">
                <a16:creationId xmlns:a16="http://schemas.microsoft.com/office/drawing/2014/main" id="{18C7B02A-AB4C-46EA-975E-E657ED5B772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0"/>
            <a:ext cx="9144000" cy="6813376"/>
          </a:xfrm>
          <a:prstGeom prst="rect">
            <a:avLst/>
          </a:prstGeom>
        </p:spPr>
      </p:pic>
      <p:pic>
        <p:nvPicPr>
          <p:cNvPr id="49" name="Εικόνα 48">
            <a:extLst>
              <a:ext uri="{FF2B5EF4-FFF2-40B4-BE49-F238E27FC236}">
                <a16:creationId xmlns:a16="http://schemas.microsoft.com/office/drawing/2014/main" id="{C9C2675A-4641-4BDC-B3A1-CEB2E980437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5685" y="22310"/>
            <a:ext cx="9144000" cy="6857999"/>
          </a:xfrm>
          <a:prstGeom prst="rect">
            <a:avLst/>
          </a:prstGeom>
        </p:spPr>
      </p:pic>
      <p:pic>
        <p:nvPicPr>
          <p:cNvPr id="52" name="Εικόνα 51">
            <a:extLst>
              <a:ext uri="{FF2B5EF4-FFF2-40B4-BE49-F238E27FC236}">
                <a16:creationId xmlns:a16="http://schemas.microsoft.com/office/drawing/2014/main" id="{F7DFED7A-E92E-4C07-960A-03D69C0253E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0" y="-22309"/>
            <a:ext cx="9144000" cy="6857995"/>
          </a:xfrm>
          <a:prstGeom prst="rect">
            <a:avLst/>
          </a:prstGeom>
        </p:spPr>
      </p:pic>
      <p:pic>
        <p:nvPicPr>
          <p:cNvPr id="55" name="Εικόνα 54">
            <a:extLst>
              <a:ext uri="{FF2B5EF4-FFF2-40B4-BE49-F238E27FC236}">
                <a16:creationId xmlns:a16="http://schemas.microsoft.com/office/drawing/2014/main" id="{5CA716E9-391C-46DC-909D-2250D2E5846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0" y="-22312"/>
            <a:ext cx="9144000" cy="6835688"/>
          </a:xfrm>
          <a:prstGeom prst="rect">
            <a:avLst/>
          </a:prstGeom>
        </p:spPr>
      </p:pic>
      <p:pic>
        <p:nvPicPr>
          <p:cNvPr id="57" name="Εικόνα 56">
            <a:extLst>
              <a:ext uri="{FF2B5EF4-FFF2-40B4-BE49-F238E27FC236}">
                <a16:creationId xmlns:a16="http://schemas.microsoft.com/office/drawing/2014/main" id="{D25E56F6-E1A2-4AB6-8F56-809F452CF3A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9" name="Εικόνα 58">
            <a:extLst>
              <a:ext uri="{FF2B5EF4-FFF2-40B4-BE49-F238E27FC236}">
                <a16:creationId xmlns:a16="http://schemas.microsoft.com/office/drawing/2014/main" id="{07EBC46F-CE4E-4051-9540-1AC87E18BB5E}"/>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0" y="1"/>
            <a:ext cx="9144000" cy="6835684"/>
          </a:xfrm>
          <a:prstGeom prst="rect">
            <a:avLst/>
          </a:prstGeom>
        </p:spPr>
      </p:pic>
      <p:pic>
        <p:nvPicPr>
          <p:cNvPr id="61" name="Εικόνα 60">
            <a:extLst>
              <a:ext uri="{FF2B5EF4-FFF2-40B4-BE49-F238E27FC236}">
                <a16:creationId xmlns:a16="http://schemas.microsoft.com/office/drawing/2014/main" id="{5DFAA6CA-FE5E-4389-A20B-BA50A597B3C4}"/>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44624"/>
            <a:ext cx="9144000" cy="6813370"/>
          </a:xfrm>
          <a:prstGeom prst="rect">
            <a:avLst/>
          </a:prstGeom>
        </p:spPr>
      </p:pic>
    </p:spTree>
    <p:extLst>
      <p:ext uri="{BB962C8B-B14F-4D97-AF65-F5344CB8AC3E}">
        <p14:creationId xmlns:p14="http://schemas.microsoft.com/office/powerpoint/2010/main" val="3502355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ppt_x"/>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500" fill="hold"/>
                                        <p:tgtEl>
                                          <p:spTgt spid="28"/>
                                        </p:tgtEl>
                                        <p:attrNameLst>
                                          <p:attrName>ppt_x</p:attrName>
                                        </p:attrNameLst>
                                      </p:cBhvr>
                                      <p:tavLst>
                                        <p:tav tm="0">
                                          <p:val>
                                            <p:strVal val="#ppt_x"/>
                                          </p:val>
                                        </p:tav>
                                        <p:tav tm="100000">
                                          <p:val>
                                            <p:strVal val="#ppt_x"/>
                                          </p:val>
                                        </p:tav>
                                      </p:tavLst>
                                    </p:anim>
                                    <p:anim calcmode="lin" valueType="num">
                                      <p:cBhvr additive="base">
                                        <p:cTn id="3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additive="base">
                                        <p:cTn id="43" dur="500" fill="hold"/>
                                        <p:tgtEl>
                                          <p:spTgt spid="33"/>
                                        </p:tgtEl>
                                        <p:attrNameLst>
                                          <p:attrName>ppt_x</p:attrName>
                                        </p:attrNameLst>
                                      </p:cBhvr>
                                      <p:tavLst>
                                        <p:tav tm="0">
                                          <p:val>
                                            <p:strVal val="#ppt_x"/>
                                          </p:val>
                                        </p:tav>
                                        <p:tav tm="100000">
                                          <p:val>
                                            <p:strVal val="#ppt_x"/>
                                          </p:val>
                                        </p:tav>
                                      </p:tavLst>
                                    </p:anim>
                                    <p:anim calcmode="lin" valueType="num">
                                      <p:cBhvr additive="base">
                                        <p:cTn id="4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5"/>
                                        </p:tgtEl>
                                        <p:attrNameLst>
                                          <p:attrName>style.visibility</p:attrName>
                                        </p:attrNameLst>
                                      </p:cBhvr>
                                      <p:to>
                                        <p:strVal val="visible"/>
                                      </p:to>
                                    </p:set>
                                    <p:anim calcmode="lin" valueType="num">
                                      <p:cBhvr additive="base">
                                        <p:cTn id="49" dur="500" fill="hold"/>
                                        <p:tgtEl>
                                          <p:spTgt spid="35"/>
                                        </p:tgtEl>
                                        <p:attrNameLst>
                                          <p:attrName>ppt_x</p:attrName>
                                        </p:attrNameLst>
                                      </p:cBhvr>
                                      <p:tavLst>
                                        <p:tav tm="0">
                                          <p:val>
                                            <p:strVal val="#ppt_x"/>
                                          </p:val>
                                        </p:tav>
                                        <p:tav tm="100000">
                                          <p:val>
                                            <p:strVal val="#ppt_x"/>
                                          </p:val>
                                        </p:tav>
                                      </p:tavLst>
                                    </p:anim>
                                    <p:anim calcmode="lin" valueType="num">
                                      <p:cBhvr additive="base">
                                        <p:cTn id="5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7"/>
                                        </p:tgtEl>
                                        <p:attrNameLst>
                                          <p:attrName>style.visibility</p:attrName>
                                        </p:attrNameLst>
                                      </p:cBhvr>
                                      <p:to>
                                        <p:strVal val="visible"/>
                                      </p:to>
                                    </p:set>
                                    <p:anim calcmode="lin" valueType="num">
                                      <p:cBhvr additive="base">
                                        <p:cTn id="55" dur="500" fill="hold"/>
                                        <p:tgtEl>
                                          <p:spTgt spid="37"/>
                                        </p:tgtEl>
                                        <p:attrNameLst>
                                          <p:attrName>ppt_x</p:attrName>
                                        </p:attrNameLst>
                                      </p:cBhvr>
                                      <p:tavLst>
                                        <p:tav tm="0">
                                          <p:val>
                                            <p:strVal val="#ppt_x"/>
                                          </p:val>
                                        </p:tav>
                                        <p:tav tm="100000">
                                          <p:val>
                                            <p:strVal val="#ppt_x"/>
                                          </p:val>
                                        </p:tav>
                                      </p:tavLst>
                                    </p:anim>
                                    <p:anim calcmode="lin" valueType="num">
                                      <p:cBhvr additive="base">
                                        <p:cTn id="56"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1"/>
                                        </p:tgtEl>
                                        <p:attrNameLst>
                                          <p:attrName>style.visibility</p:attrName>
                                        </p:attrNameLst>
                                      </p:cBhvr>
                                      <p:to>
                                        <p:strVal val="visible"/>
                                      </p:to>
                                    </p:set>
                                    <p:anim calcmode="lin" valueType="num">
                                      <p:cBhvr additive="base">
                                        <p:cTn id="61" dur="500" fill="hold"/>
                                        <p:tgtEl>
                                          <p:spTgt spid="41"/>
                                        </p:tgtEl>
                                        <p:attrNameLst>
                                          <p:attrName>ppt_x</p:attrName>
                                        </p:attrNameLst>
                                      </p:cBhvr>
                                      <p:tavLst>
                                        <p:tav tm="0">
                                          <p:val>
                                            <p:strVal val="#ppt_x"/>
                                          </p:val>
                                        </p:tav>
                                        <p:tav tm="100000">
                                          <p:val>
                                            <p:strVal val="#ppt_x"/>
                                          </p:val>
                                        </p:tav>
                                      </p:tavLst>
                                    </p:anim>
                                    <p:anim calcmode="lin" valueType="num">
                                      <p:cBhvr additive="base">
                                        <p:cTn id="62"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5"/>
                                        </p:tgtEl>
                                        <p:attrNameLst>
                                          <p:attrName>style.visibility</p:attrName>
                                        </p:attrNameLst>
                                      </p:cBhvr>
                                      <p:to>
                                        <p:strVal val="visible"/>
                                      </p:to>
                                    </p:set>
                                    <p:anim calcmode="lin" valueType="num">
                                      <p:cBhvr additive="base">
                                        <p:cTn id="67" dur="500" fill="hold"/>
                                        <p:tgtEl>
                                          <p:spTgt spid="45"/>
                                        </p:tgtEl>
                                        <p:attrNameLst>
                                          <p:attrName>ppt_x</p:attrName>
                                        </p:attrNameLst>
                                      </p:cBhvr>
                                      <p:tavLst>
                                        <p:tav tm="0">
                                          <p:val>
                                            <p:strVal val="#ppt_x"/>
                                          </p:val>
                                        </p:tav>
                                        <p:tav tm="100000">
                                          <p:val>
                                            <p:strVal val="#ppt_x"/>
                                          </p:val>
                                        </p:tav>
                                      </p:tavLst>
                                    </p:anim>
                                    <p:anim calcmode="lin" valueType="num">
                                      <p:cBhvr additive="base">
                                        <p:cTn id="6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47"/>
                                        </p:tgtEl>
                                        <p:attrNameLst>
                                          <p:attrName>style.visibility</p:attrName>
                                        </p:attrNameLst>
                                      </p:cBhvr>
                                      <p:to>
                                        <p:strVal val="visible"/>
                                      </p:to>
                                    </p:set>
                                    <p:anim calcmode="lin" valueType="num">
                                      <p:cBhvr additive="base">
                                        <p:cTn id="73" dur="500" fill="hold"/>
                                        <p:tgtEl>
                                          <p:spTgt spid="47"/>
                                        </p:tgtEl>
                                        <p:attrNameLst>
                                          <p:attrName>ppt_x</p:attrName>
                                        </p:attrNameLst>
                                      </p:cBhvr>
                                      <p:tavLst>
                                        <p:tav tm="0">
                                          <p:val>
                                            <p:strVal val="#ppt_x"/>
                                          </p:val>
                                        </p:tav>
                                        <p:tav tm="100000">
                                          <p:val>
                                            <p:strVal val="#ppt_x"/>
                                          </p:val>
                                        </p:tav>
                                      </p:tavLst>
                                    </p:anim>
                                    <p:anim calcmode="lin" valueType="num">
                                      <p:cBhvr additive="base">
                                        <p:cTn id="74"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49"/>
                                        </p:tgtEl>
                                        <p:attrNameLst>
                                          <p:attrName>style.visibility</p:attrName>
                                        </p:attrNameLst>
                                      </p:cBhvr>
                                      <p:to>
                                        <p:strVal val="visible"/>
                                      </p:to>
                                    </p:set>
                                    <p:anim calcmode="lin" valueType="num">
                                      <p:cBhvr additive="base">
                                        <p:cTn id="79" dur="500" fill="hold"/>
                                        <p:tgtEl>
                                          <p:spTgt spid="49"/>
                                        </p:tgtEl>
                                        <p:attrNameLst>
                                          <p:attrName>ppt_x</p:attrName>
                                        </p:attrNameLst>
                                      </p:cBhvr>
                                      <p:tavLst>
                                        <p:tav tm="0">
                                          <p:val>
                                            <p:strVal val="#ppt_x"/>
                                          </p:val>
                                        </p:tav>
                                        <p:tav tm="100000">
                                          <p:val>
                                            <p:strVal val="#ppt_x"/>
                                          </p:val>
                                        </p:tav>
                                      </p:tavLst>
                                    </p:anim>
                                    <p:anim calcmode="lin" valueType="num">
                                      <p:cBhvr additive="base">
                                        <p:cTn id="80"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52"/>
                                        </p:tgtEl>
                                        <p:attrNameLst>
                                          <p:attrName>style.visibility</p:attrName>
                                        </p:attrNameLst>
                                      </p:cBhvr>
                                      <p:to>
                                        <p:strVal val="visible"/>
                                      </p:to>
                                    </p:set>
                                    <p:anim calcmode="lin" valueType="num">
                                      <p:cBhvr additive="base">
                                        <p:cTn id="85" dur="500" fill="hold"/>
                                        <p:tgtEl>
                                          <p:spTgt spid="52"/>
                                        </p:tgtEl>
                                        <p:attrNameLst>
                                          <p:attrName>ppt_x</p:attrName>
                                        </p:attrNameLst>
                                      </p:cBhvr>
                                      <p:tavLst>
                                        <p:tav tm="0">
                                          <p:val>
                                            <p:strVal val="#ppt_x"/>
                                          </p:val>
                                        </p:tav>
                                        <p:tav tm="100000">
                                          <p:val>
                                            <p:strVal val="#ppt_x"/>
                                          </p:val>
                                        </p:tav>
                                      </p:tavLst>
                                    </p:anim>
                                    <p:anim calcmode="lin" valueType="num">
                                      <p:cBhvr additive="base">
                                        <p:cTn id="86"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55"/>
                                        </p:tgtEl>
                                        <p:attrNameLst>
                                          <p:attrName>style.visibility</p:attrName>
                                        </p:attrNameLst>
                                      </p:cBhvr>
                                      <p:to>
                                        <p:strVal val="visible"/>
                                      </p:to>
                                    </p:set>
                                    <p:anim calcmode="lin" valueType="num">
                                      <p:cBhvr additive="base">
                                        <p:cTn id="91" dur="500" fill="hold"/>
                                        <p:tgtEl>
                                          <p:spTgt spid="55"/>
                                        </p:tgtEl>
                                        <p:attrNameLst>
                                          <p:attrName>ppt_x</p:attrName>
                                        </p:attrNameLst>
                                      </p:cBhvr>
                                      <p:tavLst>
                                        <p:tav tm="0">
                                          <p:val>
                                            <p:strVal val="#ppt_x"/>
                                          </p:val>
                                        </p:tav>
                                        <p:tav tm="100000">
                                          <p:val>
                                            <p:strVal val="#ppt_x"/>
                                          </p:val>
                                        </p:tav>
                                      </p:tavLst>
                                    </p:anim>
                                    <p:anim calcmode="lin" valueType="num">
                                      <p:cBhvr additive="base">
                                        <p:cTn id="92"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57"/>
                                        </p:tgtEl>
                                        <p:attrNameLst>
                                          <p:attrName>style.visibility</p:attrName>
                                        </p:attrNameLst>
                                      </p:cBhvr>
                                      <p:to>
                                        <p:strVal val="visible"/>
                                      </p:to>
                                    </p:set>
                                    <p:anim calcmode="lin" valueType="num">
                                      <p:cBhvr additive="base">
                                        <p:cTn id="97" dur="500" fill="hold"/>
                                        <p:tgtEl>
                                          <p:spTgt spid="57"/>
                                        </p:tgtEl>
                                        <p:attrNameLst>
                                          <p:attrName>ppt_x</p:attrName>
                                        </p:attrNameLst>
                                      </p:cBhvr>
                                      <p:tavLst>
                                        <p:tav tm="0">
                                          <p:val>
                                            <p:strVal val="#ppt_x"/>
                                          </p:val>
                                        </p:tav>
                                        <p:tav tm="100000">
                                          <p:val>
                                            <p:strVal val="#ppt_x"/>
                                          </p:val>
                                        </p:tav>
                                      </p:tavLst>
                                    </p:anim>
                                    <p:anim calcmode="lin" valueType="num">
                                      <p:cBhvr additive="base">
                                        <p:cTn id="98"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nodeType="clickEffect">
                                  <p:stCondLst>
                                    <p:cond delay="0"/>
                                  </p:stCondLst>
                                  <p:childTnLst>
                                    <p:set>
                                      <p:cBhvr>
                                        <p:cTn id="102" dur="1" fill="hold">
                                          <p:stCondLst>
                                            <p:cond delay="0"/>
                                          </p:stCondLst>
                                        </p:cTn>
                                        <p:tgtEl>
                                          <p:spTgt spid="59"/>
                                        </p:tgtEl>
                                        <p:attrNameLst>
                                          <p:attrName>style.visibility</p:attrName>
                                        </p:attrNameLst>
                                      </p:cBhvr>
                                      <p:to>
                                        <p:strVal val="visible"/>
                                      </p:to>
                                    </p:set>
                                    <p:anim calcmode="lin" valueType="num">
                                      <p:cBhvr additive="base">
                                        <p:cTn id="103" dur="500" fill="hold"/>
                                        <p:tgtEl>
                                          <p:spTgt spid="59"/>
                                        </p:tgtEl>
                                        <p:attrNameLst>
                                          <p:attrName>ppt_x</p:attrName>
                                        </p:attrNameLst>
                                      </p:cBhvr>
                                      <p:tavLst>
                                        <p:tav tm="0">
                                          <p:val>
                                            <p:strVal val="#ppt_x"/>
                                          </p:val>
                                        </p:tav>
                                        <p:tav tm="100000">
                                          <p:val>
                                            <p:strVal val="#ppt_x"/>
                                          </p:val>
                                        </p:tav>
                                      </p:tavLst>
                                    </p:anim>
                                    <p:anim calcmode="lin" valueType="num">
                                      <p:cBhvr additive="base">
                                        <p:cTn id="104"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nodeType="clickEffect">
                                  <p:stCondLst>
                                    <p:cond delay="0"/>
                                  </p:stCondLst>
                                  <p:childTnLst>
                                    <p:set>
                                      <p:cBhvr>
                                        <p:cTn id="108" dur="1" fill="hold">
                                          <p:stCondLst>
                                            <p:cond delay="0"/>
                                          </p:stCondLst>
                                        </p:cTn>
                                        <p:tgtEl>
                                          <p:spTgt spid="61"/>
                                        </p:tgtEl>
                                        <p:attrNameLst>
                                          <p:attrName>style.visibility</p:attrName>
                                        </p:attrNameLst>
                                      </p:cBhvr>
                                      <p:to>
                                        <p:strVal val="visible"/>
                                      </p:to>
                                    </p:set>
                                    <p:anim calcmode="lin" valueType="num">
                                      <p:cBhvr additive="base">
                                        <p:cTn id="109" dur="500" fill="hold"/>
                                        <p:tgtEl>
                                          <p:spTgt spid="61"/>
                                        </p:tgtEl>
                                        <p:attrNameLst>
                                          <p:attrName>ppt_x</p:attrName>
                                        </p:attrNameLst>
                                      </p:cBhvr>
                                      <p:tavLst>
                                        <p:tav tm="0">
                                          <p:val>
                                            <p:strVal val="#ppt_x"/>
                                          </p:val>
                                        </p:tav>
                                        <p:tav tm="100000">
                                          <p:val>
                                            <p:strVal val="#ppt_x"/>
                                          </p:val>
                                        </p:tav>
                                      </p:tavLst>
                                    </p:anim>
                                    <p:anim calcmode="lin" valueType="num">
                                      <p:cBhvr additive="base">
                                        <p:cTn id="110"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08480EEA-8860-4B4B-A7D4-EC6BDC6926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6592" y="152636"/>
            <a:ext cx="1368152" cy="1368152"/>
          </a:xfrm>
          <a:prstGeom prst="rect">
            <a:avLst/>
          </a:prstGeom>
        </p:spPr>
      </p:pic>
      <p:sp>
        <p:nvSpPr>
          <p:cNvPr id="2" name="Τίτλος 1"/>
          <p:cNvSpPr>
            <a:spLocks noGrp="1"/>
          </p:cNvSpPr>
          <p:nvPr>
            <p:ph type="title"/>
          </p:nvPr>
        </p:nvSpPr>
        <p:spPr>
          <a:xfrm>
            <a:off x="1486668" y="548680"/>
            <a:ext cx="6984776" cy="576064"/>
          </a:xfrm>
        </p:spPr>
        <p:txBody>
          <a:bodyPr>
            <a:noAutofit/>
          </a:bodyPr>
          <a:lstStyle/>
          <a:p>
            <a:r>
              <a:rPr lang="el-GR" sz="3600" dirty="0">
                <a:latin typeface="Times New Roman" panose="02020603050405020304" pitchFamily="18" charset="0"/>
                <a:cs typeface="Times New Roman" panose="02020603050405020304" pitchFamily="18" charset="0"/>
              </a:rPr>
              <a:t>6. Μεθοδολογία έρευνας</a:t>
            </a:r>
            <a:endParaRPr lang="el-GR" sz="4000" b="1" dirty="0"/>
          </a:p>
        </p:txBody>
      </p:sp>
      <p:sp>
        <p:nvSpPr>
          <p:cNvPr id="6" name="Ορθογώνιο: Στρογγύλεμα γωνιών 5">
            <a:extLst>
              <a:ext uri="{FF2B5EF4-FFF2-40B4-BE49-F238E27FC236}">
                <a16:creationId xmlns:a16="http://schemas.microsoft.com/office/drawing/2014/main" id="{66F96055-CF54-47AB-AABF-EEB13FD952DA}"/>
              </a:ext>
            </a:extLst>
          </p:cNvPr>
          <p:cNvSpPr/>
          <p:nvPr/>
        </p:nvSpPr>
        <p:spPr>
          <a:xfrm>
            <a:off x="1149916" y="1631128"/>
            <a:ext cx="7342203" cy="4788532"/>
          </a:xfrm>
          <a:prstGeom prst="roundRect">
            <a:avLst/>
          </a:prstGeom>
          <a:solidFill>
            <a:schemeClr val="accent4">
              <a:lumMod val="60000"/>
              <a:lumOff val="40000"/>
              <a:alpha val="49804"/>
            </a:scheme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18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l-GR"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l-GR"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endParaRPr lang="el-GR" sz="18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9 - Ορθογώνιο">
            <a:extLst>
              <a:ext uri="{FF2B5EF4-FFF2-40B4-BE49-F238E27FC236}">
                <a16:creationId xmlns:a16="http://schemas.microsoft.com/office/drawing/2014/main" id="{480B9AA4-0EF4-453B-9C4E-1FDEE62BED64}"/>
              </a:ext>
            </a:extLst>
          </p:cNvPr>
          <p:cNvSpPr/>
          <p:nvPr/>
        </p:nvSpPr>
        <p:spPr>
          <a:xfrm>
            <a:off x="1562596" y="2204863"/>
            <a:ext cx="6516842" cy="3641061"/>
          </a:xfrm>
          <a:prstGeom prst="rect">
            <a:avLst/>
          </a:prstGeom>
        </p:spPr>
        <p:txBody>
          <a:bodyPr wrap="square">
            <a:spAutoFit/>
          </a:bodyPr>
          <a:lstStyle/>
          <a:p>
            <a:pPr marL="285750" indent="-285750">
              <a:lnSpc>
                <a:spcPct val="114000"/>
              </a:lnSpc>
              <a:spcAft>
                <a:spcPts val="1200"/>
              </a:spcAft>
              <a:buFont typeface="Wingdings" panose="05000000000000000000" pitchFamily="2" charset="2"/>
              <a:buChar char="Ø"/>
            </a:pPr>
            <a:r>
              <a:rPr lang="el-GR" sz="2000" dirty="0"/>
              <a:t>ΕΙΔΟΣ: </a:t>
            </a:r>
            <a:r>
              <a:rPr lang="el-GR" sz="2000" b="1" dirty="0"/>
              <a:t>Πιλοτική ποιοτική </a:t>
            </a:r>
            <a:r>
              <a:rPr lang="el-GR" sz="2000" dirty="0"/>
              <a:t>έρευνα</a:t>
            </a:r>
          </a:p>
          <a:p>
            <a:pPr marL="285750" indent="-285750">
              <a:lnSpc>
                <a:spcPct val="114000"/>
              </a:lnSpc>
              <a:spcAft>
                <a:spcPts val="1200"/>
              </a:spcAft>
              <a:buFont typeface="Wingdings" panose="05000000000000000000" pitchFamily="2" charset="2"/>
              <a:buChar char="Ø"/>
            </a:pPr>
            <a:r>
              <a:rPr lang="el-GR" sz="2000" dirty="0"/>
              <a:t>ΕΠΙΛΟΓΗ ΔΕΙΓΜΑΤΟΣ: </a:t>
            </a:r>
            <a:r>
              <a:rPr lang="el-GR" sz="2000" b="1" dirty="0"/>
              <a:t>Σκόπιμη</a:t>
            </a:r>
            <a:r>
              <a:rPr lang="el-GR" sz="2000" dirty="0"/>
              <a:t> δειγματοληψία </a:t>
            </a:r>
          </a:p>
          <a:p>
            <a:pPr marL="285750" indent="-285750">
              <a:lnSpc>
                <a:spcPct val="114000"/>
              </a:lnSpc>
              <a:spcAft>
                <a:spcPts val="1200"/>
              </a:spcAft>
              <a:buFont typeface="Wingdings" panose="05000000000000000000" pitchFamily="2" charset="2"/>
              <a:buChar char="Ø"/>
            </a:pPr>
            <a:r>
              <a:rPr lang="el-GR" sz="2000" dirty="0"/>
              <a:t>ΔΕΙΓΜΑ: </a:t>
            </a:r>
            <a:r>
              <a:rPr lang="el-GR" sz="2000" b="1" dirty="0"/>
              <a:t>3 εκπαιδευτικοί Αγγλικής Γλώσσας Π.Ε. </a:t>
            </a:r>
            <a:r>
              <a:rPr lang="el-GR" sz="2000" dirty="0"/>
              <a:t>και </a:t>
            </a:r>
            <a:r>
              <a:rPr lang="el-GR" sz="2000" b="1" dirty="0"/>
              <a:t>2 Δάσκαλοι</a:t>
            </a:r>
          </a:p>
          <a:p>
            <a:pPr marL="285750" indent="-285750">
              <a:lnSpc>
                <a:spcPct val="114000"/>
              </a:lnSpc>
              <a:spcAft>
                <a:spcPts val="1200"/>
              </a:spcAft>
              <a:buFont typeface="Wingdings" panose="05000000000000000000" pitchFamily="2" charset="2"/>
              <a:buChar char="Ø"/>
            </a:pPr>
            <a:r>
              <a:rPr lang="el-GR" sz="2000" dirty="0"/>
              <a:t>ΕΡΓΑΛΕΙΟ ΣΥΛΛΟΓΗΣ ΔΕΔΟΜΕΝΩΝ: </a:t>
            </a:r>
            <a:r>
              <a:rPr lang="el-GR" sz="2000" b="1" dirty="0"/>
              <a:t>Ερωτηματολόγιο</a:t>
            </a:r>
            <a:r>
              <a:rPr lang="el-GR" sz="2000" dirty="0"/>
              <a:t> με ερωτήσεις </a:t>
            </a:r>
            <a:r>
              <a:rPr lang="el-GR" sz="2000" b="1" dirty="0"/>
              <a:t>ανοιχτής</a:t>
            </a:r>
            <a:r>
              <a:rPr lang="el-GR" sz="2000" dirty="0"/>
              <a:t> ανάπτυξης</a:t>
            </a:r>
          </a:p>
          <a:p>
            <a:pPr marL="285750" indent="-285750">
              <a:lnSpc>
                <a:spcPct val="114000"/>
              </a:lnSpc>
              <a:spcAft>
                <a:spcPts val="1200"/>
              </a:spcAft>
              <a:buFont typeface="Wingdings" panose="05000000000000000000" pitchFamily="2" charset="2"/>
              <a:buChar char="Ø"/>
            </a:pPr>
            <a:r>
              <a:rPr lang="el-GR" sz="2000" dirty="0"/>
              <a:t>ΕΡΓΑΛΕΙΟ ΑΝΑΛΥΣΗΣ ΔΕΔΟΜΕΝΩΝ: </a:t>
            </a:r>
            <a:r>
              <a:rPr lang="en-US" sz="1800" b="1" dirty="0">
                <a:effectLst/>
                <a:latin typeface="Times New Roman" panose="02020603050405020304" pitchFamily="18" charset="0"/>
                <a:ea typeface="Calibri" panose="020F0502020204030204" pitchFamily="34" charset="0"/>
              </a:rPr>
              <a:t>Atlas</a:t>
            </a:r>
            <a:r>
              <a:rPr lang="el-GR" sz="1800" b="1" dirty="0">
                <a:effectLst/>
                <a:latin typeface="Times New Roman" panose="02020603050405020304" pitchFamily="18" charset="0"/>
                <a:ea typeface="Calibri" panose="020F0502020204030204" pitchFamily="34" charset="0"/>
              </a:rPr>
              <a:t>.</a:t>
            </a:r>
            <a:r>
              <a:rPr lang="en-US" sz="1800" b="1" dirty="0" err="1">
                <a:effectLst/>
                <a:latin typeface="Times New Roman" panose="02020603050405020304" pitchFamily="18" charset="0"/>
                <a:ea typeface="Calibri" panose="020F0502020204030204" pitchFamily="34" charset="0"/>
              </a:rPr>
              <a:t>ti</a:t>
            </a:r>
            <a:r>
              <a:rPr lang="el-GR" sz="1800" b="1" dirty="0">
                <a:effectLst/>
                <a:latin typeface="Times New Roman" panose="02020603050405020304" pitchFamily="18" charset="0"/>
                <a:ea typeface="Calibri" panose="020F0502020204030204" pitchFamily="34" charset="0"/>
              </a:rPr>
              <a:t> 7.0 </a:t>
            </a:r>
            <a:endParaRPr lang="en-US" sz="2000" b="1" dirty="0"/>
          </a:p>
          <a:p>
            <a:pPr marL="285750" indent="-285750">
              <a:lnSpc>
                <a:spcPct val="114000"/>
              </a:lnSpc>
              <a:spcAft>
                <a:spcPts val="1200"/>
              </a:spcAft>
              <a:buFont typeface="Wingdings" panose="05000000000000000000" pitchFamily="2" charset="2"/>
              <a:buChar char="Ø"/>
            </a:pPr>
            <a:r>
              <a:rPr lang="el-GR" sz="2000" dirty="0"/>
              <a:t>ΧΡΟΝΟΣ ΔΙΕΞΑΓΩΓΗΣ: </a:t>
            </a:r>
            <a:r>
              <a:rPr lang="el-GR" sz="2000" b="1" dirty="0"/>
              <a:t>Φεβρουάριος – Μάρτιος 2021</a:t>
            </a:r>
          </a:p>
        </p:txBody>
      </p:sp>
    </p:spTree>
    <p:extLst>
      <p:ext uri="{BB962C8B-B14F-4D97-AF65-F5344CB8AC3E}">
        <p14:creationId xmlns:p14="http://schemas.microsoft.com/office/powerpoint/2010/main" val="181367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344816" cy="550501"/>
          </a:xfrm>
        </p:spPr>
        <p:txBody>
          <a:bodyPr>
            <a:noAutofit/>
          </a:bodyPr>
          <a:lstStyle/>
          <a:p>
            <a:r>
              <a:rPr lang="en-US" sz="3200" dirty="0">
                <a:latin typeface="Times New Roman" panose="02020603050405020304" pitchFamily="18" charset="0"/>
                <a:cs typeface="Times New Roman" panose="02020603050405020304" pitchFamily="18" charset="0"/>
              </a:rPr>
              <a:t>7. </a:t>
            </a:r>
            <a:r>
              <a:rPr lang="el-GR" sz="3200" dirty="0">
                <a:latin typeface="Times New Roman" panose="02020603050405020304" pitchFamily="18" charset="0"/>
                <a:cs typeface="Times New Roman" panose="02020603050405020304" pitchFamily="18" charset="0"/>
              </a:rPr>
              <a:t>Αποτελέσματα - Κύρια ευρήματα (1/3)</a:t>
            </a:r>
            <a:endParaRPr lang="el-GR" sz="3200" b="1" dirty="0">
              <a:latin typeface="Times New Roman" panose="02020603050405020304" pitchFamily="18" charset="0"/>
              <a:cs typeface="Times New Roman" panose="02020603050405020304" pitchFamily="18" charset="0"/>
            </a:endParaRPr>
          </a:p>
        </p:txBody>
      </p:sp>
      <p:sp>
        <p:nvSpPr>
          <p:cNvPr id="6" name="Ορθογώνιο: Στρογγύλεμα γωνιών 5">
            <a:extLst>
              <a:ext uri="{FF2B5EF4-FFF2-40B4-BE49-F238E27FC236}">
                <a16:creationId xmlns:a16="http://schemas.microsoft.com/office/drawing/2014/main" id="{78CEDACD-A83E-4144-B60A-B0D1344E3AC7}"/>
              </a:ext>
            </a:extLst>
          </p:cNvPr>
          <p:cNvSpPr/>
          <p:nvPr/>
        </p:nvSpPr>
        <p:spPr>
          <a:xfrm>
            <a:off x="1761311" y="1319380"/>
            <a:ext cx="6552728" cy="550501"/>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800"/>
              </a:spcAft>
            </a:pPr>
            <a:endParaRPr lang="el-G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r>
              <a:rPr lang="el-GR"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Αποτίμηση εξ αποστάσεως εκπαιδευτικού υλικού</a:t>
            </a:r>
            <a:endParaRPr lang="en-US"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l-GR"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Ορθογώνιο: Στρογγύλεμα γωνιών 6">
            <a:extLst>
              <a:ext uri="{FF2B5EF4-FFF2-40B4-BE49-F238E27FC236}">
                <a16:creationId xmlns:a16="http://schemas.microsoft.com/office/drawing/2014/main" id="{EEA8219C-3FF7-4645-BA9D-E9E20A5A0305}"/>
              </a:ext>
            </a:extLst>
          </p:cNvPr>
          <p:cNvSpPr/>
          <p:nvPr/>
        </p:nvSpPr>
        <p:spPr>
          <a:xfrm>
            <a:off x="1473634" y="1988840"/>
            <a:ext cx="7333390" cy="4392488"/>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18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l-GR"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l-GR"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endParaRPr lang="el-GR" sz="18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9 - Ορθογώνιο">
            <a:extLst>
              <a:ext uri="{FF2B5EF4-FFF2-40B4-BE49-F238E27FC236}">
                <a16:creationId xmlns:a16="http://schemas.microsoft.com/office/drawing/2014/main" id="{A61A083E-D8DC-4E44-A1FE-2D1302E01B6C}"/>
              </a:ext>
            </a:extLst>
          </p:cNvPr>
          <p:cNvSpPr/>
          <p:nvPr/>
        </p:nvSpPr>
        <p:spPr>
          <a:xfrm>
            <a:off x="1755954" y="1988840"/>
            <a:ext cx="6768751" cy="5225854"/>
          </a:xfrm>
          <a:prstGeom prst="rect">
            <a:avLst/>
          </a:prstGeom>
        </p:spPr>
        <p:txBody>
          <a:bodyPr wrap="square">
            <a:spAutoFit/>
          </a:bodyPr>
          <a:lstStyle/>
          <a:p>
            <a:pPr marL="342900" indent="-342900" algn="just">
              <a:lnSpc>
                <a:spcPct val="114000"/>
              </a:lnSpc>
              <a:spcAft>
                <a:spcPts val="1200"/>
              </a:spcAft>
              <a:buFont typeface="+mj-lt"/>
              <a:buAutoNum type="arabicPeriod"/>
            </a:pPr>
            <a:r>
              <a:rPr lang="el-GR" sz="1800" dirty="0"/>
              <a:t>Έχει </a:t>
            </a:r>
            <a:r>
              <a:rPr lang="el-GR" sz="1800" b="1" dirty="0"/>
              <a:t>επιστημονική συνοχή </a:t>
            </a:r>
            <a:r>
              <a:rPr lang="el-GR" sz="1800" dirty="0"/>
              <a:t>και </a:t>
            </a:r>
            <a:r>
              <a:rPr lang="el-GR" sz="1800" b="1" dirty="0"/>
              <a:t>βιβλιογραφική τεκμηρίωση </a:t>
            </a:r>
            <a:r>
              <a:rPr lang="el-GR" sz="1600" dirty="0"/>
              <a:t>(</a:t>
            </a:r>
            <a:r>
              <a:rPr lang="el-GR" sz="1600" dirty="0">
                <a:effectLst/>
                <a:latin typeface="Times New Roman" panose="02020603050405020304" pitchFamily="18" charset="0"/>
                <a:ea typeface="Times New Roman" panose="02020603050405020304" pitchFamily="18" charset="0"/>
              </a:rPr>
              <a:t>διαφορετικές πηγές πληροφοριών, συγκριτική ανάλυση, ερμηνεία/κριτική συζήτηση).</a:t>
            </a:r>
          </a:p>
          <a:p>
            <a:pPr marL="342900" indent="-342900" algn="just">
              <a:lnSpc>
                <a:spcPct val="114000"/>
              </a:lnSpc>
              <a:spcAft>
                <a:spcPts val="1200"/>
              </a:spcAft>
              <a:buFont typeface="+mj-lt"/>
              <a:buAutoNum type="arabicPeriod"/>
            </a:pPr>
            <a:r>
              <a:rPr lang="el-GR" sz="1800" dirty="0">
                <a:effectLst/>
                <a:latin typeface="Times New Roman" panose="02020603050405020304" pitchFamily="18" charset="0"/>
                <a:ea typeface="Times New Roman" panose="02020603050405020304" pitchFamily="18" charset="0"/>
              </a:rPr>
              <a:t>Παρουσιάζει το Γνωστικό Αντικείμενο με τρόπο </a:t>
            </a:r>
            <a:r>
              <a:rPr lang="el-GR" sz="1800" b="1" dirty="0">
                <a:effectLst/>
                <a:latin typeface="Times New Roman" panose="02020603050405020304" pitchFamily="18" charset="0"/>
                <a:ea typeface="Times New Roman" panose="02020603050405020304" pitchFamily="18" charset="0"/>
              </a:rPr>
              <a:t>απλό</a:t>
            </a:r>
            <a:r>
              <a:rPr lang="el-GR" sz="1800" dirty="0">
                <a:effectLst/>
                <a:latin typeface="Times New Roman" panose="02020603050405020304" pitchFamily="18" charset="0"/>
                <a:ea typeface="Times New Roman" panose="02020603050405020304" pitchFamily="18" charset="0"/>
              </a:rPr>
              <a:t> και </a:t>
            </a:r>
            <a:r>
              <a:rPr lang="el-GR" sz="1800" b="1" dirty="0">
                <a:effectLst/>
                <a:latin typeface="Times New Roman" panose="02020603050405020304" pitchFamily="18" charset="0"/>
                <a:ea typeface="Times New Roman" panose="02020603050405020304" pitchFamily="18" charset="0"/>
              </a:rPr>
              <a:t>κατανοητό</a:t>
            </a:r>
            <a:r>
              <a:rPr lang="el-GR" sz="1800" dirty="0">
                <a:effectLst/>
                <a:latin typeface="Times New Roman" panose="02020603050405020304" pitchFamily="18" charset="0"/>
                <a:ea typeface="Times New Roman" panose="02020603050405020304" pitchFamily="18" charset="0"/>
              </a:rPr>
              <a:t> </a:t>
            </a:r>
            <a:r>
              <a:rPr lang="el-GR" sz="1600" dirty="0">
                <a:effectLst/>
                <a:latin typeface="Times New Roman" panose="02020603050405020304" pitchFamily="18" charset="0"/>
                <a:ea typeface="Times New Roman" panose="02020603050405020304" pitchFamily="18" charset="0"/>
              </a:rPr>
              <a:t>(φιλικό ύφος, προσωπικές/κτητικές αντωνυμίες, καθομιλουμένη γλώσσα</a:t>
            </a:r>
            <a:r>
              <a:rPr lang="en-US" sz="1600" dirty="0">
                <a:ea typeface="Times New Roman" panose="02020603050405020304" pitchFamily="18" charset="0"/>
              </a:rPr>
              <a:t> </a:t>
            </a:r>
            <a:r>
              <a:rPr lang="el-GR" sz="1600" dirty="0">
                <a:ea typeface="Times New Roman" panose="02020603050405020304" pitchFamily="18" charset="0"/>
              </a:rPr>
              <a:t>μέσω της </a:t>
            </a:r>
            <a:r>
              <a:rPr lang="el-GR" sz="1600" dirty="0">
                <a:effectLst/>
                <a:latin typeface="Times New Roman" panose="02020603050405020304" pitchFamily="18" charset="0"/>
                <a:ea typeface="Times New Roman" panose="02020603050405020304" pitchFamily="18" charset="0"/>
              </a:rPr>
              <a:t>χρήσης </a:t>
            </a:r>
            <a:r>
              <a:rPr lang="en-US" sz="1600" dirty="0">
                <a:effectLst/>
                <a:latin typeface="Times New Roman" panose="02020603050405020304" pitchFamily="18" charset="0"/>
                <a:ea typeface="Times New Roman" panose="02020603050405020304" pitchFamily="18" charset="0"/>
              </a:rPr>
              <a:t>avatar, </a:t>
            </a:r>
            <a:r>
              <a:rPr lang="el-GR" sz="1600" dirty="0">
                <a:effectLst/>
                <a:latin typeface="Times New Roman" panose="02020603050405020304" pitchFamily="18" charset="0"/>
                <a:ea typeface="Times New Roman" panose="02020603050405020304" pitchFamily="18" charset="0"/>
              </a:rPr>
              <a:t>ευανάγνωστη γραφή, ικανοποιητική πυκνότητα πληροφοριών, κείμενο – εικόνες – βίντεο, άνετες χρωματικές συνθέσεις).</a:t>
            </a:r>
          </a:p>
          <a:p>
            <a:pPr marL="342900" indent="-342900" algn="just">
              <a:lnSpc>
                <a:spcPct val="114000"/>
              </a:lnSpc>
              <a:spcAft>
                <a:spcPts val="1200"/>
              </a:spcAft>
              <a:buFont typeface="+mj-lt"/>
              <a:buAutoNum type="arabicPeriod"/>
            </a:pPr>
            <a:r>
              <a:rPr lang="el-GR" sz="1800" dirty="0">
                <a:ea typeface="Times New Roman" panose="02020603050405020304" pitchFamily="18" charset="0"/>
              </a:rPr>
              <a:t>Είναι </a:t>
            </a:r>
            <a:r>
              <a:rPr lang="el-GR" sz="1800" b="1" dirty="0">
                <a:ea typeface="Times New Roman" panose="02020603050405020304" pitchFamily="18" charset="0"/>
              </a:rPr>
              <a:t>εύκολο</a:t>
            </a:r>
            <a:r>
              <a:rPr lang="el-GR" sz="1800" dirty="0">
                <a:ea typeface="Times New Roman" panose="02020603050405020304" pitchFamily="18" charset="0"/>
              </a:rPr>
              <a:t> στη </a:t>
            </a:r>
            <a:r>
              <a:rPr lang="el-GR" sz="1800" b="1" dirty="0">
                <a:ea typeface="Times New Roman" panose="02020603050405020304" pitchFamily="18" charset="0"/>
              </a:rPr>
              <a:t>χρήση</a:t>
            </a:r>
            <a:r>
              <a:rPr lang="el-GR" sz="1800" dirty="0">
                <a:ea typeface="Times New Roman" panose="02020603050405020304" pitchFamily="18" charset="0"/>
              </a:rPr>
              <a:t> του </a:t>
            </a:r>
            <a:r>
              <a:rPr lang="el-GR" sz="1600" dirty="0">
                <a:ea typeface="Times New Roman" panose="02020603050405020304" pitchFamily="18" charset="0"/>
              </a:rPr>
              <a:t>(κατανοητά και αναγνωρίσιμα κουμπιά και εικονίδια, εύκολη πλοήγηση, λειτουργικοί </a:t>
            </a:r>
            <a:r>
              <a:rPr lang="el-GR" sz="1600" dirty="0" err="1">
                <a:ea typeface="Times New Roman" panose="02020603050405020304" pitchFamily="18" charset="0"/>
              </a:rPr>
              <a:t>υπερσύνδεσμοι</a:t>
            </a:r>
            <a:r>
              <a:rPr lang="el-GR" sz="1600" dirty="0">
                <a:ea typeface="Times New Roman" panose="02020603050405020304" pitchFamily="18" charset="0"/>
              </a:rPr>
              <a:t>).</a:t>
            </a:r>
          </a:p>
          <a:p>
            <a:pPr marL="355600" indent="-355600" algn="just">
              <a:lnSpc>
                <a:spcPct val="114000"/>
              </a:lnSpc>
              <a:spcAft>
                <a:spcPts val="1200"/>
              </a:spcAft>
            </a:pPr>
            <a:r>
              <a:rPr lang="el-GR" sz="1800" dirty="0">
                <a:effectLst/>
                <a:latin typeface="Times New Roman" panose="02020603050405020304" pitchFamily="18" charset="0"/>
                <a:ea typeface="Times New Roman" panose="02020603050405020304" pitchFamily="18" charset="0"/>
              </a:rPr>
              <a:t>4. </a:t>
            </a:r>
            <a:r>
              <a:rPr lang="el-GR" sz="1800" b="1" dirty="0">
                <a:effectLst/>
                <a:latin typeface="Times New Roman" panose="02020603050405020304" pitchFamily="18" charset="0"/>
                <a:ea typeface="Times New Roman" panose="02020603050405020304" pitchFamily="18" charset="0"/>
              </a:rPr>
              <a:t> Υποστηρίζει</a:t>
            </a:r>
            <a:r>
              <a:rPr lang="el-GR" sz="1800" dirty="0">
                <a:effectLst/>
                <a:latin typeface="Times New Roman" panose="02020603050405020304" pitchFamily="18" charset="0"/>
                <a:ea typeface="Times New Roman" panose="02020603050405020304" pitchFamily="18" charset="0"/>
              </a:rPr>
              <a:t> και </a:t>
            </a:r>
            <a:r>
              <a:rPr lang="el-GR" sz="1800" b="1" dirty="0">
                <a:effectLst/>
                <a:latin typeface="Times New Roman" panose="02020603050405020304" pitchFamily="18" charset="0"/>
                <a:ea typeface="Times New Roman" panose="02020603050405020304" pitchFamily="18" charset="0"/>
              </a:rPr>
              <a:t>καθοδηγεί</a:t>
            </a:r>
            <a:r>
              <a:rPr lang="el-GR" sz="1800" dirty="0">
                <a:effectLst/>
                <a:latin typeface="Times New Roman" panose="02020603050405020304" pitchFamily="18" charset="0"/>
                <a:ea typeface="Times New Roman" panose="02020603050405020304" pitchFamily="18" charset="0"/>
              </a:rPr>
              <a:t> τον εκπαιδευόμενο στη μελέτη του </a:t>
            </a:r>
            <a:r>
              <a:rPr lang="el-GR" sz="1600" dirty="0">
                <a:effectLst/>
                <a:latin typeface="Times New Roman" panose="02020603050405020304" pitchFamily="18" charset="0"/>
                <a:ea typeface="Times New Roman" panose="02020603050405020304" pitchFamily="18" charset="0"/>
              </a:rPr>
              <a:t>(παροχή   συμβουλών, έμφαση σε σημαντικές έννοιες, επεξηγηματικά σχόλια</a:t>
            </a:r>
            <a:r>
              <a:rPr lang="en-US" sz="160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sym typeface="Wingdings" panose="05000000000000000000" pitchFamily="2" charset="2"/>
              </a:rPr>
              <a:t> </a:t>
            </a:r>
            <a:r>
              <a:rPr lang="el-GR" sz="1600" dirty="0">
                <a:effectLst/>
                <a:latin typeface="Times New Roman" panose="02020603050405020304" pitchFamily="18" charset="0"/>
                <a:ea typeface="Times New Roman" panose="02020603050405020304" pitchFamily="18" charset="0"/>
                <a:sym typeface="Wingdings" panose="05000000000000000000" pitchFamily="2" charset="2"/>
              </a:rPr>
              <a:t>χρήση </a:t>
            </a:r>
            <a:r>
              <a:rPr lang="en-US" sz="1600" dirty="0">
                <a:effectLst/>
                <a:latin typeface="Times New Roman" panose="02020603050405020304" pitchFamily="18" charset="0"/>
                <a:ea typeface="Times New Roman" panose="02020603050405020304" pitchFamily="18" charset="0"/>
                <a:sym typeface="Wingdings" panose="05000000000000000000" pitchFamily="2" charset="2"/>
              </a:rPr>
              <a:t>avatar</a:t>
            </a:r>
            <a:r>
              <a:rPr lang="el-GR" sz="1600" dirty="0">
                <a:effectLst/>
                <a:latin typeface="Times New Roman" panose="02020603050405020304" pitchFamily="18" charset="0"/>
                <a:ea typeface="Times New Roman" panose="02020603050405020304" pitchFamily="18" charset="0"/>
              </a:rPr>
              <a:t>). </a:t>
            </a:r>
          </a:p>
          <a:p>
            <a:pPr marL="342900" indent="-342900" algn="just">
              <a:lnSpc>
                <a:spcPct val="114000"/>
              </a:lnSpc>
              <a:spcAft>
                <a:spcPts val="1200"/>
              </a:spcAft>
              <a:buFont typeface="+mj-lt"/>
              <a:buAutoNum type="arabicPeriod"/>
            </a:pPr>
            <a:endParaRPr lang="el-GR" sz="1600" dirty="0">
              <a:effectLst/>
              <a:latin typeface="Times New Roman" panose="02020603050405020304" pitchFamily="18" charset="0"/>
              <a:ea typeface="Times New Roman" panose="02020603050405020304" pitchFamily="18" charset="0"/>
            </a:endParaRPr>
          </a:p>
          <a:p>
            <a:pPr marL="285750" indent="-285750" algn="just">
              <a:lnSpc>
                <a:spcPct val="114000"/>
              </a:lnSpc>
              <a:spcAft>
                <a:spcPts val="1200"/>
              </a:spcAft>
              <a:buFont typeface="Wingdings" panose="05000000000000000000" pitchFamily="2" charset="2"/>
              <a:buChar char="Ø"/>
            </a:pPr>
            <a:endParaRPr lang="el-GR" sz="1600" dirty="0"/>
          </a:p>
        </p:txBody>
      </p:sp>
    </p:spTree>
    <p:extLst>
      <p:ext uri="{BB962C8B-B14F-4D97-AF65-F5344CB8AC3E}">
        <p14:creationId xmlns:p14="http://schemas.microsoft.com/office/powerpoint/2010/main"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344816" cy="550501"/>
          </a:xfrm>
        </p:spPr>
        <p:txBody>
          <a:bodyPr>
            <a:noAutofit/>
          </a:bodyPr>
          <a:lstStyle/>
          <a:p>
            <a:r>
              <a:rPr lang="en-US" sz="3200" dirty="0">
                <a:latin typeface="Times New Roman" panose="02020603050405020304" pitchFamily="18" charset="0"/>
                <a:cs typeface="Times New Roman" panose="02020603050405020304" pitchFamily="18" charset="0"/>
              </a:rPr>
              <a:t>7. </a:t>
            </a:r>
            <a:r>
              <a:rPr lang="el-GR" sz="3200" dirty="0">
                <a:latin typeface="Times New Roman" panose="02020603050405020304" pitchFamily="18" charset="0"/>
                <a:cs typeface="Times New Roman" panose="02020603050405020304" pitchFamily="18" charset="0"/>
              </a:rPr>
              <a:t>Αποτελέσματα - Κύρια ευρήματα (2/3)</a:t>
            </a:r>
            <a:endParaRPr lang="el-GR" sz="3200" b="1" dirty="0">
              <a:latin typeface="Times New Roman" panose="02020603050405020304" pitchFamily="18" charset="0"/>
              <a:cs typeface="Times New Roman" panose="02020603050405020304" pitchFamily="18" charset="0"/>
            </a:endParaRPr>
          </a:p>
        </p:txBody>
      </p:sp>
      <p:sp>
        <p:nvSpPr>
          <p:cNvPr id="7" name="Ορθογώνιο: Στρογγύλεμα γωνιών 6">
            <a:extLst>
              <a:ext uri="{FF2B5EF4-FFF2-40B4-BE49-F238E27FC236}">
                <a16:creationId xmlns:a16="http://schemas.microsoft.com/office/drawing/2014/main" id="{EEA8219C-3FF7-4645-BA9D-E9E20A5A0305}"/>
              </a:ext>
            </a:extLst>
          </p:cNvPr>
          <p:cNvSpPr/>
          <p:nvPr/>
        </p:nvSpPr>
        <p:spPr>
          <a:xfrm>
            <a:off x="1206142" y="1556792"/>
            <a:ext cx="7333390" cy="4680520"/>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18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l-GR"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l-GR"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endParaRPr lang="el-GR" sz="18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9 - Ορθογώνιο">
            <a:extLst>
              <a:ext uri="{FF2B5EF4-FFF2-40B4-BE49-F238E27FC236}">
                <a16:creationId xmlns:a16="http://schemas.microsoft.com/office/drawing/2014/main" id="{A61A083E-D8DC-4E44-A1FE-2D1302E01B6C}"/>
              </a:ext>
            </a:extLst>
          </p:cNvPr>
          <p:cNvSpPr/>
          <p:nvPr/>
        </p:nvSpPr>
        <p:spPr>
          <a:xfrm>
            <a:off x="1488461" y="1842716"/>
            <a:ext cx="6768751" cy="5015284"/>
          </a:xfrm>
          <a:prstGeom prst="rect">
            <a:avLst/>
          </a:prstGeom>
        </p:spPr>
        <p:txBody>
          <a:bodyPr wrap="square">
            <a:spAutoFit/>
          </a:bodyPr>
          <a:lstStyle/>
          <a:p>
            <a:pPr marL="269875" indent="-269875" algn="just">
              <a:lnSpc>
                <a:spcPct val="114000"/>
              </a:lnSpc>
              <a:spcAft>
                <a:spcPts val="1200"/>
              </a:spcAft>
            </a:pPr>
            <a:r>
              <a:rPr lang="el-GR" sz="1800" dirty="0"/>
              <a:t>5. Υποστηρίζει την </a:t>
            </a:r>
            <a:r>
              <a:rPr lang="el-GR" sz="1800" b="1" dirty="0"/>
              <a:t>αλληλεπίδραση</a:t>
            </a:r>
            <a:r>
              <a:rPr lang="el-GR" sz="1800" dirty="0"/>
              <a:t> με τον εκπαιδευόμενο </a:t>
            </a:r>
            <a:r>
              <a:rPr lang="el-GR" sz="1600" dirty="0"/>
              <a:t>(κινητοποιεί τον ε</a:t>
            </a:r>
            <a:r>
              <a:rPr lang="el-GR" sz="1600" dirty="0">
                <a:effectLst/>
                <a:latin typeface="Times New Roman" panose="02020603050405020304" pitchFamily="18" charset="0"/>
                <a:ea typeface="Times New Roman" panose="02020603050405020304" pitchFamily="18" charset="0"/>
              </a:rPr>
              <a:t>κπαιδευόμενο να εκφράσει τις δικές του απόψεις/ερωτήσεις και να τις ενσωματώσει σε αυτό, να εμπλακεί συναισθηματικά, να ανταλλάξει απόψεις, να εκφραστεί ως μέλος μιας κοινωνικής ομάδας).</a:t>
            </a:r>
          </a:p>
          <a:p>
            <a:pPr marL="269875" indent="-269875" algn="just">
              <a:lnSpc>
                <a:spcPct val="114000"/>
              </a:lnSpc>
              <a:spcAft>
                <a:spcPts val="1200"/>
              </a:spcAft>
            </a:pPr>
            <a:r>
              <a:rPr lang="el-GR" sz="1800" dirty="0">
                <a:effectLst/>
                <a:latin typeface="Times New Roman" panose="02020603050405020304" pitchFamily="18" charset="0"/>
                <a:ea typeface="Times New Roman" panose="02020603050405020304" pitchFamily="18" charset="0"/>
              </a:rPr>
              <a:t>6. Παρέχει  δυνατότητα  </a:t>
            </a:r>
            <a:r>
              <a:rPr lang="el-GR" sz="1800" b="1" dirty="0">
                <a:effectLst/>
                <a:latin typeface="Times New Roman" panose="02020603050405020304" pitchFamily="18" charset="0"/>
                <a:ea typeface="Times New Roman" panose="02020603050405020304" pitchFamily="18" charset="0"/>
              </a:rPr>
              <a:t>Αναστοχασμο</a:t>
            </a:r>
            <a:r>
              <a:rPr lang="el-GR" sz="1800" dirty="0">
                <a:effectLst/>
                <a:latin typeface="Times New Roman" panose="02020603050405020304" pitchFamily="18" charset="0"/>
                <a:ea typeface="Times New Roman" panose="02020603050405020304" pitchFamily="18" charset="0"/>
              </a:rPr>
              <a:t>ύ – </a:t>
            </a:r>
            <a:r>
              <a:rPr lang="el-GR" sz="1800" b="1" dirty="0">
                <a:effectLst/>
                <a:latin typeface="Times New Roman" panose="02020603050405020304" pitchFamily="18" charset="0"/>
                <a:ea typeface="Times New Roman" panose="02020603050405020304" pitchFamily="18" charset="0"/>
              </a:rPr>
              <a:t>Αυτοαξιολόγησης </a:t>
            </a:r>
            <a:r>
              <a:rPr lang="el-GR" sz="1800" dirty="0">
                <a:effectLst/>
                <a:latin typeface="Times New Roman" panose="02020603050405020304" pitchFamily="18" charset="0"/>
                <a:ea typeface="Times New Roman" panose="02020603050405020304" pitchFamily="18" charset="0"/>
              </a:rPr>
              <a:t> στον εκπαιδευόμενο </a:t>
            </a:r>
            <a:r>
              <a:rPr lang="el-GR" sz="1600" dirty="0">
                <a:effectLst/>
                <a:latin typeface="Times New Roman" panose="02020603050405020304" pitchFamily="18" charset="0"/>
                <a:ea typeface="Times New Roman" panose="02020603050405020304" pitchFamily="18" charset="0"/>
              </a:rPr>
              <a:t>(αυτοαξιολόγηση, αυτόνομη κριτική σκέψη, ανατροφοδότηση, ενσωμάτωση νέων δεδομένων/νέας γνώσης).</a:t>
            </a:r>
          </a:p>
          <a:p>
            <a:pPr marL="269875" indent="-269875" algn="just">
              <a:lnSpc>
                <a:spcPct val="114000"/>
              </a:lnSpc>
              <a:spcAft>
                <a:spcPts val="1200"/>
              </a:spcAft>
            </a:pPr>
            <a:r>
              <a:rPr lang="el-GR" sz="1800" dirty="0">
                <a:ea typeface="Times New Roman" panose="02020603050405020304" pitchFamily="18" charset="0"/>
              </a:rPr>
              <a:t>7. Διατυπώνει  </a:t>
            </a:r>
            <a:r>
              <a:rPr lang="el-GR" sz="1800" b="1" dirty="0">
                <a:ea typeface="Times New Roman" panose="02020603050405020304" pitchFamily="18" charset="0"/>
              </a:rPr>
              <a:t>με  σαφήνεια  τον  σκοπό και τα προσδοκώμενα αποτελέσματα</a:t>
            </a:r>
            <a:r>
              <a:rPr lang="el-GR" sz="1800" dirty="0">
                <a:ea typeface="Times New Roman" panose="02020603050405020304" pitchFamily="18" charset="0"/>
              </a:rPr>
              <a:t> </a:t>
            </a:r>
            <a:r>
              <a:rPr lang="el-GR" sz="1600" dirty="0">
                <a:ea typeface="Times New Roman" panose="02020603050405020304" pitchFamily="18" charset="0"/>
              </a:rPr>
              <a:t>(παρακινεί τον εκπαιδευόμενο σε επίπεδο γνώσεων – δεξιοτήτων – στάσεων και ενθαρρύνει την αυτοαξιολόγηση).</a:t>
            </a:r>
          </a:p>
          <a:p>
            <a:pPr marL="269875" indent="-269875" algn="just">
              <a:lnSpc>
                <a:spcPct val="114000"/>
              </a:lnSpc>
              <a:spcAft>
                <a:spcPts val="1200"/>
              </a:spcAft>
            </a:pPr>
            <a:r>
              <a:rPr lang="el-GR" sz="1800" dirty="0">
                <a:effectLst/>
                <a:latin typeface="Times New Roman" panose="02020603050405020304" pitchFamily="18" charset="0"/>
                <a:ea typeface="Times New Roman" panose="02020603050405020304" pitchFamily="18" charset="0"/>
              </a:rPr>
              <a:t>8. Έχει  δημιουργηθεί  σύμφωνα  με  τις  αρχές  της  </a:t>
            </a:r>
            <a:r>
              <a:rPr lang="el-GR" sz="1800" b="1" dirty="0" err="1">
                <a:effectLst/>
                <a:latin typeface="Times New Roman" panose="02020603050405020304" pitchFamily="18" charset="0"/>
                <a:ea typeface="Times New Roman" panose="02020603050405020304" pitchFamily="18" charset="0"/>
              </a:rPr>
              <a:t>Πολυμεσικής</a:t>
            </a:r>
            <a:r>
              <a:rPr lang="el-GR" sz="1800" b="1" dirty="0">
                <a:effectLst/>
                <a:latin typeface="Times New Roman" panose="02020603050405020304" pitchFamily="18" charset="0"/>
                <a:ea typeface="Times New Roman" panose="02020603050405020304" pitchFamily="18" charset="0"/>
              </a:rPr>
              <a:t> Μάθησης</a:t>
            </a:r>
            <a:r>
              <a:rPr lang="el-GR" sz="1800" dirty="0">
                <a:effectLst/>
                <a:latin typeface="Times New Roman" panose="02020603050405020304" pitchFamily="18" charset="0"/>
                <a:ea typeface="Times New Roman" panose="02020603050405020304" pitchFamily="18" charset="0"/>
              </a:rPr>
              <a:t>.</a:t>
            </a:r>
            <a:endParaRPr lang="el-GR" sz="1800" b="1" dirty="0">
              <a:effectLst/>
              <a:latin typeface="Times New Roman" panose="02020603050405020304" pitchFamily="18" charset="0"/>
              <a:ea typeface="Times New Roman" panose="02020603050405020304" pitchFamily="18" charset="0"/>
            </a:endParaRPr>
          </a:p>
          <a:p>
            <a:pPr marL="342900" indent="-342900" algn="just">
              <a:lnSpc>
                <a:spcPct val="114000"/>
              </a:lnSpc>
              <a:spcAft>
                <a:spcPts val="1200"/>
              </a:spcAft>
              <a:buFont typeface="+mj-lt"/>
              <a:buAutoNum type="arabicPeriod"/>
            </a:pPr>
            <a:endParaRPr lang="el-GR" sz="1600" dirty="0">
              <a:effectLst/>
              <a:latin typeface="Times New Roman" panose="02020603050405020304" pitchFamily="18" charset="0"/>
              <a:ea typeface="Times New Roman" panose="02020603050405020304" pitchFamily="18" charset="0"/>
            </a:endParaRPr>
          </a:p>
          <a:p>
            <a:pPr marL="285750" indent="-285750" algn="just">
              <a:lnSpc>
                <a:spcPct val="114000"/>
              </a:lnSpc>
              <a:spcAft>
                <a:spcPts val="1200"/>
              </a:spcAft>
              <a:buFont typeface="Wingdings" panose="05000000000000000000" pitchFamily="2" charset="2"/>
              <a:buChar char="Ø"/>
            </a:pPr>
            <a:endParaRPr lang="el-GR" sz="1600" dirty="0"/>
          </a:p>
        </p:txBody>
      </p:sp>
    </p:spTree>
    <p:extLst>
      <p:ext uri="{BB962C8B-B14F-4D97-AF65-F5344CB8AC3E}">
        <p14:creationId xmlns:p14="http://schemas.microsoft.com/office/powerpoint/2010/main" val="2970238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88F6D092-DF39-485C-97AF-8C2A3BFC28DB}"/>
              </a:ext>
            </a:extLst>
          </p:cNvPr>
          <p:cNvSpPr>
            <a:spLocks noGrp="1"/>
          </p:cNvSpPr>
          <p:nvPr>
            <p:ph idx="1"/>
          </p:nvPr>
        </p:nvSpPr>
        <p:spPr>
          <a:xfrm>
            <a:off x="868735" y="1268760"/>
            <a:ext cx="7920880" cy="5224113"/>
          </a:xfrm>
        </p:spPr>
        <p:txBody>
          <a:bodyPr>
            <a:normAutofit fontScale="25000" lnSpcReduction="20000"/>
          </a:bodyPr>
          <a:lstStyle/>
          <a:p>
            <a:pPr marL="0" indent="0" algn="just">
              <a:lnSpc>
                <a:spcPct val="134000"/>
              </a:lnSpc>
              <a:spcBef>
                <a:spcPts val="0"/>
              </a:spcBef>
              <a:spcAft>
                <a:spcPts val="600"/>
              </a:spcAft>
              <a:buNone/>
            </a:pPr>
            <a:r>
              <a:rPr lang="el-GR" sz="5600" i="1" dirty="0">
                <a:effectLst/>
                <a:latin typeface="Times New Roman" panose="02020603050405020304" pitchFamily="18" charset="0"/>
                <a:ea typeface="Times New Roman" panose="02020603050405020304" pitchFamily="18" charset="0"/>
                <a:cs typeface="Times New Roman" panose="02020603050405020304" pitchFamily="18" charset="0"/>
              </a:rPr>
              <a:t>Καταρχάς, θα ήθελα να ευχαριστήσω τον κ. Χαράλαμπο Μουζάκη, Καθηγητή – Σύμβουλο Ε.Α.Π., επόπτη της τριμελούς επιτροπής κρίσης της παρούσας διπλωματικής εργασίας, για τη συστηματική καθοδήγηση, τις πολύτιμες συμβουλές και τις εύστοχες παρατηρήσεις που μου παρείχε καθ' όλη τη διάρκεια εκπόνησης της εργασίας.</a:t>
            </a:r>
            <a:endParaRPr lang="el-GR" sz="56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34000"/>
              </a:lnSpc>
              <a:spcBef>
                <a:spcPts val="0"/>
              </a:spcBef>
              <a:spcAft>
                <a:spcPts val="600"/>
              </a:spcAft>
              <a:buNone/>
            </a:pPr>
            <a:r>
              <a:rPr lang="el-GR" sz="5600" i="1" dirty="0">
                <a:effectLst/>
                <a:latin typeface="Times New Roman" panose="02020603050405020304" pitchFamily="18" charset="0"/>
                <a:ea typeface="Times New Roman" panose="02020603050405020304" pitchFamily="18" charset="0"/>
                <a:cs typeface="Times New Roman" panose="02020603050405020304" pitchFamily="18" charset="0"/>
              </a:rPr>
              <a:t>Ιδιαιτέρως θα ήθελα να ευχαριστήσω τον κ. Παναγιώτη Αναστασιάδη, Καθηγητή ΠΤΔΕ του Πανεπιστημίου Κρήτης – Ακαδημαϊκό Υπεύθυνο ΠΜΣ, ο οποίος συμμετείχε στην τριμελή επιτροπή κρίσης. Η παρακολούθηση της διδασκαλίας του, οι πολύτιμες επιστημονικές γνώσεις του και οι παιδαγωγικές αξίες του αποτελούν ανεκτίμητα εφόδια ζωής για κάθε μεταπτυχιακό φοιτητή.</a:t>
            </a:r>
            <a:endParaRPr lang="el-GR" sz="5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34000"/>
              </a:lnSpc>
              <a:spcBef>
                <a:spcPts val="0"/>
              </a:spcBef>
              <a:spcAft>
                <a:spcPts val="600"/>
              </a:spcAft>
              <a:buNone/>
            </a:pPr>
            <a:r>
              <a:rPr lang="el-GR" sz="5600" i="1" dirty="0">
                <a:effectLst/>
                <a:latin typeface="Times New Roman" panose="02020603050405020304" pitchFamily="18" charset="0"/>
                <a:ea typeface="Times New Roman" panose="02020603050405020304" pitchFamily="18" charset="0"/>
                <a:cs typeface="Times New Roman" panose="02020603050405020304" pitchFamily="18" charset="0"/>
              </a:rPr>
              <a:t>Επίσης, θα ήθελα να ευχαριστήσω την κ. Σταματία Ψαρουδάκη, μέλος Ε.Ε.Π. ΠΤΔΕ του Πανεπιστημίου Κρήτης,  η οποία συμμετείχε στην τριμελή επιτροπή κρίσης. </a:t>
            </a:r>
            <a:endParaRPr lang="el-GR" sz="5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34000"/>
              </a:lnSpc>
              <a:spcBef>
                <a:spcPts val="0"/>
              </a:spcBef>
              <a:spcAft>
                <a:spcPts val="600"/>
              </a:spcAft>
              <a:buNone/>
            </a:pPr>
            <a:r>
              <a:rPr lang="el-GR" sz="5600" i="1" dirty="0">
                <a:effectLst/>
                <a:latin typeface="Times New Roman" panose="02020603050405020304" pitchFamily="18" charset="0"/>
                <a:ea typeface="Times New Roman" panose="02020603050405020304" pitchFamily="18" charset="0"/>
                <a:cs typeface="Times New Roman" panose="02020603050405020304" pitchFamily="18" charset="0"/>
              </a:rPr>
              <a:t>Τέλος, ξεχωριστές ευχαριστίες θα ήθελα να απευθύνω στους συναδέλφους εκπαιδευτικούς που συμμετείχαν στην έρευνα εν μέσω μιας δύσκολης εκπαιδευτικής και κοινωνικής συγκυρίας, στους συμφοιτητές μου στο ΠΜΣ για τις όμορφες στιγμές που μοιραστήκαμε, τις προκλήσεις που αντιμετωπίσαμε και τις φιλίες που δημιουργήσαμε και σε όλους όσους με στήριξαν και συνεχίζουν να με στηρίζουν.</a:t>
            </a:r>
          </a:p>
          <a:p>
            <a:pPr marL="0" indent="0" algn="just">
              <a:lnSpc>
                <a:spcPct val="134000"/>
              </a:lnSpc>
              <a:spcBef>
                <a:spcPts val="0"/>
              </a:spcBef>
              <a:spcAft>
                <a:spcPts val="600"/>
              </a:spcAft>
              <a:buNone/>
            </a:pPr>
            <a:endParaRPr lang="el-GR" sz="5600" i="1"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34000"/>
              </a:lnSpc>
              <a:spcBef>
                <a:spcPts val="0"/>
              </a:spcBef>
              <a:spcAft>
                <a:spcPts val="600"/>
              </a:spcAft>
              <a:buNone/>
            </a:pPr>
            <a:endParaRPr lang="el-GR" sz="5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r">
              <a:lnSpc>
                <a:spcPct val="134000"/>
              </a:lnSpc>
              <a:spcBef>
                <a:spcPts val="0"/>
              </a:spcBef>
              <a:spcAft>
                <a:spcPts val="600"/>
              </a:spcAft>
              <a:buNone/>
            </a:pPr>
            <a:r>
              <a:rPr lang="el-GR" sz="5600" i="1" dirty="0">
                <a:effectLst/>
                <a:latin typeface="Times New Roman" panose="02020603050405020304" pitchFamily="18" charset="0"/>
                <a:ea typeface="Times New Roman" panose="02020603050405020304" pitchFamily="18" charset="0"/>
                <a:cs typeface="Times New Roman" panose="02020603050405020304" pitchFamily="18" charset="0"/>
              </a:rPr>
              <a:t>Αφιερωμένη στις κόρες μου &amp; στους γονείς μου,</a:t>
            </a:r>
            <a:endParaRPr lang="el-GR" sz="5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r">
              <a:lnSpc>
                <a:spcPct val="134000"/>
              </a:lnSpc>
              <a:spcBef>
                <a:spcPts val="0"/>
              </a:spcBef>
              <a:spcAft>
                <a:spcPts val="600"/>
              </a:spcAft>
              <a:buNone/>
            </a:pPr>
            <a:r>
              <a:rPr lang="el-GR" sz="5600" i="1" dirty="0">
                <a:effectLst/>
                <a:latin typeface="Times New Roman" panose="02020603050405020304" pitchFamily="18" charset="0"/>
                <a:ea typeface="Times New Roman" panose="02020603050405020304" pitchFamily="18" charset="0"/>
                <a:cs typeface="Times New Roman" panose="02020603050405020304" pitchFamily="18" charset="0"/>
              </a:rPr>
              <a:t>πηγή αστείρευτης δύναμης και έμπνευσης </a:t>
            </a:r>
            <a:endParaRPr lang="el-GR" sz="56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l-GR" dirty="0"/>
          </a:p>
        </p:txBody>
      </p:sp>
      <p:sp>
        <p:nvSpPr>
          <p:cNvPr id="3" name="Τίτλος 2">
            <a:extLst>
              <a:ext uri="{FF2B5EF4-FFF2-40B4-BE49-F238E27FC236}">
                <a16:creationId xmlns:a16="http://schemas.microsoft.com/office/drawing/2014/main" id="{B39F526B-EBA3-4373-93D4-14CCA9337CA5}"/>
              </a:ext>
            </a:extLst>
          </p:cNvPr>
          <p:cNvSpPr>
            <a:spLocks noGrp="1"/>
          </p:cNvSpPr>
          <p:nvPr>
            <p:ph type="title"/>
          </p:nvPr>
        </p:nvSpPr>
        <p:spPr/>
        <p:txBody>
          <a:bodyPr/>
          <a:lstStyle/>
          <a:p>
            <a:r>
              <a:rPr lang="el-GR" dirty="0"/>
              <a:t>   </a:t>
            </a:r>
            <a:r>
              <a:rPr lang="el-GR" dirty="0">
                <a:latin typeface="Times New Roman" panose="02020603050405020304" pitchFamily="18" charset="0"/>
                <a:cs typeface="Times New Roman" panose="02020603050405020304" pitchFamily="18" charset="0"/>
              </a:rPr>
              <a:t>Ευχαριστίες</a:t>
            </a:r>
          </a:p>
        </p:txBody>
      </p:sp>
    </p:spTree>
    <p:extLst>
      <p:ext uri="{BB962C8B-B14F-4D97-AF65-F5344CB8AC3E}">
        <p14:creationId xmlns:p14="http://schemas.microsoft.com/office/powerpoint/2010/main" val="21923282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60C839B0-DD68-465F-96BB-026C464EB0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20134" y="1304867"/>
            <a:ext cx="1891274" cy="1418456"/>
          </a:xfrm>
          <a:prstGeom prst="rect">
            <a:avLst/>
          </a:prstGeom>
        </p:spPr>
      </p:pic>
      <p:sp>
        <p:nvSpPr>
          <p:cNvPr id="2" name="Τίτλος 1"/>
          <p:cNvSpPr>
            <a:spLocks noGrp="1"/>
          </p:cNvSpPr>
          <p:nvPr>
            <p:ph type="title"/>
          </p:nvPr>
        </p:nvSpPr>
        <p:spPr>
          <a:xfrm>
            <a:off x="1475656" y="548680"/>
            <a:ext cx="7344816" cy="550501"/>
          </a:xfrm>
        </p:spPr>
        <p:txBody>
          <a:bodyPr>
            <a:noAutofit/>
          </a:bodyPr>
          <a:lstStyle/>
          <a:p>
            <a:r>
              <a:rPr lang="en-US" sz="3200" dirty="0">
                <a:latin typeface="Times New Roman" panose="02020603050405020304" pitchFamily="18" charset="0"/>
                <a:cs typeface="Times New Roman" panose="02020603050405020304" pitchFamily="18" charset="0"/>
              </a:rPr>
              <a:t>7. </a:t>
            </a:r>
            <a:r>
              <a:rPr lang="el-GR" sz="3200" dirty="0">
                <a:latin typeface="Times New Roman" panose="02020603050405020304" pitchFamily="18" charset="0"/>
                <a:cs typeface="Times New Roman" panose="02020603050405020304" pitchFamily="18" charset="0"/>
              </a:rPr>
              <a:t>Αποτελέσματα - Κύρια ευρήματα (3/3)</a:t>
            </a:r>
            <a:endParaRPr lang="el-GR" sz="3200" b="1" dirty="0">
              <a:latin typeface="Times New Roman" panose="02020603050405020304" pitchFamily="18" charset="0"/>
              <a:cs typeface="Times New Roman" panose="02020603050405020304" pitchFamily="18" charset="0"/>
            </a:endParaRPr>
          </a:p>
        </p:txBody>
      </p:sp>
      <p:sp>
        <p:nvSpPr>
          <p:cNvPr id="5" name="Ορθογώνιο: Στρογγύλεμα γωνιών 4">
            <a:extLst>
              <a:ext uri="{FF2B5EF4-FFF2-40B4-BE49-F238E27FC236}">
                <a16:creationId xmlns:a16="http://schemas.microsoft.com/office/drawing/2014/main" id="{998B8711-8315-4678-A8E6-A1BC01A69B50}"/>
              </a:ext>
            </a:extLst>
          </p:cNvPr>
          <p:cNvSpPr/>
          <p:nvPr/>
        </p:nvSpPr>
        <p:spPr>
          <a:xfrm>
            <a:off x="1404374" y="1288434"/>
            <a:ext cx="3168352" cy="2869777"/>
          </a:xfrm>
          <a:prstGeom prst="roundRect">
            <a:avLst/>
          </a:prstGeom>
          <a:solidFill>
            <a:srgbClr val="FAE493"/>
          </a:solidFill>
          <a:ln>
            <a:solidFill>
              <a:srgbClr val="931B1B"/>
            </a:solidFill>
          </a:ln>
        </p:spPr>
        <p:style>
          <a:lnRef idx="1">
            <a:schemeClr val="accent4"/>
          </a:lnRef>
          <a:fillRef idx="2">
            <a:schemeClr val="accent4"/>
          </a:fillRef>
          <a:effectRef idx="1">
            <a:schemeClr val="accent4"/>
          </a:effectRef>
          <a:fontRef idx="minor">
            <a:schemeClr val="dk1"/>
          </a:fontRef>
        </p:style>
        <p:txBody>
          <a:bodyPr rtlCol="0" anchor="ctr"/>
          <a:lstStyle/>
          <a:p>
            <a:pPr marL="285750" indent="-285750">
              <a:spcAft>
                <a:spcPts val="600"/>
              </a:spcAft>
              <a:buFont typeface="Wingdings" panose="05000000000000000000" pitchFamily="2" charset="2"/>
              <a:buChar char="Ø"/>
            </a:pP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Άρτια παρουσίαση</a:t>
            </a:r>
          </a:p>
          <a:p>
            <a:pPr marL="285750" indent="-285750">
              <a:spcAft>
                <a:spcPts val="600"/>
              </a:spcAft>
              <a:buFont typeface="Wingdings" panose="05000000000000000000" pitchFamily="2" charset="2"/>
              <a:buChar char="Ø"/>
            </a:pP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Πολυτροπικότητα</a:t>
            </a:r>
          </a:p>
          <a:p>
            <a:pPr marL="285750" indent="-285750">
              <a:spcAft>
                <a:spcPts val="600"/>
              </a:spcAft>
              <a:buFont typeface="Wingdings" panose="05000000000000000000" pitchFamily="2" charset="2"/>
              <a:buChar char="Ø"/>
            </a:pP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Άμεση ανατροφοδότηση</a:t>
            </a:r>
          </a:p>
          <a:p>
            <a:pPr marL="285750" indent="-285750">
              <a:spcAft>
                <a:spcPts val="600"/>
              </a:spcAft>
              <a:buFont typeface="Wingdings" panose="05000000000000000000" pitchFamily="2" charset="2"/>
              <a:buChar char="Ø"/>
            </a:pP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Ενεργός συμμετοχή εκπαιδευόμενου</a:t>
            </a:r>
          </a:p>
          <a:p>
            <a:pPr marL="285750" indent="-285750">
              <a:spcAft>
                <a:spcPts val="600"/>
              </a:spcAft>
              <a:buFont typeface="Wingdings" panose="05000000000000000000" pitchFamily="2" charset="2"/>
              <a:buChar char="Ø"/>
            </a:pP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Ορθή κατάτμηση Γνωστικού Αντικειμένου </a:t>
            </a:r>
          </a:p>
          <a:p>
            <a:pPr marL="285750" indent="-285750">
              <a:spcAft>
                <a:spcPts val="600"/>
              </a:spcAft>
              <a:buFont typeface="Wingdings" panose="05000000000000000000" pitchFamily="2" charset="2"/>
              <a:buChar char="Ø"/>
            </a:pP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Φιλικό και οικείο ύφος</a:t>
            </a:r>
          </a:p>
        </p:txBody>
      </p:sp>
      <p:sp>
        <p:nvSpPr>
          <p:cNvPr id="11" name="Βέλος: Αριστερό 10">
            <a:extLst>
              <a:ext uri="{FF2B5EF4-FFF2-40B4-BE49-F238E27FC236}">
                <a16:creationId xmlns:a16="http://schemas.microsoft.com/office/drawing/2014/main" id="{FB7D6DA5-4290-422B-9AF3-DD1D014F3D82}"/>
              </a:ext>
            </a:extLst>
          </p:cNvPr>
          <p:cNvSpPr/>
          <p:nvPr/>
        </p:nvSpPr>
        <p:spPr>
          <a:xfrm>
            <a:off x="5097152" y="2181793"/>
            <a:ext cx="2275381" cy="1008112"/>
          </a:xfrm>
          <a:prstGeom prst="leftArrow">
            <a:avLst/>
          </a:prstGeom>
          <a:solidFill>
            <a:srgbClr val="EFA7A7"/>
          </a:solidFill>
          <a:ln>
            <a:solidFill>
              <a:srgbClr val="931B1B"/>
            </a:solidFill>
          </a:ln>
          <a:effectLst>
            <a:glow rad="63500">
              <a:srgbClr val="931B1B">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b="1" dirty="0">
                <a:solidFill>
                  <a:schemeClr val="tx1"/>
                </a:solidFill>
                <a:latin typeface="Times New Roman" panose="02020603050405020304" pitchFamily="18" charset="0"/>
                <a:cs typeface="Times New Roman" panose="02020603050405020304" pitchFamily="18" charset="0"/>
              </a:rPr>
              <a:t>Δυνατά σημεία</a:t>
            </a:r>
          </a:p>
        </p:txBody>
      </p:sp>
      <p:sp>
        <p:nvSpPr>
          <p:cNvPr id="13" name="Βέλος: Δεξιό 12">
            <a:extLst>
              <a:ext uri="{FF2B5EF4-FFF2-40B4-BE49-F238E27FC236}">
                <a16:creationId xmlns:a16="http://schemas.microsoft.com/office/drawing/2014/main" id="{D2382A39-868C-44AF-97D7-1C6CB5A68855}"/>
              </a:ext>
            </a:extLst>
          </p:cNvPr>
          <p:cNvSpPr/>
          <p:nvPr/>
        </p:nvSpPr>
        <p:spPr>
          <a:xfrm>
            <a:off x="1619672" y="4797152"/>
            <a:ext cx="2592288" cy="936104"/>
          </a:xfrm>
          <a:prstGeom prst="rightArrow">
            <a:avLst/>
          </a:prstGeom>
          <a:solidFill>
            <a:srgbClr val="EFA7A7"/>
          </a:solidFill>
          <a:ln>
            <a:solidFill>
              <a:srgbClr val="931B1B"/>
            </a:solidFill>
          </a:ln>
          <a:effectLst>
            <a:glow rad="63500">
              <a:srgbClr val="931B1B">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b="1" dirty="0">
                <a:solidFill>
                  <a:schemeClr val="tx1"/>
                </a:solidFill>
                <a:latin typeface="Times New Roman" panose="02020603050405020304" pitchFamily="18" charset="0"/>
                <a:cs typeface="Times New Roman" panose="02020603050405020304" pitchFamily="18" charset="0"/>
              </a:rPr>
              <a:t>Βελτιωτικές αλλαγές</a:t>
            </a:r>
          </a:p>
        </p:txBody>
      </p:sp>
      <p:sp>
        <p:nvSpPr>
          <p:cNvPr id="14" name="Ορθογώνιο: Στρογγύλεμα γωνιών 13">
            <a:extLst>
              <a:ext uri="{FF2B5EF4-FFF2-40B4-BE49-F238E27FC236}">
                <a16:creationId xmlns:a16="http://schemas.microsoft.com/office/drawing/2014/main" id="{030E1153-23AB-40CF-9ED8-4F5CA9A7D9FF}"/>
              </a:ext>
            </a:extLst>
          </p:cNvPr>
          <p:cNvSpPr/>
          <p:nvPr/>
        </p:nvSpPr>
        <p:spPr>
          <a:xfrm>
            <a:off x="5580112" y="4258236"/>
            <a:ext cx="3168352" cy="1666425"/>
          </a:xfrm>
          <a:prstGeom prst="roundRect">
            <a:avLst/>
          </a:prstGeom>
          <a:solidFill>
            <a:srgbClr val="FAE493"/>
          </a:solidFill>
          <a:ln>
            <a:solidFill>
              <a:srgbClr val="931B1B"/>
            </a:solidFill>
          </a:ln>
        </p:spPr>
        <p:style>
          <a:lnRef idx="1">
            <a:schemeClr val="accent4"/>
          </a:lnRef>
          <a:fillRef idx="2">
            <a:schemeClr val="accent4"/>
          </a:fillRef>
          <a:effectRef idx="1">
            <a:schemeClr val="accent4"/>
          </a:effectRef>
          <a:fontRef idx="minor">
            <a:schemeClr val="dk1"/>
          </a:fontRef>
        </p:style>
        <p:txBody>
          <a:bodyPr rtlCol="0" anchor="ctr"/>
          <a:lstStyle/>
          <a:p>
            <a:pPr marL="285750" indent="-285750">
              <a:spcAft>
                <a:spcPts val="600"/>
              </a:spcAft>
              <a:buFont typeface="Wingdings" panose="05000000000000000000" pitchFamily="2" charset="2"/>
              <a:buChar char="Ø"/>
            </a:pPr>
            <a:endPar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spcAft>
                <a:spcPts val="600"/>
              </a:spcAft>
              <a:buFont typeface="Wingdings" panose="05000000000000000000" pitchFamily="2" charset="2"/>
              <a:buChar char="Ø"/>
            </a:pP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Ηχητική παρουσίαση διαφανειών</a:t>
            </a:r>
          </a:p>
          <a:p>
            <a:pPr marL="285750" indent="-285750">
              <a:spcAft>
                <a:spcPts val="600"/>
              </a:spcAft>
              <a:buFont typeface="Wingdings" panose="05000000000000000000" pitchFamily="2" charset="2"/>
              <a:buChar char="Ø"/>
            </a:pP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Περισσότερα </a:t>
            </a:r>
            <a:r>
              <a:rPr lang="el-GR" sz="1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διαδραστικά</a:t>
            </a: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βίντεο</a:t>
            </a:r>
          </a:p>
          <a:p>
            <a:pPr marL="285750" indent="-285750">
              <a:spcAft>
                <a:spcPts val="600"/>
              </a:spcAft>
              <a:buFont typeface="Wingdings" panose="05000000000000000000" pitchFamily="2" charset="2"/>
              <a:buChar char="Ø"/>
            </a:pPr>
            <a:endPar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472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1604E6D3-FCC7-497D-B8E0-5CB178C1E6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04248" y="0"/>
            <a:ext cx="2284004" cy="1844824"/>
          </a:xfrm>
          <a:prstGeom prst="rect">
            <a:avLst/>
          </a:prstGeom>
        </p:spPr>
      </p:pic>
      <p:sp>
        <p:nvSpPr>
          <p:cNvPr id="2" name="Τίτλος 1"/>
          <p:cNvSpPr>
            <a:spLocks noGrp="1"/>
          </p:cNvSpPr>
          <p:nvPr>
            <p:ph type="title"/>
          </p:nvPr>
        </p:nvSpPr>
        <p:spPr>
          <a:xfrm>
            <a:off x="1547664" y="476672"/>
            <a:ext cx="7200800" cy="576064"/>
          </a:xfrm>
        </p:spPr>
        <p:txBody>
          <a:bodyPr>
            <a:noAutofit/>
          </a:bodyPr>
          <a:lstStyle/>
          <a:p>
            <a:r>
              <a:rPr lang="el-GR" sz="3600" dirty="0">
                <a:latin typeface="Times New Roman" panose="02020603050405020304" pitchFamily="18" charset="0"/>
                <a:cs typeface="Times New Roman" panose="02020603050405020304" pitchFamily="18" charset="0"/>
              </a:rPr>
              <a:t>8. Συμπεράσματα (1/3)</a:t>
            </a:r>
            <a:endParaRPr lang="el-GR" sz="4000" b="1" dirty="0">
              <a:latin typeface="Times New Roman" panose="02020603050405020304" pitchFamily="18" charset="0"/>
              <a:cs typeface="Times New Roman" panose="02020603050405020304" pitchFamily="18" charset="0"/>
            </a:endParaRPr>
          </a:p>
        </p:txBody>
      </p:sp>
      <p:sp>
        <p:nvSpPr>
          <p:cNvPr id="6" name="Ορθογώνιο: Στρογγύλεμα γωνιών 5">
            <a:extLst>
              <a:ext uri="{FF2B5EF4-FFF2-40B4-BE49-F238E27FC236}">
                <a16:creationId xmlns:a16="http://schemas.microsoft.com/office/drawing/2014/main" id="{B6BBF24C-EC7F-4EF7-A64D-3EA7ABE6DC46}"/>
              </a:ext>
            </a:extLst>
          </p:cNvPr>
          <p:cNvSpPr/>
          <p:nvPr/>
        </p:nvSpPr>
        <p:spPr>
          <a:xfrm>
            <a:off x="1115616" y="2204864"/>
            <a:ext cx="7342203" cy="4176464"/>
          </a:xfrm>
          <a:prstGeom prst="roundRect">
            <a:avLst/>
          </a:prstGeom>
          <a:solidFill>
            <a:schemeClr val="accent4">
              <a:lumMod val="60000"/>
              <a:lumOff val="40000"/>
              <a:alpha val="49804"/>
            </a:scheme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18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l-GR"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l-GR"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endParaRPr lang="el-GR" sz="18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9 - Ορθογώνιο">
            <a:extLst>
              <a:ext uri="{FF2B5EF4-FFF2-40B4-BE49-F238E27FC236}">
                <a16:creationId xmlns:a16="http://schemas.microsoft.com/office/drawing/2014/main" id="{29EA86BA-F0FA-4A5A-830D-3543C6479286}"/>
              </a:ext>
            </a:extLst>
          </p:cNvPr>
          <p:cNvSpPr/>
          <p:nvPr/>
        </p:nvSpPr>
        <p:spPr>
          <a:xfrm>
            <a:off x="1547664" y="2204864"/>
            <a:ext cx="6667136" cy="4013471"/>
          </a:xfrm>
          <a:prstGeom prst="rect">
            <a:avLst/>
          </a:prstGeom>
        </p:spPr>
        <p:txBody>
          <a:bodyPr wrap="square">
            <a:spAutoFit/>
          </a:bodyPr>
          <a:lstStyle/>
          <a:p>
            <a:pPr marR="0" lvl="0" defTabSz="914400" rtl="0" eaLnBrk="1" fontAlgn="base" latinLnBrk="0" hangingPunct="1">
              <a:lnSpc>
                <a:spcPct val="107000"/>
              </a:lnSpc>
              <a:spcBef>
                <a:spcPct val="0"/>
              </a:spcBef>
              <a:spcAft>
                <a:spcPts val="600"/>
              </a:spcAft>
              <a:buClrTx/>
              <a:buSzTx/>
              <a:tabLst/>
              <a:defRPr/>
            </a:pPr>
            <a:r>
              <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Το Εκπαιδευτικό Υλικό:</a:t>
            </a:r>
          </a:p>
          <a:p>
            <a:pPr marL="342900" marR="0" lvl="0" indent="-342900" algn="just" defTabSz="914400" rtl="0" eaLnBrk="1" fontAlgn="base" latinLnBrk="0" hangingPunct="1">
              <a:lnSpc>
                <a:spcPct val="107000"/>
              </a:lnSpc>
              <a:spcBef>
                <a:spcPct val="0"/>
              </a:spcBef>
              <a:spcAft>
                <a:spcPts val="600"/>
              </a:spcAft>
              <a:buClrTx/>
              <a:buSzTx/>
              <a:buFont typeface="Wingdings" panose="05000000000000000000" pitchFamily="2" charset="2"/>
              <a:buChar char="Ø"/>
              <a:tabLst/>
              <a:defRPr/>
            </a:pPr>
            <a:r>
              <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Πληροί τις προϋποθέσεις της </a:t>
            </a:r>
            <a:r>
              <a:rPr kumimoji="0" lang="el-GR" sz="1800" b="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εξ αποστάσεως εκπαίδευσης</a:t>
            </a:r>
            <a:r>
              <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τόσο από άποψη ψηφιακής μορφής όσο και από άποψη μαθησιακού περιεχομένου. </a:t>
            </a:r>
            <a:endParaRPr kumimoji="0" lang="en-US"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7000"/>
              </a:lnSpc>
              <a:spcAft>
                <a:spcPts val="600"/>
              </a:spcAft>
              <a:buFont typeface="Wingdings" panose="05000000000000000000" pitchFamily="2" charset="2"/>
              <a:buChar char="Ø"/>
              <a:defRPr/>
            </a:pPr>
            <a:r>
              <a:rPr lang="el-GR" sz="1800" b="1" dirty="0">
                <a:solidFill>
                  <a:prstClr val="black"/>
                </a:solidFill>
                <a:cs typeface="Times New Roman" panose="02020603050405020304" pitchFamily="18" charset="0"/>
              </a:rPr>
              <a:t>Υποστηρίζει</a:t>
            </a:r>
            <a:r>
              <a:rPr lang="el-GR" sz="1800" dirty="0">
                <a:solidFill>
                  <a:prstClr val="black"/>
                </a:solidFill>
                <a:cs typeface="Times New Roman" panose="02020603050405020304" pitchFamily="18" charset="0"/>
              </a:rPr>
              <a:t> και </a:t>
            </a:r>
            <a:r>
              <a:rPr lang="el-GR" sz="1800" b="1" dirty="0">
                <a:solidFill>
                  <a:prstClr val="black"/>
                </a:solidFill>
                <a:cs typeface="Times New Roman" panose="02020603050405020304" pitchFamily="18" charset="0"/>
              </a:rPr>
              <a:t>καθοδηγεί</a:t>
            </a:r>
            <a:r>
              <a:rPr lang="el-GR" sz="1800" dirty="0">
                <a:solidFill>
                  <a:prstClr val="black"/>
                </a:solidFill>
                <a:cs typeface="Times New Roman" panose="02020603050405020304" pitchFamily="18" charset="0"/>
              </a:rPr>
              <a:t> τον εκπαιδευόμενο με τρόπο σαφή και εύληπτο.</a:t>
            </a:r>
          </a:p>
          <a:p>
            <a:pPr marL="342900" indent="-342900" algn="just">
              <a:lnSpc>
                <a:spcPct val="107000"/>
              </a:lnSpc>
              <a:spcAft>
                <a:spcPts val="600"/>
              </a:spcAft>
              <a:buFont typeface="Wingdings" panose="05000000000000000000" pitchFamily="2" charset="2"/>
              <a:buChar char="Ø"/>
              <a:defRPr/>
            </a:pPr>
            <a:r>
              <a:rPr lang="el-GR" sz="1800" dirty="0">
                <a:solidFill>
                  <a:prstClr val="black"/>
                </a:solidFill>
                <a:cs typeface="Times New Roman" panose="02020603050405020304" pitchFamily="18" charset="0"/>
              </a:rPr>
              <a:t>Προάγει την </a:t>
            </a:r>
            <a:r>
              <a:rPr lang="el-GR" sz="1800" b="1" dirty="0">
                <a:solidFill>
                  <a:prstClr val="black"/>
                </a:solidFill>
                <a:cs typeface="Times New Roman" panose="02020603050405020304" pitchFamily="18" charset="0"/>
              </a:rPr>
              <a:t>αυτοαξιολόγηση</a:t>
            </a:r>
            <a:r>
              <a:rPr lang="el-GR" sz="1800" dirty="0">
                <a:solidFill>
                  <a:prstClr val="black"/>
                </a:solidFill>
                <a:cs typeface="Times New Roman" panose="02020603050405020304" pitchFamily="18" charset="0"/>
              </a:rPr>
              <a:t> μέσα από την άμεση </a:t>
            </a:r>
            <a:r>
              <a:rPr lang="el-GR" sz="1800" b="1" dirty="0">
                <a:solidFill>
                  <a:prstClr val="black"/>
                </a:solidFill>
                <a:cs typeface="Times New Roman" panose="02020603050405020304" pitchFamily="18" charset="0"/>
              </a:rPr>
              <a:t>ανατροφοδότηση</a:t>
            </a:r>
            <a:r>
              <a:rPr lang="el-GR" sz="1800" dirty="0">
                <a:solidFill>
                  <a:prstClr val="black"/>
                </a:solidFill>
                <a:cs typeface="Times New Roman" panose="02020603050405020304" pitchFamily="18" charset="0"/>
              </a:rPr>
              <a:t>.</a:t>
            </a:r>
          </a:p>
          <a:p>
            <a:pPr marL="342900" marR="0" lvl="0" indent="-342900" algn="just" defTabSz="914400" rtl="0" eaLnBrk="1" fontAlgn="base" latinLnBrk="0" hangingPunct="1">
              <a:lnSpc>
                <a:spcPct val="107000"/>
              </a:lnSpc>
              <a:spcBef>
                <a:spcPct val="0"/>
              </a:spcBef>
              <a:spcAft>
                <a:spcPts val="600"/>
              </a:spcAft>
              <a:buClrTx/>
              <a:buSzTx/>
              <a:buFont typeface="Wingdings" panose="05000000000000000000" pitchFamily="2" charset="2"/>
              <a:buChar char="Ø"/>
              <a:tabLst/>
              <a:defRPr/>
            </a:pPr>
            <a:r>
              <a:rPr lang="el-GR" sz="1800" dirty="0">
                <a:solidFill>
                  <a:prstClr val="black"/>
                </a:solidFill>
                <a:cs typeface="Times New Roman" panose="02020603050405020304" pitchFamily="18" charset="0"/>
              </a:rPr>
              <a:t>Καλλιεργεί κλίμα </a:t>
            </a:r>
            <a:r>
              <a:rPr lang="el-GR" sz="1800" b="1" dirty="0">
                <a:solidFill>
                  <a:prstClr val="black"/>
                </a:solidFill>
                <a:cs typeface="Times New Roman" panose="02020603050405020304" pitchFamily="18" charset="0"/>
              </a:rPr>
              <a:t>εμπιστοσύνης</a:t>
            </a:r>
            <a:r>
              <a:rPr lang="el-GR" sz="1800" dirty="0">
                <a:solidFill>
                  <a:prstClr val="black"/>
                </a:solidFill>
                <a:cs typeface="Times New Roman" panose="02020603050405020304" pitchFamily="18" charset="0"/>
              </a:rPr>
              <a:t> μέσα από το </a:t>
            </a:r>
            <a:r>
              <a:rPr lang="el-GR" sz="1800" b="1" dirty="0">
                <a:solidFill>
                  <a:prstClr val="black"/>
                </a:solidFill>
                <a:cs typeface="Times New Roman" panose="02020603050405020304" pitchFamily="18" charset="0"/>
              </a:rPr>
              <a:t>ευχάριστο, οικείο </a:t>
            </a:r>
            <a:r>
              <a:rPr lang="el-GR" sz="1800" dirty="0">
                <a:solidFill>
                  <a:prstClr val="black"/>
                </a:solidFill>
                <a:cs typeface="Times New Roman" panose="02020603050405020304" pitchFamily="18" charset="0"/>
              </a:rPr>
              <a:t> και </a:t>
            </a:r>
            <a:r>
              <a:rPr lang="el-GR" sz="1800" b="1" dirty="0">
                <a:solidFill>
                  <a:prstClr val="black"/>
                </a:solidFill>
                <a:cs typeface="Times New Roman" panose="02020603050405020304" pitchFamily="18" charset="0"/>
              </a:rPr>
              <a:t>φιλικό</a:t>
            </a:r>
            <a:r>
              <a:rPr lang="el-GR" sz="1800" dirty="0">
                <a:solidFill>
                  <a:prstClr val="black"/>
                </a:solidFill>
                <a:cs typeface="Times New Roman" panose="02020603050405020304" pitchFamily="18" charset="0"/>
              </a:rPr>
              <a:t> ύφος του (χρήση </a:t>
            </a:r>
            <a:r>
              <a:rPr lang="en-US" sz="1800" dirty="0">
                <a:solidFill>
                  <a:prstClr val="black"/>
                </a:solidFill>
                <a:cs typeface="Times New Roman" panose="02020603050405020304" pitchFamily="18" charset="0"/>
              </a:rPr>
              <a:t>avatar).</a:t>
            </a:r>
            <a:endParaRPr lang="el-GR" sz="1800" dirty="0">
              <a:solidFill>
                <a:prstClr val="black"/>
              </a:solidFill>
              <a:cs typeface="Times New Roman" panose="02020603050405020304" pitchFamily="18" charset="0"/>
            </a:endParaRPr>
          </a:p>
          <a:p>
            <a:pPr marL="342900" indent="-342900" algn="just">
              <a:lnSpc>
                <a:spcPct val="107000"/>
              </a:lnSpc>
              <a:spcAft>
                <a:spcPts val="600"/>
              </a:spcAft>
              <a:buFont typeface="Wingdings" panose="05000000000000000000" pitchFamily="2" charset="2"/>
              <a:buChar char="Ø"/>
              <a:defRPr/>
            </a:pPr>
            <a:r>
              <a:rPr lang="el-GR" sz="1800" dirty="0">
                <a:solidFill>
                  <a:prstClr val="black"/>
                </a:solidFill>
                <a:cs typeface="Times New Roman" panose="02020603050405020304" pitchFamily="18" charset="0"/>
              </a:rPr>
              <a:t>Ενθαρρύνει την </a:t>
            </a:r>
            <a:r>
              <a:rPr lang="el-GR" sz="1800" b="1" dirty="0">
                <a:solidFill>
                  <a:prstClr val="black"/>
                </a:solidFill>
                <a:cs typeface="Times New Roman" panose="02020603050405020304" pitchFamily="18" charset="0"/>
              </a:rPr>
              <a:t>αλληλεπίδραση</a:t>
            </a:r>
            <a:r>
              <a:rPr lang="el-GR" sz="1800" dirty="0">
                <a:solidFill>
                  <a:prstClr val="black"/>
                </a:solidFill>
                <a:cs typeface="Times New Roman" panose="02020603050405020304" pitchFamily="18" charset="0"/>
              </a:rPr>
              <a:t>, καλλιεργεί την αυτόνομη </a:t>
            </a:r>
            <a:r>
              <a:rPr lang="el-GR" sz="1800" b="1" dirty="0">
                <a:solidFill>
                  <a:prstClr val="black"/>
                </a:solidFill>
                <a:cs typeface="Times New Roman" panose="02020603050405020304" pitchFamily="18" charset="0"/>
              </a:rPr>
              <a:t>κριτική</a:t>
            </a:r>
            <a:r>
              <a:rPr lang="el-GR" sz="1800" dirty="0">
                <a:solidFill>
                  <a:prstClr val="black"/>
                </a:solidFill>
                <a:cs typeface="Times New Roman" panose="02020603050405020304" pitchFamily="18" charset="0"/>
              </a:rPr>
              <a:t> </a:t>
            </a:r>
            <a:r>
              <a:rPr lang="el-GR" sz="1800" b="1" dirty="0">
                <a:solidFill>
                  <a:prstClr val="black"/>
                </a:solidFill>
                <a:cs typeface="Times New Roman" panose="02020603050405020304" pitchFamily="18" charset="0"/>
              </a:rPr>
              <a:t>σκέψη</a:t>
            </a:r>
            <a:r>
              <a:rPr lang="el-GR" sz="1800" dirty="0">
                <a:solidFill>
                  <a:prstClr val="black"/>
                </a:solidFill>
                <a:cs typeface="Times New Roman" panose="02020603050405020304" pitchFamily="18" charset="0"/>
              </a:rPr>
              <a:t> και προωθεί τη </a:t>
            </a:r>
            <a:r>
              <a:rPr lang="el-GR" sz="1800" b="1" dirty="0">
                <a:solidFill>
                  <a:prstClr val="black"/>
                </a:solidFill>
                <a:cs typeface="Times New Roman" panose="02020603050405020304" pitchFamily="18" charset="0"/>
              </a:rPr>
              <a:t>δημιουργικότητα</a:t>
            </a:r>
            <a:r>
              <a:rPr lang="el-GR" sz="1800" dirty="0">
                <a:solidFill>
                  <a:prstClr val="black"/>
                </a:solidFill>
                <a:cs typeface="Times New Roman" panose="02020603050405020304" pitchFamily="18" charset="0"/>
              </a:rPr>
              <a:t>.</a:t>
            </a:r>
            <a:endParaRPr lang="en-US" sz="1800" dirty="0">
              <a:solidFill>
                <a:prstClr val="black"/>
              </a:solidFill>
              <a:cs typeface="Times New Roman" panose="02020603050405020304" pitchFamily="18" charset="0"/>
            </a:endParaRPr>
          </a:p>
        </p:txBody>
      </p:sp>
      <p:sp>
        <p:nvSpPr>
          <p:cNvPr id="8" name="Ορθογώνιο: Στρογγύλεμα γωνιών 7">
            <a:extLst>
              <a:ext uri="{FF2B5EF4-FFF2-40B4-BE49-F238E27FC236}">
                <a16:creationId xmlns:a16="http://schemas.microsoft.com/office/drawing/2014/main" id="{40BD2C63-669B-41C9-BF2A-C283F31E9D8C}"/>
              </a:ext>
            </a:extLst>
          </p:cNvPr>
          <p:cNvSpPr/>
          <p:nvPr/>
        </p:nvSpPr>
        <p:spPr>
          <a:xfrm>
            <a:off x="1619672" y="1377790"/>
            <a:ext cx="5184576" cy="550501"/>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800"/>
              </a:spcAft>
            </a:pPr>
            <a:endParaRPr lang="el-G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r>
              <a:rPr lang="el-GR"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Κυριότερα ευρήματα</a:t>
            </a:r>
            <a:endParaRPr lang="en-US"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l-GR"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04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1604E6D3-FCC7-497D-B8E0-5CB178C1E6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04248" y="0"/>
            <a:ext cx="2284004" cy="1844824"/>
          </a:xfrm>
          <a:prstGeom prst="rect">
            <a:avLst/>
          </a:prstGeom>
        </p:spPr>
      </p:pic>
      <p:sp>
        <p:nvSpPr>
          <p:cNvPr id="2" name="Τίτλος 1"/>
          <p:cNvSpPr>
            <a:spLocks noGrp="1"/>
          </p:cNvSpPr>
          <p:nvPr>
            <p:ph type="title"/>
          </p:nvPr>
        </p:nvSpPr>
        <p:spPr>
          <a:xfrm>
            <a:off x="1547664" y="476672"/>
            <a:ext cx="7200800" cy="576064"/>
          </a:xfrm>
        </p:spPr>
        <p:txBody>
          <a:bodyPr>
            <a:noAutofit/>
          </a:bodyPr>
          <a:lstStyle/>
          <a:p>
            <a:r>
              <a:rPr lang="el-GR" sz="3600" dirty="0">
                <a:latin typeface="Times New Roman" panose="02020603050405020304" pitchFamily="18" charset="0"/>
                <a:cs typeface="Times New Roman" panose="02020603050405020304" pitchFamily="18" charset="0"/>
              </a:rPr>
              <a:t>8. Συμπεράσματα (2/3)</a:t>
            </a:r>
            <a:endParaRPr lang="el-GR" sz="4000" b="1" dirty="0">
              <a:latin typeface="Times New Roman" panose="02020603050405020304" pitchFamily="18" charset="0"/>
              <a:cs typeface="Times New Roman" panose="02020603050405020304" pitchFamily="18" charset="0"/>
            </a:endParaRPr>
          </a:p>
        </p:txBody>
      </p:sp>
      <p:sp>
        <p:nvSpPr>
          <p:cNvPr id="6" name="Ορθογώνιο: Στρογγύλεμα γωνιών 5">
            <a:extLst>
              <a:ext uri="{FF2B5EF4-FFF2-40B4-BE49-F238E27FC236}">
                <a16:creationId xmlns:a16="http://schemas.microsoft.com/office/drawing/2014/main" id="{B6BBF24C-EC7F-4EF7-A64D-3EA7ABE6DC46}"/>
              </a:ext>
            </a:extLst>
          </p:cNvPr>
          <p:cNvSpPr/>
          <p:nvPr/>
        </p:nvSpPr>
        <p:spPr>
          <a:xfrm>
            <a:off x="1547664" y="2852936"/>
            <a:ext cx="6696745" cy="2273820"/>
          </a:xfrm>
          <a:prstGeom prst="roundRect">
            <a:avLst/>
          </a:prstGeom>
          <a:solidFill>
            <a:schemeClr val="accent4">
              <a:lumMod val="60000"/>
              <a:lumOff val="40000"/>
              <a:alpha val="49804"/>
            </a:scheme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18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l-GR"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l-GR"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endParaRPr lang="el-GR" sz="18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9 - Ορθογώνιο">
            <a:extLst>
              <a:ext uri="{FF2B5EF4-FFF2-40B4-BE49-F238E27FC236}">
                <a16:creationId xmlns:a16="http://schemas.microsoft.com/office/drawing/2014/main" id="{29EA86BA-F0FA-4A5A-830D-3543C6479286}"/>
              </a:ext>
            </a:extLst>
          </p:cNvPr>
          <p:cNvSpPr/>
          <p:nvPr/>
        </p:nvSpPr>
        <p:spPr>
          <a:xfrm>
            <a:off x="1735407" y="2936403"/>
            <a:ext cx="6263238" cy="1785040"/>
          </a:xfrm>
          <a:prstGeom prst="rect">
            <a:avLst/>
          </a:prstGeom>
        </p:spPr>
        <p:txBody>
          <a:bodyPr wrap="square">
            <a:spAutoFit/>
          </a:bodyPr>
          <a:lstStyle/>
          <a:p>
            <a:pPr marL="342900" marR="0" lvl="0" indent="-342900" algn="just" defTabSz="914400" rtl="0" eaLnBrk="1" fontAlgn="base" latinLnBrk="0" hangingPunct="1">
              <a:lnSpc>
                <a:spcPct val="107000"/>
              </a:lnSpc>
              <a:spcBef>
                <a:spcPct val="0"/>
              </a:spcBef>
              <a:spcAft>
                <a:spcPts val="600"/>
              </a:spcAft>
              <a:buClrTx/>
              <a:buSzTx/>
              <a:buFont typeface="Wingdings" panose="05000000000000000000" pitchFamily="2" charset="2"/>
              <a:buChar char="Ø"/>
              <a:tabLst/>
              <a:defRPr/>
            </a:pPr>
            <a:endPar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base" latinLnBrk="0" hangingPunct="1">
              <a:lnSpc>
                <a:spcPct val="107000"/>
              </a:lnSpc>
              <a:spcBef>
                <a:spcPct val="0"/>
              </a:spcBef>
              <a:spcAft>
                <a:spcPts val="600"/>
              </a:spcAft>
              <a:buClrTx/>
              <a:buSzTx/>
              <a:buFont typeface="Wingdings" panose="05000000000000000000" pitchFamily="2" charset="2"/>
              <a:buChar char="Ø"/>
              <a:tabLst/>
              <a:defRPr/>
            </a:pPr>
            <a:r>
              <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Μικρό ερευνητικό δείγμα </a:t>
            </a:r>
            <a:r>
              <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πιλοτική έρευνα</a:t>
            </a:r>
          </a:p>
          <a:p>
            <a:pPr marL="342900" indent="-342900" algn="just">
              <a:lnSpc>
                <a:spcPct val="107000"/>
              </a:lnSpc>
              <a:spcAft>
                <a:spcPts val="600"/>
              </a:spcAft>
              <a:buFont typeface="Wingdings" panose="05000000000000000000" pitchFamily="2" charset="2"/>
              <a:buChar char="Ø"/>
              <a:defRPr/>
            </a:pPr>
            <a:r>
              <a:rPr lang="el-GR" sz="1800" dirty="0">
                <a:solidFill>
                  <a:prstClr val="black"/>
                </a:solidFill>
                <a:cs typeface="Times New Roman" panose="02020603050405020304" pitchFamily="18" charset="0"/>
              </a:rPr>
              <a:t>Αδυναμία γενίκευσης συμπερασμάτων</a:t>
            </a:r>
          </a:p>
          <a:p>
            <a:pPr marL="342900" indent="-342900" algn="just">
              <a:lnSpc>
                <a:spcPct val="107000"/>
              </a:lnSpc>
              <a:spcAft>
                <a:spcPts val="600"/>
              </a:spcAft>
              <a:buFont typeface="Wingdings" panose="05000000000000000000" pitchFamily="2" charset="2"/>
              <a:buChar char="Ø"/>
              <a:defRPr/>
            </a:pPr>
            <a:r>
              <a:rPr lang="el-GR" sz="1800" dirty="0">
                <a:solidFill>
                  <a:prstClr val="black"/>
                </a:solidFill>
                <a:cs typeface="Times New Roman" panose="02020603050405020304" pitchFamily="18" charset="0"/>
              </a:rPr>
              <a:t>Δυσκολίες λόγω περιοριστικών μέτρων εξαιτίας της πανδημίας </a:t>
            </a:r>
            <a:r>
              <a:rPr lang="en-US" sz="1800" dirty="0">
                <a:solidFill>
                  <a:prstClr val="black"/>
                </a:solidFill>
                <a:cs typeface="Times New Roman" panose="02020603050405020304" pitchFamily="18" charset="0"/>
              </a:rPr>
              <a:t>Covid-19.</a:t>
            </a:r>
            <a:endParaRPr lang="el-GR" sz="1800" dirty="0">
              <a:solidFill>
                <a:prstClr val="black"/>
              </a:solidFill>
              <a:cs typeface="Times New Roman" panose="02020603050405020304" pitchFamily="18" charset="0"/>
            </a:endParaRPr>
          </a:p>
        </p:txBody>
      </p:sp>
      <p:sp>
        <p:nvSpPr>
          <p:cNvPr id="8" name="Ορθογώνιο: Στρογγύλεμα γωνιών 7">
            <a:extLst>
              <a:ext uri="{FF2B5EF4-FFF2-40B4-BE49-F238E27FC236}">
                <a16:creationId xmlns:a16="http://schemas.microsoft.com/office/drawing/2014/main" id="{DFB40A53-15EC-425D-87D5-61A3F1F381EE}"/>
              </a:ext>
            </a:extLst>
          </p:cNvPr>
          <p:cNvSpPr/>
          <p:nvPr/>
        </p:nvSpPr>
        <p:spPr>
          <a:xfrm>
            <a:off x="1577266" y="1785597"/>
            <a:ext cx="4320480" cy="550501"/>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800"/>
              </a:spcAft>
            </a:pPr>
            <a:endParaRPr lang="el-G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r>
              <a:rPr lang="el-GR"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Περιορισμοί έρευνας</a:t>
            </a:r>
            <a:endParaRPr lang="en-US"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l-GR"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2663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1604E6D3-FCC7-497D-B8E0-5CB178C1E6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04248" y="0"/>
            <a:ext cx="2284004" cy="1844824"/>
          </a:xfrm>
          <a:prstGeom prst="rect">
            <a:avLst/>
          </a:prstGeom>
        </p:spPr>
      </p:pic>
      <p:sp>
        <p:nvSpPr>
          <p:cNvPr id="2" name="Τίτλος 1"/>
          <p:cNvSpPr>
            <a:spLocks noGrp="1"/>
          </p:cNvSpPr>
          <p:nvPr>
            <p:ph type="title"/>
          </p:nvPr>
        </p:nvSpPr>
        <p:spPr>
          <a:xfrm>
            <a:off x="1547664" y="476672"/>
            <a:ext cx="7200800" cy="576064"/>
          </a:xfrm>
        </p:spPr>
        <p:txBody>
          <a:bodyPr>
            <a:noAutofit/>
          </a:bodyPr>
          <a:lstStyle/>
          <a:p>
            <a:r>
              <a:rPr lang="el-GR" sz="3600" dirty="0">
                <a:latin typeface="Times New Roman" panose="02020603050405020304" pitchFamily="18" charset="0"/>
                <a:cs typeface="Times New Roman" panose="02020603050405020304" pitchFamily="18" charset="0"/>
              </a:rPr>
              <a:t>8. Συμπεράσματα (3/3)</a:t>
            </a:r>
            <a:endParaRPr lang="el-GR" sz="4000" b="1" dirty="0">
              <a:latin typeface="Times New Roman" panose="02020603050405020304" pitchFamily="18" charset="0"/>
              <a:cs typeface="Times New Roman" panose="02020603050405020304" pitchFamily="18" charset="0"/>
            </a:endParaRPr>
          </a:p>
        </p:txBody>
      </p:sp>
      <p:sp>
        <p:nvSpPr>
          <p:cNvPr id="6" name="Ορθογώνιο: Στρογγύλεμα γωνιών 5">
            <a:extLst>
              <a:ext uri="{FF2B5EF4-FFF2-40B4-BE49-F238E27FC236}">
                <a16:creationId xmlns:a16="http://schemas.microsoft.com/office/drawing/2014/main" id="{B6BBF24C-EC7F-4EF7-A64D-3EA7ABE6DC46}"/>
              </a:ext>
            </a:extLst>
          </p:cNvPr>
          <p:cNvSpPr/>
          <p:nvPr/>
        </p:nvSpPr>
        <p:spPr>
          <a:xfrm>
            <a:off x="1547664" y="2780928"/>
            <a:ext cx="6912769" cy="2858191"/>
          </a:xfrm>
          <a:prstGeom prst="roundRect">
            <a:avLst/>
          </a:prstGeom>
          <a:solidFill>
            <a:schemeClr val="accent4">
              <a:lumMod val="60000"/>
              <a:lumOff val="40000"/>
              <a:alpha val="49804"/>
            </a:scheme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18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20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n-US" sz="1800"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l-GR"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el-GR"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endParaRPr lang="el-GR" sz="18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9 - Ορθογώνιο">
            <a:extLst>
              <a:ext uri="{FF2B5EF4-FFF2-40B4-BE49-F238E27FC236}">
                <a16:creationId xmlns:a16="http://schemas.microsoft.com/office/drawing/2014/main" id="{29EA86BA-F0FA-4A5A-830D-3543C6479286}"/>
              </a:ext>
            </a:extLst>
          </p:cNvPr>
          <p:cNvSpPr/>
          <p:nvPr/>
        </p:nvSpPr>
        <p:spPr>
          <a:xfrm>
            <a:off x="1800421" y="3068960"/>
            <a:ext cx="6263238" cy="2081404"/>
          </a:xfrm>
          <a:prstGeom prst="rect">
            <a:avLst/>
          </a:prstGeom>
        </p:spPr>
        <p:txBody>
          <a:bodyPr wrap="square">
            <a:spAutoFit/>
          </a:bodyPr>
          <a:lstStyle/>
          <a:p>
            <a:pPr marL="342900" indent="-342900" algn="just">
              <a:lnSpc>
                <a:spcPct val="107000"/>
              </a:lnSpc>
              <a:spcAft>
                <a:spcPts val="600"/>
              </a:spcAft>
              <a:buFont typeface="Wingdings" panose="05000000000000000000" pitchFamily="2" charset="2"/>
              <a:buChar char="Ø"/>
              <a:defRPr/>
            </a:pPr>
            <a:r>
              <a:rPr lang="el-GR" sz="1800" dirty="0">
                <a:solidFill>
                  <a:prstClr val="black"/>
                </a:solidFill>
                <a:ea typeface="Calibri" panose="020F0502020204030204" pitchFamily="34" charset="0"/>
                <a:cs typeface="Times New Roman" panose="02020603050405020304" pitchFamily="18" charset="0"/>
              </a:rPr>
              <a:t>Μεγαλύτερο δείγμα πληθυσμού </a:t>
            </a:r>
          </a:p>
          <a:p>
            <a:pPr marL="342900" indent="-342900" algn="just">
              <a:lnSpc>
                <a:spcPct val="107000"/>
              </a:lnSpc>
              <a:spcAft>
                <a:spcPts val="600"/>
              </a:spcAft>
              <a:buFont typeface="Wingdings" panose="05000000000000000000" pitchFamily="2" charset="2"/>
              <a:buChar char="Ø"/>
              <a:defRPr/>
            </a:pPr>
            <a:r>
              <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Διερεύνηση απόψεων μαθητών  ποσοτική έρευνα</a:t>
            </a:r>
            <a:endParaRPr kumimoji="0" lang="en-US"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base" latinLnBrk="0" hangingPunct="1">
              <a:lnSpc>
                <a:spcPct val="107000"/>
              </a:lnSpc>
              <a:spcBef>
                <a:spcPct val="0"/>
              </a:spcBef>
              <a:spcAft>
                <a:spcPts val="600"/>
              </a:spcAft>
              <a:buClrTx/>
              <a:buSzTx/>
              <a:buFont typeface="Wingdings" panose="05000000000000000000" pitchFamily="2" charset="2"/>
              <a:buChar char="Ø"/>
              <a:tabLst/>
              <a:defRPr/>
            </a:pPr>
            <a:r>
              <a:rPr lang="el-GR" sz="1800" dirty="0">
                <a:effectLst/>
                <a:latin typeface="Times New Roman" panose="02020603050405020304" pitchFamily="18" charset="0"/>
                <a:ea typeface="Calibri" panose="020F0502020204030204" pitchFamily="34" charset="0"/>
              </a:rPr>
              <a:t>Ψηφιακό παιχνίδι μέσω της εφαρμογής επαυξημένης πραγματικότητας </a:t>
            </a:r>
            <a:r>
              <a:rPr kumimoji="0" lang="en-US"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Action Bound</a:t>
            </a:r>
            <a:endPar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base" latinLnBrk="0" hangingPunct="1">
              <a:lnSpc>
                <a:spcPct val="107000"/>
              </a:lnSpc>
              <a:spcBef>
                <a:spcPct val="0"/>
              </a:spcBef>
              <a:spcAft>
                <a:spcPts val="600"/>
              </a:spcAft>
              <a:buClrTx/>
              <a:buSzTx/>
              <a:buFont typeface="Wingdings" panose="05000000000000000000" pitchFamily="2" charset="2"/>
              <a:buChar char="Ø"/>
              <a:tabLst/>
              <a:defRPr/>
            </a:pPr>
            <a:r>
              <a:rPr lang="el-GR" sz="1800" dirty="0">
                <a:solidFill>
                  <a:prstClr val="black"/>
                </a:solidFill>
                <a:ea typeface="Calibri" panose="020F0502020204030204" pitchFamily="34" charset="0"/>
                <a:cs typeface="Times New Roman" panose="02020603050405020304" pitchFamily="18" charset="0"/>
              </a:rPr>
              <a:t>Συνδυασμός έρευνας με</a:t>
            </a:r>
            <a:r>
              <a:rPr lang="en-US" sz="1800" dirty="0">
                <a:solidFill>
                  <a:prstClr val="black"/>
                </a:solidFill>
                <a:ea typeface="Calibri" panose="020F0502020204030204" pitchFamily="34" charset="0"/>
                <a:cs typeface="Times New Roman" panose="02020603050405020304" pitchFamily="18" charset="0"/>
              </a:rPr>
              <a:t> </a:t>
            </a:r>
            <a:r>
              <a:rPr lang="el-GR" sz="1800" dirty="0">
                <a:solidFill>
                  <a:prstClr val="black"/>
                </a:solidFill>
                <a:ea typeface="Calibri" panose="020F0502020204030204" pitchFamily="34" charset="0"/>
                <a:cs typeface="Times New Roman" panose="02020603050405020304" pitchFamily="18" charset="0"/>
              </a:rPr>
              <a:t>ενσωμάτωση Ε.Υ. </a:t>
            </a:r>
            <a:r>
              <a:rPr lang="el-GR" sz="1800">
                <a:solidFill>
                  <a:prstClr val="black"/>
                </a:solidFill>
                <a:ea typeface="Calibri" panose="020F0502020204030204" pitchFamily="34" charset="0"/>
                <a:cs typeface="Times New Roman" panose="02020603050405020304" pitchFamily="18" charset="0"/>
              </a:rPr>
              <a:t>σχεδιασμένου </a:t>
            </a:r>
            <a:r>
              <a:rPr lang="el-GR" sz="1800" dirty="0">
                <a:solidFill>
                  <a:prstClr val="black"/>
                </a:solidFill>
                <a:ea typeface="Calibri" panose="020F0502020204030204" pitchFamily="34" charset="0"/>
                <a:cs typeface="Times New Roman" panose="02020603050405020304" pitchFamily="18" charset="0"/>
              </a:rPr>
              <a:t>να υλοποιηθεί με σύγχρονα ψηφιακά εργαλεία</a:t>
            </a:r>
            <a:endParaRPr kumimoji="0" lang="el-GR" sz="180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Ορθογώνιο: Στρογγύλεμα γωνιών 7">
            <a:extLst>
              <a:ext uri="{FF2B5EF4-FFF2-40B4-BE49-F238E27FC236}">
                <a16:creationId xmlns:a16="http://schemas.microsoft.com/office/drawing/2014/main" id="{DFB40A53-15EC-425D-87D5-61A3F1F381EE}"/>
              </a:ext>
            </a:extLst>
          </p:cNvPr>
          <p:cNvSpPr/>
          <p:nvPr/>
        </p:nvSpPr>
        <p:spPr>
          <a:xfrm>
            <a:off x="1547664" y="1762375"/>
            <a:ext cx="4320480" cy="550501"/>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800"/>
              </a:spcAft>
            </a:pPr>
            <a:endParaRPr lang="el-G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r>
              <a:rPr lang="el-GR"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Προτάσεις για μελλοντική έρευνα</a:t>
            </a:r>
            <a:endParaRPr lang="en-US"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l-GR"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8219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a:extLst>
              <a:ext uri="{FF2B5EF4-FFF2-40B4-BE49-F238E27FC236}">
                <a16:creationId xmlns:a16="http://schemas.microsoft.com/office/drawing/2014/main" id="{503A0611-6908-4A12-9C10-9E015818671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3356" y="0"/>
            <a:ext cx="7812360" cy="4824536"/>
          </a:xfrm>
        </p:spPr>
      </p:pic>
      <p:sp>
        <p:nvSpPr>
          <p:cNvPr id="6" name="Ορθογώνιο: Στρογγύλεμα γωνιών 5">
            <a:extLst>
              <a:ext uri="{FF2B5EF4-FFF2-40B4-BE49-F238E27FC236}">
                <a16:creationId xmlns:a16="http://schemas.microsoft.com/office/drawing/2014/main" id="{B19E8161-76AF-4608-83D7-6588CFC6913B}"/>
              </a:ext>
            </a:extLst>
          </p:cNvPr>
          <p:cNvSpPr/>
          <p:nvPr/>
        </p:nvSpPr>
        <p:spPr>
          <a:xfrm>
            <a:off x="1331640" y="5157192"/>
            <a:ext cx="6696744" cy="766525"/>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800"/>
              </a:spcAft>
            </a:pPr>
            <a:endParaRPr lang="el-G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r>
              <a:rPr lang="el-GR"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Σας ευχαριστώ για την προσοχή σας!</a:t>
            </a:r>
            <a:endParaRPr 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l-GR"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3706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Εικόνα 10">
            <a:extLst>
              <a:ext uri="{FF2B5EF4-FFF2-40B4-BE49-F238E27FC236}">
                <a16:creationId xmlns:a16="http://schemas.microsoft.com/office/drawing/2014/main" id="{57B8B61D-B9A0-48CE-B054-906F405FFF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60507" y="275186"/>
            <a:ext cx="1883493" cy="1640993"/>
          </a:xfrm>
          <a:prstGeom prst="rect">
            <a:avLst/>
          </a:prstGeom>
        </p:spPr>
      </p:pic>
      <p:sp>
        <p:nvSpPr>
          <p:cNvPr id="6" name="Ορθογώνιο: Στρογγύλεμα γωνιών 5">
            <a:extLst>
              <a:ext uri="{FF2B5EF4-FFF2-40B4-BE49-F238E27FC236}">
                <a16:creationId xmlns:a16="http://schemas.microsoft.com/office/drawing/2014/main" id="{856C6690-64B4-4350-B3FB-D9689F004BF1}"/>
              </a:ext>
            </a:extLst>
          </p:cNvPr>
          <p:cNvSpPr/>
          <p:nvPr/>
        </p:nvSpPr>
        <p:spPr>
          <a:xfrm>
            <a:off x="892062" y="1747115"/>
            <a:ext cx="7575897" cy="4297170"/>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1405208" y="548680"/>
            <a:ext cx="5111008" cy="765652"/>
          </a:xfrm>
        </p:spPr>
        <p:txBody>
          <a:bodyPr>
            <a:noAutofit/>
          </a:bodyPr>
          <a:lstStyle/>
          <a:p>
            <a:r>
              <a:rPr lang="el-GR" sz="3600" dirty="0">
                <a:latin typeface="Times New Roman" panose="02020603050405020304" pitchFamily="18" charset="0"/>
                <a:cs typeface="Times New Roman" panose="02020603050405020304" pitchFamily="18" charset="0"/>
              </a:rPr>
              <a:t>1. Σκοπός</a:t>
            </a:r>
            <a:r>
              <a:rPr lang="en-US" sz="3600" dirty="0">
                <a:latin typeface="Times New Roman" panose="02020603050405020304" pitchFamily="18" charset="0"/>
                <a:cs typeface="Times New Roman" panose="02020603050405020304" pitchFamily="18" charset="0"/>
              </a:rPr>
              <a:t> </a:t>
            </a:r>
            <a:r>
              <a:rPr lang="el-GR" sz="3600" dirty="0">
                <a:latin typeface="Times New Roman" panose="02020603050405020304" pitchFamily="18" charset="0"/>
                <a:cs typeface="Times New Roman" panose="02020603050405020304" pitchFamily="18" charset="0"/>
              </a:rPr>
              <a:t>εργασίας </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259630" y="1777032"/>
            <a:ext cx="6840760" cy="3939540"/>
          </a:xfrm>
          <a:prstGeom prst="rect">
            <a:avLst/>
          </a:prstGeom>
        </p:spPr>
        <p:txBody>
          <a:bodyPr wrap="square">
            <a:spAutoFit/>
          </a:bodyPr>
          <a:lstStyle/>
          <a:p>
            <a:pPr algn="ctr"/>
            <a:r>
              <a:rPr lang="el-GR" sz="2000" dirty="0">
                <a:effectLst/>
                <a:latin typeface="Times New Roman" panose="02020603050405020304" pitchFamily="18" charset="0"/>
                <a:ea typeface="Times New Roman" panose="02020603050405020304" pitchFamily="18" charset="0"/>
              </a:rPr>
              <a:t>Διερεύνηση των απόψεων </a:t>
            </a:r>
            <a:r>
              <a:rPr lang="el-GR" sz="2000" dirty="0">
                <a:ea typeface="Times New Roman" panose="02020603050405020304" pitchFamily="18" charset="0"/>
              </a:rPr>
              <a:t>των </a:t>
            </a:r>
            <a:endParaRPr lang="en-US" sz="2000" dirty="0">
              <a:ea typeface="Times New Roman" panose="02020603050405020304" pitchFamily="18" charset="0"/>
            </a:endParaRPr>
          </a:p>
          <a:p>
            <a:pPr algn="ctr"/>
            <a:r>
              <a:rPr lang="el-GR" sz="2000" b="1" dirty="0">
                <a:ea typeface="Times New Roman" panose="02020603050405020304" pitchFamily="18" charset="0"/>
              </a:rPr>
              <a:t>εκπαιδευτικών Αγγλικής Γλώσσας </a:t>
            </a:r>
            <a:r>
              <a:rPr lang="el-GR" sz="2000" dirty="0">
                <a:ea typeface="Times New Roman" panose="02020603050405020304" pitchFamily="18" charset="0"/>
              </a:rPr>
              <a:t>και</a:t>
            </a:r>
            <a:r>
              <a:rPr lang="el-GR" sz="2000" b="1" dirty="0">
                <a:ea typeface="Times New Roman" panose="02020603050405020304" pitchFamily="18" charset="0"/>
              </a:rPr>
              <a:t> Δασκάλων</a:t>
            </a:r>
            <a:r>
              <a:rPr lang="el-GR" sz="2000" dirty="0">
                <a:ea typeface="Times New Roman" panose="02020603050405020304" pitchFamily="18" charset="0"/>
              </a:rPr>
              <a:t> </a:t>
            </a:r>
            <a:endParaRPr lang="en-US" sz="2000" dirty="0">
              <a:ea typeface="Times New Roman" panose="02020603050405020304" pitchFamily="18" charset="0"/>
            </a:endParaRPr>
          </a:p>
          <a:p>
            <a:pPr algn="ctr"/>
            <a:r>
              <a:rPr lang="el-GR" sz="2000" dirty="0">
                <a:ea typeface="Times New Roman" panose="02020603050405020304" pitchFamily="18" charset="0"/>
              </a:rPr>
              <a:t>σχετικά με</a:t>
            </a:r>
            <a:r>
              <a:rPr lang="en-US" sz="2000" dirty="0">
                <a:ea typeface="Times New Roman" panose="02020603050405020304" pitchFamily="18" charset="0"/>
              </a:rPr>
              <a:t>:</a:t>
            </a:r>
            <a:r>
              <a:rPr lang="el-GR" sz="2000" dirty="0">
                <a:ea typeface="Times New Roman" panose="02020603050405020304" pitchFamily="18" charset="0"/>
              </a:rPr>
              <a:t> </a:t>
            </a:r>
          </a:p>
          <a:p>
            <a:pPr algn="just"/>
            <a:endParaRPr lang="en-US" sz="2000" dirty="0">
              <a:ea typeface="Times New Roman" panose="02020603050405020304" pitchFamily="18" charset="0"/>
            </a:endParaRPr>
          </a:p>
          <a:p>
            <a:pPr marL="342900" indent="-342900" algn="just">
              <a:spcAft>
                <a:spcPts val="600"/>
              </a:spcAft>
              <a:buFont typeface="Wingdings" panose="05000000000000000000" pitchFamily="2" charset="2"/>
              <a:buChar char="Ø"/>
            </a:pPr>
            <a:r>
              <a:rPr lang="el-GR" sz="2000" dirty="0">
                <a:effectLst/>
                <a:latin typeface="Times New Roman" panose="02020603050405020304" pitchFamily="18" charset="0"/>
                <a:ea typeface="Times New Roman" panose="02020603050405020304" pitchFamily="18" charset="0"/>
              </a:rPr>
              <a:t>τον σχεδιασμό, την υλοποίηση και την αποτίμηση </a:t>
            </a:r>
            <a:r>
              <a:rPr lang="el-GR" sz="2000" b="1" dirty="0">
                <a:effectLst/>
                <a:latin typeface="Times New Roman" panose="02020603050405020304" pitchFamily="18" charset="0"/>
                <a:ea typeface="Times New Roman" panose="02020603050405020304" pitchFamily="18" charset="0"/>
              </a:rPr>
              <a:t>εξ αποστάσεως εκπαιδευτικού υλικού </a:t>
            </a:r>
            <a:endParaRPr lang="en-US" sz="2000" b="1" dirty="0">
              <a:effectLst/>
              <a:latin typeface="Times New Roman" panose="02020603050405020304" pitchFamily="18" charset="0"/>
              <a:ea typeface="Times New Roman" panose="02020603050405020304" pitchFamily="18" charset="0"/>
            </a:endParaRPr>
          </a:p>
          <a:p>
            <a:pPr marL="342900" indent="-342900" algn="just">
              <a:spcAft>
                <a:spcPts val="600"/>
              </a:spcAft>
              <a:buFont typeface="Wingdings" panose="05000000000000000000" pitchFamily="2" charset="2"/>
              <a:buChar char="Ø"/>
            </a:pPr>
            <a:r>
              <a:rPr lang="el-GR" sz="2000" dirty="0">
                <a:effectLst/>
                <a:latin typeface="Times New Roman" panose="02020603050405020304" pitchFamily="18" charset="0"/>
                <a:ea typeface="Times New Roman" panose="02020603050405020304" pitchFamily="18" charset="0"/>
              </a:rPr>
              <a:t>για τη διδασκαλία της </a:t>
            </a:r>
            <a:r>
              <a:rPr lang="el-GR" sz="2000" b="1" dirty="0">
                <a:effectLst/>
                <a:latin typeface="Times New Roman" panose="02020603050405020304" pitchFamily="18" charset="0"/>
                <a:ea typeface="Times New Roman" panose="02020603050405020304" pitchFamily="18" charset="0"/>
              </a:rPr>
              <a:t>Αγγλικής Γλώσσας </a:t>
            </a:r>
            <a:r>
              <a:rPr lang="el-GR" sz="2000" dirty="0">
                <a:effectLst/>
                <a:latin typeface="Times New Roman" panose="02020603050405020304" pitchFamily="18" charset="0"/>
                <a:ea typeface="Times New Roman" panose="02020603050405020304" pitchFamily="18" charset="0"/>
              </a:rPr>
              <a:t>εφαρμόζοντας τη μέθοδο </a:t>
            </a:r>
            <a:r>
              <a:rPr lang="el-GR" sz="2000" b="1" dirty="0">
                <a:effectLst/>
                <a:latin typeface="Times New Roman" panose="02020603050405020304" pitchFamily="18" charset="0"/>
                <a:ea typeface="Times New Roman" panose="02020603050405020304" pitchFamily="18" charset="0"/>
              </a:rPr>
              <a:t>CLIL</a:t>
            </a:r>
            <a:r>
              <a:rPr lang="en-US" sz="2000" dirty="0">
                <a:ea typeface="Times New Roman" panose="02020603050405020304" pitchFamily="18" charset="0"/>
              </a:rPr>
              <a:t> – </a:t>
            </a:r>
            <a:r>
              <a:rPr lang="en-US" sz="2000" b="1" dirty="0">
                <a:effectLst/>
                <a:latin typeface="Times New Roman" panose="02020603050405020304" pitchFamily="18" charset="0"/>
                <a:ea typeface="Times New Roman" panose="02020603050405020304" pitchFamily="18" charset="0"/>
              </a:rPr>
              <a:t>Content and Language Integrated Learning</a:t>
            </a:r>
            <a:r>
              <a:rPr lang="el-GR" sz="2000" b="1" dirty="0">
                <a:effectLst/>
                <a:latin typeface="Times New Roman" panose="02020603050405020304" pitchFamily="18" charset="0"/>
                <a:ea typeface="Times New Roman" panose="02020603050405020304" pitchFamily="18" charset="0"/>
              </a:rPr>
              <a:t> </a:t>
            </a:r>
            <a:r>
              <a:rPr lang="el-GR" sz="2000" dirty="0">
                <a:effectLst/>
                <a:latin typeface="Times New Roman" panose="02020603050405020304" pitchFamily="18" charset="0"/>
                <a:ea typeface="Times New Roman" panose="02020603050405020304" pitchFamily="18" charset="0"/>
              </a:rPr>
              <a:t>(</a:t>
            </a:r>
            <a:r>
              <a:rPr lang="el-GR" sz="2000" dirty="0" err="1">
                <a:effectLst/>
                <a:latin typeface="Times New Roman" panose="02020603050405020304" pitchFamily="18" charset="0"/>
                <a:ea typeface="Times New Roman" panose="02020603050405020304" pitchFamily="18" charset="0"/>
              </a:rPr>
              <a:t>Oλ.Εκ.Πε.Γ</a:t>
            </a:r>
            <a:r>
              <a:rPr lang="el-GR" sz="2000" dirty="0">
                <a:effectLst/>
                <a:latin typeface="Times New Roman" panose="02020603050405020304" pitchFamily="18" charset="0"/>
                <a:ea typeface="Times New Roman" panose="02020603050405020304" pitchFamily="18" charset="0"/>
              </a:rPr>
              <a:t>. – Ολιστική Εκμάθηση Περιεχομένου και Γλώσσας)</a:t>
            </a:r>
            <a:endParaRPr lang="en-US" sz="2000" dirty="0">
              <a:effectLst/>
              <a:latin typeface="Times New Roman" panose="02020603050405020304" pitchFamily="18" charset="0"/>
              <a:ea typeface="Times New Roman" panose="02020603050405020304" pitchFamily="18" charset="0"/>
            </a:endParaRPr>
          </a:p>
          <a:p>
            <a:pPr marL="342900" indent="-342900" algn="just">
              <a:spcAft>
                <a:spcPts val="600"/>
              </a:spcAft>
              <a:buFont typeface="Wingdings" panose="05000000000000000000" pitchFamily="2" charset="2"/>
              <a:buChar char="Ø"/>
            </a:pPr>
            <a:r>
              <a:rPr lang="el-GR" sz="2000" dirty="0">
                <a:effectLst/>
                <a:latin typeface="Times New Roman" panose="02020603050405020304" pitchFamily="18" charset="0"/>
                <a:ea typeface="Times New Roman" panose="02020603050405020304" pitchFamily="18" charset="0"/>
              </a:rPr>
              <a:t>σε μαθητές που φοιτούν στην </a:t>
            </a:r>
            <a:r>
              <a:rPr lang="el-GR" sz="2000" b="1" dirty="0">
                <a:effectLst/>
                <a:latin typeface="Times New Roman" panose="02020603050405020304" pitchFamily="18" charset="0"/>
                <a:ea typeface="Times New Roman" panose="02020603050405020304" pitchFamily="18" charset="0"/>
              </a:rPr>
              <a:t>Ε΄ τάξη του Δημοτικού Σχολείου</a:t>
            </a:r>
            <a:r>
              <a:rPr lang="el-GR" sz="2000" dirty="0">
                <a:effectLst/>
                <a:latin typeface="Times New Roman" panose="02020603050405020304" pitchFamily="18" charset="0"/>
                <a:ea typeface="Times New Roman" panose="02020603050405020304" pitchFamily="18" charset="0"/>
              </a:rPr>
              <a:t>.</a:t>
            </a:r>
            <a:endParaRPr lang="el-GR" sz="2000" dirty="0"/>
          </a:p>
        </p:txBody>
      </p:sp>
    </p:spTree>
    <p:extLst>
      <p:ext uri="{BB962C8B-B14F-4D97-AF65-F5344CB8AC3E}">
        <p14:creationId xmlns:p14="http://schemas.microsoft.com/office/powerpoint/2010/main" val="3804555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08CF2F68-2035-4D7C-A92A-29933DFD44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7112" y="1327859"/>
            <a:ext cx="2497951" cy="2088232"/>
          </a:xfrm>
          <a:prstGeom prst="rect">
            <a:avLst/>
          </a:prstGeom>
        </p:spPr>
      </p:pic>
      <p:sp>
        <p:nvSpPr>
          <p:cNvPr id="5" name="Ορθογώνιο: Στρογγύλεμα γωνιών 4">
            <a:extLst>
              <a:ext uri="{FF2B5EF4-FFF2-40B4-BE49-F238E27FC236}">
                <a16:creationId xmlns:a16="http://schemas.microsoft.com/office/drawing/2014/main" id="{F3EEE1CA-B10B-4462-8619-D8C26A635592}"/>
              </a:ext>
            </a:extLst>
          </p:cNvPr>
          <p:cNvSpPr/>
          <p:nvPr/>
        </p:nvSpPr>
        <p:spPr>
          <a:xfrm>
            <a:off x="1475656" y="1317259"/>
            <a:ext cx="5760640" cy="1188133"/>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r>
              <a:rPr lang="el-GR"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Δημιουργία </a:t>
            </a:r>
            <a:r>
              <a:rPr lang="el-GR" sz="20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Ε</a:t>
            </a:r>
            <a:r>
              <a:rPr lang="el-GR"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κπαιδευτικού </a:t>
            </a:r>
            <a:r>
              <a:rPr lang="el-GR" sz="20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Υ</a:t>
            </a:r>
            <a:r>
              <a:rPr lang="el-GR"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λικού </a:t>
            </a:r>
          </a:p>
          <a:p>
            <a:pPr algn="ctr"/>
            <a:r>
              <a:rPr lang="el-GR"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για τη διδασκαλία της </a:t>
            </a:r>
            <a:r>
              <a:rPr lang="el-GR"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Αγγλικής Γλώσσας</a:t>
            </a:r>
            <a:r>
              <a:rPr lang="el-GR"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που βασίζεται σε τρεις άξονες:</a:t>
            </a:r>
            <a:endParaRPr lang="el-GR" sz="1800" dirty="0">
              <a:solidFill>
                <a:schemeClr val="tx1"/>
              </a:solidFill>
            </a:endParaRPr>
          </a:p>
        </p:txBody>
      </p:sp>
      <p:sp>
        <p:nvSpPr>
          <p:cNvPr id="2" name="Τίτλος 1"/>
          <p:cNvSpPr>
            <a:spLocks noGrp="1"/>
          </p:cNvSpPr>
          <p:nvPr>
            <p:ph type="title"/>
          </p:nvPr>
        </p:nvSpPr>
        <p:spPr>
          <a:xfrm>
            <a:off x="1405208" y="548680"/>
            <a:ext cx="7199240" cy="576064"/>
          </a:xfrm>
        </p:spPr>
        <p:txBody>
          <a:bodyPr>
            <a:noAutofit/>
          </a:bodyPr>
          <a:lstStyle/>
          <a:p>
            <a:r>
              <a:rPr lang="el-GR" sz="3600" dirty="0">
                <a:latin typeface="Times New Roman" panose="02020603050405020304" pitchFamily="18" charset="0"/>
                <a:cs typeface="Times New Roman" panose="02020603050405020304" pitchFamily="18" charset="0"/>
              </a:rPr>
              <a:t>2. Συνεισφορά της διπλωματικής</a:t>
            </a:r>
            <a:endParaRPr lang="el-GR" sz="3600" b="1" dirty="0">
              <a:latin typeface="Times New Roman" panose="02020603050405020304" pitchFamily="18" charset="0"/>
              <a:cs typeface="Times New Roman" panose="02020603050405020304" pitchFamily="18" charset="0"/>
            </a:endParaRPr>
          </a:p>
        </p:txBody>
      </p:sp>
      <p:sp>
        <p:nvSpPr>
          <p:cNvPr id="7" name="Οβάλ 6">
            <a:extLst>
              <a:ext uri="{FF2B5EF4-FFF2-40B4-BE49-F238E27FC236}">
                <a16:creationId xmlns:a16="http://schemas.microsoft.com/office/drawing/2014/main" id="{D887B8C4-36C4-4C0E-8314-F666F2F9188B}"/>
              </a:ext>
            </a:extLst>
          </p:cNvPr>
          <p:cNvSpPr/>
          <p:nvPr/>
        </p:nvSpPr>
        <p:spPr>
          <a:xfrm>
            <a:off x="761467" y="3286467"/>
            <a:ext cx="2014664" cy="1584176"/>
          </a:xfrm>
          <a:prstGeom prst="ellipse">
            <a:avLst/>
          </a:prstGeom>
          <a:solidFill>
            <a:srgbClr val="FAE493"/>
          </a:solidFill>
          <a:ln>
            <a:solidFill>
              <a:srgbClr val="931B1B"/>
            </a:solidFill>
          </a:ln>
          <a:effectLst>
            <a:glow rad="63500">
              <a:srgbClr val="931B1B">
                <a:alpha val="40000"/>
              </a:srgbClr>
            </a:glow>
            <a:outerShdw blurRad="50800" dist="38100" dir="27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Ε</a:t>
            </a: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ξ </a:t>
            </a:r>
          </a:p>
          <a:p>
            <a:pPr algn="ctr"/>
            <a:r>
              <a:rPr lang="el-GR"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Α</a:t>
            </a: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ποστάσεως </a:t>
            </a:r>
            <a:r>
              <a:rPr lang="el-GR"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Ε</a:t>
            </a: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κπαίδευση</a:t>
            </a:r>
            <a:endParaRPr lang="el-GR" sz="1800" dirty="0"/>
          </a:p>
        </p:txBody>
      </p:sp>
      <p:sp>
        <p:nvSpPr>
          <p:cNvPr id="9" name="Οβάλ 8">
            <a:extLst>
              <a:ext uri="{FF2B5EF4-FFF2-40B4-BE49-F238E27FC236}">
                <a16:creationId xmlns:a16="http://schemas.microsoft.com/office/drawing/2014/main" id="{423530E5-4620-4BDE-9D4E-845704AE7C83}"/>
              </a:ext>
            </a:extLst>
          </p:cNvPr>
          <p:cNvSpPr/>
          <p:nvPr/>
        </p:nvSpPr>
        <p:spPr>
          <a:xfrm>
            <a:off x="3375277" y="3286467"/>
            <a:ext cx="2108102" cy="1584176"/>
          </a:xfrm>
          <a:prstGeom prst="ellipse">
            <a:avLst/>
          </a:prstGeom>
          <a:solidFill>
            <a:srgbClr val="FAE493"/>
          </a:solidFill>
          <a:ln>
            <a:solidFill>
              <a:srgbClr val="931B1B"/>
            </a:solidFill>
          </a:ln>
          <a:effectLst>
            <a:glow rad="63500">
              <a:srgbClr val="931B1B">
                <a:alpha val="40000"/>
              </a:srgbClr>
            </a:glow>
            <a:outerShdw blurRad="50800" dist="38100" dir="27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a:t>
            </a:r>
            <a:r>
              <a:rPr lang="en-US"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ontent</a:t>
            </a:r>
            <a:endPar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US"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a:t>
            </a:r>
            <a:r>
              <a:rPr lang="en-US"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anguage</a:t>
            </a:r>
          </a:p>
          <a:p>
            <a:pPr algn="ctr"/>
            <a:r>
              <a:rPr lang="en-US"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ntegrated</a:t>
            </a:r>
          </a:p>
          <a:p>
            <a:pPr algn="ctr"/>
            <a:r>
              <a:rPr lang="en-US"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a:t>
            </a:r>
            <a:r>
              <a:rPr lang="en-US"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earning</a:t>
            </a:r>
            <a:endParaRPr lang="el-GR" sz="1800" dirty="0"/>
          </a:p>
        </p:txBody>
      </p:sp>
      <p:sp>
        <p:nvSpPr>
          <p:cNvPr id="10" name="Οβάλ 9">
            <a:extLst>
              <a:ext uri="{FF2B5EF4-FFF2-40B4-BE49-F238E27FC236}">
                <a16:creationId xmlns:a16="http://schemas.microsoft.com/office/drawing/2014/main" id="{46AA21E2-5201-4328-8E72-5189ADC1E5EF}"/>
              </a:ext>
            </a:extLst>
          </p:cNvPr>
          <p:cNvSpPr/>
          <p:nvPr/>
        </p:nvSpPr>
        <p:spPr>
          <a:xfrm>
            <a:off x="5730696" y="3286467"/>
            <a:ext cx="2300007" cy="1584176"/>
          </a:xfrm>
          <a:prstGeom prst="ellipse">
            <a:avLst/>
          </a:prstGeom>
          <a:solidFill>
            <a:srgbClr val="FAE493"/>
          </a:solidFill>
          <a:ln>
            <a:solidFill>
              <a:srgbClr val="931B1B"/>
            </a:solidFill>
          </a:ln>
          <a:effectLst>
            <a:glow rad="63500">
              <a:srgbClr val="931B1B">
                <a:alpha val="40000"/>
              </a:srgbClr>
            </a:glow>
            <a:outerShdw blurRad="50800" dist="38100" dir="27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b="1" dirty="0">
                <a:solidFill>
                  <a:schemeClr val="tx1"/>
                </a:solidFill>
                <a:latin typeface="Times New Roman" panose="02020603050405020304" pitchFamily="18" charset="0"/>
                <a:cs typeface="Times New Roman" panose="02020603050405020304" pitchFamily="18" charset="0"/>
              </a:rPr>
              <a:t>Τ</a:t>
            </a:r>
            <a:r>
              <a:rPr lang="el-GR" sz="1800" dirty="0">
                <a:solidFill>
                  <a:schemeClr val="tx1"/>
                </a:solidFill>
                <a:latin typeface="Times New Roman" panose="02020603050405020304" pitchFamily="18" charset="0"/>
                <a:cs typeface="Times New Roman" panose="02020603050405020304" pitchFamily="18" charset="0"/>
              </a:rPr>
              <a:t>εχνολογίες </a:t>
            </a:r>
            <a:r>
              <a:rPr lang="el-GR" sz="1800" b="1" dirty="0">
                <a:solidFill>
                  <a:schemeClr val="tx1"/>
                </a:solidFill>
                <a:latin typeface="Times New Roman" panose="02020603050405020304" pitchFamily="18" charset="0"/>
                <a:cs typeface="Times New Roman" panose="02020603050405020304" pitchFamily="18" charset="0"/>
              </a:rPr>
              <a:t>Π</a:t>
            </a:r>
            <a:r>
              <a:rPr lang="el-GR" sz="1800" dirty="0">
                <a:solidFill>
                  <a:schemeClr val="tx1"/>
                </a:solidFill>
                <a:latin typeface="Times New Roman" panose="02020603050405020304" pitchFamily="18" charset="0"/>
                <a:cs typeface="Times New Roman" panose="02020603050405020304" pitchFamily="18" charset="0"/>
              </a:rPr>
              <a:t>ληροφοριών &amp; </a:t>
            </a:r>
            <a:r>
              <a:rPr lang="el-GR" sz="1800" b="1" dirty="0">
                <a:solidFill>
                  <a:schemeClr val="tx1"/>
                </a:solidFill>
                <a:latin typeface="Times New Roman" panose="02020603050405020304" pitchFamily="18" charset="0"/>
                <a:cs typeface="Times New Roman" panose="02020603050405020304" pitchFamily="18" charset="0"/>
              </a:rPr>
              <a:t>Ε</a:t>
            </a:r>
            <a:r>
              <a:rPr lang="el-GR" sz="1800" dirty="0">
                <a:solidFill>
                  <a:schemeClr val="tx1"/>
                </a:solidFill>
                <a:latin typeface="Times New Roman" panose="02020603050405020304" pitchFamily="18" charset="0"/>
                <a:cs typeface="Times New Roman" panose="02020603050405020304" pitchFamily="18" charset="0"/>
              </a:rPr>
              <a:t>πικοινωνίας</a:t>
            </a:r>
            <a:endParaRPr lang="el-GR" sz="1800" dirty="0"/>
          </a:p>
        </p:txBody>
      </p:sp>
      <p:sp>
        <p:nvSpPr>
          <p:cNvPr id="11" name="Βέλος: Κάτω 10">
            <a:extLst>
              <a:ext uri="{FF2B5EF4-FFF2-40B4-BE49-F238E27FC236}">
                <a16:creationId xmlns:a16="http://schemas.microsoft.com/office/drawing/2014/main" id="{C06742CD-4AC8-4C72-9509-74F77DDDDE18}"/>
              </a:ext>
            </a:extLst>
          </p:cNvPr>
          <p:cNvSpPr/>
          <p:nvPr/>
        </p:nvSpPr>
        <p:spPr>
          <a:xfrm>
            <a:off x="1405208" y="2697907"/>
            <a:ext cx="648072" cy="504056"/>
          </a:xfrm>
          <a:prstGeom prst="downArrow">
            <a:avLst/>
          </a:prstGeom>
          <a:solidFill>
            <a:srgbClr val="EFA7A7"/>
          </a:solidFill>
          <a:ln>
            <a:solidFill>
              <a:srgbClr val="931B1B"/>
            </a:solidFill>
          </a:ln>
          <a:effectLst>
            <a:glow rad="63500">
              <a:srgbClr val="931B1B">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Βέλος: Κάτω 13">
            <a:extLst>
              <a:ext uri="{FF2B5EF4-FFF2-40B4-BE49-F238E27FC236}">
                <a16:creationId xmlns:a16="http://schemas.microsoft.com/office/drawing/2014/main" id="{C83E754B-0BE4-40E8-BB1F-1D7A6928DB27}"/>
              </a:ext>
            </a:extLst>
          </p:cNvPr>
          <p:cNvSpPr/>
          <p:nvPr/>
        </p:nvSpPr>
        <p:spPr>
          <a:xfrm>
            <a:off x="4031940" y="2697907"/>
            <a:ext cx="648072" cy="504056"/>
          </a:xfrm>
          <a:prstGeom prst="downArrow">
            <a:avLst/>
          </a:prstGeom>
          <a:solidFill>
            <a:srgbClr val="EFA7A7"/>
          </a:solidFill>
          <a:ln>
            <a:solidFill>
              <a:srgbClr val="931B1B"/>
            </a:solidFill>
          </a:ln>
          <a:effectLst>
            <a:glow rad="63500">
              <a:srgbClr val="931B1B">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Βέλος: Κάτω 14">
            <a:extLst>
              <a:ext uri="{FF2B5EF4-FFF2-40B4-BE49-F238E27FC236}">
                <a16:creationId xmlns:a16="http://schemas.microsoft.com/office/drawing/2014/main" id="{A50ED3E3-4379-4729-8F09-CE5DFCFB9B7B}"/>
              </a:ext>
            </a:extLst>
          </p:cNvPr>
          <p:cNvSpPr/>
          <p:nvPr/>
        </p:nvSpPr>
        <p:spPr>
          <a:xfrm>
            <a:off x="6556664" y="2691660"/>
            <a:ext cx="648072" cy="504056"/>
          </a:xfrm>
          <a:prstGeom prst="downArrow">
            <a:avLst/>
          </a:prstGeom>
          <a:solidFill>
            <a:srgbClr val="EFA7A7"/>
          </a:solidFill>
          <a:ln>
            <a:solidFill>
              <a:srgbClr val="931B1B"/>
            </a:solidFill>
          </a:ln>
          <a:effectLst>
            <a:glow rad="63500">
              <a:srgbClr val="931B1B">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Ορθογώνιο: Στρογγύλεμα γωνιών 11">
            <a:extLst>
              <a:ext uri="{FF2B5EF4-FFF2-40B4-BE49-F238E27FC236}">
                <a16:creationId xmlns:a16="http://schemas.microsoft.com/office/drawing/2014/main" id="{64DF09B8-48C3-4855-8440-274C8E4FB866}"/>
              </a:ext>
            </a:extLst>
          </p:cNvPr>
          <p:cNvSpPr/>
          <p:nvPr/>
        </p:nvSpPr>
        <p:spPr>
          <a:xfrm>
            <a:off x="1475656" y="5057651"/>
            <a:ext cx="6912768" cy="1188133"/>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r>
              <a:rPr lang="el-GR"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Η </a:t>
            </a:r>
            <a:r>
              <a:rPr lang="el-GR" sz="20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δημιουργική</a:t>
            </a:r>
            <a:r>
              <a:rPr lang="el-GR"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και </a:t>
            </a:r>
            <a:r>
              <a:rPr lang="el-GR" sz="20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ενεργός συμμετοχή </a:t>
            </a:r>
            <a:r>
              <a:rPr lang="el-GR"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των μαθητών στη </a:t>
            </a:r>
            <a:r>
              <a:rPr lang="el-GR" sz="20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διερεύνηση</a:t>
            </a:r>
            <a:r>
              <a:rPr lang="en-US" sz="20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el-GR" sz="20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εμπέδωση</a:t>
            </a:r>
            <a:r>
              <a:rPr lang="el-GR"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της νέας γνώσης, η καλλιέργεια της </a:t>
            </a:r>
            <a:r>
              <a:rPr lang="el-GR" sz="20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κριτικής σκέψης </a:t>
            </a:r>
            <a:r>
              <a:rPr lang="el-GR"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και</a:t>
            </a:r>
            <a:r>
              <a:rPr lang="el-GR" sz="20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αυτενέργειας</a:t>
            </a:r>
            <a:r>
              <a:rPr lang="el-GR"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l-GR" sz="1800" dirty="0">
              <a:solidFill>
                <a:schemeClr val="tx1"/>
              </a:solidFill>
            </a:endParaRPr>
          </a:p>
        </p:txBody>
      </p:sp>
    </p:spTree>
    <p:extLst>
      <p:ext uri="{BB962C8B-B14F-4D97-AF65-F5344CB8AC3E}">
        <p14:creationId xmlns:p14="http://schemas.microsoft.com/office/powerpoint/2010/main" val="279099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0"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Εικόνα 10">
            <a:extLst>
              <a:ext uri="{FF2B5EF4-FFF2-40B4-BE49-F238E27FC236}">
                <a16:creationId xmlns:a16="http://schemas.microsoft.com/office/drawing/2014/main" id="{0BF8C9AE-AF78-4A26-80F2-D0896FC90D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4288" y="26007"/>
            <a:ext cx="1959829" cy="2016224"/>
          </a:xfrm>
          <a:prstGeom prst="rect">
            <a:avLst/>
          </a:prstGeom>
        </p:spPr>
      </p:pic>
      <p:sp>
        <p:nvSpPr>
          <p:cNvPr id="2" name="Τίτλος 1"/>
          <p:cNvSpPr>
            <a:spLocks noGrp="1"/>
          </p:cNvSpPr>
          <p:nvPr>
            <p:ph type="title"/>
          </p:nvPr>
        </p:nvSpPr>
        <p:spPr>
          <a:xfrm>
            <a:off x="1043608" y="620688"/>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3. Ερευνητικά Ερωτήματα (1/2)</a:t>
            </a:r>
            <a:endParaRPr lang="el-GR" sz="4000" b="1" dirty="0">
              <a:latin typeface="Times New Roman" panose="02020603050405020304" pitchFamily="18" charset="0"/>
              <a:cs typeface="Times New Roman" panose="02020603050405020304" pitchFamily="18" charset="0"/>
            </a:endParaRPr>
          </a:p>
        </p:txBody>
      </p:sp>
      <p:sp>
        <p:nvSpPr>
          <p:cNvPr id="12" name="Ορθογώνιο: Στρογγύλεμα γωνιών 11">
            <a:extLst>
              <a:ext uri="{FF2B5EF4-FFF2-40B4-BE49-F238E27FC236}">
                <a16:creationId xmlns:a16="http://schemas.microsoft.com/office/drawing/2014/main" id="{4662747C-A00C-4A3E-A349-E393A1F5EFAA}"/>
              </a:ext>
            </a:extLst>
          </p:cNvPr>
          <p:cNvSpPr/>
          <p:nvPr/>
        </p:nvSpPr>
        <p:spPr>
          <a:xfrm>
            <a:off x="1187624" y="1340768"/>
            <a:ext cx="5616624" cy="804784"/>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800"/>
              </a:spcAft>
            </a:pPr>
            <a:r>
              <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l-GR"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Υπάρχει ε</a:t>
            </a:r>
            <a:r>
              <a:rPr lang="el-GR"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πιστημονική συνοχή/τεκμηρίωση  στο Εκπαιδευτικό Υλικό (Ε.Υ.);</a:t>
            </a:r>
          </a:p>
        </p:txBody>
      </p:sp>
      <p:sp>
        <p:nvSpPr>
          <p:cNvPr id="13" name="Ορθογώνιο: Στρογγύλεμα γωνιών 12">
            <a:extLst>
              <a:ext uri="{FF2B5EF4-FFF2-40B4-BE49-F238E27FC236}">
                <a16:creationId xmlns:a16="http://schemas.microsoft.com/office/drawing/2014/main" id="{125E6AC5-AA57-4F39-BAC1-7C0ED4CE5B03}"/>
              </a:ext>
            </a:extLst>
          </p:cNvPr>
          <p:cNvSpPr/>
          <p:nvPr/>
        </p:nvSpPr>
        <p:spPr>
          <a:xfrm>
            <a:off x="2887618" y="2422118"/>
            <a:ext cx="5716830" cy="819268"/>
          </a:xfrm>
          <a:prstGeom prst="roundRect">
            <a:avLst/>
          </a:prstGeom>
          <a:solidFill>
            <a:schemeClr val="accent4">
              <a:lumMod val="60000"/>
              <a:lumOff val="40000"/>
              <a:alpha val="49804"/>
            </a:scheme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800"/>
              </a:spcAft>
            </a:pPr>
            <a:r>
              <a:rPr lang="el-GR"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l-GR"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Συμβάλλει το Ε.Υ. στην απλή και κατανοητή παρουσίαση του Γνωστικού Αντικειμένου;</a:t>
            </a:r>
          </a:p>
        </p:txBody>
      </p:sp>
      <p:sp>
        <p:nvSpPr>
          <p:cNvPr id="15" name="Ορθογώνιο: Στρογγύλεμα γωνιών 14">
            <a:extLst>
              <a:ext uri="{FF2B5EF4-FFF2-40B4-BE49-F238E27FC236}">
                <a16:creationId xmlns:a16="http://schemas.microsoft.com/office/drawing/2014/main" id="{229EABD7-EDF6-4BB9-83CD-9F94AA46CD6B}"/>
              </a:ext>
            </a:extLst>
          </p:cNvPr>
          <p:cNvSpPr/>
          <p:nvPr/>
        </p:nvSpPr>
        <p:spPr>
          <a:xfrm>
            <a:off x="1187624" y="3523675"/>
            <a:ext cx="5644822" cy="460458"/>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nSpc>
                <a:spcPct val="107000"/>
              </a:lnSpc>
              <a:spcAft>
                <a:spcPts val="800"/>
              </a:spcAft>
            </a:pPr>
            <a:r>
              <a:rPr lang="el-G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3</a:t>
            </a:r>
            <a:r>
              <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Είναι το Ε.Υ. εύχρηστο;</a:t>
            </a:r>
            <a:endParaRPr lang="el-GR"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 name="Ορθογώνιο: Στρογγύλεμα γωνιών 15">
            <a:extLst>
              <a:ext uri="{FF2B5EF4-FFF2-40B4-BE49-F238E27FC236}">
                <a16:creationId xmlns:a16="http://schemas.microsoft.com/office/drawing/2014/main" id="{0C4BB361-6D4F-47E6-B98C-A4332D7E5AAF}"/>
              </a:ext>
            </a:extLst>
          </p:cNvPr>
          <p:cNvSpPr/>
          <p:nvPr/>
        </p:nvSpPr>
        <p:spPr>
          <a:xfrm>
            <a:off x="2923622" y="4318077"/>
            <a:ext cx="5644822" cy="819268"/>
          </a:xfrm>
          <a:prstGeom prst="roundRect">
            <a:avLst/>
          </a:prstGeom>
          <a:solidFill>
            <a:schemeClr val="accent4">
              <a:lumMod val="60000"/>
              <a:lumOff val="40000"/>
              <a:alpha val="49804"/>
            </a:scheme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800"/>
              </a:spcAft>
            </a:pPr>
            <a:r>
              <a:rPr lang="el-G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4. </a:t>
            </a:r>
            <a:r>
              <a:rPr lang="el-GR"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Το</a:t>
            </a:r>
            <a:r>
              <a:rPr lang="el-GR" sz="22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l-GR"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Ε.Υ</a:t>
            </a:r>
            <a:r>
              <a:rPr lang="el-GR"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υποστηρίζει</a:t>
            </a:r>
            <a:r>
              <a:rPr lang="el-GR"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/καθοδηγεί τον εκπαιδευόμενο </a:t>
            </a:r>
            <a:r>
              <a:rPr lang="el-GR"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στη μελέτη </a:t>
            </a:r>
            <a:r>
              <a:rPr lang="el-GR"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του;</a:t>
            </a:r>
          </a:p>
        </p:txBody>
      </p:sp>
      <p:sp>
        <p:nvSpPr>
          <p:cNvPr id="17" name="Ορθογώνιο: Στρογγύλεμα γωνιών 16">
            <a:extLst>
              <a:ext uri="{FF2B5EF4-FFF2-40B4-BE49-F238E27FC236}">
                <a16:creationId xmlns:a16="http://schemas.microsoft.com/office/drawing/2014/main" id="{D531D464-0F93-44F9-812B-6BD76CD44A38}"/>
              </a:ext>
            </a:extLst>
          </p:cNvPr>
          <p:cNvSpPr/>
          <p:nvPr/>
        </p:nvSpPr>
        <p:spPr>
          <a:xfrm>
            <a:off x="1187624" y="5420806"/>
            <a:ext cx="5688632" cy="786355"/>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800"/>
              </a:spcAft>
            </a:pPr>
            <a:r>
              <a:rPr lang="el-G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5</a:t>
            </a:r>
            <a:r>
              <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Το Ε.Υ υποστηρίζει την αλληλεπίδραση με τον εκπαιδευόμενο στη μελέτη του</a:t>
            </a:r>
            <a:r>
              <a:rPr lang="el-GR"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153892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16"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Εικόνα 10">
            <a:extLst>
              <a:ext uri="{FF2B5EF4-FFF2-40B4-BE49-F238E27FC236}">
                <a16:creationId xmlns:a16="http://schemas.microsoft.com/office/drawing/2014/main" id="{0BF8C9AE-AF78-4A26-80F2-D0896FC90D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4288" y="26007"/>
            <a:ext cx="1959829" cy="2016224"/>
          </a:xfrm>
          <a:prstGeom prst="rect">
            <a:avLst/>
          </a:prstGeom>
        </p:spPr>
      </p:pic>
      <p:sp>
        <p:nvSpPr>
          <p:cNvPr id="2" name="Τίτλος 1"/>
          <p:cNvSpPr>
            <a:spLocks noGrp="1"/>
          </p:cNvSpPr>
          <p:nvPr>
            <p:ph type="title"/>
          </p:nvPr>
        </p:nvSpPr>
        <p:spPr>
          <a:xfrm>
            <a:off x="1043608" y="620688"/>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3. Ερευνητικά Ερωτήματα (2/2)</a:t>
            </a:r>
            <a:endParaRPr lang="el-GR" sz="4000" b="1" dirty="0">
              <a:latin typeface="Times New Roman" panose="02020603050405020304" pitchFamily="18" charset="0"/>
              <a:cs typeface="Times New Roman" panose="02020603050405020304" pitchFamily="18" charset="0"/>
            </a:endParaRPr>
          </a:p>
        </p:txBody>
      </p:sp>
      <p:sp>
        <p:nvSpPr>
          <p:cNvPr id="13" name="Ορθογώνιο: Στρογγύλεμα γωνιών 12">
            <a:extLst>
              <a:ext uri="{FF2B5EF4-FFF2-40B4-BE49-F238E27FC236}">
                <a16:creationId xmlns:a16="http://schemas.microsoft.com/office/drawing/2014/main" id="{125E6AC5-AA57-4F39-BAC1-7C0ED4CE5B03}"/>
              </a:ext>
            </a:extLst>
          </p:cNvPr>
          <p:cNvSpPr/>
          <p:nvPr/>
        </p:nvSpPr>
        <p:spPr>
          <a:xfrm>
            <a:off x="2426379" y="1283991"/>
            <a:ext cx="5112568" cy="1242753"/>
          </a:xfrm>
          <a:prstGeom prst="roundRect">
            <a:avLst/>
          </a:prstGeom>
          <a:solidFill>
            <a:schemeClr val="accent4">
              <a:lumMod val="60000"/>
              <a:lumOff val="40000"/>
              <a:alpha val="49804"/>
            </a:scheme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0"/>
              </a:spcAft>
            </a:pPr>
            <a:r>
              <a:rPr lang="el-G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6</a:t>
            </a:r>
            <a:r>
              <a:rPr lang="el-GR"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Παρέχει το </a:t>
            </a:r>
            <a:r>
              <a:rPr lang="el-GR"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Ε.Υ. δυνατότητα </a:t>
            </a:r>
            <a:r>
              <a:rPr lang="el-GR"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Αναστοχασμού</a:t>
            </a:r>
            <a:r>
              <a:rPr lang="el-GR"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Αυτοαξιολόγησης στον εκπαιδευόμενο;</a:t>
            </a:r>
          </a:p>
        </p:txBody>
      </p:sp>
      <p:sp>
        <p:nvSpPr>
          <p:cNvPr id="15" name="Ορθογώνιο: Στρογγύλεμα γωνιών 14">
            <a:extLst>
              <a:ext uri="{FF2B5EF4-FFF2-40B4-BE49-F238E27FC236}">
                <a16:creationId xmlns:a16="http://schemas.microsoft.com/office/drawing/2014/main" id="{229EABD7-EDF6-4BB9-83CD-9F94AA46CD6B}"/>
              </a:ext>
            </a:extLst>
          </p:cNvPr>
          <p:cNvSpPr/>
          <p:nvPr/>
        </p:nvSpPr>
        <p:spPr>
          <a:xfrm>
            <a:off x="1259632" y="2659295"/>
            <a:ext cx="6408712" cy="1242753"/>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800"/>
              </a:spcAft>
            </a:pPr>
            <a:r>
              <a:rPr lang="el-GR" sz="22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7. </a:t>
            </a:r>
            <a:r>
              <a:rPr lang="el-GR"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Είναι ο σκοπός και τα προσδοκώμενα αποτελέσματα (σε επίπεδο γνώσεων/δεξιοτήτων/στάσεων) σαφώς διατυπωμένα;</a:t>
            </a:r>
            <a:endParaRPr lang="el-GR"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 name="Ορθογώνιο: Στρογγύλεμα γωνιών 15">
            <a:extLst>
              <a:ext uri="{FF2B5EF4-FFF2-40B4-BE49-F238E27FC236}">
                <a16:creationId xmlns:a16="http://schemas.microsoft.com/office/drawing/2014/main" id="{0C4BB361-6D4F-47E6-B98C-A4332D7E5AAF}"/>
              </a:ext>
            </a:extLst>
          </p:cNvPr>
          <p:cNvSpPr/>
          <p:nvPr/>
        </p:nvSpPr>
        <p:spPr>
          <a:xfrm>
            <a:off x="2450987" y="4043727"/>
            <a:ext cx="5184576" cy="1355152"/>
          </a:xfrm>
          <a:prstGeom prst="roundRect">
            <a:avLst/>
          </a:prstGeom>
          <a:solidFill>
            <a:schemeClr val="accent4">
              <a:lumMod val="60000"/>
              <a:lumOff val="40000"/>
              <a:alpha val="49804"/>
            </a:scheme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0"/>
              </a:spcAft>
            </a:pPr>
            <a:r>
              <a:rPr lang="el-GR"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 </a:t>
            </a:r>
            <a:r>
              <a:rPr lang="el-GR"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Έχει το </a:t>
            </a:r>
            <a:r>
              <a:rPr lang="el-GR"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Ε.Υ. δημιουργηθεί </a:t>
            </a:r>
          </a:p>
          <a:p>
            <a:pPr algn="ctr">
              <a:lnSpc>
                <a:spcPct val="107000"/>
              </a:lnSpc>
              <a:spcAft>
                <a:spcPts val="0"/>
              </a:spcAft>
            </a:pPr>
            <a:r>
              <a:rPr lang="el-GR"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σύμφωνα με τις αρχές της </a:t>
            </a:r>
          </a:p>
          <a:p>
            <a:pPr algn="ctr">
              <a:lnSpc>
                <a:spcPct val="107000"/>
              </a:lnSpc>
              <a:spcAft>
                <a:spcPts val="0"/>
              </a:spcAft>
            </a:pPr>
            <a:r>
              <a:rPr lang="el-GR"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Πολυμεσικής</a:t>
            </a:r>
            <a:r>
              <a:rPr lang="el-GR"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Μάθησης;</a:t>
            </a:r>
          </a:p>
        </p:txBody>
      </p:sp>
      <p:sp>
        <p:nvSpPr>
          <p:cNvPr id="7" name="Ορθογώνιο: Στρογγύλεμα γωνιών 6">
            <a:extLst>
              <a:ext uri="{FF2B5EF4-FFF2-40B4-BE49-F238E27FC236}">
                <a16:creationId xmlns:a16="http://schemas.microsoft.com/office/drawing/2014/main" id="{DF34A7C3-1279-4E36-901E-8E564A41E66A}"/>
              </a:ext>
            </a:extLst>
          </p:cNvPr>
          <p:cNvSpPr/>
          <p:nvPr/>
        </p:nvSpPr>
        <p:spPr>
          <a:xfrm>
            <a:off x="1279608" y="5661248"/>
            <a:ext cx="6408712" cy="704147"/>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gn="ctr">
              <a:lnSpc>
                <a:spcPct val="107000"/>
              </a:lnSpc>
              <a:spcAft>
                <a:spcPts val="800"/>
              </a:spcAft>
            </a:pPr>
            <a:r>
              <a:rPr lang="el-GR" sz="22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9. </a:t>
            </a:r>
            <a:r>
              <a:rPr lang="el-GR"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Ποια είναι τα τρία πιο δυνατά σημεία του Ε.Υ. και ποιες τρεις βελτιωτικές αλλαγές θα προτείνατε;</a:t>
            </a:r>
            <a:endParaRPr lang="el-GR"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000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021BD067-FC83-4D88-B026-0827D05CE0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6556" y="175638"/>
            <a:ext cx="2610548" cy="2080102"/>
          </a:xfrm>
          <a:prstGeom prst="rect">
            <a:avLst/>
          </a:prstGeom>
        </p:spPr>
      </p:pic>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4. Δομή εργασίας</a:t>
            </a:r>
            <a:endParaRPr lang="el-GR" sz="3600" b="1" dirty="0">
              <a:latin typeface="Times New Roman" panose="02020603050405020304" pitchFamily="18" charset="0"/>
              <a:cs typeface="Times New Roman" panose="02020603050405020304" pitchFamily="18" charset="0"/>
            </a:endParaRPr>
          </a:p>
        </p:txBody>
      </p:sp>
      <p:sp>
        <p:nvSpPr>
          <p:cNvPr id="7" name="Ορθογώνιο: Στρογγύλεμα γωνιών 6">
            <a:extLst>
              <a:ext uri="{FF2B5EF4-FFF2-40B4-BE49-F238E27FC236}">
                <a16:creationId xmlns:a16="http://schemas.microsoft.com/office/drawing/2014/main" id="{B1480D07-A639-4B15-9B59-1C657F097862}"/>
              </a:ext>
            </a:extLst>
          </p:cNvPr>
          <p:cNvSpPr/>
          <p:nvPr/>
        </p:nvSpPr>
        <p:spPr>
          <a:xfrm>
            <a:off x="1467329" y="1448848"/>
            <a:ext cx="3752743" cy="649302"/>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nSpc>
                <a:spcPct val="107000"/>
              </a:lnSpc>
              <a:spcAft>
                <a:spcPts val="800"/>
              </a:spcAft>
            </a:pPr>
            <a:r>
              <a:rPr lang="en-US"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1</a:t>
            </a:r>
            <a:r>
              <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Θ</a:t>
            </a:r>
            <a:r>
              <a:rPr lang="el-GR"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εώρηση βασικών εννοιών</a:t>
            </a:r>
            <a:endParaRPr lang="el-GR"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Ορθογώνιο: Στρογγύλεμα γωνιών 7">
            <a:extLst>
              <a:ext uri="{FF2B5EF4-FFF2-40B4-BE49-F238E27FC236}">
                <a16:creationId xmlns:a16="http://schemas.microsoft.com/office/drawing/2014/main" id="{E4651D22-5C98-423F-97AA-0C99BAAC6A24}"/>
              </a:ext>
            </a:extLst>
          </p:cNvPr>
          <p:cNvSpPr/>
          <p:nvPr/>
        </p:nvSpPr>
        <p:spPr>
          <a:xfrm>
            <a:off x="1476436" y="2255739"/>
            <a:ext cx="5831868" cy="649303"/>
          </a:xfrm>
          <a:prstGeom prst="roundRect">
            <a:avLst/>
          </a:prstGeom>
          <a:solidFill>
            <a:schemeClr val="accent4">
              <a:lumMod val="60000"/>
              <a:lumOff val="40000"/>
              <a:alpha val="49804"/>
            </a:scheme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nSpc>
                <a:spcPct val="107000"/>
              </a:lnSpc>
              <a:spcAft>
                <a:spcPts val="0"/>
              </a:spcAft>
            </a:pPr>
            <a:r>
              <a:rPr lang="el-GR"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l-GR"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Βιβλιογραφική επισκόπηση συναφών ερευνών</a:t>
            </a:r>
          </a:p>
        </p:txBody>
      </p:sp>
      <p:sp>
        <p:nvSpPr>
          <p:cNvPr id="9" name="Ορθογώνιο: Στρογγύλεμα γωνιών 8">
            <a:extLst>
              <a:ext uri="{FF2B5EF4-FFF2-40B4-BE49-F238E27FC236}">
                <a16:creationId xmlns:a16="http://schemas.microsoft.com/office/drawing/2014/main" id="{8832FA0C-EC21-4B0B-B129-FD3AC38D5F17}"/>
              </a:ext>
            </a:extLst>
          </p:cNvPr>
          <p:cNvSpPr/>
          <p:nvPr/>
        </p:nvSpPr>
        <p:spPr>
          <a:xfrm>
            <a:off x="1476436" y="3104349"/>
            <a:ext cx="6191908" cy="649302"/>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nSpc>
                <a:spcPct val="107000"/>
              </a:lnSpc>
              <a:spcAft>
                <a:spcPts val="800"/>
              </a:spcAft>
            </a:pPr>
            <a:r>
              <a:rPr lang="el-GR"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a:t>
            </a:r>
            <a:r>
              <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Σχεδιασμός και δημιουργία εκπαιδευτικού υλικού</a:t>
            </a:r>
            <a:endParaRPr lang="el-GR"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Ορθογώνιο: Στρογγύλεμα γωνιών 9">
            <a:extLst>
              <a:ext uri="{FF2B5EF4-FFF2-40B4-BE49-F238E27FC236}">
                <a16:creationId xmlns:a16="http://schemas.microsoft.com/office/drawing/2014/main" id="{521FE9CE-240A-427B-9411-B6A356332D08}"/>
              </a:ext>
            </a:extLst>
          </p:cNvPr>
          <p:cNvSpPr/>
          <p:nvPr/>
        </p:nvSpPr>
        <p:spPr>
          <a:xfrm>
            <a:off x="1476993" y="3917665"/>
            <a:ext cx="3887096" cy="649303"/>
          </a:xfrm>
          <a:prstGeom prst="roundRect">
            <a:avLst/>
          </a:prstGeom>
          <a:solidFill>
            <a:schemeClr val="accent4">
              <a:lumMod val="60000"/>
              <a:lumOff val="40000"/>
              <a:alpha val="49804"/>
            </a:scheme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nSpc>
                <a:spcPct val="107000"/>
              </a:lnSpc>
              <a:spcAft>
                <a:spcPts val="0"/>
              </a:spcAft>
            </a:pPr>
            <a:r>
              <a:rPr lang="el-G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4</a:t>
            </a:r>
            <a:r>
              <a:rPr lang="el-GR"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Μεθοδολογία έρευνας</a:t>
            </a:r>
          </a:p>
        </p:txBody>
      </p:sp>
      <p:sp>
        <p:nvSpPr>
          <p:cNvPr id="11" name="Ορθογώνιο: Στρογγύλεμα γωνιών 10">
            <a:extLst>
              <a:ext uri="{FF2B5EF4-FFF2-40B4-BE49-F238E27FC236}">
                <a16:creationId xmlns:a16="http://schemas.microsoft.com/office/drawing/2014/main" id="{7FDF89D6-9022-473B-8DB6-2258E07C9426}"/>
              </a:ext>
            </a:extLst>
          </p:cNvPr>
          <p:cNvSpPr/>
          <p:nvPr/>
        </p:nvSpPr>
        <p:spPr>
          <a:xfrm>
            <a:off x="1467329" y="4759850"/>
            <a:ext cx="7378586" cy="649302"/>
          </a:xfrm>
          <a:prstGeom prst="roundRect">
            <a:avLst/>
          </a:prstGeom>
          <a:solidFill>
            <a:srgbClr val="EFA7A7">
              <a:alpha val="49804"/>
            </a:srgb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nSpc>
                <a:spcPct val="107000"/>
              </a:lnSpc>
              <a:spcAft>
                <a:spcPts val="800"/>
              </a:spcAft>
            </a:pPr>
            <a:r>
              <a:rPr lang="el-G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5</a:t>
            </a:r>
            <a:r>
              <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Παρουσίαση – Σχολιασμός των αποτελεσμάτων της έρευνας</a:t>
            </a:r>
          </a:p>
        </p:txBody>
      </p:sp>
      <p:sp>
        <p:nvSpPr>
          <p:cNvPr id="12" name="Ορθογώνιο: Στρογγύλεμα γωνιών 11">
            <a:extLst>
              <a:ext uri="{FF2B5EF4-FFF2-40B4-BE49-F238E27FC236}">
                <a16:creationId xmlns:a16="http://schemas.microsoft.com/office/drawing/2014/main" id="{427E8098-713E-4B67-B18F-AD66B5663B33}"/>
              </a:ext>
            </a:extLst>
          </p:cNvPr>
          <p:cNvSpPr/>
          <p:nvPr/>
        </p:nvSpPr>
        <p:spPr>
          <a:xfrm>
            <a:off x="1476993" y="5602034"/>
            <a:ext cx="6479383" cy="813317"/>
          </a:xfrm>
          <a:prstGeom prst="roundRect">
            <a:avLst/>
          </a:prstGeom>
          <a:solidFill>
            <a:schemeClr val="accent4">
              <a:lumMod val="60000"/>
              <a:lumOff val="40000"/>
              <a:alpha val="49804"/>
            </a:schemeClr>
          </a:solidFill>
          <a:ln>
            <a:noFill/>
          </a:ln>
          <a:effectLst>
            <a:softEdge rad="0"/>
          </a:effectLst>
          <a:scene3d>
            <a:camera prst="orthographicFront"/>
            <a:lightRig rig="threePt" dir="t"/>
          </a:scene3d>
          <a:sp3d extrusionH="76200" contourW="44450">
            <a:extrusionClr>
              <a:schemeClr val="bg1"/>
            </a:extrusionClr>
            <a:contourClr>
              <a:srgbClr val="931B1B"/>
            </a:contourClr>
          </a:sp3d>
        </p:spPr>
        <p:style>
          <a:lnRef idx="0">
            <a:scrgbClr r="0" g="0" b="0"/>
          </a:lnRef>
          <a:fillRef idx="0">
            <a:scrgbClr r="0" g="0" b="0"/>
          </a:fillRef>
          <a:effectRef idx="0">
            <a:scrgbClr r="0" g="0" b="0"/>
          </a:effectRef>
          <a:fontRef idx="minor">
            <a:schemeClr val="lt1"/>
          </a:fontRef>
        </p:style>
        <p:txBody>
          <a:bodyPr rtlCol="0" anchor="ctr"/>
          <a:lstStyle/>
          <a:p>
            <a:pPr>
              <a:lnSpc>
                <a:spcPct val="107000"/>
              </a:lnSpc>
              <a:spcAft>
                <a:spcPts val="0"/>
              </a:spcAft>
            </a:pPr>
            <a:r>
              <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6</a:t>
            </a:r>
            <a:r>
              <a:rPr lang="el-GR"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Συμπεράσματα</a:t>
            </a:r>
            <a:r>
              <a:rPr lang="el-GR"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έρευνας (Ευρήματα – Περιορισμοί – Προτάσεις) </a:t>
            </a:r>
          </a:p>
        </p:txBody>
      </p:sp>
    </p:spTree>
    <p:extLst>
      <p:ext uri="{BB962C8B-B14F-4D97-AF65-F5344CB8AC3E}">
        <p14:creationId xmlns:p14="http://schemas.microsoft.com/office/powerpoint/2010/main" val="4105194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Εικόνα 29">
            <a:extLst>
              <a:ext uri="{FF2B5EF4-FFF2-40B4-BE49-F238E27FC236}">
                <a16:creationId xmlns:a16="http://schemas.microsoft.com/office/drawing/2014/main" id="{461DF6B4-AC55-40BB-AA3C-F9DB91CD7A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4984" y="98130"/>
            <a:ext cx="2049016" cy="2049016"/>
          </a:xfrm>
          <a:prstGeom prst="rect">
            <a:avLst/>
          </a:prstGeom>
        </p:spPr>
      </p:pic>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4. Θεωρητικό Πλαίσιο (1/3)</a:t>
            </a:r>
            <a:endParaRPr lang="el-GR" sz="3600" b="1" dirty="0">
              <a:latin typeface="Times New Roman" panose="02020603050405020304" pitchFamily="18" charset="0"/>
              <a:cs typeface="Times New Roman" panose="02020603050405020304" pitchFamily="18" charset="0"/>
            </a:endParaRPr>
          </a:p>
        </p:txBody>
      </p:sp>
      <p:sp>
        <p:nvSpPr>
          <p:cNvPr id="5" name="Οβάλ 4">
            <a:extLst>
              <a:ext uri="{FF2B5EF4-FFF2-40B4-BE49-F238E27FC236}">
                <a16:creationId xmlns:a16="http://schemas.microsoft.com/office/drawing/2014/main" id="{605DEDFB-6FA2-4DF9-9A06-88BC5CB13C91}"/>
              </a:ext>
            </a:extLst>
          </p:cNvPr>
          <p:cNvSpPr/>
          <p:nvPr/>
        </p:nvSpPr>
        <p:spPr>
          <a:xfrm>
            <a:off x="1277528" y="1374905"/>
            <a:ext cx="2049016" cy="1097530"/>
          </a:xfrm>
          <a:prstGeom prst="ellipse">
            <a:avLst/>
          </a:prstGeom>
          <a:solidFill>
            <a:srgbClr val="FAE493"/>
          </a:solidFill>
          <a:ln>
            <a:solidFill>
              <a:srgbClr val="931B1B"/>
            </a:solidFill>
          </a:ln>
          <a:effectLst>
            <a:glow rad="63500">
              <a:srgbClr val="931B1B">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Ε</a:t>
            </a: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ξ </a:t>
            </a:r>
          </a:p>
          <a:p>
            <a:pPr algn="ctr"/>
            <a:r>
              <a:rPr lang="el-GR"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Α</a:t>
            </a: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ποστάσεως </a:t>
            </a:r>
            <a:r>
              <a:rPr lang="el-GR"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Ε</a:t>
            </a: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κπαίδευση</a:t>
            </a:r>
            <a:endParaRPr lang="el-GR" sz="1800" dirty="0"/>
          </a:p>
        </p:txBody>
      </p:sp>
      <p:sp>
        <p:nvSpPr>
          <p:cNvPr id="32" name="Οβάλ 31">
            <a:extLst>
              <a:ext uri="{FF2B5EF4-FFF2-40B4-BE49-F238E27FC236}">
                <a16:creationId xmlns:a16="http://schemas.microsoft.com/office/drawing/2014/main" id="{3740C8A3-7BE2-4AC7-8A04-79560F2EFE3C}"/>
              </a:ext>
            </a:extLst>
          </p:cNvPr>
          <p:cNvSpPr/>
          <p:nvPr/>
        </p:nvSpPr>
        <p:spPr>
          <a:xfrm>
            <a:off x="5364087" y="1410980"/>
            <a:ext cx="2049016" cy="1061455"/>
          </a:xfrm>
          <a:prstGeom prst="ellipse">
            <a:avLst/>
          </a:prstGeom>
          <a:solidFill>
            <a:srgbClr val="FAE493"/>
          </a:solidFill>
          <a:ln>
            <a:solidFill>
              <a:srgbClr val="931B1B"/>
            </a:solidFill>
          </a:ln>
          <a:effectLst>
            <a:glow rad="63500">
              <a:srgbClr val="931B1B">
                <a:alpha val="40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Ε</a:t>
            </a: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κπαιδευτικό </a:t>
            </a:r>
            <a:r>
              <a:rPr lang="el-GR"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Υ</a:t>
            </a: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λικό</a:t>
            </a:r>
            <a:endParaRPr lang="el-GR" sz="1800" dirty="0"/>
          </a:p>
        </p:txBody>
      </p:sp>
      <p:sp>
        <p:nvSpPr>
          <p:cNvPr id="38" name="Βέλος: Αριστερό 37">
            <a:extLst>
              <a:ext uri="{FF2B5EF4-FFF2-40B4-BE49-F238E27FC236}">
                <a16:creationId xmlns:a16="http://schemas.microsoft.com/office/drawing/2014/main" id="{0D76B4DD-8F37-47CD-A65F-BE666CA08B9D}"/>
              </a:ext>
            </a:extLst>
          </p:cNvPr>
          <p:cNvSpPr/>
          <p:nvPr/>
        </p:nvSpPr>
        <p:spPr>
          <a:xfrm>
            <a:off x="3520231" y="1450037"/>
            <a:ext cx="978408" cy="484632"/>
          </a:xfrm>
          <a:prstGeom prst="leftArrow">
            <a:avLst/>
          </a:prstGeom>
          <a:solidFill>
            <a:srgbClr val="EFA7A7"/>
          </a:solidFill>
          <a:ln>
            <a:solidFill>
              <a:srgbClr val="931B1B"/>
            </a:solidFill>
          </a:ln>
          <a:effectLst>
            <a:glow rad="63500">
              <a:srgbClr val="931B1B">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Βέλος: Αριστερό 10">
            <a:extLst>
              <a:ext uri="{FF2B5EF4-FFF2-40B4-BE49-F238E27FC236}">
                <a16:creationId xmlns:a16="http://schemas.microsoft.com/office/drawing/2014/main" id="{4C7FEB69-F88E-4FAC-8CAA-7B5A2C8446F6}"/>
              </a:ext>
            </a:extLst>
          </p:cNvPr>
          <p:cNvSpPr/>
          <p:nvPr/>
        </p:nvSpPr>
        <p:spPr>
          <a:xfrm rot="10800000">
            <a:off x="4265312" y="2027420"/>
            <a:ext cx="978408" cy="484632"/>
          </a:xfrm>
          <a:prstGeom prst="leftArrow">
            <a:avLst/>
          </a:prstGeom>
          <a:solidFill>
            <a:srgbClr val="EFA7A7"/>
          </a:solidFill>
          <a:ln>
            <a:solidFill>
              <a:srgbClr val="931B1B"/>
            </a:solidFill>
          </a:ln>
          <a:effectLst>
            <a:glow rad="63500">
              <a:srgbClr val="931B1B">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9 - Ορθογώνιο">
            <a:extLst>
              <a:ext uri="{FF2B5EF4-FFF2-40B4-BE49-F238E27FC236}">
                <a16:creationId xmlns:a16="http://schemas.microsoft.com/office/drawing/2014/main" id="{FE45F369-1F83-4D00-8936-1B50D9589D2E}"/>
              </a:ext>
            </a:extLst>
          </p:cNvPr>
          <p:cNvSpPr/>
          <p:nvPr/>
        </p:nvSpPr>
        <p:spPr>
          <a:xfrm>
            <a:off x="827584" y="2604804"/>
            <a:ext cx="3384376" cy="1200329"/>
          </a:xfrm>
          <a:prstGeom prst="rect">
            <a:avLst/>
          </a:prstGeom>
        </p:spPr>
        <p:txBody>
          <a:bodyPr wrap="square">
            <a:spAutoFit/>
          </a:bodyPr>
          <a:lstStyle/>
          <a:p>
            <a:pPr marL="342900" indent="-342900">
              <a:buFont typeface="Arial" panose="020B0604020202020204" pitchFamily="34" charset="0"/>
              <a:buChar char="•"/>
            </a:pPr>
            <a:r>
              <a:rPr lang="el-GR" sz="1800" b="1" dirty="0">
                <a:solidFill>
                  <a:srgbClr val="931B1B"/>
                </a:solidFill>
              </a:rPr>
              <a:t>Ιστορική αναδρομή</a:t>
            </a:r>
          </a:p>
          <a:p>
            <a:pPr marL="342900" indent="-342900">
              <a:buFont typeface="Arial" panose="020B0604020202020204" pitchFamily="34" charset="0"/>
              <a:buChar char="•"/>
            </a:pPr>
            <a:r>
              <a:rPr lang="el-GR" sz="1800" b="1" dirty="0">
                <a:solidFill>
                  <a:srgbClr val="931B1B"/>
                </a:solidFill>
              </a:rPr>
              <a:t>Ορισμοί – Χαρακτηριστικά</a:t>
            </a:r>
          </a:p>
          <a:p>
            <a:pPr marL="342900" indent="-342900">
              <a:buFont typeface="Arial" panose="020B0604020202020204" pitchFamily="34" charset="0"/>
              <a:buChar char="•"/>
            </a:pPr>
            <a:r>
              <a:rPr lang="el-GR" sz="1800" b="1" dirty="0">
                <a:solidFill>
                  <a:srgbClr val="931B1B"/>
                </a:solidFill>
              </a:rPr>
              <a:t>Σχολική Εξ Αποστάσεως Εκπαίδευση </a:t>
            </a:r>
          </a:p>
        </p:txBody>
      </p:sp>
      <p:sp>
        <p:nvSpPr>
          <p:cNvPr id="13" name="9 - Ορθογώνιο">
            <a:extLst>
              <a:ext uri="{FF2B5EF4-FFF2-40B4-BE49-F238E27FC236}">
                <a16:creationId xmlns:a16="http://schemas.microsoft.com/office/drawing/2014/main" id="{FC8243F0-326C-440A-8637-FF5F7D154AAC}"/>
              </a:ext>
            </a:extLst>
          </p:cNvPr>
          <p:cNvSpPr/>
          <p:nvPr/>
        </p:nvSpPr>
        <p:spPr>
          <a:xfrm>
            <a:off x="5131492" y="2632939"/>
            <a:ext cx="3167572" cy="1200329"/>
          </a:xfrm>
          <a:prstGeom prst="rect">
            <a:avLst/>
          </a:prstGeom>
        </p:spPr>
        <p:txBody>
          <a:bodyPr wrap="square">
            <a:spAutoFit/>
          </a:bodyPr>
          <a:lstStyle/>
          <a:p>
            <a:pPr marL="342900" indent="-342900">
              <a:buFont typeface="Arial" panose="020B0604020202020204" pitchFamily="34" charset="0"/>
              <a:buChar char="•"/>
            </a:pPr>
            <a:r>
              <a:rPr lang="el-GR" sz="1800" b="1" dirty="0">
                <a:solidFill>
                  <a:srgbClr val="931B1B"/>
                </a:solidFill>
              </a:rPr>
              <a:t>Ε.Υ. και Εξ Αποστάσεως Εκπαίδευση </a:t>
            </a:r>
          </a:p>
          <a:p>
            <a:pPr marL="342900" indent="-342900">
              <a:buFont typeface="Arial" panose="020B0604020202020204" pitchFamily="34" charset="0"/>
              <a:buChar char="•"/>
            </a:pPr>
            <a:r>
              <a:rPr lang="el-GR" sz="1800" b="1" dirty="0">
                <a:solidFill>
                  <a:srgbClr val="931B1B"/>
                </a:solidFill>
              </a:rPr>
              <a:t>Χαρακτηριστικά Εκπαιδευτικού Υλικού </a:t>
            </a:r>
          </a:p>
        </p:txBody>
      </p:sp>
      <p:sp>
        <p:nvSpPr>
          <p:cNvPr id="15" name="TextBox 14">
            <a:extLst>
              <a:ext uri="{FF2B5EF4-FFF2-40B4-BE49-F238E27FC236}">
                <a16:creationId xmlns:a16="http://schemas.microsoft.com/office/drawing/2014/main" id="{6A05AE4F-3B34-423A-B6AE-54E810FBEDA0}"/>
              </a:ext>
            </a:extLst>
          </p:cNvPr>
          <p:cNvSpPr txBox="1"/>
          <p:nvPr/>
        </p:nvSpPr>
        <p:spPr>
          <a:xfrm>
            <a:off x="2339752" y="4161386"/>
            <a:ext cx="6108324" cy="923330"/>
          </a:xfrm>
          <a:prstGeom prst="rect">
            <a:avLst/>
          </a:prstGeom>
          <a:noFill/>
        </p:spPr>
        <p:txBody>
          <a:bodyPr wrap="square">
            <a:spAutoFit/>
          </a:bodyPr>
          <a:lstStyle/>
          <a:p>
            <a:pPr algn="ctr"/>
            <a:r>
              <a:rPr lang="el-GR" sz="1800" dirty="0">
                <a:effectLst/>
                <a:latin typeface="Times New Roman" panose="02020603050405020304" pitchFamily="18" charset="0"/>
              </a:rPr>
              <a:t>«</a:t>
            </a:r>
            <a:r>
              <a:rPr lang="en-US" sz="1800" dirty="0">
                <a:effectLst/>
                <a:latin typeface="Times New Roman" panose="02020603050405020304" pitchFamily="18" charset="0"/>
              </a:rPr>
              <a:t>…</a:t>
            </a:r>
            <a:r>
              <a:rPr lang="el-GR" sz="1800" i="1" dirty="0">
                <a:effectLst/>
                <a:latin typeface="Times New Roman" panose="02020603050405020304" pitchFamily="18" charset="0"/>
              </a:rPr>
              <a:t>διδάσκει και ενεργοποιεί το μαθητή </a:t>
            </a:r>
            <a:r>
              <a:rPr lang="el-GR" sz="1800" b="1" i="1" dirty="0">
                <a:effectLst/>
                <a:latin typeface="Times New Roman" panose="02020603050405020304" pitchFamily="18" charset="0"/>
              </a:rPr>
              <a:t>πώς να μαθαίνει μόνος του</a:t>
            </a:r>
            <a:r>
              <a:rPr lang="el-GR" sz="1800" i="1" dirty="0">
                <a:effectLst/>
                <a:latin typeface="Times New Roman" panose="02020603050405020304" pitchFamily="18" charset="0"/>
              </a:rPr>
              <a:t> και πώς να λειτουργεί </a:t>
            </a:r>
            <a:r>
              <a:rPr lang="el-GR" sz="1800" b="1" i="1" dirty="0">
                <a:effectLst/>
                <a:latin typeface="Times New Roman" panose="02020603050405020304" pitchFamily="18" charset="0"/>
              </a:rPr>
              <a:t>αυτόνομα</a:t>
            </a:r>
            <a:r>
              <a:rPr lang="el-GR" sz="1800" i="1" dirty="0">
                <a:effectLst/>
                <a:latin typeface="Times New Roman" panose="02020603050405020304" pitchFamily="18" charset="0"/>
              </a:rPr>
              <a:t> προς μία </a:t>
            </a:r>
            <a:r>
              <a:rPr lang="el-GR" sz="1800" b="1" i="1" dirty="0">
                <a:effectLst/>
                <a:latin typeface="Times New Roman" panose="02020603050405020304" pitchFamily="18" charset="0"/>
              </a:rPr>
              <a:t>ευρετική</a:t>
            </a:r>
            <a:r>
              <a:rPr lang="el-GR" sz="1800" i="1" dirty="0">
                <a:effectLst/>
                <a:latin typeface="Times New Roman" panose="02020603050405020304" pitchFamily="18" charset="0"/>
              </a:rPr>
              <a:t> πορεία </a:t>
            </a:r>
            <a:r>
              <a:rPr lang="el-GR" sz="1800" b="1" i="1" dirty="0">
                <a:effectLst/>
                <a:latin typeface="Times New Roman" panose="02020603050405020304" pitchFamily="18" charset="0"/>
              </a:rPr>
              <a:t>αυτομάθησης</a:t>
            </a:r>
            <a:r>
              <a:rPr lang="el-GR" sz="1800" i="1" dirty="0">
                <a:effectLst/>
                <a:latin typeface="Times New Roman" panose="02020603050405020304" pitchFamily="18" charset="0"/>
              </a:rPr>
              <a:t> και </a:t>
            </a:r>
            <a:r>
              <a:rPr lang="el-GR" sz="1800" b="1" i="1" dirty="0">
                <a:effectLst/>
                <a:latin typeface="Times New Roman" panose="02020603050405020304" pitchFamily="18" charset="0"/>
              </a:rPr>
              <a:t>γνώσης</a:t>
            </a:r>
            <a:r>
              <a:rPr lang="el-GR" sz="1800" dirty="0">
                <a:effectLst/>
                <a:latin typeface="Times New Roman" panose="02020603050405020304" pitchFamily="18" charset="0"/>
              </a:rPr>
              <a:t>» (Λιοναράκης, 2001)</a:t>
            </a:r>
            <a:r>
              <a:rPr lang="en-US" sz="1800" dirty="0">
                <a:effectLst/>
                <a:latin typeface="Times New Roman" panose="02020603050405020304" pitchFamily="18" charset="0"/>
              </a:rPr>
              <a:t>.</a:t>
            </a:r>
            <a:endParaRPr lang="el-GR" sz="1800" dirty="0"/>
          </a:p>
        </p:txBody>
      </p:sp>
      <p:sp>
        <p:nvSpPr>
          <p:cNvPr id="17" name="TextBox 16">
            <a:extLst>
              <a:ext uri="{FF2B5EF4-FFF2-40B4-BE49-F238E27FC236}">
                <a16:creationId xmlns:a16="http://schemas.microsoft.com/office/drawing/2014/main" id="{465B17E0-EAD0-47AB-BE05-D18B773EF91A}"/>
              </a:ext>
            </a:extLst>
          </p:cNvPr>
          <p:cNvSpPr txBox="1"/>
          <p:nvPr/>
        </p:nvSpPr>
        <p:spPr>
          <a:xfrm>
            <a:off x="938092" y="5381549"/>
            <a:ext cx="7632848" cy="923330"/>
          </a:xfrm>
          <a:prstGeom prst="rect">
            <a:avLst/>
          </a:prstGeom>
          <a:noFill/>
        </p:spPr>
        <p:txBody>
          <a:bodyPr wrap="square">
            <a:spAutoFit/>
          </a:bodyPr>
          <a:lstStyle/>
          <a:p>
            <a:pPr algn="ctr"/>
            <a:r>
              <a:rPr lang="en-US" sz="1800" dirty="0">
                <a:ea typeface="Times New Roman" panose="02020603050405020304" pitchFamily="18" charset="0"/>
              </a:rPr>
              <a:t>O</a:t>
            </a:r>
            <a:r>
              <a:rPr lang="el-GR" sz="1800" dirty="0">
                <a:effectLst/>
                <a:latin typeface="Times New Roman" panose="02020603050405020304" pitchFamily="18" charset="0"/>
                <a:ea typeface="Times New Roman" panose="02020603050405020304" pitchFamily="18" charset="0"/>
              </a:rPr>
              <a:t> εκπαιδευόμενος καλείται να </a:t>
            </a:r>
            <a:r>
              <a:rPr lang="el-GR" sz="1800" b="1" dirty="0">
                <a:effectLst/>
                <a:latin typeface="Times New Roman" panose="02020603050405020304" pitchFamily="18" charset="0"/>
                <a:ea typeface="Times New Roman" panose="02020603050405020304" pitchFamily="18" charset="0"/>
              </a:rPr>
              <a:t>αλληλεπιδράσει</a:t>
            </a:r>
            <a:r>
              <a:rPr lang="el-GR" sz="1800" dirty="0">
                <a:effectLst/>
                <a:latin typeface="Times New Roman" panose="02020603050405020304" pitchFamily="18" charset="0"/>
                <a:ea typeface="Times New Roman" panose="02020603050405020304" pitchFamily="18" charset="0"/>
              </a:rPr>
              <a:t> </a:t>
            </a:r>
            <a:r>
              <a:rPr lang="el-GR" sz="1800" dirty="0">
                <a:ea typeface="Times New Roman" panose="02020603050405020304" pitchFamily="18" charset="0"/>
              </a:rPr>
              <a:t>με το εκπαιδευτικό υλικό </a:t>
            </a:r>
            <a:r>
              <a:rPr lang="el-GR" sz="1800" dirty="0">
                <a:effectLst/>
                <a:latin typeface="Times New Roman" panose="02020603050405020304" pitchFamily="18" charset="0"/>
                <a:ea typeface="Times New Roman" panose="02020603050405020304" pitchFamily="18" charset="0"/>
              </a:rPr>
              <a:t>υπό την </a:t>
            </a:r>
            <a:r>
              <a:rPr lang="el-GR" sz="1800" b="1" dirty="0">
                <a:effectLst/>
                <a:latin typeface="Times New Roman" panose="02020603050405020304" pitchFamily="18" charset="0"/>
                <a:ea typeface="Times New Roman" panose="02020603050405020304" pitchFamily="18" charset="0"/>
              </a:rPr>
              <a:t>καθοδήγηση</a:t>
            </a:r>
            <a:r>
              <a:rPr lang="el-GR" sz="1800" dirty="0">
                <a:effectLst/>
                <a:latin typeface="Times New Roman" panose="02020603050405020304" pitchFamily="18" charset="0"/>
                <a:ea typeface="Times New Roman" panose="02020603050405020304" pitchFamily="18" charset="0"/>
              </a:rPr>
              <a:t> και τον </a:t>
            </a:r>
            <a:r>
              <a:rPr lang="el-GR" sz="1800" b="1" dirty="0">
                <a:effectLst/>
                <a:latin typeface="Times New Roman" panose="02020603050405020304" pitchFamily="18" charset="0"/>
                <a:ea typeface="Times New Roman" panose="02020603050405020304" pitchFamily="18" charset="0"/>
              </a:rPr>
              <a:t>συμβουλευτικό</a:t>
            </a:r>
            <a:r>
              <a:rPr lang="el-GR" sz="1800" dirty="0">
                <a:effectLst/>
                <a:latin typeface="Times New Roman" panose="02020603050405020304" pitchFamily="18" charset="0"/>
                <a:ea typeface="Times New Roman" panose="02020603050405020304" pitchFamily="18" charset="0"/>
              </a:rPr>
              <a:t> ρόλο του εκπαιδευτή</a:t>
            </a:r>
            <a:r>
              <a:rPr lang="el-GR" sz="1800" dirty="0">
                <a:ea typeface="Times New Roman" panose="02020603050405020304" pitchFamily="18" charset="0"/>
              </a:rPr>
              <a:t> </a:t>
            </a:r>
          </a:p>
          <a:p>
            <a:pPr algn="ctr"/>
            <a:r>
              <a:rPr lang="el-GR" sz="1800" dirty="0">
                <a:effectLst/>
                <a:latin typeface="Times New Roman" panose="02020603050405020304" pitchFamily="18" charset="0"/>
                <a:ea typeface="Times New Roman" panose="02020603050405020304" pitchFamily="18" charset="0"/>
              </a:rPr>
              <a:t>(Γκιόσος &amp; Κουτσούμπα, 2004).</a:t>
            </a:r>
            <a:endParaRPr lang="el-GR" sz="1800" dirty="0"/>
          </a:p>
        </p:txBody>
      </p:sp>
      <p:pic>
        <p:nvPicPr>
          <p:cNvPr id="7" name="Εικόνα 6">
            <a:extLst>
              <a:ext uri="{FF2B5EF4-FFF2-40B4-BE49-F238E27FC236}">
                <a16:creationId xmlns:a16="http://schemas.microsoft.com/office/drawing/2014/main" id="{B776EBE5-B576-45BB-9A44-3B7E5DD9F5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541" y="3975489"/>
            <a:ext cx="1257644" cy="1257644"/>
          </a:xfrm>
          <a:prstGeom prst="rect">
            <a:avLst/>
          </a:prstGeom>
        </p:spPr>
      </p:pic>
    </p:spTree>
    <p:extLst>
      <p:ext uri="{BB962C8B-B14F-4D97-AF65-F5344CB8AC3E}">
        <p14:creationId xmlns:p14="http://schemas.microsoft.com/office/powerpoint/2010/main" val="3418258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2" grpId="0" animBg="1"/>
      <p:bldP spid="12" grpId="0"/>
      <p:bldP spid="13" grpId="0"/>
      <p:bldP spid="15"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Εικόνα 29">
            <a:extLst>
              <a:ext uri="{FF2B5EF4-FFF2-40B4-BE49-F238E27FC236}">
                <a16:creationId xmlns:a16="http://schemas.microsoft.com/office/drawing/2014/main" id="{461DF6B4-AC55-40BB-AA3C-F9DB91CD7A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4984" y="98130"/>
            <a:ext cx="2049016" cy="2049016"/>
          </a:xfrm>
          <a:prstGeom prst="rect">
            <a:avLst/>
          </a:prstGeom>
        </p:spPr>
      </p:pic>
      <p:sp>
        <p:nvSpPr>
          <p:cNvPr id="2" name="Τίτλος 1"/>
          <p:cNvSpPr>
            <a:spLocks noGrp="1"/>
          </p:cNvSpPr>
          <p:nvPr>
            <p:ph type="title"/>
          </p:nvPr>
        </p:nvSpPr>
        <p:spPr>
          <a:xfrm>
            <a:off x="1619672" y="548680"/>
            <a:ext cx="6984776" cy="765652"/>
          </a:xfrm>
        </p:spPr>
        <p:txBody>
          <a:bodyPr>
            <a:noAutofit/>
          </a:bodyPr>
          <a:lstStyle/>
          <a:p>
            <a:r>
              <a:rPr lang="el-GR" sz="3600" dirty="0">
                <a:latin typeface="Times New Roman" panose="02020603050405020304" pitchFamily="18" charset="0"/>
                <a:cs typeface="Times New Roman" panose="02020603050405020304" pitchFamily="18" charset="0"/>
              </a:rPr>
              <a:t>4. Θεωρητικό Πλαίσιο (2/3)</a:t>
            </a:r>
            <a:endParaRPr lang="el-GR" sz="3600" b="1" dirty="0">
              <a:latin typeface="Times New Roman" panose="02020603050405020304" pitchFamily="18" charset="0"/>
              <a:cs typeface="Times New Roman" panose="02020603050405020304" pitchFamily="18" charset="0"/>
            </a:endParaRPr>
          </a:p>
        </p:txBody>
      </p:sp>
      <p:sp>
        <p:nvSpPr>
          <p:cNvPr id="5" name="Οβάλ 4">
            <a:extLst>
              <a:ext uri="{FF2B5EF4-FFF2-40B4-BE49-F238E27FC236}">
                <a16:creationId xmlns:a16="http://schemas.microsoft.com/office/drawing/2014/main" id="{605DEDFB-6FA2-4DF9-9A06-88BC5CB13C91}"/>
              </a:ext>
            </a:extLst>
          </p:cNvPr>
          <p:cNvSpPr/>
          <p:nvPr/>
        </p:nvSpPr>
        <p:spPr>
          <a:xfrm>
            <a:off x="1176572" y="1265622"/>
            <a:ext cx="1955268" cy="1745840"/>
          </a:xfrm>
          <a:prstGeom prst="ellipse">
            <a:avLst/>
          </a:prstGeom>
          <a:solidFill>
            <a:srgbClr val="FAE493"/>
          </a:solidFill>
          <a:ln>
            <a:solidFill>
              <a:srgbClr val="931B1B"/>
            </a:solidFill>
          </a:ln>
          <a:effectLst>
            <a:glow rad="63500">
              <a:srgbClr val="931B1B">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Φαινόμενο κατάκτησης </a:t>
            </a:r>
            <a:r>
              <a:rPr lang="el-GR"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γλώσσας</a:t>
            </a:r>
          </a:p>
        </p:txBody>
      </p:sp>
      <p:sp>
        <p:nvSpPr>
          <p:cNvPr id="32" name="Οβάλ 31">
            <a:extLst>
              <a:ext uri="{FF2B5EF4-FFF2-40B4-BE49-F238E27FC236}">
                <a16:creationId xmlns:a16="http://schemas.microsoft.com/office/drawing/2014/main" id="{3740C8A3-7BE2-4AC7-8A04-79560F2EFE3C}"/>
              </a:ext>
            </a:extLst>
          </p:cNvPr>
          <p:cNvSpPr/>
          <p:nvPr/>
        </p:nvSpPr>
        <p:spPr>
          <a:xfrm>
            <a:off x="3535838" y="1265622"/>
            <a:ext cx="2049016" cy="1657980"/>
          </a:xfrm>
          <a:prstGeom prst="ellipse">
            <a:avLst/>
          </a:prstGeom>
          <a:solidFill>
            <a:srgbClr val="FAE493"/>
          </a:solidFill>
          <a:ln>
            <a:solidFill>
              <a:srgbClr val="931B1B"/>
            </a:solidFill>
          </a:ln>
          <a:effectLst>
            <a:glow rad="63500">
              <a:srgbClr val="931B1B">
                <a:alpha val="40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a:t>
            </a:r>
            <a:r>
              <a:rPr lang="en-US"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ontent </a:t>
            </a:r>
            <a:r>
              <a:rPr lang="en-US"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a:t>
            </a:r>
            <a:r>
              <a:rPr lang="en-US"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anguage </a:t>
            </a:r>
            <a:r>
              <a:rPr lang="en-US"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ntegrated </a:t>
            </a:r>
            <a:r>
              <a:rPr lang="en-US"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a:t>
            </a:r>
            <a:r>
              <a:rPr lang="en-US"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earning </a:t>
            </a:r>
            <a:r>
              <a:rPr lang="en-US"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CLIL</a:t>
            </a:r>
          </a:p>
        </p:txBody>
      </p:sp>
      <p:sp>
        <p:nvSpPr>
          <p:cNvPr id="11" name="Βέλος: Αριστερό 10">
            <a:extLst>
              <a:ext uri="{FF2B5EF4-FFF2-40B4-BE49-F238E27FC236}">
                <a16:creationId xmlns:a16="http://schemas.microsoft.com/office/drawing/2014/main" id="{4C7FEB69-F88E-4FAC-8CAA-7B5A2C8446F6}"/>
              </a:ext>
            </a:extLst>
          </p:cNvPr>
          <p:cNvSpPr/>
          <p:nvPr/>
        </p:nvSpPr>
        <p:spPr>
          <a:xfrm rot="10800000">
            <a:off x="2913999" y="1845893"/>
            <a:ext cx="978408" cy="484632"/>
          </a:xfrm>
          <a:prstGeom prst="leftArrow">
            <a:avLst/>
          </a:prstGeom>
          <a:solidFill>
            <a:srgbClr val="EFA7A7"/>
          </a:solidFill>
          <a:ln>
            <a:solidFill>
              <a:srgbClr val="931B1B"/>
            </a:solidFill>
          </a:ln>
          <a:effectLst>
            <a:glow rad="63500">
              <a:srgbClr val="931B1B">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Οβάλ 13">
            <a:extLst>
              <a:ext uri="{FF2B5EF4-FFF2-40B4-BE49-F238E27FC236}">
                <a16:creationId xmlns:a16="http://schemas.microsoft.com/office/drawing/2014/main" id="{E4302A67-C7D6-49C2-A312-86C59D9C375F}"/>
              </a:ext>
            </a:extLst>
          </p:cNvPr>
          <p:cNvSpPr/>
          <p:nvPr/>
        </p:nvSpPr>
        <p:spPr>
          <a:xfrm>
            <a:off x="6015835" y="1259219"/>
            <a:ext cx="1821940" cy="1657980"/>
          </a:xfrm>
          <a:prstGeom prst="ellipse">
            <a:avLst/>
          </a:prstGeom>
          <a:solidFill>
            <a:srgbClr val="FAE493"/>
          </a:solidFill>
          <a:ln>
            <a:solidFill>
              <a:srgbClr val="931B1B"/>
            </a:solidFill>
          </a:ln>
          <a:effectLst>
            <a:glow rad="63500">
              <a:srgbClr val="931B1B">
                <a:alpha val="40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Διδασκαλία </a:t>
            </a:r>
            <a:r>
              <a:rPr lang="el-GR"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Αγγλικής</a:t>
            </a:r>
            <a:r>
              <a:rPr lang="el-GR"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Γλώσσας</a:t>
            </a:r>
            <a:endParaRPr lang="en-US"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Βέλος: Αριστερό 15">
            <a:extLst>
              <a:ext uri="{FF2B5EF4-FFF2-40B4-BE49-F238E27FC236}">
                <a16:creationId xmlns:a16="http://schemas.microsoft.com/office/drawing/2014/main" id="{3D97255C-D190-460D-94F6-83540B1DA628}"/>
              </a:ext>
            </a:extLst>
          </p:cNvPr>
          <p:cNvSpPr/>
          <p:nvPr/>
        </p:nvSpPr>
        <p:spPr>
          <a:xfrm rot="10800000">
            <a:off x="5325125" y="1820353"/>
            <a:ext cx="978408" cy="484632"/>
          </a:xfrm>
          <a:prstGeom prst="leftArrow">
            <a:avLst/>
          </a:prstGeom>
          <a:solidFill>
            <a:srgbClr val="EFA7A7"/>
          </a:solidFill>
          <a:ln>
            <a:solidFill>
              <a:srgbClr val="931B1B"/>
            </a:solidFill>
          </a:ln>
          <a:effectLst>
            <a:glow rad="63500">
              <a:srgbClr val="931B1B">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9 - Ορθογώνιο">
            <a:extLst>
              <a:ext uri="{FF2B5EF4-FFF2-40B4-BE49-F238E27FC236}">
                <a16:creationId xmlns:a16="http://schemas.microsoft.com/office/drawing/2014/main" id="{7D295277-4D7B-4523-8583-689366ACDEBB}"/>
              </a:ext>
            </a:extLst>
          </p:cNvPr>
          <p:cNvSpPr/>
          <p:nvPr/>
        </p:nvSpPr>
        <p:spPr>
          <a:xfrm>
            <a:off x="741609" y="3567899"/>
            <a:ext cx="2825194" cy="912429"/>
          </a:xfrm>
          <a:prstGeom prst="rect">
            <a:avLst/>
          </a:prstGeom>
        </p:spPr>
        <p:txBody>
          <a:bodyPr wrap="square">
            <a:spAutoFit/>
          </a:bodyPr>
          <a:lstStyle/>
          <a:p>
            <a:pPr marL="285750" indent="-285750">
              <a:lnSpc>
                <a:spcPct val="114000"/>
              </a:lnSpc>
              <a:buFont typeface="Wingdings" panose="05000000000000000000" pitchFamily="2" charset="2"/>
              <a:buChar char="Ø"/>
            </a:pPr>
            <a:r>
              <a:rPr lang="el-GR" sz="1600" b="1" dirty="0">
                <a:solidFill>
                  <a:srgbClr val="931B1B"/>
                </a:solidFill>
              </a:rPr>
              <a:t>Μητρική γλώσσα</a:t>
            </a:r>
          </a:p>
          <a:p>
            <a:pPr marL="285750" indent="-285750">
              <a:lnSpc>
                <a:spcPct val="114000"/>
              </a:lnSpc>
              <a:buFont typeface="Wingdings" panose="05000000000000000000" pitchFamily="2" charset="2"/>
              <a:buChar char="Ø"/>
            </a:pPr>
            <a:r>
              <a:rPr lang="el-GR" sz="1600" b="1" dirty="0">
                <a:solidFill>
                  <a:srgbClr val="931B1B"/>
                </a:solidFill>
              </a:rPr>
              <a:t>Δεύτερη ή Ξένη γλώσσα</a:t>
            </a:r>
          </a:p>
          <a:p>
            <a:pPr marL="285750" indent="-285750">
              <a:lnSpc>
                <a:spcPct val="114000"/>
              </a:lnSpc>
              <a:buFont typeface="Wingdings" panose="05000000000000000000" pitchFamily="2" charset="2"/>
              <a:buChar char="Ø"/>
            </a:pPr>
            <a:r>
              <a:rPr lang="el-GR" sz="1600" b="1" dirty="0">
                <a:solidFill>
                  <a:srgbClr val="931B1B"/>
                </a:solidFill>
              </a:rPr>
              <a:t>Θεωρητικές προσεγγίσεις</a:t>
            </a:r>
          </a:p>
        </p:txBody>
      </p:sp>
      <p:sp>
        <p:nvSpPr>
          <p:cNvPr id="19" name="9 - Ορθογώνιο">
            <a:extLst>
              <a:ext uri="{FF2B5EF4-FFF2-40B4-BE49-F238E27FC236}">
                <a16:creationId xmlns:a16="http://schemas.microsoft.com/office/drawing/2014/main" id="{C7E21F7F-11C5-4D01-A4D0-1E11303D1327}"/>
              </a:ext>
            </a:extLst>
          </p:cNvPr>
          <p:cNvSpPr/>
          <p:nvPr/>
        </p:nvSpPr>
        <p:spPr>
          <a:xfrm>
            <a:off x="3733652" y="3497670"/>
            <a:ext cx="2246545" cy="1646476"/>
          </a:xfrm>
          <a:prstGeom prst="rect">
            <a:avLst/>
          </a:prstGeom>
        </p:spPr>
        <p:txBody>
          <a:bodyPr wrap="square">
            <a:spAutoFit/>
          </a:bodyPr>
          <a:lstStyle/>
          <a:p>
            <a:pPr>
              <a:lnSpc>
                <a:spcPct val="114000"/>
              </a:lnSpc>
            </a:pPr>
            <a:r>
              <a:rPr lang="en-US" sz="1800" b="1" dirty="0">
                <a:solidFill>
                  <a:srgbClr val="931B1B"/>
                </a:solidFill>
                <a:effectLst/>
                <a:latin typeface="Times New Roman" panose="02020603050405020304" pitchFamily="18" charset="0"/>
                <a:ea typeface="Times New Roman" panose="02020603050405020304" pitchFamily="18" charset="0"/>
              </a:rPr>
              <a:t>Coyle’s </a:t>
            </a:r>
            <a:r>
              <a:rPr lang="el-GR" sz="1800" b="1" dirty="0">
                <a:solidFill>
                  <a:srgbClr val="931B1B"/>
                </a:solidFill>
                <a:effectLst/>
                <a:latin typeface="Times New Roman" panose="02020603050405020304" pitchFamily="18" charset="0"/>
                <a:ea typeface="Times New Roman" panose="02020603050405020304" pitchFamily="18" charset="0"/>
              </a:rPr>
              <a:t>4 </a:t>
            </a:r>
            <a:r>
              <a:rPr lang="en-US" sz="1800" b="1" dirty="0">
                <a:solidFill>
                  <a:srgbClr val="931B1B"/>
                </a:solidFill>
                <a:effectLst/>
                <a:latin typeface="Times New Roman" panose="02020603050405020304" pitchFamily="18" charset="0"/>
                <a:ea typeface="Times New Roman" panose="02020603050405020304" pitchFamily="18" charset="0"/>
              </a:rPr>
              <a:t>C</a:t>
            </a:r>
            <a:r>
              <a:rPr lang="el-GR" sz="1800" b="1" dirty="0">
                <a:solidFill>
                  <a:srgbClr val="931B1B"/>
                </a:solidFill>
                <a:ea typeface="Times New Roman" panose="02020603050405020304" pitchFamily="18" charset="0"/>
              </a:rPr>
              <a:t>’</a:t>
            </a:r>
            <a:r>
              <a:rPr lang="en-US" sz="1800" b="1" dirty="0">
                <a:solidFill>
                  <a:srgbClr val="931B1B"/>
                </a:solidFill>
                <a:effectLst/>
                <a:latin typeface="Times New Roman" panose="02020603050405020304" pitchFamily="18" charset="0"/>
                <a:ea typeface="Times New Roman" panose="02020603050405020304" pitchFamily="18" charset="0"/>
              </a:rPr>
              <a:t>s model:</a:t>
            </a:r>
          </a:p>
          <a:p>
            <a:pPr marL="285750" indent="-285750">
              <a:lnSpc>
                <a:spcPct val="114000"/>
              </a:lnSpc>
              <a:buFont typeface="Wingdings" panose="05000000000000000000" pitchFamily="2" charset="2"/>
              <a:buChar char="Ø"/>
            </a:pPr>
            <a:r>
              <a:rPr lang="en-US" sz="1800" b="1" dirty="0">
                <a:solidFill>
                  <a:srgbClr val="931B1B"/>
                </a:solidFill>
                <a:ea typeface="Times New Roman" panose="02020603050405020304" pitchFamily="18" charset="0"/>
              </a:rPr>
              <a:t>C</a:t>
            </a:r>
            <a:r>
              <a:rPr lang="el-GR" sz="1800" b="1" dirty="0">
                <a:solidFill>
                  <a:srgbClr val="931B1B"/>
                </a:solidFill>
                <a:effectLst/>
                <a:latin typeface="Times New Roman" panose="02020603050405020304" pitchFamily="18" charset="0"/>
                <a:ea typeface="Times New Roman" panose="02020603050405020304" pitchFamily="18" charset="0"/>
              </a:rPr>
              <a:t>ontent</a:t>
            </a:r>
          </a:p>
          <a:p>
            <a:pPr marL="285750" indent="-285750">
              <a:lnSpc>
                <a:spcPct val="114000"/>
              </a:lnSpc>
              <a:buFont typeface="Wingdings" panose="05000000000000000000" pitchFamily="2" charset="2"/>
              <a:buChar char="Ø"/>
            </a:pPr>
            <a:r>
              <a:rPr lang="en-US" sz="1800" b="1" dirty="0">
                <a:solidFill>
                  <a:srgbClr val="931B1B"/>
                </a:solidFill>
                <a:effectLst/>
                <a:latin typeface="Times New Roman" panose="02020603050405020304" pitchFamily="18" charset="0"/>
                <a:ea typeface="Times New Roman" panose="02020603050405020304" pitchFamily="18" charset="0"/>
              </a:rPr>
              <a:t>C</a:t>
            </a:r>
            <a:r>
              <a:rPr lang="el-GR" sz="1800" b="1" dirty="0">
                <a:solidFill>
                  <a:srgbClr val="931B1B"/>
                </a:solidFill>
                <a:effectLst/>
                <a:latin typeface="Times New Roman" panose="02020603050405020304" pitchFamily="18" charset="0"/>
                <a:ea typeface="Times New Roman" panose="02020603050405020304" pitchFamily="18" charset="0"/>
              </a:rPr>
              <a:t>ommunication</a:t>
            </a:r>
          </a:p>
          <a:p>
            <a:pPr marL="285750" indent="-285750">
              <a:lnSpc>
                <a:spcPct val="114000"/>
              </a:lnSpc>
              <a:buFont typeface="Wingdings" panose="05000000000000000000" pitchFamily="2" charset="2"/>
              <a:buChar char="Ø"/>
            </a:pPr>
            <a:r>
              <a:rPr lang="en-US" sz="1800" b="1" dirty="0">
                <a:solidFill>
                  <a:srgbClr val="931B1B"/>
                </a:solidFill>
                <a:effectLst/>
                <a:latin typeface="Times New Roman" panose="02020603050405020304" pitchFamily="18" charset="0"/>
                <a:ea typeface="Times New Roman" panose="02020603050405020304" pitchFamily="18" charset="0"/>
              </a:rPr>
              <a:t>C</a:t>
            </a:r>
            <a:r>
              <a:rPr lang="el-GR" sz="1800" b="1" dirty="0">
                <a:solidFill>
                  <a:srgbClr val="931B1B"/>
                </a:solidFill>
                <a:effectLst/>
                <a:latin typeface="Times New Roman" panose="02020603050405020304" pitchFamily="18" charset="0"/>
                <a:ea typeface="Times New Roman" panose="02020603050405020304" pitchFamily="18" charset="0"/>
              </a:rPr>
              <a:t>ognition</a:t>
            </a:r>
            <a:r>
              <a:rPr lang="en-US" sz="1800" b="1" dirty="0">
                <a:solidFill>
                  <a:srgbClr val="931B1B"/>
                </a:solidFill>
                <a:ea typeface="Times New Roman" panose="02020603050405020304" pitchFamily="18" charset="0"/>
              </a:rPr>
              <a:t> </a:t>
            </a:r>
          </a:p>
          <a:p>
            <a:pPr marL="285750" indent="-285750">
              <a:lnSpc>
                <a:spcPct val="114000"/>
              </a:lnSpc>
              <a:buFont typeface="Wingdings" panose="05000000000000000000" pitchFamily="2" charset="2"/>
              <a:buChar char="Ø"/>
            </a:pPr>
            <a:r>
              <a:rPr lang="en-US" sz="1800" b="1" dirty="0">
                <a:solidFill>
                  <a:srgbClr val="931B1B"/>
                </a:solidFill>
                <a:ea typeface="Times New Roman" panose="02020603050405020304" pitchFamily="18" charset="0"/>
              </a:rPr>
              <a:t>C</a:t>
            </a:r>
            <a:r>
              <a:rPr lang="el-GR" sz="1800" b="1" dirty="0">
                <a:solidFill>
                  <a:srgbClr val="931B1B"/>
                </a:solidFill>
                <a:effectLst/>
                <a:latin typeface="Times New Roman" panose="02020603050405020304" pitchFamily="18" charset="0"/>
                <a:ea typeface="Times New Roman" panose="02020603050405020304" pitchFamily="18" charset="0"/>
              </a:rPr>
              <a:t>ulture</a:t>
            </a:r>
            <a:endParaRPr lang="el-GR" sz="1800" b="1" dirty="0">
              <a:solidFill>
                <a:srgbClr val="931B1B"/>
              </a:solidFill>
            </a:endParaRPr>
          </a:p>
        </p:txBody>
      </p:sp>
      <p:sp>
        <p:nvSpPr>
          <p:cNvPr id="20" name="TextBox 19">
            <a:extLst>
              <a:ext uri="{FF2B5EF4-FFF2-40B4-BE49-F238E27FC236}">
                <a16:creationId xmlns:a16="http://schemas.microsoft.com/office/drawing/2014/main" id="{956AB0BB-301E-4B6D-AEFD-6EB873BB3BB3}"/>
              </a:ext>
            </a:extLst>
          </p:cNvPr>
          <p:cNvSpPr txBox="1"/>
          <p:nvPr/>
        </p:nvSpPr>
        <p:spPr>
          <a:xfrm>
            <a:off x="2120768" y="5340382"/>
            <a:ext cx="6408713" cy="369332"/>
          </a:xfrm>
          <a:prstGeom prst="rect">
            <a:avLst/>
          </a:prstGeom>
          <a:noFill/>
        </p:spPr>
        <p:txBody>
          <a:bodyPr wrap="square">
            <a:spAutoFit/>
          </a:bodyPr>
          <a:lstStyle/>
          <a:p>
            <a:pPr algn="ctr"/>
            <a:r>
              <a:rPr lang="en-US" sz="1800" b="1" dirty="0">
                <a:effectLst/>
                <a:latin typeface="Times New Roman" panose="02020603050405020304" pitchFamily="18" charset="0"/>
                <a:ea typeface="Times New Roman" panose="02020603050405020304" pitchFamily="18" charset="0"/>
              </a:rPr>
              <a:t>CLIL</a:t>
            </a:r>
            <a:r>
              <a:rPr lang="en-US" sz="1800" dirty="0">
                <a:effectLst/>
                <a:latin typeface="Times New Roman" panose="02020603050405020304" pitchFamily="18" charset="0"/>
                <a:ea typeface="Times New Roman" panose="02020603050405020304" pitchFamily="18" charset="0"/>
              </a:rPr>
              <a:t>: M</a:t>
            </a:r>
            <a:r>
              <a:rPr lang="el-GR" sz="1800" dirty="0">
                <a:effectLst/>
                <a:latin typeface="Times New Roman" panose="02020603050405020304" pitchFamily="18" charset="0"/>
                <a:ea typeface="Times New Roman" panose="02020603050405020304" pitchFamily="18" charset="0"/>
              </a:rPr>
              <a:t>ια εκπαιδευτική διαδικασία με </a:t>
            </a:r>
            <a:r>
              <a:rPr lang="el-GR" sz="1800" b="1" dirty="0">
                <a:effectLst/>
                <a:latin typeface="Times New Roman" panose="02020603050405020304" pitchFamily="18" charset="0"/>
                <a:ea typeface="Times New Roman" panose="02020603050405020304" pitchFamily="18" charset="0"/>
              </a:rPr>
              <a:t>διπλό εστιακό </a:t>
            </a:r>
            <a:r>
              <a:rPr lang="el-GR" sz="1800" dirty="0">
                <a:effectLst/>
                <a:latin typeface="Times New Roman" panose="02020603050405020304" pitchFamily="18" charset="0"/>
                <a:ea typeface="Times New Roman" panose="02020603050405020304" pitchFamily="18" charset="0"/>
              </a:rPr>
              <a:t>κέντρο</a:t>
            </a:r>
            <a:r>
              <a:rPr lang="en-US" sz="1800" dirty="0">
                <a:ea typeface="Times New Roman" panose="02020603050405020304" pitchFamily="18" charset="0"/>
              </a:rPr>
              <a:t> </a:t>
            </a:r>
            <a:r>
              <a:rPr lang="en-US" sz="1800" dirty="0">
                <a:ea typeface="Times New Roman" panose="02020603050405020304" pitchFamily="18" charset="0"/>
                <a:sym typeface="Wingdings" panose="05000000000000000000" pitchFamily="2" charset="2"/>
              </a:rPr>
              <a:t> </a:t>
            </a:r>
            <a:endParaRPr lang="el-GR" sz="1800" dirty="0">
              <a:ea typeface="Times New Roman" panose="02020603050405020304" pitchFamily="18" charset="0"/>
              <a:sym typeface="Wingdings" panose="05000000000000000000" pitchFamily="2" charset="2"/>
            </a:endParaRPr>
          </a:p>
        </p:txBody>
      </p:sp>
      <p:sp>
        <p:nvSpPr>
          <p:cNvPr id="21" name="TextBox 20">
            <a:extLst>
              <a:ext uri="{FF2B5EF4-FFF2-40B4-BE49-F238E27FC236}">
                <a16:creationId xmlns:a16="http://schemas.microsoft.com/office/drawing/2014/main" id="{38E0C0BB-8189-46E5-91DA-0AE8181BE635}"/>
              </a:ext>
            </a:extLst>
          </p:cNvPr>
          <p:cNvSpPr txBox="1"/>
          <p:nvPr/>
        </p:nvSpPr>
        <p:spPr>
          <a:xfrm>
            <a:off x="5973301" y="3551362"/>
            <a:ext cx="2849002" cy="1478610"/>
          </a:xfrm>
          <a:prstGeom prst="rect">
            <a:avLst/>
          </a:prstGeom>
          <a:noFill/>
        </p:spPr>
        <p:txBody>
          <a:bodyPr wrap="square">
            <a:spAutoFit/>
          </a:bodyPr>
          <a:lstStyle/>
          <a:p>
            <a:pPr marL="285750" indent="-285750">
              <a:lnSpc>
                <a:spcPct val="114000"/>
              </a:lnSpc>
              <a:spcAft>
                <a:spcPts val="0"/>
              </a:spcAft>
              <a:buFont typeface="Wingdings" panose="05000000000000000000" pitchFamily="2" charset="2"/>
              <a:buChar char="Ø"/>
            </a:pPr>
            <a:r>
              <a:rPr lang="el-GR" sz="1600" b="1" dirty="0">
                <a:solidFill>
                  <a:srgbClr val="931B1B"/>
                </a:solidFill>
                <a:effectLst/>
                <a:latin typeface="Times New Roman" panose="02020603050405020304" pitchFamily="18" charset="0"/>
                <a:ea typeface="Times New Roman" panose="02020603050405020304" pitchFamily="18" charset="0"/>
                <a:cs typeface="Times New Roman" panose="02020603050405020304" pitchFamily="18" charset="0"/>
              </a:rPr>
              <a:t>Ενιαίο Πρόγραμμα Σπουδών για τις Ξένες Γλώσσες (ΕΠΣ-ΞΓ)</a:t>
            </a:r>
            <a:endParaRPr lang="en-US" sz="1600" b="1" dirty="0">
              <a:solidFill>
                <a:srgbClr val="931B1B"/>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nSpc>
                <a:spcPct val="114000"/>
              </a:lnSpc>
              <a:spcAft>
                <a:spcPts val="0"/>
              </a:spcAft>
              <a:buFont typeface="Wingdings" panose="05000000000000000000" pitchFamily="2" charset="2"/>
              <a:buChar char="Ø"/>
            </a:pPr>
            <a:r>
              <a:rPr lang="el-GR" sz="1600" b="1" dirty="0">
                <a:solidFill>
                  <a:srgbClr val="931B1B"/>
                </a:solidFill>
                <a:ea typeface="Times New Roman" panose="02020603050405020304" pitchFamily="18" charset="0"/>
                <a:cs typeface="Times New Roman" panose="02020603050405020304" pitchFamily="18" charset="0"/>
              </a:rPr>
              <a:t>Παιδαγωγική αξιοποίηση ΤΠΕ</a:t>
            </a:r>
            <a:endParaRPr lang="el-GR" sz="1600" dirty="0">
              <a:solidFill>
                <a:srgbClr val="931B1B"/>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cxnSp>
        <p:nvCxnSpPr>
          <p:cNvPr id="7" name="Ευθύγραμμο βέλος σύνδεσης 6">
            <a:extLst>
              <a:ext uri="{FF2B5EF4-FFF2-40B4-BE49-F238E27FC236}">
                <a16:creationId xmlns:a16="http://schemas.microsoft.com/office/drawing/2014/main" id="{285B44F2-AFD9-4B99-9767-FC342F843F03}"/>
              </a:ext>
            </a:extLst>
          </p:cNvPr>
          <p:cNvCxnSpPr>
            <a:stCxn id="5" idx="4"/>
          </p:cNvCxnSpPr>
          <p:nvPr/>
        </p:nvCxnSpPr>
        <p:spPr>
          <a:xfrm>
            <a:off x="2154206" y="3011462"/>
            <a:ext cx="0" cy="437530"/>
          </a:xfrm>
          <a:prstGeom prst="straightConnector1">
            <a:avLst/>
          </a:prstGeom>
          <a:ln>
            <a:solidFill>
              <a:srgbClr val="931B1B"/>
            </a:solidFill>
            <a:tailEnd type="triangle"/>
          </a:ln>
        </p:spPr>
        <p:style>
          <a:lnRef idx="3">
            <a:schemeClr val="dk1"/>
          </a:lnRef>
          <a:fillRef idx="0">
            <a:schemeClr val="dk1"/>
          </a:fillRef>
          <a:effectRef idx="2">
            <a:schemeClr val="dk1"/>
          </a:effectRef>
          <a:fontRef idx="minor">
            <a:schemeClr val="tx1"/>
          </a:fontRef>
        </p:style>
      </p:cxnSp>
      <p:cxnSp>
        <p:nvCxnSpPr>
          <p:cNvPr id="9" name="Ευθύγραμμο βέλος σύνδεσης 8">
            <a:extLst>
              <a:ext uri="{FF2B5EF4-FFF2-40B4-BE49-F238E27FC236}">
                <a16:creationId xmlns:a16="http://schemas.microsoft.com/office/drawing/2014/main" id="{4432D391-8339-457A-8C23-68E0F115726D}"/>
              </a:ext>
            </a:extLst>
          </p:cNvPr>
          <p:cNvCxnSpPr>
            <a:cxnSpLocks/>
            <a:stCxn id="32" idx="4"/>
          </p:cNvCxnSpPr>
          <p:nvPr/>
        </p:nvCxnSpPr>
        <p:spPr>
          <a:xfrm>
            <a:off x="4560346" y="2923602"/>
            <a:ext cx="0" cy="558650"/>
          </a:xfrm>
          <a:prstGeom prst="straightConnector1">
            <a:avLst/>
          </a:prstGeom>
          <a:ln>
            <a:solidFill>
              <a:srgbClr val="931B1B"/>
            </a:solidFill>
            <a:tailEnd type="triangle"/>
          </a:ln>
        </p:spPr>
        <p:style>
          <a:lnRef idx="3">
            <a:schemeClr val="dk1"/>
          </a:lnRef>
          <a:fillRef idx="0">
            <a:schemeClr val="dk1"/>
          </a:fillRef>
          <a:effectRef idx="2">
            <a:schemeClr val="dk1"/>
          </a:effectRef>
          <a:fontRef idx="minor">
            <a:schemeClr val="tx1"/>
          </a:fontRef>
        </p:style>
      </p:cxnSp>
      <p:cxnSp>
        <p:nvCxnSpPr>
          <p:cNvPr id="23" name="Ευθύγραμμο βέλος σύνδεσης 22">
            <a:extLst>
              <a:ext uri="{FF2B5EF4-FFF2-40B4-BE49-F238E27FC236}">
                <a16:creationId xmlns:a16="http://schemas.microsoft.com/office/drawing/2014/main" id="{AF1D990F-5F8A-4A81-B433-24175CB69C77}"/>
              </a:ext>
            </a:extLst>
          </p:cNvPr>
          <p:cNvCxnSpPr>
            <a:stCxn id="14" idx="4"/>
          </p:cNvCxnSpPr>
          <p:nvPr/>
        </p:nvCxnSpPr>
        <p:spPr>
          <a:xfrm>
            <a:off x="6926805" y="2917199"/>
            <a:ext cx="0" cy="570316"/>
          </a:xfrm>
          <a:prstGeom prst="straightConnector1">
            <a:avLst/>
          </a:prstGeom>
          <a:ln>
            <a:solidFill>
              <a:srgbClr val="931B1B"/>
            </a:solidFill>
            <a:tailEnd type="triangle"/>
          </a:ln>
        </p:spPr>
        <p:style>
          <a:lnRef idx="3">
            <a:schemeClr val="dk1"/>
          </a:lnRef>
          <a:fillRef idx="0">
            <a:schemeClr val="dk1"/>
          </a:fillRef>
          <a:effectRef idx="2">
            <a:schemeClr val="dk1"/>
          </a:effectRef>
          <a:fontRef idx="minor">
            <a:schemeClr val="tx1"/>
          </a:fontRef>
        </p:style>
      </p:cxnSp>
      <p:pic>
        <p:nvPicPr>
          <p:cNvPr id="25" name="Εικόνα 24">
            <a:extLst>
              <a:ext uri="{FF2B5EF4-FFF2-40B4-BE49-F238E27FC236}">
                <a16:creationId xmlns:a16="http://schemas.microsoft.com/office/drawing/2014/main" id="{6816BFF4-AAC5-4B8C-B809-7CECD7FD12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863" y="5107414"/>
            <a:ext cx="1106689" cy="982740"/>
          </a:xfrm>
          <a:prstGeom prst="rect">
            <a:avLst/>
          </a:prstGeom>
        </p:spPr>
      </p:pic>
      <p:sp>
        <p:nvSpPr>
          <p:cNvPr id="31" name="TextBox 30">
            <a:extLst>
              <a:ext uri="{FF2B5EF4-FFF2-40B4-BE49-F238E27FC236}">
                <a16:creationId xmlns:a16="http://schemas.microsoft.com/office/drawing/2014/main" id="{71EA0E60-7508-4AE5-BC5F-8BE1582BF490}"/>
              </a:ext>
            </a:extLst>
          </p:cNvPr>
          <p:cNvSpPr txBox="1"/>
          <p:nvPr/>
        </p:nvSpPr>
        <p:spPr>
          <a:xfrm>
            <a:off x="588286" y="6108200"/>
            <a:ext cx="1565920" cy="369332"/>
          </a:xfrm>
          <a:prstGeom prst="rect">
            <a:avLst/>
          </a:prstGeom>
          <a:noFill/>
        </p:spPr>
        <p:txBody>
          <a:bodyPr wrap="square">
            <a:spAutoFit/>
          </a:bodyPr>
          <a:lstStyle/>
          <a:p>
            <a:pPr algn="ctr"/>
            <a:r>
              <a:rPr lang="en-US" sz="1800" b="1" dirty="0">
                <a:ea typeface="Times New Roman" panose="02020603050405020304" pitchFamily="18" charset="0"/>
              </a:rPr>
              <a:t>D</a:t>
            </a:r>
            <a:r>
              <a:rPr lang="en-US" sz="1800" b="1" dirty="0">
                <a:effectLst/>
                <a:latin typeface="Times New Roman" panose="02020603050405020304" pitchFamily="18" charset="0"/>
                <a:ea typeface="Times New Roman" panose="02020603050405020304" pitchFamily="18" charset="0"/>
              </a:rPr>
              <a:t>avid Marsh</a:t>
            </a:r>
            <a:endParaRPr lang="el-GR" sz="1800" dirty="0"/>
          </a:p>
        </p:txBody>
      </p:sp>
      <p:sp>
        <p:nvSpPr>
          <p:cNvPr id="33" name="TextBox 32">
            <a:extLst>
              <a:ext uri="{FF2B5EF4-FFF2-40B4-BE49-F238E27FC236}">
                <a16:creationId xmlns:a16="http://schemas.microsoft.com/office/drawing/2014/main" id="{6EE8DA37-E662-4F61-A721-F6DCAE7DEFA9}"/>
              </a:ext>
            </a:extLst>
          </p:cNvPr>
          <p:cNvSpPr txBox="1"/>
          <p:nvPr/>
        </p:nvSpPr>
        <p:spPr>
          <a:xfrm>
            <a:off x="2828036" y="5671278"/>
            <a:ext cx="5513355" cy="646331"/>
          </a:xfrm>
          <a:prstGeom prst="rect">
            <a:avLst/>
          </a:prstGeom>
          <a:noFill/>
        </p:spPr>
        <p:txBody>
          <a:bodyPr wrap="square">
            <a:spAutoFit/>
          </a:bodyPr>
          <a:lstStyle/>
          <a:p>
            <a:pPr marL="342900" indent="-342900">
              <a:buFont typeface="+mj-lt"/>
              <a:buAutoNum type="arabicParenR"/>
            </a:pPr>
            <a:r>
              <a:rPr lang="el-GR" sz="1800" dirty="0">
                <a:effectLst/>
                <a:latin typeface="Times New Roman" panose="02020603050405020304" pitchFamily="18" charset="0"/>
                <a:ea typeface="Times New Roman" panose="02020603050405020304" pitchFamily="18" charset="0"/>
              </a:rPr>
              <a:t>ταυτόχρονη ανάπτυξη </a:t>
            </a:r>
            <a:r>
              <a:rPr lang="el-GR" sz="1800" b="1" dirty="0">
                <a:effectLst/>
                <a:latin typeface="Times New Roman" panose="02020603050405020304" pitchFamily="18" charset="0"/>
                <a:ea typeface="Times New Roman" panose="02020603050405020304" pitchFamily="18" charset="0"/>
              </a:rPr>
              <a:t>γλωσσικών ικανοτήτων </a:t>
            </a:r>
            <a:r>
              <a:rPr lang="el-GR" sz="1800" dirty="0">
                <a:effectLst/>
                <a:latin typeface="Times New Roman" panose="02020603050405020304" pitchFamily="18" charset="0"/>
                <a:ea typeface="Times New Roman" panose="02020603050405020304" pitchFamily="18" charset="0"/>
              </a:rPr>
              <a:t>και </a:t>
            </a:r>
          </a:p>
          <a:p>
            <a:pPr marL="342900" indent="-342900">
              <a:buFont typeface="+mj-lt"/>
              <a:buAutoNum type="arabicParenR"/>
            </a:pPr>
            <a:r>
              <a:rPr lang="el-GR" sz="1800" dirty="0">
                <a:effectLst/>
                <a:latin typeface="Times New Roman" panose="02020603050405020304" pitchFamily="18" charset="0"/>
                <a:ea typeface="Times New Roman" panose="02020603050405020304" pitchFamily="18" charset="0"/>
              </a:rPr>
              <a:t>κατάκτηση </a:t>
            </a:r>
            <a:r>
              <a:rPr lang="el-GR" sz="1800" b="1" dirty="0">
                <a:effectLst/>
                <a:latin typeface="Times New Roman" panose="02020603050405020304" pitchFamily="18" charset="0"/>
                <a:ea typeface="Times New Roman" panose="02020603050405020304" pitchFamily="18" charset="0"/>
              </a:rPr>
              <a:t>περιεχομένου</a:t>
            </a:r>
            <a:r>
              <a:rPr lang="en-US" sz="1800" dirty="0">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223094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fade">
                                      <p:cBhvr>
                                        <p:cTn id="5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2" grpId="0" animBg="1"/>
      <p:bldP spid="14" grpId="0" animBg="1"/>
      <p:bldP spid="18" grpId="0"/>
      <p:bldP spid="19" grpId="0"/>
      <p:bldP spid="20" grpId="0"/>
      <p:bldP spid="21" grpId="0"/>
      <p:bldP spid="31" grpId="0"/>
      <p:bldP spid="33" grpId="0"/>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4432</TotalTime>
  <Words>1774</Words>
  <Application>Microsoft Office PowerPoint</Application>
  <PresentationFormat>Προβολή στην οθόνη (4:3)</PresentationFormat>
  <Paragraphs>291</Paragraphs>
  <Slides>24</Slides>
  <Notes>8</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24</vt:i4>
      </vt:variant>
    </vt:vector>
  </HeadingPairs>
  <TitlesOfParts>
    <vt:vector size="31" baseType="lpstr">
      <vt:lpstr>Arial</vt:lpstr>
      <vt:lpstr>Book Antiqua</vt:lpstr>
      <vt:lpstr>Calibri</vt:lpstr>
      <vt:lpstr>Calibri Light</vt:lpstr>
      <vt:lpstr>Times New Roman</vt:lpstr>
      <vt:lpstr>Wingdings</vt:lpstr>
      <vt:lpstr>Θέμα του Office</vt:lpstr>
      <vt:lpstr>Σχεδιασμός, υλοποίηση και αποτίμηση  εξ αποστάσεως εκπαιδευτικού υλικού  για τη διδασκαλία της Αγγλικής Γλώσσας  με τη μέθοδο CLIL σε μαθητές της  Ε΄ τάξης του Δημοτικού Σχολείου</vt:lpstr>
      <vt:lpstr>   Ευχαριστίες</vt:lpstr>
      <vt:lpstr>1. Σκοπός εργασίας </vt:lpstr>
      <vt:lpstr>2. Συνεισφορά της διπλωματικής</vt:lpstr>
      <vt:lpstr>3. Ερευνητικά Ερωτήματα (1/2)</vt:lpstr>
      <vt:lpstr>3. Ερευνητικά Ερωτήματα (2/2)</vt:lpstr>
      <vt:lpstr>4. Δομή εργασίας</vt:lpstr>
      <vt:lpstr>4. Θεωρητικό Πλαίσιο (1/3)</vt:lpstr>
      <vt:lpstr>4. Θεωρητικό Πλαίσιο (2/3)</vt:lpstr>
      <vt:lpstr>4. Θεωρητικό Πλαίσιο (3/3)</vt:lpstr>
      <vt:lpstr> 7. Παραγόμενο εκπαιδευτικό υλικό (1/5)</vt:lpstr>
      <vt:lpstr> 7. Παραγόμενο εκπαιδευτικό υλικό (2/5)</vt:lpstr>
      <vt:lpstr> 7. Παραγόμενο εκπαιδευτικό υλικό (3/5)</vt:lpstr>
      <vt:lpstr> 7. Παραγόμενο εκπαιδευτικό υλικό (4/5)</vt:lpstr>
      <vt:lpstr> 7. Παραγόμενο εκπαιδευτικό υλικό (5/5)</vt:lpstr>
      <vt:lpstr>Παρουσίαση του PowerPoint</vt:lpstr>
      <vt:lpstr>6. Μεθοδολογία έρευνας</vt:lpstr>
      <vt:lpstr>7. Αποτελέσματα - Κύρια ευρήματα (1/3)</vt:lpstr>
      <vt:lpstr>7. Αποτελέσματα - Κύρια ευρήματα (2/3)</vt:lpstr>
      <vt:lpstr>7. Αποτελέσματα - Κύρια ευρήματα (3/3)</vt:lpstr>
      <vt:lpstr>8. Συμπεράσματα (1/3)</vt:lpstr>
      <vt:lpstr>8. Συμπεράσματα (2/3)</vt:lpstr>
      <vt:lpstr>8. Συμπεράσματα (3/3)</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User</cp:lastModifiedBy>
  <cp:revision>1860</cp:revision>
  <dcterms:created xsi:type="dcterms:W3CDTF">2003-10-16T17:37:47Z</dcterms:created>
  <dcterms:modified xsi:type="dcterms:W3CDTF">2021-05-17T01:17:19Z</dcterms:modified>
</cp:coreProperties>
</file>