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3"/>
  </p:notesMasterIdLst>
  <p:sldIdLst>
    <p:sldId id="1482" r:id="rId2"/>
    <p:sldId id="2013" r:id="rId3"/>
    <p:sldId id="2021" r:id="rId4"/>
    <p:sldId id="2014" r:id="rId5"/>
    <p:sldId id="2022" r:id="rId6"/>
    <p:sldId id="2020" r:id="rId7"/>
    <p:sldId id="2023" r:id="rId8"/>
    <p:sldId id="2028" r:id="rId9"/>
    <p:sldId id="2030" r:id="rId10"/>
    <p:sldId id="2015" r:id="rId11"/>
    <p:sldId id="2032" r:id="rId12"/>
    <p:sldId id="2017" r:id="rId13"/>
    <p:sldId id="2034" r:id="rId14"/>
    <p:sldId id="2033" r:id="rId15"/>
    <p:sldId id="2038" r:id="rId16"/>
    <p:sldId id="2037" r:id="rId17"/>
    <p:sldId id="2018" r:id="rId18"/>
    <p:sldId id="2042" r:id="rId19"/>
    <p:sldId id="2043" r:id="rId20"/>
    <p:sldId id="2041" r:id="rId21"/>
    <p:sldId id="2019" r:id="rId2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6000"/>
    <a:srgbClr val="931B1B"/>
    <a:srgbClr val="BF9000"/>
    <a:srgbClr val="525252"/>
    <a:srgbClr val="FFFFFF"/>
    <a:srgbClr val="90CCAF"/>
    <a:srgbClr val="FFA54B"/>
    <a:srgbClr val="FFFFCC"/>
    <a:srgbClr val="EDBE9B"/>
    <a:srgbClr val="ADDB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28" autoAdjust="0"/>
    <p:restoredTop sz="89528" autoAdjust="0"/>
  </p:normalViewPr>
  <p:slideViewPr>
    <p:cSldViewPr>
      <p:cViewPr varScale="1">
        <p:scale>
          <a:sx n="102" d="100"/>
          <a:sy n="102" d="100"/>
        </p:scale>
        <p:origin x="1482" y="11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D17107-BB48-42B6-A938-DA14D23D9DEE}"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l-GR"/>
        </a:p>
      </dgm:t>
    </dgm:pt>
    <dgm:pt modelId="{A85AD526-0CFF-4D8F-B46B-5CD219B298AF}" type="pres">
      <dgm:prSet presAssocID="{DED17107-BB48-42B6-A938-DA14D23D9DEE}" presName="Name0" presStyleCnt="0">
        <dgm:presLayoutVars>
          <dgm:dir/>
          <dgm:resizeHandles val="exact"/>
        </dgm:presLayoutVars>
      </dgm:prSet>
      <dgm:spPr/>
    </dgm:pt>
  </dgm:ptLst>
  <dgm:cxnLst>
    <dgm:cxn modelId="{6244072A-D2DD-443F-A093-360817AD9310}" type="presOf" srcId="{DED17107-BB48-42B6-A938-DA14D23D9DEE}" destId="{A85AD526-0CFF-4D8F-B46B-5CD219B298AF}"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538455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11/8/2021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11/8/2021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11/8/2021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11/8/2021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11/8/2021</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11/8/2021</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11/8/2021</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11/8/2021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11/8/2021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11/8/2021</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hyperlink" Target="http://chamilo.datacenter.uoc.gr/metchamilo/courses/ISTORIAGDHMOTIKOYOHRAKLHS/index.php?id_session=0" TargetMode="Externa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0659" y="1325476"/>
            <a:ext cx="6430090" cy="1256436"/>
          </a:xfrm>
          <a:solidFill>
            <a:srgbClr val="BF9000"/>
          </a:solidFill>
          <a:ln w="38100">
            <a:solidFill>
              <a:srgbClr val="931B1B"/>
            </a:solidFill>
          </a:ln>
          <a:effectLst>
            <a:outerShdw blurRad="76200" dir="13500000" sy="23000" kx="1200000" algn="br" rotWithShape="0">
              <a:prstClr val="black">
                <a:alpha val="20000"/>
              </a:prstClr>
            </a:outerShdw>
          </a:effectLst>
        </p:spPr>
        <p:txBody>
          <a:bodyPr>
            <a:noAutofit/>
          </a:bodyPr>
          <a:lstStyle/>
          <a:p>
            <a:pPr algn="ctr">
              <a:lnSpc>
                <a:spcPct val="110000"/>
              </a:lnSpc>
              <a:tabLst>
                <a:tab pos="2637155" algn="ctr"/>
                <a:tab pos="5274310" algn="r"/>
              </a:tabLst>
            </a:pPr>
            <a:r>
              <a:rPr lang="el-GR" sz="1800" b="1" spc="100" dirty="0">
                <a:solidFill>
                  <a:srgbClr val="931B1B"/>
                </a:solidFill>
                <a:effectLst/>
                <a:latin typeface="Calibri" panose="020F0502020204030204" pitchFamily="34" charset="0"/>
                <a:ea typeface="Times New Roman" panose="02020603050405020304" pitchFamily="18" charset="0"/>
                <a:cs typeface="Times New Roman" panose="02020603050405020304" pitchFamily="18" charset="0"/>
              </a:rPr>
              <a:t>Σχεδιασμός και ανάπτυξη εκπαιδευτικού υλικού για την υποστήριξη της σχολικής εξ αποστάσεως εκπαίδευσης: Μια μελέτη περίπτωσης στη διδασκαλία της Ιστορίας στο Δημοτικό Σχολείο</a:t>
            </a:r>
            <a:endParaRPr lang="el-GR" sz="1200" dirty="0">
              <a:solidFill>
                <a:srgbClr val="931B1B"/>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2021</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2832576"/>
            <a:ext cx="6840760" cy="400110"/>
          </a:xfrm>
          <a:prstGeom prst="rect">
            <a:avLst/>
          </a:prstGeom>
        </p:spPr>
        <p:txBody>
          <a:bodyPr wrap="square">
            <a:spAutoFit/>
          </a:bodyPr>
          <a:lstStyle/>
          <a:p>
            <a:pPr algn="ctr"/>
            <a:r>
              <a:rPr lang="el-GR" sz="2000" b="1" dirty="0"/>
              <a:t>Φραγκιαδάκης Ευστράτιος</a:t>
            </a:r>
          </a:p>
        </p:txBody>
      </p:sp>
      <p:graphicFrame>
        <p:nvGraphicFramePr>
          <p:cNvPr id="2" name="Πίνακας 1"/>
          <p:cNvGraphicFramePr>
            <a:graphicFrameLocks noGrp="1"/>
          </p:cNvGraphicFramePr>
          <p:nvPr>
            <p:extLst>
              <p:ext uri="{D42A27DB-BD31-4B8C-83A1-F6EECF244321}">
                <p14:modId xmlns:p14="http://schemas.microsoft.com/office/powerpoint/2010/main" val="3169745701"/>
              </p:ext>
            </p:extLst>
          </p:nvPr>
        </p:nvGraphicFramePr>
        <p:xfrm>
          <a:off x="1907704" y="3864823"/>
          <a:ext cx="6096000" cy="1630705"/>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716305">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Χαράλαμπος Μουζάκης</a:t>
                      </a:r>
                      <a:r>
                        <a:rPr lang="el-GR" sz="1800" b="0" kern="1200" dirty="0">
                          <a:solidFill>
                            <a:schemeClr val="tx1"/>
                          </a:solidFill>
                          <a:latin typeface="Times New Roman" panose="02020603050405020304" pitchFamily="18" charset="0"/>
                          <a:ea typeface="+mn-ea"/>
                          <a:cs typeface="Times New Roman" panose="02020603050405020304" pitchFamily="18" charset="0"/>
                        </a:rPr>
                        <a:t> </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Ευαγγελία Μανούσου</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Λάμπρος Καρβούνης</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85496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800" b="0" kern="1200" dirty="0">
                          <a:solidFill>
                            <a:schemeClr val="tx1"/>
                          </a:solidFill>
                          <a:latin typeface="Times New Roman" panose="02020603050405020304" pitchFamily="18" charset="0"/>
                          <a:ea typeface="+mn-ea"/>
                          <a:cs typeface="Times New Roman" panose="02020603050405020304" pitchFamily="18" charset="0"/>
                        </a:rPr>
                        <a:t>Καθηγητής – Σύμβουλος Ε.Α.Π.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800" b="0" kern="1200" dirty="0">
                          <a:solidFill>
                            <a:schemeClr val="tx1"/>
                          </a:solidFill>
                          <a:latin typeface="Times New Roman" panose="02020603050405020304" pitchFamily="18" charset="0"/>
                          <a:ea typeface="+mn-ea"/>
                          <a:cs typeface="Times New Roman" panose="02020603050405020304" pitchFamily="18" charset="0"/>
                        </a:rPr>
                        <a:t>Καθηγήτρια – Σύμβουλος Ε.Α.Π.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800" b="0" kern="1200" dirty="0">
                          <a:solidFill>
                            <a:schemeClr val="tx1"/>
                          </a:solidFill>
                          <a:latin typeface="Times New Roman" panose="02020603050405020304" pitchFamily="18" charset="0"/>
                          <a:ea typeface="+mn-ea"/>
                          <a:cs typeface="Times New Roman" panose="02020603050405020304" pitchFamily="18" charset="0"/>
                        </a:rPr>
                        <a:t>Διδάκτορας Πανεπιστημίου Κρήτης</a:t>
                      </a:r>
                      <a:endParaRPr lang="el-G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9096643"/>
                  </a:ext>
                </a:extLst>
              </a:tr>
            </a:tbl>
          </a:graphicData>
        </a:graphic>
      </p:graphicFrame>
      <p:sp>
        <p:nvSpPr>
          <p:cNvPr id="13" name="9 - Ορθογώνιο"/>
          <p:cNvSpPr/>
          <p:nvPr/>
        </p:nvSpPr>
        <p:spPr>
          <a:xfrm>
            <a:off x="1535324" y="3255223"/>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07604" y="449660"/>
            <a:ext cx="7776864" cy="576064"/>
          </a:xfrm>
        </p:spPr>
        <p:txBody>
          <a:bodyPr>
            <a:noAutofit/>
          </a:bodyPr>
          <a:lstStyle/>
          <a:p>
            <a:r>
              <a:rPr lang="el-GR" sz="3600" dirty="0"/>
              <a:t>7. Μεθοδολογία 1</a:t>
            </a:r>
            <a:r>
              <a:rPr lang="el-GR" sz="3600" baseline="30000" dirty="0"/>
              <a:t>ης  </a:t>
            </a:r>
            <a:r>
              <a:rPr lang="el-GR" sz="3600" dirty="0"/>
              <a:t>Έρευνας</a:t>
            </a:r>
            <a:r>
              <a:rPr lang="el-GR" sz="3600" baseline="30000" dirty="0"/>
              <a:t>      </a:t>
            </a:r>
            <a:endParaRPr lang="el-GR" sz="4000" b="1" dirty="0"/>
          </a:p>
        </p:txBody>
      </p:sp>
      <p:sp>
        <p:nvSpPr>
          <p:cNvPr id="3" name="Ορθογώνιο: Στρογγύλεμα γωνιών 2">
            <a:extLst>
              <a:ext uri="{FF2B5EF4-FFF2-40B4-BE49-F238E27FC236}">
                <a16:creationId xmlns:a16="http://schemas.microsoft.com/office/drawing/2014/main" id="{2533CF70-B7B0-418B-A149-980D876A4F29}"/>
              </a:ext>
            </a:extLst>
          </p:cNvPr>
          <p:cNvSpPr/>
          <p:nvPr/>
        </p:nvSpPr>
        <p:spPr>
          <a:xfrm>
            <a:off x="1331640" y="1484784"/>
            <a:ext cx="7128792" cy="4923556"/>
          </a:xfrm>
          <a:prstGeom prst="round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l-GR" sz="2000" b="1" u="sng" dirty="0">
                <a:solidFill>
                  <a:schemeClr val="tx1"/>
                </a:solidFill>
              </a:rPr>
              <a:t>ΕΙΔΟΣ</a:t>
            </a:r>
            <a:r>
              <a:rPr lang="el-GR" sz="2000" dirty="0">
                <a:solidFill>
                  <a:schemeClr val="tx1"/>
                </a:solidFill>
              </a:rPr>
              <a:t>: Ποιοτική έρευνα και εφαρμογή διαμορφωτικής αξιολόγησης</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ΜΕΘΟΔΟΣ ΔΕΙΓΜΑΤΟΛΗΨΙΑΣ</a:t>
            </a:r>
            <a:r>
              <a:rPr lang="el-GR" sz="2000" dirty="0">
                <a:solidFill>
                  <a:schemeClr val="tx1"/>
                </a:solidFill>
              </a:rPr>
              <a:t>: Σκόπιμη δειγματοληψία</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ΔΕΙΓΜΑ</a:t>
            </a:r>
            <a:r>
              <a:rPr lang="el-GR" sz="2000" dirty="0">
                <a:solidFill>
                  <a:schemeClr val="tx1"/>
                </a:solidFill>
              </a:rPr>
              <a:t>: 3 εκπαιδευτικοί (δύο Πρωτοβάθμιας και μία Δευτεροβάθμιας)</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ΜΕΘΟΔΟΣ ΕΡΕΥΝΑΣ</a:t>
            </a:r>
            <a:r>
              <a:rPr lang="el-GR" sz="2000" dirty="0">
                <a:solidFill>
                  <a:schemeClr val="tx1"/>
                </a:solidFill>
              </a:rPr>
              <a:t>: Ποιοτική ανάλυση περιεχομένου</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ΜΕΣΟ ΣΥΛΛΟΓΗΣ ΔΕΔΟΜΕΝΩΝ</a:t>
            </a:r>
            <a:r>
              <a:rPr lang="el-GR" sz="2000" dirty="0">
                <a:solidFill>
                  <a:schemeClr val="tx1"/>
                </a:solidFill>
              </a:rPr>
              <a:t>: Ερωτηματολόγιο ανοικτών ερωτήσεων</a:t>
            </a:r>
          </a:p>
          <a:p>
            <a:pPr marL="342900" indent="-342900">
              <a:buFont typeface="Arial" panose="020B0604020202020204" pitchFamily="34" charset="0"/>
              <a:buChar char="•"/>
            </a:pPr>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ΧΡΟΝΟΣ ΔΙΕΞΑΓΩΓΗΣ</a:t>
            </a:r>
            <a:r>
              <a:rPr lang="el-GR" sz="2000" dirty="0">
                <a:solidFill>
                  <a:schemeClr val="tx1"/>
                </a:solidFill>
              </a:rPr>
              <a:t>: Αύγουστος 2021</a:t>
            </a:r>
            <a:endParaRPr lang="el-GR" sz="2000" b="1" u="sng" dirty="0">
              <a:solidFill>
                <a:schemeClr val="tx1"/>
              </a:solidFill>
            </a:endParaRPr>
          </a:p>
          <a:p>
            <a:pPr marL="342900" indent="-342900">
              <a:buFont typeface="Arial" panose="020B0604020202020204" pitchFamily="34" charset="0"/>
              <a:buChar char="•"/>
            </a:pPr>
            <a:endParaRPr lang="el-GR" sz="2000" dirty="0">
              <a:solidFill>
                <a:schemeClr val="tx1"/>
              </a:solidFill>
            </a:endParaRPr>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07604" y="470620"/>
            <a:ext cx="7776864" cy="576064"/>
          </a:xfrm>
        </p:spPr>
        <p:txBody>
          <a:bodyPr>
            <a:noAutofit/>
          </a:bodyPr>
          <a:lstStyle/>
          <a:p>
            <a:r>
              <a:rPr lang="el-GR" sz="3600" dirty="0"/>
              <a:t>7. Μεθοδολογία 2</a:t>
            </a:r>
            <a:r>
              <a:rPr lang="el-GR" sz="3600" baseline="30000" dirty="0"/>
              <a:t>ης  </a:t>
            </a:r>
            <a:r>
              <a:rPr lang="el-GR" sz="3600" dirty="0"/>
              <a:t>Έρευνας</a:t>
            </a:r>
            <a:r>
              <a:rPr lang="el-GR" sz="3600" baseline="30000" dirty="0"/>
              <a:t>      </a:t>
            </a:r>
            <a:endParaRPr lang="el-GR" sz="4000" b="1" dirty="0"/>
          </a:p>
        </p:txBody>
      </p:sp>
      <p:sp>
        <p:nvSpPr>
          <p:cNvPr id="3" name="Ορθογώνιο: Στρογγύλεμα γωνιών 2">
            <a:extLst>
              <a:ext uri="{FF2B5EF4-FFF2-40B4-BE49-F238E27FC236}">
                <a16:creationId xmlns:a16="http://schemas.microsoft.com/office/drawing/2014/main" id="{2533CF70-B7B0-418B-A149-980D876A4F29}"/>
              </a:ext>
            </a:extLst>
          </p:cNvPr>
          <p:cNvSpPr/>
          <p:nvPr/>
        </p:nvSpPr>
        <p:spPr>
          <a:xfrm>
            <a:off x="1331640" y="1484784"/>
            <a:ext cx="7128792" cy="4896544"/>
          </a:xfrm>
          <a:prstGeom prst="round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l-GR" sz="2000" b="1" u="sng" dirty="0">
                <a:solidFill>
                  <a:schemeClr val="tx1"/>
                </a:solidFill>
              </a:rPr>
              <a:t>ΕΙΔΟΣ</a:t>
            </a:r>
            <a:r>
              <a:rPr lang="el-GR" sz="2000" dirty="0">
                <a:solidFill>
                  <a:schemeClr val="tx1"/>
                </a:solidFill>
              </a:rPr>
              <a:t>: Ποιοτική έρευνα και εφαρμογή διαμορφωτικής αξιολόγησης</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ΜΕΘΟΔΟΣ ΔΕΙΓΜΑΤΟΛΗΨΙΑΣ</a:t>
            </a:r>
            <a:r>
              <a:rPr lang="el-GR" sz="2000" dirty="0">
                <a:solidFill>
                  <a:schemeClr val="tx1"/>
                </a:solidFill>
              </a:rPr>
              <a:t>: Σκόπιμη δειγματοληψία</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ΔΕΙΓΜΑ</a:t>
            </a:r>
            <a:r>
              <a:rPr lang="el-GR" sz="2000" dirty="0">
                <a:solidFill>
                  <a:schemeClr val="tx1"/>
                </a:solidFill>
              </a:rPr>
              <a:t>: 5 εκπαιδευτικοί Πρωτοβάθμιας Εκπαίδευσης</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ΜΕΘΟΔΟΣ ΕΡΕΥΝΑΣ</a:t>
            </a:r>
            <a:r>
              <a:rPr lang="el-GR" sz="2000" dirty="0">
                <a:solidFill>
                  <a:schemeClr val="tx1"/>
                </a:solidFill>
              </a:rPr>
              <a:t>: Ποιοτική ανάλυση περιεχομένου</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ΜΕΣΟ ΣΥΛΛΟΓΗΣ ΔΕΔΟΜΕΝΩΝ</a:t>
            </a:r>
            <a:r>
              <a:rPr lang="el-GR" sz="2000" dirty="0">
                <a:solidFill>
                  <a:schemeClr val="tx1"/>
                </a:solidFill>
              </a:rPr>
              <a:t>: Ερωτηματολόγιο ανοικτών ερωτήσεων </a:t>
            </a:r>
          </a:p>
          <a:p>
            <a:endParaRPr lang="el-GR" sz="2000" dirty="0">
              <a:solidFill>
                <a:schemeClr val="tx1"/>
              </a:solidFill>
            </a:endParaRPr>
          </a:p>
          <a:p>
            <a:pPr marL="342900" indent="-342900">
              <a:buFont typeface="Arial" panose="020B0604020202020204" pitchFamily="34" charset="0"/>
              <a:buChar char="•"/>
            </a:pPr>
            <a:r>
              <a:rPr lang="el-GR" sz="2000" b="1" u="sng" dirty="0">
                <a:solidFill>
                  <a:schemeClr val="tx1"/>
                </a:solidFill>
              </a:rPr>
              <a:t>ΧΡΟΝΟΣ ΔΙΕΞΑΓΩΓΗΣ</a:t>
            </a:r>
            <a:r>
              <a:rPr lang="el-GR" sz="2000" dirty="0">
                <a:solidFill>
                  <a:schemeClr val="tx1"/>
                </a:solidFill>
              </a:rPr>
              <a:t>: Αύγουστος 2021</a:t>
            </a:r>
            <a:endParaRPr lang="el-GR" sz="2000" b="1" u="sng" dirty="0">
              <a:solidFill>
                <a:schemeClr val="tx1"/>
              </a:solidFill>
            </a:endParaRPr>
          </a:p>
          <a:p>
            <a:pPr marL="342900" indent="-342900">
              <a:buFont typeface="Arial" panose="020B0604020202020204" pitchFamily="34" charset="0"/>
              <a:buChar char="•"/>
            </a:pPr>
            <a:endParaRPr lang="el-GR" sz="2000" dirty="0">
              <a:solidFill>
                <a:schemeClr val="tx1"/>
              </a:solidFill>
            </a:endParaRPr>
          </a:p>
        </p:txBody>
      </p:sp>
    </p:spTree>
    <p:extLst>
      <p:ext uri="{BB962C8B-B14F-4D97-AF65-F5344CB8AC3E}">
        <p14:creationId xmlns:p14="http://schemas.microsoft.com/office/powerpoint/2010/main" val="352206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972108"/>
          </a:xfrm>
        </p:spPr>
        <p:txBody>
          <a:bodyPr>
            <a:noAutofit/>
          </a:bodyPr>
          <a:lstStyle/>
          <a:p>
            <a:r>
              <a:rPr lang="el-GR" sz="3600" dirty="0"/>
              <a:t>8. Αποτελέσματα - Κύρια ευρήματα 1</a:t>
            </a:r>
            <a:r>
              <a:rPr lang="el-GR" sz="3600" baseline="30000" dirty="0"/>
              <a:t>ης</a:t>
            </a:r>
            <a:r>
              <a:rPr lang="el-GR" sz="3600" dirty="0"/>
              <a:t> έρευνας 1/3</a:t>
            </a:r>
            <a:endParaRPr lang="el-GR" sz="4000" b="1" dirty="0"/>
          </a:p>
        </p:txBody>
      </p:sp>
      <p:sp>
        <p:nvSpPr>
          <p:cNvPr id="8" name="Τμήμα κύκλου 7">
            <a:extLst>
              <a:ext uri="{FF2B5EF4-FFF2-40B4-BE49-F238E27FC236}">
                <a16:creationId xmlns:a16="http://schemas.microsoft.com/office/drawing/2014/main" id="{759E85E7-DB48-4177-898D-97B08D87E33D}"/>
              </a:ext>
            </a:extLst>
          </p:cNvPr>
          <p:cNvSpPr/>
          <p:nvPr/>
        </p:nvSpPr>
        <p:spPr>
          <a:xfrm>
            <a:off x="1187624" y="2204864"/>
            <a:ext cx="4104456" cy="4110132"/>
          </a:xfrm>
          <a:prstGeom prst="pie">
            <a:avLst>
              <a:gd name="adj1" fmla="val 5400000"/>
              <a:gd name="adj2" fmla="val 16200000"/>
            </a:avLst>
          </a:pr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Ελεύθερη σχεδίαση: Σχήμα 8">
            <a:extLst>
              <a:ext uri="{FF2B5EF4-FFF2-40B4-BE49-F238E27FC236}">
                <a16:creationId xmlns:a16="http://schemas.microsoft.com/office/drawing/2014/main" id="{938CC861-1F54-467F-896B-8C330D21E7EC}"/>
              </a:ext>
            </a:extLst>
          </p:cNvPr>
          <p:cNvSpPr/>
          <p:nvPr/>
        </p:nvSpPr>
        <p:spPr>
          <a:xfrm>
            <a:off x="3219624" y="2204864"/>
            <a:ext cx="5240807" cy="4110132"/>
          </a:xfrm>
          <a:custGeom>
            <a:avLst/>
            <a:gdLst>
              <a:gd name="connsiteX0" fmla="*/ 0 w 5240807"/>
              <a:gd name="connsiteY0" fmla="*/ 0 h 4064000"/>
              <a:gd name="connsiteX1" fmla="*/ 5240807 w 5240807"/>
              <a:gd name="connsiteY1" fmla="*/ 0 h 4064000"/>
              <a:gd name="connsiteX2" fmla="*/ 5240807 w 5240807"/>
              <a:gd name="connsiteY2" fmla="*/ 4064000 h 4064000"/>
              <a:gd name="connsiteX3" fmla="*/ 0 w 5240807"/>
              <a:gd name="connsiteY3" fmla="*/ 4064000 h 4064000"/>
              <a:gd name="connsiteX4" fmla="*/ 0 w 5240807"/>
              <a:gd name="connsiteY4" fmla="*/ 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4064000">
                <a:moveTo>
                  <a:pt x="0" y="0"/>
                </a:moveTo>
                <a:lnTo>
                  <a:pt x="5240807" y="0"/>
                </a:lnTo>
                <a:lnTo>
                  <a:pt x="5240807" y="4064000"/>
                </a:lnTo>
                <a:lnTo>
                  <a:pt x="0" y="4064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3265171" numCol="1" spcCol="1270" anchor="ctr" anchorCtr="0">
            <a:noAutofit/>
          </a:bodyPr>
          <a:lstStyle/>
          <a:p>
            <a:pPr marL="0" lvl="0" indent="0" algn="ctr" defTabSz="755650">
              <a:lnSpc>
                <a:spcPct val="90000"/>
              </a:lnSpc>
              <a:spcBef>
                <a:spcPct val="0"/>
              </a:spcBef>
              <a:spcAft>
                <a:spcPct val="35000"/>
              </a:spcAft>
              <a:buNone/>
            </a:pPr>
            <a:r>
              <a:rPr lang="el-GR" sz="1700" kern="1200" dirty="0"/>
              <a:t>1. Το ΕΥ χαρακτηρίζεται από επιστημονική συνοχή και τεκμηρίωση</a:t>
            </a:r>
          </a:p>
        </p:txBody>
      </p:sp>
      <p:sp>
        <p:nvSpPr>
          <p:cNvPr id="10" name="Τμήμα κύκλου 9">
            <a:extLst>
              <a:ext uri="{FF2B5EF4-FFF2-40B4-BE49-F238E27FC236}">
                <a16:creationId xmlns:a16="http://schemas.microsoft.com/office/drawing/2014/main" id="{7E6EB3A8-8C0C-461D-82F7-AC87AAA571E3}"/>
              </a:ext>
            </a:extLst>
          </p:cNvPr>
          <p:cNvSpPr/>
          <p:nvPr/>
        </p:nvSpPr>
        <p:spPr>
          <a:xfrm>
            <a:off x="1721023" y="3114596"/>
            <a:ext cx="2994993" cy="2997200"/>
          </a:xfrm>
          <a:prstGeom prst="pie">
            <a:avLst>
              <a:gd name="adj1" fmla="val 5400000"/>
              <a:gd name="adj2" fmla="val 16200000"/>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Ελεύθερη σχεδίαση: Σχήμα 10">
            <a:extLst>
              <a:ext uri="{FF2B5EF4-FFF2-40B4-BE49-F238E27FC236}">
                <a16:creationId xmlns:a16="http://schemas.microsoft.com/office/drawing/2014/main" id="{518D542B-48BA-45E1-BF3A-E55CF43264E8}"/>
              </a:ext>
            </a:extLst>
          </p:cNvPr>
          <p:cNvSpPr/>
          <p:nvPr/>
        </p:nvSpPr>
        <p:spPr>
          <a:xfrm>
            <a:off x="3219624" y="3114596"/>
            <a:ext cx="5240807" cy="2997200"/>
          </a:xfrm>
          <a:custGeom>
            <a:avLst/>
            <a:gdLst>
              <a:gd name="connsiteX0" fmla="*/ 0 w 5240807"/>
              <a:gd name="connsiteY0" fmla="*/ 0 h 2997200"/>
              <a:gd name="connsiteX1" fmla="*/ 5240807 w 5240807"/>
              <a:gd name="connsiteY1" fmla="*/ 0 h 2997200"/>
              <a:gd name="connsiteX2" fmla="*/ 5240807 w 5240807"/>
              <a:gd name="connsiteY2" fmla="*/ 2997200 h 2997200"/>
              <a:gd name="connsiteX3" fmla="*/ 0 w 5240807"/>
              <a:gd name="connsiteY3" fmla="*/ 2997200 h 2997200"/>
              <a:gd name="connsiteX4" fmla="*/ 0 w 5240807"/>
              <a:gd name="connsiteY4" fmla="*/ 0 h 299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2997200">
                <a:moveTo>
                  <a:pt x="0" y="0"/>
                </a:moveTo>
                <a:lnTo>
                  <a:pt x="5240807" y="0"/>
                </a:lnTo>
                <a:lnTo>
                  <a:pt x="5240807" y="2997200"/>
                </a:lnTo>
                <a:lnTo>
                  <a:pt x="0" y="2997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2198370" numCol="1" spcCol="1270" anchor="ctr" anchorCtr="0">
            <a:noAutofit/>
          </a:bodyPr>
          <a:lstStyle/>
          <a:p>
            <a:pPr marL="0" lvl="0" indent="0" algn="l" defTabSz="755650">
              <a:lnSpc>
                <a:spcPct val="90000"/>
              </a:lnSpc>
              <a:spcBef>
                <a:spcPct val="0"/>
              </a:spcBef>
              <a:spcAft>
                <a:spcPct val="35000"/>
              </a:spcAft>
              <a:buNone/>
            </a:pPr>
            <a:r>
              <a:rPr lang="el-GR" sz="1700" kern="1200" dirty="0"/>
              <a:t>2. Το γνωστικό αντικείμενο παρουσιάζεται με απλό και κατανοητό τρόπο</a:t>
            </a:r>
          </a:p>
        </p:txBody>
      </p:sp>
      <p:sp>
        <p:nvSpPr>
          <p:cNvPr id="12" name="Τμήμα κύκλου 11">
            <a:extLst>
              <a:ext uri="{FF2B5EF4-FFF2-40B4-BE49-F238E27FC236}">
                <a16:creationId xmlns:a16="http://schemas.microsoft.com/office/drawing/2014/main" id="{9909FD81-C0ED-459F-A5E1-01425F81B531}"/>
              </a:ext>
            </a:extLst>
          </p:cNvPr>
          <p:cNvSpPr/>
          <p:nvPr/>
        </p:nvSpPr>
        <p:spPr>
          <a:xfrm>
            <a:off x="2317698" y="4092719"/>
            <a:ext cx="1822253" cy="1811295"/>
          </a:xfrm>
          <a:prstGeom prst="pie">
            <a:avLst>
              <a:gd name="adj1" fmla="val 5400000"/>
              <a:gd name="adj2" fmla="val 16162247"/>
            </a:avLst>
          </a:pr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Ελεύθερη σχεδίαση: Σχήμα 12">
            <a:extLst>
              <a:ext uri="{FF2B5EF4-FFF2-40B4-BE49-F238E27FC236}">
                <a16:creationId xmlns:a16="http://schemas.microsoft.com/office/drawing/2014/main" id="{C2782258-5808-4766-9231-FDE90550B787}"/>
              </a:ext>
            </a:extLst>
          </p:cNvPr>
          <p:cNvSpPr/>
          <p:nvPr/>
        </p:nvSpPr>
        <p:spPr>
          <a:xfrm>
            <a:off x="3219624" y="4097300"/>
            <a:ext cx="5240807" cy="1811295"/>
          </a:xfrm>
          <a:custGeom>
            <a:avLst/>
            <a:gdLst>
              <a:gd name="connsiteX0" fmla="*/ 0 w 5240807"/>
              <a:gd name="connsiteY0" fmla="*/ 0 h 1930400"/>
              <a:gd name="connsiteX1" fmla="*/ 5240807 w 5240807"/>
              <a:gd name="connsiteY1" fmla="*/ 0 h 1930400"/>
              <a:gd name="connsiteX2" fmla="*/ 5240807 w 5240807"/>
              <a:gd name="connsiteY2" fmla="*/ 1930400 h 1930400"/>
              <a:gd name="connsiteX3" fmla="*/ 0 w 5240807"/>
              <a:gd name="connsiteY3" fmla="*/ 1930400 h 1930400"/>
              <a:gd name="connsiteX4" fmla="*/ 0 w 5240807"/>
              <a:gd name="connsiteY4" fmla="*/ 0 h 193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1930400">
                <a:moveTo>
                  <a:pt x="0" y="0"/>
                </a:moveTo>
                <a:lnTo>
                  <a:pt x="5240807" y="0"/>
                </a:lnTo>
                <a:lnTo>
                  <a:pt x="5240807" y="1930400"/>
                </a:lnTo>
                <a:lnTo>
                  <a:pt x="0" y="19304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1131570" numCol="1" spcCol="1270" anchor="ctr" anchorCtr="0">
            <a:noAutofit/>
          </a:bodyPr>
          <a:lstStyle/>
          <a:p>
            <a:pPr marL="0" lvl="0" indent="0" defTabSz="755650">
              <a:lnSpc>
                <a:spcPct val="90000"/>
              </a:lnSpc>
              <a:spcBef>
                <a:spcPct val="0"/>
              </a:spcBef>
              <a:spcAft>
                <a:spcPct val="35000"/>
              </a:spcAft>
              <a:buNone/>
            </a:pPr>
            <a:r>
              <a:rPr lang="el-GR" sz="1700" kern="1200" dirty="0"/>
              <a:t>3. Το ΕΥ είναι εύκολο στη χρήση του</a:t>
            </a:r>
          </a:p>
        </p:txBody>
      </p:sp>
      <p:sp>
        <p:nvSpPr>
          <p:cNvPr id="14" name="Τμήμα κύκλου 13">
            <a:extLst>
              <a:ext uri="{FF2B5EF4-FFF2-40B4-BE49-F238E27FC236}">
                <a16:creationId xmlns:a16="http://schemas.microsoft.com/office/drawing/2014/main" id="{46A6861D-BF70-4873-8719-E654F04B536E}"/>
              </a:ext>
            </a:extLst>
          </p:cNvPr>
          <p:cNvSpPr/>
          <p:nvPr/>
        </p:nvSpPr>
        <p:spPr>
          <a:xfrm>
            <a:off x="2771800" y="4813739"/>
            <a:ext cx="879623" cy="947024"/>
          </a:xfrm>
          <a:prstGeom prst="pie">
            <a:avLst>
              <a:gd name="adj1" fmla="val 5400000"/>
              <a:gd name="adj2" fmla="val 16200000"/>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Ελεύθερη σχεδίαση: Σχήμα 14">
            <a:extLst>
              <a:ext uri="{FF2B5EF4-FFF2-40B4-BE49-F238E27FC236}">
                <a16:creationId xmlns:a16="http://schemas.microsoft.com/office/drawing/2014/main" id="{24A8A041-E651-4202-B0FC-756394D18C31}"/>
              </a:ext>
            </a:extLst>
          </p:cNvPr>
          <p:cNvSpPr/>
          <p:nvPr/>
        </p:nvSpPr>
        <p:spPr>
          <a:xfrm>
            <a:off x="3219623" y="4813739"/>
            <a:ext cx="5240807" cy="947024"/>
          </a:xfrm>
          <a:custGeom>
            <a:avLst/>
            <a:gdLst>
              <a:gd name="connsiteX0" fmla="*/ 0 w 5240807"/>
              <a:gd name="connsiteY0" fmla="*/ 0 h 863600"/>
              <a:gd name="connsiteX1" fmla="*/ 5240807 w 5240807"/>
              <a:gd name="connsiteY1" fmla="*/ 0 h 863600"/>
              <a:gd name="connsiteX2" fmla="*/ 5240807 w 5240807"/>
              <a:gd name="connsiteY2" fmla="*/ 863600 h 863600"/>
              <a:gd name="connsiteX3" fmla="*/ 0 w 5240807"/>
              <a:gd name="connsiteY3" fmla="*/ 863600 h 863600"/>
              <a:gd name="connsiteX4" fmla="*/ 0 w 5240807"/>
              <a:gd name="connsiteY4" fmla="*/ 0 h 86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863600">
                <a:moveTo>
                  <a:pt x="0" y="0"/>
                </a:moveTo>
                <a:lnTo>
                  <a:pt x="5240807" y="0"/>
                </a:lnTo>
                <a:lnTo>
                  <a:pt x="5240807" y="863600"/>
                </a:lnTo>
                <a:lnTo>
                  <a:pt x="0" y="8636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64771" numCol="1" spcCol="1270" anchor="ctr" anchorCtr="0">
            <a:noAutofit/>
          </a:bodyPr>
          <a:lstStyle/>
          <a:p>
            <a:pPr marL="0" lvl="0" indent="0" defTabSz="755650">
              <a:lnSpc>
                <a:spcPct val="90000"/>
              </a:lnSpc>
              <a:spcBef>
                <a:spcPct val="0"/>
              </a:spcBef>
              <a:spcAft>
                <a:spcPct val="35000"/>
              </a:spcAft>
              <a:buNone/>
            </a:pPr>
            <a:r>
              <a:rPr lang="el-GR" sz="1700" kern="1200" dirty="0"/>
              <a:t>4. Το ΕΥ υποστηρίζει και καθοδηγεί τον εκπαιδευόμενο στη μελέτη του</a:t>
            </a:r>
          </a:p>
        </p:txBody>
      </p:sp>
      <p:sp>
        <p:nvSpPr>
          <p:cNvPr id="16" name="Ελεύθερη σχεδίαση: Σχήμα 15">
            <a:extLst>
              <a:ext uri="{FF2B5EF4-FFF2-40B4-BE49-F238E27FC236}">
                <a16:creationId xmlns:a16="http://schemas.microsoft.com/office/drawing/2014/main" id="{B5AA8E39-BF61-4297-8C05-0FAA23576F66}"/>
              </a:ext>
            </a:extLst>
          </p:cNvPr>
          <p:cNvSpPr/>
          <p:nvPr/>
        </p:nvSpPr>
        <p:spPr>
          <a:xfrm>
            <a:off x="5840027" y="2250688"/>
            <a:ext cx="2620403" cy="818233"/>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r>
              <a:rPr lang="el-GR" sz="800" kern="1200" dirty="0"/>
              <a:t>Υπάρχει βιβλιογραφική τεκμηρίωση</a:t>
            </a:r>
          </a:p>
          <a:p>
            <a:pPr marL="57150" lvl="1" indent="-57150" algn="l" defTabSz="355600">
              <a:lnSpc>
                <a:spcPct val="90000"/>
              </a:lnSpc>
              <a:spcBef>
                <a:spcPct val="0"/>
              </a:spcBef>
              <a:spcAft>
                <a:spcPct val="15000"/>
              </a:spcAft>
              <a:buChar char="•"/>
            </a:pPr>
            <a:r>
              <a:rPr lang="el-GR" sz="800" kern="1200" dirty="0"/>
              <a:t>Γίνεται αναφορά σε διαφορετικές πηγές</a:t>
            </a:r>
          </a:p>
          <a:p>
            <a:pPr marL="57150" lvl="1" indent="-57150" algn="l" defTabSz="355600">
              <a:lnSpc>
                <a:spcPct val="90000"/>
              </a:lnSpc>
              <a:spcBef>
                <a:spcPct val="0"/>
              </a:spcBef>
              <a:spcAft>
                <a:spcPct val="15000"/>
              </a:spcAft>
              <a:buChar char="•"/>
            </a:pPr>
            <a:r>
              <a:rPr lang="el-GR" sz="800" kern="1200" dirty="0"/>
              <a:t>Διακρίνεται από ερμηνεία και κριτική συζήτηση πληροφοριών</a:t>
            </a:r>
          </a:p>
          <a:p>
            <a:pPr marL="57150" lvl="1" indent="-57150" algn="l" defTabSz="355600">
              <a:lnSpc>
                <a:spcPct val="90000"/>
              </a:lnSpc>
              <a:spcBef>
                <a:spcPct val="0"/>
              </a:spcBef>
              <a:spcAft>
                <a:spcPct val="15000"/>
              </a:spcAft>
              <a:buChar char="•"/>
            </a:pPr>
            <a:r>
              <a:rPr lang="el-GR" sz="800" kern="1200" dirty="0"/>
              <a:t>Παρέχεται η δυνατότητα για περαιτέρω μελέτη σε διαφορετικές πηγές</a:t>
            </a:r>
          </a:p>
          <a:p>
            <a:pPr marL="57150" lvl="1" indent="-57150" algn="l" defTabSz="355600">
              <a:lnSpc>
                <a:spcPct val="90000"/>
              </a:lnSpc>
              <a:spcBef>
                <a:spcPct val="0"/>
              </a:spcBef>
              <a:spcAft>
                <a:spcPct val="15000"/>
              </a:spcAft>
              <a:buChar char="•"/>
            </a:pPr>
            <a:r>
              <a:rPr lang="el-GR" sz="800" b="1" u="sng" dirty="0"/>
              <a:t>Δεν</a:t>
            </a:r>
            <a:r>
              <a:rPr lang="el-GR" sz="800" dirty="0"/>
              <a:t> γίνεται συγκριτική ανάλυση πληροφοριών/ απόψεων</a:t>
            </a:r>
            <a:endParaRPr lang="el-GR" sz="800" kern="1200" dirty="0"/>
          </a:p>
        </p:txBody>
      </p:sp>
      <p:sp>
        <p:nvSpPr>
          <p:cNvPr id="17" name="Ελεύθερη σχεδίαση: Σχήμα 16">
            <a:extLst>
              <a:ext uri="{FF2B5EF4-FFF2-40B4-BE49-F238E27FC236}">
                <a16:creationId xmlns:a16="http://schemas.microsoft.com/office/drawing/2014/main" id="{16578218-9DB1-412F-9D3B-B3616C0A2C42}"/>
              </a:ext>
            </a:extLst>
          </p:cNvPr>
          <p:cNvSpPr/>
          <p:nvPr/>
        </p:nvSpPr>
        <p:spPr>
          <a:xfrm>
            <a:off x="5840028" y="3978196"/>
            <a:ext cx="2620403" cy="863600"/>
          </a:xfrm>
          <a:custGeom>
            <a:avLst/>
            <a:gdLst>
              <a:gd name="connsiteX0" fmla="*/ 0 w 2620403"/>
              <a:gd name="connsiteY0" fmla="*/ 0 h 863600"/>
              <a:gd name="connsiteX1" fmla="*/ 2620403 w 2620403"/>
              <a:gd name="connsiteY1" fmla="*/ 0 h 863600"/>
              <a:gd name="connsiteX2" fmla="*/ 2620403 w 2620403"/>
              <a:gd name="connsiteY2" fmla="*/ 863600 h 863600"/>
              <a:gd name="connsiteX3" fmla="*/ 0 w 2620403"/>
              <a:gd name="connsiteY3" fmla="*/ 863600 h 863600"/>
              <a:gd name="connsiteX4" fmla="*/ 0 w 2620403"/>
              <a:gd name="connsiteY4" fmla="*/ 0 h 86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600">
                <a:moveTo>
                  <a:pt x="0" y="0"/>
                </a:moveTo>
                <a:lnTo>
                  <a:pt x="2620403" y="0"/>
                </a:lnTo>
                <a:lnTo>
                  <a:pt x="2620403" y="863600"/>
                </a:lnTo>
                <a:lnTo>
                  <a:pt x="0" y="863600"/>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endParaRPr lang="el-GR" sz="800" kern="1200"/>
          </a:p>
          <a:p>
            <a:pPr marL="57150" lvl="1" indent="-57150" algn="l" defTabSz="355600">
              <a:lnSpc>
                <a:spcPct val="90000"/>
              </a:lnSpc>
              <a:spcBef>
                <a:spcPct val="0"/>
              </a:spcBef>
              <a:spcAft>
                <a:spcPct val="15000"/>
              </a:spcAft>
              <a:buChar char="•"/>
            </a:pPr>
            <a:endParaRPr lang="el-GR" sz="800" kern="1200" dirty="0"/>
          </a:p>
        </p:txBody>
      </p:sp>
      <p:sp>
        <p:nvSpPr>
          <p:cNvPr id="18" name="Ελεύθερη σχεδίαση: Σχήμα 17">
            <a:extLst>
              <a:ext uri="{FF2B5EF4-FFF2-40B4-BE49-F238E27FC236}">
                <a16:creationId xmlns:a16="http://schemas.microsoft.com/office/drawing/2014/main" id="{2ECA292E-A395-4496-A49A-8C3AE63D055C}"/>
              </a:ext>
            </a:extLst>
          </p:cNvPr>
          <p:cNvSpPr/>
          <p:nvPr/>
        </p:nvSpPr>
        <p:spPr>
          <a:xfrm>
            <a:off x="5840028" y="4841796"/>
            <a:ext cx="2620403" cy="863599"/>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endParaRPr lang="el-GR" sz="800" kern="1200" dirty="0"/>
          </a:p>
          <a:p>
            <a:pPr marL="57150" lvl="1" indent="-57150" algn="l" defTabSz="355600">
              <a:lnSpc>
                <a:spcPct val="90000"/>
              </a:lnSpc>
              <a:spcBef>
                <a:spcPct val="0"/>
              </a:spcBef>
              <a:spcAft>
                <a:spcPct val="15000"/>
              </a:spcAft>
              <a:buChar char="•"/>
            </a:pPr>
            <a:endParaRPr lang="el-GR" sz="800" kern="1200"/>
          </a:p>
        </p:txBody>
      </p:sp>
      <p:sp>
        <p:nvSpPr>
          <p:cNvPr id="6" name="Ορθογώνιο: Ψαλίδισμα διαγώνιων γωνιών 5">
            <a:extLst>
              <a:ext uri="{FF2B5EF4-FFF2-40B4-BE49-F238E27FC236}">
                <a16:creationId xmlns:a16="http://schemas.microsoft.com/office/drawing/2014/main" id="{0BC66E00-1E4E-4D3E-9F30-D16B67EB8590}"/>
              </a:ext>
            </a:extLst>
          </p:cNvPr>
          <p:cNvSpPr/>
          <p:nvPr/>
        </p:nvSpPr>
        <p:spPr>
          <a:xfrm>
            <a:off x="2015716" y="1309828"/>
            <a:ext cx="5112568" cy="792088"/>
          </a:xfrm>
          <a:prstGeom prst="snip2Diag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Αποτίμηση Εκπαιδευτικού Υλικού</a:t>
            </a:r>
          </a:p>
        </p:txBody>
      </p:sp>
      <p:sp>
        <p:nvSpPr>
          <p:cNvPr id="19" name="Ελεύθερη σχεδίαση: Σχήμα 18">
            <a:extLst>
              <a:ext uri="{FF2B5EF4-FFF2-40B4-BE49-F238E27FC236}">
                <a16:creationId xmlns:a16="http://schemas.microsoft.com/office/drawing/2014/main" id="{1619A7E6-3C5C-4D39-B753-0FAEE4BA6C80}"/>
              </a:ext>
            </a:extLst>
          </p:cNvPr>
          <p:cNvSpPr/>
          <p:nvPr/>
        </p:nvSpPr>
        <p:spPr>
          <a:xfrm>
            <a:off x="5840027" y="3212172"/>
            <a:ext cx="2764421" cy="765716"/>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r>
              <a:rPr lang="el-GR" sz="800" kern="1200" dirty="0"/>
              <a:t>Χρήση προσωπικών αντωνυμιών</a:t>
            </a:r>
          </a:p>
          <a:p>
            <a:pPr marL="57150" lvl="1" indent="-57150" algn="l" defTabSz="355600">
              <a:lnSpc>
                <a:spcPct val="90000"/>
              </a:lnSpc>
              <a:spcBef>
                <a:spcPct val="0"/>
              </a:spcBef>
              <a:spcAft>
                <a:spcPct val="15000"/>
              </a:spcAft>
              <a:buChar char="•"/>
            </a:pPr>
            <a:r>
              <a:rPr lang="el-GR" sz="800" kern="1200" dirty="0"/>
              <a:t>Χρήση καθομιλούμενης γλώσσας, φιλική και ευανάγνωστη γραφή</a:t>
            </a:r>
          </a:p>
          <a:p>
            <a:pPr marL="57150" lvl="1" indent="-57150" algn="l" defTabSz="355600">
              <a:lnSpc>
                <a:spcPct val="90000"/>
              </a:lnSpc>
              <a:spcBef>
                <a:spcPct val="0"/>
              </a:spcBef>
              <a:spcAft>
                <a:spcPct val="15000"/>
              </a:spcAft>
              <a:buChar char="•"/>
            </a:pPr>
            <a:r>
              <a:rPr lang="el-GR" sz="800" dirty="0"/>
              <a:t>Ικανοποιητική πυκνότητα πληροφοριών</a:t>
            </a:r>
          </a:p>
          <a:p>
            <a:pPr marL="57150" lvl="1" indent="-57150" algn="l" defTabSz="355600">
              <a:lnSpc>
                <a:spcPct val="90000"/>
              </a:lnSpc>
              <a:spcBef>
                <a:spcPct val="0"/>
              </a:spcBef>
              <a:spcAft>
                <a:spcPct val="15000"/>
              </a:spcAft>
              <a:buChar char="•"/>
            </a:pPr>
            <a:r>
              <a:rPr lang="el-GR" sz="800" kern="1200" dirty="0"/>
              <a:t>Τμηματική παρουσίαση στο μέγεθος της οθόνης</a:t>
            </a:r>
          </a:p>
          <a:p>
            <a:pPr marL="57150" lvl="1" indent="-57150" algn="l" defTabSz="355600">
              <a:lnSpc>
                <a:spcPct val="90000"/>
              </a:lnSpc>
              <a:spcBef>
                <a:spcPct val="0"/>
              </a:spcBef>
              <a:spcAft>
                <a:spcPct val="15000"/>
              </a:spcAft>
              <a:buChar char="•"/>
            </a:pPr>
            <a:r>
              <a:rPr lang="el-GR" sz="800" dirty="0"/>
              <a:t>Κείμενο, εικόνες και βίντεο</a:t>
            </a:r>
          </a:p>
          <a:p>
            <a:pPr marL="57150" lvl="1" indent="-57150" algn="l" defTabSz="355600">
              <a:lnSpc>
                <a:spcPct val="90000"/>
              </a:lnSpc>
              <a:spcBef>
                <a:spcPct val="0"/>
              </a:spcBef>
              <a:spcAft>
                <a:spcPct val="15000"/>
              </a:spcAft>
              <a:buChar char="•"/>
            </a:pPr>
            <a:r>
              <a:rPr lang="el-GR" sz="800" kern="1200" dirty="0"/>
              <a:t>Χρωματικές συνθέσεις</a:t>
            </a:r>
            <a:r>
              <a:rPr lang="el-GR" sz="800" dirty="0"/>
              <a:t> που συμβάλλουν στην άνετη αλληλεπίδραση</a:t>
            </a:r>
            <a:endParaRPr lang="el-GR" sz="800" kern="1200" dirty="0"/>
          </a:p>
        </p:txBody>
      </p:sp>
      <p:sp>
        <p:nvSpPr>
          <p:cNvPr id="20" name="Ελεύθερη σχεδίαση: Σχήμα 19">
            <a:extLst>
              <a:ext uri="{FF2B5EF4-FFF2-40B4-BE49-F238E27FC236}">
                <a16:creationId xmlns:a16="http://schemas.microsoft.com/office/drawing/2014/main" id="{DB848101-16C9-4FCB-B1A6-9408E12EC8E8}"/>
              </a:ext>
            </a:extLst>
          </p:cNvPr>
          <p:cNvSpPr/>
          <p:nvPr/>
        </p:nvSpPr>
        <p:spPr>
          <a:xfrm>
            <a:off x="5840027" y="4092719"/>
            <a:ext cx="2620403" cy="765715"/>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r>
              <a:rPr lang="el-GR" sz="800" kern="1200" dirty="0"/>
              <a:t>Κουμπιά και εικονίδια κατανοητά και αναγνωρίσιμα</a:t>
            </a:r>
          </a:p>
          <a:p>
            <a:pPr marL="57150" lvl="1" indent="-57150" algn="l" defTabSz="355600">
              <a:lnSpc>
                <a:spcPct val="90000"/>
              </a:lnSpc>
              <a:spcBef>
                <a:spcPct val="0"/>
              </a:spcBef>
              <a:spcAft>
                <a:spcPct val="15000"/>
              </a:spcAft>
              <a:buChar char="•"/>
            </a:pPr>
            <a:r>
              <a:rPr lang="el-GR" sz="800" dirty="0"/>
              <a:t>Εύκολη πλοήγηση</a:t>
            </a:r>
            <a:endParaRPr lang="el-GR" sz="800" kern="1200" dirty="0"/>
          </a:p>
          <a:p>
            <a:pPr marL="57150" lvl="1" indent="-57150" algn="l" defTabSz="355600">
              <a:lnSpc>
                <a:spcPct val="90000"/>
              </a:lnSpc>
              <a:spcBef>
                <a:spcPct val="0"/>
              </a:spcBef>
              <a:spcAft>
                <a:spcPct val="15000"/>
              </a:spcAft>
              <a:buChar char="•"/>
            </a:pPr>
            <a:r>
              <a:rPr lang="el-GR" sz="800" kern="1200" dirty="0"/>
              <a:t>Αξιοπιστία συνδέσμων</a:t>
            </a:r>
          </a:p>
        </p:txBody>
      </p:sp>
      <p:sp>
        <p:nvSpPr>
          <p:cNvPr id="21" name="Ελεύθερη σχεδίαση: Σχήμα 20">
            <a:extLst>
              <a:ext uri="{FF2B5EF4-FFF2-40B4-BE49-F238E27FC236}">
                <a16:creationId xmlns:a16="http://schemas.microsoft.com/office/drawing/2014/main" id="{0783A436-9BA3-4B35-8167-20BAD0DF86C2}"/>
              </a:ext>
            </a:extLst>
          </p:cNvPr>
          <p:cNvSpPr/>
          <p:nvPr/>
        </p:nvSpPr>
        <p:spPr>
          <a:xfrm>
            <a:off x="5840027" y="4876165"/>
            <a:ext cx="2620403" cy="765715"/>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r>
              <a:rPr lang="el-GR" sz="800" kern="1200" dirty="0"/>
              <a:t>Παρέχονται συμβουλές μελέτης και επεξηγηματικά σχόλια</a:t>
            </a:r>
          </a:p>
          <a:p>
            <a:pPr marL="57150" lvl="1" indent="-57150" algn="l" defTabSz="355600">
              <a:lnSpc>
                <a:spcPct val="90000"/>
              </a:lnSpc>
              <a:spcBef>
                <a:spcPct val="0"/>
              </a:spcBef>
              <a:spcAft>
                <a:spcPct val="15000"/>
              </a:spcAft>
              <a:buChar char="•"/>
            </a:pPr>
            <a:r>
              <a:rPr lang="el-GR" sz="800" kern="1200" dirty="0"/>
              <a:t>Δίνεται έμφαση σε σημεία </a:t>
            </a:r>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6" grpId="0"/>
      <p:bldP spid="19"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972108"/>
          </a:xfrm>
        </p:spPr>
        <p:txBody>
          <a:bodyPr>
            <a:noAutofit/>
          </a:bodyPr>
          <a:lstStyle/>
          <a:p>
            <a:r>
              <a:rPr lang="el-GR" sz="3600" dirty="0"/>
              <a:t>8. Αποτελέσματα - Κύρια ευρήματα 1</a:t>
            </a:r>
            <a:r>
              <a:rPr lang="el-GR" sz="3600" baseline="30000" dirty="0"/>
              <a:t>ης</a:t>
            </a:r>
            <a:r>
              <a:rPr lang="el-GR" sz="3600" dirty="0"/>
              <a:t> έρευνας 2/3</a:t>
            </a:r>
            <a:endParaRPr lang="el-GR" sz="4000" b="1" dirty="0"/>
          </a:p>
        </p:txBody>
      </p:sp>
      <p:sp>
        <p:nvSpPr>
          <p:cNvPr id="8" name="Τμήμα κύκλου 7">
            <a:extLst>
              <a:ext uri="{FF2B5EF4-FFF2-40B4-BE49-F238E27FC236}">
                <a16:creationId xmlns:a16="http://schemas.microsoft.com/office/drawing/2014/main" id="{759E85E7-DB48-4177-898D-97B08D87E33D}"/>
              </a:ext>
            </a:extLst>
          </p:cNvPr>
          <p:cNvSpPr/>
          <p:nvPr/>
        </p:nvSpPr>
        <p:spPr>
          <a:xfrm>
            <a:off x="1187624" y="2204864"/>
            <a:ext cx="4104456" cy="4110132"/>
          </a:xfrm>
          <a:prstGeom prst="pie">
            <a:avLst>
              <a:gd name="adj1" fmla="val 5400000"/>
              <a:gd name="adj2" fmla="val 16200000"/>
            </a:avLst>
          </a:pr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Ελεύθερη σχεδίαση: Σχήμα 8">
            <a:extLst>
              <a:ext uri="{FF2B5EF4-FFF2-40B4-BE49-F238E27FC236}">
                <a16:creationId xmlns:a16="http://schemas.microsoft.com/office/drawing/2014/main" id="{938CC861-1F54-467F-896B-8C330D21E7EC}"/>
              </a:ext>
            </a:extLst>
          </p:cNvPr>
          <p:cNvSpPr/>
          <p:nvPr/>
        </p:nvSpPr>
        <p:spPr>
          <a:xfrm>
            <a:off x="3219624" y="2204864"/>
            <a:ext cx="5240807" cy="4110132"/>
          </a:xfrm>
          <a:custGeom>
            <a:avLst/>
            <a:gdLst>
              <a:gd name="connsiteX0" fmla="*/ 0 w 5240807"/>
              <a:gd name="connsiteY0" fmla="*/ 0 h 4064000"/>
              <a:gd name="connsiteX1" fmla="*/ 5240807 w 5240807"/>
              <a:gd name="connsiteY1" fmla="*/ 0 h 4064000"/>
              <a:gd name="connsiteX2" fmla="*/ 5240807 w 5240807"/>
              <a:gd name="connsiteY2" fmla="*/ 4064000 h 4064000"/>
              <a:gd name="connsiteX3" fmla="*/ 0 w 5240807"/>
              <a:gd name="connsiteY3" fmla="*/ 4064000 h 4064000"/>
              <a:gd name="connsiteX4" fmla="*/ 0 w 5240807"/>
              <a:gd name="connsiteY4" fmla="*/ 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4064000">
                <a:moveTo>
                  <a:pt x="0" y="0"/>
                </a:moveTo>
                <a:lnTo>
                  <a:pt x="5240807" y="0"/>
                </a:lnTo>
                <a:lnTo>
                  <a:pt x="5240807" y="4064000"/>
                </a:lnTo>
                <a:lnTo>
                  <a:pt x="0" y="4064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3265171" numCol="1" spcCol="1270" anchor="ctr" anchorCtr="0">
            <a:noAutofit/>
          </a:bodyPr>
          <a:lstStyle/>
          <a:p>
            <a:pPr marL="0" lvl="0" indent="0" defTabSz="755650">
              <a:lnSpc>
                <a:spcPct val="90000"/>
              </a:lnSpc>
              <a:spcBef>
                <a:spcPct val="0"/>
              </a:spcBef>
              <a:spcAft>
                <a:spcPct val="35000"/>
              </a:spcAft>
              <a:buNone/>
            </a:pPr>
            <a:r>
              <a:rPr lang="el-GR" sz="1600" kern="1200" dirty="0"/>
              <a:t>5. Το ΕΥ υποστηρίζει την αλληλεπίδραση με τον εκπαιδευόμενο</a:t>
            </a:r>
          </a:p>
        </p:txBody>
      </p:sp>
      <p:sp>
        <p:nvSpPr>
          <p:cNvPr id="10" name="Τμήμα κύκλου 9">
            <a:extLst>
              <a:ext uri="{FF2B5EF4-FFF2-40B4-BE49-F238E27FC236}">
                <a16:creationId xmlns:a16="http://schemas.microsoft.com/office/drawing/2014/main" id="{7E6EB3A8-8C0C-461D-82F7-AC87AAA571E3}"/>
              </a:ext>
            </a:extLst>
          </p:cNvPr>
          <p:cNvSpPr/>
          <p:nvPr/>
        </p:nvSpPr>
        <p:spPr>
          <a:xfrm>
            <a:off x="1742355" y="3081088"/>
            <a:ext cx="2973661" cy="2997199"/>
          </a:xfrm>
          <a:prstGeom prst="pie">
            <a:avLst>
              <a:gd name="adj1" fmla="val 5399999"/>
              <a:gd name="adj2" fmla="val 16199999"/>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Ελεύθερη σχεδίαση: Σχήμα 10">
            <a:extLst>
              <a:ext uri="{FF2B5EF4-FFF2-40B4-BE49-F238E27FC236}">
                <a16:creationId xmlns:a16="http://schemas.microsoft.com/office/drawing/2014/main" id="{518D542B-48BA-45E1-BF3A-E55CF43264E8}"/>
              </a:ext>
            </a:extLst>
          </p:cNvPr>
          <p:cNvSpPr/>
          <p:nvPr/>
        </p:nvSpPr>
        <p:spPr>
          <a:xfrm>
            <a:off x="3219624" y="3114596"/>
            <a:ext cx="5240807" cy="2997200"/>
          </a:xfrm>
          <a:custGeom>
            <a:avLst/>
            <a:gdLst>
              <a:gd name="connsiteX0" fmla="*/ 0 w 5240807"/>
              <a:gd name="connsiteY0" fmla="*/ 0 h 2997200"/>
              <a:gd name="connsiteX1" fmla="*/ 5240807 w 5240807"/>
              <a:gd name="connsiteY1" fmla="*/ 0 h 2997200"/>
              <a:gd name="connsiteX2" fmla="*/ 5240807 w 5240807"/>
              <a:gd name="connsiteY2" fmla="*/ 2997200 h 2997200"/>
              <a:gd name="connsiteX3" fmla="*/ 0 w 5240807"/>
              <a:gd name="connsiteY3" fmla="*/ 2997200 h 2997200"/>
              <a:gd name="connsiteX4" fmla="*/ 0 w 5240807"/>
              <a:gd name="connsiteY4" fmla="*/ 0 h 299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2997200">
                <a:moveTo>
                  <a:pt x="0" y="0"/>
                </a:moveTo>
                <a:lnTo>
                  <a:pt x="5240807" y="0"/>
                </a:lnTo>
                <a:lnTo>
                  <a:pt x="5240807" y="2997200"/>
                </a:lnTo>
                <a:lnTo>
                  <a:pt x="0" y="2997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2198370" numCol="1" spcCol="1270" anchor="ctr" anchorCtr="0">
            <a:noAutofit/>
          </a:bodyPr>
          <a:lstStyle/>
          <a:p>
            <a:pPr marL="0" lvl="0" indent="0" algn="l" defTabSz="755650">
              <a:lnSpc>
                <a:spcPct val="90000"/>
              </a:lnSpc>
              <a:spcBef>
                <a:spcPct val="0"/>
              </a:spcBef>
              <a:spcAft>
                <a:spcPct val="35000"/>
              </a:spcAft>
              <a:buNone/>
            </a:pPr>
            <a:r>
              <a:rPr lang="el-GR" sz="1600" kern="1200" dirty="0"/>
              <a:t>6. </a:t>
            </a:r>
            <a:r>
              <a:rPr lang="el-GR" sz="1600" dirty="0"/>
              <a:t>Το ΕΥ παρέχει δυνατότητα αναστοχασμού και αυτοαξιολόγησης του εκπαιδευόμενου</a:t>
            </a:r>
            <a:endParaRPr lang="el-GR" sz="1600" kern="1200" dirty="0"/>
          </a:p>
        </p:txBody>
      </p:sp>
      <p:sp>
        <p:nvSpPr>
          <p:cNvPr id="12" name="Τμήμα κύκλου 11">
            <a:extLst>
              <a:ext uri="{FF2B5EF4-FFF2-40B4-BE49-F238E27FC236}">
                <a16:creationId xmlns:a16="http://schemas.microsoft.com/office/drawing/2014/main" id="{9909FD81-C0ED-459F-A5E1-01425F81B531}"/>
              </a:ext>
            </a:extLst>
          </p:cNvPr>
          <p:cNvSpPr/>
          <p:nvPr/>
        </p:nvSpPr>
        <p:spPr>
          <a:xfrm>
            <a:off x="2317698" y="3973309"/>
            <a:ext cx="1822254" cy="1930706"/>
          </a:xfrm>
          <a:prstGeom prst="pie">
            <a:avLst>
              <a:gd name="adj1" fmla="val 5400000"/>
              <a:gd name="adj2" fmla="val 16162247"/>
            </a:avLst>
          </a:pr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Ελεύθερη σχεδίαση: Σχήμα 12">
            <a:extLst>
              <a:ext uri="{FF2B5EF4-FFF2-40B4-BE49-F238E27FC236}">
                <a16:creationId xmlns:a16="http://schemas.microsoft.com/office/drawing/2014/main" id="{C2782258-5808-4766-9231-FDE90550B787}"/>
              </a:ext>
            </a:extLst>
          </p:cNvPr>
          <p:cNvSpPr/>
          <p:nvPr/>
        </p:nvSpPr>
        <p:spPr>
          <a:xfrm>
            <a:off x="3219624" y="3977888"/>
            <a:ext cx="5240807" cy="1930707"/>
          </a:xfrm>
          <a:custGeom>
            <a:avLst/>
            <a:gdLst>
              <a:gd name="connsiteX0" fmla="*/ 0 w 5240807"/>
              <a:gd name="connsiteY0" fmla="*/ 0 h 1930400"/>
              <a:gd name="connsiteX1" fmla="*/ 5240807 w 5240807"/>
              <a:gd name="connsiteY1" fmla="*/ 0 h 1930400"/>
              <a:gd name="connsiteX2" fmla="*/ 5240807 w 5240807"/>
              <a:gd name="connsiteY2" fmla="*/ 1930400 h 1930400"/>
              <a:gd name="connsiteX3" fmla="*/ 0 w 5240807"/>
              <a:gd name="connsiteY3" fmla="*/ 1930400 h 1930400"/>
              <a:gd name="connsiteX4" fmla="*/ 0 w 5240807"/>
              <a:gd name="connsiteY4" fmla="*/ 0 h 193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1930400">
                <a:moveTo>
                  <a:pt x="0" y="0"/>
                </a:moveTo>
                <a:lnTo>
                  <a:pt x="5240807" y="0"/>
                </a:lnTo>
                <a:lnTo>
                  <a:pt x="5240807" y="1930400"/>
                </a:lnTo>
                <a:lnTo>
                  <a:pt x="0" y="19304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1131570" numCol="1" spcCol="1270" anchor="ctr" anchorCtr="0">
            <a:noAutofit/>
          </a:bodyPr>
          <a:lstStyle/>
          <a:p>
            <a:pPr marL="0" lvl="0" indent="0" defTabSz="755650">
              <a:lnSpc>
                <a:spcPct val="90000"/>
              </a:lnSpc>
              <a:spcBef>
                <a:spcPct val="0"/>
              </a:spcBef>
              <a:spcAft>
                <a:spcPct val="35000"/>
              </a:spcAft>
              <a:buNone/>
            </a:pPr>
            <a:r>
              <a:rPr lang="el-GR" sz="1600" kern="1200" dirty="0"/>
              <a:t>7. Διατυπώνονται με σαφήνεια ο σκοπός και τα προσδοκώμενα αποτελέσματα</a:t>
            </a:r>
          </a:p>
        </p:txBody>
      </p:sp>
      <p:sp>
        <p:nvSpPr>
          <p:cNvPr id="14" name="Τμήμα κύκλου 13">
            <a:extLst>
              <a:ext uri="{FF2B5EF4-FFF2-40B4-BE49-F238E27FC236}">
                <a16:creationId xmlns:a16="http://schemas.microsoft.com/office/drawing/2014/main" id="{46A6861D-BF70-4873-8719-E654F04B536E}"/>
              </a:ext>
            </a:extLst>
          </p:cNvPr>
          <p:cNvSpPr/>
          <p:nvPr/>
        </p:nvSpPr>
        <p:spPr>
          <a:xfrm>
            <a:off x="2771801" y="4944743"/>
            <a:ext cx="864096" cy="816020"/>
          </a:xfrm>
          <a:prstGeom prst="pie">
            <a:avLst>
              <a:gd name="adj1" fmla="val 5400000"/>
              <a:gd name="adj2" fmla="val 16200000"/>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Ελεύθερη σχεδίαση: Σχήμα 14">
            <a:extLst>
              <a:ext uri="{FF2B5EF4-FFF2-40B4-BE49-F238E27FC236}">
                <a16:creationId xmlns:a16="http://schemas.microsoft.com/office/drawing/2014/main" id="{24A8A041-E651-4202-B0FC-756394D18C31}"/>
              </a:ext>
            </a:extLst>
          </p:cNvPr>
          <p:cNvSpPr/>
          <p:nvPr/>
        </p:nvSpPr>
        <p:spPr>
          <a:xfrm>
            <a:off x="3219623" y="4944743"/>
            <a:ext cx="5240807" cy="816019"/>
          </a:xfrm>
          <a:custGeom>
            <a:avLst/>
            <a:gdLst>
              <a:gd name="connsiteX0" fmla="*/ 0 w 5240807"/>
              <a:gd name="connsiteY0" fmla="*/ 0 h 863600"/>
              <a:gd name="connsiteX1" fmla="*/ 5240807 w 5240807"/>
              <a:gd name="connsiteY1" fmla="*/ 0 h 863600"/>
              <a:gd name="connsiteX2" fmla="*/ 5240807 w 5240807"/>
              <a:gd name="connsiteY2" fmla="*/ 863600 h 863600"/>
              <a:gd name="connsiteX3" fmla="*/ 0 w 5240807"/>
              <a:gd name="connsiteY3" fmla="*/ 863600 h 863600"/>
              <a:gd name="connsiteX4" fmla="*/ 0 w 5240807"/>
              <a:gd name="connsiteY4" fmla="*/ 0 h 86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863600">
                <a:moveTo>
                  <a:pt x="0" y="0"/>
                </a:moveTo>
                <a:lnTo>
                  <a:pt x="5240807" y="0"/>
                </a:lnTo>
                <a:lnTo>
                  <a:pt x="5240807" y="863600"/>
                </a:lnTo>
                <a:lnTo>
                  <a:pt x="0" y="8636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64771" numCol="1" spcCol="1270" anchor="ctr" anchorCtr="0">
            <a:noAutofit/>
          </a:bodyPr>
          <a:lstStyle/>
          <a:p>
            <a:pPr marL="0" lvl="0" indent="0" defTabSz="755650">
              <a:lnSpc>
                <a:spcPct val="90000"/>
              </a:lnSpc>
              <a:spcBef>
                <a:spcPct val="0"/>
              </a:spcBef>
              <a:spcAft>
                <a:spcPct val="35000"/>
              </a:spcAft>
              <a:buNone/>
            </a:pPr>
            <a:r>
              <a:rPr lang="el-GR" sz="1700" kern="1200" dirty="0"/>
              <a:t>8. Στο ΕΥ εφαρμόζονται οι αρχές της Πολυμεσικής μάθησης</a:t>
            </a:r>
          </a:p>
        </p:txBody>
      </p:sp>
      <p:sp>
        <p:nvSpPr>
          <p:cNvPr id="16" name="Ελεύθερη σχεδίαση: Σχήμα 15">
            <a:extLst>
              <a:ext uri="{FF2B5EF4-FFF2-40B4-BE49-F238E27FC236}">
                <a16:creationId xmlns:a16="http://schemas.microsoft.com/office/drawing/2014/main" id="{B5AA8E39-BF61-4297-8C05-0FAA23576F66}"/>
              </a:ext>
            </a:extLst>
          </p:cNvPr>
          <p:cNvSpPr/>
          <p:nvPr/>
        </p:nvSpPr>
        <p:spPr>
          <a:xfrm>
            <a:off x="5840027" y="2250688"/>
            <a:ext cx="2620403" cy="818233"/>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dirty="0"/>
              <a:t>Εμπεριέχονται δραστηριότητες που: ε</a:t>
            </a:r>
            <a:r>
              <a:rPr lang="el-GR" sz="800" kern="1200" dirty="0"/>
              <a:t>νθαρρύνουν τον εκπαιδευόμενο να εκφράσει δικές του απόψεις, να εμπλακεί συναισθηματικά με βάση τα προσωπικά του ενδιαφέροντα, να ανταλλάξει απόψεις με άλλους εκπαιδευόμενους, να αισθανθεί μέλος ομάδας και να ενσωματώσει</a:t>
            </a:r>
            <a:r>
              <a:rPr lang="el-GR" sz="800" dirty="0"/>
              <a:t>/ εμπλουτίσει τις απόψεις του σε αυτό.</a:t>
            </a:r>
            <a:endParaRPr lang="el-GR" sz="800" kern="1200" dirty="0"/>
          </a:p>
          <a:p>
            <a:pPr marL="171450" lvl="1" indent="-171450" algn="just" defTabSz="355600">
              <a:lnSpc>
                <a:spcPct val="90000"/>
              </a:lnSpc>
              <a:spcBef>
                <a:spcPct val="0"/>
              </a:spcBef>
              <a:spcAft>
                <a:spcPct val="15000"/>
              </a:spcAft>
              <a:buFont typeface="Arial" panose="020B0604020202020204" pitchFamily="34" charset="0"/>
              <a:buChar char="•"/>
            </a:pPr>
            <a:r>
              <a:rPr lang="el-GR" sz="800" b="1" u="sng" dirty="0"/>
              <a:t>Δεν</a:t>
            </a:r>
            <a:r>
              <a:rPr lang="el-GR" sz="800" dirty="0"/>
              <a:t> εμπεριέχονται δραστηριότητες που ενθαρρύνουν τη διατύπωση ερωτήσεων</a:t>
            </a:r>
            <a:endParaRPr lang="el-GR" sz="800" kern="1200" dirty="0"/>
          </a:p>
        </p:txBody>
      </p:sp>
      <p:sp>
        <p:nvSpPr>
          <p:cNvPr id="17" name="Ελεύθερη σχεδίαση: Σχήμα 16">
            <a:extLst>
              <a:ext uri="{FF2B5EF4-FFF2-40B4-BE49-F238E27FC236}">
                <a16:creationId xmlns:a16="http://schemas.microsoft.com/office/drawing/2014/main" id="{16578218-9DB1-412F-9D3B-B3616C0A2C42}"/>
              </a:ext>
            </a:extLst>
          </p:cNvPr>
          <p:cNvSpPr/>
          <p:nvPr/>
        </p:nvSpPr>
        <p:spPr>
          <a:xfrm>
            <a:off x="5840028" y="3978196"/>
            <a:ext cx="2620403" cy="863600"/>
          </a:xfrm>
          <a:custGeom>
            <a:avLst/>
            <a:gdLst>
              <a:gd name="connsiteX0" fmla="*/ 0 w 2620403"/>
              <a:gd name="connsiteY0" fmla="*/ 0 h 863600"/>
              <a:gd name="connsiteX1" fmla="*/ 2620403 w 2620403"/>
              <a:gd name="connsiteY1" fmla="*/ 0 h 863600"/>
              <a:gd name="connsiteX2" fmla="*/ 2620403 w 2620403"/>
              <a:gd name="connsiteY2" fmla="*/ 863600 h 863600"/>
              <a:gd name="connsiteX3" fmla="*/ 0 w 2620403"/>
              <a:gd name="connsiteY3" fmla="*/ 863600 h 863600"/>
              <a:gd name="connsiteX4" fmla="*/ 0 w 2620403"/>
              <a:gd name="connsiteY4" fmla="*/ 0 h 86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600">
                <a:moveTo>
                  <a:pt x="0" y="0"/>
                </a:moveTo>
                <a:lnTo>
                  <a:pt x="2620403" y="0"/>
                </a:lnTo>
                <a:lnTo>
                  <a:pt x="2620403" y="863600"/>
                </a:lnTo>
                <a:lnTo>
                  <a:pt x="0" y="863600"/>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endParaRPr lang="el-GR" sz="800" kern="1200"/>
          </a:p>
          <a:p>
            <a:pPr marL="57150" lvl="1" indent="-57150" algn="l" defTabSz="355600">
              <a:lnSpc>
                <a:spcPct val="90000"/>
              </a:lnSpc>
              <a:spcBef>
                <a:spcPct val="0"/>
              </a:spcBef>
              <a:spcAft>
                <a:spcPct val="15000"/>
              </a:spcAft>
              <a:buChar char="•"/>
            </a:pPr>
            <a:endParaRPr lang="el-GR" sz="800" kern="1200" dirty="0"/>
          </a:p>
        </p:txBody>
      </p:sp>
      <p:sp>
        <p:nvSpPr>
          <p:cNvPr id="18" name="Ελεύθερη σχεδίαση: Σχήμα 17">
            <a:extLst>
              <a:ext uri="{FF2B5EF4-FFF2-40B4-BE49-F238E27FC236}">
                <a16:creationId xmlns:a16="http://schemas.microsoft.com/office/drawing/2014/main" id="{2ECA292E-A395-4496-A49A-8C3AE63D055C}"/>
              </a:ext>
            </a:extLst>
          </p:cNvPr>
          <p:cNvSpPr/>
          <p:nvPr/>
        </p:nvSpPr>
        <p:spPr>
          <a:xfrm>
            <a:off x="5840028" y="4841796"/>
            <a:ext cx="2620403" cy="863599"/>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endParaRPr lang="el-GR" sz="800" kern="1200" dirty="0"/>
          </a:p>
          <a:p>
            <a:pPr marL="57150" lvl="1" indent="-57150" algn="l" defTabSz="355600">
              <a:lnSpc>
                <a:spcPct val="90000"/>
              </a:lnSpc>
              <a:spcBef>
                <a:spcPct val="0"/>
              </a:spcBef>
              <a:spcAft>
                <a:spcPct val="15000"/>
              </a:spcAft>
              <a:buChar char="•"/>
            </a:pPr>
            <a:endParaRPr lang="el-GR" sz="800" kern="1200"/>
          </a:p>
        </p:txBody>
      </p:sp>
      <p:sp>
        <p:nvSpPr>
          <p:cNvPr id="6" name="Ορθογώνιο: Ψαλίδισμα διαγώνιων γωνιών 5">
            <a:extLst>
              <a:ext uri="{FF2B5EF4-FFF2-40B4-BE49-F238E27FC236}">
                <a16:creationId xmlns:a16="http://schemas.microsoft.com/office/drawing/2014/main" id="{0BC66E00-1E4E-4D3E-9F30-D16B67EB8590}"/>
              </a:ext>
            </a:extLst>
          </p:cNvPr>
          <p:cNvSpPr/>
          <p:nvPr/>
        </p:nvSpPr>
        <p:spPr>
          <a:xfrm>
            <a:off x="2015716" y="1309828"/>
            <a:ext cx="5112568" cy="792088"/>
          </a:xfrm>
          <a:prstGeom prst="snip2Diag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Αποτίμηση Εκπαιδευτικού Υλικού</a:t>
            </a:r>
          </a:p>
        </p:txBody>
      </p:sp>
      <p:sp>
        <p:nvSpPr>
          <p:cNvPr id="19" name="Ελεύθερη σχεδίαση: Σχήμα 18">
            <a:extLst>
              <a:ext uri="{FF2B5EF4-FFF2-40B4-BE49-F238E27FC236}">
                <a16:creationId xmlns:a16="http://schemas.microsoft.com/office/drawing/2014/main" id="{1619A7E6-3C5C-4D39-B753-0FAEE4BA6C80}"/>
              </a:ext>
            </a:extLst>
          </p:cNvPr>
          <p:cNvSpPr/>
          <p:nvPr/>
        </p:nvSpPr>
        <p:spPr>
          <a:xfrm>
            <a:off x="5840027" y="3212172"/>
            <a:ext cx="2620403" cy="625130"/>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kern="1200" dirty="0"/>
              <a:t>Εμπεριέχονται δραστηριότητες αυτοαξιολόγησης, ανάπτυξης κριτικής σκέψης, ανάπτυξης διαύλων με στόχο την ανατροφοδότηση, Συσχέτισης των δεδομένων με τη δική του πραγματικότητα και εφαρμογής της νέας γνώσης στη δική του πραγματικότητα.</a:t>
            </a:r>
          </a:p>
        </p:txBody>
      </p:sp>
      <p:sp>
        <p:nvSpPr>
          <p:cNvPr id="20" name="Ελεύθερη σχεδίαση: Σχήμα 19">
            <a:extLst>
              <a:ext uri="{FF2B5EF4-FFF2-40B4-BE49-F238E27FC236}">
                <a16:creationId xmlns:a16="http://schemas.microsoft.com/office/drawing/2014/main" id="{DB848101-16C9-4FCB-B1A6-9408E12EC8E8}"/>
              </a:ext>
            </a:extLst>
          </p:cNvPr>
          <p:cNvSpPr/>
          <p:nvPr/>
        </p:nvSpPr>
        <p:spPr>
          <a:xfrm>
            <a:off x="5840027" y="4038442"/>
            <a:ext cx="2620403" cy="765715"/>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kern="1200" dirty="0"/>
              <a:t>Η διατύπωση του σκοπού και των προσδοκώμενων αποτελεσμάτων είναι σαφής.</a:t>
            </a:r>
          </a:p>
          <a:p>
            <a:pPr marL="171450" lvl="1" indent="-171450" algn="just" defTabSz="355600">
              <a:lnSpc>
                <a:spcPct val="90000"/>
              </a:lnSpc>
              <a:spcBef>
                <a:spcPct val="0"/>
              </a:spcBef>
              <a:spcAft>
                <a:spcPct val="15000"/>
              </a:spcAft>
              <a:buFont typeface="Arial" panose="020B0604020202020204" pitchFamily="34" charset="0"/>
              <a:buChar char="•"/>
            </a:pPr>
            <a:r>
              <a:rPr lang="el-GR" sz="800" dirty="0"/>
              <a:t>Τα προσδοκώμενα παρακινούν τον εκπαιδευόμενο σε επίπεδο γνώσεων, δεξιοτήτων και στάσεων</a:t>
            </a:r>
          </a:p>
          <a:p>
            <a:pPr marL="171450" lvl="1" indent="-171450" algn="just" defTabSz="355600">
              <a:lnSpc>
                <a:spcPct val="90000"/>
              </a:lnSpc>
              <a:spcBef>
                <a:spcPct val="0"/>
              </a:spcBef>
              <a:spcAft>
                <a:spcPct val="15000"/>
              </a:spcAft>
              <a:buFont typeface="Arial" panose="020B0604020202020204" pitchFamily="34" charset="0"/>
              <a:buChar char="•"/>
            </a:pPr>
            <a:r>
              <a:rPr lang="el-GR" sz="800" kern="1200" dirty="0"/>
              <a:t>Παρέχεται η δυνατότητα για έλεγχο της προόδου με βάση τα προσδοκώμενα αποτελέσματα.</a:t>
            </a:r>
          </a:p>
        </p:txBody>
      </p:sp>
      <p:sp>
        <p:nvSpPr>
          <p:cNvPr id="21" name="Ελεύθερη σχεδίαση: Σχήμα 20">
            <a:extLst>
              <a:ext uri="{FF2B5EF4-FFF2-40B4-BE49-F238E27FC236}">
                <a16:creationId xmlns:a16="http://schemas.microsoft.com/office/drawing/2014/main" id="{0783A436-9BA3-4B35-8167-20BAD0DF86C2}"/>
              </a:ext>
            </a:extLst>
          </p:cNvPr>
          <p:cNvSpPr/>
          <p:nvPr/>
        </p:nvSpPr>
        <p:spPr>
          <a:xfrm>
            <a:off x="5840027" y="4950681"/>
            <a:ext cx="2620403" cy="765715"/>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kern="1200" dirty="0"/>
              <a:t>Πολυμεσική αρχή, αρχή της τροπικότητας, αρχή της συνοχής, αρχή προσωποποίησης, , αρχή της φωνής</a:t>
            </a:r>
            <a:r>
              <a:rPr lang="el-GR" sz="800" dirty="0"/>
              <a:t>, αρχή της εικόνας, αρχή της κατάτμηση, αρχή της σηματοδότησης και αρχή της προπαίδευσης.</a:t>
            </a:r>
            <a:endParaRPr lang="el-GR" sz="800" kern="1200" dirty="0"/>
          </a:p>
        </p:txBody>
      </p:sp>
    </p:spTree>
    <p:extLst>
      <p:ext uri="{BB962C8B-B14F-4D97-AF65-F5344CB8AC3E}">
        <p14:creationId xmlns:p14="http://schemas.microsoft.com/office/powerpoint/2010/main" val="377435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6"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247581"/>
            <a:ext cx="7776864" cy="808350"/>
          </a:xfrm>
        </p:spPr>
        <p:txBody>
          <a:bodyPr>
            <a:noAutofit/>
          </a:bodyPr>
          <a:lstStyle/>
          <a:p>
            <a:r>
              <a:rPr lang="el-GR" sz="3600" dirty="0"/>
              <a:t>8. Αποτελέσματα - Κύρια ευρήματα 1</a:t>
            </a:r>
            <a:r>
              <a:rPr lang="el-GR" sz="3600" baseline="30000" dirty="0"/>
              <a:t>ης</a:t>
            </a:r>
            <a:r>
              <a:rPr lang="el-GR" sz="3600" dirty="0"/>
              <a:t> έρευνας 3/3</a:t>
            </a:r>
            <a:endParaRPr lang="el-GR" sz="4000" b="1" dirty="0"/>
          </a:p>
        </p:txBody>
      </p:sp>
      <p:sp>
        <p:nvSpPr>
          <p:cNvPr id="7" name="Ορθογώνιο 6">
            <a:extLst>
              <a:ext uri="{FF2B5EF4-FFF2-40B4-BE49-F238E27FC236}">
                <a16:creationId xmlns:a16="http://schemas.microsoft.com/office/drawing/2014/main" id="{9AE1867F-50A3-4A5B-9EB7-C18F2ED9B993}"/>
              </a:ext>
            </a:extLst>
          </p:cNvPr>
          <p:cNvSpPr/>
          <p:nvPr/>
        </p:nvSpPr>
        <p:spPr>
          <a:xfrm>
            <a:off x="2141798" y="2546812"/>
            <a:ext cx="5972048" cy="3086318"/>
          </a:xfrm>
          <a:prstGeom prst="rect">
            <a:avLst/>
          </a:prstGeom>
          <a:solidFill>
            <a:schemeClr val="bg2">
              <a:lumMod val="9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Ελεύθερη σχεδίαση: Σχήμα 7">
            <a:extLst>
              <a:ext uri="{FF2B5EF4-FFF2-40B4-BE49-F238E27FC236}">
                <a16:creationId xmlns:a16="http://schemas.microsoft.com/office/drawing/2014/main" id="{3B08C376-F01F-487D-BD86-8BBBB5CC206C}"/>
              </a:ext>
            </a:extLst>
          </p:cNvPr>
          <p:cNvSpPr/>
          <p:nvPr/>
        </p:nvSpPr>
        <p:spPr>
          <a:xfrm>
            <a:off x="2320273" y="2907761"/>
            <a:ext cx="2773227"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Πλήθος δραστηριοτήτων</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Τα βίντεο που εμπεριέχονται σε αυτό</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Η δομή του</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Διαρκής ανατροφοδότηση</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Ποικιλία δραστηριοτήτων</a:t>
            </a:r>
          </a:p>
          <a:p>
            <a:pPr marL="0" lvl="0" indent="0" algn="l" defTabSz="755650">
              <a:lnSpc>
                <a:spcPct val="90000"/>
              </a:lnSpc>
              <a:spcBef>
                <a:spcPct val="0"/>
              </a:spcBef>
              <a:spcAft>
                <a:spcPct val="35000"/>
              </a:spcAft>
              <a:buNone/>
            </a:pPr>
            <a:endParaRPr lang="el-GR" sz="1700" kern="1200" dirty="0"/>
          </a:p>
        </p:txBody>
      </p:sp>
      <p:sp>
        <p:nvSpPr>
          <p:cNvPr id="9" name="Ελεύθερη σχεδίαση: Σχήμα 8">
            <a:extLst>
              <a:ext uri="{FF2B5EF4-FFF2-40B4-BE49-F238E27FC236}">
                <a16:creationId xmlns:a16="http://schemas.microsoft.com/office/drawing/2014/main" id="{86D3AC3B-E7B8-4EA6-9EF7-3C763EC0EBC5}"/>
              </a:ext>
            </a:extLst>
          </p:cNvPr>
          <p:cNvSpPr/>
          <p:nvPr/>
        </p:nvSpPr>
        <p:spPr>
          <a:xfrm>
            <a:off x="5155280" y="2907761"/>
            <a:ext cx="2773227"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Η χρήση </a:t>
            </a:r>
            <a:r>
              <a:rPr lang="en-US" sz="1700" kern="1200" dirty="0"/>
              <a:t>avatar </a:t>
            </a:r>
            <a:r>
              <a:rPr lang="el-GR" sz="1700" kern="1200" dirty="0"/>
              <a:t>σε ορισμένες διαφάνειες που δεν εξυπηρετεί το γνωστικό αντικείμενο</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Δυσνόητος πίνακας περιεχομένων</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Μεγάλη έκταση κειμένων</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Μεγάλο εύρος υλικού</a:t>
            </a:r>
          </a:p>
          <a:p>
            <a:pPr marL="0" lvl="0" indent="0" algn="l" defTabSz="755650">
              <a:lnSpc>
                <a:spcPct val="90000"/>
              </a:lnSpc>
              <a:spcBef>
                <a:spcPct val="0"/>
              </a:spcBef>
              <a:spcAft>
                <a:spcPct val="35000"/>
              </a:spcAft>
              <a:buNone/>
            </a:pPr>
            <a:endParaRPr lang="el-GR" sz="1700" kern="1200" dirty="0"/>
          </a:p>
        </p:txBody>
      </p:sp>
      <p:sp>
        <p:nvSpPr>
          <p:cNvPr id="10" name="Σταυρός 9">
            <a:extLst>
              <a:ext uri="{FF2B5EF4-FFF2-40B4-BE49-F238E27FC236}">
                <a16:creationId xmlns:a16="http://schemas.microsoft.com/office/drawing/2014/main" id="{225D2CC0-1F86-4BCD-9229-149E92381EB5}"/>
              </a:ext>
            </a:extLst>
          </p:cNvPr>
          <p:cNvSpPr/>
          <p:nvPr/>
        </p:nvSpPr>
        <p:spPr>
          <a:xfrm>
            <a:off x="1524000" y="1929172"/>
            <a:ext cx="1166952" cy="1166952"/>
          </a:xfrm>
          <a:prstGeom prst="plus">
            <a:avLst>
              <a:gd name="adj" fmla="val 32810"/>
            </a:avLst>
          </a:prstGeom>
          <a:solidFill>
            <a:srgbClr val="BF9000"/>
          </a:solidFill>
          <a:ln>
            <a:solidFill>
              <a:srgbClr val="931B1B"/>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Ορθογώνιο 10">
            <a:extLst>
              <a:ext uri="{FF2B5EF4-FFF2-40B4-BE49-F238E27FC236}">
                <a16:creationId xmlns:a16="http://schemas.microsoft.com/office/drawing/2014/main" id="{6025EAFB-BD92-47E4-992F-13939523D891}"/>
              </a:ext>
            </a:extLst>
          </p:cNvPr>
          <p:cNvSpPr/>
          <p:nvPr/>
        </p:nvSpPr>
        <p:spPr>
          <a:xfrm>
            <a:off x="7290116" y="2348836"/>
            <a:ext cx="1098307" cy="376380"/>
          </a:xfrm>
          <a:prstGeom prst="rect">
            <a:avLst/>
          </a:prstGeom>
          <a:solidFill>
            <a:srgbClr val="931B1B"/>
          </a:solidFill>
          <a:ln>
            <a:solidFill>
              <a:srgbClr val="BF9000"/>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Ευθεία γραμμή σύνδεσης 11">
            <a:extLst>
              <a:ext uri="{FF2B5EF4-FFF2-40B4-BE49-F238E27FC236}">
                <a16:creationId xmlns:a16="http://schemas.microsoft.com/office/drawing/2014/main" id="{196C22F2-89DE-4322-89E3-27D170D28112}"/>
              </a:ext>
            </a:extLst>
          </p:cNvPr>
          <p:cNvSpPr/>
          <p:nvPr/>
        </p:nvSpPr>
        <p:spPr>
          <a:xfrm>
            <a:off x="5127822" y="2913407"/>
            <a:ext cx="686" cy="2521748"/>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14" name="Ομάδα 13">
            <a:extLst>
              <a:ext uri="{FF2B5EF4-FFF2-40B4-BE49-F238E27FC236}">
                <a16:creationId xmlns:a16="http://schemas.microsoft.com/office/drawing/2014/main" id="{B89FFE09-8573-449B-960A-EF71F9F1529F}"/>
              </a:ext>
            </a:extLst>
          </p:cNvPr>
          <p:cNvGrpSpPr/>
          <p:nvPr/>
        </p:nvGrpSpPr>
        <p:grpSpPr>
          <a:xfrm>
            <a:off x="3133212" y="1224870"/>
            <a:ext cx="3868304" cy="1500346"/>
            <a:chOff x="3386024" y="1297633"/>
            <a:chExt cx="3348883" cy="1500346"/>
          </a:xfrm>
        </p:grpSpPr>
        <p:sp>
          <p:nvSpPr>
            <p:cNvPr id="15" name="Ελεύθερη σχεδίαση: Σχήμα 14">
              <a:extLst>
                <a:ext uri="{FF2B5EF4-FFF2-40B4-BE49-F238E27FC236}">
                  <a16:creationId xmlns:a16="http://schemas.microsoft.com/office/drawing/2014/main" id="{AEC4A1CB-45B5-41B3-9DAC-1B9689023320}"/>
                </a:ext>
              </a:extLst>
            </p:cNvPr>
            <p:cNvSpPr/>
            <p:nvPr/>
          </p:nvSpPr>
          <p:spPr>
            <a:xfrm rot="21600000">
              <a:off x="3386024" y="1326671"/>
              <a:ext cx="1483216" cy="1415040"/>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4">
                <a:lumMod val="75000"/>
              </a:schemeClr>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792" tIns="467551" rIns="361424" bIns="467552" numCol="1" spcCol="1270" anchor="ctr" anchorCtr="0">
              <a:noAutofit/>
            </a:bodyPr>
            <a:lstStyle/>
            <a:p>
              <a:pPr marL="0" lvl="0" indent="0" algn="ctr" defTabSz="711200">
                <a:lnSpc>
                  <a:spcPct val="90000"/>
                </a:lnSpc>
                <a:spcBef>
                  <a:spcPct val="0"/>
                </a:spcBef>
                <a:spcAft>
                  <a:spcPct val="35000"/>
                </a:spcAft>
                <a:buNone/>
              </a:pPr>
              <a:r>
                <a:rPr lang="el-GR" sz="1600" kern="1200" dirty="0"/>
                <a:t>Δυνατά σημεία</a:t>
              </a:r>
            </a:p>
          </p:txBody>
        </p:sp>
        <p:sp>
          <p:nvSpPr>
            <p:cNvPr id="16" name="Ελεύθερη σχεδίαση: Σχήμα 15">
              <a:extLst>
                <a:ext uri="{FF2B5EF4-FFF2-40B4-BE49-F238E27FC236}">
                  <a16:creationId xmlns:a16="http://schemas.microsoft.com/office/drawing/2014/main" id="{8C474155-A6B8-4BBC-8A6C-54A9DB9D7F8E}"/>
                </a:ext>
              </a:extLst>
            </p:cNvPr>
            <p:cNvSpPr/>
            <p:nvPr/>
          </p:nvSpPr>
          <p:spPr>
            <a:xfrm>
              <a:off x="5251691" y="1297633"/>
              <a:ext cx="1483216" cy="1500346"/>
            </a:xfrm>
            <a:custGeom>
              <a:avLst/>
              <a:gdLst>
                <a:gd name="connsiteX0" fmla="*/ 0 w 1747142"/>
                <a:gd name="connsiteY0" fmla="*/ 1007438 h 1549905"/>
                <a:gd name="connsiteX1" fmla="*/ 436786 w 1747142"/>
                <a:gd name="connsiteY1" fmla="*/ 1007438 h 1549905"/>
                <a:gd name="connsiteX2" fmla="*/ 436786 w 1747142"/>
                <a:gd name="connsiteY2" fmla="*/ 0 h 1549905"/>
                <a:gd name="connsiteX3" fmla="*/ 1310357 w 1747142"/>
                <a:gd name="connsiteY3" fmla="*/ 0 h 1549905"/>
                <a:gd name="connsiteX4" fmla="*/ 1310357 w 1747142"/>
                <a:gd name="connsiteY4" fmla="*/ 1007438 h 1549905"/>
                <a:gd name="connsiteX5" fmla="*/ 1747142 w 1747142"/>
                <a:gd name="connsiteY5" fmla="*/ 1007438 h 1549905"/>
                <a:gd name="connsiteX6" fmla="*/ 873571 w 1747142"/>
                <a:gd name="connsiteY6" fmla="*/ 1549905 h 1549905"/>
                <a:gd name="connsiteX7" fmla="*/ 0 w 1747142"/>
                <a:gd name="connsiteY7" fmla="*/ 1007438 h 154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7142" h="1549905">
                  <a:moveTo>
                    <a:pt x="611500" y="0"/>
                  </a:moveTo>
                  <a:lnTo>
                    <a:pt x="611500" y="387477"/>
                  </a:lnTo>
                  <a:lnTo>
                    <a:pt x="1747141" y="387477"/>
                  </a:lnTo>
                  <a:lnTo>
                    <a:pt x="1747141" y="1162429"/>
                  </a:lnTo>
                  <a:lnTo>
                    <a:pt x="611500" y="1162429"/>
                  </a:lnTo>
                  <a:lnTo>
                    <a:pt x="611500" y="1549905"/>
                  </a:lnTo>
                  <a:lnTo>
                    <a:pt x="1" y="774953"/>
                  </a:lnTo>
                  <a:lnTo>
                    <a:pt x="611500" y="0"/>
                  </a:lnTo>
                  <a:close/>
                </a:path>
              </a:pathLst>
            </a:custGeom>
            <a:solidFill>
              <a:srgbClr val="931B1B"/>
            </a:solidFill>
            <a:ln>
              <a:solidFill>
                <a:srgbClr val="BF9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85026" tIns="550578" rIns="113792" bIns="550578" numCol="1" spcCol="1270" anchor="ctr" anchorCtr="0">
              <a:noAutofit/>
            </a:bodyPr>
            <a:lstStyle/>
            <a:p>
              <a:pPr marL="0" lvl="0" indent="0" algn="ctr" defTabSz="711200">
                <a:lnSpc>
                  <a:spcPct val="90000"/>
                </a:lnSpc>
                <a:spcBef>
                  <a:spcPct val="0"/>
                </a:spcBef>
                <a:spcAft>
                  <a:spcPct val="35000"/>
                </a:spcAft>
                <a:buNone/>
              </a:pPr>
              <a:r>
                <a:rPr lang="el-GR" sz="1600" kern="1200" dirty="0"/>
                <a:t>Αδύναμα σημεία</a:t>
              </a:r>
            </a:p>
          </p:txBody>
        </p:sp>
      </p:grpSp>
    </p:spTree>
    <p:extLst>
      <p:ext uri="{BB962C8B-B14F-4D97-AF65-F5344CB8AC3E}">
        <p14:creationId xmlns:p14="http://schemas.microsoft.com/office/powerpoint/2010/main" val="91542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fade">
                                      <p:cBhvr>
                                        <p:cTn id="37" dur="500"/>
                                        <p:tgtEl>
                                          <p:spTgt spid="9">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2" end="2"/>
                                            </p:txEl>
                                          </p:spTgt>
                                        </p:tgtEl>
                                        <p:attrNameLst>
                                          <p:attrName>style.visibility</p:attrName>
                                        </p:attrNameLst>
                                      </p:cBhvr>
                                      <p:to>
                                        <p:strVal val="visible"/>
                                      </p:to>
                                    </p:set>
                                    <p:animEffect transition="in" filter="fade">
                                      <p:cBhvr>
                                        <p:cTn id="42" dur="500"/>
                                        <p:tgtEl>
                                          <p:spTgt spid="9">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xEl>
                                              <p:pRg st="3" end="3"/>
                                            </p:txEl>
                                          </p:spTgt>
                                        </p:tgtEl>
                                        <p:attrNameLst>
                                          <p:attrName>style.visibility</p:attrName>
                                        </p:attrNameLst>
                                      </p:cBhvr>
                                      <p:to>
                                        <p:strVal val="visible"/>
                                      </p:to>
                                    </p:set>
                                    <p:animEffect transition="in" filter="fade">
                                      <p:cBhvr>
                                        <p:cTn id="4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188640"/>
            <a:ext cx="7776864" cy="972108"/>
          </a:xfrm>
        </p:spPr>
        <p:txBody>
          <a:bodyPr>
            <a:noAutofit/>
          </a:bodyPr>
          <a:lstStyle/>
          <a:p>
            <a:r>
              <a:rPr lang="el-GR" sz="3600" dirty="0"/>
              <a:t>8. Αποτελέσματα - Κύρια ευρήματα </a:t>
            </a:r>
            <a:r>
              <a:rPr lang="en-US" sz="3600" dirty="0"/>
              <a:t>2</a:t>
            </a:r>
            <a:r>
              <a:rPr lang="el-GR" sz="3600" baseline="30000" dirty="0"/>
              <a:t>ης</a:t>
            </a:r>
            <a:r>
              <a:rPr lang="el-GR" sz="3600" dirty="0"/>
              <a:t> έρευνας 1/2</a:t>
            </a:r>
            <a:endParaRPr lang="el-GR" sz="4000" b="1" dirty="0"/>
          </a:p>
        </p:txBody>
      </p:sp>
      <p:sp>
        <p:nvSpPr>
          <p:cNvPr id="8" name="Τμήμα κύκλου 7">
            <a:extLst>
              <a:ext uri="{FF2B5EF4-FFF2-40B4-BE49-F238E27FC236}">
                <a16:creationId xmlns:a16="http://schemas.microsoft.com/office/drawing/2014/main" id="{759E85E7-DB48-4177-898D-97B08D87E33D}"/>
              </a:ext>
            </a:extLst>
          </p:cNvPr>
          <p:cNvSpPr/>
          <p:nvPr/>
        </p:nvSpPr>
        <p:spPr>
          <a:xfrm>
            <a:off x="1187624" y="2204864"/>
            <a:ext cx="4104456" cy="4110132"/>
          </a:xfrm>
          <a:prstGeom prst="pie">
            <a:avLst>
              <a:gd name="adj1" fmla="val 5400000"/>
              <a:gd name="adj2" fmla="val 16200000"/>
            </a:avLst>
          </a:pr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Ελεύθερη σχεδίαση: Σχήμα 8">
            <a:extLst>
              <a:ext uri="{FF2B5EF4-FFF2-40B4-BE49-F238E27FC236}">
                <a16:creationId xmlns:a16="http://schemas.microsoft.com/office/drawing/2014/main" id="{938CC861-1F54-467F-896B-8C330D21E7EC}"/>
              </a:ext>
            </a:extLst>
          </p:cNvPr>
          <p:cNvSpPr/>
          <p:nvPr/>
        </p:nvSpPr>
        <p:spPr>
          <a:xfrm>
            <a:off x="3219624" y="2204864"/>
            <a:ext cx="5240807" cy="4110132"/>
          </a:xfrm>
          <a:custGeom>
            <a:avLst/>
            <a:gdLst>
              <a:gd name="connsiteX0" fmla="*/ 0 w 5240807"/>
              <a:gd name="connsiteY0" fmla="*/ 0 h 4064000"/>
              <a:gd name="connsiteX1" fmla="*/ 5240807 w 5240807"/>
              <a:gd name="connsiteY1" fmla="*/ 0 h 4064000"/>
              <a:gd name="connsiteX2" fmla="*/ 5240807 w 5240807"/>
              <a:gd name="connsiteY2" fmla="*/ 4064000 h 4064000"/>
              <a:gd name="connsiteX3" fmla="*/ 0 w 5240807"/>
              <a:gd name="connsiteY3" fmla="*/ 4064000 h 4064000"/>
              <a:gd name="connsiteX4" fmla="*/ 0 w 5240807"/>
              <a:gd name="connsiteY4" fmla="*/ 0 h 406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4064000">
                <a:moveTo>
                  <a:pt x="0" y="0"/>
                </a:moveTo>
                <a:lnTo>
                  <a:pt x="5240807" y="0"/>
                </a:lnTo>
                <a:lnTo>
                  <a:pt x="5240807" y="4064000"/>
                </a:lnTo>
                <a:lnTo>
                  <a:pt x="0" y="4064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3265171" numCol="1" spcCol="1270" anchor="ctr" anchorCtr="0">
            <a:noAutofit/>
          </a:bodyPr>
          <a:lstStyle/>
          <a:p>
            <a:pPr marL="0" lvl="0" indent="0" defTabSz="755650">
              <a:lnSpc>
                <a:spcPct val="90000"/>
              </a:lnSpc>
              <a:spcBef>
                <a:spcPct val="0"/>
              </a:spcBef>
              <a:spcAft>
                <a:spcPct val="35000"/>
              </a:spcAft>
              <a:buNone/>
            </a:pPr>
            <a:r>
              <a:rPr lang="en-US" sz="1600" kern="1200" dirty="0"/>
              <a:t>1</a:t>
            </a:r>
            <a:r>
              <a:rPr lang="el-GR" sz="1600" kern="1200" dirty="0"/>
              <a:t>. Το ΕΥ</a:t>
            </a:r>
            <a:r>
              <a:rPr lang="en-US" sz="1600" kern="1200" dirty="0"/>
              <a:t> </a:t>
            </a:r>
            <a:r>
              <a:rPr lang="el-GR" sz="1600" kern="1200" dirty="0"/>
              <a:t>κρίνεται ελκυστικό και ικανό να αντικαταστήσει τόσο τον εκπαιδευτικό όσο και το βιβλίο</a:t>
            </a:r>
          </a:p>
        </p:txBody>
      </p:sp>
      <p:sp>
        <p:nvSpPr>
          <p:cNvPr id="10" name="Τμήμα κύκλου 9">
            <a:extLst>
              <a:ext uri="{FF2B5EF4-FFF2-40B4-BE49-F238E27FC236}">
                <a16:creationId xmlns:a16="http://schemas.microsoft.com/office/drawing/2014/main" id="{7E6EB3A8-8C0C-461D-82F7-AC87AAA571E3}"/>
              </a:ext>
            </a:extLst>
          </p:cNvPr>
          <p:cNvSpPr/>
          <p:nvPr/>
        </p:nvSpPr>
        <p:spPr>
          <a:xfrm>
            <a:off x="1742355" y="3081088"/>
            <a:ext cx="2973661" cy="2997199"/>
          </a:xfrm>
          <a:prstGeom prst="pie">
            <a:avLst>
              <a:gd name="adj1" fmla="val 5399999"/>
              <a:gd name="adj2" fmla="val 16199999"/>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Ελεύθερη σχεδίαση: Σχήμα 10">
            <a:extLst>
              <a:ext uri="{FF2B5EF4-FFF2-40B4-BE49-F238E27FC236}">
                <a16:creationId xmlns:a16="http://schemas.microsoft.com/office/drawing/2014/main" id="{518D542B-48BA-45E1-BF3A-E55CF43264E8}"/>
              </a:ext>
            </a:extLst>
          </p:cNvPr>
          <p:cNvSpPr/>
          <p:nvPr/>
        </p:nvSpPr>
        <p:spPr>
          <a:xfrm>
            <a:off x="3219624" y="3063240"/>
            <a:ext cx="5240807" cy="3048556"/>
          </a:xfrm>
          <a:custGeom>
            <a:avLst/>
            <a:gdLst>
              <a:gd name="connsiteX0" fmla="*/ 0 w 5240807"/>
              <a:gd name="connsiteY0" fmla="*/ 0 h 2997200"/>
              <a:gd name="connsiteX1" fmla="*/ 5240807 w 5240807"/>
              <a:gd name="connsiteY1" fmla="*/ 0 h 2997200"/>
              <a:gd name="connsiteX2" fmla="*/ 5240807 w 5240807"/>
              <a:gd name="connsiteY2" fmla="*/ 2997200 h 2997200"/>
              <a:gd name="connsiteX3" fmla="*/ 0 w 5240807"/>
              <a:gd name="connsiteY3" fmla="*/ 2997200 h 2997200"/>
              <a:gd name="connsiteX4" fmla="*/ 0 w 5240807"/>
              <a:gd name="connsiteY4" fmla="*/ 0 h 299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2997200">
                <a:moveTo>
                  <a:pt x="0" y="0"/>
                </a:moveTo>
                <a:lnTo>
                  <a:pt x="5240807" y="0"/>
                </a:lnTo>
                <a:lnTo>
                  <a:pt x="5240807" y="2997200"/>
                </a:lnTo>
                <a:lnTo>
                  <a:pt x="0" y="2997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2198370" numCol="1" spcCol="1270" anchor="ctr" anchorCtr="0">
            <a:noAutofit/>
          </a:bodyPr>
          <a:lstStyle/>
          <a:p>
            <a:pPr marL="0" lvl="0" indent="0" algn="l" defTabSz="755650">
              <a:lnSpc>
                <a:spcPct val="90000"/>
              </a:lnSpc>
              <a:spcBef>
                <a:spcPct val="0"/>
              </a:spcBef>
              <a:spcAft>
                <a:spcPct val="35000"/>
              </a:spcAft>
              <a:buNone/>
            </a:pPr>
            <a:r>
              <a:rPr lang="el-GR" sz="1600" kern="1200" dirty="0"/>
              <a:t>2. </a:t>
            </a:r>
            <a:r>
              <a:rPr lang="el-GR" sz="1600" dirty="0"/>
              <a:t>Το ΕΥ αποτιμάται ως εύχρηστο τόσο για εκπαιδευτικούς όσο και για μαθητές</a:t>
            </a:r>
            <a:endParaRPr lang="el-GR" sz="1600" kern="1200" dirty="0"/>
          </a:p>
        </p:txBody>
      </p:sp>
      <p:sp>
        <p:nvSpPr>
          <p:cNvPr id="12" name="Τμήμα κύκλου 11">
            <a:extLst>
              <a:ext uri="{FF2B5EF4-FFF2-40B4-BE49-F238E27FC236}">
                <a16:creationId xmlns:a16="http://schemas.microsoft.com/office/drawing/2014/main" id="{9909FD81-C0ED-459F-A5E1-01425F81B531}"/>
              </a:ext>
            </a:extLst>
          </p:cNvPr>
          <p:cNvSpPr/>
          <p:nvPr/>
        </p:nvSpPr>
        <p:spPr>
          <a:xfrm>
            <a:off x="2317698" y="3973309"/>
            <a:ext cx="1822254" cy="1930706"/>
          </a:xfrm>
          <a:prstGeom prst="pie">
            <a:avLst>
              <a:gd name="adj1" fmla="val 5400000"/>
              <a:gd name="adj2" fmla="val 16162247"/>
            </a:avLst>
          </a:pr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Ελεύθερη σχεδίαση: Σχήμα 12">
            <a:extLst>
              <a:ext uri="{FF2B5EF4-FFF2-40B4-BE49-F238E27FC236}">
                <a16:creationId xmlns:a16="http://schemas.microsoft.com/office/drawing/2014/main" id="{C2782258-5808-4766-9231-FDE90550B787}"/>
              </a:ext>
            </a:extLst>
          </p:cNvPr>
          <p:cNvSpPr/>
          <p:nvPr/>
        </p:nvSpPr>
        <p:spPr>
          <a:xfrm>
            <a:off x="3219624" y="3977888"/>
            <a:ext cx="5240807" cy="1930707"/>
          </a:xfrm>
          <a:custGeom>
            <a:avLst/>
            <a:gdLst>
              <a:gd name="connsiteX0" fmla="*/ 0 w 5240807"/>
              <a:gd name="connsiteY0" fmla="*/ 0 h 1930400"/>
              <a:gd name="connsiteX1" fmla="*/ 5240807 w 5240807"/>
              <a:gd name="connsiteY1" fmla="*/ 0 h 1930400"/>
              <a:gd name="connsiteX2" fmla="*/ 5240807 w 5240807"/>
              <a:gd name="connsiteY2" fmla="*/ 1930400 h 1930400"/>
              <a:gd name="connsiteX3" fmla="*/ 0 w 5240807"/>
              <a:gd name="connsiteY3" fmla="*/ 1930400 h 1930400"/>
              <a:gd name="connsiteX4" fmla="*/ 0 w 5240807"/>
              <a:gd name="connsiteY4" fmla="*/ 0 h 193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1930400">
                <a:moveTo>
                  <a:pt x="0" y="0"/>
                </a:moveTo>
                <a:lnTo>
                  <a:pt x="5240807" y="0"/>
                </a:lnTo>
                <a:lnTo>
                  <a:pt x="5240807" y="1930400"/>
                </a:lnTo>
                <a:lnTo>
                  <a:pt x="0" y="19304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1131570" numCol="1" spcCol="1270" anchor="ctr" anchorCtr="0">
            <a:noAutofit/>
          </a:bodyPr>
          <a:lstStyle/>
          <a:p>
            <a:pPr marL="0" lvl="0" indent="0" defTabSz="755650">
              <a:lnSpc>
                <a:spcPct val="90000"/>
              </a:lnSpc>
              <a:spcBef>
                <a:spcPct val="0"/>
              </a:spcBef>
              <a:spcAft>
                <a:spcPct val="35000"/>
              </a:spcAft>
              <a:buNone/>
            </a:pPr>
            <a:r>
              <a:rPr lang="el-GR" sz="1600" dirty="0"/>
              <a:t>3</a:t>
            </a:r>
            <a:r>
              <a:rPr lang="el-GR" sz="1600" kern="1200" dirty="0"/>
              <a:t>. </a:t>
            </a:r>
            <a:r>
              <a:rPr kumimoji="0" lang="el-GR" sz="17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Το διδακτικό περιεχόμενο του ΕΥ χαρακτηρίζεται από επάρκεια και πληρότητα </a:t>
            </a:r>
            <a:endParaRPr lang="el-GR" sz="1600" kern="1200" dirty="0"/>
          </a:p>
        </p:txBody>
      </p:sp>
      <p:sp>
        <p:nvSpPr>
          <p:cNvPr id="14" name="Τμήμα κύκλου 13">
            <a:extLst>
              <a:ext uri="{FF2B5EF4-FFF2-40B4-BE49-F238E27FC236}">
                <a16:creationId xmlns:a16="http://schemas.microsoft.com/office/drawing/2014/main" id="{46A6861D-BF70-4873-8719-E654F04B536E}"/>
              </a:ext>
            </a:extLst>
          </p:cNvPr>
          <p:cNvSpPr/>
          <p:nvPr/>
        </p:nvSpPr>
        <p:spPr>
          <a:xfrm>
            <a:off x="2771801" y="4841796"/>
            <a:ext cx="864095" cy="918967"/>
          </a:xfrm>
          <a:prstGeom prst="pie">
            <a:avLst>
              <a:gd name="adj1" fmla="val 5400000"/>
              <a:gd name="adj2" fmla="val 16200000"/>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Ελεύθερη σχεδίαση: Σχήμα 14">
            <a:extLst>
              <a:ext uri="{FF2B5EF4-FFF2-40B4-BE49-F238E27FC236}">
                <a16:creationId xmlns:a16="http://schemas.microsoft.com/office/drawing/2014/main" id="{24A8A041-E651-4202-B0FC-756394D18C31}"/>
              </a:ext>
            </a:extLst>
          </p:cNvPr>
          <p:cNvSpPr/>
          <p:nvPr/>
        </p:nvSpPr>
        <p:spPr>
          <a:xfrm>
            <a:off x="3219623" y="4846375"/>
            <a:ext cx="5240807" cy="914387"/>
          </a:xfrm>
          <a:custGeom>
            <a:avLst/>
            <a:gdLst>
              <a:gd name="connsiteX0" fmla="*/ 0 w 5240807"/>
              <a:gd name="connsiteY0" fmla="*/ 0 h 863600"/>
              <a:gd name="connsiteX1" fmla="*/ 5240807 w 5240807"/>
              <a:gd name="connsiteY1" fmla="*/ 0 h 863600"/>
              <a:gd name="connsiteX2" fmla="*/ 5240807 w 5240807"/>
              <a:gd name="connsiteY2" fmla="*/ 863600 h 863600"/>
              <a:gd name="connsiteX3" fmla="*/ 0 w 5240807"/>
              <a:gd name="connsiteY3" fmla="*/ 863600 h 863600"/>
              <a:gd name="connsiteX4" fmla="*/ 0 w 5240807"/>
              <a:gd name="connsiteY4" fmla="*/ 0 h 86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0807" h="863600">
                <a:moveTo>
                  <a:pt x="0" y="0"/>
                </a:moveTo>
                <a:lnTo>
                  <a:pt x="5240807" y="0"/>
                </a:lnTo>
                <a:lnTo>
                  <a:pt x="5240807" y="863600"/>
                </a:lnTo>
                <a:lnTo>
                  <a:pt x="0" y="8636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770" tIns="64770" rIns="2685174" bIns="64771" numCol="1" spcCol="1270" anchor="ctr" anchorCtr="0">
            <a:noAutofit/>
          </a:bodyPr>
          <a:lstStyle/>
          <a:p>
            <a:pPr marL="0" lvl="0" indent="0" defTabSz="755650">
              <a:lnSpc>
                <a:spcPct val="90000"/>
              </a:lnSpc>
              <a:spcBef>
                <a:spcPct val="0"/>
              </a:spcBef>
              <a:spcAft>
                <a:spcPct val="35000"/>
              </a:spcAft>
              <a:buNone/>
            </a:pPr>
            <a:r>
              <a:rPr lang="el-GR" sz="1700" dirty="0"/>
              <a:t>4</a:t>
            </a:r>
            <a:r>
              <a:rPr lang="el-GR" sz="1700" kern="1200" dirty="0"/>
              <a:t>. </a:t>
            </a:r>
            <a:r>
              <a:rPr lang="el-GR" sz="1700" dirty="0"/>
              <a:t>Τ</a:t>
            </a:r>
            <a:r>
              <a:rPr lang="el-GR" sz="1700" kern="1200" dirty="0"/>
              <a:t>ο ΕΥ δύναται να χρησιμοποιηθεί συμπληρωματικά στην εκπαιδευτική πράξη </a:t>
            </a:r>
          </a:p>
        </p:txBody>
      </p:sp>
      <p:sp>
        <p:nvSpPr>
          <p:cNvPr id="16" name="Ελεύθερη σχεδίαση: Σχήμα 15">
            <a:extLst>
              <a:ext uri="{FF2B5EF4-FFF2-40B4-BE49-F238E27FC236}">
                <a16:creationId xmlns:a16="http://schemas.microsoft.com/office/drawing/2014/main" id="{B5AA8E39-BF61-4297-8C05-0FAA23576F66}"/>
              </a:ext>
            </a:extLst>
          </p:cNvPr>
          <p:cNvSpPr/>
          <p:nvPr/>
        </p:nvSpPr>
        <p:spPr>
          <a:xfrm>
            <a:off x="5840027" y="2250688"/>
            <a:ext cx="2620403" cy="818233"/>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kern="1200" dirty="0"/>
              <a:t>Χαρακτηρίζεται πλούσιο, κατανοητό, εντυπωσιακό, εύλ</a:t>
            </a:r>
            <a:r>
              <a:rPr lang="el-GR" sz="800" dirty="0"/>
              <a:t>ηπτο, ευέλικτο, σύγχρονο, ολοκληρωμένο, εύστοχο, προσιτό, αναπάντεχο, ευχάριστο και ενδιαφέρον.</a:t>
            </a:r>
            <a:endParaRPr lang="el-GR" sz="800" kern="1200" dirty="0"/>
          </a:p>
          <a:p>
            <a:pPr marL="171450" lvl="1" indent="-171450" algn="just" defTabSz="355600">
              <a:lnSpc>
                <a:spcPct val="90000"/>
              </a:lnSpc>
              <a:spcBef>
                <a:spcPct val="0"/>
              </a:spcBef>
              <a:spcAft>
                <a:spcPct val="15000"/>
              </a:spcAft>
              <a:buFont typeface="Arial" panose="020B0604020202020204" pitchFamily="34" charset="0"/>
              <a:buChar char="•"/>
            </a:pPr>
            <a:r>
              <a:rPr lang="el-GR" sz="800" dirty="0"/>
              <a:t>Άποψη των αξιολογητών είναι πως είναι δυνατόν να αντικαταστήσει τόσο το βιβλίο όσο και τον εκπαιδευτικό</a:t>
            </a:r>
            <a:endParaRPr lang="el-GR" sz="800" kern="1200" dirty="0"/>
          </a:p>
        </p:txBody>
      </p:sp>
      <p:sp>
        <p:nvSpPr>
          <p:cNvPr id="17" name="Ελεύθερη σχεδίαση: Σχήμα 16">
            <a:extLst>
              <a:ext uri="{FF2B5EF4-FFF2-40B4-BE49-F238E27FC236}">
                <a16:creationId xmlns:a16="http://schemas.microsoft.com/office/drawing/2014/main" id="{16578218-9DB1-412F-9D3B-B3616C0A2C42}"/>
              </a:ext>
            </a:extLst>
          </p:cNvPr>
          <p:cNvSpPr/>
          <p:nvPr/>
        </p:nvSpPr>
        <p:spPr>
          <a:xfrm>
            <a:off x="5840028" y="3978196"/>
            <a:ext cx="2620403" cy="863600"/>
          </a:xfrm>
          <a:custGeom>
            <a:avLst/>
            <a:gdLst>
              <a:gd name="connsiteX0" fmla="*/ 0 w 2620403"/>
              <a:gd name="connsiteY0" fmla="*/ 0 h 863600"/>
              <a:gd name="connsiteX1" fmla="*/ 2620403 w 2620403"/>
              <a:gd name="connsiteY1" fmla="*/ 0 h 863600"/>
              <a:gd name="connsiteX2" fmla="*/ 2620403 w 2620403"/>
              <a:gd name="connsiteY2" fmla="*/ 863600 h 863600"/>
              <a:gd name="connsiteX3" fmla="*/ 0 w 2620403"/>
              <a:gd name="connsiteY3" fmla="*/ 863600 h 863600"/>
              <a:gd name="connsiteX4" fmla="*/ 0 w 2620403"/>
              <a:gd name="connsiteY4" fmla="*/ 0 h 86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600">
                <a:moveTo>
                  <a:pt x="0" y="0"/>
                </a:moveTo>
                <a:lnTo>
                  <a:pt x="2620403" y="0"/>
                </a:lnTo>
                <a:lnTo>
                  <a:pt x="2620403" y="863600"/>
                </a:lnTo>
                <a:lnTo>
                  <a:pt x="0" y="863600"/>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endParaRPr lang="el-GR" sz="800" kern="1200"/>
          </a:p>
          <a:p>
            <a:pPr marL="57150" lvl="1" indent="-57150" algn="l" defTabSz="355600">
              <a:lnSpc>
                <a:spcPct val="90000"/>
              </a:lnSpc>
              <a:spcBef>
                <a:spcPct val="0"/>
              </a:spcBef>
              <a:spcAft>
                <a:spcPct val="15000"/>
              </a:spcAft>
              <a:buChar char="•"/>
            </a:pPr>
            <a:endParaRPr lang="el-GR" sz="800" kern="1200" dirty="0"/>
          </a:p>
        </p:txBody>
      </p:sp>
      <p:sp>
        <p:nvSpPr>
          <p:cNvPr id="18" name="Ελεύθερη σχεδίαση: Σχήμα 17">
            <a:extLst>
              <a:ext uri="{FF2B5EF4-FFF2-40B4-BE49-F238E27FC236}">
                <a16:creationId xmlns:a16="http://schemas.microsoft.com/office/drawing/2014/main" id="{2ECA292E-A395-4496-A49A-8C3AE63D055C}"/>
              </a:ext>
            </a:extLst>
          </p:cNvPr>
          <p:cNvSpPr/>
          <p:nvPr/>
        </p:nvSpPr>
        <p:spPr>
          <a:xfrm>
            <a:off x="5840028" y="4841796"/>
            <a:ext cx="2620403" cy="863599"/>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endParaRPr lang="el-GR" sz="800" kern="1200" dirty="0"/>
          </a:p>
          <a:p>
            <a:pPr marL="57150" lvl="1" indent="-57150" algn="l" defTabSz="355600">
              <a:lnSpc>
                <a:spcPct val="90000"/>
              </a:lnSpc>
              <a:spcBef>
                <a:spcPct val="0"/>
              </a:spcBef>
              <a:spcAft>
                <a:spcPct val="15000"/>
              </a:spcAft>
              <a:buChar char="•"/>
            </a:pPr>
            <a:endParaRPr lang="el-GR" sz="800" kern="1200"/>
          </a:p>
        </p:txBody>
      </p:sp>
      <p:sp>
        <p:nvSpPr>
          <p:cNvPr id="6" name="Ορθογώνιο: Ψαλίδισμα διαγώνιων γωνιών 5">
            <a:extLst>
              <a:ext uri="{FF2B5EF4-FFF2-40B4-BE49-F238E27FC236}">
                <a16:creationId xmlns:a16="http://schemas.microsoft.com/office/drawing/2014/main" id="{0BC66E00-1E4E-4D3E-9F30-D16B67EB8590}"/>
              </a:ext>
            </a:extLst>
          </p:cNvPr>
          <p:cNvSpPr/>
          <p:nvPr/>
        </p:nvSpPr>
        <p:spPr>
          <a:xfrm>
            <a:off x="2015716" y="1309828"/>
            <a:ext cx="5112568" cy="792088"/>
          </a:xfrm>
          <a:prstGeom prst="snip2Diag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Αποτίμηση Εκπαιδευτικού Υλικού</a:t>
            </a:r>
          </a:p>
        </p:txBody>
      </p:sp>
      <p:sp>
        <p:nvSpPr>
          <p:cNvPr id="19" name="Ελεύθερη σχεδίαση: Σχήμα 18">
            <a:extLst>
              <a:ext uri="{FF2B5EF4-FFF2-40B4-BE49-F238E27FC236}">
                <a16:creationId xmlns:a16="http://schemas.microsoft.com/office/drawing/2014/main" id="{1619A7E6-3C5C-4D39-B753-0FAEE4BA6C80}"/>
              </a:ext>
            </a:extLst>
          </p:cNvPr>
          <p:cNvSpPr/>
          <p:nvPr/>
        </p:nvSpPr>
        <p:spPr>
          <a:xfrm>
            <a:off x="5840027" y="3212172"/>
            <a:ext cx="2620403" cy="596024"/>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dirty="0"/>
              <a:t>Εύκολο κατά την πλοήγηση τόσο για τους αξιολογητές όσο και για τους μαθητές (το αν είναι εύχρηστο για τους μαθητές κρίθηκε από τους αξιολογητές με βάση την εμπειρία τους). </a:t>
            </a:r>
            <a:endParaRPr lang="el-GR" sz="800" b="1" kern="1200" dirty="0"/>
          </a:p>
        </p:txBody>
      </p:sp>
      <p:sp>
        <p:nvSpPr>
          <p:cNvPr id="20" name="Ελεύθερη σχεδίαση: Σχήμα 19">
            <a:extLst>
              <a:ext uri="{FF2B5EF4-FFF2-40B4-BE49-F238E27FC236}">
                <a16:creationId xmlns:a16="http://schemas.microsoft.com/office/drawing/2014/main" id="{DB848101-16C9-4FCB-B1A6-9408E12EC8E8}"/>
              </a:ext>
            </a:extLst>
          </p:cNvPr>
          <p:cNvSpPr/>
          <p:nvPr/>
        </p:nvSpPr>
        <p:spPr>
          <a:xfrm>
            <a:off x="5840027" y="4038442"/>
            <a:ext cx="2620403" cy="765715"/>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kern="1200" dirty="0"/>
              <a:t>Μέσω του ΕΥ παρέχονται αρκετές πληροφορίες, οι οποίες καλύπτουν την ύλη στο σύνολό της, είναι με τέτοιο τρόπο κατανεμημένες που βοηθούν τον μαθητή να τις μελετήσει, αλλά και να λάβει επιπλέον γνώσεις. Τέλος, δεν εντοπίζονται ανακρίβειες και σημειώνεται πως είναι έγκυρο, ενώ το διδακτικό περιεχόμενο είναι σε αντιστοιχία με τους στόχους που αναφέρονται στο ΑΠΣ.</a:t>
            </a:r>
          </a:p>
        </p:txBody>
      </p:sp>
      <p:sp>
        <p:nvSpPr>
          <p:cNvPr id="21" name="Ελεύθερη σχεδίαση: Σχήμα 20">
            <a:extLst>
              <a:ext uri="{FF2B5EF4-FFF2-40B4-BE49-F238E27FC236}">
                <a16:creationId xmlns:a16="http://schemas.microsoft.com/office/drawing/2014/main" id="{0783A436-9BA3-4B35-8167-20BAD0DF86C2}"/>
              </a:ext>
            </a:extLst>
          </p:cNvPr>
          <p:cNvSpPr/>
          <p:nvPr/>
        </p:nvSpPr>
        <p:spPr>
          <a:xfrm>
            <a:off x="5840027" y="4902043"/>
            <a:ext cx="2620403" cy="646129"/>
          </a:xfrm>
          <a:custGeom>
            <a:avLst/>
            <a:gdLst>
              <a:gd name="connsiteX0" fmla="*/ 0 w 2620403"/>
              <a:gd name="connsiteY0" fmla="*/ 0 h 863599"/>
              <a:gd name="connsiteX1" fmla="*/ 2620403 w 2620403"/>
              <a:gd name="connsiteY1" fmla="*/ 0 h 863599"/>
              <a:gd name="connsiteX2" fmla="*/ 2620403 w 2620403"/>
              <a:gd name="connsiteY2" fmla="*/ 863599 h 863599"/>
              <a:gd name="connsiteX3" fmla="*/ 0 w 2620403"/>
              <a:gd name="connsiteY3" fmla="*/ 863599 h 863599"/>
              <a:gd name="connsiteX4" fmla="*/ 0 w 2620403"/>
              <a:gd name="connsiteY4" fmla="*/ 0 h 863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403" h="863599">
                <a:moveTo>
                  <a:pt x="0" y="0"/>
                </a:moveTo>
                <a:lnTo>
                  <a:pt x="2620403" y="0"/>
                </a:lnTo>
                <a:lnTo>
                  <a:pt x="2620403" y="863599"/>
                </a:lnTo>
                <a:lnTo>
                  <a:pt x="0" y="863599"/>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marL="171450" lvl="1" indent="-171450" algn="just" defTabSz="355600">
              <a:lnSpc>
                <a:spcPct val="90000"/>
              </a:lnSpc>
              <a:spcBef>
                <a:spcPct val="0"/>
              </a:spcBef>
              <a:spcAft>
                <a:spcPct val="15000"/>
              </a:spcAft>
              <a:buFont typeface="Arial" panose="020B0604020202020204" pitchFamily="34" charset="0"/>
              <a:buChar char="•"/>
            </a:pPr>
            <a:r>
              <a:rPr lang="el-GR" sz="800" dirty="0"/>
              <a:t>Εκφράζεται η άποψη ότι είναι δυνατό το ΕΥ υλικό να χρησιμοποιηθεί συμπληρωματικά κατά τη διδασκαλία της ενότητας που διαπραγματεύεται, η οποία μάλιστα ενισχύεται αφού οι αξιολογητές είναι διατεθειμένοι να το συστήσουν και σε συναδέλφους τους.</a:t>
            </a:r>
            <a:endParaRPr lang="el-GR" sz="800" kern="1200" dirty="0"/>
          </a:p>
        </p:txBody>
      </p:sp>
    </p:spTree>
    <p:extLst>
      <p:ext uri="{BB962C8B-B14F-4D97-AF65-F5344CB8AC3E}">
        <p14:creationId xmlns:p14="http://schemas.microsoft.com/office/powerpoint/2010/main" val="107428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6" grpId="0"/>
      <p:bldP spid="19"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247581"/>
            <a:ext cx="7776864" cy="808350"/>
          </a:xfrm>
        </p:spPr>
        <p:txBody>
          <a:bodyPr>
            <a:noAutofit/>
          </a:bodyPr>
          <a:lstStyle/>
          <a:p>
            <a:r>
              <a:rPr lang="el-GR" sz="3600" dirty="0"/>
              <a:t>8. Αποτελέσματα - Κύρια ευρήματα 2</a:t>
            </a:r>
            <a:r>
              <a:rPr lang="el-GR" sz="3600" baseline="30000" dirty="0"/>
              <a:t>ης</a:t>
            </a:r>
            <a:r>
              <a:rPr lang="el-GR" sz="3600" dirty="0"/>
              <a:t> έρευνας 2/2</a:t>
            </a:r>
            <a:endParaRPr lang="el-GR" sz="4000" b="1" dirty="0"/>
          </a:p>
        </p:txBody>
      </p:sp>
      <p:sp>
        <p:nvSpPr>
          <p:cNvPr id="7" name="Ορθογώνιο 6">
            <a:extLst>
              <a:ext uri="{FF2B5EF4-FFF2-40B4-BE49-F238E27FC236}">
                <a16:creationId xmlns:a16="http://schemas.microsoft.com/office/drawing/2014/main" id="{9AE1867F-50A3-4A5B-9EB7-C18F2ED9B993}"/>
              </a:ext>
            </a:extLst>
          </p:cNvPr>
          <p:cNvSpPr/>
          <p:nvPr/>
        </p:nvSpPr>
        <p:spPr>
          <a:xfrm>
            <a:off x="2141798" y="2332830"/>
            <a:ext cx="5972048" cy="3978532"/>
          </a:xfrm>
          <a:prstGeom prst="rect">
            <a:avLst/>
          </a:prstGeom>
          <a:solidFill>
            <a:schemeClr val="bg2">
              <a:lumMod val="9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Ελεύθερη σχεδίαση: Σχήμα 7">
            <a:extLst>
              <a:ext uri="{FF2B5EF4-FFF2-40B4-BE49-F238E27FC236}">
                <a16:creationId xmlns:a16="http://schemas.microsoft.com/office/drawing/2014/main" id="{3B08C376-F01F-487D-BD86-8BBBB5CC206C}"/>
              </a:ext>
            </a:extLst>
          </p:cNvPr>
          <p:cNvSpPr/>
          <p:nvPr/>
        </p:nvSpPr>
        <p:spPr>
          <a:xfrm>
            <a:off x="2327823" y="2801199"/>
            <a:ext cx="2773227"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Βίντεο για παρουσίαση των άθλων</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Ποικιλία δραστηριοτήτων</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a:t>Συμπερίληψη σε αυτό εικόνων</a:t>
            </a:r>
            <a:endParaRPr lang="el-GR" sz="1700" kern="1200" dirty="0"/>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Η ευχρηστία του</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Η δομή του</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a:t>Το καλαίσθητο περιβάλλον του</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Εμπλέκει τους μαθητές στη μάθηση</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a:t>Άμεση ανατροφοδότηση</a:t>
            </a:r>
            <a:endParaRPr lang="el-GR" sz="1700" kern="1200" dirty="0"/>
          </a:p>
          <a:p>
            <a:pPr marL="0" lvl="0" indent="0" algn="l" defTabSz="755650">
              <a:lnSpc>
                <a:spcPct val="90000"/>
              </a:lnSpc>
              <a:spcBef>
                <a:spcPct val="0"/>
              </a:spcBef>
              <a:spcAft>
                <a:spcPct val="35000"/>
              </a:spcAft>
              <a:buNone/>
            </a:pPr>
            <a:endParaRPr lang="el-GR" sz="1700" kern="1200" dirty="0"/>
          </a:p>
        </p:txBody>
      </p:sp>
      <p:sp>
        <p:nvSpPr>
          <p:cNvPr id="9" name="Ελεύθερη σχεδίαση: Σχήμα 8">
            <a:extLst>
              <a:ext uri="{FF2B5EF4-FFF2-40B4-BE49-F238E27FC236}">
                <a16:creationId xmlns:a16="http://schemas.microsoft.com/office/drawing/2014/main" id="{86D3AC3B-E7B8-4EA6-9EF7-3C763EC0EBC5}"/>
              </a:ext>
            </a:extLst>
          </p:cNvPr>
          <p:cNvSpPr/>
          <p:nvPr/>
        </p:nvSpPr>
        <p:spPr>
          <a:xfrm>
            <a:off x="5155280" y="2907761"/>
            <a:ext cx="2773227"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Ποσότητα και πυκνότητα πληροφορίας </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Πολλές πληροφορίες στο εισαγωγικό βίντεο</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Έλλειψη ηχογραφημένης αφήγησης</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a:t>Η μη ύπαρξη διαφάνειας με το σύνολο των ερωτοαπαντήσεων </a:t>
            </a:r>
          </a:p>
          <a:p>
            <a:pPr marL="0" lvl="0" indent="0" algn="l" defTabSz="755650">
              <a:lnSpc>
                <a:spcPct val="90000"/>
              </a:lnSpc>
              <a:spcBef>
                <a:spcPct val="0"/>
              </a:spcBef>
              <a:spcAft>
                <a:spcPct val="35000"/>
              </a:spcAft>
              <a:buNone/>
            </a:pPr>
            <a:endParaRPr lang="el-GR" sz="1700" kern="1200" dirty="0"/>
          </a:p>
        </p:txBody>
      </p:sp>
      <p:sp>
        <p:nvSpPr>
          <p:cNvPr id="10" name="Σταυρός 9">
            <a:extLst>
              <a:ext uri="{FF2B5EF4-FFF2-40B4-BE49-F238E27FC236}">
                <a16:creationId xmlns:a16="http://schemas.microsoft.com/office/drawing/2014/main" id="{225D2CC0-1F86-4BCD-9229-149E92381EB5}"/>
              </a:ext>
            </a:extLst>
          </p:cNvPr>
          <p:cNvSpPr/>
          <p:nvPr/>
        </p:nvSpPr>
        <p:spPr>
          <a:xfrm>
            <a:off x="1524000" y="1929172"/>
            <a:ext cx="1166952" cy="1166952"/>
          </a:xfrm>
          <a:prstGeom prst="plus">
            <a:avLst>
              <a:gd name="adj" fmla="val 32810"/>
            </a:avLst>
          </a:prstGeom>
          <a:solidFill>
            <a:srgbClr val="BF9000"/>
          </a:solidFill>
          <a:ln>
            <a:solidFill>
              <a:srgbClr val="931B1B"/>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Ορθογώνιο 10">
            <a:extLst>
              <a:ext uri="{FF2B5EF4-FFF2-40B4-BE49-F238E27FC236}">
                <a16:creationId xmlns:a16="http://schemas.microsoft.com/office/drawing/2014/main" id="{6025EAFB-BD92-47E4-992F-13939523D891}"/>
              </a:ext>
            </a:extLst>
          </p:cNvPr>
          <p:cNvSpPr/>
          <p:nvPr/>
        </p:nvSpPr>
        <p:spPr>
          <a:xfrm>
            <a:off x="7290116" y="2348836"/>
            <a:ext cx="1098307" cy="376380"/>
          </a:xfrm>
          <a:prstGeom prst="rect">
            <a:avLst/>
          </a:prstGeom>
          <a:solidFill>
            <a:srgbClr val="931B1B"/>
          </a:solidFill>
          <a:ln>
            <a:solidFill>
              <a:srgbClr val="BF9000"/>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Ευθεία γραμμή σύνδεσης 11">
            <a:extLst>
              <a:ext uri="{FF2B5EF4-FFF2-40B4-BE49-F238E27FC236}">
                <a16:creationId xmlns:a16="http://schemas.microsoft.com/office/drawing/2014/main" id="{196C22F2-89DE-4322-89E3-27D170D28112}"/>
              </a:ext>
            </a:extLst>
          </p:cNvPr>
          <p:cNvSpPr/>
          <p:nvPr/>
        </p:nvSpPr>
        <p:spPr>
          <a:xfrm>
            <a:off x="5127822" y="2913407"/>
            <a:ext cx="686" cy="2521748"/>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14" name="Ομάδα 13">
            <a:extLst>
              <a:ext uri="{FF2B5EF4-FFF2-40B4-BE49-F238E27FC236}">
                <a16:creationId xmlns:a16="http://schemas.microsoft.com/office/drawing/2014/main" id="{B89FFE09-8573-449B-960A-EF71F9F1529F}"/>
              </a:ext>
            </a:extLst>
          </p:cNvPr>
          <p:cNvGrpSpPr/>
          <p:nvPr/>
        </p:nvGrpSpPr>
        <p:grpSpPr>
          <a:xfrm>
            <a:off x="3133898" y="1178999"/>
            <a:ext cx="3868304" cy="1500346"/>
            <a:chOff x="3386024" y="1297633"/>
            <a:chExt cx="3348883" cy="1500346"/>
          </a:xfrm>
        </p:grpSpPr>
        <p:sp>
          <p:nvSpPr>
            <p:cNvPr id="15" name="Ελεύθερη σχεδίαση: Σχήμα 14">
              <a:extLst>
                <a:ext uri="{FF2B5EF4-FFF2-40B4-BE49-F238E27FC236}">
                  <a16:creationId xmlns:a16="http://schemas.microsoft.com/office/drawing/2014/main" id="{AEC4A1CB-45B5-41B3-9DAC-1B9689023320}"/>
                </a:ext>
              </a:extLst>
            </p:cNvPr>
            <p:cNvSpPr/>
            <p:nvPr/>
          </p:nvSpPr>
          <p:spPr>
            <a:xfrm rot="21600000">
              <a:off x="3386024" y="1326671"/>
              <a:ext cx="1483216" cy="1415040"/>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4">
                <a:lumMod val="75000"/>
              </a:schemeClr>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792" tIns="467551" rIns="361424" bIns="467552" numCol="1" spcCol="1270" anchor="ctr" anchorCtr="0">
              <a:noAutofit/>
            </a:bodyPr>
            <a:lstStyle/>
            <a:p>
              <a:pPr marL="0" lvl="0" indent="0" algn="ctr" defTabSz="711200">
                <a:lnSpc>
                  <a:spcPct val="90000"/>
                </a:lnSpc>
                <a:spcBef>
                  <a:spcPct val="0"/>
                </a:spcBef>
                <a:spcAft>
                  <a:spcPct val="35000"/>
                </a:spcAft>
                <a:buNone/>
              </a:pPr>
              <a:r>
                <a:rPr lang="el-GR" sz="1600" kern="1200" dirty="0"/>
                <a:t>Δυνατά σημεία</a:t>
              </a:r>
            </a:p>
          </p:txBody>
        </p:sp>
        <p:sp>
          <p:nvSpPr>
            <p:cNvPr id="16" name="Ελεύθερη σχεδίαση: Σχήμα 15">
              <a:extLst>
                <a:ext uri="{FF2B5EF4-FFF2-40B4-BE49-F238E27FC236}">
                  <a16:creationId xmlns:a16="http://schemas.microsoft.com/office/drawing/2014/main" id="{8C474155-A6B8-4BBC-8A6C-54A9DB9D7F8E}"/>
                </a:ext>
              </a:extLst>
            </p:cNvPr>
            <p:cNvSpPr/>
            <p:nvPr/>
          </p:nvSpPr>
          <p:spPr>
            <a:xfrm>
              <a:off x="5251691" y="1297633"/>
              <a:ext cx="1483216" cy="1500346"/>
            </a:xfrm>
            <a:custGeom>
              <a:avLst/>
              <a:gdLst>
                <a:gd name="connsiteX0" fmla="*/ 0 w 1747142"/>
                <a:gd name="connsiteY0" fmla="*/ 1007438 h 1549905"/>
                <a:gd name="connsiteX1" fmla="*/ 436786 w 1747142"/>
                <a:gd name="connsiteY1" fmla="*/ 1007438 h 1549905"/>
                <a:gd name="connsiteX2" fmla="*/ 436786 w 1747142"/>
                <a:gd name="connsiteY2" fmla="*/ 0 h 1549905"/>
                <a:gd name="connsiteX3" fmla="*/ 1310357 w 1747142"/>
                <a:gd name="connsiteY3" fmla="*/ 0 h 1549905"/>
                <a:gd name="connsiteX4" fmla="*/ 1310357 w 1747142"/>
                <a:gd name="connsiteY4" fmla="*/ 1007438 h 1549905"/>
                <a:gd name="connsiteX5" fmla="*/ 1747142 w 1747142"/>
                <a:gd name="connsiteY5" fmla="*/ 1007438 h 1549905"/>
                <a:gd name="connsiteX6" fmla="*/ 873571 w 1747142"/>
                <a:gd name="connsiteY6" fmla="*/ 1549905 h 1549905"/>
                <a:gd name="connsiteX7" fmla="*/ 0 w 1747142"/>
                <a:gd name="connsiteY7" fmla="*/ 1007438 h 154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7142" h="1549905">
                  <a:moveTo>
                    <a:pt x="611500" y="0"/>
                  </a:moveTo>
                  <a:lnTo>
                    <a:pt x="611500" y="387477"/>
                  </a:lnTo>
                  <a:lnTo>
                    <a:pt x="1747141" y="387477"/>
                  </a:lnTo>
                  <a:lnTo>
                    <a:pt x="1747141" y="1162429"/>
                  </a:lnTo>
                  <a:lnTo>
                    <a:pt x="611500" y="1162429"/>
                  </a:lnTo>
                  <a:lnTo>
                    <a:pt x="611500" y="1549905"/>
                  </a:lnTo>
                  <a:lnTo>
                    <a:pt x="1" y="774953"/>
                  </a:lnTo>
                  <a:lnTo>
                    <a:pt x="611500" y="0"/>
                  </a:lnTo>
                  <a:close/>
                </a:path>
              </a:pathLst>
            </a:custGeom>
            <a:solidFill>
              <a:srgbClr val="931B1B"/>
            </a:solidFill>
            <a:ln>
              <a:solidFill>
                <a:srgbClr val="BF9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85026" tIns="550578" rIns="113792" bIns="550578" numCol="1" spcCol="1270" anchor="ctr" anchorCtr="0">
              <a:noAutofit/>
            </a:bodyPr>
            <a:lstStyle/>
            <a:p>
              <a:pPr marL="0" lvl="0" indent="0" algn="ctr" defTabSz="711200">
                <a:lnSpc>
                  <a:spcPct val="90000"/>
                </a:lnSpc>
                <a:spcBef>
                  <a:spcPct val="0"/>
                </a:spcBef>
                <a:spcAft>
                  <a:spcPct val="35000"/>
                </a:spcAft>
                <a:buNone/>
              </a:pPr>
              <a:r>
                <a:rPr lang="el-GR" sz="1600" kern="1200" dirty="0"/>
                <a:t>Αδύναμα σημεία</a:t>
              </a:r>
            </a:p>
          </p:txBody>
        </p:sp>
      </p:grpSp>
    </p:spTree>
    <p:extLst>
      <p:ext uri="{BB962C8B-B14F-4D97-AF65-F5344CB8AC3E}">
        <p14:creationId xmlns:p14="http://schemas.microsoft.com/office/powerpoint/2010/main" val="95818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500"/>
                                        <p:tgtEl>
                                          <p:spTgt spid="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animEffect transition="in" filter="fade">
                                      <p:cBhvr>
                                        <p:cTn id="47" dur="500"/>
                                        <p:tgtEl>
                                          <p:spTgt spid="9">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
                                            <p:txEl>
                                              <p:pRg st="1" end="1"/>
                                            </p:txEl>
                                          </p:spTgt>
                                        </p:tgtEl>
                                        <p:attrNameLst>
                                          <p:attrName>style.visibility</p:attrName>
                                        </p:attrNameLst>
                                      </p:cBhvr>
                                      <p:to>
                                        <p:strVal val="visible"/>
                                      </p:to>
                                    </p:set>
                                    <p:animEffect transition="in" filter="fade">
                                      <p:cBhvr>
                                        <p:cTn id="52" dur="500"/>
                                        <p:tgtEl>
                                          <p:spTgt spid="9">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
                                            <p:txEl>
                                              <p:pRg st="2" end="2"/>
                                            </p:txEl>
                                          </p:spTgt>
                                        </p:tgtEl>
                                        <p:attrNameLst>
                                          <p:attrName>style.visibility</p:attrName>
                                        </p:attrNameLst>
                                      </p:cBhvr>
                                      <p:to>
                                        <p:strVal val="visible"/>
                                      </p:to>
                                    </p:set>
                                    <p:animEffect transition="in" filter="fade">
                                      <p:cBhvr>
                                        <p:cTn id="57" dur="500"/>
                                        <p:tgtEl>
                                          <p:spTgt spid="9">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9">
                                            <p:txEl>
                                              <p:pRg st="3" end="3"/>
                                            </p:txEl>
                                          </p:spTgt>
                                        </p:tgtEl>
                                        <p:attrNameLst>
                                          <p:attrName>style.visibility</p:attrName>
                                        </p:attrNameLst>
                                      </p:cBhvr>
                                      <p:to>
                                        <p:strVal val="visible"/>
                                      </p:to>
                                    </p:set>
                                    <p:animEffect transition="in" filter="fade">
                                      <p:cBhvr>
                                        <p:cTn id="6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8. Συμπεράσματα Ερευνών</a:t>
            </a:r>
            <a:endParaRPr lang="el-GR" sz="4000" b="1" dirty="0"/>
          </a:p>
        </p:txBody>
      </p:sp>
      <p:sp>
        <p:nvSpPr>
          <p:cNvPr id="9" name="Ορθογώνιο: Στρογγύλεμα γωνιών 8">
            <a:extLst>
              <a:ext uri="{FF2B5EF4-FFF2-40B4-BE49-F238E27FC236}">
                <a16:creationId xmlns:a16="http://schemas.microsoft.com/office/drawing/2014/main" id="{C7CA89AB-3447-4A4F-A2BC-78D2055D4921}"/>
              </a:ext>
            </a:extLst>
          </p:cNvPr>
          <p:cNvSpPr/>
          <p:nvPr/>
        </p:nvSpPr>
        <p:spPr>
          <a:xfrm>
            <a:off x="1079612" y="1268760"/>
            <a:ext cx="6984776" cy="2448272"/>
          </a:xfrm>
          <a:prstGeom prst="round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just" defTabSz="844550">
              <a:lnSpc>
                <a:spcPct val="90000"/>
              </a:lnSpc>
              <a:spcBef>
                <a:spcPct val="0"/>
              </a:spcBef>
              <a:spcAft>
                <a:spcPct val="35000"/>
              </a:spcAft>
              <a:buNone/>
            </a:pPr>
            <a:endParaRPr lang="el-GR" sz="2000" kern="1200" dirty="0"/>
          </a:p>
          <a:p>
            <a:pPr marL="0" lvl="0" indent="0" algn="just" defTabSz="844550">
              <a:lnSpc>
                <a:spcPct val="90000"/>
              </a:lnSpc>
              <a:spcBef>
                <a:spcPct val="0"/>
              </a:spcBef>
              <a:spcAft>
                <a:spcPct val="35000"/>
              </a:spcAft>
              <a:buNone/>
            </a:pPr>
            <a:endParaRPr lang="el-GR" sz="2000" kern="1200" dirty="0"/>
          </a:p>
          <a:p>
            <a:pPr marL="0" lvl="0" indent="0" algn="just" defTabSz="844550">
              <a:lnSpc>
                <a:spcPct val="90000"/>
              </a:lnSpc>
              <a:spcBef>
                <a:spcPct val="0"/>
              </a:spcBef>
              <a:spcAft>
                <a:spcPct val="35000"/>
              </a:spcAft>
              <a:buNone/>
            </a:pPr>
            <a:r>
              <a:rPr lang="el-GR" sz="2000" kern="1200" dirty="0"/>
              <a:t>Η αποτίμηση του εκπαιδευτικού υλικού από τους αξιολογητές καταδεικνύει ότι:</a:t>
            </a:r>
          </a:p>
          <a:p>
            <a:pPr marL="342900" indent="-342900" algn="just" defTabSz="844550">
              <a:lnSpc>
                <a:spcPct val="90000"/>
              </a:lnSpc>
              <a:spcAft>
                <a:spcPct val="35000"/>
              </a:spcAft>
              <a:buFont typeface="Wingdings" panose="05000000000000000000" pitchFamily="2" charset="2"/>
              <a:buChar char="Ø"/>
            </a:pPr>
            <a:r>
              <a:rPr lang="el-GR" sz="2000" kern="1200" dirty="0"/>
              <a:t>Έχει δημιουργηθεί με βάση τις αρχές και τη μεθοδολογία της εξ αποστάσεως εκπαίδευσης</a:t>
            </a:r>
          </a:p>
          <a:p>
            <a:pPr marL="342900" indent="-342900" algn="just" defTabSz="844550">
              <a:lnSpc>
                <a:spcPct val="90000"/>
              </a:lnSpc>
              <a:spcAft>
                <a:spcPct val="35000"/>
              </a:spcAft>
              <a:buFont typeface="Wingdings" panose="05000000000000000000" pitchFamily="2" charset="2"/>
              <a:buChar char="Ø"/>
            </a:pPr>
            <a:r>
              <a:rPr lang="el-GR" sz="2000" dirty="0"/>
              <a:t>Κατά τη δημιουργία του λήφθηκαν υπόψη οι αρχές της πολυμεσικής μάθησης</a:t>
            </a:r>
            <a:endParaRPr lang="el-GR" sz="2000" kern="1200" dirty="0"/>
          </a:p>
          <a:p>
            <a:pPr marL="0" lvl="0" indent="0" algn="just" defTabSz="844550">
              <a:lnSpc>
                <a:spcPct val="90000"/>
              </a:lnSpc>
              <a:spcBef>
                <a:spcPct val="0"/>
              </a:spcBef>
              <a:spcAft>
                <a:spcPct val="35000"/>
              </a:spcAft>
              <a:buNone/>
            </a:pPr>
            <a:endParaRPr lang="el-GR" sz="2400" kern="1200" dirty="0"/>
          </a:p>
        </p:txBody>
      </p:sp>
      <p:sp>
        <p:nvSpPr>
          <p:cNvPr id="10" name="Ορθογώνιο: Στρογγύλεμα γωνιών 9">
            <a:extLst>
              <a:ext uri="{FF2B5EF4-FFF2-40B4-BE49-F238E27FC236}">
                <a16:creationId xmlns:a16="http://schemas.microsoft.com/office/drawing/2014/main" id="{71C57DA9-AD20-4749-8828-987992A876EE}"/>
              </a:ext>
            </a:extLst>
          </p:cNvPr>
          <p:cNvSpPr/>
          <p:nvPr/>
        </p:nvSpPr>
        <p:spPr>
          <a:xfrm>
            <a:off x="1864926" y="3651448"/>
            <a:ext cx="6984776" cy="2736304"/>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just" defTabSz="844550">
              <a:lnSpc>
                <a:spcPct val="90000"/>
              </a:lnSpc>
              <a:spcBef>
                <a:spcPct val="0"/>
              </a:spcBef>
              <a:spcAft>
                <a:spcPct val="35000"/>
              </a:spcAft>
              <a:buNone/>
            </a:pPr>
            <a:endParaRPr lang="el-GR" sz="2000" kern="1200" dirty="0"/>
          </a:p>
          <a:p>
            <a:pPr marL="0" lvl="0" indent="0" algn="just" defTabSz="844550">
              <a:lnSpc>
                <a:spcPct val="90000"/>
              </a:lnSpc>
              <a:spcBef>
                <a:spcPct val="0"/>
              </a:spcBef>
              <a:spcAft>
                <a:spcPct val="35000"/>
              </a:spcAft>
              <a:buNone/>
            </a:pPr>
            <a:r>
              <a:rPr lang="el-GR" sz="2000" kern="1200" dirty="0"/>
              <a:t>Η αποτίμηση του εκπαιδευτικού υλικού από τους αξιολογητές καταδεικνύει ότι:</a:t>
            </a:r>
          </a:p>
          <a:p>
            <a:pPr marL="342900" indent="-342900" algn="just" defTabSz="844550">
              <a:lnSpc>
                <a:spcPct val="90000"/>
              </a:lnSpc>
              <a:spcAft>
                <a:spcPct val="35000"/>
              </a:spcAft>
              <a:buFont typeface="Wingdings" panose="05000000000000000000" pitchFamily="2" charset="2"/>
              <a:buChar char="Ø"/>
            </a:pPr>
            <a:r>
              <a:rPr lang="el-GR" sz="2000" kern="1200" dirty="0"/>
              <a:t>Είναι εύχρηστο</a:t>
            </a:r>
          </a:p>
          <a:p>
            <a:pPr marL="342900" indent="-342900" algn="just" defTabSz="844550">
              <a:lnSpc>
                <a:spcPct val="90000"/>
              </a:lnSpc>
              <a:spcAft>
                <a:spcPct val="35000"/>
              </a:spcAft>
              <a:buFont typeface="Wingdings" panose="05000000000000000000" pitchFamily="2" charset="2"/>
              <a:buChar char="Ø"/>
            </a:pPr>
            <a:r>
              <a:rPr lang="el-GR" sz="2000" dirty="0"/>
              <a:t>Το διδακτικό του περιεχόμενο είναι πλήρες και επαρκές</a:t>
            </a:r>
          </a:p>
          <a:p>
            <a:pPr marL="342900" indent="-342900" algn="just" defTabSz="844550">
              <a:lnSpc>
                <a:spcPct val="90000"/>
              </a:lnSpc>
              <a:spcAft>
                <a:spcPct val="35000"/>
              </a:spcAft>
              <a:buFont typeface="Wingdings" panose="05000000000000000000" pitchFamily="2" charset="2"/>
              <a:buChar char="Ø"/>
            </a:pPr>
            <a:r>
              <a:rPr lang="el-GR" sz="2000" dirty="0"/>
              <a:t>Δύναται να χρησιμοποιηθεί ως συμπληρωματικό μέσο για τη διδασκαλία της συγκεκριμένης ενότητας</a:t>
            </a:r>
            <a:endParaRPr lang="el-GR" sz="2000" kern="1200" dirty="0"/>
          </a:p>
          <a:p>
            <a:pPr marL="0" lvl="0" indent="0" algn="just" defTabSz="844550">
              <a:lnSpc>
                <a:spcPct val="90000"/>
              </a:lnSpc>
              <a:spcBef>
                <a:spcPct val="0"/>
              </a:spcBef>
              <a:spcAft>
                <a:spcPct val="35000"/>
              </a:spcAft>
              <a:buNone/>
            </a:pPr>
            <a:endParaRPr lang="el-GR" sz="2400" kern="1200" dirty="0"/>
          </a:p>
        </p:txBody>
      </p:sp>
      <p:sp>
        <p:nvSpPr>
          <p:cNvPr id="11" name="Ορθογώνιο 10">
            <a:extLst>
              <a:ext uri="{FF2B5EF4-FFF2-40B4-BE49-F238E27FC236}">
                <a16:creationId xmlns:a16="http://schemas.microsoft.com/office/drawing/2014/main" id="{34922456-0940-464B-A316-BC2A161ADB1E}"/>
              </a:ext>
            </a:extLst>
          </p:cNvPr>
          <p:cNvSpPr/>
          <p:nvPr/>
        </p:nvSpPr>
        <p:spPr>
          <a:xfrm>
            <a:off x="5652120" y="1268760"/>
            <a:ext cx="2956034"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l-GR" b="1" u="sng" dirty="0">
                <a:solidFill>
                  <a:srgbClr val="931B1B"/>
                </a:solidFill>
              </a:rPr>
              <a:t>1η Έρευνα</a:t>
            </a:r>
            <a:endParaRPr lang="el-GR" b="1" u="sng" dirty="0">
              <a:ln w="12700" cmpd="sng">
                <a:solidFill>
                  <a:schemeClr val="accent4"/>
                </a:solidFill>
                <a:prstDash val="solid"/>
              </a:ln>
              <a:solidFill>
                <a:srgbClr val="931B1B"/>
              </a:solidFill>
            </a:endParaRPr>
          </a:p>
        </p:txBody>
      </p:sp>
      <p:sp>
        <p:nvSpPr>
          <p:cNvPr id="12" name="Ορθογώνιο 11">
            <a:extLst>
              <a:ext uri="{FF2B5EF4-FFF2-40B4-BE49-F238E27FC236}">
                <a16:creationId xmlns:a16="http://schemas.microsoft.com/office/drawing/2014/main" id="{EB2ED4A2-A43D-4F77-941B-E0957C978A2A}"/>
              </a:ext>
            </a:extLst>
          </p:cNvPr>
          <p:cNvSpPr/>
          <p:nvPr/>
        </p:nvSpPr>
        <p:spPr>
          <a:xfrm>
            <a:off x="6444208" y="3621831"/>
            <a:ext cx="2956034"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l-GR" b="1" u="sng" dirty="0">
                <a:solidFill>
                  <a:srgbClr val="BF9000"/>
                </a:solidFill>
              </a:rPr>
              <a:t>2η Έρευνα</a:t>
            </a:r>
            <a:endParaRPr lang="el-GR" b="1" u="sng" dirty="0">
              <a:ln w="12700" cmpd="sng">
                <a:solidFill>
                  <a:schemeClr val="accent4"/>
                </a:solidFill>
                <a:prstDash val="solid"/>
              </a:ln>
              <a:solidFill>
                <a:srgbClr val="BF9000"/>
              </a:solidFill>
            </a:endParaRP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animEffect transition="in" filter="fade">
                                      <p:cBhvr>
                                        <p:cTn id="7" dur="500"/>
                                        <p:tgtEl>
                                          <p:spTgt spid="9">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4" end="4"/>
                                            </p:txEl>
                                          </p:spTgt>
                                        </p:tgtEl>
                                        <p:attrNameLst>
                                          <p:attrName>style.visibility</p:attrName>
                                        </p:attrNameLst>
                                      </p:cBhvr>
                                      <p:to>
                                        <p:strVal val="visible"/>
                                      </p:to>
                                    </p:set>
                                    <p:animEffect transition="in" filter="fade">
                                      <p:cBhvr>
                                        <p:cTn id="12" dur="500"/>
                                        <p:tgtEl>
                                          <p:spTgt spid="9">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animEffect transition="in" filter="fade">
                                      <p:cBhvr>
                                        <p:cTn id="25" dur="500"/>
                                        <p:tgtEl>
                                          <p:spTgt spid="10">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xEl>
                                              <p:pRg st="2" end="2"/>
                                            </p:txEl>
                                          </p:spTgt>
                                        </p:tgtEl>
                                        <p:attrNameLst>
                                          <p:attrName>style.visibility</p:attrName>
                                        </p:attrNameLst>
                                      </p:cBhvr>
                                      <p:to>
                                        <p:strVal val="visible"/>
                                      </p:to>
                                    </p:set>
                                    <p:animEffect transition="in" filter="fade">
                                      <p:cBhvr>
                                        <p:cTn id="30" dur="500"/>
                                        <p:tgtEl>
                                          <p:spTgt spid="10">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
                                            <p:txEl>
                                              <p:pRg st="3" end="3"/>
                                            </p:txEl>
                                          </p:spTgt>
                                        </p:tgtEl>
                                        <p:attrNameLst>
                                          <p:attrName>style.visibility</p:attrName>
                                        </p:attrNameLst>
                                      </p:cBhvr>
                                      <p:to>
                                        <p:strVal val="visible"/>
                                      </p:to>
                                    </p:set>
                                    <p:animEffect transition="in" filter="fade">
                                      <p:cBhvr>
                                        <p:cTn id="35" dur="500"/>
                                        <p:tgtEl>
                                          <p:spTgt spid="10">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
                                            <p:txEl>
                                              <p:pRg st="4" end="4"/>
                                            </p:txEl>
                                          </p:spTgt>
                                        </p:tgtEl>
                                        <p:attrNameLst>
                                          <p:attrName>style.visibility</p:attrName>
                                        </p:attrNameLst>
                                      </p:cBhvr>
                                      <p:to>
                                        <p:strVal val="visible"/>
                                      </p:to>
                                    </p:set>
                                    <p:animEffect transition="in" filter="fade">
                                      <p:cBhvr>
                                        <p:cTn id="40"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8. Αντιστοίχιση ευρημάτων με ευρήματα άλλων ερευνών</a:t>
            </a:r>
            <a:endParaRPr lang="el-GR" sz="4000" b="1" dirty="0"/>
          </a:p>
        </p:txBody>
      </p:sp>
      <p:grpSp>
        <p:nvGrpSpPr>
          <p:cNvPr id="74" name="Ομάδα 73">
            <a:extLst>
              <a:ext uri="{FF2B5EF4-FFF2-40B4-BE49-F238E27FC236}">
                <a16:creationId xmlns:a16="http://schemas.microsoft.com/office/drawing/2014/main" id="{8C1ED1F6-DE56-45DE-BD45-C03B59DE3A4C}"/>
              </a:ext>
            </a:extLst>
          </p:cNvPr>
          <p:cNvGrpSpPr/>
          <p:nvPr/>
        </p:nvGrpSpPr>
        <p:grpSpPr>
          <a:xfrm>
            <a:off x="981486" y="1271217"/>
            <a:ext cx="5029691" cy="933647"/>
            <a:chOff x="981486" y="1271217"/>
            <a:chExt cx="5029691" cy="933647"/>
          </a:xfrm>
        </p:grpSpPr>
        <p:sp>
          <p:nvSpPr>
            <p:cNvPr id="75" name="Ελεύθερη σχεδίαση: Σχήμα 74">
              <a:extLst>
                <a:ext uri="{FF2B5EF4-FFF2-40B4-BE49-F238E27FC236}">
                  <a16:creationId xmlns:a16="http://schemas.microsoft.com/office/drawing/2014/main" id="{B246FC03-42F1-4896-A0B3-F2D1277154F7}"/>
                </a:ext>
              </a:extLst>
            </p:cNvPr>
            <p:cNvSpPr/>
            <p:nvPr/>
          </p:nvSpPr>
          <p:spPr>
            <a:xfrm>
              <a:off x="981486" y="1271217"/>
              <a:ext cx="2095295" cy="933647"/>
            </a:xfrm>
            <a:custGeom>
              <a:avLst/>
              <a:gdLst>
                <a:gd name="connsiteX0" fmla="*/ 0 w 2095295"/>
                <a:gd name="connsiteY0" fmla="*/ 93365 h 933647"/>
                <a:gd name="connsiteX1" fmla="*/ 93365 w 2095295"/>
                <a:gd name="connsiteY1" fmla="*/ 0 h 933647"/>
                <a:gd name="connsiteX2" fmla="*/ 2001930 w 2095295"/>
                <a:gd name="connsiteY2" fmla="*/ 0 h 933647"/>
                <a:gd name="connsiteX3" fmla="*/ 2095295 w 2095295"/>
                <a:gd name="connsiteY3" fmla="*/ 93365 h 933647"/>
                <a:gd name="connsiteX4" fmla="*/ 2095295 w 2095295"/>
                <a:gd name="connsiteY4" fmla="*/ 840282 h 933647"/>
                <a:gd name="connsiteX5" fmla="*/ 2001930 w 2095295"/>
                <a:gd name="connsiteY5" fmla="*/ 933647 h 933647"/>
                <a:gd name="connsiteX6" fmla="*/ 93365 w 2095295"/>
                <a:gd name="connsiteY6" fmla="*/ 933647 h 933647"/>
                <a:gd name="connsiteX7" fmla="*/ 0 w 2095295"/>
                <a:gd name="connsiteY7" fmla="*/ 840282 h 933647"/>
                <a:gd name="connsiteX8" fmla="*/ 0 w 2095295"/>
                <a:gd name="connsiteY8" fmla="*/ 93365 h 93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295" h="933647">
                  <a:moveTo>
                    <a:pt x="0" y="93365"/>
                  </a:moveTo>
                  <a:cubicBezTo>
                    <a:pt x="0" y="41801"/>
                    <a:pt x="41801" y="0"/>
                    <a:pt x="93365" y="0"/>
                  </a:cubicBezTo>
                  <a:lnTo>
                    <a:pt x="2001930" y="0"/>
                  </a:lnTo>
                  <a:cubicBezTo>
                    <a:pt x="2053494" y="0"/>
                    <a:pt x="2095295" y="41801"/>
                    <a:pt x="2095295" y="93365"/>
                  </a:cubicBezTo>
                  <a:lnTo>
                    <a:pt x="2095295" y="840282"/>
                  </a:lnTo>
                  <a:cubicBezTo>
                    <a:pt x="2095295" y="891846"/>
                    <a:pt x="2053494" y="933647"/>
                    <a:pt x="2001930" y="933647"/>
                  </a:cubicBezTo>
                  <a:lnTo>
                    <a:pt x="93365" y="933647"/>
                  </a:lnTo>
                  <a:cubicBezTo>
                    <a:pt x="41801" y="933647"/>
                    <a:pt x="0" y="891846"/>
                    <a:pt x="0" y="840282"/>
                  </a:cubicBezTo>
                  <a:lnTo>
                    <a:pt x="0" y="93365"/>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636" tIns="61636" rIns="61636" bIns="61636" numCol="1" spcCol="1270" anchor="ctr" anchorCtr="0">
              <a:noAutofit/>
            </a:bodyPr>
            <a:lstStyle/>
            <a:p>
              <a:pPr marL="0" lvl="0" indent="0" algn="ctr" defTabSz="400050">
                <a:lnSpc>
                  <a:spcPct val="90000"/>
                </a:lnSpc>
                <a:spcBef>
                  <a:spcPct val="0"/>
                </a:spcBef>
                <a:spcAft>
                  <a:spcPct val="35000"/>
                </a:spcAft>
                <a:buNone/>
              </a:pPr>
              <a:r>
                <a:rPr lang="el-GR" sz="900" kern="1200" dirty="0"/>
                <a:t>Κριτική ερμηνεία και συζήτηση των πληροφοριών</a:t>
              </a:r>
            </a:p>
          </p:txBody>
        </p:sp>
        <p:sp>
          <p:nvSpPr>
            <p:cNvPr id="76" name="Ελεύθερη σχεδίαση: Σχήμα 75">
              <a:extLst>
                <a:ext uri="{FF2B5EF4-FFF2-40B4-BE49-F238E27FC236}">
                  <a16:creationId xmlns:a16="http://schemas.microsoft.com/office/drawing/2014/main" id="{E6655F2D-CC3D-4556-8AD6-B997A1F3C0E2}"/>
                </a:ext>
              </a:extLst>
            </p:cNvPr>
            <p:cNvSpPr/>
            <p:nvPr/>
          </p:nvSpPr>
          <p:spPr>
            <a:xfrm>
              <a:off x="3286556" y="1478223"/>
              <a:ext cx="444723" cy="519633"/>
            </a:xfrm>
            <a:custGeom>
              <a:avLst/>
              <a:gdLst>
                <a:gd name="connsiteX0" fmla="*/ 0 w 444723"/>
                <a:gd name="connsiteY0" fmla="*/ 103927 h 519633"/>
                <a:gd name="connsiteX1" fmla="*/ 222362 w 444723"/>
                <a:gd name="connsiteY1" fmla="*/ 103927 h 519633"/>
                <a:gd name="connsiteX2" fmla="*/ 222362 w 444723"/>
                <a:gd name="connsiteY2" fmla="*/ 0 h 519633"/>
                <a:gd name="connsiteX3" fmla="*/ 444723 w 444723"/>
                <a:gd name="connsiteY3" fmla="*/ 259817 h 519633"/>
                <a:gd name="connsiteX4" fmla="*/ 222362 w 444723"/>
                <a:gd name="connsiteY4" fmla="*/ 519633 h 519633"/>
                <a:gd name="connsiteX5" fmla="*/ 222362 w 444723"/>
                <a:gd name="connsiteY5" fmla="*/ 415706 h 519633"/>
                <a:gd name="connsiteX6" fmla="*/ 0 w 444723"/>
                <a:gd name="connsiteY6" fmla="*/ 415706 h 519633"/>
                <a:gd name="connsiteX7" fmla="*/ 0 w 444723"/>
                <a:gd name="connsiteY7" fmla="*/ 103927 h 51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723" h="519633">
                  <a:moveTo>
                    <a:pt x="0" y="103927"/>
                  </a:moveTo>
                  <a:lnTo>
                    <a:pt x="222362" y="103927"/>
                  </a:lnTo>
                  <a:lnTo>
                    <a:pt x="222362" y="0"/>
                  </a:lnTo>
                  <a:lnTo>
                    <a:pt x="444723" y="259817"/>
                  </a:lnTo>
                  <a:lnTo>
                    <a:pt x="222362" y="519633"/>
                  </a:lnTo>
                  <a:lnTo>
                    <a:pt x="222362" y="415706"/>
                  </a:lnTo>
                  <a:lnTo>
                    <a:pt x="0" y="415706"/>
                  </a:lnTo>
                  <a:lnTo>
                    <a:pt x="0" y="103927"/>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927" rIns="133417" bIns="103927" numCol="1" spcCol="1270" anchor="ctr" anchorCtr="0">
              <a:noAutofit/>
            </a:bodyPr>
            <a:lstStyle/>
            <a:p>
              <a:pPr marL="0" lvl="0" indent="0" algn="ctr" defTabSz="977900">
                <a:lnSpc>
                  <a:spcPct val="90000"/>
                </a:lnSpc>
                <a:spcBef>
                  <a:spcPct val="0"/>
                </a:spcBef>
                <a:spcAft>
                  <a:spcPct val="35000"/>
                </a:spcAft>
                <a:buNone/>
              </a:pPr>
              <a:endParaRPr lang="el-GR" sz="2200" kern="1200" dirty="0"/>
            </a:p>
          </p:txBody>
        </p:sp>
        <p:sp>
          <p:nvSpPr>
            <p:cNvPr id="77" name="Ελεύθερη σχεδίαση: Σχήμα 76">
              <a:extLst>
                <a:ext uri="{FF2B5EF4-FFF2-40B4-BE49-F238E27FC236}">
                  <a16:creationId xmlns:a16="http://schemas.microsoft.com/office/drawing/2014/main" id="{C375E090-D8A1-4B23-8DA9-24EB10AF269B}"/>
                </a:ext>
              </a:extLst>
            </p:cNvPr>
            <p:cNvSpPr/>
            <p:nvPr/>
          </p:nvSpPr>
          <p:spPr>
            <a:xfrm>
              <a:off x="3915882" y="1271217"/>
              <a:ext cx="2095295" cy="933647"/>
            </a:xfrm>
            <a:custGeom>
              <a:avLst/>
              <a:gdLst>
                <a:gd name="connsiteX0" fmla="*/ 0 w 2095295"/>
                <a:gd name="connsiteY0" fmla="*/ 93365 h 933647"/>
                <a:gd name="connsiteX1" fmla="*/ 93365 w 2095295"/>
                <a:gd name="connsiteY1" fmla="*/ 0 h 933647"/>
                <a:gd name="connsiteX2" fmla="*/ 2001930 w 2095295"/>
                <a:gd name="connsiteY2" fmla="*/ 0 h 933647"/>
                <a:gd name="connsiteX3" fmla="*/ 2095295 w 2095295"/>
                <a:gd name="connsiteY3" fmla="*/ 93365 h 933647"/>
                <a:gd name="connsiteX4" fmla="*/ 2095295 w 2095295"/>
                <a:gd name="connsiteY4" fmla="*/ 840282 h 933647"/>
                <a:gd name="connsiteX5" fmla="*/ 2001930 w 2095295"/>
                <a:gd name="connsiteY5" fmla="*/ 933647 h 933647"/>
                <a:gd name="connsiteX6" fmla="*/ 93365 w 2095295"/>
                <a:gd name="connsiteY6" fmla="*/ 933647 h 933647"/>
                <a:gd name="connsiteX7" fmla="*/ 0 w 2095295"/>
                <a:gd name="connsiteY7" fmla="*/ 840282 h 933647"/>
                <a:gd name="connsiteX8" fmla="*/ 0 w 2095295"/>
                <a:gd name="connsiteY8" fmla="*/ 93365 h 93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295" h="933647">
                  <a:moveTo>
                    <a:pt x="0" y="93365"/>
                  </a:moveTo>
                  <a:cubicBezTo>
                    <a:pt x="0" y="41801"/>
                    <a:pt x="41801" y="0"/>
                    <a:pt x="93365" y="0"/>
                  </a:cubicBezTo>
                  <a:lnTo>
                    <a:pt x="2001930" y="0"/>
                  </a:lnTo>
                  <a:cubicBezTo>
                    <a:pt x="2053494" y="0"/>
                    <a:pt x="2095295" y="41801"/>
                    <a:pt x="2095295" y="93365"/>
                  </a:cubicBezTo>
                  <a:lnTo>
                    <a:pt x="2095295" y="840282"/>
                  </a:lnTo>
                  <a:cubicBezTo>
                    <a:pt x="2095295" y="891846"/>
                    <a:pt x="2053494" y="933647"/>
                    <a:pt x="2001930" y="933647"/>
                  </a:cubicBezTo>
                  <a:lnTo>
                    <a:pt x="93365" y="933647"/>
                  </a:lnTo>
                  <a:cubicBezTo>
                    <a:pt x="41801" y="933647"/>
                    <a:pt x="0" y="891846"/>
                    <a:pt x="0" y="840282"/>
                  </a:cubicBezTo>
                  <a:lnTo>
                    <a:pt x="0" y="93365"/>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636" tIns="61636" rIns="61636" bIns="61636" numCol="1" spcCol="1270" anchor="ctr" anchorCtr="0">
              <a:noAutofit/>
            </a:bodyPr>
            <a:lstStyle/>
            <a:p>
              <a:pPr marL="0" lvl="0" indent="0" algn="ctr" defTabSz="400050">
                <a:lnSpc>
                  <a:spcPct val="90000"/>
                </a:lnSpc>
                <a:spcBef>
                  <a:spcPct val="0"/>
                </a:spcBef>
                <a:spcAft>
                  <a:spcPct val="35000"/>
                </a:spcAft>
                <a:buNone/>
              </a:pPr>
              <a:r>
                <a:rPr lang="el-GR" sz="900" kern="1200" dirty="0"/>
                <a:t>Σκαράκη (2019) «Σχεδιασμός και εφαρμογή εκπαιδευτικού λογισμικού για την καλλιέργεια της κριτικής ιστορικής σκέψης» </a:t>
              </a:r>
            </a:p>
          </p:txBody>
        </p:sp>
      </p:grpSp>
      <p:grpSp>
        <p:nvGrpSpPr>
          <p:cNvPr id="78" name="Ομάδα 77">
            <a:extLst>
              <a:ext uri="{FF2B5EF4-FFF2-40B4-BE49-F238E27FC236}">
                <a16:creationId xmlns:a16="http://schemas.microsoft.com/office/drawing/2014/main" id="{BBE123DD-8FCA-43DB-A42B-AFD4470D72A3}"/>
              </a:ext>
            </a:extLst>
          </p:cNvPr>
          <p:cNvGrpSpPr/>
          <p:nvPr/>
        </p:nvGrpSpPr>
        <p:grpSpPr>
          <a:xfrm>
            <a:off x="1000546" y="2293494"/>
            <a:ext cx="5002434" cy="819777"/>
            <a:chOff x="1000546" y="2293494"/>
            <a:chExt cx="5002434" cy="819777"/>
          </a:xfrm>
        </p:grpSpPr>
        <p:sp>
          <p:nvSpPr>
            <p:cNvPr id="79" name="Ελεύθερη σχεδίαση: Σχήμα 78">
              <a:extLst>
                <a:ext uri="{FF2B5EF4-FFF2-40B4-BE49-F238E27FC236}">
                  <a16:creationId xmlns:a16="http://schemas.microsoft.com/office/drawing/2014/main" id="{4C8596F0-B775-4CA6-9882-5CC03CD5767D}"/>
                </a:ext>
              </a:extLst>
            </p:cNvPr>
            <p:cNvSpPr/>
            <p:nvPr/>
          </p:nvSpPr>
          <p:spPr>
            <a:xfrm>
              <a:off x="1000546" y="2293494"/>
              <a:ext cx="2083940" cy="819777"/>
            </a:xfrm>
            <a:custGeom>
              <a:avLst/>
              <a:gdLst>
                <a:gd name="connsiteX0" fmla="*/ 0 w 2083940"/>
                <a:gd name="connsiteY0" fmla="*/ 81978 h 819777"/>
                <a:gd name="connsiteX1" fmla="*/ 81978 w 2083940"/>
                <a:gd name="connsiteY1" fmla="*/ 0 h 819777"/>
                <a:gd name="connsiteX2" fmla="*/ 2001962 w 2083940"/>
                <a:gd name="connsiteY2" fmla="*/ 0 h 819777"/>
                <a:gd name="connsiteX3" fmla="*/ 2083940 w 2083940"/>
                <a:gd name="connsiteY3" fmla="*/ 81978 h 819777"/>
                <a:gd name="connsiteX4" fmla="*/ 2083940 w 2083940"/>
                <a:gd name="connsiteY4" fmla="*/ 737799 h 819777"/>
                <a:gd name="connsiteX5" fmla="*/ 2001962 w 2083940"/>
                <a:gd name="connsiteY5" fmla="*/ 819777 h 819777"/>
                <a:gd name="connsiteX6" fmla="*/ 81978 w 2083940"/>
                <a:gd name="connsiteY6" fmla="*/ 819777 h 819777"/>
                <a:gd name="connsiteX7" fmla="*/ 0 w 2083940"/>
                <a:gd name="connsiteY7" fmla="*/ 737799 h 819777"/>
                <a:gd name="connsiteX8" fmla="*/ 0 w 2083940"/>
                <a:gd name="connsiteY8" fmla="*/ 81978 h 81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3940" h="819777">
                  <a:moveTo>
                    <a:pt x="0" y="81978"/>
                  </a:moveTo>
                  <a:cubicBezTo>
                    <a:pt x="0" y="36703"/>
                    <a:pt x="36703" y="0"/>
                    <a:pt x="81978" y="0"/>
                  </a:cubicBezTo>
                  <a:lnTo>
                    <a:pt x="2001962" y="0"/>
                  </a:lnTo>
                  <a:cubicBezTo>
                    <a:pt x="2047237" y="0"/>
                    <a:pt x="2083940" y="36703"/>
                    <a:pt x="2083940" y="81978"/>
                  </a:cubicBezTo>
                  <a:lnTo>
                    <a:pt x="2083940" y="737799"/>
                  </a:lnTo>
                  <a:cubicBezTo>
                    <a:pt x="2083940" y="783074"/>
                    <a:pt x="2047237" y="819777"/>
                    <a:pt x="2001962" y="819777"/>
                  </a:cubicBezTo>
                  <a:lnTo>
                    <a:pt x="81978" y="819777"/>
                  </a:lnTo>
                  <a:cubicBezTo>
                    <a:pt x="36703" y="819777"/>
                    <a:pt x="0" y="783074"/>
                    <a:pt x="0" y="737799"/>
                  </a:cubicBezTo>
                  <a:lnTo>
                    <a:pt x="0" y="81978"/>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490" tIns="54490" rIns="54490" bIns="54490" numCol="1" spcCol="1270" anchor="ctr" anchorCtr="0">
              <a:noAutofit/>
            </a:bodyPr>
            <a:lstStyle/>
            <a:p>
              <a:pPr marL="0" lvl="0" indent="0" algn="ctr" defTabSz="355600">
                <a:lnSpc>
                  <a:spcPct val="90000"/>
                </a:lnSpc>
                <a:spcBef>
                  <a:spcPct val="0"/>
                </a:spcBef>
                <a:spcAft>
                  <a:spcPct val="35000"/>
                </a:spcAft>
                <a:buNone/>
              </a:pPr>
              <a:r>
                <a:rPr lang="el-GR" sz="800" kern="1200" dirty="0"/>
                <a:t>Χρωματικές συνθέσεις στο ΕΥ</a:t>
              </a:r>
            </a:p>
          </p:txBody>
        </p:sp>
        <p:sp>
          <p:nvSpPr>
            <p:cNvPr id="80" name="Ελεύθερη σχεδίαση: Σχήμα 79">
              <a:extLst>
                <a:ext uri="{FF2B5EF4-FFF2-40B4-BE49-F238E27FC236}">
                  <a16:creationId xmlns:a16="http://schemas.microsoft.com/office/drawing/2014/main" id="{E96C5514-6FC1-43B2-BF93-8B9317BA5F77}"/>
                </a:ext>
              </a:extLst>
            </p:cNvPr>
            <p:cNvSpPr/>
            <p:nvPr/>
          </p:nvSpPr>
          <p:spPr>
            <a:xfrm>
              <a:off x="3293125" y="2444974"/>
              <a:ext cx="442313" cy="516817"/>
            </a:xfrm>
            <a:custGeom>
              <a:avLst/>
              <a:gdLst>
                <a:gd name="connsiteX0" fmla="*/ 0 w 442313"/>
                <a:gd name="connsiteY0" fmla="*/ 103363 h 516817"/>
                <a:gd name="connsiteX1" fmla="*/ 221157 w 442313"/>
                <a:gd name="connsiteY1" fmla="*/ 103363 h 516817"/>
                <a:gd name="connsiteX2" fmla="*/ 221157 w 442313"/>
                <a:gd name="connsiteY2" fmla="*/ 0 h 516817"/>
                <a:gd name="connsiteX3" fmla="*/ 442313 w 442313"/>
                <a:gd name="connsiteY3" fmla="*/ 258409 h 516817"/>
                <a:gd name="connsiteX4" fmla="*/ 221157 w 442313"/>
                <a:gd name="connsiteY4" fmla="*/ 516817 h 516817"/>
                <a:gd name="connsiteX5" fmla="*/ 221157 w 442313"/>
                <a:gd name="connsiteY5" fmla="*/ 413454 h 516817"/>
                <a:gd name="connsiteX6" fmla="*/ 0 w 442313"/>
                <a:gd name="connsiteY6" fmla="*/ 413454 h 516817"/>
                <a:gd name="connsiteX7" fmla="*/ 0 w 442313"/>
                <a:gd name="connsiteY7" fmla="*/ 103363 h 51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313" h="516817">
                  <a:moveTo>
                    <a:pt x="0" y="103363"/>
                  </a:moveTo>
                  <a:lnTo>
                    <a:pt x="221157" y="103363"/>
                  </a:lnTo>
                  <a:lnTo>
                    <a:pt x="221157" y="0"/>
                  </a:lnTo>
                  <a:lnTo>
                    <a:pt x="442313" y="258409"/>
                  </a:lnTo>
                  <a:lnTo>
                    <a:pt x="221157" y="516817"/>
                  </a:lnTo>
                  <a:lnTo>
                    <a:pt x="221157" y="413454"/>
                  </a:lnTo>
                  <a:lnTo>
                    <a:pt x="0" y="413454"/>
                  </a:lnTo>
                  <a:lnTo>
                    <a:pt x="0" y="103363"/>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363" rIns="132694" bIns="103363" numCol="1" spcCol="1270" anchor="ctr" anchorCtr="0">
              <a:noAutofit/>
            </a:bodyPr>
            <a:lstStyle/>
            <a:p>
              <a:pPr marL="0" lvl="0" indent="0" algn="ctr" defTabSz="311150">
                <a:lnSpc>
                  <a:spcPct val="90000"/>
                </a:lnSpc>
                <a:spcBef>
                  <a:spcPct val="0"/>
                </a:spcBef>
                <a:spcAft>
                  <a:spcPct val="35000"/>
                </a:spcAft>
                <a:buNone/>
              </a:pPr>
              <a:endParaRPr lang="el-GR" sz="700" kern="1200"/>
            </a:p>
          </p:txBody>
        </p:sp>
        <p:sp>
          <p:nvSpPr>
            <p:cNvPr id="81" name="Ελεύθερη σχεδίαση: Σχήμα 80">
              <a:extLst>
                <a:ext uri="{FF2B5EF4-FFF2-40B4-BE49-F238E27FC236}">
                  <a16:creationId xmlns:a16="http://schemas.microsoft.com/office/drawing/2014/main" id="{4E883909-A1B2-4020-9A93-E6F1234BA23A}"/>
                </a:ext>
              </a:extLst>
            </p:cNvPr>
            <p:cNvSpPr/>
            <p:nvPr/>
          </p:nvSpPr>
          <p:spPr>
            <a:xfrm>
              <a:off x="3919040" y="2293494"/>
              <a:ext cx="2083940" cy="819777"/>
            </a:xfrm>
            <a:custGeom>
              <a:avLst/>
              <a:gdLst>
                <a:gd name="connsiteX0" fmla="*/ 0 w 2083940"/>
                <a:gd name="connsiteY0" fmla="*/ 81978 h 819777"/>
                <a:gd name="connsiteX1" fmla="*/ 81978 w 2083940"/>
                <a:gd name="connsiteY1" fmla="*/ 0 h 819777"/>
                <a:gd name="connsiteX2" fmla="*/ 2001962 w 2083940"/>
                <a:gd name="connsiteY2" fmla="*/ 0 h 819777"/>
                <a:gd name="connsiteX3" fmla="*/ 2083940 w 2083940"/>
                <a:gd name="connsiteY3" fmla="*/ 81978 h 819777"/>
                <a:gd name="connsiteX4" fmla="*/ 2083940 w 2083940"/>
                <a:gd name="connsiteY4" fmla="*/ 737799 h 819777"/>
                <a:gd name="connsiteX5" fmla="*/ 2001962 w 2083940"/>
                <a:gd name="connsiteY5" fmla="*/ 819777 h 819777"/>
                <a:gd name="connsiteX6" fmla="*/ 81978 w 2083940"/>
                <a:gd name="connsiteY6" fmla="*/ 819777 h 819777"/>
                <a:gd name="connsiteX7" fmla="*/ 0 w 2083940"/>
                <a:gd name="connsiteY7" fmla="*/ 737799 h 819777"/>
                <a:gd name="connsiteX8" fmla="*/ 0 w 2083940"/>
                <a:gd name="connsiteY8" fmla="*/ 81978 h 81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3940" h="819777">
                  <a:moveTo>
                    <a:pt x="0" y="81978"/>
                  </a:moveTo>
                  <a:cubicBezTo>
                    <a:pt x="0" y="36703"/>
                    <a:pt x="36703" y="0"/>
                    <a:pt x="81978" y="0"/>
                  </a:cubicBezTo>
                  <a:lnTo>
                    <a:pt x="2001962" y="0"/>
                  </a:lnTo>
                  <a:cubicBezTo>
                    <a:pt x="2047237" y="0"/>
                    <a:pt x="2083940" y="36703"/>
                    <a:pt x="2083940" y="81978"/>
                  </a:cubicBezTo>
                  <a:lnTo>
                    <a:pt x="2083940" y="737799"/>
                  </a:lnTo>
                  <a:cubicBezTo>
                    <a:pt x="2083940" y="783074"/>
                    <a:pt x="2047237" y="819777"/>
                    <a:pt x="2001962" y="819777"/>
                  </a:cubicBezTo>
                  <a:lnTo>
                    <a:pt x="81978" y="819777"/>
                  </a:lnTo>
                  <a:cubicBezTo>
                    <a:pt x="36703" y="819777"/>
                    <a:pt x="0" y="783074"/>
                    <a:pt x="0" y="737799"/>
                  </a:cubicBezTo>
                  <a:lnTo>
                    <a:pt x="0" y="81978"/>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4490" tIns="54490" rIns="54490" bIns="54490" numCol="1" spcCol="1270" anchor="ctr" anchorCtr="0">
              <a:noAutofit/>
            </a:bodyPr>
            <a:lstStyle/>
            <a:p>
              <a:pPr marL="0" lvl="0" indent="0" algn="ctr" defTabSz="355600">
                <a:lnSpc>
                  <a:spcPct val="90000"/>
                </a:lnSpc>
                <a:spcBef>
                  <a:spcPct val="0"/>
                </a:spcBef>
                <a:spcAft>
                  <a:spcPct val="35000"/>
                </a:spcAft>
                <a:buNone/>
              </a:pPr>
              <a:r>
                <a:rPr lang="el-GR" sz="800" kern="1200" dirty="0"/>
                <a:t>Καμπύλης (2017) «Εφαρμογή και αξιολόγηση του μαθήματος με τίτλο «Μαθαίνω πως να μαθαίνω να αθλούμαι» που υλοποιήθηκε με τη μέθοδο της εξ αποστάσεως διδασκαλίας στο πλαίσιο ενός ομίλου αριστείας στο Πρότυπο Πειραματικό Γυμνάσιο Πατρών» </a:t>
              </a:r>
            </a:p>
          </p:txBody>
        </p:sp>
      </p:grpSp>
      <p:grpSp>
        <p:nvGrpSpPr>
          <p:cNvPr id="82" name="Ομάδα 81">
            <a:extLst>
              <a:ext uri="{FF2B5EF4-FFF2-40B4-BE49-F238E27FC236}">
                <a16:creationId xmlns:a16="http://schemas.microsoft.com/office/drawing/2014/main" id="{45877FC3-5C64-4FF1-BCAB-9B6695D244E8}"/>
              </a:ext>
            </a:extLst>
          </p:cNvPr>
          <p:cNvGrpSpPr/>
          <p:nvPr/>
        </p:nvGrpSpPr>
        <p:grpSpPr>
          <a:xfrm>
            <a:off x="1000546" y="3201902"/>
            <a:ext cx="4994233" cy="967490"/>
            <a:chOff x="1000546" y="3201902"/>
            <a:chExt cx="4994233" cy="967490"/>
          </a:xfrm>
        </p:grpSpPr>
        <p:sp>
          <p:nvSpPr>
            <p:cNvPr id="83" name="Ελεύθερη σχεδίαση: Σχήμα 82">
              <a:extLst>
                <a:ext uri="{FF2B5EF4-FFF2-40B4-BE49-F238E27FC236}">
                  <a16:creationId xmlns:a16="http://schemas.microsoft.com/office/drawing/2014/main" id="{41305220-994D-4D48-8F42-00C1073E6E54}"/>
                </a:ext>
              </a:extLst>
            </p:cNvPr>
            <p:cNvSpPr/>
            <p:nvPr/>
          </p:nvSpPr>
          <p:spPr>
            <a:xfrm>
              <a:off x="1000546" y="320190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marL="0" lvl="0" indent="0" algn="ctr" defTabSz="355600">
                <a:lnSpc>
                  <a:spcPct val="90000"/>
                </a:lnSpc>
                <a:spcBef>
                  <a:spcPct val="0"/>
                </a:spcBef>
                <a:spcAft>
                  <a:spcPct val="35000"/>
                </a:spcAft>
                <a:buNone/>
              </a:pPr>
              <a:r>
                <a:rPr lang="el-GR" sz="800" kern="1200" dirty="0"/>
                <a:t>Υποστήριξη - καθοδήγηση στη μελέτη του εκπαιδευόμενου</a:t>
              </a:r>
            </a:p>
            <a:p>
              <a:pPr marL="0" lvl="0" indent="0" algn="ctr" defTabSz="355600">
                <a:lnSpc>
                  <a:spcPct val="90000"/>
                </a:lnSpc>
                <a:spcBef>
                  <a:spcPct val="0"/>
                </a:spcBef>
                <a:spcAft>
                  <a:spcPct val="35000"/>
                </a:spcAft>
                <a:buNone/>
              </a:pPr>
              <a:endParaRPr lang="el-GR" sz="800" kern="1200" dirty="0"/>
            </a:p>
          </p:txBody>
        </p:sp>
        <p:sp>
          <p:nvSpPr>
            <p:cNvPr id="84" name="Ελεύθερη σχεδίαση: Σχήμα 83">
              <a:extLst>
                <a:ext uri="{FF2B5EF4-FFF2-40B4-BE49-F238E27FC236}">
                  <a16:creationId xmlns:a16="http://schemas.microsoft.com/office/drawing/2014/main" id="{B3CC2B88-1BB3-422E-A55D-5D8EC3128130}"/>
                </a:ext>
              </a:extLst>
            </p:cNvPr>
            <p:cNvSpPr/>
            <p:nvPr/>
          </p:nvSpPr>
          <p:spPr>
            <a:xfrm>
              <a:off x="3289366" y="3427661"/>
              <a:ext cx="441588" cy="515970"/>
            </a:xfrm>
            <a:custGeom>
              <a:avLst/>
              <a:gdLst>
                <a:gd name="connsiteX0" fmla="*/ 0 w 441588"/>
                <a:gd name="connsiteY0" fmla="*/ 103194 h 515970"/>
                <a:gd name="connsiteX1" fmla="*/ 220794 w 441588"/>
                <a:gd name="connsiteY1" fmla="*/ 103194 h 515970"/>
                <a:gd name="connsiteX2" fmla="*/ 220794 w 441588"/>
                <a:gd name="connsiteY2" fmla="*/ 0 h 515970"/>
                <a:gd name="connsiteX3" fmla="*/ 441588 w 441588"/>
                <a:gd name="connsiteY3" fmla="*/ 257985 h 515970"/>
                <a:gd name="connsiteX4" fmla="*/ 220794 w 441588"/>
                <a:gd name="connsiteY4" fmla="*/ 515970 h 515970"/>
                <a:gd name="connsiteX5" fmla="*/ 220794 w 441588"/>
                <a:gd name="connsiteY5" fmla="*/ 412776 h 515970"/>
                <a:gd name="connsiteX6" fmla="*/ 0 w 441588"/>
                <a:gd name="connsiteY6" fmla="*/ 412776 h 515970"/>
                <a:gd name="connsiteX7" fmla="*/ 0 w 441588"/>
                <a:gd name="connsiteY7" fmla="*/ 103194 h 5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588" h="515970">
                  <a:moveTo>
                    <a:pt x="0" y="103194"/>
                  </a:moveTo>
                  <a:lnTo>
                    <a:pt x="220794" y="103194"/>
                  </a:lnTo>
                  <a:lnTo>
                    <a:pt x="220794" y="0"/>
                  </a:lnTo>
                  <a:lnTo>
                    <a:pt x="441588" y="257985"/>
                  </a:lnTo>
                  <a:lnTo>
                    <a:pt x="220794" y="515970"/>
                  </a:lnTo>
                  <a:lnTo>
                    <a:pt x="220794" y="412776"/>
                  </a:lnTo>
                  <a:lnTo>
                    <a:pt x="0" y="412776"/>
                  </a:lnTo>
                  <a:lnTo>
                    <a:pt x="0" y="103194"/>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194" rIns="132476" bIns="103194" numCol="1" spcCol="1270" anchor="ctr" anchorCtr="0">
              <a:noAutofit/>
            </a:bodyPr>
            <a:lstStyle/>
            <a:p>
              <a:pPr marL="0" lvl="0" indent="0" algn="ctr" defTabSz="266700">
                <a:lnSpc>
                  <a:spcPct val="90000"/>
                </a:lnSpc>
                <a:spcBef>
                  <a:spcPct val="0"/>
                </a:spcBef>
                <a:spcAft>
                  <a:spcPct val="35000"/>
                </a:spcAft>
                <a:buNone/>
              </a:pPr>
              <a:endParaRPr lang="el-GR" sz="600" kern="1200" dirty="0"/>
            </a:p>
          </p:txBody>
        </p:sp>
        <p:sp>
          <p:nvSpPr>
            <p:cNvPr id="85" name="Ελεύθερη σχεδίαση: Σχήμα 84">
              <a:extLst>
                <a:ext uri="{FF2B5EF4-FFF2-40B4-BE49-F238E27FC236}">
                  <a16:creationId xmlns:a16="http://schemas.microsoft.com/office/drawing/2014/main" id="{AA13BB30-86B0-4DD5-947D-DB4A57443629}"/>
                </a:ext>
              </a:extLst>
            </p:cNvPr>
            <p:cNvSpPr/>
            <p:nvPr/>
          </p:nvSpPr>
          <p:spPr>
            <a:xfrm>
              <a:off x="3914255" y="320190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marL="0" lvl="0" indent="0" algn="ctr" defTabSz="355600">
                <a:lnSpc>
                  <a:spcPct val="90000"/>
                </a:lnSpc>
                <a:spcBef>
                  <a:spcPct val="0"/>
                </a:spcBef>
                <a:spcAft>
                  <a:spcPct val="35000"/>
                </a:spcAft>
                <a:buNone/>
              </a:pPr>
              <a:r>
                <a:rPr lang="el-GR" sz="800" kern="1200" dirty="0"/>
                <a:t>Σταυγιαννουδάκη &amp; Καλογιαννάκη (2019) «Σχολική εξ αποστάσεως εκπαίδευση: μελέτη περίπτωσης με το σχεδιασμό, την ανάπτυξη και αρχική αποτίμηση του εκπαιδευτικού υλικού για τη διδασκαλία της ενότητας της κινηματικής στη Φυσική της Α’ Λυκείου. </a:t>
              </a:r>
            </a:p>
            <a:p>
              <a:pPr marL="0" lvl="0" indent="0" algn="ctr" defTabSz="355600">
                <a:lnSpc>
                  <a:spcPct val="90000"/>
                </a:lnSpc>
                <a:spcBef>
                  <a:spcPct val="0"/>
                </a:spcBef>
                <a:spcAft>
                  <a:spcPct val="35000"/>
                </a:spcAft>
                <a:buNone/>
              </a:pPr>
              <a:endParaRPr lang="el-GR" sz="800" kern="1200" dirty="0"/>
            </a:p>
          </p:txBody>
        </p:sp>
      </p:grpSp>
      <p:sp>
        <p:nvSpPr>
          <p:cNvPr id="61" name="Ελεύθερη σχεδίαση: Σχήμα 60">
            <a:extLst>
              <a:ext uri="{FF2B5EF4-FFF2-40B4-BE49-F238E27FC236}">
                <a16:creationId xmlns:a16="http://schemas.microsoft.com/office/drawing/2014/main" id="{DBF36326-090A-4E8E-A454-DC67FDCEBEC6}"/>
              </a:ext>
            </a:extLst>
          </p:cNvPr>
          <p:cNvSpPr/>
          <p:nvPr/>
        </p:nvSpPr>
        <p:spPr>
          <a:xfrm>
            <a:off x="999218" y="425802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algn="ctr" defTabSz="355600">
              <a:lnSpc>
                <a:spcPct val="90000"/>
              </a:lnSpc>
              <a:spcAft>
                <a:spcPct val="35000"/>
              </a:spcAft>
            </a:pPr>
            <a:r>
              <a:rPr lang="el-GR" sz="800" dirty="0"/>
              <a:t>Υποστήριξη αλληλεπίδρασης με τον εκπαιδευόμενο στη μελέτη του</a:t>
            </a:r>
          </a:p>
          <a:p>
            <a:pPr marL="0" lvl="0" indent="0" algn="ctr" defTabSz="355600">
              <a:lnSpc>
                <a:spcPct val="90000"/>
              </a:lnSpc>
              <a:spcBef>
                <a:spcPct val="0"/>
              </a:spcBef>
              <a:spcAft>
                <a:spcPct val="35000"/>
              </a:spcAft>
              <a:buNone/>
            </a:pPr>
            <a:endParaRPr lang="el-GR" sz="800" u="none" kern="1200" dirty="0"/>
          </a:p>
        </p:txBody>
      </p:sp>
      <p:sp>
        <p:nvSpPr>
          <p:cNvPr id="62" name="Ελεύθερη σχεδίαση: Σχήμα 61">
            <a:extLst>
              <a:ext uri="{FF2B5EF4-FFF2-40B4-BE49-F238E27FC236}">
                <a16:creationId xmlns:a16="http://schemas.microsoft.com/office/drawing/2014/main" id="{086A28DB-CBF6-49B7-B010-6C6C8D96408A}"/>
              </a:ext>
            </a:extLst>
          </p:cNvPr>
          <p:cNvSpPr/>
          <p:nvPr/>
        </p:nvSpPr>
        <p:spPr>
          <a:xfrm>
            <a:off x="3288038" y="4483781"/>
            <a:ext cx="441588" cy="515970"/>
          </a:xfrm>
          <a:custGeom>
            <a:avLst/>
            <a:gdLst>
              <a:gd name="connsiteX0" fmla="*/ 0 w 441588"/>
              <a:gd name="connsiteY0" fmla="*/ 103194 h 515970"/>
              <a:gd name="connsiteX1" fmla="*/ 220794 w 441588"/>
              <a:gd name="connsiteY1" fmla="*/ 103194 h 515970"/>
              <a:gd name="connsiteX2" fmla="*/ 220794 w 441588"/>
              <a:gd name="connsiteY2" fmla="*/ 0 h 515970"/>
              <a:gd name="connsiteX3" fmla="*/ 441588 w 441588"/>
              <a:gd name="connsiteY3" fmla="*/ 257985 h 515970"/>
              <a:gd name="connsiteX4" fmla="*/ 220794 w 441588"/>
              <a:gd name="connsiteY4" fmla="*/ 515970 h 515970"/>
              <a:gd name="connsiteX5" fmla="*/ 220794 w 441588"/>
              <a:gd name="connsiteY5" fmla="*/ 412776 h 515970"/>
              <a:gd name="connsiteX6" fmla="*/ 0 w 441588"/>
              <a:gd name="connsiteY6" fmla="*/ 412776 h 515970"/>
              <a:gd name="connsiteX7" fmla="*/ 0 w 441588"/>
              <a:gd name="connsiteY7" fmla="*/ 103194 h 5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588" h="515970">
                <a:moveTo>
                  <a:pt x="0" y="103194"/>
                </a:moveTo>
                <a:lnTo>
                  <a:pt x="220794" y="103194"/>
                </a:lnTo>
                <a:lnTo>
                  <a:pt x="220794" y="0"/>
                </a:lnTo>
                <a:lnTo>
                  <a:pt x="441588" y="257985"/>
                </a:lnTo>
                <a:lnTo>
                  <a:pt x="220794" y="515970"/>
                </a:lnTo>
                <a:lnTo>
                  <a:pt x="220794" y="412776"/>
                </a:lnTo>
                <a:lnTo>
                  <a:pt x="0" y="412776"/>
                </a:lnTo>
                <a:lnTo>
                  <a:pt x="0" y="103194"/>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194" rIns="132476" bIns="103194" numCol="1" spcCol="1270" anchor="ctr" anchorCtr="0">
            <a:noAutofit/>
          </a:bodyPr>
          <a:lstStyle/>
          <a:p>
            <a:pPr marL="0" lvl="0" indent="0" algn="ctr" defTabSz="266700">
              <a:lnSpc>
                <a:spcPct val="90000"/>
              </a:lnSpc>
              <a:spcBef>
                <a:spcPct val="0"/>
              </a:spcBef>
              <a:spcAft>
                <a:spcPct val="35000"/>
              </a:spcAft>
              <a:buNone/>
            </a:pPr>
            <a:endParaRPr lang="el-GR" sz="600" kern="1200"/>
          </a:p>
        </p:txBody>
      </p:sp>
      <p:sp>
        <p:nvSpPr>
          <p:cNvPr id="63" name="Ελεύθερη σχεδίαση: Σχήμα 62">
            <a:extLst>
              <a:ext uri="{FF2B5EF4-FFF2-40B4-BE49-F238E27FC236}">
                <a16:creationId xmlns:a16="http://schemas.microsoft.com/office/drawing/2014/main" id="{3D7937C8-6663-4867-A1A1-301416FD01BB}"/>
              </a:ext>
            </a:extLst>
          </p:cNvPr>
          <p:cNvSpPr/>
          <p:nvPr/>
        </p:nvSpPr>
        <p:spPr>
          <a:xfrm>
            <a:off x="3912927" y="425802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algn="ctr" defTabSz="355600">
              <a:lnSpc>
                <a:spcPct val="90000"/>
              </a:lnSpc>
              <a:spcAft>
                <a:spcPct val="35000"/>
              </a:spcAft>
            </a:pPr>
            <a:r>
              <a:rPr lang="el-GR" sz="800" dirty="0"/>
              <a:t>Λάζαρη, Μουζάκης, Κουτρομάνος (2015) «Η Αξιοποίηση του Edmodo σε Δράσεις Συμπληρωματικής εξ Αποστάσεως Εκπαίδευσης: Μια Μελέτη Περίπτωσης στην Πρωτοβάθμια Εκπαίδευση»</a:t>
            </a:r>
          </a:p>
          <a:p>
            <a:pPr marL="0" lvl="0" indent="0" algn="ctr" defTabSz="355600">
              <a:lnSpc>
                <a:spcPct val="90000"/>
              </a:lnSpc>
              <a:spcBef>
                <a:spcPct val="0"/>
              </a:spcBef>
              <a:spcAft>
                <a:spcPct val="35000"/>
              </a:spcAft>
              <a:buNone/>
            </a:pPr>
            <a:endParaRPr lang="el-GR" sz="800" kern="1200" dirty="0"/>
          </a:p>
        </p:txBody>
      </p:sp>
      <p:graphicFrame>
        <p:nvGraphicFramePr>
          <p:cNvPr id="51" name="Διάγραμμα 50">
            <a:extLst>
              <a:ext uri="{FF2B5EF4-FFF2-40B4-BE49-F238E27FC236}">
                <a16:creationId xmlns:a16="http://schemas.microsoft.com/office/drawing/2014/main" id="{C58D6283-C57D-4705-85BA-BD07B06563CF}"/>
              </a:ext>
            </a:extLst>
          </p:cNvPr>
          <p:cNvGraphicFramePr/>
          <p:nvPr>
            <p:extLst>
              <p:ext uri="{D42A27DB-BD31-4B8C-83A1-F6EECF244321}">
                <p14:modId xmlns:p14="http://schemas.microsoft.com/office/powerpoint/2010/main" val="1859900004"/>
              </p:ext>
            </p:extLst>
          </p:nvPr>
        </p:nvGraphicFramePr>
        <p:xfrm>
          <a:off x="1078632" y="1658194"/>
          <a:ext cx="5030674" cy="933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2" name="Ορθογώνιο: Στρογγύλεμα γωνιών 51">
            <a:extLst>
              <a:ext uri="{FF2B5EF4-FFF2-40B4-BE49-F238E27FC236}">
                <a16:creationId xmlns:a16="http://schemas.microsoft.com/office/drawing/2014/main" id="{2D76EDC9-F41C-488D-B2B4-142C4EFD33F1}"/>
              </a:ext>
            </a:extLst>
          </p:cNvPr>
          <p:cNvSpPr/>
          <p:nvPr/>
        </p:nvSpPr>
        <p:spPr>
          <a:xfrm>
            <a:off x="6744092" y="1271217"/>
            <a:ext cx="2064528" cy="933647"/>
          </a:xfrm>
          <a:prstGeom prst="round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900" dirty="0"/>
              <a:t>Δυνατότητα αναστοχασμού αυτοαξιολόγησης εκπαιδευόμενου</a:t>
            </a:r>
          </a:p>
        </p:txBody>
      </p:sp>
      <p:sp>
        <p:nvSpPr>
          <p:cNvPr id="55" name="Ορθογώνιο: Στρογγύλεμα γωνιών 54">
            <a:extLst>
              <a:ext uri="{FF2B5EF4-FFF2-40B4-BE49-F238E27FC236}">
                <a16:creationId xmlns:a16="http://schemas.microsoft.com/office/drawing/2014/main" id="{BF3574A7-D2C7-491F-B798-D5F265CF40D6}"/>
              </a:ext>
            </a:extLst>
          </p:cNvPr>
          <p:cNvSpPr/>
          <p:nvPr/>
        </p:nvSpPr>
        <p:spPr>
          <a:xfrm>
            <a:off x="6754323" y="2382179"/>
            <a:ext cx="2054297" cy="731093"/>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900" dirty="0"/>
              <a:t>Κοντογεωργάκου (2021) «Μαθήματα αρχαίας Ιστορίας με τη Μεθοδολογία της εξ Αποστάσεως Εκπαίδευσης» </a:t>
            </a:r>
          </a:p>
        </p:txBody>
      </p:sp>
      <p:sp>
        <p:nvSpPr>
          <p:cNvPr id="64" name="Ελεύθερη σχεδίαση: Σχήμα 63">
            <a:extLst>
              <a:ext uri="{FF2B5EF4-FFF2-40B4-BE49-F238E27FC236}">
                <a16:creationId xmlns:a16="http://schemas.microsoft.com/office/drawing/2014/main" id="{6B63F50F-E019-4C7F-B72E-D151525F7631}"/>
              </a:ext>
            </a:extLst>
          </p:cNvPr>
          <p:cNvSpPr/>
          <p:nvPr/>
        </p:nvSpPr>
        <p:spPr>
          <a:xfrm rot="5400000">
            <a:off x="7555562" y="2035537"/>
            <a:ext cx="441588" cy="515970"/>
          </a:xfrm>
          <a:custGeom>
            <a:avLst/>
            <a:gdLst>
              <a:gd name="connsiteX0" fmla="*/ 0 w 441588"/>
              <a:gd name="connsiteY0" fmla="*/ 103194 h 515970"/>
              <a:gd name="connsiteX1" fmla="*/ 220794 w 441588"/>
              <a:gd name="connsiteY1" fmla="*/ 103194 h 515970"/>
              <a:gd name="connsiteX2" fmla="*/ 220794 w 441588"/>
              <a:gd name="connsiteY2" fmla="*/ 0 h 515970"/>
              <a:gd name="connsiteX3" fmla="*/ 441588 w 441588"/>
              <a:gd name="connsiteY3" fmla="*/ 257985 h 515970"/>
              <a:gd name="connsiteX4" fmla="*/ 220794 w 441588"/>
              <a:gd name="connsiteY4" fmla="*/ 515970 h 515970"/>
              <a:gd name="connsiteX5" fmla="*/ 220794 w 441588"/>
              <a:gd name="connsiteY5" fmla="*/ 412776 h 515970"/>
              <a:gd name="connsiteX6" fmla="*/ 0 w 441588"/>
              <a:gd name="connsiteY6" fmla="*/ 412776 h 515970"/>
              <a:gd name="connsiteX7" fmla="*/ 0 w 441588"/>
              <a:gd name="connsiteY7" fmla="*/ 103194 h 5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588" h="515970">
                <a:moveTo>
                  <a:pt x="0" y="103194"/>
                </a:moveTo>
                <a:lnTo>
                  <a:pt x="220794" y="103194"/>
                </a:lnTo>
                <a:lnTo>
                  <a:pt x="220794" y="0"/>
                </a:lnTo>
                <a:lnTo>
                  <a:pt x="441588" y="257985"/>
                </a:lnTo>
                <a:lnTo>
                  <a:pt x="220794" y="515970"/>
                </a:lnTo>
                <a:lnTo>
                  <a:pt x="220794" y="412776"/>
                </a:lnTo>
                <a:lnTo>
                  <a:pt x="0" y="412776"/>
                </a:lnTo>
                <a:lnTo>
                  <a:pt x="0" y="103194"/>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194" rIns="132476" bIns="103194" numCol="1" spcCol="1270" anchor="ctr" anchorCtr="0">
            <a:noAutofit/>
          </a:bodyPr>
          <a:lstStyle/>
          <a:p>
            <a:pPr marL="0" lvl="0" indent="0" algn="ctr" defTabSz="266700">
              <a:lnSpc>
                <a:spcPct val="90000"/>
              </a:lnSpc>
              <a:spcBef>
                <a:spcPct val="0"/>
              </a:spcBef>
              <a:spcAft>
                <a:spcPct val="35000"/>
              </a:spcAft>
              <a:buNone/>
            </a:pPr>
            <a:endParaRPr lang="el-GR" sz="600" kern="1200"/>
          </a:p>
        </p:txBody>
      </p:sp>
      <p:sp>
        <p:nvSpPr>
          <p:cNvPr id="65" name="Ορθογώνιο: Στρογγύλεμα γωνιών 64">
            <a:extLst>
              <a:ext uri="{FF2B5EF4-FFF2-40B4-BE49-F238E27FC236}">
                <a16:creationId xmlns:a16="http://schemas.microsoft.com/office/drawing/2014/main" id="{9805BBAC-14AF-4D31-B3C7-69100420BBD2}"/>
              </a:ext>
            </a:extLst>
          </p:cNvPr>
          <p:cNvSpPr/>
          <p:nvPr/>
        </p:nvSpPr>
        <p:spPr>
          <a:xfrm>
            <a:off x="6776405" y="3201903"/>
            <a:ext cx="2054297" cy="967490"/>
          </a:xfrm>
          <a:prstGeom prst="round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900" dirty="0"/>
              <a:t>Χρήση πολυμέσων και ασκήσεις αυτοαξιολόγησης</a:t>
            </a:r>
          </a:p>
        </p:txBody>
      </p:sp>
      <p:sp>
        <p:nvSpPr>
          <p:cNvPr id="66" name="Ορθογώνιο: Στρογγύλεμα γωνιών 65">
            <a:extLst>
              <a:ext uri="{FF2B5EF4-FFF2-40B4-BE49-F238E27FC236}">
                <a16:creationId xmlns:a16="http://schemas.microsoft.com/office/drawing/2014/main" id="{0EC80B02-5702-439B-9F93-B92B8EFAA080}"/>
              </a:ext>
            </a:extLst>
          </p:cNvPr>
          <p:cNvSpPr/>
          <p:nvPr/>
        </p:nvSpPr>
        <p:spPr>
          <a:xfrm>
            <a:off x="6754323" y="4260269"/>
            <a:ext cx="2076380" cy="967490"/>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None/>
            </a:pPr>
            <a:r>
              <a:rPr lang="el-GR" sz="900" dirty="0"/>
              <a:t>Σκαράκη (2019) «Σχεδιασμός και εφαρμογή εκπαιδευτικού λογισμικού για την καλλιέργεια της κριτικής ιστορικής σκέψης» </a:t>
            </a:r>
          </a:p>
        </p:txBody>
      </p:sp>
      <p:sp>
        <p:nvSpPr>
          <p:cNvPr id="67" name="Ελεύθερη σχεδίαση: Σχήμα 66">
            <a:extLst>
              <a:ext uri="{FF2B5EF4-FFF2-40B4-BE49-F238E27FC236}">
                <a16:creationId xmlns:a16="http://schemas.microsoft.com/office/drawing/2014/main" id="{A012618A-BC7A-486F-834B-A4BE904452EF}"/>
              </a:ext>
            </a:extLst>
          </p:cNvPr>
          <p:cNvSpPr/>
          <p:nvPr/>
        </p:nvSpPr>
        <p:spPr>
          <a:xfrm rot="5400000">
            <a:off x="7582759" y="3852326"/>
            <a:ext cx="441588" cy="515970"/>
          </a:xfrm>
          <a:custGeom>
            <a:avLst/>
            <a:gdLst>
              <a:gd name="connsiteX0" fmla="*/ 0 w 441588"/>
              <a:gd name="connsiteY0" fmla="*/ 103194 h 515970"/>
              <a:gd name="connsiteX1" fmla="*/ 220794 w 441588"/>
              <a:gd name="connsiteY1" fmla="*/ 103194 h 515970"/>
              <a:gd name="connsiteX2" fmla="*/ 220794 w 441588"/>
              <a:gd name="connsiteY2" fmla="*/ 0 h 515970"/>
              <a:gd name="connsiteX3" fmla="*/ 441588 w 441588"/>
              <a:gd name="connsiteY3" fmla="*/ 257985 h 515970"/>
              <a:gd name="connsiteX4" fmla="*/ 220794 w 441588"/>
              <a:gd name="connsiteY4" fmla="*/ 515970 h 515970"/>
              <a:gd name="connsiteX5" fmla="*/ 220794 w 441588"/>
              <a:gd name="connsiteY5" fmla="*/ 412776 h 515970"/>
              <a:gd name="connsiteX6" fmla="*/ 0 w 441588"/>
              <a:gd name="connsiteY6" fmla="*/ 412776 h 515970"/>
              <a:gd name="connsiteX7" fmla="*/ 0 w 441588"/>
              <a:gd name="connsiteY7" fmla="*/ 103194 h 5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588" h="515970">
                <a:moveTo>
                  <a:pt x="0" y="103194"/>
                </a:moveTo>
                <a:lnTo>
                  <a:pt x="220794" y="103194"/>
                </a:lnTo>
                <a:lnTo>
                  <a:pt x="220794" y="0"/>
                </a:lnTo>
                <a:lnTo>
                  <a:pt x="441588" y="257985"/>
                </a:lnTo>
                <a:lnTo>
                  <a:pt x="220794" y="515970"/>
                </a:lnTo>
                <a:lnTo>
                  <a:pt x="220794" y="412776"/>
                </a:lnTo>
                <a:lnTo>
                  <a:pt x="0" y="412776"/>
                </a:lnTo>
                <a:lnTo>
                  <a:pt x="0" y="103194"/>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194" rIns="132476" bIns="103194" numCol="1" spcCol="1270" anchor="ctr" anchorCtr="0">
            <a:noAutofit/>
          </a:bodyPr>
          <a:lstStyle/>
          <a:p>
            <a:pPr marL="0" lvl="0" indent="0" algn="ctr" defTabSz="266700">
              <a:lnSpc>
                <a:spcPct val="90000"/>
              </a:lnSpc>
              <a:spcBef>
                <a:spcPct val="0"/>
              </a:spcBef>
              <a:spcAft>
                <a:spcPct val="35000"/>
              </a:spcAft>
              <a:buNone/>
            </a:pPr>
            <a:endParaRPr lang="el-GR" sz="600" kern="1200"/>
          </a:p>
        </p:txBody>
      </p:sp>
    </p:spTree>
    <p:extLst>
      <p:ext uri="{BB962C8B-B14F-4D97-AF65-F5344CB8AC3E}">
        <p14:creationId xmlns:p14="http://schemas.microsoft.com/office/powerpoint/2010/main" val="312918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fade">
                                      <p:cBhvr>
                                        <p:cTn id="17" dur="500"/>
                                        <p:tgtEl>
                                          <p:spTgt spid="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fade">
                                      <p:cBhvr>
                                        <p:cTn id="22" dur="500"/>
                                        <p:tgtEl>
                                          <p:spTgt spid="6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fade">
                                      <p:cBhvr>
                                        <p:cTn id="25" dur="500"/>
                                        <p:tgtEl>
                                          <p:spTgt spid="6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fade">
                                      <p:cBhvr>
                                        <p:cTn id="28" dur="500"/>
                                        <p:tgtEl>
                                          <p:spTgt spid="6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2"/>
                                        </p:tgtEl>
                                        <p:attrNameLst>
                                          <p:attrName>style.visibility</p:attrName>
                                        </p:attrNameLst>
                                      </p:cBhvr>
                                      <p:to>
                                        <p:strVal val="visible"/>
                                      </p:to>
                                    </p:set>
                                    <p:animEffect transition="in" filter="fade">
                                      <p:cBhvr>
                                        <p:cTn id="33" dur="500"/>
                                        <p:tgtEl>
                                          <p:spTgt spid="5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4"/>
                                        </p:tgtEl>
                                        <p:attrNameLst>
                                          <p:attrName>style.visibility</p:attrName>
                                        </p:attrNameLst>
                                      </p:cBhvr>
                                      <p:to>
                                        <p:strVal val="visible"/>
                                      </p:to>
                                    </p:set>
                                    <p:animEffect transition="in" filter="fade">
                                      <p:cBhvr>
                                        <p:cTn id="36" dur="500"/>
                                        <p:tgtEl>
                                          <p:spTgt spid="6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fade">
                                      <p:cBhvr>
                                        <p:cTn id="44" dur="500"/>
                                        <p:tgtEl>
                                          <p:spTgt spid="6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7"/>
                                        </p:tgtEl>
                                        <p:attrNameLst>
                                          <p:attrName>style.visibility</p:attrName>
                                        </p:attrNameLst>
                                      </p:cBhvr>
                                      <p:to>
                                        <p:strVal val="visible"/>
                                      </p:to>
                                    </p:set>
                                    <p:animEffect transition="in" filter="fade">
                                      <p:cBhvr>
                                        <p:cTn id="47" dur="500"/>
                                        <p:tgtEl>
                                          <p:spTgt spid="6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fade">
                                      <p:cBhvr>
                                        <p:cTn id="50"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P spid="63" grpId="0" animBg="1"/>
      <p:bldP spid="52" grpId="0" animBg="1"/>
      <p:bldP spid="55" grpId="0" animBg="1"/>
      <p:bldP spid="64" grpId="0" animBg="1"/>
      <p:bldP spid="65" grpId="0" animBg="1"/>
      <p:bldP spid="66" grpId="0" animBg="1"/>
      <p:bldP spid="6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8. Αντιστοίχιση ευρημάτων με ευρήματα άλλης έρευνας</a:t>
            </a:r>
            <a:endParaRPr lang="el-GR" sz="4000" b="1" dirty="0"/>
          </a:p>
        </p:txBody>
      </p:sp>
      <p:grpSp>
        <p:nvGrpSpPr>
          <p:cNvPr id="5" name="Ομάδα 4">
            <a:extLst>
              <a:ext uri="{FF2B5EF4-FFF2-40B4-BE49-F238E27FC236}">
                <a16:creationId xmlns:a16="http://schemas.microsoft.com/office/drawing/2014/main" id="{6404CF89-B21F-422C-8FC7-FDA4E90FF610}"/>
              </a:ext>
            </a:extLst>
          </p:cNvPr>
          <p:cNvGrpSpPr/>
          <p:nvPr/>
        </p:nvGrpSpPr>
        <p:grpSpPr>
          <a:xfrm>
            <a:off x="981486" y="1271217"/>
            <a:ext cx="5027235" cy="933647"/>
            <a:chOff x="981486" y="1271217"/>
            <a:chExt cx="5027235" cy="933647"/>
          </a:xfrm>
        </p:grpSpPr>
        <p:sp>
          <p:nvSpPr>
            <p:cNvPr id="6" name="Ελεύθερη σχεδίαση: Σχήμα 5">
              <a:extLst>
                <a:ext uri="{FF2B5EF4-FFF2-40B4-BE49-F238E27FC236}">
                  <a16:creationId xmlns:a16="http://schemas.microsoft.com/office/drawing/2014/main" id="{428D7503-5DA9-4F4C-A080-696AB7CF63A4}"/>
                </a:ext>
              </a:extLst>
            </p:cNvPr>
            <p:cNvSpPr/>
            <p:nvPr/>
          </p:nvSpPr>
          <p:spPr>
            <a:xfrm>
              <a:off x="981486" y="1271217"/>
              <a:ext cx="2093249" cy="933647"/>
            </a:xfrm>
            <a:custGeom>
              <a:avLst/>
              <a:gdLst>
                <a:gd name="connsiteX0" fmla="*/ 0 w 2093249"/>
                <a:gd name="connsiteY0" fmla="*/ 93365 h 933647"/>
                <a:gd name="connsiteX1" fmla="*/ 93365 w 2093249"/>
                <a:gd name="connsiteY1" fmla="*/ 0 h 933647"/>
                <a:gd name="connsiteX2" fmla="*/ 1999884 w 2093249"/>
                <a:gd name="connsiteY2" fmla="*/ 0 h 933647"/>
                <a:gd name="connsiteX3" fmla="*/ 2093249 w 2093249"/>
                <a:gd name="connsiteY3" fmla="*/ 93365 h 933647"/>
                <a:gd name="connsiteX4" fmla="*/ 2093249 w 2093249"/>
                <a:gd name="connsiteY4" fmla="*/ 840282 h 933647"/>
                <a:gd name="connsiteX5" fmla="*/ 1999884 w 2093249"/>
                <a:gd name="connsiteY5" fmla="*/ 933647 h 933647"/>
                <a:gd name="connsiteX6" fmla="*/ 93365 w 2093249"/>
                <a:gd name="connsiteY6" fmla="*/ 933647 h 933647"/>
                <a:gd name="connsiteX7" fmla="*/ 0 w 2093249"/>
                <a:gd name="connsiteY7" fmla="*/ 840282 h 933647"/>
                <a:gd name="connsiteX8" fmla="*/ 0 w 2093249"/>
                <a:gd name="connsiteY8" fmla="*/ 93365 h 93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3249" h="933647">
                  <a:moveTo>
                    <a:pt x="0" y="93365"/>
                  </a:moveTo>
                  <a:cubicBezTo>
                    <a:pt x="0" y="41801"/>
                    <a:pt x="41801" y="0"/>
                    <a:pt x="93365" y="0"/>
                  </a:cubicBezTo>
                  <a:lnTo>
                    <a:pt x="1999884" y="0"/>
                  </a:lnTo>
                  <a:cubicBezTo>
                    <a:pt x="2051448" y="0"/>
                    <a:pt x="2093249" y="41801"/>
                    <a:pt x="2093249" y="93365"/>
                  </a:cubicBezTo>
                  <a:lnTo>
                    <a:pt x="2093249" y="840282"/>
                  </a:lnTo>
                  <a:cubicBezTo>
                    <a:pt x="2093249" y="891846"/>
                    <a:pt x="2051448" y="933647"/>
                    <a:pt x="1999884" y="933647"/>
                  </a:cubicBezTo>
                  <a:lnTo>
                    <a:pt x="93365" y="933647"/>
                  </a:lnTo>
                  <a:cubicBezTo>
                    <a:pt x="41801" y="933647"/>
                    <a:pt x="0" y="891846"/>
                    <a:pt x="0" y="840282"/>
                  </a:cubicBezTo>
                  <a:lnTo>
                    <a:pt x="0" y="93365"/>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636" tIns="61636" rIns="61636" bIns="61636" numCol="1" spcCol="1270" anchor="ctr" anchorCtr="0">
              <a:noAutofit/>
            </a:bodyPr>
            <a:lstStyle/>
            <a:p>
              <a:pPr marL="0" lvl="0" indent="0" algn="ctr" defTabSz="400050">
                <a:lnSpc>
                  <a:spcPct val="90000"/>
                </a:lnSpc>
                <a:spcBef>
                  <a:spcPct val="0"/>
                </a:spcBef>
                <a:spcAft>
                  <a:spcPct val="35000"/>
                </a:spcAft>
                <a:buNone/>
              </a:pPr>
              <a:r>
                <a:rPr lang="el-GR" sz="900" kern="1200" dirty="0"/>
                <a:t>Ευχρηστία ΕΥ</a:t>
              </a:r>
            </a:p>
            <a:p>
              <a:pPr marL="0" lvl="0" indent="0" algn="ctr" defTabSz="400050">
                <a:lnSpc>
                  <a:spcPct val="90000"/>
                </a:lnSpc>
                <a:spcBef>
                  <a:spcPct val="0"/>
                </a:spcBef>
                <a:spcAft>
                  <a:spcPct val="35000"/>
                </a:spcAft>
                <a:buNone/>
              </a:pPr>
              <a:endParaRPr lang="el-GR" sz="900" kern="1200" dirty="0"/>
            </a:p>
          </p:txBody>
        </p:sp>
        <p:sp>
          <p:nvSpPr>
            <p:cNvPr id="7" name="Ελεύθερη σχεδίαση: Σχήμα 6">
              <a:extLst>
                <a:ext uri="{FF2B5EF4-FFF2-40B4-BE49-F238E27FC236}">
                  <a16:creationId xmlns:a16="http://schemas.microsoft.com/office/drawing/2014/main" id="{3AC5D2D1-D440-4D13-B35E-3FFD3FE1DCFB}"/>
                </a:ext>
              </a:extLst>
            </p:cNvPr>
            <p:cNvSpPr/>
            <p:nvPr/>
          </p:nvSpPr>
          <p:spPr>
            <a:xfrm>
              <a:off x="3284919" y="1478477"/>
              <a:ext cx="445590" cy="519125"/>
            </a:xfrm>
            <a:custGeom>
              <a:avLst/>
              <a:gdLst>
                <a:gd name="connsiteX0" fmla="*/ 0 w 445590"/>
                <a:gd name="connsiteY0" fmla="*/ 103825 h 519125"/>
                <a:gd name="connsiteX1" fmla="*/ 222795 w 445590"/>
                <a:gd name="connsiteY1" fmla="*/ 103825 h 519125"/>
                <a:gd name="connsiteX2" fmla="*/ 222795 w 445590"/>
                <a:gd name="connsiteY2" fmla="*/ 0 h 519125"/>
                <a:gd name="connsiteX3" fmla="*/ 445590 w 445590"/>
                <a:gd name="connsiteY3" fmla="*/ 259563 h 519125"/>
                <a:gd name="connsiteX4" fmla="*/ 222795 w 445590"/>
                <a:gd name="connsiteY4" fmla="*/ 519125 h 519125"/>
                <a:gd name="connsiteX5" fmla="*/ 222795 w 445590"/>
                <a:gd name="connsiteY5" fmla="*/ 415300 h 519125"/>
                <a:gd name="connsiteX6" fmla="*/ 0 w 445590"/>
                <a:gd name="connsiteY6" fmla="*/ 415300 h 519125"/>
                <a:gd name="connsiteX7" fmla="*/ 0 w 445590"/>
                <a:gd name="connsiteY7" fmla="*/ 103825 h 5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5590" h="519125">
                  <a:moveTo>
                    <a:pt x="0" y="103825"/>
                  </a:moveTo>
                  <a:lnTo>
                    <a:pt x="222795" y="103825"/>
                  </a:lnTo>
                  <a:lnTo>
                    <a:pt x="222795" y="0"/>
                  </a:lnTo>
                  <a:lnTo>
                    <a:pt x="445590" y="259563"/>
                  </a:lnTo>
                  <a:lnTo>
                    <a:pt x="222795" y="519125"/>
                  </a:lnTo>
                  <a:lnTo>
                    <a:pt x="222795" y="415300"/>
                  </a:lnTo>
                  <a:lnTo>
                    <a:pt x="0" y="415300"/>
                  </a:lnTo>
                  <a:lnTo>
                    <a:pt x="0" y="103825"/>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825" rIns="133677" bIns="103825" numCol="1" spcCol="1270" anchor="ctr" anchorCtr="0">
              <a:noAutofit/>
            </a:bodyPr>
            <a:lstStyle/>
            <a:p>
              <a:pPr marL="0" lvl="0" indent="0" algn="ctr" defTabSz="977900">
                <a:lnSpc>
                  <a:spcPct val="90000"/>
                </a:lnSpc>
                <a:spcBef>
                  <a:spcPct val="0"/>
                </a:spcBef>
                <a:spcAft>
                  <a:spcPct val="35000"/>
                </a:spcAft>
                <a:buNone/>
              </a:pPr>
              <a:endParaRPr lang="el-GR" sz="2200" kern="1200"/>
            </a:p>
          </p:txBody>
        </p:sp>
        <p:sp>
          <p:nvSpPr>
            <p:cNvPr id="9" name="Ελεύθερη σχεδίαση: Σχήμα 8">
              <a:extLst>
                <a:ext uri="{FF2B5EF4-FFF2-40B4-BE49-F238E27FC236}">
                  <a16:creationId xmlns:a16="http://schemas.microsoft.com/office/drawing/2014/main" id="{185C8B5F-7F6D-41D6-AB40-042409713618}"/>
                </a:ext>
              </a:extLst>
            </p:cNvPr>
            <p:cNvSpPr/>
            <p:nvPr/>
          </p:nvSpPr>
          <p:spPr>
            <a:xfrm>
              <a:off x="3915472" y="1271217"/>
              <a:ext cx="2093249" cy="933647"/>
            </a:xfrm>
            <a:custGeom>
              <a:avLst/>
              <a:gdLst>
                <a:gd name="connsiteX0" fmla="*/ 0 w 2093249"/>
                <a:gd name="connsiteY0" fmla="*/ 93365 h 933647"/>
                <a:gd name="connsiteX1" fmla="*/ 93365 w 2093249"/>
                <a:gd name="connsiteY1" fmla="*/ 0 h 933647"/>
                <a:gd name="connsiteX2" fmla="*/ 1999884 w 2093249"/>
                <a:gd name="connsiteY2" fmla="*/ 0 h 933647"/>
                <a:gd name="connsiteX3" fmla="*/ 2093249 w 2093249"/>
                <a:gd name="connsiteY3" fmla="*/ 93365 h 933647"/>
                <a:gd name="connsiteX4" fmla="*/ 2093249 w 2093249"/>
                <a:gd name="connsiteY4" fmla="*/ 840282 h 933647"/>
                <a:gd name="connsiteX5" fmla="*/ 1999884 w 2093249"/>
                <a:gd name="connsiteY5" fmla="*/ 933647 h 933647"/>
                <a:gd name="connsiteX6" fmla="*/ 93365 w 2093249"/>
                <a:gd name="connsiteY6" fmla="*/ 933647 h 933647"/>
                <a:gd name="connsiteX7" fmla="*/ 0 w 2093249"/>
                <a:gd name="connsiteY7" fmla="*/ 840282 h 933647"/>
                <a:gd name="connsiteX8" fmla="*/ 0 w 2093249"/>
                <a:gd name="connsiteY8" fmla="*/ 93365 h 933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3249" h="933647">
                  <a:moveTo>
                    <a:pt x="0" y="93365"/>
                  </a:moveTo>
                  <a:cubicBezTo>
                    <a:pt x="0" y="41801"/>
                    <a:pt x="41801" y="0"/>
                    <a:pt x="93365" y="0"/>
                  </a:cubicBezTo>
                  <a:lnTo>
                    <a:pt x="1999884" y="0"/>
                  </a:lnTo>
                  <a:cubicBezTo>
                    <a:pt x="2051448" y="0"/>
                    <a:pt x="2093249" y="41801"/>
                    <a:pt x="2093249" y="93365"/>
                  </a:cubicBezTo>
                  <a:lnTo>
                    <a:pt x="2093249" y="840282"/>
                  </a:lnTo>
                  <a:cubicBezTo>
                    <a:pt x="2093249" y="891846"/>
                    <a:pt x="2051448" y="933647"/>
                    <a:pt x="1999884" y="933647"/>
                  </a:cubicBezTo>
                  <a:lnTo>
                    <a:pt x="93365" y="933647"/>
                  </a:lnTo>
                  <a:cubicBezTo>
                    <a:pt x="41801" y="933647"/>
                    <a:pt x="0" y="891846"/>
                    <a:pt x="0" y="840282"/>
                  </a:cubicBezTo>
                  <a:lnTo>
                    <a:pt x="0" y="93365"/>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636" tIns="61636" rIns="61636" bIns="61636" numCol="1" spcCol="1270" anchor="ctr" anchorCtr="0">
              <a:noAutofit/>
            </a:bodyPr>
            <a:lstStyle/>
            <a:p>
              <a:pPr marL="0" lvl="0" indent="0" algn="ctr" defTabSz="400050">
                <a:lnSpc>
                  <a:spcPct val="90000"/>
                </a:lnSpc>
                <a:spcBef>
                  <a:spcPct val="0"/>
                </a:spcBef>
                <a:spcAft>
                  <a:spcPct val="35000"/>
                </a:spcAft>
                <a:buNone/>
              </a:pPr>
              <a:r>
                <a:rPr lang="el-GR" sz="900" kern="1200" dirty="0"/>
                <a:t>Παπανικολάου &amp; Μανούσου (2019) «Συμπληρωματική εξ αποστάσεως εκπαίδευση στην Πρωτοβάθμια Εκπαίδευση. Μία Έρευνα Δράσης για την αναπλήρωση των μαθημάτων για τους μαθητές που απουσιάζουν περιστασιακά από το σχολείο» </a:t>
              </a:r>
            </a:p>
          </p:txBody>
        </p:sp>
      </p:grpSp>
      <p:grpSp>
        <p:nvGrpSpPr>
          <p:cNvPr id="15" name="Ομάδα 14">
            <a:extLst>
              <a:ext uri="{FF2B5EF4-FFF2-40B4-BE49-F238E27FC236}">
                <a16:creationId xmlns:a16="http://schemas.microsoft.com/office/drawing/2014/main" id="{CAF08BF1-7570-4163-AFE2-694121351128}"/>
              </a:ext>
            </a:extLst>
          </p:cNvPr>
          <p:cNvGrpSpPr/>
          <p:nvPr/>
        </p:nvGrpSpPr>
        <p:grpSpPr>
          <a:xfrm>
            <a:off x="1000546" y="2293494"/>
            <a:ext cx="5002434" cy="819777"/>
            <a:chOff x="1000546" y="2293494"/>
            <a:chExt cx="5002434" cy="819777"/>
          </a:xfrm>
        </p:grpSpPr>
        <p:sp>
          <p:nvSpPr>
            <p:cNvPr id="16" name="Ελεύθερη σχεδίαση: Σχήμα 15">
              <a:extLst>
                <a:ext uri="{FF2B5EF4-FFF2-40B4-BE49-F238E27FC236}">
                  <a16:creationId xmlns:a16="http://schemas.microsoft.com/office/drawing/2014/main" id="{31828D9B-7857-47A3-91DB-6A65520C8D43}"/>
                </a:ext>
              </a:extLst>
            </p:cNvPr>
            <p:cNvSpPr/>
            <p:nvPr/>
          </p:nvSpPr>
          <p:spPr>
            <a:xfrm>
              <a:off x="1000546" y="2293494"/>
              <a:ext cx="2083940" cy="819777"/>
            </a:xfrm>
            <a:custGeom>
              <a:avLst/>
              <a:gdLst>
                <a:gd name="connsiteX0" fmla="*/ 0 w 2083940"/>
                <a:gd name="connsiteY0" fmla="*/ 81978 h 819777"/>
                <a:gd name="connsiteX1" fmla="*/ 81978 w 2083940"/>
                <a:gd name="connsiteY1" fmla="*/ 0 h 819777"/>
                <a:gd name="connsiteX2" fmla="*/ 2001962 w 2083940"/>
                <a:gd name="connsiteY2" fmla="*/ 0 h 819777"/>
                <a:gd name="connsiteX3" fmla="*/ 2083940 w 2083940"/>
                <a:gd name="connsiteY3" fmla="*/ 81978 h 819777"/>
                <a:gd name="connsiteX4" fmla="*/ 2083940 w 2083940"/>
                <a:gd name="connsiteY4" fmla="*/ 737799 h 819777"/>
                <a:gd name="connsiteX5" fmla="*/ 2001962 w 2083940"/>
                <a:gd name="connsiteY5" fmla="*/ 819777 h 819777"/>
                <a:gd name="connsiteX6" fmla="*/ 81978 w 2083940"/>
                <a:gd name="connsiteY6" fmla="*/ 819777 h 819777"/>
                <a:gd name="connsiteX7" fmla="*/ 0 w 2083940"/>
                <a:gd name="connsiteY7" fmla="*/ 737799 h 819777"/>
                <a:gd name="connsiteX8" fmla="*/ 0 w 2083940"/>
                <a:gd name="connsiteY8" fmla="*/ 81978 h 81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3940" h="819777">
                  <a:moveTo>
                    <a:pt x="0" y="81978"/>
                  </a:moveTo>
                  <a:cubicBezTo>
                    <a:pt x="0" y="36703"/>
                    <a:pt x="36703" y="0"/>
                    <a:pt x="81978" y="0"/>
                  </a:cubicBezTo>
                  <a:lnTo>
                    <a:pt x="2001962" y="0"/>
                  </a:lnTo>
                  <a:cubicBezTo>
                    <a:pt x="2047237" y="0"/>
                    <a:pt x="2083940" y="36703"/>
                    <a:pt x="2083940" y="81978"/>
                  </a:cubicBezTo>
                  <a:lnTo>
                    <a:pt x="2083940" y="737799"/>
                  </a:lnTo>
                  <a:cubicBezTo>
                    <a:pt x="2083940" y="783074"/>
                    <a:pt x="2047237" y="819777"/>
                    <a:pt x="2001962" y="819777"/>
                  </a:cubicBezTo>
                  <a:lnTo>
                    <a:pt x="81978" y="819777"/>
                  </a:lnTo>
                  <a:cubicBezTo>
                    <a:pt x="36703" y="819777"/>
                    <a:pt x="0" y="783074"/>
                    <a:pt x="0" y="737799"/>
                  </a:cubicBezTo>
                  <a:lnTo>
                    <a:pt x="0" y="81978"/>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00" tIns="58300" rIns="58300" bIns="58300" numCol="1" spcCol="1270" anchor="ctr" anchorCtr="0">
              <a:noAutofit/>
            </a:bodyPr>
            <a:lstStyle/>
            <a:p>
              <a:pPr marL="0" lvl="0" indent="0" algn="ctr" defTabSz="400050">
                <a:lnSpc>
                  <a:spcPct val="90000"/>
                </a:lnSpc>
                <a:spcBef>
                  <a:spcPct val="0"/>
                </a:spcBef>
                <a:spcAft>
                  <a:spcPct val="35000"/>
                </a:spcAft>
                <a:buNone/>
              </a:pPr>
              <a:r>
                <a:rPr lang="el-GR" sz="900" kern="1200" dirty="0"/>
                <a:t>Ευκολία χρήσης από μαθητές από την σκοπιά των εκπαιδευτικών</a:t>
              </a:r>
            </a:p>
          </p:txBody>
        </p:sp>
        <p:sp>
          <p:nvSpPr>
            <p:cNvPr id="17" name="Ελεύθερη σχεδίαση: Σχήμα 16">
              <a:extLst>
                <a:ext uri="{FF2B5EF4-FFF2-40B4-BE49-F238E27FC236}">
                  <a16:creationId xmlns:a16="http://schemas.microsoft.com/office/drawing/2014/main" id="{B561C3E1-785B-4AFE-8616-FA550ED0A9D6}"/>
                </a:ext>
              </a:extLst>
            </p:cNvPr>
            <p:cNvSpPr/>
            <p:nvPr/>
          </p:nvSpPr>
          <p:spPr>
            <a:xfrm>
              <a:off x="3293125" y="2444974"/>
              <a:ext cx="442313" cy="516817"/>
            </a:xfrm>
            <a:custGeom>
              <a:avLst/>
              <a:gdLst>
                <a:gd name="connsiteX0" fmla="*/ 0 w 442313"/>
                <a:gd name="connsiteY0" fmla="*/ 103363 h 516817"/>
                <a:gd name="connsiteX1" fmla="*/ 221157 w 442313"/>
                <a:gd name="connsiteY1" fmla="*/ 103363 h 516817"/>
                <a:gd name="connsiteX2" fmla="*/ 221157 w 442313"/>
                <a:gd name="connsiteY2" fmla="*/ 0 h 516817"/>
                <a:gd name="connsiteX3" fmla="*/ 442313 w 442313"/>
                <a:gd name="connsiteY3" fmla="*/ 258409 h 516817"/>
                <a:gd name="connsiteX4" fmla="*/ 221157 w 442313"/>
                <a:gd name="connsiteY4" fmla="*/ 516817 h 516817"/>
                <a:gd name="connsiteX5" fmla="*/ 221157 w 442313"/>
                <a:gd name="connsiteY5" fmla="*/ 413454 h 516817"/>
                <a:gd name="connsiteX6" fmla="*/ 0 w 442313"/>
                <a:gd name="connsiteY6" fmla="*/ 413454 h 516817"/>
                <a:gd name="connsiteX7" fmla="*/ 0 w 442313"/>
                <a:gd name="connsiteY7" fmla="*/ 103363 h 51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313" h="516817">
                  <a:moveTo>
                    <a:pt x="0" y="103363"/>
                  </a:moveTo>
                  <a:lnTo>
                    <a:pt x="221157" y="103363"/>
                  </a:lnTo>
                  <a:lnTo>
                    <a:pt x="221157" y="0"/>
                  </a:lnTo>
                  <a:lnTo>
                    <a:pt x="442313" y="258409"/>
                  </a:lnTo>
                  <a:lnTo>
                    <a:pt x="221157" y="516817"/>
                  </a:lnTo>
                  <a:lnTo>
                    <a:pt x="221157" y="413454"/>
                  </a:lnTo>
                  <a:lnTo>
                    <a:pt x="0" y="413454"/>
                  </a:lnTo>
                  <a:lnTo>
                    <a:pt x="0" y="103363"/>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363" rIns="132694" bIns="103363" numCol="1" spcCol="1270" anchor="ctr" anchorCtr="0">
              <a:noAutofit/>
            </a:bodyPr>
            <a:lstStyle/>
            <a:p>
              <a:pPr marL="0" lvl="0" indent="0" algn="ctr" defTabSz="977900">
                <a:lnSpc>
                  <a:spcPct val="90000"/>
                </a:lnSpc>
                <a:spcBef>
                  <a:spcPct val="0"/>
                </a:spcBef>
                <a:spcAft>
                  <a:spcPct val="35000"/>
                </a:spcAft>
                <a:buNone/>
              </a:pPr>
              <a:endParaRPr lang="el-GR" sz="2200" kern="1200"/>
            </a:p>
          </p:txBody>
        </p:sp>
        <p:sp>
          <p:nvSpPr>
            <p:cNvPr id="18" name="Ελεύθερη σχεδίαση: Σχήμα 17">
              <a:extLst>
                <a:ext uri="{FF2B5EF4-FFF2-40B4-BE49-F238E27FC236}">
                  <a16:creationId xmlns:a16="http://schemas.microsoft.com/office/drawing/2014/main" id="{6557D862-DB11-481C-8F16-BF020EDA1C61}"/>
                </a:ext>
              </a:extLst>
            </p:cNvPr>
            <p:cNvSpPr/>
            <p:nvPr/>
          </p:nvSpPr>
          <p:spPr>
            <a:xfrm>
              <a:off x="3919040" y="2293494"/>
              <a:ext cx="2083940" cy="819777"/>
            </a:xfrm>
            <a:custGeom>
              <a:avLst/>
              <a:gdLst>
                <a:gd name="connsiteX0" fmla="*/ 0 w 2083940"/>
                <a:gd name="connsiteY0" fmla="*/ 81978 h 819777"/>
                <a:gd name="connsiteX1" fmla="*/ 81978 w 2083940"/>
                <a:gd name="connsiteY1" fmla="*/ 0 h 819777"/>
                <a:gd name="connsiteX2" fmla="*/ 2001962 w 2083940"/>
                <a:gd name="connsiteY2" fmla="*/ 0 h 819777"/>
                <a:gd name="connsiteX3" fmla="*/ 2083940 w 2083940"/>
                <a:gd name="connsiteY3" fmla="*/ 81978 h 819777"/>
                <a:gd name="connsiteX4" fmla="*/ 2083940 w 2083940"/>
                <a:gd name="connsiteY4" fmla="*/ 737799 h 819777"/>
                <a:gd name="connsiteX5" fmla="*/ 2001962 w 2083940"/>
                <a:gd name="connsiteY5" fmla="*/ 819777 h 819777"/>
                <a:gd name="connsiteX6" fmla="*/ 81978 w 2083940"/>
                <a:gd name="connsiteY6" fmla="*/ 819777 h 819777"/>
                <a:gd name="connsiteX7" fmla="*/ 0 w 2083940"/>
                <a:gd name="connsiteY7" fmla="*/ 737799 h 819777"/>
                <a:gd name="connsiteX8" fmla="*/ 0 w 2083940"/>
                <a:gd name="connsiteY8" fmla="*/ 81978 h 81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3940" h="819777">
                  <a:moveTo>
                    <a:pt x="0" y="81978"/>
                  </a:moveTo>
                  <a:cubicBezTo>
                    <a:pt x="0" y="36703"/>
                    <a:pt x="36703" y="0"/>
                    <a:pt x="81978" y="0"/>
                  </a:cubicBezTo>
                  <a:lnTo>
                    <a:pt x="2001962" y="0"/>
                  </a:lnTo>
                  <a:cubicBezTo>
                    <a:pt x="2047237" y="0"/>
                    <a:pt x="2083940" y="36703"/>
                    <a:pt x="2083940" y="81978"/>
                  </a:cubicBezTo>
                  <a:lnTo>
                    <a:pt x="2083940" y="737799"/>
                  </a:lnTo>
                  <a:cubicBezTo>
                    <a:pt x="2083940" y="783074"/>
                    <a:pt x="2047237" y="819777"/>
                    <a:pt x="2001962" y="819777"/>
                  </a:cubicBezTo>
                  <a:lnTo>
                    <a:pt x="81978" y="819777"/>
                  </a:lnTo>
                  <a:cubicBezTo>
                    <a:pt x="36703" y="819777"/>
                    <a:pt x="0" y="783074"/>
                    <a:pt x="0" y="737799"/>
                  </a:cubicBezTo>
                  <a:lnTo>
                    <a:pt x="0" y="81978"/>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00" tIns="58300" rIns="58300" bIns="58300" numCol="1" spcCol="1270" anchor="ctr" anchorCtr="0">
              <a:noAutofit/>
            </a:bodyPr>
            <a:lstStyle/>
            <a:p>
              <a:pPr marL="0" lvl="0" indent="0" algn="ctr" defTabSz="400050">
                <a:lnSpc>
                  <a:spcPct val="90000"/>
                </a:lnSpc>
                <a:spcBef>
                  <a:spcPct val="0"/>
                </a:spcBef>
                <a:spcAft>
                  <a:spcPct val="35000"/>
                </a:spcAft>
                <a:buNone/>
              </a:pPr>
              <a:r>
                <a:rPr lang="el-GR" sz="900" kern="1200" dirty="0"/>
                <a:t>Ραφαηλίδου (2019) «Ψηφιακή Αφήγηση στην τάξη: Μελετώντας το φαινόμενο του </a:t>
              </a:r>
              <a:r>
                <a:rPr lang="el-GR" sz="900" kern="1200" dirty="0" err="1"/>
                <a:t>Brain</a:t>
              </a:r>
              <a:r>
                <a:rPr lang="el-GR" sz="900" kern="1200" dirty="0"/>
                <a:t> </a:t>
              </a:r>
              <a:r>
                <a:rPr lang="el-GR" sz="900" kern="1200" dirty="0" err="1"/>
                <a:t>Drain</a:t>
              </a:r>
              <a:r>
                <a:rPr lang="el-GR" sz="900" kern="1200" dirty="0"/>
                <a:t>» </a:t>
              </a:r>
            </a:p>
          </p:txBody>
        </p:sp>
      </p:grpSp>
      <p:grpSp>
        <p:nvGrpSpPr>
          <p:cNvPr id="23" name="Ομάδα 22">
            <a:extLst>
              <a:ext uri="{FF2B5EF4-FFF2-40B4-BE49-F238E27FC236}">
                <a16:creationId xmlns:a16="http://schemas.microsoft.com/office/drawing/2014/main" id="{1CDFC26F-3555-44C4-9C23-9AC7BDDADE11}"/>
              </a:ext>
            </a:extLst>
          </p:cNvPr>
          <p:cNvGrpSpPr/>
          <p:nvPr/>
        </p:nvGrpSpPr>
        <p:grpSpPr>
          <a:xfrm>
            <a:off x="981486" y="4258022"/>
            <a:ext cx="4994233" cy="967490"/>
            <a:chOff x="981486" y="4258022"/>
            <a:chExt cx="4994233" cy="967490"/>
          </a:xfrm>
        </p:grpSpPr>
        <p:sp>
          <p:nvSpPr>
            <p:cNvPr id="24" name="Ελεύθερη σχεδίαση: Σχήμα 23">
              <a:extLst>
                <a:ext uri="{FF2B5EF4-FFF2-40B4-BE49-F238E27FC236}">
                  <a16:creationId xmlns:a16="http://schemas.microsoft.com/office/drawing/2014/main" id="{B42B9537-7136-40DF-8883-9E9489CA6A4F}"/>
                </a:ext>
              </a:extLst>
            </p:cNvPr>
            <p:cNvSpPr/>
            <p:nvPr/>
          </p:nvSpPr>
          <p:spPr>
            <a:xfrm>
              <a:off x="981486" y="425802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marL="0" lvl="0" indent="0" algn="ctr" defTabSz="355600">
                <a:lnSpc>
                  <a:spcPct val="90000"/>
                </a:lnSpc>
                <a:spcBef>
                  <a:spcPct val="0"/>
                </a:spcBef>
                <a:spcAft>
                  <a:spcPct val="35000"/>
                </a:spcAft>
                <a:buNone/>
              </a:pPr>
              <a:r>
                <a:rPr lang="el-GR" sz="800" kern="1200" dirty="0"/>
                <a:t>Επιπλέον γνώσεις</a:t>
              </a:r>
            </a:p>
          </p:txBody>
        </p:sp>
        <p:sp>
          <p:nvSpPr>
            <p:cNvPr id="25" name="Ελεύθερη σχεδίαση: Σχήμα 24">
              <a:extLst>
                <a:ext uri="{FF2B5EF4-FFF2-40B4-BE49-F238E27FC236}">
                  <a16:creationId xmlns:a16="http://schemas.microsoft.com/office/drawing/2014/main" id="{815609C6-057D-4214-8D48-8E24E5F2E766}"/>
                </a:ext>
              </a:extLst>
            </p:cNvPr>
            <p:cNvSpPr/>
            <p:nvPr/>
          </p:nvSpPr>
          <p:spPr>
            <a:xfrm>
              <a:off x="3270306" y="4483781"/>
              <a:ext cx="441588" cy="515970"/>
            </a:xfrm>
            <a:custGeom>
              <a:avLst/>
              <a:gdLst>
                <a:gd name="connsiteX0" fmla="*/ 0 w 441588"/>
                <a:gd name="connsiteY0" fmla="*/ 103194 h 515970"/>
                <a:gd name="connsiteX1" fmla="*/ 220794 w 441588"/>
                <a:gd name="connsiteY1" fmla="*/ 103194 h 515970"/>
                <a:gd name="connsiteX2" fmla="*/ 220794 w 441588"/>
                <a:gd name="connsiteY2" fmla="*/ 0 h 515970"/>
                <a:gd name="connsiteX3" fmla="*/ 441588 w 441588"/>
                <a:gd name="connsiteY3" fmla="*/ 257985 h 515970"/>
                <a:gd name="connsiteX4" fmla="*/ 220794 w 441588"/>
                <a:gd name="connsiteY4" fmla="*/ 515970 h 515970"/>
                <a:gd name="connsiteX5" fmla="*/ 220794 w 441588"/>
                <a:gd name="connsiteY5" fmla="*/ 412776 h 515970"/>
                <a:gd name="connsiteX6" fmla="*/ 0 w 441588"/>
                <a:gd name="connsiteY6" fmla="*/ 412776 h 515970"/>
                <a:gd name="connsiteX7" fmla="*/ 0 w 441588"/>
                <a:gd name="connsiteY7" fmla="*/ 103194 h 5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588" h="515970">
                  <a:moveTo>
                    <a:pt x="0" y="103194"/>
                  </a:moveTo>
                  <a:lnTo>
                    <a:pt x="220794" y="103194"/>
                  </a:lnTo>
                  <a:lnTo>
                    <a:pt x="220794" y="0"/>
                  </a:lnTo>
                  <a:lnTo>
                    <a:pt x="441588" y="257985"/>
                  </a:lnTo>
                  <a:lnTo>
                    <a:pt x="220794" y="515970"/>
                  </a:lnTo>
                  <a:lnTo>
                    <a:pt x="220794" y="412776"/>
                  </a:lnTo>
                  <a:lnTo>
                    <a:pt x="0" y="412776"/>
                  </a:lnTo>
                  <a:lnTo>
                    <a:pt x="0" y="103194"/>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194" rIns="132476" bIns="103194" numCol="1" spcCol="1270" anchor="ctr" anchorCtr="0">
              <a:noAutofit/>
            </a:bodyPr>
            <a:lstStyle/>
            <a:p>
              <a:pPr marL="0" lvl="0" indent="0" algn="ctr" defTabSz="311150">
                <a:lnSpc>
                  <a:spcPct val="90000"/>
                </a:lnSpc>
                <a:spcBef>
                  <a:spcPct val="0"/>
                </a:spcBef>
                <a:spcAft>
                  <a:spcPct val="35000"/>
                </a:spcAft>
                <a:buNone/>
              </a:pPr>
              <a:endParaRPr lang="el-GR" sz="700" kern="1200" dirty="0"/>
            </a:p>
          </p:txBody>
        </p:sp>
        <p:sp>
          <p:nvSpPr>
            <p:cNvPr id="26" name="Ελεύθερη σχεδίαση: Σχήμα 25">
              <a:extLst>
                <a:ext uri="{FF2B5EF4-FFF2-40B4-BE49-F238E27FC236}">
                  <a16:creationId xmlns:a16="http://schemas.microsoft.com/office/drawing/2014/main" id="{EF91ADCD-7F72-4DDB-8207-EB14C2137C10}"/>
                </a:ext>
              </a:extLst>
            </p:cNvPr>
            <p:cNvSpPr/>
            <p:nvPr/>
          </p:nvSpPr>
          <p:spPr>
            <a:xfrm>
              <a:off x="3895195" y="425802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marL="0" lvl="0" indent="0" algn="ctr" defTabSz="355600">
                <a:lnSpc>
                  <a:spcPct val="90000"/>
                </a:lnSpc>
                <a:spcBef>
                  <a:spcPct val="0"/>
                </a:spcBef>
                <a:spcAft>
                  <a:spcPct val="35000"/>
                </a:spcAft>
                <a:buNone/>
              </a:pPr>
              <a:r>
                <a:rPr lang="el-GR" sz="800" kern="1200" dirty="0"/>
                <a:t>Μανούσου (2008) «Προδιαγραφές παιδαγωγικού πλαισίου για την εφαρμογή πολυμορφικής, συμπληρωματικής εξ αποστάσεως περιβαλλοντικής εκπαίδευσης, σε μαθητές πρωτοβάθμιας, ολιγοθέσιων και απομακρυσμένων σχολείων της Ελλάδας»</a:t>
              </a:r>
            </a:p>
          </p:txBody>
        </p:sp>
      </p:grpSp>
      <p:grpSp>
        <p:nvGrpSpPr>
          <p:cNvPr id="19" name="Ομάδα 18">
            <a:extLst>
              <a:ext uri="{FF2B5EF4-FFF2-40B4-BE49-F238E27FC236}">
                <a16:creationId xmlns:a16="http://schemas.microsoft.com/office/drawing/2014/main" id="{D87D88E9-E0F3-444D-9F1C-8FBB0C4B6821}"/>
              </a:ext>
            </a:extLst>
          </p:cNvPr>
          <p:cNvGrpSpPr/>
          <p:nvPr/>
        </p:nvGrpSpPr>
        <p:grpSpPr>
          <a:xfrm>
            <a:off x="981486" y="3201902"/>
            <a:ext cx="4994233" cy="967490"/>
            <a:chOff x="981486" y="3201902"/>
            <a:chExt cx="4994233" cy="967490"/>
          </a:xfrm>
        </p:grpSpPr>
        <p:sp>
          <p:nvSpPr>
            <p:cNvPr id="20" name="Ελεύθερη σχεδίαση: Σχήμα 19">
              <a:extLst>
                <a:ext uri="{FF2B5EF4-FFF2-40B4-BE49-F238E27FC236}">
                  <a16:creationId xmlns:a16="http://schemas.microsoft.com/office/drawing/2014/main" id="{A23ED3A3-3C48-48E7-AE34-C72715905B9E}"/>
                </a:ext>
              </a:extLst>
            </p:cNvPr>
            <p:cNvSpPr/>
            <p:nvPr/>
          </p:nvSpPr>
          <p:spPr>
            <a:xfrm>
              <a:off x="981486" y="320190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627" tIns="62627" rIns="62627" bIns="62627" numCol="1" spcCol="1270" anchor="ctr" anchorCtr="0">
              <a:noAutofit/>
            </a:bodyPr>
            <a:lstStyle/>
            <a:p>
              <a:pPr marL="0" lvl="0" indent="0" algn="ctr" defTabSz="400050">
                <a:lnSpc>
                  <a:spcPct val="90000"/>
                </a:lnSpc>
                <a:spcBef>
                  <a:spcPct val="0"/>
                </a:spcBef>
                <a:spcAft>
                  <a:spcPct val="35000"/>
                </a:spcAft>
                <a:buNone/>
              </a:pPr>
              <a:r>
                <a:rPr lang="el-GR" sz="900" u="none" kern="1200" dirty="0"/>
                <a:t>Πυκνότητα και ποσότητα πληροφορίας ΕΥ</a:t>
              </a:r>
            </a:p>
          </p:txBody>
        </p:sp>
        <p:sp>
          <p:nvSpPr>
            <p:cNvPr id="21" name="Ελεύθερη σχεδίαση: Σχήμα 20">
              <a:extLst>
                <a:ext uri="{FF2B5EF4-FFF2-40B4-BE49-F238E27FC236}">
                  <a16:creationId xmlns:a16="http://schemas.microsoft.com/office/drawing/2014/main" id="{05EB7E12-D69A-46A8-8469-49A2500F4921}"/>
                </a:ext>
              </a:extLst>
            </p:cNvPr>
            <p:cNvSpPr/>
            <p:nvPr/>
          </p:nvSpPr>
          <p:spPr>
            <a:xfrm>
              <a:off x="3270306" y="3427661"/>
              <a:ext cx="441588" cy="515970"/>
            </a:xfrm>
            <a:custGeom>
              <a:avLst/>
              <a:gdLst>
                <a:gd name="connsiteX0" fmla="*/ 0 w 441588"/>
                <a:gd name="connsiteY0" fmla="*/ 103194 h 515970"/>
                <a:gd name="connsiteX1" fmla="*/ 220794 w 441588"/>
                <a:gd name="connsiteY1" fmla="*/ 103194 h 515970"/>
                <a:gd name="connsiteX2" fmla="*/ 220794 w 441588"/>
                <a:gd name="connsiteY2" fmla="*/ 0 h 515970"/>
                <a:gd name="connsiteX3" fmla="*/ 441588 w 441588"/>
                <a:gd name="connsiteY3" fmla="*/ 257985 h 515970"/>
                <a:gd name="connsiteX4" fmla="*/ 220794 w 441588"/>
                <a:gd name="connsiteY4" fmla="*/ 515970 h 515970"/>
                <a:gd name="connsiteX5" fmla="*/ 220794 w 441588"/>
                <a:gd name="connsiteY5" fmla="*/ 412776 h 515970"/>
                <a:gd name="connsiteX6" fmla="*/ 0 w 441588"/>
                <a:gd name="connsiteY6" fmla="*/ 412776 h 515970"/>
                <a:gd name="connsiteX7" fmla="*/ 0 w 441588"/>
                <a:gd name="connsiteY7" fmla="*/ 103194 h 5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588" h="515970">
                  <a:moveTo>
                    <a:pt x="0" y="103194"/>
                  </a:moveTo>
                  <a:lnTo>
                    <a:pt x="220794" y="103194"/>
                  </a:lnTo>
                  <a:lnTo>
                    <a:pt x="220794" y="0"/>
                  </a:lnTo>
                  <a:lnTo>
                    <a:pt x="441588" y="257985"/>
                  </a:lnTo>
                  <a:lnTo>
                    <a:pt x="220794" y="515970"/>
                  </a:lnTo>
                  <a:lnTo>
                    <a:pt x="220794" y="412776"/>
                  </a:lnTo>
                  <a:lnTo>
                    <a:pt x="0" y="412776"/>
                  </a:lnTo>
                  <a:lnTo>
                    <a:pt x="0" y="103194"/>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194" rIns="132476" bIns="103194" numCol="1" spcCol="1270" anchor="ctr" anchorCtr="0">
              <a:noAutofit/>
            </a:bodyPr>
            <a:lstStyle/>
            <a:p>
              <a:pPr marL="0" lvl="0" indent="0" algn="ctr" defTabSz="977900">
                <a:lnSpc>
                  <a:spcPct val="90000"/>
                </a:lnSpc>
                <a:spcBef>
                  <a:spcPct val="0"/>
                </a:spcBef>
                <a:spcAft>
                  <a:spcPct val="35000"/>
                </a:spcAft>
                <a:buNone/>
              </a:pPr>
              <a:endParaRPr lang="el-GR" sz="2200" kern="1200" dirty="0"/>
            </a:p>
          </p:txBody>
        </p:sp>
        <p:sp>
          <p:nvSpPr>
            <p:cNvPr id="22" name="Ελεύθερη σχεδίαση: Σχήμα 21">
              <a:extLst>
                <a:ext uri="{FF2B5EF4-FFF2-40B4-BE49-F238E27FC236}">
                  <a16:creationId xmlns:a16="http://schemas.microsoft.com/office/drawing/2014/main" id="{4ACD6BE7-8720-452C-99E5-90D299D292BA}"/>
                </a:ext>
              </a:extLst>
            </p:cNvPr>
            <p:cNvSpPr/>
            <p:nvPr/>
          </p:nvSpPr>
          <p:spPr>
            <a:xfrm>
              <a:off x="3895195" y="3201902"/>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marL="0" lvl="0" indent="0" algn="ctr" defTabSz="355600">
                <a:lnSpc>
                  <a:spcPct val="90000"/>
                </a:lnSpc>
                <a:spcBef>
                  <a:spcPct val="0"/>
                </a:spcBef>
                <a:spcAft>
                  <a:spcPct val="35000"/>
                </a:spcAft>
                <a:buNone/>
              </a:pPr>
              <a:r>
                <a:rPr lang="el-GR" sz="800" kern="1200" dirty="0"/>
                <a:t>Καμπύλης (2017) «Εφαρμογή και αξιολόγηση του μαθήματος με τίτλο «Μαθαίνω πως να μαθαίνω να αθλούμαι» που υλοποιήθηκε με τη μέθοδο της εξ αποστάσεως διδασκαλίας στο πλαίσιο ενός ομίλου αριστείας στο Πρότυπο Πειραματικό Γυμνάσιο Πατρών» </a:t>
              </a:r>
            </a:p>
            <a:p>
              <a:pPr marL="0" lvl="0" indent="0" algn="ctr" defTabSz="355600">
                <a:lnSpc>
                  <a:spcPct val="90000"/>
                </a:lnSpc>
                <a:spcBef>
                  <a:spcPct val="0"/>
                </a:spcBef>
                <a:spcAft>
                  <a:spcPct val="35000"/>
                </a:spcAft>
                <a:buNone/>
              </a:pPr>
              <a:endParaRPr lang="el-GR" sz="800" kern="1200" dirty="0"/>
            </a:p>
          </p:txBody>
        </p:sp>
      </p:grpSp>
      <p:sp>
        <p:nvSpPr>
          <p:cNvPr id="3" name="Σύμβολο πρόσθεσης 2">
            <a:extLst>
              <a:ext uri="{FF2B5EF4-FFF2-40B4-BE49-F238E27FC236}">
                <a16:creationId xmlns:a16="http://schemas.microsoft.com/office/drawing/2014/main" id="{1D213E79-FB48-4A76-AA7D-7A268936FFC6}"/>
              </a:ext>
            </a:extLst>
          </p:cNvPr>
          <p:cNvSpPr/>
          <p:nvPr/>
        </p:nvSpPr>
        <p:spPr>
          <a:xfrm>
            <a:off x="6084168" y="1427848"/>
            <a:ext cx="787145" cy="620383"/>
          </a:xfrm>
          <a:prstGeom prst="mathPlus">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ρθογώνιο: Στρογγύλεμα γωνιών 7">
            <a:extLst>
              <a:ext uri="{FF2B5EF4-FFF2-40B4-BE49-F238E27FC236}">
                <a16:creationId xmlns:a16="http://schemas.microsoft.com/office/drawing/2014/main" id="{05D249BB-45FC-4474-9B66-AFD737E6940E}"/>
              </a:ext>
            </a:extLst>
          </p:cNvPr>
          <p:cNvSpPr/>
          <p:nvPr/>
        </p:nvSpPr>
        <p:spPr>
          <a:xfrm>
            <a:off x="6870314" y="1271217"/>
            <a:ext cx="2094173" cy="933647"/>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None/>
            </a:pPr>
            <a:r>
              <a:rPr lang="el-GR" sz="900" dirty="0"/>
              <a:t>Κατσαντώνη (2017) «Σχεδιασμός και Ανάπτυξη Διαδραστικού Διαθεματικού Εκπαιδευτικού Ψηφιακού Υλικού “Κατοχή &amp; Εμφύλιος” για τη διδασκαλία της Ιστορίας Στ΄ Δημοτικού» </a:t>
            </a:r>
          </a:p>
        </p:txBody>
      </p:sp>
      <p:grpSp>
        <p:nvGrpSpPr>
          <p:cNvPr id="27" name="Ομάδα 26">
            <a:extLst>
              <a:ext uri="{FF2B5EF4-FFF2-40B4-BE49-F238E27FC236}">
                <a16:creationId xmlns:a16="http://schemas.microsoft.com/office/drawing/2014/main" id="{22A2F462-1C29-4DA0-9903-8A800C4D828C}"/>
              </a:ext>
            </a:extLst>
          </p:cNvPr>
          <p:cNvGrpSpPr/>
          <p:nvPr/>
        </p:nvGrpSpPr>
        <p:grpSpPr>
          <a:xfrm>
            <a:off x="981486" y="5330083"/>
            <a:ext cx="4994233" cy="967490"/>
            <a:chOff x="981486" y="5330083"/>
            <a:chExt cx="4994233" cy="967490"/>
          </a:xfrm>
        </p:grpSpPr>
        <p:sp>
          <p:nvSpPr>
            <p:cNvPr id="28" name="Ελεύθερη σχεδίαση: Σχήμα 27">
              <a:extLst>
                <a:ext uri="{FF2B5EF4-FFF2-40B4-BE49-F238E27FC236}">
                  <a16:creationId xmlns:a16="http://schemas.microsoft.com/office/drawing/2014/main" id="{4996FE9A-085F-4A98-BC82-FE20917BF53C}"/>
                </a:ext>
              </a:extLst>
            </p:cNvPr>
            <p:cNvSpPr/>
            <p:nvPr/>
          </p:nvSpPr>
          <p:spPr>
            <a:xfrm>
              <a:off x="981486" y="5330083"/>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marL="0" lvl="0" indent="0" algn="ctr" defTabSz="355600">
                <a:lnSpc>
                  <a:spcPct val="90000"/>
                </a:lnSpc>
                <a:spcBef>
                  <a:spcPct val="0"/>
                </a:spcBef>
                <a:spcAft>
                  <a:spcPct val="35000"/>
                </a:spcAft>
                <a:buNone/>
              </a:pPr>
              <a:r>
                <a:rPr lang="el-GR" sz="800" kern="1200" dirty="0"/>
                <a:t>Συμπερίληψη σε συμπληρωματική σχολική παρέμβαση</a:t>
              </a:r>
            </a:p>
          </p:txBody>
        </p:sp>
        <p:sp>
          <p:nvSpPr>
            <p:cNvPr id="29" name="Ελεύθερη σχεδίαση: Σχήμα 28">
              <a:extLst>
                <a:ext uri="{FF2B5EF4-FFF2-40B4-BE49-F238E27FC236}">
                  <a16:creationId xmlns:a16="http://schemas.microsoft.com/office/drawing/2014/main" id="{7EB97F40-AAB3-4EB5-963F-34418FD38371}"/>
                </a:ext>
              </a:extLst>
            </p:cNvPr>
            <p:cNvSpPr/>
            <p:nvPr/>
          </p:nvSpPr>
          <p:spPr>
            <a:xfrm>
              <a:off x="3270306" y="5555842"/>
              <a:ext cx="441588" cy="515970"/>
            </a:xfrm>
            <a:custGeom>
              <a:avLst/>
              <a:gdLst>
                <a:gd name="connsiteX0" fmla="*/ 0 w 441588"/>
                <a:gd name="connsiteY0" fmla="*/ 103194 h 515970"/>
                <a:gd name="connsiteX1" fmla="*/ 220794 w 441588"/>
                <a:gd name="connsiteY1" fmla="*/ 103194 h 515970"/>
                <a:gd name="connsiteX2" fmla="*/ 220794 w 441588"/>
                <a:gd name="connsiteY2" fmla="*/ 0 h 515970"/>
                <a:gd name="connsiteX3" fmla="*/ 441588 w 441588"/>
                <a:gd name="connsiteY3" fmla="*/ 257985 h 515970"/>
                <a:gd name="connsiteX4" fmla="*/ 220794 w 441588"/>
                <a:gd name="connsiteY4" fmla="*/ 515970 h 515970"/>
                <a:gd name="connsiteX5" fmla="*/ 220794 w 441588"/>
                <a:gd name="connsiteY5" fmla="*/ 412776 h 515970"/>
                <a:gd name="connsiteX6" fmla="*/ 0 w 441588"/>
                <a:gd name="connsiteY6" fmla="*/ 412776 h 515970"/>
                <a:gd name="connsiteX7" fmla="*/ 0 w 441588"/>
                <a:gd name="connsiteY7" fmla="*/ 103194 h 51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1588" h="515970">
                  <a:moveTo>
                    <a:pt x="0" y="103194"/>
                  </a:moveTo>
                  <a:lnTo>
                    <a:pt x="220794" y="103194"/>
                  </a:lnTo>
                  <a:lnTo>
                    <a:pt x="220794" y="0"/>
                  </a:lnTo>
                  <a:lnTo>
                    <a:pt x="441588" y="257985"/>
                  </a:lnTo>
                  <a:lnTo>
                    <a:pt x="220794" y="515970"/>
                  </a:lnTo>
                  <a:lnTo>
                    <a:pt x="220794" y="412776"/>
                  </a:lnTo>
                  <a:lnTo>
                    <a:pt x="0" y="412776"/>
                  </a:lnTo>
                  <a:lnTo>
                    <a:pt x="0" y="103194"/>
                  </a:lnTo>
                  <a:close/>
                </a:path>
              </a:pathLst>
            </a:custGeom>
            <a:solidFill>
              <a:srgbClr val="7F600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03194" rIns="132476" bIns="103194" numCol="1" spcCol="1270" anchor="ctr" anchorCtr="0">
              <a:noAutofit/>
            </a:bodyPr>
            <a:lstStyle/>
            <a:p>
              <a:pPr marL="0" lvl="0" indent="0" algn="ctr" defTabSz="311150">
                <a:lnSpc>
                  <a:spcPct val="90000"/>
                </a:lnSpc>
                <a:spcBef>
                  <a:spcPct val="0"/>
                </a:spcBef>
                <a:spcAft>
                  <a:spcPct val="35000"/>
                </a:spcAft>
                <a:buNone/>
              </a:pPr>
              <a:endParaRPr lang="el-GR" sz="700" kern="1200"/>
            </a:p>
          </p:txBody>
        </p:sp>
        <p:sp>
          <p:nvSpPr>
            <p:cNvPr id="30" name="Ελεύθερη σχεδίαση: Σχήμα 29">
              <a:extLst>
                <a:ext uri="{FF2B5EF4-FFF2-40B4-BE49-F238E27FC236}">
                  <a16:creationId xmlns:a16="http://schemas.microsoft.com/office/drawing/2014/main" id="{9A0069BA-BDAA-4EA9-877C-9BB76461B3B0}"/>
                </a:ext>
              </a:extLst>
            </p:cNvPr>
            <p:cNvSpPr/>
            <p:nvPr/>
          </p:nvSpPr>
          <p:spPr>
            <a:xfrm>
              <a:off x="3895195" y="5330083"/>
              <a:ext cx="2080524" cy="967490"/>
            </a:xfrm>
            <a:custGeom>
              <a:avLst/>
              <a:gdLst>
                <a:gd name="connsiteX0" fmla="*/ 0 w 2080524"/>
                <a:gd name="connsiteY0" fmla="*/ 96749 h 967490"/>
                <a:gd name="connsiteX1" fmla="*/ 96749 w 2080524"/>
                <a:gd name="connsiteY1" fmla="*/ 0 h 967490"/>
                <a:gd name="connsiteX2" fmla="*/ 1983775 w 2080524"/>
                <a:gd name="connsiteY2" fmla="*/ 0 h 967490"/>
                <a:gd name="connsiteX3" fmla="*/ 2080524 w 2080524"/>
                <a:gd name="connsiteY3" fmla="*/ 96749 h 967490"/>
                <a:gd name="connsiteX4" fmla="*/ 2080524 w 2080524"/>
                <a:gd name="connsiteY4" fmla="*/ 870741 h 967490"/>
                <a:gd name="connsiteX5" fmla="*/ 1983775 w 2080524"/>
                <a:gd name="connsiteY5" fmla="*/ 967490 h 967490"/>
                <a:gd name="connsiteX6" fmla="*/ 96749 w 2080524"/>
                <a:gd name="connsiteY6" fmla="*/ 967490 h 967490"/>
                <a:gd name="connsiteX7" fmla="*/ 0 w 2080524"/>
                <a:gd name="connsiteY7" fmla="*/ 870741 h 967490"/>
                <a:gd name="connsiteX8" fmla="*/ 0 w 2080524"/>
                <a:gd name="connsiteY8" fmla="*/ 96749 h 96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0524" h="967490">
                  <a:moveTo>
                    <a:pt x="0" y="96749"/>
                  </a:moveTo>
                  <a:cubicBezTo>
                    <a:pt x="0" y="43316"/>
                    <a:pt x="43316" y="0"/>
                    <a:pt x="96749" y="0"/>
                  </a:cubicBezTo>
                  <a:lnTo>
                    <a:pt x="1983775" y="0"/>
                  </a:lnTo>
                  <a:cubicBezTo>
                    <a:pt x="2037208" y="0"/>
                    <a:pt x="2080524" y="43316"/>
                    <a:pt x="2080524" y="96749"/>
                  </a:cubicBezTo>
                  <a:lnTo>
                    <a:pt x="2080524" y="870741"/>
                  </a:lnTo>
                  <a:cubicBezTo>
                    <a:pt x="2080524" y="924174"/>
                    <a:pt x="2037208" y="967490"/>
                    <a:pt x="1983775" y="967490"/>
                  </a:cubicBezTo>
                  <a:lnTo>
                    <a:pt x="96749" y="967490"/>
                  </a:lnTo>
                  <a:cubicBezTo>
                    <a:pt x="43316" y="967490"/>
                    <a:pt x="0" y="924174"/>
                    <a:pt x="0" y="870741"/>
                  </a:cubicBezTo>
                  <a:lnTo>
                    <a:pt x="0" y="96749"/>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817" tIns="58817" rIns="58817" bIns="58817" numCol="1" spcCol="1270" anchor="ctr" anchorCtr="0">
              <a:noAutofit/>
            </a:bodyPr>
            <a:lstStyle/>
            <a:p>
              <a:pPr marL="0" lvl="0" indent="0" algn="ctr" defTabSz="355600">
                <a:lnSpc>
                  <a:spcPct val="90000"/>
                </a:lnSpc>
                <a:spcBef>
                  <a:spcPct val="0"/>
                </a:spcBef>
                <a:spcAft>
                  <a:spcPct val="35000"/>
                </a:spcAft>
                <a:buNone/>
              </a:pPr>
              <a:r>
                <a:rPr lang="el-GR" sz="800" kern="1200" dirty="0"/>
                <a:t>Μανούσου (2008) «Προδιαγραφές παιδαγωγικού πλαισίου για την εφαρμογή πολυμορφικής, συμπληρωματικής εξ αποστάσεως περιβαλλοντικής εκπαίδευσης, σε μαθητές πρωτοβάθμιας, ολιγοθέσιων και απομακρυσμένων σχολείων της Ελλάδας»</a:t>
              </a:r>
            </a:p>
          </p:txBody>
        </p:sp>
      </p:grpSp>
      <p:sp>
        <p:nvSpPr>
          <p:cNvPr id="13" name="Σύμβολο πρόσθεσης 12">
            <a:extLst>
              <a:ext uri="{FF2B5EF4-FFF2-40B4-BE49-F238E27FC236}">
                <a16:creationId xmlns:a16="http://schemas.microsoft.com/office/drawing/2014/main" id="{672AF68A-4E52-4424-BB3E-5E7497A41557}"/>
              </a:ext>
            </a:extLst>
          </p:cNvPr>
          <p:cNvSpPr/>
          <p:nvPr/>
        </p:nvSpPr>
        <p:spPr>
          <a:xfrm>
            <a:off x="6085478" y="5520557"/>
            <a:ext cx="787145" cy="620383"/>
          </a:xfrm>
          <a:prstGeom prst="mathPlus">
            <a:avLst/>
          </a:prstGeom>
          <a:solidFill>
            <a:srgbClr val="7F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Στρογγύλεμα γωνιών 13">
            <a:extLst>
              <a:ext uri="{FF2B5EF4-FFF2-40B4-BE49-F238E27FC236}">
                <a16:creationId xmlns:a16="http://schemas.microsoft.com/office/drawing/2014/main" id="{2DC8692F-10E3-45FD-B405-C742DE08FAB4}"/>
              </a:ext>
            </a:extLst>
          </p:cNvPr>
          <p:cNvSpPr/>
          <p:nvPr/>
        </p:nvSpPr>
        <p:spPr>
          <a:xfrm>
            <a:off x="6871624" y="5363926"/>
            <a:ext cx="2094173" cy="933647"/>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None/>
            </a:pPr>
            <a:r>
              <a:rPr lang="el-GR" sz="900" dirty="0"/>
              <a:t>Ιωακειμίδου και συν. (2021) «Εξ αποστάσεως σχολική εκπαίδευση και ψηφιακή αφήγηση: η υλοποίηση εν μέσω πανδημίας ενός εκπαιδευτικού προγράμματος με θέμα τη συμπερίληψη» </a:t>
            </a:r>
          </a:p>
        </p:txBody>
      </p:sp>
    </p:spTree>
    <p:extLst>
      <p:ext uri="{BB962C8B-B14F-4D97-AF65-F5344CB8AC3E}">
        <p14:creationId xmlns:p14="http://schemas.microsoft.com/office/powerpoint/2010/main" val="238827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εργασίας</a:t>
            </a:r>
            <a:endParaRPr lang="el-GR" sz="3600" b="1" dirty="0"/>
          </a:p>
        </p:txBody>
      </p:sp>
      <p:sp>
        <p:nvSpPr>
          <p:cNvPr id="5" name="Ορθογώνιο: Στρογγύλεμα γωνιών 4">
            <a:extLst>
              <a:ext uri="{FF2B5EF4-FFF2-40B4-BE49-F238E27FC236}">
                <a16:creationId xmlns:a16="http://schemas.microsoft.com/office/drawing/2014/main" id="{C6A418A3-680E-4E4D-9757-C009B5A91472}"/>
              </a:ext>
            </a:extLst>
          </p:cNvPr>
          <p:cNvSpPr/>
          <p:nvPr/>
        </p:nvSpPr>
        <p:spPr>
          <a:xfrm>
            <a:off x="1367644" y="1592796"/>
            <a:ext cx="6804756" cy="4068452"/>
          </a:xfrm>
          <a:prstGeom prst="round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Σκοπό της παρούσας εργασίας αποτέλεσε η δημιουργία </a:t>
            </a:r>
            <a:r>
              <a:rPr lang="el-GR" b="1" dirty="0"/>
              <a:t>εκπαιδευτικού υλικού:</a:t>
            </a:r>
            <a:endParaRPr lang="el-GR" dirty="0"/>
          </a:p>
          <a:p>
            <a:pPr marL="342900" indent="-342900" algn="just">
              <a:buFont typeface="Wingdings" panose="05000000000000000000" pitchFamily="2" charset="2"/>
              <a:buChar char="Ø"/>
            </a:pPr>
            <a:r>
              <a:rPr lang="el-GR" dirty="0"/>
              <a:t>Σύμφωνου με τη μεθοδολογία της </a:t>
            </a:r>
            <a:r>
              <a:rPr lang="el-GR" b="1" u="sng" dirty="0"/>
              <a:t>εξ αποστάσεως εκπαίδευσης</a:t>
            </a:r>
          </a:p>
          <a:p>
            <a:pPr marL="342900" indent="-342900" algn="just">
              <a:buFont typeface="Wingdings" panose="05000000000000000000" pitchFamily="2" charset="2"/>
              <a:buChar char="Ø"/>
            </a:pPr>
            <a:r>
              <a:rPr lang="el-GR" dirty="0"/>
              <a:t>Με έμφαση στην </a:t>
            </a:r>
            <a:r>
              <a:rPr lang="el-GR" b="1" u="sng" dirty="0"/>
              <a:t>Ψηφιακή Αφήγηση</a:t>
            </a:r>
          </a:p>
          <a:p>
            <a:pPr marL="342900" indent="-342900" algn="just">
              <a:buFont typeface="Wingdings" panose="05000000000000000000" pitchFamily="2" charset="2"/>
              <a:buChar char="Ø"/>
            </a:pPr>
            <a:r>
              <a:rPr lang="el-GR" dirty="0"/>
              <a:t>Ικανού να χρησιμοποιηθεί </a:t>
            </a:r>
            <a:r>
              <a:rPr lang="el-GR" b="1" u="sng" dirty="0"/>
              <a:t>συμπληρωματικά</a:t>
            </a:r>
            <a:r>
              <a:rPr lang="el-GR" dirty="0"/>
              <a:t> κατά τη διδασκαλία της ενότητας ‘’Ο Ηρακλής’’ της Ιστορίας της Γ’ Δημοτικού.  </a:t>
            </a:r>
          </a:p>
          <a:p>
            <a:pPr marL="342900" indent="-342900" algn="just">
              <a:buFont typeface="Wingdings" panose="05000000000000000000" pitchFamily="2" charset="2"/>
              <a:buChar char="Ø"/>
            </a:pPr>
            <a:endParaRPr lang="el-GR" dirty="0"/>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8. Περιορισμοί ερευνών – Προτάσεις για μελλοντική έρευνα</a:t>
            </a:r>
            <a:endParaRPr lang="el-GR" sz="4000" b="1" dirty="0"/>
          </a:p>
        </p:txBody>
      </p:sp>
      <p:pic>
        <p:nvPicPr>
          <p:cNvPr id="8" name="Εικόνα 7">
            <a:extLst>
              <a:ext uri="{FF2B5EF4-FFF2-40B4-BE49-F238E27FC236}">
                <a16:creationId xmlns:a16="http://schemas.microsoft.com/office/drawing/2014/main" id="{B934CB06-E857-4568-A6E4-5D9D6B199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1329928"/>
            <a:ext cx="1409576" cy="1409576"/>
          </a:xfrm>
          <a:prstGeom prst="rect">
            <a:avLst/>
          </a:prstGeom>
        </p:spPr>
      </p:pic>
      <p:pic>
        <p:nvPicPr>
          <p:cNvPr id="10" name="Εικόνα 9">
            <a:extLst>
              <a:ext uri="{FF2B5EF4-FFF2-40B4-BE49-F238E27FC236}">
                <a16:creationId xmlns:a16="http://schemas.microsoft.com/office/drawing/2014/main" id="{690B7CB9-B6F0-4DB2-9E01-F4B1C6B9A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60" y="4091100"/>
            <a:ext cx="2299938" cy="1831652"/>
          </a:xfrm>
          <a:prstGeom prst="rect">
            <a:avLst/>
          </a:prstGeom>
        </p:spPr>
      </p:pic>
      <p:sp>
        <p:nvSpPr>
          <p:cNvPr id="13" name="Ελεύθερη σχεδίαση: Σχήμα 12">
            <a:extLst>
              <a:ext uri="{FF2B5EF4-FFF2-40B4-BE49-F238E27FC236}">
                <a16:creationId xmlns:a16="http://schemas.microsoft.com/office/drawing/2014/main" id="{499040AA-200F-47B3-BF82-F95500699A0D}"/>
              </a:ext>
            </a:extLst>
          </p:cNvPr>
          <p:cNvSpPr/>
          <p:nvPr/>
        </p:nvSpPr>
        <p:spPr>
          <a:xfrm>
            <a:off x="1857424" y="1330690"/>
            <a:ext cx="4493046" cy="458266"/>
          </a:xfrm>
          <a:custGeom>
            <a:avLst/>
            <a:gdLst>
              <a:gd name="connsiteX0" fmla="*/ 0 w 4493046"/>
              <a:gd name="connsiteY0" fmla="*/ 45827 h 458266"/>
              <a:gd name="connsiteX1" fmla="*/ 45827 w 4493046"/>
              <a:gd name="connsiteY1" fmla="*/ 0 h 458266"/>
              <a:gd name="connsiteX2" fmla="*/ 4447219 w 4493046"/>
              <a:gd name="connsiteY2" fmla="*/ 0 h 458266"/>
              <a:gd name="connsiteX3" fmla="*/ 4493046 w 4493046"/>
              <a:gd name="connsiteY3" fmla="*/ 45827 h 458266"/>
              <a:gd name="connsiteX4" fmla="*/ 4493046 w 4493046"/>
              <a:gd name="connsiteY4" fmla="*/ 412439 h 458266"/>
              <a:gd name="connsiteX5" fmla="*/ 4447219 w 4493046"/>
              <a:gd name="connsiteY5" fmla="*/ 458266 h 458266"/>
              <a:gd name="connsiteX6" fmla="*/ 45827 w 4493046"/>
              <a:gd name="connsiteY6" fmla="*/ 458266 h 458266"/>
              <a:gd name="connsiteX7" fmla="*/ 0 w 4493046"/>
              <a:gd name="connsiteY7" fmla="*/ 412439 h 458266"/>
              <a:gd name="connsiteX8" fmla="*/ 0 w 4493046"/>
              <a:gd name="connsiteY8" fmla="*/ 45827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3046" h="458266">
                <a:moveTo>
                  <a:pt x="0" y="45827"/>
                </a:moveTo>
                <a:cubicBezTo>
                  <a:pt x="0" y="20517"/>
                  <a:pt x="20517" y="0"/>
                  <a:pt x="45827" y="0"/>
                </a:cubicBezTo>
                <a:lnTo>
                  <a:pt x="4447219" y="0"/>
                </a:lnTo>
                <a:cubicBezTo>
                  <a:pt x="4472529" y="0"/>
                  <a:pt x="4493046" y="20517"/>
                  <a:pt x="4493046" y="45827"/>
                </a:cubicBezTo>
                <a:lnTo>
                  <a:pt x="4493046" y="412439"/>
                </a:lnTo>
                <a:cubicBezTo>
                  <a:pt x="4493046" y="437749"/>
                  <a:pt x="4472529" y="458266"/>
                  <a:pt x="4447219" y="458266"/>
                </a:cubicBezTo>
                <a:lnTo>
                  <a:pt x="45827" y="458266"/>
                </a:lnTo>
                <a:cubicBezTo>
                  <a:pt x="20517" y="458266"/>
                  <a:pt x="0" y="437749"/>
                  <a:pt x="0" y="412439"/>
                </a:cubicBezTo>
                <a:lnTo>
                  <a:pt x="0" y="45827"/>
                </a:lnTo>
                <a:close/>
              </a:path>
            </a:pathLst>
          </a:cu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62952" tIns="46442" rIns="62952" bIns="46442" numCol="1" spcCol="1270" anchor="ctr" anchorCtr="0">
            <a:noAutofit/>
          </a:bodyPr>
          <a:lstStyle/>
          <a:p>
            <a:pPr marL="0" lvl="0" indent="0" algn="ctr" defTabSz="1155700">
              <a:lnSpc>
                <a:spcPct val="90000"/>
              </a:lnSpc>
              <a:spcBef>
                <a:spcPct val="0"/>
              </a:spcBef>
              <a:spcAft>
                <a:spcPct val="35000"/>
              </a:spcAft>
              <a:buNone/>
            </a:pPr>
            <a:r>
              <a:rPr lang="el-GR" sz="2600" kern="1200" dirty="0"/>
              <a:t>Περιορισμοί Έρευνας</a:t>
            </a:r>
          </a:p>
        </p:txBody>
      </p:sp>
      <p:sp>
        <p:nvSpPr>
          <p:cNvPr id="14" name="Ορθογώνιο: Στρογγύλεμα γωνιών 13">
            <a:extLst>
              <a:ext uri="{FF2B5EF4-FFF2-40B4-BE49-F238E27FC236}">
                <a16:creationId xmlns:a16="http://schemas.microsoft.com/office/drawing/2014/main" id="{E3888E08-F34C-4E73-9355-0CC941F09E14}"/>
              </a:ext>
            </a:extLst>
          </p:cNvPr>
          <p:cNvSpPr/>
          <p:nvPr/>
        </p:nvSpPr>
        <p:spPr>
          <a:xfrm>
            <a:off x="1857424" y="1871445"/>
            <a:ext cx="458266" cy="458266"/>
          </a:xfrm>
          <a:prstGeom prst="roundRect">
            <a:avLst>
              <a:gd name="adj" fmla="val 16670"/>
            </a:avLst>
          </a:pr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a:lstStyle/>
          <a:p>
            <a:pPr algn="ctr"/>
            <a:r>
              <a:rPr lang="el-GR" dirty="0"/>
              <a:t>1.</a:t>
            </a:r>
          </a:p>
        </p:txBody>
      </p:sp>
      <p:sp>
        <p:nvSpPr>
          <p:cNvPr id="15" name="Ελεύθερη σχεδίαση: Σχήμα 14">
            <a:extLst>
              <a:ext uri="{FF2B5EF4-FFF2-40B4-BE49-F238E27FC236}">
                <a16:creationId xmlns:a16="http://schemas.microsoft.com/office/drawing/2014/main" id="{D8A8BE2C-45D6-4AAF-9393-C73AACEB8052}"/>
              </a:ext>
            </a:extLst>
          </p:cNvPr>
          <p:cNvSpPr/>
          <p:nvPr/>
        </p:nvSpPr>
        <p:spPr>
          <a:xfrm>
            <a:off x="2343187" y="1871445"/>
            <a:ext cx="4007283" cy="458266"/>
          </a:xfrm>
          <a:custGeom>
            <a:avLst/>
            <a:gdLst>
              <a:gd name="connsiteX0" fmla="*/ 0 w 4007283"/>
              <a:gd name="connsiteY0" fmla="*/ 76393 h 458266"/>
              <a:gd name="connsiteX1" fmla="*/ 76393 w 4007283"/>
              <a:gd name="connsiteY1" fmla="*/ 0 h 458266"/>
              <a:gd name="connsiteX2" fmla="*/ 3930890 w 4007283"/>
              <a:gd name="connsiteY2" fmla="*/ 0 h 458266"/>
              <a:gd name="connsiteX3" fmla="*/ 4007283 w 4007283"/>
              <a:gd name="connsiteY3" fmla="*/ 76393 h 458266"/>
              <a:gd name="connsiteX4" fmla="*/ 4007283 w 4007283"/>
              <a:gd name="connsiteY4" fmla="*/ 381873 h 458266"/>
              <a:gd name="connsiteX5" fmla="*/ 3930890 w 4007283"/>
              <a:gd name="connsiteY5" fmla="*/ 458266 h 458266"/>
              <a:gd name="connsiteX6" fmla="*/ 76393 w 4007283"/>
              <a:gd name="connsiteY6" fmla="*/ 458266 h 458266"/>
              <a:gd name="connsiteX7" fmla="*/ 0 w 4007283"/>
              <a:gd name="connsiteY7" fmla="*/ 381873 h 458266"/>
              <a:gd name="connsiteX8" fmla="*/ 0 w 4007283"/>
              <a:gd name="connsiteY8" fmla="*/ 76393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7283" h="458266">
                <a:moveTo>
                  <a:pt x="0" y="76393"/>
                </a:moveTo>
                <a:cubicBezTo>
                  <a:pt x="0" y="34202"/>
                  <a:pt x="34202" y="0"/>
                  <a:pt x="76393" y="0"/>
                </a:cubicBezTo>
                <a:lnTo>
                  <a:pt x="3930890" y="0"/>
                </a:lnTo>
                <a:cubicBezTo>
                  <a:pt x="3973081" y="0"/>
                  <a:pt x="4007283" y="34202"/>
                  <a:pt x="4007283" y="76393"/>
                </a:cubicBezTo>
                <a:lnTo>
                  <a:pt x="4007283" y="381873"/>
                </a:lnTo>
                <a:cubicBezTo>
                  <a:pt x="4007283" y="424064"/>
                  <a:pt x="3973081" y="458266"/>
                  <a:pt x="3930890" y="458266"/>
                </a:cubicBezTo>
                <a:lnTo>
                  <a:pt x="76393" y="458266"/>
                </a:lnTo>
                <a:cubicBezTo>
                  <a:pt x="34202" y="458266"/>
                  <a:pt x="0" y="424064"/>
                  <a:pt x="0" y="381873"/>
                </a:cubicBezTo>
                <a:lnTo>
                  <a:pt x="0" y="76393"/>
                </a:lnTo>
                <a:close/>
              </a:path>
            </a:pathLst>
          </a:custGeom>
          <a:solidFill>
            <a:srgbClr val="931B1B"/>
          </a:solid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spcFirstLastPara="0" vert="horz" wrap="square" lIns="93495" tIns="93495" rIns="93495" bIns="93495" numCol="1" spcCol="1270" anchor="ctr" anchorCtr="0">
            <a:noAutofit/>
          </a:bodyPr>
          <a:lstStyle/>
          <a:p>
            <a:pPr marL="0" lvl="0" indent="0" algn="l" defTabSz="444500">
              <a:lnSpc>
                <a:spcPct val="90000"/>
              </a:lnSpc>
              <a:spcBef>
                <a:spcPct val="0"/>
              </a:spcBef>
              <a:spcAft>
                <a:spcPct val="35000"/>
              </a:spcAft>
              <a:buNone/>
            </a:pPr>
            <a:r>
              <a:rPr lang="el-GR" sz="1000" kern="1200" dirty="0">
                <a:solidFill>
                  <a:schemeClr val="bg1"/>
                </a:solidFill>
              </a:rPr>
              <a:t>Το ΕΥ δεν χρησιμοποιήθηκε στο πλαίσιο μια εκπαιδευτικής παρέμβασης</a:t>
            </a:r>
          </a:p>
        </p:txBody>
      </p:sp>
      <p:sp>
        <p:nvSpPr>
          <p:cNvPr id="16" name="Ορθογώνιο: Στρογγύλεμα γωνιών 15">
            <a:extLst>
              <a:ext uri="{FF2B5EF4-FFF2-40B4-BE49-F238E27FC236}">
                <a16:creationId xmlns:a16="http://schemas.microsoft.com/office/drawing/2014/main" id="{7C78D875-ADFD-4E6B-9253-CCFC329ED035}"/>
              </a:ext>
            </a:extLst>
          </p:cNvPr>
          <p:cNvSpPr/>
          <p:nvPr/>
        </p:nvSpPr>
        <p:spPr>
          <a:xfrm>
            <a:off x="1857424" y="2384704"/>
            <a:ext cx="458266" cy="458266"/>
          </a:xfrm>
          <a:prstGeom prst="roundRect">
            <a:avLst>
              <a:gd name="adj" fmla="val 16670"/>
            </a:avLst>
          </a:pr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a:lstStyle/>
          <a:p>
            <a:pPr algn="ctr"/>
            <a:r>
              <a:rPr lang="el-GR" dirty="0"/>
              <a:t>2.</a:t>
            </a:r>
          </a:p>
        </p:txBody>
      </p:sp>
      <p:sp>
        <p:nvSpPr>
          <p:cNvPr id="17" name="Ελεύθερη σχεδίαση: Σχήμα 16">
            <a:extLst>
              <a:ext uri="{FF2B5EF4-FFF2-40B4-BE49-F238E27FC236}">
                <a16:creationId xmlns:a16="http://schemas.microsoft.com/office/drawing/2014/main" id="{1211E71F-8F2E-4F32-8243-59F480A9C884}"/>
              </a:ext>
            </a:extLst>
          </p:cNvPr>
          <p:cNvSpPr/>
          <p:nvPr/>
        </p:nvSpPr>
        <p:spPr>
          <a:xfrm>
            <a:off x="2343187" y="2384704"/>
            <a:ext cx="4007283" cy="458266"/>
          </a:xfrm>
          <a:custGeom>
            <a:avLst/>
            <a:gdLst>
              <a:gd name="connsiteX0" fmla="*/ 0 w 4007283"/>
              <a:gd name="connsiteY0" fmla="*/ 76393 h 458266"/>
              <a:gd name="connsiteX1" fmla="*/ 76393 w 4007283"/>
              <a:gd name="connsiteY1" fmla="*/ 0 h 458266"/>
              <a:gd name="connsiteX2" fmla="*/ 3930890 w 4007283"/>
              <a:gd name="connsiteY2" fmla="*/ 0 h 458266"/>
              <a:gd name="connsiteX3" fmla="*/ 4007283 w 4007283"/>
              <a:gd name="connsiteY3" fmla="*/ 76393 h 458266"/>
              <a:gd name="connsiteX4" fmla="*/ 4007283 w 4007283"/>
              <a:gd name="connsiteY4" fmla="*/ 381873 h 458266"/>
              <a:gd name="connsiteX5" fmla="*/ 3930890 w 4007283"/>
              <a:gd name="connsiteY5" fmla="*/ 458266 h 458266"/>
              <a:gd name="connsiteX6" fmla="*/ 76393 w 4007283"/>
              <a:gd name="connsiteY6" fmla="*/ 458266 h 458266"/>
              <a:gd name="connsiteX7" fmla="*/ 0 w 4007283"/>
              <a:gd name="connsiteY7" fmla="*/ 381873 h 458266"/>
              <a:gd name="connsiteX8" fmla="*/ 0 w 4007283"/>
              <a:gd name="connsiteY8" fmla="*/ 76393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7283" h="458266">
                <a:moveTo>
                  <a:pt x="0" y="76393"/>
                </a:moveTo>
                <a:cubicBezTo>
                  <a:pt x="0" y="34202"/>
                  <a:pt x="34202" y="0"/>
                  <a:pt x="76393" y="0"/>
                </a:cubicBezTo>
                <a:lnTo>
                  <a:pt x="3930890" y="0"/>
                </a:lnTo>
                <a:cubicBezTo>
                  <a:pt x="3973081" y="0"/>
                  <a:pt x="4007283" y="34202"/>
                  <a:pt x="4007283" y="76393"/>
                </a:cubicBezTo>
                <a:lnTo>
                  <a:pt x="4007283" y="381873"/>
                </a:lnTo>
                <a:cubicBezTo>
                  <a:pt x="4007283" y="424064"/>
                  <a:pt x="3973081" y="458266"/>
                  <a:pt x="3930890" y="458266"/>
                </a:cubicBezTo>
                <a:lnTo>
                  <a:pt x="76393" y="458266"/>
                </a:lnTo>
                <a:cubicBezTo>
                  <a:pt x="34202" y="458266"/>
                  <a:pt x="0" y="424064"/>
                  <a:pt x="0" y="381873"/>
                </a:cubicBezTo>
                <a:lnTo>
                  <a:pt x="0" y="76393"/>
                </a:lnTo>
                <a:close/>
              </a:path>
            </a:pathLst>
          </a:custGeom>
          <a:solidFill>
            <a:srgbClr val="931B1B"/>
          </a:solid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spcFirstLastPara="0" vert="horz" wrap="square" lIns="93495" tIns="93495" rIns="93495" bIns="93495" numCol="1" spcCol="1270" anchor="ctr" anchorCtr="0">
            <a:noAutofit/>
          </a:bodyPr>
          <a:lstStyle/>
          <a:p>
            <a:pPr marL="0" lvl="0" indent="0" algn="l" defTabSz="444500">
              <a:lnSpc>
                <a:spcPct val="90000"/>
              </a:lnSpc>
              <a:spcBef>
                <a:spcPct val="0"/>
              </a:spcBef>
              <a:spcAft>
                <a:spcPct val="35000"/>
              </a:spcAft>
              <a:buNone/>
            </a:pPr>
            <a:r>
              <a:rPr lang="el-GR" sz="1000" kern="1200" dirty="0">
                <a:solidFill>
                  <a:schemeClr val="bg1"/>
                </a:solidFill>
              </a:rPr>
              <a:t>Το δείγμα των ερευνών ήταν απόρροια σκόπιμης δειγματοληψίας </a:t>
            </a:r>
          </a:p>
        </p:txBody>
      </p:sp>
      <p:sp>
        <p:nvSpPr>
          <p:cNvPr id="18" name="Ορθογώνιο: Στρογγύλεμα γωνιών 17">
            <a:extLst>
              <a:ext uri="{FF2B5EF4-FFF2-40B4-BE49-F238E27FC236}">
                <a16:creationId xmlns:a16="http://schemas.microsoft.com/office/drawing/2014/main" id="{6A305D15-756D-4F45-BE26-EDDFBA524EC0}"/>
              </a:ext>
            </a:extLst>
          </p:cNvPr>
          <p:cNvSpPr/>
          <p:nvPr/>
        </p:nvSpPr>
        <p:spPr>
          <a:xfrm>
            <a:off x="1857424" y="2897962"/>
            <a:ext cx="458266" cy="458266"/>
          </a:xfrm>
          <a:prstGeom prst="roundRect">
            <a:avLst>
              <a:gd name="adj" fmla="val 16670"/>
            </a:avLst>
          </a:pr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a:lstStyle/>
          <a:p>
            <a:pPr algn="ctr"/>
            <a:r>
              <a:rPr lang="el-GR" dirty="0"/>
              <a:t>3.</a:t>
            </a:r>
          </a:p>
        </p:txBody>
      </p:sp>
      <p:sp>
        <p:nvSpPr>
          <p:cNvPr id="19" name="Ελεύθερη σχεδίαση: Σχήμα 18">
            <a:extLst>
              <a:ext uri="{FF2B5EF4-FFF2-40B4-BE49-F238E27FC236}">
                <a16:creationId xmlns:a16="http://schemas.microsoft.com/office/drawing/2014/main" id="{148F8E8A-23C2-4EAB-8950-02F40BA8E131}"/>
              </a:ext>
            </a:extLst>
          </p:cNvPr>
          <p:cNvSpPr/>
          <p:nvPr/>
        </p:nvSpPr>
        <p:spPr>
          <a:xfrm>
            <a:off x="2343187" y="2897962"/>
            <a:ext cx="4007283" cy="458266"/>
          </a:xfrm>
          <a:custGeom>
            <a:avLst/>
            <a:gdLst>
              <a:gd name="connsiteX0" fmla="*/ 0 w 4007283"/>
              <a:gd name="connsiteY0" fmla="*/ 76393 h 458266"/>
              <a:gd name="connsiteX1" fmla="*/ 76393 w 4007283"/>
              <a:gd name="connsiteY1" fmla="*/ 0 h 458266"/>
              <a:gd name="connsiteX2" fmla="*/ 3930890 w 4007283"/>
              <a:gd name="connsiteY2" fmla="*/ 0 h 458266"/>
              <a:gd name="connsiteX3" fmla="*/ 4007283 w 4007283"/>
              <a:gd name="connsiteY3" fmla="*/ 76393 h 458266"/>
              <a:gd name="connsiteX4" fmla="*/ 4007283 w 4007283"/>
              <a:gd name="connsiteY4" fmla="*/ 381873 h 458266"/>
              <a:gd name="connsiteX5" fmla="*/ 3930890 w 4007283"/>
              <a:gd name="connsiteY5" fmla="*/ 458266 h 458266"/>
              <a:gd name="connsiteX6" fmla="*/ 76393 w 4007283"/>
              <a:gd name="connsiteY6" fmla="*/ 458266 h 458266"/>
              <a:gd name="connsiteX7" fmla="*/ 0 w 4007283"/>
              <a:gd name="connsiteY7" fmla="*/ 381873 h 458266"/>
              <a:gd name="connsiteX8" fmla="*/ 0 w 4007283"/>
              <a:gd name="connsiteY8" fmla="*/ 76393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7283" h="458266">
                <a:moveTo>
                  <a:pt x="0" y="76393"/>
                </a:moveTo>
                <a:cubicBezTo>
                  <a:pt x="0" y="34202"/>
                  <a:pt x="34202" y="0"/>
                  <a:pt x="76393" y="0"/>
                </a:cubicBezTo>
                <a:lnTo>
                  <a:pt x="3930890" y="0"/>
                </a:lnTo>
                <a:cubicBezTo>
                  <a:pt x="3973081" y="0"/>
                  <a:pt x="4007283" y="34202"/>
                  <a:pt x="4007283" y="76393"/>
                </a:cubicBezTo>
                <a:lnTo>
                  <a:pt x="4007283" y="381873"/>
                </a:lnTo>
                <a:cubicBezTo>
                  <a:pt x="4007283" y="424064"/>
                  <a:pt x="3973081" y="458266"/>
                  <a:pt x="3930890" y="458266"/>
                </a:cubicBezTo>
                <a:lnTo>
                  <a:pt x="76393" y="458266"/>
                </a:lnTo>
                <a:cubicBezTo>
                  <a:pt x="34202" y="458266"/>
                  <a:pt x="0" y="424064"/>
                  <a:pt x="0" y="381873"/>
                </a:cubicBezTo>
                <a:lnTo>
                  <a:pt x="0" y="76393"/>
                </a:lnTo>
                <a:close/>
              </a:path>
            </a:pathLst>
          </a:custGeom>
          <a:solidFill>
            <a:srgbClr val="931B1B"/>
          </a:solid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spcFirstLastPara="0" vert="horz" wrap="square" lIns="93495" tIns="93495" rIns="93495" bIns="93495" numCol="1" spcCol="1270" anchor="ctr" anchorCtr="0">
            <a:noAutofit/>
          </a:bodyPr>
          <a:lstStyle/>
          <a:p>
            <a:pPr marL="0" lvl="0" indent="0" algn="l" defTabSz="444500">
              <a:lnSpc>
                <a:spcPct val="90000"/>
              </a:lnSpc>
              <a:spcBef>
                <a:spcPct val="0"/>
              </a:spcBef>
              <a:spcAft>
                <a:spcPct val="35000"/>
              </a:spcAft>
              <a:buNone/>
            </a:pPr>
            <a:r>
              <a:rPr lang="el-GR" sz="1000" kern="1200" dirty="0">
                <a:solidFill>
                  <a:schemeClr val="bg1"/>
                </a:solidFill>
              </a:rPr>
              <a:t>Εφαρμογή διαμορφωτικής αξιολόγησης</a:t>
            </a:r>
          </a:p>
        </p:txBody>
      </p:sp>
      <p:sp>
        <p:nvSpPr>
          <p:cNvPr id="20" name="Ελεύθερη σχεδίαση: Σχήμα 19">
            <a:extLst>
              <a:ext uri="{FF2B5EF4-FFF2-40B4-BE49-F238E27FC236}">
                <a16:creationId xmlns:a16="http://schemas.microsoft.com/office/drawing/2014/main" id="{BB4E4846-E0BE-45EE-AD44-568F9DC6013E}"/>
              </a:ext>
            </a:extLst>
          </p:cNvPr>
          <p:cNvSpPr/>
          <p:nvPr/>
        </p:nvSpPr>
        <p:spPr>
          <a:xfrm>
            <a:off x="2885233" y="3793061"/>
            <a:ext cx="5256583" cy="458266"/>
          </a:xfrm>
          <a:custGeom>
            <a:avLst/>
            <a:gdLst>
              <a:gd name="connsiteX0" fmla="*/ 0 w 4493046"/>
              <a:gd name="connsiteY0" fmla="*/ 45827 h 458266"/>
              <a:gd name="connsiteX1" fmla="*/ 45827 w 4493046"/>
              <a:gd name="connsiteY1" fmla="*/ 0 h 458266"/>
              <a:gd name="connsiteX2" fmla="*/ 4447219 w 4493046"/>
              <a:gd name="connsiteY2" fmla="*/ 0 h 458266"/>
              <a:gd name="connsiteX3" fmla="*/ 4493046 w 4493046"/>
              <a:gd name="connsiteY3" fmla="*/ 45827 h 458266"/>
              <a:gd name="connsiteX4" fmla="*/ 4493046 w 4493046"/>
              <a:gd name="connsiteY4" fmla="*/ 412439 h 458266"/>
              <a:gd name="connsiteX5" fmla="*/ 4447219 w 4493046"/>
              <a:gd name="connsiteY5" fmla="*/ 458266 h 458266"/>
              <a:gd name="connsiteX6" fmla="*/ 45827 w 4493046"/>
              <a:gd name="connsiteY6" fmla="*/ 458266 h 458266"/>
              <a:gd name="connsiteX7" fmla="*/ 0 w 4493046"/>
              <a:gd name="connsiteY7" fmla="*/ 412439 h 458266"/>
              <a:gd name="connsiteX8" fmla="*/ 0 w 4493046"/>
              <a:gd name="connsiteY8" fmla="*/ 45827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3046" h="458266">
                <a:moveTo>
                  <a:pt x="0" y="45827"/>
                </a:moveTo>
                <a:cubicBezTo>
                  <a:pt x="0" y="20517"/>
                  <a:pt x="20517" y="0"/>
                  <a:pt x="45827" y="0"/>
                </a:cubicBezTo>
                <a:lnTo>
                  <a:pt x="4447219" y="0"/>
                </a:lnTo>
                <a:cubicBezTo>
                  <a:pt x="4472529" y="0"/>
                  <a:pt x="4493046" y="20517"/>
                  <a:pt x="4493046" y="45827"/>
                </a:cubicBezTo>
                <a:lnTo>
                  <a:pt x="4493046" y="412439"/>
                </a:lnTo>
                <a:cubicBezTo>
                  <a:pt x="4493046" y="437749"/>
                  <a:pt x="4472529" y="458266"/>
                  <a:pt x="4447219" y="458266"/>
                </a:cubicBezTo>
                <a:lnTo>
                  <a:pt x="45827" y="458266"/>
                </a:lnTo>
                <a:cubicBezTo>
                  <a:pt x="20517" y="458266"/>
                  <a:pt x="0" y="437749"/>
                  <a:pt x="0" y="412439"/>
                </a:cubicBezTo>
                <a:lnTo>
                  <a:pt x="0" y="45827"/>
                </a:lnTo>
                <a:close/>
              </a:path>
            </a:pathLst>
          </a:cu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62952" tIns="46442" rIns="62952" bIns="46442" numCol="1" spcCol="1270" anchor="ctr" anchorCtr="0">
            <a:noAutofit/>
          </a:bodyPr>
          <a:lstStyle/>
          <a:p>
            <a:pPr marL="0" lvl="0" indent="0" algn="ctr" defTabSz="1155700">
              <a:lnSpc>
                <a:spcPct val="90000"/>
              </a:lnSpc>
              <a:spcBef>
                <a:spcPct val="0"/>
              </a:spcBef>
              <a:spcAft>
                <a:spcPct val="35000"/>
              </a:spcAft>
              <a:buNone/>
            </a:pPr>
            <a:r>
              <a:rPr lang="el-GR" sz="2600" kern="1200" dirty="0"/>
              <a:t>Προτάσεις για μελλοντική έρευνα</a:t>
            </a:r>
          </a:p>
        </p:txBody>
      </p:sp>
      <p:sp>
        <p:nvSpPr>
          <p:cNvPr id="21" name="Ορθογώνιο: Στρογγύλεμα γωνιών 20">
            <a:extLst>
              <a:ext uri="{FF2B5EF4-FFF2-40B4-BE49-F238E27FC236}">
                <a16:creationId xmlns:a16="http://schemas.microsoft.com/office/drawing/2014/main" id="{D1EF07BF-5A9F-4D2A-A93A-8D7B77D4D70C}"/>
              </a:ext>
            </a:extLst>
          </p:cNvPr>
          <p:cNvSpPr/>
          <p:nvPr/>
        </p:nvSpPr>
        <p:spPr>
          <a:xfrm>
            <a:off x="2896105" y="4302258"/>
            <a:ext cx="458266" cy="458266"/>
          </a:xfrm>
          <a:prstGeom prst="roundRect">
            <a:avLst>
              <a:gd name="adj" fmla="val 16670"/>
            </a:avLst>
          </a:pr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a:lstStyle/>
          <a:p>
            <a:pPr algn="ctr"/>
            <a:r>
              <a:rPr lang="el-GR" dirty="0"/>
              <a:t>1.</a:t>
            </a:r>
          </a:p>
        </p:txBody>
      </p:sp>
      <p:sp>
        <p:nvSpPr>
          <p:cNvPr id="22" name="Ελεύθερη σχεδίαση: Σχήμα 21">
            <a:extLst>
              <a:ext uri="{FF2B5EF4-FFF2-40B4-BE49-F238E27FC236}">
                <a16:creationId xmlns:a16="http://schemas.microsoft.com/office/drawing/2014/main" id="{0A4B3720-C46A-4052-A407-7FC3CB2FE89C}"/>
              </a:ext>
            </a:extLst>
          </p:cNvPr>
          <p:cNvSpPr/>
          <p:nvPr/>
        </p:nvSpPr>
        <p:spPr>
          <a:xfrm>
            <a:off x="3425291" y="4299461"/>
            <a:ext cx="4716525" cy="458266"/>
          </a:xfrm>
          <a:custGeom>
            <a:avLst/>
            <a:gdLst>
              <a:gd name="connsiteX0" fmla="*/ 0 w 4007283"/>
              <a:gd name="connsiteY0" fmla="*/ 76393 h 458266"/>
              <a:gd name="connsiteX1" fmla="*/ 76393 w 4007283"/>
              <a:gd name="connsiteY1" fmla="*/ 0 h 458266"/>
              <a:gd name="connsiteX2" fmla="*/ 3930890 w 4007283"/>
              <a:gd name="connsiteY2" fmla="*/ 0 h 458266"/>
              <a:gd name="connsiteX3" fmla="*/ 4007283 w 4007283"/>
              <a:gd name="connsiteY3" fmla="*/ 76393 h 458266"/>
              <a:gd name="connsiteX4" fmla="*/ 4007283 w 4007283"/>
              <a:gd name="connsiteY4" fmla="*/ 381873 h 458266"/>
              <a:gd name="connsiteX5" fmla="*/ 3930890 w 4007283"/>
              <a:gd name="connsiteY5" fmla="*/ 458266 h 458266"/>
              <a:gd name="connsiteX6" fmla="*/ 76393 w 4007283"/>
              <a:gd name="connsiteY6" fmla="*/ 458266 h 458266"/>
              <a:gd name="connsiteX7" fmla="*/ 0 w 4007283"/>
              <a:gd name="connsiteY7" fmla="*/ 381873 h 458266"/>
              <a:gd name="connsiteX8" fmla="*/ 0 w 4007283"/>
              <a:gd name="connsiteY8" fmla="*/ 76393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7283" h="458266">
                <a:moveTo>
                  <a:pt x="0" y="76393"/>
                </a:moveTo>
                <a:cubicBezTo>
                  <a:pt x="0" y="34202"/>
                  <a:pt x="34202" y="0"/>
                  <a:pt x="76393" y="0"/>
                </a:cubicBezTo>
                <a:lnTo>
                  <a:pt x="3930890" y="0"/>
                </a:lnTo>
                <a:cubicBezTo>
                  <a:pt x="3973081" y="0"/>
                  <a:pt x="4007283" y="34202"/>
                  <a:pt x="4007283" y="76393"/>
                </a:cubicBezTo>
                <a:lnTo>
                  <a:pt x="4007283" y="381873"/>
                </a:lnTo>
                <a:cubicBezTo>
                  <a:pt x="4007283" y="424064"/>
                  <a:pt x="3973081" y="458266"/>
                  <a:pt x="3930890" y="458266"/>
                </a:cubicBezTo>
                <a:lnTo>
                  <a:pt x="76393" y="458266"/>
                </a:lnTo>
                <a:cubicBezTo>
                  <a:pt x="34202" y="458266"/>
                  <a:pt x="0" y="424064"/>
                  <a:pt x="0" y="381873"/>
                </a:cubicBezTo>
                <a:lnTo>
                  <a:pt x="0" y="76393"/>
                </a:lnTo>
                <a:close/>
              </a:path>
            </a:pathLst>
          </a:custGeom>
          <a:solidFill>
            <a:srgbClr val="931B1B"/>
          </a:solid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spcFirstLastPara="0" vert="horz" wrap="square" lIns="93495" tIns="93495" rIns="93495" bIns="93495" numCol="1" spcCol="1270" anchor="ctr" anchorCtr="0">
            <a:noAutofit/>
          </a:bodyPr>
          <a:lstStyle/>
          <a:p>
            <a:pPr marL="0" lvl="0" indent="0" algn="l" defTabSz="444500">
              <a:lnSpc>
                <a:spcPct val="90000"/>
              </a:lnSpc>
              <a:spcBef>
                <a:spcPct val="0"/>
              </a:spcBef>
              <a:spcAft>
                <a:spcPct val="35000"/>
              </a:spcAft>
              <a:buNone/>
            </a:pPr>
            <a:r>
              <a:rPr lang="el-GR" sz="1000" kern="1200" dirty="0">
                <a:solidFill>
                  <a:schemeClr val="bg1"/>
                </a:solidFill>
              </a:rPr>
              <a:t>Εφαρμογή το ΕΥ στο πλαίσιο μιας διδακτικής παρέμβασης και αποτίμησή του από μαθητές</a:t>
            </a:r>
          </a:p>
        </p:txBody>
      </p:sp>
      <p:sp>
        <p:nvSpPr>
          <p:cNvPr id="24" name="Ελεύθερη σχεδίαση: Σχήμα 23">
            <a:extLst>
              <a:ext uri="{FF2B5EF4-FFF2-40B4-BE49-F238E27FC236}">
                <a16:creationId xmlns:a16="http://schemas.microsoft.com/office/drawing/2014/main" id="{21D7CC64-211D-4B74-ABEA-ECF2C88A8B24}"/>
              </a:ext>
            </a:extLst>
          </p:cNvPr>
          <p:cNvSpPr/>
          <p:nvPr/>
        </p:nvSpPr>
        <p:spPr>
          <a:xfrm>
            <a:off x="3689884" y="4824385"/>
            <a:ext cx="4716525" cy="458266"/>
          </a:xfrm>
          <a:custGeom>
            <a:avLst/>
            <a:gdLst>
              <a:gd name="connsiteX0" fmla="*/ 0 w 4007283"/>
              <a:gd name="connsiteY0" fmla="*/ 76393 h 458266"/>
              <a:gd name="connsiteX1" fmla="*/ 76393 w 4007283"/>
              <a:gd name="connsiteY1" fmla="*/ 0 h 458266"/>
              <a:gd name="connsiteX2" fmla="*/ 3930890 w 4007283"/>
              <a:gd name="connsiteY2" fmla="*/ 0 h 458266"/>
              <a:gd name="connsiteX3" fmla="*/ 4007283 w 4007283"/>
              <a:gd name="connsiteY3" fmla="*/ 76393 h 458266"/>
              <a:gd name="connsiteX4" fmla="*/ 4007283 w 4007283"/>
              <a:gd name="connsiteY4" fmla="*/ 381873 h 458266"/>
              <a:gd name="connsiteX5" fmla="*/ 3930890 w 4007283"/>
              <a:gd name="connsiteY5" fmla="*/ 458266 h 458266"/>
              <a:gd name="connsiteX6" fmla="*/ 76393 w 4007283"/>
              <a:gd name="connsiteY6" fmla="*/ 458266 h 458266"/>
              <a:gd name="connsiteX7" fmla="*/ 0 w 4007283"/>
              <a:gd name="connsiteY7" fmla="*/ 381873 h 458266"/>
              <a:gd name="connsiteX8" fmla="*/ 0 w 4007283"/>
              <a:gd name="connsiteY8" fmla="*/ 76393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7283" h="458266">
                <a:moveTo>
                  <a:pt x="0" y="76393"/>
                </a:moveTo>
                <a:cubicBezTo>
                  <a:pt x="0" y="34202"/>
                  <a:pt x="34202" y="0"/>
                  <a:pt x="76393" y="0"/>
                </a:cubicBezTo>
                <a:lnTo>
                  <a:pt x="3930890" y="0"/>
                </a:lnTo>
                <a:cubicBezTo>
                  <a:pt x="3973081" y="0"/>
                  <a:pt x="4007283" y="34202"/>
                  <a:pt x="4007283" y="76393"/>
                </a:cubicBezTo>
                <a:lnTo>
                  <a:pt x="4007283" y="381873"/>
                </a:lnTo>
                <a:cubicBezTo>
                  <a:pt x="4007283" y="424064"/>
                  <a:pt x="3973081" y="458266"/>
                  <a:pt x="3930890" y="458266"/>
                </a:cubicBezTo>
                <a:lnTo>
                  <a:pt x="76393" y="458266"/>
                </a:lnTo>
                <a:cubicBezTo>
                  <a:pt x="34202" y="458266"/>
                  <a:pt x="0" y="424064"/>
                  <a:pt x="0" y="381873"/>
                </a:cubicBezTo>
                <a:lnTo>
                  <a:pt x="0" y="76393"/>
                </a:lnTo>
                <a:close/>
              </a:path>
            </a:pathLst>
          </a:custGeom>
          <a:solidFill>
            <a:srgbClr val="931B1B"/>
          </a:solid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spcFirstLastPara="0" vert="horz" wrap="square" lIns="93495" tIns="93495" rIns="93495" bIns="93495" numCol="1" spcCol="1270" anchor="ctr" anchorCtr="0">
            <a:noAutofit/>
          </a:bodyPr>
          <a:lstStyle/>
          <a:p>
            <a:pPr lvl="0" defTabSz="444500">
              <a:lnSpc>
                <a:spcPct val="90000"/>
              </a:lnSpc>
              <a:spcAft>
                <a:spcPct val="35000"/>
              </a:spcAft>
            </a:pPr>
            <a:r>
              <a:rPr lang="el-GR" sz="1000" dirty="0">
                <a:solidFill>
                  <a:schemeClr val="bg1"/>
                </a:solidFill>
              </a:rPr>
              <a:t>Αξιολόγηση των Ψηφιακών Αφηγήσεων που έχουν ενσωματωθεί και  διερεύνηση του βαθμού συμβολής τους στην καλύτερη κατανόηση των άθλων του Ηρακλή από τους μαθητές</a:t>
            </a:r>
            <a:endParaRPr lang="el-GR" sz="1000" kern="1200" dirty="0">
              <a:solidFill>
                <a:schemeClr val="bg1"/>
              </a:solidFill>
            </a:endParaRPr>
          </a:p>
        </p:txBody>
      </p:sp>
      <p:sp>
        <p:nvSpPr>
          <p:cNvPr id="25" name="Ορθογώνιο: Στρογγύλεμα γωνιών 24">
            <a:extLst>
              <a:ext uri="{FF2B5EF4-FFF2-40B4-BE49-F238E27FC236}">
                <a16:creationId xmlns:a16="http://schemas.microsoft.com/office/drawing/2014/main" id="{878B3B7B-3CC0-41EE-B267-085E14C8B538}"/>
              </a:ext>
            </a:extLst>
          </p:cNvPr>
          <p:cNvSpPr/>
          <p:nvPr/>
        </p:nvSpPr>
        <p:spPr>
          <a:xfrm>
            <a:off x="3425291" y="5347903"/>
            <a:ext cx="458266" cy="458267"/>
          </a:xfrm>
          <a:prstGeom prst="roundRect">
            <a:avLst>
              <a:gd name="adj" fmla="val 16670"/>
            </a:avLst>
          </a:pr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a:lstStyle/>
          <a:p>
            <a:pPr algn="ctr"/>
            <a:r>
              <a:rPr lang="el-GR" dirty="0"/>
              <a:t>3.</a:t>
            </a:r>
          </a:p>
        </p:txBody>
      </p:sp>
      <p:sp>
        <p:nvSpPr>
          <p:cNvPr id="26" name="Ελεύθερη σχεδίαση: Σχήμα 25">
            <a:extLst>
              <a:ext uri="{FF2B5EF4-FFF2-40B4-BE49-F238E27FC236}">
                <a16:creationId xmlns:a16="http://schemas.microsoft.com/office/drawing/2014/main" id="{F888C486-DD20-4E3F-8C0E-AF5412AF42C7}"/>
              </a:ext>
            </a:extLst>
          </p:cNvPr>
          <p:cNvSpPr/>
          <p:nvPr/>
        </p:nvSpPr>
        <p:spPr>
          <a:xfrm>
            <a:off x="3923928" y="5330785"/>
            <a:ext cx="5112568" cy="475385"/>
          </a:xfrm>
          <a:custGeom>
            <a:avLst/>
            <a:gdLst>
              <a:gd name="connsiteX0" fmla="*/ 0 w 4007283"/>
              <a:gd name="connsiteY0" fmla="*/ 76393 h 458266"/>
              <a:gd name="connsiteX1" fmla="*/ 76393 w 4007283"/>
              <a:gd name="connsiteY1" fmla="*/ 0 h 458266"/>
              <a:gd name="connsiteX2" fmla="*/ 3930890 w 4007283"/>
              <a:gd name="connsiteY2" fmla="*/ 0 h 458266"/>
              <a:gd name="connsiteX3" fmla="*/ 4007283 w 4007283"/>
              <a:gd name="connsiteY3" fmla="*/ 76393 h 458266"/>
              <a:gd name="connsiteX4" fmla="*/ 4007283 w 4007283"/>
              <a:gd name="connsiteY4" fmla="*/ 381873 h 458266"/>
              <a:gd name="connsiteX5" fmla="*/ 3930890 w 4007283"/>
              <a:gd name="connsiteY5" fmla="*/ 458266 h 458266"/>
              <a:gd name="connsiteX6" fmla="*/ 76393 w 4007283"/>
              <a:gd name="connsiteY6" fmla="*/ 458266 h 458266"/>
              <a:gd name="connsiteX7" fmla="*/ 0 w 4007283"/>
              <a:gd name="connsiteY7" fmla="*/ 381873 h 458266"/>
              <a:gd name="connsiteX8" fmla="*/ 0 w 4007283"/>
              <a:gd name="connsiteY8" fmla="*/ 76393 h 45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7283" h="458266">
                <a:moveTo>
                  <a:pt x="0" y="76393"/>
                </a:moveTo>
                <a:cubicBezTo>
                  <a:pt x="0" y="34202"/>
                  <a:pt x="34202" y="0"/>
                  <a:pt x="76393" y="0"/>
                </a:cubicBezTo>
                <a:lnTo>
                  <a:pt x="3930890" y="0"/>
                </a:lnTo>
                <a:cubicBezTo>
                  <a:pt x="3973081" y="0"/>
                  <a:pt x="4007283" y="34202"/>
                  <a:pt x="4007283" y="76393"/>
                </a:cubicBezTo>
                <a:lnTo>
                  <a:pt x="4007283" y="381873"/>
                </a:lnTo>
                <a:cubicBezTo>
                  <a:pt x="4007283" y="424064"/>
                  <a:pt x="3973081" y="458266"/>
                  <a:pt x="3930890" y="458266"/>
                </a:cubicBezTo>
                <a:lnTo>
                  <a:pt x="76393" y="458266"/>
                </a:lnTo>
                <a:cubicBezTo>
                  <a:pt x="34202" y="458266"/>
                  <a:pt x="0" y="424064"/>
                  <a:pt x="0" y="381873"/>
                </a:cubicBezTo>
                <a:lnTo>
                  <a:pt x="0" y="76393"/>
                </a:lnTo>
                <a:close/>
              </a:path>
            </a:pathLst>
          </a:custGeom>
          <a:solidFill>
            <a:srgbClr val="931B1B"/>
          </a:solid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spcFirstLastPara="0" vert="horz" wrap="square" lIns="93495" tIns="93495" rIns="93495" bIns="93495" numCol="1" spcCol="1270" anchor="ctr" anchorCtr="0">
            <a:noAutofit/>
          </a:bodyPr>
          <a:lstStyle/>
          <a:p>
            <a:pPr marL="0" lvl="0" indent="0" algn="just" defTabSz="444500">
              <a:lnSpc>
                <a:spcPct val="90000"/>
              </a:lnSpc>
              <a:spcBef>
                <a:spcPct val="0"/>
              </a:spcBef>
              <a:spcAft>
                <a:spcPct val="35000"/>
              </a:spcAft>
              <a:buNone/>
            </a:pPr>
            <a:r>
              <a:rPr lang="el-GR" sz="1000" kern="1200" dirty="0">
                <a:solidFill>
                  <a:schemeClr val="bg1"/>
                </a:solidFill>
              </a:rPr>
              <a:t>Σύγκριση μαθησιακών αποτελεσμάτων που θα προέκυπταν από τη διδασκαλία της ενότητας σε δύο ομάδες μαθητών (πειραματική-ομάδα ελέγχου), όπου η μία θα  διδάσκονταν το μάθημα με παραδοσιακό τρόπο και η άλλη με τη χρήση του ΕΥ που δημιουργήθηκε</a:t>
            </a:r>
          </a:p>
        </p:txBody>
      </p:sp>
      <p:sp>
        <p:nvSpPr>
          <p:cNvPr id="27" name="Ορθογώνιο: Στρογγύλεμα γωνιών 26">
            <a:extLst>
              <a:ext uri="{FF2B5EF4-FFF2-40B4-BE49-F238E27FC236}">
                <a16:creationId xmlns:a16="http://schemas.microsoft.com/office/drawing/2014/main" id="{879C715B-F3AD-412D-8D8B-CF2529C4FF1C}"/>
              </a:ext>
            </a:extLst>
          </p:cNvPr>
          <p:cNvSpPr/>
          <p:nvPr/>
        </p:nvSpPr>
        <p:spPr>
          <a:xfrm>
            <a:off x="3196158" y="4824385"/>
            <a:ext cx="458266" cy="458266"/>
          </a:xfrm>
          <a:prstGeom prst="roundRect">
            <a:avLst>
              <a:gd name="adj" fmla="val 16670"/>
            </a:avLst>
          </a:prstGeom>
          <a:solidFill>
            <a:srgbClr val="BF9000"/>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a:lstStyle/>
          <a:p>
            <a:pPr algn="ctr"/>
            <a:r>
              <a:rPr lang="el-GR" dirty="0"/>
              <a:t>2.</a:t>
            </a:r>
          </a:p>
        </p:txBody>
      </p:sp>
    </p:spTree>
    <p:extLst>
      <p:ext uri="{BB962C8B-B14F-4D97-AF65-F5344CB8AC3E}">
        <p14:creationId xmlns:p14="http://schemas.microsoft.com/office/powerpoint/2010/main" val="146370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4" grpId="0" animBg="1"/>
      <p:bldP spid="25" grpId="0" animBg="1"/>
      <p:bldP spid="26" grpId="0" animBg="1"/>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3582825" y="2348880"/>
            <a:ext cx="4607520" cy="1077218"/>
          </a:xfrm>
          <a:prstGeom prst="rect">
            <a:avLst/>
          </a:prstGeom>
        </p:spPr>
        <p:txBody>
          <a:bodyPr wrap="square">
            <a:spAutoFit/>
          </a:bodyPr>
          <a:lstStyle/>
          <a:p>
            <a:r>
              <a:rPr lang="el-GR" sz="3200" dirty="0"/>
              <a:t>Σας ευχαριστώ για</a:t>
            </a:r>
          </a:p>
          <a:p>
            <a:r>
              <a:rPr lang="el-GR" sz="3200" dirty="0"/>
              <a:t>             την προσοχή σας!!</a:t>
            </a:r>
          </a:p>
        </p:txBody>
      </p:sp>
      <p:pic>
        <p:nvPicPr>
          <p:cNvPr id="3" name="Εικόνα 2">
            <a:extLst>
              <a:ext uri="{FF2B5EF4-FFF2-40B4-BE49-F238E27FC236}">
                <a16:creationId xmlns:a16="http://schemas.microsoft.com/office/drawing/2014/main" id="{10B33475-077D-4938-8D68-FAF1CFA089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175" y="2348880"/>
            <a:ext cx="2914650" cy="4000500"/>
          </a:xfrm>
          <a:prstGeom prst="rect">
            <a:avLst/>
          </a:prstGeom>
        </p:spPr>
      </p:pic>
      <p:sp>
        <p:nvSpPr>
          <p:cNvPr id="5" name="Τίτλος 1">
            <a:extLst>
              <a:ext uri="{FF2B5EF4-FFF2-40B4-BE49-F238E27FC236}">
                <a16:creationId xmlns:a16="http://schemas.microsoft.com/office/drawing/2014/main" id="{BBDED0EB-0D91-4C0D-9EF1-4579E2667957}"/>
              </a:ext>
            </a:extLst>
          </p:cNvPr>
          <p:cNvSpPr>
            <a:spLocks noGrp="1"/>
          </p:cNvSpPr>
          <p:nvPr>
            <p:ph type="title"/>
          </p:nvPr>
        </p:nvSpPr>
        <p:spPr>
          <a:xfrm>
            <a:off x="1043608" y="620688"/>
            <a:ext cx="7776864" cy="576064"/>
          </a:xfrm>
        </p:spPr>
        <p:txBody>
          <a:bodyPr>
            <a:noAutofit/>
          </a:bodyPr>
          <a:lstStyle/>
          <a:p>
            <a:pPr algn="ctr"/>
            <a:r>
              <a:rPr lang="el-GR" sz="3600" dirty="0"/>
              <a:t>Τέλος Παρουσίασης</a:t>
            </a:r>
            <a:endParaRPr lang="el-GR" sz="4000" b="1" dirty="0"/>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sp>
        <p:nvSpPr>
          <p:cNvPr id="5" name="Ορθογώνιο: Στρογγύλεμα γωνιών 4">
            <a:extLst>
              <a:ext uri="{FF2B5EF4-FFF2-40B4-BE49-F238E27FC236}">
                <a16:creationId xmlns:a16="http://schemas.microsoft.com/office/drawing/2014/main" id="{126C1885-CDEE-4B02-AF43-5369DCC40D08}"/>
              </a:ext>
            </a:extLst>
          </p:cNvPr>
          <p:cNvSpPr/>
          <p:nvPr/>
        </p:nvSpPr>
        <p:spPr>
          <a:xfrm>
            <a:off x="1367644" y="1592796"/>
            <a:ext cx="6804756" cy="4716524"/>
          </a:xfrm>
          <a:prstGeom prst="roundRect">
            <a:avLst/>
          </a:prstGeom>
          <a:solidFill>
            <a:srgbClr val="BF9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l-GR" sz="2000" dirty="0"/>
          </a:p>
          <a:p>
            <a:pPr algn="just"/>
            <a:endParaRPr lang="el-GR" sz="2000" dirty="0"/>
          </a:p>
          <a:p>
            <a:pPr algn="just"/>
            <a:r>
              <a:rPr lang="el-GR" sz="2000" dirty="0"/>
              <a:t>Λαμβάνοντας υπόψιν:</a:t>
            </a:r>
          </a:p>
          <a:p>
            <a:pPr marL="342900" indent="-342900" algn="just">
              <a:buFont typeface="Wingdings" panose="05000000000000000000" pitchFamily="2" charset="2"/>
              <a:buChar char="Ø"/>
            </a:pPr>
            <a:r>
              <a:rPr lang="el-GR" sz="2000" dirty="0"/>
              <a:t>Την έλλειψη  έτοιμου υλικού σχεδιασμένου σύμφωνα με τη μεθοδολογία της ΕξΑΕ (Κοντογεωργάκου, 2020)</a:t>
            </a:r>
          </a:p>
          <a:p>
            <a:pPr marL="342900" indent="-342900" algn="just">
              <a:buFont typeface="Wingdings" panose="05000000000000000000" pitchFamily="2" charset="2"/>
              <a:buChar char="Ø"/>
            </a:pPr>
            <a:r>
              <a:rPr lang="el-GR" sz="2000" dirty="0"/>
              <a:t>Την αναγκαιότητα της συμπληρωματικής σχολικής ΕξΑΕ (Μανούσου, 2019)</a:t>
            </a:r>
          </a:p>
          <a:p>
            <a:pPr algn="just"/>
            <a:endParaRPr lang="el-GR" sz="2000" dirty="0"/>
          </a:p>
          <a:p>
            <a:pPr algn="just"/>
            <a:r>
              <a:rPr lang="el-GR" sz="2000" dirty="0"/>
              <a:t>Το υλικό που δημιουργήθηκε στο πλαίσιο της παρούσας διπλωματικής εργασίας </a:t>
            </a:r>
            <a:r>
              <a:rPr lang="el-GR" sz="2000" dirty="0">
                <a:effectLst/>
                <a:latin typeface="Calibri" panose="020F0502020204030204" pitchFamily="34" charset="0"/>
                <a:ea typeface="Times New Roman" panose="02020603050405020304" pitchFamily="18" charset="0"/>
              </a:rPr>
              <a:t>θα μπορούσε να χρησιμοποιηθεί από εκπαιδευτικούς είτε συμπληρωματικά είτε αποκλειστικά σε μια εξ αποστάσεως σχολική παρέμβαση, προκειμένου να διδάξουν το αντικείμενο που παρουσιάζεται από το συγκεκριμένο ΕΥ</a:t>
            </a:r>
            <a:r>
              <a:rPr lang="el-GR" sz="2000" dirty="0"/>
              <a:t>.</a:t>
            </a:r>
          </a:p>
          <a:p>
            <a:pPr algn="just"/>
            <a:endParaRPr lang="el-GR" dirty="0"/>
          </a:p>
          <a:p>
            <a:pPr algn="just"/>
            <a:endParaRPr lang="el-GR" dirty="0"/>
          </a:p>
          <a:p>
            <a:pPr marL="342900" indent="-342900" algn="just">
              <a:buFont typeface="Wingdings" panose="05000000000000000000" pitchFamily="2" charset="2"/>
              <a:buChar char="Ø"/>
            </a:pPr>
            <a:endParaRPr lang="el-GR" dirty="0"/>
          </a:p>
        </p:txBody>
      </p:sp>
    </p:spTree>
    <p:extLst>
      <p:ext uri="{BB962C8B-B14F-4D97-AF65-F5344CB8AC3E}">
        <p14:creationId xmlns:p14="http://schemas.microsoft.com/office/powerpoint/2010/main" val="2790992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1/2</a:t>
            </a:r>
            <a:endParaRPr lang="el-GR" sz="4000" b="1" dirty="0"/>
          </a:p>
        </p:txBody>
      </p:sp>
      <p:sp>
        <p:nvSpPr>
          <p:cNvPr id="12" name="Στεφάνη 11">
            <a:extLst>
              <a:ext uri="{FF2B5EF4-FFF2-40B4-BE49-F238E27FC236}">
                <a16:creationId xmlns:a16="http://schemas.microsoft.com/office/drawing/2014/main" id="{CF6D6355-01B7-4781-9BFA-265B11F8435F}"/>
              </a:ext>
            </a:extLst>
          </p:cNvPr>
          <p:cNvSpPr/>
          <p:nvPr/>
        </p:nvSpPr>
        <p:spPr>
          <a:xfrm>
            <a:off x="-3036586" y="692593"/>
            <a:ext cx="5472816" cy="5472816"/>
          </a:xfrm>
          <a:prstGeom prst="blockArc">
            <a:avLst>
              <a:gd name="adj1" fmla="val 18900000"/>
              <a:gd name="adj2" fmla="val 2700000"/>
              <a:gd name="adj3" fmla="val 395"/>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5" name="Ελεύθερη σχεδίαση: Σχήμα 14">
            <a:extLst>
              <a:ext uri="{FF2B5EF4-FFF2-40B4-BE49-F238E27FC236}">
                <a16:creationId xmlns:a16="http://schemas.microsoft.com/office/drawing/2014/main" id="{65724E2D-77F2-498B-8FE2-7D31A473CDC3}"/>
              </a:ext>
            </a:extLst>
          </p:cNvPr>
          <p:cNvSpPr/>
          <p:nvPr/>
        </p:nvSpPr>
        <p:spPr>
          <a:xfrm>
            <a:off x="2271064" y="3719413"/>
            <a:ext cx="5327497" cy="1161003"/>
          </a:xfrm>
          <a:custGeom>
            <a:avLst/>
            <a:gdLst>
              <a:gd name="connsiteX0" fmla="*/ 0 w 5327497"/>
              <a:gd name="connsiteY0" fmla="*/ 0 h 1161003"/>
              <a:gd name="connsiteX1" fmla="*/ 5327497 w 5327497"/>
              <a:gd name="connsiteY1" fmla="*/ 0 h 1161003"/>
              <a:gd name="connsiteX2" fmla="*/ 5327497 w 5327497"/>
              <a:gd name="connsiteY2" fmla="*/ 1161003 h 1161003"/>
              <a:gd name="connsiteX3" fmla="*/ 0 w 5327497"/>
              <a:gd name="connsiteY3" fmla="*/ 1161003 h 1161003"/>
              <a:gd name="connsiteX4" fmla="*/ 0 w 5327497"/>
              <a:gd name="connsiteY4" fmla="*/ 0 h 116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7497" h="1161003">
                <a:moveTo>
                  <a:pt x="0" y="0"/>
                </a:moveTo>
                <a:lnTo>
                  <a:pt x="5327497" y="0"/>
                </a:lnTo>
                <a:lnTo>
                  <a:pt x="5327497" y="1161003"/>
                </a:lnTo>
                <a:lnTo>
                  <a:pt x="0" y="1161003"/>
                </a:lnTo>
                <a:lnTo>
                  <a:pt x="0" y="0"/>
                </a:lnTo>
                <a:close/>
              </a:path>
            </a:pathLst>
          </a:custGeom>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921547" tIns="60960" rIns="60960" bIns="60960" numCol="1" spcCol="1270" anchor="ctr" anchorCtr="0">
            <a:noAutofit/>
          </a:bodyPr>
          <a:lstStyle/>
          <a:p>
            <a:pPr marL="0" lvl="0" indent="0" algn="l" defTabSz="1066800">
              <a:lnSpc>
                <a:spcPct val="90000"/>
              </a:lnSpc>
              <a:spcBef>
                <a:spcPct val="0"/>
              </a:spcBef>
              <a:spcAft>
                <a:spcPct val="35000"/>
              </a:spcAft>
              <a:buNone/>
            </a:pPr>
            <a:r>
              <a:rPr lang="el-GR" sz="2400" kern="1200" dirty="0"/>
              <a:t>Το εκπαιδευτικό υλικό έχει δημιουργηθεί σύμφωνα με τις αρχές της Πολυμεσικής Μάθησης; </a:t>
            </a:r>
          </a:p>
        </p:txBody>
      </p:sp>
      <p:sp>
        <p:nvSpPr>
          <p:cNvPr id="16" name="Οβάλ 15">
            <a:extLst>
              <a:ext uri="{FF2B5EF4-FFF2-40B4-BE49-F238E27FC236}">
                <a16:creationId xmlns:a16="http://schemas.microsoft.com/office/drawing/2014/main" id="{02902EB0-3107-409C-8742-78F14E4AAABD}"/>
              </a:ext>
            </a:extLst>
          </p:cNvPr>
          <p:cNvSpPr/>
          <p:nvPr/>
        </p:nvSpPr>
        <p:spPr>
          <a:xfrm>
            <a:off x="1545437" y="3574288"/>
            <a:ext cx="1451254" cy="1451254"/>
          </a:xfrm>
          <a:prstGeom prst="ellipse">
            <a:avLst/>
          </a:prstGeom>
        </p:spPr>
        <p:style>
          <a:lnRef idx="2">
            <a:schemeClr val="accent3">
              <a:hueOff val="2710599"/>
              <a:satOff val="100000"/>
              <a:lumOff val="-1470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23" name="Ομάδα 22">
            <a:extLst>
              <a:ext uri="{FF2B5EF4-FFF2-40B4-BE49-F238E27FC236}">
                <a16:creationId xmlns:a16="http://schemas.microsoft.com/office/drawing/2014/main" id="{6B21F81F-2A9B-4933-869D-15D165047F48}"/>
              </a:ext>
            </a:extLst>
          </p:cNvPr>
          <p:cNvGrpSpPr/>
          <p:nvPr/>
        </p:nvGrpSpPr>
        <p:grpSpPr>
          <a:xfrm>
            <a:off x="1545437" y="1832457"/>
            <a:ext cx="6053124" cy="1451254"/>
            <a:chOff x="1545437" y="1832457"/>
            <a:chExt cx="6053124" cy="1451254"/>
          </a:xfrm>
        </p:grpSpPr>
        <p:grpSp>
          <p:nvGrpSpPr>
            <p:cNvPr id="17" name="Ομάδα 16">
              <a:extLst>
                <a:ext uri="{FF2B5EF4-FFF2-40B4-BE49-F238E27FC236}">
                  <a16:creationId xmlns:a16="http://schemas.microsoft.com/office/drawing/2014/main" id="{0DC0427E-B34C-4DDA-A903-CF990530EE52}"/>
                </a:ext>
              </a:extLst>
            </p:cNvPr>
            <p:cNvGrpSpPr/>
            <p:nvPr/>
          </p:nvGrpSpPr>
          <p:grpSpPr>
            <a:xfrm>
              <a:off x="1545437" y="1832457"/>
              <a:ext cx="6053124" cy="1451254"/>
              <a:chOff x="1545437" y="1832457"/>
              <a:chExt cx="6053124" cy="1451254"/>
            </a:xfrm>
          </p:grpSpPr>
          <p:sp>
            <p:nvSpPr>
              <p:cNvPr id="13" name="Ελεύθερη σχεδίαση: Σχήμα 12">
                <a:extLst>
                  <a:ext uri="{FF2B5EF4-FFF2-40B4-BE49-F238E27FC236}">
                    <a16:creationId xmlns:a16="http://schemas.microsoft.com/office/drawing/2014/main" id="{2072E968-5C3E-4615-AB2B-01B91DEEF28A}"/>
                  </a:ext>
                </a:extLst>
              </p:cNvPr>
              <p:cNvSpPr/>
              <p:nvPr/>
            </p:nvSpPr>
            <p:spPr>
              <a:xfrm>
                <a:off x="2271064" y="1977583"/>
                <a:ext cx="5327497" cy="1161003"/>
              </a:xfrm>
              <a:custGeom>
                <a:avLst/>
                <a:gdLst>
                  <a:gd name="connsiteX0" fmla="*/ 0 w 5327497"/>
                  <a:gd name="connsiteY0" fmla="*/ 0 h 1161003"/>
                  <a:gd name="connsiteX1" fmla="*/ 5327497 w 5327497"/>
                  <a:gd name="connsiteY1" fmla="*/ 0 h 1161003"/>
                  <a:gd name="connsiteX2" fmla="*/ 5327497 w 5327497"/>
                  <a:gd name="connsiteY2" fmla="*/ 1161003 h 1161003"/>
                  <a:gd name="connsiteX3" fmla="*/ 0 w 5327497"/>
                  <a:gd name="connsiteY3" fmla="*/ 1161003 h 1161003"/>
                  <a:gd name="connsiteX4" fmla="*/ 0 w 5327497"/>
                  <a:gd name="connsiteY4" fmla="*/ 0 h 116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7497" h="1161003">
                    <a:moveTo>
                      <a:pt x="0" y="0"/>
                    </a:moveTo>
                    <a:lnTo>
                      <a:pt x="5327497" y="0"/>
                    </a:lnTo>
                    <a:lnTo>
                      <a:pt x="5327497" y="1161003"/>
                    </a:lnTo>
                    <a:lnTo>
                      <a:pt x="0" y="1161003"/>
                    </a:lnTo>
                    <a:lnTo>
                      <a:pt x="0" y="0"/>
                    </a:lnTo>
                    <a:close/>
                  </a:path>
                </a:pathLst>
              </a:custGeom>
              <a:solidFill>
                <a:srgbClr val="BF900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21547" tIns="60960" rIns="60960" bIns="60960" numCol="1" spcCol="1270" anchor="ctr" anchorCtr="0">
                <a:noAutofit/>
              </a:bodyPr>
              <a:lstStyle/>
              <a:p>
                <a:pPr marL="0" lvl="0" indent="0" algn="l" defTabSz="1066800">
                  <a:lnSpc>
                    <a:spcPct val="90000"/>
                  </a:lnSpc>
                  <a:spcBef>
                    <a:spcPct val="0"/>
                  </a:spcBef>
                  <a:spcAft>
                    <a:spcPct val="35000"/>
                  </a:spcAft>
                  <a:buNone/>
                </a:pPr>
                <a:r>
                  <a:rPr lang="el-GR" sz="2400" kern="1200" dirty="0"/>
                  <a:t>Το εκπαιδευτικό υλικό διέπεται από τις αρχές και τη μεθοδολογία της εξ αποστάσεως εκπαίδευσης; </a:t>
                </a:r>
              </a:p>
            </p:txBody>
          </p:sp>
          <p:sp>
            <p:nvSpPr>
              <p:cNvPr id="14" name="Οβάλ 13">
                <a:extLst>
                  <a:ext uri="{FF2B5EF4-FFF2-40B4-BE49-F238E27FC236}">
                    <a16:creationId xmlns:a16="http://schemas.microsoft.com/office/drawing/2014/main" id="{8225710A-BEED-4BA1-A806-160733B9B9CF}"/>
                  </a:ext>
                </a:extLst>
              </p:cNvPr>
              <p:cNvSpPr/>
              <p:nvPr/>
            </p:nvSpPr>
            <p:spPr>
              <a:xfrm>
                <a:off x="1545437" y="1832457"/>
                <a:ext cx="1451254" cy="1451254"/>
              </a:xfrm>
              <a:prstGeom prst="ellipse">
                <a:avLst/>
              </a:prstGeom>
              <a:ln>
                <a:solidFill>
                  <a:srgbClr val="BF9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TextBox 6">
              <a:extLst>
                <a:ext uri="{FF2B5EF4-FFF2-40B4-BE49-F238E27FC236}">
                  <a16:creationId xmlns:a16="http://schemas.microsoft.com/office/drawing/2014/main" id="{0E492755-6A2F-4046-9174-799C2B31E788}"/>
                </a:ext>
              </a:extLst>
            </p:cNvPr>
            <p:cNvSpPr txBox="1"/>
            <p:nvPr/>
          </p:nvSpPr>
          <p:spPr>
            <a:xfrm>
              <a:off x="2062237" y="2256572"/>
              <a:ext cx="492443" cy="461665"/>
            </a:xfrm>
            <a:prstGeom prst="rect">
              <a:avLst/>
            </a:prstGeom>
            <a:noFill/>
          </p:spPr>
          <p:txBody>
            <a:bodyPr wrap="none" rtlCol="0">
              <a:spAutoFit/>
            </a:bodyPr>
            <a:lstStyle/>
            <a:p>
              <a:r>
                <a:rPr lang="el-GR" dirty="0"/>
                <a:t>1ο</a:t>
              </a:r>
            </a:p>
          </p:txBody>
        </p:sp>
      </p:grpSp>
      <p:sp>
        <p:nvSpPr>
          <p:cNvPr id="8" name="TextBox 7">
            <a:extLst>
              <a:ext uri="{FF2B5EF4-FFF2-40B4-BE49-F238E27FC236}">
                <a16:creationId xmlns:a16="http://schemas.microsoft.com/office/drawing/2014/main" id="{20EF7151-8AE3-4875-8DA8-10D6A9CF5E54}"/>
              </a:ext>
            </a:extLst>
          </p:cNvPr>
          <p:cNvSpPr txBox="1"/>
          <p:nvPr/>
        </p:nvSpPr>
        <p:spPr>
          <a:xfrm>
            <a:off x="2062236" y="3908931"/>
            <a:ext cx="492443" cy="461665"/>
          </a:xfrm>
          <a:prstGeom prst="rect">
            <a:avLst/>
          </a:prstGeom>
          <a:noFill/>
        </p:spPr>
        <p:txBody>
          <a:bodyPr wrap="none" rtlCol="0">
            <a:spAutoFit/>
          </a:bodyPr>
          <a:lstStyle/>
          <a:p>
            <a:r>
              <a:rPr lang="el-GR" dirty="0"/>
              <a:t>2ο</a:t>
            </a:r>
          </a:p>
        </p:txBody>
      </p:sp>
      <p:sp>
        <p:nvSpPr>
          <p:cNvPr id="24" name="Ορθογώνιο 23">
            <a:extLst>
              <a:ext uri="{FF2B5EF4-FFF2-40B4-BE49-F238E27FC236}">
                <a16:creationId xmlns:a16="http://schemas.microsoft.com/office/drawing/2014/main" id="{41310C64-4083-42AE-89E4-757A16FFFBB2}"/>
              </a:ext>
            </a:extLst>
          </p:cNvPr>
          <p:cNvSpPr/>
          <p:nvPr/>
        </p:nvSpPr>
        <p:spPr>
          <a:xfrm rot="16200000">
            <a:off x="-439960" y="3000691"/>
            <a:ext cx="2956034"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l-GR"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1</a:t>
            </a:r>
            <a:r>
              <a:rPr lang="el-GR" b="1" baseline="300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η</a:t>
            </a:r>
            <a:r>
              <a:rPr lang="el-GR"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Έρευνα</a:t>
            </a:r>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2/2</a:t>
            </a:r>
            <a:endParaRPr lang="el-GR" sz="4000" b="1" dirty="0"/>
          </a:p>
        </p:txBody>
      </p:sp>
      <p:sp>
        <p:nvSpPr>
          <p:cNvPr id="4" name="Στεφάνη 3">
            <a:extLst>
              <a:ext uri="{FF2B5EF4-FFF2-40B4-BE49-F238E27FC236}">
                <a16:creationId xmlns:a16="http://schemas.microsoft.com/office/drawing/2014/main" id="{50D52003-1DF4-47DC-95CB-6358F50FCC53}"/>
              </a:ext>
            </a:extLst>
          </p:cNvPr>
          <p:cNvSpPr/>
          <p:nvPr/>
        </p:nvSpPr>
        <p:spPr>
          <a:xfrm>
            <a:off x="-3070335" y="692593"/>
            <a:ext cx="5472816" cy="5472816"/>
          </a:xfrm>
          <a:prstGeom prst="blockArc">
            <a:avLst>
              <a:gd name="adj1" fmla="val 18900000"/>
              <a:gd name="adj2" fmla="val 2700000"/>
              <a:gd name="adj3" fmla="val 395"/>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Ελεύθερη σχεδίαση: Σχήμα 4">
            <a:extLst>
              <a:ext uri="{FF2B5EF4-FFF2-40B4-BE49-F238E27FC236}">
                <a16:creationId xmlns:a16="http://schemas.microsoft.com/office/drawing/2014/main" id="{4C75D3A6-DFC3-44ED-B222-92B0AD072478}"/>
              </a:ext>
            </a:extLst>
          </p:cNvPr>
          <p:cNvSpPr/>
          <p:nvPr/>
        </p:nvSpPr>
        <p:spPr>
          <a:xfrm>
            <a:off x="2088979" y="1803400"/>
            <a:ext cx="5475833" cy="812800"/>
          </a:xfrm>
          <a:custGeom>
            <a:avLst/>
            <a:gdLst>
              <a:gd name="connsiteX0" fmla="*/ 0 w 5475833"/>
              <a:gd name="connsiteY0" fmla="*/ 0 h 812800"/>
              <a:gd name="connsiteX1" fmla="*/ 5475833 w 5475833"/>
              <a:gd name="connsiteY1" fmla="*/ 0 h 812800"/>
              <a:gd name="connsiteX2" fmla="*/ 5475833 w 5475833"/>
              <a:gd name="connsiteY2" fmla="*/ 812800 h 812800"/>
              <a:gd name="connsiteX3" fmla="*/ 0 w 5475833"/>
              <a:gd name="connsiteY3" fmla="*/ 812800 h 812800"/>
              <a:gd name="connsiteX4" fmla="*/ 0 w 54758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5833" h="812800">
                <a:moveTo>
                  <a:pt x="0" y="0"/>
                </a:moveTo>
                <a:lnTo>
                  <a:pt x="5475833" y="0"/>
                </a:lnTo>
                <a:lnTo>
                  <a:pt x="5475833" y="812800"/>
                </a:lnTo>
                <a:lnTo>
                  <a:pt x="0" y="812800"/>
                </a:lnTo>
                <a:lnTo>
                  <a:pt x="0" y="0"/>
                </a:lnTo>
                <a:close/>
              </a:path>
            </a:pathLst>
          </a:custGeom>
          <a:solidFill>
            <a:srgbClr val="BF900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645160" tIns="38100" rIns="38100" bIns="38100" numCol="1" spcCol="1270" anchor="ctr" anchorCtr="0">
            <a:noAutofit/>
          </a:bodyPr>
          <a:lstStyle/>
          <a:p>
            <a:pPr marL="0" lvl="0" indent="0" algn="l" defTabSz="666750">
              <a:lnSpc>
                <a:spcPct val="90000"/>
              </a:lnSpc>
              <a:spcBef>
                <a:spcPct val="0"/>
              </a:spcBef>
              <a:spcAft>
                <a:spcPct val="35000"/>
              </a:spcAft>
              <a:buNone/>
            </a:pPr>
            <a:r>
              <a:rPr lang="el-GR" sz="1500" kern="1200" dirty="0"/>
              <a:t>Το ΕΥ που δημιουργήθηκε είναι εύχρηστο; </a:t>
            </a:r>
          </a:p>
        </p:txBody>
      </p:sp>
      <p:sp>
        <p:nvSpPr>
          <p:cNvPr id="10" name="Οβάλ 9">
            <a:extLst>
              <a:ext uri="{FF2B5EF4-FFF2-40B4-BE49-F238E27FC236}">
                <a16:creationId xmlns:a16="http://schemas.microsoft.com/office/drawing/2014/main" id="{22DC060D-6BEB-4D7A-B790-95ED322FC4B1}"/>
              </a:ext>
            </a:extLst>
          </p:cNvPr>
          <p:cNvSpPr/>
          <p:nvPr/>
        </p:nvSpPr>
        <p:spPr>
          <a:xfrm>
            <a:off x="1580979" y="1701800"/>
            <a:ext cx="1016000" cy="101600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Ελεύθερη σχεδίαση: Σχήμα 10">
            <a:extLst>
              <a:ext uri="{FF2B5EF4-FFF2-40B4-BE49-F238E27FC236}">
                <a16:creationId xmlns:a16="http://schemas.microsoft.com/office/drawing/2014/main" id="{C30AC548-A79F-426B-ACAC-0CDBD94528B1}"/>
              </a:ext>
            </a:extLst>
          </p:cNvPr>
          <p:cNvSpPr/>
          <p:nvPr/>
        </p:nvSpPr>
        <p:spPr>
          <a:xfrm>
            <a:off x="2384432" y="3022599"/>
            <a:ext cx="5180380" cy="812800"/>
          </a:xfrm>
          <a:custGeom>
            <a:avLst/>
            <a:gdLst>
              <a:gd name="connsiteX0" fmla="*/ 0 w 5180380"/>
              <a:gd name="connsiteY0" fmla="*/ 0 h 812800"/>
              <a:gd name="connsiteX1" fmla="*/ 5180380 w 5180380"/>
              <a:gd name="connsiteY1" fmla="*/ 0 h 812800"/>
              <a:gd name="connsiteX2" fmla="*/ 5180380 w 5180380"/>
              <a:gd name="connsiteY2" fmla="*/ 812800 h 812800"/>
              <a:gd name="connsiteX3" fmla="*/ 0 w 5180380"/>
              <a:gd name="connsiteY3" fmla="*/ 812800 h 812800"/>
              <a:gd name="connsiteX4" fmla="*/ 0 w 5180380"/>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0380" h="812800">
                <a:moveTo>
                  <a:pt x="0" y="0"/>
                </a:moveTo>
                <a:lnTo>
                  <a:pt x="5180380" y="0"/>
                </a:lnTo>
                <a:lnTo>
                  <a:pt x="5180380" y="812800"/>
                </a:lnTo>
                <a:lnTo>
                  <a:pt x="0" y="812800"/>
                </a:lnTo>
                <a:lnTo>
                  <a:pt x="0" y="0"/>
                </a:lnTo>
                <a:close/>
              </a:path>
            </a:pathLst>
          </a:custGeom>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645160" tIns="38100" rIns="38100" bIns="38100" numCol="1" spcCol="1270" anchor="ctr" anchorCtr="0">
            <a:noAutofit/>
          </a:bodyPr>
          <a:lstStyle/>
          <a:p>
            <a:pPr marL="0" lvl="0" indent="0" algn="l" defTabSz="666750">
              <a:lnSpc>
                <a:spcPct val="90000"/>
              </a:lnSpc>
              <a:spcBef>
                <a:spcPct val="0"/>
              </a:spcBef>
              <a:spcAft>
                <a:spcPct val="35000"/>
              </a:spcAft>
              <a:buNone/>
            </a:pPr>
            <a:r>
              <a:rPr lang="el-GR" sz="1500" kern="1200" dirty="0"/>
              <a:t>Η διδασκόμενη ύλη και οι στόχοι της ενότητας ‘’Ο Ηρακλής’’  καλύπτονται από το ΕΥ; </a:t>
            </a:r>
          </a:p>
        </p:txBody>
      </p:sp>
      <p:sp>
        <p:nvSpPr>
          <p:cNvPr id="12" name="Οβάλ 11">
            <a:extLst>
              <a:ext uri="{FF2B5EF4-FFF2-40B4-BE49-F238E27FC236}">
                <a16:creationId xmlns:a16="http://schemas.microsoft.com/office/drawing/2014/main" id="{4DBC2FF7-7A03-4D1D-A623-7FFBDFC60160}"/>
              </a:ext>
            </a:extLst>
          </p:cNvPr>
          <p:cNvSpPr/>
          <p:nvPr/>
        </p:nvSpPr>
        <p:spPr>
          <a:xfrm>
            <a:off x="1876432" y="2920999"/>
            <a:ext cx="1016000" cy="1016000"/>
          </a:xfrm>
          <a:prstGeom prst="ellipse">
            <a:avLst/>
          </a:prstGeom>
        </p:spPr>
        <p:style>
          <a:lnRef idx="2">
            <a:schemeClr val="accent3">
              <a:hueOff val="1355300"/>
              <a:satOff val="50000"/>
              <a:lumOff val="-735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Ελεύθερη σχεδίαση: Σχήμα 12">
            <a:extLst>
              <a:ext uri="{FF2B5EF4-FFF2-40B4-BE49-F238E27FC236}">
                <a16:creationId xmlns:a16="http://schemas.microsoft.com/office/drawing/2014/main" id="{809BA42C-6DEC-41AD-8FBF-9E6A48341F3C}"/>
              </a:ext>
            </a:extLst>
          </p:cNvPr>
          <p:cNvSpPr/>
          <p:nvPr/>
        </p:nvSpPr>
        <p:spPr>
          <a:xfrm>
            <a:off x="2088979" y="4241800"/>
            <a:ext cx="5475833" cy="812800"/>
          </a:xfrm>
          <a:custGeom>
            <a:avLst/>
            <a:gdLst>
              <a:gd name="connsiteX0" fmla="*/ 0 w 5475833"/>
              <a:gd name="connsiteY0" fmla="*/ 0 h 812800"/>
              <a:gd name="connsiteX1" fmla="*/ 5475833 w 5475833"/>
              <a:gd name="connsiteY1" fmla="*/ 0 h 812800"/>
              <a:gd name="connsiteX2" fmla="*/ 5475833 w 5475833"/>
              <a:gd name="connsiteY2" fmla="*/ 812800 h 812800"/>
              <a:gd name="connsiteX3" fmla="*/ 0 w 5475833"/>
              <a:gd name="connsiteY3" fmla="*/ 812800 h 812800"/>
              <a:gd name="connsiteX4" fmla="*/ 0 w 54758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5833" h="812800">
                <a:moveTo>
                  <a:pt x="0" y="0"/>
                </a:moveTo>
                <a:lnTo>
                  <a:pt x="5475833" y="0"/>
                </a:lnTo>
                <a:lnTo>
                  <a:pt x="5475833" y="812800"/>
                </a:lnTo>
                <a:lnTo>
                  <a:pt x="0" y="812800"/>
                </a:lnTo>
                <a:lnTo>
                  <a:pt x="0" y="0"/>
                </a:lnTo>
                <a:close/>
              </a:path>
            </a:pathLst>
          </a:custGeom>
          <a:solidFill>
            <a:srgbClr val="931B1B"/>
          </a:solidFill>
        </p:spPr>
        <p:style>
          <a:lnRef idx="2">
            <a:schemeClr val="lt1">
              <a:hueOff val="0"/>
              <a:satOff val="0"/>
              <a:lumOff val="0"/>
              <a:alphaOff val="0"/>
            </a:schemeClr>
          </a:lnRef>
          <a:fillRef idx="1">
            <a:scrgbClr r="0" g="0" b="0"/>
          </a:fillRef>
          <a:effectRef idx="0">
            <a:schemeClr val="accent3">
              <a:hueOff val="2710599"/>
              <a:satOff val="100000"/>
              <a:lumOff val="-14706"/>
              <a:alphaOff val="0"/>
            </a:schemeClr>
          </a:effectRef>
          <a:fontRef idx="minor">
            <a:schemeClr val="lt1"/>
          </a:fontRef>
        </p:style>
        <p:txBody>
          <a:bodyPr spcFirstLastPara="0" vert="horz" wrap="square" lIns="645160" tIns="38100" rIns="38100" bIns="38100" numCol="1" spcCol="1270" anchor="ctr" anchorCtr="0">
            <a:noAutofit/>
          </a:bodyPr>
          <a:lstStyle/>
          <a:p>
            <a:pPr marL="0" lvl="0" indent="0" algn="just" defTabSz="666750">
              <a:lnSpc>
                <a:spcPct val="90000"/>
              </a:lnSpc>
              <a:spcBef>
                <a:spcPct val="0"/>
              </a:spcBef>
              <a:spcAft>
                <a:spcPct val="35000"/>
              </a:spcAft>
              <a:buNone/>
            </a:pPr>
            <a:r>
              <a:rPr lang="el-GR" sz="1500" kern="1200" dirty="0"/>
              <a:t>Το ΕΥ που δημιουργήθηκε δύναται να χρησιμοποιηθεί συμπληρωματικά από τους εκπαιδευτικούς για τη διδασκαλία της ενότητας ‘’Ο Ηρακλής’’; </a:t>
            </a:r>
          </a:p>
        </p:txBody>
      </p:sp>
      <p:sp>
        <p:nvSpPr>
          <p:cNvPr id="14" name="Οβάλ 13">
            <a:extLst>
              <a:ext uri="{FF2B5EF4-FFF2-40B4-BE49-F238E27FC236}">
                <a16:creationId xmlns:a16="http://schemas.microsoft.com/office/drawing/2014/main" id="{CE166DA5-14A6-4B06-96D9-C2EC939E467C}"/>
              </a:ext>
            </a:extLst>
          </p:cNvPr>
          <p:cNvSpPr/>
          <p:nvPr/>
        </p:nvSpPr>
        <p:spPr>
          <a:xfrm>
            <a:off x="1580979" y="4140200"/>
            <a:ext cx="1016000" cy="1016000"/>
          </a:xfrm>
          <a:prstGeom prst="ellipse">
            <a:avLst/>
          </a:prstGeom>
        </p:spPr>
        <p:style>
          <a:lnRef idx="2">
            <a:schemeClr val="accent3">
              <a:hueOff val="2710599"/>
              <a:satOff val="100000"/>
              <a:lumOff val="-1470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TextBox 6">
            <a:extLst>
              <a:ext uri="{FF2B5EF4-FFF2-40B4-BE49-F238E27FC236}">
                <a16:creationId xmlns:a16="http://schemas.microsoft.com/office/drawing/2014/main" id="{0E492755-6A2F-4046-9174-799C2B31E788}"/>
              </a:ext>
            </a:extLst>
          </p:cNvPr>
          <p:cNvSpPr txBox="1"/>
          <p:nvPr/>
        </p:nvSpPr>
        <p:spPr>
          <a:xfrm>
            <a:off x="1813882" y="1954921"/>
            <a:ext cx="492443" cy="461665"/>
          </a:xfrm>
          <a:prstGeom prst="rect">
            <a:avLst/>
          </a:prstGeom>
          <a:noFill/>
        </p:spPr>
        <p:txBody>
          <a:bodyPr wrap="none" rtlCol="0">
            <a:spAutoFit/>
          </a:bodyPr>
          <a:lstStyle/>
          <a:p>
            <a:r>
              <a:rPr lang="el-GR" dirty="0"/>
              <a:t>1ο</a:t>
            </a:r>
          </a:p>
        </p:txBody>
      </p:sp>
      <p:sp>
        <p:nvSpPr>
          <p:cNvPr id="8" name="TextBox 7">
            <a:extLst>
              <a:ext uri="{FF2B5EF4-FFF2-40B4-BE49-F238E27FC236}">
                <a16:creationId xmlns:a16="http://schemas.microsoft.com/office/drawing/2014/main" id="{20EF7151-8AE3-4875-8DA8-10D6A9CF5E54}"/>
              </a:ext>
            </a:extLst>
          </p:cNvPr>
          <p:cNvSpPr txBox="1"/>
          <p:nvPr/>
        </p:nvSpPr>
        <p:spPr>
          <a:xfrm>
            <a:off x="1861349" y="4327083"/>
            <a:ext cx="492443" cy="461665"/>
          </a:xfrm>
          <a:prstGeom prst="rect">
            <a:avLst/>
          </a:prstGeom>
          <a:noFill/>
        </p:spPr>
        <p:txBody>
          <a:bodyPr wrap="none" rtlCol="0">
            <a:spAutoFit/>
          </a:bodyPr>
          <a:lstStyle/>
          <a:p>
            <a:r>
              <a:rPr lang="el-GR" dirty="0"/>
              <a:t>3ο</a:t>
            </a:r>
          </a:p>
        </p:txBody>
      </p:sp>
      <p:sp>
        <p:nvSpPr>
          <p:cNvPr id="9" name="TextBox 8">
            <a:extLst>
              <a:ext uri="{FF2B5EF4-FFF2-40B4-BE49-F238E27FC236}">
                <a16:creationId xmlns:a16="http://schemas.microsoft.com/office/drawing/2014/main" id="{D5D65EF9-29CA-46C1-9BDF-FB99FB5E7FE9}"/>
              </a:ext>
            </a:extLst>
          </p:cNvPr>
          <p:cNvSpPr txBox="1"/>
          <p:nvPr/>
        </p:nvSpPr>
        <p:spPr>
          <a:xfrm>
            <a:off x="2123728" y="3192841"/>
            <a:ext cx="492443" cy="461665"/>
          </a:xfrm>
          <a:prstGeom prst="rect">
            <a:avLst/>
          </a:prstGeom>
          <a:noFill/>
        </p:spPr>
        <p:txBody>
          <a:bodyPr wrap="none" rtlCol="0">
            <a:spAutoFit/>
          </a:bodyPr>
          <a:lstStyle/>
          <a:p>
            <a:r>
              <a:rPr lang="el-GR" dirty="0"/>
              <a:t>2ο</a:t>
            </a:r>
          </a:p>
        </p:txBody>
      </p:sp>
      <p:sp>
        <p:nvSpPr>
          <p:cNvPr id="17" name="TextBox 16">
            <a:extLst>
              <a:ext uri="{FF2B5EF4-FFF2-40B4-BE49-F238E27FC236}">
                <a16:creationId xmlns:a16="http://schemas.microsoft.com/office/drawing/2014/main" id="{01F2F2D6-270D-456D-8426-E1BA48B5E5F8}"/>
              </a:ext>
            </a:extLst>
          </p:cNvPr>
          <p:cNvSpPr txBox="1"/>
          <p:nvPr/>
        </p:nvSpPr>
        <p:spPr>
          <a:xfrm rot="16200000">
            <a:off x="-1242392" y="2963888"/>
            <a:ext cx="4572000" cy="461665"/>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l-GR" sz="2400" b="1" dirty="0">
                <a:ln/>
                <a:solidFill>
                  <a:schemeClr val="accent4"/>
                </a:solidFill>
              </a:rPr>
              <a:t>2</a:t>
            </a:r>
            <a:r>
              <a:rPr lang="el-GR" sz="2400" b="1" baseline="30000" dirty="0">
                <a:ln/>
                <a:solidFill>
                  <a:schemeClr val="accent4"/>
                </a:solidFill>
              </a:rPr>
              <a:t>η</a:t>
            </a:r>
            <a:r>
              <a:rPr lang="el-GR" sz="2400" b="1" dirty="0">
                <a:ln/>
                <a:solidFill>
                  <a:schemeClr val="accent4"/>
                </a:solidFill>
              </a:rPr>
              <a:t> Έρευνα</a:t>
            </a:r>
          </a:p>
        </p:txBody>
      </p:sp>
    </p:spTree>
    <p:extLst>
      <p:ext uri="{BB962C8B-B14F-4D97-AF65-F5344CB8AC3E}">
        <p14:creationId xmlns:p14="http://schemas.microsoft.com/office/powerpoint/2010/main" val="273223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pSp>
        <p:nvGrpSpPr>
          <p:cNvPr id="20" name="Ομάδα 19">
            <a:extLst>
              <a:ext uri="{FF2B5EF4-FFF2-40B4-BE49-F238E27FC236}">
                <a16:creationId xmlns:a16="http://schemas.microsoft.com/office/drawing/2014/main" id="{BF700314-0976-4386-BB90-9A241C8070E6}"/>
              </a:ext>
            </a:extLst>
          </p:cNvPr>
          <p:cNvGrpSpPr/>
          <p:nvPr/>
        </p:nvGrpSpPr>
        <p:grpSpPr>
          <a:xfrm>
            <a:off x="1524000" y="1399669"/>
            <a:ext cx="6576391" cy="840215"/>
            <a:chOff x="1524000" y="1399669"/>
            <a:chExt cx="6576391" cy="840215"/>
          </a:xfrm>
        </p:grpSpPr>
        <p:sp>
          <p:nvSpPr>
            <p:cNvPr id="8" name="Ελεύθερη σχεδίαση: Σχήμα 7">
              <a:extLst>
                <a:ext uri="{FF2B5EF4-FFF2-40B4-BE49-F238E27FC236}">
                  <a16:creationId xmlns:a16="http://schemas.microsoft.com/office/drawing/2014/main" id="{57A65F29-E8B8-4690-A61F-74AFC1D0FE4B}"/>
                </a:ext>
              </a:extLst>
            </p:cNvPr>
            <p:cNvSpPr/>
            <p:nvPr/>
          </p:nvSpPr>
          <p:spPr>
            <a:xfrm>
              <a:off x="1524000" y="1399669"/>
              <a:ext cx="5881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rgbClr val="BF9000"/>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1.</a:t>
              </a:r>
            </a:p>
          </p:txBody>
        </p:sp>
        <p:sp>
          <p:nvSpPr>
            <p:cNvPr id="9" name="Ελεύθερη σχεδίαση: Σχήμα 8">
              <a:extLst>
                <a:ext uri="{FF2B5EF4-FFF2-40B4-BE49-F238E27FC236}">
                  <a16:creationId xmlns:a16="http://schemas.microsoft.com/office/drawing/2014/main" id="{32144D7B-E0D8-4031-8E12-78DC450FA337}"/>
                </a:ext>
              </a:extLst>
            </p:cNvPr>
            <p:cNvSpPr/>
            <p:nvPr/>
          </p:nvSpPr>
          <p:spPr>
            <a:xfrm>
              <a:off x="2112151" y="1399669"/>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a:t>Εννοιολογικός προσδιορισμός βασικών όρων</a:t>
              </a:r>
            </a:p>
          </p:txBody>
        </p:sp>
      </p:grpSp>
      <p:grpSp>
        <p:nvGrpSpPr>
          <p:cNvPr id="26" name="Ομάδα 25">
            <a:extLst>
              <a:ext uri="{FF2B5EF4-FFF2-40B4-BE49-F238E27FC236}">
                <a16:creationId xmlns:a16="http://schemas.microsoft.com/office/drawing/2014/main" id="{5192BDBA-1C30-481F-95D1-DECD6DD44438}"/>
              </a:ext>
            </a:extLst>
          </p:cNvPr>
          <p:cNvGrpSpPr/>
          <p:nvPr/>
        </p:nvGrpSpPr>
        <p:grpSpPr>
          <a:xfrm>
            <a:off x="1524000" y="2141014"/>
            <a:ext cx="6576391" cy="840215"/>
            <a:chOff x="1524000" y="2141014"/>
            <a:chExt cx="6576391" cy="840215"/>
          </a:xfrm>
        </p:grpSpPr>
        <p:sp>
          <p:nvSpPr>
            <p:cNvPr id="10" name="Ελεύθερη σχεδίαση: Σχήμα 9">
              <a:extLst>
                <a:ext uri="{FF2B5EF4-FFF2-40B4-BE49-F238E27FC236}">
                  <a16:creationId xmlns:a16="http://schemas.microsoft.com/office/drawing/2014/main" id="{5025D573-E64C-48F7-9C07-AC60C4EE68EC}"/>
                </a:ext>
              </a:extLst>
            </p:cNvPr>
            <p:cNvSpPr/>
            <p:nvPr/>
          </p:nvSpPr>
          <p:spPr>
            <a:xfrm>
              <a:off x="1524000" y="2141014"/>
              <a:ext cx="5881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p:spPr>
          <p:style>
            <a:lnRef idx="2">
              <a:schemeClr val="accent3">
                <a:hueOff val="542120"/>
                <a:satOff val="20000"/>
                <a:lumOff val="-2941"/>
                <a:alphaOff val="0"/>
              </a:schemeClr>
            </a:lnRef>
            <a:fillRef idx="1">
              <a:schemeClr val="accent3">
                <a:hueOff val="542120"/>
                <a:satOff val="20000"/>
                <a:lumOff val="-2941"/>
                <a:alphaOff val="0"/>
              </a:schemeClr>
            </a:fillRef>
            <a:effectRef idx="0">
              <a:schemeClr val="accent3">
                <a:hueOff val="542120"/>
                <a:satOff val="20000"/>
                <a:lumOff val="-2941"/>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2.</a:t>
              </a:r>
            </a:p>
          </p:txBody>
        </p:sp>
        <p:sp>
          <p:nvSpPr>
            <p:cNvPr id="11" name="Ελεύθερη σχεδίαση: Σχήμα 10">
              <a:extLst>
                <a:ext uri="{FF2B5EF4-FFF2-40B4-BE49-F238E27FC236}">
                  <a16:creationId xmlns:a16="http://schemas.microsoft.com/office/drawing/2014/main" id="{5612D286-197D-46C1-B111-2F4F57525BD9}"/>
                </a:ext>
              </a:extLst>
            </p:cNvPr>
            <p:cNvSpPr/>
            <p:nvPr/>
          </p:nvSpPr>
          <p:spPr>
            <a:xfrm>
              <a:off x="2112151" y="2141015"/>
              <a:ext cx="5988240" cy="546141"/>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542120"/>
                <a:satOff val="20000"/>
                <a:lumOff val="-294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1" numCol="1" spcCol="1270" anchor="ctr" anchorCtr="0">
              <a:noAutofit/>
            </a:bodyPr>
            <a:lstStyle/>
            <a:p>
              <a:pPr marL="228600" lvl="1" indent="-228600" algn="l" defTabSz="977900">
                <a:lnSpc>
                  <a:spcPct val="90000"/>
                </a:lnSpc>
                <a:spcBef>
                  <a:spcPct val="0"/>
                </a:spcBef>
                <a:spcAft>
                  <a:spcPct val="15000"/>
                </a:spcAft>
                <a:buChar char="•"/>
              </a:pPr>
              <a:r>
                <a:rPr lang="el-GR" sz="2200" kern="1200" dirty="0"/>
                <a:t>Βιβλιογραφική επισκόπηση συναφών ερευνών</a:t>
              </a:r>
            </a:p>
          </p:txBody>
        </p:sp>
      </p:grpSp>
      <p:grpSp>
        <p:nvGrpSpPr>
          <p:cNvPr id="22" name="Ομάδα 21">
            <a:extLst>
              <a:ext uri="{FF2B5EF4-FFF2-40B4-BE49-F238E27FC236}">
                <a16:creationId xmlns:a16="http://schemas.microsoft.com/office/drawing/2014/main" id="{99055898-6613-48C8-96F6-E96AB6D7B4D4}"/>
              </a:ext>
            </a:extLst>
          </p:cNvPr>
          <p:cNvGrpSpPr/>
          <p:nvPr/>
        </p:nvGrpSpPr>
        <p:grpSpPr>
          <a:xfrm>
            <a:off x="1524000" y="2882359"/>
            <a:ext cx="6576391" cy="840215"/>
            <a:chOff x="1524000" y="2882359"/>
            <a:chExt cx="6576391" cy="840215"/>
          </a:xfrm>
        </p:grpSpPr>
        <p:sp>
          <p:nvSpPr>
            <p:cNvPr id="12" name="Ελεύθερη σχεδίαση: Σχήμα 11">
              <a:extLst>
                <a:ext uri="{FF2B5EF4-FFF2-40B4-BE49-F238E27FC236}">
                  <a16:creationId xmlns:a16="http://schemas.microsoft.com/office/drawing/2014/main" id="{A2F672BD-D534-4CCC-B907-806CA839E49D}"/>
                </a:ext>
              </a:extLst>
            </p:cNvPr>
            <p:cNvSpPr/>
            <p:nvPr/>
          </p:nvSpPr>
          <p:spPr>
            <a:xfrm>
              <a:off x="1524000" y="2882359"/>
              <a:ext cx="5881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p:spPr>
          <p:style>
            <a:lnRef idx="2">
              <a:schemeClr val="accent3">
                <a:hueOff val="1084240"/>
                <a:satOff val="40000"/>
                <a:lumOff val="-5882"/>
                <a:alphaOff val="0"/>
              </a:schemeClr>
            </a:lnRef>
            <a:fillRef idx="1">
              <a:schemeClr val="accent3">
                <a:hueOff val="1084240"/>
                <a:satOff val="40000"/>
                <a:lumOff val="-5882"/>
                <a:alphaOff val="0"/>
              </a:schemeClr>
            </a:fillRef>
            <a:effectRef idx="0">
              <a:schemeClr val="accent3">
                <a:hueOff val="1084240"/>
                <a:satOff val="40000"/>
                <a:lumOff val="-5882"/>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3.</a:t>
              </a:r>
            </a:p>
          </p:txBody>
        </p:sp>
        <p:sp>
          <p:nvSpPr>
            <p:cNvPr id="13" name="Ελεύθερη σχεδίαση: Σχήμα 12">
              <a:extLst>
                <a:ext uri="{FF2B5EF4-FFF2-40B4-BE49-F238E27FC236}">
                  <a16:creationId xmlns:a16="http://schemas.microsoft.com/office/drawing/2014/main" id="{81EF49AE-4AED-4A7C-BC1E-1F4ABAC397A7}"/>
                </a:ext>
              </a:extLst>
            </p:cNvPr>
            <p:cNvSpPr/>
            <p:nvPr/>
          </p:nvSpPr>
          <p:spPr>
            <a:xfrm>
              <a:off x="2112151" y="2882360"/>
              <a:ext cx="5988240" cy="546141"/>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1084240"/>
                <a:satOff val="40000"/>
                <a:lumOff val="-588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1" numCol="1" spcCol="1270" anchor="ctr" anchorCtr="0">
              <a:noAutofit/>
            </a:bodyPr>
            <a:lstStyle/>
            <a:p>
              <a:pPr marL="228600" lvl="1" indent="-228600" algn="l" defTabSz="977900">
                <a:lnSpc>
                  <a:spcPct val="90000"/>
                </a:lnSpc>
                <a:spcBef>
                  <a:spcPct val="0"/>
                </a:spcBef>
                <a:spcAft>
                  <a:spcPct val="15000"/>
                </a:spcAft>
                <a:buChar char="•"/>
              </a:pPr>
              <a:r>
                <a:rPr lang="el-GR" sz="2200" kern="1200" dirty="0"/>
                <a:t>Σχεδιασμός και ανάπτυξη Εκπαιδευτικού Υλικού</a:t>
              </a:r>
            </a:p>
          </p:txBody>
        </p:sp>
      </p:grpSp>
      <p:grpSp>
        <p:nvGrpSpPr>
          <p:cNvPr id="23" name="Ομάδα 22">
            <a:extLst>
              <a:ext uri="{FF2B5EF4-FFF2-40B4-BE49-F238E27FC236}">
                <a16:creationId xmlns:a16="http://schemas.microsoft.com/office/drawing/2014/main" id="{998C06E8-AF9A-420F-810E-3CB2C6FC3309}"/>
              </a:ext>
            </a:extLst>
          </p:cNvPr>
          <p:cNvGrpSpPr/>
          <p:nvPr/>
        </p:nvGrpSpPr>
        <p:grpSpPr>
          <a:xfrm>
            <a:off x="1524000" y="3623705"/>
            <a:ext cx="6576391" cy="840215"/>
            <a:chOff x="1524000" y="3623705"/>
            <a:chExt cx="6576391" cy="840215"/>
          </a:xfrm>
        </p:grpSpPr>
        <p:sp>
          <p:nvSpPr>
            <p:cNvPr id="14" name="Ελεύθερη σχεδίαση: Σχήμα 13">
              <a:extLst>
                <a:ext uri="{FF2B5EF4-FFF2-40B4-BE49-F238E27FC236}">
                  <a16:creationId xmlns:a16="http://schemas.microsoft.com/office/drawing/2014/main" id="{229D7420-2583-4B0D-A49A-6168D674F2BE}"/>
                </a:ext>
              </a:extLst>
            </p:cNvPr>
            <p:cNvSpPr/>
            <p:nvPr/>
          </p:nvSpPr>
          <p:spPr>
            <a:xfrm>
              <a:off x="1524000" y="3623705"/>
              <a:ext cx="5881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p:spPr>
          <p:style>
            <a:lnRef idx="2">
              <a:schemeClr val="accent3">
                <a:hueOff val="1626359"/>
                <a:satOff val="60000"/>
                <a:lumOff val="-8824"/>
                <a:alphaOff val="0"/>
              </a:schemeClr>
            </a:lnRef>
            <a:fillRef idx="1">
              <a:schemeClr val="accent3">
                <a:hueOff val="1626359"/>
                <a:satOff val="60000"/>
                <a:lumOff val="-8824"/>
                <a:alphaOff val="0"/>
              </a:schemeClr>
            </a:fillRef>
            <a:effectRef idx="0">
              <a:schemeClr val="accent3">
                <a:hueOff val="1626359"/>
                <a:satOff val="60000"/>
                <a:lumOff val="-8824"/>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4.</a:t>
              </a:r>
            </a:p>
          </p:txBody>
        </p:sp>
        <p:sp>
          <p:nvSpPr>
            <p:cNvPr id="15" name="Ελεύθερη σχεδίαση: Σχήμα 14">
              <a:extLst>
                <a:ext uri="{FF2B5EF4-FFF2-40B4-BE49-F238E27FC236}">
                  <a16:creationId xmlns:a16="http://schemas.microsoft.com/office/drawing/2014/main" id="{050E1FDA-83EE-4D69-AF95-4A57B90AD8C4}"/>
                </a:ext>
              </a:extLst>
            </p:cNvPr>
            <p:cNvSpPr/>
            <p:nvPr/>
          </p:nvSpPr>
          <p:spPr>
            <a:xfrm>
              <a:off x="2112151" y="3623705"/>
              <a:ext cx="5988240" cy="546141"/>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1626359"/>
                <a:satOff val="60000"/>
                <a:lumOff val="-882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1" numCol="1" spcCol="1270" anchor="ctr" anchorCtr="0">
              <a:noAutofit/>
            </a:bodyPr>
            <a:lstStyle/>
            <a:p>
              <a:pPr marL="228600" lvl="1" indent="-228600" algn="l" defTabSz="977900">
                <a:lnSpc>
                  <a:spcPct val="90000"/>
                </a:lnSpc>
                <a:spcBef>
                  <a:spcPct val="0"/>
                </a:spcBef>
                <a:spcAft>
                  <a:spcPct val="15000"/>
                </a:spcAft>
                <a:buChar char="•"/>
              </a:pPr>
              <a:r>
                <a:rPr lang="el-GR" sz="2200" kern="1200" dirty="0"/>
                <a:t>Μεθοδολογία ερευνών </a:t>
              </a:r>
            </a:p>
          </p:txBody>
        </p:sp>
      </p:grpSp>
      <p:grpSp>
        <p:nvGrpSpPr>
          <p:cNvPr id="25" name="Ομάδα 24">
            <a:extLst>
              <a:ext uri="{FF2B5EF4-FFF2-40B4-BE49-F238E27FC236}">
                <a16:creationId xmlns:a16="http://schemas.microsoft.com/office/drawing/2014/main" id="{25DF2C70-2FCE-4909-939D-828C441FBEF5}"/>
              </a:ext>
            </a:extLst>
          </p:cNvPr>
          <p:cNvGrpSpPr/>
          <p:nvPr/>
        </p:nvGrpSpPr>
        <p:grpSpPr>
          <a:xfrm>
            <a:off x="1524000" y="5106393"/>
            <a:ext cx="6576391" cy="840217"/>
            <a:chOff x="1524000" y="5106393"/>
            <a:chExt cx="6576391" cy="840217"/>
          </a:xfrm>
        </p:grpSpPr>
        <p:sp>
          <p:nvSpPr>
            <p:cNvPr id="18" name="Ελεύθερη σχεδίαση: Σχήμα 17">
              <a:extLst>
                <a:ext uri="{FF2B5EF4-FFF2-40B4-BE49-F238E27FC236}">
                  <a16:creationId xmlns:a16="http://schemas.microsoft.com/office/drawing/2014/main" id="{B281881F-7738-413B-8C58-5024A7138A3A}"/>
                </a:ext>
              </a:extLst>
            </p:cNvPr>
            <p:cNvSpPr/>
            <p:nvPr/>
          </p:nvSpPr>
          <p:spPr>
            <a:xfrm>
              <a:off x="1524000" y="5106395"/>
              <a:ext cx="5881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rgbClr val="931B1B"/>
            </a:solidFill>
          </p:spPr>
          <p:style>
            <a:lnRef idx="2">
              <a:schemeClr val="accent3">
                <a:hueOff val="2710599"/>
                <a:satOff val="100000"/>
                <a:lumOff val="-14706"/>
                <a:alphaOff val="0"/>
              </a:schemeClr>
            </a:lnRef>
            <a:fillRef idx="1">
              <a:scrgbClr r="0" g="0" b="0"/>
            </a:fillRef>
            <a:effectRef idx="0">
              <a:schemeClr val="accent3">
                <a:hueOff val="2710599"/>
                <a:satOff val="100000"/>
                <a:lumOff val="-14706"/>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6.</a:t>
              </a:r>
            </a:p>
          </p:txBody>
        </p:sp>
        <p:sp>
          <p:nvSpPr>
            <p:cNvPr id="19" name="Ελεύθερη σχεδίαση: Σχήμα 18">
              <a:extLst>
                <a:ext uri="{FF2B5EF4-FFF2-40B4-BE49-F238E27FC236}">
                  <a16:creationId xmlns:a16="http://schemas.microsoft.com/office/drawing/2014/main" id="{EF6DE005-E510-442B-BA4B-EC75BEC7DE2D}"/>
                </a:ext>
              </a:extLst>
            </p:cNvPr>
            <p:cNvSpPr/>
            <p:nvPr/>
          </p:nvSpPr>
          <p:spPr>
            <a:xfrm>
              <a:off x="2112151" y="5106393"/>
              <a:ext cx="5988240" cy="546141"/>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a:ln>
              <a:solidFill>
                <a:srgbClr val="931B1B"/>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1" rIns="40630" bIns="40630" numCol="1" spcCol="1270" anchor="ctr" anchorCtr="0">
              <a:noAutofit/>
            </a:bodyPr>
            <a:lstStyle/>
            <a:p>
              <a:pPr marL="228600" lvl="1" indent="-228600" algn="l" defTabSz="977900">
                <a:lnSpc>
                  <a:spcPct val="90000"/>
                </a:lnSpc>
                <a:spcBef>
                  <a:spcPct val="0"/>
                </a:spcBef>
                <a:spcAft>
                  <a:spcPct val="15000"/>
                </a:spcAft>
                <a:buChar char="•"/>
              </a:pPr>
              <a:r>
                <a:rPr lang="el-GR" sz="2200" kern="1200" dirty="0"/>
                <a:t>Παρουσίαση και σχολιασμός συμπερασμάτων</a:t>
              </a:r>
            </a:p>
          </p:txBody>
        </p:sp>
      </p:grpSp>
      <p:grpSp>
        <p:nvGrpSpPr>
          <p:cNvPr id="24" name="Ομάδα 23">
            <a:extLst>
              <a:ext uri="{FF2B5EF4-FFF2-40B4-BE49-F238E27FC236}">
                <a16:creationId xmlns:a16="http://schemas.microsoft.com/office/drawing/2014/main" id="{2E140865-F399-4CA6-A887-84F38471743B}"/>
              </a:ext>
            </a:extLst>
          </p:cNvPr>
          <p:cNvGrpSpPr/>
          <p:nvPr/>
        </p:nvGrpSpPr>
        <p:grpSpPr>
          <a:xfrm>
            <a:off x="1524000" y="4365049"/>
            <a:ext cx="6576391" cy="840216"/>
            <a:chOff x="1524000" y="4365049"/>
            <a:chExt cx="6576391" cy="840216"/>
          </a:xfrm>
        </p:grpSpPr>
        <p:sp>
          <p:nvSpPr>
            <p:cNvPr id="16" name="Ελεύθερη σχεδίαση: Σχήμα 15">
              <a:extLst>
                <a:ext uri="{FF2B5EF4-FFF2-40B4-BE49-F238E27FC236}">
                  <a16:creationId xmlns:a16="http://schemas.microsoft.com/office/drawing/2014/main" id="{ADCB52D3-9CD3-4117-8EF1-32DDF5822279}"/>
                </a:ext>
              </a:extLst>
            </p:cNvPr>
            <p:cNvSpPr/>
            <p:nvPr/>
          </p:nvSpPr>
          <p:spPr>
            <a:xfrm>
              <a:off x="1524000" y="4365050"/>
              <a:ext cx="5881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p:spPr>
          <p:style>
            <a:lnRef idx="2">
              <a:schemeClr val="accent3">
                <a:hueOff val="2168479"/>
                <a:satOff val="80000"/>
                <a:lumOff val="-11765"/>
                <a:alphaOff val="0"/>
              </a:schemeClr>
            </a:lnRef>
            <a:fillRef idx="1">
              <a:schemeClr val="accent3">
                <a:hueOff val="2168479"/>
                <a:satOff val="80000"/>
                <a:lumOff val="-11765"/>
                <a:alphaOff val="0"/>
              </a:schemeClr>
            </a:fillRef>
            <a:effectRef idx="0">
              <a:schemeClr val="accent3">
                <a:hueOff val="2168479"/>
                <a:satOff val="80000"/>
                <a:lumOff val="-11765"/>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5.</a:t>
              </a:r>
            </a:p>
          </p:txBody>
        </p:sp>
        <p:sp>
          <p:nvSpPr>
            <p:cNvPr id="17" name="Ελεύθερη σχεδίαση: Σχήμα 16">
              <a:extLst>
                <a:ext uri="{FF2B5EF4-FFF2-40B4-BE49-F238E27FC236}">
                  <a16:creationId xmlns:a16="http://schemas.microsoft.com/office/drawing/2014/main" id="{06E47E9D-BFF4-443C-8AC9-AEBE7018D446}"/>
                </a:ext>
              </a:extLst>
            </p:cNvPr>
            <p:cNvSpPr/>
            <p:nvPr/>
          </p:nvSpPr>
          <p:spPr>
            <a:xfrm>
              <a:off x="2112151" y="4365049"/>
              <a:ext cx="5988240" cy="546141"/>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2168479"/>
                <a:satOff val="80000"/>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1" numCol="1" spcCol="1270" anchor="ctr" anchorCtr="0">
              <a:noAutofit/>
            </a:bodyPr>
            <a:lstStyle/>
            <a:p>
              <a:pPr marL="228600" lvl="1" indent="-228600" algn="l" defTabSz="977900">
                <a:lnSpc>
                  <a:spcPct val="90000"/>
                </a:lnSpc>
                <a:spcBef>
                  <a:spcPct val="0"/>
                </a:spcBef>
                <a:spcAft>
                  <a:spcPct val="15000"/>
                </a:spcAft>
                <a:buChar char="•"/>
              </a:pPr>
              <a:r>
                <a:rPr lang="el-GR" sz="2200" kern="1200" dirty="0"/>
                <a:t>Παρουσίαση ευρημάτων ερευνών </a:t>
              </a:r>
            </a:p>
          </p:txBody>
        </p:sp>
      </p:grpSp>
    </p:spTree>
    <p:extLst>
      <p:ext uri="{BB962C8B-B14F-4D97-AF65-F5344CB8AC3E}">
        <p14:creationId xmlns:p14="http://schemas.microsoft.com/office/powerpoint/2010/main"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a:t>
            </a:r>
            <a:endParaRPr lang="el-GR" sz="3600" b="1" dirty="0"/>
          </a:p>
        </p:txBody>
      </p:sp>
      <p:sp>
        <p:nvSpPr>
          <p:cNvPr id="8" name="Ελεύθερη σχεδίαση: Σχήμα 7">
            <a:extLst>
              <a:ext uri="{FF2B5EF4-FFF2-40B4-BE49-F238E27FC236}">
                <a16:creationId xmlns:a16="http://schemas.microsoft.com/office/drawing/2014/main" id="{C706B35D-A947-491F-9300-FD3DC4207115}"/>
              </a:ext>
            </a:extLst>
          </p:cNvPr>
          <p:cNvSpPr/>
          <p:nvPr/>
        </p:nvSpPr>
        <p:spPr>
          <a:xfrm>
            <a:off x="3059832" y="1383746"/>
            <a:ext cx="3509865" cy="954107"/>
          </a:xfrm>
          <a:custGeom>
            <a:avLst/>
            <a:gdLst>
              <a:gd name="connsiteX0" fmla="*/ 0 w 6095999"/>
              <a:gd name="connsiteY0" fmla="*/ 101600 h 1016000"/>
              <a:gd name="connsiteX1" fmla="*/ 101600 w 6095999"/>
              <a:gd name="connsiteY1" fmla="*/ 0 h 1016000"/>
              <a:gd name="connsiteX2" fmla="*/ 5994399 w 6095999"/>
              <a:gd name="connsiteY2" fmla="*/ 0 h 1016000"/>
              <a:gd name="connsiteX3" fmla="*/ 6095999 w 6095999"/>
              <a:gd name="connsiteY3" fmla="*/ 101600 h 1016000"/>
              <a:gd name="connsiteX4" fmla="*/ 6095999 w 6095999"/>
              <a:gd name="connsiteY4" fmla="*/ 914400 h 1016000"/>
              <a:gd name="connsiteX5" fmla="*/ 5994399 w 6095999"/>
              <a:gd name="connsiteY5" fmla="*/ 1016000 h 1016000"/>
              <a:gd name="connsiteX6" fmla="*/ 101600 w 6095999"/>
              <a:gd name="connsiteY6" fmla="*/ 1016000 h 1016000"/>
              <a:gd name="connsiteX7" fmla="*/ 0 w 6095999"/>
              <a:gd name="connsiteY7" fmla="*/ 914400 h 1016000"/>
              <a:gd name="connsiteX8" fmla="*/ 0 w 6095999"/>
              <a:gd name="connsiteY8" fmla="*/ 1016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5999" h="1016000">
                <a:moveTo>
                  <a:pt x="0" y="101600"/>
                </a:moveTo>
                <a:cubicBezTo>
                  <a:pt x="0" y="45488"/>
                  <a:pt x="45488" y="0"/>
                  <a:pt x="101600" y="0"/>
                </a:cubicBezTo>
                <a:lnTo>
                  <a:pt x="5994399" y="0"/>
                </a:lnTo>
                <a:cubicBezTo>
                  <a:pt x="6050511" y="0"/>
                  <a:pt x="6095999" y="45488"/>
                  <a:pt x="6095999" y="101600"/>
                </a:cubicBezTo>
                <a:lnTo>
                  <a:pt x="6095999" y="914400"/>
                </a:lnTo>
                <a:cubicBezTo>
                  <a:pt x="6095999" y="970512"/>
                  <a:pt x="6050511" y="1016000"/>
                  <a:pt x="5994399" y="1016000"/>
                </a:cubicBezTo>
                <a:lnTo>
                  <a:pt x="101600" y="1016000"/>
                </a:lnTo>
                <a:cubicBezTo>
                  <a:pt x="45488" y="1016000"/>
                  <a:pt x="0" y="970512"/>
                  <a:pt x="0" y="914400"/>
                </a:cubicBezTo>
                <a:lnTo>
                  <a:pt x="0" y="101600"/>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958" tIns="80558" rIns="105958" bIns="80558" numCol="1" spcCol="1270" anchor="ctr" anchorCtr="0">
            <a:noAutofit/>
          </a:bodyPr>
          <a:lstStyle/>
          <a:p>
            <a:pPr marL="0" lvl="0" indent="0" algn="ctr" defTabSz="1778000">
              <a:lnSpc>
                <a:spcPct val="90000"/>
              </a:lnSpc>
              <a:spcBef>
                <a:spcPct val="0"/>
              </a:spcBef>
              <a:spcAft>
                <a:spcPct val="35000"/>
              </a:spcAft>
              <a:buNone/>
            </a:pPr>
            <a:r>
              <a:rPr lang="el-GR" sz="3200" kern="1200" dirty="0"/>
              <a:t>Εξ αποστάσεως εκπαίδευση</a:t>
            </a:r>
          </a:p>
        </p:txBody>
      </p:sp>
      <p:sp>
        <p:nvSpPr>
          <p:cNvPr id="10" name="Ελεύθερη σχεδίαση: Σχήμα 9">
            <a:extLst>
              <a:ext uri="{FF2B5EF4-FFF2-40B4-BE49-F238E27FC236}">
                <a16:creationId xmlns:a16="http://schemas.microsoft.com/office/drawing/2014/main" id="{952E9161-EEA7-4537-B354-F375D133543A}"/>
              </a:ext>
            </a:extLst>
          </p:cNvPr>
          <p:cNvSpPr/>
          <p:nvPr/>
        </p:nvSpPr>
        <p:spPr>
          <a:xfrm>
            <a:off x="1405208" y="2788150"/>
            <a:ext cx="2543944" cy="1016000"/>
          </a:xfrm>
          <a:custGeom>
            <a:avLst/>
            <a:gdLst>
              <a:gd name="connsiteX0" fmla="*/ 0 w 5019040"/>
              <a:gd name="connsiteY0" fmla="*/ 169367 h 1016000"/>
              <a:gd name="connsiteX1" fmla="*/ 169367 w 5019040"/>
              <a:gd name="connsiteY1" fmla="*/ 0 h 1016000"/>
              <a:gd name="connsiteX2" fmla="*/ 4849673 w 5019040"/>
              <a:gd name="connsiteY2" fmla="*/ 0 h 1016000"/>
              <a:gd name="connsiteX3" fmla="*/ 5019040 w 5019040"/>
              <a:gd name="connsiteY3" fmla="*/ 169367 h 1016000"/>
              <a:gd name="connsiteX4" fmla="*/ 5019040 w 5019040"/>
              <a:gd name="connsiteY4" fmla="*/ 846633 h 1016000"/>
              <a:gd name="connsiteX5" fmla="*/ 4849673 w 5019040"/>
              <a:gd name="connsiteY5" fmla="*/ 1016000 h 1016000"/>
              <a:gd name="connsiteX6" fmla="*/ 169367 w 5019040"/>
              <a:gd name="connsiteY6" fmla="*/ 1016000 h 1016000"/>
              <a:gd name="connsiteX7" fmla="*/ 0 w 5019040"/>
              <a:gd name="connsiteY7" fmla="*/ 846633 h 1016000"/>
              <a:gd name="connsiteX8" fmla="*/ 0 w 5019040"/>
              <a:gd name="connsiteY8" fmla="*/ 169367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9040" h="1016000">
                <a:moveTo>
                  <a:pt x="0" y="169367"/>
                </a:moveTo>
                <a:cubicBezTo>
                  <a:pt x="0" y="75828"/>
                  <a:pt x="75828" y="0"/>
                  <a:pt x="169367" y="0"/>
                </a:cubicBezTo>
                <a:lnTo>
                  <a:pt x="4849673" y="0"/>
                </a:lnTo>
                <a:cubicBezTo>
                  <a:pt x="4943212" y="0"/>
                  <a:pt x="5019040" y="75828"/>
                  <a:pt x="5019040" y="169367"/>
                </a:cubicBezTo>
                <a:lnTo>
                  <a:pt x="5019040" y="846633"/>
                </a:lnTo>
                <a:cubicBezTo>
                  <a:pt x="5019040" y="940172"/>
                  <a:pt x="4943212" y="1016000"/>
                  <a:pt x="4849673" y="1016000"/>
                </a:cubicBezTo>
                <a:lnTo>
                  <a:pt x="169367" y="1016000"/>
                </a:lnTo>
                <a:cubicBezTo>
                  <a:pt x="75828" y="1016000"/>
                  <a:pt x="0" y="940172"/>
                  <a:pt x="0" y="846633"/>
                </a:cubicBezTo>
                <a:lnTo>
                  <a:pt x="0" y="169367"/>
                </a:lnTo>
                <a:close/>
              </a:path>
            </a:pathLst>
          </a:custGeom>
          <a:solidFill>
            <a:srgbClr val="BF9000"/>
          </a:solidFill>
          <a:ln>
            <a:solidFill>
              <a:srgbClr val="BF9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7190" tIns="277190" rIns="277190" bIns="277190" numCol="1" spcCol="1270" anchor="ctr" anchorCtr="0">
            <a:noAutofit/>
          </a:bodyPr>
          <a:lstStyle/>
          <a:p>
            <a:pPr marL="0" lvl="0" indent="0" algn="ctr" defTabSz="1422400">
              <a:lnSpc>
                <a:spcPct val="90000"/>
              </a:lnSpc>
              <a:spcBef>
                <a:spcPct val="0"/>
              </a:spcBef>
              <a:spcAft>
                <a:spcPct val="35000"/>
              </a:spcAft>
              <a:buNone/>
            </a:pPr>
            <a:r>
              <a:rPr lang="el-GR" sz="2000" dirty="0"/>
              <a:t>Εννοιολογικός προσδιορισμός όρου</a:t>
            </a:r>
            <a:endParaRPr lang="el-GR" sz="2000" kern="1200" dirty="0"/>
          </a:p>
        </p:txBody>
      </p:sp>
      <p:sp>
        <p:nvSpPr>
          <p:cNvPr id="12" name="Ελεύθερη σχεδίαση: Σχήμα 11">
            <a:extLst>
              <a:ext uri="{FF2B5EF4-FFF2-40B4-BE49-F238E27FC236}">
                <a16:creationId xmlns:a16="http://schemas.microsoft.com/office/drawing/2014/main" id="{11049AD3-F8C8-48D2-A653-8DC063514EA9}"/>
              </a:ext>
            </a:extLst>
          </p:cNvPr>
          <p:cNvSpPr/>
          <p:nvPr/>
        </p:nvSpPr>
        <p:spPr>
          <a:xfrm>
            <a:off x="5874706" y="2778066"/>
            <a:ext cx="2711082" cy="999688"/>
          </a:xfrm>
          <a:custGeom>
            <a:avLst/>
            <a:gdLst>
              <a:gd name="connsiteX0" fmla="*/ 0 w 5019040"/>
              <a:gd name="connsiteY0" fmla="*/ 169367 h 1016000"/>
              <a:gd name="connsiteX1" fmla="*/ 169367 w 5019040"/>
              <a:gd name="connsiteY1" fmla="*/ 0 h 1016000"/>
              <a:gd name="connsiteX2" fmla="*/ 4849673 w 5019040"/>
              <a:gd name="connsiteY2" fmla="*/ 0 h 1016000"/>
              <a:gd name="connsiteX3" fmla="*/ 5019040 w 5019040"/>
              <a:gd name="connsiteY3" fmla="*/ 169367 h 1016000"/>
              <a:gd name="connsiteX4" fmla="*/ 5019040 w 5019040"/>
              <a:gd name="connsiteY4" fmla="*/ 846633 h 1016000"/>
              <a:gd name="connsiteX5" fmla="*/ 4849673 w 5019040"/>
              <a:gd name="connsiteY5" fmla="*/ 1016000 h 1016000"/>
              <a:gd name="connsiteX6" fmla="*/ 169367 w 5019040"/>
              <a:gd name="connsiteY6" fmla="*/ 1016000 h 1016000"/>
              <a:gd name="connsiteX7" fmla="*/ 0 w 5019040"/>
              <a:gd name="connsiteY7" fmla="*/ 846633 h 1016000"/>
              <a:gd name="connsiteX8" fmla="*/ 0 w 5019040"/>
              <a:gd name="connsiteY8" fmla="*/ 169367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9040" h="1016000">
                <a:moveTo>
                  <a:pt x="0" y="169367"/>
                </a:moveTo>
                <a:cubicBezTo>
                  <a:pt x="0" y="75828"/>
                  <a:pt x="75828" y="0"/>
                  <a:pt x="169367" y="0"/>
                </a:cubicBezTo>
                <a:lnTo>
                  <a:pt x="4849673" y="0"/>
                </a:lnTo>
                <a:cubicBezTo>
                  <a:pt x="4943212" y="0"/>
                  <a:pt x="5019040" y="75828"/>
                  <a:pt x="5019040" y="169367"/>
                </a:cubicBezTo>
                <a:lnTo>
                  <a:pt x="5019040" y="846633"/>
                </a:lnTo>
                <a:cubicBezTo>
                  <a:pt x="5019040" y="940172"/>
                  <a:pt x="4943212" y="1016000"/>
                  <a:pt x="4849673" y="1016000"/>
                </a:cubicBezTo>
                <a:lnTo>
                  <a:pt x="169367" y="1016000"/>
                </a:lnTo>
                <a:cubicBezTo>
                  <a:pt x="75828" y="1016000"/>
                  <a:pt x="0" y="940172"/>
                  <a:pt x="0" y="846633"/>
                </a:cubicBezTo>
                <a:lnTo>
                  <a:pt x="0" y="169367"/>
                </a:lnTo>
                <a:close/>
              </a:path>
            </a:pathLst>
          </a:custGeom>
          <a:solidFill>
            <a:srgbClr val="BF9000"/>
          </a:solidFill>
          <a:ln>
            <a:solidFill>
              <a:srgbClr val="BF9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7190" tIns="277190" rIns="277190" bIns="277190" numCol="1" spcCol="1270" anchor="ctr" anchorCtr="0">
            <a:noAutofit/>
          </a:bodyPr>
          <a:lstStyle/>
          <a:p>
            <a:pPr marL="0" lvl="0" indent="0" algn="ctr" defTabSz="1422400">
              <a:lnSpc>
                <a:spcPct val="90000"/>
              </a:lnSpc>
              <a:spcBef>
                <a:spcPct val="0"/>
              </a:spcBef>
              <a:spcAft>
                <a:spcPct val="35000"/>
              </a:spcAft>
              <a:buNone/>
            </a:pPr>
            <a:r>
              <a:rPr lang="el-GR" sz="2000" kern="1200" dirty="0"/>
              <a:t>Κύρια χαρακτηριστικά μεθοδολογίας</a:t>
            </a:r>
          </a:p>
        </p:txBody>
      </p:sp>
      <p:pic>
        <p:nvPicPr>
          <p:cNvPr id="6" name="Εικόνα 5">
            <a:extLst>
              <a:ext uri="{FF2B5EF4-FFF2-40B4-BE49-F238E27FC236}">
                <a16:creationId xmlns:a16="http://schemas.microsoft.com/office/drawing/2014/main" id="{5CBED735-C516-40E8-A50C-D3E65C73A5D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494" b="89241" l="1881" r="98746"/>
                    </a14:imgEffect>
                  </a14:imgLayer>
                </a14:imgProps>
              </a:ext>
              <a:ext uri="{28A0092B-C50C-407E-A947-70E740481C1C}">
                <a14:useLocalDpi xmlns:a14="http://schemas.microsoft.com/office/drawing/2010/main" val="0"/>
              </a:ext>
            </a:extLst>
          </a:blip>
          <a:stretch>
            <a:fillRect/>
          </a:stretch>
        </p:blipFill>
        <p:spPr>
          <a:xfrm>
            <a:off x="6804248" y="190575"/>
            <a:ext cx="2166176" cy="1072902"/>
          </a:xfrm>
          <a:prstGeom prst="rect">
            <a:avLst/>
          </a:prstGeom>
        </p:spPr>
      </p:pic>
      <p:sp>
        <p:nvSpPr>
          <p:cNvPr id="13" name="Ελεύθερη σχεδίαση: Σχήμα 12">
            <a:extLst>
              <a:ext uri="{FF2B5EF4-FFF2-40B4-BE49-F238E27FC236}">
                <a16:creationId xmlns:a16="http://schemas.microsoft.com/office/drawing/2014/main" id="{B20CF0A4-4CC9-48BF-ACE3-2952E432A87C}"/>
              </a:ext>
            </a:extLst>
          </p:cNvPr>
          <p:cNvSpPr/>
          <p:nvPr/>
        </p:nvSpPr>
        <p:spPr>
          <a:xfrm>
            <a:off x="5436096" y="4341742"/>
            <a:ext cx="3401999" cy="1535529"/>
          </a:xfrm>
          <a:custGeom>
            <a:avLst/>
            <a:gdLst>
              <a:gd name="connsiteX0" fmla="*/ 0 w 5019040"/>
              <a:gd name="connsiteY0" fmla="*/ 169367 h 1016000"/>
              <a:gd name="connsiteX1" fmla="*/ 169367 w 5019040"/>
              <a:gd name="connsiteY1" fmla="*/ 0 h 1016000"/>
              <a:gd name="connsiteX2" fmla="*/ 4849673 w 5019040"/>
              <a:gd name="connsiteY2" fmla="*/ 0 h 1016000"/>
              <a:gd name="connsiteX3" fmla="*/ 5019040 w 5019040"/>
              <a:gd name="connsiteY3" fmla="*/ 169367 h 1016000"/>
              <a:gd name="connsiteX4" fmla="*/ 5019040 w 5019040"/>
              <a:gd name="connsiteY4" fmla="*/ 846633 h 1016000"/>
              <a:gd name="connsiteX5" fmla="*/ 4849673 w 5019040"/>
              <a:gd name="connsiteY5" fmla="*/ 1016000 h 1016000"/>
              <a:gd name="connsiteX6" fmla="*/ 169367 w 5019040"/>
              <a:gd name="connsiteY6" fmla="*/ 1016000 h 1016000"/>
              <a:gd name="connsiteX7" fmla="*/ 0 w 5019040"/>
              <a:gd name="connsiteY7" fmla="*/ 846633 h 1016000"/>
              <a:gd name="connsiteX8" fmla="*/ 0 w 5019040"/>
              <a:gd name="connsiteY8" fmla="*/ 169367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9040" h="1016000">
                <a:moveTo>
                  <a:pt x="0" y="169367"/>
                </a:moveTo>
                <a:cubicBezTo>
                  <a:pt x="0" y="75828"/>
                  <a:pt x="75828" y="0"/>
                  <a:pt x="169367" y="0"/>
                </a:cubicBezTo>
                <a:lnTo>
                  <a:pt x="4849673" y="0"/>
                </a:lnTo>
                <a:cubicBezTo>
                  <a:pt x="4943212" y="0"/>
                  <a:pt x="5019040" y="75828"/>
                  <a:pt x="5019040" y="169367"/>
                </a:cubicBezTo>
                <a:lnTo>
                  <a:pt x="5019040" y="846633"/>
                </a:lnTo>
                <a:cubicBezTo>
                  <a:pt x="5019040" y="940172"/>
                  <a:pt x="4943212" y="1016000"/>
                  <a:pt x="4849673" y="1016000"/>
                </a:cubicBezTo>
                <a:lnTo>
                  <a:pt x="169367" y="1016000"/>
                </a:lnTo>
                <a:cubicBezTo>
                  <a:pt x="75828" y="1016000"/>
                  <a:pt x="0" y="940172"/>
                  <a:pt x="0" y="846633"/>
                </a:cubicBezTo>
                <a:lnTo>
                  <a:pt x="0" y="169367"/>
                </a:lnTo>
                <a:close/>
              </a:path>
            </a:pathLst>
          </a:custGeom>
          <a:solidFill>
            <a:srgbClr val="7F6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7190" tIns="277190" rIns="277190" bIns="277190" numCol="1" spcCol="1270" anchor="ctr" anchorCtr="0">
            <a:noAutofit/>
          </a:bodyPr>
          <a:lstStyle/>
          <a:p>
            <a:pPr marL="457200" lvl="0" indent="-457200" defTabSz="1422400">
              <a:lnSpc>
                <a:spcPct val="90000"/>
              </a:lnSpc>
              <a:spcBef>
                <a:spcPct val="0"/>
              </a:spcBef>
              <a:spcAft>
                <a:spcPct val="35000"/>
              </a:spcAft>
              <a:buFont typeface="Arial" panose="020B0604020202020204" pitchFamily="34" charset="0"/>
              <a:buChar char="•"/>
            </a:pPr>
            <a:r>
              <a:rPr lang="el-GR" sz="1600" kern="1200" dirty="0"/>
              <a:t>Επικοινωνία Εκπαιδευτή – Εκπαιδευόμενου</a:t>
            </a:r>
          </a:p>
          <a:p>
            <a:pPr marL="457200" lvl="0" indent="-457200" defTabSz="1422400">
              <a:lnSpc>
                <a:spcPct val="90000"/>
              </a:lnSpc>
              <a:spcBef>
                <a:spcPct val="0"/>
              </a:spcBef>
              <a:spcAft>
                <a:spcPct val="35000"/>
              </a:spcAft>
              <a:buFont typeface="Arial" panose="020B0604020202020204" pitchFamily="34" charset="0"/>
              <a:buChar char="•"/>
            </a:pPr>
            <a:r>
              <a:rPr lang="el-GR" sz="1600" dirty="0"/>
              <a:t>Ρόλος εκπαιδευτικών</a:t>
            </a:r>
          </a:p>
          <a:p>
            <a:pPr marL="457200" lvl="0" indent="-457200" defTabSz="1422400">
              <a:lnSpc>
                <a:spcPct val="90000"/>
              </a:lnSpc>
              <a:spcBef>
                <a:spcPct val="0"/>
              </a:spcBef>
              <a:spcAft>
                <a:spcPct val="35000"/>
              </a:spcAft>
              <a:buFont typeface="Arial" panose="020B0604020202020204" pitchFamily="34" charset="0"/>
              <a:buChar char="•"/>
            </a:pPr>
            <a:r>
              <a:rPr lang="el-GR" sz="1600" b="1" u="sng" kern="1200" dirty="0"/>
              <a:t>Εκπαιδευτικό υλικό</a:t>
            </a:r>
          </a:p>
          <a:p>
            <a:pPr marL="457200" lvl="0" indent="-457200" defTabSz="1422400">
              <a:lnSpc>
                <a:spcPct val="90000"/>
              </a:lnSpc>
              <a:spcBef>
                <a:spcPct val="0"/>
              </a:spcBef>
              <a:spcAft>
                <a:spcPct val="35000"/>
              </a:spcAft>
              <a:buFont typeface="Arial" panose="020B0604020202020204" pitchFamily="34" charset="0"/>
              <a:buChar char="•"/>
            </a:pPr>
            <a:r>
              <a:rPr lang="el-GR" sz="1600" dirty="0"/>
              <a:t>Ρόλος μαθητή</a:t>
            </a:r>
            <a:endParaRPr lang="el-GR" sz="1600" kern="1200" dirty="0"/>
          </a:p>
        </p:txBody>
      </p:sp>
      <p:sp>
        <p:nvSpPr>
          <p:cNvPr id="14" name="Ελεύθερη σχεδίαση: Σχήμα 13">
            <a:extLst>
              <a:ext uri="{FF2B5EF4-FFF2-40B4-BE49-F238E27FC236}">
                <a16:creationId xmlns:a16="http://schemas.microsoft.com/office/drawing/2014/main" id="{AFC2EAFD-B02B-4DBF-A32A-0E1F980098AA}"/>
              </a:ext>
            </a:extLst>
          </p:cNvPr>
          <p:cNvSpPr/>
          <p:nvPr/>
        </p:nvSpPr>
        <p:spPr>
          <a:xfrm>
            <a:off x="1170000" y="4341743"/>
            <a:ext cx="3402000" cy="656913"/>
          </a:xfrm>
          <a:custGeom>
            <a:avLst/>
            <a:gdLst>
              <a:gd name="connsiteX0" fmla="*/ 0 w 5019040"/>
              <a:gd name="connsiteY0" fmla="*/ 169367 h 1016000"/>
              <a:gd name="connsiteX1" fmla="*/ 169367 w 5019040"/>
              <a:gd name="connsiteY1" fmla="*/ 0 h 1016000"/>
              <a:gd name="connsiteX2" fmla="*/ 4849673 w 5019040"/>
              <a:gd name="connsiteY2" fmla="*/ 0 h 1016000"/>
              <a:gd name="connsiteX3" fmla="*/ 5019040 w 5019040"/>
              <a:gd name="connsiteY3" fmla="*/ 169367 h 1016000"/>
              <a:gd name="connsiteX4" fmla="*/ 5019040 w 5019040"/>
              <a:gd name="connsiteY4" fmla="*/ 846633 h 1016000"/>
              <a:gd name="connsiteX5" fmla="*/ 4849673 w 5019040"/>
              <a:gd name="connsiteY5" fmla="*/ 1016000 h 1016000"/>
              <a:gd name="connsiteX6" fmla="*/ 169367 w 5019040"/>
              <a:gd name="connsiteY6" fmla="*/ 1016000 h 1016000"/>
              <a:gd name="connsiteX7" fmla="*/ 0 w 5019040"/>
              <a:gd name="connsiteY7" fmla="*/ 846633 h 1016000"/>
              <a:gd name="connsiteX8" fmla="*/ 0 w 5019040"/>
              <a:gd name="connsiteY8" fmla="*/ 169367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9040" h="1016000">
                <a:moveTo>
                  <a:pt x="0" y="169367"/>
                </a:moveTo>
                <a:cubicBezTo>
                  <a:pt x="0" y="75828"/>
                  <a:pt x="75828" y="0"/>
                  <a:pt x="169367" y="0"/>
                </a:cubicBezTo>
                <a:lnTo>
                  <a:pt x="4849673" y="0"/>
                </a:lnTo>
                <a:cubicBezTo>
                  <a:pt x="4943212" y="0"/>
                  <a:pt x="5019040" y="75828"/>
                  <a:pt x="5019040" y="169367"/>
                </a:cubicBezTo>
                <a:lnTo>
                  <a:pt x="5019040" y="846633"/>
                </a:lnTo>
                <a:cubicBezTo>
                  <a:pt x="5019040" y="940172"/>
                  <a:pt x="4943212" y="1016000"/>
                  <a:pt x="4849673" y="1016000"/>
                </a:cubicBezTo>
                <a:lnTo>
                  <a:pt x="169367" y="1016000"/>
                </a:lnTo>
                <a:cubicBezTo>
                  <a:pt x="75828" y="1016000"/>
                  <a:pt x="0" y="940172"/>
                  <a:pt x="0" y="846633"/>
                </a:cubicBezTo>
                <a:lnTo>
                  <a:pt x="0" y="169367"/>
                </a:lnTo>
                <a:close/>
              </a:path>
            </a:pathLst>
          </a:custGeom>
          <a:solidFill>
            <a:schemeClr val="accent4">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7190" tIns="277190" rIns="277190" bIns="277190" numCol="1" spcCol="1270" anchor="ctr" anchorCtr="0">
            <a:noAutofit/>
          </a:bodyPr>
          <a:lstStyle/>
          <a:p>
            <a:pPr marL="0" lvl="0" indent="0" algn="ctr" defTabSz="1422400">
              <a:lnSpc>
                <a:spcPct val="90000"/>
              </a:lnSpc>
              <a:spcBef>
                <a:spcPct val="0"/>
              </a:spcBef>
              <a:spcAft>
                <a:spcPct val="35000"/>
              </a:spcAft>
              <a:buNone/>
            </a:pPr>
            <a:r>
              <a:rPr lang="el-GR" sz="1800" dirty="0"/>
              <a:t>Αναφορά σε αναγνωρισμένους ορισμούς</a:t>
            </a:r>
            <a:endParaRPr lang="el-GR" sz="1800" kern="1200" dirty="0"/>
          </a:p>
        </p:txBody>
      </p:sp>
      <p:sp>
        <p:nvSpPr>
          <p:cNvPr id="17" name="Βέλος: Κάτω 16">
            <a:extLst>
              <a:ext uri="{FF2B5EF4-FFF2-40B4-BE49-F238E27FC236}">
                <a16:creationId xmlns:a16="http://schemas.microsoft.com/office/drawing/2014/main" id="{470422D7-E61F-49C9-AFA9-343A10E32B20}"/>
              </a:ext>
            </a:extLst>
          </p:cNvPr>
          <p:cNvSpPr/>
          <p:nvPr/>
        </p:nvSpPr>
        <p:spPr>
          <a:xfrm rot="3345445">
            <a:off x="4005198" y="2176509"/>
            <a:ext cx="413522" cy="860284"/>
          </a:xfrm>
          <a:prstGeom prst="downArrow">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Βέλος: Κάτω 17">
            <a:extLst>
              <a:ext uri="{FF2B5EF4-FFF2-40B4-BE49-F238E27FC236}">
                <a16:creationId xmlns:a16="http://schemas.microsoft.com/office/drawing/2014/main" id="{A672797B-58BF-436F-A006-AAB91846E675}"/>
              </a:ext>
            </a:extLst>
          </p:cNvPr>
          <p:cNvSpPr/>
          <p:nvPr/>
        </p:nvSpPr>
        <p:spPr>
          <a:xfrm rot="18389738">
            <a:off x="5390437" y="2199881"/>
            <a:ext cx="413522" cy="819579"/>
          </a:xfrm>
          <a:prstGeom prst="downArrow">
            <a:avLst/>
          </a:prstGeom>
          <a:solidFill>
            <a:srgbClr val="5252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Βέλος: Κάτω 18">
            <a:extLst>
              <a:ext uri="{FF2B5EF4-FFF2-40B4-BE49-F238E27FC236}">
                <a16:creationId xmlns:a16="http://schemas.microsoft.com/office/drawing/2014/main" id="{DB196900-3188-4E99-AA17-EAA19132BD12}"/>
              </a:ext>
            </a:extLst>
          </p:cNvPr>
          <p:cNvSpPr/>
          <p:nvPr/>
        </p:nvSpPr>
        <p:spPr>
          <a:xfrm>
            <a:off x="2646310" y="3767695"/>
            <a:ext cx="413522" cy="576064"/>
          </a:xfrm>
          <a:prstGeom prst="downArrow">
            <a:avLst/>
          </a:prstGeom>
          <a:solidFill>
            <a:srgbClr val="5252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Βέλος: Κάτω 19">
            <a:extLst>
              <a:ext uri="{FF2B5EF4-FFF2-40B4-BE49-F238E27FC236}">
                <a16:creationId xmlns:a16="http://schemas.microsoft.com/office/drawing/2014/main" id="{2EAEDE85-2608-438F-BFB9-728970F21B1B}"/>
              </a:ext>
            </a:extLst>
          </p:cNvPr>
          <p:cNvSpPr/>
          <p:nvPr/>
        </p:nvSpPr>
        <p:spPr>
          <a:xfrm>
            <a:off x="7023486" y="3765679"/>
            <a:ext cx="413522" cy="576064"/>
          </a:xfrm>
          <a:prstGeom prst="downArrow">
            <a:avLst/>
          </a:prstGeom>
          <a:solidFill>
            <a:srgbClr val="5252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TextBox 20">
            <a:extLst>
              <a:ext uri="{FF2B5EF4-FFF2-40B4-BE49-F238E27FC236}">
                <a16:creationId xmlns:a16="http://schemas.microsoft.com/office/drawing/2014/main" id="{17EC1224-BD76-4E0C-8011-78206642E53C}"/>
              </a:ext>
            </a:extLst>
          </p:cNvPr>
          <p:cNvSpPr txBox="1"/>
          <p:nvPr/>
        </p:nvSpPr>
        <p:spPr>
          <a:xfrm>
            <a:off x="974870" y="5087773"/>
            <a:ext cx="4169923" cy="954107"/>
          </a:xfrm>
          <a:prstGeom prst="rect">
            <a:avLst/>
          </a:prstGeom>
          <a:noFill/>
        </p:spPr>
        <p:txBody>
          <a:bodyPr wrap="square" rtlCol="0">
            <a:spAutoFit/>
          </a:bodyPr>
          <a:lstStyle/>
          <a:p>
            <a:r>
              <a:rPr lang="el-GR" sz="1400" i="1" dirty="0">
                <a:effectLst/>
                <a:latin typeface="Calibri" panose="020F0502020204030204" pitchFamily="34" charset="0"/>
                <a:ea typeface="Times New Roman" panose="02020603050405020304" pitchFamily="18" charset="0"/>
              </a:rPr>
              <a:t>«… εκπαίδευση που διδάσκει και ενεργοποιεί τον μαθητή πώς να μαθαίνει μόνος του και πώς να λειτουργεί αυτόνομα προς μια ευρετική πορεία αυτομάθησης» (Λιοναράκης, 2001) </a:t>
            </a:r>
            <a:endParaRPr lang="el-GR" sz="1800" i="1" dirty="0"/>
          </a:p>
        </p:txBody>
      </p:sp>
    </p:spTree>
    <p:extLst>
      <p:ext uri="{BB962C8B-B14F-4D97-AF65-F5344CB8AC3E}">
        <p14:creationId xmlns:p14="http://schemas.microsoft.com/office/powerpoint/2010/main" val="402474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3" grpId="0" animBg="1"/>
      <p:bldP spid="14" grpId="0" animBg="1"/>
      <p:bldP spid="17" grpId="0" animBg="1"/>
      <p:bldP spid="18" grpId="0" animBg="1"/>
      <p:bldP spid="19" grpId="0" animBg="1"/>
      <p:bldP spid="20" grpId="0" animBg="1"/>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16632"/>
            <a:ext cx="7848872" cy="765652"/>
          </a:xfrm>
        </p:spPr>
        <p:txBody>
          <a:bodyPr>
            <a:noAutofit/>
          </a:bodyPr>
          <a:lstStyle/>
          <a:p>
            <a:br>
              <a:rPr lang="el-GR" sz="3600" dirty="0"/>
            </a:br>
            <a:r>
              <a:rPr lang="el-GR" sz="3600" dirty="0"/>
              <a:t>6. Παραγόμενο εκπαιδευτικό υλικό 1/2</a:t>
            </a:r>
            <a:endParaRPr lang="el-GR" sz="3600" b="1" dirty="0">
              <a:solidFill>
                <a:srgbClr val="FF0000"/>
              </a:solidFill>
            </a:endParaRPr>
          </a:p>
        </p:txBody>
      </p:sp>
      <p:sp>
        <p:nvSpPr>
          <p:cNvPr id="7" name="Ελεύθερη σχεδίαση: Σχήμα 6">
            <a:extLst>
              <a:ext uri="{FF2B5EF4-FFF2-40B4-BE49-F238E27FC236}">
                <a16:creationId xmlns:a16="http://schemas.microsoft.com/office/drawing/2014/main" id="{85370155-8B0D-401A-A7E5-C2AB186BC344}"/>
              </a:ext>
            </a:extLst>
          </p:cNvPr>
          <p:cNvSpPr/>
          <p:nvPr/>
        </p:nvSpPr>
        <p:spPr>
          <a:xfrm>
            <a:off x="1943708" y="1700808"/>
            <a:ext cx="5256584" cy="862084"/>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ctr" defTabSz="400050">
              <a:lnSpc>
                <a:spcPct val="90000"/>
              </a:lnSpc>
              <a:spcBef>
                <a:spcPct val="0"/>
              </a:spcBef>
              <a:spcAft>
                <a:spcPct val="35000"/>
              </a:spcAft>
              <a:buNone/>
            </a:pPr>
            <a:r>
              <a:rPr lang="el-GR" sz="4000" kern="1200" dirty="0"/>
              <a:t>Περιεχόμενο:</a:t>
            </a:r>
          </a:p>
        </p:txBody>
      </p:sp>
      <p:sp>
        <p:nvSpPr>
          <p:cNvPr id="8" name="Ορθογώνιο 7">
            <a:extLst>
              <a:ext uri="{FF2B5EF4-FFF2-40B4-BE49-F238E27FC236}">
                <a16:creationId xmlns:a16="http://schemas.microsoft.com/office/drawing/2014/main" id="{77A03A53-E872-4F26-B07B-DFBAC9C5E007}"/>
              </a:ext>
            </a:extLst>
          </p:cNvPr>
          <p:cNvSpPr/>
          <p:nvPr/>
        </p:nvSpPr>
        <p:spPr>
          <a:xfrm>
            <a:off x="2138984" y="2937878"/>
            <a:ext cx="4896544" cy="479234"/>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Ελεύθερη σχεδίαση: Σχήμα 8">
            <a:extLst>
              <a:ext uri="{FF2B5EF4-FFF2-40B4-BE49-F238E27FC236}">
                <a16:creationId xmlns:a16="http://schemas.microsoft.com/office/drawing/2014/main" id="{521F9056-A801-4823-9689-02FB694909F8}"/>
              </a:ext>
            </a:extLst>
          </p:cNvPr>
          <p:cNvSpPr/>
          <p:nvPr/>
        </p:nvSpPr>
        <p:spPr>
          <a:xfrm>
            <a:off x="2276104" y="2805038"/>
            <a:ext cx="4543400" cy="561388"/>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l" defTabSz="400050">
              <a:lnSpc>
                <a:spcPct val="90000"/>
              </a:lnSpc>
              <a:spcBef>
                <a:spcPct val="0"/>
              </a:spcBef>
              <a:spcAft>
                <a:spcPct val="35000"/>
              </a:spcAft>
              <a:buNone/>
            </a:pPr>
            <a:r>
              <a:rPr lang="el-GR" sz="1600" kern="1200" dirty="0"/>
              <a:t>1</a:t>
            </a:r>
            <a:r>
              <a:rPr lang="el-GR" sz="1600" kern="1200" baseline="30000" dirty="0"/>
              <a:t>η</a:t>
            </a:r>
            <a:r>
              <a:rPr lang="el-GR" sz="1600" kern="1200" dirty="0"/>
              <a:t> Διδακτική Ενότητα:  «Η γέννηση του Ηρακλή και οι 3 πρώτοι του άθλοι»</a:t>
            </a:r>
          </a:p>
        </p:txBody>
      </p:sp>
      <p:sp>
        <p:nvSpPr>
          <p:cNvPr id="10" name="Ορθογώνιο 9">
            <a:extLst>
              <a:ext uri="{FF2B5EF4-FFF2-40B4-BE49-F238E27FC236}">
                <a16:creationId xmlns:a16="http://schemas.microsoft.com/office/drawing/2014/main" id="{C6E22485-DDBA-4E4D-9FEE-E429264E66D3}"/>
              </a:ext>
            </a:extLst>
          </p:cNvPr>
          <p:cNvSpPr/>
          <p:nvPr/>
        </p:nvSpPr>
        <p:spPr>
          <a:xfrm>
            <a:off x="2276104" y="3662773"/>
            <a:ext cx="5256584" cy="506856"/>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Ελεύθερη σχεδίαση: Σχήμα 10">
            <a:extLst>
              <a:ext uri="{FF2B5EF4-FFF2-40B4-BE49-F238E27FC236}">
                <a16:creationId xmlns:a16="http://schemas.microsoft.com/office/drawing/2014/main" id="{7E737AF8-26A9-4B1D-A465-5957FA2B10A8}"/>
              </a:ext>
            </a:extLst>
          </p:cNvPr>
          <p:cNvSpPr/>
          <p:nvPr/>
        </p:nvSpPr>
        <p:spPr>
          <a:xfrm>
            <a:off x="2413224" y="3529933"/>
            <a:ext cx="4759424" cy="593746"/>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l" defTabSz="400050">
              <a:lnSpc>
                <a:spcPct val="90000"/>
              </a:lnSpc>
              <a:spcBef>
                <a:spcPct val="0"/>
              </a:spcBef>
              <a:spcAft>
                <a:spcPct val="35000"/>
              </a:spcAft>
              <a:buFont typeface="Symbol" panose="05050102010706020507" pitchFamily="18" charset="2"/>
              <a:buNone/>
            </a:pPr>
            <a:r>
              <a:rPr lang="el-GR" sz="1600" kern="1200" dirty="0"/>
              <a:t>2</a:t>
            </a:r>
            <a:r>
              <a:rPr lang="el-GR" sz="1600" kern="1200" baseline="30000" dirty="0"/>
              <a:t>η</a:t>
            </a:r>
            <a:r>
              <a:rPr lang="el-GR" sz="1600" kern="1200" dirty="0"/>
              <a:t> Διδακτική Ενότητα: «Οι  6 ενδιάμεσοι άθλοι του Ηρακλή»</a:t>
            </a:r>
          </a:p>
        </p:txBody>
      </p:sp>
      <p:sp>
        <p:nvSpPr>
          <p:cNvPr id="12" name="Ορθογώνιο 11">
            <a:extLst>
              <a:ext uri="{FF2B5EF4-FFF2-40B4-BE49-F238E27FC236}">
                <a16:creationId xmlns:a16="http://schemas.microsoft.com/office/drawing/2014/main" id="{D1E583FD-361F-4EAD-A0B9-F4AFACE3C0C1}"/>
              </a:ext>
            </a:extLst>
          </p:cNvPr>
          <p:cNvSpPr/>
          <p:nvPr/>
        </p:nvSpPr>
        <p:spPr>
          <a:xfrm>
            <a:off x="2490664" y="4435309"/>
            <a:ext cx="5609728" cy="606833"/>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Ελεύθερη σχεδίαση: Σχήμα 12">
            <a:extLst>
              <a:ext uri="{FF2B5EF4-FFF2-40B4-BE49-F238E27FC236}">
                <a16:creationId xmlns:a16="http://schemas.microsoft.com/office/drawing/2014/main" id="{50E5FCC3-F20B-4EA6-AC79-152C5BA78116}"/>
              </a:ext>
            </a:extLst>
          </p:cNvPr>
          <p:cNvSpPr/>
          <p:nvPr/>
        </p:nvSpPr>
        <p:spPr>
          <a:xfrm>
            <a:off x="2627784" y="4302469"/>
            <a:ext cx="5119464" cy="710861"/>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l" defTabSz="400050">
              <a:lnSpc>
                <a:spcPct val="90000"/>
              </a:lnSpc>
              <a:spcBef>
                <a:spcPct val="0"/>
              </a:spcBef>
              <a:spcAft>
                <a:spcPct val="35000"/>
              </a:spcAft>
              <a:buNone/>
            </a:pPr>
            <a:r>
              <a:rPr lang="el-GR" sz="1600" kern="1200" dirty="0"/>
              <a:t>3</a:t>
            </a:r>
            <a:r>
              <a:rPr lang="el-GR" sz="1600" kern="1200" baseline="30000" dirty="0"/>
              <a:t>η</a:t>
            </a:r>
            <a:r>
              <a:rPr lang="el-GR" sz="1600" kern="1200" dirty="0"/>
              <a:t> Διδακτική Ενότητα: «Οι 3 τελευταίοι άθλοι του Ηρακλή και το τέλος του»</a:t>
            </a:r>
          </a:p>
        </p:txBody>
      </p:sp>
      <p:pic>
        <p:nvPicPr>
          <p:cNvPr id="18" name="Εικόνα 17">
            <a:extLst>
              <a:ext uri="{FF2B5EF4-FFF2-40B4-BE49-F238E27FC236}">
                <a16:creationId xmlns:a16="http://schemas.microsoft.com/office/drawing/2014/main" id="{B2CFD0EA-C76F-429A-8AA9-F3F2E731DA2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02" b="91566" l="9470" r="89773">
                        <a14:foregroundMark x1="60985" y1="85542" x2="84470" y2="91867"/>
                        <a14:foregroundMark x1="49621" y1="15663" x2="41667" y2="7530"/>
                        <a14:foregroundMark x1="48485" y1="12048" x2="39015" y2="3614"/>
                        <a14:foregroundMark x1="52273" y1="11145" x2="40530" y2="3012"/>
                        <a14:foregroundMark x1="57955" y1="9036" x2="40530" y2="2711"/>
                        <a14:foregroundMark x1="55303" y1="6024" x2="40909" y2="602"/>
                      </a14:backgroundRemoval>
                    </a14:imgEffect>
                  </a14:imgLayer>
                </a14:imgProps>
              </a:ext>
              <a:ext uri="{28A0092B-C50C-407E-A947-70E740481C1C}">
                <a14:useLocalDpi xmlns:a14="http://schemas.microsoft.com/office/drawing/2010/main" val="0"/>
              </a:ext>
            </a:extLst>
          </a:blip>
          <a:stretch>
            <a:fillRect/>
          </a:stretch>
        </p:blipFill>
        <p:spPr>
          <a:xfrm>
            <a:off x="539552" y="4050061"/>
            <a:ext cx="1512168" cy="1901666"/>
          </a:xfrm>
          <a:prstGeom prst="rect">
            <a:avLst/>
          </a:prstGeom>
        </p:spPr>
      </p:pic>
    </p:spTree>
    <p:extLst>
      <p:ext uri="{BB962C8B-B14F-4D97-AF65-F5344CB8AC3E}">
        <p14:creationId xmlns:p14="http://schemas.microsoft.com/office/powerpoint/2010/main" val="327231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16632"/>
            <a:ext cx="7848872" cy="765652"/>
          </a:xfrm>
        </p:spPr>
        <p:txBody>
          <a:bodyPr>
            <a:noAutofit/>
          </a:bodyPr>
          <a:lstStyle/>
          <a:p>
            <a:br>
              <a:rPr lang="el-GR" sz="3600" dirty="0"/>
            </a:br>
            <a:r>
              <a:rPr lang="el-GR" sz="3600" dirty="0"/>
              <a:t>6. Παραγόμενο εκπαιδευτικό υλικό 2/2</a:t>
            </a:r>
            <a:endParaRPr lang="el-GR" sz="3600" b="1" dirty="0">
              <a:solidFill>
                <a:srgbClr val="FF0000"/>
              </a:solidFill>
            </a:endParaRPr>
          </a:p>
        </p:txBody>
      </p:sp>
      <p:sp>
        <p:nvSpPr>
          <p:cNvPr id="6" name="Ελεύθερη σχεδίαση: Σχήμα 5">
            <a:extLst>
              <a:ext uri="{FF2B5EF4-FFF2-40B4-BE49-F238E27FC236}">
                <a16:creationId xmlns:a16="http://schemas.microsoft.com/office/drawing/2014/main" id="{DA73AD7E-3287-42D0-BC72-33DCAD2EA144}"/>
              </a:ext>
            </a:extLst>
          </p:cNvPr>
          <p:cNvSpPr/>
          <p:nvPr/>
        </p:nvSpPr>
        <p:spPr>
          <a:xfrm>
            <a:off x="1526976" y="1398631"/>
            <a:ext cx="6090046" cy="761007"/>
          </a:xfrm>
          <a:custGeom>
            <a:avLst/>
            <a:gdLst>
              <a:gd name="connsiteX0" fmla="*/ 0 w 6090046"/>
              <a:gd name="connsiteY0" fmla="*/ 76101 h 761007"/>
              <a:gd name="connsiteX1" fmla="*/ 76101 w 6090046"/>
              <a:gd name="connsiteY1" fmla="*/ 0 h 761007"/>
              <a:gd name="connsiteX2" fmla="*/ 6013945 w 6090046"/>
              <a:gd name="connsiteY2" fmla="*/ 0 h 761007"/>
              <a:gd name="connsiteX3" fmla="*/ 6090046 w 6090046"/>
              <a:gd name="connsiteY3" fmla="*/ 76101 h 761007"/>
              <a:gd name="connsiteX4" fmla="*/ 6090046 w 6090046"/>
              <a:gd name="connsiteY4" fmla="*/ 684906 h 761007"/>
              <a:gd name="connsiteX5" fmla="*/ 6013945 w 6090046"/>
              <a:gd name="connsiteY5" fmla="*/ 761007 h 761007"/>
              <a:gd name="connsiteX6" fmla="*/ 76101 w 6090046"/>
              <a:gd name="connsiteY6" fmla="*/ 761007 h 761007"/>
              <a:gd name="connsiteX7" fmla="*/ 0 w 6090046"/>
              <a:gd name="connsiteY7" fmla="*/ 684906 h 761007"/>
              <a:gd name="connsiteX8" fmla="*/ 0 w 6090046"/>
              <a:gd name="connsiteY8" fmla="*/ 76101 h 76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0046" h="761007">
                <a:moveTo>
                  <a:pt x="0" y="76101"/>
                </a:moveTo>
                <a:cubicBezTo>
                  <a:pt x="0" y="34072"/>
                  <a:pt x="34072" y="0"/>
                  <a:pt x="76101" y="0"/>
                </a:cubicBezTo>
                <a:lnTo>
                  <a:pt x="6013945" y="0"/>
                </a:lnTo>
                <a:cubicBezTo>
                  <a:pt x="6055974" y="0"/>
                  <a:pt x="6090046" y="34072"/>
                  <a:pt x="6090046" y="76101"/>
                </a:cubicBezTo>
                <a:lnTo>
                  <a:pt x="6090046" y="684906"/>
                </a:lnTo>
                <a:cubicBezTo>
                  <a:pt x="6090046" y="726935"/>
                  <a:pt x="6055974" y="761007"/>
                  <a:pt x="6013945" y="761007"/>
                </a:cubicBezTo>
                <a:lnTo>
                  <a:pt x="76101" y="761007"/>
                </a:lnTo>
                <a:cubicBezTo>
                  <a:pt x="34072" y="761007"/>
                  <a:pt x="0" y="726935"/>
                  <a:pt x="0" y="684906"/>
                </a:cubicBezTo>
                <a:lnTo>
                  <a:pt x="0" y="76101"/>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8489" tIns="98489" rIns="98489" bIns="98489" numCol="1" spcCol="1270" anchor="ctr" anchorCtr="0">
            <a:noAutofit/>
          </a:bodyPr>
          <a:lstStyle/>
          <a:p>
            <a:pPr marL="0" lvl="0" indent="0" algn="ctr" defTabSz="889000">
              <a:lnSpc>
                <a:spcPct val="90000"/>
              </a:lnSpc>
              <a:spcBef>
                <a:spcPct val="0"/>
              </a:spcBef>
              <a:spcAft>
                <a:spcPct val="35000"/>
              </a:spcAft>
              <a:buNone/>
            </a:pPr>
            <a:r>
              <a:rPr lang="el-GR" kern="1200" dirty="0"/>
              <a:t>Αρχές και πρότυπα που λήφθηκαν υπόψη κατά τη δημιουργία του ΕΥ </a:t>
            </a:r>
          </a:p>
        </p:txBody>
      </p:sp>
      <p:sp>
        <p:nvSpPr>
          <p:cNvPr id="7" name="Ελεύθερη σχεδίαση: Σχήμα 6">
            <a:extLst>
              <a:ext uri="{FF2B5EF4-FFF2-40B4-BE49-F238E27FC236}">
                <a16:creationId xmlns:a16="http://schemas.microsoft.com/office/drawing/2014/main" id="{EBCE3BF4-DF1F-449A-8324-3ED6D5F39D1B}"/>
              </a:ext>
            </a:extLst>
          </p:cNvPr>
          <p:cNvSpPr/>
          <p:nvPr/>
        </p:nvSpPr>
        <p:spPr>
          <a:xfrm>
            <a:off x="1835696" y="2314673"/>
            <a:ext cx="3981128" cy="761007"/>
          </a:xfrm>
          <a:custGeom>
            <a:avLst/>
            <a:gdLst>
              <a:gd name="connsiteX0" fmla="*/ 0 w 6090046"/>
              <a:gd name="connsiteY0" fmla="*/ 76101 h 761007"/>
              <a:gd name="connsiteX1" fmla="*/ 76101 w 6090046"/>
              <a:gd name="connsiteY1" fmla="*/ 0 h 761007"/>
              <a:gd name="connsiteX2" fmla="*/ 6013945 w 6090046"/>
              <a:gd name="connsiteY2" fmla="*/ 0 h 761007"/>
              <a:gd name="connsiteX3" fmla="*/ 6090046 w 6090046"/>
              <a:gd name="connsiteY3" fmla="*/ 76101 h 761007"/>
              <a:gd name="connsiteX4" fmla="*/ 6090046 w 6090046"/>
              <a:gd name="connsiteY4" fmla="*/ 684906 h 761007"/>
              <a:gd name="connsiteX5" fmla="*/ 6013945 w 6090046"/>
              <a:gd name="connsiteY5" fmla="*/ 761007 h 761007"/>
              <a:gd name="connsiteX6" fmla="*/ 76101 w 6090046"/>
              <a:gd name="connsiteY6" fmla="*/ 761007 h 761007"/>
              <a:gd name="connsiteX7" fmla="*/ 0 w 6090046"/>
              <a:gd name="connsiteY7" fmla="*/ 684906 h 761007"/>
              <a:gd name="connsiteX8" fmla="*/ 0 w 6090046"/>
              <a:gd name="connsiteY8" fmla="*/ 76101 h 76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0046" h="761007">
                <a:moveTo>
                  <a:pt x="0" y="76101"/>
                </a:moveTo>
                <a:cubicBezTo>
                  <a:pt x="0" y="34072"/>
                  <a:pt x="34072" y="0"/>
                  <a:pt x="76101" y="0"/>
                </a:cubicBezTo>
                <a:lnTo>
                  <a:pt x="6013945" y="0"/>
                </a:lnTo>
                <a:cubicBezTo>
                  <a:pt x="6055974" y="0"/>
                  <a:pt x="6090046" y="34072"/>
                  <a:pt x="6090046" y="76101"/>
                </a:cubicBezTo>
                <a:lnTo>
                  <a:pt x="6090046" y="684906"/>
                </a:lnTo>
                <a:cubicBezTo>
                  <a:pt x="6090046" y="726935"/>
                  <a:pt x="6055974" y="761007"/>
                  <a:pt x="6013945" y="761007"/>
                </a:cubicBezTo>
                <a:lnTo>
                  <a:pt x="76101" y="761007"/>
                </a:lnTo>
                <a:cubicBezTo>
                  <a:pt x="34072" y="761007"/>
                  <a:pt x="0" y="726935"/>
                  <a:pt x="0" y="684906"/>
                </a:cubicBezTo>
                <a:lnTo>
                  <a:pt x="0" y="7610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8489" tIns="98489" rIns="98489" bIns="98489" numCol="1" spcCol="1270" anchor="ctr" anchorCtr="0">
            <a:noAutofit/>
          </a:bodyPr>
          <a:lstStyle/>
          <a:p>
            <a:pPr lvl="0" defTabSz="889000">
              <a:lnSpc>
                <a:spcPct val="90000"/>
              </a:lnSpc>
              <a:spcBef>
                <a:spcPct val="0"/>
              </a:spcBef>
              <a:spcAft>
                <a:spcPct val="35000"/>
              </a:spcAft>
            </a:pPr>
            <a:r>
              <a:rPr lang="el-GR" sz="1600" kern="1200" dirty="0"/>
              <a:t>1. Μοντέλο </a:t>
            </a:r>
            <a:r>
              <a:rPr lang="en-US" sz="1600" kern="1200" dirty="0"/>
              <a:t>Gagn</a:t>
            </a:r>
            <a:r>
              <a:rPr lang="el-GR" sz="1600" kern="1200" dirty="0"/>
              <a:t>é (9 εκπαιδευτικά γεγονότα) </a:t>
            </a:r>
          </a:p>
        </p:txBody>
      </p:sp>
      <p:sp>
        <p:nvSpPr>
          <p:cNvPr id="8" name="Ελεύθερη σχεδίαση: Σχήμα 7">
            <a:extLst>
              <a:ext uri="{FF2B5EF4-FFF2-40B4-BE49-F238E27FC236}">
                <a16:creationId xmlns:a16="http://schemas.microsoft.com/office/drawing/2014/main" id="{E6891F3E-D137-4CFF-89DB-35BDB363CC3C}"/>
              </a:ext>
            </a:extLst>
          </p:cNvPr>
          <p:cNvSpPr/>
          <p:nvPr/>
        </p:nvSpPr>
        <p:spPr>
          <a:xfrm>
            <a:off x="2581435" y="3151918"/>
            <a:ext cx="3981128" cy="761007"/>
          </a:xfrm>
          <a:custGeom>
            <a:avLst/>
            <a:gdLst>
              <a:gd name="connsiteX0" fmla="*/ 0 w 6090046"/>
              <a:gd name="connsiteY0" fmla="*/ 76101 h 761007"/>
              <a:gd name="connsiteX1" fmla="*/ 76101 w 6090046"/>
              <a:gd name="connsiteY1" fmla="*/ 0 h 761007"/>
              <a:gd name="connsiteX2" fmla="*/ 6013945 w 6090046"/>
              <a:gd name="connsiteY2" fmla="*/ 0 h 761007"/>
              <a:gd name="connsiteX3" fmla="*/ 6090046 w 6090046"/>
              <a:gd name="connsiteY3" fmla="*/ 76101 h 761007"/>
              <a:gd name="connsiteX4" fmla="*/ 6090046 w 6090046"/>
              <a:gd name="connsiteY4" fmla="*/ 684906 h 761007"/>
              <a:gd name="connsiteX5" fmla="*/ 6013945 w 6090046"/>
              <a:gd name="connsiteY5" fmla="*/ 761007 h 761007"/>
              <a:gd name="connsiteX6" fmla="*/ 76101 w 6090046"/>
              <a:gd name="connsiteY6" fmla="*/ 761007 h 761007"/>
              <a:gd name="connsiteX7" fmla="*/ 0 w 6090046"/>
              <a:gd name="connsiteY7" fmla="*/ 684906 h 761007"/>
              <a:gd name="connsiteX8" fmla="*/ 0 w 6090046"/>
              <a:gd name="connsiteY8" fmla="*/ 76101 h 76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0046" h="761007">
                <a:moveTo>
                  <a:pt x="0" y="76101"/>
                </a:moveTo>
                <a:cubicBezTo>
                  <a:pt x="0" y="34072"/>
                  <a:pt x="34072" y="0"/>
                  <a:pt x="76101" y="0"/>
                </a:cubicBezTo>
                <a:lnTo>
                  <a:pt x="6013945" y="0"/>
                </a:lnTo>
                <a:cubicBezTo>
                  <a:pt x="6055974" y="0"/>
                  <a:pt x="6090046" y="34072"/>
                  <a:pt x="6090046" y="76101"/>
                </a:cubicBezTo>
                <a:lnTo>
                  <a:pt x="6090046" y="684906"/>
                </a:lnTo>
                <a:cubicBezTo>
                  <a:pt x="6090046" y="726935"/>
                  <a:pt x="6055974" y="761007"/>
                  <a:pt x="6013945" y="761007"/>
                </a:cubicBezTo>
                <a:lnTo>
                  <a:pt x="76101" y="761007"/>
                </a:lnTo>
                <a:cubicBezTo>
                  <a:pt x="34072" y="761007"/>
                  <a:pt x="0" y="726935"/>
                  <a:pt x="0" y="684906"/>
                </a:cubicBezTo>
                <a:lnTo>
                  <a:pt x="0" y="7610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8489" tIns="98489" rIns="98489" bIns="98489" numCol="1" spcCol="1270" anchor="ctr" anchorCtr="0">
            <a:noAutofit/>
          </a:bodyPr>
          <a:lstStyle/>
          <a:p>
            <a:pPr lvl="0" defTabSz="889000">
              <a:lnSpc>
                <a:spcPct val="90000"/>
              </a:lnSpc>
              <a:spcBef>
                <a:spcPct val="0"/>
              </a:spcBef>
              <a:spcAft>
                <a:spcPct val="35000"/>
              </a:spcAft>
            </a:pPr>
            <a:r>
              <a:rPr lang="el-GR" sz="1800" kern="1200" dirty="0"/>
              <a:t>2. Τυπολογία </a:t>
            </a:r>
            <a:r>
              <a:rPr lang="en-US" sz="1800" kern="1200" dirty="0"/>
              <a:t>West</a:t>
            </a:r>
            <a:r>
              <a:rPr lang="el-GR" sz="1800" kern="1200" dirty="0"/>
              <a:t> &amp; Λιοναράκη</a:t>
            </a:r>
          </a:p>
        </p:txBody>
      </p:sp>
      <p:sp>
        <p:nvSpPr>
          <p:cNvPr id="9" name="Ελεύθερη σχεδίαση: Σχήμα 8">
            <a:extLst>
              <a:ext uri="{FF2B5EF4-FFF2-40B4-BE49-F238E27FC236}">
                <a16:creationId xmlns:a16="http://schemas.microsoft.com/office/drawing/2014/main" id="{A96D1C4F-D366-4671-A794-B58B670AB750}"/>
              </a:ext>
            </a:extLst>
          </p:cNvPr>
          <p:cNvSpPr/>
          <p:nvPr/>
        </p:nvSpPr>
        <p:spPr>
          <a:xfrm>
            <a:off x="2905472" y="3989163"/>
            <a:ext cx="3981128" cy="761007"/>
          </a:xfrm>
          <a:custGeom>
            <a:avLst/>
            <a:gdLst>
              <a:gd name="connsiteX0" fmla="*/ 0 w 6090046"/>
              <a:gd name="connsiteY0" fmla="*/ 76101 h 761007"/>
              <a:gd name="connsiteX1" fmla="*/ 76101 w 6090046"/>
              <a:gd name="connsiteY1" fmla="*/ 0 h 761007"/>
              <a:gd name="connsiteX2" fmla="*/ 6013945 w 6090046"/>
              <a:gd name="connsiteY2" fmla="*/ 0 h 761007"/>
              <a:gd name="connsiteX3" fmla="*/ 6090046 w 6090046"/>
              <a:gd name="connsiteY3" fmla="*/ 76101 h 761007"/>
              <a:gd name="connsiteX4" fmla="*/ 6090046 w 6090046"/>
              <a:gd name="connsiteY4" fmla="*/ 684906 h 761007"/>
              <a:gd name="connsiteX5" fmla="*/ 6013945 w 6090046"/>
              <a:gd name="connsiteY5" fmla="*/ 761007 h 761007"/>
              <a:gd name="connsiteX6" fmla="*/ 76101 w 6090046"/>
              <a:gd name="connsiteY6" fmla="*/ 761007 h 761007"/>
              <a:gd name="connsiteX7" fmla="*/ 0 w 6090046"/>
              <a:gd name="connsiteY7" fmla="*/ 684906 h 761007"/>
              <a:gd name="connsiteX8" fmla="*/ 0 w 6090046"/>
              <a:gd name="connsiteY8" fmla="*/ 76101 h 76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0046" h="761007">
                <a:moveTo>
                  <a:pt x="0" y="76101"/>
                </a:moveTo>
                <a:cubicBezTo>
                  <a:pt x="0" y="34072"/>
                  <a:pt x="34072" y="0"/>
                  <a:pt x="76101" y="0"/>
                </a:cubicBezTo>
                <a:lnTo>
                  <a:pt x="6013945" y="0"/>
                </a:lnTo>
                <a:cubicBezTo>
                  <a:pt x="6055974" y="0"/>
                  <a:pt x="6090046" y="34072"/>
                  <a:pt x="6090046" y="76101"/>
                </a:cubicBezTo>
                <a:lnTo>
                  <a:pt x="6090046" y="684906"/>
                </a:lnTo>
                <a:cubicBezTo>
                  <a:pt x="6090046" y="726935"/>
                  <a:pt x="6055974" y="761007"/>
                  <a:pt x="6013945" y="761007"/>
                </a:cubicBezTo>
                <a:lnTo>
                  <a:pt x="76101" y="761007"/>
                </a:lnTo>
                <a:cubicBezTo>
                  <a:pt x="34072" y="761007"/>
                  <a:pt x="0" y="726935"/>
                  <a:pt x="0" y="684906"/>
                </a:cubicBezTo>
                <a:lnTo>
                  <a:pt x="0" y="7610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8489" tIns="98489" rIns="98489" bIns="98489" numCol="1" spcCol="1270" anchor="ctr" anchorCtr="0">
            <a:noAutofit/>
          </a:bodyPr>
          <a:lstStyle/>
          <a:p>
            <a:pPr marL="0" lvl="0" indent="0" defTabSz="889000">
              <a:lnSpc>
                <a:spcPct val="90000"/>
              </a:lnSpc>
              <a:spcBef>
                <a:spcPct val="0"/>
              </a:spcBef>
              <a:spcAft>
                <a:spcPct val="35000"/>
              </a:spcAft>
              <a:buNone/>
            </a:pPr>
            <a:r>
              <a:rPr lang="el-GR" sz="1800" kern="1200" dirty="0"/>
              <a:t>3. Αρχές </a:t>
            </a:r>
            <a:r>
              <a:rPr lang="en-US" sz="1800" kern="1200" dirty="0"/>
              <a:t>Clark &amp; Mayer</a:t>
            </a:r>
            <a:endParaRPr lang="el-GR" sz="1800" kern="1200" dirty="0"/>
          </a:p>
        </p:txBody>
      </p:sp>
      <p:sp>
        <p:nvSpPr>
          <p:cNvPr id="10" name="Ελεύθερη σχεδίαση: Σχήμα 9">
            <a:extLst>
              <a:ext uri="{FF2B5EF4-FFF2-40B4-BE49-F238E27FC236}">
                <a16:creationId xmlns:a16="http://schemas.microsoft.com/office/drawing/2014/main" id="{C1AD766B-A0AE-40DB-BDAA-948287E2EC38}"/>
              </a:ext>
            </a:extLst>
          </p:cNvPr>
          <p:cNvSpPr/>
          <p:nvPr/>
        </p:nvSpPr>
        <p:spPr>
          <a:xfrm>
            <a:off x="3635894" y="4838721"/>
            <a:ext cx="3981128" cy="761007"/>
          </a:xfrm>
          <a:custGeom>
            <a:avLst/>
            <a:gdLst>
              <a:gd name="connsiteX0" fmla="*/ 0 w 6090046"/>
              <a:gd name="connsiteY0" fmla="*/ 76101 h 761007"/>
              <a:gd name="connsiteX1" fmla="*/ 76101 w 6090046"/>
              <a:gd name="connsiteY1" fmla="*/ 0 h 761007"/>
              <a:gd name="connsiteX2" fmla="*/ 6013945 w 6090046"/>
              <a:gd name="connsiteY2" fmla="*/ 0 h 761007"/>
              <a:gd name="connsiteX3" fmla="*/ 6090046 w 6090046"/>
              <a:gd name="connsiteY3" fmla="*/ 76101 h 761007"/>
              <a:gd name="connsiteX4" fmla="*/ 6090046 w 6090046"/>
              <a:gd name="connsiteY4" fmla="*/ 684906 h 761007"/>
              <a:gd name="connsiteX5" fmla="*/ 6013945 w 6090046"/>
              <a:gd name="connsiteY5" fmla="*/ 761007 h 761007"/>
              <a:gd name="connsiteX6" fmla="*/ 76101 w 6090046"/>
              <a:gd name="connsiteY6" fmla="*/ 761007 h 761007"/>
              <a:gd name="connsiteX7" fmla="*/ 0 w 6090046"/>
              <a:gd name="connsiteY7" fmla="*/ 684906 h 761007"/>
              <a:gd name="connsiteX8" fmla="*/ 0 w 6090046"/>
              <a:gd name="connsiteY8" fmla="*/ 76101 h 76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0046" h="761007">
                <a:moveTo>
                  <a:pt x="0" y="76101"/>
                </a:moveTo>
                <a:cubicBezTo>
                  <a:pt x="0" y="34072"/>
                  <a:pt x="34072" y="0"/>
                  <a:pt x="76101" y="0"/>
                </a:cubicBezTo>
                <a:lnTo>
                  <a:pt x="6013945" y="0"/>
                </a:lnTo>
                <a:cubicBezTo>
                  <a:pt x="6055974" y="0"/>
                  <a:pt x="6090046" y="34072"/>
                  <a:pt x="6090046" y="76101"/>
                </a:cubicBezTo>
                <a:lnTo>
                  <a:pt x="6090046" y="684906"/>
                </a:lnTo>
                <a:cubicBezTo>
                  <a:pt x="6090046" y="726935"/>
                  <a:pt x="6055974" y="761007"/>
                  <a:pt x="6013945" y="761007"/>
                </a:cubicBezTo>
                <a:lnTo>
                  <a:pt x="76101" y="761007"/>
                </a:lnTo>
                <a:cubicBezTo>
                  <a:pt x="34072" y="761007"/>
                  <a:pt x="0" y="726935"/>
                  <a:pt x="0" y="684906"/>
                </a:cubicBezTo>
                <a:lnTo>
                  <a:pt x="0" y="7610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8489" tIns="98489" rIns="98489" bIns="98489" numCol="1" spcCol="1270" anchor="ctr" anchorCtr="0">
            <a:noAutofit/>
          </a:bodyPr>
          <a:lstStyle/>
          <a:p>
            <a:pPr marL="0" lvl="0" indent="0" defTabSz="889000">
              <a:lnSpc>
                <a:spcPct val="90000"/>
              </a:lnSpc>
              <a:spcBef>
                <a:spcPct val="0"/>
              </a:spcBef>
              <a:spcAft>
                <a:spcPct val="35000"/>
              </a:spcAft>
              <a:buNone/>
            </a:pPr>
            <a:r>
              <a:rPr lang="el-GR" sz="1800" kern="1200" dirty="0"/>
              <a:t>4. Επτά σημεία της Ψηφιακής αφήγησης</a:t>
            </a:r>
          </a:p>
        </p:txBody>
      </p:sp>
      <p:pic>
        <p:nvPicPr>
          <p:cNvPr id="12" name="Εικόνα 11">
            <a:extLst>
              <a:ext uri="{FF2B5EF4-FFF2-40B4-BE49-F238E27FC236}">
                <a16:creationId xmlns:a16="http://schemas.microsoft.com/office/drawing/2014/main" id="{BDD2B6E4-6853-43C8-9A6E-1B3416FC3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4288" y="2231388"/>
            <a:ext cx="1857375" cy="2466975"/>
          </a:xfrm>
          <a:prstGeom prst="rect">
            <a:avLst/>
          </a:prstGeom>
        </p:spPr>
      </p:pic>
      <p:pic>
        <p:nvPicPr>
          <p:cNvPr id="15" name="Εικόνα 14">
            <a:extLst>
              <a:ext uri="{FF2B5EF4-FFF2-40B4-BE49-F238E27FC236}">
                <a16:creationId xmlns:a16="http://schemas.microsoft.com/office/drawing/2014/main" id="{1C2460B4-BBCD-406E-870F-C7136DFB1D1A}"/>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91322" l="962" r="98558"/>
                    </a14:imgEffect>
                  </a14:imgLayer>
                </a14:imgProps>
              </a:ext>
              <a:ext uri="{28A0092B-C50C-407E-A947-70E740481C1C}">
                <a14:useLocalDpi xmlns:a14="http://schemas.microsoft.com/office/drawing/2010/main" val="0"/>
              </a:ext>
            </a:extLst>
          </a:blip>
          <a:stretch>
            <a:fillRect/>
          </a:stretch>
        </p:blipFill>
        <p:spPr>
          <a:xfrm>
            <a:off x="8100392" y="5980360"/>
            <a:ext cx="654090" cy="761008"/>
          </a:xfrm>
          <a:prstGeom prst="rect">
            <a:avLst/>
          </a:prstGeom>
        </p:spPr>
      </p:pic>
      <p:sp>
        <p:nvSpPr>
          <p:cNvPr id="13" name="TextBox 12">
            <a:extLst>
              <a:ext uri="{FF2B5EF4-FFF2-40B4-BE49-F238E27FC236}">
                <a16:creationId xmlns:a16="http://schemas.microsoft.com/office/drawing/2014/main" id="{7FAFBD1C-4E27-464F-9CAB-92F7D2971120}"/>
              </a:ext>
            </a:extLst>
          </p:cNvPr>
          <p:cNvSpPr txBox="1"/>
          <p:nvPr/>
        </p:nvSpPr>
        <p:spPr>
          <a:xfrm>
            <a:off x="5490289" y="5754763"/>
            <a:ext cx="3081164" cy="461665"/>
          </a:xfrm>
          <a:prstGeom prst="rect">
            <a:avLst/>
          </a:prstGeom>
          <a:noFill/>
        </p:spPr>
        <p:txBody>
          <a:bodyPr wrap="none" rtlCol="0">
            <a:spAutoFit/>
          </a:bodyPr>
          <a:lstStyle/>
          <a:p>
            <a:r>
              <a:rPr lang="el-GR" dirty="0">
                <a:hlinkClick r:id="rId5"/>
              </a:rPr>
              <a:t>Το Εκπαιδευτικό Υλικό</a:t>
            </a:r>
            <a:endParaRPr lang="el-GR" dirty="0"/>
          </a:p>
        </p:txBody>
      </p:sp>
    </p:spTree>
    <p:extLst>
      <p:ext uri="{BB962C8B-B14F-4D97-AF65-F5344CB8AC3E}">
        <p14:creationId xmlns:p14="http://schemas.microsoft.com/office/powerpoint/2010/main" val="416547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3"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C96662F-1F33-4180-A80D-FEF5F965C681}">
  <we:reference id="wa200001960" version="1.0.0.0" store="el-GR" storeType="OMEX"/>
  <we:alternateReferences>
    <we:reference id="wa200001960" version="1.0.0.0" store="WA20000196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4000</TotalTime>
  <Words>1923</Words>
  <Application>Microsoft Office PowerPoint</Application>
  <PresentationFormat>Προβολή στην οθόνη (4:3)</PresentationFormat>
  <Paragraphs>231</Paragraphs>
  <Slides>21</Slides>
  <Notes>2</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21</vt:i4>
      </vt:variant>
    </vt:vector>
  </HeadingPairs>
  <TitlesOfParts>
    <vt:vector size="29" baseType="lpstr">
      <vt:lpstr>Arial</vt:lpstr>
      <vt:lpstr>Book Antiqua</vt:lpstr>
      <vt:lpstr>Calibri</vt:lpstr>
      <vt:lpstr>Calibri Light</vt:lpstr>
      <vt:lpstr>Symbol</vt:lpstr>
      <vt:lpstr>Times New Roman</vt:lpstr>
      <vt:lpstr>Wingdings</vt:lpstr>
      <vt:lpstr>Θέμα του Office</vt:lpstr>
      <vt:lpstr>Σχεδιασμός και ανάπτυξη εκπαιδευτικού υλικού για την υποστήριξη της σχολικής εξ αποστάσεως εκπαίδευσης: Μια μελέτη περίπτωσης στη διδασκαλία της Ιστορίας στο Δημοτικό Σχολείο</vt:lpstr>
      <vt:lpstr>1. Σκοπός εργασίας</vt:lpstr>
      <vt:lpstr>2. Συνεισφορά της διπλωματικής</vt:lpstr>
      <vt:lpstr>3. Ερευνητικά Ερωτήματα 1/2</vt:lpstr>
      <vt:lpstr>3. Ερευνητικά Ερωτήματα 2/2</vt:lpstr>
      <vt:lpstr>4. Δομή της εργασίας </vt:lpstr>
      <vt:lpstr>5. Θεωρητικό Πλαίσιο</vt:lpstr>
      <vt:lpstr> 6. Παραγόμενο εκπαιδευτικό υλικό 1/2</vt:lpstr>
      <vt:lpstr> 6. Παραγόμενο εκπαιδευτικό υλικό 2/2</vt:lpstr>
      <vt:lpstr>7. Μεθοδολογία 1ης  Έρευνας      </vt:lpstr>
      <vt:lpstr>7. Μεθοδολογία 2ης  Έρευνας      </vt:lpstr>
      <vt:lpstr>8. Αποτελέσματα - Κύρια ευρήματα 1ης έρευνας 1/3</vt:lpstr>
      <vt:lpstr>8. Αποτελέσματα - Κύρια ευρήματα 1ης έρευνας 2/3</vt:lpstr>
      <vt:lpstr>8. Αποτελέσματα - Κύρια ευρήματα 1ης έρευνας 3/3</vt:lpstr>
      <vt:lpstr>8. Αποτελέσματα - Κύρια ευρήματα 2ης έρευνας 1/2</vt:lpstr>
      <vt:lpstr>8. Αποτελέσματα - Κύρια ευρήματα 2ης έρευνας 2/2</vt:lpstr>
      <vt:lpstr>8. Συμπεράσματα Ερευνών</vt:lpstr>
      <vt:lpstr>8. Αντιστοίχιση ευρημάτων με ευρήματα άλλων ερευνών</vt:lpstr>
      <vt:lpstr>8. Αντιστοίχιση ευρημάτων με ευρήματα άλλης έρευνας</vt:lpstr>
      <vt:lpstr>8. Περιορισμοί ερευνών – Προτάσεις για μελλοντική έρευνα</vt:lpstr>
      <vt:lpstr>Τέλος Παρουσίασης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Stratos Frag</cp:lastModifiedBy>
  <cp:revision>1687</cp:revision>
  <dcterms:created xsi:type="dcterms:W3CDTF">2003-10-16T17:37:47Z</dcterms:created>
  <dcterms:modified xsi:type="dcterms:W3CDTF">2021-11-08T19:39:40Z</dcterms:modified>
</cp:coreProperties>
</file>