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</p:sldMasterIdLst>
  <p:notesMasterIdLst>
    <p:notesMasterId r:id="rId25"/>
  </p:notesMasterIdLst>
  <p:sldIdLst>
    <p:sldId id="1482" r:id="rId2"/>
    <p:sldId id="2024" r:id="rId3"/>
    <p:sldId id="2013" r:id="rId4"/>
    <p:sldId id="2021" r:id="rId5"/>
    <p:sldId id="2014" r:id="rId6"/>
    <p:sldId id="2023" r:id="rId7"/>
    <p:sldId id="2020" r:id="rId8"/>
    <p:sldId id="2012" r:id="rId9"/>
    <p:sldId id="2025" r:id="rId10"/>
    <p:sldId id="2016" r:id="rId11"/>
    <p:sldId id="2026" r:id="rId12"/>
    <p:sldId id="2028" r:id="rId13"/>
    <p:sldId id="2029" r:id="rId14"/>
    <p:sldId id="2030" r:id="rId15"/>
    <p:sldId id="2015" r:id="rId16"/>
    <p:sldId id="2031" r:id="rId17"/>
    <p:sldId id="2017" r:id="rId18"/>
    <p:sldId id="2032" r:id="rId19"/>
    <p:sldId id="2018" r:id="rId20"/>
    <p:sldId id="2034" r:id="rId21"/>
    <p:sldId id="2036" r:id="rId22"/>
    <p:sldId id="2035" r:id="rId23"/>
    <p:sldId id="2019" r:id="rId24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:p15="http://schemas.microsoft.com/office/powerpoint/2012/main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CCAF"/>
    <a:srgbClr val="FFA54B"/>
    <a:srgbClr val="FFFFCC"/>
    <a:srgbClr val="931B1B"/>
    <a:srgbClr val="EDBE9B"/>
    <a:srgbClr val="ADDB7B"/>
    <a:srgbClr val="F4F694"/>
    <a:srgbClr val="FFAD5B"/>
    <a:srgbClr val="FF9933"/>
    <a:srgbClr val="FFF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Μεσαίο στυλ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Μεσαίο στυλ 2 - Έμφαση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Μεσαίο στυλ 2 - Έμφαση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15" autoAdjust="0"/>
    <p:restoredTop sz="89528" autoAdjust="0"/>
  </p:normalViewPr>
  <p:slideViewPr>
    <p:cSldViewPr>
      <p:cViewPr varScale="1">
        <p:scale>
          <a:sx n="67" d="100"/>
          <a:sy n="67" d="100"/>
        </p:scale>
        <p:origin x="1578" y="60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11861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124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11/6/2021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66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11/6/2021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731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398985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11/6/2021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58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11/6/2021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8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11/6/2021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96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11/6/2021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63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11/6/2021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42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11/6/2021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74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11/6/2021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25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11/6/2021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chamilo.datacenter.uoc.gr/metchamilo/courses/HGHWSXWROSZWHSTOYAN8RWPOY/index.php?id_session=0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71599" y="476671"/>
            <a:ext cx="8037205" cy="253135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l-GR" sz="2000" dirty="0"/>
              <a:t>Τίτλος </a:t>
            </a:r>
            <a:r>
              <a:rPr lang="el-GR" sz="2000" dirty="0" smtClean="0"/>
              <a:t>Μεταπτυχιακής Διπλωματικής Εργασίας</a:t>
            </a:r>
            <a:br>
              <a:rPr lang="el-GR" sz="2000" dirty="0" smtClean="0"/>
            </a:br>
            <a:r>
              <a:rPr lang="el-GR" sz="2000" dirty="0"/>
              <a:t/>
            </a:r>
            <a:br>
              <a:rPr lang="el-GR" sz="2000" dirty="0"/>
            </a:br>
            <a:r>
              <a:rPr lang="el-GR" sz="2000" i="1" dirty="0" smtClean="0"/>
              <a:t> </a:t>
            </a:r>
            <a:r>
              <a:rPr lang="el-GR" sz="2000" i="1" dirty="0"/>
              <a:t>Σχεδιασμός, υλοποίηση και αποτίμηση </a:t>
            </a:r>
            <a:br>
              <a:rPr lang="el-GR" sz="2000" i="1" dirty="0"/>
            </a:br>
            <a:r>
              <a:rPr lang="el-GR" sz="2000" i="1" dirty="0"/>
              <a:t>εκπαιδευτικής παρέμβασης συμπληρωματικής εξ Αποστάσεως Εκπαίδευσης </a:t>
            </a:r>
            <a:br>
              <a:rPr lang="el-GR" sz="2000" i="1" dirty="0"/>
            </a:br>
            <a:r>
              <a:rPr lang="el-GR" sz="2000" i="1" dirty="0"/>
              <a:t>σε μαθητές ΣΤ΄ Δημοτικού στο πλαίσιο του μαθήματος της Γεωγραφίας: </a:t>
            </a:r>
            <a:br>
              <a:rPr lang="el-GR" sz="2000" i="1" dirty="0"/>
            </a:br>
            <a:r>
              <a:rPr lang="el-GR" sz="2000" i="1" dirty="0"/>
              <a:t>Η περίπτωση της θεματικής ενότητας «Η Γη ως χώρος ζωής του ανθρώπου» </a:t>
            </a:r>
            <a:endParaRPr lang="el-GR" sz="2000" b="1" i="1" dirty="0">
              <a:solidFill>
                <a:srgbClr val="C00000"/>
              </a:solidFill>
            </a:endParaRPr>
          </a:p>
        </p:txBody>
      </p:sp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604896" y="251187"/>
            <a:ext cx="74039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</a:t>
            </a:r>
            <a:r>
              <a:rPr lang="el-GR" sz="1400" dirty="0" err="1"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latin typeface="Book Antiqua" panose="02040602050305030304" pitchFamily="18" charset="0"/>
              </a:rPr>
              <a:t>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5933891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l-GR" sz="20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2021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369379" y="3483916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l-GR" sz="3200" dirty="0"/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2658752"/>
              </p:ext>
            </p:extLst>
          </p:nvPr>
        </p:nvGraphicFramePr>
        <p:xfrm>
          <a:off x="1187625" y="5015409"/>
          <a:ext cx="7442781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09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8092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8092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800" b="0" i="0" u="none" strike="noStrike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Επιβλέπουσα Καθηγήτρια: </a:t>
                      </a:r>
                    </a:p>
                    <a:p>
                      <a:r>
                        <a:rPr lang="el-GR" sz="1800" b="0" i="0" u="none" strike="noStrike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Μαρία Ιβρίντελη </a:t>
                      </a:r>
                      <a:endParaRPr lang="el-GR" sz="1800" b="0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800" b="0" i="0" u="none" strike="noStrike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Συν-Επιβλέπων Καθηγητής: </a:t>
                      </a:r>
                    </a:p>
                    <a:p>
                      <a:r>
                        <a:rPr lang="el-GR" sz="1800" b="0" i="0" u="none" strike="noStrike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Λάμπρος Καρβούνης </a:t>
                      </a:r>
                      <a:endParaRPr lang="el-GR" sz="18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800" b="0" i="0" u="none" strike="noStrike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Συν-Επιβλέπων Καθηγητής: </a:t>
                      </a:r>
                    </a:p>
                    <a:p>
                      <a:r>
                        <a:rPr lang="el-GR" sz="1800" b="0" i="0" u="none" strike="noStrike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Χαράλαμπος Μουζάκης </a:t>
                      </a:r>
                      <a:endParaRPr lang="el-GR" sz="18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535809" y="4544582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Επιτροπή Κρίσης ΔΕ</a:t>
            </a:r>
          </a:p>
        </p:txBody>
      </p:sp>
      <p:sp>
        <p:nvSpPr>
          <p:cNvPr id="4" name="Ορθογώνιο 3"/>
          <p:cNvSpPr/>
          <p:nvPr/>
        </p:nvSpPr>
        <p:spPr>
          <a:xfrm>
            <a:off x="3204228" y="3426901"/>
            <a:ext cx="31710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/>
              <a:t>Γεώργιος Μπαμπασίδης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95128" y="188640"/>
            <a:ext cx="5149080" cy="720080"/>
          </a:xfrm>
        </p:spPr>
        <p:txBody>
          <a:bodyPr>
            <a:noAutofit/>
          </a:bodyPr>
          <a:lstStyle/>
          <a:p>
            <a:r>
              <a:rPr lang="el-GR" sz="2800" dirty="0" smtClean="0"/>
              <a:t>6. </a:t>
            </a:r>
            <a:r>
              <a:rPr lang="el-GR" sz="2800" dirty="0"/>
              <a:t>Παραγόμενο εκπαιδευτικό </a:t>
            </a:r>
            <a:r>
              <a:rPr lang="el-GR" sz="2800" dirty="0" smtClean="0"/>
              <a:t>υλικό</a:t>
            </a:r>
            <a:endParaRPr lang="el-GR" sz="2800" b="1" dirty="0">
              <a:solidFill>
                <a:srgbClr val="FF000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755576" y="1225689"/>
            <a:ext cx="820891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1800" dirty="0" smtClean="0"/>
              <a:t>Το Πολυμορφικό Εκπαιδευτικό Υλικό (ΠΕΥ) που δημιουργήθηκε - στην ψηφιακή πλατφόρμα «</a:t>
            </a:r>
            <a:r>
              <a:rPr lang="en-US" sz="1800" dirty="0" smtClean="0"/>
              <a:t>H5P</a:t>
            </a:r>
            <a:r>
              <a:rPr lang="el-GR" sz="1800" dirty="0" smtClean="0"/>
              <a:t>» και</a:t>
            </a:r>
            <a:r>
              <a:rPr lang="en-US" sz="1800" dirty="0" smtClean="0"/>
              <a:t> </a:t>
            </a:r>
            <a:r>
              <a:rPr lang="el-GR" sz="1800" dirty="0"/>
              <a:t>αναρτήθηκε στην εκπαιδευτική ψηφιακή </a:t>
            </a:r>
            <a:r>
              <a:rPr lang="el-GR" sz="1800" dirty="0" smtClean="0"/>
              <a:t>πλατφόρμα «</a:t>
            </a:r>
            <a:r>
              <a:rPr lang="en-US" sz="1800" dirty="0"/>
              <a:t>C</a:t>
            </a:r>
            <a:r>
              <a:rPr lang="en-US" sz="1800" dirty="0" smtClean="0"/>
              <a:t>hamilo</a:t>
            </a:r>
            <a:r>
              <a:rPr lang="el-GR" sz="1800" dirty="0" smtClean="0"/>
              <a:t>» - είχε ως σκοπό να εντάξει τους μαθητές σε μια </a:t>
            </a:r>
            <a:r>
              <a:rPr lang="el-GR" sz="1800" dirty="0"/>
              <a:t>πιο </a:t>
            </a:r>
            <a:r>
              <a:rPr lang="el-GR" sz="1800" dirty="0" smtClean="0"/>
              <a:t>αυτόνομη και μαθητοκεντρική μάθηση, αυτή της Συμπληρωματικής εξΑΕ και να δημιουργήσει προϋποθέσεις αυτοδιαχείρισης του μαθήματος.</a:t>
            </a:r>
          </a:p>
          <a:p>
            <a:pPr algn="just"/>
            <a:endParaRPr lang="el-GR" sz="1800" dirty="0" smtClean="0"/>
          </a:p>
          <a:p>
            <a:pPr algn="just"/>
            <a:r>
              <a:rPr lang="el-GR" sz="1800" dirty="0" smtClean="0"/>
              <a:t>Το περιεχόμενο του ΠΕΥ περιλαμβάνει την ενότητα </a:t>
            </a:r>
            <a:r>
              <a:rPr lang="el-GR" sz="1800" dirty="0"/>
              <a:t>«Η Γη ως χώρος ζωής του ανθρώπου</a:t>
            </a:r>
            <a:r>
              <a:rPr lang="el-GR" sz="1800" dirty="0" smtClean="0"/>
              <a:t>» της Γεωγραφίας ΣΤ’ Δημοτικού και αποτελείται από τρία κεφάλαια. Το </a:t>
            </a:r>
            <a:r>
              <a:rPr lang="el-GR" sz="1800" dirty="0"/>
              <a:t>πρώτο </a:t>
            </a:r>
            <a:r>
              <a:rPr lang="el-GR" sz="1800" dirty="0" smtClean="0"/>
              <a:t>κεφάλαιο με τίτλο </a:t>
            </a:r>
            <a:r>
              <a:rPr lang="el-GR" sz="1800" dirty="0"/>
              <a:t>«Η Κατανομή του πληθυσμού στη Γη</a:t>
            </a:r>
            <a:r>
              <a:rPr lang="el-GR" sz="1800" dirty="0" smtClean="0"/>
              <a:t>» και το </a:t>
            </a:r>
            <a:r>
              <a:rPr lang="el-GR" sz="1800" dirty="0"/>
              <a:t>δεύτερο «Γλώσσες και θρησκείες</a:t>
            </a:r>
            <a:r>
              <a:rPr lang="el-GR" sz="1800" dirty="0" smtClean="0"/>
              <a:t>» περιλαμβάνουν την ύλη του σχολικού βιβλίου μετασχηματισμένη σε ΠΕΥ σύμφωνα με τις Αρχές </a:t>
            </a:r>
            <a:r>
              <a:rPr lang="el-GR" sz="1800" dirty="0"/>
              <a:t>της εξΑΕ </a:t>
            </a:r>
            <a:r>
              <a:rPr lang="el-GR" sz="1800" dirty="0" smtClean="0"/>
              <a:t>και τις </a:t>
            </a:r>
            <a:r>
              <a:rPr lang="el-GR" sz="1800" dirty="0"/>
              <a:t>«Αρχές της Πολυμεσικής Μάθησης</a:t>
            </a:r>
            <a:r>
              <a:rPr lang="el-GR" sz="1800" dirty="0" smtClean="0"/>
              <a:t>». </a:t>
            </a:r>
          </a:p>
          <a:p>
            <a:pPr algn="just"/>
            <a:endParaRPr lang="el-GR" sz="1800" dirty="0"/>
          </a:p>
          <a:p>
            <a:pPr algn="just"/>
            <a:r>
              <a:rPr lang="el-GR" sz="1800" dirty="0" smtClean="0"/>
              <a:t>Το τρίτο κεφάλαιο με τίτλο «</a:t>
            </a:r>
            <a:r>
              <a:rPr lang="el-GR" sz="1800" dirty="0"/>
              <a:t>Το περιβάλλον, ο άνθρωπος και η διαφορετικότητα</a:t>
            </a:r>
            <a:r>
              <a:rPr lang="el-GR" sz="1800" dirty="0" smtClean="0"/>
              <a:t>» αποδεσμεύεται από το σχολικό βιβλίο, δημιουργήθηκε ως ολοκλήρωση της ενότητας και διαμορφώθηκε επίσης σύμφωνα με τις παραπάνω Αρχές. </a:t>
            </a:r>
            <a:endParaRPr lang="el-GR" sz="1800" dirty="0"/>
          </a:p>
          <a:p>
            <a:pPr algn="just"/>
            <a:endParaRPr lang="el-GR" sz="1800" dirty="0" smtClean="0"/>
          </a:p>
          <a:p>
            <a:pPr algn="just"/>
            <a:r>
              <a:rPr lang="el-GR" sz="1800" dirty="0" smtClean="0"/>
              <a:t>Η ανάπτυξη του ΠΕΥ στηρίζεται (όπως αναφέρθηκε στην προηγούμενη διαφάνεια) στις θεωρητικές Αρχές των</a:t>
            </a:r>
            <a:r>
              <a:rPr lang="en-US" sz="1800" dirty="0" smtClean="0"/>
              <a:t> Holmberg</a:t>
            </a:r>
            <a:r>
              <a:rPr lang="el-GR" sz="1800" dirty="0" smtClean="0"/>
              <a:t>, </a:t>
            </a:r>
            <a:r>
              <a:rPr lang="en-US" sz="1800" dirty="0" smtClean="0"/>
              <a:t>Gagné</a:t>
            </a:r>
            <a:r>
              <a:rPr lang="el-GR" sz="1800" dirty="0" smtClean="0"/>
              <a:t>,</a:t>
            </a:r>
            <a:r>
              <a:rPr lang="en-US" sz="1800" dirty="0" smtClean="0"/>
              <a:t> </a:t>
            </a:r>
            <a:r>
              <a:rPr lang="el-GR" sz="1800" dirty="0" smtClean="0"/>
              <a:t>Bloom &amp; Krathwohl, Mayer, West και Λιοναράκη.</a:t>
            </a:r>
            <a:endParaRPr lang="el-GR" sz="1800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157" y="188639"/>
            <a:ext cx="1325118" cy="878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26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755576" y="1177335"/>
            <a:ext cx="7908229" cy="561662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l-GR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Οι «Αρχές της Πολυμεσικής Μάθησης» του </a:t>
            </a:r>
            <a:r>
              <a:rPr lang="en-US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Mayer </a:t>
            </a:r>
            <a:r>
              <a:rPr lang="el-GR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οι εξής</a:t>
            </a:r>
            <a:r>
              <a:rPr lang="el-GR" sz="1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lnSpc>
                <a:spcPct val="100000"/>
              </a:lnSpc>
              <a:buNone/>
            </a:pPr>
            <a:endParaRPr lang="el-GR" sz="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Αρχή της Πολυμεσικότητας (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Multimedia Principle)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Αρχή της Χωρικής Συνάφειας (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Contiguity Principle)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Αρχή της Χρονικής Συνάφειας (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Temporal Contiguity Principle)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Αρχή της Συνοχής (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Coherence Principle)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Αρχή της Τροπικότητας (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Modality Principle)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Αρχή του Πλεονασμού (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Redundancy Principle)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Αρχή της Προσωποποίησης/Εξατομίκευσης (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Personalization Principle)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Αρχή της Κατάτμησης/Τμηματοποίησης (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Segmenting Principle)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Αρχή της Σηματοδότησης (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Signaling Principle)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Αρχή της Προπαίδευσης (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Pretraining Principle)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</a:t>
            </a: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Αρχή της Φωνής (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Voice Principle)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 </a:t>
            </a: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Αρχή της Εικόνας (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Image Principle) (Mayer 2001)</a:t>
            </a:r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1180987" y="339016"/>
            <a:ext cx="5363767" cy="620688"/>
          </a:xfrm>
        </p:spPr>
        <p:txBody>
          <a:bodyPr>
            <a:noAutofit/>
          </a:bodyPr>
          <a:lstStyle/>
          <a:p>
            <a:r>
              <a:rPr lang="el-GR" sz="2400" dirty="0" smtClean="0"/>
              <a:t>6α. Οι </a:t>
            </a:r>
            <a:r>
              <a:rPr lang="el-GR" sz="2400" dirty="0"/>
              <a:t>«Αρχές της Πολυμεσικής Μάθησης» του </a:t>
            </a:r>
            <a:r>
              <a:rPr lang="en-US" sz="2400" dirty="0"/>
              <a:t>Mayer</a:t>
            </a: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9" y="188639"/>
            <a:ext cx="1600062" cy="988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960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899592" y="1340768"/>
            <a:ext cx="7886700" cy="388843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Στο σημείο αυτό ακολουθεί σύντομη παρουσίαση του μαθήματος και του ΠΕΥ στο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περιβάλλον 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της εκπαιδευτικής ψηφιακής πλατφόρμας «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Chamilo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3419872" y="260648"/>
            <a:ext cx="2110544" cy="648072"/>
          </a:xfrm>
        </p:spPr>
        <p:txBody>
          <a:bodyPr>
            <a:normAutofit fontScale="90000"/>
          </a:bodyPr>
          <a:lstStyle/>
          <a:p>
            <a:pPr algn="just"/>
            <a:r>
              <a:rPr lang="en-US" dirty="0"/>
              <a:t>C</a:t>
            </a:r>
            <a:r>
              <a:rPr lang="en-US" dirty="0" smtClean="0"/>
              <a:t>hamilo</a:t>
            </a:r>
            <a:endParaRPr lang="en-US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5816" y="3140968"/>
            <a:ext cx="2916577" cy="194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303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268759"/>
            <a:ext cx="7416824" cy="5111211"/>
          </a:xfrm>
        </p:spPr>
      </p:pic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1259632" y="332656"/>
            <a:ext cx="2016224" cy="648072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Εισαγωγικά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6147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727" y="1484784"/>
            <a:ext cx="7736896" cy="4680520"/>
          </a:xfrm>
        </p:spPr>
      </p:pic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1223339" y="260648"/>
            <a:ext cx="3780710" cy="744000"/>
          </a:xfrm>
        </p:spPr>
        <p:txBody>
          <a:bodyPr/>
          <a:lstStyle/>
          <a:p>
            <a:r>
              <a:rPr lang="el-GR" sz="2800" dirty="0" smtClean="0"/>
              <a:t>Οι τίτλοι των κεφαλαίων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765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548680"/>
            <a:ext cx="3600400" cy="648072"/>
          </a:xfrm>
        </p:spPr>
        <p:txBody>
          <a:bodyPr>
            <a:noAutofit/>
          </a:bodyPr>
          <a:lstStyle/>
          <a:p>
            <a:r>
              <a:rPr lang="el-GR" sz="3600" dirty="0"/>
              <a:t>8</a:t>
            </a:r>
            <a:r>
              <a:rPr lang="el-GR" sz="3600" dirty="0" smtClean="0"/>
              <a:t>. Μεθοδολογία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575556" y="1340768"/>
            <a:ext cx="8136904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el-GR" sz="2200" dirty="0" smtClean="0"/>
              <a:t>Το </a:t>
            </a:r>
            <a:r>
              <a:rPr lang="el-GR" sz="2200" dirty="0"/>
              <a:t>είδος της </a:t>
            </a:r>
            <a:r>
              <a:rPr lang="el-GR" sz="2200" dirty="0" smtClean="0"/>
              <a:t>έρευνας:</a:t>
            </a:r>
            <a:r>
              <a:rPr lang="en-US" sz="2200" dirty="0" smtClean="0"/>
              <a:t> </a:t>
            </a:r>
            <a:r>
              <a:rPr lang="el-GR" sz="2200" dirty="0" smtClean="0"/>
              <a:t>«Ποιοτική Έρευνα» με Ανάλυση Περιεχομένου και Δεδομένων από δομημένα </a:t>
            </a:r>
            <a:r>
              <a:rPr lang="el-GR" sz="2200" dirty="0"/>
              <a:t>Ερωτηματολόγια ανοικτού τύπου </a:t>
            </a:r>
            <a:r>
              <a:rPr lang="el-GR" sz="2200" dirty="0" smtClean="0"/>
              <a:t>(μαθητών και εκπαιδευτικών/κριτών) και </a:t>
            </a:r>
            <a:r>
              <a:rPr lang="el-GR" sz="2200" dirty="0"/>
              <a:t>Μονάδα </a:t>
            </a:r>
            <a:r>
              <a:rPr lang="el-GR" sz="2200" dirty="0" smtClean="0"/>
              <a:t>Ανάλυσης την πρόταση (ολοκληρωμένη σε νόημα φράση). </a:t>
            </a:r>
          </a:p>
          <a:p>
            <a:pPr algn="just"/>
            <a:endParaRPr lang="el-GR" sz="2200" dirty="0" smtClean="0"/>
          </a:p>
          <a:p>
            <a:pPr marL="342900" indent="-342900" algn="just">
              <a:buFontTx/>
              <a:buChar char="-"/>
            </a:pPr>
            <a:r>
              <a:rPr lang="el-GR" sz="2200" dirty="0" smtClean="0"/>
              <a:t>Τα δεδομένα των ερωτηματολογίων κατηγοριοποιήθηκαν / κωδικοποιήθηκαν σε θεματικούς άξονες και επεξεργάστηκαν με το ψηφιακό λογισμικό «</a:t>
            </a:r>
            <a:r>
              <a:rPr lang="en-US" sz="2200" dirty="0" smtClean="0"/>
              <a:t>Atlas.ti</a:t>
            </a:r>
            <a:r>
              <a:rPr lang="el-GR" sz="2200" dirty="0" smtClean="0"/>
              <a:t>».</a:t>
            </a:r>
          </a:p>
          <a:p>
            <a:pPr algn="just"/>
            <a:endParaRPr lang="el-GR" sz="2200" dirty="0" smtClean="0"/>
          </a:p>
          <a:p>
            <a:pPr marL="342900" indent="-342900" algn="just">
              <a:buFontTx/>
              <a:buChar char="-"/>
            </a:pPr>
            <a:r>
              <a:rPr lang="el-GR" sz="2200" dirty="0"/>
              <a:t>Τα Ερευνητικά εργαλεία που χρησιμοποιήθηκαν ήταν τα δομημένα Ερωτηματολόγια των μαθητών και εκπαιδευτικών/κριτών (ως μέσα συλλογής δεδομένων</a:t>
            </a:r>
            <a:r>
              <a:rPr lang="el-GR" sz="2200" dirty="0" smtClean="0"/>
              <a:t>), η </a:t>
            </a:r>
            <a:r>
              <a:rPr lang="el-GR" sz="2200" dirty="0"/>
              <a:t>μελέτη </a:t>
            </a:r>
            <a:r>
              <a:rPr lang="el-GR" sz="2200" dirty="0" smtClean="0"/>
              <a:t>δεδομένων (απαντήσεις</a:t>
            </a:r>
            <a:r>
              <a:rPr lang="en-US" sz="2200" dirty="0" smtClean="0"/>
              <a:t> </a:t>
            </a:r>
            <a:r>
              <a:rPr lang="el-GR" sz="2200" dirty="0" smtClean="0"/>
              <a:t>δραστηριοτήτων και σχόλια μαθητών στο </a:t>
            </a:r>
            <a:r>
              <a:rPr lang="en-US" sz="2200" dirty="0" smtClean="0"/>
              <a:t>forum</a:t>
            </a:r>
            <a:r>
              <a:rPr lang="el-GR" sz="2200" dirty="0" smtClean="0"/>
              <a:t>) </a:t>
            </a:r>
            <a:r>
              <a:rPr lang="el-GR" sz="2200" dirty="0"/>
              <a:t>στην πλατφόρμα </a:t>
            </a:r>
            <a:r>
              <a:rPr lang="el-GR" sz="2200" dirty="0" smtClean="0"/>
              <a:t>«Chamilo» και </a:t>
            </a:r>
            <a:r>
              <a:rPr lang="el-GR" sz="2200" dirty="0"/>
              <a:t>η Συμμετοχική Παρατήρηση του ερευνητή με Ημερολόγιο καταγραφής</a:t>
            </a:r>
            <a:r>
              <a:rPr lang="el-GR" sz="2200" dirty="0" smtClean="0"/>
              <a:t>.</a:t>
            </a: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261715"/>
            <a:ext cx="1800200" cy="90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67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611560" y="1412776"/>
            <a:ext cx="8280920" cy="5032375"/>
          </a:xfrm>
        </p:spPr>
        <p:txBody>
          <a:bodyPr>
            <a:noAutofit/>
          </a:bodyPr>
          <a:lstStyle/>
          <a:p>
            <a:pPr marL="342900" lvl="0" indent="-342900" algn="just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l-GR" sz="2000" dirty="0">
                <a:solidFill>
                  <a:prstClr val="black"/>
                </a:solidFill>
                <a:latin typeface="Times New Roman" pitchFamily="18" charset="0"/>
              </a:rPr>
              <a:t>Οι συμμετέχοντες/πληθυσμός της έρευνας στην εκπαιδευτική παρέμβαση ήταν οι 22 μαθητές της ΣΤ’ τάξης του 1</a:t>
            </a:r>
            <a:r>
              <a:rPr lang="el-GR" sz="2000" baseline="30000" dirty="0">
                <a:solidFill>
                  <a:prstClr val="black"/>
                </a:solidFill>
                <a:latin typeface="Times New Roman" pitchFamily="18" charset="0"/>
              </a:rPr>
              <a:t>ου</a:t>
            </a:r>
            <a:r>
              <a:rPr lang="el-GR" sz="2000" dirty="0">
                <a:solidFill>
                  <a:prstClr val="black"/>
                </a:solidFill>
                <a:latin typeface="Times New Roman" pitchFamily="18" charset="0"/>
              </a:rPr>
              <a:t> Δημοτικού Σχολείου Λιμένος Χερσονήσου και οι τρεις εκπαιδευτικοί ως κριτές </a:t>
            </a: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της εκπαιδευτικής </a:t>
            </a:r>
            <a:r>
              <a:rPr lang="el-GR" sz="2000" dirty="0">
                <a:solidFill>
                  <a:prstClr val="black"/>
                </a:solidFill>
                <a:latin typeface="Times New Roman" pitchFamily="18" charset="0"/>
              </a:rPr>
              <a:t>παρέμβασης</a:t>
            </a: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.</a:t>
            </a:r>
          </a:p>
          <a:p>
            <a:pPr marL="0" lvl="0" indent="0" algn="just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l-GR" sz="2000" dirty="0">
              <a:solidFill>
                <a:prstClr val="black"/>
              </a:solidFill>
              <a:latin typeface="Times New Roman" pitchFamily="18" charset="0"/>
            </a:endParaRPr>
          </a:p>
          <a:p>
            <a:pPr marL="342900" lvl="0" indent="-342900" algn="just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l-GR" sz="2000" dirty="0">
                <a:solidFill>
                  <a:prstClr val="black"/>
                </a:solidFill>
                <a:latin typeface="Times New Roman" pitchFamily="18" charset="0"/>
              </a:rPr>
              <a:t>Η </a:t>
            </a: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εργασία/έρευνα </a:t>
            </a:r>
            <a:r>
              <a:rPr lang="el-GR" sz="2000" dirty="0">
                <a:solidFill>
                  <a:prstClr val="black"/>
                </a:solidFill>
                <a:latin typeface="Times New Roman" pitchFamily="18" charset="0"/>
              </a:rPr>
              <a:t>στο σύνολό της </a:t>
            </a: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διήρκησε από </a:t>
            </a:r>
            <a:r>
              <a:rPr lang="el-GR" sz="2000" dirty="0">
                <a:solidFill>
                  <a:prstClr val="black"/>
                </a:solidFill>
                <a:latin typeface="Times New Roman" pitchFamily="18" charset="0"/>
              </a:rPr>
              <a:t>τις 10 Φεβρουαρίου ως τις 10 Ιουλίου 2021 και η </a:t>
            </a: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εκπαιδευτική </a:t>
            </a:r>
            <a:r>
              <a:rPr lang="el-GR" sz="2000" dirty="0">
                <a:solidFill>
                  <a:prstClr val="black"/>
                </a:solidFill>
                <a:latin typeface="Times New Roman" pitchFamily="18" charset="0"/>
              </a:rPr>
              <a:t>παρέμβαση στο σχολικό περιβάλλον </a:t>
            </a: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εφαρμόστηκε </a:t>
            </a:r>
            <a:r>
              <a:rPr lang="el-GR" sz="2000" dirty="0">
                <a:solidFill>
                  <a:prstClr val="black"/>
                </a:solidFill>
                <a:latin typeface="Times New Roman" pitchFamily="18" charset="0"/>
              </a:rPr>
              <a:t>από μέσα Μαΐου μέχρι μέσα Ιουνίου του 2021</a:t>
            </a: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.</a:t>
            </a:r>
          </a:p>
          <a:p>
            <a:pPr marL="0" lvl="0" indent="0" algn="just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l-GR" sz="2000" dirty="0" smtClean="0">
              <a:solidFill>
                <a:prstClr val="black"/>
              </a:solidFill>
              <a:latin typeface="Times New Roman" pitchFamily="18" charset="0"/>
            </a:endParaRPr>
          </a:p>
          <a:p>
            <a:pPr marL="0" lvl="0" indent="0" algn="just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l-GR" sz="2000" b="1" dirty="0" smtClean="0">
                <a:solidFill>
                  <a:prstClr val="black"/>
                </a:solidFill>
                <a:latin typeface="Times New Roman" pitchFamily="18" charset="0"/>
              </a:rPr>
              <a:t>Εγκυρότητα/αξιοπιστία της έρευνας</a:t>
            </a: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: Ακολουθήθηκε η Μεθοδολογική Τριγωνοποίηση, συγκέντρωση δηλαδή </a:t>
            </a:r>
            <a:r>
              <a:rPr lang="el-GR" sz="2000" dirty="0">
                <a:solidFill>
                  <a:prstClr val="black"/>
                </a:solidFill>
                <a:latin typeface="Times New Roman" pitchFamily="18" charset="0"/>
              </a:rPr>
              <a:t>ποιοτικών δεδομένων από τρεις διαφορετικές πηγές (</a:t>
            </a: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μαθητών, εκπαιδευτικών/κριτών, ερευνητή/παρατηρητή</a:t>
            </a:r>
            <a:r>
              <a:rPr lang="el-GR" sz="2000" dirty="0">
                <a:solidFill>
                  <a:prstClr val="black"/>
                </a:solidFill>
                <a:latin typeface="Times New Roman" pitchFamily="18" charset="0"/>
              </a:rPr>
              <a:t>) και </a:t>
            </a: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χρήση </a:t>
            </a:r>
            <a:r>
              <a:rPr lang="el-GR" sz="2000" dirty="0">
                <a:solidFill>
                  <a:prstClr val="black"/>
                </a:solidFill>
                <a:latin typeface="Times New Roman" pitchFamily="18" charset="0"/>
              </a:rPr>
              <a:t>διαφορετικών μεθόδων συλλογής δεδομένων </a:t>
            </a: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(δομημένα ερωτηματολόγια </a:t>
            </a:r>
            <a:r>
              <a:rPr lang="el-GR" sz="2000" dirty="0">
                <a:solidFill>
                  <a:prstClr val="black"/>
                </a:solidFill>
                <a:latin typeface="Times New Roman" pitchFamily="18" charset="0"/>
              </a:rPr>
              <a:t>ανοιχτού τύπου </a:t>
            </a: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μαθητών και εκπαιδευτικών/κριτών, </a:t>
            </a:r>
            <a:r>
              <a:rPr lang="el-GR" sz="2000" dirty="0">
                <a:solidFill>
                  <a:prstClr val="black"/>
                </a:solidFill>
                <a:latin typeface="Times New Roman" pitchFamily="18" charset="0"/>
              </a:rPr>
              <a:t>συμμετοχική </a:t>
            </a: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παρατήρηση και </a:t>
            </a:r>
            <a:r>
              <a:rPr lang="el-GR" sz="2000" dirty="0">
                <a:solidFill>
                  <a:prstClr val="black"/>
                </a:solidFill>
                <a:latin typeface="Times New Roman" pitchFamily="18" charset="0"/>
              </a:rPr>
              <a:t>ημερολόγιο </a:t>
            </a: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του ερευνητή, </a:t>
            </a:r>
            <a:r>
              <a:rPr lang="el-GR" sz="2000" dirty="0">
                <a:solidFill>
                  <a:prstClr val="black"/>
                </a:solidFill>
                <a:latin typeface="Times New Roman" pitchFamily="18" charset="0"/>
              </a:rPr>
              <a:t>μελέτη δεδομένων στην πλατφόρμα Chamilo, </a:t>
            </a: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σχόλια εκπαιδευτικών/κριτών).</a:t>
            </a:r>
            <a:endParaRPr lang="en-US" sz="2000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1143000" y="365127"/>
            <a:ext cx="3717032" cy="759617"/>
          </a:xfrm>
        </p:spPr>
        <p:txBody>
          <a:bodyPr>
            <a:normAutofit/>
          </a:bodyPr>
          <a:lstStyle/>
          <a:p>
            <a:r>
              <a:rPr lang="el-GR" sz="3600" dirty="0" smtClean="0">
                <a:solidFill>
                  <a:prstClr val="black"/>
                </a:solidFill>
              </a:rPr>
              <a:t>8α. </a:t>
            </a:r>
            <a:r>
              <a:rPr lang="el-GR" sz="3600" dirty="0">
                <a:solidFill>
                  <a:prstClr val="black"/>
                </a:solidFill>
              </a:rPr>
              <a:t>Μεθοδολογία</a:t>
            </a:r>
            <a:endParaRPr lang="en-US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294619"/>
            <a:ext cx="1728192" cy="90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36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5976664" cy="908720"/>
          </a:xfrm>
        </p:spPr>
        <p:txBody>
          <a:bodyPr>
            <a:noAutofit/>
          </a:bodyPr>
          <a:lstStyle/>
          <a:p>
            <a:r>
              <a:rPr lang="el-GR" sz="3200" dirty="0" smtClean="0"/>
              <a:t>9. Αποτελέσματα </a:t>
            </a:r>
            <a:r>
              <a:rPr lang="el-GR" sz="3200" dirty="0"/>
              <a:t>- Κύρια </a:t>
            </a:r>
            <a:r>
              <a:rPr lang="el-GR" sz="3200" dirty="0" smtClean="0"/>
              <a:t>ευρήματα</a:t>
            </a:r>
            <a:endParaRPr lang="el-GR" sz="32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99592" y="1183060"/>
            <a:ext cx="792088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1800" b="1" i="1" dirty="0" smtClean="0"/>
              <a:t>1</a:t>
            </a:r>
            <a:r>
              <a:rPr lang="el-GR" sz="1800" b="1" i="1" baseline="30000" dirty="0" smtClean="0"/>
              <a:t>ο</a:t>
            </a:r>
            <a:r>
              <a:rPr lang="el-GR" sz="1800" b="1" i="1" dirty="0" smtClean="0"/>
              <a:t> Ερευνητικό Ερώτημα: </a:t>
            </a:r>
          </a:p>
          <a:p>
            <a:pPr marL="285750" indent="-285750" algn="just">
              <a:buFontTx/>
              <a:buChar char="-"/>
            </a:pPr>
            <a:r>
              <a:rPr lang="el-GR" sz="1800" i="1" dirty="0" smtClean="0"/>
              <a:t>Το ΠΕΥ </a:t>
            </a:r>
            <a:r>
              <a:rPr lang="el-GR" sz="1800" i="1" dirty="0"/>
              <a:t>διέπεται από τις αρχές και τη μεθοδολογία της εξΑΕ; </a:t>
            </a:r>
            <a:endParaRPr lang="el-GR" sz="1800" i="1" dirty="0" smtClean="0"/>
          </a:p>
          <a:p>
            <a:pPr algn="just"/>
            <a:r>
              <a:rPr lang="el-GR" sz="1800" dirty="0" smtClean="0"/>
              <a:t>Η Αποτίμηση του Πολυμορφικού Εκπαιδευτικού Υλικού (ΠΕΥ) στο κεφάλαιο 4 της εργασίας έδειξε ότι το ΠΕΥ </a:t>
            </a:r>
            <a:r>
              <a:rPr lang="el-GR" sz="1800" dirty="0"/>
              <a:t>διέπεται από τις αρχές και τη μεθοδολογία της εξΑΕ</a:t>
            </a:r>
          </a:p>
          <a:p>
            <a:pPr algn="just"/>
            <a:endParaRPr lang="el-GR" sz="1800" dirty="0" smtClean="0"/>
          </a:p>
          <a:p>
            <a:pPr algn="just"/>
            <a:r>
              <a:rPr lang="el-GR" sz="1800" b="1" i="1" dirty="0" smtClean="0"/>
              <a:t>2</a:t>
            </a:r>
            <a:r>
              <a:rPr lang="el-GR" sz="1800" b="1" i="1" baseline="30000" dirty="0" smtClean="0"/>
              <a:t>ο</a:t>
            </a:r>
            <a:r>
              <a:rPr lang="el-GR" sz="1800" b="1" i="1" dirty="0" smtClean="0"/>
              <a:t> </a:t>
            </a:r>
            <a:r>
              <a:rPr lang="el-GR" sz="1800" b="1" i="1" dirty="0"/>
              <a:t>Ερευνητικό Ερώτημα: </a:t>
            </a:r>
          </a:p>
          <a:p>
            <a:pPr marL="285750" indent="-285750" algn="just">
              <a:buFontTx/>
              <a:buChar char="-"/>
            </a:pPr>
            <a:r>
              <a:rPr lang="el-GR" sz="1800" i="1" dirty="0" smtClean="0"/>
              <a:t>Το ΠΕΥ </a:t>
            </a:r>
            <a:r>
              <a:rPr lang="el-GR" sz="1800" i="1" dirty="0"/>
              <a:t>έχει δημιουργηθεί σύμφωνα με τις αρχές της Πολυμεσικής Μάθησης</a:t>
            </a:r>
            <a:r>
              <a:rPr lang="el-GR" sz="1800" i="1" dirty="0" smtClean="0"/>
              <a:t>;</a:t>
            </a:r>
          </a:p>
          <a:p>
            <a:pPr algn="just"/>
            <a:r>
              <a:rPr lang="el-GR" sz="1800" dirty="0"/>
              <a:t>Το ΠΕΥ έχει δημιουργηθεί σύμφωνα με τις αρχές της Πολυμεσικής </a:t>
            </a:r>
            <a:r>
              <a:rPr lang="el-GR" sz="1800" dirty="0" smtClean="0"/>
              <a:t>Μάθησης όπως αναλύεται και διαπιστώνεται στην Αποτίμησή του στο ίδιο </a:t>
            </a:r>
            <a:r>
              <a:rPr lang="el-GR" sz="1800" dirty="0"/>
              <a:t>κεφάλαιο 4 της </a:t>
            </a:r>
            <a:r>
              <a:rPr lang="el-GR" sz="1800" dirty="0" smtClean="0"/>
              <a:t>εργασίας.</a:t>
            </a:r>
          </a:p>
          <a:p>
            <a:pPr algn="just"/>
            <a:endParaRPr lang="el-GR" sz="1800" dirty="0" smtClean="0"/>
          </a:p>
          <a:p>
            <a:pPr algn="just"/>
            <a:r>
              <a:rPr lang="el-GR" sz="1800" b="1" i="1" dirty="0" smtClean="0"/>
              <a:t>3</a:t>
            </a:r>
            <a:r>
              <a:rPr lang="el-GR" sz="1800" b="1" i="1" baseline="30000" dirty="0" smtClean="0"/>
              <a:t>ο</a:t>
            </a:r>
            <a:r>
              <a:rPr lang="el-GR" sz="1800" b="1" i="1" dirty="0" smtClean="0"/>
              <a:t> </a:t>
            </a:r>
            <a:r>
              <a:rPr lang="el-GR" sz="1800" b="1" i="1" dirty="0"/>
              <a:t>Ερευνητικό Ερώτημα: </a:t>
            </a:r>
          </a:p>
          <a:p>
            <a:pPr marL="285750" indent="-285750" algn="just">
              <a:buFontTx/>
              <a:buChar char="-"/>
            </a:pPr>
            <a:r>
              <a:rPr lang="el-GR" sz="1800" i="1" dirty="0" smtClean="0"/>
              <a:t>Συμβάλει </a:t>
            </a:r>
            <a:r>
              <a:rPr lang="el-GR" sz="1800" i="1" dirty="0"/>
              <a:t>και πώς η Συμπληρωματική εξΑΕ στην καλύτερη κατανόηση των εννοιών του μαθήματος της Γεωγραφίας στο θέμα «Η Γη ως χώρος ζωής του ανθρώπου</a:t>
            </a:r>
            <a:r>
              <a:rPr lang="el-GR" sz="1800" i="1" dirty="0" smtClean="0"/>
              <a:t>»: </a:t>
            </a:r>
          </a:p>
          <a:p>
            <a:pPr algn="just"/>
            <a:r>
              <a:rPr lang="el-GR" sz="1800" b="1" i="1" dirty="0" smtClean="0"/>
              <a:t>3α.</a:t>
            </a:r>
            <a:r>
              <a:rPr lang="el-GR" sz="1800" i="1" dirty="0" smtClean="0"/>
              <a:t> </a:t>
            </a:r>
            <a:r>
              <a:rPr lang="el-GR" sz="1800" i="1" dirty="0" smtClean="0"/>
              <a:t>σύμφωνα </a:t>
            </a:r>
            <a:r>
              <a:rPr lang="el-GR" sz="1800" i="1" dirty="0"/>
              <a:t>με τα μαθησιακά αποτελέσματα των μαθητών; </a:t>
            </a:r>
            <a:endParaRPr lang="el-GR" sz="1800" i="1" dirty="0" smtClean="0"/>
          </a:p>
          <a:p>
            <a:pPr algn="just"/>
            <a:r>
              <a:rPr lang="el-GR" sz="1800" dirty="0" smtClean="0"/>
              <a:t>Τα αποτελέσματα των φύλλων εργασίας έδειξαν ότι η Συμπληρωματική εξΑΕ</a:t>
            </a:r>
            <a:r>
              <a:rPr lang="el-GR" sz="1800" dirty="0"/>
              <a:t> συνέβαλλε </a:t>
            </a:r>
            <a:r>
              <a:rPr lang="el-GR" sz="1800" dirty="0" smtClean="0"/>
              <a:t>σε </a:t>
            </a:r>
            <a:r>
              <a:rPr lang="el-GR" sz="1800" dirty="0"/>
              <a:t>μεγάλο βαθμό </a:t>
            </a:r>
            <a:r>
              <a:rPr lang="el-GR" sz="1800" dirty="0" smtClean="0"/>
              <a:t>στην </a:t>
            </a:r>
            <a:r>
              <a:rPr lang="el-GR" sz="1800" dirty="0"/>
              <a:t>καλύτερη </a:t>
            </a:r>
            <a:r>
              <a:rPr lang="el-GR" sz="1800" dirty="0" smtClean="0"/>
              <a:t>κατανόηση </a:t>
            </a:r>
            <a:r>
              <a:rPr lang="el-GR" sz="1800" dirty="0"/>
              <a:t>των εννοιών του μαθήματος της </a:t>
            </a:r>
            <a:r>
              <a:rPr lang="el-GR" sz="1800" dirty="0" smtClean="0"/>
              <a:t>«</a:t>
            </a:r>
            <a:r>
              <a:rPr lang="el-GR" sz="1800" dirty="0"/>
              <a:t>Η Γη ως χώρος ζωής του ανθρώπου</a:t>
            </a:r>
            <a:r>
              <a:rPr lang="el-GR" sz="1800" dirty="0" smtClean="0"/>
              <a:t>» </a:t>
            </a:r>
            <a:r>
              <a:rPr lang="el-GR" sz="1800" dirty="0"/>
              <a:t>από τους </a:t>
            </a:r>
            <a:r>
              <a:rPr lang="el-GR" sz="1800" dirty="0" smtClean="0"/>
              <a:t>μαθητές</a:t>
            </a:r>
            <a:r>
              <a:rPr lang="el-GR" sz="1800" dirty="0"/>
              <a:t>.</a:t>
            </a: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380256"/>
            <a:ext cx="1479079" cy="802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09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657820" y="1700808"/>
            <a:ext cx="8116404" cy="3345439"/>
          </a:xfrm>
        </p:spPr>
        <p:txBody>
          <a:bodyPr>
            <a:noAutofit/>
          </a:bodyPr>
          <a:lstStyle/>
          <a:p>
            <a:pPr marL="0" lvl="0" indent="0" algn="just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l-GR" sz="1800" b="1" i="1" dirty="0" smtClean="0">
                <a:solidFill>
                  <a:prstClr val="black"/>
                </a:solidFill>
                <a:latin typeface="Times New Roman" pitchFamily="18" charset="0"/>
              </a:rPr>
              <a:t>3β. </a:t>
            </a:r>
            <a:r>
              <a:rPr lang="el-GR" sz="1800" i="1" dirty="0" smtClean="0"/>
              <a:t>σύμφωνα </a:t>
            </a:r>
            <a:r>
              <a:rPr lang="el-GR" sz="1800" i="1" dirty="0"/>
              <a:t>με τη γνώμη των μαθητών στους οποίους εφαρμόζεται η εκπαιδευτική </a:t>
            </a:r>
            <a:endParaRPr lang="el-GR" sz="1800" i="1" dirty="0" smtClean="0"/>
          </a:p>
          <a:p>
            <a:pPr marL="0" lvl="0" indent="0" algn="just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l-GR" sz="1800" i="1" dirty="0"/>
              <a:t> </a:t>
            </a:r>
            <a:r>
              <a:rPr lang="el-GR" sz="1800" i="1" dirty="0" smtClean="0"/>
              <a:t>     </a:t>
            </a:r>
            <a:r>
              <a:rPr lang="el-GR" sz="1800" i="1" dirty="0" smtClean="0"/>
              <a:t>παρέμβαση</a:t>
            </a:r>
            <a:r>
              <a:rPr lang="el-GR" sz="1800" i="1" dirty="0"/>
              <a:t>; </a:t>
            </a:r>
            <a:endParaRPr lang="el-GR" sz="1800" i="1" dirty="0" smtClean="0"/>
          </a:p>
          <a:p>
            <a:pPr marL="0" indent="0" algn="just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l-GR" sz="1800" dirty="0" smtClean="0">
                <a:solidFill>
                  <a:prstClr val="black"/>
                </a:solidFill>
                <a:latin typeface="Times New Roman" pitchFamily="18" charset="0"/>
              </a:rPr>
              <a:t>Σύμφωνα </a:t>
            </a:r>
            <a:r>
              <a:rPr lang="el-GR" sz="1800" dirty="0">
                <a:solidFill>
                  <a:prstClr val="black"/>
                </a:solidFill>
                <a:latin typeface="Times New Roman" pitchFamily="18" charset="0"/>
              </a:rPr>
              <a:t>με τη γνώμη </a:t>
            </a:r>
            <a:r>
              <a:rPr lang="el-GR" sz="1800" dirty="0" smtClean="0">
                <a:solidFill>
                  <a:prstClr val="black"/>
                </a:solidFill>
                <a:latin typeface="Times New Roman" pitchFamily="18" charset="0"/>
              </a:rPr>
              <a:t>των μαθητών, η </a:t>
            </a:r>
            <a:r>
              <a:rPr lang="el-GR" sz="1800" dirty="0">
                <a:solidFill>
                  <a:prstClr val="black"/>
                </a:solidFill>
                <a:latin typeface="Times New Roman" pitchFamily="18" charset="0"/>
              </a:rPr>
              <a:t>συμβολή της </a:t>
            </a:r>
            <a:r>
              <a:rPr lang="el-GR" sz="1800" dirty="0" smtClean="0">
                <a:solidFill>
                  <a:prstClr val="black"/>
                </a:solidFill>
                <a:latin typeface="Times New Roman" pitchFamily="18" charset="0"/>
              </a:rPr>
              <a:t>Συμπληρωματικής εξΑΕ ήταν σημαντική, όσον αφορά </a:t>
            </a:r>
            <a:r>
              <a:rPr lang="el-GR" sz="1800" dirty="0">
                <a:solidFill>
                  <a:prstClr val="black"/>
                </a:solidFill>
                <a:latin typeface="Times New Roman" pitchFamily="18" charset="0"/>
              </a:rPr>
              <a:t>στην </a:t>
            </a:r>
            <a:r>
              <a:rPr lang="el-GR" sz="1800" dirty="0" smtClean="0">
                <a:solidFill>
                  <a:prstClr val="black"/>
                </a:solidFill>
                <a:latin typeface="Times New Roman" pitchFamily="18" charset="0"/>
              </a:rPr>
              <a:t>καλύτερη κατανόηση </a:t>
            </a:r>
            <a:r>
              <a:rPr lang="el-GR" sz="1800" dirty="0">
                <a:solidFill>
                  <a:prstClr val="black"/>
                </a:solidFill>
                <a:latin typeface="Times New Roman" pitchFamily="18" charset="0"/>
              </a:rPr>
              <a:t>των εννοιών του μαθήματος </a:t>
            </a:r>
            <a:r>
              <a:rPr lang="el-GR" sz="1800" dirty="0" smtClean="0">
                <a:solidFill>
                  <a:prstClr val="black"/>
                </a:solidFill>
                <a:latin typeface="Times New Roman" pitchFamily="18" charset="0"/>
              </a:rPr>
              <a:t>«</a:t>
            </a:r>
            <a:r>
              <a:rPr lang="el-GR" sz="1800" dirty="0"/>
              <a:t>Η Γη ως χώρος ζωής του ανθρώπου</a:t>
            </a:r>
            <a:r>
              <a:rPr lang="el-GR" sz="1800" dirty="0" smtClean="0">
                <a:solidFill>
                  <a:prstClr val="black"/>
                </a:solidFill>
                <a:latin typeface="Times New Roman" pitchFamily="18" charset="0"/>
              </a:rPr>
              <a:t>».</a:t>
            </a:r>
          </a:p>
          <a:p>
            <a:pPr marL="0" indent="0" algn="just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l-GR" sz="1800" dirty="0" smtClean="0">
              <a:solidFill>
                <a:prstClr val="black"/>
              </a:solidFill>
              <a:latin typeface="Times New Roman" pitchFamily="18" charset="0"/>
            </a:endParaRPr>
          </a:p>
          <a:p>
            <a:pPr marL="0" indent="0" algn="just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l-GR" sz="1800" dirty="0">
              <a:solidFill>
                <a:prstClr val="black"/>
              </a:solidFill>
              <a:latin typeface="Times New Roman" pitchFamily="18" charset="0"/>
            </a:endParaRPr>
          </a:p>
          <a:p>
            <a:pPr marL="0" lvl="0" indent="0" algn="just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l-GR" sz="1800" b="1" i="1" dirty="0" smtClean="0">
                <a:solidFill>
                  <a:prstClr val="black"/>
                </a:solidFill>
                <a:latin typeface="Times New Roman" pitchFamily="18" charset="0"/>
              </a:rPr>
              <a:t>3γ. </a:t>
            </a:r>
            <a:r>
              <a:rPr lang="el-GR" sz="1800" i="1" dirty="0" smtClean="0"/>
              <a:t>σύμφωνα </a:t>
            </a:r>
            <a:r>
              <a:rPr lang="el-GR" sz="1800" i="1" dirty="0"/>
              <a:t>με τη γνώμη των εκπαιδευτικών/κριτών του Πολυμορφικού Υλικού; </a:t>
            </a:r>
          </a:p>
          <a:p>
            <a:pPr marL="0" lvl="0" indent="0" algn="just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l-GR" sz="1800" dirty="0" smtClean="0">
                <a:latin typeface="Times New Roman" pitchFamily="18" charset="0"/>
              </a:rPr>
              <a:t>Οι απαντήσεις και τα σχόλια των εκπαιδευτικών/κριτών επιβεβαιώνουν τη σημαντική </a:t>
            </a:r>
            <a:r>
              <a:rPr lang="el-GR" sz="1800" dirty="0">
                <a:latin typeface="Times New Roman" pitchFamily="18" charset="0"/>
              </a:rPr>
              <a:t>συμβολή της συμπληρωματικής </a:t>
            </a:r>
            <a:r>
              <a:rPr lang="el-GR" sz="1800" dirty="0" smtClean="0">
                <a:latin typeface="Times New Roman" pitchFamily="18" charset="0"/>
              </a:rPr>
              <a:t>εξΑΕ </a:t>
            </a:r>
            <a:r>
              <a:rPr lang="el-GR" sz="1800" dirty="0">
                <a:latin typeface="Times New Roman" pitchFamily="18" charset="0"/>
              </a:rPr>
              <a:t>στην βαθύτερη και ουσιαστικότερη κατανόηση των εννοιών του μαθήματος </a:t>
            </a:r>
            <a:r>
              <a:rPr lang="el-GR" sz="1800" dirty="0" smtClean="0">
                <a:latin typeface="Times New Roman" pitchFamily="18" charset="0"/>
              </a:rPr>
              <a:t>«</a:t>
            </a:r>
            <a:r>
              <a:rPr lang="el-GR" sz="1800" dirty="0"/>
              <a:t>Η Γη ως χώρος ζωής του ανθρώπου</a:t>
            </a:r>
            <a:r>
              <a:rPr lang="el-GR" sz="1800" dirty="0" smtClean="0">
                <a:latin typeface="Times New Roman" pitchFamily="18" charset="0"/>
              </a:rPr>
              <a:t>» </a:t>
            </a:r>
            <a:r>
              <a:rPr lang="el-GR" sz="1800" dirty="0">
                <a:latin typeface="Times New Roman" pitchFamily="18" charset="0"/>
              </a:rPr>
              <a:t>από τους </a:t>
            </a:r>
            <a:r>
              <a:rPr lang="el-GR" sz="1800" dirty="0" smtClean="0">
                <a:latin typeface="Times New Roman" pitchFamily="18" charset="0"/>
              </a:rPr>
              <a:t>μαθητές.</a:t>
            </a:r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>
                <a:solidFill>
                  <a:prstClr val="black"/>
                </a:solidFill>
              </a:rPr>
              <a:t>9α. </a:t>
            </a:r>
            <a:r>
              <a:rPr lang="el-GR" sz="3200" dirty="0">
                <a:solidFill>
                  <a:prstClr val="black"/>
                </a:solidFill>
              </a:rPr>
              <a:t>Αποτελέσματα - Κύρια ευρήματα</a:t>
            </a:r>
            <a:endParaRPr lang="en-US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357735"/>
            <a:ext cx="1321904" cy="802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303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212596"/>
            <a:ext cx="3888432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10. Συμπεράσματα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148700"/>
            <a:ext cx="799288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000" b="1" dirty="0" smtClean="0"/>
              <a:t>Συμπεράσματα ανά Ερευνητικό Ερώτημα (ΕΕ):</a:t>
            </a:r>
          </a:p>
          <a:p>
            <a:pPr algn="just"/>
            <a:endParaRPr lang="el-GR" sz="2000" dirty="0" smtClean="0"/>
          </a:p>
          <a:p>
            <a:pPr algn="just"/>
            <a:r>
              <a:rPr lang="el-GR" sz="2000" b="1" dirty="0" smtClean="0"/>
              <a:t>1</a:t>
            </a:r>
            <a:r>
              <a:rPr lang="el-GR" sz="2000" b="1" baseline="30000" dirty="0" smtClean="0"/>
              <a:t>ο</a:t>
            </a:r>
            <a:r>
              <a:rPr lang="el-GR" sz="2000" b="1" dirty="0" smtClean="0"/>
              <a:t> ΕΕ:</a:t>
            </a:r>
            <a:r>
              <a:rPr lang="el-GR" sz="2000" dirty="0" smtClean="0"/>
              <a:t> Με </a:t>
            </a:r>
            <a:r>
              <a:rPr lang="el-GR" sz="2000" dirty="0"/>
              <a:t>βάση τις </a:t>
            </a:r>
            <a:r>
              <a:rPr lang="el-GR" sz="2000" dirty="0" smtClean="0"/>
              <a:t>απαντήσεις / απόψεις των εκπαιδευτικών/κριτών 	εξάγεται το συμπέρασμα </a:t>
            </a:r>
            <a:r>
              <a:rPr lang="el-GR" sz="2000" dirty="0"/>
              <a:t>ότι ο σχεδιαστής/ερευνητής </a:t>
            </a:r>
            <a:r>
              <a:rPr lang="el-GR" sz="2000" dirty="0" smtClean="0"/>
              <a:t>ακολούθησε 	πιστά τη θεωρία </a:t>
            </a:r>
            <a:r>
              <a:rPr lang="el-GR" sz="2000" dirty="0"/>
              <a:t>και τη μεθοδολογία της εξΑΕ και την εφάρμοσε </a:t>
            </a:r>
            <a:r>
              <a:rPr lang="el-GR" sz="2000" dirty="0" smtClean="0"/>
              <a:t>	στη δημιουργία του ΠΕΥ </a:t>
            </a:r>
            <a:r>
              <a:rPr lang="el-GR" sz="2000" dirty="0"/>
              <a:t>στο μάθημα της Γεωγραφίας «Η Γη ως </a:t>
            </a:r>
            <a:r>
              <a:rPr lang="el-GR" sz="2000" dirty="0" smtClean="0"/>
              <a:t>	χώρος ζωής του </a:t>
            </a:r>
            <a:r>
              <a:rPr lang="el-GR" sz="2000" dirty="0"/>
              <a:t>ανθρώπου</a:t>
            </a:r>
            <a:r>
              <a:rPr lang="el-GR" sz="2000" dirty="0" smtClean="0"/>
              <a:t>».</a:t>
            </a:r>
          </a:p>
          <a:p>
            <a:pPr algn="just"/>
            <a:endParaRPr lang="el-GR" sz="2000" dirty="0" smtClean="0"/>
          </a:p>
          <a:p>
            <a:pPr algn="just"/>
            <a:r>
              <a:rPr lang="el-GR" sz="2000" b="1" dirty="0" smtClean="0"/>
              <a:t>2</a:t>
            </a:r>
            <a:r>
              <a:rPr lang="el-GR" sz="2000" b="1" baseline="30000" dirty="0" smtClean="0"/>
              <a:t>ο</a:t>
            </a:r>
            <a:r>
              <a:rPr lang="el-GR" sz="2000" b="1" dirty="0" smtClean="0"/>
              <a:t> ΕΕ:</a:t>
            </a:r>
            <a:r>
              <a:rPr lang="el-GR" sz="2000" dirty="0" smtClean="0"/>
              <a:t>  Συμπεραίνουμε - βάση </a:t>
            </a:r>
            <a:r>
              <a:rPr lang="el-GR" sz="2000" dirty="0"/>
              <a:t>των απόψεων </a:t>
            </a:r>
            <a:r>
              <a:rPr lang="el-GR" sz="2000" dirty="0" smtClean="0"/>
              <a:t>των εκπαιδευτικών/κριτών - 	ότι οι </a:t>
            </a:r>
            <a:r>
              <a:rPr lang="el-GR" sz="2000" dirty="0"/>
              <a:t>παραπάνω Αρχές εφαρμόστηκαν αποτελεσματικά και το </a:t>
            </a:r>
            <a:r>
              <a:rPr lang="el-GR" sz="2000" dirty="0" smtClean="0"/>
              <a:t>	ΠΕΥ είναι ελκυστικό, ευχάριστο </a:t>
            </a:r>
            <a:r>
              <a:rPr lang="el-GR" sz="2000" dirty="0"/>
              <a:t>και μαθησιακά αποδοτικό. </a:t>
            </a:r>
            <a:r>
              <a:rPr lang="el-GR" sz="2000" dirty="0" smtClean="0"/>
              <a:t>	Επίσης, </a:t>
            </a:r>
            <a:r>
              <a:rPr lang="el-GR" sz="2000" dirty="0"/>
              <a:t>ότι το ΕΥ </a:t>
            </a:r>
            <a:r>
              <a:rPr lang="el-GR" sz="2000" dirty="0" smtClean="0"/>
              <a:t>δύναται </a:t>
            </a:r>
            <a:r>
              <a:rPr lang="el-GR" sz="2000" dirty="0"/>
              <a:t>σε κάποια σημεία να συνδιαμορφώνεται </a:t>
            </a:r>
            <a:r>
              <a:rPr lang="el-GR" sz="2000" dirty="0" smtClean="0"/>
              <a:t>	μαζί </a:t>
            </a:r>
            <a:r>
              <a:rPr lang="el-GR" sz="2000" dirty="0"/>
              <a:t>με τους </a:t>
            </a:r>
            <a:r>
              <a:rPr lang="el-GR" sz="2000" dirty="0" smtClean="0"/>
              <a:t>μαθητές - για μεγαλύτερο </a:t>
            </a:r>
            <a:r>
              <a:rPr lang="el-GR" sz="2000" dirty="0"/>
              <a:t>κίνητρο συμμετοχής και </a:t>
            </a:r>
            <a:r>
              <a:rPr lang="el-GR" sz="2000" dirty="0" smtClean="0"/>
              <a:t>	μάθησης.</a:t>
            </a:r>
          </a:p>
          <a:p>
            <a:pPr algn="just"/>
            <a:endParaRPr lang="el-GR" sz="2000" dirty="0" smtClean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212596"/>
            <a:ext cx="1421930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98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755576" y="1093197"/>
            <a:ext cx="8208912" cy="528813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l-GR" sz="1600" dirty="0" smtClean="0"/>
              <a:t>Ευχαριστίες προς:</a:t>
            </a:r>
          </a:p>
          <a:p>
            <a:pPr marL="0" indent="0" algn="just">
              <a:buNone/>
            </a:pPr>
            <a:r>
              <a:rPr lang="el-GR" sz="1600" dirty="0" smtClean="0"/>
              <a:t>Την καθηγήτρια </a:t>
            </a:r>
            <a:r>
              <a:rPr lang="el-GR" sz="1600" dirty="0"/>
              <a:t>κυρία Ιβρίντελη Μαρία, που επέβλεπε την εργασία μου σε όλα της τα βήματα και με καθοδηγούσε </a:t>
            </a:r>
            <a:r>
              <a:rPr lang="el-GR" sz="1600" dirty="0" smtClean="0"/>
              <a:t>μέχρι </a:t>
            </a:r>
            <a:r>
              <a:rPr lang="el-GR" sz="1600" dirty="0"/>
              <a:t>την ολοκλήρωσή της. </a:t>
            </a:r>
            <a:endParaRPr lang="el-GR" sz="1600" dirty="0" smtClean="0"/>
          </a:p>
          <a:p>
            <a:pPr marL="0" indent="0" algn="just">
              <a:buNone/>
            </a:pPr>
            <a:r>
              <a:rPr lang="el-GR" sz="1600" dirty="0" smtClean="0"/>
              <a:t>Τους </a:t>
            </a:r>
            <a:r>
              <a:rPr lang="el-GR" sz="1600" dirty="0"/>
              <a:t>συν-επιβλέποντες καθηγητές </a:t>
            </a:r>
            <a:r>
              <a:rPr lang="el-GR" sz="1600" dirty="0" smtClean="0"/>
              <a:t>τον </a:t>
            </a:r>
            <a:r>
              <a:rPr lang="el-GR" sz="1600" dirty="0"/>
              <a:t>κ. Καρβούνη Λάμπρο και τον κ. Μουζάκη </a:t>
            </a:r>
            <a:r>
              <a:rPr lang="el-GR" sz="1600" dirty="0" smtClean="0"/>
              <a:t>Χαράλαμπο που </a:t>
            </a:r>
            <a:r>
              <a:rPr lang="el-GR" sz="1600" dirty="0"/>
              <a:t>από το πρώτο εξάμηνο του μεταπτυχιακού προγράμματος μας προσέφεραν </a:t>
            </a:r>
            <a:r>
              <a:rPr lang="el-GR" sz="1600" dirty="0" smtClean="0"/>
              <a:t>σημαντικές </a:t>
            </a:r>
            <a:r>
              <a:rPr lang="el-GR" sz="1600" dirty="0"/>
              <a:t>γνώσεις/βάσεις και οδηγίες για το θεωρητικό πλαίσιο της </a:t>
            </a:r>
            <a:r>
              <a:rPr lang="el-GR" sz="1600" dirty="0" smtClean="0"/>
              <a:t>εξΑΕ, </a:t>
            </a:r>
            <a:r>
              <a:rPr lang="el-GR" sz="1600" dirty="0"/>
              <a:t>τη μεθοδολογία της </a:t>
            </a:r>
            <a:r>
              <a:rPr lang="el-GR" sz="1600" dirty="0" smtClean="0"/>
              <a:t>επιστημονικής </a:t>
            </a:r>
            <a:r>
              <a:rPr lang="el-GR" sz="1600" dirty="0"/>
              <a:t>έρευνας και τη συγγραφή μιας μεταπτυχιακής </a:t>
            </a:r>
            <a:r>
              <a:rPr lang="el-GR" sz="1600" dirty="0" smtClean="0"/>
              <a:t>εργασίας.</a:t>
            </a:r>
          </a:p>
          <a:p>
            <a:pPr marL="0" indent="0" algn="just">
              <a:buNone/>
            </a:pPr>
            <a:r>
              <a:rPr lang="el-GR" sz="1600" dirty="0" smtClean="0"/>
              <a:t>Ιδιαιτέρως τον </a:t>
            </a:r>
            <a:r>
              <a:rPr lang="el-GR" sz="1600" dirty="0"/>
              <a:t>καθηγητή μας κ. Αναστασιάδη Παναγιώτη, που μας έδωσε τη δυνατότητα για δύο ακαδημαϊκά χρόνια να γνωρίσουμε και να σπουδάσουμε σε μεταπτυχιακό επίπεδο τη ραγδαία εξελισσόμενη </a:t>
            </a:r>
            <a:r>
              <a:rPr lang="el-GR" sz="1600" dirty="0" smtClean="0"/>
              <a:t>εξΑΕ </a:t>
            </a:r>
            <a:r>
              <a:rPr lang="el-GR" sz="1600" dirty="0"/>
              <a:t>αλλά και για την προσφορά των σημαντικότατων γνώσεών του στο πεδίο αυτό, ανοίγοντάς μας νέους ορίζοντες. </a:t>
            </a:r>
            <a:endParaRPr lang="el-GR" sz="1600" dirty="0" smtClean="0"/>
          </a:p>
          <a:p>
            <a:pPr marL="0" indent="0" algn="just">
              <a:buNone/>
            </a:pPr>
            <a:r>
              <a:rPr lang="el-GR" sz="1600" dirty="0" smtClean="0"/>
              <a:t>Τους </a:t>
            </a:r>
            <a:r>
              <a:rPr lang="el-GR" sz="1600" dirty="0"/>
              <a:t>ακούραστους επιστημονικούς βοηθούς και συνεργάτες </a:t>
            </a:r>
            <a:r>
              <a:rPr lang="el-GR" sz="1600" dirty="0" smtClean="0"/>
              <a:t>του, </a:t>
            </a:r>
            <a:r>
              <a:rPr lang="el-GR" sz="1600" dirty="0"/>
              <a:t>κ. Κωτσίδη Κωνσταντίνο και κ. Συννεφάκη Χρήστο που μας μετέφεραν άμεσα τη θεωρία της εξΑΕ στην </a:t>
            </a:r>
            <a:r>
              <a:rPr lang="el-GR" sz="1600" dirty="0" smtClean="0"/>
              <a:t>πράξη.</a:t>
            </a:r>
            <a:endParaRPr lang="en-US" sz="1600" dirty="0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3563888" y="332656"/>
            <a:ext cx="2016224" cy="691203"/>
          </a:xfrm>
        </p:spPr>
        <p:txBody>
          <a:bodyPr/>
          <a:lstStyle/>
          <a:p>
            <a:r>
              <a:rPr lang="el-GR" sz="2800" dirty="0" smtClean="0"/>
              <a:t>Ευχαριστίες</a:t>
            </a:r>
            <a:endParaRPr lang="en-US" sz="2800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0"/>
            <a:ext cx="1704480" cy="1146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691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755576" y="1340768"/>
            <a:ext cx="8136904" cy="5112568"/>
          </a:xfrm>
        </p:spPr>
        <p:txBody>
          <a:bodyPr>
            <a:normAutofit fontScale="92500" lnSpcReduction="20000"/>
          </a:bodyPr>
          <a:lstStyle/>
          <a:p>
            <a:pPr marL="0" lvl="0" indent="0" algn="just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l-GR" sz="2000" b="1" dirty="0" smtClean="0">
                <a:solidFill>
                  <a:prstClr val="black"/>
                </a:solidFill>
                <a:latin typeface="Times New Roman" pitchFamily="18" charset="0"/>
              </a:rPr>
              <a:t>3α. ΕΕ</a:t>
            </a:r>
            <a:r>
              <a:rPr lang="el-GR" sz="2000" b="1" dirty="0">
                <a:solidFill>
                  <a:prstClr val="black"/>
                </a:solidFill>
                <a:latin typeface="Times New Roman" pitchFamily="18" charset="0"/>
              </a:rPr>
              <a:t>:</a:t>
            </a:r>
            <a:r>
              <a:rPr lang="el-GR" sz="2000" dirty="0">
                <a:solidFill>
                  <a:prstClr val="black"/>
                </a:solidFill>
                <a:latin typeface="Times New Roman" pitchFamily="18" charset="0"/>
              </a:rPr>
              <a:t>	Σύμφωνα με τα μαθησιακά αποτελέσματα των μαθητών εξάγεται 	το </a:t>
            </a: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	συμπέρασμα</a:t>
            </a:r>
            <a:r>
              <a:rPr lang="el-GR" sz="2000" dirty="0">
                <a:solidFill>
                  <a:prstClr val="black"/>
                </a:solidFill>
                <a:latin typeface="Times New Roman" pitchFamily="18" charset="0"/>
              </a:rPr>
              <a:t>, ότι η συγκεκριμένη εκπαιδευτική παρέμβαση </a:t>
            </a: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λειτούργησε 	ενισχυτικά </a:t>
            </a:r>
            <a:r>
              <a:rPr lang="el-GR" sz="2000" dirty="0">
                <a:solidFill>
                  <a:prstClr val="black"/>
                </a:solidFill>
                <a:latin typeface="Times New Roman" pitchFamily="18" charset="0"/>
              </a:rPr>
              <a:t>και θετικά. Τόσο η γραπτή τους </a:t>
            </a: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όσο</a:t>
            </a:r>
            <a:r>
              <a:rPr lang="el-GR" sz="2000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και η προφορική 	συμμετοχή </a:t>
            </a:r>
            <a:r>
              <a:rPr lang="el-GR" sz="2000" dirty="0">
                <a:solidFill>
                  <a:prstClr val="black"/>
                </a:solidFill>
                <a:latin typeface="Times New Roman" pitchFamily="18" charset="0"/>
              </a:rPr>
              <a:t>τους ήταν αρκετά </a:t>
            </a: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καλύτερη. Αξιοσημείωτο ότι αδύναμοι 	μαθησιακά μαθητές </a:t>
            </a:r>
            <a:r>
              <a:rPr lang="el-GR" sz="2000" dirty="0">
                <a:solidFill>
                  <a:prstClr val="black"/>
                </a:solidFill>
                <a:latin typeface="Times New Roman" pitchFamily="18" charset="0"/>
              </a:rPr>
              <a:t>έδειξαν μεγαλύτερη προφορική </a:t>
            </a: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συμμετοχή στο 	μάθημα.</a:t>
            </a:r>
          </a:p>
          <a:p>
            <a:pPr marL="0" lvl="0" indent="0" algn="just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l-GR" sz="2000" dirty="0" smtClean="0">
              <a:solidFill>
                <a:prstClr val="black"/>
              </a:solidFill>
              <a:latin typeface="Times New Roman" pitchFamily="18" charset="0"/>
            </a:endParaRPr>
          </a:p>
          <a:p>
            <a:pPr marL="0" lvl="0" indent="0" algn="just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l-GR" sz="2000" b="1" dirty="0" smtClean="0">
                <a:solidFill>
                  <a:prstClr val="black"/>
                </a:solidFill>
                <a:latin typeface="Times New Roman" pitchFamily="18" charset="0"/>
              </a:rPr>
              <a:t>3β. ΕΕ</a:t>
            </a:r>
            <a:r>
              <a:rPr lang="el-GR" sz="2000" b="1" dirty="0" smtClean="0">
                <a:solidFill>
                  <a:prstClr val="black"/>
                </a:solidFill>
                <a:latin typeface="Times New Roman" pitchFamily="18" charset="0"/>
              </a:rPr>
              <a:t>:</a:t>
            </a:r>
            <a:r>
              <a:rPr lang="el-GR" sz="2000" dirty="0">
                <a:solidFill>
                  <a:prstClr val="black"/>
                </a:solidFill>
                <a:latin typeface="Times New Roman" pitchFamily="18" charset="0"/>
              </a:rPr>
              <a:t>	</a:t>
            </a: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Συμπεραίνουμε ότι: </a:t>
            </a:r>
          </a:p>
          <a:p>
            <a:pPr marL="0" lvl="0" indent="0" algn="just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l-GR" sz="2000" dirty="0">
                <a:solidFill>
                  <a:prstClr val="black"/>
                </a:solidFill>
                <a:latin typeface="Times New Roman" pitchFamily="18" charset="0"/>
              </a:rPr>
              <a:t>	</a:t>
            </a: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Ο </a:t>
            </a:r>
            <a:r>
              <a:rPr lang="el-GR" sz="2000" dirty="0">
                <a:solidFill>
                  <a:prstClr val="black"/>
                </a:solidFill>
                <a:latin typeface="Times New Roman" pitchFamily="18" charset="0"/>
              </a:rPr>
              <a:t>καινοτόμος αυτός </a:t>
            </a: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τρόπος διδασκαλίας ενθάρρυνε τους μαθητές </a:t>
            </a:r>
            <a:r>
              <a:rPr lang="el-GR" sz="2000" dirty="0">
                <a:solidFill>
                  <a:prstClr val="black"/>
                </a:solidFill>
                <a:latin typeface="Times New Roman" pitchFamily="18" charset="0"/>
              </a:rPr>
              <a:t>στη </a:t>
            </a: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	μελέτη </a:t>
            </a:r>
            <a:r>
              <a:rPr lang="el-GR" sz="2000" dirty="0">
                <a:solidFill>
                  <a:prstClr val="black"/>
                </a:solidFill>
                <a:latin typeface="Times New Roman" pitchFamily="18" charset="0"/>
              </a:rPr>
              <a:t>καινούριας διδακτικής ύλης. </a:t>
            </a:r>
            <a:endParaRPr lang="el-GR" sz="2000" dirty="0" smtClean="0">
              <a:solidFill>
                <a:prstClr val="black"/>
              </a:solidFill>
              <a:latin typeface="Times New Roman" pitchFamily="18" charset="0"/>
            </a:endParaRPr>
          </a:p>
          <a:p>
            <a:pPr marL="0" lvl="0" indent="0" algn="just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l-GR" sz="2000" dirty="0">
                <a:solidFill>
                  <a:prstClr val="black"/>
                </a:solidFill>
                <a:latin typeface="Times New Roman" pitchFamily="18" charset="0"/>
              </a:rPr>
              <a:t>	</a:t>
            </a: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Οι </a:t>
            </a:r>
            <a:r>
              <a:rPr lang="el-GR" sz="2000" dirty="0">
                <a:solidFill>
                  <a:prstClr val="black"/>
                </a:solidFill>
                <a:latin typeface="Times New Roman" pitchFamily="18" charset="0"/>
              </a:rPr>
              <a:t>μαθητές επιθυμούν την εμπλοκή τους </a:t>
            </a: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στην </a:t>
            </a:r>
            <a:r>
              <a:rPr lang="el-GR" sz="2000" dirty="0">
                <a:solidFill>
                  <a:prstClr val="black"/>
                </a:solidFill>
                <a:latin typeface="Times New Roman" pitchFamily="18" charset="0"/>
              </a:rPr>
              <a:t>προετοιμασία/κατασκευή </a:t>
            </a: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	του </a:t>
            </a:r>
            <a:r>
              <a:rPr lang="el-GR" sz="2000" dirty="0">
                <a:solidFill>
                  <a:prstClr val="black"/>
                </a:solidFill>
                <a:latin typeface="Times New Roman" pitchFamily="18" charset="0"/>
              </a:rPr>
              <a:t>ΕΥ, ειδικά στα ψηφιακά παιχνίδια, στα κουίζ, στην επιλογή εικόνων </a:t>
            </a: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	και </a:t>
            </a:r>
            <a:r>
              <a:rPr lang="el-GR" sz="2000" dirty="0">
                <a:solidFill>
                  <a:prstClr val="black"/>
                </a:solidFill>
                <a:latin typeface="Times New Roman" pitchFamily="18" charset="0"/>
              </a:rPr>
              <a:t>χρωμάτων</a:t>
            </a: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. Δεν επιθυμούν ερωτήσεις «ανοικτού τύπου».</a:t>
            </a:r>
          </a:p>
          <a:p>
            <a:pPr marL="0" lvl="0" indent="0" algn="just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	Ελκύουν περισσότερο</a:t>
            </a:r>
            <a:r>
              <a:rPr lang="el-GR" sz="2000" dirty="0">
                <a:solidFill>
                  <a:prstClr val="black"/>
                </a:solidFill>
                <a:latin typeface="Times New Roman" pitchFamily="18" charset="0"/>
              </a:rPr>
              <a:t> τους μαθητές</a:t>
            </a: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 η διαδραστικότητα </a:t>
            </a:r>
            <a:r>
              <a:rPr lang="el-GR" sz="2000" dirty="0">
                <a:solidFill>
                  <a:prstClr val="black"/>
                </a:solidFill>
                <a:latin typeface="Times New Roman" pitchFamily="18" charset="0"/>
              </a:rPr>
              <a:t>των βίντεο, οι </a:t>
            </a: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	ασκήσεις αυτοαξιολόγησης</a:t>
            </a:r>
            <a:r>
              <a:rPr lang="el-GR" sz="2000" dirty="0">
                <a:solidFill>
                  <a:prstClr val="black"/>
                </a:solidFill>
                <a:latin typeface="Times New Roman" pitchFamily="18" charset="0"/>
              </a:rPr>
              <a:t>, </a:t>
            </a: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τα κουίζ</a:t>
            </a:r>
            <a:r>
              <a:rPr lang="el-GR" sz="2000" dirty="0">
                <a:solidFill>
                  <a:prstClr val="black"/>
                </a:solidFill>
                <a:latin typeface="Times New Roman" pitchFamily="18" charset="0"/>
              </a:rPr>
              <a:t>, </a:t>
            </a: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και τα </a:t>
            </a:r>
            <a:r>
              <a:rPr lang="el-GR" sz="2000" dirty="0">
                <a:solidFill>
                  <a:prstClr val="black"/>
                </a:solidFill>
                <a:latin typeface="Times New Roman" pitchFamily="18" charset="0"/>
              </a:rPr>
              <a:t>ψηφιακά </a:t>
            </a: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παιχνίδια. 	Αυτό 	δείχνει </a:t>
            </a:r>
            <a:r>
              <a:rPr lang="el-GR" sz="2000" dirty="0">
                <a:solidFill>
                  <a:prstClr val="black"/>
                </a:solidFill>
                <a:latin typeface="Times New Roman" pitchFamily="18" charset="0"/>
              </a:rPr>
              <a:t>ότι </a:t>
            </a: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η χρήση </a:t>
            </a:r>
            <a:r>
              <a:rPr lang="el-GR" sz="2000" dirty="0">
                <a:solidFill>
                  <a:prstClr val="black"/>
                </a:solidFill>
                <a:latin typeface="Times New Roman" pitchFamily="18" charset="0"/>
              </a:rPr>
              <a:t>τους στην εκπαίδευση γίνεται πλέον απαραίτητη, </a:t>
            </a: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	αφού </a:t>
            </a:r>
            <a:r>
              <a:rPr lang="el-GR" sz="2000" dirty="0">
                <a:solidFill>
                  <a:prstClr val="black"/>
                </a:solidFill>
                <a:latin typeface="Times New Roman" pitchFamily="18" charset="0"/>
              </a:rPr>
              <a:t>ενισχύουν θετικά </a:t>
            </a: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το μαθητικό </a:t>
            </a:r>
            <a:r>
              <a:rPr lang="el-GR" sz="2000" dirty="0">
                <a:solidFill>
                  <a:prstClr val="black"/>
                </a:solidFill>
                <a:latin typeface="Times New Roman" pitchFamily="18" charset="0"/>
              </a:rPr>
              <a:t>ενδιαφέρον και τα μαθησιακά </a:t>
            </a: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	αποτελέσματα.</a:t>
            </a:r>
          </a:p>
          <a:p>
            <a:pPr marL="0" lvl="0" indent="0" algn="just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	Οι μαθητές επιθυμούν στη διδασκαλία νέας διδακτικής ύλης τον 	συνδυασμό της ψηφιακής μορφής με την κλασική διδασκαλία στην 	τάξη. </a:t>
            </a:r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1143000" y="365127"/>
            <a:ext cx="3573016" cy="687609"/>
          </a:xfrm>
        </p:spPr>
        <p:txBody>
          <a:bodyPr>
            <a:normAutofit fontScale="90000"/>
          </a:bodyPr>
          <a:lstStyle/>
          <a:p>
            <a:pPr algn="just"/>
            <a:r>
              <a:rPr lang="el-GR" dirty="0"/>
              <a:t>Συμπεράσματα</a:t>
            </a:r>
            <a:endParaRPr lang="en-US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240879"/>
            <a:ext cx="1421930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02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628650" y="1340768"/>
            <a:ext cx="7957568" cy="4680520"/>
          </a:xfrm>
        </p:spPr>
        <p:txBody>
          <a:bodyPr>
            <a:normAutofit fontScale="92500" lnSpcReduction="10000"/>
          </a:bodyPr>
          <a:lstStyle/>
          <a:p>
            <a:pPr marL="0" lvl="0" indent="0" algn="just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l-GR" sz="2000" dirty="0">
              <a:latin typeface="Times New Roman" pitchFamily="18" charset="0"/>
            </a:endParaRPr>
          </a:p>
          <a:p>
            <a:pPr marL="0" lvl="0" indent="0" algn="just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l-GR" sz="2000" b="1" dirty="0" smtClean="0">
                <a:latin typeface="Times New Roman" pitchFamily="18" charset="0"/>
              </a:rPr>
              <a:t>3γ. ΕΕ</a:t>
            </a:r>
            <a:r>
              <a:rPr lang="el-GR" sz="2000" b="1" dirty="0" smtClean="0">
                <a:latin typeface="Times New Roman" pitchFamily="18" charset="0"/>
              </a:rPr>
              <a:t>:</a:t>
            </a:r>
            <a:r>
              <a:rPr lang="el-GR" sz="2000" dirty="0" smtClean="0">
                <a:latin typeface="Times New Roman" pitchFamily="18" charset="0"/>
              </a:rPr>
              <a:t> </a:t>
            </a:r>
            <a:r>
              <a:rPr lang="el-GR" sz="2000" dirty="0">
                <a:latin typeface="Times New Roman" pitchFamily="18" charset="0"/>
              </a:rPr>
              <a:t>	Σύμφωνα με </a:t>
            </a:r>
            <a:r>
              <a:rPr lang="el-GR" sz="2000" dirty="0" smtClean="0">
                <a:latin typeface="Times New Roman" pitchFamily="18" charset="0"/>
              </a:rPr>
              <a:t>τη γνώμη των εκπαιδευτικών/κριτών, συμπεραίνουμε ότι 	η </a:t>
            </a:r>
            <a:r>
              <a:rPr lang="el-GR" sz="2000" dirty="0">
                <a:latin typeface="Times New Roman" pitchFamily="18" charset="0"/>
              </a:rPr>
              <a:t>χρήση </a:t>
            </a:r>
            <a:r>
              <a:rPr lang="el-GR" sz="2000" dirty="0" smtClean="0">
                <a:latin typeface="Times New Roman" pitchFamily="18" charset="0"/>
              </a:rPr>
              <a:t>των ψηφιακών μέσων, Η/Υ, κινητού ή τάμπλετ με πρόσβαση 	στο διαδίκτυο, αποτελούν ένα δυνατό εργαλείο για ελκυστική και 	ευχάριστη μάθηση που οδηγεί σε θετικά </a:t>
            </a:r>
            <a:r>
              <a:rPr lang="el-GR" sz="2000" dirty="0">
                <a:latin typeface="Times New Roman" pitchFamily="18" charset="0"/>
              </a:rPr>
              <a:t>μαθησιακά αποτελέσματα.</a:t>
            </a:r>
            <a:endParaRPr lang="el-GR" sz="2000" dirty="0" smtClean="0">
              <a:latin typeface="Times New Roman" pitchFamily="18" charset="0"/>
            </a:endParaRPr>
          </a:p>
          <a:p>
            <a:pPr marL="0" lvl="0" indent="0" algn="just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l-GR" sz="2000" dirty="0" smtClean="0">
              <a:latin typeface="Times New Roman" pitchFamily="18" charset="0"/>
            </a:endParaRPr>
          </a:p>
          <a:p>
            <a:pPr marL="0" lvl="0" indent="0" algn="just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l-GR" sz="2000" dirty="0" smtClean="0">
                <a:latin typeface="Times New Roman" pitchFamily="18" charset="0"/>
              </a:rPr>
              <a:t>Συνολικό συνοπτικό συμπέρασμα και με βάση το γεγονός </a:t>
            </a:r>
            <a:r>
              <a:rPr lang="el-GR" sz="2000" dirty="0">
                <a:latin typeface="Times New Roman" pitchFamily="18" charset="0"/>
              </a:rPr>
              <a:t>ότι </a:t>
            </a:r>
            <a:r>
              <a:rPr lang="el-GR" sz="2000" dirty="0" smtClean="0">
                <a:latin typeface="Times New Roman" pitchFamily="18" charset="0"/>
              </a:rPr>
              <a:t>και προγενέστερες </a:t>
            </a:r>
            <a:r>
              <a:rPr lang="el-GR" sz="2000" dirty="0">
                <a:latin typeface="Times New Roman" pitchFamily="18" charset="0"/>
              </a:rPr>
              <a:t>μελέτες </a:t>
            </a:r>
            <a:r>
              <a:rPr lang="el-GR" sz="2000" dirty="0" smtClean="0">
                <a:latin typeface="Times New Roman" pitchFamily="18" charset="0"/>
              </a:rPr>
              <a:t>διαπίστωσαν τη θετική έκβαση της Συμπληρωματικής εξΑΕ, είναι ότι αυτή πρέπει να προωθηθεί στη σχολική διδασκαλία και να ενισχυθεί η σύμπραξη μεταξύ πανεπιστημιακής έρευνας και σχολικής πράξης.</a:t>
            </a:r>
            <a:endParaRPr lang="el-GR" sz="2000" dirty="0">
              <a:latin typeface="Times New Roman" pitchFamily="18" charset="0"/>
            </a:endParaRPr>
          </a:p>
          <a:p>
            <a:pPr marL="0" lvl="0" indent="0" algn="just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l-GR" sz="2000" b="1" dirty="0" smtClean="0">
              <a:solidFill>
                <a:prstClr val="black"/>
              </a:solidFill>
              <a:latin typeface="Times New Roman" pitchFamily="18" charset="0"/>
            </a:endParaRPr>
          </a:p>
          <a:p>
            <a:pPr marL="0" lvl="0" indent="0" algn="just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Τα ευρήματα της εργασίας αυτής όπως και ο τρόπος δημιουργίας του ΠΕΥ μπορούν άμεσα να εφαρμοστούν στα σχολεία.</a:t>
            </a:r>
          </a:p>
          <a:p>
            <a:pPr marL="0" lvl="0" indent="0" algn="just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l-GR" sz="2000" dirty="0" smtClean="0">
              <a:solidFill>
                <a:prstClr val="black"/>
              </a:solidFill>
              <a:latin typeface="Times New Roman" pitchFamily="18" charset="0"/>
            </a:endParaRPr>
          </a:p>
          <a:p>
            <a:pPr marL="0" lvl="0" indent="0" algn="just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l-GR" sz="2000" dirty="0" smtClean="0">
                <a:latin typeface="Times New Roman" pitchFamily="18" charset="0"/>
              </a:rPr>
              <a:t>Βέβαια </a:t>
            </a:r>
            <a:r>
              <a:rPr lang="el-GR" sz="2000" dirty="0">
                <a:latin typeface="Times New Roman" pitchFamily="18" charset="0"/>
              </a:rPr>
              <a:t>τα αποτελέσματα της παρούσας έρευνας δεν μπορούν να γενικευθούν </a:t>
            </a:r>
            <a:r>
              <a:rPr lang="el-GR" sz="2000" dirty="0" smtClean="0">
                <a:latin typeface="Times New Roman" pitchFamily="18" charset="0"/>
              </a:rPr>
              <a:t>λόγω του μ</a:t>
            </a: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ικρού δείγματος και του μικρού χρονικού διαστήματος εφαρμογής της.</a:t>
            </a:r>
            <a:endParaRPr lang="el-GR" sz="2000" dirty="0">
              <a:solidFill>
                <a:prstClr val="black"/>
              </a:solidFill>
              <a:latin typeface="Times New Roman" pitchFamily="18" charset="0"/>
            </a:endParaRPr>
          </a:p>
          <a:p>
            <a:pPr marL="0" lvl="0" indent="0" algn="just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l-GR" sz="2000" dirty="0" smtClean="0">
              <a:latin typeface="Times New Roman" pitchFamily="18" charset="0"/>
            </a:endParaRPr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1143000" y="365127"/>
            <a:ext cx="4005064" cy="615601"/>
          </a:xfrm>
        </p:spPr>
        <p:txBody>
          <a:bodyPr>
            <a:normAutofit fontScale="90000"/>
          </a:bodyPr>
          <a:lstStyle/>
          <a:p>
            <a:r>
              <a:rPr lang="el-GR" dirty="0"/>
              <a:t>Συμπεράσματα</a:t>
            </a:r>
            <a:endParaRPr lang="en-US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240879"/>
            <a:ext cx="1421930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821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899592" y="1203809"/>
            <a:ext cx="7886700" cy="4824535"/>
          </a:xfrm>
        </p:spPr>
        <p:txBody>
          <a:bodyPr>
            <a:noAutofit/>
          </a:bodyPr>
          <a:lstStyle/>
          <a:p>
            <a:pPr marL="0" lvl="0" indent="0" algn="just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l-GR" sz="2000" b="1" dirty="0" smtClean="0">
                <a:solidFill>
                  <a:prstClr val="black"/>
                </a:solidFill>
                <a:latin typeface="Times New Roman" pitchFamily="18" charset="0"/>
              </a:rPr>
              <a:t>Προτάσεις </a:t>
            </a:r>
            <a:r>
              <a:rPr lang="el-GR" sz="2000" b="1" dirty="0">
                <a:solidFill>
                  <a:prstClr val="black"/>
                </a:solidFill>
                <a:latin typeface="Times New Roman" pitchFamily="18" charset="0"/>
              </a:rPr>
              <a:t>και κατευθύνσεις για μελλοντική </a:t>
            </a:r>
            <a:r>
              <a:rPr lang="el-GR" sz="2000" b="1" dirty="0" smtClean="0">
                <a:solidFill>
                  <a:prstClr val="black"/>
                </a:solidFill>
                <a:latin typeface="Times New Roman" pitchFamily="18" charset="0"/>
              </a:rPr>
              <a:t>έρευνα</a:t>
            </a:r>
          </a:p>
          <a:p>
            <a:pPr marL="0" lvl="0" indent="0" algn="just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l-GR" sz="2000" dirty="0">
              <a:solidFill>
                <a:prstClr val="black"/>
              </a:solidFill>
              <a:latin typeface="Times New Roman" pitchFamily="18" charset="0"/>
            </a:endParaRPr>
          </a:p>
          <a:p>
            <a:pPr lvl="0" algn="just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l-GR" sz="2000" dirty="0">
                <a:solidFill>
                  <a:prstClr val="black"/>
                </a:solidFill>
                <a:latin typeface="Times New Roman" pitchFamily="18" charset="0"/>
              </a:rPr>
              <a:t>Πραγματοποίηση παρόμοιων ερευνών σε μεγάλο αριθμό σχολείων και σε περισσότερα σχολικά μαθήματα</a:t>
            </a:r>
          </a:p>
          <a:p>
            <a:pPr marL="0" lvl="0" indent="0" algn="just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l-GR" sz="2000" b="1" dirty="0">
              <a:solidFill>
                <a:prstClr val="black"/>
              </a:solidFill>
              <a:latin typeface="Times New Roman" pitchFamily="18" charset="0"/>
            </a:endParaRPr>
          </a:p>
          <a:p>
            <a:pPr lvl="0" algn="just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Να </a:t>
            </a:r>
            <a:r>
              <a:rPr lang="el-GR" sz="2000" dirty="0">
                <a:solidFill>
                  <a:prstClr val="black"/>
                </a:solidFill>
                <a:latin typeface="Times New Roman" pitchFamily="18" charset="0"/>
              </a:rPr>
              <a:t>μελετηθεί ο τρόπος συμμετοχής των μαθητών στον σχεδιασμό και </a:t>
            </a: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την κατασκευή </a:t>
            </a:r>
            <a:r>
              <a:rPr lang="el-GR" sz="2000" dirty="0">
                <a:solidFill>
                  <a:prstClr val="black"/>
                </a:solidFill>
                <a:latin typeface="Times New Roman" pitchFamily="18" charset="0"/>
              </a:rPr>
              <a:t>του </a:t>
            </a: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ΕΥ </a:t>
            </a:r>
            <a:r>
              <a:rPr lang="el-GR" sz="2000" dirty="0">
                <a:solidFill>
                  <a:prstClr val="black"/>
                </a:solidFill>
                <a:latin typeface="Times New Roman" pitchFamily="18" charset="0"/>
              </a:rPr>
              <a:t>ώστε αυτό να γίνεται ακόμα πιο ελκυστικό και </a:t>
            </a: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αποδοτικό για </a:t>
            </a:r>
            <a:r>
              <a:rPr lang="el-GR" sz="2000" dirty="0">
                <a:solidFill>
                  <a:prstClr val="black"/>
                </a:solidFill>
                <a:latin typeface="Times New Roman" pitchFamily="18" charset="0"/>
              </a:rPr>
              <a:t>τους μαθητές αλλά και σύμφωνα πάντα με σύγχρονες θεωρίες </a:t>
            </a: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μάθησης.</a:t>
            </a:r>
          </a:p>
          <a:p>
            <a:pPr marL="0" lvl="0" indent="0" algn="just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l-GR" sz="2000" dirty="0" smtClean="0">
              <a:solidFill>
                <a:prstClr val="black"/>
              </a:solidFill>
              <a:latin typeface="Times New Roman" pitchFamily="18" charset="0"/>
            </a:endParaRPr>
          </a:p>
          <a:p>
            <a:pPr lvl="0" algn="just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Εφαρμογή </a:t>
            </a:r>
            <a:r>
              <a:rPr lang="el-GR" sz="2000" dirty="0">
                <a:solidFill>
                  <a:prstClr val="black"/>
                </a:solidFill>
                <a:latin typeface="Times New Roman" pitchFamily="18" charset="0"/>
              </a:rPr>
              <a:t>της ίδιας θεματικής εκπαιδευτικής παρέμβασης σε δύο ομάδες μαθητών. Στη μία ομάδα η διδασκαλία να πραγματοποιείται «παραδοσιακά» και στην άλλη με τη μεθοδολογία της συμπληρωματικής εξΑΕ ώστε να ερευνηθούν τα μαθησιακά αποτελέσματα, πλεονεκτήματα ή και μειονεκτήματα του νέου </a:t>
            </a:r>
            <a:r>
              <a:rPr lang="el-GR" sz="2000" dirty="0" smtClean="0">
                <a:solidFill>
                  <a:prstClr val="black"/>
                </a:solidFill>
                <a:latin typeface="Times New Roman" pitchFamily="18" charset="0"/>
              </a:rPr>
              <a:t>μοντέλου.</a:t>
            </a:r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1259632" y="332656"/>
            <a:ext cx="2348880" cy="543593"/>
          </a:xfrm>
        </p:spPr>
        <p:txBody>
          <a:bodyPr>
            <a:normAutofit/>
          </a:bodyPr>
          <a:lstStyle/>
          <a:p>
            <a:r>
              <a:rPr lang="el-GR" sz="3200" dirty="0">
                <a:solidFill>
                  <a:prstClr val="black"/>
                </a:solidFill>
                <a:latin typeface="Times New Roman" pitchFamily="18" charset="0"/>
              </a:rPr>
              <a:t>Προτάσεις</a:t>
            </a:r>
            <a:endParaRPr lang="en-US" sz="3200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63992"/>
            <a:ext cx="1274656" cy="113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54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/>
          <p:cNvSpPr/>
          <p:nvPr/>
        </p:nvSpPr>
        <p:spPr>
          <a:xfrm>
            <a:off x="1043608" y="1772816"/>
            <a:ext cx="748883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/>
              <a:t>Σας </a:t>
            </a:r>
            <a:r>
              <a:rPr lang="el-GR" sz="3200" dirty="0" smtClean="0"/>
              <a:t>ευχαριστώ πολύ </a:t>
            </a:r>
            <a:r>
              <a:rPr lang="el-GR" sz="3200" dirty="0"/>
              <a:t>για την προσοχή </a:t>
            </a:r>
            <a:r>
              <a:rPr lang="el-GR" sz="3200" dirty="0" smtClean="0"/>
              <a:t>σας!</a:t>
            </a:r>
          </a:p>
          <a:p>
            <a:pPr algn="ctr"/>
            <a:endParaRPr lang="el-GR" sz="3200" dirty="0" smtClean="0"/>
          </a:p>
          <a:p>
            <a:pPr algn="ctr"/>
            <a:endParaRPr lang="el-GR" sz="3200" dirty="0"/>
          </a:p>
          <a:p>
            <a:pPr algn="ctr"/>
            <a:endParaRPr lang="el-GR" sz="3200" dirty="0" smtClean="0"/>
          </a:p>
          <a:p>
            <a:pPr algn="ctr"/>
            <a:endParaRPr lang="el-GR" sz="3200" dirty="0"/>
          </a:p>
          <a:p>
            <a:pPr algn="ctr"/>
            <a:endParaRPr lang="el-GR" sz="3200" dirty="0" smtClean="0"/>
          </a:p>
          <a:p>
            <a:pPr algn="ctr"/>
            <a:r>
              <a:rPr lang="el-GR" sz="3200" dirty="0" smtClean="0"/>
              <a:t>Γιώργος Μπαμπασίδης</a:t>
            </a:r>
            <a:endParaRPr lang="el-GR" sz="3200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2996951"/>
            <a:ext cx="1296144" cy="1339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12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2014664" cy="765652"/>
          </a:xfrm>
        </p:spPr>
        <p:txBody>
          <a:bodyPr>
            <a:noAutofit/>
          </a:bodyPr>
          <a:lstStyle/>
          <a:p>
            <a:r>
              <a:rPr lang="el-GR" sz="3600" dirty="0"/>
              <a:t>1. </a:t>
            </a:r>
            <a:r>
              <a:rPr lang="el-GR" sz="3600" dirty="0" smtClean="0"/>
              <a:t>Σκοπός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99592" y="1844824"/>
            <a:ext cx="77768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l-GR" dirty="0" smtClean="0"/>
              <a:t>Σκοπός της εργασίας είναι να ερευνήσει την εφαρμογή </a:t>
            </a:r>
            <a:r>
              <a:rPr lang="el-GR" dirty="0"/>
              <a:t>της μεθοδολογίας της </a:t>
            </a:r>
            <a:r>
              <a:rPr lang="el-GR" dirty="0" smtClean="0"/>
              <a:t>Συμπληρωματικής </a:t>
            </a:r>
            <a:r>
              <a:rPr lang="el-GR" dirty="0"/>
              <a:t>εξ Αποστάσεως Εκπαίδευσης (εξΑΕ) στο πλαίσιο του μαθήματος της Γεωγραφίας ΣΤ</a:t>
            </a:r>
            <a:r>
              <a:rPr lang="el-GR" dirty="0" smtClean="0"/>
              <a:t>΄ τάξης Δημοτικού Σχολείου, στην ενότητα «</a:t>
            </a:r>
            <a:r>
              <a:rPr lang="el-GR" dirty="0"/>
              <a:t>Η Γη ως χώρος ζωής του ανθρώπου</a:t>
            </a:r>
            <a:r>
              <a:rPr lang="el-GR" dirty="0" smtClean="0"/>
              <a:t>».</a:t>
            </a:r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6604" y="116633"/>
            <a:ext cx="1191531" cy="1088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64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6552728" cy="864096"/>
          </a:xfrm>
        </p:spPr>
        <p:txBody>
          <a:bodyPr>
            <a:noAutofit/>
          </a:bodyPr>
          <a:lstStyle/>
          <a:p>
            <a:r>
              <a:rPr lang="el-GR" sz="3600" dirty="0"/>
              <a:t>2. Συνεισφορά της </a:t>
            </a:r>
            <a:r>
              <a:rPr lang="el-GR" sz="3600" dirty="0" smtClean="0"/>
              <a:t>διπλωματικής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720924" y="1671208"/>
            <a:ext cx="76328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dirty="0" smtClean="0"/>
              <a:t>Η συνεισφορά της παρούσας διπλωματικής εργασίας έγκειται στο γεγονός ότι είναι μια πρότυπη μελέτη για την εφαρμογή της Συμπληρωματικής εξΑΕ στην </a:t>
            </a:r>
            <a:r>
              <a:rPr lang="el-GR" dirty="0"/>
              <a:t>σχολική </a:t>
            </a:r>
            <a:r>
              <a:rPr lang="el-GR" dirty="0" smtClean="0"/>
              <a:t>Πρωτοβάθμια </a:t>
            </a:r>
            <a:r>
              <a:rPr lang="el-GR" dirty="0"/>
              <a:t>Εκπαίδευση </a:t>
            </a:r>
            <a:r>
              <a:rPr lang="el-GR" dirty="0" smtClean="0"/>
              <a:t>στο μάθημα της Γεωγραφία ΣΤ’ </a:t>
            </a:r>
            <a:r>
              <a:rPr lang="el-GR" dirty="0"/>
              <a:t>Δ</a:t>
            </a:r>
            <a:r>
              <a:rPr lang="el-GR" dirty="0" smtClean="0"/>
              <a:t>ημοτικού στην ενότητα </a:t>
            </a:r>
            <a:r>
              <a:rPr lang="el-GR" dirty="0"/>
              <a:t>«Η Γη ως χώρος ζωής του ανθρώπου». </a:t>
            </a: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3023" y="4149080"/>
            <a:ext cx="2141930" cy="1526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99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404664"/>
            <a:ext cx="7416824" cy="792088"/>
          </a:xfrm>
        </p:spPr>
        <p:txBody>
          <a:bodyPr>
            <a:noAutofit/>
          </a:bodyPr>
          <a:lstStyle/>
          <a:p>
            <a:r>
              <a:rPr lang="el-GR" sz="3600" dirty="0"/>
              <a:t>3. Ερευνητικά </a:t>
            </a:r>
            <a:r>
              <a:rPr lang="el-GR" sz="3600" dirty="0" smtClean="0"/>
              <a:t>Ερωτήματα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1043608" y="1844824"/>
            <a:ext cx="76328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b="1" i="1" dirty="0" smtClean="0"/>
              <a:t>1</a:t>
            </a:r>
            <a:r>
              <a:rPr lang="el-GR" b="1" i="1" baseline="30000" dirty="0" smtClean="0"/>
              <a:t>ο</a:t>
            </a:r>
            <a:r>
              <a:rPr lang="el-GR" b="1" i="1" dirty="0" smtClean="0"/>
              <a:t>ΕΕ: </a:t>
            </a:r>
            <a:r>
              <a:rPr lang="el-GR" i="1" dirty="0" smtClean="0"/>
              <a:t>Το </a:t>
            </a:r>
            <a:r>
              <a:rPr lang="el-GR" i="1" dirty="0"/>
              <a:t>Ε</a:t>
            </a:r>
            <a:r>
              <a:rPr lang="el-GR" i="1" dirty="0" smtClean="0"/>
              <a:t>κπαιδευτικό Υλικό διέπεται </a:t>
            </a:r>
            <a:r>
              <a:rPr lang="el-GR" i="1" dirty="0"/>
              <a:t>από τις αρχές και τη </a:t>
            </a:r>
            <a:r>
              <a:rPr lang="el-GR" i="1" dirty="0" smtClean="0"/>
              <a:t>	μεθοδολογία </a:t>
            </a:r>
            <a:r>
              <a:rPr lang="el-GR" i="1" dirty="0"/>
              <a:t>της </a:t>
            </a:r>
            <a:r>
              <a:rPr lang="el-GR" i="1" dirty="0" smtClean="0"/>
              <a:t>εξΑΕ; </a:t>
            </a:r>
          </a:p>
          <a:p>
            <a:pPr algn="just">
              <a:lnSpc>
                <a:spcPct val="150000"/>
              </a:lnSpc>
            </a:pPr>
            <a:endParaRPr lang="el-GR" i="1" dirty="0" smtClean="0"/>
          </a:p>
          <a:p>
            <a:pPr algn="just">
              <a:lnSpc>
                <a:spcPct val="150000"/>
              </a:lnSpc>
            </a:pPr>
            <a:r>
              <a:rPr lang="el-GR" b="1" i="1" dirty="0" smtClean="0"/>
              <a:t>2</a:t>
            </a:r>
            <a:r>
              <a:rPr lang="el-GR" b="1" i="1" baseline="30000" dirty="0" smtClean="0"/>
              <a:t>ο</a:t>
            </a:r>
            <a:r>
              <a:rPr lang="el-GR" b="1" i="1" dirty="0" smtClean="0"/>
              <a:t>ΕΕ</a:t>
            </a:r>
            <a:r>
              <a:rPr lang="el-GR" b="1" i="1" dirty="0" smtClean="0"/>
              <a:t>: </a:t>
            </a:r>
            <a:r>
              <a:rPr lang="el-GR" i="1" dirty="0" smtClean="0"/>
              <a:t>Το </a:t>
            </a:r>
            <a:r>
              <a:rPr lang="el-GR" i="1" dirty="0"/>
              <a:t>Ε</a:t>
            </a:r>
            <a:r>
              <a:rPr lang="el-GR" i="1" dirty="0" smtClean="0"/>
              <a:t>κπαιδευτικό </a:t>
            </a:r>
            <a:r>
              <a:rPr lang="el-GR" i="1" dirty="0"/>
              <a:t>Υ</a:t>
            </a:r>
            <a:r>
              <a:rPr lang="el-GR" i="1" dirty="0" smtClean="0"/>
              <a:t>λικό </a:t>
            </a:r>
            <a:r>
              <a:rPr lang="el-GR" i="1" dirty="0"/>
              <a:t>έχει δημιουργηθεί σύμφωνα με </a:t>
            </a:r>
            <a:r>
              <a:rPr lang="el-GR" i="1" dirty="0" smtClean="0"/>
              <a:t>	τις αρχές </a:t>
            </a:r>
            <a:r>
              <a:rPr lang="el-GR" i="1" dirty="0"/>
              <a:t>της Πολυμεσικής </a:t>
            </a:r>
            <a:r>
              <a:rPr lang="el-GR" i="1" dirty="0" smtClean="0"/>
              <a:t>Μάθησης; </a:t>
            </a: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235623"/>
            <a:ext cx="1245851" cy="897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92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664019" y="1556792"/>
            <a:ext cx="7886700" cy="435133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l-GR" sz="2000" b="1" i="1" dirty="0" smtClean="0"/>
              <a:t>3</a:t>
            </a:r>
            <a:r>
              <a:rPr lang="el-GR" sz="2000" b="1" i="1" baseline="30000" dirty="0" smtClean="0"/>
              <a:t>ο</a:t>
            </a:r>
            <a:r>
              <a:rPr lang="el-GR" sz="2000" b="1" i="1" dirty="0" smtClean="0"/>
              <a:t>ΕΕ: </a:t>
            </a:r>
            <a:r>
              <a:rPr lang="el-GR" sz="2000" i="1" dirty="0" smtClean="0"/>
              <a:t>Συμβάλει </a:t>
            </a:r>
            <a:r>
              <a:rPr lang="el-GR" sz="2000" i="1" dirty="0"/>
              <a:t>και πώς η Συμπληρωματική εξΑΕ στην καλύτερη 	κατανόηση των εννοιών του μαθήματος της Γεωγραφίας στο 	θέμα «Η Γη ως χώρος ζωής του </a:t>
            </a:r>
            <a:r>
              <a:rPr lang="el-GR" sz="2000" i="1" dirty="0" smtClean="0"/>
              <a:t>ανθρώπου»:</a:t>
            </a:r>
          </a:p>
          <a:p>
            <a:pPr marL="0" indent="0" algn="just">
              <a:buNone/>
            </a:pPr>
            <a:r>
              <a:rPr lang="el-GR" sz="2000" b="1" i="1" dirty="0" smtClean="0"/>
              <a:t>3α.</a:t>
            </a:r>
            <a:r>
              <a:rPr lang="el-GR" sz="2000" i="1" dirty="0" smtClean="0"/>
              <a:t>  	σύμφωνα </a:t>
            </a:r>
            <a:r>
              <a:rPr lang="el-GR" sz="2000" i="1" dirty="0"/>
              <a:t>με </a:t>
            </a:r>
            <a:r>
              <a:rPr lang="el-GR" sz="2000" i="1" dirty="0" smtClean="0"/>
              <a:t>τα μαθησιακά </a:t>
            </a:r>
            <a:r>
              <a:rPr lang="el-GR" sz="2000" i="1" dirty="0"/>
              <a:t>αποτελέσματα των μαθητών; </a:t>
            </a:r>
          </a:p>
          <a:p>
            <a:pPr marL="0" indent="0" algn="just">
              <a:buNone/>
            </a:pPr>
            <a:r>
              <a:rPr lang="el-GR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3β.</a:t>
            </a:r>
            <a:r>
              <a:rPr lang="el-G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el-G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σύμφωνα </a:t>
            </a:r>
            <a:r>
              <a:rPr lang="el-G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 τη γνώμη των </a:t>
            </a:r>
            <a:r>
              <a:rPr lang="el-G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μαθητών </a:t>
            </a:r>
            <a:r>
              <a:rPr lang="el-G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στους οποίους εφαρμόζεται η </a:t>
            </a:r>
            <a:r>
              <a:rPr lang="el-G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εκπαιδευτική </a:t>
            </a:r>
            <a:r>
              <a:rPr lang="el-G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παρέμβαση; </a:t>
            </a:r>
            <a:endParaRPr lang="el-GR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l-GR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3γ. 	</a:t>
            </a:r>
            <a:r>
              <a:rPr lang="el-G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σύμφωνα </a:t>
            </a:r>
            <a:r>
              <a:rPr lang="el-G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 τη γνώμη των </a:t>
            </a:r>
            <a:r>
              <a:rPr lang="el-G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εκπαιδευτικών/κριτών για το 	Πολυμορφικό Υλικό; </a:t>
            </a:r>
            <a:endParaRPr lang="el-GR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1143000" y="365127"/>
            <a:ext cx="4725144" cy="1075390"/>
          </a:xfrm>
        </p:spPr>
        <p:txBody>
          <a:bodyPr>
            <a:normAutofit/>
          </a:bodyPr>
          <a:lstStyle/>
          <a:p>
            <a:r>
              <a:rPr lang="el-GR" sz="3600" dirty="0"/>
              <a:t>Ερευνητικά </a:t>
            </a:r>
            <a:r>
              <a:rPr lang="el-GR" sz="3600" dirty="0" smtClean="0"/>
              <a:t>Ερωτήματα</a:t>
            </a:r>
            <a:endParaRPr lang="en-US" sz="3600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242210"/>
            <a:ext cx="1162157" cy="837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524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4246912" cy="765652"/>
          </a:xfrm>
        </p:spPr>
        <p:txBody>
          <a:bodyPr>
            <a:noAutofit/>
          </a:bodyPr>
          <a:lstStyle/>
          <a:p>
            <a:r>
              <a:rPr lang="el-GR" sz="3600" dirty="0"/>
              <a:t>4. Δομή της </a:t>
            </a:r>
            <a:r>
              <a:rPr lang="el-GR" sz="3600" dirty="0" smtClean="0"/>
              <a:t>εργασίας</a:t>
            </a:r>
            <a:endParaRPr lang="el-GR" sz="3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827584" y="1484784"/>
            <a:ext cx="792088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dirty="0" smtClean="0"/>
              <a:t>Η </a:t>
            </a:r>
            <a:r>
              <a:rPr lang="el-GR" dirty="0"/>
              <a:t>εργασία </a:t>
            </a:r>
            <a:r>
              <a:rPr lang="el-GR" dirty="0" smtClean="0"/>
              <a:t>αποτελείται από επτά κεφάλαια:</a:t>
            </a:r>
          </a:p>
          <a:p>
            <a:pPr algn="just"/>
            <a:endParaRPr lang="el-GR" sz="800" dirty="0" smtClean="0"/>
          </a:p>
          <a:p>
            <a:pPr algn="just"/>
            <a:r>
              <a:rPr lang="el-GR" dirty="0" smtClean="0"/>
              <a:t>1. Εισαγωγή</a:t>
            </a:r>
          </a:p>
          <a:p>
            <a:pPr algn="just"/>
            <a:r>
              <a:rPr lang="el-GR" dirty="0" smtClean="0"/>
              <a:t>2</a:t>
            </a:r>
            <a:r>
              <a:rPr lang="el-GR" dirty="0"/>
              <a:t>. Εννοιολογικό πλαίσιο της </a:t>
            </a:r>
            <a:r>
              <a:rPr lang="el-GR" dirty="0" smtClean="0"/>
              <a:t>έρευνας</a:t>
            </a:r>
          </a:p>
          <a:p>
            <a:pPr algn="just"/>
            <a:r>
              <a:rPr lang="el-GR" dirty="0"/>
              <a:t>3. Μεθοδολογία της </a:t>
            </a:r>
            <a:r>
              <a:rPr lang="el-GR" dirty="0" smtClean="0"/>
              <a:t>έρευνας</a:t>
            </a:r>
          </a:p>
          <a:p>
            <a:pPr algn="just"/>
            <a:r>
              <a:rPr lang="el-GR" dirty="0"/>
              <a:t>4. Μετασχηματισμός και δημιουργία του </a:t>
            </a:r>
            <a:r>
              <a:rPr lang="el-GR" dirty="0" smtClean="0"/>
              <a:t>πολυμορφικού</a:t>
            </a:r>
          </a:p>
          <a:p>
            <a:pPr algn="just"/>
            <a:r>
              <a:rPr lang="el-GR" dirty="0" smtClean="0"/>
              <a:t>    εκπαιδευτικού </a:t>
            </a:r>
            <a:r>
              <a:rPr lang="el-GR" dirty="0"/>
              <a:t>υλικού «Η Γη ως χώρος ζωής του ανθρώπου</a:t>
            </a:r>
            <a:r>
              <a:rPr lang="el-GR" dirty="0" smtClean="0"/>
              <a:t>»</a:t>
            </a:r>
          </a:p>
          <a:p>
            <a:pPr algn="just"/>
            <a:r>
              <a:rPr lang="el-GR" dirty="0"/>
              <a:t>5. </a:t>
            </a:r>
            <a:r>
              <a:rPr lang="el-GR" dirty="0" smtClean="0"/>
              <a:t>Ερωτηματολόγια</a:t>
            </a:r>
          </a:p>
          <a:p>
            <a:pPr algn="just"/>
            <a:r>
              <a:rPr lang="el-GR" dirty="0"/>
              <a:t>6. Παρουσίαση - Ανάλυση </a:t>
            </a:r>
            <a:r>
              <a:rPr lang="el-GR" dirty="0" smtClean="0"/>
              <a:t>Αποτελεσμάτων</a:t>
            </a:r>
          </a:p>
          <a:p>
            <a:pPr algn="just"/>
            <a:r>
              <a:rPr lang="el-GR" dirty="0"/>
              <a:t>7. Συμπεράσματα και προτάσεις για περαιτέρω </a:t>
            </a:r>
            <a:r>
              <a:rPr lang="el-GR" dirty="0" smtClean="0"/>
              <a:t>έρευνα</a:t>
            </a:r>
          </a:p>
          <a:p>
            <a:pPr algn="just"/>
            <a:endParaRPr lang="el-GR" sz="1200" dirty="0" smtClean="0"/>
          </a:p>
          <a:p>
            <a:pPr algn="just"/>
            <a:r>
              <a:rPr lang="el-GR" dirty="0" smtClean="0"/>
              <a:t>Στο τέλος παρατίθενται </a:t>
            </a:r>
            <a:r>
              <a:rPr lang="el-GR" dirty="0"/>
              <a:t>η </a:t>
            </a:r>
            <a:r>
              <a:rPr lang="el-GR" dirty="0" smtClean="0"/>
              <a:t>Βιβλιογραφία και τα Παραρτήματα (Α-ΣΤ) της εργασίας.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10106"/>
            <a:ext cx="1466598" cy="1022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89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27584" y="0"/>
            <a:ext cx="6552728" cy="765652"/>
          </a:xfrm>
        </p:spPr>
        <p:txBody>
          <a:bodyPr>
            <a:noAutofit/>
          </a:bodyPr>
          <a:lstStyle/>
          <a:p>
            <a:r>
              <a:rPr lang="el-GR" sz="3600" dirty="0" smtClean="0"/>
              <a:t>5. </a:t>
            </a:r>
            <a:r>
              <a:rPr lang="el-GR" sz="3600" dirty="0"/>
              <a:t>Θεωρητικό </a:t>
            </a:r>
            <a:r>
              <a:rPr lang="el-GR" sz="3600" dirty="0" smtClean="0"/>
              <a:t>Πλαίσιο της έρευνας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683568" y="765652"/>
            <a:ext cx="8280920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200" dirty="0" smtClean="0"/>
              <a:t>Στο θεωρητικό μέρος της εργασίας αναφέρονται οι βασικότερες κλασικές Θεωρίες Μάθησης</a:t>
            </a:r>
            <a:r>
              <a:rPr lang="el-GR" sz="2200" dirty="0"/>
              <a:t>:</a:t>
            </a:r>
            <a:r>
              <a:rPr lang="el-GR" sz="2200" dirty="0" smtClean="0"/>
              <a:t> η συμπεριφοριστική, γνωστική ή γνωσιακή, κονστρουκτιβιστική ή εποικοδομητική, </a:t>
            </a:r>
            <a:r>
              <a:rPr lang="el-GR" sz="2200" dirty="0"/>
              <a:t>κοινωνική </a:t>
            </a:r>
            <a:r>
              <a:rPr lang="el-GR" sz="2200" dirty="0" smtClean="0"/>
              <a:t>εποικοδομητική, κονεκτιβιστική </a:t>
            </a:r>
            <a:r>
              <a:rPr lang="el-GR" sz="2200" dirty="0"/>
              <a:t>και η πολυμεσική θεωρία </a:t>
            </a:r>
            <a:r>
              <a:rPr lang="el-GR" sz="2200" dirty="0" smtClean="0"/>
              <a:t>μάθησης.</a:t>
            </a:r>
          </a:p>
          <a:p>
            <a:pPr algn="just"/>
            <a:endParaRPr lang="el-GR" sz="800" dirty="0" smtClean="0"/>
          </a:p>
          <a:p>
            <a:pPr algn="just"/>
            <a:r>
              <a:rPr lang="el-GR" sz="2200" dirty="0" smtClean="0"/>
              <a:t>Παρουσιάζονται οι θεωρητικές προσεγγίσεις και βάσεις </a:t>
            </a:r>
            <a:r>
              <a:rPr lang="el-GR" sz="2200" dirty="0"/>
              <a:t>της </a:t>
            </a:r>
            <a:r>
              <a:rPr lang="el-GR" sz="2200" dirty="0" smtClean="0"/>
              <a:t>εξΑΕ, η ιστορική διαδρομή της, τα είδη Αξιολόγησής της, οι μορφές της («</a:t>
            </a:r>
            <a:r>
              <a:rPr lang="el-GR" sz="2200" dirty="0"/>
              <a:t>διαμορφωτική» </a:t>
            </a:r>
            <a:r>
              <a:rPr lang="el-GR" sz="2200" dirty="0" smtClean="0"/>
              <a:t>και «τελική αξιολόγηση») και οι σύγχρονοι τρόποι εφαρμογής της σε άμεση σχέση με τις ΤΠΕ (Σύγχρονη, Ασύγχρονη και Μεικτή). Αναλυτικά παρουσιάζονται οι</a:t>
            </a:r>
            <a:r>
              <a:rPr lang="el-GR" sz="2200" dirty="0"/>
              <a:t> Αρχές δημιουργίας του</a:t>
            </a:r>
            <a:r>
              <a:rPr lang="el-GR" sz="2200" dirty="0" smtClean="0"/>
              <a:t> Εκπαιδευτικού Υλικού (ΕΥ) στη σχολική εξΑΕ και ιδιαίτερα στη Συμπληρωματική.</a:t>
            </a:r>
          </a:p>
          <a:p>
            <a:pPr algn="just"/>
            <a:r>
              <a:rPr lang="el-GR" sz="2200" dirty="0" smtClean="0"/>
              <a:t>Το θεωρητικό κομμάτι αναφέρεται επίσης στη Διδακτική </a:t>
            </a:r>
            <a:r>
              <a:rPr lang="el-GR" sz="2200" dirty="0"/>
              <a:t>της </a:t>
            </a:r>
            <a:r>
              <a:rPr lang="el-GR" sz="2200" dirty="0" smtClean="0"/>
              <a:t>Σχολικής Γεωγραφίας</a:t>
            </a:r>
            <a:r>
              <a:rPr lang="el-GR" sz="2200" dirty="0"/>
              <a:t> </a:t>
            </a:r>
            <a:r>
              <a:rPr lang="el-GR" sz="2200" dirty="0" smtClean="0"/>
              <a:t>και ολοκληρώνεται με βιβλιογραφική </a:t>
            </a:r>
            <a:r>
              <a:rPr lang="el-GR" sz="2200" dirty="0"/>
              <a:t>ανασκόπηση </a:t>
            </a:r>
            <a:r>
              <a:rPr lang="el-GR" sz="2200" dirty="0" smtClean="0"/>
              <a:t>ερευνών σχετικών με </a:t>
            </a:r>
            <a:r>
              <a:rPr lang="el-GR" sz="2200" dirty="0"/>
              <a:t>σχεδιασμό, υλοποίηση και αποτίμηση </a:t>
            </a:r>
            <a:r>
              <a:rPr lang="el-GR" sz="2200" dirty="0" smtClean="0"/>
              <a:t>Συμπληρωματικού ΕΥ </a:t>
            </a:r>
            <a:r>
              <a:rPr lang="el-GR" sz="2200" dirty="0"/>
              <a:t>μεθοδολογίας εξΑΕ για σχολικά διδακτικά αντικείμενα</a:t>
            </a:r>
            <a:r>
              <a:rPr lang="el-GR" sz="2200" dirty="0" smtClean="0"/>
              <a:t>.</a:t>
            </a: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774" y="116632"/>
            <a:ext cx="990498" cy="660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66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755576" y="1484784"/>
            <a:ext cx="8136904" cy="3803724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θεωρητικό πλαίσιο στήριξης και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ανάπτυξης του 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ΕΥ της εργασίας αποτελείται από τις Αρχές σχεδιασμού του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Holmberg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τις διδακτικές ενέργειες του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Gagné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την ταξινομία εκπαιδευτικών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στόχων 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των Bloom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&amp; 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Krathwohl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θεωρητικοί της 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εξΑΕ, δεκαετία 1960 και μετέπειτα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τις Αρχές κατασκευής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Πολυμορφικού Εκπαιδευτικού 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Υλικού (ΠΕΥ) του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Mayer 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από την τυπολογία κειμένων/εικόνων του ΕΥ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των West και 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Λιοναράκη (2001)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1331640" y="188640"/>
            <a:ext cx="3888432" cy="765652"/>
          </a:xfrm>
        </p:spPr>
        <p:txBody>
          <a:bodyPr>
            <a:noAutofit/>
          </a:bodyPr>
          <a:lstStyle/>
          <a:p>
            <a:r>
              <a:rPr lang="el-GR" sz="2800" dirty="0" smtClean="0"/>
              <a:t>5α. </a:t>
            </a:r>
            <a:r>
              <a:rPr lang="el-GR" sz="2800" dirty="0"/>
              <a:t>Θεωρητικό </a:t>
            </a:r>
            <a:r>
              <a:rPr lang="el-GR" sz="2800" dirty="0" smtClean="0"/>
              <a:t>Πλαίσιο Εκπαιδευτικού Υλικού</a:t>
            </a:r>
            <a:endParaRPr lang="el-GR" sz="2800" b="1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188640"/>
            <a:ext cx="1615570" cy="909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220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3537</TotalTime>
  <Words>1591</Words>
  <Application>Microsoft Office PowerPoint</Application>
  <PresentationFormat>Προβολή στην οθόνη (4:3)</PresentationFormat>
  <Paragraphs>151</Paragraphs>
  <Slides>23</Slides>
  <Notes>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29" baseType="lpstr">
      <vt:lpstr>Arial</vt:lpstr>
      <vt:lpstr>Book Antiqua</vt:lpstr>
      <vt:lpstr>Calibri</vt:lpstr>
      <vt:lpstr>Calibri Light</vt:lpstr>
      <vt:lpstr>Times New Roman</vt:lpstr>
      <vt:lpstr>Θέμα του Office</vt:lpstr>
      <vt:lpstr>Τίτλος Μεταπτυχιακής Διπλωματικής Εργασίας   Σχεδιασμός, υλοποίηση και αποτίμηση  εκπαιδευτικής παρέμβασης συμπληρωματικής εξ Αποστάσεως Εκπαίδευσης  σε μαθητές ΣΤ΄ Δημοτικού στο πλαίσιο του μαθήματος της Γεωγραφίας:  Η περίπτωση της θεματικής ενότητας «Η Γη ως χώρος ζωής του ανθρώπου» </vt:lpstr>
      <vt:lpstr>Ευχαριστίες</vt:lpstr>
      <vt:lpstr>1. Σκοπός</vt:lpstr>
      <vt:lpstr>2. Συνεισφορά της διπλωματικής</vt:lpstr>
      <vt:lpstr>3. Ερευνητικά Ερωτήματα</vt:lpstr>
      <vt:lpstr>Ερευνητικά Ερωτήματα</vt:lpstr>
      <vt:lpstr>4. Δομή της εργασίας</vt:lpstr>
      <vt:lpstr>5. Θεωρητικό Πλαίσιο της έρευνας</vt:lpstr>
      <vt:lpstr>5α. Θεωρητικό Πλαίσιο Εκπαιδευτικού Υλικού</vt:lpstr>
      <vt:lpstr>6. Παραγόμενο εκπαιδευτικό υλικό</vt:lpstr>
      <vt:lpstr>6α. Οι «Αρχές της Πολυμεσικής Μάθησης» του Mayer</vt:lpstr>
      <vt:lpstr>Chamilo</vt:lpstr>
      <vt:lpstr>Εισαγωγικά</vt:lpstr>
      <vt:lpstr>Οι τίτλοι των κεφαλαίων</vt:lpstr>
      <vt:lpstr>8. Μεθοδολογία</vt:lpstr>
      <vt:lpstr>8α. Μεθοδολογία</vt:lpstr>
      <vt:lpstr>9. Αποτελέσματα - Κύρια ευρήματα</vt:lpstr>
      <vt:lpstr>9α. Αποτελέσματα - Κύρια ευρήματα</vt:lpstr>
      <vt:lpstr>10. Συμπεράσματα</vt:lpstr>
      <vt:lpstr>Συμπεράσματα</vt:lpstr>
      <vt:lpstr>Συμπεράσματα</vt:lpstr>
      <vt:lpstr>Προτάσεις</vt:lpstr>
      <vt:lpstr>Παρουσίαση του PowerPoint</vt:lpstr>
    </vt:vector>
  </TitlesOfParts>
  <Company>*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Giorgos Babassidis</cp:lastModifiedBy>
  <cp:revision>1774</cp:revision>
  <dcterms:created xsi:type="dcterms:W3CDTF">2003-10-16T17:37:47Z</dcterms:created>
  <dcterms:modified xsi:type="dcterms:W3CDTF">2021-11-06T13:49:12Z</dcterms:modified>
</cp:coreProperties>
</file>