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32"/>
  </p:notesMasterIdLst>
  <p:sldIdLst>
    <p:sldId id="1482" r:id="rId2"/>
    <p:sldId id="2013" r:id="rId3"/>
    <p:sldId id="2021" r:id="rId4"/>
    <p:sldId id="2014" r:id="rId5"/>
    <p:sldId id="2020" r:id="rId6"/>
    <p:sldId id="2012" r:id="rId7"/>
    <p:sldId id="2023" r:id="rId8"/>
    <p:sldId id="2022" r:id="rId9"/>
    <p:sldId id="2029" r:id="rId10"/>
    <p:sldId id="2030" r:id="rId11"/>
    <p:sldId id="2031" r:id="rId12"/>
    <p:sldId id="2032" r:id="rId13"/>
    <p:sldId id="2033" r:id="rId14"/>
    <p:sldId id="2034" r:id="rId15"/>
    <p:sldId id="2035" r:id="rId16"/>
    <p:sldId id="2036" r:id="rId17"/>
    <p:sldId id="2037" r:id="rId18"/>
    <p:sldId id="2038" r:id="rId19"/>
    <p:sldId id="2015" r:id="rId20"/>
    <p:sldId id="2024" r:id="rId21"/>
    <p:sldId id="2039" r:id="rId22"/>
    <p:sldId id="2041" r:id="rId23"/>
    <p:sldId id="2043" r:id="rId24"/>
    <p:sldId id="2017" r:id="rId25"/>
    <p:sldId id="2025" r:id="rId26"/>
    <p:sldId id="2026" r:id="rId27"/>
    <p:sldId id="2018" r:id="rId28"/>
    <p:sldId id="2027" r:id="rId29"/>
    <p:sldId id="2028" r:id="rId30"/>
    <p:sldId id="2019" r:id="rId31"/>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90CCAF"/>
    <a:srgbClr val="FFA54B"/>
    <a:srgbClr val="FFFFCC"/>
    <a:srgbClr val="931B1B"/>
    <a:srgbClr val="EDBE9B"/>
    <a:srgbClr val="ADDB7B"/>
    <a:srgbClr val="F4F694"/>
    <a:srgbClr val="FFAD5B"/>
    <a:srgbClr val="FF9933"/>
    <a:srgbClr val="FFFF15"/>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Μεσαίο στυλ 2 - Έμφασ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5BE263C-DBD7-4A20-BB59-AAB30ACAA65A}" styleName="Μεσαίο στυλ 3 - Έμφαση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2838BEF-8BB2-4498-84A7-C5851F593DF1}" styleName="Μεσαίο στυλ 4 - Έμφαση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C4B1156A-380E-4F78-BDF5-A606A8083BF9}" styleName="Μεσαίο στυλ 4 - Έμφαση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0A15C55-8517-42AA-B614-E9B94910E393}" styleName="Μεσαίο στυλ 2 - Έμφαση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28958" autoAdjust="0"/>
    <p:restoredTop sz="89528" autoAdjust="0"/>
  </p:normalViewPr>
  <p:slideViewPr>
    <p:cSldViewPr>
      <p:cViewPr varScale="1">
        <p:scale>
          <a:sx n="79" d="100"/>
          <a:sy n="79" d="100"/>
        </p:scale>
        <p:origin x="-1402" y="-67"/>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AAD45C-0B91-46E5-9246-804F4508031B}" type="doc">
      <dgm:prSet loTypeId="urn:microsoft.com/office/officeart/2005/8/layout/radial3" loCatId="cycle" qsTypeId="urn:microsoft.com/office/officeart/2005/8/quickstyle/simple1" qsCatId="simple" csTypeId="urn:microsoft.com/office/officeart/2005/8/colors/colorful2" csCatId="colorful" phldr="1"/>
      <dgm:spPr/>
      <dgm:t>
        <a:bodyPr/>
        <a:lstStyle/>
        <a:p>
          <a:endParaRPr lang="el-GR"/>
        </a:p>
      </dgm:t>
    </dgm:pt>
    <dgm:pt modelId="{98406A54-A4B9-4AD9-81D2-DCE2AC8A3857}">
      <dgm:prSet phldrT="[Κείμενο]" custT="1"/>
      <dgm:spPr/>
      <dgm:t>
        <a:bodyPr/>
        <a:lstStyle/>
        <a:p>
          <a:r>
            <a:rPr lang="el-GR" sz="2400" dirty="0" smtClean="0">
              <a:latin typeface="Times New Roman" pitchFamily="18" charset="0"/>
              <a:cs typeface="Times New Roman" pitchFamily="18" charset="0"/>
            </a:rPr>
            <a:t>Εξ αποστάσεως εκπαίδευση ενηλίκων</a:t>
          </a:r>
          <a:endParaRPr lang="el-GR" sz="2400" dirty="0">
            <a:latin typeface="Times New Roman" pitchFamily="18" charset="0"/>
            <a:cs typeface="Times New Roman" pitchFamily="18" charset="0"/>
          </a:endParaRPr>
        </a:p>
      </dgm:t>
    </dgm:pt>
    <dgm:pt modelId="{330144A5-92D2-444C-B04B-87267F2AD3CE}" type="parTrans" cxnId="{C8777C60-95C1-4B95-A406-D4740DC276A7}">
      <dgm:prSet/>
      <dgm:spPr/>
      <dgm:t>
        <a:bodyPr/>
        <a:lstStyle/>
        <a:p>
          <a:endParaRPr lang="el-GR"/>
        </a:p>
      </dgm:t>
    </dgm:pt>
    <dgm:pt modelId="{A0B87047-6BA5-44BA-9077-A84D75FC7F25}" type="sibTrans" cxnId="{C8777C60-95C1-4B95-A406-D4740DC276A7}">
      <dgm:prSet/>
      <dgm:spPr/>
      <dgm:t>
        <a:bodyPr/>
        <a:lstStyle/>
        <a:p>
          <a:endParaRPr lang="el-GR"/>
        </a:p>
      </dgm:t>
    </dgm:pt>
    <dgm:pt modelId="{9990D223-ED87-43C1-8501-01E4CBE03605}">
      <dgm:prSet phldrT="[Κείμενο]" custT="1"/>
      <dgm:spPr/>
      <dgm:t>
        <a:bodyPr/>
        <a:lstStyle/>
        <a:p>
          <a:r>
            <a:rPr lang="el-GR" sz="2000" dirty="0" smtClean="0">
              <a:latin typeface="Times New Roman" pitchFamily="18" charset="0"/>
              <a:cs typeface="Times New Roman" pitchFamily="18" charset="0"/>
            </a:rPr>
            <a:t>Ρόλος εκπαιδευτή</a:t>
          </a:r>
          <a:endParaRPr lang="el-GR" sz="2000" dirty="0">
            <a:latin typeface="Times New Roman" pitchFamily="18" charset="0"/>
            <a:cs typeface="Times New Roman" pitchFamily="18" charset="0"/>
          </a:endParaRPr>
        </a:p>
      </dgm:t>
    </dgm:pt>
    <dgm:pt modelId="{A051CDEA-42BD-4239-A265-2E2CDA374819}" type="parTrans" cxnId="{C43E7568-79E8-4184-B2E2-38AF0B5662F5}">
      <dgm:prSet/>
      <dgm:spPr/>
      <dgm:t>
        <a:bodyPr/>
        <a:lstStyle/>
        <a:p>
          <a:endParaRPr lang="el-GR"/>
        </a:p>
      </dgm:t>
    </dgm:pt>
    <dgm:pt modelId="{44F2A4D7-7167-4E27-A86F-D4A633F77F82}" type="sibTrans" cxnId="{C43E7568-79E8-4184-B2E2-38AF0B5662F5}">
      <dgm:prSet/>
      <dgm:spPr/>
      <dgm:t>
        <a:bodyPr/>
        <a:lstStyle/>
        <a:p>
          <a:endParaRPr lang="el-GR"/>
        </a:p>
      </dgm:t>
    </dgm:pt>
    <dgm:pt modelId="{BB916525-CAF7-4482-9BCB-CB5950050405}">
      <dgm:prSet phldrT="[Κείμενο]" custT="1"/>
      <dgm:spPr/>
      <dgm:t>
        <a:bodyPr/>
        <a:lstStyle/>
        <a:p>
          <a:r>
            <a:rPr lang="el-GR" sz="1800" dirty="0" smtClean="0">
              <a:latin typeface="Times New Roman" pitchFamily="18" charset="0"/>
              <a:cs typeface="Times New Roman" pitchFamily="18" charset="0"/>
            </a:rPr>
            <a:t>Συνεργατική μάθηση</a:t>
          </a:r>
          <a:endParaRPr lang="el-GR" sz="1800" dirty="0">
            <a:latin typeface="Times New Roman" pitchFamily="18" charset="0"/>
            <a:cs typeface="Times New Roman" pitchFamily="18" charset="0"/>
          </a:endParaRPr>
        </a:p>
      </dgm:t>
    </dgm:pt>
    <dgm:pt modelId="{704D38E4-8A03-489F-83C0-10A4FC53B88B}" type="parTrans" cxnId="{9AB81435-64FD-4E23-A073-2BB3876893A3}">
      <dgm:prSet/>
      <dgm:spPr/>
      <dgm:t>
        <a:bodyPr/>
        <a:lstStyle/>
        <a:p>
          <a:endParaRPr lang="el-GR"/>
        </a:p>
      </dgm:t>
    </dgm:pt>
    <dgm:pt modelId="{B0496B60-3836-4187-90C5-04F86A62D314}" type="sibTrans" cxnId="{9AB81435-64FD-4E23-A073-2BB3876893A3}">
      <dgm:prSet/>
      <dgm:spPr/>
      <dgm:t>
        <a:bodyPr/>
        <a:lstStyle/>
        <a:p>
          <a:endParaRPr lang="el-GR"/>
        </a:p>
      </dgm:t>
    </dgm:pt>
    <dgm:pt modelId="{0995F313-8151-4A9C-B0D1-48D2404523D6}">
      <dgm:prSet phldrT="[Κείμενο]" custT="1"/>
      <dgm:spPr/>
      <dgm:t>
        <a:bodyPr/>
        <a:lstStyle/>
        <a:p>
          <a:r>
            <a:rPr lang="el-GR" sz="1600" dirty="0" smtClean="0">
              <a:latin typeface="Times New Roman" pitchFamily="18" charset="0"/>
              <a:cs typeface="Times New Roman" pitchFamily="18" charset="0"/>
            </a:rPr>
            <a:t>Βελτίωση μαθησιακής εμπειρίας και επίδοσης</a:t>
          </a:r>
          <a:endParaRPr lang="el-GR" sz="1600" dirty="0">
            <a:latin typeface="Times New Roman" pitchFamily="18" charset="0"/>
            <a:cs typeface="Times New Roman" pitchFamily="18" charset="0"/>
          </a:endParaRPr>
        </a:p>
      </dgm:t>
    </dgm:pt>
    <dgm:pt modelId="{372DE86E-F83F-4033-A825-C22BC6903442}" type="parTrans" cxnId="{14872D32-BB7E-4176-BF95-3D00F344E525}">
      <dgm:prSet/>
      <dgm:spPr/>
      <dgm:t>
        <a:bodyPr/>
        <a:lstStyle/>
        <a:p>
          <a:endParaRPr lang="el-GR"/>
        </a:p>
      </dgm:t>
    </dgm:pt>
    <dgm:pt modelId="{32D010D1-4556-49B0-B59B-034D6B39D6E2}" type="sibTrans" cxnId="{14872D32-BB7E-4176-BF95-3D00F344E525}">
      <dgm:prSet/>
      <dgm:spPr/>
      <dgm:t>
        <a:bodyPr/>
        <a:lstStyle/>
        <a:p>
          <a:endParaRPr lang="el-GR"/>
        </a:p>
      </dgm:t>
    </dgm:pt>
    <dgm:pt modelId="{163A88E9-8C19-4675-9C66-6E1E1D4B0F2E}">
      <dgm:prSet phldrT="[Κείμενο]" custT="1"/>
      <dgm:spPr/>
      <dgm:t>
        <a:bodyPr/>
        <a:lstStyle/>
        <a:p>
          <a:r>
            <a:rPr lang="el-GR" sz="2000" dirty="0" smtClean="0">
              <a:latin typeface="Times New Roman" pitchFamily="18" charset="0"/>
              <a:cs typeface="Times New Roman" pitchFamily="18" charset="0"/>
            </a:rPr>
            <a:t>Δυναμική ομάδας</a:t>
          </a:r>
          <a:endParaRPr lang="el-GR" sz="2000" dirty="0">
            <a:latin typeface="Times New Roman" pitchFamily="18" charset="0"/>
            <a:cs typeface="Times New Roman" pitchFamily="18" charset="0"/>
          </a:endParaRPr>
        </a:p>
      </dgm:t>
    </dgm:pt>
    <dgm:pt modelId="{5485DC9A-E0D4-4A25-8C95-47AE6C67B71E}" type="parTrans" cxnId="{63DB4EE8-56EC-47FF-BB8B-710AFD3F63C4}">
      <dgm:prSet/>
      <dgm:spPr/>
      <dgm:t>
        <a:bodyPr/>
        <a:lstStyle/>
        <a:p>
          <a:endParaRPr lang="el-GR"/>
        </a:p>
      </dgm:t>
    </dgm:pt>
    <dgm:pt modelId="{E9CD57CD-2631-4E5C-B626-E6BF5A33E86F}" type="sibTrans" cxnId="{63DB4EE8-56EC-47FF-BB8B-710AFD3F63C4}">
      <dgm:prSet/>
      <dgm:spPr/>
      <dgm:t>
        <a:bodyPr/>
        <a:lstStyle/>
        <a:p>
          <a:endParaRPr lang="el-GR"/>
        </a:p>
      </dgm:t>
    </dgm:pt>
    <dgm:pt modelId="{CD8FE3F5-E90F-444A-9540-7CBEAB37BA87}" type="pres">
      <dgm:prSet presAssocID="{9FAAD45C-0B91-46E5-9246-804F4508031B}" presName="composite" presStyleCnt="0">
        <dgm:presLayoutVars>
          <dgm:chMax val="1"/>
          <dgm:dir/>
          <dgm:resizeHandles val="exact"/>
        </dgm:presLayoutVars>
      </dgm:prSet>
      <dgm:spPr/>
      <dgm:t>
        <a:bodyPr/>
        <a:lstStyle/>
        <a:p>
          <a:endParaRPr lang="el-GR"/>
        </a:p>
      </dgm:t>
    </dgm:pt>
    <dgm:pt modelId="{115D6864-6206-400C-8B5A-953E95062E65}" type="pres">
      <dgm:prSet presAssocID="{9FAAD45C-0B91-46E5-9246-804F4508031B}" presName="radial" presStyleCnt="0">
        <dgm:presLayoutVars>
          <dgm:animLvl val="ctr"/>
        </dgm:presLayoutVars>
      </dgm:prSet>
      <dgm:spPr/>
    </dgm:pt>
    <dgm:pt modelId="{1854FBB2-D28E-4084-923F-A404D2CC3A5F}" type="pres">
      <dgm:prSet presAssocID="{98406A54-A4B9-4AD9-81D2-DCE2AC8A3857}" presName="centerShape" presStyleLbl="vennNode1" presStyleIdx="0" presStyleCnt="5"/>
      <dgm:spPr/>
      <dgm:t>
        <a:bodyPr/>
        <a:lstStyle/>
        <a:p>
          <a:endParaRPr lang="el-GR"/>
        </a:p>
      </dgm:t>
    </dgm:pt>
    <dgm:pt modelId="{55CB0F09-D4DC-45D0-9D28-2A48C99F1076}" type="pres">
      <dgm:prSet presAssocID="{9990D223-ED87-43C1-8501-01E4CBE03605}" presName="node" presStyleLbl="vennNode1" presStyleIdx="1" presStyleCnt="5" custScaleX="131253">
        <dgm:presLayoutVars>
          <dgm:bulletEnabled val="1"/>
        </dgm:presLayoutVars>
      </dgm:prSet>
      <dgm:spPr/>
      <dgm:t>
        <a:bodyPr/>
        <a:lstStyle/>
        <a:p>
          <a:endParaRPr lang="el-GR"/>
        </a:p>
      </dgm:t>
    </dgm:pt>
    <dgm:pt modelId="{820650F3-23B8-4F86-945A-587E9BA3EB00}" type="pres">
      <dgm:prSet presAssocID="{BB916525-CAF7-4482-9BCB-CB5950050405}" presName="node" presStyleLbl="vennNode1" presStyleIdx="2" presStyleCnt="5" custScaleX="140530">
        <dgm:presLayoutVars>
          <dgm:bulletEnabled val="1"/>
        </dgm:presLayoutVars>
      </dgm:prSet>
      <dgm:spPr/>
      <dgm:t>
        <a:bodyPr/>
        <a:lstStyle/>
        <a:p>
          <a:endParaRPr lang="el-GR"/>
        </a:p>
      </dgm:t>
    </dgm:pt>
    <dgm:pt modelId="{53A7C935-ACFA-4568-92A8-323B73D38FCF}" type="pres">
      <dgm:prSet presAssocID="{0995F313-8151-4A9C-B0D1-48D2404523D6}" presName="node" presStyleLbl="vennNode1" presStyleIdx="3" presStyleCnt="5" custScaleX="140550">
        <dgm:presLayoutVars>
          <dgm:bulletEnabled val="1"/>
        </dgm:presLayoutVars>
      </dgm:prSet>
      <dgm:spPr/>
      <dgm:t>
        <a:bodyPr/>
        <a:lstStyle/>
        <a:p>
          <a:endParaRPr lang="el-GR"/>
        </a:p>
      </dgm:t>
    </dgm:pt>
    <dgm:pt modelId="{7E58E19C-ED50-4F1F-B7C0-0DD9E8172FBE}" type="pres">
      <dgm:prSet presAssocID="{163A88E9-8C19-4675-9C66-6E1E1D4B0F2E}" presName="node" presStyleLbl="vennNode1" presStyleIdx="4" presStyleCnt="5" custScaleX="139803">
        <dgm:presLayoutVars>
          <dgm:bulletEnabled val="1"/>
        </dgm:presLayoutVars>
      </dgm:prSet>
      <dgm:spPr/>
      <dgm:t>
        <a:bodyPr/>
        <a:lstStyle/>
        <a:p>
          <a:endParaRPr lang="el-GR"/>
        </a:p>
      </dgm:t>
    </dgm:pt>
  </dgm:ptLst>
  <dgm:cxnLst>
    <dgm:cxn modelId="{C43E7568-79E8-4184-B2E2-38AF0B5662F5}" srcId="{98406A54-A4B9-4AD9-81D2-DCE2AC8A3857}" destId="{9990D223-ED87-43C1-8501-01E4CBE03605}" srcOrd="0" destOrd="0" parTransId="{A051CDEA-42BD-4239-A265-2E2CDA374819}" sibTransId="{44F2A4D7-7167-4E27-A86F-D4A633F77F82}"/>
    <dgm:cxn modelId="{63DB4EE8-56EC-47FF-BB8B-710AFD3F63C4}" srcId="{98406A54-A4B9-4AD9-81D2-DCE2AC8A3857}" destId="{163A88E9-8C19-4675-9C66-6E1E1D4B0F2E}" srcOrd="3" destOrd="0" parTransId="{5485DC9A-E0D4-4A25-8C95-47AE6C67B71E}" sibTransId="{E9CD57CD-2631-4E5C-B626-E6BF5A33E86F}"/>
    <dgm:cxn modelId="{BB729E4F-A65C-4900-9589-A63622A49F50}" type="presOf" srcId="{0995F313-8151-4A9C-B0D1-48D2404523D6}" destId="{53A7C935-ACFA-4568-92A8-323B73D38FCF}" srcOrd="0" destOrd="0" presId="urn:microsoft.com/office/officeart/2005/8/layout/radial3"/>
    <dgm:cxn modelId="{41659AEF-44DF-44E8-A922-BAA759F0926E}" type="presOf" srcId="{163A88E9-8C19-4675-9C66-6E1E1D4B0F2E}" destId="{7E58E19C-ED50-4F1F-B7C0-0DD9E8172FBE}" srcOrd="0" destOrd="0" presId="urn:microsoft.com/office/officeart/2005/8/layout/radial3"/>
    <dgm:cxn modelId="{14872D32-BB7E-4176-BF95-3D00F344E525}" srcId="{98406A54-A4B9-4AD9-81D2-DCE2AC8A3857}" destId="{0995F313-8151-4A9C-B0D1-48D2404523D6}" srcOrd="2" destOrd="0" parTransId="{372DE86E-F83F-4033-A825-C22BC6903442}" sibTransId="{32D010D1-4556-49B0-B59B-034D6B39D6E2}"/>
    <dgm:cxn modelId="{C47B0580-B50C-4215-B39D-2C6BC490E326}" type="presOf" srcId="{9990D223-ED87-43C1-8501-01E4CBE03605}" destId="{55CB0F09-D4DC-45D0-9D28-2A48C99F1076}" srcOrd="0" destOrd="0" presId="urn:microsoft.com/office/officeart/2005/8/layout/radial3"/>
    <dgm:cxn modelId="{9C105B06-E2EA-4EB7-AAA6-6BC860AA2DF4}" type="presOf" srcId="{98406A54-A4B9-4AD9-81D2-DCE2AC8A3857}" destId="{1854FBB2-D28E-4084-923F-A404D2CC3A5F}" srcOrd="0" destOrd="0" presId="urn:microsoft.com/office/officeart/2005/8/layout/radial3"/>
    <dgm:cxn modelId="{E661A432-6A1E-4CF0-B95F-387CBC7465B5}" type="presOf" srcId="{9FAAD45C-0B91-46E5-9246-804F4508031B}" destId="{CD8FE3F5-E90F-444A-9540-7CBEAB37BA87}" srcOrd="0" destOrd="0" presId="urn:microsoft.com/office/officeart/2005/8/layout/radial3"/>
    <dgm:cxn modelId="{C8777C60-95C1-4B95-A406-D4740DC276A7}" srcId="{9FAAD45C-0B91-46E5-9246-804F4508031B}" destId="{98406A54-A4B9-4AD9-81D2-DCE2AC8A3857}" srcOrd="0" destOrd="0" parTransId="{330144A5-92D2-444C-B04B-87267F2AD3CE}" sibTransId="{A0B87047-6BA5-44BA-9077-A84D75FC7F25}"/>
    <dgm:cxn modelId="{9AB81435-64FD-4E23-A073-2BB3876893A3}" srcId="{98406A54-A4B9-4AD9-81D2-DCE2AC8A3857}" destId="{BB916525-CAF7-4482-9BCB-CB5950050405}" srcOrd="1" destOrd="0" parTransId="{704D38E4-8A03-489F-83C0-10A4FC53B88B}" sibTransId="{B0496B60-3836-4187-90C5-04F86A62D314}"/>
    <dgm:cxn modelId="{EF1F2970-19E5-4BB8-A99E-72B79AD96926}" type="presOf" srcId="{BB916525-CAF7-4482-9BCB-CB5950050405}" destId="{820650F3-23B8-4F86-945A-587E9BA3EB00}" srcOrd="0" destOrd="0" presId="urn:microsoft.com/office/officeart/2005/8/layout/radial3"/>
    <dgm:cxn modelId="{D25D0B1F-83F8-4FB3-8652-03C020AD71F1}" type="presParOf" srcId="{CD8FE3F5-E90F-444A-9540-7CBEAB37BA87}" destId="{115D6864-6206-400C-8B5A-953E95062E65}" srcOrd="0" destOrd="0" presId="urn:microsoft.com/office/officeart/2005/8/layout/radial3"/>
    <dgm:cxn modelId="{4797DC2A-926D-452B-A631-8A8F2822EFDE}" type="presParOf" srcId="{115D6864-6206-400C-8B5A-953E95062E65}" destId="{1854FBB2-D28E-4084-923F-A404D2CC3A5F}" srcOrd="0" destOrd="0" presId="urn:microsoft.com/office/officeart/2005/8/layout/radial3"/>
    <dgm:cxn modelId="{695AE42A-3BC2-4F47-86B9-0B12BD3D5A33}" type="presParOf" srcId="{115D6864-6206-400C-8B5A-953E95062E65}" destId="{55CB0F09-D4DC-45D0-9D28-2A48C99F1076}" srcOrd="1" destOrd="0" presId="urn:microsoft.com/office/officeart/2005/8/layout/radial3"/>
    <dgm:cxn modelId="{01F38EF4-AB4A-44E7-87AE-4CFD6AB575EA}" type="presParOf" srcId="{115D6864-6206-400C-8B5A-953E95062E65}" destId="{820650F3-23B8-4F86-945A-587E9BA3EB00}" srcOrd="2" destOrd="0" presId="urn:microsoft.com/office/officeart/2005/8/layout/radial3"/>
    <dgm:cxn modelId="{EAF6056E-BD74-4AD7-938C-32101401BF93}" type="presParOf" srcId="{115D6864-6206-400C-8B5A-953E95062E65}" destId="{53A7C935-ACFA-4568-92A8-323B73D38FCF}" srcOrd="3" destOrd="0" presId="urn:microsoft.com/office/officeart/2005/8/layout/radial3"/>
    <dgm:cxn modelId="{48E52B1A-BFE6-47F3-8565-80450B146881}" type="presParOf" srcId="{115D6864-6206-400C-8B5A-953E95062E65}" destId="{7E58E19C-ED50-4F1F-B7C0-0DD9E8172FBE}" srcOrd="4" destOrd="0" presId="urn:microsoft.com/office/officeart/2005/8/layout/radial3"/>
  </dgm:cxnLst>
  <dgm:bg/>
  <dgm:whole/>
</dgm:dataModel>
</file>

<file path=ppt/diagrams/data2.xml><?xml version="1.0" encoding="utf-8"?>
<dgm:dataModel xmlns:dgm="http://schemas.openxmlformats.org/drawingml/2006/diagram" xmlns:a="http://schemas.openxmlformats.org/drawingml/2006/main">
  <dgm:ptLst>
    <dgm:pt modelId="{F9ADC053-757E-42FA-AF10-DC6EE15193F2}" type="doc">
      <dgm:prSet loTypeId="urn:microsoft.com/office/officeart/2005/8/layout/matrix1" loCatId="matrix" qsTypeId="urn:microsoft.com/office/officeart/2005/8/quickstyle/simple1" qsCatId="simple" csTypeId="urn:microsoft.com/office/officeart/2005/8/colors/accent3_5" csCatId="accent3" phldr="1"/>
      <dgm:spPr/>
      <dgm:t>
        <a:bodyPr/>
        <a:lstStyle/>
        <a:p>
          <a:endParaRPr lang="el-GR"/>
        </a:p>
      </dgm:t>
    </dgm:pt>
    <dgm:pt modelId="{9B84866B-8098-4417-BE67-4E358A672886}">
      <dgm:prSet phldrT="[Κείμενο]"/>
      <dgm:spPr/>
      <dgm:t>
        <a:bodyPr/>
        <a:lstStyle/>
        <a:p>
          <a:r>
            <a:rPr lang="el-GR" dirty="0" smtClean="0">
              <a:latin typeface="Times New Roman" pitchFamily="18" charset="0"/>
              <a:cs typeface="Times New Roman" pitchFamily="18" charset="0"/>
            </a:rPr>
            <a:t>Εκπαιδευτής</a:t>
          </a:r>
          <a:endParaRPr lang="el-GR" dirty="0">
            <a:latin typeface="Times New Roman" pitchFamily="18" charset="0"/>
            <a:cs typeface="Times New Roman" pitchFamily="18" charset="0"/>
          </a:endParaRPr>
        </a:p>
      </dgm:t>
    </dgm:pt>
    <dgm:pt modelId="{804398A3-2B7D-42DE-AF76-8886EEB9102E}" type="parTrans" cxnId="{BA0ED9F8-495A-45BA-89C0-0F42A1B022AD}">
      <dgm:prSet/>
      <dgm:spPr/>
      <dgm:t>
        <a:bodyPr/>
        <a:lstStyle/>
        <a:p>
          <a:endParaRPr lang="el-GR"/>
        </a:p>
      </dgm:t>
    </dgm:pt>
    <dgm:pt modelId="{B4870925-B1C4-4A5A-8A1C-F7211E813E68}" type="sibTrans" cxnId="{BA0ED9F8-495A-45BA-89C0-0F42A1B022AD}">
      <dgm:prSet/>
      <dgm:spPr/>
      <dgm:t>
        <a:bodyPr/>
        <a:lstStyle/>
        <a:p>
          <a:endParaRPr lang="el-GR"/>
        </a:p>
      </dgm:t>
    </dgm:pt>
    <dgm:pt modelId="{39377C35-9047-42E8-B11E-270D39DCD5A8}">
      <dgm:prSet phldrT="[Κείμενο]" custT="1"/>
      <dgm:spPr/>
      <dgm:t>
        <a:bodyPr/>
        <a:lstStyle/>
        <a:p>
          <a:r>
            <a:rPr lang="el-GR" sz="2000" b="1" dirty="0" smtClean="0">
              <a:latin typeface="Times New Roman" pitchFamily="18" charset="0"/>
              <a:cs typeface="Times New Roman" pitchFamily="18" charset="0"/>
            </a:rPr>
            <a:t>Σύμβουλος - Καθοδηγητής</a:t>
          </a:r>
          <a:endParaRPr lang="el-GR" sz="2000" b="1" dirty="0">
            <a:latin typeface="Times New Roman" pitchFamily="18" charset="0"/>
            <a:cs typeface="Times New Roman" pitchFamily="18" charset="0"/>
          </a:endParaRPr>
        </a:p>
      </dgm:t>
    </dgm:pt>
    <dgm:pt modelId="{A71439D9-0592-4097-B4FB-31713FD11442}" type="parTrans" cxnId="{CCB68B3B-B6E7-4F22-B8C8-54583997C662}">
      <dgm:prSet/>
      <dgm:spPr/>
      <dgm:t>
        <a:bodyPr/>
        <a:lstStyle/>
        <a:p>
          <a:endParaRPr lang="el-GR"/>
        </a:p>
      </dgm:t>
    </dgm:pt>
    <dgm:pt modelId="{8E0649A8-B635-42A4-A5AC-B7E7409BA19F}" type="sibTrans" cxnId="{CCB68B3B-B6E7-4F22-B8C8-54583997C662}">
      <dgm:prSet/>
      <dgm:spPr/>
      <dgm:t>
        <a:bodyPr/>
        <a:lstStyle/>
        <a:p>
          <a:endParaRPr lang="el-GR"/>
        </a:p>
      </dgm:t>
    </dgm:pt>
    <dgm:pt modelId="{0AF5072A-274E-4F33-A641-5850E877B5B2}">
      <dgm:prSet phldrT="[Κείμενο]" custT="1"/>
      <dgm:spPr/>
      <dgm:t>
        <a:bodyPr/>
        <a:lstStyle/>
        <a:p>
          <a:r>
            <a:rPr lang="el-GR" sz="1800" b="1" dirty="0" smtClean="0">
              <a:latin typeface="Times New Roman" pitchFamily="18" charset="0"/>
              <a:cs typeface="Times New Roman" pitchFamily="18" charset="0"/>
            </a:rPr>
            <a:t>Διαθέτει επικοινωνιακές δεξιότητες με σκοπό την ανάπτυξη και προώθηση της συνεργατικότητας</a:t>
          </a:r>
          <a:endParaRPr lang="el-GR" sz="1800" b="1" dirty="0">
            <a:latin typeface="Times New Roman" pitchFamily="18" charset="0"/>
            <a:cs typeface="Times New Roman" pitchFamily="18" charset="0"/>
          </a:endParaRPr>
        </a:p>
      </dgm:t>
    </dgm:pt>
    <dgm:pt modelId="{7A8EF1E8-46FD-427A-A2C4-4807A86A7540}" type="parTrans" cxnId="{8B618AED-BB56-41ED-9F21-D69C31F62034}">
      <dgm:prSet/>
      <dgm:spPr/>
      <dgm:t>
        <a:bodyPr/>
        <a:lstStyle/>
        <a:p>
          <a:endParaRPr lang="el-GR"/>
        </a:p>
      </dgm:t>
    </dgm:pt>
    <dgm:pt modelId="{370068E4-47AF-489B-B1EA-971CAFC58A4A}" type="sibTrans" cxnId="{8B618AED-BB56-41ED-9F21-D69C31F62034}">
      <dgm:prSet/>
      <dgm:spPr/>
      <dgm:t>
        <a:bodyPr/>
        <a:lstStyle/>
        <a:p>
          <a:endParaRPr lang="el-GR"/>
        </a:p>
      </dgm:t>
    </dgm:pt>
    <dgm:pt modelId="{E5D6535F-685E-40A0-9AC7-E47F9A1AFFC1}">
      <dgm:prSet phldrT="[Κείμενο]" custT="1"/>
      <dgm:spPr/>
      <dgm:t>
        <a:bodyPr/>
        <a:lstStyle/>
        <a:p>
          <a:r>
            <a:rPr lang="el-GR" sz="1600" b="1" dirty="0" smtClean="0">
              <a:latin typeface="Times New Roman" pitchFamily="18" charset="0"/>
              <a:cs typeface="Times New Roman" pitchFamily="18" charset="0"/>
            </a:rPr>
            <a:t>Αξιοποιεί στο μέγιστο τις τεχνολογικές δυνατότητες της εξ αποστάσεως εκπαίδευσης για την αύξηση της δυναμικής της ομάδας</a:t>
          </a:r>
          <a:endParaRPr lang="el-GR" sz="1600" b="1" dirty="0">
            <a:latin typeface="Times New Roman" pitchFamily="18" charset="0"/>
            <a:cs typeface="Times New Roman" pitchFamily="18" charset="0"/>
          </a:endParaRPr>
        </a:p>
      </dgm:t>
    </dgm:pt>
    <dgm:pt modelId="{0F5A8E84-BD24-467E-ABBB-83CF2A2D6E68}" type="parTrans" cxnId="{E649F042-383A-4A63-8195-A0CB1A9134C0}">
      <dgm:prSet/>
      <dgm:spPr/>
      <dgm:t>
        <a:bodyPr/>
        <a:lstStyle/>
        <a:p>
          <a:endParaRPr lang="el-GR"/>
        </a:p>
      </dgm:t>
    </dgm:pt>
    <dgm:pt modelId="{653EF3C7-AAFB-4261-9D17-9D72F9F22707}" type="sibTrans" cxnId="{E649F042-383A-4A63-8195-A0CB1A9134C0}">
      <dgm:prSet/>
      <dgm:spPr/>
      <dgm:t>
        <a:bodyPr/>
        <a:lstStyle/>
        <a:p>
          <a:endParaRPr lang="el-GR"/>
        </a:p>
      </dgm:t>
    </dgm:pt>
    <dgm:pt modelId="{E8C26E9F-1622-4D44-A862-5E19BFCEC2ED}">
      <dgm:prSet phldrT="[Κείμενο]" custT="1"/>
      <dgm:spPr/>
      <dgm:t>
        <a:bodyPr/>
        <a:lstStyle/>
        <a:p>
          <a:r>
            <a:rPr lang="el-GR" sz="1800" b="1" dirty="0" smtClean="0">
              <a:latin typeface="Times New Roman" pitchFamily="18" charset="0"/>
              <a:cs typeface="Times New Roman" pitchFamily="18" charset="0"/>
            </a:rPr>
            <a:t>Υποστηρίζει και προστατεύει τους εκπαιδευόμενους </a:t>
          </a:r>
          <a:endParaRPr lang="el-GR" sz="1800" b="1" dirty="0">
            <a:latin typeface="Times New Roman" pitchFamily="18" charset="0"/>
            <a:cs typeface="Times New Roman" pitchFamily="18" charset="0"/>
          </a:endParaRPr>
        </a:p>
      </dgm:t>
    </dgm:pt>
    <dgm:pt modelId="{9EEDA5ED-4EFA-4CF4-99B8-F222FFC39789}" type="parTrans" cxnId="{C2A6A4B2-AD3C-4760-B954-2250DB50FA1B}">
      <dgm:prSet/>
      <dgm:spPr/>
      <dgm:t>
        <a:bodyPr/>
        <a:lstStyle/>
        <a:p>
          <a:endParaRPr lang="el-GR"/>
        </a:p>
      </dgm:t>
    </dgm:pt>
    <dgm:pt modelId="{A24B7A0F-DABA-4B5A-BB57-AAFB01BF3BDF}" type="sibTrans" cxnId="{C2A6A4B2-AD3C-4760-B954-2250DB50FA1B}">
      <dgm:prSet/>
      <dgm:spPr/>
      <dgm:t>
        <a:bodyPr/>
        <a:lstStyle/>
        <a:p>
          <a:endParaRPr lang="el-GR"/>
        </a:p>
      </dgm:t>
    </dgm:pt>
    <dgm:pt modelId="{B742EA1C-7D43-460B-BCAA-6EC540E027F8}" type="pres">
      <dgm:prSet presAssocID="{F9ADC053-757E-42FA-AF10-DC6EE15193F2}" presName="diagram" presStyleCnt="0">
        <dgm:presLayoutVars>
          <dgm:chMax val="1"/>
          <dgm:dir/>
          <dgm:animLvl val="ctr"/>
          <dgm:resizeHandles val="exact"/>
        </dgm:presLayoutVars>
      </dgm:prSet>
      <dgm:spPr/>
      <dgm:t>
        <a:bodyPr/>
        <a:lstStyle/>
        <a:p>
          <a:endParaRPr lang="el-GR"/>
        </a:p>
      </dgm:t>
    </dgm:pt>
    <dgm:pt modelId="{F047982D-FD75-45C7-8756-7BD4C61D84C5}" type="pres">
      <dgm:prSet presAssocID="{F9ADC053-757E-42FA-AF10-DC6EE15193F2}" presName="matrix" presStyleCnt="0"/>
      <dgm:spPr/>
    </dgm:pt>
    <dgm:pt modelId="{6C26F18C-5930-45FD-8BC8-8069B4D70262}" type="pres">
      <dgm:prSet presAssocID="{F9ADC053-757E-42FA-AF10-DC6EE15193F2}" presName="tile1" presStyleLbl="node1" presStyleIdx="0" presStyleCnt="4"/>
      <dgm:spPr/>
      <dgm:t>
        <a:bodyPr/>
        <a:lstStyle/>
        <a:p>
          <a:endParaRPr lang="el-GR"/>
        </a:p>
      </dgm:t>
    </dgm:pt>
    <dgm:pt modelId="{919CE458-E265-4AAD-86BD-4470486F65D3}" type="pres">
      <dgm:prSet presAssocID="{F9ADC053-757E-42FA-AF10-DC6EE15193F2}" presName="tile1text" presStyleLbl="node1" presStyleIdx="0" presStyleCnt="4">
        <dgm:presLayoutVars>
          <dgm:chMax val="0"/>
          <dgm:chPref val="0"/>
          <dgm:bulletEnabled val="1"/>
        </dgm:presLayoutVars>
      </dgm:prSet>
      <dgm:spPr/>
      <dgm:t>
        <a:bodyPr/>
        <a:lstStyle/>
        <a:p>
          <a:endParaRPr lang="el-GR"/>
        </a:p>
      </dgm:t>
    </dgm:pt>
    <dgm:pt modelId="{3855314A-9102-4AD7-86C2-54F57F96F42C}" type="pres">
      <dgm:prSet presAssocID="{F9ADC053-757E-42FA-AF10-DC6EE15193F2}" presName="tile2" presStyleLbl="node1" presStyleIdx="1" presStyleCnt="4"/>
      <dgm:spPr/>
      <dgm:t>
        <a:bodyPr/>
        <a:lstStyle/>
        <a:p>
          <a:endParaRPr lang="el-GR"/>
        </a:p>
      </dgm:t>
    </dgm:pt>
    <dgm:pt modelId="{F1B26B2C-D889-41CC-82B8-C214DB77BE9A}" type="pres">
      <dgm:prSet presAssocID="{F9ADC053-757E-42FA-AF10-DC6EE15193F2}" presName="tile2text" presStyleLbl="node1" presStyleIdx="1" presStyleCnt="4">
        <dgm:presLayoutVars>
          <dgm:chMax val="0"/>
          <dgm:chPref val="0"/>
          <dgm:bulletEnabled val="1"/>
        </dgm:presLayoutVars>
      </dgm:prSet>
      <dgm:spPr/>
      <dgm:t>
        <a:bodyPr/>
        <a:lstStyle/>
        <a:p>
          <a:endParaRPr lang="el-GR"/>
        </a:p>
      </dgm:t>
    </dgm:pt>
    <dgm:pt modelId="{252FBD63-B55B-47A7-B2F2-531190E3DAFA}" type="pres">
      <dgm:prSet presAssocID="{F9ADC053-757E-42FA-AF10-DC6EE15193F2}" presName="tile3" presStyleLbl="node1" presStyleIdx="2" presStyleCnt="4"/>
      <dgm:spPr/>
      <dgm:t>
        <a:bodyPr/>
        <a:lstStyle/>
        <a:p>
          <a:endParaRPr lang="el-GR"/>
        </a:p>
      </dgm:t>
    </dgm:pt>
    <dgm:pt modelId="{E30C65C2-547F-4F44-B986-A47609209F19}" type="pres">
      <dgm:prSet presAssocID="{F9ADC053-757E-42FA-AF10-DC6EE15193F2}" presName="tile3text" presStyleLbl="node1" presStyleIdx="2" presStyleCnt="4">
        <dgm:presLayoutVars>
          <dgm:chMax val="0"/>
          <dgm:chPref val="0"/>
          <dgm:bulletEnabled val="1"/>
        </dgm:presLayoutVars>
      </dgm:prSet>
      <dgm:spPr/>
      <dgm:t>
        <a:bodyPr/>
        <a:lstStyle/>
        <a:p>
          <a:endParaRPr lang="el-GR"/>
        </a:p>
      </dgm:t>
    </dgm:pt>
    <dgm:pt modelId="{B5C719AE-9B76-431C-9A20-355F66DB88A3}" type="pres">
      <dgm:prSet presAssocID="{F9ADC053-757E-42FA-AF10-DC6EE15193F2}" presName="tile4" presStyleLbl="node1" presStyleIdx="3" presStyleCnt="4"/>
      <dgm:spPr/>
      <dgm:t>
        <a:bodyPr/>
        <a:lstStyle/>
        <a:p>
          <a:endParaRPr lang="el-GR"/>
        </a:p>
      </dgm:t>
    </dgm:pt>
    <dgm:pt modelId="{C46806EA-0285-42E1-A91B-8676AB2FD37C}" type="pres">
      <dgm:prSet presAssocID="{F9ADC053-757E-42FA-AF10-DC6EE15193F2}" presName="tile4text" presStyleLbl="node1" presStyleIdx="3" presStyleCnt="4">
        <dgm:presLayoutVars>
          <dgm:chMax val="0"/>
          <dgm:chPref val="0"/>
          <dgm:bulletEnabled val="1"/>
        </dgm:presLayoutVars>
      </dgm:prSet>
      <dgm:spPr/>
      <dgm:t>
        <a:bodyPr/>
        <a:lstStyle/>
        <a:p>
          <a:endParaRPr lang="el-GR"/>
        </a:p>
      </dgm:t>
    </dgm:pt>
    <dgm:pt modelId="{DEFE9CE6-F786-422F-9A20-056DDCE9836C}" type="pres">
      <dgm:prSet presAssocID="{F9ADC053-757E-42FA-AF10-DC6EE15193F2}" presName="centerTile" presStyleLbl="fgShp" presStyleIdx="0" presStyleCnt="1">
        <dgm:presLayoutVars>
          <dgm:chMax val="0"/>
          <dgm:chPref val="0"/>
        </dgm:presLayoutVars>
      </dgm:prSet>
      <dgm:spPr/>
      <dgm:t>
        <a:bodyPr/>
        <a:lstStyle/>
        <a:p>
          <a:endParaRPr lang="el-GR"/>
        </a:p>
      </dgm:t>
    </dgm:pt>
  </dgm:ptLst>
  <dgm:cxnLst>
    <dgm:cxn modelId="{6316E339-F420-4246-9B4B-9735942858D5}" type="presOf" srcId="{F9ADC053-757E-42FA-AF10-DC6EE15193F2}" destId="{B742EA1C-7D43-460B-BCAA-6EC540E027F8}" srcOrd="0" destOrd="0" presId="urn:microsoft.com/office/officeart/2005/8/layout/matrix1"/>
    <dgm:cxn modelId="{A67A1BAB-32F8-4BE5-8ED8-351B26680100}" type="presOf" srcId="{0AF5072A-274E-4F33-A641-5850E877B5B2}" destId="{3855314A-9102-4AD7-86C2-54F57F96F42C}" srcOrd="0" destOrd="0" presId="urn:microsoft.com/office/officeart/2005/8/layout/matrix1"/>
    <dgm:cxn modelId="{8B618AED-BB56-41ED-9F21-D69C31F62034}" srcId="{9B84866B-8098-4417-BE67-4E358A672886}" destId="{0AF5072A-274E-4F33-A641-5850E877B5B2}" srcOrd="1" destOrd="0" parTransId="{7A8EF1E8-46FD-427A-A2C4-4807A86A7540}" sibTransId="{370068E4-47AF-489B-B1EA-971CAFC58A4A}"/>
    <dgm:cxn modelId="{61171187-ADFE-4EBB-BD3A-B1858A96BC25}" type="presOf" srcId="{E8C26E9F-1622-4D44-A862-5E19BFCEC2ED}" destId="{C46806EA-0285-42E1-A91B-8676AB2FD37C}" srcOrd="1" destOrd="0" presId="urn:microsoft.com/office/officeart/2005/8/layout/matrix1"/>
    <dgm:cxn modelId="{E47C1FB7-CA2B-4B83-A65C-1BAE06766E0A}" type="presOf" srcId="{39377C35-9047-42E8-B11E-270D39DCD5A8}" destId="{919CE458-E265-4AAD-86BD-4470486F65D3}" srcOrd="1" destOrd="0" presId="urn:microsoft.com/office/officeart/2005/8/layout/matrix1"/>
    <dgm:cxn modelId="{CD4CED89-5863-4070-8F41-68351D776EFE}" type="presOf" srcId="{E5D6535F-685E-40A0-9AC7-E47F9A1AFFC1}" destId="{252FBD63-B55B-47A7-B2F2-531190E3DAFA}" srcOrd="0" destOrd="0" presId="urn:microsoft.com/office/officeart/2005/8/layout/matrix1"/>
    <dgm:cxn modelId="{6A101C8C-809D-427F-AA6B-F9AE5448CD09}" type="presOf" srcId="{9B84866B-8098-4417-BE67-4E358A672886}" destId="{DEFE9CE6-F786-422F-9A20-056DDCE9836C}" srcOrd="0" destOrd="0" presId="urn:microsoft.com/office/officeart/2005/8/layout/matrix1"/>
    <dgm:cxn modelId="{D17B7118-B81E-4793-BD50-C8F693D0A156}" type="presOf" srcId="{E5D6535F-685E-40A0-9AC7-E47F9A1AFFC1}" destId="{E30C65C2-547F-4F44-B986-A47609209F19}" srcOrd="1" destOrd="0" presId="urn:microsoft.com/office/officeart/2005/8/layout/matrix1"/>
    <dgm:cxn modelId="{BA0ED9F8-495A-45BA-89C0-0F42A1B022AD}" srcId="{F9ADC053-757E-42FA-AF10-DC6EE15193F2}" destId="{9B84866B-8098-4417-BE67-4E358A672886}" srcOrd="0" destOrd="0" parTransId="{804398A3-2B7D-42DE-AF76-8886EEB9102E}" sibTransId="{B4870925-B1C4-4A5A-8A1C-F7211E813E68}"/>
    <dgm:cxn modelId="{1B20961B-A815-4063-9883-EBF5C32F90E2}" type="presOf" srcId="{E8C26E9F-1622-4D44-A862-5E19BFCEC2ED}" destId="{B5C719AE-9B76-431C-9A20-355F66DB88A3}" srcOrd="0" destOrd="0" presId="urn:microsoft.com/office/officeart/2005/8/layout/matrix1"/>
    <dgm:cxn modelId="{CCB68B3B-B6E7-4F22-B8C8-54583997C662}" srcId="{9B84866B-8098-4417-BE67-4E358A672886}" destId="{39377C35-9047-42E8-B11E-270D39DCD5A8}" srcOrd="0" destOrd="0" parTransId="{A71439D9-0592-4097-B4FB-31713FD11442}" sibTransId="{8E0649A8-B635-42A4-A5AC-B7E7409BA19F}"/>
    <dgm:cxn modelId="{B11EFCD4-51AA-4817-82D2-656854BE219F}" type="presOf" srcId="{0AF5072A-274E-4F33-A641-5850E877B5B2}" destId="{F1B26B2C-D889-41CC-82B8-C214DB77BE9A}" srcOrd="1" destOrd="0" presId="urn:microsoft.com/office/officeart/2005/8/layout/matrix1"/>
    <dgm:cxn modelId="{C2A6A4B2-AD3C-4760-B954-2250DB50FA1B}" srcId="{9B84866B-8098-4417-BE67-4E358A672886}" destId="{E8C26E9F-1622-4D44-A862-5E19BFCEC2ED}" srcOrd="3" destOrd="0" parTransId="{9EEDA5ED-4EFA-4CF4-99B8-F222FFC39789}" sibTransId="{A24B7A0F-DABA-4B5A-BB57-AAFB01BF3BDF}"/>
    <dgm:cxn modelId="{72E3CB0C-7BED-4F62-9512-1DEE548D0610}" type="presOf" srcId="{39377C35-9047-42E8-B11E-270D39DCD5A8}" destId="{6C26F18C-5930-45FD-8BC8-8069B4D70262}" srcOrd="0" destOrd="0" presId="urn:microsoft.com/office/officeart/2005/8/layout/matrix1"/>
    <dgm:cxn modelId="{E649F042-383A-4A63-8195-A0CB1A9134C0}" srcId="{9B84866B-8098-4417-BE67-4E358A672886}" destId="{E5D6535F-685E-40A0-9AC7-E47F9A1AFFC1}" srcOrd="2" destOrd="0" parTransId="{0F5A8E84-BD24-467E-ABBB-83CF2A2D6E68}" sibTransId="{653EF3C7-AAFB-4261-9D17-9D72F9F22707}"/>
    <dgm:cxn modelId="{7B91E1A9-7E5A-4755-99E2-4023EE1D022A}" type="presParOf" srcId="{B742EA1C-7D43-460B-BCAA-6EC540E027F8}" destId="{F047982D-FD75-45C7-8756-7BD4C61D84C5}" srcOrd="0" destOrd="0" presId="urn:microsoft.com/office/officeart/2005/8/layout/matrix1"/>
    <dgm:cxn modelId="{ECD6AA4B-E227-4097-81C3-EFBE760DC439}" type="presParOf" srcId="{F047982D-FD75-45C7-8756-7BD4C61D84C5}" destId="{6C26F18C-5930-45FD-8BC8-8069B4D70262}" srcOrd="0" destOrd="0" presId="urn:microsoft.com/office/officeart/2005/8/layout/matrix1"/>
    <dgm:cxn modelId="{7E9B41A5-1402-4384-9E2E-1ADD5D7D6166}" type="presParOf" srcId="{F047982D-FD75-45C7-8756-7BD4C61D84C5}" destId="{919CE458-E265-4AAD-86BD-4470486F65D3}" srcOrd="1" destOrd="0" presId="urn:microsoft.com/office/officeart/2005/8/layout/matrix1"/>
    <dgm:cxn modelId="{55B9CA19-008D-41BE-B665-10EA057185AD}" type="presParOf" srcId="{F047982D-FD75-45C7-8756-7BD4C61D84C5}" destId="{3855314A-9102-4AD7-86C2-54F57F96F42C}" srcOrd="2" destOrd="0" presId="urn:microsoft.com/office/officeart/2005/8/layout/matrix1"/>
    <dgm:cxn modelId="{67872709-BB9C-41EA-B8F1-0C177BC6FF4D}" type="presParOf" srcId="{F047982D-FD75-45C7-8756-7BD4C61D84C5}" destId="{F1B26B2C-D889-41CC-82B8-C214DB77BE9A}" srcOrd="3" destOrd="0" presId="urn:microsoft.com/office/officeart/2005/8/layout/matrix1"/>
    <dgm:cxn modelId="{4E9CE5A0-8577-486E-859B-35D7848C8C42}" type="presParOf" srcId="{F047982D-FD75-45C7-8756-7BD4C61D84C5}" destId="{252FBD63-B55B-47A7-B2F2-531190E3DAFA}" srcOrd="4" destOrd="0" presId="urn:microsoft.com/office/officeart/2005/8/layout/matrix1"/>
    <dgm:cxn modelId="{60B2D61E-F709-4B2F-B009-9018DC048525}" type="presParOf" srcId="{F047982D-FD75-45C7-8756-7BD4C61D84C5}" destId="{E30C65C2-547F-4F44-B986-A47609209F19}" srcOrd="5" destOrd="0" presId="urn:microsoft.com/office/officeart/2005/8/layout/matrix1"/>
    <dgm:cxn modelId="{E33E226E-75A8-4819-90DE-98DF59833DE7}" type="presParOf" srcId="{F047982D-FD75-45C7-8756-7BD4C61D84C5}" destId="{B5C719AE-9B76-431C-9A20-355F66DB88A3}" srcOrd="6" destOrd="0" presId="urn:microsoft.com/office/officeart/2005/8/layout/matrix1"/>
    <dgm:cxn modelId="{D8035FE9-144C-4CEA-BBF2-648543BD8DD9}" type="presParOf" srcId="{F047982D-FD75-45C7-8756-7BD4C61D84C5}" destId="{C46806EA-0285-42E1-A91B-8676AB2FD37C}" srcOrd="7" destOrd="0" presId="urn:microsoft.com/office/officeart/2005/8/layout/matrix1"/>
    <dgm:cxn modelId="{BA72D0DB-E926-4F69-988D-E3F1A0E06089}" type="presParOf" srcId="{B742EA1C-7D43-460B-BCAA-6EC540E027F8}" destId="{DEFE9CE6-F786-422F-9A20-056DDCE9836C}" srcOrd="1" destOrd="0" presId="urn:microsoft.com/office/officeart/2005/8/layout/matrix1"/>
  </dgm:cxnLst>
  <dgm:bg/>
  <dgm:whole/>
</dgm:dataModel>
</file>

<file path=ppt/diagrams/data3.xml><?xml version="1.0" encoding="utf-8"?>
<dgm:dataModel xmlns:dgm="http://schemas.openxmlformats.org/drawingml/2006/diagram" xmlns:a="http://schemas.openxmlformats.org/drawingml/2006/main">
  <dgm:ptLst>
    <dgm:pt modelId="{200C41BE-1511-4849-8497-F378E16E046F}" type="doc">
      <dgm:prSet loTypeId="urn:microsoft.com/office/officeart/2005/8/layout/matrix1" loCatId="matrix" qsTypeId="urn:microsoft.com/office/officeart/2005/8/quickstyle/simple1" qsCatId="simple" csTypeId="urn:microsoft.com/office/officeart/2005/8/colors/accent3_2" csCatId="accent3" phldr="1"/>
      <dgm:spPr/>
      <dgm:t>
        <a:bodyPr/>
        <a:lstStyle/>
        <a:p>
          <a:endParaRPr lang="el-GR"/>
        </a:p>
      </dgm:t>
    </dgm:pt>
    <dgm:pt modelId="{B7864EC8-873E-4590-B865-6D6EAE2B54EA}">
      <dgm:prSet phldrT="[Κείμενο]" custT="1"/>
      <dgm:spPr/>
      <dgm:t>
        <a:bodyPr/>
        <a:lstStyle/>
        <a:p>
          <a:r>
            <a:rPr lang="el-GR" sz="1600" b="1" dirty="0" smtClean="0">
              <a:latin typeface="Times New Roman" pitchFamily="18" charset="0"/>
              <a:cs typeface="Times New Roman" pitchFamily="18" charset="0"/>
            </a:rPr>
            <a:t>Δυναμική ομάδας</a:t>
          </a:r>
          <a:endParaRPr lang="el-GR" sz="1600" b="1" dirty="0">
            <a:latin typeface="Times New Roman" pitchFamily="18" charset="0"/>
            <a:cs typeface="Times New Roman" pitchFamily="18" charset="0"/>
          </a:endParaRPr>
        </a:p>
      </dgm:t>
    </dgm:pt>
    <dgm:pt modelId="{F02C87E8-5DAD-4F2F-8836-E6B609F8F802}" type="parTrans" cxnId="{12325B42-8E71-438F-8301-16ED6D1D1F09}">
      <dgm:prSet/>
      <dgm:spPr/>
      <dgm:t>
        <a:bodyPr/>
        <a:lstStyle/>
        <a:p>
          <a:endParaRPr lang="el-GR"/>
        </a:p>
      </dgm:t>
    </dgm:pt>
    <dgm:pt modelId="{19543D6C-4E7D-4C91-9583-6CE0ECA4B91D}" type="sibTrans" cxnId="{12325B42-8E71-438F-8301-16ED6D1D1F09}">
      <dgm:prSet/>
      <dgm:spPr/>
      <dgm:t>
        <a:bodyPr/>
        <a:lstStyle/>
        <a:p>
          <a:endParaRPr lang="el-GR"/>
        </a:p>
      </dgm:t>
    </dgm:pt>
    <dgm:pt modelId="{9E16AB29-94C5-4B31-9651-72E9EB8975ED}">
      <dgm:prSet phldrT="[Κείμενο]" custT="1"/>
      <dgm:spPr/>
      <dgm:t>
        <a:bodyPr/>
        <a:lstStyle/>
        <a:p>
          <a:r>
            <a:rPr lang="el-GR" sz="1800" b="1" dirty="0" smtClean="0">
              <a:latin typeface="Times New Roman" pitchFamily="18" charset="0"/>
              <a:cs typeface="Times New Roman" pitchFamily="18" charset="0"/>
            </a:rPr>
            <a:t>Ενίσχυση συνεργατικής μάθησης</a:t>
          </a:r>
          <a:endParaRPr lang="el-GR" sz="1800" b="1" dirty="0">
            <a:latin typeface="Times New Roman" pitchFamily="18" charset="0"/>
            <a:cs typeface="Times New Roman" pitchFamily="18" charset="0"/>
          </a:endParaRPr>
        </a:p>
      </dgm:t>
    </dgm:pt>
    <dgm:pt modelId="{59DAEFAB-24EE-455C-9559-0892163765F0}" type="parTrans" cxnId="{3E0A16F1-CC36-447B-9AE7-BD0871DDED97}">
      <dgm:prSet/>
      <dgm:spPr/>
      <dgm:t>
        <a:bodyPr/>
        <a:lstStyle/>
        <a:p>
          <a:endParaRPr lang="el-GR"/>
        </a:p>
      </dgm:t>
    </dgm:pt>
    <dgm:pt modelId="{7DEBA910-F8C6-41F5-8E01-CC1DB0190953}" type="sibTrans" cxnId="{3E0A16F1-CC36-447B-9AE7-BD0871DDED97}">
      <dgm:prSet/>
      <dgm:spPr/>
      <dgm:t>
        <a:bodyPr/>
        <a:lstStyle/>
        <a:p>
          <a:endParaRPr lang="el-GR"/>
        </a:p>
      </dgm:t>
    </dgm:pt>
    <dgm:pt modelId="{67B17F4E-55B2-464E-85DE-3F48DA5A3305}">
      <dgm:prSet phldrT="[Κείμενο]" custT="1"/>
      <dgm:spPr/>
      <dgm:t>
        <a:bodyPr/>
        <a:lstStyle/>
        <a:p>
          <a:r>
            <a:rPr lang="el-GR" sz="1800" b="1" dirty="0" smtClean="0">
              <a:latin typeface="Times New Roman" pitchFamily="18" charset="0"/>
              <a:cs typeface="Times New Roman" pitchFamily="18" charset="0"/>
            </a:rPr>
            <a:t>Βέλτιστα</a:t>
          </a:r>
          <a:r>
            <a:rPr lang="el-GR" sz="1800" b="1" baseline="0" dirty="0" smtClean="0">
              <a:latin typeface="Times New Roman" pitchFamily="18" charset="0"/>
              <a:cs typeface="Times New Roman" pitchFamily="18" charset="0"/>
            </a:rPr>
            <a:t> επίπεδα μαθησιακού αποτελέσματος </a:t>
          </a:r>
          <a:endParaRPr lang="el-GR" sz="1800" b="1" dirty="0">
            <a:latin typeface="Times New Roman" pitchFamily="18" charset="0"/>
            <a:cs typeface="Times New Roman" pitchFamily="18" charset="0"/>
          </a:endParaRPr>
        </a:p>
      </dgm:t>
    </dgm:pt>
    <dgm:pt modelId="{4DE2FF17-F44F-4D75-AE47-B2A54E63DABB}" type="parTrans" cxnId="{1A6A7903-E141-4C17-A16F-2A7AD4528519}">
      <dgm:prSet/>
      <dgm:spPr/>
      <dgm:t>
        <a:bodyPr/>
        <a:lstStyle/>
        <a:p>
          <a:endParaRPr lang="el-GR"/>
        </a:p>
      </dgm:t>
    </dgm:pt>
    <dgm:pt modelId="{B31857B7-973E-4FCB-B7A1-AD66D2D2147D}" type="sibTrans" cxnId="{1A6A7903-E141-4C17-A16F-2A7AD4528519}">
      <dgm:prSet/>
      <dgm:spPr/>
      <dgm:t>
        <a:bodyPr/>
        <a:lstStyle/>
        <a:p>
          <a:endParaRPr lang="el-GR"/>
        </a:p>
      </dgm:t>
    </dgm:pt>
    <dgm:pt modelId="{DD40D725-39CD-494E-BA03-3EE41F17384B}">
      <dgm:prSet phldrT="[Κείμενο]" custT="1"/>
      <dgm:spPr/>
      <dgm:t>
        <a:bodyPr/>
        <a:lstStyle/>
        <a:p>
          <a:r>
            <a:rPr lang="el-GR" sz="1800" b="1" dirty="0" smtClean="0">
              <a:latin typeface="Times New Roman" pitchFamily="18" charset="0"/>
              <a:cs typeface="Times New Roman" pitchFamily="18" charset="0"/>
            </a:rPr>
            <a:t>Ανάπτυξη κοινωνικών σχέσεων </a:t>
          </a:r>
          <a:endParaRPr lang="el-GR" sz="1800" b="1" dirty="0">
            <a:latin typeface="Times New Roman" pitchFamily="18" charset="0"/>
            <a:cs typeface="Times New Roman" pitchFamily="18" charset="0"/>
          </a:endParaRPr>
        </a:p>
      </dgm:t>
    </dgm:pt>
    <dgm:pt modelId="{EE98FDE1-883B-4933-BE12-0504D3B214E6}" type="parTrans" cxnId="{C501BFD9-1F7E-430B-A458-F779AEDFF114}">
      <dgm:prSet/>
      <dgm:spPr/>
      <dgm:t>
        <a:bodyPr/>
        <a:lstStyle/>
        <a:p>
          <a:endParaRPr lang="el-GR"/>
        </a:p>
      </dgm:t>
    </dgm:pt>
    <dgm:pt modelId="{9D643FFA-6949-451A-90FD-E16C2AC23B98}" type="sibTrans" cxnId="{C501BFD9-1F7E-430B-A458-F779AEDFF114}">
      <dgm:prSet/>
      <dgm:spPr/>
      <dgm:t>
        <a:bodyPr/>
        <a:lstStyle/>
        <a:p>
          <a:endParaRPr lang="el-GR"/>
        </a:p>
      </dgm:t>
    </dgm:pt>
    <dgm:pt modelId="{8D84D6DB-0CA7-4A30-9650-1ACAFC8E9DCE}">
      <dgm:prSet phldrT="[Κείμενο]" custT="1"/>
      <dgm:spPr/>
      <dgm:t>
        <a:bodyPr/>
        <a:lstStyle/>
        <a:p>
          <a:r>
            <a:rPr lang="el-GR" sz="1800" b="1" dirty="0" smtClean="0">
              <a:latin typeface="Times New Roman" pitchFamily="18" charset="0"/>
              <a:cs typeface="Times New Roman" pitchFamily="18" charset="0"/>
            </a:rPr>
            <a:t>Αύξηση ενδιαφέροντος για το γνωστικό αντικείμενο εκπαίδευσης</a:t>
          </a:r>
          <a:endParaRPr lang="el-GR" sz="1800" b="1" dirty="0">
            <a:latin typeface="Times New Roman" pitchFamily="18" charset="0"/>
            <a:cs typeface="Times New Roman" pitchFamily="18" charset="0"/>
          </a:endParaRPr>
        </a:p>
      </dgm:t>
    </dgm:pt>
    <dgm:pt modelId="{82BDFB46-E925-4AC2-BD2A-714FD0F74D57}" type="parTrans" cxnId="{A4471657-3A32-4C37-8EB7-3850B7C040A7}">
      <dgm:prSet/>
      <dgm:spPr/>
      <dgm:t>
        <a:bodyPr/>
        <a:lstStyle/>
        <a:p>
          <a:endParaRPr lang="el-GR"/>
        </a:p>
      </dgm:t>
    </dgm:pt>
    <dgm:pt modelId="{9D2406AB-CEC4-45B9-8F5A-7C3189AE81C5}" type="sibTrans" cxnId="{A4471657-3A32-4C37-8EB7-3850B7C040A7}">
      <dgm:prSet/>
      <dgm:spPr/>
      <dgm:t>
        <a:bodyPr/>
        <a:lstStyle/>
        <a:p>
          <a:endParaRPr lang="el-GR"/>
        </a:p>
      </dgm:t>
    </dgm:pt>
    <dgm:pt modelId="{2C8004AA-5890-495E-90AB-3528528F5873}" type="pres">
      <dgm:prSet presAssocID="{200C41BE-1511-4849-8497-F378E16E046F}" presName="diagram" presStyleCnt="0">
        <dgm:presLayoutVars>
          <dgm:chMax val="1"/>
          <dgm:dir/>
          <dgm:animLvl val="ctr"/>
          <dgm:resizeHandles val="exact"/>
        </dgm:presLayoutVars>
      </dgm:prSet>
      <dgm:spPr/>
      <dgm:t>
        <a:bodyPr/>
        <a:lstStyle/>
        <a:p>
          <a:endParaRPr lang="el-GR"/>
        </a:p>
      </dgm:t>
    </dgm:pt>
    <dgm:pt modelId="{A9B711BF-2F38-4128-8805-696D5D3962EE}" type="pres">
      <dgm:prSet presAssocID="{200C41BE-1511-4849-8497-F378E16E046F}" presName="matrix" presStyleCnt="0"/>
      <dgm:spPr/>
    </dgm:pt>
    <dgm:pt modelId="{90B80F77-11E3-46B9-BBB9-F82F6B459CE3}" type="pres">
      <dgm:prSet presAssocID="{200C41BE-1511-4849-8497-F378E16E046F}" presName="tile1" presStyleLbl="node1" presStyleIdx="0" presStyleCnt="4"/>
      <dgm:spPr/>
      <dgm:t>
        <a:bodyPr/>
        <a:lstStyle/>
        <a:p>
          <a:endParaRPr lang="el-GR"/>
        </a:p>
      </dgm:t>
    </dgm:pt>
    <dgm:pt modelId="{638E9A57-AD4C-4FD9-8C1D-A061FB76FB5E}" type="pres">
      <dgm:prSet presAssocID="{200C41BE-1511-4849-8497-F378E16E046F}" presName="tile1text" presStyleLbl="node1" presStyleIdx="0" presStyleCnt="4">
        <dgm:presLayoutVars>
          <dgm:chMax val="0"/>
          <dgm:chPref val="0"/>
          <dgm:bulletEnabled val="1"/>
        </dgm:presLayoutVars>
      </dgm:prSet>
      <dgm:spPr/>
      <dgm:t>
        <a:bodyPr/>
        <a:lstStyle/>
        <a:p>
          <a:endParaRPr lang="el-GR"/>
        </a:p>
      </dgm:t>
    </dgm:pt>
    <dgm:pt modelId="{F59DFDE1-9452-471D-9D57-F42A43F8EA99}" type="pres">
      <dgm:prSet presAssocID="{200C41BE-1511-4849-8497-F378E16E046F}" presName="tile2" presStyleLbl="node1" presStyleIdx="1" presStyleCnt="4"/>
      <dgm:spPr/>
      <dgm:t>
        <a:bodyPr/>
        <a:lstStyle/>
        <a:p>
          <a:endParaRPr lang="el-GR"/>
        </a:p>
      </dgm:t>
    </dgm:pt>
    <dgm:pt modelId="{199A05C4-E316-494E-8702-9E2F77525A94}" type="pres">
      <dgm:prSet presAssocID="{200C41BE-1511-4849-8497-F378E16E046F}" presName="tile2text" presStyleLbl="node1" presStyleIdx="1" presStyleCnt="4">
        <dgm:presLayoutVars>
          <dgm:chMax val="0"/>
          <dgm:chPref val="0"/>
          <dgm:bulletEnabled val="1"/>
        </dgm:presLayoutVars>
      </dgm:prSet>
      <dgm:spPr/>
      <dgm:t>
        <a:bodyPr/>
        <a:lstStyle/>
        <a:p>
          <a:endParaRPr lang="el-GR"/>
        </a:p>
      </dgm:t>
    </dgm:pt>
    <dgm:pt modelId="{4C37A5EA-A884-45CC-8F1A-0BF675EC4F15}" type="pres">
      <dgm:prSet presAssocID="{200C41BE-1511-4849-8497-F378E16E046F}" presName="tile3" presStyleLbl="node1" presStyleIdx="2" presStyleCnt="4"/>
      <dgm:spPr/>
      <dgm:t>
        <a:bodyPr/>
        <a:lstStyle/>
        <a:p>
          <a:endParaRPr lang="el-GR"/>
        </a:p>
      </dgm:t>
    </dgm:pt>
    <dgm:pt modelId="{BE7684A0-BC4B-4D51-ACB6-C577168F8BFC}" type="pres">
      <dgm:prSet presAssocID="{200C41BE-1511-4849-8497-F378E16E046F}" presName="tile3text" presStyleLbl="node1" presStyleIdx="2" presStyleCnt="4">
        <dgm:presLayoutVars>
          <dgm:chMax val="0"/>
          <dgm:chPref val="0"/>
          <dgm:bulletEnabled val="1"/>
        </dgm:presLayoutVars>
      </dgm:prSet>
      <dgm:spPr/>
      <dgm:t>
        <a:bodyPr/>
        <a:lstStyle/>
        <a:p>
          <a:endParaRPr lang="el-GR"/>
        </a:p>
      </dgm:t>
    </dgm:pt>
    <dgm:pt modelId="{523B8A9D-3FAF-4788-925E-1B2DA0808916}" type="pres">
      <dgm:prSet presAssocID="{200C41BE-1511-4849-8497-F378E16E046F}" presName="tile4" presStyleLbl="node1" presStyleIdx="3" presStyleCnt="4"/>
      <dgm:spPr/>
      <dgm:t>
        <a:bodyPr/>
        <a:lstStyle/>
        <a:p>
          <a:endParaRPr lang="el-GR"/>
        </a:p>
      </dgm:t>
    </dgm:pt>
    <dgm:pt modelId="{2EDA6F9C-D2F4-415C-9B18-85EE773A894D}" type="pres">
      <dgm:prSet presAssocID="{200C41BE-1511-4849-8497-F378E16E046F}" presName="tile4text" presStyleLbl="node1" presStyleIdx="3" presStyleCnt="4">
        <dgm:presLayoutVars>
          <dgm:chMax val="0"/>
          <dgm:chPref val="0"/>
          <dgm:bulletEnabled val="1"/>
        </dgm:presLayoutVars>
      </dgm:prSet>
      <dgm:spPr/>
      <dgm:t>
        <a:bodyPr/>
        <a:lstStyle/>
        <a:p>
          <a:endParaRPr lang="el-GR"/>
        </a:p>
      </dgm:t>
    </dgm:pt>
    <dgm:pt modelId="{4FCB6123-5407-48FF-83A6-E2C1B7F924E6}" type="pres">
      <dgm:prSet presAssocID="{200C41BE-1511-4849-8497-F378E16E046F}" presName="centerTile" presStyleLbl="fgShp" presStyleIdx="0" presStyleCnt="1">
        <dgm:presLayoutVars>
          <dgm:chMax val="0"/>
          <dgm:chPref val="0"/>
        </dgm:presLayoutVars>
      </dgm:prSet>
      <dgm:spPr/>
      <dgm:t>
        <a:bodyPr/>
        <a:lstStyle/>
        <a:p>
          <a:endParaRPr lang="el-GR"/>
        </a:p>
      </dgm:t>
    </dgm:pt>
  </dgm:ptLst>
  <dgm:cxnLst>
    <dgm:cxn modelId="{C501BFD9-1F7E-430B-A458-F779AEDFF114}" srcId="{B7864EC8-873E-4590-B865-6D6EAE2B54EA}" destId="{DD40D725-39CD-494E-BA03-3EE41F17384B}" srcOrd="2" destOrd="0" parTransId="{EE98FDE1-883B-4933-BE12-0504D3B214E6}" sibTransId="{9D643FFA-6949-451A-90FD-E16C2AC23B98}"/>
    <dgm:cxn modelId="{3E0A16F1-CC36-447B-9AE7-BD0871DDED97}" srcId="{B7864EC8-873E-4590-B865-6D6EAE2B54EA}" destId="{9E16AB29-94C5-4B31-9651-72E9EB8975ED}" srcOrd="0" destOrd="0" parTransId="{59DAEFAB-24EE-455C-9559-0892163765F0}" sibTransId="{7DEBA910-F8C6-41F5-8E01-CC1DB0190953}"/>
    <dgm:cxn modelId="{554BBB24-D173-424C-BD12-C5A6B76EC6F5}" type="presOf" srcId="{9E16AB29-94C5-4B31-9651-72E9EB8975ED}" destId="{638E9A57-AD4C-4FD9-8C1D-A061FB76FB5E}" srcOrd="1" destOrd="0" presId="urn:microsoft.com/office/officeart/2005/8/layout/matrix1"/>
    <dgm:cxn modelId="{766B3347-C23C-42DE-9B8B-B44623F9DD5E}" type="presOf" srcId="{67B17F4E-55B2-464E-85DE-3F48DA5A3305}" destId="{199A05C4-E316-494E-8702-9E2F77525A94}" srcOrd="1" destOrd="0" presId="urn:microsoft.com/office/officeart/2005/8/layout/matrix1"/>
    <dgm:cxn modelId="{B08861CB-A87B-4912-9F99-C5A640F41E44}" type="presOf" srcId="{8D84D6DB-0CA7-4A30-9650-1ACAFC8E9DCE}" destId="{523B8A9D-3FAF-4788-925E-1B2DA0808916}" srcOrd="0" destOrd="0" presId="urn:microsoft.com/office/officeart/2005/8/layout/matrix1"/>
    <dgm:cxn modelId="{085131E5-8B92-406E-A079-513F64B63C51}" type="presOf" srcId="{DD40D725-39CD-494E-BA03-3EE41F17384B}" destId="{BE7684A0-BC4B-4D51-ACB6-C577168F8BFC}" srcOrd="1" destOrd="0" presId="urn:microsoft.com/office/officeart/2005/8/layout/matrix1"/>
    <dgm:cxn modelId="{0D896C0B-9282-4F79-90A9-CDD9108A56A7}" type="presOf" srcId="{DD40D725-39CD-494E-BA03-3EE41F17384B}" destId="{4C37A5EA-A884-45CC-8F1A-0BF675EC4F15}" srcOrd="0" destOrd="0" presId="urn:microsoft.com/office/officeart/2005/8/layout/matrix1"/>
    <dgm:cxn modelId="{12325B42-8E71-438F-8301-16ED6D1D1F09}" srcId="{200C41BE-1511-4849-8497-F378E16E046F}" destId="{B7864EC8-873E-4590-B865-6D6EAE2B54EA}" srcOrd="0" destOrd="0" parTransId="{F02C87E8-5DAD-4F2F-8836-E6B609F8F802}" sibTransId="{19543D6C-4E7D-4C91-9583-6CE0ECA4B91D}"/>
    <dgm:cxn modelId="{976305E4-F77C-4B7A-AC5F-549E8A686E93}" type="presOf" srcId="{8D84D6DB-0CA7-4A30-9650-1ACAFC8E9DCE}" destId="{2EDA6F9C-D2F4-415C-9B18-85EE773A894D}" srcOrd="1" destOrd="0" presId="urn:microsoft.com/office/officeart/2005/8/layout/matrix1"/>
    <dgm:cxn modelId="{0ADB1F77-D7A2-4FEE-8CDF-E24E328D3716}" type="presOf" srcId="{B7864EC8-873E-4590-B865-6D6EAE2B54EA}" destId="{4FCB6123-5407-48FF-83A6-E2C1B7F924E6}" srcOrd="0" destOrd="0" presId="urn:microsoft.com/office/officeart/2005/8/layout/matrix1"/>
    <dgm:cxn modelId="{6D719D33-76F3-4012-AD46-DF9B5DEED79C}" type="presOf" srcId="{9E16AB29-94C5-4B31-9651-72E9EB8975ED}" destId="{90B80F77-11E3-46B9-BBB9-F82F6B459CE3}" srcOrd="0" destOrd="0" presId="urn:microsoft.com/office/officeart/2005/8/layout/matrix1"/>
    <dgm:cxn modelId="{7B3D6663-5B72-4FA7-BB85-2499A6198618}" type="presOf" srcId="{200C41BE-1511-4849-8497-F378E16E046F}" destId="{2C8004AA-5890-495E-90AB-3528528F5873}" srcOrd="0" destOrd="0" presId="urn:microsoft.com/office/officeart/2005/8/layout/matrix1"/>
    <dgm:cxn modelId="{1A6A7903-E141-4C17-A16F-2A7AD4528519}" srcId="{B7864EC8-873E-4590-B865-6D6EAE2B54EA}" destId="{67B17F4E-55B2-464E-85DE-3F48DA5A3305}" srcOrd="1" destOrd="0" parTransId="{4DE2FF17-F44F-4D75-AE47-B2A54E63DABB}" sibTransId="{B31857B7-973E-4FCB-B7A1-AD66D2D2147D}"/>
    <dgm:cxn modelId="{CE959FD0-43BF-4598-BDE4-D95C225C86BF}" type="presOf" srcId="{67B17F4E-55B2-464E-85DE-3F48DA5A3305}" destId="{F59DFDE1-9452-471D-9D57-F42A43F8EA99}" srcOrd="0" destOrd="0" presId="urn:microsoft.com/office/officeart/2005/8/layout/matrix1"/>
    <dgm:cxn modelId="{A4471657-3A32-4C37-8EB7-3850B7C040A7}" srcId="{B7864EC8-873E-4590-B865-6D6EAE2B54EA}" destId="{8D84D6DB-0CA7-4A30-9650-1ACAFC8E9DCE}" srcOrd="3" destOrd="0" parTransId="{82BDFB46-E925-4AC2-BD2A-714FD0F74D57}" sibTransId="{9D2406AB-CEC4-45B9-8F5A-7C3189AE81C5}"/>
    <dgm:cxn modelId="{86351DA6-0420-40C3-AADC-850CBF212F81}" type="presParOf" srcId="{2C8004AA-5890-495E-90AB-3528528F5873}" destId="{A9B711BF-2F38-4128-8805-696D5D3962EE}" srcOrd="0" destOrd="0" presId="urn:microsoft.com/office/officeart/2005/8/layout/matrix1"/>
    <dgm:cxn modelId="{026B4CB8-76C9-43CA-A4DE-28A7CB8E7C3F}" type="presParOf" srcId="{A9B711BF-2F38-4128-8805-696D5D3962EE}" destId="{90B80F77-11E3-46B9-BBB9-F82F6B459CE3}" srcOrd="0" destOrd="0" presId="urn:microsoft.com/office/officeart/2005/8/layout/matrix1"/>
    <dgm:cxn modelId="{3A986560-0AB7-46AD-AA0A-91A5424B14E6}" type="presParOf" srcId="{A9B711BF-2F38-4128-8805-696D5D3962EE}" destId="{638E9A57-AD4C-4FD9-8C1D-A061FB76FB5E}" srcOrd="1" destOrd="0" presId="urn:microsoft.com/office/officeart/2005/8/layout/matrix1"/>
    <dgm:cxn modelId="{EE020C72-BC58-4A98-AE94-8C8856EEC1F6}" type="presParOf" srcId="{A9B711BF-2F38-4128-8805-696D5D3962EE}" destId="{F59DFDE1-9452-471D-9D57-F42A43F8EA99}" srcOrd="2" destOrd="0" presId="urn:microsoft.com/office/officeart/2005/8/layout/matrix1"/>
    <dgm:cxn modelId="{BCEDBDCC-072F-49F6-A89F-D75AD10EB3FF}" type="presParOf" srcId="{A9B711BF-2F38-4128-8805-696D5D3962EE}" destId="{199A05C4-E316-494E-8702-9E2F77525A94}" srcOrd="3" destOrd="0" presId="urn:microsoft.com/office/officeart/2005/8/layout/matrix1"/>
    <dgm:cxn modelId="{D5901AD8-3057-488E-8E1B-73B724B71B0E}" type="presParOf" srcId="{A9B711BF-2F38-4128-8805-696D5D3962EE}" destId="{4C37A5EA-A884-45CC-8F1A-0BF675EC4F15}" srcOrd="4" destOrd="0" presId="urn:microsoft.com/office/officeart/2005/8/layout/matrix1"/>
    <dgm:cxn modelId="{EB0F5709-11B0-4220-9D70-64A63D42A08F}" type="presParOf" srcId="{A9B711BF-2F38-4128-8805-696D5D3962EE}" destId="{BE7684A0-BC4B-4D51-ACB6-C577168F8BFC}" srcOrd="5" destOrd="0" presId="urn:microsoft.com/office/officeart/2005/8/layout/matrix1"/>
    <dgm:cxn modelId="{B1BEE08E-3465-4B9E-B224-71ED7A37E814}" type="presParOf" srcId="{A9B711BF-2F38-4128-8805-696D5D3962EE}" destId="{523B8A9D-3FAF-4788-925E-1B2DA0808916}" srcOrd="6" destOrd="0" presId="urn:microsoft.com/office/officeart/2005/8/layout/matrix1"/>
    <dgm:cxn modelId="{EB31315B-ED3A-4664-90A2-D9FC63DCE5BA}" type="presParOf" srcId="{A9B711BF-2F38-4128-8805-696D5D3962EE}" destId="{2EDA6F9C-D2F4-415C-9B18-85EE773A894D}" srcOrd="7" destOrd="0" presId="urn:microsoft.com/office/officeart/2005/8/layout/matrix1"/>
    <dgm:cxn modelId="{152A3292-671E-453B-B755-A8939100613E}" type="presParOf" srcId="{2C8004AA-5890-495E-90AB-3528528F5873}" destId="{4FCB6123-5407-48FF-83A6-E2C1B7F924E6}" srcOrd="1" destOrd="0" presId="urn:microsoft.com/office/officeart/2005/8/layout/matrix1"/>
  </dgm:cxnLst>
  <dgm:bg/>
  <dgm:whole/>
</dgm:dataModel>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3.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 xmlns:p14="http://schemas.microsoft.com/office/powerpoint/2010/main" val="1303924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11/4/2021</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11/4/2021</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11/4/2021</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11/4/2021</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11/4/2021</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11/4/2021</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11/4/2021</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11/4/2021</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11/4/2021</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11/4/2021</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chamilo.datacenter.uoc.gr/metchamilo/main/lp/lp_controller.php?cidReq=HDYNAMIKHTHSOMADASSTHNE3APOSTASEWS&amp;id_session=0&amp;gidReq=0&amp;gradebook=0&amp;origin=&amp;action=view&amp;lp_id=1854"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chamilo.datacenter.uoc.gr/metchamilo/main/lp/lp_controller.php?cidReq=HDYNAMIKHTHSOMADASSTHNE3APOSTASEWS&amp;id_session=0&amp;gidReq=0&amp;gradebook=0&amp;origin=&amp;action=view&amp;lp_id=1854" TargetMode="Externa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chamilo.datacenter.uoc.gr/metchamilo/main/lp/lp_controller.php?cidReq=HDYNAMIKHTHSOMADASSTHNE3APOSTASEWS&amp;id_session=0&amp;gidReq=0&amp;gradebook=0&amp;origin=&amp;action=view&amp;lp_id=1854" TargetMode="Externa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chamilo.datacenter.uoc.gr/metchamilo/main/lp/lp_controller.php?cidReq=HDYNAMIKHTHSOMADASSTHNE3APOSTASEWS&amp;id_session=0&amp;gidReq=0&amp;gradebook=0&amp;origin=&amp;action=view&amp;lp_id=1854" TargetMode="Externa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hyperlink" Target="http://chamilo.datacenter.uoc.gr/metchamilo/main/lp/lp_controller.php?cidReq=HDYNAMIKHTHSOMADASSTHNE3APOSTASEWS&amp;id_session=0&amp;gidReq=0&amp;gradebook=0&amp;origin=&amp;action=view&amp;lp_id=1854&amp;isStudentView=true"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chamilo.datacenter.uoc.gr/metchamilo/main/lp/lp_controller.php?cidReq=HDYNAMIKHTHSOMADASSTHNE3APOSTASEWS&amp;id_session=0&amp;gidReq=0&amp;gradebook=0&amp;origin=&amp;action=view&amp;lp_id=1854" TargetMode="Externa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chamilo.datacenter.uoc.gr/metchamilo/main/lp/lp_controller.php?cidReq=HDYNAMIKHTHSOMADASSTHNE3APOSTASEWS&amp;id_session=0&amp;gidReq=0&amp;gradebook=0&amp;origin=&amp;action=view&amp;lp_id=1854" TargetMode="Externa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chamilo.datacenter.uoc.gr/metchamilo/main/lp/lp_controller.php?cidReq=HDYNAMIKHTHSOMADASSTHNE3APOSTASEWS&amp;id_session=0&amp;gidReq=0&amp;gradebook=0&amp;origin=&amp;action=view&amp;lp_id=1854" TargetMode="Externa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chamilo.datacenter.uoc.gr/metchamilo/main/lp/lp_controller.php?cidReq=HDYNAMIKHTHSOMADASSTHNE3APOSTASEWS&amp;id_session=0&amp;gidReq=0&amp;gradebook=0&amp;origin=&amp;action=view&amp;lp_id=1854" TargetMode="Externa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chamilo.datacenter.uoc.gr/metchamilo/main/lp/lp_controller.php?cidReq=HDYNAMIKHTHSOMADASSTHNE3APOSTASEWS&amp;id_session=0&amp;gidReq=0&amp;gradebook=0&amp;origin=&amp;action=view&amp;lp_id=1854" TargetMode="Externa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785918" y="1857364"/>
            <a:ext cx="6430090" cy="1214446"/>
          </a:xfrm>
        </p:spPr>
        <p:txBody>
          <a:bodyPr>
            <a:noAutofit/>
          </a:bodyPr>
          <a:lstStyle/>
          <a:p>
            <a:r>
              <a:rPr lang="el-GR" sz="2400" dirty="0" smtClean="0">
                <a:latin typeface="Times New Roman" pitchFamily="18" charset="0"/>
                <a:cs typeface="Times New Roman" pitchFamily="18" charset="0"/>
              </a:rPr>
              <a:t>«Η δυναμική της ομάδας στην εξ αποστάσεως</a:t>
            </a:r>
            <a:br>
              <a:rPr lang="el-GR" sz="2400" dirty="0" smtClean="0">
                <a:latin typeface="Times New Roman" pitchFamily="18" charset="0"/>
                <a:cs typeface="Times New Roman" pitchFamily="18" charset="0"/>
              </a:rPr>
            </a:br>
            <a:r>
              <a:rPr lang="el-GR" sz="2400" dirty="0" smtClean="0">
                <a:latin typeface="Times New Roman" pitchFamily="18" charset="0"/>
                <a:cs typeface="Times New Roman" pitchFamily="18" charset="0"/>
              </a:rPr>
              <a:t>εκπαίδευση και ο ρόλος του εκπαιδευτή» </a:t>
            </a:r>
            <a:br>
              <a:rPr lang="el-GR" sz="2400" dirty="0" smtClean="0">
                <a:latin typeface="Times New Roman" pitchFamily="18" charset="0"/>
                <a:cs typeface="Times New Roman" pitchFamily="18" charset="0"/>
              </a:rPr>
            </a:br>
            <a:endParaRPr lang="el-GR" sz="2400" dirty="0">
              <a:solidFill>
                <a:srgbClr val="C00000"/>
              </a:solidFill>
              <a:latin typeface="Times New Roman" pitchFamily="18" charset="0"/>
              <a:cs typeface="Times New Roman" pitchFamily="18" charset="0"/>
            </a:endParaRPr>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604896" y="251186"/>
            <a:ext cx="7403909" cy="523220"/>
          </a:xfrm>
          <a:prstGeom prst="rect">
            <a:avLst/>
          </a:prstGeom>
          <a:noFill/>
          <a:ln w="9525">
            <a:noFill/>
            <a:miter lim="800000"/>
            <a:headEnd/>
            <a:tailEnd/>
          </a:ln>
        </p:spPr>
        <p:txBody>
          <a:bodyPr wrap="square">
            <a:spAutoFit/>
          </a:bodyPr>
          <a:lstStyle/>
          <a:p>
            <a:pPr algn="ctr"/>
            <a:r>
              <a:rPr lang="el-GR" sz="1400" dirty="0">
                <a:cs typeface="Times New Roman" pitchFamily="18" charset="0"/>
              </a:rPr>
              <a:t>Πρόγραμμα Μεταπτυχιακών Σπουδών: </a:t>
            </a:r>
            <a:endParaRPr lang="en-US" sz="1400" dirty="0">
              <a:cs typeface="Times New Roman" pitchFamily="18" charset="0"/>
            </a:endParaRPr>
          </a:p>
          <a:p>
            <a:pPr algn="ctr"/>
            <a:r>
              <a:rPr lang="el-GR" sz="1400" dirty="0">
                <a:cs typeface="Times New Roman" pitchFamily="18" charset="0"/>
              </a:rPr>
              <a:t>«Επιστήμες της Αγωγής - Εξ Αποστάσεως Εκπαίδευση  με την χρήση των ΤΠΕ (e-</a:t>
            </a:r>
            <a:r>
              <a:rPr lang="el-GR" sz="1400" dirty="0" err="1">
                <a:cs typeface="Times New Roman" pitchFamily="18" charset="0"/>
              </a:rPr>
              <a:t>Learning</a:t>
            </a:r>
            <a:r>
              <a:rPr lang="el-GR" sz="1400" dirty="0">
                <a:cs typeface="Times New Roman" pitchFamily="18" charset="0"/>
              </a:rPr>
              <a:t>)»</a:t>
            </a:r>
            <a:endParaRPr lang="el-GR" sz="1200" dirty="0">
              <a:cs typeface="Times New Roman"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ea typeface="Times New Roman" pitchFamily="18" charset="0"/>
                <a:cs typeface="Times New Roman" pitchFamily="18" charset="0"/>
              </a:rPr>
              <a:t>Ρέθυμνο,</a:t>
            </a:r>
            <a:r>
              <a:rPr kumimoji="0" lang="el-GR" sz="2000" b="0" i="1" u="none" strike="noStrike" cap="none" normalizeH="0" dirty="0">
                <a:ln>
                  <a:noFill/>
                </a:ln>
                <a:solidFill>
                  <a:schemeClr val="tx1"/>
                </a:solidFill>
                <a:effectLst/>
                <a:ea typeface="Times New Roman" pitchFamily="18" charset="0"/>
                <a:cs typeface="Times New Roman" pitchFamily="18" charset="0"/>
              </a:rPr>
              <a:t> </a:t>
            </a:r>
            <a:r>
              <a:rPr kumimoji="0" lang="el-GR" sz="2000" b="0" i="1" u="none" strike="noStrike" cap="none" normalizeH="0" dirty="0" smtClean="0">
                <a:ln>
                  <a:noFill/>
                </a:ln>
                <a:solidFill>
                  <a:schemeClr val="tx1"/>
                </a:solidFill>
                <a:effectLst/>
                <a:ea typeface="Times New Roman" pitchFamily="18" charset="0"/>
                <a:cs typeface="Times New Roman" pitchFamily="18" charset="0"/>
              </a:rPr>
              <a:t>2021</a:t>
            </a:r>
            <a:endParaRPr kumimoji="0" lang="el-GR" sz="2000" b="0" i="1" u="none" strike="noStrike" cap="none" normalizeH="0" baseline="0" dirty="0">
              <a:ln>
                <a:noFill/>
              </a:ln>
              <a:solidFill>
                <a:schemeClr val="tx1"/>
              </a:solidFill>
              <a:effectLst/>
              <a:cs typeface="Times New Roman" pitchFamily="18"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69379" y="3483916"/>
            <a:ext cx="6840760" cy="461665"/>
          </a:xfrm>
          <a:prstGeom prst="rect">
            <a:avLst/>
          </a:prstGeom>
        </p:spPr>
        <p:txBody>
          <a:bodyPr wrap="square">
            <a:spAutoFit/>
          </a:bodyPr>
          <a:lstStyle/>
          <a:p>
            <a:pPr algn="ctr"/>
            <a:r>
              <a:rPr lang="el-GR" dirty="0" smtClean="0"/>
              <a:t>Σαϊτάκη Δέσποινα</a:t>
            </a:r>
            <a:endParaRPr lang="el-GR" dirty="0"/>
          </a:p>
        </p:txBody>
      </p:sp>
      <p:graphicFrame>
        <p:nvGraphicFramePr>
          <p:cNvPr id="12" name="Πίνακας 1"/>
          <p:cNvGraphicFramePr>
            <a:graphicFrameLocks noGrp="1"/>
          </p:cNvGraphicFramePr>
          <p:nvPr>
            <p:extLst>
              <p:ext uri="{D42A27DB-BD31-4B8C-83A1-F6EECF244321}">
                <p14:modId xmlns="" xmlns:p14="http://schemas.microsoft.com/office/powerpoint/2010/main" val="3421610044"/>
              </p:ext>
            </p:extLst>
          </p:nvPr>
        </p:nvGraphicFramePr>
        <p:xfrm>
          <a:off x="1571605" y="5015409"/>
          <a:ext cx="6929484" cy="370840"/>
        </p:xfrm>
        <a:graphic>
          <a:graphicData uri="http://schemas.openxmlformats.org/drawingml/2006/table">
            <a:tbl>
              <a:tblPr firstRow="1" bandRow="1">
                <a:tableStyleId>{5C22544A-7EE6-4342-B048-85BDC9FD1C3A}</a:tableStyleId>
              </a:tblPr>
              <a:tblGrid>
                <a:gridCol w="2214577">
                  <a:extLst>
                    <a:ext uri="{9D8B030D-6E8A-4147-A177-3AD203B41FA5}">
                      <a16:colId xmlns:a16="http://schemas.microsoft.com/office/drawing/2014/main" xmlns="" val="20000"/>
                    </a:ext>
                  </a:extLst>
                </a:gridCol>
                <a:gridCol w="2286016">
                  <a:extLst>
                    <a:ext uri="{9D8B030D-6E8A-4147-A177-3AD203B41FA5}">
                      <a16:colId xmlns:a16="http://schemas.microsoft.com/office/drawing/2014/main" xmlns="" val="20001"/>
                    </a:ext>
                  </a:extLst>
                </a:gridCol>
                <a:gridCol w="2428891">
                  <a:extLst>
                    <a:ext uri="{9D8B030D-6E8A-4147-A177-3AD203B41FA5}">
                      <a16:colId xmlns:a16="http://schemas.microsoft.com/office/drawing/2014/main" xmlns="" val="20002"/>
                    </a:ext>
                  </a:extLst>
                </a:gridCol>
              </a:tblGrid>
              <a:tr h="370840">
                <a:tc>
                  <a:txBody>
                    <a:bodyPr/>
                    <a:lstStyle/>
                    <a:p>
                      <a:r>
                        <a:rPr lang="el-GR" sz="1600" b="0" kern="1200" dirty="0" smtClean="0">
                          <a:solidFill>
                            <a:schemeClr val="tx1"/>
                          </a:solidFill>
                          <a:latin typeface="Times New Roman" panose="02020603050405020304" pitchFamily="18" charset="0"/>
                          <a:ea typeface="+mn-ea"/>
                          <a:cs typeface="Times New Roman" panose="02020603050405020304" pitchFamily="18" charset="0"/>
                        </a:rPr>
                        <a:t>Μουζάκης</a:t>
                      </a:r>
                      <a:r>
                        <a:rPr lang="el-GR" sz="1600" b="0" kern="1200" baseline="0" dirty="0" smtClean="0">
                          <a:solidFill>
                            <a:schemeClr val="tx1"/>
                          </a:solidFill>
                          <a:latin typeface="Times New Roman" panose="02020603050405020304" pitchFamily="18" charset="0"/>
                          <a:ea typeface="+mn-ea"/>
                          <a:cs typeface="Times New Roman" panose="02020603050405020304" pitchFamily="18" charset="0"/>
                        </a:rPr>
                        <a:t> Χαράλαμπος</a:t>
                      </a:r>
                      <a:endParaRPr lang="el-GR" sz="1600" b="0"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l-GR" sz="1600" b="0" kern="1200" dirty="0" smtClean="0">
                          <a:solidFill>
                            <a:schemeClr val="tx1"/>
                          </a:solidFill>
                          <a:latin typeface="Times New Roman" panose="02020603050405020304" pitchFamily="18" charset="0"/>
                          <a:ea typeface="+mn-ea"/>
                          <a:cs typeface="Times New Roman" panose="02020603050405020304" pitchFamily="18" charset="0"/>
                        </a:rPr>
                        <a:t>Χρηστίδης Κωνσταντίνος</a:t>
                      </a:r>
                      <a:endParaRPr lang="el-GR" sz="1600" b="0"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l-GR" sz="1600" b="0" kern="1200" dirty="0" smtClean="0">
                          <a:solidFill>
                            <a:schemeClr val="tx1"/>
                          </a:solidFill>
                          <a:latin typeface="Times New Roman" panose="02020603050405020304" pitchFamily="18" charset="0"/>
                          <a:ea typeface="+mn-ea"/>
                          <a:cs typeface="Times New Roman" panose="02020603050405020304" pitchFamily="18" charset="0"/>
                        </a:rPr>
                        <a:t>Παπαβασιλείου Ευάγγελος</a:t>
                      </a:r>
                      <a:endParaRPr lang="el-GR" sz="1600" b="0"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bl>
          </a:graphicData>
        </a:graphic>
      </p:graphicFrame>
      <p:sp>
        <p:nvSpPr>
          <p:cNvPr id="14" name="13 - Ορθογώνιο"/>
          <p:cNvSpPr/>
          <p:nvPr/>
        </p:nvSpPr>
        <p:spPr>
          <a:xfrm>
            <a:off x="3929058" y="4500570"/>
            <a:ext cx="2140394" cy="369332"/>
          </a:xfrm>
          <a:prstGeom prst="rect">
            <a:avLst/>
          </a:prstGeom>
        </p:spPr>
        <p:txBody>
          <a:bodyPr wrap="none">
            <a:spAutoFit/>
          </a:bodyPr>
          <a:lstStyle/>
          <a:p>
            <a:pPr algn="ctr"/>
            <a:r>
              <a:rPr lang="el-GR" sz="1800" dirty="0" smtClean="0"/>
              <a:t>Επιτροπή Κρίσης ΔΕ</a:t>
            </a:r>
            <a:endParaRPr lang="el-GR" sz="1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1.png">
            <a:hlinkClick r:id="rId2"/>
          </p:cNvPr>
          <p:cNvPicPr>
            <a:picLocks noGrp="1" noChangeAspect="1"/>
          </p:cNvPicPr>
          <p:nvPr>
            <p:ph idx="1"/>
          </p:nvPr>
        </p:nvPicPr>
        <p:blipFill>
          <a:blip r:embed="rId3"/>
          <a:stretch>
            <a:fillRect/>
          </a:stretch>
        </p:blipFill>
        <p:spPr>
          <a:xfrm>
            <a:off x="857224" y="1714488"/>
            <a:ext cx="6286544" cy="2370336"/>
          </a:xfrm>
        </p:spPr>
      </p:pic>
      <p:sp>
        <p:nvSpPr>
          <p:cNvPr id="3" name="2 - Τίτλος"/>
          <p:cNvSpPr>
            <a:spLocks noGrp="1"/>
          </p:cNvSpPr>
          <p:nvPr>
            <p:ph type="title"/>
          </p:nvPr>
        </p:nvSpPr>
        <p:spPr/>
        <p:txBody>
          <a:bodyPr>
            <a:normAutofit/>
          </a:bodyPr>
          <a:lstStyle/>
          <a:p>
            <a:r>
              <a:rPr lang="el-GR" sz="3200" dirty="0" smtClean="0">
                <a:latin typeface="Times New Roman" pitchFamily="18" charset="0"/>
                <a:cs typeface="Times New Roman" pitchFamily="18" charset="0"/>
              </a:rPr>
              <a:t>   Α’ Διδακτική Ενότητα</a:t>
            </a:r>
            <a:endParaRPr lang="el-GR" sz="3200" dirty="0">
              <a:latin typeface="Times New Roman" pitchFamily="18" charset="0"/>
              <a:cs typeface="Times New Roman" pitchFamily="18" charset="0"/>
            </a:endParaRPr>
          </a:p>
        </p:txBody>
      </p:sp>
      <p:pic>
        <p:nvPicPr>
          <p:cNvPr id="5" name="4 - Εικόνα" descr="2.png">
            <a:hlinkClick r:id="rId2"/>
          </p:cNvPr>
          <p:cNvPicPr>
            <a:picLocks noChangeAspect="1"/>
          </p:cNvPicPr>
          <p:nvPr/>
        </p:nvPicPr>
        <p:blipFill>
          <a:blip r:embed="rId4"/>
          <a:stretch>
            <a:fillRect/>
          </a:stretch>
        </p:blipFill>
        <p:spPr>
          <a:xfrm>
            <a:off x="4568975" y="4000504"/>
            <a:ext cx="4575025" cy="2337012"/>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 Θέση περιεχομένου" descr="3.png">
            <a:hlinkClick r:id="rId2"/>
          </p:cNvPr>
          <p:cNvPicPr>
            <a:picLocks noGrp="1" noChangeAspect="1"/>
          </p:cNvPicPr>
          <p:nvPr>
            <p:ph idx="1"/>
          </p:nvPr>
        </p:nvPicPr>
        <p:blipFill>
          <a:blip r:embed="rId3"/>
          <a:stretch>
            <a:fillRect/>
          </a:stretch>
        </p:blipFill>
        <p:spPr>
          <a:xfrm>
            <a:off x="571472" y="1500174"/>
            <a:ext cx="4435208" cy="2241340"/>
          </a:xfrm>
        </p:spPr>
      </p:pic>
      <p:pic>
        <p:nvPicPr>
          <p:cNvPr id="8" name="7 - Εικόνα" descr="4.png">
            <a:hlinkClick r:id="rId2"/>
          </p:cNvPr>
          <p:cNvPicPr>
            <a:picLocks noChangeAspect="1"/>
          </p:cNvPicPr>
          <p:nvPr/>
        </p:nvPicPr>
        <p:blipFill>
          <a:blip r:embed="rId4"/>
          <a:stretch>
            <a:fillRect/>
          </a:stretch>
        </p:blipFill>
        <p:spPr>
          <a:xfrm>
            <a:off x="500034" y="4071942"/>
            <a:ext cx="4571998" cy="2279072"/>
          </a:xfrm>
          <a:prstGeom prst="rect">
            <a:avLst/>
          </a:prstGeom>
        </p:spPr>
      </p:pic>
      <p:pic>
        <p:nvPicPr>
          <p:cNvPr id="9" name="8 - Εικόνα" descr="5.png">
            <a:hlinkClick r:id="rId2"/>
          </p:cNvPr>
          <p:cNvPicPr>
            <a:picLocks noChangeAspect="1"/>
          </p:cNvPicPr>
          <p:nvPr/>
        </p:nvPicPr>
        <p:blipFill>
          <a:blip r:embed="rId5"/>
          <a:stretch>
            <a:fillRect/>
          </a:stretch>
        </p:blipFill>
        <p:spPr>
          <a:xfrm>
            <a:off x="5143504" y="1928802"/>
            <a:ext cx="3714776" cy="2928958"/>
          </a:xfrm>
          <a:prstGeom prst="rect">
            <a:avLst/>
          </a:prstGeom>
        </p:spPr>
      </p:pic>
      <p:sp>
        <p:nvSpPr>
          <p:cNvPr id="10" name="9 - TextBox"/>
          <p:cNvSpPr txBox="1"/>
          <p:nvPr/>
        </p:nvSpPr>
        <p:spPr>
          <a:xfrm>
            <a:off x="1500166" y="642918"/>
            <a:ext cx="7643834" cy="553998"/>
          </a:xfrm>
          <a:prstGeom prst="rect">
            <a:avLst/>
          </a:prstGeom>
          <a:noFill/>
        </p:spPr>
        <p:txBody>
          <a:bodyPr wrap="square" rtlCol="0">
            <a:spAutoFit/>
          </a:bodyPr>
          <a:lstStyle/>
          <a:p>
            <a:r>
              <a:rPr lang="el-GR" sz="3000" b="1" dirty="0" smtClean="0"/>
              <a:t>Ενδεικτικά </a:t>
            </a:r>
            <a:r>
              <a:rPr lang="en-US" sz="3000" b="1" dirty="0" smtClean="0"/>
              <a:t>slides</a:t>
            </a:r>
            <a:r>
              <a:rPr lang="el-GR" sz="3000" b="1" dirty="0" smtClean="0"/>
              <a:t> Α’ διδακτικής ενότητας</a:t>
            </a:r>
            <a:endParaRPr lang="el-GR" sz="3000"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6.png">
            <a:hlinkClick r:id="rId2"/>
          </p:cNvPr>
          <p:cNvPicPr>
            <a:picLocks noGrp="1" noChangeAspect="1"/>
          </p:cNvPicPr>
          <p:nvPr>
            <p:ph idx="1"/>
          </p:nvPr>
        </p:nvPicPr>
        <p:blipFill>
          <a:blip r:embed="rId3"/>
          <a:stretch>
            <a:fillRect/>
          </a:stretch>
        </p:blipFill>
        <p:spPr>
          <a:xfrm>
            <a:off x="571472" y="1428736"/>
            <a:ext cx="4513613" cy="2267971"/>
          </a:xfrm>
        </p:spPr>
      </p:pic>
      <p:pic>
        <p:nvPicPr>
          <p:cNvPr id="5" name="4 - Εικόνα" descr="7.png">
            <a:hlinkClick r:id="rId2"/>
          </p:cNvPr>
          <p:cNvPicPr>
            <a:picLocks noChangeAspect="1"/>
          </p:cNvPicPr>
          <p:nvPr/>
        </p:nvPicPr>
        <p:blipFill>
          <a:blip r:embed="rId4"/>
          <a:stretch>
            <a:fillRect/>
          </a:stretch>
        </p:blipFill>
        <p:spPr>
          <a:xfrm>
            <a:off x="1643042" y="3929066"/>
            <a:ext cx="5857916" cy="2428892"/>
          </a:xfrm>
          <a:prstGeom prst="rect">
            <a:avLst/>
          </a:prstGeom>
        </p:spPr>
      </p:pic>
      <p:pic>
        <p:nvPicPr>
          <p:cNvPr id="6" name="5 - Εικόνα" descr="8.png">
            <a:hlinkClick r:id="rId2"/>
          </p:cNvPr>
          <p:cNvPicPr>
            <a:picLocks noChangeAspect="1"/>
          </p:cNvPicPr>
          <p:nvPr/>
        </p:nvPicPr>
        <p:blipFill>
          <a:blip r:embed="rId5"/>
          <a:stretch>
            <a:fillRect/>
          </a:stretch>
        </p:blipFill>
        <p:spPr>
          <a:xfrm>
            <a:off x="5000628" y="1928802"/>
            <a:ext cx="3862089" cy="1951250"/>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r>
              <a:rPr lang="el-GR" dirty="0" smtClean="0"/>
              <a:t>  </a:t>
            </a:r>
            <a:r>
              <a:rPr lang="el-GR" sz="3200" dirty="0" smtClean="0">
                <a:latin typeface="Times New Roman" pitchFamily="18" charset="0"/>
                <a:cs typeface="Times New Roman" pitchFamily="18" charset="0"/>
              </a:rPr>
              <a:t>Β’ Διδακτική Ενότητα</a:t>
            </a:r>
            <a:endParaRPr lang="el-GR" sz="3200" dirty="0">
              <a:latin typeface="Times New Roman" pitchFamily="18" charset="0"/>
              <a:cs typeface="Times New Roman" pitchFamily="18" charset="0"/>
            </a:endParaRPr>
          </a:p>
        </p:txBody>
      </p:sp>
      <p:pic>
        <p:nvPicPr>
          <p:cNvPr id="5" name="4 - Εικόνα" descr="2.png">
            <a:hlinkClick r:id="rId2"/>
          </p:cNvPr>
          <p:cNvPicPr>
            <a:picLocks noChangeAspect="1"/>
          </p:cNvPicPr>
          <p:nvPr/>
        </p:nvPicPr>
        <p:blipFill>
          <a:blip r:embed="rId3"/>
          <a:stretch>
            <a:fillRect/>
          </a:stretch>
        </p:blipFill>
        <p:spPr>
          <a:xfrm>
            <a:off x="2214546" y="4071942"/>
            <a:ext cx="5214974" cy="2335063"/>
          </a:xfrm>
          <a:prstGeom prst="rect">
            <a:avLst/>
          </a:prstGeom>
        </p:spPr>
      </p:pic>
      <p:pic>
        <p:nvPicPr>
          <p:cNvPr id="7" name="6 - Θέση περιεχομένου" descr="Χωρίς τίτλο.png">
            <a:hlinkClick r:id="rId4"/>
          </p:cNvPr>
          <p:cNvPicPr>
            <a:picLocks noGrp="1" noChangeAspect="1"/>
          </p:cNvPicPr>
          <p:nvPr>
            <p:ph idx="1"/>
          </p:nvPr>
        </p:nvPicPr>
        <p:blipFill>
          <a:blip r:embed="rId5"/>
          <a:stretch>
            <a:fillRect/>
          </a:stretch>
        </p:blipFill>
        <p:spPr>
          <a:xfrm>
            <a:off x="2000232" y="1285039"/>
            <a:ext cx="5357850" cy="2709717"/>
          </a:xfr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3.png">
            <a:hlinkClick r:id="rId2"/>
          </p:cNvPr>
          <p:cNvPicPr>
            <a:picLocks noGrp="1" noChangeAspect="1"/>
          </p:cNvPicPr>
          <p:nvPr>
            <p:ph idx="1"/>
          </p:nvPr>
        </p:nvPicPr>
        <p:blipFill>
          <a:blip r:embed="rId3" cstate="print"/>
          <a:stretch>
            <a:fillRect/>
          </a:stretch>
        </p:blipFill>
        <p:spPr>
          <a:xfrm>
            <a:off x="571472" y="1500174"/>
            <a:ext cx="4000527" cy="2246696"/>
          </a:xfrm>
        </p:spPr>
      </p:pic>
      <p:sp>
        <p:nvSpPr>
          <p:cNvPr id="3" name="2 - Τίτλος"/>
          <p:cNvSpPr>
            <a:spLocks noGrp="1"/>
          </p:cNvSpPr>
          <p:nvPr>
            <p:ph type="title"/>
          </p:nvPr>
        </p:nvSpPr>
        <p:spPr>
          <a:xfrm>
            <a:off x="1357290" y="571480"/>
            <a:ext cx="7300912" cy="642943"/>
          </a:xfrm>
        </p:spPr>
        <p:txBody>
          <a:bodyPr>
            <a:normAutofit/>
          </a:bodyPr>
          <a:lstStyle/>
          <a:p>
            <a:r>
              <a:rPr lang="el-GR" sz="3000" dirty="0" smtClean="0">
                <a:latin typeface="Times New Roman" pitchFamily="18" charset="0"/>
                <a:cs typeface="Times New Roman" pitchFamily="18" charset="0"/>
              </a:rPr>
              <a:t> Ενδεικτικά </a:t>
            </a:r>
            <a:r>
              <a:rPr lang="en-US" sz="3000" dirty="0" smtClean="0">
                <a:latin typeface="Times New Roman" pitchFamily="18" charset="0"/>
                <a:cs typeface="Times New Roman" pitchFamily="18" charset="0"/>
              </a:rPr>
              <a:t>slides</a:t>
            </a:r>
            <a:r>
              <a:rPr lang="el-GR" sz="3000" dirty="0" smtClean="0">
                <a:latin typeface="Times New Roman" pitchFamily="18" charset="0"/>
                <a:cs typeface="Times New Roman" pitchFamily="18" charset="0"/>
              </a:rPr>
              <a:t> Β’ Διδακτικής Ενότητας</a:t>
            </a:r>
            <a:endParaRPr lang="el-GR" sz="3000" dirty="0">
              <a:latin typeface="Times New Roman" pitchFamily="18" charset="0"/>
              <a:cs typeface="Times New Roman" pitchFamily="18" charset="0"/>
            </a:endParaRPr>
          </a:p>
        </p:txBody>
      </p:sp>
      <p:pic>
        <p:nvPicPr>
          <p:cNvPr id="5" name="4 - Εικόνα" descr="4.png">
            <a:hlinkClick r:id="rId2"/>
          </p:cNvPr>
          <p:cNvPicPr>
            <a:picLocks noChangeAspect="1"/>
          </p:cNvPicPr>
          <p:nvPr/>
        </p:nvPicPr>
        <p:blipFill>
          <a:blip r:embed="rId4" cstate="print"/>
          <a:stretch>
            <a:fillRect/>
          </a:stretch>
        </p:blipFill>
        <p:spPr>
          <a:xfrm>
            <a:off x="4643438" y="1536523"/>
            <a:ext cx="4357718" cy="2140427"/>
          </a:xfrm>
          <a:prstGeom prst="rect">
            <a:avLst/>
          </a:prstGeom>
        </p:spPr>
      </p:pic>
      <p:pic>
        <p:nvPicPr>
          <p:cNvPr id="6" name="5 - Εικόνα" descr="5.png">
            <a:hlinkClick r:id="rId2"/>
          </p:cNvPr>
          <p:cNvPicPr>
            <a:picLocks noChangeAspect="1"/>
          </p:cNvPicPr>
          <p:nvPr/>
        </p:nvPicPr>
        <p:blipFill>
          <a:blip r:embed="rId5" cstate="print"/>
          <a:stretch>
            <a:fillRect/>
          </a:stretch>
        </p:blipFill>
        <p:spPr>
          <a:xfrm>
            <a:off x="2786050" y="3857628"/>
            <a:ext cx="4354151" cy="2326051"/>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6.png">
            <a:hlinkClick r:id="rId2"/>
          </p:cNvPr>
          <p:cNvPicPr>
            <a:picLocks noGrp="1" noChangeAspect="1"/>
          </p:cNvPicPr>
          <p:nvPr>
            <p:ph idx="1"/>
          </p:nvPr>
        </p:nvPicPr>
        <p:blipFill>
          <a:blip r:embed="rId3"/>
          <a:stretch>
            <a:fillRect/>
          </a:stretch>
        </p:blipFill>
        <p:spPr>
          <a:xfrm>
            <a:off x="571472" y="1428736"/>
            <a:ext cx="6072230" cy="2428892"/>
          </a:xfrm>
        </p:spPr>
      </p:pic>
      <p:pic>
        <p:nvPicPr>
          <p:cNvPr id="5" name="4 - Εικόνα" descr="7.png">
            <a:hlinkClick r:id="rId2"/>
          </p:cNvPr>
          <p:cNvPicPr>
            <a:picLocks noChangeAspect="1"/>
          </p:cNvPicPr>
          <p:nvPr/>
        </p:nvPicPr>
        <p:blipFill>
          <a:blip r:embed="rId4"/>
          <a:stretch>
            <a:fillRect/>
          </a:stretch>
        </p:blipFill>
        <p:spPr>
          <a:xfrm>
            <a:off x="3286116" y="3929066"/>
            <a:ext cx="5500726" cy="2513226"/>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1.png">
            <a:hlinkClick r:id="rId2"/>
          </p:cNvPr>
          <p:cNvPicPr>
            <a:picLocks noGrp="1" noChangeAspect="1"/>
          </p:cNvPicPr>
          <p:nvPr>
            <p:ph idx="1"/>
          </p:nvPr>
        </p:nvPicPr>
        <p:blipFill>
          <a:blip r:embed="rId3"/>
          <a:stretch>
            <a:fillRect/>
          </a:stretch>
        </p:blipFill>
        <p:spPr>
          <a:xfrm>
            <a:off x="500034" y="1428736"/>
            <a:ext cx="4527604" cy="2357454"/>
          </a:xfrm>
        </p:spPr>
      </p:pic>
      <p:sp>
        <p:nvSpPr>
          <p:cNvPr id="3" name="2 - Τίτλος"/>
          <p:cNvSpPr>
            <a:spLocks noGrp="1"/>
          </p:cNvSpPr>
          <p:nvPr>
            <p:ph type="title"/>
          </p:nvPr>
        </p:nvSpPr>
        <p:spPr/>
        <p:txBody>
          <a:bodyPr>
            <a:normAutofit/>
          </a:bodyPr>
          <a:lstStyle/>
          <a:p>
            <a:r>
              <a:rPr lang="el-GR" sz="3200" dirty="0" smtClean="0">
                <a:latin typeface="Times New Roman" pitchFamily="18" charset="0"/>
                <a:cs typeface="Times New Roman" pitchFamily="18" charset="0"/>
              </a:rPr>
              <a:t>   Γ’ Διδακτική Ενότητα</a:t>
            </a:r>
            <a:endParaRPr lang="el-GR" sz="3200" dirty="0">
              <a:latin typeface="Times New Roman" pitchFamily="18" charset="0"/>
              <a:cs typeface="Times New Roman" pitchFamily="18" charset="0"/>
            </a:endParaRPr>
          </a:p>
        </p:txBody>
      </p:sp>
      <p:pic>
        <p:nvPicPr>
          <p:cNvPr id="5" name="4 - Εικόνα" descr="2.png">
            <a:hlinkClick r:id="rId2"/>
          </p:cNvPr>
          <p:cNvPicPr>
            <a:picLocks noChangeAspect="1"/>
          </p:cNvPicPr>
          <p:nvPr/>
        </p:nvPicPr>
        <p:blipFill>
          <a:blip r:embed="rId4"/>
          <a:stretch>
            <a:fillRect/>
          </a:stretch>
        </p:blipFill>
        <p:spPr>
          <a:xfrm>
            <a:off x="4194699" y="3857628"/>
            <a:ext cx="4663549" cy="2508313"/>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3.png">
            <a:hlinkClick r:id="rId2"/>
          </p:cNvPr>
          <p:cNvPicPr>
            <a:picLocks noGrp="1" noChangeAspect="1"/>
          </p:cNvPicPr>
          <p:nvPr>
            <p:ph idx="1"/>
          </p:nvPr>
        </p:nvPicPr>
        <p:blipFill>
          <a:blip r:embed="rId3" cstate="print"/>
          <a:stretch>
            <a:fillRect/>
          </a:stretch>
        </p:blipFill>
        <p:spPr>
          <a:xfrm>
            <a:off x="571472" y="1500174"/>
            <a:ext cx="3929090" cy="2143140"/>
          </a:xfrm>
        </p:spPr>
      </p:pic>
      <p:sp>
        <p:nvSpPr>
          <p:cNvPr id="3" name="2 - Τίτλος"/>
          <p:cNvSpPr>
            <a:spLocks noGrp="1"/>
          </p:cNvSpPr>
          <p:nvPr>
            <p:ph type="title"/>
          </p:nvPr>
        </p:nvSpPr>
        <p:spPr/>
        <p:txBody>
          <a:bodyPr>
            <a:normAutofit/>
          </a:bodyPr>
          <a:lstStyle/>
          <a:p>
            <a:r>
              <a:rPr lang="el-GR" sz="3000" dirty="0" smtClean="0">
                <a:latin typeface="Times New Roman" pitchFamily="18" charset="0"/>
                <a:cs typeface="Times New Roman" pitchFamily="18" charset="0"/>
              </a:rPr>
              <a:t>   Ενδεικτικά </a:t>
            </a:r>
            <a:r>
              <a:rPr lang="en-US" sz="3000" dirty="0" smtClean="0">
                <a:latin typeface="Times New Roman" pitchFamily="18" charset="0"/>
                <a:cs typeface="Times New Roman" pitchFamily="18" charset="0"/>
              </a:rPr>
              <a:t>slides</a:t>
            </a:r>
            <a:r>
              <a:rPr lang="el-GR" sz="3000" dirty="0" smtClean="0">
                <a:latin typeface="Times New Roman" pitchFamily="18" charset="0"/>
                <a:cs typeface="Times New Roman" pitchFamily="18" charset="0"/>
              </a:rPr>
              <a:t> Γ’ Διδακτικής Ενότητας</a:t>
            </a:r>
            <a:endParaRPr lang="el-GR" sz="3000" dirty="0">
              <a:latin typeface="Times New Roman" pitchFamily="18" charset="0"/>
              <a:cs typeface="Times New Roman" pitchFamily="18" charset="0"/>
            </a:endParaRPr>
          </a:p>
        </p:txBody>
      </p:sp>
      <p:pic>
        <p:nvPicPr>
          <p:cNvPr id="5" name="4 - Εικόνα" descr="4.png">
            <a:hlinkClick r:id="rId2"/>
          </p:cNvPr>
          <p:cNvPicPr>
            <a:picLocks noChangeAspect="1"/>
          </p:cNvPicPr>
          <p:nvPr/>
        </p:nvPicPr>
        <p:blipFill>
          <a:blip r:embed="rId4" cstate="print"/>
          <a:stretch>
            <a:fillRect/>
          </a:stretch>
        </p:blipFill>
        <p:spPr>
          <a:xfrm>
            <a:off x="4643438" y="1500174"/>
            <a:ext cx="4214842" cy="2143140"/>
          </a:xfrm>
          <a:prstGeom prst="rect">
            <a:avLst/>
          </a:prstGeom>
        </p:spPr>
      </p:pic>
      <p:pic>
        <p:nvPicPr>
          <p:cNvPr id="6" name="5 - Εικόνα" descr="Χωρίς τίτλο.png">
            <a:hlinkClick r:id="rId2"/>
          </p:cNvPr>
          <p:cNvPicPr>
            <a:picLocks noChangeAspect="1"/>
          </p:cNvPicPr>
          <p:nvPr/>
        </p:nvPicPr>
        <p:blipFill>
          <a:blip r:embed="rId5"/>
          <a:stretch>
            <a:fillRect/>
          </a:stretch>
        </p:blipFill>
        <p:spPr>
          <a:xfrm>
            <a:off x="2500298" y="3929066"/>
            <a:ext cx="4572000" cy="2525059"/>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5 δρ1.png">
            <a:hlinkClick r:id="rId2"/>
          </p:cNvPr>
          <p:cNvPicPr>
            <a:picLocks noGrp="1" noChangeAspect="1"/>
          </p:cNvPicPr>
          <p:nvPr>
            <p:ph idx="1"/>
          </p:nvPr>
        </p:nvPicPr>
        <p:blipFill>
          <a:blip r:embed="rId3"/>
          <a:stretch>
            <a:fillRect/>
          </a:stretch>
        </p:blipFill>
        <p:spPr>
          <a:xfrm>
            <a:off x="1500166" y="1285860"/>
            <a:ext cx="5214974" cy="2357454"/>
          </a:xfrm>
        </p:spPr>
      </p:pic>
      <p:pic>
        <p:nvPicPr>
          <p:cNvPr id="5" name="4 - Εικόνα" descr="6 δρ2.png">
            <a:hlinkClick r:id="rId2"/>
          </p:cNvPr>
          <p:cNvPicPr>
            <a:picLocks noChangeAspect="1"/>
          </p:cNvPicPr>
          <p:nvPr/>
        </p:nvPicPr>
        <p:blipFill>
          <a:blip r:embed="rId4"/>
          <a:stretch>
            <a:fillRect/>
          </a:stretch>
        </p:blipFill>
        <p:spPr>
          <a:xfrm>
            <a:off x="2714612" y="3714752"/>
            <a:ext cx="5132594" cy="2714644"/>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200" b="1" dirty="0" smtClean="0">
                <a:latin typeface="Times New Roman" pitchFamily="18" charset="0"/>
                <a:cs typeface="Times New Roman" pitchFamily="18" charset="0"/>
              </a:rPr>
              <a:t>    Μεθοδολογία έρευνας</a:t>
            </a:r>
            <a:endParaRPr lang="el-GR" sz="3200" b="1" dirty="0">
              <a:latin typeface="Times New Roman" pitchFamily="18" charset="0"/>
              <a:cs typeface="Times New Roman" pitchFamily="18" charset="0"/>
            </a:endParaRPr>
          </a:p>
        </p:txBody>
      </p:sp>
      <p:sp>
        <p:nvSpPr>
          <p:cNvPr id="4" name="9 - Ορθογώνιο"/>
          <p:cNvSpPr/>
          <p:nvPr/>
        </p:nvSpPr>
        <p:spPr>
          <a:xfrm>
            <a:off x="827584" y="1556792"/>
            <a:ext cx="7632848" cy="6186309"/>
          </a:xfrm>
          <a:prstGeom prst="rect">
            <a:avLst/>
          </a:prstGeom>
        </p:spPr>
        <p:txBody>
          <a:bodyPr wrap="square">
            <a:spAutoFit/>
          </a:bodyPr>
          <a:lstStyle/>
          <a:p>
            <a:pPr marL="342900" indent="-342900">
              <a:buFont typeface="Arial" pitchFamily="34" charset="0"/>
              <a:buChar char="•"/>
            </a:pPr>
            <a:r>
              <a:rPr lang="el-GR" sz="1800" dirty="0" smtClean="0"/>
              <a:t>Για την ανάλυση των ερευνητικών ερωτημάτων πραγματοποιήθηκε </a:t>
            </a:r>
            <a:r>
              <a:rPr lang="el-GR" sz="1800" u="sng" dirty="0" smtClean="0"/>
              <a:t>βιβλιογραφική ανασκόπηση</a:t>
            </a:r>
            <a:r>
              <a:rPr lang="el-GR" sz="1800" dirty="0" smtClean="0"/>
              <a:t> ελληνικών και αγγλικών ερευνητικών, βιβλιογραφικών άρθρων και εργασιών που δημοσιεύθηκαν τα τελευταία περίπου δεκαπέντε έτη (2005-2019), τα οποία σχετίζονταν με το χώρο της εξ αποστάσεως εκπαίδευσης.</a:t>
            </a:r>
          </a:p>
          <a:p>
            <a:pPr marL="342900" indent="-342900">
              <a:buFont typeface="Arial" pitchFamily="34" charset="0"/>
              <a:buChar char="•"/>
            </a:pPr>
            <a:endParaRPr lang="el-GR" sz="1800" dirty="0" smtClean="0"/>
          </a:p>
          <a:p>
            <a:pPr marL="342900" indent="-342900">
              <a:buFont typeface="Arial" pitchFamily="34" charset="0"/>
              <a:buChar char="•"/>
            </a:pPr>
            <a:r>
              <a:rPr lang="el-GR" sz="1800" dirty="0" smtClean="0"/>
              <a:t>Οι </a:t>
            </a:r>
            <a:r>
              <a:rPr lang="el-GR" sz="1800" u="sng" dirty="0" smtClean="0"/>
              <a:t>φορείς </a:t>
            </a:r>
            <a:r>
              <a:rPr lang="el-GR" sz="1800" dirty="0" smtClean="0"/>
              <a:t>που χρησιμοποιήθηκαν για την αναζήτηση άρθρων ήταν: α) Η Βιβλιοθήκη του Πανεπιστημίου Κρήτης, β) Η Πλατφόρμα ηλεκτρονικών</a:t>
            </a:r>
            <a:br>
              <a:rPr lang="el-GR" sz="1800" dirty="0" smtClean="0"/>
            </a:br>
            <a:r>
              <a:rPr lang="el-GR" sz="1800" dirty="0" smtClean="0"/>
              <a:t>πρακτικών συνεδρίων της υπηρεσίας e </a:t>
            </a:r>
            <a:r>
              <a:rPr lang="el-GR" sz="1800" dirty="0" err="1" smtClean="0"/>
              <a:t>Publishing</a:t>
            </a:r>
            <a:r>
              <a:rPr lang="el-GR" sz="1800" dirty="0" smtClean="0"/>
              <a:t> του ΕΚΤ και γ) Το Περιοδικό Ανοικτή Εκπαίδευση.</a:t>
            </a:r>
            <a:br>
              <a:rPr lang="el-GR" sz="1800" dirty="0" smtClean="0"/>
            </a:br>
            <a:r>
              <a:rPr lang="el-GR" sz="1800" dirty="0" smtClean="0"/>
              <a:t/>
            </a:r>
            <a:br>
              <a:rPr lang="el-GR" sz="1800" dirty="0" smtClean="0"/>
            </a:br>
            <a:endParaRPr lang="el-GR" sz="1800" dirty="0" smtClean="0"/>
          </a:p>
          <a:p>
            <a:pPr marL="342900" indent="-342900">
              <a:buFont typeface="Arial" pitchFamily="34" charset="0"/>
              <a:buChar char="•"/>
            </a:pPr>
            <a:r>
              <a:rPr lang="el-GR" sz="1800" dirty="0" smtClean="0"/>
              <a:t>Οι </a:t>
            </a:r>
            <a:r>
              <a:rPr lang="el-GR" sz="1800" u="sng" dirty="0" smtClean="0"/>
              <a:t>λέξεις-κλειδιά </a:t>
            </a:r>
            <a:r>
              <a:rPr lang="el-GR" sz="1800" dirty="0" smtClean="0"/>
              <a:t>που χρησιμοποιήθηκαν για την αναζήτηση ήταν οι εξής: «Δυναμική της ομάδας στην εκπαίδευση ενηλίκων», «Ρόλος του εκπαιδευτή στην εξ αποστάσεως εκπαίδευση», «Συνεργατική μάθηση», «Εξ αποστάσεως εκπαίδευση», «</a:t>
            </a:r>
            <a:r>
              <a:rPr lang="el-GR" sz="1800" dirty="0" err="1" smtClean="0"/>
              <a:t>Team</a:t>
            </a:r>
            <a:r>
              <a:rPr lang="el-GR" sz="1800" dirty="0" smtClean="0"/>
              <a:t> </a:t>
            </a:r>
            <a:r>
              <a:rPr lang="el-GR" sz="1800" dirty="0" err="1" smtClean="0"/>
              <a:t>dynamics</a:t>
            </a:r>
            <a:r>
              <a:rPr lang="el-GR" sz="1800" dirty="0" smtClean="0"/>
              <a:t>», «</a:t>
            </a:r>
            <a:r>
              <a:rPr lang="el-GR" sz="1800" dirty="0" err="1" smtClean="0"/>
              <a:t>Role</a:t>
            </a:r>
            <a:r>
              <a:rPr lang="el-GR" sz="1800" dirty="0" smtClean="0"/>
              <a:t> </a:t>
            </a:r>
            <a:r>
              <a:rPr lang="el-GR" sz="1800" dirty="0" err="1" smtClean="0"/>
              <a:t>of</a:t>
            </a:r>
            <a:r>
              <a:rPr lang="el-GR" sz="1800" dirty="0" smtClean="0"/>
              <a:t> </a:t>
            </a:r>
            <a:r>
              <a:rPr lang="el-GR" sz="1800" dirty="0" err="1" smtClean="0"/>
              <a:t>the</a:t>
            </a:r>
            <a:r>
              <a:rPr lang="el-GR" sz="1800" dirty="0" smtClean="0"/>
              <a:t> </a:t>
            </a:r>
            <a:r>
              <a:rPr lang="el-GR" sz="1800" dirty="0" err="1" smtClean="0"/>
              <a:t>teacher</a:t>
            </a:r>
            <a:r>
              <a:rPr lang="el-GR" sz="1800" dirty="0" smtClean="0"/>
              <a:t>», «</a:t>
            </a:r>
            <a:r>
              <a:rPr lang="el-GR" sz="1800" dirty="0" err="1" smtClean="0"/>
              <a:t>Cooperation</a:t>
            </a:r>
            <a:r>
              <a:rPr lang="el-GR" sz="1800" dirty="0" smtClean="0"/>
              <a:t> </a:t>
            </a:r>
            <a:r>
              <a:rPr lang="el-GR" sz="1800" dirty="0" err="1" smtClean="0"/>
              <a:t>learning</a:t>
            </a:r>
            <a:r>
              <a:rPr lang="el-GR" sz="1800" dirty="0" smtClean="0"/>
              <a:t>». </a:t>
            </a:r>
          </a:p>
          <a:p>
            <a:pPr marL="342900" indent="-342900"/>
            <a:r>
              <a:rPr lang="el-GR" sz="1800" dirty="0" smtClean="0"/>
              <a:t/>
            </a:r>
            <a:br>
              <a:rPr lang="el-GR" sz="1800" dirty="0" smtClean="0"/>
            </a:br>
            <a:endParaRPr lang="el-GR" sz="1800" dirty="0" smtClean="0"/>
          </a:p>
          <a:p>
            <a:endParaRPr lang="el-GR" sz="1800" dirty="0" smtClean="0"/>
          </a:p>
          <a:p>
            <a:r>
              <a:rPr lang="el-GR" sz="1800" dirty="0" smtClean="0"/>
              <a:t/>
            </a:r>
            <a:br>
              <a:rPr lang="el-GR" sz="1800" dirty="0" smtClean="0"/>
            </a:br>
            <a:endParaRPr lang="el-GR" sz="1800" u="sng" dirty="0"/>
          </a:p>
        </p:txBody>
      </p:sp>
    </p:spTree>
    <p:extLst>
      <p:ext uri="{BB962C8B-B14F-4D97-AF65-F5344CB8AC3E}">
        <p14:creationId xmlns="" xmlns:p14="http://schemas.microsoft.com/office/powerpoint/2010/main" val="18136764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200" dirty="0" smtClean="0">
                <a:latin typeface="Times New Roman" pitchFamily="18" charset="0"/>
                <a:cs typeface="Times New Roman" pitchFamily="18" charset="0"/>
              </a:rPr>
              <a:t>Σκοπός εργασίας</a:t>
            </a:r>
            <a:endParaRPr lang="el-GR" sz="3200" b="1" dirty="0">
              <a:latin typeface="Times New Roman" pitchFamily="18" charset="0"/>
              <a:cs typeface="Times New Roman" pitchFamily="18" charset="0"/>
            </a:endParaRPr>
          </a:p>
        </p:txBody>
      </p:sp>
      <p:sp>
        <p:nvSpPr>
          <p:cNvPr id="4" name="9 - Ορθογώνιο"/>
          <p:cNvSpPr/>
          <p:nvPr/>
        </p:nvSpPr>
        <p:spPr>
          <a:xfrm>
            <a:off x="827584" y="1556792"/>
            <a:ext cx="6840760" cy="584775"/>
          </a:xfrm>
          <a:prstGeom prst="rect">
            <a:avLst/>
          </a:prstGeom>
        </p:spPr>
        <p:txBody>
          <a:bodyPr wrap="square">
            <a:spAutoFit/>
          </a:bodyPr>
          <a:lstStyle/>
          <a:p>
            <a:pPr marL="457200" indent="-457200">
              <a:buFont typeface="Arial" panose="020B0604020202020204" pitchFamily="34" charset="0"/>
              <a:buChar char="•"/>
            </a:pPr>
            <a:endParaRPr lang="el-GR" sz="3200" dirty="0"/>
          </a:p>
        </p:txBody>
      </p:sp>
      <p:sp>
        <p:nvSpPr>
          <p:cNvPr id="7" name="6 - Ορθογώνιο"/>
          <p:cNvSpPr/>
          <p:nvPr/>
        </p:nvSpPr>
        <p:spPr>
          <a:xfrm>
            <a:off x="857224" y="1536174"/>
            <a:ext cx="7786742" cy="4524315"/>
          </a:xfrm>
          <a:prstGeom prst="rect">
            <a:avLst/>
          </a:prstGeom>
        </p:spPr>
        <p:txBody>
          <a:bodyPr wrap="square">
            <a:spAutoFit/>
          </a:bodyPr>
          <a:lstStyle/>
          <a:p>
            <a:pPr marL="457200" indent="-457200">
              <a:buFont typeface="Arial" pitchFamily="34" charset="0"/>
              <a:buChar char="•"/>
            </a:pPr>
            <a:r>
              <a:rPr lang="el-GR" dirty="0" smtClean="0">
                <a:cs typeface="Times New Roman" pitchFamily="18" charset="0"/>
              </a:rPr>
              <a:t>Ο βασικός κορμός της παρατιθέμενης εργασίας αφορά στον προσδιορισμό της </a:t>
            </a:r>
            <a:r>
              <a:rPr lang="el-GR" u="sng" dirty="0" smtClean="0">
                <a:cs typeface="Times New Roman" pitchFamily="18" charset="0"/>
              </a:rPr>
              <a:t>έννοιας της ομάδας</a:t>
            </a:r>
            <a:r>
              <a:rPr lang="el-GR" dirty="0" smtClean="0">
                <a:cs typeface="Times New Roman" pitchFamily="18" charset="0"/>
              </a:rPr>
              <a:t>, στην ανάλυση της </a:t>
            </a:r>
            <a:r>
              <a:rPr lang="el-GR" u="sng" dirty="0" smtClean="0">
                <a:cs typeface="Times New Roman" pitchFamily="18" charset="0"/>
              </a:rPr>
              <a:t>δυναμικής</a:t>
            </a:r>
            <a:r>
              <a:rPr lang="el-GR" dirty="0" smtClean="0">
                <a:cs typeface="Times New Roman" pitchFamily="18" charset="0"/>
              </a:rPr>
              <a:t> της στην εξ αποστάσεως εκπαίδευση ενηλίκων και στο </a:t>
            </a:r>
            <a:r>
              <a:rPr lang="el-GR" u="sng" dirty="0" smtClean="0">
                <a:cs typeface="Times New Roman" pitchFamily="18" charset="0"/>
              </a:rPr>
              <a:t>ρόλο του εκπαιδευτή </a:t>
            </a:r>
            <a:r>
              <a:rPr lang="el-GR" dirty="0" smtClean="0">
                <a:cs typeface="Times New Roman" pitchFamily="18" charset="0"/>
              </a:rPr>
              <a:t>στη διαδικασία αυτή.</a:t>
            </a:r>
          </a:p>
          <a:p>
            <a:pPr marL="457200" indent="-457200"/>
            <a:endParaRPr lang="el-GR" dirty="0" smtClean="0">
              <a:cs typeface="Times New Roman" pitchFamily="18" charset="0"/>
            </a:endParaRPr>
          </a:p>
          <a:p>
            <a:pPr marL="457200" indent="-457200"/>
            <a:r>
              <a:rPr lang="el-GR" u="sng" dirty="0" smtClean="0"/>
              <a:t>Κύριες έννοιες </a:t>
            </a:r>
            <a:r>
              <a:rPr lang="el-GR" dirty="0" smtClean="0"/>
              <a:t>που θα συζητηθούν:</a:t>
            </a:r>
          </a:p>
          <a:p>
            <a:pPr marL="457200" indent="-457200"/>
            <a:endParaRPr lang="el-GR" dirty="0" smtClean="0"/>
          </a:p>
          <a:p>
            <a:pPr marL="457200" indent="-457200">
              <a:buFont typeface="+mj-lt"/>
              <a:buAutoNum type="arabicPeriod"/>
            </a:pPr>
            <a:r>
              <a:rPr lang="el-GR" dirty="0" smtClean="0"/>
              <a:t>Δυναμική της ομάδας</a:t>
            </a:r>
          </a:p>
          <a:p>
            <a:pPr marL="457200" indent="-457200">
              <a:buFont typeface="+mj-lt"/>
              <a:buAutoNum type="arabicPeriod"/>
            </a:pPr>
            <a:r>
              <a:rPr lang="el-GR" dirty="0" smtClean="0"/>
              <a:t>Συνεργατική μάθηση</a:t>
            </a:r>
          </a:p>
          <a:p>
            <a:pPr marL="457200" indent="-457200">
              <a:buFont typeface="+mj-lt"/>
              <a:buAutoNum type="arabicPeriod"/>
            </a:pPr>
            <a:r>
              <a:rPr lang="el-GR" dirty="0" smtClean="0"/>
              <a:t>Ρόλος εκπαιδευτή</a:t>
            </a:r>
            <a:br>
              <a:rPr lang="el-GR" dirty="0" smtClean="0"/>
            </a:br>
            <a:endParaRPr lang="el-GR" dirty="0"/>
          </a:p>
        </p:txBody>
      </p:sp>
    </p:spTree>
    <p:extLst>
      <p:ext uri="{BB962C8B-B14F-4D97-AF65-F5344CB8AC3E}">
        <p14:creationId xmlns="" xmlns:p14="http://schemas.microsoft.com/office/powerpoint/2010/main" val="6726484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857224" y="1285860"/>
            <a:ext cx="7786742" cy="5572140"/>
          </a:xfrm>
        </p:spPr>
        <p:txBody>
          <a:bodyPr>
            <a:normAutofit/>
          </a:bodyPr>
          <a:lstStyle/>
          <a:p>
            <a:pPr marL="457200" indent="-457200"/>
            <a:r>
              <a:rPr lang="el-GR" sz="2000" dirty="0" smtClean="0">
                <a:latin typeface="Times New Roman" pitchFamily="18" charset="0"/>
                <a:cs typeface="Times New Roman" pitchFamily="18" charset="0"/>
              </a:rPr>
              <a:t>Κριτήρια εισαγωγής – αποκλεισμού ερευνών</a:t>
            </a:r>
          </a:p>
          <a:p>
            <a:pPr marL="457200" indent="-457200"/>
            <a:endParaRPr lang="el-GR" sz="2000" dirty="0" smtClean="0">
              <a:latin typeface="Times New Roman" pitchFamily="18" charset="0"/>
              <a:cs typeface="Times New Roman" pitchFamily="18" charset="0"/>
            </a:endParaRPr>
          </a:p>
          <a:p>
            <a:pPr marL="457200" indent="-457200"/>
            <a:endParaRPr lang="el-GR" sz="2000" dirty="0" smtClean="0">
              <a:latin typeface="Times New Roman" pitchFamily="18" charset="0"/>
              <a:cs typeface="Times New Roman" pitchFamily="18" charset="0"/>
            </a:endParaRPr>
          </a:p>
          <a:p>
            <a:pPr marL="457200" indent="-457200"/>
            <a:endParaRPr lang="el-GR" sz="2000" dirty="0" smtClean="0">
              <a:latin typeface="Times New Roman" pitchFamily="18" charset="0"/>
              <a:cs typeface="Times New Roman" pitchFamily="18" charset="0"/>
            </a:endParaRPr>
          </a:p>
          <a:p>
            <a:pPr marL="457200" indent="-457200"/>
            <a:endParaRPr lang="el-GR" sz="2000" dirty="0" smtClean="0">
              <a:latin typeface="Times New Roman" pitchFamily="18" charset="0"/>
              <a:cs typeface="Times New Roman" pitchFamily="18" charset="0"/>
            </a:endParaRPr>
          </a:p>
          <a:p>
            <a:pPr marL="457200" indent="-457200"/>
            <a:endParaRPr lang="el-GR" sz="2000" dirty="0" smtClean="0">
              <a:latin typeface="Times New Roman" pitchFamily="18" charset="0"/>
              <a:cs typeface="Times New Roman" pitchFamily="18" charset="0"/>
            </a:endParaRPr>
          </a:p>
          <a:p>
            <a:pPr marL="457200" indent="-457200"/>
            <a:endParaRPr lang="el-GR" sz="2000" dirty="0" smtClean="0">
              <a:latin typeface="Times New Roman" pitchFamily="18" charset="0"/>
              <a:cs typeface="Times New Roman" pitchFamily="18" charset="0"/>
            </a:endParaRPr>
          </a:p>
          <a:p>
            <a:pPr marL="457200" indent="-457200"/>
            <a:endParaRPr lang="el-GR" sz="2000" dirty="0" smtClean="0">
              <a:latin typeface="Times New Roman" pitchFamily="18" charset="0"/>
              <a:cs typeface="Times New Roman" pitchFamily="18" charset="0"/>
            </a:endParaRPr>
          </a:p>
          <a:p>
            <a:pPr marL="457200" indent="-457200">
              <a:buNone/>
            </a:pPr>
            <a:r>
              <a:rPr lang="el-GR" sz="1800" dirty="0" smtClean="0">
                <a:latin typeface="Times New Roman" pitchFamily="18" charset="0"/>
                <a:cs typeface="Times New Roman" pitchFamily="18" charset="0"/>
              </a:rPr>
              <a:t>Με βάση τα παραπάνω κριτήρια, εντοπίστηκαν και αναλύθηκαν </a:t>
            </a:r>
            <a:r>
              <a:rPr lang="el-GR" sz="1800" b="1" u="sng" dirty="0" smtClean="0">
                <a:latin typeface="Times New Roman" pitchFamily="18" charset="0"/>
                <a:cs typeface="Times New Roman" pitchFamily="18" charset="0"/>
              </a:rPr>
              <a:t>32 άρθρα</a:t>
            </a:r>
          </a:p>
        </p:txBody>
      </p:sp>
      <p:sp>
        <p:nvSpPr>
          <p:cNvPr id="3" name="2 - Τίτλος"/>
          <p:cNvSpPr>
            <a:spLocks noGrp="1"/>
          </p:cNvSpPr>
          <p:nvPr>
            <p:ph type="title"/>
          </p:nvPr>
        </p:nvSpPr>
        <p:spPr/>
        <p:txBody>
          <a:bodyPr/>
          <a:lstStyle/>
          <a:p>
            <a:r>
              <a:rPr lang="el-GR" dirty="0" smtClean="0"/>
              <a:t>  </a:t>
            </a:r>
            <a:r>
              <a:rPr lang="el-GR" sz="3200" dirty="0" smtClean="0">
                <a:latin typeface="Times New Roman" pitchFamily="18" charset="0"/>
                <a:cs typeface="Times New Roman" pitchFamily="18" charset="0"/>
              </a:rPr>
              <a:t>Μεθοδολογία έρευνας</a:t>
            </a:r>
            <a:endParaRPr lang="el-GR" sz="3200" dirty="0">
              <a:latin typeface="Times New Roman" pitchFamily="18" charset="0"/>
              <a:cs typeface="Times New Roman" pitchFamily="18" charset="0"/>
            </a:endParaRPr>
          </a:p>
        </p:txBody>
      </p:sp>
      <p:graphicFrame>
        <p:nvGraphicFramePr>
          <p:cNvPr id="4" name="3 - Πίνακας"/>
          <p:cNvGraphicFramePr>
            <a:graphicFrameLocks noGrp="1"/>
          </p:cNvGraphicFramePr>
          <p:nvPr/>
        </p:nvGraphicFramePr>
        <p:xfrm>
          <a:off x="1071538" y="2000240"/>
          <a:ext cx="7143800" cy="3500530"/>
        </p:xfrm>
        <a:graphic>
          <a:graphicData uri="http://schemas.openxmlformats.org/drawingml/2006/table">
            <a:tbl>
              <a:tblPr firstRow="1" bandRow="1">
                <a:tableStyleId>{85BE263C-DBD7-4A20-BB59-AAB30ACAA65A}</a:tableStyleId>
              </a:tblPr>
              <a:tblGrid>
                <a:gridCol w="2470286"/>
                <a:gridCol w="4673514"/>
              </a:tblGrid>
              <a:tr h="303174">
                <a:tc>
                  <a:txBody>
                    <a:bodyPr/>
                    <a:lstStyle/>
                    <a:p>
                      <a:pPr algn="ctr"/>
                      <a:r>
                        <a:rPr lang="el-GR" sz="1800" dirty="0" smtClean="0">
                          <a:latin typeface="Times New Roman" pitchFamily="18" charset="0"/>
                          <a:cs typeface="Times New Roman" pitchFamily="18" charset="0"/>
                        </a:rPr>
                        <a:t>Κριτήριο</a:t>
                      </a:r>
                      <a:endParaRPr lang="el-GR" sz="1800" dirty="0">
                        <a:latin typeface="Times New Roman" pitchFamily="18" charset="0"/>
                        <a:cs typeface="Times New Roman" pitchFamily="18" charset="0"/>
                      </a:endParaRPr>
                    </a:p>
                  </a:txBody>
                  <a:tcPr/>
                </a:tc>
                <a:tc>
                  <a:txBody>
                    <a:bodyPr/>
                    <a:lstStyle/>
                    <a:p>
                      <a:pPr algn="ctr"/>
                      <a:r>
                        <a:rPr lang="el-GR" sz="1800" dirty="0" smtClean="0">
                          <a:latin typeface="Times New Roman" pitchFamily="18" charset="0"/>
                          <a:cs typeface="Times New Roman" pitchFamily="18" charset="0"/>
                        </a:rPr>
                        <a:t>Κριτήριο Εισαγωγής</a:t>
                      </a:r>
                      <a:endParaRPr lang="el-GR" sz="1800" dirty="0">
                        <a:latin typeface="Times New Roman" pitchFamily="18" charset="0"/>
                        <a:cs typeface="Times New Roman" pitchFamily="18" charset="0"/>
                      </a:endParaRPr>
                    </a:p>
                  </a:txBody>
                  <a:tcPr/>
                </a:tc>
              </a:tr>
              <a:tr h="265278">
                <a:tc>
                  <a:txBody>
                    <a:bodyPr/>
                    <a:lstStyle/>
                    <a:p>
                      <a:pPr algn="ctr"/>
                      <a:r>
                        <a:rPr lang="el-GR" sz="1500" dirty="0" smtClean="0">
                          <a:latin typeface="Times New Roman" pitchFamily="18" charset="0"/>
                          <a:cs typeface="Times New Roman" pitchFamily="18" charset="0"/>
                        </a:rPr>
                        <a:t>Τύπος</a:t>
                      </a:r>
                      <a:r>
                        <a:rPr lang="el-GR" sz="1500" baseline="0" dirty="0" smtClean="0">
                          <a:latin typeface="Times New Roman" pitchFamily="18" charset="0"/>
                          <a:cs typeface="Times New Roman" pitchFamily="18" charset="0"/>
                        </a:rPr>
                        <a:t> δημοσίευσης</a:t>
                      </a:r>
                      <a:endParaRPr lang="el-GR" sz="1500" dirty="0">
                        <a:latin typeface="Times New Roman" pitchFamily="18" charset="0"/>
                        <a:cs typeface="Times New Roman" pitchFamily="18" charset="0"/>
                      </a:endParaRPr>
                    </a:p>
                  </a:txBody>
                  <a:tcPr/>
                </a:tc>
                <a:tc>
                  <a:txBody>
                    <a:bodyPr/>
                    <a:lstStyle/>
                    <a:p>
                      <a:pPr algn="ctr"/>
                      <a:r>
                        <a:rPr lang="el-GR" sz="1500" dirty="0" smtClean="0">
                          <a:latin typeface="Times New Roman" pitchFamily="18" charset="0"/>
                          <a:cs typeface="Times New Roman" pitchFamily="18" charset="0"/>
                        </a:rPr>
                        <a:t>Άρθρα,</a:t>
                      </a:r>
                      <a:r>
                        <a:rPr lang="el-GR" sz="1500" baseline="0" dirty="0" smtClean="0">
                          <a:latin typeface="Times New Roman" pitchFamily="18" charset="0"/>
                          <a:cs typeface="Times New Roman" pitchFamily="18" charset="0"/>
                        </a:rPr>
                        <a:t> έρευνες, εργασίες</a:t>
                      </a:r>
                      <a:endParaRPr lang="el-GR" sz="1500" dirty="0">
                        <a:latin typeface="Times New Roman" pitchFamily="18" charset="0"/>
                        <a:cs typeface="Times New Roman" pitchFamily="18" charset="0"/>
                      </a:endParaRPr>
                    </a:p>
                  </a:txBody>
                  <a:tcPr/>
                </a:tc>
              </a:tr>
              <a:tr h="265278">
                <a:tc>
                  <a:txBody>
                    <a:bodyPr/>
                    <a:lstStyle/>
                    <a:p>
                      <a:pPr algn="ctr"/>
                      <a:r>
                        <a:rPr lang="el-GR" sz="1500" dirty="0" smtClean="0">
                          <a:latin typeface="Times New Roman" pitchFamily="18" charset="0"/>
                          <a:cs typeface="Times New Roman" pitchFamily="18" charset="0"/>
                        </a:rPr>
                        <a:t>Έτος</a:t>
                      </a:r>
                      <a:r>
                        <a:rPr lang="el-GR" sz="1500" baseline="0" dirty="0" smtClean="0">
                          <a:latin typeface="Times New Roman" pitchFamily="18" charset="0"/>
                          <a:cs typeface="Times New Roman" pitchFamily="18" charset="0"/>
                        </a:rPr>
                        <a:t> δημοσίευσης</a:t>
                      </a:r>
                      <a:endParaRPr lang="el-GR" sz="1500" dirty="0">
                        <a:latin typeface="Times New Roman" pitchFamily="18" charset="0"/>
                        <a:cs typeface="Times New Roman" pitchFamily="18" charset="0"/>
                      </a:endParaRPr>
                    </a:p>
                  </a:txBody>
                  <a:tcPr/>
                </a:tc>
                <a:tc>
                  <a:txBody>
                    <a:bodyPr/>
                    <a:lstStyle/>
                    <a:p>
                      <a:pPr algn="ctr"/>
                      <a:r>
                        <a:rPr lang="el-GR" sz="1500" dirty="0" smtClean="0">
                          <a:latin typeface="Times New Roman" pitchFamily="18" charset="0"/>
                          <a:cs typeface="Times New Roman" pitchFamily="18" charset="0"/>
                        </a:rPr>
                        <a:t>2005 – 2019 </a:t>
                      </a:r>
                      <a:endParaRPr lang="el-GR" sz="1500" dirty="0">
                        <a:latin typeface="Times New Roman" pitchFamily="18" charset="0"/>
                        <a:cs typeface="Times New Roman" pitchFamily="18" charset="0"/>
                      </a:endParaRPr>
                    </a:p>
                  </a:txBody>
                  <a:tcPr/>
                </a:tc>
              </a:tr>
              <a:tr h="987678">
                <a:tc>
                  <a:txBody>
                    <a:bodyPr/>
                    <a:lstStyle/>
                    <a:p>
                      <a:pPr algn="ctr"/>
                      <a:endParaRPr lang="el-GR" sz="1500" dirty="0" smtClean="0">
                        <a:latin typeface="Times New Roman" pitchFamily="18" charset="0"/>
                        <a:cs typeface="Times New Roman" pitchFamily="18" charset="0"/>
                      </a:endParaRPr>
                    </a:p>
                    <a:p>
                      <a:pPr algn="ctr"/>
                      <a:endParaRPr lang="el-GR" sz="1500" dirty="0" smtClean="0">
                        <a:latin typeface="Times New Roman" pitchFamily="18" charset="0"/>
                        <a:cs typeface="Times New Roman" pitchFamily="18" charset="0"/>
                      </a:endParaRPr>
                    </a:p>
                    <a:p>
                      <a:pPr algn="ctr"/>
                      <a:r>
                        <a:rPr lang="el-GR" sz="1500" dirty="0" smtClean="0">
                          <a:latin typeface="Times New Roman" pitchFamily="18" charset="0"/>
                          <a:cs typeface="Times New Roman" pitchFamily="18" charset="0"/>
                        </a:rPr>
                        <a:t>Περιεχόμενο</a:t>
                      </a:r>
                      <a:endParaRPr lang="el-GR" sz="1500" dirty="0">
                        <a:latin typeface="Times New Roman" pitchFamily="18" charset="0"/>
                        <a:cs typeface="Times New Roman" pitchFamily="18" charset="0"/>
                      </a:endParaRPr>
                    </a:p>
                  </a:txBody>
                  <a:tcPr/>
                </a:tc>
                <a:tc>
                  <a:txBody>
                    <a:bodyPr/>
                    <a:lstStyle/>
                    <a:p>
                      <a:pPr algn="ctr"/>
                      <a:r>
                        <a:rPr lang="el-GR" sz="1500" b="0" i="0" dirty="0">
                          <a:solidFill>
                            <a:srgbClr val="000000"/>
                          </a:solidFill>
                          <a:latin typeface="Times New Roman" pitchFamily="18" charset="0"/>
                          <a:cs typeface="Times New Roman" pitchFamily="18" charset="0"/>
                        </a:rPr>
                        <a:t>Ο ρόλος του εκπαιδευτή. Η δυναμική της </a:t>
                      </a:r>
                      <a:r>
                        <a:rPr lang="el-GR" sz="1500" b="0" i="0" dirty="0" smtClean="0">
                          <a:solidFill>
                            <a:srgbClr val="000000"/>
                          </a:solidFill>
                          <a:latin typeface="Times New Roman" pitchFamily="18" charset="0"/>
                          <a:cs typeface="Times New Roman" pitchFamily="18" charset="0"/>
                        </a:rPr>
                        <a:t>ομάδας</a:t>
                      </a:r>
                      <a:r>
                        <a:rPr lang="el-GR" sz="1500" b="0" i="0" baseline="0" dirty="0" smtClean="0">
                          <a:solidFill>
                            <a:srgbClr val="000000"/>
                          </a:solidFill>
                          <a:latin typeface="Times New Roman" pitchFamily="18" charset="0"/>
                          <a:cs typeface="Times New Roman" pitchFamily="18" charset="0"/>
                        </a:rPr>
                        <a:t> </a:t>
                      </a:r>
                      <a:r>
                        <a:rPr lang="el-GR" sz="1500" b="0" i="0" dirty="0" smtClean="0">
                          <a:solidFill>
                            <a:srgbClr val="000000"/>
                          </a:solidFill>
                          <a:latin typeface="Times New Roman" pitchFamily="18" charset="0"/>
                          <a:cs typeface="Times New Roman" pitchFamily="18" charset="0"/>
                        </a:rPr>
                        <a:t>των </a:t>
                      </a:r>
                      <a:r>
                        <a:rPr lang="el-GR" sz="1500" b="0" i="0" dirty="0">
                          <a:solidFill>
                            <a:srgbClr val="000000"/>
                          </a:solidFill>
                          <a:latin typeface="Times New Roman" pitchFamily="18" charset="0"/>
                          <a:cs typeface="Times New Roman" pitchFamily="18" charset="0"/>
                        </a:rPr>
                        <a:t>ενηλίκων στην εξ αποστάσεως εκπαίδευση. </a:t>
                      </a:r>
                      <a:r>
                        <a:rPr lang="el-GR" sz="1500" b="0" i="0" dirty="0" smtClean="0">
                          <a:solidFill>
                            <a:srgbClr val="000000"/>
                          </a:solidFill>
                          <a:latin typeface="Times New Roman" pitchFamily="18" charset="0"/>
                          <a:cs typeface="Times New Roman" pitchFamily="18" charset="0"/>
                        </a:rPr>
                        <a:t>Η</a:t>
                      </a:r>
                      <a:r>
                        <a:rPr lang="el-GR" sz="1500" b="0" i="0" baseline="0" dirty="0" smtClean="0">
                          <a:solidFill>
                            <a:srgbClr val="000000"/>
                          </a:solidFill>
                          <a:latin typeface="Times New Roman" pitchFamily="18" charset="0"/>
                          <a:cs typeface="Times New Roman" pitchFamily="18" charset="0"/>
                        </a:rPr>
                        <a:t> </a:t>
                      </a:r>
                      <a:r>
                        <a:rPr lang="el-GR" sz="1500" b="0" i="0" dirty="0" smtClean="0">
                          <a:solidFill>
                            <a:srgbClr val="000000"/>
                          </a:solidFill>
                          <a:latin typeface="Times New Roman" pitchFamily="18" charset="0"/>
                          <a:cs typeface="Times New Roman" pitchFamily="18" charset="0"/>
                        </a:rPr>
                        <a:t>συνεργατική </a:t>
                      </a:r>
                      <a:r>
                        <a:rPr lang="el-GR" sz="1500" b="0" i="0" dirty="0">
                          <a:solidFill>
                            <a:srgbClr val="000000"/>
                          </a:solidFill>
                          <a:latin typeface="Times New Roman" pitchFamily="18" charset="0"/>
                          <a:cs typeface="Times New Roman" pitchFamily="18" charset="0"/>
                        </a:rPr>
                        <a:t>μάθηση κι επίδοση </a:t>
                      </a:r>
                      <a:r>
                        <a:rPr lang="el-GR" sz="1500" b="0" i="0" dirty="0" smtClean="0">
                          <a:solidFill>
                            <a:srgbClr val="000000"/>
                          </a:solidFill>
                          <a:latin typeface="Times New Roman" pitchFamily="18" charset="0"/>
                          <a:cs typeface="Times New Roman" pitchFamily="18" charset="0"/>
                        </a:rPr>
                        <a:t>των</a:t>
                      </a:r>
                      <a:r>
                        <a:rPr lang="el-GR" sz="1500" b="0" i="0" baseline="0" dirty="0" smtClean="0">
                          <a:solidFill>
                            <a:srgbClr val="000000"/>
                          </a:solidFill>
                          <a:latin typeface="Times New Roman" pitchFamily="18" charset="0"/>
                          <a:cs typeface="Times New Roman" pitchFamily="18" charset="0"/>
                        </a:rPr>
                        <a:t> </a:t>
                      </a:r>
                      <a:r>
                        <a:rPr lang="el-GR" sz="1500" b="0" i="0" dirty="0" smtClean="0">
                          <a:solidFill>
                            <a:srgbClr val="000000"/>
                          </a:solidFill>
                          <a:latin typeface="Times New Roman" pitchFamily="18" charset="0"/>
                          <a:cs typeface="Times New Roman" pitchFamily="18" charset="0"/>
                        </a:rPr>
                        <a:t>εκπαιδευόμενων</a:t>
                      </a:r>
                      <a:r>
                        <a:rPr lang="el-GR" sz="1500" b="0" i="0" dirty="0">
                          <a:solidFill>
                            <a:srgbClr val="000000"/>
                          </a:solidFill>
                          <a:latin typeface="Times New Roman" pitchFamily="18" charset="0"/>
                          <a:cs typeface="Times New Roman" pitchFamily="18" charset="0"/>
                        </a:rPr>
                        <a:t>. Η χρήση των ΤΠΕ.</a:t>
                      </a:r>
                      <a:endParaRPr lang="el-GR" sz="1500" dirty="0">
                        <a:latin typeface="Times New Roman" pitchFamily="18" charset="0"/>
                        <a:cs typeface="Times New Roman" pitchFamily="18" charset="0"/>
                      </a:endParaRPr>
                    </a:p>
                  </a:txBody>
                  <a:tcPr anchor="ctr"/>
                </a:tc>
              </a:tr>
              <a:tr h="620170">
                <a:tc>
                  <a:txBody>
                    <a:bodyPr/>
                    <a:lstStyle/>
                    <a:p>
                      <a:pPr algn="ctr"/>
                      <a:endParaRPr lang="el-GR" sz="1500" dirty="0" smtClean="0">
                        <a:latin typeface="Times New Roman" pitchFamily="18" charset="0"/>
                        <a:cs typeface="Times New Roman" pitchFamily="18" charset="0"/>
                      </a:endParaRPr>
                    </a:p>
                    <a:p>
                      <a:pPr algn="ctr"/>
                      <a:r>
                        <a:rPr lang="el-GR" sz="1500" dirty="0" smtClean="0">
                          <a:latin typeface="Times New Roman" pitchFamily="18" charset="0"/>
                          <a:cs typeface="Times New Roman" pitchFamily="18" charset="0"/>
                        </a:rPr>
                        <a:t>Μεθοδολογικός Σχεδιασμός</a:t>
                      </a:r>
                      <a:endParaRPr lang="el-GR" sz="1500" dirty="0">
                        <a:latin typeface="Times New Roman" pitchFamily="18" charset="0"/>
                        <a:cs typeface="Times New Roman" pitchFamily="18" charset="0"/>
                      </a:endParaRPr>
                    </a:p>
                  </a:txBody>
                  <a:tcPr/>
                </a:tc>
                <a:tc>
                  <a:txBody>
                    <a:bodyPr/>
                    <a:lstStyle/>
                    <a:p>
                      <a:pPr algn="ctr"/>
                      <a:r>
                        <a:rPr lang="el-GR" sz="1500" b="0" i="0" dirty="0" smtClean="0">
                          <a:solidFill>
                            <a:srgbClr val="000000"/>
                          </a:solidFill>
                          <a:latin typeface="Times New Roman" pitchFamily="18" charset="0"/>
                          <a:cs typeface="Times New Roman" pitchFamily="18" charset="0"/>
                        </a:rPr>
                        <a:t>Εμπειρικά</a:t>
                      </a:r>
                      <a:r>
                        <a:rPr lang="el-GR" sz="1500" b="0" i="0" baseline="0" dirty="0" smtClean="0">
                          <a:solidFill>
                            <a:srgbClr val="000000"/>
                          </a:solidFill>
                          <a:latin typeface="Times New Roman" pitchFamily="18" charset="0"/>
                          <a:cs typeface="Times New Roman" pitchFamily="18" charset="0"/>
                        </a:rPr>
                        <a:t> και βιβλιογραφικά άρθρα </a:t>
                      </a:r>
                      <a:r>
                        <a:rPr lang="el-GR" sz="1500" b="0" i="0" dirty="0" smtClean="0">
                          <a:solidFill>
                            <a:srgbClr val="000000"/>
                          </a:solidFill>
                          <a:latin typeface="Times New Roman" pitchFamily="18" charset="0"/>
                          <a:cs typeface="Times New Roman" pitchFamily="18" charset="0"/>
                        </a:rPr>
                        <a:t>κάθε </a:t>
                      </a:r>
                      <a:r>
                        <a:rPr lang="el-GR" sz="1500" b="0" i="0" dirty="0">
                          <a:solidFill>
                            <a:srgbClr val="000000"/>
                          </a:solidFill>
                          <a:latin typeface="Times New Roman" pitchFamily="18" charset="0"/>
                          <a:cs typeface="Times New Roman" pitchFamily="18" charset="0"/>
                        </a:rPr>
                        <a:t>μεθοδολογικού</a:t>
                      </a:r>
                      <a:br>
                        <a:rPr lang="el-GR" sz="1500" b="0" i="0" dirty="0">
                          <a:solidFill>
                            <a:srgbClr val="000000"/>
                          </a:solidFill>
                          <a:latin typeface="Times New Roman" pitchFamily="18" charset="0"/>
                          <a:cs typeface="Times New Roman" pitchFamily="18" charset="0"/>
                        </a:rPr>
                      </a:br>
                      <a:r>
                        <a:rPr lang="el-GR" sz="1500" b="0" i="0" dirty="0">
                          <a:solidFill>
                            <a:srgbClr val="000000"/>
                          </a:solidFill>
                          <a:latin typeface="Times New Roman" pitchFamily="18" charset="0"/>
                          <a:cs typeface="Times New Roman" pitchFamily="18" charset="0"/>
                        </a:rPr>
                        <a:t>σχεδιασμού και περιγραφικών επισκοπήσεων</a:t>
                      </a:r>
                      <a:endParaRPr lang="el-GR" sz="1500" dirty="0">
                        <a:latin typeface="Times New Roman" pitchFamily="18" charset="0"/>
                        <a:cs typeface="Times New Roman" pitchFamily="18" charset="0"/>
                      </a:endParaRPr>
                    </a:p>
                  </a:txBody>
                  <a:tcPr anchor="ctr"/>
                </a:tc>
              </a:tr>
              <a:tr h="436416">
                <a:tc>
                  <a:txBody>
                    <a:bodyPr/>
                    <a:lstStyle/>
                    <a:p>
                      <a:pPr algn="ctr"/>
                      <a:r>
                        <a:rPr lang="el-GR" sz="1500" dirty="0" smtClean="0">
                          <a:latin typeface="Times New Roman" pitchFamily="18" charset="0"/>
                          <a:cs typeface="Times New Roman" pitchFamily="18" charset="0"/>
                        </a:rPr>
                        <a:t>Πλαίσιο και υπόβαθρο έρευνας</a:t>
                      </a:r>
                      <a:endParaRPr lang="el-GR" sz="1500" dirty="0">
                        <a:latin typeface="Times New Roman" pitchFamily="18" charset="0"/>
                        <a:cs typeface="Times New Roman" pitchFamily="18" charset="0"/>
                      </a:endParaRPr>
                    </a:p>
                  </a:txBody>
                  <a:tcPr/>
                </a:tc>
                <a:tc>
                  <a:txBody>
                    <a:bodyPr/>
                    <a:lstStyle/>
                    <a:p>
                      <a:pPr algn="ctr"/>
                      <a:r>
                        <a:rPr lang="el-GR" sz="1500" dirty="0" smtClean="0">
                          <a:latin typeface="Times New Roman" pitchFamily="18" charset="0"/>
                          <a:cs typeface="Times New Roman" pitchFamily="18" charset="0"/>
                        </a:rPr>
                        <a:t>Ομάδες ενηλίκων.</a:t>
                      </a:r>
                      <a:r>
                        <a:rPr lang="el-GR" sz="1500" baseline="0" dirty="0" smtClean="0">
                          <a:latin typeface="Times New Roman" pitchFamily="18" charset="0"/>
                          <a:cs typeface="Times New Roman" pitchFamily="18" charset="0"/>
                        </a:rPr>
                        <a:t> Εξ αποστάσεως εκπαίδευση.</a:t>
                      </a:r>
                      <a:endParaRPr lang="el-GR" sz="1500" dirty="0">
                        <a:latin typeface="Times New Roman" pitchFamily="18" charset="0"/>
                        <a:cs typeface="Times New Roman" pitchFamily="18" charset="0"/>
                      </a:endParaRPr>
                    </a:p>
                  </a:txBody>
                  <a:tcPr/>
                </a:tc>
              </a:tr>
              <a:tr h="265278">
                <a:tc>
                  <a:txBody>
                    <a:bodyPr/>
                    <a:lstStyle/>
                    <a:p>
                      <a:pPr algn="ctr"/>
                      <a:r>
                        <a:rPr lang="el-GR" sz="1500" dirty="0" smtClean="0">
                          <a:latin typeface="Times New Roman" pitchFamily="18" charset="0"/>
                          <a:cs typeface="Times New Roman" pitchFamily="18" charset="0"/>
                        </a:rPr>
                        <a:t>Γλώσσα</a:t>
                      </a:r>
                      <a:r>
                        <a:rPr lang="el-GR" sz="1500" baseline="0" dirty="0" smtClean="0">
                          <a:latin typeface="Times New Roman" pitchFamily="18" charset="0"/>
                          <a:cs typeface="Times New Roman" pitchFamily="18" charset="0"/>
                        </a:rPr>
                        <a:t> συγγραφής</a:t>
                      </a:r>
                      <a:endParaRPr lang="el-GR" sz="1500" dirty="0">
                        <a:latin typeface="Times New Roman" pitchFamily="18" charset="0"/>
                        <a:cs typeface="Times New Roman" pitchFamily="18" charset="0"/>
                      </a:endParaRPr>
                    </a:p>
                  </a:txBody>
                  <a:tcPr/>
                </a:tc>
                <a:tc>
                  <a:txBody>
                    <a:bodyPr/>
                    <a:lstStyle/>
                    <a:p>
                      <a:pPr algn="ctr"/>
                      <a:r>
                        <a:rPr lang="el-GR" sz="1500" dirty="0" smtClean="0">
                          <a:latin typeface="Times New Roman" pitchFamily="18" charset="0"/>
                          <a:cs typeface="Times New Roman" pitchFamily="18" charset="0"/>
                        </a:rPr>
                        <a:t>Ελληνικά και</a:t>
                      </a:r>
                      <a:r>
                        <a:rPr lang="el-GR" sz="1500" baseline="0" dirty="0" smtClean="0">
                          <a:latin typeface="Times New Roman" pitchFamily="18" charset="0"/>
                          <a:cs typeface="Times New Roman" pitchFamily="18" charset="0"/>
                        </a:rPr>
                        <a:t> αγγλικά</a:t>
                      </a:r>
                      <a:endParaRPr lang="el-GR" sz="1500"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πιν1.png"/>
          <p:cNvPicPr>
            <a:picLocks noGrp="1" noChangeAspect="1"/>
          </p:cNvPicPr>
          <p:nvPr>
            <p:ph idx="1"/>
          </p:nvPr>
        </p:nvPicPr>
        <p:blipFill>
          <a:blip r:embed="rId2"/>
          <a:stretch>
            <a:fillRect/>
          </a:stretch>
        </p:blipFill>
        <p:spPr>
          <a:xfrm>
            <a:off x="1714480" y="1214422"/>
            <a:ext cx="6000792" cy="5143536"/>
          </a:xfrm>
        </p:spPr>
      </p:pic>
      <p:sp>
        <p:nvSpPr>
          <p:cNvPr id="3" name="2 - Τίτλος"/>
          <p:cNvSpPr>
            <a:spLocks noGrp="1"/>
          </p:cNvSpPr>
          <p:nvPr>
            <p:ph type="title"/>
          </p:nvPr>
        </p:nvSpPr>
        <p:spPr/>
        <p:txBody>
          <a:bodyPr>
            <a:normAutofit/>
          </a:bodyPr>
          <a:lstStyle/>
          <a:p>
            <a:r>
              <a:rPr lang="el-GR" sz="3200" dirty="0" smtClean="0">
                <a:latin typeface="Times New Roman" pitchFamily="18" charset="0"/>
                <a:cs typeface="Times New Roman" pitchFamily="18" charset="0"/>
              </a:rPr>
              <a:t>   Πίνακες με τα άρθρα ανά φορέα</a:t>
            </a:r>
            <a:endParaRPr lang="el-GR"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Εικόνα" descr="πιν2.png"/>
          <p:cNvPicPr>
            <a:picLocks noChangeAspect="1"/>
          </p:cNvPicPr>
          <p:nvPr/>
        </p:nvPicPr>
        <p:blipFill>
          <a:blip r:embed="rId2"/>
          <a:stretch>
            <a:fillRect/>
          </a:stretch>
        </p:blipFill>
        <p:spPr>
          <a:xfrm>
            <a:off x="1785918" y="285728"/>
            <a:ext cx="5643602" cy="6387757"/>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Εικόνα" descr="πιν3.png"/>
          <p:cNvPicPr>
            <a:picLocks noChangeAspect="1"/>
          </p:cNvPicPr>
          <p:nvPr/>
        </p:nvPicPr>
        <p:blipFill>
          <a:blip r:embed="rId2"/>
          <a:stretch>
            <a:fillRect/>
          </a:stretch>
        </p:blipFill>
        <p:spPr>
          <a:xfrm>
            <a:off x="2000232" y="285728"/>
            <a:ext cx="5357849" cy="6357981"/>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67136" y="714356"/>
            <a:ext cx="7776864" cy="576064"/>
          </a:xfrm>
        </p:spPr>
        <p:txBody>
          <a:bodyPr>
            <a:noAutofit/>
          </a:bodyPr>
          <a:lstStyle/>
          <a:p>
            <a:r>
              <a:rPr lang="el-GR" sz="2800" b="1" dirty="0" smtClean="0">
                <a:latin typeface="Times New Roman" pitchFamily="18" charset="0"/>
                <a:cs typeface="Times New Roman" pitchFamily="18" charset="0"/>
              </a:rPr>
              <a:t> </a:t>
            </a:r>
            <a:r>
              <a:rPr lang="el-GR" sz="2400" b="1" dirty="0" smtClean="0">
                <a:latin typeface="Times New Roman" pitchFamily="18" charset="0"/>
                <a:cs typeface="Times New Roman" pitchFamily="18" charset="0"/>
              </a:rPr>
              <a:t>Αποτελέσματα βιβλιογραφικής ανασκόπησης</a:t>
            </a:r>
            <a:endParaRPr lang="el-GR" sz="2400" b="1" dirty="0">
              <a:latin typeface="Times New Roman" pitchFamily="18" charset="0"/>
              <a:cs typeface="Times New Roman" pitchFamily="18" charset="0"/>
            </a:endParaRPr>
          </a:p>
        </p:txBody>
      </p:sp>
      <p:sp>
        <p:nvSpPr>
          <p:cNvPr id="6" name="5 - Ορθογώνιο"/>
          <p:cNvSpPr/>
          <p:nvPr/>
        </p:nvSpPr>
        <p:spPr>
          <a:xfrm>
            <a:off x="1000100" y="1285860"/>
            <a:ext cx="7572428" cy="5447645"/>
          </a:xfrm>
          <a:prstGeom prst="rect">
            <a:avLst/>
          </a:prstGeom>
        </p:spPr>
        <p:txBody>
          <a:bodyPr wrap="square">
            <a:spAutoFit/>
          </a:bodyPr>
          <a:lstStyle/>
          <a:p>
            <a:pPr marL="457200" indent="-457200">
              <a:lnSpc>
                <a:spcPct val="150000"/>
              </a:lnSpc>
              <a:buFont typeface="Arial" pitchFamily="34" charset="0"/>
              <a:buChar char="•"/>
            </a:pPr>
            <a:r>
              <a:rPr lang="el-GR" sz="1600" i="1" dirty="0" smtClean="0"/>
              <a:t>Πρώτο ερευνητικό ερώτημα: Με ποιο τρόπο μπορεί ο εκπαιδευτής να διαμορφώσει περιβάλλοντα συνεργασίας στην εξ αποστάσεως εκπαίδευση;</a:t>
            </a:r>
          </a:p>
          <a:p>
            <a:pPr marL="457200" indent="-457200">
              <a:lnSpc>
                <a:spcPct val="150000"/>
              </a:lnSpc>
              <a:buFont typeface="Arial" pitchFamily="34" charset="0"/>
              <a:buChar char="•"/>
            </a:pPr>
            <a:endParaRPr lang="el-GR" sz="1600" i="1" dirty="0" smtClean="0"/>
          </a:p>
          <a:p>
            <a:pPr marL="457200" indent="-457200">
              <a:lnSpc>
                <a:spcPct val="150000"/>
              </a:lnSpc>
            </a:pPr>
            <a:r>
              <a:rPr lang="el-GR" sz="1600" b="1" dirty="0" smtClean="0"/>
              <a:t>Αποτελέσματα ανασκόπησης 14 άρθρων</a:t>
            </a:r>
          </a:p>
          <a:p>
            <a:pPr marL="457200" indent="-457200">
              <a:lnSpc>
                <a:spcPct val="150000"/>
              </a:lnSpc>
              <a:buFont typeface="Wingdings" pitchFamily="2" charset="2"/>
              <a:buChar char="q"/>
            </a:pPr>
            <a:r>
              <a:rPr lang="el-GR" sz="1600" dirty="0" smtClean="0"/>
              <a:t>Καθοριστικές είναι οι </a:t>
            </a:r>
            <a:r>
              <a:rPr lang="el-GR" sz="1600" u="sng" dirty="0" smtClean="0"/>
              <a:t>γνώσεις, οι στάσεις, οι ικανότητες και η εκπαιδευτική επάρκεια </a:t>
            </a:r>
            <a:r>
              <a:rPr lang="el-GR" sz="1600" dirty="0" smtClean="0"/>
              <a:t>του εκπαιδευτή</a:t>
            </a:r>
          </a:p>
          <a:p>
            <a:pPr marL="457200" indent="-457200">
              <a:lnSpc>
                <a:spcPct val="150000"/>
              </a:lnSpc>
              <a:buFont typeface="Wingdings" pitchFamily="2" charset="2"/>
              <a:buChar char="q"/>
            </a:pPr>
            <a:r>
              <a:rPr lang="el-GR" sz="1600" dirty="0" smtClean="0"/>
              <a:t>Υποστηρικτικός – </a:t>
            </a:r>
            <a:r>
              <a:rPr lang="el-GR" sz="1600" u="sng" dirty="0" smtClean="0"/>
              <a:t>Καθοδηγητικός ρόλος </a:t>
            </a:r>
            <a:r>
              <a:rPr lang="el-GR" sz="1600" dirty="0" smtClean="0"/>
              <a:t>εκπαιδευτή</a:t>
            </a:r>
          </a:p>
          <a:p>
            <a:pPr marL="457200" indent="-457200">
              <a:lnSpc>
                <a:spcPct val="150000"/>
              </a:lnSpc>
              <a:buFont typeface="Wingdings" pitchFamily="2" charset="2"/>
              <a:buChar char="q"/>
            </a:pPr>
            <a:r>
              <a:rPr lang="el-GR" sz="1600" u="sng" dirty="0" smtClean="0"/>
              <a:t>Επικοινωνιακές δεξιότητες </a:t>
            </a:r>
            <a:r>
              <a:rPr lang="el-GR" sz="1600" dirty="0" smtClean="0"/>
              <a:t>εκπαιδευτή </a:t>
            </a:r>
          </a:p>
          <a:p>
            <a:pPr marL="457200" indent="-457200">
              <a:lnSpc>
                <a:spcPct val="150000"/>
              </a:lnSpc>
              <a:buFont typeface="Wingdings" pitchFamily="2" charset="2"/>
              <a:buChar char="q"/>
            </a:pPr>
            <a:r>
              <a:rPr lang="el-GR" sz="1600" dirty="0" smtClean="0"/>
              <a:t>Εφαρμογή ενός </a:t>
            </a:r>
            <a:r>
              <a:rPr lang="el-GR" sz="1600" u="sng" dirty="0" err="1" smtClean="0"/>
              <a:t>Κριτικο</a:t>
            </a:r>
            <a:r>
              <a:rPr lang="el-GR" sz="1600" u="sng" dirty="0" smtClean="0"/>
              <a:t>-Αναστοχαστικού Μοντέλου</a:t>
            </a:r>
          </a:p>
          <a:p>
            <a:pPr marL="457200" indent="-457200">
              <a:lnSpc>
                <a:spcPct val="150000"/>
              </a:lnSpc>
              <a:buFont typeface="Wingdings" pitchFamily="2" charset="2"/>
              <a:buChar char="q"/>
            </a:pPr>
            <a:r>
              <a:rPr lang="el-GR" sz="1600" dirty="0" smtClean="0"/>
              <a:t>Εφαρμογή αρχών </a:t>
            </a:r>
            <a:r>
              <a:rPr lang="el-GR" sz="1600" u="sng" dirty="0" err="1" smtClean="0"/>
              <a:t>κοινωνιοπολιτισμικής</a:t>
            </a:r>
            <a:r>
              <a:rPr lang="el-GR" sz="1600" u="sng" dirty="0" smtClean="0"/>
              <a:t> θεωρίας</a:t>
            </a:r>
          </a:p>
          <a:p>
            <a:pPr marL="457200" indent="-457200">
              <a:lnSpc>
                <a:spcPct val="150000"/>
              </a:lnSpc>
              <a:buFont typeface="Wingdings" pitchFamily="2" charset="2"/>
              <a:buChar char="q"/>
            </a:pPr>
            <a:r>
              <a:rPr lang="el-GR" sz="1600" dirty="0" smtClean="0"/>
              <a:t>Ένταξη </a:t>
            </a:r>
            <a:r>
              <a:rPr lang="el-GR" sz="1600" u="sng" dirty="0" smtClean="0"/>
              <a:t>Ομαδικών Συμβουλευτικών Συναντήσεων</a:t>
            </a:r>
            <a:r>
              <a:rPr lang="el-GR" sz="1600" dirty="0" smtClean="0"/>
              <a:t> (ΟΣΣ) στην εξ αποστάσεως εκπαίδευση</a:t>
            </a:r>
          </a:p>
          <a:p>
            <a:pPr marL="457200" indent="-457200">
              <a:lnSpc>
                <a:spcPct val="150000"/>
              </a:lnSpc>
              <a:buFont typeface="Wingdings" pitchFamily="2" charset="2"/>
              <a:buChar char="q"/>
            </a:pPr>
            <a:r>
              <a:rPr lang="el-GR" sz="1600" dirty="0" smtClean="0"/>
              <a:t>Αξιοποίηση των </a:t>
            </a:r>
            <a:r>
              <a:rPr lang="el-GR" sz="1600" u="sng" dirty="0" smtClean="0"/>
              <a:t>τεχνολογικών μέσων</a:t>
            </a:r>
            <a:r>
              <a:rPr lang="el-GR" sz="1600" dirty="0" smtClean="0"/>
              <a:t> εξ αποστάσεως εκπαίδευσης: </a:t>
            </a:r>
            <a:r>
              <a:rPr lang="el-GR" sz="1600" dirty="0" err="1" smtClean="0"/>
              <a:t>Βιντεοδιαλέξεις</a:t>
            </a:r>
            <a:r>
              <a:rPr lang="el-GR" sz="1600" dirty="0" smtClean="0"/>
              <a:t>, </a:t>
            </a:r>
            <a:r>
              <a:rPr lang="en-US" sz="1600" dirty="0" smtClean="0"/>
              <a:t>chat rooms, </a:t>
            </a:r>
            <a:r>
              <a:rPr lang="el-GR" sz="1600" dirty="0" smtClean="0"/>
              <a:t>ομαδικές-εικονικές εργασίες </a:t>
            </a:r>
          </a:p>
          <a:p>
            <a:pPr marL="457200" indent="-457200">
              <a:buFont typeface="Wingdings" pitchFamily="2" charset="2"/>
              <a:buChar char="q"/>
            </a:pPr>
            <a:endParaRPr lang="el-GR" sz="1200" dirty="0" smtClean="0"/>
          </a:p>
        </p:txBody>
      </p:sp>
    </p:spTree>
    <p:extLst>
      <p:ext uri="{BB962C8B-B14F-4D97-AF65-F5344CB8AC3E}">
        <p14:creationId xmlns="" xmlns:p14="http://schemas.microsoft.com/office/powerpoint/2010/main" val="383509598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785786" y="1428736"/>
            <a:ext cx="7886700" cy="5000660"/>
          </a:xfrm>
        </p:spPr>
        <p:txBody>
          <a:bodyPr>
            <a:normAutofit/>
          </a:bodyPr>
          <a:lstStyle/>
          <a:p>
            <a:pPr marL="457200" indent="-457200"/>
            <a:r>
              <a:rPr lang="el-GR" sz="1600" i="1" dirty="0" smtClean="0">
                <a:latin typeface="Times New Roman" pitchFamily="18" charset="0"/>
                <a:cs typeface="Times New Roman" pitchFamily="18" charset="0"/>
              </a:rPr>
              <a:t>Δεύτερο ερευνητικό ερώτημα: Πώς μπορεί ο εκπαιδευτής να αξιοποιήσει την δυναμική της ομάδας στην εξ αποστάσεως εκπαίδευση για τη βελτίωση της εκπαιδευτικής διαδικασίας;</a:t>
            </a:r>
          </a:p>
          <a:p>
            <a:pPr marL="457200" indent="-457200">
              <a:buNone/>
            </a:pPr>
            <a:endParaRPr lang="el-GR" sz="1600" i="1" dirty="0" smtClean="0">
              <a:latin typeface="Times New Roman" pitchFamily="18" charset="0"/>
              <a:cs typeface="Times New Roman" pitchFamily="18" charset="0"/>
            </a:endParaRPr>
          </a:p>
          <a:p>
            <a:pPr marL="457200" indent="-457200">
              <a:buNone/>
            </a:pPr>
            <a:r>
              <a:rPr lang="el-GR" sz="1600" b="1" dirty="0" smtClean="0">
                <a:latin typeface="Times New Roman" pitchFamily="18" charset="0"/>
                <a:cs typeface="Times New Roman" pitchFamily="18" charset="0"/>
              </a:rPr>
              <a:t>Αποτελέσματα ανασκόπησης 10 άρθρων</a:t>
            </a:r>
          </a:p>
          <a:p>
            <a:pPr marL="457200" indent="-457200">
              <a:buFont typeface="Wingdings" pitchFamily="2" charset="2"/>
              <a:buChar char="q"/>
            </a:pPr>
            <a:r>
              <a:rPr lang="el-GR" sz="1600" u="sng" dirty="0" smtClean="0">
                <a:latin typeface="Times New Roman" pitchFamily="18" charset="0"/>
                <a:cs typeface="Times New Roman" pitchFamily="18" charset="0"/>
              </a:rPr>
              <a:t>Έμφαση στο ρόλο του εκπαιδευτή</a:t>
            </a:r>
            <a:r>
              <a:rPr lang="el-GR" sz="1600" dirty="0" smtClean="0">
                <a:latin typeface="Times New Roman" pitchFamily="18" charset="0"/>
                <a:cs typeface="Times New Roman" pitchFamily="18" charset="0"/>
              </a:rPr>
              <a:t>: Ο εκπαιδευτής προωθεί τον ανοιχτό διάλογο, ενισχύει την ενσυναίσθηση των εκπαιδευόμενων με στόχο να αυξήσει συνεχώς τη δυναμική της ομάδας </a:t>
            </a:r>
          </a:p>
          <a:p>
            <a:pPr marL="457200" indent="-457200">
              <a:buFont typeface="Wingdings" pitchFamily="2" charset="2"/>
              <a:buChar char="q"/>
            </a:pPr>
            <a:r>
              <a:rPr lang="el-GR" sz="1600" dirty="0" smtClean="0">
                <a:latin typeface="Times New Roman" pitchFamily="18" charset="0"/>
                <a:cs typeface="Times New Roman" pitchFamily="18" charset="0"/>
              </a:rPr>
              <a:t>Ανάθεση </a:t>
            </a:r>
            <a:r>
              <a:rPr lang="el-GR" sz="1600" u="sng" dirty="0" smtClean="0">
                <a:latin typeface="Times New Roman" pitchFamily="18" charset="0"/>
                <a:cs typeface="Times New Roman" pitchFamily="18" charset="0"/>
              </a:rPr>
              <a:t>ομαδικών εργασιών και εικονικών-ακουστικών δραστηριοτήτων </a:t>
            </a:r>
            <a:r>
              <a:rPr lang="el-GR" sz="1600" dirty="0" smtClean="0">
                <a:latin typeface="Times New Roman" pitchFamily="18" charset="0"/>
                <a:cs typeface="Times New Roman" pitchFamily="18" charset="0"/>
              </a:rPr>
              <a:t>με σκοπό την ενδυνάμωση του ενδιαφέροντος και της δυναμικής της ομάδας και τη βελτίωση της εκπαιδευτικής διαδικασίας – παρότρυνση για </a:t>
            </a:r>
            <a:r>
              <a:rPr lang="el-GR" sz="1600" u="sng" dirty="0" smtClean="0">
                <a:latin typeface="Times New Roman" pitchFamily="18" charset="0"/>
                <a:cs typeface="Times New Roman" pitchFamily="18" charset="0"/>
              </a:rPr>
              <a:t>ανταλλαγή μηνυμάτων </a:t>
            </a:r>
            <a:r>
              <a:rPr lang="el-GR" sz="1600" dirty="0" smtClean="0">
                <a:latin typeface="Times New Roman" pitchFamily="18" charset="0"/>
                <a:cs typeface="Times New Roman" pitchFamily="18" charset="0"/>
              </a:rPr>
              <a:t>μεταξύ των εκπαιδευόμενων με σκοπό τη συνεργατικότητα</a:t>
            </a:r>
          </a:p>
          <a:p>
            <a:pPr marL="457200" indent="-457200">
              <a:buFont typeface="Wingdings" pitchFamily="2" charset="2"/>
              <a:buChar char="q"/>
            </a:pPr>
            <a:r>
              <a:rPr lang="el-GR" sz="1600" dirty="0" smtClean="0">
                <a:latin typeface="Times New Roman" pitchFamily="18" charset="0"/>
                <a:cs typeface="Times New Roman" pitchFamily="18" charset="0"/>
              </a:rPr>
              <a:t>Κατάρριψη ηγετικών ρόλων μέσα στην ομάδα – </a:t>
            </a:r>
            <a:r>
              <a:rPr lang="el-GR" sz="1600" u="sng" dirty="0" smtClean="0">
                <a:latin typeface="Times New Roman" pitchFamily="18" charset="0"/>
                <a:cs typeface="Times New Roman" pitchFamily="18" charset="0"/>
              </a:rPr>
              <a:t>Έμφαση στην ισοτιμία </a:t>
            </a:r>
            <a:r>
              <a:rPr lang="el-GR" sz="1600" dirty="0" smtClean="0">
                <a:latin typeface="Times New Roman" pitchFamily="18" charset="0"/>
                <a:cs typeface="Times New Roman" pitchFamily="18" charset="0"/>
              </a:rPr>
              <a:t>των μελών</a:t>
            </a:r>
          </a:p>
          <a:p>
            <a:pPr>
              <a:buNone/>
            </a:pPr>
            <a:endParaRPr lang="el-GR" dirty="0"/>
          </a:p>
        </p:txBody>
      </p:sp>
      <p:sp>
        <p:nvSpPr>
          <p:cNvPr id="3" name="2 - Τίτλος"/>
          <p:cNvSpPr>
            <a:spLocks noGrp="1"/>
          </p:cNvSpPr>
          <p:nvPr>
            <p:ph type="title"/>
          </p:nvPr>
        </p:nvSpPr>
        <p:spPr>
          <a:xfrm>
            <a:off x="1142976" y="500042"/>
            <a:ext cx="7372350" cy="1075390"/>
          </a:xfrm>
        </p:spPr>
        <p:txBody>
          <a:bodyPr>
            <a:normAutofit/>
          </a:bodyPr>
          <a:lstStyle/>
          <a:p>
            <a:r>
              <a:rPr lang="el-GR" sz="2400" dirty="0" smtClean="0">
                <a:latin typeface="Times New Roman" pitchFamily="18" charset="0"/>
                <a:cs typeface="Times New Roman" pitchFamily="18" charset="0"/>
              </a:rPr>
              <a:t>    Αποτελέσματα βιβλιογραφικής ανασκόπησης</a:t>
            </a:r>
            <a:endParaRPr lang="el-GR" sz="24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714348" y="1357298"/>
            <a:ext cx="7886700" cy="5143536"/>
          </a:xfrm>
        </p:spPr>
        <p:txBody>
          <a:bodyPr>
            <a:normAutofit fontScale="25000" lnSpcReduction="20000"/>
          </a:bodyPr>
          <a:lstStyle/>
          <a:p>
            <a:pPr marL="457200" indent="-457200"/>
            <a:r>
              <a:rPr lang="el-GR" sz="6400" i="1" dirty="0" smtClean="0">
                <a:latin typeface="Times New Roman" pitchFamily="18" charset="0"/>
                <a:cs typeface="Times New Roman" pitchFamily="18" charset="0"/>
              </a:rPr>
              <a:t>Τρίτο ερευνητικό ερώτημα: Συνδέεται η δυναμική της ομάδας με τις επιδόσεις των εκπαιδευόμενων και τα αποτελέσματα της μάθησης;</a:t>
            </a:r>
          </a:p>
          <a:p>
            <a:pPr marL="457200" indent="-457200"/>
            <a:endParaRPr lang="el-GR" sz="6400" i="1" dirty="0" smtClean="0">
              <a:latin typeface="Times New Roman" pitchFamily="18" charset="0"/>
              <a:cs typeface="Times New Roman" pitchFamily="18" charset="0"/>
            </a:endParaRPr>
          </a:p>
          <a:p>
            <a:pPr marL="457200" indent="-457200">
              <a:buNone/>
            </a:pPr>
            <a:r>
              <a:rPr lang="el-GR" sz="6400" b="1" dirty="0" smtClean="0">
                <a:latin typeface="Times New Roman" pitchFamily="18" charset="0"/>
                <a:cs typeface="Times New Roman" pitchFamily="18" charset="0"/>
              </a:rPr>
              <a:t>Αποτελέσματα ανασκόπησης 11 άρθρων</a:t>
            </a:r>
          </a:p>
          <a:p>
            <a:pPr marL="457200" indent="-457200">
              <a:buFont typeface="Wingdings" pitchFamily="2" charset="2"/>
              <a:buChar char="q"/>
            </a:pPr>
            <a:r>
              <a:rPr lang="el-GR" sz="6400" dirty="0" smtClean="0">
                <a:latin typeface="Times New Roman" pitchFamily="18" charset="0"/>
                <a:cs typeface="Times New Roman" pitchFamily="18" charset="0"/>
              </a:rPr>
              <a:t>Η δυναμική της ομάδας συνδέεται με υψηλά επίπεδα ψυχοσυναισθηματικής ανάπτυξης των εκπαιδευόμενων που συνεπάγεται επιτυχία όσον αφορά τα μαθησιακά αποτελέσματα και την επίδοση των εκπαιδευόμενων</a:t>
            </a:r>
          </a:p>
          <a:p>
            <a:pPr marL="457200" indent="-457200">
              <a:buFont typeface="Wingdings" pitchFamily="2" charset="2"/>
              <a:buChar char="q"/>
            </a:pPr>
            <a:r>
              <a:rPr lang="el-GR" sz="6400" dirty="0" smtClean="0">
                <a:latin typeface="Times New Roman" pitchFamily="18" charset="0"/>
                <a:cs typeface="Times New Roman" pitchFamily="18" charset="0"/>
              </a:rPr>
              <a:t>Η δυνατότητα πρόσβασης σε εκπαιδευτικό υλικό και διαδραστικές δραστηριότητες που δεν παρέχονται στη συμβατική εκπαίδευση προσελκύουν τους εκπαιδευόμενους, δημιουργούν ένα συνεργατικό – ομαδικό κλίμα και συνάμα βελτιώνουν τα μαθησιακά αποτελέσματα </a:t>
            </a:r>
          </a:p>
          <a:p>
            <a:pPr marL="457200" indent="-457200">
              <a:buFont typeface="Wingdings" pitchFamily="2" charset="2"/>
              <a:buChar char="q"/>
            </a:pPr>
            <a:r>
              <a:rPr lang="el-GR" sz="6400" dirty="0" smtClean="0">
                <a:latin typeface="Times New Roman" pitchFamily="18" charset="0"/>
                <a:cs typeface="Times New Roman" pitchFamily="18" charset="0"/>
              </a:rPr>
              <a:t>Όταν ο εκπαιδευτής βοηθά στην ουσιαστική ένταξη ενός φοιτητή στην εκπαιδευτική ομάδα βελτιώνεται η ακαδημαϊκή επίδοση του φοιτητή, διότι νιώθει ότι αποτελεί σημαντικό μέλος μιας «οικογένειας» </a:t>
            </a:r>
            <a:r>
              <a:rPr lang="el-GR" sz="5600" dirty="0" smtClean="0">
                <a:latin typeface="Times New Roman" pitchFamily="18" charset="0"/>
                <a:cs typeface="Times New Roman" pitchFamily="18" charset="0"/>
              </a:rPr>
              <a:t/>
            </a:r>
            <a:br>
              <a:rPr lang="el-GR" sz="5600" dirty="0" smtClean="0">
                <a:latin typeface="Times New Roman" pitchFamily="18" charset="0"/>
                <a:cs typeface="Times New Roman" pitchFamily="18" charset="0"/>
              </a:rPr>
            </a:br>
            <a:r>
              <a:rPr lang="el-GR" sz="6400" dirty="0" smtClean="0">
                <a:latin typeface="Times New Roman" pitchFamily="18" charset="0"/>
                <a:cs typeface="Times New Roman" pitchFamily="18" charset="0"/>
              </a:rPr>
              <a:t/>
            </a:r>
            <a:br>
              <a:rPr lang="el-GR" sz="6400" dirty="0" smtClean="0">
                <a:latin typeface="Times New Roman" pitchFamily="18" charset="0"/>
                <a:cs typeface="Times New Roman" pitchFamily="18" charset="0"/>
              </a:rPr>
            </a:br>
            <a:r>
              <a:rPr lang="el-GR" sz="6400" dirty="0" smtClean="0">
                <a:latin typeface="Times New Roman" pitchFamily="18" charset="0"/>
                <a:cs typeface="Times New Roman" pitchFamily="18" charset="0"/>
              </a:rPr>
              <a:t/>
            </a:r>
            <a:br>
              <a:rPr lang="el-GR" sz="6400" dirty="0" smtClean="0">
                <a:latin typeface="Times New Roman" pitchFamily="18" charset="0"/>
                <a:cs typeface="Times New Roman" pitchFamily="18" charset="0"/>
              </a:rPr>
            </a:br>
            <a:endParaRPr lang="el-GR" sz="6400" dirty="0" smtClean="0">
              <a:latin typeface="Times New Roman" pitchFamily="18" charset="0"/>
              <a:cs typeface="Times New Roman" pitchFamily="18" charset="0"/>
            </a:endParaRPr>
          </a:p>
          <a:p>
            <a:pPr>
              <a:buNone/>
            </a:pPr>
            <a:endParaRPr lang="el-GR" dirty="0"/>
          </a:p>
        </p:txBody>
      </p:sp>
      <p:sp>
        <p:nvSpPr>
          <p:cNvPr id="3" name="2 - Τίτλος"/>
          <p:cNvSpPr>
            <a:spLocks noGrp="1"/>
          </p:cNvSpPr>
          <p:nvPr>
            <p:ph type="title"/>
          </p:nvPr>
        </p:nvSpPr>
        <p:spPr/>
        <p:txBody>
          <a:bodyPr>
            <a:normAutofit/>
          </a:bodyPr>
          <a:lstStyle/>
          <a:p>
            <a:r>
              <a:rPr lang="el-GR" sz="2800" dirty="0" smtClean="0">
                <a:latin typeface="Times New Roman" pitchFamily="18" charset="0"/>
                <a:cs typeface="Times New Roman" pitchFamily="18" charset="0"/>
              </a:rPr>
              <a:t>   </a:t>
            </a:r>
            <a:r>
              <a:rPr lang="el-GR" sz="2400" dirty="0" smtClean="0">
                <a:latin typeface="Times New Roman" pitchFamily="18" charset="0"/>
                <a:cs typeface="Times New Roman" pitchFamily="18" charset="0"/>
              </a:rPr>
              <a:t>Αποτελέσματα βιβλιογραφικής ανασκόπησης</a:t>
            </a:r>
            <a:endParaRPr lang="el-GR"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14414" y="714356"/>
            <a:ext cx="7776864" cy="576064"/>
          </a:xfrm>
        </p:spPr>
        <p:txBody>
          <a:bodyPr>
            <a:noAutofit/>
          </a:bodyPr>
          <a:lstStyle/>
          <a:p>
            <a:r>
              <a:rPr lang="el-GR" sz="2400" b="1" dirty="0" smtClean="0">
                <a:latin typeface="Times New Roman" pitchFamily="18" charset="0"/>
                <a:cs typeface="Times New Roman" pitchFamily="18" charset="0"/>
              </a:rPr>
              <a:t>   Συμπεράσματα βιβλιογραφικής ανασκόπησης</a:t>
            </a:r>
            <a:endParaRPr lang="el-GR" sz="2400" b="1" dirty="0">
              <a:latin typeface="Times New Roman" pitchFamily="18" charset="0"/>
              <a:cs typeface="Times New Roman" pitchFamily="18" charset="0"/>
            </a:endParaRPr>
          </a:p>
        </p:txBody>
      </p:sp>
      <p:sp>
        <p:nvSpPr>
          <p:cNvPr id="5" name="4 - Ορθογώνιο"/>
          <p:cNvSpPr/>
          <p:nvPr/>
        </p:nvSpPr>
        <p:spPr>
          <a:xfrm>
            <a:off x="1071538" y="1500174"/>
            <a:ext cx="7643866" cy="3046988"/>
          </a:xfrm>
          <a:prstGeom prst="rect">
            <a:avLst/>
          </a:prstGeom>
        </p:spPr>
        <p:txBody>
          <a:bodyPr wrap="square">
            <a:spAutoFit/>
          </a:bodyPr>
          <a:lstStyle/>
          <a:p>
            <a:pPr marL="457200" indent="-457200">
              <a:buFont typeface="Arial" pitchFamily="34" charset="0"/>
              <a:buChar char="•"/>
            </a:pPr>
            <a:r>
              <a:rPr lang="el-GR" sz="1600" dirty="0" smtClean="0"/>
              <a:t>Η συγκεκριμένη βιβλιογραφική ανασκόπηση ανέδειξε το ερευνητικό ενδιαφέρον γύρω από την δυναμική της ομάδας και τον ρόλο του εκπαιδευτή στην εξ αποστάσεως εκπαίδευση</a:t>
            </a:r>
          </a:p>
          <a:p>
            <a:pPr marL="457200" indent="-457200">
              <a:buFont typeface="Arial" pitchFamily="34" charset="0"/>
              <a:buChar char="•"/>
            </a:pPr>
            <a:r>
              <a:rPr lang="el-GR" sz="1600" dirty="0" smtClean="0"/>
              <a:t>Τα αποτελέσματα αναδεικνύουν τη </a:t>
            </a:r>
            <a:r>
              <a:rPr lang="el-GR" sz="1600" u="sng" dirty="0" smtClean="0"/>
              <a:t>σημασία και την αξία του ρόλου του εκπαιδευτή </a:t>
            </a:r>
            <a:r>
              <a:rPr lang="el-GR" sz="1600" dirty="0" smtClean="0"/>
              <a:t>στην εξ αποστάσεως εκπαίδευση, επαληθεύοντας τα ευρήματα προηγούμενων ερευνών (ενδεικτικά βλ. </a:t>
            </a:r>
            <a:r>
              <a:rPr lang="el-GR" sz="1600" dirty="0" err="1" smtClean="0"/>
              <a:t>Γούτα</a:t>
            </a:r>
            <a:r>
              <a:rPr lang="el-GR" sz="1600" dirty="0" smtClean="0"/>
              <a:t>, Αντωνίου &amp; Παπαδάκη, 2017)</a:t>
            </a:r>
          </a:p>
          <a:p>
            <a:pPr marL="457200" indent="-457200">
              <a:buFont typeface="Arial" pitchFamily="34" charset="0"/>
              <a:buChar char="•"/>
            </a:pPr>
            <a:endParaRPr lang="el-GR" sz="1600" dirty="0" smtClean="0"/>
          </a:p>
          <a:p>
            <a:pPr marL="457200" indent="-457200">
              <a:buFont typeface="Arial" pitchFamily="34" charset="0"/>
              <a:buChar char="•"/>
            </a:pPr>
            <a:endParaRPr lang="el-GR" sz="1600" dirty="0" smtClean="0"/>
          </a:p>
          <a:p>
            <a:pPr marL="457200" indent="-457200"/>
            <a:r>
              <a:rPr lang="el-GR" sz="1600" dirty="0" smtClean="0"/>
              <a:t/>
            </a:r>
            <a:br>
              <a:rPr lang="el-GR" sz="1600" dirty="0" smtClean="0"/>
            </a:br>
            <a:r>
              <a:rPr lang="el-GR" sz="1600" dirty="0" smtClean="0"/>
              <a:t> </a:t>
            </a:r>
            <a:br>
              <a:rPr lang="el-GR" sz="1600" dirty="0" smtClean="0"/>
            </a:br>
            <a:r>
              <a:rPr lang="el-GR" sz="1600" dirty="0" smtClean="0"/>
              <a:t/>
            </a:r>
            <a:br>
              <a:rPr lang="el-GR" sz="1600" dirty="0" smtClean="0"/>
            </a:br>
            <a:endParaRPr lang="el-GR" sz="1600" dirty="0"/>
          </a:p>
        </p:txBody>
      </p:sp>
      <p:graphicFrame>
        <p:nvGraphicFramePr>
          <p:cNvPr id="6" name="5 - Διάγραμμα"/>
          <p:cNvGraphicFramePr/>
          <p:nvPr/>
        </p:nvGraphicFramePr>
        <p:xfrm>
          <a:off x="1785918" y="3214686"/>
          <a:ext cx="6000792" cy="29924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170498367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a:bodyPr>
          <a:lstStyle/>
          <a:p>
            <a:pPr marL="742950" indent="-742950"/>
            <a:r>
              <a:rPr lang="el-GR" sz="1600" dirty="0" smtClean="0">
                <a:latin typeface="Times New Roman" pitchFamily="18" charset="0"/>
                <a:cs typeface="Times New Roman" pitchFamily="18" charset="0"/>
              </a:rPr>
              <a:t>Η συγκεκριμένη ανασκόπηση επιβεβαίωσε στοιχεία προηγούμενων ερευνών σχετικά με τη σύνδεση της </a:t>
            </a:r>
            <a:r>
              <a:rPr lang="el-GR" sz="1600" u="sng" dirty="0" smtClean="0">
                <a:latin typeface="Times New Roman" pitchFamily="18" charset="0"/>
                <a:cs typeface="Times New Roman" pitchFamily="18" charset="0"/>
              </a:rPr>
              <a:t>δυναμικής της ομάδας </a:t>
            </a:r>
            <a:r>
              <a:rPr lang="el-GR" sz="1600" dirty="0" smtClean="0">
                <a:latin typeface="Times New Roman" pitchFamily="18" charset="0"/>
                <a:cs typeface="Times New Roman" pitchFamily="18" charset="0"/>
              </a:rPr>
              <a:t>με τις επιδόσεις των εκπαιδευόμενων και τη διαδικασία μάθησης (</a:t>
            </a:r>
            <a:r>
              <a:rPr lang="el-GR" sz="1600" dirty="0" err="1" smtClean="0">
                <a:latin typeface="Times New Roman" pitchFamily="18" charset="0"/>
                <a:cs typeface="Times New Roman" pitchFamily="18" charset="0"/>
              </a:rPr>
              <a:t>Λιοναράκη</a:t>
            </a:r>
            <a:r>
              <a:rPr lang="el-GR" sz="1600" dirty="0" smtClean="0">
                <a:latin typeface="Times New Roman" pitchFamily="18" charset="0"/>
                <a:cs typeface="Times New Roman" pitchFamily="18" charset="0"/>
              </a:rPr>
              <a:t> και συνεργάτες, 2017· </a:t>
            </a:r>
            <a:r>
              <a:rPr lang="en-US" sz="1600" dirty="0" smtClean="0">
                <a:latin typeface="Times New Roman" pitchFamily="18" charset="0"/>
                <a:cs typeface="Times New Roman" pitchFamily="18" charset="0"/>
              </a:rPr>
              <a:t>Doyle, 1986). </a:t>
            </a:r>
            <a:endParaRPr lang="el-GR" sz="1600" dirty="0" smtClean="0">
              <a:latin typeface="Times New Roman" pitchFamily="18" charset="0"/>
              <a:cs typeface="Times New Roman" pitchFamily="18" charset="0"/>
            </a:endParaRPr>
          </a:p>
          <a:p>
            <a:pPr marL="742950" indent="-742950">
              <a:buNone/>
            </a:pPr>
            <a:endParaRPr lang="el-GR" sz="1600" dirty="0" smtClean="0">
              <a:latin typeface="Times New Roman" pitchFamily="18" charset="0"/>
              <a:cs typeface="Times New Roman" pitchFamily="18" charset="0"/>
            </a:endParaRPr>
          </a:p>
          <a:p>
            <a:pPr marL="742950" indent="-742950">
              <a:buNone/>
            </a:pPr>
            <a:r>
              <a:rPr lang="el-GR" sz="1600" dirty="0" smtClean="0"/>
              <a:t/>
            </a:r>
            <a:br>
              <a:rPr lang="el-GR" sz="1600" dirty="0" smtClean="0"/>
            </a:br>
            <a:r>
              <a:rPr lang="el-GR" sz="1600" dirty="0" smtClean="0"/>
              <a:t> </a:t>
            </a:r>
            <a:r>
              <a:rPr lang="el-GR" sz="1600" dirty="0" smtClean="0">
                <a:latin typeface="Times New Roman" pitchFamily="18" charset="0"/>
                <a:cs typeface="Times New Roman" pitchFamily="18" charset="0"/>
              </a:rPr>
              <a:t/>
            </a:r>
            <a:br>
              <a:rPr lang="el-GR" sz="1600" dirty="0" smtClean="0">
                <a:latin typeface="Times New Roman" pitchFamily="18" charset="0"/>
                <a:cs typeface="Times New Roman" pitchFamily="18" charset="0"/>
              </a:rPr>
            </a:br>
            <a:endParaRPr lang="el-GR" sz="1600" dirty="0">
              <a:latin typeface="Times New Roman" pitchFamily="18" charset="0"/>
              <a:cs typeface="Times New Roman" pitchFamily="18" charset="0"/>
            </a:endParaRPr>
          </a:p>
        </p:txBody>
      </p:sp>
      <p:sp>
        <p:nvSpPr>
          <p:cNvPr id="3" name="2 - Τίτλος"/>
          <p:cNvSpPr>
            <a:spLocks noGrp="1"/>
          </p:cNvSpPr>
          <p:nvPr>
            <p:ph type="title"/>
          </p:nvPr>
        </p:nvSpPr>
        <p:spPr/>
        <p:txBody>
          <a:bodyPr>
            <a:normAutofit/>
          </a:bodyPr>
          <a:lstStyle/>
          <a:p>
            <a:r>
              <a:rPr lang="el-GR" sz="2400" dirty="0" smtClean="0">
                <a:latin typeface="Times New Roman" pitchFamily="18" charset="0"/>
                <a:cs typeface="Times New Roman" pitchFamily="18" charset="0"/>
              </a:rPr>
              <a:t>   Συμπεράσματα βιβλιογραφικής ανασκόπησης</a:t>
            </a:r>
            <a:endParaRPr lang="el-GR" sz="2400" dirty="0"/>
          </a:p>
        </p:txBody>
      </p:sp>
      <p:graphicFrame>
        <p:nvGraphicFramePr>
          <p:cNvPr id="4" name="3 - Διάγραμμα"/>
          <p:cNvGraphicFramePr/>
          <p:nvPr/>
        </p:nvGraphicFramePr>
        <p:xfrm>
          <a:off x="1928794" y="3143248"/>
          <a:ext cx="5691206" cy="23177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714348" y="1357298"/>
            <a:ext cx="7886700" cy="5643602"/>
          </a:xfrm>
        </p:spPr>
        <p:txBody>
          <a:bodyPr>
            <a:normAutofit fontScale="62500" lnSpcReduction="20000"/>
          </a:bodyPr>
          <a:lstStyle/>
          <a:p>
            <a:pPr marL="742950" indent="-742950"/>
            <a:r>
              <a:rPr lang="el-GR" sz="2600" dirty="0" smtClean="0">
                <a:latin typeface="Times New Roman" pitchFamily="18" charset="0"/>
                <a:cs typeface="Times New Roman" pitchFamily="18" charset="0"/>
              </a:rPr>
              <a:t>Η παρούσα βιβλιογραφική ανασκόπηση </a:t>
            </a:r>
            <a:r>
              <a:rPr lang="el-GR" sz="2600" u="sng" dirty="0" smtClean="0">
                <a:latin typeface="Times New Roman" pitchFamily="18" charset="0"/>
                <a:cs typeface="Times New Roman" pitchFamily="18" charset="0"/>
              </a:rPr>
              <a:t>δεν κατάφερε να διερευνήσει όλα τα ερωτήματα</a:t>
            </a:r>
            <a:r>
              <a:rPr lang="el-GR" sz="2600" dirty="0" smtClean="0">
                <a:latin typeface="Times New Roman" pitchFamily="18" charset="0"/>
                <a:cs typeface="Times New Roman" pitchFamily="18" charset="0"/>
              </a:rPr>
              <a:t> που προκύπτουν σχετικά με το θέμα της εξ αποστάσεως εκπαίδευσης και της δυναμικής της ομάδας.</a:t>
            </a:r>
          </a:p>
          <a:p>
            <a:pPr marL="742950" indent="-742950"/>
            <a:r>
              <a:rPr lang="el-GR" sz="2600" u="sng" dirty="0" smtClean="0">
                <a:latin typeface="Times New Roman" pitchFamily="18" charset="0"/>
                <a:cs typeface="Times New Roman" pitchFamily="18" charset="0"/>
              </a:rPr>
              <a:t>Δεν αναλύθηκε εις βάθος η επίδραση της δυναμικής της ομάδας στην εξ αποστάσεως εκπαίδευση</a:t>
            </a:r>
            <a:r>
              <a:rPr lang="el-GR" sz="2600" dirty="0" smtClean="0">
                <a:latin typeface="Times New Roman" pitchFamily="18" charset="0"/>
                <a:cs typeface="Times New Roman" pitchFamily="18" charset="0"/>
              </a:rPr>
              <a:t> (εντοπίστηκαν μόλις 32 άρθρα που αναφέρονταν σε συγκεκριμένη χρονική περίοδο)</a:t>
            </a:r>
          </a:p>
          <a:p>
            <a:pPr marL="742950" indent="-742950">
              <a:buNone/>
            </a:pPr>
            <a:r>
              <a:rPr lang="el-GR" sz="2600" b="1" dirty="0" smtClean="0">
                <a:latin typeface="Times New Roman" pitchFamily="18" charset="0"/>
                <a:cs typeface="Times New Roman" pitchFamily="18" charset="0"/>
              </a:rPr>
              <a:t>Μελλοντικές έρευνες καλούνται να εξετάσουν ερωτήματα, όπως:</a:t>
            </a:r>
          </a:p>
          <a:p>
            <a:pPr marL="742950" indent="-742950">
              <a:buFont typeface="+mj-lt"/>
              <a:buAutoNum type="arabicPeriod"/>
            </a:pPr>
            <a:r>
              <a:rPr lang="el-GR" sz="2600" dirty="0" smtClean="0">
                <a:latin typeface="Times New Roman" pitchFamily="18" charset="0"/>
                <a:cs typeface="Times New Roman" pitchFamily="18" charset="0"/>
              </a:rPr>
              <a:t>Η ανάπτυξη της δυναμικής της ομάδας ενηλίκων διαφέρει ανάλογα την ηλικία τους;</a:t>
            </a:r>
          </a:p>
          <a:p>
            <a:pPr marL="742950" indent="-742950">
              <a:buFont typeface="+mj-lt"/>
              <a:buAutoNum type="arabicPeriod"/>
            </a:pPr>
            <a:r>
              <a:rPr lang="el-GR" sz="2600" dirty="0" smtClean="0">
                <a:latin typeface="Times New Roman" pitchFamily="18" charset="0"/>
                <a:cs typeface="Times New Roman" pitchFamily="18" charset="0"/>
              </a:rPr>
              <a:t>Σε προγράμματα εξ αποστάσεως εκπαίδευσης, μπορούν οι ενήλικες να συνεργάζονται πλήρως μεταξύ τους, αφού ο προσωπικός τους χρόνος είναι περιορισμένος και διαφορετικός για «εικονικές» ή διαδικτυακές συναντήσεις ή η ομάδα σε τέτοιες περιπτώσεις παίρνει άλλες διαστάσεις; </a:t>
            </a:r>
          </a:p>
          <a:p>
            <a:pPr marL="742950" indent="-742950">
              <a:buFont typeface="+mj-lt"/>
              <a:buAutoNum type="arabicPeriod"/>
            </a:pPr>
            <a:r>
              <a:rPr lang="el-GR" sz="2600" dirty="0" smtClean="0">
                <a:latin typeface="Times New Roman" pitchFamily="18" charset="0"/>
                <a:cs typeface="Times New Roman" pitchFamily="18" charset="0"/>
              </a:rPr>
              <a:t>Θα μπορούσε η δυναμική της ομάδας να δώσει ευκαιρίες σε άτομα με ειδικές ανάγκες να συνεργαστούν και να μπορούν να συμμετέχουν στην ίδια διαδικασία; </a:t>
            </a:r>
            <a:br>
              <a:rPr lang="el-GR" sz="2600" dirty="0" smtClean="0">
                <a:latin typeface="Times New Roman" pitchFamily="18" charset="0"/>
                <a:cs typeface="Times New Roman" pitchFamily="18" charset="0"/>
              </a:rPr>
            </a:br>
            <a:r>
              <a:rPr lang="el-GR" sz="2600" dirty="0" smtClean="0">
                <a:latin typeface="Times New Roman" pitchFamily="18" charset="0"/>
                <a:cs typeface="Times New Roman" pitchFamily="18" charset="0"/>
              </a:rPr>
              <a:t> </a:t>
            </a:r>
            <a:r>
              <a:rPr lang="el-GR" sz="1600" dirty="0" smtClean="0"/>
              <a:t/>
            </a:r>
            <a:br>
              <a:rPr lang="el-GR" sz="1600" dirty="0" smtClean="0"/>
            </a:br>
            <a:endParaRPr lang="el-GR" sz="1600" dirty="0" smtClean="0">
              <a:latin typeface="Times New Roman" pitchFamily="18" charset="0"/>
              <a:cs typeface="Times New Roman" pitchFamily="18" charset="0"/>
            </a:endParaRPr>
          </a:p>
          <a:p>
            <a:pPr marL="742950" indent="-742950"/>
            <a:endParaRPr lang="el-GR" sz="1600" dirty="0">
              <a:latin typeface="Times New Roman" pitchFamily="18" charset="0"/>
              <a:cs typeface="Times New Roman" pitchFamily="18" charset="0"/>
            </a:endParaRPr>
          </a:p>
        </p:txBody>
      </p:sp>
      <p:sp>
        <p:nvSpPr>
          <p:cNvPr id="3" name="2 - Τίτλος"/>
          <p:cNvSpPr>
            <a:spLocks noGrp="1"/>
          </p:cNvSpPr>
          <p:nvPr>
            <p:ph type="title"/>
          </p:nvPr>
        </p:nvSpPr>
        <p:spPr/>
        <p:txBody>
          <a:bodyPr/>
          <a:lstStyle/>
          <a:p>
            <a:r>
              <a:rPr lang="el-GR" dirty="0" smtClean="0"/>
              <a:t>  </a:t>
            </a:r>
            <a:r>
              <a:rPr lang="el-GR" sz="2800" dirty="0" smtClean="0">
                <a:latin typeface="Times New Roman" pitchFamily="18" charset="0"/>
                <a:cs typeface="Times New Roman" pitchFamily="18" charset="0"/>
              </a:rPr>
              <a:t>Περιορισμοί – Μελλοντικές προτάσεις </a:t>
            </a:r>
            <a:endParaRPr lang="el-GR"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576064"/>
          </a:xfrm>
        </p:spPr>
        <p:txBody>
          <a:bodyPr>
            <a:noAutofit/>
          </a:bodyPr>
          <a:lstStyle/>
          <a:p>
            <a:r>
              <a:rPr lang="el-GR" sz="2400" b="1" dirty="0" smtClean="0">
                <a:latin typeface="Times New Roman" pitchFamily="18" charset="0"/>
                <a:cs typeface="Times New Roman" pitchFamily="18" charset="0"/>
              </a:rPr>
              <a:t>Η συνεισφορά της παρούσας διπλωματικής εργασίας</a:t>
            </a:r>
            <a:endParaRPr lang="el-GR" sz="2400" b="1" dirty="0">
              <a:latin typeface="Times New Roman" pitchFamily="18" charset="0"/>
              <a:cs typeface="Times New Roman" pitchFamily="18" charset="0"/>
            </a:endParaRPr>
          </a:p>
        </p:txBody>
      </p:sp>
      <p:sp>
        <p:nvSpPr>
          <p:cNvPr id="4" name="9 - Ορθογώνιο"/>
          <p:cNvSpPr/>
          <p:nvPr/>
        </p:nvSpPr>
        <p:spPr>
          <a:xfrm>
            <a:off x="928662" y="1428737"/>
            <a:ext cx="7429552" cy="4924425"/>
          </a:xfrm>
          <a:prstGeom prst="rect">
            <a:avLst/>
          </a:prstGeom>
        </p:spPr>
        <p:txBody>
          <a:bodyPr wrap="square">
            <a:spAutoFit/>
          </a:bodyPr>
          <a:lstStyle/>
          <a:p>
            <a:pPr marL="342900" indent="-342900">
              <a:buFont typeface="Arial" pitchFamily="34" charset="0"/>
              <a:buChar char="•"/>
            </a:pPr>
            <a:r>
              <a:rPr lang="el-GR" sz="2000" dirty="0" smtClean="0"/>
              <a:t>Τις τελευταίες δεκαετίες η </a:t>
            </a:r>
            <a:r>
              <a:rPr lang="el-GR" sz="2000" u="sng" dirty="0" smtClean="0"/>
              <a:t>εξ αποστάσεως εκπαίδευση </a:t>
            </a:r>
            <a:r>
              <a:rPr lang="el-GR" sz="2000" dirty="0" smtClean="0"/>
              <a:t>αποκτά όλο και περισσότερο μια δυναμική στο χώρο διδασκαλίας. Πολλοί μάλιστα την εξισώνουν με την τυπική εκπαίδευση, τονίζοντας πως οι αρμοδιότητες των εκπαιδευόμενων και των εκπαιδευτών δε διαφέρουν ανάλογα με το εκάστοτε εκπαιδευτικό πλαίσιο.</a:t>
            </a:r>
          </a:p>
          <a:p>
            <a:pPr marL="342900" indent="-342900"/>
            <a:endParaRPr lang="el-GR" sz="2000" dirty="0" smtClean="0"/>
          </a:p>
          <a:p>
            <a:pPr marL="342900" indent="-342900">
              <a:buFont typeface="Arial" pitchFamily="34" charset="0"/>
              <a:buChar char="•"/>
            </a:pPr>
            <a:r>
              <a:rPr lang="el-GR" sz="2000" dirty="0" smtClean="0"/>
              <a:t>Η </a:t>
            </a:r>
            <a:r>
              <a:rPr lang="el-GR" sz="2000" u="sng" dirty="0" smtClean="0"/>
              <a:t>συνεισφορά</a:t>
            </a:r>
            <a:r>
              <a:rPr lang="el-GR" sz="2000" dirty="0" smtClean="0"/>
              <a:t>, λοιπόν, της συγκεκριμένης εργασίας έγκειται στο να διευρύνει το πεδίο γνώσης για το πλαίσιο της εξ αποστάσεως εκπαίδευσης, μελετώντας:</a:t>
            </a:r>
          </a:p>
          <a:p>
            <a:pPr marL="342900" indent="-342900">
              <a:buFont typeface="+mj-lt"/>
              <a:buAutoNum type="arabicPeriod"/>
            </a:pPr>
            <a:r>
              <a:rPr lang="el-GR" sz="2000" dirty="0" smtClean="0"/>
              <a:t>Τη </a:t>
            </a:r>
            <a:r>
              <a:rPr lang="el-GR" sz="2000" b="1" dirty="0" smtClean="0"/>
              <a:t>θέση και τον καθοριστικό ρόλο του εκπαιδευτή </a:t>
            </a:r>
            <a:r>
              <a:rPr lang="el-GR" sz="2000" dirty="0" smtClean="0"/>
              <a:t>στο νέο περιβάλλον εκπαίδευσης</a:t>
            </a:r>
          </a:p>
          <a:p>
            <a:pPr marL="342900" indent="-342900">
              <a:buFont typeface="+mj-lt"/>
              <a:buAutoNum type="arabicPeriod"/>
            </a:pPr>
            <a:r>
              <a:rPr lang="el-GR" sz="2000" dirty="0" smtClean="0"/>
              <a:t>Την </a:t>
            </a:r>
            <a:r>
              <a:rPr lang="el-GR" sz="2000" b="1" dirty="0" smtClean="0"/>
              <a:t>αξία της δυναμικής της ομάδας </a:t>
            </a:r>
            <a:r>
              <a:rPr lang="el-GR" sz="2000" dirty="0" smtClean="0"/>
              <a:t>στη βελτιστοποίηση της μάθησης και των αντίστοιχων επιδόσεων των εκπαιδευόμενων</a:t>
            </a:r>
          </a:p>
          <a:p>
            <a:pPr marL="342900" indent="-342900">
              <a:buFont typeface="+mj-lt"/>
              <a:buAutoNum type="arabicPeriod"/>
            </a:pPr>
            <a:endParaRPr lang="el-GR" sz="1800" dirty="0" smtClean="0"/>
          </a:p>
          <a:p>
            <a:pPr marL="342900" indent="-342900"/>
            <a:endParaRPr lang="el-GR" sz="1800" dirty="0" smtClean="0"/>
          </a:p>
          <a:p>
            <a:pPr marL="342900" indent="-342900"/>
            <a:endParaRPr lang="el-GR" sz="1800" dirty="0"/>
          </a:p>
        </p:txBody>
      </p:sp>
    </p:spTree>
    <p:extLst>
      <p:ext uri="{BB962C8B-B14F-4D97-AF65-F5344CB8AC3E}">
        <p14:creationId xmlns="" xmlns:p14="http://schemas.microsoft.com/office/powerpoint/2010/main" val="279099292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214414" y="1714488"/>
            <a:ext cx="7632848" cy="2308324"/>
          </a:xfrm>
          <a:prstGeom prst="rect">
            <a:avLst/>
          </a:prstGeom>
        </p:spPr>
        <p:txBody>
          <a:bodyPr wrap="square">
            <a:spAutoFit/>
          </a:bodyPr>
          <a:lstStyle/>
          <a:p>
            <a:endParaRPr lang="el-GR" sz="3600" dirty="0" smtClean="0"/>
          </a:p>
          <a:p>
            <a:endParaRPr lang="el-GR" sz="3600" dirty="0" smtClean="0"/>
          </a:p>
          <a:p>
            <a:endParaRPr lang="el-GR" sz="3600" dirty="0" smtClean="0"/>
          </a:p>
          <a:p>
            <a:r>
              <a:rPr lang="el-GR" sz="3600" dirty="0" smtClean="0"/>
              <a:t>Σας </a:t>
            </a:r>
            <a:r>
              <a:rPr lang="el-GR" sz="3600" dirty="0"/>
              <a:t>ευχαριστώ για την προσοχή σας</a:t>
            </a:r>
          </a:p>
        </p:txBody>
      </p:sp>
    </p:spTree>
    <p:extLst>
      <p:ext uri="{BB962C8B-B14F-4D97-AF65-F5344CB8AC3E}">
        <p14:creationId xmlns="" xmlns:p14="http://schemas.microsoft.com/office/powerpoint/2010/main" val="10261208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2800" b="1" dirty="0" smtClean="0">
                <a:latin typeface="Times New Roman" pitchFamily="18" charset="0"/>
                <a:cs typeface="Times New Roman" pitchFamily="18" charset="0"/>
              </a:rPr>
              <a:t>    Ερευνητικά ερωτήματα</a:t>
            </a:r>
            <a:endParaRPr lang="el-GR" sz="2800" b="1" dirty="0">
              <a:latin typeface="Times New Roman" pitchFamily="18" charset="0"/>
              <a:cs typeface="Times New Roman" pitchFamily="18" charset="0"/>
            </a:endParaRPr>
          </a:p>
        </p:txBody>
      </p:sp>
      <p:sp>
        <p:nvSpPr>
          <p:cNvPr id="5" name="4 - Ορθογώνιο"/>
          <p:cNvSpPr/>
          <p:nvPr/>
        </p:nvSpPr>
        <p:spPr>
          <a:xfrm>
            <a:off x="785786" y="1714488"/>
            <a:ext cx="7858180" cy="4524315"/>
          </a:xfrm>
          <a:prstGeom prst="rect">
            <a:avLst/>
          </a:prstGeom>
        </p:spPr>
        <p:txBody>
          <a:bodyPr wrap="square">
            <a:spAutoFit/>
          </a:bodyPr>
          <a:lstStyle/>
          <a:p>
            <a:pPr marL="457200" indent="-457200"/>
            <a:r>
              <a:rPr lang="el-GR" u="sng" dirty="0" smtClean="0"/>
              <a:t>Τρία</a:t>
            </a:r>
            <a:r>
              <a:rPr lang="el-GR" dirty="0" smtClean="0"/>
              <a:t> ήταν τα ερευνητικά ερωτήματα που διατυπώθηκαν στην εν λόγω εργασία:</a:t>
            </a:r>
          </a:p>
          <a:p>
            <a:pPr marL="457200" indent="-457200">
              <a:buFont typeface="+mj-lt"/>
              <a:buAutoNum type="arabicPeriod"/>
            </a:pPr>
            <a:endParaRPr lang="el-GR" dirty="0" smtClean="0"/>
          </a:p>
          <a:p>
            <a:pPr marL="457200" indent="-457200">
              <a:buFont typeface="+mj-lt"/>
              <a:buAutoNum type="arabicPeriod"/>
            </a:pPr>
            <a:r>
              <a:rPr lang="el-GR" dirty="0" smtClean="0"/>
              <a:t>Με ποιο τρόπο μπορεί ο εκπαιδευτής να διαμορφώσει περιβάλλοντα συνεργασίας στην εξ αποστάσεως εκπαίδευση;</a:t>
            </a:r>
          </a:p>
          <a:p>
            <a:pPr marL="457200" indent="-457200">
              <a:buFont typeface="+mj-lt"/>
              <a:buAutoNum type="arabicPeriod"/>
            </a:pPr>
            <a:r>
              <a:rPr lang="el-GR" dirty="0" smtClean="0"/>
              <a:t>Πώς μπορεί να αξιοποιήσει </a:t>
            </a:r>
            <a:r>
              <a:rPr lang="el-GR" dirty="0" smtClean="0">
                <a:cs typeface="Times New Roman" pitchFamily="18" charset="0"/>
              </a:rPr>
              <a:t>(ο εκπαιδευτής) </a:t>
            </a:r>
            <a:r>
              <a:rPr lang="el-GR" dirty="0" smtClean="0"/>
              <a:t>την δυναμική της ομάδας στην εξ αποστάσεως εκπαίδευση για τη βελτίωση της εκπαιδευτικής διαδικασίας;</a:t>
            </a:r>
          </a:p>
          <a:p>
            <a:pPr marL="457200" indent="-457200">
              <a:buFont typeface="+mj-lt"/>
              <a:buAutoNum type="arabicPeriod"/>
            </a:pPr>
            <a:r>
              <a:rPr lang="el-GR" dirty="0" smtClean="0"/>
              <a:t>Συνδέεται η δυναμική της ομάδας με τις επιδόσεις των εκπαιδευόμενων και τα αποτελέσματα της μάθησης;</a:t>
            </a:r>
            <a:br>
              <a:rPr lang="el-GR" dirty="0" smtClean="0"/>
            </a:br>
            <a:endParaRPr lang="el-GR" dirty="0"/>
          </a:p>
        </p:txBody>
      </p:sp>
    </p:spTree>
    <p:extLst>
      <p:ext uri="{BB962C8B-B14F-4D97-AF65-F5344CB8AC3E}">
        <p14:creationId xmlns="" xmlns:p14="http://schemas.microsoft.com/office/powerpoint/2010/main" val="15389201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2800" b="1" dirty="0" smtClean="0">
                <a:latin typeface="Times New Roman" pitchFamily="18" charset="0"/>
                <a:cs typeface="Times New Roman" pitchFamily="18" charset="0"/>
              </a:rPr>
              <a:t>Δομή της εργασίας</a:t>
            </a:r>
            <a:endParaRPr lang="el-GR" sz="2800" b="1" dirty="0">
              <a:latin typeface="Times New Roman" pitchFamily="18" charset="0"/>
              <a:cs typeface="Times New Roman" pitchFamily="18" charset="0"/>
            </a:endParaRPr>
          </a:p>
        </p:txBody>
      </p:sp>
      <p:sp>
        <p:nvSpPr>
          <p:cNvPr id="4" name="9 - Ορθογώνιο"/>
          <p:cNvSpPr/>
          <p:nvPr/>
        </p:nvSpPr>
        <p:spPr>
          <a:xfrm>
            <a:off x="827584" y="1556792"/>
            <a:ext cx="6840760" cy="6309420"/>
          </a:xfrm>
          <a:prstGeom prst="rect">
            <a:avLst/>
          </a:prstGeom>
        </p:spPr>
        <p:txBody>
          <a:bodyPr wrap="square">
            <a:spAutoFit/>
          </a:bodyPr>
          <a:lstStyle/>
          <a:p>
            <a:pPr marL="457200" indent="-457200"/>
            <a:r>
              <a:rPr lang="el-GR" sz="2200" u="sng" dirty="0" smtClean="0"/>
              <a:t>Στις επόμενες ενότητες θα συζητηθούν:</a:t>
            </a:r>
            <a:endParaRPr lang="el-GR" sz="2200" dirty="0" smtClean="0"/>
          </a:p>
          <a:p>
            <a:pPr marL="457200" indent="-457200"/>
            <a:endParaRPr lang="el-GR" sz="2200" u="sng" dirty="0" smtClean="0"/>
          </a:p>
          <a:p>
            <a:pPr marL="457200" indent="-457200">
              <a:buFont typeface="Arial" pitchFamily="34" charset="0"/>
              <a:buChar char="•"/>
            </a:pPr>
            <a:r>
              <a:rPr lang="el-GR" sz="2200" dirty="0" smtClean="0"/>
              <a:t>Το θεωρητικό πλαίσιο της εργασίας</a:t>
            </a:r>
          </a:p>
          <a:p>
            <a:pPr marL="457200" indent="-457200">
              <a:buFont typeface="Arial" pitchFamily="34" charset="0"/>
              <a:buChar char="•"/>
            </a:pPr>
            <a:endParaRPr lang="el-GR" sz="2200" dirty="0" smtClean="0"/>
          </a:p>
          <a:p>
            <a:pPr marL="457200" indent="-457200">
              <a:buFont typeface="Arial" pitchFamily="34" charset="0"/>
              <a:buChar char="•"/>
            </a:pPr>
            <a:r>
              <a:rPr lang="el-GR" sz="2200" dirty="0" smtClean="0"/>
              <a:t>Τα βασικά στοιχεία της εργασίας</a:t>
            </a:r>
          </a:p>
          <a:p>
            <a:pPr marL="457200" indent="-457200"/>
            <a:endParaRPr lang="el-GR" sz="2200" dirty="0" smtClean="0"/>
          </a:p>
          <a:p>
            <a:pPr marL="457200" indent="-457200">
              <a:buFont typeface="Arial" pitchFamily="34" charset="0"/>
              <a:buChar char="•"/>
            </a:pPr>
            <a:r>
              <a:rPr lang="el-GR" sz="2200" dirty="0" smtClean="0"/>
              <a:t>Η μεθοδολογία της βιβλιογραφικής ανασκόπησης</a:t>
            </a:r>
          </a:p>
          <a:p>
            <a:pPr marL="457200" indent="-457200">
              <a:buFont typeface="Arial" pitchFamily="34" charset="0"/>
              <a:buChar char="•"/>
            </a:pPr>
            <a:endParaRPr lang="el-GR" sz="2200" dirty="0" smtClean="0"/>
          </a:p>
          <a:p>
            <a:pPr marL="457200" indent="-457200">
              <a:buFont typeface="Arial" pitchFamily="34" charset="0"/>
              <a:buChar char="•"/>
            </a:pPr>
            <a:r>
              <a:rPr lang="el-GR" sz="2200" dirty="0" smtClean="0"/>
              <a:t>Τα αποτελέσματα που προέκυψαν από τη βιβλιογραφική ανασκόπηση και τα αντίστοιχα συμπεράσματα</a:t>
            </a:r>
          </a:p>
          <a:p>
            <a:pPr marL="457200" indent="-457200"/>
            <a:endParaRPr lang="el-GR" sz="2200" dirty="0" smtClean="0"/>
          </a:p>
          <a:p>
            <a:pPr marL="457200" indent="-457200">
              <a:buFont typeface="Arial" pitchFamily="34" charset="0"/>
              <a:buChar char="•"/>
            </a:pPr>
            <a:r>
              <a:rPr lang="el-GR" sz="2200" dirty="0" smtClean="0"/>
              <a:t>Οι περιορισμοί και οι προτάσεις για μελλοντική έρευνα</a:t>
            </a:r>
          </a:p>
          <a:p>
            <a:pPr marL="457200" indent="-457200">
              <a:buFont typeface="Arial" pitchFamily="34" charset="0"/>
              <a:buChar char="•"/>
            </a:pPr>
            <a:endParaRPr lang="el-GR" sz="3200" dirty="0" smtClean="0"/>
          </a:p>
          <a:p>
            <a:pPr marL="457200" indent="-457200">
              <a:buFont typeface="Arial" pitchFamily="34" charset="0"/>
              <a:buChar char="•"/>
            </a:pPr>
            <a:endParaRPr lang="el-GR" sz="3200" dirty="0"/>
          </a:p>
          <a:p>
            <a:endParaRPr lang="el-GR" sz="3200" dirty="0"/>
          </a:p>
        </p:txBody>
      </p:sp>
    </p:spTree>
    <p:extLst>
      <p:ext uri="{BB962C8B-B14F-4D97-AF65-F5344CB8AC3E}">
        <p14:creationId xmlns="" xmlns:p14="http://schemas.microsoft.com/office/powerpoint/2010/main" val="13688952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2800" b="1" dirty="0" smtClean="0">
                <a:latin typeface="Times New Roman" pitchFamily="18" charset="0"/>
                <a:cs typeface="Times New Roman" pitchFamily="18" charset="0"/>
              </a:rPr>
              <a:t>Θεωρητικό πλαίσιο εργασίας</a:t>
            </a:r>
            <a:endParaRPr lang="el-GR" sz="2800" b="1" dirty="0">
              <a:latin typeface="Times New Roman" pitchFamily="18" charset="0"/>
              <a:cs typeface="Times New Roman" pitchFamily="18" charset="0"/>
            </a:endParaRPr>
          </a:p>
        </p:txBody>
      </p:sp>
      <p:sp>
        <p:nvSpPr>
          <p:cNvPr id="4" name="9 - Ορθογώνιο"/>
          <p:cNvSpPr/>
          <p:nvPr/>
        </p:nvSpPr>
        <p:spPr>
          <a:xfrm>
            <a:off x="827584" y="1556793"/>
            <a:ext cx="7887820" cy="6186309"/>
          </a:xfrm>
          <a:prstGeom prst="rect">
            <a:avLst/>
          </a:prstGeom>
        </p:spPr>
        <p:txBody>
          <a:bodyPr wrap="square">
            <a:spAutoFit/>
          </a:bodyPr>
          <a:lstStyle/>
          <a:p>
            <a:r>
              <a:rPr lang="el-GR" u="sng" dirty="0" smtClean="0"/>
              <a:t>Βασικοί ορισμοί:</a:t>
            </a:r>
          </a:p>
          <a:p>
            <a:endParaRPr lang="el-GR" u="sng" dirty="0" smtClean="0"/>
          </a:p>
          <a:p>
            <a:pPr marL="514350" indent="-514350">
              <a:buFont typeface="+mj-lt"/>
              <a:buAutoNum type="arabicPeriod"/>
            </a:pPr>
            <a:r>
              <a:rPr lang="el-GR" sz="2000" u="sng" dirty="0" smtClean="0">
                <a:effectLst>
                  <a:outerShdw blurRad="38100" dist="38100" dir="2700000" algn="tl">
                    <a:srgbClr val="000000">
                      <a:alpha val="43137"/>
                    </a:srgbClr>
                  </a:outerShdw>
                </a:effectLst>
              </a:rPr>
              <a:t>Εξ αποστάσεως εκπαίδευση</a:t>
            </a:r>
            <a:r>
              <a:rPr lang="el-GR" sz="2000" dirty="0" smtClean="0"/>
              <a:t>. Πρόκειται για μια επίσημη εκπαίδευση, θεσμοκεντρική, στην οποία χρησιμοποιούνται τεχνολογικά συστήματα διαδραστικής επικοινωνίας, τα οποία είναι απαραίτητα για τη σύνδεση των εκπαιδευόμενων με το μαθησιακό υλικό και την αλληλεπίδραση με τον εκπαιδευτή. </a:t>
            </a:r>
          </a:p>
          <a:p>
            <a:pPr marL="514350" indent="-514350">
              <a:buFont typeface="+mj-lt"/>
              <a:buAutoNum type="arabicPeriod"/>
            </a:pPr>
            <a:r>
              <a:rPr lang="el-GR" sz="2000" u="sng" dirty="0" smtClean="0">
                <a:effectLst>
                  <a:outerShdw blurRad="38100" dist="38100" dir="2700000" algn="tl">
                    <a:srgbClr val="000000">
                      <a:alpha val="43137"/>
                    </a:srgbClr>
                  </a:outerShdw>
                </a:effectLst>
              </a:rPr>
              <a:t>Δυναμική ομάδας</a:t>
            </a:r>
            <a:r>
              <a:rPr lang="el-GR" sz="2000" dirty="0" smtClean="0"/>
              <a:t>. Η ύπαρξη της ομάδας έγκειται στην αλληλεξάρτηση των μελών της ώστε να επιτύχουν συγκεκριμένους στόχους.  Η αλληλεξάρτηση της ομάδας οδηγεί αυτομάτως στη συνεργατικότητα για έναν κοινό σκοπό. Με τη σειρά της η αλληλεξάρτηση  της ομάδας είναι το στοιχείο εκείνο που ισχυροποιεί τη δυναμική της. </a:t>
            </a:r>
            <a:r>
              <a:rPr lang="el-GR" sz="1800" dirty="0" smtClean="0"/>
              <a:t/>
            </a:r>
            <a:br>
              <a:rPr lang="el-GR" sz="1800" dirty="0" smtClean="0"/>
            </a:br>
            <a:r>
              <a:rPr lang="el-GR" sz="1800" dirty="0" smtClean="0"/>
              <a:t/>
            </a:r>
            <a:br>
              <a:rPr lang="el-GR" sz="1800" dirty="0" smtClean="0"/>
            </a:br>
            <a:r>
              <a:rPr lang="el-GR" sz="1800" dirty="0" smtClean="0"/>
              <a:t/>
            </a:r>
            <a:br>
              <a:rPr lang="el-GR" sz="1800" dirty="0" smtClean="0"/>
            </a:br>
            <a:r>
              <a:rPr lang="el-GR" sz="1800" dirty="0" smtClean="0"/>
              <a:t/>
            </a:r>
            <a:br>
              <a:rPr lang="el-GR" sz="1800" dirty="0" smtClean="0"/>
            </a:br>
            <a:endParaRPr lang="el-GR" sz="1800" dirty="0" smtClean="0"/>
          </a:p>
          <a:p>
            <a:pPr marL="514350" indent="-514350">
              <a:buFont typeface="+mj-lt"/>
              <a:buAutoNum type="arabicPeriod"/>
            </a:pPr>
            <a:endParaRPr lang="el-GR" sz="2800" dirty="0" smtClean="0"/>
          </a:p>
          <a:p>
            <a:pPr marL="514350" indent="-514350">
              <a:buFont typeface="+mj-lt"/>
              <a:buAutoNum type="arabicPeriod"/>
            </a:pPr>
            <a:endParaRPr lang="el-GR" sz="2800" dirty="0"/>
          </a:p>
        </p:txBody>
      </p:sp>
    </p:spTree>
    <p:extLst>
      <p:ext uri="{BB962C8B-B14F-4D97-AF65-F5344CB8AC3E}">
        <p14:creationId xmlns="" xmlns:p14="http://schemas.microsoft.com/office/powerpoint/2010/main" val="35816692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928662" y="1285860"/>
            <a:ext cx="7586688" cy="5143536"/>
          </a:xfrm>
        </p:spPr>
        <p:txBody>
          <a:bodyPr>
            <a:noAutofit/>
          </a:bodyPr>
          <a:lstStyle/>
          <a:p>
            <a:pPr marL="457200" indent="-457200">
              <a:buFont typeface="+mj-lt"/>
              <a:buAutoNum type="arabicPeriod" startAt="3"/>
            </a:pPr>
            <a:r>
              <a:rPr lang="el-GR" sz="1800" u="sng" dirty="0" smtClean="0">
                <a:effectLst>
                  <a:outerShdw blurRad="38100" dist="38100" dir="2700000" algn="tl">
                    <a:srgbClr val="000000">
                      <a:alpha val="43137"/>
                    </a:srgbClr>
                  </a:outerShdw>
                </a:effectLst>
                <a:latin typeface="Times New Roman" pitchFamily="18" charset="0"/>
                <a:cs typeface="Times New Roman" pitchFamily="18" charset="0"/>
              </a:rPr>
              <a:t>Ρόλος εκπαιδευτή.</a:t>
            </a:r>
            <a:r>
              <a:rPr lang="el-GR" sz="1800" dirty="0" smtClean="0">
                <a:latin typeface="Times New Roman" pitchFamily="18" charset="0"/>
                <a:cs typeface="Times New Roman" pitchFamily="18" charset="0"/>
              </a:rPr>
              <a:t> Ο εκπαιδευτής πρέπει να διαθέτει τις κατάλληλες δεξιότητες και εμπειρίες, να είναι προετοιμασμένος ως προς το σχεδιασμό της εξ αποστάσεως «συνάντησής» του με την εκπαιδευτική ομάδα.</a:t>
            </a:r>
          </a:p>
          <a:p>
            <a:pPr marL="457200" indent="-457200">
              <a:buFont typeface="+mj-lt"/>
              <a:buAutoNum type="arabicPeriod" startAt="3"/>
            </a:pPr>
            <a:r>
              <a:rPr lang="el-GR" sz="1800" u="sng" dirty="0" smtClean="0">
                <a:effectLst>
                  <a:outerShdw blurRad="38100" dist="38100" dir="2700000" algn="tl">
                    <a:srgbClr val="000000">
                      <a:alpha val="43137"/>
                    </a:srgbClr>
                  </a:outerShdw>
                </a:effectLst>
                <a:latin typeface="Times New Roman" pitchFamily="18" charset="0"/>
                <a:cs typeface="Times New Roman" pitchFamily="18" charset="0"/>
              </a:rPr>
              <a:t>Συνεργατική μάθηση</a:t>
            </a:r>
            <a:r>
              <a:rPr lang="el-GR" sz="1800" dirty="0" smtClean="0">
                <a:latin typeface="Times New Roman" pitchFamily="18" charset="0"/>
                <a:cs typeface="Times New Roman" pitchFamily="18" charset="0"/>
              </a:rPr>
              <a:t>. Η συνεργατική μάθηση αποτελεί μια μέθοδο διδασκαλίας που επικεντρώνεται στην ανάπτυξη συνεργασίας των εκπαιδευόμενων με σκοπό τη δημιουργία κοινωνικών και εκπαιδευτικών σχέσεων, μειώνοντας τον ανταγωνισμό και προωθώντας την ομαδικότητα. </a:t>
            </a:r>
          </a:p>
          <a:p>
            <a:pPr marL="457200" indent="-457200">
              <a:buFont typeface="Wingdings" pitchFamily="2" charset="2"/>
              <a:buChar char="Ø"/>
            </a:pPr>
            <a:r>
              <a:rPr lang="el-GR" sz="1800" dirty="0" smtClean="0">
                <a:latin typeface="Times New Roman" pitchFamily="18" charset="0"/>
                <a:cs typeface="Times New Roman" pitchFamily="18" charset="0"/>
              </a:rPr>
              <a:t>Τα είδη συνεργατικής μάθησης διακρίνονται: </a:t>
            </a:r>
            <a:r>
              <a:rPr lang="el-GR" sz="1800" b="1" dirty="0" smtClean="0">
                <a:latin typeface="Times New Roman" pitchFamily="18" charset="0"/>
                <a:cs typeface="Times New Roman" pitchFamily="18" charset="0"/>
              </a:rPr>
              <a:t>α)</a:t>
            </a:r>
            <a:r>
              <a:rPr lang="el-GR" sz="1800" dirty="0" smtClean="0">
                <a:latin typeface="Times New Roman" pitchFamily="18" charset="0"/>
                <a:cs typeface="Times New Roman" pitchFamily="18" charset="0"/>
              </a:rPr>
              <a:t> στην κλειστή συνεργατική – συνεταιριστική μάθηση σε ζευγάρια και </a:t>
            </a:r>
            <a:r>
              <a:rPr lang="el-GR" sz="1800" b="1" dirty="0" smtClean="0">
                <a:latin typeface="Times New Roman" pitchFamily="18" charset="0"/>
                <a:cs typeface="Times New Roman" pitchFamily="18" charset="0"/>
              </a:rPr>
              <a:t>β)</a:t>
            </a:r>
            <a:r>
              <a:rPr lang="el-GR" sz="1800" dirty="0" smtClean="0">
                <a:latin typeface="Times New Roman" pitchFamily="18" charset="0"/>
                <a:cs typeface="Times New Roman" pitchFamily="18" charset="0"/>
              </a:rPr>
              <a:t> στην ανοιχτή συνεργατική μάθηση σε ανομοιογενείς ομάδες </a:t>
            </a:r>
            <a:br>
              <a:rPr lang="el-GR" sz="1800" dirty="0" smtClean="0">
                <a:latin typeface="Times New Roman" pitchFamily="18" charset="0"/>
                <a:cs typeface="Times New Roman" pitchFamily="18" charset="0"/>
              </a:rPr>
            </a:br>
            <a:endParaRPr lang="el-GR" sz="1800" u="sng" dirty="0" smtClean="0">
              <a:effectLst>
                <a:outerShdw blurRad="38100" dist="38100" dir="2700000" algn="tl">
                  <a:srgbClr val="000000">
                    <a:alpha val="43137"/>
                  </a:srgbClr>
                </a:outerShdw>
              </a:effectLst>
              <a:latin typeface="Times New Roman" pitchFamily="18" charset="0"/>
              <a:cs typeface="Times New Roman" pitchFamily="18" charset="0"/>
            </a:endParaRPr>
          </a:p>
          <a:p>
            <a:pPr>
              <a:buNone/>
            </a:pPr>
            <a:endParaRPr lang="el-GR" sz="1600" u="sng" dirty="0">
              <a:effectLst>
                <a:outerShdw blurRad="38100" dist="38100" dir="2700000" algn="tl">
                  <a:srgbClr val="000000">
                    <a:alpha val="43137"/>
                  </a:srgbClr>
                </a:outerShdw>
              </a:effectLst>
            </a:endParaRPr>
          </a:p>
        </p:txBody>
      </p:sp>
      <p:sp>
        <p:nvSpPr>
          <p:cNvPr id="3" name="2 - Τίτλος"/>
          <p:cNvSpPr>
            <a:spLocks noGrp="1"/>
          </p:cNvSpPr>
          <p:nvPr>
            <p:ph type="title"/>
          </p:nvPr>
        </p:nvSpPr>
        <p:spPr/>
        <p:txBody>
          <a:bodyPr>
            <a:normAutofit/>
          </a:bodyPr>
          <a:lstStyle/>
          <a:p>
            <a:r>
              <a:rPr lang="el-GR" sz="2800" dirty="0" smtClean="0">
                <a:latin typeface="Times New Roman" pitchFamily="18" charset="0"/>
                <a:cs typeface="Times New Roman" pitchFamily="18" charset="0"/>
              </a:rPr>
              <a:t>   Θεωρητικό πλαίσιο εργασίας</a:t>
            </a:r>
            <a:endParaRPr lang="el-GR" sz="28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95128" y="142852"/>
            <a:ext cx="7848872" cy="953204"/>
          </a:xfrm>
        </p:spPr>
        <p:txBody>
          <a:bodyPr>
            <a:noAutofit/>
          </a:bodyPr>
          <a:lstStyle/>
          <a:p>
            <a:r>
              <a:rPr lang="el-GR" sz="2800" dirty="0">
                <a:latin typeface="Times New Roman" pitchFamily="18" charset="0"/>
                <a:cs typeface="Times New Roman" pitchFamily="18" charset="0"/>
              </a:rPr>
              <a:t/>
            </a:r>
            <a:br>
              <a:rPr lang="el-GR" sz="2800" dirty="0">
                <a:latin typeface="Times New Roman" pitchFamily="18" charset="0"/>
                <a:cs typeface="Times New Roman" pitchFamily="18" charset="0"/>
              </a:rPr>
            </a:br>
            <a:r>
              <a:rPr lang="el-GR" sz="2800" dirty="0" smtClean="0">
                <a:latin typeface="Times New Roman" pitchFamily="18" charset="0"/>
                <a:cs typeface="Times New Roman" pitchFamily="18" charset="0"/>
              </a:rPr>
              <a:t>  </a:t>
            </a:r>
            <a:r>
              <a:rPr lang="el-GR" sz="2400" dirty="0" smtClean="0">
                <a:latin typeface="Times New Roman" pitchFamily="18" charset="0"/>
                <a:cs typeface="Times New Roman" pitchFamily="18" charset="0"/>
              </a:rPr>
              <a:t>Βασικά στοιχεία βιβλιογραφικής ανασκόπησης</a:t>
            </a:r>
            <a:endParaRPr lang="el-GR" sz="2400" b="1" dirty="0">
              <a:solidFill>
                <a:srgbClr val="FF0000"/>
              </a:solidFill>
              <a:latin typeface="Times New Roman" pitchFamily="18" charset="0"/>
              <a:cs typeface="Times New Roman" pitchFamily="18" charset="0"/>
            </a:endParaRPr>
          </a:p>
        </p:txBody>
      </p:sp>
      <p:graphicFrame>
        <p:nvGraphicFramePr>
          <p:cNvPr id="5" name="4 - Διάγραμμα"/>
          <p:cNvGraphicFramePr/>
          <p:nvPr/>
        </p:nvGraphicFramePr>
        <p:xfrm>
          <a:off x="857224" y="1428736"/>
          <a:ext cx="7643866" cy="48577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33481645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785786" y="1643050"/>
            <a:ext cx="7886700" cy="4714908"/>
          </a:xfrm>
        </p:spPr>
        <p:txBody>
          <a:bodyPr>
            <a:normAutofit fontScale="85000" lnSpcReduction="20000"/>
          </a:bodyPr>
          <a:lstStyle/>
          <a:p>
            <a:r>
              <a:rPr lang="el-GR" sz="2400" dirty="0" smtClean="0">
                <a:latin typeface="Times New Roman" pitchFamily="18" charset="0"/>
                <a:cs typeface="Times New Roman" pitchFamily="18" charset="0"/>
              </a:rPr>
              <a:t> Τίτλος μαθήματος ηλεκτρονικού υλικού: </a:t>
            </a:r>
            <a:r>
              <a:rPr lang="el-GR" sz="2400" i="1" dirty="0" smtClean="0">
                <a:solidFill>
                  <a:schemeClr val="accent2">
                    <a:lumMod val="75000"/>
                  </a:schemeClr>
                </a:solidFill>
                <a:latin typeface="Times New Roman" pitchFamily="18" charset="0"/>
                <a:cs typeface="Times New Roman" pitchFamily="18" charset="0"/>
              </a:rPr>
              <a:t>«Η δυναμική της ομάδας στην εξ αποστάσεως εκπαίδευση και ο ρόλος του εκπαιδευτή»</a:t>
            </a:r>
          </a:p>
          <a:p>
            <a:r>
              <a:rPr lang="el-GR" sz="2400" dirty="0" smtClean="0">
                <a:latin typeface="Times New Roman" pitchFamily="18" charset="0"/>
                <a:cs typeface="Times New Roman" pitchFamily="18" charset="0"/>
              </a:rPr>
              <a:t>Τρεις (3) διδακτικές ενότητες:</a:t>
            </a:r>
          </a:p>
          <a:p>
            <a:pPr>
              <a:buNone/>
            </a:pPr>
            <a:r>
              <a:rPr lang="el-GR" sz="2400" dirty="0" smtClean="0">
                <a:solidFill>
                  <a:schemeClr val="accent2">
                    <a:lumMod val="75000"/>
                  </a:schemeClr>
                </a:solidFill>
                <a:latin typeface="Times New Roman" pitchFamily="18" charset="0"/>
                <a:cs typeface="Times New Roman" pitchFamily="18" charset="0"/>
              </a:rPr>
              <a:t>Α) </a:t>
            </a:r>
            <a:r>
              <a:rPr lang="el-GR" sz="2400" dirty="0" smtClean="0">
                <a:latin typeface="Times New Roman" pitchFamily="18" charset="0"/>
                <a:cs typeface="Times New Roman" pitchFamily="18" charset="0"/>
              </a:rPr>
              <a:t>Με ποιο τρόπο μπορεί ο εκπαιδευτής να διαμορφώσει περιβάλλοντα συνεργασίας στην εξ αποστάσεως εκπαίδευση;</a:t>
            </a:r>
          </a:p>
          <a:p>
            <a:pPr>
              <a:buNone/>
            </a:pPr>
            <a:r>
              <a:rPr lang="el-GR" sz="2400" dirty="0" smtClean="0">
                <a:solidFill>
                  <a:schemeClr val="accent2">
                    <a:lumMod val="75000"/>
                  </a:schemeClr>
                </a:solidFill>
                <a:latin typeface="Times New Roman" pitchFamily="18" charset="0"/>
                <a:cs typeface="Times New Roman" pitchFamily="18" charset="0"/>
              </a:rPr>
              <a:t>Β)</a:t>
            </a:r>
            <a:r>
              <a:rPr lang="el-GR" sz="2400" dirty="0" smtClean="0"/>
              <a:t> </a:t>
            </a:r>
            <a:r>
              <a:rPr lang="el-GR" sz="2400" dirty="0" smtClean="0">
                <a:latin typeface="Times New Roman" pitchFamily="18" charset="0"/>
                <a:cs typeface="Times New Roman" pitchFamily="18" charset="0"/>
              </a:rPr>
              <a:t>Πώς μπορεί να αξιοποιήσει (ο εκπαιδευτής) την δυναμική της ομάδας στην εξ αποστάσεως εκπαίδευση για τη βελτίωση της εκπαιδευτικής διαδικασίας;</a:t>
            </a:r>
          </a:p>
          <a:p>
            <a:pPr>
              <a:buNone/>
            </a:pPr>
            <a:r>
              <a:rPr lang="el-GR" sz="2400" dirty="0" smtClean="0">
                <a:solidFill>
                  <a:schemeClr val="accent2">
                    <a:lumMod val="75000"/>
                  </a:schemeClr>
                </a:solidFill>
                <a:latin typeface="Times New Roman" pitchFamily="18" charset="0"/>
                <a:cs typeface="Times New Roman" pitchFamily="18" charset="0"/>
              </a:rPr>
              <a:t>Γ) </a:t>
            </a:r>
            <a:r>
              <a:rPr lang="el-GR" sz="2400" dirty="0" smtClean="0">
                <a:latin typeface="Times New Roman" pitchFamily="18" charset="0"/>
                <a:cs typeface="Times New Roman" pitchFamily="18" charset="0"/>
              </a:rPr>
              <a:t>Συνδέεται η δυναμική της ομάδας με τις επιδόσεις των εκπαιδευόμενων και τα αποτελέσματα της μάθησης;</a:t>
            </a:r>
          </a:p>
        </p:txBody>
      </p:sp>
      <p:sp>
        <p:nvSpPr>
          <p:cNvPr id="3" name="2 - Τίτλος"/>
          <p:cNvSpPr>
            <a:spLocks noGrp="1"/>
          </p:cNvSpPr>
          <p:nvPr>
            <p:ph type="title"/>
          </p:nvPr>
        </p:nvSpPr>
        <p:spPr/>
        <p:txBody>
          <a:bodyPr>
            <a:normAutofit/>
          </a:bodyPr>
          <a:lstStyle/>
          <a:p>
            <a:r>
              <a:rPr lang="en-US" sz="3200" dirty="0" smtClean="0">
                <a:latin typeface="Times New Roman" pitchFamily="18" charset="0"/>
                <a:cs typeface="Times New Roman" pitchFamily="18" charset="0"/>
              </a:rPr>
              <a:t>   Chamilo</a:t>
            </a:r>
            <a:endParaRPr lang="el-GR"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3081</TotalTime>
  <Words>1405</Words>
  <Application>Microsoft Office PowerPoint</Application>
  <PresentationFormat>Προβολή στην οθόνη (4:3)</PresentationFormat>
  <Paragraphs>163</Paragraphs>
  <Slides>30</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30</vt:i4>
      </vt:variant>
    </vt:vector>
  </HeadingPairs>
  <TitlesOfParts>
    <vt:vector size="31" baseType="lpstr">
      <vt:lpstr>Θέμα του Office</vt:lpstr>
      <vt:lpstr>«Η δυναμική της ομάδας στην εξ αποστάσεως εκπαίδευση και ο ρόλος του εκπαιδευτή»  </vt:lpstr>
      <vt:lpstr>Σκοπός εργασίας</vt:lpstr>
      <vt:lpstr>Η συνεισφορά της παρούσας διπλωματικής εργασίας</vt:lpstr>
      <vt:lpstr>    Ερευνητικά ερωτήματα</vt:lpstr>
      <vt:lpstr>Δομή της εργασίας</vt:lpstr>
      <vt:lpstr>Θεωρητικό πλαίσιο εργασίας</vt:lpstr>
      <vt:lpstr>   Θεωρητικό πλαίσιο εργασίας</vt:lpstr>
      <vt:lpstr>   Βασικά στοιχεία βιβλιογραφικής ανασκόπησης</vt:lpstr>
      <vt:lpstr>   Chamilo</vt:lpstr>
      <vt:lpstr>   Α’ Διδακτική Ενότητα</vt:lpstr>
      <vt:lpstr>Διαφάνεια 11</vt:lpstr>
      <vt:lpstr>Διαφάνεια 12</vt:lpstr>
      <vt:lpstr>  Β’ Διδακτική Ενότητα</vt:lpstr>
      <vt:lpstr> Ενδεικτικά slides Β’ Διδακτικής Ενότητας</vt:lpstr>
      <vt:lpstr>Διαφάνεια 15</vt:lpstr>
      <vt:lpstr>   Γ’ Διδακτική Ενότητα</vt:lpstr>
      <vt:lpstr>   Ενδεικτικά slides Γ’ Διδακτικής Ενότητας</vt:lpstr>
      <vt:lpstr>Διαφάνεια 18</vt:lpstr>
      <vt:lpstr>    Μεθοδολογία έρευνας</vt:lpstr>
      <vt:lpstr>  Μεθοδολογία έρευνας</vt:lpstr>
      <vt:lpstr>   Πίνακες με τα άρθρα ανά φορέα</vt:lpstr>
      <vt:lpstr>Διαφάνεια 22</vt:lpstr>
      <vt:lpstr>Διαφάνεια 23</vt:lpstr>
      <vt:lpstr> Αποτελέσματα βιβλιογραφικής ανασκόπησης</vt:lpstr>
      <vt:lpstr>    Αποτελέσματα βιβλιογραφικής ανασκόπησης</vt:lpstr>
      <vt:lpstr>   Αποτελέσματα βιβλιογραφικής ανασκόπησης</vt:lpstr>
      <vt:lpstr>   Συμπεράσματα βιβλιογραφικής ανασκόπησης</vt:lpstr>
      <vt:lpstr>   Συμπεράσματα βιβλιογραφικής ανασκόπησης</vt:lpstr>
      <vt:lpstr>  Περιορισμοί – Μελλοντικές προτάσεις </vt:lpstr>
      <vt:lpstr>Διαφάνεια 30</vt:lpstr>
    </vt:vector>
  </TitlesOfParts>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user</cp:lastModifiedBy>
  <cp:revision>1742</cp:revision>
  <dcterms:created xsi:type="dcterms:W3CDTF">2003-10-16T17:37:47Z</dcterms:created>
  <dcterms:modified xsi:type="dcterms:W3CDTF">2021-11-04T11:08:18Z</dcterms:modified>
</cp:coreProperties>
</file>