
<file path=[Content_Types].xml><?xml version="1.0" encoding="utf-8"?>
<Types xmlns="http://schemas.openxmlformats.org/package/2006/content-types">
  <Default Extension="gif" ContentType="image/gif"/>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4"/>
  </p:sldMasterIdLst>
  <p:notesMasterIdLst>
    <p:notesMasterId r:id="rId51"/>
  </p:notesMasterIdLst>
  <p:handoutMasterIdLst>
    <p:handoutMasterId r:id="rId52"/>
  </p:handoutMasterIdLst>
  <p:sldIdLst>
    <p:sldId id="259" r:id="rId5"/>
    <p:sldId id="264" r:id="rId6"/>
    <p:sldId id="332" r:id="rId7"/>
    <p:sldId id="265" r:id="rId8"/>
    <p:sldId id="266" r:id="rId9"/>
    <p:sldId id="267" r:id="rId10"/>
    <p:sldId id="269" r:id="rId11"/>
    <p:sldId id="272" r:id="rId12"/>
    <p:sldId id="271" r:id="rId13"/>
    <p:sldId id="312" r:id="rId14"/>
    <p:sldId id="273" r:id="rId15"/>
    <p:sldId id="275" r:id="rId16"/>
    <p:sldId id="278" r:id="rId17"/>
    <p:sldId id="277" r:id="rId18"/>
    <p:sldId id="280" r:id="rId19"/>
    <p:sldId id="281" r:id="rId20"/>
    <p:sldId id="282" r:id="rId21"/>
    <p:sldId id="283" r:id="rId22"/>
    <p:sldId id="286" r:id="rId23"/>
    <p:sldId id="288" r:id="rId24"/>
    <p:sldId id="289" r:id="rId25"/>
    <p:sldId id="290" r:id="rId26"/>
    <p:sldId id="315" r:id="rId27"/>
    <p:sldId id="316" r:id="rId28"/>
    <p:sldId id="317" r:id="rId29"/>
    <p:sldId id="318" r:id="rId30"/>
    <p:sldId id="314" r:id="rId31"/>
    <p:sldId id="319" r:id="rId32"/>
    <p:sldId id="320" r:id="rId33"/>
    <p:sldId id="321" r:id="rId34"/>
    <p:sldId id="322" r:id="rId35"/>
    <p:sldId id="334" r:id="rId36"/>
    <p:sldId id="333" r:id="rId37"/>
    <p:sldId id="323" r:id="rId38"/>
    <p:sldId id="324" r:id="rId39"/>
    <p:sldId id="325" r:id="rId40"/>
    <p:sldId id="326" r:id="rId41"/>
    <p:sldId id="327" r:id="rId42"/>
    <p:sldId id="328" r:id="rId43"/>
    <p:sldId id="329" r:id="rId44"/>
    <p:sldId id="330" r:id="rId45"/>
    <p:sldId id="331" r:id="rId46"/>
    <p:sldId id="313" r:id="rId47"/>
    <p:sldId id="308" r:id="rId48"/>
    <p:sldId id="310" r:id="rId49"/>
    <p:sldId id="311" r:id="rId50"/>
  </p:sldIdLst>
  <p:sldSz cx="12192000" cy="6858000"/>
  <p:notesSz cx="6858000" cy="9144000"/>
  <p:defaultTextStyle>
    <a:defPPr rtl="0">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04" d="100"/>
          <a:sy n="104" d="100"/>
        </p:scale>
        <p:origin x="138" y="354"/>
      </p:cViewPr>
      <p:guideLst/>
    </p:cSldViewPr>
  </p:slideViewPr>
  <p:notesTextViewPr>
    <p:cViewPr>
      <p:scale>
        <a:sx n="1" d="1"/>
        <a:sy n="1" d="1"/>
      </p:scale>
      <p:origin x="0" y="0"/>
    </p:cViewPr>
  </p:notesTextViewPr>
  <p:notesViewPr>
    <p:cSldViewPr snapToGrid="0" showGuides="1">
      <p:cViewPr varScale="1">
        <p:scale>
          <a:sx n="90" d="100"/>
          <a:sy n="90" d="100"/>
        </p:scale>
        <p:origin x="3024"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l-GR" dirty="0"/>
          </a:p>
        </p:txBody>
      </p:sp>
      <p:sp>
        <p:nvSpPr>
          <p:cNvPr id="3" name="Σύμβολο κράτησης θέσης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ED5ED103-55AF-498C-8226-BC820C36097B}" type="datetime1">
              <a:rPr lang="el-GR" smtClean="0"/>
              <a:t>5/11/2021</a:t>
            </a:fld>
            <a:endParaRPr lang="el-GR" dirty="0"/>
          </a:p>
        </p:txBody>
      </p:sp>
      <p:sp>
        <p:nvSpPr>
          <p:cNvPr id="4" name="Σύμβολο κράτησης θέσης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l-GR" dirty="0"/>
          </a:p>
        </p:txBody>
      </p:sp>
      <p:sp>
        <p:nvSpPr>
          <p:cNvPr id="5" name="Θέση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DCC7757-6264-420F-9201-02E9A21CB7A0}" type="slidenum">
              <a:rPr lang="el-GR" smtClean="0"/>
              <a:t>‹#›</a:t>
            </a:fld>
            <a:endParaRPr lang="el-GR" dirty="0"/>
          </a:p>
        </p:txBody>
      </p:sp>
    </p:spTree>
    <p:extLst>
      <p:ext uri="{BB962C8B-B14F-4D97-AF65-F5344CB8AC3E}">
        <p14:creationId xmlns:p14="http://schemas.microsoft.com/office/powerpoint/2010/main" val="2854295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l-GR" noProof="0" dirty="0"/>
          </a:p>
        </p:txBody>
      </p:sp>
      <p:sp>
        <p:nvSpPr>
          <p:cNvPr id="3" name="Σύμβολο κράτησης θέσης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4D2C1C-24E4-4D32-8F46-7596F6A417C2}" type="datetime1">
              <a:rPr lang="el-GR" smtClean="0"/>
              <a:pPr/>
              <a:t>5/11/2021</a:t>
            </a:fld>
            <a:endParaRPr lang="el-GR" dirty="0"/>
          </a:p>
        </p:txBody>
      </p:sp>
      <p:sp>
        <p:nvSpPr>
          <p:cNvPr id="4" name="Σύμβολο κράτησης θέσης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l-GR" noProof="0" dirty="0"/>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l-GR" noProof="0" dirty="0"/>
              <a:t>Στυλ υποδείγματος κειμένου</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l-GR" noProof="0" dirty="0"/>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AD115C9-E24C-4512-AA8B-319BB49F77B5}" type="slidenum">
              <a:rPr lang="el-GR" noProof="0" smtClean="0"/>
              <a:t>‹#›</a:t>
            </a:fld>
            <a:endParaRPr lang="el-GR" noProof="0" dirty="0"/>
          </a:p>
        </p:txBody>
      </p:sp>
    </p:spTree>
    <p:extLst>
      <p:ext uri="{BB962C8B-B14F-4D97-AF65-F5344CB8AC3E}">
        <p14:creationId xmlns:p14="http://schemas.microsoft.com/office/powerpoint/2010/main" val="212562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rtlCol="0"/>
          <a:lstStyle/>
          <a:p>
            <a:pPr rtl="0"/>
            <a:endParaRPr lang="el-GR" noProof="0" dirty="0"/>
          </a:p>
        </p:txBody>
      </p:sp>
      <p:sp>
        <p:nvSpPr>
          <p:cNvPr id="4" name="Θέση αριθμού διαφάνειας 3"/>
          <p:cNvSpPr>
            <a:spLocks noGrp="1"/>
          </p:cNvSpPr>
          <p:nvPr>
            <p:ph type="sldNum" sz="quarter" idx="10"/>
          </p:nvPr>
        </p:nvSpPr>
        <p:spPr/>
        <p:txBody>
          <a:bodyPr rtlCol="0"/>
          <a:lstStyle/>
          <a:p>
            <a:pPr rtl="0"/>
            <a:fld id="{8AD115C9-E24C-4512-AA8B-319BB49F77B5}" type="slidenum">
              <a:rPr lang="el-GR" smtClean="0"/>
              <a:t>1</a:t>
            </a:fld>
            <a:endParaRPr lang="el-GR" dirty="0"/>
          </a:p>
        </p:txBody>
      </p:sp>
    </p:spTree>
    <p:extLst>
      <p:ext uri="{BB962C8B-B14F-4D97-AF65-F5344CB8AC3E}">
        <p14:creationId xmlns:p14="http://schemas.microsoft.com/office/powerpoint/2010/main" val="9215183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10" name="Εικόνα 9"/>
          <p:cNvPicPr>
            <a:picLocks noChangeAspect="1"/>
          </p:cNvPicPr>
          <p:nvPr/>
        </p:nvPicPr>
        <p:blipFill>
          <a:blip r:embed="rId2" cstate="print"/>
          <a:srcRect t="33333"/>
          <a:stretch>
            <a:fillRect/>
          </a:stretch>
        </p:blipFill>
        <p:spPr>
          <a:xfrm>
            <a:off x="0" y="0"/>
            <a:ext cx="12192000" cy="4572000"/>
          </a:xfrm>
          <a:prstGeom prst="rect">
            <a:avLst/>
          </a:prstGeom>
        </p:spPr>
      </p:pic>
      <p:sp>
        <p:nvSpPr>
          <p:cNvPr id="2" name="Τίτλος 1"/>
          <p:cNvSpPr>
            <a:spLocks noGrp="1"/>
          </p:cNvSpPr>
          <p:nvPr>
            <p:ph type="ctrTitle"/>
          </p:nvPr>
        </p:nvSpPr>
        <p:spPr>
          <a:xfrm>
            <a:off x="914400" y="2007889"/>
            <a:ext cx="10363200" cy="1470025"/>
          </a:xfrm>
        </p:spPr>
        <p:txBody>
          <a:bodyPr rtlCol="0"/>
          <a:lstStyle>
            <a:lvl1pPr algn="ctr">
              <a:lnSpc>
                <a:spcPts val="4800"/>
              </a:lnSpc>
              <a:defRPr sz="4400" b="1" baseline="0">
                <a:solidFill>
                  <a:schemeClr val="tx2">
                    <a:lumMod val="50000"/>
                  </a:schemeClr>
                </a:solidFill>
                <a:effectLst/>
              </a:defRPr>
            </a:lvl1pPr>
          </a:lstStyle>
          <a:p>
            <a:pPr rtl="0"/>
            <a:r>
              <a:rPr lang="el-GR" noProof="0"/>
              <a:t>Κάντε κλικ για να επεξεργαστείτε τον τίτλο υποδείγματος</a:t>
            </a:r>
            <a:endParaRPr lang="el-GR" noProof="0" dirty="0"/>
          </a:p>
        </p:txBody>
      </p:sp>
      <p:sp>
        <p:nvSpPr>
          <p:cNvPr id="3" name="Υπότιτλος 2"/>
          <p:cNvSpPr>
            <a:spLocks noGrp="1"/>
          </p:cNvSpPr>
          <p:nvPr>
            <p:ph type="subTitle" idx="1"/>
          </p:nvPr>
        </p:nvSpPr>
        <p:spPr>
          <a:xfrm>
            <a:off x="1625600" y="3886200"/>
            <a:ext cx="8534400" cy="1752600"/>
          </a:xfrm>
        </p:spPr>
        <p:txBody>
          <a:bodyPr rtlCol="0">
            <a:normAutofit/>
          </a:bodyPr>
          <a:lstStyle>
            <a:lvl1pPr marL="0" indent="0" algn="ctr">
              <a:buNone/>
              <a:defRPr sz="2800" baseline="0">
                <a:solidFill>
                  <a:schemeClr val="tx2">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el-GR" noProof="0"/>
              <a:t>Κάντε κλικ για να επεξεργαστείτε τον υπότιτλο του υποδείγματος</a:t>
            </a:r>
            <a:endParaRPr lang="el-GR" noProof="0" dirty="0"/>
          </a:p>
        </p:txBody>
      </p:sp>
      <p:sp>
        <p:nvSpPr>
          <p:cNvPr id="5" name="Σύμβολο κράτησης θέσης υποσέλιδου 4"/>
          <p:cNvSpPr>
            <a:spLocks noGrp="1"/>
          </p:cNvSpPr>
          <p:nvPr>
            <p:ph type="ftr" sz="quarter" idx="11"/>
          </p:nvPr>
        </p:nvSpPr>
        <p:spPr/>
        <p:txBody>
          <a:bodyPr rtlCol="0"/>
          <a:lstStyle/>
          <a:p>
            <a:pPr rtl="0"/>
            <a:r>
              <a:rPr lang="el-GR" noProof="0" dirty="0"/>
              <a:t>Προσθήκη υποσέλιδου</a:t>
            </a:r>
          </a:p>
        </p:txBody>
      </p:sp>
      <p:sp>
        <p:nvSpPr>
          <p:cNvPr id="4" name="Σύμβολο κράτησης θέσης ημερομηνίας 3"/>
          <p:cNvSpPr>
            <a:spLocks noGrp="1"/>
          </p:cNvSpPr>
          <p:nvPr>
            <p:ph type="dt" sz="half" idx="10"/>
          </p:nvPr>
        </p:nvSpPr>
        <p:spPr/>
        <p:txBody>
          <a:bodyPr rtlCol="0"/>
          <a:lstStyle/>
          <a:p>
            <a:pPr rtl="0"/>
            <a:fld id="{4038EF51-4730-48AD-B914-384EB15EE9CD}" type="datetime1">
              <a:rPr lang="el-GR" noProof="0" smtClean="0"/>
              <a:t>5/11/2021</a:t>
            </a:fld>
            <a:endParaRPr lang="el-GR" noProof="0" dirty="0"/>
          </a:p>
        </p:txBody>
      </p:sp>
      <p:sp>
        <p:nvSpPr>
          <p:cNvPr id="6" name="Σύμβολο κράτησης θέσης αριθμού διαφάνειας 5"/>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2184353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p>
            <a:pPr rtl="0"/>
            <a:r>
              <a:rPr lang="el-GR" noProof="0"/>
              <a:t>Κάντε κλικ για να επεξεργαστείτε τον τίτλο υποδείγματος</a:t>
            </a:r>
            <a:endParaRPr lang="el-GR" noProof="0" dirty="0"/>
          </a:p>
        </p:txBody>
      </p:sp>
      <p:sp>
        <p:nvSpPr>
          <p:cNvPr id="3" name="Θέση κατακόρυφου κειμένου 2"/>
          <p:cNvSpPr>
            <a:spLocks noGrp="1"/>
          </p:cNvSpPr>
          <p:nvPr>
            <p:ph type="body" orient="vert" idx="1"/>
          </p:nvPr>
        </p:nvSpPr>
        <p:spPr/>
        <p:txBody>
          <a:bodyPr vert="eaVert" rtlCol="0"/>
          <a:lstStyle>
            <a:lvl1pPr>
              <a:buClr>
                <a:schemeClr val="tx2">
                  <a:lumMod val="50000"/>
                </a:schemeClr>
              </a:buClr>
              <a:defRPr/>
            </a:lvl1pPr>
            <a:lvl2pPr>
              <a:buClr>
                <a:schemeClr val="tx2">
                  <a:lumMod val="50000"/>
                </a:schemeClr>
              </a:buClr>
              <a:defRPr/>
            </a:lvl2pPr>
            <a:lvl3pPr>
              <a:buClr>
                <a:schemeClr val="tx2">
                  <a:lumMod val="50000"/>
                </a:schemeClr>
              </a:buClr>
              <a:defRPr/>
            </a:lvl3pPr>
            <a:lvl4pPr>
              <a:buClr>
                <a:schemeClr val="tx2">
                  <a:lumMod val="50000"/>
                </a:schemeClr>
              </a:buClr>
              <a:defRPr/>
            </a:lvl4pPr>
            <a:lvl5pPr>
              <a:buClr>
                <a:schemeClr val="tx2">
                  <a:lumMod val="50000"/>
                </a:schemeClr>
              </a:buClr>
              <a:defRPr/>
            </a:lvl5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5" name="Θέση υποσέλιδου 4"/>
          <p:cNvSpPr>
            <a:spLocks noGrp="1"/>
          </p:cNvSpPr>
          <p:nvPr>
            <p:ph type="ftr" sz="quarter" idx="11"/>
          </p:nvPr>
        </p:nvSpPr>
        <p:spPr/>
        <p:txBody>
          <a:bodyPr rtlCol="0"/>
          <a:lstStyle/>
          <a:p>
            <a:pPr rtl="0"/>
            <a:r>
              <a:rPr lang="el-GR" noProof="0" dirty="0"/>
              <a:t>Προσθήκη υποσέλιδου</a:t>
            </a:r>
          </a:p>
        </p:txBody>
      </p:sp>
      <p:sp>
        <p:nvSpPr>
          <p:cNvPr id="4" name="Σύμβολο κράτησης θέσης ημερομηνίας 3"/>
          <p:cNvSpPr>
            <a:spLocks noGrp="1"/>
          </p:cNvSpPr>
          <p:nvPr>
            <p:ph type="dt" sz="half" idx="10"/>
          </p:nvPr>
        </p:nvSpPr>
        <p:spPr/>
        <p:txBody>
          <a:bodyPr rtlCol="0"/>
          <a:lstStyle/>
          <a:p>
            <a:pPr rtl="0"/>
            <a:fld id="{D27A0034-D78A-494C-A0C3-43CF00FEA90B}" type="datetime1">
              <a:rPr lang="el-GR" noProof="0" smtClean="0"/>
              <a:t>5/11/2021</a:t>
            </a:fld>
            <a:endParaRPr lang="el-GR" noProof="0" dirty="0"/>
          </a:p>
        </p:txBody>
      </p:sp>
      <p:sp>
        <p:nvSpPr>
          <p:cNvPr id="6" name="Σύμβολο κράτησης θέσης αριθμού διαφάνειας 5"/>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3429676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839200" y="274639"/>
            <a:ext cx="2743200" cy="5851525"/>
          </a:xfrm>
        </p:spPr>
        <p:txBody>
          <a:bodyPr vert="eaVert" rtlCol="0"/>
          <a:lstStyle/>
          <a:p>
            <a:pPr rtl="0"/>
            <a:r>
              <a:rPr lang="el-GR" noProof="0"/>
              <a:t>Κάντε κλικ για να επεξεργαστείτε τον τίτλο υποδείγματος</a:t>
            </a:r>
            <a:endParaRPr lang="el-GR" noProof="0" dirty="0"/>
          </a:p>
        </p:txBody>
      </p:sp>
      <p:sp>
        <p:nvSpPr>
          <p:cNvPr id="3" name="Θέση κατακόρυφου κειμένου 2"/>
          <p:cNvSpPr>
            <a:spLocks noGrp="1"/>
          </p:cNvSpPr>
          <p:nvPr>
            <p:ph type="body" orient="vert" idx="1"/>
          </p:nvPr>
        </p:nvSpPr>
        <p:spPr>
          <a:xfrm>
            <a:off x="609600" y="274639"/>
            <a:ext cx="8026400" cy="5851525"/>
          </a:xfrm>
        </p:spPr>
        <p:txBody>
          <a:bodyPr vert="eaVert" rtlCol="0"/>
          <a:lstStyle>
            <a:lvl1pPr>
              <a:buClr>
                <a:schemeClr val="tx2">
                  <a:lumMod val="50000"/>
                </a:schemeClr>
              </a:buClr>
              <a:defRPr/>
            </a:lvl1pPr>
            <a:lvl2pPr>
              <a:buClr>
                <a:schemeClr val="tx2">
                  <a:lumMod val="50000"/>
                </a:schemeClr>
              </a:buClr>
              <a:defRPr/>
            </a:lvl2pPr>
            <a:lvl3pPr>
              <a:buClr>
                <a:schemeClr val="tx2">
                  <a:lumMod val="50000"/>
                </a:schemeClr>
              </a:buClr>
              <a:defRPr/>
            </a:lvl3pPr>
            <a:lvl4pPr>
              <a:buClr>
                <a:schemeClr val="tx2">
                  <a:lumMod val="50000"/>
                </a:schemeClr>
              </a:buClr>
              <a:defRPr/>
            </a:lvl4pPr>
            <a:lvl5pPr>
              <a:buClr>
                <a:schemeClr val="tx2">
                  <a:lumMod val="50000"/>
                </a:schemeClr>
              </a:buClr>
              <a:defRPr/>
            </a:lvl5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5" name="Θέση υποσέλιδου 4"/>
          <p:cNvSpPr>
            <a:spLocks noGrp="1"/>
          </p:cNvSpPr>
          <p:nvPr>
            <p:ph type="ftr" sz="quarter" idx="11"/>
          </p:nvPr>
        </p:nvSpPr>
        <p:spPr/>
        <p:txBody>
          <a:bodyPr rtlCol="0"/>
          <a:lstStyle/>
          <a:p>
            <a:pPr rtl="0"/>
            <a:r>
              <a:rPr lang="el-GR" noProof="0" dirty="0"/>
              <a:t>Προσθήκη υποσέλιδου</a:t>
            </a:r>
          </a:p>
        </p:txBody>
      </p:sp>
      <p:sp>
        <p:nvSpPr>
          <p:cNvPr id="4" name="Σύμβολο κράτησης θέσης ημερομηνίας 3"/>
          <p:cNvSpPr>
            <a:spLocks noGrp="1"/>
          </p:cNvSpPr>
          <p:nvPr>
            <p:ph type="dt" sz="half" idx="10"/>
          </p:nvPr>
        </p:nvSpPr>
        <p:spPr/>
        <p:txBody>
          <a:bodyPr rtlCol="0"/>
          <a:lstStyle/>
          <a:p>
            <a:pPr rtl="0"/>
            <a:fld id="{AD7D76FA-6A77-42AB-8B31-E3906F2774F1}" type="datetime1">
              <a:rPr lang="el-GR" noProof="0" smtClean="0"/>
              <a:t>5/11/2021</a:t>
            </a:fld>
            <a:endParaRPr lang="el-GR" noProof="0" dirty="0"/>
          </a:p>
        </p:txBody>
      </p:sp>
      <p:sp>
        <p:nvSpPr>
          <p:cNvPr id="6" name="Σύμβολο κράτησης θέσης αριθμού διαφάνειας 5"/>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270533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bg>
      <p:bgRef idx="1002">
        <a:schemeClr val="bg2"/>
      </p:bgRef>
    </p:bg>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a:xfrm>
            <a:off x="812800" y="274638"/>
            <a:ext cx="10566400" cy="1143000"/>
          </a:xfrm>
        </p:spPr>
        <p:txBody>
          <a:bodyPr rtlCol="0"/>
          <a:lstStyle>
            <a:lvl1pPr rtl="0">
              <a:defRPr>
                <a:solidFill>
                  <a:schemeClr val="tx2">
                    <a:lumMod val="50000"/>
                  </a:schemeClr>
                </a:solidFill>
                <a:effectLst/>
              </a:defRPr>
            </a:lvl1pPr>
          </a:lstStyle>
          <a:p>
            <a:pPr rtl="0"/>
            <a:r>
              <a:rPr lang="el-GR" noProof="0" dirty="0"/>
              <a:t>Κάντε κλικ για να επεξεργαστείτε το Στυλ κύριου τίτλου</a:t>
            </a:r>
          </a:p>
        </p:txBody>
      </p:sp>
      <p:sp>
        <p:nvSpPr>
          <p:cNvPr id="8" name="Σύμβολο κράτησης θέσης περιεχομένου 7"/>
          <p:cNvSpPr>
            <a:spLocks noGrp="1"/>
          </p:cNvSpPr>
          <p:nvPr>
            <p:ph sz="quarter" idx="13" hasCustomPrompt="1"/>
          </p:nvPr>
        </p:nvSpPr>
        <p:spPr>
          <a:xfrm>
            <a:off x="812800" y="1600200"/>
            <a:ext cx="10566400" cy="4114800"/>
          </a:xfrm>
        </p:spPr>
        <p:txBody>
          <a:bodyPr rtlCol="0"/>
          <a:lstStyle>
            <a:lvl1pPr rtl="0">
              <a:buClr>
                <a:schemeClr val="tx2">
                  <a:lumMod val="50000"/>
                </a:schemeClr>
              </a:buClr>
              <a:defRPr>
                <a:solidFill>
                  <a:schemeClr val="tx2">
                    <a:lumMod val="50000"/>
                  </a:schemeClr>
                </a:solidFill>
              </a:defRPr>
            </a:lvl1pPr>
            <a:lvl2pPr>
              <a:buClr>
                <a:schemeClr val="tx2">
                  <a:lumMod val="50000"/>
                </a:schemeClr>
              </a:buClr>
              <a:defRPr>
                <a:solidFill>
                  <a:schemeClr val="tx2">
                    <a:lumMod val="50000"/>
                  </a:schemeClr>
                </a:solidFill>
              </a:defRPr>
            </a:lvl2pPr>
            <a:lvl3pPr>
              <a:buClr>
                <a:schemeClr val="tx2">
                  <a:lumMod val="50000"/>
                </a:schemeClr>
              </a:buClr>
              <a:defRPr>
                <a:solidFill>
                  <a:schemeClr val="tx2">
                    <a:lumMod val="50000"/>
                  </a:schemeClr>
                </a:solidFill>
              </a:defRPr>
            </a:lvl3pPr>
            <a:lvl4pPr>
              <a:buClr>
                <a:schemeClr val="tx2">
                  <a:lumMod val="50000"/>
                </a:schemeClr>
              </a:buClr>
              <a:defRPr>
                <a:solidFill>
                  <a:schemeClr val="tx2">
                    <a:lumMod val="50000"/>
                  </a:schemeClr>
                </a:solidFill>
              </a:defRPr>
            </a:lvl4pPr>
            <a:lvl5pPr>
              <a:buClr>
                <a:schemeClr val="tx2">
                  <a:lumMod val="50000"/>
                </a:schemeClr>
              </a:buClr>
              <a:defRPr>
                <a:solidFill>
                  <a:schemeClr val="tx2">
                    <a:lumMod val="50000"/>
                  </a:schemeClr>
                </a:solidFill>
              </a:defRPr>
            </a:lvl5pPr>
            <a:lvl6pPr>
              <a:buClr>
                <a:schemeClr val="tx2">
                  <a:lumMod val="50000"/>
                </a:schemeClr>
              </a:buClr>
              <a:defRPr>
                <a:solidFill>
                  <a:schemeClr val="tx2">
                    <a:lumMod val="50000"/>
                  </a:schemeClr>
                </a:solidFill>
              </a:defRPr>
            </a:lvl6pPr>
            <a:lvl7pPr>
              <a:buClr>
                <a:schemeClr val="tx2">
                  <a:lumMod val="50000"/>
                </a:schemeClr>
              </a:buClr>
              <a:defRPr>
                <a:solidFill>
                  <a:schemeClr val="tx2">
                    <a:lumMod val="50000"/>
                  </a:schemeClr>
                </a:solidFill>
              </a:defRPr>
            </a:lvl7pPr>
            <a:lvl8pPr>
              <a:buClr>
                <a:schemeClr val="tx2">
                  <a:lumMod val="50000"/>
                </a:schemeClr>
              </a:buClr>
              <a:defRPr>
                <a:solidFill>
                  <a:schemeClr val="tx2">
                    <a:lumMod val="50000"/>
                  </a:schemeClr>
                </a:solidFill>
              </a:defRPr>
            </a:lvl8pPr>
            <a:lvl9pPr>
              <a:buClr>
                <a:schemeClr val="tx2">
                  <a:lumMod val="50000"/>
                </a:schemeClr>
              </a:buClr>
              <a:defRPr>
                <a:solidFill>
                  <a:schemeClr val="tx2">
                    <a:lumMod val="50000"/>
                  </a:schemeClr>
                </a:solidFill>
              </a:defRPr>
            </a:lvl9pPr>
          </a:lstStyle>
          <a:p>
            <a:pPr lvl="0" rtl="0"/>
            <a:r>
              <a:rPr lang="el-GR" noProof="0" dirty="0"/>
              <a:t>Στυλ υποδείγματος κειμένου</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5" name="Σύμβολο κράτησης θέσης υποσέλιδου 4"/>
          <p:cNvSpPr>
            <a:spLocks noGrp="1"/>
          </p:cNvSpPr>
          <p:nvPr>
            <p:ph type="ftr" sz="quarter" idx="11"/>
          </p:nvPr>
        </p:nvSpPr>
        <p:spPr/>
        <p:txBody>
          <a:bodyPr rtlCol="0"/>
          <a:lstStyle/>
          <a:p>
            <a:pPr rtl="0"/>
            <a:r>
              <a:rPr lang="el-GR" noProof="0" dirty="0"/>
              <a:t>Προσθήκη υποσέλιδου</a:t>
            </a:r>
          </a:p>
        </p:txBody>
      </p:sp>
      <p:sp>
        <p:nvSpPr>
          <p:cNvPr id="4" name="Σύμβολο κράτησης θέσης ημερομηνίας 3"/>
          <p:cNvSpPr>
            <a:spLocks noGrp="1"/>
          </p:cNvSpPr>
          <p:nvPr>
            <p:ph type="dt" sz="half" idx="10"/>
          </p:nvPr>
        </p:nvSpPr>
        <p:spPr/>
        <p:txBody>
          <a:bodyPr rtlCol="0"/>
          <a:lstStyle/>
          <a:p>
            <a:pPr rtl="0"/>
            <a:fld id="{EE184084-6BF7-4C51-A8BF-B667D5BA9B6A}" type="datetime1">
              <a:rPr lang="el-GR" noProof="0" smtClean="0"/>
              <a:t>5/11/2021</a:t>
            </a:fld>
            <a:endParaRPr lang="el-GR" noProof="0" dirty="0"/>
          </a:p>
        </p:txBody>
      </p:sp>
      <p:sp>
        <p:nvSpPr>
          <p:cNvPr id="6" name="Σύμβολο κράτησης θέσης αριθμού διαφάνειας 5"/>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27665967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12801" y="4962526"/>
            <a:ext cx="10513484" cy="1362075"/>
          </a:xfrm>
        </p:spPr>
        <p:txBody>
          <a:bodyPr rtlCol="0" anchor="t"/>
          <a:lstStyle>
            <a:lvl1pPr algn="l">
              <a:defRPr sz="4000" b="1" i="0" cap="all" baseline="0"/>
            </a:lvl1pPr>
          </a:lstStyle>
          <a:p>
            <a:pPr rtl="0"/>
            <a:r>
              <a:rPr lang="el-GR" noProof="0"/>
              <a:t>Κάντε κλικ για να επεξεργαστείτε τον τίτλο υποδείγματος</a:t>
            </a:r>
            <a:endParaRPr lang="el-GR" noProof="0" dirty="0"/>
          </a:p>
        </p:txBody>
      </p:sp>
      <p:sp>
        <p:nvSpPr>
          <p:cNvPr id="3" name="Θέση κειμένου 2"/>
          <p:cNvSpPr>
            <a:spLocks noGrp="1"/>
          </p:cNvSpPr>
          <p:nvPr>
            <p:ph type="body" idx="1"/>
          </p:nvPr>
        </p:nvSpPr>
        <p:spPr>
          <a:xfrm>
            <a:off x="812801" y="3462339"/>
            <a:ext cx="10513484" cy="1500187"/>
          </a:xfrm>
        </p:spPr>
        <p:txBody>
          <a:bodyPr rtlCol="0" anchor="b">
            <a:normAutofit/>
          </a:bodyPr>
          <a:lstStyle>
            <a:lvl1pPr marL="0" indent="0">
              <a:buNone/>
              <a:defRPr sz="2800" baseline="0">
                <a:solidFill>
                  <a:schemeClr val="tx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el-GR" noProof="0"/>
              <a:t>Στυλ κειμένου υποδείγματος</a:t>
            </a:r>
          </a:p>
        </p:txBody>
      </p:sp>
      <p:sp>
        <p:nvSpPr>
          <p:cNvPr id="5" name="Σύμβολο κράτησης θέσης υποσέλιδου 4"/>
          <p:cNvSpPr>
            <a:spLocks noGrp="1"/>
          </p:cNvSpPr>
          <p:nvPr>
            <p:ph type="ftr" sz="quarter" idx="11"/>
          </p:nvPr>
        </p:nvSpPr>
        <p:spPr/>
        <p:txBody>
          <a:bodyPr rtlCol="0"/>
          <a:lstStyle/>
          <a:p>
            <a:pPr rtl="0"/>
            <a:r>
              <a:rPr lang="el-GR" noProof="0" dirty="0"/>
              <a:t>Προσθήκη υποσέλιδου</a:t>
            </a:r>
          </a:p>
        </p:txBody>
      </p:sp>
      <p:sp>
        <p:nvSpPr>
          <p:cNvPr id="4" name="Σύμβολο κράτησης θέσης ημερομηνίας 3"/>
          <p:cNvSpPr>
            <a:spLocks noGrp="1"/>
          </p:cNvSpPr>
          <p:nvPr>
            <p:ph type="dt" sz="half" idx="10"/>
          </p:nvPr>
        </p:nvSpPr>
        <p:spPr/>
        <p:txBody>
          <a:bodyPr rtlCol="0"/>
          <a:lstStyle/>
          <a:p>
            <a:pPr rtl="0"/>
            <a:fld id="{116E0B67-B803-466C-88FB-3A4BFB6F239A}" type="datetime1">
              <a:rPr lang="el-GR" noProof="0" smtClean="0"/>
              <a:t>5/11/2021</a:t>
            </a:fld>
            <a:endParaRPr lang="el-GR" noProof="0" dirty="0"/>
          </a:p>
        </p:txBody>
      </p:sp>
      <p:sp>
        <p:nvSpPr>
          <p:cNvPr id="6" name="Σύμβολο κράτησης θέσης αριθμού διαφάνειας 5"/>
          <p:cNvSpPr>
            <a:spLocks noGrp="1"/>
          </p:cNvSpPr>
          <p:nvPr>
            <p:ph type="sldNum" sz="quarter" idx="12"/>
          </p:nvPr>
        </p:nvSpPr>
        <p:spPr/>
        <p:txBody>
          <a:bodyPr rtlCol="0"/>
          <a:lstStyle/>
          <a:p>
            <a:pPr rtl="0"/>
            <a:fld id="{401CF334-2D5C-4859-84A6-CA7E6E43FAEB}" type="slidenum">
              <a:rPr lang="el-GR" noProof="0" smtClean="0"/>
              <a:pPr/>
              <a:t>‹#›</a:t>
            </a:fld>
            <a:endParaRPr lang="el-GR" noProof="0" dirty="0"/>
          </a:p>
        </p:txBody>
      </p:sp>
    </p:spTree>
    <p:extLst>
      <p:ext uri="{BB962C8B-B14F-4D97-AF65-F5344CB8AC3E}">
        <p14:creationId xmlns:p14="http://schemas.microsoft.com/office/powerpoint/2010/main" val="1286572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a:xfrm>
            <a:off x="812800" y="274638"/>
            <a:ext cx="10566400" cy="1143000"/>
          </a:xfrm>
        </p:spPr>
        <p:txBody>
          <a:bodyPr rtlCol="0"/>
          <a:lstStyle>
            <a:lvl1pPr rtl="0">
              <a:defRPr>
                <a:solidFill>
                  <a:schemeClr val="tx2">
                    <a:lumMod val="50000"/>
                  </a:schemeClr>
                </a:solidFill>
                <a:effectLst/>
              </a:defRPr>
            </a:lvl1pPr>
          </a:lstStyle>
          <a:p>
            <a:pPr rtl="0"/>
            <a:r>
              <a:rPr lang="el-GR" noProof="0" dirty="0"/>
              <a:t>Κάντε κλικ για να επεξεργαστείτε το Στυλ κύριου τίτλου</a:t>
            </a:r>
          </a:p>
        </p:txBody>
      </p:sp>
      <p:sp>
        <p:nvSpPr>
          <p:cNvPr id="11" name="Σύμβολο κράτησης θέσης περιεχομένου 10"/>
          <p:cNvSpPr>
            <a:spLocks noGrp="1"/>
          </p:cNvSpPr>
          <p:nvPr>
            <p:ph sz="quarter" idx="13" hasCustomPrompt="1"/>
          </p:nvPr>
        </p:nvSpPr>
        <p:spPr>
          <a:xfrm>
            <a:off x="812800" y="1600200"/>
            <a:ext cx="4978400" cy="4114800"/>
          </a:xfrm>
        </p:spPr>
        <p:txBody>
          <a:bodyPr rtlCol="0"/>
          <a:lstStyle>
            <a:lvl1pPr rtl="0">
              <a:buClr>
                <a:schemeClr val="tx2">
                  <a:lumMod val="50000"/>
                </a:schemeClr>
              </a:buClr>
              <a:defRPr/>
            </a:lvl1pPr>
            <a:lvl2pPr>
              <a:buClr>
                <a:schemeClr val="tx2">
                  <a:lumMod val="50000"/>
                </a:schemeClr>
              </a:buClr>
              <a:defRPr/>
            </a:lvl2pPr>
            <a:lvl3pPr>
              <a:buClr>
                <a:schemeClr val="tx2">
                  <a:lumMod val="50000"/>
                </a:schemeClr>
              </a:buClr>
              <a:defRPr/>
            </a:lvl3pPr>
            <a:lvl4pPr>
              <a:buClr>
                <a:schemeClr val="tx2">
                  <a:lumMod val="50000"/>
                </a:schemeClr>
              </a:buClr>
              <a:defRPr/>
            </a:lvl4pPr>
            <a:lvl5pPr>
              <a:buClr>
                <a:schemeClr val="tx2">
                  <a:lumMod val="50000"/>
                </a:schemeClr>
              </a:buClr>
              <a:defRPr/>
            </a:lvl5pPr>
            <a:lvl6pPr>
              <a:buClr>
                <a:schemeClr val="tx2">
                  <a:lumMod val="50000"/>
                </a:schemeClr>
              </a:buClr>
              <a:buFont typeface="Arial" pitchFamily="34" charset="0"/>
              <a:buChar char="•"/>
              <a:defRPr/>
            </a:lvl6pPr>
            <a:lvl7pPr>
              <a:buClr>
                <a:schemeClr val="tx2">
                  <a:lumMod val="50000"/>
                </a:schemeClr>
              </a:buClr>
              <a:buFont typeface="Arial" pitchFamily="34" charset="0"/>
              <a:buChar char="•"/>
              <a:defRPr/>
            </a:lvl7pPr>
            <a:lvl8pPr>
              <a:buClr>
                <a:schemeClr val="tx2">
                  <a:lumMod val="50000"/>
                </a:schemeClr>
              </a:buClr>
              <a:buFont typeface="Arial" pitchFamily="34" charset="0"/>
              <a:buChar char="•"/>
              <a:defRPr/>
            </a:lvl8pPr>
            <a:lvl9pPr>
              <a:buClr>
                <a:schemeClr val="tx2">
                  <a:lumMod val="50000"/>
                </a:schemeClr>
              </a:buClr>
              <a:buFont typeface="Arial" pitchFamily="34" charset="0"/>
              <a:buChar char="•"/>
              <a:defRPr/>
            </a:lvl9pPr>
          </a:lstStyle>
          <a:p>
            <a:pPr lvl="0" rtl="0"/>
            <a:r>
              <a:rPr lang="el-GR" noProof="0" dirty="0"/>
              <a:t>Στυλ υποδείγματος κειμένου</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13" name="Σύμβολο κράτησης θέσης περιεχομένου 12"/>
          <p:cNvSpPr>
            <a:spLocks noGrp="1"/>
          </p:cNvSpPr>
          <p:nvPr>
            <p:ph sz="quarter" idx="14" hasCustomPrompt="1"/>
          </p:nvPr>
        </p:nvSpPr>
        <p:spPr>
          <a:xfrm>
            <a:off x="6400800" y="1600200"/>
            <a:ext cx="4978400" cy="4114800"/>
          </a:xfrm>
        </p:spPr>
        <p:txBody>
          <a:bodyPr rtlCol="0"/>
          <a:lstStyle>
            <a:lvl1pPr rtl="0">
              <a:buClr>
                <a:schemeClr val="tx2">
                  <a:lumMod val="50000"/>
                </a:schemeClr>
              </a:buClr>
              <a:defRPr/>
            </a:lvl1pPr>
            <a:lvl2pPr>
              <a:buClr>
                <a:schemeClr val="tx2">
                  <a:lumMod val="50000"/>
                </a:schemeClr>
              </a:buClr>
              <a:defRPr/>
            </a:lvl2pPr>
            <a:lvl3pPr>
              <a:buClr>
                <a:schemeClr val="tx2">
                  <a:lumMod val="50000"/>
                </a:schemeClr>
              </a:buClr>
              <a:defRPr/>
            </a:lvl3pPr>
            <a:lvl4pPr>
              <a:buClr>
                <a:schemeClr val="tx2">
                  <a:lumMod val="50000"/>
                </a:schemeClr>
              </a:buClr>
              <a:defRPr/>
            </a:lvl4pPr>
            <a:lvl5pPr>
              <a:buClr>
                <a:schemeClr val="tx2">
                  <a:lumMod val="50000"/>
                </a:schemeClr>
              </a:buClr>
              <a:defRPr/>
            </a:lvl5pPr>
            <a:lvl6pPr>
              <a:buClr>
                <a:schemeClr val="tx2">
                  <a:lumMod val="50000"/>
                </a:schemeClr>
              </a:buClr>
              <a:defRPr/>
            </a:lvl6pPr>
            <a:lvl7pPr>
              <a:buClr>
                <a:schemeClr val="tx2">
                  <a:lumMod val="50000"/>
                </a:schemeClr>
              </a:buClr>
              <a:defRPr/>
            </a:lvl7pPr>
            <a:lvl8pPr>
              <a:buClr>
                <a:schemeClr val="tx2">
                  <a:lumMod val="50000"/>
                </a:schemeClr>
              </a:buClr>
              <a:defRPr/>
            </a:lvl8pPr>
            <a:lvl9pPr>
              <a:buClr>
                <a:schemeClr val="tx2">
                  <a:lumMod val="50000"/>
                </a:schemeClr>
              </a:buClr>
              <a:defRPr/>
            </a:lvl9pPr>
          </a:lstStyle>
          <a:p>
            <a:pPr lvl="0" rtl="0"/>
            <a:r>
              <a:rPr lang="el-GR" noProof="0" dirty="0"/>
              <a:t>Στυλ υποδείγματος κειμένου</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6" name="Σύμβολο κράτησης θέσης υποσέλιδου 5"/>
          <p:cNvSpPr>
            <a:spLocks noGrp="1"/>
          </p:cNvSpPr>
          <p:nvPr>
            <p:ph type="ftr" sz="quarter" idx="11"/>
          </p:nvPr>
        </p:nvSpPr>
        <p:spPr/>
        <p:txBody>
          <a:bodyPr rtlCol="0"/>
          <a:lstStyle/>
          <a:p>
            <a:pPr rtl="0"/>
            <a:r>
              <a:rPr lang="el-GR" noProof="0" dirty="0"/>
              <a:t>Προσθήκη υποσέλιδου</a:t>
            </a:r>
          </a:p>
        </p:txBody>
      </p:sp>
      <p:sp>
        <p:nvSpPr>
          <p:cNvPr id="5" name="Σύμβολο κράτησης θέσης ημερομηνίας 4"/>
          <p:cNvSpPr>
            <a:spLocks noGrp="1"/>
          </p:cNvSpPr>
          <p:nvPr>
            <p:ph type="dt" sz="half" idx="10"/>
          </p:nvPr>
        </p:nvSpPr>
        <p:spPr/>
        <p:txBody>
          <a:bodyPr rtlCol="0"/>
          <a:lstStyle/>
          <a:p>
            <a:pPr rtl="0"/>
            <a:fld id="{810FE9B9-AFB4-4BFC-9D21-18C40FC25B76}" type="datetime1">
              <a:rPr lang="el-GR" noProof="0" smtClean="0"/>
              <a:t>5/11/2021</a:t>
            </a:fld>
            <a:endParaRPr lang="el-GR" noProof="0" dirty="0"/>
          </a:p>
        </p:txBody>
      </p:sp>
      <p:sp>
        <p:nvSpPr>
          <p:cNvPr id="7" name="Σύμβολο κράτησης θέσης αριθμού διαφάνειας 6"/>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257717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12800" y="274638"/>
            <a:ext cx="10566400" cy="1143000"/>
          </a:xfrm>
        </p:spPr>
        <p:txBody>
          <a:bodyPr rtlCol="0"/>
          <a:lstStyle>
            <a:lvl1pPr>
              <a:defRPr/>
            </a:lvl1pPr>
          </a:lstStyle>
          <a:p>
            <a:pPr rtl="0"/>
            <a:r>
              <a:rPr lang="el-GR" noProof="0"/>
              <a:t>Κάντε κλικ για να επεξεργαστείτε τον τίτλο υποδείγματος</a:t>
            </a:r>
            <a:endParaRPr lang="el-GR" noProof="0" dirty="0"/>
          </a:p>
        </p:txBody>
      </p:sp>
      <p:sp>
        <p:nvSpPr>
          <p:cNvPr id="3" name="Θέση κειμένου 2"/>
          <p:cNvSpPr>
            <a:spLocks noGrp="1"/>
          </p:cNvSpPr>
          <p:nvPr>
            <p:ph type="body" idx="1"/>
          </p:nvPr>
        </p:nvSpPr>
        <p:spPr>
          <a:xfrm>
            <a:off x="812800" y="1600200"/>
            <a:ext cx="4978400" cy="574675"/>
          </a:xfrm>
        </p:spPr>
        <p:txBody>
          <a:bodyPr rtlCol="0" anchor="b">
            <a:noAutofit/>
          </a:bodyPr>
          <a:lstStyle>
            <a:lvl1pPr marL="0" indent="0">
              <a:buNone/>
              <a:defRPr sz="2400" b="0" i="0" baseline="0">
                <a:solidFill>
                  <a:schemeClr val="tx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l-GR" noProof="0"/>
              <a:t>Στυλ κειμένου υποδείγματος</a:t>
            </a:r>
          </a:p>
        </p:txBody>
      </p:sp>
      <p:sp>
        <p:nvSpPr>
          <p:cNvPr id="11" name="Σύμβολο κράτησης θέσης περιεχομένου 10"/>
          <p:cNvSpPr>
            <a:spLocks noGrp="1"/>
          </p:cNvSpPr>
          <p:nvPr>
            <p:ph sz="quarter" idx="13" hasCustomPrompt="1"/>
          </p:nvPr>
        </p:nvSpPr>
        <p:spPr>
          <a:xfrm>
            <a:off x="812800" y="2209800"/>
            <a:ext cx="4978400" cy="3505200"/>
          </a:xfrm>
        </p:spPr>
        <p:txBody>
          <a:bodyPr rtlCol="0"/>
          <a:lstStyle>
            <a:lvl1pPr rtl="0">
              <a:buClr>
                <a:schemeClr val="tx2">
                  <a:lumMod val="50000"/>
                </a:schemeClr>
              </a:buClr>
              <a:defRPr sz="1800"/>
            </a:lvl1pPr>
            <a:lvl2pPr>
              <a:buClr>
                <a:schemeClr val="tx2">
                  <a:lumMod val="50000"/>
                </a:schemeClr>
              </a:buClr>
              <a:defRPr sz="1800"/>
            </a:lvl2pPr>
            <a:lvl3pPr>
              <a:buClr>
                <a:schemeClr val="tx2">
                  <a:lumMod val="50000"/>
                </a:schemeClr>
              </a:buClr>
              <a:defRPr sz="1800"/>
            </a:lvl3pPr>
            <a:lvl4pPr>
              <a:buClr>
                <a:schemeClr val="tx2">
                  <a:lumMod val="50000"/>
                </a:schemeClr>
              </a:buClr>
              <a:defRPr sz="1800"/>
            </a:lvl4pPr>
            <a:lvl5pPr>
              <a:buClr>
                <a:schemeClr val="tx2">
                  <a:lumMod val="50000"/>
                </a:schemeClr>
              </a:buClr>
              <a:defRPr sz="1800"/>
            </a:lvl5pPr>
            <a:lvl6pPr>
              <a:buClr>
                <a:schemeClr val="tx2"/>
              </a:buClr>
              <a:defRPr/>
            </a:lvl6pPr>
            <a:lvl7pPr>
              <a:buClr>
                <a:schemeClr val="tx2"/>
              </a:buClr>
              <a:defRPr/>
            </a:lvl7pPr>
            <a:lvl8pPr>
              <a:buClr>
                <a:schemeClr val="tx2"/>
              </a:buClr>
              <a:defRPr/>
            </a:lvl8pPr>
            <a:lvl9pPr>
              <a:buClr>
                <a:schemeClr val="tx2"/>
              </a:buClr>
              <a:defRPr/>
            </a:lvl9pPr>
          </a:lstStyle>
          <a:p>
            <a:pPr lvl="0" rtl="0"/>
            <a:r>
              <a:rPr lang="el-GR" noProof="0" dirty="0"/>
              <a:t>Στυλ υποδείγματος κειμένου</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5" name="Θέση κειμένου 4"/>
          <p:cNvSpPr>
            <a:spLocks noGrp="1"/>
          </p:cNvSpPr>
          <p:nvPr>
            <p:ph type="body" sz="quarter" idx="3" hasCustomPrompt="1"/>
          </p:nvPr>
        </p:nvSpPr>
        <p:spPr>
          <a:xfrm>
            <a:off x="6400800" y="1600200"/>
            <a:ext cx="4978400" cy="574675"/>
          </a:xfrm>
        </p:spPr>
        <p:txBody>
          <a:bodyPr rtlCol="0" anchor="b">
            <a:noAutofit/>
          </a:bodyPr>
          <a:lstStyle>
            <a:lvl1pPr marL="0" indent="0" rtl="0">
              <a:buNone/>
              <a:defRPr sz="2400" b="0" i="0" baseline="0">
                <a:solidFill>
                  <a:schemeClr val="tx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l-GR" noProof="0" dirty="0"/>
              <a:t>Στυλ υποδείγματος κειμένου</a:t>
            </a:r>
          </a:p>
        </p:txBody>
      </p:sp>
      <p:sp>
        <p:nvSpPr>
          <p:cNvPr id="13" name="Σύμβολο κράτησης θέσης περιεχομένου 12"/>
          <p:cNvSpPr>
            <a:spLocks noGrp="1"/>
          </p:cNvSpPr>
          <p:nvPr>
            <p:ph sz="quarter" idx="14" hasCustomPrompt="1"/>
          </p:nvPr>
        </p:nvSpPr>
        <p:spPr>
          <a:xfrm>
            <a:off x="6400800" y="2209800"/>
            <a:ext cx="4978400" cy="3505200"/>
          </a:xfrm>
        </p:spPr>
        <p:txBody>
          <a:bodyPr rtlCol="0"/>
          <a:lstStyle>
            <a:lvl1pPr rtl="0">
              <a:buClr>
                <a:schemeClr val="tx2">
                  <a:lumMod val="50000"/>
                </a:schemeClr>
              </a:buClr>
              <a:defRPr sz="1800"/>
            </a:lvl1pPr>
            <a:lvl2pPr>
              <a:buClr>
                <a:schemeClr val="tx2">
                  <a:lumMod val="50000"/>
                </a:schemeClr>
              </a:buClr>
              <a:defRPr sz="1800"/>
            </a:lvl2pPr>
            <a:lvl3pPr>
              <a:buClr>
                <a:schemeClr val="tx2">
                  <a:lumMod val="50000"/>
                </a:schemeClr>
              </a:buClr>
              <a:defRPr sz="1800"/>
            </a:lvl3pPr>
            <a:lvl4pPr>
              <a:buClr>
                <a:schemeClr val="tx2">
                  <a:lumMod val="50000"/>
                </a:schemeClr>
              </a:buClr>
              <a:defRPr sz="1800"/>
            </a:lvl4pPr>
            <a:lvl5pPr>
              <a:buClr>
                <a:schemeClr val="tx2">
                  <a:lumMod val="50000"/>
                </a:schemeClr>
              </a:buClr>
              <a:defRPr sz="1800"/>
            </a:lvl5pPr>
            <a:lvl6pPr>
              <a:buClr>
                <a:schemeClr val="tx2"/>
              </a:buClr>
              <a:defRPr/>
            </a:lvl6pPr>
            <a:lvl7pPr>
              <a:buClr>
                <a:schemeClr val="tx2"/>
              </a:buClr>
              <a:defRPr/>
            </a:lvl7pPr>
            <a:lvl8pPr>
              <a:buClr>
                <a:schemeClr val="tx2"/>
              </a:buClr>
              <a:defRPr/>
            </a:lvl8pPr>
            <a:lvl9pPr>
              <a:buClr>
                <a:schemeClr val="tx2"/>
              </a:buClr>
              <a:defRPr/>
            </a:lvl9pPr>
          </a:lstStyle>
          <a:p>
            <a:pPr lvl="0" rtl="0"/>
            <a:r>
              <a:rPr lang="el-GR" noProof="0" dirty="0"/>
              <a:t>Στυλ υποδείγματος κειμένου</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8" name="Σύμβολο κράτησης θέσης υποσέλιδου 7"/>
          <p:cNvSpPr>
            <a:spLocks noGrp="1"/>
          </p:cNvSpPr>
          <p:nvPr>
            <p:ph type="ftr" sz="quarter" idx="11"/>
          </p:nvPr>
        </p:nvSpPr>
        <p:spPr/>
        <p:txBody>
          <a:bodyPr rtlCol="0"/>
          <a:lstStyle/>
          <a:p>
            <a:pPr rtl="0"/>
            <a:r>
              <a:rPr lang="el-GR" noProof="0" dirty="0"/>
              <a:t>Προσθήκη υποσέλιδου</a:t>
            </a:r>
          </a:p>
        </p:txBody>
      </p:sp>
      <p:sp>
        <p:nvSpPr>
          <p:cNvPr id="7" name="Σύμβολο κράτησης θέσης ημερομηνίας 6"/>
          <p:cNvSpPr>
            <a:spLocks noGrp="1"/>
          </p:cNvSpPr>
          <p:nvPr>
            <p:ph type="dt" sz="half" idx="10"/>
          </p:nvPr>
        </p:nvSpPr>
        <p:spPr/>
        <p:txBody>
          <a:bodyPr rtlCol="0"/>
          <a:lstStyle/>
          <a:p>
            <a:pPr rtl="0"/>
            <a:fld id="{ECAC2173-0C21-4EBD-9BF4-A4B8EE78B4AE}" type="datetime1">
              <a:rPr lang="el-GR" noProof="0" smtClean="0"/>
              <a:t>5/11/2021</a:t>
            </a:fld>
            <a:endParaRPr lang="el-GR" noProof="0" dirty="0"/>
          </a:p>
        </p:txBody>
      </p:sp>
      <p:sp>
        <p:nvSpPr>
          <p:cNvPr id="9" name="Σύμβολο κράτησης θέσης αριθμού διαφάνειας 8"/>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1559747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a:xfrm>
            <a:off x="812800" y="274638"/>
            <a:ext cx="10566400" cy="1143000"/>
          </a:xfrm>
        </p:spPr>
        <p:txBody>
          <a:bodyPr rtlCol="0"/>
          <a:lstStyle>
            <a:lvl1pPr rtl="0">
              <a:defRPr/>
            </a:lvl1pPr>
          </a:lstStyle>
          <a:p>
            <a:pPr rtl="0"/>
            <a:r>
              <a:rPr lang="el-GR" noProof="0" dirty="0"/>
              <a:t>Κάντε κλικ για να επεξεργαστείτε το Στυλ κύριου τίτλου</a:t>
            </a:r>
          </a:p>
        </p:txBody>
      </p:sp>
      <p:sp>
        <p:nvSpPr>
          <p:cNvPr id="4" name="Σύμβολο κράτησης θέσης υποσέλιδου 3"/>
          <p:cNvSpPr>
            <a:spLocks noGrp="1"/>
          </p:cNvSpPr>
          <p:nvPr>
            <p:ph type="ftr" sz="quarter" idx="11"/>
          </p:nvPr>
        </p:nvSpPr>
        <p:spPr/>
        <p:txBody>
          <a:bodyPr rtlCol="0"/>
          <a:lstStyle/>
          <a:p>
            <a:pPr rtl="0"/>
            <a:r>
              <a:rPr lang="el-GR" noProof="0" dirty="0"/>
              <a:t>Προσθήκη υποσέλιδου</a:t>
            </a:r>
          </a:p>
        </p:txBody>
      </p:sp>
      <p:sp>
        <p:nvSpPr>
          <p:cNvPr id="3" name="Σύμβολο κράτησης θέσης ημερομηνίας 2"/>
          <p:cNvSpPr>
            <a:spLocks noGrp="1"/>
          </p:cNvSpPr>
          <p:nvPr>
            <p:ph type="dt" sz="half" idx="10"/>
          </p:nvPr>
        </p:nvSpPr>
        <p:spPr/>
        <p:txBody>
          <a:bodyPr rtlCol="0"/>
          <a:lstStyle/>
          <a:p>
            <a:pPr rtl="0"/>
            <a:fld id="{76A43843-FD73-4F29-AAE1-58A66F05B8B0}" type="datetime1">
              <a:rPr lang="el-GR" noProof="0" smtClean="0"/>
              <a:t>5/11/2021</a:t>
            </a:fld>
            <a:endParaRPr lang="el-GR" noProof="0" dirty="0"/>
          </a:p>
        </p:txBody>
      </p:sp>
      <p:sp>
        <p:nvSpPr>
          <p:cNvPr id="5" name="Σύμβολο κράτησης θέσης αριθμού διαφάνειας 4"/>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3866309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3" name="Σύμβολο κράτησης θέσης υποσέλιδου 2"/>
          <p:cNvSpPr>
            <a:spLocks noGrp="1"/>
          </p:cNvSpPr>
          <p:nvPr>
            <p:ph type="ftr" sz="quarter" idx="11"/>
          </p:nvPr>
        </p:nvSpPr>
        <p:spPr/>
        <p:txBody>
          <a:bodyPr rtlCol="0"/>
          <a:lstStyle/>
          <a:p>
            <a:pPr rtl="0"/>
            <a:r>
              <a:rPr lang="el-GR" noProof="0" dirty="0"/>
              <a:t>Προσθήκη υποσέλιδου</a:t>
            </a:r>
          </a:p>
        </p:txBody>
      </p:sp>
      <p:sp>
        <p:nvSpPr>
          <p:cNvPr id="2" name="Σύμβολο κράτησης θέσης ημερομηνίας 1"/>
          <p:cNvSpPr>
            <a:spLocks noGrp="1"/>
          </p:cNvSpPr>
          <p:nvPr>
            <p:ph type="dt" sz="half" idx="10"/>
          </p:nvPr>
        </p:nvSpPr>
        <p:spPr/>
        <p:txBody>
          <a:bodyPr rtlCol="0"/>
          <a:lstStyle/>
          <a:p>
            <a:pPr rtl="0"/>
            <a:fld id="{93F426FA-D219-4866-8684-A2FE9F949972}" type="datetime1">
              <a:rPr lang="el-GR" noProof="0" smtClean="0"/>
              <a:t>5/11/2021</a:t>
            </a:fld>
            <a:endParaRPr lang="el-GR" noProof="0" dirty="0"/>
          </a:p>
        </p:txBody>
      </p:sp>
      <p:sp>
        <p:nvSpPr>
          <p:cNvPr id="4" name="Σύμβολο κράτησης θέσης αριθμού διαφάνειας 3"/>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3480439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a:xfrm>
            <a:off x="816864" y="1447800"/>
            <a:ext cx="3962400" cy="1097280"/>
          </a:xfrm>
        </p:spPr>
        <p:txBody>
          <a:bodyPr rtlCol="0" anchor="b"/>
          <a:lstStyle>
            <a:lvl1pPr algn="l" rtl="0">
              <a:defRPr sz="2600" b="1" i="0" cap="none" baseline="0">
                <a:solidFill>
                  <a:schemeClr val="tx2">
                    <a:lumMod val="50000"/>
                  </a:schemeClr>
                </a:solidFill>
              </a:defRPr>
            </a:lvl1pPr>
          </a:lstStyle>
          <a:p>
            <a:pPr rtl="0"/>
            <a:r>
              <a:rPr lang="el-GR" noProof="0" dirty="0"/>
              <a:t>Κάντε κλικ για να επεξεργαστείτε το Στυλ κύριου τίτλου</a:t>
            </a:r>
          </a:p>
        </p:txBody>
      </p:sp>
      <p:sp>
        <p:nvSpPr>
          <p:cNvPr id="9" name="Σύμβολο κράτησης θέσης περιεχομένου 8"/>
          <p:cNvSpPr>
            <a:spLocks noGrp="1"/>
          </p:cNvSpPr>
          <p:nvPr>
            <p:ph sz="quarter" idx="13" hasCustomPrompt="1"/>
          </p:nvPr>
        </p:nvSpPr>
        <p:spPr>
          <a:xfrm>
            <a:off x="5283200" y="1447800"/>
            <a:ext cx="6197600" cy="4267200"/>
          </a:xfrm>
        </p:spPr>
        <p:txBody>
          <a:bodyPr rtlCol="0"/>
          <a:lstStyle>
            <a:lvl1pPr rtl="0">
              <a:buClr>
                <a:schemeClr val="tx2">
                  <a:lumMod val="50000"/>
                </a:schemeClr>
              </a:buClr>
              <a:defRPr/>
            </a:lvl1pPr>
            <a:lvl2pPr>
              <a:buClr>
                <a:schemeClr val="tx2">
                  <a:lumMod val="50000"/>
                </a:schemeClr>
              </a:buClr>
              <a:defRPr/>
            </a:lvl2pPr>
            <a:lvl3pPr>
              <a:buClr>
                <a:schemeClr val="tx2">
                  <a:lumMod val="50000"/>
                </a:schemeClr>
              </a:buClr>
              <a:defRPr/>
            </a:lvl3pPr>
            <a:lvl4pPr>
              <a:buClr>
                <a:schemeClr val="tx2">
                  <a:lumMod val="50000"/>
                </a:schemeClr>
              </a:buClr>
              <a:defRPr/>
            </a:lvl4pPr>
            <a:lvl5pPr>
              <a:buClr>
                <a:schemeClr val="tx2">
                  <a:lumMod val="50000"/>
                </a:schemeClr>
              </a:buClr>
              <a:defRPr/>
            </a:lvl5pPr>
          </a:lstStyle>
          <a:p>
            <a:pPr lvl="0" rtl="0"/>
            <a:r>
              <a:rPr lang="el-GR" noProof="0" dirty="0"/>
              <a:t>Στυλ υποδείγματος κειμένου</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4" name="Θέση κειμένου 3"/>
          <p:cNvSpPr>
            <a:spLocks noGrp="1"/>
          </p:cNvSpPr>
          <p:nvPr>
            <p:ph type="body" sz="half" idx="2"/>
          </p:nvPr>
        </p:nvSpPr>
        <p:spPr>
          <a:xfrm>
            <a:off x="816864" y="2547892"/>
            <a:ext cx="3962400" cy="3167109"/>
          </a:xfrm>
        </p:spPr>
        <p:txBody>
          <a:bodyPr tIns="9144" rtlCol="0">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l-GR" noProof="0"/>
              <a:t>Στυλ κειμένου υποδείγματος</a:t>
            </a:r>
          </a:p>
        </p:txBody>
      </p:sp>
      <p:sp>
        <p:nvSpPr>
          <p:cNvPr id="6" name="Θέση υποσέλιδου 5"/>
          <p:cNvSpPr>
            <a:spLocks noGrp="1"/>
          </p:cNvSpPr>
          <p:nvPr>
            <p:ph type="ftr" sz="quarter" idx="11"/>
          </p:nvPr>
        </p:nvSpPr>
        <p:spPr/>
        <p:txBody>
          <a:bodyPr rtlCol="0"/>
          <a:lstStyle/>
          <a:p>
            <a:pPr rtl="0"/>
            <a:r>
              <a:rPr lang="el-GR" noProof="0" dirty="0"/>
              <a:t>Προσθήκη υποσέλιδου</a:t>
            </a:r>
          </a:p>
        </p:txBody>
      </p:sp>
      <p:sp>
        <p:nvSpPr>
          <p:cNvPr id="5" name="Σύμβολο κράτησης θέσης ημερομηνίας 4"/>
          <p:cNvSpPr>
            <a:spLocks noGrp="1"/>
          </p:cNvSpPr>
          <p:nvPr>
            <p:ph type="dt" sz="half" idx="10"/>
          </p:nvPr>
        </p:nvSpPr>
        <p:spPr/>
        <p:txBody>
          <a:bodyPr rtlCol="0"/>
          <a:lstStyle/>
          <a:p>
            <a:pPr rtl="0"/>
            <a:fld id="{0C91C234-2BEB-4B75-97B2-BB321594AE16}" type="datetime1">
              <a:rPr lang="el-GR" noProof="0" smtClean="0"/>
              <a:t>5/11/2021</a:t>
            </a:fld>
            <a:endParaRPr lang="el-GR" noProof="0" dirty="0"/>
          </a:p>
        </p:txBody>
      </p:sp>
      <p:sp>
        <p:nvSpPr>
          <p:cNvPr id="7" name="Σύμβολο κράτησης θέσης αριθμού διαφάνειας 6"/>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771800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a:xfrm>
            <a:off x="812800" y="1447800"/>
            <a:ext cx="3962400" cy="1097280"/>
          </a:xfrm>
        </p:spPr>
        <p:txBody>
          <a:bodyPr rtlCol="0" anchor="b"/>
          <a:lstStyle>
            <a:lvl1pPr algn="l" rtl="0">
              <a:defRPr sz="2600" b="1" i="0" cap="none" baseline="0">
                <a:solidFill>
                  <a:schemeClr val="tx2">
                    <a:lumMod val="50000"/>
                  </a:schemeClr>
                </a:solidFill>
              </a:defRPr>
            </a:lvl1pPr>
          </a:lstStyle>
          <a:p>
            <a:pPr rtl="0"/>
            <a:r>
              <a:rPr lang="el-GR" noProof="0" dirty="0"/>
              <a:t>Κάντε κλικ για να επεξεργαστείτε το Στυλ κύριου τίτλου</a:t>
            </a:r>
          </a:p>
        </p:txBody>
      </p:sp>
      <p:sp>
        <p:nvSpPr>
          <p:cNvPr id="10" name="Σύμβολο κράτησης θέσης εικόνας 9" descr="Ένα κενό σύμβολο κράτησης θέσης, για να προσθέσετε μια εικόνα. Κάντε κλικ στο πλαίσιο κράτησης θέσης και επιλέξτε την εικόνα που θέλετε να προσθέσετε"/>
          <p:cNvSpPr>
            <a:spLocks noGrp="1"/>
          </p:cNvSpPr>
          <p:nvPr>
            <p:ph type="pic" sz="quarter" idx="13"/>
          </p:nvPr>
        </p:nvSpPr>
        <p:spPr>
          <a:xfrm>
            <a:off x="6301232" y="1539240"/>
            <a:ext cx="4431538" cy="3272790"/>
          </a:xfrm>
        </p:spPr>
        <p:txBody>
          <a:bodyPr rtlCol="0"/>
          <a:lstStyle>
            <a:lvl1pPr marL="0" indent="0">
              <a:buNone/>
              <a:defRPr/>
            </a:lvl1pPr>
          </a:lstStyle>
          <a:p>
            <a:pPr rtl="0"/>
            <a:r>
              <a:rPr lang="el-GR" noProof="0"/>
              <a:t>Κάντε κλικ στο εικονίδιο για να προσθέσετε εικόνα</a:t>
            </a:r>
            <a:endParaRPr lang="el-GR" noProof="0" dirty="0"/>
          </a:p>
        </p:txBody>
      </p:sp>
      <p:sp>
        <p:nvSpPr>
          <p:cNvPr id="4" name="Θέση κειμένου 3"/>
          <p:cNvSpPr>
            <a:spLocks noGrp="1"/>
          </p:cNvSpPr>
          <p:nvPr>
            <p:ph type="body" sz="half" idx="2"/>
          </p:nvPr>
        </p:nvSpPr>
        <p:spPr>
          <a:xfrm>
            <a:off x="812800" y="2547891"/>
            <a:ext cx="3962400" cy="2405109"/>
          </a:xfrm>
        </p:spPr>
        <p:txBody>
          <a:bodyPr tIns="9144" rtlCol="0">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l-GR" noProof="0"/>
              <a:t>Στυλ κειμένου υποδείγματος</a:t>
            </a:r>
          </a:p>
        </p:txBody>
      </p:sp>
      <p:sp>
        <p:nvSpPr>
          <p:cNvPr id="6" name="Σύμβολο κράτησης θέσης υποσέλιδου 5"/>
          <p:cNvSpPr>
            <a:spLocks noGrp="1"/>
          </p:cNvSpPr>
          <p:nvPr>
            <p:ph type="ftr" sz="quarter" idx="11"/>
          </p:nvPr>
        </p:nvSpPr>
        <p:spPr/>
        <p:txBody>
          <a:bodyPr rtlCol="0"/>
          <a:lstStyle/>
          <a:p>
            <a:pPr rtl="0"/>
            <a:r>
              <a:rPr lang="el-GR" noProof="0" dirty="0"/>
              <a:t>Προσθήκη υποσέλιδου</a:t>
            </a:r>
          </a:p>
        </p:txBody>
      </p:sp>
      <p:sp>
        <p:nvSpPr>
          <p:cNvPr id="5" name="Σύμβολο κράτησης θέσης ημερομηνίας 4"/>
          <p:cNvSpPr>
            <a:spLocks noGrp="1"/>
          </p:cNvSpPr>
          <p:nvPr>
            <p:ph type="dt" sz="half" idx="10"/>
          </p:nvPr>
        </p:nvSpPr>
        <p:spPr/>
        <p:txBody>
          <a:bodyPr rtlCol="0"/>
          <a:lstStyle/>
          <a:p>
            <a:pPr rtl="0"/>
            <a:fld id="{EDEFD528-6F7E-43DE-9FF4-1D8108B690FE}" type="datetime1">
              <a:rPr lang="el-GR" noProof="0" smtClean="0"/>
              <a:t>5/11/2021</a:t>
            </a:fld>
            <a:endParaRPr lang="el-GR" noProof="0" dirty="0"/>
          </a:p>
        </p:txBody>
      </p:sp>
      <p:sp>
        <p:nvSpPr>
          <p:cNvPr id="7" name="Σύμβολο κράτησης θέσης αριθμού διαφάνειας 6"/>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3362831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Εικόνα 7"/>
          <p:cNvPicPr>
            <a:picLocks noChangeAspect="1"/>
          </p:cNvPicPr>
          <p:nvPr/>
        </p:nvPicPr>
        <p:blipFill>
          <a:blip r:embed="rId13" cstate="email">
            <a:duotone>
              <a:schemeClr val="accent1">
                <a:shade val="45000"/>
                <a:satMod val="135000"/>
              </a:schemeClr>
              <a:prstClr val="white"/>
            </a:duotone>
            <a:extLst>
              <a:ext uri="{BEBA8EAE-BF5A-486C-A8C5-ECC9F3942E4B}">
                <a14:imgProps xmlns:a14="http://schemas.microsoft.com/office/drawing/2010/main">
                  <a14:imgLayer r:embed="rId14">
                    <a14:imgEffect>
                      <a14:sharpenSoften amount="-50000"/>
                    </a14:imgEffect>
                    <a14:imgEffect>
                      <a14:saturation sat="66000"/>
                    </a14:imgEffect>
                  </a14:imgLayer>
                </a14:imgProps>
              </a:ext>
              <a:ext uri="{28A0092B-C50C-407E-A947-70E740481C1C}">
                <a14:useLocalDpi xmlns:a14="http://schemas.microsoft.com/office/drawing/2010/main"/>
              </a:ext>
            </a:extLst>
          </a:blip>
          <a:stretch>
            <a:fillRect/>
          </a:stretch>
        </p:blipFill>
        <p:spPr>
          <a:xfrm>
            <a:off x="0" y="0"/>
            <a:ext cx="12192000" cy="6858000"/>
          </a:xfrm>
          <a:prstGeom prst="rect">
            <a:avLst/>
          </a:prstGeom>
          <a:noFill/>
          <a:ln>
            <a:noFill/>
          </a:ln>
        </p:spPr>
      </p:pic>
      <p:sp>
        <p:nvSpPr>
          <p:cNvPr id="2" name="Σύμβολο κράτησης θέσης τίτλου 1"/>
          <p:cNvSpPr>
            <a:spLocks noGrp="1"/>
          </p:cNvSpPr>
          <p:nvPr>
            <p:ph type="title"/>
          </p:nvPr>
        </p:nvSpPr>
        <p:spPr>
          <a:xfrm>
            <a:off x="812800" y="274638"/>
            <a:ext cx="10566400" cy="1143000"/>
          </a:xfrm>
          <a:prstGeom prst="rect">
            <a:avLst/>
          </a:prstGeom>
        </p:spPr>
        <p:txBody>
          <a:bodyPr vert="horz" lIns="91440" tIns="45720" rIns="91440" bIns="45720" rtlCol="0" anchor="b" anchorCtr="0">
            <a:noAutofit/>
          </a:bodyPr>
          <a:lstStyle/>
          <a:p>
            <a:pPr rtl="0"/>
            <a:r>
              <a:rPr lang="el-GR" noProof="0" dirty="0"/>
              <a:t>Κάντε κλικ για να επεξεργαστείτε το Στυλ κύριου τίτλου</a:t>
            </a:r>
          </a:p>
        </p:txBody>
      </p:sp>
      <p:sp>
        <p:nvSpPr>
          <p:cNvPr id="3" name="Θέση κειμένου 2"/>
          <p:cNvSpPr>
            <a:spLocks noGrp="1"/>
          </p:cNvSpPr>
          <p:nvPr>
            <p:ph type="body" idx="1"/>
          </p:nvPr>
        </p:nvSpPr>
        <p:spPr>
          <a:xfrm>
            <a:off x="812800" y="1600201"/>
            <a:ext cx="10566400" cy="4525963"/>
          </a:xfrm>
          <a:prstGeom prst="rect">
            <a:avLst/>
          </a:prstGeom>
        </p:spPr>
        <p:txBody>
          <a:bodyPr vert="horz" lIns="91440" tIns="45720" rIns="91440" bIns="45720" rtlCol="0">
            <a:normAutofit/>
          </a:bodyPr>
          <a:lstStyle/>
          <a:p>
            <a:pPr lvl="0" rtl="0"/>
            <a:r>
              <a:rPr lang="el-GR" noProof="0" dirty="0"/>
              <a:t>Στυλ υποδείγματος κειμένου</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5" name="Θέση υποσέλιδου 4"/>
          <p:cNvSpPr>
            <a:spLocks noGrp="1"/>
          </p:cNvSpPr>
          <p:nvPr>
            <p:ph type="ftr" sz="quarter" idx="3"/>
          </p:nvPr>
        </p:nvSpPr>
        <p:spPr>
          <a:xfrm>
            <a:off x="812800" y="6356351"/>
            <a:ext cx="3860800" cy="365125"/>
          </a:xfrm>
          <a:prstGeom prst="rect">
            <a:avLst/>
          </a:prstGeom>
        </p:spPr>
        <p:txBody>
          <a:bodyPr vert="horz" lIns="91440" tIns="45720" rIns="91440" bIns="45720" rtlCol="0" anchor="ctr"/>
          <a:lstStyle>
            <a:lvl1pPr algn="l">
              <a:defRPr sz="1100" cap="all" spc="60" baseline="0">
                <a:solidFill>
                  <a:schemeClr val="tx2">
                    <a:lumMod val="50000"/>
                  </a:schemeClr>
                </a:solidFill>
              </a:defRPr>
            </a:lvl1pPr>
          </a:lstStyle>
          <a:p>
            <a:pPr rtl="0"/>
            <a:r>
              <a:rPr lang="el-GR" noProof="0" dirty="0"/>
              <a:t>Προσθήκη υποσέλιδου</a:t>
            </a:r>
          </a:p>
        </p:txBody>
      </p:sp>
      <p:sp>
        <p:nvSpPr>
          <p:cNvPr id="4" name="Σύμβολο κράτησης θέσης ημερομηνίας 3"/>
          <p:cNvSpPr>
            <a:spLocks noGrp="1"/>
          </p:cNvSpPr>
          <p:nvPr>
            <p:ph type="dt" sz="half" idx="2"/>
          </p:nvPr>
        </p:nvSpPr>
        <p:spPr>
          <a:xfrm>
            <a:off x="7620000" y="6356351"/>
            <a:ext cx="2032000" cy="365125"/>
          </a:xfrm>
          <a:prstGeom prst="rect">
            <a:avLst/>
          </a:prstGeom>
        </p:spPr>
        <p:txBody>
          <a:bodyPr vert="horz" lIns="91440" tIns="45720" rIns="91440" bIns="45720" rtlCol="0" anchor="ctr"/>
          <a:lstStyle>
            <a:lvl1pPr algn="r">
              <a:defRPr sz="1100" strike="noStrike" spc="60" baseline="0">
                <a:solidFill>
                  <a:schemeClr val="tx2">
                    <a:lumMod val="50000"/>
                  </a:schemeClr>
                </a:solidFill>
              </a:defRPr>
            </a:lvl1pPr>
          </a:lstStyle>
          <a:p>
            <a:pPr rtl="0"/>
            <a:fld id="{39BE7BE1-B8F1-4387-9AE4-427EE663A87A}" type="datetime1">
              <a:rPr lang="el-GR" noProof="0" smtClean="0"/>
              <a:t>5/11/2021</a:t>
            </a:fld>
            <a:endParaRPr lang="el-GR" noProof="0" dirty="0"/>
          </a:p>
        </p:txBody>
      </p:sp>
      <p:sp>
        <p:nvSpPr>
          <p:cNvPr id="6" name="Σύμβολο κράτησης θέσης αριθμού διαφάνειας 5"/>
          <p:cNvSpPr>
            <a:spLocks noGrp="1"/>
          </p:cNvSpPr>
          <p:nvPr>
            <p:ph type="sldNum" sz="quarter" idx="4"/>
          </p:nvPr>
        </p:nvSpPr>
        <p:spPr>
          <a:xfrm>
            <a:off x="10058400" y="6356351"/>
            <a:ext cx="1320800" cy="365125"/>
          </a:xfrm>
          <a:prstGeom prst="rect">
            <a:avLst/>
          </a:prstGeom>
        </p:spPr>
        <p:txBody>
          <a:bodyPr vert="horz" lIns="91440" tIns="45720" rIns="91440" bIns="45720" rtlCol="0" anchor="ctr"/>
          <a:lstStyle>
            <a:lvl1pPr algn="r">
              <a:defRPr sz="1300" baseline="0">
                <a:solidFill>
                  <a:schemeClr val="tx2">
                    <a:lumMod val="50000"/>
                  </a:schemeClr>
                </a:solidFill>
              </a:defRPr>
            </a:lvl1pPr>
          </a:lstStyle>
          <a:p>
            <a:pPr rtl="0"/>
            <a:fld id="{401CF334-2D5C-4859-84A6-CA7E6E43FAEB}" type="slidenum">
              <a:rPr lang="el-GR" noProof="0" smtClean="0"/>
              <a:pPr/>
              <a:t>‹#›</a:t>
            </a:fld>
            <a:endParaRPr lang="el-GR" noProof="0" dirty="0"/>
          </a:p>
        </p:txBody>
      </p:sp>
    </p:spTree>
    <p:extLst>
      <p:ext uri="{BB962C8B-B14F-4D97-AF65-F5344CB8AC3E}">
        <p14:creationId xmlns:p14="http://schemas.microsoft.com/office/powerpoint/2010/main" val="4201697701"/>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spcBef>
          <a:spcPct val="0"/>
        </a:spcBef>
        <a:buNone/>
        <a:defRPr sz="3600" b="1" kern="1200" cap="all" spc="50" baseline="0">
          <a:solidFill>
            <a:schemeClr val="tx2">
              <a:lumMod val="50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1"/>
        </a:buClr>
        <a:buFont typeface="Arial" pitchFamily="34" charset="0"/>
        <a:buChar char="•"/>
        <a:defRPr sz="2000" kern="1200" spc="30" baseline="0">
          <a:solidFill>
            <a:schemeClr val="tx2">
              <a:lumMod val="50000"/>
            </a:schemeClr>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1"/>
        </a:buClr>
        <a:buFont typeface="Arial" pitchFamily="34" charset="0"/>
        <a:buChar char="•"/>
        <a:defRPr sz="2000" kern="1200" spc="30" baseline="0">
          <a:solidFill>
            <a:schemeClr val="tx2">
              <a:lumMod val="50000"/>
            </a:schemeClr>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2000" kern="1200" spc="30" baseline="0">
          <a:solidFill>
            <a:schemeClr val="tx2">
              <a:lumMod val="50000"/>
            </a:schemeClr>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1"/>
        </a:buClr>
        <a:buFont typeface="Arial" pitchFamily="34" charset="0"/>
        <a:buChar char="•"/>
        <a:defRPr sz="2000" kern="1200" spc="30" baseline="0">
          <a:solidFill>
            <a:schemeClr val="tx2">
              <a:lumMod val="50000"/>
            </a:schemeClr>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1"/>
        </a:buClr>
        <a:buFont typeface="Arial" pitchFamily="34" charset="0"/>
        <a:buChar char="•"/>
        <a:defRPr sz="2000" kern="1200" spc="30" baseline="0">
          <a:solidFill>
            <a:schemeClr val="tx2">
              <a:lumMod val="50000"/>
            </a:schemeClr>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hyperlink" Target="http://chamilo.datacenter.uoc.gr/metchamilo/courses/MA8HMAEFARMOGESSTONTOYRISMO/index.php"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1.png"/><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8.png"/></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4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png"/></Relationships>
</file>

<file path=ppt/slides/_rels/slide4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2.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etwinning.net/"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914400" y="918921"/>
            <a:ext cx="10363200" cy="1470025"/>
          </a:xfrm>
        </p:spPr>
        <p:txBody>
          <a:bodyPr rtlCol="0"/>
          <a:lstStyle/>
          <a:p>
            <a:pPr algn="ctr">
              <a:lnSpc>
                <a:spcPct val="107000"/>
              </a:lnSpc>
              <a:spcAft>
                <a:spcPts val="800"/>
              </a:spcAft>
            </a:pPr>
            <a:r>
              <a:rPr lang="el-GR" sz="3200" b="1" cap="all" dirty="0" err="1">
                <a:solidFill>
                  <a:srgbClr val="4472C4"/>
                </a:solidFill>
                <a:effectLst/>
                <a:latin typeface="Cabria"/>
                <a:ea typeface="Calibri" panose="020F0502020204030204" pitchFamily="34" charset="0"/>
                <a:cs typeface="Times New Roman" panose="02020603050405020304" pitchFamily="18" charset="0"/>
              </a:rPr>
              <a:t>ΠρΟγραμμα</a:t>
            </a:r>
            <a:r>
              <a:rPr lang="el-GR" sz="3200" b="1" cap="all" dirty="0">
                <a:solidFill>
                  <a:srgbClr val="4472C4"/>
                </a:solidFill>
                <a:effectLst/>
                <a:latin typeface="Cabria"/>
                <a:ea typeface="Calibri" panose="020F0502020204030204" pitchFamily="34" charset="0"/>
                <a:cs typeface="Times New Roman" panose="02020603050405020304" pitchFamily="18" charset="0"/>
              </a:rPr>
              <a:t> </a:t>
            </a:r>
            <a:r>
              <a:rPr lang="el-GR" sz="3200" b="1" cap="all" dirty="0" err="1">
                <a:solidFill>
                  <a:srgbClr val="4472C4"/>
                </a:solidFill>
                <a:effectLst/>
                <a:latin typeface="Cabria"/>
                <a:ea typeface="Calibri" panose="020F0502020204030204" pitchFamily="34" charset="0"/>
                <a:cs typeface="Times New Roman" panose="02020603050405020304" pitchFamily="18" charset="0"/>
              </a:rPr>
              <a:t>ΜεταπτυχιακΩν</a:t>
            </a:r>
            <a:r>
              <a:rPr lang="el-GR" sz="3200" b="1" cap="all" dirty="0">
                <a:solidFill>
                  <a:srgbClr val="4472C4"/>
                </a:solidFill>
                <a:effectLst/>
                <a:latin typeface="Cabria"/>
                <a:ea typeface="Calibri" panose="020F0502020204030204" pitchFamily="34" charset="0"/>
                <a:cs typeface="Times New Roman" panose="02020603050405020304" pitchFamily="18" charset="0"/>
              </a:rPr>
              <a:t> </a:t>
            </a:r>
            <a:r>
              <a:rPr lang="el-GR" sz="3200" b="1" cap="all" dirty="0" err="1">
                <a:solidFill>
                  <a:srgbClr val="4472C4"/>
                </a:solidFill>
                <a:effectLst/>
                <a:latin typeface="Cabria"/>
                <a:ea typeface="Calibri" panose="020F0502020204030204" pitchFamily="34" charset="0"/>
                <a:cs typeface="Times New Roman" panose="02020603050405020304" pitchFamily="18" charset="0"/>
              </a:rPr>
              <a:t>ΣπουδΩν</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r>
              <a:rPr lang="el-GR" sz="3200" b="1" cap="all" dirty="0">
                <a:solidFill>
                  <a:srgbClr val="4472C4"/>
                </a:solidFill>
                <a:effectLst/>
                <a:latin typeface="Cabria"/>
                <a:ea typeface="Calibri" panose="020F0502020204030204" pitchFamily="34" charset="0"/>
                <a:cs typeface="Times New Roman" panose="02020603050405020304" pitchFamily="18" charset="0"/>
              </a:rPr>
              <a:t>“Εξ </a:t>
            </a:r>
            <a:r>
              <a:rPr lang="el-GR" sz="3200" b="1" cap="all" dirty="0" err="1">
                <a:solidFill>
                  <a:srgbClr val="4472C4"/>
                </a:solidFill>
                <a:effectLst/>
                <a:latin typeface="Cabria"/>
                <a:ea typeface="Calibri" panose="020F0502020204030204" pitchFamily="34" charset="0"/>
                <a:cs typeface="Times New Roman" panose="02020603050405020304" pitchFamily="18" charset="0"/>
              </a:rPr>
              <a:t>ΑποστΑσεως</a:t>
            </a:r>
            <a:r>
              <a:rPr lang="el-GR" sz="3200" b="1" cap="all" dirty="0">
                <a:solidFill>
                  <a:srgbClr val="4472C4"/>
                </a:solidFill>
                <a:effectLst/>
                <a:latin typeface="Cabria"/>
                <a:ea typeface="Calibri" panose="020F0502020204030204" pitchFamily="34" charset="0"/>
                <a:cs typeface="Times New Roman" panose="02020603050405020304" pitchFamily="18" charset="0"/>
              </a:rPr>
              <a:t> </a:t>
            </a:r>
            <a:r>
              <a:rPr lang="el-GR" sz="3200" b="1" cap="all" dirty="0" err="1">
                <a:solidFill>
                  <a:srgbClr val="4472C4"/>
                </a:solidFill>
                <a:effectLst/>
                <a:latin typeface="Cabria"/>
                <a:ea typeface="Calibri" panose="020F0502020204030204" pitchFamily="34" charset="0"/>
                <a:cs typeface="Times New Roman" panose="02020603050405020304" pitchFamily="18" charset="0"/>
              </a:rPr>
              <a:t>ΕκπαΙδευση</a:t>
            </a:r>
            <a:r>
              <a:rPr lang="el-GR" sz="3200" b="1" cap="all" dirty="0">
                <a:solidFill>
                  <a:srgbClr val="4472C4"/>
                </a:solidFill>
                <a:effectLst/>
                <a:latin typeface="Cabria"/>
                <a:ea typeface="Calibri" panose="020F0502020204030204" pitchFamily="34" charset="0"/>
                <a:cs typeface="Times New Roman" panose="02020603050405020304" pitchFamily="18" charset="0"/>
              </a:rPr>
              <a:t> με την </a:t>
            </a:r>
            <a:r>
              <a:rPr lang="el-GR" sz="3200" b="1" cap="all" dirty="0" err="1">
                <a:solidFill>
                  <a:srgbClr val="4472C4"/>
                </a:solidFill>
                <a:effectLst/>
                <a:latin typeface="Cabria"/>
                <a:ea typeface="Calibri" panose="020F0502020204030204" pitchFamily="34" charset="0"/>
                <a:cs typeface="Times New Roman" panose="02020603050405020304" pitchFamily="18" charset="0"/>
              </a:rPr>
              <a:t>χρΗση</a:t>
            </a:r>
            <a:r>
              <a:rPr lang="el-GR" sz="3200" b="1" cap="all" dirty="0">
                <a:solidFill>
                  <a:srgbClr val="4472C4"/>
                </a:solidFill>
                <a:effectLst/>
                <a:latin typeface="Cabria"/>
                <a:ea typeface="Calibri" panose="020F0502020204030204" pitchFamily="34" charset="0"/>
                <a:cs typeface="Times New Roman" panose="02020603050405020304" pitchFamily="18" charset="0"/>
              </a:rPr>
              <a:t> των ΤΠΕ” </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r>
              <a:rPr lang="en-US" sz="3200" b="1" cap="all" dirty="0">
                <a:solidFill>
                  <a:srgbClr val="4472C4"/>
                </a:solidFill>
                <a:effectLst/>
                <a:latin typeface="Cabria"/>
                <a:ea typeface="Calibri" panose="020F0502020204030204" pitchFamily="34" charset="0"/>
                <a:cs typeface="Times New Roman" panose="02020603050405020304" pitchFamily="18" charset="0"/>
              </a:rPr>
              <a:t>e</a:t>
            </a:r>
            <a:r>
              <a:rPr lang="el-GR" sz="3200" b="1" cap="all" dirty="0">
                <a:solidFill>
                  <a:srgbClr val="4472C4"/>
                </a:solidFill>
                <a:effectLst/>
                <a:latin typeface="Cabria"/>
                <a:ea typeface="Calibri" panose="020F0502020204030204" pitchFamily="34" charset="0"/>
                <a:cs typeface="Times New Roman" panose="02020603050405020304" pitchFamily="18" charset="0"/>
              </a:rPr>
              <a:t>-</a:t>
            </a:r>
            <a:r>
              <a:rPr lang="en-US" sz="3200" b="1" cap="all" dirty="0">
                <a:solidFill>
                  <a:srgbClr val="4472C4"/>
                </a:solidFill>
                <a:effectLst/>
                <a:latin typeface="Cabria"/>
                <a:ea typeface="Calibri" panose="020F0502020204030204" pitchFamily="34" charset="0"/>
                <a:cs typeface="Times New Roman" panose="02020603050405020304" pitchFamily="18" charset="0"/>
              </a:rPr>
              <a:t>learning</a:t>
            </a:r>
            <a:endParaRPr lang="el-GR" sz="3200" dirty="0"/>
          </a:p>
        </p:txBody>
      </p:sp>
      <p:sp>
        <p:nvSpPr>
          <p:cNvPr id="3" name="Υπότιτλος 2"/>
          <p:cNvSpPr>
            <a:spLocks noGrp="1"/>
          </p:cNvSpPr>
          <p:nvPr>
            <p:ph type="subTitle" idx="1"/>
          </p:nvPr>
        </p:nvSpPr>
        <p:spPr>
          <a:xfrm>
            <a:off x="1625597" y="2481348"/>
            <a:ext cx="8876937" cy="4141520"/>
          </a:xfrm>
        </p:spPr>
        <p:txBody>
          <a:bodyPr rtlCol="0">
            <a:normAutofit fontScale="40000" lnSpcReduction="20000"/>
          </a:bodyPr>
          <a:lstStyle/>
          <a:p>
            <a:pPr rtl="0"/>
            <a:r>
              <a:rPr lang="el-GR" sz="4500" dirty="0"/>
              <a:t>Σχεδιασμός, υλοποίηση και αποτίμηση εκπαιδευτικού υλικού </a:t>
            </a:r>
          </a:p>
          <a:p>
            <a:pPr rtl="0"/>
            <a:r>
              <a:rPr lang="el-GR" sz="4500" dirty="0"/>
              <a:t>με τη μέθοδο της συμπληρωματικής σχολικής </a:t>
            </a:r>
            <a:r>
              <a:rPr lang="el-GR" sz="4500" dirty="0" err="1"/>
              <a:t>ΕξΑΕ</a:t>
            </a:r>
            <a:r>
              <a:rPr lang="el-GR" sz="4500" dirty="0"/>
              <a:t> </a:t>
            </a:r>
          </a:p>
          <a:p>
            <a:pPr rtl="0"/>
            <a:r>
              <a:rPr lang="el-GR" sz="4500" dirty="0"/>
              <a:t>για μαθητές ΕΠΑΛ στο θεματικό πεδίο Εφαρμογές Η/Υ στον Τουρισμό.</a:t>
            </a:r>
          </a:p>
          <a:p>
            <a:pPr rtl="0"/>
            <a:endParaRPr lang="el-GR" dirty="0"/>
          </a:p>
          <a:p>
            <a:pPr rtl="0"/>
            <a:endParaRPr lang="en-US" dirty="0"/>
          </a:p>
          <a:p>
            <a:pPr rtl="0"/>
            <a:r>
              <a:rPr lang="el-GR" dirty="0"/>
              <a:t>ΕΠΙΤΡΟΠΗ ΚΡΙΣΗΣ ΔΕ</a:t>
            </a:r>
          </a:p>
          <a:p>
            <a:r>
              <a:rPr lang="el-GR" b="1" dirty="0"/>
              <a:t>Επιβλέπων Καθηγητής:</a:t>
            </a:r>
            <a:r>
              <a:rPr lang="el-GR" dirty="0"/>
              <a:t> </a:t>
            </a:r>
            <a:r>
              <a:rPr lang="el-GR" b="1" dirty="0"/>
              <a:t>Παπαβασιλείου Βαγγέλης- Ιωάννης</a:t>
            </a:r>
            <a:endParaRPr lang="en-US" dirty="0"/>
          </a:p>
          <a:p>
            <a:r>
              <a:rPr lang="el-GR" dirty="0"/>
              <a:t>Συν-Επιβλέποντες Καθηγητές: </a:t>
            </a:r>
          </a:p>
          <a:p>
            <a:r>
              <a:rPr lang="el-GR" b="1" dirty="0"/>
              <a:t>Δεληγιάννης Ιωάννης</a:t>
            </a:r>
            <a:endParaRPr lang="en-US" dirty="0"/>
          </a:p>
          <a:p>
            <a:r>
              <a:rPr lang="el-GR" b="1" dirty="0"/>
              <a:t>Παναγιωτακόπουλος Χρήστος</a:t>
            </a:r>
            <a:endParaRPr lang="en-US" dirty="0"/>
          </a:p>
          <a:p>
            <a:pPr rtl="0"/>
            <a:endParaRPr lang="en-US" dirty="0"/>
          </a:p>
          <a:p>
            <a:pPr rtl="0"/>
            <a:endParaRPr lang="el-GR" dirty="0"/>
          </a:p>
          <a:p>
            <a:pPr rtl="0"/>
            <a:endParaRPr lang="el-GR" dirty="0"/>
          </a:p>
          <a:p>
            <a:pPr rtl="0"/>
            <a:r>
              <a:rPr lang="el-GR" dirty="0"/>
              <a:t>ΛΙΟΥΔΑΚΗ ΑΙΚΑΤΕΡΙΝΗ</a:t>
            </a:r>
          </a:p>
          <a:p>
            <a:pPr rtl="0"/>
            <a:r>
              <a:rPr lang="el-GR" dirty="0"/>
              <a:t>ΝΟΕΜΒΡΙΟΣ 2021</a:t>
            </a:r>
          </a:p>
          <a:p>
            <a:pPr rtl="0"/>
            <a:endParaRPr lang="el-GR" dirty="0"/>
          </a:p>
          <a:p>
            <a:pPr rtl="0"/>
            <a:endParaRPr lang="el-GR" dirty="0"/>
          </a:p>
        </p:txBody>
      </p:sp>
      <p:pic>
        <p:nvPicPr>
          <p:cNvPr id="4" name="Εικόνα 3">
            <a:extLst>
              <a:ext uri="{FF2B5EF4-FFF2-40B4-BE49-F238E27FC236}">
                <a16:creationId xmlns:a16="http://schemas.microsoft.com/office/drawing/2014/main" id="{6226E38B-5B4C-4621-8B45-C54611C2EB90}"/>
              </a:ext>
            </a:extLst>
          </p:cNvPr>
          <p:cNvPicPr>
            <a:picLocks noChangeAspect="1"/>
          </p:cNvPicPr>
          <p:nvPr/>
        </p:nvPicPr>
        <p:blipFill>
          <a:blip r:embed="rId3"/>
          <a:stretch>
            <a:fillRect/>
          </a:stretch>
        </p:blipFill>
        <p:spPr>
          <a:xfrm>
            <a:off x="5168304" y="235132"/>
            <a:ext cx="1791525" cy="501627"/>
          </a:xfrm>
          <a:prstGeom prst="rect">
            <a:avLst/>
          </a:prstGeom>
        </p:spPr>
      </p:pic>
    </p:spTree>
    <p:extLst>
      <p:ext uri="{BB962C8B-B14F-4D97-AF65-F5344CB8AC3E}">
        <p14:creationId xmlns:p14="http://schemas.microsoft.com/office/powerpoint/2010/main" val="3866448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93DEAFE-4A0D-4B90-8969-FBE4C63FEA5E}"/>
              </a:ext>
            </a:extLst>
          </p:cNvPr>
          <p:cNvSpPr>
            <a:spLocks noGrp="1"/>
          </p:cNvSpPr>
          <p:nvPr>
            <p:ph type="title"/>
          </p:nvPr>
        </p:nvSpPr>
        <p:spPr>
          <a:xfrm>
            <a:off x="812800" y="274639"/>
            <a:ext cx="10566400" cy="897456"/>
          </a:xfrm>
        </p:spPr>
        <p:txBody>
          <a:bodyPr/>
          <a:lstStyle/>
          <a:p>
            <a:pPr algn="ctr"/>
            <a:r>
              <a:rPr lang="el-GR" sz="1400" dirty="0"/>
              <a:t>Η </a:t>
            </a:r>
            <a:r>
              <a:rPr lang="el-GR" sz="1400" dirty="0" err="1"/>
              <a:t>γνωστικΗ</a:t>
            </a:r>
            <a:r>
              <a:rPr lang="el-GR" sz="1400" dirty="0"/>
              <a:t> </a:t>
            </a:r>
            <a:r>
              <a:rPr lang="el-GR" sz="1400" dirty="0" err="1"/>
              <a:t>θεωρΙα</a:t>
            </a:r>
            <a:r>
              <a:rPr lang="el-GR" sz="1400" dirty="0"/>
              <a:t> για την </a:t>
            </a:r>
            <a:r>
              <a:rPr lang="el-GR" sz="1400" dirty="0" err="1">
                <a:solidFill>
                  <a:schemeClr val="accent2">
                    <a:lumMod val="50000"/>
                  </a:schemeClr>
                </a:solidFill>
              </a:rPr>
              <a:t>πολυµεσικΗ</a:t>
            </a:r>
            <a:r>
              <a:rPr lang="el-GR" sz="1400" dirty="0">
                <a:solidFill>
                  <a:schemeClr val="accent2">
                    <a:lumMod val="50000"/>
                  </a:schemeClr>
                </a:solidFill>
              </a:rPr>
              <a:t> µ</a:t>
            </a:r>
            <a:r>
              <a:rPr lang="el-GR" sz="1400" dirty="0" err="1">
                <a:solidFill>
                  <a:schemeClr val="accent2">
                    <a:lumMod val="50000"/>
                  </a:schemeClr>
                </a:solidFill>
              </a:rPr>
              <a:t>Αθηση</a:t>
            </a:r>
            <a:r>
              <a:rPr lang="el-GR" sz="1400" dirty="0">
                <a:solidFill>
                  <a:schemeClr val="accent2">
                    <a:lumMod val="50000"/>
                  </a:schemeClr>
                </a:solidFill>
              </a:rPr>
              <a:t> </a:t>
            </a:r>
            <a:r>
              <a:rPr lang="el-GR" sz="1400" dirty="0"/>
              <a:t>του </a:t>
            </a:r>
            <a:r>
              <a:rPr lang="el-GR" sz="1400" dirty="0" err="1">
                <a:solidFill>
                  <a:schemeClr val="accent2">
                    <a:lumMod val="50000"/>
                  </a:schemeClr>
                </a:solidFill>
              </a:rPr>
              <a:t>Mayer</a:t>
            </a:r>
            <a:r>
              <a:rPr lang="el-GR" sz="1400" dirty="0">
                <a:solidFill>
                  <a:schemeClr val="accent2">
                    <a:lumMod val="50000"/>
                  </a:schemeClr>
                </a:solidFill>
              </a:rPr>
              <a:t> R.E. </a:t>
            </a:r>
            <a:br>
              <a:rPr lang="el-GR" sz="1400" dirty="0">
                <a:solidFill>
                  <a:schemeClr val="accent2">
                    <a:lumMod val="50000"/>
                  </a:schemeClr>
                </a:solidFill>
              </a:rPr>
            </a:br>
            <a:r>
              <a:rPr lang="el-GR" sz="1400" dirty="0"/>
              <a:t>(A </a:t>
            </a:r>
            <a:r>
              <a:rPr lang="el-GR" sz="1400" dirty="0" err="1"/>
              <a:t>Cognitive</a:t>
            </a:r>
            <a:r>
              <a:rPr lang="el-GR" sz="1400" dirty="0"/>
              <a:t> </a:t>
            </a:r>
            <a:r>
              <a:rPr lang="el-GR" sz="1400" dirty="0" err="1"/>
              <a:t>Theory</a:t>
            </a:r>
            <a:r>
              <a:rPr lang="el-GR" sz="1400" dirty="0"/>
              <a:t> Of </a:t>
            </a:r>
            <a:r>
              <a:rPr lang="el-GR" sz="1400" dirty="0" err="1"/>
              <a:t>Multimedia</a:t>
            </a:r>
            <a:r>
              <a:rPr lang="el-GR" sz="1400" dirty="0"/>
              <a:t> </a:t>
            </a:r>
            <a:r>
              <a:rPr lang="el-GR" sz="1400" dirty="0" err="1"/>
              <a:t>Learning</a:t>
            </a:r>
            <a:r>
              <a:rPr lang="el-GR" sz="1400" dirty="0"/>
              <a:t>)</a:t>
            </a:r>
            <a:br>
              <a:rPr lang="el-GR" sz="1400" dirty="0"/>
            </a:br>
            <a:r>
              <a:rPr lang="el-GR" sz="1400" b="0" dirty="0" err="1"/>
              <a:t>αναφΕρεται</a:t>
            </a:r>
            <a:r>
              <a:rPr lang="el-GR" sz="1400" b="0" dirty="0"/>
              <a:t> στη </a:t>
            </a:r>
            <a:r>
              <a:rPr lang="el-GR" sz="1400" b="0" dirty="0" err="1"/>
              <a:t>μορφΗ</a:t>
            </a:r>
            <a:r>
              <a:rPr lang="el-GR" sz="1400" b="0" dirty="0"/>
              <a:t> που </a:t>
            </a:r>
            <a:r>
              <a:rPr lang="el-GR" sz="1400" b="0" dirty="0" err="1"/>
              <a:t>πρΕπει</a:t>
            </a:r>
            <a:r>
              <a:rPr lang="el-GR" sz="1400" b="0" dirty="0"/>
              <a:t> να </a:t>
            </a:r>
            <a:r>
              <a:rPr lang="el-GR" sz="1400" b="0" dirty="0" err="1"/>
              <a:t>Εχει</a:t>
            </a:r>
            <a:r>
              <a:rPr lang="el-GR" sz="1400" b="0" dirty="0"/>
              <a:t> το </a:t>
            </a:r>
            <a:r>
              <a:rPr lang="el-GR" sz="1400" b="0" dirty="0" err="1"/>
              <a:t>εκπαιδευτικΟ</a:t>
            </a:r>
            <a:r>
              <a:rPr lang="el-GR" sz="1400" b="0" dirty="0"/>
              <a:t> </a:t>
            </a:r>
            <a:r>
              <a:rPr lang="el-GR" sz="1400" b="0" dirty="0" err="1"/>
              <a:t>υλικΟ</a:t>
            </a:r>
            <a:r>
              <a:rPr lang="el-GR" sz="1400" b="0" dirty="0"/>
              <a:t>, </a:t>
            </a:r>
            <a:br>
              <a:rPr lang="el-GR" sz="1400" b="0" dirty="0"/>
            </a:br>
            <a:r>
              <a:rPr lang="el-GR" sz="1400" b="0" dirty="0"/>
              <a:t>πιο </a:t>
            </a:r>
            <a:r>
              <a:rPr lang="el-GR" sz="1400" b="0" dirty="0" err="1"/>
              <a:t>συγκεκριμΕνα</a:t>
            </a:r>
            <a:r>
              <a:rPr lang="el-GR" sz="1400" b="0" dirty="0"/>
              <a:t> </a:t>
            </a:r>
            <a:r>
              <a:rPr lang="el-GR" sz="1400" b="0" dirty="0" err="1"/>
              <a:t>εστιΑζουμε</a:t>
            </a:r>
            <a:r>
              <a:rPr lang="el-GR" sz="1400" b="0" dirty="0"/>
              <a:t> στο </a:t>
            </a:r>
            <a:r>
              <a:rPr lang="el-GR" sz="1400" b="0" dirty="0" err="1"/>
              <a:t>πΩς</a:t>
            </a:r>
            <a:r>
              <a:rPr lang="el-GR" sz="1400" b="0" dirty="0"/>
              <a:t> </a:t>
            </a:r>
            <a:r>
              <a:rPr lang="el-GR" sz="1400" b="0" dirty="0" err="1"/>
              <a:t>μαθαΙνουμε</a:t>
            </a:r>
            <a:r>
              <a:rPr lang="el-GR" sz="1400" b="0" dirty="0"/>
              <a:t> </a:t>
            </a:r>
            <a:br>
              <a:rPr lang="el-GR" sz="1400" b="0" dirty="0"/>
            </a:br>
            <a:r>
              <a:rPr lang="el-GR" sz="1400" b="0" dirty="0"/>
              <a:t>με µ</a:t>
            </a:r>
            <a:r>
              <a:rPr lang="el-GR" sz="1400" b="0" dirty="0" err="1"/>
              <a:t>ια</a:t>
            </a:r>
            <a:r>
              <a:rPr lang="el-GR" sz="1400" b="0" dirty="0"/>
              <a:t> </a:t>
            </a:r>
            <a:r>
              <a:rPr lang="el-GR" sz="1400" b="0" dirty="0" err="1"/>
              <a:t>σειρΑ</a:t>
            </a:r>
            <a:r>
              <a:rPr lang="el-GR" sz="1400" b="0" dirty="0"/>
              <a:t> </a:t>
            </a:r>
            <a:r>
              <a:rPr lang="el-GR" sz="1400" b="0" dirty="0" err="1"/>
              <a:t>σχεδιαστικΩν</a:t>
            </a:r>
            <a:r>
              <a:rPr lang="el-GR" sz="1400" b="0" dirty="0"/>
              <a:t> </a:t>
            </a:r>
            <a:r>
              <a:rPr lang="el-GR" sz="1400" b="0" dirty="0" err="1"/>
              <a:t>αρχΩν</a:t>
            </a:r>
            <a:r>
              <a:rPr lang="el-GR" sz="1400" b="0" dirty="0"/>
              <a:t>:</a:t>
            </a:r>
            <a:endParaRPr lang="en-US" sz="1400" b="0" dirty="0"/>
          </a:p>
        </p:txBody>
      </p:sp>
      <p:sp>
        <p:nvSpPr>
          <p:cNvPr id="3" name="Θέση περιεχομένου 2">
            <a:extLst>
              <a:ext uri="{FF2B5EF4-FFF2-40B4-BE49-F238E27FC236}">
                <a16:creationId xmlns:a16="http://schemas.microsoft.com/office/drawing/2014/main" id="{6CF1923E-E701-4C38-8732-A2E0E10D1003}"/>
              </a:ext>
            </a:extLst>
          </p:cNvPr>
          <p:cNvSpPr>
            <a:spLocks noGrp="1"/>
          </p:cNvSpPr>
          <p:nvPr>
            <p:ph sz="quarter" idx="13"/>
          </p:nvPr>
        </p:nvSpPr>
        <p:spPr>
          <a:xfrm>
            <a:off x="182879" y="1113905"/>
            <a:ext cx="11762509" cy="5652655"/>
          </a:xfrm>
        </p:spPr>
        <p:txBody>
          <a:bodyPr>
            <a:normAutofit fontScale="32500" lnSpcReduction="20000"/>
          </a:bodyPr>
          <a:lstStyle/>
          <a:p>
            <a:pPr marL="0" indent="0" algn="just" fontAlgn="base">
              <a:lnSpc>
                <a:spcPct val="150000"/>
              </a:lnSpc>
              <a:spcAft>
                <a:spcPts val="800"/>
              </a:spcAft>
              <a:buNone/>
            </a:pP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Αρχή των </a:t>
            </a:r>
            <a:r>
              <a:rPr lang="el-GR" sz="37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πολυµέσων</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Multimedia principle</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Λαμβάνουν την εξήγηση µε λέξεις και εικόνες</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37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παρά</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µόνο µε λέξεις.</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fontAlgn="base">
              <a:lnSpc>
                <a:spcPct val="150000"/>
              </a:lnSpc>
              <a:spcAft>
                <a:spcPts val="800"/>
              </a:spcAft>
              <a:buNone/>
            </a:pP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Αρχή της </a:t>
            </a:r>
            <a:r>
              <a:rPr lang="el-GR" sz="37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χωρικής γειτνίασης</a:t>
            </a:r>
            <a:r>
              <a:rPr lang="en-US" sz="37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Spatial contiguity principle</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Οι αντιστοιχίες εικόνων-λέξεων τοποθετούνται κοντά.</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fontAlgn="base">
              <a:lnSpc>
                <a:spcPct val="150000"/>
              </a:lnSpc>
              <a:spcAft>
                <a:spcPts val="800"/>
              </a:spcAft>
              <a:buNone/>
            </a:pP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Αρχή της </a:t>
            </a:r>
            <a:r>
              <a:rPr lang="el-GR" sz="37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συνάφειας</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Coherence principle</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Οι περιττές-εξωγενείς λέξεις, εικόνες και ήχοι παραλείπονται από το διδακτικό υλικό.</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fontAlgn="base">
              <a:lnSpc>
                <a:spcPct val="150000"/>
              </a:lnSpc>
              <a:spcAft>
                <a:spcPts val="800"/>
              </a:spcAft>
              <a:buNone/>
            </a:pP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•Αρχή της </a:t>
            </a:r>
            <a:r>
              <a:rPr lang="el-GR" sz="37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µ</a:t>
            </a:r>
            <a:r>
              <a:rPr lang="el-GR" sz="37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ορφής</a:t>
            </a:r>
            <a:r>
              <a:rPr lang="el-GR" sz="37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ή </a:t>
            </a:r>
            <a:r>
              <a:rPr lang="el-GR" sz="37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τροπικότητας</a:t>
            </a:r>
            <a:r>
              <a:rPr lang="en-US" sz="37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Modality principle</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Στατικές/κινούμενες εικόνες (</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animation</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σε συνδυασμό µε αφήγηση, παρά συνδυασμός µε κείμενο.</a:t>
            </a:r>
            <a:b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Αρχή του </a:t>
            </a:r>
            <a:r>
              <a:rPr lang="el-GR" sz="37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πλεονασµού</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Redundancy principle</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Αφήγηση σε συνδυασμό µε στατικές/κινούμενες εικόνες, παρά συνδυασμός µε στατικές/ κινούμενες εικόνες και κείμενο επί της οθόνης.</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fontAlgn="base">
              <a:lnSpc>
                <a:spcPct val="150000"/>
              </a:lnSpc>
              <a:spcAft>
                <a:spcPts val="800"/>
              </a:spcAft>
              <a:buNone/>
            </a:pP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Αρχή της </a:t>
            </a:r>
            <a:r>
              <a:rPr lang="el-GR" sz="37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προεκπαίδευσης</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Pretraining principle</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Προηγείται εξάσκηση πάνω στα βασικά τμήματα (σημεία) του διδακτικού περιεχομένου, δεν έπεται της διδασκαλίας.</a:t>
            </a:r>
            <a:b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Αρχή της </a:t>
            </a:r>
            <a:r>
              <a:rPr lang="el-GR" sz="37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σηµατοδότησης</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Signaling principle</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Η αφήγηση σ’ ένα </a:t>
            </a:r>
            <a:r>
              <a:rPr lang="el-GR" sz="37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πολυµεσικό</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διδακτικό µ</a:t>
            </a:r>
            <a:r>
              <a:rPr lang="el-GR" sz="37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ήνυµα</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είναι </a:t>
            </a:r>
            <a:r>
              <a:rPr lang="el-GR" sz="37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καθοδηγούµενη</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fontAlgn="base">
              <a:lnSpc>
                <a:spcPct val="150000"/>
              </a:lnSpc>
              <a:spcAft>
                <a:spcPts val="800"/>
              </a:spcAft>
              <a:buNone/>
            </a:pP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•Αρχή της </a:t>
            </a:r>
            <a:r>
              <a:rPr lang="el-GR" sz="37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προσωποποίησης</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Personalization principle</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Οι λέξεις τους παρουσιάζονται σε απλό λόγο (</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conversational style</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αντί για </a:t>
            </a:r>
            <a:r>
              <a:rPr lang="el-GR" sz="37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επίσηµο</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formal style</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indent="0" algn="just" fontAlgn="base">
              <a:lnSpc>
                <a:spcPct val="150000"/>
              </a:lnSpc>
              <a:spcAft>
                <a:spcPts val="800"/>
              </a:spcAft>
              <a:buNone/>
            </a:pP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Αρχή των </a:t>
            </a:r>
            <a:r>
              <a:rPr lang="el-GR" sz="37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δεδουλευµένων</a:t>
            </a:r>
            <a:r>
              <a:rPr lang="el-GR" sz="37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37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παραδειγµάτων</a:t>
            </a:r>
            <a:r>
              <a:rPr lang="en-US" sz="37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Worked examples principle</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Αρχικά χρησιμοποιούν τα ήδη </a:t>
            </a:r>
            <a:r>
              <a:rPr lang="el-GR" sz="37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δουλεµένα</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37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παραδείγµατα</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και στη συνέχεια περνάνε στην πρακτική.</a:t>
            </a:r>
            <a:b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Αρχή της </a:t>
            </a:r>
            <a:r>
              <a:rPr lang="el-GR" sz="37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χρονικής συνοχής</a:t>
            </a:r>
            <a:r>
              <a:rPr lang="en-US" sz="37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Temporal contiguity principle</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Οι αντιστοιχίες εικόνων-λέξεων παρουσιάζονται ταυτόχρονα, όχι διαδοχικά.</a:t>
            </a:r>
          </a:p>
          <a:p>
            <a:pPr marL="0" indent="0" algn="just" fontAlgn="base">
              <a:lnSpc>
                <a:spcPct val="150000"/>
              </a:lnSpc>
              <a:spcAft>
                <a:spcPts val="800"/>
              </a:spcAft>
              <a:buNone/>
            </a:pP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Αρχή της </a:t>
            </a:r>
            <a:r>
              <a:rPr lang="el-GR" sz="3700"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τμηματοποίησης</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Segmenting principle</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Όταν ένα μάθημα πολυμέσων παρουσιάζεται τμηματικά, όχι ως </a:t>
            </a:r>
            <a:r>
              <a:rPr lang="el-GR" sz="37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αδιάκοπτη</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μονάδα.</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fontAlgn="base">
              <a:lnSpc>
                <a:spcPct val="150000"/>
              </a:lnSpc>
              <a:spcAft>
                <a:spcPts val="800"/>
              </a:spcAft>
              <a:buNone/>
            </a:pP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Αρχή της </a:t>
            </a:r>
            <a:r>
              <a:rPr lang="el-GR" sz="37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φωνής</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Voice principle</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Στις αφηγήσεις </a:t>
            </a:r>
            <a:r>
              <a:rPr lang="el-GR" sz="37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πολυμεσικών</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μαθημάτων οι φωνές που χρησιμοποιούνται, είναι ανθρώπινες-φιλικές.</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fontAlgn="base">
              <a:lnSpc>
                <a:spcPct val="150000"/>
              </a:lnSpc>
              <a:spcAft>
                <a:spcPts val="800"/>
              </a:spcAft>
              <a:buNone/>
            </a:pP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Αρχή της </a:t>
            </a:r>
            <a:r>
              <a:rPr lang="el-GR" sz="37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εικόνας</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Image principle</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Οι άνθρωποι</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δεν</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μαθαίνουν απαραίτητα καλύτερα από ένα μάθημα πολυμέσων, όταν η εικόνα-ομοίωμα του ομιλητή προστίθεται στην οθόνη (</a:t>
            </a:r>
            <a:r>
              <a:rPr lang="en-US"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Mayer Richard E</a:t>
            </a:r>
            <a:r>
              <a:rPr lang="el-GR" sz="37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2001).</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50000"/>
              </a:lnSpc>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648449546"/>
      </p:ext>
    </p:extLst>
  </p:cSld>
  <p:clrMapOvr>
    <a:masterClrMapping/>
  </p:clrMapOvr>
  <p:transition spd="slow">
    <p:comb/>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ED5F9E-95AB-41E2-80A9-21D5E65AA086}"/>
              </a:ext>
            </a:extLst>
          </p:cNvPr>
          <p:cNvSpPr>
            <a:spLocks noGrp="1"/>
          </p:cNvSpPr>
          <p:nvPr>
            <p:ph type="title"/>
          </p:nvPr>
        </p:nvSpPr>
        <p:spPr>
          <a:xfrm>
            <a:off x="812800" y="571500"/>
            <a:ext cx="10566400" cy="1143000"/>
          </a:xfrm>
        </p:spPr>
        <p:txBody>
          <a:bodyPr/>
          <a:lstStyle/>
          <a:p>
            <a:pPr algn="ctr"/>
            <a:r>
              <a:rPr lang="el-GR" dirty="0"/>
              <a:t>ΚΕΦΑΛΑΙΟ ΤΡΙΤΟ: </a:t>
            </a:r>
            <a:br>
              <a:rPr lang="el-GR" dirty="0"/>
            </a:br>
            <a:r>
              <a:rPr lang="el-GR" dirty="0"/>
              <a:t>ΜΕΘΟΔΟΛΟΓΙΑ ΤΗΣ ΕΡΕΥΝΑΣ</a:t>
            </a:r>
            <a:br>
              <a:rPr lang="el-GR" dirty="0"/>
            </a:br>
            <a:r>
              <a:rPr lang="el-GR" dirty="0" err="1"/>
              <a:t>ΜεθοδολογικΗ</a:t>
            </a:r>
            <a:r>
              <a:rPr lang="el-GR" dirty="0"/>
              <a:t> </a:t>
            </a:r>
            <a:r>
              <a:rPr lang="el-GR" dirty="0" err="1"/>
              <a:t>προσΕγγιση</a:t>
            </a:r>
            <a:r>
              <a:rPr lang="el-GR" dirty="0"/>
              <a:t> </a:t>
            </a:r>
            <a:endParaRPr lang="en-US" dirty="0"/>
          </a:p>
        </p:txBody>
      </p:sp>
      <p:sp>
        <p:nvSpPr>
          <p:cNvPr id="3" name="Θέση περιεχομένου 2">
            <a:extLst>
              <a:ext uri="{FF2B5EF4-FFF2-40B4-BE49-F238E27FC236}">
                <a16:creationId xmlns:a16="http://schemas.microsoft.com/office/drawing/2014/main" id="{75F3201E-C895-4FC1-9AE5-954DCA371D22}"/>
              </a:ext>
            </a:extLst>
          </p:cNvPr>
          <p:cNvSpPr>
            <a:spLocks noGrp="1"/>
          </p:cNvSpPr>
          <p:nvPr>
            <p:ph sz="quarter" idx="13"/>
          </p:nvPr>
        </p:nvSpPr>
        <p:spPr>
          <a:xfrm>
            <a:off x="250723" y="1600199"/>
            <a:ext cx="11724967" cy="4977581"/>
          </a:xfrm>
        </p:spPr>
        <p:txBody>
          <a:bodyPr>
            <a:normAutofit fontScale="92500" lnSpcReduction="10000"/>
          </a:bodyPr>
          <a:lstStyle/>
          <a:p>
            <a:pPr marL="0" indent="0" algn="just">
              <a:buNone/>
            </a:pPr>
            <a:r>
              <a:rPr lang="el-GR" dirty="0"/>
              <a:t>Η παρούσα εργασία συνδυάζει τη </a:t>
            </a:r>
            <a:r>
              <a:rPr lang="el-GR" dirty="0">
                <a:solidFill>
                  <a:schemeClr val="accent2">
                    <a:lumMod val="50000"/>
                  </a:schemeClr>
                </a:solidFill>
              </a:rPr>
              <a:t>μεθοδολογική προσέγγιση </a:t>
            </a:r>
            <a:r>
              <a:rPr lang="el-GR" dirty="0"/>
              <a:t>της μελέτης περίπτωσης με στοιχεία της </a:t>
            </a:r>
            <a:r>
              <a:rPr lang="el-GR" dirty="0">
                <a:solidFill>
                  <a:schemeClr val="accent2">
                    <a:lumMod val="50000"/>
                  </a:schemeClr>
                </a:solidFill>
              </a:rPr>
              <a:t>έρευνας δράσης</a:t>
            </a:r>
            <a:r>
              <a:rPr lang="el-GR" dirty="0"/>
              <a:t>. </a:t>
            </a:r>
            <a:endParaRPr lang="en-US" dirty="0"/>
          </a:p>
          <a:p>
            <a:pPr marL="0" indent="0" algn="just">
              <a:buNone/>
            </a:pPr>
            <a:r>
              <a:rPr lang="el-GR" dirty="0"/>
              <a:t>Η </a:t>
            </a:r>
            <a:r>
              <a:rPr lang="el-GR" dirty="0">
                <a:solidFill>
                  <a:schemeClr val="accent2">
                    <a:lumMod val="50000"/>
                  </a:schemeClr>
                </a:solidFill>
              </a:rPr>
              <a:t>εκπαιδευτική έρευνα δράσης </a:t>
            </a:r>
            <a:r>
              <a:rPr lang="el-GR" dirty="0"/>
              <a:t>είναι ένας εναλλακτικός τύπος εκπαιδευτικής έρευνας, που οι ίδιοι οι εκπαιδευτικοί διενεργούν, είτε μόνοι τους είτε σε συνεργασία με άλλους στο πλαίσιο μιας ερευνητικής ομάδας.</a:t>
            </a:r>
            <a:endParaRPr lang="en-US" dirty="0"/>
          </a:p>
          <a:p>
            <a:pPr marL="0" indent="0" algn="just">
              <a:buNone/>
            </a:pPr>
            <a:r>
              <a:rPr lang="el-GR" dirty="0"/>
              <a:t>Η παρούσα έρευνα υπάγεται στην εκπαιδευτική έρευνα δράση, η οποία αφορά στην εύρεση </a:t>
            </a:r>
            <a:r>
              <a:rPr lang="el-GR" dirty="0">
                <a:solidFill>
                  <a:schemeClr val="accent2">
                    <a:lumMod val="50000"/>
                  </a:schemeClr>
                </a:solidFill>
              </a:rPr>
              <a:t>τρόπων βελτίωσης των μεθόδων διδασκαλίας </a:t>
            </a:r>
            <a:r>
              <a:rPr lang="el-GR" dirty="0"/>
              <a:t>των εκπαιδευτικών και </a:t>
            </a:r>
            <a:r>
              <a:rPr lang="el-GR" dirty="0">
                <a:solidFill>
                  <a:schemeClr val="accent2">
                    <a:lumMod val="50000"/>
                  </a:schemeClr>
                </a:solidFill>
              </a:rPr>
              <a:t>παραγωγής γνώσης </a:t>
            </a:r>
            <a:r>
              <a:rPr lang="el-GR" dirty="0"/>
              <a:t>αναφορικά με αυτή την πρακτική. </a:t>
            </a:r>
            <a:endParaRPr lang="en-US" dirty="0"/>
          </a:p>
          <a:p>
            <a:pPr marL="0" indent="0" algn="just">
              <a:buNone/>
            </a:pPr>
            <a:r>
              <a:rPr lang="el-GR" dirty="0"/>
              <a:t>Η έρευνά μας ξεκινάει από τον </a:t>
            </a:r>
            <a:r>
              <a:rPr lang="el-GR" dirty="0">
                <a:solidFill>
                  <a:schemeClr val="accent2">
                    <a:lumMod val="50000"/>
                  </a:schemeClr>
                </a:solidFill>
              </a:rPr>
              <a:t>προβληματισμό</a:t>
            </a:r>
            <a:r>
              <a:rPr lang="el-GR" dirty="0"/>
              <a:t>: «Πώς μπορούμε να κινήσουμε το ενδιαφέρον, να αναπτύξουμε την αντίληψη των μαθητών/τριών και τις δεξιότητες κριτικής σκέψης στο μάθημα Εφαρμογές Η/Υ στον Τουρισμό;». </a:t>
            </a:r>
            <a:endParaRPr lang="en-US" dirty="0"/>
          </a:p>
          <a:p>
            <a:pPr marL="0" indent="0" algn="just">
              <a:buNone/>
            </a:pPr>
            <a:r>
              <a:rPr lang="el-GR" dirty="0"/>
              <a:t>Η </a:t>
            </a:r>
            <a:r>
              <a:rPr lang="el-GR" dirty="0">
                <a:solidFill>
                  <a:schemeClr val="accent2">
                    <a:lumMod val="50000"/>
                  </a:schemeClr>
                </a:solidFill>
              </a:rPr>
              <a:t>παρέμβαση</a:t>
            </a:r>
            <a:r>
              <a:rPr lang="el-GR" dirty="0"/>
              <a:t> σχετίζεται με τον </a:t>
            </a:r>
            <a:r>
              <a:rPr lang="el-GR" dirty="0">
                <a:solidFill>
                  <a:schemeClr val="accent2">
                    <a:lumMod val="50000"/>
                  </a:schemeClr>
                </a:solidFill>
              </a:rPr>
              <a:t>σχεδιασμό</a:t>
            </a:r>
            <a:r>
              <a:rPr lang="el-GR" dirty="0"/>
              <a:t> συμπληρωματικού εκπαιδευτικού υλικού με τη </a:t>
            </a:r>
            <a:r>
              <a:rPr lang="el-GR" dirty="0">
                <a:solidFill>
                  <a:schemeClr val="accent2">
                    <a:lumMod val="50000"/>
                  </a:schemeClr>
                </a:solidFill>
              </a:rPr>
              <a:t>μεθοδολογία</a:t>
            </a:r>
            <a:r>
              <a:rPr lang="el-GR" dirty="0"/>
              <a:t> της εξ αποστάσεως εκπαίδευσης και την </a:t>
            </a:r>
            <a:r>
              <a:rPr lang="el-GR" dirty="0">
                <a:solidFill>
                  <a:schemeClr val="accent2">
                    <a:lumMod val="50000"/>
                  </a:schemeClr>
                </a:solidFill>
              </a:rPr>
              <a:t>αποτίμηση</a:t>
            </a:r>
            <a:r>
              <a:rPr lang="el-GR" dirty="0"/>
              <a:t> του από ειδικούς, εκπαιδευτικούς και μαθητές/</a:t>
            </a:r>
            <a:r>
              <a:rPr lang="el-GR" dirty="0" err="1"/>
              <a:t>τριες</a:t>
            </a:r>
            <a:r>
              <a:rPr lang="el-GR" dirty="0"/>
              <a:t>.</a:t>
            </a:r>
          </a:p>
          <a:p>
            <a:pPr marL="0" indent="0" algn="just">
              <a:buNone/>
            </a:pPr>
            <a:r>
              <a:rPr lang="el-GR" dirty="0"/>
              <a:t>Επιπρόσθετα, υιοθετήθηκαν οι </a:t>
            </a:r>
            <a:r>
              <a:rPr lang="el-GR" dirty="0">
                <a:solidFill>
                  <a:schemeClr val="accent2">
                    <a:lumMod val="50000"/>
                  </a:schemeClr>
                </a:solidFill>
              </a:rPr>
              <a:t>αρχές της Γνωστικής Θεωρίας </a:t>
            </a:r>
            <a:r>
              <a:rPr lang="el-GR" dirty="0" err="1">
                <a:solidFill>
                  <a:schemeClr val="accent2">
                    <a:lumMod val="50000"/>
                  </a:schemeClr>
                </a:solidFill>
              </a:rPr>
              <a:t>Πολυμεσικής</a:t>
            </a:r>
            <a:r>
              <a:rPr lang="el-GR" dirty="0">
                <a:solidFill>
                  <a:schemeClr val="accent2">
                    <a:lumMod val="50000"/>
                  </a:schemeClr>
                </a:solidFill>
              </a:rPr>
              <a:t> Μάθησης </a:t>
            </a:r>
            <a:r>
              <a:rPr lang="el-GR" dirty="0"/>
              <a:t>του </a:t>
            </a:r>
            <a:r>
              <a:rPr lang="el-GR" dirty="0" err="1"/>
              <a:t>Mayer</a:t>
            </a:r>
            <a:r>
              <a:rPr lang="el-GR" dirty="0"/>
              <a:t> (</a:t>
            </a:r>
            <a:r>
              <a:rPr lang="el-GR" dirty="0" err="1"/>
              <a:t>Multimedia</a:t>
            </a:r>
            <a:r>
              <a:rPr lang="el-GR" dirty="0"/>
              <a:t> </a:t>
            </a:r>
            <a:r>
              <a:rPr lang="el-GR" dirty="0" err="1"/>
              <a:t>learning</a:t>
            </a:r>
            <a:r>
              <a:rPr lang="el-GR" dirty="0"/>
              <a:t> </a:t>
            </a:r>
            <a:r>
              <a:rPr lang="el-GR" dirty="0" err="1"/>
              <a:t>theory</a:t>
            </a:r>
            <a:r>
              <a:rPr lang="el-GR" dirty="0"/>
              <a:t>, </a:t>
            </a:r>
            <a:r>
              <a:rPr lang="el-GR" dirty="0" err="1"/>
              <a:t>Mayer</a:t>
            </a:r>
            <a:r>
              <a:rPr lang="el-GR" dirty="0"/>
              <a:t>) ως προς τη μορφή που πρέπει να έχει το εκπαιδευτικό υλικό. </a:t>
            </a:r>
            <a:endParaRPr lang="en-US" dirty="0"/>
          </a:p>
          <a:p>
            <a:endParaRPr lang="en-US" dirty="0"/>
          </a:p>
        </p:txBody>
      </p:sp>
    </p:spTree>
    <p:extLst>
      <p:ext uri="{BB962C8B-B14F-4D97-AF65-F5344CB8AC3E}">
        <p14:creationId xmlns:p14="http://schemas.microsoft.com/office/powerpoint/2010/main" val="125896157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03E759A-2C8D-4608-AD73-001D472A0B45}"/>
              </a:ext>
            </a:extLst>
          </p:cNvPr>
          <p:cNvSpPr>
            <a:spLocks noGrp="1"/>
          </p:cNvSpPr>
          <p:nvPr>
            <p:ph type="title"/>
          </p:nvPr>
        </p:nvSpPr>
        <p:spPr>
          <a:xfrm>
            <a:off x="812800" y="274638"/>
            <a:ext cx="10566400" cy="610265"/>
          </a:xfrm>
        </p:spPr>
        <p:txBody>
          <a:bodyPr/>
          <a:lstStyle/>
          <a:p>
            <a:pPr algn="ctr"/>
            <a:r>
              <a:rPr lang="el-GR" dirty="0" err="1"/>
              <a:t>ΑνΑπτυξη</a:t>
            </a:r>
            <a:r>
              <a:rPr lang="el-GR" dirty="0"/>
              <a:t> </a:t>
            </a:r>
            <a:r>
              <a:rPr lang="el-GR" dirty="0" err="1"/>
              <a:t>εκπαιδευτικοΥ</a:t>
            </a:r>
            <a:r>
              <a:rPr lang="el-GR" dirty="0"/>
              <a:t> </a:t>
            </a:r>
            <a:r>
              <a:rPr lang="el-GR" dirty="0" err="1"/>
              <a:t>λογισμικοΥ</a:t>
            </a:r>
            <a:endParaRPr lang="en-US" dirty="0"/>
          </a:p>
        </p:txBody>
      </p:sp>
      <p:sp>
        <p:nvSpPr>
          <p:cNvPr id="3" name="Θέση περιεχομένου 2">
            <a:extLst>
              <a:ext uri="{FF2B5EF4-FFF2-40B4-BE49-F238E27FC236}">
                <a16:creationId xmlns:a16="http://schemas.microsoft.com/office/drawing/2014/main" id="{C6B6FFEC-013D-4237-8A04-345981774690}"/>
              </a:ext>
            </a:extLst>
          </p:cNvPr>
          <p:cNvSpPr>
            <a:spLocks noGrp="1"/>
          </p:cNvSpPr>
          <p:nvPr>
            <p:ph sz="quarter" idx="13"/>
          </p:nvPr>
        </p:nvSpPr>
        <p:spPr>
          <a:xfrm>
            <a:off x="0" y="1091381"/>
            <a:ext cx="12192000" cy="5604387"/>
          </a:xfrm>
        </p:spPr>
        <p:txBody>
          <a:bodyPr>
            <a:normAutofit fontScale="92500" lnSpcReduction="20000"/>
          </a:bodyPr>
          <a:lstStyle/>
          <a:p>
            <a:pPr marL="0" indent="0">
              <a:buNone/>
            </a:pPr>
            <a:r>
              <a:rPr lang="el-GR" dirty="0"/>
              <a:t>Περιλαμβάνονται τρεις διδακτικές ενότητες ως κάτωθι:</a:t>
            </a:r>
          </a:p>
          <a:p>
            <a:endParaRPr lang="el-GR" dirty="0"/>
          </a:p>
          <a:p>
            <a:pPr marL="0" indent="0">
              <a:buNone/>
            </a:pPr>
            <a:r>
              <a:rPr lang="el-GR" dirty="0"/>
              <a:t>	1η Δ.Ε.- Τουριστική ορολογία</a:t>
            </a:r>
          </a:p>
          <a:p>
            <a:pPr marL="0" indent="0" algn="just">
              <a:buNone/>
            </a:pPr>
            <a:r>
              <a:rPr lang="el-GR" dirty="0"/>
              <a:t>	2η Δ.Ε.- Τμήμα υποδοχής ενός ξενοδοχείου</a:t>
            </a:r>
          </a:p>
          <a:p>
            <a:pPr marL="0" indent="0" algn="just">
              <a:buNone/>
            </a:pPr>
            <a:r>
              <a:rPr lang="en-US" dirty="0"/>
              <a:t>	</a:t>
            </a:r>
            <a:r>
              <a:rPr lang="el-GR" dirty="0"/>
              <a:t>3η Δ.Ε.- Ξενοδοχειακή εφαρμογή PROTEL</a:t>
            </a:r>
            <a:endParaRPr lang="en-US" dirty="0"/>
          </a:p>
          <a:p>
            <a:pPr marL="0" indent="0" algn="just">
              <a:buNone/>
            </a:pPr>
            <a:r>
              <a:rPr lang="el-GR" dirty="0"/>
              <a:t> Το υλικό δημιουργήθηκε με το </a:t>
            </a:r>
            <a:r>
              <a:rPr lang="el-GR" dirty="0">
                <a:solidFill>
                  <a:schemeClr val="accent2">
                    <a:lumMod val="50000"/>
                  </a:schemeClr>
                </a:solidFill>
              </a:rPr>
              <a:t>H5P</a:t>
            </a:r>
            <a:r>
              <a:rPr lang="el-GR" dirty="0"/>
              <a:t>, ένα λογισμικό ανοιχτού τύπου για τη δημιουργία </a:t>
            </a:r>
            <a:r>
              <a:rPr lang="el-GR" dirty="0" err="1"/>
              <a:t>διαδραστικών</a:t>
            </a:r>
            <a:r>
              <a:rPr lang="el-GR" dirty="0"/>
              <a:t> παρουσιάσεων.  </a:t>
            </a:r>
          </a:p>
          <a:p>
            <a:pPr marL="0" indent="0" algn="just">
              <a:buNone/>
            </a:pPr>
            <a:r>
              <a:rPr lang="el-GR" dirty="0"/>
              <a:t>Έπειτα αναρτήθηκε στην πλατφόρμα </a:t>
            </a:r>
            <a:r>
              <a:rPr lang="el-GR" dirty="0" err="1">
                <a:solidFill>
                  <a:schemeClr val="accent2">
                    <a:lumMod val="50000"/>
                  </a:schemeClr>
                </a:solidFill>
              </a:rPr>
              <a:t>Chamilo</a:t>
            </a:r>
            <a:r>
              <a:rPr lang="el-GR" dirty="0">
                <a:solidFill>
                  <a:schemeClr val="accent2">
                    <a:lumMod val="50000"/>
                  </a:schemeClr>
                </a:solidFill>
              </a:rPr>
              <a:t> LMS</a:t>
            </a:r>
            <a:r>
              <a:rPr lang="el-GR" dirty="0"/>
              <a:t>, όπου αποτελεί ένα λογισμικό ανοιχτού τύπου και επιτρέπει τη δημιουργία ψηφιακού εξ αποστάσεως εκπαιδευτικού υλικού αλλά και την ενσωμάτωση άλλων </a:t>
            </a:r>
            <a:r>
              <a:rPr lang="el-GR" dirty="0" err="1"/>
              <a:t>web</a:t>
            </a:r>
            <a:r>
              <a:rPr lang="el-GR" dirty="0"/>
              <a:t> 2.0 εργαλείων με αντιγραφή του κώδικα. </a:t>
            </a:r>
          </a:p>
          <a:p>
            <a:pPr marL="0" indent="0" algn="just">
              <a:buNone/>
            </a:pPr>
            <a:r>
              <a:rPr lang="el-GR" dirty="0"/>
              <a:t>Βάση του συμπληρωματικού υλικού αποτελεί το </a:t>
            </a:r>
            <a:r>
              <a:rPr lang="el-GR" dirty="0">
                <a:solidFill>
                  <a:schemeClr val="accent2">
                    <a:lumMod val="50000"/>
                  </a:schemeClr>
                </a:solidFill>
              </a:rPr>
              <a:t>βιβλίο της Γ’ λυκείου ΕΠΑΛ «Εφαρμογές H/Y στον Τουρισμό». </a:t>
            </a:r>
          </a:p>
          <a:p>
            <a:pPr marL="0" indent="0" algn="just">
              <a:buNone/>
            </a:pPr>
            <a:r>
              <a:rPr lang="el-GR" dirty="0"/>
              <a:t>Υιοθετήθηκαν και </a:t>
            </a:r>
            <a:r>
              <a:rPr lang="el-GR" dirty="0">
                <a:solidFill>
                  <a:schemeClr val="accent2">
                    <a:lumMod val="50000"/>
                  </a:schemeClr>
                </a:solidFill>
              </a:rPr>
              <a:t>εφαρμογές επαυξημένης πραγματικότητας </a:t>
            </a:r>
            <a:r>
              <a:rPr lang="el-GR" dirty="0"/>
              <a:t>στη δημιουργία του υλικού αυτού.</a:t>
            </a:r>
          </a:p>
          <a:p>
            <a:pPr marL="0" indent="0" algn="just">
              <a:buNone/>
            </a:pPr>
            <a:r>
              <a:rPr lang="el-GR" dirty="0"/>
              <a:t>Γνώμονας οι απαιτήσεις του τουριστικού κλάδου, σε συνδυασμό με τον </a:t>
            </a:r>
            <a:r>
              <a:rPr lang="el-GR" dirty="0">
                <a:solidFill>
                  <a:schemeClr val="accent2">
                    <a:lumMod val="50000"/>
                  </a:schemeClr>
                </a:solidFill>
              </a:rPr>
              <a:t>οδηγό σπουδών </a:t>
            </a:r>
            <a:r>
              <a:rPr lang="el-GR" dirty="0"/>
              <a:t>της ειδικότητας Τεχνικός Τουριστικών Μονάδων και Επιχειρήσεων Φιλοξενίας του </a:t>
            </a:r>
            <a:r>
              <a:rPr lang="el-GR" dirty="0">
                <a:solidFill>
                  <a:schemeClr val="accent2">
                    <a:lumMod val="50000"/>
                  </a:schemeClr>
                </a:solidFill>
              </a:rPr>
              <a:t>ΔΙΕΚ</a:t>
            </a:r>
            <a:r>
              <a:rPr lang="el-GR" dirty="0"/>
              <a:t>, </a:t>
            </a:r>
          </a:p>
          <a:p>
            <a:pPr marL="0" indent="0" algn="just">
              <a:buNone/>
            </a:pPr>
            <a:r>
              <a:rPr lang="el-GR" dirty="0"/>
              <a:t>λόγω του ότι οι μαθητές με το πέρας της σχολικής τους ζωής αναμένεται να συνεχίσουν τις σπουδές τους και παράλληλα να εργαστούν στην τουριστική βιομηχανία.</a:t>
            </a:r>
          </a:p>
          <a:p>
            <a:endParaRPr lang="en-US" dirty="0"/>
          </a:p>
        </p:txBody>
      </p:sp>
    </p:spTree>
    <p:extLst>
      <p:ext uri="{BB962C8B-B14F-4D97-AF65-F5344CB8AC3E}">
        <p14:creationId xmlns:p14="http://schemas.microsoft.com/office/powerpoint/2010/main" val="2445682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EE300A5-1A74-4374-9734-704396FB762E}"/>
              </a:ext>
            </a:extLst>
          </p:cNvPr>
          <p:cNvSpPr>
            <a:spLocks noGrp="1"/>
          </p:cNvSpPr>
          <p:nvPr>
            <p:ph type="title"/>
          </p:nvPr>
        </p:nvSpPr>
        <p:spPr>
          <a:xfrm>
            <a:off x="812800" y="274638"/>
            <a:ext cx="10566400" cy="551272"/>
          </a:xfrm>
        </p:spPr>
        <p:txBody>
          <a:bodyPr/>
          <a:lstStyle/>
          <a:p>
            <a:r>
              <a:rPr lang="el-GR" dirty="0" err="1"/>
              <a:t>ΑνΑπτυξη</a:t>
            </a:r>
            <a:r>
              <a:rPr lang="el-GR" dirty="0"/>
              <a:t> </a:t>
            </a:r>
            <a:r>
              <a:rPr lang="el-GR" dirty="0" err="1"/>
              <a:t>εκπαιδευτικοΥ</a:t>
            </a:r>
            <a:r>
              <a:rPr lang="el-GR" dirty="0"/>
              <a:t> </a:t>
            </a:r>
            <a:r>
              <a:rPr lang="el-GR" dirty="0" err="1"/>
              <a:t>λογισμικοΥ</a:t>
            </a:r>
            <a:endParaRPr lang="en-US" dirty="0"/>
          </a:p>
        </p:txBody>
      </p:sp>
      <p:sp>
        <p:nvSpPr>
          <p:cNvPr id="3" name="Θέση περιεχομένου 2">
            <a:extLst>
              <a:ext uri="{FF2B5EF4-FFF2-40B4-BE49-F238E27FC236}">
                <a16:creationId xmlns:a16="http://schemas.microsoft.com/office/drawing/2014/main" id="{2DC07784-4AF1-4A9D-9BBB-0B2D5F1C1391}"/>
              </a:ext>
            </a:extLst>
          </p:cNvPr>
          <p:cNvSpPr>
            <a:spLocks noGrp="1"/>
          </p:cNvSpPr>
          <p:nvPr>
            <p:ph sz="quarter" idx="13"/>
          </p:nvPr>
        </p:nvSpPr>
        <p:spPr/>
        <p:txBody>
          <a:bodyPr>
            <a:normAutofit/>
          </a:bodyPr>
          <a:lstStyle/>
          <a:p>
            <a:endParaRPr lang="el-GR" dirty="0"/>
          </a:p>
          <a:p>
            <a:endParaRPr lang="en-US" dirty="0"/>
          </a:p>
        </p:txBody>
      </p:sp>
      <p:sp>
        <p:nvSpPr>
          <p:cNvPr id="8" name="TextBox 7">
            <a:extLst>
              <a:ext uri="{FF2B5EF4-FFF2-40B4-BE49-F238E27FC236}">
                <a16:creationId xmlns:a16="http://schemas.microsoft.com/office/drawing/2014/main" id="{AAA13916-D88E-4A20-8DA5-4CD368ECCB58}"/>
              </a:ext>
            </a:extLst>
          </p:cNvPr>
          <p:cNvSpPr txBox="1"/>
          <p:nvPr/>
        </p:nvSpPr>
        <p:spPr>
          <a:xfrm>
            <a:off x="229218" y="929828"/>
            <a:ext cx="6098458" cy="5909310"/>
          </a:xfrm>
          <a:prstGeom prst="rect">
            <a:avLst/>
          </a:prstGeom>
          <a:noFill/>
          <a:ln>
            <a:solidFill>
              <a:schemeClr val="accent1">
                <a:lumMod val="20000"/>
                <a:lumOff val="80000"/>
              </a:schemeClr>
            </a:solidFill>
          </a:ln>
        </p:spPr>
        <p:txBody>
          <a:bodyPr wrap="square">
            <a:spAutoFit/>
          </a:bodyPr>
          <a:lstStyle/>
          <a:p>
            <a:pPr algn="just"/>
            <a:r>
              <a:rPr lang="el-GR" dirty="0"/>
              <a:t>Αξιοποίηση </a:t>
            </a:r>
            <a:r>
              <a:rPr lang="el-GR" dirty="0" err="1">
                <a:solidFill>
                  <a:schemeClr val="accent2">
                    <a:lumMod val="50000"/>
                  </a:schemeClr>
                </a:solidFill>
              </a:rPr>
              <a:t>προυπάρχουσας</a:t>
            </a:r>
            <a:r>
              <a:rPr lang="el-GR" dirty="0">
                <a:solidFill>
                  <a:schemeClr val="accent2">
                    <a:lumMod val="50000"/>
                  </a:schemeClr>
                </a:solidFill>
              </a:rPr>
              <a:t> γνώσης</a:t>
            </a:r>
            <a:r>
              <a:rPr lang="el-GR" dirty="0"/>
              <a:t> των μαθητών/τριών μέσω της προεργασίας και κατασκευής του </a:t>
            </a:r>
            <a:r>
              <a:rPr lang="el-GR" dirty="0" err="1"/>
              <a:t>αναρτηθέντος</a:t>
            </a:r>
            <a:r>
              <a:rPr lang="el-GR" dirty="0"/>
              <a:t> υλικού από τους ίδιους στην 1η ΔΕ</a:t>
            </a:r>
            <a:r>
              <a:rPr lang="en-US" dirty="0"/>
              <a:t>-</a:t>
            </a:r>
            <a:r>
              <a:rPr lang="el-GR" dirty="0"/>
              <a:t>Τουριστική ορολογία</a:t>
            </a:r>
            <a:r>
              <a:rPr lang="en-US" dirty="0"/>
              <a:t>, </a:t>
            </a:r>
            <a:r>
              <a:rPr lang="el-GR" dirty="0"/>
              <a:t>όπως η </a:t>
            </a:r>
            <a:r>
              <a:rPr lang="el-GR" dirty="0">
                <a:solidFill>
                  <a:schemeClr val="accent2">
                    <a:lumMod val="50000"/>
                  </a:schemeClr>
                </a:solidFill>
              </a:rPr>
              <a:t>δημιουργία των ερωτήσεων </a:t>
            </a:r>
            <a:r>
              <a:rPr lang="el-GR" dirty="0"/>
              <a:t>πολλαπλής επιλογής τουριστικής ορολογίας </a:t>
            </a:r>
            <a:r>
              <a:rPr lang="el-GR" dirty="0">
                <a:solidFill>
                  <a:schemeClr val="accent2">
                    <a:lumMod val="50000"/>
                  </a:schemeClr>
                </a:solidFill>
              </a:rPr>
              <a:t>ανά δυάδες</a:t>
            </a:r>
            <a:r>
              <a:rPr lang="el-GR" dirty="0"/>
              <a:t>, όπου έπειτα προβλήθηκαν στην εφαρμογή </a:t>
            </a:r>
            <a:r>
              <a:rPr lang="el-GR" dirty="0" err="1"/>
              <a:t>Kahoot</a:t>
            </a:r>
            <a:r>
              <a:rPr lang="el-GR" dirty="0"/>
              <a:t>.  </a:t>
            </a:r>
          </a:p>
          <a:p>
            <a:pPr algn="just"/>
            <a:endParaRPr lang="el-GR" dirty="0"/>
          </a:p>
          <a:p>
            <a:pPr algn="just"/>
            <a:r>
              <a:rPr lang="el-GR" dirty="0"/>
              <a:t>Καθιστώντας τους έτσι ικανούς να καλλιεργήσουν την </a:t>
            </a:r>
            <a:r>
              <a:rPr lang="el-GR" dirty="0">
                <a:solidFill>
                  <a:schemeClr val="accent2">
                    <a:lumMod val="50000"/>
                  </a:schemeClr>
                </a:solidFill>
              </a:rPr>
              <a:t>κριτική τους σκέψη </a:t>
            </a:r>
            <a:r>
              <a:rPr lang="el-GR" dirty="0"/>
              <a:t>αναφορικά με την εισαγωγή των κατάλληλων τουριστικών εννοιών σε κάθε ερώτηση. </a:t>
            </a:r>
          </a:p>
          <a:p>
            <a:pPr algn="just"/>
            <a:endParaRPr lang="el-GR" dirty="0"/>
          </a:p>
          <a:p>
            <a:pPr algn="just"/>
            <a:r>
              <a:rPr lang="el-GR" dirty="0"/>
              <a:t>Και εν τέλει, να βιώσουν τη </a:t>
            </a:r>
            <a:r>
              <a:rPr lang="el-GR" dirty="0">
                <a:solidFill>
                  <a:schemeClr val="accent2">
                    <a:lumMod val="50000"/>
                  </a:schemeClr>
                </a:solidFill>
              </a:rPr>
              <a:t>χαρά της δημιουργίας </a:t>
            </a:r>
            <a:r>
              <a:rPr lang="el-GR" dirty="0"/>
              <a:t>μέσα από την σύνταξη των ερωτήσεων και να </a:t>
            </a:r>
            <a:r>
              <a:rPr lang="el-GR" dirty="0">
                <a:solidFill>
                  <a:schemeClr val="accent2">
                    <a:lumMod val="50000"/>
                  </a:schemeClr>
                </a:solidFill>
              </a:rPr>
              <a:t>αισθανθούν ενεργά μέλη </a:t>
            </a:r>
            <a:r>
              <a:rPr lang="el-GR" dirty="0"/>
              <a:t>της όλης προσπάθειας δημιουργίας του συμπληρωματικού </a:t>
            </a:r>
            <a:r>
              <a:rPr lang="el-GR" dirty="0" err="1"/>
              <a:t>διαδραστικού</a:t>
            </a:r>
            <a:r>
              <a:rPr lang="el-GR" dirty="0"/>
              <a:t> αυτού υλικού.</a:t>
            </a:r>
          </a:p>
          <a:p>
            <a:pPr algn="just"/>
            <a:endParaRPr lang="el-GR" dirty="0"/>
          </a:p>
          <a:p>
            <a:pPr algn="just"/>
            <a:r>
              <a:rPr lang="el-GR" dirty="0"/>
              <a:t>Στις υπόλοιπες ΔΕ, δόθηκε ιδιαίτερη προσοχή στη διατύπωση των κατάλληλων ερωτήσεων που βοηθούν τον/την μαθητή/</a:t>
            </a:r>
            <a:r>
              <a:rPr lang="el-GR" dirty="0" err="1"/>
              <a:t>τρια</a:t>
            </a:r>
            <a:r>
              <a:rPr lang="el-GR" dirty="0"/>
              <a:t> στην </a:t>
            </a:r>
            <a:r>
              <a:rPr lang="el-GR" dirty="0">
                <a:solidFill>
                  <a:schemeClr val="accent2">
                    <a:lumMod val="50000"/>
                  </a:schemeClr>
                </a:solidFill>
              </a:rPr>
              <a:t>σωστή ερμηνεία των πηγών</a:t>
            </a:r>
            <a:r>
              <a:rPr lang="el-GR" dirty="0"/>
              <a:t>, στον </a:t>
            </a:r>
            <a:r>
              <a:rPr lang="el-GR" dirty="0">
                <a:solidFill>
                  <a:schemeClr val="accent2">
                    <a:lumMod val="50000"/>
                  </a:schemeClr>
                </a:solidFill>
              </a:rPr>
              <a:t>κριτικό έλεγχο τους</a:t>
            </a:r>
            <a:r>
              <a:rPr lang="el-GR" dirty="0"/>
              <a:t>, να είναι σε θέση να </a:t>
            </a:r>
            <a:r>
              <a:rPr lang="el-GR" dirty="0">
                <a:solidFill>
                  <a:schemeClr val="accent2">
                    <a:lumMod val="50000"/>
                  </a:schemeClr>
                </a:solidFill>
              </a:rPr>
              <a:t>κάνει υποθέσεις </a:t>
            </a:r>
            <a:r>
              <a:rPr lang="el-GR" dirty="0"/>
              <a:t>και να </a:t>
            </a:r>
            <a:r>
              <a:rPr lang="el-GR" dirty="0">
                <a:solidFill>
                  <a:schemeClr val="accent2">
                    <a:lumMod val="50000"/>
                  </a:schemeClr>
                </a:solidFill>
              </a:rPr>
              <a:t>διατυπώνει συμπεράσματα.  </a:t>
            </a:r>
          </a:p>
        </p:txBody>
      </p:sp>
      <p:pic>
        <p:nvPicPr>
          <p:cNvPr id="5" name="Εικόνα 4">
            <a:extLst>
              <a:ext uri="{FF2B5EF4-FFF2-40B4-BE49-F238E27FC236}">
                <a16:creationId xmlns:a16="http://schemas.microsoft.com/office/drawing/2014/main" id="{943D1287-DF12-4FDB-BBFF-1597AF25B59D}"/>
              </a:ext>
            </a:extLst>
          </p:cNvPr>
          <p:cNvPicPr>
            <a:picLocks noChangeAspect="1"/>
          </p:cNvPicPr>
          <p:nvPr/>
        </p:nvPicPr>
        <p:blipFill>
          <a:blip r:embed="rId2"/>
          <a:stretch>
            <a:fillRect/>
          </a:stretch>
        </p:blipFill>
        <p:spPr>
          <a:xfrm>
            <a:off x="6455494" y="1127985"/>
            <a:ext cx="5109713" cy="2577566"/>
          </a:xfrm>
          <a:prstGeom prst="rect">
            <a:avLst/>
          </a:prstGeom>
        </p:spPr>
      </p:pic>
      <p:pic>
        <p:nvPicPr>
          <p:cNvPr id="6" name="Εικόνα 5">
            <a:extLst>
              <a:ext uri="{FF2B5EF4-FFF2-40B4-BE49-F238E27FC236}">
                <a16:creationId xmlns:a16="http://schemas.microsoft.com/office/drawing/2014/main" id="{B46D3646-E3BD-4541-9BBF-AD5FC77DC1B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20043" y="3934151"/>
            <a:ext cx="4641695" cy="2366896"/>
          </a:xfrm>
          <a:prstGeom prst="rect">
            <a:avLst/>
          </a:prstGeom>
        </p:spPr>
      </p:pic>
    </p:spTree>
    <p:extLst>
      <p:ext uri="{BB962C8B-B14F-4D97-AF65-F5344CB8AC3E}">
        <p14:creationId xmlns:p14="http://schemas.microsoft.com/office/powerpoint/2010/main" val="2711263375"/>
      </p:ext>
    </p:extLst>
  </p:cSld>
  <p:clrMapOvr>
    <a:masterClrMapping/>
  </p:clrMapOvr>
  <p:transition spd="slow">
    <p:randomBar dir="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Εικόνα 10" descr="Εικόνα που περιέχει κείμενο&#10;&#10;Περιγραφή που δημιουργήθηκε αυτόματα">
            <a:extLst>
              <a:ext uri="{FF2B5EF4-FFF2-40B4-BE49-F238E27FC236}">
                <a16:creationId xmlns:a16="http://schemas.microsoft.com/office/drawing/2014/main" id="{212DE67D-994F-410A-A3E8-4A35DAFE55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95755" y="4046214"/>
            <a:ext cx="2996245" cy="1467862"/>
          </a:xfrm>
          <a:prstGeom prst="rect">
            <a:avLst/>
          </a:prstGeom>
        </p:spPr>
      </p:pic>
      <p:pic>
        <p:nvPicPr>
          <p:cNvPr id="4" name="Εικόνα 3">
            <a:extLst>
              <a:ext uri="{FF2B5EF4-FFF2-40B4-BE49-F238E27FC236}">
                <a16:creationId xmlns:a16="http://schemas.microsoft.com/office/drawing/2014/main" id="{553EA5F9-F10A-4DED-86E5-4E25E0761D4C}"/>
              </a:ext>
            </a:extLst>
          </p:cNvPr>
          <p:cNvPicPr>
            <a:picLocks noChangeAspect="1"/>
          </p:cNvPicPr>
          <p:nvPr/>
        </p:nvPicPr>
        <p:blipFill>
          <a:blip r:embed="rId3"/>
          <a:stretch>
            <a:fillRect/>
          </a:stretch>
        </p:blipFill>
        <p:spPr>
          <a:xfrm>
            <a:off x="9375207" y="2135399"/>
            <a:ext cx="2816793" cy="1467862"/>
          </a:xfrm>
          <a:prstGeom prst="rect">
            <a:avLst/>
          </a:prstGeom>
        </p:spPr>
      </p:pic>
      <p:sp>
        <p:nvSpPr>
          <p:cNvPr id="2" name="Τίτλος 1">
            <a:extLst>
              <a:ext uri="{FF2B5EF4-FFF2-40B4-BE49-F238E27FC236}">
                <a16:creationId xmlns:a16="http://schemas.microsoft.com/office/drawing/2014/main" id="{9EE300A5-1A74-4374-9734-704396FB762E}"/>
              </a:ext>
            </a:extLst>
          </p:cNvPr>
          <p:cNvSpPr>
            <a:spLocks noGrp="1"/>
          </p:cNvSpPr>
          <p:nvPr>
            <p:ph type="title"/>
          </p:nvPr>
        </p:nvSpPr>
        <p:spPr>
          <a:xfrm>
            <a:off x="812800" y="274638"/>
            <a:ext cx="10566400" cy="551272"/>
          </a:xfrm>
        </p:spPr>
        <p:txBody>
          <a:bodyPr/>
          <a:lstStyle/>
          <a:p>
            <a:r>
              <a:rPr lang="el-GR" dirty="0" err="1"/>
              <a:t>ΑνΑπτυξη</a:t>
            </a:r>
            <a:r>
              <a:rPr lang="el-GR" dirty="0"/>
              <a:t> </a:t>
            </a:r>
            <a:r>
              <a:rPr lang="el-GR" dirty="0" err="1"/>
              <a:t>εκπαιδευτικοΥ</a:t>
            </a:r>
            <a:r>
              <a:rPr lang="el-GR" dirty="0"/>
              <a:t> </a:t>
            </a:r>
            <a:r>
              <a:rPr lang="el-GR" dirty="0" err="1"/>
              <a:t>λογισμικοΥ</a:t>
            </a:r>
            <a:endParaRPr lang="en-US" dirty="0"/>
          </a:p>
        </p:txBody>
      </p:sp>
      <p:sp>
        <p:nvSpPr>
          <p:cNvPr id="3" name="Θέση περιεχομένου 2">
            <a:extLst>
              <a:ext uri="{FF2B5EF4-FFF2-40B4-BE49-F238E27FC236}">
                <a16:creationId xmlns:a16="http://schemas.microsoft.com/office/drawing/2014/main" id="{2DC07784-4AF1-4A9D-9BBB-0B2D5F1C1391}"/>
              </a:ext>
            </a:extLst>
          </p:cNvPr>
          <p:cNvSpPr>
            <a:spLocks noGrp="1"/>
          </p:cNvSpPr>
          <p:nvPr>
            <p:ph sz="quarter" idx="13"/>
          </p:nvPr>
        </p:nvSpPr>
        <p:spPr/>
        <p:txBody>
          <a:bodyPr>
            <a:normAutofit/>
          </a:bodyPr>
          <a:lstStyle/>
          <a:p>
            <a:endParaRPr lang="el-GR" dirty="0"/>
          </a:p>
          <a:p>
            <a:endParaRPr lang="en-US" dirty="0"/>
          </a:p>
        </p:txBody>
      </p:sp>
      <p:sp>
        <p:nvSpPr>
          <p:cNvPr id="8" name="TextBox 7">
            <a:extLst>
              <a:ext uri="{FF2B5EF4-FFF2-40B4-BE49-F238E27FC236}">
                <a16:creationId xmlns:a16="http://schemas.microsoft.com/office/drawing/2014/main" id="{AAA13916-D88E-4A20-8DA5-4CD368ECCB58}"/>
              </a:ext>
            </a:extLst>
          </p:cNvPr>
          <p:cNvSpPr txBox="1"/>
          <p:nvPr/>
        </p:nvSpPr>
        <p:spPr>
          <a:xfrm>
            <a:off x="153346" y="753735"/>
            <a:ext cx="6098458" cy="3416320"/>
          </a:xfrm>
          <a:prstGeom prst="rect">
            <a:avLst/>
          </a:prstGeom>
          <a:noFill/>
          <a:ln>
            <a:solidFill>
              <a:schemeClr val="accent1">
                <a:lumMod val="20000"/>
                <a:lumOff val="80000"/>
              </a:schemeClr>
            </a:solidFill>
          </a:ln>
        </p:spPr>
        <p:txBody>
          <a:bodyPr wrap="square">
            <a:spAutoFit/>
          </a:bodyPr>
          <a:lstStyle/>
          <a:p>
            <a:pPr algn="just"/>
            <a:r>
              <a:rPr lang="el-GR" dirty="0"/>
              <a:t>Ειδικότερα οι δραστηριότητες διακρίνονται σε:</a:t>
            </a:r>
          </a:p>
          <a:p>
            <a:pPr algn="just"/>
            <a:endParaRPr lang="el-GR" dirty="0"/>
          </a:p>
          <a:p>
            <a:pPr algn="just"/>
            <a:r>
              <a:rPr lang="el-GR" dirty="0"/>
              <a:t>•</a:t>
            </a:r>
            <a:r>
              <a:rPr lang="el-GR" dirty="0">
                <a:solidFill>
                  <a:schemeClr val="accent2">
                    <a:lumMod val="50000"/>
                  </a:schemeClr>
                </a:solidFill>
              </a:rPr>
              <a:t>Τεστ </a:t>
            </a:r>
            <a:r>
              <a:rPr lang="el-GR" dirty="0" err="1">
                <a:solidFill>
                  <a:schemeClr val="accent2">
                    <a:lumMod val="50000"/>
                  </a:schemeClr>
                </a:solidFill>
              </a:rPr>
              <a:t>αυτοαξιολόγησης</a:t>
            </a:r>
            <a:r>
              <a:rPr lang="el-GR" dirty="0">
                <a:solidFill>
                  <a:schemeClr val="accent2">
                    <a:lumMod val="50000"/>
                  </a:schemeClr>
                </a:solidFill>
              </a:rPr>
              <a:t> </a:t>
            </a:r>
            <a:r>
              <a:rPr lang="el-GR" dirty="0"/>
              <a:t>τύπου σωστό – λάθος, πολλαπλής επιλογής, κουίζ κ.α. με άμεση ανατροφοδότηση </a:t>
            </a:r>
          </a:p>
          <a:p>
            <a:pPr algn="just"/>
            <a:r>
              <a:rPr lang="el-GR" dirty="0"/>
              <a:t>•Επισήμανση </a:t>
            </a:r>
            <a:r>
              <a:rPr lang="el-GR" dirty="0">
                <a:solidFill>
                  <a:schemeClr val="accent2">
                    <a:lumMod val="50000"/>
                  </a:schemeClr>
                </a:solidFill>
              </a:rPr>
              <a:t>κυριότερων σημείων </a:t>
            </a:r>
            <a:r>
              <a:rPr lang="el-GR" dirty="0"/>
              <a:t>ενότητας μέσω αποστολής στο e-</a:t>
            </a:r>
            <a:r>
              <a:rPr lang="el-GR" dirty="0" err="1"/>
              <a:t>mail</a:t>
            </a:r>
            <a:endParaRPr lang="el-GR" dirty="0"/>
          </a:p>
          <a:p>
            <a:pPr algn="just"/>
            <a:r>
              <a:rPr lang="el-GR" dirty="0"/>
              <a:t>•</a:t>
            </a:r>
            <a:r>
              <a:rPr lang="el-GR" dirty="0">
                <a:solidFill>
                  <a:schemeClr val="accent2">
                    <a:lumMod val="50000"/>
                  </a:schemeClr>
                </a:solidFill>
              </a:rPr>
              <a:t>Κριτική ανάλυση </a:t>
            </a:r>
            <a:r>
              <a:rPr lang="el-GR" dirty="0"/>
              <a:t>περιεχομένου όπως τι τους άρεσε περισσότερο και γιατί; </a:t>
            </a:r>
          </a:p>
          <a:p>
            <a:pPr algn="just"/>
            <a:r>
              <a:rPr lang="el-GR" dirty="0"/>
              <a:t>•</a:t>
            </a:r>
            <a:r>
              <a:rPr lang="el-GR" dirty="0" err="1">
                <a:solidFill>
                  <a:schemeClr val="accent2">
                    <a:lumMod val="50000"/>
                  </a:schemeClr>
                </a:solidFill>
              </a:rPr>
              <a:t>Tutorials</a:t>
            </a:r>
            <a:r>
              <a:rPr lang="el-GR" dirty="0"/>
              <a:t> μέσω </a:t>
            </a:r>
            <a:r>
              <a:rPr lang="el-GR" dirty="0" err="1"/>
              <a:t>YouTube</a:t>
            </a:r>
            <a:r>
              <a:rPr lang="el-GR" dirty="0"/>
              <a:t> όπου μπορούν να σχολιάσουν το υλικό και να υπάρξει ανταλλαγή απόψεων, να διακρίνουν πληροφορίες, απόψεις, συμπεράσματα, συναισθήματα</a:t>
            </a:r>
          </a:p>
        </p:txBody>
      </p:sp>
      <p:sp>
        <p:nvSpPr>
          <p:cNvPr id="7" name="TextBox 6">
            <a:extLst>
              <a:ext uri="{FF2B5EF4-FFF2-40B4-BE49-F238E27FC236}">
                <a16:creationId xmlns:a16="http://schemas.microsoft.com/office/drawing/2014/main" id="{BA47367A-1FD0-435C-A7FF-3C0D6842D722}"/>
              </a:ext>
            </a:extLst>
          </p:cNvPr>
          <p:cNvSpPr txBox="1"/>
          <p:nvPr/>
        </p:nvSpPr>
        <p:spPr>
          <a:xfrm>
            <a:off x="2233635" y="4236803"/>
            <a:ext cx="6852175" cy="2554545"/>
          </a:xfrm>
          <a:prstGeom prst="rect">
            <a:avLst/>
          </a:prstGeom>
          <a:noFill/>
          <a:ln>
            <a:solidFill>
              <a:schemeClr val="accent1">
                <a:lumMod val="20000"/>
                <a:lumOff val="80000"/>
              </a:schemeClr>
            </a:solidFill>
          </a:ln>
        </p:spPr>
        <p:txBody>
          <a:bodyPr wrap="square">
            <a:spAutoFit/>
          </a:bodyPr>
          <a:lstStyle/>
          <a:p>
            <a:r>
              <a:rPr lang="el-GR" sz="1600" dirty="0"/>
              <a:t>Σε κάθε διδακτική ενότητα συμπεριλήφθηκε:</a:t>
            </a:r>
          </a:p>
          <a:p>
            <a:pPr marL="285750" indent="-285750">
              <a:buFont typeface="Arial" panose="020B0604020202020204" pitchFamily="34" charset="0"/>
              <a:buChar char="•"/>
            </a:pPr>
            <a:r>
              <a:rPr lang="el-GR" sz="1600" dirty="0">
                <a:solidFill>
                  <a:schemeClr val="accent2">
                    <a:lumMod val="50000"/>
                  </a:schemeClr>
                </a:solidFill>
              </a:rPr>
              <a:t>εισαγωγή, </a:t>
            </a:r>
          </a:p>
          <a:p>
            <a:pPr marL="285750" indent="-285750">
              <a:buFont typeface="Arial" panose="020B0604020202020204" pitchFamily="34" charset="0"/>
              <a:buChar char="•"/>
            </a:pPr>
            <a:r>
              <a:rPr lang="el-GR" sz="1600" dirty="0">
                <a:solidFill>
                  <a:schemeClr val="accent2">
                    <a:lumMod val="50000"/>
                  </a:schemeClr>
                </a:solidFill>
              </a:rPr>
              <a:t>πίνακας περιεχομένων, </a:t>
            </a:r>
          </a:p>
          <a:p>
            <a:pPr marL="285750" indent="-285750">
              <a:buFont typeface="Arial" panose="020B0604020202020204" pitchFamily="34" charset="0"/>
              <a:buChar char="•"/>
            </a:pPr>
            <a:r>
              <a:rPr lang="el-GR" sz="1600" dirty="0">
                <a:solidFill>
                  <a:schemeClr val="accent2">
                    <a:lumMod val="50000"/>
                  </a:schemeClr>
                </a:solidFill>
              </a:rPr>
              <a:t>οδηγός πλοήγησης, </a:t>
            </a:r>
          </a:p>
          <a:p>
            <a:pPr marL="285750" indent="-285750">
              <a:buFont typeface="Arial" panose="020B0604020202020204" pitchFamily="34" charset="0"/>
              <a:buChar char="•"/>
            </a:pPr>
            <a:r>
              <a:rPr lang="el-GR" sz="1600" dirty="0">
                <a:solidFill>
                  <a:schemeClr val="accent2">
                    <a:lumMod val="50000"/>
                  </a:schemeClr>
                </a:solidFill>
              </a:rPr>
              <a:t>οδηγός μελέτης, </a:t>
            </a:r>
          </a:p>
          <a:p>
            <a:pPr marL="285750" indent="-285750">
              <a:buFont typeface="Arial" panose="020B0604020202020204" pitchFamily="34" charset="0"/>
              <a:buChar char="•"/>
            </a:pPr>
            <a:r>
              <a:rPr lang="el-GR" sz="1600" dirty="0">
                <a:solidFill>
                  <a:schemeClr val="accent2">
                    <a:lumMod val="50000"/>
                  </a:schemeClr>
                </a:solidFill>
              </a:rPr>
              <a:t>χρονοδιάγραμμα, </a:t>
            </a:r>
          </a:p>
          <a:p>
            <a:pPr marL="285750" indent="-285750">
              <a:buFont typeface="Arial" panose="020B0604020202020204" pitchFamily="34" charset="0"/>
              <a:buChar char="•"/>
            </a:pPr>
            <a:r>
              <a:rPr lang="el-GR" sz="1600" dirty="0">
                <a:solidFill>
                  <a:schemeClr val="accent2">
                    <a:lumMod val="50000"/>
                  </a:schemeClr>
                </a:solidFill>
              </a:rPr>
              <a:t>στόχοι του μαθήματος, </a:t>
            </a:r>
          </a:p>
          <a:p>
            <a:pPr marL="285750" indent="-285750">
              <a:buFont typeface="Arial" panose="020B0604020202020204" pitchFamily="34" charset="0"/>
              <a:buChar char="•"/>
            </a:pPr>
            <a:r>
              <a:rPr lang="el-GR" sz="1600" dirty="0" err="1">
                <a:solidFill>
                  <a:schemeClr val="accent2">
                    <a:lumMod val="50000"/>
                  </a:schemeClr>
                </a:solidFill>
              </a:rPr>
              <a:t>πολυμεσικό</a:t>
            </a:r>
            <a:r>
              <a:rPr lang="el-GR" sz="1600" dirty="0">
                <a:solidFill>
                  <a:schemeClr val="accent2">
                    <a:lumMod val="50000"/>
                  </a:schemeClr>
                </a:solidFill>
              </a:rPr>
              <a:t> υλικό (κείμενο, εικόνες, ήχος, βίντεο, εργαλεία </a:t>
            </a:r>
            <a:r>
              <a:rPr lang="el-GR" sz="1600" dirty="0" err="1">
                <a:solidFill>
                  <a:schemeClr val="accent2">
                    <a:lumMod val="50000"/>
                  </a:schemeClr>
                </a:solidFill>
              </a:rPr>
              <a:t>web</a:t>
            </a:r>
            <a:r>
              <a:rPr lang="el-GR" sz="1600" dirty="0">
                <a:solidFill>
                  <a:schemeClr val="accent2">
                    <a:lumMod val="50000"/>
                  </a:schemeClr>
                </a:solidFill>
              </a:rPr>
              <a:t> 2.0), </a:t>
            </a:r>
          </a:p>
          <a:p>
            <a:pPr marL="285750" indent="-285750">
              <a:buFont typeface="Arial" panose="020B0604020202020204" pitchFamily="34" charset="0"/>
              <a:buChar char="•"/>
            </a:pPr>
            <a:r>
              <a:rPr lang="el-GR" sz="1600" dirty="0">
                <a:solidFill>
                  <a:schemeClr val="accent2">
                    <a:lumMod val="50000"/>
                  </a:schemeClr>
                </a:solidFill>
              </a:rPr>
              <a:t>ποικιλία δραστηριοτήτων, </a:t>
            </a:r>
          </a:p>
          <a:p>
            <a:pPr marL="285750" indent="-285750">
              <a:buFont typeface="Arial" panose="020B0604020202020204" pitchFamily="34" charset="0"/>
              <a:buChar char="•"/>
            </a:pPr>
            <a:r>
              <a:rPr lang="el-GR" sz="1600" dirty="0">
                <a:solidFill>
                  <a:schemeClr val="accent2">
                    <a:lumMod val="50000"/>
                  </a:schemeClr>
                </a:solidFill>
              </a:rPr>
              <a:t>βιβλιογραφία και υλικό για περαιτέρω μελέτη.</a:t>
            </a:r>
          </a:p>
        </p:txBody>
      </p:sp>
      <p:pic>
        <p:nvPicPr>
          <p:cNvPr id="9" name="Εικόνα 8" descr="Εικόνα που περιέχει κείμενο&#10;&#10;Περιγραφή που δημιουργήθηκε αυτόματα">
            <a:extLst>
              <a:ext uri="{FF2B5EF4-FFF2-40B4-BE49-F238E27FC236}">
                <a16:creationId xmlns:a16="http://schemas.microsoft.com/office/drawing/2014/main" id="{38C29545-2B33-4D02-86A9-283F271719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10790" y="2417375"/>
            <a:ext cx="2946445" cy="1485864"/>
          </a:xfrm>
          <a:prstGeom prst="rect">
            <a:avLst/>
          </a:prstGeom>
        </p:spPr>
      </p:pic>
      <p:pic>
        <p:nvPicPr>
          <p:cNvPr id="13" name="Εικόνα 12">
            <a:extLst>
              <a:ext uri="{FF2B5EF4-FFF2-40B4-BE49-F238E27FC236}">
                <a16:creationId xmlns:a16="http://schemas.microsoft.com/office/drawing/2014/main" id="{C410D986-14B1-4120-BDFE-09F97B2822C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42695" y="774517"/>
            <a:ext cx="2981783" cy="1467862"/>
          </a:xfrm>
          <a:prstGeom prst="rect">
            <a:avLst/>
          </a:prstGeom>
        </p:spPr>
      </p:pic>
    </p:spTree>
    <p:extLst>
      <p:ext uri="{BB962C8B-B14F-4D97-AF65-F5344CB8AC3E}">
        <p14:creationId xmlns:p14="http://schemas.microsoft.com/office/powerpoint/2010/main" val="41106668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EE300A5-1A74-4374-9734-704396FB762E}"/>
              </a:ext>
            </a:extLst>
          </p:cNvPr>
          <p:cNvSpPr>
            <a:spLocks noGrp="1"/>
          </p:cNvSpPr>
          <p:nvPr>
            <p:ph type="title"/>
          </p:nvPr>
        </p:nvSpPr>
        <p:spPr>
          <a:xfrm>
            <a:off x="812800" y="274638"/>
            <a:ext cx="10566400" cy="551272"/>
          </a:xfrm>
        </p:spPr>
        <p:txBody>
          <a:bodyPr/>
          <a:lstStyle/>
          <a:p>
            <a:pPr algn="ctr"/>
            <a:r>
              <a:rPr lang="el-GR" dirty="0"/>
              <a:t>Το </a:t>
            </a:r>
            <a:r>
              <a:rPr lang="el-GR" dirty="0" err="1"/>
              <a:t>δεΙγμα</a:t>
            </a:r>
            <a:r>
              <a:rPr lang="el-GR" dirty="0"/>
              <a:t> της </a:t>
            </a:r>
            <a:r>
              <a:rPr lang="el-GR" dirty="0" err="1"/>
              <a:t>Ερευνας</a:t>
            </a:r>
            <a:r>
              <a:rPr lang="el-GR" dirty="0"/>
              <a:t> </a:t>
            </a:r>
            <a:endParaRPr lang="en-US" dirty="0"/>
          </a:p>
        </p:txBody>
      </p:sp>
      <p:sp>
        <p:nvSpPr>
          <p:cNvPr id="3" name="Θέση περιεχομένου 2">
            <a:extLst>
              <a:ext uri="{FF2B5EF4-FFF2-40B4-BE49-F238E27FC236}">
                <a16:creationId xmlns:a16="http://schemas.microsoft.com/office/drawing/2014/main" id="{2DC07784-4AF1-4A9D-9BBB-0B2D5F1C1391}"/>
              </a:ext>
            </a:extLst>
          </p:cNvPr>
          <p:cNvSpPr>
            <a:spLocks noGrp="1"/>
          </p:cNvSpPr>
          <p:nvPr>
            <p:ph sz="quarter" idx="13"/>
          </p:nvPr>
        </p:nvSpPr>
        <p:spPr/>
        <p:txBody>
          <a:bodyPr>
            <a:normAutofit/>
          </a:bodyPr>
          <a:lstStyle/>
          <a:p>
            <a:endParaRPr lang="el-GR" dirty="0"/>
          </a:p>
          <a:p>
            <a:endParaRPr lang="en-US" dirty="0"/>
          </a:p>
        </p:txBody>
      </p:sp>
      <p:sp>
        <p:nvSpPr>
          <p:cNvPr id="8" name="TextBox 7">
            <a:extLst>
              <a:ext uri="{FF2B5EF4-FFF2-40B4-BE49-F238E27FC236}">
                <a16:creationId xmlns:a16="http://schemas.microsoft.com/office/drawing/2014/main" id="{AAA13916-D88E-4A20-8DA5-4CD368ECCB58}"/>
              </a:ext>
            </a:extLst>
          </p:cNvPr>
          <p:cNvSpPr txBox="1"/>
          <p:nvPr/>
        </p:nvSpPr>
        <p:spPr>
          <a:xfrm>
            <a:off x="211156" y="1143000"/>
            <a:ext cx="11858924" cy="2862322"/>
          </a:xfrm>
          <a:prstGeom prst="rect">
            <a:avLst/>
          </a:prstGeom>
          <a:noFill/>
          <a:ln>
            <a:solidFill>
              <a:schemeClr val="accent1">
                <a:lumMod val="20000"/>
                <a:lumOff val="80000"/>
              </a:schemeClr>
            </a:solidFill>
          </a:ln>
        </p:spPr>
        <p:txBody>
          <a:bodyPr wrap="square">
            <a:spAutoFit/>
          </a:bodyPr>
          <a:lstStyle/>
          <a:p>
            <a:pPr marL="285750" indent="-285750" algn="just">
              <a:buFont typeface="Arial" panose="020B0604020202020204" pitchFamily="34" charset="0"/>
              <a:buChar char="•"/>
            </a:pPr>
            <a:r>
              <a:rPr lang="el-GR" dirty="0">
                <a:solidFill>
                  <a:schemeClr val="accent2">
                    <a:lumMod val="50000"/>
                  </a:schemeClr>
                </a:solidFill>
              </a:rPr>
              <a:t>3 ειδικοί </a:t>
            </a:r>
            <a:r>
              <a:rPr lang="el-GR" dirty="0"/>
              <a:t>σε θέματα </a:t>
            </a:r>
            <a:r>
              <a:rPr lang="el-GR" dirty="0" err="1"/>
              <a:t>Εξαε</a:t>
            </a:r>
            <a:r>
              <a:rPr lang="el-GR" dirty="0"/>
              <a:t>.</a:t>
            </a:r>
          </a:p>
          <a:p>
            <a:pPr marL="285750" indent="-285750" algn="just">
              <a:buFont typeface="Arial" panose="020B0604020202020204" pitchFamily="34" charset="0"/>
              <a:buChar char="•"/>
            </a:pPr>
            <a:endParaRPr lang="el-GR" dirty="0"/>
          </a:p>
          <a:p>
            <a:pPr marL="285750" indent="-285750" algn="just">
              <a:buFont typeface="Arial" panose="020B0604020202020204" pitchFamily="34" charset="0"/>
              <a:buChar char="•"/>
            </a:pPr>
            <a:r>
              <a:rPr lang="el-GR" dirty="0">
                <a:solidFill>
                  <a:schemeClr val="accent2">
                    <a:lumMod val="50000"/>
                  </a:schemeClr>
                </a:solidFill>
              </a:rPr>
              <a:t>4 εκπαιδευτικοί </a:t>
            </a:r>
            <a:r>
              <a:rPr lang="el-GR" dirty="0"/>
              <a:t>Δευτεροβάθμιας Εκπαίδευσης, σε σχολεία των νομών Χανίων, Ρεθύμνου &amp; Ηρακλείου.</a:t>
            </a:r>
          </a:p>
          <a:p>
            <a:pPr lvl="2" algn="just"/>
            <a:r>
              <a:rPr lang="el-GR" dirty="0"/>
              <a:t>Στη μελέτη περίπτωσης όπως και στην έρευνα δράσης δεν χρειάζεται το δείγμα της έρευνας να είναι αντιπροσωπευτικό, ούτε η δειγματοληψία να είναι τυχαία. </a:t>
            </a:r>
          </a:p>
          <a:p>
            <a:pPr lvl="2" algn="just"/>
            <a:r>
              <a:rPr lang="el-GR" dirty="0"/>
              <a:t>Ωστόσο, επιδιώχθηκε να συμπεριληφθούν εκπαιδευτικοί με εξειδίκευση στον τομέα του τουρισμού.</a:t>
            </a:r>
          </a:p>
          <a:p>
            <a:pPr lvl="2" algn="just"/>
            <a:endParaRPr lang="el-GR" dirty="0"/>
          </a:p>
          <a:p>
            <a:pPr marL="285750" indent="-285750" algn="just">
              <a:buFont typeface="Arial" panose="020B0604020202020204" pitchFamily="34" charset="0"/>
              <a:buChar char="•"/>
            </a:pPr>
            <a:r>
              <a:rPr lang="el-GR" dirty="0">
                <a:solidFill>
                  <a:schemeClr val="accent2">
                    <a:lumMod val="50000"/>
                  </a:schemeClr>
                </a:solidFill>
              </a:rPr>
              <a:t>14 μαθητές/μαθήτριες </a:t>
            </a:r>
            <a:r>
              <a:rPr lang="el-GR" dirty="0"/>
              <a:t>του τμήματος διοίκησης και οικονομίας, Γ’ λυκείου, εσπερινό ΕΠΑΛ Ρεθύμνου του σχολικού έτους 2020-2021, που βρίσκεται εντός του αστικού ιστού της πρωτεύουσας του νομού Ρεθύμνου.</a:t>
            </a:r>
          </a:p>
          <a:p>
            <a:endParaRPr lang="el-GR" dirty="0"/>
          </a:p>
        </p:txBody>
      </p:sp>
      <p:sp>
        <p:nvSpPr>
          <p:cNvPr id="6" name="TextBox 5">
            <a:extLst>
              <a:ext uri="{FF2B5EF4-FFF2-40B4-BE49-F238E27FC236}">
                <a16:creationId xmlns:a16="http://schemas.microsoft.com/office/drawing/2014/main" id="{027F2E50-6284-4661-ADC0-2034D27F4A70}"/>
              </a:ext>
            </a:extLst>
          </p:cNvPr>
          <p:cNvSpPr txBox="1"/>
          <p:nvPr/>
        </p:nvSpPr>
        <p:spPr>
          <a:xfrm>
            <a:off x="487919" y="4952197"/>
            <a:ext cx="10700773" cy="1477328"/>
          </a:xfrm>
          <a:prstGeom prst="rect">
            <a:avLst/>
          </a:prstGeom>
          <a:noFill/>
          <a:ln>
            <a:solidFill>
              <a:schemeClr val="accent1">
                <a:lumMod val="20000"/>
                <a:lumOff val="80000"/>
              </a:schemeClr>
            </a:solidFill>
          </a:ln>
        </p:spPr>
        <p:txBody>
          <a:bodyPr wrap="square">
            <a:spAutoFit/>
          </a:bodyPr>
          <a:lstStyle/>
          <a:p>
            <a:pPr algn="ctr"/>
            <a:r>
              <a:rPr lang="el-GR" b="1" u="sng" dirty="0">
                <a:solidFill>
                  <a:schemeClr val="accent2">
                    <a:lumMod val="50000"/>
                  </a:schemeClr>
                </a:solidFill>
              </a:rPr>
              <a:t>Μέθοδοι συλλογής των δεδομένων</a:t>
            </a:r>
          </a:p>
          <a:p>
            <a:endParaRPr lang="el-GR" dirty="0"/>
          </a:p>
          <a:p>
            <a:endParaRPr lang="el-GR" dirty="0"/>
          </a:p>
          <a:p>
            <a:r>
              <a:rPr lang="el-GR" dirty="0"/>
              <a:t>Για τη συλλογή των δεδομένων της έρευνας επιλέχθηκαν </a:t>
            </a:r>
            <a:r>
              <a:rPr lang="el-GR" dirty="0">
                <a:solidFill>
                  <a:schemeClr val="accent2">
                    <a:lumMod val="50000"/>
                  </a:schemeClr>
                </a:solidFill>
              </a:rPr>
              <a:t>ερωτηματολόγια</a:t>
            </a:r>
            <a:r>
              <a:rPr lang="el-GR" dirty="0"/>
              <a:t> ανοιχτού και κλειστού τύπου.</a:t>
            </a:r>
          </a:p>
          <a:p>
            <a:endParaRPr lang="en-US" dirty="0"/>
          </a:p>
        </p:txBody>
      </p:sp>
      <p:pic>
        <p:nvPicPr>
          <p:cNvPr id="4" name="Εικόνα 3">
            <a:extLst>
              <a:ext uri="{FF2B5EF4-FFF2-40B4-BE49-F238E27FC236}">
                <a16:creationId xmlns:a16="http://schemas.microsoft.com/office/drawing/2014/main" id="{1A2115B4-8A9A-46A5-BAA5-ECBE159742FB}"/>
              </a:ext>
            </a:extLst>
          </p:cNvPr>
          <p:cNvPicPr>
            <a:picLocks noChangeAspect="1"/>
          </p:cNvPicPr>
          <p:nvPr/>
        </p:nvPicPr>
        <p:blipFill>
          <a:blip r:embed="rId2"/>
          <a:stretch>
            <a:fillRect/>
          </a:stretch>
        </p:blipFill>
        <p:spPr>
          <a:xfrm>
            <a:off x="9513869" y="3852536"/>
            <a:ext cx="2466975" cy="1847850"/>
          </a:xfrm>
          <a:prstGeom prst="rect">
            <a:avLst/>
          </a:prstGeom>
        </p:spPr>
      </p:pic>
    </p:spTree>
    <p:extLst>
      <p:ext uri="{BB962C8B-B14F-4D97-AF65-F5344CB8AC3E}">
        <p14:creationId xmlns:p14="http://schemas.microsoft.com/office/powerpoint/2010/main" val="78827489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86B3E5-95E9-480D-B27A-E4419A5D3810}"/>
              </a:ext>
            </a:extLst>
          </p:cNvPr>
          <p:cNvSpPr>
            <a:spLocks noGrp="1"/>
          </p:cNvSpPr>
          <p:nvPr>
            <p:ph type="title"/>
          </p:nvPr>
        </p:nvSpPr>
        <p:spPr>
          <a:xfrm>
            <a:off x="812800" y="0"/>
            <a:ext cx="10566400" cy="684007"/>
          </a:xfrm>
        </p:spPr>
        <p:txBody>
          <a:bodyPr/>
          <a:lstStyle/>
          <a:p>
            <a:pPr algn="ctr"/>
            <a:r>
              <a:rPr lang="el-GR" dirty="0" err="1"/>
              <a:t>ΕρωτηματολΟγια</a:t>
            </a:r>
            <a:endParaRPr lang="en-US" dirty="0"/>
          </a:p>
        </p:txBody>
      </p:sp>
      <p:sp>
        <p:nvSpPr>
          <p:cNvPr id="3" name="Θέση περιεχομένου 2">
            <a:extLst>
              <a:ext uri="{FF2B5EF4-FFF2-40B4-BE49-F238E27FC236}">
                <a16:creationId xmlns:a16="http://schemas.microsoft.com/office/drawing/2014/main" id="{C8CEDAF5-3322-41B1-AADB-BFD96FBE9EF2}"/>
              </a:ext>
            </a:extLst>
          </p:cNvPr>
          <p:cNvSpPr>
            <a:spLocks noGrp="1"/>
          </p:cNvSpPr>
          <p:nvPr>
            <p:ph sz="quarter" idx="13"/>
          </p:nvPr>
        </p:nvSpPr>
        <p:spPr>
          <a:xfrm>
            <a:off x="0" y="684007"/>
            <a:ext cx="12078929" cy="2411361"/>
          </a:xfrm>
        </p:spPr>
        <p:txBody>
          <a:bodyPr>
            <a:normAutofit/>
          </a:bodyPr>
          <a:lstStyle/>
          <a:p>
            <a:pPr marL="0" indent="0">
              <a:buNone/>
            </a:pPr>
            <a:r>
              <a:rPr kumimoji="0" lang="el-GR" b="1" i="0" u="none" strike="noStrike" kern="1200" cap="all" spc="50" normalizeH="0" baseline="0" noProof="0" dirty="0">
                <a:ln>
                  <a:noFill/>
                </a:ln>
                <a:solidFill>
                  <a:schemeClr val="tx1"/>
                </a:solidFill>
                <a:effectLst/>
                <a:uLnTx/>
                <a:uFillTx/>
                <a:latin typeface="Arial" panose="020B0604020202020204"/>
                <a:ea typeface="+mj-ea"/>
                <a:cs typeface="+mj-cs"/>
              </a:rPr>
              <a:t>σε </a:t>
            </a:r>
            <a:r>
              <a:rPr kumimoji="0" lang="el-GR" b="1" i="0" u="none" strike="noStrike" kern="1200" cap="all" spc="50" normalizeH="0" baseline="0" noProof="0" dirty="0" err="1">
                <a:ln>
                  <a:noFill/>
                </a:ln>
                <a:solidFill>
                  <a:schemeClr val="tx1"/>
                </a:solidFill>
                <a:effectLst/>
                <a:uLnTx/>
                <a:uFillTx/>
                <a:latin typeface="Arial" panose="020B0604020202020204"/>
                <a:ea typeface="+mj-ea"/>
                <a:cs typeface="+mj-cs"/>
              </a:rPr>
              <a:t>εκπαιδευτικοΥς</a:t>
            </a:r>
            <a:endParaRPr kumimoji="0" lang="en-US" b="1" i="0" u="none" strike="noStrike" kern="1200" cap="all" spc="50" normalizeH="0" baseline="0" noProof="0" dirty="0">
              <a:ln>
                <a:noFill/>
              </a:ln>
              <a:solidFill>
                <a:schemeClr val="tx1"/>
              </a:solidFill>
              <a:effectLst/>
              <a:uLnTx/>
              <a:uFillTx/>
              <a:latin typeface="Arial" panose="020B0604020202020204"/>
              <a:ea typeface="+mj-ea"/>
              <a:cs typeface="+mj-cs"/>
            </a:endParaRPr>
          </a:p>
          <a:p>
            <a:r>
              <a:rPr lang="el-GR" sz="1600" dirty="0">
                <a:solidFill>
                  <a:schemeClr val="tx1"/>
                </a:solidFill>
              </a:rPr>
              <a:t>Ερωτηματολόγιο</a:t>
            </a:r>
            <a:r>
              <a:rPr lang="en-US" sz="1600" dirty="0">
                <a:solidFill>
                  <a:schemeClr val="tx1"/>
                </a:solidFill>
              </a:rPr>
              <a:t> </a:t>
            </a:r>
            <a:r>
              <a:rPr lang="el-GR" sz="1600" dirty="0">
                <a:solidFill>
                  <a:schemeClr val="tx1"/>
                </a:solidFill>
              </a:rPr>
              <a:t>ανοιχτού τύπου, </a:t>
            </a:r>
            <a:r>
              <a:rPr lang="el-GR" sz="1600" dirty="0"/>
              <a:t>με </a:t>
            </a:r>
            <a:r>
              <a:rPr lang="el-GR" sz="1600" dirty="0">
                <a:solidFill>
                  <a:schemeClr val="accent2">
                    <a:lumMod val="50000"/>
                  </a:schemeClr>
                </a:solidFill>
              </a:rPr>
              <a:t>αύξοντα αριθμό </a:t>
            </a:r>
            <a:r>
              <a:rPr lang="el-GR" sz="1600" dirty="0"/>
              <a:t>&amp; το γράμμα </a:t>
            </a:r>
            <a:r>
              <a:rPr lang="el-GR" sz="1600" dirty="0">
                <a:solidFill>
                  <a:schemeClr val="accent2">
                    <a:lumMod val="50000"/>
                  </a:schemeClr>
                </a:solidFill>
              </a:rPr>
              <a:t>Ε</a:t>
            </a:r>
            <a:r>
              <a:rPr lang="el-GR" sz="1600" dirty="0"/>
              <a:t> (Εκπαιδευτικός) μπροστά, οπότε κάθε αναφορά εκπαιδευτικού συνοδεύεται από αυτόν τον αριθμό. </a:t>
            </a:r>
          </a:p>
          <a:p>
            <a:r>
              <a:rPr lang="el-GR" sz="1600" dirty="0">
                <a:solidFill>
                  <a:schemeClr val="tx1"/>
                </a:solidFill>
              </a:rPr>
              <a:t>Από</a:t>
            </a:r>
            <a:r>
              <a:rPr lang="en-US" sz="1600" dirty="0">
                <a:solidFill>
                  <a:schemeClr val="tx1"/>
                </a:solidFill>
              </a:rPr>
              <a:t> </a:t>
            </a:r>
            <a:r>
              <a:rPr lang="el-GR" sz="1600" dirty="0">
                <a:solidFill>
                  <a:schemeClr val="tx1"/>
                </a:solidFill>
              </a:rPr>
              <a:t>4 εκπαιδευτικούς, που διαμένουν σε άλλους νομούς της Κρήτης. </a:t>
            </a:r>
            <a:endParaRPr lang="en-US" sz="1600" dirty="0">
              <a:solidFill>
                <a:schemeClr val="tx1"/>
              </a:solidFill>
            </a:endParaRPr>
          </a:p>
          <a:p>
            <a:r>
              <a:rPr lang="el-GR" sz="1600" dirty="0">
                <a:solidFill>
                  <a:schemeClr val="tx1"/>
                </a:solidFill>
              </a:rPr>
              <a:t>Οι συμμετέχοντες εκπαιδευτικοί ενημερώθηκαν για τον σκοπό της έρευνας, την εθελοντική συμμετοχή τους, τη διασφάλιση της ανωνυμίας τους, αλλά και για τον χρόνο που έπρεπε να διαθέσουν στη μελέτη του υλικού</a:t>
            </a:r>
          </a:p>
          <a:p>
            <a:endParaRPr lang="el-GR" sz="1600" dirty="0">
              <a:solidFill>
                <a:schemeClr val="tx1"/>
              </a:solidFill>
            </a:endParaRPr>
          </a:p>
          <a:p>
            <a:endParaRPr lang="en-US" sz="1600" dirty="0">
              <a:solidFill>
                <a:schemeClr val="tx1"/>
              </a:solidFill>
            </a:endParaRPr>
          </a:p>
        </p:txBody>
      </p:sp>
      <p:sp>
        <p:nvSpPr>
          <p:cNvPr id="5" name="TextBox 4">
            <a:extLst>
              <a:ext uri="{FF2B5EF4-FFF2-40B4-BE49-F238E27FC236}">
                <a16:creationId xmlns:a16="http://schemas.microsoft.com/office/drawing/2014/main" id="{5005BA91-EF2D-48C7-9417-C5C321F1DB20}"/>
              </a:ext>
            </a:extLst>
          </p:cNvPr>
          <p:cNvSpPr txBox="1"/>
          <p:nvPr/>
        </p:nvSpPr>
        <p:spPr>
          <a:xfrm>
            <a:off x="0" y="2653058"/>
            <a:ext cx="12078928" cy="1877437"/>
          </a:xfrm>
          <a:prstGeom prst="rect">
            <a:avLst/>
          </a:prstGeom>
          <a:noFill/>
          <a:ln>
            <a:solidFill>
              <a:schemeClr val="accent1">
                <a:lumMod val="20000"/>
                <a:lumOff val="80000"/>
              </a:schemeClr>
            </a:solidFill>
          </a:ln>
        </p:spPr>
        <p:txBody>
          <a:bodyPr wrap="square">
            <a:spAutoFit/>
          </a:bodyPr>
          <a:lstStyle/>
          <a:p>
            <a:r>
              <a:rPr lang="el-GR" b="1" dirty="0"/>
              <a:t>ΣΕ ΜΑΘΗΤΕΣ/ΜΑΘΗΤΡΙΕΣ </a:t>
            </a:r>
          </a:p>
          <a:p>
            <a:pPr marL="285750" indent="-285750" algn="just">
              <a:buFont typeface="Arial" panose="020B0604020202020204" pitchFamily="34" charset="0"/>
              <a:buChar char="•"/>
            </a:pPr>
            <a:r>
              <a:rPr lang="el-GR" sz="1600" dirty="0"/>
              <a:t>14 ενήλικες μαθητές/μαθήτριες του τμήματος διοίκησης και οικονομίας, Γ’ λυκείου, εσπερινό ΕΠΑΛ Ρεθύμνου του σχολικού έτους 2020-2021</a:t>
            </a:r>
            <a:endParaRPr lang="en-US" sz="1600" dirty="0"/>
          </a:p>
          <a:p>
            <a:pPr marL="285750" indent="-285750" algn="just">
              <a:buFont typeface="Arial" panose="020B0604020202020204" pitchFamily="34" charset="0"/>
              <a:buChar char="•"/>
            </a:pPr>
            <a:r>
              <a:rPr lang="el-GR" sz="1600" dirty="0"/>
              <a:t>Η παρακολούθηση του συγκεκριμένου συμπληρωματικού υλικού πραγματοποιήθηκε εκτός σχολικού ωραρίου. </a:t>
            </a:r>
            <a:endParaRPr lang="en-US" sz="1600" dirty="0"/>
          </a:p>
          <a:p>
            <a:pPr marL="285750" indent="-285750" algn="just">
              <a:buFont typeface="Arial" panose="020B0604020202020204" pitchFamily="34" charset="0"/>
              <a:buChar char="•"/>
            </a:pPr>
            <a:r>
              <a:rPr lang="el-GR" sz="1600" dirty="0"/>
              <a:t>Ερωτηματολόγιο περιλάμβανε επτά ερωτήσεις ανοιχτού τύπου, έναν </a:t>
            </a:r>
            <a:r>
              <a:rPr lang="el-GR" sz="1600" dirty="0">
                <a:solidFill>
                  <a:schemeClr val="accent2">
                    <a:lumMod val="50000"/>
                  </a:schemeClr>
                </a:solidFill>
              </a:rPr>
              <a:t>αύξοντα αριθμό </a:t>
            </a:r>
            <a:r>
              <a:rPr lang="el-GR" sz="1600" dirty="0"/>
              <a:t>με το γράμμα </a:t>
            </a:r>
            <a:r>
              <a:rPr lang="el-GR" sz="1600" dirty="0">
                <a:solidFill>
                  <a:schemeClr val="accent2">
                    <a:lumMod val="50000"/>
                  </a:schemeClr>
                </a:solidFill>
              </a:rPr>
              <a:t>Μ</a:t>
            </a:r>
            <a:r>
              <a:rPr lang="el-GR" sz="1600" dirty="0"/>
              <a:t> (μαθητής/</a:t>
            </a:r>
            <a:r>
              <a:rPr lang="el-GR" sz="1600" dirty="0" err="1"/>
              <a:t>τρια</a:t>
            </a:r>
            <a:r>
              <a:rPr lang="el-GR" sz="1600" dirty="0"/>
              <a:t>)</a:t>
            </a:r>
            <a:endParaRPr lang="en-US" sz="1600" dirty="0"/>
          </a:p>
          <a:p>
            <a:pPr marL="285750" indent="-285750" algn="just">
              <a:buFont typeface="Arial" panose="020B0604020202020204" pitchFamily="34" charset="0"/>
              <a:buChar char="•"/>
            </a:pPr>
            <a:r>
              <a:rPr lang="el-GR" sz="1600" dirty="0"/>
              <a:t>Δεν</a:t>
            </a:r>
            <a:r>
              <a:rPr lang="en-US" sz="1600" dirty="0"/>
              <a:t> </a:t>
            </a:r>
            <a:r>
              <a:rPr lang="el-GR" sz="1600" dirty="0"/>
              <a:t>απαιτήθηκε τη συγκατάθεσή των γονέων των μαθητών/μαθητριών, εφόσον είναι ενήλικες. </a:t>
            </a:r>
            <a:endParaRPr lang="en-US" sz="1600" dirty="0"/>
          </a:p>
          <a:p>
            <a:pPr marL="285750" indent="-285750" algn="just">
              <a:buFont typeface="Arial" panose="020B0604020202020204" pitchFamily="34" charset="0"/>
              <a:buChar char="•"/>
            </a:pPr>
            <a:r>
              <a:rPr lang="el-GR" sz="1600" dirty="0"/>
              <a:t>Στην έρευνα αυτή υπήρξε διαφύλαξη της ανωνυμίας τους και οι μαθητές/</a:t>
            </a:r>
            <a:r>
              <a:rPr lang="el-GR" sz="1600" dirty="0" err="1"/>
              <a:t>τριες</a:t>
            </a:r>
            <a:r>
              <a:rPr lang="el-GR" sz="1600" dirty="0"/>
              <a:t> ήταν ενήμεροι γι’ αυτό.</a:t>
            </a:r>
            <a:endParaRPr lang="en-US" sz="1600" dirty="0"/>
          </a:p>
        </p:txBody>
      </p:sp>
      <p:sp>
        <p:nvSpPr>
          <p:cNvPr id="7" name="TextBox 6">
            <a:extLst>
              <a:ext uri="{FF2B5EF4-FFF2-40B4-BE49-F238E27FC236}">
                <a16:creationId xmlns:a16="http://schemas.microsoft.com/office/drawing/2014/main" id="{9EE61C61-B4BA-49A4-8FCA-200A81D0F373}"/>
              </a:ext>
            </a:extLst>
          </p:cNvPr>
          <p:cNvSpPr txBox="1"/>
          <p:nvPr/>
        </p:nvSpPr>
        <p:spPr>
          <a:xfrm>
            <a:off x="56535" y="4826675"/>
            <a:ext cx="12078929" cy="1384995"/>
          </a:xfrm>
          <a:prstGeom prst="rect">
            <a:avLst/>
          </a:prstGeom>
          <a:noFill/>
          <a:ln>
            <a:solidFill>
              <a:schemeClr val="accent1">
                <a:lumMod val="20000"/>
                <a:lumOff val="80000"/>
              </a:schemeClr>
            </a:solidFill>
          </a:ln>
        </p:spPr>
        <p:txBody>
          <a:bodyPr wrap="square">
            <a:spAutoFit/>
          </a:bodyPr>
          <a:lstStyle/>
          <a:p>
            <a:r>
              <a:rPr lang="el-GR" b="1" dirty="0"/>
              <a:t>ΣΕ ΕΙΔΙΚΟΥΣ</a:t>
            </a:r>
            <a:endParaRPr lang="en-US" b="1" dirty="0"/>
          </a:p>
          <a:p>
            <a:pPr marL="285750" indent="-285750">
              <a:buFont typeface="Arial" panose="020B0604020202020204" pitchFamily="34" charset="0"/>
              <a:buChar char="•"/>
            </a:pPr>
            <a:r>
              <a:rPr lang="el-GR" sz="1600" dirty="0"/>
              <a:t>Ερωτηματολόγιο κλειστού τύπου, με </a:t>
            </a:r>
            <a:r>
              <a:rPr lang="el-GR" sz="1600" dirty="0">
                <a:solidFill>
                  <a:schemeClr val="accent2">
                    <a:lumMod val="50000"/>
                  </a:schemeClr>
                </a:solidFill>
              </a:rPr>
              <a:t>αύξοντα αριθμό </a:t>
            </a:r>
            <a:r>
              <a:rPr lang="el-GR" sz="1600" dirty="0"/>
              <a:t>με το </a:t>
            </a:r>
            <a:r>
              <a:rPr lang="el-GR" sz="1600" dirty="0">
                <a:solidFill>
                  <a:schemeClr val="accent2">
                    <a:lumMod val="50000"/>
                  </a:schemeClr>
                </a:solidFill>
              </a:rPr>
              <a:t>Ειδ. </a:t>
            </a:r>
            <a:r>
              <a:rPr lang="el-GR" sz="1600" dirty="0"/>
              <a:t>(ειδικός) μπροστά </a:t>
            </a:r>
            <a:endParaRPr lang="en-US" sz="1600" dirty="0"/>
          </a:p>
          <a:p>
            <a:pPr marL="285750" indent="-285750">
              <a:buFont typeface="Arial" panose="020B0604020202020204" pitchFamily="34" charset="0"/>
              <a:buChar char="•"/>
            </a:pPr>
            <a:r>
              <a:rPr lang="el-GR" sz="1600" dirty="0"/>
              <a:t>Από 3 ειδικούς σε θέματα της </a:t>
            </a:r>
            <a:r>
              <a:rPr lang="el-GR" sz="1600" dirty="0" err="1"/>
              <a:t>Εξαε</a:t>
            </a:r>
            <a:r>
              <a:rPr lang="el-GR" sz="1600" dirty="0"/>
              <a:t> που διαμένουν σε άλλους νομούς της Κρήτης. </a:t>
            </a:r>
            <a:endParaRPr lang="en-US" sz="1600" dirty="0"/>
          </a:p>
          <a:p>
            <a:pPr marL="285750" indent="-285750">
              <a:buFont typeface="Arial" panose="020B0604020202020204" pitchFamily="34" charset="0"/>
              <a:buChar char="•"/>
            </a:pPr>
            <a:r>
              <a:rPr lang="el-GR" sz="1600" dirty="0"/>
              <a:t>Ενημερώθηκαν για τον σκοπό της έρευνας, την εθελοντική συμμετοχή τους, τη διασφάλιση της ανωνυμίας τους, αλλά και για τον χρόνο που έπρεπε να διαθέσουν στη μελέτη του υλικού, ώστε να διαμορφώσουν μια ολοκληρωμένη άποψη γι’ αυτό.</a:t>
            </a:r>
          </a:p>
        </p:txBody>
      </p:sp>
    </p:spTree>
    <p:extLst>
      <p:ext uri="{BB962C8B-B14F-4D97-AF65-F5344CB8AC3E}">
        <p14:creationId xmlns:p14="http://schemas.microsoft.com/office/powerpoint/2010/main" val="351367199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1CCAD6-DAC0-4826-80BE-F2BC078E9EBE}"/>
              </a:ext>
            </a:extLst>
          </p:cNvPr>
          <p:cNvSpPr>
            <a:spLocks noGrp="1"/>
          </p:cNvSpPr>
          <p:nvPr>
            <p:ph type="title"/>
          </p:nvPr>
        </p:nvSpPr>
        <p:spPr/>
        <p:txBody>
          <a:bodyPr/>
          <a:lstStyle/>
          <a:p>
            <a:r>
              <a:rPr lang="el-GR" dirty="0"/>
              <a:t>Το </a:t>
            </a:r>
            <a:r>
              <a:rPr lang="el-GR" dirty="0" err="1"/>
              <a:t>υλικοτεχνικΟ</a:t>
            </a:r>
            <a:r>
              <a:rPr lang="el-GR" dirty="0"/>
              <a:t> </a:t>
            </a:r>
            <a:r>
              <a:rPr lang="el-GR" dirty="0" err="1"/>
              <a:t>πλαΙσιο</a:t>
            </a:r>
            <a:r>
              <a:rPr lang="el-GR" dirty="0"/>
              <a:t> της </a:t>
            </a:r>
            <a:r>
              <a:rPr lang="el-GR" dirty="0" err="1"/>
              <a:t>Ερευνας</a:t>
            </a:r>
            <a:r>
              <a:rPr lang="el-GR" dirty="0"/>
              <a:t> </a:t>
            </a:r>
            <a:br>
              <a:rPr lang="el-GR" dirty="0"/>
            </a:br>
            <a:endParaRPr lang="en-US" dirty="0"/>
          </a:p>
        </p:txBody>
      </p:sp>
      <p:sp>
        <p:nvSpPr>
          <p:cNvPr id="3" name="Θέση περιεχομένου 2">
            <a:extLst>
              <a:ext uri="{FF2B5EF4-FFF2-40B4-BE49-F238E27FC236}">
                <a16:creationId xmlns:a16="http://schemas.microsoft.com/office/drawing/2014/main" id="{3C183DB4-D860-4A37-A39D-1B48A66F8533}"/>
              </a:ext>
            </a:extLst>
          </p:cNvPr>
          <p:cNvSpPr>
            <a:spLocks noGrp="1"/>
          </p:cNvSpPr>
          <p:nvPr>
            <p:ph sz="quarter" idx="13"/>
          </p:nvPr>
        </p:nvSpPr>
        <p:spPr/>
        <p:txBody>
          <a:bodyPr/>
          <a:lstStyle/>
          <a:p>
            <a:endParaRPr lang="el-GR" dirty="0"/>
          </a:p>
          <a:p>
            <a:r>
              <a:rPr lang="el-GR" dirty="0"/>
              <a:t>Η παρακολούθηση του συγκεκριμένου συμπληρωματικού υλικού πραγματοποιήθηκε εκτός του σχολικού ωραρίου, δηλαδή εκτός της σχολικής αίθουσας. </a:t>
            </a:r>
          </a:p>
          <a:p>
            <a:endParaRPr lang="el-GR" dirty="0"/>
          </a:p>
          <a:p>
            <a:r>
              <a:rPr lang="el-GR" dirty="0" err="1"/>
              <a:t>Προαπαιτούμενο</a:t>
            </a:r>
            <a:r>
              <a:rPr lang="el-GR" dirty="0"/>
              <a:t> είναι οι μαθητές να διαθέτουν μια τουλάχιστον ηλεκτρονική συσκευή και στα παιχνίδια 2 συσκευές πχ </a:t>
            </a:r>
            <a:r>
              <a:rPr lang="de-DE" dirty="0" err="1"/>
              <a:t>Kahoot</a:t>
            </a:r>
            <a:r>
              <a:rPr lang="el-GR" dirty="0"/>
              <a:t>.  </a:t>
            </a:r>
          </a:p>
          <a:p>
            <a:endParaRPr lang="el-GR" dirty="0"/>
          </a:p>
          <a:p>
            <a:r>
              <a:rPr lang="el-GR" dirty="0"/>
              <a:t>Οι μαθητές/</a:t>
            </a:r>
            <a:r>
              <a:rPr lang="el-GR" dirty="0" err="1"/>
              <a:t>τριες</a:t>
            </a:r>
            <a:r>
              <a:rPr lang="el-GR" dirty="0"/>
              <a:t>  ήταν ενήμεροι εκ των προτέρων, οπότε δεν υπήρξε κάποιο θέμα.</a:t>
            </a:r>
          </a:p>
          <a:p>
            <a:endParaRPr lang="en-US" dirty="0"/>
          </a:p>
        </p:txBody>
      </p:sp>
    </p:spTree>
    <p:extLst>
      <p:ext uri="{BB962C8B-B14F-4D97-AF65-F5344CB8AC3E}">
        <p14:creationId xmlns:p14="http://schemas.microsoft.com/office/powerpoint/2010/main" val="228401792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18F2502-4976-444A-A1BB-83A49213D55E}"/>
              </a:ext>
            </a:extLst>
          </p:cNvPr>
          <p:cNvSpPr>
            <a:spLocks noGrp="1"/>
          </p:cNvSpPr>
          <p:nvPr>
            <p:ph type="title"/>
          </p:nvPr>
        </p:nvSpPr>
        <p:spPr>
          <a:xfrm>
            <a:off x="812800" y="274638"/>
            <a:ext cx="10566400" cy="1143000"/>
          </a:xfrm>
        </p:spPr>
        <p:txBody>
          <a:bodyPr anchor="b">
            <a:normAutofit/>
          </a:bodyPr>
          <a:lstStyle/>
          <a:p>
            <a:pPr>
              <a:lnSpc>
                <a:spcPct val="90000"/>
              </a:lnSpc>
            </a:pPr>
            <a:r>
              <a:rPr lang="el-GR" dirty="0" err="1"/>
              <a:t>Περιγραφη</a:t>
            </a:r>
            <a:r>
              <a:rPr lang="el-GR" dirty="0"/>
              <a:t> </a:t>
            </a:r>
            <a:r>
              <a:rPr lang="el-GR" dirty="0" err="1"/>
              <a:t>ερευνητικης</a:t>
            </a:r>
            <a:r>
              <a:rPr lang="el-GR" dirty="0"/>
              <a:t> </a:t>
            </a:r>
            <a:r>
              <a:rPr lang="el-GR" dirty="0" err="1"/>
              <a:t>διαδικασιας</a:t>
            </a:r>
            <a:r>
              <a:rPr lang="el-GR" dirty="0"/>
              <a:t> </a:t>
            </a:r>
            <a:br>
              <a:rPr lang="el-GR" dirty="0"/>
            </a:br>
            <a:endParaRPr lang="en-US" dirty="0"/>
          </a:p>
        </p:txBody>
      </p:sp>
      <p:pic>
        <p:nvPicPr>
          <p:cNvPr id="4" name="Εικόνα 3" descr="Εικόνα που περιέχει κείμενο, υπογραφή, στιγμιότυπο οθόνης, κορνίζα&#10;&#10;Περιγραφή που δημιουργήθηκε αυτόματα">
            <a:extLst>
              <a:ext uri="{FF2B5EF4-FFF2-40B4-BE49-F238E27FC236}">
                <a16:creationId xmlns:a16="http://schemas.microsoft.com/office/drawing/2014/main" id="{34CCF06D-6C82-4862-9DB4-3D4B233B1CC5}"/>
              </a:ext>
            </a:extLst>
          </p:cNvPr>
          <p:cNvPicPr>
            <a:picLocks noChangeAspect="1"/>
          </p:cNvPicPr>
          <p:nvPr/>
        </p:nvPicPr>
        <p:blipFill>
          <a:blip r:embed="rId2"/>
          <a:stretch>
            <a:fillRect/>
          </a:stretch>
        </p:blipFill>
        <p:spPr>
          <a:xfrm>
            <a:off x="895685" y="1600200"/>
            <a:ext cx="4812630" cy="4114800"/>
          </a:xfrm>
          <a:prstGeom prst="rect">
            <a:avLst/>
          </a:prstGeom>
          <a:noFill/>
        </p:spPr>
      </p:pic>
      <p:sp>
        <p:nvSpPr>
          <p:cNvPr id="3" name="Θέση περιεχομένου 2">
            <a:extLst>
              <a:ext uri="{FF2B5EF4-FFF2-40B4-BE49-F238E27FC236}">
                <a16:creationId xmlns:a16="http://schemas.microsoft.com/office/drawing/2014/main" id="{9366CC4B-BCC5-4D1E-8CE5-4E98A4F07CEF}"/>
              </a:ext>
            </a:extLst>
          </p:cNvPr>
          <p:cNvSpPr>
            <a:spLocks noGrp="1"/>
          </p:cNvSpPr>
          <p:nvPr>
            <p:ph sz="quarter" idx="14"/>
          </p:nvPr>
        </p:nvSpPr>
        <p:spPr>
          <a:xfrm>
            <a:off x="5973097" y="1002890"/>
            <a:ext cx="6046837" cy="5855110"/>
          </a:xfrm>
        </p:spPr>
        <p:txBody>
          <a:bodyPr>
            <a:normAutofit/>
          </a:bodyPr>
          <a:lstStyle/>
          <a:p>
            <a:pPr>
              <a:lnSpc>
                <a:spcPct val="90000"/>
              </a:lnSpc>
            </a:pPr>
            <a:endParaRPr lang="el-GR" sz="1100" dirty="0"/>
          </a:p>
          <a:p>
            <a:pPr algn="just">
              <a:lnSpc>
                <a:spcPct val="90000"/>
              </a:lnSpc>
            </a:pPr>
            <a:r>
              <a:rPr lang="el-GR" sz="1400" dirty="0"/>
              <a:t>Ελεύθερη</a:t>
            </a:r>
            <a:r>
              <a:rPr lang="de-DE" sz="1400" dirty="0"/>
              <a:t> </a:t>
            </a:r>
            <a:r>
              <a:rPr lang="el-GR" sz="1400" dirty="0"/>
              <a:t>είσοδος σε όλους στην πλατφόρμα </a:t>
            </a:r>
            <a:r>
              <a:rPr lang="el-GR" sz="1400" dirty="0" err="1"/>
              <a:t>Chamilo</a:t>
            </a:r>
            <a:r>
              <a:rPr lang="el-GR" sz="1400" dirty="0"/>
              <a:t> </a:t>
            </a:r>
          </a:p>
          <a:p>
            <a:pPr algn="just">
              <a:lnSpc>
                <a:spcPct val="90000"/>
              </a:lnSpc>
            </a:pPr>
            <a:r>
              <a:rPr lang="el-GR" sz="1400" dirty="0"/>
              <a:t>Εικόνα απεικονίζει την αρχική σελίδα του μαθήματος στο </a:t>
            </a:r>
            <a:r>
              <a:rPr lang="el-GR" sz="1400" dirty="0" err="1"/>
              <a:t>Chamilo</a:t>
            </a:r>
            <a:endParaRPr lang="el-GR" sz="1400" dirty="0"/>
          </a:p>
          <a:p>
            <a:pPr algn="just">
              <a:lnSpc>
                <a:spcPct val="90000"/>
              </a:lnSpc>
            </a:pPr>
            <a:r>
              <a:rPr lang="el-GR" sz="1400" dirty="0"/>
              <a:t>Ακολουθήθηκε το </a:t>
            </a:r>
            <a:r>
              <a:rPr lang="el-GR" sz="1400" dirty="0">
                <a:solidFill>
                  <a:schemeClr val="accent2">
                    <a:lumMod val="50000"/>
                  </a:schemeClr>
                </a:solidFill>
              </a:rPr>
              <a:t>μοντέλο της συμπληρωματικής μάθησης</a:t>
            </a:r>
            <a:r>
              <a:rPr lang="el-GR" sz="1400" dirty="0"/>
              <a:t>, σύμφωνα με το οποίο οι μαθητές/</a:t>
            </a:r>
            <a:r>
              <a:rPr lang="el-GR" sz="1400" dirty="0" err="1"/>
              <a:t>τριες</a:t>
            </a:r>
            <a:r>
              <a:rPr lang="el-GR" sz="1400" dirty="0"/>
              <a:t> πέραν του διδακτικού ωραρίου διαθέτουν </a:t>
            </a:r>
            <a:r>
              <a:rPr lang="el-GR" sz="1400" dirty="0">
                <a:solidFill>
                  <a:schemeClr val="accent2">
                    <a:lumMod val="50000"/>
                  </a:schemeClr>
                </a:solidFill>
              </a:rPr>
              <a:t>προσωπικό χρόνο </a:t>
            </a:r>
            <a:r>
              <a:rPr lang="el-GR" sz="1400" dirty="0"/>
              <a:t>ώστε να </a:t>
            </a:r>
            <a:r>
              <a:rPr lang="el-GR" sz="1400" dirty="0">
                <a:solidFill>
                  <a:schemeClr val="accent2">
                    <a:lumMod val="50000"/>
                  </a:schemeClr>
                </a:solidFill>
              </a:rPr>
              <a:t>εξελίξουν</a:t>
            </a:r>
            <a:r>
              <a:rPr lang="el-GR" sz="1400" dirty="0"/>
              <a:t> περισσότερο τις γνώσεις τους και να </a:t>
            </a:r>
            <a:r>
              <a:rPr lang="el-GR" sz="1400" dirty="0">
                <a:solidFill>
                  <a:schemeClr val="accent2">
                    <a:lumMod val="50000"/>
                  </a:schemeClr>
                </a:solidFill>
              </a:rPr>
              <a:t>αξιοποιήσουν</a:t>
            </a:r>
            <a:r>
              <a:rPr lang="el-GR" sz="1400" dirty="0"/>
              <a:t> την </a:t>
            </a:r>
            <a:r>
              <a:rPr lang="el-GR" sz="1400" dirty="0" err="1"/>
              <a:t>προυπάρχουσα</a:t>
            </a:r>
            <a:r>
              <a:rPr lang="el-GR" sz="1400" dirty="0"/>
              <a:t> γνώση. </a:t>
            </a:r>
          </a:p>
          <a:p>
            <a:pPr algn="just">
              <a:lnSpc>
                <a:spcPct val="90000"/>
              </a:lnSpc>
            </a:pPr>
            <a:r>
              <a:rPr lang="el-GR" sz="1400" dirty="0"/>
              <a:t>Πρόκειται για μια διαδικτυακά υποστηριζόμενη συμπληρωματική μάθηση. </a:t>
            </a:r>
          </a:p>
          <a:p>
            <a:pPr algn="just">
              <a:lnSpc>
                <a:spcPct val="90000"/>
              </a:lnSpc>
            </a:pPr>
            <a:r>
              <a:rPr lang="el-GR" sz="1400" dirty="0"/>
              <a:t>Οι μαθητές της Γ’ Λυκείου διαθέτουν το </a:t>
            </a:r>
            <a:r>
              <a:rPr lang="el-GR" sz="1400" dirty="0">
                <a:solidFill>
                  <a:schemeClr val="accent2">
                    <a:lumMod val="50000"/>
                  </a:schemeClr>
                </a:solidFill>
              </a:rPr>
              <a:t>εκπαιδευτικό υπόβαθρο </a:t>
            </a:r>
            <a:r>
              <a:rPr lang="el-GR" sz="1400" dirty="0"/>
              <a:t>προκειμένου να είναι σε θέση να παρακολουθήσουν και να διεκπεραιώσουν αυτό το συμπληρωματικό υλικό. </a:t>
            </a:r>
          </a:p>
          <a:p>
            <a:pPr algn="just">
              <a:lnSpc>
                <a:spcPct val="90000"/>
              </a:lnSpc>
            </a:pPr>
            <a:r>
              <a:rPr lang="el-GR" sz="1400" dirty="0"/>
              <a:t>Πρόκειται για ατομικό συμπληρωματικό υλικό, όπου κάθε  μαθητής/</a:t>
            </a:r>
            <a:r>
              <a:rPr lang="el-GR" sz="1400" dirty="0" err="1"/>
              <a:t>τρια</a:t>
            </a:r>
            <a:r>
              <a:rPr lang="el-GR" sz="1400" dirty="0"/>
              <a:t> το παρακολουθεί με τον </a:t>
            </a:r>
            <a:r>
              <a:rPr lang="el-GR" sz="1400" dirty="0">
                <a:solidFill>
                  <a:schemeClr val="accent2">
                    <a:lumMod val="50000"/>
                  </a:schemeClr>
                </a:solidFill>
              </a:rPr>
              <a:t>δικό του/της ρυθμό</a:t>
            </a:r>
            <a:r>
              <a:rPr lang="el-GR" sz="1400" dirty="0"/>
              <a:t>.</a:t>
            </a:r>
          </a:p>
          <a:p>
            <a:pPr algn="just">
              <a:lnSpc>
                <a:spcPct val="90000"/>
              </a:lnSpc>
            </a:pPr>
            <a:r>
              <a:rPr lang="el-GR" sz="1400" dirty="0"/>
              <a:t>Το συγκεκριμένο συμπληρωματικό υλικό αποτελείται από τρεις ενότητες:</a:t>
            </a:r>
          </a:p>
          <a:p>
            <a:pPr lvl="1" algn="just">
              <a:lnSpc>
                <a:spcPct val="90000"/>
              </a:lnSpc>
            </a:pPr>
            <a:r>
              <a:rPr lang="el-GR" sz="1400" dirty="0"/>
              <a:t>1η Δ.Ε. Τουριστική ορολογία, </a:t>
            </a:r>
          </a:p>
          <a:p>
            <a:pPr lvl="1" algn="just">
              <a:lnSpc>
                <a:spcPct val="90000"/>
              </a:lnSpc>
            </a:pPr>
            <a:r>
              <a:rPr lang="el-GR" sz="1400" dirty="0"/>
              <a:t>2η Δ.Ε. Τμήμα της υποδοχής και </a:t>
            </a:r>
          </a:p>
          <a:p>
            <a:pPr lvl="1" algn="just">
              <a:lnSpc>
                <a:spcPct val="90000"/>
              </a:lnSpc>
            </a:pPr>
            <a:r>
              <a:rPr lang="el-GR" sz="1400" dirty="0"/>
              <a:t>3η Δ.Ε. Ξενοδοχειακό πρόγραμμα </a:t>
            </a:r>
            <a:r>
              <a:rPr lang="el-GR" sz="1400" dirty="0" err="1"/>
              <a:t>Protel</a:t>
            </a:r>
            <a:r>
              <a:rPr lang="el-GR" sz="1400" dirty="0"/>
              <a:t>. </a:t>
            </a:r>
          </a:p>
          <a:p>
            <a:pPr algn="just">
              <a:lnSpc>
                <a:spcPct val="90000"/>
              </a:lnSpc>
            </a:pPr>
            <a:r>
              <a:rPr lang="el-GR" sz="1400" dirty="0"/>
              <a:t>Κάθε διδακτική ενότητα είχε διάρκεια </a:t>
            </a:r>
            <a:r>
              <a:rPr lang="el-GR" sz="1400" dirty="0">
                <a:solidFill>
                  <a:schemeClr val="accent2">
                    <a:lumMod val="50000"/>
                  </a:schemeClr>
                </a:solidFill>
              </a:rPr>
              <a:t>μικρότερη των δύο ωρών</a:t>
            </a:r>
            <a:r>
              <a:rPr lang="el-GR" sz="1400" dirty="0"/>
              <a:t>.</a:t>
            </a:r>
          </a:p>
          <a:p>
            <a:pPr>
              <a:lnSpc>
                <a:spcPct val="90000"/>
              </a:lnSpc>
            </a:pPr>
            <a:endParaRPr lang="en-US" sz="1100" dirty="0"/>
          </a:p>
        </p:txBody>
      </p:sp>
    </p:spTree>
    <p:extLst>
      <p:ext uri="{BB962C8B-B14F-4D97-AF65-F5344CB8AC3E}">
        <p14:creationId xmlns:p14="http://schemas.microsoft.com/office/powerpoint/2010/main" val="123859295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72D03DC-64DD-4202-9DA3-15837F98BAC8}"/>
              </a:ext>
            </a:extLst>
          </p:cNvPr>
          <p:cNvSpPr>
            <a:spLocks noGrp="1"/>
          </p:cNvSpPr>
          <p:nvPr>
            <p:ph type="title"/>
          </p:nvPr>
        </p:nvSpPr>
        <p:spPr>
          <a:xfrm>
            <a:off x="812800" y="274638"/>
            <a:ext cx="10566400" cy="610265"/>
          </a:xfrm>
        </p:spPr>
        <p:txBody>
          <a:bodyPr/>
          <a:lstStyle/>
          <a:p>
            <a:pPr algn="ctr"/>
            <a:r>
              <a:rPr lang="el-GR" dirty="0" err="1"/>
              <a:t>ΑνΑλυση</a:t>
            </a:r>
            <a:r>
              <a:rPr lang="el-GR" dirty="0"/>
              <a:t> των </a:t>
            </a:r>
            <a:r>
              <a:rPr lang="el-GR" dirty="0" err="1"/>
              <a:t>δεδομΕνων</a:t>
            </a:r>
            <a:endParaRPr lang="en-US" dirty="0"/>
          </a:p>
        </p:txBody>
      </p:sp>
      <p:sp>
        <p:nvSpPr>
          <p:cNvPr id="3" name="Θέση περιεχομένου 2">
            <a:extLst>
              <a:ext uri="{FF2B5EF4-FFF2-40B4-BE49-F238E27FC236}">
                <a16:creationId xmlns:a16="http://schemas.microsoft.com/office/drawing/2014/main" id="{949C66C0-5805-4FEF-9991-540F3DFA8D1F}"/>
              </a:ext>
            </a:extLst>
          </p:cNvPr>
          <p:cNvSpPr>
            <a:spLocks noGrp="1"/>
          </p:cNvSpPr>
          <p:nvPr>
            <p:ph sz="quarter" idx="13"/>
          </p:nvPr>
        </p:nvSpPr>
        <p:spPr>
          <a:xfrm>
            <a:off x="235974" y="1017639"/>
            <a:ext cx="11143226" cy="5707626"/>
          </a:xfrm>
        </p:spPr>
        <p:txBody>
          <a:bodyPr>
            <a:normAutofit fontScale="85000" lnSpcReduction="10000"/>
          </a:bodyPr>
          <a:lstStyle/>
          <a:p>
            <a:pPr marL="0" indent="0" algn="just">
              <a:buNone/>
            </a:pPr>
            <a:r>
              <a:rPr lang="el-GR" dirty="0"/>
              <a:t>Αφότου </a:t>
            </a:r>
            <a:r>
              <a:rPr lang="el-GR" dirty="0" err="1"/>
              <a:t>συλλέχθησαν</a:t>
            </a:r>
            <a:r>
              <a:rPr lang="el-GR" dirty="0"/>
              <a:t> τα δεδομένα από τα ερωτηματολόγια ακολούθησε η ανάλυσή τους. </a:t>
            </a:r>
          </a:p>
          <a:p>
            <a:pPr marL="0" indent="0" algn="just">
              <a:buNone/>
            </a:pPr>
            <a:r>
              <a:rPr lang="el-GR" dirty="0"/>
              <a:t>Για την επεξεργασία των δεδομένων της έρευνας ακολουθήθηκε η </a:t>
            </a:r>
            <a:r>
              <a:rPr lang="el-GR" dirty="0">
                <a:solidFill>
                  <a:schemeClr val="accent2">
                    <a:lumMod val="50000"/>
                  </a:schemeClr>
                </a:solidFill>
              </a:rPr>
              <a:t>μέθοδος της ανάλυσης περιεχομένου γραπτών τεκμηρίων</a:t>
            </a:r>
            <a:r>
              <a:rPr lang="el-GR" dirty="0"/>
              <a:t>.  </a:t>
            </a:r>
          </a:p>
          <a:p>
            <a:pPr marL="0" indent="0" algn="just">
              <a:buNone/>
            </a:pPr>
            <a:r>
              <a:rPr lang="el-GR" dirty="0"/>
              <a:t>Η ανάλυση περιεχομένου ανήκει στις προσεγγίσεις της </a:t>
            </a:r>
            <a:r>
              <a:rPr lang="el-GR" dirty="0">
                <a:solidFill>
                  <a:schemeClr val="accent2">
                    <a:lumMod val="50000"/>
                  </a:schemeClr>
                </a:solidFill>
              </a:rPr>
              <a:t>ποιοτικής ανάλυσης </a:t>
            </a:r>
            <a:r>
              <a:rPr lang="el-GR" dirty="0"/>
              <a:t>«που επιτρέπουν την αξιοποίησή τους από ερευνητές/</a:t>
            </a:r>
            <a:r>
              <a:rPr lang="el-GR" dirty="0" err="1"/>
              <a:t>τριες</a:t>
            </a:r>
            <a:r>
              <a:rPr lang="el-GR" dirty="0"/>
              <a:t>, οι οποίοι «εκκινούν από διαφορετικές μεταξύ τους θεωρητικές αφετηρίες» (</a:t>
            </a:r>
            <a:r>
              <a:rPr lang="el-GR" dirty="0" err="1"/>
              <a:t>Τσιώλης</a:t>
            </a:r>
            <a:r>
              <a:rPr lang="el-GR" dirty="0"/>
              <a:t>, 2015).</a:t>
            </a:r>
          </a:p>
          <a:p>
            <a:pPr marL="0" indent="0" algn="just">
              <a:buNone/>
            </a:pPr>
            <a:r>
              <a:rPr lang="el-GR" dirty="0"/>
              <a:t>Στην ανάλυση δεδομένων της παρούσας έρευνας έγινε χρήση εξειδικευμένου λογισμικού </a:t>
            </a:r>
            <a:r>
              <a:rPr lang="el-GR" dirty="0" err="1">
                <a:solidFill>
                  <a:schemeClr val="accent2">
                    <a:lumMod val="50000"/>
                  </a:schemeClr>
                </a:solidFill>
              </a:rPr>
              <a:t>ATLAS.ti</a:t>
            </a:r>
            <a:r>
              <a:rPr lang="el-GR" dirty="0">
                <a:solidFill>
                  <a:schemeClr val="accent2">
                    <a:lumMod val="50000"/>
                  </a:schemeClr>
                </a:solidFill>
              </a:rPr>
              <a:t> </a:t>
            </a:r>
            <a:r>
              <a:rPr lang="el-GR" dirty="0"/>
              <a:t>που μπορεί να χρησιμοποιηθεί για την ποιοτική ανάλυση και την κωδικοποίηση κειμένων, εικόνων, βίντεο, ηχητικών δεδομένων κ.α. </a:t>
            </a:r>
          </a:p>
          <a:p>
            <a:pPr marL="0" indent="0" algn="just">
              <a:buNone/>
            </a:pPr>
            <a:r>
              <a:rPr lang="el-GR" dirty="0"/>
              <a:t>Τα δεδομένα κατηγοριοποιήθηκαν σε </a:t>
            </a:r>
            <a:r>
              <a:rPr lang="el-GR" dirty="0">
                <a:solidFill>
                  <a:schemeClr val="accent2">
                    <a:lumMod val="50000"/>
                  </a:schemeClr>
                </a:solidFill>
              </a:rPr>
              <a:t>πέντε άξονες </a:t>
            </a:r>
            <a:r>
              <a:rPr lang="el-GR" dirty="0"/>
              <a:t>με βάση τα ερευνητικά ερωτήματα:</a:t>
            </a:r>
          </a:p>
          <a:p>
            <a:pPr marL="400050" lvl="1" indent="0" algn="just">
              <a:buNone/>
            </a:pPr>
            <a:r>
              <a:rPr lang="el-GR" dirty="0"/>
              <a:t>«Χρήση εκπαιδευτικού υλικού στον Η/Υ», </a:t>
            </a:r>
          </a:p>
          <a:p>
            <a:pPr marL="400050" lvl="1" indent="0" algn="just">
              <a:buNone/>
            </a:pPr>
            <a:r>
              <a:rPr lang="el-GR" dirty="0"/>
              <a:t>«Κατανόηση περιεχομένου», </a:t>
            </a:r>
          </a:p>
          <a:p>
            <a:pPr marL="400050" lvl="1" indent="0" algn="just">
              <a:buNone/>
            </a:pPr>
            <a:r>
              <a:rPr lang="el-GR" dirty="0"/>
              <a:t>«Κριτική σκέψη»</a:t>
            </a:r>
          </a:p>
          <a:p>
            <a:pPr marL="400050" lvl="1" indent="0" algn="just">
              <a:buNone/>
            </a:pPr>
            <a:r>
              <a:rPr lang="el-GR" dirty="0"/>
              <a:t>«Τρόπος διδασκαλίας του μαθήματος Εφαρμογές Η/Υ στον Τουρισμό»</a:t>
            </a:r>
          </a:p>
          <a:p>
            <a:pPr marL="400050" lvl="1" indent="0" algn="just">
              <a:buNone/>
            </a:pPr>
            <a:r>
              <a:rPr lang="el-GR" dirty="0"/>
              <a:t>«Γενική εικόνα- Κίνητρα για την ενασχόληση με το συμπληρωματικό υλικό»</a:t>
            </a:r>
          </a:p>
          <a:p>
            <a:pPr marL="0" indent="0" algn="just">
              <a:buNone/>
            </a:pPr>
            <a:r>
              <a:rPr lang="el-GR" dirty="0"/>
              <a:t>Στη συνέχεια δημιουργήθηκαν </a:t>
            </a:r>
            <a:r>
              <a:rPr lang="el-GR" dirty="0">
                <a:solidFill>
                  <a:schemeClr val="accent2">
                    <a:lumMod val="50000"/>
                  </a:schemeClr>
                </a:solidFill>
              </a:rPr>
              <a:t>υποκατηγορίες</a:t>
            </a:r>
            <a:r>
              <a:rPr lang="el-GR" dirty="0"/>
              <a:t> (βασικά αντικείμενα).  </a:t>
            </a:r>
          </a:p>
          <a:p>
            <a:pPr marL="0" indent="0" algn="just">
              <a:buNone/>
            </a:pPr>
            <a:r>
              <a:rPr lang="el-GR" dirty="0"/>
              <a:t>Η </a:t>
            </a:r>
            <a:r>
              <a:rPr lang="el-GR" dirty="0">
                <a:solidFill>
                  <a:schemeClr val="accent2">
                    <a:lumMod val="50000"/>
                  </a:schemeClr>
                </a:solidFill>
              </a:rPr>
              <a:t>κατηγοριοποίηση</a:t>
            </a:r>
            <a:r>
              <a:rPr lang="el-GR" dirty="0"/>
              <a:t> έγινε με βάση την κύρια πρόταση με τις δευτερεύουσες προτάσεις ως μονάδα ανάλυσης. </a:t>
            </a:r>
            <a:endParaRPr lang="en-US" dirty="0"/>
          </a:p>
        </p:txBody>
      </p:sp>
    </p:spTree>
    <p:extLst>
      <p:ext uri="{BB962C8B-B14F-4D97-AF65-F5344CB8AC3E}">
        <p14:creationId xmlns:p14="http://schemas.microsoft.com/office/powerpoint/2010/main" val="108698235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961FDA6-B113-4782-A777-5A76FA962EBC}"/>
              </a:ext>
            </a:extLst>
          </p:cNvPr>
          <p:cNvSpPr>
            <a:spLocks noGrp="1"/>
          </p:cNvSpPr>
          <p:nvPr>
            <p:ph type="title"/>
          </p:nvPr>
        </p:nvSpPr>
        <p:spPr>
          <a:xfrm>
            <a:off x="143691" y="274638"/>
            <a:ext cx="11939451" cy="1143000"/>
          </a:xfrm>
        </p:spPr>
        <p:txBody>
          <a:bodyPr anchor="t"/>
          <a:lstStyle/>
          <a:p>
            <a:r>
              <a:rPr lang="el-GR" dirty="0" err="1"/>
              <a:t>ΣκοπΟς</a:t>
            </a:r>
            <a:r>
              <a:rPr lang="el-GR" dirty="0"/>
              <a:t> </a:t>
            </a:r>
            <a:r>
              <a:rPr lang="el-GR" dirty="0" err="1"/>
              <a:t>διπλωματικΗς</a:t>
            </a:r>
            <a:r>
              <a:rPr lang="el-GR" dirty="0"/>
              <a:t> </a:t>
            </a:r>
            <a:r>
              <a:rPr lang="el-GR" dirty="0" err="1"/>
              <a:t>εργασΙας</a:t>
            </a:r>
            <a:r>
              <a:rPr lang="el-GR" dirty="0"/>
              <a:t> </a:t>
            </a:r>
            <a:endParaRPr lang="en-US" dirty="0"/>
          </a:p>
        </p:txBody>
      </p:sp>
      <p:sp>
        <p:nvSpPr>
          <p:cNvPr id="3" name="Θέση περιεχομένου 2">
            <a:extLst>
              <a:ext uri="{FF2B5EF4-FFF2-40B4-BE49-F238E27FC236}">
                <a16:creationId xmlns:a16="http://schemas.microsoft.com/office/drawing/2014/main" id="{6C6C8B6B-8B71-4BB3-9B87-A4982DC26001}"/>
              </a:ext>
            </a:extLst>
          </p:cNvPr>
          <p:cNvSpPr>
            <a:spLocks noGrp="1"/>
          </p:cNvSpPr>
          <p:nvPr>
            <p:ph sz="quarter" idx="13"/>
          </p:nvPr>
        </p:nvSpPr>
        <p:spPr>
          <a:xfrm>
            <a:off x="247535" y="921090"/>
            <a:ext cx="10566400" cy="4465557"/>
          </a:xfrm>
        </p:spPr>
        <p:txBody>
          <a:bodyPr>
            <a:normAutofit lnSpcReduction="10000"/>
          </a:bodyPr>
          <a:lstStyle/>
          <a:p>
            <a:pPr marL="0" indent="0">
              <a:buNone/>
            </a:pPr>
            <a:r>
              <a:rPr lang="el-GR" dirty="0"/>
              <a:t>Είναι: </a:t>
            </a:r>
          </a:p>
          <a:p>
            <a:r>
              <a:rPr lang="el-GR" dirty="0">
                <a:solidFill>
                  <a:schemeClr val="accent2">
                    <a:lumMod val="50000"/>
                  </a:schemeClr>
                </a:solidFill>
              </a:rPr>
              <a:t>Σχεδιασμός</a:t>
            </a:r>
          </a:p>
          <a:p>
            <a:r>
              <a:rPr lang="el-GR" dirty="0">
                <a:solidFill>
                  <a:schemeClr val="accent2">
                    <a:lumMod val="50000"/>
                  </a:schemeClr>
                </a:solidFill>
              </a:rPr>
              <a:t>Υλοποίηση</a:t>
            </a:r>
            <a:r>
              <a:rPr lang="el-GR" dirty="0"/>
              <a:t> </a:t>
            </a:r>
            <a:r>
              <a:rPr lang="el-GR" dirty="0" err="1"/>
              <a:t>διαδραστικού</a:t>
            </a:r>
            <a:r>
              <a:rPr lang="el-GR" dirty="0"/>
              <a:t> εκπαιδευτικού υλικού για το γνωστικό αντικείμενο Εφαρμογές Η/Υ στον Τουρισμό με τη μέθοδο της συμπληρωματικής σχολικής </a:t>
            </a:r>
            <a:r>
              <a:rPr lang="el-GR" dirty="0" err="1"/>
              <a:t>ΕξΑΕ</a:t>
            </a:r>
            <a:r>
              <a:rPr lang="el-GR" dirty="0"/>
              <a:t>, </a:t>
            </a:r>
          </a:p>
          <a:p>
            <a:r>
              <a:rPr lang="el-GR" dirty="0">
                <a:solidFill>
                  <a:schemeClr val="accent2">
                    <a:lumMod val="50000"/>
                  </a:schemeClr>
                </a:solidFill>
              </a:rPr>
              <a:t>Αποτίμηση</a:t>
            </a:r>
            <a:r>
              <a:rPr lang="el-GR" dirty="0"/>
              <a:t> εκπαιδευτικού υλικού από:</a:t>
            </a:r>
          </a:p>
          <a:p>
            <a:pPr lvl="1"/>
            <a:r>
              <a:rPr lang="el-GR" dirty="0"/>
              <a:t>ειδικούς</a:t>
            </a:r>
          </a:p>
          <a:p>
            <a:pPr lvl="1"/>
            <a:r>
              <a:rPr lang="el-GR" dirty="0"/>
              <a:t>εκπαιδευτικούς &amp; </a:t>
            </a:r>
          </a:p>
          <a:p>
            <a:pPr lvl="1"/>
            <a:r>
              <a:rPr lang="el-GR" dirty="0"/>
              <a:t>μαθητές ΕΠΑΛ, αναφορικά με:</a:t>
            </a:r>
          </a:p>
          <a:p>
            <a:pPr lvl="3"/>
            <a:r>
              <a:rPr lang="el-GR" dirty="0"/>
              <a:t>ποιότητα, </a:t>
            </a:r>
          </a:p>
          <a:p>
            <a:pPr lvl="3"/>
            <a:r>
              <a:rPr lang="el-GR" dirty="0" err="1"/>
              <a:t>καταλληλότητα</a:t>
            </a:r>
            <a:r>
              <a:rPr lang="el-GR" dirty="0"/>
              <a:t> και</a:t>
            </a:r>
          </a:p>
          <a:p>
            <a:pPr lvl="3"/>
            <a:r>
              <a:rPr lang="el-GR" dirty="0"/>
              <a:t>χρηστικότητά του.</a:t>
            </a:r>
          </a:p>
          <a:p>
            <a:pPr marL="1371600" lvl="3" indent="0">
              <a:buNone/>
            </a:pPr>
            <a:endParaRPr lang="el-GR" dirty="0"/>
          </a:p>
        </p:txBody>
      </p:sp>
      <p:sp>
        <p:nvSpPr>
          <p:cNvPr id="4" name="TextBox 3">
            <a:extLst>
              <a:ext uri="{FF2B5EF4-FFF2-40B4-BE49-F238E27FC236}">
                <a16:creationId xmlns:a16="http://schemas.microsoft.com/office/drawing/2014/main" id="{2CDD3FFA-AD38-4457-8EA3-B1EC6B7CAF4F}"/>
              </a:ext>
            </a:extLst>
          </p:cNvPr>
          <p:cNvSpPr txBox="1"/>
          <p:nvPr/>
        </p:nvSpPr>
        <p:spPr>
          <a:xfrm>
            <a:off x="-890385" y="5294435"/>
            <a:ext cx="11704320" cy="1477328"/>
          </a:xfrm>
          <a:prstGeom prst="rect">
            <a:avLst/>
          </a:prstGeom>
          <a:noFill/>
          <a:ln>
            <a:solidFill>
              <a:schemeClr val="accent1">
                <a:lumMod val="20000"/>
                <a:lumOff val="80000"/>
              </a:schemeClr>
            </a:solidFill>
          </a:ln>
        </p:spPr>
        <p:txBody>
          <a:bodyPr wrap="square" rtlCol="0" anchor="ctr" anchorCtr="1">
            <a:spAutoFit/>
          </a:bodyPr>
          <a:lstStyle/>
          <a:p>
            <a:r>
              <a:rPr lang="el-GR" dirty="0">
                <a:solidFill>
                  <a:schemeClr val="accent2">
                    <a:lumMod val="50000"/>
                  </a:schemeClr>
                </a:solidFill>
              </a:rPr>
              <a:t>Ιδιαίτερες ευχαριστίες προς:</a:t>
            </a:r>
          </a:p>
          <a:p>
            <a:pPr marL="285750" indent="-285750">
              <a:buFont typeface="Arial" panose="020B0604020202020204" pitchFamily="34" charset="0"/>
              <a:buChar char="•"/>
            </a:pPr>
            <a:r>
              <a:rPr lang="el-GR" dirty="0" err="1">
                <a:solidFill>
                  <a:schemeClr val="accent2">
                    <a:lumMod val="50000"/>
                  </a:schemeClr>
                </a:solidFill>
              </a:rPr>
              <a:t>Κωτσίδη</a:t>
            </a:r>
            <a:r>
              <a:rPr lang="el-GR" dirty="0">
                <a:solidFill>
                  <a:schemeClr val="accent2">
                    <a:lumMod val="50000"/>
                  </a:schemeClr>
                </a:solidFill>
              </a:rPr>
              <a:t> Κων/νο &amp; </a:t>
            </a:r>
            <a:r>
              <a:rPr lang="el-GR" dirty="0" err="1">
                <a:solidFill>
                  <a:schemeClr val="accent2">
                    <a:lumMod val="50000"/>
                  </a:schemeClr>
                </a:solidFill>
              </a:rPr>
              <a:t>Στρατικόπουλο</a:t>
            </a:r>
            <a:r>
              <a:rPr lang="el-GR" dirty="0">
                <a:solidFill>
                  <a:schemeClr val="accent2">
                    <a:lumMod val="50000"/>
                  </a:schemeClr>
                </a:solidFill>
              </a:rPr>
              <a:t> Κων/νο</a:t>
            </a:r>
          </a:p>
          <a:p>
            <a:pPr marL="285750" indent="-285750">
              <a:buFont typeface="Arial" panose="020B0604020202020204" pitchFamily="34" charset="0"/>
              <a:buChar char="•"/>
            </a:pPr>
            <a:r>
              <a:rPr lang="el-GR" dirty="0">
                <a:solidFill>
                  <a:schemeClr val="accent2">
                    <a:lumMod val="50000"/>
                  </a:schemeClr>
                </a:solidFill>
              </a:rPr>
              <a:t>ειδικούς – συνοδοιπόρους </a:t>
            </a:r>
            <a:r>
              <a:rPr lang="el-GR" sz="1800" dirty="0" err="1">
                <a:solidFill>
                  <a:schemeClr val="accent2">
                    <a:lumMod val="50000"/>
                  </a:schemeClr>
                </a:solidFill>
                <a:effectLst/>
                <a:ea typeface="Times New Roman" panose="02020603050405020304" pitchFamily="18" charset="0"/>
              </a:rPr>
              <a:t>Ποργιαζίδου</a:t>
            </a:r>
            <a:r>
              <a:rPr lang="el-GR" sz="1800" dirty="0">
                <a:solidFill>
                  <a:schemeClr val="accent2">
                    <a:lumMod val="50000"/>
                  </a:schemeClr>
                </a:solidFill>
                <a:effectLst/>
                <a:ea typeface="Times New Roman" panose="02020603050405020304" pitchFamily="18" charset="0"/>
              </a:rPr>
              <a:t> Αργυρώ, </a:t>
            </a:r>
            <a:r>
              <a:rPr lang="el-GR" sz="1800" dirty="0" err="1">
                <a:solidFill>
                  <a:schemeClr val="accent2">
                    <a:lumMod val="50000"/>
                  </a:schemeClr>
                </a:solidFill>
                <a:effectLst/>
                <a:ea typeface="Times New Roman" panose="02020603050405020304" pitchFamily="18" charset="0"/>
              </a:rPr>
              <a:t>Κουρκουνάκη</a:t>
            </a:r>
            <a:r>
              <a:rPr lang="el-GR" sz="1800" dirty="0">
                <a:solidFill>
                  <a:schemeClr val="accent2">
                    <a:lumMod val="50000"/>
                  </a:schemeClr>
                </a:solidFill>
                <a:effectLst/>
                <a:ea typeface="Times New Roman" panose="02020603050405020304" pitchFamily="18" charset="0"/>
              </a:rPr>
              <a:t> Ιωάννη &amp; </a:t>
            </a:r>
            <a:r>
              <a:rPr lang="el-GR" sz="1800" dirty="0" err="1">
                <a:solidFill>
                  <a:schemeClr val="accent2">
                    <a:lumMod val="50000"/>
                  </a:schemeClr>
                </a:solidFill>
                <a:effectLst/>
                <a:ea typeface="Times New Roman" panose="02020603050405020304" pitchFamily="18" charset="0"/>
              </a:rPr>
              <a:t>Χάσκο</a:t>
            </a:r>
            <a:r>
              <a:rPr lang="el-GR" sz="1800" dirty="0">
                <a:solidFill>
                  <a:schemeClr val="accent2">
                    <a:lumMod val="50000"/>
                  </a:schemeClr>
                </a:solidFill>
                <a:effectLst/>
                <a:ea typeface="Times New Roman" panose="02020603050405020304" pitchFamily="18" charset="0"/>
              </a:rPr>
              <a:t> Θεοφάνη</a:t>
            </a:r>
          </a:p>
          <a:p>
            <a:pPr marL="285750" indent="-285750">
              <a:buFont typeface="Arial" panose="020B0604020202020204" pitchFamily="34" charset="0"/>
              <a:buChar char="•"/>
            </a:pPr>
            <a:r>
              <a:rPr lang="el-GR" dirty="0">
                <a:solidFill>
                  <a:schemeClr val="accent2">
                    <a:lumMod val="50000"/>
                  </a:schemeClr>
                </a:solidFill>
              </a:rPr>
              <a:t>συναδέλφους εκπαιδευτικούς</a:t>
            </a:r>
          </a:p>
          <a:p>
            <a:pPr marL="285750" indent="-285750">
              <a:buFont typeface="Arial" panose="020B0604020202020204" pitchFamily="34" charset="0"/>
              <a:buChar char="•"/>
            </a:pPr>
            <a:r>
              <a:rPr lang="el-GR" dirty="0">
                <a:solidFill>
                  <a:schemeClr val="accent2">
                    <a:lumMod val="50000"/>
                  </a:schemeClr>
                </a:solidFill>
              </a:rPr>
              <a:t>14 μαθητές Εσπερινό ΕΠΑΛ</a:t>
            </a:r>
          </a:p>
        </p:txBody>
      </p:sp>
    </p:spTree>
    <p:extLst>
      <p:ext uri="{BB962C8B-B14F-4D97-AF65-F5344CB8AC3E}">
        <p14:creationId xmlns:p14="http://schemas.microsoft.com/office/powerpoint/2010/main" val="523282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3">
                                            <p:txEl>
                                              <p:pRg st="0" end="0"/>
                                            </p:txEl>
                                          </p:spTgt>
                                        </p:tgtEl>
                                      </p:cBhvr>
                                    </p:animEffect>
                                    <p:animScale>
                                      <p:cBhvr>
                                        <p:cTn id="7" dur="250" autoRev="1" fill="hold"/>
                                        <p:tgtEl>
                                          <p:spTgt spid="3">
                                            <p:txEl>
                                              <p:pRg st="0" end="0"/>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3">
                                            <p:txEl>
                                              <p:pRg st="1" end="1"/>
                                            </p:txEl>
                                          </p:spTgt>
                                        </p:tgtEl>
                                      </p:cBhvr>
                                    </p:animEffect>
                                    <p:animScale>
                                      <p:cBhvr>
                                        <p:cTn id="12" dur="250" autoRev="1" fill="hold"/>
                                        <p:tgtEl>
                                          <p:spTgt spid="3">
                                            <p:txEl>
                                              <p:pRg st="1" end="1"/>
                                            </p:txEl>
                                          </p:spTgt>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3">
                                            <p:txEl>
                                              <p:pRg st="2" end="2"/>
                                            </p:txEl>
                                          </p:spTgt>
                                        </p:tgtEl>
                                      </p:cBhvr>
                                    </p:animEffect>
                                    <p:animScale>
                                      <p:cBhvr>
                                        <p:cTn id="17" dur="250" autoRev="1" fill="hold"/>
                                        <p:tgtEl>
                                          <p:spTgt spid="3">
                                            <p:txEl>
                                              <p:pRg st="2" end="2"/>
                                            </p:txEl>
                                          </p:spTgt>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3">
                                            <p:txEl>
                                              <p:pRg st="3" end="3"/>
                                            </p:txEl>
                                          </p:spTgt>
                                        </p:tgtEl>
                                      </p:cBhvr>
                                    </p:animEffect>
                                    <p:animScale>
                                      <p:cBhvr>
                                        <p:cTn id="22" dur="250" autoRev="1" fill="hold"/>
                                        <p:tgtEl>
                                          <p:spTgt spid="3">
                                            <p:txEl>
                                              <p:pRg st="3" end="3"/>
                                            </p:txEl>
                                          </p:spTgt>
                                        </p:tgtEl>
                                      </p:cBhvr>
                                      <p:by x="105000" y="105000"/>
                                    </p:animScale>
                                  </p:childTnLst>
                                </p:cTn>
                              </p:par>
                              <p:par>
                                <p:cTn id="23" presetID="26" presetClass="emph" presetSubtype="0" fill="hold" grpId="0" nodeType="withEffect">
                                  <p:stCondLst>
                                    <p:cond delay="0"/>
                                  </p:stCondLst>
                                  <p:childTnLst>
                                    <p:animEffect transition="out" filter="fade">
                                      <p:cBhvr>
                                        <p:cTn id="24" dur="500" tmFilter="0, 0; .2, .5; .8, .5; 1, 0"/>
                                        <p:tgtEl>
                                          <p:spTgt spid="3">
                                            <p:txEl>
                                              <p:pRg st="4" end="4"/>
                                            </p:txEl>
                                          </p:spTgt>
                                        </p:tgtEl>
                                      </p:cBhvr>
                                    </p:animEffect>
                                    <p:animScale>
                                      <p:cBhvr>
                                        <p:cTn id="25" dur="250" autoRev="1" fill="hold"/>
                                        <p:tgtEl>
                                          <p:spTgt spid="3">
                                            <p:txEl>
                                              <p:pRg st="4" end="4"/>
                                            </p:txEl>
                                          </p:spTgt>
                                        </p:tgtEl>
                                      </p:cBhvr>
                                      <p:by x="105000" y="105000"/>
                                    </p:animScale>
                                  </p:childTnLst>
                                </p:cTn>
                              </p:par>
                              <p:par>
                                <p:cTn id="26" presetID="26" presetClass="emph" presetSubtype="0" fill="hold" grpId="0" nodeType="withEffect">
                                  <p:stCondLst>
                                    <p:cond delay="0"/>
                                  </p:stCondLst>
                                  <p:childTnLst>
                                    <p:animEffect transition="out" filter="fade">
                                      <p:cBhvr>
                                        <p:cTn id="27" dur="500" tmFilter="0, 0; .2, .5; .8, .5; 1, 0"/>
                                        <p:tgtEl>
                                          <p:spTgt spid="3">
                                            <p:txEl>
                                              <p:pRg st="5" end="5"/>
                                            </p:txEl>
                                          </p:spTgt>
                                        </p:tgtEl>
                                      </p:cBhvr>
                                    </p:animEffect>
                                    <p:animScale>
                                      <p:cBhvr>
                                        <p:cTn id="28" dur="250" autoRev="1" fill="hold"/>
                                        <p:tgtEl>
                                          <p:spTgt spid="3">
                                            <p:txEl>
                                              <p:pRg st="5" end="5"/>
                                            </p:txEl>
                                          </p:spTgt>
                                        </p:tgtEl>
                                      </p:cBhvr>
                                      <p:by x="105000" y="105000"/>
                                    </p:animScale>
                                  </p:childTnLst>
                                </p:cTn>
                              </p:par>
                              <p:par>
                                <p:cTn id="29" presetID="26" presetClass="emph" presetSubtype="0" fill="hold" grpId="0" nodeType="withEffect">
                                  <p:stCondLst>
                                    <p:cond delay="0"/>
                                  </p:stCondLst>
                                  <p:childTnLst>
                                    <p:animEffect transition="out" filter="fade">
                                      <p:cBhvr>
                                        <p:cTn id="30" dur="500" tmFilter="0, 0; .2, .5; .8, .5; 1, 0"/>
                                        <p:tgtEl>
                                          <p:spTgt spid="3">
                                            <p:txEl>
                                              <p:pRg st="6" end="6"/>
                                            </p:txEl>
                                          </p:spTgt>
                                        </p:tgtEl>
                                      </p:cBhvr>
                                    </p:animEffect>
                                    <p:animScale>
                                      <p:cBhvr>
                                        <p:cTn id="31" dur="250" autoRev="1" fill="hold"/>
                                        <p:tgtEl>
                                          <p:spTgt spid="3">
                                            <p:txEl>
                                              <p:pRg st="6" end="6"/>
                                            </p:txEl>
                                          </p:spTgt>
                                        </p:tgtEl>
                                      </p:cBhvr>
                                      <p:by x="105000" y="105000"/>
                                    </p:animScale>
                                  </p:childTnLst>
                                </p:cTn>
                              </p:par>
                              <p:par>
                                <p:cTn id="32" presetID="26" presetClass="emph" presetSubtype="0" fill="hold" grpId="0" nodeType="withEffect">
                                  <p:stCondLst>
                                    <p:cond delay="0"/>
                                  </p:stCondLst>
                                  <p:childTnLst>
                                    <p:animEffect transition="out" filter="fade">
                                      <p:cBhvr>
                                        <p:cTn id="33" dur="500" tmFilter="0, 0; .2, .5; .8, .5; 1, 0"/>
                                        <p:tgtEl>
                                          <p:spTgt spid="3">
                                            <p:txEl>
                                              <p:pRg st="7" end="7"/>
                                            </p:txEl>
                                          </p:spTgt>
                                        </p:tgtEl>
                                      </p:cBhvr>
                                    </p:animEffect>
                                    <p:animScale>
                                      <p:cBhvr>
                                        <p:cTn id="34" dur="250" autoRev="1" fill="hold"/>
                                        <p:tgtEl>
                                          <p:spTgt spid="3">
                                            <p:txEl>
                                              <p:pRg st="7" end="7"/>
                                            </p:txEl>
                                          </p:spTgt>
                                        </p:tgtEl>
                                      </p:cBhvr>
                                      <p:by x="105000" y="105000"/>
                                    </p:animScale>
                                  </p:childTnLst>
                                </p:cTn>
                              </p:par>
                              <p:par>
                                <p:cTn id="35" presetID="26" presetClass="emph" presetSubtype="0" fill="hold" grpId="0" nodeType="withEffect">
                                  <p:stCondLst>
                                    <p:cond delay="0"/>
                                  </p:stCondLst>
                                  <p:childTnLst>
                                    <p:animEffect transition="out" filter="fade">
                                      <p:cBhvr>
                                        <p:cTn id="36" dur="500" tmFilter="0, 0; .2, .5; .8, .5; 1, 0"/>
                                        <p:tgtEl>
                                          <p:spTgt spid="3">
                                            <p:txEl>
                                              <p:pRg st="8" end="8"/>
                                            </p:txEl>
                                          </p:spTgt>
                                        </p:tgtEl>
                                      </p:cBhvr>
                                    </p:animEffect>
                                    <p:animScale>
                                      <p:cBhvr>
                                        <p:cTn id="37" dur="250" autoRev="1" fill="hold"/>
                                        <p:tgtEl>
                                          <p:spTgt spid="3">
                                            <p:txEl>
                                              <p:pRg st="8" end="8"/>
                                            </p:txEl>
                                          </p:spTgt>
                                        </p:tgtEl>
                                      </p:cBhvr>
                                      <p:by x="105000" y="105000"/>
                                    </p:animScale>
                                  </p:childTnLst>
                                </p:cTn>
                              </p:par>
                              <p:par>
                                <p:cTn id="38" presetID="26" presetClass="emph" presetSubtype="0" fill="hold" grpId="0" nodeType="withEffect">
                                  <p:stCondLst>
                                    <p:cond delay="0"/>
                                  </p:stCondLst>
                                  <p:childTnLst>
                                    <p:animEffect transition="out" filter="fade">
                                      <p:cBhvr>
                                        <p:cTn id="39" dur="500" tmFilter="0, 0; .2, .5; .8, .5; 1, 0"/>
                                        <p:tgtEl>
                                          <p:spTgt spid="3">
                                            <p:txEl>
                                              <p:pRg st="9" end="9"/>
                                            </p:txEl>
                                          </p:spTgt>
                                        </p:tgtEl>
                                      </p:cBhvr>
                                    </p:animEffect>
                                    <p:animScale>
                                      <p:cBhvr>
                                        <p:cTn id="40" dur="250" autoRev="1" fill="hold"/>
                                        <p:tgtEl>
                                          <p:spTgt spid="3">
                                            <p:txEl>
                                              <p:pRg st="9" end="9"/>
                                            </p:txEl>
                                          </p:spTgt>
                                        </p:tgtEl>
                                      </p:cBhvr>
                                      <p:by x="105000" y="105000"/>
                                    </p:animScale>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a:extLst>
              <a:ext uri="{FF2B5EF4-FFF2-40B4-BE49-F238E27FC236}">
                <a16:creationId xmlns:a16="http://schemas.microsoft.com/office/drawing/2014/main" id="{99667E3B-D31B-4B3C-BD3F-E133C38F6FE8}"/>
              </a:ext>
            </a:extLst>
          </p:cNvPr>
          <p:cNvPicPr>
            <a:picLocks noGrp="1" noChangeAspect="1"/>
          </p:cNvPicPr>
          <p:nvPr>
            <p:ph sz="quarter" idx="13"/>
          </p:nvPr>
        </p:nvPicPr>
        <p:blipFill>
          <a:blip r:embed="rId2"/>
          <a:stretch>
            <a:fillRect/>
          </a:stretch>
        </p:blipFill>
        <p:spPr>
          <a:xfrm>
            <a:off x="3244645" y="476651"/>
            <a:ext cx="5541908" cy="6182507"/>
          </a:xfrm>
          <a:prstGeom prst="rect">
            <a:avLst/>
          </a:prstGeom>
        </p:spPr>
      </p:pic>
      <p:sp>
        <p:nvSpPr>
          <p:cNvPr id="5" name="TextBox 4">
            <a:extLst>
              <a:ext uri="{FF2B5EF4-FFF2-40B4-BE49-F238E27FC236}">
                <a16:creationId xmlns:a16="http://schemas.microsoft.com/office/drawing/2014/main" id="{2114B173-1284-4DC0-B8FE-6475A1B415C8}"/>
              </a:ext>
            </a:extLst>
          </p:cNvPr>
          <p:cNvSpPr txBox="1"/>
          <p:nvPr/>
        </p:nvSpPr>
        <p:spPr>
          <a:xfrm>
            <a:off x="122613" y="153486"/>
            <a:ext cx="2736965" cy="1384995"/>
          </a:xfrm>
          <a:prstGeom prst="rect">
            <a:avLst/>
          </a:prstGeom>
          <a:noFill/>
          <a:ln>
            <a:solidFill>
              <a:schemeClr val="accent1">
                <a:lumMod val="20000"/>
                <a:lumOff val="80000"/>
              </a:schemeClr>
            </a:solidFill>
          </a:ln>
        </p:spPr>
        <p:txBody>
          <a:bodyPr wrap="square">
            <a:spAutoFit/>
          </a:bodyPr>
          <a:lstStyle/>
          <a:p>
            <a:r>
              <a:rPr lang="el-GR" sz="2800" b="1" u="sng" dirty="0"/>
              <a:t>Οι άξονες </a:t>
            </a:r>
          </a:p>
          <a:p>
            <a:r>
              <a:rPr lang="el-GR" sz="2800" b="1" u="sng" dirty="0"/>
              <a:t>και τα βασικά αντικείμενα</a:t>
            </a:r>
          </a:p>
        </p:txBody>
      </p:sp>
    </p:spTree>
    <p:extLst>
      <p:ext uri="{BB962C8B-B14F-4D97-AF65-F5344CB8AC3E}">
        <p14:creationId xmlns:p14="http://schemas.microsoft.com/office/powerpoint/2010/main" val="1902374655"/>
      </p:ext>
    </p:extLst>
  </p:cSld>
  <p:clrMapOvr>
    <a:masterClrMapping/>
  </p:clrMapOvr>
  <p:transition spd="med">
    <p:pull/>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a:extLst>
              <a:ext uri="{FF2B5EF4-FFF2-40B4-BE49-F238E27FC236}">
                <a16:creationId xmlns:a16="http://schemas.microsoft.com/office/drawing/2014/main" id="{573106EE-01F8-461E-89AA-561E725D9520}"/>
              </a:ext>
            </a:extLst>
          </p:cNvPr>
          <p:cNvPicPr>
            <a:picLocks noGrp="1" noChangeAspect="1"/>
          </p:cNvPicPr>
          <p:nvPr>
            <p:ph sz="quarter" idx="13"/>
          </p:nvPr>
        </p:nvPicPr>
        <p:blipFill>
          <a:blip r:embed="rId2"/>
          <a:stretch>
            <a:fillRect/>
          </a:stretch>
        </p:blipFill>
        <p:spPr>
          <a:xfrm>
            <a:off x="3158836" y="220493"/>
            <a:ext cx="5519651" cy="6459167"/>
          </a:xfrm>
          <a:prstGeom prst="rect">
            <a:avLst/>
          </a:prstGeom>
        </p:spPr>
      </p:pic>
      <p:sp>
        <p:nvSpPr>
          <p:cNvPr id="3" name="TextBox 2">
            <a:extLst>
              <a:ext uri="{FF2B5EF4-FFF2-40B4-BE49-F238E27FC236}">
                <a16:creationId xmlns:a16="http://schemas.microsoft.com/office/drawing/2014/main" id="{E8958464-4E97-4667-BE81-D52A6C2767D8}"/>
              </a:ext>
            </a:extLst>
          </p:cNvPr>
          <p:cNvSpPr txBox="1"/>
          <p:nvPr/>
        </p:nvSpPr>
        <p:spPr>
          <a:xfrm>
            <a:off x="122613" y="153486"/>
            <a:ext cx="2736965" cy="1384995"/>
          </a:xfrm>
          <a:prstGeom prst="rect">
            <a:avLst/>
          </a:prstGeom>
          <a:noFill/>
          <a:ln>
            <a:solidFill>
              <a:schemeClr val="accent1">
                <a:lumMod val="20000"/>
                <a:lumOff val="80000"/>
              </a:schemeClr>
            </a:solidFill>
          </a:ln>
        </p:spPr>
        <p:txBody>
          <a:bodyPr wrap="square">
            <a:spAutoFit/>
          </a:bodyPr>
          <a:lstStyle/>
          <a:p>
            <a:r>
              <a:rPr lang="el-GR" sz="2800" b="1" u="sng" dirty="0"/>
              <a:t>Οι άξονες </a:t>
            </a:r>
          </a:p>
          <a:p>
            <a:r>
              <a:rPr lang="el-GR" sz="2800" b="1" u="sng" dirty="0"/>
              <a:t>και τα βασικά αντικείμενα</a:t>
            </a:r>
          </a:p>
        </p:txBody>
      </p:sp>
    </p:spTree>
    <p:extLst>
      <p:ext uri="{BB962C8B-B14F-4D97-AF65-F5344CB8AC3E}">
        <p14:creationId xmlns:p14="http://schemas.microsoft.com/office/powerpoint/2010/main" val="4092991136"/>
      </p:ext>
    </p:extLst>
  </p:cSld>
  <p:clrMapOvr>
    <a:masterClrMapping/>
  </p:clrMapOvr>
  <p:transition spd="slow">
    <p:cove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a:extLst>
              <a:ext uri="{FF2B5EF4-FFF2-40B4-BE49-F238E27FC236}">
                <a16:creationId xmlns:a16="http://schemas.microsoft.com/office/drawing/2014/main" id="{A09E1B7E-0666-4015-AE5D-1056DC612D8A}"/>
              </a:ext>
            </a:extLst>
          </p:cNvPr>
          <p:cNvPicPr>
            <a:picLocks noGrp="1" noChangeAspect="1"/>
          </p:cNvPicPr>
          <p:nvPr>
            <p:ph sz="quarter" idx="13"/>
          </p:nvPr>
        </p:nvPicPr>
        <p:blipFill>
          <a:blip r:embed="rId2"/>
          <a:stretch>
            <a:fillRect/>
          </a:stretch>
        </p:blipFill>
        <p:spPr>
          <a:xfrm>
            <a:off x="66927" y="246816"/>
            <a:ext cx="3283067" cy="4637468"/>
          </a:xfrm>
          <a:prstGeom prst="rect">
            <a:avLst/>
          </a:prstGeom>
        </p:spPr>
      </p:pic>
      <p:pic>
        <p:nvPicPr>
          <p:cNvPr id="5" name="Εικόνα 4">
            <a:extLst>
              <a:ext uri="{FF2B5EF4-FFF2-40B4-BE49-F238E27FC236}">
                <a16:creationId xmlns:a16="http://schemas.microsoft.com/office/drawing/2014/main" id="{E5FC58D1-7047-4049-BD1E-6049249C9F0F}"/>
              </a:ext>
            </a:extLst>
          </p:cNvPr>
          <p:cNvPicPr>
            <a:picLocks noChangeAspect="1"/>
          </p:cNvPicPr>
          <p:nvPr/>
        </p:nvPicPr>
        <p:blipFill>
          <a:blip r:embed="rId3"/>
          <a:stretch>
            <a:fillRect/>
          </a:stretch>
        </p:blipFill>
        <p:spPr>
          <a:xfrm>
            <a:off x="3349995" y="338893"/>
            <a:ext cx="3948580" cy="6128307"/>
          </a:xfrm>
          <a:prstGeom prst="rect">
            <a:avLst/>
          </a:prstGeom>
        </p:spPr>
      </p:pic>
      <p:pic>
        <p:nvPicPr>
          <p:cNvPr id="6" name="Εικόνα 5">
            <a:extLst>
              <a:ext uri="{FF2B5EF4-FFF2-40B4-BE49-F238E27FC236}">
                <a16:creationId xmlns:a16="http://schemas.microsoft.com/office/drawing/2014/main" id="{6A2A903A-4AB4-4785-AC41-F9C7159D8F49}"/>
              </a:ext>
            </a:extLst>
          </p:cNvPr>
          <p:cNvPicPr>
            <a:picLocks noChangeAspect="1"/>
          </p:cNvPicPr>
          <p:nvPr/>
        </p:nvPicPr>
        <p:blipFill>
          <a:blip r:embed="rId4"/>
          <a:stretch>
            <a:fillRect/>
          </a:stretch>
        </p:blipFill>
        <p:spPr>
          <a:xfrm>
            <a:off x="7433745" y="787553"/>
            <a:ext cx="4594771" cy="2184927"/>
          </a:xfrm>
          <a:prstGeom prst="rect">
            <a:avLst/>
          </a:prstGeom>
        </p:spPr>
      </p:pic>
      <p:sp>
        <p:nvSpPr>
          <p:cNvPr id="8" name="TextBox 7">
            <a:extLst>
              <a:ext uri="{FF2B5EF4-FFF2-40B4-BE49-F238E27FC236}">
                <a16:creationId xmlns:a16="http://schemas.microsoft.com/office/drawing/2014/main" id="{95F6561A-9BDF-4DFF-BF62-7D3177273003}"/>
              </a:ext>
            </a:extLst>
          </p:cNvPr>
          <p:cNvSpPr txBox="1"/>
          <p:nvPr/>
        </p:nvSpPr>
        <p:spPr>
          <a:xfrm>
            <a:off x="7226710" y="3119529"/>
            <a:ext cx="4965290" cy="2862322"/>
          </a:xfrm>
          <a:prstGeom prst="rect">
            <a:avLst/>
          </a:prstGeom>
          <a:noFill/>
          <a:ln>
            <a:solidFill>
              <a:schemeClr val="accent1">
                <a:lumMod val="20000"/>
                <a:lumOff val="80000"/>
              </a:schemeClr>
            </a:solidFill>
          </a:ln>
        </p:spPr>
        <p:txBody>
          <a:bodyPr wrap="square">
            <a:spAutoFit/>
          </a:bodyPr>
          <a:lstStyle/>
          <a:p>
            <a:pPr algn="just"/>
            <a:r>
              <a:rPr lang="el-GR" dirty="0"/>
              <a:t>Είναι ευρέως γνωστό ότι τα </a:t>
            </a:r>
            <a:r>
              <a:rPr lang="el-GR" dirty="0">
                <a:solidFill>
                  <a:schemeClr val="accent2">
                    <a:lumMod val="50000"/>
                  </a:schemeClr>
                </a:solidFill>
              </a:rPr>
              <a:t>αποτελέσματα</a:t>
            </a:r>
            <a:r>
              <a:rPr lang="el-GR" dirty="0"/>
              <a:t> των ποιοτικών σχεδίων </a:t>
            </a:r>
            <a:r>
              <a:rPr lang="el-GR" dirty="0">
                <a:solidFill>
                  <a:schemeClr val="accent2">
                    <a:lumMod val="50000"/>
                  </a:schemeClr>
                </a:solidFill>
              </a:rPr>
              <a:t>δεν είναι γενικεύσιμα</a:t>
            </a:r>
            <a:r>
              <a:rPr lang="el-GR" dirty="0"/>
              <a:t>, η συμβολή τους συνίσταται στη διερεύνηση και μελέτη ενός φαινομένου </a:t>
            </a:r>
            <a:r>
              <a:rPr lang="el-GR" dirty="0">
                <a:solidFill>
                  <a:schemeClr val="accent2">
                    <a:lumMod val="50000"/>
                  </a:schemeClr>
                </a:solidFill>
              </a:rPr>
              <a:t>σε βάθος</a:t>
            </a:r>
            <a:r>
              <a:rPr lang="el-GR" dirty="0"/>
              <a:t>.  </a:t>
            </a:r>
          </a:p>
          <a:p>
            <a:pPr algn="just"/>
            <a:r>
              <a:rPr lang="el-GR" dirty="0"/>
              <a:t>Η δουλειά που γίνεται με τα εργαλεία και πρακτικές των ποιοτικών ερευνών ωθεί να αναπτυχθούν διαδικασίες και νοήματα που τροφοδοτούν τη σκέψη και τη φαντασία (</a:t>
            </a:r>
            <a:r>
              <a:rPr lang="el-GR" dirty="0" err="1"/>
              <a:t>Bochner</a:t>
            </a:r>
            <a:r>
              <a:rPr lang="el-GR" dirty="0"/>
              <a:t>, 2000: 268, </a:t>
            </a:r>
            <a:r>
              <a:rPr lang="el-GR" dirty="0" err="1"/>
              <a:t>οπ.αναφ</a:t>
            </a:r>
            <a:r>
              <a:rPr lang="el-GR" dirty="0"/>
              <a:t>. στο </a:t>
            </a:r>
            <a:r>
              <a:rPr lang="el-GR" dirty="0" err="1"/>
              <a:t>Ίσαρη</a:t>
            </a:r>
            <a:r>
              <a:rPr lang="el-GR" dirty="0"/>
              <a:t> και </a:t>
            </a:r>
            <a:r>
              <a:rPr lang="el-GR" dirty="0" err="1"/>
              <a:t>Πουρκός</a:t>
            </a:r>
            <a:r>
              <a:rPr lang="el-GR" dirty="0"/>
              <a:t>, 2015).</a:t>
            </a:r>
            <a:endParaRPr lang="en-US" dirty="0"/>
          </a:p>
        </p:txBody>
      </p:sp>
      <p:sp>
        <p:nvSpPr>
          <p:cNvPr id="7" name="TextBox 6">
            <a:extLst>
              <a:ext uri="{FF2B5EF4-FFF2-40B4-BE49-F238E27FC236}">
                <a16:creationId xmlns:a16="http://schemas.microsoft.com/office/drawing/2014/main" id="{15AF7098-5F20-4011-AAEB-C20CB51BAFE8}"/>
              </a:ext>
            </a:extLst>
          </p:cNvPr>
          <p:cNvSpPr txBox="1"/>
          <p:nvPr/>
        </p:nvSpPr>
        <p:spPr>
          <a:xfrm>
            <a:off x="258461" y="5157747"/>
            <a:ext cx="2736965" cy="1384995"/>
          </a:xfrm>
          <a:prstGeom prst="rect">
            <a:avLst/>
          </a:prstGeom>
          <a:noFill/>
          <a:ln>
            <a:solidFill>
              <a:schemeClr val="accent1">
                <a:lumMod val="20000"/>
                <a:lumOff val="80000"/>
              </a:schemeClr>
            </a:solidFill>
          </a:ln>
        </p:spPr>
        <p:txBody>
          <a:bodyPr wrap="square">
            <a:spAutoFit/>
          </a:bodyPr>
          <a:lstStyle/>
          <a:p>
            <a:r>
              <a:rPr lang="el-GR" sz="2800" b="1" u="sng" dirty="0"/>
              <a:t>Οι άξονες </a:t>
            </a:r>
          </a:p>
          <a:p>
            <a:r>
              <a:rPr lang="el-GR" sz="2800" b="1" u="sng" dirty="0"/>
              <a:t>και τα βασικά αντικείμενα</a:t>
            </a:r>
          </a:p>
        </p:txBody>
      </p:sp>
    </p:spTree>
    <p:extLst>
      <p:ext uri="{BB962C8B-B14F-4D97-AF65-F5344CB8AC3E}">
        <p14:creationId xmlns:p14="http://schemas.microsoft.com/office/powerpoint/2010/main" val="1482174472"/>
      </p:ext>
    </p:extLst>
  </p:cSld>
  <p:clrMapOvr>
    <a:masterClrMapping/>
  </p:clrMapOvr>
  <p:transition spd="slow">
    <p:randomBar dir="ver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3203A01D-2030-4D79-8B55-812E1C8BB951}"/>
              </a:ext>
            </a:extLst>
          </p:cNvPr>
          <p:cNvSpPr>
            <a:spLocks noGrp="1"/>
          </p:cNvSpPr>
          <p:nvPr>
            <p:ph sz="quarter" idx="13"/>
          </p:nvPr>
        </p:nvSpPr>
        <p:spPr>
          <a:xfrm>
            <a:off x="214745" y="116379"/>
            <a:ext cx="11762509" cy="6799810"/>
          </a:xfrm>
        </p:spPr>
        <p:txBody>
          <a:bodyPr>
            <a:normAutofit fontScale="70000" lnSpcReduction="20000"/>
          </a:bodyPr>
          <a:lstStyle/>
          <a:p>
            <a:pPr marL="0" indent="0" algn="ctr">
              <a:buNone/>
            </a:pPr>
            <a:r>
              <a:rPr lang="el-GR" sz="2800" dirty="0"/>
              <a:t>Τα σημαντικότερα μου ευρήματα σχετικά με τα </a:t>
            </a:r>
            <a:r>
              <a:rPr lang="el-GR" sz="2800" b="1" dirty="0">
                <a:solidFill>
                  <a:schemeClr val="accent2">
                    <a:lumMod val="50000"/>
                  </a:schemeClr>
                </a:solidFill>
              </a:rPr>
              <a:t>ΕΡΕΥΝΗΤΙΚΑ ΕΡΩΤΗΜΑΤΑ </a:t>
            </a:r>
            <a:r>
              <a:rPr lang="el-GR" sz="2800" dirty="0"/>
              <a:t>που διατυπώθηκαν σε αντιστοιχία με τον βασικό στόχο της έρευνας αναφορικά με τους </a:t>
            </a:r>
            <a:r>
              <a:rPr lang="el-GR" sz="2800" b="1" dirty="0">
                <a:solidFill>
                  <a:schemeClr val="accent2">
                    <a:lumMod val="50000"/>
                  </a:schemeClr>
                </a:solidFill>
              </a:rPr>
              <a:t>ΕΙΔΙΚΟΥΣ</a:t>
            </a:r>
            <a:r>
              <a:rPr lang="en-US" sz="2800" b="1" dirty="0">
                <a:solidFill>
                  <a:schemeClr val="accent2">
                    <a:lumMod val="50000"/>
                  </a:schemeClr>
                </a:solidFill>
              </a:rPr>
              <a:t> </a:t>
            </a:r>
            <a:r>
              <a:rPr lang="el-GR" sz="2800" dirty="0"/>
              <a:t>είναι τα παρακάτω:</a:t>
            </a:r>
          </a:p>
          <a:p>
            <a:pPr marL="0" indent="0" algn="just">
              <a:buNone/>
            </a:pPr>
            <a:endParaRPr lang="el-GR" sz="2800" dirty="0"/>
          </a:p>
          <a:p>
            <a:pPr marL="0" indent="0" algn="just">
              <a:buNone/>
            </a:pPr>
            <a:r>
              <a:rPr lang="el-GR" sz="2800" b="1" dirty="0">
                <a:solidFill>
                  <a:schemeClr val="accent2">
                    <a:lumMod val="50000"/>
                  </a:schemeClr>
                </a:solidFill>
              </a:rPr>
              <a:t>Α) Το εκπαιδευτικό υλικό </a:t>
            </a:r>
            <a:r>
              <a:rPr lang="el-GR" sz="2800" b="1" dirty="0" err="1">
                <a:solidFill>
                  <a:schemeClr val="accent2">
                    <a:lumMod val="50000"/>
                  </a:schemeClr>
                </a:solidFill>
              </a:rPr>
              <a:t>διέπεται</a:t>
            </a:r>
            <a:r>
              <a:rPr lang="el-GR" sz="2800" b="1" dirty="0">
                <a:solidFill>
                  <a:schemeClr val="accent2">
                    <a:lumMod val="50000"/>
                  </a:schemeClr>
                </a:solidFill>
              </a:rPr>
              <a:t> από τις αρχές και τη μεθοδολογία της εξ αποστάσεως εκπαίδευσης; </a:t>
            </a:r>
          </a:p>
          <a:p>
            <a:pPr marL="0" indent="0" algn="just">
              <a:buNone/>
            </a:pPr>
            <a:r>
              <a:rPr lang="el-GR" sz="2800" dirty="0">
                <a:solidFill>
                  <a:schemeClr val="accent2">
                    <a:lumMod val="50000"/>
                  </a:schemeClr>
                </a:solidFill>
              </a:rPr>
              <a:t>Διαφώνησαν  απόλυτα ή διαφώνησαν </a:t>
            </a:r>
            <a:r>
              <a:rPr lang="el-GR" sz="2800" dirty="0"/>
              <a:t>και οι τρεις ειδικοί ότι γίνεται χρήση μόνο κειμένου (Β7) </a:t>
            </a:r>
          </a:p>
          <a:p>
            <a:pPr marL="0" indent="0" algn="just">
              <a:buNone/>
            </a:pPr>
            <a:r>
              <a:rPr lang="el-GR" sz="2800" dirty="0"/>
              <a:t>Γενικότερα</a:t>
            </a:r>
            <a:r>
              <a:rPr lang="en-US" sz="2800" dirty="0"/>
              <a:t> </a:t>
            </a:r>
            <a:r>
              <a:rPr lang="el-GR" sz="2800" dirty="0">
                <a:solidFill>
                  <a:schemeClr val="accent2">
                    <a:lumMod val="50000"/>
                  </a:schemeClr>
                </a:solidFill>
              </a:rPr>
              <a:t>δεν υπήρξαν διαφωνίες μεταξύ των ειδικών </a:t>
            </a:r>
            <a:r>
              <a:rPr lang="el-GR" sz="2800" dirty="0"/>
              <a:t>για το συγκεκριμένο ερευνητικό ερώτημα και σε όλα τα υπόλοιπα ερωτήματα </a:t>
            </a:r>
            <a:r>
              <a:rPr lang="el-GR" sz="2800" dirty="0">
                <a:solidFill>
                  <a:schemeClr val="accent2">
                    <a:lumMod val="50000"/>
                  </a:schemeClr>
                </a:solidFill>
              </a:rPr>
              <a:t>τάχθηκαν υπέρ</a:t>
            </a:r>
            <a:r>
              <a:rPr lang="el-GR" sz="2800" dirty="0"/>
              <a:t> της άποψης ότι το εκπαιδευτικό υλικό </a:t>
            </a:r>
            <a:r>
              <a:rPr lang="el-GR" sz="2800" dirty="0" err="1"/>
              <a:t>διέπεται</a:t>
            </a:r>
            <a:r>
              <a:rPr lang="el-GR" sz="2800" dirty="0"/>
              <a:t> από τις αρχές και τη μεθοδολογία της εξ αποστάσεως εκπαίδευσης.</a:t>
            </a:r>
          </a:p>
          <a:p>
            <a:pPr marL="0" indent="0" algn="just">
              <a:buNone/>
            </a:pPr>
            <a:endParaRPr lang="el-GR" sz="2800" dirty="0"/>
          </a:p>
          <a:p>
            <a:pPr marL="0" indent="0" algn="just">
              <a:buNone/>
            </a:pPr>
            <a:r>
              <a:rPr lang="el-GR" sz="2800" b="1" dirty="0">
                <a:solidFill>
                  <a:schemeClr val="accent2">
                    <a:lumMod val="50000"/>
                  </a:schemeClr>
                </a:solidFill>
              </a:rPr>
              <a:t>B) Το εκπαιδευτικό υλικό έχει δημιουργηθεί σύμφωνα με τις αρχές της </a:t>
            </a:r>
            <a:r>
              <a:rPr lang="el-GR" sz="2800" b="1" dirty="0" err="1">
                <a:solidFill>
                  <a:schemeClr val="accent2">
                    <a:lumMod val="50000"/>
                  </a:schemeClr>
                </a:solidFill>
              </a:rPr>
              <a:t>Πολυμεσικής</a:t>
            </a:r>
            <a:r>
              <a:rPr lang="el-GR" sz="2800" b="1" dirty="0">
                <a:solidFill>
                  <a:schemeClr val="accent2">
                    <a:lumMod val="50000"/>
                  </a:schemeClr>
                </a:solidFill>
              </a:rPr>
              <a:t> Μάθησης;</a:t>
            </a:r>
          </a:p>
          <a:p>
            <a:pPr marL="0" indent="0" algn="just">
              <a:buNone/>
            </a:pPr>
            <a:r>
              <a:rPr lang="el-GR" sz="2800" dirty="0"/>
              <a:t>Για τα ερωτήματα ότι στο Ε.Υ. συμπεριλαμβάνονται μη σχετικές πληροφορίες (Α4) και ότι στο Ε.Υ. υπάρχουν μακροσκελή κείμενα για την παρουσίαση του γνωστικού αντικειμένου (Α12 ) </a:t>
            </a:r>
            <a:r>
              <a:rPr lang="el-GR" sz="2800" dirty="0">
                <a:solidFill>
                  <a:schemeClr val="accent2">
                    <a:lumMod val="50000"/>
                  </a:schemeClr>
                </a:solidFill>
              </a:rPr>
              <a:t>διαφώνησαν απόλυτα  ή διαφώνησαν όλοι</a:t>
            </a:r>
            <a:r>
              <a:rPr lang="el-GR" sz="2800" dirty="0"/>
              <a:t>.</a:t>
            </a:r>
          </a:p>
          <a:p>
            <a:pPr marL="0" indent="0" algn="just">
              <a:buNone/>
            </a:pPr>
            <a:endParaRPr lang="el-GR" sz="2800" dirty="0"/>
          </a:p>
          <a:p>
            <a:pPr marL="0" indent="0" algn="just">
              <a:buNone/>
            </a:pPr>
            <a:r>
              <a:rPr lang="el-GR" sz="2800" dirty="0"/>
              <a:t>Μόνο ένας ειδικός </a:t>
            </a:r>
            <a:r>
              <a:rPr lang="el-GR" sz="2800" dirty="0">
                <a:solidFill>
                  <a:schemeClr val="accent2">
                    <a:lumMod val="50000"/>
                  </a:schemeClr>
                </a:solidFill>
              </a:rPr>
              <a:t>διαφώνησε</a:t>
            </a:r>
            <a:r>
              <a:rPr lang="el-GR" sz="2800" dirty="0"/>
              <a:t> αναφορικά με το ερώτημα (Α15) αν τηρείται η αρχή της προπαίδευσης δηλαδή αν στο Ε.Υ. υπάρχουν εισαγωγικές δραστηριότητες που βοηθούν στη μελέτη του γνωστικού αντικειμένου.</a:t>
            </a:r>
          </a:p>
          <a:p>
            <a:pPr marL="0" indent="0" algn="just">
              <a:buNone/>
            </a:pPr>
            <a:r>
              <a:rPr lang="el-GR" sz="2800" dirty="0"/>
              <a:t>Εν κατακλείδι, αποδεικνύεται ότι οι </a:t>
            </a:r>
            <a:r>
              <a:rPr lang="el-GR" sz="2800" dirty="0">
                <a:solidFill>
                  <a:schemeClr val="accent2">
                    <a:lumMod val="50000"/>
                  </a:schemeClr>
                </a:solidFill>
              </a:rPr>
              <a:t>ειδικοί συμφωνούν </a:t>
            </a:r>
            <a:r>
              <a:rPr lang="el-GR" sz="2800" dirty="0"/>
              <a:t>ότι το εκπαιδευτικό υλικό έχει δημιουργηθεί σύμφωνα με τις αρχές της </a:t>
            </a:r>
            <a:r>
              <a:rPr lang="el-GR" sz="2800" dirty="0" err="1">
                <a:solidFill>
                  <a:schemeClr val="accent2">
                    <a:lumMod val="50000"/>
                  </a:schemeClr>
                </a:solidFill>
              </a:rPr>
              <a:t>Πολυμεσικής</a:t>
            </a:r>
            <a:r>
              <a:rPr lang="el-GR" sz="2800" dirty="0">
                <a:solidFill>
                  <a:schemeClr val="accent2">
                    <a:lumMod val="50000"/>
                  </a:schemeClr>
                </a:solidFill>
              </a:rPr>
              <a:t> Μάθησης</a:t>
            </a:r>
            <a:r>
              <a:rPr lang="el-GR" sz="2800" dirty="0"/>
              <a:t>.</a:t>
            </a:r>
          </a:p>
          <a:p>
            <a:endParaRPr lang="en-US" dirty="0"/>
          </a:p>
        </p:txBody>
      </p:sp>
    </p:spTree>
    <p:extLst>
      <p:ext uri="{BB962C8B-B14F-4D97-AF65-F5344CB8AC3E}">
        <p14:creationId xmlns:p14="http://schemas.microsoft.com/office/powerpoint/2010/main" val="33797716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C0B6CA83-450B-4F58-BE9E-09DDE1192F66}"/>
              </a:ext>
            </a:extLst>
          </p:cNvPr>
          <p:cNvSpPr>
            <a:spLocks noGrp="1"/>
          </p:cNvSpPr>
          <p:nvPr>
            <p:ph sz="quarter" idx="13"/>
          </p:nvPr>
        </p:nvSpPr>
        <p:spPr>
          <a:xfrm>
            <a:off x="157941" y="174567"/>
            <a:ext cx="11812385" cy="6683433"/>
          </a:xfrm>
        </p:spPr>
        <p:txBody>
          <a:bodyPr>
            <a:normAutofit/>
          </a:bodyPr>
          <a:lstStyle/>
          <a:p>
            <a:pPr marL="0" indent="0" algn="ctr">
              <a:buNone/>
            </a:pPr>
            <a:r>
              <a:rPr lang="el-GR" dirty="0"/>
              <a:t>Τα </a:t>
            </a:r>
            <a:r>
              <a:rPr lang="el-GR" b="1" dirty="0">
                <a:solidFill>
                  <a:schemeClr val="accent2">
                    <a:lumMod val="50000"/>
                  </a:schemeClr>
                </a:solidFill>
              </a:rPr>
              <a:t>ΕΡΕΥΝΗΤΙΚΑ ΕΡΩΤΗΜΑΤΑ </a:t>
            </a:r>
            <a:r>
              <a:rPr lang="el-GR" dirty="0"/>
              <a:t>αναφορικά με τους </a:t>
            </a:r>
            <a:r>
              <a:rPr lang="el-GR" b="1" dirty="0">
                <a:solidFill>
                  <a:schemeClr val="accent2">
                    <a:lumMod val="50000"/>
                  </a:schemeClr>
                </a:solidFill>
              </a:rPr>
              <a:t>ΕΚΠΑΙΔΕΥΤΙΚΟΥΣ</a:t>
            </a:r>
            <a:r>
              <a:rPr lang="el-GR" dirty="0"/>
              <a:t>:</a:t>
            </a:r>
          </a:p>
          <a:p>
            <a:pPr marL="0" indent="0">
              <a:buNone/>
            </a:pPr>
            <a:r>
              <a:rPr lang="el-GR" b="1" dirty="0">
                <a:solidFill>
                  <a:schemeClr val="accent2">
                    <a:lumMod val="50000"/>
                  </a:schemeClr>
                </a:solidFill>
              </a:rPr>
              <a:t>Α) Ποιες είναι οι απόψεις των εκπαιδευτικών αναφορικά με την ευχρηστία του </a:t>
            </a:r>
            <a:r>
              <a:rPr lang="el-GR" b="1" dirty="0" err="1">
                <a:solidFill>
                  <a:schemeClr val="accent2">
                    <a:lumMod val="50000"/>
                  </a:schemeClr>
                </a:solidFill>
              </a:rPr>
              <a:t>διαδραστικού</a:t>
            </a:r>
            <a:r>
              <a:rPr lang="el-GR" b="1" dirty="0">
                <a:solidFill>
                  <a:schemeClr val="accent2">
                    <a:lumMod val="50000"/>
                  </a:schemeClr>
                </a:solidFill>
              </a:rPr>
              <a:t> εκπαιδευτικού υλικού; </a:t>
            </a:r>
          </a:p>
          <a:p>
            <a:pPr marL="0" indent="0">
              <a:buNone/>
            </a:pPr>
            <a:r>
              <a:rPr lang="el-GR" dirty="0"/>
              <a:t>Οι απόψεις των εκπαιδευτικών είναι </a:t>
            </a:r>
            <a:r>
              <a:rPr lang="el-GR" dirty="0">
                <a:solidFill>
                  <a:schemeClr val="accent2">
                    <a:lumMod val="50000"/>
                  </a:schemeClr>
                </a:solidFill>
              </a:rPr>
              <a:t>θετικές</a:t>
            </a:r>
            <a:r>
              <a:rPr lang="el-GR" dirty="0"/>
              <a:t> και συμφωνούν μεταξύ τους.</a:t>
            </a:r>
          </a:p>
          <a:p>
            <a:pPr marL="0" indent="0">
              <a:buNone/>
            </a:pPr>
            <a:endParaRPr lang="el-GR" dirty="0">
              <a:solidFill>
                <a:schemeClr val="accent2">
                  <a:lumMod val="50000"/>
                </a:schemeClr>
              </a:solidFill>
            </a:endParaRPr>
          </a:p>
          <a:p>
            <a:pPr marL="0" indent="0">
              <a:buNone/>
            </a:pPr>
            <a:r>
              <a:rPr lang="el-GR" dirty="0">
                <a:solidFill>
                  <a:schemeClr val="accent2">
                    <a:lumMod val="50000"/>
                  </a:schemeClr>
                </a:solidFill>
              </a:rPr>
              <a:t> </a:t>
            </a:r>
            <a:r>
              <a:rPr lang="el-GR" b="1" dirty="0">
                <a:solidFill>
                  <a:schemeClr val="accent2">
                    <a:lumMod val="50000"/>
                  </a:schemeClr>
                </a:solidFill>
              </a:rPr>
              <a:t>Β) Ποιες είναι οι απόψεις των εκπαιδευτικών αναφορικά με την κατανόηση του περιεχομένου του μαθήματος από τους/τις μαθητές/</a:t>
            </a:r>
            <a:r>
              <a:rPr lang="el-GR" b="1" dirty="0" err="1">
                <a:solidFill>
                  <a:schemeClr val="accent2">
                    <a:lumMod val="50000"/>
                  </a:schemeClr>
                </a:solidFill>
              </a:rPr>
              <a:t>τριες</a:t>
            </a:r>
            <a:r>
              <a:rPr lang="el-GR" b="1" dirty="0">
                <a:solidFill>
                  <a:schemeClr val="accent2">
                    <a:lumMod val="50000"/>
                  </a:schemeClr>
                </a:solidFill>
              </a:rPr>
              <a:t> με χρήση συμπληρωματικού εκπαιδευτικού υλικού με τη μεθοδολογία της εξ αποστάσεως εκπαίδευσης; </a:t>
            </a:r>
          </a:p>
          <a:p>
            <a:pPr marL="0" indent="0">
              <a:buNone/>
            </a:pPr>
            <a:r>
              <a:rPr lang="el-GR" dirty="0"/>
              <a:t>Και σε αυτό το ερευνητικό ερώτημα υπάρχει σύμπνοια μεταξύ των εκπαιδευτικών και </a:t>
            </a:r>
            <a:r>
              <a:rPr lang="el-GR" dirty="0">
                <a:solidFill>
                  <a:schemeClr val="accent2">
                    <a:lumMod val="50000"/>
                  </a:schemeClr>
                </a:solidFill>
              </a:rPr>
              <a:t>τάσσονται υπέρ.</a:t>
            </a:r>
          </a:p>
          <a:p>
            <a:pPr marL="0" indent="0">
              <a:buNone/>
            </a:pPr>
            <a:endParaRPr lang="el-GR" dirty="0"/>
          </a:p>
          <a:p>
            <a:pPr marL="0" indent="0">
              <a:buNone/>
            </a:pPr>
            <a:r>
              <a:rPr lang="el-GR" b="1" dirty="0">
                <a:solidFill>
                  <a:schemeClr val="accent2">
                    <a:lumMod val="50000"/>
                  </a:schemeClr>
                </a:solidFill>
              </a:rPr>
              <a:t>Γ) Πώς ανταποκρίνονται οι εκπαιδευτικοί στο ενδεχόμενο να συνδυάζουν τον συμβατικό τρόπο διδασκαλίας με τη χρήση κατάλληλου εκπαιδευτικού λογισμικού; </a:t>
            </a:r>
          </a:p>
          <a:p>
            <a:pPr marL="0" indent="0">
              <a:buNone/>
            </a:pPr>
            <a:r>
              <a:rPr lang="el-GR" dirty="0"/>
              <a:t>Και ο τέσσερις εκπαιδευτικοί </a:t>
            </a:r>
            <a:r>
              <a:rPr lang="el-GR" dirty="0">
                <a:solidFill>
                  <a:schemeClr val="accent2">
                    <a:lumMod val="50000"/>
                  </a:schemeClr>
                </a:solidFill>
              </a:rPr>
              <a:t>τάχθηκαν θετικά </a:t>
            </a:r>
            <a:r>
              <a:rPr lang="el-GR" dirty="0"/>
              <a:t>στην άποψη αυτή και επέλεξαν το β) Η αποκλειστική χρήση  με </a:t>
            </a:r>
            <a:r>
              <a:rPr lang="el-GR" dirty="0" err="1"/>
              <a:t>διαδραστικό</a:t>
            </a:r>
            <a:r>
              <a:rPr lang="el-GR" dirty="0"/>
              <a:t> εκπαιδευτικό υλικό  αφαιρεί από την διαδικασία και την σύνδεση των μαθητών με τον εκπαιδευτή.</a:t>
            </a:r>
          </a:p>
        </p:txBody>
      </p:sp>
    </p:spTree>
    <p:extLst>
      <p:ext uri="{BB962C8B-B14F-4D97-AF65-F5344CB8AC3E}">
        <p14:creationId xmlns:p14="http://schemas.microsoft.com/office/powerpoint/2010/main" val="21335289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7E6920C8-0D43-406E-908A-E3A314010F8B}"/>
              </a:ext>
            </a:extLst>
          </p:cNvPr>
          <p:cNvSpPr>
            <a:spLocks noGrp="1"/>
          </p:cNvSpPr>
          <p:nvPr>
            <p:ph sz="quarter" idx="13"/>
          </p:nvPr>
        </p:nvSpPr>
        <p:spPr>
          <a:xfrm>
            <a:off x="232755" y="74815"/>
            <a:ext cx="11729259" cy="6716683"/>
          </a:xfrm>
        </p:spPr>
        <p:txBody>
          <a:bodyPr>
            <a:normAutofit fontScale="85000" lnSpcReduction="20000"/>
          </a:bodyPr>
          <a:lstStyle/>
          <a:p>
            <a:pPr marL="0" indent="0" algn="ctr">
              <a:buNone/>
            </a:pPr>
            <a:r>
              <a:rPr lang="el-GR" sz="2900" dirty="0"/>
              <a:t>Αντίστοιχα </a:t>
            </a:r>
            <a:r>
              <a:rPr lang="el-GR" sz="2900" b="1" dirty="0">
                <a:solidFill>
                  <a:schemeClr val="accent2">
                    <a:lumMod val="50000"/>
                  </a:schemeClr>
                </a:solidFill>
              </a:rPr>
              <a:t>ΕΡΕΥΝΗΤΙΚΑ ΕΡΩΤΗΜΑΤΑ </a:t>
            </a:r>
            <a:r>
              <a:rPr lang="el-GR" sz="2900" dirty="0"/>
              <a:t>ετέθησαν και στους/τις </a:t>
            </a:r>
            <a:r>
              <a:rPr lang="el-GR" sz="2900" b="1" dirty="0">
                <a:solidFill>
                  <a:schemeClr val="accent2">
                    <a:lumMod val="50000"/>
                  </a:schemeClr>
                </a:solidFill>
              </a:rPr>
              <a:t>ΜΑΘΗΤΕΣ/ΤΡΙΕΣ</a:t>
            </a:r>
            <a:r>
              <a:rPr lang="el-GR" sz="2900" dirty="0"/>
              <a:t>: </a:t>
            </a:r>
          </a:p>
          <a:p>
            <a:pPr marL="0" indent="0">
              <a:buNone/>
            </a:pPr>
            <a:r>
              <a:rPr lang="el-GR" b="1" dirty="0">
                <a:solidFill>
                  <a:schemeClr val="accent2">
                    <a:lumMod val="50000"/>
                  </a:schemeClr>
                </a:solidFill>
              </a:rPr>
              <a:t>Α) Ποιες είναι οι απόψεις των μαθητών/τριών αναφορικά με την ευχρηστία του υλικού; </a:t>
            </a:r>
          </a:p>
          <a:p>
            <a:pPr marL="0" indent="0">
              <a:buNone/>
            </a:pPr>
            <a:r>
              <a:rPr lang="el-GR" dirty="0"/>
              <a:t>Όλοι οι μαθητές τάχθηκαν </a:t>
            </a:r>
            <a:r>
              <a:rPr lang="el-GR" dirty="0">
                <a:solidFill>
                  <a:schemeClr val="accent2">
                    <a:lumMod val="50000"/>
                  </a:schemeClr>
                </a:solidFill>
              </a:rPr>
              <a:t>υπέρ</a:t>
            </a:r>
            <a:r>
              <a:rPr lang="el-GR" dirty="0"/>
              <a:t> της ευχρηστίας του υλικού</a:t>
            </a:r>
            <a:r>
              <a:rPr lang="en-US" dirty="0"/>
              <a:t>.</a:t>
            </a:r>
            <a:endParaRPr lang="el-GR" dirty="0"/>
          </a:p>
          <a:p>
            <a:pPr marL="0" indent="0">
              <a:buNone/>
            </a:pPr>
            <a:r>
              <a:rPr lang="el-GR" b="1" dirty="0">
                <a:solidFill>
                  <a:schemeClr val="accent2">
                    <a:lumMod val="50000"/>
                  </a:schemeClr>
                </a:solidFill>
              </a:rPr>
              <a:t> Β) Ποιες είναι οι απόψεις των μαθητών/τριών αναφορικά με την κατανόηση του συμπληρωματικού υλικού του μαθήματος Εφαρμογές Η/Υ στον Τουρισμό με τη μεθοδολογία της εξ αποστάσεως εκπαίδευσης;</a:t>
            </a:r>
          </a:p>
          <a:p>
            <a:pPr marL="0" indent="0">
              <a:buNone/>
            </a:pPr>
            <a:r>
              <a:rPr lang="el-GR" dirty="0"/>
              <a:t>Μόνο ένας μαθητής/</a:t>
            </a:r>
            <a:r>
              <a:rPr lang="el-GR" dirty="0" err="1"/>
              <a:t>τρια</a:t>
            </a:r>
            <a:r>
              <a:rPr lang="el-GR" dirty="0"/>
              <a:t> δεν είχε θετική άποψη γενικότερα για την </a:t>
            </a:r>
            <a:r>
              <a:rPr lang="el-GR" dirty="0" err="1"/>
              <a:t>ΕξΑΕ</a:t>
            </a:r>
            <a:r>
              <a:rPr lang="el-GR" dirty="0"/>
              <a:t>, οι υπόλοιποι ήταν </a:t>
            </a:r>
            <a:r>
              <a:rPr lang="el-GR" dirty="0">
                <a:solidFill>
                  <a:schemeClr val="accent2">
                    <a:lumMod val="50000"/>
                  </a:schemeClr>
                </a:solidFill>
              </a:rPr>
              <a:t>υπέρ</a:t>
            </a:r>
            <a:r>
              <a:rPr lang="el-GR" dirty="0"/>
              <a:t> της κατανόησης του συμπληρωματικού υλικού</a:t>
            </a:r>
          </a:p>
          <a:p>
            <a:pPr marL="0" indent="0">
              <a:buNone/>
            </a:pPr>
            <a:r>
              <a:rPr lang="el-GR" b="1" dirty="0">
                <a:solidFill>
                  <a:schemeClr val="accent2">
                    <a:lumMod val="50000"/>
                  </a:schemeClr>
                </a:solidFill>
              </a:rPr>
              <a:t>Γ) Σε ποιο βαθμό συμβάλλει σύμφωνα με τους/τις μαθητές/</a:t>
            </a:r>
            <a:r>
              <a:rPr lang="el-GR" b="1" dirty="0" err="1">
                <a:solidFill>
                  <a:schemeClr val="accent2">
                    <a:lumMod val="50000"/>
                  </a:schemeClr>
                </a:solidFill>
              </a:rPr>
              <a:t>τριες</a:t>
            </a:r>
            <a:r>
              <a:rPr lang="el-GR" b="1" dirty="0">
                <a:solidFill>
                  <a:schemeClr val="accent2">
                    <a:lumMod val="50000"/>
                  </a:schemeClr>
                </a:solidFill>
              </a:rPr>
              <a:t> η χρήση εκπαιδευτικού υλικού με τη μεθοδολογία της εξ αποστάσεως εκπαίδευσης στην εμβάθυνση των διαδικασιών που ακολουθούνται σ' ένα ξενοδοχείο και στην καλύτερη κατανόηση κάποιων τουριστικών εννοιών και στην ανάπτυξη της κριτικής σκέψης τους;  </a:t>
            </a:r>
          </a:p>
          <a:p>
            <a:pPr marL="0" indent="0">
              <a:buNone/>
            </a:pPr>
            <a:r>
              <a:rPr lang="el-GR" dirty="0"/>
              <a:t>Για την εμβάθυνση των διαδικασιών που ακολουθούνται σ' ένα ξενοδοχείο (ερώτημα 4β): Η πλειονότητα ήταν </a:t>
            </a:r>
            <a:r>
              <a:rPr lang="el-GR" dirty="0">
                <a:solidFill>
                  <a:schemeClr val="accent2">
                    <a:lumMod val="50000"/>
                  </a:schemeClr>
                </a:solidFill>
              </a:rPr>
              <a:t>υπέρ</a:t>
            </a:r>
            <a:r>
              <a:rPr lang="el-GR" dirty="0"/>
              <a:t> ότι τους βοηθάει στην εμβάθυνση των διαδικασιών που ακολουθούνται σ' ένα ξενοδοχείο (</a:t>
            </a:r>
            <a:r>
              <a:rPr lang="el-GR" dirty="0">
                <a:solidFill>
                  <a:schemeClr val="accent2">
                    <a:lumMod val="50000"/>
                  </a:schemeClr>
                </a:solidFill>
              </a:rPr>
              <a:t>ΝΑΙ</a:t>
            </a:r>
            <a:r>
              <a:rPr lang="el-GR" dirty="0"/>
              <a:t> 13 μαθητές/</a:t>
            </a:r>
            <a:r>
              <a:rPr lang="el-GR" dirty="0" err="1"/>
              <a:t>τριες</a:t>
            </a:r>
            <a:r>
              <a:rPr lang="el-GR" dirty="0"/>
              <a:t> &amp; ΟΧΙ 1 μαθητής/</a:t>
            </a:r>
            <a:r>
              <a:rPr lang="el-GR" dirty="0" err="1"/>
              <a:t>τρια</a:t>
            </a:r>
            <a:r>
              <a:rPr lang="el-GR" dirty="0"/>
              <a:t>)</a:t>
            </a:r>
          </a:p>
          <a:p>
            <a:pPr marL="0" indent="0">
              <a:buNone/>
            </a:pPr>
            <a:r>
              <a:rPr lang="el-GR" dirty="0"/>
              <a:t>Παρόμοια για την καλύτερη κατανόηση κάποιων τουριστικών εννοιών (ερώτημα 4γ): </a:t>
            </a:r>
            <a:r>
              <a:rPr lang="el-GR" dirty="0">
                <a:solidFill>
                  <a:schemeClr val="accent2">
                    <a:lumMod val="50000"/>
                  </a:schemeClr>
                </a:solidFill>
              </a:rPr>
              <a:t>ΝΑΙ</a:t>
            </a:r>
            <a:r>
              <a:rPr lang="el-GR" dirty="0"/>
              <a:t> 13 μαθητές/</a:t>
            </a:r>
            <a:r>
              <a:rPr lang="el-GR" dirty="0" err="1"/>
              <a:t>τριες</a:t>
            </a:r>
            <a:r>
              <a:rPr lang="el-GR" dirty="0"/>
              <a:t> &amp; ΟΧΙ 1 μαθητής/</a:t>
            </a:r>
            <a:r>
              <a:rPr lang="el-GR" dirty="0" err="1"/>
              <a:t>τρια</a:t>
            </a:r>
            <a:r>
              <a:rPr lang="el-GR" dirty="0"/>
              <a:t> </a:t>
            </a:r>
          </a:p>
          <a:p>
            <a:pPr marL="0" indent="0">
              <a:buNone/>
            </a:pPr>
            <a:r>
              <a:rPr lang="el-GR" dirty="0"/>
              <a:t>Αναφορικά για την ανάπτυξη της κριτικής σκέψης των μαθητών/</a:t>
            </a:r>
            <a:r>
              <a:rPr lang="el-GR" dirty="0" err="1"/>
              <a:t>τριων</a:t>
            </a:r>
            <a:r>
              <a:rPr lang="el-GR" dirty="0"/>
              <a:t> στο ερώτημα: Θα ήθελες να αλλάξεις κάτι στο εκπαιδευτικό υλικό (ερώτημα 7) </a:t>
            </a:r>
            <a:r>
              <a:rPr lang="el-GR" dirty="0">
                <a:solidFill>
                  <a:schemeClr val="accent2">
                    <a:lumMod val="50000"/>
                  </a:schemeClr>
                </a:solidFill>
              </a:rPr>
              <a:t>διαφαίνεται από τις ανεπτυγμένες απαντήσεις τους ότι έχουν κρίση</a:t>
            </a:r>
            <a:r>
              <a:rPr lang="el-GR" dirty="0"/>
              <a:t>.</a:t>
            </a:r>
            <a:r>
              <a:rPr lang="en-US" dirty="0"/>
              <a:t> </a:t>
            </a:r>
            <a:endParaRPr lang="el-GR" dirty="0"/>
          </a:p>
          <a:p>
            <a:pPr marL="0" indent="0">
              <a:buNone/>
            </a:pPr>
            <a:r>
              <a:rPr lang="el-GR" b="1" dirty="0">
                <a:solidFill>
                  <a:schemeClr val="accent2">
                    <a:lumMod val="50000"/>
                  </a:schemeClr>
                </a:solidFill>
              </a:rPr>
              <a:t>Δ) Πώς αντιμετωπίζουν οι μαθητές/</a:t>
            </a:r>
            <a:r>
              <a:rPr lang="el-GR" b="1" dirty="0" err="1">
                <a:solidFill>
                  <a:schemeClr val="accent2">
                    <a:lumMod val="50000"/>
                  </a:schemeClr>
                </a:solidFill>
              </a:rPr>
              <a:t>τριες</a:t>
            </a:r>
            <a:r>
              <a:rPr lang="el-GR" b="1" dirty="0">
                <a:solidFill>
                  <a:schemeClr val="accent2">
                    <a:lumMod val="50000"/>
                  </a:schemeClr>
                </a:solidFill>
              </a:rPr>
              <a:t>  το ενδεχόμενο να συνδυάζεται ο συμβατικός τρόπος διδασκαλίας με τη χρήση συμπληρωματικού εκπαιδευτικού λογισμικού στο μάθημα Εφαρμογές Η/Υ στον Τουρισμό;</a:t>
            </a:r>
          </a:p>
          <a:p>
            <a:pPr marL="0" indent="0">
              <a:buNone/>
            </a:pPr>
            <a:r>
              <a:rPr lang="el-GR" dirty="0"/>
              <a:t>Ένας μαθητής/</a:t>
            </a:r>
            <a:r>
              <a:rPr lang="el-GR" dirty="0" err="1"/>
              <a:t>τρια</a:t>
            </a:r>
            <a:r>
              <a:rPr lang="el-GR" dirty="0"/>
              <a:t> επέλεξε τον συμβατικό τρόπο διδασκαλίας </a:t>
            </a:r>
            <a:r>
              <a:rPr lang="el-GR" dirty="0" err="1"/>
              <a:t>δηλ</a:t>
            </a:r>
            <a:r>
              <a:rPr lang="el-GR" dirty="0"/>
              <a:t> το σχολικό βιβλίο, 5 μαθητές/</a:t>
            </a:r>
            <a:r>
              <a:rPr lang="el-GR" dirty="0" err="1"/>
              <a:t>τριες</a:t>
            </a:r>
            <a:r>
              <a:rPr lang="el-GR" dirty="0"/>
              <a:t> επέλεξαν μόνο το </a:t>
            </a:r>
            <a:r>
              <a:rPr lang="el-GR" dirty="0" err="1"/>
              <a:t>διαδραστικό</a:t>
            </a:r>
            <a:r>
              <a:rPr lang="el-GR" dirty="0"/>
              <a:t> εκπαιδευτικό υλικό και οι υπόλοιποι που είναι και η </a:t>
            </a:r>
            <a:r>
              <a:rPr lang="el-GR" dirty="0">
                <a:solidFill>
                  <a:schemeClr val="accent2">
                    <a:lumMod val="50000"/>
                  </a:schemeClr>
                </a:solidFill>
              </a:rPr>
              <a:t>πλειοψηφία</a:t>
            </a:r>
            <a:r>
              <a:rPr lang="el-GR" dirty="0"/>
              <a:t> (8) των μαθητών/</a:t>
            </a:r>
            <a:r>
              <a:rPr lang="el-GR" dirty="0" err="1"/>
              <a:t>τριων</a:t>
            </a:r>
            <a:r>
              <a:rPr lang="el-GR" dirty="0"/>
              <a:t> προτιμούν τον </a:t>
            </a:r>
            <a:r>
              <a:rPr lang="el-GR" dirty="0">
                <a:solidFill>
                  <a:schemeClr val="accent2">
                    <a:lumMod val="50000"/>
                  </a:schemeClr>
                </a:solidFill>
              </a:rPr>
              <a:t>συνδυασμό</a:t>
            </a:r>
            <a:r>
              <a:rPr lang="el-GR" dirty="0"/>
              <a:t> </a:t>
            </a:r>
            <a:r>
              <a:rPr lang="el-GR" dirty="0" err="1"/>
              <a:t>διαδραστικού</a:t>
            </a:r>
            <a:r>
              <a:rPr lang="el-GR" dirty="0"/>
              <a:t> εκπαιδευτικού υλικού με το σχολικό βιβλίο-έντυπο υλικό.</a:t>
            </a:r>
          </a:p>
        </p:txBody>
      </p:sp>
    </p:spTree>
    <p:extLst>
      <p:ext uri="{BB962C8B-B14F-4D97-AF65-F5344CB8AC3E}">
        <p14:creationId xmlns:p14="http://schemas.microsoft.com/office/powerpoint/2010/main" val="419631094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15BD428-3255-420D-BB2D-64D5A3C81453}"/>
              </a:ext>
            </a:extLst>
          </p:cNvPr>
          <p:cNvSpPr>
            <a:spLocks noGrp="1"/>
          </p:cNvSpPr>
          <p:nvPr>
            <p:ph type="title"/>
          </p:nvPr>
        </p:nvSpPr>
        <p:spPr>
          <a:xfrm>
            <a:off x="812800" y="769797"/>
            <a:ext cx="10566400" cy="897457"/>
          </a:xfrm>
        </p:spPr>
        <p:txBody>
          <a:bodyPr/>
          <a:lstStyle/>
          <a:p>
            <a:pPr algn="ctr"/>
            <a:r>
              <a:rPr lang="el-GR" dirty="0"/>
              <a:t>ΣΥΜΠΛΗΡΩΜΑΤΙΚΟ ΕΚΠΑΙΔΕΥΤΙΚΟ ΥΛΙΚΟ</a:t>
            </a:r>
            <a:br>
              <a:rPr lang="el-GR" dirty="0"/>
            </a:br>
            <a:r>
              <a:rPr lang="el-GR" dirty="0" err="1"/>
              <a:t>περιηγηση</a:t>
            </a:r>
            <a:br>
              <a:rPr lang="el-GR" dirty="0"/>
            </a:br>
            <a:endParaRPr lang="en-US" dirty="0"/>
          </a:p>
        </p:txBody>
      </p:sp>
      <p:sp>
        <p:nvSpPr>
          <p:cNvPr id="8" name="TextBox 7">
            <a:extLst>
              <a:ext uri="{FF2B5EF4-FFF2-40B4-BE49-F238E27FC236}">
                <a16:creationId xmlns:a16="http://schemas.microsoft.com/office/drawing/2014/main" id="{D3C4941F-5090-413A-97E9-1B8F368621AD}"/>
              </a:ext>
            </a:extLst>
          </p:cNvPr>
          <p:cNvSpPr txBox="1"/>
          <p:nvPr/>
        </p:nvSpPr>
        <p:spPr>
          <a:xfrm>
            <a:off x="812800" y="1521940"/>
            <a:ext cx="5406737" cy="4524315"/>
          </a:xfrm>
          <a:prstGeom prst="rect">
            <a:avLst/>
          </a:prstGeom>
          <a:noFill/>
          <a:ln>
            <a:solidFill>
              <a:schemeClr val="accent1">
                <a:lumMod val="20000"/>
                <a:lumOff val="80000"/>
              </a:schemeClr>
            </a:solidFill>
          </a:ln>
        </p:spPr>
        <p:txBody>
          <a:bodyPr wrap="square">
            <a:spAutoFit/>
          </a:bodyPr>
          <a:lstStyle/>
          <a:p>
            <a:pPr algn="ctr"/>
            <a:r>
              <a:rPr lang="el-GR" sz="3200" dirty="0"/>
              <a:t>Το εκπαιδευτικό υλικό αναπτύχθηκε στην πλατφόρμα </a:t>
            </a:r>
            <a:r>
              <a:rPr lang="el-GR" sz="3200" dirty="0" err="1"/>
              <a:t>εξΑΕ</a:t>
            </a:r>
            <a:r>
              <a:rPr lang="el-GR" sz="3200" dirty="0"/>
              <a:t> </a:t>
            </a:r>
            <a:r>
              <a:rPr lang="el-GR" sz="3200" dirty="0" err="1">
                <a:solidFill>
                  <a:schemeClr val="accent2">
                    <a:lumMod val="75000"/>
                  </a:schemeClr>
                </a:solidFill>
              </a:rPr>
              <a:t>chamilo</a:t>
            </a:r>
            <a:r>
              <a:rPr lang="el-GR" sz="3200" dirty="0"/>
              <a:t>, με τη χρήση του </a:t>
            </a:r>
            <a:r>
              <a:rPr lang="el-GR" sz="3200" dirty="0">
                <a:solidFill>
                  <a:schemeClr val="accent2">
                    <a:lumMod val="75000"/>
                  </a:schemeClr>
                </a:solidFill>
              </a:rPr>
              <a:t>H5P</a:t>
            </a:r>
            <a:r>
              <a:rPr lang="el-GR" sz="3200" dirty="0"/>
              <a:t>. </a:t>
            </a:r>
            <a:endParaRPr lang="en-US" sz="3200" dirty="0"/>
          </a:p>
          <a:p>
            <a:pPr algn="ctr"/>
            <a:r>
              <a:rPr lang="el-GR" sz="3200" dirty="0"/>
              <a:t>Συνοδεύεται από </a:t>
            </a:r>
            <a:endParaRPr lang="en-US" sz="3200" dirty="0"/>
          </a:p>
          <a:p>
            <a:pPr algn="ctr"/>
            <a:r>
              <a:rPr lang="el-GR" sz="3200" dirty="0"/>
              <a:t>την είσοδο στο χώρο</a:t>
            </a:r>
            <a:r>
              <a:rPr lang="de-DE" sz="3200" dirty="0"/>
              <a:t>-</a:t>
            </a:r>
            <a:r>
              <a:rPr lang="el-GR" sz="3200" dirty="0">
                <a:solidFill>
                  <a:schemeClr val="accent2">
                    <a:lumMod val="75000"/>
                  </a:schemeClr>
                </a:solidFill>
              </a:rPr>
              <a:t>μονοπάτι γνώσης </a:t>
            </a:r>
          </a:p>
          <a:p>
            <a:pPr algn="ctr"/>
            <a:r>
              <a:rPr lang="el-GR" sz="3200" dirty="0"/>
              <a:t>όπου έχει δημιουργηθεί ΕΥ</a:t>
            </a:r>
            <a:r>
              <a:rPr lang="en-US" sz="3200" dirty="0"/>
              <a:t> </a:t>
            </a:r>
            <a:r>
              <a:rPr lang="el-GR" sz="3200" dirty="0"/>
              <a:t>&amp; </a:t>
            </a:r>
            <a:r>
              <a:rPr lang="el-GR" sz="3200" dirty="0" err="1">
                <a:solidFill>
                  <a:schemeClr val="accent2">
                    <a:lumMod val="75000"/>
                  </a:schemeClr>
                </a:solidFill>
              </a:rPr>
              <a:t>forum</a:t>
            </a:r>
            <a:r>
              <a:rPr lang="en-US" sz="3200" dirty="0"/>
              <a:t>.</a:t>
            </a:r>
            <a:endParaRPr lang="el-GR" sz="3200" dirty="0"/>
          </a:p>
        </p:txBody>
      </p:sp>
      <p:pic>
        <p:nvPicPr>
          <p:cNvPr id="9" name="Εικόνα 8">
            <a:extLst>
              <a:ext uri="{FF2B5EF4-FFF2-40B4-BE49-F238E27FC236}">
                <a16:creationId xmlns:a16="http://schemas.microsoft.com/office/drawing/2014/main" id="{E1A7D052-CD4D-4FBA-BFFE-281FDF7C14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80962" y="1143000"/>
            <a:ext cx="5318437" cy="5253100"/>
          </a:xfrm>
          <a:prstGeom prst="rect">
            <a:avLst/>
          </a:prstGeom>
        </p:spPr>
      </p:pic>
      <p:pic>
        <p:nvPicPr>
          <p:cNvPr id="5" name="Θέση περιεχομένου 3">
            <a:extLst>
              <a:ext uri="{FF2B5EF4-FFF2-40B4-BE49-F238E27FC236}">
                <a16:creationId xmlns:a16="http://schemas.microsoft.com/office/drawing/2014/main" id="{A2463B02-4881-4A06-8E1A-62B4540B61D7}"/>
              </a:ext>
            </a:extLst>
          </p:cNvPr>
          <p:cNvPicPr>
            <a:picLocks noGrp="1" noChangeAspect="1"/>
          </p:cNvPicPr>
          <p:nvPr>
            <p:ph sz="quarter" idx="13"/>
          </p:nvPr>
        </p:nvPicPr>
        <p:blipFill>
          <a:blip r:embed="rId3"/>
          <a:stretch>
            <a:fillRect/>
          </a:stretch>
        </p:blipFill>
        <p:spPr>
          <a:xfrm>
            <a:off x="10259452" y="536171"/>
            <a:ext cx="1739023" cy="1686853"/>
          </a:xfrm>
          <a:prstGeom prst="rect">
            <a:avLst/>
          </a:prstGeom>
          <a:noFill/>
        </p:spPr>
      </p:pic>
      <p:sp>
        <p:nvSpPr>
          <p:cNvPr id="6" name="TextBox 5">
            <a:extLst>
              <a:ext uri="{FF2B5EF4-FFF2-40B4-BE49-F238E27FC236}">
                <a16:creationId xmlns:a16="http://schemas.microsoft.com/office/drawing/2014/main" id="{89B445C7-EFBE-49EB-8988-E0FEC8C0DA81}"/>
              </a:ext>
            </a:extLst>
          </p:cNvPr>
          <p:cNvSpPr txBox="1"/>
          <p:nvPr/>
        </p:nvSpPr>
        <p:spPr>
          <a:xfrm>
            <a:off x="10516293" y="811809"/>
            <a:ext cx="1379913" cy="1631216"/>
          </a:xfrm>
          <a:prstGeom prst="rect">
            <a:avLst/>
          </a:prstGeom>
          <a:noFill/>
          <a:ln>
            <a:noFill/>
          </a:ln>
        </p:spPr>
        <p:txBody>
          <a:bodyPr wrap="square">
            <a:spAutoFit/>
          </a:bodyPr>
          <a:lstStyle/>
          <a:p>
            <a:r>
              <a:rPr lang="el-GR" sz="800" dirty="0"/>
              <a:t>Εισαγωγή στην πλατφόρμα </a:t>
            </a:r>
            <a:r>
              <a:rPr lang="el-GR" sz="800" dirty="0" err="1"/>
              <a:t>chamilo</a:t>
            </a:r>
            <a:endParaRPr lang="en-US" sz="800" dirty="0"/>
          </a:p>
          <a:p>
            <a:r>
              <a:rPr lang="en-US" sz="800" dirty="0"/>
              <a:t>A</a:t>
            </a:r>
            <a:r>
              <a:rPr lang="el-GR" sz="800" dirty="0" err="1"/>
              <a:t>ρχική</a:t>
            </a:r>
            <a:r>
              <a:rPr lang="el-GR" sz="800" dirty="0"/>
              <a:t> οθόνη μαθήματος </a:t>
            </a:r>
            <a:endParaRPr lang="en-US" sz="800" dirty="0"/>
          </a:p>
          <a:p>
            <a:r>
              <a:rPr lang="en-US" sz="800" dirty="0">
                <a:hlinkClick r:id="rId4"/>
              </a:rPr>
              <a:t>http://chamilo.datacenter.uoc.gr/metchamilo/courses/MA8HMAEFARMOGESSTONTOYRISMO/index.php</a:t>
            </a:r>
            <a:endParaRPr lang="en-US" sz="800" dirty="0"/>
          </a:p>
          <a:p>
            <a:endParaRPr lang="en-US" dirty="0"/>
          </a:p>
          <a:p>
            <a:endParaRPr lang="el-GR" dirty="0"/>
          </a:p>
        </p:txBody>
      </p:sp>
    </p:spTree>
    <p:extLst>
      <p:ext uri="{BB962C8B-B14F-4D97-AF65-F5344CB8AC3E}">
        <p14:creationId xmlns:p14="http://schemas.microsoft.com/office/powerpoint/2010/main" val="81338590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259728-A143-4F80-A06F-CFF7BD166D05}"/>
              </a:ext>
            </a:extLst>
          </p:cNvPr>
          <p:cNvSpPr>
            <a:spLocks noGrp="1"/>
          </p:cNvSpPr>
          <p:nvPr>
            <p:ph type="title"/>
          </p:nvPr>
        </p:nvSpPr>
        <p:spPr>
          <a:xfrm>
            <a:off x="812800" y="274638"/>
            <a:ext cx="10566400" cy="1143000"/>
          </a:xfrm>
        </p:spPr>
        <p:txBody>
          <a:bodyPr anchor="b">
            <a:normAutofit/>
          </a:bodyPr>
          <a:lstStyle/>
          <a:p>
            <a:pPr>
              <a:lnSpc>
                <a:spcPct val="90000"/>
              </a:lnSpc>
            </a:pPr>
            <a:r>
              <a:rPr lang="el-GR" dirty="0"/>
              <a:t>ΣΥΜΠΛΗΡΩΜΑΤΙΚΟ ΕΚΠΑΙΔΕΥΤΙΚΟ ΥΛΙΚΟ</a:t>
            </a:r>
            <a:br>
              <a:rPr lang="el-GR" dirty="0"/>
            </a:br>
            <a:endParaRPr lang="en-US" dirty="0"/>
          </a:p>
        </p:txBody>
      </p:sp>
      <p:sp>
        <p:nvSpPr>
          <p:cNvPr id="3" name="Θέση περιεχομένου 2">
            <a:extLst>
              <a:ext uri="{FF2B5EF4-FFF2-40B4-BE49-F238E27FC236}">
                <a16:creationId xmlns:a16="http://schemas.microsoft.com/office/drawing/2014/main" id="{F10BCDE2-9C6F-49F8-87B6-36985A5AEA12}"/>
              </a:ext>
            </a:extLst>
          </p:cNvPr>
          <p:cNvSpPr>
            <a:spLocks noGrp="1"/>
          </p:cNvSpPr>
          <p:nvPr>
            <p:ph sz="quarter" idx="13"/>
          </p:nvPr>
        </p:nvSpPr>
        <p:spPr>
          <a:xfrm>
            <a:off x="812800" y="1600200"/>
            <a:ext cx="4978400" cy="4114800"/>
          </a:xfrm>
        </p:spPr>
        <p:txBody>
          <a:bodyPr>
            <a:normAutofit/>
          </a:bodyPr>
          <a:lstStyle/>
          <a:p>
            <a:endParaRPr lang="el-GR" dirty="0"/>
          </a:p>
          <a:p>
            <a:endParaRPr lang="en-US" dirty="0"/>
          </a:p>
        </p:txBody>
      </p:sp>
      <p:pic>
        <p:nvPicPr>
          <p:cNvPr id="14" name="Εικόνα 13">
            <a:extLst>
              <a:ext uri="{FF2B5EF4-FFF2-40B4-BE49-F238E27FC236}">
                <a16:creationId xmlns:a16="http://schemas.microsoft.com/office/drawing/2014/main" id="{4BC0E61D-12AB-4B85-9D40-F8112C27B8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10400" y="1056815"/>
            <a:ext cx="4978400" cy="2763011"/>
          </a:xfrm>
          <a:prstGeom prst="rect">
            <a:avLst/>
          </a:prstGeom>
          <a:noFill/>
        </p:spPr>
      </p:pic>
      <p:pic>
        <p:nvPicPr>
          <p:cNvPr id="16" name="Εικόνα 15">
            <a:extLst>
              <a:ext uri="{FF2B5EF4-FFF2-40B4-BE49-F238E27FC236}">
                <a16:creationId xmlns:a16="http://schemas.microsoft.com/office/drawing/2014/main" id="{641A2C53-68D5-4A98-9218-5E60893960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3200" y="2772376"/>
            <a:ext cx="4470400" cy="2460024"/>
          </a:xfrm>
          <a:prstGeom prst="rect">
            <a:avLst/>
          </a:prstGeom>
        </p:spPr>
      </p:pic>
      <p:pic>
        <p:nvPicPr>
          <p:cNvPr id="18" name="Εικόνα 17" descr="Εικόνα που περιέχει κείμενο, υπογραφή&#10;&#10;Περιγραφή που δημιουργήθηκε αυτόματα">
            <a:extLst>
              <a:ext uri="{FF2B5EF4-FFF2-40B4-BE49-F238E27FC236}">
                <a16:creationId xmlns:a16="http://schemas.microsoft.com/office/drawing/2014/main" id="{6E17872F-9A92-4A9A-B89E-9AF4DC2D074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07709" y="4002388"/>
            <a:ext cx="4978400" cy="2714508"/>
          </a:xfrm>
          <a:prstGeom prst="rect">
            <a:avLst/>
          </a:prstGeom>
        </p:spPr>
      </p:pic>
    </p:spTree>
    <p:extLst>
      <p:ext uri="{BB962C8B-B14F-4D97-AF65-F5344CB8AC3E}">
        <p14:creationId xmlns:p14="http://schemas.microsoft.com/office/powerpoint/2010/main" val="250546423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CA026BD-5C62-47A1-B5AD-936C06B6E0F7}"/>
              </a:ext>
            </a:extLst>
          </p:cNvPr>
          <p:cNvSpPr>
            <a:spLocks noGrp="1"/>
          </p:cNvSpPr>
          <p:nvPr>
            <p:ph type="title"/>
          </p:nvPr>
        </p:nvSpPr>
        <p:spPr>
          <a:xfrm>
            <a:off x="812800" y="274638"/>
            <a:ext cx="10566400" cy="1143000"/>
          </a:xfrm>
        </p:spPr>
        <p:txBody>
          <a:bodyPr anchor="b">
            <a:normAutofit/>
          </a:bodyPr>
          <a:lstStyle/>
          <a:p>
            <a:pPr>
              <a:lnSpc>
                <a:spcPct val="90000"/>
              </a:lnSpc>
            </a:pPr>
            <a:r>
              <a:rPr lang="el-GR" dirty="0"/>
              <a:t>ΣΥΜΠΛΗΡΩΜΑΤΙΚΟ ΕΚΠΑΙΔΕΥΤΙΚΟ ΥΛΙΚΟ</a:t>
            </a:r>
            <a:br>
              <a:rPr lang="el-GR" dirty="0"/>
            </a:br>
            <a:endParaRPr lang="en-US"/>
          </a:p>
        </p:txBody>
      </p:sp>
      <p:pic>
        <p:nvPicPr>
          <p:cNvPr id="4" name="Θέση περιεχομένου 3">
            <a:extLst>
              <a:ext uri="{FF2B5EF4-FFF2-40B4-BE49-F238E27FC236}">
                <a16:creationId xmlns:a16="http://schemas.microsoft.com/office/drawing/2014/main" id="{8DBBEFA1-40C2-4D10-894F-B04379BC1FF6}"/>
              </a:ext>
            </a:extLst>
          </p:cNvPr>
          <p:cNvPicPr>
            <a:picLocks noGrp="1" noChangeAspect="1"/>
          </p:cNvPicPr>
          <p:nvPr>
            <p:ph sz="quarter" idx="13"/>
          </p:nvPr>
        </p:nvPicPr>
        <p:blipFill>
          <a:blip r:embed="rId2"/>
          <a:stretch>
            <a:fillRect/>
          </a:stretch>
        </p:blipFill>
        <p:spPr>
          <a:xfrm>
            <a:off x="1100150" y="1808018"/>
            <a:ext cx="4242061" cy="4114800"/>
          </a:xfrm>
          <a:prstGeom prst="rect">
            <a:avLst/>
          </a:prstGeom>
          <a:noFill/>
        </p:spPr>
      </p:pic>
      <p:pic>
        <p:nvPicPr>
          <p:cNvPr id="13" name="Θέση περιεχομένου 12">
            <a:extLst>
              <a:ext uri="{FF2B5EF4-FFF2-40B4-BE49-F238E27FC236}">
                <a16:creationId xmlns:a16="http://schemas.microsoft.com/office/drawing/2014/main" id="{5F59F401-2C46-422D-A4A6-73CA593D50C1}"/>
              </a:ext>
            </a:extLst>
          </p:cNvPr>
          <p:cNvPicPr>
            <a:picLocks noGrp="1" noChangeAspect="1"/>
          </p:cNvPicPr>
          <p:nvPr>
            <p:ph sz="quarter" idx="14"/>
          </p:nvPr>
        </p:nvPicPr>
        <p:blipFill>
          <a:blip r:embed="rId3">
            <a:extLst>
              <a:ext uri="{28A0092B-C50C-407E-A947-70E740481C1C}">
                <a14:useLocalDpi xmlns:a14="http://schemas.microsoft.com/office/drawing/2010/main" val="0"/>
              </a:ext>
            </a:extLst>
          </a:blip>
          <a:stretch>
            <a:fillRect/>
          </a:stretch>
        </p:blipFill>
        <p:spPr>
          <a:xfrm>
            <a:off x="8728364" y="983629"/>
            <a:ext cx="3315855" cy="2057282"/>
          </a:xfrm>
        </p:spPr>
      </p:pic>
      <p:sp>
        <p:nvSpPr>
          <p:cNvPr id="8" name="TextBox 7">
            <a:extLst>
              <a:ext uri="{FF2B5EF4-FFF2-40B4-BE49-F238E27FC236}">
                <a16:creationId xmlns:a16="http://schemas.microsoft.com/office/drawing/2014/main" id="{1C02FF8B-9DE7-481D-8F51-A123CA937DB5}"/>
              </a:ext>
            </a:extLst>
          </p:cNvPr>
          <p:cNvSpPr txBox="1"/>
          <p:nvPr/>
        </p:nvSpPr>
        <p:spPr>
          <a:xfrm>
            <a:off x="2140526" y="2742033"/>
            <a:ext cx="2161307" cy="2246769"/>
          </a:xfrm>
          <a:prstGeom prst="rect">
            <a:avLst/>
          </a:prstGeom>
          <a:noFill/>
          <a:ln>
            <a:solidFill>
              <a:schemeClr val="accent1">
                <a:lumMod val="20000"/>
                <a:lumOff val="80000"/>
              </a:schemeClr>
            </a:solidFill>
          </a:ln>
        </p:spPr>
        <p:txBody>
          <a:bodyPr wrap="square">
            <a:spAutoFit/>
          </a:bodyPr>
          <a:lstStyle/>
          <a:p>
            <a:pPr algn="ctr"/>
            <a:r>
              <a:rPr lang="el-GR" sz="2800" b="1" dirty="0">
                <a:latin typeface="Times New Roman" panose="02020603050405020304" pitchFamily="18" charset="0"/>
                <a:cs typeface="Times New Roman" panose="02020603050405020304" pitchFamily="18" charset="0"/>
              </a:rPr>
              <a:t>Εισαγωγικά στοιχεία σε κάθε διδακτική ενότητα.</a:t>
            </a:r>
          </a:p>
        </p:txBody>
      </p:sp>
      <p:pic>
        <p:nvPicPr>
          <p:cNvPr id="5" name="Εικόνα 4">
            <a:extLst>
              <a:ext uri="{FF2B5EF4-FFF2-40B4-BE49-F238E27FC236}">
                <a16:creationId xmlns:a16="http://schemas.microsoft.com/office/drawing/2014/main" id="{D5593BE3-259D-49B3-A63C-547717B161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28363" y="4964606"/>
            <a:ext cx="3315855" cy="1819530"/>
          </a:xfrm>
          <a:prstGeom prst="rect">
            <a:avLst/>
          </a:prstGeom>
        </p:spPr>
      </p:pic>
      <p:pic>
        <p:nvPicPr>
          <p:cNvPr id="9" name="Εικόνα 8">
            <a:extLst>
              <a:ext uri="{FF2B5EF4-FFF2-40B4-BE49-F238E27FC236}">
                <a16:creationId xmlns:a16="http://schemas.microsoft.com/office/drawing/2014/main" id="{950E3002-1A21-4167-BBE5-F7E965B4554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73028" y="3077401"/>
            <a:ext cx="3566689" cy="1850715"/>
          </a:xfrm>
          <a:prstGeom prst="rect">
            <a:avLst/>
          </a:prstGeom>
        </p:spPr>
      </p:pic>
    </p:spTree>
    <p:extLst>
      <p:ext uri="{BB962C8B-B14F-4D97-AF65-F5344CB8AC3E}">
        <p14:creationId xmlns:p14="http://schemas.microsoft.com/office/powerpoint/2010/main" val="710456079"/>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Θέση περιεχομένου 5">
            <a:extLst>
              <a:ext uri="{FF2B5EF4-FFF2-40B4-BE49-F238E27FC236}">
                <a16:creationId xmlns:a16="http://schemas.microsoft.com/office/drawing/2014/main" id="{9C14FC09-DAD9-414C-A983-E491303C43A8}"/>
              </a:ext>
            </a:extLst>
          </p:cNvPr>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357448" y="644554"/>
            <a:ext cx="7331078" cy="3312304"/>
          </a:xfrm>
        </p:spPr>
      </p:pic>
      <p:sp>
        <p:nvSpPr>
          <p:cNvPr id="2" name="Τίτλος 1">
            <a:extLst>
              <a:ext uri="{FF2B5EF4-FFF2-40B4-BE49-F238E27FC236}">
                <a16:creationId xmlns:a16="http://schemas.microsoft.com/office/drawing/2014/main" id="{B22197DD-77D3-4A13-829E-9491AF87952D}"/>
              </a:ext>
            </a:extLst>
          </p:cNvPr>
          <p:cNvSpPr>
            <a:spLocks noGrp="1"/>
          </p:cNvSpPr>
          <p:nvPr>
            <p:ph type="title"/>
          </p:nvPr>
        </p:nvSpPr>
        <p:spPr>
          <a:xfrm>
            <a:off x="812800" y="644554"/>
            <a:ext cx="10566400" cy="498446"/>
          </a:xfrm>
        </p:spPr>
        <p:txBody>
          <a:bodyPr/>
          <a:lstStyle/>
          <a:p>
            <a:r>
              <a:rPr lang="el-GR" dirty="0"/>
              <a:t>ΣΥΜΠΛΗΡΩΜΑΤΙΚΟ ΕΚΠΑΙΔΕΥΤΙΚΟ ΥΛΙΚΟ</a:t>
            </a:r>
            <a:br>
              <a:rPr lang="el-GR" dirty="0"/>
            </a:br>
            <a:endParaRPr lang="en-US" dirty="0"/>
          </a:p>
        </p:txBody>
      </p:sp>
      <p:sp>
        <p:nvSpPr>
          <p:cNvPr id="4" name="Έλλειψη 10">
            <a:extLst>
              <a:ext uri="{FF2B5EF4-FFF2-40B4-BE49-F238E27FC236}">
                <a16:creationId xmlns:a16="http://schemas.microsoft.com/office/drawing/2014/main" id="{8160273C-47C9-4222-9A20-4C6471555FC6}"/>
              </a:ext>
            </a:extLst>
          </p:cNvPr>
          <p:cNvSpPr/>
          <p:nvPr/>
        </p:nvSpPr>
        <p:spPr>
          <a:xfrm>
            <a:off x="1232315" y="4128725"/>
            <a:ext cx="2088232" cy="1872208"/>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r>
              <a:rPr lang="el-GR" b="1" dirty="0">
                <a:latin typeface="Times New Roman" panose="02020603050405020304" pitchFamily="18" charset="0"/>
                <a:cs typeface="Times New Roman" panose="02020603050405020304" pitchFamily="18" charset="0"/>
              </a:rPr>
              <a:t>Οδηγός πλοήγησης σε κάθε διδακτική ενότητα.</a:t>
            </a:r>
          </a:p>
        </p:txBody>
      </p:sp>
      <p:pic>
        <p:nvPicPr>
          <p:cNvPr id="5" name="Εικόνα 4" descr="Εικόνα που περιέχει κείμενο&#10;&#10;Περιγραφή που δημιουργήθηκε αυτόματα">
            <a:extLst>
              <a:ext uri="{FF2B5EF4-FFF2-40B4-BE49-F238E27FC236}">
                <a16:creationId xmlns:a16="http://schemas.microsoft.com/office/drawing/2014/main" id="{BB6CA6D2-CE1C-4466-B673-255066992A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84175" y="4185814"/>
            <a:ext cx="5641570" cy="2530014"/>
          </a:xfrm>
          <a:prstGeom prst="rect">
            <a:avLst/>
          </a:prstGeom>
        </p:spPr>
      </p:pic>
    </p:spTree>
    <p:extLst>
      <p:ext uri="{BB962C8B-B14F-4D97-AF65-F5344CB8AC3E}">
        <p14:creationId xmlns:p14="http://schemas.microsoft.com/office/powerpoint/2010/main" val="95282345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B77D72F-6C82-41FD-A250-5BFA49905D61}"/>
              </a:ext>
            </a:extLst>
          </p:cNvPr>
          <p:cNvSpPr>
            <a:spLocks noGrp="1"/>
          </p:cNvSpPr>
          <p:nvPr>
            <p:ph type="title"/>
          </p:nvPr>
        </p:nvSpPr>
        <p:spPr/>
        <p:txBody>
          <a:bodyPr/>
          <a:lstStyle/>
          <a:p>
            <a:r>
              <a:rPr lang="el-GR" dirty="0" err="1"/>
              <a:t>Συνεισφορα</a:t>
            </a:r>
            <a:r>
              <a:rPr lang="el-GR" dirty="0"/>
              <a:t> </a:t>
            </a:r>
            <a:r>
              <a:rPr lang="el-GR" dirty="0" err="1"/>
              <a:t>διπλωματικησ</a:t>
            </a:r>
            <a:r>
              <a:rPr lang="el-GR" dirty="0"/>
              <a:t> </a:t>
            </a:r>
            <a:r>
              <a:rPr lang="el-GR" dirty="0" err="1"/>
              <a:t>εργασιασ</a:t>
            </a:r>
            <a:endParaRPr lang="en-US" dirty="0"/>
          </a:p>
        </p:txBody>
      </p:sp>
      <p:sp>
        <p:nvSpPr>
          <p:cNvPr id="3" name="Θέση περιεχομένου 2">
            <a:extLst>
              <a:ext uri="{FF2B5EF4-FFF2-40B4-BE49-F238E27FC236}">
                <a16:creationId xmlns:a16="http://schemas.microsoft.com/office/drawing/2014/main" id="{96C2FC04-4CA0-447C-848E-4A41C8F472B3}"/>
              </a:ext>
            </a:extLst>
          </p:cNvPr>
          <p:cNvSpPr>
            <a:spLocks noGrp="1"/>
          </p:cNvSpPr>
          <p:nvPr>
            <p:ph sz="quarter" idx="13"/>
          </p:nvPr>
        </p:nvSpPr>
        <p:spPr>
          <a:xfrm>
            <a:off x="812800" y="1600199"/>
            <a:ext cx="10566400" cy="5091545"/>
          </a:xfrm>
        </p:spPr>
        <p:txBody>
          <a:bodyPr/>
          <a:lstStyle/>
          <a:p>
            <a:pPr algn="just"/>
            <a:r>
              <a:rPr lang="el-GR" dirty="0"/>
              <a:t>Η παρούσα έρευνα αποτελεί τη </a:t>
            </a:r>
            <a:r>
              <a:rPr lang="el-GR" dirty="0">
                <a:solidFill>
                  <a:schemeClr val="accent2">
                    <a:lumMod val="50000"/>
                  </a:schemeClr>
                </a:solidFill>
              </a:rPr>
              <a:t>μοναδική ίσως έρευνα στην Ελλάδα </a:t>
            </a:r>
            <a:r>
              <a:rPr lang="el-GR" dirty="0"/>
              <a:t>που διεξήχθη με ειδικά σχεδιασμένο συμπληρωματικό εκπαιδευτικό υλικό από εν ενεργεία αναπληρώτρια εκπαιδευτικό </a:t>
            </a:r>
            <a:r>
              <a:rPr lang="el-GR" dirty="0">
                <a:solidFill>
                  <a:schemeClr val="accent2">
                    <a:lumMod val="50000"/>
                  </a:schemeClr>
                </a:solidFill>
              </a:rPr>
              <a:t>και όχι από κάποια εταιρεία παραγωγής λογισμικών </a:t>
            </a:r>
            <a:r>
              <a:rPr lang="el-GR" dirty="0"/>
              <a:t>στο μάθημα Εφαρμογές Η/Υ στον Τουρισμό με όλα τα πλεονεκτήματα και τα μειονεκτήματα ενός τέτοιου εγχειρήματος.</a:t>
            </a:r>
          </a:p>
          <a:p>
            <a:pPr algn="just"/>
            <a:r>
              <a:rPr lang="el-GR" dirty="0"/>
              <a:t>Η συμβολή αυτής της έρευνας συνίσταται στην προσπάθεια </a:t>
            </a:r>
            <a:r>
              <a:rPr lang="el-GR" dirty="0">
                <a:solidFill>
                  <a:schemeClr val="accent2">
                    <a:lumMod val="50000"/>
                  </a:schemeClr>
                </a:solidFill>
              </a:rPr>
              <a:t>παραγωγής ενός συμπληρωματικού υλικού, από μηδενική βάση δίχως σχετική  βιβλιογραφία και έρευνα </a:t>
            </a:r>
            <a:r>
              <a:rPr lang="el-GR" dirty="0"/>
              <a:t>αναφορικά με την ανάπτυξη δεξιοτήτων ανώτερου γνωστικού επιπέδου στο μάθημα Εφαρμογές Η/Υ στον Τουρισμό.</a:t>
            </a:r>
          </a:p>
          <a:p>
            <a:pPr algn="just"/>
            <a:r>
              <a:rPr lang="el-GR" dirty="0"/>
              <a:t>Με </a:t>
            </a:r>
            <a:r>
              <a:rPr lang="el-GR" dirty="0">
                <a:solidFill>
                  <a:schemeClr val="accent2">
                    <a:lumMod val="50000"/>
                  </a:schemeClr>
                </a:solidFill>
              </a:rPr>
              <a:t>απώτερο στόχο την ενδυνάμωση των μαθητών </a:t>
            </a:r>
            <a:r>
              <a:rPr lang="el-GR" dirty="0"/>
              <a:t>μέσω του συγκεκριμένου συμπληρωματικού υλικού.</a:t>
            </a:r>
          </a:p>
          <a:p>
            <a:endParaRPr lang="en-US" dirty="0"/>
          </a:p>
        </p:txBody>
      </p:sp>
    </p:spTree>
    <p:extLst>
      <p:ext uri="{BB962C8B-B14F-4D97-AF65-F5344CB8AC3E}">
        <p14:creationId xmlns:p14="http://schemas.microsoft.com/office/powerpoint/2010/main" val="4188522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BB3D70E-D328-451F-BC31-7D2729630A6E}"/>
              </a:ext>
            </a:extLst>
          </p:cNvPr>
          <p:cNvSpPr>
            <a:spLocks noGrp="1"/>
          </p:cNvSpPr>
          <p:nvPr>
            <p:ph type="title"/>
          </p:nvPr>
        </p:nvSpPr>
        <p:spPr>
          <a:xfrm>
            <a:off x="887615" y="461674"/>
            <a:ext cx="10566400" cy="681326"/>
          </a:xfrm>
        </p:spPr>
        <p:txBody>
          <a:bodyPr/>
          <a:lstStyle/>
          <a:p>
            <a:r>
              <a:rPr lang="el-GR" dirty="0"/>
              <a:t>ΣΥΜΠΛΗΡΩΜΑΤΙΚΟ ΕΚΠΑΙΔΕΥΤΙΚΟ ΥΛΙΚΟ</a:t>
            </a:r>
            <a:br>
              <a:rPr lang="el-GR" dirty="0"/>
            </a:br>
            <a:endParaRPr lang="en-US" dirty="0"/>
          </a:p>
        </p:txBody>
      </p:sp>
      <p:sp>
        <p:nvSpPr>
          <p:cNvPr id="6" name="Έλλειψη 10">
            <a:extLst>
              <a:ext uri="{FF2B5EF4-FFF2-40B4-BE49-F238E27FC236}">
                <a16:creationId xmlns:a16="http://schemas.microsoft.com/office/drawing/2014/main" id="{20C16985-74E6-47E1-825C-FCD3F1A84CC0}"/>
              </a:ext>
            </a:extLst>
          </p:cNvPr>
          <p:cNvSpPr/>
          <p:nvPr/>
        </p:nvSpPr>
        <p:spPr>
          <a:xfrm>
            <a:off x="799549" y="4117277"/>
            <a:ext cx="2088232" cy="1872208"/>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r>
              <a:rPr lang="el-GR" b="1" dirty="0" err="1">
                <a:latin typeface="Times New Roman" panose="02020603050405020304" pitchFamily="18" charset="0"/>
                <a:cs typeface="Times New Roman" panose="02020603050405020304" pitchFamily="18" charset="0"/>
              </a:rPr>
              <a:t>Περιεχόμενασε</a:t>
            </a:r>
            <a:r>
              <a:rPr lang="el-GR" b="1" dirty="0">
                <a:latin typeface="Times New Roman" panose="02020603050405020304" pitchFamily="18" charset="0"/>
                <a:cs typeface="Times New Roman" panose="02020603050405020304" pitchFamily="18" charset="0"/>
              </a:rPr>
              <a:t> κάθε διδακτική ενότητα.</a:t>
            </a:r>
            <a:endParaRPr lang="el-GR" dirty="0"/>
          </a:p>
        </p:txBody>
      </p:sp>
      <p:pic>
        <p:nvPicPr>
          <p:cNvPr id="4" name="Εικόνα 3">
            <a:extLst>
              <a:ext uri="{FF2B5EF4-FFF2-40B4-BE49-F238E27FC236}">
                <a16:creationId xmlns:a16="http://schemas.microsoft.com/office/drawing/2014/main" id="{C8B82DE1-D64C-4C82-AF53-E4D4AD3074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573" y="717894"/>
            <a:ext cx="5807819" cy="2596691"/>
          </a:xfrm>
          <a:prstGeom prst="rect">
            <a:avLst/>
          </a:prstGeom>
        </p:spPr>
      </p:pic>
      <p:pic>
        <p:nvPicPr>
          <p:cNvPr id="8" name="Εικόνα 7">
            <a:extLst>
              <a:ext uri="{FF2B5EF4-FFF2-40B4-BE49-F238E27FC236}">
                <a16:creationId xmlns:a16="http://schemas.microsoft.com/office/drawing/2014/main" id="{9DC44A48-AE05-44D1-9114-43D2E98B51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5998" y="676701"/>
            <a:ext cx="6096001" cy="2752299"/>
          </a:xfrm>
          <a:prstGeom prst="rect">
            <a:avLst/>
          </a:prstGeom>
        </p:spPr>
      </p:pic>
      <p:pic>
        <p:nvPicPr>
          <p:cNvPr id="12" name="Θέση περιεχομένου 11" descr="Εικόνα που περιέχει πίνακας&#10;&#10;Περιγραφή που δημιουργήθηκε αυτόματα">
            <a:extLst>
              <a:ext uri="{FF2B5EF4-FFF2-40B4-BE49-F238E27FC236}">
                <a16:creationId xmlns:a16="http://schemas.microsoft.com/office/drawing/2014/main" id="{126DE630-CE61-4821-9BE2-0737AC913B30}"/>
              </a:ext>
            </a:extLst>
          </p:cNvPr>
          <p:cNvPicPr>
            <a:picLocks noGrp="1" noChangeAspect="1"/>
          </p:cNvPicPr>
          <p:nvPr>
            <p:ph sz="quarter" idx="13"/>
          </p:nvPr>
        </p:nvPicPr>
        <p:blipFill>
          <a:blip r:embed="rId4" cstate="print">
            <a:extLst>
              <a:ext uri="{28A0092B-C50C-407E-A947-70E740481C1C}">
                <a14:useLocalDpi xmlns:a14="http://schemas.microsoft.com/office/drawing/2010/main" val="0"/>
              </a:ext>
            </a:extLst>
          </a:blip>
          <a:stretch>
            <a:fillRect/>
          </a:stretch>
        </p:blipFill>
        <p:spPr>
          <a:xfrm>
            <a:off x="3828287" y="3543417"/>
            <a:ext cx="6630779" cy="2973762"/>
          </a:xfrm>
        </p:spPr>
      </p:pic>
    </p:spTree>
    <p:extLst>
      <p:ext uri="{BB962C8B-B14F-4D97-AF65-F5344CB8AC3E}">
        <p14:creationId xmlns:p14="http://schemas.microsoft.com/office/powerpoint/2010/main" val="11468670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Θέση περιεχομένου 5">
            <a:extLst>
              <a:ext uri="{FF2B5EF4-FFF2-40B4-BE49-F238E27FC236}">
                <a16:creationId xmlns:a16="http://schemas.microsoft.com/office/drawing/2014/main" id="{310E8A63-5F0A-44C6-A7C0-F536D4237E40}"/>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2002792" y="1600200"/>
            <a:ext cx="8186415" cy="4114800"/>
          </a:xfrm>
        </p:spPr>
      </p:pic>
      <p:sp>
        <p:nvSpPr>
          <p:cNvPr id="2" name="Τίτλος 1">
            <a:extLst>
              <a:ext uri="{FF2B5EF4-FFF2-40B4-BE49-F238E27FC236}">
                <a16:creationId xmlns:a16="http://schemas.microsoft.com/office/drawing/2014/main" id="{CEE37E7B-3FCE-4D92-8048-12A78A4E4971}"/>
              </a:ext>
            </a:extLst>
          </p:cNvPr>
          <p:cNvSpPr>
            <a:spLocks noGrp="1"/>
          </p:cNvSpPr>
          <p:nvPr>
            <p:ph type="title"/>
          </p:nvPr>
        </p:nvSpPr>
        <p:spPr>
          <a:xfrm>
            <a:off x="812800" y="274638"/>
            <a:ext cx="10566400" cy="955646"/>
          </a:xfrm>
        </p:spPr>
        <p:txBody>
          <a:bodyPr/>
          <a:lstStyle/>
          <a:p>
            <a:r>
              <a:rPr lang="el-GR" dirty="0"/>
              <a:t>ΣΥΜΠΛΗΡΩΜΑΤΙΚΟ ΕΚΠΑΙΔΕΥΤΙΚΟ ΥΛΙΚΟ</a:t>
            </a:r>
            <a:br>
              <a:rPr lang="el-GR" dirty="0"/>
            </a:br>
            <a:endParaRPr lang="en-US" dirty="0"/>
          </a:p>
        </p:txBody>
      </p:sp>
      <p:sp>
        <p:nvSpPr>
          <p:cNvPr id="4" name="Έλλειψη 10">
            <a:extLst>
              <a:ext uri="{FF2B5EF4-FFF2-40B4-BE49-F238E27FC236}">
                <a16:creationId xmlns:a16="http://schemas.microsoft.com/office/drawing/2014/main" id="{8863D101-EC94-4F15-BDE6-B24841CBCE0E}"/>
              </a:ext>
            </a:extLst>
          </p:cNvPr>
          <p:cNvSpPr/>
          <p:nvPr/>
        </p:nvSpPr>
        <p:spPr>
          <a:xfrm>
            <a:off x="454143" y="4644320"/>
            <a:ext cx="2272432" cy="2025040"/>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r>
              <a:rPr lang="el-GR" b="1" dirty="0" err="1">
                <a:latin typeface="Times New Roman" panose="02020603050405020304" pitchFamily="18" charset="0"/>
                <a:cs typeface="Times New Roman" panose="02020603050405020304" pitchFamily="18" charset="0"/>
              </a:rPr>
              <a:t>Καλοσώρισμα</a:t>
            </a:r>
            <a:r>
              <a:rPr lang="el-GR" b="1" dirty="0">
                <a:latin typeface="Times New Roman" panose="02020603050405020304" pitchFamily="18" charset="0"/>
                <a:cs typeface="Times New Roman" panose="02020603050405020304" pitchFamily="18" charset="0"/>
              </a:rPr>
              <a:t> σε κάθε διδακτική ενότητα-παρουσίαση του θέματος.</a:t>
            </a:r>
            <a:endParaRPr lang="el-GR" dirty="0"/>
          </a:p>
        </p:txBody>
      </p:sp>
    </p:spTree>
    <p:extLst>
      <p:ext uri="{BB962C8B-B14F-4D97-AF65-F5344CB8AC3E}">
        <p14:creationId xmlns:p14="http://schemas.microsoft.com/office/powerpoint/2010/main" val="81820730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E37E7B-3FCE-4D92-8048-12A78A4E4971}"/>
              </a:ext>
            </a:extLst>
          </p:cNvPr>
          <p:cNvSpPr>
            <a:spLocks noGrp="1"/>
          </p:cNvSpPr>
          <p:nvPr>
            <p:ph type="title"/>
          </p:nvPr>
        </p:nvSpPr>
        <p:spPr>
          <a:xfrm>
            <a:off x="812800" y="274638"/>
            <a:ext cx="10566400" cy="955646"/>
          </a:xfrm>
        </p:spPr>
        <p:txBody>
          <a:bodyPr/>
          <a:lstStyle/>
          <a:p>
            <a:r>
              <a:rPr lang="el-GR" dirty="0"/>
              <a:t>ΣΥΜΠΛΗΡΩΜΑΤΙΚΟ ΕΚΠΑΙΔΕΥΤΙΚΟ ΥΛΙΚΟ</a:t>
            </a:r>
            <a:br>
              <a:rPr lang="el-GR" dirty="0"/>
            </a:br>
            <a:endParaRPr lang="en-US" dirty="0"/>
          </a:p>
        </p:txBody>
      </p:sp>
      <p:sp>
        <p:nvSpPr>
          <p:cNvPr id="4" name="Έλλειψη 10">
            <a:extLst>
              <a:ext uri="{FF2B5EF4-FFF2-40B4-BE49-F238E27FC236}">
                <a16:creationId xmlns:a16="http://schemas.microsoft.com/office/drawing/2014/main" id="{8863D101-EC94-4F15-BDE6-B24841CBCE0E}"/>
              </a:ext>
            </a:extLst>
          </p:cNvPr>
          <p:cNvSpPr/>
          <p:nvPr/>
        </p:nvSpPr>
        <p:spPr>
          <a:xfrm>
            <a:off x="306359" y="3909324"/>
            <a:ext cx="2741639" cy="2025040"/>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r>
              <a:rPr lang="el-GR" b="1" dirty="0">
                <a:latin typeface="Times New Roman" panose="02020603050405020304" pitchFamily="18" charset="0"/>
                <a:cs typeface="Times New Roman" panose="02020603050405020304" pitchFamily="18" charset="0"/>
              </a:rPr>
              <a:t>Άσκηση </a:t>
            </a:r>
            <a:r>
              <a:rPr lang="el-GR" b="1" dirty="0" err="1">
                <a:latin typeface="Times New Roman" panose="02020603050405020304" pitchFamily="18" charset="0"/>
                <a:cs typeface="Times New Roman" panose="02020603050405020304" pitchFamily="18" charset="0"/>
              </a:rPr>
              <a:t>αυτοαξιολόγησης</a:t>
            </a:r>
            <a:r>
              <a:rPr lang="el-GR" b="1" dirty="0">
                <a:latin typeface="Times New Roman" panose="02020603050405020304" pitchFamily="18" charset="0"/>
                <a:cs typeface="Times New Roman" panose="02020603050405020304" pitchFamily="18" charset="0"/>
              </a:rPr>
              <a:t> σε κάθε διδακτική ενότητα.</a:t>
            </a:r>
            <a:endParaRPr lang="el-GR" dirty="0"/>
          </a:p>
        </p:txBody>
      </p:sp>
      <p:pic>
        <p:nvPicPr>
          <p:cNvPr id="8" name="Θέση περιεχομένου 7" descr="Εικόνα που περιέχει κείμενο&#10;&#10;Περιγραφή που δημιουργήθηκε αυτόματα">
            <a:extLst>
              <a:ext uri="{FF2B5EF4-FFF2-40B4-BE49-F238E27FC236}">
                <a16:creationId xmlns:a16="http://schemas.microsoft.com/office/drawing/2014/main" id="{7A9B71D0-ADFB-41F2-A8C5-6421467DEEEB}"/>
              </a:ext>
            </a:extLst>
          </p:cNvPr>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3537526" y="3947359"/>
            <a:ext cx="5966691" cy="2636003"/>
          </a:xfrm>
        </p:spPr>
      </p:pic>
      <p:pic>
        <p:nvPicPr>
          <p:cNvPr id="10" name="Εικόνα 9" descr="Εικόνα που περιέχει κείμενο&#10;&#10;Περιγραφή που δημιουργήθηκε αυτόματα">
            <a:extLst>
              <a:ext uri="{FF2B5EF4-FFF2-40B4-BE49-F238E27FC236}">
                <a16:creationId xmlns:a16="http://schemas.microsoft.com/office/drawing/2014/main" id="{4FBC67A1-BBB1-4063-9D49-C8082E2053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24331" y="752461"/>
            <a:ext cx="6630724" cy="2954919"/>
          </a:xfrm>
          <a:prstGeom prst="rect">
            <a:avLst/>
          </a:prstGeom>
        </p:spPr>
      </p:pic>
      <p:pic>
        <p:nvPicPr>
          <p:cNvPr id="16" name="Εικόνα 15">
            <a:extLst>
              <a:ext uri="{FF2B5EF4-FFF2-40B4-BE49-F238E27FC236}">
                <a16:creationId xmlns:a16="http://schemas.microsoft.com/office/drawing/2014/main" id="{FA7481FA-23E8-4DEF-9166-366625AC122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782" y="923636"/>
            <a:ext cx="5013626" cy="2227094"/>
          </a:xfrm>
          <a:prstGeom prst="rect">
            <a:avLst/>
          </a:prstGeom>
        </p:spPr>
      </p:pic>
    </p:spTree>
    <p:extLst>
      <p:ext uri="{BB962C8B-B14F-4D97-AF65-F5344CB8AC3E}">
        <p14:creationId xmlns:p14="http://schemas.microsoft.com/office/powerpoint/2010/main" val="126376651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E37E7B-3FCE-4D92-8048-12A78A4E4971}"/>
              </a:ext>
            </a:extLst>
          </p:cNvPr>
          <p:cNvSpPr>
            <a:spLocks noGrp="1"/>
          </p:cNvSpPr>
          <p:nvPr>
            <p:ph type="title"/>
          </p:nvPr>
        </p:nvSpPr>
        <p:spPr>
          <a:xfrm>
            <a:off x="812800" y="274638"/>
            <a:ext cx="10566400" cy="955646"/>
          </a:xfrm>
        </p:spPr>
        <p:txBody>
          <a:bodyPr/>
          <a:lstStyle/>
          <a:p>
            <a:r>
              <a:rPr lang="el-GR" dirty="0"/>
              <a:t>ΣΥΜΠΛΗΡΩΜΑΤΙΚΟ ΕΚΠΑΙΔΕΥΤΙΚΟ ΥΛΙΚΟ</a:t>
            </a:r>
            <a:br>
              <a:rPr lang="el-GR" dirty="0"/>
            </a:br>
            <a:endParaRPr lang="en-US" dirty="0"/>
          </a:p>
        </p:txBody>
      </p:sp>
      <p:sp>
        <p:nvSpPr>
          <p:cNvPr id="4" name="Έλλειψη 10">
            <a:extLst>
              <a:ext uri="{FF2B5EF4-FFF2-40B4-BE49-F238E27FC236}">
                <a16:creationId xmlns:a16="http://schemas.microsoft.com/office/drawing/2014/main" id="{8863D101-EC94-4F15-BDE6-B24841CBCE0E}"/>
              </a:ext>
            </a:extLst>
          </p:cNvPr>
          <p:cNvSpPr/>
          <p:nvPr/>
        </p:nvSpPr>
        <p:spPr>
          <a:xfrm>
            <a:off x="267568" y="3968724"/>
            <a:ext cx="2272432" cy="2025040"/>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r>
              <a:rPr lang="el-GR" b="1" dirty="0">
                <a:latin typeface="Times New Roman" panose="02020603050405020304" pitchFamily="18" charset="0"/>
                <a:cs typeface="Times New Roman" panose="02020603050405020304" pitchFamily="18" charset="0"/>
              </a:rPr>
              <a:t>Σύνοψη σε κάθε διδακτική ενότητα.</a:t>
            </a:r>
            <a:endParaRPr lang="el-GR" dirty="0"/>
          </a:p>
        </p:txBody>
      </p:sp>
      <p:pic>
        <p:nvPicPr>
          <p:cNvPr id="8" name="Θέση περιεχομένου 7" descr="Εικόνα που περιέχει κείμενο&#10;&#10;Περιγραφή που δημιουργήθηκε αυτόματα">
            <a:extLst>
              <a:ext uri="{FF2B5EF4-FFF2-40B4-BE49-F238E27FC236}">
                <a16:creationId xmlns:a16="http://schemas.microsoft.com/office/drawing/2014/main" id="{AA4E3D88-0B5E-43D5-9B1E-6E3C584B06CC}"/>
              </a:ext>
            </a:extLst>
          </p:cNvPr>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120074" y="715515"/>
            <a:ext cx="5708071" cy="2539985"/>
          </a:xfrm>
        </p:spPr>
      </p:pic>
      <p:pic>
        <p:nvPicPr>
          <p:cNvPr id="10" name="Εικόνα 9" descr="Εικόνα που περιέχει κείμενο&#10;&#10;Περιγραφή που δημιουργήθηκε αυτόματα">
            <a:extLst>
              <a:ext uri="{FF2B5EF4-FFF2-40B4-BE49-F238E27FC236}">
                <a16:creationId xmlns:a16="http://schemas.microsoft.com/office/drawing/2014/main" id="{EFC19442-8F94-4705-B151-A44E4B56EF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75926" y="1096253"/>
            <a:ext cx="6096000" cy="2724433"/>
          </a:xfrm>
          <a:prstGeom prst="rect">
            <a:avLst/>
          </a:prstGeom>
        </p:spPr>
      </p:pic>
      <p:pic>
        <p:nvPicPr>
          <p:cNvPr id="12" name="Εικόνα 11" descr="Εικόνα που περιέχει κείμενο&#10;&#10;Περιγραφή που δημιουργήθηκε αυτόματα">
            <a:extLst>
              <a:ext uri="{FF2B5EF4-FFF2-40B4-BE49-F238E27FC236}">
                <a16:creationId xmlns:a16="http://schemas.microsoft.com/office/drawing/2014/main" id="{CDC385C8-2021-4664-801A-274F6177F2E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63273" y="3882726"/>
            <a:ext cx="6096000" cy="2700636"/>
          </a:xfrm>
          <a:prstGeom prst="rect">
            <a:avLst/>
          </a:prstGeom>
        </p:spPr>
      </p:pic>
    </p:spTree>
    <p:extLst>
      <p:ext uri="{BB962C8B-B14F-4D97-AF65-F5344CB8AC3E}">
        <p14:creationId xmlns:p14="http://schemas.microsoft.com/office/powerpoint/2010/main" val="320744122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82DDAC6-F6FC-42E2-95BA-D40DE5C28178}"/>
              </a:ext>
            </a:extLst>
          </p:cNvPr>
          <p:cNvSpPr>
            <a:spLocks noGrp="1"/>
          </p:cNvSpPr>
          <p:nvPr>
            <p:ph type="title"/>
          </p:nvPr>
        </p:nvSpPr>
        <p:spPr>
          <a:xfrm>
            <a:off x="721360" y="885623"/>
            <a:ext cx="10566400" cy="714577"/>
          </a:xfrm>
        </p:spPr>
        <p:txBody>
          <a:bodyPr/>
          <a:lstStyle/>
          <a:p>
            <a:pPr marL="342900" marR="0" lvl="0" indent="-342900" algn="ctr" defTabSz="914400" rtl="0" eaLnBrk="1" fontAlgn="auto" latinLnBrk="0" hangingPunct="1">
              <a:lnSpc>
                <a:spcPct val="100000"/>
              </a:lnSpc>
              <a:spcBef>
                <a:spcPct val="20000"/>
              </a:spcBef>
              <a:spcAft>
                <a:spcPts val="600"/>
              </a:spcAft>
              <a:tabLst/>
              <a:defRPr/>
            </a:pP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Υιοθετήθηκαν οι αρχές της Γνωστικής Θεωρίας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Πολυμεσικής</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Μάθησης του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Mayer</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Multimedia</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learning</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theory</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Mayer</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b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b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ως προς τη μορφή που πρέπει να έχει το εκπαιδευτικό υλικό.</a:t>
            </a:r>
            <a:br>
              <a:rPr kumimoji="0" lang="en-US" sz="2000" b="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br>
            <a:endParaRPr lang="en-US" dirty="0"/>
          </a:p>
        </p:txBody>
      </p:sp>
      <p:pic>
        <p:nvPicPr>
          <p:cNvPr id="6" name="Θέση περιεχομένου 5">
            <a:extLst>
              <a:ext uri="{FF2B5EF4-FFF2-40B4-BE49-F238E27FC236}">
                <a16:creationId xmlns:a16="http://schemas.microsoft.com/office/drawing/2014/main" id="{AEDCB747-91CE-46F7-AECF-21459C7FAA79}"/>
              </a:ext>
            </a:extLst>
          </p:cNvPr>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94795" y="1139249"/>
            <a:ext cx="5396730" cy="2722864"/>
          </a:xfrm>
        </p:spPr>
      </p:pic>
      <p:sp>
        <p:nvSpPr>
          <p:cNvPr id="4" name="Έλλειψη 10">
            <a:extLst>
              <a:ext uri="{FF2B5EF4-FFF2-40B4-BE49-F238E27FC236}">
                <a16:creationId xmlns:a16="http://schemas.microsoft.com/office/drawing/2014/main" id="{C8D0F458-33A4-4B96-BEFF-6F3DC6F89573}"/>
              </a:ext>
            </a:extLst>
          </p:cNvPr>
          <p:cNvSpPr/>
          <p:nvPr/>
        </p:nvSpPr>
        <p:spPr>
          <a:xfrm>
            <a:off x="160253" y="3710756"/>
            <a:ext cx="2785808" cy="2874221"/>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r>
              <a:rPr lang="el-GR" b="1" u="sng" dirty="0" err="1"/>
              <a:t>Πολυμεσική</a:t>
            </a:r>
            <a:r>
              <a:rPr lang="el-GR" b="1" u="sng" dirty="0"/>
              <a:t> αρχή</a:t>
            </a:r>
          </a:p>
          <a:p>
            <a:pPr algn="ctr"/>
            <a:r>
              <a:rPr lang="el-GR" dirty="0"/>
              <a:t>H γνώση μεταφέρεται καλύτερα, με την ταυτόχρονη παρουσίαση λέξεων και εικόνων.</a:t>
            </a:r>
          </a:p>
        </p:txBody>
      </p:sp>
      <p:pic>
        <p:nvPicPr>
          <p:cNvPr id="5" name="Εικόνα 4">
            <a:extLst>
              <a:ext uri="{FF2B5EF4-FFF2-40B4-BE49-F238E27FC236}">
                <a16:creationId xmlns:a16="http://schemas.microsoft.com/office/drawing/2014/main" id="{3C60F85F-D520-42A4-8EFC-63A503F985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25274" y="1139249"/>
            <a:ext cx="5406473" cy="2722864"/>
          </a:xfrm>
          <a:prstGeom prst="rect">
            <a:avLst/>
          </a:prstGeom>
        </p:spPr>
      </p:pic>
      <p:pic>
        <p:nvPicPr>
          <p:cNvPr id="9" name="Εικόνα 8">
            <a:extLst>
              <a:ext uri="{FF2B5EF4-FFF2-40B4-BE49-F238E27FC236}">
                <a16:creationId xmlns:a16="http://schemas.microsoft.com/office/drawing/2014/main" id="{F4E3E9CF-4F3C-4064-9429-0134E2AD5A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35561" y="4147851"/>
            <a:ext cx="4929864" cy="2437126"/>
          </a:xfrm>
          <a:prstGeom prst="rect">
            <a:avLst/>
          </a:prstGeom>
        </p:spPr>
      </p:pic>
    </p:spTree>
    <p:extLst>
      <p:ext uri="{BB962C8B-B14F-4D97-AF65-F5344CB8AC3E}">
        <p14:creationId xmlns:p14="http://schemas.microsoft.com/office/powerpoint/2010/main" val="594336238"/>
      </p:ext>
    </p:extLst>
  </p:cSld>
  <p:clrMapOvr>
    <a:masterClrMapping/>
  </p:clrMapOvr>
  <p:transition spd="slow">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82DDAC6-F6FC-42E2-95BA-D40DE5C28178}"/>
              </a:ext>
            </a:extLst>
          </p:cNvPr>
          <p:cNvSpPr>
            <a:spLocks noGrp="1"/>
          </p:cNvSpPr>
          <p:nvPr>
            <p:ph type="title"/>
          </p:nvPr>
        </p:nvSpPr>
        <p:spPr>
          <a:xfrm>
            <a:off x="721360" y="885623"/>
            <a:ext cx="10566400" cy="714577"/>
          </a:xfrm>
        </p:spPr>
        <p:txBody>
          <a:bodyPr/>
          <a:lstStyle/>
          <a:p>
            <a:pPr marL="342900" marR="0" lvl="0" indent="-342900" algn="ctr" defTabSz="914400" rtl="0" eaLnBrk="1" fontAlgn="auto" latinLnBrk="0" hangingPunct="1">
              <a:lnSpc>
                <a:spcPct val="100000"/>
              </a:lnSpc>
              <a:spcBef>
                <a:spcPct val="20000"/>
              </a:spcBef>
              <a:spcAft>
                <a:spcPts val="600"/>
              </a:spcAft>
              <a:tabLst/>
              <a:defRPr/>
            </a:pP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Υιοθετήθηκαν οι αρχές της Γνωστικής Θεωρίας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Πολυμεσικής</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Μάθησης του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Mayer</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Multimedia</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learning</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theory</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Mayer</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b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b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ως προς τη μορφή που πρέπει να έχει το εκπαιδευτικό υλικό.</a:t>
            </a:r>
            <a:br>
              <a:rPr kumimoji="0" lang="en-US" sz="2000" b="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br>
            <a:endParaRPr lang="en-US" dirty="0"/>
          </a:p>
        </p:txBody>
      </p:sp>
      <p:sp>
        <p:nvSpPr>
          <p:cNvPr id="4" name="Έλλειψη 10">
            <a:extLst>
              <a:ext uri="{FF2B5EF4-FFF2-40B4-BE49-F238E27FC236}">
                <a16:creationId xmlns:a16="http://schemas.microsoft.com/office/drawing/2014/main" id="{C8D0F458-33A4-4B96-BEFF-6F3DC6F89573}"/>
              </a:ext>
            </a:extLst>
          </p:cNvPr>
          <p:cNvSpPr/>
          <p:nvPr/>
        </p:nvSpPr>
        <p:spPr>
          <a:xfrm>
            <a:off x="517700" y="2688290"/>
            <a:ext cx="2785808" cy="2874221"/>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800" b="1" u="sng" dirty="0" err="1">
                <a:effectLst/>
                <a:latin typeface="Calibri" panose="020F0502020204030204" pitchFamily="34" charset="0"/>
                <a:ea typeface="Calibri" panose="020F0502020204030204" pitchFamily="34" charset="0"/>
                <a:cs typeface="Times New Roman" panose="02020603050405020304" pitchFamily="18" charset="0"/>
              </a:rPr>
              <a:t>Αρχή</a:t>
            </a: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u="sng" dirty="0" err="1">
                <a:effectLst/>
                <a:latin typeface="Calibri" panose="020F0502020204030204" pitchFamily="34" charset="0"/>
                <a:ea typeface="Calibri" panose="020F0502020204030204" pitchFamily="34" charset="0"/>
                <a:cs typeface="Times New Roman" panose="02020603050405020304" pitchFamily="18" charset="0"/>
              </a:rPr>
              <a:t>της</a:t>
            </a: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u="sng" dirty="0" err="1">
                <a:effectLst/>
                <a:latin typeface="Calibri" panose="020F0502020204030204" pitchFamily="34" charset="0"/>
                <a:ea typeface="Calibri" panose="020F0502020204030204" pitchFamily="34" charset="0"/>
                <a:cs typeface="Times New Roman" panose="02020603050405020304" pitchFamily="18" charset="0"/>
              </a:rPr>
              <a:t>Τρο</a:t>
            </a: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πικότητας</a:t>
            </a:r>
            <a:r>
              <a:rPr lang="el-GR" sz="1800" b="1" u="sng" dirty="0">
                <a:effectLst/>
                <a:latin typeface="Calibri" panose="020F0502020204030204" pitchFamily="34" charset="0"/>
                <a:ea typeface="Calibri" panose="020F0502020204030204" pitchFamily="34" charset="0"/>
                <a:cs typeface="Times New Roman" panose="02020603050405020304" pitchFamily="18" charset="0"/>
              </a:rPr>
              <a:t> </a:t>
            </a:r>
          </a:p>
          <a:p>
            <a:pPr algn="ctr"/>
            <a:r>
              <a:rPr lang="el-GR" sz="1800" dirty="0">
                <a:effectLst/>
                <a:latin typeface="Calibri" panose="020F0502020204030204" pitchFamily="34" charset="0"/>
                <a:ea typeface="Calibri" panose="020F0502020204030204" pitchFamily="34" charset="0"/>
                <a:cs typeface="Times New Roman" panose="02020603050405020304" pitchFamily="18" charset="0"/>
              </a:rPr>
              <a:t>Στο Ε.Υ. υπάρχουν στοιχεία αφήγησης (μονόλογος, διάλογος, περιγραφή, σχόλια κ.ά.). </a:t>
            </a:r>
            <a:endParaRPr lang="el-GR" b="1" u="sng" dirty="0"/>
          </a:p>
        </p:txBody>
      </p:sp>
      <p:pic>
        <p:nvPicPr>
          <p:cNvPr id="11" name="Εικόνα 10">
            <a:extLst>
              <a:ext uri="{FF2B5EF4-FFF2-40B4-BE49-F238E27FC236}">
                <a16:creationId xmlns:a16="http://schemas.microsoft.com/office/drawing/2014/main" id="{892B626C-DFE6-4E16-95C9-ED2AB6F3326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41127" y="4218510"/>
            <a:ext cx="4823229" cy="2413195"/>
          </a:xfrm>
          <a:prstGeom prst="rect">
            <a:avLst/>
          </a:prstGeom>
        </p:spPr>
      </p:pic>
      <p:pic>
        <p:nvPicPr>
          <p:cNvPr id="7" name="PRESENTATION ROOM TYPE PLAN">
            <a:hlinkClick r:id="" action="ppaction://media"/>
            <a:extLst>
              <a:ext uri="{FF2B5EF4-FFF2-40B4-BE49-F238E27FC236}">
                <a16:creationId xmlns:a16="http://schemas.microsoft.com/office/drawing/2014/main" id="{C0D08EF6-1FA8-4ADE-A461-09F1702F48ED}"/>
              </a:ext>
            </a:extLst>
          </p:cNvPr>
          <p:cNvPicPr>
            <a:picLocks noGrp="1" noChangeAspect="1"/>
          </p:cNvPicPr>
          <p:nvPr>
            <p:ph sz="quarter" idx="13"/>
            <a:videoFile r:link="rId2"/>
            <p:extLst>
              <p:ext uri="{DAA4B4D4-6D71-4841-9C94-3DE7FCFB9230}">
                <p14:media xmlns:p14="http://schemas.microsoft.com/office/powerpoint/2010/main" r:embed="rId1"/>
              </p:ext>
            </p:extLst>
          </p:nvPr>
        </p:nvPicPr>
        <p:blipFill>
          <a:blip r:embed="rId5"/>
          <a:stretch>
            <a:fillRect/>
          </a:stretch>
        </p:blipFill>
        <p:spPr>
          <a:xfrm>
            <a:off x="3925016" y="1118062"/>
            <a:ext cx="4963478" cy="2683633"/>
          </a:xfrm>
        </p:spPr>
      </p:pic>
    </p:spTree>
    <p:extLst>
      <p:ext uri="{BB962C8B-B14F-4D97-AF65-F5344CB8AC3E}">
        <p14:creationId xmlns:p14="http://schemas.microsoft.com/office/powerpoint/2010/main" val="5998743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665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82DDAC6-F6FC-42E2-95BA-D40DE5C28178}"/>
              </a:ext>
            </a:extLst>
          </p:cNvPr>
          <p:cNvSpPr>
            <a:spLocks noGrp="1"/>
          </p:cNvSpPr>
          <p:nvPr>
            <p:ph type="title"/>
          </p:nvPr>
        </p:nvSpPr>
        <p:spPr>
          <a:xfrm>
            <a:off x="721360" y="885623"/>
            <a:ext cx="10566400" cy="714577"/>
          </a:xfrm>
        </p:spPr>
        <p:txBody>
          <a:bodyPr/>
          <a:lstStyle/>
          <a:p>
            <a:pPr marL="342900" marR="0" lvl="0" indent="-342900" algn="ctr" defTabSz="914400" rtl="0" eaLnBrk="1" fontAlgn="auto" latinLnBrk="0" hangingPunct="1">
              <a:lnSpc>
                <a:spcPct val="100000"/>
              </a:lnSpc>
              <a:spcBef>
                <a:spcPct val="20000"/>
              </a:spcBef>
              <a:spcAft>
                <a:spcPts val="600"/>
              </a:spcAft>
              <a:tabLst/>
              <a:defRPr/>
            </a:pP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Υιοθετήθηκαν οι αρχές της Γνωστικής Θεωρίας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Πολυμεσικής</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Μάθησης του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Mayer</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Multimedia</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learning</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theory</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Mayer</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b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b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ως προς τη μορφή που πρέπει να έχει το εκπαιδευτικό υλικό.</a:t>
            </a:r>
            <a:br>
              <a:rPr kumimoji="0" lang="en-US" sz="2000" b="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br>
            <a:endParaRPr lang="en-US" dirty="0"/>
          </a:p>
        </p:txBody>
      </p:sp>
      <p:sp>
        <p:nvSpPr>
          <p:cNvPr id="4" name="Έλλειψη 10">
            <a:extLst>
              <a:ext uri="{FF2B5EF4-FFF2-40B4-BE49-F238E27FC236}">
                <a16:creationId xmlns:a16="http://schemas.microsoft.com/office/drawing/2014/main" id="{C8D0F458-33A4-4B96-BEFF-6F3DC6F89573}"/>
              </a:ext>
            </a:extLst>
          </p:cNvPr>
          <p:cNvSpPr/>
          <p:nvPr/>
        </p:nvSpPr>
        <p:spPr>
          <a:xfrm>
            <a:off x="127003" y="2571060"/>
            <a:ext cx="3123274" cy="2874221"/>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800" b="1" u="sng" dirty="0" err="1">
                <a:effectLst/>
                <a:latin typeface="Calibri" panose="020F0502020204030204" pitchFamily="34" charset="0"/>
                <a:ea typeface="Calibri" panose="020F0502020204030204" pitchFamily="34" charset="0"/>
                <a:cs typeface="Times New Roman" panose="02020603050405020304" pitchFamily="18" charset="0"/>
              </a:rPr>
              <a:t>Αρχή</a:t>
            </a: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u="sng" dirty="0" err="1">
                <a:effectLst/>
                <a:latin typeface="Calibri" panose="020F0502020204030204" pitchFamily="34" charset="0"/>
                <a:ea typeface="Calibri" panose="020F0502020204030204" pitchFamily="34" charset="0"/>
                <a:cs typeface="Times New Roman" panose="02020603050405020304" pitchFamily="18" charset="0"/>
              </a:rPr>
              <a:t>της</a:t>
            </a: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u="sng" dirty="0" err="1">
                <a:effectLst/>
                <a:latin typeface="Calibri" panose="020F0502020204030204" pitchFamily="34" charset="0"/>
                <a:ea typeface="Calibri" panose="020F0502020204030204" pitchFamily="34" charset="0"/>
                <a:cs typeface="Times New Roman" panose="02020603050405020304" pitchFamily="18" charset="0"/>
              </a:rPr>
              <a:t>Συνοχής</a:t>
            </a:r>
            <a:r>
              <a:rPr lang="el-GR" sz="1800" b="1" u="sng" dirty="0">
                <a:effectLst/>
                <a:latin typeface="Calibri" panose="020F0502020204030204" pitchFamily="34" charset="0"/>
                <a:ea typeface="Calibri" panose="020F0502020204030204" pitchFamily="34" charset="0"/>
                <a:cs typeface="Times New Roman" panose="02020603050405020304" pitchFamily="18" charset="0"/>
              </a:rPr>
              <a:t> </a:t>
            </a:r>
            <a:r>
              <a:rPr lang="el-GR" sz="1800" dirty="0">
                <a:effectLst/>
                <a:latin typeface="Calibri" panose="020F0502020204030204" pitchFamily="34" charset="0"/>
                <a:ea typeface="Calibri" panose="020F0502020204030204" pitchFamily="34" charset="0"/>
                <a:cs typeface="Times New Roman" panose="02020603050405020304" pitchFamily="18" charset="0"/>
              </a:rPr>
              <a:t>Στο Ε.Υ. συμπεριλαμβάνονται μη σχετικές πληροφορίες (λέξεις, εικόνες, ήχοι) με το γνωστικό αντικείμενο. </a:t>
            </a:r>
            <a:endParaRPr lang="el-GR" b="1" u="sng" dirty="0"/>
          </a:p>
        </p:txBody>
      </p:sp>
      <p:pic>
        <p:nvPicPr>
          <p:cNvPr id="7" name="Θέση περιεχομένου 6" descr="Εικόνα που περιέχει κείμενο&#10;&#10;Περιγραφή που δημιουργήθηκε αυτόματα">
            <a:extLst>
              <a:ext uri="{FF2B5EF4-FFF2-40B4-BE49-F238E27FC236}">
                <a16:creationId xmlns:a16="http://schemas.microsoft.com/office/drawing/2014/main" id="{454640BE-87DC-42B2-9A4F-ED4B75755D93}"/>
              </a:ext>
            </a:extLst>
          </p:cNvPr>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6293814" y="1212584"/>
            <a:ext cx="5620795" cy="2795587"/>
          </a:xfrm>
        </p:spPr>
      </p:pic>
      <p:pic>
        <p:nvPicPr>
          <p:cNvPr id="14" name="Εικόνα 13">
            <a:extLst>
              <a:ext uri="{FF2B5EF4-FFF2-40B4-BE49-F238E27FC236}">
                <a16:creationId xmlns:a16="http://schemas.microsoft.com/office/drawing/2014/main" id="{62B618E1-63F2-455C-A25E-1F152D12CC4F}"/>
              </a:ext>
            </a:extLst>
          </p:cNvPr>
          <p:cNvPicPr>
            <a:picLocks noChangeAspect="1"/>
          </p:cNvPicPr>
          <p:nvPr/>
        </p:nvPicPr>
        <p:blipFill>
          <a:blip r:embed="rId3"/>
          <a:stretch>
            <a:fillRect/>
          </a:stretch>
        </p:blipFill>
        <p:spPr>
          <a:xfrm>
            <a:off x="3344289" y="4155433"/>
            <a:ext cx="4572396" cy="2304488"/>
          </a:xfrm>
          <a:prstGeom prst="rect">
            <a:avLst/>
          </a:prstGeom>
        </p:spPr>
      </p:pic>
      <p:pic>
        <p:nvPicPr>
          <p:cNvPr id="5" name="Εικόνα 4" descr="Εικόνα που περιέχει κείμενο&#10;&#10;Περιγραφή που δημιουργήθηκε αυτόματα">
            <a:extLst>
              <a:ext uri="{FF2B5EF4-FFF2-40B4-BE49-F238E27FC236}">
                <a16:creationId xmlns:a16="http://schemas.microsoft.com/office/drawing/2014/main" id="{7414D7B9-3C22-41A7-94A0-935BEEF902D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33208" y="4430683"/>
            <a:ext cx="4058791" cy="1995685"/>
          </a:xfrm>
          <a:prstGeom prst="rect">
            <a:avLst/>
          </a:prstGeom>
        </p:spPr>
      </p:pic>
    </p:spTree>
    <p:extLst>
      <p:ext uri="{BB962C8B-B14F-4D97-AF65-F5344CB8AC3E}">
        <p14:creationId xmlns:p14="http://schemas.microsoft.com/office/powerpoint/2010/main" val="18107709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82DDAC6-F6FC-42E2-95BA-D40DE5C28178}"/>
              </a:ext>
            </a:extLst>
          </p:cNvPr>
          <p:cNvSpPr>
            <a:spLocks noGrp="1"/>
          </p:cNvSpPr>
          <p:nvPr>
            <p:ph type="title"/>
          </p:nvPr>
        </p:nvSpPr>
        <p:spPr>
          <a:xfrm>
            <a:off x="721360" y="885623"/>
            <a:ext cx="10566400" cy="714577"/>
          </a:xfrm>
        </p:spPr>
        <p:txBody>
          <a:bodyPr/>
          <a:lstStyle/>
          <a:p>
            <a:pPr marL="342900" marR="0" lvl="0" indent="-342900" algn="ctr" defTabSz="914400" rtl="0" eaLnBrk="1" fontAlgn="auto" latinLnBrk="0" hangingPunct="1">
              <a:lnSpc>
                <a:spcPct val="100000"/>
              </a:lnSpc>
              <a:spcBef>
                <a:spcPct val="20000"/>
              </a:spcBef>
              <a:spcAft>
                <a:spcPts val="600"/>
              </a:spcAft>
              <a:tabLst/>
              <a:defRPr/>
            </a:pP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Υιοθετήθηκαν οι αρχές της Γνωστικής Θεωρίας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Πολυμεσικής</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Μάθησης του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Mayer</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Multimedia</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learning</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theory</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Mayer</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b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b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ως προς τη μορφή που πρέπει να έχει το εκπαιδευτικό υλικό.</a:t>
            </a:r>
            <a:br>
              <a:rPr kumimoji="0" lang="en-US" sz="2000" b="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br>
            <a:endParaRPr lang="en-US" dirty="0"/>
          </a:p>
        </p:txBody>
      </p:sp>
      <p:sp>
        <p:nvSpPr>
          <p:cNvPr id="4" name="Έλλειψη 10">
            <a:extLst>
              <a:ext uri="{FF2B5EF4-FFF2-40B4-BE49-F238E27FC236}">
                <a16:creationId xmlns:a16="http://schemas.microsoft.com/office/drawing/2014/main" id="{C8D0F458-33A4-4B96-BEFF-6F3DC6F89573}"/>
              </a:ext>
            </a:extLst>
          </p:cNvPr>
          <p:cNvSpPr/>
          <p:nvPr/>
        </p:nvSpPr>
        <p:spPr>
          <a:xfrm>
            <a:off x="393009" y="2610378"/>
            <a:ext cx="2915455" cy="3104622"/>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800" b="1" u="sng" dirty="0" err="1">
                <a:effectLst/>
                <a:latin typeface="Calibri" panose="020F0502020204030204" pitchFamily="34" charset="0"/>
                <a:ea typeface="Calibri" panose="020F0502020204030204" pitchFamily="34" charset="0"/>
                <a:cs typeface="Times New Roman" panose="02020603050405020304" pitchFamily="18" charset="0"/>
              </a:rPr>
              <a:t>Αρχή</a:t>
            </a: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u="sng" dirty="0" err="1">
                <a:effectLst/>
                <a:latin typeface="Calibri" panose="020F0502020204030204" pitchFamily="34" charset="0"/>
                <a:ea typeface="Calibri" panose="020F0502020204030204" pitchFamily="34" charset="0"/>
                <a:cs typeface="Times New Roman" panose="02020603050405020304" pitchFamily="18" charset="0"/>
              </a:rPr>
              <a:t>της</a:t>
            </a: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u="sng" dirty="0" err="1">
                <a:effectLst/>
                <a:latin typeface="Calibri" panose="020F0502020204030204" pitchFamily="34" charset="0"/>
                <a:ea typeface="Calibri" panose="020F0502020204030204" pitchFamily="34" charset="0"/>
                <a:cs typeface="Times New Roman" panose="02020603050405020304" pitchFamily="18" charset="0"/>
              </a:rPr>
              <a:t>Προσω</a:t>
            </a: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ποποίησης</a:t>
            </a:r>
            <a:r>
              <a:rPr lang="el-GR" sz="1800" b="1" u="sng" dirty="0">
                <a:effectLst/>
                <a:latin typeface="Calibri" panose="020F0502020204030204" pitchFamily="34" charset="0"/>
                <a:ea typeface="Calibri" panose="020F0502020204030204" pitchFamily="34" charset="0"/>
                <a:cs typeface="Times New Roman" panose="02020603050405020304" pitchFamily="18" charset="0"/>
              </a:rPr>
              <a:t> </a:t>
            </a:r>
            <a:r>
              <a:rPr lang="el-GR" sz="1800" dirty="0">
                <a:effectLst/>
                <a:latin typeface="Calibri" panose="020F0502020204030204" pitchFamily="34" charset="0"/>
                <a:ea typeface="Calibri" panose="020F0502020204030204" pitchFamily="34" charset="0"/>
                <a:cs typeface="Times New Roman" panose="02020603050405020304" pitchFamily="18" charset="0"/>
              </a:rPr>
              <a:t>Στο Ε.Υ. γίνεται χρήση δεύτερου προσώπου, ηχητική παρουσίαση του γνωστικού αντικειμένου και χρήση φιλικής γλώσσας. </a:t>
            </a:r>
            <a:endParaRPr lang="el-GR" b="1" u="sng" dirty="0"/>
          </a:p>
        </p:txBody>
      </p:sp>
      <p:pic>
        <p:nvPicPr>
          <p:cNvPr id="9" name="Θέση περιεχομένου 8" descr="Εικόνα που περιέχει κείμενο&#10;&#10;Περιγραφή που δημιουργήθηκε αυτόματα">
            <a:extLst>
              <a:ext uri="{FF2B5EF4-FFF2-40B4-BE49-F238E27FC236}">
                <a16:creationId xmlns:a16="http://schemas.microsoft.com/office/drawing/2014/main" id="{8B7D1AF2-4169-4E84-92A1-62A150CCC613}"/>
              </a:ext>
            </a:extLst>
          </p:cNvPr>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7212984" y="996739"/>
            <a:ext cx="4184372" cy="2124075"/>
          </a:xfrm>
        </p:spPr>
      </p:pic>
      <p:pic>
        <p:nvPicPr>
          <p:cNvPr id="5" name="Εικόνα 4" descr="Εικόνα που περιέχει κείμενο&#10;&#10;Περιγραφή που δημιουργήθηκε αυτόματα">
            <a:extLst>
              <a:ext uri="{FF2B5EF4-FFF2-40B4-BE49-F238E27FC236}">
                <a16:creationId xmlns:a16="http://schemas.microsoft.com/office/drawing/2014/main" id="{424E538D-F923-4016-9558-ED15210ED3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59418" y="3243102"/>
            <a:ext cx="5325687" cy="2712418"/>
          </a:xfrm>
          <a:prstGeom prst="rect">
            <a:avLst/>
          </a:prstGeom>
        </p:spPr>
      </p:pic>
      <p:pic>
        <p:nvPicPr>
          <p:cNvPr id="6" name="Εικόνα 5">
            <a:extLst>
              <a:ext uri="{FF2B5EF4-FFF2-40B4-BE49-F238E27FC236}">
                <a16:creationId xmlns:a16="http://schemas.microsoft.com/office/drawing/2014/main" id="{269E9425-B682-47D4-BA27-E28DC70B4AD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80865" y="4454327"/>
            <a:ext cx="4811135" cy="2418346"/>
          </a:xfrm>
          <a:prstGeom prst="rect">
            <a:avLst/>
          </a:prstGeom>
        </p:spPr>
      </p:pic>
    </p:spTree>
    <p:extLst>
      <p:ext uri="{BB962C8B-B14F-4D97-AF65-F5344CB8AC3E}">
        <p14:creationId xmlns:p14="http://schemas.microsoft.com/office/powerpoint/2010/main" val="329141054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82DDAC6-F6FC-42E2-95BA-D40DE5C28178}"/>
              </a:ext>
            </a:extLst>
          </p:cNvPr>
          <p:cNvSpPr>
            <a:spLocks noGrp="1"/>
          </p:cNvSpPr>
          <p:nvPr>
            <p:ph type="title"/>
          </p:nvPr>
        </p:nvSpPr>
        <p:spPr>
          <a:xfrm>
            <a:off x="721360" y="885623"/>
            <a:ext cx="10566400" cy="714577"/>
          </a:xfrm>
        </p:spPr>
        <p:txBody>
          <a:bodyPr/>
          <a:lstStyle/>
          <a:p>
            <a:pPr marL="342900" marR="0" lvl="0" indent="-342900" algn="ctr" defTabSz="914400" rtl="0" eaLnBrk="1" fontAlgn="auto" latinLnBrk="0" hangingPunct="1">
              <a:lnSpc>
                <a:spcPct val="100000"/>
              </a:lnSpc>
              <a:spcBef>
                <a:spcPct val="20000"/>
              </a:spcBef>
              <a:spcAft>
                <a:spcPts val="600"/>
              </a:spcAft>
              <a:tabLst/>
              <a:defRPr/>
            </a:pP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Υιοθετήθηκαν οι αρχές της Γνωστικής Θεωρίας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Πολυμεσικής</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Μάθησης του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Mayer</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Multimedia</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learning</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theory</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Mayer</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b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b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ως προς τη μορφή που πρέπει να έχει το εκπαιδευτικό υλικό.</a:t>
            </a:r>
            <a:br>
              <a:rPr kumimoji="0" lang="en-US" sz="2000" b="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br>
            <a:endParaRPr lang="en-US" dirty="0"/>
          </a:p>
        </p:txBody>
      </p:sp>
      <p:sp>
        <p:nvSpPr>
          <p:cNvPr id="4" name="Έλλειψη 10">
            <a:extLst>
              <a:ext uri="{FF2B5EF4-FFF2-40B4-BE49-F238E27FC236}">
                <a16:creationId xmlns:a16="http://schemas.microsoft.com/office/drawing/2014/main" id="{C8D0F458-33A4-4B96-BEFF-6F3DC6F89573}"/>
              </a:ext>
            </a:extLst>
          </p:cNvPr>
          <p:cNvSpPr/>
          <p:nvPr/>
        </p:nvSpPr>
        <p:spPr>
          <a:xfrm>
            <a:off x="118689" y="2676880"/>
            <a:ext cx="2915455" cy="3104622"/>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800" b="1" u="sng" dirty="0" err="1">
                <a:effectLst/>
                <a:latin typeface="Calibri" panose="020F0502020204030204" pitchFamily="34" charset="0"/>
                <a:ea typeface="Calibri" panose="020F0502020204030204" pitchFamily="34" charset="0"/>
                <a:cs typeface="Times New Roman" panose="02020603050405020304" pitchFamily="18" charset="0"/>
              </a:rPr>
              <a:t>Αρχή</a:t>
            </a: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u="sng" dirty="0" err="1">
                <a:effectLst/>
                <a:latin typeface="Calibri" panose="020F0502020204030204" pitchFamily="34" charset="0"/>
                <a:ea typeface="Calibri" panose="020F0502020204030204" pitchFamily="34" charset="0"/>
                <a:cs typeface="Times New Roman" panose="02020603050405020304" pitchFamily="18" charset="0"/>
              </a:rPr>
              <a:t>της</a:t>
            </a: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u="sng" dirty="0" err="1">
                <a:effectLst/>
                <a:latin typeface="Calibri" panose="020F0502020204030204" pitchFamily="34" charset="0"/>
                <a:ea typeface="Calibri" panose="020F0502020204030204" pitchFamily="34" charset="0"/>
                <a:cs typeface="Times New Roman" panose="02020603050405020304" pitchFamily="18" charset="0"/>
              </a:rPr>
              <a:t>Φωνής</a:t>
            </a:r>
            <a:endParaRPr lang="el-GR" sz="1800" b="1" u="sng"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l-GR" sz="1800" dirty="0">
                <a:effectLst/>
                <a:latin typeface="Calibri" panose="020F0502020204030204" pitchFamily="34" charset="0"/>
                <a:ea typeface="Calibri" panose="020F0502020204030204" pitchFamily="34" charset="0"/>
                <a:cs typeface="Times New Roman" panose="02020603050405020304" pitchFamily="18" charset="0"/>
              </a:rPr>
              <a:t>Στο Ε.Υ. το ύφος της ηχητικής παρουσίασης είναι φιλικό για τον εκπαιδευόμενο. </a:t>
            </a:r>
            <a:endParaRPr lang="el-GR" b="1" u="sng" dirty="0"/>
          </a:p>
        </p:txBody>
      </p:sp>
      <p:pic>
        <p:nvPicPr>
          <p:cNvPr id="3" name="First Choice's ‘Go Mahoosive’ Campaign">
            <a:hlinkClick r:id="" action="ppaction://media"/>
            <a:extLst>
              <a:ext uri="{FF2B5EF4-FFF2-40B4-BE49-F238E27FC236}">
                <a16:creationId xmlns:a16="http://schemas.microsoft.com/office/drawing/2014/main" id="{741789CC-5388-478B-A26A-2E5F788B1E9C}"/>
              </a:ext>
            </a:extLst>
          </p:cNvPr>
          <p:cNvPicPr>
            <a:picLocks noGrp="1" noChangeAspect="1"/>
          </p:cNvPicPr>
          <p:nvPr>
            <p:ph sz="quarter" idx="13"/>
            <a:videoFile r:link="rId2"/>
            <p:extLst>
              <p:ext uri="{DAA4B4D4-6D71-4841-9C94-3DE7FCFB9230}">
                <p14:media xmlns:p14="http://schemas.microsoft.com/office/powerpoint/2010/main" r:embed="rId1"/>
              </p:ext>
            </p:extLst>
          </p:nvPr>
        </p:nvPicPr>
        <p:blipFill>
          <a:blip r:embed="rId4"/>
          <a:stretch>
            <a:fillRect/>
          </a:stretch>
        </p:blipFill>
        <p:spPr>
          <a:xfrm>
            <a:off x="3270136" y="1228436"/>
            <a:ext cx="8803175" cy="5218545"/>
          </a:xfrm>
        </p:spPr>
      </p:pic>
    </p:spTree>
    <p:extLst>
      <p:ext uri="{BB962C8B-B14F-4D97-AF65-F5344CB8AC3E}">
        <p14:creationId xmlns:p14="http://schemas.microsoft.com/office/powerpoint/2010/main" val="3402381327"/>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04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82DDAC6-F6FC-42E2-95BA-D40DE5C28178}"/>
              </a:ext>
            </a:extLst>
          </p:cNvPr>
          <p:cNvSpPr>
            <a:spLocks noGrp="1"/>
          </p:cNvSpPr>
          <p:nvPr>
            <p:ph type="title"/>
          </p:nvPr>
        </p:nvSpPr>
        <p:spPr>
          <a:xfrm>
            <a:off x="721360" y="885623"/>
            <a:ext cx="10566400" cy="714577"/>
          </a:xfrm>
        </p:spPr>
        <p:txBody>
          <a:bodyPr/>
          <a:lstStyle/>
          <a:p>
            <a:pPr marL="342900" marR="0" lvl="0" indent="-342900" algn="ctr" defTabSz="914400" rtl="0" eaLnBrk="1" fontAlgn="auto" latinLnBrk="0" hangingPunct="1">
              <a:lnSpc>
                <a:spcPct val="100000"/>
              </a:lnSpc>
              <a:spcBef>
                <a:spcPct val="20000"/>
              </a:spcBef>
              <a:spcAft>
                <a:spcPts val="600"/>
              </a:spcAft>
              <a:tabLst/>
              <a:defRPr/>
            </a:pP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Υιοθετήθηκαν οι αρχές της Γνωστικής Θεωρίας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Πολυμεσικής</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Μάθησης του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Mayer</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Multimedia</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learning</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theory</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Mayer</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b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b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ως προς τη μορφή που πρέπει να έχει το εκπαιδευτικό υλικό.</a:t>
            </a:r>
            <a:br>
              <a:rPr kumimoji="0" lang="en-US" sz="2000" b="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br>
            <a:endParaRPr lang="en-US" dirty="0"/>
          </a:p>
        </p:txBody>
      </p:sp>
      <p:pic>
        <p:nvPicPr>
          <p:cNvPr id="8" name="Θέση περιεχομένου 7" descr="Εικόνα που περιέχει κείμενο&#10;&#10;Περιγραφή που δημιουργήθηκε αυτόματα">
            <a:extLst>
              <a:ext uri="{FF2B5EF4-FFF2-40B4-BE49-F238E27FC236}">
                <a16:creationId xmlns:a16="http://schemas.microsoft.com/office/drawing/2014/main" id="{A72CA2AE-7027-42CB-9A50-FC75FE27FEC4}"/>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3305002" y="1708266"/>
            <a:ext cx="8458200" cy="4114800"/>
          </a:xfrm>
        </p:spPr>
      </p:pic>
      <p:pic>
        <p:nvPicPr>
          <p:cNvPr id="3" name="Εικόνα 2">
            <a:extLst>
              <a:ext uri="{FF2B5EF4-FFF2-40B4-BE49-F238E27FC236}">
                <a16:creationId xmlns:a16="http://schemas.microsoft.com/office/drawing/2014/main" id="{3A7240C4-987F-4217-A2D3-FB5018A9589C}"/>
              </a:ext>
            </a:extLst>
          </p:cNvPr>
          <p:cNvPicPr>
            <a:picLocks noChangeAspect="1"/>
          </p:cNvPicPr>
          <p:nvPr/>
        </p:nvPicPr>
        <p:blipFill>
          <a:blip r:embed="rId3"/>
          <a:stretch>
            <a:fillRect/>
          </a:stretch>
        </p:blipFill>
        <p:spPr>
          <a:xfrm>
            <a:off x="224477" y="665759"/>
            <a:ext cx="1359526" cy="2085013"/>
          </a:xfrm>
          <a:prstGeom prst="rect">
            <a:avLst/>
          </a:prstGeom>
        </p:spPr>
      </p:pic>
      <p:pic>
        <p:nvPicPr>
          <p:cNvPr id="11" name="Εικόνα 10" descr="Εικόνα που περιέχει έπιπλα, θέση&#10;&#10;Περιγραφή που δημιουργήθηκε αυτόματα">
            <a:extLst>
              <a:ext uri="{FF2B5EF4-FFF2-40B4-BE49-F238E27FC236}">
                <a16:creationId xmlns:a16="http://schemas.microsoft.com/office/drawing/2014/main" id="{2885EACC-7551-466A-A4FB-DF2FFBF587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28494" y="4946007"/>
            <a:ext cx="2425907" cy="1754117"/>
          </a:xfrm>
          <a:prstGeom prst="rect">
            <a:avLst/>
          </a:prstGeom>
        </p:spPr>
      </p:pic>
      <p:sp>
        <p:nvSpPr>
          <p:cNvPr id="4" name="Έλλειψη 10">
            <a:extLst>
              <a:ext uri="{FF2B5EF4-FFF2-40B4-BE49-F238E27FC236}">
                <a16:creationId xmlns:a16="http://schemas.microsoft.com/office/drawing/2014/main" id="{C8D0F458-33A4-4B96-BEFF-6F3DC6F89573}"/>
              </a:ext>
            </a:extLst>
          </p:cNvPr>
          <p:cNvSpPr/>
          <p:nvPr/>
        </p:nvSpPr>
        <p:spPr>
          <a:xfrm>
            <a:off x="243380" y="2867755"/>
            <a:ext cx="2915455" cy="3104622"/>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800" b="1" u="sng" dirty="0" err="1">
                <a:effectLst/>
                <a:latin typeface="Calibri" panose="020F0502020204030204" pitchFamily="34" charset="0"/>
                <a:ea typeface="Calibri" panose="020F0502020204030204" pitchFamily="34" charset="0"/>
                <a:cs typeface="Times New Roman" panose="02020603050405020304" pitchFamily="18" charset="0"/>
              </a:rPr>
              <a:t>Αρχή</a:t>
            </a: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u="sng" dirty="0" err="1">
                <a:effectLst/>
                <a:latin typeface="Calibri" panose="020F0502020204030204" pitchFamily="34" charset="0"/>
                <a:ea typeface="Calibri" panose="020F0502020204030204" pitchFamily="34" charset="0"/>
                <a:cs typeface="Times New Roman" panose="02020603050405020304" pitchFamily="18" charset="0"/>
              </a:rPr>
              <a:t>της</a:t>
            </a: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u="sng" dirty="0" err="1">
                <a:effectLst/>
                <a:latin typeface="Calibri" panose="020F0502020204030204" pitchFamily="34" charset="0"/>
                <a:ea typeface="Calibri" panose="020F0502020204030204" pitchFamily="34" charset="0"/>
                <a:cs typeface="Times New Roman" panose="02020603050405020304" pitchFamily="18" charset="0"/>
              </a:rPr>
              <a:t>Εικόν</a:t>
            </a: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ας</a:t>
            </a:r>
            <a:endParaRPr lang="el-GR" sz="1800" b="1" u="sng"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l-GR" sz="1800" dirty="0">
                <a:effectLst/>
                <a:latin typeface="Calibri" panose="020F0502020204030204" pitchFamily="34" charset="0"/>
                <a:ea typeface="Calibri" panose="020F0502020204030204" pitchFamily="34" charset="0"/>
                <a:cs typeface="Times New Roman" panose="02020603050405020304" pitchFamily="18" charset="0"/>
              </a:rPr>
              <a:t>Στο Ε.Υ. εμφανίζεται ένας φιλικός χαρακτήρας (</a:t>
            </a:r>
            <a:r>
              <a:rPr lang="en-US" sz="1800" dirty="0">
                <a:effectLst/>
                <a:latin typeface="Calibri" panose="020F0502020204030204" pitchFamily="34" charset="0"/>
                <a:ea typeface="Calibri" panose="020F0502020204030204" pitchFamily="34" charset="0"/>
                <a:cs typeface="Times New Roman" panose="02020603050405020304" pitchFamily="18" charset="0"/>
              </a:rPr>
              <a:t>avatar</a:t>
            </a:r>
            <a:r>
              <a:rPr lang="el-GR" sz="1800" dirty="0">
                <a:effectLst/>
                <a:latin typeface="Calibri" panose="020F0502020204030204" pitchFamily="34" charset="0"/>
                <a:ea typeface="Calibri" panose="020F0502020204030204" pitchFamily="34" charset="0"/>
                <a:cs typeface="Times New Roman" panose="02020603050405020304" pitchFamily="18" charset="0"/>
              </a:rPr>
              <a:t>) που ενισχύει τη διαδικασία μάθησης των εκπαιδευόμενων.</a:t>
            </a:r>
            <a:endParaRPr lang="el-GR" b="1" u="sng" dirty="0"/>
          </a:p>
        </p:txBody>
      </p:sp>
    </p:spTree>
    <p:extLst>
      <p:ext uri="{BB962C8B-B14F-4D97-AF65-F5344CB8AC3E}">
        <p14:creationId xmlns:p14="http://schemas.microsoft.com/office/powerpoint/2010/main" val="11614397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68CAD8A-B423-436C-A647-6BE0D0992D96}"/>
              </a:ext>
            </a:extLst>
          </p:cNvPr>
          <p:cNvSpPr>
            <a:spLocks noGrp="1"/>
          </p:cNvSpPr>
          <p:nvPr>
            <p:ph type="title"/>
          </p:nvPr>
        </p:nvSpPr>
        <p:spPr>
          <a:xfrm>
            <a:off x="812800" y="0"/>
            <a:ext cx="10566400" cy="1143000"/>
          </a:xfrm>
        </p:spPr>
        <p:txBody>
          <a:bodyPr anchor="t"/>
          <a:lstStyle/>
          <a:p>
            <a:pPr algn="r"/>
            <a:r>
              <a:rPr lang="el-GR" sz="2000" dirty="0">
                <a:effectLst/>
                <a:latin typeface="Times New Roman" panose="02020603050405020304" pitchFamily="18" charset="0"/>
                <a:ea typeface="Calibri" panose="020F0502020204030204" pitchFamily="34" charset="0"/>
              </a:rPr>
              <a:t>ερευνητικά ερωτήματα</a:t>
            </a:r>
            <a:endParaRPr lang="en-US" sz="2000" dirty="0"/>
          </a:p>
        </p:txBody>
      </p:sp>
      <p:sp>
        <p:nvSpPr>
          <p:cNvPr id="3" name="Θέση περιεχομένου 2">
            <a:extLst>
              <a:ext uri="{FF2B5EF4-FFF2-40B4-BE49-F238E27FC236}">
                <a16:creationId xmlns:a16="http://schemas.microsoft.com/office/drawing/2014/main" id="{DB99CEE5-D0A9-46AD-8DF6-3840449E75F0}"/>
              </a:ext>
            </a:extLst>
          </p:cNvPr>
          <p:cNvSpPr>
            <a:spLocks noGrp="1"/>
          </p:cNvSpPr>
          <p:nvPr>
            <p:ph sz="quarter" idx="13"/>
          </p:nvPr>
        </p:nvSpPr>
        <p:spPr>
          <a:xfrm>
            <a:off x="0" y="-83127"/>
            <a:ext cx="11900263" cy="5586153"/>
          </a:xfrm>
        </p:spPr>
        <p:txBody>
          <a:bodyPr>
            <a:noAutofit/>
          </a:bodyPr>
          <a:lstStyle/>
          <a:p>
            <a:pPr indent="0" algn="just">
              <a:lnSpc>
                <a:spcPct val="150000"/>
              </a:lnSpc>
              <a:spcAft>
                <a:spcPts val="800"/>
              </a:spcAft>
              <a:buNone/>
            </a:pPr>
            <a:r>
              <a:rPr lang="el-GR" sz="1300" b="1" dirty="0">
                <a:effectLst/>
                <a:latin typeface="Times New Roman" panose="02020603050405020304" pitchFamily="18" charset="0"/>
                <a:ea typeface="Calibri" panose="020F0502020204030204" pitchFamily="34" charset="0"/>
                <a:cs typeface="Times New Roman" panose="02020603050405020304" pitchFamily="18" charset="0"/>
              </a:rPr>
              <a:t>Αναφορικά</a:t>
            </a:r>
            <a:r>
              <a:rPr lang="en-US" sz="13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l-GR" sz="1300" b="1" dirty="0">
                <a:effectLst/>
                <a:latin typeface="Times New Roman" panose="02020603050405020304" pitchFamily="18" charset="0"/>
                <a:ea typeface="Calibri" panose="020F0502020204030204" pitchFamily="34" charset="0"/>
                <a:cs typeface="Times New Roman" panose="02020603050405020304" pitchFamily="18" charset="0"/>
              </a:rPr>
              <a:t>με τους </a:t>
            </a:r>
            <a:r>
              <a:rPr lang="el-GR" sz="1300" b="1"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ειδικούς</a:t>
            </a:r>
            <a:r>
              <a:rPr lang="el-GR" sz="13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300" b="1" dirty="0">
              <a:effectLst/>
              <a:latin typeface="Calibri" panose="020F0502020204030204" pitchFamily="34" charset="0"/>
              <a:ea typeface="Calibri" panose="020F0502020204030204" pitchFamily="34" charset="0"/>
              <a:cs typeface="Times New Roman" panose="02020603050405020304" pitchFamily="18" charset="0"/>
            </a:endParaRPr>
          </a:p>
          <a:p>
            <a:pPr marL="226695" algn="just">
              <a:lnSpc>
                <a:spcPct val="150000"/>
              </a:lnSpc>
              <a:spcAft>
                <a:spcPts val="800"/>
              </a:spcAft>
            </a:pPr>
            <a:r>
              <a:rPr lang="el-GR" sz="1300" dirty="0">
                <a:effectLst/>
                <a:latin typeface="Times New Roman" panose="02020603050405020304" pitchFamily="18" charset="0"/>
                <a:ea typeface="Calibri" panose="020F0502020204030204" pitchFamily="34" charset="0"/>
                <a:cs typeface="Times New Roman" panose="02020603050405020304" pitchFamily="18" charset="0"/>
              </a:rPr>
              <a:t>Α) </a:t>
            </a:r>
            <a:r>
              <a:rPr lang="el-GR"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Το εκπαιδευτικό υλικό </a:t>
            </a:r>
            <a:r>
              <a:rPr lang="el-GR" sz="13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διέπεται</a:t>
            </a:r>
            <a:r>
              <a:rPr lang="el-GR"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από τις αρχές και τη μεθοδολογία της εξ αποστάσεως εκπαίδευσης;</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p>
            <a:pPr marL="226695" algn="just">
              <a:lnSpc>
                <a:spcPct val="150000"/>
              </a:lnSpc>
              <a:spcAft>
                <a:spcPts val="800"/>
              </a:spcAft>
            </a:pPr>
            <a:r>
              <a:rPr lang="en-US"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a:t>
            </a:r>
            <a:r>
              <a:rPr lang="el-GR"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Το εκπαιδευτικό υλικό έχει δημιουργηθεί σύμφωνα με τις αρχές της </a:t>
            </a:r>
            <a:r>
              <a:rPr lang="el-GR" sz="13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Πολυμεσικής</a:t>
            </a:r>
            <a:r>
              <a:rPr lang="el-GR"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Μάθησης;</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spcAft>
                <a:spcPts val="800"/>
              </a:spcAft>
              <a:buNone/>
            </a:pPr>
            <a:r>
              <a:rPr lang="el-GR" sz="1300" b="1" dirty="0">
                <a:effectLst/>
                <a:latin typeface="Times New Roman" panose="02020603050405020304" pitchFamily="18" charset="0"/>
                <a:ea typeface="Calibri" panose="020F0502020204030204" pitchFamily="34" charset="0"/>
                <a:cs typeface="Times New Roman" panose="02020603050405020304" pitchFamily="18" charset="0"/>
              </a:rPr>
              <a:t>Αναφορικά με τους </a:t>
            </a:r>
            <a:r>
              <a:rPr lang="el-GR" sz="1300" b="1"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εκπαιδευτικούς</a:t>
            </a:r>
            <a:r>
              <a:rPr lang="el-GR" sz="13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300" b="1" dirty="0">
              <a:effectLst/>
              <a:latin typeface="Calibri" panose="020F0502020204030204" pitchFamily="34" charset="0"/>
              <a:ea typeface="Calibri" panose="020F0502020204030204" pitchFamily="34" charset="0"/>
              <a:cs typeface="Times New Roman" panose="02020603050405020304" pitchFamily="18" charset="0"/>
            </a:endParaRPr>
          </a:p>
          <a:p>
            <a:pPr indent="226695" algn="just">
              <a:lnSpc>
                <a:spcPct val="150000"/>
              </a:lnSpc>
              <a:spcAft>
                <a:spcPts val="800"/>
              </a:spcAft>
            </a:pPr>
            <a:r>
              <a:rPr lang="el-GR" sz="1300" dirty="0">
                <a:effectLst/>
                <a:latin typeface="Times New Roman" panose="02020603050405020304" pitchFamily="18" charset="0"/>
                <a:ea typeface="Calibri" panose="020F0502020204030204" pitchFamily="34" charset="0"/>
                <a:cs typeface="Times New Roman" panose="02020603050405020304" pitchFamily="18" charset="0"/>
              </a:rPr>
              <a:t>Α) Ποιες είναι οι απόψεις των εκπαιδευτικών αναφορικά με την ευχρηστία του </a:t>
            </a:r>
            <a:r>
              <a:rPr lang="el-GR" sz="1300" dirty="0" err="1">
                <a:effectLst/>
                <a:latin typeface="Times New Roman" panose="02020603050405020304" pitchFamily="18" charset="0"/>
                <a:ea typeface="Calibri" panose="020F0502020204030204" pitchFamily="34" charset="0"/>
                <a:cs typeface="Times New Roman" panose="02020603050405020304" pitchFamily="18" charset="0"/>
              </a:rPr>
              <a:t>διαδραστικού</a:t>
            </a:r>
            <a:r>
              <a:rPr lang="el-GR" sz="1300" dirty="0">
                <a:effectLst/>
                <a:latin typeface="Times New Roman" panose="02020603050405020304" pitchFamily="18" charset="0"/>
                <a:ea typeface="Calibri" panose="020F0502020204030204" pitchFamily="34" charset="0"/>
                <a:cs typeface="Times New Roman" panose="02020603050405020304" pitchFamily="18" charset="0"/>
              </a:rPr>
              <a:t> εκπαιδευτικού υλικού; </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p>
            <a:pPr indent="226695" algn="just">
              <a:lnSpc>
                <a:spcPct val="150000"/>
              </a:lnSpc>
              <a:spcAft>
                <a:spcPts val="800"/>
              </a:spcAft>
            </a:pPr>
            <a:r>
              <a:rPr lang="el-GR" sz="1300" dirty="0">
                <a:effectLst/>
                <a:latin typeface="Times New Roman" panose="02020603050405020304" pitchFamily="18" charset="0"/>
                <a:ea typeface="Calibri" panose="020F0502020204030204" pitchFamily="34" charset="0"/>
                <a:cs typeface="Times New Roman" panose="02020603050405020304" pitchFamily="18" charset="0"/>
              </a:rPr>
              <a:t> Β) Ποιες είναι οι απόψεις των εκπαιδευτικών αναφορικά με την κατανόηση του περιεχομένου του μαθήματος από τους/τις μαθητές/</a:t>
            </a:r>
            <a:r>
              <a:rPr lang="el-GR" sz="1300" dirty="0" err="1">
                <a:effectLst/>
                <a:latin typeface="Times New Roman" panose="02020603050405020304" pitchFamily="18" charset="0"/>
                <a:ea typeface="Calibri" panose="020F0502020204030204" pitchFamily="34" charset="0"/>
                <a:cs typeface="Times New Roman" panose="02020603050405020304" pitchFamily="18" charset="0"/>
              </a:rPr>
              <a:t>τριες</a:t>
            </a:r>
            <a:r>
              <a:rPr lang="el-GR" sz="1300" dirty="0">
                <a:effectLst/>
                <a:latin typeface="Times New Roman" panose="02020603050405020304" pitchFamily="18" charset="0"/>
                <a:ea typeface="Calibri" panose="020F0502020204030204" pitchFamily="34" charset="0"/>
                <a:cs typeface="Times New Roman" panose="02020603050405020304" pitchFamily="18" charset="0"/>
              </a:rPr>
              <a:t> </a:t>
            </a:r>
            <a:r>
              <a:rPr lang="el-GR" sz="1300">
                <a:effectLst/>
                <a:latin typeface="Times New Roman" panose="02020603050405020304" pitchFamily="18" charset="0"/>
                <a:ea typeface="Calibri" panose="020F0502020204030204" pitchFamily="34" charset="0"/>
                <a:cs typeface="Times New Roman" panose="02020603050405020304" pitchFamily="18" charset="0"/>
              </a:rPr>
              <a:t>με τη χρήση </a:t>
            </a:r>
            <a:r>
              <a:rPr lang="el-GR" sz="1300" dirty="0">
                <a:effectLst/>
                <a:latin typeface="Times New Roman" panose="02020603050405020304" pitchFamily="18" charset="0"/>
                <a:ea typeface="Calibri" panose="020F0502020204030204" pitchFamily="34" charset="0"/>
                <a:cs typeface="Times New Roman" panose="02020603050405020304" pitchFamily="18" charset="0"/>
              </a:rPr>
              <a:t>συμπληρωματικού εκπαιδευτικού υλικού με τη μεθοδολογία της εξ αποστάσεως εκπαίδευσης; </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p>
            <a:pPr indent="226695" algn="just">
              <a:lnSpc>
                <a:spcPct val="150000"/>
              </a:lnSpc>
              <a:spcAft>
                <a:spcPts val="800"/>
              </a:spcAft>
            </a:pPr>
            <a:r>
              <a:rPr lang="el-GR" sz="1300" dirty="0">
                <a:effectLst/>
                <a:latin typeface="Times New Roman" panose="02020603050405020304" pitchFamily="18" charset="0"/>
                <a:ea typeface="Calibri" panose="020F0502020204030204" pitchFamily="34" charset="0"/>
                <a:cs typeface="Times New Roman" panose="02020603050405020304" pitchFamily="18" charset="0"/>
              </a:rPr>
              <a:t>Γ) Πώς ανταποκρίνονται οι εκπαιδευτικοί στο ενδεχόμενο να συνδυάζουν τον συμβατικό τρόπο διδασκαλίας με τη χρήση κατάλληλου εκπαιδευτικού λογισμικού; </a:t>
            </a:r>
            <a:endParaRPr lang="en-US" sz="1300" dirty="0">
              <a:effectLst/>
              <a:latin typeface="Times New Roman" panose="02020603050405020304" pitchFamily="18" charset="0"/>
              <a:ea typeface="Calibri" panose="020F0502020204030204" pitchFamily="34" charset="0"/>
              <a:cs typeface="Times New Roman" panose="02020603050405020304" pitchFamily="18" charset="0"/>
            </a:endParaRPr>
          </a:p>
          <a:p>
            <a:pPr indent="0" algn="just">
              <a:lnSpc>
                <a:spcPct val="150000"/>
              </a:lnSpc>
              <a:spcAft>
                <a:spcPts val="800"/>
              </a:spcAft>
              <a:buNone/>
            </a:pPr>
            <a:r>
              <a:rPr lang="el-GR" sz="1300" b="1" dirty="0">
                <a:effectLst/>
                <a:latin typeface="Times New Roman" panose="02020603050405020304" pitchFamily="18" charset="0"/>
                <a:ea typeface="Calibri" panose="020F0502020204030204" pitchFamily="34" charset="0"/>
                <a:cs typeface="Times New Roman" panose="02020603050405020304" pitchFamily="18" charset="0"/>
              </a:rPr>
              <a:t>Αντίστοιχα ερευνητικά ερωτήματα ετέθησαν και στους/τις </a:t>
            </a:r>
            <a:r>
              <a:rPr lang="el-GR" sz="1300" b="1"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μαθητές/</a:t>
            </a:r>
            <a:r>
              <a:rPr lang="el-GR" sz="1300" b="1" dirty="0" err="1">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τριες</a:t>
            </a:r>
            <a:r>
              <a:rPr lang="el-GR" sz="13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300" b="1" dirty="0">
              <a:effectLst/>
              <a:latin typeface="Calibri" panose="020F0502020204030204" pitchFamily="34" charset="0"/>
              <a:ea typeface="Calibri" panose="020F0502020204030204" pitchFamily="34" charset="0"/>
              <a:cs typeface="Times New Roman" panose="02020603050405020304" pitchFamily="18" charset="0"/>
            </a:endParaRPr>
          </a:p>
          <a:p>
            <a:pPr indent="226695" algn="just">
              <a:lnSpc>
                <a:spcPct val="150000"/>
              </a:lnSpc>
              <a:spcAft>
                <a:spcPts val="800"/>
              </a:spcAft>
            </a:pPr>
            <a:r>
              <a:rPr lang="el-GR" sz="1300" dirty="0">
                <a:effectLst/>
                <a:latin typeface="Times New Roman" panose="02020603050405020304" pitchFamily="18" charset="0"/>
                <a:ea typeface="Calibri" panose="020F0502020204030204" pitchFamily="34" charset="0"/>
                <a:cs typeface="Times New Roman" panose="02020603050405020304" pitchFamily="18" charset="0"/>
              </a:rPr>
              <a:t>Α) Ποιες είναι οι απόψεις των μαθητών/τριών αναφορικά με την ευχρηστία του υλικού; </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p>
            <a:pPr indent="226695" algn="just">
              <a:lnSpc>
                <a:spcPct val="150000"/>
              </a:lnSpc>
              <a:spcAft>
                <a:spcPts val="800"/>
              </a:spcAft>
            </a:pPr>
            <a:r>
              <a:rPr lang="el-GR" sz="1300" dirty="0">
                <a:effectLst/>
                <a:latin typeface="Times New Roman" panose="02020603050405020304" pitchFamily="18" charset="0"/>
                <a:ea typeface="Calibri" panose="020F0502020204030204" pitchFamily="34" charset="0"/>
                <a:cs typeface="Times New Roman" panose="02020603050405020304" pitchFamily="18" charset="0"/>
              </a:rPr>
              <a:t> Β) Ποιες είναι οι απόψεις των μαθητών/τριών αναφορικά με την κατανόηση του συμπληρωματικού υλικού του μαθήματος Εφαρμογές </a:t>
            </a:r>
            <a:r>
              <a:rPr lang="el-GR"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Η/Υ </a:t>
            </a:r>
            <a:r>
              <a:rPr lang="el-GR" sz="1300" dirty="0">
                <a:effectLst/>
                <a:latin typeface="Times New Roman" panose="02020603050405020304" pitchFamily="18" charset="0"/>
                <a:ea typeface="Calibri" panose="020F0502020204030204" pitchFamily="34" charset="0"/>
                <a:cs typeface="Times New Roman" panose="02020603050405020304" pitchFamily="18" charset="0"/>
              </a:rPr>
              <a:t>στον Τουρισμό με τη μεθοδολογία της εξ αποστάσεως εκπαίδευσης; </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p>
            <a:pPr indent="226695" algn="just">
              <a:lnSpc>
                <a:spcPct val="150000"/>
              </a:lnSpc>
              <a:spcAft>
                <a:spcPts val="800"/>
              </a:spcAft>
            </a:pPr>
            <a:r>
              <a:rPr lang="el-GR" sz="1300" dirty="0">
                <a:effectLst/>
                <a:latin typeface="Times New Roman" panose="02020603050405020304" pitchFamily="18" charset="0"/>
                <a:ea typeface="Calibri" panose="020F0502020204030204" pitchFamily="34" charset="0"/>
                <a:cs typeface="Times New Roman" panose="02020603050405020304" pitchFamily="18" charset="0"/>
              </a:rPr>
              <a:t>Γ) Σε ποιο βαθμό συμβάλλει σύμφωνα με τους/τις μαθητές/</a:t>
            </a:r>
            <a:r>
              <a:rPr lang="el-GR" sz="1300" dirty="0" err="1">
                <a:effectLst/>
                <a:latin typeface="Times New Roman" panose="02020603050405020304" pitchFamily="18" charset="0"/>
                <a:ea typeface="Calibri" panose="020F0502020204030204" pitchFamily="34" charset="0"/>
                <a:cs typeface="Times New Roman" panose="02020603050405020304" pitchFamily="18" charset="0"/>
              </a:rPr>
              <a:t>τριες</a:t>
            </a:r>
            <a:r>
              <a:rPr lang="el-GR" sz="1300" dirty="0">
                <a:effectLst/>
                <a:latin typeface="Times New Roman" panose="02020603050405020304" pitchFamily="18" charset="0"/>
                <a:ea typeface="Calibri" panose="020F0502020204030204" pitchFamily="34" charset="0"/>
                <a:cs typeface="Times New Roman" panose="02020603050405020304" pitchFamily="18" charset="0"/>
              </a:rPr>
              <a:t> η χρήση εκπαιδευτικού υλικού με τη μεθοδολογία της εξ αποστάσεως εκπαίδευσης στην εμβάθυνση των διαδικασιών που ακολουθούνται σ' ένα ξενοδοχείο, στην καλύτερη κατανόηση κάποιων τουριστικών εννοιών και στην ανάπτυξη της κριτικής σκέψης τους;  </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p>
            <a:pPr indent="226695" algn="just">
              <a:lnSpc>
                <a:spcPct val="150000"/>
              </a:lnSpc>
              <a:spcAft>
                <a:spcPts val="800"/>
              </a:spcAft>
            </a:pPr>
            <a:r>
              <a:rPr lang="el-GR" sz="1300" dirty="0">
                <a:effectLst/>
                <a:latin typeface="Times New Roman" panose="02020603050405020304" pitchFamily="18" charset="0"/>
                <a:ea typeface="Calibri" panose="020F0502020204030204" pitchFamily="34" charset="0"/>
                <a:cs typeface="Times New Roman" panose="02020603050405020304" pitchFamily="18" charset="0"/>
              </a:rPr>
              <a:t>Δ) Πώς αντιμετωπίζουν οι μαθητές/</a:t>
            </a:r>
            <a:r>
              <a:rPr lang="el-GR" sz="1300" dirty="0" err="1">
                <a:effectLst/>
                <a:latin typeface="Times New Roman" panose="02020603050405020304" pitchFamily="18" charset="0"/>
                <a:ea typeface="Calibri" panose="020F0502020204030204" pitchFamily="34" charset="0"/>
                <a:cs typeface="Times New Roman" panose="02020603050405020304" pitchFamily="18" charset="0"/>
              </a:rPr>
              <a:t>τριες</a:t>
            </a:r>
            <a:r>
              <a:rPr lang="el-GR" sz="1300" dirty="0">
                <a:effectLst/>
                <a:latin typeface="Times New Roman" panose="02020603050405020304" pitchFamily="18" charset="0"/>
                <a:ea typeface="Calibri" panose="020F0502020204030204" pitchFamily="34" charset="0"/>
                <a:cs typeface="Times New Roman" panose="02020603050405020304" pitchFamily="18" charset="0"/>
              </a:rPr>
              <a:t>  το ενδεχόμενο να συνδυάζεται ο συμβατικός τρόπος διδασκαλίας με τη χρήση συμπληρωματικού εκπαιδευτικού λογισμικού στο μάθημα Εφαρμογές </a:t>
            </a:r>
            <a:r>
              <a:rPr lang="el-GR"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Η/Υ</a:t>
            </a:r>
            <a:r>
              <a:rPr lang="el-GR" sz="1300" dirty="0">
                <a:effectLst/>
                <a:latin typeface="Times New Roman" panose="02020603050405020304" pitchFamily="18" charset="0"/>
                <a:ea typeface="Calibri" panose="020F0502020204030204" pitchFamily="34" charset="0"/>
                <a:cs typeface="Times New Roman" panose="02020603050405020304" pitchFamily="18" charset="0"/>
              </a:rPr>
              <a:t> στον Τουρισμό;</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91994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3">
                                            <p:txEl>
                                              <p:pRg st="0" end="0"/>
                                            </p:txEl>
                                          </p:spTgt>
                                        </p:tgtEl>
                                        <p:attrNameLst>
                                          <p:attrName>style.color</p:attrName>
                                        </p:attrNameLst>
                                      </p:cBhvr>
                                      <p:to>
                                        <a:schemeClr val="bg1"/>
                                      </p:to>
                                    </p:animClr>
                                    <p:animClr clrSpc="rgb" dir="cw">
                                      <p:cBhvr>
                                        <p:cTn id="7" dur="250" autoRev="1" fill="remove"/>
                                        <p:tgtEl>
                                          <p:spTgt spid="3">
                                            <p:txEl>
                                              <p:pRg st="0" end="0"/>
                                            </p:txEl>
                                          </p:spTgt>
                                        </p:tgtEl>
                                        <p:attrNameLst>
                                          <p:attrName>fillcolor</p:attrName>
                                        </p:attrNameLst>
                                      </p:cBhvr>
                                      <p:to>
                                        <a:schemeClr val="bg1"/>
                                      </p:to>
                                    </p:animClr>
                                    <p:set>
                                      <p:cBhvr>
                                        <p:cTn id="8" dur="250" autoRev="1" fill="remove"/>
                                        <p:tgtEl>
                                          <p:spTgt spid="3">
                                            <p:txEl>
                                              <p:pRg st="0" end="0"/>
                                            </p:txEl>
                                          </p:spTgt>
                                        </p:tgtEl>
                                        <p:attrNameLst>
                                          <p:attrName>fill.type</p:attrName>
                                        </p:attrNameLst>
                                      </p:cBhvr>
                                      <p:to>
                                        <p:strVal val="solid"/>
                                      </p:to>
                                    </p:set>
                                    <p:set>
                                      <p:cBhvr>
                                        <p:cTn id="9" dur="250" autoRev="1" fill="remove"/>
                                        <p:tgtEl>
                                          <p:spTgt spid="3">
                                            <p:txEl>
                                              <p:pRg st="0" end="0"/>
                                            </p:txEl>
                                          </p:spTgt>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27" presetClass="emph" presetSubtype="0" fill="remove" grpId="0" nodeType="clickEffect">
                                  <p:stCondLst>
                                    <p:cond delay="0"/>
                                  </p:stCondLst>
                                  <p:childTnLst>
                                    <p:animClr clrSpc="rgb" dir="cw">
                                      <p:cBhvr override="childStyle">
                                        <p:cTn id="13" dur="250" autoRev="1" fill="remove"/>
                                        <p:tgtEl>
                                          <p:spTgt spid="3">
                                            <p:txEl>
                                              <p:pRg st="1" end="1"/>
                                            </p:txEl>
                                          </p:spTgt>
                                        </p:tgtEl>
                                        <p:attrNameLst>
                                          <p:attrName>style.color</p:attrName>
                                        </p:attrNameLst>
                                      </p:cBhvr>
                                      <p:to>
                                        <a:schemeClr val="bg1"/>
                                      </p:to>
                                    </p:animClr>
                                    <p:animClr clrSpc="rgb" dir="cw">
                                      <p:cBhvr>
                                        <p:cTn id="14" dur="250" autoRev="1" fill="remove"/>
                                        <p:tgtEl>
                                          <p:spTgt spid="3">
                                            <p:txEl>
                                              <p:pRg st="1" end="1"/>
                                            </p:txEl>
                                          </p:spTgt>
                                        </p:tgtEl>
                                        <p:attrNameLst>
                                          <p:attrName>fillcolor</p:attrName>
                                        </p:attrNameLst>
                                      </p:cBhvr>
                                      <p:to>
                                        <a:schemeClr val="bg1"/>
                                      </p:to>
                                    </p:animClr>
                                    <p:set>
                                      <p:cBhvr>
                                        <p:cTn id="15" dur="250" autoRev="1" fill="remove"/>
                                        <p:tgtEl>
                                          <p:spTgt spid="3">
                                            <p:txEl>
                                              <p:pRg st="1" end="1"/>
                                            </p:txEl>
                                          </p:spTgt>
                                        </p:tgtEl>
                                        <p:attrNameLst>
                                          <p:attrName>fill.type</p:attrName>
                                        </p:attrNameLst>
                                      </p:cBhvr>
                                      <p:to>
                                        <p:strVal val="solid"/>
                                      </p:to>
                                    </p:set>
                                    <p:set>
                                      <p:cBhvr>
                                        <p:cTn id="16" dur="250" autoRev="1" fill="remove"/>
                                        <p:tgtEl>
                                          <p:spTgt spid="3">
                                            <p:txEl>
                                              <p:pRg st="1" end="1"/>
                                            </p:txEl>
                                          </p:spTgt>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27" presetClass="emph" presetSubtype="0" fill="remove" grpId="0" nodeType="clickEffect">
                                  <p:stCondLst>
                                    <p:cond delay="0"/>
                                  </p:stCondLst>
                                  <p:childTnLst>
                                    <p:animClr clrSpc="rgb" dir="cw">
                                      <p:cBhvr override="childStyle">
                                        <p:cTn id="20" dur="250" autoRev="1" fill="remove"/>
                                        <p:tgtEl>
                                          <p:spTgt spid="3">
                                            <p:txEl>
                                              <p:pRg st="2" end="2"/>
                                            </p:txEl>
                                          </p:spTgt>
                                        </p:tgtEl>
                                        <p:attrNameLst>
                                          <p:attrName>style.color</p:attrName>
                                        </p:attrNameLst>
                                      </p:cBhvr>
                                      <p:to>
                                        <a:schemeClr val="bg1"/>
                                      </p:to>
                                    </p:animClr>
                                    <p:animClr clrSpc="rgb" dir="cw">
                                      <p:cBhvr>
                                        <p:cTn id="21" dur="250" autoRev="1" fill="remove"/>
                                        <p:tgtEl>
                                          <p:spTgt spid="3">
                                            <p:txEl>
                                              <p:pRg st="2" end="2"/>
                                            </p:txEl>
                                          </p:spTgt>
                                        </p:tgtEl>
                                        <p:attrNameLst>
                                          <p:attrName>fillcolor</p:attrName>
                                        </p:attrNameLst>
                                      </p:cBhvr>
                                      <p:to>
                                        <a:schemeClr val="bg1"/>
                                      </p:to>
                                    </p:animClr>
                                    <p:set>
                                      <p:cBhvr>
                                        <p:cTn id="22" dur="250" autoRev="1" fill="remove"/>
                                        <p:tgtEl>
                                          <p:spTgt spid="3">
                                            <p:txEl>
                                              <p:pRg st="2" end="2"/>
                                            </p:txEl>
                                          </p:spTgt>
                                        </p:tgtEl>
                                        <p:attrNameLst>
                                          <p:attrName>fill.type</p:attrName>
                                        </p:attrNameLst>
                                      </p:cBhvr>
                                      <p:to>
                                        <p:strVal val="solid"/>
                                      </p:to>
                                    </p:set>
                                    <p:set>
                                      <p:cBhvr>
                                        <p:cTn id="23" dur="250" autoRev="1" fill="remove"/>
                                        <p:tgtEl>
                                          <p:spTgt spid="3">
                                            <p:txEl>
                                              <p:pRg st="2" end="2"/>
                                            </p:txEl>
                                          </p:spTgt>
                                        </p:tgtEl>
                                        <p:attrNameLst>
                                          <p:attrName>fill.on</p:attrName>
                                        </p:attrNameLst>
                                      </p:cBhvr>
                                      <p:to>
                                        <p:strVal val="true"/>
                                      </p:to>
                                    </p:set>
                                  </p:childTnLst>
                                </p:cTn>
                              </p:par>
                            </p:childTnLst>
                          </p:cTn>
                        </p:par>
                      </p:childTnLst>
                    </p:cTn>
                  </p:par>
                  <p:par>
                    <p:cTn id="24" fill="hold">
                      <p:stCondLst>
                        <p:cond delay="indefinite"/>
                      </p:stCondLst>
                      <p:childTnLst>
                        <p:par>
                          <p:cTn id="25" fill="hold">
                            <p:stCondLst>
                              <p:cond delay="0"/>
                            </p:stCondLst>
                            <p:childTnLst>
                              <p:par>
                                <p:cTn id="26" presetID="27" presetClass="emph" presetSubtype="0" fill="remove" grpId="0" nodeType="clickEffect">
                                  <p:stCondLst>
                                    <p:cond delay="0"/>
                                  </p:stCondLst>
                                  <p:childTnLst>
                                    <p:animClr clrSpc="rgb" dir="cw">
                                      <p:cBhvr override="childStyle">
                                        <p:cTn id="27" dur="250" autoRev="1" fill="remove"/>
                                        <p:tgtEl>
                                          <p:spTgt spid="3">
                                            <p:txEl>
                                              <p:pRg st="3" end="3"/>
                                            </p:txEl>
                                          </p:spTgt>
                                        </p:tgtEl>
                                        <p:attrNameLst>
                                          <p:attrName>style.color</p:attrName>
                                        </p:attrNameLst>
                                      </p:cBhvr>
                                      <p:to>
                                        <a:schemeClr val="bg1"/>
                                      </p:to>
                                    </p:animClr>
                                    <p:animClr clrSpc="rgb" dir="cw">
                                      <p:cBhvr>
                                        <p:cTn id="28" dur="250" autoRev="1" fill="remove"/>
                                        <p:tgtEl>
                                          <p:spTgt spid="3">
                                            <p:txEl>
                                              <p:pRg st="3" end="3"/>
                                            </p:txEl>
                                          </p:spTgt>
                                        </p:tgtEl>
                                        <p:attrNameLst>
                                          <p:attrName>fillcolor</p:attrName>
                                        </p:attrNameLst>
                                      </p:cBhvr>
                                      <p:to>
                                        <a:schemeClr val="bg1"/>
                                      </p:to>
                                    </p:animClr>
                                    <p:set>
                                      <p:cBhvr>
                                        <p:cTn id="29" dur="250" autoRev="1" fill="remove"/>
                                        <p:tgtEl>
                                          <p:spTgt spid="3">
                                            <p:txEl>
                                              <p:pRg st="3" end="3"/>
                                            </p:txEl>
                                          </p:spTgt>
                                        </p:tgtEl>
                                        <p:attrNameLst>
                                          <p:attrName>fill.type</p:attrName>
                                        </p:attrNameLst>
                                      </p:cBhvr>
                                      <p:to>
                                        <p:strVal val="solid"/>
                                      </p:to>
                                    </p:set>
                                    <p:set>
                                      <p:cBhvr>
                                        <p:cTn id="30" dur="250" autoRev="1" fill="remove"/>
                                        <p:tgtEl>
                                          <p:spTgt spid="3">
                                            <p:txEl>
                                              <p:pRg st="3" end="3"/>
                                            </p:txEl>
                                          </p:spTgt>
                                        </p:tgtEl>
                                        <p:attrNameLst>
                                          <p:attrName>fill.on</p:attrName>
                                        </p:attrNameLst>
                                      </p:cBhvr>
                                      <p:to>
                                        <p:strVal val="true"/>
                                      </p:to>
                                    </p:set>
                                  </p:childTnLst>
                                </p:cTn>
                              </p:par>
                            </p:childTnLst>
                          </p:cTn>
                        </p:par>
                      </p:childTnLst>
                    </p:cTn>
                  </p:par>
                  <p:par>
                    <p:cTn id="31" fill="hold">
                      <p:stCondLst>
                        <p:cond delay="indefinite"/>
                      </p:stCondLst>
                      <p:childTnLst>
                        <p:par>
                          <p:cTn id="32" fill="hold">
                            <p:stCondLst>
                              <p:cond delay="0"/>
                            </p:stCondLst>
                            <p:childTnLst>
                              <p:par>
                                <p:cTn id="33" presetID="27" presetClass="emph" presetSubtype="0" fill="remove" grpId="0" nodeType="clickEffect">
                                  <p:stCondLst>
                                    <p:cond delay="0"/>
                                  </p:stCondLst>
                                  <p:childTnLst>
                                    <p:animClr clrSpc="rgb" dir="cw">
                                      <p:cBhvr override="childStyle">
                                        <p:cTn id="34" dur="250" autoRev="1" fill="remove"/>
                                        <p:tgtEl>
                                          <p:spTgt spid="3">
                                            <p:txEl>
                                              <p:pRg st="4" end="4"/>
                                            </p:txEl>
                                          </p:spTgt>
                                        </p:tgtEl>
                                        <p:attrNameLst>
                                          <p:attrName>style.color</p:attrName>
                                        </p:attrNameLst>
                                      </p:cBhvr>
                                      <p:to>
                                        <a:schemeClr val="bg1"/>
                                      </p:to>
                                    </p:animClr>
                                    <p:animClr clrSpc="rgb" dir="cw">
                                      <p:cBhvr>
                                        <p:cTn id="35" dur="250" autoRev="1" fill="remove"/>
                                        <p:tgtEl>
                                          <p:spTgt spid="3">
                                            <p:txEl>
                                              <p:pRg st="4" end="4"/>
                                            </p:txEl>
                                          </p:spTgt>
                                        </p:tgtEl>
                                        <p:attrNameLst>
                                          <p:attrName>fillcolor</p:attrName>
                                        </p:attrNameLst>
                                      </p:cBhvr>
                                      <p:to>
                                        <a:schemeClr val="bg1"/>
                                      </p:to>
                                    </p:animClr>
                                    <p:set>
                                      <p:cBhvr>
                                        <p:cTn id="36" dur="250" autoRev="1" fill="remove"/>
                                        <p:tgtEl>
                                          <p:spTgt spid="3">
                                            <p:txEl>
                                              <p:pRg st="4" end="4"/>
                                            </p:txEl>
                                          </p:spTgt>
                                        </p:tgtEl>
                                        <p:attrNameLst>
                                          <p:attrName>fill.type</p:attrName>
                                        </p:attrNameLst>
                                      </p:cBhvr>
                                      <p:to>
                                        <p:strVal val="solid"/>
                                      </p:to>
                                    </p:set>
                                    <p:set>
                                      <p:cBhvr>
                                        <p:cTn id="37" dur="250" autoRev="1" fill="remove"/>
                                        <p:tgtEl>
                                          <p:spTgt spid="3">
                                            <p:txEl>
                                              <p:pRg st="4" end="4"/>
                                            </p:txEl>
                                          </p:spTgt>
                                        </p:tgtEl>
                                        <p:attrNameLst>
                                          <p:attrName>fill.on</p:attrName>
                                        </p:attrNameLst>
                                      </p:cBhvr>
                                      <p:to>
                                        <p:strVal val="true"/>
                                      </p:to>
                                    </p:set>
                                  </p:childTnLst>
                                </p:cTn>
                              </p:par>
                            </p:childTnLst>
                          </p:cTn>
                        </p:par>
                      </p:childTnLst>
                    </p:cTn>
                  </p:par>
                  <p:par>
                    <p:cTn id="38" fill="hold">
                      <p:stCondLst>
                        <p:cond delay="indefinite"/>
                      </p:stCondLst>
                      <p:childTnLst>
                        <p:par>
                          <p:cTn id="39" fill="hold">
                            <p:stCondLst>
                              <p:cond delay="0"/>
                            </p:stCondLst>
                            <p:childTnLst>
                              <p:par>
                                <p:cTn id="40" presetID="27" presetClass="emph" presetSubtype="0" fill="remove" grpId="0" nodeType="clickEffect">
                                  <p:stCondLst>
                                    <p:cond delay="0"/>
                                  </p:stCondLst>
                                  <p:childTnLst>
                                    <p:animClr clrSpc="rgb" dir="cw">
                                      <p:cBhvr override="childStyle">
                                        <p:cTn id="41" dur="250" autoRev="1" fill="remove"/>
                                        <p:tgtEl>
                                          <p:spTgt spid="3">
                                            <p:txEl>
                                              <p:pRg st="5" end="5"/>
                                            </p:txEl>
                                          </p:spTgt>
                                        </p:tgtEl>
                                        <p:attrNameLst>
                                          <p:attrName>style.color</p:attrName>
                                        </p:attrNameLst>
                                      </p:cBhvr>
                                      <p:to>
                                        <a:schemeClr val="bg1"/>
                                      </p:to>
                                    </p:animClr>
                                    <p:animClr clrSpc="rgb" dir="cw">
                                      <p:cBhvr>
                                        <p:cTn id="42" dur="250" autoRev="1" fill="remove"/>
                                        <p:tgtEl>
                                          <p:spTgt spid="3">
                                            <p:txEl>
                                              <p:pRg st="5" end="5"/>
                                            </p:txEl>
                                          </p:spTgt>
                                        </p:tgtEl>
                                        <p:attrNameLst>
                                          <p:attrName>fillcolor</p:attrName>
                                        </p:attrNameLst>
                                      </p:cBhvr>
                                      <p:to>
                                        <a:schemeClr val="bg1"/>
                                      </p:to>
                                    </p:animClr>
                                    <p:set>
                                      <p:cBhvr>
                                        <p:cTn id="43" dur="250" autoRev="1" fill="remove"/>
                                        <p:tgtEl>
                                          <p:spTgt spid="3">
                                            <p:txEl>
                                              <p:pRg st="5" end="5"/>
                                            </p:txEl>
                                          </p:spTgt>
                                        </p:tgtEl>
                                        <p:attrNameLst>
                                          <p:attrName>fill.type</p:attrName>
                                        </p:attrNameLst>
                                      </p:cBhvr>
                                      <p:to>
                                        <p:strVal val="solid"/>
                                      </p:to>
                                    </p:set>
                                    <p:set>
                                      <p:cBhvr>
                                        <p:cTn id="44" dur="250" autoRev="1" fill="remove"/>
                                        <p:tgtEl>
                                          <p:spTgt spid="3">
                                            <p:txEl>
                                              <p:pRg st="5" end="5"/>
                                            </p:txEl>
                                          </p:spTgt>
                                        </p:tgtEl>
                                        <p:attrNameLst>
                                          <p:attrName>fill.on</p:attrName>
                                        </p:attrNameLst>
                                      </p:cBhvr>
                                      <p:to>
                                        <p:strVal val="true"/>
                                      </p:to>
                                    </p:set>
                                  </p:childTnLst>
                                </p:cTn>
                              </p:par>
                            </p:childTnLst>
                          </p:cTn>
                        </p:par>
                      </p:childTnLst>
                    </p:cTn>
                  </p:par>
                  <p:par>
                    <p:cTn id="45" fill="hold">
                      <p:stCondLst>
                        <p:cond delay="indefinite"/>
                      </p:stCondLst>
                      <p:childTnLst>
                        <p:par>
                          <p:cTn id="46" fill="hold">
                            <p:stCondLst>
                              <p:cond delay="0"/>
                            </p:stCondLst>
                            <p:childTnLst>
                              <p:par>
                                <p:cTn id="47" presetID="27" presetClass="emph" presetSubtype="0" fill="remove" grpId="0" nodeType="clickEffect">
                                  <p:stCondLst>
                                    <p:cond delay="0"/>
                                  </p:stCondLst>
                                  <p:childTnLst>
                                    <p:animClr clrSpc="rgb" dir="cw">
                                      <p:cBhvr override="childStyle">
                                        <p:cTn id="48" dur="250" autoRev="1" fill="remove"/>
                                        <p:tgtEl>
                                          <p:spTgt spid="3">
                                            <p:txEl>
                                              <p:pRg st="6" end="6"/>
                                            </p:txEl>
                                          </p:spTgt>
                                        </p:tgtEl>
                                        <p:attrNameLst>
                                          <p:attrName>style.color</p:attrName>
                                        </p:attrNameLst>
                                      </p:cBhvr>
                                      <p:to>
                                        <a:schemeClr val="bg1"/>
                                      </p:to>
                                    </p:animClr>
                                    <p:animClr clrSpc="rgb" dir="cw">
                                      <p:cBhvr>
                                        <p:cTn id="49" dur="250" autoRev="1" fill="remove"/>
                                        <p:tgtEl>
                                          <p:spTgt spid="3">
                                            <p:txEl>
                                              <p:pRg st="6" end="6"/>
                                            </p:txEl>
                                          </p:spTgt>
                                        </p:tgtEl>
                                        <p:attrNameLst>
                                          <p:attrName>fillcolor</p:attrName>
                                        </p:attrNameLst>
                                      </p:cBhvr>
                                      <p:to>
                                        <a:schemeClr val="bg1"/>
                                      </p:to>
                                    </p:animClr>
                                    <p:set>
                                      <p:cBhvr>
                                        <p:cTn id="50" dur="250" autoRev="1" fill="remove"/>
                                        <p:tgtEl>
                                          <p:spTgt spid="3">
                                            <p:txEl>
                                              <p:pRg st="6" end="6"/>
                                            </p:txEl>
                                          </p:spTgt>
                                        </p:tgtEl>
                                        <p:attrNameLst>
                                          <p:attrName>fill.type</p:attrName>
                                        </p:attrNameLst>
                                      </p:cBhvr>
                                      <p:to>
                                        <p:strVal val="solid"/>
                                      </p:to>
                                    </p:set>
                                    <p:set>
                                      <p:cBhvr>
                                        <p:cTn id="51" dur="250" autoRev="1" fill="remove"/>
                                        <p:tgtEl>
                                          <p:spTgt spid="3">
                                            <p:txEl>
                                              <p:pRg st="6" end="6"/>
                                            </p:txEl>
                                          </p:spTgt>
                                        </p:tgtEl>
                                        <p:attrNameLst>
                                          <p:attrName>fill.on</p:attrName>
                                        </p:attrNameLst>
                                      </p:cBhvr>
                                      <p:to>
                                        <p:strVal val="true"/>
                                      </p:to>
                                    </p:set>
                                  </p:childTnLst>
                                </p:cTn>
                              </p:par>
                            </p:childTnLst>
                          </p:cTn>
                        </p:par>
                      </p:childTnLst>
                    </p:cTn>
                  </p:par>
                  <p:par>
                    <p:cTn id="52" fill="hold">
                      <p:stCondLst>
                        <p:cond delay="indefinite"/>
                      </p:stCondLst>
                      <p:childTnLst>
                        <p:par>
                          <p:cTn id="53" fill="hold">
                            <p:stCondLst>
                              <p:cond delay="0"/>
                            </p:stCondLst>
                            <p:childTnLst>
                              <p:par>
                                <p:cTn id="54" presetID="27" presetClass="emph" presetSubtype="0" fill="remove" grpId="0" nodeType="clickEffect">
                                  <p:stCondLst>
                                    <p:cond delay="0"/>
                                  </p:stCondLst>
                                  <p:childTnLst>
                                    <p:animClr clrSpc="rgb" dir="cw">
                                      <p:cBhvr override="childStyle">
                                        <p:cTn id="55" dur="250" autoRev="1" fill="remove"/>
                                        <p:tgtEl>
                                          <p:spTgt spid="3">
                                            <p:txEl>
                                              <p:pRg st="7" end="7"/>
                                            </p:txEl>
                                          </p:spTgt>
                                        </p:tgtEl>
                                        <p:attrNameLst>
                                          <p:attrName>style.color</p:attrName>
                                        </p:attrNameLst>
                                      </p:cBhvr>
                                      <p:to>
                                        <a:schemeClr val="bg1"/>
                                      </p:to>
                                    </p:animClr>
                                    <p:animClr clrSpc="rgb" dir="cw">
                                      <p:cBhvr>
                                        <p:cTn id="56" dur="250" autoRev="1" fill="remove"/>
                                        <p:tgtEl>
                                          <p:spTgt spid="3">
                                            <p:txEl>
                                              <p:pRg st="7" end="7"/>
                                            </p:txEl>
                                          </p:spTgt>
                                        </p:tgtEl>
                                        <p:attrNameLst>
                                          <p:attrName>fillcolor</p:attrName>
                                        </p:attrNameLst>
                                      </p:cBhvr>
                                      <p:to>
                                        <a:schemeClr val="bg1"/>
                                      </p:to>
                                    </p:animClr>
                                    <p:set>
                                      <p:cBhvr>
                                        <p:cTn id="57" dur="250" autoRev="1" fill="remove"/>
                                        <p:tgtEl>
                                          <p:spTgt spid="3">
                                            <p:txEl>
                                              <p:pRg st="7" end="7"/>
                                            </p:txEl>
                                          </p:spTgt>
                                        </p:tgtEl>
                                        <p:attrNameLst>
                                          <p:attrName>fill.type</p:attrName>
                                        </p:attrNameLst>
                                      </p:cBhvr>
                                      <p:to>
                                        <p:strVal val="solid"/>
                                      </p:to>
                                    </p:set>
                                    <p:set>
                                      <p:cBhvr>
                                        <p:cTn id="58" dur="250" autoRev="1" fill="remove"/>
                                        <p:tgtEl>
                                          <p:spTgt spid="3">
                                            <p:txEl>
                                              <p:pRg st="7" end="7"/>
                                            </p:txEl>
                                          </p:spTgt>
                                        </p:tgtEl>
                                        <p:attrNameLst>
                                          <p:attrName>fill.on</p:attrName>
                                        </p:attrNameLst>
                                      </p:cBhvr>
                                      <p:to>
                                        <p:strVal val="true"/>
                                      </p:to>
                                    </p:set>
                                  </p:childTnLst>
                                </p:cTn>
                              </p:par>
                            </p:childTnLst>
                          </p:cTn>
                        </p:par>
                      </p:childTnLst>
                    </p:cTn>
                  </p:par>
                  <p:par>
                    <p:cTn id="59" fill="hold">
                      <p:stCondLst>
                        <p:cond delay="indefinite"/>
                      </p:stCondLst>
                      <p:childTnLst>
                        <p:par>
                          <p:cTn id="60" fill="hold">
                            <p:stCondLst>
                              <p:cond delay="0"/>
                            </p:stCondLst>
                            <p:childTnLst>
                              <p:par>
                                <p:cTn id="61" presetID="27" presetClass="emph" presetSubtype="0" fill="remove" grpId="0" nodeType="clickEffect">
                                  <p:stCondLst>
                                    <p:cond delay="0"/>
                                  </p:stCondLst>
                                  <p:childTnLst>
                                    <p:animClr clrSpc="rgb" dir="cw">
                                      <p:cBhvr override="childStyle">
                                        <p:cTn id="62" dur="250" autoRev="1" fill="remove"/>
                                        <p:tgtEl>
                                          <p:spTgt spid="3">
                                            <p:txEl>
                                              <p:pRg st="8" end="8"/>
                                            </p:txEl>
                                          </p:spTgt>
                                        </p:tgtEl>
                                        <p:attrNameLst>
                                          <p:attrName>style.color</p:attrName>
                                        </p:attrNameLst>
                                      </p:cBhvr>
                                      <p:to>
                                        <a:schemeClr val="bg1"/>
                                      </p:to>
                                    </p:animClr>
                                    <p:animClr clrSpc="rgb" dir="cw">
                                      <p:cBhvr>
                                        <p:cTn id="63" dur="250" autoRev="1" fill="remove"/>
                                        <p:tgtEl>
                                          <p:spTgt spid="3">
                                            <p:txEl>
                                              <p:pRg st="8" end="8"/>
                                            </p:txEl>
                                          </p:spTgt>
                                        </p:tgtEl>
                                        <p:attrNameLst>
                                          <p:attrName>fillcolor</p:attrName>
                                        </p:attrNameLst>
                                      </p:cBhvr>
                                      <p:to>
                                        <a:schemeClr val="bg1"/>
                                      </p:to>
                                    </p:animClr>
                                    <p:set>
                                      <p:cBhvr>
                                        <p:cTn id="64" dur="250" autoRev="1" fill="remove"/>
                                        <p:tgtEl>
                                          <p:spTgt spid="3">
                                            <p:txEl>
                                              <p:pRg st="8" end="8"/>
                                            </p:txEl>
                                          </p:spTgt>
                                        </p:tgtEl>
                                        <p:attrNameLst>
                                          <p:attrName>fill.type</p:attrName>
                                        </p:attrNameLst>
                                      </p:cBhvr>
                                      <p:to>
                                        <p:strVal val="solid"/>
                                      </p:to>
                                    </p:set>
                                    <p:set>
                                      <p:cBhvr>
                                        <p:cTn id="65" dur="250" autoRev="1" fill="remove"/>
                                        <p:tgtEl>
                                          <p:spTgt spid="3">
                                            <p:txEl>
                                              <p:pRg st="8" end="8"/>
                                            </p:txEl>
                                          </p:spTgt>
                                        </p:tgtEl>
                                        <p:attrNameLst>
                                          <p:attrName>fill.on</p:attrName>
                                        </p:attrNameLst>
                                      </p:cBhvr>
                                      <p:to>
                                        <p:strVal val="true"/>
                                      </p:to>
                                    </p:set>
                                  </p:childTnLst>
                                </p:cTn>
                              </p:par>
                            </p:childTnLst>
                          </p:cTn>
                        </p:par>
                      </p:childTnLst>
                    </p:cTn>
                  </p:par>
                  <p:par>
                    <p:cTn id="66" fill="hold">
                      <p:stCondLst>
                        <p:cond delay="indefinite"/>
                      </p:stCondLst>
                      <p:childTnLst>
                        <p:par>
                          <p:cTn id="67" fill="hold">
                            <p:stCondLst>
                              <p:cond delay="0"/>
                            </p:stCondLst>
                            <p:childTnLst>
                              <p:par>
                                <p:cTn id="68" presetID="27" presetClass="emph" presetSubtype="0" fill="remove" grpId="0" nodeType="clickEffect">
                                  <p:stCondLst>
                                    <p:cond delay="0"/>
                                  </p:stCondLst>
                                  <p:childTnLst>
                                    <p:animClr clrSpc="rgb" dir="cw">
                                      <p:cBhvr override="childStyle">
                                        <p:cTn id="69" dur="250" autoRev="1" fill="remove"/>
                                        <p:tgtEl>
                                          <p:spTgt spid="3">
                                            <p:txEl>
                                              <p:pRg st="9" end="9"/>
                                            </p:txEl>
                                          </p:spTgt>
                                        </p:tgtEl>
                                        <p:attrNameLst>
                                          <p:attrName>style.color</p:attrName>
                                        </p:attrNameLst>
                                      </p:cBhvr>
                                      <p:to>
                                        <a:schemeClr val="bg1"/>
                                      </p:to>
                                    </p:animClr>
                                    <p:animClr clrSpc="rgb" dir="cw">
                                      <p:cBhvr>
                                        <p:cTn id="70" dur="250" autoRev="1" fill="remove"/>
                                        <p:tgtEl>
                                          <p:spTgt spid="3">
                                            <p:txEl>
                                              <p:pRg st="9" end="9"/>
                                            </p:txEl>
                                          </p:spTgt>
                                        </p:tgtEl>
                                        <p:attrNameLst>
                                          <p:attrName>fillcolor</p:attrName>
                                        </p:attrNameLst>
                                      </p:cBhvr>
                                      <p:to>
                                        <a:schemeClr val="bg1"/>
                                      </p:to>
                                    </p:animClr>
                                    <p:set>
                                      <p:cBhvr>
                                        <p:cTn id="71" dur="250" autoRev="1" fill="remove"/>
                                        <p:tgtEl>
                                          <p:spTgt spid="3">
                                            <p:txEl>
                                              <p:pRg st="9" end="9"/>
                                            </p:txEl>
                                          </p:spTgt>
                                        </p:tgtEl>
                                        <p:attrNameLst>
                                          <p:attrName>fill.type</p:attrName>
                                        </p:attrNameLst>
                                      </p:cBhvr>
                                      <p:to>
                                        <p:strVal val="solid"/>
                                      </p:to>
                                    </p:set>
                                    <p:set>
                                      <p:cBhvr>
                                        <p:cTn id="72" dur="250" autoRev="1" fill="remove"/>
                                        <p:tgtEl>
                                          <p:spTgt spid="3">
                                            <p:txEl>
                                              <p:pRg st="9" end="9"/>
                                            </p:txEl>
                                          </p:spTgt>
                                        </p:tgtEl>
                                        <p:attrNameLst>
                                          <p:attrName>fill.on</p:attrName>
                                        </p:attrNameLst>
                                      </p:cBhvr>
                                      <p:to>
                                        <p:strVal val="true"/>
                                      </p:to>
                                    </p:set>
                                  </p:childTnLst>
                                </p:cTn>
                              </p:par>
                            </p:childTnLst>
                          </p:cTn>
                        </p:par>
                      </p:childTnLst>
                    </p:cTn>
                  </p:par>
                  <p:par>
                    <p:cTn id="73" fill="hold">
                      <p:stCondLst>
                        <p:cond delay="indefinite"/>
                      </p:stCondLst>
                      <p:childTnLst>
                        <p:par>
                          <p:cTn id="74" fill="hold">
                            <p:stCondLst>
                              <p:cond delay="0"/>
                            </p:stCondLst>
                            <p:childTnLst>
                              <p:par>
                                <p:cTn id="75" presetID="27" presetClass="emph" presetSubtype="0" fill="remove" grpId="0" nodeType="clickEffect">
                                  <p:stCondLst>
                                    <p:cond delay="0"/>
                                  </p:stCondLst>
                                  <p:childTnLst>
                                    <p:animClr clrSpc="rgb" dir="cw">
                                      <p:cBhvr override="childStyle">
                                        <p:cTn id="76" dur="250" autoRev="1" fill="remove"/>
                                        <p:tgtEl>
                                          <p:spTgt spid="3">
                                            <p:txEl>
                                              <p:pRg st="10" end="10"/>
                                            </p:txEl>
                                          </p:spTgt>
                                        </p:tgtEl>
                                        <p:attrNameLst>
                                          <p:attrName>style.color</p:attrName>
                                        </p:attrNameLst>
                                      </p:cBhvr>
                                      <p:to>
                                        <a:schemeClr val="bg1"/>
                                      </p:to>
                                    </p:animClr>
                                    <p:animClr clrSpc="rgb" dir="cw">
                                      <p:cBhvr>
                                        <p:cTn id="77" dur="250" autoRev="1" fill="remove"/>
                                        <p:tgtEl>
                                          <p:spTgt spid="3">
                                            <p:txEl>
                                              <p:pRg st="10" end="10"/>
                                            </p:txEl>
                                          </p:spTgt>
                                        </p:tgtEl>
                                        <p:attrNameLst>
                                          <p:attrName>fillcolor</p:attrName>
                                        </p:attrNameLst>
                                      </p:cBhvr>
                                      <p:to>
                                        <a:schemeClr val="bg1"/>
                                      </p:to>
                                    </p:animClr>
                                    <p:set>
                                      <p:cBhvr>
                                        <p:cTn id="78" dur="250" autoRev="1" fill="remove"/>
                                        <p:tgtEl>
                                          <p:spTgt spid="3">
                                            <p:txEl>
                                              <p:pRg st="10" end="10"/>
                                            </p:txEl>
                                          </p:spTgt>
                                        </p:tgtEl>
                                        <p:attrNameLst>
                                          <p:attrName>fill.type</p:attrName>
                                        </p:attrNameLst>
                                      </p:cBhvr>
                                      <p:to>
                                        <p:strVal val="solid"/>
                                      </p:to>
                                    </p:set>
                                    <p:set>
                                      <p:cBhvr>
                                        <p:cTn id="79" dur="250" autoRev="1" fill="remove"/>
                                        <p:tgtEl>
                                          <p:spTgt spid="3">
                                            <p:txEl>
                                              <p:pRg st="10" end="10"/>
                                            </p:txEl>
                                          </p:spTgt>
                                        </p:tgtEl>
                                        <p:attrNameLst>
                                          <p:attrName>fill.on</p:attrName>
                                        </p:attrNameLst>
                                      </p:cBhvr>
                                      <p:to>
                                        <p:strVal val="true"/>
                                      </p:to>
                                    </p:set>
                                  </p:childTnLst>
                                </p:cTn>
                              </p:par>
                            </p:childTnLst>
                          </p:cTn>
                        </p:par>
                      </p:childTnLst>
                    </p:cTn>
                  </p:par>
                  <p:par>
                    <p:cTn id="80" fill="hold">
                      <p:stCondLst>
                        <p:cond delay="indefinite"/>
                      </p:stCondLst>
                      <p:childTnLst>
                        <p:par>
                          <p:cTn id="81" fill="hold">
                            <p:stCondLst>
                              <p:cond delay="0"/>
                            </p:stCondLst>
                            <p:childTnLst>
                              <p:par>
                                <p:cTn id="82" presetID="27" presetClass="emph" presetSubtype="0" fill="remove" grpId="0" nodeType="clickEffect">
                                  <p:stCondLst>
                                    <p:cond delay="0"/>
                                  </p:stCondLst>
                                  <p:childTnLst>
                                    <p:animClr clrSpc="rgb" dir="cw">
                                      <p:cBhvr override="childStyle">
                                        <p:cTn id="83" dur="250" autoRev="1" fill="remove"/>
                                        <p:tgtEl>
                                          <p:spTgt spid="3">
                                            <p:txEl>
                                              <p:pRg st="11" end="11"/>
                                            </p:txEl>
                                          </p:spTgt>
                                        </p:tgtEl>
                                        <p:attrNameLst>
                                          <p:attrName>style.color</p:attrName>
                                        </p:attrNameLst>
                                      </p:cBhvr>
                                      <p:to>
                                        <a:schemeClr val="bg1"/>
                                      </p:to>
                                    </p:animClr>
                                    <p:animClr clrSpc="rgb" dir="cw">
                                      <p:cBhvr>
                                        <p:cTn id="84" dur="250" autoRev="1" fill="remove"/>
                                        <p:tgtEl>
                                          <p:spTgt spid="3">
                                            <p:txEl>
                                              <p:pRg st="11" end="11"/>
                                            </p:txEl>
                                          </p:spTgt>
                                        </p:tgtEl>
                                        <p:attrNameLst>
                                          <p:attrName>fillcolor</p:attrName>
                                        </p:attrNameLst>
                                      </p:cBhvr>
                                      <p:to>
                                        <a:schemeClr val="bg1"/>
                                      </p:to>
                                    </p:animClr>
                                    <p:set>
                                      <p:cBhvr>
                                        <p:cTn id="85" dur="250" autoRev="1" fill="remove"/>
                                        <p:tgtEl>
                                          <p:spTgt spid="3">
                                            <p:txEl>
                                              <p:pRg st="11" end="11"/>
                                            </p:txEl>
                                          </p:spTgt>
                                        </p:tgtEl>
                                        <p:attrNameLst>
                                          <p:attrName>fill.type</p:attrName>
                                        </p:attrNameLst>
                                      </p:cBhvr>
                                      <p:to>
                                        <p:strVal val="solid"/>
                                      </p:to>
                                    </p:set>
                                    <p:set>
                                      <p:cBhvr>
                                        <p:cTn id="86" dur="250" autoRev="1" fill="remove"/>
                                        <p:tgtEl>
                                          <p:spTgt spid="3">
                                            <p:txEl>
                                              <p:pRg st="11" end="11"/>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82DDAC6-F6FC-42E2-95BA-D40DE5C28178}"/>
              </a:ext>
            </a:extLst>
          </p:cNvPr>
          <p:cNvSpPr>
            <a:spLocks noGrp="1"/>
          </p:cNvSpPr>
          <p:nvPr>
            <p:ph type="title"/>
          </p:nvPr>
        </p:nvSpPr>
        <p:spPr>
          <a:xfrm>
            <a:off x="721360" y="885623"/>
            <a:ext cx="10566400" cy="714577"/>
          </a:xfrm>
        </p:spPr>
        <p:txBody>
          <a:bodyPr/>
          <a:lstStyle/>
          <a:p>
            <a:pPr marL="342900" marR="0" lvl="0" indent="-342900" algn="ctr" defTabSz="914400" rtl="0" eaLnBrk="1" fontAlgn="auto" latinLnBrk="0" hangingPunct="1">
              <a:lnSpc>
                <a:spcPct val="100000"/>
              </a:lnSpc>
              <a:spcBef>
                <a:spcPct val="20000"/>
              </a:spcBef>
              <a:spcAft>
                <a:spcPts val="600"/>
              </a:spcAft>
              <a:tabLst/>
              <a:defRPr/>
            </a:pP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Υιοθετήθηκαν οι αρχές της Γνωστικής Θεωρίας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Πολυμεσικής</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Μάθησης του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Mayer</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Multimedia</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learning</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theory</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Mayer</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b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b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ως προς τη μορφή που πρέπει να έχει το εκπαιδευτικό υλικό.</a:t>
            </a:r>
            <a:br>
              <a:rPr kumimoji="0" lang="en-US" sz="2000" b="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br>
            <a:endParaRPr lang="en-US" dirty="0"/>
          </a:p>
        </p:txBody>
      </p:sp>
      <p:pic>
        <p:nvPicPr>
          <p:cNvPr id="10" name="Εικόνα 9" descr="Εικόνα που περιέχει κείμενο&#10;&#10;Περιγραφή που δημιουργήθηκε αυτόματα">
            <a:extLst>
              <a:ext uri="{FF2B5EF4-FFF2-40B4-BE49-F238E27FC236}">
                <a16:creationId xmlns:a16="http://schemas.microsoft.com/office/drawing/2014/main" id="{C3D47BC5-0E4C-46D4-B4EE-8C08C6109A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74957" y="1111063"/>
            <a:ext cx="4729018" cy="2402442"/>
          </a:xfrm>
          <a:prstGeom prst="rect">
            <a:avLst/>
          </a:prstGeom>
        </p:spPr>
      </p:pic>
      <p:pic>
        <p:nvPicPr>
          <p:cNvPr id="7" name="Θέση περιεχομένου 6">
            <a:extLst>
              <a:ext uri="{FF2B5EF4-FFF2-40B4-BE49-F238E27FC236}">
                <a16:creationId xmlns:a16="http://schemas.microsoft.com/office/drawing/2014/main" id="{3F38D82C-D1AC-4E7F-A969-506D2185AB20}"/>
              </a:ext>
            </a:extLst>
          </p:cNvPr>
          <p:cNvPicPr>
            <a:picLocks noGrp="1" noChangeAspect="1"/>
          </p:cNvPicPr>
          <p:nvPr>
            <p:ph sz="quarter" idx="13"/>
          </p:nvPr>
        </p:nvPicPr>
        <p:blipFill>
          <a:blip r:embed="rId3" cstate="print">
            <a:extLst>
              <a:ext uri="{28A0092B-C50C-407E-A947-70E740481C1C}">
                <a14:useLocalDpi xmlns:a14="http://schemas.microsoft.com/office/drawing/2010/main" val="0"/>
              </a:ext>
            </a:extLst>
          </a:blip>
          <a:stretch>
            <a:fillRect/>
          </a:stretch>
        </p:blipFill>
        <p:spPr>
          <a:xfrm>
            <a:off x="4942637" y="3770867"/>
            <a:ext cx="5640109" cy="2855422"/>
          </a:xfrm>
        </p:spPr>
      </p:pic>
      <p:pic>
        <p:nvPicPr>
          <p:cNvPr id="5" name="Εικόνα 4" descr="Εικόνα που περιέχει πίνακας&#10;&#10;Περιγραφή που δημιουργήθηκε αυτόματα">
            <a:extLst>
              <a:ext uri="{FF2B5EF4-FFF2-40B4-BE49-F238E27FC236}">
                <a16:creationId xmlns:a16="http://schemas.microsoft.com/office/drawing/2014/main" id="{307C3CD6-F0C5-4422-91D9-8D97203F02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49635" y="1142985"/>
            <a:ext cx="4734818" cy="2370520"/>
          </a:xfrm>
          <a:prstGeom prst="rect">
            <a:avLst/>
          </a:prstGeom>
        </p:spPr>
      </p:pic>
      <p:sp>
        <p:nvSpPr>
          <p:cNvPr id="4" name="Έλλειψη 10">
            <a:extLst>
              <a:ext uri="{FF2B5EF4-FFF2-40B4-BE49-F238E27FC236}">
                <a16:creationId xmlns:a16="http://schemas.microsoft.com/office/drawing/2014/main" id="{C8D0F458-33A4-4B96-BEFF-6F3DC6F89573}"/>
              </a:ext>
            </a:extLst>
          </p:cNvPr>
          <p:cNvSpPr/>
          <p:nvPr/>
        </p:nvSpPr>
        <p:spPr>
          <a:xfrm>
            <a:off x="193661" y="2992446"/>
            <a:ext cx="2915455" cy="3104622"/>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800" b="1" u="sng" dirty="0" err="1">
                <a:effectLst/>
                <a:latin typeface="Calibri" panose="020F0502020204030204" pitchFamily="34" charset="0"/>
                <a:ea typeface="Calibri" panose="020F0502020204030204" pitchFamily="34" charset="0"/>
                <a:cs typeface="Times New Roman" panose="02020603050405020304" pitchFamily="18" charset="0"/>
              </a:rPr>
              <a:t>Αρχή</a:t>
            </a: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u="sng" dirty="0" err="1">
                <a:effectLst/>
                <a:latin typeface="Calibri" panose="020F0502020204030204" pitchFamily="34" charset="0"/>
                <a:ea typeface="Calibri" panose="020F0502020204030204" pitchFamily="34" charset="0"/>
                <a:cs typeface="Times New Roman" panose="02020603050405020304" pitchFamily="18" charset="0"/>
              </a:rPr>
              <a:t>της</a:t>
            </a: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 Κα</a:t>
            </a:r>
            <a:r>
              <a:rPr lang="en-US" sz="1800" b="1" u="sng" dirty="0" err="1">
                <a:effectLst/>
                <a:latin typeface="Calibri" panose="020F0502020204030204" pitchFamily="34" charset="0"/>
                <a:ea typeface="Calibri" panose="020F0502020204030204" pitchFamily="34" charset="0"/>
                <a:cs typeface="Times New Roman" panose="02020603050405020304" pitchFamily="18" charset="0"/>
              </a:rPr>
              <a:t>τάτμησης</a:t>
            </a: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 </a:t>
            </a:r>
          </a:p>
          <a:p>
            <a:pPr algn="ctr"/>
            <a:r>
              <a:rPr lang="el-GR" sz="1800" dirty="0">
                <a:effectLst/>
                <a:latin typeface="Calibri" panose="020F0502020204030204" pitchFamily="34" charset="0"/>
                <a:ea typeface="Calibri" panose="020F0502020204030204" pitchFamily="34" charset="0"/>
                <a:cs typeface="Times New Roman" panose="02020603050405020304" pitchFamily="18" charset="0"/>
              </a:rPr>
              <a:t>Στο Ε.Υ. η παρουσίαση του γνωστικού αντικειμένου γίνεται τμηματικά. </a:t>
            </a:r>
            <a:endParaRPr lang="el-GR" b="1" u="sng" dirty="0"/>
          </a:p>
        </p:txBody>
      </p:sp>
    </p:spTree>
    <p:extLst>
      <p:ext uri="{BB962C8B-B14F-4D97-AF65-F5344CB8AC3E}">
        <p14:creationId xmlns:p14="http://schemas.microsoft.com/office/powerpoint/2010/main" val="31964542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82DDAC6-F6FC-42E2-95BA-D40DE5C28178}"/>
              </a:ext>
            </a:extLst>
          </p:cNvPr>
          <p:cNvSpPr>
            <a:spLocks noGrp="1"/>
          </p:cNvSpPr>
          <p:nvPr>
            <p:ph type="title"/>
          </p:nvPr>
        </p:nvSpPr>
        <p:spPr>
          <a:xfrm>
            <a:off x="721360" y="885623"/>
            <a:ext cx="10566400" cy="714577"/>
          </a:xfrm>
        </p:spPr>
        <p:txBody>
          <a:bodyPr/>
          <a:lstStyle/>
          <a:p>
            <a:pPr marL="342900" marR="0" lvl="0" indent="-342900" algn="ctr" defTabSz="914400" rtl="0" eaLnBrk="1" fontAlgn="auto" latinLnBrk="0" hangingPunct="1">
              <a:lnSpc>
                <a:spcPct val="100000"/>
              </a:lnSpc>
              <a:spcBef>
                <a:spcPct val="20000"/>
              </a:spcBef>
              <a:spcAft>
                <a:spcPts val="600"/>
              </a:spcAft>
              <a:tabLst/>
              <a:defRPr/>
            </a:pP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Υιοθετήθηκαν οι αρχές της Γνωστικής Θεωρίας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Πολυμεσικής</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Μάθησης του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Mayer</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Multimedia</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learning</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theory</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Mayer</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b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b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ως προς τη μορφή που πρέπει να έχει το εκπαιδευτικό υλικό.</a:t>
            </a:r>
            <a:br>
              <a:rPr kumimoji="0" lang="en-US" sz="2000" b="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br>
            <a:endParaRPr lang="en-US" dirty="0"/>
          </a:p>
        </p:txBody>
      </p:sp>
      <p:sp>
        <p:nvSpPr>
          <p:cNvPr id="4" name="Έλλειψη 10">
            <a:extLst>
              <a:ext uri="{FF2B5EF4-FFF2-40B4-BE49-F238E27FC236}">
                <a16:creationId xmlns:a16="http://schemas.microsoft.com/office/drawing/2014/main" id="{C8D0F458-33A4-4B96-BEFF-6F3DC6F89573}"/>
              </a:ext>
            </a:extLst>
          </p:cNvPr>
          <p:cNvSpPr/>
          <p:nvPr/>
        </p:nvSpPr>
        <p:spPr>
          <a:xfrm>
            <a:off x="193661" y="2992446"/>
            <a:ext cx="2915455" cy="3104622"/>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800" b="1" u="sng" dirty="0" err="1">
                <a:effectLst/>
                <a:latin typeface="Calibri" panose="020F0502020204030204" pitchFamily="34" charset="0"/>
                <a:ea typeface="Calibri" panose="020F0502020204030204" pitchFamily="34" charset="0"/>
                <a:cs typeface="Times New Roman" panose="02020603050405020304" pitchFamily="18" charset="0"/>
              </a:rPr>
              <a:t>Αρχή</a:t>
            </a: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u="sng" dirty="0" err="1">
                <a:effectLst/>
                <a:latin typeface="Calibri" panose="020F0502020204030204" pitchFamily="34" charset="0"/>
                <a:ea typeface="Calibri" panose="020F0502020204030204" pitchFamily="34" charset="0"/>
                <a:cs typeface="Times New Roman" panose="02020603050405020304" pitchFamily="18" charset="0"/>
              </a:rPr>
              <a:t>της</a:t>
            </a: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u="sng" dirty="0" err="1">
                <a:effectLst/>
                <a:latin typeface="Calibri" panose="020F0502020204030204" pitchFamily="34" charset="0"/>
                <a:ea typeface="Calibri" panose="020F0502020204030204" pitchFamily="34" charset="0"/>
                <a:cs typeface="Times New Roman" panose="02020603050405020304" pitchFamily="18" charset="0"/>
              </a:rPr>
              <a:t>Σημ</a:t>
            </a: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ατοδότησης </a:t>
            </a:r>
          </a:p>
          <a:p>
            <a:pPr algn="ctr"/>
            <a:r>
              <a:rPr lang="el-GR" sz="1800" dirty="0">
                <a:effectLst/>
                <a:latin typeface="Calibri" panose="020F0502020204030204" pitchFamily="34" charset="0"/>
                <a:ea typeface="Calibri" panose="020F0502020204030204" pitchFamily="34" charset="0"/>
                <a:cs typeface="Times New Roman" panose="02020603050405020304" pitchFamily="18" charset="0"/>
              </a:rPr>
              <a:t>Το Ε.Υ. παρέχει σαφείς οδηγίες στους εκπαιδευόμενους για την υλοποίηση των δραστηριοτήτων και εργασιών. </a:t>
            </a:r>
            <a:endParaRPr lang="el-GR" b="1" u="sng" dirty="0"/>
          </a:p>
        </p:txBody>
      </p:sp>
      <p:pic>
        <p:nvPicPr>
          <p:cNvPr id="7" name="Θέση περιεχομένου 6" descr="Εικόνα που περιέχει κείμενο&#10;&#10;Περιγραφή που δημιουργήθηκε αυτόματα">
            <a:extLst>
              <a:ext uri="{FF2B5EF4-FFF2-40B4-BE49-F238E27FC236}">
                <a16:creationId xmlns:a16="http://schemas.microsoft.com/office/drawing/2014/main" id="{5C31253E-C2F6-4F20-BC13-5E451E286D14}"/>
              </a:ext>
            </a:extLst>
          </p:cNvPr>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7727953" y="1131020"/>
            <a:ext cx="4258109" cy="2129054"/>
          </a:xfrm>
        </p:spPr>
      </p:pic>
      <p:pic>
        <p:nvPicPr>
          <p:cNvPr id="11" name="Εικόνα 10" descr="Εικόνα που περιέχει πίνακας&#10;&#10;Περιγραφή που δημιουργήθηκε αυτόματα">
            <a:extLst>
              <a:ext uri="{FF2B5EF4-FFF2-40B4-BE49-F238E27FC236}">
                <a16:creationId xmlns:a16="http://schemas.microsoft.com/office/drawing/2014/main" id="{0F1C0F0D-364C-4D1E-92B3-A0C133EF88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27242" y="1153553"/>
            <a:ext cx="4102409" cy="2285541"/>
          </a:xfrm>
          <a:prstGeom prst="rect">
            <a:avLst/>
          </a:prstGeom>
        </p:spPr>
      </p:pic>
      <p:pic>
        <p:nvPicPr>
          <p:cNvPr id="13" name="Εικόνα 12" descr="Εικόνα που περιέχει κείμενο&#10;&#10;Περιγραφή που δημιουργήθηκε αυτόματα">
            <a:extLst>
              <a:ext uri="{FF2B5EF4-FFF2-40B4-BE49-F238E27FC236}">
                <a16:creationId xmlns:a16="http://schemas.microsoft.com/office/drawing/2014/main" id="{6D4048DF-7DA4-4F67-BCBE-934D84984D0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83965" y="3813161"/>
            <a:ext cx="4959927" cy="2484874"/>
          </a:xfrm>
          <a:prstGeom prst="rect">
            <a:avLst/>
          </a:prstGeom>
        </p:spPr>
      </p:pic>
      <p:pic>
        <p:nvPicPr>
          <p:cNvPr id="5" name="Εικόνα 4" descr="Εικόνα που περιέχει κείμενο&#10;&#10;Περιγραφή που δημιουργήθηκε αυτόματα">
            <a:extLst>
              <a:ext uri="{FF2B5EF4-FFF2-40B4-BE49-F238E27FC236}">
                <a16:creationId xmlns:a16="http://schemas.microsoft.com/office/drawing/2014/main" id="{4BEFE421-D145-4360-A329-83430FA085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18741" y="3901761"/>
            <a:ext cx="3893127" cy="2195307"/>
          </a:xfrm>
          <a:prstGeom prst="rect">
            <a:avLst/>
          </a:prstGeom>
        </p:spPr>
      </p:pic>
    </p:spTree>
    <p:extLst>
      <p:ext uri="{BB962C8B-B14F-4D97-AF65-F5344CB8AC3E}">
        <p14:creationId xmlns:p14="http://schemas.microsoft.com/office/powerpoint/2010/main" val="8304093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Εικόνα 13" descr="Εικόνα που περιέχει κείμενο&#10;&#10;Περιγραφή που δημιουργήθηκε αυτόματα">
            <a:extLst>
              <a:ext uri="{FF2B5EF4-FFF2-40B4-BE49-F238E27FC236}">
                <a16:creationId xmlns:a16="http://schemas.microsoft.com/office/drawing/2014/main" id="{AF63F63D-CBE9-456A-B0B1-824CB37E64F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22400" y="1070895"/>
            <a:ext cx="4586400" cy="2336121"/>
          </a:xfrm>
          <a:prstGeom prst="rect">
            <a:avLst/>
          </a:prstGeom>
        </p:spPr>
      </p:pic>
      <p:sp>
        <p:nvSpPr>
          <p:cNvPr id="2" name="Τίτλος 1">
            <a:extLst>
              <a:ext uri="{FF2B5EF4-FFF2-40B4-BE49-F238E27FC236}">
                <a16:creationId xmlns:a16="http://schemas.microsoft.com/office/drawing/2014/main" id="{D82DDAC6-F6FC-42E2-95BA-D40DE5C28178}"/>
              </a:ext>
            </a:extLst>
          </p:cNvPr>
          <p:cNvSpPr>
            <a:spLocks noGrp="1"/>
          </p:cNvSpPr>
          <p:nvPr>
            <p:ph type="title"/>
          </p:nvPr>
        </p:nvSpPr>
        <p:spPr>
          <a:xfrm>
            <a:off x="721360" y="885623"/>
            <a:ext cx="10566400" cy="714577"/>
          </a:xfrm>
        </p:spPr>
        <p:txBody>
          <a:bodyPr/>
          <a:lstStyle/>
          <a:p>
            <a:pPr marL="342900" marR="0" lvl="0" indent="-342900" algn="ctr" defTabSz="914400" rtl="0" eaLnBrk="1" fontAlgn="auto" latinLnBrk="0" hangingPunct="1">
              <a:lnSpc>
                <a:spcPct val="100000"/>
              </a:lnSpc>
              <a:spcBef>
                <a:spcPct val="20000"/>
              </a:spcBef>
              <a:spcAft>
                <a:spcPts val="600"/>
              </a:spcAft>
              <a:tabLst/>
              <a:defRPr/>
            </a:pP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Υιοθετήθηκαν οι αρχές της Γνωστικής Θεωρίας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Πολυμεσικής</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Μάθησης του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Mayer</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Multimedia</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learning</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theory</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r>
              <a:rPr kumimoji="0" lang="el-GR" sz="2000" i="0" u="none" strike="noStrike" kern="1200" cap="none" spc="30" normalizeH="0" baseline="0" noProof="0" dirty="0" err="1">
                <a:ln>
                  <a:noFill/>
                </a:ln>
                <a:solidFill>
                  <a:srgbClr val="44546A">
                    <a:lumMod val="50000"/>
                  </a:srgbClr>
                </a:solidFill>
                <a:effectLst/>
                <a:uLnTx/>
                <a:uFillTx/>
                <a:latin typeface="Arial" panose="020B0604020202020204"/>
                <a:ea typeface="+mn-ea"/>
                <a:cs typeface="+mn-cs"/>
              </a:rPr>
              <a:t>Mayer</a:t>
            </a: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 </a:t>
            </a:r>
            <a:b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br>
            <a:r>
              <a:rPr kumimoji="0" lang="el-GR" sz="200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t>ως προς τη μορφή που πρέπει να έχει το εκπαιδευτικό υλικό.</a:t>
            </a:r>
            <a:br>
              <a:rPr kumimoji="0" lang="en-US" sz="2000" b="0" i="0" u="none" strike="noStrike" kern="1200" cap="none" spc="30" normalizeH="0" baseline="0" noProof="0" dirty="0">
                <a:ln>
                  <a:noFill/>
                </a:ln>
                <a:solidFill>
                  <a:srgbClr val="44546A">
                    <a:lumMod val="50000"/>
                  </a:srgbClr>
                </a:solidFill>
                <a:effectLst/>
                <a:uLnTx/>
                <a:uFillTx/>
                <a:latin typeface="Arial" panose="020B0604020202020204"/>
                <a:ea typeface="+mn-ea"/>
                <a:cs typeface="+mn-cs"/>
              </a:rPr>
            </a:br>
            <a:endParaRPr lang="en-US" dirty="0"/>
          </a:p>
        </p:txBody>
      </p:sp>
      <p:sp>
        <p:nvSpPr>
          <p:cNvPr id="4" name="Έλλειψη 10">
            <a:extLst>
              <a:ext uri="{FF2B5EF4-FFF2-40B4-BE49-F238E27FC236}">
                <a16:creationId xmlns:a16="http://schemas.microsoft.com/office/drawing/2014/main" id="{C8D0F458-33A4-4B96-BEFF-6F3DC6F89573}"/>
              </a:ext>
            </a:extLst>
          </p:cNvPr>
          <p:cNvSpPr/>
          <p:nvPr/>
        </p:nvSpPr>
        <p:spPr>
          <a:xfrm>
            <a:off x="266007" y="3009072"/>
            <a:ext cx="2915455" cy="3104622"/>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800" b="1" u="sng" dirty="0" err="1">
                <a:effectLst/>
                <a:latin typeface="Calibri" panose="020F0502020204030204" pitchFamily="34" charset="0"/>
                <a:ea typeface="Calibri" panose="020F0502020204030204" pitchFamily="34" charset="0"/>
                <a:cs typeface="Times New Roman" panose="02020603050405020304" pitchFamily="18" charset="0"/>
              </a:rPr>
              <a:t>Αρχή</a:t>
            </a: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u="sng" dirty="0" err="1">
                <a:effectLst/>
                <a:latin typeface="Calibri" panose="020F0502020204030204" pitchFamily="34" charset="0"/>
                <a:ea typeface="Calibri" panose="020F0502020204030204" pitchFamily="34" charset="0"/>
                <a:cs typeface="Times New Roman" panose="02020603050405020304" pitchFamily="18" charset="0"/>
              </a:rPr>
              <a:t>της</a:t>
            </a: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u="sng" dirty="0" err="1">
                <a:effectLst/>
                <a:latin typeface="Calibri" panose="020F0502020204030204" pitchFamily="34" charset="0"/>
                <a:ea typeface="Calibri" panose="020F0502020204030204" pitchFamily="34" charset="0"/>
                <a:cs typeface="Times New Roman" panose="02020603050405020304" pitchFamily="18" charset="0"/>
              </a:rPr>
              <a:t>Προ</a:t>
            </a: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παίδευσης </a:t>
            </a:r>
          </a:p>
          <a:p>
            <a:pPr algn="ctr"/>
            <a:r>
              <a:rPr lang="el-GR" sz="1800" dirty="0">
                <a:effectLst/>
                <a:latin typeface="Calibri" panose="020F0502020204030204" pitchFamily="34" charset="0"/>
                <a:ea typeface="Calibri" panose="020F0502020204030204" pitchFamily="34" charset="0"/>
                <a:cs typeface="Times New Roman" panose="02020603050405020304" pitchFamily="18" charset="0"/>
              </a:rPr>
              <a:t>Στο Ε.Υ. υπάρχουν εισαγωγικές δραστηριότητες που βοηθούν στη μελέτη του γνωστικού αντικειμένου. </a:t>
            </a:r>
            <a:endParaRPr lang="el-GR" b="1" u="sng" dirty="0"/>
          </a:p>
        </p:txBody>
      </p:sp>
      <p:pic>
        <p:nvPicPr>
          <p:cNvPr id="8" name="Θέση περιεχομένου 7">
            <a:extLst>
              <a:ext uri="{FF2B5EF4-FFF2-40B4-BE49-F238E27FC236}">
                <a16:creationId xmlns:a16="http://schemas.microsoft.com/office/drawing/2014/main" id="{95CAE430-1F74-415B-AE3D-5A9285EE72F9}"/>
              </a:ext>
            </a:extLst>
          </p:cNvPr>
          <p:cNvPicPr>
            <a:picLocks noGrp="1" noChangeAspect="1"/>
          </p:cNvPicPr>
          <p:nvPr>
            <p:ph sz="quarter" idx="13"/>
          </p:nvPr>
        </p:nvPicPr>
        <p:blipFill>
          <a:blip r:embed="rId3" cstate="print">
            <a:extLst>
              <a:ext uri="{28A0092B-C50C-407E-A947-70E740481C1C}">
                <a14:useLocalDpi xmlns:a14="http://schemas.microsoft.com/office/drawing/2010/main" val="0"/>
              </a:ext>
            </a:extLst>
          </a:blip>
          <a:stretch>
            <a:fillRect/>
          </a:stretch>
        </p:blipFill>
        <p:spPr>
          <a:xfrm>
            <a:off x="7059627" y="1484360"/>
            <a:ext cx="5028926" cy="2524375"/>
          </a:xfrm>
        </p:spPr>
      </p:pic>
      <p:pic>
        <p:nvPicPr>
          <p:cNvPr id="10" name="Εικόνα 9">
            <a:extLst>
              <a:ext uri="{FF2B5EF4-FFF2-40B4-BE49-F238E27FC236}">
                <a16:creationId xmlns:a16="http://schemas.microsoft.com/office/drawing/2014/main" id="{80E7F4C5-9E40-4719-9B34-92C7823208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25090" y="4111452"/>
            <a:ext cx="5075714" cy="2524376"/>
          </a:xfrm>
          <a:prstGeom prst="rect">
            <a:avLst/>
          </a:prstGeom>
        </p:spPr>
      </p:pic>
    </p:spTree>
    <p:extLst>
      <p:ext uri="{BB962C8B-B14F-4D97-AF65-F5344CB8AC3E}">
        <p14:creationId xmlns:p14="http://schemas.microsoft.com/office/powerpoint/2010/main" val="6302320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09F82E9-2182-4BA0-ABD7-E097116C75BD}"/>
              </a:ext>
            </a:extLst>
          </p:cNvPr>
          <p:cNvSpPr>
            <a:spLocks noGrp="1"/>
          </p:cNvSpPr>
          <p:nvPr>
            <p:ph type="title"/>
          </p:nvPr>
        </p:nvSpPr>
        <p:spPr>
          <a:xfrm>
            <a:off x="696421" y="790027"/>
            <a:ext cx="10566400" cy="810173"/>
          </a:xfrm>
        </p:spPr>
        <p:txBody>
          <a:bodyPr/>
          <a:lstStyle/>
          <a:p>
            <a:pPr algn="ctr"/>
            <a:r>
              <a:rPr lang="el-GR" dirty="0"/>
              <a:t>ΚΕΦΑΛΑΙΟ 7</a:t>
            </a:r>
            <a:r>
              <a:rPr lang="el-GR" baseline="30000" dirty="0"/>
              <a:t>ο</a:t>
            </a:r>
            <a:r>
              <a:rPr lang="el-GR" dirty="0"/>
              <a:t>: ΣΥΖΗΤΗΣΗ ΤΩΝ ΑΠΟΤΕΛΕΣΜΑΤΩΝ</a:t>
            </a:r>
            <a:br>
              <a:rPr lang="el-GR" dirty="0"/>
            </a:br>
            <a:endParaRPr lang="en-US" sz="2800" dirty="0"/>
          </a:p>
        </p:txBody>
      </p:sp>
      <p:sp>
        <p:nvSpPr>
          <p:cNvPr id="3" name="Θέση περιεχομένου 2">
            <a:extLst>
              <a:ext uri="{FF2B5EF4-FFF2-40B4-BE49-F238E27FC236}">
                <a16:creationId xmlns:a16="http://schemas.microsoft.com/office/drawing/2014/main" id="{FB9B2E13-DAE8-430E-A72E-D8B8EBCB2806}"/>
              </a:ext>
            </a:extLst>
          </p:cNvPr>
          <p:cNvSpPr>
            <a:spLocks noGrp="1"/>
          </p:cNvSpPr>
          <p:nvPr>
            <p:ph sz="quarter" idx="13"/>
          </p:nvPr>
        </p:nvSpPr>
        <p:spPr>
          <a:xfrm>
            <a:off x="290945" y="1130531"/>
            <a:ext cx="11787448" cy="5602778"/>
          </a:xfrm>
        </p:spPr>
        <p:txBody>
          <a:bodyPr>
            <a:normAutofit fontScale="92500" lnSpcReduction="20000"/>
          </a:bodyPr>
          <a:lstStyle/>
          <a:p>
            <a:pPr marL="0" indent="0">
              <a:buNone/>
            </a:pPr>
            <a:r>
              <a:rPr lang="el-GR" b="1" u="sng" dirty="0">
                <a:solidFill>
                  <a:schemeClr val="accent2">
                    <a:lumMod val="50000"/>
                  </a:schemeClr>
                </a:solidFill>
              </a:rPr>
              <a:t>Περιορισμοί έρευνας:</a:t>
            </a:r>
          </a:p>
          <a:p>
            <a:pPr algn="just"/>
            <a:r>
              <a:rPr lang="el-GR" sz="1600" dirty="0">
                <a:solidFill>
                  <a:schemeClr val="accent2">
                    <a:lumMod val="50000"/>
                  </a:schemeClr>
                </a:solidFill>
              </a:rPr>
              <a:t>οι μέθοδοι συλλογής δεδομένων στην ποιοτική έρευνα </a:t>
            </a:r>
            <a:r>
              <a:rPr lang="el-GR" sz="1600" dirty="0"/>
              <a:t>είναι </a:t>
            </a:r>
            <a:r>
              <a:rPr lang="el-GR" sz="1600" dirty="0">
                <a:solidFill>
                  <a:schemeClr val="accent2">
                    <a:lumMod val="50000"/>
                  </a:schemeClr>
                </a:solidFill>
              </a:rPr>
              <a:t>λιγότερο σαφείς, </a:t>
            </a:r>
            <a:r>
              <a:rPr lang="el-GR" sz="1600" dirty="0"/>
              <a:t>εν συγκρίσει με την ποσοτική. </a:t>
            </a:r>
          </a:p>
          <a:p>
            <a:pPr algn="just"/>
            <a:r>
              <a:rPr lang="el-GR" sz="1600" dirty="0">
                <a:solidFill>
                  <a:schemeClr val="accent2">
                    <a:lumMod val="50000"/>
                  </a:schemeClr>
                </a:solidFill>
              </a:rPr>
              <a:t>ερωτήσεις ανοικτού και κλειστού τύπου</a:t>
            </a:r>
            <a:r>
              <a:rPr lang="el-GR" sz="1600" dirty="0"/>
              <a:t>, όπου </a:t>
            </a:r>
            <a:r>
              <a:rPr lang="el-GR" sz="1600" dirty="0">
                <a:solidFill>
                  <a:schemeClr val="accent2">
                    <a:lumMod val="50000"/>
                  </a:schemeClr>
                </a:solidFill>
              </a:rPr>
              <a:t>δεν παρουσιάστηκαν δυσκολίες </a:t>
            </a:r>
            <a:r>
              <a:rPr lang="el-GR" sz="1600" dirty="0"/>
              <a:t>στην συμπλήρωση τους.</a:t>
            </a:r>
          </a:p>
          <a:p>
            <a:pPr algn="just"/>
            <a:r>
              <a:rPr lang="el-GR" sz="1600" dirty="0">
                <a:solidFill>
                  <a:schemeClr val="accent2">
                    <a:lumMod val="50000"/>
                  </a:schemeClr>
                </a:solidFill>
              </a:rPr>
              <a:t>προσέγγιση τόσο των ειδικών </a:t>
            </a:r>
            <a:r>
              <a:rPr lang="el-GR" sz="1600" dirty="0"/>
              <a:t>πάνω σε θέματα της </a:t>
            </a:r>
            <a:r>
              <a:rPr lang="el-GR" sz="1600" dirty="0" err="1"/>
              <a:t>ΕξΑΕ</a:t>
            </a:r>
            <a:r>
              <a:rPr lang="el-GR" sz="1600" dirty="0"/>
              <a:t> </a:t>
            </a:r>
            <a:r>
              <a:rPr lang="el-GR" sz="1600" dirty="0">
                <a:solidFill>
                  <a:schemeClr val="accent2">
                    <a:lumMod val="50000"/>
                  </a:schemeClr>
                </a:solidFill>
              </a:rPr>
              <a:t>όσο και των συναδέλφων εκπαιδευτικών</a:t>
            </a:r>
            <a:r>
              <a:rPr lang="el-GR" sz="1600" dirty="0"/>
              <a:t> που εξειδικεύονται σε θέματα τουρισμού, </a:t>
            </a:r>
            <a:r>
              <a:rPr lang="el-GR" sz="1600" dirty="0">
                <a:solidFill>
                  <a:schemeClr val="accent2">
                    <a:lumMod val="50000"/>
                  </a:schemeClr>
                </a:solidFill>
              </a:rPr>
              <a:t>απέδωσαν καρπούς </a:t>
            </a:r>
            <a:r>
              <a:rPr lang="el-GR" sz="1600" dirty="0"/>
              <a:t>και όλα διεξήχθησαν ομαλά. </a:t>
            </a:r>
          </a:p>
          <a:p>
            <a:pPr algn="just"/>
            <a:r>
              <a:rPr lang="el-GR" sz="1600" dirty="0"/>
              <a:t>οι </a:t>
            </a:r>
            <a:r>
              <a:rPr lang="el-GR" sz="1600" dirty="0">
                <a:solidFill>
                  <a:schemeClr val="accent2">
                    <a:lumMod val="50000"/>
                  </a:schemeClr>
                </a:solidFill>
              </a:rPr>
              <a:t>μαθητές της Γ’ Λυκείου </a:t>
            </a:r>
            <a:r>
              <a:rPr lang="el-GR" sz="1600" dirty="0"/>
              <a:t>του εσπερινού ΕΠΑΛ </a:t>
            </a:r>
            <a:r>
              <a:rPr lang="el-GR" sz="1600" dirty="0">
                <a:solidFill>
                  <a:schemeClr val="accent2">
                    <a:lumMod val="50000"/>
                  </a:schemeClr>
                </a:solidFill>
              </a:rPr>
              <a:t>έδειξαν μεγάλο ενδιαφέρον </a:t>
            </a:r>
            <a:r>
              <a:rPr lang="el-GR" sz="1600" dirty="0"/>
              <a:t>και πράγματι διέθεσαν μέρος του προσωπικού τους χρόνου για να συμμετέχουν στην όλη αυτή προσπάθεια, εφόσον το συμπληρωματικό εκπαιδευτικό υλικό αναφέρεται εκτός του σχολικού ωραρίου. </a:t>
            </a:r>
          </a:p>
          <a:p>
            <a:pPr algn="just"/>
            <a:r>
              <a:rPr lang="el-GR" sz="1600" dirty="0"/>
              <a:t>οι πρακτικοί παράγοντες και περιορισμοί, όπως οι διαθέσιμοι πόροι και ο απαιτούμενος χρόνος, δεν οδήγησαν στον περιορισμό της έρευνας μου. </a:t>
            </a:r>
          </a:p>
          <a:p>
            <a:pPr algn="just"/>
            <a:r>
              <a:rPr lang="el-GR" sz="1600" dirty="0">
                <a:solidFill>
                  <a:schemeClr val="accent2">
                    <a:lumMod val="50000"/>
                  </a:schemeClr>
                </a:solidFill>
              </a:rPr>
              <a:t>οι δεοντολογικές συνιστώσες της έρευνας</a:t>
            </a:r>
            <a:r>
              <a:rPr lang="el-GR" sz="1600" dirty="0"/>
              <a:t> πχ. περιπτώσεις που θίγονται ευαίσθητα προσωπικά δεδομένα ή η έρευνα αφορά τη μελέτη ευαίσθητων θεμάτων και ευάλωτων πληθυσμών. </a:t>
            </a:r>
            <a:r>
              <a:rPr lang="el-GR" sz="1600" dirty="0">
                <a:solidFill>
                  <a:schemeClr val="accent2">
                    <a:lumMod val="50000"/>
                  </a:schemeClr>
                </a:solidFill>
              </a:rPr>
              <a:t>Όλοι ήταν ενήμεροι </a:t>
            </a:r>
            <a:r>
              <a:rPr lang="el-GR" sz="1600" dirty="0"/>
              <a:t>εκ των προτέρων και οι μαθητές είναι ενήλικες, οπότε δεν απαιτήθηκε γονική συναίνεση.</a:t>
            </a:r>
          </a:p>
          <a:p>
            <a:pPr algn="just"/>
            <a:r>
              <a:rPr lang="el-GR" sz="1600" dirty="0"/>
              <a:t>Το δείγμα ήταν 3 ειδικοί σε θέματα </a:t>
            </a:r>
            <a:r>
              <a:rPr lang="el-GR" sz="1600" dirty="0" err="1"/>
              <a:t>ΕξΑΕ</a:t>
            </a:r>
            <a:r>
              <a:rPr lang="el-GR" sz="1600" dirty="0"/>
              <a:t>, 4 συνάδελφοι εκπαιδευτικοί και 14 μαθητές της Γ’ Λυκείου του εσπερινού ΕΠΑΛ.</a:t>
            </a:r>
          </a:p>
          <a:p>
            <a:pPr algn="just"/>
            <a:r>
              <a:rPr lang="el-GR" sz="1600" dirty="0">
                <a:solidFill>
                  <a:schemeClr val="accent2">
                    <a:lumMod val="50000"/>
                  </a:schemeClr>
                </a:solidFill>
              </a:rPr>
              <a:t>Υπήρξε συνειδητή επιλογή του δείγματος </a:t>
            </a:r>
            <a:r>
              <a:rPr lang="el-GR" sz="1600" dirty="0"/>
              <a:t>όπου ως αναπληρώτρια καθηγήτρια ΠΕ80, με εξειδίκευση σε θέματα τουρισμού, θεώρησα ότι η τάξη της </a:t>
            </a:r>
            <a:r>
              <a:rPr lang="el-GR" sz="1600" dirty="0">
                <a:solidFill>
                  <a:schemeClr val="accent2">
                    <a:lumMod val="50000"/>
                  </a:schemeClr>
                </a:solidFill>
              </a:rPr>
              <a:t>Γ΄ Λυκείου </a:t>
            </a:r>
            <a:r>
              <a:rPr lang="el-GR" sz="1600" dirty="0"/>
              <a:t>με σαφώς </a:t>
            </a:r>
            <a:r>
              <a:rPr lang="el-GR" sz="1600" dirty="0">
                <a:solidFill>
                  <a:schemeClr val="accent2">
                    <a:lumMod val="50000"/>
                  </a:schemeClr>
                </a:solidFill>
              </a:rPr>
              <a:t>ανεπτυγμένη </a:t>
            </a:r>
            <a:r>
              <a:rPr lang="el-GR" sz="1600" dirty="0" err="1">
                <a:solidFill>
                  <a:schemeClr val="accent2">
                    <a:lumMod val="50000"/>
                  </a:schemeClr>
                </a:solidFill>
              </a:rPr>
              <a:t>προυπάρχουσα</a:t>
            </a:r>
            <a:r>
              <a:rPr lang="el-GR" sz="1600" dirty="0">
                <a:solidFill>
                  <a:schemeClr val="accent2">
                    <a:lumMod val="50000"/>
                  </a:schemeClr>
                </a:solidFill>
              </a:rPr>
              <a:t> γνώση </a:t>
            </a:r>
            <a:r>
              <a:rPr lang="el-GR" sz="1600" dirty="0"/>
              <a:t>θα μπορέσει να ανταποκριθεί επαρκώς σε όλο αυτό το εγχείρημα.</a:t>
            </a:r>
          </a:p>
          <a:p>
            <a:pPr algn="just"/>
            <a:r>
              <a:rPr lang="el-GR" sz="1600" dirty="0"/>
              <a:t>Ως ερευνήτρια, αποκόμισα πολλά μέσα από </a:t>
            </a:r>
            <a:r>
              <a:rPr lang="el-GR" sz="1600" dirty="0">
                <a:solidFill>
                  <a:schemeClr val="accent2">
                    <a:lumMod val="50000"/>
                  </a:schemeClr>
                </a:solidFill>
              </a:rPr>
              <a:t>συζητήσεις</a:t>
            </a:r>
            <a:r>
              <a:rPr lang="en-US" sz="1600" dirty="0">
                <a:solidFill>
                  <a:schemeClr val="accent2">
                    <a:lumMod val="50000"/>
                  </a:schemeClr>
                </a:solidFill>
              </a:rPr>
              <a:t>,</a:t>
            </a:r>
            <a:r>
              <a:rPr lang="el-GR" sz="1600" dirty="0">
                <a:solidFill>
                  <a:schemeClr val="accent2">
                    <a:lumMod val="50000"/>
                  </a:schemeClr>
                </a:solidFill>
              </a:rPr>
              <a:t> εποικοδομητικές συμβουλές και κριτικές συναδέλφων, καθηγητών, επαγγελματιών και άλλων ειδικών του χώρου</a:t>
            </a:r>
            <a:r>
              <a:rPr lang="el-GR" sz="1600" dirty="0"/>
              <a:t>. </a:t>
            </a:r>
          </a:p>
          <a:p>
            <a:pPr marL="0" indent="0" algn="just">
              <a:buNone/>
            </a:pPr>
            <a:r>
              <a:rPr lang="el-GR" sz="1600" dirty="0"/>
              <a:t>	Αυτή η διαδικασία έχει ένα επιπρόσθετο όφελος, καθώς η προσπάθεια να εξηγήσει σε τρίτους τις ενέργειές του θα τον βοηθήσει να αποσαφηνίσει και 	να κατανοήσει καλύτερα και ο ίδιος τα βήματα που χρειάζεται να ακολουθήσει (</a:t>
            </a:r>
            <a:r>
              <a:rPr lang="el-GR" sz="1600" dirty="0" err="1"/>
              <a:t>Patton</a:t>
            </a:r>
            <a:r>
              <a:rPr lang="el-GR" sz="1600" dirty="0"/>
              <a:t>, 2002).</a:t>
            </a:r>
          </a:p>
          <a:p>
            <a:pPr marL="0" indent="0">
              <a:buNone/>
            </a:pPr>
            <a:endParaRPr lang="en-US" sz="1200" dirty="0"/>
          </a:p>
        </p:txBody>
      </p:sp>
    </p:spTree>
    <p:extLst>
      <p:ext uri="{BB962C8B-B14F-4D97-AF65-F5344CB8AC3E}">
        <p14:creationId xmlns:p14="http://schemas.microsoft.com/office/powerpoint/2010/main" val="5105798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A724875-E154-4433-9662-32AE63E076BE}"/>
              </a:ext>
            </a:extLst>
          </p:cNvPr>
          <p:cNvSpPr>
            <a:spLocks noGrp="1"/>
          </p:cNvSpPr>
          <p:nvPr>
            <p:ph type="title"/>
          </p:nvPr>
        </p:nvSpPr>
        <p:spPr>
          <a:xfrm>
            <a:off x="812800" y="0"/>
            <a:ext cx="10566400" cy="1143000"/>
          </a:xfrm>
        </p:spPr>
        <p:txBody>
          <a:bodyPr/>
          <a:lstStyle/>
          <a:p>
            <a:pPr algn="ctr"/>
            <a:r>
              <a:rPr lang="el-GR" dirty="0"/>
              <a:t>ΚΕΦΑΛΑΙΟ 7</a:t>
            </a:r>
            <a:r>
              <a:rPr lang="el-GR" baseline="30000" dirty="0"/>
              <a:t>ο</a:t>
            </a:r>
            <a:r>
              <a:rPr lang="el-GR" dirty="0"/>
              <a:t>: ΣΥΖΗΤΗΣΗ ΤΩΝ ΑΠΟΤΕΛΕΣΜΑΤΩΝ</a:t>
            </a:r>
            <a:endParaRPr lang="en-US" dirty="0"/>
          </a:p>
        </p:txBody>
      </p:sp>
      <p:sp>
        <p:nvSpPr>
          <p:cNvPr id="3" name="Θέση περιεχομένου 2">
            <a:extLst>
              <a:ext uri="{FF2B5EF4-FFF2-40B4-BE49-F238E27FC236}">
                <a16:creationId xmlns:a16="http://schemas.microsoft.com/office/drawing/2014/main" id="{CD29798B-608F-4820-8290-5F8E8EE1ECC8}"/>
              </a:ext>
            </a:extLst>
          </p:cNvPr>
          <p:cNvSpPr>
            <a:spLocks noGrp="1"/>
          </p:cNvSpPr>
          <p:nvPr>
            <p:ph sz="quarter" idx="13"/>
          </p:nvPr>
        </p:nvSpPr>
        <p:spPr>
          <a:xfrm>
            <a:off x="108065" y="1230284"/>
            <a:ext cx="11812386" cy="5444836"/>
          </a:xfrm>
        </p:spPr>
        <p:txBody>
          <a:bodyPr>
            <a:normAutofit/>
          </a:bodyPr>
          <a:lstStyle/>
          <a:p>
            <a:pPr marL="0" indent="0" algn="just">
              <a:buNone/>
            </a:pPr>
            <a:r>
              <a:rPr lang="el-GR" dirty="0"/>
              <a:t>Διαπιστώθηκε:</a:t>
            </a:r>
          </a:p>
          <a:p>
            <a:pPr algn="just"/>
            <a:r>
              <a:rPr lang="el-GR" dirty="0">
                <a:solidFill>
                  <a:schemeClr val="accent2">
                    <a:lumMod val="50000"/>
                  </a:schemeClr>
                </a:solidFill>
              </a:rPr>
              <a:t>Η μοναδική ίσως </a:t>
            </a:r>
            <a:r>
              <a:rPr lang="el-GR" dirty="0"/>
              <a:t>έρευνα στην Ελλάδα και όχι από κάποια εταιρεία παραγωγής λογισμικών στο μάθημα Εφαρμογές Η/Υ στον Τουρισμό</a:t>
            </a:r>
          </a:p>
          <a:p>
            <a:pPr algn="just"/>
            <a:r>
              <a:rPr lang="el-GR" dirty="0">
                <a:solidFill>
                  <a:schemeClr val="accent2">
                    <a:lumMod val="50000"/>
                  </a:schemeClr>
                </a:solidFill>
              </a:rPr>
              <a:t>Από μηδενική βάση δίχως σχετική  βιβλιογραφία και έρευνα</a:t>
            </a:r>
          </a:p>
          <a:p>
            <a:pPr algn="just"/>
            <a:r>
              <a:rPr lang="el-GR" dirty="0">
                <a:solidFill>
                  <a:schemeClr val="accent2">
                    <a:lumMod val="50000"/>
                  </a:schemeClr>
                </a:solidFill>
              </a:rPr>
              <a:t>Πολύ χρήσιμη η αποτίμηση </a:t>
            </a:r>
            <a:r>
              <a:rPr lang="el-GR" dirty="0"/>
              <a:t>που πραγματοποιήθηκε από εκπαιδευτικούς, μαθητές/</a:t>
            </a:r>
            <a:r>
              <a:rPr lang="el-GR" dirty="0" err="1"/>
              <a:t>τριες</a:t>
            </a:r>
            <a:r>
              <a:rPr lang="el-GR" dirty="0"/>
              <a:t> και ειδικούς, που συνέβαλαν στη βελτίωση του υλικού.</a:t>
            </a:r>
          </a:p>
          <a:p>
            <a:pPr algn="just"/>
            <a:r>
              <a:rPr lang="el-GR" dirty="0"/>
              <a:t>Αποτελεί το </a:t>
            </a:r>
            <a:r>
              <a:rPr lang="el-GR" dirty="0">
                <a:solidFill>
                  <a:schemeClr val="accent2">
                    <a:lumMod val="50000"/>
                  </a:schemeClr>
                </a:solidFill>
              </a:rPr>
              <a:t>έναυσμα για αντίστοιχες πρωτοβουλίες</a:t>
            </a:r>
            <a:r>
              <a:rPr lang="el-GR" dirty="0"/>
              <a:t>. </a:t>
            </a:r>
          </a:p>
          <a:p>
            <a:pPr algn="just"/>
            <a:r>
              <a:rPr lang="el-GR" dirty="0"/>
              <a:t>Μπορεί να </a:t>
            </a:r>
            <a:r>
              <a:rPr lang="el-GR" dirty="0">
                <a:solidFill>
                  <a:schemeClr val="accent2">
                    <a:lumMod val="50000"/>
                  </a:schemeClr>
                </a:solidFill>
              </a:rPr>
              <a:t>αξιοποιηθεί από τους/τις εκπαιδευτικούς </a:t>
            </a:r>
          </a:p>
          <a:p>
            <a:pPr lvl="1" algn="just"/>
            <a:r>
              <a:rPr lang="el-GR" dirty="0"/>
              <a:t>είτε ως </a:t>
            </a:r>
            <a:r>
              <a:rPr lang="el-GR" dirty="0">
                <a:solidFill>
                  <a:schemeClr val="accent2">
                    <a:lumMod val="50000"/>
                  </a:schemeClr>
                </a:solidFill>
              </a:rPr>
              <a:t>εποπτικό μέσο </a:t>
            </a:r>
            <a:r>
              <a:rPr lang="el-GR" dirty="0"/>
              <a:t>για όσους επιθυμούν απλά να εμπλουτίσουν τη διδασκαλία τους, </a:t>
            </a:r>
          </a:p>
          <a:p>
            <a:pPr lvl="1" algn="just"/>
            <a:r>
              <a:rPr lang="el-GR" dirty="0"/>
              <a:t>είτε σε συνδυασμό με </a:t>
            </a:r>
            <a:r>
              <a:rPr lang="el-GR" dirty="0">
                <a:solidFill>
                  <a:schemeClr val="accent2">
                    <a:lumMod val="50000"/>
                  </a:schemeClr>
                </a:solidFill>
              </a:rPr>
              <a:t>αλλαγή της παιδαγωγικής τους μεθοδολογίας </a:t>
            </a:r>
            <a:r>
              <a:rPr lang="el-GR" dirty="0"/>
              <a:t>με απώτερο στόχο τον μετασχηματισμό της διδασκαλίας τους στο μάθημα Εφαρμογές Η/Υ στον Τουρισμό. </a:t>
            </a:r>
          </a:p>
          <a:p>
            <a:pPr algn="just"/>
            <a:r>
              <a:rPr lang="el-GR" dirty="0"/>
              <a:t>Η </a:t>
            </a:r>
            <a:r>
              <a:rPr lang="el-GR" dirty="0">
                <a:solidFill>
                  <a:schemeClr val="accent2">
                    <a:lumMod val="50000"/>
                  </a:schemeClr>
                </a:solidFill>
              </a:rPr>
              <a:t>ανάπτυξη της κριτικής σκέψης </a:t>
            </a:r>
            <a:r>
              <a:rPr lang="el-GR" dirty="0"/>
              <a:t>και η </a:t>
            </a:r>
            <a:r>
              <a:rPr lang="el-GR" dirty="0">
                <a:solidFill>
                  <a:schemeClr val="accent2">
                    <a:lumMod val="50000"/>
                  </a:schemeClr>
                </a:solidFill>
              </a:rPr>
              <a:t>κατανόηση των τουριστικών εννοιών </a:t>
            </a:r>
            <a:r>
              <a:rPr lang="el-GR" dirty="0"/>
              <a:t>με</a:t>
            </a:r>
            <a:r>
              <a:rPr lang="el-GR" dirty="0">
                <a:solidFill>
                  <a:schemeClr val="tx1"/>
                </a:solidFill>
              </a:rPr>
              <a:t> </a:t>
            </a:r>
            <a:r>
              <a:rPr lang="el-GR" dirty="0" err="1"/>
              <a:t>προαπαιτούμενο</a:t>
            </a:r>
            <a:r>
              <a:rPr lang="el-GR" dirty="0"/>
              <a:t> την </a:t>
            </a:r>
            <a:r>
              <a:rPr lang="el-GR" dirty="0">
                <a:solidFill>
                  <a:schemeClr val="accent2">
                    <a:lumMod val="50000"/>
                  </a:schemeClr>
                </a:solidFill>
              </a:rPr>
              <a:t>συνέπεια των μαθητών </a:t>
            </a:r>
            <a:r>
              <a:rPr lang="el-GR" dirty="0"/>
              <a:t>καθ’ όλη τη διάρκεια του σχολικού έτους.</a:t>
            </a:r>
          </a:p>
          <a:p>
            <a:pPr algn="just"/>
            <a:endParaRPr lang="en-US" dirty="0"/>
          </a:p>
        </p:txBody>
      </p:sp>
    </p:spTree>
    <p:extLst>
      <p:ext uri="{BB962C8B-B14F-4D97-AF65-F5344CB8AC3E}">
        <p14:creationId xmlns:p14="http://schemas.microsoft.com/office/powerpoint/2010/main" val="5961007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9AD114E-71BF-4780-B687-5F975C72B564}"/>
              </a:ext>
            </a:extLst>
          </p:cNvPr>
          <p:cNvSpPr>
            <a:spLocks noGrp="1"/>
          </p:cNvSpPr>
          <p:nvPr>
            <p:ph type="title"/>
          </p:nvPr>
        </p:nvSpPr>
        <p:spPr/>
        <p:txBody>
          <a:bodyPr/>
          <a:lstStyle/>
          <a:p>
            <a:pPr algn="ctr"/>
            <a:r>
              <a:rPr lang="el-GR" dirty="0"/>
              <a:t>ΚΕΦΑΛΑΙΟ 7</a:t>
            </a:r>
            <a:r>
              <a:rPr lang="el-GR" baseline="30000" dirty="0"/>
              <a:t>ο</a:t>
            </a:r>
            <a:r>
              <a:rPr lang="el-GR" dirty="0"/>
              <a:t>: ΣΥΖΗΤΗΣΗ ΤΩΝ ΑΠΟΤΕΛΕΣΜΑΤΩΝ</a:t>
            </a:r>
            <a:endParaRPr lang="en-US" dirty="0"/>
          </a:p>
        </p:txBody>
      </p:sp>
      <p:sp>
        <p:nvSpPr>
          <p:cNvPr id="3" name="Θέση περιεχομένου 2">
            <a:extLst>
              <a:ext uri="{FF2B5EF4-FFF2-40B4-BE49-F238E27FC236}">
                <a16:creationId xmlns:a16="http://schemas.microsoft.com/office/drawing/2014/main" id="{7DDA37DB-130E-461B-A9D3-DE0F39EDB572}"/>
              </a:ext>
            </a:extLst>
          </p:cNvPr>
          <p:cNvSpPr>
            <a:spLocks noGrp="1"/>
          </p:cNvSpPr>
          <p:nvPr>
            <p:ph sz="quarter" idx="13"/>
          </p:nvPr>
        </p:nvSpPr>
        <p:spPr>
          <a:xfrm>
            <a:off x="182881" y="1600200"/>
            <a:ext cx="11903824" cy="5124796"/>
          </a:xfrm>
        </p:spPr>
        <p:txBody>
          <a:bodyPr>
            <a:normAutofit fontScale="85000" lnSpcReduction="10000"/>
          </a:bodyPr>
          <a:lstStyle/>
          <a:p>
            <a:pPr marL="0" indent="0" algn="just">
              <a:buNone/>
            </a:pPr>
            <a:r>
              <a:rPr lang="el-GR" b="1" u="sng" dirty="0">
                <a:solidFill>
                  <a:schemeClr val="accent2">
                    <a:lumMod val="50000"/>
                  </a:schemeClr>
                </a:solidFill>
              </a:rPr>
              <a:t>Προτάσεις:</a:t>
            </a:r>
          </a:p>
          <a:p>
            <a:pPr marL="0" indent="0" algn="just">
              <a:buNone/>
            </a:pPr>
            <a:r>
              <a:rPr lang="el-GR" dirty="0"/>
              <a:t>Οι </a:t>
            </a:r>
            <a:r>
              <a:rPr lang="el-GR" dirty="0">
                <a:solidFill>
                  <a:schemeClr val="accent2">
                    <a:lumMod val="50000"/>
                  </a:schemeClr>
                </a:solidFill>
              </a:rPr>
              <a:t>ειδικοί</a:t>
            </a:r>
            <a:r>
              <a:rPr lang="el-GR" dirty="0"/>
              <a:t> ανέφεραν κάποιες </a:t>
            </a:r>
            <a:r>
              <a:rPr lang="el-GR" dirty="0">
                <a:solidFill>
                  <a:schemeClr val="accent2">
                    <a:lumMod val="50000"/>
                  </a:schemeClr>
                </a:solidFill>
              </a:rPr>
              <a:t>προτάσεις βελτίωσης </a:t>
            </a:r>
            <a:r>
              <a:rPr lang="el-GR" dirty="0"/>
              <a:t>ως κάτωθι:</a:t>
            </a:r>
          </a:p>
          <a:p>
            <a:pPr algn="just"/>
            <a:r>
              <a:rPr lang="el-GR" dirty="0"/>
              <a:t>βελτίωση στα βίντεο της σύνοψης.</a:t>
            </a:r>
          </a:p>
          <a:p>
            <a:pPr algn="just"/>
            <a:r>
              <a:rPr lang="el-GR" dirty="0"/>
              <a:t>ενσωμάτωση αφήγησης σε όλες τις διαφάνειες </a:t>
            </a:r>
          </a:p>
          <a:p>
            <a:pPr algn="just"/>
            <a:r>
              <a:rPr lang="el-GR" dirty="0"/>
              <a:t>πιο προσεγμένη προσέγγιση στα κουμπιά και στους συνδέσμους ώστε να είναι πιο λειτουργικά</a:t>
            </a:r>
          </a:p>
          <a:p>
            <a:pPr algn="just"/>
            <a:r>
              <a:rPr lang="el-GR" dirty="0"/>
              <a:t>ενσωμάτωση και άλλου τύπου δραστηριοτήτων για την δυνατότητα έκφρασης και σχολιασμού των απόψεων των εκπαιδευόμενων καθώς και μια τελική δραστηριότητα στο τέλος κάθε ενότητας (πριν την σύνοψη)</a:t>
            </a:r>
          </a:p>
          <a:p>
            <a:pPr algn="just"/>
            <a:r>
              <a:rPr lang="el-GR" dirty="0"/>
              <a:t>ασκήσεις του τύπου «συμπλήρωσε τα κενά» θα πρέπει να υπάρχουν περισσότερες διαθέσιμες επιλογές και να </a:t>
            </a:r>
            <a:r>
              <a:rPr lang="el-GR" dirty="0" err="1"/>
              <a:t>προσπερνούνται</a:t>
            </a:r>
            <a:r>
              <a:rPr lang="el-GR" dirty="0"/>
              <a:t> κάποια αμελητέα ορθογραφικά λάθη πχ. έλλειψη τόνων ή κεφαλαία γράμματα.</a:t>
            </a:r>
          </a:p>
          <a:p>
            <a:pPr algn="just"/>
            <a:endParaRPr lang="el-GR" dirty="0"/>
          </a:p>
          <a:p>
            <a:pPr marL="0" indent="0" algn="just">
              <a:buNone/>
            </a:pPr>
            <a:r>
              <a:rPr lang="el-GR" dirty="0"/>
              <a:t>Συνοψίζοντας, τα ευρήματα της παρούσας έρευνας είναι </a:t>
            </a:r>
            <a:r>
              <a:rPr lang="el-GR" b="1" dirty="0">
                <a:solidFill>
                  <a:schemeClr val="accent2">
                    <a:lumMod val="50000"/>
                  </a:schemeClr>
                </a:solidFill>
              </a:rPr>
              <a:t>ενθαρρυντικά</a:t>
            </a:r>
            <a:r>
              <a:rPr lang="el-GR" dirty="0"/>
              <a:t> για τη δημιουργία συμπληρωματικού εκπαιδευτικού υλικού με τη μέθοδο της </a:t>
            </a:r>
            <a:r>
              <a:rPr lang="el-GR" dirty="0" err="1"/>
              <a:t>ΕξΑΕ</a:t>
            </a:r>
            <a:r>
              <a:rPr lang="el-GR" dirty="0"/>
              <a:t>, </a:t>
            </a:r>
          </a:p>
          <a:p>
            <a:pPr marL="0" indent="0" algn="just">
              <a:buNone/>
            </a:pPr>
            <a:r>
              <a:rPr lang="el-GR" dirty="0"/>
              <a:t>προτείνεται δε η </a:t>
            </a:r>
            <a:r>
              <a:rPr lang="el-GR" b="1" dirty="0">
                <a:solidFill>
                  <a:schemeClr val="accent2">
                    <a:lumMod val="50000"/>
                  </a:schemeClr>
                </a:solidFill>
              </a:rPr>
              <a:t>δημιουργία υλικού και σε άλλα γνωστικά αντικείμενα </a:t>
            </a:r>
            <a:r>
              <a:rPr lang="el-GR" dirty="0"/>
              <a:t>καθώς και η </a:t>
            </a:r>
            <a:r>
              <a:rPr lang="el-GR" b="1" dirty="0">
                <a:solidFill>
                  <a:schemeClr val="accent2">
                    <a:lumMod val="50000"/>
                  </a:schemeClr>
                </a:solidFill>
              </a:rPr>
              <a:t>περαιτέρω διερεύνηση του πεδίου της συμπληρωματικής μάθησης </a:t>
            </a:r>
            <a:r>
              <a:rPr lang="el-GR" dirty="0">
                <a:solidFill>
                  <a:schemeClr val="tx1"/>
                </a:solidFill>
              </a:rPr>
              <a:t>και </a:t>
            </a:r>
            <a:r>
              <a:rPr lang="el-GR" b="1" dirty="0">
                <a:solidFill>
                  <a:schemeClr val="accent2">
                    <a:lumMod val="50000"/>
                  </a:schemeClr>
                </a:solidFill>
              </a:rPr>
              <a:t>των</a:t>
            </a:r>
            <a:r>
              <a:rPr lang="el-GR" dirty="0">
                <a:solidFill>
                  <a:schemeClr val="tx1"/>
                </a:solidFill>
              </a:rPr>
              <a:t> </a:t>
            </a:r>
            <a:r>
              <a:rPr lang="el-GR" b="1" dirty="0">
                <a:solidFill>
                  <a:schemeClr val="accent2">
                    <a:lumMod val="50000"/>
                  </a:schemeClr>
                </a:solidFill>
              </a:rPr>
              <a:t>τρόπων ένταξης της στη διδακτική διαδικασία. </a:t>
            </a:r>
            <a:endParaRPr lang="en-US" b="1" dirty="0">
              <a:solidFill>
                <a:schemeClr val="accent2">
                  <a:lumMod val="50000"/>
                </a:schemeClr>
              </a:solidFill>
            </a:endParaRPr>
          </a:p>
        </p:txBody>
      </p:sp>
    </p:spTree>
    <p:extLst>
      <p:ext uri="{BB962C8B-B14F-4D97-AF65-F5344CB8AC3E}">
        <p14:creationId xmlns:p14="http://schemas.microsoft.com/office/powerpoint/2010/main" val="31389032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THATS ALL FOLKS GIF | Gfycat">
            <a:extLst>
              <a:ext uri="{FF2B5EF4-FFF2-40B4-BE49-F238E27FC236}">
                <a16:creationId xmlns:a16="http://schemas.microsoft.com/office/drawing/2014/main" id="{C3A9E5E3-3905-4E0F-822A-19D39FDB6ACD}"/>
              </a:ext>
            </a:extLst>
          </p:cNvPr>
          <p:cNvPicPr>
            <a:picLocks noGrp="1" noChangeAspect="1" noChangeArrowheads="1" noCrop="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56657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4895505-C84C-4BE6-8EF0-8F3DD5442FB7}"/>
              </a:ext>
            </a:extLst>
          </p:cNvPr>
          <p:cNvSpPr>
            <a:spLocks noGrp="1"/>
          </p:cNvSpPr>
          <p:nvPr>
            <p:ph type="title"/>
          </p:nvPr>
        </p:nvSpPr>
        <p:spPr>
          <a:xfrm>
            <a:off x="812800" y="0"/>
            <a:ext cx="10566400" cy="587511"/>
          </a:xfrm>
        </p:spPr>
        <p:txBody>
          <a:bodyPr/>
          <a:lstStyle/>
          <a:p>
            <a:pPr algn="ctr"/>
            <a:r>
              <a:rPr lang="el-GR" dirty="0" err="1"/>
              <a:t>ΔομΗ</a:t>
            </a:r>
            <a:r>
              <a:rPr lang="el-GR" dirty="0"/>
              <a:t> της </a:t>
            </a:r>
            <a:r>
              <a:rPr lang="el-GR" dirty="0" err="1"/>
              <a:t>εργασΙας</a:t>
            </a:r>
            <a:endParaRPr lang="en-US" dirty="0"/>
          </a:p>
        </p:txBody>
      </p:sp>
      <p:sp>
        <p:nvSpPr>
          <p:cNvPr id="3" name="Θέση περιεχομένου 2">
            <a:extLst>
              <a:ext uri="{FF2B5EF4-FFF2-40B4-BE49-F238E27FC236}">
                <a16:creationId xmlns:a16="http://schemas.microsoft.com/office/drawing/2014/main" id="{619FCD2B-FC58-40EF-9D10-0958C7E7E2D4}"/>
              </a:ext>
            </a:extLst>
          </p:cNvPr>
          <p:cNvSpPr>
            <a:spLocks noGrp="1"/>
          </p:cNvSpPr>
          <p:nvPr>
            <p:ph sz="quarter" idx="13"/>
          </p:nvPr>
        </p:nvSpPr>
        <p:spPr>
          <a:xfrm>
            <a:off x="156753" y="809896"/>
            <a:ext cx="11900263" cy="6048103"/>
          </a:xfrm>
        </p:spPr>
        <p:txBody>
          <a:bodyPr>
            <a:normAutofit/>
          </a:bodyPr>
          <a:lstStyle/>
          <a:p>
            <a:pPr marL="0" indent="0" algn="just">
              <a:buNone/>
            </a:pPr>
            <a:r>
              <a:rPr lang="el-GR" dirty="0"/>
              <a:t>Η εργασία εκτείνεται σε επτά κεφάλαια:</a:t>
            </a:r>
          </a:p>
          <a:p>
            <a:pPr marL="457200" indent="-457200" algn="just">
              <a:buFont typeface="+mj-lt"/>
              <a:buAutoNum type="arabicPeriod"/>
            </a:pPr>
            <a:r>
              <a:rPr lang="el-GR" dirty="0">
                <a:effectLst/>
                <a:ea typeface="Calibri" panose="020F0502020204030204" pitchFamily="34" charset="0"/>
              </a:rPr>
              <a:t>1</a:t>
            </a:r>
            <a:r>
              <a:rPr lang="el-GR" baseline="30000" dirty="0">
                <a:effectLst/>
                <a:ea typeface="Calibri" panose="020F0502020204030204" pitchFamily="34" charset="0"/>
              </a:rPr>
              <a:t>ο</a:t>
            </a:r>
            <a:r>
              <a:rPr lang="el-GR" dirty="0">
                <a:effectLst/>
                <a:ea typeface="Calibri" panose="020F0502020204030204" pitchFamily="34" charset="0"/>
              </a:rPr>
              <a:t> κεφάλαιο παρουσιάζεται η </a:t>
            </a:r>
            <a:r>
              <a:rPr lang="el-GR" dirty="0">
                <a:solidFill>
                  <a:schemeClr val="accent2">
                    <a:lumMod val="50000"/>
                  </a:schemeClr>
                </a:solidFill>
                <a:effectLst/>
                <a:ea typeface="Calibri" panose="020F0502020204030204" pitchFamily="34" charset="0"/>
              </a:rPr>
              <a:t>προβληματική</a:t>
            </a:r>
            <a:r>
              <a:rPr lang="el-GR" dirty="0">
                <a:effectLst/>
                <a:ea typeface="Calibri" panose="020F0502020204030204" pitchFamily="34" charset="0"/>
              </a:rPr>
              <a:t> και η </a:t>
            </a:r>
            <a:r>
              <a:rPr lang="el-GR" dirty="0">
                <a:solidFill>
                  <a:schemeClr val="accent2">
                    <a:lumMod val="50000"/>
                  </a:schemeClr>
                </a:solidFill>
                <a:effectLst/>
                <a:ea typeface="Calibri" panose="020F0502020204030204" pitchFamily="34" charset="0"/>
              </a:rPr>
              <a:t>σημασία</a:t>
            </a:r>
            <a:r>
              <a:rPr lang="el-GR" dirty="0">
                <a:effectLst/>
                <a:ea typeface="Calibri" panose="020F0502020204030204" pitchFamily="34" charset="0"/>
              </a:rPr>
              <a:t> της έρευνας καθώς και ο βασικός </a:t>
            </a:r>
            <a:r>
              <a:rPr lang="el-GR" dirty="0">
                <a:solidFill>
                  <a:schemeClr val="accent2">
                    <a:lumMod val="50000"/>
                  </a:schemeClr>
                </a:solidFill>
                <a:effectLst/>
                <a:ea typeface="Calibri" panose="020F0502020204030204" pitchFamily="34" charset="0"/>
              </a:rPr>
              <a:t>στόχος</a:t>
            </a:r>
            <a:r>
              <a:rPr lang="el-GR" dirty="0">
                <a:effectLst/>
                <a:ea typeface="Calibri" panose="020F0502020204030204" pitchFamily="34" charset="0"/>
              </a:rPr>
              <a:t> της έρευνας σε αντιστοιχία με τα ερευνητικά ερωτήματα.</a:t>
            </a:r>
          </a:p>
          <a:p>
            <a:pPr marL="457200" indent="-457200" algn="just">
              <a:buFont typeface="+mj-lt"/>
              <a:buAutoNum type="arabicPeriod"/>
            </a:pPr>
            <a:r>
              <a:rPr lang="el-GR" dirty="0"/>
              <a:t>2</a:t>
            </a:r>
            <a:r>
              <a:rPr lang="el-GR" baseline="30000" dirty="0"/>
              <a:t>ο</a:t>
            </a:r>
            <a:r>
              <a:rPr lang="el-GR" dirty="0"/>
              <a:t> </a:t>
            </a:r>
            <a:r>
              <a:rPr lang="el-GR" dirty="0">
                <a:effectLst/>
                <a:ea typeface="Calibri" panose="020F0502020204030204" pitchFamily="34" charset="0"/>
              </a:rPr>
              <a:t>κεφάλαιο: </a:t>
            </a:r>
            <a:r>
              <a:rPr lang="el-GR" dirty="0"/>
              <a:t> επισκόπηση στη </a:t>
            </a:r>
            <a:r>
              <a:rPr lang="el-GR" dirty="0">
                <a:solidFill>
                  <a:schemeClr val="accent2">
                    <a:lumMod val="50000"/>
                  </a:schemeClr>
                </a:solidFill>
              </a:rPr>
              <a:t>διεθνή βιβλιογραφία </a:t>
            </a:r>
            <a:r>
              <a:rPr lang="el-GR" dirty="0"/>
              <a:t>καθώς και το </a:t>
            </a:r>
            <a:r>
              <a:rPr lang="en-US" dirty="0" err="1">
                <a:solidFill>
                  <a:schemeClr val="accent2">
                    <a:lumMod val="50000"/>
                  </a:schemeClr>
                </a:solidFill>
                <a:effectLst/>
                <a:ea typeface="Calibri" panose="020F0502020204030204" pitchFamily="34" charset="0"/>
                <a:cs typeface="Times New Roman" panose="02020603050405020304" pitchFamily="18" charset="0"/>
              </a:rPr>
              <a:t>θεωρητικ</a:t>
            </a:r>
            <a:r>
              <a:rPr lang="el-GR" dirty="0">
                <a:solidFill>
                  <a:schemeClr val="accent2">
                    <a:lumMod val="50000"/>
                  </a:schemeClr>
                </a:solidFill>
                <a:effectLst/>
                <a:ea typeface="Calibri" panose="020F0502020204030204" pitchFamily="34" charset="0"/>
                <a:cs typeface="Times New Roman" panose="02020603050405020304" pitchFamily="18" charset="0"/>
              </a:rPr>
              <a:t>ό</a:t>
            </a:r>
            <a:r>
              <a:rPr lang="en-US" dirty="0">
                <a:solidFill>
                  <a:schemeClr val="accent2">
                    <a:lumMod val="50000"/>
                  </a:schemeClr>
                </a:solidFill>
                <a:effectLst/>
                <a:ea typeface="Calibri" panose="020F0502020204030204" pitchFamily="34" charset="0"/>
                <a:cs typeface="Times New Roman" panose="02020603050405020304" pitchFamily="18" charset="0"/>
              </a:rPr>
              <a:t> πλα</a:t>
            </a:r>
            <a:r>
              <a:rPr lang="el-GR" dirty="0">
                <a:solidFill>
                  <a:schemeClr val="accent2">
                    <a:lumMod val="50000"/>
                  </a:schemeClr>
                </a:solidFill>
                <a:effectLst/>
                <a:ea typeface="Calibri" panose="020F0502020204030204" pitchFamily="34" charset="0"/>
                <a:cs typeface="Times New Roman" panose="02020603050405020304" pitchFamily="18" charset="0"/>
              </a:rPr>
              <a:t>ί</a:t>
            </a:r>
            <a:r>
              <a:rPr lang="en-US" dirty="0" err="1">
                <a:solidFill>
                  <a:schemeClr val="accent2">
                    <a:lumMod val="50000"/>
                  </a:schemeClr>
                </a:solidFill>
                <a:effectLst/>
                <a:ea typeface="Calibri" panose="020F0502020204030204" pitchFamily="34" charset="0"/>
                <a:cs typeface="Times New Roman" panose="02020603050405020304" pitchFamily="18" charset="0"/>
              </a:rPr>
              <a:t>σιο</a:t>
            </a:r>
            <a:r>
              <a:rPr lang="en-US" dirty="0">
                <a:solidFill>
                  <a:schemeClr val="accent2">
                    <a:lumMod val="50000"/>
                  </a:schemeClr>
                </a:solidFill>
                <a:effectLst/>
                <a:ea typeface="Calibri" panose="020F0502020204030204" pitchFamily="34" charset="0"/>
                <a:cs typeface="Times New Roman" panose="02020603050405020304" pitchFamily="18" charset="0"/>
              </a:rPr>
              <a:t> </a:t>
            </a:r>
            <a:r>
              <a:rPr lang="el-GR" dirty="0"/>
              <a:t>των βασικών όρων</a:t>
            </a:r>
          </a:p>
          <a:p>
            <a:pPr marL="457200" indent="-457200" algn="just">
              <a:buFont typeface="+mj-lt"/>
              <a:buAutoNum type="arabicPeriod"/>
            </a:pPr>
            <a:r>
              <a:rPr lang="el-GR" dirty="0"/>
              <a:t>3</a:t>
            </a:r>
            <a:r>
              <a:rPr lang="el-GR" baseline="30000" dirty="0"/>
              <a:t>ο</a:t>
            </a:r>
            <a:r>
              <a:rPr lang="el-GR" dirty="0"/>
              <a:t> κεφάλαιο:  παρουσιάζονται η </a:t>
            </a:r>
            <a:r>
              <a:rPr lang="el-GR" dirty="0">
                <a:solidFill>
                  <a:schemeClr val="accent2">
                    <a:lumMod val="50000"/>
                  </a:schemeClr>
                </a:solidFill>
              </a:rPr>
              <a:t>μεθοδολογική προσέγγιση</a:t>
            </a:r>
            <a:r>
              <a:rPr lang="el-GR" dirty="0"/>
              <a:t>, το </a:t>
            </a:r>
            <a:r>
              <a:rPr lang="el-GR" dirty="0">
                <a:solidFill>
                  <a:schemeClr val="accent2">
                    <a:lumMod val="50000"/>
                  </a:schemeClr>
                </a:solidFill>
              </a:rPr>
              <a:t>δείγμα της έρευνας</a:t>
            </a:r>
            <a:r>
              <a:rPr lang="el-GR" dirty="0"/>
              <a:t>, τα </a:t>
            </a:r>
            <a:r>
              <a:rPr lang="el-GR" dirty="0">
                <a:solidFill>
                  <a:schemeClr val="accent2">
                    <a:lumMod val="50000"/>
                  </a:schemeClr>
                </a:solidFill>
              </a:rPr>
              <a:t>μέσα</a:t>
            </a:r>
            <a:r>
              <a:rPr lang="el-GR" dirty="0">
                <a:solidFill>
                  <a:schemeClr val="accent2">
                    <a:lumMod val="75000"/>
                  </a:schemeClr>
                </a:solidFill>
              </a:rPr>
              <a:t> </a:t>
            </a:r>
            <a:r>
              <a:rPr lang="el-GR" dirty="0">
                <a:solidFill>
                  <a:schemeClr val="accent2">
                    <a:lumMod val="50000"/>
                  </a:schemeClr>
                </a:solidFill>
              </a:rPr>
              <a:t>συλλογής των δεδομένων</a:t>
            </a:r>
            <a:r>
              <a:rPr lang="el-GR" dirty="0"/>
              <a:t>, η </a:t>
            </a:r>
            <a:r>
              <a:rPr lang="el-GR" dirty="0">
                <a:solidFill>
                  <a:schemeClr val="accent2">
                    <a:lumMod val="50000"/>
                  </a:schemeClr>
                </a:solidFill>
              </a:rPr>
              <a:t>ερευνητική διαδικασία </a:t>
            </a:r>
            <a:r>
              <a:rPr lang="el-GR" dirty="0"/>
              <a:t>και η </a:t>
            </a:r>
            <a:r>
              <a:rPr lang="el-GR" dirty="0">
                <a:solidFill>
                  <a:schemeClr val="accent2">
                    <a:lumMod val="50000"/>
                  </a:schemeClr>
                </a:solidFill>
              </a:rPr>
              <a:t>διαδικασία ανάπτυξης </a:t>
            </a:r>
            <a:r>
              <a:rPr lang="el-GR" dirty="0"/>
              <a:t>του συμπληρωματικού εκπαιδευτικού υλικού</a:t>
            </a:r>
          </a:p>
          <a:p>
            <a:pPr marL="457200" indent="-457200" algn="just">
              <a:buFont typeface="+mj-lt"/>
              <a:buAutoNum type="arabicPeriod"/>
            </a:pPr>
            <a:r>
              <a:rPr lang="el-GR" dirty="0"/>
              <a:t>4</a:t>
            </a:r>
            <a:r>
              <a:rPr lang="el-GR" baseline="30000" dirty="0"/>
              <a:t>ο</a:t>
            </a:r>
            <a:r>
              <a:rPr lang="el-GR" dirty="0"/>
              <a:t> κεφάλαιο: παρουσίαση και η περιγραφή των </a:t>
            </a:r>
            <a:r>
              <a:rPr lang="el-GR" dirty="0">
                <a:solidFill>
                  <a:schemeClr val="accent2">
                    <a:lumMod val="50000"/>
                  </a:schemeClr>
                </a:solidFill>
              </a:rPr>
              <a:t>αποτελεσμάτων των απόψεων των εκπαιδευτικών</a:t>
            </a:r>
          </a:p>
          <a:p>
            <a:pPr marL="457200" indent="-457200" algn="just">
              <a:buFont typeface="+mj-lt"/>
              <a:buAutoNum type="arabicPeriod"/>
            </a:pPr>
            <a:r>
              <a:rPr lang="el-GR" dirty="0"/>
              <a:t>5</a:t>
            </a:r>
            <a:r>
              <a:rPr lang="el-GR" baseline="30000" dirty="0"/>
              <a:t>ο </a:t>
            </a:r>
            <a:r>
              <a:rPr lang="el-GR" dirty="0"/>
              <a:t>κεφάλαιο: η παρουσίαση και η περιγραφή των αποτελεσμάτων των </a:t>
            </a:r>
            <a:r>
              <a:rPr lang="el-GR" dirty="0">
                <a:solidFill>
                  <a:schemeClr val="accent2">
                    <a:lumMod val="50000"/>
                  </a:schemeClr>
                </a:solidFill>
              </a:rPr>
              <a:t>απόψεων των μαθητών/τριών </a:t>
            </a:r>
            <a:r>
              <a:rPr lang="el-GR" dirty="0"/>
              <a:t>σχετικά με τη χρήση εκπαιδευτικού υλικού στο μάθημα Εφαρμογές Η/Υ στον Τουρισμό.</a:t>
            </a:r>
          </a:p>
          <a:p>
            <a:pPr marL="457200" indent="-457200" algn="just">
              <a:buFont typeface="+mj-lt"/>
              <a:buAutoNum type="arabicPeriod"/>
            </a:pPr>
            <a:r>
              <a:rPr lang="el-GR" dirty="0"/>
              <a:t>6</a:t>
            </a:r>
            <a:r>
              <a:rPr lang="el-GR" baseline="30000" dirty="0"/>
              <a:t>ο </a:t>
            </a:r>
            <a:r>
              <a:rPr lang="el-GR" dirty="0"/>
              <a:t>κεφάλαιο: η παρουσίαση και η περιγραφή των αποτελεσμάτων των </a:t>
            </a:r>
            <a:r>
              <a:rPr lang="el-GR" dirty="0">
                <a:solidFill>
                  <a:schemeClr val="accent2">
                    <a:lumMod val="50000"/>
                  </a:schemeClr>
                </a:solidFill>
              </a:rPr>
              <a:t>απόψεων των ειδικών </a:t>
            </a:r>
            <a:r>
              <a:rPr lang="el-GR" dirty="0"/>
              <a:t>σχετικά με τη χρήση εκπαιδευτικού υλικού στο μάθημα Εφαρμογές Η/Υ στον Τουρισμό.</a:t>
            </a:r>
          </a:p>
          <a:p>
            <a:pPr marL="457200" indent="-457200" algn="just">
              <a:buFont typeface="+mj-lt"/>
              <a:buAutoNum type="arabicPeriod"/>
            </a:pPr>
            <a:r>
              <a:rPr lang="el-GR" dirty="0"/>
              <a:t>7</a:t>
            </a:r>
            <a:r>
              <a:rPr lang="el-GR" baseline="30000" dirty="0"/>
              <a:t>ο</a:t>
            </a:r>
            <a:r>
              <a:rPr lang="el-GR" dirty="0"/>
              <a:t> κεφάλαιο: διατυπώνονται τα </a:t>
            </a:r>
            <a:r>
              <a:rPr lang="el-GR" dirty="0">
                <a:solidFill>
                  <a:schemeClr val="accent2">
                    <a:lumMod val="50000"/>
                  </a:schemeClr>
                </a:solidFill>
              </a:rPr>
              <a:t>συμπεράσματα</a:t>
            </a:r>
            <a:r>
              <a:rPr lang="el-GR" dirty="0"/>
              <a:t>, </a:t>
            </a:r>
            <a:r>
              <a:rPr lang="el-GR" dirty="0">
                <a:solidFill>
                  <a:schemeClr val="accent2">
                    <a:lumMod val="50000"/>
                  </a:schemeClr>
                </a:solidFill>
              </a:rPr>
              <a:t>περιορισμοί έρευνας </a:t>
            </a:r>
            <a:r>
              <a:rPr lang="el-GR" dirty="0"/>
              <a:t>και </a:t>
            </a:r>
            <a:r>
              <a:rPr lang="el-GR" dirty="0">
                <a:solidFill>
                  <a:schemeClr val="accent2">
                    <a:lumMod val="50000"/>
                  </a:schemeClr>
                </a:solidFill>
              </a:rPr>
              <a:t>προτάσεις</a:t>
            </a:r>
            <a:r>
              <a:rPr lang="el-GR" dirty="0"/>
              <a:t> για μελλοντική έρευνα. </a:t>
            </a:r>
            <a:endParaRPr lang="en-US" dirty="0"/>
          </a:p>
        </p:txBody>
      </p:sp>
    </p:spTree>
    <p:extLst>
      <p:ext uri="{BB962C8B-B14F-4D97-AF65-F5344CB8AC3E}">
        <p14:creationId xmlns:p14="http://schemas.microsoft.com/office/powerpoint/2010/main" val="3061960464"/>
      </p:ext>
    </p:extLst>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46DD34-BAA0-4304-AE44-84B8A9040E00}"/>
              </a:ext>
            </a:extLst>
          </p:cNvPr>
          <p:cNvSpPr>
            <a:spLocks noGrp="1"/>
          </p:cNvSpPr>
          <p:nvPr>
            <p:ph type="title"/>
          </p:nvPr>
        </p:nvSpPr>
        <p:spPr>
          <a:xfrm>
            <a:off x="812800" y="0"/>
            <a:ext cx="10566400" cy="1991032"/>
          </a:xfrm>
        </p:spPr>
        <p:txBody>
          <a:bodyPr/>
          <a:lstStyle/>
          <a:p>
            <a:pPr algn="ctr"/>
            <a:br>
              <a:rPr lang="el-GR" dirty="0"/>
            </a:br>
            <a:br>
              <a:rPr lang="el-GR" dirty="0"/>
            </a:br>
            <a:br>
              <a:rPr lang="el-GR" dirty="0"/>
            </a:br>
            <a:br>
              <a:rPr lang="el-GR" dirty="0"/>
            </a:br>
            <a:br>
              <a:rPr lang="el-GR" dirty="0"/>
            </a:br>
            <a:r>
              <a:rPr lang="el-GR" dirty="0"/>
              <a:t>ΚΕΦΑΛΑΙΟ 2</a:t>
            </a:r>
            <a:r>
              <a:rPr lang="el-GR" baseline="30000" dirty="0"/>
              <a:t>ο</a:t>
            </a:r>
            <a:r>
              <a:rPr lang="el-GR" dirty="0"/>
              <a:t>:ΒΙΒΛΙΟΓΡΑΦΙΚΗ ΕΠΙΣΚΟΠΗΣΗ</a:t>
            </a:r>
            <a:br>
              <a:rPr lang="el-GR" dirty="0"/>
            </a:br>
            <a:r>
              <a:rPr lang="el-GR" dirty="0"/>
              <a:t>Η </a:t>
            </a:r>
            <a:r>
              <a:rPr lang="el-GR" dirty="0" err="1"/>
              <a:t>Κριτικη</a:t>
            </a:r>
            <a:r>
              <a:rPr lang="el-GR" dirty="0"/>
              <a:t> </a:t>
            </a:r>
            <a:r>
              <a:rPr lang="el-GR" dirty="0" err="1"/>
              <a:t>σκεψη</a:t>
            </a:r>
            <a:r>
              <a:rPr lang="el-GR" dirty="0"/>
              <a:t> στην </a:t>
            </a:r>
            <a:r>
              <a:rPr lang="el-GR" dirty="0" err="1"/>
              <a:t>εκπαιδευση</a:t>
            </a:r>
            <a:br>
              <a:rPr lang="en-US" dirty="0"/>
            </a:br>
            <a:br>
              <a:rPr lang="en-US"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dirty="0"/>
          </a:p>
        </p:txBody>
      </p:sp>
      <p:sp>
        <p:nvSpPr>
          <p:cNvPr id="3" name="Θέση περιεχομένου 2">
            <a:extLst>
              <a:ext uri="{FF2B5EF4-FFF2-40B4-BE49-F238E27FC236}">
                <a16:creationId xmlns:a16="http://schemas.microsoft.com/office/drawing/2014/main" id="{EDBD05CE-EB3A-473D-95C7-D4884BB692B5}"/>
              </a:ext>
            </a:extLst>
          </p:cNvPr>
          <p:cNvSpPr>
            <a:spLocks noGrp="1"/>
          </p:cNvSpPr>
          <p:nvPr>
            <p:ph sz="quarter" idx="13"/>
          </p:nvPr>
        </p:nvSpPr>
        <p:spPr>
          <a:xfrm>
            <a:off x="280219" y="1600199"/>
            <a:ext cx="11562736" cy="4992329"/>
          </a:xfrm>
        </p:spPr>
        <p:txBody>
          <a:bodyPr>
            <a:normAutofit/>
          </a:bodyPr>
          <a:lstStyle/>
          <a:p>
            <a:pPr algn="just"/>
            <a:r>
              <a:rPr lang="el-GR" sz="2800" dirty="0"/>
              <a:t>Αποδεικνύεται περίτρανα ότι η ανάπτυξη της </a:t>
            </a:r>
            <a:r>
              <a:rPr lang="el-GR" sz="2800" dirty="0">
                <a:solidFill>
                  <a:schemeClr val="accent2">
                    <a:lumMod val="50000"/>
                  </a:schemeClr>
                </a:solidFill>
              </a:rPr>
              <a:t>κριτικής σκέψης των μαθητών</a:t>
            </a:r>
            <a:r>
              <a:rPr lang="el-GR" sz="2800" dirty="0">
                <a:solidFill>
                  <a:schemeClr val="accent2">
                    <a:lumMod val="75000"/>
                  </a:schemeClr>
                </a:solidFill>
              </a:rPr>
              <a:t> </a:t>
            </a:r>
            <a:r>
              <a:rPr lang="el-GR" sz="2800" dirty="0"/>
              <a:t>αποτελεί έναν από τους βασικούς πυλώνες διαμόρφωσης του εκπαιδευτικού υλικού όποιας μορφής κι αν είναι αυτό. </a:t>
            </a:r>
            <a:endParaRPr lang="en-US" sz="2800" dirty="0"/>
          </a:p>
          <a:p>
            <a:pPr algn="just"/>
            <a:endParaRPr lang="en-US" sz="2800" dirty="0"/>
          </a:p>
          <a:p>
            <a:pPr algn="just"/>
            <a:r>
              <a:rPr lang="el-GR" sz="2800" dirty="0"/>
              <a:t>Με το σκεπτικό αυτό μπορεί κανείς να οδηγηθεί στο συμπέρασμα ότι η </a:t>
            </a:r>
            <a:r>
              <a:rPr lang="el-GR" sz="2800" dirty="0">
                <a:solidFill>
                  <a:schemeClr val="accent2">
                    <a:lumMod val="50000"/>
                  </a:schemeClr>
                </a:solidFill>
              </a:rPr>
              <a:t>κριτική σκέψη </a:t>
            </a:r>
            <a:r>
              <a:rPr lang="el-GR" sz="2800" dirty="0"/>
              <a:t>αποτελεί για τον άνθρωπο το </a:t>
            </a:r>
            <a:r>
              <a:rPr lang="el-GR" sz="2800" dirty="0">
                <a:solidFill>
                  <a:schemeClr val="accent2">
                    <a:lumMod val="50000"/>
                  </a:schemeClr>
                </a:solidFill>
              </a:rPr>
              <a:t>ασφαλέστερο εργαλείο προσέγγισης της γνώσης</a:t>
            </a:r>
            <a:r>
              <a:rPr lang="el-GR" sz="2800" dirty="0"/>
              <a:t> σε όλα τα πεδία, επιστημονικά και µη. (</a:t>
            </a:r>
            <a:r>
              <a:rPr lang="el-GR" sz="2800" dirty="0" err="1"/>
              <a:t>R.Ennis</a:t>
            </a:r>
            <a:r>
              <a:rPr lang="el-GR" sz="2800" dirty="0"/>
              <a:t>, 1987).</a:t>
            </a:r>
            <a:endParaRPr lang="en-US" sz="2800" dirty="0"/>
          </a:p>
        </p:txBody>
      </p:sp>
    </p:spTree>
    <p:extLst>
      <p:ext uri="{BB962C8B-B14F-4D97-AF65-F5344CB8AC3E}">
        <p14:creationId xmlns:p14="http://schemas.microsoft.com/office/powerpoint/2010/main" val="1910034274"/>
      </p:ext>
    </p:extLst>
  </p:cSld>
  <p:clrMapOvr>
    <a:masterClrMapping/>
  </p:clrMapOvr>
  <p:transition spd="slow">
    <p:cove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454D235-C865-46BF-8DA6-2C13088342AA}"/>
              </a:ext>
            </a:extLst>
          </p:cNvPr>
          <p:cNvSpPr>
            <a:spLocks noGrp="1"/>
          </p:cNvSpPr>
          <p:nvPr>
            <p:ph type="title"/>
          </p:nvPr>
        </p:nvSpPr>
        <p:spPr>
          <a:xfrm>
            <a:off x="812800" y="525360"/>
            <a:ext cx="10566400" cy="639762"/>
          </a:xfrm>
        </p:spPr>
        <p:txBody>
          <a:bodyPr/>
          <a:lstStyle/>
          <a:p>
            <a:pPr algn="ctr"/>
            <a:r>
              <a:rPr lang="el-GR" sz="3200" dirty="0" err="1">
                <a:latin typeface="Times New Roman" panose="02020603050405020304" pitchFamily="18" charset="0"/>
                <a:cs typeface="Times New Roman" panose="02020603050405020304" pitchFamily="18" charset="0"/>
              </a:rPr>
              <a:t>ηλεκτρονικΗ</a:t>
            </a:r>
            <a:r>
              <a:rPr lang="el-GR" sz="3200" dirty="0">
                <a:latin typeface="Times New Roman" panose="02020603050405020304" pitchFamily="18" charset="0"/>
                <a:cs typeface="Times New Roman" panose="02020603050405020304" pitchFamily="18" charset="0"/>
              </a:rPr>
              <a:t> </a:t>
            </a:r>
            <a:r>
              <a:rPr lang="el-GR" sz="3200" dirty="0" err="1">
                <a:latin typeface="Times New Roman" panose="02020603050405020304" pitchFamily="18" charset="0"/>
                <a:cs typeface="Times New Roman" panose="02020603050405020304" pitchFamily="18" charset="0"/>
              </a:rPr>
              <a:t>μΑθηση</a:t>
            </a:r>
            <a:r>
              <a:rPr lang="en-US" sz="3200" dirty="0">
                <a:latin typeface="Times New Roman" panose="02020603050405020304" pitchFamily="18" charset="0"/>
                <a:cs typeface="Times New Roman" panose="02020603050405020304" pitchFamily="18" charset="0"/>
              </a:rPr>
              <a:t> </a:t>
            </a:r>
            <a:br>
              <a:rPr lang="en-US" sz="3200" dirty="0">
                <a:latin typeface="Times New Roman" panose="02020603050405020304" pitchFamily="18" charset="0"/>
                <a:cs typeface="Times New Roman" panose="02020603050405020304" pitchFamily="18" charset="0"/>
              </a:rPr>
            </a:br>
            <a:r>
              <a:rPr lang="en-US" sz="3200" dirty="0">
                <a:latin typeface="Times New Roman" panose="02020603050405020304" pitchFamily="18" charset="0"/>
                <a:cs typeface="Times New Roman" panose="02020603050405020304" pitchFamily="18" charset="0"/>
              </a:rPr>
              <a:t> &amp; </a:t>
            </a:r>
            <a:r>
              <a:rPr lang="el-GR" sz="3200" dirty="0">
                <a:effectLst/>
                <a:latin typeface="Times New Roman" panose="02020603050405020304" pitchFamily="18" charset="0"/>
                <a:ea typeface="Calibri" panose="020F0502020204030204" pitchFamily="34" charset="0"/>
                <a:cs typeface="Times New Roman" panose="02020603050405020304" pitchFamily="18" charset="0"/>
              </a:rPr>
              <a:t>Εξ </a:t>
            </a:r>
            <a:r>
              <a:rPr lang="el-GR" sz="3200" dirty="0" err="1">
                <a:effectLst/>
                <a:latin typeface="Times New Roman" panose="02020603050405020304" pitchFamily="18" charset="0"/>
                <a:ea typeface="Calibri" panose="020F0502020204030204" pitchFamily="34" charset="0"/>
                <a:cs typeface="Times New Roman" panose="02020603050405020304" pitchFamily="18" charset="0"/>
              </a:rPr>
              <a:t>αποστΑσεως</a:t>
            </a:r>
            <a:r>
              <a:rPr lang="el-GR"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l-GR" sz="3200" dirty="0" err="1">
                <a:effectLst/>
                <a:latin typeface="Times New Roman" panose="02020603050405020304" pitchFamily="18" charset="0"/>
                <a:ea typeface="Calibri" panose="020F0502020204030204" pitchFamily="34" charset="0"/>
                <a:cs typeface="Times New Roman" panose="02020603050405020304" pitchFamily="18" charset="0"/>
              </a:rPr>
              <a:t>εκπαΙδευση</a:t>
            </a:r>
            <a:endParaRPr lang="en-US" sz="3200" dirty="0">
              <a:latin typeface="Times New Roman" panose="02020603050405020304" pitchFamily="18" charset="0"/>
              <a:cs typeface="Times New Roman" panose="02020603050405020304" pitchFamily="18" charset="0"/>
            </a:endParaRPr>
          </a:p>
        </p:txBody>
      </p:sp>
      <p:sp>
        <p:nvSpPr>
          <p:cNvPr id="3" name="Θέση περιεχομένου 2">
            <a:extLst>
              <a:ext uri="{FF2B5EF4-FFF2-40B4-BE49-F238E27FC236}">
                <a16:creationId xmlns:a16="http://schemas.microsoft.com/office/drawing/2014/main" id="{F3A5A6EB-94DF-4461-84C8-0DE76E699EA4}"/>
              </a:ext>
            </a:extLst>
          </p:cNvPr>
          <p:cNvSpPr>
            <a:spLocks noGrp="1"/>
          </p:cNvSpPr>
          <p:nvPr>
            <p:ph sz="quarter" idx="13"/>
          </p:nvPr>
        </p:nvSpPr>
        <p:spPr>
          <a:xfrm>
            <a:off x="294968" y="1246909"/>
            <a:ext cx="11651226" cy="4247804"/>
          </a:xfrm>
        </p:spPr>
        <p:txBody>
          <a:bodyPr>
            <a:noAutofit/>
          </a:bodyPr>
          <a:lstStyle/>
          <a:p>
            <a:pPr algn="just"/>
            <a:r>
              <a:rPr lang="el-GR" sz="1600" dirty="0"/>
              <a:t>Η έννοια της ηλεκτρονικής μάθησης (</a:t>
            </a:r>
            <a:r>
              <a:rPr lang="el-GR" sz="1600" dirty="0">
                <a:solidFill>
                  <a:schemeClr val="accent2">
                    <a:lumMod val="50000"/>
                  </a:schemeClr>
                </a:solidFill>
              </a:rPr>
              <a:t>e-</a:t>
            </a:r>
            <a:r>
              <a:rPr lang="el-GR" sz="1600" dirty="0" err="1">
                <a:solidFill>
                  <a:schemeClr val="accent2">
                    <a:lumMod val="50000"/>
                  </a:schemeClr>
                </a:solidFill>
              </a:rPr>
              <a:t>learning</a:t>
            </a:r>
            <a:r>
              <a:rPr lang="el-GR" sz="1600" dirty="0"/>
              <a:t>) είναι αρκετά </a:t>
            </a:r>
            <a:r>
              <a:rPr lang="el-GR" sz="1600" dirty="0">
                <a:solidFill>
                  <a:schemeClr val="accent2">
                    <a:lumMod val="50000"/>
                  </a:schemeClr>
                </a:solidFill>
              </a:rPr>
              <a:t>γενική</a:t>
            </a:r>
            <a:r>
              <a:rPr lang="el-GR" sz="1600" dirty="0"/>
              <a:t> και περικλείει </a:t>
            </a:r>
            <a:r>
              <a:rPr lang="el-GR" sz="1600" dirty="0">
                <a:solidFill>
                  <a:schemeClr val="accent2">
                    <a:lumMod val="50000"/>
                  </a:schemeClr>
                </a:solidFill>
              </a:rPr>
              <a:t>οποιαδήποτε μορφή </a:t>
            </a:r>
            <a:r>
              <a:rPr lang="el-GR" sz="1600" dirty="0"/>
              <a:t>εκπαίδευσης από απόσταση, όπου ως πλατφόρμα χρησιμοποιεί τους πόρους του διαδικτύου (</a:t>
            </a:r>
            <a:r>
              <a:rPr lang="el-GR" sz="1600" dirty="0" err="1"/>
              <a:t>internet</a:t>
            </a:r>
            <a:r>
              <a:rPr lang="el-GR" sz="1600" dirty="0"/>
              <a:t>) ή γενικότερα τις δυνατότητες των ηλεκτρονικών υπολογιστών. </a:t>
            </a:r>
            <a:endParaRPr lang="en-US" sz="1600" dirty="0"/>
          </a:p>
          <a:p>
            <a:pPr algn="just"/>
            <a:endParaRPr lang="en-US" sz="1600" dirty="0"/>
          </a:p>
          <a:p>
            <a:pPr algn="just"/>
            <a:r>
              <a:rPr lang="el-GR" sz="1600" dirty="0"/>
              <a:t>Στις μέρες μας η εξ αποστάσεως εκπαίδευση έχει αποκτήσει σημαίνουσα θέση στα προγράμματα εκπαίδευσης των ανεπτυγμένων κρατών με ένα ρόλο κυρίως </a:t>
            </a:r>
            <a:r>
              <a:rPr lang="el-GR" sz="1600" dirty="0">
                <a:solidFill>
                  <a:schemeClr val="accent2">
                    <a:lumMod val="50000"/>
                  </a:schemeClr>
                </a:solidFill>
              </a:rPr>
              <a:t>συμπληρωματικό της συμβατικής</a:t>
            </a:r>
            <a:r>
              <a:rPr lang="el-GR" sz="1600" dirty="0"/>
              <a:t>. </a:t>
            </a:r>
            <a:endParaRPr lang="en-US" sz="1600" dirty="0"/>
          </a:p>
          <a:p>
            <a:pPr algn="just"/>
            <a:endParaRPr lang="el-GR" sz="1600" dirty="0">
              <a:solidFill>
                <a:schemeClr val="accent2">
                  <a:lumMod val="50000"/>
                </a:schemeClr>
              </a:solidFill>
            </a:endParaRPr>
          </a:p>
          <a:p>
            <a:pPr algn="just"/>
            <a:r>
              <a:rPr lang="el-GR" sz="1600" dirty="0" err="1">
                <a:solidFill>
                  <a:schemeClr val="accent2">
                    <a:lumMod val="50000"/>
                  </a:schemeClr>
                </a:solidFill>
              </a:rPr>
              <a:t>Keegan</a:t>
            </a:r>
            <a:r>
              <a:rPr lang="el-GR" sz="1600" dirty="0">
                <a:solidFill>
                  <a:schemeClr val="accent2">
                    <a:lumMod val="50000"/>
                  </a:schemeClr>
                </a:solidFill>
              </a:rPr>
              <a:t>,</a:t>
            </a:r>
            <a:r>
              <a:rPr lang="en-US" sz="1600" dirty="0"/>
              <a:t> </a:t>
            </a:r>
            <a:r>
              <a:rPr lang="el-GR" sz="1600" dirty="0"/>
              <a:t>την εξ αποστάσεως εκπαίδευση διακρίνει:</a:t>
            </a:r>
          </a:p>
          <a:p>
            <a:pPr lvl="2" algn="just"/>
            <a:r>
              <a:rPr lang="el-GR" sz="1600" dirty="0"/>
              <a:t>σχεδόν απόλυτος </a:t>
            </a:r>
            <a:r>
              <a:rPr lang="el-GR" sz="1600" dirty="0">
                <a:solidFill>
                  <a:schemeClr val="accent2">
                    <a:lumMod val="50000"/>
                  </a:schemeClr>
                </a:solidFill>
              </a:rPr>
              <a:t>διαχωρισμός</a:t>
            </a:r>
            <a:r>
              <a:rPr lang="el-GR" sz="1600" dirty="0"/>
              <a:t> μεταξύ διδάσκοντα και διδασκόμενου </a:t>
            </a:r>
          </a:p>
          <a:p>
            <a:pPr lvl="2" algn="just"/>
            <a:r>
              <a:rPr lang="el-GR" sz="1600" dirty="0">
                <a:solidFill>
                  <a:schemeClr val="accent2">
                    <a:lumMod val="50000"/>
                  </a:schemeClr>
                </a:solidFill>
              </a:rPr>
              <a:t>επηρεασμός</a:t>
            </a:r>
            <a:r>
              <a:rPr lang="el-GR" sz="1600" dirty="0"/>
              <a:t> ενός εκπαιδευτικού φορέα στο σχεδιασμό και στην προετοιμασία του διδακτικού-μαθησιακού υλικού</a:t>
            </a:r>
          </a:p>
          <a:p>
            <a:pPr lvl="2" algn="just"/>
            <a:r>
              <a:rPr lang="el-GR" sz="1600" dirty="0">
                <a:solidFill>
                  <a:schemeClr val="accent2">
                    <a:lumMod val="50000"/>
                  </a:schemeClr>
                </a:solidFill>
              </a:rPr>
              <a:t>χρήση</a:t>
            </a:r>
            <a:r>
              <a:rPr lang="el-GR" sz="1600" dirty="0"/>
              <a:t> του έντυπου υλικού, ηχητικού, οπτικού, βίντεο ή υπολογιστή στο να συνενώσει το διδάσκοντα με το διδασκόμενο </a:t>
            </a:r>
          </a:p>
          <a:p>
            <a:pPr lvl="2" algn="just"/>
            <a:r>
              <a:rPr lang="el-GR" sz="1600" dirty="0"/>
              <a:t>παροχή </a:t>
            </a:r>
            <a:r>
              <a:rPr lang="el-GR" sz="1600" dirty="0">
                <a:solidFill>
                  <a:schemeClr val="accent2">
                    <a:lumMod val="50000"/>
                  </a:schemeClr>
                </a:solidFill>
              </a:rPr>
              <a:t>αμφίδρομης</a:t>
            </a:r>
            <a:r>
              <a:rPr lang="el-GR" sz="1600" dirty="0"/>
              <a:t> επικοινωνίας, μεταξύ σπουδαστή &amp; διδάσκοντα</a:t>
            </a:r>
          </a:p>
          <a:p>
            <a:pPr lvl="2" algn="just"/>
            <a:r>
              <a:rPr lang="el-GR" sz="1600" dirty="0"/>
              <a:t>σχεδόν απόλυτος </a:t>
            </a:r>
            <a:r>
              <a:rPr lang="el-GR" sz="1600" dirty="0">
                <a:solidFill>
                  <a:schemeClr val="accent2">
                    <a:lumMod val="50000"/>
                  </a:schemeClr>
                </a:solidFill>
              </a:rPr>
              <a:t>διαχωρισμός</a:t>
            </a:r>
            <a:r>
              <a:rPr lang="el-GR" sz="1600" dirty="0"/>
              <a:t> της ομάδας των σπουδαστών κατά τη διάρκεια της μαθησιακής διαδικασίας, έτσι ώστε ο κάθε σπουδαστής να διδάσκεται ως μονάδα και όχι σε ομάδες</a:t>
            </a:r>
          </a:p>
          <a:p>
            <a:pPr algn="just"/>
            <a:endParaRPr lang="en-US" sz="1800" dirty="0"/>
          </a:p>
        </p:txBody>
      </p:sp>
    </p:spTree>
    <p:extLst>
      <p:ext uri="{BB962C8B-B14F-4D97-AF65-F5344CB8AC3E}">
        <p14:creationId xmlns:p14="http://schemas.microsoft.com/office/powerpoint/2010/main" val="38600301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582EEA6-6A95-413D-9E6F-2DE3C8B846DC}"/>
              </a:ext>
            </a:extLst>
          </p:cNvPr>
          <p:cNvSpPr>
            <a:spLocks noGrp="1"/>
          </p:cNvSpPr>
          <p:nvPr>
            <p:ph type="title"/>
          </p:nvPr>
        </p:nvSpPr>
        <p:spPr>
          <a:xfrm>
            <a:off x="812800" y="1143000"/>
            <a:ext cx="10566400" cy="1319980"/>
          </a:xfrm>
        </p:spPr>
        <p:txBody>
          <a:bodyPr/>
          <a:lstStyle/>
          <a:p>
            <a:pPr algn="ctr"/>
            <a:r>
              <a:rPr lang="el-GR" dirty="0" err="1"/>
              <a:t>ΣχολικΗ</a:t>
            </a:r>
            <a:r>
              <a:rPr lang="el-GR" dirty="0"/>
              <a:t> εξ </a:t>
            </a:r>
            <a:r>
              <a:rPr lang="el-GR" dirty="0" err="1"/>
              <a:t>αποστΑσεως</a:t>
            </a:r>
            <a:r>
              <a:rPr lang="el-GR" dirty="0"/>
              <a:t> </a:t>
            </a:r>
            <a:r>
              <a:rPr lang="el-GR" dirty="0" err="1"/>
              <a:t>εκπαΙδευση</a:t>
            </a:r>
            <a:r>
              <a:rPr lang="el-GR" dirty="0"/>
              <a:t>: </a:t>
            </a:r>
            <a:br>
              <a:rPr lang="el-GR" dirty="0"/>
            </a:br>
            <a:r>
              <a:rPr lang="el-GR" dirty="0"/>
              <a:t> Η </a:t>
            </a:r>
            <a:r>
              <a:rPr lang="el-GR" dirty="0" err="1"/>
              <a:t>συμπληρωματικΗ</a:t>
            </a:r>
            <a:r>
              <a:rPr lang="el-GR" dirty="0"/>
              <a:t> </a:t>
            </a:r>
            <a:r>
              <a:rPr lang="el-GR" dirty="0" err="1"/>
              <a:t>μΑθηση</a:t>
            </a:r>
            <a:br>
              <a:rPr lang="el-GR" dirty="0"/>
            </a:br>
            <a:br>
              <a:rPr lang="el-GR" dirty="0"/>
            </a:br>
            <a:endParaRPr lang="en-US" dirty="0"/>
          </a:p>
        </p:txBody>
      </p:sp>
      <p:sp>
        <p:nvSpPr>
          <p:cNvPr id="3" name="Θέση περιεχομένου 2">
            <a:extLst>
              <a:ext uri="{FF2B5EF4-FFF2-40B4-BE49-F238E27FC236}">
                <a16:creationId xmlns:a16="http://schemas.microsoft.com/office/drawing/2014/main" id="{4C486BDA-03FD-4732-B9FF-BF9D30DE6422}"/>
              </a:ext>
            </a:extLst>
          </p:cNvPr>
          <p:cNvSpPr>
            <a:spLocks noGrp="1"/>
          </p:cNvSpPr>
          <p:nvPr>
            <p:ph sz="quarter" idx="13"/>
          </p:nvPr>
        </p:nvSpPr>
        <p:spPr>
          <a:xfrm>
            <a:off x="368709" y="1600199"/>
            <a:ext cx="11326761" cy="4451465"/>
          </a:xfrm>
        </p:spPr>
        <p:txBody>
          <a:bodyPr/>
          <a:lstStyle/>
          <a:p>
            <a:pPr marL="0" indent="0" algn="just">
              <a:buNone/>
            </a:pPr>
            <a:r>
              <a:rPr lang="el-GR" dirty="0"/>
              <a:t>Οι πρώτες δράσεις </a:t>
            </a:r>
            <a:r>
              <a:rPr lang="el-GR" dirty="0">
                <a:solidFill>
                  <a:schemeClr val="accent2">
                    <a:lumMod val="50000"/>
                  </a:schemeClr>
                </a:solidFill>
              </a:rPr>
              <a:t>συμπληρωματικής εξ αποστάσεως εκπαίδευσης </a:t>
            </a:r>
            <a:r>
              <a:rPr lang="el-GR" dirty="0"/>
              <a:t>εμφανίστηκαν στον ελληνικό χώρο στις αρχές της δεκαετίας του </a:t>
            </a:r>
            <a:r>
              <a:rPr lang="el-GR" dirty="0">
                <a:solidFill>
                  <a:schemeClr val="accent2">
                    <a:lumMod val="50000"/>
                  </a:schemeClr>
                </a:solidFill>
              </a:rPr>
              <a:t>΄90</a:t>
            </a:r>
            <a:r>
              <a:rPr lang="el-GR" dirty="0"/>
              <a:t>, </a:t>
            </a:r>
          </a:p>
          <a:p>
            <a:pPr marL="0" indent="0" algn="just">
              <a:buNone/>
            </a:pPr>
            <a:r>
              <a:rPr lang="el-GR" dirty="0"/>
              <a:t>ενώ μια δεκαετία αργότερα το </a:t>
            </a:r>
            <a:r>
              <a:rPr lang="el-GR" dirty="0">
                <a:solidFill>
                  <a:schemeClr val="accent2">
                    <a:lumMod val="50000"/>
                  </a:schemeClr>
                </a:solidFill>
              </a:rPr>
              <a:t>2000</a:t>
            </a:r>
            <a:r>
              <a:rPr lang="el-GR" dirty="0"/>
              <a:t> υλοποιήθηκε το πρόγραμμα «ΣΧΕΔΙΑ» το οποίο είχε ως στόχο την </a:t>
            </a:r>
            <a:r>
              <a:rPr lang="el-GR" dirty="0">
                <a:solidFill>
                  <a:schemeClr val="accent2">
                    <a:lumMod val="50000"/>
                  </a:schemeClr>
                </a:solidFill>
              </a:rPr>
              <a:t>εισαγωγή της πληροφορικής σε δημοτικά σχολεία </a:t>
            </a:r>
            <a:r>
              <a:rPr lang="el-GR" dirty="0"/>
              <a:t>απομακρυσμένων νησιών της χώρας. </a:t>
            </a:r>
          </a:p>
          <a:p>
            <a:pPr marL="0" indent="0" algn="just">
              <a:buNone/>
            </a:pPr>
            <a:endParaRPr lang="el-GR" dirty="0"/>
          </a:p>
          <a:p>
            <a:pPr marL="0" indent="0" algn="just">
              <a:buNone/>
            </a:pPr>
            <a:r>
              <a:rPr lang="el-GR" dirty="0"/>
              <a:t>Λίγα χρόνια αργότερα, το </a:t>
            </a:r>
            <a:r>
              <a:rPr lang="el-GR" dirty="0">
                <a:solidFill>
                  <a:schemeClr val="accent2">
                    <a:lumMod val="50000"/>
                  </a:schemeClr>
                </a:solidFill>
              </a:rPr>
              <a:t>2005</a:t>
            </a:r>
            <a:r>
              <a:rPr lang="el-GR" dirty="0"/>
              <a:t>, άρχισε εφαρμόστηκε η δράση </a:t>
            </a:r>
            <a:r>
              <a:rPr lang="el-GR" dirty="0">
                <a:solidFill>
                  <a:schemeClr val="accent2">
                    <a:lumMod val="50000"/>
                  </a:schemeClr>
                </a:solidFill>
              </a:rPr>
              <a:t>e-</a:t>
            </a:r>
            <a:r>
              <a:rPr lang="el-GR" dirty="0" err="1">
                <a:solidFill>
                  <a:schemeClr val="accent2">
                    <a:lumMod val="50000"/>
                  </a:schemeClr>
                </a:solidFill>
              </a:rPr>
              <a:t>twinning</a:t>
            </a:r>
            <a:r>
              <a:rPr lang="el-GR" dirty="0"/>
              <a:t> (</a:t>
            </a:r>
            <a:r>
              <a:rPr lang="el-GR" dirty="0">
                <a:hlinkClick r:id="rId2"/>
              </a:rPr>
              <a:t>www.etwinning.net</a:t>
            </a:r>
            <a:r>
              <a:rPr lang="el-GR" dirty="0"/>
              <a:t>).</a:t>
            </a:r>
          </a:p>
          <a:p>
            <a:pPr marL="0" indent="0" algn="just">
              <a:buNone/>
            </a:pPr>
            <a:r>
              <a:rPr lang="el-GR" dirty="0"/>
              <a:t>Αποτελεί μια σημαντική προσπάθεια εξ αποστάσεως και συμπληρωματικής σχολικής εκπαίδευσης, η οποία προάγει την </a:t>
            </a:r>
            <a:r>
              <a:rPr lang="el-GR" dirty="0">
                <a:solidFill>
                  <a:schemeClr val="accent2">
                    <a:lumMod val="50000"/>
                  </a:schemeClr>
                </a:solidFill>
              </a:rPr>
              <a:t>σχολική συνεργασία </a:t>
            </a:r>
            <a:r>
              <a:rPr lang="el-GR" dirty="0"/>
              <a:t>και παρέχει εργαλεία, υπηρεσίες και υποστήριξη ώστε να διαμορφωθούν συνεργασίες ανάμεσα στις σχολικές μονάδες. </a:t>
            </a:r>
            <a:endParaRPr lang="en-US" dirty="0"/>
          </a:p>
        </p:txBody>
      </p:sp>
    </p:spTree>
    <p:extLst>
      <p:ext uri="{BB962C8B-B14F-4D97-AF65-F5344CB8AC3E}">
        <p14:creationId xmlns:p14="http://schemas.microsoft.com/office/powerpoint/2010/main" val="500303082"/>
      </p:ext>
    </p:extLst>
  </p:cSld>
  <p:clrMapOvr>
    <a:masterClrMapping/>
  </p:clrMapOvr>
  <p:transition spd="slow">
    <p:wheel spokes="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C064F2-1734-457D-810E-3414D51E62BE}"/>
              </a:ext>
            </a:extLst>
          </p:cNvPr>
          <p:cNvSpPr>
            <a:spLocks noGrp="1"/>
          </p:cNvSpPr>
          <p:nvPr>
            <p:ph type="title"/>
          </p:nvPr>
        </p:nvSpPr>
        <p:spPr>
          <a:xfrm>
            <a:off x="812800" y="274638"/>
            <a:ext cx="10566400" cy="1325562"/>
          </a:xfrm>
        </p:spPr>
        <p:txBody>
          <a:bodyPr/>
          <a:lstStyle/>
          <a:p>
            <a:pPr algn="ctr"/>
            <a:r>
              <a:rPr lang="el-GR" dirty="0" err="1"/>
              <a:t>ΑνΑπτυξη</a:t>
            </a:r>
            <a:r>
              <a:rPr lang="el-GR" dirty="0"/>
              <a:t> </a:t>
            </a:r>
            <a:r>
              <a:rPr lang="el-GR" dirty="0" err="1"/>
              <a:t>εκπαιδευτικοΥ</a:t>
            </a:r>
            <a:r>
              <a:rPr lang="el-GR" dirty="0"/>
              <a:t> </a:t>
            </a:r>
            <a:r>
              <a:rPr lang="el-GR" dirty="0" err="1"/>
              <a:t>υλικοΥ</a:t>
            </a:r>
            <a:r>
              <a:rPr lang="el-GR" dirty="0"/>
              <a:t> με τη </a:t>
            </a:r>
            <a:r>
              <a:rPr lang="el-GR" dirty="0" err="1"/>
              <a:t>μΕθοδο</a:t>
            </a:r>
            <a:r>
              <a:rPr lang="el-GR" dirty="0"/>
              <a:t> της </a:t>
            </a:r>
            <a:r>
              <a:rPr lang="el-GR" dirty="0" err="1"/>
              <a:t>ΕξΑΕ</a:t>
            </a:r>
            <a:r>
              <a:rPr lang="el-GR" dirty="0"/>
              <a:t>	 &amp; </a:t>
            </a:r>
            <a:br>
              <a:rPr lang="el-GR" dirty="0"/>
            </a:br>
            <a:r>
              <a:rPr lang="el-GR" dirty="0" err="1"/>
              <a:t>Αποτ</a:t>
            </a:r>
            <a:r>
              <a:rPr lang="en-US" dirty="0"/>
              <a:t>I</a:t>
            </a:r>
            <a:r>
              <a:rPr lang="el-GR" dirty="0" err="1"/>
              <a:t>μηση</a:t>
            </a:r>
            <a:r>
              <a:rPr lang="el-GR" dirty="0"/>
              <a:t> </a:t>
            </a:r>
            <a:r>
              <a:rPr lang="el-GR" dirty="0" err="1"/>
              <a:t>εκπαιδευτικοΥ</a:t>
            </a:r>
            <a:r>
              <a:rPr lang="el-GR" dirty="0"/>
              <a:t> </a:t>
            </a:r>
            <a:r>
              <a:rPr lang="el-GR" dirty="0" err="1"/>
              <a:t>υλικοΥ</a:t>
            </a:r>
            <a:endParaRPr lang="en-US" dirty="0"/>
          </a:p>
        </p:txBody>
      </p:sp>
      <p:sp>
        <p:nvSpPr>
          <p:cNvPr id="3" name="Θέση περιεχομένου 2">
            <a:extLst>
              <a:ext uri="{FF2B5EF4-FFF2-40B4-BE49-F238E27FC236}">
                <a16:creationId xmlns:a16="http://schemas.microsoft.com/office/drawing/2014/main" id="{6B9228C1-5C7A-4828-B717-DF0D155FFB29}"/>
              </a:ext>
            </a:extLst>
          </p:cNvPr>
          <p:cNvSpPr>
            <a:spLocks noGrp="1"/>
          </p:cNvSpPr>
          <p:nvPr>
            <p:ph sz="quarter" idx="13"/>
          </p:nvPr>
        </p:nvSpPr>
        <p:spPr>
          <a:xfrm>
            <a:off x="103239" y="1725560"/>
            <a:ext cx="11488993" cy="4734234"/>
          </a:xfrm>
        </p:spPr>
        <p:txBody>
          <a:bodyPr>
            <a:normAutofit fontScale="92500" lnSpcReduction="20000"/>
          </a:bodyPr>
          <a:lstStyle/>
          <a:p>
            <a:pPr marL="0" indent="0" algn="just">
              <a:buNone/>
            </a:pPr>
            <a:r>
              <a:rPr lang="el-GR" dirty="0"/>
              <a:t>Σύμφωνα με τον </a:t>
            </a:r>
            <a:r>
              <a:rPr lang="el-GR" dirty="0" err="1"/>
              <a:t>Σουβατζόγλου</a:t>
            </a:r>
            <a:r>
              <a:rPr lang="el-GR" dirty="0"/>
              <a:t> (2009), ο </a:t>
            </a:r>
            <a:r>
              <a:rPr lang="el-GR" dirty="0">
                <a:solidFill>
                  <a:schemeClr val="accent2">
                    <a:lumMod val="50000"/>
                  </a:schemeClr>
                </a:solidFill>
              </a:rPr>
              <a:t>σχεδιασμός διδακτικού υλικού </a:t>
            </a:r>
            <a:r>
              <a:rPr lang="el-GR" dirty="0"/>
              <a:t>είναι:</a:t>
            </a:r>
          </a:p>
          <a:p>
            <a:pPr lvl="1" algn="just"/>
            <a:r>
              <a:rPr lang="el-GR" dirty="0"/>
              <a:t>η </a:t>
            </a:r>
            <a:r>
              <a:rPr lang="el-GR" dirty="0">
                <a:solidFill>
                  <a:schemeClr val="accent2">
                    <a:lumMod val="50000"/>
                  </a:schemeClr>
                </a:solidFill>
              </a:rPr>
              <a:t>συστηματική</a:t>
            </a:r>
            <a:r>
              <a:rPr lang="el-GR" dirty="0"/>
              <a:t> διαδικασία της «μετάφρασης» των γενικών αρχών μάθησης και διδασκαλίας σε σχέδια για τα εκπαιδευτικά υλικά και η μάθηση μέσω αυτών και ως εκ τούτου</a:t>
            </a:r>
          </a:p>
          <a:p>
            <a:pPr lvl="1" algn="just"/>
            <a:r>
              <a:rPr lang="el-GR" dirty="0"/>
              <a:t>μια </a:t>
            </a:r>
            <a:r>
              <a:rPr lang="el-GR" dirty="0">
                <a:solidFill>
                  <a:schemeClr val="accent2">
                    <a:lumMod val="50000"/>
                  </a:schemeClr>
                </a:solidFill>
              </a:rPr>
              <a:t>θεωρία</a:t>
            </a:r>
            <a:r>
              <a:rPr lang="el-GR" dirty="0"/>
              <a:t> σχεδίασης της διδασκαλίας ώστε να χρησιμοποιηθεί ως βάση για την σχεδίαση και ανάπτυξη υλικού για </a:t>
            </a:r>
            <a:r>
              <a:rPr lang="el-GR" dirty="0" err="1"/>
              <a:t>εξΑΕ</a:t>
            </a:r>
            <a:r>
              <a:rPr lang="el-GR" dirty="0"/>
              <a:t>. </a:t>
            </a:r>
          </a:p>
          <a:p>
            <a:pPr algn="just"/>
            <a:endParaRPr lang="el-GR" dirty="0"/>
          </a:p>
          <a:p>
            <a:pPr marL="0" indent="0" algn="just">
              <a:buNone/>
            </a:pPr>
            <a:r>
              <a:rPr lang="el-GR" dirty="0"/>
              <a:t>Είναι εμφανές ότι η </a:t>
            </a:r>
            <a:r>
              <a:rPr lang="el-GR" dirty="0">
                <a:solidFill>
                  <a:schemeClr val="accent2">
                    <a:lumMod val="50000"/>
                  </a:schemeClr>
                </a:solidFill>
              </a:rPr>
              <a:t>αποτίμηση</a:t>
            </a:r>
            <a:r>
              <a:rPr lang="el-GR" dirty="0"/>
              <a:t> ενός εκπαιδευτικού προγράμματος-υλικού που παρέχεται </a:t>
            </a:r>
            <a:r>
              <a:rPr lang="el-GR" dirty="0" err="1">
                <a:solidFill>
                  <a:schemeClr val="accent2">
                    <a:lumMod val="50000"/>
                  </a:schemeClr>
                </a:solidFill>
              </a:rPr>
              <a:t>online</a:t>
            </a:r>
            <a:r>
              <a:rPr lang="el-GR" dirty="0"/>
              <a:t> απαιτεί μια πολυδιάστατη προσέγγιση για την </a:t>
            </a:r>
            <a:r>
              <a:rPr lang="el-GR" dirty="0">
                <a:solidFill>
                  <a:schemeClr val="accent2">
                    <a:lumMod val="50000"/>
                  </a:schemeClr>
                </a:solidFill>
              </a:rPr>
              <a:t>αποτίμηση της ποιότητάς </a:t>
            </a:r>
            <a:r>
              <a:rPr lang="el-GR" dirty="0"/>
              <a:t>του. </a:t>
            </a:r>
          </a:p>
          <a:p>
            <a:pPr marL="0" indent="0" algn="just">
              <a:buNone/>
            </a:pPr>
            <a:r>
              <a:rPr lang="el-GR" dirty="0"/>
              <a:t>Η </a:t>
            </a:r>
            <a:r>
              <a:rPr lang="el-GR" dirty="0">
                <a:solidFill>
                  <a:schemeClr val="accent2">
                    <a:lumMod val="50000"/>
                  </a:schemeClr>
                </a:solidFill>
              </a:rPr>
              <a:t>αξιολόγηση της ποιότητας </a:t>
            </a:r>
            <a:r>
              <a:rPr lang="el-GR" dirty="0"/>
              <a:t>ενός διαδικτυακού εκπαιδευτικού προγράμματος-υλικού είναι σημαντικό να εστιάζεται:</a:t>
            </a:r>
          </a:p>
          <a:p>
            <a:pPr algn="just"/>
            <a:r>
              <a:rPr lang="el-GR" dirty="0"/>
              <a:t>στον συνολικό σχεδιασμό του </a:t>
            </a:r>
          </a:p>
          <a:p>
            <a:pPr algn="just"/>
            <a:r>
              <a:rPr lang="el-GR" dirty="0"/>
              <a:t>στη μαθησιακή εμπειρία των εκπαιδευομένων και </a:t>
            </a:r>
          </a:p>
          <a:p>
            <a:pPr algn="just"/>
            <a:r>
              <a:rPr lang="el-GR" dirty="0"/>
              <a:t>στην επίτευξη των προσδοκώμενων αποτελεσμάτων από όλους τους εμπλεκομένους - εκπαιδευομένους, εκπαιδευτές, οργανισμό. (</a:t>
            </a:r>
            <a:r>
              <a:rPr lang="el-GR" dirty="0" err="1"/>
              <a:t>Jung</a:t>
            </a:r>
            <a:r>
              <a:rPr lang="el-GR" dirty="0"/>
              <a:t> 2000; </a:t>
            </a:r>
            <a:r>
              <a:rPr lang="el-GR" dirty="0" err="1"/>
              <a:t>Salmon</a:t>
            </a:r>
            <a:r>
              <a:rPr lang="el-GR" dirty="0"/>
              <a:t>, 2000)</a:t>
            </a:r>
            <a:endParaRPr lang="en-US" dirty="0"/>
          </a:p>
        </p:txBody>
      </p:sp>
    </p:spTree>
    <p:extLst>
      <p:ext uri="{BB962C8B-B14F-4D97-AF65-F5344CB8AC3E}">
        <p14:creationId xmlns:p14="http://schemas.microsoft.com/office/powerpoint/2010/main" val="29842750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Πρότυπο σχεδίασης θάλασσας">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spDef>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bodyPr/>
      <a:lstStyle/>
      <a:style>
        <a:lnRef idx="1">
          <a:schemeClr val="accent2"/>
        </a:lnRef>
        <a:fillRef idx="0">
          <a:schemeClr val="accent2"/>
        </a:fillRef>
        <a:effectRef idx="0">
          <a:schemeClr val="accent2"/>
        </a:effectRef>
        <a:fontRef idx="minor">
          <a:schemeClr val="tx1"/>
        </a:fontRef>
      </a:style>
    </a:lnDef>
    <a:txDef>
      <a:spPr>
        <a:noFill/>
        <a:ln>
          <a:solidFill>
            <a:schemeClr val="accent1">
              <a:lumMod val="20000"/>
              <a:lumOff val="80000"/>
            </a:schemeClr>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Office_13891906_TF03460535" id="{A18DCE81-50BF-4232-9881-7C5035E9A074}" vid="{9B12E702-CD29-435C-ACF8-BC78F114876D}"/>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8DC6412-8CE7-4C8A-96E9-2669F16D17E8}">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40262f94-9f35-4ac3-9a90-690165a166b7"/>
    <ds:schemaRef ds:uri="a4f35948-e619-41b3-aa29-22878b09cfd2"/>
    <ds:schemaRef ds:uri="http://www.w3.org/XML/1998/namespace"/>
    <ds:schemaRef ds:uri="http://purl.org/dc/dcmitype/"/>
  </ds:schemaRefs>
</ds:datastoreItem>
</file>

<file path=customXml/itemProps2.xml><?xml version="1.0" encoding="utf-8"?>
<ds:datastoreItem xmlns:ds="http://schemas.openxmlformats.org/officeDocument/2006/customXml" ds:itemID="{BED6C63E-22D9-40FD-AF90-6F5632A4309F}">
  <ds:schemaRefs>
    <ds:schemaRef ds:uri="http://schemas.microsoft.com/sharepoint/v3/contenttype/forms"/>
  </ds:schemaRefs>
</ds:datastoreItem>
</file>

<file path=customXml/itemProps3.xml><?xml version="1.0" encoding="utf-8"?>
<ds:datastoreItem xmlns:ds="http://schemas.openxmlformats.org/officeDocument/2006/customXml" ds:itemID="{CF195433-C13C-4992-BB9A-17B0DB253F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Πρότυπο σχεδίασης θάλασσας</Template>
  <TotalTime>1493</TotalTime>
  <Words>4863</Words>
  <Application>Microsoft Office PowerPoint</Application>
  <PresentationFormat>Ευρεία οθόνη</PresentationFormat>
  <Paragraphs>323</Paragraphs>
  <Slides>46</Slides>
  <Notes>1</Notes>
  <HiddenSlides>0</HiddenSlides>
  <MMClips>2</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46</vt:i4>
      </vt:variant>
    </vt:vector>
  </HeadingPairs>
  <TitlesOfParts>
    <vt:vector size="52" baseType="lpstr">
      <vt:lpstr>Arial</vt:lpstr>
      <vt:lpstr>Cabria</vt:lpstr>
      <vt:lpstr>Calibri</vt:lpstr>
      <vt:lpstr>Calibri Light</vt:lpstr>
      <vt:lpstr>Times New Roman</vt:lpstr>
      <vt:lpstr>Πρότυπο σχεδίασης θάλασσας</vt:lpstr>
      <vt:lpstr>ΠρΟγραμμα ΜεταπτυχιακΩν ΣπουδΩν “Εξ ΑποστΑσεως ΕκπαΙδευση με την χρΗση των ΤΠΕ”  e-learning</vt:lpstr>
      <vt:lpstr>ΣκοπΟς διπλωματικΗς εργασΙας </vt:lpstr>
      <vt:lpstr>Συνεισφορα διπλωματικησ εργασιασ</vt:lpstr>
      <vt:lpstr>ερευνητικά ερωτήματα</vt:lpstr>
      <vt:lpstr>ΔομΗ της εργασΙας</vt:lpstr>
      <vt:lpstr>     ΚΕΦΑΛΑΙΟ 2ο:ΒΙΒΛΙΟΓΡΑΦΙΚΗ ΕΠΙΣΚΟΠΗΣΗ Η Κριτικη σκεψη στην εκπαιδευση  </vt:lpstr>
      <vt:lpstr>ηλεκτρονικΗ μΑθηση   &amp; Εξ αποστΑσεως εκπαΙδευση</vt:lpstr>
      <vt:lpstr>ΣχολικΗ εξ αποστΑσεως εκπαΙδευση:   Η συμπληρωματικΗ μΑθηση  </vt:lpstr>
      <vt:lpstr>ΑνΑπτυξη εκπαιδευτικοΥ υλικοΥ με τη μΕθοδο της ΕξΑΕ  &amp;  ΑποτIμηση εκπαιδευτικοΥ υλικοΥ</vt:lpstr>
      <vt:lpstr>Η γνωστικΗ θεωρΙα για την πολυµεσικΗ µΑθηση του Mayer R.E.  (A Cognitive Theory Of Multimedia Learning) αναφΕρεται στη μορφΗ που πρΕπει να Εχει το εκπαιδευτικΟ υλικΟ,  πιο συγκεκριμΕνα εστιΑζουμε στο πΩς μαθαΙνουμε  με µια σειρΑ σχεδιαστικΩν αρχΩν:</vt:lpstr>
      <vt:lpstr>ΚΕΦΑΛΑΙΟ ΤΡΙΤΟ:  ΜΕΘΟΔΟΛΟΓΙΑ ΤΗΣ ΕΡΕΥΝΑΣ ΜεθοδολογικΗ προσΕγγιση </vt:lpstr>
      <vt:lpstr>ΑνΑπτυξη εκπαιδευτικοΥ λογισμικοΥ</vt:lpstr>
      <vt:lpstr>ΑνΑπτυξη εκπαιδευτικοΥ λογισμικοΥ</vt:lpstr>
      <vt:lpstr>ΑνΑπτυξη εκπαιδευτικοΥ λογισμικοΥ</vt:lpstr>
      <vt:lpstr>Το δεΙγμα της Ερευνας </vt:lpstr>
      <vt:lpstr>ΕρωτηματολΟγια</vt:lpstr>
      <vt:lpstr>Το υλικοτεχνικΟ πλαΙσιο της Ερευνας  </vt:lpstr>
      <vt:lpstr>Περιγραφη ερευνητικης διαδικασιας  </vt:lpstr>
      <vt:lpstr>ΑνΑλυση των δεδομΕνων</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ΣΥΜΠΛΗΡΩΜΑΤΙΚΟ ΕΚΠΑΙΔΕΥΤΙΚΟ ΥΛΙΚΟ περιηγηση </vt:lpstr>
      <vt:lpstr>ΣΥΜΠΛΗΡΩΜΑΤΙΚΟ ΕΚΠΑΙΔΕΥΤΙΚΟ ΥΛΙΚΟ </vt:lpstr>
      <vt:lpstr>ΣΥΜΠΛΗΡΩΜΑΤΙΚΟ ΕΚΠΑΙΔΕΥΤΙΚΟ ΥΛΙΚΟ </vt:lpstr>
      <vt:lpstr>ΣΥΜΠΛΗΡΩΜΑΤΙΚΟ ΕΚΠΑΙΔΕΥΤΙΚΟ ΥΛΙΚΟ </vt:lpstr>
      <vt:lpstr>ΣΥΜΠΛΗΡΩΜΑΤΙΚΟ ΕΚΠΑΙΔΕΥΤΙΚΟ ΥΛΙΚΟ </vt:lpstr>
      <vt:lpstr>ΣΥΜΠΛΗΡΩΜΑΤΙΚΟ ΕΚΠΑΙΔΕΥΤΙΚΟ ΥΛΙΚΟ </vt:lpstr>
      <vt:lpstr>ΣΥΜΠΛΗΡΩΜΑΤΙΚΟ ΕΚΠΑΙΔΕΥΤΙΚΟ ΥΛΙΚΟ </vt:lpstr>
      <vt:lpstr>ΣΥΜΠΛΗΡΩΜΑΤΙΚΟ ΕΚΠΑΙΔΕΥΤΙΚΟ ΥΛΙΚΟ </vt:lpstr>
      <vt:lpstr>Υιοθετήθηκαν οι αρχές της Γνωστικής Θεωρίας Πολυμεσικής Μάθησης του Mayer (Multimedia learning theory, Mayer)  ως προς τη μορφή που πρέπει να έχει το εκπαιδευτικό υλικό. </vt:lpstr>
      <vt:lpstr>Υιοθετήθηκαν οι αρχές της Γνωστικής Θεωρίας Πολυμεσικής Μάθησης του Mayer (Multimedia learning theory, Mayer)  ως προς τη μορφή που πρέπει να έχει το εκπαιδευτικό υλικό. </vt:lpstr>
      <vt:lpstr>Υιοθετήθηκαν οι αρχές της Γνωστικής Θεωρίας Πολυμεσικής Μάθησης του Mayer (Multimedia learning theory, Mayer)  ως προς τη μορφή που πρέπει να έχει το εκπαιδευτικό υλικό. </vt:lpstr>
      <vt:lpstr>Υιοθετήθηκαν οι αρχές της Γνωστικής Θεωρίας Πολυμεσικής Μάθησης του Mayer (Multimedia learning theory, Mayer)  ως προς τη μορφή που πρέπει να έχει το εκπαιδευτικό υλικό. </vt:lpstr>
      <vt:lpstr>Υιοθετήθηκαν οι αρχές της Γνωστικής Θεωρίας Πολυμεσικής Μάθησης του Mayer (Multimedia learning theory, Mayer)  ως προς τη μορφή που πρέπει να έχει το εκπαιδευτικό υλικό. </vt:lpstr>
      <vt:lpstr>Υιοθετήθηκαν οι αρχές της Γνωστικής Θεωρίας Πολυμεσικής Μάθησης του Mayer (Multimedia learning theory, Mayer)  ως προς τη μορφή που πρέπει να έχει το εκπαιδευτικό υλικό. </vt:lpstr>
      <vt:lpstr>Υιοθετήθηκαν οι αρχές της Γνωστικής Θεωρίας Πολυμεσικής Μάθησης του Mayer (Multimedia learning theory, Mayer)  ως προς τη μορφή που πρέπει να έχει το εκπαιδευτικό υλικό. </vt:lpstr>
      <vt:lpstr>Υιοθετήθηκαν οι αρχές της Γνωστικής Θεωρίας Πολυμεσικής Μάθησης του Mayer (Multimedia learning theory, Mayer)  ως προς τη μορφή που πρέπει να έχει το εκπαιδευτικό υλικό. </vt:lpstr>
      <vt:lpstr>Υιοθετήθηκαν οι αρχές της Γνωστικής Θεωρίας Πολυμεσικής Μάθησης του Mayer (Multimedia learning theory, Mayer)  ως προς τη μορφή που πρέπει να έχει το εκπαιδευτικό υλικό. </vt:lpstr>
      <vt:lpstr>ΚΕΦΑΛΑΙΟ 7ο: ΣΥΖΗΤΗΣΗ ΤΩΝ ΑΠΟΤΕΛΕΣΜΑΤΩΝ </vt:lpstr>
      <vt:lpstr>ΚΕΦΑΛΑΙΟ 7ο: ΣΥΖΗΤΗΣΗ ΤΩΝ ΑΠΟΤΕΛΕΣΜΑΤΩΝ</vt:lpstr>
      <vt:lpstr>ΚΕΦΑΛΑΙΟ 7ο: ΣΥΖΗΤΗΣΗ ΤΩΝ ΑΠΟΤΕΛΕΣΜΑΤΩΝ</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ΔΙΑΤΑΞΗ ΤΙΤΛΟΥ</dc:title>
  <dc:creator>Creta Star &amp; Royal-Katerina Lioudaki</dc:creator>
  <cp:lastModifiedBy>Creta Star &amp; Royal-Katerina Lioudaki</cp:lastModifiedBy>
  <cp:revision>346</cp:revision>
  <dcterms:created xsi:type="dcterms:W3CDTF">2021-07-06T07:17:16Z</dcterms:created>
  <dcterms:modified xsi:type="dcterms:W3CDTF">2021-11-05T11:13:52Z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74065000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