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8"/>
  </p:notesMasterIdLst>
  <p:sldIdLst>
    <p:sldId id="1482" r:id="rId2"/>
    <p:sldId id="2023" r:id="rId3"/>
    <p:sldId id="2013" r:id="rId4"/>
    <p:sldId id="2021" r:id="rId5"/>
    <p:sldId id="2014" r:id="rId6"/>
    <p:sldId id="2024" r:id="rId7"/>
    <p:sldId id="2020" r:id="rId8"/>
    <p:sldId id="2012" r:id="rId9"/>
    <p:sldId id="2025" r:id="rId10"/>
    <p:sldId id="2026" r:id="rId11"/>
    <p:sldId id="2016" r:id="rId12"/>
    <p:sldId id="2027" r:id="rId13"/>
    <p:sldId id="2028" r:id="rId14"/>
    <p:sldId id="2029" r:id="rId15"/>
    <p:sldId id="2039" r:id="rId16"/>
    <p:sldId id="2015" r:id="rId17"/>
    <p:sldId id="2030" r:id="rId18"/>
    <p:sldId id="2031" r:id="rId19"/>
    <p:sldId id="2032" r:id="rId20"/>
    <p:sldId id="2033" r:id="rId21"/>
    <p:sldId id="2034" r:id="rId22"/>
    <p:sldId id="2035" r:id="rId23"/>
    <p:sldId id="2038" r:id="rId24"/>
    <p:sldId id="2036" r:id="rId25"/>
    <p:sldId id="2037" r:id="rId26"/>
    <p:sldId id="2019" r:id="rId27"/>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FFAD5B"/>
    <a:srgbClr val="EDBE9B"/>
    <a:srgbClr val="90CCAF"/>
    <a:srgbClr val="FFA54B"/>
    <a:srgbClr val="FFFFCC"/>
    <a:srgbClr val="ADDB7B"/>
    <a:srgbClr val="F4F694"/>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8121" autoAdjust="0"/>
  </p:normalViewPr>
  <p:slideViewPr>
    <p:cSldViewPr>
      <p:cViewPr varScale="1">
        <p:scale>
          <a:sx n="77" d="100"/>
          <a:sy n="77" d="100"/>
        </p:scale>
        <p:origin x="1061" y="6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70256D-F23E-4CA2-84F7-87D9ED9473CA}"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GB"/>
        </a:p>
      </dgm:t>
    </dgm:pt>
    <dgm:pt modelId="{23DCDBC7-23A5-40D6-B3D3-604DAB5E46C3}">
      <dgm:prSet/>
      <dgm:spPr/>
      <dgm:t>
        <a:bodyPr/>
        <a:lstStyle/>
        <a:p>
          <a:pPr algn="ctr"/>
          <a:r>
            <a:rPr lang="el-GR" dirty="0"/>
            <a:t>Σχεδιασμός, υλοποίηση και αποτίμηση μιας ολοκληρωμένης παρέμβασης συμπληρωματικής σχολικής ΕξΑΕ με τη χρήση διαδραστικού εκπαιδευτικού υλικού και εφαρμογών επαυξημένης πραγματικότητας για τη διδασκαλία της τοπικής ιστορίας σε μαθητές Δημοτικού: Η περίπτωση της Σπιναλόγκας.</a:t>
          </a:r>
        </a:p>
      </dgm:t>
    </dgm:pt>
    <dgm:pt modelId="{D1C89F94-CEAA-42B6-B0C4-27DC53553EE6}" type="parTrans" cxnId="{D86D584E-9328-46B1-A5E7-D957F5B61F03}">
      <dgm:prSet/>
      <dgm:spPr/>
      <dgm:t>
        <a:bodyPr/>
        <a:lstStyle/>
        <a:p>
          <a:endParaRPr lang="el-GR"/>
        </a:p>
      </dgm:t>
    </dgm:pt>
    <dgm:pt modelId="{9B4313B9-D741-49F9-8C70-56D3597875EB}" type="sibTrans" cxnId="{D86D584E-9328-46B1-A5E7-D957F5B61F03}">
      <dgm:prSet/>
      <dgm:spPr/>
      <dgm:t>
        <a:bodyPr/>
        <a:lstStyle/>
        <a:p>
          <a:endParaRPr lang="el-GR"/>
        </a:p>
      </dgm:t>
    </dgm:pt>
    <dgm:pt modelId="{3AEC3421-2381-46C9-AC1C-24FFBC4525C6}" type="pres">
      <dgm:prSet presAssocID="{4270256D-F23E-4CA2-84F7-87D9ED9473CA}" presName="linear" presStyleCnt="0">
        <dgm:presLayoutVars>
          <dgm:animLvl val="lvl"/>
          <dgm:resizeHandles val="exact"/>
        </dgm:presLayoutVars>
      </dgm:prSet>
      <dgm:spPr/>
      <dgm:t>
        <a:bodyPr/>
        <a:lstStyle/>
        <a:p>
          <a:endParaRPr lang="el-GR"/>
        </a:p>
      </dgm:t>
    </dgm:pt>
    <dgm:pt modelId="{1F0B0E26-9C0D-460D-86D4-CE77F31564F6}" type="pres">
      <dgm:prSet presAssocID="{23DCDBC7-23A5-40D6-B3D3-604DAB5E46C3}" presName="parentText" presStyleLbl="node1" presStyleIdx="0" presStyleCnt="1" custLinFactNeighborX="2792" custLinFactNeighborY="-5277">
        <dgm:presLayoutVars>
          <dgm:chMax val="0"/>
          <dgm:bulletEnabled val="1"/>
        </dgm:presLayoutVars>
      </dgm:prSet>
      <dgm:spPr/>
      <dgm:t>
        <a:bodyPr/>
        <a:lstStyle/>
        <a:p>
          <a:endParaRPr lang="el-GR"/>
        </a:p>
      </dgm:t>
    </dgm:pt>
  </dgm:ptLst>
  <dgm:cxnLst>
    <dgm:cxn modelId="{2076C547-7951-41D9-BB00-CA25E3B9A508}" type="presOf" srcId="{4270256D-F23E-4CA2-84F7-87D9ED9473CA}" destId="{3AEC3421-2381-46C9-AC1C-24FFBC4525C6}" srcOrd="0" destOrd="0" presId="urn:microsoft.com/office/officeart/2005/8/layout/vList2"/>
    <dgm:cxn modelId="{D86D584E-9328-46B1-A5E7-D957F5B61F03}" srcId="{4270256D-F23E-4CA2-84F7-87D9ED9473CA}" destId="{23DCDBC7-23A5-40D6-B3D3-604DAB5E46C3}" srcOrd="0" destOrd="0" parTransId="{D1C89F94-CEAA-42B6-B0C4-27DC53553EE6}" sibTransId="{9B4313B9-D741-49F9-8C70-56D3597875EB}"/>
    <dgm:cxn modelId="{4A551679-1CB5-4B75-AC73-24B7DB85659F}" type="presOf" srcId="{23DCDBC7-23A5-40D6-B3D3-604DAB5E46C3}" destId="{1F0B0E26-9C0D-460D-86D4-CE77F31564F6}" srcOrd="0" destOrd="0" presId="urn:microsoft.com/office/officeart/2005/8/layout/vList2"/>
    <dgm:cxn modelId="{1DBD0239-C6B6-4B1C-8081-82E91D3E7D52}" type="presParOf" srcId="{3AEC3421-2381-46C9-AC1C-24FFBC4525C6}" destId="{1F0B0E26-9C0D-460D-86D4-CE77F31564F6}"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07B339F-9FEE-4F76-B8B3-C280A3EBAEDE}"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en-GB"/>
        </a:p>
      </dgm:t>
    </dgm:pt>
    <dgm:pt modelId="{6CF7AF40-68FC-4A23-906F-4FDFB1287BCD}">
      <dgm:prSet phldrT="[Κείμενο]" custT="1"/>
      <dgm:spPr>
        <a:gradFill rotWithShape="0">
          <a:gsLst>
            <a:gs pos="0">
              <a:srgbClr val="C00000"/>
            </a:gs>
            <a:gs pos="88542">
              <a:srgbClr val="EDBE9B"/>
            </a:gs>
            <a:gs pos="74000">
              <a:srgbClr val="EDBE9B"/>
            </a:gs>
            <a:gs pos="83000">
              <a:srgbClr val="EDBE9B"/>
            </a:gs>
            <a:gs pos="100000">
              <a:srgbClr val="EDBE9B"/>
            </a:gs>
          </a:gsLst>
          <a:lin ang="5400000" scaled="1"/>
        </a:gradFill>
        <a:scene3d>
          <a:camera prst="orthographicFront"/>
          <a:lightRig rig="threePt" dir="t"/>
        </a:scene3d>
        <a:sp3d>
          <a:bevelT prst="angle"/>
        </a:sp3d>
      </dgm:spPr>
      <dgm:t>
        <a:bodyPr tIns="324000" anchor="t" anchorCtr="0"/>
        <a:lstStyle/>
        <a:p>
          <a:r>
            <a:rPr lang="el-GR"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D388D6A6-C69E-481B-9E0B-366F5D7DF4B6}" type="parTrans" cxnId="{3EE3DFAE-0FD5-45B2-93EB-E041ABCBD06A}">
      <dgm:prSet/>
      <dgm:spPr/>
      <dgm:t>
        <a:bodyPr/>
        <a:lstStyle/>
        <a:p>
          <a:endParaRPr lang="en-GB"/>
        </a:p>
      </dgm:t>
    </dgm:pt>
    <dgm:pt modelId="{E1890474-4F16-4156-B464-E2332C9D9CED}" type="sibTrans" cxnId="{3EE3DFAE-0FD5-45B2-93EB-E041ABCBD06A}">
      <dgm:prSet/>
      <dgm:spPr/>
      <dgm:t>
        <a:bodyPr/>
        <a:lstStyle/>
        <a:p>
          <a:endParaRPr lang="en-GB"/>
        </a:p>
      </dgm:t>
    </dgm:pt>
    <dgm:pt modelId="{440C6B91-8A5F-40D1-9C1D-24213F8B6103}">
      <dgm:prSet phldrT="[Κείμενο]" custT="1"/>
      <dgm:spPr>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cene3d>
          <a:camera prst="orthographicFront"/>
          <a:lightRig rig="threePt" dir="t"/>
        </a:scene3d>
        <a:sp3d>
          <a:bevelT prst="angle"/>
        </a:sp3d>
      </dgm:spPr>
      <dgm:t>
        <a:bodyPr tIns="324000" anchor="t" anchorCtr="0"/>
        <a:lstStyle/>
        <a:p>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D5D13797-87E1-4BBE-9758-19679A309DA9}" type="sibTrans" cxnId="{1B02AFB1-0D12-4F27-8DCC-5C17F5F7DB68}">
      <dgm:prSet/>
      <dgm:spPr/>
      <dgm:t>
        <a:bodyPr/>
        <a:lstStyle/>
        <a:p>
          <a:endParaRPr lang="en-GB"/>
        </a:p>
      </dgm:t>
    </dgm:pt>
    <dgm:pt modelId="{11EF64C8-87AD-4021-AD19-107206D98EA4}" type="parTrans" cxnId="{1B02AFB1-0D12-4F27-8DCC-5C17F5F7DB68}">
      <dgm:prSet/>
      <dgm:spPr/>
      <dgm:t>
        <a:bodyPr/>
        <a:lstStyle/>
        <a:p>
          <a:endParaRPr lang="en-GB"/>
        </a:p>
      </dgm:t>
    </dgm:pt>
    <dgm:pt modelId="{9C9EE305-0697-45C1-A372-94D64A94E9F5}">
      <dgm:prSet phldrT="[Κείμενο]" custT="1"/>
      <dgm:spPr>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cene3d>
          <a:camera prst="orthographicFront"/>
          <a:lightRig rig="threePt" dir="t"/>
        </a:scene3d>
        <a:sp3d>
          <a:bevelT prst="angle"/>
        </a:sp3d>
      </dgm:spPr>
      <dgm:t>
        <a:bodyPr tIns="324000" anchor="t" anchorCtr="0"/>
        <a:lstStyle/>
        <a:p>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E6DD1C88-6F5E-4B3B-9B8F-FE740B2F0898}" type="parTrans" cxnId="{FE07C60C-0133-42A8-B7A6-A2A421534B88}">
      <dgm:prSet/>
      <dgm:spPr/>
      <dgm:t>
        <a:bodyPr/>
        <a:lstStyle/>
        <a:p>
          <a:endParaRPr lang="en-GB"/>
        </a:p>
      </dgm:t>
    </dgm:pt>
    <dgm:pt modelId="{7FC37DB0-A5E3-4C40-821C-441B8A85F685}" type="sibTrans" cxnId="{FE07C60C-0133-42A8-B7A6-A2A421534B88}">
      <dgm:prSet/>
      <dgm:spPr/>
      <dgm:t>
        <a:bodyPr/>
        <a:lstStyle/>
        <a:p>
          <a:endParaRPr lang="en-GB"/>
        </a:p>
      </dgm:t>
    </dgm:pt>
    <dgm:pt modelId="{9C274636-B016-41A3-BA5D-5DF2D917B951}">
      <dgm:prSet phldrT="[Κείμενο]" custT="1"/>
      <dgm:spPr>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cene3d>
          <a:camera prst="orthographicFront"/>
          <a:lightRig rig="threePt" dir="t"/>
        </a:scene3d>
        <a:sp3d>
          <a:bevelT prst="angle"/>
        </a:sp3d>
      </dgm:spPr>
      <dgm:t>
        <a:bodyPr tIns="324000" anchor="t" anchorCtr="0"/>
        <a:lstStyle/>
        <a:p>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Κοινωνική</a:t>
          </a:r>
          <a:endParaRPr lang="en-GB"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78085DBD-AF7E-4D8B-A1C2-B973393C7343}" type="parTrans" cxnId="{1CBC6D12-2A41-4DEC-9515-A52A50C61BDD}">
      <dgm:prSet/>
      <dgm:spPr/>
      <dgm:t>
        <a:bodyPr/>
        <a:lstStyle/>
        <a:p>
          <a:endParaRPr lang="en-GB"/>
        </a:p>
      </dgm:t>
    </dgm:pt>
    <dgm:pt modelId="{1699F2BE-EB3D-4378-BD13-2DCD2F966158}" type="sibTrans" cxnId="{1CBC6D12-2A41-4DEC-9515-A52A50C61BDD}">
      <dgm:prSet/>
      <dgm:spPr/>
      <dgm:t>
        <a:bodyPr/>
        <a:lstStyle/>
        <a:p>
          <a:endParaRPr lang="en-GB"/>
        </a:p>
      </dgm:t>
    </dgm:pt>
    <dgm:pt modelId="{655C812F-9170-43D9-BAF1-E56AF5FA0A9A}" type="pres">
      <dgm:prSet presAssocID="{607B339F-9FEE-4F76-B8B3-C280A3EBAEDE}" presName="Name0" presStyleCnt="0">
        <dgm:presLayoutVars>
          <dgm:dir/>
          <dgm:resizeHandles val="exact"/>
        </dgm:presLayoutVars>
      </dgm:prSet>
      <dgm:spPr/>
      <dgm:t>
        <a:bodyPr/>
        <a:lstStyle/>
        <a:p>
          <a:endParaRPr lang="el-GR"/>
        </a:p>
      </dgm:t>
    </dgm:pt>
    <dgm:pt modelId="{73DAC0F4-491C-4A69-AFC1-6CD5E8558E6E}" type="pres">
      <dgm:prSet presAssocID="{6CF7AF40-68FC-4A23-906F-4FDFB1287BCD}" presName="node" presStyleLbl="node1" presStyleIdx="0" presStyleCnt="4" custLinFactNeighborX="-10599" custLinFactNeighborY="-5457">
        <dgm:presLayoutVars>
          <dgm:bulletEnabled val="1"/>
        </dgm:presLayoutVars>
      </dgm:prSet>
      <dgm:spPr>
        <a:prstGeom prst="flowChartAlternateProcess">
          <a:avLst/>
        </a:prstGeom>
      </dgm:spPr>
      <dgm:t>
        <a:bodyPr/>
        <a:lstStyle/>
        <a:p>
          <a:endParaRPr lang="el-GR"/>
        </a:p>
      </dgm:t>
    </dgm:pt>
    <dgm:pt modelId="{71DA27C6-6E3A-4AB3-A856-5EF1494E0187}" type="pres">
      <dgm:prSet presAssocID="{E1890474-4F16-4156-B464-E2332C9D9CED}" presName="sibTrans" presStyleCnt="0"/>
      <dgm:spPr>
        <a:scene3d>
          <a:camera prst="orthographicFront"/>
          <a:lightRig rig="threePt" dir="t"/>
        </a:scene3d>
        <a:sp3d>
          <a:bevelT prst="angle"/>
        </a:sp3d>
      </dgm:spPr>
    </dgm:pt>
    <dgm:pt modelId="{7051E64A-D17B-4EB1-A3AC-753A44668CC4}" type="pres">
      <dgm:prSet presAssocID="{440C6B91-8A5F-40D1-9C1D-24213F8B6103}" presName="node" presStyleLbl="node1" presStyleIdx="1" presStyleCnt="4" custLinFactNeighborX="4728" custLinFactNeighborY="-5412">
        <dgm:presLayoutVars>
          <dgm:bulletEnabled val="1"/>
        </dgm:presLayoutVars>
      </dgm:prSet>
      <dgm:spPr>
        <a:prstGeom prst="flowChartAlternateProcess">
          <a:avLst/>
        </a:prstGeom>
      </dgm:spPr>
      <dgm:t>
        <a:bodyPr/>
        <a:lstStyle/>
        <a:p>
          <a:endParaRPr lang="el-GR"/>
        </a:p>
      </dgm:t>
    </dgm:pt>
    <dgm:pt modelId="{36807819-8CD0-4FA5-BE32-6A0BAD7F1B55}" type="pres">
      <dgm:prSet presAssocID="{D5D13797-87E1-4BBE-9758-19679A309DA9}" presName="sibTrans" presStyleCnt="0"/>
      <dgm:spPr>
        <a:scene3d>
          <a:camera prst="orthographicFront"/>
          <a:lightRig rig="threePt" dir="t"/>
        </a:scene3d>
        <a:sp3d>
          <a:bevelT prst="angle"/>
        </a:sp3d>
      </dgm:spPr>
    </dgm:pt>
    <dgm:pt modelId="{C1F2C85E-C404-466B-BA11-EEB8873ED2CA}" type="pres">
      <dgm:prSet presAssocID="{9C9EE305-0697-45C1-A372-94D64A94E9F5}" presName="node" presStyleLbl="node1" presStyleIdx="2" presStyleCnt="4" custLinFactNeighborX="-21877" custLinFactNeighborY="-668">
        <dgm:presLayoutVars>
          <dgm:bulletEnabled val="1"/>
        </dgm:presLayoutVars>
      </dgm:prSet>
      <dgm:spPr>
        <a:prstGeom prst="flowChartAlternateProcess">
          <a:avLst/>
        </a:prstGeom>
      </dgm:spPr>
      <dgm:t>
        <a:bodyPr/>
        <a:lstStyle/>
        <a:p>
          <a:endParaRPr lang="el-GR"/>
        </a:p>
      </dgm:t>
    </dgm:pt>
    <dgm:pt modelId="{B75706F0-1EDE-4B59-8757-A6B96493BBB3}" type="pres">
      <dgm:prSet presAssocID="{7FC37DB0-A5E3-4C40-821C-441B8A85F685}" presName="sibTrans" presStyleCnt="0"/>
      <dgm:spPr/>
    </dgm:pt>
    <dgm:pt modelId="{B436F4AF-A89F-4A56-A36F-88DDC966D0E6}" type="pres">
      <dgm:prSet presAssocID="{9C274636-B016-41A3-BA5D-5DF2D917B951}" presName="node" presStyleLbl="node1" presStyleIdx="3" presStyleCnt="4" custLinFactNeighborX="5624" custLinFactNeighborY="-5161">
        <dgm:presLayoutVars>
          <dgm:bulletEnabled val="1"/>
        </dgm:presLayoutVars>
      </dgm:prSet>
      <dgm:spPr>
        <a:prstGeom prst="flowChartAlternateProcess">
          <a:avLst/>
        </a:prstGeom>
      </dgm:spPr>
      <dgm:t>
        <a:bodyPr/>
        <a:lstStyle/>
        <a:p>
          <a:endParaRPr lang="el-GR"/>
        </a:p>
      </dgm:t>
    </dgm:pt>
  </dgm:ptLst>
  <dgm:cxnLst>
    <dgm:cxn modelId="{1B02AFB1-0D12-4F27-8DCC-5C17F5F7DB68}" srcId="{607B339F-9FEE-4F76-B8B3-C280A3EBAEDE}" destId="{440C6B91-8A5F-40D1-9C1D-24213F8B6103}" srcOrd="1" destOrd="0" parTransId="{11EF64C8-87AD-4021-AD19-107206D98EA4}" sibTransId="{D5D13797-87E1-4BBE-9758-19679A309DA9}"/>
    <dgm:cxn modelId="{3EE3DFAE-0FD5-45B2-93EB-E041ABCBD06A}" srcId="{607B339F-9FEE-4F76-B8B3-C280A3EBAEDE}" destId="{6CF7AF40-68FC-4A23-906F-4FDFB1287BCD}" srcOrd="0" destOrd="0" parTransId="{D388D6A6-C69E-481B-9E0B-366F5D7DF4B6}" sibTransId="{E1890474-4F16-4156-B464-E2332C9D9CED}"/>
    <dgm:cxn modelId="{292ED23B-59ED-4E2C-8206-15AA00B0BF9D}" type="presOf" srcId="{607B339F-9FEE-4F76-B8B3-C280A3EBAEDE}" destId="{655C812F-9170-43D9-BAF1-E56AF5FA0A9A}" srcOrd="0" destOrd="0" presId="urn:microsoft.com/office/officeart/2005/8/layout/hList6"/>
    <dgm:cxn modelId="{426E0298-F4F1-4826-AB1F-1AFC417C97E1}" type="presOf" srcId="{440C6B91-8A5F-40D1-9C1D-24213F8B6103}" destId="{7051E64A-D17B-4EB1-A3AC-753A44668CC4}" srcOrd="0" destOrd="0" presId="urn:microsoft.com/office/officeart/2005/8/layout/hList6"/>
    <dgm:cxn modelId="{FE07C60C-0133-42A8-B7A6-A2A421534B88}" srcId="{607B339F-9FEE-4F76-B8B3-C280A3EBAEDE}" destId="{9C9EE305-0697-45C1-A372-94D64A94E9F5}" srcOrd="2" destOrd="0" parTransId="{E6DD1C88-6F5E-4B3B-9B8F-FE740B2F0898}" sibTransId="{7FC37DB0-A5E3-4C40-821C-441B8A85F685}"/>
    <dgm:cxn modelId="{28582CA5-1F50-4EDF-A1FD-760D426E864C}" type="presOf" srcId="{9C274636-B016-41A3-BA5D-5DF2D917B951}" destId="{B436F4AF-A89F-4A56-A36F-88DDC966D0E6}" srcOrd="0" destOrd="0" presId="urn:microsoft.com/office/officeart/2005/8/layout/hList6"/>
    <dgm:cxn modelId="{1CBC6D12-2A41-4DEC-9515-A52A50C61BDD}" srcId="{607B339F-9FEE-4F76-B8B3-C280A3EBAEDE}" destId="{9C274636-B016-41A3-BA5D-5DF2D917B951}" srcOrd="3" destOrd="0" parTransId="{78085DBD-AF7E-4D8B-A1C2-B973393C7343}" sibTransId="{1699F2BE-EB3D-4378-BD13-2DCD2F966158}"/>
    <dgm:cxn modelId="{CED3A0FF-2378-4362-803A-756E0F703142}" type="presOf" srcId="{6CF7AF40-68FC-4A23-906F-4FDFB1287BCD}" destId="{73DAC0F4-491C-4A69-AFC1-6CD5E8558E6E}" srcOrd="0" destOrd="0" presId="urn:microsoft.com/office/officeart/2005/8/layout/hList6"/>
    <dgm:cxn modelId="{0773C295-B050-41D1-845D-6C204D7756B4}" type="presOf" srcId="{9C9EE305-0697-45C1-A372-94D64A94E9F5}" destId="{C1F2C85E-C404-466B-BA11-EEB8873ED2CA}" srcOrd="0" destOrd="0" presId="urn:microsoft.com/office/officeart/2005/8/layout/hList6"/>
    <dgm:cxn modelId="{5972122A-F1A0-451F-A4FF-E4B7F58D0C98}" type="presParOf" srcId="{655C812F-9170-43D9-BAF1-E56AF5FA0A9A}" destId="{73DAC0F4-491C-4A69-AFC1-6CD5E8558E6E}" srcOrd="0" destOrd="0" presId="urn:microsoft.com/office/officeart/2005/8/layout/hList6"/>
    <dgm:cxn modelId="{392EFA7D-5FC7-461F-8955-BFF8031F5BA2}" type="presParOf" srcId="{655C812F-9170-43D9-BAF1-E56AF5FA0A9A}" destId="{71DA27C6-6E3A-4AB3-A856-5EF1494E0187}" srcOrd="1" destOrd="0" presId="urn:microsoft.com/office/officeart/2005/8/layout/hList6"/>
    <dgm:cxn modelId="{E2A0A694-54BF-4FFA-A1FF-E4F6AC221DE3}" type="presParOf" srcId="{655C812F-9170-43D9-BAF1-E56AF5FA0A9A}" destId="{7051E64A-D17B-4EB1-A3AC-753A44668CC4}" srcOrd="2" destOrd="0" presId="urn:microsoft.com/office/officeart/2005/8/layout/hList6"/>
    <dgm:cxn modelId="{21FC53A7-F472-4178-B12E-1E82B6A5EC1D}" type="presParOf" srcId="{655C812F-9170-43D9-BAF1-E56AF5FA0A9A}" destId="{36807819-8CD0-4FA5-BE32-6A0BAD7F1B55}" srcOrd="3" destOrd="0" presId="urn:microsoft.com/office/officeart/2005/8/layout/hList6"/>
    <dgm:cxn modelId="{DB7E4F30-977E-4878-88AA-528E799BDB23}" type="presParOf" srcId="{655C812F-9170-43D9-BAF1-E56AF5FA0A9A}" destId="{C1F2C85E-C404-466B-BA11-EEB8873ED2CA}" srcOrd="4" destOrd="0" presId="urn:microsoft.com/office/officeart/2005/8/layout/hList6"/>
    <dgm:cxn modelId="{6F0D5FCD-964E-4615-8A6F-5DA122544485}" type="presParOf" srcId="{655C812F-9170-43D9-BAF1-E56AF5FA0A9A}" destId="{B75706F0-1EDE-4B59-8757-A6B96493BBB3}" srcOrd="5" destOrd="0" presId="urn:microsoft.com/office/officeart/2005/8/layout/hList6"/>
    <dgm:cxn modelId="{8DBE77D3-7B08-453D-AC73-2D910190945D}" type="presParOf" srcId="{655C812F-9170-43D9-BAF1-E56AF5FA0A9A}" destId="{B436F4AF-A89F-4A56-A36F-88DDC966D0E6}"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EDF1129-787D-4E59-A47F-5E0A5C8669D1}" type="doc">
      <dgm:prSet loTypeId="urn:microsoft.com/office/officeart/2005/8/layout/radial6" loCatId="cycle" qsTypeId="urn:microsoft.com/office/officeart/2005/8/quickstyle/simple1" qsCatId="simple" csTypeId="urn:microsoft.com/office/officeart/2005/8/colors/colorful1#1" csCatId="colorful" phldr="1"/>
      <dgm:spPr/>
      <dgm:t>
        <a:bodyPr/>
        <a:lstStyle/>
        <a:p>
          <a:endParaRPr lang="en-GB"/>
        </a:p>
      </dgm:t>
    </dgm:pt>
    <dgm:pt modelId="{30E4C437-6C84-409E-816F-A5D8207ABF14}">
      <dgm:prSet phldrT="[Κείμενο]"/>
      <dgm:spPr>
        <a:solidFill>
          <a:srgbClr val="931B1B"/>
        </a:solidFill>
      </dgm:spPr>
      <dgm:t>
        <a:bodyPr/>
        <a:lstStyle/>
        <a:p>
          <a:r>
            <a:rPr lang="el-GR" dirty="0"/>
            <a:t>ΕξΑΕ</a:t>
          </a:r>
          <a:endParaRPr lang="en-GB" dirty="0"/>
        </a:p>
      </dgm:t>
    </dgm:pt>
    <dgm:pt modelId="{71F07448-1B5F-483F-BEF4-D08E93D45F57}" type="parTrans" cxnId="{551D6253-3BD0-45DF-9ED6-144AA94C5966}">
      <dgm:prSet/>
      <dgm:spPr/>
      <dgm:t>
        <a:bodyPr/>
        <a:lstStyle/>
        <a:p>
          <a:endParaRPr lang="en-GB"/>
        </a:p>
      </dgm:t>
    </dgm:pt>
    <dgm:pt modelId="{F16D659C-DE81-48C4-AE4C-47DE207CE186}" type="sibTrans" cxnId="{551D6253-3BD0-45DF-9ED6-144AA94C5966}">
      <dgm:prSet/>
      <dgm:spPr/>
      <dgm:t>
        <a:bodyPr/>
        <a:lstStyle/>
        <a:p>
          <a:endParaRPr lang="en-GB"/>
        </a:p>
      </dgm:t>
    </dgm:pt>
    <dgm:pt modelId="{A4299F8F-E474-491B-8293-EAD4753DD3CF}">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Βασικές θεωρίες - Έννοιες</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B0354B90-BF40-413F-BD66-98DD6979A631}" type="parTrans" cxnId="{8464B36D-F026-413A-A3A2-4F89E6A1FF17}">
      <dgm:prSet/>
      <dgm:spPr/>
      <dgm:t>
        <a:bodyPr/>
        <a:lstStyle/>
        <a:p>
          <a:endParaRPr lang="en-GB"/>
        </a:p>
      </dgm:t>
    </dgm:pt>
    <dgm:pt modelId="{98BE6221-042F-4729-A8E5-DCBAEC857AEC}" type="sibTrans" cxnId="{8464B36D-F026-413A-A3A2-4F89E6A1FF17}">
      <dgm:prSet/>
      <dgm:spPr>
        <a:solidFill>
          <a:schemeClr val="accent1">
            <a:lumMod val="60000"/>
            <a:lumOff val="40000"/>
          </a:schemeClr>
        </a:solidFill>
      </dgm:spPr>
      <dgm:t>
        <a:bodyPr/>
        <a:lstStyle/>
        <a:p>
          <a:endParaRPr lang="en-GB" dirty="0"/>
        </a:p>
      </dgm:t>
    </dgm:pt>
    <dgm:pt modelId="{8FA79FCB-031A-419A-A5AB-5807DCC77C43}">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Παιδαγωγικές γενιές</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43A204-CB48-4BCA-8596-9C7E3BFF50A7}" type="parTrans" cxnId="{69256CF9-3AC2-498B-8D71-973046E7833D}">
      <dgm:prSet/>
      <dgm:spPr/>
      <dgm:t>
        <a:bodyPr/>
        <a:lstStyle/>
        <a:p>
          <a:endParaRPr lang="en-GB"/>
        </a:p>
      </dgm:t>
    </dgm:pt>
    <dgm:pt modelId="{DEDEF8DE-5660-4562-BFE8-23F77BFF8485}" type="sibTrans" cxnId="{69256CF9-3AC2-498B-8D71-973046E7833D}">
      <dgm:prSet/>
      <dgm:spPr>
        <a:solidFill>
          <a:schemeClr val="accent1">
            <a:lumMod val="60000"/>
            <a:lumOff val="40000"/>
          </a:schemeClr>
        </a:solidFill>
      </dgm:spPr>
      <dgm:t>
        <a:bodyPr/>
        <a:lstStyle/>
        <a:p>
          <a:endParaRPr lang="en-GB" dirty="0"/>
        </a:p>
      </dgm:t>
    </dgm:pt>
    <dgm:pt modelId="{C6C1404D-C135-47D0-B077-73319300E477}">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Σχολική ΕξΑΕ</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1A3646B-F13E-46A9-8F4A-260736433A41}" type="parTrans" cxnId="{75253D58-6830-4CE8-802F-CD6157CF8169}">
      <dgm:prSet/>
      <dgm:spPr/>
      <dgm:t>
        <a:bodyPr/>
        <a:lstStyle/>
        <a:p>
          <a:endParaRPr lang="en-GB"/>
        </a:p>
      </dgm:t>
    </dgm:pt>
    <dgm:pt modelId="{6CAA815B-5A80-4045-8FB3-9C8B8308BDD8}" type="sibTrans" cxnId="{75253D58-6830-4CE8-802F-CD6157CF8169}">
      <dgm:prSet/>
      <dgm:spPr>
        <a:solidFill>
          <a:schemeClr val="accent1">
            <a:lumMod val="60000"/>
            <a:lumOff val="40000"/>
          </a:schemeClr>
        </a:solidFill>
      </dgm:spPr>
      <dgm:t>
        <a:bodyPr/>
        <a:lstStyle/>
        <a:p>
          <a:endParaRPr lang="en-GB" dirty="0"/>
        </a:p>
      </dgm:t>
    </dgm:pt>
    <dgm:pt modelId="{03475818-2451-4553-87FC-820998977D0B}">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Σύγχρονη – Ασύγχρονη</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954F2CA4-9C0A-4F39-B7B4-2699A51D78F4}" type="parTrans" cxnId="{609B218B-68F4-421B-9FB3-CB414BF15978}">
      <dgm:prSet/>
      <dgm:spPr/>
      <dgm:t>
        <a:bodyPr/>
        <a:lstStyle/>
        <a:p>
          <a:endParaRPr lang="en-GB"/>
        </a:p>
      </dgm:t>
    </dgm:pt>
    <dgm:pt modelId="{5B974AC7-4D8F-4380-89B8-E6712B0911BE}" type="sibTrans" cxnId="{609B218B-68F4-421B-9FB3-CB414BF15978}">
      <dgm:prSet/>
      <dgm:spPr>
        <a:solidFill>
          <a:schemeClr val="accent1">
            <a:lumMod val="60000"/>
            <a:lumOff val="40000"/>
          </a:schemeClr>
        </a:solidFill>
      </dgm:spPr>
      <dgm:t>
        <a:bodyPr/>
        <a:lstStyle/>
        <a:p>
          <a:endParaRPr lang="en-GB" dirty="0"/>
        </a:p>
      </dgm:t>
    </dgm:pt>
    <dgm:pt modelId="{CF45972B-5ACC-4A68-BB14-FBBC2EDA75B1}">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Περιβάλλοντα </a:t>
          </a:r>
          <a:r>
            <a:rPr lang="en-US"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e-Learning</a:t>
          </a:r>
          <a:endPar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E8C7F68B-BFFB-46ED-94DB-F9D40A4E9CD5}" type="parTrans" cxnId="{A2D546D6-FB7D-47D5-9A45-DD3FEB8F4C79}">
      <dgm:prSet/>
      <dgm:spPr/>
      <dgm:t>
        <a:bodyPr/>
        <a:lstStyle/>
        <a:p>
          <a:endParaRPr lang="en-GB"/>
        </a:p>
      </dgm:t>
    </dgm:pt>
    <dgm:pt modelId="{A5654E18-6D43-4EA2-B533-FF6C097FC66D}" type="sibTrans" cxnId="{A2D546D6-FB7D-47D5-9A45-DD3FEB8F4C79}">
      <dgm:prSet/>
      <dgm:spPr>
        <a:solidFill>
          <a:schemeClr val="accent1">
            <a:lumMod val="60000"/>
            <a:lumOff val="40000"/>
          </a:schemeClr>
        </a:solidFill>
      </dgm:spPr>
      <dgm:t>
        <a:bodyPr/>
        <a:lstStyle/>
        <a:p>
          <a:endParaRPr lang="en-GB" dirty="0"/>
        </a:p>
      </dgm:t>
    </dgm:pt>
    <dgm:pt modelId="{03082130-8A7E-460F-9B8A-50D5E25EE85C}">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Περιβάλλοντα </a:t>
          </a:r>
          <a:r>
            <a:rPr lang="en-US"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m-Learning</a:t>
          </a:r>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endParaRPr lang="en-GB" sz="28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48C86DFA-E65A-4FA7-97B5-1716B34F59A8}" type="parTrans" cxnId="{5EF100A2-F950-46B2-BFD2-838CC966A6BB}">
      <dgm:prSet/>
      <dgm:spPr/>
      <dgm:t>
        <a:bodyPr/>
        <a:lstStyle/>
        <a:p>
          <a:endParaRPr lang="en-GB"/>
        </a:p>
      </dgm:t>
    </dgm:pt>
    <dgm:pt modelId="{AA5F2A4C-808D-400A-A2C1-C1A49080113C}" type="sibTrans" cxnId="{5EF100A2-F950-46B2-BFD2-838CC966A6BB}">
      <dgm:prSet/>
      <dgm:spPr>
        <a:solidFill>
          <a:schemeClr val="accent1">
            <a:lumMod val="60000"/>
            <a:lumOff val="40000"/>
          </a:schemeClr>
        </a:solidFill>
      </dgm:spPr>
      <dgm:t>
        <a:bodyPr/>
        <a:lstStyle/>
        <a:p>
          <a:endParaRPr lang="en-GB" dirty="0"/>
        </a:p>
      </dgm:t>
    </dgm:pt>
    <dgm:pt modelId="{EA4F1A52-5AE9-41F5-A9F8-1905D4DF3010}">
      <dgm:prSet phldrT="[Κείμενο]" custT="1"/>
      <dgm:spPr>
        <a:solidFill>
          <a:schemeClr val="bg1"/>
        </a:solidFill>
        <a:ln w="101600">
          <a:solidFill>
            <a:schemeClr val="accent4">
              <a:lumMod val="75000"/>
            </a:schemeClr>
          </a:solidFill>
        </a:ln>
        <a:scene3d>
          <a:camera prst="orthographicFront"/>
          <a:lightRig rig="threePt" dir="t"/>
        </a:scene3d>
        <a:sp3d>
          <a:bevelT prst="angle"/>
        </a:sp3d>
      </dgm:spPr>
      <dgm:t>
        <a:bodyPr/>
        <a:lstStyle/>
        <a:p>
          <a:r>
            <a:rPr lang="el-GR"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Αρχές σχεδιασμού ΕΥ</a:t>
          </a:r>
          <a:endParaRPr lang="en-GB" sz="2200" b="1"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gm:t>
    </dgm:pt>
    <dgm:pt modelId="{3AC7853B-6180-4D7F-A34E-30BDAA07131D}" type="parTrans" cxnId="{25357571-780D-4B01-901C-452A5FC21CD5}">
      <dgm:prSet/>
      <dgm:spPr/>
      <dgm:t>
        <a:bodyPr/>
        <a:lstStyle/>
        <a:p>
          <a:endParaRPr lang="en-GB"/>
        </a:p>
      </dgm:t>
    </dgm:pt>
    <dgm:pt modelId="{33834D23-BC33-47FF-A796-60CF93CA6280}" type="sibTrans" cxnId="{25357571-780D-4B01-901C-452A5FC21CD5}">
      <dgm:prSet/>
      <dgm:spPr>
        <a:solidFill>
          <a:schemeClr val="accent1">
            <a:lumMod val="60000"/>
            <a:lumOff val="40000"/>
          </a:schemeClr>
        </a:solidFill>
      </dgm:spPr>
      <dgm:t>
        <a:bodyPr/>
        <a:lstStyle/>
        <a:p>
          <a:endParaRPr lang="en-GB" dirty="0"/>
        </a:p>
      </dgm:t>
    </dgm:pt>
    <dgm:pt modelId="{10A47224-26B7-4AFC-BA77-20F6FC46B8ED}" type="pres">
      <dgm:prSet presAssocID="{9EDF1129-787D-4E59-A47F-5E0A5C8669D1}" presName="Name0" presStyleCnt="0">
        <dgm:presLayoutVars>
          <dgm:chMax val="1"/>
          <dgm:dir/>
          <dgm:animLvl val="ctr"/>
          <dgm:resizeHandles val="exact"/>
        </dgm:presLayoutVars>
      </dgm:prSet>
      <dgm:spPr/>
      <dgm:t>
        <a:bodyPr/>
        <a:lstStyle/>
        <a:p>
          <a:endParaRPr lang="el-GR"/>
        </a:p>
      </dgm:t>
    </dgm:pt>
    <dgm:pt modelId="{3762BD43-F88D-4DFE-B0AC-77F71231907B}" type="pres">
      <dgm:prSet presAssocID="{30E4C437-6C84-409E-816F-A5D8207ABF14}" presName="centerShape" presStyleLbl="node0" presStyleIdx="0" presStyleCnt="1" custScaleX="137988"/>
      <dgm:spPr/>
      <dgm:t>
        <a:bodyPr/>
        <a:lstStyle/>
        <a:p>
          <a:endParaRPr lang="el-GR"/>
        </a:p>
      </dgm:t>
    </dgm:pt>
    <dgm:pt modelId="{56E88155-1305-4818-A738-3B7EBB070D02}" type="pres">
      <dgm:prSet presAssocID="{A4299F8F-E474-491B-8293-EAD4753DD3CF}" presName="node" presStyleLbl="node1" presStyleIdx="0" presStyleCnt="7" custScaleX="240672" custScaleY="111887" custRadScaleRad="102272" custRadScaleInc="26658">
        <dgm:presLayoutVars>
          <dgm:bulletEnabled val="1"/>
        </dgm:presLayoutVars>
      </dgm:prSet>
      <dgm:spPr/>
      <dgm:t>
        <a:bodyPr/>
        <a:lstStyle/>
        <a:p>
          <a:endParaRPr lang="el-GR"/>
        </a:p>
      </dgm:t>
    </dgm:pt>
    <dgm:pt modelId="{771AA67C-66AE-40A6-ADE7-023B5D60A08F}" type="pres">
      <dgm:prSet presAssocID="{A4299F8F-E474-491B-8293-EAD4753DD3CF}" presName="dummy" presStyleCnt="0"/>
      <dgm:spPr/>
    </dgm:pt>
    <dgm:pt modelId="{25A11FDE-C1D2-4D65-BB73-DE096A26A15A}" type="pres">
      <dgm:prSet presAssocID="{98BE6221-042F-4729-A8E5-DCBAEC857AEC}" presName="sibTrans" presStyleLbl="sibTrans2D1" presStyleIdx="0" presStyleCnt="7"/>
      <dgm:spPr/>
      <dgm:t>
        <a:bodyPr/>
        <a:lstStyle/>
        <a:p>
          <a:endParaRPr lang="el-GR"/>
        </a:p>
      </dgm:t>
    </dgm:pt>
    <dgm:pt modelId="{8550F7F5-84DB-425E-AFC9-9E745449D0AB}" type="pres">
      <dgm:prSet presAssocID="{8FA79FCB-031A-419A-A5AB-5807DCC77C43}" presName="node" presStyleLbl="node1" presStyleIdx="1" presStyleCnt="7" custScaleX="208193" custScaleY="119633" custRadScaleRad="149495" custRadScaleInc="62366">
        <dgm:presLayoutVars>
          <dgm:bulletEnabled val="1"/>
        </dgm:presLayoutVars>
      </dgm:prSet>
      <dgm:spPr/>
      <dgm:t>
        <a:bodyPr/>
        <a:lstStyle/>
        <a:p>
          <a:endParaRPr lang="el-GR"/>
        </a:p>
      </dgm:t>
    </dgm:pt>
    <dgm:pt modelId="{5FD9256D-8F2D-4691-B4C8-D46633619298}" type="pres">
      <dgm:prSet presAssocID="{8FA79FCB-031A-419A-A5AB-5807DCC77C43}" presName="dummy" presStyleCnt="0"/>
      <dgm:spPr/>
    </dgm:pt>
    <dgm:pt modelId="{B35ABEA8-B3DE-4716-83DF-15B52249DE64}" type="pres">
      <dgm:prSet presAssocID="{DEDEF8DE-5660-4562-BFE8-23F77BFF8485}" presName="sibTrans" presStyleLbl="sibTrans2D1" presStyleIdx="1" presStyleCnt="7"/>
      <dgm:spPr/>
      <dgm:t>
        <a:bodyPr/>
        <a:lstStyle/>
        <a:p>
          <a:endParaRPr lang="el-GR"/>
        </a:p>
      </dgm:t>
    </dgm:pt>
    <dgm:pt modelId="{DFF69D93-A49C-4CFD-A5A8-F61222AF293D}" type="pres">
      <dgm:prSet presAssocID="{C6C1404D-C135-47D0-B077-73319300E477}" presName="node" presStyleLbl="node1" presStyleIdx="2" presStyleCnt="7" custScaleX="223251" custScaleY="109548" custRadScaleRad="136688" custRadScaleInc="-49889">
        <dgm:presLayoutVars>
          <dgm:bulletEnabled val="1"/>
        </dgm:presLayoutVars>
      </dgm:prSet>
      <dgm:spPr/>
      <dgm:t>
        <a:bodyPr/>
        <a:lstStyle/>
        <a:p>
          <a:endParaRPr lang="el-GR"/>
        </a:p>
      </dgm:t>
    </dgm:pt>
    <dgm:pt modelId="{E96F50BB-1F0B-4FA8-BEF4-BE5AB9F3C36B}" type="pres">
      <dgm:prSet presAssocID="{C6C1404D-C135-47D0-B077-73319300E477}" presName="dummy" presStyleCnt="0"/>
      <dgm:spPr/>
    </dgm:pt>
    <dgm:pt modelId="{75D69AA0-DD84-4DB9-A37F-709F20706256}" type="pres">
      <dgm:prSet presAssocID="{6CAA815B-5A80-4045-8FB3-9C8B8308BDD8}" presName="sibTrans" presStyleLbl="sibTrans2D1" presStyleIdx="2" presStyleCnt="7"/>
      <dgm:spPr/>
      <dgm:t>
        <a:bodyPr/>
        <a:lstStyle/>
        <a:p>
          <a:endParaRPr lang="el-GR"/>
        </a:p>
      </dgm:t>
    </dgm:pt>
    <dgm:pt modelId="{8F6E2F77-F052-4D95-919D-DF506A0483B8}" type="pres">
      <dgm:prSet presAssocID="{03475818-2451-4553-87FC-820998977D0B}" presName="node" presStyleLbl="node1" presStyleIdx="3" presStyleCnt="7" custScaleX="220770" custScaleY="118330" custRadScaleRad="123917" custRadScaleInc="-102023">
        <dgm:presLayoutVars>
          <dgm:bulletEnabled val="1"/>
        </dgm:presLayoutVars>
      </dgm:prSet>
      <dgm:spPr/>
      <dgm:t>
        <a:bodyPr/>
        <a:lstStyle/>
        <a:p>
          <a:endParaRPr lang="el-GR"/>
        </a:p>
      </dgm:t>
    </dgm:pt>
    <dgm:pt modelId="{1DA73B37-B338-4603-A923-15C304F71F2A}" type="pres">
      <dgm:prSet presAssocID="{03475818-2451-4553-87FC-820998977D0B}" presName="dummy" presStyleCnt="0"/>
      <dgm:spPr/>
    </dgm:pt>
    <dgm:pt modelId="{9F3C9F10-A16E-4222-A1E7-4BE4D92AF7CD}" type="pres">
      <dgm:prSet presAssocID="{5B974AC7-4D8F-4380-89B8-E6712B0911BE}" presName="sibTrans" presStyleLbl="sibTrans2D1" presStyleIdx="3" presStyleCnt="7"/>
      <dgm:spPr/>
      <dgm:t>
        <a:bodyPr/>
        <a:lstStyle/>
        <a:p>
          <a:endParaRPr lang="el-GR"/>
        </a:p>
      </dgm:t>
    </dgm:pt>
    <dgm:pt modelId="{B2C3EAF8-7C82-489E-9037-D0213FBAEBC3}" type="pres">
      <dgm:prSet presAssocID="{CF45972B-5ACC-4A68-BB14-FBBC2EDA75B1}" presName="node" presStyleLbl="node1" presStyleIdx="4" presStyleCnt="7" custScaleX="230551" custScaleY="115203" custRadScaleRad="112196" custRadScaleInc="59610">
        <dgm:presLayoutVars>
          <dgm:bulletEnabled val="1"/>
        </dgm:presLayoutVars>
      </dgm:prSet>
      <dgm:spPr/>
      <dgm:t>
        <a:bodyPr/>
        <a:lstStyle/>
        <a:p>
          <a:endParaRPr lang="el-GR"/>
        </a:p>
      </dgm:t>
    </dgm:pt>
    <dgm:pt modelId="{9270F86B-8B60-4D0E-99ED-73172EE87A44}" type="pres">
      <dgm:prSet presAssocID="{CF45972B-5ACC-4A68-BB14-FBBC2EDA75B1}" presName="dummy" presStyleCnt="0"/>
      <dgm:spPr/>
    </dgm:pt>
    <dgm:pt modelId="{50570149-D602-4A74-A472-1F4A9A888B17}" type="pres">
      <dgm:prSet presAssocID="{A5654E18-6D43-4EA2-B533-FF6C097FC66D}" presName="sibTrans" presStyleLbl="sibTrans2D1" presStyleIdx="4" presStyleCnt="7"/>
      <dgm:spPr/>
      <dgm:t>
        <a:bodyPr/>
        <a:lstStyle/>
        <a:p>
          <a:endParaRPr lang="el-GR"/>
        </a:p>
      </dgm:t>
    </dgm:pt>
    <dgm:pt modelId="{AC3CB020-9BE8-4015-BB96-F43FC9F16C7F}" type="pres">
      <dgm:prSet presAssocID="{03082130-8A7E-460F-9B8A-50D5E25EE85C}" presName="node" presStyleLbl="node1" presStyleIdx="5" presStyleCnt="7" custScaleX="225439" custScaleY="111830" custRadScaleRad="137380" custRadScaleInc="30821">
        <dgm:presLayoutVars>
          <dgm:bulletEnabled val="1"/>
        </dgm:presLayoutVars>
      </dgm:prSet>
      <dgm:spPr/>
      <dgm:t>
        <a:bodyPr/>
        <a:lstStyle/>
        <a:p>
          <a:endParaRPr lang="el-GR"/>
        </a:p>
      </dgm:t>
    </dgm:pt>
    <dgm:pt modelId="{6431965C-F2E2-48CE-B1EB-57FD016A78F0}" type="pres">
      <dgm:prSet presAssocID="{03082130-8A7E-460F-9B8A-50D5E25EE85C}" presName="dummy" presStyleCnt="0"/>
      <dgm:spPr/>
    </dgm:pt>
    <dgm:pt modelId="{6A1CEABE-1854-4A25-8856-33254CC50868}" type="pres">
      <dgm:prSet presAssocID="{AA5F2A4C-808D-400A-A2C1-C1A49080113C}" presName="sibTrans" presStyleLbl="sibTrans2D1" presStyleIdx="5" presStyleCnt="7"/>
      <dgm:spPr/>
      <dgm:t>
        <a:bodyPr/>
        <a:lstStyle/>
        <a:p>
          <a:endParaRPr lang="el-GR"/>
        </a:p>
      </dgm:t>
    </dgm:pt>
    <dgm:pt modelId="{F482D9FE-7FC3-4FE0-AAAE-E72F4A784140}" type="pres">
      <dgm:prSet presAssocID="{EA4F1A52-5AE9-41F5-A9F8-1905D4DF3010}" presName="node" presStyleLbl="node1" presStyleIdx="6" presStyleCnt="7" custScaleX="225364" custScaleY="115392" custRadScaleRad="140682" custRadScaleInc="-53208">
        <dgm:presLayoutVars>
          <dgm:bulletEnabled val="1"/>
        </dgm:presLayoutVars>
      </dgm:prSet>
      <dgm:spPr/>
      <dgm:t>
        <a:bodyPr/>
        <a:lstStyle/>
        <a:p>
          <a:endParaRPr lang="el-GR"/>
        </a:p>
      </dgm:t>
    </dgm:pt>
    <dgm:pt modelId="{AE7050EE-3A40-45EC-A763-124221377006}" type="pres">
      <dgm:prSet presAssocID="{EA4F1A52-5AE9-41F5-A9F8-1905D4DF3010}" presName="dummy" presStyleCnt="0"/>
      <dgm:spPr/>
    </dgm:pt>
    <dgm:pt modelId="{08ABE74C-2B0D-4BA2-93EE-FB540B68146D}" type="pres">
      <dgm:prSet presAssocID="{33834D23-BC33-47FF-A796-60CF93CA6280}" presName="sibTrans" presStyleLbl="sibTrans2D1" presStyleIdx="6" presStyleCnt="7"/>
      <dgm:spPr/>
      <dgm:t>
        <a:bodyPr/>
        <a:lstStyle/>
        <a:p>
          <a:endParaRPr lang="el-GR"/>
        </a:p>
      </dgm:t>
    </dgm:pt>
  </dgm:ptLst>
  <dgm:cxnLst>
    <dgm:cxn modelId="{8464B36D-F026-413A-A3A2-4F89E6A1FF17}" srcId="{30E4C437-6C84-409E-816F-A5D8207ABF14}" destId="{A4299F8F-E474-491B-8293-EAD4753DD3CF}" srcOrd="0" destOrd="0" parTransId="{B0354B90-BF40-413F-BD66-98DD6979A631}" sibTransId="{98BE6221-042F-4729-A8E5-DCBAEC857AEC}"/>
    <dgm:cxn modelId="{B855339E-0937-4FF8-A81F-26529351FDC9}" type="presOf" srcId="{DEDEF8DE-5660-4562-BFE8-23F77BFF8485}" destId="{B35ABEA8-B3DE-4716-83DF-15B52249DE64}" srcOrd="0" destOrd="0" presId="urn:microsoft.com/office/officeart/2005/8/layout/radial6"/>
    <dgm:cxn modelId="{7654FB06-289B-4EA1-8E16-A2B248767903}" type="presOf" srcId="{03082130-8A7E-460F-9B8A-50D5E25EE85C}" destId="{AC3CB020-9BE8-4015-BB96-F43FC9F16C7F}" srcOrd="0" destOrd="0" presId="urn:microsoft.com/office/officeart/2005/8/layout/radial6"/>
    <dgm:cxn modelId="{7D1AC68A-9AB2-4A9F-AB0A-02E6C832BF74}" type="presOf" srcId="{EA4F1A52-5AE9-41F5-A9F8-1905D4DF3010}" destId="{F482D9FE-7FC3-4FE0-AAAE-E72F4A784140}" srcOrd="0" destOrd="0" presId="urn:microsoft.com/office/officeart/2005/8/layout/radial6"/>
    <dgm:cxn modelId="{32EE4F18-B928-4A63-8B31-DAA8E35B8E58}" type="presOf" srcId="{6CAA815B-5A80-4045-8FB3-9C8B8308BDD8}" destId="{75D69AA0-DD84-4DB9-A37F-709F20706256}" srcOrd="0" destOrd="0" presId="urn:microsoft.com/office/officeart/2005/8/layout/radial6"/>
    <dgm:cxn modelId="{D6A513C7-D9D5-43CC-B2DF-53932F543092}" type="presOf" srcId="{AA5F2A4C-808D-400A-A2C1-C1A49080113C}" destId="{6A1CEABE-1854-4A25-8856-33254CC50868}" srcOrd="0" destOrd="0" presId="urn:microsoft.com/office/officeart/2005/8/layout/radial6"/>
    <dgm:cxn modelId="{B4D38CAB-2D20-4448-86F5-8508ABC58CA7}" type="presOf" srcId="{A4299F8F-E474-491B-8293-EAD4753DD3CF}" destId="{56E88155-1305-4818-A738-3B7EBB070D02}" srcOrd="0" destOrd="0" presId="urn:microsoft.com/office/officeart/2005/8/layout/radial6"/>
    <dgm:cxn modelId="{9E556797-4AFF-4F0A-9013-E1E348795B3D}" type="presOf" srcId="{30E4C437-6C84-409E-816F-A5D8207ABF14}" destId="{3762BD43-F88D-4DFE-B0AC-77F71231907B}" srcOrd="0" destOrd="0" presId="urn:microsoft.com/office/officeart/2005/8/layout/radial6"/>
    <dgm:cxn modelId="{551D6253-3BD0-45DF-9ED6-144AA94C5966}" srcId="{9EDF1129-787D-4E59-A47F-5E0A5C8669D1}" destId="{30E4C437-6C84-409E-816F-A5D8207ABF14}" srcOrd="0" destOrd="0" parTransId="{71F07448-1B5F-483F-BEF4-D08E93D45F57}" sibTransId="{F16D659C-DE81-48C4-AE4C-47DE207CE186}"/>
    <dgm:cxn modelId="{F756D728-ED3F-4849-B5D0-96C3F9288A6F}" type="presOf" srcId="{03475818-2451-4553-87FC-820998977D0B}" destId="{8F6E2F77-F052-4D95-919D-DF506A0483B8}" srcOrd="0" destOrd="0" presId="urn:microsoft.com/office/officeart/2005/8/layout/radial6"/>
    <dgm:cxn modelId="{69256CF9-3AC2-498B-8D71-973046E7833D}" srcId="{30E4C437-6C84-409E-816F-A5D8207ABF14}" destId="{8FA79FCB-031A-419A-A5AB-5807DCC77C43}" srcOrd="1" destOrd="0" parTransId="{E143A204-CB48-4BCA-8596-9C7E3BFF50A7}" sibTransId="{DEDEF8DE-5660-4562-BFE8-23F77BFF8485}"/>
    <dgm:cxn modelId="{5EF100A2-F950-46B2-BFD2-838CC966A6BB}" srcId="{30E4C437-6C84-409E-816F-A5D8207ABF14}" destId="{03082130-8A7E-460F-9B8A-50D5E25EE85C}" srcOrd="5" destOrd="0" parTransId="{48C86DFA-E65A-4FA7-97B5-1716B34F59A8}" sibTransId="{AA5F2A4C-808D-400A-A2C1-C1A49080113C}"/>
    <dgm:cxn modelId="{04A36CC0-D71F-4DE9-AD46-F81EFFDBB8BE}" type="presOf" srcId="{9EDF1129-787D-4E59-A47F-5E0A5C8669D1}" destId="{10A47224-26B7-4AFC-BA77-20F6FC46B8ED}" srcOrd="0" destOrd="0" presId="urn:microsoft.com/office/officeart/2005/8/layout/radial6"/>
    <dgm:cxn modelId="{7A47F483-AF95-4E58-92A3-269109AB6BE2}" type="presOf" srcId="{C6C1404D-C135-47D0-B077-73319300E477}" destId="{DFF69D93-A49C-4CFD-A5A8-F61222AF293D}" srcOrd="0" destOrd="0" presId="urn:microsoft.com/office/officeart/2005/8/layout/radial6"/>
    <dgm:cxn modelId="{DA69E0DC-6F01-4B23-BA2E-847AC711B686}" type="presOf" srcId="{33834D23-BC33-47FF-A796-60CF93CA6280}" destId="{08ABE74C-2B0D-4BA2-93EE-FB540B68146D}" srcOrd="0" destOrd="0" presId="urn:microsoft.com/office/officeart/2005/8/layout/radial6"/>
    <dgm:cxn modelId="{B7BBF94E-B265-4F91-B1CB-5955BD1CD48A}" type="presOf" srcId="{98BE6221-042F-4729-A8E5-DCBAEC857AEC}" destId="{25A11FDE-C1D2-4D65-BB73-DE096A26A15A}" srcOrd="0" destOrd="0" presId="urn:microsoft.com/office/officeart/2005/8/layout/radial6"/>
    <dgm:cxn modelId="{75253D58-6830-4CE8-802F-CD6157CF8169}" srcId="{30E4C437-6C84-409E-816F-A5D8207ABF14}" destId="{C6C1404D-C135-47D0-B077-73319300E477}" srcOrd="2" destOrd="0" parTransId="{E1A3646B-F13E-46A9-8F4A-260736433A41}" sibTransId="{6CAA815B-5A80-4045-8FB3-9C8B8308BDD8}"/>
    <dgm:cxn modelId="{D32E7292-0944-4FB9-BBE0-B288520D3179}" type="presOf" srcId="{5B974AC7-4D8F-4380-89B8-E6712B0911BE}" destId="{9F3C9F10-A16E-4222-A1E7-4BE4D92AF7CD}" srcOrd="0" destOrd="0" presId="urn:microsoft.com/office/officeart/2005/8/layout/radial6"/>
    <dgm:cxn modelId="{C4176829-412E-4FD5-9542-F1E5DDA6E121}" type="presOf" srcId="{CF45972B-5ACC-4A68-BB14-FBBC2EDA75B1}" destId="{B2C3EAF8-7C82-489E-9037-D0213FBAEBC3}" srcOrd="0" destOrd="0" presId="urn:microsoft.com/office/officeart/2005/8/layout/radial6"/>
    <dgm:cxn modelId="{A2D546D6-FB7D-47D5-9A45-DD3FEB8F4C79}" srcId="{30E4C437-6C84-409E-816F-A5D8207ABF14}" destId="{CF45972B-5ACC-4A68-BB14-FBBC2EDA75B1}" srcOrd="4" destOrd="0" parTransId="{E8C7F68B-BFFB-46ED-94DB-F9D40A4E9CD5}" sibTransId="{A5654E18-6D43-4EA2-B533-FF6C097FC66D}"/>
    <dgm:cxn modelId="{A02A6C44-6B1D-4637-AD7E-7873C096D60B}" type="presOf" srcId="{A5654E18-6D43-4EA2-B533-FF6C097FC66D}" destId="{50570149-D602-4A74-A472-1F4A9A888B17}" srcOrd="0" destOrd="0" presId="urn:microsoft.com/office/officeart/2005/8/layout/radial6"/>
    <dgm:cxn modelId="{7F9D2A4D-88DC-4991-A209-20E079FB4CDB}" type="presOf" srcId="{8FA79FCB-031A-419A-A5AB-5807DCC77C43}" destId="{8550F7F5-84DB-425E-AFC9-9E745449D0AB}" srcOrd="0" destOrd="0" presId="urn:microsoft.com/office/officeart/2005/8/layout/radial6"/>
    <dgm:cxn modelId="{25357571-780D-4B01-901C-452A5FC21CD5}" srcId="{30E4C437-6C84-409E-816F-A5D8207ABF14}" destId="{EA4F1A52-5AE9-41F5-A9F8-1905D4DF3010}" srcOrd="6" destOrd="0" parTransId="{3AC7853B-6180-4D7F-A34E-30BDAA07131D}" sibTransId="{33834D23-BC33-47FF-A796-60CF93CA6280}"/>
    <dgm:cxn modelId="{609B218B-68F4-421B-9FB3-CB414BF15978}" srcId="{30E4C437-6C84-409E-816F-A5D8207ABF14}" destId="{03475818-2451-4553-87FC-820998977D0B}" srcOrd="3" destOrd="0" parTransId="{954F2CA4-9C0A-4F39-B7B4-2699A51D78F4}" sibTransId="{5B974AC7-4D8F-4380-89B8-E6712B0911BE}"/>
    <dgm:cxn modelId="{950FB060-157C-4A46-815F-1531944F4B94}" type="presParOf" srcId="{10A47224-26B7-4AFC-BA77-20F6FC46B8ED}" destId="{3762BD43-F88D-4DFE-B0AC-77F71231907B}" srcOrd="0" destOrd="0" presId="urn:microsoft.com/office/officeart/2005/8/layout/radial6"/>
    <dgm:cxn modelId="{77024B99-4222-47C6-B15B-0E4F01A98955}" type="presParOf" srcId="{10A47224-26B7-4AFC-BA77-20F6FC46B8ED}" destId="{56E88155-1305-4818-A738-3B7EBB070D02}" srcOrd="1" destOrd="0" presId="urn:microsoft.com/office/officeart/2005/8/layout/radial6"/>
    <dgm:cxn modelId="{8DEA9556-0AC3-4D73-B29F-F26F762E4642}" type="presParOf" srcId="{10A47224-26B7-4AFC-BA77-20F6FC46B8ED}" destId="{771AA67C-66AE-40A6-ADE7-023B5D60A08F}" srcOrd="2" destOrd="0" presId="urn:microsoft.com/office/officeart/2005/8/layout/radial6"/>
    <dgm:cxn modelId="{8EAC12FA-BB11-4FBC-9A7C-8CD7BBCA9C6C}" type="presParOf" srcId="{10A47224-26B7-4AFC-BA77-20F6FC46B8ED}" destId="{25A11FDE-C1D2-4D65-BB73-DE096A26A15A}" srcOrd="3" destOrd="0" presId="urn:microsoft.com/office/officeart/2005/8/layout/radial6"/>
    <dgm:cxn modelId="{F14A49D1-F49F-4DBD-8675-32A2AC892FEC}" type="presParOf" srcId="{10A47224-26B7-4AFC-BA77-20F6FC46B8ED}" destId="{8550F7F5-84DB-425E-AFC9-9E745449D0AB}" srcOrd="4" destOrd="0" presId="urn:microsoft.com/office/officeart/2005/8/layout/radial6"/>
    <dgm:cxn modelId="{5B8794C1-ADD4-4241-8FF3-9F8A5390758F}" type="presParOf" srcId="{10A47224-26B7-4AFC-BA77-20F6FC46B8ED}" destId="{5FD9256D-8F2D-4691-B4C8-D46633619298}" srcOrd="5" destOrd="0" presId="urn:microsoft.com/office/officeart/2005/8/layout/radial6"/>
    <dgm:cxn modelId="{8353597B-5B58-4488-8928-9EAE3506BB97}" type="presParOf" srcId="{10A47224-26B7-4AFC-BA77-20F6FC46B8ED}" destId="{B35ABEA8-B3DE-4716-83DF-15B52249DE64}" srcOrd="6" destOrd="0" presId="urn:microsoft.com/office/officeart/2005/8/layout/radial6"/>
    <dgm:cxn modelId="{66701754-A0A4-491C-87A9-963D51D2EAC8}" type="presParOf" srcId="{10A47224-26B7-4AFC-BA77-20F6FC46B8ED}" destId="{DFF69D93-A49C-4CFD-A5A8-F61222AF293D}" srcOrd="7" destOrd="0" presId="urn:microsoft.com/office/officeart/2005/8/layout/radial6"/>
    <dgm:cxn modelId="{54DA9A96-D235-4917-B264-7E27E0F85A50}" type="presParOf" srcId="{10A47224-26B7-4AFC-BA77-20F6FC46B8ED}" destId="{E96F50BB-1F0B-4FA8-BEF4-BE5AB9F3C36B}" srcOrd="8" destOrd="0" presId="urn:microsoft.com/office/officeart/2005/8/layout/radial6"/>
    <dgm:cxn modelId="{C48D510C-85C8-4860-89A4-A09F16496BB0}" type="presParOf" srcId="{10A47224-26B7-4AFC-BA77-20F6FC46B8ED}" destId="{75D69AA0-DD84-4DB9-A37F-709F20706256}" srcOrd="9" destOrd="0" presId="urn:microsoft.com/office/officeart/2005/8/layout/radial6"/>
    <dgm:cxn modelId="{ACA44005-3B11-43B4-B7E2-168124D28DF5}" type="presParOf" srcId="{10A47224-26B7-4AFC-BA77-20F6FC46B8ED}" destId="{8F6E2F77-F052-4D95-919D-DF506A0483B8}" srcOrd="10" destOrd="0" presId="urn:microsoft.com/office/officeart/2005/8/layout/radial6"/>
    <dgm:cxn modelId="{A03E1330-0620-4246-97E9-E5B7303EF712}" type="presParOf" srcId="{10A47224-26B7-4AFC-BA77-20F6FC46B8ED}" destId="{1DA73B37-B338-4603-A923-15C304F71F2A}" srcOrd="11" destOrd="0" presId="urn:microsoft.com/office/officeart/2005/8/layout/radial6"/>
    <dgm:cxn modelId="{F5550056-1807-4E60-BCA0-B0839788B0CD}" type="presParOf" srcId="{10A47224-26B7-4AFC-BA77-20F6FC46B8ED}" destId="{9F3C9F10-A16E-4222-A1E7-4BE4D92AF7CD}" srcOrd="12" destOrd="0" presId="urn:microsoft.com/office/officeart/2005/8/layout/radial6"/>
    <dgm:cxn modelId="{00ADD7D3-8DDC-4832-A0CE-04263701F753}" type="presParOf" srcId="{10A47224-26B7-4AFC-BA77-20F6FC46B8ED}" destId="{B2C3EAF8-7C82-489E-9037-D0213FBAEBC3}" srcOrd="13" destOrd="0" presId="urn:microsoft.com/office/officeart/2005/8/layout/radial6"/>
    <dgm:cxn modelId="{E9F61FD6-1C64-4AAB-9AD0-CF6AF01D236A}" type="presParOf" srcId="{10A47224-26B7-4AFC-BA77-20F6FC46B8ED}" destId="{9270F86B-8B60-4D0E-99ED-73172EE87A44}" srcOrd="14" destOrd="0" presId="urn:microsoft.com/office/officeart/2005/8/layout/radial6"/>
    <dgm:cxn modelId="{A7776B7E-D70A-46F4-88A4-14F1C57052F5}" type="presParOf" srcId="{10A47224-26B7-4AFC-BA77-20F6FC46B8ED}" destId="{50570149-D602-4A74-A472-1F4A9A888B17}" srcOrd="15" destOrd="0" presId="urn:microsoft.com/office/officeart/2005/8/layout/radial6"/>
    <dgm:cxn modelId="{894E4D31-1523-4EB1-BE07-226B3053D533}" type="presParOf" srcId="{10A47224-26B7-4AFC-BA77-20F6FC46B8ED}" destId="{AC3CB020-9BE8-4015-BB96-F43FC9F16C7F}" srcOrd="16" destOrd="0" presId="urn:microsoft.com/office/officeart/2005/8/layout/radial6"/>
    <dgm:cxn modelId="{35851E81-5881-451B-AED6-6D2929BEB6EE}" type="presParOf" srcId="{10A47224-26B7-4AFC-BA77-20F6FC46B8ED}" destId="{6431965C-F2E2-48CE-B1EB-57FD016A78F0}" srcOrd="17" destOrd="0" presId="urn:microsoft.com/office/officeart/2005/8/layout/radial6"/>
    <dgm:cxn modelId="{6DAB48E1-EDF2-4982-88E9-D79551A4D24B}" type="presParOf" srcId="{10A47224-26B7-4AFC-BA77-20F6FC46B8ED}" destId="{6A1CEABE-1854-4A25-8856-33254CC50868}" srcOrd="18" destOrd="0" presId="urn:microsoft.com/office/officeart/2005/8/layout/radial6"/>
    <dgm:cxn modelId="{4196331F-D86A-4C7A-9D69-4BF1A6B22F5D}" type="presParOf" srcId="{10A47224-26B7-4AFC-BA77-20F6FC46B8ED}" destId="{F482D9FE-7FC3-4FE0-AAAE-E72F4A784140}" srcOrd="19" destOrd="0" presId="urn:microsoft.com/office/officeart/2005/8/layout/radial6"/>
    <dgm:cxn modelId="{43CB116D-3017-4CBB-915B-F8B3BDE58996}" type="presParOf" srcId="{10A47224-26B7-4AFC-BA77-20F6FC46B8ED}" destId="{AE7050EE-3A40-45EC-A763-124221377006}" srcOrd="20" destOrd="0" presId="urn:microsoft.com/office/officeart/2005/8/layout/radial6"/>
    <dgm:cxn modelId="{38846835-3E80-4660-B2D2-24390A7B9023}" type="presParOf" srcId="{10A47224-26B7-4AFC-BA77-20F6FC46B8ED}" destId="{08ABE74C-2B0D-4BA2-93EE-FB540B68146D}" srcOrd="21"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8E70E5-5F90-411A-B691-9E728D79E6BA}"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el-GR"/>
        </a:p>
      </dgm:t>
    </dgm:pt>
    <dgm:pt modelId="{43184AF1-B5D7-4363-BF49-B79D4FA733DA}">
      <dgm:prSet phldrT="[Κείμενο]" custT="1"/>
      <dgm:spPr/>
      <dgm:t>
        <a:bodyPr/>
        <a:lstStyle/>
        <a:p>
          <a:r>
            <a:rPr lang="el-GR"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Περιβάλλοντα  </a:t>
          </a:r>
          <a:r>
            <a:rPr lang="en-US"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m-Learning </a:t>
          </a:r>
          <a:r>
            <a:rPr lang="el-GR"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 Επαυξημένη Πραγματικότητα</a:t>
          </a:r>
        </a:p>
      </dgm:t>
    </dgm:pt>
    <dgm:pt modelId="{5CC450FC-5FF7-456D-84D5-1F0D371D6503}" type="parTrans" cxnId="{BC11AE43-D098-4CBF-B380-D8B5FC5CD92E}">
      <dgm:prSet/>
      <dgm:spPr/>
      <dgm:t>
        <a:bodyPr/>
        <a:lstStyle/>
        <a:p>
          <a:endParaRPr lang="el-GR"/>
        </a:p>
      </dgm:t>
    </dgm:pt>
    <dgm:pt modelId="{1ECF431B-2F42-4478-871F-E424F8856826}" type="sibTrans" cxnId="{BC11AE43-D098-4CBF-B380-D8B5FC5CD92E}">
      <dgm:prSet/>
      <dgm:spPr/>
      <dgm:t>
        <a:bodyPr/>
        <a:lstStyle/>
        <a:p>
          <a:endParaRPr lang="el-GR"/>
        </a:p>
      </dgm:t>
    </dgm:pt>
    <dgm:pt modelId="{28040275-BAB2-42BB-B387-E0474F9176C5}">
      <dgm:prSet phldrT="[Κείμενο]" custT="1"/>
      <dgm:spPr>
        <a:solidFill>
          <a:srgbClr val="931B1B"/>
        </a:solidFill>
        <a:ln>
          <a:solidFill>
            <a:srgbClr val="931B1B"/>
          </a:solidFill>
        </a:ln>
      </dgm:spPr>
      <dgm:t>
        <a:bodyPr/>
        <a:lstStyle/>
        <a:p>
          <a:r>
            <a:rPr lang="el-GR" sz="1800" b="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Έννοια</a:t>
          </a:r>
        </a:p>
      </dgm:t>
    </dgm:pt>
    <dgm:pt modelId="{256D5037-6ABC-441A-BCFF-AC080C86FF7B}" type="parTrans" cxnId="{E698D119-E755-47BF-9F8B-0628768B7C7D}">
      <dgm:prSet/>
      <dgm:spPr/>
      <dgm:t>
        <a:bodyPr/>
        <a:lstStyle/>
        <a:p>
          <a:endParaRPr lang="el-GR"/>
        </a:p>
      </dgm:t>
    </dgm:pt>
    <dgm:pt modelId="{AD9D01C3-D7FF-4873-AC77-296F52597000}" type="sibTrans" cxnId="{E698D119-E755-47BF-9F8B-0628768B7C7D}">
      <dgm:prSet/>
      <dgm:spPr/>
      <dgm:t>
        <a:bodyPr/>
        <a:lstStyle/>
        <a:p>
          <a:endParaRPr lang="el-GR"/>
        </a:p>
      </dgm:t>
    </dgm:pt>
    <dgm:pt modelId="{65E5DC78-A3D0-4058-92F9-8C314937B377}">
      <dgm:prSet phldrT="[Κείμενο]" custT="1"/>
      <dgm:spPr>
        <a:solidFill>
          <a:schemeClr val="accent4">
            <a:lumMod val="75000"/>
          </a:schemeClr>
        </a:solidFill>
      </dgm:spPr>
      <dgm:t>
        <a:bodyPr/>
        <a:lstStyle/>
        <a:p>
          <a:r>
            <a:rPr lang="el-GR" sz="1800" b="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Τύποι</a:t>
          </a:r>
        </a:p>
      </dgm:t>
    </dgm:pt>
    <dgm:pt modelId="{7B8CF944-0D60-4A49-B8F1-97251819203A}" type="parTrans" cxnId="{C74567CA-AE5A-47BB-804B-6A6860E78B1B}">
      <dgm:prSet/>
      <dgm:spPr/>
      <dgm:t>
        <a:bodyPr/>
        <a:lstStyle/>
        <a:p>
          <a:endParaRPr lang="el-GR"/>
        </a:p>
      </dgm:t>
    </dgm:pt>
    <dgm:pt modelId="{1A9561CE-85CD-41C9-9080-1C235FCF6656}" type="sibTrans" cxnId="{C74567CA-AE5A-47BB-804B-6A6860E78B1B}">
      <dgm:prSet/>
      <dgm:spPr/>
      <dgm:t>
        <a:bodyPr/>
        <a:lstStyle/>
        <a:p>
          <a:endParaRPr lang="el-GR"/>
        </a:p>
      </dgm:t>
    </dgm:pt>
    <dgm:pt modelId="{24AC9C39-0B72-46B5-8D36-BEC40B0BB241}">
      <dgm:prSet phldrT="[Κείμενο]" custT="1"/>
      <dgm:spPr>
        <a:solidFill>
          <a:srgbClr val="931B1B"/>
        </a:solidFill>
      </dgm:spPr>
      <dgm:t>
        <a:bodyPr/>
        <a:lstStyle/>
        <a:p>
          <a:r>
            <a:rPr lang="el-GR" sz="1600" b="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Παιδαγωγικό Πλαίσιο</a:t>
          </a:r>
        </a:p>
      </dgm:t>
    </dgm:pt>
    <dgm:pt modelId="{F9E10809-8826-42BB-BBB1-8AC30494306B}" type="parTrans" cxnId="{CA538EA4-C2C4-4E80-8430-B0528361928B}">
      <dgm:prSet/>
      <dgm:spPr/>
      <dgm:t>
        <a:bodyPr/>
        <a:lstStyle/>
        <a:p>
          <a:endParaRPr lang="el-GR"/>
        </a:p>
      </dgm:t>
    </dgm:pt>
    <dgm:pt modelId="{CE3E9D32-BE6B-4480-AAE0-B82F9E1301CC}" type="sibTrans" cxnId="{CA538EA4-C2C4-4E80-8430-B0528361928B}">
      <dgm:prSet/>
      <dgm:spPr/>
      <dgm:t>
        <a:bodyPr/>
        <a:lstStyle/>
        <a:p>
          <a:endParaRPr lang="el-GR"/>
        </a:p>
      </dgm:t>
    </dgm:pt>
    <dgm:pt modelId="{20DE2F70-1C74-4A82-843D-7E8B1286158F}">
      <dgm:prSet phldrT="[Κείμενο]" custT="1"/>
      <dgm:spPr>
        <a:solidFill>
          <a:schemeClr val="accent4">
            <a:lumMod val="75000"/>
          </a:schemeClr>
        </a:solidFill>
      </dgm:spPr>
      <dgm:t>
        <a:bodyPr/>
        <a:lstStyle/>
        <a:p>
          <a:r>
            <a:rPr lang="el-GR" sz="1800" b="1"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p>
      </dgm:t>
    </dgm:pt>
    <dgm:pt modelId="{4C5C8756-67AE-437F-807A-6962760225FC}" type="parTrans" cxnId="{8E50FB37-243A-46A0-8E9A-9FC335334795}">
      <dgm:prSet/>
      <dgm:spPr/>
      <dgm:t>
        <a:bodyPr/>
        <a:lstStyle/>
        <a:p>
          <a:endParaRPr lang="el-GR"/>
        </a:p>
      </dgm:t>
    </dgm:pt>
    <dgm:pt modelId="{28CA1A31-2CEE-46CA-89FE-667639A8D3C6}" type="sibTrans" cxnId="{8E50FB37-243A-46A0-8E9A-9FC335334795}">
      <dgm:prSet/>
      <dgm:spPr/>
      <dgm:t>
        <a:bodyPr/>
        <a:lstStyle/>
        <a:p>
          <a:endParaRPr lang="el-GR"/>
        </a:p>
      </dgm:t>
    </dgm:pt>
    <dgm:pt modelId="{AFA155F3-BE8C-4B40-A340-E5E25C25C468}">
      <dgm:prSet/>
      <dgm:spPr/>
      <dgm:t>
        <a:bodyPr/>
        <a:lstStyle/>
        <a:p>
          <a:endParaRPr lang="el-GR"/>
        </a:p>
      </dgm:t>
    </dgm:pt>
    <dgm:pt modelId="{1A74E9C8-76B7-419A-B9D6-CA0F8CF0C55B}" type="parTrans" cxnId="{4088ACF6-56E7-45E1-820A-2007614C7764}">
      <dgm:prSet/>
      <dgm:spPr/>
      <dgm:t>
        <a:bodyPr/>
        <a:lstStyle/>
        <a:p>
          <a:endParaRPr lang="el-GR"/>
        </a:p>
      </dgm:t>
    </dgm:pt>
    <dgm:pt modelId="{B4505460-A2E6-4809-A5D2-806647C1CF41}" type="sibTrans" cxnId="{4088ACF6-56E7-45E1-820A-2007614C7764}">
      <dgm:prSet/>
      <dgm:spPr/>
      <dgm:t>
        <a:bodyPr/>
        <a:lstStyle/>
        <a:p>
          <a:endParaRPr lang="el-GR"/>
        </a:p>
      </dgm:t>
    </dgm:pt>
    <dgm:pt modelId="{381D026B-DCED-496F-85BB-457C71ACAB5E}">
      <dgm:prSet/>
      <dgm:spPr/>
      <dgm:t>
        <a:bodyPr/>
        <a:lstStyle/>
        <a:p>
          <a:endParaRPr lang="el-GR" dirty="0"/>
        </a:p>
      </dgm:t>
    </dgm:pt>
    <dgm:pt modelId="{20426219-F335-489F-8DB4-607EA3FD896B}" type="parTrans" cxnId="{F771D5F1-04B9-47C6-B1AA-538239E30BC6}">
      <dgm:prSet/>
      <dgm:spPr/>
      <dgm:t>
        <a:bodyPr/>
        <a:lstStyle/>
        <a:p>
          <a:endParaRPr lang="el-GR"/>
        </a:p>
      </dgm:t>
    </dgm:pt>
    <dgm:pt modelId="{2F5752CF-9B40-49CF-99A4-FC9160B5687A}" type="sibTrans" cxnId="{F771D5F1-04B9-47C6-B1AA-538239E30BC6}">
      <dgm:prSet/>
      <dgm:spPr/>
      <dgm:t>
        <a:bodyPr/>
        <a:lstStyle/>
        <a:p>
          <a:endParaRPr lang="el-GR"/>
        </a:p>
      </dgm:t>
    </dgm:pt>
    <dgm:pt modelId="{83CCD255-17C0-4E31-AAF9-395398A644D9}">
      <dgm:prSet/>
      <dgm:spPr/>
      <dgm:t>
        <a:bodyPr/>
        <a:lstStyle/>
        <a:p>
          <a:endParaRPr lang="el-GR"/>
        </a:p>
      </dgm:t>
    </dgm:pt>
    <dgm:pt modelId="{6AD2CE91-AFD7-4EC2-B4DD-193F4EBBDACD}" type="parTrans" cxnId="{041C2B45-0E12-441B-9DF5-BA3CA1ADC810}">
      <dgm:prSet/>
      <dgm:spPr/>
      <dgm:t>
        <a:bodyPr/>
        <a:lstStyle/>
        <a:p>
          <a:endParaRPr lang="el-GR"/>
        </a:p>
      </dgm:t>
    </dgm:pt>
    <dgm:pt modelId="{E1440246-2203-4EE7-9B64-8C1028F75DFC}" type="sibTrans" cxnId="{041C2B45-0E12-441B-9DF5-BA3CA1ADC810}">
      <dgm:prSet/>
      <dgm:spPr/>
      <dgm:t>
        <a:bodyPr/>
        <a:lstStyle/>
        <a:p>
          <a:endParaRPr lang="el-GR"/>
        </a:p>
      </dgm:t>
    </dgm:pt>
    <dgm:pt modelId="{AD3AF60C-3C9C-414F-A87D-27626DAFFB46}" type="pres">
      <dgm:prSet presAssocID="{A08E70E5-5F90-411A-B691-9E728D79E6BA}" presName="Name0" presStyleCnt="0">
        <dgm:presLayoutVars>
          <dgm:chMax val="1"/>
          <dgm:dir/>
          <dgm:animLvl val="ctr"/>
          <dgm:resizeHandles val="exact"/>
        </dgm:presLayoutVars>
      </dgm:prSet>
      <dgm:spPr/>
      <dgm:t>
        <a:bodyPr/>
        <a:lstStyle/>
        <a:p>
          <a:endParaRPr lang="el-GR"/>
        </a:p>
      </dgm:t>
    </dgm:pt>
    <dgm:pt modelId="{5FCC8F0C-5797-452A-916F-C2D9FECDCD7A}" type="pres">
      <dgm:prSet presAssocID="{43184AF1-B5D7-4363-BF49-B79D4FA733DA}" presName="centerShape" presStyleLbl="node0" presStyleIdx="0" presStyleCnt="1" custScaleX="224966" custScaleY="146239"/>
      <dgm:spPr/>
      <dgm:t>
        <a:bodyPr/>
        <a:lstStyle/>
        <a:p>
          <a:endParaRPr lang="el-GR"/>
        </a:p>
      </dgm:t>
    </dgm:pt>
    <dgm:pt modelId="{3E1CABC4-228F-40FA-AFF4-435AA3CDB61B}" type="pres">
      <dgm:prSet presAssocID="{256D5037-6ABC-441A-BCFF-AC080C86FF7B}" presName="parTrans" presStyleLbl="sibTrans2D1" presStyleIdx="0" presStyleCnt="4"/>
      <dgm:spPr/>
      <dgm:t>
        <a:bodyPr/>
        <a:lstStyle/>
        <a:p>
          <a:endParaRPr lang="el-GR"/>
        </a:p>
      </dgm:t>
    </dgm:pt>
    <dgm:pt modelId="{E23CC2CF-5DF1-4F88-99E0-11E1D1CD675E}" type="pres">
      <dgm:prSet presAssocID="{256D5037-6ABC-441A-BCFF-AC080C86FF7B}" presName="connectorText" presStyleLbl="sibTrans2D1" presStyleIdx="0" presStyleCnt="4"/>
      <dgm:spPr/>
      <dgm:t>
        <a:bodyPr/>
        <a:lstStyle/>
        <a:p>
          <a:endParaRPr lang="el-GR"/>
        </a:p>
      </dgm:t>
    </dgm:pt>
    <dgm:pt modelId="{3E7AB812-2239-4776-B77D-225D1193832C}" type="pres">
      <dgm:prSet presAssocID="{28040275-BAB2-42BB-B387-E0474F9176C5}" presName="node" presStyleLbl="node1" presStyleIdx="0" presStyleCnt="4">
        <dgm:presLayoutVars>
          <dgm:bulletEnabled val="1"/>
        </dgm:presLayoutVars>
      </dgm:prSet>
      <dgm:spPr/>
      <dgm:t>
        <a:bodyPr/>
        <a:lstStyle/>
        <a:p>
          <a:endParaRPr lang="el-GR"/>
        </a:p>
      </dgm:t>
    </dgm:pt>
    <dgm:pt modelId="{2D345DFF-34DA-4DEB-8474-A137645BB56C}" type="pres">
      <dgm:prSet presAssocID="{7B8CF944-0D60-4A49-B8F1-97251819203A}" presName="parTrans" presStyleLbl="sibTrans2D1" presStyleIdx="1" presStyleCnt="4"/>
      <dgm:spPr/>
      <dgm:t>
        <a:bodyPr/>
        <a:lstStyle/>
        <a:p>
          <a:endParaRPr lang="el-GR"/>
        </a:p>
      </dgm:t>
    </dgm:pt>
    <dgm:pt modelId="{A8E829BC-E8D7-4826-BF22-5D8D3D7B72D2}" type="pres">
      <dgm:prSet presAssocID="{7B8CF944-0D60-4A49-B8F1-97251819203A}" presName="connectorText" presStyleLbl="sibTrans2D1" presStyleIdx="1" presStyleCnt="4"/>
      <dgm:spPr/>
      <dgm:t>
        <a:bodyPr/>
        <a:lstStyle/>
        <a:p>
          <a:endParaRPr lang="el-GR"/>
        </a:p>
      </dgm:t>
    </dgm:pt>
    <dgm:pt modelId="{53D58CF2-26E1-4573-97A9-A9839DE380E4}" type="pres">
      <dgm:prSet presAssocID="{65E5DC78-A3D0-4058-92F9-8C314937B377}" presName="node" presStyleLbl="node1" presStyleIdx="1" presStyleCnt="4" custRadScaleRad="129723" custRadScaleInc="-1891">
        <dgm:presLayoutVars>
          <dgm:bulletEnabled val="1"/>
        </dgm:presLayoutVars>
      </dgm:prSet>
      <dgm:spPr/>
      <dgm:t>
        <a:bodyPr/>
        <a:lstStyle/>
        <a:p>
          <a:endParaRPr lang="el-GR"/>
        </a:p>
      </dgm:t>
    </dgm:pt>
    <dgm:pt modelId="{F99F9FCD-E670-43DF-8F8E-F060F38FFA2C}" type="pres">
      <dgm:prSet presAssocID="{F9E10809-8826-42BB-BBB1-8AC30494306B}" presName="parTrans" presStyleLbl="sibTrans2D1" presStyleIdx="2" presStyleCnt="4"/>
      <dgm:spPr/>
      <dgm:t>
        <a:bodyPr/>
        <a:lstStyle/>
        <a:p>
          <a:endParaRPr lang="el-GR"/>
        </a:p>
      </dgm:t>
    </dgm:pt>
    <dgm:pt modelId="{7F68E914-A44B-459C-A021-832255323433}" type="pres">
      <dgm:prSet presAssocID="{F9E10809-8826-42BB-BBB1-8AC30494306B}" presName="connectorText" presStyleLbl="sibTrans2D1" presStyleIdx="2" presStyleCnt="4"/>
      <dgm:spPr/>
      <dgm:t>
        <a:bodyPr/>
        <a:lstStyle/>
        <a:p>
          <a:endParaRPr lang="el-GR"/>
        </a:p>
      </dgm:t>
    </dgm:pt>
    <dgm:pt modelId="{42B9F474-7405-4F8D-BD6F-67A63917FD3E}" type="pres">
      <dgm:prSet presAssocID="{24AC9C39-0B72-46B5-8D36-BEC40B0BB241}" presName="node" presStyleLbl="node1" presStyleIdx="2" presStyleCnt="4" custScaleX="139591" custRadScaleRad="103638" custRadScaleInc="1290">
        <dgm:presLayoutVars>
          <dgm:bulletEnabled val="1"/>
        </dgm:presLayoutVars>
      </dgm:prSet>
      <dgm:spPr/>
      <dgm:t>
        <a:bodyPr/>
        <a:lstStyle/>
        <a:p>
          <a:endParaRPr lang="el-GR"/>
        </a:p>
      </dgm:t>
    </dgm:pt>
    <dgm:pt modelId="{9310978A-3ACF-4020-8860-B968531AA4FC}" type="pres">
      <dgm:prSet presAssocID="{4C5C8756-67AE-437F-807A-6962760225FC}" presName="parTrans" presStyleLbl="sibTrans2D1" presStyleIdx="3" presStyleCnt="4"/>
      <dgm:spPr/>
      <dgm:t>
        <a:bodyPr/>
        <a:lstStyle/>
        <a:p>
          <a:endParaRPr lang="el-GR"/>
        </a:p>
      </dgm:t>
    </dgm:pt>
    <dgm:pt modelId="{FCF3277B-941B-4ADA-93E4-145A2242F279}" type="pres">
      <dgm:prSet presAssocID="{4C5C8756-67AE-437F-807A-6962760225FC}" presName="connectorText" presStyleLbl="sibTrans2D1" presStyleIdx="3" presStyleCnt="4"/>
      <dgm:spPr/>
      <dgm:t>
        <a:bodyPr/>
        <a:lstStyle/>
        <a:p>
          <a:endParaRPr lang="el-GR"/>
        </a:p>
      </dgm:t>
    </dgm:pt>
    <dgm:pt modelId="{33A17A02-75A8-4C9B-8701-333F2A7793DE}" type="pres">
      <dgm:prSet presAssocID="{20DE2F70-1C74-4A82-843D-7E8B1286158F}" presName="node" presStyleLbl="node1" presStyleIdx="3" presStyleCnt="4" custScaleX="110083" custRadScaleRad="133688" custRadScaleInc="1393">
        <dgm:presLayoutVars>
          <dgm:bulletEnabled val="1"/>
        </dgm:presLayoutVars>
      </dgm:prSet>
      <dgm:spPr/>
      <dgm:t>
        <a:bodyPr/>
        <a:lstStyle/>
        <a:p>
          <a:endParaRPr lang="el-GR"/>
        </a:p>
      </dgm:t>
    </dgm:pt>
  </dgm:ptLst>
  <dgm:cxnLst>
    <dgm:cxn modelId="{1E84BFDF-9FA7-46DF-A3F9-609CE1302537}" type="presOf" srcId="{A08E70E5-5F90-411A-B691-9E728D79E6BA}" destId="{AD3AF60C-3C9C-414F-A87D-27626DAFFB46}" srcOrd="0" destOrd="0" presId="urn:microsoft.com/office/officeart/2005/8/layout/radial5"/>
    <dgm:cxn modelId="{BC11AE43-D098-4CBF-B380-D8B5FC5CD92E}" srcId="{A08E70E5-5F90-411A-B691-9E728D79E6BA}" destId="{43184AF1-B5D7-4363-BF49-B79D4FA733DA}" srcOrd="0" destOrd="0" parTransId="{5CC450FC-5FF7-456D-84D5-1F0D371D6503}" sibTransId="{1ECF431B-2F42-4478-871F-E424F8856826}"/>
    <dgm:cxn modelId="{68BA430A-C9C8-496B-AE7C-3BFBA78F8495}" type="presOf" srcId="{65E5DC78-A3D0-4058-92F9-8C314937B377}" destId="{53D58CF2-26E1-4573-97A9-A9839DE380E4}" srcOrd="0" destOrd="0" presId="urn:microsoft.com/office/officeart/2005/8/layout/radial5"/>
    <dgm:cxn modelId="{1ABD6254-3D35-429A-B117-19E8C161A256}" type="presOf" srcId="{4C5C8756-67AE-437F-807A-6962760225FC}" destId="{9310978A-3ACF-4020-8860-B968531AA4FC}" srcOrd="0" destOrd="0" presId="urn:microsoft.com/office/officeart/2005/8/layout/radial5"/>
    <dgm:cxn modelId="{E698D119-E755-47BF-9F8B-0628768B7C7D}" srcId="{43184AF1-B5D7-4363-BF49-B79D4FA733DA}" destId="{28040275-BAB2-42BB-B387-E0474F9176C5}" srcOrd="0" destOrd="0" parTransId="{256D5037-6ABC-441A-BCFF-AC080C86FF7B}" sibTransId="{AD9D01C3-D7FF-4873-AC77-296F52597000}"/>
    <dgm:cxn modelId="{F771D5F1-04B9-47C6-B1AA-538239E30BC6}" srcId="{A08E70E5-5F90-411A-B691-9E728D79E6BA}" destId="{381D026B-DCED-496F-85BB-457C71ACAB5E}" srcOrd="3" destOrd="0" parTransId="{20426219-F335-489F-8DB4-607EA3FD896B}" sibTransId="{2F5752CF-9B40-49CF-99A4-FC9160B5687A}"/>
    <dgm:cxn modelId="{C74567CA-AE5A-47BB-804B-6A6860E78B1B}" srcId="{43184AF1-B5D7-4363-BF49-B79D4FA733DA}" destId="{65E5DC78-A3D0-4058-92F9-8C314937B377}" srcOrd="1" destOrd="0" parTransId="{7B8CF944-0D60-4A49-B8F1-97251819203A}" sibTransId="{1A9561CE-85CD-41C9-9080-1C235FCF6656}"/>
    <dgm:cxn modelId="{117E0E69-FE84-4081-AD4E-C3B59ECE6F36}" type="presOf" srcId="{28040275-BAB2-42BB-B387-E0474F9176C5}" destId="{3E7AB812-2239-4776-B77D-225D1193832C}" srcOrd="0" destOrd="0" presId="urn:microsoft.com/office/officeart/2005/8/layout/radial5"/>
    <dgm:cxn modelId="{CA538EA4-C2C4-4E80-8430-B0528361928B}" srcId="{43184AF1-B5D7-4363-BF49-B79D4FA733DA}" destId="{24AC9C39-0B72-46B5-8D36-BEC40B0BB241}" srcOrd="2" destOrd="0" parTransId="{F9E10809-8826-42BB-BBB1-8AC30494306B}" sibTransId="{CE3E9D32-BE6B-4480-AAE0-B82F9E1301CC}"/>
    <dgm:cxn modelId="{8C2F7F56-3799-49FE-B4D0-9D03C3DCBCC4}" type="presOf" srcId="{256D5037-6ABC-441A-BCFF-AC080C86FF7B}" destId="{3E1CABC4-228F-40FA-AFF4-435AA3CDB61B}" srcOrd="0" destOrd="0" presId="urn:microsoft.com/office/officeart/2005/8/layout/radial5"/>
    <dgm:cxn modelId="{C5A68A2E-E90B-4D97-B93A-4B205472A810}" type="presOf" srcId="{24AC9C39-0B72-46B5-8D36-BEC40B0BB241}" destId="{42B9F474-7405-4F8D-BD6F-67A63917FD3E}" srcOrd="0" destOrd="0" presId="urn:microsoft.com/office/officeart/2005/8/layout/radial5"/>
    <dgm:cxn modelId="{4088ACF6-56E7-45E1-820A-2007614C7764}" srcId="{A08E70E5-5F90-411A-B691-9E728D79E6BA}" destId="{AFA155F3-BE8C-4B40-A340-E5E25C25C468}" srcOrd="2" destOrd="0" parTransId="{1A74E9C8-76B7-419A-B9D6-CA0F8CF0C55B}" sibTransId="{B4505460-A2E6-4809-A5D2-806647C1CF41}"/>
    <dgm:cxn modelId="{041C2B45-0E12-441B-9DF5-BA3CA1ADC810}" srcId="{A08E70E5-5F90-411A-B691-9E728D79E6BA}" destId="{83CCD255-17C0-4E31-AAF9-395398A644D9}" srcOrd="1" destOrd="0" parTransId="{6AD2CE91-AFD7-4EC2-B4DD-193F4EBBDACD}" sibTransId="{E1440246-2203-4EE7-9B64-8C1028F75DFC}"/>
    <dgm:cxn modelId="{07DA7701-9BBF-46FB-B300-803739190D2B}" type="presOf" srcId="{F9E10809-8826-42BB-BBB1-8AC30494306B}" destId="{7F68E914-A44B-459C-A021-832255323433}" srcOrd="1" destOrd="0" presId="urn:microsoft.com/office/officeart/2005/8/layout/radial5"/>
    <dgm:cxn modelId="{D4B92540-0DB4-4C82-B1AF-5F84E7907404}" type="presOf" srcId="{256D5037-6ABC-441A-BCFF-AC080C86FF7B}" destId="{E23CC2CF-5DF1-4F88-99E0-11E1D1CD675E}" srcOrd="1" destOrd="0" presId="urn:microsoft.com/office/officeart/2005/8/layout/radial5"/>
    <dgm:cxn modelId="{8E50FB37-243A-46A0-8E9A-9FC335334795}" srcId="{43184AF1-B5D7-4363-BF49-B79D4FA733DA}" destId="{20DE2F70-1C74-4A82-843D-7E8B1286158F}" srcOrd="3" destOrd="0" parTransId="{4C5C8756-67AE-437F-807A-6962760225FC}" sibTransId="{28CA1A31-2CEE-46CA-89FE-667639A8D3C6}"/>
    <dgm:cxn modelId="{028B4C74-8519-4049-8FA9-F216FA2FB9A3}" type="presOf" srcId="{43184AF1-B5D7-4363-BF49-B79D4FA733DA}" destId="{5FCC8F0C-5797-452A-916F-C2D9FECDCD7A}" srcOrd="0" destOrd="0" presId="urn:microsoft.com/office/officeart/2005/8/layout/radial5"/>
    <dgm:cxn modelId="{C610C968-7508-40BE-945D-AEA2B5DEFB65}" type="presOf" srcId="{F9E10809-8826-42BB-BBB1-8AC30494306B}" destId="{F99F9FCD-E670-43DF-8F8E-F060F38FFA2C}" srcOrd="0" destOrd="0" presId="urn:microsoft.com/office/officeart/2005/8/layout/radial5"/>
    <dgm:cxn modelId="{593F36AE-481A-443E-8153-859DD81CE9B4}" type="presOf" srcId="{20DE2F70-1C74-4A82-843D-7E8B1286158F}" destId="{33A17A02-75A8-4C9B-8701-333F2A7793DE}" srcOrd="0" destOrd="0" presId="urn:microsoft.com/office/officeart/2005/8/layout/radial5"/>
    <dgm:cxn modelId="{64656BD9-E200-48B0-B2B4-C65446DF4000}" type="presOf" srcId="{4C5C8756-67AE-437F-807A-6962760225FC}" destId="{FCF3277B-941B-4ADA-93E4-145A2242F279}" srcOrd="1" destOrd="0" presId="urn:microsoft.com/office/officeart/2005/8/layout/radial5"/>
    <dgm:cxn modelId="{F5B91F1E-D960-4950-9215-0571AF548753}" type="presOf" srcId="{7B8CF944-0D60-4A49-B8F1-97251819203A}" destId="{2D345DFF-34DA-4DEB-8474-A137645BB56C}" srcOrd="0" destOrd="0" presId="urn:microsoft.com/office/officeart/2005/8/layout/radial5"/>
    <dgm:cxn modelId="{7198B50A-0EEB-4C12-B481-B934EE120C6C}" type="presOf" srcId="{7B8CF944-0D60-4A49-B8F1-97251819203A}" destId="{A8E829BC-E8D7-4826-BF22-5D8D3D7B72D2}" srcOrd="1" destOrd="0" presId="urn:microsoft.com/office/officeart/2005/8/layout/radial5"/>
    <dgm:cxn modelId="{35EB71F9-E51B-4E92-9DDC-8C5335741226}" type="presParOf" srcId="{AD3AF60C-3C9C-414F-A87D-27626DAFFB46}" destId="{5FCC8F0C-5797-452A-916F-C2D9FECDCD7A}" srcOrd="0" destOrd="0" presId="urn:microsoft.com/office/officeart/2005/8/layout/radial5"/>
    <dgm:cxn modelId="{043A1555-E31B-4F82-BBB9-D07BE6A1CA50}" type="presParOf" srcId="{AD3AF60C-3C9C-414F-A87D-27626DAFFB46}" destId="{3E1CABC4-228F-40FA-AFF4-435AA3CDB61B}" srcOrd="1" destOrd="0" presId="urn:microsoft.com/office/officeart/2005/8/layout/radial5"/>
    <dgm:cxn modelId="{F27D0A0F-D697-40B7-B41B-1FBE31FDFB0B}" type="presParOf" srcId="{3E1CABC4-228F-40FA-AFF4-435AA3CDB61B}" destId="{E23CC2CF-5DF1-4F88-99E0-11E1D1CD675E}" srcOrd="0" destOrd="0" presId="urn:microsoft.com/office/officeart/2005/8/layout/radial5"/>
    <dgm:cxn modelId="{0F6B49A1-678D-42EF-8C4C-B812EDD556B4}" type="presParOf" srcId="{AD3AF60C-3C9C-414F-A87D-27626DAFFB46}" destId="{3E7AB812-2239-4776-B77D-225D1193832C}" srcOrd="2" destOrd="0" presId="urn:microsoft.com/office/officeart/2005/8/layout/radial5"/>
    <dgm:cxn modelId="{162C99AE-EFC4-4BD2-BA6F-84C924F55DC3}" type="presParOf" srcId="{AD3AF60C-3C9C-414F-A87D-27626DAFFB46}" destId="{2D345DFF-34DA-4DEB-8474-A137645BB56C}" srcOrd="3" destOrd="0" presId="urn:microsoft.com/office/officeart/2005/8/layout/radial5"/>
    <dgm:cxn modelId="{DD7CB9AE-1340-41BE-96AE-1C1EC060D029}" type="presParOf" srcId="{2D345DFF-34DA-4DEB-8474-A137645BB56C}" destId="{A8E829BC-E8D7-4826-BF22-5D8D3D7B72D2}" srcOrd="0" destOrd="0" presId="urn:microsoft.com/office/officeart/2005/8/layout/radial5"/>
    <dgm:cxn modelId="{84E5B9F1-8421-4018-8F10-08D577C07779}" type="presParOf" srcId="{AD3AF60C-3C9C-414F-A87D-27626DAFFB46}" destId="{53D58CF2-26E1-4573-97A9-A9839DE380E4}" srcOrd="4" destOrd="0" presId="urn:microsoft.com/office/officeart/2005/8/layout/radial5"/>
    <dgm:cxn modelId="{51847410-990A-45F2-BDED-E28945F381AE}" type="presParOf" srcId="{AD3AF60C-3C9C-414F-A87D-27626DAFFB46}" destId="{F99F9FCD-E670-43DF-8F8E-F060F38FFA2C}" srcOrd="5" destOrd="0" presId="urn:microsoft.com/office/officeart/2005/8/layout/radial5"/>
    <dgm:cxn modelId="{2A6DA9DE-EF18-405A-A49F-154E41A017C7}" type="presParOf" srcId="{F99F9FCD-E670-43DF-8F8E-F060F38FFA2C}" destId="{7F68E914-A44B-459C-A021-832255323433}" srcOrd="0" destOrd="0" presId="urn:microsoft.com/office/officeart/2005/8/layout/radial5"/>
    <dgm:cxn modelId="{DFC8A00D-1036-4726-8AAE-614056D9A58C}" type="presParOf" srcId="{AD3AF60C-3C9C-414F-A87D-27626DAFFB46}" destId="{42B9F474-7405-4F8D-BD6F-67A63917FD3E}" srcOrd="6" destOrd="0" presId="urn:microsoft.com/office/officeart/2005/8/layout/radial5"/>
    <dgm:cxn modelId="{E96737D1-605D-49CE-A30A-68A477B84410}" type="presParOf" srcId="{AD3AF60C-3C9C-414F-A87D-27626DAFFB46}" destId="{9310978A-3ACF-4020-8860-B968531AA4FC}" srcOrd="7" destOrd="0" presId="urn:microsoft.com/office/officeart/2005/8/layout/radial5"/>
    <dgm:cxn modelId="{7DC1869E-9AD3-4AF4-8CCE-B65C859C532F}" type="presParOf" srcId="{9310978A-3ACF-4020-8860-B968531AA4FC}" destId="{FCF3277B-941B-4ADA-93E4-145A2242F279}" srcOrd="0" destOrd="0" presId="urn:microsoft.com/office/officeart/2005/8/layout/radial5"/>
    <dgm:cxn modelId="{2ABC0052-AD6E-4D29-8C3C-0CDAA5DFB21F}" type="presParOf" srcId="{AD3AF60C-3C9C-414F-A87D-27626DAFFB46}" destId="{33A17A02-75A8-4C9B-8701-333F2A7793DE}" srcOrd="8"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352F03-D572-4F29-BB85-946377613F50}"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l-GR"/>
        </a:p>
      </dgm:t>
    </dgm:pt>
    <dgm:pt modelId="{E02C96D7-1E75-4DC7-A05F-DCDD2982F3DB}">
      <dgm:prSet phldrT="[Κείμενο]"/>
      <dgm:spPr>
        <a:solidFill>
          <a:schemeClr val="accent1"/>
        </a:solidFill>
      </dgm:spPr>
      <dgm:t>
        <a:bodyPr/>
        <a:lstStyle/>
        <a:p>
          <a:r>
            <a:rPr lang="el-GR"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 σχεδιασμού του ΕΥ</a:t>
          </a:r>
        </a:p>
      </dgm:t>
    </dgm:pt>
    <dgm:pt modelId="{827E3D53-7B79-4035-ACC2-5EBBEE8F3069}" type="parTrans" cxnId="{201A50C9-5EF9-4BE7-AB90-44A3553C8A43}">
      <dgm:prSet/>
      <dgm:spPr/>
      <dgm:t>
        <a:bodyPr/>
        <a:lstStyle/>
        <a:p>
          <a:endParaRPr lang="el-GR"/>
        </a:p>
      </dgm:t>
    </dgm:pt>
    <dgm:pt modelId="{04DDFD4D-60A7-449D-AB72-E7A510191496}" type="sibTrans" cxnId="{201A50C9-5EF9-4BE7-AB90-44A3553C8A43}">
      <dgm:prSet/>
      <dgm:spPr/>
      <dgm:t>
        <a:bodyPr/>
        <a:lstStyle/>
        <a:p>
          <a:endParaRPr lang="el-GR"/>
        </a:p>
      </dgm:t>
    </dgm:pt>
    <dgm:pt modelId="{924F7A00-F2CF-4DE8-9092-AD5F25EC1838}">
      <dgm:prSet phldrT="[Κείμενο]" custT="1"/>
      <dgm:spPr>
        <a:solidFill>
          <a:schemeClr val="accent4">
            <a:lumMod val="75000"/>
          </a:schemeClr>
        </a:solidFill>
      </dgm:spPr>
      <dgm:t>
        <a:bodyPr/>
        <a:lstStyle/>
        <a:p>
          <a:pPr algn="ct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Σχολική ΕξΑΕ</a:t>
          </a:r>
        </a:p>
        <a:p>
          <a:pPr algn="ctr"/>
          <a:r>
            <a:rPr lang="el-GR" sz="1800" b="0" i="1" dirty="0">
              <a:solidFill>
                <a:schemeClr val="bg1"/>
              </a:solidFill>
              <a:effectLst/>
              <a:latin typeface="Times New Roman" panose="02020603050405020304" pitchFamily="18" charset="0"/>
              <a:cs typeface="Times New Roman" panose="02020603050405020304" pitchFamily="18" charset="0"/>
            </a:rPr>
            <a:t>Συμπληρωματική σχολική ΕξΑΕ</a:t>
          </a:r>
        </a:p>
        <a:p>
          <a:pPr algn="ctr"/>
          <a:r>
            <a:rPr lang="el-GR" sz="1800" b="0" i="1" dirty="0">
              <a:solidFill>
                <a:schemeClr val="bg1"/>
              </a:solidFill>
              <a:effectLst/>
              <a:latin typeface="Times New Roman" panose="02020603050405020304" pitchFamily="18" charset="0"/>
              <a:cs typeface="Times New Roman" panose="02020603050405020304" pitchFamily="18" charset="0"/>
            </a:rPr>
            <a:t>Ασύγχρονη ΕξΑΕ</a:t>
          </a:r>
        </a:p>
        <a:p>
          <a:pPr algn="ctr"/>
          <a:r>
            <a:rPr lang="el-GR" sz="1800" i="1" dirty="0">
              <a:latin typeface="Times New Roman" panose="02020603050405020304" pitchFamily="18" charset="0"/>
              <a:cs typeface="Times New Roman" panose="02020603050405020304" pitchFamily="18" charset="0"/>
            </a:rPr>
            <a:t>Μεικτό – Συνδυαστικό περιβάλλον μάθησης</a:t>
          </a:r>
          <a:endParaRPr lang="el-GR" sz="1800" b="0" i="1" dirty="0">
            <a:solidFill>
              <a:schemeClr val="bg1"/>
            </a:solidFill>
            <a:effectLst/>
            <a:latin typeface="Times New Roman" panose="02020603050405020304" pitchFamily="18" charset="0"/>
            <a:cs typeface="Times New Roman" panose="02020603050405020304" pitchFamily="18" charset="0"/>
          </a:endParaRPr>
        </a:p>
        <a:p>
          <a:pPr algn="ctr"/>
          <a:endParaRPr lang="el-GR" sz="1800" b="0" i="1" dirty="0">
            <a:solidFill>
              <a:schemeClr val="bg1"/>
            </a:solidFill>
            <a:effectLst/>
            <a:latin typeface="Times New Roman" panose="02020603050405020304" pitchFamily="18" charset="0"/>
            <a:cs typeface="Times New Roman" panose="02020603050405020304" pitchFamily="18" charset="0"/>
          </a:endParaRPr>
        </a:p>
      </dgm:t>
    </dgm:pt>
    <dgm:pt modelId="{94C59E1B-5068-4F41-B64E-B133813FC068}" type="parTrans" cxnId="{65E9F136-24A3-4EF5-AB61-37E07020D9FF}">
      <dgm:prSet/>
      <dgm:spPr/>
      <dgm:t>
        <a:bodyPr/>
        <a:lstStyle/>
        <a:p>
          <a:endParaRPr lang="el-GR"/>
        </a:p>
      </dgm:t>
    </dgm:pt>
    <dgm:pt modelId="{FFBF2A40-BBB1-412E-811B-6A118B08546A}" type="sibTrans" cxnId="{65E9F136-24A3-4EF5-AB61-37E07020D9FF}">
      <dgm:prSet/>
      <dgm:spPr/>
      <dgm:t>
        <a:bodyPr/>
        <a:lstStyle/>
        <a:p>
          <a:endParaRPr lang="el-GR"/>
        </a:p>
      </dgm:t>
    </dgm:pt>
    <dgm:pt modelId="{02944162-BA32-4F6D-B079-5CCEE366B8BD}">
      <dgm:prSet phldrT="[Κείμενο]" custT="1"/>
      <dgm:spPr>
        <a:solidFill>
          <a:srgbClr val="931B1B"/>
        </a:solidFill>
      </dgm:spPr>
      <dgm:t>
        <a:bodyPr/>
        <a:lstStyle/>
        <a:p>
          <a:pPr algn="ctr">
            <a:buNone/>
          </a:pPr>
          <a:endParaRPr lang="el-GR" sz="2000" dirty="0"/>
        </a:p>
        <a:p>
          <a:pPr algn="ctr">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Διδακτική Τοπικής Ιστορίας</a:t>
          </a:r>
        </a:p>
        <a:p>
          <a:pPr algn="ctr">
            <a:buFont typeface="Arial" panose="020B0604020202020204" pitchFamily="34" charset="0"/>
            <a:buChar char="•"/>
          </a:pPr>
          <a:r>
            <a:rPr lang="el-GR" sz="1800" i="1" dirty="0">
              <a:latin typeface="Times New Roman" panose="02020603050405020304" pitchFamily="18" charset="0"/>
              <a:cs typeface="Times New Roman" panose="02020603050405020304" pitchFamily="18" charset="0"/>
            </a:rPr>
            <a:t>Η τοπική ιστορία στο Δημοτικό</a:t>
          </a:r>
        </a:p>
        <a:p>
          <a:pPr algn="ctr">
            <a:buFont typeface="Arial" panose="020B0604020202020204" pitchFamily="34" charset="0"/>
            <a:buNone/>
          </a:pPr>
          <a:r>
            <a:rPr lang="el-GR" sz="1800" i="1" dirty="0">
              <a:latin typeface="Times New Roman" panose="02020603050405020304" pitchFamily="18" charset="0"/>
              <a:cs typeface="Times New Roman" panose="02020603050405020304" pitchFamily="18" charset="0"/>
            </a:rPr>
            <a:t>Ιστορική έρευνα</a:t>
          </a:r>
        </a:p>
        <a:p>
          <a:pPr algn="ctr">
            <a:buFont typeface="Arial" panose="020B0604020202020204" pitchFamily="34" charset="0"/>
            <a:buNone/>
          </a:pPr>
          <a:r>
            <a:rPr lang="el-GR" sz="1800" i="1" dirty="0">
              <a:latin typeface="Times New Roman" panose="02020603050405020304" pitchFamily="18" charset="0"/>
              <a:cs typeface="Times New Roman" panose="02020603050405020304" pitchFamily="18" charset="0"/>
            </a:rPr>
            <a:t>Αξιοποίηση πηγών</a:t>
          </a:r>
        </a:p>
        <a:p>
          <a:pPr algn="ctr">
            <a:buFont typeface="Arial" panose="020B0604020202020204" pitchFamily="34" charset="0"/>
            <a:buNone/>
          </a:pPr>
          <a:r>
            <a:rPr lang="el-GR" sz="1800" i="1" dirty="0">
              <a:latin typeface="Times New Roman" panose="02020603050405020304" pitchFamily="18" charset="0"/>
              <a:cs typeface="Times New Roman" panose="02020603050405020304" pitchFamily="18" charset="0"/>
            </a:rPr>
            <a:t>Μέθοδος </a:t>
          </a:r>
          <a:r>
            <a:rPr lang="en-US" sz="1800" i="1" dirty="0">
              <a:latin typeface="Times New Roman" panose="02020603050405020304" pitchFamily="18" charset="0"/>
              <a:cs typeface="Times New Roman" panose="02020603050405020304" pitchFamily="18" charset="0"/>
            </a:rPr>
            <a:t>Project</a:t>
          </a:r>
        </a:p>
      </dgm:t>
    </dgm:pt>
    <dgm:pt modelId="{79BB7297-5964-4C73-B917-6425804AF20A}" type="parTrans" cxnId="{2F0839A4-002D-4FB1-8285-5DCE19212679}">
      <dgm:prSet/>
      <dgm:spPr/>
      <dgm:t>
        <a:bodyPr/>
        <a:lstStyle/>
        <a:p>
          <a:endParaRPr lang="el-GR"/>
        </a:p>
      </dgm:t>
    </dgm:pt>
    <dgm:pt modelId="{E08A828A-8DB3-4657-8991-3DB0346ADB2E}" type="sibTrans" cxnId="{2F0839A4-002D-4FB1-8285-5DCE19212679}">
      <dgm:prSet/>
      <dgm:spPr/>
      <dgm:t>
        <a:bodyPr/>
        <a:lstStyle/>
        <a:p>
          <a:endParaRPr lang="el-GR"/>
        </a:p>
      </dgm:t>
    </dgm:pt>
    <dgm:pt modelId="{DE1EC8A0-435B-4A11-A88D-3EBE4B3C5679}">
      <dgm:prSet phldrT="[Κείμενο]" custT="1"/>
      <dgm:spPr>
        <a:solidFill>
          <a:schemeClr val="accent6">
            <a:lumMod val="75000"/>
          </a:schemeClr>
        </a:solidFill>
      </dgm:spPr>
      <dgm:t>
        <a:bodyPr/>
        <a:lstStyle/>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endParaRPr lang="el-GR" sz="1800" dirty="0">
            <a:latin typeface="Times New Roman" panose="02020603050405020304" pitchFamily="18" charset="0"/>
            <a:cs typeface="Times New Roman" panose="02020603050405020304" pitchFamily="18" charset="0"/>
          </a:endParaRPr>
        </a:p>
        <a:p>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p>
        <a:p>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Συμπεριφορισμός</a:t>
          </a:r>
          <a:endParaRPr lang="en-GB"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Γνωστικές Θεωρίες</a:t>
          </a:r>
          <a:endParaRPr lang="en-GB"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r>
            <a:rPr lang="el-GR" sz="1800" b="1" i="1"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Κοινωνικός </a:t>
          </a:r>
          <a:r>
            <a:rPr lang="el-GR" sz="1800" b="1" i="1"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Εποικοδομητισμός</a:t>
          </a:r>
          <a:endParaRPr lang="el-GR" sz="1800" i="1" dirty="0">
            <a:solidFill>
              <a:schemeClr val="bg1"/>
            </a:solidFill>
            <a:latin typeface="Times New Roman" panose="02020603050405020304" pitchFamily="18" charset="0"/>
            <a:cs typeface="Times New Roman" panose="02020603050405020304" pitchFamily="18" charset="0"/>
          </a:endParaRPr>
        </a:p>
        <a:p>
          <a:endParaRPr lang="el-GR" sz="2400" dirty="0"/>
        </a:p>
        <a:p>
          <a:endParaRPr lang="el-GR" sz="2400" dirty="0"/>
        </a:p>
        <a:p>
          <a:endParaRPr lang="el-GR" sz="2400" dirty="0"/>
        </a:p>
        <a:p>
          <a:endParaRPr lang="el-GR" sz="2400" dirty="0"/>
        </a:p>
      </dgm:t>
    </dgm:pt>
    <dgm:pt modelId="{EA6BF9E5-BB5B-42D5-9FE0-6A4F53CC3F73}" type="parTrans" cxnId="{9985E608-5219-4716-88D0-3C3BFEFEDA01}">
      <dgm:prSet/>
      <dgm:spPr/>
      <dgm:t>
        <a:bodyPr/>
        <a:lstStyle/>
        <a:p>
          <a:endParaRPr lang="el-GR"/>
        </a:p>
      </dgm:t>
    </dgm:pt>
    <dgm:pt modelId="{5959C0CA-D66C-4730-B24B-813304824753}" type="sibTrans" cxnId="{9985E608-5219-4716-88D0-3C3BFEFEDA01}">
      <dgm:prSet/>
      <dgm:spPr/>
      <dgm:t>
        <a:bodyPr/>
        <a:lstStyle/>
        <a:p>
          <a:endParaRPr lang="el-GR"/>
        </a:p>
      </dgm:t>
    </dgm:pt>
    <dgm:pt modelId="{EE1AC655-CB0B-42E8-B3AE-974D41BE3E6E}">
      <dgm:prSet phldrT="[Κείμενο]" custT="1"/>
      <dgm:spPr>
        <a:solidFill>
          <a:schemeClr val="accent4">
            <a:lumMod val="75000"/>
          </a:schemeClr>
        </a:solidFill>
      </dgm:spPr>
      <dgm:t>
        <a:bodyPr/>
        <a:lstStyle/>
        <a:p>
          <a:r>
            <a:rPr lang="el-GR"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Αρχές σχεδιασμού ΕΥ για ΕξΑΕ</a:t>
          </a:r>
          <a:endParaRPr lang="el-GR" sz="1800" b="0" i="1" spc="-150" dirty="0">
            <a:solidFill>
              <a:schemeClr val="bg1"/>
            </a:solidFill>
            <a:effectLst/>
            <a:latin typeface="Times New Roman" panose="02020603050405020304" pitchFamily="18" charset="0"/>
            <a:cs typeface="Times New Roman" panose="02020603050405020304" pitchFamily="18" charset="0"/>
          </a:endParaRPr>
        </a:p>
        <a:p>
          <a:r>
            <a:rPr lang="el-GR" sz="1800" b="0" i="1" spc="-150" dirty="0">
              <a:solidFill>
                <a:schemeClr val="bg1"/>
              </a:solidFill>
              <a:effectLst/>
              <a:latin typeface="Times New Roman" panose="02020603050405020304" pitchFamily="18" charset="0"/>
              <a:cs typeface="Times New Roman" panose="02020603050405020304" pitchFamily="18" charset="0"/>
            </a:rPr>
            <a:t>Αρχές </a:t>
          </a:r>
          <a:r>
            <a:rPr lang="en-US" sz="1800" b="0" i="1" spc="-150" dirty="0">
              <a:solidFill>
                <a:schemeClr val="bg1"/>
              </a:solidFill>
              <a:effectLst/>
              <a:latin typeface="Times New Roman" panose="02020603050405020304" pitchFamily="18" charset="0"/>
              <a:cs typeface="Times New Roman" panose="02020603050405020304" pitchFamily="18" charset="0"/>
            </a:rPr>
            <a:t>Holmberg</a:t>
          </a:r>
          <a:endParaRPr lang="en-GB" sz="1800" b="0" i="1" spc="-150" dirty="0">
            <a:solidFill>
              <a:schemeClr val="bg1"/>
            </a:solidFill>
            <a:effectLst/>
            <a:latin typeface="Times New Roman" panose="02020603050405020304" pitchFamily="18" charset="0"/>
            <a:cs typeface="Times New Roman" panose="02020603050405020304" pitchFamily="18" charset="0"/>
          </a:endParaRPr>
        </a:p>
        <a:p>
          <a:r>
            <a:rPr lang="el-GR" sz="1800" b="0" i="1" spc="-150" dirty="0">
              <a:solidFill>
                <a:schemeClr val="bg1"/>
              </a:solidFill>
              <a:effectLst/>
              <a:latin typeface="Times New Roman" panose="02020603050405020304" pitchFamily="18" charset="0"/>
              <a:cs typeface="Times New Roman" panose="02020603050405020304" pitchFamily="18" charset="0"/>
            </a:rPr>
            <a:t>Αρχές </a:t>
          </a:r>
          <a:r>
            <a:rPr lang="en-US" sz="1800" b="0" i="1" spc="-150" dirty="0">
              <a:solidFill>
                <a:schemeClr val="bg1"/>
              </a:solidFill>
              <a:effectLst/>
              <a:latin typeface="Times New Roman" panose="02020603050405020304" pitchFamily="18" charset="0"/>
              <a:cs typeface="Times New Roman" panose="02020603050405020304" pitchFamily="18" charset="0"/>
            </a:rPr>
            <a:t>Mena</a:t>
          </a:r>
          <a:endParaRPr lang="en-GB" sz="1800" b="0" i="1" spc="-150" dirty="0">
            <a:solidFill>
              <a:schemeClr val="bg1"/>
            </a:solidFill>
            <a:effectLst/>
            <a:latin typeface="Times New Roman" panose="02020603050405020304" pitchFamily="18" charset="0"/>
            <a:cs typeface="Times New Roman" panose="02020603050405020304" pitchFamily="18" charset="0"/>
          </a:endParaRPr>
        </a:p>
        <a:p>
          <a:r>
            <a:rPr lang="el-GR" sz="1800" b="0" i="1" spc="-150" dirty="0">
              <a:solidFill>
                <a:schemeClr val="bg1"/>
              </a:solidFill>
              <a:effectLst/>
              <a:latin typeface="Times New Roman" panose="02020603050405020304" pitchFamily="18" charset="0"/>
              <a:cs typeface="Times New Roman" panose="02020603050405020304" pitchFamily="18" charset="0"/>
            </a:rPr>
            <a:t>12 Αρχές </a:t>
          </a:r>
          <a:r>
            <a:rPr lang="en-US" sz="1800" b="0" i="1" spc="-150" dirty="0">
              <a:solidFill>
                <a:schemeClr val="bg1"/>
              </a:solidFill>
              <a:effectLst/>
              <a:latin typeface="Times New Roman" panose="02020603050405020304" pitchFamily="18" charset="0"/>
              <a:cs typeface="Times New Roman" panose="02020603050405020304" pitchFamily="18" charset="0"/>
            </a:rPr>
            <a:t>Mayer</a:t>
          </a:r>
          <a:endParaRPr lang="en-GB" sz="1800" b="0" i="1" spc="-150" dirty="0">
            <a:solidFill>
              <a:schemeClr val="bg1"/>
            </a:solidFill>
            <a:effectLst/>
            <a:latin typeface="Times New Roman" panose="02020603050405020304" pitchFamily="18" charset="0"/>
            <a:cs typeface="Times New Roman" panose="02020603050405020304" pitchFamily="18" charset="0"/>
          </a:endParaRPr>
        </a:p>
        <a:p>
          <a:r>
            <a:rPr lang="en-US" sz="1800" b="0" i="1" spc="-150" dirty="0">
              <a:solidFill>
                <a:schemeClr val="bg1"/>
              </a:solidFill>
              <a:effectLst/>
              <a:latin typeface="Times New Roman" panose="02020603050405020304" pitchFamily="18" charset="0"/>
              <a:cs typeface="Times New Roman" panose="02020603050405020304" pitchFamily="18" charset="0"/>
            </a:rPr>
            <a:t>3 </a:t>
          </a:r>
          <a:r>
            <a:rPr lang="el-GR" sz="1800" b="0" i="1" spc="-150" dirty="0">
              <a:solidFill>
                <a:schemeClr val="bg1"/>
              </a:solidFill>
              <a:effectLst/>
              <a:latin typeface="Times New Roman" panose="02020603050405020304" pitchFamily="18" charset="0"/>
              <a:cs typeface="Times New Roman" panose="02020603050405020304" pitchFamily="18" charset="0"/>
            </a:rPr>
            <a:t>Δέσμες Λιοναράκη</a:t>
          </a:r>
          <a:endParaRPr lang="el-GR" sz="1800" b="0" i="1" dirty="0">
            <a:solidFill>
              <a:schemeClr val="bg1"/>
            </a:solidFill>
            <a:effectLst/>
            <a:latin typeface="Times New Roman" panose="02020603050405020304" pitchFamily="18" charset="0"/>
            <a:cs typeface="Times New Roman" panose="02020603050405020304" pitchFamily="18" charset="0"/>
          </a:endParaRPr>
        </a:p>
      </dgm:t>
    </dgm:pt>
    <dgm:pt modelId="{2556810E-E50B-495E-86E0-4414CFE1095B}" type="parTrans" cxnId="{19C0E91F-6226-48C8-B20F-9D3498298649}">
      <dgm:prSet/>
      <dgm:spPr/>
      <dgm:t>
        <a:bodyPr/>
        <a:lstStyle/>
        <a:p>
          <a:endParaRPr lang="el-GR"/>
        </a:p>
      </dgm:t>
    </dgm:pt>
    <dgm:pt modelId="{CAC83484-D38B-422C-8571-DC94FEB8B650}" type="sibTrans" cxnId="{19C0E91F-6226-48C8-B20F-9D3498298649}">
      <dgm:prSet/>
      <dgm:spPr/>
      <dgm:t>
        <a:bodyPr/>
        <a:lstStyle/>
        <a:p>
          <a:endParaRPr lang="el-GR"/>
        </a:p>
      </dgm:t>
    </dgm:pt>
    <dgm:pt modelId="{11D399BD-466F-4379-AC9D-E53B7B9829B3}" type="pres">
      <dgm:prSet presAssocID="{AC352F03-D572-4F29-BB85-946377613F50}" presName="diagram" presStyleCnt="0">
        <dgm:presLayoutVars>
          <dgm:chMax val="1"/>
          <dgm:dir/>
          <dgm:animLvl val="ctr"/>
          <dgm:resizeHandles val="exact"/>
        </dgm:presLayoutVars>
      </dgm:prSet>
      <dgm:spPr/>
      <dgm:t>
        <a:bodyPr/>
        <a:lstStyle/>
        <a:p>
          <a:endParaRPr lang="el-GR"/>
        </a:p>
      </dgm:t>
    </dgm:pt>
    <dgm:pt modelId="{2F0F0CE6-0E86-4C32-B15E-22D91F8CD78F}" type="pres">
      <dgm:prSet presAssocID="{AC352F03-D572-4F29-BB85-946377613F50}" presName="matrix" presStyleCnt="0"/>
      <dgm:spPr/>
    </dgm:pt>
    <dgm:pt modelId="{5D981969-526F-47FA-8E3B-16F3E0D6E3A9}" type="pres">
      <dgm:prSet presAssocID="{AC352F03-D572-4F29-BB85-946377613F50}" presName="tile1" presStyleLbl="node1" presStyleIdx="0" presStyleCnt="4" custLinFactNeighborX="0" custLinFactNeighborY="-379"/>
      <dgm:spPr/>
      <dgm:t>
        <a:bodyPr/>
        <a:lstStyle/>
        <a:p>
          <a:endParaRPr lang="el-GR"/>
        </a:p>
      </dgm:t>
    </dgm:pt>
    <dgm:pt modelId="{22B5B74A-5094-498E-9793-C09EABF32910}" type="pres">
      <dgm:prSet presAssocID="{AC352F03-D572-4F29-BB85-946377613F50}" presName="tile1text" presStyleLbl="node1" presStyleIdx="0" presStyleCnt="4">
        <dgm:presLayoutVars>
          <dgm:chMax val="0"/>
          <dgm:chPref val="0"/>
          <dgm:bulletEnabled val="1"/>
        </dgm:presLayoutVars>
      </dgm:prSet>
      <dgm:spPr/>
      <dgm:t>
        <a:bodyPr/>
        <a:lstStyle/>
        <a:p>
          <a:endParaRPr lang="el-GR"/>
        </a:p>
      </dgm:t>
    </dgm:pt>
    <dgm:pt modelId="{38DFD5A8-E9B9-4D5B-A224-1D3DB5466565}" type="pres">
      <dgm:prSet presAssocID="{AC352F03-D572-4F29-BB85-946377613F50}" presName="tile2" presStyleLbl="node1" presStyleIdx="1" presStyleCnt="4" custLinFactNeighborY="118"/>
      <dgm:spPr/>
      <dgm:t>
        <a:bodyPr/>
        <a:lstStyle/>
        <a:p>
          <a:endParaRPr lang="el-GR"/>
        </a:p>
      </dgm:t>
    </dgm:pt>
    <dgm:pt modelId="{F6A07B6A-7257-405B-B391-1702F771CBA8}" type="pres">
      <dgm:prSet presAssocID="{AC352F03-D572-4F29-BB85-946377613F50}" presName="tile2text" presStyleLbl="node1" presStyleIdx="1" presStyleCnt="4">
        <dgm:presLayoutVars>
          <dgm:chMax val="0"/>
          <dgm:chPref val="0"/>
          <dgm:bulletEnabled val="1"/>
        </dgm:presLayoutVars>
      </dgm:prSet>
      <dgm:spPr/>
      <dgm:t>
        <a:bodyPr/>
        <a:lstStyle/>
        <a:p>
          <a:endParaRPr lang="el-GR"/>
        </a:p>
      </dgm:t>
    </dgm:pt>
    <dgm:pt modelId="{AAD9F61C-C17F-4828-99CC-6A1857FF243D}" type="pres">
      <dgm:prSet presAssocID="{AC352F03-D572-4F29-BB85-946377613F50}" presName="tile3" presStyleLbl="node1" presStyleIdx="2" presStyleCnt="4" custLinFactNeighborX="486" custLinFactNeighborY="7592"/>
      <dgm:spPr/>
      <dgm:t>
        <a:bodyPr/>
        <a:lstStyle/>
        <a:p>
          <a:endParaRPr lang="el-GR"/>
        </a:p>
      </dgm:t>
    </dgm:pt>
    <dgm:pt modelId="{94F4C99F-DD8D-4B76-A7DE-814293E4BDAC}" type="pres">
      <dgm:prSet presAssocID="{AC352F03-D572-4F29-BB85-946377613F50}" presName="tile3text" presStyleLbl="node1" presStyleIdx="2" presStyleCnt="4">
        <dgm:presLayoutVars>
          <dgm:chMax val="0"/>
          <dgm:chPref val="0"/>
          <dgm:bulletEnabled val="1"/>
        </dgm:presLayoutVars>
      </dgm:prSet>
      <dgm:spPr/>
      <dgm:t>
        <a:bodyPr/>
        <a:lstStyle/>
        <a:p>
          <a:endParaRPr lang="el-GR"/>
        </a:p>
      </dgm:t>
    </dgm:pt>
    <dgm:pt modelId="{F6DF540D-5DF6-446C-9D82-6B62F7F88361}" type="pres">
      <dgm:prSet presAssocID="{AC352F03-D572-4F29-BB85-946377613F50}" presName="tile4" presStyleLbl="node1" presStyleIdx="3" presStyleCnt="4" custLinFactNeighborX="142" custLinFactNeighborY="2206"/>
      <dgm:spPr/>
      <dgm:t>
        <a:bodyPr/>
        <a:lstStyle/>
        <a:p>
          <a:endParaRPr lang="el-GR"/>
        </a:p>
      </dgm:t>
    </dgm:pt>
    <dgm:pt modelId="{EF49068A-FB73-4F12-B3A3-7208C2D6C2E5}" type="pres">
      <dgm:prSet presAssocID="{AC352F03-D572-4F29-BB85-946377613F50}" presName="tile4text" presStyleLbl="node1" presStyleIdx="3" presStyleCnt="4">
        <dgm:presLayoutVars>
          <dgm:chMax val="0"/>
          <dgm:chPref val="0"/>
          <dgm:bulletEnabled val="1"/>
        </dgm:presLayoutVars>
      </dgm:prSet>
      <dgm:spPr/>
      <dgm:t>
        <a:bodyPr/>
        <a:lstStyle/>
        <a:p>
          <a:endParaRPr lang="el-GR"/>
        </a:p>
      </dgm:t>
    </dgm:pt>
    <dgm:pt modelId="{E83B994E-B3B7-4E8B-A5C5-45375712ED0F}" type="pres">
      <dgm:prSet presAssocID="{AC352F03-D572-4F29-BB85-946377613F50}" presName="centerTile" presStyleLbl="fgShp" presStyleIdx="0" presStyleCnt="1" custScaleX="78793" custScaleY="110345" custLinFactNeighborX="-2790" custLinFactNeighborY="-7123">
        <dgm:presLayoutVars>
          <dgm:chMax val="0"/>
          <dgm:chPref val="0"/>
        </dgm:presLayoutVars>
      </dgm:prSet>
      <dgm:spPr/>
      <dgm:t>
        <a:bodyPr/>
        <a:lstStyle/>
        <a:p>
          <a:endParaRPr lang="el-GR"/>
        </a:p>
      </dgm:t>
    </dgm:pt>
  </dgm:ptLst>
  <dgm:cxnLst>
    <dgm:cxn modelId="{62797A1E-1896-49C9-9A49-86BFE1654F54}" type="presOf" srcId="{EE1AC655-CB0B-42E8-B3AE-974D41BE3E6E}" destId="{EF49068A-FB73-4F12-B3A3-7208C2D6C2E5}" srcOrd="1" destOrd="0" presId="urn:microsoft.com/office/officeart/2005/8/layout/matrix1"/>
    <dgm:cxn modelId="{70CE29F4-0240-4711-98DC-CDD88E427AFE}" type="presOf" srcId="{02944162-BA32-4F6D-B079-5CCEE366B8BD}" destId="{F6A07B6A-7257-405B-B391-1702F771CBA8}" srcOrd="1" destOrd="0" presId="urn:microsoft.com/office/officeart/2005/8/layout/matrix1"/>
    <dgm:cxn modelId="{19C0E91F-6226-48C8-B20F-9D3498298649}" srcId="{E02C96D7-1E75-4DC7-A05F-DCDD2982F3DB}" destId="{EE1AC655-CB0B-42E8-B3AE-974D41BE3E6E}" srcOrd="3" destOrd="0" parTransId="{2556810E-E50B-495E-86E0-4414CFE1095B}" sibTransId="{CAC83484-D38B-422C-8571-DC94FEB8B650}"/>
    <dgm:cxn modelId="{B55812E9-C959-4A2D-8BF3-F6B6FD779BD6}" type="presOf" srcId="{DE1EC8A0-435B-4A11-A88D-3EBE4B3C5679}" destId="{AAD9F61C-C17F-4828-99CC-6A1857FF243D}" srcOrd="0" destOrd="0" presId="urn:microsoft.com/office/officeart/2005/8/layout/matrix1"/>
    <dgm:cxn modelId="{2F0839A4-002D-4FB1-8285-5DCE19212679}" srcId="{E02C96D7-1E75-4DC7-A05F-DCDD2982F3DB}" destId="{02944162-BA32-4F6D-B079-5CCEE366B8BD}" srcOrd="1" destOrd="0" parTransId="{79BB7297-5964-4C73-B917-6425804AF20A}" sibTransId="{E08A828A-8DB3-4657-8991-3DB0346ADB2E}"/>
    <dgm:cxn modelId="{B6D3F95D-5AB7-4C21-A533-809113DCB974}" type="presOf" srcId="{924F7A00-F2CF-4DE8-9092-AD5F25EC1838}" destId="{5D981969-526F-47FA-8E3B-16F3E0D6E3A9}" srcOrd="0" destOrd="0" presId="urn:microsoft.com/office/officeart/2005/8/layout/matrix1"/>
    <dgm:cxn modelId="{9985E608-5219-4716-88D0-3C3BFEFEDA01}" srcId="{E02C96D7-1E75-4DC7-A05F-DCDD2982F3DB}" destId="{DE1EC8A0-435B-4A11-A88D-3EBE4B3C5679}" srcOrd="2" destOrd="0" parTransId="{EA6BF9E5-BB5B-42D5-9FE0-6A4F53CC3F73}" sibTransId="{5959C0CA-D66C-4730-B24B-813304824753}"/>
    <dgm:cxn modelId="{201A50C9-5EF9-4BE7-AB90-44A3553C8A43}" srcId="{AC352F03-D572-4F29-BB85-946377613F50}" destId="{E02C96D7-1E75-4DC7-A05F-DCDD2982F3DB}" srcOrd="0" destOrd="0" parTransId="{827E3D53-7B79-4035-ACC2-5EBBEE8F3069}" sibTransId="{04DDFD4D-60A7-449D-AB72-E7A510191496}"/>
    <dgm:cxn modelId="{BC9D6D7E-A739-4831-9E34-570EB9D1CC22}" type="presOf" srcId="{DE1EC8A0-435B-4A11-A88D-3EBE4B3C5679}" destId="{94F4C99F-DD8D-4B76-A7DE-814293E4BDAC}" srcOrd="1" destOrd="0" presId="urn:microsoft.com/office/officeart/2005/8/layout/matrix1"/>
    <dgm:cxn modelId="{8EE8A707-C6F4-4DCD-BF31-17404AB0C11C}" type="presOf" srcId="{EE1AC655-CB0B-42E8-B3AE-974D41BE3E6E}" destId="{F6DF540D-5DF6-446C-9D82-6B62F7F88361}" srcOrd="0" destOrd="0" presId="urn:microsoft.com/office/officeart/2005/8/layout/matrix1"/>
    <dgm:cxn modelId="{2D8D4A0D-32B4-4D42-8723-277C237621F4}" type="presOf" srcId="{924F7A00-F2CF-4DE8-9092-AD5F25EC1838}" destId="{22B5B74A-5094-498E-9793-C09EABF32910}" srcOrd="1" destOrd="0" presId="urn:microsoft.com/office/officeart/2005/8/layout/matrix1"/>
    <dgm:cxn modelId="{E6A27857-E0A8-4AE9-8868-C3445E642A9B}" type="presOf" srcId="{AC352F03-D572-4F29-BB85-946377613F50}" destId="{11D399BD-466F-4379-AC9D-E53B7B9829B3}" srcOrd="0" destOrd="0" presId="urn:microsoft.com/office/officeart/2005/8/layout/matrix1"/>
    <dgm:cxn modelId="{7462DB67-A64E-4CE6-B074-5FA5E7DE93AB}" type="presOf" srcId="{E02C96D7-1E75-4DC7-A05F-DCDD2982F3DB}" destId="{E83B994E-B3B7-4E8B-A5C5-45375712ED0F}" srcOrd="0" destOrd="0" presId="urn:microsoft.com/office/officeart/2005/8/layout/matrix1"/>
    <dgm:cxn modelId="{65E9F136-24A3-4EF5-AB61-37E07020D9FF}" srcId="{E02C96D7-1E75-4DC7-A05F-DCDD2982F3DB}" destId="{924F7A00-F2CF-4DE8-9092-AD5F25EC1838}" srcOrd="0" destOrd="0" parTransId="{94C59E1B-5068-4F41-B64E-B133813FC068}" sibTransId="{FFBF2A40-BBB1-412E-811B-6A118B08546A}"/>
    <dgm:cxn modelId="{376B8615-4315-4F19-A77B-D04C3D56B933}" type="presOf" srcId="{02944162-BA32-4F6D-B079-5CCEE366B8BD}" destId="{38DFD5A8-E9B9-4D5B-A224-1D3DB5466565}" srcOrd="0" destOrd="0" presId="urn:microsoft.com/office/officeart/2005/8/layout/matrix1"/>
    <dgm:cxn modelId="{CE882E3F-5A5D-4325-B8D3-4B41ACCDBE1C}" type="presParOf" srcId="{11D399BD-466F-4379-AC9D-E53B7B9829B3}" destId="{2F0F0CE6-0E86-4C32-B15E-22D91F8CD78F}" srcOrd="0" destOrd="0" presId="urn:microsoft.com/office/officeart/2005/8/layout/matrix1"/>
    <dgm:cxn modelId="{8A0660FC-C56B-47E3-A801-0C9117C45EB4}" type="presParOf" srcId="{2F0F0CE6-0E86-4C32-B15E-22D91F8CD78F}" destId="{5D981969-526F-47FA-8E3B-16F3E0D6E3A9}" srcOrd="0" destOrd="0" presId="urn:microsoft.com/office/officeart/2005/8/layout/matrix1"/>
    <dgm:cxn modelId="{A51D4A1F-2BEB-4AE9-A92B-9064E27F991A}" type="presParOf" srcId="{2F0F0CE6-0E86-4C32-B15E-22D91F8CD78F}" destId="{22B5B74A-5094-498E-9793-C09EABF32910}" srcOrd="1" destOrd="0" presId="urn:microsoft.com/office/officeart/2005/8/layout/matrix1"/>
    <dgm:cxn modelId="{7D6110F2-0083-444A-9568-D5F87835F578}" type="presParOf" srcId="{2F0F0CE6-0E86-4C32-B15E-22D91F8CD78F}" destId="{38DFD5A8-E9B9-4D5B-A224-1D3DB5466565}" srcOrd="2" destOrd="0" presId="urn:microsoft.com/office/officeart/2005/8/layout/matrix1"/>
    <dgm:cxn modelId="{3CA9E0DE-176A-4765-953E-CC852727648D}" type="presParOf" srcId="{2F0F0CE6-0E86-4C32-B15E-22D91F8CD78F}" destId="{F6A07B6A-7257-405B-B391-1702F771CBA8}" srcOrd="3" destOrd="0" presId="urn:microsoft.com/office/officeart/2005/8/layout/matrix1"/>
    <dgm:cxn modelId="{7D4E7C8E-D392-4D5F-A0F2-9CE8D9AEA2FC}" type="presParOf" srcId="{2F0F0CE6-0E86-4C32-B15E-22D91F8CD78F}" destId="{AAD9F61C-C17F-4828-99CC-6A1857FF243D}" srcOrd="4" destOrd="0" presId="urn:microsoft.com/office/officeart/2005/8/layout/matrix1"/>
    <dgm:cxn modelId="{8E9DCA22-CB32-423F-9320-7AAE05E0E048}" type="presParOf" srcId="{2F0F0CE6-0E86-4C32-B15E-22D91F8CD78F}" destId="{94F4C99F-DD8D-4B76-A7DE-814293E4BDAC}" srcOrd="5" destOrd="0" presId="urn:microsoft.com/office/officeart/2005/8/layout/matrix1"/>
    <dgm:cxn modelId="{85ADEC2B-8BD3-4005-B36C-8DD1B5FFE0B6}" type="presParOf" srcId="{2F0F0CE6-0E86-4C32-B15E-22D91F8CD78F}" destId="{F6DF540D-5DF6-446C-9D82-6B62F7F88361}" srcOrd="6" destOrd="0" presId="urn:microsoft.com/office/officeart/2005/8/layout/matrix1"/>
    <dgm:cxn modelId="{22422FDE-A744-42F3-942F-A4E54E33EADE}" type="presParOf" srcId="{2F0F0CE6-0E86-4C32-B15E-22D91F8CD78F}" destId="{EF49068A-FB73-4F12-B3A3-7208C2D6C2E5}" srcOrd="7" destOrd="0" presId="urn:microsoft.com/office/officeart/2005/8/layout/matrix1"/>
    <dgm:cxn modelId="{B60FF1F9-71E4-4E02-92A6-412F290612C5}" type="presParOf" srcId="{11D399BD-466F-4379-AC9D-E53B7B9829B3}" destId="{E83B994E-B3B7-4E8B-A5C5-45375712ED0F}"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ACB7D95-280B-4999-9787-62B68B0F7829}" type="doc">
      <dgm:prSet loTypeId="urn:microsoft.com/office/officeart/2005/8/layout/hProcess9" loCatId="process" qsTypeId="urn:microsoft.com/office/officeart/2005/8/quickstyle/simple1" qsCatId="simple" csTypeId="urn:microsoft.com/office/officeart/2005/8/colors/accent1_2" csCatId="accent1" phldr="1"/>
      <dgm:spPr/>
    </dgm:pt>
    <dgm:pt modelId="{1FDDD1B4-5257-4428-89CB-9115C4ADEA84}">
      <dgm:prSet phldrT="[Κείμενο]"/>
      <dgm:spPr>
        <a:solidFill>
          <a:schemeClr val="accent4">
            <a:lumMod val="75000"/>
          </a:schemeClr>
        </a:solidFill>
      </dgm:spPr>
      <dgm:t>
        <a:bodyPr/>
        <a:lstStyle/>
        <a:p>
          <a:r>
            <a:rPr lang="el-GR" dirty="0"/>
            <a:t>Έρευνα</a:t>
          </a:r>
        </a:p>
      </dgm:t>
    </dgm:pt>
    <dgm:pt modelId="{36308CC3-9DBB-4D47-A9CA-52ACE2210677}" type="parTrans" cxnId="{37C97238-F290-423D-A3BD-667706BB5680}">
      <dgm:prSet/>
      <dgm:spPr/>
      <dgm:t>
        <a:bodyPr/>
        <a:lstStyle/>
        <a:p>
          <a:endParaRPr lang="el-GR"/>
        </a:p>
      </dgm:t>
    </dgm:pt>
    <dgm:pt modelId="{22BC8594-D165-4AC7-84A3-0005F8A8C263}" type="sibTrans" cxnId="{37C97238-F290-423D-A3BD-667706BB5680}">
      <dgm:prSet/>
      <dgm:spPr/>
      <dgm:t>
        <a:bodyPr/>
        <a:lstStyle/>
        <a:p>
          <a:endParaRPr lang="el-GR"/>
        </a:p>
      </dgm:t>
    </dgm:pt>
    <dgm:pt modelId="{F301E4C4-B54E-4BB8-9371-9F0E7A77C71F}">
      <dgm:prSet phldrT="[Κείμενο]"/>
      <dgm:spPr/>
      <dgm:t>
        <a:bodyPr/>
        <a:lstStyle/>
        <a:p>
          <a:r>
            <a:rPr lang="el-GR" dirty="0"/>
            <a:t>Συλλογή πληροφοριών και πηγών</a:t>
          </a:r>
        </a:p>
      </dgm:t>
    </dgm:pt>
    <dgm:pt modelId="{D4F878C7-C78E-45F3-B9F8-B8C0D69D7554}" type="parTrans" cxnId="{5D748885-08C6-42AA-AF20-75B2FDC0AB19}">
      <dgm:prSet/>
      <dgm:spPr/>
      <dgm:t>
        <a:bodyPr/>
        <a:lstStyle/>
        <a:p>
          <a:endParaRPr lang="el-GR"/>
        </a:p>
      </dgm:t>
    </dgm:pt>
    <dgm:pt modelId="{A7C8B677-D7DD-413F-9B10-AE69D70C80FA}" type="sibTrans" cxnId="{5D748885-08C6-42AA-AF20-75B2FDC0AB19}">
      <dgm:prSet/>
      <dgm:spPr/>
      <dgm:t>
        <a:bodyPr/>
        <a:lstStyle/>
        <a:p>
          <a:endParaRPr lang="el-GR"/>
        </a:p>
      </dgm:t>
    </dgm:pt>
    <dgm:pt modelId="{B4EC7BF8-4B8B-4A33-B4A8-B49B29E9DC7A}">
      <dgm:prSet phldrT="[Κείμενο]"/>
      <dgm:spPr>
        <a:solidFill>
          <a:srgbClr val="931B1B"/>
        </a:solidFill>
      </dgm:spPr>
      <dgm:t>
        <a:bodyPr/>
        <a:lstStyle/>
        <a:p>
          <a:r>
            <a:rPr lang="el-GR" dirty="0"/>
            <a:t>Παραγωγή – Σύνθεση στοιχείων &amp; Νέου υλικού</a:t>
          </a:r>
        </a:p>
      </dgm:t>
    </dgm:pt>
    <dgm:pt modelId="{69D5E51C-913C-478A-AB36-09BE40A878A0}" type="parTrans" cxnId="{E5E3A2C0-D044-447F-B4E0-053C6FAE1C0E}">
      <dgm:prSet/>
      <dgm:spPr/>
      <dgm:t>
        <a:bodyPr/>
        <a:lstStyle/>
        <a:p>
          <a:endParaRPr lang="el-GR"/>
        </a:p>
      </dgm:t>
    </dgm:pt>
    <dgm:pt modelId="{1E5B2FD3-4DBA-4D7A-AC14-FA9FD763218C}" type="sibTrans" cxnId="{E5E3A2C0-D044-447F-B4E0-053C6FAE1C0E}">
      <dgm:prSet/>
      <dgm:spPr/>
      <dgm:t>
        <a:bodyPr/>
        <a:lstStyle/>
        <a:p>
          <a:endParaRPr lang="el-GR"/>
        </a:p>
      </dgm:t>
    </dgm:pt>
    <dgm:pt modelId="{F58A881A-3910-4A23-86B8-1362D09B2A6A}" type="pres">
      <dgm:prSet presAssocID="{9ACB7D95-280B-4999-9787-62B68B0F7829}" presName="CompostProcess" presStyleCnt="0">
        <dgm:presLayoutVars>
          <dgm:dir/>
          <dgm:resizeHandles val="exact"/>
        </dgm:presLayoutVars>
      </dgm:prSet>
      <dgm:spPr/>
    </dgm:pt>
    <dgm:pt modelId="{DA99A2F4-E707-4B41-85EC-F01AE8EE25A1}" type="pres">
      <dgm:prSet presAssocID="{9ACB7D95-280B-4999-9787-62B68B0F7829}" presName="arrow" presStyleLbl="bgShp" presStyleIdx="0" presStyleCnt="1"/>
      <dgm:spPr/>
    </dgm:pt>
    <dgm:pt modelId="{E88CEE2C-6A09-4F58-8A39-6B18FAA1FB37}" type="pres">
      <dgm:prSet presAssocID="{9ACB7D95-280B-4999-9787-62B68B0F7829}" presName="linearProcess" presStyleCnt="0"/>
      <dgm:spPr/>
    </dgm:pt>
    <dgm:pt modelId="{528760F6-B00E-404B-96DC-26AFDD01A2FB}" type="pres">
      <dgm:prSet presAssocID="{1FDDD1B4-5257-4428-89CB-9115C4ADEA84}" presName="textNode" presStyleLbl="node1" presStyleIdx="0" presStyleCnt="3">
        <dgm:presLayoutVars>
          <dgm:bulletEnabled val="1"/>
        </dgm:presLayoutVars>
      </dgm:prSet>
      <dgm:spPr/>
      <dgm:t>
        <a:bodyPr/>
        <a:lstStyle/>
        <a:p>
          <a:endParaRPr lang="el-GR"/>
        </a:p>
      </dgm:t>
    </dgm:pt>
    <dgm:pt modelId="{F5C70033-8FCF-46C6-B504-40AA728ADF0C}" type="pres">
      <dgm:prSet presAssocID="{22BC8594-D165-4AC7-84A3-0005F8A8C263}" presName="sibTrans" presStyleCnt="0"/>
      <dgm:spPr/>
    </dgm:pt>
    <dgm:pt modelId="{324F1F7D-8C33-446E-943C-496323C62A7D}" type="pres">
      <dgm:prSet presAssocID="{F301E4C4-B54E-4BB8-9371-9F0E7A77C71F}" presName="textNode" presStyleLbl="node1" presStyleIdx="1" presStyleCnt="3" custLinFactNeighborX="6667" custLinFactNeighborY="-147">
        <dgm:presLayoutVars>
          <dgm:bulletEnabled val="1"/>
        </dgm:presLayoutVars>
      </dgm:prSet>
      <dgm:spPr/>
      <dgm:t>
        <a:bodyPr/>
        <a:lstStyle/>
        <a:p>
          <a:endParaRPr lang="el-GR"/>
        </a:p>
      </dgm:t>
    </dgm:pt>
    <dgm:pt modelId="{45320C7E-C55A-4532-B1EA-802D12F59101}" type="pres">
      <dgm:prSet presAssocID="{A7C8B677-D7DD-413F-9B10-AE69D70C80FA}" presName="sibTrans" presStyleCnt="0"/>
      <dgm:spPr/>
    </dgm:pt>
    <dgm:pt modelId="{6454EFA6-0191-4D0A-8179-8C1B731D47C8}" type="pres">
      <dgm:prSet presAssocID="{B4EC7BF8-4B8B-4A33-B4A8-B49B29E9DC7A}" presName="textNode" presStyleLbl="node1" presStyleIdx="2" presStyleCnt="3">
        <dgm:presLayoutVars>
          <dgm:bulletEnabled val="1"/>
        </dgm:presLayoutVars>
      </dgm:prSet>
      <dgm:spPr/>
      <dgm:t>
        <a:bodyPr/>
        <a:lstStyle/>
        <a:p>
          <a:endParaRPr lang="el-GR"/>
        </a:p>
      </dgm:t>
    </dgm:pt>
  </dgm:ptLst>
  <dgm:cxnLst>
    <dgm:cxn modelId="{B9324904-2C4D-4F20-83E6-B934D623A8B7}" type="presOf" srcId="{B4EC7BF8-4B8B-4A33-B4A8-B49B29E9DC7A}" destId="{6454EFA6-0191-4D0A-8179-8C1B731D47C8}" srcOrd="0" destOrd="0" presId="urn:microsoft.com/office/officeart/2005/8/layout/hProcess9"/>
    <dgm:cxn modelId="{5D748885-08C6-42AA-AF20-75B2FDC0AB19}" srcId="{9ACB7D95-280B-4999-9787-62B68B0F7829}" destId="{F301E4C4-B54E-4BB8-9371-9F0E7A77C71F}" srcOrd="1" destOrd="0" parTransId="{D4F878C7-C78E-45F3-B9F8-B8C0D69D7554}" sibTransId="{A7C8B677-D7DD-413F-9B10-AE69D70C80FA}"/>
    <dgm:cxn modelId="{E5E3A2C0-D044-447F-B4E0-053C6FAE1C0E}" srcId="{9ACB7D95-280B-4999-9787-62B68B0F7829}" destId="{B4EC7BF8-4B8B-4A33-B4A8-B49B29E9DC7A}" srcOrd="2" destOrd="0" parTransId="{69D5E51C-913C-478A-AB36-09BE40A878A0}" sibTransId="{1E5B2FD3-4DBA-4D7A-AC14-FA9FD763218C}"/>
    <dgm:cxn modelId="{37C97238-F290-423D-A3BD-667706BB5680}" srcId="{9ACB7D95-280B-4999-9787-62B68B0F7829}" destId="{1FDDD1B4-5257-4428-89CB-9115C4ADEA84}" srcOrd="0" destOrd="0" parTransId="{36308CC3-9DBB-4D47-A9CA-52ACE2210677}" sibTransId="{22BC8594-D165-4AC7-84A3-0005F8A8C263}"/>
    <dgm:cxn modelId="{866C8848-A000-4143-BE55-88850CD532DE}" type="presOf" srcId="{9ACB7D95-280B-4999-9787-62B68B0F7829}" destId="{F58A881A-3910-4A23-86B8-1362D09B2A6A}" srcOrd="0" destOrd="0" presId="urn:microsoft.com/office/officeart/2005/8/layout/hProcess9"/>
    <dgm:cxn modelId="{17B6CC79-3227-4250-9ED7-BFE5EE3700BD}" type="presOf" srcId="{F301E4C4-B54E-4BB8-9371-9F0E7A77C71F}" destId="{324F1F7D-8C33-446E-943C-496323C62A7D}" srcOrd="0" destOrd="0" presId="urn:microsoft.com/office/officeart/2005/8/layout/hProcess9"/>
    <dgm:cxn modelId="{963079E2-B83E-4271-9506-31CC4288509D}" type="presOf" srcId="{1FDDD1B4-5257-4428-89CB-9115C4ADEA84}" destId="{528760F6-B00E-404B-96DC-26AFDD01A2FB}" srcOrd="0" destOrd="0" presId="urn:microsoft.com/office/officeart/2005/8/layout/hProcess9"/>
    <dgm:cxn modelId="{4C407FE7-9449-4505-9BA6-D58CE8911E55}" type="presParOf" srcId="{F58A881A-3910-4A23-86B8-1362D09B2A6A}" destId="{DA99A2F4-E707-4B41-85EC-F01AE8EE25A1}" srcOrd="0" destOrd="0" presId="urn:microsoft.com/office/officeart/2005/8/layout/hProcess9"/>
    <dgm:cxn modelId="{54D89906-33FD-498A-9364-D776A44429E7}" type="presParOf" srcId="{F58A881A-3910-4A23-86B8-1362D09B2A6A}" destId="{E88CEE2C-6A09-4F58-8A39-6B18FAA1FB37}" srcOrd="1" destOrd="0" presId="urn:microsoft.com/office/officeart/2005/8/layout/hProcess9"/>
    <dgm:cxn modelId="{9597E0ED-8E71-4F0A-9D20-2FFA9F2C634B}" type="presParOf" srcId="{E88CEE2C-6A09-4F58-8A39-6B18FAA1FB37}" destId="{528760F6-B00E-404B-96DC-26AFDD01A2FB}" srcOrd="0" destOrd="0" presId="urn:microsoft.com/office/officeart/2005/8/layout/hProcess9"/>
    <dgm:cxn modelId="{F022E9B9-29F2-4703-932D-F67EC2E67ED6}" type="presParOf" srcId="{E88CEE2C-6A09-4F58-8A39-6B18FAA1FB37}" destId="{F5C70033-8FCF-46C6-B504-40AA728ADF0C}" srcOrd="1" destOrd="0" presId="urn:microsoft.com/office/officeart/2005/8/layout/hProcess9"/>
    <dgm:cxn modelId="{549A669C-0457-4DBF-A835-DB0E2136353B}" type="presParOf" srcId="{E88CEE2C-6A09-4F58-8A39-6B18FAA1FB37}" destId="{324F1F7D-8C33-446E-943C-496323C62A7D}" srcOrd="2" destOrd="0" presId="urn:microsoft.com/office/officeart/2005/8/layout/hProcess9"/>
    <dgm:cxn modelId="{DB2A004E-57D7-4F48-8171-492980765C0A}" type="presParOf" srcId="{E88CEE2C-6A09-4F58-8A39-6B18FAA1FB37}" destId="{45320C7E-C55A-4532-B1EA-802D12F59101}" srcOrd="3" destOrd="0" presId="urn:microsoft.com/office/officeart/2005/8/layout/hProcess9"/>
    <dgm:cxn modelId="{6E4726C1-A912-4ACC-A517-E08B5A17311F}" type="presParOf" srcId="{E88CEE2C-6A09-4F58-8A39-6B18FAA1FB37}" destId="{6454EFA6-0191-4D0A-8179-8C1B731D47C8}"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1C24551-4D93-4E92-8BC0-8C762A063FA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l-GR"/>
        </a:p>
      </dgm:t>
    </dgm:pt>
    <dgm:pt modelId="{6DF81987-5F6A-4F7B-82F4-CB4A38F0757A}">
      <dgm:prSet custT="1"/>
      <dgm:spPr>
        <a:solidFill>
          <a:schemeClr val="accent4">
            <a:lumMod val="75000"/>
          </a:schemeClr>
        </a:solidFill>
      </dgm:spPr>
      <dgm:t>
        <a:bodyPr/>
        <a:lstStyle/>
        <a:p>
          <a:r>
            <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Προσαρμογή του ΕΥ σε ΕΥ κατάλληλο για ξένους μαθητές </a:t>
          </a:r>
          <a:r>
            <a:rPr lang="en-US"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Erasmus</a:t>
          </a:r>
          <a:endPar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gm:t>
    </dgm:pt>
    <dgm:pt modelId="{004B0E13-438B-4648-8367-807CC42984AC}" type="parTrans" cxnId="{CD03D968-BF11-4579-9929-6593AEA414F9}">
      <dgm:prSet/>
      <dgm:spPr/>
      <dgm:t>
        <a:bodyPr/>
        <a:lstStyle/>
        <a:p>
          <a:endParaRPr lang="el-GR"/>
        </a:p>
      </dgm:t>
    </dgm:pt>
    <dgm:pt modelId="{C43DBA00-3CE8-4999-A8CE-F31D375B5F7B}" type="sibTrans" cxnId="{CD03D968-BF11-4579-9929-6593AEA414F9}">
      <dgm:prSet/>
      <dgm:spPr/>
      <dgm:t>
        <a:bodyPr/>
        <a:lstStyle/>
        <a:p>
          <a:endParaRPr lang="el-GR"/>
        </a:p>
      </dgm:t>
    </dgm:pt>
    <dgm:pt modelId="{ECD3A28C-090D-4E7D-9EDB-072472A79B6E}">
      <dgm:prSet custT="1"/>
      <dgm:spPr>
        <a:solidFill>
          <a:srgbClr val="931B1B"/>
        </a:solidFill>
      </dgm:spPr>
      <dgm:t>
        <a:bodyPr/>
        <a:lstStyle/>
        <a:p>
          <a:r>
            <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Μετατροπή του ΕΥ σε ΕΥ για ενήλικες </a:t>
          </a:r>
        </a:p>
      </dgm:t>
    </dgm:pt>
    <dgm:pt modelId="{5E1F163E-7B1E-405B-BE4C-DB902660B4EF}" type="parTrans" cxnId="{4FCAFE6C-5EF6-40AD-A568-F7A34B8ABFE6}">
      <dgm:prSet/>
      <dgm:spPr/>
      <dgm:t>
        <a:bodyPr/>
        <a:lstStyle/>
        <a:p>
          <a:endParaRPr lang="el-GR"/>
        </a:p>
      </dgm:t>
    </dgm:pt>
    <dgm:pt modelId="{6710B0F0-6108-433A-9A0E-28E1E3378040}" type="sibTrans" cxnId="{4FCAFE6C-5EF6-40AD-A568-F7A34B8ABFE6}">
      <dgm:prSet/>
      <dgm:spPr/>
      <dgm:t>
        <a:bodyPr/>
        <a:lstStyle/>
        <a:p>
          <a:endParaRPr lang="el-GR"/>
        </a:p>
      </dgm:t>
    </dgm:pt>
    <dgm:pt modelId="{51EE6FE6-3BBF-4582-AD18-9B3A403DA671}">
      <dgm:prSet custT="1"/>
      <dgm:spPr>
        <a:solidFill>
          <a:schemeClr val="accent6">
            <a:lumMod val="75000"/>
          </a:schemeClr>
        </a:solidFill>
      </dgm:spPr>
      <dgm:t>
        <a:bodyPr/>
        <a:lstStyle/>
        <a:p>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Αξιοποίηση του χωροευαίσθητου παιχνιδιού ΕΠ, ως μια εμπειρία ξενάγησης, στο νησί της Σπιναλόγκας, για τουρίστες</a:t>
          </a:r>
        </a:p>
      </dgm:t>
    </dgm:pt>
    <dgm:pt modelId="{17FD7FE6-42C9-48EE-AB5D-CB78B14C894E}" type="parTrans" cxnId="{465C21D9-2F89-4CAA-8067-3CE68C840419}">
      <dgm:prSet/>
      <dgm:spPr/>
      <dgm:t>
        <a:bodyPr/>
        <a:lstStyle/>
        <a:p>
          <a:endParaRPr lang="el-GR"/>
        </a:p>
      </dgm:t>
    </dgm:pt>
    <dgm:pt modelId="{39CE4822-3CC2-4DEA-9278-F6C7BE484719}" type="sibTrans" cxnId="{465C21D9-2F89-4CAA-8067-3CE68C840419}">
      <dgm:prSet/>
      <dgm:spPr/>
      <dgm:t>
        <a:bodyPr/>
        <a:lstStyle/>
        <a:p>
          <a:endParaRPr lang="el-GR"/>
        </a:p>
      </dgm:t>
    </dgm:pt>
    <dgm:pt modelId="{7BF8A142-F350-4576-AA71-2670E9C2D8C4}">
      <dgm:prSet custT="1"/>
      <dgm:spPr/>
      <dgm:t>
        <a:bodyPr/>
        <a:lstStyle/>
        <a:p>
          <a:r>
            <a:rPr lang="el-GR" sz="24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Μελλοντική δημιουργία αντίστοιχου ΕΥ, για την πόλη του Αγίου Νικολάου</a:t>
          </a:r>
        </a:p>
      </dgm:t>
    </dgm:pt>
    <dgm:pt modelId="{3A1F4081-3D7C-472C-A5C8-F4652FE5462D}" type="parTrans" cxnId="{45F8F31C-88DE-4AFD-A08F-D7CC3E4AF76F}">
      <dgm:prSet/>
      <dgm:spPr/>
      <dgm:t>
        <a:bodyPr/>
        <a:lstStyle/>
        <a:p>
          <a:endParaRPr lang="el-GR"/>
        </a:p>
      </dgm:t>
    </dgm:pt>
    <dgm:pt modelId="{4E615EAE-4C9E-4EBA-8EF0-528827ACB7B1}" type="sibTrans" cxnId="{45F8F31C-88DE-4AFD-A08F-D7CC3E4AF76F}">
      <dgm:prSet/>
      <dgm:spPr/>
      <dgm:t>
        <a:bodyPr/>
        <a:lstStyle/>
        <a:p>
          <a:endParaRPr lang="el-GR"/>
        </a:p>
      </dgm:t>
    </dgm:pt>
    <dgm:pt modelId="{2401FE84-54C3-4B98-A58B-1DDDA36B4A02}" type="pres">
      <dgm:prSet presAssocID="{31C24551-4D93-4E92-8BC0-8C762A063FA5}" presName="diagram" presStyleCnt="0">
        <dgm:presLayoutVars>
          <dgm:dir/>
          <dgm:resizeHandles val="exact"/>
        </dgm:presLayoutVars>
      </dgm:prSet>
      <dgm:spPr/>
      <dgm:t>
        <a:bodyPr/>
        <a:lstStyle/>
        <a:p>
          <a:endParaRPr lang="el-GR"/>
        </a:p>
      </dgm:t>
    </dgm:pt>
    <dgm:pt modelId="{CD18F327-5904-4C62-8A02-7F18C9055111}" type="pres">
      <dgm:prSet presAssocID="{6DF81987-5F6A-4F7B-82F4-CB4A38F0757A}" presName="node" presStyleLbl="node1" presStyleIdx="0" presStyleCnt="4">
        <dgm:presLayoutVars>
          <dgm:bulletEnabled val="1"/>
        </dgm:presLayoutVars>
      </dgm:prSet>
      <dgm:spPr/>
      <dgm:t>
        <a:bodyPr/>
        <a:lstStyle/>
        <a:p>
          <a:endParaRPr lang="el-GR"/>
        </a:p>
      </dgm:t>
    </dgm:pt>
    <dgm:pt modelId="{56E21EE7-0021-4C48-A13A-52AD8CBC1B8E}" type="pres">
      <dgm:prSet presAssocID="{C43DBA00-3CE8-4999-A8CE-F31D375B5F7B}" presName="sibTrans" presStyleCnt="0"/>
      <dgm:spPr/>
    </dgm:pt>
    <dgm:pt modelId="{5AE15C90-5107-4CC8-9B61-E86C5846B409}" type="pres">
      <dgm:prSet presAssocID="{ECD3A28C-090D-4E7D-9EDB-072472A79B6E}" presName="node" presStyleLbl="node1" presStyleIdx="1" presStyleCnt="4">
        <dgm:presLayoutVars>
          <dgm:bulletEnabled val="1"/>
        </dgm:presLayoutVars>
      </dgm:prSet>
      <dgm:spPr/>
      <dgm:t>
        <a:bodyPr/>
        <a:lstStyle/>
        <a:p>
          <a:endParaRPr lang="el-GR"/>
        </a:p>
      </dgm:t>
    </dgm:pt>
    <dgm:pt modelId="{7EC09835-9664-4189-A3B6-407CB163D8D9}" type="pres">
      <dgm:prSet presAssocID="{6710B0F0-6108-433A-9A0E-28E1E3378040}" presName="sibTrans" presStyleCnt="0"/>
      <dgm:spPr/>
    </dgm:pt>
    <dgm:pt modelId="{7CA3D3C2-9EB4-42DA-8109-62D5723B34D2}" type="pres">
      <dgm:prSet presAssocID="{51EE6FE6-3BBF-4582-AD18-9B3A403DA671}" presName="node" presStyleLbl="node1" presStyleIdx="2" presStyleCnt="4">
        <dgm:presLayoutVars>
          <dgm:bulletEnabled val="1"/>
        </dgm:presLayoutVars>
      </dgm:prSet>
      <dgm:spPr/>
      <dgm:t>
        <a:bodyPr/>
        <a:lstStyle/>
        <a:p>
          <a:endParaRPr lang="el-GR"/>
        </a:p>
      </dgm:t>
    </dgm:pt>
    <dgm:pt modelId="{A110C3A5-5C08-41BA-9BD9-2C5FC171D437}" type="pres">
      <dgm:prSet presAssocID="{39CE4822-3CC2-4DEA-9278-F6C7BE484719}" presName="sibTrans" presStyleCnt="0"/>
      <dgm:spPr/>
    </dgm:pt>
    <dgm:pt modelId="{E5E76C9E-A611-4B0E-A815-2AF0317A132E}" type="pres">
      <dgm:prSet presAssocID="{7BF8A142-F350-4576-AA71-2670E9C2D8C4}" presName="node" presStyleLbl="node1" presStyleIdx="3" presStyleCnt="4">
        <dgm:presLayoutVars>
          <dgm:bulletEnabled val="1"/>
        </dgm:presLayoutVars>
      </dgm:prSet>
      <dgm:spPr/>
      <dgm:t>
        <a:bodyPr/>
        <a:lstStyle/>
        <a:p>
          <a:endParaRPr lang="el-GR"/>
        </a:p>
      </dgm:t>
    </dgm:pt>
  </dgm:ptLst>
  <dgm:cxnLst>
    <dgm:cxn modelId="{199D2C59-E79F-42CC-BBF1-9AFE85A9C9A6}" type="presOf" srcId="{6DF81987-5F6A-4F7B-82F4-CB4A38F0757A}" destId="{CD18F327-5904-4C62-8A02-7F18C9055111}" srcOrd="0" destOrd="0" presId="urn:microsoft.com/office/officeart/2005/8/layout/default"/>
    <dgm:cxn modelId="{830233E2-4F47-4582-BBD1-5A04D95D2E09}" type="presOf" srcId="{ECD3A28C-090D-4E7D-9EDB-072472A79B6E}" destId="{5AE15C90-5107-4CC8-9B61-E86C5846B409}" srcOrd="0" destOrd="0" presId="urn:microsoft.com/office/officeart/2005/8/layout/default"/>
    <dgm:cxn modelId="{CD03D968-BF11-4579-9929-6593AEA414F9}" srcId="{31C24551-4D93-4E92-8BC0-8C762A063FA5}" destId="{6DF81987-5F6A-4F7B-82F4-CB4A38F0757A}" srcOrd="0" destOrd="0" parTransId="{004B0E13-438B-4648-8367-807CC42984AC}" sibTransId="{C43DBA00-3CE8-4999-A8CE-F31D375B5F7B}"/>
    <dgm:cxn modelId="{D77600ED-D0F2-4244-A0ED-0FF853DC1770}" type="presOf" srcId="{51EE6FE6-3BBF-4582-AD18-9B3A403DA671}" destId="{7CA3D3C2-9EB4-42DA-8109-62D5723B34D2}" srcOrd="0" destOrd="0" presId="urn:microsoft.com/office/officeart/2005/8/layout/default"/>
    <dgm:cxn modelId="{4B153B69-21D5-4B64-A45C-D8E4C1A17AA0}" type="presOf" srcId="{7BF8A142-F350-4576-AA71-2670E9C2D8C4}" destId="{E5E76C9E-A611-4B0E-A815-2AF0317A132E}" srcOrd="0" destOrd="0" presId="urn:microsoft.com/office/officeart/2005/8/layout/default"/>
    <dgm:cxn modelId="{465C21D9-2F89-4CAA-8067-3CE68C840419}" srcId="{31C24551-4D93-4E92-8BC0-8C762A063FA5}" destId="{51EE6FE6-3BBF-4582-AD18-9B3A403DA671}" srcOrd="2" destOrd="0" parTransId="{17FD7FE6-42C9-48EE-AB5D-CB78B14C894E}" sibTransId="{39CE4822-3CC2-4DEA-9278-F6C7BE484719}"/>
    <dgm:cxn modelId="{45F8F31C-88DE-4AFD-A08F-D7CC3E4AF76F}" srcId="{31C24551-4D93-4E92-8BC0-8C762A063FA5}" destId="{7BF8A142-F350-4576-AA71-2670E9C2D8C4}" srcOrd="3" destOrd="0" parTransId="{3A1F4081-3D7C-472C-A5C8-F4652FE5462D}" sibTransId="{4E615EAE-4C9E-4EBA-8EF0-528827ACB7B1}"/>
    <dgm:cxn modelId="{4FCAFE6C-5EF6-40AD-A568-F7A34B8ABFE6}" srcId="{31C24551-4D93-4E92-8BC0-8C762A063FA5}" destId="{ECD3A28C-090D-4E7D-9EDB-072472A79B6E}" srcOrd="1" destOrd="0" parTransId="{5E1F163E-7B1E-405B-BE4C-DB902660B4EF}" sibTransId="{6710B0F0-6108-433A-9A0E-28E1E3378040}"/>
    <dgm:cxn modelId="{978E50CC-ED7C-4971-9392-0D0C04EFB24A}" type="presOf" srcId="{31C24551-4D93-4E92-8BC0-8C762A063FA5}" destId="{2401FE84-54C3-4B98-A58B-1DDDA36B4A02}" srcOrd="0" destOrd="0" presId="urn:microsoft.com/office/officeart/2005/8/layout/default"/>
    <dgm:cxn modelId="{7EC50EAD-2CDE-4209-8E8E-E4E12213DA5F}" type="presParOf" srcId="{2401FE84-54C3-4B98-A58B-1DDDA36B4A02}" destId="{CD18F327-5904-4C62-8A02-7F18C9055111}" srcOrd="0" destOrd="0" presId="urn:microsoft.com/office/officeart/2005/8/layout/default"/>
    <dgm:cxn modelId="{E344A280-1D91-4528-8D6C-07C4225CE4FD}" type="presParOf" srcId="{2401FE84-54C3-4B98-A58B-1DDDA36B4A02}" destId="{56E21EE7-0021-4C48-A13A-52AD8CBC1B8E}" srcOrd="1" destOrd="0" presId="urn:microsoft.com/office/officeart/2005/8/layout/default"/>
    <dgm:cxn modelId="{ED948B36-50F2-46E4-97C0-AE8F32A5F387}" type="presParOf" srcId="{2401FE84-54C3-4B98-A58B-1DDDA36B4A02}" destId="{5AE15C90-5107-4CC8-9B61-E86C5846B409}" srcOrd="2" destOrd="0" presId="urn:microsoft.com/office/officeart/2005/8/layout/default"/>
    <dgm:cxn modelId="{4282934E-50BB-4482-917C-2524AD26CDE6}" type="presParOf" srcId="{2401FE84-54C3-4B98-A58B-1DDDA36B4A02}" destId="{7EC09835-9664-4189-A3B6-407CB163D8D9}" srcOrd="3" destOrd="0" presId="urn:microsoft.com/office/officeart/2005/8/layout/default"/>
    <dgm:cxn modelId="{95522629-CE7E-4041-B1E4-1DC72E14FF01}" type="presParOf" srcId="{2401FE84-54C3-4B98-A58B-1DDDA36B4A02}" destId="{7CA3D3C2-9EB4-42DA-8109-62D5723B34D2}" srcOrd="4" destOrd="0" presId="urn:microsoft.com/office/officeart/2005/8/layout/default"/>
    <dgm:cxn modelId="{C1F4EA94-8CE7-478B-B3FD-2196F4688DAA}" type="presParOf" srcId="{2401FE84-54C3-4B98-A58B-1DDDA36B4A02}" destId="{A110C3A5-5C08-41BA-9BD9-2C5FC171D437}" srcOrd="5" destOrd="0" presId="urn:microsoft.com/office/officeart/2005/8/layout/default"/>
    <dgm:cxn modelId="{8055A12D-0A6B-4F9E-8365-4C24BA1962CC}" type="presParOf" srcId="{2401FE84-54C3-4B98-A58B-1DDDA36B4A02}" destId="{E5E76C9E-A611-4B0E-A815-2AF0317A132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0B0E26-9C0D-460D-86D4-CE77F31564F6}">
      <dsp:nvSpPr>
        <dsp:cNvPr id="0" name=""/>
        <dsp:cNvSpPr/>
      </dsp:nvSpPr>
      <dsp:spPr>
        <a:xfrm>
          <a:off x="0" y="0"/>
          <a:ext cx="7500990" cy="1731600"/>
        </a:xfrm>
        <a:prstGeom prst="round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a:t>Σχεδιασμός, υλοποίηση και αποτίμηση μιας ολοκληρωμένης παρέμβασης συμπληρωματικής σχολικής ΕξΑΕ με τη χρήση διαδραστικού εκπαιδευτικού υλικού και εφαρμογών επαυξημένης πραγματικότητας για τη διδασκαλία της τοπικής ιστορίας σε μαθητές Δημοτικού: Η περίπτωση της Σπιναλόγκας.</a:t>
          </a:r>
        </a:p>
      </dsp:txBody>
      <dsp:txXfrm>
        <a:off x="84530" y="84530"/>
        <a:ext cx="7331930" cy="15625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DAC0F4-491C-4A69-AFC1-6CD5E8558E6E}">
      <dsp:nvSpPr>
        <dsp:cNvPr id="0" name=""/>
        <dsp:cNvSpPr/>
      </dsp:nvSpPr>
      <ds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14300" tIns="324000" rIns="114300" bIns="0" numCol="1" spcCol="1270" anchor="t" anchorCtr="0">
          <a:noAutofit/>
        </a:bodyPr>
        <a:lstStyle/>
        <a:p>
          <a:pPr lvl="0" algn="ctr" defTabSz="800100">
            <a:lnSpc>
              <a:spcPct val="90000"/>
            </a:lnSpc>
            <a:spcBef>
              <a:spcPct val="0"/>
            </a:spcBef>
            <a:spcAft>
              <a:spcPct val="35000"/>
            </a:spcAft>
          </a:pPr>
          <a:r>
            <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Εκπαιδευτική</a:t>
          </a:r>
          <a:endParaRPr lang="en-GB"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86623" y="86623"/>
        <a:ext cx="1601280" cy="1663829"/>
      </dsp:txXfrm>
    </dsp:sp>
    <dsp:sp modelId="{7051E64A-D17B-4EB1-A3AC-753A44668CC4}">
      <dsp:nvSpPr>
        <dsp:cNvPr id="0" name=""/>
        <dsp:cNvSpPr/>
      </dsp:nvSpPr>
      <ds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27000" tIns="324000" rIns="127000" bIns="0" numCol="1" spcCol="1270" anchor="t"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Ερευνητική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2002339" y="86623"/>
        <a:ext cx="1601280" cy="1663829"/>
      </dsp:txXfrm>
    </dsp:sp>
    <dsp:sp modelId="{C1F2C85E-C404-466B-BA11-EEB8873ED2CA}">
      <dsp:nvSpPr>
        <dsp:cNvPr id="0" name=""/>
        <dsp:cNvSpPr/>
      </dsp:nvSpPr>
      <dsp:spPr>
        <a:xfrm rot="16200000">
          <a:off x="3756649" y="31274"/>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27000" tIns="324000" rIns="127000" bIns="0" numCol="1" spcCol="1270" anchor="t"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3874546" y="86623"/>
        <a:ext cx="1601280" cy="1663829"/>
      </dsp:txXfrm>
    </dsp:sp>
    <dsp:sp modelId="{B436F4AF-A89F-4A56-A36F-88DDC966D0E6}">
      <dsp:nvSpPr>
        <dsp:cNvPr id="0" name=""/>
        <dsp:cNvSpPr/>
      </dsp:nvSpPr>
      <dsp:spPr>
        <a:xfrm rot="16200000">
          <a:off x="5695189" y="31274"/>
          <a:ext cx="1837075" cy="1774526"/>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ln w="12700" cap="flat" cmpd="sng" algn="ctr">
          <a:solidFill>
            <a:schemeClr val="lt1">
              <a:hueOff val="0"/>
              <a:satOff val="0"/>
              <a:lumOff val="0"/>
              <a:alphaOff val="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127000" tIns="324000" rIns="127000" bIns="0" numCol="1" spcCol="1270" anchor="t"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Κοινωνική</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rot="5400000">
        <a:off x="5813086" y="86623"/>
        <a:ext cx="1601280" cy="16638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ABE74C-2B0D-4BA2-93EE-FB540B68146D}">
      <dsp:nvSpPr>
        <dsp:cNvPr id="0" name=""/>
        <dsp:cNvSpPr/>
      </dsp:nvSpPr>
      <dsp:spPr>
        <a:xfrm>
          <a:off x="1081770" y="236652"/>
          <a:ext cx="3889239" cy="3889239"/>
        </a:xfrm>
        <a:prstGeom prst="blockArc">
          <a:avLst>
            <a:gd name="adj1" fmla="val 12873722"/>
            <a:gd name="adj2" fmla="val 17932934"/>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6A1CEABE-1854-4A25-8856-33254CC50868}">
      <dsp:nvSpPr>
        <dsp:cNvPr id="0" name=""/>
        <dsp:cNvSpPr/>
      </dsp:nvSpPr>
      <dsp:spPr>
        <a:xfrm>
          <a:off x="1071171" y="251877"/>
          <a:ext cx="3889239" cy="3889239"/>
        </a:xfrm>
        <a:prstGeom prst="blockArc">
          <a:avLst>
            <a:gd name="adj1" fmla="val 9761674"/>
            <a:gd name="adj2" fmla="val 12907169"/>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50570149-D602-4A74-A472-1F4A9A888B17}">
      <dsp:nvSpPr>
        <dsp:cNvPr id="0" name=""/>
        <dsp:cNvSpPr/>
      </dsp:nvSpPr>
      <dsp:spPr>
        <a:xfrm>
          <a:off x="1099870" y="353888"/>
          <a:ext cx="3889239" cy="3889239"/>
        </a:xfrm>
        <a:prstGeom prst="blockArc">
          <a:avLst>
            <a:gd name="adj1" fmla="val 6326940"/>
            <a:gd name="adj2" fmla="val 9952763"/>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9F3C9F10-A16E-4222-A1E7-4BE4D92AF7CD}">
      <dsp:nvSpPr>
        <dsp:cNvPr id="0" name=""/>
        <dsp:cNvSpPr/>
      </dsp:nvSpPr>
      <dsp:spPr>
        <a:xfrm>
          <a:off x="2028416" y="937859"/>
          <a:ext cx="3889239" cy="3889239"/>
        </a:xfrm>
        <a:prstGeom prst="blockArc">
          <a:avLst>
            <a:gd name="adj1" fmla="val 2467000"/>
            <a:gd name="adj2" fmla="val 8333000"/>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75D69AA0-DD84-4DB9-A37F-709F20706256}">
      <dsp:nvSpPr>
        <dsp:cNvPr id="0" name=""/>
        <dsp:cNvSpPr/>
      </dsp:nvSpPr>
      <dsp:spPr>
        <a:xfrm>
          <a:off x="2545288" y="521403"/>
          <a:ext cx="3889239" cy="3889239"/>
        </a:xfrm>
        <a:prstGeom prst="blockArc">
          <a:avLst>
            <a:gd name="adj1" fmla="val 267185"/>
            <a:gd name="adj2" fmla="val 3669897"/>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B35ABEA8-B3DE-4716-83DF-15B52249DE64}">
      <dsp:nvSpPr>
        <dsp:cNvPr id="0" name=""/>
        <dsp:cNvSpPr/>
      </dsp:nvSpPr>
      <dsp:spPr>
        <a:xfrm>
          <a:off x="2662550" y="-4338"/>
          <a:ext cx="3889239" cy="3889239"/>
        </a:xfrm>
        <a:prstGeom prst="blockArc">
          <a:avLst>
            <a:gd name="adj1" fmla="val 20001936"/>
            <a:gd name="adj2" fmla="val 1241640"/>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25A11FDE-C1D2-4D65-BB73-DE096A26A15A}">
      <dsp:nvSpPr>
        <dsp:cNvPr id="0" name=""/>
        <dsp:cNvSpPr/>
      </dsp:nvSpPr>
      <dsp:spPr>
        <a:xfrm>
          <a:off x="2838532" y="280865"/>
          <a:ext cx="3889239" cy="3889239"/>
        </a:xfrm>
        <a:prstGeom prst="blockArc">
          <a:avLst>
            <a:gd name="adj1" fmla="val 14640069"/>
            <a:gd name="adj2" fmla="val 19396925"/>
            <a:gd name="adj3" fmla="val 3900"/>
          </a:avLst>
        </a:prstGeom>
        <a:solidFill>
          <a:schemeClr val="accent1">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3762BD43-F88D-4DFE-B0AC-77F71231907B}">
      <dsp:nvSpPr>
        <dsp:cNvPr id="0" name=""/>
        <dsp:cNvSpPr/>
      </dsp:nvSpPr>
      <dsp:spPr>
        <a:xfrm>
          <a:off x="2753704" y="1666001"/>
          <a:ext cx="2076542" cy="1504871"/>
        </a:xfrm>
        <a:prstGeom prst="ellipse">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2400300">
            <a:lnSpc>
              <a:spcPct val="90000"/>
            </a:lnSpc>
            <a:spcBef>
              <a:spcPct val="0"/>
            </a:spcBef>
            <a:spcAft>
              <a:spcPct val="35000"/>
            </a:spcAft>
          </a:pPr>
          <a:r>
            <a:rPr lang="el-GR" sz="5400" kern="1200" dirty="0"/>
            <a:t>ΕξΑΕ</a:t>
          </a:r>
          <a:endParaRPr lang="en-GB" sz="5400" kern="1200" dirty="0"/>
        </a:p>
      </dsp:txBody>
      <dsp:txXfrm>
        <a:off x="3057807" y="1886384"/>
        <a:ext cx="1468336" cy="1064105"/>
      </dsp:txXfrm>
    </dsp:sp>
    <dsp:sp modelId="{56E88155-1305-4818-A738-3B7EBB070D02}">
      <dsp:nvSpPr>
        <dsp:cNvPr id="0" name=""/>
        <dsp:cNvSpPr/>
      </dsp:nvSpPr>
      <dsp:spPr>
        <a:xfrm>
          <a:off x="2679713" y="-77573"/>
          <a:ext cx="2535263" cy="1178629"/>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Βασικές θεωρίες - Έννοιες</a:t>
          </a:r>
          <a:endParaRPr lang="en-GB"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3050994" y="95033"/>
        <a:ext cx="1792701" cy="833417"/>
      </dsp:txXfrm>
    </dsp:sp>
    <dsp:sp modelId="{8550F7F5-84DB-425E-AFC9-9E745449D0AB}">
      <dsp:nvSpPr>
        <dsp:cNvPr id="0" name=""/>
        <dsp:cNvSpPr/>
      </dsp:nvSpPr>
      <dsp:spPr>
        <a:xfrm>
          <a:off x="5214975" y="455404"/>
          <a:ext cx="2193126" cy="1260226"/>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Παιδαγωγικές γενιές</a:t>
          </a:r>
          <a:endParaRPr lang="en-GB"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5536151" y="639960"/>
        <a:ext cx="1550774" cy="891114"/>
      </dsp:txXfrm>
    </dsp:sp>
    <dsp:sp modelId="{DFF69D93-A49C-4CFD-A5A8-F61222AF293D}">
      <dsp:nvSpPr>
        <dsp:cNvPr id="0" name=""/>
        <dsp:cNvSpPr/>
      </dsp:nvSpPr>
      <dsp:spPr>
        <a:xfrm>
          <a:off x="5214974" y="2037069"/>
          <a:ext cx="2351749" cy="1153989"/>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Σχολική ΕξΑΕ</a:t>
          </a:r>
          <a:endParaRPr lang="en-GB"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5559380" y="2206067"/>
        <a:ext cx="1662937" cy="815993"/>
      </dsp:txXfrm>
    </dsp:sp>
    <dsp:sp modelId="{8F6E2F77-F052-4D95-919D-DF506A0483B8}">
      <dsp:nvSpPr>
        <dsp:cNvPr id="0" name=""/>
        <dsp:cNvSpPr/>
      </dsp:nvSpPr>
      <dsp:spPr>
        <a:xfrm>
          <a:off x="4246681" y="3513062"/>
          <a:ext cx="2325614" cy="1246500"/>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Σύγχρονη – Ασύγχρονη</a:t>
          </a:r>
          <a:endParaRPr lang="en-GB"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4587259" y="3695608"/>
        <a:ext cx="1644458" cy="881408"/>
      </dsp:txXfrm>
    </dsp:sp>
    <dsp:sp modelId="{B2C3EAF8-7C82-489E-9037-D0213FBAEBC3}">
      <dsp:nvSpPr>
        <dsp:cNvPr id="0" name=""/>
        <dsp:cNvSpPr/>
      </dsp:nvSpPr>
      <dsp:spPr>
        <a:xfrm>
          <a:off x="1322259" y="3529532"/>
          <a:ext cx="2428648" cy="1213560"/>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Περιβάλλοντα </a:t>
          </a:r>
          <a:r>
            <a:rPr lang="en-US"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e-Learning</a:t>
          </a:r>
          <a:endPar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1677926" y="3707254"/>
        <a:ext cx="1717314" cy="858116"/>
      </dsp:txXfrm>
    </dsp:sp>
    <dsp:sp modelId="{AC3CB020-9BE8-4015-BB96-F43FC9F16C7F}">
      <dsp:nvSpPr>
        <dsp:cNvPr id="0" name=""/>
        <dsp:cNvSpPr/>
      </dsp:nvSpPr>
      <dsp:spPr>
        <a:xfrm>
          <a:off x="8006" y="2174659"/>
          <a:ext cx="2374797" cy="1178028"/>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Περιβάλλοντα </a:t>
          </a:r>
          <a:r>
            <a:rPr lang="en-US"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m-Learning</a:t>
          </a: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endParaRPr lang="en-GB" sz="28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355787" y="2347177"/>
        <a:ext cx="1679235" cy="832992"/>
      </dsp:txXfrm>
    </dsp:sp>
    <dsp:sp modelId="{F482D9FE-7FC3-4FE0-AAAE-E72F4A784140}">
      <dsp:nvSpPr>
        <dsp:cNvPr id="0" name=""/>
        <dsp:cNvSpPr/>
      </dsp:nvSpPr>
      <dsp:spPr>
        <a:xfrm>
          <a:off x="269197" y="491830"/>
          <a:ext cx="2374007" cy="1215551"/>
        </a:xfrm>
        <a:prstGeom prst="ellipse">
          <a:avLst/>
        </a:prstGeom>
        <a:solidFill>
          <a:schemeClr val="bg1"/>
        </a:solidFill>
        <a:ln w="101600" cap="flat" cmpd="sng" algn="ctr">
          <a:solidFill>
            <a:schemeClr val="accent4">
              <a:lumMod val="75000"/>
            </a:schemeClr>
          </a:solidFill>
          <a:prstDash val="solid"/>
          <a:miter lim="800000"/>
        </a:ln>
        <a:effectLst/>
        <a:scene3d>
          <a:camera prst="orthographicFront"/>
          <a:lightRig rig="threePt" dir="t"/>
        </a:scene3d>
        <a:sp3d>
          <a:bevelT prst="angle"/>
        </a:sp3d>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l-GR"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Αρχές σχεδιασμού ΕΥ</a:t>
          </a:r>
          <a:endParaRPr lang="en-GB" sz="2200" b="1" kern="1200" spc="-150" dirty="0">
            <a:solidFill>
              <a:schemeClr val="accent5">
                <a:lumMod val="50000"/>
              </a:schemeClr>
            </a:solidFill>
            <a:effectLst>
              <a:outerShdw blurRad="38100" dist="38100" dir="2700000" algn="tl">
                <a:srgbClr val="000000">
                  <a:alpha val="43137"/>
                </a:srgbClr>
              </a:outerShdw>
            </a:effectLst>
            <a:latin typeface="Times New Roman" pitchFamily="18" charset="0"/>
            <a:cs typeface="Times New Roman" pitchFamily="18" charset="0"/>
          </a:endParaRPr>
        </a:p>
      </dsp:txBody>
      <dsp:txXfrm>
        <a:off x="616862" y="669843"/>
        <a:ext cx="1678677" cy="8595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CC8F0C-5797-452A-916F-C2D9FECDCD7A}">
      <dsp:nvSpPr>
        <dsp:cNvPr id="0" name=""/>
        <dsp:cNvSpPr/>
      </dsp:nvSpPr>
      <dsp:spPr>
        <a:xfrm>
          <a:off x="1937313" y="1693491"/>
          <a:ext cx="2527185" cy="16427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Περιβάλλοντα  </a:t>
          </a:r>
          <a:r>
            <a:rPr lang="en-US" sz="18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m-Learning </a:t>
          </a:r>
          <a:r>
            <a:rPr lang="el-GR" sz="18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&amp; Επαυξημένη Πραγματικότητα</a:t>
          </a:r>
        </a:p>
      </dsp:txBody>
      <dsp:txXfrm>
        <a:off x="2307411" y="1934073"/>
        <a:ext cx="1786989" cy="1161631"/>
      </dsp:txXfrm>
    </dsp:sp>
    <dsp:sp modelId="{3E1CABC4-228F-40FA-AFF4-435AA3CDB61B}">
      <dsp:nvSpPr>
        <dsp:cNvPr id="0" name=""/>
        <dsp:cNvSpPr/>
      </dsp:nvSpPr>
      <dsp:spPr>
        <a:xfrm rot="16200000">
          <a:off x="3103554" y="1290511"/>
          <a:ext cx="194703" cy="449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3132760" y="1409640"/>
        <a:ext cx="136292" cy="269769"/>
      </dsp:txXfrm>
    </dsp:sp>
    <dsp:sp modelId="{3E7AB812-2239-4776-B77D-225D1193832C}">
      <dsp:nvSpPr>
        <dsp:cNvPr id="0" name=""/>
        <dsp:cNvSpPr/>
      </dsp:nvSpPr>
      <dsp:spPr>
        <a:xfrm>
          <a:off x="2539706" y="3726"/>
          <a:ext cx="1322399" cy="1322399"/>
        </a:xfrm>
        <a:prstGeom prst="ellipse">
          <a:avLst/>
        </a:prstGeom>
        <a:solidFill>
          <a:srgbClr val="931B1B"/>
        </a:solidFill>
        <a:ln w="12700" cap="flat" cmpd="sng" algn="ctr">
          <a:solidFill>
            <a:srgbClr val="931B1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Έννοια</a:t>
          </a:r>
        </a:p>
      </dsp:txBody>
      <dsp:txXfrm>
        <a:off x="2733367" y="197387"/>
        <a:ext cx="935077" cy="935077"/>
      </dsp:txXfrm>
    </dsp:sp>
    <dsp:sp modelId="{2D345DFF-34DA-4DEB-8474-A137645BB56C}">
      <dsp:nvSpPr>
        <dsp:cNvPr id="0" name=""/>
        <dsp:cNvSpPr/>
      </dsp:nvSpPr>
      <dsp:spPr>
        <a:xfrm rot="21548943">
          <a:off x="4568693" y="2267894"/>
          <a:ext cx="251868" cy="449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a:off x="4568697" y="2358378"/>
        <a:ext cx="176308" cy="269769"/>
      </dsp:txXfrm>
    </dsp:sp>
    <dsp:sp modelId="{53D58CF2-26E1-4573-97A9-A9839DE380E4}">
      <dsp:nvSpPr>
        <dsp:cNvPr id="0" name=""/>
        <dsp:cNvSpPr/>
      </dsp:nvSpPr>
      <dsp:spPr>
        <a:xfrm>
          <a:off x="4939268" y="1818048"/>
          <a:ext cx="1322399" cy="1322399"/>
        </a:xfrm>
        <a:prstGeom prst="ellipse">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Τύποι</a:t>
          </a:r>
        </a:p>
      </dsp:txBody>
      <dsp:txXfrm>
        <a:off x="5132929" y="2011709"/>
        <a:ext cx="935077" cy="935077"/>
      </dsp:txXfrm>
    </dsp:sp>
    <dsp:sp modelId="{F99F9FCD-E670-43DF-8F8E-F060F38FFA2C}">
      <dsp:nvSpPr>
        <dsp:cNvPr id="0" name=""/>
        <dsp:cNvSpPr/>
      </dsp:nvSpPr>
      <dsp:spPr>
        <a:xfrm rot="5436023">
          <a:off x="3092058" y="3291457"/>
          <a:ext cx="196709" cy="449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rot="10800000">
        <a:off x="3121874" y="3351875"/>
        <a:ext cx="137696" cy="269769"/>
      </dsp:txXfrm>
    </dsp:sp>
    <dsp:sp modelId="{42B9F474-7405-4F8D-BD6F-67A63917FD3E}">
      <dsp:nvSpPr>
        <dsp:cNvPr id="0" name=""/>
        <dsp:cNvSpPr/>
      </dsp:nvSpPr>
      <dsp:spPr>
        <a:xfrm>
          <a:off x="2258506" y="3707378"/>
          <a:ext cx="1845950" cy="1322399"/>
        </a:xfrm>
        <a:prstGeom prst="ellipse">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l-GR" sz="1600" b="1" kern="12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Παιδαγωγικό Πλαίσιο</a:t>
          </a:r>
        </a:p>
      </dsp:txBody>
      <dsp:txXfrm>
        <a:off x="2528839" y="3901039"/>
        <a:ext cx="1305284" cy="935077"/>
      </dsp:txXfrm>
    </dsp:sp>
    <dsp:sp modelId="{9310978A-3ACF-4020-8860-B968531AA4FC}">
      <dsp:nvSpPr>
        <dsp:cNvPr id="0" name=""/>
        <dsp:cNvSpPr/>
      </dsp:nvSpPr>
      <dsp:spPr>
        <a:xfrm rot="10837611">
          <a:off x="1576134" y="2273701"/>
          <a:ext cx="255369" cy="44961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el-GR" sz="1900" kern="1200"/>
        </a:p>
      </dsp:txBody>
      <dsp:txXfrm rot="10800000">
        <a:off x="1652743" y="2364043"/>
        <a:ext cx="178758" cy="269769"/>
      </dsp:txXfrm>
    </dsp:sp>
    <dsp:sp modelId="{33A17A02-75A8-4C9B-8701-333F2A7793DE}">
      <dsp:nvSpPr>
        <dsp:cNvPr id="0" name=""/>
        <dsp:cNvSpPr/>
      </dsp:nvSpPr>
      <dsp:spPr>
        <a:xfrm>
          <a:off x="8" y="1826631"/>
          <a:ext cx="1455736" cy="1322399"/>
        </a:xfrm>
        <a:prstGeom prst="ellipse">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l-GR" sz="1800" b="1" kern="1200" dirty="0">
              <a:solidFill>
                <a:schemeClr val="accent5">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p>
      </dsp:txBody>
      <dsp:txXfrm>
        <a:off x="213196" y="2020292"/>
        <a:ext cx="1029360" cy="9350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81969-526F-47FA-8E3B-16F3E0D6E3A9}">
      <dsp:nvSpPr>
        <dsp:cNvPr id="0" name=""/>
        <dsp:cNvSpPr/>
      </dsp:nvSpPr>
      <dsp:spPr>
        <a:xfrm rot="16200000">
          <a:off x="740690" y="-740690"/>
          <a:ext cx="2196244" cy="3677626"/>
        </a:xfrm>
        <a:prstGeom prst="round1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defTabSz="889000">
            <a:lnSpc>
              <a:spcPct val="90000"/>
            </a:lnSpc>
            <a:spcBef>
              <a:spcPct val="0"/>
            </a:spcBef>
            <a:spcAft>
              <a:spcPct val="35000"/>
            </a:spcAft>
          </a:pPr>
          <a:endPar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Σχολική ΕξΑΕ</a:t>
          </a:r>
        </a:p>
        <a:p>
          <a:pPr lvl="0" algn="ctr" defTabSz="889000">
            <a:lnSpc>
              <a:spcPct val="90000"/>
            </a:lnSpc>
            <a:spcBef>
              <a:spcPct val="0"/>
            </a:spcBef>
            <a:spcAft>
              <a:spcPct val="35000"/>
            </a:spcAft>
          </a:pPr>
          <a:r>
            <a:rPr lang="el-GR" sz="1800" b="0" i="1" kern="1200" dirty="0">
              <a:solidFill>
                <a:schemeClr val="bg1"/>
              </a:solidFill>
              <a:effectLst/>
              <a:latin typeface="Times New Roman" panose="02020603050405020304" pitchFamily="18" charset="0"/>
              <a:cs typeface="Times New Roman" panose="02020603050405020304" pitchFamily="18" charset="0"/>
            </a:rPr>
            <a:t>Συμπληρωματική σχολική ΕξΑΕ</a:t>
          </a:r>
        </a:p>
        <a:p>
          <a:pPr lvl="0" algn="ctr" defTabSz="889000">
            <a:lnSpc>
              <a:spcPct val="90000"/>
            </a:lnSpc>
            <a:spcBef>
              <a:spcPct val="0"/>
            </a:spcBef>
            <a:spcAft>
              <a:spcPct val="35000"/>
            </a:spcAft>
          </a:pPr>
          <a:r>
            <a:rPr lang="el-GR" sz="1800" b="0" i="1" kern="1200" dirty="0">
              <a:solidFill>
                <a:schemeClr val="bg1"/>
              </a:solidFill>
              <a:effectLst/>
              <a:latin typeface="Times New Roman" panose="02020603050405020304" pitchFamily="18" charset="0"/>
              <a:cs typeface="Times New Roman" panose="02020603050405020304" pitchFamily="18" charset="0"/>
            </a:rPr>
            <a:t>Ασύγχρονη ΕξΑΕ</a:t>
          </a:r>
        </a:p>
        <a:p>
          <a:pPr lvl="0" algn="ctr" defTabSz="889000">
            <a:lnSpc>
              <a:spcPct val="90000"/>
            </a:lnSpc>
            <a:spcBef>
              <a:spcPct val="0"/>
            </a:spcBef>
            <a:spcAft>
              <a:spcPct val="35000"/>
            </a:spcAft>
          </a:pPr>
          <a:r>
            <a:rPr lang="el-GR" sz="1800" i="1" kern="1200" dirty="0">
              <a:latin typeface="Times New Roman" panose="02020603050405020304" pitchFamily="18" charset="0"/>
              <a:cs typeface="Times New Roman" panose="02020603050405020304" pitchFamily="18" charset="0"/>
            </a:rPr>
            <a:t>Μεικτό – Συνδυαστικό περιβάλλον μάθησης</a:t>
          </a:r>
          <a:endParaRPr lang="el-GR" sz="1800" b="0" i="1" kern="1200" dirty="0">
            <a:solidFill>
              <a:schemeClr val="bg1"/>
            </a:solidFill>
            <a:effectLst/>
            <a:latin typeface="Times New Roman" panose="02020603050405020304" pitchFamily="18" charset="0"/>
            <a:cs typeface="Times New Roman" panose="02020603050405020304" pitchFamily="18" charset="0"/>
          </a:endParaRPr>
        </a:p>
        <a:p>
          <a:pPr lvl="0" algn="ctr" defTabSz="889000">
            <a:lnSpc>
              <a:spcPct val="90000"/>
            </a:lnSpc>
            <a:spcBef>
              <a:spcPct val="0"/>
            </a:spcBef>
            <a:spcAft>
              <a:spcPct val="35000"/>
            </a:spcAft>
          </a:pPr>
          <a:endParaRPr lang="el-GR" sz="1800" b="0" i="1" kern="1200" dirty="0">
            <a:solidFill>
              <a:schemeClr val="bg1"/>
            </a:solidFill>
            <a:effectLst/>
            <a:latin typeface="Times New Roman" panose="02020603050405020304" pitchFamily="18" charset="0"/>
            <a:cs typeface="Times New Roman" panose="02020603050405020304" pitchFamily="18" charset="0"/>
          </a:endParaRPr>
        </a:p>
      </dsp:txBody>
      <dsp:txXfrm rot="5400000">
        <a:off x="0" y="0"/>
        <a:ext cx="3677626" cy="1647183"/>
      </dsp:txXfrm>
    </dsp:sp>
    <dsp:sp modelId="{38DFD5A8-E9B9-4D5B-A224-1D3DB5466565}">
      <dsp:nvSpPr>
        <dsp:cNvPr id="0" name=""/>
        <dsp:cNvSpPr/>
      </dsp:nvSpPr>
      <dsp:spPr>
        <a:xfrm>
          <a:off x="3677626" y="2591"/>
          <a:ext cx="3677626" cy="2196244"/>
        </a:xfrm>
        <a:prstGeom prst="round1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buNone/>
          </a:pPr>
          <a:endParaRPr lang="el-GR" sz="2000" kern="1200" dirty="0"/>
        </a:p>
        <a:p>
          <a:pPr lvl="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Διδακτική Τοπικής Ιστορίας</a:t>
          </a:r>
        </a:p>
        <a:p>
          <a:pPr lvl="0" algn="ctr" defTabSz="889000">
            <a:lnSpc>
              <a:spcPct val="90000"/>
            </a:lnSpc>
            <a:spcBef>
              <a:spcPct val="0"/>
            </a:spcBef>
            <a:spcAft>
              <a:spcPct val="35000"/>
            </a:spcAft>
            <a:buFont typeface="Arial" panose="020B0604020202020204" pitchFamily="34" charset="0"/>
            <a:buChar char="•"/>
          </a:pPr>
          <a:r>
            <a:rPr lang="el-GR" sz="1800" i="1" kern="1200" dirty="0">
              <a:latin typeface="Times New Roman" panose="02020603050405020304" pitchFamily="18" charset="0"/>
              <a:cs typeface="Times New Roman" panose="02020603050405020304" pitchFamily="18" charset="0"/>
            </a:rPr>
            <a:t>Η τοπική ιστορία στο Δημοτικό</a:t>
          </a:r>
        </a:p>
        <a:p>
          <a:pPr lvl="0" algn="ctr" defTabSz="889000">
            <a:lnSpc>
              <a:spcPct val="90000"/>
            </a:lnSpc>
            <a:spcBef>
              <a:spcPct val="0"/>
            </a:spcBef>
            <a:spcAft>
              <a:spcPct val="35000"/>
            </a:spcAft>
            <a:buFont typeface="Arial" panose="020B0604020202020204" pitchFamily="34" charset="0"/>
            <a:buNone/>
          </a:pPr>
          <a:r>
            <a:rPr lang="el-GR" sz="1800" i="1" kern="1200" dirty="0">
              <a:latin typeface="Times New Roman" panose="02020603050405020304" pitchFamily="18" charset="0"/>
              <a:cs typeface="Times New Roman" panose="02020603050405020304" pitchFamily="18" charset="0"/>
            </a:rPr>
            <a:t>Ιστορική έρευνα</a:t>
          </a:r>
        </a:p>
        <a:p>
          <a:pPr lvl="0" algn="ctr" defTabSz="889000">
            <a:lnSpc>
              <a:spcPct val="90000"/>
            </a:lnSpc>
            <a:spcBef>
              <a:spcPct val="0"/>
            </a:spcBef>
            <a:spcAft>
              <a:spcPct val="35000"/>
            </a:spcAft>
            <a:buFont typeface="Arial" panose="020B0604020202020204" pitchFamily="34" charset="0"/>
            <a:buNone/>
          </a:pPr>
          <a:r>
            <a:rPr lang="el-GR" sz="1800" i="1" kern="1200" dirty="0">
              <a:latin typeface="Times New Roman" panose="02020603050405020304" pitchFamily="18" charset="0"/>
              <a:cs typeface="Times New Roman" panose="02020603050405020304" pitchFamily="18" charset="0"/>
            </a:rPr>
            <a:t>Αξιοποίηση πηγών</a:t>
          </a:r>
        </a:p>
        <a:p>
          <a:pPr lvl="0" algn="ctr" defTabSz="889000">
            <a:lnSpc>
              <a:spcPct val="90000"/>
            </a:lnSpc>
            <a:spcBef>
              <a:spcPct val="0"/>
            </a:spcBef>
            <a:spcAft>
              <a:spcPct val="35000"/>
            </a:spcAft>
            <a:buFont typeface="Arial" panose="020B0604020202020204" pitchFamily="34" charset="0"/>
            <a:buNone/>
          </a:pPr>
          <a:r>
            <a:rPr lang="el-GR" sz="1800" i="1" kern="1200" dirty="0">
              <a:latin typeface="Times New Roman" panose="02020603050405020304" pitchFamily="18" charset="0"/>
              <a:cs typeface="Times New Roman" panose="02020603050405020304" pitchFamily="18" charset="0"/>
            </a:rPr>
            <a:t>Μέθοδος </a:t>
          </a:r>
          <a:r>
            <a:rPr lang="en-US" sz="1800" i="1" kern="1200" dirty="0">
              <a:latin typeface="Times New Roman" panose="02020603050405020304" pitchFamily="18" charset="0"/>
              <a:cs typeface="Times New Roman" panose="02020603050405020304" pitchFamily="18" charset="0"/>
            </a:rPr>
            <a:t>Project</a:t>
          </a:r>
        </a:p>
      </dsp:txBody>
      <dsp:txXfrm>
        <a:off x="3677626" y="2591"/>
        <a:ext cx="3677626" cy="1647183"/>
      </dsp:txXfrm>
    </dsp:sp>
    <dsp:sp modelId="{AAD9F61C-C17F-4828-99CC-6A1857FF243D}">
      <dsp:nvSpPr>
        <dsp:cNvPr id="0" name=""/>
        <dsp:cNvSpPr/>
      </dsp:nvSpPr>
      <dsp:spPr>
        <a:xfrm rot="10800000">
          <a:off x="17873" y="2196244"/>
          <a:ext cx="3677626" cy="2196244"/>
        </a:xfrm>
        <a:prstGeom prst="round1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endParaRPr lang="el-GR" sz="1800" kern="1200" dirty="0">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endParaRPr lang="el-GR" sz="1800" kern="1200" dirty="0">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endParaRPr lang="el-GR" sz="1800" kern="1200" dirty="0">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endParaRPr lang="el-GR" sz="1800" kern="1200" dirty="0">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Θεωρίες Μάθησης</a:t>
          </a:r>
        </a:p>
        <a:p>
          <a:pPr lvl="0" algn="ctr" defTabSz="800100">
            <a:lnSpc>
              <a:spcPct val="90000"/>
            </a:lnSpc>
            <a:spcBef>
              <a:spcPct val="0"/>
            </a:spcBef>
            <a:spcAft>
              <a:spcPct val="35000"/>
            </a:spcAft>
          </a:pPr>
          <a:r>
            <a:rPr lang="el-GR"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Συμπεριφορισμός</a:t>
          </a:r>
          <a:endParaRPr lang="en-GB"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800100">
            <a:lnSpc>
              <a:spcPct val="90000"/>
            </a:lnSpc>
            <a:spcBef>
              <a:spcPct val="0"/>
            </a:spcBef>
            <a:spcAft>
              <a:spcPct val="35000"/>
            </a:spcAft>
          </a:pPr>
          <a:r>
            <a:rPr lang="el-GR"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Γνωστικές Θεωρίες</a:t>
          </a:r>
          <a:endParaRPr lang="en-GB"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endParaRPr>
        </a:p>
        <a:p>
          <a:pPr lvl="0" algn="ctr" defTabSz="800100">
            <a:lnSpc>
              <a:spcPct val="90000"/>
            </a:lnSpc>
            <a:spcBef>
              <a:spcPct val="0"/>
            </a:spcBef>
            <a:spcAft>
              <a:spcPct val="35000"/>
            </a:spcAft>
          </a:pPr>
          <a:r>
            <a:rPr lang="el-GR" sz="1800" b="1" i="1" kern="1200" dirty="0">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Κοινωνικός </a:t>
          </a:r>
          <a:r>
            <a:rPr lang="el-GR" sz="1800" b="1" i="1" kern="1200" dirty="0" err="1">
              <a:solidFill>
                <a:schemeClr val="bg1"/>
              </a:solidFill>
              <a:effectLst>
                <a:outerShdw blurRad="38100" dist="38100" dir="2700000" algn="tl">
                  <a:srgbClr val="000000">
                    <a:alpha val="43137"/>
                  </a:srgbClr>
                </a:outerShdw>
              </a:effectLst>
              <a:latin typeface="Times New Roman" pitchFamily="18" charset="0"/>
              <a:cs typeface="Times New Roman" pitchFamily="18" charset="0"/>
            </a:rPr>
            <a:t>Εποικοδομητισμός</a:t>
          </a:r>
          <a:endParaRPr lang="el-GR" sz="1800" i="1" kern="1200" dirty="0">
            <a:solidFill>
              <a:schemeClr val="bg1"/>
            </a:solidFill>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endParaRPr lang="el-GR" sz="2400" kern="1200" dirty="0"/>
        </a:p>
        <a:p>
          <a:pPr lvl="0" algn="ctr" defTabSz="800100">
            <a:lnSpc>
              <a:spcPct val="90000"/>
            </a:lnSpc>
            <a:spcBef>
              <a:spcPct val="0"/>
            </a:spcBef>
            <a:spcAft>
              <a:spcPct val="35000"/>
            </a:spcAft>
          </a:pPr>
          <a:endParaRPr lang="el-GR" sz="2400" kern="1200" dirty="0"/>
        </a:p>
        <a:p>
          <a:pPr lvl="0" algn="ctr" defTabSz="800100">
            <a:lnSpc>
              <a:spcPct val="90000"/>
            </a:lnSpc>
            <a:spcBef>
              <a:spcPct val="0"/>
            </a:spcBef>
            <a:spcAft>
              <a:spcPct val="35000"/>
            </a:spcAft>
          </a:pPr>
          <a:endParaRPr lang="el-GR" sz="2400" kern="1200" dirty="0"/>
        </a:p>
        <a:p>
          <a:pPr lvl="0" algn="ctr" defTabSz="800100">
            <a:lnSpc>
              <a:spcPct val="90000"/>
            </a:lnSpc>
            <a:spcBef>
              <a:spcPct val="0"/>
            </a:spcBef>
            <a:spcAft>
              <a:spcPct val="35000"/>
            </a:spcAft>
          </a:pPr>
          <a:endParaRPr lang="el-GR" sz="2400" kern="1200" dirty="0"/>
        </a:p>
      </dsp:txBody>
      <dsp:txXfrm rot="10800000">
        <a:off x="17873" y="2745305"/>
        <a:ext cx="3677626" cy="1647183"/>
      </dsp:txXfrm>
    </dsp:sp>
    <dsp:sp modelId="{F6DF540D-5DF6-446C-9D82-6B62F7F88361}">
      <dsp:nvSpPr>
        <dsp:cNvPr id="0" name=""/>
        <dsp:cNvSpPr/>
      </dsp:nvSpPr>
      <dsp:spPr>
        <a:xfrm rot="5400000">
          <a:off x="4418317" y="1455553"/>
          <a:ext cx="2196244" cy="3677626"/>
        </a:xfrm>
        <a:prstGeom prst="round1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l-GR" sz="18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Αρχές σχεδιασμού ΕΥ για ΕξΑΕ</a:t>
          </a:r>
          <a:endParaRPr lang="el-GR" sz="1800" b="0" i="1" kern="1200" spc="-150" dirty="0">
            <a:solidFill>
              <a:schemeClr val="bg1"/>
            </a:solidFill>
            <a:effectLst/>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r>
            <a:rPr lang="el-GR" sz="1800" b="0" i="1" kern="1200" spc="-150" dirty="0">
              <a:solidFill>
                <a:schemeClr val="bg1"/>
              </a:solidFill>
              <a:effectLst/>
              <a:latin typeface="Times New Roman" panose="02020603050405020304" pitchFamily="18" charset="0"/>
              <a:cs typeface="Times New Roman" panose="02020603050405020304" pitchFamily="18" charset="0"/>
            </a:rPr>
            <a:t>Αρχές </a:t>
          </a:r>
          <a:r>
            <a:rPr lang="en-US" sz="1800" b="0" i="1" kern="1200" spc="-150" dirty="0">
              <a:solidFill>
                <a:schemeClr val="bg1"/>
              </a:solidFill>
              <a:effectLst/>
              <a:latin typeface="Times New Roman" panose="02020603050405020304" pitchFamily="18" charset="0"/>
              <a:cs typeface="Times New Roman" panose="02020603050405020304" pitchFamily="18" charset="0"/>
            </a:rPr>
            <a:t>Holmberg</a:t>
          </a:r>
          <a:endParaRPr lang="en-GB" sz="1800" b="0" i="1" kern="1200" spc="-150" dirty="0">
            <a:solidFill>
              <a:schemeClr val="bg1"/>
            </a:solidFill>
            <a:effectLst/>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r>
            <a:rPr lang="el-GR" sz="1800" b="0" i="1" kern="1200" spc="-150" dirty="0">
              <a:solidFill>
                <a:schemeClr val="bg1"/>
              </a:solidFill>
              <a:effectLst/>
              <a:latin typeface="Times New Roman" panose="02020603050405020304" pitchFamily="18" charset="0"/>
              <a:cs typeface="Times New Roman" panose="02020603050405020304" pitchFamily="18" charset="0"/>
            </a:rPr>
            <a:t>Αρχές </a:t>
          </a:r>
          <a:r>
            <a:rPr lang="en-US" sz="1800" b="0" i="1" kern="1200" spc="-150" dirty="0">
              <a:solidFill>
                <a:schemeClr val="bg1"/>
              </a:solidFill>
              <a:effectLst/>
              <a:latin typeface="Times New Roman" panose="02020603050405020304" pitchFamily="18" charset="0"/>
              <a:cs typeface="Times New Roman" panose="02020603050405020304" pitchFamily="18" charset="0"/>
            </a:rPr>
            <a:t>Mena</a:t>
          </a:r>
          <a:endParaRPr lang="en-GB" sz="1800" b="0" i="1" kern="1200" spc="-150" dirty="0">
            <a:solidFill>
              <a:schemeClr val="bg1"/>
            </a:solidFill>
            <a:effectLst/>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r>
            <a:rPr lang="el-GR" sz="1800" b="0" i="1" kern="1200" spc="-150" dirty="0">
              <a:solidFill>
                <a:schemeClr val="bg1"/>
              </a:solidFill>
              <a:effectLst/>
              <a:latin typeface="Times New Roman" panose="02020603050405020304" pitchFamily="18" charset="0"/>
              <a:cs typeface="Times New Roman" panose="02020603050405020304" pitchFamily="18" charset="0"/>
            </a:rPr>
            <a:t>12 Αρχές </a:t>
          </a:r>
          <a:r>
            <a:rPr lang="en-US" sz="1800" b="0" i="1" kern="1200" spc="-150" dirty="0">
              <a:solidFill>
                <a:schemeClr val="bg1"/>
              </a:solidFill>
              <a:effectLst/>
              <a:latin typeface="Times New Roman" panose="02020603050405020304" pitchFamily="18" charset="0"/>
              <a:cs typeface="Times New Roman" panose="02020603050405020304" pitchFamily="18" charset="0"/>
            </a:rPr>
            <a:t>Mayer</a:t>
          </a:r>
          <a:endParaRPr lang="en-GB" sz="1800" b="0" i="1" kern="1200" spc="-150" dirty="0">
            <a:solidFill>
              <a:schemeClr val="bg1"/>
            </a:solidFill>
            <a:effectLst/>
            <a:latin typeface="Times New Roman" panose="02020603050405020304" pitchFamily="18" charset="0"/>
            <a:cs typeface="Times New Roman" panose="02020603050405020304" pitchFamily="18" charset="0"/>
          </a:endParaRPr>
        </a:p>
        <a:p>
          <a:pPr lvl="0" algn="ctr" defTabSz="800100">
            <a:lnSpc>
              <a:spcPct val="90000"/>
            </a:lnSpc>
            <a:spcBef>
              <a:spcPct val="0"/>
            </a:spcBef>
            <a:spcAft>
              <a:spcPct val="35000"/>
            </a:spcAft>
          </a:pPr>
          <a:r>
            <a:rPr lang="en-US" sz="1800" b="0" i="1" kern="1200" spc="-150" dirty="0">
              <a:solidFill>
                <a:schemeClr val="bg1"/>
              </a:solidFill>
              <a:effectLst/>
              <a:latin typeface="Times New Roman" panose="02020603050405020304" pitchFamily="18" charset="0"/>
              <a:cs typeface="Times New Roman" panose="02020603050405020304" pitchFamily="18" charset="0"/>
            </a:rPr>
            <a:t>3 </a:t>
          </a:r>
          <a:r>
            <a:rPr lang="el-GR" sz="1800" b="0" i="1" kern="1200" spc="-150" dirty="0">
              <a:solidFill>
                <a:schemeClr val="bg1"/>
              </a:solidFill>
              <a:effectLst/>
              <a:latin typeface="Times New Roman" panose="02020603050405020304" pitchFamily="18" charset="0"/>
              <a:cs typeface="Times New Roman" panose="02020603050405020304" pitchFamily="18" charset="0"/>
            </a:rPr>
            <a:t>Δέσμες Λιοναράκη</a:t>
          </a:r>
          <a:endParaRPr lang="el-GR" sz="1800" b="0" i="1" kern="1200" dirty="0">
            <a:solidFill>
              <a:schemeClr val="bg1"/>
            </a:solidFill>
            <a:effectLst/>
            <a:latin typeface="Times New Roman" panose="02020603050405020304" pitchFamily="18" charset="0"/>
            <a:cs typeface="Times New Roman" panose="02020603050405020304" pitchFamily="18" charset="0"/>
          </a:endParaRPr>
        </a:p>
      </dsp:txBody>
      <dsp:txXfrm rot="-5400000">
        <a:off x="3677626" y="2745304"/>
        <a:ext cx="3677626" cy="1647183"/>
      </dsp:txXfrm>
    </dsp:sp>
    <dsp:sp modelId="{E83B994E-B3B7-4E8B-A5C5-45375712ED0F}">
      <dsp:nvSpPr>
        <dsp:cNvPr id="0" name=""/>
        <dsp:cNvSpPr/>
      </dsp:nvSpPr>
      <dsp:spPr>
        <a:xfrm>
          <a:off x="2746748" y="1512163"/>
          <a:ext cx="1738627" cy="1211722"/>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l-GR" sz="2200"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Στοιχεία σχεδιασμού του ΕΥ</a:t>
          </a:r>
        </a:p>
      </dsp:txBody>
      <dsp:txXfrm>
        <a:off x="2805899" y="1571314"/>
        <a:ext cx="1620325" cy="109342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99A2F4-E707-4B41-85EC-F01AE8EE25A1}">
      <dsp:nvSpPr>
        <dsp:cNvPr id="0" name=""/>
        <dsp:cNvSpPr/>
      </dsp:nvSpPr>
      <dsp:spPr>
        <a:xfrm>
          <a:off x="405044" y="0"/>
          <a:ext cx="4590510" cy="384797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8760F6-B00E-404B-96DC-26AFDD01A2FB}">
      <dsp:nvSpPr>
        <dsp:cNvPr id="0" name=""/>
        <dsp:cNvSpPr/>
      </dsp:nvSpPr>
      <dsp:spPr>
        <a:xfrm>
          <a:off x="5801" y="1154392"/>
          <a:ext cx="1738318" cy="1539190"/>
        </a:xfrm>
        <a:prstGeom prst="round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a:t>Έρευνα</a:t>
          </a:r>
        </a:p>
      </dsp:txBody>
      <dsp:txXfrm>
        <a:off x="80938" y="1229529"/>
        <a:ext cx="1588044" cy="1388916"/>
      </dsp:txXfrm>
    </dsp:sp>
    <dsp:sp modelId="{324F1F7D-8C33-446E-943C-496323C62A7D}">
      <dsp:nvSpPr>
        <dsp:cNvPr id="0" name=""/>
        <dsp:cNvSpPr/>
      </dsp:nvSpPr>
      <dsp:spPr>
        <a:xfrm>
          <a:off x="1836942" y="1152130"/>
          <a:ext cx="1738318" cy="15391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a:t>Συλλογή πληροφοριών και πηγών</a:t>
          </a:r>
        </a:p>
      </dsp:txBody>
      <dsp:txXfrm>
        <a:off x="1912079" y="1227267"/>
        <a:ext cx="1588044" cy="1388916"/>
      </dsp:txXfrm>
    </dsp:sp>
    <dsp:sp modelId="{6454EFA6-0191-4D0A-8179-8C1B731D47C8}">
      <dsp:nvSpPr>
        <dsp:cNvPr id="0" name=""/>
        <dsp:cNvSpPr/>
      </dsp:nvSpPr>
      <dsp:spPr>
        <a:xfrm>
          <a:off x="3656480" y="1154392"/>
          <a:ext cx="1738318" cy="1539190"/>
        </a:xfrm>
        <a:prstGeom prst="round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l-GR" sz="1900" kern="1200" dirty="0"/>
            <a:t>Παραγωγή – Σύνθεση στοιχείων &amp; Νέου υλικού</a:t>
          </a:r>
        </a:p>
      </dsp:txBody>
      <dsp:txXfrm>
        <a:off x="3731617" y="1229529"/>
        <a:ext cx="1588044" cy="138891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18F327-5904-4C62-8A02-7F18C9055111}">
      <dsp:nvSpPr>
        <dsp:cNvPr id="0" name=""/>
        <dsp:cNvSpPr/>
      </dsp:nvSpPr>
      <dsp:spPr>
        <a:xfrm>
          <a:off x="342477" y="2183"/>
          <a:ext cx="3320087" cy="199205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Προσαρμογή του ΕΥ σε ΕΥ κατάλληλο για ξένους μαθητές </a:t>
          </a:r>
          <a:r>
            <a:rPr lang="en-US"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Erasmus</a:t>
          </a:r>
          <a:endPar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dsp:txBody>
      <dsp:txXfrm>
        <a:off x="342477" y="2183"/>
        <a:ext cx="3320087" cy="1992052"/>
      </dsp:txXfrm>
    </dsp:sp>
    <dsp:sp modelId="{5AE15C90-5107-4CC8-9B61-E86C5846B409}">
      <dsp:nvSpPr>
        <dsp:cNvPr id="0" name=""/>
        <dsp:cNvSpPr/>
      </dsp:nvSpPr>
      <dsp:spPr>
        <a:xfrm>
          <a:off x="3994573" y="2183"/>
          <a:ext cx="3320087" cy="1992052"/>
        </a:xfrm>
        <a:prstGeom prst="rect">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Μετατροπή του ΕΥ σε ΕΥ για ενήλικες </a:t>
          </a:r>
        </a:p>
      </dsp:txBody>
      <dsp:txXfrm>
        <a:off x="3994573" y="2183"/>
        <a:ext cx="3320087" cy="1992052"/>
      </dsp:txXfrm>
    </dsp:sp>
    <dsp:sp modelId="{7CA3D3C2-9EB4-42DA-8109-62D5723B34D2}">
      <dsp:nvSpPr>
        <dsp:cNvPr id="0" name=""/>
        <dsp:cNvSpPr/>
      </dsp:nvSpPr>
      <dsp:spPr>
        <a:xfrm>
          <a:off x="342477" y="2326244"/>
          <a:ext cx="3320087" cy="1992052"/>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Αξιοποίηση του χωροευαίσθητου παιχνιδιού ΕΠ, ως μια εμπειρία ξενάγησης, στο νησί της Σπιναλόγκας, για τουρίστες</a:t>
          </a:r>
        </a:p>
      </dsp:txBody>
      <dsp:txXfrm>
        <a:off x="342477" y="2326244"/>
        <a:ext cx="3320087" cy="1992052"/>
      </dsp:txXfrm>
    </dsp:sp>
    <dsp:sp modelId="{E5E76C9E-A611-4B0E-A815-2AF0317A132E}">
      <dsp:nvSpPr>
        <dsp:cNvPr id="0" name=""/>
        <dsp:cNvSpPr/>
      </dsp:nvSpPr>
      <dsp:spPr>
        <a:xfrm>
          <a:off x="3994573" y="2326244"/>
          <a:ext cx="3320087" cy="199205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Μελλοντική δημιουργία αντίστοιχου ΕΥ, για την πόλη του Αγίου Νικολάου</a:t>
          </a:r>
        </a:p>
      </dsp:txBody>
      <dsp:txXfrm>
        <a:off x="3994573" y="2326244"/>
        <a:ext cx="3320087" cy="19920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19</a:t>
            </a:fld>
            <a:endParaRPr lang="el-GR"/>
          </a:p>
        </p:txBody>
      </p:sp>
    </p:spTree>
    <p:extLst>
      <p:ext uri="{BB962C8B-B14F-4D97-AF65-F5344CB8AC3E}">
        <p14:creationId xmlns:p14="http://schemas.microsoft.com/office/powerpoint/2010/main" val="3768007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20</a:t>
            </a:fld>
            <a:endParaRPr lang="el-GR"/>
          </a:p>
        </p:txBody>
      </p:sp>
    </p:spTree>
    <p:extLst>
      <p:ext uri="{BB962C8B-B14F-4D97-AF65-F5344CB8AC3E}">
        <p14:creationId xmlns:p14="http://schemas.microsoft.com/office/powerpoint/2010/main" val="4210461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21</a:t>
            </a:fld>
            <a:endParaRPr lang="el-GR"/>
          </a:p>
        </p:txBody>
      </p:sp>
    </p:spTree>
    <p:extLst>
      <p:ext uri="{BB962C8B-B14F-4D97-AF65-F5344CB8AC3E}">
        <p14:creationId xmlns:p14="http://schemas.microsoft.com/office/powerpoint/2010/main" val="4108228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22</a:t>
            </a:fld>
            <a:endParaRPr lang="el-GR"/>
          </a:p>
        </p:txBody>
      </p:sp>
    </p:spTree>
    <p:extLst>
      <p:ext uri="{BB962C8B-B14F-4D97-AF65-F5344CB8AC3E}">
        <p14:creationId xmlns:p14="http://schemas.microsoft.com/office/powerpoint/2010/main" val="1557760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23</a:t>
            </a:fld>
            <a:endParaRPr lang="el-GR"/>
          </a:p>
        </p:txBody>
      </p:sp>
    </p:spTree>
    <p:extLst>
      <p:ext uri="{BB962C8B-B14F-4D97-AF65-F5344CB8AC3E}">
        <p14:creationId xmlns:p14="http://schemas.microsoft.com/office/powerpoint/2010/main" val="2775239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24</a:t>
            </a:fld>
            <a:endParaRPr lang="el-GR"/>
          </a:p>
        </p:txBody>
      </p:sp>
    </p:spTree>
    <p:extLst>
      <p:ext uri="{BB962C8B-B14F-4D97-AF65-F5344CB8AC3E}">
        <p14:creationId xmlns:p14="http://schemas.microsoft.com/office/powerpoint/2010/main" val="4126128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25</a:t>
            </a:fld>
            <a:endParaRPr lang="el-GR"/>
          </a:p>
        </p:txBody>
      </p:sp>
    </p:spTree>
    <p:extLst>
      <p:ext uri="{BB962C8B-B14F-4D97-AF65-F5344CB8AC3E}">
        <p14:creationId xmlns:p14="http://schemas.microsoft.com/office/powerpoint/2010/main" val="673122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26</a:t>
            </a:fld>
            <a:endParaRPr lang="el-GR"/>
          </a:p>
        </p:txBody>
      </p:sp>
    </p:spTree>
    <p:extLst>
      <p:ext uri="{BB962C8B-B14F-4D97-AF65-F5344CB8AC3E}">
        <p14:creationId xmlns:p14="http://schemas.microsoft.com/office/powerpoint/2010/main" val="15609674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2</a:t>
            </a:fld>
            <a:endParaRPr lang="el-GR"/>
          </a:p>
        </p:txBody>
      </p:sp>
    </p:spTree>
    <p:extLst>
      <p:ext uri="{BB962C8B-B14F-4D97-AF65-F5344CB8AC3E}">
        <p14:creationId xmlns:p14="http://schemas.microsoft.com/office/powerpoint/2010/main" val="394986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7</a:t>
            </a:fld>
            <a:endParaRPr lang="el-GR"/>
          </a:p>
        </p:txBody>
      </p:sp>
    </p:spTree>
    <p:extLst>
      <p:ext uri="{BB962C8B-B14F-4D97-AF65-F5344CB8AC3E}">
        <p14:creationId xmlns:p14="http://schemas.microsoft.com/office/powerpoint/2010/main" val="3908876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8</a:t>
            </a:fld>
            <a:endParaRPr lang="el-GR"/>
          </a:p>
        </p:txBody>
      </p:sp>
    </p:spTree>
    <p:extLst>
      <p:ext uri="{BB962C8B-B14F-4D97-AF65-F5344CB8AC3E}">
        <p14:creationId xmlns:p14="http://schemas.microsoft.com/office/powerpoint/2010/main" val="3096331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9</a:t>
            </a:fld>
            <a:endParaRPr lang="el-GR"/>
          </a:p>
        </p:txBody>
      </p:sp>
    </p:spTree>
    <p:extLst>
      <p:ext uri="{BB962C8B-B14F-4D97-AF65-F5344CB8AC3E}">
        <p14:creationId xmlns:p14="http://schemas.microsoft.com/office/powerpoint/2010/main" val="821545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10</a:t>
            </a:fld>
            <a:endParaRPr lang="el-GR"/>
          </a:p>
        </p:txBody>
      </p:sp>
    </p:spTree>
    <p:extLst>
      <p:ext uri="{BB962C8B-B14F-4D97-AF65-F5344CB8AC3E}">
        <p14:creationId xmlns:p14="http://schemas.microsoft.com/office/powerpoint/2010/main" val="82346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16</a:t>
            </a:fld>
            <a:endParaRPr lang="el-GR"/>
          </a:p>
        </p:txBody>
      </p:sp>
    </p:spTree>
    <p:extLst>
      <p:ext uri="{BB962C8B-B14F-4D97-AF65-F5344CB8AC3E}">
        <p14:creationId xmlns:p14="http://schemas.microsoft.com/office/powerpoint/2010/main" val="2061388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17</a:t>
            </a:fld>
            <a:endParaRPr lang="el-GR"/>
          </a:p>
        </p:txBody>
      </p:sp>
    </p:spTree>
    <p:extLst>
      <p:ext uri="{BB962C8B-B14F-4D97-AF65-F5344CB8AC3E}">
        <p14:creationId xmlns:p14="http://schemas.microsoft.com/office/powerpoint/2010/main" val="1801699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pPr>
              <a:defRPr/>
            </a:pPr>
            <a:fld id="{08568C96-3D9B-4CEA-82D6-5318AA7F4D69}" type="slidenum">
              <a:rPr lang="el-GR" smtClean="0"/>
              <a:pPr>
                <a:defRPr/>
              </a:pPr>
              <a:t>18</a:t>
            </a:fld>
            <a:endParaRPr lang="el-GR"/>
          </a:p>
        </p:txBody>
      </p:sp>
    </p:spTree>
    <p:extLst>
      <p:ext uri="{BB962C8B-B14F-4D97-AF65-F5344CB8AC3E}">
        <p14:creationId xmlns:p14="http://schemas.microsoft.com/office/powerpoint/2010/main" val="72454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12/3/2021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12/3/2021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12/3/2021</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12/3/2021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12/3/2021</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12/3/2021</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12/3/2021</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12/3/2021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12/3/2021</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12/3/2021</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chamilo.datacenter.uoc.gr/metchamilo/courses/HSPINALOGKA/index.php?id_session=0&amp;isStudentView=true"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2.xml"/><Relationship Id="rId7" Type="http://schemas.openxmlformats.org/officeDocument/2006/relationships/image" Target="../media/image1.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4.jpeg"/><Relationship Id="rId4" Type="http://schemas.openxmlformats.org/officeDocument/2006/relationships/diagramQuickStyle" Target="../diagrams/quickStyle2.xml"/><Relationship Id="rId9"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rgbClr val="00B0F0"/>
            </a:solidFill>
            <a:prstDash val="solid"/>
            <a:round/>
            <a:headEnd type="none" w="med" len="med"/>
            <a:tailEnd type="none" w="med" len="med"/>
          </a:ln>
          <a:effectLst/>
        </p:spPr>
      </p:cxnSp>
      <p:sp>
        <p:nvSpPr>
          <p:cNvPr id="3081" name="11 - Ορθογώνιο"/>
          <p:cNvSpPr>
            <a:spLocks noChangeArrowheads="1"/>
          </p:cNvSpPr>
          <p:nvPr/>
        </p:nvSpPr>
        <p:spPr bwMode="auto">
          <a:xfrm>
            <a:off x="1551134" y="251187"/>
            <a:ext cx="7457671"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n-US" sz="1400" dirty="0">
                <a:latin typeface="Book Antiqua" panose="02040602050305030304" pitchFamily="18" charset="0"/>
              </a:rPr>
              <a:t> </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2021</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804320" y="1052736"/>
            <a:ext cx="7034182" cy="1"/>
          </a:xfrm>
          <a:prstGeom prst="line">
            <a:avLst/>
          </a:prstGeom>
          <a:solidFill>
            <a:schemeClr val="accent1"/>
          </a:solidFill>
          <a:ln w="9525" cap="flat" cmpd="sng" algn="ctr">
            <a:solidFill>
              <a:srgbClr val="00B0F0"/>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03676" y="3138642"/>
            <a:ext cx="6840760" cy="584775"/>
          </a:xfrm>
          <a:prstGeom prst="rect">
            <a:avLst/>
          </a:prstGeom>
        </p:spPr>
        <p:txBody>
          <a:bodyPr wrap="square">
            <a:spAutoFit/>
          </a:bodyPr>
          <a:lstStyle/>
          <a:p>
            <a:pPr algn="ctr"/>
            <a:r>
              <a:rPr lang="el-GR" sz="3200" dirty="0"/>
              <a:t>Ποργιαζίδου Αργυρώ</a:t>
            </a:r>
          </a:p>
        </p:txBody>
      </p:sp>
      <p:graphicFrame>
        <p:nvGraphicFramePr>
          <p:cNvPr id="2" name="Πίνακας 1"/>
          <p:cNvGraphicFramePr>
            <a:graphicFrameLocks noGrp="1"/>
          </p:cNvGraphicFramePr>
          <p:nvPr>
            <p:extLst>
              <p:ext uri="{D42A27DB-BD31-4B8C-83A1-F6EECF244321}">
                <p14:modId xmlns:p14="http://schemas.microsoft.com/office/powerpoint/2010/main" val="3163823032"/>
              </p:ext>
            </p:extLst>
          </p:nvPr>
        </p:nvGraphicFramePr>
        <p:xfrm>
          <a:off x="1866436" y="4337164"/>
          <a:ext cx="6634809" cy="982980"/>
        </p:xfrm>
        <a:graphic>
          <a:graphicData uri="http://schemas.openxmlformats.org/drawingml/2006/table">
            <a:tbl>
              <a:tblPr firstRow="1" bandRow="1">
                <a:tableStyleId>{5C22544A-7EE6-4342-B048-85BDC9FD1C3A}</a:tableStyleId>
              </a:tblPr>
              <a:tblGrid>
                <a:gridCol w="2211603">
                  <a:extLst>
                    <a:ext uri="{9D8B030D-6E8A-4147-A177-3AD203B41FA5}">
                      <a16:colId xmlns:a16="http://schemas.microsoft.com/office/drawing/2014/main" val="20000"/>
                    </a:ext>
                  </a:extLst>
                </a:gridCol>
                <a:gridCol w="2211603">
                  <a:extLst>
                    <a:ext uri="{9D8B030D-6E8A-4147-A177-3AD203B41FA5}">
                      <a16:colId xmlns:a16="http://schemas.microsoft.com/office/drawing/2014/main" val="20001"/>
                    </a:ext>
                  </a:extLst>
                </a:gridCol>
                <a:gridCol w="2211603">
                  <a:extLst>
                    <a:ext uri="{9D8B030D-6E8A-4147-A177-3AD203B41FA5}">
                      <a16:colId xmlns:a16="http://schemas.microsoft.com/office/drawing/2014/main" val="20002"/>
                    </a:ext>
                  </a:extLst>
                </a:gridCol>
              </a:tblGrid>
              <a:tr h="794945">
                <a:tc>
                  <a:txBody>
                    <a:bodyPr/>
                    <a:lstStyle/>
                    <a:p>
                      <a:pPr algn="ctr"/>
                      <a:r>
                        <a:rPr lang="el-GR" sz="1350" b="1" kern="1200" dirty="0">
                          <a:solidFill>
                            <a:schemeClr val="tx1"/>
                          </a:solidFill>
                          <a:effectLst/>
                          <a:latin typeface="+mn-lt"/>
                          <a:ea typeface="+mn-ea"/>
                          <a:cs typeface="+mn-cs"/>
                        </a:rPr>
                        <a:t>Αναστασιάδης Παναγιώτης</a:t>
                      </a:r>
                    </a:p>
                    <a:p>
                      <a:pPr algn="ctr"/>
                      <a:r>
                        <a:rPr lang="el-GR" sz="1350" b="1" kern="1200" dirty="0">
                          <a:solidFill>
                            <a:schemeClr val="tx1"/>
                          </a:solidFill>
                          <a:effectLst/>
                          <a:latin typeface="+mn-lt"/>
                          <a:ea typeface="+mn-ea"/>
                          <a:cs typeface="+mn-cs"/>
                        </a:rPr>
                        <a:t>Καθηγητής </a:t>
                      </a:r>
                    </a:p>
                    <a:p>
                      <a:pPr algn="ctr"/>
                      <a:r>
                        <a:rPr lang="el-GR" sz="1350" b="1" kern="1200" dirty="0">
                          <a:solidFill>
                            <a:schemeClr val="tx1"/>
                          </a:solidFill>
                          <a:effectLst/>
                          <a:latin typeface="+mn-lt"/>
                          <a:ea typeface="+mn-ea"/>
                          <a:cs typeface="+mn-cs"/>
                        </a:rPr>
                        <a:t>Πανεπιστημίου Κρήτης</a:t>
                      </a:r>
                    </a:p>
                    <a:p>
                      <a:pPr algn="ct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350" b="1" kern="1200" dirty="0">
                          <a:solidFill>
                            <a:schemeClr val="tx1"/>
                          </a:solidFill>
                          <a:effectLst/>
                          <a:latin typeface="+mn-lt"/>
                          <a:ea typeface="+mn-ea"/>
                          <a:cs typeface="+mn-cs"/>
                        </a:rPr>
                        <a:t>Παπαβασιλείου Ευάγγελος</a:t>
                      </a:r>
                    </a:p>
                    <a:p>
                      <a:pPr algn="ctr"/>
                      <a:r>
                        <a:rPr lang="el-GR" sz="1350" b="1" kern="1200" dirty="0">
                          <a:solidFill>
                            <a:schemeClr val="tx1"/>
                          </a:solidFill>
                          <a:effectLst/>
                          <a:latin typeface="+mn-lt"/>
                          <a:ea typeface="+mn-ea"/>
                          <a:cs typeface="+mn-cs"/>
                        </a:rPr>
                        <a:t>Επ. Καθηγητής Πανεπιστημίου Κρήτης</a:t>
                      </a:r>
                    </a:p>
                    <a:p>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350" b="1" kern="1200" dirty="0">
                          <a:solidFill>
                            <a:schemeClr val="tx1"/>
                          </a:solidFill>
                          <a:effectLst/>
                          <a:latin typeface="+mn-lt"/>
                          <a:ea typeface="+mn-ea"/>
                          <a:cs typeface="+mn-cs"/>
                        </a:rPr>
                        <a:t>Κωτσίδης Κωνσταντίνος</a:t>
                      </a:r>
                    </a:p>
                    <a:p>
                      <a:pPr algn="ctr"/>
                      <a:r>
                        <a:rPr lang="el-GR" sz="1350" b="1" kern="1200" dirty="0">
                          <a:solidFill>
                            <a:schemeClr val="tx1"/>
                          </a:solidFill>
                          <a:effectLst/>
                          <a:latin typeface="+mn-lt"/>
                          <a:ea typeface="+mn-ea"/>
                          <a:cs typeface="+mn-cs"/>
                        </a:rPr>
                        <a:t>Διδάκτωρ </a:t>
                      </a:r>
                    </a:p>
                    <a:p>
                      <a:pPr algn="ctr"/>
                      <a:r>
                        <a:rPr lang="el-GR" sz="1350" b="1" kern="1200" dirty="0">
                          <a:solidFill>
                            <a:schemeClr val="tx1"/>
                          </a:solidFill>
                          <a:effectLst/>
                          <a:latin typeface="+mn-lt"/>
                          <a:ea typeface="+mn-ea"/>
                          <a:cs typeface="+mn-cs"/>
                        </a:rPr>
                        <a:t>Πανεπιστημίου Κρήτης</a:t>
                      </a:r>
                    </a:p>
                    <a:p>
                      <a:pPr algn="ct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51134" y="3817023"/>
            <a:ext cx="6840760" cy="369332"/>
          </a:xfrm>
          <a:prstGeom prst="rect">
            <a:avLst/>
          </a:prstGeom>
        </p:spPr>
        <p:txBody>
          <a:bodyPr wrap="square">
            <a:spAutoFit/>
          </a:bodyPr>
          <a:lstStyle/>
          <a:p>
            <a:pPr algn="ctr"/>
            <a:r>
              <a:rPr lang="el-GR" sz="1800" dirty="0"/>
              <a:t>Επιτροπή Κρίσης ΔΕ</a:t>
            </a:r>
          </a:p>
        </p:txBody>
      </p:sp>
      <p:graphicFrame>
        <p:nvGraphicFramePr>
          <p:cNvPr id="20" name="17 - Διάγραμμα">
            <a:extLst>
              <a:ext uri="{FF2B5EF4-FFF2-40B4-BE49-F238E27FC236}">
                <a16:creationId xmlns:a16="http://schemas.microsoft.com/office/drawing/2014/main" id="{E22869B3-68F3-4A67-9367-7A720A2FDA5F}"/>
              </a:ext>
            </a:extLst>
          </p:cNvPr>
          <p:cNvGraphicFramePr/>
          <p:nvPr>
            <p:extLst>
              <p:ext uri="{D42A27DB-BD31-4B8C-83A1-F6EECF244321}">
                <p14:modId xmlns:p14="http://schemas.microsoft.com/office/powerpoint/2010/main" val="159902452"/>
              </p:ext>
            </p:extLst>
          </p:nvPr>
        </p:nvGraphicFramePr>
        <p:xfrm>
          <a:off x="1355068" y="1285171"/>
          <a:ext cx="7500990" cy="17360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3/3 </a:t>
            </a:r>
            <a:endParaRPr lang="el-GR" sz="3600" b="1" dirty="0"/>
          </a:p>
        </p:txBody>
      </p:sp>
      <p:grpSp>
        <p:nvGrpSpPr>
          <p:cNvPr id="4" name="4 - Ομάδα">
            <a:extLst>
              <a:ext uri="{FF2B5EF4-FFF2-40B4-BE49-F238E27FC236}">
                <a16:creationId xmlns:a16="http://schemas.microsoft.com/office/drawing/2014/main" id="{CBD8A50E-CDAE-464C-8C0C-FFB10B443AF1}"/>
              </a:ext>
            </a:extLst>
          </p:cNvPr>
          <p:cNvGrpSpPr/>
          <p:nvPr/>
        </p:nvGrpSpPr>
        <p:grpSpPr>
          <a:xfrm>
            <a:off x="1106134" y="1412776"/>
            <a:ext cx="7513122" cy="830997"/>
            <a:chOff x="0" y="49732"/>
            <a:chExt cx="6834214" cy="573664"/>
          </a:xfrm>
          <a:solidFill>
            <a:schemeClr val="accent1"/>
          </a:solidFill>
          <a:scene3d>
            <a:camera prst="orthographicFront"/>
            <a:lightRig rig="flat" dir="t"/>
          </a:scene3d>
        </p:grpSpPr>
        <p:sp>
          <p:nvSpPr>
            <p:cNvPr id="5" name="5 - Στρογγυλεμένο ορθογώνιο">
              <a:extLst>
                <a:ext uri="{FF2B5EF4-FFF2-40B4-BE49-F238E27FC236}">
                  <a16:creationId xmlns:a16="http://schemas.microsoft.com/office/drawing/2014/main" id="{572E977F-1B49-4263-A738-535FB14A8C90}"/>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7" name="Στρογγυλεμένο ορθογώνιο 4">
              <a:extLst>
                <a:ext uri="{FF2B5EF4-FFF2-40B4-BE49-F238E27FC236}">
                  <a16:creationId xmlns:a16="http://schemas.microsoft.com/office/drawing/2014/main" id="{B149B1D8-92CB-4354-9910-17723544553D}"/>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 Η Τοπική ιστορία ως Γνωστικό αντικείμενο</a:t>
              </a:r>
              <a:endParaRPr lang="en-GB" sz="2800" b="1" kern="1200" dirty="0">
                <a:solidFill>
                  <a:schemeClr val="bg1"/>
                </a:solidFill>
                <a:effectLst>
                  <a:outerShdw blurRad="38100" dist="38100" dir="2700000" algn="tl">
                    <a:srgbClr val="000000">
                      <a:alpha val="43137"/>
                    </a:srgbClr>
                  </a:outerShdw>
                </a:effectLst>
              </a:endParaRPr>
            </a:p>
          </p:txBody>
        </p:sp>
      </p:grpSp>
      <p:sp>
        <p:nvSpPr>
          <p:cNvPr id="8" name="Ορθογώνιο 7">
            <a:extLst>
              <a:ext uri="{FF2B5EF4-FFF2-40B4-BE49-F238E27FC236}">
                <a16:creationId xmlns:a16="http://schemas.microsoft.com/office/drawing/2014/main" id="{736C842D-C249-4D97-A494-5D8BB36603E3}"/>
              </a:ext>
            </a:extLst>
          </p:cNvPr>
          <p:cNvSpPr/>
          <p:nvPr/>
        </p:nvSpPr>
        <p:spPr>
          <a:xfrm>
            <a:off x="2267743" y="2411001"/>
            <a:ext cx="4950296" cy="830997"/>
          </a:xfrm>
          <a:prstGeom prst="rect">
            <a:avLst/>
          </a:prstGeom>
        </p:spPr>
        <p:txBody>
          <a:bodyPr wrap="square">
            <a:spAutoFit/>
          </a:bodyPr>
          <a:lstStyle/>
          <a:p>
            <a:pPr algn="ctr">
              <a:spcAft>
                <a:spcPts val="0"/>
              </a:spcAft>
            </a:pPr>
            <a:r>
              <a:rPr lang="el-GR" b="1" dirty="0">
                <a:solidFill>
                  <a:srgbClr val="931B1B"/>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Η έννοια της τοπικής ιστορίας</a:t>
            </a:r>
            <a:endParaRPr lang="el-GR" sz="2000" b="1" dirty="0">
              <a:solidFill>
                <a:srgbClr val="931B1B"/>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ctr">
              <a:spcAft>
                <a:spcPts val="0"/>
              </a:spcAft>
            </a:pPr>
            <a:r>
              <a:rPr lang="el-GR" b="1" dirty="0">
                <a:solidFill>
                  <a:srgbClr val="931B1B"/>
                </a:solidFill>
                <a:effectLst>
                  <a:outerShdw blurRad="38100" dist="38100" dir="2700000" algn="tl">
                    <a:srgbClr val="000000">
                      <a:alpha val="43137"/>
                    </a:srgbClr>
                  </a:outerShdw>
                </a:effectLst>
                <a:ea typeface="Times New Roman" panose="02020603050405020304" pitchFamily="18" charset="0"/>
                <a:cs typeface="Times New Roman" panose="02020603050405020304" pitchFamily="18" charset="0"/>
              </a:rPr>
              <a:t>Η τοπική ιστορία στην εκπαίδευση</a:t>
            </a:r>
            <a:endParaRPr lang="el-GR" sz="2000" b="1" dirty="0">
              <a:solidFill>
                <a:srgbClr val="931B1B"/>
              </a:solidFill>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 name="Εικόνα 9">
            <a:extLst>
              <a:ext uri="{FF2B5EF4-FFF2-40B4-BE49-F238E27FC236}">
                <a16:creationId xmlns:a16="http://schemas.microsoft.com/office/drawing/2014/main" id="{2DCC1B96-8D02-4CDC-8CFA-FA7F6F1BDC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6201" y="3409226"/>
            <a:ext cx="2553379" cy="2553379"/>
          </a:xfrm>
          <a:prstGeom prst="rect">
            <a:avLst/>
          </a:prstGeom>
        </p:spPr>
      </p:pic>
    </p:spTree>
    <p:extLst>
      <p:ext uri="{BB962C8B-B14F-4D97-AF65-F5344CB8AC3E}">
        <p14:creationId xmlns:p14="http://schemas.microsoft.com/office/powerpoint/2010/main" val="335004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 Δημιουργία Εκπαιδευτικού Υλικού 1/</a:t>
            </a:r>
            <a:r>
              <a:rPr lang="en-US" sz="3600" dirty="0"/>
              <a:t>5</a:t>
            </a:r>
            <a:endParaRPr lang="el-GR" sz="3600" b="1" dirty="0">
              <a:solidFill>
                <a:srgbClr val="FF0000"/>
              </a:solidFill>
            </a:endParaRPr>
          </a:p>
        </p:txBody>
      </p:sp>
      <p:grpSp>
        <p:nvGrpSpPr>
          <p:cNvPr id="3" name="4 - Ομάδα">
            <a:extLst>
              <a:ext uri="{FF2B5EF4-FFF2-40B4-BE49-F238E27FC236}">
                <a16:creationId xmlns:a16="http://schemas.microsoft.com/office/drawing/2014/main" id="{F30C21F4-93FD-49B3-8218-33430F1F9CC4}"/>
              </a:ext>
            </a:extLst>
          </p:cNvPr>
          <p:cNvGrpSpPr/>
          <p:nvPr/>
        </p:nvGrpSpPr>
        <p:grpSpPr>
          <a:xfrm>
            <a:off x="1170261" y="1298130"/>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49D173DF-C323-41EC-8206-695CB85041B7}"/>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5" name="Στρογγυλεμένο ορθογώνιο 4">
              <a:extLst>
                <a:ext uri="{FF2B5EF4-FFF2-40B4-BE49-F238E27FC236}">
                  <a16:creationId xmlns:a16="http://schemas.microsoft.com/office/drawing/2014/main" id="{DD4184FD-4A47-4D35-971A-1E23CA08658D}"/>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 </a:t>
              </a:r>
              <a:r>
                <a:rPr lang="el-GR" sz="2800" b="1" dirty="0">
                  <a:solidFill>
                    <a:schemeClr val="bg1"/>
                  </a:solidFill>
                  <a:effectLst>
                    <a:outerShdw blurRad="38100" dist="38100" dir="2700000" algn="tl">
                      <a:srgbClr val="000000">
                        <a:alpha val="43137"/>
                      </a:srgbClr>
                    </a:outerShdw>
                  </a:effectLst>
                </a:rPr>
                <a:t>Σχεδιασμός Εκπαιδευτικού Υλικού</a:t>
              </a:r>
              <a:endParaRPr lang="en-GB" sz="2800" b="1" kern="1200" dirty="0">
                <a:solidFill>
                  <a:schemeClr val="bg1"/>
                </a:solidFill>
                <a:effectLst>
                  <a:outerShdw blurRad="38100" dist="38100" dir="2700000" algn="tl">
                    <a:srgbClr val="000000">
                      <a:alpha val="43137"/>
                    </a:srgbClr>
                  </a:outerShdw>
                </a:effectLst>
              </a:endParaRPr>
            </a:p>
          </p:txBody>
        </p:sp>
      </p:grpSp>
      <p:graphicFrame>
        <p:nvGraphicFramePr>
          <p:cNvPr id="6" name="Διάγραμμα 5">
            <a:extLst>
              <a:ext uri="{FF2B5EF4-FFF2-40B4-BE49-F238E27FC236}">
                <a16:creationId xmlns:a16="http://schemas.microsoft.com/office/drawing/2014/main" id="{4DDF3753-E08D-4160-AA26-E4C2EE402F88}"/>
              </a:ext>
            </a:extLst>
          </p:cNvPr>
          <p:cNvGraphicFramePr/>
          <p:nvPr>
            <p:extLst>
              <p:ext uri="{D42A27DB-BD31-4B8C-83A1-F6EECF244321}">
                <p14:modId xmlns:p14="http://schemas.microsoft.com/office/powerpoint/2010/main" val="1455890019"/>
              </p:ext>
            </p:extLst>
          </p:nvPr>
        </p:nvGraphicFramePr>
        <p:xfrm>
          <a:off x="1249196" y="1988840"/>
          <a:ext cx="7355252" cy="43924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5266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r>
              <a:rPr lang="el-GR" sz="3600" dirty="0"/>
              <a:t/>
            </a:r>
            <a:br>
              <a:rPr lang="el-GR" sz="3600" dirty="0"/>
            </a:br>
            <a:r>
              <a:rPr lang="el-GR" sz="3600" dirty="0"/>
              <a:t>6. Δημιουργία Εκπαιδευτικού Υλικού 2/</a:t>
            </a:r>
            <a:r>
              <a:rPr lang="en-US" sz="3600" dirty="0"/>
              <a:t>5</a:t>
            </a:r>
            <a:endParaRPr lang="el-GR" sz="3600" b="1" dirty="0">
              <a:solidFill>
                <a:srgbClr val="FF0000"/>
              </a:solidFill>
            </a:endParaRPr>
          </a:p>
        </p:txBody>
      </p:sp>
      <p:grpSp>
        <p:nvGrpSpPr>
          <p:cNvPr id="3" name="4 - Ομάδα">
            <a:extLst>
              <a:ext uri="{FF2B5EF4-FFF2-40B4-BE49-F238E27FC236}">
                <a16:creationId xmlns:a16="http://schemas.microsoft.com/office/drawing/2014/main" id="{DB4D2039-D474-46A9-BCA3-254312F1BB71}"/>
              </a:ext>
            </a:extLst>
          </p:cNvPr>
          <p:cNvGrpSpPr/>
          <p:nvPr/>
        </p:nvGrpSpPr>
        <p:grpSpPr>
          <a:xfrm>
            <a:off x="1187624" y="1388516"/>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070B6E53-4C74-4951-A8E5-B6A7D9A3DEC1}"/>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5" name="Στρογγυλεμένο ορθογώνιο 4">
              <a:extLst>
                <a:ext uri="{FF2B5EF4-FFF2-40B4-BE49-F238E27FC236}">
                  <a16:creationId xmlns:a16="http://schemas.microsoft.com/office/drawing/2014/main" id="{30A92836-9308-4E3E-B0B7-75731B6A14B6}"/>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 Υλοποίηση</a:t>
              </a:r>
              <a:r>
                <a:rPr lang="el-GR" sz="2800" b="1" dirty="0">
                  <a:solidFill>
                    <a:schemeClr val="bg1"/>
                  </a:solidFill>
                  <a:effectLst>
                    <a:outerShdw blurRad="38100" dist="38100" dir="2700000" algn="tl">
                      <a:srgbClr val="000000">
                        <a:alpha val="43137"/>
                      </a:srgbClr>
                    </a:outerShdw>
                  </a:effectLst>
                </a:rPr>
                <a:t> Εκπαιδευτικού Υλικού</a:t>
              </a:r>
              <a:endParaRPr lang="en-GB" sz="2800" b="1" kern="1200" dirty="0">
                <a:solidFill>
                  <a:schemeClr val="bg1"/>
                </a:solidFill>
                <a:effectLst>
                  <a:outerShdw blurRad="38100" dist="38100" dir="2700000" algn="tl">
                    <a:srgbClr val="000000">
                      <a:alpha val="43137"/>
                    </a:srgbClr>
                  </a:outerShdw>
                </a:effectLst>
              </a:endParaRPr>
            </a:p>
          </p:txBody>
        </p:sp>
      </p:grpSp>
      <p:graphicFrame>
        <p:nvGraphicFramePr>
          <p:cNvPr id="7" name="Διάγραμμα 6">
            <a:extLst>
              <a:ext uri="{FF2B5EF4-FFF2-40B4-BE49-F238E27FC236}">
                <a16:creationId xmlns:a16="http://schemas.microsoft.com/office/drawing/2014/main" id="{2A3FF511-EA6A-4D13-85F1-21A0F29A6B2F}"/>
              </a:ext>
            </a:extLst>
          </p:cNvPr>
          <p:cNvGraphicFramePr/>
          <p:nvPr>
            <p:extLst>
              <p:ext uri="{D42A27DB-BD31-4B8C-83A1-F6EECF244321}">
                <p14:modId xmlns:p14="http://schemas.microsoft.com/office/powerpoint/2010/main" val="2687484404"/>
              </p:ext>
            </p:extLst>
          </p:nvPr>
        </p:nvGraphicFramePr>
        <p:xfrm>
          <a:off x="1043608" y="2254788"/>
          <a:ext cx="5400600" cy="38479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Ορθογώνιο: Στρογγύλεμα γωνιών 8">
            <a:extLst>
              <a:ext uri="{FF2B5EF4-FFF2-40B4-BE49-F238E27FC236}">
                <a16:creationId xmlns:a16="http://schemas.microsoft.com/office/drawing/2014/main" id="{32531D70-ACDE-495B-8A2C-3D67801BCF20}"/>
              </a:ext>
            </a:extLst>
          </p:cNvPr>
          <p:cNvSpPr/>
          <p:nvPr/>
        </p:nvSpPr>
        <p:spPr>
          <a:xfrm>
            <a:off x="6588224" y="2738616"/>
            <a:ext cx="2376264" cy="288032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b="1" dirty="0">
                <a:effectLst>
                  <a:outerShdw blurRad="38100" dist="38100" dir="2700000" algn="tl">
                    <a:srgbClr val="000000">
                      <a:alpha val="43137"/>
                    </a:srgbClr>
                  </a:outerShdw>
                </a:effectLst>
              </a:rPr>
              <a:t>Ολοκληρωμένη παρέμβαση Συμπληρωματικής ΕξΑΕ</a:t>
            </a:r>
          </a:p>
        </p:txBody>
      </p:sp>
    </p:spTree>
    <p:extLst>
      <p:ext uri="{BB962C8B-B14F-4D97-AF65-F5344CB8AC3E}">
        <p14:creationId xmlns:p14="http://schemas.microsoft.com/office/powerpoint/2010/main" val="3853431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3000" y="365127"/>
            <a:ext cx="7372350" cy="831625"/>
          </a:xfrm>
        </p:spPr>
        <p:txBody>
          <a:bodyPr>
            <a:noAutofit/>
          </a:bodyPr>
          <a:lstStyle/>
          <a:p>
            <a:r>
              <a:rPr lang="el-GR" sz="3600" dirty="0"/>
              <a:t/>
            </a:r>
            <a:br>
              <a:rPr lang="el-GR" sz="3600" dirty="0"/>
            </a:br>
            <a:r>
              <a:rPr lang="el-GR" sz="3600" dirty="0"/>
              <a:t>6. </a:t>
            </a:r>
            <a:r>
              <a:rPr lang="el-GR" sz="3500" dirty="0"/>
              <a:t>Δημιουργία Εκπαιδευτικού Υλικού 3/</a:t>
            </a:r>
            <a:r>
              <a:rPr lang="en-US" sz="3500" dirty="0"/>
              <a:t>5</a:t>
            </a:r>
            <a:endParaRPr lang="el-GR" sz="3500" b="1" dirty="0">
              <a:solidFill>
                <a:srgbClr val="FF0000"/>
              </a:solidFill>
            </a:endParaRPr>
          </a:p>
        </p:txBody>
      </p:sp>
      <p:grpSp>
        <p:nvGrpSpPr>
          <p:cNvPr id="3" name="4 - Ομάδα">
            <a:extLst>
              <a:ext uri="{FF2B5EF4-FFF2-40B4-BE49-F238E27FC236}">
                <a16:creationId xmlns:a16="http://schemas.microsoft.com/office/drawing/2014/main" id="{A86A86A9-FBE1-4304-BD50-25A9C0CCDD1B}"/>
              </a:ext>
            </a:extLst>
          </p:cNvPr>
          <p:cNvGrpSpPr/>
          <p:nvPr/>
        </p:nvGrpSpPr>
        <p:grpSpPr>
          <a:xfrm>
            <a:off x="1187624" y="1388516"/>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245253D0-30FF-485D-9F69-CDA3B46CCDB7}"/>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5" name="Στρογγυλεμένο ορθογώνιο 4">
              <a:extLst>
                <a:ext uri="{FF2B5EF4-FFF2-40B4-BE49-F238E27FC236}">
                  <a16:creationId xmlns:a16="http://schemas.microsoft.com/office/drawing/2014/main" id="{9E2FE1A2-2912-4925-A4EE-3893612532F1}"/>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 </a:t>
              </a:r>
              <a:r>
                <a:rPr lang="el-GR" sz="2800" b="1" dirty="0">
                  <a:solidFill>
                    <a:schemeClr val="bg1"/>
                  </a:solidFill>
                  <a:effectLst>
                    <a:outerShdw blurRad="38100" dist="38100" dir="2700000" algn="tl">
                      <a:srgbClr val="000000">
                        <a:alpha val="43137"/>
                      </a:srgbClr>
                    </a:outerShdw>
                  </a:effectLst>
                </a:rPr>
                <a:t>Εργαλεία ΤΠΕ που χρησιμοποιήθηκαν…</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81D44610-4FED-4DBF-8B86-EF01C3642C32}"/>
              </a:ext>
            </a:extLst>
          </p:cNvPr>
          <p:cNvGrpSpPr/>
          <p:nvPr/>
        </p:nvGrpSpPr>
        <p:grpSpPr>
          <a:xfrm>
            <a:off x="1331640" y="2263662"/>
            <a:ext cx="3024336" cy="3252364"/>
            <a:chOff x="1" y="-1"/>
            <a:chExt cx="1774526" cy="1837075"/>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A26CD0DF-E7E0-49A2-8035-7D9422A80EB9}"/>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Διάγραμμα ροής: Εναλλακτική διεργασία 4">
              <a:extLst>
                <a:ext uri="{FF2B5EF4-FFF2-40B4-BE49-F238E27FC236}">
                  <a16:creationId xmlns:a16="http://schemas.microsoft.com/office/drawing/2014/main" id="{41C4E0E6-0222-41FF-9A90-5B576BB4BA6C}"/>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9A8AADD1-EDAF-4BA7-8571-AF5B77871918}"/>
              </a:ext>
            </a:extLst>
          </p:cNvPr>
          <p:cNvSpPr/>
          <p:nvPr/>
        </p:nvSpPr>
        <p:spPr>
          <a:xfrm>
            <a:off x="1696879" y="2362729"/>
            <a:ext cx="2374474" cy="3046988"/>
          </a:xfrm>
          <a:prstGeom prst="rect">
            <a:avLst/>
          </a:prstGeom>
        </p:spPr>
        <p:txBody>
          <a:bodyPr wrap="square">
            <a:spAutoFit/>
          </a:bodyPr>
          <a:lstStyle/>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H5P</a:t>
            </a: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Chamilo</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Actionbound</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Blippar</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Powtoons</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smtClean="0">
                <a:effectLst>
                  <a:outerShdw blurRad="38100" dist="38100" dir="2700000" algn="tl">
                    <a:srgbClr val="000000">
                      <a:alpha val="43137"/>
                    </a:srgbClr>
                  </a:outerShdw>
                </a:effectLst>
              </a:rPr>
              <a:t>Animaker</a:t>
            </a:r>
            <a:endParaRPr lang="en-US" b="1" dirty="0" smtClean="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smtClean="0">
                <a:effectLst>
                  <a:outerShdw blurRad="38100" dist="38100" dir="2700000" algn="tl">
                    <a:srgbClr val="000000">
                      <a:alpha val="43137"/>
                    </a:srgbClr>
                  </a:outerShdw>
                </a:effectLst>
              </a:rPr>
              <a:t>Plotagon</a:t>
            </a:r>
            <a:endParaRPr lang="en-US" b="1" dirty="0" smtClean="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smtClean="0">
                <a:effectLst>
                  <a:outerShdw blurRad="38100" dist="38100" dir="2700000" algn="tl">
                    <a:srgbClr val="000000">
                      <a:alpha val="43137"/>
                    </a:srgbClr>
                  </a:outerShdw>
                </a:effectLst>
              </a:rPr>
              <a:t>Doodle</a:t>
            </a:r>
            <a:endParaRPr lang="en-US" b="1" dirty="0">
              <a:effectLst>
                <a:outerShdw blurRad="38100" dist="38100" dir="2700000" algn="tl">
                  <a:srgbClr val="000000">
                    <a:alpha val="43137"/>
                  </a:srgbClr>
                </a:outerShdw>
              </a:effectLst>
            </a:endParaRPr>
          </a:p>
        </p:txBody>
      </p:sp>
      <p:grpSp>
        <p:nvGrpSpPr>
          <p:cNvPr id="15" name="Ομάδα 14">
            <a:extLst>
              <a:ext uri="{FF2B5EF4-FFF2-40B4-BE49-F238E27FC236}">
                <a16:creationId xmlns:a16="http://schemas.microsoft.com/office/drawing/2014/main" id="{31B47CB5-3FC1-47C2-8636-546B0523B94F}"/>
              </a:ext>
            </a:extLst>
          </p:cNvPr>
          <p:cNvGrpSpPr/>
          <p:nvPr/>
        </p:nvGrpSpPr>
        <p:grpSpPr>
          <a:xfrm>
            <a:off x="4716016" y="2168235"/>
            <a:ext cx="3528392" cy="3435975"/>
            <a:chOff x="1771704" y="-26383"/>
            <a:chExt cx="2016224" cy="1904029"/>
          </a:xfrm>
          <a:scene3d>
            <a:camera prst="orthographicFront"/>
            <a:lightRig rig="threePt" dir="t"/>
          </a:scene3d>
        </p:grpSpPr>
        <p:sp>
          <p:nvSpPr>
            <p:cNvPr id="16" name="Διάγραμμα ροής: Εναλλακτική διεργασία 15">
              <a:extLst>
                <a:ext uri="{FF2B5EF4-FFF2-40B4-BE49-F238E27FC236}">
                  <a16:creationId xmlns:a16="http://schemas.microsoft.com/office/drawing/2014/main" id="{BA606A66-0322-498A-9443-7BBE6F4519CF}"/>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Διάγραμμα ροής: Εναλλακτική διεργασία 4">
              <a:extLst>
                <a:ext uri="{FF2B5EF4-FFF2-40B4-BE49-F238E27FC236}">
                  <a16:creationId xmlns:a16="http://schemas.microsoft.com/office/drawing/2014/main" id="{423F043B-3F20-4890-84E4-AE93D8D0987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8" name="Ορθογώνιο 17">
            <a:extLst>
              <a:ext uri="{FF2B5EF4-FFF2-40B4-BE49-F238E27FC236}">
                <a16:creationId xmlns:a16="http://schemas.microsoft.com/office/drawing/2014/main" id="{D1F4819F-9A5C-4D9D-8703-C95F05C68B5E}"/>
              </a:ext>
            </a:extLst>
          </p:cNvPr>
          <p:cNvSpPr/>
          <p:nvPr/>
        </p:nvSpPr>
        <p:spPr>
          <a:xfrm>
            <a:off x="5191716" y="2357757"/>
            <a:ext cx="2867748" cy="2677656"/>
          </a:xfrm>
          <a:prstGeom prst="rect">
            <a:avLst/>
          </a:prstGeom>
        </p:spPr>
        <p:txBody>
          <a:bodyPr wrap="square">
            <a:spAutoFit/>
          </a:bodyPr>
          <a:lstStyle/>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Movie Maker</a:t>
            </a: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LearningApps</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err="1">
                <a:effectLst>
                  <a:outerShdw blurRad="38100" dist="38100" dir="2700000" algn="tl">
                    <a:srgbClr val="000000">
                      <a:alpha val="43137"/>
                    </a:srgbClr>
                  </a:outerShdw>
                </a:effectLst>
              </a:rPr>
              <a:t>Wordwall</a:t>
            </a:r>
            <a:endParaRPr lang="en-US" b="1" dirty="0">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b="1" dirty="0">
                <a:effectLst>
                  <a:outerShdw blurRad="38100" dist="38100" dir="2700000" algn="tl">
                    <a:srgbClr val="000000">
                      <a:alpha val="43137"/>
                    </a:srgbClr>
                  </a:outerShdw>
                </a:effectLst>
              </a:rPr>
              <a:t>PowerPoint</a:t>
            </a:r>
          </a:p>
          <a:p>
            <a:pPr marL="342900" indent="-342900">
              <a:buFont typeface="Arial" panose="020B0604020202020204" pitchFamily="34" charset="0"/>
              <a:buChar char="•"/>
            </a:pPr>
            <a:r>
              <a:rPr lang="el-GR" b="1" dirty="0">
                <a:effectLst>
                  <a:outerShdw blurRad="38100" dist="38100" dir="2700000" algn="tl">
                    <a:srgbClr val="000000">
                      <a:alpha val="43137"/>
                    </a:srgbClr>
                  </a:outerShdw>
                </a:effectLst>
              </a:rPr>
              <a:t>Εργαλεία φωτογράφισης και ηχογράφησης  </a:t>
            </a:r>
          </a:p>
        </p:txBody>
      </p:sp>
    </p:spTree>
    <p:extLst>
      <p:ext uri="{BB962C8B-B14F-4D97-AF65-F5344CB8AC3E}">
        <p14:creationId xmlns:p14="http://schemas.microsoft.com/office/powerpoint/2010/main" val="70648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περιεχομένου 7">
            <a:extLst>
              <a:ext uri="{FF2B5EF4-FFF2-40B4-BE49-F238E27FC236}">
                <a16:creationId xmlns:a16="http://schemas.microsoft.com/office/drawing/2014/main" id="{16C4759E-4CAC-4F37-8A86-09D132C18B29}"/>
              </a:ext>
            </a:extLst>
          </p:cNvPr>
          <p:cNvSpPr>
            <a:spLocks noGrp="1"/>
          </p:cNvSpPr>
          <p:nvPr>
            <p:ph idx="1"/>
          </p:nvPr>
        </p:nvSpPr>
        <p:spPr>
          <a:xfrm>
            <a:off x="985292" y="6021288"/>
            <a:ext cx="7687766" cy="471585"/>
          </a:xfrm>
        </p:spPr>
        <p:txBody>
          <a:bodyPr>
            <a:normAutofit fontScale="92500" lnSpcReduction="10000"/>
          </a:bodyPr>
          <a:lstStyle/>
          <a:p>
            <a:pPr marL="0" indent="0" algn="ctr">
              <a:buNone/>
            </a:pPr>
            <a:r>
              <a:rPr lang="el-GR" sz="1800" i="1" dirty="0">
                <a:latin typeface="Times New Roman" panose="02020603050405020304" pitchFamily="18" charset="0"/>
                <a:cs typeface="Times New Roman" panose="02020603050405020304" pitchFamily="18" charset="0"/>
              </a:rPr>
              <a:t>(Περιήγηση και προφορική αφήγηση)</a:t>
            </a:r>
          </a:p>
        </p:txBody>
      </p:sp>
      <p:sp>
        <p:nvSpPr>
          <p:cNvPr id="2" name="Τίτλος 1"/>
          <p:cNvSpPr>
            <a:spLocks noGrp="1"/>
          </p:cNvSpPr>
          <p:nvPr>
            <p:ph type="title"/>
          </p:nvPr>
        </p:nvSpPr>
        <p:spPr>
          <a:xfrm>
            <a:off x="1143000" y="365127"/>
            <a:ext cx="7372350" cy="855113"/>
          </a:xfrm>
        </p:spPr>
        <p:txBody>
          <a:bodyPr>
            <a:noAutofit/>
          </a:bodyPr>
          <a:lstStyle/>
          <a:p>
            <a:r>
              <a:rPr lang="el-GR" sz="3600" dirty="0"/>
              <a:t/>
            </a:r>
            <a:br>
              <a:rPr lang="el-GR" sz="3600" dirty="0"/>
            </a:br>
            <a:r>
              <a:rPr lang="el-GR" sz="3600" dirty="0"/>
              <a:t>6. </a:t>
            </a:r>
            <a:r>
              <a:rPr lang="el-GR" sz="3400" dirty="0"/>
              <a:t>Δημιουργία Εκπαιδευτικού Υλικού 4/</a:t>
            </a:r>
            <a:r>
              <a:rPr lang="en-US" sz="3400" dirty="0"/>
              <a:t>5</a:t>
            </a:r>
            <a:endParaRPr lang="el-GR" sz="3400" b="1" dirty="0">
              <a:solidFill>
                <a:srgbClr val="FF0000"/>
              </a:solidFill>
            </a:endParaRPr>
          </a:p>
        </p:txBody>
      </p:sp>
      <p:grpSp>
        <p:nvGrpSpPr>
          <p:cNvPr id="3" name="4 - Ομάδα">
            <a:extLst>
              <a:ext uri="{FF2B5EF4-FFF2-40B4-BE49-F238E27FC236}">
                <a16:creationId xmlns:a16="http://schemas.microsoft.com/office/drawing/2014/main" id="{04BDFE78-18AA-40F9-B737-D01C59A629BB}"/>
              </a:ext>
            </a:extLst>
          </p:cNvPr>
          <p:cNvGrpSpPr/>
          <p:nvPr/>
        </p:nvGrpSpPr>
        <p:grpSpPr>
          <a:xfrm>
            <a:off x="1187624" y="1388516"/>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1C086B65-B8AC-45EF-8DD3-B7FAFFC1E9CE}"/>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5" name="Στρογγυλεμένο ορθογώνιο 4">
              <a:extLst>
                <a:ext uri="{FF2B5EF4-FFF2-40B4-BE49-F238E27FC236}">
                  <a16:creationId xmlns:a16="http://schemas.microsoft.com/office/drawing/2014/main" id="{59DBAD40-C751-40D5-9CED-EB4502384483}"/>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Περιγραφή </a:t>
              </a:r>
              <a:r>
                <a:rPr lang="el-GR" sz="2800" b="1" dirty="0">
                  <a:solidFill>
                    <a:schemeClr val="bg1"/>
                  </a:solidFill>
                  <a:effectLst>
                    <a:outerShdw blurRad="38100" dist="38100" dir="2700000" algn="tl">
                      <a:srgbClr val="000000">
                        <a:alpha val="43137"/>
                      </a:srgbClr>
                    </a:outerShdw>
                  </a:effectLst>
                </a:rPr>
                <a:t>κύριου </a:t>
              </a:r>
              <a:r>
                <a:rPr lang="el-GR" sz="2800" b="1" kern="1200" dirty="0">
                  <a:solidFill>
                    <a:schemeClr val="bg1"/>
                  </a:solidFill>
                  <a:effectLst>
                    <a:outerShdw blurRad="38100" dist="38100" dir="2700000" algn="tl">
                      <a:srgbClr val="000000">
                        <a:alpha val="43137"/>
                      </a:srgbClr>
                    </a:outerShdw>
                  </a:effectLst>
                </a:rPr>
                <a:t>Εκπαιδευτικού Υλικού</a:t>
              </a:r>
              <a:endParaRPr lang="en-GB" sz="2800" b="1" kern="1200" dirty="0">
                <a:solidFill>
                  <a:schemeClr val="bg1"/>
                </a:solidFill>
                <a:effectLst>
                  <a:outerShdw blurRad="38100" dist="38100" dir="2700000" algn="tl">
                    <a:srgbClr val="000000">
                      <a:alpha val="43137"/>
                    </a:srgbClr>
                  </a:outerShdw>
                </a:effectLst>
              </a:endParaRPr>
            </a:p>
          </p:txBody>
        </p:sp>
      </p:grpSp>
      <p:pic>
        <p:nvPicPr>
          <p:cNvPr id="7" name="Εικόνα 6">
            <a:hlinkClick r:id="rId2"/>
            <a:extLst>
              <a:ext uri="{FF2B5EF4-FFF2-40B4-BE49-F238E27FC236}">
                <a16:creationId xmlns:a16="http://schemas.microsoft.com/office/drawing/2014/main" id="{6E01A7D0-8FCF-4738-9D0D-56CBC48E91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79712" y="2132856"/>
            <a:ext cx="5509765" cy="4060731"/>
          </a:xfrm>
          <a:prstGeom prst="rect">
            <a:avLst/>
          </a:prstGeom>
        </p:spPr>
      </p:pic>
    </p:spTree>
    <p:extLst>
      <p:ext uri="{BB962C8B-B14F-4D97-AF65-F5344CB8AC3E}">
        <p14:creationId xmlns:p14="http://schemas.microsoft.com/office/powerpoint/2010/main" val="3791771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43000" y="365127"/>
            <a:ext cx="7372350" cy="855113"/>
          </a:xfrm>
        </p:spPr>
        <p:txBody>
          <a:bodyPr>
            <a:noAutofit/>
          </a:bodyPr>
          <a:lstStyle/>
          <a:p>
            <a:r>
              <a:rPr lang="el-GR" sz="3600" dirty="0"/>
              <a:t/>
            </a:r>
            <a:br>
              <a:rPr lang="el-GR" sz="3600" dirty="0"/>
            </a:br>
            <a:r>
              <a:rPr lang="el-GR" sz="3600" dirty="0"/>
              <a:t>6. </a:t>
            </a:r>
            <a:r>
              <a:rPr lang="el-GR" sz="3400" dirty="0"/>
              <a:t>Δημιουργία Εκπαιδευτικού Υλικού 5/5</a:t>
            </a:r>
            <a:endParaRPr lang="el-GR" sz="3400" b="1" dirty="0">
              <a:solidFill>
                <a:srgbClr val="FF0000"/>
              </a:solidFill>
            </a:endParaRPr>
          </a:p>
        </p:txBody>
      </p:sp>
      <p:grpSp>
        <p:nvGrpSpPr>
          <p:cNvPr id="3" name="4 - Ομάδα">
            <a:extLst>
              <a:ext uri="{FF2B5EF4-FFF2-40B4-BE49-F238E27FC236}">
                <a16:creationId xmlns:a16="http://schemas.microsoft.com/office/drawing/2014/main" id="{04BDFE78-18AA-40F9-B737-D01C59A629BB}"/>
              </a:ext>
            </a:extLst>
          </p:cNvPr>
          <p:cNvGrpSpPr/>
          <p:nvPr/>
        </p:nvGrpSpPr>
        <p:grpSpPr>
          <a:xfrm>
            <a:off x="1187624" y="1388516"/>
            <a:ext cx="7513122" cy="576064"/>
            <a:chOff x="0" y="49732"/>
            <a:chExt cx="6834214" cy="573664"/>
          </a:xfrm>
          <a:solidFill>
            <a:schemeClr val="accent1"/>
          </a:solidFill>
          <a:scene3d>
            <a:camera prst="orthographicFront"/>
            <a:lightRig rig="flat" dir="t"/>
          </a:scene3d>
        </p:grpSpPr>
        <p:sp>
          <p:nvSpPr>
            <p:cNvPr id="4" name="5 - Στρογγυλεμένο ορθογώνιο">
              <a:extLst>
                <a:ext uri="{FF2B5EF4-FFF2-40B4-BE49-F238E27FC236}">
                  <a16:creationId xmlns:a16="http://schemas.microsoft.com/office/drawing/2014/main" id="{1C086B65-B8AC-45EF-8DD3-B7FAFFC1E9CE}"/>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5" name="Στρογγυλεμένο ορθογώνιο 4">
              <a:extLst>
                <a:ext uri="{FF2B5EF4-FFF2-40B4-BE49-F238E27FC236}">
                  <a16:creationId xmlns:a16="http://schemas.microsoft.com/office/drawing/2014/main" id="{59DBAD40-C751-40D5-9CED-EB4502384483}"/>
                </a:ext>
              </a:extLst>
            </p:cNvPr>
            <p:cNvSpPr/>
            <p:nvPr/>
          </p:nvSpPr>
          <p:spPr>
            <a:xfrm>
              <a:off x="56008" y="7773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Περιγραφή </a:t>
              </a:r>
              <a:r>
                <a:rPr lang="el-GR" sz="2800" b="1" dirty="0" err="1">
                  <a:solidFill>
                    <a:schemeClr val="bg1"/>
                  </a:solidFill>
                  <a:effectLst>
                    <a:outerShdw blurRad="38100" dist="38100" dir="2700000" algn="tl">
                      <a:srgbClr val="000000">
                        <a:alpha val="43137"/>
                      </a:srgbClr>
                    </a:outerShdw>
                  </a:effectLst>
                </a:rPr>
                <a:t>Χωροευαίσθητου</a:t>
              </a:r>
              <a:r>
                <a:rPr lang="el-GR" sz="2800" b="1" dirty="0">
                  <a:solidFill>
                    <a:schemeClr val="bg1"/>
                  </a:solidFill>
                  <a:effectLst>
                    <a:outerShdw blurRad="38100" dist="38100" dir="2700000" algn="tl">
                      <a:srgbClr val="000000">
                        <a:alpha val="43137"/>
                      </a:srgbClr>
                    </a:outerShdw>
                  </a:effectLst>
                </a:rPr>
                <a:t> Παιχνιδιού</a:t>
              </a:r>
              <a:endParaRPr lang="en-GB" sz="2800" b="1" kern="1200" dirty="0">
                <a:solidFill>
                  <a:schemeClr val="bg1"/>
                </a:solidFill>
                <a:effectLst>
                  <a:outerShdw blurRad="38100" dist="38100" dir="2700000" algn="tl">
                    <a:srgbClr val="000000">
                      <a:alpha val="43137"/>
                    </a:srgbClr>
                  </a:outerShdw>
                </a:effectLst>
              </a:endParaRPr>
            </a:p>
          </p:txBody>
        </p:sp>
      </p:grpSp>
      <p:pic>
        <p:nvPicPr>
          <p:cNvPr id="15" name="Θέση περιεχομένου 14">
            <a:extLst>
              <a:ext uri="{FF2B5EF4-FFF2-40B4-BE49-F238E27FC236}">
                <a16:creationId xmlns:a16="http://schemas.microsoft.com/office/drawing/2014/main" id="{5978D510-D20B-4562-A78D-E6DC2B8ABE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9712" y="2129115"/>
            <a:ext cx="5815558" cy="2059495"/>
          </a:xfrm>
        </p:spPr>
      </p:pic>
      <p:grpSp>
        <p:nvGrpSpPr>
          <p:cNvPr id="16" name="Ομάδα 15">
            <a:extLst>
              <a:ext uri="{FF2B5EF4-FFF2-40B4-BE49-F238E27FC236}">
                <a16:creationId xmlns:a16="http://schemas.microsoft.com/office/drawing/2014/main" id="{8848A6D6-D8EC-4DB0-9B03-FEBF055F08B9}"/>
              </a:ext>
            </a:extLst>
          </p:cNvPr>
          <p:cNvGrpSpPr/>
          <p:nvPr/>
        </p:nvGrpSpPr>
        <p:grpSpPr>
          <a:xfrm>
            <a:off x="2555776" y="4293096"/>
            <a:ext cx="2016224" cy="1656520"/>
            <a:chOff x="1771704" y="-26383"/>
            <a:chExt cx="2016224" cy="1904029"/>
          </a:xfrm>
          <a:scene3d>
            <a:camera prst="orthographicFront"/>
            <a:lightRig rig="threePt" dir="t"/>
          </a:scene3d>
        </p:grpSpPr>
        <p:sp>
          <p:nvSpPr>
            <p:cNvPr id="17" name="Διάγραμμα ροής: Εναλλακτική διεργασία 16">
              <a:extLst>
                <a:ext uri="{FF2B5EF4-FFF2-40B4-BE49-F238E27FC236}">
                  <a16:creationId xmlns:a16="http://schemas.microsoft.com/office/drawing/2014/main" id="{7D540477-0CBD-4245-BB23-8BA905D8DC9F}"/>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Διάγραμμα ροής: Εναλλακτική διεργασία 4">
              <a:extLst>
                <a:ext uri="{FF2B5EF4-FFF2-40B4-BE49-F238E27FC236}">
                  <a16:creationId xmlns:a16="http://schemas.microsoft.com/office/drawing/2014/main" id="{630B5924-D0E9-44D9-8EE0-7B22B47D2C47}"/>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 ρόλος του παιχνιδιού στο ΕΥ</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9" name="Ομάδα 18">
            <a:extLst>
              <a:ext uri="{FF2B5EF4-FFF2-40B4-BE49-F238E27FC236}">
                <a16:creationId xmlns:a16="http://schemas.microsoft.com/office/drawing/2014/main" id="{2BF43529-D2C8-4D66-990B-51C2195DD326}"/>
              </a:ext>
            </a:extLst>
          </p:cNvPr>
          <p:cNvGrpSpPr/>
          <p:nvPr/>
        </p:nvGrpSpPr>
        <p:grpSpPr>
          <a:xfrm>
            <a:off x="5076056" y="4293096"/>
            <a:ext cx="1774526" cy="1598269"/>
            <a:chOff x="1" y="-1"/>
            <a:chExt cx="1774526" cy="1837075"/>
          </a:xfrm>
          <a:scene3d>
            <a:camera prst="orthographicFront"/>
            <a:lightRig rig="threePt" dir="t"/>
          </a:scene3d>
        </p:grpSpPr>
        <p:sp>
          <p:nvSpPr>
            <p:cNvPr id="20" name="Διάγραμμα ροής: Εναλλακτική διεργασία 19">
              <a:extLst>
                <a:ext uri="{FF2B5EF4-FFF2-40B4-BE49-F238E27FC236}">
                  <a16:creationId xmlns:a16="http://schemas.microsoft.com/office/drawing/2014/main" id="{38F705ED-15B9-463C-AD49-D23BD80B0103}"/>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Διάγραμμα ροής: Εναλλακτική διεργασία 4">
              <a:extLst>
                <a:ext uri="{FF2B5EF4-FFF2-40B4-BE49-F238E27FC236}">
                  <a16:creationId xmlns:a16="http://schemas.microsoft.com/office/drawing/2014/main" id="{FFF71B8F-22A4-4FFA-8A00-7AE20F7A8CEF}"/>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Ο σκοπός του παιχνιδιού</a:t>
              </a:r>
            </a:p>
          </p:txBody>
        </p:sp>
      </p:grpSp>
    </p:spTree>
    <p:extLst>
      <p:ext uri="{BB962C8B-B14F-4D97-AF65-F5344CB8AC3E}">
        <p14:creationId xmlns:p14="http://schemas.microsoft.com/office/powerpoint/2010/main" val="3075506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1/10</a:t>
            </a:r>
            <a:endParaRPr lang="el-GR" sz="4000" b="1" dirty="0"/>
          </a:p>
        </p:txBody>
      </p:sp>
      <p:sp>
        <p:nvSpPr>
          <p:cNvPr id="4" name="Οβάλ 3">
            <a:extLst>
              <a:ext uri="{FF2B5EF4-FFF2-40B4-BE49-F238E27FC236}">
                <a16:creationId xmlns:a16="http://schemas.microsoft.com/office/drawing/2014/main" id="{83B6B609-3A8E-4D3D-BB9E-983D62A12770}"/>
              </a:ext>
            </a:extLst>
          </p:cNvPr>
          <p:cNvSpPr/>
          <p:nvPr/>
        </p:nvSpPr>
        <p:spPr>
          <a:xfrm>
            <a:off x="611560" y="2276872"/>
            <a:ext cx="1800200" cy="1642795"/>
          </a:xfrm>
          <a:prstGeom prst="ellipse">
            <a:avLst/>
          </a:prstGeom>
          <a:solidFill>
            <a:schemeClr val="accent4">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ctr" defTabSz="800100">
              <a:lnSpc>
                <a:spcPct val="90000"/>
              </a:lnSpc>
              <a:spcAft>
                <a:spcPct val="35000"/>
              </a:spcAft>
            </a:pPr>
            <a:r>
              <a:rPr lang="el-GR"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κύριου ΕΥ</a:t>
            </a:r>
          </a:p>
        </p:txBody>
      </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541211" y="1844824"/>
            <a:ext cx="6159535" cy="4536504"/>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Είδος </a:t>
            </a:r>
            <a:r>
              <a:rPr lang="el-GR" sz="21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a:t>
            </a: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ρευνας: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Διαμορφωτική Αξιολόγηση ΕΥ </a:t>
            </a:r>
          </a:p>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Χρονική περίοδος: </a:t>
            </a:r>
            <a:r>
              <a:rPr lang="el-GR"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Μάιος</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Ιούνιος 2021</a:t>
            </a:r>
          </a:p>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Δειγματοληψία</a:t>
            </a:r>
            <a:r>
              <a:rPr lang="el-GR" sz="2100" b="1" kern="1200" dirty="0">
                <a:solidFill>
                  <a:srgbClr val="931B1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100" b="1" kern="1200" dirty="0">
                <a:solidFill>
                  <a:srgbClr val="61953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Σκόπιμη δειγματοληψία - 3 ειδικοί &amp; 17 μαθητές</a:t>
            </a:r>
          </a:p>
          <a:p>
            <a:pPr lvl="0" algn="just" defTabSz="1066800">
              <a:spcBef>
                <a:spcPct val="0"/>
              </a:spcBef>
              <a:spcAft>
                <a:spcPts val="0"/>
              </a:spcAft>
            </a:pPr>
            <a:r>
              <a:rPr lang="el-GR" sz="21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Μέθοδος: </a:t>
            </a:r>
            <a:r>
              <a:rPr lang="el-GR"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Μέσα συλλογής δεδομένων: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Ερωτηματολόγια Ανοιχτών Ερωτήσεων</a:t>
            </a:r>
          </a:p>
          <a:p>
            <a:pPr lvl="0" algn="just" defTabSz="1066800">
              <a:spcAft>
                <a:spcPts val="0"/>
              </a:spcAft>
            </a:pPr>
            <a:r>
              <a:rPr lang="el-GR" sz="21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Επεξεργασία δεδομένων: </a:t>
            </a:r>
            <a:r>
              <a:rPr lang="el-GR"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Μονάδα ανάλυσης η φράση με αυτοτελές εννοιολογικό  περιεχόμενο - 10 ερευνητικοί άξονες (για τους ειδικούς), 4 ερευνητικοί άξονες (για τους μαθητές) &amp; επιμέρους κατηγορίες ανάλυσης</a:t>
            </a:r>
          </a:p>
          <a:p>
            <a:pPr lvl="0" algn="just" defTabSz="1066800">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Αξιοπιστία-Εγκυρότητα: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Τριγωνισμός μέσω της αποτίμησης από ειδικούς και μαθητές.</a:t>
            </a:r>
            <a:endParaRPr lang="en-GB"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 name="4 - Ομάδα">
            <a:extLst>
              <a:ext uri="{FF2B5EF4-FFF2-40B4-BE49-F238E27FC236}">
                <a16:creationId xmlns:a16="http://schemas.microsoft.com/office/drawing/2014/main" id="{B449285C-68B9-4C4C-BD4E-4235751D4395}"/>
              </a:ext>
            </a:extLst>
          </p:cNvPr>
          <p:cNvGrpSpPr/>
          <p:nvPr/>
        </p:nvGrpSpPr>
        <p:grpSpPr>
          <a:xfrm>
            <a:off x="1187624" y="1234767"/>
            <a:ext cx="7513122" cy="456607"/>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08CBACB3-237F-4D8D-93C7-A5E77A92079F}"/>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3758DB0B-1205-4CD3-82DD-ECF0677CF22B}"/>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Μεθοδολογία Έρευνας</a:t>
              </a:r>
              <a:endParaRPr lang="en-GB" sz="28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8136764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2/10</a:t>
            </a:r>
            <a:endParaRPr lang="el-GR" sz="4000" b="1" dirty="0"/>
          </a:p>
        </p:txBody>
      </p:sp>
      <p:grpSp>
        <p:nvGrpSpPr>
          <p:cNvPr id="3" name="Ομάδα 2">
            <a:extLst>
              <a:ext uri="{FF2B5EF4-FFF2-40B4-BE49-F238E27FC236}">
                <a16:creationId xmlns:a16="http://schemas.microsoft.com/office/drawing/2014/main" id="{337080D1-17F8-4DDB-B6B6-DBBE3C92D2FF}"/>
              </a:ext>
            </a:extLst>
          </p:cNvPr>
          <p:cNvGrpSpPr/>
          <p:nvPr/>
        </p:nvGrpSpPr>
        <p:grpSpPr>
          <a:xfrm>
            <a:off x="611560" y="2528900"/>
            <a:ext cx="2232249" cy="1800200"/>
            <a:chOff x="1937313" y="1693491"/>
            <a:chExt cx="2527185" cy="1642795"/>
          </a:xfrm>
        </p:grpSpPr>
        <p:sp>
          <p:nvSpPr>
            <p:cNvPr id="4" name="Οβάλ 3">
              <a:extLst>
                <a:ext uri="{FF2B5EF4-FFF2-40B4-BE49-F238E27FC236}">
                  <a16:creationId xmlns:a16="http://schemas.microsoft.com/office/drawing/2014/main" id="{83B6B609-3A8E-4D3D-BB9E-983D62A12770}"/>
                </a:ext>
              </a:extLst>
            </p:cNvPr>
            <p:cNvSpPr/>
            <p:nvPr/>
          </p:nvSpPr>
          <p:spPr>
            <a:xfrm>
              <a:off x="1937313" y="1693491"/>
              <a:ext cx="2527185" cy="1642795"/>
            </a:xfrm>
            <a:prstGeom prst="ellipse">
              <a:avLst/>
            </a:prstGeom>
            <a:solidFill>
              <a:schemeClr val="accent4">
                <a:lumMod val="75000"/>
              </a:schemeClr>
            </a:solidFill>
            <a:scene3d>
              <a:camera prst="orthographicFront"/>
              <a:lightRig rig="threePt" dir="t"/>
            </a:scene3d>
            <a:sp3d>
              <a:bevelT w="152400" h="50800" prst="softRound"/>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Οβάλ 4">
              <a:extLst>
                <a:ext uri="{FF2B5EF4-FFF2-40B4-BE49-F238E27FC236}">
                  <a16:creationId xmlns:a16="http://schemas.microsoft.com/office/drawing/2014/main" id="{8DFC4773-B81D-40FD-B4FD-C3F8A90220B0}"/>
                </a:ext>
              </a:extLst>
            </p:cNvPr>
            <p:cNvSpPr txBox="1"/>
            <p:nvPr/>
          </p:nvSpPr>
          <p:spPr>
            <a:xfrm>
              <a:off x="2122360" y="1934073"/>
              <a:ext cx="2157087" cy="1161631"/>
            </a:xfrm>
            <a:prstGeom prst="rect">
              <a:avLst/>
            </a:prstGeom>
            <a:scene3d>
              <a:camera prst="orthographicFront"/>
              <a:lightRig rig="threePt" dir="t"/>
            </a:scene3d>
            <a:sp3d>
              <a:bevelT w="152400" h="50800" prst="softRound"/>
            </a:sp3d>
          </p:spPr>
          <p:style>
            <a:lnRef idx="0">
              <a:scrgbClr r="0" g="0" b="0"/>
            </a:lnRef>
            <a:fillRef idx="0">
              <a:scrgbClr r="0" g="0" b="0"/>
            </a:fillRef>
            <a:effectRef idx="0">
              <a:scrgbClr r="0" g="0" b="0"/>
            </a:effectRef>
            <a:fontRef idx="minor">
              <a:schemeClr val="lt1"/>
            </a:fontRef>
          </p:style>
          <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20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χωροευαίσθητου παιχνιδιού</a:t>
              </a:r>
            </a:p>
            <a:p>
              <a:pPr marL="0" lvl="0" indent="0" algn="ctr" defTabSz="800100">
                <a:lnSpc>
                  <a:spcPct val="90000"/>
                </a:lnSpc>
                <a:spcBef>
                  <a:spcPct val="0"/>
                </a:spcBef>
                <a:spcAft>
                  <a:spcPct val="35000"/>
                </a:spcAft>
                <a:buNone/>
              </a:pPr>
              <a:r>
                <a:rPr lang="el-GR" sz="2000" b="1" kern="12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a:t>
              </a:r>
            </a:p>
          </p:txBody>
        </p:sp>
      </p:grpSp>
      <p:sp>
        <p:nvSpPr>
          <p:cNvPr id="6" name="Στρογγυλεμένο ορθογώνιο 4">
            <a:extLst>
              <a:ext uri="{FF2B5EF4-FFF2-40B4-BE49-F238E27FC236}">
                <a16:creationId xmlns:a16="http://schemas.microsoft.com/office/drawing/2014/main" id="{C1D60D37-A36A-4A3C-AFA4-1645C4C3971F}"/>
              </a:ext>
            </a:extLst>
          </p:cNvPr>
          <p:cNvSpPr/>
          <p:nvPr/>
        </p:nvSpPr>
        <p:spPr>
          <a:xfrm>
            <a:off x="2843805" y="1712935"/>
            <a:ext cx="5856941" cy="4726972"/>
          </a:xfrm>
          <a:prstGeom prst="rect">
            <a:avLst/>
          </a:prstGeom>
          <a:scene3d>
            <a:camera prst="orthographicFront"/>
            <a:lightRig rig="threePt" dir="t"/>
          </a:scene3d>
          <a:sp3d/>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Είδος </a:t>
            </a:r>
            <a:r>
              <a:rPr lang="el-GR" sz="21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a:t>
            </a: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ρευνας: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Διαμορφωτική Αξιολόγηση ΕΥ </a:t>
            </a:r>
          </a:p>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Χρονική περίοδος: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Ιούνιος 2021</a:t>
            </a:r>
          </a:p>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Δειγματοληψία</a:t>
            </a:r>
            <a:r>
              <a:rPr lang="el-GR" sz="2100" b="1" kern="1200" dirty="0">
                <a:solidFill>
                  <a:srgbClr val="931B1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el-GR" sz="2100" b="1" kern="1200" dirty="0">
                <a:solidFill>
                  <a:srgbClr val="61953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Σκόπιμη δειγματοληψία -17 μαθητές</a:t>
            </a:r>
          </a:p>
          <a:p>
            <a:pPr lvl="0" algn="just" defTabSz="1066800">
              <a:spcBef>
                <a:spcPct val="0"/>
              </a:spcBef>
              <a:spcAft>
                <a:spcPts val="0"/>
              </a:spcAft>
            </a:pPr>
            <a:r>
              <a:rPr lang="el-GR" sz="21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Μέθοδος: </a:t>
            </a:r>
            <a:r>
              <a:rPr lang="el-GR"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Έρευνα Απόψεων με Ποιοτική Ανάλυση Περιεχομένου</a:t>
            </a:r>
          </a:p>
          <a:p>
            <a:pPr lvl="0" algn="just" defTabSz="1066800">
              <a:spcBef>
                <a:spcPct val="0"/>
              </a:spcBef>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Μέσα συλλογής δεδομένων: </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Ερωτηματολόγια Ανοιχτών Ερωτήσεων</a:t>
            </a:r>
          </a:p>
          <a:p>
            <a:pPr lvl="0" algn="just" defTabSz="1066800">
              <a:spcAft>
                <a:spcPts val="0"/>
              </a:spcAft>
            </a:pPr>
            <a:r>
              <a:rPr lang="el-GR" sz="2100" b="1"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Επεξεργασία δεδομένων: </a:t>
            </a:r>
            <a:r>
              <a:rPr lang="el-GR"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Μονάδα ανάλυσης η φράση με αυτοτελές εννοιολογικό  περιεχόμενο – 6  ερευνητικοί άξονες &amp; επιμέρους κατηγορίες ανάλυσης</a:t>
            </a:r>
          </a:p>
          <a:p>
            <a:pPr lvl="0" algn="just" defTabSz="1066800">
              <a:spcAft>
                <a:spcPts val="0"/>
              </a:spcAft>
            </a:pPr>
            <a:r>
              <a:rPr lang="el-GR" sz="2100" b="1" kern="1200" dirty="0">
                <a:solidFill>
                  <a:srgbClr val="9F1D1D"/>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Αξιοπιστία-Εγκυρότητα:</a:t>
            </a:r>
            <a:r>
              <a:rPr lang="en-US"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21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a:t>
            </a:r>
            <a:r>
              <a:rPr lang="el-GR"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ποτίμηση από τους μαθητές που αξιολόγησαν και το κύριο ΕΥ.</a:t>
            </a:r>
            <a:endParaRPr lang="en-GB" sz="21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456607"/>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Μεθοδολογία Έρευνας</a:t>
              </a:r>
              <a:endParaRPr lang="en-GB" sz="28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3369464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Θέση περιεχομένου 11">
            <a:extLst>
              <a:ext uri="{FF2B5EF4-FFF2-40B4-BE49-F238E27FC236}">
                <a16:creationId xmlns:a16="http://schemas.microsoft.com/office/drawing/2014/main" id="{ADECF040-07A0-4738-946E-AEC3D9AD85B3}"/>
              </a:ext>
            </a:extLst>
          </p:cNvPr>
          <p:cNvSpPr>
            <a:spLocks noGrp="1"/>
          </p:cNvSpPr>
          <p:nvPr>
            <p:ph idx="1"/>
          </p:nvPr>
        </p:nvSpPr>
        <p:spPr>
          <a:xfrm>
            <a:off x="2783395" y="1790567"/>
            <a:ext cx="5895655" cy="4744798"/>
          </a:xfrm>
        </p:spPr>
        <p:txBody>
          <a:bodyPr>
            <a:normAutofit fontScale="25000" lnSpcReduction="20000"/>
          </a:bodyPr>
          <a:lstStyle/>
          <a:p>
            <a:pPr algn="just"/>
            <a:r>
              <a:rPr lang="el-GR" sz="8000" b="1" dirty="0">
                <a:latin typeface="Times New Roman" panose="02020603050405020304" pitchFamily="18" charset="0"/>
                <a:cs typeface="Times New Roman" panose="02020603050405020304" pitchFamily="18" charset="0"/>
              </a:rPr>
              <a:t>Το ΕΥ </a:t>
            </a:r>
            <a:r>
              <a:rPr lang="el-GR" sz="8000" b="1" dirty="0">
                <a:solidFill>
                  <a:srgbClr val="931B1B"/>
                </a:solidFill>
                <a:latin typeface="Times New Roman" panose="02020603050405020304" pitchFamily="18" charset="0"/>
                <a:cs typeface="Times New Roman" panose="02020603050405020304" pitchFamily="18" charset="0"/>
              </a:rPr>
              <a:t>έχει σχεδιαστεί </a:t>
            </a:r>
            <a:r>
              <a:rPr lang="el-GR" sz="8000" b="1" dirty="0">
                <a:latin typeface="Times New Roman" panose="02020603050405020304" pitchFamily="18" charset="0"/>
                <a:cs typeface="Times New Roman" panose="02020603050405020304" pitchFamily="18" charset="0"/>
              </a:rPr>
              <a:t>σύμφωνα </a:t>
            </a:r>
            <a:r>
              <a:rPr lang="el-GR" sz="8000" b="1" dirty="0">
                <a:solidFill>
                  <a:srgbClr val="931B1B"/>
                </a:solidFill>
                <a:latin typeface="Times New Roman" panose="02020603050405020304" pitchFamily="18" charset="0"/>
                <a:cs typeface="Times New Roman" panose="02020603050405020304" pitchFamily="18" charset="0"/>
              </a:rPr>
              <a:t>με τις αρχές </a:t>
            </a:r>
            <a:r>
              <a:rPr lang="el-GR" sz="8000" b="1" dirty="0">
                <a:latin typeface="Times New Roman" panose="02020603050405020304" pitchFamily="18" charset="0"/>
                <a:cs typeface="Times New Roman" panose="02020603050405020304" pitchFamily="18" charset="0"/>
              </a:rPr>
              <a:t>και τη μεθοδολογία της </a:t>
            </a:r>
            <a:r>
              <a:rPr lang="el-GR" sz="8000" b="1" dirty="0">
                <a:solidFill>
                  <a:srgbClr val="931B1B"/>
                </a:solidFill>
                <a:latin typeface="Times New Roman" panose="02020603050405020304" pitchFamily="18" charset="0"/>
                <a:cs typeface="Times New Roman" panose="02020603050405020304" pitchFamily="18" charset="0"/>
              </a:rPr>
              <a:t>ΕξΑΕ</a:t>
            </a:r>
          </a:p>
          <a:p>
            <a:pPr algn="just"/>
            <a:r>
              <a:rPr lang="el-GR" sz="8000" b="1" dirty="0">
                <a:latin typeface="Times New Roman" panose="02020603050405020304" pitchFamily="18" charset="0"/>
                <a:cs typeface="Times New Roman" panose="02020603050405020304" pitchFamily="18" charset="0"/>
              </a:rPr>
              <a:t>Εφαρμόζονται οι </a:t>
            </a:r>
            <a:r>
              <a:rPr lang="el-GR" sz="8000" b="1" dirty="0">
                <a:solidFill>
                  <a:schemeClr val="accent1">
                    <a:lumMod val="75000"/>
                  </a:schemeClr>
                </a:solidFill>
                <a:latin typeface="Times New Roman" panose="02020603050405020304" pitchFamily="18" charset="0"/>
                <a:cs typeface="Times New Roman" panose="02020603050405020304" pitchFamily="18" charset="0"/>
              </a:rPr>
              <a:t>αρχές της Πολυμεσικής Μάθησης</a:t>
            </a:r>
          </a:p>
          <a:p>
            <a:pPr algn="just"/>
            <a:r>
              <a:rPr lang="el-GR" sz="8000" b="1" u="sng" dirty="0">
                <a:latin typeface="Times New Roman" panose="02020603050405020304" pitchFamily="18" charset="0"/>
                <a:cs typeface="Times New Roman" panose="02020603050405020304" pitchFamily="18" charset="0"/>
              </a:rPr>
              <a:t>Δυνατά σημεία:</a:t>
            </a:r>
            <a:r>
              <a:rPr lang="el-GR" sz="8000" b="1" dirty="0">
                <a:latin typeface="Times New Roman" panose="02020603050405020304" pitchFamily="18" charset="0"/>
                <a:cs typeface="Times New Roman" panose="02020603050405020304" pitchFamily="18" charset="0"/>
              </a:rPr>
              <a:t> </a:t>
            </a:r>
            <a:r>
              <a:rPr lang="el-GR" sz="8000" b="1" dirty="0" err="1">
                <a:solidFill>
                  <a:schemeClr val="accent4">
                    <a:lumMod val="75000"/>
                  </a:schemeClr>
                </a:solidFill>
                <a:latin typeface="Times New Roman" panose="02020603050405020304" pitchFamily="18" charset="0"/>
                <a:cs typeface="Times New Roman" panose="02020603050405020304" pitchFamily="18" charset="0"/>
              </a:rPr>
              <a:t>πολυμεσική</a:t>
            </a:r>
            <a:r>
              <a:rPr lang="el-GR" sz="8000" b="1" dirty="0">
                <a:solidFill>
                  <a:schemeClr val="accent4">
                    <a:lumMod val="75000"/>
                  </a:schemeClr>
                </a:solidFill>
                <a:latin typeface="Times New Roman" panose="02020603050405020304" pitchFamily="18" charset="0"/>
                <a:cs typeface="Times New Roman" panose="02020603050405020304" pitchFamily="18" charset="0"/>
              </a:rPr>
              <a:t> παρουσίαση </a:t>
            </a:r>
            <a:r>
              <a:rPr lang="el-GR" sz="8000" b="1" dirty="0">
                <a:latin typeface="Times New Roman" panose="02020603050405020304" pitchFamily="18" charset="0"/>
                <a:cs typeface="Times New Roman" panose="02020603050405020304" pitchFamily="18" charset="0"/>
              </a:rPr>
              <a:t>του γνωστικού αντικειμένου, πληθώρα </a:t>
            </a:r>
            <a:r>
              <a:rPr lang="el-GR" sz="8000" b="1" dirty="0" err="1">
                <a:solidFill>
                  <a:schemeClr val="accent4">
                    <a:lumMod val="75000"/>
                  </a:schemeClr>
                </a:solidFill>
                <a:latin typeface="Times New Roman" panose="02020603050405020304" pitchFamily="18" charset="0"/>
                <a:cs typeface="Times New Roman" panose="02020603050405020304" pitchFamily="18" charset="0"/>
              </a:rPr>
              <a:t>διαδραστικών</a:t>
            </a:r>
            <a:r>
              <a:rPr lang="el-GR" sz="8000" b="1" dirty="0">
                <a:solidFill>
                  <a:schemeClr val="accent4">
                    <a:lumMod val="75000"/>
                  </a:schemeClr>
                </a:solidFill>
                <a:latin typeface="Times New Roman" panose="02020603050405020304" pitchFamily="18" charset="0"/>
                <a:cs typeface="Times New Roman" panose="02020603050405020304" pitchFamily="18" charset="0"/>
              </a:rPr>
              <a:t> ασκήσεων, βίντεο, αλληλεπίδραση</a:t>
            </a:r>
          </a:p>
          <a:p>
            <a:pPr algn="just"/>
            <a:r>
              <a:rPr lang="el-GR" sz="8000" b="1" u="sng" dirty="0">
                <a:latin typeface="Times New Roman" panose="02020603050405020304" pitchFamily="18" charset="0"/>
                <a:cs typeface="Times New Roman" panose="02020603050405020304" pitchFamily="18" charset="0"/>
              </a:rPr>
              <a:t>Προτάσεις:</a:t>
            </a:r>
            <a:r>
              <a:rPr lang="el-GR" sz="8000" b="1" dirty="0">
                <a:latin typeface="Times New Roman" panose="02020603050405020304" pitchFamily="18" charset="0"/>
                <a:cs typeface="Times New Roman" panose="02020603050405020304" pitchFamily="18" charset="0"/>
              </a:rPr>
              <a:t> επιπλέον αφήγηση, περισσότερος κενός χώρος σε κάποιες διαφάνειες, επιπλέον διαφάνειες </a:t>
            </a:r>
            <a:r>
              <a:rPr lang="el-GR" sz="8000" b="1" dirty="0" err="1">
                <a:latin typeface="Times New Roman" panose="02020603050405020304" pitchFamily="18" charset="0"/>
                <a:cs typeface="Times New Roman" panose="02020603050405020304" pitchFamily="18" charset="0"/>
              </a:rPr>
              <a:t>αφόρμησης</a:t>
            </a:r>
            <a:r>
              <a:rPr lang="el-GR" sz="8000" b="1" dirty="0">
                <a:latin typeface="Times New Roman" panose="02020603050405020304" pitchFamily="18" charset="0"/>
                <a:cs typeface="Times New Roman" panose="02020603050405020304" pitchFamily="18" charset="0"/>
              </a:rPr>
              <a:t>, μείωση αριθμού διαφανειών ανά διδακτική ενότητα</a:t>
            </a:r>
          </a:p>
          <a:p>
            <a:endParaRPr lang="el-GR" dirty="0"/>
          </a:p>
          <a:p>
            <a:pPr marL="0" indent="0">
              <a:buNone/>
            </a:pPr>
            <a:endParaRPr lang="el-GR" dirty="0"/>
          </a:p>
          <a:p>
            <a:pPr marL="0" indent="0">
              <a:buNone/>
            </a:pPr>
            <a:endParaRPr lang="el-GR" dirty="0"/>
          </a:p>
        </p:txBody>
      </p:sp>
      <p:sp>
        <p:nvSpPr>
          <p:cNvPr id="2" name="Τίτλος 1"/>
          <p:cNvSpPr>
            <a:spLocks noGrp="1"/>
          </p:cNvSpPr>
          <p:nvPr>
            <p:ph type="title"/>
          </p:nvPr>
        </p:nvSpPr>
        <p:spPr/>
        <p:txBody>
          <a:bodyPr>
            <a:noAutofit/>
          </a:bodyPr>
          <a:lstStyle/>
          <a:p>
            <a:r>
              <a:rPr lang="el-GR" sz="3600" dirty="0"/>
              <a:t>7. </a:t>
            </a:r>
            <a:r>
              <a:rPr lang="el-GR" sz="3400" dirty="0"/>
              <a:t>Αποτίμηση Εκπαιδευτικού Υλικού</a:t>
            </a:r>
            <a:r>
              <a:rPr lang="en-US" sz="3400" dirty="0"/>
              <a:t> 3/10</a:t>
            </a:r>
            <a:endParaRPr lang="el-GR" sz="34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Αποτελέσματα – Κύρια ευρήματα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13" name="Ομάδα 12">
            <a:extLst>
              <a:ext uri="{FF2B5EF4-FFF2-40B4-BE49-F238E27FC236}">
                <a16:creationId xmlns:a16="http://schemas.microsoft.com/office/drawing/2014/main" id="{5C4D66BF-10C4-4C64-93A7-6147E6D8C27F}"/>
              </a:ext>
            </a:extLst>
          </p:cNvPr>
          <p:cNvGrpSpPr/>
          <p:nvPr/>
        </p:nvGrpSpPr>
        <p:grpSpPr>
          <a:xfrm>
            <a:off x="464950" y="2420888"/>
            <a:ext cx="2394769" cy="2309046"/>
            <a:chOff x="1771704" y="-26383"/>
            <a:chExt cx="2016224" cy="1904029"/>
          </a:xfrm>
          <a:scene3d>
            <a:camera prst="orthographicFront"/>
            <a:lightRig rig="threePt" dir="t"/>
          </a:scene3d>
        </p:grpSpPr>
        <p:sp>
          <p:nvSpPr>
            <p:cNvPr id="14" name="Διάγραμμα ροής: Εναλλακτική διεργασία 13">
              <a:extLst>
                <a:ext uri="{FF2B5EF4-FFF2-40B4-BE49-F238E27FC236}">
                  <a16:creationId xmlns:a16="http://schemas.microsoft.com/office/drawing/2014/main" id="{26AE1530-68A7-4569-AC1C-78DEFBF7A1F1}"/>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Διάγραμμα ροής: Εναλλακτική διεργασία 4">
              <a:extLst>
                <a:ext uri="{FF2B5EF4-FFF2-40B4-BE49-F238E27FC236}">
                  <a16:creationId xmlns:a16="http://schemas.microsoft.com/office/drawing/2014/main" id="{E6DBB88E-ACB6-4572-BD03-AA93F1D9827D}"/>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6" name="Ορθογώνιο 15">
            <a:extLst>
              <a:ext uri="{FF2B5EF4-FFF2-40B4-BE49-F238E27FC236}">
                <a16:creationId xmlns:a16="http://schemas.microsoft.com/office/drawing/2014/main" id="{CE072EB2-1917-45D5-A8BF-FEDDD4AB64DE}"/>
              </a:ext>
            </a:extLst>
          </p:cNvPr>
          <p:cNvSpPr/>
          <p:nvPr/>
        </p:nvSpPr>
        <p:spPr>
          <a:xfrm>
            <a:off x="705675" y="2776682"/>
            <a:ext cx="2035250" cy="1421928"/>
          </a:xfrm>
          <a:prstGeom prst="rect">
            <a:avLst/>
          </a:prstGeom>
        </p:spPr>
        <p:txBody>
          <a:bodyPr wrap="square">
            <a:spAutoFit/>
          </a:bodyPr>
          <a:lstStyle/>
          <a:p>
            <a:pPr lvl="0" algn="ctr" defTabSz="800100">
              <a:lnSpc>
                <a:spcPct val="90000"/>
              </a:lnSpc>
              <a:spcAft>
                <a:spcPct val="35000"/>
              </a:spcAft>
            </a:pP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Έρευνα κύριου ΕΥ – Οι απόψεις των ειδικών</a:t>
            </a:r>
          </a:p>
        </p:txBody>
      </p:sp>
    </p:spTree>
    <p:extLst>
      <p:ext uri="{BB962C8B-B14F-4D97-AF65-F5344CB8AC3E}">
        <p14:creationId xmlns:p14="http://schemas.microsoft.com/office/powerpoint/2010/main" val="1821735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4/10</a:t>
            </a:r>
            <a:endParaRPr lang="el-GR" sz="40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Αποτελέσματα – Κύρια ευρήματα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11" name="Ομάδα 10">
            <a:extLst>
              <a:ext uri="{FF2B5EF4-FFF2-40B4-BE49-F238E27FC236}">
                <a16:creationId xmlns:a16="http://schemas.microsoft.com/office/drawing/2014/main" id="{AF6FB738-CE7D-401A-A299-4A75409B3760}"/>
              </a:ext>
            </a:extLst>
          </p:cNvPr>
          <p:cNvGrpSpPr/>
          <p:nvPr/>
        </p:nvGrpSpPr>
        <p:grpSpPr>
          <a:xfrm>
            <a:off x="464950" y="2420888"/>
            <a:ext cx="2394769" cy="230904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1FBEC2CE-B615-49E3-AA68-DA587BA3CE13}"/>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Διάγραμμα ροής: Εναλλακτική διεργασία 4">
              <a:extLst>
                <a:ext uri="{FF2B5EF4-FFF2-40B4-BE49-F238E27FC236}">
                  <a16:creationId xmlns:a16="http://schemas.microsoft.com/office/drawing/2014/main" id="{309DAC74-720A-438F-BEC2-3EE9CEFA12C8}"/>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4" name="Ορθογώνιο 13">
            <a:extLst>
              <a:ext uri="{FF2B5EF4-FFF2-40B4-BE49-F238E27FC236}">
                <a16:creationId xmlns:a16="http://schemas.microsoft.com/office/drawing/2014/main" id="{EBACC940-BE4E-4BDC-BBAF-0D626526D2BD}"/>
              </a:ext>
            </a:extLst>
          </p:cNvPr>
          <p:cNvSpPr/>
          <p:nvPr/>
        </p:nvSpPr>
        <p:spPr>
          <a:xfrm>
            <a:off x="705675" y="2776682"/>
            <a:ext cx="2035250" cy="1421928"/>
          </a:xfrm>
          <a:prstGeom prst="rect">
            <a:avLst/>
          </a:prstGeom>
        </p:spPr>
        <p:txBody>
          <a:bodyPr wrap="square">
            <a:spAutoFit/>
          </a:bodyPr>
          <a:lstStyle/>
          <a:p>
            <a:pPr lvl="0" algn="ctr" defTabSz="800100">
              <a:lnSpc>
                <a:spcPct val="90000"/>
              </a:lnSpc>
              <a:spcAft>
                <a:spcPct val="35000"/>
              </a:spcAft>
            </a:pP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Έρευνα κύριου ΕΥ – Οι απόψεις των μαθητών</a:t>
            </a:r>
          </a:p>
        </p:txBody>
      </p:sp>
      <p:sp>
        <p:nvSpPr>
          <p:cNvPr id="15" name="Θέση περιεχομένου 11">
            <a:extLst>
              <a:ext uri="{FF2B5EF4-FFF2-40B4-BE49-F238E27FC236}">
                <a16:creationId xmlns:a16="http://schemas.microsoft.com/office/drawing/2014/main" id="{88554861-541D-4778-8379-1CB19E3C977B}"/>
              </a:ext>
            </a:extLst>
          </p:cNvPr>
          <p:cNvSpPr>
            <a:spLocks noGrp="1"/>
          </p:cNvSpPr>
          <p:nvPr>
            <p:ph idx="1"/>
          </p:nvPr>
        </p:nvSpPr>
        <p:spPr>
          <a:xfrm>
            <a:off x="2774737" y="1848846"/>
            <a:ext cx="5895655" cy="4388466"/>
          </a:xfrm>
        </p:spPr>
        <p:txBody>
          <a:bodyPr>
            <a:normAutofit fontScale="25000" lnSpcReduction="20000"/>
          </a:bodyPr>
          <a:lstStyle/>
          <a:p>
            <a:pPr algn="just"/>
            <a:r>
              <a:rPr lang="el-GR" sz="7200" b="1" dirty="0">
                <a:latin typeface="Times New Roman" panose="02020603050405020304" pitchFamily="18" charset="0"/>
                <a:cs typeface="Times New Roman" panose="02020603050405020304" pitchFamily="18" charset="0"/>
              </a:rPr>
              <a:t>Ο νέος τρόπος διδασκαλίας της τοπικής ιστορίας παρουσιάζει μεγάλο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ενδιαφέρον</a:t>
            </a:r>
            <a:r>
              <a:rPr lang="el-GR" sz="7200" b="1" dirty="0">
                <a:latin typeface="Times New Roman" panose="02020603050405020304" pitchFamily="18" charset="0"/>
                <a:cs typeface="Times New Roman" panose="02020603050405020304" pitchFamily="18" charset="0"/>
              </a:rPr>
              <a:t>, εύκολη και ξεκούραστη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μάθηση</a:t>
            </a:r>
            <a:r>
              <a:rPr lang="el-GR" sz="7200" b="1" dirty="0">
                <a:latin typeface="Times New Roman" panose="02020603050405020304" pitchFamily="18" charset="0"/>
                <a:cs typeface="Times New Roman" panose="02020603050405020304" pitchFamily="18" charset="0"/>
              </a:rPr>
              <a:t>, κατανοητό μάθημα, οι μαθητές σε </a:t>
            </a:r>
            <a:r>
              <a:rPr lang="el-GR" sz="7200" b="1" dirty="0">
                <a:solidFill>
                  <a:schemeClr val="accent4">
                    <a:lumMod val="75000"/>
                  </a:schemeClr>
                </a:solidFill>
                <a:latin typeface="Times New Roman" panose="02020603050405020304" pitchFamily="18" charset="0"/>
                <a:cs typeface="Times New Roman" panose="02020603050405020304" pitchFamily="18" charset="0"/>
              </a:rPr>
              <a:t>εγρήγορση</a:t>
            </a:r>
          </a:p>
          <a:p>
            <a:pPr algn="just"/>
            <a:r>
              <a:rPr lang="el-GR" sz="7200" b="1" dirty="0">
                <a:solidFill>
                  <a:srgbClr val="931B1B"/>
                </a:solidFill>
                <a:latin typeface="Times New Roman" panose="02020603050405020304" pitchFamily="18" charset="0"/>
                <a:cs typeface="Times New Roman" panose="02020603050405020304" pitchFamily="18" charset="0"/>
              </a:rPr>
              <a:t>Η πλατφόρμα </a:t>
            </a:r>
            <a:r>
              <a:rPr lang="en-US" sz="7200" b="1" dirty="0" err="1">
                <a:solidFill>
                  <a:srgbClr val="931B1B"/>
                </a:solidFill>
                <a:latin typeface="Times New Roman" panose="02020603050405020304" pitchFamily="18" charset="0"/>
                <a:cs typeface="Times New Roman" panose="02020603050405020304" pitchFamily="18" charset="0"/>
              </a:rPr>
              <a:t>Chamilo</a:t>
            </a:r>
            <a:r>
              <a:rPr lang="el-GR" sz="7200" b="1" dirty="0">
                <a:solidFill>
                  <a:srgbClr val="931B1B"/>
                </a:solidFill>
                <a:latin typeface="Times New Roman" panose="02020603050405020304" pitchFamily="18" charset="0"/>
                <a:cs typeface="Times New Roman" panose="02020603050405020304" pitchFamily="18" charset="0"/>
              </a:rPr>
              <a:t> εύκολη στη χρήση της</a:t>
            </a:r>
            <a:r>
              <a:rPr lang="el-GR" sz="7200" b="1" dirty="0">
                <a:latin typeface="Times New Roman" panose="02020603050405020304" pitchFamily="18" charset="0"/>
                <a:cs typeface="Times New Roman" panose="02020603050405020304" pitchFamily="18" charset="0"/>
              </a:rPr>
              <a:t>, απλά και </a:t>
            </a:r>
            <a:r>
              <a:rPr lang="el-GR" sz="7200" b="1" dirty="0">
                <a:solidFill>
                  <a:srgbClr val="931B1B"/>
                </a:solidFill>
                <a:latin typeface="Times New Roman" panose="02020603050405020304" pitchFamily="18" charset="0"/>
                <a:cs typeface="Times New Roman" panose="02020603050405020304" pitchFamily="18" charset="0"/>
              </a:rPr>
              <a:t>κατανοητά κουμπιά</a:t>
            </a:r>
            <a:r>
              <a:rPr lang="el-GR" sz="7200" b="1" dirty="0">
                <a:latin typeface="Times New Roman" panose="02020603050405020304" pitchFamily="18" charset="0"/>
                <a:cs typeface="Times New Roman" panose="02020603050405020304" pitchFamily="18" charset="0"/>
              </a:rPr>
              <a:t>. Το ΕΥ  ήταν </a:t>
            </a:r>
            <a:r>
              <a:rPr lang="el-GR" sz="7200" b="1" dirty="0">
                <a:solidFill>
                  <a:srgbClr val="931B1B"/>
                </a:solidFill>
                <a:latin typeface="Times New Roman" panose="02020603050405020304" pitchFamily="18" charset="0"/>
                <a:cs typeface="Times New Roman" panose="02020603050405020304" pitchFamily="18" charset="0"/>
              </a:rPr>
              <a:t>ενδιαφέρον</a:t>
            </a:r>
            <a:r>
              <a:rPr lang="el-GR" sz="7200" b="1" dirty="0">
                <a:latin typeface="Times New Roman" panose="02020603050405020304" pitchFamily="18" charset="0"/>
                <a:cs typeface="Times New Roman" panose="02020603050405020304" pitchFamily="18" charset="0"/>
              </a:rPr>
              <a:t>, εύκολες δραστηριότητες, </a:t>
            </a:r>
            <a:r>
              <a:rPr lang="el-GR" sz="7200" b="1" dirty="0">
                <a:solidFill>
                  <a:srgbClr val="931B1B"/>
                </a:solidFill>
                <a:latin typeface="Times New Roman" panose="02020603050405020304" pitchFamily="18" charset="0"/>
                <a:cs typeface="Times New Roman" panose="02020603050405020304" pitchFamily="18" charset="0"/>
              </a:rPr>
              <a:t>νέες γνώσεις </a:t>
            </a:r>
            <a:r>
              <a:rPr lang="el-GR" sz="7200" b="1" dirty="0">
                <a:latin typeface="Times New Roman" panose="02020603050405020304" pitchFamily="18" charset="0"/>
                <a:cs typeface="Times New Roman" panose="02020603050405020304" pitchFamily="18" charset="0"/>
              </a:rPr>
              <a:t>με διασκεδαστικό τρόπο, εργασία από το σπίτι με άνεση</a:t>
            </a:r>
          </a:p>
          <a:p>
            <a:pPr algn="just"/>
            <a:r>
              <a:rPr lang="el-GR" sz="7200" b="1" dirty="0">
                <a:latin typeface="Times New Roman" panose="02020603050405020304" pitchFamily="18" charset="0"/>
                <a:cs typeface="Times New Roman" panose="02020603050405020304" pitchFamily="18" charset="0"/>
              </a:rPr>
              <a:t>Μάθηση με </a:t>
            </a:r>
            <a:r>
              <a:rPr lang="el-GR" sz="7200" b="1" dirty="0">
                <a:solidFill>
                  <a:schemeClr val="accent1"/>
                </a:solidFill>
                <a:latin typeface="Times New Roman" panose="02020603050405020304" pitchFamily="18" charset="0"/>
                <a:cs typeface="Times New Roman" panose="02020603050405020304" pitchFamily="18" charset="0"/>
              </a:rPr>
              <a:t>διασκεδαστικό τρόπο</a:t>
            </a:r>
            <a:r>
              <a:rPr lang="el-GR" sz="7200" b="1" dirty="0">
                <a:latin typeface="Times New Roman" panose="02020603050405020304" pitchFamily="18" charset="0"/>
                <a:cs typeface="Times New Roman" panose="02020603050405020304" pitchFamily="18" charset="0"/>
              </a:rPr>
              <a:t> για τα τοπικά ιστορικά γεγονότα, μέσα από </a:t>
            </a:r>
            <a:r>
              <a:rPr lang="el-GR" sz="7200" b="1" dirty="0">
                <a:solidFill>
                  <a:schemeClr val="accent1"/>
                </a:solidFill>
                <a:latin typeface="Times New Roman" panose="02020603050405020304" pitchFamily="18" charset="0"/>
                <a:cs typeface="Times New Roman" panose="02020603050405020304" pitchFamily="18" charset="0"/>
              </a:rPr>
              <a:t>πληροφορίες, εικόνες, βίντεο και δραστηριότητες. </a:t>
            </a:r>
          </a:p>
          <a:p>
            <a:pPr algn="just"/>
            <a:r>
              <a:rPr lang="el-GR" sz="7200" b="1" u="sng" dirty="0">
                <a:latin typeface="Times New Roman" panose="02020603050405020304" pitchFamily="18" charset="0"/>
                <a:cs typeface="Times New Roman" panose="02020603050405020304" pitchFamily="18" charset="0"/>
              </a:rPr>
              <a:t>Προτάσεις: </a:t>
            </a:r>
            <a:r>
              <a:rPr lang="el-GR" sz="7200" b="1" dirty="0">
                <a:latin typeface="Times New Roman" panose="02020603050405020304" pitchFamily="18" charset="0"/>
                <a:cs typeface="Times New Roman" panose="02020603050405020304" pitchFamily="18" charset="0"/>
              </a:rPr>
              <a:t>περισσότερες δραστηριότητες</a:t>
            </a:r>
          </a:p>
          <a:p>
            <a:pPr marL="0" indent="0">
              <a:buNone/>
            </a:pPr>
            <a:endParaRPr lang="el-GR" sz="7200" dirty="0"/>
          </a:p>
          <a:p>
            <a:pPr marL="0" indent="0">
              <a:buNone/>
            </a:pPr>
            <a:endParaRPr lang="el-GR" dirty="0"/>
          </a:p>
        </p:txBody>
      </p:sp>
    </p:spTree>
    <p:extLst>
      <p:ext uri="{BB962C8B-B14F-4D97-AF65-F5344CB8AC3E}">
        <p14:creationId xmlns:p14="http://schemas.microsoft.com/office/powerpoint/2010/main" val="1474033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822785FB-E9E5-4E59-A7B1-50902EB93A7F}"/>
              </a:ext>
            </a:extLst>
          </p:cNvPr>
          <p:cNvSpPr>
            <a:spLocks noGrp="1"/>
          </p:cNvSpPr>
          <p:nvPr>
            <p:ph idx="1"/>
          </p:nvPr>
        </p:nvSpPr>
        <p:spPr>
          <a:xfrm>
            <a:off x="1691680" y="2086941"/>
            <a:ext cx="6624736" cy="1852376"/>
          </a:xfrm>
        </p:spPr>
        <p:txBody>
          <a:bodyPr>
            <a:normAutofit lnSpcReduction="10000"/>
          </a:bodyPr>
          <a:lstStyle/>
          <a:p>
            <a:r>
              <a:rPr lang="el-GR" sz="2400" dirty="0">
                <a:effectLst>
                  <a:outerShdw blurRad="38100" dist="38100" dir="2700000" algn="tl">
                    <a:srgbClr val="000000">
                      <a:alpha val="43137"/>
                    </a:srgbClr>
                  </a:outerShdw>
                </a:effectLst>
              </a:rPr>
              <a:t>Καθηγητή κ. Αναστασιάδη Παναγιώτη</a:t>
            </a:r>
          </a:p>
          <a:p>
            <a:pPr lvl="0"/>
            <a:r>
              <a:rPr lang="el-GR" sz="2400" dirty="0">
                <a:effectLst>
                  <a:outerShdw blurRad="38100" dist="38100" dir="2700000" algn="tl">
                    <a:srgbClr val="000000">
                      <a:alpha val="43137"/>
                    </a:srgbClr>
                  </a:outerShdw>
                </a:effectLst>
              </a:rPr>
              <a:t>Επ. Καθηγητή κ. Παπαβασιλείου Ευάγγελο</a:t>
            </a:r>
            <a:endParaRPr lang="en-GB" sz="2400" dirty="0"/>
          </a:p>
          <a:p>
            <a:pPr lvl="0"/>
            <a:r>
              <a:rPr lang="el-GR" sz="2400" dirty="0">
                <a:effectLst>
                  <a:outerShdw blurRad="38100" dist="38100" dir="2700000" algn="tl">
                    <a:srgbClr val="000000">
                      <a:alpha val="43137"/>
                    </a:srgbClr>
                  </a:outerShdw>
                </a:effectLst>
              </a:rPr>
              <a:t>Διδάκτορα κ. </a:t>
            </a:r>
            <a:r>
              <a:rPr lang="el-GR" sz="2400" dirty="0" err="1">
                <a:effectLst>
                  <a:outerShdw blurRad="38100" dist="38100" dir="2700000" algn="tl">
                    <a:srgbClr val="000000">
                      <a:alpha val="43137"/>
                    </a:srgbClr>
                  </a:outerShdw>
                </a:effectLst>
              </a:rPr>
              <a:t>Κωτσίδη</a:t>
            </a:r>
            <a:r>
              <a:rPr lang="el-GR" sz="2400" dirty="0">
                <a:effectLst>
                  <a:outerShdw blurRad="38100" dist="38100" dir="2700000" algn="tl">
                    <a:srgbClr val="000000">
                      <a:alpha val="43137"/>
                    </a:srgbClr>
                  </a:outerShdw>
                </a:effectLst>
              </a:rPr>
              <a:t> Κωνσταντίνο</a:t>
            </a:r>
          </a:p>
          <a:p>
            <a:endParaRPr lang="el-GR" dirty="0"/>
          </a:p>
        </p:txBody>
      </p:sp>
      <p:sp>
        <p:nvSpPr>
          <p:cNvPr id="3" name="Τίτλος 2">
            <a:extLst>
              <a:ext uri="{FF2B5EF4-FFF2-40B4-BE49-F238E27FC236}">
                <a16:creationId xmlns:a16="http://schemas.microsoft.com/office/drawing/2014/main" id="{6552A7D5-F7FF-40BF-83B8-02337F598A4B}"/>
              </a:ext>
            </a:extLst>
          </p:cNvPr>
          <p:cNvSpPr>
            <a:spLocks noGrp="1"/>
          </p:cNvSpPr>
          <p:nvPr>
            <p:ph type="title"/>
          </p:nvPr>
        </p:nvSpPr>
        <p:spPr>
          <a:xfrm>
            <a:off x="1475656" y="404663"/>
            <a:ext cx="7039694" cy="1035853"/>
          </a:xfrm>
        </p:spPr>
        <p:txBody>
          <a:bodyPr>
            <a:normAutofit/>
          </a:bodyPr>
          <a:lstStyle/>
          <a:p>
            <a:r>
              <a:rPr lang="el-GR" sz="3600" dirty="0"/>
              <a:t>Ευχαριστίες</a:t>
            </a:r>
          </a:p>
        </p:txBody>
      </p:sp>
      <p:grpSp>
        <p:nvGrpSpPr>
          <p:cNvPr id="14" name="4 - Ομάδα">
            <a:extLst>
              <a:ext uri="{FF2B5EF4-FFF2-40B4-BE49-F238E27FC236}">
                <a16:creationId xmlns:a16="http://schemas.microsoft.com/office/drawing/2014/main" id="{322897DB-7CD2-4F9B-8769-B0942E8F989B}"/>
              </a:ext>
            </a:extLst>
          </p:cNvPr>
          <p:cNvGrpSpPr/>
          <p:nvPr/>
        </p:nvGrpSpPr>
        <p:grpSpPr>
          <a:xfrm>
            <a:off x="1355068" y="1579536"/>
            <a:ext cx="6834214" cy="573664"/>
            <a:chOff x="0" y="49732"/>
            <a:chExt cx="6834214" cy="573664"/>
          </a:xfrm>
          <a:solidFill>
            <a:schemeClr val="accent1"/>
          </a:solidFill>
          <a:scene3d>
            <a:camera prst="orthographicFront"/>
            <a:lightRig rig="flat" dir="t"/>
          </a:scene3d>
        </p:grpSpPr>
        <p:sp>
          <p:nvSpPr>
            <p:cNvPr id="15" name="5 - Στρογγυλεμένο ορθογώνιο">
              <a:extLst>
                <a:ext uri="{FF2B5EF4-FFF2-40B4-BE49-F238E27FC236}">
                  <a16:creationId xmlns:a16="http://schemas.microsoft.com/office/drawing/2014/main" id="{D0F07394-F6CB-4BE1-858D-0075F7FE25E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6" name="Στρογγυλεμένο ορθογώνιο 4">
              <a:extLst>
                <a:ext uri="{FF2B5EF4-FFF2-40B4-BE49-F238E27FC236}">
                  <a16:creationId xmlns:a16="http://schemas.microsoft.com/office/drawing/2014/main" id="{0651CDE2-6D5B-4801-8A9C-8F342D63B9A2}"/>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Στην τριμελή επιτροπή επίβλεψης</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17" name="4 - Ομάδα">
            <a:extLst>
              <a:ext uri="{FF2B5EF4-FFF2-40B4-BE49-F238E27FC236}">
                <a16:creationId xmlns:a16="http://schemas.microsoft.com/office/drawing/2014/main" id="{79E43AA2-1BC8-4A9A-BEA6-7B06B4A5E279}"/>
              </a:ext>
            </a:extLst>
          </p:cNvPr>
          <p:cNvGrpSpPr/>
          <p:nvPr/>
        </p:nvGrpSpPr>
        <p:grpSpPr>
          <a:xfrm>
            <a:off x="1357570" y="3991459"/>
            <a:ext cx="6834214" cy="573664"/>
            <a:chOff x="0" y="49732"/>
            <a:chExt cx="6834214" cy="573664"/>
          </a:xfrm>
          <a:solidFill>
            <a:schemeClr val="accent1"/>
          </a:solidFill>
          <a:scene3d>
            <a:camera prst="orthographicFront"/>
            <a:lightRig rig="flat" dir="t"/>
          </a:scene3d>
        </p:grpSpPr>
        <p:sp>
          <p:nvSpPr>
            <p:cNvPr id="18" name="5 - Στρογγυλεμένο ορθογώνιο">
              <a:extLst>
                <a:ext uri="{FF2B5EF4-FFF2-40B4-BE49-F238E27FC236}">
                  <a16:creationId xmlns:a16="http://schemas.microsoft.com/office/drawing/2014/main" id="{DA7177B4-A5C3-4686-8360-8F43E2AC0AFA}"/>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19" name="Στρογγυλεμένο ορθογώνιο 4">
              <a:extLst>
                <a:ext uri="{FF2B5EF4-FFF2-40B4-BE49-F238E27FC236}">
                  <a16:creationId xmlns:a16="http://schemas.microsoft.com/office/drawing/2014/main" id="{E72F8AFC-8822-4E4D-97BC-9B67A790AC0F}"/>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Στους συμμετέχοντες στην έρευνα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20" name="4 - Ομάδα">
            <a:extLst>
              <a:ext uri="{FF2B5EF4-FFF2-40B4-BE49-F238E27FC236}">
                <a16:creationId xmlns:a16="http://schemas.microsoft.com/office/drawing/2014/main" id="{89591CBB-CB52-44E2-89CE-27213B009E6B}"/>
              </a:ext>
            </a:extLst>
          </p:cNvPr>
          <p:cNvGrpSpPr/>
          <p:nvPr/>
        </p:nvGrpSpPr>
        <p:grpSpPr>
          <a:xfrm>
            <a:off x="1355068" y="4807346"/>
            <a:ext cx="6834214" cy="573664"/>
            <a:chOff x="0" y="49732"/>
            <a:chExt cx="6834214" cy="573664"/>
          </a:xfrm>
          <a:solidFill>
            <a:schemeClr val="accent1"/>
          </a:solidFill>
          <a:scene3d>
            <a:camera prst="orthographicFront"/>
            <a:lightRig rig="flat" dir="t"/>
          </a:scene3d>
        </p:grpSpPr>
        <p:sp>
          <p:nvSpPr>
            <p:cNvPr id="21" name="5 - Στρογγυλεμένο ορθογώνιο">
              <a:extLst>
                <a:ext uri="{FF2B5EF4-FFF2-40B4-BE49-F238E27FC236}">
                  <a16:creationId xmlns:a16="http://schemas.microsoft.com/office/drawing/2014/main" id="{B56D5299-1C48-4249-AD67-EF758F58BD0E}"/>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22" name="Στρογγυλεμένο ορθογώνιο 4">
              <a:extLst>
                <a:ext uri="{FF2B5EF4-FFF2-40B4-BE49-F238E27FC236}">
                  <a16:creationId xmlns:a16="http://schemas.microsoft.com/office/drawing/2014/main" id="{F9258780-9C98-4D29-B5D5-C0FEE1F88307}"/>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Στην οικογένειά μου</a:t>
              </a:r>
              <a:endParaRPr lang="en-GB" sz="2800" b="1" kern="1200" dirty="0">
                <a:solidFill>
                  <a:schemeClr val="bg1"/>
                </a:solidFill>
                <a:effectLst>
                  <a:outerShdw blurRad="38100" dist="38100" dir="2700000" algn="tl">
                    <a:srgbClr val="000000">
                      <a:alpha val="43137"/>
                    </a:srgbClr>
                  </a:outerShdw>
                </a:effectLst>
              </a:endParaRPr>
            </a:p>
          </p:txBody>
        </p:sp>
      </p:grpSp>
    </p:spTree>
    <p:extLst>
      <p:ext uri="{BB962C8B-B14F-4D97-AF65-F5344CB8AC3E}">
        <p14:creationId xmlns:p14="http://schemas.microsoft.com/office/powerpoint/2010/main" val="1669979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5/10</a:t>
            </a:r>
            <a:endParaRPr lang="el-GR" sz="40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dirty="0">
                  <a:solidFill>
                    <a:schemeClr val="bg1"/>
                  </a:solidFill>
                  <a:effectLst>
                    <a:outerShdw blurRad="38100" dist="38100" dir="2700000" algn="tl">
                      <a:srgbClr val="000000">
                        <a:alpha val="43137"/>
                      </a:srgbClr>
                    </a:outerShdw>
                  </a:effectLst>
                </a:rPr>
                <a:t>Αποτελέσματα – Κύρια ευρήματα</a:t>
              </a:r>
              <a:endParaRPr lang="en-GB" sz="2800" b="1" kern="1200" dirty="0">
                <a:solidFill>
                  <a:schemeClr val="bg1"/>
                </a:solidFill>
                <a:effectLst>
                  <a:outerShdw blurRad="38100" dist="38100" dir="2700000" algn="tl">
                    <a:srgbClr val="000000">
                      <a:alpha val="43137"/>
                    </a:srgbClr>
                  </a:outerShdw>
                </a:effectLst>
              </a:endParaRPr>
            </a:p>
          </p:txBody>
        </p:sp>
      </p:grpSp>
      <p:grpSp>
        <p:nvGrpSpPr>
          <p:cNvPr id="16" name="Ομάδα 15">
            <a:extLst>
              <a:ext uri="{FF2B5EF4-FFF2-40B4-BE49-F238E27FC236}">
                <a16:creationId xmlns:a16="http://schemas.microsoft.com/office/drawing/2014/main" id="{36C75074-70CD-47C4-A140-12BDF73FDB78}"/>
              </a:ext>
            </a:extLst>
          </p:cNvPr>
          <p:cNvGrpSpPr/>
          <p:nvPr/>
        </p:nvGrpSpPr>
        <p:grpSpPr>
          <a:xfrm>
            <a:off x="539552" y="2420888"/>
            <a:ext cx="2394769" cy="2016224"/>
            <a:chOff x="1771704" y="-26383"/>
            <a:chExt cx="2016224" cy="1904029"/>
          </a:xfrm>
          <a:scene3d>
            <a:camera prst="orthographicFront"/>
            <a:lightRig rig="threePt" dir="t"/>
          </a:scene3d>
        </p:grpSpPr>
        <p:sp>
          <p:nvSpPr>
            <p:cNvPr id="17" name="Διάγραμμα ροής: Εναλλακτική διεργασία 16">
              <a:extLst>
                <a:ext uri="{FF2B5EF4-FFF2-40B4-BE49-F238E27FC236}">
                  <a16:creationId xmlns:a16="http://schemas.microsoft.com/office/drawing/2014/main" id="{F5038BE1-A89B-41A2-9006-D3FB36820376}"/>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8" name="Διάγραμμα ροής: Εναλλακτική διεργασία 4">
              <a:extLst>
                <a:ext uri="{FF2B5EF4-FFF2-40B4-BE49-F238E27FC236}">
                  <a16:creationId xmlns:a16="http://schemas.microsoft.com/office/drawing/2014/main" id="{BF9EA682-970C-4099-8C20-096281C7A3C5}"/>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3" name="Ορθογώνιο 2">
            <a:extLst>
              <a:ext uri="{FF2B5EF4-FFF2-40B4-BE49-F238E27FC236}">
                <a16:creationId xmlns:a16="http://schemas.microsoft.com/office/drawing/2014/main" id="{C105F84D-2A66-41AF-9AC4-45FACE3B60D2}"/>
              </a:ext>
            </a:extLst>
          </p:cNvPr>
          <p:cNvSpPr/>
          <p:nvPr/>
        </p:nvSpPr>
        <p:spPr>
          <a:xfrm>
            <a:off x="756035" y="2774975"/>
            <a:ext cx="2016827" cy="1308050"/>
          </a:xfrm>
          <a:prstGeom prst="rect">
            <a:avLst/>
          </a:prstGeom>
        </p:spPr>
        <p:txBody>
          <a:bodyPr wrap="square">
            <a:spAutoFit/>
          </a:bodyPr>
          <a:lstStyle/>
          <a:p>
            <a:pPr lvl="0" algn="ctr" defTabSz="800100">
              <a:lnSpc>
                <a:spcPct val="90000"/>
              </a:lnSpc>
              <a:spcAft>
                <a:spcPct val="35000"/>
              </a:spcAft>
            </a:pPr>
            <a:r>
              <a:rPr lang="el-GR" sz="2000" b="1" dirty="0">
                <a:solidFill>
                  <a:schemeClr val="bg1"/>
                </a:solidFill>
                <a:effectLst>
                  <a:outerShdw blurRad="38100" dist="38100" dir="2700000" algn="tl">
                    <a:srgbClr val="000000">
                      <a:alpha val="43137"/>
                    </a:srgbClr>
                  </a:outerShdw>
                </a:effectLst>
                <a:cs typeface="Times New Roman" panose="02020603050405020304" pitchFamily="18" charset="0"/>
              </a:rPr>
              <a:t>Έρευνα χωροευαίσθητου παιχνιδιού</a:t>
            </a:r>
          </a:p>
          <a:p>
            <a:pPr lvl="0" algn="ctr" defTabSz="800100">
              <a:lnSpc>
                <a:spcPct val="90000"/>
              </a:lnSpc>
              <a:spcAft>
                <a:spcPct val="35000"/>
              </a:spcAft>
            </a:pPr>
            <a:r>
              <a:rPr lang="el-GR" sz="2000" b="1" dirty="0">
                <a:solidFill>
                  <a:schemeClr val="bg1"/>
                </a:solidFill>
                <a:effectLst>
                  <a:outerShdw blurRad="38100" dist="38100" dir="2700000" algn="tl">
                    <a:srgbClr val="000000">
                      <a:alpha val="43137"/>
                    </a:srgbClr>
                  </a:outerShdw>
                </a:effectLst>
                <a:cs typeface="Times New Roman" panose="02020603050405020304" pitchFamily="18" charset="0"/>
              </a:rPr>
              <a:t>Ε.Π</a:t>
            </a:r>
          </a:p>
        </p:txBody>
      </p:sp>
      <p:sp>
        <p:nvSpPr>
          <p:cNvPr id="19" name="Θέση περιεχομένου 11">
            <a:extLst>
              <a:ext uri="{FF2B5EF4-FFF2-40B4-BE49-F238E27FC236}">
                <a16:creationId xmlns:a16="http://schemas.microsoft.com/office/drawing/2014/main" id="{FCBE6CEE-7D39-4840-BF52-25E8F692D545}"/>
              </a:ext>
            </a:extLst>
          </p:cNvPr>
          <p:cNvSpPr>
            <a:spLocks noGrp="1"/>
          </p:cNvSpPr>
          <p:nvPr>
            <p:ph idx="1"/>
          </p:nvPr>
        </p:nvSpPr>
        <p:spPr>
          <a:xfrm>
            <a:off x="2846103" y="1810831"/>
            <a:ext cx="5895655" cy="4744798"/>
          </a:xfrm>
        </p:spPr>
        <p:txBody>
          <a:bodyPr>
            <a:normAutofit fontScale="40000" lnSpcReduction="20000"/>
          </a:bodyPr>
          <a:lstStyle/>
          <a:p>
            <a:pPr algn="just"/>
            <a:r>
              <a:rPr lang="el-GR" b="1" dirty="0">
                <a:solidFill>
                  <a:srgbClr val="931B1B"/>
                </a:solidFill>
                <a:latin typeface="Times New Roman" panose="02020603050405020304" pitchFamily="18" charset="0"/>
                <a:cs typeface="Times New Roman" panose="02020603050405020304" pitchFamily="18" charset="0"/>
              </a:rPr>
              <a:t>Ομαλή διαδικασία παιχνιδιού</a:t>
            </a:r>
            <a:r>
              <a:rPr lang="el-GR" b="1" dirty="0">
                <a:latin typeface="Times New Roman" panose="02020603050405020304" pitchFamily="18" charset="0"/>
                <a:cs typeface="Times New Roman" panose="02020603050405020304" pitchFamily="18" charset="0"/>
              </a:rPr>
              <a:t>, χωρίς κάποιο πρόβλημα</a:t>
            </a:r>
          </a:p>
          <a:p>
            <a:pPr algn="just"/>
            <a:r>
              <a:rPr lang="el-GR" b="1" dirty="0">
                <a:latin typeface="Times New Roman" panose="02020603050405020304" pitchFamily="18" charset="0"/>
                <a:cs typeface="Times New Roman" panose="02020603050405020304" pitchFamily="18" charset="0"/>
              </a:rPr>
              <a:t>Εύκολη </a:t>
            </a:r>
            <a:r>
              <a:rPr lang="el-GR" b="1" dirty="0">
                <a:solidFill>
                  <a:schemeClr val="accent4">
                    <a:lumMod val="75000"/>
                  </a:schemeClr>
                </a:solidFill>
                <a:latin typeface="Times New Roman" panose="02020603050405020304" pitchFamily="18" charset="0"/>
                <a:cs typeface="Times New Roman" panose="02020603050405020304" pitchFamily="18" charset="0"/>
              </a:rPr>
              <a:t>προσβασιμότητα</a:t>
            </a:r>
            <a:r>
              <a:rPr lang="el-GR" b="1" dirty="0">
                <a:latin typeface="Times New Roman" panose="02020603050405020304" pitchFamily="18" charset="0"/>
                <a:cs typeface="Times New Roman" panose="02020603050405020304" pitchFamily="18" charset="0"/>
              </a:rPr>
              <a:t> και χρήση κινητού τηλεφώνου </a:t>
            </a:r>
          </a:p>
          <a:p>
            <a:pPr algn="just"/>
            <a:r>
              <a:rPr lang="el-GR" b="1" dirty="0">
                <a:solidFill>
                  <a:schemeClr val="accent1"/>
                </a:solidFill>
                <a:latin typeface="Times New Roman" panose="02020603050405020304" pitchFamily="18" charset="0"/>
                <a:cs typeface="Times New Roman" panose="02020603050405020304" pitchFamily="18" charset="0"/>
              </a:rPr>
              <a:t>Ομαλή συνεργασία </a:t>
            </a:r>
            <a:r>
              <a:rPr lang="el-GR" b="1" dirty="0">
                <a:latin typeface="Times New Roman" panose="02020603050405020304" pitchFamily="18" charset="0"/>
                <a:cs typeface="Times New Roman" panose="02020603050405020304" pitchFamily="18" charset="0"/>
              </a:rPr>
              <a:t>των μελών των ομάδων</a:t>
            </a:r>
          </a:p>
          <a:p>
            <a:pPr algn="just"/>
            <a:r>
              <a:rPr lang="el-GR" b="1" u="sng" dirty="0">
                <a:latin typeface="Times New Roman" panose="02020603050405020304" pitchFamily="18" charset="0"/>
                <a:cs typeface="Times New Roman" panose="02020603050405020304" pitchFamily="18" charset="0"/>
              </a:rPr>
              <a:t>Μειονεκτήματα: </a:t>
            </a:r>
            <a:r>
              <a:rPr lang="el-GR" b="1" dirty="0">
                <a:solidFill>
                  <a:schemeClr val="accent4">
                    <a:lumMod val="75000"/>
                  </a:schemeClr>
                </a:solidFill>
                <a:latin typeface="Times New Roman" panose="02020603050405020304" pitchFamily="18" charset="0"/>
                <a:cs typeface="Times New Roman" panose="02020603050405020304" pitchFamily="18" charset="0"/>
              </a:rPr>
              <a:t>αστοχίες </a:t>
            </a:r>
            <a:r>
              <a:rPr lang="en-US" b="1" dirty="0">
                <a:solidFill>
                  <a:schemeClr val="accent4">
                    <a:lumMod val="75000"/>
                  </a:schemeClr>
                </a:solidFill>
                <a:latin typeface="Times New Roman" panose="02020603050405020304" pitchFamily="18" charset="0"/>
                <a:cs typeface="Times New Roman" panose="02020603050405020304" pitchFamily="18" charset="0"/>
              </a:rPr>
              <a:t>GPS</a:t>
            </a:r>
            <a:endParaRPr lang="el-GR" b="1" u="sng" dirty="0">
              <a:solidFill>
                <a:schemeClr val="accent4">
                  <a:lumMod val="75000"/>
                </a:schemeClr>
              </a:solidFill>
              <a:latin typeface="Times New Roman" panose="02020603050405020304" pitchFamily="18" charset="0"/>
              <a:cs typeface="Times New Roman" panose="02020603050405020304" pitchFamily="18" charset="0"/>
            </a:endParaRPr>
          </a:p>
          <a:p>
            <a:pPr algn="just"/>
            <a:r>
              <a:rPr lang="el-GR" b="1" u="sng" dirty="0">
                <a:latin typeface="Times New Roman" panose="02020603050405020304" pitchFamily="18" charset="0"/>
                <a:cs typeface="Times New Roman" panose="02020603050405020304" pitchFamily="18" charset="0"/>
              </a:rPr>
              <a:t>Πλεονεκτήματα:</a:t>
            </a:r>
            <a:r>
              <a:rPr lang="el-GR" b="1" dirty="0">
                <a:latin typeface="Times New Roman" panose="02020603050405020304" pitchFamily="18" charset="0"/>
                <a:cs typeface="Times New Roman" panose="02020603050405020304" pitchFamily="18" charset="0"/>
              </a:rPr>
              <a:t>  </a:t>
            </a:r>
            <a:r>
              <a:rPr lang="el-GR" b="1" dirty="0">
                <a:solidFill>
                  <a:srgbClr val="931B1B"/>
                </a:solidFill>
                <a:latin typeface="Times New Roman" panose="02020603050405020304" pitchFamily="18" charset="0"/>
                <a:cs typeface="Times New Roman" panose="02020603050405020304" pitchFamily="18" charset="0"/>
              </a:rPr>
              <a:t>ενδιαφέρον</a:t>
            </a:r>
            <a:r>
              <a:rPr lang="el-GR" b="1" dirty="0">
                <a:latin typeface="Times New Roman" panose="02020603050405020304" pitchFamily="18" charset="0"/>
                <a:cs typeface="Times New Roman" panose="02020603050405020304" pitchFamily="18" charset="0"/>
              </a:rPr>
              <a:t>, ευχάριστο και </a:t>
            </a:r>
            <a:r>
              <a:rPr lang="el-GR" b="1" dirty="0">
                <a:solidFill>
                  <a:srgbClr val="931B1B"/>
                </a:solidFill>
                <a:latin typeface="Times New Roman" panose="02020603050405020304" pitchFamily="18" charset="0"/>
                <a:cs typeface="Times New Roman" panose="02020603050405020304" pitchFamily="18" charset="0"/>
              </a:rPr>
              <a:t>διασκεδαστικό</a:t>
            </a:r>
            <a:r>
              <a:rPr lang="el-GR" b="1" dirty="0">
                <a:latin typeface="Times New Roman" panose="02020603050405020304" pitchFamily="18" charset="0"/>
                <a:cs typeface="Times New Roman" panose="02020603050405020304" pitchFamily="18" charset="0"/>
              </a:rPr>
              <a:t>, με δράση και </a:t>
            </a:r>
            <a:r>
              <a:rPr lang="el-GR" b="1" dirty="0">
                <a:solidFill>
                  <a:srgbClr val="931B1B"/>
                </a:solidFill>
                <a:latin typeface="Times New Roman" panose="02020603050405020304" pitchFamily="18" charset="0"/>
                <a:cs typeface="Times New Roman" panose="02020603050405020304" pitchFamily="18" charset="0"/>
              </a:rPr>
              <a:t>αποστολές</a:t>
            </a:r>
            <a:r>
              <a:rPr lang="el-GR" b="1" dirty="0">
                <a:latin typeface="Times New Roman" panose="02020603050405020304" pitchFamily="18" charset="0"/>
                <a:cs typeface="Times New Roman" panose="02020603050405020304" pitchFamily="18" charset="0"/>
              </a:rPr>
              <a:t>, με πολλές </a:t>
            </a:r>
            <a:r>
              <a:rPr lang="el-GR" b="1" dirty="0">
                <a:solidFill>
                  <a:srgbClr val="931B1B"/>
                </a:solidFill>
                <a:latin typeface="Times New Roman" panose="02020603050405020304" pitchFamily="18" charset="0"/>
                <a:cs typeface="Times New Roman" panose="02020603050405020304" pitchFamily="18" charset="0"/>
              </a:rPr>
              <a:t>δραστηριότητες</a:t>
            </a:r>
            <a:r>
              <a:rPr lang="el-GR" b="1" dirty="0">
                <a:latin typeface="Times New Roman" panose="02020603050405020304" pitchFamily="18" charset="0"/>
                <a:cs typeface="Times New Roman" panose="02020603050405020304" pitchFamily="18" charset="0"/>
              </a:rPr>
              <a:t> και γνωστικές </a:t>
            </a:r>
            <a:r>
              <a:rPr lang="el-GR" b="1" dirty="0">
                <a:solidFill>
                  <a:srgbClr val="931B1B"/>
                </a:solidFill>
                <a:latin typeface="Times New Roman" panose="02020603050405020304" pitchFamily="18" charset="0"/>
                <a:cs typeface="Times New Roman" panose="02020603050405020304" pitchFamily="18" charset="0"/>
              </a:rPr>
              <a:t>πληροφορίες</a:t>
            </a:r>
            <a:r>
              <a:rPr lang="el-GR" b="1" dirty="0">
                <a:latin typeface="Times New Roman" panose="02020603050405020304" pitchFamily="18" charset="0"/>
                <a:cs typeface="Times New Roman" panose="02020603050405020304" pitchFamily="18" charset="0"/>
              </a:rPr>
              <a:t>, </a:t>
            </a:r>
            <a:r>
              <a:rPr lang="el-GR" b="1" dirty="0" err="1">
                <a:solidFill>
                  <a:srgbClr val="931B1B"/>
                </a:solidFill>
                <a:latin typeface="Times New Roman" panose="02020603050405020304" pitchFamily="18" charset="0"/>
                <a:cs typeface="Times New Roman" panose="02020603050405020304" pitchFamily="18" charset="0"/>
              </a:rPr>
              <a:t>διαδραστικότητα</a:t>
            </a:r>
            <a:r>
              <a:rPr lang="el-GR" b="1" dirty="0">
                <a:solidFill>
                  <a:srgbClr val="931B1B"/>
                </a:solidFill>
                <a:latin typeface="Times New Roman" panose="02020603050405020304" pitchFamily="18" charset="0"/>
                <a:cs typeface="Times New Roman" panose="02020603050405020304" pitchFamily="18" charset="0"/>
              </a:rPr>
              <a:t>, μαθησιακά αποτελέσματα </a:t>
            </a:r>
          </a:p>
          <a:p>
            <a:pPr algn="just"/>
            <a:r>
              <a:rPr lang="el-GR" b="1" u="sng" dirty="0">
                <a:latin typeface="Times New Roman" panose="02020603050405020304" pitchFamily="18" charset="0"/>
                <a:cs typeface="Times New Roman" panose="02020603050405020304" pitchFamily="18" charset="0"/>
              </a:rPr>
              <a:t>Προτάσεις:</a:t>
            </a:r>
            <a:r>
              <a:rPr lang="el-GR" b="1" dirty="0">
                <a:latin typeface="Times New Roman" panose="02020603050405020304" pitchFamily="18" charset="0"/>
                <a:cs typeface="Times New Roman" panose="02020603050405020304" pitchFamily="18" charset="0"/>
              </a:rPr>
              <a:t> </a:t>
            </a:r>
            <a:r>
              <a:rPr lang="el-GR" b="1" dirty="0">
                <a:solidFill>
                  <a:schemeClr val="accent1"/>
                </a:solidFill>
                <a:latin typeface="Times New Roman" panose="02020603050405020304" pitchFamily="18" charset="0"/>
                <a:cs typeface="Times New Roman" panose="02020603050405020304" pitchFamily="18" charset="0"/>
              </a:rPr>
              <a:t>μεγαλύτερη διάρκεια </a:t>
            </a:r>
            <a:r>
              <a:rPr lang="el-GR" b="1" dirty="0">
                <a:latin typeface="Times New Roman" panose="02020603050405020304" pitchFamily="18" charset="0"/>
                <a:cs typeface="Times New Roman" panose="02020603050405020304" pitchFamily="18" charset="0"/>
              </a:rPr>
              <a:t>του παιχνιδιού και μελλοντικός </a:t>
            </a:r>
            <a:r>
              <a:rPr lang="el-GR" b="1" dirty="0">
                <a:solidFill>
                  <a:schemeClr val="accent1"/>
                </a:solidFill>
                <a:latin typeface="Times New Roman" panose="02020603050405020304" pitchFamily="18" charset="0"/>
                <a:cs typeface="Times New Roman" panose="02020603050405020304" pitchFamily="18" charset="0"/>
              </a:rPr>
              <a:t>σχεδιασμός αντίστοιχων παιχνιδιών </a:t>
            </a:r>
            <a:r>
              <a:rPr lang="el-GR" b="1" dirty="0">
                <a:latin typeface="Times New Roman" panose="02020603050405020304" pitchFamily="18" charset="0"/>
                <a:cs typeface="Times New Roman" panose="02020603050405020304" pitchFamily="18" charset="0"/>
              </a:rPr>
              <a:t>και σε άλλα γνωστικά αντικείμενα</a:t>
            </a:r>
          </a:p>
          <a:p>
            <a:endParaRPr lang="el-GR" dirty="0"/>
          </a:p>
          <a:p>
            <a:pPr marL="0" indent="0">
              <a:buNone/>
            </a:pPr>
            <a:endParaRPr lang="el-GR" dirty="0"/>
          </a:p>
        </p:txBody>
      </p:sp>
    </p:spTree>
    <p:extLst>
      <p:ext uri="{BB962C8B-B14F-4D97-AF65-F5344CB8AC3E}">
        <p14:creationId xmlns:p14="http://schemas.microsoft.com/office/powerpoint/2010/main" val="2984232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6/10</a:t>
            </a:r>
            <a:endParaRPr lang="el-GR" sz="40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Συμπεράσματα - Προτ</a:t>
              </a:r>
              <a:r>
                <a:rPr lang="el-GR" sz="2800" b="1" dirty="0">
                  <a:solidFill>
                    <a:schemeClr val="bg1"/>
                  </a:solidFill>
                  <a:effectLst>
                    <a:outerShdw blurRad="38100" dist="38100" dir="2700000" algn="tl">
                      <a:srgbClr val="000000">
                        <a:alpha val="43137"/>
                      </a:srgbClr>
                    </a:outerShdw>
                  </a:effectLst>
                </a:rPr>
                <a:t>άσεις</a:t>
              </a:r>
              <a:endParaRPr lang="en-GB" sz="28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F39A8BE4-C8ED-481D-BD42-C9A7F902AB49}"/>
              </a:ext>
            </a:extLst>
          </p:cNvPr>
          <p:cNvSpPr>
            <a:spLocks noGrp="1"/>
          </p:cNvSpPr>
          <p:nvPr>
            <p:ph idx="1"/>
          </p:nvPr>
        </p:nvSpPr>
        <p:spPr>
          <a:xfrm>
            <a:off x="752474" y="1858079"/>
            <a:ext cx="7886700" cy="3797608"/>
          </a:xfrm>
        </p:spPr>
        <p:txBody>
          <a:bodyPr>
            <a:normAutofit fontScale="40000" lnSpcReduction="20000"/>
          </a:bodyPr>
          <a:lstStyle/>
          <a:p>
            <a:pPr algn="just"/>
            <a:r>
              <a:rPr lang="el-GR" b="1" dirty="0">
                <a:latin typeface="Times New Roman" panose="02020603050405020304" pitchFamily="18" charset="0"/>
                <a:cs typeface="Times New Roman" panose="02020603050405020304" pitchFamily="18" charset="0"/>
              </a:rPr>
              <a:t>Σχεδιάστηκε και υλοποιήθηκε ένα </a:t>
            </a:r>
            <a:r>
              <a:rPr lang="el-GR" b="1" dirty="0">
                <a:solidFill>
                  <a:srgbClr val="931B1B"/>
                </a:solidFill>
                <a:latin typeface="Times New Roman" panose="02020603050405020304" pitchFamily="18" charset="0"/>
                <a:cs typeface="Times New Roman" panose="02020603050405020304" pitchFamily="18" charset="0"/>
              </a:rPr>
              <a:t>πολυμεσικό περιβάλλον μάθησης</a:t>
            </a:r>
            <a:r>
              <a:rPr lang="el-GR" b="1" dirty="0">
                <a:latin typeface="Times New Roman" panose="02020603050405020304" pitchFamily="18" charset="0"/>
                <a:cs typeface="Times New Roman" panose="02020603050405020304" pitchFamily="18" charset="0"/>
              </a:rPr>
              <a:t>, για τη διδασκαλία της </a:t>
            </a:r>
            <a:r>
              <a:rPr lang="el-GR" b="1" dirty="0">
                <a:solidFill>
                  <a:srgbClr val="931B1B"/>
                </a:solidFill>
                <a:latin typeface="Times New Roman" panose="02020603050405020304" pitchFamily="18" charset="0"/>
                <a:cs typeface="Times New Roman" panose="02020603050405020304" pitchFamily="18" charset="0"/>
              </a:rPr>
              <a:t>τοπικής ιστορίας </a:t>
            </a:r>
            <a:r>
              <a:rPr lang="el-GR" b="1" dirty="0">
                <a:latin typeface="Times New Roman" panose="02020603050405020304" pitchFamily="18" charset="0"/>
                <a:cs typeface="Times New Roman" panose="02020603050405020304" pitchFamily="18" charset="0"/>
              </a:rPr>
              <a:t>ενσωματώνοντας πολλαπλούς τρόπους </a:t>
            </a:r>
            <a:r>
              <a:rPr lang="el-GR" b="1" dirty="0">
                <a:solidFill>
                  <a:srgbClr val="931B1B"/>
                </a:solidFill>
                <a:latin typeface="Times New Roman" panose="02020603050405020304" pitchFamily="18" charset="0"/>
                <a:cs typeface="Times New Roman" panose="02020603050405020304" pitchFamily="18" charset="0"/>
              </a:rPr>
              <a:t>παρουσίασης των πληροφοριών</a:t>
            </a:r>
            <a:r>
              <a:rPr lang="el-GR" b="1" dirty="0">
                <a:latin typeface="Times New Roman" panose="02020603050405020304" pitchFamily="18" charset="0"/>
                <a:cs typeface="Times New Roman" panose="02020603050405020304" pitchFamily="18" charset="0"/>
              </a:rPr>
              <a:t>, παρέχοντας </a:t>
            </a:r>
            <a:r>
              <a:rPr lang="el-GR" b="1" dirty="0">
                <a:solidFill>
                  <a:srgbClr val="931B1B"/>
                </a:solidFill>
                <a:latin typeface="Times New Roman" panose="02020603050405020304" pitchFamily="18" charset="0"/>
                <a:cs typeface="Times New Roman" panose="02020603050405020304" pitchFamily="18" charset="0"/>
              </a:rPr>
              <a:t>συνδυαστικές αναπαραστάσεις</a:t>
            </a:r>
            <a:r>
              <a:rPr lang="el-GR" b="1" dirty="0">
                <a:latin typeface="Times New Roman" panose="02020603050405020304" pitchFamily="18" charset="0"/>
                <a:cs typeface="Times New Roman" panose="02020603050405020304" pitchFamily="18" charset="0"/>
              </a:rPr>
              <a:t>, εικονικές και λεκτικές, ενώ ταυτόχρονα αξιοποιήθηκαν </a:t>
            </a:r>
            <a:r>
              <a:rPr lang="el-GR" b="1" dirty="0">
                <a:solidFill>
                  <a:srgbClr val="931B1B"/>
                </a:solidFill>
                <a:latin typeface="Times New Roman" panose="02020603050405020304" pitchFamily="18" charset="0"/>
                <a:cs typeface="Times New Roman" panose="02020603050405020304" pitchFamily="18" charset="0"/>
              </a:rPr>
              <a:t>παιδαγωγικές θεωρίες</a:t>
            </a:r>
            <a:r>
              <a:rPr lang="el-GR" b="1" dirty="0">
                <a:latin typeface="Times New Roman" panose="02020603050405020304" pitchFamily="18" charset="0"/>
                <a:cs typeface="Times New Roman" panose="02020603050405020304" pitchFamily="18" charset="0"/>
              </a:rPr>
              <a:t> και </a:t>
            </a:r>
            <a:r>
              <a:rPr lang="el-GR" b="1" dirty="0">
                <a:solidFill>
                  <a:srgbClr val="931B1B"/>
                </a:solidFill>
                <a:latin typeface="Times New Roman" panose="02020603050405020304" pitchFamily="18" charset="0"/>
                <a:cs typeface="Times New Roman" panose="02020603050405020304" pitchFamily="18" charset="0"/>
              </a:rPr>
              <a:t>βασικές αρχές </a:t>
            </a:r>
            <a:r>
              <a:rPr lang="el-GR" b="1"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Glaser et al</a:t>
            </a:r>
            <a:r>
              <a:rPr lang="el-GR" b="1" dirty="0">
                <a:latin typeface="Times New Roman" panose="02020603050405020304" pitchFamily="18" charset="0"/>
                <a:cs typeface="Times New Roman" panose="02020603050405020304" pitchFamily="18" charset="0"/>
              </a:rPr>
              <a:t>., 2006 ; </a:t>
            </a:r>
            <a:r>
              <a:rPr lang="en-US" b="1" dirty="0">
                <a:latin typeface="Times New Roman" panose="02020603050405020304" pitchFamily="18" charset="0"/>
                <a:cs typeface="Times New Roman" panose="02020603050405020304" pitchFamily="18" charset="0"/>
              </a:rPr>
              <a:t>Mayer</a:t>
            </a:r>
            <a:r>
              <a:rPr lang="el-GR" b="1" dirty="0">
                <a:latin typeface="Times New Roman" panose="02020603050405020304" pitchFamily="18" charset="0"/>
                <a:cs typeface="Times New Roman" panose="02020603050405020304" pitchFamily="18" charset="0"/>
              </a:rPr>
              <a:t>, 2001). </a:t>
            </a:r>
          </a:p>
          <a:p>
            <a:pPr algn="just"/>
            <a:r>
              <a:rPr lang="el-GR" b="1" dirty="0">
                <a:latin typeface="Times New Roman" panose="02020603050405020304" pitchFamily="18" charset="0"/>
                <a:cs typeface="Times New Roman" panose="02020603050405020304" pitchFamily="18" charset="0"/>
              </a:rPr>
              <a:t>Ένα </a:t>
            </a:r>
            <a:r>
              <a:rPr lang="el-GR" b="1" dirty="0">
                <a:solidFill>
                  <a:schemeClr val="accent4">
                    <a:lumMod val="75000"/>
                  </a:schemeClr>
                </a:solidFill>
                <a:latin typeface="Times New Roman" panose="02020603050405020304" pitchFamily="18" charset="0"/>
                <a:cs typeface="Times New Roman" panose="02020603050405020304" pitchFamily="18" charset="0"/>
              </a:rPr>
              <a:t>ηλεκτρονικό περιβάλλον μάθησης </a:t>
            </a:r>
            <a:r>
              <a:rPr lang="el-GR" b="1" dirty="0">
                <a:latin typeface="Times New Roman" panose="02020603050405020304" pitchFamily="18" charset="0"/>
                <a:cs typeface="Times New Roman" panose="02020603050405020304" pitchFamily="18" charset="0"/>
              </a:rPr>
              <a:t>είναι απαραίτητο να συνδυάζει στοιχεία από όλες τις </a:t>
            </a:r>
            <a:r>
              <a:rPr lang="el-GR" b="1" dirty="0">
                <a:solidFill>
                  <a:schemeClr val="accent4">
                    <a:lumMod val="75000"/>
                  </a:schemeClr>
                </a:solidFill>
                <a:latin typeface="Times New Roman" panose="02020603050405020304" pitchFamily="18" charset="0"/>
                <a:cs typeface="Times New Roman" panose="02020603050405020304" pitchFamily="18" charset="0"/>
              </a:rPr>
              <a:t>παιδαγωγικές θεωρίες</a:t>
            </a:r>
            <a:r>
              <a:rPr lang="el-GR" b="1" dirty="0">
                <a:latin typeface="Times New Roman" panose="02020603050405020304" pitchFamily="18" charset="0"/>
                <a:cs typeface="Times New Roman" panose="02020603050405020304" pitchFamily="18" charset="0"/>
              </a:rPr>
              <a:t>, χρησιμοποιώντας </a:t>
            </a:r>
            <a:r>
              <a:rPr lang="el-GR" b="1" dirty="0">
                <a:solidFill>
                  <a:schemeClr val="accent4">
                    <a:lumMod val="75000"/>
                  </a:schemeClr>
                </a:solidFill>
                <a:latin typeface="Times New Roman" panose="02020603050405020304" pitchFamily="18" charset="0"/>
                <a:cs typeface="Times New Roman" panose="02020603050405020304" pitchFamily="18" charset="0"/>
              </a:rPr>
              <a:t>εργαλεία</a:t>
            </a:r>
            <a:r>
              <a:rPr lang="el-GR" b="1" dirty="0">
                <a:latin typeface="Times New Roman" panose="02020603050405020304" pitchFamily="18" charset="0"/>
                <a:cs typeface="Times New Roman" panose="02020603050405020304" pitchFamily="18" charset="0"/>
              </a:rPr>
              <a:t> και μέσα που προσφέρει η τεχνολογία των υπολογιστών και του διαδικτύου, με σκοπό </a:t>
            </a:r>
            <a:r>
              <a:rPr lang="el-GR" b="1" dirty="0">
                <a:solidFill>
                  <a:schemeClr val="accent4">
                    <a:lumMod val="75000"/>
                  </a:schemeClr>
                </a:solidFill>
                <a:latin typeface="Times New Roman" panose="02020603050405020304" pitchFamily="18" charset="0"/>
                <a:cs typeface="Times New Roman" panose="02020603050405020304" pitchFamily="18" charset="0"/>
              </a:rPr>
              <a:t>την επίτευξη </a:t>
            </a:r>
            <a:r>
              <a:rPr lang="el-GR" b="1" dirty="0">
                <a:latin typeface="Times New Roman" panose="02020603050405020304" pitchFamily="18" charset="0"/>
                <a:cs typeface="Times New Roman" panose="02020603050405020304" pitchFamily="18" charset="0"/>
              </a:rPr>
              <a:t>της καλύτερης δυνατής </a:t>
            </a:r>
            <a:r>
              <a:rPr lang="el-GR" b="1" dirty="0">
                <a:solidFill>
                  <a:schemeClr val="accent4">
                    <a:lumMod val="75000"/>
                  </a:schemeClr>
                </a:solidFill>
                <a:latin typeface="Times New Roman" panose="02020603050405020304" pitchFamily="18" charset="0"/>
                <a:cs typeface="Times New Roman" panose="02020603050405020304" pitchFamily="18" charset="0"/>
              </a:rPr>
              <a:t>μάθησης</a:t>
            </a:r>
            <a:r>
              <a:rPr lang="el-GR"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Ally</a:t>
            </a:r>
            <a:r>
              <a:rPr lang="el-GR" b="1" dirty="0">
                <a:latin typeface="Times New Roman" panose="02020603050405020304" pitchFamily="18" charset="0"/>
                <a:cs typeface="Times New Roman" panose="02020603050405020304" pitchFamily="18" charset="0"/>
              </a:rPr>
              <a:t>, 2004 ; </a:t>
            </a:r>
            <a:r>
              <a:rPr lang="en-US" b="1" dirty="0">
                <a:latin typeface="Times New Roman" panose="02020603050405020304" pitchFamily="18" charset="0"/>
                <a:cs typeface="Times New Roman" panose="02020603050405020304" pitchFamily="18" charset="0"/>
              </a:rPr>
              <a:t>Dede</a:t>
            </a:r>
            <a:r>
              <a:rPr lang="el-GR" b="1" dirty="0">
                <a:latin typeface="Times New Roman" panose="02020603050405020304" pitchFamily="18" charset="0"/>
                <a:cs typeface="Times New Roman" panose="02020603050405020304" pitchFamily="18" charset="0"/>
              </a:rPr>
              <a:t>, 2008).</a:t>
            </a:r>
          </a:p>
          <a:p>
            <a:pPr algn="just"/>
            <a:endParaRPr lang="el-GR" b="1" dirty="0">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649568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7/10</a:t>
            </a:r>
            <a:endParaRPr lang="el-GR" sz="40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Συμπεράσματα - Προτ</a:t>
              </a:r>
              <a:r>
                <a:rPr lang="el-GR" sz="2800" b="1" dirty="0">
                  <a:solidFill>
                    <a:schemeClr val="bg1"/>
                  </a:solidFill>
                  <a:effectLst>
                    <a:outerShdw blurRad="38100" dist="38100" dir="2700000" algn="tl">
                      <a:srgbClr val="000000">
                        <a:alpha val="43137"/>
                      </a:srgbClr>
                    </a:outerShdw>
                  </a:effectLst>
                </a:rPr>
                <a:t>άσεις</a:t>
              </a:r>
              <a:endParaRPr lang="en-GB" sz="28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F39A8BE4-C8ED-481D-BD42-C9A7F902AB49}"/>
              </a:ext>
            </a:extLst>
          </p:cNvPr>
          <p:cNvSpPr>
            <a:spLocks noGrp="1"/>
          </p:cNvSpPr>
          <p:nvPr>
            <p:ph idx="1"/>
          </p:nvPr>
        </p:nvSpPr>
        <p:spPr>
          <a:xfrm>
            <a:off x="628650" y="1988839"/>
            <a:ext cx="8191822" cy="4536505"/>
          </a:xfrm>
        </p:spPr>
        <p:txBody>
          <a:bodyPr>
            <a:normAutofit fontScale="32500" lnSpcReduction="20000"/>
          </a:bodyPr>
          <a:lstStyle/>
          <a:p>
            <a:pPr algn="just"/>
            <a:r>
              <a:rPr lang="el-GR" sz="5600" b="1" dirty="0">
                <a:latin typeface="Times New Roman" panose="02020603050405020304" pitchFamily="18" charset="0"/>
                <a:cs typeface="Times New Roman" panose="02020603050405020304" pitchFamily="18" charset="0"/>
              </a:rPr>
              <a:t>Τα </a:t>
            </a:r>
            <a:r>
              <a:rPr lang="el-GR" sz="5600" b="1" dirty="0">
                <a:solidFill>
                  <a:schemeClr val="accent4">
                    <a:lumMod val="75000"/>
                  </a:schemeClr>
                </a:solidFill>
                <a:latin typeface="Times New Roman" panose="02020603050405020304" pitchFamily="18" charset="0"/>
                <a:cs typeface="Times New Roman" panose="02020603050405020304" pitchFamily="18" charset="0"/>
              </a:rPr>
              <a:t>χωρο-ευαίσθητα παιχνίδια</a:t>
            </a:r>
            <a:r>
              <a:rPr lang="el-GR" sz="5600" b="1" dirty="0">
                <a:latin typeface="Times New Roman" panose="02020603050405020304" pitchFamily="18" charset="0"/>
                <a:cs typeface="Times New Roman" panose="02020603050405020304" pitchFamily="18" charset="0"/>
              </a:rPr>
              <a:t>, χαρακτηρίζονται από κίνηση και δράση σε φυσικό χώρο, ενώ οι παίχτες έχουν την επίγνωση του περίγυρου και αλληλεπιδρούν μεταξύ τους και με αντικείμενα του πραγματικού κόσμου. ‘Έχουν χρησιμοποιηθεί τα τελευταία χρόνια </a:t>
            </a:r>
            <a:r>
              <a:rPr lang="el-GR" sz="5600" b="1" dirty="0">
                <a:solidFill>
                  <a:schemeClr val="accent4">
                    <a:lumMod val="75000"/>
                  </a:schemeClr>
                </a:solidFill>
                <a:latin typeface="Times New Roman" panose="02020603050405020304" pitchFamily="18" charset="0"/>
                <a:cs typeface="Times New Roman" panose="02020603050405020304" pitchFamily="18" charset="0"/>
              </a:rPr>
              <a:t>σε χώρους πολιτισμού </a:t>
            </a:r>
            <a:r>
              <a:rPr lang="el-GR" sz="5600" b="1" dirty="0">
                <a:latin typeface="Times New Roman" panose="02020603050405020304" pitchFamily="18" charset="0"/>
                <a:cs typeface="Times New Roman" panose="02020603050405020304" pitchFamily="18" charset="0"/>
              </a:rPr>
              <a:t>όπου μπορούν να υποστηρίξουν τη </a:t>
            </a:r>
            <a:r>
              <a:rPr lang="el-GR" sz="5600" b="1" dirty="0">
                <a:solidFill>
                  <a:schemeClr val="accent4">
                    <a:lumMod val="75000"/>
                  </a:schemeClr>
                </a:solidFill>
                <a:latin typeface="Times New Roman" panose="02020603050405020304" pitchFamily="18" charset="0"/>
                <a:cs typeface="Times New Roman" panose="02020603050405020304" pitchFamily="18" charset="0"/>
              </a:rPr>
              <a:t>κοινωνική και εγκαθιδρυμένη μάθηση </a:t>
            </a:r>
            <a:r>
              <a:rPr lang="el-GR" sz="5600" b="1" dirty="0">
                <a:latin typeface="Times New Roman" panose="02020603050405020304" pitchFamily="18" charset="0"/>
                <a:cs typeface="Times New Roman" panose="02020603050405020304" pitchFamily="18" charset="0"/>
              </a:rPr>
              <a:t>(de Souza e Silva &amp; Delacruz, 2006).</a:t>
            </a:r>
          </a:p>
          <a:p>
            <a:pPr algn="just"/>
            <a:r>
              <a:rPr lang="el-GR" sz="5600" b="1" dirty="0">
                <a:latin typeface="Times New Roman" panose="02020603050405020304" pitchFamily="18" charset="0"/>
                <a:cs typeface="Times New Roman" panose="02020603050405020304" pitchFamily="18" charset="0"/>
              </a:rPr>
              <a:t>Η χρήση της Ε.Π. στην τάξη έχει τη δυνατότητα να </a:t>
            </a:r>
            <a:r>
              <a:rPr lang="el-GR" sz="5600" b="1" dirty="0">
                <a:solidFill>
                  <a:srgbClr val="931B1B"/>
                </a:solidFill>
                <a:latin typeface="Times New Roman" panose="02020603050405020304" pitchFamily="18" charset="0"/>
                <a:cs typeface="Times New Roman" panose="02020603050405020304" pitchFamily="18" charset="0"/>
              </a:rPr>
              <a:t>ενεργοποιήσει τους μαθητές</a:t>
            </a:r>
            <a:r>
              <a:rPr lang="el-GR" sz="5600" b="1" dirty="0">
                <a:latin typeface="Times New Roman" panose="02020603050405020304" pitchFamily="18" charset="0"/>
                <a:cs typeface="Times New Roman" panose="02020603050405020304" pitchFamily="18" charset="0"/>
              </a:rPr>
              <a:t>, παροτρύνοντάς τη </a:t>
            </a:r>
            <a:r>
              <a:rPr lang="el-GR" sz="5600" b="1" dirty="0">
                <a:solidFill>
                  <a:srgbClr val="931B1B"/>
                </a:solidFill>
                <a:latin typeface="Times New Roman" panose="02020603050405020304" pitchFamily="18" charset="0"/>
                <a:cs typeface="Times New Roman" panose="02020603050405020304" pitchFamily="18" charset="0"/>
              </a:rPr>
              <a:t>συμμετοχή</a:t>
            </a:r>
            <a:r>
              <a:rPr lang="el-GR" sz="5600" b="1" dirty="0">
                <a:latin typeface="Times New Roman" panose="02020603050405020304" pitchFamily="18" charset="0"/>
                <a:cs typeface="Times New Roman" panose="02020603050405020304" pitchFamily="18" charset="0"/>
              </a:rPr>
              <a:t> τους στη διαδικασία της μάθησης, βελτιώνει τις </a:t>
            </a:r>
            <a:r>
              <a:rPr lang="el-GR" sz="5600" b="1" dirty="0">
                <a:solidFill>
                  <a:srgbClr val="931B1B"/>
                </a:solidFill>
                <a:latin typeface="Times New Roman" panose="02020603050405020304" pitchFamily="18" charset="0"/>
                <a:cs typeface="Times New Roman" panose="02020603050405020304" pitchFamily="18" charset="0"/>
              </a:rPr>
              <a:t>δεξιότητές</a:t>
            </a:r>
            <a:r>
              <a:rPr lang="el-GR" sz="5600" b="1" dirty="0">
                <a:latin typeface="Times New Roman" panose="02020603050405020304" pitchFamily="18" charset="0"/>
                <a:cs typeface="Times New Roman" panose="02020603050405020304" pitchFamily="18" charset="0"/>
              </a:rPr>
              <a:t> τους στην </a:t>
            </a:r>
            <a:r>
              <a:rPr lang="el-GR" sz="5600" b="1" dirty="0">
                <a:solidFill>
                  <a:srgbClr val="931B1B"/>
                </a:solidFill>
                <a:latin typeface="Times New Roman" panose="02020603050405020304" pitchFamily="18" charset="0"/>
                <a:cs typeface="Times New Roman" panose="02020603050405020304" pitchFamily="18" charset="0"/>
              </a:rPr>
              <a:t>οπτικοποίηση</a:t>
            </a:r>
            <a:r>
              <a:rPr lang="el-GR" sz="5600" b="1" dirty="0">
                <a:latin typeface="Times New Roman" panose="02020603050405020304" pitchFamily="18" charset="0"/>
                <a:cs typeface="Times New Roman" panose="02020603050405020304" pitchFamily="18" charset="0"/>
              </a:rPr>
              <a:t> (Saidin et al., 2015). </a:t>
            </a:r>
          </a:p>
          <a:p>
            <a:pPr algn="just"/>
            <a:r>
              <a:rPr lang="el-GR" sz="5600" b="1" dirty="0">
                <a:latin typeface="Times New Roman" panose="02020603050405020304" pitchFamily="18" charset="0"/>
                <a:cs typeface="Times New Roman" panose="02020603050405020304" pitchFamily="18" charset="0"/>
              </a:rPr>
              <a:t>Η χρήση της Ε.Π. στην τάξη ενισχύει τα </a:t>
            </a:r>
            <a:r>
              <a:rPr lang="el-GR" sz="5600" b="1" dirty="0">
                <a:solidFill>
                  <a:schemeClr val="accent1"/>
                </a:solidFill>
                <a:latin typeface="Times New Roman" panose="02020603050405020304" pitchFamily="18" charset="0"/>
                <a:cs typeface="Times New Roman" panose="02020603050405020304" pitchFamily="18" charset="0"/>
              </a:rPr>
              <a:t>κίνητρα </a:t>
            </a:r>
            <a:r>
              <a:rPr lang="el-GR" sz="5600" b="1" dirty="0">
                <a:latin typeface="Times New Roman" panose="02020603050405020304" pitchFamily="18" charset="0"/>
                <a:cs typeface="Times New Roman" panose="02020603050405020304" pitchFamily="18" charset="0"/>
              </a:rPr>
              <a:t>των μαθητών για μάθηση, την </a:t>
            </a:r>
            <a:r>
              <a:rPr lang="el-GR" sz="5600" b="1" dirty="0">
                <a:solidFill>
                  <a:schemeClr val="accent1"/>
                </a:solidFill>
                <a:latin typeface="Times New Roman" panose="02020603050405020304" pitchFamily="18" charset="0"/>
                <a:cs typeface="Times New Roman" panose="02020603050405020304" pitchFamily="18" charset="0"/>
              </a:rPr>
              <a:t>ικανοποίηση</a:t>
            </a:r>
            <a:r>
              <a:rPr lang="el-GR" sz="5600" b="1" dirty="0">
                <a:latin typeface="Times New Roman" panose="02020603050405020304" pitchFamily="18" charset="0"/>
                <a:cs typeface="Times New Roman" panose="02020603050405020304" pitchFamily="18" charset="0"/>
              </a:rPr>
              <a:t>, καθώς και την </a:t>
            </a:r>
            <a:r>
              <a:rPr lang="el-GR" sz="5600" b="1" dirty="0">
                <a:solidFill>
                  <a:schemeClr val="accent1"/>
                </a:solidFill>
                <a:latin typeface="Times New Roman" panose="02020603050405020304" pitchFamily="18" charset="0"/>
                <a:cs typeface="Times New Roman" panose="02020603050405020304" pitchFamily="18" charset="0"/>
              </a:rPr>
              <a:t>ενεργό συμμετοχή </a:t>
            </a:r>
            <a:r>
              <a:rPr lang="el-GR" sz="5600" b="1" dirty="0">
                <a:latin typeface="Times New Roman" panose="02020603050405020304" pitchFamily="18" charset="0"/>
                <a:cs typeface="Times New Roman" panose="02020603050405020304" pitchFamily="18" charset="0"/>
              </a:rPr>
              <a:t>τους (Saltan &amp; Arslan, 2017).</a:t>
            </a:r>
          </a:p>
          <a:p>
            <a:endParaRPr lang="el-GR" dirty="0"/>
          </a:p>
          <a:p>
            <a:endParaRPr lang="el-GR" dirty="0"/>
          </a:p>
        </p:txBody>
      </p:sp>
    </p:spTree>
    <p:extLst>
      <p:ext uri="{BB962C8B-B14F-4D97-AF65-F5344CB8AC3E}">
        <p14:creationId xmlns:p14="http://schemas.microsoft.com/office/powerpoint/2010/main" val="11845788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8/10</a:t>
            </a:r>
            <a:endParaRPr lang="el-GR" sz="40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Συμπεράσματα - Προτ</a:t>
              </a:r>
              <a:r>
                <a:rPr lang="el-GR" sz="2800" b="1" dirty="0">
                  <a:solidFill>
                    <a:schemeClr val="bg1"/>
                  </a:solidFill>
                  <a:effectLst>
                    <a:outerShdw blurRad="38100" dist="38100" dir="2700000" algn="tl">
                      <a:srgbClr val="000000">
                        <a:alpha val="43137"/>
                      </a:srgbClr>
                    </a:outerShdw>
                  </a:effectLst>
                </a:rPr>
                <a:t>άσεις</a:t>
              </a:r>
              <a:endParaRPr lang="en-GB" sz="28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F39A8BE4-C8ED-481D-BD42-C9A7F902AB49}"/>
              </a:ext>
            </a:extLst>
          </p:cNvPr>
          <p:cNvSpPr>
            <a:spLocks noGrp="1"/>
          </p:cNvSpPr>
          <p:nvPr>
            <p:ph idx="1"/>
          </p:nvPr>
        </p:nvSpPr>
        <p:spPr>
          <a:xfrm>
            <a:off x="628650" y="1825624"/>
            <a:ext cx="8191822" cy="4555703"/>
          </a:xfrm>
        </p:spPr>
        <p:txBody>
          <a:bodyPr>
            <a:normAutofit fontScale="77500" lnSpcReduction="20000"/>
          </a:bodyPr>
          <a:lstStyle/>
          <a:p>
            <a:pPr algn="just"/>
            <a:r>
              <a:rPr lang="el-GR" sz="2900" b="1" dirty="0">
                <a:latin typeface="Times New Roman" panose="02020603050405020304" pitchFamily="18" charset="0"/>
                <a:cs typeface="Times New Roman" panose="02020603050405020304" pitchFamily="18" charset="0"/>
              </a:rPr>
              <a:t>Τα σημαντικότερα πλεονεκτήματα της Ε.Π, είναι η προαγωγή </a:t>
            </a:r>
            <a:r>
              <a:rPr lang="el-GR" sz="2900" b="1" dirty="0">
                <a:solidFill>
                  <a:srgbClr val="931B1B"/>
                </a:solidFill>
                <a:latin typeface="Times New Roman" panose="02020603050405020304" pitchFamily="18" charset="0"/>
                <a:cs typeface="Times New Roman" panose="02020603050405020304" pitchFamily="18" charset="0"/>
              </a:rPr>
              <a:t>κινήτρων μάθησης</a:t>
            </a:r>
            <a:r>
              <a:rPr lang="el-GR" sz="2900" b="1" dirty="0">
                <a:latin typeface="Times New Roman" panose="02020603050405020304" pitchFamily="18" charset="0"/>
                <a:cs typeface="Times New Roman" panose="02020603050405020304" pitchFamily="18" charset="0"/>
              </a:rPr>
              <a:t>, η </a:t>
            </a:r>
            <a:r>
              <a:rPr lang="el-GR" sz="2900" b="1" dirty="0">
                <a:solidFill>
                  <a:srgbClr val="931B1B"/>
                </a:solidFill>
                <a:latin typeface="Times New Roman" panose="02020603050405020304" pitchFamily="18" charset="0"/>
                <a:cs typeface="Times New Roman" panose="02020603050405020304" pitchFamily="18" charset="0"/>
              </a:rPr>
              <a:t>συμμετοχή</a:t>
            </a:r>
            <a:r>
              <a:rPr lang="el-GR" sz="2900" b="1" dirty="0">
                <a:latin typeface="Times New Roman" panose="02020603050405020304" pitchFamily="18" charset="0"/>
                <a:cs typeface="Times New Roman" panose="02020603050405020304" pitchFamily="18" charset="0"/>
              </a:rPr>
              <a:t> των μαθητών στη μαθησιακή διαδικασία, η </a:t>
            </a:r>
            <a:r>
              <a:rPr lang="el-GR" sz="2900" b="1" dirty="0">
                <a:solidFill>
                  <a:srgbClr val="931B1B"/>
                </a:solidFill>
                <a:latin typeface="Times New Roman" panose="02020603050405020304" pitchFamily="18" charset="0"/>
                <a:cs typeface="Times New Roman" panose="02020603050405020304" pitchFamily="18" charset="0"/>
              </a:rPr>
              <a:t>ικανοποίησή </a:t>
            </a:r>
            <a:r>
              <a:rPr lang="el-GR" sz="2900" b="1" dirty="0">
                <a:latin typeface="Times New Roman" panose="02020603050405020304" pitchFamily="18" charset="0"/>
                <a:cs typeface="Times New Roman" panose="02020603050405020304" pitchFamily="18" charset="0"/>
              </a:rPr>
              <a:t>τους και οι καλύτερες </a:t>
            </a:r>
            <a:r>
              <a:rPr lang="el-GR" sz="2900" b="1" dirty="0">
                <a:solidFill>
                  <a:srgbClr val="931B1B"/>
                </a:solidFill>
                <a:latin typeface="Times New Roman" panose="02020603050405020304" pitchFamily="18" charset="0"/>
                <a:cs typeface="Times New Roman" panose="02020603050405020304" pitchFamily="18" charset="0"/>
              </a:rPr>
              <a:t>μαθησιακές επιδόσεις</a:t>
            </a:r>
            <a:r>
              <a:rPr lang="el-GR" sz="2900" b="1" dirty="0">
                <a:latin typeface="Times New Roman" panose="02020603050405020304" pitchFamily="18" charset="0"/>
                <a:cs typeface="Times New Roman" panose="02020603050405020304" pitchFamily="18" charset="0"/>
              </a:rPr>
              <a:t> (Chen et al., 2017). </a:t>
            </a:r>
          </a:p>
          <a:p>
            <a:pPr algn="just"/>
            <a:r>
              <a:rPr lang="el-GR" sz="2900" b="1" dirty="0">
                <a:latin typeface="Times New Roman" panose="02020603050405020304" pitchFamily="18" charset="0"/>
                <a:cs typeface="Times New Roman" panose="02020603050405020304" pitchFamily="18" charset="0"/>
              </a:rPr>
              <a:t>Οι εκπαιδευτικοί αναφέρουν ότι η Ε.Π </a:t>
            </a:r>
            <a:r>
              <a:rPr lang="el-GR" sz="2900" b="1" dirty="0">
                <a:solidFill>
                  <a:schemeClr val="accent1"/>
                </a:solidFill>
                <a:latin typeface="Times New Roman" panose="02020603050405020304" pitchFamily="18" charset="0"/>
                <a:cs typeface="Times New Roman" panose="02020603050405020304" pitchFamily="18" charset="0"/>
              </a:rPr>
              <a:t>επιλύει προβλήματα </a:t>
            </a:r>
            <a:r>
              <a:rPr lang="el-GR" sz="2900" b="1" dirty="0">
                <a:latin typeface="Times New Roman" panose="02020603050405020304" pitchFamily="18" charset="0"/>
                <a:cs typeface="Times New Roman" panose="02020603050405020304" pitchFamily="18" charset="0"/>
              </a:rPr>
              <a:t>που η συμβατική διδασκαλία αδυνατεί να επιλύσει, βοηθάει τους μαθητές να </a:t>
            </a:r>
            <a:r>
              <a:rPr lang="el-GR" sz="2900" b="1" dirty="0">
                <a:solidFill>
                  <a:schemeClr val="accent1"/>
                </a:solidFill>
                <a:latin typeface="Times New Roman" panose="02020603050405020304" pitchFamily="18" charset="0"/>
                <a:cs typeface="Times New Roman" panose="02020603050405020304" pitchFamily="18" charset="0"/>
              </a:rPr>
              <a:t>οπτικοποιήσουν έννοιες </a:t>
            </a:r>
            <a:r>
              <a:rPr lang="el-GR" sz="2900" b="1" dirty="0">
                <a:latin typeface="Times New Roman" panose="02020603050405020304" pitchFamily="18" charset="0"/>
                <a:cs typeface="Times New Roman" panose="02020603050405020304" pitchFamily="18" charset="0"/>
              </a:rPr>
              <a:t>στο μυαλό τους, οι μαθητές δείχνουν </a:t>
            </a:r>
            <a:r>
              <a:rPr lang="el-GR" sz="2900" b="1" dirty="0">
                <a:solidFill>
                  <a:schemeClr val="accent1"/>
                </a:solidFill>
                <a:latin typeface="Times New Roman" panose="02020603050405020304" pitchFamily="18" charset="0"/>
                <a:cs typeface="Times New Roman" panose="02020603050405020304" pitchFamily="18" charset="0"/>
              </a:rPr>
              <a:t>περισσότερο ενδιαφέρον </a:t>
            </a:r>
            <a:r>
              <a:rPr lang="el-GR" sz="2900" b="1" dirty="0">
                <a:latin typeface="Times New Roman" panose="02020603050405020304" pitchFamily="18" charset="0"/>
                <a:cs typeface="Times New Roman" panose="02020603050405020304" pitchFamily="18" charset="0"/>
              </a:rPr>
              <a:t>για το διδακτικό αντικείμενο (Tosik et al., 2017).</a:t>
            </a:r>
          </a:p>
          <a:p>
            <a:endParaRPr lang="el-GR" dirty="0"/>
          </a:p>
          <a:p>
            <a:endParaRPr lang="el-GR" dirty="0"/>
          </a:p>
          <a:p>
            <a:endParaRPr lang="el-GR" dirty="0"/>
          </a:p>
        </p:txBody>
      </p:sp>
    </p:spTree>
    <p:extLst>
      <p:ext uri="{BB962C8B-B14F-4D97-AF65-F5344CB8AC3E}">
        <p14:creationId xmlns:p14="http://schemas.microsoft.com/office/powerpoint/2010/main" val="277801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Αποτίμηση Εκπαιδευτικού Υλικού</a:t>
            </a:r>
            <a:r>
              <a:rPr lang="en-US" sz="3600" dirty="0"/>
              <a:t> 9/10</a:t>
            </a:r>
            <a:endParaRPr lang="el-GR" sz="40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Συμπεράσματα - Προτ</a:t>
              </a:r>
              <a:r>
                <a:rPr lang="el-GR" sz="2800" b="1" dirty="0">
                  <a:solidFill>
                    <a:schemeClr val="bg1"/>
                  </a:solidFill>
                  <a:effectLst>
                    <a:outerShdw blurRad="38100" dist="38100" dir="2700000" algn="tl">
                      <a:srgbClr val="000000">
                        <a:alpha val="43137"/>
                      </a:srgbClr>
                    </a:outerShdw>
                  </a:effectLst>
                </a:rPr>
                <a:t>άσεις</a:t>
              </a:r>
              <a:endParaRPr lang="en-GB" sz="2800" b="1" kern="1200" dirty="0">
                <a:solidFill>
                  <a:schemeClr val="bg1"/>
                </a:solidFill>
                <a:effectLst>
                  <a:outerShdw blurRad="38100" dist="38100" dir="2700000" algn="tl">
                    <a:srgbClr val="000000">
                      <a:alpha val="43137"/>
                    </a:srgbClr>
                  </a:outerShdw>
                </a:effectLst>
              </a:endParaRPr>
            </a:p>
          </p:txBody>
        </p:sp>
      </p:grpSp>
      <p:sp>
        <p:nvSpPr>
          <p:cNvPr id="5" name="Θέση περιεχομένου 4">
            <a:extLst>
              <a:ext uri="{FF2B5EF4-FFF2-40B4-BE49-F238E27FC236}">
                <a16:creationId xmlns:a16="http://schemas.microsoft.com/office/drawing/2014/main" id="{F39A8BE4-C8ED-481D-BD42-C9A7F902AB49}"/>
              </a:ext>
            </a:extLst>
          </p:cNvPr>
          <p:cNvSpPr>
            <a:spLocks noGrp="1"/>
          </p:cNvSpPr>
          <p:nvPr>
            <p:ph idx="1"/>
          </p:nvPr>
        </p:nvSpPr>
        <p:spPr>
          <a:xfrm>
            <a:off x="628650" y="5157192"/>
            <a:ext cx="7886700" cy="1379810"/>
          </a:xfrm>
        </p:spPr>
        <p:txBody>
          <a:bodyPr>
            <a:normAutofit/>
          </a:bodyPr>
          <a:lstStyle/>
          <a:p>
            <a:endParaRPr lang="en-GB" dirty="0"/>
          </a:p>
          <a:p>
            <a:endParaRPr lang="en-GB" dirty="0"/>
          </a:p>
          <a:p>
            <a:endParaRPr lang="el-GR" dirty="0"/>
          </a:p>
          <a:p>
            <a:endParaRPr lang="el-GR" dirty="0"/>
          </a:p>
          <a:p>
            <a:endParaRPr lang="el-GR" dirty="0"/>
          </a:p>
        </p:txBody>
      </p:sp>
      <p:grpSp>
        <p:nvGrpSpPr>
          <p:cNvPr id="11" name="Ομάδα 10">
            <a:extLst>
              <a:ext uri="{FF2B5EF4-FFF2-40B4-BE49-F238E27FC236}">
                <a16:creationId xmlns:a16="http://schemas.microsoft.com/office/drawing/2014/main" id="{D6053950-E894-4C17-B5BC-D034CF6234B4}"/>
              </a:ext>
            </a:extLst>
          </p:cNvPr>
          <p:cNvGrpSpPr/>
          <p:nvPr/>
        </p:nvGrpSpPr>
        <p:grpSpPr>
          <a:xfrm>
            <a:off x="720847" y="2017182"/>
            <a:ext cx="8069191" cy="1123786"/>
            <a:chOff x="1771704" y="-26383"/>
            <a:chExt cx="2016224" cy="1904029"/>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583BF643-C53D-43E1-8F3F-FA8C90DCD0E6}"/>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Διάγραμμα ροής: Εναλλακτική διεργασία 4">
              <a:extLst>
                <a:ext uri="{FF2B5EF4-FFF2-40B4-BE49-F238E27FC236}">
                  <a16:creationId xmlns:a16="http://schemas.microsoft.com/office/drawing/2014/main" id="{B53C8558-BD67-4024-B4E9-5B6989C59726}"/>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3" name="Ορθογώνιο 2">
            <a:extLst>
              <a:ext uri="{FF2B5EF4-FFF2-40B4-BE49-F238E27FC236}">
                <a16:creationId xmlns:a16="http://schemas.microsoft.com/office/drawing/2014/main" id="{1A75B636-A95B-4C6D-9285-CA197ADD99C6}"/>
              </a:ext>
            </a:extLst>
          </p:cNvPr>
          <p:cNvSpPr/>
          <p:nvPr/>
        </p:nvSpPr>
        <p:spPr>
          <a:xfrm>
            <a:off x="1259628" y="2084941"/>
            <a:ext cx="7128668" cy="830997"/>
          </a:xfrm>
          <a:prstGeom prst="rect">
            <a:avLst/>
          </a:prstGeom>
        </p:spPr>
        <p:txBody>
          <a:bodyPr wrap="square">
            <a:spAutoFit/>
          </a:bodyPr>
          <a:lstStyle/>
          <a:p>
            <a:pPr algn="ctr"/>
            <a:r>
              <a:rPr lang="el-GR" b="1" dirty="0"/>
              <a:t>Το ΕΥ συνδυάζει </a:t>
            </a:r>
            <a:r>
              <a:rPr lang="en-US" b="1" dirty="0"/>
              <a:t>e-Learning </a:t>
            </a:r>
            <a:r>
              <a:rPr lang="el-GR" b="1" dirty="0"/>
              <a:t>και </a:t>
            </a:r>
            <a:r>
              <a:rPr lang="en-US" b="1" dirty="0"/>
              <a:t>m-Learning </a:t>
            </a:r>
            <a:r>
              <a:rPr lang="el-GR" b="1" dirty="0"/>
              <a:t>περιβάλλοντα ενώ γίνεται αποτίμηση και των δύο.</a:t>
            </a:r>
            <a:endParaRPr lang="en-GB" b="1" dirty="0"/>
          </a:p>
        </p:txBody>
      </p:sp>
      <p:grpSp>
        <p:nvGrpSpPr>
          <p:cNvPr id="14" name="Ομάδα 13">
            <a:extLst>
              <a:ext uri="{FF2B5EF4-FFF2-40B4-BE49-F238E27FC236}">
                <a16:creationId xmlns:a16="http://schemas.microsoft.com/office/drawing/2014/main" id="{FDE6761D-5874-4176-A723-B47A62B06851}"/>
              </a:ext>
            </a:extLst>
          </p:cNvPr>
          <p:cNvGrpSpPr/>
          <p:nvPr/>
        </p:nvGrpSpPr>
        <p:grpSpPr>
          <a:xfrm>
            <a:off x="1259629" y="3427413"/>
            <a:ext cx="7151315" cy="1009700"/>
            <a:chOff x="1" y="-1"/>
            <a:chExt cx="1774526" cy="1837075"/>
          </a:xfrm>
          <a:scene3d>
            <a:camera prst="orthographicFront"/>
            <a:lightRig rig="threePt" dir="t"/>
          </a:scene3d>
        </p:grpSpPr>
        <p:sp>
          <p:nvSpPr>
            <p:cNvPr id="15" name="Διάγραμμα ροής: Εναλλακτική διεργασία 14">
              <a:extLst>
                <a:ext uri="{FF2B5EF4-FFF2-40B4-BE49-F238E27FC236}">
                  <a16:creationId xmlns:a16="http://schemas.microsoft.com/office/drawing/2014/main" id="{3AF9D2F4-D61C-4EC6-B176-0924C3408A13}"/>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Διάγραμμα ροής: Εναλλακτική διεργασία 4">
              <a:extLst>
                <a:ext uri="{FF2B5EF4-FFF2-40B4-BE49-F238E27FC236}">
                  <a16:creationId xmlns:a16="http://schemas.microsoft.com/office/drawing/2014/main" id="{1A05F8AD-4CCC-459F-A3C2-622952C4A59C}"/>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endPar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4" name="Ορθογώνιο 3">
            <a:extLst>
              <a:ext uri="{FF2B5EF4-FFF2-40B4-BE49-F238E27FC236}">
                <a16:creationId xmlns:a16="http://schemas.microsoft.com/office/drawing/2014/main" id="{04C00BEB-4B72-4427-8765-493BDDE60B8E}"/>
              </a:ext>
            </a:extLst>
          </p:cNvPr>
          <p:cNvSpPr/>
          <p:nvPr/>
        </p:nvSpPr>
        <p:spPr>
          <a:xfrm>
            <a:off x="1259627" y="3527872"/>
            <a:ext cx="7056789" cy="769441"/>
          </a:xfrm>
          <a:prstGeom prst="rect">
            <a:avLst/>
          </a:prstGeom>
        </p:spPr>
        <p:txBody>
          <a:bodyPr wrap="square">
            <a:spAutoFit/>
          </a:bodyPr>
          <a:lstStyle/>
          <a:p>
            <a:pPr algn="ctr"/>
            <a:r>
              <a:rPr lang="el-GR" sz="2200" b="1" dirty="0"/>
              <a:t>Θετική αποτίμηση με βάση τη μεθοδολογία της ΕξΑΕ και τις αρχές της θεωρίας Πολυμεσικής μάθησης </a:t>
            </a:r>
          </a:p>
        </p:txBody>
      </p:sp>
      <p:grpSp>
        <p:nvGrpSpPr>
          <p:cNvPr id="20" name="Ομάδα 19">
            <a:extLst>
              <a:ext uri="{FF2B5EF4-FFF2-40B4-BE49-F238E27FC236}">
                <a16:creationId xmlns:a16="http://schemas.microsoft.com/office/drawing/2014/main" id="{77AADBBD-7729-4833-8ABF-F28C2C19D8E4}"/>
              </a:ext>
            </a:extLst>
          </p:cNvPr>
          <p:cNvGrpSpPr/>
          <p:nvPr/>
        </p:nvGrpSpPr>
        <p:grpSpPr>
          <a:xfrm>
            <a:off x="1297203" y="4781427"/>
            <a:ext cx="7151314" cy="1200329"/>
            <a:chOff x="5726464" y="-1"/>
            <a:chExt cx="1774526" cy="1837075"/>
          </a:xfrm>
          <a:scene3d>
            <a:camera prst="orthographicFront"/>
            <a:lightRig rig="threePt" dir="t"/>
          </a:scene3d>
        </p:grpSpPr>
        <p:sp>
          <p:nvSpPr>
            <p:cNvPr id="21" name="Διάγραμμα ροής: Εναλλακτική διεργασία 20">
              <a:extLst>
                <a:ext uri="{FF2B5EF4-FFF2-40B4-BE49-F238E27FC236}">
                  <a16:creationId xmlns:a16="http://schemas.microsoft.com/office/drawing/2014/main" id="{27F68CA9-5BAD-4BA4-A5F1-37DE8E04E204}"/>
                </a:ext>
              </a:extLst>
            </p:cNvPr>
            <p:cNvSpPr/>
            <p:nvPr/>
          </p:nvSpPr>
          <p:spPr>
            <a:xfrm rot="16200000">
              <a:off x="5695189" y="31274"/>
              <a:ext cx="1837075" cy="1774526"/>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Διάγραμμα ροής: Εναλλακτική διεργασία 4">
              <a:extLst>
                <a:ext uri="{FF2B5EF4-FFF2-40B4-BE49-F238E27FC236}">
                  <a16:creationId xmlns:a16="http://schemas.microsoft.com/office/drawing/2014/main" id="{69ADCE8E-5382-4C96-87CC-596B08B512E7}"/>
                </a:ext>
              </a:extLst>
            </p:cNvPr>
            <p:cNvSpPr txBox="1"/>
            <p:nvPr/>
          </p:nvSpPr>
          <p:spPr>
            <a:xfrm rot="21600000">
              <a:off x="5813086" y="86623"/>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defTabSz="889000">
                <a:lnSpc>
                  <a:spcPct val="90000"/>
                </a:lnSpc>
                <a:spcBef>
                  <a:spcPct val="0"/>
                </a:spcBef>
                <a:spcAft>
                  <a:spcPct val="35000"/>
                </a:spcAft>
                <a:buNone/>
              </a:pPr>
              <a:endParaRPr lang="en-GB" sz="2000" kern="1200" dirty="0">
                <a:solidFill>
                  <a:schemeClr val="tx1"/>
                </a:solidFill>
                <a:latin typeface="Times New Roman" panose="02020603050405020304" pitchFamily="18" charset="0"/>
                <a:cs typeface="Times New Roman" panose="02020603050405020304" pitchFamily="18" charset="0"/>
              </a:endParaRPr>
            </a:p>
          </p:txBody>
        </p:sp>
      </p:grpSp>
      <p:sp>
        <p:nvSpPr>
          <p:cNvPr id="6" name="Ορθογώνιο 5">
            <a:extLst>
              <a:ext uri="{FF2B5EF4-FFF2-40B4-BE49-F238E27FC236}">
                <a16:creationId xmlns:a16="http://schemas.microsoft.com/office/drawing/2014/main" id="{6A695D73-4572-4423-977D-FAAC431A217E}"/>
              </a:ext>
            </a:extLst>
          </p:cNvPr>
          <p:cNvSpPr/>
          <p:nvPr/>
        </p:nvSpPr>
        <p:spPr>
          <a:xfrm>
            <a:off x="1297200" y="4800079"/>
            <a:ext cx="7151315" cy="1107996"/>
          </a:xfrm>
          <a:prstGeom prst="rect">
            <a:avLst/>
          </a:prstGeom>
        </p:spPr>
        <p:txBody>
          <a:bodyPr wrap="square">
            <a:spAutoFit/>
          </a:bodyPr>
          <a:lstStyle/>
          <a:p>
            <a:pPr algn="ctr"/>
            <a:r>
              <a:rPr lang="el-GR" sz="2200" b="1" dirty="0"/>
              <a:t>Επιβεβαιώνονται προηγούμενες έρευνες ως προς το πολυμεσικό περιβάλλον μάθησης και τα πλεονεκτήματα των χωροευαίσθητων παιχνιδιών</a:t>
            </a:r>
          </a:p>
        </p:txBody>
      </p:sp>
    </p:spTree>
    <p:extLst>
      <p:ext uri="{BB962C8B-B14F-4D97-AF65-F5344CB8AC3E}">
        <p14:creationId xmlns:p14="http://schemas.microsoft.com/office/powerpoint/2010/main" val="605374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7. </a:t>
            </a:r>
            <a:r>
              <a:rPr lang="el-GR" sz="3400" dirty="0"/>
              <a:t>Αποτίμηση Εκπαιδευτικού Υλικού</a:t>
            </a:r>
            <a:r>
              <a:rPr lang="en-US" sz="3400" dirty="0"/>
              <a:t> 10/10</a:t>
            </a:r>
            <a:endParaRPr lang="el-GR" sz="3400" b="1" dirty="0"/>
          </a:p>
        </p:txBody>
      </p:sp>
      <p:grpSp>
        <p:nvGrpSpPr>
          <p:cNvPr id="7" name="4 - Ομάδα">
            <a:extLst>
              <a:ext uri="{FF2B5EF4-FFF2-40B4-BE49-F238E27FC236}">
                <a16:creationId xmlns:a16="http://schemas.microsoft.com/office/drawing/2014/main" id="{6DA41A49-FC8E-465D-B087-E72827F0948E}"/>
              </a:ext>
            </a:extLst>
          </p:cNvPr>
          <p:cNvGrpSpPr/>
          <p:nvPr/>
        </p:nvGrpSpPr>
        <p:grpSpPr>
          <a:xfrm>
            <a:off x="1187624" y="1234767"/>
            <a:ext cx="7513122" cy="576064"/>
            <a:chOff x="9984" y="43347"/>
            <a:chExt cx="6834214" cy="573664"/>
          </a:xfrm>
          <a:solidFill>
            <a:schemeClr val="accent1"/>
          </a:solidFill>
          <a:scene3d>
            <a:camera prst="orthographicFront"/>
            <a:lightRig rig="flat" dir="t"/>
          </a:scene3d>
        </p:grpSpPr>
        <p:sp>
          <p:nvSpPr>
            <p:cNvPr id="8" name="5 - Στρογγυλεμένο ορθογώνιο">
              <a:extLst>
                <a:ext uri="{FF2B5EF4-FFF2-40B4-BE49-F238E27FC236}">
                  <a16:creationId xmlns:a16="http://schemas.microsoft.com/office/drawing/2014/main" id="{4CE84555-B915-4A96-8CA8-A0E0A3605068}"/>
                </a:ext>
              </a:extLst>
            </p:cNvPr>
            <p:cNvSpPr/>
            <p:nvPr/>
          </p:nvSpPr>
          <p:spPr>
            <a:xfrm>
              <a:off x="9984" y="43347"/>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9" name="Στρογγυλεμένο ορθογώνιο 4">
              <a:extLst>
                <a:ext uri="{FF2B5EF4-FFF2-40B4-BE49-F238E27FC236}">
                  <a16:creationId xmlns:a16="http://schemas.microsoft.com/office/drawing/2014/main" id="{8AFA2081-8EC9-46D3-9D36-612A3448F385}"/>
                </a:ext>
              </a:extLst>
            </p:cNvPr>
            <p:cNvSpPr/>
            <p:nvPr/>
          </p:nvSpPr>
          <p:spPr>
            <a:xfrm>
              <a:off x="9984" y="84895"/>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l-GR" sz="2800" b="1" kern="1200" dirty="0">
                  <a:solidFill>
                    <a:schemeClr val="bg1"/>
                  </a:solidFill>
                  <a:effectLst>
                    <a:outerShdw blurRad="38100" dist="38100" dir="2700000" algn="tl">
                      <a:srgbClr val="000000">
                        <a:alpha val="43137"/>
                      </a:srgbClr>
                    </a:outerShdw>
                  </a:effectLst>
                </a:rPr>
                <a:t>Προτ</a:t>
              </a:r>
              <a:r>
                <a:rPr lang="el-GR" sz="2800" b="1" dirty="0">
                  <a:solidFill>
                    <a:schemeClr val="bg1"/>
                  </a:solidFill>
                  <a:effectLst>
                    <a:outerShdw blurRad="38100" dist="38100" dir="2700000" algn="tl">
                      <a:srgbClr val="000000">
                        <a:alpha val="43137"/>
                      </a:srgbClr>
                    </a:outerShdw>
                  </a:effectLst>
                </a:rPr>
                <a:t>άσεις</a:t>
              </a:r>
              <a:endParaRPr lang="en-GB" sz="2800" b="1" kern="1200" dirty="0">
                <a:solidFill>
                  <a:schemeClr val="bg1"/>
                </a:solidFill>
                <a:effectLst>
                  <a:outerShdw blurRad="38100" dist="38100" dir="2700000" algn="tl">
                    <a:srgbClr val="000000">
                      <a:alpha val="43137"/>
                    </a:srgbClr>
                  </a:outerShdw>
                </a:effectLst>
              </a:endParaRPr>
            </a:p>
          </p:txBody>
        </p:sp>
      </p:grpSp>
      <p:graphicFrame>
        <p:nvGraphicFramePr>
          <p:cNvPr id="14" name="Διάγραμμα 13">
            <a:extLst>
              <a:ext uri="{FF2B5EF4-FFF2-40B4-BE49-F238E27FC236}">
                <a16:creationId xmlns:a16="http://schemas.microsoft.com/office/drawing/2014/main" id="{022FE42E-A7B2-4298-B896-9D2F8AB308DC}"/>
              </a:ext>
            </a:extLst>
          </p:cNvPr>
          <p:cNvGraphicFramePr/>
          <p:nvPr>
            <p:extLst>
              <p:ext uri="{D42A27DB-BD31-4B8C-83A1-F6EECF244321}">
                <p14:modId xmlns:p14="http://schemas.microsoft.com/office/powerpoint/2010/main" val="473706840"/>
              </p:ext>
            </p:extLst>
          </p:nvPr>
        </p:nvGraphicFramePr>
        <p:xfrm>
          <a:off x="1043608" y="1988840"/>
          <a:ext cx="7657138"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968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9D658597-2BF0-4C9D-89FD-4FF12C8083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5" y="1502229"/>
            <a:ext cx="8496943" cy="4896544"/>
          </a:xfrm>
          <a:prstGeom prst="rect">
            <a:avLst/>
          </a:prstGeom>
        </p:spPr>
      </p:pic>
      <p:sp>
        <p:nvSpPr>
          <p:cNvPr id="6" name="Θέση περιεχομένου 5">
            <a:extLst>
              <a:ext uri="{FF2B5EF4-FFF2-40B4-BE49-F238E27FC236}">
                <a16:creationId xmlns:a16="http://schemas.microsoft.com/office/drawing/2014/main" id="{E86387AE-02E5-41B1-8E4F-2AAFDE253DFF}"/>
              </a:ext>
            </a:extLst>
          </p:cNvPr>
          <p:cNvSpPr>
            <a:spLocks noGrp="1"/>
          </p:cNvSpPr>
          <p:nvPr>
            <p:ph idx="1"/>
          </p:nvPr>
        </p:nvSpPr>
        <p:spPr>
          <a:xfrm>
            <a:off x="3203848" y="3429000"/>
            <a:ext cx="5599534" cy="667271"/>
          </a:xfrm>
        </p:spPr>
        <p:txBody>
          <a:bodyPr>
            <a:normAutofit fontScale="92500" lnSpcReduction="10000"/>
          </a:bodyPr>
          <a:lstStyle/>
          <a:p>
            <a:pPr marL="0" indent="0">
              <a:buNone/>
            </a:pPr>
            <a:r>
              <a:rPr lang="el-GR" sz="2800" b="1" i="1" dirty="0">
                <a:solidFill>
                  <a:srgbClr val="931B1B"/>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Σας ευχαριστώ για την προσοχή σας!!!</a:t>
            </a:r>
          </a:p>
          <a:p>
            <a:endParaRPr lang="el-GR" dirty="0"/>
          </a:p>
        </p:txBody>
      </p:sp>
      <p:sp>
        <p:nvSpPr>
          <p:cNvPr id="7" name="Τίτλος 1">
            <a:extLst>
              <a:ext uri="{FF2B5EF4-FFF2-40B4-BE49-F238E27FC236}">
                <a16:creationId xmlns:a16="http://schemas.microsoft.com/office/drawing/2014/main" id="{D8F77237-8127-4B73-82CB-527D2BF9586F}"/>
              </a:ext>
            </a:extLst>
          </p:cNvPr>
          <p:cNvSpPr>
            <a:spLocks noGrp="1"/>
          </p:cNvSpPr>
          <p:nvPr>
            <p:ph type="title"/>
          </p:nvPr>
        </p:nvSpPr>
        <p:spPr>
          <a:xfrm>
            <a:off x="1142976" y="571480"/>
            <a:ext cx="7199240" cy="765652"/>
          </a:xfrm>
        </p:spPr>
        <p:txBody>
          <a:bodyPr>
            <a:noAutofit/>
          </a:bodyPr>
          <a:lstStyle/>
          <a:p>
            <a:pPr algn="ctr"/>
            <a:r>
              <a:rPr lang="el-GR" sz="3600" b="0" dirty="0">
                <a:solidFill>
                  <a:schemeClr val="accent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Τέλος Παρουσίασης</a:t>
            </a: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Σκοπός </a:t>
            </a:r>
            <a:endParaRPr lang="el-GR" sz="3600" b="1" dirty="0"/>
          </a:p>
        </p:txBody>
      </p:sp>
      <p:sp>
        <p:nvSpPr>
          <p:cNvPr id="4" name="9 - Ορθογώνιο"/>
          <p:cNvSpPr/>
          <p:nvPr/>
        </p:nvSpPr>
        <p:spPr>
          <a:xfrm>
            <a:off x="1409122" y="1266792"/>
            <a:ext cx="6840760" cy="4647426"/>
          </a:xfrm>
          <a:prstGeom prst="rect">
            <a:avLst/>
          </a:prstGeom>
        </p:spPr>
        <p:txBody>
          <a:bodyPr wrap="square">
            <a:spAutoFit/>
          </a:bodyPr>
          <a:lstStyle/>
          <a:p>
            <a:pPr algn="just"/>
            <a:r>
              <a:rPr lang="el-GR" b="1" dirty="0">
                <a:effectLst>
                  <a:outerShdw blurRad="38100" dist="38100" dir="2700000" algn="tl">
                    <a:srgbClr val="000000">
                      <a:alpha val="43137"/>
                    </a:srgbClr>
                  </a:outerShdw>
                </a:effectLst>
              </a:rPr>
              <a:t>Σκοπός της Ερευνητικής Εργασίας ήταν ο </a:t>
            </a:r>
            <a:r>
              <a:rPr lang="el-GR" b="1" dirty="0">
                <a:solidFill>
                  <a:srgbClr val="C00000"/>
                </a:solidFill>
                <a:effectLst>
                  <a:outerShdw blurRad="38100" dist="38100" dir="2700000" algn="tl">
                    <a:srgbClr val="000000">
                      <a:alpha val="43137"/>
                    </a:srgbClr>
                  </a:outerShdw>
                </a:effectLst>
              </a:rPr>
              <a:t>σχεδιασμός</a:t>
            </a:r>
            <a:r>
              <a:rPr lang="el-GR" b="1" dirty="0">
                <a:effectLst>
                  <a:outerShdw blurRad="38100" dist="38100" dir="2700000" algn="tl">
                    <a:srgbClr val="000000">
                      <a:alpha val="43137"/>
                    </a:srgbClr>
                  </a:outerShdw>
                </a:effectLst>
              </a:rPr>
              <a:t>, η </a:t>
            </a:r>
            <a:r>
              <a:rPr lang="el-GR" b="1" dirty="0">
                <a:solidFill>
                  <a:srgbClr val="C00000"/>
                </a:solidFill>
                <a:effectLst>
                  <a:outerShdw blurRad="38100" dist="38100" dir="2700000" algn="tl">
                    <a:srgbClr val="000000">
                      <a:alpha val="43137"/>
                    </a:srgbClr>
                  </a:outerShdw>
                </a:effectLst>
              </a:rPr>
              <a:t>δημιουργία</a:t>
            </a:r>
            <a:r>
              <a:rPr lang="el-GR" b="1" dirty="0">
                <a:effectLst>
                  <a:outerShdw blurRad="38100" dist="38100" dir="2700000" algn="tl">
                    <a:srgbClr val="000000">
                      <a:alpha val="43137"/>
                    </a:srgbClr>
                  </a:outerShdw>
                </a:effectLst>
              </a:rPr>
              <a:t> και η </a:t>
            </a:r>
            <a:r>
              <a:rPr lang="el-GR" b="1" dirty="0">
                <a:solidFill>
                  <a:srgbClr val="C00000"/>
                </a:solidFill>
                <a:effectLst>
                  <a:outerShdw blurRad="38100" dist="38100" dir="2700000" algn="tl">
                    <a:srgbClr val="000000">
                      <a:alpha val="43137"/>
                    </a:srgbClr>
                  </a:outerShdw>
                </a:effectLst>
              </a:rPr>
              <a:t>υλοποίηση </a:t>
            </a:r>
            <a:r>
              <a:rPr lang="el-GR" b="1" dirty="0">
                <a:solidFill>
                  <a:srgbClr val="0070C0"/>
                </a:solidFill>
                <a:effectLst>
                  <a:outerShdw blurRad="38100" dist="38100" dir="2700000" algn="tl">
                    <a:srgbClr val="000000">
                      <a:alpha val="43137"/>
                    </a:srgbClr>
                  </a:outerShdw>
                </a:effectLst>
              </a:rPr>
              <a:t>ολοκληρωμένης παρέμβασης</a:t>
            </a:r>
            <a:r>
              <a:rPr lang="el-GR" b="1" dirty="0">
                <a:effectLst>
                  <a:outerShdw blurRad="38100" dist="38100" dir="2700000" algn="tl">
                    <a:srgbClr val="000000">
                      <a:alpha val="43137"/>
                    </a:srgbClr>
                  </a:outerShdw>
                </a:effectLst>
              </a:rPr>
              <a:t>, συμπληρωματικής σχολικής ΕξΑΕ με τη χρήση </a:t>
            </a:r>
            <a:r>
              <a:rPr lang="el-GR" b="1" dirty="0">
                <a:solidFill>
                  <a:schemeClr val="accent4">
                    <a:lumMod val="75000"/>
                  </a:schemeClr>
                </a:solidFill>
                <a:effectLst>
                  <a:outerShdw blurRad="38100" dist="38100" dir="2700000" algn="tl">
                    <a:srgbClr val="000000">
                      <a:alpha val="43137"/>
                    </a:srgbClr>
                  </a:outerShdw>
                </a:effectLst>
              </a:rPr>
              <a:t>διαδραστικού εκπαιδευτικού υλικού</a:t>
            </a:r>
            <a:r>
              <a:rPr lang="el-GR" b="1" dirty="0">
                <a:effectLst>
                  <a:outerShdw blurRad="38100" dist="38100" dir="2700000" algn="tl">
                    <a:srgbClr val="000000">
                      <a:alpha val="43137"/>
                    </a:srgbClr>
                  </a:outerShdw>
                </a:effectLst>
              </a:rPr>
              <a:t> και </a:t>
            </a:r>
            <a:r>
              <a:rPr lang="el-GR" b="1" dirty="0">
                <a:solidFill>
                  <a:schemeClr val="accent4">
                    <a:lumMod val="75000"/>
                  </a:schemeClr>
                </a:solidFill>
                <a:effectLst>
                  <a:outerShdw blurRad="38100" dist="38100" dir="2700000" algn="tl">
                    <a:srgbClr val="000000">
                      <a:alpha val="43137"/>
                    </a:srgbClr>
                  </a:outerShdw>
                </a:effectLst>
              </a:rPr>
              <a:t>εφαρμογών επαυξημένης πραγματικότητας</a:t>
            </a:r>
            <a:r>
              <a:rPr lang="el-GR" b="1" dirty="0">
                <a:effectLst>
                  <a:outerShdw blurRad="38100" dist="38100" dir="2700000" algn="tl">
                    <a:srgbClr val="000000">
                      <a:alpha val="43137"/>
                    </a:srgbClr>
                  </a:outerShdw>
                </a:effectLst>
              </a:rPr>
              <a:t>, με βάση τη μεθοδολογία της εξ αποστάσεως εκπαίδευσης και τις αρχές σχεδιασμού ΕΥ που έχουν προταθεί από τους θεωρητικούς του πεδίου, στο μάθημα της </a:t>
            </a:r>
            <a:r>
              <a:rPr lang="el-GR" b="1" dirty="0">
                <a:solidFill>
                  <a:schemeClr val="accent6">
                    <a:lumMod val="75000"/>
                  </a:schemeClr>
                </a:solidFill>
                <a:effectLst>
                  <a:outerShdw blurRad="38100" dist="38100" dir="2700000" algn="tl">
                    <a:srgbClr val="000000">
                      <a:alpha val="43137"/>
                    </a:srgbClr>
                  </a:outerShdw>
                </a:effectLst>
              </a:rPr>
              <a:t>τοπικής ιστορίας </a:t>
            </a:r>
            <a:r>
              <a:rPr lang="el-GR" b="1" dirty="0">
                <a:effectLst>
                  <a:outerShdw blurRad="38100" dist="38100" dir="2700000" algn="tl">
                    <a:srgbClr val="000000">
                      <a:alpha val="43137"/>
                    </a:srgbClr>
                  </a:outerShdw>
                </a:effectLst>
              </a:rPr>
              <a:t>και ειδικότερα στην ιστορία του νησιού </a:t>
            </a:r>
            <a:r>
              <a:rPr lang="el-GR" b="1" dirty="0">
                <a:solidFill>
                  <a:schemeClr val="accent6">
                    <a:lumMod val="75000"/>
                  </a:schemeClr>
                </a:solidFill>
                <a:effectLst>
                  <a:outerShdw blurRad="38100" dist="38100" dir="2700000" algn="tl">
                    <a:srgbClr val="000000">
                      <a:alpha val="43137"/>
                    </a:srgbClr>
                  </a:outerShdw>
                </a:effectLst>
              </a:rPr>
              <a:t>της Σπιναλόγκας</a:t>
            </a:r>
            <a:r>
              <a:rPr lang="el-GR" b="1" dirty="0">
                <a:effectLst>
                  <a:outerShdw blurRad="38100" dist="38100" dir="2700000" algn="tl">
                    <a:srgbClr val="000000">
                      <a:alpha val="43137"/>
                    </a:srgbClr>
                  </a:outerShdw>
                </a:effectLst>
              </a:rPr>
              <a:t>. </a:t>
            </a:r>
            <a:r>
              <a:rPr lang="el-GR" b="1" dirty="0"/>
              <a:t> </a:t>
            </a:r>
          </a:p>
          <a:p>
            <a:pPr marL="457200" indent="-457200">
              <a:buFont typeface="Arial" panose="020B0604020202020204" pitchFamily="34" charset="0"/>
              <a:buChar char="•"/>
            </a:pPr>
            <a:endParaRPr lang="el-GR" sz="3200" dirty="0"/>
          </a:p>
        </p:txBody>
      </p:sp>
    </p:spTree>
    <p:extLst>
      <p:ext uri="{BB962C8B-B14F-4D97-AF65-F5344CB8AC3E}">
        <p14:creationId xmlns:p14="http://schemas.microsoft.com/office/powerpoint/2010/main" val="672648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graphicFrame>
        <p:nvGraphicFramePr>
          <p:cNvPr id="5" name="4 - Διάγραμμα">
            <a:extLst>
              <a:ext uri="{FF2B5EF4-FFF2-40B4-BE49-F238E27FC236}">
                <a16:creationId xmlns:a16="http://schemas.microsoft.com/office/drawing/2014/main" id="{8256F00B-6830-43FF-B92F-091B6D062A93}"/>
              </a:ext>
            </a:extLst>
          </p:cNvPr>
          <p:cNvGraphicFramePr/>
          <p:nvPr>
            <p:extLst>
              <p:ext uri="{D42A27DB-BD31-4B8C-83A1-F6EECF244321}">
                <p14:modId xmlns:p14="http://schemas.microsoft.com/office/powerpoint/2010/main" val="236313970"/>
              </p:ext>
            </p:extLst>
          </p:nvPr>
        </p:nvGraphicFramePr>
        <p:xfrm>
          <a:off x="1000100" y="1268760"/>
          <a:ext cx="7500990" cy="18370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Ορθογώνιο 7">
            <a:extLst>
              <a:ext uri="{FF2B5EF4-FFF2-40B4-BE49-F238E27FC236}">
                <a16:creationId xmlns:a16="http://schemas.microsoft.com/office/drawing/2014/main" id="{F60E4536-C451-4E49-8504-A09400BA7F0B}"/>
              </a:ext>
            </a:extLst>
          </p:cNvPr>
          <p:cNvSpPr/>
          <p:nvPr/>
        </p:nvSpPr>
        <p:spPr>
          <a:xfrm>
            <a:off x="2286000" y="2644170"/>
            <a:ext cx="4572000" cy="461665"/>
          </a:xfrm>
          <a:prstGeom prst="rect">
            <a:avLst/>
          </a:prstGeom>
        </p:spPr>
        <p:txBody>
          <a:bodyPr>
            <a:spAutoFit/>
          </a:bodyPr>
          <a:lstStyle/>
          <a:p>
            <a:pPr lvl="0" algn="ctr"/>
            <a:endParaRPr lang="en-GB" dirty="0">
              <a:effectLst>
                <a:outerShdw blurRad="38100" dist="38100" dir="2700000" algn="tl">
                  <a:srgbClr val="000000">
                    <a:alpha val="43137"/>
                  </a:srgbClr>
                </a:outerShdw>
              </a:effectLst>
              <a:cs typeface="Times New Roman" panose="02020603050405020304" pitchFamily="18" charset="0"/>
            </a:endParaRPr>
          </a:p>
        </p:txBody>
      </p:sp>
      <p:sp>
        <p:nvSpPr>
          <p:cNvPr id="11" name="Διάγραμμα ροής: Εναλλακτική διεργασία 10">
            <a:extLst>
              <a:ext uri="{FF2B5EF4-FFF2-40B4-BE49-F238E27FC236}">
                <a16:creationId xmlns:a16="http://schemas.microsoft.com/office/drawing/2014/main" id="{1E52CD87-D4A4-4699-B4B1-E99C295AA124}"/>
              </a:ext>
            </a:extLst>
          </p:cNvPr>
          <p:cNvSpPr/>
          <p:nvPr/>
        </p:nvSpPr>
        <p:spPr>
          <a:xfrm rot="16200000">
            <a:off x="4334260" y="-365827"/>
            <a:ext cx="822158" cy="7890820"/>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Ορθογώνιο 12">
            <a:extLst>
              <a:ext uri="{FF2B5EF4-FFF2-40B4-BE49-F238E27FC236}">
                <a16:creationId xmlns:a16="http://schemas.microsoft.com/office/drawing/2014/main" id="{949C8D83-C89A-43D4-ABDA-84DCF3BD19D3}"/>
              </a:ext>
            </a:extLst>
          </p:cNvPr>
          <p:cNvSpPr/>
          <p:nvPr/>
        </p:nvSpPr>
        <p:spPr>
          <a:xfrm>
            <a:off x="744739" y="3335473"/>
            <a:ext cx="7890820" cy="707886"/>
          </a:xfrm>
          <a:prstGeom prst="rect">
            <a:avLst/>
          </a:prstGeom>
        </p:spPr>
        <p:txBody>
          <a:bodyPr wrap="square">
            <a:spAutoFit/>
          </a:bodyPr>
          <a:lstStyle/>
          <a:p>
            <a:pPr algn="ctr"/>
            <a:r>
              <a:rPr lang="el-GR" sz="2000" dirty="0">
                <a:effectLst>
                  <a:outerShdw blurRad="38100" dist="38100" dir="2700000" algn="tl">
                    <a:srgbClr val="000000">
                      <a:alpha val="43137"/>
                    </a:srgbClr>
                  </a:outerShdw>
                </a:effectLst>
              </a:rPr>
              <a:t>Καλές πρακτικές για μια ολοκληρωμένη παρέμβαση συμπληρωματικής σχολικής ΕξΑΕ, σε μαθητές  Δημοτικού</a:t>
            </a:r>
          </a:p>
        </p:txBody>
      </p:sp>
      <p:sp>
        <p:nvSpPr>
          <p:cNvPr id="15" name="Διάγραμμα ροής: Εναλλακτική διεργασία 14">
            <a:extLst>
              <a:ext uri="{FF2B5EF4-FFF2-40B4-BE49-F238E27FC236}">
                <a16:creationId xmlns:a16="http://schemas.microsoft.com/office/drawing/2014/main" id="{3A3B9BC7-AD6E-4B28-8AF7-E467B2C39EBB}"/>
              </a:ext>
            </a:extLst>
          </p:cNvPr>
          <p:cNvSpPr/>
          <p:nvPr/>
        </p:nvSpPr>
        <p:spPr>
          <a:xfrm rot="16200000">
            <a:off x="4360456" y="466532"/>
            <a:ext cx="769441" cy="7890822"/>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7" name="Ορθογώνιο 16">
            <a:extLst>
              <a:ext uri="{FF2B5EF4-FFF2-40B4-BE49-F238E27FC236}">
                <a16:creationId xmlns:a16="http://schemas.microsoft.com/office/drawing/2014/main" id="{1BAF33C4-2A96-4D3C-A472-8D0AD7D05589}"/>
              </a:ext>
            </a:extLst>
          </p:cNvPr>
          <p:cNvSpPr/>
          <p:nvPr/>
        </p:nvSpPr>
        <p:spPr>
          <a:xfrm>
            <a:off x="1130304" y="4096524"/>
            <a:ext cx="7500990" cy="707886"/>
          </a:xfrm>
          <a:prstGeom prst="rect">
            <a:avLst/>
          </a:prstGeom>
        </p:spPr>
        <p:txBody>
          <a:bodyPr wrap="square">
            <a:spAutoFit/>
          </a:bodyPr>
          <a:lstStyle/>
          <a:p>
            <a:pPr lvl="0" algn="ctr"/>
            <a:r>
              <a:rPr lang="el-GR" sz="2000" dirty="0">
                <a:effectLst>
                  <a:outerShdw blurRad="38100" dist="38100" dir="2700000" algn="tl">
                    <a:srgbClr val="000000">
                      <a:alpha val="43137"/>
                    </a:srgbClr>
                  </a:outerShdw>
                </a:effectLst>
                <a:cs typeface="Times New Roman" panose="02020603050405020304" pitchFamily="18" charset="0"/>
              </a:rPr>
              <a:t>Εμπλουτισμός  της ερευνητικής  βιβλιογραφίας για το ΕΥ στα </a:t>
            </a:r>
            <a:r>
              <a:rPr lang="en-US" sz="2000" dirty="0">
                <a:effectLst>
                  <a:outerShdw blurRad="38100" dist="38100" dir="2700000" algn="tl">
                    <a:srgbClr val="000000">
                      <a:alpha val="43137"/>
                    </a:srgbClr>
                  </a:outerShdw>
                </a:effectLst>
                <a:cs typeface="Times New Roman" panose="02020603050405020304" pitchFamily="18" charset="0"/>
              </a:rPr>
              <a:t>e-Learning </a:t>
            </a:r>
            <a:r>
              <a:rPr lang="el-GR" sz="2000" dirty="0">
                <a:effectLst>
                  <a:outerShdw blurRad="38100" dist="38100" dir="2700000" algn="tl">
                    <a:srgbClr val="000000">
                      <a:alpha val="43137"/>
                    </a:srgbClr>
                  </a:outerShdw>
                </a:effectLst>
                <a:cs typeface="Times New Roman" panose="02020603050405020304" pitchFamily="18" charset="0"/>
              </a:rPr>
              <a:t>και </a:t>
            </a:r>
            <a:r>
              <a:rPr lang="en-US" sz="2000" dirty="0">
                <a:effectLst>
                  <a:outerShdw blurRad="38100" dist="38100" dir="2700000" algn="tl">
                    <a:srgbClr val="000000">
                      <a:alpha val="43137"/>
                    </a:srgbClr>
                  </a:outerShdw>
                </a:effectLst>
                <a:cs typeface="Times New Roman" panose="02020603050405020304" pitchFamily="18" charset="0"/>
              </a:rPr>
              <a:t>m-Learning </a:t>
            </a:r>
            <a:r>
              <a:rPr lang="el-GR" sz="2000" dirty="0">
                <a:effectLst>
                  <a:outerShdw blurRad="38100" dist="38100" dir="2700000" algn="tl">
                    <a:srgbClr val="000000">
                      <a:alpha val="43137"/>
                    </a:srgbClr>
                  </a:outerShdw>
                </a:effectLst>
                <a:cs typeface="Times New Roman" panose="02020603050405020304" pitchFamily="18" charset="0"/>
              </a:rPr>
              <a:t>περιβάλλοντα </a:t>
            </a:r>
          </a:p>
        </p:txBody>
      </p:sp>
      <p:sp>
        <p:nvSpPr>
          <p:cNvPr id="19" name="Διάγραμμα ροής: Εναλλακτική διεργασία 18">
            <a:extLst>
              <a:ext uri="{FF2B5EF4-FFF2-40B4-BE49-F238E27FC236}">
                <a16:creationId xmlns:a16="http://schemas.microsoft.com/office/drawing/2014/main" id="{D5E8BD8C-DC25-4DBD-AE08-74F8F96F2E7B}"/>
              </a:ext>
            </a:extLst>
          </p:cNvPr>
          <p:cNvSpPr/>
          <p:nvPr/>
        </p:nvSpPr>
        <p:spPr>
          <a:xfrm rot="16200000">
            <a:off x="4334097" y="1305831"/>
            <a:ext cx="822158" cy="7890823"/>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1" name="Ορθογώνιο 20">
            <a:extLst>
              <a:ext uri="{FF2B5EF4-FFF2-40B4-BE49-F238E27FC236}">
                <a16:creationId xmlns:a16="http://schemas.microsoft.com/office/drawing/2014/main" id="{290A6EB2-98C0-4BA0-9B4D-6E1AD23E3927}"/>
              </a:ext>
            </a:extLst>
          </p:cNvPr>
          <p:cNvSpPr/>
          <p:nvPr/>
        </p:nvSpPr>
        <p:spPr>
          <a:xfrm>
            <a:off x="1166259" y="4949003"/>
            <a:ext cx="7524328" cy="707886"/>
          </a:xfrm>
          <a:prstGeom prst="rect">
            <a:avLst/>
          </a:prstGeom>
        </p:spPr>
        <p:txBody>
          <a:bodyPr wrap="square">
            <a:spAutoFit/>
          </a:bodyPr>
          <a:lstStyle/>
          <a:p>
            <a:pPr algn="ctr"/>
            <a:r>
              <a:rPr lang="el-GR" sz="2000" dirty="0">
                <a:effectLst>
                  <a:outerShdw blurRad="38100" dist="38100" dir="2700000" algn="tl">
                    <a:srgbClr val="000000">
                      <a:alpha val="43137"/>
                    </a:srgbClr>
                  </a:outerShdw>
                </a:effectLst>
                <a:ea typeface="Times New Roman" panose="02020603050405020304" pitchFamily="18" charset="0"/>
              </a:rPr>
              <a:t>Ανάδειξη ενδιαφερόντων πεδίων που θα μπορούσαν να αποτελέσουν αντικείμενα μελέτης βιβλιογραφικών ερευνών</a:t>
            </a:r>
            <a:endParaRPr lang="el-GR" sz="2000" dirty="0">
              <a:effectLst>
                <a:outerShdw blurRad="38100" dist="38100" dir="2700000" algn="tl">
                  <a:srgbClr val="000000">
                    <a:alpha val="43137"/>
                  </a:srgbClr>
                </a:outerShdw>
              </a:effectLst>
            </a:endParaRPr>
          </a:p>
        </p:txBody>
      </p:sp>
      <p:sp>
        <p:nvSpPr>
          <p:cNvPr id="23" name="Διάγραμμα ροής: Εναλλακτική διεργασία 22">
            <a:extLst>
              <a:ext uri="{FF2B5EF4-FFF2-40B4-BE49-F238E27FC236}">
                <a16:creationId xmlns:a16="http://schemas.microsoft.com/office/drawing/2014/main" id="{64339F65-0170-494A-809A-F4738D6435F6}"/>
              </a:ext>
            </a:extLst>
          </p:cNvPr>
          <p:cNvSpPr/>
          <p:nvPr/>
        </p:nvSpPr>
        <p:spPr>
          <a:xfrm rot="16200000">
            <a:off x="4334096" y="2163743"/>
            <a:ext cx="822158" cy="7890824"/>
          </a:xfrm>
          <a:prstGeom prst="flowChartAlternateProcess">
            <a:avLst/>
          </a:prstGeom>
          <a:gradFill rotWithShape="0">
            <a:gsLst>
              <a:gs pos="0">
                <a:schemeClr val="accent6"/>
              </a:gs>
              <a:gs pos="88542">
                <a:schemeClr val="accent6">
                  <a:lumMod val="40000"/>
                  <a:lumOff val="60000"/>
                </a:schemeClr>
              </a:gs>
              <a:gs pos="74000">
                <a:schemeClr val="accent6">
                  <a:lumMod val="40000"/>
                  <a:lumOff val="60000"/>
                </a:schemeClr>
              </a:gs>
              <a:gs pos="83000">
                <a:schemeClr val="accent6">
                  <a:lumMod val="40000"/>
                  <a:lumOff val="60000"/>
                </a:schemeClr>
              </a:gs>
              <a:gs pos="100000">
                <a:schemeClr val="accent6">
                  <a:lumMod val="40000"/>
                  <a:lumOff val="60000"/>
                </a:schemeClr>
              </a:gs>
            </a:gsLst>
            <a:lin ang="5400000" scaled="1"/>
          </a:gradFill>
          <a:scene3d>
            <a:camera prst="orthographicFront"/>
            <a:lightRig rig="threePt" dir="t"/>
          </a:scene3d>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5" name="Ορθογώνιο 24">
            <a:extLst>
              <a:ext uri="{FF2B5EF4-FFF2-40B4-BE49-F238E27FC236}">
                <a16:creationId xmlns:a16="http://schemas.microsoft.com/office/drawing/2014/main" id="{B94397A1-C5BE-411E-887D-AB6B7E83C7B7}"/>
              </a:ext>
            </a:extLst>
          </p:cNvPr>
          <p:cNvSpPr/>
          <p:nvPr/>
        </p:nvSpPr>
        <p:spPr>
          <a:xfrm>
            <a:off x="604715" y="5803051"/>
            <a:ext cx="8280920" cy="646331"/>
          </a:xfrm>
          <a:prstGeom prst="rect">
            <a:avLst/>
          </a:prstGeom>
        </p:spPr>
        <p:txBody>
          <a:bodyPr wrap="square">
            <a:spAutoFit/>
          </a:bodyPr>
          <a:lstStyle/>
          <a:p>
            <a:pPr lvl="0" algn="ctr"/>
            <a:r>
              <a:rPr lang="el-GR" sz="1800" dirty="0">
                <a:effectLst>
                  <a:outerShdw blurRad="38100" dist="38100" dir="2700000" algn="tl">
                    <a:srgbClr val="000000">
                      <a:alpha val="43137"/>
                    </a:srgbClr>
                  </a:outerShdw>
                </a:effectLst>
                <a:cs typeface="Times New Roman" panose="02020603050405020304" pitchFamily="18" charset="0"/>
              </a:rPr>
              <a:t>Παρουσίαση για πρώτη φορά της συνολικής ιστορίας του νησιού της Σπιναλόγκας μέσω ΕΥ ΕξΑΕ που μπορεί να αποτελέσει υπόδειγμα και για άλλες περιοχές.</a:t>
            </a:r>
            <a:endParaRPr lang="en-GB" sz="1800" dirty="0">
              <a:effectLst>
                <a:outerShdw blurRad="38100" dist="38100" dir="2700000" algn="tl">
                  <a:srgbClr val="000000">
                    <a:alpha val="43137"/>
                  </a:srgbClr>
                </a:outerShdw>
              </a:effectLst>
              <a:cs typeface="Times New Roman" panose="02020603050405020304" pitchFamily="18" charset="0"/>
            </a:endParaRPr>
          </a:p>
        </p:txBody>
      </p:sp>
      <p:pic>
        <p:nvPicPr>
          <p:cNvPr id="4" name="Εικόνα 3">
            <a:extLst>
              <a:ext uri="{FF2B5EF4-FFF2-40B4-BE49-F238E27FC236}">
                <a16:creationId xmlns:a16="http://schemas.microsoft.com/office/drawing/2014/main" id="{F0CE66AE-A6E2-48D5-B468-7AA3E920BBD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1640" y="2016031"/>
            <a:ext cx="1100727" cy="968245"/>
          </a:xfrm>
          <a:prstGeom prst="rect">
            <a:avLst/>
          </a:prstGeom>
        </p:spPr>
      </p:pic>
      <p:pic>
        <p:nvPicPr>
          <p:cNvPr id="7" name="Εικόνα 6">
            <a:extLst>
              <a:ext uri="{FF2B5EF4-FFF2-40B4-BE49-F238E27FC236}">
                <a16:creationId xmlns:a16="http://schemas.microsoft.com/office/drawing/2014/main" id="{B62DCB50-7FA8-4C85-9235-DC64BD44BC1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03848" y="1998471"/>
            <a:ext cx="1173022" cy="968245"/>
          </a:xfrm>
          <a:prstGeom prst="rect">
            <a:avLst/>
          </a:prstGeom>
        </p:spPr>
      </p:pic>
      <p:pic>
        <p:nvPicPr>
          <p:cNvPr id="10" name="Εικόνα 9">
            <a:extLst>
              <a:ext uri="{FF2B5EF4-FFF2-40B4-BE49-F238E27FC236}">
                <a16:creationId xmlns:a16="http://schemas.microsoft.com/office/drawing/2014/main" id="{BF8A8158-98E4-4615-ADDC-F774E34D141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76259" y="1986472"/>
            <a:ext cx="1173022" cy="1009708"/>
          </a:xfrm>
          <a:prstGeom prst="rect">
            <a:avLst/>
          </a:prstGeom>
        </p:spPr>
      </p:pic>
      <p:pic>
        <p:nvPicPr>
          <p:cNvPr id="14" name="Εικόνα 13">
            <a:extLst>
              <a:ext uri="{FF2B5EF4-FFF2-40B4-BE49-F238E27FC236}">
                <a16:creationId xmlns:a16="http://schemas.microsoft.com/office/drawing/2014/main" id="{1B8B57E0-344B-4EAD-A230-97ED757C948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75265" y="1987280"/>
            <a:ext cx="1217712" cy="996996"/>
          </a:xfrm>
          <a:prstGeom prst="rect">
            <a:avLst/>
          </a:prstGeom>
        </p:spPr>
      </p:pic>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1/2</a:t>
            </a:r>
            <a:endParaRPr lang="el-GR" sz="4000" b="1" dirty="0"/>
          </a:p>
        </p:txBody>
      </p:sp>
      <p:grpSp>
        <p:nvGrpSpPr>
          <p:cNvPr id="5" name="4 - Ομάδα">
            <a:extLst>
              <a:ext uri="{FF2B5EF4-FFF2-40B4-BE49-F238E27FC236}">
                <a16:creationId xmlns:a16="http://schemas.microsoft.com/office/drawing/2014/main" id="{4A0D53F0-1F97-46E6-BACE-8C4EADDF2198}"/>
              </a:ext>
            </a:extLst>
          </p:cNvPr>
          <p:cNvGrpSpPr/>
          <p:nvPr/>
        </p:nvGrpSpPr>
        <p:grpSpPr>
          <a:xfrm>
            <a:off x="1307350" y="1282295"/>
            <a:ext cx="7513122" cy="573664"/>
            <a:chOff x="0" y="49732"/>
            <a:chExt cx="6834214" cy="573664"/>
          </a:xfrm>
          <a:solidFill>
            <a:schemeClr val="accent1"/>
          </a:solidFill>
          <a:scene3d>
            <a:camera prst="orthographicFront"/>
            <a:lightRig rig="flat" dir="t"/>
          </a:scene3d>
        </p:grpSpPr>
        <p:sp>
          <p:nvSpPr>
            <p:cNvPr id="6" name="5 - Στρογγυλεμένο ορθογώνιο">
              <a:extLst>
                <a:ext uri="{FF2B5EF4-FFF2-40B4-BE49-F238E27FC236}">
                  <a16:creationId xmlns:a16="http://schemas.microsoft.com/office/drawing/2014/main" id="{5A0D9608-9A6F-4F22-8128-3A9ADBD59FB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7" name="Στρογγυλεμένο ορθογώνιο 4">
              <a:extLst>
                <a:ext uri="{FF2B5EF4-FFF2-40B4-BE49-F238E27FC236}">
                  <a16:creationId xmlns:a16="http://schemas.microsoft.com/office/drawing/2014/main" id="{7355AC94-D610-409C-B271-3BC28C902405}"/>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GB" sz="2800" b="1" kern="1200" dirty="0">
                <a:solidFill>
                  <a:schemeClr val="bg1"/>
                </a:solidFill>
                <a:effectLst>
                  <a:outerShdw blurRad="38100" dist="38100" dir="2700000" algn="tl">
                    <a:srgbClr val="000000">
                      <a:alpha val="43137"/>
                    </a:srgbClr>
                  </a:outerShdw>
                </a:effectLst>
              </a:endParaRPr>
            </a:p>
          </p:txBody>
        </p:sp>
      </p:grpSp>
      <p:sp>
        <p:nvSpPr>
          <p:cNvPr id="3" name="Ορθογώνιο 2">
            <a:extLst>
              <a:ext uri="{FF2B5EF4-FFF2-40B4-BE49-F238E27FC236}">
                <a16:creationId xmlns:a16="http://schemas.microsoft.com/office/drawing/2014/main" id="{0FFFB317-8D22-4B6E-9E8A-6534871DC525}"/>
              </a:ext>
            </a:extLst>
          </p:cNvPr>
          <p:cNvSpPr/>
          <p:nvPr/>
        </p:nvSpPr>
        <p:spPr>
          <a:xfrm>
            <a:off x="1451366" y="1310299"/>
            <a:ext cx="7225090" cy="461665"/>
          </a:xfrm>
          <a:prstGeom prst="rect">
            <a:avLst/>
          </a:prstGeom>
        </p:spPr>
        <p:txBody>
          <a:bodyPr wrap="square">
            <a:spAutoFit/>
          </a:bodyPr>
          <a:lstStyle/>
          <a:p>
            <a:pPr lvl="0" algn="ct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Κύριο εκπαιδευτικό υλικό (περιβάλλον </a:t>
            </a:r>
            <a:r>
              <a:rPr lang="en-US" b="1" dirty="0">
                <a:solidFill>
                  <a:schemeClr val="bg1"/>
                </a:solidFill>
                <a:effectLst>
                  <a:outerShdw blurRad="38100" dist="38100" dir="2700000" algn="tl">
                    <a:srgbClr val="000000">
                      <a:alpha val="43137"/>
                    </a:srgbClr>
                  </a:outerShdw>
                </a:effectLst>
                <a:cs typeface="Times New Roman" panose="02020603050405020304" pitchFamily="18" charset="0"/>
              </a:rPr>
              <a:t>e-Learning</a:t>
            </a: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 </a:t>
            </a:r>
            <a:endParaRPr lang="en-GB" b="1" dirty="0">
              <a:solidFill>
                <a:schemeClr val="bg1"/>
              </a:solidFill>
              <a:effectLst>
                <a:outerShdw blurRad="38100" dist="38100" dir="2700000" algn="tl">
                  <a:srgbClr val="000000">
                    <a:alpha val="43137"/>
                  </a:srgbClr>
                </a:outerShdw>
              </a:effectLst>
              <a:cs typeface="Times New Roman" panose="02020603050405020304" pitchFamily="18" charset="0"/>
            </a:endParaRPr>
          </a:p>
        </p:txBody>
      </p:sp>
      <p:sp>
        <p:nvSpPr>
          <p:cNvPr id="4" name="Ορθογώνιο 3">
            <a:extLst>
              <a:ext uri="{FF2B5EF4-FFF2-40B4-BE49-F238E27FC236}">
                <a16:creationId xmlns:a16="http://schemas.microsoft.com/office/drawing/2014/main" id="{3FD8E3CE-7215-4DD5-9F1C-18AF224C68BD}"/>
              </a:ext>
            </a:extLst>
          </p:cNvPr>
          <p:cNvSpPr/>
          <p:nvPr/>
        </p:nvSpPr>
        <p:spPr>
          <a:xfrm>
            <a:off x="1276564" y="1948032"/>
            <a:ext cx="7513122" cy="1407437"/>
          </a:xfrm>
          <a:prstGeom prst="rect">
            <a:avLst/>
          </a:prstGeom>
        </p:spPr>
        <p:txBody>
          <a:bodyPr wrap="square">
            <a:spAutoFit/>
          </a:bodyPr>
          <a:lstStyle/>
          <a:p>
            <a:pPr lvl="0" algn="just">
              <a:lnSpc>
                <a:spcPct val="115000"/>
              </a:lnSpc>
              <a:spcAft>
                <a:spcPts val="800"/>
              </a:spcAft>
            </a:pPr>
            <a:r>
              <a:rPr lang="el-GR" sz="1600" b="1" dirty="0">
                <a:effectLst>
                  <a:outerShdw blurRad="38100" dist="38100" dir="2700000" algn="tl">
                    <a:srgbClr val="000000">
                      <a:alpha val="43137"/>
                    </a:srgbClr>
                  </a:outerShdw>
                </a:effectLst>
                <a:ea typeface="CIDFont+F4"/>
                <a:cs typeface="Times New Roman" panose="02020603050405020304" pitchFamily="18" charset="0"/>
              </a:rPr>
              <a:t>Όσον αφορά στις απόψεις </a:t>
            </a:r>
            <a:r>
              <a:rPr lang="el-GR" sz="1600" b="1" u="sng" dirty="0">
                <a:effectLst>
                  <a:outerShdw blurRad="38100" dist="38100" dir="2700000" algn="tl">
                    <a:srgbClr val="000000">
                      <a:alpha val="43137"/>
                    </a:srgbClr>
                  </a:outerShdw>
                </a:effectLst>
                <a:ea typeface="CIDFont+F4"/>
                <a:cs typeface="Times New Roman" panose="02020603050405020304" pitchFamily="18" charset="0"/>
              </a:rPr>
              <a:t>των ειδικών</a:t>
            </a:r>
            <a:r>
              <a:rPr lang="el-GR" sz="1600" b="1" dirty="0">
                <a:effectLst>
                  <a:outerShdw blurRad="38100" dist="38100" dir="2700000" algn="tl">
                    <a:srgbClr val="000000">
                      <a:alpha val="43137"/>
                    </a:srgbClr>
                  </a:outerShdw>
                </a:effectLst>
                <a:ea typeface="CIDFont+F4"/>
                <a:cs typeface="Times New Roman" panose="02020603050405020304" pitchFamily="18" charset="0"/>
              </a:rPr>
              <a:t>:</a:t>
            </a:r>
            <a:endParaRPr lang="en-US" sz="1600" b="1" dirty="0">
              <a:effectLst>
                <a:outerShdw blurRad="38100" dist="38100" dir="2700000" algn="tl">
                  <a:srgbClr val="000000">
                    <a:alpha val="43137"/>
                  </a:srgbClr>
                </a:outerShdw>
              </a:effectLst>
              <a:ea typeface="CIDFont+F4"/>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l-GR" sz="1600" b="1" dirty="0">
                <a:effectLst>
                  <a:outerShdw blurRad="38100" dist="38100" dir="2700000" algn="tl">
                    <a:srgbClr val="000000">
                      <a:alpha val="43137"/>
                    </a:srgbClr>
                  </a:outerShdw>
                </a:effectLst>
                <a:ea typeface="CIDFont+F4"/>
                <a:cs typeface="Times New Roman" panose="02020603050405020304" pitchFamily="18" charset="0"/>
              </a:rPr>
              <a:t>Το ΕΥ </a:t>
            </a:r>
            <a:r>
              <a:rPr lang="el-GR" sz="1600" b="1" dirty="0" err="1">
                <a:solidFill>
                  <a:srgbClr val="1D2228"/>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διέπεται</a:t>
            </a:r>
            <a:r>
              <a:rPr lang="el-GR" sz="1600" b="1" dirty="0">
                <a:solidFill>
                  <a:srgbClr val="1D2228"/>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από τις </a:t>
            </a:r>
            <a:r>
              <a:rPr lang="el-GR" sz="1600" b="1" dirty="0">
                <a:solidFill>
                  <a:srgbClr val="FF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αρχές</a:t>
            </a:r>
            <a:r>
              <a:rPr lang="el-GR" sz="1600" b="1" dirty="0">
                <a:solidFill>
                  <a:srgbClr val="1D2228"/>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και τη </a:t>
            </a:r>
            <a:r>
              <a:rPr lang="el-GR" sz="1600" b="1" dirty="0">
                <a:solidFill>
                  <a:srgbClr val="FF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μεθοδολογία της εξ αποστάσεως εκπαίδευσης</a:t>
            </a:r>
            <a:r>
              <a:rPr lang="el-GR" sz="1600" b="1" dirty="0">
                <a:solidFill>
                  <a:srgbClr val="1D2228"/>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endPar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l-GR" sz="1600" b="1" dirty="0">
                <a:effectLst>
                  <a:outerShdw blurRad="38100" dist="38100" dir="2700000" algn="tl">
                    <a:srgbClr val="000000">
                      <a:alpha val="43137"/>
                    </a:srgbClr>
                  </a:outerShdw>
                </a:effectLst>
                <a:ea typeface="CIDFont+F4"/>
                <a:cs typeface="Times New Roman" panose="02020603050405020304" pitchFamily="18" charset="0"/>
              </a:rPr>
              <a:t>Το ΕΥ έχει δημιουργηθεί σύμφωνα </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με τις </a:t>
            </a:r>
            <a:r>
              <a:rPr lang="el-GR" sz="1600" b="1" dirty="0">
                <a:solidFill>
                  <a:srgbClr val="FF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αρχές της Πολυμεσικής Μάθησης</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p>
        </p:txBody>
      </p:sp>
      <p:sp>
        <p:nvSpPr>
          <p:cNvPr id="8" name="Ορθογώνιο 7">
            <a:extLst>
              <a:ext uri="{FF2B5EF4-FFF2-40B4-BE49-F238E27FC236}">
                <a16:creationId xmlns:a16="http://schemas.microsoft.com/office/drawing/2014/main" id="{510D97BE-5004-4DFA-96C8-7331C60F4A2A}"/>
              </a:ext>
            </a:extLst>
          </p:cNvPr>
          <p:cNvSpPr/>
          <p:nvPr/>
        </p:nvSpPr>
        <p:spPr>
          <a:xfrm>
            <a:off x="1276564" y="3355469"/>
            <a:ext cx="7513122" cy="3130985"/>
          </a:xfrm>
          <a:prstGeom prst="rect">
            <a:avLst/>
          </a:prstGeom>
        </p:spPr>
        <p:txBody>
          <a:bodyPr wrap="square">
            <a:spAutoFit/>
          </a:bodyPr>
          <a:lstStyle/>
          <a:p>
            <a:pPr lvl="0" algn="just">
              <a:lnSpc>
                <a:spcPct val="115000"/>
              </a:lnSpc>
              <a:spcAft>
                <a:spcPts val="800"/>
              </a:spcAft>
            </a:pP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Όσον αφορά στις απόψεις </a:t>
            </a:r>
            <a:r>
              <a:rPr lang="el-GR" sz="1600" b="1" u="sng"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των μαθητών</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p>
          <a:p>
            <a:pPr marL="342900" lvl="0" indent="-342900" algn="just">
              <a:lnSpc>
                <a:spcPct val="115000"/>
              </a:lnSpc>
              <a:spcAft>
                <a:spcPts val="800"/>
              </a:spcAft>
              <a:buFont typeface="Symbol" panose="05050102010706020507" pitchFamily="18" charset="2"/>
              <a:buChar char=""/>
            </a:pP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Ποιες είναι οι απόψεις των μαθητών για τον </a:t>
            </a:r>
            <a:r>
              <a:rPr lang="el-GR" sz="1600" b="1" dirty="0">
                <a:solidFill>
                  <a:schemeClr val="accent4">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νέο τρόπο διδασκαλίας </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του μαθήματος της Ιστορίας;</a:t>
            </a:r>
          </a:p>
          <a:p>
            <a:pPr marL="342900" lvl="0" indent="-342900" algn="just">
              <a:lnSpc>
                <a:spcPct val="115000"/>
              </a:lnSpc>
              <a:spcAft>
                <a:spcPts val="800"/>
              </a:spcAft>
              <a:buFont typeface="Symbol" panose="05050102010706020507" pitchFamily="18" charset="2"/>
              <a:buChar char=""/>
            </a:pP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Ποιες είναι οι </a:t>
            </a:r>
            <a:r>
              <a:rPr lang="el-GR" sz="1600" b="1" dirty="0">
                <a:solidFill>
                  <a:schemeClr val="accent4">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στάσεις</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και οι </a:t>
            </a:r>
            <a:r>
              <a:rPr lang="el-GR" sz="1600" b="1" dirty="0">
                <a:solidFill>
                  <a:schemeClr val="accent4">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δεξιότητες</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των μαθητών απέναντι στην </a:t>
            </a:r>
            <a:r>
              <a:rPr lang="el-GR" sz="1600" b="1" dirty="0">
                <a:solidFill>
                  <a:schemeClr val="accent4">
                    <a:lumMod val="75000"/>
                  </a:schemeClr>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πλατφόρμα της εξ αποστάσεως εκπαίδευσης;</a:t>
            </a:r>
          </a:p>
          <a:p>
            <a:pPr marL="342900" lvl="0" indent="-342900" algn="just">
              <a:lnSpc>
                <a:spcPct val="115000"/>
              </a:lnSpc>
              <a:spcAft>
                <a:spcPts val="800"/>
              </a:spcAft>
              <a:buFont typeface="Symbol" panose="05050102010706020507" pitchFamily="18" charset="2"/>
              <a:buChar char=""/>
            </a:pP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Ποιες είναι οι απόψεις των μαθητών για την </a:t>
            </a:r>
            <a:r>
              <a:rPr lang="el-GR" sz="16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ευχρηστία</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και την </a:t>
            </a:r>
            <a:r>
              <a:rPr lang="el-GR" sz="16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ελκυστικότητα </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του ΕΥ;</a:t>
            </a:r>
          </a:p>
          <a:p>
            <a:pPr marL="342900" lvl="0" indent="-342900" algn="just">
              <a:lnSpc>
                <a:spcPct val="115000"/>
              </a:lnSpc>
              <a:spcAft>
                <a:spcPts val="800"/>
              </a:spcAft>
              <a:buFont typeface="Symbol" panose="05050102010706020507" pitchFamily="18" charset="2"/>
              <a:buChar char=""/>
            </a:pPr>
            <a:r>
              <a:rPr lang="en-US"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T</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ο ΕΥ οδηγεί σε </a:t>
            </a:r>
            <a:r>
              <a:rPr lang="el-GR" sz="16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μαθησιακά αποτελέσματα</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p>
          <a:p>
            <a:pPr marL="342900" lvl="0" indent="-342900" algn="just">
              <a:lnSpc>
                <a:spcPct val="115000"/>
              </a:lnSpc>
              <a:spcAft>
                <a:spcPts val="800"/>
              </a:spcAft>
              <a:buFont typeface="Symbol" panose="05050102010706020507" pitchFamily="18" charset="2"/>
              <a:buChar char=""/>
            </a:pP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Ποιες </a:t>
            </a:r>
            <a:r>
              <a:rPr lang="el-GR" sz="16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αλλαγές</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προτείνουν οι μαθητές προκειμένου </a:t>
            </a:r>
            <a:r>
              <a:rPr lang="el-GR" sz="16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να</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a:t>
            </a:r>
            <a:r>
              <a:rPr lang="el-GR" sz="16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βελτιωθεί το ΕΥ</a:t>
            </a:r>
            <a:r>
              <a:rPr lang="el-GR" sz="16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a:t>
            </a:r>
          </a:p>
        </p:txBody>
      </p:sp>
    </p:spTree>
    <p:extLst>
      <p:ext uri="{BB962C8B-B14F-4D97-AF65-F5344CB8AC3E}">
        <p14:creationId xmlns:p14="http://schemas.microsoft.com/office/powerpoint/2010/main" val="1538920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3. Ερευνητικά Ερωτήματα 2/2</a:t>
            </a:r>
            <a:endParaRPr lang="el-GR" sz="4000" b="1" dirty="0"/>
          </a:p>
        </p:txBody>
      </p:sp>
      <p:grpSp>
        <p:nvGrpSpPr>
          <p:cNvPr id="5" name="4 - Ομάδα">
            <a:extLst>
              <a:ext uri="{FF2B5EF4-FFF2-40B4-BE49-F238E27FC236}">
                <a16:creationId xmlns:a16="http://schemas.microsoft.com/office/drawing/2014/main" id="{4A0D53F0-1F97-46E6-BACE-8C4EADDF2198}"/>
              </a:ext>
            </a:extLst>
          </p:cNvPr>
          <p:cNvGrpSpPr/>
          <p:nvPr/>
        </p:nvGrpSpPr>
        <p:grpSpPr>
          <a:xfrm>
            <a:off x="1175479" y="1258828"/>
            <a:ext cx="7513122" cy="830997"/>
            <a:chOff x="0" y="49732"/>
            <a:chExt cx="6834214" cy="573664"/>
          </a:xfrm>
          <a:solidFill>
            <a:schemeClr val="accent1"/>
          </a:solidFill>
          <a:scene3d>
            <a:camera prst="orthographicFront"/>
            <a:lightRig rig="flat" dir="t"/>
          </a:scene3d>
        </p:grpSpPr>
        <p:sp>
          <p:nvSpPr>
            <p:cNvPr id="6" name="5 - Στρογγυλεμένο ορθογώνιο">
              <a:extLst>
                <a:ext uri="{FF2B5EF4-FFF2-40B4-BE49-F238E27FC236}">
                  <a16:creationId xmlns:a16="http://schemas.microsoft.com/office/drawing/2014/main" id="{5A0D9608-9A6F-4F22-8128-3A9ADBD59FB4}"/>
                </a:ext>
              </a:extLst>
            </p:cNvPr>
            <p:cNvSpPr/>
            <p:nvPr/>
          </p:nvSpPr>
          <p:spPr>
            <a:xfrm>
              <a:off x="0" y="49732"/>
              <a:ext cx="6834214" cy="573664"/>
            </a:xfrm>
            <a:prstGeom prst="roundRect">
              <a:avLst/>
            </a:prstGeom>
            <a:grpFill/>
            <a:sp3d prstMaterial="dkEdge">
              <a:bevelT w="8200" h="38100"/>
            </a:sp3d>
          </p:spPr>
          <p:style>
            <a:lnRef idx="0">
              <a:schemeClr val="lt1">
                <a:hueOff val="0"/>
                <a:satOff val="0"/>
                <a:lumOff val="0"/>
                <a:alphaOff val="0"/>
              </a:schemeClr>
            </a:lnRef>
            <a:fillRef idx="2">
              <a:schemeClr val="accent6">
                <a:hueOff val="0"/>
                <a:satOff val="0"/>
                <a:lumOff val="0"/>
                <a:alphaOff val="0"/>
              </a:schemeClr>
            </a:fillRef>
            <a:effectRef idx="1">
              <a:schemeClr val="accent6">
                <a:hueOff val="0"/>
                <a:satOff val="0"/>
                <a:lumOff val="0"/>
                <a:alphaOff val="0"/>
              </a:schemeClr>
            </a:effectRef>
            <a:fontRef idx="minor">
              <a:schemeClr val="dk1"/>
            </a:fontRef>
          </p:style>
        </p:sp>
        <p:sp>
          <p:nvSpPr>
            <p:cNvPr id="7" name="Στρογγυλεμένο ορθογώνιο 4">
              <a:extLst>
                <a:ext uri="{FF2B5EF4-FFF2-40B4-BE49-F238E27FC236}">
                  <a16:creationId xmlns:a16="http://schemas.microsoft.com/office/drawing/2014/main" id="{7355AC94-D610-409C-B271-3BC28C902405}"/>
                </a:ext>
              </a:extLst>
            </p:cNvPr>
            <p:cNvSpPr/>
            <p:nvPr/>
          </p:nvSpPr>
          <p:spPr>
            <a:xfrm>
              <a:off x="28004" y="77736"/>
              <a:ext cx="6778206" cy="517656"/>
            </a:xfrm>
            <a:prstGeom prst="rect">
              <a:avLst/>
            </a:prstGeom>
            <a:grpFill/>
            <a:ln>
              <a:solidFill>
                <a:schemeClr val="tx1"/>
              </a:solidFill>
            </a:ln>
            <a:sp3d/>
          </p:spPr>
          <p:style>
            <a:lnRef idx="0">
              <a:scrgbClr r="0" g="0" b="0"/>
            </a:lnRef>
            <a:fillRef idx="0">
              <a:scrgbClr r="0" g="0" b="0"/>
            </a:fillRef>
            <a:effectRef idx="0">
              <a:scrgbClr r="0" g="0" b="0"/>
            </a:effectRef>
            <a:fontRef idx="minor">
              <a:schemeClr val="dk1"/>
            </a:fontRef>
          </p:style>
          <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endParaRPr lang="en-GB" sz="2800" b="1" kern="1200" dirty="0">
                <a:solidFill>
                  <a:schemeClr val="bg1"/>
                </a:solidFill>
                <a:effectLst>
                  <a:outerShdw blurRad="38100" dist="38100" dir="2700000" algn="tl">
                    <a:srgbClr val="000000">
                      <a:alpha val="43137"/>
                    </a:srgbClr>
                  </a:outerShdw>
                </a:effectLst>
              </a:endParaRPr>
            </a:p>
          </p:txBody>
        </p:sp>
      </p:grpSp>
      <p:sp>
        <p:nvSpPr>
          <p:cNvPr id="4" name="Ορθογώνιο 3">
            <a:extLst>
              <a:ext uri="{FF2B5EF4-FFF2-40B4-BE49-F238E27FC236}">
                <a16:creationId xmlns:a16="http://schemas.microsoft.com/office/drawing/2014/main" id="{4AAB30B3-69CE-43CD-A852-DF6B970849F2}"/>
              </a:ext>
            </a:extLst>
          </p:cNvPr>
          <p:cNvSpPr/>
          <p:nvPr/>
        </p:nvSpPr>
        <p:spPr>
          <a:xfrm>
            <a:off x="1221658" y="1232261"/>
            <a:ext cx="7451550" cy="830997"/>
          </a:xfrm>
          <a:prstGeom prst="rect">
            <a:avLst/>
          </a:prstGeom>
        </p:spPr>
        <p:txBody>
          <a:bodyPr wrap="square">
            <a:spAutoFit/>
          </a:bodyPr>
          <a:lstStyle/>
          <a:p>
            <a:pPr lvl="0" algn="ctr"/>
            <a:r>
              <a:rPr lang="el-GR" b="1" dirty="0" err="1">
                <a:solidFill>
                  <a:schemeClr val="bg1"/>
                </a:solidFill>
                <a:effectLst>
                  <a:outerShdw blurRad="38100" dist="38100" dir="2700000" algn="tl">
                    <a:srgbClr val="000000">
                      <a:alpha val="43137"/>
                    </a:srgbClr>
                  </a:outerShdw>
                </a:effectLst>
                <a:cs typeface="Times New Roman" panose="02020603050405020304" pitchFamily="18" charset="0"/>
              </a:rPr>
              <a:t>Χωροευαίσθητο</a:t>
            </a: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 Παιχνίδι</a:t>
            </a:r>
            <a:r>
              <a:rPr lang="en-US" b="1" dirty="0">
                <a:solidFill>
                  <a:schemeClr val="bg1"/>
                </a:solidFill>
                <a:effectLst>
                  <a:outerShdw blurRad="38100" dist="38100" dir="2700000" algn="tl">
                    <a:srgbClr val="000000">
                      <a:alpha val="43137"/>
                    </a:srgbClr>
                  </a:outerShdw>
                </a:effectLst>
                <a:cs typeface="Times New Roman" panose="02020603050405020304" pitchFamily="18" charset="0"/>
              </a:rPr>
              <a:t> </a:t>
            </a:r>
            <a:r>
              <a:rPr lang="el-GR" b="1" dirty="0">
                <a:solidFill>
                  <a:schemeClr val="bg1"/>
                </a:solidFill>
                <a:effectLst>
                  <a:outerShdw blurRad="38100" dist="38100" dir="2700000" algn="tl">
                    <a:srgbClr val="000000">
                      <a:alpha val="43137"/>
                    </a:srgbClr>
                  </a:outerShdw>
                </a:effectLst>
                <a:cs typeface="Times New Roman" panose="02020603050405020304" pitchFamily="18" charset="0"/>
              </a:rPr>
              <a:t>Επαυξημένης Πραγματικότητας (περιβάλλον </a:t>
            </a:r>
            <a:r>
              <a:rPr lang="en-US" b="1" dirty="0">
                <a:solidFill>
                  <a:schemeClr val="bg1"/>
                </a:solidFill>
                <a:effectLst>
                  <a:outerShdw blurRad="38100" dist="38100" dir="2700000" algn="tl">
                    <a:srgbClr val="000000">
                      <a:alpha val="43137"/>
                    </a:srgbClr>
                  </a:outerShdw>
                </a:effectLst>
                <a:cs typeface="Times New Roman" panose="02020603050405020304" pitchFamily="18" charset="0"/>
              </a:rPr>
              <a:t>m-Learning)</a:t>
            </a:r>
            <a:endParaRPr lang="el-GR" dirty="0">
              <a:solidFill>
                <a:schemeClr val="bg1"/>
              </a:solidFill>
              <a:cs typeface="Times New Roman" panose="02020603050405020304" pitchFamily="18" charset="0"/>
            </a:endParaRPr>
          </a:p>
        </p:txBody>
      </p:sp>
      <p:sp>
        <p:nvSpPr>
          <p:cNvPr id="3" name="Ορθογώνιο 2">
            <a:extLst>
              <a:ext uri="{FF2B5EF4-FFF2-40B4-BE49-F238E27FC236}">
                <a16:creationId xmlns:a16="http://schemas.microsoft.com/office/drawing/2014/main" id="{534C8AD1-CC40-426F-9F7F-8740650F8EDD}"/>
              </a:ext>
            </a:extLst>
          </p:cNvPr>
          <p:cNvSpPr/>
          <p:nvPr/>
        </p:nvSpPr>
        <p:spPr>
          <a:xfrm>
            <a:off x="1206265" y="2348880"/>
            <a:ext cx="7513122" cy="3454600"/>
          </a:xfrm>
          <a:prstGeom prst="rect">
            <a:avLst/>
          </a:prstGeom>
        </p:spPr>
        <p:txBody>
          <a:bodyPr wrap="square">
            <a:spAutoFit/>
          </a:bodyPr>
          <a:lstStyle/>
          <a:p>
            <a:pPr marL="342900" lvl="0" indent="-342900" algn="just">
              <a:lnSpc>
                <a:spcPct val="115000"/>
              </a:lnSpc>
              <a:spcAft>
                <a:spcPts val="0"/>
              </a:spcAft>
              <a:buFont typeface="Symbol" panose="05050102010706020507" pitchFamily="18" charset="2"/>
              <a:buChar char=""/>
            </a:pPr>
            <a:r>
              <a:rPr lang="el-GR" sz="2000" b="1" dirty="0">
                <a:effectLst>
                  <a:outerShdw blurRad="38100" dist="38100" dir="2700000" algn="tl">
                    <a:srgbClr val="000000">
                      <a:alpha val="43137"/>
                    </a:srgbClr>
                  </a:outerShdw>
                </a:effectLst>
                <a:ea typeface="CIDFont+F4"/>
                <a:cs typeface="Times New Roman" panose="02020603050405020304" pitchFamily="18" charset="0"/>
              </a:rPr>
              <a:t>Υπάρχουν </a:t>
            </a:r>
            <a:r>
              <a:rPr lang="el-GR" sz="2000" b="1" dirty="0">
                <a:solidFill>
                  <a:srgbClr val="C00000"/>
                </a:solidFill>
                <a:effectLst>
                  <a:outerShdw blurRad="38100" dist="38100" dir="2700000" algn="tl">
                    <a:srgbClr val="000000">
                      <a:alpha val="43137"/>
                    </a:srgbClr>
                  </a:outerShdw>
                </a:effectLst>
                <a:ea typeface="CIDFont+F4"/>
                <a:cs typeface="Times New Roman" panose="02020603050405020304" pitchFamily="18" charset="0"/>
              </a:rPr>
              <a:t>προβλήματα</a:t>
            </a:r>
            <a:r>
              <a:rPr lang="el-GR" sz="2000" b="1" dirty="0">
                <a:effectLst>
                  <a:outerShdw blurRad="38100" dist="38100" dir="2700000" algn="tl">
                    <a:srgbClr val="000000">
                      <a:alpha val="43137"/>
                    </a:srgbClr>
                  </a:outerShdw>
                </a:effectLst>
                <a:ea typeface="CIDFont+F4"/>
                <a:cs typeface="Times New Roman" panose="02020603050405020304" pitchFamily="18" charset="0"/>
              </a:rPr>
              <a:t> ή αστοχίες </a:t>
            </a:r>
            <a:r>
              <a:rPr lang="el-GR" sz="2000" b="1" dirty="0">
                <a:solidFill>
                  <a:schemeClr val="accent4">
                    <a:lumMod val="75000"/>
                  </a:schemeClr>
                </a:solidFill>
                <a:effectLst>
                  <a:outerShdw blurRad="38100" dist="38100" dir="2700000" algn="tl">
                    <a:srgbClr val="000000">
                      <a:alpha val="43137"/>
                    </a:srgbClr>
                  </a:outerShdw>
                </a:effectLst>
                <a:ea typeface="CIDFont+F4"/>
                <a:cs typeface="Times New Roman" panose="02020603050405020304" pitchFamily="18" charset="0"/>
              </a:rPr>
              <a:t>στο σχεδιασμό </a:t>
            </a:r>
            <a:r>
              <a:rPr lang="el-GR" sz="2000" b="1" dirty="0">
                <a:effectLst>
                  <a:outerShdw blurRad="38100" dist="38100" dir="2700000" algn="tl">
                    <a:srgbClr val="000000">
                      <a:alpha val="43137"/>
                    </a:srgbClr>
                  </a:outerShdw>
                </a:effectLst>
                <a:ea typeface="CIDFont+F4"/>
                <a:cs typeface="Times New Roman" panose="02020603050405020304" pitchFamily="18" charset="0"/>
              </a:rPr>
              <a:t>του παιχνιδιού;</a:t>
            </a:r>
            <a:endPar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l-GR" sz="2000" b="1" dirty="0">
                <a:effectLst>
                  <a:outerShdw blurRad="38100" dist="38100" dir="2700000" algn="tl">
                    <a:srgbClr val="000000">
                      <a:alpha val="43137"/>
                    </a:srgbClr>
                  </a:outerShdw>
                </a:effectLst>
                <a:ea typeface="CIDFont+F4"/>
                <a:cs typeface="Times New Roman" panose="02020603050405020304" pitchFamily="18" charset="0"/>
              </a:rPr>
              <a:t>Υπάρχουν </a:t>
            </a:r>
            <a:r>
              <a:rPr lang="el-GR" sz="2000" b="1" dirty="0">
                <a:solidFill>
                  <a:srgbClr val="0070C0"/>
                </a:solidFill>
                <a:effectLst>
                  <a:outerShdw blurRad="38100" dist="38100" dir="2700000" algn="tl">
                    <a:srgbClr val="000000">
                      <a:alpha val="43137"/>
                    </a:srgbClr>
                  </a:outerShdw>
                </a:effectLst>
                <a:ea typeface="CIDFont+F4"/>
                <a:cs typeface="Times New Roman" panose="02020603050405020304" pitchFamily="18" charset="0"/>
              </a:rPr>
              <a:t>προβλήματα προσβασιμότητας </a:t>
            </a:r>
            <a:r>
              <a:rPr lang="el-GR" sz="2000" b="1" dirty="0">
                <a:effectLst>
                  <a:outerShdw blurRad="38100" dist="38100" dir="2700000" algn="tl">
                    <a:srgbClr val="000000">
                      <a:alpha val="43137"/>
                    </a:srgbClr>
                  </a:outerShdw>
                </a:effectLst>
                <a:ea typeface="CIDFont+F4"/>
                <a:cs typeface="Times New Roman" panose="02020603050405020304" pitchFamily="18" charset="0"/>
              </a:rPr>
              <a:t>στο παιχνίδι;</a:t>
            </a:r>
            <a:endPar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l-GR" sz="2000" b="1" dirty="0">
                <a:effectLst>
                  <a:outerShdw blurRad="38100" dist="38100" dir="2700000" algn="tl">
                    <a:srgbClr val="000000">
                      <a:alpha val="43137"/>
                    </a:srgbClr>
                  </a:outerShdw>
                </a:effectLst>
                <a:ea typeface="CIDFont+F4"/>
                <a:cs typeface="Times New Roman" panose="02020603050405020304" pitchFamily="18" charset="0"/>
              </a:rPr>
              <a:t>Υπάρχουν </a:t>
            </a:r>
            <a:r>
              <a:rPr lang="el-GR" sz="2000" b="1" dirty="0">
                <a:solidFill>
                  <a:schemeClr val="accent4">
                    <a:lumMod val="75000"/>
                  </a:schemeClr>
                </a:solidFill>
                <a:effectLst>
                  <a:outerShdw blurRad="38100" dist="38100" dir="2700000" algn="tl">
                    <a:srgbClr val="000000">
                      <a:alpha val="43137"/>
                    </a:srgbClr>
                  </a:outerShdw>
                </a:effectLst>
                <a:ea typeface="CIDFont+F4"/>
                <a:cs typeface="Times New Roman" panose="02020603050405020304" pitchFamily="18" charset="0"/>
              </a:rPr>
              <a:t>προβλήματα στη συνεργασία </a:t>
            </a:r>
            <a:r>
              <a:rPr lang="el-GR" sz="2000" b="1" dirty="0">
                <a:effectLst>
                  <a:outerShdw blurRad="38100" dist="38100" dir="2700000" algn="tl">
                    <a:srgbClr val="000000">
                      <a:alpha val="43137"/>
                    </a:srgbClr>
                  </a:outerShdw>
                </a:effectLst>
                <a:ea typeface="CIDFont+F4"/>
                <a:cs typeface="Times New Roman" panose="02020603050405020304" pitchFamily="18" charset="0"/>
              </a:rPr>
              <a:t>των μελών των ομάδων κατά τη διεξαγωγή του παιχνιδιού;</a:t>
            </a:r>
            <a:endPar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Ποια είναι τα </a:t>
            </a:r>
            <a:r>
              <a:rPr lang="el-GR" sz="2000" b="1"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δυνατά στοιχεία </a:t>
            </a:r>
            <a:r>
              <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του παιχνιδιού;</a:t>
            </a:r>
          </a:p>
          <a:p>
            <a:pPr marL="342900" lvl="0" indent="-342900" algn="just">
              <a:lnSpc>
                <a:spcPct val="115000"/>
              </a:lnSpc>
              <a:spcAft>
                <a:spcPts val="800"/>
              </a:spcAft>
              <a:buFont typeface="Symbol" panose="05050102010706020507" pitchFamily="18" charset="2"/>
              <a:buChar char=""/>
            </a:pPr>
            <a:r>
              <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Ποια είναι τα </a:t>
            </a:r>
            <a:r>
              <a:rPr lang="el-GR" sz="2000" b="1" dirty="0">
                <a:solidFill>
                  <a:srgbClr val="0070C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αδύνατα στοιχεία </a:t>
            </a:r>
            <a:r>
              <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του παιχνιδιού;</a:t>
            </a:r>
          </a:p>
          <a:p>
            <a:pPr marL="342900" lvl="0" indent="-342900" algn="just">
              <a:lnSpc>
                <a:spcPct val="115000"/>
              </a:lnSpc>
              <a:spcAft>
                <a:spcPts val="800"/>
              </a:spcAft>
              <a:buFont typeface="Symbol" panose="05050102010706020507" pitchFamily="18" charset="2"/>
              <a:buChar char=""/>
            </a:pPr>
            <a:r>
              <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Υπάρχουν </a:t>
            </a:r>
            <a:r>
              <a:rPr lang="el-GR" sz="2000" b="1" dirty="0">
                <a:solidFill>
                  <a:srgbClr val="C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προτάσεις για αλλαγές</a:t>
            </a:r>
            <a:r>
              <a:rPr lang="el-GR" sz="2000" b="1" dirty="0">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 προκειμένου να βελτιωθεί το παιχνίδι;</a:t>
            </a:r>
          </a:p>
        </p:txBody>
      </p:sp>
    </p:spTree>
    <p:extLst>
      <p:ext uri="{BB962C8B-B14F-4D97-AF65-F5344CB8AC3E}">
        <p14:creationId xmlns:p14="http://schemas.microsoft.com/office/powerpoint/2010/main" val="55129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grpSp>
        <p:nvGrpSpPr>
          <p:cNvPr id="5" name="Ομάδα 4">
            <a:extLst>
              <a:ext uri="{FF2B5EF4-FFF2-40B4-BE49-F238E27FC236}">
                <a16:creationId xmlns:a16="http://schemas.microsoft.com/office/drawing/2014/main" id="{170CAA36-2093-4FF8-AC77-42D57A6CD92C}"/>
              </a:ext>
            </a:extLst>
          </p:cNvPr>
          <p:cNvGrpSpPr/>
          <p:nvPr/>
        </p:nvGrpSpPr>
        <p:grpSpPr>
          <a:xfrm>
            <a:off x="1085408" y="1326675"/>
            <a:ext cx="1774526" cy="1598269"/>
            <a:chOff x="1" y="-1"/>
            <a:chExt cx="1774526" cy="1837075"/>
          </a:xfrm>
          <a:scene3d>
            <a:camera prst="orthographicFront"/>
            <a:lightRig rig="threePt" dir="t"/>
          </a:scene3d>
        </p:grpSpPr>
        <p:sp>
          <p:nvSpPr>
            <p:cNvPr id="6" name="Διάγραμμα ροής: Εναλλακτική διεργασία 5">
              <a:extLst>
                <a:ext uri="{FF2B5EF4-FFF2-40B4-BE49-F238E27FC236}">
                  <a16:creationId xmlns:a16="http://schemas.microsoft.com/office/drawing/2014/main" id="{5A057986-BD43-470F-BACE-722732FCC9C4}"/>
                </a:ext>
              </a:extLst>
            </p:cNvPr>
            <p:cNvSpPr/>
            <p:nvPr/>
          </p:nvSpPr>
          <p:spPr>
            <a:xfrm rot="16200000">
              <a:off x="-31274" y="31274"/>
              <a:ext cx="1837075" cy="1774526"/>
            </a:xfrm>
            <a:prstGeom prst="flowChartAlternateProcess">
              <a:avLst/>
            </a:prstGeom>
            <a:gradFill rotWithShape="0">
              <a:gsLst>
                <a:gs pos="0">
                  <a:srgbClr val="C00000"/>
                </a:gs>
                <a:gs pos="88542">
                  <a:srgbClr val="EDBE9B"/>
                </a:gs>
                <a:gs pos="74000">
                  <a:srgbClr val="EDBE9B"/>
                </a:gs>
                <a:gs pos="83000">
                  <a:srgbClr val="EDBE9B"/>
                </a:gs>
                <a:gs pos="100000">
                  <a:srgbClr val="EDBE9B"/>
                </a:gs>
              </a:gsLst>
              <a:lin ang="5400000" scaled="1"/>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Διάγραμμα ροής: Εναλλακτική διεργασία 4">
              <a:extLst>
                <a:ext uri="{FF2B5EF4-FFF2-40B4-BE49-F238E27FC236}">
                  <a16:creationId xmlns:a16="http://schemas.microsoft.com/office/drawing/2014/main" id="{996DFABB-8070-4AFE-B775-E66F6E0433F1}"/>
                </a:ext>
              </a:extLst>
            </p:cNvPr>
            <p:cNvSpPr txBox="1"/>
            <p:nvPr/>
          </p:nvSpPr>
          <p:spPr>
            <a:xfrm>
              <a:off x="86621" y="53148"/>
              <a:ext cx="1601280" cy="16638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14300" tIns="324000" rIns="114300" bIns="0" numCol="1" spcCol="1270" anchor="t" anchorCtr="0">
              <a:noAutofit/>
            </a:bodyPr>
            <a:lstStyle/>
            <a:p>
              <a:pPr marL="0" lvl="0" indent="0" algn="ctr" defTabSz="8001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Θεωρητικό</a:t>
              </a:r>
            </a:p>
            <a:p>
              <a:pPr marL="0" lvl="0" indent="0" algn="ctr" defTabSz="800100">
                <a:lnSpc>
                  <a:spcPct val="90000"/>
                </a:lnSpc>
                <a:spcBef>
                  <a:spcPct val="0"/>
                </a:spcBef>
                <a:spcAft>
                  <a:spcPct val="35000"/>
                </a:spcAft>
                <a:buNone/>
              </a:pPr>
              <a:r>
                <a:rPr lang="el-GR"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πλαίσιο</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8" name="Ομάδα 7">
            <a:extLst>
              <a:ext uri="{FF2B5EF4-FFF2-40B4-BE49-F238E27FC236}">
                <a16:creationId xmlns:a16="http://schemas.microsoft.com/office/drawing/2014/main" id="{DACA2F98-5349-4E1D-AEB4-1FA7497B3B45}"/>
              </a:ext>
            </a:extLst>
          </p:cNvPr>
          <p:cNvGrpSpPr/>
          <p:nvPr/>
        </p:nvGrpSpPr>
        <p:grpSpPr>
          <a:xfrm>
            <a:off x="922732" y="3000309"/>
            <a:ext cx="2016224" cy="1656520"/>
            <a:chOff x="1771704" y="-26383"/>
            <a:chExt cx="2016224" cy="1904029"/>
          </a:xfrm>
          <a:scene3d>
            <a:camera prst="orthographicFront"/>
            <a:lightRig rig="threePt" dir="t"/>
          </a:scene3d>
        </p:grpSpPr>
        <p:sp>
          <p:nvSpPr>
            <p:cNvPr id="9" name="Διάγραμμα ροής: Εναλλακτική διεργασία 8">
              <a:extLst>
                <a:ext uri="{FF2B5EF4-FFF2-40B4-BE49-F238E27FC236}">
                  <a16:creationId xmlns:a16="http://schemas.microsoft.com/office/drawing/2014/main" id="{5B7A960B-B539-499A-97BF-F04C10ADB224}"/>
                </a:ext>
              </a:extLst>
            </p:cNvPr>
            <p:cNvSpPr/>
            <p:nvPr/>
          </p:nvSpPr>
          <p:spPr>
            <a:xfrm rot="16200000">
              <a:off x="1884442" y="31274"/>
              <a:ext cx="1837075" cy="1774526"/>
            </a:xfrm>
            <a:prstGeom prst="flowChartAlternateProcess">
              <a:avLst/>
            </a:prstGeom>
            <a:gradFill flip="none" rotWithShape="1">
              <a:gsLst>
                <a:gs pos="0">
                  <a:schemeClr val="accent4">
                    <a:lumMod val="40000"/>
                    <a:lumOff val="60000"/>
                  </a:schemeClr>
                </a:gs>
                <a:gs pos="46000">
                  <a:schemeClr val="accent4">
                    <a:lumMod val="95000"/>
                    <a:lumOff val="5000"/>
                  </a:schemeClr>
                </a:gs>
                <a:gs pos="100000">
                  <a:schemeClr val="accent4">
                    <a:lumMod val="60000"/>
                  </a:schemeClr>
                </a:gs>
              </a:gsLst>
              <a:path path="circle">
                <a:fillToRect l="50000" t="130000" r="50000" b="-30000"/>
              </a:path>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Διάγραμμα ροής: Εναλλακτική διεργασία 4">
              <a:extLst>
                <a:ext uri="{FF2B5EF4-FFF2-40B4-BE49-F238E27FC236}">
                  <a16:creationId xmlns:a16="http://schemas.microsoft.com/office/drawing/2014/main" id="{15B84D6C-D0EE-4877-8F5A-F40C30FDFC2F}"/>
                </a:ext>
              </a:extLst>
            </p:cNvPr>
            <p:cNvSpPr txBox="1"/>
            <p:nvPr/>
          </p:nvSpPr>
          <p:spPr>
            <a:xfrm>
              <a:off x="1771704" y="-26383"/>
              <a:ext cx="2016224" cy="1904029"/>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Δημιουργία </a:t>
              </a:r>
              <a:r>
                <a:rPr lang="el-GR" sz="2000" b="1" kern="1200"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Εκπαιδευτικού</a:t>
              </a:r>
              <a:r>
                <a:rPr lang="el-GR" sz="2000" b="1" dirty="0" err="1">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grpSp>
        <p:nvGrpSpPr>
          <p:cNvPr id="11" name="Ομάδα 10">
            <a:extLst>
              <a:ext uri="{FF2B5EF4-FFF2-40B4-BE49-F238E27FC236}">
                <a16:creationId xmlns:a16="http://schemas.microsoft.com/office/drawing/2014/main" id="{34228EB4-4220-46FF-A035-5D1DEBAA9FBC}"/>
              </a:ext>
            </a:extLst>
          </p:cNvPr>
          <p:cNvGrpSpPr/>
          <p:nvPr/>
        </p:nvGrpSpPr>
        <p:grpSpPr>
          <a:xfrm>
            <a:off x="778716" y="4732190"/>
            <a:ext cx="2425132" cy="1598270"/>
            <a:chOff x="3451026" y="-1"/>
            <a:chExt cx="2425132" cy="1837075"/>
          </a:xfrm>
          <a:scene3d>
            <a:camera prst="orthographicFront"/>
            <a:lightRig rig="threePt" dir="t"/>
          </a:scene3d>
        </p:grpSpPr>
        <p:sp>
          <p:nvSpPr>
            <p:cNvPr id="12" name="Διάγραμμα ροής: Εναλλακτική διεργασία 11">
              <a:extLst>
                <a:ext uri="{FF2B5EF4-FFF2-40B4-BE49-F238E27FC236}">
                  <a16:creationId xmlns:a16="http://schemas.microsoft.com/office/drawing/2014/main" id="{FAC61FE4-4480-430E-BDF6-414352C5B9A8}"/>
                </a:ext>
              </a:extLst>
            </p:cNvPr>
            <p:cNvSpPr/>
            <p:nvPr/>
          </p:nvSpPr>
          <p:spPr>
            <a:xfrm rot="16200000">
              <a:off x="3756649" y="31274"/>
              <a:ext cx="1837075" cy="1774526"/>
            </a:xfrm>
            <a:prstGeom prst="flowChartAlternateProcess">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5400000" scaled="1"/>
              <a:tileRect/>
            </a:gradFill>
            <a:sp3d>
              <a:bevelT prst="angle"/>
            </a:sp3d>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Διάγραμμα ροής: Εναλλακτική διεργασία 4">
              <a:extLst>
                <a:ext uri="{FF2B5EF4-FFF2-40B4-BE49-F238E27FC236}">
                  <a16:creationId xmlns:a16="http://schemas.microsoft.com/office/drawing/2014/main" id="{6EE19DD5-A938-4ABF-A379-4620C091A398}"/>
                </a:ext>
              </a:extLst>
            </p:cNvPr>
            <p:cNvSpPr txBox="1"/>
            <p:nvPr/>
          </p:nvSpPr>
          <p:spPr>
            <a:xfrm>
              <a:off x="3451026" y="-1"/>
              <a:ext cx="2425132" cy="1750454"/>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27000" tIns="324000" rIns="127000" bIns="0" numCol="1" spcCol="1270" anchor="t" anchorCtr="0">
              <a:noAutofit/>
            </a:bodyPr>
            <a:lstStyle/>
            <a:p>
              <a:pPr marL="0" lvl="0" indent="0" algn="ctr" defTabSz="889000">
                <a:lnSpc>
                  <a:spcPct val="90000"/>
                </a:lnSpc>
                <a:spcBef>
                  <a:spcPct val="0"/>
                </a:spcBef>
                <a:spcAft>
                  <a:spcPct val="35000"/>
                </a:spcAft>
                <a:buNone/>
              </a:pPr>
              <a:r>
                <a:rPr lang="el-GR" sz="20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Αποτίμηση Εκπαιδευτικού υλικού</a:t>
              </a:r>
              <a:endParaRPr lang="en-GB" sz="2000" b="1" kern="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pSp>
      <p:sp>
        <p:nvSpPr>
          <p:cNvPr id="15" name="Ορθογώνιο: Στρογγύλεμα επάνω γωνιών 14">
            <a:extLst>
              <a:ext uri="{FF2B5EF4-FFF2-40B4-BE49-F238E27FC236}">
                <a16:creationId xmlns:a16="http://schemas.microsoft.com/office/drawing/2014/main" id="{6B27D9B6-7D24-4779-A0CA-3011C456C0D4}"/>
              </a:ext>
            </a:extLst>
          </p:cNvPr>
          <p:cNvSpPr/>
          <p:nvPr/>
        </p:nvSpPr>
        <p:spPr>
          <a:xfrm>
            <a:off x="3082969" y="1260758"/>
            <a:ext cx="5303557" cy="2168242"/>
          </a:xfrm>
          <a:prstGeom prst="round2SameRect">
            <a:avLst>
              <a:gd name="adj1" fmla="val 17557"/>
              <a:gd name="adj2" fmla="val 0"/>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Εισαγωγή</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θεωρητικό πλαίσιο της Εξ Αποστάσεως </a:t>
            </a:r>
            <a:r>
              <a:rPr lang="el-GR" sz="1800"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Εκπαιδευσης</a:t>
            </a:r>
            <a:endPar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ΕξΑΕ με την αξιοποίηση των ΤΠΕ (e-</a:t>
            </a:r>
            <a:r>
              <a:rPr lang="el-GR" sz="1800" dirty="0" err="1">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Learning</a:t>
            </a: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Το Εκπαιδευτικό υλικό στα περιβάλλοντα ΕξΑΕ</a:t>
            </a:r>
          </a:p>
          <a:p>
            <a:pPr marL="457200" indent="-457200" algn="just">
              <a:buAutoNum type="arabicPeriod"/>
            </a:pPr>
            <a:r>
              <a:rPr lang="el-GR" sz="1800"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Η τοπική ιστορία ως γνωστικό αντικείμενο</a:t>
            </a:r>
          </a:p>
          <a:p>
            <a:endParaRPr lang="el-GR" dirty="0"/>
          </a:p>
        </p:txBody>
      </p:sp>
      <p:sp>
        <p:nvSpPr>
          <p:cNvPr id="17" name="Ορθογώνιο: Στρογγύλεμα επάνω γωνιών 16">
            <a:extLst>
              <a:ext uri="{FF2B5EF4-FFF2-40B4-BE49-F238E27FC236}">
                <a16:creationId xmlns:a16="http://schemas.microsoft.com/office/drawing/2014/main" id="{4819AB6B-64E9-41EB-9C91-EC2D235302E7}"/>
              </a:ext>
            </a:extLst>
          </p:cNvPr>
          <p:cNvSpPr/>
          <p:nvPr/>
        </p:nvSpPr>
        <p:spPr>
          <a:xfrm>
            <a:off x="3059591" y="3570734"/>
            <a:ext cx="5303557" cy="1000820"/>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a:latin typeface="Times New Roman" panose="02020603050405020304" pitchFamily="18" charset="0"/>
                <a:cs typeface="Times New Roman" panose="02020603050405020304" pitchFamily="18" charset="0"/>
              </a:rPr>
              <a:t> </a:t>
            </a: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6.</a:t>
            </a:r>
            <a:r>
              <a:rPr lang="el-GR" sz="18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Σχεδιασμός, υλοποίηση και περιγραφή του</a:t>
            </a:r>
          </a:p>
          <a:p>
            <a:pPr algn="just"/>
            <a:r>
              <a:rPr lang="el-GR" sz="1800" dirty="0">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εκπαιδευτικού υλικού της εργασίας</a:t>
            </a:r>
          </a:p>
        </p:txBody>
      </p:sp>
      <p:sp>
        <p:nvSpPr>
          <p:cNvPr id="18" name="Ορθογώνιο: Στρογγύλεμα επάνω γωνιών 17">
            <a:extLst>
              <a:ext uri="{FF2B5EF4-FFF2-40B4-BE49-F238E27FC236}">
                <a16:creationId xmlns:a16="http://schemas.microsoft.com/office/drawing/2014/main" id="{B5C6A238-7053-48F9-95A5-694FCC058348}"/>
              </a:ext>
            </a:extLst>
          </p:cNvPr>
          <p:cNvSpPr/>
          <p:nvPr/>
        </p:nvSpPr>
        <p:spPr>
          <a:xfrm>
            <a:off x="3059591" y="4713289"/>
            <a:ext cx="5303557" cy="1292451"/>
          </a:xfrm>
          <a:prstGeom prst="round2SameRect">
            <a:avLst/>
          </a:prstGeom>
          <a:solidFill>
            <a:schemeClr val="bg1">
              <a:alpha val="90000"/>
            </a:schemeClr>
          </a:solidFill>
          <a:scene3d>
            <a:camera prst="orthographicFront"/>
            <a:lightRig rig="threePt" dir="t"/>
          </a:scene3d>
          <a:sp3d>
            <a:bevelT prst="angle"/>
          </a:sp3d>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pPr algn="just"/>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Η αποτίμηση του εκπαιδευτικού υλικού</a:t>
            </a:r>
          </a:p>
          <a:p>
            <a:pPr algn="just"/>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8.     Παρουσίαση των δεδομένων της έρευνας</a:t>
            </a:r>
          </a:p>
          <a:p>
            <a:pPr algn="just"/>
            <a:r>
              <a:rPr lang="el-GR" sz="1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9.     Σύνοψη - Συμπεράσματα - Συνεισφορά</a:t>
            </a:r>
          </a:p>
          <a:p>
            <a:endParaRPr lang="el-GR" dirty="0">
              <a:effectLst>
                <a:outerShdw blurRad="38100" dist="38100" dir="2700000" algn="tl">
                  <a:srgbClr val="000000">
                    <a:alpha val="43137"/>
                  </a:srgbClr>
                </a:outerShdw>
              </a:effectLst>
            </a:endParaRPr>
          </a:p>
          <a:p>
            <a:endParaRPr lang="el-GR" dirty="0"/>
          </a:p>
        </p:txBody>
      </p:sp>
    </p:spTree>
    <p:extLst>
      <p:ext uri="{BB962C8B-B14F-4D97-AF65-F5344CB8AC3E}">
        <p14:creationId xmlns:p14="http://schemas.microsoft.com/office/powerpoint/2010/main" val="1368895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1/3 </a:t>
            </a:r>
            <a:endParaRPr lang="el-GR" sz="3600" b="1" dirty="0"/>
          </a:p>
        </p:txBody>
      </p:sp>
      <p:graphicFrame>
        <p:nvGraphicFramePr>
          <p:cNvPr id="20" name="12 - Διάγραμμα">
            <a:extLst>
              <a:ext uri="{FF2B5EF4-FFF2-40B4-BE49-F238E27FC236}">
                <a16:creationId xmlns:a16="http://schemas.microsoft.com/office/drawing/2014/main" id="{A852312A-650F-46FE-BB61-9BF8474173F0}"/>
              </a:ext>
            </a:extLst>
          </p:cNvPr>
          <p:cNvGraphicFramePr>
            <a:graphicFrameLocks noChangeAspect="1"/>
          </p:cNvGraphicFramePr>
          <p:nvPr>
            <p:extLst>
              <p:ext uri="{D42A27DB-BD31-4B8C-83A1-F6EECF244321}">
                <p14:modId xmlns:p14="http://schemas.microsoft.com/office/powerpoint/2010/main" val="3832260014"/>
              </p:ext>
            </p:extLst>
          </p:nvPr>
        </p:nvGraphicFramePr>
        <p:xfrm>
          <a:off x="928662" y="1500174"/>
          <a:ext cx="7572427" cy="46819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16692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5. Θεωρητικό Πλαίσιο 2/3 </a:t>
            </a:r>
            <a:endParaRPr lang="el-GR" sz="3600" b="1" dirty="0"/>
          </a:p>
        </p:txBody>
      </p:sp>
      <p:graphicFrame>
        <p:nvGraphicFramePr>
          <p:cNvPr id="6" name="Διάγραμμα 5">
            <a:extLst>
              <a:ext uri="{FF2B5EF4-FFF2-40B4-BE49-F238E27FC236}">
                <a16:creationId xmlns:a16="http://schemas.microsoft.com/office/drawing/2014/main" id="{D98B1C11-1165-4247-A2B7-2D9AABA07977}"/>
              </a:ext>
            </a:extLst>
          </p:cNvPr>
          <p:cNvGraphicFramePr/>
          <p:nvPr>
            <p:extLst>
              <p:ext uri="{D42A27DB-BD31-4B8C-83A1-F6EECF244321}">
                <p14:modId xmlns:p14="http://schemas.microsoft.com/office/powerpoint/2010/main" val="4233142542"/>
              </p:ext>
            </p:extLst>
          </p:nvPr>
        </p:nvGraphicFramePr>
        <p:xfrm>
          <a:off x="1619672" y="1314332"/>
          <a:ext cx="6335144" cy="5029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026297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4770</TotalTime>
  <Words>1565</Words>
  <Application>Microsoft Office PowerPoint</Application>
  <PresentationFormat>Προβολή στην οθόνη (4:3)</PresentationFormat>
  <Paragraphs>236</Paragraphs>
  <Slides>26</Slides>
  <Notes>17</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26</vt:i4>
      </vt:variant>
    </vt:vector>
  </HeadingPairs>
  <TitlesOfParts>
    <vt:vector size="34" baseType="lpstr">
      <vt:lpstr>Arial</vt:lpstr>
      <vt:lpstr>Book Antiqua</vt:lpstr>
      <vt:lpstr>Calibri</vt:lpstr>
      <vt:lpstr>Calibri Light</vt:lpstr>
      <vt:lpstr>CIDFont+F4</vt:lpstr>
      <vt:lpstr>Symbol</vt:lpstr>
      <vt:lpstr>Times New Roman</vt:lpstr>
      <vt:lpstr>Θέμα του Office</vt:lpstr>
      <vt:lpstr>Παρουσίαση του PowerPoint</vt:lpstr>
      <vt:lpstr>Ευχαριστίες</vt:lpstr>
      <vt:lpstr>1. Σκοπός </vt:lpstr>
      <vt:lpstr>2. Συνεισφορά της διπλωματικής</vt:lpstr>
      <vt:lpstr>3. Ερευνητικά Ερωτήματα 1/2</vt:lpstr>
      <vt:lpstr>3. Ερευνητικά Ερωτήματα 2/2</vt:lpstr>
      <vt:lpstr>4. Δομή της εργασίας </vt:lpstr>
      <vt:lpstr>5. Θεωρητικό Πλαίσιο 1/3 </vt:lpstr>
      <vt:lpstr>5. Θεωρητικό Πλαίσιο 2/3 </vt:lpstr>
      <vt:lpstr>5. Θεωρητικό Πλαίσιο 3/3 </vt:lpstr>
      <vt:lpstr> 6. Δημιουργία Εκπαιδευτικού Υλικού 1/5</vt:lpstr>
      <vt:lpstr> 6. Δημιουργία Εκπαιδευτικού Υλικού 2/5</vt:lpstr>
      <vt:lpstr> 6. Δημιουργία Εκπαιδευτικού Υλικού 3/5</vt:lpstr>
      <vt:lpstr> 6. Δημιουργία Εκπαιδευτικού Υλικού 4/5</vt:lpstr>
      <vt:lpstr> 6. Δημιουργία Εκπαιδευτικού Υλικού 5/5</vt:lpstr>
      <vt:lpstr>7. Αποτίμηση Εκπαιδευτικού Υλικού 1/10</vt:lpstr>
      <vt:lpstr>7. Αποτίμηση Εκπαιδευτικού Υλικού 2/10</vt:lpstr>
      <vt:lpstr>7. Αποτίμηση Εκπαιδευτικού Υλικού 3/10</vt:lpstr>
      <vt:lpstr>7. Αποτίμηση Εκπαιδευτικού Υλικού 4/10</vt:lpstr>
      <vt:lpstr>7. Αποτίμηση Εκπαιδευτικού Υλικού 5/10</vt:lpstr>
      <vt:lpstr>7. Αποτίμηση Εκπαιδευτικού Υλικού 6/10</vt:lpstr>
      <vt:lpstr>7. Αποτίμηση Εκπαιδευτικού Υλικού 7/10</vt:lpstr>
      <vt:lpstr>7. Αποτίμηση Εκπαιδευτικού Υλικού 8/10</vt:lpstr>
      <vt:lpstr>7. Αποτίμηση Εκπαιδευτικού Υλικού 9/10</vt:lpstr>
      <vt:lpstr>7. Αποτίμηση Εκπαιδευτικού Υλικού 10/10</vt:lpstr>
      <vt:lpstr>Τέλος Παρουσίασης</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kostas</cp:lastModifiedBy>
  <cp:revision>1785</cp:revision>
  <dcterms:created xsi:type="dcterms:W3CDTF">2003-10-16T17:37:47Z</dcterms:created>
  <dcterms:modified xsi:type="dcterms:W3CDTF">2021-12-03T20:35:23Z</dcterms:modified>
</cp:coreProperties>
</file>