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3"/>
  </p:notesMasterIdLst>
  <p:sldIdLst>
    <p:sldId id="1482" r:id="rId2"/>
    <p:sldId id="2013" r:id="rId3"/>
    <p:sldId id="2021" r:id="rId4"/>
    <p:sldId id="2014" r:id="rId5"/>
    <p:sldId id="2020" r:id="rId6"/>
    <p:sldId id="2012" r:id="rId7"/>
    <p:sldId id="2023" r:id="rId8"/>
    <p:sldId id="2031" r:id="rId9"/>
    <p:sldId id="2016" r:id="rId10"/>
    <p:sldId id="2026" r:id="rId11"/>
    <p:sldId id="2025" r:id="rId12"/>
    <p:sldId id="2024" r:id="rId13"/>
    <p:sldId id="2028" r:id="rId14"/>
    <p:sldId id="2027" r:id="rId15"/>
    <p:sldId id="2039" r:id="rId16"/>
    <p:sldId id="2030" r:id="rId17"/>
    <p:sldId id="2042" r:id="rId18"/>
    <p:sldId id="2029" r:id="rId19"/>
    <p:sldId id="2041" r:id="rId20"/>
    <p:sldId id="2040" r:id="rId21"/>
    <p:sldId id="2032" r:id="rId22"/>
    <p:sldId id="2015" r:id="rId23"/>
    <p:sldId id="2017" r:id="rId24"/>
    <p:sldId id="2035" r:id="rId25"/>
    <p:sldId id="2034" r:id="rId26"/>
    <p:sldId id="2033" r:id="rId27"/>
    <p:sldId id="2018" r:id="rId28"/>
    <p:sldId id="2037" r:id="rId29"/>
    <p:sldId id="2038" r:id="rId30"/>
    <p:sldId id="2036" r:id="rId31"/>
    <p:sldId id="2019" r:id="rId32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90CCAF"/>
    <a:srgbClr val="FFA54B"/>
    <a:srgbClr val="FFFFCC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87571" autoAdjust="0"/>
  </p:normalViewPr>
  <p:slideViewPr>
    <p:cSldViewPr>
      <p:cViewPr varScale="1">
        <p:scale>
          <a:sx n="69" d="100"/>
          <a:sy n="69" d="100"/>
        </p:scale>
        <p:origin x="1124" y="5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E9D87B-ADF0-4D34-8735-EC6FAE054C1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2F3A395-3DCE-4AF5-A82E-5CE38980113A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Είδος της έρευνας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3FA25B-EC06-4CAB-9CE8-24CE864A59BD}" type="parTrans" cxnId="{96107BB6-BB59-45F9-A7B4-24253A112F4E}">
      <dgm:prSet/>
      <dgm:spPr/>
      <dgm:t>
        <a:bodyPr/>
        <a:lstStyle/>
        <a:p>
          <a:endParaRPr lang="el-GR"/>
        </a:p>
      </dgm:t>
    </dgm:pt>
    <dgm:pt modelId="{ED9DA301-7CED-432C-A89E-2C12E1658D4F}" type="sibTrans" cxnId="{96107BB6-BB59-45F9-A7B4-24253A112F4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l-GR"/>
        </a:p>
      </dgm:t>
    </dgm:pt>
    <dgm:pt modelId="{0549A73A-81F8-46A4-AA56-8805D000B561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931B1B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Ποιοτική Έρευνα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6A759B-C7C5-4CD4-BB65-A8E88ACFB832}" type="parTrans" cxnId="{1E6EB22C-4FFC-4C09-9353-36C221425957}">
      <dgm:prSet/>
      <dgm:spPr/>
      <dgm:t>
        <a:bodyPr/>
        <a:lstStyle/>
        <a:p>
          <a:endParaRPr lang="el-GR"/>
        </a:p>
      </dgm:t>
    </dgm:pt>
    <dgm:pt modelId="{ED084337-E6B4-4907-892B-057A0F5E7EC0}" type="sibTrans" cxnId="{1E6EB22C-4FFC-4C09-9353-36C221425957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l-GR"/>
        </a:p>
      </dgm:t>
    </dgm:pt>
    <dgm:pt modelId="{E0697141-C885-42F2-80AC-FCE3F6CAF6A6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931B1B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Σκόπιμη</a:t>
          </a:r>
          <a:r>
            <a:rPr lang="el-GR" sz="2000" b="1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Δειγματοληψία</a:t>
          </a:r>
          <a:br>
            <a:rPr lang="el-GR" sz="2000" b="1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br>
            <a:rPr lang="el-GR" sz="2000" b="1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«Δειγματοληψία Ειδικών»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CD320B-0722-49E2-9102-4905FAA199DF}" type="sibTrans" cxnId="{B2EAF941-CADD-4090-A2F8-42381363622D}">
      <dgm:prSet/>
      <dgm:spPr/>
      <dgm:t>
        <a:bodyPr/>
        <a:lstStyle/>
        <a:p>
          <a:endParaRPr lang="el-GR"/>
        </a:p>
      </dgm:t>
    </dgm:pt>
    <dgm:pt modelId="{36FEFDED-A81B-4A48-A8D2-8BBC41E22EA1}" type="parTrans" cxnId="{B2EAF941-CADD-4090-A2F8-42381363622D}">
      <dgm:prSet/>
      <dgm:spPr/>
      <dgm:t>
        <a:bodyPr/>
        <a:lstStyle/>
        <a:p>
          <a:endParaRPr lang="el-GR"/>
        </a:p>
      </dgm:t>
    </dgm:pt>
    <dgm:pt modelId="{63C1234A-7DC8-4EEE-8167-04E081A55DA8}" type="pres">
      <dgm:prSet presAssocID="{86E9D87B-ADF0-4D34-8735-EC6FAE054C10}" presName="Name0" presStyleCnt="0">
        <dgm:presLayoutVars>
          <dgm:dir/>
          <dgm:resizeHandles val="exact"/>
        </dgm:presLayoutVars>
      </dgm:prSet>
      <dgm:spPr/>
    </dgm:pt>
    <dgm:pt modelId="{FBF9EC90-36CD-4DC5-8DBA-7B5E1E5FB21B}" type="pres">
      <dgm:prSet presAssocID="{E2F3A395-3DCE-4AF5-A82E-5CE38980113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13E4B5A-804C-416C-A846-A8A96774DB90}" type="pres">
      <dgm:prSet presAssocID="{ED9DA301-7CED-432C-A89E-2C12E1658D4F}" presName="sibTrans" presStyleLbl="sibTrans2D1" presStyleIdx="0" presStyleCnt="2"/>
      <dgm:spPr/>
      <dgm:t>
        <a:bodyPr/>
        <a:lstStyle/>
        <a:p>
          <a:endParaRPr lang="el-GR"/>
        </a:p>
      </dgm:t>
    </dgm:pt>
    <dgm:pt modelId="{CDA2DEFF-3936-4A31-BE36-F0BFC2D5596E}" type="pres">
      <dgm:prSet presAssocID="{ED9DA301-7CED-432C-A89E-2C12E1658D4F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11FA70ED-39FD-4E05-9054-5525CB0C83B0}" type="pres">
      <dgm:prSet presAssocID="{0549A73A-81F8-46A4-AA56-8805D000B561}" presName="node" presStyleLbl="node1" presStyleIdx="1" presStyleCnt="3" custScaleX="7916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F838E5-A06B-4AC8-92EB-5C2F36F089D4}" type="pres">
      <dgm:prSet presAssocID="{ED084337-E6B4-4907-892B-057A0F5E7EC0}" presName="sibTrans" presStyleLbl="sibTrans2D1" presStyleIdx="1" presStyleCnt="2"/>
      <dgm:spPr/>
      <dgm:t>
        <a:bodyPr/>
        <a:lstStyle/>
        <a:p>
          <a:endParaRPr lang="el-GR"/>
        </a:p>
      </dgm:t>
    </dgm:pt>
    <dgm:pt modelId="{3B7057DE-2BD0-4D11-A89D-EA87864E7476}" type="pres">
      <dgm:prSet presAssocID="{ED084337-E6B4-4907-892B-057A0F5E7EC0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97D07884-5AA4-4750-AB62-92335C4934F2}" type="pres">
      <dgm:prSet presAssocID="{E0697141-C885-42F2-80AC-FCE3F6CAF6A6}" presName="node" presStyleLbl="node1" presStyleIdx="2" presStyleCnt="3" custScaleX="126964" custLinFactNeighborX="-19488" custLinFactNeighborY="135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9D5FCE5-DCFC-4D1C-A885-95423968A6BD}" type="presOf" srcId="{ED9DA301-7CED-432C-A89E-2C12E1658D4F}" destId="{CDA2DEFF-3936-4A31-BE36-F0BFC2D5596E}" srcOrd="1" destOrd="0" presId="urn:microsoft.com/office/officeart/2005/8/layout/process1"/>
    <dgm:cxn modelId="{96107BB6-BB59-45F9-A7B4-24253A112F4E}" srcId="{86E9D87B-ADF0-4D34-8735-EC6FAE054C10}" destId="{E2F3A395-3DCE-4AF5-A82E-5CE38980113A}" srcOrd="0" destOrd="0" parTransId="{313FA25B-EC06-4CAB-9CE8-24CE864A59BD}" sibTransId="{ED9DA301-7CED-432C-A89E-2C12E1658D4F}"/>
    <dgm:cxn modelId="{DD903841-17BF-4C10-945C-D638D02475D5}" type="presOf" srcId="{0549A73A-81F8-46A4-AA56-8805D000B561}" destId="{11FA70ED-39FD-4E05-9054-5525CB0C83B0}" srcOrd="0" destOrd="0" presId="urn:microsoft.com/office/officeart/2005/8/layout/process1"/>
    <dgm:cxn modelId="{B1A40CED-7F74-4F01-9588-37CCC4FA85C7}" type="presOf" srcId="{ED084337-E6B4-4907-892B-057A0F5E7EC0}" destId="{3B7057DE-2BD0-4D11-A89D-EA87864E7476}" srcOrd="1" destOrd="0" presId="urn:microsoft.com/office/officeart/2005/8/layout/process1"/>
    <dgm:cxn modelId="{1E6EB22C-4FFC-4C09-9353-36C221425957}" srcId="{86E9D87B-ADF0-4D34-8735-EC6FAE054C10}" destId="{0549A73A-81F8-46A4-AA56-8805D000B561}" srcOrd="1" destOrd="0" parTransId="{AD6A759B-C7C5-4CD4-BB65-A8E88ACFB832}" sibTransId="{ED084337-E6B4-4907-892B-057A0F5E7EC0}"/>
    <dgm:cxn modelId="{930B45D5-5D3E-4CF5-BE83-B3DD03B237D7}" type="presOf" srcId="{ED084337-E6B4-4907-892B-057A0F5E7EC0}" destId="{1EF838E5-A06B-4AC8-92EB-5C2F36F089D4}" srcOrd="0" destOrd="0" presId="urn:microsoft.com/office/officeart/2005/8/layout/process1"/>
    <dgm:cxn modelId="{7E0A6A7B-A297-431F-A286-B2CB741775C7}" type="presOf" srcId="{E0697141-C885-42F2-80AC-FCE3F6CAF6A6}" destId="{97D07884-5AA4-4750-AB62-92335C4934F2}" srcOrd="0" destOrd="0" presId="urn:microsoft.com/office/officeart/2005/8/layout/process1"/>
    <dgm:cxn modelId="{B2EAF941-CADD-4090-A2F8-42381363622D}" srcId="{86E9D87B-ADF0-4D34-8735-EC6FAE054C10}" destId="{E0697141-C885-42F2-80AC-FCE3F6CAF6A6}" srcOrd="2" destOrd="0" parTransId="{36FEFDED-A81B-4A48-A8D2-8BBC41E22EA1}" sibTransId="{D6CD320B-0722-49E2-9102-4905FAA199DF}"/>
    <dgm:cxn modelId="{72E2ACD2-8CA1-48E8-9FB4-5CD2B5B9CC36}" type="presOf" srcId="{E2F3A395-3DCE-4AF5-A82E-5CE38980113A}" destId="{FBF9EC90-36CD-4DC5-8DBA-7B5E1E5FB21B}" srcOrd="0" destOrd="0" presId="urn:microsoft.com/office/officeart/2005/8/layout/process1"/>
    <dgm:cxn modelId="{B2521E1A-96A6-44FB-9D31-FD99569EEADB}" type="presOf" srcId="{86E9D87B-ADF0-4D34-8735-EC6FAE054C10}" destId="{63C1234A-7DC8-4EEE-8167-04E081A55DA8}" srcOrd="0" destOrd="0" presId="urn:microsoft.com/office/officeart/2005/8/layout/process1"/>
    <dgm:cxn modelId="{E33D6E47-F98C-4422-9BF6-19682518D4AE}" type="presOf" srcId="{ED9DA301-7CED-432C-A89E-2C12E1658D4F}" destId="{413E4B5A-804C-416C-A846-A8A96774DB90}" srcOrd="0" destOrd="0" presId="urn:microsoft.com/office/officeart/2005/8/layout/process1"/>
    <dgm:cxn modelId="{7F0213B7-33F6-471D-BBD9-D83CEC33100A}" type="presParOf" srcId="{63C1234A-7DC8-4EEE-8167-04E081A55DA8}" destId="{FBF9EC90-36CD-4DC5-8DBA-7B5E1E5FB21B}" srcOrd="0" destOrd="0" presId="urn:microsoft.com/office/officeart/2005/8/layout/process1"/>
    <dgm:cxn modelId="{07754852-00F5-44E7-A0F5-F401DDD019A5}" type="presParOf" srcId="{63C1234A-7DC8-4EEE-8167-04E081A55DA8}" destId="{413E4B5A-804C-416C-A846-A8A96774DB90}" srcOrd="1" destOrd="0" presId="urn:microsoft.com/office/officeart/2005/8/layout/process1"/>
    <dgm:cxn modelId="{F7A399F7-7168-4B24-99E9-2E762742DCE3}" type="presParOf" srcId="{413E4B5A-804C-416C-A846-A8A96774DB90}" destId="{CDA2DEFF-3936-4A31-BE36-F0BFC2D5596E}" srcOrd="0" destOrd="0" presId="urn:microsoft.com/office/officeart/2005/8/layout/process1"/>
    <dgm:cxn modelId="{2B77F49B-F41C-4DD4-AE3A-664EF3124A29}" type="presParOf" srcId="{63C1234A-7DC8-4EEE-8167-04E081A55DA8}" destId="{11FA70ED-39FD-4E05-9054-5525CB0C83B0}" srcOrd="2" destOrd="0" presId="urn:microsoft.com/office/officeart/2005/8/layout/process1"/>
    <dgm:cxn modelId="{A59963ED-2F89-444E-A0CA-F8A601648BA1}" type="presParOf" srcId="{63C1234A-7DC8-4EEE-8167-04E081A55DA8}" destId="{1EF838E5-A06B-4AC8-92EB-5C2F36F089D4}" srcOrd="3" destOrd="0" presId="urn:microsoft.com/office/officeart/2005/8/layout/process1"/>
    <dgm:cxn modelId="{31FD4334-6AD7-4812-B617-B2B42A8F8265}" type="presParOf" srcId="{1EF838E5-A06B-4AC8-92EB-5C2F36F089D4}" destId="{3B7057DE-2BD0-4D11-A89D-EA87864E7476}" srcOrd="0" destOrd="0" presId="urn:microsoft.com/office/officeart/2005/8/layout/process1"/>
    <dgm:cxn modelId="{03D477DD-36C1-44A7-B621-7627005061DE}" type="presParOf" srcId="{63C1234A-7DC8-4EEE-8167-04E081A55DA8}" destId="{97D07884-5AA4-4750-AB62-92335C4934F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104FA1-7610-4223-814F-E9DBF536B4E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DE3EDA4-931E-410F-B0CE-5FA5FE93A24C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Δείγμα της Έρευνας </a:t>
          </a:r>
        </a:p>
      </dgm:t>
    </dgm:pt>
    <dgm:pt modelId="{5606BE01-BBC7-466F-B7B9-4BF987C50B24}" type="parTrans" cxnId="{FCBE1FDB-C997-46BD-9DE7-531AEA8994D2}">
      <dgm:prSet/>
      <dgm:spPr/>
      <dgm:t>
        <a:bodyPr/>
        <a:lstStyle/>
        <a:p>
          <a:endParaRPr lang="el-GR"/>
        </a:p>
      </dgm:t>
    </dgm:pt>
    <dgm:pt modelId="{FF7F6B6C-A004-4538-AC4D-F2B80AB040C3}" type="sibTrans" cxnId="{FCBE1FDB-C997-46BD-9DE7-531AEA8994D2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l-GR"/>
        </a:p>
      </dgm:t>
    </dgm:pt>
    <dgm:pt modelId="{85417022-9152-45C1-BC02-92E65E6D7A17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Γυναίκες3</a:t>
          </a:r>
          <a:b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</a:b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-</a:t>
          </a:r>
          <a:endParaRPr lang="el-GR" sz="20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 Απόφοιτοι Παιδαγωγικού Τμήματος</a:t>
          </a:r>
          <a:b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b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Απόφοιτος Φιλολογίας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86A2A5-FC63-46F7-88EF-3FAD574753D4}" type="parTrans" cxnId="{63C3A3BA-1413-4725-A782-CE5A62859691}">
      <dgm:prSet/>
      <dgm:spPr/>
      <dgm:t>
        <a:bodyPr/>
        <a:lstStyle/>
        <a:p>
          <a:endParaRPr lang="el-GR"/>
        </a:p>
      </dgm:t>
    </dgm:pt>
    <dgm:pt modelId="{DA44FE8F-75D7-408E-818B-B1D1FAFA9C91}" type="sibTrans" cxnId="{63C3A3BA-1413-4725-A782-CE5A62859691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l-GR"/>
        </a:p>
      </dgm:t>
    </dgm:pt>
    <dgm:pt modelId="{8924A0F7-C738-48D4-95A4-D8865EBDD97D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Ηλικιακή ομάδα:</a:t>
          </a:r>
          <a:b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22-30</a:t>
          </a: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2</a:t>
          </a:r>
          <a:b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</a:b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31-401</a:t>
          </a:r>
          <a:b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</a:b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Έτη προϋπηρεσίας:</a:t>
          </a:r>
        </a:p>
        <a:p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0-2</a:t>
          </a: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2</a:t>
          </a:r>
          <a:b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</a:br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5-101 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007583-9187-4781-9512-2B6F49B1A813}" type="parTrans" cxnId="{10A2B1F0-C766-4898-AF00-18368F887425}">
      <dgm:prSet/>
      <dgm:spPr/>
      <dgm:t>
        <a:bodyPr/>
        <a:lstStyle/>
        <a:p>
          <a:endParaRPr lang="el-GR"/>
        </a:p>
      </dgm:t>
    </dgm:pt>
    <dgm:pt modelId="{7CA979D9-0390-4F07-AA18-A92FA6A91C58}" type="sibTrans" cxnId="{10A2B1F0-C766-4898-AF00-18368F887425}">
      <dgm:prSet/>
      <dgm:spPr/>
      <dgm:t>
        <a:bodyPr/>
        <a:lstStyle/>
        <a:p>
          <a:endParaRPr lang="el-GR"/>
        </a:p>
      </dgm:t>
    </dgm:pt>
    <dgm:pt modelId="{CD41B093-2AE7-4A5B-B114-A5DD53FC7959}" type="pres">
      <dgm:prSet presAssocID="{87104FA1-7610-4223-814F-E9DBF536B4E4}" presName="Name0" presStyleCnt="0">
        <dgm:presLayoutVars>
          <dgm:dir/>
          <dgm:resizeHandles val="exact"/>
        </dgm:presLayoutVars>
      </dgm:prSet>
      <dgm:spPr/>
    </dgm:pt>
    <dgm:pt modelId="{D606B83C-5A3C-4CDB-90FC-F85123DC6738}" type="pres">
      <dgm:prSet presAssocID="{5DE3EDA4-931E-410F-B0CE-5FA5FE93A24C}" presName="node" presStyleLbl="node1" presStyleIdx="0" presStyleCnt="3" custLinFactNeighborX="18513" custLinFactNeighborY="114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91BBF7-943F-4F80-A35F-1D47537D9EEB}" type="pres">
      <dgm:prSet presAssocID="{FF7F6B6C-A004-4538-AC4D-F2B80AB040C3}" presName="sibTrans" presStyleLbl="sibTrans2D1" presStyleIdx="0" presStyleCnt="2"/>
      <dgm:spPr/>
      <dgm:t>
        <a:bodyPr/>
        <a:lstStyle/>
        <a:p>
          <a:endParaRPr lang="el-GR"/>
        </a:p>
      </dgm:t>
    </dgm:pt>
    <dgm:pt modelId="{8D067AA2-D39F-4385-B905-7D59C94EB9BD}" type="pres">
      <dgm:prSet presAssocID="{FF7F6B6C-A004-4538-AC4D-F2B80AB040C3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FDA74398-CF32-45AE-85D8-38C92CB416D8}" type="pres">
      <dgm:prSet presAssocID="{85417022-9152-45C1-BC02-92E65E6D7A17}" presName="node" presStyleLbl="node1" presStyleIdx="1" presStyleCnt="3" custScaleX="1263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AE4A28-8A3D-46BC-A2B6-F0383BF5019D}" type="pres">
      <dgm:prSet presAssocID="{DA44FE8F-75D7-408E-818B-B1D1FAFA9C91}" presName="sibTrans" presStyleLbl="sibTrans2D1" presStyleIdx="1" presStyleCnt="2"/>
      <dgm:spPr/>
      <dgm:t>
        <a:bodyPr/>
        <a:lstStyle/>
        <a:p>
          <a:endParaRPr lang="el-GR"/>
        </a:p>
      </dgm:t>
    </dgm:pt>
    <dgm:pt modelId="{BDFA49A8-F6D0-44E1-8417-2238BD9DD87C}" type="pres">
      <dgm:prSet presAssocID="{DA44FE8F-75D7-408E-818B-B1D1FAFA9C91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4F0AB2FC-6806-499A-B67D-B005A9D4FAF8}" type="pres">
      <dgm:prSet presAssocID="{8924A0F7-C738-48D4-95A4-D8865EBDD97D}" presName="node" presStyleLbl="node1" presStyleIdx="2" presStyleCnt="3" custScaleX="910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A89C384-2F3C-4955-8546-7BBFE77BD05F}" type="presOf" srcId="{87104FA1-7610-4223-814F-E9DBF536B4E4}" destId="{CD41B093-2AE7-4A5B-B114-A5DD53FC7959}" srcOrd="0" destOrd="0" presId="urn:microsoft.com/office/officeart/2005/8/layout/process1"/>
    <dgm:cxn modelId="{9080C2AD-A8EC-4E3F-B35C-3D0A35B6D98C}" type="presOf" srcId="{85417022-9152-45C1-BC02-92E65E6D7A17}" destId="{FDA74398-CF32-45AE-85D8-38C92CB416D8}" srcOrd="0" destOrd="0" presId="urn:microsoft.com/office/officeart/2005/8/layout/process1"/>
    <dgm:cxn modelId="{BF70698C-CDEB-4941-88E0-D0512AC548C5}" type="presOf" srcId="{FF7F6B6C-A004-4538-AC4D-F2B80AB040C3}" destId="{7491BBF7-943F-4F80-A35F-1D47537D9EEB}" srcOrd="0" destOrd="0" presId="urn:microsoft.com/office/officeart/2005/8/layout/process1"/>
    <dgm:cxn modelId="{81E9019D-B5A0-417A-AA5B-686889F8EED1}" type="presOf" srcId="{8924A0F7-C738-48D4-95A4-D8865EBDD97D}" destId="{4F0AB2FC-6806-499A-B67D-B005A9D4FAF8}" srcOrd="0" destOrd="0" presId="urn:microsoft.com/office/officeart/2005/8/layout/process1"/>
    <dgm:cxn modelId="{10A2B1F0-C766-4898-AF00-18368F887425}" srcId="{87104FA1-7610-4223-814F-E9DBF536B4E4}" destId="{8924A0F7-C738-48D4-95A4-D8865EBDD97D}" srcOrd="2" destOrd="0" parTransId="{DA007583-9187-4781-9512-2B6F49B1A813}" sibTransId="{7CA979D9-0390-4F07-AA18-A92FA6A91C58}"/>
    <dgm:cxn modelId="{FBE19200-CB63-4108-9907-32BCEA5A642E}" type="presOf" srcId="{DA44FE8F-75D7-408E-818B-B1D1FAFA9C91}" destId="{BDFA49A8-F6D0-44E1-8417-2238BD9DD87C}" srcOrd="1" destOrd="0" presId="urn:microsoft.com/office/officeart/2005/8/layout/process1"/>
    <dgm:cxn modelId="{FCBE1FDB-C997-46BD-9DE7-531AEA8994D2}" srcId="{87104FA1-7610-4223-814F-E9DBF536B4E4}" destId="{5DE3EDA4-931E-410F-B0CE-5FA5FE93A24C}" srcOrd="0" destOrd="0" parTransId="{5606BE01-BBC7-466F-B7B9-4BF987C50B24}" sibTransId="{FF7F6B6C-A004-4538-AC4D-F2B80AB040C3}"/>
    <dgm:cxn modelId="{63C3A3BA-1413-4725-A782-CE5A62859691}" srcId="{87104FA1-7610-4223-814F-E9DBF536B4E4}" destId="{85417022-9152-45C1-BC02-92E65E6D7A17}" srcOrd="1" destOrd="0" parTransId="{F086A2A5-FC63-46F7-88EF-3FAD574753D4}" sibTransId="{DA44FE8F-75D7-408E-818B-B1D1FAFA9C91}"/>
    <dgm:cxn modelId="{52143C01-F24E-4074-9072-1635D3844C72}" type="presOf" srcId="{5DE3EDA4-931E-410F-B0CE-5FA5FE93A24C}" destId="{D606B83C-5A3C-4CDB-90FC-F85123DC6738}" srcOrd="0" destOrd="0" presId="urn:microsoft.com/office/officeart/2005/8/layout/process1"/>
    <dgm:cxn modelId="{963E0B6E-C5D0-493B-80C5-8C9411FC8CF4}" type="presOf" srcId="{FF7F6B6C-A004-4538-AC4D-F2B80AB040C3}" destId="{8D067AA2-D39F-4385-B905-7D59C94EB9BD}" srcOrd="1" destOrd="0" presId="urn:microsoft.com/office/officeart/2005/8/layout/process1"/>
    <dgm:cxn modelId="{B895C642-DC67-47C2-BECE-48878DC709A4}" type="presOf" srcId="{DA44FE8F-75D7-408E-818B-B1D1FAFA9C91}" destId="{ABAE4A28-8A3D-46BC-A2B6-F0383BF5019D}" srcOrd="0" destOrd="0" presId="urn:microsoft.com/office/officeart/2005/8/layout/process1"/>
    <dgm:cxn modelId="{5369D7BD-0089-4E0D-BEB1-42F0EF0AFE97}" type="presParOf" srcId="{CD41B093-2AE7-4A5B-B114-A5DD53FC7959}" destId="{D606B83C-5A3C-4CDB-90FC-F85123DC6738}" srcOrd="0" destOrd="0" presId="urn:microsoft.com/office/officeart/2005/8/layout/process1"/>
    <dgm:cxn modelId="{42C43942-C47A-47C1-9AB6-D486F197DDB0}" type="presParOf" srcId="{CD41B093-2AE7-4A5B-B114-A5DD53FC7959}" destId="{7491BBF7-943F-4F80-A35F-1D47537D9EEB}" srcOrd="1" destOrd="0" presId="urn:microsoft.com/office/officeart/2005/8/layout/process1"/>
    <dgm:cxn modelId="{93C705A9-1186-4715-B752-025BBDA32A37}" type="presParOf" srcId="{7491BBF7-943F-4F80-A35F-1D47537D9EEB}" destId="{8D067AA2-D39F-4385-B905-7D59C94EB9BD}" srcOrd="0" destOrd="0" presId="urn:microsoft.com/office/officeart/2005/8/layout/process1"/>
    <dgm:cxn modelId="{F9E1AEBB-E942-4818-9A67-7483D226777D}" type="presParOf" srcId="{CD41B093-2AE7-4A5B-B114-A5DD53FC7959}" destId="{FDA74398-CF32-45AE-85D8-38C92CB416D8}" srcOrd="2" destOrd="0" presId="urn:microsoft.com/office/officeart/2005/8/layout/process1"/>
    <dgm:cxn modelId="{8A5B97BA-17C6-4B6C-9341-7DCB78D4F98A}" type="presParOf" srcId="{CD41B093-2AE7-4A5B-B114-A5DD53FC7959}" destId="{ABAE4A28-8A3D-46BC-A2B6-F0383BF5019D}" srcOrd="3" destOrd="0" presId="urn:microsoft.com/office/officeart/2005/8/layout/process1"/>
    <dgm:cxn modelId="{D286D8A9-1D10-4E3F-BC98-8826381E4102}" type="presParOf" srcId="{ABAE4A28-8A3D-46BC-A2B6-F0383BF5019D}" destId="{BDFA49A8-F6D0-44E1-8417-2238BD9DD87C}" srcOrd="0" destOrd="0" presId="urn:microsoft.com/office/officeart/2005/8/layout/process1"/>
    <dgm:cxn modelId="{4449495A-740F-41F7-9CA3-B67836A4BF25}" type="presParOf" srcId="{CD41B093-2AE7-4A5B-B114-A5DD53FC7959}" destId="{4F0AB2FC-6806-499A-B67D-B005A9D4FAF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104FA1-7610-4223-814F-E9DBF536B4E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DE3EDA4-931E-410F-B0CE-5FA5FE93A24C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Μέθοδος Ανάλυσης Δεδομένων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06BE01-BBC7-466F-B7B9-4BF987C50B24}" type="parTrans" cxnId="{FCBE1FDB-C997-46BD-9DE7-531AEA8994D2}">
      <dgm:prSet/>
      <dgm:spPr/>
      <dgm:t>
        <a:bodyPr/>
        <a:lstStyle/>
        <a:p>
          <a:endParaRPr lang="el-GR"/>
        </a:p>
      </dgm:t>
    </dgm:pt>
    <dgm:pt modelId="{FF7F6B6C-A004-4538-AC4D-F2B80AB040C3}" type="sibTrans" cxnId="{FCBE1FDB-C997-46BD-9DE7-531AEA8994D2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l-GR"/>
        </a:p>
      </dgm:t>
    </dgm:pt>
    <dgm:pt modelId="{85417022-9152-45C1-BC02-92E65E6D7A17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Ποιοτική Ανάλυση Περιεχομένου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86A2A5-FC63-46F7-88EF-3FAD574753D4}" type="parTrans" cxnId="{63C3A3BA-1413-4725-A782-CE5A62859691}">
      <dgm:prSet/>
      <dgm:spPr/>
      <dgm:t>
        <a:bodyPr/>
        <a:lstStyle/>
        <a:p>
          <a:endParaRPr lang="el-GR"/>
        </a:p>
      </dgm:t>
    </dgm:pt>
    <dgm:pt modelId="{DA44FE8F-75D7-408E-818B-B1D1FAFA9C91}" type="sibTrans" cxnId="{63C3A3BA-1413-4725-A782-CE5A62859691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l-GR"/>
        </a:p>
      </dgm:t>
    </dgm:pt>
    <dgm:pt modelId="{CD41B093-2AE7-4A5B-B114-A5DD53FC7959}" type="pres">
      <dgm:prSet presAssocID="{87104FA1-7610-4223-814F-E9DBF536B4E4}" presName="Name0" presStyleCnt="0">
        <dgm:presLayoutVars>
          <dgm:dir/>
          <dgm:resizeHandles val="exact"/>
        </dgm:presLayoutVars>
      </dgm:prSet>
      <dgm:spPr/>
    </dgm:pt>
    <dgm:pt modelId="{D606B83C-5A3C-4CDB-90FC-F85123DC6738}" type="pres">
      <dgm:prSet presAssocID="{5DE3EDA4-931E-410F-B0CE-5FA5FE93A24C}" presName="node" presStyleLbl="node1" presStyleIdx="0" presStyleCnt="2" custLinFactNeighborX="18513" custLinFactNeighborY="114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91BBF7-943F-4F80-A35F-1D47537D9EEB}" type="pres">
      <dgm:prSet presAssocID="{FF7F6B6C-A004-4538-AC4D-F2B80AB040C3}" presName="sibTrans" presStyleLbl="sibTrans2D1" presStyleIdx="0" presStyleCnt="1"/>
      <dgm:spPr/>
      <dgm:t>
        <a:bodyPr/>
        <a:lstStyle/>
        <a:p>
          <a:endParaRPr lang="el-GR"/>
        </a:p>
      </dgm:t>
    </dgm:pt>
    <dgm:pt modelId="{8D067AA2-D39F-4385-B905-7D59C94EB9BD}" type="pres">
      <dgm:prSet presAssocID="{FF7F6B6C-A004-4538-AC4D-F2B80AB040C3}" presName="connectorText" presStyleLbl="sibTrans2D1" presStyleIdx="0" presStyleCnt="1"/>
      <dgm:spPr/>
      <dgm:t>
        <a:bodyPr/>
        <a:lstStyle/>
        <a:p>
          <a:endParaRPr lang="el-GR"/>
        </a:p>
      </dgm:t>
    </dgm:pt>
    <dgm:pt modelId="{FDA74398-CF32-45AE-85D8-38C92CB416D8}" type="pres">
      <dgm:prSet presAssocID="{85417022-9152-45C1-BC02-92E65E6D7A17}" presName="node" presStyleLbl="node1" presStyleIdx="1" presStyleCnt="2" custScaleX="1263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63E0B6E-C5D0-493B-80C5-8C9411FC8CF4}" type="presOf" srcId="{FF7F6B6C-A004-4538-AC4D-F2B80AB040C3}" destId="{8D067AA2-D39F-4385-B905-7D59C94EB9BD}" srcOrd="1" destOrd="0" presId="urn:microsoft.com/office/officeart/2005/8/layout/process1"/>
    <dgm:cxn modelId="{FCBE1FDB-C997-46BD-9DE7-531AEA8994D2}" srcId="{87104FA1-7610-4223-814F-E9DBF536B4E4}" destId="{5DE3EDA4-931E-410F-B0CE-5FA5FE93A24C}" srcOrd="0" destOrd="0" parTransId="{5606BE01-BBC7-466F-B7B9-4BF987C50B24}" sibTransId="{FF7F6B6C-A004-4538-AC4D-F2B80AB040C3}"/>
    <dgm:cxn modelId="{BF70698C-CDEB-4941-88E0-D0512AC548C5}" type="presOf" srcId="{FF7F6B6C-A004-4538-AC4D-F2B80AB040C3}" destId="{7491BBF7-943F-4F80-A35F-1D47537D9EEB}" srcOrd="0" destOrd="0" presId="urn:microsoft.com/office/officeart/2005/8/layout/process1"/>
    <dgm:cxn modelId="{6A89C384-2F3C-4955-8546-7BBFE77BD05F}" type="presOf" srcId="{87104FA1-7610-4223-814F-E9DBF536B4E4}" destId="{CD41B093-2AE7-4A5B-B114-A5DD53FC7959}" srcOrd="0" destOrd="0" presId="urn:microsoft.com/office/officeart/2005/8/layout/process1"/>
    <dgm:cxn modelId="{63C3A3BA-1413-4725-A782-CE5A62859691}" srcId="{87104FA1-7610-4223-814F-E9DBF536B4E4}" destId="{85417022-9152-45C1-BC02-92E65E6D7A17}" srcOrd="1" destOrd="0" parTransId="{F086A2A5-FC63-46F7-88EF-3FAD574753D4}" sibTransId="{DA44FE8F-75D7-408E-818B-B1D1FAFA9C91}"/>
    <dgm:cxn modelId="{9080C2AD-A8EC-4E3F-B35C-3D0A35B6D98C}" type="presOf" srcId="{85417022-9152-45C1-BC02-92E65E6D7A17}" destId="{FDA74398-CF32-45AE-85D8-38C92CB416D8}" srcOrd="0" destOrd="0" presId="urn:microsoft.com/office/officeart/2005/8/layout/process1"/>
    <dgm:cxn modelId="{52143C01-F24E-4074-9072-1635D3844C72}" type="presOf" srcId="{5DE3EDA4-931E-410F-B0CE-5FA5FE93A24C}" destId="{D606B83C-5A3C-4CDB-90FC-F85123DC6738}" srcOrd="0" destOrd="0" presId="urn:microsoft.com/office/officeart/2005/8/layout/process1"/>
    <dgm:cxn modelId="{5369D7BD-0089-4E0D-BEB1-42F0EF0AFE97}" type="presParOf" srcId="{CD41B093-2AE7-4A5B-B114-A5DD53FC7959}" destId="{D606B83C-5A3C-4CDB-90FC-F85123DC6738}" srcOrd="0" destOrd="0" presId="urn:microsoft.com/office/officeart/2005/8/layout/process1"/>
    <dgm:cxn modelId="{42C43942-C47A-47C1-9AB6-D486F197DDB0}" type="presParOf" srcId="{CD41B093-2AE7-4A5B-B114-A5DD53FC7959}" destId="{7491BBF7-943F-4F80-A35F-1D47537D9EEB}" srcOrd="1" destOrd="0" presId="urn:microsoft.com/office/officeart/2005/8/layout/process1"/>
    <dgm:cxn modelId="{93C705A9-1186-4715-B752-025BBDA32A37}" type="presParOf" srcId="{7491BBF7-943F-4F80-A35F-1D47537D9EEB}" destId="{8D067AA2-D39F-4385-B905-7D59C94EB9BD}" srcOrd="0" destOrd="0" presId="urn:microsoft.com/office/officeart/2005/8/layout/process1"/>
    <dgm:cxn modelId="{F9E1AEBB-E942-4818-9A67-7483D226777D}" type="presParOf" srcId="{CD41B093-2AE7-4A5B-B114-A5DD53FC7959}" destId="{FDA74398-CF32-45AE-85D8-38C92CB416D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9E7F2C-0182-4580-B8E4-BF14BE3CB49B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C1AA87EB-2848-4D94-B05D-FDCCA21A145A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 </a:t>
          </a:r>
        </a:p>
      </dgm:t>
    </dgm:pt>
    <dgm:pt modelId="{8A2D9D3D-15A2-4C33-A906-6D1E5411ED1E}" type="parTrans" cxnId="{5A9A4932-212D-4C94-A187-34A25F09369E}">
      <dgm:prSet/>
      <dgm:spPr/>
      <dgm:t>
        <a:bodyPr/>
        <a:lstStyle/>
        <a:p>
          <a:endParaRPr lang="el-GR"/>
        </a:p>
      </dgm:t>
    </dgm:pt>
    <dgm:pt modelId="{8E9057B4-83A7-41F2-8C44-94F589224B57}" type="sibTrans" cxnId="{5A9A4932-212D-4C94-A187-34A25F09369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l-GR"/>
        </a:p>
      </dgm:t>
    </dgm:pt>
    <dgm:pt modelId="{7871CD11-C2F0-4CA0-A09E-1CD5F8600634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 με ερωτήματα ανοικτού τύπου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2F743C-2587-4C13-82B9-65FA7AE7AFBB}" type="parTrans" cxnId="{C6332754-9CEF-408E-8B41-6378C10A18B4}">
      <dgm:prSet/>
      <dgm:spPr/>
      <dgm:t>
        <a:bodyPr/>
        <a:lstStyle/>
        <a:p>
          <a:endParaRPr lang="el-GR"/>
        </a:p>
      </dgm:t>
    </dgm:pt>
    <dgm:pt modelId="{B6638858-8B15-408F-91DA-26A74404AD0F}" type="sibTrans" cxnId="{C6332754-9CEF-408E-8B41-6378C10A18B4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l-GR"/>
        </a:p>
      </dgm:t>
    </dgm:pt>
    <dgm:pt modelId="{EC38B0BC-4A1D-4C91-838E-B8C2D38DD0B2}">
      <dgm:prSet phldrT="[Κείμενο]" custT="1"/>
      <dgm:spPr>
        <a:solidFill>
          <a:schemeClr val="accent2">
            <a:lumMod val="60000"/>
            <a:lumOff val="40000"/>
          </a:schemeClr>
        </a:solidFill>
        <a:ln w="28575">
          <a:solidFill>
            <a:srgbClr val="C0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el-GR" sz="2000" b="1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ερωτήματα δημογραφικών στοιχείων &amp; 56 ερωτήματα αποτίμησης Ε.Υ.</a:t>
          </a:r>
          <a:endParaRPr lang="el-G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9DCBFF-3647-4414-85CE-402936FDA357}" type="parTrans" cxnId="{C4E704E1-19C1-4806-8191-1FAA642FDEAC}">
      <dgm:prSet/>
      <dgm:spPr/>
      <dgm:t>
        <a:bodyPr/>
        <a:lstStyle/>
        <a:p>
          <a:endParaRPr lang="el-GR"/>
        </a:p>
      </dgm:t>
    </dgm:pt>
    <dgm:pt modelId="{97D22CD7-0EBA-47E2-8A42-662FC86320CE}" type="sibTrans" cxnId="{C4E704E1-19C1-4806-8191-1FAA642FDEAC}">
      <dgm:prSet/>
      <dgm:spPr/>
      <dgm:t>
        <a:bodyPr/>
        <a:lstStyle/>
        <a:p>
          <a:endParaRPr lang="el-GR"/>
        </a:p>
      </dgm:t>
    </dgm:pt>
    <dgm:pt modelId="{0BA2F0E9-92B3-4942-891F-C09D5DDBCAF4}" type="pres">
      <dgm:prSet presAssocID="{539E7F2C-0182-4580-B8E4-BF14BE3CB49B}" presName="Name0" presStyleCnt="0">
        <dgm:presLayoutVars>
          <dgm:dir/>
          <dgm:resizeHandles val="exact"/>
        </dgm:presLayoutVars>
      </dgm:prSet>
      <dgm:spPr/>
    </dgm:pt>
    <dgm:pt modelId="{1E8E2C77-6224-43C1-A11D-3BC31BC66357}" type="pres">
      <dgm:prSet presAssocID="{C1AA87EB-2848-4D94-B05D-FDCCA21A145A}" presName="node" presStyleLbl="node1" presStyleIdx="0" presStyleCnt="3" custScaleX="121076" custLinFactNeighborX="-113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CFC3F44-4302-4F2D-96FD-2AA00F6D29BC}" type="pres">
      <dgm:prSet presAssocID="{8E9057B4-83A7-41F2-8C44-94F589224B57}" presName="sibTrans" presStyleLbl="sibTrans2D1" presStyleIdx="0" presStyleCnt="2"/>
      <dgm:spPr/>
      <dgm:t>
        <a:bodyPr/>
        <a:lstStyle/>
        <a:p>
          <a:endParaRPr lang="el-GR"/>
        </a:p>
      </dgm:t>
    </dgm:pt>
    <dgm:pt modelId="{CD9CBE67-A8BF-4EDB-988C-747B309DAE22}" type="pres">
      <dgm:prSet presAssocID="{8E9057B4-83A7-41F2-8C44-94F589224B57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49E28095-F627-4021-968F-3D7577714874}" type="pres">
      <dgm:prSet presAssocID="{7871CD11-C2F0-4CA0-A09E-1CD5F860063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1378AC4-A5DA-44DC-A8AB-5085A4F9EAC2}" type="pres">
      <dgm:prSet presAssocID="{B6638858-8B15-408F-91DA-26A74404AD0F}" presName="sibTrans" presStyleLbl="sibTrans2D1" presStyleIdx="1" presStyleCnt="2"/>
      <dgm:spPr/>
      <dgm:t>
        <a:bodyPr/>
        <a:lstStyle/>
        <a:p>
          <a:endParaRPr lang="el-GR"/>
        </a:p>
      </dgm:t>
    </dgm:pt>
    <dgm:pt modelId="{B46EAB88-29DA-45BD-83C6-1177F5C50936}" type="pres">
      <dgm:prSet presAssocID="{B6638858-8B15-408F-91DA-26A74404AD0F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D9A0AAB5-83B1-4C8F-B52C-ED9A85DB0DB0}" type="pres">
      <dgm:prSet presAssocID="{EC38B0BC-4A1D-4C91-838E-B8C2D38DD0B2}" presName="node" presStyleLbl="node1" presStyleIdx="2" presStyleCnt="3" custScaleX="9132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A45B9A6-CA94-401F-8187-CB92DCC5AF06}" type="presOf" srcId="{7871CD11-C2F0-4CA0-A09E-1CD5F8600634}" destId="{49E28095-F627-4021-968F-3D7577714874}" srcOrd="0" destOrd="0" presId="urn:microsoft.com/office/officeart/2005/8/layout/process1"/>
    <dgm:cxn modelId="{C4E704E1-19C1-4806-8191-1FAA642FDEAC}" srcId="{539E7F2C-0182-4580-B8E4-BF14BE3CB49B}" destId="{EC38B0BC-4A1D-4C91-838E-B8C2D38DD0B2}" srcOrd="2" destOrd="0" parTransId="{469DCBFF-3647-4414-85CE-402936FDA357}" sibTransId="{97D22CD7-0EBA-47E2-8A42-662FC86320CE}"/>
    <dgm:cxn modelId="{FD67FDAA-4216-4C3D-BD60-51C8A834C10A}" type="presOf" srcId="{539E7F2C-0182-4580-B8E4-BF14BE3CB49B}" destId="{0BA2F0E9-92B3-4942-891F-C09D5DDBCAF4}" srcOrd="0" destOrd="0" presId="urn:microsoft.com/office/officeart/2005/8/layout/process1"/>
    <dgm:cxn modelId="{852791F1-F037-473B-8E8F-18847B6F4BBA}" type="presOf" srcId="{B6638858-8B15-408F-91DA-26A74404AD0F}" destId="{B46EAB88-29DA-45BD-83C6-1177F5C50936}" srcOrd="1" destOrd="0" presId="urn:microsoft.com/office/officeart/2005/8/layout/process1"/>
    <dgm:cxn modelId="{C6332754-9CEF-408E-8B41-6378C10A18B4}" srcId="{539E7F2C-0182-4580-B8E4-BF14BE3CB49B}" destId="{7871CD11-C2F0-4CA0-A09E-1CD5F8600634}" srcOrd="1" destOrd="0" parTransId="{3E2F743C-2587-4C13-82B9-65FA7AE7AFBB}" sibTransId="{B6638858-8B15-408F-91DA-26A74404AD0F}"/>
    <dgm:cxn modelId="{15CBC494-26AB-4128-8EF7-8A9B5C509124}" type="presOf" srcId="{B6638858-8B15-408F-91DA-26A74404AD0F}" destId="{51378AC4-A5DA-44DC-A8AB-5085A4F9EAC2}" srcOrd="0" destOrd="0" presId="urn:microsoft.com/office/officeart/2005/8/layout/process1"/>
    <dgm:cxn modelId="{545DF076-5630-4FBA-BB1F-1F507109B561}" type="presOf" srcId="{EC38B0BC-4A1D-4C91-838E-B8C2D38DD0B2}" destId="{D9A0AAB5-83B1-4C8F-B52C-ED9A85DB0DB0}" srcOrd="0" destOrd="0" presId="urn:microsoft.com/office/officeart/2005/8/layout/process1"/>
    <dgm:cxn modelId="{F0AA6183-8DA6-4AA7-A503-E6919DA33705}" type="presOf" srcId="{C1AA87EB-2848-4D94-B05D-FDCCA21A145A}" destId="{1E8E2C77-6224-43C1-A11D-3BC31BC66357}" srcOrd="0" destOrd="0" presId="urn:microsoft.com/office/officeart/2005/8/layout/process1"/>
    <dgm:cxn modelId="{CA276422-DEF3-4466-8252-D03EB96950EB}" type="presOf" srcId="{8E9057B4-83A7-41F2-8C44-94F589224B57}" destId="{CD9CBE67-A8BF-4EDB-988C-747B309DAE22}" srcOrd="1" destOrd="0" presId="urn:microsoft.com/office/officeart/2005/8/layout/process1"/>
    <dgm:cxn modelId="{5A9A4932-212D-4C94-A187-34A25F09369E}" srcId="{539E7F2C-0182-4580-B8E4-BF14BE3CB49B}" destId="{C1AA87EB-2848-4D94-B05D-FDCCA21A145A}" srcOrd="0" destOrd="0" parTransId="{8A2D9D3D-15A2-4C33-A906-6D1E5411ED1E}" sibTransId="{8E9057B4-83A7-41F2-8C44-94F589224B57}"/>
    <dgm:cxn modelId="{F2CA86AF-7302-4630-BCE0-F81733C441B2}" type="presOf" srcId="{8E9057B4-83A7-41F2-8C44-94F589224B57}" destId="{1CFC3F44-4302-4F2D-96FD-2AA00F6D29BC}" srcOrd="0" destOrd="0" presId="urn:microsoft.com/office/officeart/2005/8/layout/process1"/>
    <dgm:cxn modelId="{F8FA6AE4-5B2B-4E7E-B40E-B0C0980D3FAA}" type="presParOf" srcId="{0BA2F0E9-92B3-4942-891F-C09D5DDBCAF4}" destId="{1E8E2C77-6224-43C1-A11D-3BC31BC66357}" srcOrd="0" destOrd="0" presId="urn:microsoft.com/office/officeart/2005/8/layout/process1"/>
    <dgm:cxn modelId="{2131450A-3634-4F14-A352-DA7D52BB5207}" type="presParOf" srcId="{0BA2F0E9-92B3-4942-891F-C09D5DDBCAF4}" destId="{1CFC3F44-4302-4F2D-96FD-2AA00F6D29BC}" srcOrd="1" destOrd="0" presId="urn:microsoft.com/office/officeart/2005/8/layout/process1"/>
    <dgm:cxn modelId="{56775F27-38FF-4188-A6DE-7A0EDF887207}" type="presParOf" srcId="{1CFC3F44-4302-4F2D-96FD-2AA00F6D29BC}" destId="{CD9CBE67-A8BF-4EDB-988C-747B309DAE22}" srcOrd="0" destOrd="0" presId="urn:microsoft.com/office/officeart/2005/8/layout/process1"/>
    <dgm:cxn modelId="{0F7E4D70-2C64-4207-B2FB-0976F9D3751F}" type="presParOf" srcId="{0BA2F0E9-92B3-4942-891F-C09D5DDBCAF4}" destId="{49E28095-F627-4021-968F-3D7577714874}" srcOrd="2" destOrd="0" presId="urn:microsoft.com/office/officeart/2005/8/layout/process1"/>
    <dgm:cxn modelId="{8BC7D739-2A95-4121-A141-4D6F57A49995}" type="presParOf" srcId="{0BA2F0E9-92B3-4942-891F-C09D5DDBCAF4}" destId="{51378AC4-A5DA-44DC-A8AB-5085A4F9EAC2}" srcOrd="3" destOrd="0" presId="urn:microsoft.com/office/officeart/2005/8/layout/process1"/>
    <dgm:cxn modelId="{3E44348A-AFCF-4B4B-BCE7-1629688EF3A5}" type="presParOf" srcId="{51378AC4-A5DA-44DC-A8AB-5085A4F9EAC2}" destId="{B46EAB88-29DA-45BD-83C6-1177F5C50936}" srcOrd="0" destOrd="0" presId="urn:microsoft.com/office/officeart/2005/8/layout/process1"/>
    <dgm:cxn modelId="{D819E049-9BA5-4EDF-9556-712DEF27B70E}" type="presParOf" srcId="{0BA2F0E9-92B3-4942-891F-C09D5DDBCAF4}" destId="{D9A0AAB5-83B1-4C8F-B52C-ED9A85DB0DB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9EC90-36CD-4DC5-8DBA-7B5E1E5FB21B}">
      <dsp:nvSpPr>
        <dsp:cNvPr id="0" name=""/>
        <dsp:cNvSpPr/>
      </dsp:nvSpPr>
      <dsp:spPr>
        <a:xfrm>
          <a:off x="3140" y="371859"/>
          <a:ext cx="2211199" cy="156053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Είδος της έρευνας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847" y="417566"/>
        <a:ext cx="2119785" cy="1469122"/>
      </dsp:txXfrm>
    </dsp:sp>
    <dsp:sp modelId="{413E4B5A-804C-416C-A846-A8A96774DB90}">
      <dsp:nvSpPr>
        <dsp:cNvPr id="0" name=""/>
        <dsp:cNvSpPr/>
      </dsp:nvSpPr>
      <dsp:spPr>
        <a:xfrm>
          <a:off x="2435459" y="877939"/>
          <a:ext cx="468774" cy="548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>
        <a:off x="2435459" y="987614"/>
        <a:ext cx="328142" cy="329027"/>
      </dsp:txXfrm>
    </dsp:sp>
    <dsp:sp modelId="{11FA70ED-39FD-4E05-9054-5525CB0C83B0}">
      <dsp:nvSpPr>
        <dsp:cNvPr id="0" name=""/>
        <dsp:cNvSpPr/>
      </dsp:nvSpPr>
      <dsp:spPr>
        <a:xfrm>
          <a:off x="3098819" y="371859"/>
          <a:ext cx="1750539" cy="156053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931B1B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Ποιοτική Έρευνα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44526" y="417566"/>
        <a:ext cx="1659125" cy="1469122"/>
      </dsp:txXfrm>
    </dsp:sp>
    <dsp:sp modelId="{1EF838E5-A06B-4AC8-92EB-5C2F36F089D4}">
      <dsp:nvSpPr>
        <dsp:cNvPr id="0" name=""/>
        <dsp:cNvSpPr/>
      </dsp:nvSpPr>
      <dsp:spPr>
        <a:xfrm rot="24213">
          <a:off x="5027383" y="886687"/>
          <a:ext cx="377428" cy="5483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>
        <a:off x="5027384" y="995963"/>
        <a:ext cx="264200" cy="329027"/>
      </dsp:txXfrm>
    </dsp:sp>
    <dsp:sp modelId="{97D07884-5AA4-4750-AB62-92335C4934F2}">
      <dsp:nvSpPr>
        <dsp:cNvPr id="0" name=""/>
        <dsp:cNvSpPr/>
      </dsp:nvSpPr>
      <dsp:spPr>
        <a:xfrm>
          <a:off x="5561471" y="392926"/>
          <a:ext cx="2807426" cy="156053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931B1B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Σκόπιμη</a:t>
          </a:r>
          <a:r>
            <a:rPr lang="el-GR" sz="2000" b="1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Δειγματοληψία</a:t>
          </a:r>
          <a:br>
            <a:rPr lang="el-GR" sz="2000" b="1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br>
            <a:rPr lang="el-GR" sz="2000" b="1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«Δειγματοληψία Ειδικών»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07178" y="438633"/>
        <a:ext cx="2716012" cy="14691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6B83C-5A3C-4CDB-90FC-F85123DC6738}">
      <dsp:nvSpPr>
        <dsp:cNvPr id="0" name=""/>
        <dsp:cNvSpPr/>
      </dsp:nvSpPr>
      <dsp:spPr>
        <a:xfrm>
          <a:off x="162431" y="15336"/>
          <a:ext cx="2154790" cy="2504943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Δείγμα της Έρευνας </a:t>
          </a:r>
        </a:p>
      </dsp:txBody>
      <dsp:txXfrm>
        <a:off x="225543" y="78448"/>
        <a:ext cx="2028566" cy="2378719"/>
      </dsp:txXfrm>
    </dsp:sp>
    <dsp:sp modelId="{7491BBF7-943F-4F80-A35F-1D47537D9EEB}">
      <dsp:nvSpPr>
        <dsp:cNvPr id="0" name=""/>
        <dsp:cNvSpPr/>
      </dsp:nvSpPr>
      <dsp:spPr>
        <a:xfrm rot="21591607">
          <a:off x="2492808" y="997100"/>
          <a:ext cx="372246" cy="5343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2492808" y="1104113"/>
        <a:ext cx="260572" cy="320633"/>
      </dsp:txXfrm>
    </dsp:sp>
    <dsp:sp modelId="{FDA74398-CF32-45AE-85D8-38C92CB416D8}">
      <dsp:nvSpPr>
        <dsp:cNvPr id="0" name=""/>
        <dsp:cNvSpPr/>
      </dsp:nvSpPr>
      <dsp:spPr>
        <a:xfrm>
          <a:off x="3019571" y="7668"/>
          <a:ext cx="2722448" cy="2504943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Γυναίκες3</a:t>
          </a:r>
          <a:b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</a:b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-</a:t>
          </a:r>
          <a:endParaRPr lang="el-GR" sz="20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 Απόφοιτοι Παιδαγωγικού Τμήματος</a:t>
          </a:r>
          <a:b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b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Απόφοιτος Φιλολογίας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92938" y="81035"/>
        <a:ext cx="2575714" cy="2358209"/>
      </dsp:txXfrm>
    </dsp:sp>
    <dsp:sp modelId="{ABAE4A28-8A3D-46BC-A2B6-F0383BF5019D}">
      <dsp:nvSpPr>
        <dsp:cNvPr id="0" name=""/>
        <dsp:cNvSpPr/>
      </dsp:nvSpPr>
      <dsp:spPr>
        <a:xfrm>
          <a:off x="5957498" y="992946"/>
          <a:ext cx="456815" cy="5343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5957498" y="1099823"/>
        <a:ext cx="319771" cy="320633"/>
      </dsp:txXfrm>
    </dsp:sp>
    <dsp:sp modelId="{4F0AB2FC-6806-499A-B67D-B005A9D4FAF8}">
      <dsp:nvSpPr>
        <dsp:cNvPr id="0" name=""/>
        <dsp:cNvSpPr/>
      </dsp:nvSpPr>
      <dsp:spPr>
        <a:xfrm>
          <a:off x="6603935" y="7668"/>
          <a:ext cx="1962151" cy="2504943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Ηλικιακή ομάδα:</a:t>
          </a:r>
          <a:b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22-30</a:t>
          </a: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2</a:t>
          </a:r>
          <a:b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</a:b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31-401</a:t>
          </a:r>
          <a:b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</a:b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Έτη προϋπηρεσίας: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0-2</a:t>
          </a: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2</a:t>
          </a:r>
          <a:b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</a:b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5-101 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61404" y="65137"/>
        <a:ext cx="1847213" cy="23900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6B83C-5A3C-4CDB-90FC-F85123DC6738}">
      <dsp:nvSpPr>
        <dsp:cNvPr id="0" name=""/>
        <dsp:cNvSpPr/>
      </dsp:nvSpPr>
      <dsp:spPr>
        <a:xfrm>
          <a:off x="243139" y="66180"/>
          <a:ext cx="3213357" cy="192801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Μέθοδος Ανάλυσης Δεδομένων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609" y="122650"/>
        <a:ext cx="3100417" cy="1815074"/>
      </dsp:txXfrm>
    </dsp:sp>
    <dsp:sp modelId="{7491BBF7-943F-4F80-A35F-1D47537D9EEB}">
      <dsp:nvSpPr>
        <dsp:cNvPr id="0" name=""/>
        <dsp:cNvSpPr/>
      </dsp:nvSpPr>
      <dsp:spPr>
        <a:xfrm rot="21583798">
          <a:off x="3718340" y="621616"/>
          <a:ext cx="555121" cy="7969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400" kern="1200"/>
        </a:p>
      </dsp:txBody>
      <dsp:txXfrm>
        <a:off x="3718341" y="781390"/>
        <a:ext cx="388585" cy="478148"/>
      </dsp:txXfrm>
    </dsp:sp>
    <dsp:sp modelId="{FDA74398-CF32-45AE-85D8-38C92CB416D8}">
      <dsp:nvSpPr>
        <dsp:cNvPr id="0" name=""/>
        <dsp:cNvSpPr/>
      </dsp:nvSpPr>
      <dsp:spPr>
        <a:xfrm>
          <a:off x="4503884" y="44104"/>
          <a:ext cx="4059883" cy="192801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Ποιοτική Ανάλυση Περιεχομένου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60354" y="100574"/>
        <a:ext cx="3946943" cy="18150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E2C77-6224-43C1-A11D-3BC31BC66357}">
      <dsp:nvSpPr>
        <dsp:cNvPr id="0" name=""/>
        <dsp:cNvSpPr/>
      </dsp:nvSpPr>
      <dsp:spPr>
        <a:xfrm>
          <a:off x="1832" y="0"/>
          <a:ext cx="2599760" cy="158417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 </a:t>
          </a:r>
        </a:p>
      </dsp:txBody>
      <dsp:txXfrm>
        <a:off x="48231" y="46399"/>
        <a:ext cx="2506962" cy="1491377"/>
      </dsp:txXfrm>
    </dsp:sp>
    <dsp:sp modelId="{1CFC3F44-4302-4F2D-96FD-2AA00F6D29BC}">
      <dsp:nvSpPr>
        <dsp:cNvPr id="0" name=""/>
        <dsp:cNvSpPr/>
      </dsp:nvSpPr>
      <dsp:spPr>
        <a:xfrm>
          <a:off x="2818742" y="525833"/>
          <a:ext cx="460357" cy="5325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2818742" y="632335"/>
        <a:ext cx="322250" cy="319504"/>
      </dsp:txXfrm>
    </dsp:sp>
    <dsp:sp modelId="{49E28095-F627-4021-968F-3D7577714874}">
      <dsp:nvSpPr>
        <dsp:cNvPr id="0" name=""/>
        <dsp:cNvSpPr/>
      </dsp:nvSpPr>
      <dsp:spPr>
        <a:xfrm>
          <a:off x="3470191" y="0"/>
          <a:ext cx="2147213" cy="158417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 με ερωτήματα ανοικτού τύπου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16590" y="46399"/>
        <a:ext cx="2054415" cy="1491377"/>
      </dsp:txXfrm>
    </dsp:sp>
    <dsp:sp modelId="{51378AC4-A5DA-44DC-A8AB-5085A4F9EAC2}">
      <dsp:nvSpPr>
        <dsp:cNvPr id="0" name=""/>
        <dsp:cNvSpPr/>
      </dsp:nvSpPr>
      <dsp:spPr>
        <a:xfrm>
          <a:off x="5832126" y="525833"/>
          <a:ext cx="455209" cy="5325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5832126" y="632335"/>
        <a:ext cx="318646" cy="319504"/>
      </dsp:txXfrm>
    </dsp:sp>
    <dsp:sp modelId="{D9A0AAB5-83B1-4C8F-B52C-ED9A85DB0DB0}">
      <dsp:nvSpPr>
        <dsp:cNvPr id="0" name=""/>
        <dsp:cNvSpPr/>
      </dsp:nvSpPr>
      <dsp:spPr>
        <a:xfrm>
          <a:off x="6476290" y="0"/>
          <a:ext cx="1960899" cy="158417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el-GR" sz="2000" b="1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ερωτήματα δημογραφικών στοιχείων &amp; 56 ερωτήματα αποτίμησης Ε.Υ.</a:t>
          </a:r>
          <a:endParaRPr lang="el-G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22689" y="46399"/>
        <a:ext cx="1868101" cy="1491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3530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Εάν δηλαδή διέπεται το Ε.Υ. από τις αρχές και τη μεθοδολογία</a:t>
            </a:r>
            <a:r>
              <a:rPr lang="el-GR" baseline="0" dirty="0" smtClean="0"/>
              <a:t> της εξ αποστάσεως εκπαίδευσης βρέθηκε ότι: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0866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6313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7532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94254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sz="1200" dirty="0" smtClean="0">
              <a:ea typeface="Calibri" panose="020F050202020403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022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7824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3592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4052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3236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0289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04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8358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678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186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3/19/2022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chamilo.datacenter.uoc.gr/metchamilo/courses/DIATARAXHELLEIMMATIKHSPROSOXHSHKAIY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433222"/>
            <a:ext cx="6430090" cy="1719011"/>
          </a:xfrm>
        </p:spPr>
        <p:txBody>
          <a:bodyPr>
            <a:noAutofit/>
          </a:bodyPr>
          <a:lstStyle/>
          <a:p>
            <a:r>
              <a:rPr lang="el-GR" sz="2400" spc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ΔΙΠΛΩΜΑΤΙΚΗ ΕΡΓΑΣΙΑ  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«Σχεδιασμός, Υλοποίηση και Αποτίμηση Εκπαιδευτικού Υλικού Συμβουλευτικής Υποστήριξης Εκπαιδευτικών για τη ΔΕΠ -Υ στο Σχολείο με τη μέθοδο της Εξ Αποστάσεως Εκπαίδευσης»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cs typeface="Times New Roman" panose="02020603050405020304" pitchFamily="18" charset="0"/>
              </a:rPr>
              <a:t>Πρόγραμμα Μεταπτυχιακών Σπουδών: </a:t>
            </a:r>
            <a:endParaRPr lang="en-US" sz="1400" dirty="0">
              <a:cs typeface="Times New Roman" panose="02020603050405020304" pitchFamily="18" charset="0"/>
            </a:endParaRPr>
          </a:p>
          <a:p>
            <a:pPr algn="ctr"/>
            <a:r>
              <a:rPr lang="el-GR" sz="1400" dirty="0">
                <a:cs typeface="Times New Roman" panose="0202060305040502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cs typeface="Times New Roman" panose="02020603050405020304" pitchFamily="18" charset="0"/>
              </a:rPr>
              <a:t>Learning</a:t>
            </a:r>
            <a:r>
              <a:rPr lang="el-GR" sz="1400" dirty="0">
                <a:cs typeface="Times New Roman" panose="02020603050405020304" pitchFamily="18" charset="0"/>
              </a:rPr>
              <a:t>)»</a:t>
            </a:r>
            <a:endParaRPr lang="el-GR" sz="1200" dirty="0">
              <a:cs typeface="Times New Roman" panose="0202060305040502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2299" y="6269583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Γιακουμάκη Ελένη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865858"/>
              </p:ext>
            </p:extLst>
          </p:nvPr>
        </p:nvGraphicFramePr>
        <p:xfrm>
          <a:off x="990980" y="4690294"/>
          <a:ext cx="7639425" cy="1424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6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2412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Μουζάκης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800" b="1" kern="1200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Χ.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l-GR" sz="135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– Σύμβουλος ΕΑΠ</a:t>
                      </a:r>
                    </a:p>
                    <a:p>
                      <a:pPr algn="ctr"/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Παπαδημητρίου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Σ.</a:t>
                      </a:r>
                      <a:b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l-GR" sz="135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Καθηγήτρια ΣΕΠ του ΕΑΠ</a:t>
                      </a:r>
                      <a:endParaRPr lang="el-GR" sz="135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Παναγιωτακόπουλος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Χ.</a:t>
                      </a:r>
                      <a:b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l-GR" sz="135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 Τμήματος Επιστημών της Εκπαίδευσης και Κοινωνικής Εργασίας</a:t>
                      </a:r>
                      <a:r>
                        <a:rPr lang="el-GR" sz="135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l-GR" sz="135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Παν. Πατρών</a:t>
                      </a:r>
                    </a:p>
                    <a:p>
                      <a:pPr algn="ctr"/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7157" y="426283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848872" cy="765652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εξώφυλλο του μαθήματος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9740809A-AFF6-431D-9C50-1134B5B984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7" t="28664" r="23191" b="18471"/>
          <a:stretch/>
        </p:blipFill>
        <p:spPr bwMode="auto">
          <a:xfrm>
            <a:off x="971600" y="1700808"/>
            <a:ext cx="7794646" cy="43022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4980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848872" cy="7656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Διαφάνεια επεξήγησης εικονιδίων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F170A65C-3090-43BB-A939-8F99CDCEA7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4" t="28669" r="23202" b="21519"/>
          <a:stretch/>
        </p:blipFill>
        <p:spPr bwMode="auto">
          <a:xfrm>
            <a:off x="539552" y="1628800"/>
            <a:ext cx="8446188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82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75656" y="719093"/>
            <a:ext cx="4166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 smtClean="0">
                <a:cs typeface="Times New Roman" panose="02020603050405020304" pitchFamily="18" charset="0"/>
              </a:rPr>
              <a:t>Εισαγωγή </a:t>
            </a:r>
            <a:r>
              <a:rPr lang="el-GR" sz="3200" b="1" dirty="0">
                <a:cs typeface="Times New Roman" panose="02020603050405020304" pitchFamily="18" charset="0"/>
              </a:rPr>
              <a:t>στο </a:t>
            </a:r>
            <a:r>
              <a:rPr lang="en-US" sz="3200" b="1" dirty="0">
                <a:cs typeface="Times New Roman" panose="02020603050405020304" pitchFamily="18" charset="0"/>
              </a:rPr>
              <a:t>chamilo</a:t>
            </a:r>
            <a:endParaRPr lang="el-GR" sz="3200" b="1" dirty="0"/>
          </a:p>
        </p:txBody>
      </p:sp>
      <p:pic>
        <p:nvPicPr>
          <p:cNvPr id="6" name="Θέση περιεχομένου 1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80" y="1715911"/>
            <a:ext cx="8448925" cy="4100495"/>
          </a:xfrm>
        </p:spPr>
      </p:pic>
    </p:spTree>
    <p:extLst>
      <p:ext uri="{BB962C8B-B14F-4D97-AF65-F5344CB8AC3E}">
        <p14:creationId xmlns:p14="http://schemas.microsoft.com/office/powerpoint/2010/main" val="146262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03352" y="715482"/>
            <a:ext cx="7417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800" b="1" dirty="0">
                <a:cs typeface="Times New Roman" panose="02020603050405020304" pitchFamily="18" charset="0"/>
              </a:rPr>
              <a:t>Η δομή του μαθήματος-Οι διδακτικές ενότητες</a:t>
            </a:r>
          </a:p>
        </p:txBody>
      </p:sp>
      <p:pic>
        <p:nvPicPr>
          <p:cNvPr id="9" name="Θέση περιεχομένου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9" y="1700808"/>
            <a:ext cx="8655711" cy="4464496"/>
          </a:xfrm>
        </p:spPr>
      </p:pic>
    </p:spTree>
    <p:extLst>
      <p:ext uri="{BB962C8B-B14F-4D97-AF65-F5344CB8AC3E}">
        <p14:creationId xmlns:p14="http://schemas.microsoft.com/office/powerpoint/2010/main" val="30447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75656" y="719093"/>
            <a:ext cx="46910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b="1" dirty="0" smtClean="0">
                <a:cs typeface="Times New Roman" panose="02020603050405020304" pitchFamily="18" charset="0"/>
              </a:rPr>
              <a:t>Σκοπός Διδακτικής Ενότητας</a:t>
            </a:r>
            <a:endParaRPr lang="el-GR" sz="2800" b="1" dirty="0"/>
          </a:p>
        </p:txBody>
      </p:sp>
      <p:pic>
        <p:nvPicPr>
          <p:cNvPr id="8" name="Θέση περιεχομένου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7" y="1916832"/>
            <a:ext cx="8567649" cy="3960440"/>
          </a:xfrm>
        </p:spPr>
      </p:pic>
    </p:spTree>
    <p:extLst>
      <p:ext uri="{BB962C8B-B14F-4D97-AF65-F5344CB8AC3E}">
        <p14:creationId xmlns:p14="http://schemas.microsoft.com/office/powerpoint/2010/main" val="410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75656" y="719093"/>
            <a:ext cx="7041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b="1" dirty="0" smtClean="0">
                <a:cs typeface="Times New Roman" panose="02020603050405020304" pitchFamily="18" charset="0"/>
              </a:rPr>
              <a:t>Τα </a:t>
            </a:r>
            <a:r>
              <a:rPr lang="el-GR" sz="2800" b="1" dirty="0">
                <a:cs typeface="Times New Roman" panose="02020603050405020304" pitchFamily="18" charset="0"/>
              </a:rPr>
              <a:t>προσδοκώμενα μαθησιακά αποτελέσματα</a:t>
            </a:r>
            <a:endParaRPr lang="el-GR" sz="2800" b="1" dirty="0"/>
          </a:p>
        </p:txBody>
      </p:sp>
      <p:pic>
        <p:nvPicPr>
          <p:cNvPr id="7" name="Εικόνα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88840"/>
            <a:ext cx="820891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4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39650" y="341121"/>
            <a:ext cx="66607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dirty="0" smtClean="0">
                <a:cs typeface="Times New Roman" panose="02020603050405020304" pitchFamily="18" charset="0"/>
              </a:rPr>
              <a:t>Αναπτυξιακά </a:t>
            </a:r>
            <a:r>
              <a:rPr lang="el-GR" sz="2800" b="1" dirty="0">
                <a:cs typeface="Times New Roman" panose="02020603050405020304" pitchFamily="18" charset="0"/>
              </a:rPr>
              <a:t>χαρακτηριστικά και στοιχεία ενός παιδιού με ΔΕΠ-Υ</a:t>
            </a:r>
            <a:endParaRPr lang="el-GR" sz="2800" b="1" dirty="0"/>
          </a:p>
        </p:txBody>
      </p:sp>
      <p:pic>
        <p:nvPicPr>
          <p:cNvPr id="8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916832"/>
            <a:ext cx="8596740" cy="4195164"/>
          </a:xfrm>
        </p:spPr>
      </p:pic>
    </p:spTree>
    <p:extLst>
      <p:ext uri="{BB962C8B-B14F-4D97-AF65-F5344CB8AC3E}">
        <p14:creationId xmlns:p14="http://schemas.microsoft.com/office/powerpoint/2010/main" val="138698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426304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57653" y="709512"/>
            <a:ext cx="66607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dirty="0" smtClean="0">
                <a:cs typeface="Times New Roman" panose="02020603050405020304" pitchFamily="18" charset="0"/>
              </a:rPr>
              <a:t>Οργάνωση της τάξης</a:t>
            </a:r>
            <a:endParaRPr lang="el-GR" sz="2800" b="1" dirty="0"/>
          </a:p>
        </p:txBody>
      </p:sp>
      <p:pic>
        <p:nvPicPr>
          <p:cNvPr id="6" name="Εικόνα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16832"/>
            <a:ext cx="820891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5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03648" y="715482"/>
            <a:ext cx="58063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3200" b="1" dirty="0" smtClean="0">
                <a:cs typeface="Times New Roman" panose="02020603050405020304" pitchFamily="18" charset="0"/>
              </a:rPr>
              <a:t>Άσκηση ανατροφοδότησης (1/2)</a:t>
            </a:r>
            <a:endParaRPr lang="el-GR" sz="3200" b="1" dirty="0">
              <a:cs typeface="Times New Roman" panose="02020603050405020304" pitchFamily="18" charset="0"/>
            </a:endParaRPr>
          </a:p>
        </p:txBody>
      </p:sp>
      <p:pic>
        <p:nvPicPr>
          <p:cNvPr id="8" name="Θέση περιεχομένου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42" y="1916832"/>
            <a:ext cx="8591231" cy="4176464"/>
          </a:xfrm>
        </p:spPr>
      </p:pic>
    </p:spTree>
    <p:extLst>
      <p:ext uri="{BB962C8B-B14F-4D97-AF65-F5344CB8AC3E}">
        <p14:creationId xmlns:p14="http://schemas.microsoft.com/office/powerpoint/2010/main" val="50030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03648" y="715482"/>
            <a:ext cx="58063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3200" b="1" dirty="0" smtClean="0">
                <a:cs typeface="Times New Roman" panose="02020603050405020304" pitchFamily="18" charset="0"/>
              </a:rPr>
              <a:t>Άσκηση ανατροφοδότησης (2/2)</a:t>
            </a:r>
            <a:endParaRPr lang="el-GR" sz="3200" b="1" dirty="0"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842493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1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92088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ερευνητικής εργασίας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556792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l-GR" sz="2000" b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Σκοπός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της παρούσας ερευνητικής εργασίας ήταν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ο σχεδιασμός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η δημιουργία 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και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η αποτίμηση 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του </a:t>
            </a:r>
            <a:r>
              <a:rPr lang="el-G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διαδραστικού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εκπαιδευτικού υλικού σε περιβάλλοντα e-</a:t>
            </a:r>
            <a:r>
              <a:rPr lang="el-G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με τη χρήση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ΤΠΕ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(Τεχνολογία Πληροφοριών και Επικοινωνιών) και σύμφωνα με τη μεθοδολογία της εξ αποστάσεως εκπαίδευσης και τις αρχές του εκπαιδευτικού υλικού, όπως αυτές προτάθηκαν και ορίστηκαν από τους μελετητές του πεδίου. </a:t>
            </a:r>
            <a:endParaRPr lang="el-G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03648" y="715482"/>
            <a:ext cx="15680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3200" b="1" dirty="0" smtClean="0">
                <a:cs typeface="Times New Roman" panose="02020603050405020304" pitchFamily="18" charset="0"/>
              </a:rPr>
              <a:t>Σύνοψη</a:t>
            </a:r>
            <a:endParaRPr lang="el-GR" sz="3200" b="1" dirty="0"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63527"/>
            <a:ext cx="8496944" cy="451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0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Μεθοδολογία Έρευνας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7B34DCFA-6693-44E3-A5A0-7215365879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516729"/>
              </p:ext>
            </p:extLst>
          </p:nvPr>
        </p:nvGraphicFramePr>
        <p:xfrm>
          <a:off x="599593" y="1268760"/>
          <a:ext cx="8544407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8596918E-294F-4246-9D5D-1907C29EC9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7365483"/>
              </p:ext>
            </p:extLst>
          </p:nvPr>
        </p:nvGraphicFramePr>
        <p:xfrm>
          <a:off x="395536" y="3645024"/>
          <a:ext cx="8568952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5362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Μεθοδολογία Έρευνας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8596918E-294F-4246-9D5D-1907C29EC9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5039567"/>
              </p:ext>
            </p:extLst>
          </p:nvPr>
        </p:nvGraphicFramePr>
        <p:xfrm>
          <a:off x="395282" y="3933056"/>
          <a:ext cx="856895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Θέση περιεχομένου 4">
            <a:extLst>
              <a:ext uri="{FF2B5EF4-FFF2-40B4-BE49-F238E27FC236}">
                <a16:creationId xmlns:a16="http://schemas.microsoft.com/office/drawing/2014/main" id="{A2CB35D6-EDCD-4B2C-89DB-E4D795B0F6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187633"/>
              </p:ext>
            </p:extLst>
          </p:nvPr>
        </p:nvGraphicFramePr>
        <p:xfrm>
          <a:off x="515751" y="1844824"/>
          <a:ext cx="8448737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776864" cy="792088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(1/4)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611560" y="1484784"/>
            <a:ext cx="8136904" cy="28083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l-G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Αξιολόγηση ως προς την </a:t>
            </a:r>
            <a:r>
              <a:rPr lang="el-GR" sz="1600" b="1" u="sng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ευχρηστία</a:t>
            </a:r>
            <a:r>
              <a:rPr lang="el-G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του υλικού</a:t>
            </a:r>
            <a:r>
              <a:rPr lang="el-GR" sz="16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el-GR" sz="16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Εύχρηστο.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Φιλικό.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Απλό.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Κατανοητό.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Ευανάγνωστο.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Χρήση καθομιλουμένης γλώσσας.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Τμηματική παρουσίαση.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Ευκρινή σημεία έμφασης.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Κατανοητά και σαφή κουμπιά και εικονίδια πλοήγησης.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Βίντεο, εικόνες και επεξηγηματικά σχόλια λειτουργούν υποστηρικτικά στη μελέτη του υλικού.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Υπερσύνδεσμοι που οδηγούν στο αναμενόμενο υλικό.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11560" y="4365104"/>
            <a:ext cx="8136904" cy="20162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l-G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Αξιολόγηση ως προς την </a:t>
            </a:r>
            <a:r>
              <a:rPr lang="el-GR" sz="1600" b="1" u="sng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επάρκεια</a:t>
            </a:r>
            <a:r>
              <a:rPr lang="el-GR" sz="16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l-G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του υλικού</a:t>
            </a:r>
            <a:r>
              <a:rPr lang="el-GR" sz="16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br>
              <a:rPr lang="el-GR" sz="16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l-G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Ικανοποιητική βιβλιογραφική τεκμηρίωση.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Βιβλιογραφικές αναφορές που παρέχουν δυνατότητα περαιτέρω μελέτης</a:t>
            </a:r>
            <a:r>
              <a:rPr lang="el-GR" sz="1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Ικανοποιητικές πληροφορίες.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 κείμενο παρουσιάζεται με πολυτροπικότητα 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Διατυπώνονται σαφώς οι σκοποί και τα προσδοκώμενα μαθησιακά αποτελέσματα.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Χρωματικές συνθέσεις που λειτουργούν αρμονικά για τον αναγνώστη.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l-GR" sz="1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Επαρκείς δραστηριότητες αυτοαξιολόγησης.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200800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(2/4</a:t>
            </a:r>
            <a:r>
              <a:rPr lang="el-GR" sz="3200" dirty="0" smtClean="0"/>
              <a:t>)</a:t>
            </a:r>
            <a:endParaRPr lang="el-GR" sz="3200" b="1" dirty="0"/>
          </a:p>
        </p:txBody>
      </p:sp>
      <p:sp>
        <p:nvSpPr>
          <p:cNvPr id="3" name="Ορθογώνιο 2"/>
          <p:cNvSpPr/>
          <p:nvPr/>
        </p:nvSpPr>
        <p:spPr>
          <a:xfrm>
            <a:off x="1331640" y="1196752"/>
            <a:ext cx="7200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000" b="1" dirty="0" smtClean="0">
                <a:ea typeface="Calibri" panose="020F0502020204030204" pitchFamily="34" charset="0"/>
              </a:rPr>
              <a:t>Πολυμεσική </a:t>
            </a:r>
            <a:r>
              <a:rPr lang="el-GR" sz="2000" b="1" dirty="0">
                <a:ea typeface="Calibri" panose="020F0502020204030204" pitchFamily="34" charset="0"/>
              </a:rPr>
              <a:t>Αρχή: </a:t>
            </a:r>
            <a:r>
              <a:rPr lang="el-GR" sz="2000" dirty="0">
                <a:ea typeface="Calibri" panose="020F0502020204030204" pitchFamily="34" charset="0"/>
              </a:rPr>
              <a:t>Το Ε.Υ. περιέχει </a:t>
            </a:r>
            <a:r>
              <a:rPr lang="el-GR" sz="2000" dirty="0" smtClean="0">
                <a:ea typeface="Calibri" panose="020F0502020204030204" pitchFamily="34" charset="0"/>
              </a:rPr>
              <a:t>εικόνες.</a:t>
            </a:r>
            <a:endParaRPr lang="el-GR" sz="2000" i="1" dirty="0"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>
                <a:ea typeface="Calibri" panose="020F0502020204030204" pitchFamily="34" charset="0"/>
              </a:rPr>
              <a:t>Αρχή της Τροπικότητας: </a:t>
            </a:r>
            <a:r>
              <a:rPr lang="el-GR" sz="2000" dirty="0" smtClean="0">
                <a:ea typeface="Calibri" panose="020F0502020204030204" pitchFamily="34" charset="0"/>
              </a:rPr>
              <a:t>Αφήγηση αντί για χρήση γραπτών κειμένων (βίντεο).</a:t>
            </a:r>
            <a:endParaRPr lang="el-GR" sz="2000" dirty="0"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>
                <a:ea typeface="Calibri" panose="020F0502020204030204" pitchFamily="34" charset="0"/>
              </a:rPr>
              <a:t>Αρχή της Συνοχής</a:t>
            </a:r>
            <a:r>
              <a:rPr lang="el-GR" sz="2000" dirty="0">
                <a:ea typeface="Calibri" panose="020F0502020204030204" pitchFamily="34" charset="0"/>
              </a:rPr>
              <a:t>: Ακολουθείται </a:t>
            </a:r>
            <a:r>
              <a:rPr lang="el-GR" sz="2000" dirty="0" smtClean="0">
                <a:ea typeface="Calibri" panose="020F0502020204030204" pitchFamily="34" charset="0"/>
              </a:rPr>
              <a:t>ικανοποιητικά (απουσιάζουν </a:t>
            </a:r>
            <a:r>
              <a:rPr lang="el-GR" sz="2000" dirty="0">
                <a:ea typeface="Calibri" panose="020F0502020204030204" pitchFamily="34" charset="0"/>
              </a:rPr>
              <a:t>οι περιττές </a:t>
            </a:r>
            <a:r>
              <a:rPr lang="el-GR" sz="2000" dirty="0" smtClean="0">
                <a:ea typeface="Calibri" panose="020F0502020204030204" pitchFamily="34" charset="0"/>
              </a:rPr>
              <a:t>πληροφορίες).</a:t>
            </a:r>
            <a:endParaRPr lang="el-GR" sz="2000" dirty="0"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>
                <a:ea typeface="Calibri" panose="020F0502020204030204" pitchFamily="34" charset="0"/>
              </a:rPr>
              <a:t>Αρχή της Προσωποποίησης</a:t>
            </a:r>
            <a:r>
              <a:rPr lang="el-GR" sz="2000" i="1" dirty="0">
                <a:ea typeface="Calibri" panose="020F0502020204030204" pitchFamily="34" charset="0"/>
              </a:rPr>
              <a:t>: </a:t>
            </a:r>
            <a:r>
              <a:rPr lang="el-GR" sz="2000" dirty="0">
                <a:ea typeface="Calibri" panose="020F0502020204030204" pitchFamily="34" charset="0"/>
              </a:rPr>
              <a:t>Η γλώσσα που χρησιμοποιείται είναι </a:t>
            </a:r>
            <a:r>
              <a:rPr lang="el-GR" sz="2000" dirty="0" smtClean="0">
                <a:ea typeface="Calibri" panose="020F0502020204030204" pitchFamily="34" charset="0"/>
              </a:rPr>
              <a:t>φιλική</a:t>
            </a:r>
            <a:r>
              <a:rPr lang="el-GR" sz="2000" dirty="0">
                <a:ea typeface="Calibri" panose="020F0502020204030204" pitchFamily="34" charset="0"/>
              </a:rPr>
              <a:t>.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>
                <a:ea typeface="Calibri" panose="020F0502020204030204" pitchFamily="34" charset="0"/>
              </a:rPr>
              <a:t>Αρχή της Εικόνας: </a:t>
            </a:r>
            <a:r>
              <a:rPr lang="el-GR" sz="2000" dirty="0">
                <a:ea typeface="Calibri" panose="020F0502020204030204" pitchFamily="34" charset="0"/>
              </a:rPr>
              <a:t>Εξυπηρετείται </a:t>
            </a:r>
            <a:r>
              <a:rPr lang="el-GR" sz="2000" dirty="0" smtClean="0">
                <a:ea typeface="Calibri" panose="020F0502020204030204" pitchFamily="34" charset="0"/>
              </a:rPr>
              <a:t>ικανοποιητικά (δημιουργία </a:t>
            </a:r>
            <a:r>
              <a:rPr lang="en-US" sz="2000" dirty="0" smtClean="0">
                <a:ea typeface="Calibri" panose="020F0502020204030204" pitchFamily="34" charset="0"/>
              </a:rPr>
              <a:t>Avatar).</a:t>
            </a:r>
            <a:endParaRPr lang="el-GR" sz="2000" dirty="0" smtClean="0"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 smtClean="0">
                <a:ea typeface="Calibri" panose="020F0502020204030204" pitchFamily="34" charset="0"/>
              </a:rPr>
              <a:t>Αρχή </a:t>
            </a:r>
            <a:r>
              <a:rPr lang="el-GR" sz="2000" b="1" dirty="0">
                <a:ea typeface="Calibri" panose="020F0502020204030204" pitchFamily="34" charset="0"/>
              </a:rPr>
              <a:t>της Κατάτμησης: </a:t>
            </a:r>
            <a:r>
              <a:rPr lang="el-GR" sz="2000" dirty="0">
                <a:ea typeface="Calibri" panose="020F0502020204030204" pitchFamily="34" charset="0"/>
              </a:rPr>
              <a:t>Το Ε.Υ. είναι χωρισμένο σε μικρά τμήματα, </a:t>
            </a:r>
            <a:r>
              <a:rPr lang="el-GR" sz="2000" dirty="0" smtClean="0">
                <a:ea typeface="Calibri" panose="020F0502020204030204" pitchFamily="34" charset="0"/>
              </a:rPr>
              <a:t>(απουσία </a:t>
            </a:r>
            <a:r>
              <a:rPr lang="el-GR" sz="2000" dirty="0">
                <a:ea typeface="Calibri" panose="020F0502020204030204" pitchFamily="34" charset="0"/>
              </a:rPr>
              <a:t>μακροσκελών </a:t>
            </a:r>
            <a:r>
              <a:rPr lang="el-GR" sz="2000" dirty="0" smtClean="0">
                <a:ea typeface="Calibri" panose="020F0502020204030204" pitchFamily="34" charset="0"/>
              </a:rPr>
              <a:t>κειμένων).</a:t>
            </a:r>
            <a:endParaRPr lang="el-GR" sz="2000" dirty="0"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>
                <a:ea typeface="Calibri" panose="020F0502020204030204" pitchFamily="34" charset="0"/>
              </a:rPr>
              <a:t>Αρχή </a:t>
            </a:r>
            <a:r>
              <a:rPr lang="el-GR" sz="2000" b="1" dirty="0" smtClean="0">
                <a:ea typeface="Calibri" panose="020F0502020204030204" pitchFamily="34" charset="0"/>
              </a:rPr>
              <a:t>της Φωνής :</a:t>
            </a:r>
            <a:r>
              <a:rPr lang="el-GR" sz="2000" dirty="0">
                <a:ea typeface="Calibri" panose="020F0502020204030204" pitchFamily="34" charset="0"/>
              </a:rPr>
              <a:t> Στα βίντεο και τα άλλα ηχητικά του Ε.Υ. η φωνή είναι </a:t>
            </a:r>
            <a:r>
              <a:rPr lang="el-GR" sz="2000" dirty="0" smtClean="0">
                <a:ea typeface="Calibri" panose="020F0502020204030204" pitchFamily="34" charset="0"/>
              </a:rPr>
              <a:t>ανθρώπινη.</a:t>
            </a:r>
            <a:r>
              <a:rPr lang="el-GR" sz="2000" b="1" dirty="0" smtClean="0">
                <a:ea typeface="Calibri" panose="020F050202020403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 smtClean="0">
                <a:ea typeface="Calibri" panose="020F0502020204030204" pitchFamily="34" charset="0"/>
              </a:rPr>
              <a:t>Αρχή </a:t>
            </a:r>
            <a:r>
              <a:rPr lang="el-GR" sz="2000" b="1" dirty="0">
                <a:ea typeface="Calibri" panose="020F0502020204030204" pitchFamily="34" charset="0"/>
              </a:rPr>
              <a:t>της Σηματοδότησης</a:t>
            </a:r>
            <a:r>
              <a:rPr lang="el-GR" sz="2000" dirty="0">
                <a:ea typeface="Calibri" panose="020F0502020204030204" pitchFamily="34" charset="0"/>
              </a:rPr>
              <a:t>: Ο</a:t>
            </a:r>
            <a:r>
              <a:rPr lang="el-GR" sz="2000" dirty="0" smtClean="0">
                <a:ea typeface="Calibri" panose="020F0502020204030204" pitchFamily="34" charset="0"/>
              </a:rPr>
              <a:t>ι </a:t>
            </a:r>
            <a:r>
              <a:rPr lang="el-GR" sz="2000" dirty="0">
                <a:ea typeface="Calibri" panose="020F0502020204030204" pitchFamily="34" charset="0"/>
              </a:rPr>
              <a:t>οδηγίες είναι σαφείς και επεξηγηματικές.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000" b="1" dirty="0">
                <a:ea typeface="Calibri" panose="020F0502020204030204" pitchFamily="34" charset="0"/>
              </a:rPr>
              <a:t>Αρχή της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Προπαίδευσης: 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Απουσιάζουν 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οι εισαγωγικές πληροφορίες για το γνωστικό 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αντικείμενο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476672"/>
            <a:ext cx="7776864" cy="72008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(3/4</a:t>
            </a:r>
            <a:r>
              <a:rPr lang="el-GR" sz="3200" dirty="0" smtClean="0"/>
              <a:t>)</a:t>
            </a:r>
            <a:endParaRPr lang="el-GR" sz="3200" b="1" dirty="0"/>
          </a:p>
        </p:txBody>
      </p:sp>
      <p:sp>
        <p:nvSpPr>
          <p:cNvPr id="3" name="Ορθογώνιο 2"/>
          <p:cNvSpPr/>
          <p:nvPr/>
        </p:nvSpPr>
        <p:spPr>
          <a:xfrm>
            <a:off x="1475656" y="1556792"/>
            <a:ext cx="71287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l-GR" sz="2000" b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l-GR" sz="2000" b="1" u="sng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ος</a:t>
            </a:r>
            <a:r>
              <a:rPr lang="el-GR" sz="2000" b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αξιολογητής: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ο υλικό παρέχει ουσιαστικές πληροφορίες χωρίς περιττά στοιχεία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l-G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άθε σελίδα είναι οργανωμένη και μελετάται ξεκούραστα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l-G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ο υλικό χαρακτηρίζεται από πολυτροπικότητα.</a:t>
            </a:r>
          </a:p>
          <a:p>
            <a:pPr marL="0" indent="0" algn="just">
              <a:buNone/>
            </a:pPr>
            <a:r>
              <a:rPr lang="el-GR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l-GR" sz="2000" b="1" u="sng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ος</a:t>
            </a:r>
            <a:r>
              <a:rPr lang="el-GR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 αξιολογητής: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Απλή και κατανοητή γλώσσα γραφής.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Ξεκούραστη μελέτη που ενισχύεται από την σύντομη και περιεκτική παρουσίαση.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Πολυμορφικό κείμενο.</a:t>
            </a:r>
          </a:p>
          <a:p>
            <a:pPr marL="0" indent="0" algn="just">
              <a:buNone/>
            </a:pPr>
            <a:r>
              <a:rPr lang="el-GR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l-GR" sz="2000" b="1" u="sng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ος</a:t>
            </a:r>
            <a:r>
              <a:rPr lang="el-GR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 αξιολογητής: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Απουσία μακροσκελών κειμένων.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Ύπαρξη επεξηγήσεων.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Πλήθος 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δραστηριοτήτων.</a:t>
            </a:r>
            <a:endParaRPr lang="el-GR" sz="20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590520"/>
            <a:ext cx="2592288" cy="172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8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476672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(4/4</a:t>
            </a:r>
            <a:r>
              <a:rPr lang="el-GR" sz="3200" dirty="0" smtClean="0"/>
              <a:t>)</a:t>
            </a:r>
            <a:endParaRPr lang="el-GR" sz="3200" b="1" dirty="0"/>
          </a:p>
        </p:txBody>
      </p:sp>
      <p:sp>
        <p:nvSpPr>
          <p:cNvPr id="3" name="Ορθογώνιο 2"/>
          <p:cNvSpPr/>
          <p:nvPr/>
        </p:nvSpPr>
        <p:spPr>
          <a:xfrm>
            <a:off x="1403648" y="1412776"/>
            <a:ext cx="71287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l-GR" sz="2800" dirty="0" smtClean="0">
                <a:ea typeface="Calibri" panose="020F0502020204030204" pitchFamily="34" charset="0"/>
              </a:rPr>
              <a:t>Σημεία που χρήζουν βελτίωσης: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l-GR" sz="2800" dirty="0"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800" b="1" dirty="0" smtClean="0">
                <a:ea typeface="Calibri" panose="020F0502020204030204" pitchFamily="34" charset="0"/>
              </a:rPr>
              <a:t>Οι εισαγωγικές πληροφορίες &amp; δραστηριότητες </a:t>
            </a:r>
            <a:r>
              <a:rPr lang="el-GR" sz="2800" b="1" dirty="0">
                <a:ea typeface="Calibri" panose="020F0502020204030204" pitchFamily="34" charset="0"/>
              </a:rPr>
              <a:t>για το γνωστικό </a:t>
            </a:r>
            <a:r>
              <a:rPr lang="el-GR" sz="2800" b="1" dirty="0" smtClean="0">
                <a:ea typeface="Calibri" panose="020F0502020204030204" pitchFamily="34" charset="0"/>
              </a:rPr>
              <a:t>αντικείμενο</a:t>
            </a:r>
            <a:r>
              <a:rPr lang="el-GR" sz="2800" dirty="0" smtClean="0">
                <a:ea typeface="Calibri" panose="020F0502020204030204" pitchFamily="34" charset="0"/>
              </a:rPr>
              <a:t>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800" b="1" dirty="0" smtClean="0">
                <a:ea typeface="Calibri" panose="020F0502020204030204" pitchFamily="34" charset="0"/>
              </a:rPr>
              <a:t>Ανατροφοδότηση στις δραστηριότητες </a:t>
            </a:r>
            <a:r>
              <a:rPr lang="el-GR" sz="2800" b="1" dirty="0" err="1" smtClean="0">
                <a:ea typeface="Calibri" panose="020F0502020204030204" pitchFamily="34" charset="0"/>
              </a:rPr>
              <a:t>αυτοαξιολόγησης</a:t>
            </a:r>
            <a:r>
              <a:rPr lang="el-GR" sz="2800" b="1" dirty="0" smtClean="0">
                <a:ea typeface="Calibri" panose="020F0502020204030204" pitchFamily="34" charset="0"/>
              </a:rPr>
              <a:t>.</a:t>
            </a:r>
            <a:endParaRPr lang="el-GR" sz="2800" b="1" dirty="0">
              <a:ea typeface="Calibri" panose="020F0502020204030204" pitchFamily="34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221088"/>
            <a:ext cx="2882635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1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(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1/3)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755576" y="1628800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dirty="0">
                <a:ea typeface="Calibri" panose="020F0502020204030204" pitchFamily="34" charset="0"/>
              </a:rPr>
              <a:t>Σκοπός της παρούσας εργασίας είναι η δημιουργία πολυμεσικού υλικού με την μέθοδο της ΕξΑΕ που αποσκοπεί στην Συμβουλευτική Υποστήριξη Εκπαιδευτικών για τη ΔΕΠ-Υ στη σχολική τάξη.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dirty="0" smtClean="0">
                <a:cs typeface="Times New Roman" panose="02020603050405020304" pitchFamily="18" charset="0"/>
              </a:rPr>
              <a:t>Οι </a:t>
            </a:r>
            <a:r>
              <a:rPr lang="el-GR" dirty="0">
                <a:cs typeface="Times New Roman" panose="02020603050405020304" pitchFamily="18" charset="0"/>
              </a:rPr>
              <a:t>εκπαιδευτικοί πρέπει να βρίσκονται σε διαρκή διαδικασία επιμόρφωσης, ώστε να είναι σε θέση να εφαρμόζουν τις κατάλληλες πρακτικές και να είναι εφικτή η ομαλή διεξαγωγή του μαθήματος μέσα στη σχολική τάξη</a:t>
            </a:r>
            <a:r>
              <a:rPr lang="el-GR" dirty="0" smtClean="0">
                <a:cs typeface="Times New Roman" panose="02020603050405020304" pitchFamily="18" charset="0"/>
              </a:rPr>
              <a:t>.</a:t>
            </a:r>
            <a:endParaRPr lang="el-GR" dirty="0"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dirty="0"/>
              <a:t>Ο σχεδιασμός του υλικού συνοδεύτηκε από την αποτίμηση του, που πραγματοποιήθηκε από τρεις αξιολογητές.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651" y="5229200"/>
            <a:ext cx="1645498" cy="11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79495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2/3)</a:t>
            </a:r>
            <a:endParaRPr lang="el-GR" sz="3200" b="1" dirty="0"/>
          </a:p>
        </p:txBody>
      </p:sp>
      <p:sp>
        <p:nvSpPr>
          <p:cNvPr id="3" name="Ορθογώνιο 2"/>
          <p:cNvSpPr/>
          <p:nvPr/>
        </p:nvSpPr>
        <p:spPr>
          <a:xfrm>
            <a:off x="971600" y="1412776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u="sng" dirty="0">
                <a:ea typeface="Calibri" panose="020F0502020204030204" pitchFamily="34" charset="0"/>
                <a:cs typeface="Times New Roman" panose="02020603050405020304" pitchFamily="18" charset="0"/>
              </a:rPr>
              <a:t> Στα θετικά του υλικού</a:t>
            </a:r>
            <a:r>
              <a:rPr lang="el-G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l-GR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Πλήθος </a:t>
            </a:r>
            <a:r>
              <a:rPr lang="el-GR" dirty="0">
                <a:ea typeface="Calibri" panose="020F0502020204030204" pitchFamily="34" charset="0"/>
                <a:cs typeface="Times New Roman" panose="02020603050405020304" pitchFamily="18" charset="0"/>
              </a:rPr>
              <a:t>των </a:t>
            </a:r>
            <a:r>
              <a:rPr lang="el-GR" b="1" dirty="0">
                <a:ea typeface="Calibri" panose="020F0502020204030204" pitchFamily="34" charset="0"/>
                <a:cs typeface="Times New Roman" panose="02020603050405020304" pitchFamily="18" charset="0"/>
              </a:rPr>
              <a:t>βιβλιογραφικών </a:t>
            </a:r>
            <a:r>
              <a:rPr lang="el-G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αναφορών.</a:t>
            </a:r>
            <a:endParaRPr lang="el-GR" dirty="0"/>
          </a:p>
          <a:p>
            <a:pPr marL="342900" indent="-342900">
              <a:buFont typeface="+mj-lt"/>
              <a:buAutoNum type="arabicPeriod"/>
            </a:pPr>
            <a:r>
              <a:rPr lang="el-GR" dirty="0" smtClean="0"/>
              <a:t>Το </a:t>
            </a:r>
            <a:r>
              <a:rPr lang="el-GR" dirty="0"/>
              <a:t>υλικό είναι γραμμένο σε </a:t>
            </a:r>
            <a:r>
              <a:rPr lang="el-GR" b="1" dirty="0"/>
              <a:t>φιλικό </a:t>
            </a:r>
            <a:r>
              <a:rPr lang="el-GR" b="1" dirty="0" smtClean="0"/>
              <a:t>ύφος.</a:t>
            </a:r>
            <a:endParaRPr lang="el-GR" b="1" dirty="0"/>
          </a:p>
          <a:p>
            <a:pPr marL="342900" indent="-342900">
              <a:buFont typeface="+mj-lt"/>
              <a:buAutoNum type="arabicPeriod"/>
            </a:pPr>
            <a:r>
              <a:rPr lang="el-GR" b="1" dirty="0" smtClean="0"/>
              <a:t>Τ</a:t>
            </a:r>
            <a:r>
              <a:rPr lang="el-GR" b="1" dirty="0" smtClean="0">
                <a:ea typeface="Calibri" panose="020F0502020204030204" pitchFamily="34" charset="0"/>
              </a:rPr>
              <a:t>α </a:t>
            </a:r>
            <a:r>
              <a:rPr lang="el-GR" b="1" dirty="0">
                <a:ea typeface="Calibri" panose="020F0502020204030204" pitchFamily="34" charset="0"/>
              </a:rPr>
              <a:t>κουμπιά μετάβασης, τα εικονίδια και οι </a:t>
            </a:r>
            <a:r>
              <a:rPr lang="el-GR" b="1" dirty="0" smtClean="0">
                <a:ea typeface="Calibri" panose="020F0502020204030204" pitchFamily="34" charset="0"/>
              </a:rPr>
              <a:t>υπερσύνδεσμοι</a:t>
            </a:r>
            <a:r>
              <a:rPr lang="el-GR" b="1" dirty="0">
                <a:ea typeface="Calibri" panose="020F0502020204030204" pitchFamily="34" charset="0"/>
              </a:rPr>
              <a:t>.</a:t>
            </a:r>
            <a:endParaRPr lang="el-GR" b="1" dirty="0" smtClean="0"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b="1" dirty="0" smtClean="0">
                <a:ea typeface="Calibri" panose="020F0502020204030204" pitchFamily="34" charset="0"/>
              </a:rPr>
              <a:t>Οι </a:t>
            </a:r>
            <a:r>
              <a:rPr lang="el-GR" b="1" dirty="0">
                <a:ea typeface="Calibri" panose="020F0502020204030204" pitchFamily="34" charset="0"/>
              </a:rPr>
              <a:t>σημαντικές πληροφορίες </a:t>
            </a:r>
            <a:r>
              <a:rPr lang="el-GR" dirty="0">
                <a:ea typeface="Calibri" panose="020F0502020204030204" pitchFamily="34" charset="0"/>
              </a:rPr>
              <a:t>που περιέχονται στο Ε.Υ. 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ea typeface="Calibri" panose="020F0502020204030204" pitchFamily="34" charset="0"/>
              </a:rPr>
              <a:t>O </a:t>
            </a:r>
            <a:r>
              <a:rPr lang="el-GR" b="1" dirty="0">
                <a:ea typeface="Calibri" panose="020F0502020204030204" pitchFamily="34" charset="0"/>
              </a:rPr>
              <a:t>επαρκής αριθμός </a:t>
            </a:r>
            <a:r>
              <a:rPr lang="el-GR" dirty="0">
                <a:ea typeface="Calibri" panose="020F0502020204030204" pitchFamily="34" charset="0"/>
              </a:rPr>
              <a:t>ερωτήσεων και δραστηριοτήτων αυτοαξιολόγησης.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ea typeface="Calibri" panose="020F0502020204030204" pitchFamily="34" charset="0"/>
              </a:rPr>
              <a:t>O</a:t>
            </a:r>
            <a:r>
              <a:rPr lang="el-GR" b="1" dirty="0">
                <a:ea typeface="Calibri" panose="020F0502020204030204" pitchFamily="34" charset="0"/>
              </a:rPr>
              <a:t>ι σαφείς διατυπωμένοι στόχοι </a:t>
            </a:r>
            <a:r>
              <a:rPr lang="el-GR" dirty="0">
                <a:ea typeface="Calibri" panose="020F0502020204030204" pitchFamily="34" charset="0"/>
              </a:rPr>
              <a:t>ανά εκπαιδευτική </a:t>
            </a:r>
            <a:r>
              <a:rPr lang="el-GR" dirty="0" smtClean="0">
                <a:ea typeface="Calibri" panose="020F0502020204030204" pitchFamily="34" charset="0"/>
              </a:rPr>
              <a:t>ενότητα.</a:t>
            </a:r>
            <a:endParaRPr lang="en-US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72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7061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3/3)</a:t>
            </a:r>
            <a:endParaRPr lang="el-GR" sz="3200" b="1" dirty="0"/>
          </a:p>
        </p:txBody>
      </p:sp>
      <p:sp>
        <p:nvSpPr>
          <p:cNvPr id="3" name="Ορθογώνιο 2"/>
          <p:cNvSpPr/>
          <p:nvPr/>
        </p:nvSpPr>
        <p:spPr>
          <a:xfrm>
            <a:off x="1115616" y="1556792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u="sng" dirty="0">
                <a:cs typeface="Times New Roman" panose="02020603050405020304" pitchFamily="18" charset="0"/>
              </a:rPr>
              <a:t>Σημεία προς βελτίωση</a:t>
            </a:r>
            <a:r>
              <a:rPr lang="el-GR" dirty="0" smtClean="0">
                <a:cs typeface="Times New Roman" panose="02020603050405020304" pitchFamily="18" charset="0"/>
              </a:rPr>
              <a:t>:</a:t>
            </a:r>
            <a:br>
              <a:rPr lang="el-GR" dirty="0" smtClean="0">
                <a:cs typeface="Times New Roman" panose="02020603050405020304" pitchFamily="18" charset="0"/>
              </a:rPr>
            </a:br>
            <a:endParaRPr lang="el-G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>
                <a:cs typeface="Times New Roman" panose="02020603050405020304" pitchFamily="18" charset="0"/>
              </a:rPr>
              <a:t>1) </a:t>
            </a:r>
            <a:r>
              <a:rPr lang="el-GR" b="1" dirty="0" smtClean="0"/>
              <a:t>Εισαγωγικές πληροφορίες και δραστηριότητες για το γνωστικό αντικείμενο.</a:t>
            </a:r>
            <a:r>
              <a:rPr lang="el-GR" dirty="0" smtClean="0">
                <a:ea typeface="Calibri" panose="020F0502020204030204" pitchFamily="34" charset="0"/>
              </a:rPr>
              <a:t/>
            </a:r>
            <a:br>
              <a:rPr lang="el-GR" dirty="0" smtClean="0">
                <a:ea typeface="Calibri" panose="020F0502020204030204" pitchFamily="34" charset="0"/>
              </a:rPr>
            </a:br>
            <a:endParaRPr lang="el-GR" dirty="0"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dirty="0">
                <a:cs typeface="Times New Roman" panose="02020603050405020304" pitchFamily="18" charset="0"/>
              </a:rPr>
              <a:t>2) </a:t>
            </a:r>
            <a:r>
              <a:rPr lang="el-GR" b="1" dirty="0">
                <a:ea typeface="Calibri" panose="020F0502020204030204" pitchFamily="34" charset="0"/>
                <a:cs typeface="Times New Roman" panose="02020603050405020304" pitchFamily="18" charset="0"/>
              </a:rPr>
              <a:t>Η ανατροφοδότηση στις διαδικασίες </a:t>
            </a:r>
            <a:r>
              <a:rPr lang="el-GR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αυτοαξιολόγησης</a:t>
            </a:r>
            <a:r>
              <a:rPr lang="el-GR" b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l-GR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 smtClean="0"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234448"/>
            <a:ext cx="3219869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Συνεισφορά διπλωματικής εργασίας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oogle Shape;292;p35"/>
          <p:cNvGrpSpPr/>
          <p:nvPr/>
        </p:nvGrpSpPr>
        <p:grpSpPr>
          <a:xfrm>
            <a:off x="611560" y="1772816"/>
            <a:ext cx="576064" cy="432163"/>
            <a:chOff x="-40378075" y="3267450"/>
            <a:chExt cx="317425" cy="2890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Google Shape;293;p35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4;p35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5;p35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6;p35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296416" y="1604815"/>
            <a:ext cx="76680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cs typeface="Times New Roman" panose="02020603050405020304" pitchFamily="18" charset="0"/>
              </a:rPr>
              <a:t>Εκπαιδευτική συνεισφορά: </a:t>
            </a:r>
            <a:r>
              <a:rPr lang="el-GR" sz="1800" dirty="0" smtClean="0">
                <a:cs typeface="Times New Roman" panose="02020603050405020304" pitchFamily="18" charset="0"/>
              </a:rPr>
              <a:t>Ενημέρωση </a:t>
            </a:r>
            <a:r>
              <a:rPr lang="el-GR" sz="1800" dirty="0">
                <a:cs typeface="Times New Roman" panose="02020603050405020304" pitchFamily="18" charset="0"/>
              </a:rPr>
              <a:t>των εκπαιδευτικών σχετικά με τη Διαταραχή Ελλειμματικής Προσοχής/Υπερκινητικότητας, καθώς και στην επιμόρφωσή τους σχετικά με τις Τεχνικές Υποστήριξης και Διαχείρισης παιδιών με ΔΕΠ-Υ μέσα στη σχολική </a:t>
            </a:r>
            <a:r>
              <a:rPr lang="el-GR" sz="1800" dirty="0" smtClean="0">
                <a:cs typeface="Times New Roman" panose="02020603050405020304" pitchFamily="18" charset="0"/>
              </a:rPr>
              <a:t>τάξη</a:t>
            </a:r>
            <a:r>
              <a:rPr lang="el-GR" sz="1800" dirty="0">
                <a:cs typeface="Times New Roman" panose="02020603050405020304" pitchFamily="18" charset="0"/>
              </a:rPr>
              <a:t> </a:t>
            </a:r>
            <a:r>
              <a:rPr lang="el-GR" sz="1800" dirty="0" smtClean="0">
                <a:cs typeface="Times New Roman" panose="02020603050405020304" pitchFamily="18" charset="0"/>
              </a:rPr>
              <a:t>ώστε ο μαθητής να συμμετέχει ενεργά.</a:t>
            </a:r>
            <a:endParaRPr lang="el-GR" sz="1800" dirty="0">
              <a:cs typeface="Times New Roman" panose="02020603050405020304" pitchFamily="18" charset="0"/>
            </a:endParaRPr>
          </a:p>
          <a:p>
            <a:endParaRPr lang="el-GR" sz="1800" dirty="0"/>
          </a:p>
        </p:txBody>
      </p:sp>
      <p:grpSp>
        <p:nvGrpSpPr>
          <p:cNvPr id="10" name="Google Shape;289;p35"/>
          <p:cNvGrpSpPr/>
          <p:nvPr/>
        </p:nvGrpSpPr>
        <p:grpSpPr>
          <a:xfrm>
            <a:off x="630638" y="3635381"/>
            <a:ext cx="533687" cy="620106"/>
            <a:chOff x="-40742750" y="3972175"/>
            <a:chExt cx="311125" cy="31682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Google Shape;290;p35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91;p35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412901" y="3597778"/>
            <a:ext cx="7343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cs typeface="Times New Roman" panose="02020603050405020304" pitchFamily="18" charset="0"/>
              </a:rPr>
              <a:t>Ερευνητική συνεισφορά: </a:t>
            </a:r>
            <a:r>
              <a:rPr lang="el-GR" sz="1800" dirty="0" smtClean="0">
                <a:cs typeface="Times New Roman" panose="02020603050405020304" pitchFamily="18" charset="0"/>
              </a:rPr>
              <a:t>Εμπλουτισμός </a:t>
            </a:r>
            <a:r>
              <a:rPr lang="el-GR" sz="1800" dirty="0">
                <a:cs typeface="Times New Roman" panose="02020603050405020304" pitchFamily="18" charset="0"/>
              </a:rPr>
              <a:t>της ερευνητικής βιβλιογραφίας για το ΕΥ στα </a:t>
            </a:r>
            <a:r>
              <a:rPr lang="en-US" sz="1800" dirty="0">
                <a:cs typeface="Times New Roman" panose="02020603050405020304" pitchFamily="18" charset="0"/>
              </a:rPr>
              <a:t>e-learning</a:t>
            </a:r>
            <a:r>
              <a:rPr lang="el-GR" sz="1800" dirty="0">
                <a:cs typeface="Times New Roman" panose="02020603050405020304" pitchFamily="18" charset="0"/>
              </a:rPr>
              <a:t> περιβάλλοντα.</a:t>
            </a:r>
          </a:p>
        </p:txBody>
      </p:sp>
      <p:grpSp>
        <p:nvGrpSpPr>
          <p:cNvPr id="14" name="Google Shape;585;p51"/>
          <p:cNvGrpSpPr/>
          <p:nvPr/>
        </p:nvGrpSpPr>
        <p:grpSpPr>
          <a:xfrm>
            <a:off x="632033" y="4894560"/>
            <a:ext cx="580911" cy="330174"/>
            <a:chOff x="2084325" y="363300"/>
            <a:chExt cx="484150" cy="2541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" name="Google Shape;586;p51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" name="Google Shape;587;p51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425164" y="4828153"/>
            <a:ext cx="7395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/>
              <a:t>Κοινωνική συνεισφορά: </a:t>
            </a:r>
            <a:r>
              <a:rPr lang="el-GR" sz="1800" dirty="0" smtClean="0"/>
              <a:t>Ευαισθητοποίηση των στελεχών εκπαιδευτικών μονάδων σχετικά με τη διαταραχή και τα παιδιά που πάσχουν από αυτήν.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79495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 - Προτάσεις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547664" y="1556792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000" dirty="0">
                <a:cs typeface="Times New Roman" panose="02020603050405020304" pitchFamily="18" charset="0"/>
              </a:rPr>
              <a:t>Οι </a:t>
            </a:r>
            <a:r>
              <a:rPr lang="el-GR" sz="2000" b="1" dirty="0">
                <a:cs typeface="Times New Roman" panose="02020603050405020304" pitchFamily="18" charset="0"/>
              </a:rPr>
              <a:t>περιορισμοί</a:t>
            </a:r>
            <a:r>
              <a:rPr lang="el-GR" sz="2000" dirty="0">
                <a:cs typeface="Times New Roman" panose="02020603050405020304" pitchFamily="18" charset="0"/>
              </a:rPr>
              <a:t> της παρούσας ερευνητικής μελέτης αφορούν στα εξής: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>
                <a:cs typeface="Times New Roman" panose="02020603050405020304" pitchFamily="18" charset="0"/>
              </a:rPr>
              <a:t>Η ερευνητική μελέτη δεν εστιάζεται στην αποτίμηση του εκπαιδευτικού υλικού κατά τη φάση της δοκιμασίας εντός των πλαισίων μίας εκπαιδευτικής παρέμβασης.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>
                <a:cs typeface="Times New Roman" panose="02020603050405020304" pitchFamily="18" charset="0"/>
              </a:rPr>
              <a:t>Το δείγμα της έρευνας χαρακτηρίζεται ως δείγμα ευκολίας, με αποτέλεσμα να είναι εξαιρετικά δύσκολο να συλλεχθούν έγκυρα και έγκαιρα ερευνητικά δεδομένα και η γενίκευση των αποτελεσμάτων είναι αδύνατη.</a:t>
            </a:r>
          </a:p>
          <a:p>
            <a:pPr marL="0" indent="0">
              <a:buNone/>
            </a:pPr>
            <a:endParaRPr lang="el-GR" sz="20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>
                <a:cs typeface="Times New Roman" panose="02020603050405020304" pitchFamily="18" charset="0"/>
              </a:rPr>
              <a:t>Πρόταση για </a:t>
            </a:r>
            <a:r>
              <a:rPr lang="el-GR" sz="2000" b="1" dirty="0">
                <a:cs typeface="Times New Roman" panose="02020603050405020304" pitchFamily="18" charset="0"/>
              </a:rPr>
              <a:t>μελλοντική έρευνα </a:t>
            </a:r>
            <a:r>
              <a:rPr lang="el-GR" sz="2000" dirty="0">
                <a:cs typeface="Times New Roman" panose="02020603050405020304" pitchFamily="18" charset="0"/>
              </a:rPr>
              <a:t>αποτελεί η </a:t>
            </a:r>
            <a:r>
              <a:rPr lang="el-GR" sz="2000" dirty="0" smtClean="0">
                <a:cs typeface="Times New Roman" panose="02020603050405020304" pitchFamily="18" charset="0"/>
              </a:rPr>
              <a:t>λήψη </a:t>
            </a:r>
            <a:r>
              <a:rPr lang="el-GR" sz="2000" dirty="0">
                <a:cs typeface="Times New Roman" panose="02020603050405020304" pitchFamily="18" charset="0"/>
              </a:rPr>
              <a:t>ερευνητικών δεδομένων από </a:t>
            </a:r>
            <a:r>
              <a:rPr lang="el-GR" sz="2000" b="1" dirty="0">
                <a:cs typeface="Times New Roman" panose="02020603050405020304" pitchFamily="18" charset="0"/>
              </a:rPr>
              <a:t>εκπαιδευτικούς.</a:t>
            </a:r>
          </a:p>
        </p:txBody>
      </p:sp>
    </p:spTree>
    <p:extLst>
      <p:ext uri="{BB962C8B-B14F-4D97-AF65-F5344CB8AC3E}">
        <p14:creationId xmlns:p14="http://schemas.microsoft.com/office/powerpoint/2010/main" val="12082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00808"/>
            <a:ext cx="703833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Ερευνητικά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Ερωτήματα 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844824"/>
            <a:ext cx="7272808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l-GR" sz="2000" b="1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ο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Ερευνητικό Ερώτημα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: Το εκπαιδευτικό υλικό διέπεται από τις αρχές και τη μεθοδολογία της εξ αποστάσεως εκπαίδευσης;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l-GR" sz="2000" b="1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ο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Ερευνητικό Ερώτημα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: Το εκπαιδευτικό υλικό έχει δημιουργηθεί σύμφωνα με τις αρχές της Πολυμεσικής Μάθησης;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l-GR" sz="2000" b="1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ο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Ερευνητικό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Ερώτημα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: Ποια είναι 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τα τρία 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πιο δυνατά σημεία του εκπαιδευτικού υλικού;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l-GR" sz="2000" b="1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ο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Ερευνητικό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Ερώτημα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: Ποιες αλλαγές θα μπορούσαν να γίνουν ώστε να υπάρξει περαιτέρω βελτίωση του εκπαιδευτικού υλικού;</a:t>
            </a:r>
          </a:p>
        </p:txBody>
      </p:sp>
      <p:pic>
        <p:nvPicPr>
          <p:cNvPr id="4" name="14 - Εικόνα" descr="pngegg (1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5181655"/>
            <a:ext cx="1428750" cy="148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εργασίας 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6C804836-6024-4F07-987C-708FD9D15481}"/>
              </a:ext>
            </a:extLst>
          </p:cNvPr>
          <p:cNvSpPr/>
          <p:nvPr/>
        </p:nvSpPr>
        <p:spPr>
          <a:xfrm>
            <a:off x="797766" y="1556792"/>
            <a:ext cx="7717584" cy="461665"/>
          </a:xfrm>
          <a:prstGeom prst="rect">
            <a:avLst/>
          </a:prstGeom>
          <a:noFill/>
          <a:ln w="28575"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6C804836-6024-4F07-987C-708FD9D15481}"/>
              </a:ext>
            </a:extLst>
          </p:cNvPr>
          <p:cNvSpPr/>
          <p:nvPr/>
        </p:nvSpPr>
        <p:spPr>
          <a:xfrm>
            <a:off x="786769" y="2260917"/>
            <a:ext cx="7717584" cy="461665"/>
          </a:xfrm>
          <a:prstGeom prst="rect">
            <a:avLst/>
          </a:prstGeom>
          <a:noFill/>
          <a:ln w="28575"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6C804836-6024-4F07-987C-708FD9D15481}"/>
              </a:ext>
            </a:extLst>
          </p:cNvPr>
          <p:cNvSpPr/>
          <p:nvPr/>
        </p:nvSpPr>
        <p:spPr>
          <a:xfrm>
            <a:off x="786769" y="3697487"/>
            <a:ext cx="7717584" cy="461665"/>
          </a:xfrm>
          <a:prstGeom prst="rect">
            <a:avLst/>
          </a:prstGeom>
          <a:noFill/>
          <a:ln w="28575"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6C804836-6024-4F07-987C-708FD9D15481}"/>
              </a:ext>
            </a:extLst>
          </p:cNvPr>
          <p:cNvSpPr/>
          <p:nvPr/>
        </p:nvSpPr>
        <p:spPr>
          <a:xfrm>
            <a:off x="786769" y="2979202"/>
            <a:ext cx="7717584" cy="461665"/>
          </a:xfrm>
          <a:prstGeom prst="rect">
            <a:avLst/>
          </a:prstGeom>
          <a:noFill/>
          <a:ln w="28575"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Ορθογώνιο 8"/>
          <p:cNvSpPr/>
          <p:nvPr/>
        </p:nvSpPr>
        <p:spPr>
          <a:xfrm>
            <a:off x="899592" y="1587046"/>
            <a:ext cx="3287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l-GR" b="1" dirty="0">
                <a:cs typeface="Times New Roman" panose="02020603050405020304" pitchFamily="18" charset="0"/>
              </a:rPr>
              <a:t>Θεωρητικό Πλαίσιο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899592" y="2260917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l-GR" b="1" dirty="0">
                <a:cs typeface="Times New Roman" panose="02020603050405020304" pitchFamily="18" charset="0"/>
              </a:rPr>
              <a:t>Δημιουργία Εκπαιδευτικού  Υλικού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488261" y="2991778"/>
            <a:ext cx="40927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l-GR" b="1" dirty="0">
                <a:cs typeface="Times New Roman" panose="02020603050405020304" pitchFamily="18" charset="0"/>
              </a:rPr>
              <a:t>Μεθοδολογία Έρευνας</a:t>
            </a: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6C804836-6024-4F07-987C-708FD9D15481}"/>
              </a:ext>
            </a:extLst>
          </p:cNvPr>
          <p:cNvSpPr/>
          <p:nvPr/>
        </p:nvSpPr>
        <p:spPr>
          <a:xfrm>
            <a:off x="786769" y="4403196"/>
            <a:ext cx="7717584" cy="461665"/>
          </a:xfrm>
          <a:prstGeom prst="rect">
            <a:avLst/>
          </a:prstGeom>
          <a:noFill/>
          <a:ln w="28575"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Ορθογώνιο 13"/>
          <p:cNvSpPr/>
          <p:nvPr/>
        </p:nvSpPr>
        <p:spPr>
          <a:xfrm>
            <a:off x="960185" y="3724798"/>
            <a:ext cx="3230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l-GR" b="1" dirty="0">
                <a:cs typeface="Times New Roman" panose="02020603050405020304" pitchFamily="18" charset="0"/>
              </a:rPr>
              <a:t>Ευρήματα Έρευνας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968431" y="4379496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l-GR" b="1" dirty="0">
                <a:cs typeface="Times New Roman" panose="02020603050405020304" pitchFamily="18" charset="0"/>
              </a:rPr>
              <a:t>Συμπεράσματα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560840" cy="576064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 – Εξ Αποστάσεως       Εκπαίδευση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Ορισμός της ΕξΑΕ 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με περισσότερο παιδαγωγική διάσταση: «</a:t>
            </a:r>
            <a:r>
              <a:rPr lang="el-GR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εκπαίδευση που διδάσκει και ενεργοποιεί τον μαθητή πώς να μαθαίνει μόνος του και πώς να λειτουργεί αυτόνομα προς μία </a:t>
            </a:r>
            <a:r>
              <a:rPr lang="el-GR" sz="20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ευρετική</a:t>
            </a:r>
            <a:r>
              <a:rPr lang="el-GR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 πορεία </a:t>
            </a:r>
            <a:r>
              <a:rPr lang="el-GR" sz="20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αυτομάθησης</a:t>
            </a:r>
            <a:r>
              <a:rPr lang="el-GR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, χρησιμοποιώντας δημιουργικά όλα τα διαθέσιμα εργαλεία και μέσα μεταφοράς της πληροφορίας, με παιδαγωγικούς όρους»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, (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Λιοναράκης, 2001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el-G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Βασικά χαρακτηριστικά της εξ αποστάσεως εκπαίδευσης:</a:t>
            </a:r>
            <a:endParaRPr lang="el-G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ευέλικτος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πολυμορφικός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χαρακτήρας</a:t>
            </a:r>
            <a:endParaRPr lang="el-G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 δεν προϋποθέτει την ύπαρξη της 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φυσικής παρουσίας 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των διδασκομένων στις διδακτικές 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αίθουσες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cs typeface="Times New Roman" panose="02020603050405020304" pitchFamily="18" charset="0"/>
              </a:rPr>
              <a:t>τ</a:t>
            </a:r>
            <a:r>
              <a:rPr lang="el-GR" sz="2000" dirty="0" smtClean="0">
                <a:cs typeface="Times New Roman" panose="02020603050405020304" pitchFamily="18" charset="0"/>
              </a:rPr>
              <a:t>ο </a:t>
            </a:r>
            <a:r>
              <a:rPr lang="el-GR" sz="2000" b="1" dirty="0" smtClean="0">
                <a:cs typeface="Times New Roman" panose="02020603050405020304" pitchFamily="18" charset="0"/>
              </a:rPr>
              <a:t>εκπαιδευτικό υλικό είναι </a:t>
            </a:r>
            <a:r>
              <a:rPr lang="el-GR" sz="2000" dirty="0" smtClean="0">
                <a:cs typeface="Times New Roman" panose="02020603050405020304" pitchFamily="18" charset="0"/>
              </a:rPr>
              <a:t>εξέχουσας σημασίας</a:t>
            </a:r>
            <a:endParaRPr lang="el-GR" sz="2000" b="1" dirty="0" smtClean="0"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βασικότερη αρχή που τη χαρακτηρίζει είναι η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ανοικτότητα</a:t>
            </a:r>
            <a:endParaRPr lang="el-GR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Θεωρητικό 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Πλαίσιο – ΔΕΠ-Υ.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395536" y="1628800"/>
            <a:ext cx="87484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Ορισμός ΔΕΠ-Υ</a:t>
            </a:r>
            <a:r>
              <a:rPr lang="el-GR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sz="2000" dirty="0"/>
              <a:t>Ο όρος "</a:t>
            </a:r>
            <a:r>
              <a:rPr lang="el-GR" sz="2000" b="1" dirty="0"/>
              <a:t>διαταραχή ελλειμματικής προσοχής / υπερκινητικότητα</a:t>
            </a:r>
            <a:r>
              <a:rPr lang="el-GR" sz="2000" dirty="0"/>
              <a:t>" </a:t>
            </a:r>
            <a:r>
              <a:rPr lang="el-GR" sz="2000" dirty="0" smtClean="0"/>
              <a:t>αναφέρεται </a:t>
            </a:r>
            <a:r>
              <a:rPr lang="el-GR" sz="2000" dirty="0"/>
              <a:t>σε </a:t>
            </a:r>
            <a:r>
              <a:rPr lang="el-GR" sz="2000" b="1" u="sng" dirty="0"/>
              <a:t>παιδιά</a:t>
            </a:r>
            <a:r>
              <a:rPr lang="el-GR" sz="2000" dirty="0"/>
              <a:t> και </a:t>
            </a:r>
            <a:r>
              <a:rPr lang="el-GR" sz="2000" b="1" u="sng" dirty="0"/>
              <a:t>ενήλικες</a:t>
            </a:r>
            <a:r>
              <a:rPr lang="el-GR" sz="2000" b="1" dirty="0"/>
              <a:t>, </a:t>
            </a:r>
            <a:r>
              <a:rPr lang="el-GR" sz="2000" dirty="0"/>
              <a:t>που </a:t>
            </a:r>
            <a:r>
              <a:rPr lang="el-GR" sz="2000" dirty="0" smtClean="0"/>
              <a:t>αντιμετωπίζουν </a:t>
            </a:r>
            <a:r>
              <a:rPr lang="el-GR" sz="2000" i="1" dirty="0" smtClean="0"/>
              <a:t>δυσκολίες</a:t>
            </a:r>
            <a:r>
              <a:rPr lang="el-GR" sz="2000" dirty="0" smtClean="0"/>
              <a:t> </a:t>
            </a:r>
            <a:r>
              <a:rPr lang="el-GR" sz="2000" dirty="0"/>
              <a:t>σε σημαντικούς τομείς της ζωής </a:t>
            </a:r>
            <a:r>
              <a:rPr lang="el-GR" sz="2000" dirty="0" smtClean="0"/>
              <a:t>τους (διαπροσωπικές σχέσεις, σχολείο</a:t>
            </a:r>
            <a:r>
              <a:rPr lang="el-GR" sz="2000" dirty="0"/>
              <a:t>, </a:t>
            </a:r>
            <a:r>
              <a:rPr lang="el-GR" sz="2000" dirty="0" smtClean="0"/>
              <a:t>εργασία, οικογένεια</a:t>
            </a:r>
            <a:r>
              <a:rPr lang="el-GR" sz="2000" dirty="0"/>
              <a:t>) εξαιτίας </a:t>
            </a:r>
            <a:r>
              <a:rPr lang="el-GR" sz="2000" b="1" u="sng" dirty="0"/>
              <a:t>υπερβολικής κινητικής δραστηριότητας </a:t>
            </a:r>
            <a:r>
              <a:rPr lang="el-GR" sz="2000" dirty="0"/>
              <a:t>και προβλημάτων στον </a:t>
            </a:r>
            <a:r>
              <a:rPr lang="el-GR" sz="2000" b="1" u="sng" dirty="0"/>
              <a:t>έλεγχο της προσοχής και των παρορμήσεων</a:t>
            </a:r>
            <a:r>
              <a:rPr lang="el-GR" sz="2000" dirty="0" smtClean="0"/>
              <a:t>.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(Στασινός, 2016). </a:t>
            </a:r>
            <a:endParaRPr lang="el-G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000" dirty="0" smtClean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 err="1">
                <a:cs typeface="Times New Roman" panose="02020603050405020304" pitchFamily="18" charset="0"/>
              </a:rPr>
              <a:t>Ν</a:t>
            </a:r>
            <a:r>
              <a:rPr lang="el-GR" sz="2000" b="1" dirty="0" err="1" smtClean="0">
                <a:cs typeface="Times New Roman" panose="02020603050405020304" pitchFamily="18" charset="0"/>
              </a:rPr>
              <a:t>ευροβιολογική</a:t>
            </a: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  <a:r>
              <a:rPr lang="el-GR" sz="2000" b="1" dirty="0">
                <a:cs typeface="Times New Roman" panose="02020603050405020304" pitchFamily="18" charset="0"/>
              </a:rPr>
              <a:t>διαταραχή </a:t>
            </a:r>
            <a:r>
              <a:rPr lang="el-GR" sz="2000" dirty="0">
                <a:cs typeface="Times New Roman" panose="02020603050405020304" pitchFamily="18" charset="0"/>
              </a:rPr>
              <a:t>και συναντάται στο 3%-7% του γενικού πληθυσμού.</a:t>
            </a:r>
            <a:endParaRPr lang="el-G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ιάγνωση</a:t>
            </a:r>
            <a:r>
              <a:rPr lang="el-G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της ΔΕΠ-Υ: </a:t>
            </a:r>
            <a:r>
              <a:rPr lang="el-G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συνέντευξη</a:t>
            </a:r>
            <a:r>
              <a:rPr lang="el-G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, κλίμακες μέτρησης, άμεση παρατήρηση </a:t>
            </a:r>
            <a:endParaRPr lang="el-GR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5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Εκπαιδευτικού Υλικού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/2)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655676" y="2560242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r>
              <a:rPr lang="en-US" sz="1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1. H5P: </a:t>
            </a:r>
            <a:r>
              <a:rPr lang="en-US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l-GR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ο </a:t>
            </a:r>
            <a:r>
              <a:rPr lang="el-GR" sz="1600" dirty="0">
                <a:ea typeface="Calibri" panose="020F0502020204030204" pitchFamily="34" charset="0"/>
                <a:cs typeface="Times New Roman" panose="02020603050405020304" pitchFamily="18" charset="0"/>
              </a:rPr>
              <a:t>κύριο εργαλείο για την ανάπτυξη του εκπαιδευτικού </a:t>
            </a:r>
            <a:r>
              <a:rPr lang="el-GR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υλικού, το οποίο επιτρέπει </a:t>
            </a:r>
            <a:r>
              <a:rPr lang="el-GR" sz="1600" dirty="0">
                <a:ea typeface="Calibri" panose="020F0502020204030204" pitchFamily="34" charset="0"/>
                <a:cs typeface="Times New Roman" panose="02020603050405020304" pitchFamily="18" charset="0"/>
              </a:rPr>
              <a:t>τη δημιουργία διαδραστικών πολυμέσων μαθησιακού </a:t>
            </a:r>
            <a:r>
              <a:rPr lang="el-GR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περιεχομένου</a:t>
            </a:r>
            <a:r>
              <a:rPr lang="el-GR" sz="16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1655676" y="3723143"/>
            <a:ext cx="7290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r>
              <a:rPr lang="en-US" sz="1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2. Chamilo: </a:t>
            </a:r>
            <a:r>
              <a:rPr lang="el-GR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Αυτή </a:t>
            </a:r>
            <a:r>
              <a:rPr lang="el-GR" sz="1600" dirty="0"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πλατφόρμα επιτρέπει </a:t>
            </a:r>
            <a:r>
              <a:rPr lang="el-GR" sz="1600" dirty="0">
                <a:ea typeface="Calibri" panose="020F0502020204030204" pitchFamily="34" charset="0"/>
                <a:cs typeface="Times New Roman" panose="02020603050405020304" pitchFamily="18" charset="0"/>
              </a:rPr>
              <a:t>μέσω φόρουμ και τσατ τη συνομιλία, την </a:t>
            </a:r>
            <a:r>
              <a:rPr lang="el-G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επικοινωνία </a:t>
            </a:r>
            <a:r>
              <a:rPr lang="el-GR" sz="1600" dirty="0">
                <a:ea typeface="Calibri" panose="020F0502020204030204" pitchFamily="34" charset="0"/>
                <a:cs typeface="Times New Roman" panose="02020603050405020304" pitchFamily="18" charset="0"/>
              </a:rPr>
              <a:t>και την  </a:t>
            </a:r>
            <a:r>
              <a:rPr lang="el-G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αλληλεπίδραση</a:t>
            </a:r>
            <a:r>
              <a:rPr lang="el-GR" sz="1600" dirty="0">
                <a:ea typeface="Calibri" panose="020F0502020204030204" pitchFamily="34" charset="0"/>
                <a:cs typeface="Times New Roman" panose="02020603050405020304" pitchFamily="18" charset="0"/>
              </a:rPr>
              <a:t> μεταξύ εκπαιδευτή και ασκούμενου και μεταξύ των εκπαιδευομένων.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1643808" y="5099156"/>
            <a:ext cx="7584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GB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Smartphone</a:t>
            </a:r>
            <a:r>
              <a:rPr lang="el-G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1600" dirty="0">
                <a:ea typeface="Calibri" panose="020F0502020204030204" pitchFamily="34" charset="0"/>
                <a:cs typeface="Times New Roman" panose="02020603050405020304" pitchFamily="18" charset="0"/>
              </a:rPr>
              <a:t>Χρησιμοποιήθηκε το πρόγραμμα εγγραφής φωνής, για να ενσωματωθεί και ακουστικό υλικό στο εκπαιδευτικό υλικό. Επίσης, χρησιμοποιήθηκαν και εφαρμογές για την επεξεργασία εικόνων.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5683" y="1406454"/>
            <a:ext cx="78014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dirty="0"/>
              <a:t>Ο σχεδιασμός του εκπαιδευτικού υλικού όσον αφορά τα στοιχεία της </a:t>
            </a:r>
            <a:r>
              <a:rPr lang="el-GR" sz="1600" b="1" dirty="0"/>
              <a:t>δομή</a:t>
            </a:r>
            <a:r>
              <a:rPr lang="el-GR" sz="1600" dirty="0"/>
              <a:t>ς και της </a:t>
            </a:r>
            <a:r>
              <a:rPr lang="el-GR" sz="1600" b="1" dirty="0" smtClean="0"/>
              <a:t>συνοχής</a:t>
            </a:r>
            <a:r>
              <a:rPr lang="el-GR" sz="1600" dirty="0"/>
              <a:t> </a:t>
            </a:r>
            <a:r>
              <a:rPr lang="el-GR" sz="1600" dirty="0" smtClean="0"/>
              <a:t>στηρίχθηκε </a:t>
            </a:r>
            <a:r>
              <a:rPr lang="el-GR" sz="1600" dirty="0"/>
              <a:t>στις αρχές του </a:t>
            </a:r>
            <a:r>
              <a:rPr lang="el-GR" sz="1600" dirty="0" smtClean="0"/>
              <a:t>Λιοναράκη (2001), </a:t>
            </a:r>
            <a:r>
              <a:rPr lang="el-GR" sz="1600" dirty="0"/>
              <a:t>όπως αυτές έχουν εμπλουτιστεί από τον </a:t>
            </a:r>
            <a:r>
              <a:rPr lang="en-US" sz="1600" dirty="0" smtClean="0"/>
              <a:t>West</a:t>
            </a:r>
            <a:r>
              <a:rPr lang="el-GR" sz="1600" dirty="0" smtClean="0"/>
              <a:t>, καθώς και με βάση τη </a:t>
            </a:r>
            <a:r>
              <a:rPr lang="el-GR" sz="1600" b="1" dirty="0" smtClean="0"/>
              <a:t>Γνωστική Θεωρία Πολυμεσικής </a:t>
            </a:r>
            <a:r>
              <a:rPr lang="en-US" sz="1600" b="1" dirty="0" smtClean="0"/>
              <a:t>M</a:t>
            </a:r>
            <a:r>
              <a:rPr lang="el-GR" sz="1600" b="1" dirty="0" smtClean="0"/>
              <a:t>άθησης</a:t>
            </a:r>
            <a:r>
              <a:rPr lang="el-GR" sz="1600" dirty="0" smtClean="0"/>
              <a:t> του </a:t>
            </a:r>
            <a:r>
              <a:rPr lang="en-US" sz="1600" dirty="0" smtClean="0"/>
              <a:t>Mayer</a:t>
            </a:r>
            <a:r>
              <a:rPr lang="el-GR" sz="1600" dirty="0" smtClean="0"/>
              <a:t> (2005).</a:t>
            </a:r>
            <a:endParaRPr lang="el-GR" sz="1600" dirty="0"/>
          </a:p>
        </p:txBody>
      </p:sp>
      <p:pic>
        <p:nvPicPr>
          <p:cNvPr id="9" name="4 - Εικόνα" descr="images (3)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560" y="2607109"/>
            <a:ext cx="879182" cy="59617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2 - Εικόνα" descr="NIT-New-Internet-Technologies-Chamilo_400x267_c7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9779" y="3766237"/>
            <a:ext cx="1134029" cy="59087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8" y="5175891"/>
            <a:ext cx="911626" cy="92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1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Εκπαιδευτικού Υλικού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/2)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1619672" y="1911929"/>
            <a:ext cx="1944871" cy="908579"/>
            <a:chOff x="0" y="380272"/>
            <a:chExt cx="1944871" cy="908579"/>
          </a:xfrm>
        </p:grpSpPr>
        <p:sp>
          <p:nvSpPr>
            <p:cNvPr id="7" name="Στρογγυλεμένο ορθογώνιο 6"/>
            <p:cNvSpPr/>
            <p:nvPr/>
          </p:nvSpPr>
          <p:spPr>
            <a:xfrm>
              <a:off x="0" y="380272"/>
              <a:ext cx="1944871" cy="908579"/>
            </a:xfrm>
            <a:prstGeom prst="roundRect">
              <a:avLst>
                <a:gd name="adj" fmla="val 1667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Στρογγυλεμένο ορθογώνιο 4"/>
            <p:cNvSpPr txBox="1"/>
            <p:nvPr/>
          </p:nvSpPr>
          <p:spPr>
            <a:xfrm>
              <a:off x="44361" y="424633"/>
              <a:ext cx="1856149" cy="8198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Σκοπός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211960" y="1660158"/>
            <a:ext cx="46085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000" dirty="0">
                <a:cs typeface="Times New Roman" panose="02020603050405020304" pitchFamily="18" charset="0"/>
              </a:rPr>
              <a:t>Δημιουργία νέας </a:t>
            </a:r>
            <a:r>
              <a:rPr lang="el-GR" sz="2000" dirty="0" smtClean="0">
                <a:cs typeface="Times New Roman" panose="02020603050405020304" pitchFamily="18" charset="0"/>
              </a:rPr>
              <a:t>γνώσης για τους εκπαιδευτικούς.</a:t>
            </a:r>
            <a:endParaRPr lang="el-GR" sz="2000" dirty="0"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cs typeface="Times New Roman" panose="02020603050405020304" pitchFamily="18" charset="0"/>
              </a:rPr>
              <a:t>Η διδασκαλία να προσαρμοστεί με τέτοιο τρόπο ώστε οι μαθητές με ΔΕΠ-Υ να συμμετέχουν ενεργά.</a:t>
            </a:r>
            <a:endParaRPr lang="el-GR" sz="2000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</p:txBody>
      </p:sp>
      <p:sp>
        <p:nvSpPr>
          <p:cNvPr id="10" name="Βέλος λυγισμένο προς τα επάνω 9"/>
          <p:cNvSpPr/>
          <p:nvPr/>
        </p:nvSpPr>
        <p:spPr>
          <a:xfrm rot="5400000">
            <a:off x="2517749" y="2780339"/>
            <a:ext cx="625044" cy="693007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TextBox 10"/>
          <p:cNvSpPr txBox="1"/>
          <p:nvPr/>
        </p:nvSpPr>
        <p:spPr>
          <a:xfrm>
            <a:off x="467544" y="5445224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*Το υλικό είναι διαθέσιμο στον ακόλουθο σύνδεσμο: </a:t>
            </a:r>
            <a:r>
              <a:rPr lang="en-US" sz="2000" dirty="0">
                <a:hlinkClick r:id="rId2"/>
              </a:rPr>
              <a:t>http://chamilo.datacenter.uoc.gr/metchamilo/courses/DIATARAXHELLEIMMATIKHSPROSOXHSHKAIY/</a:t>
            </a:r>
            <a:r>
              <a:rPr lang="el-GR" sz="2000" dirty="0" smtClean="0">
                <a:hlinkClick r:id="rId2"/>
              </a:rPr>
              <a:t> </a:t>
            </a:r>
            <a:endParaRPr lang="el-GR" sz="20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10086"/>
            <a:ext cx="3744416" cy="20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3321</TotalTime>
  <Words>1436</Words>
  <Application>Microsoft Office PowerPoint</Application>
  <PresentationFormat>Προβολή στην οθόνη (4:3)</PresentationFormat>
  <Paragraphs>175</Paragraphs>
  <Slides>31</Slides>
  <Notes>16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Wingdings</vt:lpstr>
      <vt:lpstr>Θέμα του Office</vt:lpstr>
      <vt:lpstr>ΔΙΠΛΩΜΑΤΙΚΗ ΕΡΓΑΣΙΑ   «Σχεδιασμός, Υλοποίηση και Αποτίμηση Εκπαιδευτικού Υλικού Συμβουλευτικής Υποστήριξης Εκπαιδευτικών για τη ΔΕΠ -Υ στο Σχολείο με τη μέθοδο της Εξ Αποστάσεως Εκπαίδευσης» </vt:lpstr>
      <vt:lpstr> Σκοπός της ερευνητικής εργασίας</vt:lpstr>
      <vt:lpstr>Συνεισφορά διπλωματικής εργασίας</vt:lpstr>
      <vt:lpstr>    Ερευνητικά Ερωτήματα </vt:lpstr>
      <vt:lpstr>Δομή της εργασίας </vt:lpstr>
      <vt:lpstr>Θεωρητικό Πλαίσιο – Εξ Αποστάσεως       Εκπαίδευση</vt:lpstr>
      <vt:lpstr>4. Θεωρητικό Πλαίσιο – ΔΕΠ-Υ.</vt:lpstr>
      <vt:lpstr>   Δημιουργία Εκπαιδευτικού Υλικού (1/2)</vt:lpstr>
      <vt:lpstr>   Δημιουργία Εκπαιδευτικού Υλικού (2/2)</vt:lpstr>
      <vt:lpstr>Το εξώφυλλο του μαθήματος</vt:lpstr>
      <vt:lpstr>Διαφάνεια επεξήγησης εικονιδίων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   Μεθοδολογία Έρευνας</vt:lpstr>
      <vt:lpstr>    Μεθοδολογία Έρευνας</vt:lpstr>
      <vt:lpstr>Αποτελέσματα (1/4)</vt:lpstr>
      <vt:lpstr>Αποτελέσματα (2/4)</vt:lpstr>
      <vt:lpstr>Αποτελέσματα (3/4)</vt:lpstr>
      <vt:lpstr>Αποτελέσματα (4/4)</vt:lpstr>
      <vt:lpstr>Συμπεράσματα (1/3)</vt:lpstr>
      <vt:lpstr>Συμπεράσματα (2/3)</vt:lpstr>
      <vt:lpstr>Συμπεράσματα (3/3)</vt:lpstr>
      <vt:lpstr>Περιορισμοί - Προτάσεις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Giorgos Perakakis</cp:lastModifiedBy>
  <cp:revision>1877</cp:revision>
  <dcterms:created xsi:type="dcterms:W3CDTF">2003-10-16T17:37:47Z</dcterms:created>
  <dcterms:modified xsi:type="dcterms:W3CDTF">2022-03-19T11:45:59Z</dcterms:modified>
</cp:coreProperties>
</file>