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470" r:id="rId1"/>
  </p:sldMasterIdLst>
  <p:notesMasterIdLst>
    <p:notesMasterId r:id="rId26"/>
  </p:notesMasterIdLst>
  <p:sldIdLst>
    <p:sldId id="1482" r:id="rId2"/>
    <p:sldId id="2013" r:id="rId3"/>
    <p:sldId id="2021" r:id="rId4"/>
    <p:sldId id="2014" r:id="rId5"/>
    <p:sldId id="2022" r:id="rId6"/>
    <p:sldId id="2020" r:id="rId7"/>
    <p:sldId id="2044" r:id="rId8"/>
    <p:sldId id="2023" r:id="rId9"/>
    <p:sldId id="2045" r:id="rId10"/>
    <p:sldId id="2028" r:id="rId11"/>
    <p:sldId id="2030" r:id="rId12"/>
    <p:sldId id="2015" r:id="rId13"/>
    <p:sldId id="2032" r:id="rId14"/>
    <p:sldId id="2017" r:id="rId15"/>
    <p:sldId id="2034" r:id="rId16"/>
    <p:sldId id="2033" r:id="rId17"/>
    <p:sldId id="2038" r:id="rId18"/>
    <p:sldId id="2046" r:id="rId19"/>
    <p:sldId id="2037" r:id="rId20"/>
    <p:sldId id="2018" r:id="rId21"/>
    <p:sldId id="2042" r:id="rId22"/>
    <p:sldId id="2043" r:id="rId23"/>
    <p:sldId id="2041" r:id="rId24"/>
    <p:sldId id="2019" r:id="rId25"/>
  </p:sldIdLst>
  <p:sldSz cx="9144000" cy="6858000" type="screen4x3"/>
  <p:notesSz cx="6858000" cy="9734550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eviewer" initials="RV" lastIdx="2" clrIdx="0">
    <p:extLst>
      <p:ext uri="{19B8F6BF-5375-455C-9EA6-DF929625EA0E}">
        <p15:presenceInfo xmlns:p15="http://schemas.microsoft.com/office/powerpoint/2012/main" userId="review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31B1B"/>
    <a:srgbClr val="7F6000"/>
    <a:srgbClr val="FFA54B"/>
    <a:srgbClr val="BF9000"/>
    <a:srgbClr val="525252"/>
    <a:srgbClr val="FFFFFF"/>
    <a:srgbClr val="90CCAF"/>
    <a:srgbClr val="FFFFCC"/>
    <a:srgbClr val="EDBE9B"/>
    <a:srgbClr val="ADDB7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Χωρίς στυλ, χωρίς πλέγμα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7DF18680-E054-41AD-8BC1-D1AEF772440D}" styleName="Μεσαίο στυλ 2 - Έμφαση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87" autoAdjust="0"/>
    <p:restoredTop sz="86384" autoAdjust="0"/>
  </p:normalViewPr>
  <p:slideViewPr>
    <p:cSldViewPr>
      <p:cViewPr varScale="1">
        <p:scale>
          <a:sx n="81" d="100"/>
          <a:sy n="81" d="100"/>
        </p:scale>
        <p:origin x="941" y="82"/>
      </p:cViewPr>
      <p:guideLst>
        <p:guide orient="horz" pos="2160"/>
        <p:guide pos="2880"/>
      </p:guideLst>
    </p:cSldViewPr>
  </p:slideViewPr>
  <p:outlineViewPr>
    <p:cViewPr>
      <p:scale>
        <a:sx n="75" d="100"/>
        <a:sy n="75" d="100"/>
      </p:scale>
      <p:origin x="0" y="-145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2550"/>
    </p:cViewPr>
  </p:sorterViewPr>
  <p:notesViewPr>
    <p:cSldViewPr>
      <p:cViewPr varScale="1">
        <p:scale>
          <a:sx n="81" d="100"/>
          <a:sy n="81" d="100"/>
        </p:scale>
        <p:origin x="3894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commentAuthors" Target="commentAuthors.xml"/><Relationship Id="rId30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BA8D9A4-D6AD-43D1-BB27-C586BE6248BC}" type="doc">
      <dgm:prSet loTypeId="urn:microsoft.com/office/officeart/2005/8/layout/StepDown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l-GR"/>
        </a:p>
      </dgm:t>
    </dgm:pt>
    <dgm:pt modelId="{661F99F8-47D8-4C45-952C-8F5442A17874}">
      <dgm:prSet phldrT="[Κείμενο]"/>
      <dgm:spPr>
        <a:solidFill>
          <a:srgbClr val="931B1B"/>
        </a:solidFill>
      </dgm:spPr>
      <dgm:t>
        <a:bodyPr/>
        <a:lstStyle/>
        <a:p>
          <a:r>
            <a:rPr lang="el-GR" dirty="0" smtClean="0"/>
            <a:t>Θεωρίες μάθησης</a:t>
          </a:r>
          <a:endParaRPr lang="el-GR" dirty="0"/>
        </a:p>
      </dgm:t>
    </dgm:pt>
    <dgm:pt modelId="{1B1D018B-33FA-4CB0-BC30-F3F00B3DB826}" type="parTrans" cxnId="{1E821C7F-23F2-4648-92D1-332ECC3A8A27}">
      <dgm:prSet/>
      <dgm:spPr/>
      <dgm:t>
        <a:bodyPr/>
        <a:lstStyle/>
        <a:p>
          <a:endParaRPr lang="el-GR"/>
        </a:p>
      </dgm:t>
    </dgm:pt>
    <dgm:pt modelId="{0C8F761B-11A0-442C-B97F-44CD40988432}" type="sibTrans" cxnId="{1E821C7F-23F2-4648-92D1-332ECC3A8A27}">
      <dgm:prSet/>
      <dgm:spPr/>
      <dgm:t>
        <a:bodyPr/>
        <a:lstStyle/>
        <a:p>
          <a:endParaRPr lang="el-GR"/>
        </a:p>
      </dgm:t>
    </dgm:pt>
    <dgm:pt modelId="{4D43C8B5-C9F3-4EEF-9F32-972DBF7785B1}">
      <dgm:prSet phldrT="[Κείμενο]"/>
      <dgm:spPr/>
      <dgm:t>
        <a:bodyPr/>
        <a:lstStyle/>
        <a:p>
          <a:r>
            <a:rPr lang="el-GR" dirty="0" smtClean="0"/>
            <a:t>Συμπεριφοριστικές </a:t>
          </a:r>
          <a:endParaRPr lang="el-GR" dirty="0"/>
        </a:p>
      </dgm:t>
    </dgm:pt>
    <dgm:pt modelId="{0623A35C-284B-4497-A1DF-25B9D4C9FFC7}" type="parTrans" cxnId="{3C9832EE-3002-4140-B647-7FF80E2963CF}">
      <dgm:prSet/>
      <dgm:spPr/>
      <dgm:t>
        <a:bodyPr/>
        <a:lstStyle/>
        <a:p>
          <a:endParaRPr lang="el-GR"/>
        </a:p>
      </dgm:t>
    </dgm:pt>
    <dgm:pt modelId="{5E615413-544E-4DE7-A00F-B295D5B5733C}" type="sibTrans" cxnId="{3C9832EE-3002-4140-B647-7FF80E2963CF}">
      <dgm:prSet/>
      <dgm:spPr/>
      <dgm:t>
        <a:bodyPr/>
        <a:lstStyle/>
        <a:p>
          <a:endParaRPr lang="el-GR"/>
        </a:p>
      </dgm:t>
    </dgm:pt>
    <dgm:pt modelId="{EDE8F83D-FC18-494F-8CC1-D520AD6C317F}">
      <dgm:prSet phldrT="[Κείμενο]"/>
      <dgm:spPr/>
      <dgm:t>
        <a:bodyPr/>
        <a:lstStyle/>
        <a:p>
          <a:r>
            <a:rPr lang="el-GR" dirty="0" smtClean="0"/>
            <a:t>Ορισμός</a:t>
          </a:r>
          <a:endParaRPr lang="el-GR" dirty="0"/>
        </a:p>
      </dgm:t>
    </dgm:pt>
    <dgm:pt modelId="{810AC758-F6C2-46F8-ACA0-6AFAA8A988D9}" type="parTrans" cxnId="{8C6AE75A-DB0F-40DA-B9DF-FFDB98917D0D}">
      <dgm:prSet/>
      <dgm:spPr/>
      <dgm:t>
        <a:bodyPr/>
        <a:lstStyle/>
        <a:p>
          <a:endParaRPr lang="el-GR"/>
        </a:p>
      </dgm:t>
    </dgm:pt>
    <dgm:pt modelId="{5EF5FE75-98C6-45C1-916B-03B912D359BF}" type="sibTrans" cxnId="{8C6AE75A-DB0F-40DA-B9DF-FFDB98917D0D}">
      <dgm:prSet/>
      <dgm:spPr/>
      <dgm:t>
        <a:bodyPr/>
        <a:lstStyle/>
        <a:p>
          <a:endParaRPr lang="el-GR"/>
        </a:p>
      </dgm:t>
    </dgm:pt>
    <dgm:pt modelId="{50A51788-6D7B-4E22-A417-44B9CA45AC6A}">
      <dgm:prSet phldrT="[Κείμενο]"/>
      <dgm:spPr/>
      <dgm:t>
        <a:bodyPr/>
        <a:lstStyle/>
        <a:p>
          <a:endParaRPr lang="el-GR" dirty="0"/>
        </a:p>
      </dgm:t>
    </dgm:pt>
    <dgm:pt modelId="{27F67E97-19AD-4DB1-A7D7-210279FDCB73}" type="parTrans" cxnId="{D08FCC71-465A-42F6-B5C5-DE7216F97DF2}">
      <dgm:prSet/>
      <dgm:spPr/>
      <dgm:t>
        <a:bodyPr/>
        <a:lstStyle/>
        <a:p>
          <a:endParaRPr lang="el-GR"/>
        </a:p>
      </dgm:t>
    </dgm:pt>
    <dgm:pt modelId="{E2AC5F34-3AE2-4453-9670-50AC39E4A8AC}" type="sibTrans" cxnId="{D08FCC71-465A-42F6-B5C5-DE7216F97DF2}">
      <dgm:prSet/>
      <dgm:spPr/>
      <dgm:t>
        <a:bodyPr/>
        <a:lstStyle/>
        <a:p>
          <a:endParaRPr lang="el-GR"/>
        </a:p>
      </dgm:t>
    </dgm:pt>
    <dgm:pt modelId="{D3CD9DEB-F59E-4C65-87AE-4126E59E00DB}">
      <dgm:prSet phldrT="[Κείμενο]"/>
      <dgm:spPr/>
      <dgm:t>
        <a:bodyPr/>
        <a:lstStyle/>
        <a:p>
          <a:r>
            <a:rPr lang="el-GR" dirty="0" smtClean="0"/>
            <a:t>Γνωστικές </a:t>
          </a:r>
          <a:endParaRPr lang="el-GR" dirty="0"/>
        </a:p>
      </dgm:t>
    </dgm:pt>
    <dgm:pt modelId="{9B09A240-437F-491D-85E1-722844381D09}" type="parTrans" cxnId="{EA41D1AE-989A-4FAC-B519-69EB3EF75347}">
      <dgm:prSet/>
      <dgm:spPr/>
      <dgm:t>
        <a:bodyPr/>
        <a:lstStyle/>
        <a:p>
          <a:endParaRPr lang="el-GR"/>
        </a:p>
      </dgm:t>
    </dgm:pt>
    <dgm:pt modelId="{5DCA99EA-2AEE-4A1F-9FC9-B147A3B63DFD}" type="sibTrans" cxnId="{EA41D1AE-989A-4FAC-B519-69EB3EF75347}">
      <dgm:prSet/>
      <dgm:spPr/>
      <dgm:t>
        <a:bodyPr/>
        <a:lstStyle/>
        <a:p>
          <a:endParaRPr lang="el-GR"/>
        </a:p>
      </dgm:t>
    </dgm:pt>
    <dgm:pt modelId="{12B91279-D97C-4EF0-BD52-3D2C8B99F7DA}">
      <dgm:prSet phldrT="[Κείμενο]"/>
      <dgm:spPr/>
      <dgm:t>
        <a:bodyPr/>
        <a:lstStyle/>
        <a:p>
          <a:r>
            <a:rPr lang="el-GR" dirty="0" smtClean="0"/>
            <a:t> Οικοδόμησης της Γνώσης</a:t>
          </a:r>
          <a:endParaRPr lang="el-GR" dirty="0"/>
        </a:p>
      </dgm:t>
    </dgm:pt>
    <dgm:pt modelId="{56CFCD10-C9C6-4155-B263-9A4CDF6ED097}" type="parTrans" cxnId="{4D5797FE-5ED9-4BD0-80A6-BC76C23C4A0E}">
      <dgm:prSet/>
      <dgm:spPr/>
      <dgm:t>
        <a:bodyPr/>
        <a:lstStyle/>
        <a:p>
          <a:endParaRPr lang="el-GR"/>
        </a:p>
      </dgm:t>
    </dgm:pt>
    <dgm:pt modelId="{72F6CE17-C264-4E59-8531-3E8217DA2BF8}" type="sibTrans" cxnId="{4D5797FE-5ED9-4BD0-80A6-BC76C23C4A0E}">
      <dgm:prSet/>
      <dgm:spPr/>
      <dgm:t>
        <a:bodyPr/>
        <a:lstStyle/>
        <a:p>
          <a:endParaRPr lang="el-GR"/>
        </a:p>
      </dgm:t>
    </dgm:pt>
    <dgm:pt modelId="{45EEDB36-C911-4AFB-B6D9-E9F7BB5508D7}">
      <dgm:prSet phldrT="[Κείμενο]"/>
      <dgm:spPr/>
      <dgm:t>
        <a:bodyPr/>
        <a:lstStyle/>
        <a:p>
          <a:r>
            <a:rPr lang="el-GR" dirty="0" err="1" smtClean="0"/>
            <a:t>Κοινωνικοπολιτισμικές</a:t>
          </a:r>
          <a:endParaRPr lang="el-GR" dirty="0"/>
        </a:p>
      </dgm:t>
    </dgm:pt>
    <dgm:pt modelId="{288C0D51-0B29-42B7-A645-D607B91F1596}" type="parTrans" cxnId="{6DE26ADD-A9EB-4AF9-92FA-84A79BC12888}">
      <dgm:prSet/>
      <dgm:spPr/>
      <dgm:t>
        <a:bodyPr/>
        <a:lstStyle/>
        <a:p>
          <a:endParaRPr lang="el-GR"/>
        </a:p>
      </dgm:t>
    </dgm:pt>
    <dgm:pt modelId="{4FB1FA28-8118-47B9-95B0-993B45D2C126}" type="sibTrans" cxnId="{6DE26ADD-A9EB-4AF9-92FA-84A79BC12888}">
      <dgm:prSet/>
      <dgm:spPr/>
      <dgm:t>
        <a:bodyPr/>
        <a:lstStyle/>
        <a:p>
          <a:endParaRPr lang="el-GR"/>
        </a:p>
      </dgm:t>
    </dgm:pt>
    <dgm:pt modelId="{5B9C1FAA-7D73-4E51-9515-45BA4655407D}">
      <dgm:prSet phldrT="[Κείμενο]"/>
      <dgm:spPr/>
      <dgm:t>
        <a:bodyPr/>
        <a:lstStyle/>
        <a:p>
          <a:r>
            <a:rPr lang="el-GR" dirty="0" smtClean="0"/>
            <a:t>Ως γνωστικό αντικείμενο</a:t>
          </a:r>
          <a:endParaRPr lang="el-GR" dirty="0"/>
        </a:p>
      </dgm:t>
    </dgm:pt>
    <dgm:pt modelId="{9E09ED06-8A70-4E4E-BABB-8F84D1736009}" type="sibTrans" cxnId="{30624880-8552-4E58-B1ED-AB1D5E892C1C}">
      <dgm:prSet/>
      <dgm:spPr/>
      <dgm:t>
        <a:bodyPr/>
        <a:lstStyle/>
        <a:p>
          <a:endParaRPr lang="el-GR"/>
        </a:p>
      </dgm:t>
    </dgm:pt>
    <dgm:pt modelId="{BE80E453-8BD3-4CB6-A2D9-8556EED42133}" type="parTrans" cxnId="{30624880-8552-4E58-B1ED-AB1D5E892C1C}">
      <dgm:prSet/>
      <dgm:spPr/>
      <dgm:t>
        <a:bodyPr/>
        <a:lstStyle/>
        <a:p>
          <a:endParaRPr lang="el-GR"/>
        </a:p>
      </dgm:t>
    </dgm:pt>
    <dgm:pt modelId="{58EEF71C-F6C9-4A1E-B78A-8F8A31FB2B55}">
      <dgm:prSet phldrT="[Κείμενο]"/>
      <dgm:spPr>
        <a:solidFill>
          <a:srgbClr val="7F6000"/>
        </a:solidFill>
      </dgm:spPr>
      <dgm:t>
        <a:bodyPr/>
        <a:lstStyle/>
        <a:p>
          <a:r>
            <a:rPr lang="el-GR" dirty="0" smtClean="0"/>
            <a:t>Μαθηματικά</a:t>
          </a:r>
          <a:endParaRPr lang="el-GR" dirty="0"/>
        </a:p>
      </dgm:t>
    </dgm:pt>
    <dgm:pt modelId="{5F6FC042-01BD-4918-9F6C-EC105DF6C9D0}" type="sibTrans" cxnId="{B58B8DDF-D15D-4C32-AF56-D60BF33B1018}">
      <dgm:prSet/>
      <dgm:spPr/>
      <dgm:t>
        <a:bodyPr/>
        <a:lstStyle/>
        <a:p>
          <a:endParaRPr lang="el-GR"/>
        </a:p>
      </dgm:t>
    </dgm:pt>
    <dgm:pt modelId="{4C4700E3-A483-4C86-818C-3890F417C9BF}" type="parTrans" cxnId="{B58B8DDF-D15D-4C32-AF56-D60BF33B1018}">
      <dgm:prSet/>
      <dgm:spPr/>
      <dgm:t>
        <a:bodyPr/>
        <a:lstStyle/>
        <a:p>
          <a:endParaRPr lang="el-GR"/>
        </a:p>
      </dgm:t>
    </dgm:pt>
    <dgm:pt modelId="{E59CFDAE-7CA0-4353-9535-C970D2A3607C}">
      <dgm:prSet phldrT="[Κείμενο]"/>
      <dgm:spPr/>
      <dgm:t>
        <a:bodyPr/>
        <a:lstStyle/>
        <a:p>
          <a:r>
            <a:rPr lang="el-GR" dirty="0" smtClean="0"/>
            <a:t>Στο Δημοτικό Σχολείο</a:t>
          </a:r>
          <a:endParaRPr lang="el-GR" dirty="0"/>
        </a:p>
      </dgm:t>
    </dgm:pt>
    <dgm:pt modelId="{FB932591-5F10-4BD3-BAE7-25E3FC83B458}" type="parTrans" cxnId="{2218717A-57F0-4D9E-B872-BF6363A64230}">
      <dgm:prSet/>
      <dgm:spPr/>
      <dgm:t>
        <a:bodyPr/>
        <a:lstStyle/>
        <a:p>
          <a:endParaRPr lang="el-GR"/>
        </a:p>
      </dgm:t>
    </dgm:pt>
    <dgm:pt modelId="{32F95D56-97F0-49AE-800A-E602351394F3}" type="sibTrans" cxnId="{2218717A-57F0-4D9E-B872-BF6363A64230}">
      <dgm:prSet/>
      <dgm:spPr/>
      <dgm:t>
        <a:bodyPr/>
        <a:lstStyle/>
        <a:p>
          <a:endParaRPr lang="el-GR"/>
        </a:p>
      </dgm:t>
    </dgm:pt>
    <dgm:pt modelId="{9E68A3A0-70F6-4295-804B-52BF78E10CB6}">
      <dgm:prSet phldrT="[Κείμενο]"/>
      <dgm:spPr/>
      <dgm:t>
        <a:bodyPr/>
        <a:lstStyle/>
        <a:p>
          <a:r>
            <a:rPr lang="el-GR" dirty="0" smtClean="0"/>
            <a:t>Διδακτική των Μαθηματικών</a:t>
          </a:r>
          <a:endParaRPr lang="el-GR" dirty="0"/>
        </a:p>
      </dgm:t>
    </dgm:pt>
    <dgm:pt modelId="{3A2C3854-ED77-4322-8288-39DF0DA752C1}" type="parTrans" cxnId="{91F08C71-37DA-42B1-810A-F0C56FA08B63}">
      <dgm:prSet/>
      <dgm:spPr/>
      <dgm:t>
        <a:bodyPr/>
        <a:lstStyle/>
        <a:p>
          <a:endParaRPr lang="el-GR"/>
        </a:p>
      </dgm:t>
    </dgm:pt>
    <dgm:pt modelId="{C1D19A8B-085C-44AA-9D9E-C6C16708953B}" type="sibTrans" cxnId="{91F08C71-37DA-42B1-810A-F0C56FA08B63}">
      <dgm:prSet/>
      <dgm:spPr/>
      <dgm:t>
        <a:bodyPr/>
        <a:lstStyle/>
        <a:p>
          <a:endParaRPr lang="el-GR"/>
        </a:p>
      </dgm:t>
    </dgm:pt>
    <dgm:pt modelId="{0FC423A6-CA59-473D-8464-83F36CB45FF2}">
      <dgm:prSet phldrT="[Κείμενο]"/>
      <dgm:spPr/>
      <dgm:t>
        <a:bodyPr/>
        <a:lstStyle/>
        <a:p>
          <a:r>
            <a:rPr lang="el-GR" dirty="0" smtClean="0"/>
            <a:t>Σκοπός και </a:t>
          </a:r>
          <a:r>
            <a:rPr lang="el-GR" dirty="0" err="1" smtClean="0"/>
            <a:t>Στοχοι</a:t>
          </a:r>
          <a:r>
            <a:rPr lang="el-GR" dirty="0" smtClean="0"/>
            <a:t> του μαθήματος των Μαθηματικών</a:t>
          </a:r>
          <a:endParaRPr lang="el-GR" dirty="0"/>
        </a:p>
      </dgm:t>
    </dgm:pt>
    <dgm:pt modelId="{E44FAC85-57DC-4BEF-AD36-E81330AD4021}" type="parTrans" cxnId="{36DF678F-1039-4742-BEE3-B75962432C1E}">
      <dgm:prSet/>
      <dgm:spPr/>
      <dgm:t>
        <a:bodyPr/>
        <a:lstStyle/>
        <a:p>
          <a:endParaRPr lang="el-GR"/>
        </a:p>
      </dgm:t>
    </dgm:pt>
    <dgm:pt modelId="{9EACEA56-FCC1-4DCE-8E94-10149717AAEF}" type="sibTrans" cxnId="{36DF678F-1039-4742-BEE3-B75962432C1E}">
      <dgm:prSet/>
      <dgm:spPr/>
      <dgm:t>
        <a:bodyPr/>
        <a:lstStyle/>
        <a:p>
          <a:endParaRPr lang="el-GR"/>
        </a:p>
      </dgm:t>
    </dgm:pt>
    <dgm:pt modelId="{DBEA1D3F-CB24-4C3E-BFC0-DC4D04AEFBB6}">
      <dgm:prSet phldrT="[Κείμενο]"/>
      <dgm:spPr/>
      <dgm:t>
        <a:bodyPr/>
        <a:lstStyle/>
        <a:p>
          <a:r>
            <a:rPr lang="el-GR" dirty="0" smtClean="0"/>
            <a:t>Λόγοι που οδηγούν στην κατ’ </a:t>
          </a:r>
          <a:r>
            <a:rPr lang="el-GR" dirty="0" err="1" smtClean="0"/>
            <a:t>οίκον</a:t>
          </a:r>
          <a:r>
            <a:rPr lang="el-GR" dirty="0" smtClean="0"/>
            <a:t> διδασκαλία</a:t>
          </a:r>
          <a:endParaRPr lang="el-GR" dirty="0"/>
        </a:p>
      </dgm:t>
    </dgm:pt>
    <dgm:pt modelId="{C2A0F17A-A72E-42CD-A1F4-C7F95B32AC8F}" type="parTrans" cxnId="{927A1FF3-6CFF-45EB-B6B5-73A5086DB6C0}">
      <dgm:prSet/>
      <dgm:spPr/>
      <dgm:t>
        <a:bodyPr/>
        <a:lstStyle/>
        <a:p>
          <a:endParaRPr lang="el-GR"/>
        </a:p>
      </dgm:t>
    </dgm:pt>
    <dgm:pt modelId="{CCCD1572-45F1-477F-AD4D-56D6D6228FF6}" type="sibTrans" cxnId="{927A1FF3-6CFF-45EB-B6B5-73A5086DB6C0}">
      <dgm:prSet/>
      <dgm:spPr/>
      <dgm:t>
        <a:bodyPr/>
        <a:lstStyle/>
        <a:p>
          <a:endParaRPr lang="el-GR"/>
        </a:p>
      </dgm:t>
    </dgm:pt>
    <dgm:pt modelId="{7DDF3799-BEE2-4C69-8CA5-AAC62EDE7313}">
      <dgm:prSet phldrT="[Κείμενο]"/>
      <dgm:spPr/>
      <dgm:t>
        <a:bodyPr/>
        <a:lstStyle/>
        <a:p>
          <a:r>
            <a:rPr lang="el-GR" dirty="0" smtClean="0"/>
            <a:t>Ανασκόπηση της Βιβλιογραφίας</a:t>
          </a:r>
          <a:endParaRPr lang="el-GR" dirty="0"/>
        </a:p>
      </dgm:t>
    </dgm:pt>
    <dgm:pt modelId="{A5EDEBEC-6DA4-468C-92E8-C63DF58C399F}" type="parTrans" cxnId="{E8C778B0-1A5B-44C8-B48B-F71B714768EF}">
      <dgm:prSet/>
      <dgm:spPr/>
      <dgm:t>
        <a:bodyPr/>
        <a:lstStyle/>
        <a:p>
          <a:endParaRPr lang="el-GR"/>
        </a:p>
      </dgm:t>
    </dgm:pt>
    <dgm:pt modelId="{9B79F4F7-DED2-433C-B99C-208EE1D5E342}" type="sibTrans" cxnId="{E8C778B0-1A5B-44C8-B48B-F71B714768EF}">
      <dgm:prSet/>
      <dgm:spPr/>
      <dgm:t>
        <a:bodyPr/>
        <a:lstStyle/>
        <a:p>
          <a:endParaRPr lang="el-GR"/>
        </a:p>
      </dgm:t>
    </dgm:pt>
    <dgm:pt modelId="{3290DB79-C1B5-4A58-90A2-58389AF8CD27}">
      <dgm:prSet phldrT="[Κείμενο]"/>
      <dgm:spPr>
        <a:solidFill>
          <a:srgbClr val="BF9000"/>
        </a:solidFill>
      </dgm:spPr>
      <dgm:t>
        <a:bodyPr/>
        <a:lstStyle/>
        <a:p>
          <a:r>
            <a:rPr lang="el-GR" dirty="0" smtClean="0"/>
            <a:t>Κατ’ </a:t>
          </a:r>
          <a:r>
            <a:rPr lang="el-GR" dirty="0" err="1" smtClean="0"/>
            <a:t>οίκον</a:t>
          </a:r>
          <a:r>
            <a:rPr lang="el-GR" dirty="0" smtClean="0"/>
            <a:t> Διδασκαλία</a:t>
          </a:r>
          <a:endParaRPr lang="el-GR" dirty="0"/>
        </a:p>
      </dgm:t>
    </dgm:pt>
    <dgm:pt modelId="{8978FA41-3C84-402A-BC1A-C0E47D22EBDA}" type="sibTrans" cxnId="{C835E30B-7E8B-4E46-ADA5-3D59431AB4A2}">
      <dgm:prSet/>
      <dgm:spPr/>
      <dgm:t>
        <a:bodyPr/>
        <a:lstStyle/>
        <a:p>
          <a:endParaRPr lang="el-GR"/>
        </a:p>
      </dgm:t>
    </dgm:pt>
    <dgm:pt modelId="{A4E28B22-53A8-4971-B691-6C5BA3B7BE73}" type="parTrans" cxnId="{C835E30B-7E8B-4E46-ADA5-3D59431AB4A2}">
      <dgm:prSet/>
      <dgm:spPr/>
      <dgm:t>
        <a:bodyPr/>
        <a:lstStyle/>
        <a:p>
          <a:endParaRPr lang="el-GR"/>
        </a:p>
      </dgm:t>
    </dgm:pt>
    <dgm:pt modelId="{D08D56B9-4FEC-4BD1-BF91-C7B4A01177A2}">
      <dgm:prSet phldrT="[Κείμενο]"/>
      <dgm:spPr/>
      <dgm:t>
        <a:bodyPr/>
        <a:lstStyle/>
        <a:p>
          <a:r>
            <a:rPr lang="el-GR" dirty="0" smtClean="0"/>
            <a:t>Κονστρουκτιβισμός</a:t>
          </a:r>
          <a:endParaRPr lang="el-GR" dirty="0"/>
        </a:p>
      </dgm:t>
    </dgm:pt>
    <dgm:pt modelId="{0519FC30-310A-460A-BC46-EFF617DDC101}" type="parTrans" cxnId="{010CE051-325E-4A7A-B3AF-0A17FDEC739E}">
      <dgm:prSet/>
      <dgm:spPr/>
      <dgm:t>
        <a:bodyPr/>
        <a:lstStyle/>
        <a:p>
          <a:endParaRPr lang="el-GR"/>
        </a:p>
      </dgm:t>
    </dgm:pt>
    <dgm:pt modelId="{6655B14C-899C-4EBC-BB5F-C5B1300DB495}" type="sibTrans" cxnId="{010CE051-325E-4A7A-B3AF-0A17FDEC739E}">
      <dgm:prSet/>
      <dgm:spPr/>
      <dgm:t>
        <a:bodyPr/>
        <a:lstStyle/>
        <a:p>
          <a:endParaRPr lang="el-GR"/>
        </a:p>
      </dgm:t>
    </dgm:pt>
    <dgm:pt modelId="{358F6EB8-1BFD-48E3-9147-9C8CD20AB0A8}" type="pres">
      <dgm:prSet presAssocID="{2BA8D9A4-D6AD-43D1-BB27-C586BE6248BC}" presName="rootnode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el-GR"/>
        </a:p>
      </dgm:t>
    </dgm:pt>
    <dgm:pt modelId="{095FCC7D-2077-415D-993D-F2BBC1D05510}" type="pres">
      <dgm:prSet presAssocID="{661F99F8-47D8-4C45-952C-8F5442A17874}" presName="composite" presStyleCnt="0"/>
      <dgm:spPr/>
    </dgm:pt>
    <dgm:pt modelId="{407D9013-8DC6-4D9B-82FE-D6B9291D6686}" type="pres">
      <dgm:prSet presAssocID="{661F99F8-47D8-4C45-952C-8F5442A17874}" presName="bentUpArrow1" presStyleLbl="alignImgPlace1" presStyleIdx="0" presStyleCnt="2" custLinFactNeighborX="2474" custLinFactNeighborY="-3008"/>
      <dgm:spPr>
        <a:solidFill>
          <a:srgbClr val="FFA54B"/>
        </a:solidFill>
      </dgm:spPr>
    </dgm:pt>
    <dgm:pt modelId="{4DA842EB-47B1-4E57-BD00-DAA0FA3F99FA}" type="pres">
      <dgm:prSet presAssocID="{661F99F8-47D8-4C45-952C-8F5442A17874}" presName="ParentText" presStyleLbl="node1" presStyleIdx="0" presStyleCnt="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A9372507-5E74-48FC-AF54-105D1DBBA46C}" type="pres">
      <dgm:prSet presAssocID="{661F99F8-47D8-4C45-952C-8F5442A17874}" presName="ChildText" presStyleLbl="revTx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33192A61-41D0-49DC-BC9A-DD895F97B71E}" type="pres">
      <dgm:prSet presAssocID="{0C8F761B-11A0-442C-B97F-44CD40988432}" presName="sibTrans" presStyleCnt="0"/>
      <dgm:spPr/>
    </dgm:pt>
    <dgm:pt modelId="{D19DC299-0351-4590-8D2F-75FBCEBE5FC6}" type="pres">
      <dgm:prSet presAssocID="{58EEF71C-F6C9-4A1E-B78A-8F8A31FB2B55}" presName="composite" presStyleCnt="0"/>
      <dgm:spPr/>
    </dgm:pt>
    <dgm:pt modelId="{CBEFCBE4-3149-44AF-9934-4F902482C614}" type="pres">
      <dgm:prSet presAssocID="{58EEF71C-F6C9-4A1E-B78A-8F8A31FB2B55}" presName="bentUpArrow1" presStyleLbl="alignImgPlace1" presStyleIdx="1" presStyleCnt="2"/>
      <dgm:spPr>
        <a:solidFill>
          <a:srgbClr val="FFA54B"/>
        </a:solidFill>
      </dgm:spPr>
    </dgm:pt>
    <dgm:pt modelId="{BC39235D-4DA3-4215-90E6-09ED1BB89B3D}" type="pres">
      <dgm:prSet presAssocID="{58EEF71C-F6C9-4A1E-B78A-8F8A31FB2B55}" presName="ParentText" presStyleLbl="node1" presStyleIdx="1" presStyleCnt="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5611C7B7-0823-4F03-8837-CE70E0FE0652}" type="pres">
      <dgm:prSet presAssocID="{58EEF71C-F6C9-4A1E-B78A-8F8A31FB2B55}" presName="ChildText" presStyleLbl="revTx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515D4F66-F8D2-4191-B83A-8ABDD6C40037}" type="pres">
      <dgm:prSet presAssocID="{5F6FC042-01BD-4918-9F6C-EC105DF6C9D0}" presName="sibTrans" presStyleCnt="0"/>
      <dgm:spPr/>
    </dgm:pt>
    <dgm:pt modelId="{A970E1D4-6C56-46A9-95D6-9F45B5FAEDB1}" type="pres">
      <dgm:prSet presAssocID="{3290DB79-C1B5-4A58-90A2-58389AF8CD27}" presName="composite" presStyleCnt="0"/>
      <dgm:spPr/>
    </dgm:pt>
    <dgm:pt modelId="{1D6213B6-3C84-4A7A-977C-DC19D8A35C23}" type="pres">
      <dgm:prSet presAssocID="{3290DB79-C1B5-4A58-90A2-58389AF8CD27}" presName="ParentText" presStyleLbl="node1" presStyleIdx="2" presStyleCnt="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95BAD0E4-D93C-433D-8424-1CA20958A488}" type="pres">
      <dgm:prSet presAssocID="{3290DB79-C1B5-4A58-90A2-58389AF8CD27}" presName="FinalChildText" presStyleLbl="revTx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8C6AE75A-DB0F-40DA-B9DF-FFDB98917D0D}" srcId="{3290DB79-C1B5-4A58-90A2-58389AF8CD27}" destId="{EDE8F83D-FC18-494F-8CC1-D520AD6C317F}" srcOrd="0" destOrd="0" parTransId="{810AC758-F6C2-46F8-ACA0-6AFAA8A988D9}" sibTransId="{5EF5FE75-98C6-45C1-916B-03B912D359BF}"/>
    <dgm:cxn modelId="{3C9832EE-3002-4140-B647-7FF80E2963CF}" srcId="{661F99F8-47D8-4C45-952C-8F5442A17874}" destId="{4D43C8B5-C9F3-4EEF-9F32-972DBF7785B1}" srcOrd="0" destOrd="0" parTransId="{0623A35C-284B-4497-A1DF-25B9D4C9FFC7}" sibTransId="{5E615413-544E-4DE7-A00F-B295D5B5733C}"/>
    <dgm:cxn modelId="{49EDD32D-1443-440A-829F-9936FEDE077C}" type="presOf" srcId="{2BA8D9A4-D6AD-43D1-BB27-C586BE6248BC}" destId="{358F6EB8-1BFD-48E3-9147-9C8CD20AB0A8}" srcOrd="0" destOrd="0" presId="urn:microsoft.com/office/officeart/2005/8/layout/StepDownProcess"/>
    <dgm:cxn modelId="{E8C778B0-1A5B-44C8-B48B-F71B714768EF}" srcId="{3290DB79-C1B5-4A58-90A2-58389AF8CD27}" destId="{7DDF3799-BEE2-4C69-8CA5-AAC62EDE7313}" srcOrd="2" destOrd="0" parTransId="{A5EDEBEC-6DA4-468C-92E8-C63DF58C399F}" sibTransId="{9B79F4F7-DED2-433C-B99C-208EE1D5E342}"/>
    <dgm:cxn modelId="{0802752C-09AA-4ECF-BE97-203EE5BE7A72}" type="presOf" srcId="{5B9C1FAA-7D73-4E51-9515-45BA4655407D}" destId="{5611C7B7-0823-4F03-8837-CE70E0FE0652}" srcOrd="0" destOrd="0" presId="urn:microsoft.com/office/officeart/2005/8/layout/StepDownProcess"/>
    <dgm:cxn modelId="{D08FCC71-465A-42F6-B5C5-DE7216F97DF2}" srcId="{661F99F8-47D8-4C45-952C-8F5442A17874}" destId="{50A51788-6D7B-4E22-A417-44B9CA45AC6A}" srcOrd="5" destOrd="0" parTransId="{27F67E97-19AD-4DB1-A7D7-210279FDCB73}" sibTransId="{E2AC5F34-3AE2-4453-9670-50AC39E4A8AC}"/>
    <dgm:cxn modelId="{64112679-2BCE-4985-83EB-7AE4A1F15BED}" type="presOf" srcId="{7DDF3799-BEE2-4C69-8CA5-AAC62EDE7313}" destId="{95BAD0E4-D93C-433D-8424-1CA20958A488}" srcOrd="0" destOrd="2" presId="urn:microsoft.com/office/officeart/2005/8/layout/StepDownProcess"/>
    <dgm:cxn modelId="{010CE051-325E-4A7A-B3AF-0A17FDEC739E}" srcId="{661F99F8-47D8-4C45-952C-8F5442A17874}" destId="{D08D56B9-4FEC-4BD1-BF91-C7B4A01177A2}" srcOrd="4" destOrd="0" parTransId="{0519FC30-310A-460A-BC46-EFF617DDC101}" sibTransId="{6655B14C-899C-4EBC-BB5F-C5B1300DB495}"/>
    <dgm:cxn modelId="{8CF7F1AD-DDB9-4973-AF8C-D11204D7B230}" type="presOf" srcId="{D08D56B9-4FEC-4BD1-BF91-C7B4A01177A2}" destId="{A9372507-5E74-48FC-AF54-105D1DBBA46C}" srcOrd="0" destOrd="4" presId="urn:microsoft.com/office/officeart/2005/8/layout/StepDownProcess"/>
    <dgm:cxn modelId="{298F89BF-61D4-4E29-8849-97D5F128F3D5}" type="presOf" srcId="{EDE8F83D-FC18-494F-8CC1-D520AD6C317F}" destId="{95BAD0E4-D93C-433D-8424-1CA20958A488}" srcOrd="0" destOrd="0" presId="urn:microsoft.com/office/officeart/2005/8/layout/StepDownProcess"/>
    <dgm:cxn modelId="{C835E30B-7E8B-4E46-ADA5-3D59431AB4A2}" srcId="{2BA8D9A4-D6AD-43D1-BB27-C586BE6248BC}" destId="{3290DB79-C1B5-4A58-90A2-58389AF8CD27}" srcOrd="2" destOrd="0" parTransId="{A4E28B22-53A8-4971-B691-6C5BA3B7BE73}" sibTransId="{8978FA41-3C84-402A-BC1A-C0E47D22EBDA}"/>
    <dgm:cxn modelId="{B58B8DDF-D15D-4C32-AF56-D60BF33B1018}" srcId="{2BA8D9A4-D6AD-43D1-BB27-C586BE6248BC}" destId="{58EEF71C-F6C9-4A1E-B78A-8F8A31FB2B55}" srcOrd="1" destOrd="0" parTransId="{4C4700E3-A483-4C86-818C-3890F417C9BF}" sibTransId="{5F6FC042-01BD-4918-9F6C-EC105DF6C9D0}"/>
    <dgm:cxn modelId="{1EF8D022-407B-4625-9709-7C8D1881B538}" type="presOf" srcId="{45EEDB36-C911-4AFB-B6D9-E9F7BB5508D7}" destId="{A9372507-5E74-48FC-AF54-105D1DBBA46C}" srcOrd="0" destOrd="3" presId="urn:microsoft.com/office/officeart/2005/8/layout/StepDownProcess"/>
    <dgm:cxn modelId="{DED83F80-680E-45D7-96C7-40B2BDF9384C}" type="presOf" srcId="{3290DB79-C1B5-4A58-90A2-58389AF8CD27}" destId="{1D6213B6-3C84-4A7A-977C-DC19D8A35C23}" srcOrd="0" destOrd="0" presId="urn:microsoft.com/office/officeart/2005/8/layout/StepDownProcess"/>
    <dgm:cxn modelId="{1948ECDC-3C32-43E9-A5D7-FD4A0DBA9587}" type="presOf" srcId="{4D43C8B5-C9F3-4EEF-9F32-972DBF7785B1}" destId="{A9372507-5E74-48FC-AF54-105D1DBBA46C}" srcOrd="0" destOrd="0" presId="urn:microsoft.com/office/officeart/2005/8/layout/StepDownProcess"/>
    <dgm:cxn modelId="{DD41406E-60ED-4769-9BC7-78F60D2DB930}" type="presOf" srcId="{9E68A3A0-70F6-4295-804B-52BF78E10CB6}" destId="{5611C7B7-0823-4F03-8837-CE70E0FE0652}" srcOrd="0" destOrd="2" presId="urn:microsoft.com/office/officeart/2005/8/layout/StepDownProcess"/>
    <dgm:cxn modelId="{4D5797FE-5ED9-4BD0-80A6-BC76C23C4A0E}" srcId="{661F99F8-47D8-4C45-952C-8F5442A17874}" destId="{12B91279-D97C-4EF0-BD52-3D2C8B99F7DA}" srcOrd="2" destOrd="0" parTransId="{56CFCD10-C9C6-4155-B263-9A4CDF6ED097}" sibTransId="{72F6CE17-C264-4E59-8531-3E8217DA2BF8}"/>
    <dgm:cxn modelId="{8047590A-8C39-4ACD-B20D-D3D6EA3E54D6}" type="presOf" srcId="{DBEA1D3F-CB24-4C3E-BFC0-DC4D04AEFBB6}" destId="{95BAD0E4-D93C-433D-8424-1CA20958A488}" srcOrd="0" destOrd="1" presId="urn:microsoft.com/office/officeart/2005/8/layout/StepDownProcess"/>
    <dgm:cxn modelId="{927A1FF3-6CFF-45EB-B6B5-73A5086DB6C0}" srcId="{3290DB79-C1B5-4A58-90A2-58389AF8CD27}" destId="{DBEA1D3F-CB24-4C3E-BFC0-DC4D04AEFBB6}" srcOrd="1" destOrd="0" parTransId="{C2A0F17A-A72E-42CD-A1F4-C7F95B32AC8F}" sibTransId="{CCCD1572-45F1-477F-AD4D-56D6D6228FF6}"/>
    <dgm:cxn modelId="{1E821C7F-23F2-4648-92D1-332ECC3A8A27}" srcId="{2BA8D9A4-D6AD-43D1-BB27-C586BE6248BC}" destId="{661F99F8-47D8-4C45-952C-8F5442A17874}" srcOrd="0" destOrd="0" parTransId="{1B1D018B-33FA-4CB0-BC30-F3F00B3DB826}" sibTransId="{0C8F761B-11A0-442C-B97F-44CD40988432}"/>
    <dgm:cxn modelId="{30624880-8552-4E58-B1ED-AB1D5E892C1C}" srcId="{58EEF71C-F6C9-4A1E-B78A-8F8A31FB2B55}" destId="{5B9C1FAA-7D73-4E51-9515-45BA4655407D}" srcOrd="0" destOrd="0" parTransId="{BE80E453-8BD3-4CB6-A2D9-8556EED42133}" sibTransId="{9E09ED06-8A70-4E4E-BABB-8F84D1736009}"/>
    <dgm:cxn modelId="{10DA36CA-9211-4365-84D2-97D83506702E}" type="presOf" srcId="{0FC423A6-CA59-473D-8464-83F36CB45FF2}" destId="{5611C7B7-0823-4F03-8837-CE70E0FE0652}" srcOrd="0" destOrd="3" presId="urn:microsoft.com/office/officeart/2005/8/layout/StepDownProcess"/>
    <dgm:cxn modelId="{5F6BEE2B-9508-478E-899A-7FCD56009945}" type="presOf" srcId="{58EEF71C-F6C9-4A1E-B78A-8F8A31FB2B55}" destId="{BC39235D-4DA3-4215-90E6-09ED1BB89B3D}" srcOrd="0" destOrd="0" presId="urn:microsoft.com/office/officeart/2005/8/layout/StepDownProcess"/>
    <dgm:cxn modelId="{F0E2569D-B0BA-4155-A47B-12DC7C345903}" type="presOf" srcId="{D3CD9DEB-F59E-4C65-87AE-4126E59E00DB}" destId="{A9372507-5E74-48FC-AF54-105D1DBBA46C}" srcOrd="0" destOrd="1" presId="urn:microsoft.com/office/officeart/2005/8/layout/StepDownProcess"/>
    <dgm:cxn modelId="{6DE26ADD-A9EB-4AF9-92FA-84A79BC12888}" srcId="{661F99F8-47D8-4C45-952C-8F5442A17874}" destId="{45EEDB36-C911-4AFB-B6D9-E9F7BB5508D7}" srcOrd="3" destOrd="0" parTransId="{288C0D51-0B29-42B7-A645-D607B91F1596}" sibTransId="{4FB1FA28-8118-47B9-95B0-993B45D2C126}"/>
    <dgm:cxn modelId="{1CDB1F01-B928-494A-BC66-EAF32E2502DF}" type="presOf" srcId="{661F99F8-47D8-4C45-952C-8F5442A17874}" destId="{4DA842EB-47B1-4E57-BD00-DAA0FA3F99FA}" srcOrd="0" destOrd="0" presId="urn:microsoft.com/office/officeart/2005/8/layout/StepDownProcess"/>
    <dgm:cxn modelId="{36DF678F-1039-4742-BEE3-B75962432C1E}" srcId="{58EEF71C-F6C9-4A1E-B78A-8F8A31FB2B55}" destId="{0FC423A6-CA59-473D-8464-83F36CB45FF2}" srcOrd="3" destOrd="0" parTransId="{E44FAC85-57DC-4BEF-AD36-E81330AD4021}" sibTransId="{9EACEA56-FCC1-4DCE-8E94-10149717AAEF}"/>
    <dgm:cxn modelId="{0D86D957-CAF1-4A92-B49E-B6CC9FC34B71}" type="presOf" srcId="{E59CFDAE-7CA0-4353-9535-C970D2A3607C}" destId="{5611C7B7-0823-4F03-8837-CE70E0FE0652}" srcOrd="0" destOrd="1" presId="urn:microsoft.com/office/officeart/2005/8/layout/StepDownProcess"/>
    <dgm:cxn modelId="{EA41D1AE-989A-4FAC-B519-69EB3EF75347}" srcId="{661F99F8-47D8-4C45-952C-8F5442A17874}" destId="{D3CD9DEB-F59E-4C65-87AE-4126E59E00DB}" srcOrd="1" destOrd="0" parTransId="{9B09A240-437F-491D-85E1-722844381D09}" sibTransId="{5DCA99EA-2AEE-4A1F-9FC9-B147A3B63DFD}"/>
    <dgm:cxn modelId="{2218717A-57F0-4D9E-B872-BF6363A64230}" srcId="{58EEF71C-F6C9-4A1E-B78A-8F8A31FB2B55}" destId="{E59CFDAE-7CA0-4353-9535-C970D2A3607C}" srcOrd="1" destOrd="0" parTransId="{FB932591-5F10-4BD3-BAE7-25E3FC83B458}" sibTransId="{32F95D56-97F0-49AE-800A-E602351394F3}"/>
    <dgm:cxn modelId="{5D6432AF-0C59-40E2-9485-07CBD89F14BD}" type="presOf" srcId="{12B91279-D97C-4EF0-BD52-3D2C8B99F7DA}" destId="{A9372507-5E74-48FC-AF54-105D1DBBA46C}" srcOrd="0" destOrd="2" presId="urn:microsoft.com/office/officeart/2005/8/layout/StepDownProcess"/>
    <dgm:cxn modelId="{9BC9E1FF-C5EB-45BA-AFFD-ADA3696173C1}" type="presOf" srcId="{50A51788-6D7B-4E22-A417-44B9CA45AC6A}" destId="{A9372507-5E74-48FC-AF54-105D1DBBA46C}" srcOrd="0" destOrd="5" presId="urn:microsoft.com/office/officeart/2005/8/layout/StepDownProcess"/>
    <dgm:cxn modelId="{91F08C71-37DA-42B1-810A-F0C56FA08B63}" srcId="{58EEF71C-F6C9-4A1E-B78A-8F8A31FB2B55}" destId="{9E68A3A0-70F6-4295-804B-52BF78E10CB6}" srcOrd="2" destOrd="0" parTransId="{3A2C3854-ED77-4322-8288-39DF0DA752C1}" sibTransId="{C1D19A8B-085C-44AA-9D9E-C6C16708953B}"/>
    <dgm:cxn modelId="{96F9DCA4-9F7C-4CB6-925E-E70A943B1A85}" type="presParOf" srcId="{358F6EB8-1BFD-48E3-9147-9C8CD20AB0A8}" destId="{095FCC7D-2077-415D-993D-F2BBC1D05510}" srcOrd="0" destOrd="0" presId="urn:microsoft.com/office/officeart/2005/8/layout/StepDownProcess"/>
    <dgm:cxn modelId="{09D60800-269F-4A69-BE9C-2A6D3588CAD1}" type="presParOf" srcId="{095FCC7D-2077-415D-993D-F2BBC1D05510}" destId="{407D9013-8DC6-4D9B-82FE-D6B9291D6686}" srcOrd="0" destOrd="0" presId="urn:microsoft.com/office/officeart/2005/8/layout/StepDownProcess"/>
    <dgm:cxn modelId="{FECBA1AC-DC0D-4059-A06C-880A5534A35F}" type="presParOf" srcId="{095FCC7D-2077-415D-993D-F2BBC1D05510}" destId="{4DA842EB-47B1-4E57-BD00-DAA0FA3F99FA}" srcOrd="1" destOrd="0" presId="urn:microsoft.com/office/officeart/2005/8/layout/StepDownProcess"/>
    <dgm:cxn modelId="{7BC902AA-3328-4531-9197-5192EC5BDFAD}" type="presParOf" srcId="{095FCC7D-2077-415D-993D-F2BBC1D05510}" destId="{A9372507-5E74-48FC-AF54-105D1DBBA46C}" srcOrd="2" destOrd="0" presId="urn:microsoft.com/office/officeart/2005/8/layout/StepDownProcess"/>
    <dgm:cxn modelId="{751B98BB-464C-4962-99E0-ADBCF6229EB3}" type="presParOf" srcId="{358F6EB8-1BFD-48E3-9147-9C8CD20AB0A8}" destId="{33192A61-41D0-49DC-BC9A-DD895F97B71E}" srcOrd="1" destOrd="0" presId="urn:microsoft.com/office/officeart/2005/8/layout/StepDownProcess"/>
    <dgm:cxn modelId="{399C3B2C-6377-4ACB-8027-F6A5A4852127}" type="presParOf" srcId="{358F6EB8-1BFD-48E3-9147-9C8CD20AB0A8}" destId="{D19DC299-0351-4590-8D2F-75FBCEBE5FC6}" srcOrd="2" destOrd="0" presId="urn:microsoft.com/office/officeart/2005/8/layout/StepDownProcess"/>
    <dgm:cxn modelId="{EE457262-3F87-4CD0-94C0-ACA9BDDD8AA9}" type="presParOf" srcId="{D19DC299-0351-4590-8D2F-75FBCEBE5FC6}" destId="{CBEFCBE4-3149-44AF-9934-4F902482C614}" srcOrd="0" destOrd="0" presId="urn:microsoft.com/office/officeart/2005/8/layout/StepDownProcess"/>
    <dgm:cxn modelId="{5E7ACE2D-15CF-4DC3-BB8D-19120579251C}" type="presParOf" srcId="{D19DC299-0351-4590-8D2F-75FBCEBE5FC6}" destId="{BC39235D-4DA3-4215-90E6-09ED1BB89B3D}" srcOrd="1" destOrd="0" presId="urn:microsoft.com/office/officeart/2005/8/layout/StepDownProcess"/>
    <dgm:cxn modelId="{1CD8DC6E-9618-4FBE-9DB2-83BEFCA66350}" type="presParOf" srcId="{D19DC299-0351-4590-8D2F-75FBCEBE5FC6}" destId="{5611C7B7-0823-4F03-8837-CE70E0FE0652}" srcOrd="2" destOrd="0" presId="urn:microsoft.com/office/officeart/2005/8/layout/StepDownProcess"/>
    <dgm:cxn modelId="{A138C8A9-BDFC-480D-8050-7882899BC146}" type="presParOf" srcId="{358F6EB8-1BFD-48E3-9147-9C8CD20AB0A8}" destId="{515D4F66-F8D2-4191-B83A-8ABDD6C40037}" srcOrd="3" destOrd="0" presId="urn:microsoft.com/office/officeart/2005/8/layout/StepDownProcess"/>
    <dgm:cxn modelId="{7D5B80A2-4714-46E3-AD03-8BD782B4FABD}" type="presParOf" srcId="{358F6EB8-1BFD-48E3-9147-9C8CD20AB0A8}" destId="{A970E1D4-6C56-46A9-95D6-9F45B5FAEDB1}" srcOrd="4" destOrd="0" presId="urn:microsoft.com/office/officeart/2005/8/layout/StepDownProcess"/>
    <dgm:cxn modelId="{99A64FE4-A762-44D4-9A7E-D3FF6D9D5774}" type="presParOf" srcId="{A970E1D4-6C56-46A9-95D6-9F45B5FAEDB1}" destId="{1D6213B6-3C84-4A7A-977C-DC19D8A35C23}" srcOrd="0" destOrd="0" presId="urn:microsoft.com/office/officeart/2005/8/layout/StepDownProcess"/>
    <dgm:cxn modelId="{F9249461-96DB-4C33-BC49-84AFC58E64AA}" type="presParOf" srcId="{A970E1D4-6C56-46A9-95D6-9F45B5FAEDB1}" destId="{95BAD0E4-D93C-433D-8424-1CA20958A488}" srcOrd="1" destOrd="0" presId="urn:microsoft.com/office/officeart/2005/8/layout/StepDown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00D8C7A-FD72-4456-896D-B29534E640C7}" type="doc">
      <dgm:prSet loTypeId="urn:microsoft.com/office/officeart/2005/8/layout/StepDown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l-GR"/>
        </a:p>
      </dgm:t>
    </dgm:pt>
    <dgm:pt modelId="{2F5CB81D-EC87-45ED-ADB8-6745978920CA}">
      <dgm:prSet phldrT="[Κείμενο]"/>
      <dgm:spPr>
        <a:solidFill>
          <a:srgbClr val="7F6000"/>
        </a:solidFill>
      </dgm:spPr>
      <dgm:t>
        <a:bodyPr/>
        <a:lstStyle/>
        <a:p>
          <a:r>
            <a:rPr lang="el-GR" dirty="0" smtClean="0"/>
            <a:t>Αξιολόγηση Ε.Υ. με τη Μεθοδολογία της Εξ ΑΕ</a:t>
          </a:r>
          <a:endParaRPr lang="el-GR" dirty="0"/>
        </a:p>
      </dgm:t>
    </dgm:pt>
    <dgm:pt modelId="{C2EE1E73-1CD5-4728-B32A-A1A071366B87}" type="parTrans" cxnId="{BAB05A9D-9EAB-4E36-AB54-EBCCE1EB7A45}">
      <dgm:prSet/>
      <dgm:spPr/>
      <dgm:t>
        <a:bodyPr/>
        <a:lstStyle/>
        <a:p>
          <a:endParaRPr lang="el-GR"/>
        </a:p>
      </dgm:t>
    </dgm:pt>
    <dgm:pt modelId="{EB72FC9A-9ACE-4CBD-9E36-B2DEC4A2F45D}" type="sibTrans" cxnId="{BAB05A9D-9EAB-4E36-AB54-EBCCE1EB7A45}">
      <dgm:prSet/>
      <dgm:spPr/>
      <dgm:t>
        <a:bodyPr/>
        <a:lstStyle/>
        <a:p>
          <a:endParaRPr lang="el-GR"/>
        </a:p>
      </dgm:t>
    </dgm:pt>
    <dgm:pt modelId="{2C499B4C-4A65-4823-81E6-4FB3D1C7773C}">
      <dgm:prSet phldrT="[Κείμενο]"/>
      <dgm:spPr>
        <a:solidFill>
          <a:srgbClr val="931B1B"/>
        </a:solidFill>
      </dgm:spPr>
      <dgm:t>
        <a:bodyPr/>
        <a:lstStyle/>
        <a:p>
          <a:r>
            <a:rPr lang="el-GR" dirty="0" smtClean="0"/>
            <a:t>Βιβλιογραφική Ανασκόπηση</a:t>
          </a:r>
          <a:endParaRPr lang="el-GR" dirty="0"/>
        </a:p>
      </dgm:t>
    </dgm:pt>
    <dgm:pt modelId="{5873D982-1840-414E-84E8-75EE0722A9BA}" type="parTrans" cxnId="{CBA744E0-9696-44F6-B02E-77FA1261A9B4}">
      <dgm:prSet/>
      <dgm:spPr/>
      <dgm:t>
        <a:bodyPr/>
        <a:lstStyle/>
        <a:p>
          <a:endParaRPr lang="el-GR"/>
        </a:p>
      </dgm:t>
    </dgm:pt>
    <dgm:pt modelId="{B0F42D15-BB3C-4575-BCF8-EEC98C24A194}" type="sibTrans" cxnId="{CBA744E0-9696-44F6-B02E-77FA1261A9B4}">
      <dgm:prSet/>
      <dgm:spPr/>
      <dgm:t>
        <a:bodyPr/>
        <a:lstStyle/>
        <a:p>
          <a:endParaRPr lang="el-GR"/>
        </a:p>
      </dgm:t>
    </dgm:pt>
    <dgm:pt modelId="{31B251A3-5BAF-4B0E-8E1C-C7B7F13CFB72}">
      <dgm:prSet phldrT="[Κείμενο]"/>
      <dgm:spPr/>
      <dgm:t>
        <a:bodyPr/>
        <a:lstStyle/>
        <a:p>
          <a:r>
            <a:rPr lang="el-GR" dirty="0" smtClean="0"/>
            <a:t>Έρευνες που έγιναν στην Ελλάδα για το σχεδιασμό, υλοποίηση και αποτίμηση Συμπληρωματικού Ε.Υ. με τη Μεθοδολογία της </a:t>
          </a:r>
          <a:r>
            <a:rPr lang="el-GR" dirty="0" err="1" smtClean="0"/>
            <a:t>ΕξΑΕ</a:t>
          </a:r>
          <a:r>
            <a:rPr lang="el-GR" dirty="0" smtClean="0"/>
            <a:t> για διάφορα διδακτικά αντικείμενα</a:t>
          </a:r>
          <a:endParaRPr lang="el-GR" dirty="0"/>
        </a:p>
      </dgm:t>
    </dgm:pt>
    <dgm:pt modelId="{03C56F4E-486D-4C98-ADD3-6A4906E1EC05}" type="parTrans" cxnId="{B0623AA5-DDC9-4F03-AA9E-56C5DE0BD3DF}">
      <dgm:prSet/>
      <dgm:spPr/>
      <dgm:t>
        <a:bodyPr/>
        <a:lstStyle/>
        <a:p>
          <a:endParaRPr lang="el-GR"/>
        </a:p>
      </dgm:t>
    </dgm:pt>
    <dgm:pt modelId="{7B76FD4F-51E9-4AF4-BA61-69EEBB83B588}" type="sibTrans" cxnId="{B0623AA5-DDC9-4F03-AA9E-56C5DE0BD3DF}">
      <dgm:prSet/>
      <dgm:spPr/>
      <dgm:t>
        <a:bodyPr/>
        <a:lstStyle/>
        <a:p>
          <a:endParaRPr lang="el-GR"/>
        </a:p>
      </dgm:t>
    </dgm:pt>
    <dgm:pt modelId="{50B32759-E23D-46A1-8C5C-15F3F7033259}">
      <dgm:prSet phldrT="[Κείμενο]"/>
      <dgm:spPr/>
      <dgm:t>
        <a:bodyPr/>
        <a:lstStyle/>
        <a:p>
          <a:endParaRPr lang="el-GR" dirty="0"/>
        </a:p>
      </dgm:t>
    </dgm:pt>
    <dgm:pt modelId="{75DEB3D4-3678-4D3C-9064-8790D451B8DB}" type="sibTrans" cxnId="{D0FC4BA9-1714-454B-9701-5D7503E4A378}">
      <dgm:prSet/>
      <dgm:spPr/>
      <dgm:t>
        <a:bodyPr/>
        <a:lstStyle/>
        <a:p>
          <a:endParaRPr lang="el-GR"/>
        </a:p>
      </dgm:t>
    </dgm:pt>
    <dgm:pt modelId="{2A552BF8-469E-4ED2-B809-6DC212AF5B81}" type="parTrans" cxnId="{D0FC4BA9-1714-454B-9701-5D7503E4A378}">
      <dgm:prSet/>
      <dgm:spPr/>
      <dgm:t>
        <a:bodyPr/>
        <a:lstStyle/>
        <a:p>
          <a:endParaRPr lang="el-GR"/>
        </a:p>
      </dgm:t>
    </dgm:pt>
    <dgm:pt modelId="{E76C942D-4034-489D-AE90-1103447B3AAE}">
      <dgm:prSet phldrT="[Κείμενο]"/>
      <dgm:spPr/>
      <dgm:t>
        <a:bodyPr/>
        <a:lstStyle/>
        <a:p>
          <a:r>
            <a:rPr lang="el-GR" dirty="0" smtClean="0"/>
            <a:t>Έρευνες που έγιναν στο Εξωτερικό σε θέματα κατ’ </a:t>
          </a:r>
          <a:r>
            <a:rPr lang="el-GR" dirty="0" err="1" smtClean="0"/>
            <a:t>οίκον</a:t>
          </a:r>
          <a:r>
            <a:rPr lang="el-GR" dirty="0" smtClean="0"/>
            <a:t> διδασκαλίας</a:t>
          </a:r>
          <a:endParaRPr lang="el-GR" dirty="0"/>
        </a:p>
      </dgm:t>
    </dgm:pt>
    <dgm:pt modelId="{0C8DB984-F685-49F9-9469-8FAFD5B24205}" type="parTrans" cxnId="{551F6BB3-F2C6-488A-8F19-382977D44E43}">
      <dgm:prSet/>
      <dgm:spPr/>
      <dgm:t>
        <a:bodyPr/>
        <a:lstStyle/>
        <a:p>
          <a:endParaRPr lang="el-GR"/>
        </a:p>
      </dgm:t>
    </dgm:pt>
    <dgm:pt modelId="{7BAB8FB3-FDDB-4C68-97DA-472EAEE9439C}" type="sibTrans" cxnId="{551F6BB3-F2C6-488A-8F19-382977D44E43}">
      <dgm:prSet/>
      <dgm:spPr/>
      <dgm:t>
        <a:bodyPr/>
        <a:lstStyle/>
        <a:p>
          <a:endParaRPr lang="el-GR"/>
        </a:p>
      </dgm:t>
    </dgm:pt>
    <dgm:pt modelId="{3A2D18DE-7788-4733-8FC6-ECC459603007}">
      <dgm:prSet phldrT="[Κείμενο]"/>
      <dgm:spPr/>
      <dgm:t>
        <a:bodyPr/>
        <a:lstStyle/>
        <a:p>
          <a:endParaRPr lang="el-GR" dirty="0"/>
        </a:p>
      </dgm:t>
    </dgm:pt>
    <dgm:pt modelId="{861A25D1-E982-4E14-9868-4E604A333C56}" type="parTrans" cxnId="{099BDCFE-7B95-4654-AFF7-C23CCAB3E109}">
      <dgm:prSet/>
      <dgm:spPr/>
      <dgm:t>
        <a:bodyPr/>
        <a:lstStyle/>
        <a:p>
          <a:endParaRPr lang="el-GR"/>
        </a:p>
      </dgm:t>
    </dgm:pt>
    <dgm:pt modelId="{E9254FD9-8E40-450A-92A4-C804BF3A2828}" type="sibTrans" cxnId="{099BDCFE-7B95-4654-AFF7-C23CCAB3E109}">
      <dgm:prSet/>
      <dgm:spPr/>
      <dgm:t>
        <a:bodyPr/>
        <a:lstStyle/>
        <a:p>
          <a:endParaRPr lang="el-GR"/>
        </a:p>
      </dgm:t>
    </dgm:pt>
    <dgm:pt modelId="{68BEB31E-C305-45DB-8BA3-8CA61CB1AFDD}" type="pres">
      <dgm:prSet presAssocID="{300D8C7A-FD72-4456-896D-B29534E640C7}" presName="rootnode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el-GR"/>
        </a:p>
      </dgm:t>
    </dgm:pt>
    <dgm:pt modelId="{3950F23E-46C5-4C0A-861E-0C449F5074D7}" type="pres">
      <dgm:prSet presAssocID="{2F5CB81D-EC87-45ED-ADB8-6745978920CA}" presName="composite" presStyleCnt="0"/>
      <dgm:spPr/>
    </dgm:pt>
    <dgm:pt modelId="{31D5A30A-751B-4FF4-B936-6761608015F4}" type="pres">
      <dgm:prSet presAssocID="{2F5CB81D-EC87-45ED-ADB8-6745978920CA}" presName="bentUpArrow1" presStyleLbl="alignImgPlace1" presStyleIdx="0" presStyleCnt="1"/>
      <dgm:spPr>
        <a:solidFill>
          <a:srgbClr val="FFA54B"/>
        </a:solidFill>
      </dgm:spPr>
    </dgm:pt>
    <dgm:pt modelId="{5F20E5BD-ACFF-44E8-BE5A-E9CC06C866F5}" type="pres">
      <dgm:prSet presAssocID="{2F5CB81D-EC87-45ED-ADB8-6745978920CA}" presName="ParentText" presStyleLbl="node1" presStyleIdx="0" presStyleCnt="2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74BE630D-B67D-46BD-A975-939174A5B417}" type="pres">
      <dgm:prSet presAssocID="{2F5CB81D-EC87-45ED-ADB8-6745978920CA}" presName="ChildText" presStyleLbl="revTx" presStyleIdx="0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8088D516-C512-443C-9431-8B955EA62016}" type="pres">
      <dgm:prSet presAssocID="{EB72FC9A-9ACE-4CBD-9E36-B2DEC4A2F45D}" presName="sibTrans" presStyleCnt="0"/>
      <dgm:spPr/>
    </dgm:pt>
    <dgm:pt modelId="{8F049B22-CE78-4F7B-B25E-0AE5C3DF864F}" type="pres">
      <dgm:prSet presAssocID="{2C499B4C-4A65-4823-81E6-4FB3D1C7773C}" presName="composite" presStyleCnt="0"/>
      <dgm:spPr/>
    </dgm:pt>
    <dgm:pt modelId="{FEB9B66E-2BE1-411A-9A2F-0E75AB01AA99}" type="pres">
      <dgm:prSet presAssocID="{2C499B4C-4A65-4823-81E6-4FB3D1C7773C}" presName="ParentText" presStyleLbl="node1" presStyleIdx="1" presStyleCnt="2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C03101C6-7E13-4D44-8B0D-6A8BD0C18CBC}" type="pres">
      <dgm:prSet presAssocID="{2C499B4C-4A65-4823-81E6-4FB3D1C7773C}" presName="FinalChildText" presStyleLbl="revTx" presStyleIdx="1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86123E8C-25C7-446F-BC00-54F70E80FFA1}" type="presOf" srcId="{300D8C7A-FD72-4456-896D-B29534E640C7}" destId="{68BEB31E-C305-45DB-8BA3-8CA61CB1AFDD}" srcOrd="0" destOrd="0" presId="urn:microsoft.com/office/officeart/2005/8/layout/StepDownProcess"/>
    <dgm:cxn modelId="{F29279B5-E9C2-4A7D-8B48-248061CAD51F}" type="presOf" srcId="{E76C942D-4034-489D-AE90-1103447B3AAE}" destId="{C03101C6-7E13-4D44-8B0D-6A8BD0C18CBC}" srcOrd="0" destOrd="2" presId="urn:microsoft.com/office/officeart/2005/8/layout/StepDownProcess"/>
    <dgm:cxn modelId="{2E47F7F0-1BC1-4C60-9C5F-3476DEA7C17A}" type="presOf" srcId="{31B251A3-5BAF-4B0E-8E1C-C7B7F13CFB72}" destId="{C03101C6-7E13-4D44-8B0D-6A8BD0C18CBC}" srcOrd="0" destOrd="0" presId="urn:microsoft.com/office/officeart/2005/8/layout/StepDownProcess"/>
    <dgm:cxn modelId="{D0FC4BA9-1714-454B-9701-5D7503E4A378}" srcId="{2C499B4C-4A65-4823-81E6-4FB3D1C7773C}" destId="{50B32759-E23D-46A1-8C5C-15F3F7033259}" srcOrd="3" destOrd="0" parTransId="{2A552BF8-469E-4ED2-B809-6DC212AF5B81}" sibTransId="{75DEB3D4-3678-4D3C-9064-8790D451B8DB}"/>
    <dgm:cxn modelId="{BAB05A9D-9EAB-4E36-AB54-EBCCE1EB7A45}" srcId="{300D8C7A-FD72-4456-896D-B29534E640C7}" destId="{2F5CB81D-EC87-45ED-ADB8-6745978920CA}" srcOrd="0" destOrd="0" parTransId="{C2EE1E73-1CD5-4728-B32A-A1A071366B87}" sibTransId="{EB72FC9A-9ACE-4CBD-9E36-B2DEC4A2F45D}"/>
    <dgm:cxn modelId="{551F6BB3-F2C6-488A-8F19-382977D44E43}" srcId="{2C499B4C-4A65-4823-81E6-4FB3D1C7773C}" destId="{E76C942D-4034-489D-AE90-1103447B3AAE}" srcOrd="2" destOrd="0" parTransId="{0C8DB984-F685-49F9-9469-8FAFD5B24205}" sibTransId="{7BAB8FB3-FDDB-4C68-97DA-472EAEE9439C}"/>
    <dgm:cxn modelId="{BDC32227-AC9D-40F2-8989-A73CC41CE1AE}" type="presOf" srcId="{50B32759-E23D-46A1-8C5C-15F3F7033259}" destId="{C03101C6-7E13-4D44-8B0D-6A8BD0C18CBC}" srcOrd="0" destOrd="3" presId="urn:microsoft.com/office/officeart/2005/8/layout/StepDownProcess"/>
    <dgm:cxn modelId="{099BDCFE-7B95-4654-AFF7-C23CCAB3E109}" srcId="{2C499B4C-4A65-4823-81E6-4FB3D1C7773C}" destId="{3A2D18DE-7788-4733-8FC6-ECC459603007}" srcOrd="1" destOrd="0" parTransId="{861A25D1-E982-4E14-9868-4E604A333C56}" sibTransId="{E9254FD9-8E40-450A-92A4-C804BF3A2828}"/>
    <dgm:cxn modelId="{B0623AA5-DDC9-4F03-AA9E-56C5DE0BD3DF}" srcId="{2C499B4C-4A65-4823-81E6-4FB3D1C7773C}" destId="{31B251A3-5BAF-4B0E-8E1C-C7B7F13CFB72}" srcOrd="0" destOrd="0" parTransId="{03C56F4E-486D-4C98-ADD3-6A4906E1EC05}" sibTransId="{7B76FD4F-51E9-4AF4-BA61-69EEBB83B588}"/>
    <dgm:cxn modelId="{3CE2C651-72CA-47A3-95AB-B3BC006667A4}" type="presOf" srcId="{2F5CB81D-EC87-45ED-ADB8-6745978920CA}" destId="{5F20E5BD-ACFF-44E8-BE5A-E9CC06C866F5}" srcOrd="0" destOrd="0" presId="urn:microsoft.com/office/officeart/2005/8/layout/StepDownProcess"/>
    <dgm:cxn modelId="{8B7D52F4-7A35-4734-B058-4DC1DB469413}" type="presOf" srcId="{3A2D18DE-7788-4733-8FC6-ECC459603007}" destId="{C03101C6-7E13-4D44-8B0D-6A8BD0C18CBC}" srcOrd="0" destOrd="1" presId="urn:microsoft.com/office/officeart/2005/8/layout/StepDownProcess"/>
    <dgm:cxn modelId="{5321FBF8-8EB7-4949-BF2F-3AF41272975A}" type="presOf" srcId="{2C499B4C-4A65-4823-81E6-4FB3D1C7773C}" destId="{FEB9B66E-2BE1-411A-9A2F-0E75AB01AA99}" srcOrd="0" destOrd="0" presId="urn:microsoft.com/office/officeart/2005/8/layout/StepDownProcess"/>
    <dgm:cxn modelId="{CBA744E0-9696-44F6-B02E-77FA1261A9B4}" srcId="{300D8C7A-FD72-4456-896D-B29534E640C7}" destId="{2C499B4C-4A65-4823-81E6-4FB3D1C7773C}" srcOrd="1" destOrd="0" parTransId="{5873D982-1840-414E-84E8-75EE0722A9BA}" sibTransId="{B0F42D15-BB3C-4575-BCF8-EEC98C24A194}"/>
    <dgm:cxn modelId="{F092DD68-008E-4632-8F7F-95CE22D70151}" type="presParOf" srcId="{68BEB31E-C305-45DB-8BA3-8CA61CB1AFDD}" destId="{3950F23E-46C5-4C0A-861E-0C449F5074D7}" srcOrd="0" destOrd="0" presId="urn:microsoft.com/office/officeart/2005/8/layout/StepDownProcess"/>
    <dgm:cxn modelId="{9975382D-D08D-402E-AA32-184CF682C2EA}" type="presParOf" srcId="{3950F23E-46C5-4C0A-861E-0C449F5074D7}" destId="{31D5A30A-751B-4FF4-B936-6761608015F4}" srcOrd="0" destOrd="0" presId="urn:microsoft.com/office/officeart/2005/8/layout/StepDownProcess"/>
    <dgm:cxn modelId="{215154EA-25E1-4497-8587-3A25995A1351}" type="presParOf" srcId="{3950F23E-46C5-4C0A-861E-0C449F5074D7}" destId="{5F20E5BD-ACFF-44E8-BE5A-E9CC06C866F5}" srcOrd="1" destOrd="0" presId="urn:microsoft.com/office/officeart/2005/8/layout/StepDownProcess"/>
    <dgm:cxn modelId="{EF339508-A554-4FBA-AF0D-38D9A960D432}" type="presParOf" srcId="{3950F23E-46C5-4C0A-861E-0C449F5074D7}" destId="{74BE630D-B67D-46BD-A975-939174A5B417}" srcOrd="2" destOrd="0" presId="urn:microsoft.com/office/officeart/2005/8/layout/StepDownProcess"/>
    <dgm:cxn modelId="{10EA4143-E4BF-40D1-AD36-1AC96879B514}" type="presParOf" srcId="{68BEB31E-C305-45DB-8BA3-8CA61CB1AFDD}" destId="{8088D516-C512-443C-9431-8B955EA62016}" srcOrd="1" destOrd="0" presId="urn:microsoft.com/office/officeart/2005/8/layout/StepDownProcess"/>
    <dgm:cxn modelId="{F557D8AA-E666-455D-94B3-A03B9E57B16C}" type="presParOf" srcId="{68BEB31E-C305-45DB-8BA3-8CA61CB1AFDD}" destId="{8F049B22-CE78-4F7B-B25E-0AE5C3DF864F}" srcOrd="2" destOrd="0" presId="urn:microsoft.com/office/officeart/2005/8/layout/StepDownProcess"/>
    <dgm:cxn modelId="{EEFA45BF-4F23-4B0D-B4D2-081872EE4686}" type="presParOf" srcId="{8F049B22-CE78-4F7B-B25E-0AE5C3DF864F}" destId="{FEB9B66E-2BE1-411A-9A2F-0E75AB01AA99}" srcOrd="0" destOrd="0" presId="urn:microsoft.com/office/officeart/2005/8/layout/StepDownProcess"/>
    <dgm:cxn modelId="{C7B182DA-C550-47EA-A3A8-230132981E69}" type="presParOf" srcId="{8F049B22-CE78-4F7B-B25E-0AE5C3DF864F}" destId="{C03101C6-7E13-4D44-8B0D-6A8BD0C18CBC}" srcOrd="1" destOrd="0" presId="urn:microsoft.com/office/officeart/2005/8/layout/StepDown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ED17107-BB48-42B6-A938-DA14D23D9DEE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l-GR"/>
        </a:p>
      </dgm:t>
    </dgm:pt>
    <dgm:pt modelId="{A85AD526-0CFF-4D8F-B46B-5CD219B298AF}" type="pres">
      <dgm:prSet presAssocID="{DED17107-BB48-42B6-A938-DA14D23D9DEE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l-GR"/>
        </a:p>
      </dgm:t>
    </dgm:pt>
  </dgm:ptLst>
  <dgm:cxnLst>
    <dgm:cxn modelId="{6244072A-D2DD-443F-A093-360817AD9310}" type="presOf" srcId="{DED17107-BB48-42B6-A938-DA14D23D9DEE}" destId="{A85AD526-0CFF-4D8F-B46B-5CD219B298AF}" srcOrd="0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StepDownProcess">
  <dgm:title val=""/>
  <dgm:desc val=""/>
  <dgm:catLst>
    <dgm:cat type="process" pri="1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  <dgm:cxn modelId="8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t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t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hoose name="Name3">
      <dgm:if name="Name4" func="var" arg="dir" op="equ" val="norm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if>
      <dgm:else name="Name5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else>
    </dgm:choose>
    <dgm:forEach name="nodesForEach" axis="ch" ptType="node">
      <dgm:layoutNode name="composite">
        <dgm:alg type="composite">
          <dgm:param type="ar" val="1.2439"/>
        </dgm:alg>
        <dgm:shape xmlns:r="http://schemas.openxmlformats.org/officeDocument/2006/relationships" r:blip="">
          <dgm:adjLst/>
        </dgm:shape>
        <dgm:choose name="Name6">
          <dgm:if name="Name7" func="var" arg="dir" op="equ" val="norm">
            <dgm:constrLst>
              <dgm:constr type="l" for="ch" forName="bentUpArrow1" refType="w" fact="0.0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refFor="ch" refForName="ParentText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refFor="ch" refForName="ParentText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if>
          <dgm:else name="Name8">
            <dgm:constrLst>
              <dgm:constr type="r" for="ch" forName="bentUpArrow1" refType="w" fact="0.9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.4316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fact="0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fact="0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else>
        </dgm:choose>
        <dgm:choose name="Name9">
          <dgm:if name="Name10" axis="followSib" ptType="node" func="cnt" op="gte" val="1">
            <dgm:layoutNode name="bentUpArrow1" styleLbl="alignImgPlace1">
              <dgm:alg type="sp"/>
              <dgm:choose name="Name11">
                <dgm:if name="Name12" func="var" arg="dir" op="equ" val="norm">
                  <dgm:shape xmlns:r="http://schemas.openxmlformats.org/officeDocument/2006/relationships" rot="90" type="bentUpArrow" r:blip="">
                    <dgm:adjLst>
                      <dgm:adj idx="1" val="0.3284"/>
                      <dgm:adj idx="2" val="0.25"/>
                      <dgm:adj idx="3" val="0.3578"/>
                    </dgm:adjLst>
                  </dgm:shape>
                </dgm:if>
                <dgm:else name="Name13">
                  <dgm:shape xmlns:r="http://schemas.openxmlformats.org/officeDocument/2006/relationships" rot="180" type="bentArrow" r:blip="">
                    <dgm:adjLst>
                      <dgm:adj idx="1" val="0.3284"/>
                      <dgm:adj idx="2" val="0.25"/>
                      <dgm:adj idx="3" val="0.3578"/>
                      <dgm:adj idx="4" val="0"/>
                    </dgm:adjLst>
                  </dgm:shape>
                </dgm:else>
              </dgm:choose>
              <dgm:presOf/>
            </dgm:layoutNode>
          </dgm:if>
          <dgm:else name="Name14"/>
        </dgm:choose>
        <dgm:layoutNode name="ParentText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66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15">
          <dgm:if name="Name16" axis="followSib" ptType="node" func="cnt" op="equ" val="0">
            <dgm:choose name="Name17">
              <dgm:if name="Name18" axis="ch" ptType="node" func="cnt" op="gte" val="1">
                <dgm:layoutNode name="FinalChildText" styleLbl="revTx">
                  <dgm:varLst>
                    <dgm:chMax val="0"/>
                    <dgm:chPref val="0"/>
                    <dgm:bulletEnabled val="1"/>
                  </dgm:varLst>
                  <dgm:alg type="tx">
                    <dgm:param type="stBulletLvl" val="1"/>
                    <dgm:param type="txAnchorVertCh" val="mid"/>
                    <dgm:param type="parTxLTRAlign" val="l"/>
                  </dgm:alg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9"/>
            </dgm:choose>
          </dgm:if>
          <dgm:else name="Name20">
            <dgm:layoutNode name="ChildText" styleLbl="revTx">
              <dgm:varLst>
                <dgm:chMax val="0"/>
                <dgm:chPref val="0"/>
                <dgm:bulletEnabled val="1"/>
              </dgm:varLst>
              <dgm:alg type="tx">
                <dgm:param type="stBulletLvl" val="1"/>
                <dgm:param type="txAnchorVertCh" val="mid"/>
                <dgm:param type="parTxLTRAlign" val="l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else>
        </dgm:choos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StepDownProcess">
  <dgm:title val=""/>
  <dgm:desc val=""/>
  <dgm:catLst>
    <dgm:cat type="process" pri="1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  <dgm:cxn modelId="8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t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t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hoose name="Name3">
      <dgm:if name="Name4" func="var" arg="dir" op="equ" val="norm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if>
      <dgm:else name="Name5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else>
    </dgm:choose>
    <dgm:forEach name="nodesForEach" axis="ch" ptType="node">
      <dgm:layoutNode name="composite">
        <dgm:alg type="composite">
          <dgm:param type="ar" val="1.2439"/>
        </dgm:alg>
        <dgm:shape xmlns:r="http://schemas.openxmlformats.org/officeDocument/2006/relationships" r:blip="">
          <dgm:adjLst/>
        </dgm:shape>
        <dgm:choose name="Name6">
          <dgm:if name="Name7" func="var" arg="dir" op="equ" val="norm">
            <dgm:constrLst>
              <dgm:constr type="l" for="ch" forName="bentUpArrow1" refType="w" fact="0.0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refFor="ch" refForName="ParentText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refFor="ch" refForName="ParentText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if>
          <dgm:else name="Name8">
            <dgm:constrLst>
              <dgm:constr type="r" for="ch" forName="bentUpArrow1" refType="w" fact="0.9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.4316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fact="0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fact="0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else>
        </dgm:choose>
        <dgm:choose name="Name9">
          <dgm:if name="Name10" axis="followSib" ptType="node" func="cnt" op="gte" val="1">
            <dgm:layoutNode name="bentUpArrow1" styleLbl="alignImgPlace1">
              <dgm:alg type="sp"/>
              <dgm:choose name="Name11">
                <dgm:if name="Name12" func="var" arg="dir" op="equ" val="norm">
                  <dgm:shape xmlns:r="http://schemas.openxmlformats.org/officeDocument/2006/relationships" rot="90" type="bentUpArrow" r:blip="">
                    <dgm:adjLst>
                      <dgm:adj idx="1" val="0.3284"/>
                      <dgm:adj idx="2" val="0.25"/>
                      <dgm:adj idx="3" val="0.3578"/>
                    </dgm:adjLst>
                  </dgm:shape>
                </dgm:if>
                <dgm:else name="Name13">
                  <dgm:shape xmlns:r="http://schemas.openxmlformats.org/officeDocument/2006/relationships" rot="180" type="bentArrow" r:blip="">
                    <dgm:adjLst>
                      <dgm:adj idx="1" val="0.3284"/>
                      <dgm:adj idx="2" val="0.25"/>
                      <dgm:adj idx="3" val="0.3578"/>
                      <dgm:adj idx="4" val="0"/>
                    </dgm:adjLst>
                  </dgm:shape>
                </dgm:else>
              </dgm:choose>
              <dgm:presOf/>
            </dgm:layoutNode>
          </dgm:if>
          <dgm:else name="Name14"/>
        </dgm:choose>
        <dgm:layoutNode name="ParentText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66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15">
          <dgm:if name="Name16" axis="followSib" ptType="node" func="cnt" op="equ" val="0">
            <dgm:choose name="Name17">
              <dgm:if name="Name18" axis="ch" ptType="node" func="cnt" op="gte" val="1">
                <dgm:layoutNode name="FinalChildText" styleLbl="revTx">
                  <dgm:varLst>
                    <dgm:chMax val="0"/>
                    <dgm:chPref val="0"/>
                    <dgm:bulletEnabled val="1"/>
                  </dgm:varLst>
                  <dgm:alg type="tx">
                    <dgm:param type="stBulletLvl" val="1"/>
                    <dgm:param type="txAnchorVertCh" val="mid"/>
                    <dgm:param type="parTxLTRAlign" val="l"/>
                  </dgm:alg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9"/>
            </dgm:choose>
          </dgm:if>
          <dgm:else name="Name20">
            <dgm:layoutNode name="ChildText" styleLbl="revTx">
              <dgm:varLst>
                <dgm:chMax val="0"/>
                <dgm:chPref val="0"/>
                <dgm:bulletEnabled val="1"/>
              </dgm:varLst>
              <dgm:alg type="tx">
                <dgm:param type="stBulletLvl" val="1"/>
                <dgm:param type="txAnchorVertCh" val="mid"/>
                <dgm:param type="parTxLTRAlign" val="l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else>
        </dgm:choos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5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27853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168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6950" y="730250"/>
            <a:ext cx="4864100" cy="364966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853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624388"/>
            <a:ext cx="5486400" cy="4379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 noProof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noProof="0"/>
              <a:t>Δεύτερου επιπέδου</a:t>
            </a:r>
          </a:p>
          <a:p>
            <a:pPr lvl="2"/>
            <a:r>
              <a:rPr lang="el-GR" noProof="0"/>
              <a:t>Τρίτου επιπέδου</a:t>
            </a:r>
          </a:p>
          <a:p>
            <a:pPr lvl="3"/>
            <a:r>
              <a:rPr lang="el-GR" noProof="0"/>
              <a:t>Τέταρτου επιπέδου</a:t>
            </a:r>
          </a:p>
          <a:p>
            <a:pPr lvl="4"/>
            <a:r>
              <a:rPr lang="el-GR" noProof="0"/>
              <a:t>Πέμπτου επιπέδου</a:t>
            </a:r>
          </a:p>
        </p:txBody>
      </p:sp>
      <p:sp>
        <p:nvSpPr>
          <p:cNvPr id="27853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245600"/>
            <a:ext cx="2971800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27853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9245600"/>
            <a:ext cx="2971800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08568C96-3D9B-4CEA-82D6-5318AA7F4D69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4017023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039241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5384554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801718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1143000" y="784188"/>
            <a:ext cx="6858000" cy="2387600"/>
          </a:xfrm>
        </p:spPr>
        <p:txBody>
          <a:bodyPr anchor="b">
            <a:normAutofit/>
          </a:bodyPr>
          <a:lstStyle>
            <a:lvl1pPr algn="ctr">
              <a:defRPr sz="6000" b="1"/>
            </a:lvl1pPr>
          </a:lstStyle>
          <a:p>
            <a:r>
              <a:rPr lang="el-GR" dirty="0"/>
              <a:t>Στυλ κύριου τίτλου</a:t>
            </a: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l-GR"/>
              <a:t>Στυλ κύριου υπότιτλου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A02484D-3F63-488A-990A-36E3F22D10C7}" type="slidenum">
              <a:rPr lang="de-DE" smtClean="0"/>
              <a:pPr>
                <a:defRPr/>
              </a:pPr>
              <a:t>‹#›</a:t>
            </a:fld>
            <a:endParaRPr lang="de-DE" dirty="0"/>
          </a:p>
        </p:txBody>
      </p:sp>
      <p:sp>
        <p:nvSpPr>
          <p:cNvPr id="7" name="Rectangle 61"/>
          <p:cNvSpPr/>
          <p:nvPr userDrawn="1"/>
        </p:nvSpPr>
        <p:spPr>
          <a:xfrm>
            <a:off x="0" y="0"/>
            <a:ext cx="467544" cy="6858000"/>
          </a:xfrm>
          <a:prstGeom prst="rect">
            <a:avLst/>
          </a:prstGeom>
          <a:solidFill>
            <a:srgbClr val="931B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Ορθογώνιο 8"/>
          <p:cNvSpPr/>
          <p:nvPr userDrawn="1"/>
        </p:nvSpPr>
        <p:spPr>
          <a:xfrm>
            <a:off x="467544" y="764704"/>
            <a:ext cx="576064" cy="10081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0" name="Πεντάγωνο 9"/>
          <p:cNvSpPr/>
          <p:nvPr userDrawn="1"/>
        </p:nvSpPr>
        <p:spPr>
          <a:xfrm>
            <a:off x="467544" y="2316163"/>
            <a:ext cx="675456" cy="792088"/>
          </a:xfrm>
          <a:prstGeom prst="homePlate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312477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A7C16-FAF2-2C41-B697-563997C522AD}" type="datetimeFigureOut">
              <a:rPr lang="en-US" smtClean="0"/>
              <a:pPr/>
              <a:t>3/24/2022</a:t>
            </a:fld>
            <a:endParaRPr lang="en-US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06666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19D9EA-0687-604F-B97A-763B6765DF9F}" type="datetimeFigureOut">
              <a:rPr lang="en-US" smtClean="0"/>
              <a:pPr/>
              <a:t>3/24/2022</a:t>
            </a:fld>
            <a:endParaRPr lang="en-US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57311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lnSpc>
                <a:spcPct val="150000"/>
              </a:lnSpc>
              <a:defRPr sz="4400"/>
            </a:lvl1pPr>
            <a:lvl2pPr>
              <a:lnSpc>
                <a:spcPct val="150000"/>
              </a:lnSpc>
              <a:defRPr sz="4000"/>
            </a:lvl2pPr>
            <a:lvl3pPr>
              <a:lnSpc>
                <a:spcPct val="150000"/>
              </a:lnSpc>
              <a:defRPr sz="3200"/>
            </a:lvl3pPr>
            <a:lvl4pPr>
              <a:lnSpc>
                <a:spcPct val="150000"/>
              </a:lnSpc>
              <a:defRPr sz="2800"/>
            </a:lvl4pPr>
            <a:lvl5pPr>
              <a:lnSpc>
                <a:spcPct val="150000"/>
              </a:lnSpc>
              <a:defRPr sz="2800"/>
            </a:lvl5pPr>
          </a:lstStyle>
          <a:p>
            <a:pPr lvl="0"/>
            <a:r>
              <a:rPr lang="el-GR" dirty="0"/>
              <a:t>Στυλ υποδείγματος κειμένου</a:t>
            </a:r>
          </a:p>
          <a:p>
            <a:pPr lvl="1"/>
            <a:r>
              <a:rPr lang="el-GR" dirty="0"/>
              <a:t>Δεύτερου επιπέδου</a:t>
            </a:r>
          </a:p>
          <a:p>
            <a:pPr lvl="2"/>
            <a:r>
              <a:rPr lang="el-GR" dirty="0"/>
              <a:t>Τρίτου επιπέδου</a:t>
            </a:r>
          </a:p>
          <a:p>
            <a:pPr lvl="3"/>
            <a:r>
              <a:rPr lang="el-GR" dirty="0"/>
              <a:t>Τέταρτου επιπέδου</a:t>
            </a:r>
          </a:p>
          <a:p>
            <a:pPr lvl="4"/>
            <a:r>
              <a:rPr lang="el-GR" dirty="0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l-GR"/>
              <a:t>2016</a:t>
            </a:r>
            <a:endParaRPr lang="en-US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Δρ Χαράλαμπος Μουζάκης</a:t>
            </a:r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Rectangle 61"/>
          <p:cNvSpPr/>
          <p:nvPr userDrawn="1"/>
        </p:nvSpPr>
        <p:spPr>
          <a:xfrm>
            <a:off x="0" y="0"/>
            <a:ext cx="467544" cy="6858000"/>
          </a:xfrm>
          <a:prstGeom prst="rect">
            <a:avLst/>
          </a:prstGeom>
          <a:solidFill>
            <a:srgbClr val="931B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cxnSp>
        <p:nvCxnSpPr>
          <p:cNvPr id="8" name="15 - Ευθεία γραμμή σύνδεσης"/>
          <p:cNvCxnSpPr/>
          <p:nvPr userDrawn="1"/>
        </p:nvCxnSpPr>
        <p:spPr bwMode="auto">
          <a:xfrm>
            <a:off x="1522058" y="1194393"/>
            <a:ext cx="7034182" cy="7353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9" name="15 - Ευθεία γραμμή σύνδεσης"/>
          <p:cNvCxnSpPr/>
          <p:nvPr userDrawn="1"/>
        </p:nvCxnSpPr>
        <p:spPr bwMode="auto">
          <a:xfrm>
            <a:off x="467544" y="6453336"/>
            <a:ext cx="8476309" cy="19555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4">
                <a:lumMod val="90000"/>
                <a:lumOff val="1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1" name="Ορθογώνιο 10"/>
          <p:cNvSpPr/>
          <p:nvPr userDrawn="1"/>
        </p:nvSpPr>
        <p:spPr>
          <a:xfrm>
            <a:off x="467544" y="628501"/>
            <a:ext cx="576064" cy="10081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2" name="Πεντάγωνο 11"/>
          <p:cNvSpPr/>
          <p:nvPr userDrawn="1"/>
        </p:nvSpPr>
        <p:spPr>
          <a:xfrm>
            <a:off x="467544" y="603852"/>
            <a:ext cx="675456" cy="792088"/>
          </a:xfrm>
          <a:prstGeom prst="homePlate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3" name="Τίτλος 1"/>
          <p:cNvSpPr>
            <a:spLocks noGrp="1"/>
          </p:cNvSpPr>
          <p:nvPr>
            <p:ph type="title"/>
          </p:nvPr>
        </p:nvSpPr>
        <p:spPr>
          <a:xfrm>
            <a:off x="1143000" y="365127"/>
            <a:ext cx="7372350" cy="1075390"/>
          </a:xfrm>
        </p:spPr>
        <p:txBody>
          <a:bodyPr>
            <a:normAutofit/>
          </a:bodyPr>
          <a:lstStyle>
            <a:lvl1pPr>
              <a:defRPr sz="4400" b="1"/>
            </a:lvl1pPr>
          </a:lstStyle>
          <a:p>
            <a:r>
              <a:rPr lang="el-GR" dirty="0"/>
              <a:t>Στυλ κύριου τίτλου</a:t>
            </a:r>
          </a:p>
        </p:txBody>
      </p:sp>
    </p:spTree>
    <p:extLst>
      <p:ext uri="{BB962C8B-B14F-4D97-AF65-F5344CB8AC3E}">
        <p14:creationId xmlns:p14="http://schemas.microsoft.com/office/powerpoint/2010/main" val="39898572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BB9B27-4D02-2940-AED5-BC8F2B3B1507}" type="datetimeFigureOut">
              <a:rPr lang="en-US" smtClean="0"/>
              <a:pPr/>
              <a:t>3/24/2022</a:t>
            </a:fld>
            <a:endParaRPr lang="en-US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15889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F7878-2C98-7449-BB8F-764A5EA8E558}" type="datetimeFigureOut">
              <a:rPr lang="en-US" smtClean="0"/>
              <a:pPr/>
              <a:t>3/24/2022</a:t>
            </a:fld>
            <a:endParaRPr lang="en-US" dirty="0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48238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D2F403-9584-1749-B6AB-5E1C5F94527C}" type="datetimeFigureOut">
              <a:rPr lang="en-US" smtClean="0"/>
              <a:pPr/>
              <a:t>3/24/2022</a:t>
            </a:fld>
            <a:endParaRPr lang="en-US" dirty="0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39687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C0351-EB03-5444-BA93-B7E778374E24}" type="datetimeFigureOut">
              <a:rPr lang="en-US" smtClean="0"/>
              <a:pPr/>
              <a:t>3/24/2022</a:t>
            </a:fld>
            <a:endParaRPr lang="en-US" dirty="0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26360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ADB90-FF7E-5041-AB9F-1BC0957AB829}" type="datetimeFigureOut">
              <a:rPr lang="en-US" smtClean="0"/>
              <a:pPr/>
              <a:t>3/24/2022</a:t>
            </a:fld>
            <a:endParaRPr lang="en-US" dirty="0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34261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EB8CB6-48D8-4E47-B0D3-B56230F429D0}" type="datetimeFigureOut">
              <a:rPr lang="en-US" smtClean="0"/>
              <a:pPr/>
              <a:t>3/24/2022</a:t>
            </a:fld>
            <a:endParaRPr lang="en-US" dirty="0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37420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F716D3-DCE8-CC45-8106-AE5DFCD073F9}" type="datetimeFigureOut">
              <a:rPr lang="en-US" smtClean="0"/>
              <a:pPr/>
              <a:t>3/24/2022</a:t>
            </a:fld>
            <a:endParaRPr lang="en-US" dirty="0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32543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9FFFB4-400D-1240-AB24-6F86C96D4DFB}" type="datetimeFigureOut">
              <a:rPr lang="en-US" smtClean="0"/>
              <a:pPr/>
              <a:t>3/24/2022</a:t>
            </a:fld>
            <a:endParaRPr lang="en-US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Freeform 8"/>
          <p:cNvSpPr/>
          <p:nvPr userDrawn="1"/>
        </p:nvSpPr>
        <p:spPr bwMode="auto">
          <a:xfrm>
            <a:off x="163906" y="796626"/>
            <a:ext cx="86598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16427124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471" r:id="rId1"/>
    <p:sldLayoutId id="2147484472" r:id="rId2"/>
    <p:sldLayoutId id="2147484473" r:id="rId3"/>
    <p:sldLayoutId id="2147484474" r:id="rId4"/>
    <p:sldLayoutId id="2147484475" r:id="rId5"/>
    <p:sldLayoutId id="2147484476" r:id="rId6"/>
    <p:sldLayoutId id="2147484477" r:id="rId7"/>
    <p:sldLayoutId id="2147484478" r:id="rId8"/>
    <p:sldLayoutId id="2147484479" r:id="rId9"/>
    <p:sldLayoutId id="2147484480" r:id="rId10"/>
    <p:sldLayoutId id="214748448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chamilo.datacenter.uoc.gr/metchamilo/courses/DIDASKALIATWNMA8HMATIKWNSTHBDHMOTI/index.php?id_session=0" TargetMode="Externa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740659" y="1325476"/>
            <a:ext cx="6430090" cy="1256436"/>
          </a:xfrm>
          <a:solidFill>
            <a:schemeClr val="accent4"/>
          </a:solidFill>
          <a:ln w="38100">
            <a:solidFill>
              <a:srgbClr val="931B1B"/>
            </a:solidFill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  <p:txBody>
          <a:bodyPr>
            <a:noAutofit/>
          </a:bodyPr>
          <a:lstStyle/>
          <a:p>
            <a:pPr algn="ctr">
              <a:lnSpc>
                <a:spcPct val="110000"/>
              </a:lnSpc>
              <a:tabLst>
                <a:tab pos="2637155" algn="ctr"/>
                <a:tab pos="5274310" algn="r"/>
              </a:tabLst>
            </a:pPr>
            <a:r>
              <a:rPr lang="el-GR" sz="1800" b="1" spc="100" dirty="0">
                <a:solidFill>
                  <a:srgbClr val="931B1B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Σχεδιασμός και ανάπτυξη εκπαιδευτικού </a:t>
            </a:r>
            <a:r>
              <a:rPr lang="el-GR" sz="1800" b="1" spc="100" dirty="0" smtClean="0">
                <a:solidFill>
                  <a:srgbClr val="931B1B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υλικού </a:t>
            </a:r>
            <a:r>
              <a:rPr lang="el-GR" sz="1800" b="1" spc="100" dirty="0">
                <a:solidFill>
                  <a:srgbClr val="931B1B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εξ αποστάσεως </a:t>
            </a:r>
            <a:r>
              <a:rPr lang="el-GR" sz="1800" b="1" spc="100" dirty="0" smtClean="0">
                <a:solidFill>
                  <a:srgbClr val="931B1B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εκπαίδευσης για παιδιά που κάνουν κατ’ </a:t>
            </a:r>
            <a:r>
              <a:rPr lang="el-GR" sz="1800" b="1" spc="100" dirty="0" err="1" smtClean="0">
                <a:solidFill>
                  <a:srgbClr val="931B1B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οίκον</a:t>
            </a:r>
            <a:r>
              <a:rPr lang="el-GR" sz="1800" b="1" spc="100" dirty="0" smtClean="0">
                <a:solidFill>
                  <a:srgbClr val="931B1B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διδασκαλία. Μελέτη </a:t>
            </a:r>
            <a:r>
              <a:rPr lang="el-GR" sz="1800" b="1" spc="100" dirty="0">
                <a:solidFill>
                  <a:srgbClr val="931B1B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περίπτωσης </a:t>
            </a:r>
            <a:r>
              <a:rPr lang="el-GR" sz="1800" b="1" spc="100" dirty="0" smtClean="0">
                <a:solidFill>
                  <a:srgbClr val="931B1B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στο μάθημα των Μαθηματικών</a:t>
            </a:r>
            <a:endParaRPr lang="el-GR" sz="1200" dirty="0">
              <a:solidFill>
                <a:srgbClr val="931B1B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6" name="15 - Ευθεία γραμμή σύνδεσης"/>
          <p:cNvCxnSpPr/>
          <p:nvPr/>
        </p:nvCxnSpPr>
        <p:spPr bwMode="auto">
          <a:xfrm>
            <a:off x="1789760" y="1045383"/>
            <a:ext cx="7034182" cy="7353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081" name="11 - Ορθογώνιο"/>
          <p:cNvSpPr>
            <a:spLocks noChangeArrowheads="1"/>
          </p:cNvSpPr>
          <p:nvPr/>
        </p:nvSpPr>
        <p:spPr bwMode="auto">
          <a:xfrm>
            <a:off x="1604896" y="251187"/>
            <a:ext cx="7403909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l-GR" sz="1400" dirty="0">
                <a:latin typeface="Book Antiqua" panose="02040602050305030304" pitchFamily="18" charset="0"/>
              </a:rPr>
              <a:t>Πρόγραμμα Μεταπτυχιακών Σπουδών: </a:t>
            </a:r>
            <a:endParaRPr lang="en-US" sz="1400" dirty="0">
              <a:latin typeface="Book Antiqua" panose="02040602050305030304" pitchFamily="18" charset="0"/>
            </a:endParaRPr>
          </a:p>
          <a:p>
            <a:pPr algn="ctr"/>
            <a:r>
              <a:rPr lang="el-GR" sz="1400" dirty="0">
                <a:latin typeface="Book Antiqua" panose="02040602050305030304" pitchFamily="18" charset="0"/>
              </a:rPr>
              <a:t>«Επιστήμες της Αγωγής - Εξ Αποστάσεως Εκπαίδευση  με την χρήση των ΤΠΕ (e-</a:t>
            </a:r>
            <a:r>
              <a:rPr lang="el-GR" sz="1400" dirty="0" err="1">
                <a:latin typeface="Book Antiqua" panose="02040602050305030304" pitchFamily="18" charset="0"/>
              </a:rPr>
              <a:t>Learning</a:t>
            </a:r>
            <a:r>
              <a:rPr lang="el-GR" sz="1400" dirty="0">
                <a:latin typeface="Book Antiqua" panose="02040602050305030304" pitchFamily="18" charset="0"/>
              </a:rPr>
              <a:t>)»</a:t>
            </a:r>
            <a:endParaRPr lang="el-GR" sz="1200" dirty="0">
              <a:latin typeface="Book Antiqua" panose="02040602050305030304" pitchFamily="18" charset="0"/>
            </a:endParaRPr>
          </a:p>
        </p:txBody>
      </p:sp>
      <p:sp>
        <p:nvSpPr>
          <p:cNvPr id="11" name="Rectangle 1"/>
          <p:cNvSpPr>
            <a:spLocks noChangeArrowheads="1"/>
          </p:cNvSpPr>
          <p:nvPr/>
        </p:nvSpPr>
        <p:spPr bwMode="auto">
          <a:xfrm>
            <a:off x="1187624" y="5933891"/>
            <a:ext cx="720427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20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Ρέθυμνο,</a:t>
            </a:r>
            <a:r>
              <a:rPr kumimoji="0" lang="el-GR" sz="2000" b="0" i="1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2021</a:t>
            </a:r>
            <a:endParaRPr kumimoji="0" lang="el-GR" sz="2000" b="0" i="1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cs typeface="Times New Roman" panose="02020603050405020304" pitchFamily="18" charset="0"/>
            </a:endParaRPr>
          </a:p>
        </p:txBody>
      </p:sp>
      <p:cxnSp>
        <p:nvCxnSpPr>
          <p:cNvPr id="7" name="15 - Ευθεία γραμμή σύνδεσης"/>
          <p:cNvCxnSpPr/>
          <p:nvPr/>
        </p:nvCxnSpPr>
        <p:spPr bwMode="auto">
          <a:xfrm flipV="1">
            <a:off x="1789760" y="1101540"/>
            <a:ext cx="7034182" cy="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9" name="15 - Ευθεία γραμμή σύνδεσης"/>
          <p:cNvCxnSpPr/>
          <p:nvPr/>
        </p:nvCxnSpPr>
        <p:spPr bwMode="auto">
          <a:xfrm>
            <a:off x="1638680" y="5589240"/>
            <a:ext cx="6991725" cy="12969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4">
                <a:lumMod val="90000"/>
                <a:lumOff val="1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0" name="9 - Ορθογώνιο"/>
          <p:cNvSpPr/>
          <p:nvPr/>
        </p:nvSpPr>
        <p:spPr>
          <a:xfrm>
            <a:off x="1369379" y="2832576"/>
            <a:ext cx="684076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2000" b="1" dirty="0" smtClean="0"/>
              <a:t>Καρύδη Χαρίκλεια Χαρά</a:t>
            </a:r>
            <a:endParaRPr lang="el-GR" sz="2000" b="1" dirty="0"/>
          </a:p>
        </p:txBody>
      </p:sp>
      <p:graphicFrame>
        <p:nvGraphicFramePr>
          <p:cNvPr id="2" name="Πίνακας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15760679"/>
              </p:ext>
            </p:extLst>
          </p:nvPr>
        </p:nvGraphicFramePr>
        <p:xfrm>
          <a:off x="1907704" y="3697927"/>
          <a:ext cx="6096000" cy="217934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03200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03200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716305">
                <a:tc>
                  <a:txBody>
                    <a:bodyPr/>
                    <a:lstStyle/>
                    <a:p>
                      <a:pPr algn="ctr"/>
                      <a:r>
                        <a:rPr lang="el-GR" sz="1800" b="1" kern="120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Ιβρίντελη</a:t>
                      </a:r>
                      <a:endParaRPr lang="el-GR" sz="1800" b="1" kern="12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el-GR" sz="1800" b="1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Μαρία</a:t>
                      </a:r>
                      <a:endParaRPr lang="el-GR" sz="1800" b="1" kern="1200" dirty="0">
                        <a:solidFill>
                          <a:schemeClr val="lt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800" b="1" kern="120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Κουτρουμάνος</a:t>
                      </a:r>
                      <a:r>
                        <a:rPr lang="el-GR" sz="1800" b="1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Γεώργιος</a:t>
                      </a:r>
                      <a:endParaRPr lang="el-GR" sz="1800" b="1" kern="1200" dirty="0">
                        <a:solidFill>
                          <a:schemeClr val="lt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800" b="1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Καρβούνης Λάμπρος</a:t>
                      </a:r>
                      <a:endParaRPr lang="el-GR" sz="1800" b="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296144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1800" b="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Επίκουρη</a:t>
                      </a: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1800" b="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Καθηγήτρια </a:t>
                      </a:r>
                      <a:r>
                        <a:rPr lang="el-GR" sz="1800" b="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– </a:t>
                      </a:r>
                      <a:r>
                        <a:rPr lang="el-GR" sz="1800" b="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ΠΤΔΕ</a:t>
                      </a:r>
                      <a:r>
                        <a:rPr lang="el-GR" sz="1800" b="0" kern="12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Πανεπιστήμιο Κρήτης</a:t>
                      </a:r>
                      <a:r>
                        <a:rPr lang="el-GR" sz="1800" b="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endParaRPr lang="el-GR" sz="1800" b="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1800" b="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Επίκουρος Καθηγητής–  Ε.Κ.Π.Α. </a:t>
                      </a:r>
                      <a:endParaRPr lang="el-GR" sz="1800" b="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1800" b="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Διδάκτορας Πανεπιστημίου Κρήτης</a:t>
                      </a:r>
                      <a:endParaRPr lang="el-GR" sz="1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129096643"/>
                  </a:ext>
                </a:extLst>
              </a:tr>
            </a:tbl>
          </a:graphicData>
        </a:graphic>
      </p:graphicFrame>
      <p:sp>
        <p:nvSpPr>
          <p:cNvPr id="13" name="9 - Ορθογώνιο"/>
          <p:cNvSpPr/>
          <p:nvPr/>
        </p:nvSpPr>
        <p:spPr>
          <a:xfrm>
            <a:off x="1535324" y="3255223"/>
            <a:ext cx="684076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1800" dirty="0"/>
              <a:t>Επιτροπή Κρίσης ΔΕ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971600" y="116632"/>
            <a:ext cx="7848872" cy="765652"/>
          </a:xfrm>
        </p:spPr>
        <p:txBody>
          <a:bodyPr>
            <a:noAutofit/>
          </a:bodyPr>
          <a:lstStyle/>
          <a:p>
            <a:r>
              <a:rPr lang="el-GR" sz="3600" dirty="0"/>
              <a:t/>
            </a:r>
            <a:br>
              <a:rPr lang="el-GR" sz="3600" dirty="0"/>
            </a:br>
            <a:r>
              <a:rPr lang="el-GR" sz="3600" dirty="0" smtClean="0"/>
              <a:t>9. </a:t>
            </a:r>
            <a:r>
              <a:rPr lang="el-GR" sz="3600" dirty="0"/>
              <a:t>Παραγόμενο εκπαιδευτικό υλικό 1/2</a:t>
            </a:r>
            <a:endParaRPr lang="el-GR" sz="3600" b="1" dirty="0">
              <a:solidFill>
                <a:srgbClr val="FF0000"/>
              </a:solidFill>
            </a:endParaRPr>
          </a:p>
        </p:txBody>
      </p:sp>
      <p:sp>
        <p:nvSpPr>
          <p:cNvPr id="7" name="Ελεύθερη σχεδίαση: Σχήμα 6">
            <a:extLst>
              <a:ext uri="{FF2B5EF4-FFF2-40B4-BE49-F238E27FC236}">
                <a16:creationId xmlns="" xmlns:a16="http://schemas.microsoft.com/office/drawing/2014/main" id="{85370155-8B0D-401A-A7E5-C2AB186BC344}"/>
              </a:ext>
            </a:extLst>
          </p:cNvPr>
          <p:cNvSpPr/>
          <p:nvPr/>
        </p:nvSpPr>
        <p:spPr>
          <a:xfrm>
            <a:off x="1943708" y="1700808"/>
            <a:ext cx="5256584" cy="862084"/>
          </a:xfrm>
          <a:custGeom>
            <a:avLst/>
            <a:gdLst>
              <a:gd name="connsiteX0" fmla="*/ 0 w 4267200"/>
              <a:gd name="connsiteY0" fmla="*/ 44281 h 265680"/>
              <a:gd name="connsiteX1" fmla="*/ 44281 w 4267200"/>
              <a:gd name="connsiteY1" fmla="*/ 0 h 265680"/>
              <a:gd name="connsiteX2" fmla="*/ 4222919 w 4267200"/>
              <a:gd name="connsiteY2" fmla="*/ 0 h 265680"/>
              <a:gd name="connsiteX3" fmla="*/ 4267200 w 4267200"/>
              <a:gd name="connsiteY3" fmla="*/ 44281 h 265680"/>
              <a:gd name="connsiteX4" fmla="*/ 4267200 w 4267200"/>
              <a:gd name="connsiteY4" fmla="*/ 221399 h 265680"/>
              <a:gd name="connsiteX5" fmla="*/ 4222919 w 4267200"/>
              <a:gd name="connsiteY5" fmla="*/ 265680 h 265680"/>
              <a:gd name="connsiteX6" fmla="*/ 44281 w 4267200"/>
              <a:gd name="connsiteY6" fmla="*/ 265680 h 265680"/>
              <a:gd name="connsiteX7" fmla="*/ 0 w 4267200"/>
              <a:gd name="connsiteY7" fmla="*/ 221399 h 265680"/>
              <a:gd name="connsiteX8" fmla="*/ 0 w 4267200"/>
              <a:gd name="connsiteY8" fmla="*/ 44281 h 2656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267200" h="265680">
                <a:moveTo>
                  <a:pt x="0" y="44281"/>
                </a:moveTo>
                <a:cubicBezTo>
                  <a:pt x="0" y="19825"/>
                  <a:pt x="19825" y="0"/>
                  <a:pt x="44281" y="0"/>
                </a:cubicBezTo>
                <a:lnTo>
                  <a:pt x="4222919" y="0"/>
                </a:lnTo>
                <a:cubicBezTo>
                  <a:pt x="4247375" y="0"/>
                  <a:pt x="4267200" y="19825"/>
                  <a:pt x="4267200" y="44281"/>
                </a:cubicBezTo>
                <a:lnTo>
                  <a:pt x="4267200" y="221399"/>
                </a:lnTo>
                <a:cubicBezTo>
                  <a:pt x="4267200" y="245855"/>
                  <a:pt x="4247375" y="265680"/>
                  <a:pt x="4222919" y="265680"/>
                </a:cubicBezTo>
                <a:lnTo>
                  <a:pt x="44281" y="265680"/>
                </a:lnTo>
                <a:cubicBezTo>
                  <a:pt x="19825" y="265680"/>
                  <a:pt x="0" y="245855"/>
                  <a:pt x="0" y="221399"/>
                </a:cubicBezTo>
                <a:lnTo>
                  <a:pt x="0" y="44281"/>
                </a:lnTo>
                <a:close/>
              </a:path>
            </a:pathLst>
          </a:custGeom>
          <a:solidFill>
            <a:srgbClr val="BF9000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74259" tIns="12969" rIns="174259" bIns="12969" numCol="1" spcCol="1270" anchor="ctr" anchorCtr="0">
            <a:noAutofit/>
          </a:bodyPr>
          <a:lstStyle/>
          <a:p>
            <a:pPr marL="0" lvl="0" indent="0"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l-GR" sz="4000" kern="1200" dirty="0"/>
              <a:t>Περιεχόμενο:</a:t>
            </a:r>
          </a:p>
        </p:txBody>
      </p:sp>
      <p:sp>
        <p:nvSpPr>
          <p:cNvPr id="8" name="Ορθογώνιο 7">
            <a:extLst>
              <a:ext uri="{FF2B5EF4-FFF2-40B4-BE49-F238E27FC236}">
                <a16:creationId xmlns="" xmlns:a16="http://schemas.microsoft.com/office/drawing/2014/main" id="{77A03A53-E872-4F26-B07B-DFBAC9C5E007}"/>
              </a:ext>
            </a:extLst>
          </p:cNvPr>
          <p:cNvSpPr/>
          <p:nvPr/>
        </p:nvSpPr>
        <p:spPr>
          <a:xfrm>
            <a:off x="2138984" y="2937878"/>
            <a:ext cx="4896544" cy="479234"/>
          </a:xfrm>
          <a:prstGeom prst="rect">
            <a:avLst/>
          </a:prstGeom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9" name="Ελεύθερη σχεδίαση: Σχήμα 8">
            <a:extLst>
              <a:ext uri="{FF2B5EF4-FFF2-40B4-BE49-F238E27FC236}">
                <a16:creationId xmlns="" xmlns:a16="http://schemas.microsoft.com/office/drawing/2014/main" id="{521F9056-A801-4823-9689-02FB694909F8}"/>
              </a:ext>
            </a:extLst>
          </p:cNvPr>
          <p:cNvSpPr/>
          <p:nvPr/>
        </p:nvSpPr>
        <p:spPr>
          <a:xfrm>
            <a:off x="2276104" y="2805038"/>
            <a:ext cx="4543400" cy="561388"/>
          </a:xfrm>
          <a:custGeom>
            <a:avLst/>
            <a:gdLst>
              <a:gd name="connsiteX0" fmla="*/ 0 w 4267200"/>
              <a:gd name="connsiteY0" fmla="*/ 44281 h 265680"/>
              <a:gd name="connsiteX1" fmla="*/ 44281 w 4267200"/>
              <a:gd name="connsiteY1" fmla="*/ 0 h 265680"/>
              <a:gd name="connsiteX2" fmla="*/ 4222919 w 4267200"/>
              <a:gd name="connsiteY2" fmla="*/ 0 h 265680"/>
              <a:gd name="connsiteX3" fmla="*/ 4267200 w 4267200"/>
              <a:gd name="connsiteY3" fmla="*/ 44281 h 265680"/>
              <a:gd name="connsiteX4" fmla="*/ 4267200 w 4267200"/>
              <a:gd name="connsiteY4" fmla="*/ 221399 h 265680"/>
              <a:gd name="connsiteX5" fmla="*/ 4222919 w 4267200"/>
              <a:gd name="connsiteY5" fmla="*/ 265680 h 265680"/>
              <a:gd name="connsiteX6" fmla="*/ 44281 w 4267200"/>
              <a:gd name="connsiteY6" fmla="*/ 265680 h 265680"/>
              <a:gd name="connsiteX7" fmla="*/ 0 w 4267200"/>
              <a:gd name="connsiteY7" fmla="*/ 221399 h 265680"/>
              <a:gd name="connsiteX8" fmla="*/ 0 w 4267200"/>
              <a:gd name="connsiteY8" fmla="*/ 44281 h 2656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267200" h="265680">
                <a:moveTo>
                  <a:pt x="0" y="44281"/>
                </a:moveTo>
                <a:cubicBezTo>
                  <a:pt x="0" y="19825"/>
                  <a:pt x="19825" y="0"/>
                  <a:pt x="44281" y="0"/>
                </a:cubicBezTo>
                <a:lnTo>
                  <a:pt x="4222919" y="0"/>
                </a:lnTo>
                <a:cubicBezTo>
                  <a:pt x="4247375" y="0"/>
                  <a:pt x="4267200" y="19825"/>
                  <a:pt x="4267200" y="44281"/>
                </a:cubicBezTo>
                <a:lnTo>
                  <a:pt x="4267200" y="221399"/>
                </a:lnTo>
                <a:cubicBezTo>
                  <a:pt x="4267200" y="245855"/>
                  <a:pt x="4247375" y="265680"/>
                  <a:pt x="4222919" y="265680"/>
                </a:cubicBezTo>
                <a:lnTo>
                  <a:pt x="44281" y="265680"/>
                </a:lnTo>
                <a:cubicBezTo>
                  <a:pt x="19825" y="265680"/>
                  <a:pt x="0" y="245855"/>
                  <a:pt x="0" y="221399"/>
                </a:cubicBezTo>
                <a:lnTo>
                  <a:pt x="0" y="44281"/>
                </a:lnTo>
                <a:close/>
              </a:path>
            </a:pathLst>
          </a:custGeom>
          <a:solidFill>
            <a:srgbClr val="931B1B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74259" tIns="12969" rIns="174259" bIns="12969" numCol="1" spcCol="1270" anchor="ctr" anchorCtr="0">
            <a:noAutofit/>
          </a:bodyPr>
          <a:lstStyle/>
          <a:p>
            <a:pPr marL="0" lvl="0" indent="0" algn="l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l-GR" sz="1600" kern="1200" dirty="0"/>
              <a:t>1</a:t>
            </a:r>
            <a:r>
              <a:rPr lang="el-GR" sz="1600" kern="1200" baseline="30000" dirty="0"/>
              <a:t>η</a:t>
            </a:r>
            <a:r>
              <a:rPr lang="el-GR" sz="1600" kern="1200" dirty="0"/>
              <a:t> Διδακτική Ενότητα:  </a:t>
            </a:r>
            <a:r>
              <a:rPr lang="el-GR" sz="1600" kern="1200" dirty="0" smtClean="0"/>
              <a:t>«</a:t>
            </a:r>
            <a:r>
              <a:rPr lang="el-GR" sz="1600" dirty="0" smtClean="0"/>
              <a:t>Ο Χρόνος</a:t>
            </a:r>
            <a:r>
              <a:rPr lang="el-GR" sz="1600" kern="1200" dirty="0" smtClean="0"/>
              <a:t>»</a:t>
            </a:r>
            <a:endParaRPr lang="el-GR" sz="1600" kern="1200" dirty="0"/>
          </a:p>
        </p:txBody>
      </p:sp>
      <p:sp>
        <p:nvSpPr>
          <p:cNvPr id="10" name="Ορθογώνιο 9">
            <a:extLst>
              <a:ext uri="{FF2B5EF4-FFF2-40B4-BE49-F238E27FC236}">
                <a16:creationId xmlns="" xmlns:a16="http://schemas.microsoft.com/office/drawing/2014/main" id="{C6E22485-DDBA-4E4D-9FEE-E429264E66D3}"/>
              </a:ext>
            </a:extLst>
          </p:cNvPr>
          <p:cNvSpPr/>
          <p:nvPr/>
        </p:nvSpPr>
        <p:spPr>
          <a:xfrm>
            <a:off x="2276104" y="3662773"/>
            <a:ext cx="5256584" cy="506856"/>
          </a:xfrm>
          <a:prstGeom prst="rect">
            <a:avLst/>
          </a:prstGeom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1" name="Ελεύθερη σχεδίαση: Σχήμα 10">
            <a:extLst>
              <a:ext uri="{FF2B5EF4-FFF2-40B4-BE49-F238E27FC236}">
                <a16:creationId xmlns="" xmlns:a16="http://schemas.microsoft.com/office/drawing/2014/main" id="{7E737AF8-26A9-4B1D-A465-5957FA2B10A8}"/>
              </a:ext>
            </a:extLst>
          </p:cNvPr>
          <p:cNvSpPr/>
          <p:nvPr/>
        </p:nvSpPr>
        <p:spPr>
          <a:xfrm>
            <a:off x="2413224" y="3529933"/>
            <a:ext cx="4759424" cy="593746"/>
          </a:xfrm>
          <a:custGeom>
            <a:avLst/>
            <a:gdLst>
              <a:gd name="connsiteX0" fmla="*/ 0 w 4267200"/>
              <a:gd name="connsiteY0" fmla="*/ 44281 h 265680"/>
              <a:gd name="connsiteX1" fmla="*/ 44281 w 4267200"/>
              <a:gd name="connsiteY1" fmla="*/ 0 h 265680"/>
              <a:gd name="connsiteX2" fmla="*/ 4222919 w 4267200"/>
              <a:gd name="connsiteY2" fmla="*/ 0 h 265680"/>
              <a:gd name="connsiteX3" fmla="*/ 4267200 w 4267200"/>
              <a:gd name="connsiteY3" fmla="*/ 44281 h 265680"/>
              <a:gd name="connsiteX4" fmla="*/ 4267200 w 4267200"/>
              <a:gd name="connsiteY4" fmla="*/ 221399 h 265680"/>
              <a:gd name="connsiteX5" fmla="*/ 4222919 w 4267200"/>
              <a:gd name="connsiteY5" fmla="*/ 265680 h 265680"/>
              <a:gd name="connsiteX6" fmla="*/ 44281 w 4267200"/>
              <a:gd name="connsiteY6" fmla="*/ 265680 h 265680"/>
              <a:gd name="connsiteX7" fmla="*/ 0 w 4267200"/>
              <a:gd name="connsiteY7" fmla="*/ 221399 h 265680"/>
              <a:gd name="connsiteX8" fmla="*/ 0 w 4267200"/>
              <a:gd name="connsiteY8" fmla="*/ 44281 h 2656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267200" h="265680">
                <a:moveTo>
                  <a:pt x="0" y="44281"/>
                </a:moveTo>
                <a:cubicBezTo>
                  <a:pt x="0" y="19825"/>
                  <a:pt x="19825" y="0"/>
                  <a:pt x="44281" y="0"/>
                </a:cubicBezTo>
                <a:lnTo>
                  <a:pt x="4222919" y="0"/>
                </a:lnTo>
                <a:cubicBezTo>
                  <a:pt x="4247375" y="0"/>
                  <a:pt x="4267200" y="19825"/>
                  <a:pt x="4267200" y="44281"/>
                </a:cubicBezTo>
                <a:lnTo>
                  <a:pt x="4267200" y="221399"/>
                </a:lnTo>
                <a:cubicBezTo>
                  <a:pt x="4267200" y="245855"/>
                  <a:pt x="4247375" y="265680"/>
                  <a:pt x="4222919" y="265680"/>
                </a:cubicBezTo>
                <a:lnTo>
                  <a:pt x="44281" y="265680"/>
                </a:lnTo>
                <a:cubicBezTo>
                  <a:pt x="19825" y="265680"/>
                  <a:pt x="0" y="245855"/>
                  <a:pt x="0" y="221399"/>
                </a:cubicBezTo>
                <a:lnTo>
                  <a:pt x="0" y="44281"/>
                </a:lnTo>
                <a:close/>
              </a:path>
            </a:pathLst>
          </a:custGeom>
          <a:solidFill>
            <a:srgbClr val="931B1B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74259" tIns="12969" rIns="174259" bIns="12969" numCol="1" spcCol="1270" anchor="ctr" anchorCtr="0">
            <a:noAutofit/>
          </a:bodyPr>
          <a:lstStyle/>
          <a:p>
            <a:pPr marL="0" lvl="0" indent="0" algn="l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Symbol" panose="05050102010706020507" pitchFamily="18" charset="2"/>
              <a:buNone/>
            </a:pPr>
            <a:r>
              <a:rPr lang="el-GR" sz="1600" kern="1200" dirty="0"/>
              <a:t>2</a:t>
            </a:r>
            <a:r>
              <a:rPr lang="el-GR" sz="1600" kern="1200" baseline="30000" dirty="0"/>
              <a:t>η</a:t>
            </a:r>
            <a:r>
              <a:rPr lang="el-GR" sz="1600" kern="1200" dirty="0"/>
              <a:t> Διδακτική Ενότητα: </a:t>
            </a:r>
            <a:r>
              <a:rPr lang="el-GR" sz="1600" kern="1200" dirty="0" smtClean="0"/>
              <a:t>«</a:t>
            </a:r>
            <a:r>
              <a:rPr lang="el-GR" sz="1600" dirty="0" smtClean="0"/>
              <a:t>Η Ώρα</a:t>
            </a:r>
            <a:r>
              <a:rPr lang="el-GR" sz="1600" kern="1200" dirty="0" smtClean="0"/>
              <a:t>»</a:t>
            </a:r>
            <a:endParaRPr lang="el-GR" sz="1600" kern="1200" dirty="0"/>
          </a:p>
        </p:txBody>
      </p:sp>
    </p:spTree>
    <p:extLst>
      <p:ext uri="{BB962C8B-B14F-4D97-AF65-F5344CB8AC3E}">
        <p14:creationId xmlns:p14="http://schemas.microsoft.com/office/powerpoint/2010/main" val="32723128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  <p:bldP spid="1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971600" y="116632"/>
            <a:ext cx="7848872" cy="1058356"/>
          </a:xfrm>
        </p:spPr>
        <p:txBody>
          <a:bodyPr>
            <a:noAutofit/>
          </a:bodyPr>
          <a:lstStyle/>
          <a:p>
            <a:r>
              <a:rPr lang="el-GR" sz="3600" dirty="0"/>
              <a:t/>
            </a:r>
            <a:br>
              <a:rPr lang="el-GR" sz="3600" dirty="0"/>
            </a:br>
            <a:r>
              <a:rPr lang="el-GR" sz="2800" dirty="0" smtClean="0"/>
              <a:t>10. Θεωρητικό Πλαίσιο εκπαιδευτικού υλικού </a:t>
            </a:r>
            <a:r>
              <a:rPr lang="el-GR" sz="2800" dirty="0"/>
              <a:t>2/2</a:t>
            </a:r>
            <a:endParaRPr lang="el-GR" sz="2800" b="1" dirty="0">
              <a:solidFill>
                <a:srgbClr val="FF0000"/>
              </a:solidFill>
            </a:endParaRPr>
          </a:p>
        </p:txBody>
      </p:sp>
      <p:sp>
        <p:nvSpPr>
          <p:cNvPr id="6" name="Ελεύθερη σχεδίαση: Σχήμα 5">
            <a:extLst>
              <a:ext uri="{FF2B5EF4-FFF2-40B4-BE49-F238E27FC236}">
                <a16:creationId xmlns="" xmlns:a16="http://schemas.microsoft.com/office/drawing/2014/main" id="{DA73AD7E-3287-42D0-BC72-33DCAD2EA144}"/>
              </a:ext>
            </a:extLst>
          </p:cNvPr>
          <p:cNvSpPr/>
          <p:nvPr/>
        </p:nvSpPr>
        <p:spPr>
          <a:xfrm>
            <a:off x="886054" y="1396289"/>
            <a:ext cx="6090046" cy="761007"/>
          </a:xfrm>
          <a:custGeom>
            <a:avLst/>
            <a:gdLst>
              <a:gd name="connsiteX0" fmla="*/ 0 w 6090046"/>
              <a:gd name="connsiteY0" fmla="*/ 76101 h 761007"/>
              <a:gd name="connsiteX1" fmla="*/ 76101 w 6090046"/>
              <a:gd name="connsiteY1" fmla="*/ 0 h 761007"/>
              <a:gd name="connsiteX2" fmla="*/ 6013945 w 6090046"/>
              <a:gd name="connsiteY2" fmla="*/ 0 h 761007"/>
              <a:gd name="connsiteX3" fmla="*/ 6090046 w 6090046"/>
              <a:gd name="connsiteY3" fmla="*/ 76101 h 761007"/>
              <a:gd name="connsiteX4" fmla="*/ 6090046 w 6090046"/>
              <a:gd name="connsiteY4" fmla="*/ 684906 h 761007"/>
              <a:gd name="connsiteX5" fmla="*/ 6013945 w 6090046"/>
              <a:gd name="connsiteY5" fmla="*/ 761007 h 761007"/>
              <a:gd name="connsiteX6" fmla="*/ 76101 w 6090046"/>
              <a:gd name="connsiteY6" fmla="*/ 761007 h 761007"/>
              <a:gd name="connsiteX7" fmla="*/ 0 w 6090046"/>
              <a:gd name="connsiteY7" fmla="*/ 684906 h 761007"/>
              <a:gd name="connsiteX8" fmla="*/ 0 w 6090046"/>
              <a:gd name="connsiteY8" fmla="*/ 76101 h 7610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090046" h="761007">
                <a:moveTo>
                  <a:pt x="0" y="76101"/>
                </a:moveTo>
                <a:cubicBezTo>
                  <a:pt x="0" y="34072"/>
                  <a:pt x="34072" y="0"/>
                  <a:pt x="76101" y="0"/>
                </a:cubicBezTo>
                <a:lnTo>
                  <a:pt x="6013945" y="0"/>
                </a:lnTo>
                <a:cubicBezTo>
                  <a:pt x="6055974" y="0"/>
                  <a:pt x="6090046" y="34072"/>
                  <a:pt x="6090046" y="76101"/>
                </a:cubicBezTo>
                <a:lnTo>
                  <a:pt x="6090046" y="684906"/>
                </a:lnTo>
                <a:cubicBezTo>
                  <a:pt x="6090046" y="726935"/>
                  <a:pt x="6055974" y="761007"/>
                  <a:pt x="6013945" y="761007"/>
                </a:cubicBezTo>
                <a:lnTo>
                  <a:pt x="76101" y="761007"/>
                </a:lnTo>
                <a:cubicBezTo>
                  <a:pt x="34072" y="761007"/>
                  <a:pt x="0" y="726935"/>
                  <a:pt x="0" y="684906"/>
                </a:cubicBezTo>
                <a:lnTo>
                  <a:pt x="0" y="76101"/>
                </a:lnTo>
                <a:close/>
              </a:path>
            </a:pathLst>
          </a:custGeom>
          <a:solidFill>
            <a:srgbClr val="BF9000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8489" tIns="98489" rIns="98489" bIns="98489" numCol="1" spcCol="1270" anchor="ctr" anchorCtr="0">
            <a:noAutofit/>
          </a:bodyPr>
          <a:lstStyle/>
          <a:p>
            <a:pPr marL="0" lvl="0" indent="0"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l-GR" kern="1200" dirty="0"/>
              <a:t>Αρχές και </a:t>
            </a:r>
            <a:r>
              <a:rPr lang="el-GR" dirty="0" smtClean="0"/>
              <a:t>μοντέλα</a:t>
            </a:r>
            <a:r>
              <a:rPr lang="el-GR" kern="1200" dirty="0" smtClean="0"/>
              <a:t> </a:t>
            </a:r>
            <a:r>
              <a:rPr lang="el-GR" kern="1200" dirty="0"/>
              <a:t>που λήφθηκαν υπόψη κατά τη δημιουργία του ΕΥ </a:t>
            </a:r>
          </a:p>
        </p:txBody>
      </p:sp>
      <p:sp>
        <p:nvSpPr>
          <p:cNvPr id="7" name="Ελεύθερη σχεδίαση: Σχήμα 6">
            <a:extLst>
              <a:ext uri="{FF2B5EF4-FFF2-40B4-BE49-F238E27FC236}">
                <a16:creationId xmlns="" xmlns:a16="http://schemas.microsoft.com/office/drawing/2014/main" id="{EBCE3BF4-DF1F-449A-8324-3ED6D5F39D1B}"/>
              </a:ext>
            </a:extLst>
          </p:cNvPr>
          <p:cNvSpPr/>
          <p:nvPr/>
        </p:nvSpPr>
        <p:spPr>
          <a:xfrm>
            <a:off x="891734" y="2269118"/>
            <a:ext cx="3981128" cy="761007"/>
          </a:xfrm>
          <a:custGeom>
            <a:avLst/>
            <a:gdLst>
              <a:gd name="connsiteX0" fmla="*/ 0 w 6090046"/>
              <a:gd name="connsiteY0" fmla="*/ 76101 h 761007"/>
              <a:gd name="connsiteX1" fmla="*/ 76101 w 6090046"/>
              <a:gd name="connsiteY1" fmla="*/ 0 h 761007"/>
              <a:gd name="connsiteX2" fmla="*/ 6013945 w 6090046"/>
              <a:gd name="connsiteY2" fmla="*/ 0 h 761007"/>
              <a:gd name="connsiteX3" fmla="*/ 6090046 w 6090046"/>
              <a:gd name="connsiteY3" fmla="*/ 76101 h 761007"/>
              <a:gd name="connsiteX4" fmla="*/ 6090046 w 6090046"/>
              <a:gd name="connsiteY4" fmla="*/ 684906 h 761007"/>
              <a:gd name="connsiteX5" fmla="*/ 6013945 w 6090046"/>
              <a:gd name="connsiteY5" fmla="*/ 761007 h 761007"/>
              <a:gd name="connsiteX6" fmla="*/ 76101 w 6090046"/>
              <a:gd name="connsiteY6" fmla="*/ 761007 h 761007"/>
              <a:gd name="connsiteX7" fmla="*/ 0 w 6090046"/>
              <a:gd name="connsiteY7" fmla="*/ 684906 h 761007"/>
              <a:gd name="connsiteX8" fmla="*/ 0 w 6090046"/>
              <a:gd name="connsiteY8" fmla="*/ 76101 h 7610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090046" h="761007">
                <a:moveTo>
                  <a:pt x="0" y="76101"/>
                </a:moveTo>
                <a:cubicBezTo>
                  <a:pt x="0" y="34072"/>
                  <a:pt x="34072" y="0"/>
                  <a:pt x="76101" y="0"/>
                </a:cubicBezTo>
                <a:lnTo>
                  <a:pt x="6013945" y="0"/>
                </a:lnTo>
                <a:cubicBezTo>
                  <a:pt x="6055974" y="0"/>
                  <a:pt x="6090046" y="34072"/>
                  <a:pt x="6090046" y="76101"/>
                </a:cubicBezTo>
                <a:lnTo>
                  <a:pt x="6090046" y="684906"/>
                </a:lnTo>
                <a:cubicBezTo>
                  <a:pt x="6090046" y="726935"/>
                  <a:pt x="6055974" y="761007"/>
                  <a:pt x="6013945" y="761007"/>
                </a:cubicBezTo>
                <a:lnTo>
                  <a:pt x="76101" y="761007"/>
                </a:lnTo>
                <a:cubicBezTo>
                  <a:pt x="34072" y="761007"/>
                  <a:pt x="0" y="726935"/>
                  <a:pt x="0" y="684906"/>
                </a:cubicBezTo>
                <a:lnTo>
                  <a:pt x="0" y="76101"/>
                </a:lnTo>
                <a:close/>
              </a:path>
            </a:pathLst>
          </a:custGeom>
          <a:solidFill>
            <a:srgbClr val="931B1B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8489" tIns="98489" rIns="98489" bIns="98489" numCol="1" spcCol="1270" anchor="ctr" anchorCtr="0">
            <a:noAutofit/>
          </a:bodyPr>
          <a:lstStyle/>
          <a:p>
            <a:pPr lvl="0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l-GR" sz="1600" kern="1200" dirty="0"/>
              <a:t>1. </a:t>
            </a:r>
            <a:r>
              <a:rPr lang="el-GR" sz="1600" kern="1200" dirty="0" smtClean="0"/>
              <a:t>Αναθεωρημένη </a:t>
            </a:r>
            <a:r>
              <a:rPr lang="el-GR" sz="1600" dirty="0" smtClean="0"/>
              <a:t>Ταξινομία </a:t>
            </a:r>
            <a:r>
              <a:rPr lang="el-GR" sz="1600" kern="1200" dirty="0" smtClean="0"/>
              <a:t> του </a:t>
            </a:r>
            <a:r>
              <a:rPr lang="en-US" sz="1600" kern="1200" dirty="0" smtClean="0"/>
              <a:t>Bloom (</a:t>
            </a:r>
            <a:r>
              <a:rPr lang="el-GR" sz="1600" kern="1200" dirty="0" smtClean="0"/>
              <a:t>Ανάμνηση και Κατανόηση)</a:t>
            </a:r>
            <a:endParaRPr lang="el-GR" sz="1600" kern="1200" dirty="0"/>
          </a:p>
        </p:txBody>
      </p:sp>
      <p:sp>
        <p:nvSpPr>
          <p:cNvPr id="8" name="Ελεύθερη σχεδίαση: Σχήμα 7">
            <a:extLst>
              <a:ext uri="{FF2B5EF4-FFF2-40B4-BE49-F238E27FC236}">
                <a16:creationId xmlns="" xmlns:a16="http://schemas.microsoft.com/office/drawing/2014/main" id="{E6891F3E-D137-4CFF-89DB-35BDB363CC3C}"/>
              </a:ext>
            </a:extLst>
          </p:cNvPr>
          <p:cNvSpPr/>
          <p:nvPr/>
        </p:nvSpPr>
        <p:spPr>
          <a:xfrm>
            <a:off x="914908" y="3080940"/>
            <a:ext cx="3981128" cy="761007"/>
          </a:xfrm>
          <a:custGeom>
            <a:avLst/>
            <a:gdLst>
              <a:gd name="connsiteX0" fmla="*/ 0 w 6090046"/>
              <a:gd name="connsiteY0" fmla="*/ 76101 h 761007"/>
              <a:gd name="connsiteX1" fmla="*/ 76101 w 6090046"/>
              <a:gd name="connsiteY1" fmla="*/ 0 h 761007"/>
              <a:gd name="connsiteX2" fmla="*/ 6013945 w 6090046"/>
              <a:gd name="connsiteY2" fmla="*/ 0 h 761007"/>
              <a:gd name="connsiteX3" fmla="*/ 6090046 w 6090046"/>
              <a:gd name="connsiteY3" fmla="*/ 76101 h 761007"/>
              <a:gd name="connsiteX4" fmla="*/ 6090046 w 6090046"/>
              <a:gd name="connsiteY4" fmla="*/ 684906 h 761007"/>
              <a:gd name="connsiteX5" fmla="*/ 6013945 w 6090046"/>
              <a:gd name="connsiteY5" fmla="*/ 761007 h 761007"/>
              <a:gd name="connsiteX6" fmla="*/ 76101 w 6090046"/>
              <a:gd name="connsiteY6" fmla="*/ 761007 h 761007"/>
              <a:gd name="connsiteX7" fmla="*/ 0 w 6090046"/>
              <a:gd name="connsiteY7" fmla="*/ 684906 h 761007"/>
              <a:gd name="connsiteX8" fmla="*/ 0 w 6090046"/>
              <a:gd name="connsiteY8" fmla="*/ 76101 h 7610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090046" h="761007">
                <a:moveTo>
                  <a:pt x="0" y="76101"/>
                </a:moveTo>
                <a:cubicBezTo>
                  <a:pt x="0" y="34072"/>
                  <a:pt x="34072" y="0"/>
                  <a:pt x="76101" y="0"/>
                </a:cubicBezTo>
                <a:lnTo>
                  <a:pt x="6013945" y="0"/>
                </a:lnTo>
                <a:cubicBezTo>
                  <a:pt x="6055974" y="0"/>
                  <a:pt x="6090046" y="34072"/>
                  <a:pt x="6090046" y="76101"/>
                </a:cubicBezTo>
                <a:lnTo>
                  <a:pt x="6090046" y="684906"/>
                </a:lnTo>
                <a:cubicBezTo>
                  <a:pt x="6090046" y="726935"/>
                  <a:pt x="6055974" y="761007"/>
                  <a:pt x="6013945" y="761007"/>
                </a:cubicBezTo>
                <a:lnTo>
                  <a:pt x="76101" y="761007"/>
                </a:lnTo>
                <a:cubicBezTo>
                  <a:pt x="34072" y="761007"/>
                  <a:pt x="0" y="726935"/>
                  <a:pt x="0" y="684906"/>
                </a:cubicBezTo>
                <a:lnTo>
                  <a:pt x="0" y="76101"/>
                </a:lnTo>
                <a:close/>
              </a:path>
            </a:pathLst>
          </a:custGeom>
          <a:solidFill>
            <a:srgbClr val="931B1B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8489" tIns="98489" rIns="98489" bIns="98489" numCol="1" spcCol="1270" anchor="ctr" anchorCtr="0">
            <a:noAutofit/>
          </a:bodyPr>
          <a:lstStyle/>
          <a:p>
            <a:pPr lvl="0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l-GR" sz="1800" kern="1200" dirty="0"/>
              <a:t>2. </a:t>
            </a:r>
            <a:r>
              <a:rPr lang="el-GR" sz="1800" dirty="0" smtClean="0"/>
              <a:t>Αρχές Σχεδιασμού του </a:t>
            </a:r>
            <a:r>
              <a:rPr lang="en-US" sz="1800" dirty="0" smtClean="0"/>
              <a:t>Holmberg</a:t>
            </a:r>
            <a:endParaRPr lang="el-GR" sz="1800" kern="1200" dirty="0"/>
          </a:p>
        </p:txBody>
      </p:sp>
      <p:sp>
        <p:nvSpPr>
          <p:cNvPr id="9" name="Ελεύθερη σχεδίαση: Σχήμα 8">
            <a:extLst>
              <a:ext uri="{FF2B5EF4-FFF2-40B4-BE49-F238E27FC236}">
                <a16:creationId xmlns="" xmlns:a16="http://schemas.microsoft.com/office/drawing/2014/main" id="{A96D1C4F-D366-4671-A794-B58B670AB750}"/>
              </a:ext>
            </a:extLst>
          </p:cNvPr>
          <p:cNvSpPr/>
          <p:nvPr/>
        </p:nvSpPr>
        <p:spPr>
          <a:xfrm>
            <a:off x="928668" y="3868227"/>
            <a:ext cx="3981128" cy="761007"/>
          </a:xfrm>
          <a:custGeom>
            <a:avLst/>
            <a:gdLst>
              <a:gd name="connsiteX0" fmla="*/ 0 w 6090046"/>
              <a:gd name="connsiteY0" fmla="*/ 76101 h 761007"/>
              <a:gd name="connsiteX1" fmla="*/ 76101 w 6090046"/>
              <a:gd name="connsiteY1" fmla="*/ 0 h 761007"/>
              <a:gd name="connsiteX2" fmla="*/ 6013945 w 6090046"/>
              <a:gd name="connsiteY2" fmla="*/ 0 h 761007"/>
              <a:gd name="connsiteX3" fmla="*/ 6090046 w 6090046"/>
              <a:gd name="connsiteY3" fmla="*/ 76101 h 761007"/>
              <a:gd name="connsiteX4" fmla="*/ 6090046 w 6090046"/>
              <a:gd name="connsiteY4" fmla="*/ 684906 h 761007"/>
              <a:gd name="connsiteX5" fmla="*/ 6013945 w 6090046"/>
              <a:gd name="connsiteY5" fmla="*/ 761007 h 761007"/>
              <a:gd name="connsiteX6" fmla="*/ 76101 w 6090046"/>
              <a:gd name="connsiteY6" fmla="*/ 761007 h 761007"/>
              <a:gd name="connsiteX7" fmla="*/ 0 w 6090046"/>
              <a:gd name="connsiteY7" fmla="*/ 684906 h 761007"/>
              <a:gd name="connsiteX8" fmla="*/ 0 w 6090046"/>
              <a:gd name="connsiteY8" fmla="*/ 76101 h 7610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090046" h="761007">
                <a:moveTo>
                  <a:pt x="0" y="76101"/>
                </a:moveTo>
                <a:cubicBezTo>
                  <a:pt x="0" y="34072"/>
                  <a:pt x="34072" y="0"/>
                  <a:pt x="76101" y="0"/>
                </a:cubicBezTo>
                <a:lnTo>
                  <a:pt x="6013945" y="0"/>
                </a:lnTo>
                <a:cubicBezTo>
                  <a:pt x="6055974" y="0"/>
                  <a:pt x="6090046" y="34072"/>
                  <a:pt x="6090046" y="76101"/>
                </a:cubicBezTo>
                <a:lnTo>
                  <a:pt x="6090046" y="684906"/>
                </a:lnTo>
                <a:cubicBezTo>
                  <a:pt x="6090046" y="726935"/>
                  <a:pt x="6055974" y="761007"/>
                  <a:pt x="6013945" y="761007"/>
                </a:cubicBezTo>
                <a:lnTo>
                  <a:pt x="76101" y="761007"/>
                </a:lnTo>
                <a:cubicBezTo>
                  <a:pt x="34072" y="761007"/>
                  <a:pt x="0" y="726935"/>
                  <a:pt x="0" y="684906"/>
                </a:cubicBezTo>
                <a:lnTo>
                  <a:pt x="0" y="76101"/>
                </a:lnTo>
                <a:close/>
              </a:path>
            </a:pathLst>
          </a:custGeom>
          <a:solidFill>
            <a:srgbClr val="931B1B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8489" tIns="98489" rIns="98489" bIns="98489" numCol="1" spcCol="1270" anchor="ctr" anchorCtr="0">
            <a:noAutofit/>
          </a:bodyPr>
          <a:lstStyle/>
          <a:p>
            <a:pPr marL="0" lvl="0" indent="0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l-GR" sz="1800" kern="1200" dirty="0"/>
              <a:t>3. Αρχές </a:t>
            </a:r>
            <a:r>
              <a:rPr lang="el-GR" sz="1800" dirty="0" smtClean="0"/>
              <a:t>Σχεδιασμού της </a:t>
            </a:r>
            <a:r>
              <a:rPr lang="en-US" sz="1800" dirty="0" smtClean="0"/>
              <a:t>Mena</a:t>
            </a:r>
            <a:endParaRPr lang="el-GR" sz="1800" kern="1200" dirty="0"/>
          </a:p>
        </p:txBody>
      </p:sp>
      <p:sp>
        <p:nvSpPr>
          <p:cNvPr id="10" name="Ελεύθερη σχεδίαση: Σχήμα 9">
            <a:extLst>
              <a:ext uri="{FF2B5EF4-FFF2-40B4-BE49-F238E27FC236}">
                <a16:creationId xmlns="" xmlns:a16="http://schemas.microsoft.com/office/drawing/2014/main" id="{C1AD766B-A0AE-40DB-BDAA-948287E2EC38}"/>
              </a:ext>
            </a:extLst>
          </p:cNvPr>
          <p:cNvSpPr/>
          <p:nvPr/>
        </p:nvSpPr>
        <p:spPr>
          <a:xfrm>
            <a:off x="971600" y="4712059"/>
            <a:ext cx="3981128" cy="761007"/>
          </a:xfrm>
          <a:custGeom>
            <a:avLst/>
            <a:gdLst>
              <a:gd name="connsiteX0" fmla="*/ 0 w 6090046"/>
              <a:gd name="connsiteY0" fmla="*/ 76101 h 761007"/>
              <a:gd name="connsiteX1" fmla="*/ 76101 w 6090046"/>
              <a:gd name="connsiteY1" fmla="*/ 0 h 761007"/>
              <a:gd name="connsiteX2" fmla="*/ 6013945 w 6090046"/>
              <a:gd name="connsiteY2" fmla="*/ 0 h 761007"/>
              <a:gd name="connsiteX3" fmla="*/ 6090046 w 6090046"/>
              <a:gd name="connsiteY3" fmla="*/ 76101 h 761007"/>
              <a:gd name="connsiteX4" fmla="*/ 6090046 w 6090046"/>
              <a:gd name="connsiteY4" fmla="*/ 684906 h 761007"/>
              <a:gd name="connsiteX5" fmla="*/ 6013945 w 6090046"/>
              <a:gd name="connsiteY5" fmla="*/ 761007 h 761007"/>
              <a:gd name="connsiteX6" fmla="*/ 76101 w 6090046"/>
              <a:gd name="connsiteY6" fmla="*/ 761007 h 761007"/>
              <a:gd name="connsiteX7" fmla="*/ 0 w 6090046"/>
              <a:gd name="connsiteY7" fmla="*/ 684906 h 761007"/>
              <a:gd name="connsiteX8" fmla="*/ 0 w 6090046"/>
              <a:gd name="connsiteY8" fmla="*/ 76101 h 7610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090046" h="761007">
                <a:moveTo>
                  <a:pt x="0" y="76101"/>
                </a:moveTo>
                <a:cubicBezTo>
                  <a:pt x="0" y="34072"/>
                  <a:pt x="34072" y="0"/>
                  <a:pt x="76101" y="0"/>
                </a:cubicBezTo>
                <a:lnTo>
                  <a:pt x="6013945" y="0"/>
                </a:lnTo>
                <a:cubicBezTo>
                  <a:pt x="6055974" y="0"/>
                  <a:pt x="6090046" y="34072"/>
                  <a:pt x="6090046" y="76101"/>
                </a:cubicBezTo>
                <a:lnTo>
                  <a:pt x="6090046" y="684906"/>
                </a:lnTo>
                <a:cubicBezTo>
                  <a:pt x="6090046" y="726935"/>
                  <a:pt x="6055974" y="761007"/>
                  <a:pt x="6013945" y="761007"/>
                </a:cubicBezTo>
                <a:lnTo>
                  <a:pt x="76101" y="761007"/>
                </a:lnTo>
                <a:cubicBezTo>
                  <a:pt x="34072" y="761007"/>
                  <a:pt x="0" y="726935"/>
                  <a:pt x="0" y="684906"/>
                </a:cubicBezTo>
                <a:lnTo>
                  <a:pt x="0" y="76101"/>
                </a:lnTo>
                <a:close/>
              </a:path>
            </a:pathLst>
          </a:custGeom>
          <a:solidFill>
            <a:srgbClr val="931B1B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8489" tIns="98489" rIns="98489" bIns="98489" numCol="1" spcCol="1270" anchor="ctr" anchorCtr="0">
            <a:noAutofit/>
          </a:bodyPr>
          <a:lstStyle/>
          <a:p>
            <a:pPr marL="0" lvl="0" indent="0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l-GR" sz="1800" kern="1200" dirty="0"/>
              <a:t>4. </a:t>
            </a:r>
            <a:r>
              <a:rPr lang="el-GR" sz="1800" kern="1200" dirty="0" smtClean="0"/>
              <a:t>Κατηγοριοποίηση κειμένων των </a:t>
            </a:r>
            <a:r>
              <a:rPr lang="en-US" sz="1800" dirty="0" smtClean="0"/>
              <a:t>West - </a:t>
            </a:r>
            <a:r>
              <a:rPr lang="en-US" sz="1800" dirty="0" err="1" smtClean="0"/>
              <a:t>Lionarakis</a:t>
            </a:r>
            <a:endParaRPr lang="el-GR" sz="1800" kern="1200" dirty="0"/>
          </a:p>
        </p:txBody>
      </p:sp>
      <p:pic>
        <p:nvPicPr>
          <p:cNvPr id="15" name="Εικόνα 14">
            <a:extLst>
              <a:ext uri="{FF2B5EF4-FFF2-40B4-BE49-F238E27FC236}">
                <a16:creationId xmlns="" xmlns:a16="http://schemas.microsoft.com/office/drawing/2014/main" id="{1C2460B4-BBCD-406E-870F-C7136DFB1D1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1322" l="962" r="9855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0392" y="5980360"/>
            <a:ext cx="654090" cy="761008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7FAFBD1C-4E27-464F-9CAB-92F7D2971120}"/>
              </a:ext>
            </a:extLst>
          </p:cNvPr>
          <p:cNvSpPr txBox="1"/>
          <p:nvPr/>
        </p:nvSpPr>
        <p:spPr>
          <a:xfrm>
            <a:off x="5490289" y="5754763"/>
            <a:ext cx="308116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>
                <a:hlinkClick r:id="rId4"/>
              </a:rPr>
              <a:t>Το Εκπαιδευτικό Υλικό</a:t>
            </a:r>
            <a:endParaRPr lang="el-GR" dirty="0"/>
          </a:p>
        </p:txBody>
      </p:sp>
      <p:sp>
        <p:nvSpPr>
          <p:cNvPr id="3" name="Στρογγυλεμένο ορθογώνιο 2"/>
          <p:cNvSpPr/>
          <p:nvPr/>
        </p:nvSpPr>
        <p:spPr>
          <a:xfrm>
            <a:off x="952098" y="5516812"/>
            <a:ext cx="4000630" cy="699616"/>
          </a:xfrm>
          <a:prstGeom prst="roundRect">
            <a:avLst/>
          </a:prstGeom>
          <a:solidFill>
            <a:srgbClr val="931B1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800" dirty="0" smtClean="0"/>
              <a:t>5. Αρχές </a:t>
            </a:r>
            <a:r>
              <a:rPr lang="el-GR" sz="1800" dirty="0" err="1" smtClean="0"/>
              <a:t>Πολυμεσικής</a:t>
            </a:r>
            <a:r>
              <a:rPr lang="el-GR" sz="1800" dirty="0" smtClean="0"/>
              <a:t> Μάθησης </a:t>
            </a:r>
            <a:r>
              <a:rPr lang="en-US" sz="1800" dirty="0" smtClean="0"/>
              <a:t>Mayer</a:t>
            </a:r>
            <a:endParaRPr lang="el-GR" sz="1800" dirty="0"/>
          </a:p>
        </p:txBody>
      </p:sp>
    </p:spTree>
    <p:extLst>
      <p:ext uri="{BB962C8B-B14F-4D97-AF65-F5344CB8AC3E}">
        <p14:creationId xmlns:p14="http://schemas.microsoft.com/office/powerpoint/2010/main" val="41654700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13" grpId="0"/>
      <p:bldP spid="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007604" y="449660"/>
            <a:ext cx="7776864" cy="576064"/>
          </a:xfrm>
        </p:spPr>
        <p:txBody>
          <a:bodyPr>
            <a:noAutofit/>
          </a:bodyPr>
          <a:lstStyle/>
          <a:p>
            <a:r>
              <a:rPr lang="el-GR" sz="3600" dirty="0" smtClean="0"/>
              <a:t>11. </a:t>
            </a:r>
            <a:r>
              <a:rPr lang="el-GR" sz="3600" dirty="0"/>
              <a:t>Μεθοδολογία </a:t>
            </a:r>
            <a:r>
              <a:rPr lang="el-GR" sz="3600" dirty="0" smtClean="0"/>
              <a:t>1</a:t>
            </a:r>
            <a:r>
              <a:rPr lang="el-GR" sz="3600" baseline="30000" dirty="0" smtClean="0"/>
              <a:t>ου</a:t>
            </a:r>
            <a:r>
              <a:rPr lang="el-GR" sz="3600" dirty="0" smtClean="0"/>
              <a:t> μέρους</a:t>
            </a:r>
            <a:r>
              <a:rPr lang="el-GR" sz="3600" baseline="30000" dirty="0" smtClean="0"/>
              <a:t>  </a:t>
            </a:r>
            <a:r>
              <a:rPr lang="el-GR" sz="3600" dirty="0"/>
              <a:t>Έρευνας</a:t>
            </a:r>
            <a:r>
              <a:rPr lang="el-GR" sz="3600" baseline="30000" dirty="0"/>
              <a:t>      </a:t>
            </a:r>
            <a:endParaRPr lang="el-GR" sz="4000" b="1" dirty="0"/>
          </a:p>
        </p:txBody>
      </p:sp>
      <p:sp>
        <p:nvSpPr>
          <p:cNvPr id="3" name="Ορθογώνιο: Στρογγύλεμα γωνιών 2">
            <a:extLst>
              <a:ext uri="{FF2B5EF4-FFF2-40B4-BE49-F238E27FC236}">
                <a16:creationId xmlns="" xmlns:a16="http://schemas.microsoft.com/office/drawing/2014/main" id="{2533CF70-B7B0-418B-A149-980D876A4F29}"/>
              </a:ext>
            </a:extLst>
          </p:cNvPr>
          <p:cNvSpPr/>
          <p:nvPr/>
        </p:nvSpPr>
        <p:spPr>
          <a:xfrm>
            <a:off x="1331640" y="1484784"/>
            <a:ext cx="7128792" cy="4923556"/>
          </a:xfrm>
          <a:prstGeom prst="roundRect">
            <a:avLst/>
          </a:prstGeom>
          <a:solidFill>
            <a:srgbClr val="BF9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sz="2000" b="1" u="sng" dirty="0">
                <a:solidFill>
                  <a:schemeClr val="tx1"/>
                </a:solidFill>
              </a:rPr>
              <a:t>ΕΙΔΟΣ</a:t>
            </a:r>
            <a:r>
              <a:rPr lang="el-GR" sz="2000" dirty="0">
                <a:solidFill>
                  <a:schemeClr val="tx1"/>
                </a:solidFill>
              </a:rPr>
              <a:t>: Ποιοτική έρευνα και εφαρμογή διαμορφωτικής </a:t>
            </a:r>
            <a:r>
              <a:rPr lang="el-GR" sz="2000" dirty="0" smtClean="0">
                <a:solidFill>
                  <a:schemeClr val="tx1"/>
                </a:solidFill>
              </a:rPr>
              <a:t>αξιολόγησης</a:t>
            </a:r>
            <a:endParaRPr lang="el-GR" sz="2000" dirty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sz="2000" b="1" u="sng" dirty="0">
                <a:solidFill>
                  <a:schemeClr val="tx1"/>
                </a:solidFill>
              </a:rPr>
              <a:t>ΜΕΘΟΔΟΣ ΔΕΙΓΜΑΤΟΛΗΨΙΑΣ</a:t>
            </a:r>
            <a:r>
              <a:rPr lang="el-GR" sz="2000" dirty="0">
                <a:solidFill>
                  <a:schemeClr val="tx1"/>
                </a:solidFill>
              </a:rPr>
              <a:t>: Σκόπιμη δειγματοληψία</a:t>
            </a:r>
          </a:p>
          <a:p>
            <a:endParaRPr lang="el-GR" sz="2000" dirty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sz="2000" b="1" u="sng" dirty="0">
                <a:solidFill>
                  <a:schemeClr val="tx1"/>
                </a:solidFill>
              </a:rPr>
              <a:t>ΔΕΙΓΜΑ</a:t>
            </a:r>
            <a:r>
              <a:rPr lang="el-GR" sz="2000" dirty="0">
                <a:solidFill>
                  <a:schemeClr val="tx1"/>
                </a:solidFill>
              </a:rPr>
              <a:t>: 3 εκπαιδευτικοί </a:t>
            </a:r>
            <a:r>
              <a:rPr lang="el-GR" sz="2000" dirty="0" smtClean="0">
                <a:solidFill>
                  <a:schemeClr val="tx1"/>
                </a:solidFill>
              </a:rPr>
              <a:t>Πρωτοβάθμιας Εκπαίδευσης</a:t>
            </a:r>
          </a:p>
          <a:p>
            <a:endParaRPr lang="el-GR" sz="2000" dirty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sz="2000" b="1" u="sng" dirty="0">
                <a:solidFill>
                  <a:schemeClr val="tx1"/>
                </a:solidFill>
              </a:rPr>
              <a:t>ΜΕΘΟΔΟΣ ΕΡΕΥΝΑΣ</a:t>
            </a:r>
            <a:r>
              <a:rPr lang="el-GR" sz="2000" dirty="0">
                <a:solidFill>
                  <a:schemeClr val="tx1"/>
                </a:solidFill>
              </a:rPr>
              <a:t>: Ποιοτική ανάλυση </a:t>
            </a:r>
            <a:r>
              <a:rPr lang="el-GR" sz="2000" dirty="0" smtClean="0">
                <a:solidFill>
                  <a:schemeClr val="tx1"/>
                </a:solidFill>
              </a:rPr>
              <a:t>περιεχομένου με Μονάδα Ανάλυσης την πρόταση (φράση με ολοκληρωμένο νόημα)</a:t>
            </a:r>
            <a:endParaRPr lang="el-GR" sz="2000" dirty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sz="2000" b="1" u="sng" dirty="0">
                <a:solidFill>
                  <a:schemeClr val="tx1"/>
                </a:solidFill>
              </a:rPr>
              <a:t>ΜΕΣΟ ΣΥΛΛΟΓΗΣ ΔΕΔΟΜΕΝΩΝ</a:t>
            </a:r>
            <a:r>
              <a:rPr lang="el-GR" sz="2000" dirty="0">
                <a:solidFill>
                  <a:schemeClr val="tx1"/>
                </a:solidFill>
              </a:rPr>
              <a:t>: Ερωτηματολόγιο </a:t>
            </a:r>
            <a:r>
              <a:rPr lang="el-GR" sz="2000" dirty="0" smtClean="0">
                <a:solidFill>
                  <a:schemeClr val="tx1"/>
                </a:solidFill>
              </a:rPr>
              <a:t>με ανοικτού τύπου ερωτήσεων. Τα δεδομένα κατηγοριοποιήθηκαν και κωδικοποιήθηκαν σε θεματικούς άξονες. Επεξεργάστηκαν με το λογισμικό « </a:t>
            </a:r>
            <a:r>
              <a:rPr lang="en-US" sz="2000" dirty="0" err="1" smtClean="0">
                <a:solidFill>
                  <a:schemeClr val="tx1"/>
                </a:solidFill>
              </a:rPr>
              <a:t>Atlas.ti</a:t>
            </a:r>
            <a:r>
              <a:rPr lang="el-GR" sz="2000" dirty="0" smtClean="0">
                <a:solidFill>
                  <a:schemeClr val="tx1"/>
                </a:solidFill>
              </a:rPr>
              <a:t>».</a:t>
            </a:r>
            <a:endParaRPr lang="el-GR" sz="2000" dirty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l-GR" sz="2000" dirty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sz="2000" b="1" u="sng" dirty="0">
                <a:solidFill>
                  <a:schemeClr val="tx1"/>
                </a:solidFill>
              </a:rPr>
              <a:t>ΧΡΟΝΟΣ ΔΙΕΞΑΓΩΓΗΣ</a:t>
            </a:r>
            <a:r>
              <a:rPr lang="el-GR" sz="2000" dirty="0">
                <a:solidFill>
                  <a:schemeClr val="tx1"/>
                </a:solidFill>
              </a:rPr>
              <a:t>: </a:t>
            </a:r>
            <a:r>
              <a:rPr lang="el-GR" sz="2000" dirty="0" smtClean="0">
                <a:solidFill>
                  <a:schemeClr val="tx1"/>
                </a:solidFill>
              </a:rPr>
              <a:t>Δεκέμβριος, </a:t>
            </a:r>
            <a:r>
              <a:rPr lang="el-GR" sz="2000" dirty="0">
                <a:solidFill>
                  <a:schemeClr val="tx1"/>
                </a:solidFill>
              </a:rPr>
              <a:t>2021</a:t>
            </a:r>
            <a:endParaRPr lang="el-GR" sz="2000" b="1" u="sng" dirty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l-GR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36764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007604" y="470620"/>
            <a:ext cx="7776864" cy="576064"/>
          </a:xfrm>
        </p:spPr>
        <p:txBody>
          <a:bodyPr>
            <a:noAutofit/>
          </a:bodyPr>
          <a:lstStyle/>
          <a:p>
            <a:r>
              <a:rPr lang="el-GR" sz="3600" dirty="0" smtClean="0"/>
              <a:t>12. </a:t>
            </a:r>
            <a:r>
              <a:rPr lang="el-GR" sz="3600" dirty="0"/>
              <a:t>Μεθοδολογία </a:t>
            </a:r>
            <a:r>
              <a:rPr lang="el-GR" sz="3600" dirty="0" smtClean="0"/>
              <a:t>2</a:t>
            </a:r>
            <a:r>
              <a:rPr lang="el-GR" sz="3600" baseline="30000" dirty="0" smtClean="0"/>
              <a:t>ου</a:t>
            </a:r>
            <a:r>
              <a:rPr lang="el-GR" sz="3600" dirty="0" smtClean="0"/>
              <a:t> μέρους</a:t>
            </a:r>
            <a:r>
              <a:rPr lang="el-GR" sz="3600" baseline="30000" dirty="0" smtClean="0"/>
              <a:t>  </a:t>
            </a:r>
            <a:r>
              <a:rPr lang="el-GR" sz="3600" dirty="0"/>
              <a:t>Έρευνας</a:t>
            </a:r>
            <a:r>
              <a:rPr lang="el-GR" sz="3600" baseline="30000" dirty="0"/>
              <a:t>      </a:t>
            </a:r>
            <a:endParaRPr lang="el-GR" sz="4000" b="1" dirty="0"/>
          </a:p>
        </p:txBody>
      </p:sp>
      <p:sp>
        <p:nvSpPr>
          <p:cNvPr id="3" name="Ορθογώνιο: Στρογγύλεμα γωνιών 2">
            <a:extLst>
              <a:ext uri="{FF2B5EF4-FFF2-40B4-BE49-F238E27FC236}">
                <a16:creationId xmlns="" xmlns:a16="http://schemas.microsoft.com/office/drawing/2014/main" id="{2533CF70-B7B0-418B-A149-980D876A4F29}"/>
              </a:ext>
            </a:extLst>
          </p:cNvPr>
          <p:cNvSpPr/>
          <p:nvPr/>
        </p:nvSpPr>
        <p:spPr>
          <a:xfrm>
            <a:off x="1115616" y="1268760"/>
            <a:ext cx="7344816" cy="5112568"/>
          </a:xfrm>
          <a:prstGeom prst="roundRect">
            <a:avLst/>
          </a:prstGeom>
          <a:solidFill>
            <a:srgbClr val="BF9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sz="2000" b="1" u="sng" dirty="0">
                <a:solidFill>
                  <a:schemeClr val="tx1"/>
                </a:solidFill>
              </a:rPr>
              <a:t>ΕΙΔΟΣ</a:t>
            </a:r>
            <a:r>
              <a:rPr lang="el-GR" sz="2000" dirty="0">
                <a:solidFill>
                  <a:schemeClr val="tx1"/>
                </a:solidFill>
              </a:rPr>
              <a:t>: Ποιοτική έρευνα και εφαρμογή διαμορφωτικής </a:t>
            </a:r>
            <a:r>
              <a:rPr lang="el-GR" sz="2000" dirty="0" smtClean="0">
                <a:solidFill>
                  <a:schemeClr val="tx1"/>
                </a:solidFill>
              </a:rPr>
              <a:t>αξιολόγησης</a:t>
            </a:r>
            <a:endParaRPr lang="el-GR" sz="2000" dirty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sz="2000" b="1" u="sng" dirty="0">
                <a:solidFill>
                  <a:schemeClr val="tx1"/>
                </a:solidFill>
              </a:rPr>
              <a:t>ΜΕΘΟΔΟΣ ΔΕΙΓΜΑΤΟΛΗΨΙΑΣ</a:t>
            </a:r>
            <a:r>
              <a:rPr lang="el-GR" sz="2000" dirty="0">
                <a:solidFill>
                  <a:schemeClr val="tx1"/>
                </a:solidFill>
              </a:rPr>
              <a:t>: Σκόπιμη δειγματοληψία</a:t>
            </a:r>
          </a:p>
          <a:p>
            <a:endParaRPr lang="el-GR" sz="2000" dirty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sz="2000" b="1" u="sng" dirty="0">
                <a:solidFill>
                  <a:schemeClr val="tx1"/>
                </a:solidFill>
              </a:rPr>
              <a:t>ΔΕΙΓΜΑ</a:t>
            </a:r>
            <a:r>
              <a:rPr lang="el-GR" sz="2000" dirty="0">
                <a:solidFill>
                  <a:schemeClr val="tx1"/>
                </a:solidFill>
              </a:rPr>
              <a:t>: 5 εκπαιδευτικοί Πρωτοβάθμιας Εκπαίδευσης</a:t>
            </a:r>
          </a:p>
          <a:p>
            <a:endParaRPr lang="el-GR" sz="2000" dirty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sz="2000" b="1" u="sng" dirty="0">
                <a:solidFill>
                  <a:schemeClr val="tx1"/>
                </a:solidFill>
              </a:rPr>
              <a:t>ΜΕΘΟΔΟΣ ΕΡΕΥΝΑΣ</a:t>
            </a:r>
            <a:r>
              <a:rPr lang="el-GR" sz="2000" dirty="0">
                <a:solidFill>
                  <a:schemeClr val="tx1"/>
                </a:solidFill>
              </a:rPr>
              <a:t>: Ποιοτική ανάλυση </a:t>
            </a:r>
            <a:r>
              <a:rPr lang="el-GR" sz="2000" dirty="0" smtClean="0">
                <a:solidFill>
                  <a:schemeClr val="tx1"/>
                </a:solidFill>
              </a:rPr>
              <a:t>περιεχομένου με Μονάδα Ανάλυσης την πρόταση (φράση με ολοκληρωμένο νόημα)</a:t>
            </a:r>
            <a:endParaRPr lang="el-GR" sz="2000" dirty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sz="2000" b="1" u="sng" dirty="0">
                <a:solidFill>
                  <a:schemeClr val="tx1"/>
                </a:solidFill>
              </a:rPr>
              <a:t>ΜΕΣΟ ΣΥΛΛΟΓΗΣ ΔΕΔΟΜΕΝΩΝ</a:t>
            </a:r>
            <a:r>
              <a:rPr lang="el-GR" sz="2000" dirty="0">
                <a:solidFill>
                  <a:schemeClr val="tx1"/>
                </a:solidFill>
              </a:rPr>
              <a:t>: </a:t>
            </a:r>
            <a:r>
              <a:rPr lang="el-GR" sz="2000" dirty="0" smtClean="0">
                <a:solidFill>
                  <a:schemeClr val="tx1"/>
                </a:solidFill>
              </a:rPr>
              <a:t>Ερωτηματολόγιο με  ανοικτού τύπου ερωτήσεων. Τα δεδομένα κατηγοριοποιήθηκαν και κωδικοποιήθηκαν σε θεματικούς άξονες. Επεξεργάστηκαν με το λογισμικό «</a:t>
            </a:r>
            <a:r>
              <a:rPr lang="en-US" sz="2000" dirty="0" err="1" smtClean="0">
                <a:solidFill>
                  <a:schemeClr val="tx1"/>
                </a:solidFill>
              </a:rPr>
              <a:t>Atlas.ti</a:t>
            </a:r>
            <a:r>
              <a:rPr lang="el-GR" sz="2000" dirty="0" smtClean="0">
                <a:solidFill>
                  <a:schemeClr val="tx1"/>
                </a:solidFill>
              </a:rPr>
              <a:t>».</a:t>
            </a:r>
          </a:p>
          <a:p>
            <a:endParaRPr lang="el-GR" sz="2000" dirty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sz="2000" b="1" u="sng" dirty="0">
                <a:solidFill>
                  <a:schemeClr val="tx1"/>
                </a:solidFill>
              </a:rPr>
              <a:t>ΧΡΟΝΟΣ ΔΙΕΞΑΓΩΓΗΣ</a:t>
            </a:r>
            <a:r>
              <a:rPr lang="el-GR" sz="2000" dirty="0">
                <a:solidFill>
                  <a:schemeClr val="tx1"/>
                </a:solidFill>
              </a:rPr>
              <a:t>: </a:t>
            </a:r>
            <a:r>
              <a:rPr lang="el-GR" sz="2000" dirty="0" smtClean="0">
                <a:solidFill>
                  <a:schemeClr val="tx1"/>
                </a:solidFill>
              </a:rPr>
              <a:t>Δεκέμβριος, </a:t>
            </a:r>
            <a:r>
              <a:rPr lang="el-GR" sz="2000" dirty="0">
                <a:solidFill>
                  <a:schemeClr val="tx1"/>
                </a:solidFill>
              </a:rPr>
              <a:t>2021</a:t>
            </a:r>
            <a:endParaRPr lang="el-GR" sz="2000" b="1" u="sng" dirty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l-GR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20640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187624" y="188640"/>
            <a:ext cx="7776864" cy="972108"/>
          </a:xfrm>
        </p:spPr>
        <p:txBody>
          <a:bodyPr>
            <a:noAutofit/>
          </a:bodyPr>
          <a:lstStyle/>
          <a:p>
            <a:r>
              <a:rPr lang="el-GR" sz="3600" dirty="0" smtClean="0"/>
              <a:t>13. </a:t>
            </a:r>
            <a:r>
              <a:rPr lang="el-GR" sz="3600" dirty="0"/>
              <a:t>Αποτελέσματα - Κύρια ευρήματα </a:t>
            </a:r>
            <a:r>
              <a:rPr lang="el-GR" sz="3600" dirty="0" smtClean="0"/>
              <a:t>1</a:t>
            </a:r>
            <a:r>
              <a:rPr lang="el-GR" sz="3600" baseline="30000" dirty="0" smtClean="0"/>
              <a:t>ου</a:t>
            </a:r>
            <a:r>
              <a:rPr lang="el-GR" sz="3600" dirty="0" smtClean="0"/>
              <a:t> μέρους της </a:t>
            </a:r>
            <a:r>
              <a:rPr lang="el-GR" sz="3600" dirty="0"/>
              <a:t>έρευνας 1/3</a:t>
            </a:r>
            <a:endParaRPr lang="el-GR" sz="4000" b="1" dirty="0"/>
          </a:p>
        </p:txBody>
      </p:sp>
      <p:sp>
        <p:nvSpPr>
          <p:cNvPr id="8" name="Τμήμα κύκλου 7">
            <a:extLst>
              <a:ext uri="{FF2B5EF4-FFF2-40B4-BE49-F238E27FC236}">
                <a16:creationId xmlns="" xmlns:a16="http://schemas.microsoft.com/office/drawing/2014/main" id="{759E85E7-DB48-4177-898D-97B08D87E33D}"/>
              </a:ext>
            </a:extLst>
          </p:cNvPr>
          <p:cNvSpPr/>
          <p:nvPr/>
        </p:nvSpPr>
        <p:spPr>
          <a:xfrm>
            <a:off x="899592" y="2204864"/>
            <a:ext cx="4392488" cy="4110132"/>
          </a:xfrm>
          <a:prstGeom prst="pie">
            <a:avLst>
              <a:gd name="adj1" fmla="val 5400000"/>
              <a:gd name="adj2" fmla="val 16200000"/>
            </a:avLst>
          </a:prstGeom>
          <a:solidFill>
            <a:srgbClr val="931B1B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9" name="Ελεύθερη σχεδίαση: Σχήμα 8">
            <a:extLst>
              <a:ext uri="{FF2B5EF4-FFF2-40B4-BE49-F238E27FC236}">
                <a16:creationId xmlns="" xmlns:a16="http://schemas.microsoft.com/office/drawing/2014/main" id="{938CC861-1F54-467F-896B-8C330D21E7EC}"/>
              </a:ext>
            </a:extLst>
          </p:cNvPr>
          <p:cNvSpPr/>
          <p:nvPr/>
        </p:nvSpPr>
        <p:spPr>
          <a:xfrm>
            <a:off x="1259632" y="2125499"/>
            <a:ext cx="7344816" cy="4110132"/>
          </a:xfrm>
          <a:custGeom>
            <a:avLst/>
            <a:gdLst>
              <a:gd name="connsiteX0" fmla="*/ 0 w 5240807"/>
              <a:gd name="connsiteY0" fmla="*/ 0 h 4064000"/>
              <a:gd name="connsiteX1" fmla="*/ 5240807 w 5240807"/>
              <a:gd name="connsiteY1" fmla="*/ 0 h 4064000"/>
              <a:gd name="connsiteX2" fmla="*/ 5240807 w 5240807"/>
              <a:gd name="connsiteY2" fmla="*/ 4064000 h 4064000"/>
              <a:gd name="connsiteX3" fmla="*/ 0 w 5240807"/>
              <a:gd name="connsiteY3" fmla="*/ 4064000 h 4064000"/>
              <a:gd name="connsiteX4" fmla="*/ 0 w 5240807"/>
              <a:gd name="connsiteY4" fmla="*/ 0 h 406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240807" h="4064000">
                <a:moveTo>
                  <a:pt x="0" y="0"/>
                </a:moveTo>
                <a:lnTo>
                  <a:pt x="5240807" y="0"/>
                </a:lnTo>
                <a:lnTo>
                  <a:pt x="5240807" y="4064000"/>
                </a:lnTo>
                <a:lnTo>
                  <a:pt x="0" y="4064000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64770" tIns="64770" rIns="2685174" bIns="3265171" numCol="1" spcCol="1270" anchor="ctr" anchorCtr="0">
            <a:noAutofit/>
          </a:bodyPr>
          <a:lstStyle/>
          <a:p>
            <a:pPr marL="0" lvl="0" indent="0" algn="ctr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l-GR" sz="1700" kern="1200" dirty="0"/>
              <a:t>1. Το ΕΥ χαρακτηρίζεται από επιστημονική συνοχή και τεκμηρίωση</a:t>
            </a:r>
          </a:p>
        </p:txBody>
      </p:sp>
      <p:sp>
        <p:nvSpPr>
          <p:cNvPr id="10" name="Τμήμα κύκλου 9">
            <a:extLst>
              <a:ext uri="{FF2B5EF4-FFF2-40B4-BE49-F238E27FC236}">
                <a16:creationId xmlns="" xmlns:a16="http://schemas.microsoft.com/office/drawing/2014/main" id="{7E6EB3A8-8C0C-461D-82F7-AC87AAA571E3}"/>
              </a:ext>
            </a:extLst>
          </p:cNvPr>
          <p:cNvSpPr/>
          <p:nvPr/>
        </p:nvSpPr>
        <p:spPr>
          <a:xfrm>
            <a:off x="1721023" y="3114596"/>
            <a:ext cx="2994993" cy="2997200"/>
          </a:xfrm>
          <a:prstGeom prst="pie">
            <a:avLst>
              <a:gd name="adj1" fmla="val 5400000"/>
              <a:gd name="adj2" fmla="val 16200000"/>
            </a:avLst>
          </a:prstGeom>
          <a:solidFill>
            <a:schemeClr val="accent4">
              <a:lumMod val="75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1" name="Ελεύθερη σχεδίαση: Σχήμα 10">
            <a:extLst>
              <a:ext uri="{FF2B5EF4-FFF2-40B4-BE49-F238E27FC236}">
                <a16:creationId xmlns="" xmlns:a16="http://schemas.microsoft.com/office/drawing/2014/main" id="{518D542B-48BA-45E1-BF3A-E55CF43264E8}"/>
              </a:ext>
            </a:extLst>
          </p:cNvPr>
          <p:cNvSpPr/>
          <p:nvPr/>
        </p:nvSpPr>
        <p:spPr>
          <a:xfrm>
            <a:off x="2123729" y="3097894"/>
            <a:ext cx="6480720" cy="2997200"/>
          </a:xfrm>
          <a:custGeom>
            <a:avLst/>
            <a:gdLst>
              <a:gd name="connsiteX0" fmla="*/ 0 w 5240807"/>
              <a:gd name="connsiteY0" fmla="*/ 0 h 2997200"/>
              <a:gd name="connsiteX1" fmla="*/ 5240807 w 5240807"/>
              <a:gd name="connsiteY1" fmla="*/ 0 h 2997200"/>
              <a:gd name="connsiteX2" fmla="*/ 5240807 w 5240807"/>
              <a:gd name="connsiteY2" fmla="*/ 2997200 h 2997200"/>
              <a:gd name="connsiteX3" fmla="*/ 0 w 5240807"/>
              <a:gd name="connsiteY3" fmla="*/ 2997200 h 2997200"/>
              <a:gd name="connsiteX4" fmla="*/ 0 w 5240807"/>
              <a:gd name="connsiteY4" fmla="*/ 0 h 299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240807" h="2997200">
                <a:moveTo>
                  <a:pt x="0" y="0"/>
                </a:moveTo>
                <a:lnTo>
                  <a:pt x="5240807" y="0"/>
                </a:lnTo>
                <a:lnTo>
                  <a:pt x="5240807" y="2997200"/>
                </a:lnTo>
                <a:lnTo>
                  <a:pt x="0" y="2997200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64770" tIns="64770" rIns="2685174" bIns="2198370" numCol="1" spcCol="1270" anchor="ctr" anchorCtr="0">
            <a:noAutofit/>
          </a:bodyPr>
          <a:lstStyle/>
          <a:p>
            <a:pPr marL="0" lvl="0" indent="0" algn="l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l-GR" sz="1700" kern="1200" dirty="0"/>
              <a:t>2. Το γνωστικό αντικείμενο παρουσιάζεται με απλό και κατανοητό τρόπο</a:t>
            </a:r>
          </a:p>
        </p:txBody>
      </p:sp>
      <p:sp>
        <p:nvSpPr>
          <p:cNvPr id="12" name="Τμήμα κύκλου 11">
            <a:extLst>
              <a:ext uri="{FF2B5EF4-FFF2-40B4-BE49-F238E27FC236}">
                <a16:creationId xmlns="" xmlns:a16="http://schemas.microsoft.com/office/drawing/2014/main" id="{9909FD81-C0ED-459F-A5E1-01425F81B531}"/>
              </a:ext>
            </a:extLst>
          </p:cNvPr>
          <p:cNvSpPr/>
          <p:nvPr/>
        </p:nvSpPr>
        <p:spPr>
          <a:xfrm>
            <a:off x="2411760" y="4092719"/>
            <a:ext cx="1728191" cy="1811295"/>
          </a:xfrm>
          <a:prstGeom prst="pie">
            <a:avLst>
              <a:gd name="adj1" fmla="val 5400000"/>
              <a:gd name="adj2" fmla="val 16162247"/>
            </a:avLst>
          </a:prstGeom>
          <a:solidFill>
            <a:srgbClr val="931B1B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3" name="Ελεύθερη σχεδίαση: Σχήμα 12">
            <a:extLst>
              <a:ext uri="{FF2B5EF4-FFF2-40B4-BE49-F238E27FC236}">
                <a16:creationId xmlns="" xmlns:a16="http://schemas.microsoft.com/office/drawing/2014/main" id="{C2782258-5808-4766-9231-FDE90550B787}"/>
              </a:ext>
            </a:extLst>
          </p:cNvPr>
          <p:cNvSpPr/>
          <p:nvPr/>
        </p:nvSpPr>
        <p:spPr>
          <a:xfrm>
            <a:off x="2771800" y="4097300"/>
            <a:ext cx="5832648" cy="1811295"/>
          </a:xfrm>
          <a:custGeom>
            <a:avLst/>
            <a:gdLst>
              <a:gd name="connsiteX0" fmla="*/ 0 w 5240807"/>
              <a:gd name="connsiteY0" fmla="*/ 0 h 1930400"/>
              <a:gd name="connsiteX1" fmla="*/ 5240807 w 5240807"/>
              <a:gd name="connsiteY1" fmla="*/ 0 h 1930400"/>
              <a:gd name="connsiteX2" fmla="*/ 5240807 w 5240807"/>
              <a:gd name="connsiteY2" fmla="*/ 1930400 h 1930400"/>
              <a:gd name="connsiteX3" fmla="*/ 0 w 5240807"/>
              <a:gd name="connsiteY3" fmla="*/ 1930400 h 1930400"/>
              <a:gd name="connsiteX4" fmla="*/ 0 w 5240807"/>
              <a:gd name="connsiteY4" fmla="*/ 0 h 1930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240807" h="1930400">
                <a:moveTo>
                  <a:pt x="0" y="0"/>
                </a:moveTo>
                <a:lnTo>
                  <a:pt x="5240807" y="0"/>
                </a:lnTo>
                <a:lnTo>
                  <a:pt x="5240807" y="1930400"/>
                </a:lnTo>
                <a:lnTo>
                  <a:pt x="0" y="1930400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64770" tIns="64770" rIns="2685174" bIns="1131570" numCol="1" spcCol="1270" anchor="ctr" anchorCtr="0">
            <a:noAutofit/>
          </a:bodyPr>
          <a:lstStyle/>
          <a:p>
            <a:pPr marL="0" lvl="0" indent="0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l-GR" sz="1700" kern="1200" dirty="0"/>
              <a:t>3. Το ΕΥ είναι εύκολο στη χρήση του</a:t>
            </a:r>
          </a:p>
        </p:txBody>
      </p:sp>
      <p:sp>
        <p:nvSpPr>
          <p:cNvPr id="14" name="Τμήμα κύκλου 13">
            <a:extLst>
              <a:ext uri="{FF2B5EF4-FFF2-40B4-BE49-F238E27FC236}">
                <a16:creationId xmlns="" xmlns:a16="http://schemas.microsoft.com/office/drawing/2014/main" id="{46A6861D-BF70-4873-8719-E654F04B536E}"/>
              </a:ext>
            </a:extLst>
          </p:cNvPr>
          <p:cNvSpPr/>
          <p:nvPr/>
        </p:nvSpPr>
        <p:spPr>
          <a:xfrm>
            <a:off x="2987824" y="5043299"/>
            <a:ext cx="680811" cy="947024"/>
          </a:xfrm>
          <a:prstGeom prst="pie">
            <a:avLst>
              <a:gd name="adj1" fmla="val 5400000"/>
              <a:gd name="adj2" fmla="val 16200000"/>
            </a:avLst>
          </a:prstGeom>
          <a:solidFill>
            <a:schemeClr val="accent4">
              <a:lumMod val="75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5" name="Ελεύθερη σχεδίαση: Σχήμα 14">
            <a:extLst>
              <a:ext uri="{FF2B5EF4-FFF2-40B4-BE49-F238E27FC236}">
                <a16:creationId xmlns="" xmlns:a16="http://schemas.microsoft.com/office/drawing/2014/main" id="{24A8A041-E651-4202-B0FC-756394D18C31}"/>
              </a:ext>
            </a:extLst>
          </p:cNvPr>
          <p:cNvSpPr/>
          <p:nvPr/>
        </p:nvSpPr>
        <p:spPr>
          <a:xfrm>
            <a:off x="3218519" y="4944743"/>
            <a:ext cx="5385929" cy="1300609"/>
          </a:xfrm>
          <a:custGeom>
            <a:avLst/>
            <a:gdLst>
              <a:gd name="connsiteX0" fmla="*/ 0 w 5240807"/>
              <a:gd name="connsiteY0" fmla="*/ 0 h 863600"/>
              <a:gd name="connsiteX1" fmla="*/ 5240807 w 5240807"/>
              <a:gd name="connsiteY1" fmla="*/ 0 h 863600"/>
              <a:gd name="connsiteX2" fmla="*/ 5240807 w 5240807"/>
              <a:gd name="connsiteY2" fmla="*/ 863600 h 863600"/>
              <a:gd name="connsiteX3" fmla="*/ 0 w 5240807"/>
              <a:gd name="connsiteY3" fmla="*/ 863600 h 863600"/>
              <a:gd name="connsiteX4" fmla="*/ 0 w 5240807"/>
              <a:gd name="connsiteY4" fmla="*/ 0 h 863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240807" h="863600">
                <a:moveTo>
                  <a:pt x="0" y="0"/>
                </a:moveTo>
                <a:lnTo>
                  <a:pt x="5240807" y="0"/>
                </a:lnTo>
                <a:lnTo>
                  <a:pt x="5240807" y="863600"/>
                </a:lnTo>
                <a:lnTo>
                  <a:pt x="0" y="863600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64770" tIns="64770" rIns="2685174" bIns="64771" numCol="1" spcCol="1270" anchor="ctr" anchorCtr="0">
            <a:noAutofit/>
          </a:bodyPr>
          <a:lstStyle/>
          <a:p>
            <a:pPr marL="0" lvl="0" indent="0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l-GR" sz="1700" kern="1200" dirty="0"/>
              <a:t>4. Το ΕΥ υποστηρίζει και καθοδηγεί τον εκπαιδευόμενο στη μελέτη του</a:t>
            </a:r>
          </a:p>
        </p:txBody>
      </p:sp>
      <p:sp>
        <p:nvSpPr>
          <p:cNvPr id="16" name="Ελεύθερη σχεδίαση: Σχήμα 15">
            <a:extLst>
              <a:ext uri="{FF2B5EF4-FFF2-40B4-BE49-F238E27FC236}">
                <a16:creationId xmlns="" xmlns:a16="http://schemas.microsoft.com/office/drawing/2014/main" id="{B5AA8E39-BF61-4297-8C05-0FAA23576F66}"/>
              </a:ext>
            </a:extLst>
          </p:cNvPr>
          <p:cNvSpPr/>
          <p:nvPr/>
        </p:nvSpPr>
        <p:spPr>
          <a:xfrm>
            <a:off x="5840026" y="2131040"/>
            <a:ext cx="2619299" cy="949188"/>
          </a:xfrm>
          <a:custGeom>
            <a:avLst/>
            <a:gdLst>
              <a:gd name="connsiteX0" fmla="*/ 0 w 2620403"/>
              <a:gd name="connsiteY0" fmla="*/ 0 h 863599"/>
              <a:gd name="connsiteX1" fmla="*/ 2620403 w 2620403"/>
              <a:gd name="connsiteY1" fmla="*/ 0 h 863599"/>
              <a:gd name="connsiteX2" fmla="*/ 2620403 w 2620403"/>
              <a:gd name="connsiteY2" fmla="*/ 863599 h 863599"/>
              <a:gd name="connsiteX3" fmla="*/ 0 w 2620403"/>
              <a:gd name="connsiteY3" fmla="*/ 863599 h 863599"/>
              <a:gd name="connsiteX4" fmla="*/ 0 w 2620403"/>
              <a:gd name="connsiteY4" fmla="*/ 0 h 8635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620403" h="863599">
                <a:moveTo>
                  <a:pt x="0" y="0"/>
                </a:moveTo>
                <a:lnTo>
                  <a:pt x="2620403" y="0"/>
                </a:lnTo>
                <a:lnTo>
                  <a:pt x="2620403" y="863599"/>
                </a:lnTo>
                <a:lnTo>
                  <a:pt x="0" y="863599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sp3d/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30480" tIns="30480" rIns="30480" bIns="30480" numCol="1" spcCol="1270" anchor="ctr" anchorCtr="0">
            <a:noAutofit/>
          </a:bodyPr>
          <a:lstStyle/>
          <a:p>
            <a:pPr marL="57150" lvl="1" indent="-57150" algn="l" defTabSz="3556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r>
              <a:rPr lang="el-GR" sz="800" kern="1200" dirty="0"/>
              <a:t>Υπάρχει βιβλιογραφική τεκμηρίωση</a:t>
            </a:r>
          </a:p>
          <a:p>
            <a:pPr marL="57150" lvl="1" indent="-57150" algn="l" defTabSz="3556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r>
              <a:rPr lang="el-GR" sz="800" kern="1200" dirty="0"/>
              <a:t>Γίνεται αναφορά σε διαφορετικές πηγές</a:t>
            </a:r>
          </a:p>
          <a:p>
            <a:pPr marL="57150" lvl="1" indent="-57150" algn="l" defTabSz="3556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r>
              <a:rPr lang="el-GR" sz="800" kern="1200" dirty="0"/>
              <a:t>Διακρίνεται από ερμηνεία και κριτική συζήτηση πληροφοριών</a:t>
            </a:r>
          </a:p>
          <a:p>
            <a:pPr marL="57150" lvl="1" indent="-57150" algn="l" defTabSz="3556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r>
              <a:rPr lang="el-GR" sz="800" kern="1200" dirty="0"/>
              <a:t>Παρέχεται η δυνατότητα για περαιτέρω μελέτη σε διαφορετικές πηγές</a:t>
            </a:r>
          </a:p>
          <a:p>
            <a:pPr marL="57150" lvl="1" indent="-57150" algn="l" defTabSz="3556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r>
              <a:rPr lang="el-GR" sz="800" b="1" u="sng" dirty="0"/>
              <a:t>Γ</a:t>
            </a:r>
            <a:r>
              <a:rPr lang="el-GR" sz="800" dirty="0" smtClean="0"/>
              <a:t>ίνεται </a:t>
            </a:r>
            <a:r>
              <a:rPr lang="el-GR" sz="800" dirty="0"/>
              <a:t>συγκριτική ανάλυση πληροφοριών/ απόψεων</a:t>
            </a:r>
            <a:endParaRPr lang="el-GR" sz="800" kern="1200" dirty="0"/>
          </a:p>
        </p:txBody>
      </p:sp>
      <p:sp>
        <p:nvSpPr>
          <p:cNvPr id="17" name="Ελεύθερη σχεδίαση: Σχήμα 16">
            <a:extLst>
              <a:ext uri="{FF2B5EF4-FFF2-40B4-BE49-F238E27FC236}">
                <a16:creationId xmlns="" xmlns:a16="http://schemas.microsoft.com/office/drawing/2014/main" id="{16578218-9DB1-412F-9D3B-B3616C0A2C42}"/>
              </a:ext>
            </a:extLst>
          </p:cNvPr>
          <p:cNvSpPr/>
          <p:nvPr/>
        </p:nvSpPr>
        <p:spPr>
          <a:xfrm>
            <a:off x="5840028" y="3978196"/>
            <a:ext cx="2620403" cy="863600"/>
          </a:xfrm>
          <a:custGeom>
            <a:avLst/>
            <a:gdLst>
              <a:gd name="connsiteX0" fmla="*/ 0 w 2620403"/>
              <a:gd name="connsiteY0" fmla="*/ 0 h 863600"/>
              <a:gd name="connsiteX1" fmla="*/ 2620403 w 2620403"/>
              <a:gd name="connsiteY1" fmla="*/ 0 h 863600"/>
              <a:gd name="connsiteX2" fmla="*/ 2620403 w 2620403"/>
              <a:gd name="connsiteY2" fmla="*/ 863600 h 863600"/>
              <a:gd name="connsiteX3" fmla="*/ 0 w 2620403"/>
              <a:gd name="connsiteY3" fmla="*/ 863600 h 863600"/>
              <a:gd name="connsiteX4" fmla="*/ 0 w 2620403"/>
              <a:gd name="connsiteY4" fmla="*/ 0 h 863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620403" h="863600">
                <a:moveTo>
                  <a:pt x="0" y="0"/>
                </a:moveTo>
                <a:lnTo>
                  <a:pt x="2620403" y="0"/>
                </a:lnTo>
                <a:lnTo>
                  <a:pt x="2620403" y="863600"/>
                </a:lnTo>
                <a:lnTo>
                  <a:pt x="0" y="863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sp3d/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30480" tIns="30480" rIns="30480" bIns="30480" numCol="1" spcCol="1270" anchor="ctr" anchorCtr="0">
            <a:noAutofit/>
          </a:bodyPr>
          <a:lstStyle/>
          <a:p>
            <a:pPr marL="57150" lvl="1" indent="-57150" algn="l" defTabSz="3556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endParaRPr lang="el-GR" sz="800" kern="1200"/>
          </a:p>
          <a:p>
            <a:pPr marL="57150" lvl="1" indent="-57150" algn="l" defTabSz="3556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endParaRPr lang="el-GR" sz="800" kern="1200" dirty="0"/>
          </a:p>
        </p:txBody>
      </p:sp>
      <p:sp>
        <p:nvSpPr>
          <p:cNvPr id="18" name="Ελεύθερη σχεδίαση: Σχήμα 17">
            <a:extLst>
              <a:ext uri="{FF2B5EF4-FFF2-40B4-BE49-F238E27FC236}">
                <a16:creationId xmlns="" xmlns:a16="http://schemas.microsoft.com/office/drawing/2014/main" id="{2ECA292E-A395-4496-A49A-8C3AE63D055C}"/>
              </a:ext>
            </a:extLst>
          </p:cNvPr>
          <p:cNvSpPr/>
          <p:nvPr/>
        </p:nvSpPr>
        <p:spPr>
          <a:xfrm>
            <a:off x="5840028" y="4841796"/>
            <a:ext cx="2620403" cy="863599"/>
          </a:xfrm>
          <a:custGeom>
            <a:avLst/>
            <a:gdLst>
              <a:gd name="connsiteX0" fmla="*/ 0 w 2620403"/>
              <a:gd name="connsiteY0" fmla="*/ 0 h 863599"/>
              <a:gd name="connsiteX1" fmla="*/ 2620403 w 2620403"/>
              <a:gd name="connsiteY1" fmla="*/ 0 h 863599"/>
              <a:gd name="connsiteX2" fmla="*/ 2620403 w 2620403"/>
              <a:gd name="connsiteY2" fmla="*/ 863599 h 863599"/>
              <a:gd name="connsiteX3" fmla="*/ 0 w 2620403"/>
              <a:gd name="connsiteY3" fmla="*/ 863599 h 863599"/>
              <a:gd name="connsiteX4" fmla="*/ 0 w 2620403"/>
              <a:gd name="connsiteY4" fmla="*/ 0 h 8635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620403" h="863599">
                <a:moveTo>
                  <a:pt x="0" y="0"/>
                </a:moveTo>
                <a:lnTo>
                  <a:pt x="2620403" y="0"/>
                </a:lnTo>
                <a:lnTo>
                  <a:pt x="2620403" y="863599"/>
                </a:lnTo>
                <a:lnTo>
                  <a:pt x="0" y="863599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sp3d/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30480" tIns="30480" rIns="30480" bIns="30480" numCol="1" spcCol="1270" anchor="ctr" anchorCtr="0">
            <a:noAutofit/>
          </a:bodyPr>
          <a:lstStyle/>
          <a:p>
            <a:pPr marL="57150" lvl="1" indent="-57150" algn="l" defTabSz="3556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endParaRPr lang="el-GR" sz="800" kern="1200" dirty="0"/>
          </a:p>
          <a:p>
            <a:pPr marL="57150" lvl="1" indent="-57150" algn="l" defTabSz="3556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endParaRPr lang="el-GR" sz="800" kern="1200"/>
          </a:p>
        </p:txBody>
      </p:sp>
      <p:sp>
        <p:nvSpPr>
          <p:cNvPr id="6" name="Ορθογώνιο: Ψαλίδισμα διαγώνιων γωνιών 5">
            <a:extLst>
              <a:ext uri="{FF2B5EF4-FFF2-40B4-BE49-F238E27FC236}">
                <a16:creationId xmlns="" xmlns:a16="http://schemas.microsoft.com/office/drawing/2014/main" id="{0BC66E00-1E4E-4D3E-9F30-D16B67EB8590}"/>
              </a:ext>
            </a:extLst>
          </p:cNvPr>
          <p:cNvSpPr/>
          <p:nvPr/>
        </p:nvSpPr>
        <p:spPr>
          <a:xfrm>
            <a:off x="2015716" y="1309828"/>
            <a:ext cx="5112568" cy="792088"/>
          </a:xfrm>
          <a:prstGeom prst="snip2DiagRect">
            <a:avLst/>
          </a:prstGeom>
          <a:solidFill>
            <a:srgbClr val="BF9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/>
              <a:t>Αποτίμηση Εκπαιδευτικού Υλικού</a:t>
            </a:r>
          </a:p>
        </p:txBody>
      </p:sp>
      <p:sp>
        <p:nvSpPr>
          <p:cNvPr id="19" name="Ελεύθερη σχεδίαση: Σχήμα 18">
            <a:extLst>
              <a:ext uri="{FF2B5EF4-FFF2-40B4-BE49-F238E27FC236}">
                <a16:creationId xmlns="" xmlns:a16="http://schemas.microsoft.com/office/drawing/2014/main" id="{1619A7E6-3C5C-4D39-B753-0FAEE4BA6C80}"/>
              </a:ext>
            </a:extLst>
          </p:cNvPr>
          <p:cNvSpPr/>
          <p:nvPr/>
        </p:nvSpPr>
        <p:spPr>
          <a:xfrm>
            <a:off x="5840027" y="3212172"/>
            <a:ext cx="2764421" cy="765716"/>
          </a:xfrm>
          <a:custGeom>
            <a:avLst/>
            <a:gdLst>
              <a:gd name="connsiteX0" fmla="*/ 0 w 2620403"/>
              <a:gd name="connsiteY0" fmla="*/ 0 h 863599"/>
              <a:gd name="connsiteX1" fmla="*/ 2620403 w 2620403"/>
              <a:gd name="connsiteY1" fmla="*/ 0 h 863599"/>
              <a:gd name="connsiteX2" fmla="*/ 2620403 w 2620403"/>
              <a:gd name="connsiteY2" fmla="*/ 863599 h 863599"/>
              <a:gd name="connsiteX3" fmla="*/ 0 w 2620403"/>
              <a:gd name="connsiteY3" fmla="*/ 863599 h 863599"/>
              <a:gd name="connsiteX4" fmla="*/ 0 w 2620403"/>
              <a:gd name="connsiteY4" fmla="*/ 0 h 8635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620403" h="863599">
                <a:moveTo>
                  <a:pt x="0" y="0"/>
                </a:moveTo>
                <a:lnTo>
                  <a:pt x="2620403" y="0"/>
                </a:lnTo>
                <a:lnTo>
                  <a:pt x="2620403" y="863599"/>
                </a:lnTo>
                <a:lnTo>
                  <a:pt x="0" y="863599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sp3d/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30480" tIns="30480" rIns="30480" bIns="30480" numCol="1" spcCol="1270" anchor="ctr" anchorCtr="0">
            <a:noAutofit/>
          </a:bodyPr>
          <a:lstStyle/>
          <a:p>
            <a:pPr marL="57150" lvl="1" indent="-57150" algn="l" defTabSz="3556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r>
              <a:rPr lang="el-GR" sz="800" kern="1200" dirty="0"/>
              <a:t>Χρήση </a:t>
            </a:r>
            <a:r>
              <a:rPr lang="el-GR" sz="800" kern="1200" dirty="0" smtClean="0"/>
              <a:t>προσωπικών/ κτητικών  </a:t>
            </a:r>
            <a:r>
              <a:rPr lang="el-GR" sz="800" kern="1200" dirty="0"/>
              <a:t>αντωνυμιών</a:t>
            </a:r>
          </a:p>
          <a:p>
            <a:pPr marL="57150" lvl="1" indent="-57150" algn="l" defTabSz="3556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r>
              <a:rPr lang="el-GR" sz="800" kern="1200" dirty="0"/>
              <a:t>Χρήση καθομιλούμενης γλώσσας, φιλική και ευανάγνωστη γραφή</a:t>
            </a:r>
          </a:p>
          <a:p>
            <a:pPr marL="57150" lvl="1" indent="-57150" algn="l" defTabSz="3556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r>
              <a:rPr lang="el-GR" sz="800" dirty="0"/>
              <a:t>Ικανοποιητική πυκνότητα πληροφοριών</a:t>
            </a:r>
          </a:p>
          <a:p>
            <a:pPr marL="57150" lvl="1" indent="-57150" algn="l" defTabSz="3556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r>
              <a:rPr lang="el-GR" sz="800" kern="1200" dirty="0"/>
              <a:t>Τμηματική παρουσίαση στο μέγεθος της οθόνης</a:t>
            </a:r>
          </a:p>
          <a:p>
            <a:pPr marL="57150" lvl="1" indent="-57150" algn="l" defTabSz="3556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r>
              <a:rPr lang="el-GR" sz="800" dirty="0"/>
              <a:t>Κείμενο, εικόνες και βίντεο</a:t>
            </a:r>
          </a:p>
          <a:p>
            <a:pPr marL="57150" lvl="1" indent="-57150" algn="l" defTabSz="3556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r>
              <a:rPr lang="el-GR" sz="800" kern="1200" dirty="0" smtClean="0"/>
              <a:t>Χρήση χρωμάτων και γραμματοσειράς</a:t>
            </a:r>
            <a:r>
              <a:rPr lang="el-GR" sz="800" dirty="0" smtClean="0"/>
              <a:t> </a:t>
            </a:r>
            <a:r>
              <a:rPr lang="el-GR" sz="800" dirty="0"/>
              <a:t>που συμβάλλουν στην άνετη αλληλεπίδραση</a:t>
            </a:r>
            <a:endParaRPr lang="el-GR" sz="800" kern="1200" dirty="0"/>
          </a:p>
        </p:txBody>
      </p:sp>
      <p:sp>
        <p:nvSpPr>
          <p:cNvPr id="20" name="Ελεύθερη σχεδίαση: Σχήμα 19">
            <a:extLst>
              <a:ext uri="{FF2B5EF4-FFF2-40B4-BE49-F238E27FC236}">
                <a16:creationId xmlns="" xmlns:a16="http://schemas.microsoft.com/office/drawing/2014/main" id="{DB848101-16C9-4FCB-B1A6-9408E12EC8E8}"/>
              </a:ext>
            </a:extLst>
          </p:cNvPr>
          <p:cNvSpPr/>
          <p:nvPr/>
        </p:nvSpPr>
        <p:spPr>
          <a:xfrm>
            <a:off x="5840027" y="4092719"/>
            <a:ext cx="2620403" cy="765715"/>
          </a:xfrm>
          <a:custGeom>
            <a:avLst/>
            <a:gdLst>
              <a:gd name="connsiteX0" fmla="*/ 0 w 2620403"/>
              <a:gd name="connsiteY0" fmla="*/ 0 h 863599"/>
              <a:gd name="connsiteX1" fmla="*/ 2620403 w 2620403"/>
              <a:gd name="connsiteY1" fmla="*/ 0 h 863599"/>
              <a:gd name="connsiteX2" fmla="*/ 2620403 w 2620403"/>
              <a:gd name="connsiteY2" fmla="*/ 863599 h 863599"/>
              <a:gd name="connsiteX3" fmla="*/ 0 w 2620403"/>
              <a:gd name="connsiteY3" fmla="*/ 863599 h 863599"/>
              <a:gd name="connsiteX4" fmla="*/ 0 w 2620403"/>
              <a:gd name="connsiteY4" fmla="*/ 0 h 8635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620403" h="863599">
                <a:moveTo>
                  <a:pt x="0" y="0"/>
                </a:moveTo>
                <a:lnTo>
                  <a:pt x="2620403" y="0"/>
                </a:lnTo>
                <a:lnTo>
                  <a:pt x="2620403" y="863599"/>
                </a:lnTo>
                <a:lnTo>
                  <a:pt x="0" y="863599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sp3d/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30480" tIns="30480" rIns="30480" bIns="30480" numCol="1" spcCol="1270" anchor="ctr" anchorCtr="0">
            <a:noAutofit/>
          </a:bodyPr>
          <a:lstStyle/>
          <a:p>
            <a:pPr marL="57150" lvl="1" indent="-57150" algn="l" defTabSz="3556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r>
              <a:rPr lang="el-GR" sz="800" kern="1200" dirty="0"/>
              <a:t>Κουμπιά και εικονίδια κατανοητά και αναγνωρίσιμα</a:t>
            </a:r>
          </a:p>
          <a:p>
            <a:pPr marL="57150" lvl="1" indent="-57150" algn="l" defTabSz="3556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r>
              <a:rPr lang="el-GR" sz="800" dirty="0"/>
              <a:t>Εύκολη πλοήγηση</a:t>
            </a:r>
            <a:endParaRPr lang="el-GR" sz="800" kern="1200" dirty="0"/>
          </a:p>
          <a:p>
            <a:pPr marL="57150" lvl="1" indent="-57150" algn="l" defTabSz="3556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r>
              <a:rPr lang="el-GR" sz="800" kern="1200" dirty="0"/>
              <a:t>Αξιοπιστία συνδέσμων</a:t>
            </a:r>
          </a:p>
        </p:txBody>
      </p:sp>
      <p:sp>
        <p:nvSpPr>
          <p:cNvPr id="21" name="Ελεύθερη σχεδίαση: Σχήμα 20">
            <a:extLst>
              <a:ext uri="{FF2B5EF4-FFF2-40B4-BE49-F238E27FC236}">
                <a16:creationId xmlns="" xmlns:a16="http://schemas.microsoft.com/office/drawing/2014/main" id="{0783A436-9BA3-4B35-8167-20BAD0DF86C2}"/>
              </a:ext>
            </a:extLst>
          </p:cNvPr>
          <p:cNvSpPr/>
          <p:nvPr/>
        </p:nvSpPr>
        <p:spPr>
          <a:xfrm>
            <a:off x="5840027" y="5157192"/>
            <a:ext cx="2620403" cy="937902"/>
          </a:xfrm>
          <a:custGeom>
            <a:avLst/>
            <a:gdLst>
              <a:gd name="connsiteX0" fmla="*/ 0 w 2620403"/>
              <a:gd name="connsiteY0" fmla="*/ 0 h 863599"/>
              <a:gd name="connsiteX1" fmla="*/ 2620403 w 2620403"/>
              <a:gd name="connsiteY1" fmla="*/ 0 h 863599"/>
              <a:gd name="connsiteX2" fmla="*/ 2620403 w 2620403"/>
              <a:gd name="connsiteY2" fmla="*/ 863599 h 863599"/>
              <a:gd name="connsiteX3" fmla="*/ 0 w 2620403"/>
              <a:gd name="connsiteY3" fmla="*/ 863599 h 863599"/>
              <a:gd name="connsiteX4" fmla="*/ 0 w 2620403"/>
              <a:gd name="connsiteY4" fmla="*/ 0 h 8635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620403" h="863599">
                <a:moveTo>
                  <a:pt x="0" y="0"/>
                </a:moveTo>
                <a:lnTo>
                  <a:pt x="2620403" y="0"/>
                </a:lnTo>
                <a:lnTo>
                  <a:pt x="2620403" y="863599"/>
                </a:lnTo>
                <a:lnTo>
                  <a:pt x="0" y="863599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sp3d/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30480" tIns="30480" rIns="30480" bIns="30480" numCol="1" spcCol="1270" anchor="ctr" anchorCtr="0">
            <a:noAutofit/>
          </a:bodyPr>
          <a:lstStyle/>
          <a:p>
            <a:pPr marL="57150" lvl="1" indent="-57150" algn="l" defTabSz="3556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r>
              <a:rPr lang="el-GR" sz="800" kern="1200" dirty="0"/>
              <a:t>Παρέχονται </a:t>
            </a:r>
            <a:r>
              <a:rPr lang="el-GR" sz="800" kern="1200" dirty="0" smtClean="0"/>
              <a:t>ξεκάθαρες συμβουλές </a:t>
            </a:r>
            <a:r>
              <a:rPr lang="el-GR" sz="800" kern="1200" dirty="0"/>
              <a:t>μελέτης και επεξηγηματικά σχόλια</a:t>
            </a:r>
          </a:p>
          <a:p>
            <a:pPr marL="57150" lvl="1" indent="-57150" algn="l" defTabSz="3556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r>
              <a:rPr lang="el-GR" sz="800" kern="1200" dirty="0"/>
              <a:t>Δίνεται έμφαση σε σημεία </a:t>
            </a:r>
            <a:r>
              <a:rPr lang="el-GR" sz="800" kern="1200" dirty="0" smtClean="0"/>
              <a:t>με έντονη γραφή και διαφορετικό χρώμα</a:t>
            </a:r>
            <a:endParaRPr lang="el-GR" sz="800" kern="1200" dirty="0"/>
          </a:p>
        </p:txBody>
      </p:sp>
    </p:spTree>
    <p:extLst>
      <p:ext uri="{BB962C8B-B14F-4D97-AF65-F5344CB8AC3E}">
        <p14:creationId xmlns:p14="http://schemas.microsoft.com/office/powerpoint/2010/main" val="38350959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  <p:bldP spid="13" grpId="0" animBg="1"/>
      <p:bldP spid="15" grpId="0" animBg="1"/>
      <p:bldP spid="16" grpId="0"/>
      <p:bldP spid="19" grpId="0"/>
      <p:bldP spid="20" grpId="0"/>
      <p:bldP spid="2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187624" y="188640"/>
            <a:ext cx="7776864" cy="972108"/>
          </a:xfrm>
        </p:spPr>
        <p:txBody>
          <a:bodyPr>
            <a:noAutofit/>
          </a:bodyPr>
          <a:lstStyle/>
          <a:p>
            <a:r>
              <a:rPr lang="el-GR" sz="3600" dirty="0" smtClean="0"/>
              <a:t>14. </a:t>
            </a:r>
            <a:r>
              <a:rPr lang="el-GR" sz="3600" dirty="0"/>
              <a:t>Αποτελέσματα - Κύρια ευρήματα </a:t>
            </a:r>
            <a:r>
              <a:rPr lang="el-GR" sz="3600" dirty="0" smtClean="0"/>
              <a:t>1</a:t>
            </a:r>
            <a:r>
              <a:rPr lang="el-GR" sz="3600" baseline="30000" dirty="0" smtClean="0"/>
              <a:t>ου</a:t>
            </a:r>
            <a:r>
              <a:rPr lang="el-GR" sz="3600" dirty="0" smtClean="0"/>
              <a:t> μέρους της </a:t>
            </a:r>
            <a:r>
              <a:rPr lang="el-GR" sz="3600" dirty="0"/>
              <a:t>έρευνας 2/3</a:t>
            </a:r>
            <a:endParaRPr lang="el-GR" sz="4000" b="1" dirty="0"/>
          </a:p>
        </p:txBody>
      </p:sp>
      <p:sp>
        <p:nvSpPr>
          <p:cNvPr id="8" name="Τμήμα κύκλου 7">
            <a:extLst>
              <a:ext uri="{FF2B5EF4-FFF2-40B4-BE49-F238E27FC236}">
                <a16:creationId xmlns="" xmlns:a16="http://schemas.microsoft.com/office/drawing/2014/main" id="{759E85E7-DB48-4177-898D-97B08D87E33D}"/>
              </a:ext>
            </a:extLst>
          </p:cNvPr>
          <p:cNvSpPr/>
          <p:nvPr/>
        </p:nvSpPr>
        <p:spPr>
          <a:xfrm>
            <a:off x="755576" y="2204864"/>
            <a:ext cx="4536504" cy="4110132"/>
          </a:xfrm>
          <a:prstGeom prst="pie">
            <a:avLst>
              <a:gd name="adj1" fmla="val 5400000"/>
              <a:gd name="adj2" fmla="val 16200000"/>
            </a:avLst>
          </a:prstGeom>
          <a:solidFill>
            <a:srgbClr val="931B1B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9" name="Ελεύθερη σχεδίαση: Σχήμα 8">
            <a:extLst>
              <a:ext uri="{FF2B5EF4-FFF2-40B4-BE49-F238E27FC236}">
                <a16:creationId xmlns="" xmlns:a16="http://schemas.microsoft.com/office/drawing/2014/main" id="{938CC861-1F54-467F-896B-8C330D21E7EC}"/>
              </a:ext>
            </a:extLst>
          </p:cNvPr>
          <p:cNvSpPr/>
          <p:nvPr/>
        </p:nvSpPr>
        <p:spPr>
          <a:xfrm>
            <a:off x="1187624" y="2204864"/>
            <a:ext cx="7272807" cy="4110132"/>
          </a:xfrm>
          <a:custGeom>
            <a:avLst/>
            <a:gdLst>
              <a:gd name="connsiteX0" fmla="*/ 0 w 5240807"/>
              <a:gd name="connsiteY0" fmla="*/ 0 h 4064000"/>
              <a:gd name="connsiteX1" fmla="*/ 5240807 w 5240807"/>
              <a:gd name="connsiteY1" fmla="*/ 0 h 4064000"/>
              <a:gd name="connsiteX2" fmla="*/ 5240807 w 5240807"/>
              <a:gd name="connsiteY2" fmla="*/ 4064000 h 4064000"/>
              <a:gd name="connsiteX3" fmla="*/ 0 w 5240807"/>
              <a:gd name="connsiteY3" fmla="*/ 4064000 h 4064000"/>
              <a:gd name="connsiteX4" fmla="*/ 0 w 5240807"/>
              <a:gd name="connsiteY4" fmla="*/ 0 h 406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240807" h="4064000">
                <a:moveTo>
                  <a:pt x="0" y="0"/>
                </a:moveTo>
                <a:lnTo>
                  <a:pt x="5240807" y="0"/>
                </a:lnTo>
                <a:lnTo>
                  <a:pt x="5240807" y="4064000"/>
                </a:lnTo>
                <a:lnTo>
                  <a:pt x="0" y="4064000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64770" tIns="64770" rIns="2685174" bIns="3265171" numCol="1" spcCol="1270" anchor="ctr" anchorCtr="0">
            <a:noAutofit/>
          </a:bodyPr>
          <a:lstStyle/>
          <a:p>
            <a:pPr marL="0" lvl="0" indent="0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l-GR" sz="1600" kern="1200" dirty="0"/>
              <a:t>5. Το ΕΥ υποστηρίζει την αλληλεπίδραση με τον εκπαιδευόμενο</a:t>
            </a:r>
          </a:p>
        </p:txBody>
      </p:sp>
      <p:sp>
        <p:nvSpPr>
          <p:cNvPr id="10" name="Τμήμα κύκλου 9">
            <a:extLst>
              <a:ext uri="{FF2B5EF4-FFF2-40B4-BE49-F238E27FC236}">
                <a16:creationId xmlns="" xmlns:a16="http://schemas.microsoft.com/office/drawing/2014/main" id="{7E6EB3A8-8C0C-461D-82F7-AC87AAA571E3}"/>
              </a:ext>
            </a:extLst>
          </p:cNvPr>
          <p:cNvSpPr/>
          <p:nvPr/>
        </p:nvSpPr>
        <p:spPr>
          <a:xfrm>
            <a:off x="1187625" y="3081088"/>
            <a:ext cx="3528392" cy="2997199"/>
          </a:xfrm>
          <a:prstGeom prst="pie">
            <a:avLst>
              <a:gd name="adj1" fmla="val 5399999"/>
              <a:gd name="adj2" fmla="val 16199999"/>
            </a:avLst>
          </a:prstGeom>
          <a:solidFill>
            <a:schemeClr val="accent4">
              <a:lumMod val="75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1" name="Ελεύθερη σχεδίαση: Σχήμα 10">
            <a:extLst>
              <a:ext uri="{FF2B5EF4-FFF2-40B4-BE49-F238E27FC236}">
                <a16:creationId xmlns="" xmlns:a16="http://schemas.microsoft.com/office/drawing/2014/main" id="{518D542B-48BA-45E1-BF3A-E55CF43264E8}"/>
              </a:ext>
            </a:extLst>
          </p:cNvPr>
          <p:cNvSpPr/>
          <p:nvPr/>
        </p:nvSpPr>
        <p:spPr>
          <a:xfrm>
            <a:off x="1619672" y="3114596"/>
            <a:ext cx="6840759" cy="2997200"/>
          </a:xfrm>
          <a:custGeom>
            <a:avLst/>
            <a:gdLst>
              <a:gd name="connsiteX0" fmla="*/ 0 w 5240807"/>
              <a:gd name="connsiteY0" fmla="*/ 0 h 2997200"/>
              <a:gd name="connsiteX1" fmla="*/ 5240807 w 5240807"/>
              <a:gd name="connsiteY1" fmla="*/ 0 h 2997200"/>
              <a:gd name="connsiteX2" fmla="*/ 5240807 w 5240807"/>
              <a:gd name="connsiteY2" fmla="*/ 2997200 h 2997200"/>
              <a:gd name="connsiteX3" fmla="*/ 0 w 5240807"/>
              <a:gd name="connsiteY3" fmla="*/ 2997200 h 2997200"/>
              <a:gd name="connsiteX4" fmla="*/ 0 w 5240807"/>
              <a:gd name="connsiteY4" fmla="*/ 0 h 299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240807" h="2997200">
                <a:moveTo>
                  <a:pt x="0" y="0"/>
                </a:moveTo>
                <a:lnTo>
                  <a:pt x="5240807" y="0"/>
                </a:lnTo>
                <a:lnTo>
                  <a:pt x="5240807" y="2997200"/>
                </a:lnTo>
                <a:lnTo>
                  <a:pt x="0" y="2997200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64770" tIns="64770" rIns="2685174" bIns="2198370" numCol="1" spcCol="1270" anchor="ctr" anchorCtr="0">
            <a:noAutofit/>
          </a:bodyPr>
          <a:lstStyle/>
          <a:p>
            <a:pPr marL="0" lvl="0" indent="0" algn="l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l-GR" sz="1600" kern="1200" dirty="0"/>
              <a:t>6. </a:t>
            </a:r>
            <a:r>
              <a:rPr lang="el-GR" sz="1600" dirty="0"/>
              <a:t>Το ΕΥ παρέχει δυνατότητα αναστοχασμού και αυτοαξιολόγησης του εκπαιδευόμενου</a:t>
            </a:r>
            <a:endParaRPr lang="el-GR" sz="1600" kern="1200" dirty="0"/>
          </a:p>
        </p:txBody>
      </p:sp>
      <p:sp>
        <p:nvSpPr>
          <p:cNvPr id="12" name="Τμήμα κύκλου 11">
            <a:extLst>
              <a:ext uri="{FF2B5EF4-FFF2-40B4-BE49-F238E27FC236}">
                <a16:creationId xmlns="" xmlns:a16="http://schemas.microsoft.com/office/drawing/2014/main" id="{9909FD81-C0ED-459F-A5E1-01425F81B531}"/>
              </a:ext>
            </a:extLst>
          </p:cNvPr>
          <p:cNvSpPr/>
          <p:nvPr/>
        </p:nvSpPr>
        <p:spPr>
          <a:xfrm>
            <a:off x="1763688" y="3973309"/>
            <a:ext cx="2376264" cy="1930706"/>
          </a:xfrm>
          <a:prstGeom prst="pie">
            <a:avLst>
              <a:gd name="adj1" fmla="val 5400000"/>
              <a:gd name="adj2" fmla="val 16162247"/>
            </a:avLst>
          </a:prstGeom>
          <a:solidFill>
            <a:srgbClr val="931B1B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3" name="Ελεύθερη σχεδίαση: Σχήμα 12">
            <a:extLst>
              <a:ext uri="{FF2B5EF4-FFF2-40B4-BE49-F238E27FC236}">
                <a16:creationId xmlns="" xmlns:a16="http://schemas.microsoft.com/office/drawing/2014/main" id="{C2782258-5808-4766-9231-FDE90550B787}"/>
              </a:ext>
            </a:extLst>
          </p:cNvPr>
          <p:cNvSpPr/>
          <p:nvPr/>
        </p:nvSpPr>
        <p:spPr>
          <a:xfrm>
            <a:off x="2195736" y="3977888"/>
            <a:ext cx="6264695" cy="1930707"/>
          </a:xfrm>
          <a:custGeom>
            <a:avLst/>
            <a:gdLst>
              <a:gd name="connsiteX0" fmla="*/ 0 w 5240807"/>
              <a:gd name="connsiteY0" fmla="*/ 0 h 1930400"/>
              <a:gd name="connsiteX1" fmla="*/ 5240807 w 5240807"/>
              <a:gd name="connsiteY1" fmla="*/ 0 h 1930400"/>
              <a:gd name="connsiteX2" fmla="*/ 5240807 w 5240807"/>
              <a:gd name="connsiteY2" fmla="*/ 1930400 h 1930400"/>
              <a:gd name="connsiteX3" fmla="*/ 0 w 5240807"/>
              <a:gd name="connsiteY3" fmla="*/ 1930400 h 1930400"/>
              <a:gd name="connsiteX4" fmla="*/ 0 w 5240807"/>
              <a:gd name="connsiteY4" fmla="*/ 0 h 1930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240807" h="1930400">
                <a:moveTo>
                  <a:pt x="0" y="0"/>
                </a:moveTo>
                <a:lnTo>
                  <a:pt x="5240807" y="0"/>
                </a:lnTo>
                <a:lnTo>
                  <a:pt x="5240807" y="1930400"/>
                </a:lnTo>
                <a:lnTo>
                  <a:pt x="0" y="1930400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64770" tIns="64770" rIns="2685174" bIns="1131570" numCol="1" spcCol="1270" anchor="ctr" anchorCtr="0">
            <a:noAutofit/>
          </a:bodyPr>
          <a:lstStyle/>
          <a:p>
            <a:pPr marL="0" lvl="0" indent="0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l-GR" sz="1600" kern="1200" dirty="0"/>
              <a:t>7. Διατυπώνονται με σαφήνεια ο σκοπός και τα προσδοκώμενα αποτελέσματα</a:t>
            </a:r>
          </a:p>
        </p:txBody>
      </p:sp>
      <p:sp>
        <p:nvSpPr>
          <p:cNvPr id="14" name="Τμήμα κύκλου 13">
            <a:extLst>
              <a:ext uri="{FF2B5EF4-FFF2-40B4-BE49-F238E27FC236}">
                <a16:creationId xmlns="" xmlns:a16="http://schemas.microsoft.com/office/drawing/2014/main" id="{46A6861D-BF70-4873-8719-E654F04B536E}"/>
              </a:ext>
            </a:extLst>
          </p:cNvPr>
          <p:cNvSpPr/>
          <p:nvPr/>
        </p:nvSpPr>
        <p:spPr>
          <a:xfrm>
            <a:off x="2511884" y="5015965"/>
            <a:ext cx="879871" cy="940102"/>
          </a:xfrm>
          <a:prstGeom prst="pie">
            <a:avLst>
              <a:gd name="adj1" fmla="val 5400000"/>
              <a:gd name="adj2" fmla="val 16200000"/>
            </a:avLst>
          </a:prstGeom>
          <a:solidFill>
            <a:schemeClr val="accent4">
              <a:lumMod val="75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5" name="Ελεύθερη σχεδίαση: Σχήμα 14">
            <a:extLst>
              <a:ext uri="{FF2B5EF4-FFF2-40B4-BE49-F238E27FC236}">
                <a16:creationId xmlns="" xmlns:a16="http://schemas.microsoft.com/office/drawing/2014/main" id="{24A8A041-E651-4202-B0FC-756394D18C31}"/>
              </a:ext>
            </a:extLst>
          </p:cNvPr>
          <p:cNvSpPr/>
          <p:nvPr/>
        </p:nvSpPr>
        <p:spPr>
          <a:xfrm>
            <a:off x="2771800" y="4944743"/>
            <a:ext cx="5688631" cy="1370253"/>
          </a:xfrm>
          <a:custGeom>
            <a:avLst/>
            <a:gdLst>
              <a:gd name="connsiteX0" fmla="*/ 0 w 5240807"/>
              <a:gd name="connsiteY0" fmla="*/ 0 h 863600"/>
              <a:gd name="connsiteX1" fmla="*/ 5240807 w 5240807"/>
              <a:gd name="connsiteY1" fmla="*/ 0 h 863600"/>
              <a:gd name="connsiteX2" fmla="*/ 5240807 w 5240807"/>
              <a:gd name="connsiteY2" fmla="*/ 863600 h 863600"/>
              <a:gd name="connsiteX3" fmla="*/ 0 w 5240807"/>
              <a:gd name="connsiteY3" fmla="*/ 863600 h 863600"/>
              <a:gd name="connsiteX4" fmla="*/ 0 w 5240807"/>
              <a:gd name="connsiteY4" fmla="*/ 0 h 863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240807" h="863600">
                <a:moveTo>
                  <a:pt x="0" y="0"/>
                </a:moveTo>
                <a:lnTo>
                  <a:pt x="5240807" y="0"/>
                </a:lnTo>
                <a:lnTo>
                  <a:pt x="5240807" y="863600"/>
                </a:lnTo>
                <a:lnTo>
                  <a:pt x="0" y="863600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64770" tIns="64770" rIns="2685174" bIns="64771" numCol="1" spcCol="1270" anchor="ctr" anchorCtr="0">
            <a:noAutofit/>
          </a:bodyPr>
          <a:lstStyle/>
          <a:p>
            <a:pPr marL="0" lvl="0" indent="0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l-GR" sz="1700" kern="1200" dirty="0"/>
              <a:t>8. Στο ΕΥ εφαρμόζονται οι αρχές της Πολυμεσικής μάθησης</a:t>
            </a:r>
          </a:p>
        </p:txBody>
      </p:sp>
      <p:sp>
        <p:nvSpPr>
          <p:cNvPr id="16" name="Ελεύθερη σχεδίαση: Σχήμα 15">
            <a:extLst>
              <a:ext uri="{FF2B5EF4-FFF2-40B4-BE49-F238E27FC236}">
                <a16:creationId xmlns="" xmlns:a16="http://schemas.microsoft.com/office/drawing/2014/main" id="{B5AA8E39-BF61-4297-8C05-0FAA23576F66}"/>
              </a:ext>
            </a:extLst>
          </p:cNvPr>
          <p:cNvSpPr/>
          <p:nvPr/>
        </p:nvSpPr>
        <p:spPr>
          <a:xfrm>
            <a:off x="5840027" y="2250688"/>
            <a:ext cx="2620403" cy="849128"/>
          </a:xfrm>
          <a:custGeom>
            <a:avLst/>
            <a:gdLst>
              <a:gd name="connsiteX0" fmla="*/ 0 w 2620403"/>
              <a:gd name="connsiteY0" fmla="*/ 0 h 863599"/>
              <a:gd name="connsiteX1" fmla="*/ 2620403 w 2620403"/>
              <a:gd name="connsiteY1" fmla="*/ 0 h 863599"/>
              <a:gd name="connsiteX2" fmla="*/ 2620403 w 2620403"/>
              <a:gd name="connsiteY2" fmla="*/ 863599 h 863599"/>
              <a:gd name="connsiteX3" fmla="*/ 0 w 2620403"/>
              <a:gd name="connsiteY3" fmla="*/ 863599 h 863599"/>
              <a:gd name="connsiteX4" fmla="*/ 0 w 2620403"/>
              <a:gd name="connsiteY4" fmla="*/ 0 h 8635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620403" h="863599">
                <a:moveTo>
                  <a:pt x="0" y="0"/>
                </a:moveTo>
                <a:lnTo>
                  <a:pt x="2620403" y="0"/>
                </a:lnTo>
                <a:lnTo>
                  <a:pt x="2620403" y="863599"/>
                </a:lnTo>
                <a:lnTo>
                  <a:pt x="0" y="863599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sp3d/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30480" tIns="30480" rIns="30480" bIns="30480" numCol="1" spcCol="1270" anchor="ctr" anchorCtr="0">
            <a:noAutofit/>
          </a:bodyPr>
          <a:lstStyle/>
          <a:p>
            <a:pPr marL="171450" lvl="1" indent="-171450" algn="just" defTabSz="3556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 typeface="Arial" panose="020B0604020202020204" pitchFamily="34" charset="0"/>
              <a:buChar char="•"/>
            </a:pPr>
            <a:r>
              <a:rPr lang="el-GR" sz="800" dirty="0"/>
              <a:t>Εμπεριέχονται δραστηριότητες </a:t>
            </a:r>
            <a:r>
              <a:rPr lang="el-GR" sz="800" dirty="0" smtClean="0"/>
              <a:t>που οδηγούν σε </a:t>
            </a:r>
            <a:r>
              <a:rPr lang="en-US" sz="800" dirty="0" smtClean="0"/>
              <a:t>Forum </a:t>
            </a:r>
            <a:r>
              <a:rPr lang="el-GR" sz="800" dirty="0" smtClean="0"/>
              <a:t>και </a:t>
            </a:r>
            <a:r>
              <a:rPr lang="en-US" sz="800" dirty="0" err="1" smtClean="0"/>
              <a:t>Padlet</a:t>
            </a:r>
            <a:r>
              <a:rPr lang="el-GR" sz="800" dirty="0" smtClean="0"/>
              <a:t> που ε</a:t>
            </a:r>
            <a:r>
              <a:rPr lang="el-GR" sz="800" kern="1200" dirty="0" smtClean="0"/>
              <a:t>νθαρρύνουν </a:t>
            </a:r>
            <a:r>
              <a:rPr lang="el-GR" sz="800" kern="1200" dirty="0"/>
              <a:t>τον εκπαιδευόμενο να εκφράσει δικές του απόψεις, να εμπλακεί συναισθηματικά με βάση τα προσωπικά του ενδιαφέροντα, να ανταλλάξει απόψεις με άλλους εκπαιδευόμενους, να αισθανθεί μέλος ομάδας και να ενσωματώσει</a:t>
            </a:r>
            <a:r>
              <a:rPr lang="el-GR" sz="800" dirty="0"/>
              <a:t>/ εμπλουτίσει τις απόψεις του σε αυτό.</a:t>
            </a:r>
            <a:endParaRPr lang="el-GR" sz="800" kern="1200" dirty="0"/>
          </a:p>
          <a:p>
            <a:pPr marL="0" lvl="1" algn="just" defTabSz="3556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endParaRPr lang="el-GR" sz="800" kern="1200" dirty="0"/>
          </a:p>
        </p:txBody>
      </p:sp>
      <p:sp>
        <p:nvSpPr>
          <p:cNvPr id="17" name="Ελεύθερη σχεδίαση: Σχήμα 16">
            <a:extLst>
              <a:ext uri="{FF2B5EF4-FFF2-40B4-BE49-F238E27FC236}">
                <a16:creationId xmlns="" xmlns:a16="http://schemas.microsoft.com/office/drawing/2014/main" id="{16578218-9DB1-412F-9D3B-B3616C0A2C42}"/>
              </a:ext>
            </a:extLst>
          </p:cNvPr>
          <p:cNvSpPr/>
          <p:nvPr/>
        </p:nvSpPr>
        <p:spPr>
          <a:xfrm>
            <a:off x="5840028" y="3978196"/>
            <a:ext cx="2620403" cy="863600"/>
          </a:xfrm>
          <a:custGeom>
            <a:avLst/>
            <a:gdLst>
              <a:gd name="connsiteX0" fmla="*/ 0 w 2620403"/>
              <a:gd name="connsiteY0" fmla="*/ 0 h 863600"/>
              <a:gd name="connsiteX1" fmla="*/ 2620403 w 2620403"/>
              <a:gd name="connsiteY1" fmla="*/ 0 h 863600"/>
              <a:gd name="connsiteX2" fmla="*/ 2620403 w 2620403"/>
              <a:gd name="connsiteY2" fmla="*/ 863600 h 863600"/>
              <a:gd name="connsiteX3" fmla="*/ 0 w 2620403"/>
              <a:gd name="connsiteY3" fmla="*/ 863600 h 863600"/>
              <a:gd name="connsiteX4" fmla="*/ 0 w 2620403"/>
              <a:gd name="connsiteY4" fmla="*/ 0 h 863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620403" h="863600">
                <a:moveTo>
                  <a:pt x="0" y="0"/>
                </a:moveTo>
                <a:lnTo>
                  <a:pt x="2620403" y="0"/>
                </a:lnTo>
                <a:lnTo>
                  <a:pt x="2620403" y="863600"/>
                </a:lnTo>
                <a:lnTo>
                  <a:pt x="0" y="863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sp3d/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30480" tIns="30480" rIns="30480" bIns="30480" numCol="1" spcCol="1270" anchor="ctr" anchorCtr="0">
            <a:noAutofit/>
          </a:bodyPr>
          <a:lstStyle/>
          <a:p>
            <a:pPr marL="57150" lvl="1" indent="-57150" algn="l" defTabSz="3556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endParaRPr lang="el-GR" sz="800" kern="1200"/>
          </a:p>
          <a:p>
            <a:pPr marL="57150" lvl="1" indent="-57150" algn="l" defTabSz="3556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endParaRPr lang="el-GR" sz="800" kern="1200" dirty="0"/>
          </a:p>
        </p:txBody>
      </p:sp>
      <p:sp>
        <p:nvSpPr>
          <p:cNvPr id="18" name="Ελεύθερη σχεδίαση: Σχήμα 17">
            <a:extLst>
              <a:ext uri="{FF2B5EF4-FFF2-40B4-BE49-F238E27FC236}">
                <a16:creationId xmlns="" xmlns:a16="http://schemas.microsoft.com/office/drawing/2014/main" id="{2ECA292E-A395-4496-A49A-8C3AE63D055C}"/>
              </a:ext>
            </a:extLst>
          </p:cNvPr>
          <p:cNvSpPr/>
          <p:nvPr/>
        </p:nvSpPr>
        <p:spPr>
          <a:xfrm>
            <a:off x="5840028" y="4841796"/>
            <a:ext cx="2620403" cy="863599"/>
          </a:xfrm>
          <a:custGeom>
            <a:avLst/>
            <a:gdLst>
              <a:gd name="connsiteX0" fmla="*/ 0 w 2620403"/>
              <a:gd name="connsiteY0" fmla="*/ 0 h 863599"/>
              <a:gd name="connsiteX1" fmla="*/ 2620403 w 2620403"/>
              <a:gd name="connsiteY1" fmla="*/ 0 h 863599"/>
              <a:gd name="connsiteX2" fmla="*/ 2620403 w 2620403"/>
              <a:gd name="connsiteY2" fmla="*/ 863599 h 863599"/>
              <a:gd name="connsiteX3" fmla="*/ 0 w 2620403"/>
              <a:gd name="connsiteY3" fmla="*/ 863599 h 863599"/>
              <a:gd name="connsiteX4" fmla="*/ 0 w 2620403"/>
              <a:gd name="connsiteY4" fmla="*/ 0 h 8635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620403" h="863599">
                <a:moveTo>
                  <a:pt x="0" y="0"/>
                </a:moveTo>
                <a:lnTo>
                  <a:pt x="2620403" y="0"/>
                </a:lnTo>
                <a:lnTo>
                  <a:pt x="2620403" y="863599"/>
                </a:lnTo>
                <a:lnTo>
                  <a:pt x="0" y="863599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sp3d/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30480" tIns="30480" rIns="30480" bIns="30480" numCol="1" spcCol="1270" anchor="ctr" anchorCtr="0">
            <a:noAutofit/>
          </a:bodyPr>
          <a:lstStyle/>
          <a:p>
            <a:pPr marL="57150" lvl="1" indent="-57150" algn="l" defTabSz="3556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endParaRPr lang="el-GR" sz="800" kern="1200" dirty="0"/>
          </a:p>
          <a:p>
            <a:pPr marL="57150" lvl="1" indent="-57150" algn="l" defTabSz="3556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endParaRPr lang="el-GR" sz="800" kern="1200"/>
          </a:p>
        </p:txBody>
      </p:sp>
      <p:sp>
        <p:nvSpPr>
          <p:cNvPr id="6" name="Ορθογώνιο: Ψαλίδισμα διαγώνιων γωνιών 5">
            <a:extLst>
              <a:ext uri="{FF2B5EF4-FFF2-40B4-BE49-F238E27FC236}">
                <a16:creationId xmlns="" xmlns:a16="http://schemas.microsoft.com/office/drawing/2014/main" id="{0BC66E00-1E4E-4D3E-9F30-D16B67EB8590}"/>
              </a:ext>
            </a:extLst>
          </p:cNvPr>
          <p:cNvSpPr/>
          <p:nvPr/>
        </p:nvSpPr>
        <p:spPr>
          <a:xfrm>
            <a:off x="2015716" y="1309828"/>
            <a:ext cx="5112568" cy="792088"/>
          </a:xfrm>
          <a:prstGeom prst="snip2DiagRect">
            <a:avLst/>
          </a:prstGeom>
          <a:solidFill>
            <a:srgbClr val="BF9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/>
              <a:t>Αποτίμηση Εκπαιδευτικού Υλικού</a:t>
            </a:r>
          </a:p>
        </p:txBody>
      </p:sp>
      <p:sp>
        <p:nvSpPr>
          <p:cNvPr id="19" name="Ελεύθερη σχεδίαση: Σχήμα 18">
            <a:extLst>
              <a:ext uri="{FF2B5EF4-FFF2-40B4-BE49-F238E27FC236}">
                <a16:creationId xmlns="" xmlns:a16="http://schemas.microsoft.com/office/drawing/2014/main" id="{1619A7E6-3C5C-4D39-B753-0FAEE4BA6C80}"/>
              </a:ext>
            </a:extLst>
          </p:cNvPr>
          <p:cNvSpPr/>
          <p:nvPr/>
        </p:nvSpPr>
        <p:spPr>
          <a:xfrm>
            <a:off x="5840027" y="3212172"/>
            <a:ext cx="2620403" cy="625130"/>
          </a:xfrm>
          <a:custGeom>
            <a:avLst/>
            <a:gdLst>
              <a:gd name="connsiteX0" fmla="*/ 0 w 2620403"/>
              <a:gd name="connsiteY0" fmla="*/ 0 h 863599"/>
              <a:gd name="connsiteX1" fmla="*/ 2620403 w 2620403"/>
              <a:gd name="connsiteY1" fmla="*/ 0 h 863599"/>
              <a:gd name="connsiteX2" fmla="*/ 2620403 w 2620403"/>
              <a:gd name="connsiteY2" fmla="*/ 863599 h 863599"/>
              <a:gd name="connsiteX3" fmla="*/ 0 w 2620403"/>
              <a:gd name="connsiteY3" fmla="*/ 863599 h 863599"/>
              <a:gd name="connsiteX4" fmla="*/ 0 w 2620403"/>
              <a:gd name="connsiteY4" fmla="*/ 0 h 8635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620403" h="863599">
                <a:moveTo>
                  <a:pt x="0" y="0"/>
                </a:moveTo>
                <a:lnTo>
                  <a:pt x="2620403" y="0"/>
                </a:lnTo>
                <a:lnTo>
                  <a:pt x="2620403" y="863599"/>
                </a:lnTo>
                <a:lnTo>
                  <a:pt x="0" y="863599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sp3d/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30480" tIns="30480" rIns="30480" bIns="30480" numCol="1" spcCol="1270" anchor="ctr" anchorCtr="0">
            <a:noAutofit/>
          </a:bodyPr>
          <a:lstStyle/>
          <a:p>
            <a:pPr marL="171450" lvl="1" indent="-171450" algn="just" defTabSz="3556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 typeface="Arial" panose="020B0604020202020204" pitchFamily="34" charset="0"/>
              <a:buChar char="•"/>
            </a:pPr>
            <a:r>
              <a:rPr lang="el-GR" sz="800" kern="1200" dirty="0"/>
              <a:t>Εμπεριέχονται δραστηριότητες αυτοαξιολόγησης, ανάπτυξης κριτικής σκέψης, ανάπτυξης διαύλων με στόχο την ανατροφοδότηση, Συσχέτισης των δεδομένων με τη δική του πραγματικότητα και εφαρμογής της νέας γνώσης στη δική του πραγματικότητα.</a:t>
            </a:r>
          </a:p>
        </p:txBody>
      </p:sp>
      <p:sp>
        <p:nvSpPr>
          <p:cNvPr id="20" name="Ελεύθερη σχεδίαση: Σχήμα 19">
            <a:extLst>
              <a:ext uri="{FF2B5EF4-FFF2-40B4-BE49-F238E27FC236}">
                <a16:creationId xmlns="" xmlns:a16="http://schemas.microsoft.com/office/drawing/2014/main" id="{DB848101-16C9-4FCB-B1A6-9408E12EC8E8}"/>
              </a:ext>
            </a:extLst>
          </p:cNvPr>
          <p:cNvSpPr/>
          <p:nvPr/>
        </p:nvSpPr>
        <p:spPr>
          <a:xfrm>
            <a:off x="5840027" y="4038442"/>
            <a:ext cx="2620403" cy="906301"/>
          </a:xfrm>
          <a:custGeom>
            <a:avLst/>
            <a:gdLst>
              <a:gd name="connsiteX0" fmla="*/ 0 w 2620403"/>
              <a:gd name="connsiteY0" fmla="*/ 0 h 863599"/>
              <a:gd name="connsiteX1" fmla="*/ 2620403 w 2620403"/>
              <a:gd name="connsiteY1" fmla="*/ 0 h 863599"/>
              <a:gd name="connsiteX2" fmla="*/ 2620403 w 2620403"/>
              <a:gd name="connsiteY2" fmla="*/ 863599 h 863599"/>
              <a:gd name="connsiteX3" fmla="*/ 0 w 2620403"/>
              <a:gd name="connsiteY3" fmla="*/ 863599 h 863599"/>
              <a:gd name="connsiteX4" fmla="*/ 0 w 2620403"/>
              <a:gd name="connsiteY4" fmla="*/ 0 h 8635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620403" h="863599">
                <a:moveTo>
                  <a:pt x="0" y="0"/>
                </a:moveTo>
                <a:lnTo>
                  <a:pt x="2620403" y="0"/>
                </a:lnTo>
                <a:lnTo>
                  <a:pt x="2620403" y="863599"/>
                </a:lnTo>
                <a:lnTo>
                  <a:pt x="0" y="863599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sp3d/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30480" tIns="30480" rIns="30480" bIns="30480" numCol="1" spcCol="1270" anchor="ctr" anchorCtr="0">
            <a:noAutofit/>
          </a:bodyPr>
          <a:lstStyle/>
          <a:p>
            <a:pPr marL="171450" lvl="1" indent="-171450" algn="just" defTabSz="3556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 typeface="Arial" panose="020B0604020202020204" pitchFamily="34" charset="0"/>
              <a:buChar char="•"/>
            </a:pPr>
            <a:r>
              <a:rPr lang="el-GR" sz="800" dirty="0" smtClean="0"/>
              <a:t>Ο σκοπός </a:t>
            </a:r>
            <a:r>
              <a:rPr lang="el-GR" sz="800" kern="1200" dirty="0" smtClean="0"/>
              <a:t>και τα προσδοκώμενα αποτελέσματα διατυπώνονται με σαφήνεια.</a:t>
            </a:r>
            <a:endParaRPr lang="el-GR" sz="800" kern="1200" dirty="0"/>
          </a:p>
          <a:p>
            <a:pPr marL="171450" lvl="1" indent="-171450" algn="just" defTabSz="3556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 typeface="Arial" panose="020B0604020202020204" pitchFamily="34" charset="0"/>
              <a:buChar char="•"/>
            </a:pPr>
            <a:r>
              <a:rPr lang="el-GR" sz="800" dirty="0"/>
              <a:t>Τα προσδοκώμενα παρακινούν τον εκπαιδευόμενο σε επίπεδο γνώσεων, δεξιοτήτων και στάσεων</a:t>
            </a:r>
          </a:p>
          <a:p>
            <a:pPr marL="171450" lvl="1" indent="-171450" algn="just" defTabSz="3556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 typeface="Arial" panose="020B0604020202020204" pitchFamily="34" charset="0"/>
              <a:buChar char="•"/>
            </a:pPr>
            <a:r>
              <a:rPr lang="el-GR" sz="800" kern="1200" dirty="0"/>
              <a:t>Παρέχεται η δυνατότητα για έλεγχο της προόδου με βάση τα προσδοκώμενα αποτελέσματα.</a:t>
            </a:r>
          </a:p>
        </p:txBody>
      </p:sp>
      <p:sp>
        <p:nvSpPr>
          <p:cNvPr id="21" name="Ελεύθερη σχεδίαση: Σχήμα 20">
            <a:extLst>
              <a:ext uri="{FF2B5EF4-FFF2-40B4-BE49-F238E27FC236}">
                <a16:creationId xmlns="" xmlns:a16="http://schemas.microsoft.com/office/drawing/2014/main" id="{0783A436-9BA3-4B35-8167-20BAD0DF86C2}"/>
              </a:ext>
            </a:extLst>
          </p:cNvPr>
          <p:cNvSpPr/>
          <p:nvPr/>
        </p:nvSpPr>
        <p:spPr>
          <a:xfrm>
            <a:off x="5840027" y="4950680"/>
            <a:ext cx="2548397" cy="1221361"/>
          </a:xfrm>
          <a:custGeom>
            <a:avLst/>
            <a:gdLst>
              <a:gd name="connsiteX0" fmla="*/ 0 w 2620403"/>
              <a:gd name="connsiteY0" fmla="*/ 0 h 863599"/>
              <a:gd name="connsiteX1" fmla="*/ 2620403 w 2620403"/>
              <a:gd name="connsiteY1" fmla="*/ 0 h 863599"/>
              <a:gd name="connsiteX2" fmla="*/ 2620403 w 2620403"/>
              <a:gd name="connsiteY2" fmla="*/ 863599 h 863599"/>
              <a:gd name="connsiteX3" fmla="*/ 0 w 2620403"/>
              <a:gd name="connsiteY3" fmla="*/ 863599 h 863599"/>
              <a:gd name="connsiteX4" fmla="*/ 0 w 2620403"/>
              <a:gd name="connsiteY4" fmla="*/ 0 h 8635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620403" h="863599">
                <a:moveTo>
                  <a:pt x="0" y="0"/>
                </a:moveTo>
                <a:lnTo>
                  <a:pt x="2620403" y="0"/>
                </a:lnTo>
                <a:lnTo>
                  <a:pt x="2620403" y="863599"/>
                </a:lnTo>
                <a:lnTo>
                  <a:pt x="0" y="863599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sp3d/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30480" tIns="30480" rIns="30480" bIns="30480" numCol="1" spcCol="1270" anchor="ctr" anchorCtr="0">
            <a:noAutofit/>
          </a:bodyPr>
          <a:lstStyle/>
          <a:p>
            <a:pPr marL="171450" lvl="1" indent="-171450" algn="just" defTabSz="3556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 typeface="Arial" panose="020B0604020202020204" pitchFamily="34" charset="0"/>
              <a:buChar char="•"/>
            </a:pPr>
            <a:r>
              <a:rPr lang="el-GR" sz="800" kern="1200" dirty="0"/>
              <a:t>Πολυμεσική αρχή</a:t>
            </a:r>
            <a:r>
              <a:rPr lang="el-GR" sz="800" kern="1200" dirty="0" smtClean="0"/>
              <a:t>, αρχή της χωρικής συνάφειας, αρχή της χρονικής συνάφειας, αρχή του πλεονασμού, </a:t>
            </a:r>
            <a:r>
              <a:rPr lang="el-GR" sz="800" kern="1200" dirty="0"/>
              <a:t>αρχή της τροπικότητας, αρχή της συνοχής, αρχή προσωποποίησης, , αρχή της φωνής</a:t>
            </a:r>
            <a:r>
              <a:rPr lang="el-GR" sz="800" dirty="0"/>
              <a:t>, αρχή της εικόνας, αρχή της κατάτμηση, αρχή της σηματοδότησης και αρχή της προπαίδευσης.</a:t>
            </a:r>
            <a:endParaRPr lang="el-GR" sz="800" kern="1200" dirty="0"/>
          </a:p>
        </p:txBody>
      </p:sp>
    </p:spTree>
    <p:extLst>
      <p:ext uri="{BB962C8B-B14F-4D97-AF65-F5344CB8AC3E}">
        <p14:creationId xmlns:p14="http://schemas.microsoft.com/office/powerpoint/2010/main" val="37743572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  <p:bldP spid="13" grpId="0" animBg="1"/>
      <p:bldP spid="15" grpId="0" animBg="1"/>
      <p:bldP spid="16" grpId="0"/>
      <p:bldP spid="19" grpId="0"/>
      <p:bldP spid="20" grpId="0"/>
      <p:bldP spid="2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115616" y="247581"/>
            <a:ext cx="7776864" cy="808350"/>
          </a:xfrm>
        </p:spPr>
        <p:txBody>
          <a:bodyPr>
            <a:noAutofit/>
          </a:bodyPr>
          <a:lstStyle/>
          <a:p>
            <a:r>
              <a:rPr lang="el-GR" sz="3600" dirty="0" smtClean="0"/>
              <a:t>15. </a:t>
            </a:r>
            <a:r>
              <a:rPr lang="el-GR" sz="3600" dirty="0"/>
              <a:t>Αποτελέσματα - Κύρια ευρήματα </a:t>
            </a:r>
            <a:r>
              <a:rPr lang="el-GR" sz="3600" dirty="0" smtClean="0"/>
              <a:t>1</a:t>
            </a:r>
            <a:r>
              <a:rPr lang="el-GR" sz="3600" baseline="30000" dirty="0" smtClean="0"/>
              <a:t>ου</a:t>
            </a:r>
            <a:r>
              <a:rPr lang="el-GR" sz="3600" dirty="0" smtClean="0"/>
              <a:t> μέρους </a:t>
            </a:r>
            <a:r>
              <a:rPr lang="el-GR" sz="3600" dirty="0"/>
              <a:t>έρευνας 3/3</a:t>
            </a:r>
            <a:endParaRPr lang="el-GR" sz="4000" b="1" dirty="0"/>
          </a:p>
        </p:txBody>
      </p:sp>
      <p:sp>
        <p:nvSpPr>
          <p:cNvPr id="7" name="Ορθογώνιο 6">
            <a:extLst>
              <a:ext uri="{FF2B5EF4-FFF2-40B4-BE49-F238E27FC236}">
                <a16:creationId xmlns="" xmlns:a16="http://schemas.microsoft.com/office/drawing/2014/main" id="{9AE1867F-50A3-4A5B-9EB7-C18F2ED9B993}"/>
              </a:ext>
            </a:extLst>
          </p:cNvPr>
          <p:cNvSpPr/>
          <p:nvPr/>
        </p:nvSpPr>
        <p:spPr>
          <a:xfrm>
            <a:off x="2141798" y="2537026"/>
            <a:ext cx="5972048" cy="3628278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5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8" name="Ελεύθερη σχεδίαση: Σχήμα 7">
            <a:extLst>
              <a:ext uri="{FF2B5EF4-FFF2-40B4-BE49-F238E27FC236}">
                <a16:creationId xmlns="" xmlns:a16="http://schemas.microsoft.com/office/drawing/2014/main" id="{3B08C376-F01F-487D-BD86-8BBBB5CC206C}"/>
              </a:ext>
            </a:extLst>
          </p:cNvPr>
          <p:cNvSpPr/>
          <p:nvPr/>
        </p:nvSpPr>
        <p:spPr>
          <a:xfrm>
            <a:off x="2320273" y="2907761"/>
            <a:ext cx="2773227" cy="3185535"/>
          </a:xfrm>
          <a:custGeom>
            <a:avLst/>
            <a:gdLst>
              <a:gd name="connsiteX0" fmla="*/ 0 w 2773227"/>
              <a:gd name="connsiteY0" fmla="*/ 0 h 2640307"/>
              <a:gd name="connsiteX1" fmla="*/ 2773227 w 2773227"/>
              <a:gd name="connsiteY1" fmla="*/ 0 h 2640307"/>
              <a:gd name="connsiteX2" fmla="*/ 2773227 w 2773227"/>
              <a:gd name="connsiteY2" fmla="*/ 2640307 h 2640307"/>
              <a:gd name="connsiteX3" fmla="*/ 0 w 2773227"/>
              <a:gd name="connsiteY3" fmla="*/ 2640307 h 2640307"/>
              <a:gd name="connsiteX4" fmla="*/ 0 w 2773227"/>
              <a:gd name="connsiteY4" fmla="*/ 0 h 26403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73227" h="2640307">
                <a:moveTo>
                  <a:pt x="0" y="0"/>
                </a:moveTo>
                <a:lnTo>
                  <a:pt x="2773227" y="0"/>
                </a:lnTo>
                <a:lnTo>
                  <a:pt x="2773227" y="2640307"/>
                </a:lnTo>
                <a:lnTo>
                  <a:pt x="0" y="2640307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32385" tIns="32385" rIns="32385" bIns="32385" numCol="1" spcCol="1270" anchor="t" anchorCtr="0">
            <a:noAutofit/>
          </a:bodyPr>
          <a:lstStyle/>
          <a:p>
            <a:pPr marL="285750" lvl="0" indent="-285750" algn="l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Arial" panose="020B0604020202020204" pitchFamily="34" charset="0"/>
              <a:buChar char="•"/>
            </a:pPr>
            <a:r>
              <a:rPr lang="el-GR" sz="1700" kern="1200" dirty="0" smtClean="0"/>
              <a:t>Ποικιλία δραστηριοτήτων.</a:t>
            </a:r>
            <a:endParaRPr lang="el-GR" sz="1700" kern="1200" dirty="0"/>
          </a:p>
          <a:p>
            <a:pPr marL="285750" lvl="0" indent="-285750" algn="l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Arial" panose="020B0604020202020204" pitchFamily="34" charset="0"/>
              <a:buChar char="•"/>
            </a:pPr>
            <a:r>
              <a:rPr lang="el-GR" sz="1700" dirty="0" smtClean="0"/>
              <a:t>Συχνή επανάληψη των πληροφοριών με διαφορετικούς τρόπους.</a:t>
            </a:r>
            <a:endParaRPr lang="el-GR" sz="1700" kern="1200" dirty="0"/>
          </a:p>
          <a:p>
            <a:pPr marL="285750" lvl="0" indent="-285750" algn="l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Arial" panose="020B0604020202020204" pitchFamily="34" charset="0"/>
              <a:buChar char="•"/>
            </a:pPr>
            <a:r>
              <a:rPr lang="el-GR" sz="1700" dirty="0" smtClean="0"/>
              <a:t>Φιλικό και ευχάριστο περιβάλλον.</a:t>
            </a:r>
            <a:endParaRPr lang="el-GR" sz="1700" kern="1200" dirty="0"/>
          </a:p>
          <a:p>
            <a:pPr marL="285750" lvl="0" indent="-285750" algn="l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Arial" panose="020B0604020202020204" pitchFamily="34" charset="0"/>
              <a:buChar char="•"/>
            </a:pPr>
            <a:r>
              <a:rPr lang="el-GR" sz="1700" kern="1200" dirty="0"/>
              <a:t>Διαρκής ανατροφοδότηση</a:t>
            </a:r>
          </a:p>
          <a:p>
            <a:pPr marL="285750" lvl="0" indent="-285750" algn="l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Arial" panose="020B0604020202020204" pitchFamily="34" charset="0"/>
              <a:buChar char="•"/>
            </a:pPr>
            <a:r>
              <a:rPr lang="el-GR" sz="1700" dirty="0" smtClean="0"/>
              <a:t>Η δυνατότητα των μαθητών να παρουσιάσουν κάτι δικό τους και να νιώσουν ότι κάπου ανήκουν. </a:t>
            </a:r>
            <a:endParaRPr lang="el-GR" sz="1700" kern="1200" dirty="0"/>
          </a:p>
          <a:p>
            <a:pPr marL="0" lvl="0" indent="0" algn="l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el-GR" sz="1700" kern="1200" dirty="0"/>
          </a:p>
        </p:txBody>
      </p:sp>
      <p:sp>
        <p:nvSpPr>
          <p:cNvPr id="9" name="Ελεύθερη σχεδίαση: Σχήμα 8">
            <a:extLst>
              <a:ext uri="{FF2B5EF4-FFF2-40B4-BE49-F238E27FC236}">
                <a16:creationId xmlns="" xmlns:a16="http://schemas.microsoft.com/office/drawing/2014/main" id="{86D3AC3B-E7B8-4EA6-9EF7-3C763EC0EBC5}"/>
              </a:ext>
            </a:extLst>
          </p:cNvPr>
          <p:cNvSpPr/>
          <p:nvPr/>
        </p:nvSpPr>
        <p:spPr>
          <a:xfrm>
            <a:off x="5155280" y="2907761"/>
            <a:ext cx="2773227" cy="3185535"/>
          </a:xfrm>
          <a:custGeom>
            <a:avLst/>
            <a:gdLst>
              <a:gd name="connsiteX0" fmla="*/ 0 w 2773227"/>
              <a:gd name="connsiteY0" fmla="*/ 0 h 2640307"/>
              <a:gd name="connsiteX1" fmla="*/ 2773227 w 2773227"/>
              <a:gd name="connsiteY1" fmla="*/ 0 h 2640307"/>
              <a:gd name="connsiteX2" fmla="*/ 2773227 w 2773227"/>
              <a:gd name="connsiteY2" fmla="*/ 2640307 h 2640307"/>
              <a:gd name="connsiteX3" fmla="*/ 0 w 2773227"/>
              <a:gd name="connsiteY3" fmla="*/ 2640307 h 2640307"/>
              <a:gd name="connsiteX4" fmla="*/ 0 w 2773227"/>
              <a:gd name="connsiteY4" fmla="*/ 0 h 26403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73227" h="2640307">
                <a:moveTo>
                  <a:pt x="0" y="0"/>
                </a:moveTo>
                <a:lnTo>
                  <a:pt x="2773227" y="0"/>
                </a:lnTo>
                <a:lnTo>
                  <a:pt x="2773227" y="2640307"/>
                </a:lnTo>
                <a:lnTo>
                  <a:pt x="0" y="2640307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32385" tIns="32385" rIns="32385" bIns="32385" numCol="1" spcCol="1270" anchor="t" anchorCtr="0">
            <a:noAutofit/>
          </a:bodyPr>
          <a:lstStyle/>
          <a:p>
            <a:pPr marL="285750" lvl="0" indent="-285750" algn="l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Arial" panose="020B0604020202020204" pitchFamily="34" charset="0"/>
              <a:buChar char="•"/>
            </a:pPr>
            <a:r>
              <a:rPr lang="el-GR" sz="1700" dirty="0" smtClean="0"/>
              <a:t>Να προστεθεί ηχητική παρουσίαση στο</a:t>
            </a:r>
            <a:r>
              <a:rPr lang="el-GR" sz="1700" kern="1200" dirty="0" smtClean="0"/>
              <a:t> </a:t>
            </a:r>
            <a:r>
              <a:rPr lang="en-US" sz="1700" kern="1200" dirty="0" smtClean="0"/>
              <a:t>avatar</a:t>
            </a:r>
            <a:r>
              <a:rPr lang="el-GR" sz="1700" kern="1200" dirty="0" smtClean="0"/>
              <a:t>.</a:t>
            </a:r>
            <a:endParaRPr lang="el-GR" sz="1700" kern="1200" dirty="0"/>
          </a:p>
          <a:p>
            <a:pPr marL="285750" lvl="0" indent="-285750" algn="l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Arial" panose="020B0604020202020204" pitchFamily="34" charset="0"/>
              <a:buChar char="•"/>
            </a:pPr>
            <a:r>
              <a:rPr lang="el-GR" sz="1700" dirty="0" smtClean="0"/>
              <a:t>Να γίνουν μικρότερα σε διάρκεια κάποια βίντεο.</a:t>
            </a:r>
            <a:endParaRPr lang="el-GR" sz="1700" kern="1200" dirty="0"/>
          </a:p>
          <a:p>
            <a:pPr marL="285750" lvl="0" indent="-285750" algn="l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Arial" panose="020B0604020202020204" pitchFamily="34" charset="0"/>
              <a:buChar char="•"/>
            </a:pPr>
            <a:r>
              <a:rPr lang="el-GR" sz="1700" dirty="0" smtClean="0"/>
              <a:t>Να προστεθεί μια Τρίτη ενότητα για την εκμάθηση της ώρας.</a:t>
            </a:r>
            <a:endParaRPr lang="el-GR" sz="1700" kern="1200" dirty="0"/>
          </a:p>
          <a:p>
            <a:pPr marL="285750" lvl="0" indent="-285750" algn="l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Arial" panose="020B0604020202020204" pitchFamily="34" charset="0"/>
              <a:buChar char="•"/>
            </a:pPr>
            <a:r>
              <a:rPr lang="el-GR" sz="1700" dirty="0" smtClean="0"/>
              <a:t>Να αντικατασταθούν κάποιοι </a:t>
            </a:r>
            <a:r>
              <a:rPr lang="el-GR" sz="1700" dirty="0" err="1" smtClean="0"/>
              <a:t>υπερσύνδ</a:t>
            </a:r>
            <a:r>
              <a:rPr lang="el-GR" sz="1700" dirty="0" err="1"/>
              <a:t>ε</a:t>
            </a:r>
            <a:r>
              <a:rPr lang="el-GR" sz="1700" dirty="0" err="1" smtClean="0"/>
              <a:t>σμοι</a:t>
            </a:r>
            <a:r>
              <a:rPr lang="el-GR" sz="1700" dirty="0" smtClean="0"/>
              <a:t> </a:t>
            </a:r>
            <a:r>
              <a:rPr lang="en-US" sz="1700" dirty="0" smtClean="0"/>
              <a:t>Wikipedia </a:t>
            </a:r>
            <a:r>
              <a:rPr lang="el-GR" sz="1700" dirty="0" smtClean="0"/>
              <a:t> με άλλους συνδέσμους.</a:t>
            </a:r>
            <a:endParaRPr lang="el-GR" sz="1700" kern="1200" dirty="0"/>
          </a:p>
          <a:p>
            <a:pPr marL="0" lvl="0" indent="0" algn="l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el-GR" sz="1700" kern="1200" dirty="0"/>
          </a:p>
        </p:txBody>
      </p:sp>
      <p:sp>
        <p:nvSpPr>
          <p:cNvPr id="10" name="Σταυρός 9">
            <a:extLst>
              <a:ext uri="{FF2B5EF4-FFF2-40B4-BE49-F238E27FC236}">
                <a16:creationId xmlns="" xmlns:a16="http://schemas.microsoft.com/office/drawing/2014/main" id="{225D2CC0-1F86-4BCD-9229-149E92381EB5}"/>
              </a:ext>
            </a:extLst>
          </p:cNvPr>
          <p:cNvSpPr/>
          <p:nvPr/>
        </p:nvSpPr>
        <p:spPr>
          <a:xfrm>
            <a:off x="1524000" y="1929172"/>
            <a:ext cx="1166952" cy="1166952"/>
          </a:xfrm>
          <a:prstGeom prst="plus">
            <a:avLst>
              <a:gd name="adj" fmla="val 32810"/>
            </a:avLst>
          </a:prstGeom>
          <a:solidFill>
            <a:srgbClr val="BF9000"/>
          </a:solidFill>
          <a:ln>
            <a:solidFill>
              <a:srgbClr val="931B1B"/>
            </a:solidFill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1" name="Ορθογώνιο 10">
            <a:extLst>
              <a:ext uri="{FF2B5EF4-FFF2-40B4-BE49-F238E27FC236}">
                <a16:creationId xmlns="" xmlns:a16="http://schemas.microsoft.com/office/drawing/2014/main" id="{6025EAFB-BD92-47E4-992F-13939523D891}"/>
              </a:ext>
            </a:extLst>
          </p:cNvPr>
          <p:cNvSpPr/>
          <p:nvPr/>
        </p:nvSpPr>
        <p:spPr>
          <a:xfrm>
            <a:off x="7290116" y="2348836"/>
            <a:ext cx="1098307" cy="376380"/>
          </a:xfrm>
          <a:prstGeom prst="rect">
            <a:avLst/>
          </a:prstGeom>
          <a:solidFill>
            <a:srgbClr val="931B1B"/>
          </a:solidFill>
          <a:ln>
            <a:solidFill>
              <a:srgbClr val="BF9000"/>
            </a:solidFill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2" name="Ευθεία γραμμή σύνδεσης 11">
            <a:extLst>
              <a:ext uri="{FF2B5EF4-FFF2-40B4-BE49-F238E27FC236}">
                <a16:creationId xmlns="" xmlns:a16="http://schemas.microsoft.com/office/drawing/2014/main" id="{196C22F2-89DE-4322-89E3-27D170D28112}"/>
              </a:ext>
            </a:extLst>
          </p:cNvPr>
          <p:cNvSpPr/>
          <p:nvPr/>
        </p:nvSpPr>
        <p:spPr>
          <a:xfrm>
            <a:off x="5127822" y="2913407"/>
            <a:ext cx="686" cy="2521748"/>
          </a:xfrm>
          <a:prstGeom prst="line">
            <a:avLst/>
          </a:prstGeom>
        </p:spPr>
        <p:style>
          <a:lnRef idx="2">
            <a:schemeClr val="accent1">
              <a:shade val="60000"/>
              <a:hueOff val="0"/>
              <a:satOff val="0"/>
              <a:lumOff val="0"/>
              <a:alphaOff val="0"/>
            </a:schemeClr>
          </a:lnRef>
          <a:fillRef idx="0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grpSp>
        <p:nvGrpSpPr>
          <p:cNvPr id="14" name="Ομάδα 13">
            <a:extLst>
              <a:ext uri="{FF2B5EF4-FFF2-40B4-BE49-F238E27FC236}">
                <a16:creationId xmlns="" xmlns:a16="http://schemas.microsoft.com/office/drawing/2014/main" id="{B89FFE09-8573-449B-960A-EF71F9F1529F}"/>
              </a:ext>
            </a:extLst>
          </p:cNvPr>
          <p:cNvGrpSpPr/>
          <p:nvPr/>
        </p:nvGrpSpPr>
        <p:grpSpPr>
          <a:xfrm>
            <a:off x="3133212" y="1224870"/>
            <a:ext cx="3868304" cy="1500346"/>
            <a:chOff x="3386024" y="1297633"/>
            <a:chExt cx="3348883" cy="1500346"/>
          </a:xfrm>
        </p:grpSpPr>
        <p:sp>
          <p:nvSpPr>
            <p:cNvPr id="15" name="Ελεύθερη σχεδίαση: Σχήμα 14">
              <a:extLst>
                <a:ext uri="{FF2B5EF4-FFF2-40B4-BE49-F238E27FC236}">
                  <a16:creationId xmlns="" xmlns:a16="http://schemas.microsoft.com/office/drawing/2014/main" id="{AEC4A1CB-45B5-41B3-9DAC-1B9689023320}"/>
                </a:ext>
              </a:extLst>
            </p:cNvPr>
            <p:cNvSpPr/>
            <p:nvPr/>
          </p:nvSpPr>
          <p:spPr>
            <a:xfrm rot="21600000">
              <a:off x="3386024" y="1326671"/>
              <a:ext cx="1483216" cy="1415040"/>
            </a:xfrm>
            <a:custGeom>
              <a:avLst/>
              <a:gdLst>
                <a:gd name="connsiteX0" fmla="*/ 0 w 1415040"/>
                <a:gd name="connsiteY0" fmla="*/ 987952 h 1483216"/>
                <a:gd name="connsiteX1" fmla="*/ 353760 w 1415040"/>
                <a:gd name="connsiteY1" fmla="*/ 987952 h 1483216"/>
                <a:gd name="connsiteX2" fmla="*/ 353760 w 1415040"/>
                <a:gd name="connsiteY2" fmla="*/ 0 h 1483216"/>
                <a:gd name="connsiteX3" fmla="*/ 1061280 w 1415040"/>
                <a:gd name="connsiteY3" fmla="*/ 0 h 1483216"/>
                <a:gd name="connsiteX4" fmla="*/ 1061280 w 1415040"/>
                <a:gd name="connsiteY4" fmla="*/ 987952 h 1483216"/>
                <a:gd name="connsiteX5" fmla="*/ 1415040 w 1415040"/>
                <a:gd name="connsiteY5" fmla="*/ 987952 h 1483216"/>
                <a:gd name="connsiteX6" fmla="*/ 707520 w 1415040"/>
                <a:gd name="connsiteY6" fmla="*/ 1483216 h 1483216"/>
                <a:gd name="connsiteX7" fmla="*/ 0 w 1415040"/>
                <a:gd name="connsiteY7" fmla="*/ 987952 h 1483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415040" h="1483216">
                  <a:moveTo>
                    <a:pt x="942541" y="1483216"/>
                  </a:moveTo>
                  <a:lnTo>
                    <a:pt x="942541" y="1112412"/>
                  </a:lnTo>
                  <a:lnTo>
                    <a:pt x="0" y="1112412"/>
                  </a:lnTo>
                  <a:lnTo>
                    <a:pt x="0" y="370804"/>
                  </a:lnTo>
                  <a:lnTo>
                    <a:pt x="942541" y="370804"/>
                  </a:lnTo>
                  <a:lnTo>
                    <a:pt x="942541" y="0"/>
                  </a:lnTo>
                  <a:lnTo>
                    <a:pt x="1415040" y="741608"/>
                  </a:lnTo>
                  <a:lnTo>
                    <a:pt x="942541" y="1483216"/>
                  </a:ln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>
              <a:solidFill>
                <a:srgbClr val="931B1B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13792" tIns="467551" rIns="361424" bIns="467552" numCol="1" spcCol="1270" anchor="ctr" anchorCtr="0">
              <a:noAutofit/>
            </a:bodyPr>
            <a:lstStyle/>
            <a:p>
              <a:pPr marL="0" lvl="0" indent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l-GR" sz="1600" kern="1200" dirty="0"/>
                <a:t>Δυνατά σημεία</a:t>
              </a:r>
            </a:p>
          </p:txBody>
        </p:sp>
        <p:sp>
          <p:nvSpPr>
            <p:cNvPr id="16" name="Ελεύθερη σχεδίαση: Σχήμα 15">
              <a:extLst>
                <a:ext uri="{FF2B5EF4-FFF2-40B4-BE49-F238E27FC236}">
                  <a16:creationId xmlns="" xmlns:a16="http://schemas.microsoft.com/office/drawing/2014/main" id="{8C474155-A6B8-4BBC-8A6C-54A9DB9D7F8E}"/>
                </a:ext>
              </a:extLst>
            </p:cNvPr>
            <p:cNvSpPr/>
            <p:nvPr/>
          </p:nvSpPr>
          <p:spPr>
            <a:xfrm>
              <a:off x="5251691" y="1297633"/>
              <a:ext cx="1483216" cy="1500346"/>
            </a:xfrm>
            <a:custGeom>
              <a:avLst/>
              <a:gdLst>
                <a:gd name="connsiteX0" fmla="*/ 0 w 1747142"/>
                <a:gd name="connsiteY0" fmla="*/ 1007438 h 1549905"/>
                <a:gd name="connsiteX1" fmla="*/ 436786 w 1747142"/>
                <a:gd name="connsiteY1" fmla="*/ 1007438 h 1549905"/>
                <a:gd name="connsiteX2" fmla="*/ 436786 w 1747142"/>
                <a:gd name="connsiteY2" fmla="*/ 0 h 1549905"/>
                <a:gd name="connsiteX3" fmla="*/ 1310357 w 1747142"/>
                <a:gd name="connsiteY3" fmla="*/ 0 h 1549905"/>
                <a:gd name="connsiteX4" fmla="*/ 1310357 w 1747142"/>
                <a:gd name="connsiteY4" fmla="*/ 1007438 h 1549905"/>
                <a:gd name="connsiteX5" fmla="*/ 1747142 w 1747142"/>
                <a:gd name="connsiteY5" fmla="*/ 1007438 h 1549905"/>
                <a:gd name="connsiteX6" fmla="*/ 873571 w 1747142"/>
                <a:gd name="connsiteY6" fmla="*/ 1549905 h 1549905"/>
                <a:gd name="connsiteX7" fmla="*/ 0 w 1747142"/>
                <a:gd name="connsiteY7" fmla="*/ 1007438 h 15499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47142" h="1549905">
                  <a:moveTo>
                    <a:pt x="611500" y="0"/>
                  </a:moveTo>
                  <a:lnTo>
                    <a:pt x="611500" y="387477"/>
                  </a:lnTo>
                  <a:lnTo>
                    <a:pt x="1747141" y="387477"/>
                  </a:lnTo>
                  <a:lnTo>
                    <a:pt x="1747141" y="1162429"/>
                  </a:lnTo>
                  <a:lnTo>
                    <a:pt x="611500" y="1162429"/>
                  </a:lnTo>
                  <a:lnTo>
                    <a:pt x="611500" y="1549905"/>
                  </a:lnTo>
                  <a:lnTo>
                    <a:pt x="1" y="774953"/>
                  </a:lnTo>
                  <a:lnTo>
                    <a:pt x="611500" y="0"/>
                  </a:lnTo>
                  <a:close/>
                </a:path>
              </a:pathLst>
            </a:custGeom>
            <a:solidFill>
              <a:srgbClr val="931B1B"/>
            </a:solidFill>
            <a:ln>
              <a:solidFill>
                <a:srgbClr val="BF9000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85026" tIns="550578" rIns="113792" bIns="550578" numCol="1" spcCol="1270" anchor="ctr" anchorCtr="0">
              <a:noAutofit/>
            </a:bodyPr>
            <a:lstStyle/>
            <a:p>
              <a:pPr marL="0" lvl="0" indent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l-GR" sz="1600" dirty="0" smtClean="0"/>
                <a:t>Προτάσεις βελτίωσης</a:t>
              </a:r>
              <a:endParaRPr lang="el-GR" sz="1600" kern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9154209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187624" y="188640"/>
            <a:ext cx="7776864" cy="972108"/>
          </a:xfrm>
        </p:spPr>
        <p:txBody>
          <a:bodyPr>
            <a:noAutofit/>
          </a:bodyPr>
          <a:lstStyle/>
          <a:p>
            <a:r>
              <a:rPr lang="el-GR" sz="3600" dirty="0" smtClean="0"/>
              <a:t>16. </a:t>
            </a:r>
            <a:r>
              <a:rPr lang="el-GR" sz="3600" dirty="0"/>
              <a:t>Αποτελέσματα - Κύρια ευρήματα </a:t>
            </a:r>
            <a:r>
              <a:rPr lang="en-US" sz="3600" dirty="0" smtClean="0"/>
              <a:t>2</a:t>
            </a:r>
            <a:r>
              <a:rPr lang="el-GR" sz="3600" baseline="30000" dirty="0" smtClean="0"/>
              <a:t>ου</a:t>
            </a:r>
            <a:r>
              <a:rPr lang="el-GR" sz="3600" dirty="0" smtClean="0"/>
              <a:t> μέρους της </a:t>
            </a:r>
            <a:r>
              <a:rPr lang="el-GR" sz="3600" dirty="0"/>
              <a:t>έρευνας </a:t>
            </a:r>
            <a:r>
              <a:rPr lang="el-GR" sz="3600" dirty="0" smtClean="0"/>
              <a:t>1/3</a:t>
            </a:r>
            <a:endParaRPr lang="el-GR" sz="4000" b="1" dirty="0"/>
          </a:p>
        </p:txBody>
      </p:sp>
      <p:sp>
        <p:nvSpPr>
          <p:cNvPr id="8" name="Τμήμα κύκλου 7">
            <a:extLst>
              <a:ext uri="{FF2B5EF4-FFF2-40B4-BE49-F238E27FC236}">
                <a16:creationId xmlns="" xmlns:a16="http://schemas.microsoft.com/office/drawing/2014/main" id="{759E85E7-DB48-4177-898D-97B08D87E33D}"/>
              </a:ext>
            </a:extLst>
          </p:cNvPr>
          <p:cNvSpPr/>
          <p:nvPr/>
        </p:nvSpPr>
        <p:spPr>
          <a:xfrm>
            <a:off x="669511" y="2229526"/>
            <a:ext cx="4608512" cy="4110132"/>
          </a:xfrm>
          <a:prstGeom prst="pie">
            <a:avLst>
              <a:gd name="adj1" fmla="val 5400000"/>
              <a:gd name="adj2" fmla="val 16218311"/>
            </a:avLst>
          </a:prstGeom>
          <a:solidFill>
            <a:srgbClr val="931B1B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9" name="Ελεύθερη σχεδίαση: Σχήμα 8">
            <a:extLst>
              <a:ext uri="{FF2B5EF4-FFF2-40B4-BE49-F238E27FC236}">
                <a16:creationId xmlns="" xmlns:a16="http://schemas.microsoft.com/office/drawing/2014/main" id="{938CC861-1F54-467F-896B-8C330D21E7EC}"/>
              </a:ext>
            </a:extLst>
          </p:cNvPr>
          <p:cNvSpPr/>
          <p:nvPr/>
        </p:nvSpPr>
        <p:spPr>
          <a:xfrm>
            <a:off x="1166536" y="2229526"/>
            <a:ext cx="7509920" cy="4110132"/>
          </a:xfrm>
          <a:custGeom>
            <a:avLst/>
            <a:gdLst>
              <a:gd name="connsiteX0" fmla="*/ 0 w 5240807"/>
              <a:gd name="connsiteY0" fmla="*/ 0 h 4064000"/>
              <a:gd name="connsiteX1" fmla="*/ 5240807 w 5240807"/>
              <a:gd name="connsiteY1" fmla="*/ 0 h 4064000"/>
              <a:gd name="connsiteX2" fmla="*/ 5240807 w 5240807"/>
              <a:gd name="connsiteY2" fmla="*/ 4064000 h 4064000"/>
              <a:gd name="connsiteX3" fmla="*/ 0 w 5240807"/>
              <a:gd name="connsiteY3" fmla="*/ 4064000 h 4064000"/>
              <a:gd name="connsiteX4" fmla="*/ 0 w 5240807"/>
              <a:gd name="connsiteY4" fmla="*/ 0 h 406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240807" h="4064000">
                <a:moveTo>
                  <a:pt x="0" y="0"/>
                </a:moveTo>
                <a:lnTo>
                  <a:pt x="5240807" y="0"/>
                </a:lnTo>
                <a:lnTo>
                  <a:pt x="5240807" y="4064000"/>
                </a:lnTo>
                <a:lnTo>
                  <a:pt x="0" y="4064000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64770" tIns="64770" rIns="2685174" bIns="3265171" numCol="1" spcCol="1270" anchor="ctr" anchorCtr="0">
            <a:noAutofit/>
          </a:bodyPr>
          <a:lstStyle/>
          <a:p>
            <a:pPr marL="342900" lvl="0" indent="-342900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AutoNum type="arabicPeriod"/>
            </a:pPr>
            <a:r>
              <a:rPr lang="el-GR" sz="1600" kern="1200" dirty="0" smtClean="0"/>
              <a:t>Το </a:t>
            </a:r>
            <a:r>
              <a:rPr lang="el-GR" sz="1600" kern="1200" dirty="0"/>
              <a:t>ΕΥ</a:t>
            </a:r>
            <a:r>
              <a:rPr lang="en-US" sz="1600" kern="1200" dirty="0"/>
              <a:t> </a:t>
            </a:r>
            <a:r>
              <a:rPr lang="el-GR" sz="1600" dirty="0" smtClean="0"/>
              <a:t>προκαλεί θετική εντύπωση </a:t>
            </a:r>
            <a:r>
              <a:rPr lang="el-GR" sz="1600" kern="1200" dirty="0" smtClean="0"/>
              <a:t>και κρίνεται     ικανό </a:t>
            </a:r>
            <a:r>
              <a:rPr lang="el-GR" sz="1600" kern="1200" dirty="0"/>
              <a:t>να αντικαταστήσει </a:t>
            </a:r>
            <a:r>
              <a:rPr lang="el-GR" sz="1600" kern="1200" dirty="0" smtClean="0"/>
              <a:t>το βιβλίο.</a:t>
            </a:r>
            <a:endParaRPr lang="el-GR" sz="1600" kern="1200" dirty="0"/>
          </a:p>
        </p:txBody>
      </p:sp>
      <p:sp>
        <p:nvSpPr>
          <p:cNvPr id="10" name="Τμήμα κύκλου 9">
            <a:extLst>
              <a:ext uri="{FF2B5EF4-FFF2-40B4-BE49-F238E27FC236}">
                <a16:creationId xmlns="" xmlns:a16="http://schemas.microsoft.com/office/drawing/2014/main" id="{7E6EB3A8-8C0C-461D-82F7-AC87AAA571E3}"/>
              </a:ext>
            </a:extLst>
          </p:cNvPr>
          <p:cNvSpPr/>
          <p:nvPr/>
        </p:nvSpPr>
        <p:spPr>
          <a:xfrm>
            <a:off x="1187625" y="3081088"/>
            <a:ext cx="3528392" cy="2997199"/>
          </a:xfrm>
          <a:prstGeom prst="pie">
            <a:avLst>
              <a:gd name="adj1" fmla="val 5426466"/>
              <a:gd name="adj2" fmla="val 16199999"/>
            </a:avLst>
          </a:prstGeom>
          <a:solidFill>
            <a:schemeClr val="accent4">
              <a:lumMod val="75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1" name="Ελεύθερη σχεδίαση: Σχήμα 10">
            <a:extLst>
              <a:ext uri="{FF2B5EF4-FFF2-40B4-BE49-F238E27FC236}">
                <a16:creationId xmlns="" xmlns:a16="http://schemas.microsoft.com/office/drawing/2014/main" id="{518D542B-48BA-45E1-BF3A-E55CF43264E8}"/>
              </a:ext>
            </a:extLst>
          </p:cNvPr>
          <p:cNvSpPr/>
          <p:nvPr/>
        </p:nvSpPr>
        <p:spPr>
          <a:xfrm>
            <a:off x="1691680" y="3081088"/>
            <a:ext cx="6984776" cy="2997199"/>
          </a:xfrm>
          <a:custGeom>
            <a:avLst/>
            <a:gdLst>
              <a:gd name="connsiteX0" fmla="*/ 0 w 5240807"/>
              <a:gd name="connsiteY0" fmla="*/ 0 h 2997200"/>
              <a:gd name="connsiteX1" fmla="*/ 5240807 w 5240807"/>
              <a:gd name="connsiteY1" fmla="*/ 0 h 2997200"/>
              <a:gd name="connsiteX2" fmla="*/ 5240807 w 5240807"/>
              <a:gd name="connsiteY2" fmla="*/ 2997200 h 2997200"/>
              <a:gd name="connsiteX3" fmla="*/ 0 w 5240807"/>
              <a:gd name="connsiteY3" fmla="*/ 2997200 h 2997200"/>
              <a:gd name="connsiteX4" fmla="*/ 0 w 5240807"/>
              <a:gd name="connsiteY4" fmla="*/ 0 h 299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240807" h="2997200">
                <a:moveTo>
                  <a:pt x="0" y="0"/>
                </a:moveTo>
                <a:lnTo>
                  <a:pt x="5240807" y="0"/>
                </a:lnTo>
                <a:lnTo>
                  <a:pt x="5240807" y="2997200"/>
                </a:lnTo>
                <a:lnTo>
                  <a:pt x="0" y="2997200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64770" tIns="64770" rIns="2685174" bIns="2198370" numCol="1" spcCol="1270" anchor="ctr" anchorCtr="0">
            <a:noAutofit/>
          </a:bodyPr>
          <a:lstStyle/>
          <a:p>
            <a:pPr marL="0" lvl="0" indent="0" algn="l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l-GR" sz="1600" kern="1200" dirty="0"/>
              <a:t>2. </a:t>
            </a:r>
            <a:r>
              <a:rPr lang="el-GR" sz="1600" dirty="0"/>
              <a:t>Το ΕΥ αποτιμάται ως εύχρηστο τόσο για εκπαιδευτικούς όσο και για </a:t>
            </a:r>
            <a:r>
              <a:rPr lang="el-GR" sz="1600" dirty="0" smtClean="0"/>
              <a:t>μαθητές  </a:t>
            </a:r>
            <a:endParaRPr lang="el-GR" sz="1600" kern="1200" dirty="0"/>
          </a:p>
        </p:txBody>
      </p:sp>
      <p:sp>
        <p:nvSpPr>
          <p:cNvPr id="12" name="Τμήμα κύκλου 11">
            <a:extLst>
              <a:ext uri="{FF2B5EF4-FFF2-40B4-BE49-F238E27FC236}">
                <a16:creationId xmlns="" xmlns:a16="http://schemas.microsoft.com/office/drawing/2014/main" id="{9909FD81-C0ED-459F-A5E1-01425F81B531}"/>
              </a:ext>
            </a:extLst>
          </p:cNvPr>
          <p:cNvSpPr/>
          <p:nvPr/>
        </p:nvSpPr>
        <p:spPr>
          <a:xfrm>
            <a:off x="1691680" y="4379409"/>
            <a:ext cx="2448272" cy="1524606"/>
          </a:xfrm>
          <a:prstGeom prst="pie">
            <a:avLst>
              <a:gd name="adj1" fmla="val 5400000"/>
              <a:gd name="adj2" fmla="val 15912593"/>
            </a:avLst>
          </a:prstGeom>
          <a:solidFill>
            <a:srgbClr val="931B1B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3" name="Ελεύθερη σχεδίαση: Σχήμα 12">
            <a:extLst>
              <a:ext uri="{FF2B5EF4-FFF2-40B4-BE49-F238E27FC236}">
                <a16:creationId xmlns="" xmlns:a16="http://schemas.microsoft.com/office/drawing/2014/main" id="{C2782258-5808-4766-9231-FDE90550B787}"/>
              </a:ext>
            </a:extLst>
          </p:cNvPr>
          <p:cNvSpPr/>
          <p:nvPr/>
        </p:nvSpPr>
        <p:spPr>
          <a:xfrm>
            <a:off x="2174646" y="4017292"/>
            <a:ext cx="6493865" cy="2322365"/>
          </a:xfrm>
          <a:custGeom>
            <a:avLst/>
            <a:gdLst>
              <a:gd name="connsiteX0" fmla="*/ 0 w 5240807"/>
              <a:gd name="connsiteY0" fmla="*/ 0 h 1930400"/>
              <a:gd name="connsiteX1" fmla="*/ 5240807 w 5240807"/>
              <a:gd name="connsiteY1" fmla="*/ 0 h 1930400"/>
              <a:gd name="connsiteX2" fmla="*/ 5240807 w 5240807"/>
              <a:gd name="connsiteY2" fmla="*/ 1930400 h 1930400"/>
              <a:gd name="connsiteX3" fmla="*/ 0 w 5240807"/>
              <a:gd name="connsiteY3" fmla="*/ 1930400 h 1930400"/>
              <a:gd name="connsiteX4" fmla="*/ 0 w 5240807"/>
              <a:gd name="connsiteY4" fmla="*/ 0 h 1930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240807" h="1930400">
                <a:moveTo>
                  <a:pt x="0" y="0"/>
                </a:moveTo>
                <a:lnTo>
                  <a:pt x="5240807" y="0"/>
                </a:lnTo>
                <a:lnTo>
                  <a:pt x="5240807" y="1930400"/>
                </a:lnTo>
                <a:lnTo>
                  <a:pt x="0" y="1930400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64770" tIns="64770" rIns="2685174" bIns="1131570" numCol="1" spcCol="1270" anchor="ctr" anchorCtr="0">
            <a:noAutofit/>
          </a:bodyPr>
          <a:lstStyle/>
          <a:p>
            <a:pPr marL="0" lvl="0" indent="0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l-GR" sz="1600" dirty="0"/>
              <a:t>3</a:t>
            </a:r>
            <a:r>
              <a:rPr lang="el-GR" sz="1600" kern="1200" dirty="0"/>
              <a:t>. </a:t>
            </a:r>
            <a:r>
              <a:rPr kumimoji="0" lang="el-GR" sz="17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Το διδακτικό περιεχόμενο του ΕΥ χαρακτηρίζεται από επάρκεια και </a:t>
            </a:r>
            <a:r>
              <a:rPr kumimoji="0" lang="el-GR" sz="17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πληρότητα</a:t>
            </a:r>
            <a:r>
              <a:rPr kumimoji="0" lang="en-US" sz="17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</a:t>
            </a:r>
            <a:r>
              <a:rPr kumimoji="0" lang="el-GR" sz="17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endParaRPr lang="el-GR" sz="1600" kern="1200" dirty="0"/>
          </a:p>
        </p:txBody>
      </p:sp>
      <p:sp>
        <p:nvSpPr>
          <p:cNvPr id="16" name="Ελεύθερη σχεδίαση: Σχήμα 15">
            <a:extLst>
              <a:ext uri="{FF2B5EF4-FFF2-40B4-BE49-F238E27FC236}">
                <a16:creationId xmlns="" xmlns:a16="http://schemas.microsoft.com/office/drawing/2014/main" id="{B5AA8E39-BF61-4297-8C05-0FAA23576F66}"/>
              </a:ext>
            </a:extLst>
          </p:cNvPr>
          <p:cNvSpPr/>
          <p:nvPr/>
        </p:nvSpPr>
        <p:spPr>
          <a:xfrm>
            <a:off x="5632310" y="2217489"/>
            <a:ext cx="3044146" cy="863597"/>
          </a:xfrm>
          <a:custGeom>
            <a:avLst/>
            <a:gdLst>
              <a:gd name="connsiteX0" fmla="*/ 0 w 2620403"/>
              <a:gd name="connsiteY0" fmla="*/ 0 h 863599"/>
              <a:gd name="connsiteX1" fmla="*/ 2620403 w 2620403"/>
              <a:gd name="connsiteY1" fmla="*/ 0 h 863599"/>
              <a:gd name="connsiteX2" fmla="*/ 2620403 w 2620403"/>
              <a:gd name="connsiteY2" fmla="*/ 863599 h 863599"/>
              <a:gd name="connsiteX3" fmla="*/ 0 w 2620403"/>
              <a:gd name="connsiteY3" fmla="*/ 863599 h 863599"/>
              <a:gd name="connsiteX4" fmla="*/ 0 w 2620403"/>
              <a:gd name="connsiteY4" fmla="*/ 0 h 8635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620403" h="863599">
                <a:moveTo>
                  <a:pt x="0" y="0"/>
                </a:moveTo>
                <a:lnTo>
                  <a:pt x="2620403" y="0"/>
                </a:lnTo>
                <a:lnTo>
                  <a:pt x="2620403" y="863599"/>
                </a:lnTo>
                <a:lnTo>
                  <a:pt x="0" y="863599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sp3d/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30480" tIns="30480" rIns="30480" bIns="30480" numCol="1" spcCol="1270" anchor="ctr" anchorCtr="0">
            <a:noAutofit/>
          </a:bodyPr>
          <a:lstStyle/>
          <a:p>
            <a:pPr marL="171450" lvl="1" indent="-171450" algn="just" defTabSz="3556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 typeface="Arial" panose="020B0604020202020204" pitchFamily="34" charset="0"/>
              <a:buChar char="•"/>
            </a:pPr>
            <a:r>
              <a:rPr lang="el-GR" sz="800" kern="1200" dirty="0" smtClean="0"/>
              <a:t>Χαρακτηρίζεται εύκολο, άμεσο και βοηθάει στην  κατανόηση της έννοιας που διαπραγματεύεται, ενδιαφέρον</a:t>
            </a:r>
            <a:r>
              <a:rPr lang="el-GR" sz="800" dirty="0" smtClean="0"/>
              <a:t>, ευχάριστο, ωραία σχεδιασμένο,  σύγχρονο.</a:t>
            </a:r>
            <a:endParaRPr lang="el-GR" sz="800" kern="1200" dirty="0"/>
          </a:p>
          <a:p>
            <a:pPr marL="171450" lvl="1" indent="-171450" algn="just" defTabSz="3556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 typeface="Arial" panose="020B0604020202020204" pitchFamily="34" charset="0"/>
              <a:buChar char="•"/>
            </a:pPr>
            <a:r>
              <a:rPr lang="el-GR" sz="800" dirty="0" smtClean="0"/>
              <a:t>Όλοι οι </a:t>
            </a:r>
            <a:r>
              <a:rPr lang="el-GR" sz="800" dirty="0" err="1" smtClean="0"/>
              <a:t>αξιολογητές</a:t>
            </a:r>
            <a:r>
              <a:rPr lang="el-GR" sz="800" dirty="0" smtClean="0"/>
              <a:t>  συμφωνούν πως το Ε.Υ. μπορεί </a:t>
            </a:r>
            <a:r>
              <a:rPr lang="el-GR" sz="800" dirty="0"/>
              <a:t>να αντικαταστήσει </a:t>
            </a:r>
            <a:r>
              <a:rPr lang="el-GR" sz="800" dirty="0" smtClean="0"/>
              <a:t> </a:t>
            </a:r>
            <a:r>
              <a:rPr lang="el-GR" sz="800" dirty="0"/>
              <a:t>το </a:t>
            </a:r>
            <a:r>
              <a:rPr lang="el-GR" sz="800" dirty="0" smtClean="0"/>
              <a:t>βιβλίο όχι όμως και τον δάσκαλο .</a:t>
            </a:r>
            <a:endParaRPr lang="el-GR" sz="800" kern="1200" dirty="0"/>
          </a:p>
        </p:txBody>
      </p:sp>
      <p:sp>
        <p:nvSpPr>
          <p:cNvPr id="17" name="Ελεύθερη σχεδίαση: Σχήμα 16">
            <a:extLst>
              <a:ext uri="{FF2B5EF4-FFF2-40B4-BE49-F238E27FC236}">
                <a16:creationId xmlns="" xmlns:a16="http://schemas.microsoft.com/office/drawing/2014/main" id="{16578218-9DB1-412F-9D3B-B3616C0A2C42}"/>
              </a:ext>
            </a:extLst>
          </p:cNvPr>
          <p:cNvSpPr/>
          <p:nvPr/>
        </p:nvSpPr>
        <p:spPr>
          <a:xfrm>
            <a:off x="5840028" y="3978196"/>
            <a:ext cx="2620403" cy="863600"/>
          </a:xfrm>
          <a:custGeom>
            <a:avLst/>
            <a:gdLst>
              <a:gd name="connsiteX0" fmla="*/ 0 w 2620403"/>
              <a:gd name="connsiteY0" fmla="*/ 0 h 863600"/>
              <a:gd name="connsiteX1" fmla="*/ 2620403 w 2620403"/>
              <a:gd name="connsiteY1" fmla="*/ 0 h 863600"/>
              <a:gd name="connsiteX2" fmla="*/ 2620403 w 2620403"/>
              <a:gd name="connsiteY2" fmla="*/ 863600 h 863600"/>
              <a:gd name="connsiteX3" fmla="*/ 0 w 2620403"/>
              <a:gd name="connsiteY3" fmla="*/ 863600 h 863600"/>
              <a:gd name="connsiteX4" fmla="*/ 0 w 2620403"/>
              <a:gd name="connsiteY4" fmla="*/ 0 h 863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620403" h="863600">
                <a:moveTo>
                  <a:pt x="0" y="0"/>
                </a:moveTo>
                <a:lnTo>
                  <a:pt x="2620403" y="0"/>
                </a:lnTo>
                <a:lnTo>
                  <a:pt x="2620403" y="863600"/>
                </a:lnTo>
                <a:lnTo>
                  <a:pt x="0" y="863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sp3d/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30480" tIns="30480" rIns="30480" bIns="30480" numCol="1" spcCol="1270" anchor="ctr" anchorCtr="0">
            <a:noAutofit/>
          </a:bodyPr>
          <a:lstStyle/>
          <a:p>
            <a:pPr marL="57150" lvl="1" indent="-57150" algn="l" defTabSz="3556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endParaRPr lang="el-GR" sz="800" kern="1200"/>
          </a:p>
          <a:p>
            <a:pPr marL="57150" lvl="1" indent="-57150" algn="l" defTabSz="3556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endParaRPr lang="el-GR" sz="800" kern="1200" dirty="0"/>
          </a:p>
        </p:txBody>
      </p:sp>
      <p:sp>
        <p:nvSpPr>
          <p:cNvPr id="18" name="Ελεύθερη σχεδίαση: Σχήμα 17">
            <a:extLst>
              <a:ext uri="{FF2B5EF4-FFF2-40B4-BE49-F238E27FC236}">
                <a16:creationId xmlns="" xmlns:a16="http://schemas.microsoft.com/office/drawing/2014/main" id="{2ECA292E-A395-4496-A49A-8C3AE63D055C}"/>
              </a:ext>
            </a:extLst>
          </p:cNvPr>
          <p:cNvSpPr/>
          <p:nvPr/>
        </p:nvSpPr>
        <p:spPr>
          <a:xfrm>
            <a:off x="5840028" y="4841796"/>
            <a:ext cx="2620403" cy="863599"/>
          </a:xfrm>
          <a:custGeom>
            <a:avLst/>
            <a:gdLst>
              <a:gd name="connsiteX0" fmla="*/ 0 w 2620403"/>
              <a:gd name="connsiteY0" fmla="*/ 0 h 863599"/>
              <a:gd name="connsiteX1" fmla="*/ 2620403 w 2620403"/>
              <a:gd name="connsiteY1" fmla="*/ 0 h 863599"/>
              <a:gd name="connsiteX2" fmla="*/ 2620403 w 2620403"/>
              <a:gd name="connsiteY2" fmla="*/ 863599 h 863599"/>
              <a:gd name="connsiteX3" fmla="*/ 0 w 2620403"/>
              <a:gd name="connsiteY3" fmla="*/ 863599 h 863599"/>
              <a:gd name="connsiteX4" fmla="*/ 0 w 2620403"/>
              <a:gd name="connsiteY4" fmla="*/ 0 h 8635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620403" h="863599">
                <a:moveTo>
                  <a:pt x="0" y="0"/>
                </a:moveTo>
                <a:lnTo>
                  <a:pt x="2620403" y="0"/>
                </a:lnTo>
                <a:lnTo>
                  <a:pt x="2620403" y="863599"/>
                </a:lnTo>
                <a:lnTo>
                  <a:pt x="0" y="863599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sp3d/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30480" tIns="30480" rIns="30480" bIns="30480" numCol="1" spcCol="1270" anchor="ctr" anchorCtr="0">
            <a:noAutofit/>
          </a:bodyPr>
          <a:lstStyle/>
          <a:p>
            <a:pPr marL="57150" lvl="1" indent="-57150" algn="l" defTabSz="3556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endParaRPr lang="el-GR" sz="800" kern="1200" dirty="0"/>
          </a:p>
          <a:p>
            <a:pPr marL="57150" lvl="1" indent="-57150" algn="l" defTabSz="3556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endParaRPr lang="el-GR" sz="800" kern="1200"/>
          </a:p>
        </p:txBody>
      </p:sp>
      <p:sp>
        <p:nvSpPr>
          <p:cNvPr id="6" name="Ορθογώνιο: Ψαλίδισμα διαγώνιων γωνιών 5">
            <a:extLst>
              <a:ext uri="{FF2B5EF4-FFF2-40B4-BE49-F238E27FC236}">
                <a16:creationId xmlns="" xmlns:a16="http://schemas.microsoft.com/office/drawing/2014/main" id="{0BC66E00-1E4E-4D3E-9F30-D16B67EB8590}"/>
              </a:ext>
            </a:extLst>
          </p:cNvPr>
          <p:cNvSpPr/>
          <p:nvPr/>
        </p:nvSpPr>
        <p:spPr>
          <a:xfrm>
            <a:off x="2036516" y="1262884"/>
            <a:ext cx="5559819" cy="651183"/>
          </a:xfrm>
          <a:prstGeom prst="snip2DiagRect">
            <a:avLst/>
          </a:prstGeom>
          <a:solidFill>
            <a:srgbClr val="BF9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/>
              <a:t>Αποτίμηση Εκπαιδευτικού </a:t>
            </a:r>
            <a:r>
              <a:rPr lang="el-GR" dirty="0" smtClean="0"/>
              <a:t>Υλικού </a:t>
            </a:r>
            <a:endParaRPr lang="el-GR" dirty="0"/>
          </a:p>
        </p:txBody>
      </p:sp>
      <p:sp>
        <p:nvSpPr>
          <p:cNvPr id="19" name="Ελεύθερη σχεδίαση: Σχήμα 18">
            <a:extLst>
              <a:ext uri="{FF2B5EF4-FFF2-40B4-BE49-F238E27FC236}">
                <a16:creationId xmlns="" xmlns:a16="http://schemas.microsoft.com/office/drawing/2014/main" id="{1619A7E6-3C5C-4D39-B753-0FAEE4BA6C80}"/>
              </a:ext>
            </a:extLst>
          </p:cNvPr>
          <p:cNvSpPr/>
          <p:nvPr/>
        </p:nvSpPr>
        <p:spPr>
          <a:xfrm>
            <a:off x="5652121" y="3114597"/>
            <a:ext cx="3003246" cy="902694"/>
          </a:xfrm>
          <a:custGeom>
            <a:avLst/>
            <a:gdLst>
              <a:gd name="connsiteX0" fmla="*/ 0 w 2620403"/>
              <a:gd name="connsiteY0" fmla="*/ 0 h 863599"/>
              <a:gd name="connsiteX1" fmla="*/ 2620403 w 2620403"/>
              <a:gd name="connsiteY1" fmla="*/ 0 h 863599"/>
              <a:gd name="connsiteX2" fmla="*/ 2620403 w 2620403"/>
              <a:gd name="connsiteY2" fmla="*/ 863599 h 863599"/>
              <a:gd name="connsiteX3" fmla="*/ 0 w 2620403"/>
              <a:gd name="connsiteY3" fmla="*/ 863599 h 863599"/>
              <a:gd name="connsiteX4" fmla="*/ 0 w 2620403"/>
              <a:gd name="connsiteY4" fmla="*/ 0 h 8635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620403" h="863599">
                <a:moveTo>
                  <a:pt x="0" y="0"/>
                </a:moveTo>
                <a:lnTo>
                  <a:pt x="2620403" y="0"/>
                </a:lnTo>
                <a:lnTo>
                  <a:pt x="2620403" y="863599"/>
                </a:lnTo>
                <a:lnTo>
                  <a:pt x="0" y="863599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sp3d/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30480" tIns="30480" rIns="30480" bIns="30480" numCol="1" spcCol="1270" anchor="ctr" anchorCtr="0">
            <a:noAutofit/>
          </a:bodyPr>
          <a:lstStyle/>
          <a:p>
            <a:pPr marL="171450" lvl="1" indent="-171450" algn="just" defTabSz="3556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 typeface="Arial" panose="020B0604020202020204" pitchFamily="34" charset="0"/>
              <a:buChar char="•"/>
            </a:pPr>
            <a:r>
              <a:rPr lang="el-GR" sz="800" dirty="0" smtClean="0"/>
              <a:t>Εύκολα και κατανοητά κουμπιά. Καμία δυσκολία κατά την εισαγωγή,  </a:t>
            </a:r>
            <a:r>
              <a:rPr lang="el-GR" sz="800" dirty="0"/>
              <a:t>κατά την πλοήγηση τόσο για τους αξιολογητές όσο και για τους μαθητές </a:t>
            </a:r>
            <a:r>
              <a:rPr lang="el-GR" sz="800" dirty="0" smtClean="0"/>
              <a:t>(κρίνοντας από την εμπειρία τους και με βάση  την εξοικείωση που έχουν οι μαθητές  με τις νέες τεχνολογίες). </a:t>
            </a:r>
            <a:endParaRPr lang="el-GR" sz="800" b="1" kern="1200" dirty="0"/>
          </a:p>
        </p:txBody>
      </p:sp>
      <p:sp>
        <p:nvSpPr>
          <p:cNvPr id="20" name="Ελεύθερη σχεδίαση: Σχήμα 19">
            <a:extLst>
              <a:ext uri="{FF2B5EF4-FFF2-40B4-BE49-F238E27FC236}">
                <a16:creationId xmlns="" xmlns:a16="http://schemas.microsoft.com/office/drawing/2014/main" id="{DB848101-16C9-4FCB-B1A6-9408E12EC8E8}"/>
              </a:ext>
            </a:extLst>
          </p:cNvPr>
          <p:cNvSpPr/>
          <p:nvPr/>
        </p:nvSpPr>
        <p:spPr>
          <a:xfrm>
            <a:off x="5652121" y="4029329"/>
            <a:ext cx="3003246" cy="1415896"/>
          </a:xfrm>
          <a:custGeom>
            <a:avLst/>
            <a:gdLst>
              <a:gd name="connsiteX0" fmla="*/ 0 w 2620403"/>
              <a:gd name="connsiteY0" fmla="*/ 0 h 863599"/>
              <a:gd name="connsiteX1" fmla="*/ 2620403 w 2620403"/>
              <a:gd name="connsiteY1" fmla="*/ 0 h 863599"/>
              <a:gd name="connsiteX2" fmla="*/ 2620403 w 2620403"/>
              <a:gd name="connsiteY2" fmla="*/ 863599 h 863599"/>
              <a:gd name="connsiteX3" fmla="*/ 0 w 2620403"/>
              <a:gd name="connsiteY3" fmla="*/ 863599 h 863599"/>
              <a:gd name="connsiteX4" fmla="*/ 0 w 2620403"/>
              <a:gd name="connsiteY4" fmla="*/ 0 h 8635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620403" h="863599">
                <a:moveTo>
                  <a:pt x="0" y="0"/>
                </a:moveTo>
                <a:lnTo>
                  <a:pt x="2620403" y="0"/>
                </a:lnTo>
                <a:lnTo>
                  <a:pt x="2620403" y="863599"/>
                </a:lnTo>
                <a:lnTo>
                  <a:pt x="0" y="863599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sp3d/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30480" tIns="30480" rIns="30480" bIns="30480" numCol="1" spcCol="1270" anchor="ctr" anchorCtr="0">
            <a:noAutofit/>
          </a:bodyPr>
          <a:lstStyle/>
          <a:p>
            <a:pPr marL="171450" lvl="1" indent="-171450" algn="just" defTabSz="3556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 typeface="Arial" panose="020B0604020202020204" pitchFamily="34" charset="0"/>
              <a:buChar char="•"/>
            </a:pPr>
            <a:r>
              <a:rPr lang="el-GR" sz="800" dirty="0" smtClean="0"/>
              <a:t>Το </a:t>
            </a:r>
            <a:r>
              <a:rPr lang="el-GR" sz="800" kern="1200" dirty="0" smtClean="0"/>
              <a:t> </a:t>
            </a:r>
            <a:r>
              <a:rPr lang="el-GR" sz="800" kern="1200" dirty="0"/>
              <a:t>ΕΥ </a:t>
            </a:r>
            <a:r>
              <a:rPr lang="el-GR" sz="800" kern="1200" dirty="0" smtClean="0"/>
              <a:t> είναι πλούσιο και πλήρες. </a:t>
            </a:r>
            <a:r>
              <a:rPr lang="el-GR" sz="800" dirty="0"/>
              <a:t>Π</a:t>
            </a:r>
            <a:r>
              <a:rPr lang="el-GR" sz="800" kern="1200" dirty="0" smtClean="0"/>
              <a:t>αρέχονται </a:t>
            </a:r>
            <a:r>
              <a:rPr lang="el-GR" sz="800" dirty="0"/>
              <a:t>π</a:t>
            </a:r>
            <a:r>
              <a:rPr lang="el-GR" sz="800" dirty="0" smtClean="0"/>
              <a:t>λούσιος αριθμός </a:t>
            </a:r>
            <a:r>
              <a:rPr lang="el-GR" sz="800" kern="1200" dirty="0" smtClean="0"/>
              <a:t>πληροφοριών και η </a:t>
            </a:r>
            <a:r>
              <a:rPr lang="el-GR" sz="800" kern="1200" dirty="0"/>
              <a:t>ύλη </a:t>
            </a:r>
            <a:r>
              <a:rPr lang="el-GR" sz="800" kern="1200" dirty="0" smtClean="0"/>
              <a:t>σε ένα καλά οργανωμένο περιβάλλον έχει τη σωστή ποσότητα και πυκνότητα για να </a:t>
            </a:r>
            <a:r>
              <a:rPr lang="el-GR" sz="800" kern="1200" dirty="0"/>
              <a:t>λάβει επιπλέον </a:t>
            </a:r>
            <a:r>
              <a:rPr lang="el-GR" sz="800" kern="1200" dirty="0" smtClean="0"/>
              <a:t>γνώσεις ο μαθητής. </a:t>
            </a:r>
            <a:r>
              <a:rPr lang="el-GR" sz="800" dirty="0" smtClean="0"/>
              <a:t>Σημειώνεται η παιγνιώδης μορφή του Ε.Υ.</a:t>
            </a:r>
            <a:r>
              <a:rPr lang="el-GR" sz="800" dirty="0"/>
              <a:t> </a:t>
            </a:r>
            <a:r>
              <a:rPr lang="el-GR" sz="800" dirty="0" smtClean="0"/>
              <a:t>και</a:t>
            </a:r>
            <a:r>
              <a:rPr lang="el-GR" sz="800" kern="1200" dirty="0" smtClean="0"/>
              <a:t> </a:t>
            </a:r>
            <a:r>
              <a:rPr lang="el-GR" sz="800" kern="1200" dirty="0"/>
              <a:t>το διδακτικό περιεχόμενο </a:t>
            </a:r>
            <a:r>
              <a:rPr lang="el-GR" sz="800" dirty="0" smtClean="0"/>
              <a:t>καλύπτει </a:t>
            </a:r>
            <a:r>
              <a:rPr lang="el-GR" sz="800" kern="1200" dirty="0" smtClean="0"/>
              <a:t> </a:t>
            </a:r>
            <a:r>
              <a:rPr lang="el-GR" sz="800" kern="1200" dirty="0"/>
              <a:t>τους στόχους που αναφέρονται στο ΑΠΣ.</a:t>
            </a:r>
          </a:p>
        </p:txBody>
      </p:sp>
    </p:spTree>
    <p:extLst>
      <p:ext uri="{BB962C8B-B14F-4D97-AF65-F5344CB8AC3E}">
        <p14:creationId xmlns:p14="http://schemas.microsoft.com/office/powerpoint/2010/main" val="10742844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  <p:bldP spid="13" grpId="0" animBg="1"/>
      <p:bldP spid="16" grpId="0"/>
      <p:bldP spid="19" grpId="0"/>
      <p:bldP spid="20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187624" y="188640"/>
            <a:ext cx="7776864" cy="972108"/>
          </a:xfrm>
        </p:spPr>
        <p:txBody>
          <a:bodyPr>
            <a:noAutofit/>
          </a:bodyPr>
          <a:lstStyle/>
          <a:p>
            <a:r>
              <a:rPr lang="el-GR" sz="3600" dirty="0" smtClean="0"/>
              <a:t>17. </a:t>
            </a:r>
            <a:r>
              <a:rPr lang="el-GR" sz="3600" dirty="0"/>
              <a:t>Αποτελέσματα - Κύρια ευρήματα </a:t>
            </a:r>
            <a:r>
              <a:rPr lang="en-US" sz="3600" dirty="0" smtClean="0"/>
              <a:t>2</a:t>
            </a:r>
            <a:r>
              <a:rPr lang="el-GR" sz="3600" baseline="30000" dirty="0" smtClean="0"/>
              <a:t>ου</a:t>
            </a:r>
            <a:r>
              <a:rPr lang="el-GR" sz="3600" dirty="0" smtClean="0"/>
              <a:t> μέρους της </a:t>
            </a:r>
            <a:r>
              <a:rPr lang="el-GR" sz="3600" dirty="0"/>
              <a:t>έρευνας </a:t>
            </a:r>
            <a:r>
              <a:rPr lang="el-GR" sz="3600" dirty="0" smtClean="0"/>
              <a:t>2/3</a:t>
            </a:r>
            <a:endParaRPr lang="el-GR" sz="4000" b="1" dirty="0"/>
          </a:p>
        </p:txBody>
      </p:sp>
      <p:sp>
        <p:nvSpPr>
          <p:cNvPr id="8" name="Τμήμα κύκλου 7">
            <a:extLst>
              <a:ext uri="{FF2B5EF4-FFF2-40B4-BE49-F238E27FC236}">
                <a16:creationId xmlns="" xmlns:a16="http://schemas.microsoft.com/office/drawing/2014/main" id="{759E85E7-DB48-4177-898D-97B08D87E33D}"/>
              </a:ext>
            </a:extLst>
          </p:cNvPr>
          <p:cNvSpPr/>
          <p:nvPr/>
        </p:nvSpPr>
        <p:spPr>
          <a:xfrm>
            <a:off x="669509" y="2229526"/>
            <a:ext cx="4608512" cy="4110132"/>
          </a:xfrm>
          <a:prstGeom prst="pie">
            <a:avLst>
              <a:gd name="adj1" fmla="val 5400000"/>
              <a:gd name="adj2" fmla="val 16200000"/>
            </a:avLst>
          </a:prstGeom>
          <a:solidFill>
            <a:srgbClr val="931B1B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9" name="Ελεύθερη σχεδίαση: Σχήμα 8">
            <a:extLst>
              <a:ext uri="{FF2B5EF4-FFF2-40B4-BE49-F238E27FC236}">
                <a16:creationId xmlns="" xmlns:a16="http://schemas.microsoft.com/office/drawing/2014/main" id="{938CC861-1F54-467F-896B-8C330D21E7EC}"/>
              </a:ext>
            </a:extLst>
          </p:cNvPr>
          <p:cNvSpPr/>
          <p:nvPr/>
        </p:nvSpPr>
        <p:spPr>
          <a:xfrm>
            <a:off x="1166536" y="2060848"/>
            <a:ext cx="7509920" cy="4278810"/>
          </a:xfrm>
          <a:custGeom>
            <a:avLst/>
            <a:gdLst>
              <a:gd name="connsiteX0" fmla="*/ 0 w 5240807"/>
              <a:gd name="connsiteY0" fmla="*/ 0 h 4064000"/>
              <a:gd name="connsiteX1" fmla="*/ 5240807 w 5240807"/>
              <a:gd name="connsiteY1" fmla="*/ 0 h 4064000"/>
              <a:gd name="connsiteX2" fmla="*/ 5240807 w 5240807"/>
              <a:gd name="connsiteY2" fmla="*/ 4064000 h 4064000"/>
              <a:gd name="connsiteX3" fmla="*/ 0 w 5240807"/>
              <a:gd name="connsiteY3" fmla="*/ 4064000 h 4064000"/>
              <a:gd name="connsiteX4" fmla="*/ 0 w 5240807"/>
              <a:gd name="connsiteY4" fmla="*/ 0 h 406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240807" h="4064000">
                <a:moveTo>
                  <a:pt x="0" y="0"/>
                </a:moveTo>
                <a:lnTo>
                  <a:pt x="5240807" y="0"/>
                </a:lnTo>
                <a:lnTo>
                  <a:pt x="5240807" y="4064000"/>
                </a:lnTo>
                <a:lnTo>
                  <a:pt x="0" y="4064000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64770" tIns="64770" rIns="2685174" bIns="3265171" numCol="1" spcCol="1270" anchor="ctr" anchorCtr="0">
            <a:noAutofit/>
          </a:bodyPr>
          <a:lstStyle/>
          <a:p>
            <a:pPr lvl="0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l-GR" sz="1600" kern="1200" dirty="0" smtClean="0"/>
              <a:t>4. Το Ε.Υ. επιλέγεται με κριτήριο την ηλικιακή ομάδα,</a:t>
            </a:r>
          </a:p>
          <a:p>
            <a:pPr lvl="0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l-GR" sz="1600" dirty="0"/>
              <a:t> </a:t>
            </a:r>
            <a:r>
              <a:rPr lang="el-GR" sz="1600" dirty="0" smtClean="0"/>
              <a:t>    τις δραστηριότητες που περιέχει, την αλληλεπίδραση</a:t>
            </a:r>
          </a:p>
          <a:p>
            <a:pPr lvl="0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l-GR" sz="1600" kern="1200" dirty="0"/>
              <a:t> </a:t>
            </a:r>
            <a:r>
              <a:rPr lang="el-GR" sz="1600" kern="1200" dirty="0" smtClean="0"/>
              <a:t>    και την ενίσχυση της αυτοπεποίθησης. </a:t>
            </a:r>
            <a:r>
              <a:rPr lang="el-GR" sz="1600" dirty="0" smtClean="0"/>
              <a:t>                                                                                                                             </a:t>
            </a:r>
            <a:endParaRPr lang="el-GR" sz="1600" kern="1200" dirty="0" smtClean="0"/>
          </a:p>
        </p:txBody>
      </p:sp>
      <p:sp>
        <p:nvSpPr>
          <p:cNvPr id="10" name="Τμήμα κύκλου 9">
            <a:extLst>
              <a:ext uri="{FF2B5EF4-FFF2-40B4-BE49-F238E27FC236}">
                <a16:creationId xmlns="" xmlns:a16="http://schemas.microsoft.com/office/drawing/2014/main" id="{7E6EB3A8-8C0C-461D-82F7-AC87AAA571E3}"/>
              </a:ext>
            </a:extLst>
          </p:cNvPr>
          <p:cNvSpPr/>
          <p:nvPr/>
        </p:nvSpPr>
        <p:spPr>
          <a:xfrm>
            <a:off x="1187625" y="3379586"/>
            <a:ext cx="3456383" cy="2698701"/>
          </a:xfrm>
          <a:prstGeom prst="pie">
            <a:avLst>
              <a:gd name="adj1" fmla="val 5399999"/>
              <a:gd name="adj2" fmla="val 16199999"/>
            </a:avLst>
          </a:prstGeom>
          <a:solidFill>
            <a:schemeClr val="accent4">
              <a:lumMod val="75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1" name="Ελεύθερη σχεδίαση: Σχήμα 10">
            <a:extLst>
              <a:ext uri="{FF2B5EF4-FFF2-40B4-BE49-F238E27FC236}">
                <a16:creationId xmlns="" xmlns:a16="http://schemas.microsoft.com/office/drawing/2014/main" id="{518D542B-48BA-45E1-BF3A-E55CF43264E8}"/>
              </a:ext>
            </a:extLst>
          </p:cNvPr>
          <p:cNvSpPr/>
          <p:nvPr/>
        </p:nvSpPr>
        <p:spPr>
          <a:xfrm>
            <a:off x="1505388" y="3379586"/>
            <a:ext cx="7181490" cy="2901657"/>
          </a:xfrm>
          <a:custGeom>
            <a:avLst/>
            <a:gdLst>
              <a:gd name="connsiteX0" fmla="*/ 0 w 5240807"/>
              <a:gd name="connsiteY0" fmla="*/ 0 h 2997200"/>
              <a:gd name="connsiteX1" fmla="*/ 5240807 w 5240807"/>
              <a:gd name="connsiteY1" fmla="*/ 0 h 2997200"/>
              <a:gd name="connsiteX2" fmla="*/ 5240807 w 5240807"/>
              <a:gd name="connsiteY2" fmla="*/ 2997200 h 2997200"/>
              <a:gd name="connsiteX3" fmla="*/ 0 w 5240807"/>
              <a:gd name="connsiteY3" fmla="*/ 2997200 h 2997200"/>
              <a:gd name="connsiteX4" fmla="*/ 0 w 5240807"/>
              <a:gd name="connsiteY4" fmla="*/ 0 h 299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240807" h="2997200">
                <a:moveTo>
                  <a:pt x="0" y="0"/>
                </a:moveTo>
                <a:lnTo>
                  <a:pt x="5240807" y="0"/>
                </a:lnTo>
                <a:lnTo>
                  <a:pt x="5240807" y="2997200"/>
                </a:lnTo>
                <a:lnTo>
                  <a:pt x="0" y="2997200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64770" tIns="64770" rIns="2685174" bIns="2198370" numCol="1" spcCol="1270" anchor="ctr" anchorCtr="0">
            <a:noAutofit/>
          </a:bodyPr>
          <a:lstStyle/>
          <a:p>
            <a:pPr marL="0" lvl="0" indent="0" algn="l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l-GR" sz="1600" dirty="0" smtClean="0"/>
              <a:t>5. Το Ε.Υ. μπορεί να χρησιμοποιηθεί συμπληρωματικά στην εκπαιδευτική διαδικασία</a:t>
            </a:r>
            <a:endParaRPr lang="el-GR" sz="1600" kern="1200" dirty="0"/>
          </a:p>
        </p:txBody>
      </p:sp>
      <p:sp>
        <p:nvSpPr>
          <p:cNvPr id="16" name="Ελεύθερη σχεδίαση: Σχήμα 15">
            <a:extLst>
              <a:ext uri="{FF2B5EF4-FFF2-40B4-BE49-F238E27FC236}">
                <a16:creationId xmlns="" xmlns:a16="http://schemas.microsoft.com/office/drawing/2014/main" id="{B5AA8E39-BF61-4297-8C05-0FAA23576F66}"/>
              </a:ext>
            </a:extLst>
          </p:cNvPr>
          <p:cNvSpPr/>
          <p:nvPr/>
        </p:nvSpPr>
        <p:spPr>
          <a:xfrm>
            <a:off x="5940152" y="2060848"/>
            <a:ext cx="2695404" cy="1260322"/>
          </a:xfrm>
          <a:custGeom>
            <a:avLst/>
            <a:gdLst>
              <a:gd name="connsiteX0" fmla="*/ 0 w 2620403"/>
              <a:gd name="connsiteY0" fmla="*/ 0 h 863599"/>
              <a:gd name="connsiteX1" fmla="*/ 2620403 w 2620403"/>
              <a:gd name="connsiteY1" fmla="*/ 0 h 863599"/>
              <a:gd name="connsiteX2" fmla="*/ 2620403 w 2620403"/>
              <a:gd name="connsiteY2" fmla="*/ 863599 h 863599"/>
              <a:gd name="connsiteX3" fmla="*/ 0 w 2620403"/>
              <a:gd name="connsiteY3" fmla="*/ 863599 h 863599"/>
              <a:gd name="connsiteX4" fmla="*/ 0 w 2620403"/>
              <a:gd name="connsiteY4" fmla="*/ 0 h 8635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620403" h="863599">
                <a:moveTo>
                  <a:pt x="0" y="0"/>
                </a:moveTo>
                <a:lnTo>
                  <a:pt x="2620403" y="0"/>
                </a:lnTo>
                <a:lnTo>
                  <a:pt x="2620403" y="863599"/>
                </a:lnTo>
                <a:lnTo>
                  <a:pt x="0" y="863599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sp3d/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30480" tIns="30480" rIns="30480" bIns="30480" numCol="1" spcCol="1270" anchor="ctr" anchorCtr="0">
            <a:noAutofit/>
          </a:bodyPr>
          <a:lstStyle/>
          <a:p>
            <a:pPr marL="171450" lvl="1" indent="-171450" algn="just" defTabSz="3556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 typeface="Arial" panose="020B0604020202020204" pitchFamily="34" charset="0"/>
              <a:buChar char="•"/>
            </a:pPr>
            <a:r>
              <a:rPr lang="el-GR" sz="800" kern="1200" dirty="0" smtClean="0"/>
              <a:t>Χαρακτηρίζεται κατάλληλο για μικρά παιδιά</a:t>
            </a:r>
          </a:p>
          <a:p>
            <a:pPr marL="171450" lvl="1" indent="-171450" algn="just" defTabSz="3556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 typeface="Arial" panose="020B0604020202020204" pitchFamily="34" charset="0"/>
              <a:buChar char="•"/>
            </a:pPr>
            <a:r>
              <a:rPr lang="el-GR" sz="800" dirty="0" smtClean="0"/>
              <a:t>Περιέχει πλούσιο αριθμό δραστηριοτήτων</a:t>
            </a:r>
          </a:p>
          <a:p>
            <a:pPr marL="171450" lvl="1" indent="-171450" algn="just" defTabSz="3556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 typeface="Arial" panose="020B0604020202020204" pitchFamily="34" charset="0"/>
              <a:buChar char="•"/>
            </a:pPr>
            <a:r>
              <a:rPr lang="el-GR" sz="800" dirty="0" smtClean="0"/>
              <a:t>Παρέχει δυνατότητα αλληλεπίδρασης των παιδιών.</a:t>
            </a:r>
            <a:endParaRPr lang="el-GR" sz="800" kern="1200" dirty="0"/>
          </a:p>
          <a:p>
            <a:pPr marL="171450" lvl="1" indent="-171450" algn="just" defTabSz="3556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 typeface="Arial" panose="020B0604020202020204" pitchFamily="34" charset="0"/>
              <a:buChar char="•"/>
            </a:pPr>
            <a:r>
              <a:rPr lang="el-GR" sz="800" dirty="0" smtClean="0"/>
              <a:t>Βοηθάει στη μείωση του άγχους των παιδιών στα Μαθηματικά .</a:t>
            </a:r>
            <a:endParaRPr lang="el-GR" sz="800" kern="1200" dirty="0"/>
          </a:p>
        </p:txBody>
      </p:sp>
      <p:sp>
        <p:nvSpPr>
          <p:cNvPr id="17" name="Ελεύθερη σχεδίαση: Σχήμα 16">
            <a:extLst>
              <a:ext uri="{FF2B5EF4-FFF2-40B4-BE49-F238E27FC236}">
                <a16:creationId xmlns="" xmlns:a16="http://schemas.microsoft.com/office/drawing/2014/main" id="{16578218-9DB1-412F-9D3B-B3616C0A2C42}"/>
              </a:ext>
            </a:extLst>
          </p:cNvPr>
          <p:cNvSpPr/>
          <p:nvPr/>
        </p:nvSpPr>
        <p:spPr>
          <a:xfrm>
            <a:off x="5840028" y="3978196"/>
            <a:ext cx="2620403" cy="863600"/>
          </a:xfrm>
          <a:custGeom>
            <a:avLst/>
            <a:gdLst>
              <a:gd name="connsiteX0" fmla="*/ 0 w 2620403"/>
              <a:gd name="connsiteY0" fmla="*/ 0 h 863600"/>
              <a:gd name="connsiteX1" fmla="*/ 2620403 w 2620403"/>
              <a:gd name="connsiteY1" fmla="*/ 0 h 863600"/>
              <a:gd name="connsiteX2" fmla="*/ 2620403 w 2620403"/>
              <a:gd name="connsiteY2" fmla="*/ 863600 h 863600"/>
              <a:gd name="connsiteX3" fmla="*/ 0 w 2620403"/>
              <a:gd name="connsiteY3" fmla="*/ 863600 h 863600"/>
              <a:gd name="connsiteX4" fmla="*/ 0 w 2620403"/>
              <a:gd name="connsiteY4" fmla="*/ 0 h 863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620403" h="863600">
                <a:moveTo>
                  <a:pt x="0" y="0"/>
                </a:moveTo>
                <a:lnTo>
                  <a:pt x="2620403" y="0"/>
                </a:lnTo>
                <a:lnTo>
                  <a:pt x="2620403" y="863600"/>
                </a:lnTo>
                <a:lnTo>
                  <a:pt x="0" y="863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sp3d/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30480" tIns="30480" rIns="30480" bIns="30480" numCol="1" spcCol="1270" anchor="ctr" anchorCtr="0">
            <a:noAutofit/>
          </a:bodyPr>
          <a:lstStyle/>
          <a:p>
            <a:pPr marL="57150" lvl="1" indent="-57150" algn="l" defTabSz="3556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endParaRPr lang="el-GR" sz="800" kern="1200"/>
          </a:p>
          <a:p>
            <a:pPr marL="57150" lvl="1" indent="-57150" algn="l" defTabSz="3556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endParaRPr lang="el-GR" sz="800" kern="1200" dirty="0"/>
          </a:p>
        </p:txBody>
      </p:sp>
      <p:sp>
        <p:nvSpPr>
          <p:cNvPr id="18" name="Ελεύθερη σχεδίαση: Σχήμα 17">
            <a:extLst>
              <a:ext uri="{FF2B5EF4-FFF2-40B4-BE49-F238E27FC236}">
                <a16:creationId xmlns="" xmlns:a16="http://schemas.microsoft.com/office/drawing/2014/main" id="{2ECA292E-A395-4496-A49A-8C3AE63D055C}"/>
              </a:ext>
            </a:extLst>
          </p:cNvPr>
          <p:cNvSpPr/>
          <p:nvPr/>
        </p:nvSpPr>
        <p:spPr>
          <a:xfrm>
            <a:off x="5840028" y="4841796"/>
            <a:ext cx="2620403" cy="863599"/>
          </a:xfrm>
          <a:custGeom>
            <a:avLst/>
            <a:gdLst>
              <a:gd name="connsiteX0" fmla="*/ 0 w 2620403"/>
              <a:gd name="connsiteY0" fmla="*/ 0 h 863599"/>
              <a:gd name="connsiteX1" fmla="*/ 2620403 w 2620403"/>
              <a:gd name="connsiteY1" fmla="*/ 0 h 863599"/>
              <a:gd name="connsiteX2" fmla="*/ 2620403 w 2620403"/>
              <a:gd name="connsiteY2" fmla="*/ 863599 h 863599"/>
              <a:gd name="connsiteX3" fmla="*/ 0 w 2620403"/>
              <a:gd name="connsiteY3" fmla="*/ 863599 h 863599"/>
              <a:gd name="connsiteX4" fmla="*/ 0 w 2620403"/>
              <a:gd name="connsiteY4" fmla="*/ 0 h 8635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620403" h="863599">
                <a:moveTo>
                  <a:pt x="0" y="0"/>
                </a:moveTo>
                <a:lnTo>
                  <a:pt x="2620403" y="0"/>
                </a:lnTo>
                <a:lnTo>
                  <a:pt x="2620403" y="863599"/>
                </a:lnTo>
                <a:lnTo>
                  <a:pt x="0" y="863599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sp3d/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30480" tIns="30480" rIns="30480" bIns="30480" numCol="1" spcCol="1270" anchor="ctr" anchorCtr="0">
            <a:noAutofit/>
          </a:bodyPr>
          <a:lstStyle/>
          <a:p>
            <a:pPr marL="57150" lvl="1" indent="-57150" algn="l" defTabSz="3556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endParaRPr lang="el-GR" sz="800" kern="1200" dirty="0"/>
          </a:p>
          <a:p>
            <a:pPr marL="57150" lvl="1" indent="-57150" algn="l" defTabSz="3556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endParaRPr lang="el-GR" sz="800" kern="1200"/>
          </a:p>
        </p:txBody>
      </p:sp>
      <p:sp>
        <p:nvSpPr>
          <p:cNvPr id="6" name="Ορθογώνιο: Ψαλίδισμα διαγώνιων γωνιών 5">
            <a:extLst>
              <a:ext uri="{FF2B5EF4-FFF2-40B4-BE49-F238E27FC236}">
                <a16:creationId xmlns="" xmlns:a16="http://schemas.microsoft.com/office/drawing/2014/main" id="{0BC66E00-1E4E-4D3E-9F30-D16B67EB8590}"/>
              </a:ext>
            </a:extLst>
          </p:cNvPr>
          <p:cNvSpPr/>
          <p:nvPr/>
        </p:nvSpPr>
        <p:spPr>
          <a:xfrm>
            <a:off x="2036517" y="1262884"/>
            <a:ext cx="5112568" cy="651183"/>
          </a:xfrm>
          <a:prstGeom prst="snip2DiagRect">
            <a:avLst/>
          </a:prstGeom>
          <a:solidFill>
            <a:srgbClr val="BF9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/>
              <a:t>Αποτίμηση Εκπαιδευτικού </a:t>
            </a:r>
            <a:r>
              <a:rPr lang="el-GR" dirty="0" smtClean="0"/>
              <a:t>Υλικού</a:t>
            </a:r>
            <a:endParaRPr lang="el-GR" dirty="0"/>
          </a:p>
        </p:txBody>
      </p:sp>
      <p:sp>
        <p:nvSpPr>
          <p:cNvPr id="19" name="Ελεύθερη σχεδίαση: Σχήμα 18">
            <a:extLst>
              <a:ext uri="{FF2B5EF4-FFF2-40B4-BE49-F238E27FC236}">
                <a16:creationId xmlns="" xmlns:a16="http://schemas.microsoft.com/office/drawing/2014/main" id="{1619A7E6-3C5C-4D39-B753-0FAEE4BA6C80}"/>
              </a:ext>
            </a:extLst>
          </p:cNvPr>
          <p:cNvSpPr/>
          <p:nvPr/>
        </p:nvSpPr>
        <p:spPr>
          <a:xfrm>
            <a:off x="5940151" y="3379586"/>
            <a:ext cx="2715215" cy="1201542"/>
          </a:xfrm>
          <a:custGeom>
            <a:avLst/>
            <a:gdLst>
              <a:gd name="connsiteX0" fmla="*/ 0 w 2620403"/>
              <a:gd name="connsiteY0" fmla="*/ 0 h 863599"/>
              <a:gd name="connsiteX1" fmla="*/ 2620403 w 2620403"/>
              <a:gd name="connsiteY1" fmla="*/ 0 h 863599"/>
              <a:gd name="connsiteX2" fmla="*/ 2620403 w 2620403"/>
              <a:gd name="connsiteY2" fmla="*/ 863599 h 863599"/>
              <a:gd name="connsiteX3" fmla="*/ 0 w 2620403"/>
              <a:gd name="connsiteY3" fmla="*/ 863599 h 863599"/>
              <a:gd name="connsiteX4" fmla="*/ 0 w 2620403"/>
              <a:gd name="connsiteY4" fmla="*/ 0 h 8635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620403" h="863599">
                <a:moveTo>
                  <a:pt x="0" y="0"/>
                </a:moveTo>
                <a:lnTo>
                  <a:pt x="2620403" y="0"/>
                </a:lnTo>
                <a:lnTo>
                  <a:pt x="2620403" y="863599"/>
                </a:lnTo>
                <a:lnTo>
                  <a:pt x="0" y="863599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sp3d/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30480" tIns="30480" rIns="30480" bIns="30480" numCol="1" spcCol="1270" anchor="ctr" anchorCtr="0">
            <a:noAutofit/>
          </a:bodyPr>
          <a:lstStyle/>
          <a:p>
            <a:pPr marL="171450" lvl="1" indent="-171450" algn="just" defTabSz="355600">
              <a:lnSpc>
                <a:spcPct val="90000"/>
              </a:lnSpc>
              <a:spcAft>
                <a:spcPct val="15000"/>
              </a:spcAft>
              <a:buFont typeface="Arial" panose="020B0604020202020204" pitchFamily="34" charset="0"/>
              <a:buChar char="•"/>
            </a:pPr>
            <a:r>
              <a:rPr lang="el-GR" sz="800" dirty="0"/>
              <a:t>Εκφράζεται η άποψη ότι είναι δυνατό το ΕΥ υλικό να χρησιμοποιηθεί συμπληρωματικά κατά </a:t>
            </a:r>
            <a:r>
              <a:rPr lang="el-GR" sz="800" dirty="0" smtClean="0"/>
              <a:t>τη κατ’ </a:t>
            </a:r>
            <a:r>
              <a:rPr lang="el-GR" sz="800" dirty="0" err="1" smtClean="0"/>
              <a:t>οίκον</a:t>
            </a:r>
            <a:r>
              <a:rPr lang="el-GR" sz="800" dirty="0" smtClean="0"/>
              <a:t>  </a:t>
            </a:r>
            <a:r>
              <a:rPr lang="el-GR" sz="800" dirty="0"/>
              <a:t>διδασκαλία της ενότητας που </a:t>
            </a:r>
            <a:r>
              <a:rPr lang="el-GR" sz="800" dirty="0" smtClean="0"/>
              <a:t>διαπραγματεύεται</a:t>
            </a:r>
            <a:r>
              <a:rPr lang="el-GR" sz="800" dirty="0"/>
              <a:t> </a:t>
            </a:r>
            <a:r>
              <a:rPr lang="el-GR" sz="800" dirty="0" smtClean="0"/>
              <a:t>και να αποτελέσει ένα χρήσιμο εργαλείο.</a:t>
            </a:r>
            <a:endParaRPr lang="el-GR" sz="800" dirty="0"/>
          </a:p>
        </p:txBody>
      </p:sp>
    </p:spTree>
    <p:extLst>
      <p:ext uri="{BB962C8B-B14F-4D97-AF65-F5344CB8AC3E}">
        <p14:creationId xmlns:p14="http://schemas.microsoft.com/office/powerpoint/2010/main" val="38758551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  <p:bldP spid="16" grpId="0"/>
      <p:bldP spid="19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115616" y="247581"/>
            <a:ext cx="7776864" cy="808350"/>
          </a:xfrm>
        </p:spPr>
        <p:txBody>
          <a:bodyPr>
            <a:noAutofit/>
          </a:bodyPr>
          <a:lstStyle/>
          <a:p>
            <a:r>
              <a:rPr lang="el-GR" sz="3600" dirty="0" smtClean="0"/>
              <a:t>18. </a:t>
            </a:r>
            <a:r>
              <a:rPr lang="el-GR" sz="3600" dirty="0"/>
              <a:t>Αποτελέσματα - Κύρια ευρήματα </a:t>
            </a:r>
            <a:r>
              <a:rPr lang="el-GR" sz="3600" dirty="0" smtClean="0"/>
              <a:t>2</a:t>
            </a:r>
            <a:r>
              <a:rPr lang="el-GR" sz="3600" baseline="30000" dirty="0" smtClean="0"/>
              <a:t>ου</a:t>
            </a:r>
            <a:r>
              <a:rPr lang="el-GR" sz="3600" dirty="0" smtClean="0"/>
              <a:t> μέρους της </a:t>
            </a:r>
            <a:r>
              <a:rPr lang="el-GR" sz="3600" dirty="0"/>
              <a:t>έρευνας </a:t>
            </a:r>
            <a:r>
              <a:rPr lang="el-GR" sz="3600" dirty="0" smtClean="0"/>
              <a:t>3/3</a:t>
            </a:r>
            <a:endParaRPr lang="el-GR" sz="4000" b="1" dirty="0"/>
          </a:p>
        </p:txBody>
      </p:sp>
      <p:sp>
        <p:nvSpPr>
          <p:cNvPr id="7" name="Ορθογώνιο 6">
            <a:extLst>
              <a:ext uri="{FF2B5EF4-FFF2-40B4-BE49-F238E27FC236}">
                <a16:creationId xmlns="" xmlns:a16="http://schemas.microsoft.com/office/drawing/2014/main" id="{9AE1867F-50A3-4A5B-9EB7-C18F2ED9B993}"/>
              </a:ext>
            </a:extLst>
          </p:cNvPr>
          <p:cNvSpPr/>
          <p:nvPr/>
        </p:nvSpPr>
        <p:spPr>
          <a:xfrm>
            <a:off x="2141798" y="2348836"/>
            <a:ext cx="5972048" cy="3978532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5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8" name="Ελεύθερη σχεδίαση: Σχήμα 7">
            <a:extLst>
              <a:ext uri="{FF2B5EF4-FFF2-40B4-BE49-F238E27FC236}">
                <a16:creationId xmlns="" xmlns:a16="http://schemas.microsoft.com/office/drawing/2014/main" id="{3B08C376-F01F-487D-BD86-8BBBB5CC206C}"/>
              </a:ext>
            </a:extLst>
          </p:cNvPr>
          <p:cNvSpPr/>
          <p:nvPr/>
        </p:nvSpPr>
        <p:spPr>
          <a:xfrm>
            <a:off x="2327823" y="2801199"/>
            <a:ext cx="2773227" cy="2640307"/>
          </a:xfrm>
          <a:custGeom>
            <a:avLst/>
            <a:gdLst>
              <a:gd name="connsiteX0" fmla="*/ 0 w 2773227"/>
              <a:gd name="connsiteY0" fmla="*/ 0 h 2640307"/>
              <a:gd name="connsiteX1" fmla="*/ 2773227 w 2773227"/>
              <a:gd name="connsiteY1" fmla="*/ 0 h 2640307"/>
              <a:gd name="connsiteX2" fmla="*/ 2773227 w 2773227"/>
              <a:gd name="connsiteY2" fmla="*/ 2640307 h 2640307"/>
              <a:gd name="connsiteX3" fmla="*/ 0 w 2773227"/>
              <a:gd name="connsiteY3" fmla="*/ 2640307 h 2640307"/>
              <a:gd name="connsiteX4" fmla="*/ 0 w 2773227"/>
              <a:gd name="connsiteY4" fmla="*/ 0 h 26403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73227" h="2640307">
                <a:moveTo>
                  <a:pt x="0" y="0"/>
                </a:moveTo>
                <a:lnTo>
                  <a:pt x="2773227" y="0"/>
                </a:lnTo>
                <a:lnTo>
                  <a:pt x="2773227" y="2640307"/>
                </a:lnTo>
                <a:lnTo>
                  <a:pt x="0" y="2640307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32385" tIns="32385" rIns="32385" bIns="32385" numCol="1" spcCol="1270" anchor="t" anchorCtr="0">
            <a:noAutofit/>
          </a:bodyPr>
          <a:lstStyle/>
          <a:p>
            <a:pPr marL="285750" lvl="0" indent="-285750" algn="l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Arial" panose="020B0604020202020204" pitchFamily="34" charset="0"/>
              <a:buChar char="•"/>
            </a:pPr>
            <a:r>
              <a:rPr lang="el-GR" sz="1700" dirty="0" smtClean="0"/>
              <a:t>Η ευχρηστία του Ε.Υ.</a:t>
            </a:r>
            <a:endParaRPr lang="el-GR" sz="1700" kern="1200" dirty="0"/>
          </a:p>
          <a:p>
            <a:pPr marL="285750" lvl="0" indent="-285750" algn="l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Arial" panose="020B0604020202020204" pitchFamily="34" charset="0"/>
              <a:buChar char="•"/>
            </a:pPr>
            <a:r>
              <a:rPr lang="el-GR" sz="1700" dirty="0" smtClean="0"/>
              <a:t>Η δομή και οργάνωση του Ε.Υ.</a:t>
            </a:r>
            <a:endParaRPr lang="el-GR" sz="1700" kern="1200" dirty="0"/>
          </a:p>
          <a:p>
            <a:pPr marL="285750" lvl="0" indent="-285750" algn="l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Arial" panose="020B0604020202020204" pitchFamily="34" charset="0"/>
              <a:buChar char="•"/>
            </a:pPr>
            <a:r>
              <a:rPr lang="el-GR" sz="1700" dirty="0" smtClean="0"/>
              <a:t>Ποικιλία ασκήσεων και </a:t>
            </a:r>
            <a:r>
              <a:rPr lang="el-GR" sz="1700" dirty="0" err="1" smtClean="0"/>
              <a:t>διαδραστικών</a:t>
            </a:r>
            <a:r>
              <a:rPr lang="el-GR" sz="1700" dirty="0" smtClean="0"/>
              <a:t> βίντεο</a:t>
            </a:r>
            <a:endParaRPr lang="el-GR" sz="1700" kern="1200" dirty="0"/>
          </a:p>
          <a:p>
            <a:pPr marL="285750" lvl="0" indent="-285750" algn="l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Arial" panose="020B0604020202020204" pitchFamily="34" charset="0"/>
              <a:buChar char="•"/>
            </a:pPr>
            <a:r>
              <a:rPr lang="el-GR" sz="1700" dirty="0" smtClean="0"/>
              <a:t>Είναι σύγχρονο</a:t>
            </a:r>
            <a:endParaRPr lang="el-GR" sz="1700" dirty="0"/>
          </a:p>
          <a:p>
            <a:pPr marL="285750" lvl="0" indent="-285750" algn="l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Arial" panose="020B0604020202020204" pitchFamily="34" charset="0"/>
              <a:buChar char="•"/>
            </a:pPr>
            <a:r>
              <a:rPr lang="el-GR" sz="1700" kern="1200" dirty="0"/>
              <a:t>Εμπλέκει τους μαθητές στη μάθηση</a:t>
            </a:r>
          </a:p>
          <a:p>
            <a:pPr marL="285750" lvl="0" indent="-285750" algn="l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Arial" panose="020B0604020202020204" pitchFamily="34" charset="0"/>
              <a:buChar char="•"/>
            </a:pPr>
            <a:endParaRPr lang="el-GR" sz="1700" kern="1200" dirty="0"/>
          </a:p>
          <a:p>
            <a:pPr marL="0" lvl="0" indent="0" algn="l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el-GR" sz="1700" kern="1200" dirty="0"/>
          </a:p>
        </p:txBody>
      </p:sp>
      <p:sp>
        <p:nvSpPr>
          <p:cNvPr id="9" name="Ελεύθερη σχεδίαση: Σχήμα 8">
            <a:extLst>
              <a:ext uri="{FF2B5EF4-FFF2-40B4-BE49-F238E27FC236}">
                <a16:creationId xmlns="" xmlns:a16="http://schemas.microsoft.com/office/drawing/2014/main" id="{86D3AC3B-E7B8-4EA6-9EF7-3C763EC0EBC5}"/>
              </a:ext>
            </a:extLst>
          </p:cNvPr>
          <p:cNvSpPr/>
          <p:nvPr/>
        </p:nvSpPr>
        <p:spPr>
          <a:xfrm>
            <a:off x="5155280" y="2907761"/>
            <a:ext cx="2773227" cy="2393447"/>
          </a:xfrm>
          <a:custGeom>
            <a:avLst/>
            <a:gdLst>
              <a:gd name="connsiteX0" fmla="*/ 0 w 2773227"/>
              <a:gd name="connsiteY0" fmla="*/ 0 h 2640307"/>
              <a:gd name="connsiteX1" fmla="*/ 2773227 w 2773227"/>
              <a:gd name="connsiteY1" fmla="*/ 0 h 2640307"/>
              <a:gd name="connsiteX2" fmla="*/ 2773227 w 2773227"/>
              <a:gd name="connsiteY2" fmla="*/ 2640307 h 2640307"/>
              <a:gd name="connsiteX3" fmla="*/ 0 w 2773227"/>
              <a:gd name="connsiteY3" fmla="*/ 2640307 h 2640307"/>
              <a:gd name="connsiteX4" fmla="*/ 0 w 2773227"/>
              <a:gd name="connsiteY4" fmla="*/ 0 h 26403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73227" h="2640307">
                <a:moveTo>
                  <a:pt x="0" y="0"/>
                </a:moveTo>
                <a:lnTo>
                  <a:pt x="2773227" y="0"/>
                </a:lnTo>
                <a:lnTo>
                  <a:pt x="2773227" y="2640307"/>
                </a:lnTo>
                <a:lnTo>
                  <a:pt x="0" y="2640307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32385" tIns="32385" rIns="32385" bIns="32385" numCol="1" spcCol="1270" anchor="t" anchorCtr="0">
            <a:noAutofit/>
          </a:bodyPr>
          <a:lstStyle/>
          <a:p>
            <a:pPr lvl="0" algn="l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l-GR" sz="1700" kern="1200" dirty="0"/>
          </a:p>
          <a:p>
            <a:pPr marL="285750" lvl="0" indent="-285750" algn="l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Arial" panose="020B0604020202020204" pitchFamily="34" charset="0"/>
              <a:buChar char="•"/>
            </a:pPr>
            <a:r>
              <a:rPr lang="el-GR" sz="1700" kern="1200" dirty="0" smtClean="0"/>
              <a:t>Έλλειψη ηχητικής παρουσίασης σε ορισμένα βίντεο.</a:t>
            </a:r>
            <a:endParaRPr lang="el-GR" sz="1700" kern="1200" dirty="0"/>
          </a:p>
          <a:p>
            <a:pPr marL="285750" lvl="0" indent="-285750" algn="l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Arial" panose="020B0604020202020204" pitchFamily="34" charset="0"/>
              <a:buChar char="•"/>
            </a:pPr>
            <a:r>
              <a:rPr lang="el-GR" sz="1700" dirty="0" smtClean="0"/>
              <a:t>Οι ευκολία στην απάντηση των ερωτήσεων.</a:t>
            </a:r>
            <a:endParaRPr lang="el-GR" sz="1700" kern="1200" dirty="0"/>
          </a:p>
          <a:p>
            <a:pPr marL="0" lvl="0" indent="0" algn="l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el-GR" sz="1700" kern="1200" dirty="0"/>
          </a:p>
        </p:txBody>
      </p:sp>
      <p:sp>
        <p:nvSpPr>
          <p:cNvPr id="10" name="Σταυρός 9">
            <a:extLst>
              <a:ext uri="{FF2B5EF4-FFF2-40B4-BE49-F238E27FC236}">
                <a16:creationId xmlns="" xmlns:a16="http://schemas.microsoft.com/office/drawing/2014/main" id="{225D2CC0-1F86-4BCD-9229-149E92381EB5}"/>
              </a:ext>
            </a:extLst>
          </p:cNvPr>
          <p:cNvSpPr/>
          <p:nvPr/>
        </p:nvSpPr>
        <p:spPr>
          <a:xfrm>
            <a:off x="1524000" y="1929172"/>
            <a:ext cx="1166952" cy="1166952"/>
          </a:xfrm>
          <a:prstGeom prst="plus">
            <a:avLst>
              <a:gd name="adj" fmla="val 32810"/>
            </a:avLst>
          </a:prstGeom>
          <a:solidFill>
            <a:srgbClr val="BF9000"/>
          </a:solidFill>
          <a:ln>
            <a:solidFill>
              <a:srgbClr val="931B1B"/>
            </a:solidFill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1" name="Ορθογώνιο 10">
            <a:extLst>
              <a:ext uri="{FF2B5EF4-FFF2-40B4-BE49-F238E27FC236}">
                <a16:creationId xmlns="" xmlns:a16="http://schemas.microsoft.com/office/drawing/2014/main" id="{6025EAFB-BD92-47E4-992F-13939523D891}"/>
              </a:ext>
            </a:extLst>
          </p:cNvPr>
          <p:cNvSpPr/>
          <p:nvPr/>
        </p:nvSpPr>
        <p:spPr>
          <a:xfrm>
            <a:off x="7290116" y="2348836"/>
            <a:ext cx="1098307" cy="376380"/>
          </a:xfrm>
          <a:prstGeom prst="rect">
            <a:avLst/>
          </a:prstGeom>
          <a:solidFill>
            <a:srgbClr val="931B1B"/>
          </a:solidFill>
          <a:ln>
            <a:solidFill>
              <a:srgbClr val="BF9000"/>
            </a:solidFill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2" name="Ευθεία γραμμή σύνδεσης 11">
            <a:extLst>
              <a:ext uri="{FF2B5EF4-FFF2-40B4-BE49-F238E27FC236}">
                <a16:creationId xmlns="" xmlns:a16="http://schemas.microsoft.com/office/drawing/2014/main" id="{196C22F2-89DE-4322-89E3-27D170D28112}"/>
              </a:ext>
            </a:extLst>
          </p:cNvPr>
          <p:cNvSpPr/>
          <p:nvPr/>
        </p:nvSpPr>
        <p:spPr>
          <a:xfrm>
            <a:off x="5127822" y="2913407"/>
            <a:ext cx="686" cy="2521748"/>
          </a:xfrm>
          <a:prstGeom prst="line">
            <a:avLst/>
          </a:prstGeom>
        </p:spPr>
        <p:style>
          <a:lnRef idx="2">
            <a:schemeClr val="accent1">
              <a:shade val="60000"/>
              <a:hueOff val="0"/>
              <a:satOff val="0"/>
              <a:lumOff val="0"/>
              <a:alphaOff val="0"/>
            </a:schemeClr>
          </a:lnRef>
          <a:fillRef idx="0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grpSp>
        <p:nvGrpSpPr>
          <p:cNvPr id="14" name="Ομάδα 13">
            <a:extLst>
              <a:ext uri="{FF2B5EF4-FFF2-40B4-BE49-F238E27FC236}">
                <a16:creationId xmlns="" xmlns:a16="http://schemas.microsoft.com/office/drawing/2014/main" id="{B89FFE09-8573-449B-960A-EF71F9F1529F}"/>
              </a:ext>
            </a:extLst>
          </p:cNvPr>
          <p:cNvGrpSpPr/>
          <p:nvPr/>
        </p:nvGrpSpPr>
        <p:grpSpPr>
          <a:xfrm>
            <a:off x="3133898" y="1178999"/>
            <a:ext cx="3868304" cy="1500346"/>
            <a:chOff x="3386024" y="1297633"/>
            <a:chExt cx="3348883" cy="1500346"/>
          </a:xfrm>
        </p:grpSpPr>
        <p:sp>
          <p:nvSpPr>
            <p:cNvPr id="15" name="Ελεύθερη σχεδίαση: Σχήμα 14">
              <a:extLst>
                <a:ext uri="{FF2B5EF4-FFF2-40B4-BE49-F238E27FC236}">
                  <a16:creationId xmlns="" xmlns:a16="http://schemas.microsoft.com/office/drawing/2014/main" id="{AEC4A1CB-45B5-41B3-9DAC-1B9689023320}"/>
                </a:ext>
              </a:extLst>
            </p:cNvPr>
            <p:cNvSpPr/>
            <p:nvPr/>
          </p:nvSpPr>
          <p:spPr>
            <a:xfrm rot="21600000">
              <a:off x="3386024" y="1326671"/>
              <a:ext cx="1483216" cy="1415040"/>
            </a:xfrm>
            <a:custGeom>
              <a:avLst/>
              <a:gdLst>
                <a:gd name="connsiteX0" fmla="*/ 0 w 1415040"/>
                <a:gd name="connsiteY0" fmla="*/ 987952 h 1483216"/>
                <a:gd name="connsiteX1" fmla="*/ 353760 w 1415040"/>
                <a:gd name="connsiteY1" fmla="*/ 987952 h 1483216"/>
                <a:gd name="connsiteX2" fmla="*/ 353760 w 1415040"/>
                <a:gd name="connsiteY2" fmla="*/ 0 h 1483216"/>
                <a:gd name="connsiteX3" fmla="*/ 1061280 w 1415040"/>
                <a:gd name="connsiteY3" fmla="*/ 0 h 1483216"/>
                <a:gd name="connsiteX4" fmla="*/ 1061280 w 1415040"/>
                <a:gd name="connsiteY4" fmla="*/ 987952 h 1483216"/>
                <a:gd name="connsiteX5" fmla="*/ 1415040 w 1415040"/>
                <a:gd name="connsiteY5" fmla="*/ 987952 h 1483216"/>
                <a:gd name="connsiteX6" fmla="*/ 707520 w 1415040"/>
                <a:gd name="connsiteY6" fmla="*/ 1483216 h 1483216"/>
                <a:gd name="connsiteX7" fmla="*/ 0 w 1415040"/>
                <a:gd name="connsiteY7" fmla="*/ 987952 h 1483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415040" h="1483216">
                  <a:moveTo>
                    <a:pt x="942541" y="1483216"/>
                  </a:moveTo>
                  <a:lnTo>
                    <a:pt x="942541" y="1112412"/>
                  </a:lnTo>
                  <a:lnTo>
                    <a:pt x="0" y="1112412"/>
                  </a:lnTo>
                  <a:lnTo>
                    <a:pt x="0" y="370804"/>
                  </a:lnTo>
                  <a:lnTo>
                    <a:pt x="942541" y="370804"/>
                  </a:lnTo>
                  <a:lnTo>
                    <a:pt x="942541" y="0"/>
                  </a:lnTo>
                  <a:lnTo>
                    <a:pt x="1415040" y="741608"/>
                  </a:lnTo>
                  <a:lnTo>
                    <a:pt x="942541" y="1483216"/>
                  </a:ln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>
              <a:solidFill>
                <a:srgbClr val="931B1B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13792" tIns="467551" rIns="361424" bIns="467552" numCol="1" spcCol="1270" anchor="ctr" anchorCtr="0">
              <a:noAutofit/>
            </a:bodyPr>
            <a:lstStyle/>
            <a:p>
              <a:pPr marL="0" lvl="0" indent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l-GR" sz="1600" kern="1200" dirty="0"/>
                <a:t>Δυνατά σημεία</a:t>
              </a:r>
            </a:p>
          </p:txBody>
        </p:sp>
        <p:sp>
          <p:nvSpPr>
            <p:cNvPr id="16" name="Ελεύθερη σχεδίαση: Σχήμα 15">
              <a:extLst>
                <a:ext uri="{FF2B5EF4-FFF2-40B4-BE49-F238E27FC236}">
                  <a16:creationId xmlns="" xmlns:a16="http://schemas.microsoft.com/office/drawing/2014/main" id="{8C474155-A6B8-4BBC-8A6C-54A9DB9D7F8E}"/>
                </a:ext>
              </a:extLst>
            </p:cNvPr>
            <p:cNvSpPr/>
            <p:nvPr/>
          </p:nvSpPr>
          <p:spPr>
            <a:xfrm>
              <a:off x="5251691" y="1297633"/>
              <a:ext cx="1483216" cy="1500346"/>
            </a:xfrm>
            <a:custGeom>
              <a:avLst/>
              <a:gdLst>
                <a:gd name="connsiteX0" fmla="*/ 0 w 1747142"/>
                <a:gd name="connsiteY0" fmla="*/ 1007438 h 1549905"/>
                <a:gd name="connsiteX1" fmla="*/ 436786 w 1747142"/>
                <a:gd name="connsiteY1" fmla="*/ 1007438 h 1549905"/>
                <a:gd name="connsiteX2" fmla="*/ 436786 w 1747142"/>
                <a:gd name="connsiteY2" fmla="*/ 0 h 1549905"/>
                <a:gd name="connsiteX3" fmla="*/ 1310357 w 1747142"/>
                <a:gd name="connsiteY3" fmla="*/ 0 h 1549905"/>
                <a:gd name="connsiteX4" fmla="*/ 1310357 w 1747142"/>
                <a:gd name="connsiteY4" fmla="*/ 1007438 h 1549905"/>
                <a:gd name="connsiteX5" fmla="*/ 1747142 w 1747142"/>
                <a:gd name="connsiteY5" fmla="*/ 1007438 h 1549905"/>
                <a:gd name="connsiteX6" fmla="*/ 873571 w 1747142"/>
                <a:gd name="connsiteY6" fmla="*/ 1549905 h 1549905"/>
                <a:gd name="connsiteX7" fmla="*/ 0 w 1747142"/>
                <a:gd name="connsiteY7" fmla="*/ 1007438 h 15499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47142" h="1549905">
                  <a:moveTo>
                    <a:pt x="611500" y="0"/>
                  </a:moveTo>
                  <a:lnTo>
                    <a:pt x="611500" y="387477"/>
                  </a:lnTo>
                  <a:lnTo>
                    <a:pt x="1747141" y="387477"/>
                  </a:lnTo>
                  <a:lnTo>
                    <a:pt x="1747141" y="1162429"/>
                  </a:lnTo>
                  <a:lnTo>
                    <a:pt x="611500" y="1162429"/>
                  </a:lnTo>
                  <a:lnTo>
                    <a:pt x="611500" y="1549905"/>
                  </a:lnTo>
                  <a:lnTo>
                    <a:pt x="1" y="774953"/>
                  </a:lnTo>
                  <a:lnTo>
                    <a:pt x="611500" y="0"/>
                  </a:lnTo>
                  <a:close/>
                </a:path>
              </a:pathLst>
            </a:custGeom>
            <a:solidFill>
              <a:srgbClr val="931B1B"/>
            </a:solidFill>
            <a:ln>
              <a:solidFill>
                <a:srgbClr val="BF9000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85026" tIns="550578" rIns="113792" bIns="550578" numCol="1" spcCol="1270" anchor="ctr" anchorCtr="0">
              <a:noAutofit/>
            </a:bodyPr>
            <a:lstStyle/>
            <a:p>
              <a:pPr marL="0" lvl="0" indent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l-GR" sz="1600" kern="1200" dirty="0"/>
                <a:t>Αδύναμα σημεία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9581826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405208" y="548680"/>
            <a:ext cx="7199240" cy="765652"/>
          </a:xfrm>
        </p:spPr>
        <p:txBody>
          <a:bodyPr>
            <a:noAutofit/>
          </a:bodyPr>
          <a:lstStyle/>
          <a:p>
            <a:r>
              <a:rPr lang="el-GR" sz="3600" dirty="0"/>
              <a:t>1. Σκοπός εργασίας</a:t>
            </a:r>
            <a:endParaRPr lang="el-GR" sz="3600" b="1" dirty="0"/>
          </a:p>
        </p:txBody>
      </p:sp>
      <p:sp>
        <p:nvSpPr>
          <p:cNvPr id="5" name="Ορθογώνιο: Στρογγύλεμα γωνιών 4">
            <a:extLst>
              <a:ext uri="{FF2B5EF4-FFF2-40B4-BE49-F238E27FC236}">
                <a16:creationId xmlns="" xmlns:a16="http://schemas.microsoft.com/office/drawing/2014/main" id="{C6A418A3-680E-4E4D-9757-C009B5A91472}"/>
              </a:ext>
            </a:extLst>
          </p:cNvPr>
          <p:cNvSpPr/>
          <p:nvPr/>
        </p:nvSpPr>
        <p:spPr>
          <a:xfrm>
            <a:off x="1380016" y="1628800"/>
            <a:ext cx="6804756" cy="4068452"/>
          </a:xfrm>
          <a:prstGeom prst="roundRect">
            <a:avLst/>
          </a:prstGeom>
          <a:solidFill>
            <a:srgbClr val="BF9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l-GR" dirty="0" smtClean="0"/>
              <a:t>Σκοπός </a:t>
            </a:r>
            <a:r>
              <a:rPr lang="el-GR" dirty="0"/>
              <a:t>της παρούσας εργασίας αποτέλεσε </a:t>
            </a:r>
            <a:r>
              <a:rPr lang="el-GR" dirty="0" smtClean="0"/>
              <a:t>ο σχεδιασμός και η ανάπτυξη </a:t>
            </a:r>
            <a:r>
              <a:rPr lang="el-GR" b="1" dirty="0"/>
              <a:t>εκπαιδευτικού </a:t>
            </a:r>
            <a:r>
              <a:rPr lang="el-GR" b="1" dirty="0" smtClean="0"/>
              <a:t>υλικού σύμφωνα με τις αρχές και τη μεθοδολογία της Εξ Αποστάσεως Εκπαίδευσης</a:t>
            </a:r>
            <a:r>
              <a:rPr lang="el-GR" dirty="0"/>
              <a:t> </a:t>
            </a:r>
            <a:r>
              <a:rPr lang="el-GR" dirty="0" smtClean="0"/>
              <a:t>για παιδιά που κάνουν κατ’ </a:t>
            </a:r>
            <a:r>
              <a:rPr lang="el-GR" dirty="0" err="1" smtClean="0"/>
              <a:t>οίκον</a:t>
            </a:r>
            <a:r>
              <a:rPr lang="el-GR" dirty="0" smtClean="0"/>
              <a:t> διδασκαλία στο μάθημα των Μαθηματικών στα κεφάλαια «Ο χρόνος και η ώρα» στη ΄Β </a:t>
            </a:r>
            <a:r>
              <a:rPr lang="el-GR" dirty="0"/>
              <a:t>Δημοτικού.  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726484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043608" y="332656"/>
            <a:ext cx="7776864" cy="576064"/>
          </a:xfrm>
        </p:spPr>
        <p:txBody>
          <a:bodyPr>
            <a:noAutofit/>
          </a:bodyPr>
          <a:lstStyle/>
          <a:p>
            <a:r>
              <a:rPr lang="el-GR" sz="3600" dirty="0" smtClean="0"/>
              <a:t>19. </a:t>
            </a:r>
            <a:r>
              <a:rPr lang="el-GR" sz="3600" dirty="0"/>
              <a:t>Συμπεράσματα </a:t>
            </a:r>
            <a:r>
              <a:rPr lang="el-GR" sz="3600" dirty="0" smtClean="0"/>
              <a:t>Ερευνών</a:t>
            </a:r>
            <a:endParaRPr lang="el-GR" sz="4000" b="1" dirty="0"/>
          </a:p>
        </p:txBody>
      </p:sp>
      <p:sp>
        <p:nvSpPr>
          <p:cNvPr id="9" name="Ορθογώνιο: Στρογγύλεμα γωνιών 8">
            <a:extLst>
              <a:ext uri="{FF2B5EF4-FFF2-40B4-BE49-F238E27FC236}">
                <a16:creationId xmlns="" xmlns:a16="http://schemas.microsoft.com/office/drawing/2014/main" id="{C7CA89AB-3447-4A4F-A2BC-78D2055D4921}"/>
              </a:ext>
            </a:extLst>
          </p:cNvPr>
          <p:cNvSpPr/>
          <p:nvPr/>
        </p:nvSpPr>
        <p:spPr>
          <a:xfrm>
            <a:off x="1043608" y="1340768"/>
            <a:ext cx="6984776" cy="1900847"/>
          </a:xfrm>
          <a:prstGeom prst="roundRect">
            <a:avLst/>
          </a:prstGeom>
          <a:solidFill>
            <a:srgbClr val="BF9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0" indent="0" algn="just" defTabSz="8445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el-GR" sz="2000" kern="1200" dirty="0"/>
          </a:p>
          <a:p>
            <a:pPr marL="342900" indent="-342900" algn="just" defTabSz="844550">
              <a:lnSpc>
                <a:spcPct val="90000"/>
              </a:lnSpc>
              <a:spcAft>
                <a:spcPct val="35000"/>
              </a:spcAft>
              <a:buFont typeface="Wingdings" panose="05000000000000000000" pitchFamily="2" charset="2"/>
              <a:buChar char="Ø"/>
            </a:pPr>
            <a:r>
              <a:rPr lang="el-GR" sz="2000" kern="1200" dirty="0"/>
              <a:t>Έχει δημιουργηθεί με βάση τις αρχές και τη μεθοδολογία της εξ αποστάσεως εκπαίδευσης</a:t>
            </a:r>
          </a:p>
          <a:p>
            <a:pPr marL="342900" indent="-342900" algn="just" defTabSz="844550">
              <a:lnSpc>
                <a:spcPct val="90000"/>
              </a:lnSpc>
              <a:spcAft>
                <a:spcPct val="35000"/>
              </a:spcAft>
              <a:buFont typeface="Wingdings" panose="05000000000000000000" pitchFamily="2" charset="2"/>
              <a:buChar char="Ø"/>
            </a:pPr>
            <a:r>
              <a:rPr lang="el-GR" sz="2000" dirty="0"/>
              <a:t>Κατά τη δημιουργία του λήφθηκαν υπόψη οι αρχές της πολυμεσικής μάθησης</a:t>
            </a:r>
            <a:endParaRPr lang="el-GR" sz="2000" kern="1200" dirty="0"/>
          </a:p>
          <a:p>
            <a:pPr marL="0" lvl="0" indent="0" algn="just" defTabSz="8445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el-GR" sz="2400" kern="1200" dirty="0"/>
          </a:p>
        </p:txBody>
      </p:sp>
      <p:sp>
        <p:nvSpPr>
          <p:cNvPr id="10" name="Ορθογώνιο: Στρογγύλεμα γωνιών 9">
            <a:extLst>
              <a:ext uri="{FF2B5EF4-FFF2-40B4-BE49-F238E27FC236}">
                <a16:creationId xmlns="" xmlns:a16="http://schemas.microsoft.com/office/drawing/2014/main" id="{71C57DA9-AD20-4749-8828-987992A876EE}"/>
              </a:ext>
            </a:extLst>
          </p:cNvPr>
          <p:cNvSpPr/>
          <p:nvPr/>
        </p:nvSpPr>
        <p:spPr>
          <a:xfrm>
            <a:off x="1727684" y="3367288"/>
            <a:ext cx="6984776" cy="3394256"/>
          </a:xfrm>
          <a:prstGeom prst="roundRect">
            <a:avLst/>
          </a:prstGeom>
          <a:solidFill>
            <a:srgbClr val="931B1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0" indent="0" algn="just" defTabSz="8445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el-GR" sz="2000" kern="1200" dirty="0"/>
          </a:p>
          <a:p>
            <a:pPr marL="342900" indent="-342900" algn="just" defTabSz="844550">
              <a:lnSpc>
                <a:spcPct val="90000"/>
              </a:lnSpc>
              <a:spcAft>
                <a:spcPct val="35000"/>
              </a:spcAft>
              <a:buFont typeface="Wingdings" panose="05000000000000000000" pitchFamily="2" charset="2"/>
              <a:buChar char="Ø"/>
            </a:pPr>
            <a:r>
              <a:rPr lang="el-GR" sz="2000" kern="1200" dirty="0"/>
              <a:t>Είναι εύχρηστο</a:t>
            </a:r>
          </a:p>
          <a:p>
            <a:pPr marL="342900" indent="-342900" algn="just" defTabSz="844550">
              <a:lnSpc>
                <a:spcPct val="90000"/>
              </a:lnSpc>
              <a:spcAft>
                <a:spcPct val="35000"/>
              </a:spcAft>
              <a:buFont typeface="Wingdings" panose="05000000000000000000" pitchFamily="2" charset="2"/>
              <a:buChar char="Ø"/>
            </a:pPr>
            <a:r>
              <a:rPr lang="el-GR" sz="2000" dirty="0"/>
              <a:t>Το διδακτικό του περιεχόμενο είναι πλήρες και </a:t>
            </a:r>
            <a:r>
              <a:rPr lang="el-GR" sz="2000" dirty="0" smtClean="0"/>
              <a:t>επαρκές</a:t>
            </a:r>
          </a:p>
          <a:p>
            <a:pPr marL="342900" indent="-342900" algn="just" defTabSz="844550">
              <a:lnSpc>
                <a:spcPct val="90000"/>
              </a:lnSpc>
              <a:spcAft>
                <a:spcPct val="35000"/>
              </a:spcAft>
              <a:buFont typeface="Wingdings" panose="05000000000000000000" pitchFamily="2" charset="2"/>
              <a:buChar char="Ø"/>
            </a:pPr>
            <a:r>
              <a:rPr lang="el-GR" sz="2000" dirty="0" smtClean="0"/>
              <a:t>Θα το επέλεγαν για να διδάξουν τη συγκεκριμένη ηλικιακή ομάδα, για να </a:t>
            </a:r>
            <a:r>
              <a:rPr lang="el-GR" sz="2000" dirty="0" err="1" smtClean="0"/>
              <a:t>αλληλεπιδράσουν</a:t>
            </a:r>
            <a:r>
              <a:rPr lang="el-GR" sz="2000" dirty="0" smtClean="0"/>
              <a:t> τα παιδιά με αυτό καθώς και για να ενισχύσουν την αυτοπεποίθησή τους.</a:t>
            </a:r>
            <a:endParaRPr lang="el-GR" sz="2000" dirty="0"/>
          </a:p>
          <a:p>
            <a:pPr marL="342900" indent="-342900" algn="just" defTabSz="844550">
              <a:lnSpc>
                <a:spcPct val="90000"/>
              </a:lnSpc>
              <a:spcAft>
                <a:spcPct val="35000"/>
              </a:spcAft>
              <a:buFont typeface="Wingdings" panose="05000000000000000000" pitchFamily="2" charset="2"/>
              <a:buChar char="Ø"/>
            </a:pPr>
            <a:r>
              <a:rPr lang="el-GR" sz="2000" dirty="0"/>
              <a:t>Δύναται να χρησιμοποιηθεί ως συμπληρωματικό μέσο για τη διδασκαλία της συγκεκριμένης ενότητας</a:t>
            </a:r>
            <a:endParaRPr lang="el-GR" sz="2000" kern="1200" dirty="0"/>
          </a:p>
          <a:p>
            <a:pPr marL="0" lvl="0" indent="0" algn="just" defTabSz="8445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el-GR" sz="2400" kern="1200" dirty="0"/>
          </a:p>
        </p:txBody>
      </p:sp>
      <p:sp>
        <p:nvSpPr>
          <p:cNvPr id="11" name="Ορθογώνιο 10">
            <a:extLst>
              <a:ext uri="{FF2B5EF4-FFF2-40B4-BE49-F238E27FC236}">
                <a16:creationId xmlns="" xmlns:a16="http://schemas.microsoft.com/office/drawing/2014/main" id="{34922456-0940-464B-A316-BC2A161ADB1E}"/>
              </a:ext>
            </a:extLst>
          </p:cNvPr>
          <p:cNvSpPr/>
          <p:nvPr/>
        </p:nvSpPr>
        <p:spPr>
          <a:xfrm>
            <a:off x="5220072" y="1243734"/>
            <a:ext cx="2956034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l-GR" b="1" u="sng" dirty="0" smtClean="0">
                <a:solidFill>
                  <a:srgbClr val="931B1B"/>
                </a:solidFill>
              </a:rPr>
              <a:t>1</a:t>
            </a:r>
            <a:r>
              <a:rPr lang="el-GR" b="1" u="sng" baseline="30000" dirty="0" smtClean="0">
                <a:solidFill>
                  <a:srgbClr val="931B1B"/>
                </a:solidFill>
              </a:rPr>
              <a:t>ο</a:t>
            </a:r>
            <a:r>
              <a:rPr lang="el-GR" b="1" u="sng" dirty="0" smtClean="0">
                <a:solidFill>
                  <a:srgbClr val="931B1B"/>
                </a:solidFill>
              </a:rPr>
              <a:t> μέρος Έρευνας</a:t>
            </a:r>
            <a:endParaRPr lang="el-GR" b="1" u="sng" dirty="0">
              <a:ln w="12700" cmpd="sng">
                <a:solidFill>
                  <a:schemeClr val="accent4"/>
                </a:solidFill>
                <a:prstDash val="solid"/>
              </a:ln>
              <a:solidFill>
                <a:srgbClr val="931B1B"/>
              </a:solidFill>
            </a:endParaRPr>
          </a:p>
        </p:txBody>
      </p:sp>
      <p:sp>
        <p:nvSpPr>
          <p:cNvPr id="12" name="Ορθογώνιο 11">
            <a:extLst>
              <a:ext uri="{FF2B5EF4-FFF2-40B4-BE49-F238E27FC236}">
                <a16:creationId xmlns="" xmlns:a16="http://schemas.microsoft.com/office/drawing/2014/main" id="{EB2ED4A2-A43D-4F77-941B-E0957C978A2A}"/>
              </a:ext>
            </a:extLst>
          </p:cNvPr>
          <p:cNvSpPr/>
          <p:nvPr/>
        </p:nvSpPr>
        <p:spPr>
          <a:xfrm>
            <a:off x="5580112" y="3361568"/>
            <a:ext cx="2956034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l-GR" b="1" u="sng" dirty="0" smtClean="0">
                <a:solidFill>
                  <a:srgbClr val="BF9000"/>
                </a:solidFill>
              </a:rPr>
              <a:t>2</a:t>
            </a:r>
            <a:r>
              <a:rPr lang="el-GR" b="1" u="sng" baseline="30000" dirty="0" smtClean="0">
                <a:solidFill>
                  <a:srgbClr val="BF9000"/>
                </a:solidFill>
              </a:rPr>
              <a:t>ο</a:t>
            </a:r>
            <a:r>
              <a:rPr lang="el-GR" b="1" u="sng" dirty="0" smtClean="0">
                <a:solidFill>
                  <a:srgbClr val="BF9000"/>
                </a:solidFill>
              </a:rPr>
              <a:t> μέρος  Έρευνας</a:t>
            </a:r>
            <a:endParaRPr lang="el-GR" b="1" u="sng" dirty="0">
              <a:ln w="12700" cmpd="sng">
                <a:solidFill>
                  <a:schemeClr val="accent4"/>
                </a:solidFill>
                <a:prstDash val="solid"/>
              </a:ln>
              <a:solidFill>
                <a:srgbClr val="BF9000"/>
              </a:solidFill>
            </a:endParaRPr>
          </a:p>
        </p:txBody>
      </p:sp>
      <p:sp>
        <p:nvSpPr>
          <p:cNvPr id="3" name="Ορθογώνιο 2"/>
          <p:cNvSpPr/>
          <p:nvPr/>
        </p:nvSpPr>
        <p:spPr>
          <a:xfrm>
            <a:off x="592486" y="1438991"/>
            <a:ext cx="356334" cy="1922577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l-GR" sz="1100" dirty="0" smtClean="0"/>
          </a:p>
          <a:p>
            <a:pPr algn="ctr"/>
            <a:endParaRPr lang="el-GR" sz="1100" dirty="0"/>
          </a:p>
          <a:p>
            <a:pPr algn="ctr"/>
            <a:r>
              <a:rPr lang="el-GR" sz="1100" dirty="0" smtClean="0"/>
              <a:t>Α</a:t>
            </a:r>
          </a:p>
          <a:p>
            <a:pPr algn="ctr"/>
            <a:r>
              <a:rPr lang="el-GR" sz="1100" dirty="0" smtClean="0"/>
              <a:t>Ξ</a:t>
            </a:r>
          </a:p>
          <a:p>
            <a:pPr algn="ctr"/>
            <a:r>
              <a:rPr lang="el-GR" sz="1100" dirty="0" smtClean="0"/>
              <a:t>Ι</a:t>
            </a:r>
          </a:p>
          <a:p>
            <a:pPr algn="ctr"/>
            <a:r>
              <a:rPr lang="el-GR" sz="1100" dirty="0" smtClean="0"/>
              <a:t>Ο</a:t>
            </a:r>
          </a:p>
          <a:p>
            <a:pPr algn="ctr"/>
            <a:r>
              <a:rPr lang="el-GR" sz="1100" dirty="0" smtClean="0"/>
              <a:t>Λ</a:t>
            </a:r>
          </a:p>
          <a:p>
            <a:pPr algn="ctr"/>
            <a:r>
              <a:rPr lang="el-GR" sz="1100" dirty="0" smtClean="0"/>
              <a:t>Ο</a:t>
            </a:r>
          </a:p>
          <a:p>
            <a:pPr algn="ctr"/>
            <a:r>
              <a:rPr lang="el-GR" sz="1100" dirty="0" smtClean="0"/>
              <a:t>Γ</a:t>
            </a:r>
          </a:p>
          <a:p>
            <a:pPr algn="ctr"/>
            <a:r>
              <a:rPr lang="el-GR" sz="1100" dirty="0" smtClean="0"/>
              <a:t>Η</a:t>
            </a:r>
          </a:p>
          <a:p>
            <a:pPr algn="ctr"/>
            <a:r>
              <a:rPr lang="el-GR" sz="1100" dirty="0" smtClean="0"/>
              <a:t>Τ</a:t>
            </a:r>
          </a:p>
          <a:p>
            <a:pPr algn="ctr"/>
            <a:r>
              <a:rPr lang="el-GR" sz="1100" dirty="0" smtClean="0"/>
              <a:t>Ε</a:t>
            </a:r>
          </a:p>
          <a:p>
            <a:pPr algn="ctr"/>
            <a:r>
              <a:rPr lang="el-GR" sz="1100" dirty="0"/>
              <a:t>Σ</a:t>
            </a:r>
            <a:endParaRPr lang="el-GR" sz="1100" dirty="0" smtClean="0"/>
          </a:p>
          <a:p>
            <a:pPr algn="ctr"/>
            <a:endParaRPr lang="el-GR" dirty="0"/>
          </a:p>
        </p:txBody>
      </p:sp>
      <p:sp>
        <p:nvSpPr>
          <p:cNvPr id="4" name="Ορθογώνιο 3"/>
          <p:cNvSpPr/>
          <p:nvPr/>
        </p:nvSpPr>
        <p:spPr>
          <a:xfrm>
            <a:off x="827584" y="3501008"/>
            <a:ext cx="723786" cy="280831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l-GR" sz="1400" dirty="0" smtClean="0"/>
              <a:t>Α</a:t>
            </a:r>
          </a:p>
          <a:p>
            <a:pPr algn="ctr"/>
            <a:r>
              <a:rPr lang="el-GR" sz="1400" dirty="0" smtClean="0"/>
              <a:t>Ξ</a:t>
            </a:r>
          </a:p>
          <a:p>
            <a:pPr algn="ctr"/>
            <a:r>
              <a:rPr lang="el-GR" sz="1100" dirty="0" smtClean="0"/>
              <a:t>Ι</a:t>
            </a:r>
          </a:p>
          <a:p>
            <a:pPr algn="ctr"/>
            <a:r>
              <a:rPr lang="el-GR" sz="1400" dirty="0" smtClean="0"/>
              <a:t>Ο</a:t>
            </a:r>
          </a:p>
          <a:p>
            <a:pPr algn="ctr"/>
            <a:r>
              <a:rPr lang="el-GR" sz="1400" dirty="0" smtClean="0"/>
              <a:t>Λ</a:t>
            </a:r>
          </a:p>
          <a:p>
            <a:pPr algn="ctr"/>
            <a:r>
              <a:rPr lang="en-US" sz="1400" dirty="0" smtClean="0"/>
              <a:t>O</a:t>
            </a:r>
          </a:p>
          <a:p>
            <a:pPr algn="ctr"/>
            <a:r>
              <a:rPr lang="el-GR" sz="1400" dirty="0"/>
              <a:t>Γ</a:t>
            </a:r>
            <a:endParaRPr lang="el-GR" sz="1400" dirty="0" smtClean="0"/>
          </a:p>
          <a:p>
            <a:pPr algn="ctr"/>
            <a:r>
              <a:rPr lang="el-GR" sz="1400" dirty="0" smtClean="0"/>
              <a:t>Η</a:t>
            </a:r>
          </a:p>
          <a:p>
            <a:pPr algn="ctr"/>
            <a:r>
              <a:rPr lang="el-GR" sz="1400" dirty="0"/>
              <a:t>Τ</a:t>
            </a:r>
            <a:endParaRPr lang="el-GR" sz="1400" dirty="0" smtClean="0"/>
          </a:p>
          <a:p>
            <a:pPr algn="ctr"/>
            <a:r>
              <a:rPr lang="el-GR" sz="1400" dirty="0" smtClean="0"/>
              <a:t>Ε</a:t>
            </a:r>
          </a:p>
          <a:p>
            <a:pPr algn="ctr"/>
            <a:r>
              <a:rPr lang="el-GR" sz="1400" dirty="0" smtClean="0"/>
              <a:t>Σ</a:t>
            </a:r>
          </a:p>
          <a:p>
            <a:pPr algn="ctr"/>
            <a:endParaRPr lang="el-GR" sz="800" dirty="0" smtClean="0"/>
          </a:p>
          <a:p>
            <a:pPr algn="ctr"/>
            <a:r>
              <a:rPr lang="el-GR" sz="1100" dirty="0"/>
              <a:t> </a:t>
            </a:r>
            <a:r>
              <a:rPr lang="el-GR" sz="1100" dirty="0" smtClean="0"/>
              <a:t>ΚΑΤ’ ΟΙΚΟΝ</a:t>
            </a:r>
            <a:endParaRPr lang="el-GR" sz="1100" dirty="0"/>
          </a:p>
        </p:txBody>
      </p:sp>
    </p:spTree>
    <p:extLst>
      <p:ext uri="{BB962C8B-B14F-4D97-AF65-F5344CB8AC3E}">
        <p14:creationId xmlns:p14="http://schemas.microsoft.com/office/powerpoint/2010/main" val="17049836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043608" y="332656"/>
            <a:ext cx="7776864" cy="576064"/>
          </a:xfrm>
        </p:spPr>
        <p:txBody>
          <a:bodyPr>
            <a:noAutofit/>
          </a:bodyPr>
          <a:lstStyle/>
          <a:p>
            <a:r>
              <a:rPr lang="el-GR" sz="3600" dirty="0" smtClean="0"/>
              <a:t>20. </a:t>
            </a:r>
            <a:r>
              <a:rPr lang="el-GR" sz="3600" dirty="0"/>
              <a:t>Αντιστοίχιση ευρημάτων με ευρήματα άλλων ερευνών</a:t>
            </a:r>
            <a:endParaRPr lang="el-GR" sz="4000" b="1" dirty="0"/>
          </a:p>
        </p:txBody>
      </p:sp>
      <p:grpSp>
        <p:nvGrpSpPr>
          <p:cNvPr id="74" name="Ομάδα 73">
            <a:extLst>
              <a:ext uri="{FF2B5EF4-FFF2-40B4-BE49-F238E27FC236}">
                <a16:creationId xmlns="" xmlns:a16="http://schemas.microsoft.com/office/drawing/2014/main" id="{8C1ED1F6-DE56-45DE-BD45-C03B59DE3A4C}"/>
              </a:ext>
            </a:extLst>
          </p:cNvPr>
          <p:cNvGrpSpPr/>
          <p:nvPr/>
        </p:nvGrpSpPr>
        <p:grpSpPr>
          <a:xfrm>
            <a:off x="981486" y="1271217"/>
            <a:ext cx="5029691" cy="933647"/>
            <a:chOff x="981486" y="1271217"/>
            <a:chExt cx="5029691" cy="933647"/>
          </a:xfrm>
        </p:grpSpPr>
        <p:sp>
          <p:nvSpPr>
            <p:cNvPr id="75" name="Ελεύθερη σχεδίαση: Σχήμα 74">
              <a:extLst>
                <a:ext uri="{FF2B5EF4-FFF2-40B4-BE49-F238E27FC236}">
                  <a16:creationId xmlns="" xmlns:a16="http://schemas.microsoft.com/office/drawing/2014/main" id="{B246FC03-42F1-4896-A0B3-F2D1277154F7}"/>
                </a:ext>
              </a:extLst>
            </p:cNvPr>
            <p:cNvSpPr/>
            <p:nvPr/>
          </p:nvSpPr>
          <p:spPr>
            <a:xfrm>
              <a:off x="981486" y="1271217"/>
              <a:ext cx="2095295" cy="933647"/>
            </a:xfrm>
            <a:custGeom>
              <a:avLst/>
              <a:gdLst>
                <a:gd name="connsiteX0" fmla="*/ 0 w 2095295"/>
                <a:gd name="connsiteY0" fmla="*/ 93365 h 933647"/>
                <a:gd name="connsiteX1" fmla="*/ 93365 w 2095295"/>
                <a:gd name="connsiteY1" fmla="*/ 0 h 933647"/>
                <a:gd name="connsiteX2" fmla="*/ 2001930 w 2095295"/>
                <a:gd name="connsiteY2" fmla="*/ 0 h 933647"/>
                <a:gd name="connsiteX3" fmla="*/ 2095295 w 2095295"/>
                <a:gd name="connsiteY3" fmla="*/ 93365 h 933647"/>
                <a:gd name="connsiteX4" fmla="*/ 2095295 w 2095295"/>
                <a:gd name="connsiteY4" fmla="*/ 840282 h 933647"/>
                <a:gd name="connsiteX5" fmla="*/ 2001930 w 2095295"/>
                <a:gd name="connsiteY5" fmla="*/ 933647 h 933647"/>
                <a:gd name="connsiteX6" fmla="*/ 93365 w 2095295"/>
                <a:gd name="connsiteY6" fmla="*/ 933647 h 933647"/>
                <a:gd name="connsiteX7" fmla="*/ 0 w 2095295"/>
                <a:gd name="connsiteY7" fmla="*/ 840282 h 933647"/>
                <a:gd name="connsiteX8" fmla="*/ 0 w 2095295"/>
                <a:gd name="connsiteY8" fmla="*/ 93365 h 933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95295" h="933647">
                  <a:moveTo>
                    <a:pt x="0" y="93365"/>
                  </a:moveTo>
                  <a:cubicBezTo>
                    <a:pt x="0" y="41801"/>
                    <a:pt x="41801" y="0"/>
                    <a:pt x="93365" y="0"/>
                  </a:cubicBezTo>
                  <a:lnTo>
                    <a:pt x="2001930" y="0"/>
                  </a:lnTo>
                  <a:cubicBezTo>
                    <a:pt x="2053494" y="0"/>
                    <a:pt x="2095295" y="41801"/>
                    <a:pt x="2095295" y="93365"/>
                  </a:cubicBezTo>
                  <a:lnTo>
                    <a:pt x="2095295" y="840282"/>
                  </a:lnTo>
                  <a:cubicBezTo>
                    <a:pt x="2095295" y="891846"/>
                    <a:pt x="2053494" y="933647"/>
                    <a:pt x="2001930" y="933647"/>
                  </a:cubicBezTo>
                  <a:lnTo>
                    <a:pt x="93365" y="933647"/>
                  </a:lnTo>
                  <a:cubicBezTo>
                    <a:pt x="41801" y="933647"/>
                    <a:pt x="0" y="891846"/>
                    <a:pt x="0" y="840282"/>
                  </a:cubicBezTo>
                  <a:lnTo>
                    <a:pt x="0" y="93365"/>
                  </a:lnTo>
                  <a:close/>
                </a:path>
              </a:pathLst>
            </a:custGeom>
            <a:solidFill>
              <a:srgbClr val="BF900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61636" tIns="61636" rIns="61636" bIns="61636" numCol="1" spcCol="1270" anchor="ctr" anchorCtr="0">
              <a:noAutofit/>
            </a:bodyPr>
            <a:lstStyle/>
            <a:p>
              <a:pPr marL="0" lvl="0" indent="0"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l-GR" sz="900" kern="1200" dirty="0"/>
                <a:t>Κριτική ερμηνεία και </a:t>
              </a:r>
              <a:r>
                <a:rPr lang="el-GR" sz="900" dirty="0" smtClean="0"/>
                <a:t>διαφορετικές </a:t>
              </a:r>
            </a:p>
            <a:p>
              <a:pPr marL="0" lvl="0" indent="0"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l-GR" sz="900" dirty="0" smtClean="0"/>
                <a:t> πηγές </a:t>
              </a:r>
              <a:r>
                <a:rPr lang="el-GR" sz="900" kern="1200" dirty="0" smtClean="0"/>
                <a:t> </a:t>
              </a:r>
              <a:r>
                <a:rPr lang="el-GR" sz="900" kern="1200" dirty="0"/>
                <a:t>πληροφοριών</a:t>
              </a:r>
            </a:p>
          </p:txBody>
        </p:sp>
        <p:sp>
          <p:nvSpPr>
            <p:cNvPr id="76" name="Ελεύθερη σχεδίαση: Σχήμα 75">
              <a:extLst>
                <a:ext uri="{FF2B5EF4-FFF2-40B4-BE49-F238E27FC236}">
                  <a16:creationId xmlns="" xmlns:a16="http://schemas.microsoft.com/office/drawing/2014/main" id="{E6655F2D-CC3D-4556-8AD6-B997A1F3C0E2}"/>
                </a:ext>
              </a:extLst>
            </p:cNvPr>
            <p:cNvSpPr/>
            <p:nvPr/>
          </p:nvSpPr>
          <p:spPr>
            <a:xfrm>
              <a:off x="3286556" y="1478223"/>
              <a:ext cx="444723" cy="519633"/>
            </a:xfrm>
            <a:custGeom>
              <a:avLst/>
              <a:gdLst>
                <a:gd name="connsiteX0" fmla="*/ 0 w 444723"/>
                <a:gd name="connsiteY0" fmla="*/ 103927 h 519633"/>
                <a:gd name="connsiteX1" fmla="*/ 222362 w 444723"/>
                <a:gd name="connsiteY1" fmla="*/ 103927 h 519633"/>
                <a:gd name="connsiteX2" fmla="*/ 222362 w 444723"/>
                <a:gd name="connsiteY2" fmla="*/ 0 h 519633"/>
                <a:gd name="connsiteX3" fmla="*/ 444723 w 444723"/>
                <a:gd name="connsiteY3" fmla="*/ 259817 h 519633"/>
                <a:gd name="connsiteX4" fmla="*/ 222362 w 444723"/>
                <a:gd name="connsiteY4" fmla="*/ 519633 h 519633"/>
                <a:gd name="connsiteX5" fmla="*/ 222362 w 444723"/>
                <a:gd name="connsiteY5" fmla="*/ 415706 h 519633"/>
                <a:gd name="connsiteX6" fmla="*/ 0 w 444723"/>
                <a:gd name="connsiteY6" fmla="*/ 415706 h 519633"/>
                <a:gd name="connsiteX7" fmla="*/ 0 w 444723"/>
                <a:gd name="connsiteY7" fmla="*/ 103927 h 5196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44723" h="519633">
                  <a:moveTo>
                    <a:pt x="0" y="103927"/>
                  </a:moveTo>
                  <a:lnTo>
                    <a:pt x="222362" y="103927"/>
                  </a:lnTo>
                  <a:lnTo>
                    <a:pt x="222362" y="0"/>
                  </a:lnTo>
                  <a:lnTo>
                    <a:pt x="444723" y="259817"/>
                  </a:lnTo>
                  <a:lnTo>
                    <a:pt x="222362" y="519633"/>
                  </a:lnTo>
                  <a:lnTo>
                    <a:pt x="222362" y="415706"/>
                  </a:lnTo>
                  <a:lnTo>
                    <a:pt x="0" y="415706"/>
                  </a:lnTo>
                  <a:lnTo>
                    <a:pt x="0" y="103927"/>
                  </a:lnTo>
                  <a:close/>
                </a:path>
              </a:pathLst>
            </a:custGeom>
            <a:solidFill>
              <a:srgbClr val="7F6000"/>
            </a:solidFill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0" tIns="103927" rIns="133417" bIns="103927" numCol="1" spcCol="1270" anchor="ctr" anchorCtr="0">
              <a:noAutofit/>
            </a:bodyPr>
            <a:lstStyle/>
            <a:p>
              <a:pPr marL="0" lvl="0" indent="0" algn="ctr" defTabSz="9779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l-GR" sz="2200" kern="1200" dirty="0"/>
            </a:p>
          </p:txBody>
        </p:sp>
        <p:sp>
          <p:nvSpPr>
            <p:cNvPr id="77" name="Ελεύθερη σχεδίαση: Σχήμα 76">
              <a:extLst>
                <a:ext uri="{FF2B5EF4-FFF2-40B4-BE49-F238E27FC236}">
                  <a16:creationId xmlns="" xmlns:a16="http://schemas.microsoft.com/office/drawing/2014/main" id="{C375E090-D8A1-4B23-8DA9-24EB10AF269B}"/>
                </a:ext>
              </a:extLst>
            </p:cNvPr>
            <p:cNvSpPr/>
            <p:nvPr/>
          </p:nvSpPr>
          <p:spPr>
            <a:xfrm>
              <a:off x="3915882" y="1271217"/>
              <a:ext cx="2095295" cy="933647"/>
            </a:xfrm>
            <a:custGeom>
              <a:avLst/>
              <a:gdLst>
                <a:gd name="connsiteX0" fmla="*/ 0 w 2095295"/>
                <a:gd name="connsiteY0" fmla="*/ 93365 h 933647"/>
                <a:gd name="connsiteX1" fmla="*/ 93365 w 2095295"/>
                <a:gd name="connsiteY1" fmla="*/ 0 h 933647"/>
                <a:gd name="connsiteX2" fmla="*/ 2001930 w 2095295"/>
                <a:gd name="connsiteY2" fmla="*/ 0 h 933647"/>
                <a:gd name="connsiteX3" fmla="*/ 2095295 w 2095295"/>
                <a:gd name="connsiteY3" fmla="*/ 93365 h 933647"/>
                <a:gd name="connsiteX4" fmla="*/ 2095295 w 2095295"/>
                <a:gd name="connsiteY4" fmla="*/ 840282 h 933647"/>
                <a:gd name="connsiteX5" fmla="*/ 2001930 w 2095295"/>
                <a:gd name="connsiteY5" fmla="*/ 933647 h 933647"/>
                <a:gd name="connsiteX6" fmla="*/ 93365 w 2095295"/>
                <a:gd name="connsiteY6" fmla="*/ 933647 h 933647"/>
                <a:gd name="connsiteX7" fmla="*/ 0 w 2095295"/>
                <a:gd name="connsiteY7" fmla="*/ 840282 h 933647"/>
                <a:gd name="connsiteX8" fmla="*/ 0 w 2095295"/>
                <a:gd name="connsiteY8" fmla="*/ 93365 h 933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95295" h="933647">
                  <a:moveTo>
                    <a:pt x="0" y="93365"/>
                  </a:moveTo>
                  <a:cubicBezTo>
                    <a:pt x="0" y="41801"/>
                    <a:pt x="41801" y="0"/>
                    <a:pt x="93365" y="0"/>
                  </a:cubicBezTo>
                  <a:lnTo>
                    <a:pt x="2001930" y="0"/>
                  </a:lnTo>
                  <a:cubicBezTo>
                    <a:pt x="2053494" y="0"/>
                    <a:pt x="2095295" y="41801"/>
                    <a:pt x="2095295" y="93365"/>
                  </a:cubicBezTo>
                  <a:lnTo>
                    <a:pt x="2095295" y="840282"/>
                  </a:lnTo>
                  <a:cubicBezTo>
                    <a:pt x="2095295" y="891846"/>
                    <a:pt x="2053494" y="933647"/>
                    <a:pt x="2001930" y="933647"/>
                  </a:cubicBezTo>
                  <a:lnTo>
                    <a:pt x="93365" y="933647"/>
                  </a:lnTo>
                  <a:cubicBezTo>
                    <a:pt x="41801" y="933647"/>
                    <a:pt x="0" y="891846"/>
                    <a:pt x="0" y="840282"/>
                  </a:cubicBezTo>
                  <a:lnTo>
                    <a:pt x="0" y="93365"/>
                  </a:lnTo>
                  <a:close/>
                </a:path>
              </a:pathLst>
            </a:custGeom>
            <a:solidFill>
              <a:srgbClr val="931B1B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61636" tIns="61636" rIns="61636" bIns="61636" numCol="1" spcCol="1270" anchor="ctr" anchorCtr="0">
              <a:noAutofit/>
            </a:bodyPr>
            <a:lstStyle/>
            <a:p>
              <a:pPr marL="0" lvl="0" indent="0"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l-GR" sz="900" kern="1200" dirty="0" err="1" smtClean="0"/>
                <a:t>Καπριδάκη</a:t>
              </a:r>
              <a:r>
                <a:rPr lang="el-GR" sz="900" kern="1200" dirty="0" smtClean="0"/>
                <a:t> (2019) </a:t>
              </a:r>
            </a:p>
            <a:p>
              <a:pPr marL="0" lvl="0" indent="0"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l-GR" sz="900" kern="1200" dirty="0" smtClean="0"/>
                <a:t> </a:t>
              </a:r>
              <a:r>
                <a:rPr lang="el-GR" sz="900" kern="1200" dirty="0" err="1" smtClean="0"/>
                <a:t>Σκαράκη</a:t>
              </a:r>
              <a:r>
                <a:rPr lang="el-GR" sz="900" kern="1200" dirty="0" smtClean="0"/>
                <a:t> </a:t>
              </a:r>
              <a:r>
                <a:rPr lang="el-GR" sz="900" kern="1200" dirty="0"/>
                <a:t>(2019) </a:t>
              </a:r>
              <a:r>
                <a:rPr lang="el-GR" sz="900" kern="1200" dirty="0" smtClean="0"/>
                <a:t> </a:t>
              </a:r>
              <a:endParaRPr lang="el-GR" sz="900" kern="1200" dirty="0"/>
            </a:p>
          </p:txBody>
        </p:sp>
      </p:grpSp>
      <p:grpSp>
        <p:nvGrpSpPr>
          <p:cNvPr id="78" name="Ομάδα 77">
            <a:extLst>
              <a:ext uri="{FF2B5EF4-FFF2-40B4-BE49-F238E27FC236}">
                <a16:creationId xmlns="" xmlns:a16="http://schemas.microsoft.com/office/drawing/2014/main" id="{BBE123DD-8FCA-43DB-A42B-AFD4470D72A3}"/>
              </a:ext>
            </a:extLst>
          </p:cNvPr>
          <p:cNvGrpSpPr/>
          <p:nvPr/>
        </p:nvGrpSpPr>
        <p:grpSpPr>
          <a:xfrm>
            <a:off x="999218" y="2293494"/>
            <a:ext cx="5002434" cy="819777"/>
            <a:chOff x="1000546" y="2293494"/>
            <a:chExt cx="5002434" cy="819777"/>
          </a:xfrm>
        </p:grpSpPr>
        <p:sp>
          <p:nvSpPr>
            <p:cNvPr id="79" name="Ελεύθερη σχεδίαση: Σχήμα 78">
              <a:extLst>
                <a:ext uri="{FF2B5EF4-FFF2-40B4-BE49-F238E27FC236}">
                  <a16:creationId xmlns="" xmlns:a16="http://schemas.microsoft.com/office/drawing/2014/main" id="{4C8596F0-B775-4CA6-9882-5CC03CD5767D}"/>
                </a:ext>
              </a:extLst>
            </p:cNvPr>
            <p:cNvSpPr/>
            <p:nvPr/>
          </p:nvSpPr>
          <p:spPr>
            <a:xfrm>
              <a:off x="1000546" y="2293494"/>
              <a:ext cx="2083940" cy="819777"/>
            </a:xfrm>
            <a:custGeom>
              <a:avLst/>
              <a:gdLst>
                <a:gd name="connsiteX0" fmla="*/ 0 w 2083940"/>
                <a:gd name="connsiteY0" fmla="*/ 81978 h 819777"/>
                <a:gd name="connsiteX1" fmla="*/ 81978 w 2083940"/>
                <a:gd name="connsiteY1" fmla="*/ 0 h 819777"/>
                <a:gd name="connsiteX2" fmla="*/ 2001962 w 2083940"/>
                <a:gd name="connsiteY2" fmla="*/ 0 h 819777"/>
                <a:gd name="connsiteX3" fmla="*/ 2083940 w 2083940"/>
                <a:gd name="connsiteY3" fmla="*/ 81978 h 819777"/>
                <a:gd name="connsiteX4" fmla="*/ 2083940 w 2083940"/>
                <a:gd name="connsiteY4" fmla="*/ 737799 h 819777"/>
                <a:gd name="connsiteX5" fmla="*/ 2001962 w 2083940"/>
                <a:gd name="connsiteY5" fmla="*/ 819777 h 819777"/>
                <a:gd name="connsiteX6" fmla="*/ 81978 w 2083940"/>
                <a:gd name="connsiteY6" fmla="*/ 819777 h 819777"/>
                <a:gd name="connsiteX7" fmla="*/ 0 w 2083940"/>
                <a:gd name="connsiteY7" fmla="*/ 737799 h 819777"/>
                <a:gd name="connsiteX8" fmla="*/ 0 w 2083940"/>
                <a:gd name="connsiteY8" fmla="*/ 81978 h 819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83940" h="819777">
                  <a:moveTo>
                    <a:pt x="0" y="81978"/>
                  </a:moveTo>
                  <a:cubicBezTo>
                    <a:pt x="0" y="36703"/>
                    <a:pt x="36703" y="0"/>
                    <a:pt x="81978" y="0"/>
                  </a:cubicBezTo>
                  <a:lnTo>
                    <a:pt x="2001962" y="0"/>
                  </a:lnTo>
                  <a:cubicBezTo>
                    <a:pt x="2047237" y="0"/>
                    <a:pt x="2083940" y="36703"/>
                    <a:pt x="2083940" y="81978"/>
                  </a:cubicBezTo>
                  <a:lnTo>
                    <a:pt x="2083940" y="737799"/>
                  </a:lnTo>
                  <a:cubicBezTo>
                    <a:pt x="2083940" y="783074"/>
                    <a:pt x="2047237" y="819777"/>
                    <a:pt x="2001962" y="819777"/>
                  </a:cubicBezTo>
                  <a:lnTo>
                    <a:pt x="81978" y="819777"/>
                  </a:lnTo>
                  <a:cubicBezTo>
                    <a:pt x="36703" y="819777"/>
                    <a:pt x="0" y="783074"/>
                    <a:pt x="0" y="737799"/>
                  </a:cubicBezTo>
                  <a:lnTo>
                    <a:pt x="0" y="81978"/>
                  </a:lnTo>
                  <a:close/>
                </a:path>
              </a:pathLst>
            </a:custGeom>
            <a:solidFill>
              <a:srgbClr val="BF900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54490" tIns="54490" rIns="54490" bIns="54490" numCol="1" spcCol="1270" anchor="ctr" anchorCtr="0">
              <a:noAutofit/>
            </a:bodyPr>
            <a:lstStyle/>
            <a:p>
              <a:pPr marL="0" lvl="0" indent="0" algn="ctr" defTabSz="355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l-GR" sz="800" dirty="0" smtClean="0"/>
                <a:t>Σωστή χρήση χρωμάτων </a:t>
              </a:r>
              <a:r>
                <a:rPr lang="el-GR" sz="800" kern="1200" dirty="0" smtClean="0"/>
                <a:t>στο </a:t>
              </a:r>
              <a:r>
                <a:rPr lang="el-GR" sz="800" kern="1200" dirty="0"/>
                <a:t>ΕΥ</a:t>
              </a:r>
            </a:p>
          </p:txBody>
        </p:sp>
        <p:sp>
          <p:nvSpPr>
            <p:cNvPr id="80" name="Ελεύθερη σχεδίαση: Σχήμα 79">
              <a:extLst>
                <a:ext uri="{FF2B5EF4-FFF2-40B4-BE49-F238E27FC236}">
                  <a16:creationId xmlns="" xmlns:a16="http://schemas.microsoft.com/office/drawing/2014/main" id="{E96C5514-6FC1-43B2-BF93-8B9317BA5F77}"/>
                </a:ext>
              </a:extLst>
            </p:cNvPr>
            <p:cNvSpPr/>
            <p:nvPr/>
          </p:nvSpPr>
          <p:spPr>
            <a:xfrm>
              <a:off x="3293125" y="2444974"/>
              <a:ext cx="442313" cy="516817"/>
            </a:xfrm>
            <a:custGeom>
              <a:avLst/>
              <a:gdLst>
                <a:gd name="connsiteX0" fmla="*/ 0 w 442313"/>
                <a:gd name="connsiteY0" fmla="*/ 103363 h 516817"/>
                <a:gd name="connsiteX1" fmla="*/ 221157 w 442313"/>
                <a:gd name="connsiteY1" fmla="*/ 103363 h 516817"/>
                <a:gd name="connsiteX2" fmla="*/ 221157 w 442313"/>
                <a:gd name="connsiteY2" fmla="*/ 0 h 516817"/>
                <a:gd name="connsiteX3" fmla="*/ 442313 w 442313"/>
                <a:gd name="connsiteY3" fmla="*/ 258409 h 516817"/>
                <a:gd name="connsiteX4" fmla="*/ 221157 w 442313"/>
                <a:gd name="connsiteY4" fmla="*/ 516817 h 516817"/>
                <a:gd name="connsiteX5" fmla="*/ 221157 w 442313"/>
                <a:gd name="connsiteY5" fmla="*/ 413454 h 516817"/>
                <a:gd name="connsiteX6" fmla="*/ 0 w 442313"/>
                <a:gd name="connsiteY6" fmla="*/ 413454 h 516817"/>
                <a:gd name="connsiteX7" fmla="*/ 0 w 442313"/>
                <a:gd name="connsiteY7" fmla="*/ 103363 h 5168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42313" h="516817">
                  <a:moveTo>
                    <a:pt x="0" y="103363"/>
                  </a:moveTo>
                  <a:lnTo>
                    <a:pt x="221157" y="103363"/>
                  </a:lnTo>
                  <a:lnTo>
                    <a:pt x="221157" y="0"/>
                  </a:lnTo>
                  <a:lnTo>
                    <a:pt x="442313" y="258409"/>
                  </a:lnTo>
                  <a:lnTo>
                    <a:pt x="221157" y="516817"/>
                  </a:lnTo>
                  <a:lnTo>
                    <a:pt x="221157" y="413454"/>
                  </a:lnTo>
                  <a:lnTo>
                    <a:pt x="0" y="413454"/>
                  </a:lnTo>
                  <a:lnTo>
                    <a:pt x="0" y="103363"/>
                  </a:lnTo>
                  <a:close/>
                </a:path>
              </a:pathLst>
            </a:custGeom>
            <a:solidFill>
              <a:srgbClr val="7F6000"/>
            </a:solidFill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0" tIns="103363" rIns="132694" bIns="103363" numCol="1" spcCol="1270" anchor="ctr" anchorCtr="0">
              <a:noAutofit/>
            </a:bodyPr>
            <a:lstStyle/>
            <a:p>
              <a:pPr marL="0" lvl="0" indent="0" algn="ctr" defTabSz="3111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l-GR" sz="700" kern="1200"/>
            </a:p>
          </p:txBody>
        </p:sp>
        <p:sp>
          <p:nvSpPr>
            <p:cNvPr id="81" name="Ελεύθερη σχεδίαση: Σχήμα 80">
              <a:extLst>
                <a:ext uri="{FF2B5EF4-FFF2-40B4-BE49-F238E27FC236}">
                  <a16:creationId xmlns="" xmlns:a16="http://schemas.microsoft.com/office/drawing/2014/main" id="{4E883909-A1B2-4020-9A93-E6F1234BA23A}"/>
                </a:ext>
              </a:extLst>
            </p:cNvPr>
            <p:cNvSpPr/>
            <p:nvPr/>
          </p:nvSpPr>
          <p:spPr>
            <a:xfrm>
              <a:off x="3919040" y="2293494"/>
              <a:ext cx="2083940" cy="819777"/>
            </a:xfrm>
            <a:custGeom>
              <a:avLst/>
              <a:gdLst>
                <a:gd name="connsiteX0" fmla="*/ 0 w 2083940"/>
                <a:gd name="connsiteY0" fmla="*/ 81978 h 819777"/>
                <a:gd name="connsiteX1" fmla="*/ 81978 w 2083940"/>
                <a:gd name="connsiteY1" fmla="*/ 0 h 819777"/>
                <a:gd name="connsiteX2" fmla="*/ 2001962 w 2083940"/>
                <a:gd name="connsiteY2" fmla="*/ 0 h 819777"/>
                <a:gd name="connsiteX3" fmla="*/ 2083940 w 2083940"/>
                <a:gd name="connsiteY3" fmla="*/ 81978 h 819777"/>
                <a:gd name="connsiteX4" fmla="*/ 2083940 w 2083940"/>
                <a:gd name="connsiteY4" fmla="*/ 737799 h 819777"/>
                <a:gd name="connsiteX5" fmla="*/ 2001962 w 2083940"/>
                <a:gd name="connsiteY5" fmla="*/ 819777 h 819777"/>
                <a:gd name="connsiteX6" fmla="*/ 81978 w 2083940"/>
                <a:gd name="connsiteY6" fmla="*/ 819777 h 819777"/>
                <a:gd name="connsiteX7" fmla="*/ 0 w 2083940"/>
                <a:gd name="connsiteY7" fmla="*/ 737799 h 819777"/>
                <a:gd name="connsiteX8" fmla="*/ 0 w 2083940"/>
                <a:gd name="connsiteY8" fmla="*/ 81978 h 819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83940" h="819777">
                  <a:moveTo>
                    <a:pt x="0" y="81978"/>
                  </a:moveTo>
                  <a:cubicBezTo>
                    <a:pt x="0" y="36703"/>
                    <a:pt x="36703" y="0"/>
                    <a:pt x="81978" y="0"/>
                  </a:cubicBezTo>
                  <a:lnTo>
                    <a:pt x="2001962" y="0"/>
                  </a:lnTo>
                  <a:cubicBezTo>
                    <a:pt x="2047237" y="0"/>
                    <a:pt x="2083940" y="36703"/>
                    <a:pt x="2083940" y="81978"/>
                  </a:cubicBezTo>
                  <a:lnTo>
                    <a:pt x="2083940" y="737799"/>
                  </a:lnTo>
                  <a:cubicBezTo>
                    <a:pt x="2083940" y="783074"/>
                    <a:pt x="2047237" y="819777"/>
                    <a:pt x="2001962" y="819777"/>
                  </a:cubicBezTo>
                  <a:lnTo>
                    <a:pt x="81978" y="819777"/>
                  </a:lnTo>
                  <a:cubicBezTo>
                    <a:pt x="36703" y="819777"/>
                    <a:pt x="0" y="783074"/>
                    <a:pt x="0" y="737799"/>
                  </a:cubicBezTo>
                  <a:lnTo>
                    <a:pt x="0" y="81978"/>
                  </a:lnTo>
                  <a:close/>
                </a:path>
              </a:pathLst>
            </a:custGeom>
            <a:solidFill>
              <a:srgbClr val="931B1B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54490" tIns="54490" rIns="54490" bIns="54490" numCol="1" spcCol="1270" anchor="ctr" anchorCtr="0">
              <a:noAutofit/>
            </a:bodyPr>
            <a:lstStyle/>
            <a:p>
              <a:pPr marL="0" lvl="0" indent="0" algn="ctr" defTabSz="355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l-GR" sz="800" kern="1200" dirty="0"/>
                <a:t>Καμπύλης (2017) </a:t>
              </a:r>
              <a:endParaRPr lang="el-GR" sz="800" dirty="0"/>
            </a:p>
            <a:p>
              <a:pPr marL="0" lvl="0" indent="0" algn="ctr" defTabSz="355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l-GR" sz="800" kern="1200" dirty="0" err="1" smtClean="0"/>
                <a:t>Καπριδάκη</a:t>
              </a:r>
              <a:r>
                <a:rPr lang="el-GR" sz="800" kern="1200" dirty="0" smtClean="0"/>
                <a:t> (2019)</a:t>
              </a:r>
              <a:endParaRPr lang="el-GR" sz="800" kern="1200" dirty="0"/>
            </a:p>
          </p:txBody>
        </p:sp>
      </p:grpSp>
      <p:grpSp>
        <p:nvGrpSpPr>
          <p:cNvPr id="82" name="Ομάδα 81">
            <a:extLst>
              <a:ext uri="{FF2B5EF4-FFF2-40B4-BE49-F238E27FC236}">
                <a16:creationId xmlns="" xmlns:a16="http://schemas.microsoft.com/office/drawing/2014/main" id="{45877FC3-5C64-4FF1-BCAB-9B6695D244E8}"/>
              </a:ext>
            </a:extLst>
          </p:cNvPr>
          <p:cNvGrpSpPr/>
          <p:nvPr/>
        </p:nvGrpSpPr>
        <p:grpSpPr>
          <a:xfrm>
            <a:off x="1000546" y="3201902"/>
            <a:ext cx="4994233" cy="967490"/>
            <a:chOff x="1000546" y="3201902"/>
            <a:chExt cx="4994233" cy="967490"/>
          </a:xfrm>
        </p:grpSpPr>
        <p:sp>
          <p:nvSpPr>
            <p:cNvPr id="83" name="Ελεύθερη σχεδίαση: Σχήμα 82">
              <a:extLst>
                <a:ext uri="{FF2B5EF4-FFF2-40B4-BE49-F238E27FC236}">
                  <a16:creationId xmlns="" xmlns:a16="http://schemas.microsoft.com/office/drawing/2014/main" id="{41305220-994D-4D48-8F42-00C1073E6E54}"/>
                </a:ext>
              </a:extLst>
            </p:cNvPr>
            <p:cNvSpPr/>
            <p:nvPr/>
          </p:nvSpPr>
          <p:spPr>
            <a:xfrm>
              <a:off x="1000546" y="3201902"/>
              <a:ext cx="2080524" cy="967490"/>
            </a:xfrm>
            <a:custGeom>
              <a:avLst/>
              <a:gdLst>
                <a:gd name="connsiteX0" fmla="*/ 0 w 2080524"/>
                <a:gd name="connsiteY0" fmla="*/ 96749 h 967490"/>
                <a:gd name="connsiteX1" fmla="*/ 96749 w 2080524"/>
                <a:gd name="connsiteY1" fmla="*/ 0 h 967490"/>
                <a:gd name="connsiteX2" fmla="*/ 1983775 w 2080524"/>
                <a:gd name="connsiteY2" fmla="*/ 0 h 967490"/>
                <a:gd name="connsiteX3" fmla="*/ 2080524 w 2080524"/>
                <a:gd name="connsiteY3" fmla="*/ 96749 h 967490"/>
                <a:gd name="connsiteX4" fmla="*/ 2080524 w 2080524"/>
                <a:gd name="connsiteY4" fmla="*/ 870741 h 967490"/>
                <a:gd name="connsiteX5" fmla="*/ 1983775 w 2080524"/>
                <a:gd name="connsiteY5" fmla="*/ 967490 h 967490"/>
                <a:gd name="connsiteX6" fmla="*/ 96749 w 2080524"/>
                <a:gd name="connsiteY6" fmla="*/ 967490 h 967490"/>
                <a:gd name="connsiteX7" fmla="*/ 0 w 2080524"/>
                <a:gd name="connsiteY7" fmla="*/ 870741 h 967490"/>
                <a:gd name="connsiteX8" fmla="*/ 0 w 2080524"/>
                <a:gd name="connsiteY8" fmla="*/ 96749 h 9674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80524" h="967490">
                  <a:moveTo>
                    <a:pt x="0" y="96749"/>
                  </a:moveTo>
                  <a:cubicBezTo>
                    <a:pt x="0" y="43316"/>
                    <a:pt x="43316" y="0"/>
                    <a:pt x="96749" y="0"/>
                  </a:cubicBezTo>
                  <a:lnTo>
                    <a:pt x="1983775" y="0"/>
                  </a:lnTo>
                  <a:cubicBezTo>
                    <a:pt x="2037208" y="0"/>
                    <a:pt x="2080524" y="43316"/>
                    <a:pt x="2080524" y="96749"/>
                  </a:cubicBezTo>
                  <a:lnTo>
                    <a:pt x="2080524" y="870741"/>
                  </a:lnTo>
                  <a:cubicBezTo>
                    <a:pt x="2080524" y="924174"/>
                    <a:pt x="2037208" y="967490"/>
                    <a:pt x="1983775" y="967490"/>
                  </a:cubicBezTo>
                  <a:lnTo>
                    <a:pt x="96749" y="967490"/>
                  </a:lnTo>
                  <a:cubicBezTo>
                    <a:pt x="43316" y="967490"/>
                    <a:pt x="0" y="924174"/>
                    <a:pt x="0" y="870741"/>
                  </a:cubicBezTo>
                  <a:lnTo>
                    <a:pt x="0" y="96749"/>
                  </a:lnTo>
                  <a:close/>
                </a:path>
              </a:pathLst>
            </a:custGeom>
            <a:solidFill>
              <a:srgbClr val="BF900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58817" tIns="58817" rIns="58817" bIns="58817" numCol="1" spcCol="1270" anchor="ctr" anchorCtr="0">
              <a:noAutofit/>
            </a:bodyPr>
            <a:lstStyle/>
            <a:p>
              <a:pPr marL="0" lvl="0" indent="0" algn="ctr" defTabSz="355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l-GR" sz="800" kern="1200" dirty="0"/>
                <a:t>Υποστήριξη - καθοδήγηση στη μελέτη του εκπαιδευόμενου</a:t>
              </a:r>
            </a:p>
            <a:p>
              <a:pPr marL="0" lvl="0" indent="0" algn="ctr" defTabSz="355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l-GR" sz="800" kern="1200" dirty="0"/>
            </a:p>
          </p:txBody>
        </p:sp>
        <p:sp>
          <p:nvSpPr>
            <p:cNvPr id="84" name="Ελεύθερη σχεδίαση: Σχήμα 83">
              <a:extLst>
                <a:ext uri="{FF2B5EF4-FFF2-40B4-BE49-F238E27FC236}">
                  <a16:creationId xmlns="" xmlns:a16="http://schemas.microsoft.com/office/drawing/2014/main" id="{B3CC2B88-1BB3-422E-A55D-5D8EC3128130}"/>
                </a:ext>
              </a:extLst>
            </p:cNvPr>
            <p:cNvSpPr/>
            <p:nvPr/>
          </p:nvSpPr>
          <p:spPr>
            <a:xfrm>
              <a:off x="3289366" y="3427661"/>
              <a:ext cx="441588" cy="515970"/>
            </a:xfrm>
            <a:custGeom>
              <a:avLst/>
              <a:gdLst>
                <a:gd name="connsiteX0" fmla="*/ 0 w 441588"/>
                <a:gd name="connsiteY0" fmla="*/ 103194 h 515970"/>
                <a:gd name="connsiteX1" fmla="*/ 220794 w 441588"/>
                <a:gd name="connsiteY1" fmla="*/ 103194 h 515970"/>
                <a:gd name="connsiteX2" fmla="*/ 220794 w 441588"/>
                <a:gd name="connsiteY2" fmla="*/ 0 h 515970"/>
                <a:gd name="connsiteX3" fmla="*/ 441588 w 441588"/>
                <a:gd name="connsiteY3" fmla="*/ 257985 h 515970"/>
                <a:gd name="connsiteX4" fmla="*/ 220794 w 441588"/>
                <a:gd name="connsiteY4" fmla="*/ 515970 h 515970"/>
                <a:gd name="connsiteX5" fmla="*/ 220794 w 441588"/>
                <a:gd name="connsiteY5" fmla="*/ 412776 h 515970"/>
                <a:gd name="connsiteX6" fmla="*/ 0 w 441588"/>
                <a:gd name="connsiteY6" fmla="*/ 412776 h 515970"/>
                <a:gd name="connsiteX7" fmla="*/ 0 w 441588"/>
                <a:gd name="connsiteY7" fmla="*/ 103194 h 5159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41588" h="515970">
                  <a:moveTo>
                    <a:pt x="0" y="103194"/>
                  </a:moveTo>
                  <a:lnTo>
                    <a:pt x="220794" y="103194"/>
                  </a:lnTo>
                  <a:lnTo>
                    <a:pt x="220794" y="0"/>
                  </a:lnTo>
                  <a:lnTo>
                    <a:pt x="441588" y="257985"/>
                  </a:lnTo>
                  <a:lnTo>
                    <a:pt x="220794" y="515970"/>
                  </a:lnTo>
                  <a:lnTo>
                    <a:pt x="220794" y="412776"/>
                  </a:lnTo>
                  <a:lnTo>
                    <a:pt x="0" y="412776"/>
                  </a:lnTo>
                  <a:lnTo>
                    <a:pt x="0" y="103194"/>
                  </a:lnTo>
                  <a:close/>
                </a:path>
              </a:pathLst>
            </a:custGeom>
            <a:solidFill>
              <a:srgbClr val="7F6000"/>
            </a:solidFill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0" tIns="103194" rIns="132476" bIns="103194" numCol="1" spcCol="1270" anchor="ctr" anchorCtr="0">
              <a:noAutofit/>
            </a:bodyPr>
            <a:lstStyle/>
            <a:p>
              <a:pPr marL="0" lvl="0" indent="0" algn="ctr" defTabSz="2667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l-GR" sz="600" kern="1200" dirty="0"/>
            </a:p>
          </p:txBody>
        </p:sp>
        <p:sp>
          <p:nvSpPr>
            <p:cNvPr id="85" name="Ελεύθερη σχεδίαση: Σχήμα 84">
              <a:extLst>
                <a:ext uri="{FF2B5EF4-FFF2-40B4-BE49-F238E27FC236}">
                  <a16:creationId xmlns="" xmlns:a16="http://schemas.microsoft.com/office/drawing/2014/main" id="{AA13BB30-86B0-4DD5-947D-DB4A57443629}"/>
                </a:ext>
              </a:extLst>
            </p:cNvPr>
            <p:cNvSpPr/>
            <p:nvPr/>
          </p:nvSpPr>
          <p:spPr>
            <a:xfrm>
              <a:off x="3914255" y="3201902"/>
              <a:ext cx="2080524" cy="967490"/>
            </a:xfrm>
            <a:custGeom>
              <a:avLst/>
              <a:gdLst>
                <a:gd name="connsiteX0" fmla="*/ 0 w 2080524"/>
                <a:gd name="connsiteY0" fmla="*/ 96749 h 967490"/>
                <a:gd name="connsiteX1" fmla="*/ 96749 w 2080524"/>
                <a:gd name="connsiteY1" fmla="*/ 0 h 967490"/>
                <a:gd name="connsiteX2" fmla="*/ 1983775 w 2080524"/>
                <a:gd name="connsiteY2" fmla="*/ 0 h 967490"/>
                <a:gd name="connsiteX3" fmla="*/ 2080524 w 2080524"/>
                <a:gd name="connsiteY3" fmla="*/ 96749 h 967490"/>
                <a:gd name="connsiteX4" fmla="*/ 2080524 w 2080524"/>
                <a:gd name="connsiteY4" fmla="*/ 870741 h 967490"/>
                <a:gd name="connsiteX5" fmla="*/ 1983775 w 2080524"/>
                <a:gd name="connsiteY5" fmla="*/ 967490 h 967490"/>
                <a:gd name="connsiteX6" fmla="*/ 96749 w 2080524"/>
                <a:gd name="connsiteY6" fmla="*/ 967490 h 967490"/>
                <a:gd name="connsiteX7" fmla="*/ 0 w 2080524"/>
                <a:gd name="connsiteY7" fmla="*/ 870741 h 967490"/>
                <a:gd name="connsiteX8" fmla="*/ 0 w 2080524"/>
                <a:gd name="connsiteY8" fmla="*/ 96749 h 9674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80524" h="967490">
                  <a:moveTo>
                    <a:pt x="0" y="96749"/>
                  </a:moveTo>
                  <a:cubicBezTo>
                    <a:pt x="0" y="43316"/>
                    <a:pt x="43316" y="0"/>
                    <a:pt x="96749" y="0"/>
                  </a:cubicBezTo>
                  <a:lnTo>
                    <a:pt x="1983775" y="0"/>
                  </a:lnTo>
                  <a:cubicBezTo>
                    <a:pt x="2037208" y="0"/>
                    <a:pt x="2080524" y="43316"/>
                    <a:pt x="2080524" y="96749"/>
                  </a:cubicBezTo>
                  <a:lnTo>
                    <a:pt x="2080524" y="870741"/>
                  </a:lnTo>
                  <a:cubicBezTo>
                    <a:pt x="2080524" y="924174"/>
                    <a:pt x="2037208" y="967490"/>
                    <a:pt x="1983775" y="967490"/>
                  </a:cubicBezTo>
                  <a:lnTo>
                    <a:pt x="96749" y="967490"/>
                  </a:lnTo>
                  <a:cubicBezTo>
                    <a:pt x="43316" y="967490"/>
                    <a:pt x="0" y="924174"/>
                    <a:pt x="0" y="870741"/>
                  </a:cubicBezTo>
                  <a:lnTo>
                    <a:pt x="0" y="96749"/>
                  </a:lnTo>
                  <a:close/>
                </a:path>
              </a:pathLst>
            </a:custGeom>
            <a:solidFill>
              <a:srgbClr val="931B1B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58817" tIns="58817" rIns="58817" bIns="58817" numCol="1" spcCol="1270" anchor="ctr" anchorCtr="0">
              <a:noAutofit/>
            </a:bodyPr>
            <a:lstStyle/>
            <a:p>
              <a:pPr marL="0" lvl="0" indent="0" algn="ctr" defTabSz="355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l-GR" sz="800" kern="1200" dirty="0"/>
                <a:t>Σταυγιαννουδάκη &amp; Καλογιαννάκη (2019) </a:t>
              </a:r>
              <a:endParaRPr lang="el-GR" sz="800" dirty="0"/>
            </a:p>
            <a:p>
              <a:pPr marL="0" lvl="0" indent="0" algn="ctr" defTabSz="355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l-GR" sz="800" kern="1200" dirty="0" err="1" smtClean="0"/>
                <a:t>Καπριδάκη</a:t>
              </a:r>
              <a:r>
                <a:rPr lang="el-GR" sz="800" kern="1200" dirty="0" smtClean="0"/>
                <a:t> (2019) </a:t>
              </a:r>
              <a:endParaRPr lang="el-GR" sz="800" kern="1200" dirty="0"/>
            </a:p>
            <a:p>
              <a:pPr marL="0" lvl="0" indent="0" algn="ctr" defTabSz="355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l-GR" sz="800" kern="1200" dirty="0"/>
            </a:p>
          </p:txBody>
        </p:sp>
      </p:grpSp>
      <p:sp>
        <p:nvSpPr>
          <p:cNvPr id="61" name="Ελεύθερη σχεδίαση: Σχήμα 60">
            <a:extLst>
              <a:ext uri="{FF2B5EF4-FFF2-40B4-BE49-F238E27FC236}">
                <a16:creationId xmlns="" xmlns:a16="http://schemas.microsoft.com/office/drawing/2014/main" id="{DBF36326-090A-4E8E-A454-DC67FDCEBEC6}"/>
              </a:ext>
            </a:extLst>
          </p:cNvPr>
          <p:cNvSpPr/>
          <p:nvPr/>
        </p:nvSpPr>
        <p:spPr>
          <a:xfrm>
            <a:off x="999218" y="4258022"/>
            <a:ext cx="2080524" cy="967490"/>
          </a:xfrm>
          <a:custGeom>
            <a:avLst/>
            <a:gdLst>
              <a:gd name="connsiteX0" fmla="*/ 0 w 2080524"/>
              <a:gd name="connsiteY0" fmla="*/ 96749 h 967490"/>
              <a:gd name="connsiteX1" fmla="*/ 96749 w 2080524"/>
              <a:gd name="connsiteY1" fmla="*/ 0 h 967490"/>
              <a:gd name="connsiteX2" fmla="*/ 1983775 w 2080524"/>
              <a:gd name="connsiteY2" fmla="*/ 0 h 967490"/>
              <a:gd name="connsiteX3" fmla="*/ 2080524 w 2080524"/>
              <a:gd name="connsiteY3" fmla="*/ 96749 h 967490"/>
              <a:gd name="connsiteX4" fmla="*/ 2080524 w 2080524"/>
              <a:gd name="connsiteY4" fmla="*/ 870741 h 967490"/>
              <a:gd name="connsiteX5" fmla="*/ 1983775 w 2080524"/>
              <a:gd name="connsiteY5" fmla="*/ 967490 h 967490"/>
              <a:gd name="connsiteX6" fmla="*/ 96749 w 2080524"/>
              <a:gd name="connsiteY6" fmla="*/ 967490 h 967490"/>
              <a:gd name="connsiteX7" fmla="*/ 0 w 2080524"/>
              <a:gd name="connsiteY7" fmla="*/ 870741 h 967490"/>
              <a:gd name="connsiteX8" fmla="*/ 0 w 2080524"/>
              <a:gd name="connsiteY8" fmla="*/ 96749 h 9674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80524" h="967490">
                <a:moveTo>
                  <a:pt x="0" y="96749"/>
                </a:moveTo>
                <a:cubicBezTo>
                  <a:pt x="0" y="43316"/>
                  <a:pt x="43316" y="0"/>
                  <a:pt x="96749" y="0"/>
                </a:cubicBezTo>
                <a:lnTo>
                  <a:pt x="1983775" y="0"/>
                </a:lnTo>
                <a:cubicBezTo>
                  <a:pt x="2037208" y="0"/>
                  <a:pt x="2080524" y="43316"/>
                  <a:pt x="2080524" y="96749"/>
                </a:cubicBezTo>
                <a:lnTo>
                  <a:pt x="2080524" y="870741"/>
                </a:lnTo>
                <a:cubicBezTo>
                  <a:pt x="2080524" y="924174"/>
                  <a:pt x="2037208" y="967490"/>
                  <a:pt x="1983775" y="967490"/>
                </a:cubicBezTo>
                <a:lnTo>
                  <a:pt x="96749" y="967490"/>
                </a:lnTo>
                <a:cubicBezTo>
                  <a:pt x="43316" y="967490"/>
                  <a:pt x="0" y="924174"/>
                  <a:pt x="0" y="870741"/>
                </a:cubicBezTo>
                <a:lnTo>
                  <a:pt x="0" y="96749"/>
                </a:lnTo>
                <a:close/>
              </a:path>
            </a:pathLst>
          </a:custGeom>
          <a:solidFill>
            <a:srgbClr val="BF9000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58817" tIns="58817" rIns="58817" bIns="58817" numCol="1" spcCol="1270" anchor="ctr" anchorCtr="0">
            <a:noAutofit/>
          </a:bodyPr>
          <a:lstStyle/>
          <a:p>
            <a:pPr algn="ctr" defTabSz="355600">
              <a:lnSpc>
                <a:spcPct val="90000"/>
              </a:lnSpc>
              <a:spcAft>
                <a:spcPct val="35000"/>
              </a:spcAft>
            </a:pPr>
            <a:r>
              <a:rPr lang="el-GR" sz="800" dirty="0"/>
              <a:t>Υποστήριξη αλληλεπίδρασης με τον εκπαιδευόμενο στη μελέτη του</a:t>
            </a:r>
          </a:p>
          <a:p>
            <a:pPr marL="0" lvl="0" indent="0" algn="ctr" defTabSz="355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el-GR" sz="800" u="none" kern="1200" dirty="0"/>
          </a:p>
        </p:txBody>
      </p:sp>
      <p:sp>
        <p:nvSpPr>
          <p:cNvPr id="62" name="Ελεύθερη σχεδίαση: Σχήμα 61">
            <a:extLst>
              <a:ext uri="{FF2B5EF4-FFF2-40B4-BE49-F238E27FC236}">
                <a16:creationId xmlns="" xmlns:a16="http://schemas.microsoft.com/office/drawing/2014/main" id="{086A28DB-CBF6-49B7-B010-6C6C8D96408A}"/>
              </a:ext>
            </a:extLst>
          </p:cNvPr>
          <p:cNvSpPr/>
          <p:nvPr/>
        </p:nvSpPr>
        <p:spPr>
          <a:xfrm>
            <a:off x="3288038" y="4483781"/>
            <a:ext cx="441588" cy="515970"/>
          </a:xfrm>
          <a:custGeom>
            <a:avLst/>
            <a:gdLst>
              <a:gd name="connsiteX0" fmla="*/ 0 w 441588"/>
              <a:gd name="connsiteY0" fmla="*/ 103194 h 515970"/>
              <a:gd name="connsiteX1" fmla="*/ 220794 w 441588"/>
              <a:gd name="connsiteY1" fmla="*/ 103194 h 515970"/>
              <a:gd name="connsiteX2" fmla="*/ 220794 w 441588"/>
              <a:gd name="connsiteY2" fmla="*/ 0 h 515970"/>
              <a:gd name="connsiteX3" fmla="*/ 441588 w 441588"/>
              <a:gd name="connsiteY3" fmla="*/ 257985 h 515970"/>
              <a:gd name="connsiteX4" fmla="*/ 220794 w 441588"/>
              <a:gd name="connsiteY4" fmla="*/ 515970 h 515970"/>
              <a:gd name="connsiteX5" fmla="*/ 220794 w 441588"/>
              <a:gd name="connsiteY5" fmla="*/ 412776 h 515970"/>
              <a:gd name="connsiteX6" fmla="*/ 0 w 441588"/>
              <a:gd name="connsiteY6" fmla="*/ 412776 h 515970"/>
              <a:gd name="connsiteX7" fmla="*/ 0 w 441588"/>
              <a:gd name="connsiteY7" fmla="*/ 103194 h 5159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41588" h="515970">
                <a:moveTo>
                  <a:pt x="0" y="103194"/>
                </a:moveTo>
                <a:lnTo>
                  <a:pt x="220794" y="103194"/>
                </a:lnTo>
                <a:lnTo>
                  <a:pt x="220794" y="0"/>
                </a:lnTo>
                <a:lnTo>
                  <a:pt x="441588" y="257985"/>
                </a:lnTo>
                <a:lnTo>
                  <a:pt x="220794" y="515970"/>
                </a:lnTo>
                <a:lnTo>
                  <a:pt x="220794" y="412776"/>
                </a:lnTo>
                <a:lnTo>
                  <a:pt x="0" y="412776"/>
                </a:lnTo>
                <a:lnTo>
                  <a:pt x="0" y="103194"/>
                </a:lnTo>
                <a:close/>
              </a:path>
            </a:pathLst>
          </a:custGeom>
          <a:solidFill>
            <a:srgbClr val="7F6000"/>
          </a:solidFill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6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0" tIns="103194" rIns="132476" bIns="103194" numCol="1" spcCol="1270" anchor="ctr" anchorCtr="0">
            <a:noAutofit/>
          </a:bodyPr>
          <a:lstStyle/>
          <a:p>
            <a:pPr marL="0" lvl="0" indent="0" algn="ctr" defTabSz="2667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el-GR" sz="600" kern="1200"/>
          </a:p>
        </p:txBody>
      </p:sp>
      <p:sp>
        <p:nvSpPr>
          <p:cNvPr id="63" name="Ελεύθερη σχεδίαση: Σχήμα 62">
            <a:extLst>
              <a:ext uri="{FF2B5EF4-FFF2-40B4-BE49-F238E27FC236}">
                <a16:creationId xmlns="" xmlns:a16="http://schemas.microsoft.com/office/drawing/2014/main" id="{3D7937C8-6663-4867-A1A1-301416FD01BB}"/>
              </a:ext>
            </a:extLst>
          </p:cNvPr>
          <p:cNvSpPr/>
          <p:nvPr/>
        </p:nvSpPr>
        <p:spPr>
          <a:xfrm>
            <a:off x="3912927" y="4258022"/>
            <a:ext cx="2080524" cy="967490"/>
          </a:xfrm>
          <a:custGeom>
            <a:avLst/>
            <a:gdLst>
              <a:gd name="connsiteX0" fmla="*/ 0 w 2080524"/>
              <a:gd name="connsiteY0" fmla="*/ 96749 h 967490"/>
              <a:gd name="connsiteX1" fmla="*/ 96749 w 2080524"/>
              <a:gd name="connsiteY1" fmla="*/ 0 h 967490"/>
              <a:gd name="connsiteX2" fmla="*/ 1983775 w 2080524"/>
              <a:gd name="connsiteY2" fmla="*/ 0 h 967490"/>
              <a:gd name="connsiteX3" fmla="*/ 2080524 w 2080524"/>
              <a:gd name="connsiteY3" fmla="*/ 96749 h 967490"/>
              <a:gd name="connsiteX4" fmla="*/ 2080524 w 2080524"/>
              <a:gd name="connsiteY4" fmla="*/ 870741 h 967490"/>
              <a:gd name="connsiteX5" fmla="*/ 1983775 w 2080524"/>
              <a:gd name="connsiteY5" fmla="*/ 967490 h 967490"/>
              <a:gd name="connsiteX6" fmla="*/ 96749 w 2080524"/>
              <a:gd name="connsiteY6" fmla="*/ 967490 h 967490"/>
              <a:gd name="connsiteX7" fmla="*/ 0 w 2080524"/>
              <a:gd name="connsiteY7" fmla="*/ 870741 h 967490"/>
              <a:gd name="connsiteX8" fmla="*/ 0 w 2080524"/>
              <a:gd name="connsiteY8" fmla="*/ 96749 h 9674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80524" h="967490">
                <a:moveTo>
                  <a:pt x="0" y="96749"/>
                </a:moveTo>
                <a:cubicBezTo>
                  <a:pt x="0" y="43316"/>
                  <a:pt x="43316" y="0"/>
                  <a:pt x="96749" y="0"/>
                </a:cubicBezTo>
                <a:lnTo>
                  <a:pt x="1983775" y="0"/>
                </a:lnTo>
                <a:cubicBezTo>
                  <a:pt x="2037208" y="0"/>
                  <a:pt x="2080524" y="43316"/>
                  <a:pt x="2080524" y="96749"/>
                </a:cubicBezTo>
                <a:lnTo>
                  <a:pt x="2080524" y="870741"/>
                </a:lnTo>
                <a:cubicBezTo>
                  <a:pt x="2080524" y="924174"/>
                  <a:pt x="2037208" y="967490"/>
                  <a:pt x="1983775" y="967490"/>
                </a:cubicBezTo>
                <a:lnTo>
                  <a:pt x="96749" y="967490"/>
                </a:lnTo>
                <a:cubicBezTo>
                  <a:pt x="43316" y="967490"/>
                  <a:pt x="0" y="924174"/>
                  <a:pt x="0" y="870741"/>
                </a:cubicBezTo>
                <a:lnTo>
                  <a:pt x="0" y="96749"/>
                </a:lnTo>
                <a:close/>
              </a:path>
            </a:pathLst>
          </a:custGeom>
          <a:solidFill>
            <a:srgbClr val="931B1B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58817" tIns="58817" rIns="58817" bIns="58817" numCol="1" spcCol="1270" anchor="ctr" anchorCtr="0">
            <a:noAutofit/>
          </a:bodyPr>
          <a:lstStyle/>
          <a:p>
            <a:pPr algn="ctr" defTabSz="355600">
              <a:lnSpc>
                <a:spcPct val="90000"/>
              </a:lnSpc>
              <a:spcAft>
                <a:spcPct val="35000"/>
              </a:spcAft>
            </a:pPr>
            <a:r>
              <a:rPr lang="el-GR" sz="800" dirty="0"/>
              <a:t>Λάζαρη, Μουζάκης, Κουτρομάνος (2015) </a:t>
            </a:r>
          </a:p>
          <a:p>
            <a:pPr algn="ctr" defTabSz="355600">
              <a:lnSpc>
                <a:spcPct val="90000"/>
              </a:lnSpc>
              <a:spcAft>
                <a:spcPct val="35000"/>
              </a:spcAft>
            </a:pPr>
            <a:r>
              <a:rPr lang="el-GR" sz="800" dirty="0" smtClean="0"/>
              <a:t>Χαρτοφύλακα (2011)</a:t>
            </a:r>
            <a:endParaRPr lang="el-GR" sz="800" dirty="0"/>
          </a:p>
          <a:p>
            <a:pPr marL="0" lvl="0" indent="0" algn="ctr" defTabSz="355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el-GR" sz="800" kern="1200" dirty="0"/>
          </a:p>
        </p:txBody>
      </p:sp>
      <p:graphicFrame>
        <p:nvGraphicFramePr>
          <p:cNvPr id="51" name="Διάγραμμα 50">
            <a:extLst>
              <a:ext uri="{FF2B5EF4-FFF2-40B4-BE49-F238E27FC236}">
                <a16:creationId xmlns="" xmlns:a16="http://schemas.microsoft.com/office/drawing/2014/main" id="{C58D6283-C57D-4705-85BA-BD07B06563C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55040321"/>
              </p:ext>
            </p:extLst>
          </p:nvPr>
        </p:nvGraphicFramePr>
        <p:xfrm>
          <a:off x="1078632" y="1658194"/>
          <a:ext cx="901080" cy="9336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2" name="Ορθογώνιο: Στρογγύλεμα γωνιών 51">
            <a:extLst>
              <a:ext uri="{FF2B5EF4-FFF2-40B4-BE49-F238E27FC236}">
                <a16:creationId xmlns="" xmlns:a16="http://schemas.microsoft.com/office/drawing/2014/main" id="{2D76EDC9-F41C-488D-B2B4-142C4EFD33F1}"/>
              </a:ext>
            </a:extLst>
          </p:cNvPr>
          <p:cNvSpPr/>
          <p:nvPr/>
        </p:nvSpPr>
        <p:spPr>
          <a:xfrm>
            <a:off x="6744092" y="1271217"/>
            <a:ext cx="2064528" cy="933647"/>
          </a:xfrm>
          <a:prstGeom prst="roundRect">
            <a:avLst/>
          </a:prstGeom>
          <a:solidFill>
            <a:srgbClr val="BF9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900" dirty="0"/>
              <a:t>Δυνατότητα αναστοχασμού αυτοαξιολόγησης εκπαιδευόμενου</a:t>
            </a:r>
          </a:p>
        </p:txBody>
      </p:sp>
      <p:sp>
        <p:nvSpPr>
          <p:cNvPr id="55" name="Ορθογώνιο: Στρογγύλεμα γωνιών 54">
            <a:extLst>
              <a:ext uri="{FF2B5EF4-FFF2-40B4-BE49-F238E27FC236}">
                <a16:creationId xmlns="" xmlns:a16="http://schemas.microsoft.com/office/drawing/2014/main" id="{BF3574A7-D2C7-491F-B798-D5F265CF40D6}"/>
              </a:ext>
            </a:extLst>
          </p:cNvPr>
          <p:cNvSpPr/>
          <p:nvPr/>
        </p:nvSpPr>
        <p:spPr>
          <a:xfrm>
            <a:off x="6754323" y="2382179"/>
            <a:ext cx="2054297" cy="731093"/>
          </a:xfrm>
          <a:prstGeom prst="roundRect">
            <a:avLst/>
          </a:prstGeom>
          <a:solidFill>
            <a:srgbClr val="931B1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900" dirty="0"/>
              <a:t>Κοντογεωργάκου (2021) </a:t>
            </a:r>
          </a:p>
          <a:p>
            <a:pPr algn="ctr"/>
            <a:r>
              <a:rPr lang="el-GR" sz="900" dirty="0" err="1" smtClean="0"/>
              <a:t>Καπριδάκη</a:t>
            </a:r>
            <a:r>
              <a:rPr lang="el-GR" sz="900" dirty="0" smtClean="0"/>
              <a:t> (2019) </a:t>
            </a:r>
            <a:endParaRPr lang="el-GR" sz="900" dirty="0"/>
          </a:p>
        </p:txBody>
      </p:sp>
      <p:sp>
        <p:nvSpPr>
          <p:cNvPr id="64" name="Ελεύθερη σχεδίαση: Σχήμα 63">
            <a:extLst>
              <a:ext uri="{FF2B5EF4-FFF2-40B4-BE49-F238E27FC236}">
                <a16:creationId xmlns="" xmlns:a16="http://schemas.microsoft.com/office/drawing/2014/main" id="{6B63F50F-E019-4C7F-B72E-D151525F7631}"/>
              </a:ext>
            </a:extLst>
          </p:cNvPr>
          <p:cNvSpPr/>
          <p:nvPr/>
        </p:nvSpPr>
        <p:spPr>
          <a:xfrm rot="5400000">
            <a:off x="7555562" y="2035537"/>
            <a:ext cx="441588" cy="515970"/>
          </a:xfrm>
          <a:custGeom>
            <a:avLst/>
            <a:gdLst>
              <a:gd name="connsiteX0" fmla="*/ 0 w 441588"/>
              <a:gd name="connsiteY0" fmla="*/ 103194 h 515970"/>
              <a:gd name="connsiteX1" fmla="*/ 220794 w 441588"/>
              <a:gd name="connsiteY1" fmla="*/ 103194 h 515970"/>
              <a:gd name="connsiteX2" fmla="*/ 220794 w 441588"/>
              <a:gd name="connsiteY2" fmla="*/ 0 h 515970"/>
              <a:gd name="connsiteX3" fmla="*/ 441588 w 441588"/>
              <a:gd name="connsiteY3" fmla="*/ 257985 h 515970"/>
              <a:gd name="connsiteX4" fmla="*/ 220794 w 441588"/>
              <a:gd name="connsiteY4" fmla="*/ 515970 h 515970"/>
              <a:gd name="connsiteX5" fmla="*/ 220794 w 441588"/>
              <a:gd name="connsiteY5" fmla="*/ 412776 h 515970"/>
              <a:gd name="connsiteX6" fmla="*/ 0 w 441588"/>
              <a:gd name="connsiteY6" fmla="*/ 412776 h 515970"/>
              <a:gd name="connsiteX7" fmla="*/ 0 w 441588"/>
              <a:gd name="connsiteY7" fmla="*/ 103194 h 5159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41588" h="515970">
                <a:moveTo>
                  <a:pt x="0" y="103194"/>
                </a:moveTo>
                <a:lnTo>
                  <a:pt x="220794" y="103194"/>
                </a:lnTo>
                <a:lnTo>
                  <a:pt x="220794" y="0"/>
                </a:lnTo>
                <a:lnTo>
                  <a:pt x="441588" y="257985"/>
                </a:lnTo>
                <a:lnTo>
                  <a:pt x="220794" y="515970"/>
                </a:lnTo>
                <a:lnTo>
                  <a:pt x="220794" y="412776"/>
                </a:lnTo>
                <a:lnTo>
                  <a:pt x="0" y="412776"/>
                </a:lnTo>
                <a:lnTo>
                  <a:pt x="0" y="103194"/>
                </a:lnTo>
                <a:close/>
              </a:path>
            </a:pathLst>
          </a:custGeom>
          <a:solidFill>
            <a:srgbClr val="7F6000"/>
          </a:solidFill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6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0" tIns="103194" rIns="132476" bIns="103194" numCol="1" spcCol="1270" anchor="ctr" anchorCtr="0">
            <a:noAutofit/>
          </a:bodyPr>
          <a:lstStyle/>
          <a:p>
            <a:pPr marL="0" lvl="0" indent="0" algn="ctr" defTabSz="2667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el-GR" sz="600" kern="1200"/>
          </a:p>
        </p:txBody>
      </p:sp>
      <p:sp>
        <p:nvSpPr>
          <p:cNvPr id="65" name="Ορθογώνιο: Στρογγύλεμα γωνιών 64">
            <a:extLst>
              <a:ext uri="{FF2B5EF4-FFF2-40B4-BE49-F238E27FC236}">
                <a16:creationId xmlns="" xmlns:a16="http://schemas.microsoft.com/office/drawing/2014/main" id="{9805BBAC-14AF-4D31-B3C7-69100420BBD2}"/>
              </a:ext>
            </a:extLst>
          </p:cNvPr>
          <p:cNvSpPr/>
          <p:nvPr/>
        </p:nvSpPr>
        <p:spPr>
          <a:xfrm>
            <a:off x="6776405" y="3201903"/>
            <a:ext cx="2054297" cy="967490"/>
          </a:xfrm>
          <a:prstGeom prst="roundRect">
            <a:avLst/>
          </a:prstGeom>
          <a:solidFill>
            <a:srgbClr val="BF9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900" dirty="0"/>
              <a:t>Χρήση πολυμέσων και ασκήσεις αυτοαξιολόγησης</a:t>
            </a:r>
          </a:p>
        </p:txBody>
      </p:sp>
      <p:sp>
        <p:nvSpPr>
          <p:cNvPr id="66" name="Ορθογώνιο: Στρογγύλεμα γωνιών 65">
            <a:extLst>
              <a:ext uri="{FF2B5EF4-FFF2-40B4-BE49-F238E27FC236}">
                <a16:creationId xmlns="" xmlns:a16="http://schemas.microsoft.com/office/drawing/2014/main" id="{0EC80B02-5702-439B-9F93-B92B8EFAA080}"/>
              </a:ext>
            </a:extLst>
          </p:cNvPr>
          <p:cNvSpPr/>
          <p:nvPr/>
        </p:nvSpPr>
        <p:spPr>
          <a:xfrm>
            <a:off x="6754323" y="4260269"/>
            <a:ext cx="2076380" cy="967490"/>
          </a:xfrm>
          <a:prstGeom prst="roundRect">
            <a:avLst/>
          </a:prstGeom>
          <a:solidFill>
            <a:srgbClr val="931B1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buNone/>
            </a:pPr>
            <a:r>
              <a:rPr lang="el-GR" sz="900" dirty="0" smtClean="0"/>
              <a:t>Μαμαλάκη (2018)</a:t>
            </a:r>
          </a:p>
          <a:p>
            <a:pPr lvl="0">
              <a:buNone/>
            </a:pPr>
            <a:r>
              <a:rPr lang="el-GR" sz="900" dirty="0" err="1" smtClean="0"/>
              <a:t>Σκαράκη</a:t>
            </a:r>
            <a:r>
              <a:rPr lang="el-GR" sz="900" dirty="0" smtClean="0"/>
              <a:t> </a:t>
            </a:r>
            <a:r>
              <a:rPr lang="el-GR" sz="900" dirty="0"/>
              <a:t>(2019) </a:t>
            </a:r>
          </a:p>
        </p:txBody>
      </p:sp>
      <p:sp>
        <p:nvSpPr>
          <p:cNvPr id="67" name="Ελεύθερη σχεδίαση: Σχήμα 66">
            <a:extLst>
              <a:ext uri="{FF2B5EF4-FFF2-40B4-BE49-F238E27FC236}">
                <a16:creationId xmlns="" xmlns:a16="http://schemas.microsoft.com/office/drawing/2014/main" id="{A012618A-BC7A-486F-834B-A4BE904452EF}"/>
              </a:ext>
            </a:extLst>
          </p:cNvPr>
          <p:cNvSpPr/>
          <p:nvPr/>
        </p:nvSpPr>
        <p:spPr>
          <a:xfrm rot="5400000">
            <a:off x="7582759" y="3852326"/>
            <a:ext cx="441588" cy="515970"/>
          </a:xfrm>
          <a:custGeom>
            <a:avLst/>
            <a:gdLst>
              <a:gd name="connsiteX0" fmla="*/ 0 w 441588"/>
              <a:gd name="connsiteY0" fmla="*/ 103194 h 515970"/>
              <a:gd name="connsiteX1" fmla="*/ 220794 w 441588"/>
              <a:gd name="connsiteY1" fmla="*/ 103194 h 515970"/>
              <a:gd name="connsiteX2" fmla="*/ 220794 w 441588"/>
              <a:gd name="connsiteY2" fmla="*/ 0 h 515970"/>
              <a:gd name="connsiteX3" fmla="*/ 441588 w 441588"/>
              <a:gd name="connsiteY3" fmla="*/ 257985 h 515970"/>
              <a:gd name="connsiteX4" fmla="*/ 220794 w 441588"/>
              <a:gd name="connsiteY4" fmla="*/ 515970 h 515970"/>
              <a:gd name="connsiteX5" fmla="*/ 220794 w 441588"/>
              <a:gd name="connsiteY5" fmla="*/ 412776 h 515970"/>
              <a:gd name="connsiteX6" fmla="*/ 0 w 441588"/>
              <a:gd name="connsiteY6" fmla="*/ 412776 h 515970"/>
              <a:gd name="connsiteX7" fmla="*/ 0 w 441588"/>
              <a:gd name="connsiteY7" fmla="*/ 103194 h 5159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41588" h="515970">
                <a:moveTo>
                  <a:pt x="0" y="103194"/>
                </a:moveTo>
                <a:lnTo>
                  <a:pt x="220794" y="103194"/>
                </a:lnTo>
                <a:lnTo>
                  <a:pt x="220794" y="0"/>
                </a:lnTo>
                <a:lnTo>
                  <a:pt x="441588" y="257985"/>
                </a:lnTo>
                <a:lnTo>
                  <a:pt x="220794" y="515970"/>
                </a:lnTo>
                <a:lnTo>
                  <a:pt x="220794" y="412776"/>
                </a:lnTo>
                <a:lnTo>
                  <a:pt x="0" y="412776"/>
                </a:lnTo>
                <a:lnTo>
                  <a:pt x="0" y="103194"/>
                </a:lnTo>
                <a:close/>
              </a:path>
            </a:pathLst>
          </a:custGeom>
          <a:solidFill>
            <a:srgbClr val="7F6000"/>
          </a:solidFill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6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0" tIns="103194" rIns="132476" bIns="103194" numCol="1" spcCol="1270" anchor="ctr" anchorCtr="0">
            <a:noAutofit/>
          </a:bodyPr>
          <a:lstStyle/>
          <a:p>
            <a:pPr marL="0" lvl="0" indent="0" algn="ctr" defTabSz="2667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el-GR" sz="600" kern="1200"/>
          </a:p>
        </p:txBody>
      </p:sp>
    </p:spTree>
    <p:extLst>
      <p:ext uri="{BB962C8B-B14F-4D97-AF65-F5344CB8AC3E}">
        <p14:creationId xmlns:p14="http://schemas.microsoft.com/office/powerpoint/2010/main" val="31291822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" grpId="0" animBg="1"/>
      <p:bldP spid="62" grpId="0" animBg="1"/>
      <p:bldP spid="63" grpId="0" animBg="1"/>
      <p:bldP spid="52" grpId="0" animBg="1"/>
      <p:bldP spid="55" grpId="0" animBg="1"/>
      <p:bldP spid="64" grpId="0" animBg="1"/>
      <p:bldP spid="65" grpId="0" animBg="1"/>
      <p:bldP spid="66" grpId="0" animBg="1"/>
      <p:bldP spid="67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043608" y="332656"/>
            <a:ext cx="7776864" cy="576064"/>
          </a:xfrm>
        </p:spPr>
        <p:txBody>
          <a:bodyPr>
            <a:noAutofit/>
          </a:bodyPr>
          <a:lstStyle/>
          <a:p>
            <a:r>
              <a:rPr lang="el-GR" sz="3600" dirty="0" smtClean="0"/>
              <a:t>21. </a:t>
            </a:r>
            <a:r>
              <a:rPr lang="el-GR" sz="3600" dirty="0"/>
              <a:t>Αντιστοίχιση ευρημάτων με ευρήματα άλλης έρευνας</a:t>
            </a:r>
            <a:endParaRPr lang="el-GR" sz="4000" b="1" dirty="0"/>
          </a:p>
        </p:txBody>
      </p:sp>
      <p:grpSp>
        <p:nvGrpSpPr>
          <p:cNvPr id="5" name="Ομάδα 4">
            <a:extLst>
              <a:ext uri="{FF2B5EF4-FFF2-40B4-BE49-F238E27FC236}">
                <a16:creationId xmlns="" xmlns:a16="http://schemas.microsoft.com/office/drawing/2014/main" id="{6404CF89-B21F-422C-8FC7-FDA4E90FF610}"/>
              </a:ext>
            </a:extLst>
          </p:cNvPr>
          <p:cNvGrpSpPr/>
          <p:nvPr/>
        </p:nvGrpSpPr>
        <p:grpSpPr>
          <a:xfrm>
            <a:off x="981487" y="1271217"/>
            <a:ext cx="4022561" cy="933647"/>
            <a:chOff x="981486" y="1271217"/>
            <a:chExt cx="5027235" cy="933647"/>
          </a:xfrm>
        </p:grpSpPr>
        <p:sp>
          <p:nvSpPr>
            <p:cNvPr id="6" name="Ελεύθερη σχεδίαση: Σχήμα 5">
              <a:extLst>
                <a:ext uri="{FF2B5EF4-FFF2-40B4-BE49-F238E27FC236}">
                  <a16:creationId xmlns="" xmlns:a16="http://schemas.microsoft.com/office/drawing/2014/main" id="{428D7503-5DA9-4F4C-A080-696AB7CF63A4}"/>
                </a:ext>
              </a:extLst>
            </p:cNvPr>
            <p:cNvSpPr/>
            <p:nvPr/>
          </p:nvSpPr>
          <p:spPr>
            <a:xfrm>
              <a:off x="981486" y="1271217"/>
              <a:ext cx="2093249" cy="933647"/>
            </a:xfrm>
            <a:custGeom>
              <a:avLst/>
              <a:gdLst>
                <a:gd name="connsiteX0" fmla="*/ 0 w 2093249"/>
                <a:gd name="connsiteY0" fmla="*/ 93365 h 933647"/>
                <a:gd name="connsiteX1" fmla="*/ 93365 w 2093249"/>
                <a:gd name="connsiteY1" fmla="*/ 0 h 933647"/>
                <a:gd name="connsiteX2" fmla="*/ 1999884 w 2093249"/>
                <a:gd name="connsiteY2" fmla="*/ 0 h 933647"/>
                <a:gd name="connsiteX3" fmla="*/ 2093249 w 2093249"/>
                <a:gd name="connsiteY3" fmla="*/ 93365 h 933647"/>
                <a:gd name="connsiteX4" fmla="*/ 2093249 w 2093249"/>
                <a:gd name="connsiteY4" fmla="*/ 840282 h 933647"/>
                <a:gd name="connsiteX5" fmla="*/ 1999884 w 2093249"/>
                <a:gd name="connsiteY5" fmla="*/ 933647 h 933647"/>
                <a:gd name="connsiteX6" fmla="*/ 93365 w 2093249"/>
                <a:gd name="connsiteY6" fmla="*/ 933647 h 933647"/>
                <a:gd name="connsiteX7" fmla="*/ 0 w 2093249"/>
                <a:gd name="connsiteY7" fmla="*/ 840282 h 933647"/>
                <a:gd name="connsiteX8" fmla="*/ 0 w 2093249"/>
                <a:gd name="connsiteY8" fmla="*/ 93365 h 933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93249" h="933647">
                  <a:moveTo>
                    <a:pt x="0" y="93365"/>
                  </a:moveTo>
                  <a:cubicBezTo>
                    <a:pt x="0" y="41801"/>
                    <a:pt x="41801" y="0"/>
                    <a:pt x="93365" y="0"/>
                  </a:cubicBezTo>
                  <a:lnTo>
                    <a:pt x="1999884" y="0"/>
                  </a:lnTo>
                  <a:cubicBezTo>
                    <a:pt x="2051448" y="0"/>
                    <a:pt x="2093249" y="41801"/>
                    <a:pt x="2093249" y="93365"/>
                  </a:cubicBezTo>
                  <a:lnTo>
                    <a:pt x="2093249" y="840282"/>
                  </a:lnTo>
                  <a:cubicBezTo>
                    <a:pt x="2093249" y="891846"/>
                    <a:pt x="2051448" y="933647"/>
                    <a:pt x="1999884" y="933647"/>
                  </a:cubicBezTo>
                  <a:lnTo>
                    <a:pt x="93365" y="933647"/>
                  </a:lnTo>
                  <a:cubicBezTo>
                    <a:pt x="41801" y="933647"/>
                    <a:pt x="0" y="891846"/>
                    <a:pt x="0" y="840282"/>
                  </a:cubicBezTo>
                  <a:lnTo>
                    <a:pt x="0" y="93365"/>
                  </a:lnTo>
                  <a:close/>
                </a:path>
              </a:pathLst>
            </a:custGeom>
            <a:solidFill>
              <a:srgbClr val="BF900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61636" tIns="61636" rIns="61636" bIns="61636" numCol="1" spcCol="1270" anchor="ctr" anchorCtr="0">
              <a:noAutofit/>
            </a:bodyPr>
            <a:lstStyle/>
            <a:p>
              <a:pPr marL="0" lvl="0" indent="0"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l-GR" sz="900" kern="1200" dirty="0"/>
                <a:t>Ευχρηστία ΕΥ</a:t>
              </a:r>
            </a:p>
            <a:p>
              <a:pPr marL="0" lvl="0" indent="0"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l-GR" sz="900" kern="1200" dirty="0"/>
            </a:p>
          </p:txBody>
        </p:sp>
        <p:sp>
          <p:nvSpPr>
            <p:cNvPr id="7" name="Ελεύθερη σχεδίαση: Σχήμα 6">
              <a:extLst>
                <a:ext uri="{FF2B5EF4-FFF2-40B4-BE49-F238E27FC236}">
                  <a16:creationId xmlns="" xmlns:a16="http://schemas.microsoft.com/office/drawing/2014/main" id="{3AC5D2D1-D440-4D13-B35E-3FFD3FE1DCFB}"/>
                </a:ext>
              </a:extLst>
            </p:cNvPr>
            <p:cNvSpPr/>
            <p:nvPr/>
          </p:nvSpPr>
          <p:spPr>
            <a:xfrm>
              <a:off x="3284919" y="1478477"/>
              <a:ext cx="445590" cy="519125"/>
            </a:xfrm>
            <a:custGeom>
              <a:avLst/>
              <a:gdLst>
                <a:gd name="connsiteX0" fmla="*/ 0 w 445590"/>
                <a:gd name="connsiteY0" fmla="*/ 103825 h 519125"/>
                <a:gd name="connsiteX1" fmla="*/ 222795 w 445590"/>
                <a:gd name="connsiteY1" fmla="*/ 103825 h 519125"/>
                <a:gd name="connsiteX2" fmla="*/ 222795 w 445590"/>
                <a:gd name="connsiteY2" fmla="*/ 0 h 519125"/>
                <a:gd name="connsiteX3" fmla="*/ 445590 w 445590"/>
                <a:gd name="connsiteY3" fmla="*/ 259563 h 519125"/>
                <a:gd name="connsiteX4" fmla="*/ 222795 w 445590"/>
                <a:gd name="connsiteY4" fmla="*/ 519125 h 519125"/>
                <a:gd name="connsiteX5" fmla="*/ 222795 w 445590"/>
                <a:gd name="connsiteY5" fmla="*/ 415300 h 519125"/>
                <a:gd name="connsiteX6" fmla="*/ 0 w 445590"/>
                <a:gd name="connsiteY6" fmla="*/ 415300 h 519125"/>
                <a:gd name="connsiteX7" fmla="*/ 0 w 445590"/>
                <a:gd name="connsiteY7" fmla="*/ 103825 h 519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45590" h="519125">
                  <a:moveTo>
                    <a:pt x="0" y="103825"/>
                  </a:moveTo>
                  <a:lnTo>
                    <a:pt x="222795" y="103825"/>
                  </a:lnTo>
                  <a:lnTo>
                    <a:pt x="222795" y="0"/>
                  </a:lnTo>
                  <a:lnTo>
                    <a:pt x="445590" y="259563"/>
                  </a:lnTo>
                  <a:lnTo>
                    <a:pt x="222795" y="519125"/>
                  </a:lnTo>
                  <a:lnTo>
                    <a:pt x="222795" y="415300"/>
                  </a:lnTo>
                  <a:lnTo>
                    <a:pt x="0" y="415300"/>
                  </a:lnTo>
                  <a:lnTo>
                    <a:pt x="0" y="103825"/>
                  </a:lnTo>
                  <a:close/>
                </a:path>
              </a:pathLst>
            </a:custGeom>
            <a:solidFill>
              <a:srgbClr val="7F6000"/>
            </a:solidFill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0" tIns="103825" rIns="133677" bIns="103825" numCol="1" spcCol="1270" anchor="ctr" anchorCtr="0">
              <a:noAutofit/>
            </a:bodyPr>
            <a:lstStyle/>
            <a:p>
              <a:pPr marL="0" lvl="0" indent="0" algn="ctr" defTabSz="9779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l-GR" sz="2200" kern="1200"/>
            </a:p>
          </p:txBody>
        </p:sp>
        <p:sp>
          <p:nvSpPr>
            <p:cNvPr id="9" name="Ελεύθερη σχεδίαση: Σχήμα 8">
              <a:extLst>
                <a:ext uri="{FF2B5EF4-FFF2-40B4-BE49-F238E27FC236}">
                  <a16:creationId xmlns="" xmlns:a16="http://schemas.microsoft.com/office/drawing/2014/main" id="{185C8B5F-7F6D-41D6-AB40-042409713618}"/>
                </a:ext>
              </a:extLst>
            </p:cNvPr>
            <p:cNvSpPr/>
            <p:nvPr/>
          </p:nvSpPr>
          <p:spPr>
            <a:xfrm>
              <a:off x="3915472" y="1271217"/>
              <a:ext cx="2093249" cy="933647"/>
            </a:xfrm>
            <a:custGeom>
              <a:avLst/>
              <a:gdLst>
                <a:gd name="connsiteX0" fmla="*/ 0 w 2093249"/>
                <a:gd name="connsiteY0" fmla="*/ 93365 h 933647"/>
                <a:gd name="connsiteX1" fmla="*/ 93365 w 2093249"/>
                <a:gd name="connsiteY1" fmla="*/ 0 h 933647"/>
                <a:gd name="connsiteX2" fmla="*/ 1999884 w 2093249"/>
                <a:gd name="connsiteY2" fmla="*/ 0 h 933647"/>
                <a:gd name="connsiteX3" fmla="*/ 2093249 w 2093249"/>
                <a:gd name="connsiteY3" fmla="*/ 93365 h 933647"/>
                <a:gd name="connsiteX4" fmla="*/ 2093249 w 2093249"/>
                <a:gd name="connsiteY4" fmla="*/ 840282 h 933647"/>
                <a:gd name="connsiteX5" fmla="*/ 1999884 w 2093249"/>
                <a:gd name="connsiteY5" fmla="*/ 933647 h 933647"/>
                <a:gd name="connsiteX6" fmla="*/ 93365 w 2093249"/>
                <a:gd name="connsiteY6" fmla="*/ 933647 h 933647"/>
                <a:gd name="connsiteX7" fmla="*/ 0 w 2093249"/>
                <a:gd name="connsiteY7" fmla="*/ 840282 h 933647"/>
                <a:gd name="connsiteX8" fmla="*/ 0 w 2093249"/>
                <a:gd name="connsiteY8" fmla="*/ 93365 h 933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93249" h="933647">
                  <a:moveTo>
                    <a:pt x="0" y="93365"/>
                  </a:moveTo>
                  <a:cubicBezTo>
                    <a:pt x="0" y="41801"/>
                    <a:pt x="41801" y="0"/>
                    <a:pt x="93365" y="0"/>
                  </a:cubicBezTo>
                  <a:lnTo>
                    <a:pt x="1999884" y="0"/>
                  </a:lnTo>
                  <a:cubicBezTo>
                    <a:pt x="2051448" y="0"/>
                    <a:pt x="2093249" y="41801"/>
                    <a:pt x="2093249" y="93365"/>
                  </a:cubicBezTo>
                  <a:lnTo>
                    <a:pt x="2093249" y="840282"/>
                  </a:lnTo>
                  <a:cubicBezTo>
                    <a:pt x="2093249" y="891846"/>
                    <a:pt x="2051448" y="933647"/>
                    <a:pt x="1999884" y="933647"/>
                  </a:cubicBezTo>
                  <a:lnTo>
                    <a:pt x="93365" y="933647"/>
                  </a:lnTo>
                  <a:cubicBezTo>
                    <a:pt x="41801" y="933647"/>
                    <a:pt x="0" y="891846"/>
                    <a:pt x="0" y="840282"/>
                  </a:cubicBezTo>
                  <a:lnTo>
                    <a:pt x="0" y="93365"/>
                  </a:lnTo>
                  <a:close/>
                </a:path>
              </a:pathLst>
            </a:custGeom>
            <a:solidFill>
              <a:srgbClr val="931B1B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61636" tIns="61636" rIns="61636" bIns="61636" numCol="1" spcCol="1270" anchor="ctr" anchorCtr="0">
              <a:noAutofit/>
            </a:bodyPr>
            <a:lstStyle/>
            <a:p>
              <a:pPr marL="0" lvl="0" indent="0"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l-GR" sz="900" kern="1200" dirty="0"/>
                <a:t>Παπανικολάου &amp; Μανούσου (2019) </a:t>
              </a:r>
              <a:endParaRPr lang="el-GR" sz="900" dirty="0"/>
            </a:p>
            <a:p>
              <a:pPr marL="0" lvl="0" indent="0"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l-GR" sz="900" kern="1200" dirty="0" smtClean="0"/>
                <a:t>Δασκαλάκη (2019)</a:t>
              </a:r>
            </a:p>
            <a:p>
              <a:pPr marL="0" lvl="0" indent="0"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l-GR" sz="900" kern="1200" dirty="0" smtClean="0"/>
                <a:t>Κατσαντώνη (2016)</a:t>
              </a:r>
            </a:p>
            <a:p>
              <a:pPr marL="0" lvl="0" indent="0"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l-GR" sz="900" kern="1200" dirty="0"/>
            </a:p>
          </p:txBody>
        </p:sp>
      </p:grpSp>
      <p:grpSp>
        <p:nvGrpSpPr>
          <p:cNvPr id="15" name="Ομάδα 14">
            <a:extLst>
              <a:ext uri="{FF2B5EF4-FFF2-40B4-BE49-F238E27FC236}">
                <a16:creationId xmlns="" xmlns:a16="http://schemas.microsoft.com/office/drawing/2014/main" id="{CAF08BF1-7570-4163-AFE2-694121351128}"/>
              </a:ext>
            </a:extLst>
          </p:cNvPr>
          <p:cNvGrpSpPr/>
          <p:nvPr/>
        </p:nvGrpSpPr>
        <p:grpSpPr>
          <a:xfrm>
            <a:off x="1000547" y="2293494"/>
            <a:ext cx="4003502" cy="819777"/>
            <a:chOff x="1000546" y="2293494"/>
            <a:chExt cx="5002434" cy="819777"/>
          </a:xfrm>
        </p:grpSpPr>
        <p:sp>
          <p:nvSpPr>
            <p:cNvPr id="16" name="Ελεύθερη σχεδίαση: Σχήμα 15">
              <a:extLst>
                <a:ext uri="{FF2B5EF4-FFF2-40B4-BE49-F238E27FC236}">
                  <a16:creationId xmlns="" xmlns:a16="http://schemas.microsoft.com/office/drawing/2014/main" id="{31828D9B-7857-47A3-91DB-6A65520C8D43}"/>
                </a:ext>
              </a:extLst>
            </p:cNvPr>
            <p:cNvSpPr/>
            <p:nvPr/>
          </p:nvSpPr>
          <p:spPr>
            <a:xfrm>
              <a:off x="1000546" y="2293494"/>
              <a:ext cx="2083940" cy="819777"/>
            </a:xfrm>
            <a:custGeom>
              <a:avLst/>
              <a:gdLst>
                <a:gd name="connsiteX0" fmla="*/ 0 w 2083940"/>
                <a:gd name="connsiteY0" fmla="*/ 81978 h 819777"/>
                <a:gd name="connsiteX1" fmla="*/ 81978 w 2083940"/>
                <a:gd name="connsiteY1" fmla="*/ 0 h 819777"/>
                <a:gd name="connsiteX2" fmla="*/ 2001962 w 2083940"/>
                <a:gd name="connsiteY2" fmla="*/ 0 h 819777"/>
                <a:gd name="connsiteX3" fmla="*/ 2083940 w 2083940"/>
                <a:gd name="connsiteY3" fmla="*/ 81978 h 819777"/>
                <a:gd name="connsiteX4" fmla="*/ 2083940 w 2083940"/>
                <a:gd name="connsiteY4" fmla="*/ 737799 h 819777"/>
                <a:gd name="connsiteX5" fmla="*/ 2001962 w 2083940"/>
                <a:gd name="connsiteY5" fmla="*/ 819777 h 819777"/>
                <a:gd name="connsiteX6" fmla="*/ 81978 w 2083940"/>
                <a:gd name="connsiteY6" fmla="*/ 819777 h 819777"/>
                <a:gd name="connsiteX7" fmla="*/ 0 w 2083940"/>
                <a:gd name="connsiteY7" fmla="*/ 737799 h 819777"/>
                <a:gd name="connsiteX8" fmla="*/ 0 w 2083940"/>
                <a:gd name="connsiteY8" fmla="*/ 81978 h 819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83940" h="819777">
                  <a:moveTo>
                    <a:pt x="0" y="81978"/>
                  </a:moveTo>
                  <a:cubicBezTo>
                    <a:pt x="0" y="36703"/>
                    <a:pt x="36703" y="0"/>
                    <a:pt x="81978" y="0"/>
                  </a:cubicBezTo>
                  <a:lnTo>
                    <a:pt x="2001962" y="0"/>
                  </a:lnTo>
                  <a:cubicBezTo>
                    <a:pt x="2047237" y="0"/>
                    <a:pt x="2083940" y="36703"/>
                    <a:pt x="2083940" y="81978"/>
                  </a:cubicBezTo>
                  <a:lnTo>
                    <a:pt x="2083940" y="737799"/>
                  </a:lnTo>
                  <a:cubicBezTo>
                    <a:pt x="2083940" y="783074"/>
                    <a:pt x="2047237" y="819777"/>
                    <a:pt x="2001962" y="819777"/>
                  </a:cubicBezTo>
                  <a:lnTo>
                    <a:pt x="81978" y="819777"/>
                  </a:lnTo>
                  <a:cubicBezTo>
                    <a:pt x="36703" y="819777"/>
                    <a:pt x="0" y="783074"/>
                    <a:pt x="0" y="737799"/>
                  </a:cubicBezTo>
                  <a:lnTo>
                    <a:pt x="0" y="81978"/>
                  </a:lnTo>
                  <a:close/>
                </a:path>
              </a:pathLst>
            </a:custGeom>
            <a:solidFill>
              <a:srgbClr val="BF900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58300" tIns="58300" rIns="58300" bIns="58300" numCol="1" spcCol="1270" anchor="ctr" anchorCtr="0">
              <a:noAutofit/>
            </a:bodyPr>
            <a:lstStyle/>
            <a:p>
              <a:pPr marL="0" lvl="0" indent="0"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l-GR" sz="900" kern="1200" dirty="0"/>
                <a:t>Ευκολία χρήσης από μαθητές από την σκοπιά των εκπαιδευτικών</a:t>
              </a:r>
            </a:p>
          </p:txBody>
        </p:sp>
        <p:sp>
          <p:nvSpPr>
            <p:cNvPr id="17" name="Ελεύθερη σχεδίαση: Σχήμα 16">
              <a:extLst>
                <a:ext uri="{FF2B5EF4-FFF2-40B4-BE49-F238E27FC236}">
                  <a16:creationId xmlns="" xmlns:a16="http://schemas.microsoft.com/office/drawing/2014/main" id="{B561C3E1-785B-4AFE-8616-FA550ED0A9D6}"/>
                </a:ext>
              </a:extLst>
            </p:cNvPr>
            <p:cNvSpPr/>
            <p:nvPr/>
          </p:nvSpPr>
          <p:spPr>
            <a:xfrm>
              <a:off x="3293125" y="2444974"/>
              <a:ext cx="442313" cy="516817"/>
            </a:xfrm>
            <a:custGeom>
              <a:avLst/>
              <a:gdLst>
                <a:gd name="connsiteX0" fmla="*/ 0 w 442313"/>
                <a:gd name="connsiteY0" fmla="*/ 103363 h 516817"/>
                <a:gd name="connsiteX1" fmla="*/ 221157 w 442313"/>
                <a:gd name="connsiteY1" fmla="*/ 103363 h 516817"/>
                <a:gd name="connsiteX2" fmla="*/ 221157 w 442313"/>
                <a:gd name="connsiteY2" fmla="*/ 0 h 516817"/>
                <a:gd name="connsiteX3" fmla="*/ 442313 w 442313"/>
                <a:gd name="connsiteY3" fmla="*/ 258409 h 516817"/>
                <a:gd name="connsiteX4" fmla="*/ 221157 w 442313"/>
                <a:gd name="connsiteY4" fmla="*/ 516817 h 516817"/>
                <a:gd name="connsiteX5" fmla="*/ 221157 w 442313"/>
                <a:gd name="connsiteY5" fmla="*/ 413454 h 516817"/>
                <a:gd name="connsiteX6" fmla="*/ 0 w 442313"/>
                <a:gd name="connsiteY6" fmla="*/ 413454 h 516817"/>
                <a:gd name="connsiteX7" fmla="*/ 0 w 442313"/>
                <a:gd name="connsiteY7" fmla="*/ 103363 h 5168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42313" h="516817">
                  <a:moveTo>
                    <a:pt x="0" y="103363"/>
                  </a:moveTo>
                  <a:lnTo>
                    <a:pt x="221157" y="103363"/>
                  </a:lnTo>
                  <a:lnTo>
                    <a:pt x="221157" y="0"/>
                  </a:lnTo>
                  <a:lnTo>
                    <a:pt x="442313" y="258409"/>
                  </a:lnTo>
                  <a:lnTo>
                    <a:pt x="221157" y="516817"/>
                  </a:lnTo>
                  <a:lnTo>
                    <a:pt x="221157" y="413454"/>
                  </a:lnTo>
                  <a:lnTo>
                    <a:pt x="0" y="413454"/>
                  </a:lnTo>
                  <a:lnTo>
                    <a:pt x="0" y="103363"/>
                  </a:lnTo>
                  <a:close/>
                </a:path>
              </a:pathLst>
            </a:custGeom>
            <a:solidFill>
              <a:srgbClr val="7F6000"/>
            </a:solidFill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0" tIns="103363" rIns="132694" bIns="103363" numCol="1" spcCol="1270" anchor="ctr" anchorCtr="0">
              <a:noAutofit/>
            </a:bodyPr>
            <a:lstStyle/>
            <a:p>
              <a:pPr marL="0" lvl="0" indent="0" algn="ctr" defTabSz="9779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l-GR" sz="2200" kern="1200"/>
            </a:p>
          </p:txBody>
        </p:sp>
        <p:sp>
          <p:nvSpPr>
            <p:cNvPr id="18" name="Ελεύθερη σχεδίαση: Σχήμα 17">
              <a:extLst>
                <a:ext uri="{FF2B5EF4-FFF2-40B4-BE49-F238E27FC236}">
                  <a16:creationId xmlns="" xmlns:a16="http://schemas.microsoft.com/office/drawing/2014/main" id="{6557D862-DB11-481C-8F16-BF020EDA1C61}"/>
                </a:ext>
              </a:extLst>
            </p:cNvPr>
            <p:cNvSpPr/>
            <p:nvPr/>
          </p:nvSpPr>
          <p:spPr>
            <a:xfrm>
              <a:off x="3919040" y="2293494"/>
              <a:ext cx="2083940" cy="819777"/>
            </a:xfrm>
            <a:custGeom>
              <a:avLst/>
              <a:gdLst>
                <a:gd name="connsiteX0" fmla="*/ 0 w 2083940"/>
                <a:gd name="connsiteY0" fmla="*/ 81978 h 819777"/>
                <a:gd name="connsiteX1" fmla="*/ 81978 w 2083940"/>
                <a:gd name="connsiteY1" fmla="*/ 0 h 819777"/>
                <a:gd name="connsiteX2" fmla="*/ 2001962 w 2083940"/>
                <a:gd name="connsiteY2" fmla="*/ 0 h 819777"/>
                <a:gd name="connsiteX3" fmla="*/ 2083940 w 2083940"/>
                <a:gd name="connsiteY3" fmla="*/ 81978 h 819777"/>
                <a:gd name="connsiteX4" fmla="*/ 2083940 w 2083940"/>
                <a:gd name="connsiteY4" fmla="*/ 737799 h 819777"/>
                <a:gd name="connsiteX5" fmla="*/ 2001962 w 2083940"/>
                <a:gd name="connsiteY5" fmla="*/ 819777 h 819777"/>
                <a:gd name="connsiteX6" fmla="*/ 81978 w 2083940"/>
                <a:gd name="connsiteY6" fmla="*/ 819777 h 819777"/>
                <a:gd name="connsiteX7" fmla="*/ 0 w 2083940"/>
                <a:gd name="connsiteY7" fmla="*/ 737799 h 819777"/>
                <a:gd name="connsiteX8" fmla="*/ 0 w 2083940"/>
                <a:gd name="connsiteY8" fmla="*/ 81978 h 819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83940" h="819777">
                  <a:moveTo>
                    <a:pt x="0" y="81978"/>
                  </a:moveTo>
                  <a:cubicBezTo>
                    <a:pt x="0" y="36703"/>
                    <a:pt x="36703" y="0"/>
                    <a:pt x="81978" y="0"/>
                  </a:cubicBezTo>
                  <a:lnTo>
                    <a:pt x="2001962" y="0"/>
                  </a:lnTo>
                  <a:cubicBezTo>
                    <a:pt x="2047237" y="0"/>
                    <a:pt x="2083940" y="36703"/>
                    <a:pt x="2083940" y="81978"/>
                  </a:cubicBezTo>
                  <a:lnTo>
                    <a:pt x="2083940" y="737799"/>
                  </a:lnTo>
                  <a:cubicBezTo>
                    <a:pt x="2083940" y="783074"/>
                    <a:pt x="2047237" y="819777"/>
                    <a:pt x="2001962" y="819777"/>
                  </a:cubicBezTo>
                  <a:lnTo>
                    <a:pt x="81978" y="819777"/>
                  </a:lnTo>
                  <a:cubicBezTo>
                    <a:pt x="36703" y="819777"/>
                    <a:pt x="0" y="783074"/>
                    <a:pt x="0" y="737799"/>
                  </a:cubicBezTo>
                  <a:lnTo>
                    <a:pt x="0" y="81978"/>
                  </a:lnTo>
                  <a:close/>
                </a:path>
              </a:pathLst>
            </a:custGeom>
            <a:solidFill>
              <a:srgbClr val="931B1B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58300" tIns="58300" rIns="58300" bIns="58300" numCol="1" spcCol="1270" anchor="ctr" anchorCtr="0">
              <a:noAutofit/>
            </a:bodyPr>
            <a:lstStyle/>
            <a:p>
              <a:pPr marL="0" lvl="0" indent="0"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l-GR" sz="900" kern="1200" dirty="0"/>
                <a:t>Ραφαηλίδου (2019) </a:t>
              </a:r>
            </a:p>
          </p:txBody>
        </p:sp>
      </p:grpSp>
      <p:grpSp>
        <p:nvGrpSpPr>
          <p:cNvPr id="23" name="Ομάδα 22">
            <a:extLst>
              <a:ext uri="{FF2B5EF4-FFF2-40B4-BE49-F238E27FC236}">
                <a16:creationId xmlns="" xmlns:a16="http://schemas.microsoft.com/office/drawing/2014/main" id="{1CDFC26F-3555-44C4-9C23-9AC7BDDADE11}"/>
              </a:ext>
            </a:extLst>
          </p:cNvPr>
          <p:cNvGrpSpPr/>
          <p:nvPr/>
        </p:nvGrpSpPr>
        <p:grpSpPr>
          <a:xfrm>
            <a:off x="981487" y="4258022"/>
            <a:ext cx="4022562" cy="967490"/>
            <a:chOff x="981486" y="4258022"/>
            <a:chExt cx="4994233" cy="967490"/>
          </a:xfrm>
        </p:grpSpPr>
        <p:sp>
          <p:nvSpPr>
            <p:cNvPr id="24" name="Ελεύθερη σχεδίαση: Σχήμα 23">
              <a:extLst>
                <a:ext uri="{FF2B5EF4-FFF2-40B4-BE49-F238E27FC236}">
                  <a16:creationId xmlns="" xmlns:a16="http://schemas.microsoft.com/office/drawing/2014/main" id="{B42B9537-7136-40DF-8883-9E9489CA6A4F}"/>
                </a:ext>
              </a:extLst>
            </p:cNvPr>
            <p:cNvSpPr/>
            <p:nvPr/>
          </p:nvSpPr>
          <p:spPr>
            <a:xfrm>
              <a:off x="981486" y="4258022"/>
              <a:ext cx="2080524" cy="967490"/>
            </a:xfrm>
            <a:custGeom>
              <a:avLst/>
              <a:gdLst>
                <a:gd name="connsiteX0" fmla="*/ 0 w 2080524"/>
                <a:gd name="connsiteY0" fmla="*/ 96749 h 967490"/>
                <a:gd name="connsiteX1" fmla="*/ 96749 w 2080524"/>
                <a:gd name="connsiteY1" fmla="*/ 0 h 967490"/>
                <a:gd name="connsiteX2" fmla="*/ 1983775 w 2080524"/>
                <a:gd name="connsiteY2" fmla="*/ 0 h 967490"/>
                <a:gd name="connsiteX3" fmla="*/ 2080524 w 2080524"/>
                <a:gd name="connsiteY3" fmla="*/ 96749 h 967490"/>
                <a:gd name="connsiteX4" fmla="*/ 2080524 w 2080524"/>
                <a:gd name="connsiteY4" fmla="*/ 870741 h 967490"/>
                <a:gd name="connsiteX5" fmla="*/ 1983775 w 2080524"/>
                <a:gd name="connsiteY5" fmla="*/ 967490 h 967490"/>
                <a:gd name="connsiteX6" fmla="*/ 96749 w 2080524"/>
                <a:gd name="connsiteY6" fmla="*/ 967490 h 967490"/>
                <a:gd name="connsiteX7" fmla="*/ 0 w 2080524"/>
                <a:gd name="connsiteY7" fmla="*/ 870741 h 967490"/>
                <a:gd name="connsiteX8" fmla="*/ 0 w 2080524"/>
                <a:gd name="connsiteY8" fmla="*/ 96749 h 9674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80524" h="967490">
                  <a:moveTo>
                    <a:pt x="0" y="96749"/>
                  </a:moveTo>
                  <a:cubicBezTo>
                    <a:pt x="0" y="43316"/>
                    <a:pt x="43316" y="0"/>
                    <a:pt x="96749" y="0"/>
                  </a:cubicBezTo>
                  <a:lnTo>
                    <a:pt x="1983775" y="0"/>
                  </a:lnTo>
                  <a:cubicBezTo>
                    <a:pt x="2037208" y="0"/>
                    <a:pt x="2080524" y="43316"/>
                    <a:pt x="2080524" y="96749"/>
                  </a:cubicBezTo>
                  <a:lnTo>
                    <a:pt x="2080524" y="870741"/>
                  </a:lnTo>
                  <a:cubicBezTo>
                    <a:pt x="2080524" y="924174"/>
                    <a:pt x="2037208" y="967490"/>
                    <a:pt x="1983775" y="967490"/>
                  </a:cubicBezTo>
                  <a:lnTo>
                    <a:pt x="96749" y="967490"/>
                  </a:lnTo>
                  <a:cubicBezTo>
                    <a:pt x="43316" y="967490"/>
                    <a:pt x="0" y="924174"/>
                    <a:pt x="0" y="870741"/>
                  </a:cubicBezTo>
                  <a:lnTo>
                    <a:pt x="0" y="96749"/>
                  </a:lnTo>
                  <a:close/>
                </a:path>
              </a:pathLst>
            </a:custGeom>
            <a:solidFill>
              <a:srgbClr val="BF900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58817" tIns="58817" rIns="58817" bIns="58817" numCol="1" spcCol="1270" anchor="ctr" anchorCtr="0">
              <a:noAutofit/>
            </a:bodyPr>
            <a:lstStyle/>
            <a:p>
              <a:pPr marL="0" lvl="0" indent="0" algn="ctr" defTabSz="355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l-GR" sz="800" kern="1200" dirty="0"/>
                <a:t>Επιπλέον γνώσεις</a:t>
              </a:r>
            </a:p>
          </p:txBody>
        </p:sp>
        <p:sp>
          <p:nvSpPr>
            <p:cNvPr id="25" name="Ελεύθερη σχεδίαση: Σχήμα 24">
              <a:extLst>
                <a:ext uri="{FF2B5EF4-FFF2-40B4-BE49-F238E27FC236}">
                  <a16:creationId xmlns="" xmlns:a16="http://schemas.microsoft.com/office/drawing/2014/main" id="{815609C6-057D-4214-8D48-8E24E5F2E766}"/>
                </a:ext>
              </a:extLst>
            </p:cNvPr>
            <p:cNvSpPr/>
            <p:nvPr/>
          </p:nvSpPr>
          <p:spPr>
            <a:xfrm>
              <a:off x="3270306" y="4483781"/>
              <a:ext cx="441588" cy="515970"/>
            </a:xfrm>
            <a:custGeom>
              <a:avLst/>
              <a:gdLst>
                <a:gd name="connsiteX0" fmla="*/ 0 w 441588"/>
                <a:gd name="connsiteY0" fmla="*/ 103194 h 515970"/>
                <a:gd name="connsiteX1" fmla="*/ 220794 w 441588"/>
                <a:gd name="connsiteY1" fmla="*/ 103194 h 515970"/>
                <a:gd name="connsiteX2" fmla="*/ 220794 w 441588"/>
                <a:gd name="connsiteY2" fmla="*/ 0 h 515970"/>
                <a:gd name="connsiteX3" fmla="*/ 441588 w 441588"/>
                <a:gd name="connsiteY3" fmla="*/ 257985 h 515970"/>
                <a:gd name="connsiteX4" fmla="*/ 220794 w 441588"/>
                <a:gd name="connsiteY4" fmla="*/ 515970 h 515970"/>
                <a:gd name="connsiteX5" fmla="*/ 220794 w 441588"/>
                <a:gd name="connsiteY5" fmla="*/ 412776 h 515970"/>
                <a:gd name="connsiteX6" fmla="*/ 0 w 441588"/>
                <a:gd name="connsiteY6" fmla="*/ 412776 h 515970"/>
                <a:gd name="connsiteX7" fmla="*/ 0 w 441588"/>
                <a:gd name="connsiteY7" fmla="*/ 103194 h 5159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41588" h="515970">
                  <a:moveTo>
                    <a:pt x="0" y="103194"/>
                  </a:moveTo>
                  <a:lnTo>
                    <a:pt x="220794" y="103194"/>
                  </a:lnTo>
                  <a:lnTo>
                    <a:pt x="220794" y="0"/>
                  </a:lnTo>
                  <a:lnTo>
                    <a:pt x="441588" y="257985"/>
                  </a:lnTo>
                  <a:lnTo>
                    <a:pt x="220794" y="515970"/>
                  </a:lnTo>
                  <a:lnTo>
                    <a:pt x="220794" y="412776"/>
                  </a:lnTo>
                  <a:lnTo>
                    <a:pt x="0" y="412776"/>
                  </a:lnTo>
                  <a:lnTo>
                    <a:pt x="0" y="103194"/>
                  </a:lnTo>
                  <a:close/>
                </a:path>
              </a:pathLst>
            </a:custGeom>
            <a:solidFill>
              <a:srgbClr val="7F6000"/>
            </a:solidFill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0" tIns="103194" rIns="132476" bIns="103194" numCol="1" spcCol="1270" anchor="ctr" anchorCtr="0">
              <a:noAutofit/>
            </a:bodyPr>
            <a:lstStyle/>
            <a:p>
              <a:pPr marL="0" lvl="0" indent="0" algn="ctr" defTabSz="3111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l-GR" sz="700" kern="1200" dirty="0"/>
            </a:p>
          </p:txBody>
        </p:sp>
        <p:sp>
          <p:nvSpPr>
            <p:cNvPr id="26" name="Ελεύθερη σχεδίαση: Σχήμα 25">
              <a:extLst>
                <a:ext uri="{FF2B5EF4-FFF2-40B4-BE49-F238E27FC236}">
                  <a16:creationId xmlns="" xmlns:a16="http://schemas.microsoft.com/office/drawing/2014/main" id="{EF91ADCD-7F72-4DDB-8207-EB14C2137C10}"/>
                </a:ext>
              </a:extLst>
            </p:cNvPr>
            <p:cNvSpPr/>
            <p:nvPr/>
          </p:nvSpPr>
          <p:spPr>
            <a:xfrm>
              <a:off x="3895195" y="4258022"/>
              <a:ext cx="2080524" cy="967490"/>
            </a:xfrm>
            <a:custGeom>
              <a:avLst/>
              <a:gdLst>
                <a:gd name="connsiteX0" fmla="*/ 0 w 2080524"/>
                <a:gd name="connsiteY0" fmla="*/ 96749 h 967490"/>
                <a:gd name="connsiteX1" fmla="*/ 96749 w 2080524"/>
                <a:gd name="connsiteY1" fmla="*/ 0 h 967490"/>
                <a:gd name="connsiteX2" fmla="*/ 1983775 w 2080524"/>
                <a:gd name="connsiteY2" fmla="*/ 0 h 967490"/>
                <a:gd name="connsiteX3" fmla="*/ 2080524 w 2080524"/>
                <a:gd name="connsiteY3" fmla="*/ 96749 h 967490"/>
                <a:gd name="connsiteX4" fmla="*/ 2080524 w 2080524"/>
                <a:gd name="connsiteY4" fmla="*/ 870741 h 967490"/>
                <a:gd name="connsiteX5" fmla="*/ 1983775 w 2080524"/>
                <a:gd name="connsiteY5" fmla="*/ 967490 h 967490"/>
                <a:gd name="connsiteX6" fmla="*/ 96749 w 2080524"/>
                <a:gd name="connsiteY6" fmla="*/ 967490 h 967490"/>
                <a:gd name="connsiteX7" fmla="*/ 0 w 2080524"/>
                <a:gd name="connsiteY7" fmla="*/ 870741 h 967490"/>
                <a:gd name="connsiteX8" fmla="*/ 0 w 2080524"/>
                <a:gd name="connsiteY8" fmla="*/ 96749 h 9674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80524" h="967490">
                  <a:moveTo>
                    <a:pt x="0" y="96749"/>
                  </a:moveTo>
                  <a:cubicBezTo>
                    <a:pt x="0" y="43316"/>
                    <a:pt x="43316" y="0"/>
                    <a:pt x="96749" y="0"/>
                  </a:cubicBezTo>
                  <a:lnTo>
                    <a:pt x="1983775" y="0"/>
                  </a:lnTo>
                  <a:cubicBezTo>
                    <a:pt x="2037208" y="0"/>
                    <a:pt x="2080524" y="43316"/>
                    <a:pt x="2080524" y="96749"/>
                  </a:cubicBezTo>
                  <a:lnTo>
                    <a:pt x="2080524" y="870741"/>
                  </a:lnTo>
                  <a:cubicBezTo>
                    <a:pt x="2080524" y="924174"/>
                    <a:pt x="2037208" y="967490"/>
                    <a:pt x="1983775" y="967490"/>
                  </a:cubicBezTo>
                  <a:lnTo>
                    <a:pt x="96749" y="967490"/>
                  </a:lnTo>
                  <a:cubicBezTo>
                    <a:pt x="43316" y="967490"/>
                    <a:pt x="0" y="924174"/>
                    <a:pt x="0" y="870741"/>
                  </a:cubicBezTo>
                  <a:lnTo>
                    <a:pt x="0" y="96749"/>
                  </a:lnTo>
                  <a:close/>
                </a:path>
              </a:pathLst>
            </a:custGeom>
            <a:solidFill>
              <a:srgbClr val="931B1B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58817" tIns="58817" rIns="58817" bIns="58817" numCol="1" spcCol="1270" anchor="ctr" anchorCtr="0">
              <a:noAutofit/>
            </a:bodyPr>
            <a:lstStyle/>
            <a:p>
              <a:pPr marL="0" lvl="0" indent="0" algn="ctr" defTabSz="355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l-GR" sz="800" kern="1200" dirty="0"/>
                <a:t>Μανούσου (2008) </a:t>
              </a:r>
            </a:p>
          </p:txBody>
        </p:sp>
      </p:grpSp>
      <p:grpSp>
        <p:nvGrpSpPr>
          <p:cNvPr id="19" name="Ομάδα 18">
            <a:extLst>
              <a:ext uri="{FF2B5EF4-FFF2-40B4-BE49-F238E27FC236}">
                <a16:creationId xmlns="" xmlns:a16="http://schemas.microsoft.com/office/drawing/2014/main" id="{D87D88E9-E0F3-444D-9F1C-8FBB0C4B6821}"/>
              </a:ext>
            </a:extLst>
          </p:cNvPr>
          <p:cNvGrpSpPr/>
          <p:nvPr/>
        </p:nvGrpSpPr>
        <p:grpSpPr>
          <a:xfrm>
            <a:off x="958087" y="3201901"/>
            <a:ext cx="4045962" cy="967490"/>
            <a:chOff x="981486" y="3201902"/>
            <a:chExt cx="4994233" cy="967490"/>
          </a:xfrm>
        </p:grpSpPr>
        <p:sp>
          <p:nvSpPr>
            <p:cNvPr id="20" name="Ελεύθερη σχεδίαση: Σχήμα 19">
              <a:extLst>
                <a:ext uri="{FF2B5EF4-FFF2-40B4-BE49-F238E27FC236}">
                  <a16:creationId xmlns="" xmlns:a16="http://schemas.microsoft.com/office/drawing/2014/main" id="{A23ED3A3-3C48-48E7-AE34-C72715905B9E}"/>
                </a:ext>
              </a:extLst>
            </p:cNvPr>
            <p:cNvSpPr/>
            <p:nvPr/>
          </p:nvSpPr>
          <p:spPr>
            <a:xfrm>
              <a:off x="981486" y="3201902"/>
              <a:ext cx="2080524" cy="967490"/>
            </a:xfrm>
            <a:custGeom>
              <a:avLst/>
              <a:gdLst>
                <a:gd name="connsiteX0" fmla="*/ 0 w 2080524"/>
                <a:gd name="connsiteY0" fmla="*/ 96749 h 967490"/>
                <a:gd name="connsiteX1" fmla="*/ 96749 w 2080524"/>
                <a:gd name="connsiteY1" fmla="*/ 0 h 967490"/>
                <a:gd name="connsiteX2" fmla="*/ 1983775 w 2080524"/>
                <a:gd name="connsiteY2" fmla="*/ 0 h 967490"/>
                <a:gd name="connsiteX3" fmla="*/ 2080524 w 2080524"/>
                <a:gd name="connsiteY3" fmla="*/ 96749 h 967490"/>
                <a:gd name="connsiteX4" fmla="*/ 2080524 w 2080524"/>
                <a:gd name="connsiteY4" fmla="*/ 870741 h 967490"/>
                <a:gd name="connsiteX5" fmla="*/ 1983775 w 2080524"/>
                <a:gd name="connsiteY5" fmla="*/ 967490 h 967490"/>
                <a:gd name="connsiteX6" fmla="*/ 96749 w 2080524"/>
                <a:gd name="connsiteY6" fmla="*/ 967490 h 967490"/>
                <a:gd name="connsiteX7" fmla="*/ 0 w 2080524"/>
                <a:gd name="connsiteY7" fmla="*/ 870741 h 967490"/>
                <a:gd name="connsiteX8" fmla="*/ 0 w 2080524"/>
                <a:gd name="connsiteY8" fmla="*/ 96749 h 9674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80524" h="967490">
                  <a:moveTo>
                    <a:pt x="0" y="96749"/>
                  </a:moveTo>
                  <a:cubicBezTo>
                    <a:pt x="0" y="43316"/>
                    <a:pt x="43316" y="0"/>
                    <a:pt x="96749" y="0"/>
                  </a:cubicBezTo>
                  <a:lnTo>
                    <a:pt x="1983775" y="0"/>
                  </a:lnTo>
                  <a:cubicBezTo>
                    <a:pt x="2037208" y="0"/>
                    <a:pt x="2080524" y="43316"/>
                    <a:pt x="2080524" y="96749"/>
                  </a:cubicBezTo>
                  <a:lnTo>
                    <a:pt x="2080524" y="870741"/>
                  </a:lnTo>
                  <a:cubicBezTo>
                    <a:pt x="2080524" y="924174"/>
                    <a:pt x="2037208" y="967490"/>
                    <a:pt x="1983775" y="967490"/>
                  </a:cubicBezTo>
                  <a:lnTo>
                    <a:pt x="96749" y="967490"/>
                  </a:lnTo>
                  <a:cubicBezTo>
                    <a:pt x="43316" y="967490"/>
                    <a:pt x="0" y="924174"/>
                    <a:pt x="0" y="870741"/>
                  </a:cubicBezTo>
                  <a:lnTo>
                    <a:pt x="0" y="96749"/>
                  </a:lnTo>
                  <a:close/>
                </a:path>
              </a:pathLst>
            </a:custGeom>
            <a:solidFill>
              <a:srgbClr val="BF900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62627" tIns="62627" rIns="62627" bIns="62627" numCol="1" spcCol="1270" anchor="ctr" anchorCtr="0">
              <a:noAutofit/>
            </a:bodyPr>
            <a:lstStyle/>
            <a:p>
              <a:pPr marL="0" lvl="0" indent="0"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l-GR" sz="900" u="none" kern="1200" dirty="0"/>
                <a:t>Πυκνότητα και ποσότητα πληροφορίας ΕΥ</a:t>
              </a:r>
            </a:p>
          </p:txBody>
        </p:sp>
        <p:sp>
          <p:nvSpPr>
            <p:cNvPr id="21" name="Ελεύθερη σχεδίαση: Σχήμα 20">
              <a:extLst>
                <a:ext uri="{FF2B5EF4-FFF2-40B4-BE49-F238E27FC236}">
                  <a16:creationId xmlns="" xmlns:a16="http://schemas.microsoft.com/office/drawing/2014/main" id="{05EB7E12-D69A-46A8-8469-49A2500F4921}"/>
                </a:ext>
              </a:extLst>
            </p:cNvPr>
            <p:cNvSpPr/>
            <p:nvPr/>
          </p:nvSpPr>
          <p:spPr>
            <a:xfrm>
              <a:off x="3270306" y="3427661"/>
              <a:ext cx="441588" cy="515970"/>
            </a:xfrm>
            <a:custGeom>
              <a:avLst/>
              <a:gdLst>
                <a:gd name="connsiteX0" fmla="*/ 0 w 441588"/>
                <a:gd name="connsiteY0" fmla="*/ 103194 h 515970"/>
                <a:gd name="connsiteX1" fmla="*/ 220794 w 441588"/>
                <a:gd name="connsiteY1" fmla="*/ 103194 h 515970"/>
                <a:gd name="connsiteX2" fmla="*/ 220794 w 441588"/>
                <a:gd name="connsiteY2" fmla="*/ 0 h 515970"/>
                <a:gd name="connsiteX3" fmla="*/ 441588 w 441588"/>
                <a:gd name="connsiteY3" fmla="*/ 257985 h 515970"/>
                <a:gd name="connsiteX4" fmla="*/ 220794 w 441588"/>
                <a:gd name="connsiteY4" fmla="*/ 515970 h 515970"/>
                <a:gd name="connsiteX5" fmla="*/ 220794 w 441588"/>
                <a:gd name="connsiteY5" fmla="*/ 412776 h 515970"/>
                <a:gd name="connsiteX6" fmla="*/ 0 w 441588"/>
                <a:gd name="connsiteY6" fmla="*/ 412776 h 515970"/>
                <a:gd name="connsiteX7" fmla="*/ 0 w 441588"/>
                <a:gd name="connsiteY7" fmla="*/ 103194 h 5159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41588" h="515970">
                  <a:moveTo>
                    <a:pt x="0" y="103194"/>
                  </a:moveTo>
                  <a:lnTo>
                    <a:pt x="220794" y="103194"/>
                  </a:lnTo>
                  <a:lnTo>
                    <a:pt x="220794" y="0"/>
                  </a:lnTo>
                  <a:lnTo>
                    <a:pt x="441588" y="257985"/>
                  </a:lnTo>
                  <a:lnTo>
                    <a:pt x="220794" y="515970"/>
                  </a:lnTo>
                  <a:lnTo>
                    <a:pt x="220794" y="412776"/>
                  </a:lnTo>
                  <a:lnTo>
                    <a:pt x="0" y="412776"/>
                  </a:lnTo>
                  <a:lnTo>
                    <a:pt x="0" y="103194"/>
                  </a:lnTo>
                  <a:close/>
                </a:path>
              </a:pathLst>
            </a:custGeom>
            <a:solidFill>
              <a:srgbClr val="7F6000"/>
            </a:solidFill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0" tIns="103194" rIns="132476" bIns="103194" numCol="1" spcCol="1270" anchor="ctr" anchorCtr="0">
              <a:noAutofit/>
            </a:bodyPr>
            <a:lstStyle/>
            <a:p>
              <a:pPr marL="0" lvl="0" indent="0" algn="ctr" defTabSz="9779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l-GR" sz="2200" kern="1200" dirty="0"/>
            </a:p>
          </p:txBody>
        </p:sp>
        <p:sp>
          <p:nvSpPr>
            <p:cNvPr id="22" name="Ελεύθερη σχεδίαση: Σχήμα 21">
              <a:extLst>
                <a:ext uri="{FF2B5EF4-FFF2-40B4-BE49-F238E27FC236}">
                  <a16:creationId xmlns="" xmlns:a16="http://schemas.microsoft.com/office/drawing/2014/main" id="{4ACD6BE7-8720-452C-99E5-90D299D292BA}"/>
                </a:ext>
              </a:extLst>
            </p:cNvPr>
            <p:cNvSpPr/>
            <p:nvPr/>
          </p:nvSpPr>
          <p:spPr>
            <a:xfrm>
              <a:off x="3895195" y="3201902"/>
              <a:ext cx="2080524" cy="967490"/>
            </a:xfrm>
            <a:custGeom>
              <a:avLst/>
              <a:gdLst>
                <a:gd name="connsiteX0" fmla="*/ 0 w 2080524"/>
                <a:gd name="connsiteY0" fmla="*/ 96749 h 967490"/>
                <a:gd name="connsiteX1" fmla="*/ 96749 w 2080524"/>
                <a:gd name="connsiteY1" fmla="*/ 0 h 967490"/>
                <a:gd name="connsiteX2" fmla="*/ 1983775 w 2080524"/>
                <a:gd name="connsiteY2" fmla="*/ 0 h 967490"/>
                <a:gd name="connsiteX3" fmla="*/ 2080524 w 2080524"/>
                <a:gd name="connsiteY3" fmla="*/ 96749 h 967490"/>
                <a:gd name="connsiteX4" fmla="*/ 2080524 w 2080524"/>
                <a:gd name="connsiteY4" fmla="*/ 870741 h 967490"/>
                <a:gd name="connsiteX5" fmla="*/ 1983775 w 2080524"/>
                <a:gd name="connsiteY5" fmla="*/ 967490 h 967490"/>
                <a:gd name="connsiteX6" fmla="*/ 96749 w 2080524"/>
                <a:gd name="connsiteY6" fmla="*/ 967490 h 967490"/>
                <a:gd name="connsiteX7" fmla="*/ 0 w 2080524"/>
                <a:gd name="connsiteY7" fmla="*/ 870741 h 967490"/>
                <a:gd name="connsiteX8" fmla="*/ 0 w 2080524"/>
                <a:gd name="connsiteY8" fmla="*/ 96749 h 9674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80524" h="967490">
                  <a:moveTo>
                    <a:pt x="0" y="96749"/>
                  </a:moveTo>
                  <a:cubicBezTo>
                    <a:pt x="0" y="43316"/>
                    <a:pt x="43316" y="0"/>
                    <a:pt x="96749" y="0"/>
                  </a:cubicBezTo>
                  <a:lnTo>
                    <a:pt x="1983775" y="0"/>
                  </a:lnTo>
                  <a:cubicBezTo>
                    <a:pt x="2037208" y="0"/>
                    <a:pt x="2080524" y="43316"/>
                    <a:pt x="2080524" y="96749"/>
                  </a:cubicBezTo>
                  <a:lnTo>
                    <a:pt x="2080524" y="870741"/>
                  </a:lnTo>
                  <a:cubicBezTo>
                    <a:pt x="2080524" y="924174"/>
                    <a:pt x="2037208" y="967490"/>
                    <a:pt x="1983775" y="967490"/>
                  </a:cubicBezTo>
                  <a:lnTo>
                    <a:pt x="96749" y="967490"/>
                  </a:lnTo>
                  <a:cubicBezTo>
                    <a:pt x="43316" y="967490"/>
                    <a:pt x="0" y="924174"/>
                    <a:pt x="0" y="870741"/>
                  </a:cubicBezTo>
                  <a:lnTo>
                    <a:pt x="0" y="96749"/>
                  </a:lnTo>
                  <a:close/>
                </a:path>
              </a:pathLst>
            </a:custGeom>
            <a:solidFill>
              <a:srgbClr val="931B1B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58817" tIns="58817" rIns="58817" bIns="58817" numCol="1" spcCol="1270" anchor="ctr" anchorCtr="0">
              <a:noAutofit/>
            </a:bodyPr>
            <a:lstStyle/>
            <a:p>
              <a:pPr marL="0" lvl="0" indent="0" algn="ctr" defTabSz="355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l-GR" sz="800" kern="1200" dirty="0"/>
                <a:t>Καμπύλης (2017) </a:t>
              </a:r>
              <a:r>
                <a:rPr lang="el-GR" sz="800" kern="1200" dirty="0" smtClean="0"/>
                <a:t> </a:t>
              </a:r>
              <a:endParaRPr lang="el-GR" sz="800" kern="1200" dirty="0"/>
            </a:p>
            <a:p>
              <a:pPr marL="0" lvl="0" indent="0" algn="ctr" defTabSz="355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l-GR" sz="800" kern="1200" dirty="0"/>
            </a:p>
          </p:txBody>
        </p:sp>
      </p:grpSp>
      <p:grpSp>
        <p:nvGrpSpPr>
          <p:cNvPr id="27" name="Ομάδα 26">
            <a:extLst>
              <a:ext uri="{FF2B5EF4-FFF2-40B4-BE49-F238E27FC236}">
                <a16:creationId xmlns="" xmlns:a16="http://schemas.microsoft.com/office/drawing/2014/main" id="{22A2F462-1C29-4DA0-9903-8A800C4D828C}"/>
              </a:ext>
            </a:extLst>
          </p:cNvPr>
          <p:cNvGrpSpPr/>
          <p:nvPr/>
        </p:nvGrpSpPr>
        <p:grpSpPr>
          <a:xfrm>
            <a:off x="5029442" y="4270600"/>
            <a:ext cx="4056529" cy="967490"/>
            <a:chOff x="981486" y="5330083"/>
            <a:chExt cx="4994233" cy="967490"/>
          </a:xfrm>
        </p:grpSpPr>
        <p:sp>
          <p:nvSpPr>
            <p:cNvPr id="28" name="Ελεύθερη σχεδίαση: Σχήμα 27">
              <a:extLst>
                <a:ext uri="{FF2B5EF4-FFF2-40B4-BE49-F238E27FC236}">
                  <a16:creationId xmlns="" xmlns:a16="http://schemas.microsoft.com/office/drawing/2014/main" id="{4996FE9A-085F-4A98-BC82-FE20917BF53C}"/>
                </a:ext>
              </a:extLst>
            </p:cNvPr>
            <p:cNvSpPr/>
            <p:nvPr/>
          </p:nvSpPr>
          <p:spPr>
            <a:xfrm>
              <a:off x="981486" y="5330083"/>
              <a:ext cx="2080524" cy="967490"/>
            </a:xfrm>
            <a:custGeom>
              <a:avLst/>
              <a:gdLst>
                <a:gd name="connsiteX0" fmla="*/ 0 w 2080524"/>
                <a:gd name="connsiteY0" fmla="*/ 96749 h 967490"/>
                <a:gd name="connsiteX1" fmla="*/ 96749 w 2080524"/>
                <a:gd name="connsiteY1" fmla="*/ 0 h 967490"/>
                <a:gd name="connsiteX2" fmla="*/ 1983775 w 2080524"/>
                <a:gd name="connsiteY2" fmla="*/ 0 h 967490"/>
                <a:gd name="connsiteX3" fmla="*/ 2080524 w 2080524"/>
                <a:gd name="connsiteY3" fmla="*/ 96749 h 967490"/>
                <a:gd name="connsiteX4" fmla="*/ 2080524 w 2080524"/>
                <a:gd name="connsiteY4" fmla="*/ 870741 h 967490"/>
                <a:gd name="connsiteX5" fmla="*/ 1983775 w 2080524"/>
                <a:gd name="connsiteY5" fmla="*/ 967490 h 967490"/>
                <a:gd name="connsiteX6" fmla="*/ 96749 w 2080524"/>
                <a:gd name="connsiteY6" fmla="*/ 967490 h 967490"/>
                <a:gd name="connsiteX7" fmla="*/ 0 w 2080524"/>
                <a:gd name="connsiteY7" fmla="*/ 870741 h 967490"/>
                <a:gd name="connsiteX8" fmla="*/ 0 w 2080524"/>
                <a:gd name="connsiteY8" fmla="*/ 96749 h 9674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80524" h="967490">
                  <a:moveTo>
                    <a:pt x="0" y="96749"/>
                  </a:moveTo>
                  <a:cubicBezTo>
                    <a:pt x="0" y="43316"/>
                    <a:pt x="43316" y="0"/>
                    <a:pt x="96749" y="0"/>
                  </a:cubicBezTo>
                  <a:lnTo>
                    <a:pt x="1983775" y="0"/>
                  </a:lnTo>
                  <a:cubicBezTo>
                    <a:pt x="2037208" y="0"/>
                    <a:pt x="2080524" y="43316"/>
                    <a:pt x="2080524" y="96749"/>
                  </a:cubicBezTo>
                  <a:lnTo>
                    <a:pt x="2080524" y="870741"/>
                  </a:lnTo>
                  <a:cubicBezTo>
                    <a:pt x="2080524" y="924174"/>
                    <a:pt x="2037208" y="967490"/>
                    <a:pt x="1983775" y="967490"/>
                  </a:cubicBezTo>
                  <a:lnTo>
                    <a:pt x="96749" y="967490"/>
                  </a:lnTo>
                  <a:cubicBezTo>
                    <a:pt x="43316" y="967490"/>
                    <a:pt x="0" y="924174"/>
                    <a:pt x="0" y="870741"/>
                  </a:cubicBezTo>
                  <a:lnTo>
                    <a:pt x="0" y="96749"/>
                  </a:lnTo>
                  <a:close/>
                </a:path>
              </a:pathLst>
            </a:custGeom>
            <a:solidFill>
              <a:srgbClr val="BF900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58817" tIns="58817" rIns="58817" bIns="58817" numCol="1" spcCol="1270" anchor="ctr" anchorCtr="0">
              <a:noAutofit/>
            </a:bodyPr>
            <a:lstStyle/>
            <a:p>
              <a:pPr marL="0" lvl="0" indent="0" algn="ctr" defTabSz="355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l-GR" sz="800" kern="1200" dirty="0"/>
                <a:t>Συμπερίληψη σε συμπληρωματική σχολική παρέμβαση</a:t>
              </a:r>
            </a:p>
          </p:txBody>
        </p:sp>
        <p:sp>
          <p:nvSpPr>
            <p:cNvPr id="29" name="Ελεύθερη σχεδίαση: Σχήμα 28">
              <a:extLst>
                <a:ext uri="{FF2B5EF4-FFF2-40B4-BE49-F238E27FC236}">
                  <a16:creationId xmlns="" xmlns:a16="http://schemas.microsoft.com/office/drawing/2014/main" id="{7EB97F40-AAB3-4EB5-963F-34418FD38371}"/>
                </a:ext>
              </a:extLst>
            </p:cNvPr>
            <p:cNvSpPr/>
            <p:nvPr/>
          </p:nvSpPr>
          <p:spPr>
            <a:xfrm>
              <a:off x="3270306" y="5555842"/>
              <a:ext cx="441588" cy="515970"/>
            </a:xfrm>
            <a:custGeom>
              <a:avLst/>
              <a:gdLst>
                <a:gd name="connsiteX0" fmla="*/ 0 w 441588"/>
                <a:gd name="connsiteY0" fmla="*/ 103194 h 515970"/>
                <a:gd name="connsiteX1" fmla="*/ 220794 w 441588"/>
                <a:gd name="connsiteY1" fmla="*/ 103194 h 515970"/>
                <a:gd name="connsiteX2" fmla="*/ 220794 w 441588"/>
                <a:gd name="connsiteY2" fmla="*/ 0 h 515970"/>
                <a:gd name="connsiteX3" fmla="*/ 441588 w 441588"/>
                <a:gd name="connsiteY3" fmla="*/ 257985 h 515970"/>
                <a:gd name="connsiteX4" fmla="*/ 220794 w 441588"/>
                <a:gd name="connsiteY4" fmla="*/ 515970 h 515970"/>
                <a:gd name="connsiteX5" fmla="*/ 220794 w 441588"/>
                <a:gd name="connsiteY5" fmla="*/ 412776 h 515970"/>
                <a:gd name="connsiteX6" fmla="*/ 0 w 441588"/>
                <a:gd name="connsiteY6" fmla="*/ 412776 h 515970"/>
                <a:gd name="connsiteX7" fmla="*/ 0 w 441588"/>
                <a:gd name="connsiteY7" fmla="*/ 103194 h 5159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41588" h="515970">
                  <a:moveTo>
                    <a:pt x="0" y="103194"/>
                  </a:moveTo>
                  <a:lnTo>
                    <a:pt x="220794" y="103194"/>
                  </a:lnTo>
                  <a:lnTo>
                    <a:pt x="220794" y="0"/>
                  </a:lnTo>
                  <a:lnTo>
                    <a:pt x="441588" y="257985"/>
                  </a:lnTo>
                  <a:lnTo>
                    <a:pt x="220794" y="515970"/>
                  </a:lnTo>
                  <a:lnTo>
                    <a:pt x="220794" y="412776"/>
                  </a:lnTo>
                  <a:lnTo>
                    <a:pt x="0" y="412776"/>
                  </a:lnTo>
                  <a:lnTo>
                    <a:pt x="0" y="103194"/>
                  </a:lnTo>
                  <a:close/>
                </a:path>
              </a:pathLst>
            </a:custGeom>
            <a:solidFill>
              <a:srgbClr val="7F6000"/>
            </a:solidFill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0" tIns="103194" rIns="132476" bIns="103194" numCol="1" spcCol="1270" anchor="ctr" anchorCtr="0">
              <a:noAutofit/>
            </a:bodyPr>
            <a:lstStyle/>
            <a:p>
              <a:pPr marL="0" lvl="0" indent="0" algn="ctr" defTabSz="3111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l-GR" sz="700" kern="1200"/>
            </a:p>
          </p:txBody>
        </p:sp>
        <p:sp>
          <p:nvSpPr>
            <p:cNvPr id="30" name="Ελεύθερη σχεδίαση: Σχήμα 29">
              <a:extLst>
                <a:ext uri="{FF2B5EF4-FFF2-40B4-BE49-F238E27FC236}">
                  <a16:creationId xmlns="" xmlns:a16="http://schemas.microsoft.com/office/drawing/2014/main" id="{9A0069BA-BDAA-4EA9-877C-9BB76461B3B0}"/>
                </a:ext>
              </a:extLst>
            </p:cNvPr>
            <p:cNvSpPr/>
            <p:nvPr/>
          </p:nvSpPr>
          <p:spPr>
            <a:xfrm>
              <a:off x="3895195" y="5330083"/>
              <a:ext cx="2080524" cy="967490"/>
            </a:xfrm>
            <a:custGeom>
              <a:avLst/>
              <a:gdLst>
                <a:gd name="connsiteX0" fmla="*/ 0 w 2080524"/>
                <a:gd name="connsiteY0" fmla="*/ 96749 h 967490"/>
                <a:gd name="connsiteX1" fmla="*/ 96749 w 2080524"/>
                <a:gd name="connsiteY1" fmla="*/ 0 h 967490"/>
                <a:gd name="connsiteX2" fmla="*/ 1983775 w 2080524"/>
                <a:gd name="connsiteY2" fmla="*/ 0 h 967490"/>
                <a:gd name="connsiteX3" fmla="*/ 2080524 w 2080524"/>
                <a:gd name="connsiteY3" fmla="*/ 96749 h 967490"/>
                <a:gd name="connsiteX4" fmla="*/ 2080524 w 2080524"/>
                <a:gd name="connsiteY4" fmla="*/ 870741 h 967490"/>
                <a:gd name="connsiteX5" fmla="*/ 1983775 w 2080524"/>
                <a:gd name="connsiteY5" fmla="*/ 967490 h 967490"/>
                <a:gd name="connsiteX6" fmla="*/ 96749 w 2080524"/>
                <a:gd name="connsiteY6" fmla="*/ 967490 h 967490"/>
                <a:gd name="connsiteX7" fmla="*/ 0 w 2080524"/>
                <a:gd name="connsiteY7" fmla="*/ 870741 h 967490"/>
                <a:gd name="connsiteX8" fmla="*/ 0 w 2080524"/>
                <a:gd name="connsiteY8" fmla="*/ 96749 h 9674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80524" h="967490">
                  <a:moveTo>
                    <a:pt x="0" y="96749"/>
                  </a:moveTo>
                  <a:cubicBezTo>
                    <a:pt x="0" y="43316"/>
                    <a:pt x="43316" y="0"/>
                    <a:pt x="96749" y="0"/>
                  </a:cubicBezTo>
                  <a:lnTo>
                    <a:pt x="1983775" y="0"/>
                  </a:lnTo>
                  <a:cubicBezTo>
                    <a:pt x="2037208" y="0"/>
                    <a:pt x="2080524" y="43316"/>
                    <a:pt x="2080524" y="96749"/>
                  </a:cubicBezTo>
                  <a:lnTo>
                    <a:pt x="2080524" y="870741"/>
                  </a:lnTo>
                  <a:cubicBezTo>
                    <a:pt x="2080524" y="924174"/>
                    <a:pt x="2037208" y="967490"/>
                    <a:pt x="1983775" y="967490"/>
                  </a:cubicBezTo>
                  <a:lnTo>
                    <a:pt x="96749" y="967490"/>
                  </a:lnTo>
                  <a:cubicBezTo>
                    <a:pt x="43316" y="967490"/>
                    <a:pt x="0" y="924174"/>
                    <a:pt x="0" y="870741"/>
                  </a:cubicBezTo>
                  <a:lnTo>
                    <a:pt x="0" y="96749"/>
                  </a:lnTo>
                  <a:close/>
                </a:path>
              </a:pathLst>
            </a:custGeom>
            <a:solidFill>
              <a:srgbClr val="931B1B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58817" tIns="58817" rIns="58817" bIns="58817" numCol="1" spcCol="1270" anchor="ctr" anchorCtr="0">
              <a:noAutofit/>
            </a:bodyPr>
            <a:lstStyle/>
            <a:p>
              <a:pPr marL="0" lvl="0" indent="0" algn="ctr" defTabSz="355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l-GR" sz="800" kern="1200" dirty="0"/>
                <a:t>Μανούσου (2008) </a:t>
              </a:r>
              <a:endParaRPr lang="en-US" sz="800" dirty="0"/>
            </a:p>
            <a:p>
              <a:pPr marL="0" lvl="0" indent="0" algn="ctr" defTabSz="355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l-GR" sz="800" dirty="0" smtClean="0"/>
                <a:t>Ιωακειμίδου και συν.(2021)</a:t>
              </a:r>
              <a:endParaRPr lang="el-GR" sz="800" kern="1200" dirty="0"/>
            </a:p>
          </p:txBody>
        </p:sp>
      </p:grpSp>
      <p:grpSp>
        <p:nvGrpSpPr>
          <p:cNvPr id="31" name="Ομάδα 30">
            <a:extLst>
              <a:ext uri="{FF2B5EF4-FFF2-40B4-BE49-F238E27FC236}">
                <a16:creationId xmlns="" xmlns:a16="http://schemas.microsoft.com/office/drawing/2014/main" id="{BBE123DD-8FCA-43DB-A42B-AFD4470D72A3}"/>
              </a:ext>
            </a:extLst>
          </p:cNvPr>
          <p:cNvGrpSpPr/>
          <p:nvPr/>
        </p:nvGrpSpPr>
        <p:grpSpPr>
          <a:xfrm>
            <a:off x="5038016" y="1266958"/>
            <a:ext cx="3996256" cy="819777"/>
            <a:chOff x="1000546" y="2293494"/>
            <a:chExt cx="5002434" cy="819777"/>
          </a:xfrm>
        </p:grpSpPr>
        <p:sp>
          <p:nvSpPr>
            <p:cNvPr id="32" name="Ελεύθερη σχεδίαση: Σχήμα 78">
              <a:extLst>
                <a:ext uri="{FF2B5EF4-FFF2-40B4-BE49-F238E27FC236}">
                  <a16:creationId xmlns="" xmlns:a16="http://schemas.microsoft.com/office/drawing/2014/main" id="{4C8596F0-B775-4CA6-9882-5CC03CD5767D}"/>
                </a:ext>
              </a:extLst>
            </p:cNvPr>
            <p:cNvSpPr/>
            <p:nvPr/>
          </p:nvSpPr>
          <p:spPr>
            <a:xfrm>
              <a:off x="1000546" y="2293494"/>
              <a:ext cx="2083940" cy="819777"/>
            </a:xfrm>
            <a:custGeom>
              <a:avLst/>
              <a:gdLst>
                <a:gd name="connsiteX0" fmla="*/ 0 w 2083940"/>
                <a:gd name="connsiteY0" fmla="*/ 81978 h 819777"/>
                <a:gd name="connsiteX1" fmla="*/ 81978 w 2083940"/>
                <a:gd name="connsiteY1" fmla="*/ 0 h 819777"/>
                <a:gd name="connsiteX2" fmla="*/ 2001962 w 2083940"/>
                <a:gd name="connsiteY2" fmla="*/ 0 h 819777"/>
                <a:gd name="connsiteX3" fmla="*/ 2083940 w 2083940"/>
                <a:gd name="connsiteY3" fmla="*/ 81978 h 819777"/>
                <a:gd name="connsiteX4" fmla="*/ 2083940 w 2083940"/>
                <a:gd name="connsiteY4" fmla="*/ 737799 h 819777"/>
                <a:gd name="connsiteX5" fmla="*/ 2001962 w 2083940"/>
                <a:gd name="connsiteY5" fmla="*/ 819777 h 819777"/>
                <a:gd name="connsiteX6" fmla="*/ 81978 w 2083940"/>
                <a:gd name="connsiteY6" fmla="*/ 819777 h 819777"/>
                <a:gd name="connsiteX7" fmla="*/ 0 w 2083940"/>
                <a:gd name="connsiteY7" fmla="*/ 737799 h 819777"/>
                <a:gd name="connsiteX8" fmla="*/ 0 w 2083940"/>
                <a:gd name="connsiteY8" fmla="*/ 81978 h 819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83940" h="819777">
                  <a:moveTo>
                    <a:pt x="0" y="81978"/>
                  </a:moveTo>
                  <a:cubicBezTo>
                    <a:pt x="0" y="36703"/>
                    <a:pt x="36703" y="0"/>
                    <a:pt x="81978" y="0"/>
                  </a:cubicBezTo>
                  <a:lnTo>
                    <a:pt x="2001962" y="0"/>
                  </a:lnTo>
                  <a:cubicBezTo>
                    <a:pt x="2047237" y="0"/>
                    <a:pt x="2083940" y="36703"/>
                    <a:pt x="2083940" y="81978"/>
                  </a:cubicBezTo>
                  <a:lnTo>
                    <a:pt x="2083940" y="737799"/>
                  </a:lnTo>
                  <a:cubicBezTo>
                    <a:pt x="2083940" y="783074"/>
                    <a:pt x="2047237" y="819777"/>
                    <a:pt x="2001962" y="819777"/>
                  </a:cubicBezTo>
                  <a:lnTo>
                    <a:pt x="81978" y="819777"/>
                  </a:lnTo>
                  <a:cubicBezTo>
                    <a:pt x="36703" y="819777"/>
                    <a:pt x="0" y="783074"/>
                    <a:pt x="0" y="737799"/>
                  </a:cubicBezTo>
                  <a:lnTo>
                    <a:pt x="0" y="81978"/>
                  </a:lnTo>
                  <a:close/>
                </a:path>
              </a:pathLst>
            </a:custGeom>
            <a:solidFill>
              <a:srgbClr val="BF900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54490" tIns="54490" rIns="54490" bIns="54490" numCol="1" spcCol="1270" anchor="ctr" anchorCtr="0">
              <a:noAutofit/>
            </a:bodyPr>
            <a:lstStyle/>
            <a:p>
              <a:pPr marL="0" lvl="0" indent="0" algn="ctr" defTabSz="355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l-GR" sz="800" dirty="0" smtClean="0"/>
                <a:t>Ανταπόκριση στην ηλικιακή</a:t>
              </a:r>
            </a:p>
            <a:p>
              <a:pPr marL="0" lvl="0" indent="0" algn="ctr" defTabSz="355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l-GR" sz="800" dirty="0" smtClean="0"/>
                <a:t> ομάδα</a:t>
              </a:r>
              <a:endParaRPr lang="el-GR" sz="800" kern="1200" dirty="0"/>
            </a:p>
          </p:txBody>
        </p:sp>
        <p:sp>
          <p:nvSpPr>
            <p:cNvPr id="33" name="Ελεύθερη σχεδίαση: Σχήμα 79">
              <a:extLst>
                <a:ext uri="{FF2B5EF4-FFF2-40B4-BE49-F238E27FC236}">
                  <a16:creationId xmlns="" xmlns:a16="http://schemas.microsoft.com/office/drawing/2014/main" id="{E96C5514-6FC1-43B2-BF93-8B9317BA5F77}"/>
                </a:ext>
              </a:extLst>
            </p:cNvPr>
            <p:cNvSpPr/>
            <p:nvPr/>
          </p:nvSpPr>
          <p:spPr>
            <a:xfrm>
              <a:off x="3293125" y="2444974"/>
              <a:ext cx="442313" cy="516817"/>
            </a:xfrm>
            <a:custGeom>
              <a:avLst/>
              <a:gdLst>
                <a:gd name="connsiteX0" fmla="*/ 0 w 442313"/>
                <a:gd name="connsiteY0" fmla="*/ 103363 h 516817"/>
                <a:gd name="connsiteX1" fmla="*/ 221157 w 442313"/>
                <a:gd name="connsiteY1" fmla="*/ 103363 h 516817"/>
                <a:gd name="connsiteX2" fmla="*/ 221157 w 442313"/>
                <a:gd name="connsiteY2" fmla="*/ 0 h 516817"/>
                <a:gd name="connsiteX3" fmla="*/ 442313 w 442313"/>
                <a:gd name="connsiteY3" fmla="*/ 258409 h 516817"/>
                <a:gd name="connsiteX4" fmla="*/ 221157 w 442313"/>
                <a:gd name="connsiteY4" fmla="*/ 516817 h 516817"/>
                <a:gd name="connsiteX5" fmla="*/ 221157 w 442313"/>
                <a:gd name="connsiteY5" fmla="*/ 413454 h 516817"/>
                <a:gd name="connsiteX6" fmla="*/ 0 w 442313"/>
                <a:gd name="connsiteY6" fmla="*/ 413454 h 516817"/>
                <a:gd name="connsiteX7" fmla="*/ 0 w 442313"/>
                <a:gd name="connsiteY7" fmla="*/ 103363 h 5168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42313" h="516817">
                  <a:moveTo>
                    <a:pt x="0" y="103363"/>
                  </a:moveTo>
                  <a:lnTo>
                    <a:pt x="221157" y="103363"/>
                  </a:lnTo>
                  <a:lnTo>
                    <a:pt x="221157" y="0"/>
                  </a:lnTo>
                  <a:lnTo>
                    <a:pt x="442313" y="258409"/>
                  </a:lnTo>
                  <a:lnTo>
                    <a:pt x="221157" y="516817"/>
                  </a:lnTo>
                  <a:lnTo>
                    <a:pt x="221157" y="413454"/>
                  </a:lnTo>
                  <a:lnTo>
                    <a:pt x="0" y="413454"/>
                  </a:lnTo>
                  <a:lnTo>
                    <a:pt x="0" y="103363"/>
                  </a:lnTo>
                  <a:close/>
                </a:path>
              </a:pathLst>
            </a:custGeom>
            <a:solidFill>
              <a:srgbClr val="7F6000"/>
            </a:solidFill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0" tIns="103363" rIns="132694" bIns="103363" numCol="1" spcCol="1270" anchor="ctr" anchorCtr="0">
              <a:noAutofit/>
            </a:bodyPr>
            <a:lstStyle/>
            <a:p>
              <a:pPr marL="0" lvl="0" indent="0" algn="ctr" defTabSz="3111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l-GR" sz="700" kern="1200"/>
            </a:p>
          </p:txBody>
        </p:sp>
        <p:sp>
          <p:nvSpPr>
            <p:cNvPr id="34" name="Ελεύθερη σχεδίαση: Σχήμα 80">
              <a:extLst>
                <a:ext uri="{FF2B5EF4-FFF2-40B4-BE49-F238E27FC236}">
                  <a16:creationId xmlns="" xmlns:a16="http://schemas.microsoft.com/office/drawing/2014/main" id="{4E883909-A1B2-4020-9A93-E6F1234BA23A}"/>
                </a:ext>
              </a:extLst>
            </p:cNvPr>
            <p:cNvSpPr/>
            <p:nvPr/>
          </p:nvSpPr>
          <p:spPr>
            <a:xfrm>
              <a:off x="3919040" y="2293494"/>
              <a:ext cx="2083940" cy="819777"/>
            </a:xfrm>
            <a:custGeom>
              <a:avLst/>
              <a:gdLst>
                <a:gd name="connsiteX0" fmla="*/ 0 w 2083940"/>
                <a:gd name="connsiteY0" fmla="*/ 81978 h 819777"/>
                <a:gd name="connsiteX1" fmla="*/ 81978 w 2083940"/>
                <a:gd name="connsiteY1" fmla="*/ 0 h 819777"/>
                <a:gd name="connsiteX2" fmla="*/ 2001962 w 2083940"/>
                <a:gd name="connsiteY2" fmla="*/ 0 h 819777"/>
                <a:gd name="connsiteX3" fmla="*/ 2083940 w 2083940"/>
                <a:gd name="connsiteY3" fmla="*/ 81978 h 819777"/>
                <a:gd name="connsiteX4" fmla="*/ 2083940 w 2083940"/>
                <a:gd name="connsiteY4" fmla="*/ 737799 h 819777"/>
                <a:gd name="connsiteX5" fmla="*/ 2001962 w 2083940"/>
                <a:gd name="connsiteY5" fmla="*/ 819777 h 819777"/>
                <a:gd name="connsiteX6" fmla="*/ 81978 w 2083940"/>
                <a:gd name="connsiteY6" fmla="*/ 819777 h 819777"/>
                <a:gd name="connsiteX7" fmla="*/ 0 w 2083940"/>
                <a:gd name="connsiteY7" fmla="*/ 737799 h 819777"/>
                <a:gd name="connsiteX8" fmla="*/ 0 w 2083940"/>
                <a:gd name="connsiteY8" fmla="*/ 81978 h 819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83940" h="819777">
                  <a:moveTo>
                    <a:pt x="0" y="81978"/>
                  </a:moveTo>
                  <a:cubicBezTo>
                    <a:pt x="0" y="36703"/>
                    <a:pt x="36703" y="0"/>
                    <a:pt x="81978" y="0"/>
                  </a:cubicBezTo>
                  <a:lnTo>
                    <a:pt x="2001962" y="0"/>
                  </a:lnTo>
                  <a:cubicBezTo>
                    <a:pt x="2047237" y="0"/>
                    <a:pt x="2083940" y="36703"/>
                    <a:pt x="2083940" y="81978"/>
                  </a:cubicBezTo>
                  <a:lnTo>
                    <a:pt x="2083940" y="737799"/>
                  </a:lnTo>
                  <a:cubicBezTo>
                    <a:pt x="2083940" y="783074"/>
                    <a:pt x="2047237" y="819777"/>
                    <a:pt x="2001962" y="819777"/>
                  </a:cubicBezTo>
                  <a:lnTo>
                    <a:pt x="81978" y="819777"/>
                  </a:lnTo>
                  <a:cubicBezTo>
                    <a:pt x="36703" y="819777"/>
                    <a:pt x="0" y="783074"/>
                    <a:pt x="0" y="737799"/>
                  </a:cubicBezTo>
                  <a:lnTo>
                    <a:pt x="0" y="81978"/>
                  </a:lnTo>
                  <a:close/>
                </a:path>
              </a:pathLst>
            </a:custGeom>
            <a:solidFill>
              <a:srgbClr val="931B1B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54490" tIns="54490" rIns="54490" bIns="54490" numCol="1" spcCol="1270" anchor="ctr" anchorCtr="0">
              <a:noAutofit/>
            </a:bodyPr>
            <a:lstStyle/>
            <a:p>
              <a:pPr marL="0" lvl="0" indent="0" algn="ctr" defTabSz="355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800" dirty="0" smtClean="0"/>
                <a:t>Tooke et al </a:t>
              </a:r>
              <a:endParaRPr lang="el-GR" sz="800" dirty="0" smtClean="0"/>
            </a:p>
            <a:p>
              <a:pPr marL="0" lvl="0" indent="0" algn="ctr" defTabSz="355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800" dirty="0" smtClean="0"/>
                <a:t>(1992 </a:t>
              </a:r>
              <a:r>
                <a:rPr lang="el-GR" sz="800" dirty="0" smtClean="0"/>
                <a:t>στο Γκούμας, 2017)</a:t>
              </a:r>
              <a:r>
                <a:rPr lang="el-GR" sz="800" kern="1200" dirty="0" smtClean="0"/>
                <a:t> </a:t>
              </a:r>
              <a:endParaRPr lang="el-GR" sz="800" dirty="0"/>
            </a:p>
            <a:p>
              <a:pPr marL="0" lvl="0" indent="0" algn="ctr" defTabSz="355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l-GR" sz="800" kern="1200" dirty="0"/>
            </a:p>
          </p:txBody>
        </p:sp>
      </p:grpSp>
      <p:grpSp>
        <p:nvGrpSpPr>
          <p:cNvPr id="35" name="Ομάδα 34">
            <a:extLst>
              <a:ext uri="{FF2B5EF4-FFF2-40B4-BE49-F238E27FC236}">
                <a16:creationId xmlns="" xmlns:a16="http://schemas.microsoft.com/office/drawing/2014/main" id="{BBE123DD-8FCA-43DB-A42B-AFD4470D72A3}"/>
              </a:ext>
            </a:extLst>
          </p:cNvPr>
          <p:cNvGrpSpPr/>
          <p:nvPr/>
        </p:nvGrpSpPr>
        <p:grpSpPr>
          <a:xfrm>
            <a:off x="5038016" y="2276170"/>
            <a:ext cx="4004830" cy="819777"/>
            <a:chOff x="1000546" y="2293494"/>
            <a:chExt cx="5002434" cy="819777"/>
          </a:xfrm>
        </p:grpSpPr>
        <p:sp>
          <p:nvSpPr>
            <p:cNvPr id="36" name="Ελεύθερη σχεδίαση: Σχήμα 78">
              <a:extLst>
                <a:ext uri="{FF2B5EF4-FFF2-40B4-BE49-F238E27FC236}">
                  <a16:creationId xmlns="" xmlns:a16="http://schemas.microsoft.com/office/drawing/2014/main" id="{4C8596F0-B775-4CA6-9882-5CC03CD5767D}"/>
                </a:ext>
              </a:extLst>
            </p:cNvPr>
            <p:cNvSpPr/>
            <p:nvPr/>
          </p:nvSpPr>
          <p:spPr>
            <a:xfrm>
              <a:off x="1000546" y="2293494"/>
              <a:ext cx="2083940" cy="819777"/>
            </a:xfrm>
            <a:custGeom>
              <a:avLst/>
              <a:gdLst>
                <a:gd name="connsiteX0" fmla="*/ 0 w 2083940"/>
                <a:gd name="connsiteY0" fmla="*/ 81978 h 819777"/>
                <a:gd name="connsiteX1" fmla="*/ 81978 w 2083940"/>
                <a:gd name="connsiteY1" fmla="*/ 0 h 819777"/>
                <a:gd name="connsiteX2" fmla="*/ 2001962 w 2083940"/>
                <a:gd name="connsiteY2" fmla="*/ 0 h 819777"/>
                <a:gd name="connsiteX3" fmla="*/ 2083940 w 2083940"/>
                <a:gd name="connsiteY3" fmla="*/ 81978 h 819777"/>
                <a:gd name="connsiteX4" fmla="*/ 2083940 w 2083940"/>
                <a:gd name="connsiteY4" fmla="*/ 737799 h 819777"/>
                <a:gd name="connsiteX5" fmla="*/ 2001962 w 2083940"/>
                <a:gd name="connsiteY5" fmla="*/ 819777 h 819777"/>
                <a:gd name="connsiteX6" fmla="*/ 81978 w 2083940"/>
                <a:gd name="connsiteY6" fmla="*/ 819777 h 819777"/>
                <a:gd name="connsiteX7" fmla="*/ 0 w 2083940"/>
                <a:gd name="connsiteY7" fmla="*/ 737799 h 819777"/>
                <a:gd name="connsiteX8" fmla="*/ 0 w 2083940"/>
                <a:gd name="connsiteY8" fmla="*/ 81978 h 819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83940" h="819777">
                  <a:moveTo>
                    <a:pt x="0" y="81978"/>
                  </a:moveTo>
                  <a:cubicBezTo>
                    <a:pt x="0" y="36703"/>
                    <a:pt x="36703" y="0"/>
                    <a:pt x="81978" y="0"/>
                  </a:cubicBezTo>
                  <a:lnTo>
                    <a:pt x="2001962" y="0"/>
                  </a:lnTo>
                  <a:cubicBezTo>
                    <a:pt x="2047237" y="0"/>
                    <a:pt x="2083940" y="36703"/>
                    <a:pt x="2083940" y="81978"/>
                  </a:cubicBezTo>
                  <a:lnTo>
                    <a:pt x="2083940" y="737799"/>
                  </a:lnTo>
                  <a:cubicBezTo>
                    <a:pt x="2083940" y="783074"/>
                    <a:pt x="2047237" y="819777"/>
                    <a:pt x="2001962" y="819777"/>
                  </a:cubicBezTo>
                  <a:lnTo>
                    <a:pt x="81978" y="819777"/>
                  </a:lnTo>
                  <a:cubicBezTo>
                    <a:pt x="36703" y="819777"/>
                    <a:pt x="0" y="783074"/>
                    <a:pt x="0" y="737799"/>
                  </a:cubicBezTo>
                  <a:lnTo>
                    <a:pt x="0" y="81978"/>
                  </a:lnTo>
                  <a:close/>
                </a:path>
              </a:pathLst>
            </a:custGeom>
            <a:solidFill>
              <a:srgbClr val="BF900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54490" tIns="54490" rIns="54490" bIns="54490" numCol="1" spcCol="1270" anchor="ctr" anchorCtr="0">
              <a:noAutofit/>
            </a:bodyPr>
            <a:lstStyle/>
            <a:p>
              <a:pPr marL="0" lvl="0" indent="0" algn="ctr" defTabSz="355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l-GR" sz="800" dirty="0" smtClean="0"/>
                <a:t>Πλούσιος αριθμός δραστηριοτήτων με σκοπό την αλληλεπίδραση</a:t>
              </a:r>
              <a:endParaRPr lang="el-GR" sz="800" kern="1200" dirty="0"/>
            </a:p>
          </p:txBody>
        </p:sp>
        <p:sp>
          <p:nvSpPr>
            <p:cNvPr id="37" name="Ελεύθερη σχεδίαση: Σχήμα 79">
              <a:extLst>
                <a:ext uri="{FF2B5EF4-FFF2-40B4-BE49-F238E27FC236}">
                  <a16:creationId xmlns="" xmlns:a16="http://schemas.microsoft.com/office/drawing/2014/main" id="{E96C5514-6FC1-43B2-BF93-8B9317BA5F77}"/>
                </a:ext>
              </a:extLst>
            </p:cNvPr>
            <p:cNvSpPr/>
            <p:nvPr/>
          </p:nvSpPr>
          <p:spPr>
            <a:xfrm>
              <a:off x="3293125" y="2444974"/>
              <a:ext cx="442313" cy="516817"/>
            </a:xfrm>
            <a:custGeom>
              <a:avLst/>
              <a:gdLst>
                <a:gd name="connsiteX0" fmla="*/ 0 w 442313"/>
                <a:gd name="connsiteY0" fmla="*/ 103363 h 516817"/>
                <a:gd name="connsiteX1" fmla="*/ 221157 w 442313"/>
                <a:gd name="connsiteY1" fmla="*/ 103363 h 516817"/>
                <a:gd name="connsiteX2" fmla="*/ 221157 w 442313"/>
                <a:gd name="connsiteY2" fmla="*/ 0 h 516817"/>
                <a:gd name="connsiteX3" fmla="*/ 442313 w 442313"/>
                <a:gd name="connsiteY3" fmla="*/ 258409 h 516817"/>
                <a:gd name="connsiteX4" fmla="*/ 221157 w 442313"/>
                <a:gd name="connsiteY4" fmla="*/ 516817 h 516817"/>
                <a:gd name="connsiteX5" fmla="*/ 221157 w 442313"/>
                <a:gd name="connsiteY5" fmla="*/ 413454 h 516817"/>
                <a:gd name="connsiteX6" fmla="*/ 0 w 442313"/>
                <a:gd name="connsiteY6" fmla="*/ 413454 h 516817"/>
                <a:gd name="connsiteX7" fmla="*/ 0 w 442313"/>
                <a:gd name="connsiteY7" fmla="*/ 103363 h 5168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42313" h="516817">
                  <a:moveTo>
                    <a:pt x="0" y="103363"/>
                  </a:moveTo>
                  <a:lnTo>
                    <a:pt x="221157" y="103363"/>
                  </a:lnTo>
                  <a:lnTo>
                    <a:pt x="221157" y="0"/>
                  </a:lnTo>
                  <a:lnTo>
                    <a:pt x="442313" y="258409"/>
                  </a:lnTo>
                  <a:lnTo>
                    <a:pt x="221157" y="516817"/>
                  </a:lnTo>
                  <a:lnTo>
                    <a:pt x="221157" y="413454"/>
                  </a:lnTo>
                  <a:lnTo>
                    <a:pt x="0" y="413454"/>
                  </a:lnTo>
                  <a:lnTo>
                    <a:pt x="0" y="103363"/>
                  </a:lnTo>
                  <a:close/>
                </a:path>
              </a:pathLst>
            </a:custGeom>
            <a:solidFill>
              <a:srgbClr val="7F6000"/>
            </a:solidFill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0" tIns="103363" rIns="132694" bIns="103363" numCol="1" spcCol="1270" anchor="ctr" anchorCtr="0">
              <a:noAutofit/>
            </a:bodyPr>
            <a:lstStyle/>
            <a:p>
              <a:pPr marL="0" lvl="0" indent="0" algn="ctr" defTabSz="3111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l-GR" sz="700" kern="1200"/>
            </a:p>
          </p:txBody>
        </p:sp>
        <p:sp>
          <p:nvSpPr>
            <p:cNvPr id="38" name="Ελεύθερη σχεδίαση: Σχήμα 80">
              <a:extLst>
                <a:ext uri="{FF2B5EF4-FFF2-40B4-BE49-F238E27FC236}">
                  <a16:creationId xmlns="" xmlns:a16="http://schemas.microsoft.com/office/drawing/2014/main" id="{4E883909-A1B2-4020-9A93-E6F1234BA23A}"/>
                </a:ext>
              </a:extLst>
            </p:cNvPr>
            <p:cNvSpPr/>
            <p:nvPr/>
          </p:nvSpPr>
          <p:spPr>
            <a:xfrm>
              <a:off x="3919040" y="2293494"/>
              <a:ext cx="2083940" cy="819777"/>
            </a:xfrm>
            <a:custGeom>
              <a:avLst/>
              <a:gdLst>
                <a:gd name="connsiteX0" fmla="*/ 0 w 2083940"/>
                <a:gd name="connsiteY0" fmla="*/ 81978 h 819777"/>
                <a:gd name="connsiteX1" fmla="*/ 81978 w 2083940"/>
                <a:gd name="connsiteY1" fmla="*/ 0 h 819777"/>
                <a:gd name="connsiteX2" fmla="*/ 2001962 w 2083940"/>
                <a:gd name="connsiteY2" fmla="*/ 0 h 819777"/>
                <a:gd name="connsiteX3" fmla="*/ 2083940 w 2083940"/>
                <a:gd name="connsiteY3" fmla="*/ 81978 h 819777"/>
                <a:gd name="connsiteX4" fmla="*/ 2083940 w 2083940"/>
                <a:gd name="connsiteY4" fmla="*/ 737799 h 819777"/>
                <a:gd name="connsiteX5" fmla="*/ 2001962 w 2083940"/>
                <a:gd name="connsiteY5" fmla="*/ 819777 h 819777"/>
                <a:gd name="connsiteX6" fmla="*/ 81978 w 2083940"/>
                <a:gd name="connsiteY6" fmla="*/ 819777 h 819777"/>
                <a:gd name="connsiteX7" fmla="*/ 0 w 2083940"/>
                <a:gd name="connsiteY7" fmla="*/ 737799 h 819777"/>
                <a:gd name="connsiteX8" fmla="*/ 0 w 2083940"/>
                <a:gd name="connsiteY8" fmla="*/ 81978 h 819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83940" h="819777">
                  <a:moveTo>
                    <a:pt x="0" y="81978"/>
                  </a:moveTo>
                  <a:cubicBezTo>
                    <a:pt x="0" y="36703"/>
                    <a:pt x="36703" y="0"/>
                    <a:pt x="81978" y="0"/>
                  </a:cubicBezTo>
                  <a:lnTo>
                    <a:pt x="2001962" y="0"/>
                  </a:lnTo>
                  <a:cubicBezTo>
                    <a:pt x="2047237" y="0"/>
                    <a:pt x="2083940" y="36703"/>
                    <a:pt x="2083940" y="81978"/>
                  </a:cubicBezTo>
                  <a:lnTo>
                    <a:pt x="2083940" y="737799"/>
                  </a:lnTo>
                  <a:cubicBezTo>
                    <a:pt x="2083940" y="783074"/>
                    <a:pt x="2047237" y="819777"/>
                    <a:pt x="2001962" y="819777"/>
                  </a:cubicBezTo>
                  <a:lnTo>
                    <a:pt x="81978" y="819777"/>
                  </a:lnTo>
                  <a:cubicBezTo>
                    <a:pt x="36703" y="819777"/>
                    <a:pt x="0" y="783074"/>
                    <a:pt x="0" y="737799"/>
                  </a:cubicBezTo>
                  <a:lnTo>
                    <a:pt x="0" y="81978"/>
                  </a:lnTo>
                  <a:close/>
                </a:path>
              </a:pathLst>
            </a:custGeom>
            <a:solidFill>
              <a:srgbClr val="931B1B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54490" tIns="54490" rIns="54490" bIns="54490" numCol="1" spcCol="1270" anchor="ctr" anchorCtr="0">
              <a:noAutofit/>
            </a:bodyPr>
            <a:lstStyle/>
            <a:p>
              <a:pPr marL="0" lvl="0" indent="0" algn="ctr" defTabSz="355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l-GR" sz="800" dirty="0" err="1" smtClean="0"/>
                <a:t>Σαββάκη</a:t>
              </a:r>
              <a:r>
                <a:rPr lang="el-GR" sz="800" dirty="0" smtClean="0"/>
                <a:t> (2018)</a:t>
              </a:r>
              <a:endParaRPr lang="el-GR" sz="800" dirty="0"/>
            </a:p>
          </p:txBody>
        </p:sp>
      </p:grpSp>
      <p:grpSp>
        <p:nvGrpSpPr>
          <p:cNvPr id="39" name="Ομάδα 38">
            <a:extLst>
              <a:ext uri="{FF2B5EF4-FFF2-40B4-BE49-F238E27FC236}">
                <a16:creationId xmlns="" xmlns:a16="http://schemas.microsoft.com/office/drawing/2014/main" id="{BBE123DD-8FCA-43DB-A42B-AFD4470D72A3}"/>
              </a:ext>
            </a:extLst>
          </p:cNvPr>
          <p:cNvGrpSpPr/>
          <p:nvPr/>
        </p:nvGrpSpPr>
        <p:grpSpPr>
          <a:xfrm>
            <a:off x="5029442" y="3273385"/>
            <a:ext cx="4004830" cy="819777"/>
            <a:chOff x="1000546" y="2293494"/>
            <a:chExt cx="5002434" cy="819777"/>
          </a:xfrm>
        </p:grpSpPr>
        <p:sp>
          <p:nvSpPr>
            <p:cNvPr id="40" name="Ελεύθερη σχεδίαση: Σχήμα 78">
              <a:extLst>
                <a:ext uri="{FF2B5EF4-FFF2-40B4-BE49-F238E27FC236}">
                  <a16:creationId xmlns="" xmlns:a16="http://schemas.microsoft.com/office/drawing/2014/main" id="{4C8596F0-B775-4CA6-9882-5CC03CD5767D}"/>
                </a:ext>
              </a:extLst>
            </p:cNvPr>
            <p:cNvSpPr/>
            <p:nvPr/>
          </p:nvSpPr>
          <p:spPr>
            <a:xfrm>
              <a:off x="1000546" y="2293494"/>
              <a:ext cx="2083940" cy="819777"/>
            </a:xfrm>
            <a:custGeom>
              <a:avLst/>
              <a:gdLst>
                <a:gd name="connsiteX0" fmla="*/ 0 w 2083940"/>
                <a:gd name="connsiteY0" fmla="*/ 81978 h 819777"/>
                <a:gd name="connsiteX1" fmla="*/ 81978 w 2083940"/>
                <a:gd name="connsiteY1" fmla="*/ 0 h 819777"/>
                <a:gd name="connsiteX2" fmla="*/ 2001962 w 2083940"/>
                <a:gd name="connsiteY2" fmla="*/ 0 h 819777"/>
                <a:gd name="connsiteX3" fmla="*/ 2083940 w 2083940"/>
                <a:gd name="connsiteY3" fmla="*/ 81978 h 819777"/>
                <a:gd name="connsiteX4" fmla="*/ 2083940 w 2083940"/>
                <a:gd name="connsiteY4" fmla="*/ 737799 h 819777"/>
                <a:gd name="connsiteX5" fmla="*/ 2001962 w 2083940"/>
                <a:gd name="connsiteY5" fmla="*/ 819777 h 819777"/>
                <a:gd name="connsiteX6" fmla="*/ 81978 w 2083940"/>
                <a:gd name="connsiteY6" fmla="*/ 819777 h 819777"/>
                <a:gd name="connsiteX7" fmla="*/ 0 w 2083940"/>
                <a:gd name="connsiteY7" fmla="*/ 737799 h 819777"/>
                <a:gd name="connsiteX8" fmla="*/ 0 w 2083940"/>
                <a:gd name="connsiteY8" fmla="*/ 81978 h 819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83940" h="819777">
                  <a:moveTo>
                    <a:pt x="0" y="81978"/>
                  </a:moveTo>
                  <a:cubicBezTo>
                    <a:pt x="0" y="36703"/>
                    <a:pt x="36703" y="0"/>
                    <a:pt x="81978" y="0"/>
                  </a:cubicBezTo>
                  <a:lnTo>
                    <a:pt x="2001962" y="0"/>
                  </a:lnTo>
                  <a:cubicBezTo>
                    <a:pt x="2047237" y="0"/>
                    <a:pt x="2083940" y="36703"/>
                    <a:pt x="2083940" y="81978"/>
                  </a:cubicBezTo>
                  <a:lnTo>
                    <a:pt x="2083940" y="737799"/>
                  </a:lnTo>
                  <a:cubicBezTo>
                    <a:pt x="2083940" y="783074"/>
                    <a:pt x="2047237" y="819777"/>
                    <a:pt x="2001962" y="819777"/>
                  </a:cubicBezTo>
                  <a:lnTo>
                    <a:pt x="81978" y="819777"/>
                  </a:lnTo>
                  <a:cubicBezTo>
                    <a:pt x="36703" y="819777"/>
                    <a:pt x="0" y="783074"/>
                    <a:pt x="0" y="737799"/>
                  </a:cubicBezTo>
                  <a:lnTo>
                    <a:pt x="0" y="81978"/>
                  </a:lnTo>
                  <a:close/>
                </a:path>
              </a:pathLst>
            </a:custGeom>
            <a:solidFill>
              <a:srgbClr val="BF900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54490" tIns="54490" rIns="54490" bIns="54490" numCol="1" spcCol="1270" anchor="ctr" anchorCtr="0">
              <a:noAutofit/>
            </a:bodyPr>
            <a:lstStyle/>
            <a:p>
              <a:pPr marL="0" lvl="0" indent="0" algn="ctr" defTabSz="355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l-GR" sz="800" dirty="0" smtClean="0"/>
                <a:t>Ενίσχυση αυτοπεποίθησης</a:t>
              </a:r>
              <a:endParaRPr lang="el-GR" sz="800" kern="1200" dirty="0"/>
            </a:p>
          </p:txBody>
        </p:sp>
        <p:sp>
          <p:nvSpPr>
            <p:cNvPr id="41" name="Ελεύθερη σχεδίαση: Σχήμα 79">
              <a:extLst>
                <a:ext uri="{FF2B5EF4-FFF2-40B4-BE49-F238E27FC236}">
                  <a16:creationId xmlns="" xmlns:a16="http://schemas.microsoft.com/office/drawing/2014/main" id="{E96C5514-6FC1-43B2-BF93-8B9317BA5F77}"/>
                </a:ext>
              </a:extLst>
            </p:cNvPr>
            <p:cNvSpPr/>
            <p:nvPr/>
          </p:nvSpPr>
          <p:spPr>
            <a:xfrm>
              <a:off x="3293125" y="2444974"/>
              <a:ext cx="442313" cy="516817"/>
            </a:xfrm>
            <a:custGeom>
              <a:avLst/>
              <a:gdLst>
                <a:gd name="connsiteX0" fmla="*/ 0 w 442313"/>
                <a:gd name="connsiteY0" fmla="*/ 103363 h 516817"/>
                <a:gd name="connsiteX1" fmla="*/ 221157 w 442313"/>
                <a:gd name="connsiteY1" fmla="*/ 103363 h 516817"/>
                <a:gd name="connsiteX2" fmla="*/ 221157 w 442313"/>
                <a:gd name="connsiteY2" fmla="*/ 0 h 516817"/>
                <a:gd name="connsiteX3" fmla="*/ 442313 w 442313"/>
                <a:gd name="connsiteY3" fmla="*/ 258409 h 516817"/>
                <a:gd name="connsiteX4" fmla="*/ 221157 w 442313"/>
                <a:gd name="connsiteY4" fmla="*/ 516817 h 516817"/>
                <a:gd name="connsiteX5" fmla="*/ 221157 w 442313"/>
                <a:gd name="connsiteY5" fmla="*/ 413454 h 516817"/>
                <a:gd name="connsiteX6" fmla="*/ 0 w 442313"/>
                <a:gd name="connsiteY6" fmla="*/ 413454 h 516817"/>
                <a:gd name="connsiteX7" fmla="*/ 0 w 442313"/>
                <a:gd name="connsiteY7" fmla="*/ 103363 h 5168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42313" h="516817">
                  <a:moveTo>
                    <a:pt x="0" y="103363"/>
                  </a:moveTo>
                  <a:lnTo>
                    <a:pt x="221157" y="103363"/>
                  </a:lnTo>
                  <a:lnTo>
                    <a:pt x="221157" y="0"/>
                  </a:lnTo>
                  <a:lnTo>
                    <a:pt x="442313" y="258409"/>
                  </a:lnTo>
                  <a:lnTo>
                    <a:pt x="221157" y="516817"/>
                  </a:lnTo>
                  <a:lnTo>
                    <a:pt x="221157" y="413454"/>
                  </a:lnTo>
                  <a:lnTo>
                    <a:pt x="0" y="413454"/>
                  </a:lnTo>
                  <a:lnTo>
                    <a:pt x="0" y="103363"/>
                  </a:lnTo>
                  <a:close/>
                </a:path>
              </a:pathLst>
            </a:custGeom>
            <a:solidFill>
              <a:srgbClr val="7F6000"/>
            </a:solidFill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0" tIns="103363" rIns="132694" bIns="103363" numCol="1" spcCol="1270" anchor="ctr" anchorCtr="0">
              <a:noAutofit/>
            </a:bodyPr>
            <a:lstStyle/>
            <a:p>
              <a:pPr marL="0" lvl="0" indent="0" algn="ctr" defTabSz="3111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l-GR" sz="700" kern="1200"/>
            </a:p>
          </p:txBody>
        </p:sp>
        <p:sp>
          <p:nvSpPr>
            <p:cNvPr id="42" name="Ελεύθερη σχεδίαση: Σχήμα 80">
              <a:extLst>
                <a:ext uri="{FF2B5EF4-FFF2-40B4-BE49-F238E27FC236}">
                  <a16:creationId xmlns="" xmlns:a16="http://schemas.microsoft.com/office/drawing/2014/main" id="{4E883909-A1B2-4020-9A93-E6F1234BA23A}"/>
                </a:ext>
              </a:extLst>
            </p:cNvPr>
            <p:cNvSpPr/>
            <p:nvPr/>
          </p:nvSpPr>
          <p:spPr>
            <a:xfrm>
              <a:off x="3919040" y="2293494"/>
              <a:ext cx="2083940" cy="819777"/>
            </a:xfrm>
            <a:custGeom>
              <a:avLst/>
              <a:gdLst>
                <a:gd name="connsiteX0" fmla="*/ 0 w 2083940"/>
                <a:gd name="connsiteY0" fmla="*/ 81978 h 819777"/>
                <a:gd name="connsiteX1" fmla="*/ 81978 w 2083940"/>
                <a:gd name="connsiteY1" fmla="*/ 0 h 819777"/>
                <a:gd name="connsiteX2" fmla="*/ 2001962 w 2083940"/>
                <a:gd name="connsiteY2" fmla="*/ 0 h 819777"/>
                <a:gd name="connsiteX3" fmla="*/ 2083940 w 2083940"/>
                <a:gd name="connsiteY3" fmla="*/ 81978 h 819777"/>
                <a:gd name="connsiteX4" fmla="*/ 2083940 w 2083940"/>
                <a:gd name="connsiteY4" fmla="*/ 737799 h 819777"/>
                <a:gd name="connsiteX5" fmla="*/ 2001962 w 2083940"/>
                <a:gd name="connsiteY5" fmla="*/ 819777 h 819777"/>
                <a:gd name="connsiteX6" fmla="*/ 81978 w 2083940"/>
                <a:gd name="connsiteY6" fmla="*/ 819777 h 819777"/>
                <a:gd name="connsiteX7" fmla="*/ 0 w 2083940"/>
                <a:gd name="connsiteY7" fmla="*/ 737799 h 819777"/>
                <a:gd name="connsiteX8" fmla="*/ 0 w 2083940"/>
                <a:gd name="connsiteY8" fmla="*/ 81978 h 819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83940" h="819777">
                  <a:moveTo>
                    <a:pt x="0" y="81978"/>
                  </a:moveTo>
                  <a:cubicBezTo>
                    <a:pt x="0" y="36703"/>
                    <a:pt x="36703" y="0"/>
                    <a:pt x="81978" y="0"/>
                  </a:cubicBezTo>
                  <a:lnTo>
                    <a:pt x="2001962" y="0"/>
                  </a:lnTo>
                  <a:cubicBezTo>
                    <a:pt x="2047237" y="0"/>
                    <a:pt x="2083940" y="36703"/>
                    <a:pt x="2083940" y="81978"/>
                  </a:cubicBezTo>
                  <a:lnTo>
                    <a:pt x="2083940" y="737799"/>
                  </a:lnTo>
                  <a:cubicBezTo>
                    <a:pt x="2083940" y="783074"/>
                    <a:pt x="2047237" y="819777"/>
                    <a:pt x="2001962" y="819777"/>
                  </a:cubicBezTo>
                  <a:lnTo>
                    <a:pt x="81978" y="819777"/>
                  </a:lnTo>
                  <a:cubicBezTo>
                    <a:pt x="36703" y="819777"/>
                    <a:pt x="0" y="783074"/>
                    <a:pt x="0" y="737799"/>
                  </a:cubicBezTo>
                  <a:lnTo>
                    <a:pt x="0" y="81978"/>
                  </a:lnTo>
                  <a:close/>
                </a:path>
              </a:pathLst>
            </a:custGeom>
            <a:solidFill>
              <a:srgbClr val="931B1B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54490" tIns="54490" rIns="54490" bIns="54490" numCol="1" spcCol="1270" anchor="ctr" anchorCtr="0">
              <a:noAutofit/>
            </a:bodyPr>
            <a:lstStyle/>
            <a:p>
              <a:pPr marL="0" lvl="0" indent="0" algn="ctr" defTabSz="355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800" dirty="0" smtClean="0"/>
                <a:t>Jacobs &amp; </a:t>
              </a:r>
              <a:r>
                <a:rPr lang="en-US" sz="800" dirty="0" err="1" smtClean="0"/>
                <a:t>Kusiak</a:t>
              </a:r>
              <a:endParaRPr lang="en-US" sz="800" dirty="0" smtClean="0"/>
            </a:p>
            <a:p>
              <a:pPr marL="0" lvl="0" indent="0" algn="ctr" defTabSz="355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l-GR" sz="800" dirty="0" smtClean="0"/>
                <a:t>(2006 στο </a:t>
              </a:r>
              <a:r>
                <a:rPr lang="el-GR" sz="800" dirty="0" err="1" smtClean="0"/>
                <a:t>Σκουμπορδή</a:t>
              </a:r>
              <a:r>
                <a:rPr lang="el-GR" sz="800" dirty="0" smtClean="0"/>
                <a:t>, 2012)</a:t>
              </a:r>
              <a:endParaRPr lang="el-GR" sz="800" dirty="0"/>
            </a:p>
          </p:txBody>
        </p:sp>
      </p:grpSp>
    </p:spTree>
    <p:extLst>
      <p:ext uri="{BB962C8B-B14F-4D97-AF65-F5344CB8AC3E}">
        <p14:creationId xmlns:p14="http://schemas.microsoft.com/office/powerpoint/2010/main" val="23882716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043608" y="332656"/>
            <a:ext cx="7776864" cy="576064"/>
          </a:xfrm>
        </p:spPr>
        <p:txBody>
          <a:bodyPr>
            <a:noAutofit/>
          </a:bodyPr>
          <a:lstStyle/>
          <a:p>
            <a:r>
              <a:rPr lang="el-GR" sz="3600" dirty="0" smtClean="0"/>
              <a:t>22. </a:t>
            </a:r>
            <a:r>
              <a:rPr lang="el-GR" sz="3600" dirty="0"/>
              <a:t>Περιορισμοί ερευνών – Προτάσεις για μελλοντική έρευνα</a:t>
            </a:r>
            <a:endParaRPr lang="el-GR" sz="4000" b="1" dirty="0"/>
          </a:p>
        </p:txBody>
      </p:sp>
      <p:pic>
        <p:nvPicPr>
          <p:cNvPr id="8" name="Εικόνα 7">
            <a:extLst>
              <a:ext uri="{FF2B5EF4-FFF2-40B4-BE49-F238E27FC236}">
                <a16:creationId xmlns="" xmlns:a16="http://schemas.microsoft.com/office/drawing/2014/main" id="{B934CB06-E857-4568-A6E4-5D9D6B1991D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2240" y="1329928"/>
            <a:ext cx="1409576" cy="1409576"/>
          </a:xfrm>
          <a:prstGeom prst="rect">
            <a:avLst/>
          </a:prstGeom>
        </p:spPr>
      </p:pic>
      <p:sp>
        <p:nvSpPr>
          <p:cNvPr id="13" name="Ελεύθερη σχεδίαση: Σχήμα 12">
            <a:extLst>
              <a:ext uri="{FF2B5EF4-FFF2-40B4-BE49-F238E27FC236}">
                <a16:creationId xmlns="" xmlns:a16="http://schemas.microsoft.com/office/drawing/2014/main" id="{499040AA-200F-47B3-BF82-F95500699A0D}"/>
              </a:ext>
            </a:extLst>
          </p:cNvPr>
          <p:cNvSpPr/>
          <p:nvPr/>
        </p:nvSpPr>
        <p:spPr>
          <a:xfrm>
            <a:off x="1857424" y="1330690"/>
            <a:ext cx="4493046" cy="458266"/>
          </a:xfrm>
          <a:custGeom>
            <a:avLst/>
            <a:gdLst>
              <a:gd name="connsiteX0" fmla="*/ 0 w 4493046"/>
              <a:gd name="connsiteY0" fmla="*/ 45827 h 458266"/>
              <a:gd name="connsiteX1" fmla="*/ 45827 w 4493046"/>
              <a:gd name="connsiteY1" fmla="*/ 0 h 458266"/>
              <a:gd name="connsiteX2" fmla="*/ 4447219 w 4493046"/>
              <a:gd name="connsiteY2" fmla="*/ 0 h 458266"/>
              <a:gd name="connsiteX3" fmla="*/ 4493046 w 4493046"/>
              <a:gd name="connsiteY3" fmla="*/ 45827 h 458266"/>
              <a:gd name="connsiteX4" fmla="*/ 4493046 w 4493046"/>
              <a:gd name="connsiteY4" fmla="*/ 412439 h 458266"/>
              <a:gd name="connsiteX5" fmla="*/ 4447219 w 4493046"/>
              <a:gd name="connsiteY5" fmla="*/ 458266 h 458266"/>
              <a:gd name="connsiteX6" fmla="*/ 45827 w 4493046"/>
              <a:gd name="connsiteY6" fmla="*/ 458266 h 458266"/>
              <a:gd name="connsiteX7" fmla="*/ 0 w 4493046"/>
              <a:gd name="connsiteY7" fmla="*/ 412439 h 458266"/>
              <a:gd name="connsiteX8" fmla="*/ 0 w 4493046"/>
              <a:gd name="connsiteY8" fmla="*/ 45827 h 4582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493046" h="458266">
                <a:moveTo>
                  <a:pt x="0" y="45827"/>
                </a:moveTo>
                <a:cubicBezTo>
                  <a:pt x="0" y="20517"/>
                  <a:pt x="20517" y="0"/>
                  <a:pt x="45827" y="0"/>
                </a:cubicBezTo>
                <a:lnTo>
                  <a:pt x="4447219" y="0"/>
                </a:lnTo>
                <a:cubicBezTo>
                  <a:pt x="4472529" y="0"/>
                  <a:pt x="4493046" y="20517"/>
                  <a:pt x="4493046" y="45827"/>
                </a:cubicBezTo>
                <a:lnTo>
                  <a:pt x="4493046" y="412439"/>
                </a:lnTo>
                <a:cubicBezTo>
                  <a:pt x="4493046" y="437749"/>
                  <a:pt x="4472529" y="458266"/>
                  <a:pt x="4447219" y="458266"/>
                </a:cubicBezTo>
                <a:lnTo>
                  <a:pt x="45827" y="458266"/>
                </a:lnTo>
                <a:cubicBezTo>
                  <a:pt x="20517" y="458266"/>
                  <a:pt x="0" y="437749"/>
                  <a:pt x="0" y="412439"/>
                </a:cubicBezTo>
                <a:lnTo>
                  <a:pt x="0" y="45827"/>
                </a:lnTo>
                <a:close/>
              </a:path>
            </a:pathLst>
          </a:custGeom>
          <a:solidFill>
            <a:srgbClr val="BF9000"/>
          </a:solidFill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rgbClr r="0" g="0" b="0"/>
          </a:fillRef>
          <a:effectRef idx="1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62952" tIns="46442" rIns="62952" bIns="46442" numCol="1" spcCol="1270" anchor="ctr" anchorCtr="0">
            <a:noAutofit/>
          </a:bodyPr>
          <a:lstStyle/>
          <a:p>
            <a:pPr marL="0" lvl="0" indent="0" algn="ctr" defTabSz="11557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l-GR" sz="2600" kern="1200" dirty="0"/>
              <a:t>Περιορισμοί Έρευνας</a:t>
            </a:r>
          </a:p>
        </p:txBody>
      </p:sp>
      <p:sp>
        <p:nvSpPr>
          <p:cNvPr id="14" name="Ορθογώνιο: Στρογγύλεμα γωνιών 13">
            <a:extLst>
              <a:ext uri="{FF2B5EF4-FFF2-40B4-BE49-F238E27FC236}">
                <a16:creationId xmlns="" xmlns:a16="http://schemas.microsoft.com/office/drawing/2014/main" id="{E3888E08-F34C-4E73-9355-0CC941F09E14}"/>
              </a:ext>
            </a:extLst>
          </p:cNvPr>
          <p:cNvSpPr/>
          <p:nvPr/>
        </p:nvSpPr>
        <p:spPr>
          <a:xfrm>
            <a:off x="1857424" y="1871445"/>
            <a:ext cx="458266" cy="458266"/>
          </a:xfrm>
          <a:prstGeom prst="roundRect">
            <a:avLst>
              <a:gd name="adj" fmla="val 16670"/>
            </a:avLst>
          </a:prstGeom>
          <a:solidFill>
            <a:srgbClr val="BF9000"/>
          </a:solidFill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rgbClr r="0" g="0" b="0"/>
          </a:fillRef>
          <a:effectRef idx="1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el-GR" dirty="0"/>
              <a:t>1.</a:t>
            </a:r>
          </a:p>
        </p:txBody>
      </p:sp>
      <p:sp>
        <p:nvSpPr>
          <p:cNvPr id="15" name="Ελεύθερη σχεδίαση: Σχήμα 14">
            <a:extLst>
              <a:ext uri="{FF2B5EF4-FFF2-40B4-BE49-F238E27FC236}">
                <a16:creationId xmlns="" xmlns:a16="http://schemas.microsoft.com/office/drawing/2014/main" id="{D8A8BE2C-45D6-4AAF-9393-C73AACEB8052}"/>
              </a:ext>
            </a:extLst>
          </p:cNvPr>
          <p:cNvSpPr/>
          <p:nvPr/>
        </p:nvSpPr>
        <p:spPr>
          <a:xfrm>
            <a:off x="2343187" y="1871445"/>
            <a:ext cx="4007283" cy="458266"/>
          </a:xfrm>
          <a:custGeom>
            <a:avLst/>
            <a:gdLst>
              <a:gd name="connsiteX0" fmla="*/ 0 w 4007283"/>
              <a:gd name="connsiteY0" fmla="*/ 76393 h 458266"/>
              <a:gd name="connsiteX1" fmla="*/ 76393 w 4007283"/>
              <a:gd name="connsiteY1" fmla="*/ 0 h 458266"/>
              <a:gd name="connsiteX2" fmla="*/ 3930890 w 4007283"/>
              <a:gd name="connsiteY2" fmla="*/ 0 h 458266"/>
              <a:gd name="connsiteX3" fmla="*/ 4007283 w 4007283"/>
              <a:gd name="connsiteY3" fmla="*/ 76393 h 458266"/>
              <a:gd name="connsiteX4" fmla="*/ 4007283 w 4007283"/>
              <a:gd name="connsiteY4" fmla="*/ 381873 h 458266"/>
              <a:gd name="connsiteX5" fmla="*/ 3930890 w 4007283"/>
              <a:gd name="connsiteY5" fmla="*/ 458266 h 458266"/>
              <a:gd name="connsiteX6" fmla="*/ 76393 w 4007283"/>
              <a:gd name="connsiteY6" fmla="*/ 458266 h 458266"/>
              <a:gd name="connsiteX7" fmla="*/ 0 w 4007283"/>
              <a:gd name="connsiteY7" fmla="*/ 381873 h 458266"/>
              <a:gd name="connsiteX8" fmla="*/ 0 w 4007283"/>
              <a:gd name="connsiteY8" fmla="*/ 76393 h 4582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007283" h="458266">
                <a:moveTo>
                  <a:pt x="0" y="76393"/>
                </a:moveTo>
                <a:cubicBezTo>
                  <a:pt x="0" y="34202"/>
                  <a:pt x="34202" y="0"/>
                  <a:pt x="76393" y="0"/>
                </a:cubicBezTo>
                <a:lnTo>
                  <a:pt x="3930890" y="0"/>
                </a:lnTo>
                <a:cubicBezTo>
                  <a:pt x="3973081" y="0"/>
                  <a:pt x="4007283" y="34202"/>
                  <a:pt x="4007283" y="76393"/>
                </a:cubicBezTo>
                <a:lnTo>
                  <a:pt x="4007283" y="381873"/>
                </a:lnTo>
                <a:cubicBezTo>
                  <a:pt x="4007283" y="424064"/>
                  <a:pt x="3973081" y="458266"/>
                  <a:pt x="3930890" y="458266"/>
                </a:cubicBezTo>
                <a:lnTo>
                  <a:pt x="76393" y="458266"/>
                </a:lnTo>
                <a:cubicBezTo>
                  <a:pt x="34202" y="458266"/>
                  <a:pt x="0" y="424064"/>
                  <a:pt x="0" y="381873"/>
                </a:cubicBezTo>
                <a:lnTo>
                  <a:pt x="0" y="76393"/>
                </a:lnTo>
                <a:close/>
              </a:path>
            </a:pathLst>
          </a:custGeom>
          <a:solidFill>
            <a:srgbClr val="931B1B"/>
          </a:solidFill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1">
            <a:schemeClr val="lt1">
              <a:hueOff val="0"/>
              <a:satOff val="0"/>
              <a:lumOff val="0"/>
              <a:alphaOff val="0"/>
            </a:schemeClr>
          </a:lnRef>
          <a:fillRef idx="2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93495" tIns="93495" rIns="93495" bIns="93495" numCol="1" spcCol="1270" anchor="ctr" anchorCtr="0">
            <a:noAutofit/>
          </a:bodyPr>
          <a:lstStyle/>
          <a:p>
            <a:pPr marL="0" lvl="0" indent="0" algn="l" defTabSz="444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l-GR" sz="1000" dirty="0" smtClean="0">
                <a:solidFill>
                  <a:schemeClr val="bg1"/>
                </a:solidFill>
              </a:rPr>
              <a:t>Ο περιορισμένος αριθμός συμμετεχόντων</a:t>
            </a:r>
            <a:endParaRPr lang="el-GR" sz="1000" kern="1200" dirty="0">
              <a:solidFill>
                <a:schemeClr val="bg1"/>
              </a:solidFill>
            </a:endParaRPr>
          </a:p>
        </p:txBody>
      </p:sp>
      <p:sp>
        <p:nvSpPr>
          <p:cNvPr id="16" name="Ορθογώνιο: Στρογγύλεμα γωνιών 15">
            <a:extLst>
              <a:ext uri="{FF2B5EF4-FFF2-40B4-BE49-F238E27FC236}">
                <a16:creationId xmlns="" xmlns:a16="http://schemas.microsoft.com/office/drawing/2014/main" id="{7C78D875-ADFD-4E6B-9253-CCFC329ED035}"/>
              </a:ext>
            </a:extLst>
          </p:cNvPr>
          <p:cNvSpPr/>
          <p:nvPr/>
        </p:nvSpPr>
        <p:spPr>
          <a:xfrm>
            <a:off x="1857424" y="2384704"/>
            <a:ext cx="458266" cy="458266"/>
          </a:xfrm>
          <a:prstGeom prst="roundRect">
            <a:avLst>
              <a:gd name="adj" fmla="val 16670"/>
            </a:avLst>
          </a:prstGeom>
          <a:solidFill>
            <a:srgbClr val="BF9000"/>
          </a:solidFill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rgbClr r="0" g="0" b="0"/>
          </a:fillRef>
          <a:effectRef idx="1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el-GR" dirty="0"/>
              <a:t>2.</a:t>
            </a:r>
          </a:p>
        </p:txBody>
      </p:sp>
      <p:sp>
        <p:nvSpPr>
          <p:cNvPr id="17" name="Ελεύθερη σχεδίαση: Σχήμα 16">
            <a:extLst>
              <a:ext uri="{FF2B5EF4-FFF2-40B4-BE49-F238E27FC236}">
                <a16:creationId xmlns="" xmlns:a16="http://schemas.microsoft.com/office/drawing/2014/main" id="{1211E71F-8F2E-4F32-8243-59F480A9C884}"/>
              </a:ext>
            </a:extLst>
          </p:cNvPr>
          <p:cNvSpPr/>
          <p:nvPr/>
        </p:nvSpPr>
        <p:spPr>
          <a:xfrm>
            <a:off x="2343187" y="2384704"/>
            <a:ext cx="4007283" cy="458266"/>
          </a:xfrm>
          <a:custGeom>
            <a:avLst/>
            <a:gdLst>
              <a:gd name="connsiteX0" fmla="*/ 0 w 4007283"/>
              <a:gd name="connsiteY0" fmla="*/ 76393 h 458266"/>
              <a:gd name="connsiteX1" fmla="*/ 76393 w 4007283"/>
              <a:gd name="connsiteY1" fmla="*/ 0 h 458266"/>
              <a:gd name="connsiteX2" fmla="*/ 3930890 w 4007283"/>
              <a:gd name="connsiteY2" fmla="*/ 0 h 458266"/>
              <a:gd name="connsiteX3" fmla="*/ 4007283 w 4007283"/>
              <a:gd name="connsiteY3" fmla="*/ 76393 h 458266"/>
              <a:gd name="connsiteX4" fmla="*/ 4007283 w 4007283"/>
              <a:gd name="connsiteY4" fmla="*/ 381873 h 458266"/>
              <a:gd name="connsiteX5" fmla="*/ 3930890 w 4007283"/>
              <a:gd name="connsiteY5" fmla="*/ 458266 h 458266"/>
              <a:gd name="connsiteX6" fmla="*/ 76393 w 4007283"/>
              <a:gd name="connsiteY6" fmla="*/ 458266 h 458266"/>
              <a:gd name="connsiteX7" fmla="*/ 0 w 4007283"/>
              <a:gd name="connsiteY7" fmla="*/ 381873 h 458266"/>
              <a:gd name="connsiteX8" fmla="*/ 0 w 4007283"/>
              <a:gd name="connsiteY8" fmla="*/ 76393 h 4582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007283" h="458266">
                <a:moveTo>
                  <a:pt x="0" y="76393"/>
                </a:moveTo>
                <a:cubicBezTo>
                  <a:pt x="0" y="34202"/>
                  <a:pt x="34202" y="0"/>
                  <a:pt x="76393" y="0"/>
                </a:cubicBezTo>
                <a:lnTo>
                  <a:pt x="3930890" y="0"/>
                </a:lnTo>
                <a:cubicBezTo>
                  <a:pt x="3973081" y="0"/>
                  <a:pt x="4007283" y="34202"/>
                  <a:pt x="4007283" y="76393"/>
                </a:cubicBezTo>
                <a:lnTo>
                  <a:pt x="4007283" y="381873"/>
                </a:lnTo>
                <a:cubicBezTo>
                  <a:pt x="4007283" y="424064"/>
                  <a:pt x="3973081" y="458266"/>
                  <a:pt x="3930890" y="458266"/>
                </a:cubicBezTo>
                <a:lnTo>
                  <a:pt x="76393" y="458266"/>
                </a:lnTo>
                <a:cubicBezTo>
                  <a:pt x="34202" y="458266"/>
                  <a:pt x="0" y="424064"/>
                  <a:pt x="0" y="381873"/>
                </a:cubicBezTo>
                <a:lnTo>
                  <a:pt x="0" y="76393"/>
                </a:lnTo>
                <a:close/>
              </a:path>
            </a:pathLst>
          </a:custGeom>
          <a:solidFill>
            <a:srgbClr val="931B1B"/>
          </a:solidFill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1">
            <a:schemeClr val="lt1">
              <a:hueOff val="0"/>
              <a:satOff val="0"/>
              <a:lumOff val="0"/>
              <a:alphaOff val="0"/>
            </a:schemeClr>
          </a:lnRef>
          <a:fillRef idx="2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93495" tIns="93495" rIns="93495" bIns="93495" numCol="1" spcCol="1270" anchor="ctr" anchorCtr="0">
            <a:noAutofit/>
          </a:bodyPr>
          <a:lstStyle/>
          <a:p>
            <a:pPr marL="0" lvl="0" indent="0" algn="l" defTabSz="444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l-GR" sz="1000" kern="1200" dirty="0">
                <a:solidFill>
                  <a:schemeClr val="bg1"/>
                </a:solidFill>
              </a:rPr>
              <a:t>Το δείγμα </a:t>
            </a:r>
            <a:r>
              <a:rPr lang="el-GR" sz="1000" kern="1200" dirty="0" smtClean="0">
                <a:solidFill>
                  <a:schemeClr val="bg1"/>
                </a:solidFill>
              </a:rPr>
              <a:t>των ερευνών ήταν αποτέλεσμα </a:t>
            </a:r>
            <a:r>
              <a:rPr lang="el-GR" sz="1000" kern="1200" dirty="0">
                <a:solidFill>
                  <a:schemeClr val="bg1"/>
                </a:solidFill>
              </a:rPr>
              <a:t>σκόπιμης δειγματοληψίας </a:t>
            </a:r>
          </a:p>
        </p:txBody>
      </p:sp>
      <p:sp>
        <p:nvSpPr>
          <p:cNvPr id="18" name="Ορθογώνιο: Στρογγύλεμα γωνιών 17">
            <a:extLst>
              <a:ext uri="{FF2B5EF4-FFF2-40B4-BE49-F238E27FC236}">
                <a16:creationId xmlns="" xmlns:a16="http://schemas.microsoft.com/office/drawing/2014/main" id="{6A305D15-756D-4F45-BE26-EDDFBA524EC0}"/>
              </a:ext>
            </a:extLst>
          </p:cNvPr>
          <p:cNvSpPr/>
          <p:nvPr/>
        </p:nvSpPr>
        <p:spPr>
          <a:xfrm>
            <a:off x="1857424" y="2897962"/>
            <a:ext cx="458266" cy="458266"/>
          </a:xfrm>
          <a:prstGeom prst="roundRect">
            <a:avLst>
              <a:gd name="adj" fmla="val 16670"/>
            </a:avLst>
          </a:prstGeom>
          <a:solidFill>
            <a:srgbClr val="BF9000"/>
          </a:solidFill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rgbClr r="0" g="0" b="0"/>
          </a:fillRef>
          <a:effectRef idx="1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el-GR" dirty="0"/>
              <a:t>3.</a:t>
            </a:r>
          </a:p>
        </p:txBody>
      </p:sp>
      <p:sp>
        <p:nvSpPr>
          <p:cNvPr id="19" name="Ελεύθερη σχεδίαση: Σχήμα 18">
            <a:extLst>
              <a:ext uri="{FF2B5EF4-FFF2-40B4-BE49-F238E27FC236}">
                <a16:creationId xmlns="" xmlns:a16="http://schemas.microsoft.com/office/drawing/2014/main" id="{148F8E8A-23C2-4EAB-8950-02F40BA8E131}"/>
              </a:ext>
            </a:extLst>
          </p:cNvPr>
          <p:cNvSpPr/>
          <p:nvPr/>
        </p:nvSpPr>
        <p:spPr>
          <a:xfrm>
            <a:off x="2343187" y="2897962"/>
            <a:ext cx="4007283" cy="458266"/>
          </a:xfrm>
          <a:custGeom>
            <a:avLst/>
            <a:gdLst>
              <a:gd name="connsiteX0" fmla="*/ 0 w 4007283"/>
              <a:gd name="connsiteY0" fmla="*/ 76393 h 458266"/>
              <a:gd name="connsiteX1" fmla="*/ 76393 w 4007283"/>
              <a:gd name="connsiteY1" fmla="*/ 0 h 458266"/>
              <a:gd name="connsiteX2" fmla="*/ 3930890 w 4007283"/>
              <a:gd name="connsiteY2" fmla="*/ 0 h 458266"/>
              <a:gd name="connsiteX3" fmla="*/ 4007283 w 4007283"/>
              <a:gd name="connsiteY3" fmla="*/ 76393 h 458266"/>
              <a:gd name="connsiteX4" fmla="*/ 4007283 w 4007283"/>
              <a:gd name="connsiteY4" fmla="*/ 381873 h 458266"/>
              <a:gd name="connsiteX5" fmla="*/ 3930890 w 4007283"/>
              <a:gd name="connsiteY5" fmla="*/ 458266 h 458266"/>
              <a:gd name="connsiteX6" fmla="*/ 76393 w 4007283"/>
              <a:gd name="connsiteY6" fmla="*/ 458266 h 458266"/>
              <a:gd name="connsiteX7" fmla="*/ 0 w 4007283"/>
              <a:gd name="connsiteY7" fmla="*/ 381873 h 458266"/>
              <a:gd name="connsiteX8" fmla="*/ 0 w 4007283"/>
              <a:gd name="connsiteY8" fmla="*/ 76393 h 4582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007283" h="458266">
                <a:moveTo>
                  <a:pt x="0" y="76393"/>
                </a:moveTo>
                <a:cubicBezTo>
                  <a:pt x="0" y="34202"/>
                  <a:pt x="34202" y="0"/>
                  <a:pt x="76393" y="0"/>
                </a:cubicBezTo>
                <a:lnTo>
                  <a:pt x="3930890" y="0"/>
                </a:lnTo>
                <a:cubicBezTo>
                  <a:pt x="3973081" y="0"/>
                  <a:pt x="4007283" y="34202"/>
                  <a:pt x="4007283" y="76393"/>
                </a:cubicBezTo>
                <a:lnTo>
                  <a:pt x="4007283" y="381873"/>
                </a:lnTo>
                <a:cubicBezTo>
                  <a:pt x="4007283" y="424064"/>
                  <a:pt x="3973081" y="458266"/>
                  <a:pt x="3930890" y="458266"/>
                </a:cubicBezTo>
                <a:lnTo>
                  <a:pt x="76393" y="458266"/>
                </a:lnTo>
                <a:cubicBezTo>
                  <a:pt x="34202" y="458266"/>
                  <a:pt x="0" y="424064"/>
                  <a:pt x="0" y="381873"/>
                </a:cubicBezTo>
                <a:lnTo>
                  <a:pt x="0" y="76393"/>
                </a:lnTo>
                <a:close/>
              </a:path>
            </a:pathLst>
          </a:custGeom>
          <a:solidFill>
            <a:srgbClr val="931B1B"/>
          </a:solidFill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1">
            <a:schemeClr val="lt1">
              <a:hueOff val="0"/>
              <a:satOff val="0"/>
              <a:lumOff val="0"/>
              <a:alphaOff val="0"/>
            </a:schemeClr>
          </a:lnRef>
          <a:fillRef idx="2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93495" tIns="93495" rIns="93495" bIns="93495" numCol="1" spcCol="1270" anchor="ctr" anchorCtr="0">
            <a:noAutofit/>
          </a:bodyPr>
          <a:lstStyle/>
          <a:p>
            <a:pPr marL="0" lvl="0" indent="0" algn="l" defTabSz="444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l-GR" sz="1000" kern="1200" smtClean="0">
                <a:solidFill>
                  <a:schemeClr val="bg1"/>
                </a:solidFill>
              </a:rPr>
              <a:t>Εφαρμογή μόνο </a:t>
            </a:r>
            <a:r>
              <a:rPr lang="el-GR" sz="1000" kern="1200" dirty="0">
                <a:solidFill>
                  <a:schemeClr val="bg1"/>
                </a:solidFill>
              </a:rPr>
              <a:t>διαμορφωτικής αξιολόγησης</a:t>
            </a:r>
          </a:p>
        </p:txBody>
      </p:sp>
      <p:sp>
        <p:nvSpPr>
          <p:cNvPr id="20" name="Ελεύθερη σχεδίαση: Σχήμα 19">
            <a:extLst>
              <a:ext uri="{FF2B5EF4-FFF2-40B4-BE49-F238E27FC236}">
                <a16:creationId xmlns="" xmlns:a16="http://schemas.microsoft.com/office/drawing/2014/main" id="{BB4E4846-E0BE-45EE-AD44-568F9DC6013E}"/>
              </a:ext>
            </a:extLst>
          </p:cNvPr>
          <p:cNvSpPr/>
          <p:nvPr/>
        </p:nvSpPr>
        <p:spPr>
          <a:xfrm>
            <a:off x="2885233" y="3793061"/>
            <a:ext cx="5256583" cy="458266"/>
          </a:xfrm>
          <a:custGeom>
            <a:avLst/>
            <a:gdLst>
              <a:gd name="connsiteX0" fmla="*/ 0 w 4493046"/>
              <a:gd name="connsiteY0" fmla="*/ 45827 h 458266"/>
              <a:gd name="connsiteX1" fmla="*/ 45827 w 4493046"/>
              <a:gd name="connsiteY1" fmla="*/ 0 h 458266"/>
              <a:gd name="connsiteX2" fmla="*/ 4447219 w 4493046"/>
              <a:gd name="connsiteY2" fmla="*/ 0 h 458266"/>
              <a:gd name="connsiteX3" fmla="*/ 4493046 w 4493046"/>
              <a:gd name="connsiteY3" fmla="*/ 45827 h 458266"/>
              <a:gd name="connsiteX4" fmla="*/ 4493046 w 4493046"/>
              <a:gd name="connsiteY4" fmla="*/ 412439 h 458266"/>
              <a:gd name="connsiteX5" fmla="*/ 4447219 w 4493046"/>
              <a:gd name="connsiteY5" fmla="*/ 458266 h 458266"/>
              <a:gd name="connsiteX6" fmla="*/ 45827 w 4493046"/>
              <a:gd name="connsiteY6" fmla="*/ 458266 h 458266"/>
              <a:gd name="connsiteX7" fmla="*/ 0 w 4493046"/>
              <a:gd name="connsiteY7" fmla="*/ 412439 h 458266"/>
              <a:gd name="connsiteX8" fmla="*/ 0 w 4493046"/>
              <a:gd name="connsiteY8" fmla="*/ 45827 h 4582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493046" h="458266">
                <a:moveTo>
                  <a:pt x="0" y="45827"/>
                </a:moveTo>
                <a:cubicBezTo>
                  <a:pt x="0" y="20517"/>
                  <a:pt x="20517" y="0"/>
                  <a:pt x="45827" y="0"/>
                </a:cubicBezTo>
                <a:lnTo>
                  <a:pt x="4447219" y="0"/>
                </a:lnTo>
                <a:cubicBezTo>
                  <a:pt x="4472529" y="0"/>
                  <a:pt x="4493046" y="20517"/>
                  <a:pt x="4493046" y="45827"/>
                </a:cubicBezTo>
                <a:lnTo>
                  <a:pt x="4493046" y="412439"/>
                </a:lnTo>
                <a:cubicBezTo>
                  <a:pt x="4493046" y="437749"/>
                  <a:pt x="4472529" y="458266"/>
                  <a:pt x="4447219" y="458266"/>
                </a:cubicBezTo>
                <a:lnTo>
                  <a:pt x="45827" y="458266"/>
                </a:lnTo>
                <a:cubicBezTo>
                  <a:pt x="20517" y="458266"/>
                  <a:pt x="0" y="437749"/>
                  <a:pt x="0" y="412439"/>
                </a:cubicBezTo>
                <a:lnTo>
                  <a:pt x="0" y="45827"/>
                </a:lnTo>
                <a:close/>
              </a:path>
            </a:pathLst>
          </a:custGeom>
          <a:solidFill>
            <a:srgbClr val="BF9000"/>
          </a:solidFill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rgbClr r="0" g="0" b="0"/>
          </a:fillRef>
          <a:effectRef idx="1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62952" tIns="46442" rIns="62952" bIns="46442" numCol="1" spcCol="1270" anchor="ctr" anchorCtr="0">
            <a:noAutofit/>
          </a:bodyPr>
          <a:lstStyle/>
          <a:p>
            <a:pPr marL="0" lvl="0" indent="0" algn="ctr" defTabSz="11557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l-GR" sz="2600" kern="1200" dirty="0"/>
              <a:t>Προτάσεις για μελλοντική έρευνα</a:t>
            </a:r>
          </a:p>
        </p:txBody>
      </p:sp>
      <p:sp>
        <p:nvSpPr>
          <p:cNvPr id="21" name="Ορθογώνιο: Στρογγύλεμα γωνιών 20">
            <a:extLst>
              <a:ext uri="{FF2B5EF4-FFF2-40B4-BE49-F238E27FC236}">
                <a16:creationId xmlns="" xmlns:a16="http://schemas.microsoft.com/office/drawing/2014/main" id="{D1EF07BF-5A9F-4D2A-A93A-8D7B77D4D70C}"/>
              </a:ext>
            </a:extLst>
          </p:cNvPr>
          <p:cNvSpPr/>
          <p:nvPr/>
        </p:nvSpPr>
        <p:spPr>
          <a:xfrm>
            <a:off x="2896105" y="4302258"/>
            <a:ext cx="458266" cy="458266"/>
          </a:xfrm>
          <a:prstGeom prst="roundRect">
            <a:avLst>
              <a:gd name="adj" fmla="val 16670"/>
            </a:avLst>
          </a:prstGeom>
          <a:solidFill>
            <a:srgbClr val="BF9000"/>
          </a:solidFill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rgbClr r="0" g="0" b="0"/>
          </a:fillRef>
          <a:effectRef idx="1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el-GR" dirty="0"/>
              <a:t>1.</a:t>
            </a:r>
          </a:p>
        </p:txBody>
      </p:sp>
      <p:sp>
        <p:nvSpPr>
          <p:cNvPr id="22" name="Ελεύθερη σχεδίαση: Σχήμα 21">
            <a:extLst>
              <a:ext uri="{FF2B5EF4-FFF2-40B4-BE49-F238E27FC236}">
                <a16:creationId xmlns="" xmlns:a16="http://schemas.microsoft.com/office/drawing/2014/main" id="{0A4B3720-C46A-4052-A407-7FC3CB2FE89C}"/>
              </a:ext>
            </a:extLst>
          </p:cNvPr>
          <p:cNvSpPr/>
          <p:nvPr/>
        </p:nvSpPr>
        <p:spPr>
          <a:xfrm>
            <a:off x="3425291" y="4299461"/>
            <a:ext cx="4716525" cy="458266"/>
          </a:xfrm>
          <a:custGeom>
            <a:avLst/>
            <a:gdLst>
              <a:gd name="connsiteX0" fmla="*/ 0 w 4007283"/>
              <a:gd name="connsiteY0" fmla="*/ 76393 h 458266"/>
              <a:gd name="connsiteX1" fmla="*/ 76393 w 4007283"/>
              <a:gd name="connsiteY1" fmla="*/ 0 h 458266"/>
              <a:gd name="connsiteX2" fmla="*/ 3930890 w 4007283"/>
              <a:gd name="connsiteY2" fmla="*/ 0 h 458266"/>
              <a:gd name="connsiteX3" fmla="*/ 4007283 w 4007283"/>
              <a:gd name="connsiteY3" fmla="*/ 76393 h 458266"/>
              <a:gd name="connsiteX4" fmla="*/ 4007283 w 4007283"/>
              <a:gd name="connsiteY4" fmla="*/ 381873 h 458266"/>
              <a:gd name="connsiteX5" fmla="*/ 3930890 w 4007283"/>
              <a:gd name="connsiteY5" fmla="*/ 458266 h 458266"/>
              <a:gd name="connsiteX6" fmla="*/ 76393 w 4007283"/>
              <a:gd name="connsiteY6" fmla="*/ 458266 h 458266"/>
              <a:gd name="connsiteX7" fmla="*/ 0 w 4007283"/>
              <a:gd name="connsiteY7" fmla="*/ 381873 h 458266"/>
              <a:gd name="connsiteX8" fmla="*/ 0 w 4007283"/>
              <a:gd name="connsiteY8" fmla="*/ 76393 h 4582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007283" h="458266">
                <a:moveTo>
                  <a:pt x="0" y="76393"/>
                </a:moveTo>
                <a:cubicBezTo>
                  <a:pt x="0" y="34202"/>
                  <a:pt x="34202" y="0"/>
                  <a:pt x="76393" y="0"/>
                </a:cubicBezTo>
                <a:lnTo>
                  <a:pt x="3930890" y="0"/>
                </a:lnTo>
                <a:cubicBezTo>
                  <a:pt x="3973081" y="0"/>
                  <a:pt x="4007283" y="34202"/>
                  <a:pt x="4007283" y="76393"/>
                </a:cubicBezTo>
                <a:lnTo>
                  <a:pt x="4007283" y="381873"/>
                </a:lnTo>
                <a:cubicBezTo>
                  <a:pt x="4007283" y="424064"/>
                  <a:pt x="3973081" y="458266"/>
                  <a:pt x="3930890" y="458266"/>
                </a:cubicBezTo>
                <a:lnTo>
                  <a:pt x="76393" y="458266"/>
                </a:lnTo>
                <a:cubicBezTo>
                  <a:pt x="34202" y="458266"/>
                  <a:pt x="0" y="424064"/>
                  <a:pt x="0" y="381873"/>
                </a:cubicBezTo>
                <a:lnTo>
                  <a:pt x="0" y="76393"/>
                </a:lnTo>
                <a:close/>
              </a:path>
            </a:pathLst>
          </a:custGeom>
          <a:solidFill>
            <a:srgbClr val="931B1B"/>
          </a:solidFill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1">
            <a:schemeClr val="lt1">
              <a:hueOff val="0"/>
              <a:satOff val="0"/>
              <a:lumOff val="0"/>
              <a:alphaOff val="0"/>
            </a:schemeClr>
          </a:lnRef>
          <a:fillRef idx="2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93495" tIns="93495" rIns="93495" bIns="93495" numCol="1" spcCol="1270" anchor="ctr" anchorCtr="0">
            <a:noAutofit/>
          </a:bodyPr>
          <a:lstStyle/>
          <a:p>
            <a:pPr marL="0" lvl="0" indent="0" algn="l" defTabSz="444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l-GR" sz="1000" kern="1200" dirty="0">
                <a:solidFill>
                  <a:schemeClr val="bg1"/>
                </a:solidFill>
              </a:rPr>
              <a:t>Εφαρμογή </a:t>
            </a:r>
            <a:r>
              <a:rPr lang="el-GR" sz="1000" kern="1200" dirty="0" smtClean="0">
                <a:solidFill>
                  <a:schemeClr val="bg1"/>
                </a:solidFill>
              </a:rPr>
              <a:t>του </a:t>
            </a:r>
            <a:r>
              <a:rPr lang="el-GR" sz="1000" kern="1200" dirty="0">
                <a:solidFill>
                  <a:schemeClr val="bg1"/>
                </a:solidFill>
              </a:rPr>
              <a:t>ΕΥ στο πλαίσιο μιας διδακτικής παρέμβασης και αποτίμησή του από </a:t>
            </a:r>
            <a:r>
              <a:rPr lang="el-GR" sz="1000" kern="1200" dirty="0" smtClean="0">
                <a:solidFill>
                  <a:schemeClr val="bg1"/>
                </a:solidFill>
              </a:rPr>
              <a:t>μαθητές κατ’ </a:t>
            </a:r>
            <a:r>
              <a:rPr lang="el-GR" sz="1000" kern="1200" dirty="0" err="1" smtClean="0">
                <a:solidFill>
                  <a:schemeClr val="bg1"/>
                </a:solidFill>
              </a:rPr>
              <a:t>οίκον</a:t>
            </a:r>
            <a:r>
              <a:rPr lang="el-GR" sz="1000" kern="1200" dirty="0" smtClean="0">
                <a:solidFill>
                  <a:schemeClr val="bg1"/>
                </a:solidFill>
              </a:rPr>
              <a:t> διδασκαλίας.</a:t>
            </a:r>
            <a:endParaRPr lang="el-GR" sz="1000" kern="1200" dirty="0">
              <a:solidFill>
                <a:schemeClr val="bg1"/>
              </a:solidFill>
            </a:endParaRPr>
          </a:p>
        </p:txBody>
      </p:sp>
      <p:sp>
        <p:nvSpPr>
          <p:cNvPr id="24" name="Ελεύθερη σχεδίαση: Σχήμα 23">
            <a:extLst>
              <a:ext uri="{FF2B5EF4-FFF2-40B4-BE49-F238E27FC236}">
                <a16:creationId xmlns="" xmlns:a16="http://schemas.microsoft.com/office/drawing/2014/main" id="{21D7CC64-211D-4B74-ABEA-ECF2C88A8B24}"/>
              </a:ext>
            </a:extLst>
          </p:cNvPr>
          <p:cNvSpPr/>
          <p:nvPr/>
        </p:nvSpPr>
        <p:spPr>
          <a:xfrm>
            <a:off x="3689884" y="4824385"/>
            <a:ext cx="4716525" cy="458266"/>
          </a:xfrm>
          <a:custGeom>
            <a:avLst/>
            <a:gdLst>
              <a:gd name="connsiteX0" fmla="*/ 0 w 4007283"/>
              <a:gd name="connsiteY0" fmla="*/ 76393 h 458266"/>
              <a:gd name="connsiteX1" fmla="*/ 76393 w 4007283"/>
              <a:gd name="connsiteY1" fmla="*/ 0 h 458266"/>
              <a:gd name="connsiteX2" fmla="*/ 3930890 w 4007283"/>
              <a:gd name="connsiteY2" fmla="*/ 0 h 458266"/>
              <a:gd name="connsiteX3" fmla="*/ 4007283 w 4007283"/>
              <a:gd name="connsiteY3" fmla="*/ 76393 h 458266"/>
              <a:gd name="connsiteX4" fmla="*/ 4007283 w 4007283"/>
              <a:gd name="connsiteY4" fmla="*/ 381873 h 458266"/>
              <a:gd name="connsiteX5" fmla="*/ 3930890 w 4007283"/>
              <a:gd name="connsiteY5" fmla="*/ 458266 h 458266"/>
              <a:gd name="connsiteX6" fmla="*/ 76393 w 4007283"/>
              <a:gd name="connsiteY6" fmla="*/ 458266 h 458266"/>
              <a:gd name="connsiteX7" fmla="*/ 0 w 4007283"/>
              <a:gd name="connsiteY7" fmla="*/ 381873 h 458266"/>
              <a:gd name="connsiteX8" fmla="*/ 0 w 4007283"/>
              <a:gd name="connsiteY8" fmla="*/ 76393 h 4582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007283" h="458266">
                <a:moveTo>
                  <a:pt x="0" y="76393"/>
                </a:moveTo>
                <a:cubicBezTo>
                  <a:pt x="0" y="34202"/>
                  <a:pt x="34202" y="0"/>
                  <a:pt x="76393" y="0"/>
                </a:cubicBezTo>
                <a:lnTo>
                  <a:pt x="3930890" y="0"/>
                </a:lnTo>
                <a:cubicBezTo>
                  <a:pt x="3973081" y="0"/>
                  <a:pt x="4007283" y="34202"/>
                  <a:pt x="4007283" y="76393"/>
                </a:cubicBezTo>
                <a:lnTo>
                  <a:pt x="4007283" y="381873"/>
                </a:lnTo>
                <a:cubicBezTo>
                  <a:pt x="4007283" y="424064"/>
                  <a:pt x="3973081" y="458266"/>
                  <a:pt x="3930890" y="458266"/>
                </a:cubicBezTo>
                <a:lnTo>
                  <a:pt x="76393" y="458266"/>
                </a:lnTo>
                <a:cubicBezTo>
                  <a:pt x="34202" y="458266"/>
                  <a:pt x="0" y="424064"/>
                  <a:pt x="0" y="381873"/>
                </a:cubicBezTo>
                <a:lnTo>
                  <a:pt x="0" y="76393"/>
                </a:lnTo>
                <a:close/>
              </a:path>
            </a:pathLst>
          </a:custGeom>
          <a:solidFill>
            <a:srgbClr val="931B1B"/>
          </a:solidFill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1">
            <a:schemeClr val="lt1">
              <a:hueOff val="0"/>
              <a:satOff val="0"/>
              <a:lumOff val="0"/>
              <a:alphaOff val="0"/>
            </a:schemeClr>
          </a:lnRef>
          <a:fillRef idx="2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93495" tIns="93495" rIns="93495" bIns="93495" numCol="1" spcCol="1270" anchor="ctr" anchorCtr="0">
            <a:noAutofit/>
          </a:bodyPr>
          <a:lstStyle/>
          <a:p>
            <a:pPr lvl="0" defTabSz="444500">
              <a:lnSpc>
                <a:spcPct val="90000"/>
              </a:lnSpc>
              <a:spcAft>
                <a:spcPct val="35000"/>
              </a:spcAft>
            </a:pPr>
            <a:r>
              <a:rPr lang="el-GR" sz="1000" dirty="0">
                <a:solidFill>
                  <a:schemeClr val="bg1"/>
                </a:solidFill>
              </a:rPr>
              <a:t>Αξιολόγηση </a:t>
            </a:r>
            <a:r>
              <a:rPr lang="el-GR" sz="1000" dirty="0" smtClean="0">
                <a:solidFill>
                  <a:schemeClr val="bg1"/>
                </a:solidFill>
              </a:rPr>
              <a:t>του Ε.Υ. από μεγαλύτερο αριθμό συμμετεχόντων</a:t>
            </a:r>
            <a:endParaRPr lang="el-GR" sz="1000" kern="1200" dirty="0">
              <a:solidFill>
                <a:schemeClr val="bg1"/>
              </a:solidFill>
            </a:endParaRPr>
          </a:p>
        </p:txBody>
      </p:sp>
      <p:sp>
        <p:nvSpPr>
          <p:cNvPr id="25" name="Ορθογώνιο: Στρογγύλεμα γωνιών 24">
            <a:extLst>
              <a:ext uri="{FF2B5EF4-FFF2-40B4-BE49-F238E27FC236}">
                <a16:creationId xmlns="" xmlns:a16="http://schemas.microsoft.com/office/drawing/2014/main" id="{878B3B7B-3CC0-41EE-B267-085E14C8B538}"/>
              </a:ext>
            </a:extLst>
          </p:cNvPr>
          <p:cNvSpPr/>
          <p:nvPr/>
        </p:nvSpPr>
        <p:spPr>
          <a:xfrm>
            <a:off x="3390579" y="5372020"/>
            <a:ext cx="458266" cy="458267"/>
          </a:xfrm>
          <a:prstGeom prst="roundRect">
            <a:avLst>
              <a:gd name="adj" fmla="val 16670"/>
            </a:avLst>
          </a:prstGeom>
          <a:solidFill>
            <a:srgbClr val="BF9000"/>
          </a:solidFill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rgbClr r="0" g="0" b="0"/>
          </a:fillRef>
          <a:effectRef idx="1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el-GR" dirty="0"/>
              <a:t>3.</a:t>
            </a:r>
          </a:p>
        </p:txBody>
      </p:sp>
      <p:sp>
        <p:nvSpPr>
          <p:cNvPr id="26" name="Ελεύθερη σχεδίαση: Σχήμα 25">
            <a:extLst>
              <a:ext uri="{FF2B5EF4-FFF2-40B4-BE49-F238E27FC236}">
                <a16:creationId xmlns="" xmlns:a16="http://schemas.microsoft.com/office/drawing/2014/main" id="{F888C486-DD20-4E3F-8C0E-AF5412AF42C7}"/>
              </a:ext>
            </a:extLst>
          </p:cNvPr>
          <p:cNvSpPr/>
          <p:nvPr/>
        </p:nvSpPr>
        <p:spPr>
          <a:xfrm>
            <a:off x="3926152" y="5337456"/>
            <a:ext cx="5110344" cy="484799"/>
          </a:xfrm>
          <a:custGeom>
            <a:avLst/>
            <a:gdLst>
              <a:gd name="connsiteX0" fmla="*/ 0 w 4007283"/>
              <a:gd name="connsiteY0" fmla="*/ 76393 h 458266"/>
              <a:gd name="connsiteX1" fmla="*/ 76393 w 4007283"/>
              <a:gd name="connsiteY1" fmla="*/ 0 h 458266"/>
              <a:gd name="connsiteX2" fmla="*/ 3930890 w 4007283"/>
              <a:gd name="connsiteY2" fmla="*/ 0 h 458266"/>
              <a:gd name="connsiteX3" fmla="*/ 4007283 w 4007283"/>
              <a:gd name="connsiteY3" fmla="*/ 76393 h 458266"/>
              <a:gd name="connsiteX4" fmla="*/ 4007283 w 4007283"/>
              <a:gd name="connsiteY4" fmla="*/ 381873 h 458266"/>
              <a:gd name="connsiteX5" fmla="*/ 3930890 w 4007283"/>
              <a:gd name="connsiteY5" fmla="*/ 458266 h 458266"/>
              <a:gd name="connsiteX6" fmla="*/ 76393 w 4007283"/>
              <a:gd name="connsiteY6" fmla="*/ 458266 h 458266"/>
              <a:gd name="connsiteX7" fmla="*/ 0 w 4007283"/>
              <a:gd name="connsiteY7" fmla="*/ 381873 h 458266"/>
              <a:gd name="connsiteX8" fmla="*/ 0 w 4007283"/>
              <a:gd name="connsiteY8" fmla="*/ 76393 h 4582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007283" h="458266">
                <a:moveTo>
                  <a:pt x="0" y="76393"/>
                </a:moveTo>
                <a:cubicBezTo>
                  <a:pt x="0" y="34202"/>
                  <a:pt x="34202" y="0"/>
                  <a:pt x="76393" y="0"/>
                </a:cubicBezTo>
                <a:lnTo>
                  <a:pt x="3930890" y="0"/>
                </a:lnTo>
                <a:cubicBezTo>
                  <a:pt x="3973081" y="0"/>
                  <a:pt x="4007283" y="34202"/>
                  <a:pt x="4007283" y="76393"/>
                </a:cubicBezTo>
                <a:lnTo>
                  <a:pt x="4007283" y="381873"/>
                </a:lnTo>
                <a:cubicBezTo>
                  <a:pt x="4007283" y="424064"/>
                  <a:pt x="3973081" y="458266"/>
                  <a:pt x="3930890" y="458266"/>
                </a:cubicBezTo>
                <a:lnTo>
                  <a:pt x="76393" y="458266"/>
                </a:lnTo>
                <a:cubicBezTo>
                  <a:pt x="34202" y="458266"/>
                  <a:pt x="0" y="424064"/>
                  <a:pt x="0" y="381873"/>
                </a:cubicBezTo>
                <a:lnTo>
                  <a:pt x="0" y="76393"/>
                </a:lnTo>
                <a:close/>
              </a:path>
            </a:pathLst>
          </a:custGeom>
          <a:solidFill>
            <a:srgbClr val="931B1B"/>
          </a:solidFill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1">
            <a:schemeClr val="lt1">
              <a:hueOff val="0"/>
              <a:satOff val="0"/>
              <a:lumOff val="0"/>
              <a:alphaOff val="0"/>
            </a:schemeClr>
          </a:lnRef>
          <a:fillRef idx="2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93495" tIns="93495" rIns="93495" bIns="93495" numCol="1" spcCol="1270" anchor="ctr" anchorCtr="0">
            <a:noAutofit/>
          </a:bodyPr>
          <a:lstStyle/>
          <a:p>
            <a:pPr marL="0" lvl="0" indent="0" algn="just" defTabSz="444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l-GR" sz="1000" dirty="0" smtClean="0">
                <a:solidFill>
                  <a:schemeClr val="bg1"/>
                </a:solidFill>
              </a:rPr>
              <a:t>Να διερευνηθούν οι δυσκολίες που αντιμετωπίζουν οι εκπαιδευτικοί της κατ’ </a:t>
            </a:r>
            <a:r>
              <a:rPr lang="el-GR" sz="1000" dirty="0" err="1" smtClean="0">
                <a:solidFill>
                  <a:schemeClr val="bg1"/>
                </a:solidFill>
              </a:rPr>
              <a:t>οίκον</a:t>
            </a:r>
            <a:r>
              <a:rPr lang="el-GR" sz="1000" dirty="0" smtClean="0">
                <a:solidFill>
                  <a:schemeClr val="bg1"/>
                </a:solidFill>
              </a:rPr>
              <a:t> διδασκαλίας και πως σχετίζονται με </a:t>
            </a:r>
            <a:r>
              <a:rPr lang="el-GR" sz="1000" smtClean="0">
                <a:solidFill>
                  <a:schemeClr val="bg1"/>
                </a:solidFill>
              </a:rPr>
              <a:t>τις πεποιθήσεις </a:t>
            </a:r>
            <a:r>
              <a:rPr lang="el-GR" sz="1000" dirty="0" smtClean="0">
                <a:solidFill>
                  <a:schemeClr val="bg1"/>
                </a:solidFill>
              </a:rPr>
              <a:t>τους για το μάθημα των Μαθηματικών.</a:t>
            </a:r>
            <a:endParaRPr lang="el-GR" sz="1000" kern="1200" dirty="0">
              <a:solidFill>
                <a:schemeClr val="bg1"/>
              </a:solidFill>
            </a:endParaRPr>
          </a:p>
        </p:txBody>
      </p:sp>
      <p:sp>
        <p:nvSpPr>
          <p:cNvPr id="27" name="Ορθογώνιο: Στρογγύλεμα γωνιών 26">
            <a:extLst>
              <a:ext uri="{FF2B5EF4-FFF2-40B4-BE49-F238E27FC236}">
                <a16:creationId xmlns="" xmlns:a16="http://schemas.microsoft.com/office/drawing/2014/main" id="{879C715B-F3AD-412D-8D8B-CF2529C4FF1C}"/>
              </a:ext>
            </a:extLst>
          </p:cNvPr>
          <p:cNvSpPr/>
          <p:nvPr/>
        </p:nvSpPr>
        <p:spPr>
          <a:xfrm>
            <a:off x="3196158" y="4824385"/>
            <a:ext cx="458266" cy="458266"/>
          </a:xfrm>
          <a:prstGeom prst="roundRect">
            <a:avLst>
              <a:gd name="adj" fmla="val 16670"/>
            </a:avLst>
          </a:prstGeom>
          <a:solidFill>
            <a:srgbClr val="BF9000"/>
          </a:solidFill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rgbClr r="0" g="0" b="0"/>
          </a:fillRef>
          <a:effectRef idx="1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el-GR" dirty="0"/>
              <a:t>2.</a:t>
            </a:r>
          </a:p>
        </p:txBody>
      </p:sp>
      <p:sp>
        <p:nvSpPr>
          <p:cNvPr id="23" name="Ορθογώνιο: Στρογγύλεμα γωνιών 20">
            <a:extLst>
              <a:ext uri="{FF2B5EF4-FFF2-40B4-BE49-F238E27FC236}">
                <a16:creationId xmlns="" xmlns:a16="http://schemas.microsoft.com/office/drawing/2014/main" id="{D1EF07BF-5A9F-4D2A-A93A-8D7B77D4D70C}"/>
              </a:ext>
            </a:extLst>
          </p:cNvPr>
          <p:cNvSpPr/>
          <p:nvPr/>
        </p:nvSpPr>
        <p:spPr>
          <a:xfrm>
            <a:off x="3563888" y="5919657"/>
            <a:ext cx="458266" cy="458266"/>
          </a:xfrm>
          <a:prstGeom prst="roundRect">
            <a:avLst>
              <a:gd name="adj" fmla="val 16670"/>
            </a:avLst>
          </a:prstGeom>
          <a:solidFill>
            <a:srgbClr val="BF9000"/>
          </a:solidFill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rgbClr r="0" g="0" b="0"/>
          </a:fillRef>
          <a:effectRef idx="1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el-GR" dirty="0"/>
              <a:t>4</a:t>
            </a:r>
            <a:r>
              <a:rPr lang="el-GR" dirty="0" smtClean="0"/>
              <a:t>.</a:t>
            </a:r>
            <a:endParaRPr lang="el-GR" dirty="0"/>
          </a:p>
        </p:txBody>
      </p:sp>
      <p:sp>
        <p:nvSpPr>
          <p:cNvPr id="28" name="Ελεύθερη σχεδίαση: Σχήμα 25">
            <a:extLst>
              <a:ext uri="{FF2B5EF4-FFF2-40B4-BE49-F238E27FC236}">
                <a16:creationId xmlns="" xmlns:a16="http://schemas.microsoft.com/office/drawing/2014/main" id="{F888C486-DD20-4E3F-8C0E-AF5412AF42C7}"/>
              </a:ext>
            </a:extLst>
          </p:cNvPr>
          <p:cNvSpPr/>
          <p:nvPr/>
        </p:nvSpPr>
        <p:spPr>
          <a:xfrm>
            <a:off x="4045628" y="5859731"/>
            <a:ext cx="4966932" cy="484799"/>
          </a:xfrm>
          <a:custGeom>
            <a:avLst/>
            <a:gdLst>
              <a:gd name="connsiteX0" fmla="*/ 0 w 4007283"/>
              <a:gd name="connsiteY0" fmla="*/ 76393 h 458266"/>
              <a:gd name="connsiteX1" fmla="*/ 76393 w 4007283"/>
              <a:gd name="connsiteY1" fmla="*/ 0 h 458266"/>
              <a:gd name="connsiteX2" fmla="*/ 3930890 w 4007283"/>
              <a:gd name="connsiteY2" fmla="*/ 0 h 458266"/>
              <a:gd name="connsiteX3" fmla="*/ 4007283 w 4007283"/>
              <a:gd name="connsiteY3" fmla="*/ 76393 h 458266"/>
              <a:gd name="connsiteX4" fmla="*/ 4007283 w 4007283"/>
              <a:gd name="connsiteY4" fmla="*/ 381873 h 458266"/>
              <a:gd name="connsiteX5" fmla="*/ 3930890 w 4007283"/>
              <a:gd name="connsiteY5" fmla="*/ 458266 h 458266"/>
              <a:gd name="connsiteX6" fmla="*/ 76393 w 4007283"/>
              <a:gd name="connsiteY6" fmla="*/ 458266 h 458266"/>
              <a:gd name="connsiteX7" fmla="*/ 0 w 4007283"/>
              <a:gd name="connsiteY7" fmla="*/ 381873 h 458266"/>
              <a:gd name="connsiteX8" fmla="*/ 0 w 4007283"/>
              <a:gd name="connsiteY8" fmla="*/ 76393 h 4582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007283" h="458266">
                <a:moveTo>
                  <a:pt x="0" y="76393"/>
                </a:moveTo>
                <a:cubicBezTo>
                  <a:pt x="0" y="34202"/>
                  <a:pt x="34202" y="0"/>
                  <a:pt x="76393" y="0"/>
                </a:cubicBezTo>
                <a:lnTo>
                  <a:pt x="3930890" y="0"/>
                </a:lnTo>
                <a:cubicBezTo>
                  <a:pt x="3973081" y="0"/>
                  <a:pt x="4007283" y="34202"/>
                  <a:pt x="4007283" y="76393"/>
                </a:cubicBezTo>
                <a:lnTo>
                  <a:pt x="4007283" y="381873"/>
                </a:lnTo>
                <a:cubicBezTo>
                  <a:pt x="4007283" y="424064"/>
                  <a:pt x="3973081" y="458266"/>
                  <a:pt x="3930890" y="458266"/>
                </a:cubicBezTo>
                <a:lnTo>
                  <a:pt x="76393" y="458266"/>
                </a:lnTo>
                <a:cubicBezTo>
                  <a:pt x="34202" y="458266"/>
                  <a:pt x="0" y="424064"/>
                  <a:pt x="0" y="381873"/>
                </a:cubicBezTo>
                <a:lnTo>
                  <a:pt x="0" y="76393"/>
                </a:lnTo>
                <a:close/>
              </a:path>
            </a:pathLst>
          </a:custGeom>
          <a:solidFill>
            <a:srgbClr val="931B1B"/>
          </a:solidFill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1">
            <a:schemeClr val="lt1">
              <a:hueOff val="0"/>
              <a:satOff val="0"/>
              <a:lumOff val="0"/>
              <a:alphaOff val="0"/>
            </a:schemeClr>
          </a:lnRef>
          <a:fillRef idx="2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93495" tIns="93495" rIns="93495" bIns="93495" numCol="1" spcCol="1270" anchor="ctr" anchorCtr="0">
            <a:noAutofit/>
          </a:bodyPr>
          <a:lstStyle/>
          <a:p>
            <a:pPr marL="0" lvl="0" indent="0" algn="just" defTabSz="444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l-GR" sz="1000" kern="1200" dirty="0">
                <a:solidFill>
                  <a:schemeClr val="bg1"/>
                </a:solidFill>
              </a:rPr>
              <a:t>Σύγκριση </a:t>
            </a:r>
            <a:r>
              <a:rPr lang="el-GR" sz="1000" dirty="0" smtClean="0">
                <a:solidFill>
                  <a:schemeClr val="bg1"/>
                </a:solidFill>
              </a:rPr>
              <a:t>του τρόπου διεξαγωγής της κατ’ </a:t>
            </a:r>
            <a:r>
              <a:rPr lang="el-GR" sz="1000" dirty="0" err="1" smtClean="0">
                <a:solidFill>
                  <a:schemeClr val="bg1"/>
                </a:solidFill>
              </a:rPr>
              <a:t>οίκον</a:t>
            </a:r>
            <a:r>
              <a:rPr lang="el-GR" sz="1000" dirty="0" smtClean="0">
                <a:solidFill>
                  <a:schemeClr val="bg1"/>
                </a:solidFill>
              </a:rPr>
              <a:t> διδασκαλίας στην Ελλάδα και στο Εξωτερικό και το ρόλο των γονέων ως κατ’ </a:t>
            </a:r>
            <a:r>
              <a:rPr lang="el-GR" sz="1000" dirty="0" err="1" smtClean="0">
                <a:solidFill>
                  <a:schemeClr val="bg1"/>
                </a:solidFill>
              </a:rPr>
              <a:t>οίκον</a:t>
            </a:r>
            <a:r>
              <a:rPr lang="el-GR" sz="1000" dirty="0" smtClean="0">
                <a:solidFill>
                  <a:schemeClr val="bg1"/>
                </a:solidFill>
              </a:rPr>
              <a:t> εκπαιδευτών.</a:t>
            </a:r>
            <a:endParaRPr lang="el-GR" sz="1000" kern="1200" dirty="0">
              <a:solidFill>
                <a:schemeClr val="bg1"/>
              </a:solidFill>
            </a:endParaRPr>
          </a:p>
        </p:txBody>
      </p:sp>
      <p:pic>
        <p:nvPicPr>
          <p:cNvPr id="3" name="Εικόνα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918" y="4584288"/>
            <a:ext cx="1902773" cy="1396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37019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4" grpId="0" animBg="1"/>
      <p:bldP spid="25" grpId="0" animBg="1"/>
      <p:bldP spid="26" grpId="0" animBg="1"/>
      <p:bldP spid="27" grpId="0" animBg="1"/>
      <p:bldP spid="23" grpId="0" animBg="1"/>
      <p:bldP spid="28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9 - Ορθογώνιο"/>
          <p:cNvSpPr/>
          <p:nvPr/>
        </p:nvSpPr>
        <p:spPr>
          <a:xfrm>
            <a:off x="3582825" y="2348880"/>
            <a:ext cx="460752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3200" dirty="0"/>
              <a:t>Σας ευχαριστώ για</a:t>
            </a:r>
          </a:p>
          <a:p>
            <a:r>
              <a:rPr lang="el-GR" sz="3200" dirty="0"/>
              <a:t>             την προσοχή σας!!</a:t>
            </a:r>
          </a:p>
        </p:txBody>
      </p:sp>
      <p:pic>
        <p:nvPicPr>
          <p:cNvPr id="3" name="Εικόνα 2">
            <a:extLst>
              <a:ext uri="{FF2B5EF4-FFF2-40B4-BE49-F238E27FC236}">
                <a16:creationId xmlns="" xmlns:a16="http://schemas.microsoft.com/office/drawing/2014/main" id="{10B33475-077D-4938-8D68-FAF1CFA0893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175" y="2348880"/>
            <a:ext cx="2914650" cy="4000500"/>
          </a:xfrm>
          <a:prstGeom prst="rect">
            <a:avLst/>
          </a:prstGeom>
        </p:spPr>
      </p:pic>
      <p:sp>
        <p:nvSpPr>
          <p:cNvPr id="5" name="Τίτλος 1">
            <a:extLst>
              <a:ext uri="{FF2B5EF4-FFF2-40B4-BE49-F238E27FC236}">
                <a16:creationId xmlns="" xmlns:a16="http://schemas.microsoft.com/office/drawing/2014/main" id="{BBDED0EB-0D91-4C0D-9EF1-4579E26679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608" y="620688"/>
            <a:ext cx="7776864" cy="576064"/>
          </a:xfrm>
        </p:spPr>
        <p:txBody>
          <a:bodyPr>
            <a:noAutofit/>
          </a:bodyPr>
          <a:lstStyle/>
          <a:p>
            <a:pPr algn="ctr"/>
            <a:r>
              <a:rPr lang="el-GR" sz="3600" dirty="0"/>
              <a:t>Τέλος Παρουσίασης</a:t>
            </a:r>
            <a:endParaRPr lang="el-GR" sz="4000" b="1" dirty="0"/>
          </a:p>
        </p:txBody>
      </p:sp>
    </p:spTree>
    <p:extLst>
      <p:ext uri="{BB962C8B-B14F-4D97-AF65-F5344CB8AC3E}">
        <p14:creationId xmlns:p14="http://schemas.microsoft.com/office/powerpoint/2010/main" val="1026120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405208" y="548680"/>
            <a:ext cx="7199240" cy="576064"/>
          </a:xfrm>
        </p:spPr>
        <p:txBody>
          <a:bodyPr>
            <a:noAutofit/>
          </a:bodyPr>
          <a:lstStyle/>
          <a:p>
            <a:r>
              <a:rPr lang="el-GR" sz="3600" dirty="0"/>
              <a:t>2. Συνεισφορά της διπλωματικής</a:t>
            </a:r>
            <a:endParaRPr lang="el-GR" sz="3600" b="1" dirty="0"/>
          </a:p>
        </p:txBody>
      </p:sp>
      <p:sp>
        <p:nvSpPr>
          <p:cNvPr id="5" name="Ορθογώνιο: Στρογγύλεμα γωνιών 4">
            <a:extLst>
              <a:ext uri="{FF2B5EF4-FFF2-40B4-BE49-F238E27FC236}">
                <a16:creationId xmlns="" xmlns:a16="http://schemas.microsoft.com/office/drawing/2014/main" id="{126C1885-CDEE-4B02-AF43-5369DCC40D08}"/>
              </a:ext>
            </a:extLst>
          </p:cNvPr>
          <p:cNvSpPr/>
          <p:nvPr/>
        </p:nvSpPr>
        <p:spPr>
          <a:xfrm>
            <a:off x="1367644" y="1592796"/>
            <a:ext cx="6804756" cy="4716524"/>
          </a:xfrm>
          <a:prstGeom prst="roundRect">
            <a:avLst/>
          </a:prstGeom>
          <a:solidFill>
            <a:srgbClr val="BF9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l-GR" sz="2000" dirty="0"/>
          </a:p>
          <a:p>
            <a:pPr algn="just"/>
            <a:endParaRPr lang="el-GR" sz="2000" dirty="0"/>
          </a:p>
          <a:p>
            <a:pPr algn="just"/>
            <a:endParaRPr lang="el-GR" sz="2000" dirty="0"/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el-GR" sz="2000" dirty="0" smtClean="0"/>
              <a:t>Εμπλουτισμός της Ερευνητικής βιβλιογραφίας καθώς η ελληνική βιβλιογραφία στερείται ερευνών για την κατ’ </a:t>
            </a:r>
            <a:r>
              <a:rPr lang="el-GR" sz="2000" dirty="0" err="1" smtClean="0"/>
              <a:t>οίκον</a:t>
            </a:r>
            <a:r>
              <a:rPr lang="el-GR" sz="2000" dirty="0" smtClean="0"/>
              <a:t> διδασκαλία.</a:t>
            </a:r>
            <a:endParaRPr lang="el-GR" sz="2000" dirty="0"/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el-GR" sz="2000" dirty="0" smtClean="0"/>
              <a:t>Να συμβάλει στην ενίσχυση της κατ’ </a:t>
            </a:r>
            <a:r>
              <a:rPr lang="el-GR" sz="2000" dirty="0" err="1" smtClean="0"/>
              <a:t>οίκον</a:t>
            </a:r>
            <a:r>
              <a:rPr lang="el-GR" sz="2000" dirty="0" smtClean="0"/>
              <a:t> διδασκαλίας.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el-GR" sz="2000" dirty="0" smtClean="0"/>
              <a:t>Να προσφέρει πληροφορίες για τους λόγους και τα κριτήρια  με τα οποία επιλέγουν οι εκπαιδευτικοί της κατ’ </a:t>
            </a:r>
            <a:r>
              <a:rPr lang="el-GR" sz="2000" dirty="0" err="1" smtClean="0"/>
              <a:t>οίκον</a:t>
            </a:r>
            <a:r>
              <a:rPr lang="el-GR" sz="2000" dirty="0" smtClean="0"/>
              <a:t> διδασκαλίας Ε.Υ., καθώς και για τη συχνότητα που το εντάσσουν στην διδασκαλία τους.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el-GR" sz="2000" dirty="0" smtClean="0"/>
              <a:t>Το Ε.Υ. </a:t>
            </a:r>
            <a:r>
              <a:rPr lang="el-GR" sz="2000" dirty="0" smtClean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θα αποτελέσει εκπαιδευτικό εργαλείο των εκπαιδευτικών της κατ’ </a:t>
            </a:r>
            <a:r>
              <a:rPr lang="el-GR" sz="2000" dirty="0" err="1" smtClean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οίκον</a:t>
            </a:r>
            <a:r>
              <a:rPr lang="el-GR" sz="2000" dirty="0" smtClean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διδασκαλίας οι οποίοι </a:t>
            </a:r>
            <a:r>
              <a:rPr lang="el-GR" sz="2000" dirty="0" smtClean="0">
                <a:latin typeface="Calibri" panose="020F0502020204030204" pitchFamily="34" charset="0"/>
                <a:ea typeface="Times New Roman" panose="02020603050405020304" pitchFamily="18" charset="0"/>
              </a:rPr>
              <a:t>θα το </a:t>
            </a:r>
            <a:r>
              <a:rPr lang="el-GR" sz="2000" dirty="0" smtClean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χρησιμοποιήσουν συμπληρωματικά με τη</a:t>
            </a:r>
            <a:r>
              <a:rPr lang="el-GR" sz="2000" dirty="0" smtClean="0">
                <a:latin typeface="Calibri" panose="020F0502020204030204" pitchFamily="34" charset="0"/>
                <a:ea typeface="Times New Roman" panose="02020603050405020304" pitchFamily="18" charset="0"/>
              </a:rPr>
              <a:t> διδασκαλία τους στην ενότητα του «Χρόνου» και στην εκμάθηση της «Ώρας» .</a:t>
            </a:r>
            <a:endParaRPr lang="el-GR" sz="2000" dirty="0"/>
          </a:p>
          <a:p>
            <a:pPr algn="just"/>
            <a:endParaRPr lang="el-GR" dirty="0"/>
          </a:p>
          <a:p>
            <a:pPr algn="just"/>
            <a:endParaRPr lang="el-GR" dirty="0"/>
          </a:p>
          <a:p>
            <a:pPr marL="342900" indent="-342900" algn="just">
              <a:buFont typeface="Wingdings" panose="05000000000000000000" pitchFamily="2" charset="2"/>
              <a:buChar char="Ø"/>
            </a:pP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790992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043608" y="620688"/>
            <a:ext cx="7776864" cy="576064"/>
          </a:xfrm>
        </p:spPr>
        <p:txBody>
          <a:bodyPr>
            <a:noAutofit/>
          </a:bodyPr>
          <a:lstStyle/>
          <a:p>
            <a:r>
              <a:rPr lang="el-GR" sz="3600" dirty="0"/>
              <a:t>3. Ερευνητικά Ερωτήματα </a:t>
            </a:r>
            <a:r>
              <a:rPr lang="el-GR" sz="3600" dirty="0" smtClean="0"/>
              <a:t>1/2</a:t>
            </a:r>
            <a:endParaRPr lang="el-GR" sz="4000" b="1" dirty="0"/>
          </a:p>
        </p:txBody>
      </p:sp>
      <p:sp>
        <p:nvSpPr>
          <p:cNvPr id="12" name="Στεφάνη 11">
            <a:extLst>
              <a:ext uri="{FF2B5EF4-FFF2-40B4-BE49-F238E27FC236}">
                <a16:creationId xmlns="" xmlns:a16="http://schemas.microsoft.com/office/drawing/2014/main" id="{CF6D6355-01B7-4781-9BFA-265B11F8435F}"/>
              </a:ext>
            </a:extLst>
          </p:cNvPr>
          <p:cNvSpPr/>
          <p:nvPr/>
        </p:nvSpPr>
        <p:spPr>
          <a:xfrm>
            <a:off x="-3036586" y="692593"/>
            <a:ext cx="5472816" cy="5472816"/>
          </a:xfrm>
          <a:prstGeom prst="blockArc">
            <a:avLst>
              <a:gd name="adj1" fmla="val 18900000"/>
              <a:gd name="adj2" fmla="val 2700000"/>
              <a:gd name="adj3" fmla="val 395"/>
            </a:avLst>
          </a:prstGeom>
        </p:spPr>
        <p:style>
          <a:lnRef idx="2">
            <a:schemeClr val="accent4">
              <a:hueOff val="0"/>
              <a:satOff val="0"/>
              <a:lumOff val="0"/>
              <a:alphaOff val="0"/>
            </a:schemeClr>
          </a:lnRef>
          <a:fillRef idx="0">
            <a:schemeClr val="accent2">
              <a:tint val="90000"/>
              <a:hueOff val="0"/>
              <a:satOff val="0"/>
              <a:lumOff val="0"/>
              <a:alphaOff val="0"/>
            </a:schemeClr>
          </a:fillRef>
          <a:effectRef idx="0">
            <a:schemeClr val="accent2">
              <a:tint val="9000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5" name="Ελεύθερη σχεδίαση: Σχήμα 14">
            <a:extLst>
              <a:ext uri="{FF2B5EF4-FFF2-40B4-BE49-F238E27FC236}">
                <a16:creationId xmlns="" xmlns:a16="http://schemas.microsoft.com/office/drawing/2014/main" id="{65724E2D-77F2-498B-8FE2-7D31A473CDC3}"/>
              </a:ext>
            </a:extLst>
          </p:cNvPr>
          <p:cNvSpPr/>
          <p:nvPr/>
        </p:nvSpPr>
        <p:spPr>
          <a:xfrm>
            <a:off x="2271064" y="3719413"/>
            <a:ext cx="5327497" cy="1161003"/>
          </a:xfrm>
          <a:custGeom>
            <a:avLst/>
            <a:gdLst>
              <a:gd name="connsiteX0" fmla="*/ 0 w 5327497"/>
              <a:gd name="connsiteY0" fmla="*/ 0 h 1161003"/>
              <a:gd name="connsiteX1" fmla="*/ 5327497 w 5327497"/>
              <a:gd name="connsiteY1" fmla="*/ 0 h 1161003"/>
              <a:gd name="connsiteX2" fmla="*/ 5327497 w 5327497"/>
              <a:gd name="connsiteY2" fmla="*/ 1161003 h 1161003"/>
              <a:gd name="connsiteX3" fmla="*/ 0 w 5327497"/>
              <a:gd name="connsiteY3" fmla="*/ 1161003 h 1161003"/>
              <a:gd name="connsiteX4" fmla="*/ 0 w 5327497"/>
              <a:gd name="connsiteY4" fmla="*/ 0 h 11610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327497" h="1161003">
                <a:moveTo>
                  <a:pt x="0" y="0"/>
                </a:moveTo>
                <a:lnTo>
                  <a:pt x="5327497" y="0"/>
                </a:lnTo>
                <a:lnTo>
                  <a:pt x="5327497" y="1161003"/>
                </a:lnTo>
                <a:lnTo>
                  <a:pt x="0" y="1161003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3">
              <a:hueOff val="2710599"/>
              <a:satOff val="100000"/>
              <a:lumOff val="-14706"/>
              <a:alphaOff val="0"/>
            </a:schemeClr>
          </a:fillRef>
          <a:effectRef idx="0">
            <a:schemeClr val="accent3">
              <a:hueOff val="2710599"/>
              <a:satOff val="100000"/>
              <a:lumOff val="-14706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21547" tIns="60960" rIns="60960" bIns="60960" numCol="1" spcCol="1270" anchor="ctr" anchorCtr="0">
            <a:noAutofit/>
          </a:bodyPr>
          <a:lstStyle/>
          <a:p>
            <a:pPr marL="0" lvl="0" indent="0" algn="l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l-GR" sz="2400" kern="1200" dirty="0"/>
              <a:t>Το εκπαιδευτικό υλικό έχει δημιουργηθεί σύμφωνα με τις αρχές της Πολυμεσικής Μάθησης; </a:t>
            </a:r>
          </a:p>
        </p:txBody>
      </p:sp>
      <p:sp>
        <p:nvSpPr>
          <p:cNvPr id="16" name="Οβάλ 15">
            <a:extLst>
              <a:ext uri="{FF2B5EF4-FFF2-40B4-BE49-F238E27FC236}">
                <a16:creationId xmlns="" xmlns:a16="http://schemas.microsoft.com/office/drawing/2014/main" id="{02902EB0-3107-409C-8742-78F14E4AAABD}"/>
              </a:ext>
            </a:extLst>
          </p:cNvPr>
          <p:cNvSpPr/>
          <p:nvPr/>
        </p:nvSpPr>
        <p:spPr>
          <a:xfrm>
            <a:off x="1545437" y="3574288"/>
            <a:ext cx="1451254" cy="1451254"/>
          </a:xfrm>
          <a:prstGeom prst="ellipse">
            <a:avLst/>
          </a:prstGeom>
        </p:spPr>
        <p:style>
          <a:lnRef idx="2">
            <a:schemeClr val="accent3">
              <a:hueOff val="2710599"/>
              <a:satOff val="100000"/>
              <a:lumOff val="-14706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grpSp>
        <p:nvGrpSpPr>
          <p:cNvPr id="23" name="Ομάδα 22">
            <a:extLst>
              <a:ext uri="{FF2B5EF4-FFF2-40B4-BE49-F238E27FC236}">
                <a16:creationId xmlns="" xmlns:a16="http://schemas.microsoft.com/office/drawing/2014/main" id="{6B21F81F-2A9B-4933-869D-15D165047F48}"/>
              </a:ext>
            </a:extLst>
          </p:cNvPr>
          <p:cNvGrpSpPr/>
          <p:nvPr/>
        </p:nvGrpSpPr>
        <p:grpSpPr>
          <a:xfrm>
            <a:off x="1545437" y="1832457"/>
            <a:ext cx="6053124" cy="1451254"/>
            <a:chOff x="1545437" y="1832457"/>
            <a:chExt cx="6053124" cy="1451254"/>
          </a:xfrm>
        </p:grpSpPr>
        <p:grpSp>
          <p:nvGrpSpPr>
            <p:cNvPr id="17" name="Ομάδα 16">
              <a:extLst>
                <a:ext uri="{FF2B5EF4-FFF2-40B4-BE49-F238E27FC236}">
                  <a16:creationId xmlns="" xmlns:a16="http://schemas.microsoft.com/office/drawing/2014/main" id="{0DC0427E-B34C-4DDA-A903-CF990530EE52}"/>
                </a:ext>
              </a:extLst>
            </p:cNvPr>
            <p:cNvGrpSpPr/>
            <p:nvPr/>
          </p:nvGrpSpPr>
          <p:grpSpPr>
            <a:xfrm>
              <a:off x="1545437" y="1832457"/>
              <a:ext cx="6053124" cy="1451254"/>
              <a:chOff x="1545437" y="1832457"/>
              <a:chExt cx="6053124" cy="1451254"/>
            </a:xfrm>
          </p:grpSpPr>
          <p:sp>
            <p:nvSpPr>
              <p:cNvPr id="13" name="Ελεύθερη σχεδίαση: Σχήμα 12">
                <a:extLst>
                  <a:ext uri="{FF2B5EF4-FFF2-40B4-BE49-F238E27FC236}">
                    <a16:creationId xmlns="" xmlns:a16="http://schemas.microsoft.com/office/drawing/2014/main" id="{2072E968-5C3E-4615-AB2B-01B91DEEF28A}"/>
                  </a:ext>
                </a:extLst>
              </p:cNvPr>
              <p:cNvSpPr/>
              <p:nvPr/>
            </p:nvSpPr>
            <p:spPr>
              <a:xfrm>
                <a:off x="2271064" y="1977583"/>
                <a:ext cx="5327497" cy="1161003"/>
              </a:xfrm>
              <a:custGeom>
                <a:avLst/>
                <a:gdLst>
                  <a:gd name="connsiteX0" fmla="*/ 0 w 5327497"/>
                  <a:gd name="connsiteY0" fmla="*/ 0 h 1161003"/>
                  <a:gd name="connsiteX1" fmla="*/ 5327497 w 5327497"/>
                  <a:gd name="connsiteY1" fmla="*/ 0 h 1161003"/>
                  <a:gd name="connsiteX2" fmla="*/ 5327497 w 5327497"/>
                  <a:gd name="connsiteY2" fmla="*/ 1161003 h 1161003"/>
                  <a:gd name="connsiteX3" fmla="*/ 0 w 5327497"/>
                  <a:gd name="connsiteY3" fmla="*/ 1161003 h 1161003"/>
                  <a:gd name="connsiteX4" fmla="*/ 0 w 5327497"/>
                  <a:gd name="connsiteY4" fmla="*/ 0 h 11610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327497" h="1161003">
                    <a:moveTo>
                      <a:pt x="0" y="0"/>
                    </a:moveTo>
                    <a:lnTo>
                      <a:pt x="5327497" y="0"/>
                    </a:lnTo>
                    <a:lnTo>
                      <a:pt x="5327497" y="1161003"/>
                    </a:lnTo>
                    <a:lnTo>
                      <a:pt x="0" y="116100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BF9000"/>
              </a:solidFill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rgbClr r="0" g="0" b="0"/>
              </a:fillRef>
              <a:effectRef idx="0">
                <a:schemeClr val="accent3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spcFirstLastPara="0" vert="horz" wrap="square" lIns="921547" tIns="60960" rIns="60960" bIns="60960" numCol="1" spcCol="1270" anchor="ctr" anchorCtr="0">
                <a:noAutofit/>
              </a:bodyPr>
              <a:lstStyle/>
              <a:p>
                <a:pPr marL="0" lvl="0" indent="0" algn="l" defTabSz="10668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el-GR" sz="2400" kern="1200" dirty="0"/>
                  <a:t>Το εκπαιδευτικό υλικό διέπεται από τις αρχές και τη μεθοδολογία της εξ αποστάσεως εκπαίδευσης; </a:t>
                </a:r>
              </a:p>
            </p:txBody>
          </p:sp>
          <p:sp>
            <p:nvSpPr>
              <p:cNvPr id="14" name="Οβάλ 13">
                <a:extLst>
                  <a:ext uri="{FF2B5EF4-FFF2-40B4-BE49-F238E27FC236}">
                    <a16:creationId xmlns="" xmlns:a16="http://schemas.microsoft.com/office/drawing/2014/main" id="{8225710A-BEED-4BA1-A806-160733B9B9CF}"/>
                  </a:ext>
                </a:extLst>
              </p:cNvPr>
              <p:cNvSpPr/>
              <p:nvPr/>
            </p:nvSpPr>
            <p:spPr>
              <a:xfrm>
                <a:off x="1545437" y="1832457"/>
                <a:ext cx="1451254" cy="1451254"/>
              </a:xfrm>
              <a:prstGeom prst="ellipse">
                <a:avLst/>
              </a:prstGeom>
              <a:ln>
                <a:solidFill>
                  <a:srgbClr val="BF9000"/>
                </a:solidFill>
              </a:ln>
            </p:spPr>
            <p:style>
              <a:lnRef idx="2">
                <a:scrgbClr r="0" g="0" b="0"/>
              </a:lnRef>
              <a:fillRef idx="1">
                <a:schemeClr val="l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l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</p:sp>
        </p:grpSp>
        <p:sp>
          <p:nvSpPr>
            <p:cNvPr id="7" name="TextBox 6">
              <a:extLst>
                <a:ext uri="{FF2B5EF4-FFF2-40B4-BE49-F238E27FC236}">
                  <a16:creationId xmlns="" xmlns:a16="http://schemas.microsoft.com/office/drawing/2014/main" id="{0E492755-6A2F-4046-9174-799C2B31E788}"/>
                </a:ext>
              </a:extLst>
            </p:cNvPr>
            <p:cNvSpPr txBox="1"/>
            <p:nvPr/>
          </p:nvSpPr>
          <p:spPr>
            <a:xfrm>
              <a:off x="2062237" y="2256572"/>
              <a:ext cx="492443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dirty="0"/>
                <a:t>1ο</a:t>
              </a:r>
            </a:p>
          </p:txBody>
        </p:sp>
      </p:grp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20EF7151-8AE3-4875-8DA8-10D6A9CF5E54}"/>
              </a:ext>
            </a:extLst>
          </p:cNvPr>
          <p:cNvSpPr txBox="1"/>
          <p:nvPr/>
        </p:nvSpPr>
        <p:spPr>
          <a:xfrm>
            <a:off x="2062236" y="3908931"/>
            <a:ext cx="4924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/>
              <a:t>2ο</a:t>
            </a:r>
          </a:p>
        </p:txBody>
      </p:sp>
      <p:sp>
        <p:nvSpPr>
          <p:cNvPr id="24" name="Ορθογώνιο 23">
            <a:extLst>
              <a:ext uri="{FF2B5EF4-FFF2-40B4-BE49-F238E27FC236}">
                <a16:creationId xmlns="" xmlns:a16="http://schemas.microsoft.com/office/drawing/2014/main" id="{41310C64-4083-42AE-89E4-757A16FFFBB2}"/>
              </a:ext>
            </a:extLst>
          </p:cNvPr>
          <p:cNvSpPr/>
          <p:nvPr/>
        </p:nvSpPr>
        <p:spPr>
          <a:xfrm rot="16200000">
            <a:off x="-439960" y="3000691"/>
            <a:ext cx="2956034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l-GR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1</a:t>
            </a:r>
            <a:r>
              <a:rPr lang="el-GR" b="1" baseline="30000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0</a:t>
            </a:r>
            <a:r>
              <a:rPr lang="el-GR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Μέρος Έρευνας</a:t>
            </a:r>
            <a:endParaRPr lang="el-GR" b="1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</a:endParaRPr>
          </a:p>
        </p:txBody>
      </p:sp>
    </p:spTree>
    <p:extLst>
      <p:ext uri="{BB962C8B-B14F-4D97-AF65-F5344CB8AC3E}">
        <p14:creationId xmlns:p14="http://schemas.microsoft.com/office/powerpoint/2010/main" val="15389201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043608" y="620688"/>
            <a:ext cx="7776864" cy="576064"/>
          </a:xfrm>
        </p:spPr>
        <p:txBody>
          <a:bodyPr>
            <a:noAutofit/>
          </a:bodyPr>
          <a:lstStyle/>
          <a:p>
            <a:r>
              <a:rPr lang="el-GR" sz="3600" dirty="0"/>
              <a:t>4</a:t>
            </a:r>
            <a:r>
              <a:rPr lang="el-GR" sz="3600" dirty="0" smtClean="0"/>
              <a:t>. </a:t>
            </a:r>
            <a:r>
              <a:rPr lang="el-GR" sz="3600" dirty="0"/>
              <a:t>Ερευνητικά Ερωτήματα </a:t>
            </a:r>
            <a:r>
              <a:rPr lang="el-GR" sz="3600" dirty="0" smtClean="0"/>
              <a:t>2/2</a:t>
            </a:r>
            <a:endParaRPr lang="el-GR" sz="4000" b="1" dirty="0"/>
          </a:p>
        </p:txBody>
      </p:sp>
      <p:sp>
        <p:nvSpPr>
          <p:cNvPr id="4" name="Στεφάνη 3">
            <a:extLst>
              <a:ext uri="{FF2B5EF4-FFF2-40B4-BE49-F238E27FC236}">
                <a16:creationId xmlns="" xmlns:a16="http://schemas.microsoft.com/office/drawing/2014/main" id="{50D52003-1DF4-47DC-95CB-6358F50FCC53}"/>
              </a:ext>
            </a:extLst>
          </p:cNvPr>
          <p:cNvSpPr/>
          <p:nvPr/>
        </p:nvSpPr>
        <p:spPr>
          <a:xfrm>
            <a:off x="-3070335" y="692593"/>
            <a:ext cx="5472816" cy="5472816"/>
          </a:xfrm>
          <a:prstGeom prst="blockArc">
            <a:avLst>
              <a:gd name="adj1" fmla="val 18900000"/>
              <a:gd name="adj2" fmla="val 2700000"/>
              <a:gd name="adj3" fmla="val 395"/>
            </a:avLst>
          </a:prstGeom>
        </p:spPr>
        <p:style>
          <a:lnRef idx="2">
            <a:schemeClr val="accent4">
              <a:hueOff val="0"/>
              <a:satOff val="0"/>
              <a:lumOff val="0"/>
              <a:alphaOff val="0"/>
            </a:schemeClr>
          </a:lnRef>
          <a:fillRef idx="0">
            <a:schemeClr val="accent2">
              <a:tint val="90000"/>
              <a:hueOff val="0"/>
              <a:satOff val="0"/>
              <a:lumOff val="0"/>
              <a:alphaOff val="0"/>
            </a:schemeClr>
          </a:fillRef>
          <a:effectRef idx="0">
            <a:schemeClr val="accent2">
              <a:tint val="9000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5" name="Ελεύθερη σχεδίαση: Σχήμα 4">
            <a:extLst>
              <a:ext uri="{FF2B5EF4-FFF2-40B4-BE49-F238E27FC236}">
                <a16:creationId xmlns="" xmlns:a16="http://schemas.microsoft.com/office/drawing/2014/main" id="{4C75D3A6-DFC3-44ED-B222-92B0AD072478}"/>
              </a:ext>
            </a:extLst>
          </p:cNvPr>
          <p:cNvSpPr/>
          <p:nvPr/>
        </p:nvSpPr>
        <p:spPr>
          <a:xfrm>
            <a:off x="2091208" y="1455002"/>
            <a:ext cx="5475833" cy="812800"/>
          </a:xfrm>
          <a:custGeom>
            <a:avLst/>
            <a:gdLst>
              <a:gd name="connsiteX0" fmla="*/ 0 w 5475833"/>
              <a:gd name="connsiteY0" fmla="*/ 0 h 812800"/>
              <a:gd name="connsiteX1" fmla="*/ 5475833 w 5475833"/>
              <a:gd name="connsiteY1" fmla="*/ 0 h 812800"/>
              <a:gd name="connsiteX2" fmla="*/ 5475833 w 5475833"/>
              <a:gd name="connsiteY2" fmla="*/ 812800 h 812800"/>
              <a:gd name="connsiteX3" fmla="*/ 0 w 5475833"/>
              <a:gd name="connsiteY3" fmla="*/ 812800 h 812800"/>
              <a:gd name="connsiteX4" fmla="*/ 0 w 5475833"/>
              <a:gd name="connsiteY4" fmla="*/ 0 h 812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75833" h="812800">
                <a:moveTo>
                  <a:pt x="0" y="0"/>
                </a:moveTo>
                <a:lnTo>
                  <a:pt x="5475833" y="0"/>
                </a:lnTo>
                <a:lnTo>
                  <a:pt x="5475833" y="812800"/>
                </a:lnTo>
                <a:lnTo>
                  <a:pt x="0" y="812800"/>
                </a:lnTo>
                <a:lnTo>
                  <a:pt x="0" y="0"/>
                </a:lnTo>
                <a:close/>
              </a:path>
            </a:pathLst>
          </a:custGeom>
          <a:solidFill>
            <a:srgbClr val="BF9000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45160" tIns="38100" rIns="38100" bIns="38100" numCol="1" spcCol="1270" anchor="ctr" anchorCtr="0">
            <a:noAutofit/>
          </a:bodyPr>
          <a:lstStyle/>
          <a:p>
            <a:pPr marL="0" lvl="0" indent="0" algn="l" defTabSz="6667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l-GR" sz="1500" kern="1200" dirty="0"/>
              <a:t>Το ΕΥ που </a:t>
            </a:r>
            <a:r>
              <a:rPr lang="el-GR" sz="1500" dirty="0" smtClean="0"/>
              <a:t>σχεδιάστηκε και δημιουργήθηκε</a:t>
            </a:r>
            <a:r>
              <a:rPr lang="el-GR" sz="1500" kern="1200" dirty="0" smtClean="0"/>
              <a:t> </a:t>
            </a:r>
            <a:r>
              <a:rPr lang="el-GR" sz="1500" kern="1200" dirty="0"/>
              <a:t>είναι εύχρηστο; </a:t>
            </a:r>
          </a:p>
        </p:txBody>
      </p:sp>
      <p:sp>
        <p:nvSpPr>
          <p:cNvPr id="10" name="Οβάλ 9">
            <a:extLst>
              <a:ext uri="{FF2B5EF4-FFF2-40B4-BE49-F238E27FC236}">
                <a16:creationId xmlns="" xmlns:a16="http://schemas.microsoft.com/office/drawing/2014/main" id="{22DC060D-6BEB-4D7A-B790-95ED322FC4B1}"/>
              </a:ext>
            </a:extLst>
          </p:cNvPr>
          <p:cNvSpPr/>
          <p:nvPr/>
        </p:nvSpPr>
        <p:spPr>
          <a:xfrm>
            <a:off x="1450184" y="1411404"/>
            <a:ext cx="1016000" cy="1016000"/>
          </a:xfrm>
          <a:prstGeom prst="ellipse">
            <a:avLst/>
          </a:prstGeom>
        </p:spPr>
        <p:style>
          <a:lnRef idx="2">
            <a:schemeClr val="accent3"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1" name="Ελεύθερη σχεδίαση: Σχήμα 10">
            <a:extLst>
              <a:ext uri="{FF2B5EF4-FFF2-40B4-BE49-F238E27FC236}">
                <a16:creationId xmlns="" xmlns:a16="http://schemas.microsoft.com/office/drawing/2014/main" id="{C30AC548-A79F-426B-ACAC-0CDBD94528B1}"/>
              </a:ext>
            </a:extLst>
          </p:cNvPr>
          <p:cNvSpPr/>
          <p:nvPr/>
        </p:nvSpPr>
        <p:spPr>
          <a:xfrm>
            <a:off x="2386661" y="2517651"/>
            <a:ext cx="5180380" cy="812800"/>
          </a:xfrm>
          <a:custGeom>
            <a:avLst/>
            <a:gdLst>
              <a:gd name="connsiteX0" fmla="*/ 0 w 5180380"/>
              <a:gd name="connsiteY0" fmla="*/ 0 h 812800"/>
              <a:gd name="connsiteX1" fmla="*/ 5180380 w 5180380"/>
              <a:gd name="connsiteY1" fmla="*/ 0 h 812800"/>
              <a:gd name="connsiteX2" fmla="*/ 5180380 w 5180380"/>
              <a:gd name="connsiteY2" fmla="*/ 812800 h 812800"/>
              <a:gd name="connsiteX3" fmla="*/ 0 w 5180380"/>
              <a:gd name="connsiteY3" fmla="*/ 812800 h 812800"/>
              <a:gd name="connsiteX4" fmla="*/ 0 w 5180380"/>
              <a:gd name="connsiteY4" fmla="*/ 0 h 812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80380" h="812800">
                <a:moveTo>
                  <a:pt x="0" y="0"/>
                </a:moveTo>
                <a:lnTo>
                  <a:pt x="5180380" y="0"/>
                </a:lnTo>
                <a:lnTo>
                  <a:pt x="5180380" y="812800"/>
                </a:lnTo>
                <a:lnTo>
                  <a:pt x="0" y="812800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3">
              <a:hueOff val="1355300"/>
              <a:satOff val="50000"/>
              <a:lumOff val="-7353"/>
              <a:alphaOff val="0"/>
            </a:schemeClr>
          </a:fillRef>
          <a:effectRef idx="0">
            <a:schemeClr val="accent3">
              <a:hueOff val="1355300"/>
              <a:satOff val="50000"/>
              <a:lumOff val="-7353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45160" tIns="38100" rIns="38100" bIns="38100" numCol="1" spcCol="1270" anchor="ctr" anchorCtr="0">
            <a:noAutofit/>
          </a:bodyPr>
          <a:lstStyle/>
          <a:p>
            <a:pPr marL="0" lvl="0" indent="0" algn="l" defTabSz="6667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l-GR" sz="1500" dirty="0" smtClean="0"/>
              <a:t>Το Ε.Υ. καλύπτει την ύλη και τους στόχους της ενότητας</a:t>
            </a:r>
            <a:r>
              <a:rPr lang="el-GR" sz="1500" kern="1200" dirty="0" smtClean="0"/>
              <a:t> «Ο </a:t>
            </a:r>
            <a:r>
              <a:rPr lang="el-GR" sz="1500" dirty="0" smtClean="0"/>
              <a:t>Χρόνος και η Ώρα»</a:t>
            </a:r>
            <a:r>
              <a:rPr lang="el-GR" sz="1500" kern="1200" dirty="0" smtClean="0"/>
              <a:t>  σύμφωνα με το Αναλυτι</a:t>
            </a:r>
            <a:r>
              <a:rPr lang="el-GR" sz="1500" dirty="0" smtClean="0"/>
              <a:t>κό Πρόγραμμα</a:t>
            </a:r>
            <a:r>
              <a:rPr lang="el-GR" sz="1500" kern="1200" dirty="0" smtClean="0"/>
              <a:t>; </a:t>
            </a:r>
            <a:endParaRPr lang="el-GR" sz="1500" kern="1200" dirty="0"/>
          </a:p>
        </p:txBody>
      </p:sp>
      <p:sp>
        <p:nvSpPr>
          <p:cNvPr id="12" name="Οβάλ 11">
            <a:extLst>
              <a:ext uri="{FF2B5EF4-FFF2-40B4-BE49-F238E27FC236}">
                <a16:creationId xmlns="" xmlns:a16="http://schemas.microsoft.com/office/drawing/2014/main" id="{4DBC2FF7-7A03-4D1D-A623-7FFBDFC60160}"/>
              </a:ext>
            </a:extLst>
          </p:cNvPr>
          <p:cNvSpPr/>
          <p:nvPr/>
        </p:nvSpPr>
        <p:spPr>
          <a:xfrm>
            <a:off x="1745396" y="2497159"/>
            <a:ext cx="1016000" cy="1016000"/>
          </a:xfrm>
          <a:prstGeom prst="ellipse">
            <a:avLst/>
          </a:prstGeom>
        </p:spPr>
        <p:style>
          <a:lnRef idx="2">
            <a:schemeClr val="accent3">
              <a:hueOff val="1355300"/>
              <a:satOff val="50000"/>
              <a:lumOff val="-7353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0E492755-6A2F-4046-9174-799C2B31E788}"/>
              </a:ext>
            </a:extLst>
          </p:cNvPr>
          <p:cNvSpPr txBox="1"/>
          <p:nvPr/>
        </p:nvSpPr>
        <p:spPr>
          <a:xfrm>
            <a:off x="1695668" y="1594844"/>
            <a:ext cx="4924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/>
              <a:t>1ο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D5D65EF9-29CA-46C1-9BDF-FB99FB5E7FE9}"/>
              </a:ext>
            </a:extLst>
          </p:cNvPr>
          <p:cNvSpPr txBox="1"/>
          <p:nvPr/>
        </p:nvSpPr>
        <p:spPr>
          <a:xfrm>
            <a:off x="2007174" y="2725232"/>
            <a:ext cx="4924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/>
              <a:t>2ο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01F2F2D6-270D-456D-8426-E1BA48B5E5F8}"/>
              </a:ext>
            </a:extLst>
          </p:cNvPr>
          <p:cNvSpPr txBox="1"/>
          <p:nvPr/>
        </p:nvSpPr>
        <p:spPr>
          <a:xfrm rot="16200000">
            <a:off x="-1242392" y="2963888"/>
            <a:ext cx="4572000" cy="461665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l-GR" sz="2400" b="1" dirty="0" smtClean="0">
                <a:ln/>
                <a:solidFill>
                  <a:schemeClr val="accent4"/>
                </a:solidFill>
              </a:rPr>
              <a:t>2</a:t>
            </a:r>
            <a:r>
              <a:rPr lang="el-GR" b="1" baseline="30000" dirty="0" smtClean="0">
                <a:ln/>
                <a:solidFill>
                  <a:schemeClr val="accent4"/>
                </a:solidFill>
              </a:rPr>
              <a:t>ο</a:t>
            </a:r>
            <a:r>
              <a:rPr lang="el-GR" b="1" dirty="0" smtClean="0">
                <a:ln/>
                <a:solidFill>
                  <a:schemeClr val="accent4"/>
                </a:solidFill>
              </a:rPr>
              <a:t> Μέρος </a:t>
            </a:r>
            <a:r>
              <a:rPr lang="el-GR" sz="2400" b="1" dirty="0" smtClean="0">
                <a:ln/>
                <a:solidFill>
                  <a:schemeClr val="accent4"/>
                </a:solidFill>
              </a:rPr>
              <a:t> Έρευνας</a:t>
            </a:r>
            <a:endParaRPr lang="el-GR" sz="2400" b="1" dirty="0">
              <a:ln/>
              <a:solidFill>
                <a:schemeClr val="accent4"/>
              </a:solidFill>
            </a:endParaRPr>
          </a:p>
        </p:txBody>
      </p:sp>
      <p:sp>
        <p:nvSpPr>
          <p:cNvPr id="18" name="Ελεύθερη σχεδίαση: Σχήμα 10">
            <a:extLst>
              <a:ext uri="{FF2B5EF4-FFF2-40B4-BE49-F238E27FC236}">
                <a16:creationId xmlns="" xmlns:a16="http://schemas.microsoft.com/office/drawing/2014/main" id="{C30AC548-A79F-426B-ACAC-0CDBD94528B1}"/>
              </a:ext>
            </a:extLst>
          </p:cNvPr>
          <p:cNvSpPr/>
          <p:nvPr/>
        </p:nvSpPr>
        <p:spPr>
          <a:xfrm>
            <a:off x="2466184" y="3886575"/>
            <a:ext cx="5180380" cy="812800"/>
          </a:xfrm>
          <a:custGeom>
            <a:avLst/>
            <a:gdLst>
              <a:gd name="connsiteX0" fmla="*/ 0 w 5180380"/>
              <a:gd name="connsiteY0" fmla="*/ 0 h 812800"/>
              <a:gd name="connsiteX1" fmla="*/ 5180380 w 5180380"/>
              <a:gd name="connsiteY1" fmla="*/ 0 h 812800"/>
              <a:gd name="connsiteX2" fmla="*/ 5180380 w 5180380"/>
              <a:gd name="connsiteY2" fmla="*/ 812800 h 812800"/>
              <a:gd name="connsiteX3" fmla="*/ 0 w 5180380"/>
              <a:gd name="connsiteY3" fmla="*/ 812800 h 812800"/>
              <a:gd name="connsiteX4" fmla="*/ 0 w 5180380"/>
              <a:gd name="connsiteY4" fmla="*/ 0 h 812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80380" h="812800">
                <a:moveTo>
                  <a:pt x="0" y="0"/>
                </a:moveTo>
                <a:lnTo>
                  <a:pt x="5180380" y="0"/>
                </a:lnTo>
                <a:lnTo>
                  <a:pt x="5180380" y="812800"/>
                </a:lnTo>
                <a:lnTo>
                  <a:pt x="0" y="812800"/>
                </a:lnTo>
                <a:lnTo>
                  <a:pt x="0" y="0"/>
                </a:lnTo>
                <a:close/>
              </a:path>
            </a:pathLst>
          </a:custGeom>
          <a:solidFill>
            <a:srgbClr val="7F6000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3">
              <a:hueOff val="1355300"/>
              <a:satOff val="50000"/>
              <a:lumOff val="-7353"/>
              <a:alphaOff val="0"/>
            </a:schemeClr>
          </a:fillRef>
          <a:effectRef idx="0">
            <a:schemeClr val="accent3">
              <a:hueOff val="1355300"/>
              <a:satOff val="50000"/>
              <a:lumOff val="-7353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45160" tIns="38100" rIns="38100" bIns="38100" numCol="1" spcCol="1270" anchor="ctr" anchorCtr="0">
            <a:noAutofit/>
          </a:bodyPr>
          <a:lstStyle/>
          <a:p>
            <a:pPr marL="0" lvl="0" indent="0" algn="l" defTabSz="6667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l-GR" sz="1500" kern="1200" dirty="0" smtClean="0"/>
              <a:t>Με ποια κριτήρια οι εκπαιδευτικοί της κατ’ </a:t>
            </a:r>
            <a:r>
              <a:rPr lang="el-GR" sz="1500" kern="1200" dirty="0" err="1" smtClean="0"/>
              <a:t>οίκον</a:t>
            </a:r>
            <a:r>
              <a:rPr lang="el-GR" sz="1500" kern="1200" dirty="0" smtClean="0"/>
              <a:t> διδασκαλίας επιλέγουν το Ε.Υ. που χρησιμοποιούν;</a:t>
            </a:r>
            <a:endParaRPr lang="el-GR" sz="1500" kern="1200" dirty="0"/>
          </a:p>
        </p:txBody>
      </p:sp>
      <p:sp>
        <p:nvSpPr>
          <p:cNvPr id="15" name="Οβάλ 11">
            <a:extLst>
              <a:ext uri="{FF2B5EF4-FFF2-40B4-BE49-F238E27FC236}">
                <a16:creationId xmlns="" xmlns:a16="http://schemas.microsoft.com/office/drawing/2014/main" id="{4DBC2FF7-7A03-4D1D-A623-7FFBDFC60160}"/>
              </a:ext>
            </a:extLst>
          </p:cNvPr>
          <p:cNvSpPr/>
          <p:nvPr/>
        </p:nvSpPr>
        <p:spPr>
          <a:xfrm>
            <a:off x="1680111" y="3713550"/>
            <a:ext cx="1016000" cy="1016000"/>
          </a:xfrm>
          <a:prstGeom prst="ellipse">
            <a:avLst/>
          </a:prstGeom>
        </p:spPr>
        <p:style>
          <a:lnRef idx="2">
            <a:schemeClr val="accent3">
              <a:hueOff val="1355300"/>
              <a:satOff val="50000"/>
              <a:lumOff val="-7353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3ο</a:t>
            </a:r>
            <a:endParaRPr lang="el-G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Ελεύθερη σχεδίαση: Σχήμα 10">
            <a:extLst>
              <a:ext uri="{FF2B5EF4-FFF2-40B4-BE49-F238E27FC236}">
                <a16:creationId xmlns="" xmlns:a16="http://schemas.microsoft.com/office/drawing/2014/main" id="{C30AC548-A79F-426B-ACAC-0CDBD94528B1}"/>
              </a:ext>
            </a:extLst>
          </p:cNvPr>
          <p:cNvSpPr/>
          <p:nvPr/>
        </p:nvSpPr>
        <p:spPr>
          <a:xfrm>
            <a:off x="1907704" y="5041079"/>
            <a:ext cx="5710059" cy="812800"/>
          </a:xfrm>
          <a:custGeom>
            <a:avLst/>
            <a:gdLst>
              <a:gd name="connsiteX0" fmla="*/ 0 w 5180380"/>
              <a:gd name="connsiteY0" fmla="*/ 0 h 812800"/>
              <a:gd name="connsiteX1" fmla="*/ 5180380 w 5180380"/>
              <a:gd name="connsiteY1" fmla="*/ 0 h 812800"/>
              <a:gd name="connsiteX2" fmla="*/ 5180380 w 5180380"/>
              <a:gd name="connsiteY2" fmla="*/ 812800 h 812800"/>
              <a:gd name="connsiteX3" fmla="*/ 0 w 5180380"/>
              <a:gd name="connsiteY3" fmla="*/ 812800 h 812800"/>
              <a:gd name="connsiteX4" fmla="*/ 0 w 5180380"/>
              <a:gd name="connsiteY4" fmla="*/ 0 h 812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80380" h="812800">
                <a:moveTo>
                  <a:pt x="0" y="0"/>
                </a:moveTo>
                <a:lnTo>
                  <a:pt x="5180380" y="0"/>
                </a:lnTo>
                <a:lnTo>
                  <a:pt x="5180380" y="812800"/>
                </a:lnTo>
                <a:lnTo>
                  <a:pt x="0" y="812800"/>
                </a:lnTo>
                <a:lnTo>
                  <a:pt x="0" y="0"/>
                </a:lnTo>
                <a:close/>
              </a:path>
            </a:pathLst>
          </a:custGeom>
          <a:solidFill>
            <a:srgbClr val="931B1B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3">
              <a:hueOff val="1355300"/>
              <a:satOff val="50000"/>
              <a:lumOff val="-7353"/>
              <a:alphaOff val="0"/>
            </a:schemeClr>
          </a:fillRef>
          <a:effectRef idx="0">
            <a:schemeClr val="accent3">
              <a:hueOff val="1355300"/>
              <a:satOff val="50000"/>
              <a:lumOff val="-7353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45160" tIns="38100" rIns="38100" bIns="38100" numCol="1" spcCol="1270" anchor="ctr" anchorCtr="0">
            <a:noAutofit/>
          </a:bodyPr>
          <a:lstStyle/>
          <a:p>
            <a:pPr marL="0" lvl="0" indent="0" algn="l" defTabSz="6667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l-GR" sz="1500" dirty="0" smtClean="0"/>
              <a:t>Το Ε.Υ. που δημιουργήθηκε μπορεί να χρησιμοποιηθεί συμπληρωματικά από εκπαιδευτικούς της κατ’ </a:t>
            </a:r>
            <a:r>
              <a:rPr lang="el-GR" sz="1500" dirty="0" err="1" smtClean="0"/>
              <a:t>οίκον</a:t>
            </a:r>
            <a:r>
              <a:rPr lang="el-GR" sz="1500" dirty="0" smtClean="0"/>
              <a:t> διδασκαλίας για τη διδασκαλία της ενότητας «Ο Χρόνος και η Ώρα»</a:t>
            </a:r>
            <a:r>
              <a:rPr lang="el-GR" sz="1500" kern="1200" dirty="0" smtClean="0"/>
              <a:t>; </a:t>
            </a:r>
            <a:endParaRPr lang="el-GR" sz="1500" kern="1200" dirty="0"/>
          </a:p>
        </p:txBody>
      </p:sp>
      <p:sp>
        <p:nvSpPr>
          <p:cNvPr id="16" name="Οβάλ 11">
            <a:extLst>
              <a:ext uri="{FF2B5EF4-FFF2-40B4-BE49-F238E27FC236}">
                <a16:creationId xmlns="" xmlns:a16="http://schemas.microsoft.com/office/drawing/2014/main" id="{4DBC2FF7-7A03-4D1D-A623-7FFBDFC60160}"/>
              </a:ext>
            </a:extLst>
          </p:cNvPr>
          <p:cNvSpPr/>
          <p:nvPr/>
        </p:nvSpPr>
        <p:spPr>
          <a:xfrm>
            <a:off x="1274441" y="5007599"/>
            <a:ext cx="978954" cy="1016000"/>
          </a:xfrm>
          <a:prstGeom prst="ellipse">
            <a:avLst/>
          </a:prstGeom>
        </p:spPr>
        <p:style>
          <a:lnRef idx="2">
            <a:schemeClr val="accent3">
              <a:hueOff val="1355300"/>
              <a:satOff val="50000"/>
              <a:lumOff val="-7353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r>
              <a:rPr lang="el-GR" dirty="0" smtClean="0">
                <a:latin typeface="Times New Roman" panose="02020603050405020304" pitchFamily="18" charset="0"/>
                <a:ea typeface="Yu Gothic Light" panose="020B0300000000000000" pitchFamily="34" charset="-128"/>
                <a:cs typeface="Times New Roman" panose="02020603050405020304" pitchFamily="18" charset="0"/>
              </a:rPr>
              <a:t> 4ο</a:t>
            </a:r>
            <a:endParaRPr lang="el-GR" dirty="0">
              <a:latin typeface="Times New Roman" panose="02020603050405020304" pitchFamily="18" charset="0"/>
              <a:ea typeface="Yu Gothic Light" panose="020B0300000000000000" pitchFamily="34" charset="-128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22347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1" grpId="0" animBg="1"/>
      <p:bldP spid="7" grpId="0"/>
      <p:bldP spid="9" grpId="0"/>
      <p:bldP spid="18" grpId="0" animBg="1"/>
      <p:bldP spid="1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405208" y="548680"/>
            <a:ext cx="7199240" cy="765652"/>
          </a:xfrm>
        </p:spPr>
        <p:txBody>
          <a:bodyPr>
            <a:noAutofit/>
          </a:bodyPr>
          <a:lstStyle/>
          <a:p>
            <a:r>
              <a:rPr lang="el-GR" sz="3600" dirty="0"/>
              <a:t>5</a:t>
            </a:r>
            <a:r>
              <a:rPr lang="el-GR" sz="3600" dirty="0" smtClean="0"/>
              <a:t>. </a:t>
            </a:r>
            <a:r>
              <a:rPr lang="el-GR" sz="3600" dirty="0"/>
              <a:t>Δομή της εργασίας </a:t>
            </a:r>
            <a:endParaRPr lang="el-GR" sz="3600" b="1" dirty="0"/>
          </a:p>
        </p:txBody>
      </p:sp>
      <p:grpSp>
        <p:nvGrpSpPr>
          <p:cNvPr id="20" name="Ομάδα 19">
            <a:extLst>
              <a:ext uri="{FF2B5EF4-FFF2-40B4-BE49-F238E27FC236}">
                <a16:creationId xmlns="" xmlns:a16="http://schemas.microsoft.com/office/drawing/2014/main" id="{BF700314-0976-4386-BB90-9A241C8070E6}"/>
              </a:ext>
            </a:extLst>
          </p:cNvPr>
          <p:cNvGrpSpPr/>
          <p:nvPr/>
        </p:nvGrpSpPr>
        <p:grpSpPr>
          <a:xfrm>
            <a:off x="1524000" y="1399669"/>
            <a:ext cx="6576391" cy="840215"/>
            <a:chOff x="1524000" y="1399669"/>
            <a:chExt cx="6576391" cy="840215"/>
          </a:xfrm>
        </p:grpSpPr>
        <p:sp>
          <p:nvSpPr>
            <p:cNvPr id="8" name="Ελεύθερη σχεδίαση: Σχήμα 7">
              <a:extLst>
                <a:ext uri="{FF2B5EF4-FFF2-40B4-BE49-F238E27FC236}">
                  <a16:creationId xmlns="" xmlns:a16="http://schemas.microsoft.com/office/drawing/2014/main" id="{57A65F29-E8B8-4690-A61F-74AFC1D0FE4B}"/>
                </a:ext>
              </a:extLst>
            </p:cNvPr>
            <p:cNvSpPr/>
            <p:nvPr/>
          </p:nvSpPr>
          <p:spPr>
            <a:xfrm>
              <a:off x="1524000" y="1399669"/>
              <a:ext cx="588151" cy="840215"/>
            </a:xfrm>
            <a:custGeom>
              <a:avLst/>
              <a:gdLst>
                <a:gd name="connsiteX0" fmla="*/ 0 w 840215"/>
                <a:gd name="connsiteY0" fmla="*/ 0 h 588151"/>
                <a:gd name="connsiteX1" fmla="*/ 546140 w 840215"/>
                <a:gd name="connsiteY1" fmla="*/ 0 h 588151"/>
                <a:gd name="connsiteX2" fmla="*/ 840215 w 840215"/>
                <a:gd name="connsiteY2" fmla="*/ 294076 h 588151"/>
                <a:gd name="connsiteX3" fmla="*/ 546140 w 840215"/>
                <a:gd name="connsiteY3" fmla="*/ 588151 h 588151"/>
                <a:gd name="connsiteX4" fmla="*/ 0 w 840215"/>
                <a:gd name="connsiteY4" fmla="*/ 588151 h 588151"/>
                <a:gd name="connsiteX5" fmla="*/ 294076 w 840215"/>
                <a:gd name="connsiteY5" fmla="*/ 294076 h 588151"/>
                <a:gd name="connsiteX6" fmla="*/ 0 w 840215"/>
                <a:gd name="connsiteY6" fmla="*/ 0 h 5881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40215" h="588151">
                  <a:moveTo>
                    <a:pt x="840215" y="0"/>
                  </a:moveTo>
                  <a:lnTo>
                    <a:pt x="840215" y="382298"/>
                  </a:lnTo>
                  <a:lnTo>
                    <a:pt x="420107" y="588151"/>
                  </a:lnTo>
                  <a:lnTo>
                    <a:pt x="0" y="382298"/>
                  </a:lnTo>
                  <a:lnTo>
                    <a:pt x="0" y="0"/>
                  </a:lnTo>
                  <a:lnTo>
                    <a:pt x="420107" y="205853"/>
                  </a:lnTo>
                  <a:lnTo>
                    <a:pt x="840215" y="0"/>
                  </a:lnTo>
                  <a:close/>
                </a:path>
              </a:pathLst>
            </a:custGeom>
            <a:solidFill>
              <a:srgbClr val="BF9000"/>
            </a:solidFill>
          </p:spPr>
          <p:style>
            <a:lnRef idx="2">
              <a:schemeClr val="accent3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0161" tIns="304236" rIns="10159" bIns="304235" numCol="1" spcCol="1270" anchor="ctr" anchorCtr="0">
              <a:noAutofit/>
            </a:bodyPr>
            <a:lstStyle/>
            <a:p>
              <a:pPr marL="0" lvl="0" indent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l-GR" sz="1600" kern="1200" dirty="0"/>
                <a:t>1.</a:t>
              </a:r>
            </a:p>
          </p:txBody>
        </p:sp>
        <p:sp>
          <p:nvSpPr>
            <p:cNvPr id="9" name="Ελεύθερη σχεδίαση: Σχήμα 8">
              <a:extLst>
                <a:ext uri="{FF2B5EF4-FFF2-40B4-BE49-F238E27FC236}">
                  <a16:creationId xmlns="" xmlns:a16="http://schemas.microsoft.com/office/drawing/2014/main" id="{32144D7B-E0D8-4031-8E12-78DC450FA337}"/>
                </a:ext>
              </a:extLst>
            </p:cNvPr>
            <p:cNvSpPr/>
            <p:nvPr/>
          </p:nvSpPr>
          <p:spPr>
            <a:xfrm>
              <a:off x="2112151" y="1399669"/>
              <a:ext cx="5988240" cy="546140"/>
            </a:xfrm>
            <a:custGeom>
              <a:avLst/>
              <a:gdLst>
                <a:gd name="connsiteX0" fmla="*/ 91025 w 546140"/>
                <a:gd name="connsiteY0" fmla="*/ 0 h 5988240"/>
                <a:gd name="connsiteX1" fmla="*/ 455115 w 546140"/>
                <a:gd name="connsiteY1" fmla="*/ 0 h 5988240"/>
                <a:gd name="connsiteX2" fmla="*/ 546140 w 546140"/>
                <a:gd name="connsiteY2" fmla="*/ 91025 h 5988240"/>
                <a:gd name="connsiteX3" fmla="*/ 546140 w 546140"/>
                <a:gd name="connsiteY3" fmla="*/ 5988240 h 5988240"/>
                <a:gd name="connsiteX4" fmla="*/ 546140 w 546140"/>
                <a:gd name="connsiteY4" fmla="*/ 5988240 h 5988240"/>
                <a:gd name="connsiteX5" fmla="*/ 0 w 546140"/>
                <a:gd name="connsiteY5" fmla="*/ 5988240 h 5988240"/>
                <a:gd name="connsiteX6" fmla="*/ 0 w 546140"/>
                <a:gd name="connsiteY6" fmla="*/ 5988240 h 5988240"/>
                <a:gd name="connsiteX7" fmla="*/ 0 w 546140"/>
                <a:gd name="connsiteY7" fmla="*/ 91025 h 5988240"/>
                <a:gd name="connsiteX8" fmla="*/ 91025 w 546140"/>
                <a:gd name="connsiteY8" fmla="*/ 0 h 5988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46140" h="5988240">
                  <a:moveTo>
                    <a:pt x="546140" y="998062"/>
                  </a:moveTo>
                  <a:lnTo>
                    <a:pt x="546140" y="4990178"/>
                  </a:lnTo>
                  <a:cubicBezTo>
                    <a:pt x="546140" y="5541393"/>
                    <a:pt x="542423" y="5988235"/>
                    <a:pt x="537838" y="5988235"/>
                  </a:cubicBezTo>
                  <a:lnTo>
                    <a:pt x="0" y="5988235"/>
                  </a:lnTo>
                  <a:lnTo>
                    <a:pt x="0" y="5988235"/>
                  </a:lnTo>
                  <a:lnTo>
                    <a:pt x="0" y="5"/>
                  </a:lnTo>
                  <a:lnTo>
                    <a:pt x="0" y="5"/>
                  </a:lnTo>
                  <a:lnTo>
                    <a:pt x="537838" y="5"/>
                  </a:lnTo>
                  <a:cubicBezTo>
                    <a:pt x="542423" y="5"/>
                    <a:pt x="546140" y="446847"/>
                    <a:pt x="546140" y="998062"/>
                  </a:cubicBezTo>
                  <a:close/>
                </a:path>
              </a:pathLst>
            </a:custGeom>
          </p:spPr>
          <p:style>
            <a:lnRef idx="2">
              <a:schemeClr val="accent3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56464" tIns="40630" rIns="40630" bIns="40630" numCol="1" spcCol="1270" anchor="ctr" anchorCtr="0">
              <a:noAutofit/>
            </a:bodyPr>
            <a:lstStyle/>
            <a:p>
              <a:pPr marL="228600" lvl="1" indent="-228600" algn="l" defTabSz="9779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l-GR" sz="2200" kern="1200" dirty="0" smtClean="0"/>
                <a:t>Εισαγωγή</a:t>
              </a:r>
              <a:endParaRPr lang="el-GR" sz="2200" kern="1200" dirty="0"/>
            </a:p>
          </p:txBody>
        </p:sp>
      </p:grpSp>
      <p:grpSp>
        <p:nvGrpSpPr>
          <p:cNvPr id="26" name="Ομάδα 25">
            <a:extLst>
              <a:ext uri="{FF2B5EF4-FFF2-40B4-BE49-F238E27FC236}">
                <a16:creationId xmlns="" xmlns:a16="http://schemas.microsoft.com/office/drawing/2014/main" id="{5192BDBA-1C30-481F-95D1-DECD6DD44438}"/>
              </a:ext>
            </a:extLst>
          </p:cNvPr>
          <p:cNvGrpSpPr/>
          <p:nvPr/>
        </p:nvGrpSpPr>
        <p:grpSpPr>
          <a:xfrm>
            <a:off x="1524000" y="2141014"/>
            <a:ext cx="6576391" cy="840215"/>
            <a:chOff x="1524000" y="2141014"/>
            <a:chExt cx="6576391" cy="840215"/>
          </a:xfrm>
        </p:grpSpPr>
        <p:sp>
          <p:nvSpPr>
            <p:cNvPr id="10" name="Ελεύθερη σχεδίαση: Σχήμα 9">
              <a:extLst>
                <a:ext uri="{FF2B5EF4-FFF2-40B4-BE49-F238E27FC236}">
                  <a16:creationId xmlns="" xmlns:a16="http://schemas.microsoft.com/office/drawing/2014/main" id="{5025D573-E64C-48F7-9C07-AC60C4EE68EC}"/>
                </a:ext>
              </a:extLst>
            </p:cNvPr>
            <p:cNvSpPr/>
            <p:nvPr/>
          </p:nvSpPr>
          <p:spPr>
            <a:xfrm>
              <a:off x="1524000" y="2141014"/>
              <a:ext cx="588151" cy="840215"/>
            </a:xfrm>
            <a:custGeom>
              <a:avLst/>
              <a:gdLst>
                <a:gd name="connsiteX0" fmla="*/ 0 w 840215"/>
                <a:gd name="connsiteY0" fmla="*/ 0 h 588151"/>
                <a:gd name="connsiteX1" fmla="*/ 546140 w 840215"/>
                <a:gd name="connsiteY1" fmla="*/ 0 h 588151"/>
                <a:gd name="connsiteX2" fmla="*/ 840215 w 840215"/>
                <a:gd name="connsiteY2" fmla="*/ 294076 h 588151"/>
                <a:gd name="connsiteX3" fmla="*/ 546140 w 840215"/>
                <a:gd name="connsiteY3" fmla="*/ 588151 h 588151"/>
                <a:gd name="connsiteX4" fmla="*/ 0 w 840215"/>
                <a:gd name="connsiteY4" fmla="*/ 588151 h 588151"/>
                <a:gd name="connsiteX5" fmla="*/ 294076 w 840215"/>
                <a:gd name="connsiteY5" fmla="*/ 294076 h 588151"/>
                <a:gd name="connsiteX6" fmla="*/ 0 w 840215"/>
                <a:gd name="connsiteY6" fmla="*/ 0 h 5881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40215" h="588151">
                  <a:moveTo>
                    <a:pt x="840215" y="0"/>
                  </a:moveTo>
                  <a:lnTo>
                    <a:pt x="840215" y="382298"/>
                  </a:lnTo>
                  <a:lnTo>
                    <a:pt x="420107" y="588151"/>
                  </a:lnTo>
                  <a:lnTo>
                    <a:pt x="0" y="382298"/>
                  </a:lnTo>
                  <a:lnTo>
                    <a:pt x="0" y="0"/>
                  </a:lnTo>
                  <a:lnTo>
                    <a:pt x="420107" y="205853"/>
                  </a:lnTo>
                  <a:lnTo>
                    <a:pt x="840215" y="0"/>
                  </a:lnTo>
                  <a:close/>
                </a:path>
              </a:pathLst>
            </a:custGeom>
          </p:spPr>
          <p:style>
            <a:lnRef idx="2">
              <a:schemeClr val="accent3">
                <a:hueOff val="542120"/>
                <a:satOff val="20000"/>
                <a:lumOff val="-2941"/>
                <a:alphaOff val="0"/>
              </a:schemeClr>
            </a:lnRef>
            <a:fillRef idx="1">
              <a:schemeClr val="accent3">
                <a:hueOff val="542120"/>
                <a:satOff val="20000"/>
                <a:lumOff val="-2941"/>
                <a:alphaOff val="0"/>
              </a:schemeClr>
            </a:fillRef>
            <a:effectRef idx="0">
              <a:schemeClr val="accent3">
                <a:hueOff val="542120"/>
                <a:satOff val="20000"/>
                <a:lumOff val="-2941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0161" tIns="304236" rIns="10159" bIns="304235" numCol="1" spcCol="1270" anchor="ctr" anchorCtr="0">
              <a:noAutofit/>
            </a:bodyPr>
            <a:lstStyle/>
            <a:p>
              <a:pPr marL="0" lvl="0" indent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l-GR" sz="1600" kern="1200" dirty="0"/>
                <a:t>2.</a:t>
              </a:r>
            </a:p>
          </p:txBody>
        </p:sp>
        <p:sp>
          <p:nvSpPr>
            <p:cNvPr id="11" name="Ελεύθερη σχεδίαση: Σχήμα 10">
              <a:extLst>
                <a:ext uri="{FF2B5EF4-FFF2-40B4-BE49-F238E27FC236}">
                  <a16:creationId xmlns="" xmlns:a16="http://schemas.microsoft.com/office/drawing/2014/main" id="{5612D286-197D-46C1-B111-2F4F57525BD9}"/>
                </a:ext>
              </a:extLst>
            </p:cNvPr>
            <p:cNvSpPr/>
            <p:nvPr/>
          </p:nvSpPr>
          <p:spPr>
            <a:xfrm>
              <a:off x="2112151" y="2141015"/>
              <a:ext cx="5988240" cy="546141"/>
            </a:xfrm>
            <a:custGeom>
              <a:avLst/>
              <a:gdLst>
                <a:gd name="connsiteX0" fmla="*/ 91025 w 546140"/>
                <a:gd name="connsiteY0" fmla="*/ 0 h 5988240"/>
                <a:gd name="connsiteX1" fmla="*/ 455115 w 546140"/>
                <a:gd name="connsiteY1" fmla="*/ 0 h 5988240"/>
                <a:gd name="connsiteX2" fmla="*/ 546140 w 546140"/>
                <a:gd name="connsiteY2" fmla="*/ 91025 h 5988240"/>
                <a:gd name="connsiteX3" fmla="*/ 546140 w 546140"/>
                <a:gd name="connsiteY3" fmla="*/ 5988240 h 5988240"/>
                <a:gd name="connsiteX4" fmla="*/ 546140 w 546140"/>
                <a:gd name="connsiteY4" fmla="*/ 5988240 h 5988240"/>
                <a:gd name="connsiteX5" fmla="*/ 0 w 546140"/>
                <a:gd name="connsiteY5" fmla="*/ 5988240 h 5988240"/>
                <a:gd name="connsiteX6" fmla="*/ 0 w 546140"/>
                <a:gd name="connsiteY6" fmla="*/ 5988240 h 5988240"/>
                <a:gd name="connsiteX7" fmla="*/ 0 w 546140"/>
                <a:gd name="connsiteY7" fmla="*/ 91025 h 5988240"/>
                <a:gd name="connsiteX8" fmla="*/ 91025 w 546140"/>
                <a:gd name="connsiteY8" fmla="*/ 0 h 5988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46140" h="5988240">
                  <a:moveTo>
                    <a:pt x="546140" y="998062"/>
                  </a:moveTo>
                  <a:lnTo>
                    <a:pt x="546140" y="4990178"/>
                  </a:lnTo>
                  <a:cubicBezTo>
                    <a:pt x="546140" y="5541393"/>
                    <a:pt x="542423" y="5988235"/>
                    <a:pt x="537838" y="5988235"/>
                  </a:cubicBezTo>
                  <a:lnTo>
                    <a:pt x="0" y="5988235"/>
                  </a:lnTo>
                  <a:lnTo>
                    <a:pt x="0" y="5988235"/>
                  </a:lnTo>
                  <a:lnTo>
                    <a:pt x="0" y="5"/>
                  </a:lnTo>
                  <a:lnTo>
                    <a:pt x="0" y="5"/>
                  </a:lnTo>
                  <a:lnTo>
                    <a:pt x="537838" y="5"/>
                  </a:lnTo>
                  <a:cubicBezTo>
                    <a:pt x="542423" y="5"/>
                    <a:pt x="546140" y="446847"/>
                    <a:pt x="546140" y="998062"/>
                  </a:cubicBezTo>
                  <a:close/>
                </a:path>
              </a:pathLst>
            </a:custGeom>
          </p:spPr>
          <p:style>
            <a:lnRef idx="2">
              <a:schemeClr val="accent3">
                <a:hueOff val="542120"/>
                <a:satOff val="20000"/>
                <a:lumOff val="-2941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56464" tIns="40630" rIns="40630" bIns="40631" numCol="1" spcCol="1270" anchor="ctr" anchorCtr="0">
              <a:noAutofit/>
            </a:bodyPr>
            <a:lstStyle/>
            <a:p>
              <a:pPr marL="228600" lvl="1" indent="-228600" algn="l" defTabSz="9779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l-GR" sz="2200" dirty="0" smtClean="0"/>
                <a:t>Εννοιολογικό Πλαίσιο Έρευνας</a:t>
              </a:r>
              <a:endParaRPr lang="el-GR" sz="2200" kern="1200" dirty="0"/>
            </a:p>
          </p:txBody>
        </p:sp>
      </p:grpSp>
      <p:grpSp>
        <p:nvGrpSpPr>
          <p:cNvPr id="22" name="Ομάδα 21">
            <a:extLst>
              <a:ext uri="{FF2B5EF4-FFF2-40B4-BE49-F238E27FC236}">
                <a16:creationId xmlns="" xmlns:a16="http://schemas.microsoft.com/office/drawing/2014/main" id="{99055898-6613-48C8-96F6-E96AB6D7B4D4}"/>
              </a:ext>
            </a:extLst>
          </p:cNvPr>
          <p:cNvGrpSpPr/>
          <p:nvPr/>
        </p:nvGrpSpPr>
        <p:grpSpPr>
          <a:xfrm>
            <a:off x="1524000" y="2882359"/>
            <a:ext cx="6576391" cy="840215"/>
            <a:chOff x="1524000" y="2882359"/>
            <a:chExt cx="6576391" cy="840215"/>
          </a:xfrm>
        </p:grpSpPr>
        <p:sp>
          <p:nvSpPr>
            <p:cNvPr id="12" name="Ελεύθερη σχεδίαση: Σχήμα 11">
              <a:extLst>
                <a:ext uri="{FF2B5EF4-FFF2-40B4-BE49-F238E27FC236}">
                  <a16:creationId xmlns="" xmlns:a16="http://schemas.microsoft.com/office/drawing/2014/main" id="{A2F672BD-D534-4CCC-B907-806CA839E49D}"/>
                </a:ext>
              </a:extLst>
            </p:cNvPr>
            <p:cNvSpPr/>
            <p:nvPr/>
          </p:nvSpPr>
          <p:spPr>
            <a:xfrm>
              <a:off x="1524000" y="2882359"/>
              <a:ext cx="588151" cy="840215"/>
            </a:xfrm>
            <a:custGeom>
              <a:avLst/>
              <a:gdLst>
                <a:gd name="connsiteX0" fmla="*/ 0 w 840215"/>
                <a:gd name="connsiteY0" fmla="*/ 0 h 588151"/>
                <a:gd name="connsiteX1" fmla="*/ 546140 w 840215"/>
                <a:gd name="connsiteY1" fmla="*/ 0 h 588151"/>
                <a:gd name="connsiteX2" fmla="*/ 840215 w 840215"/>
                <a:gd name="connsiteY2" fmla="*/ 294076 h 588151"/>
                <a:gd name="connsiteX3" fmla="*/ 546140 w 840215"/>
                <a:gd name="connsiteY3" fmla="*/ 588151 h 588151"/>
                <a:gd name="connsiteX4" fmla="*/ 0 w 840215"/>
                <a:gd name="connsiteY4" fmla="*/ 588151 h 588151"/>
                <a:gd name="connsiteX5" fmla="*/ 294076 w 840215"/>
                <a:gd name="connsiteY5" fmla="*/ 294076 h 588151"/>
                <a:gd name="connsiteX6" fmla="*/ 0 w 840215"/>
                <a:gd name="connsiteY6" fmla="*/ 0 h 5881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40215" h="588151">
                  <a:moveTo>
                    <a:pt x="840215" y="0"/>
                  </a:moveTo>
                  <a:lnTo>
                    <a:pt x="840215" y="382298"/>
                  </a:lnTo>
                  <a:lnTo>
                    <a:pt x="420107" y="588151"/>
                  </a:lnTo>
                  <a:lnTo>
                    <a:pt x="0" y="382298"/>
                  </a:lnTo>
                  <a:lnTo>
                    <a:pt x="0" y="0"/>
                  </a:lnTo>
                  <a:lnTo>
                    <a:pt x="420107" y="205853"/>
                  </a:lnTo>
                  <a:lnTo>
                    <a:pt x="840215" y="0"/>
                  </a:lnTo>
                  <a:close/>
                </a:path>
              </a:pathLst>
            </a:custGeom>
          </p:spPr>
          <p:style>
            <a:lnRef idx="2">
              <a:schemeClr val="accent3">
                <a:hueOff val="1084240"/>
                <a:satOff val="40000"/>
                <a:lumOff val="-5882"/>
                <a:alphaOff val="0"/>
              </a:schemeClr>
            </a:lnRef>
            <a:fillRef idx="1">
              <a:schemeClr val="accent3">
                <a:hueOff val="1084240"/>
                <a:satOff val="40000"/>
                <a:lumOff val="-5882"/>
                <a:alphaOff val="0"/>
              </a:schemeClr>
            </a:fillRef>
            <a:effectRef idx="0">
              <a:schemeClr val="accent3">
                <a:hueOff val="1084240"/>
                <a:satOff val="40000"/>
                <a:lumOff val="-5882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0161" tIns="304236" rIns="10159" bIns="304235" numCol="1" spcCol="1270" anchor="ctr" anchorCtr="0">
              <a:noAutofit/>
            </a:bodyPr>
            <a:lstStyle/>
            <a:p>
              <a:pPr marL="0" lvl="0" indent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l-GR" sz="1600" kern="1200" dirty="0"/>
                <a:t>3.</a:t>
              </a:r>
            </a:p>
          </p:txBody>
        </p:sp>
        <p:sp>
          <p:nvSpPr>
            <p:cNvPr id="13" name="Ελεύθερη σχεδίαση: Σχήμα 12">
              <a:extLst>
                <a:ext uri="{FF2B5EF4-FFF2-40B4-BE49-F238E27FC236}">
                  <a16:creationId xmlns="" xmlns:a16="http://schemas.microsoft.com/office/drawing/2014/main" id="{81EF49AE-4AED-4A7C-BC1E-1F4ABAC397A7}"/>
                </a:ext>
              </a:extLst>
            </p:cNvPr>
            <p:cNvSpPr/>
            <p:nvPr/>
          </p:nvSpPr>
          <p:spPr>
            <a:xfrm>
              <a:off x="2112151" y="2882360"/>
              <a:ext cx="5988240" cy="546141"/>
            </a:xfrm>
            <a:custGeom>
              <a:avLst/>
              <a:gdLst>
                <a:gd name="connsiteX0" fmla="*/ 91025 w 546140"/>
                <a:gd name="connsiteY0" fmla="*/ 0 h 5988240"/>
                <a:gd name="connsiteX1" fmla="*/ 455115 w 546140"/>
                <a:gd name="connsiteY1" fmla="*/ 0 h 5988240"/>
                <a:gd name="connsiteX2" fmla="*/ 546140 w 546140"/>
                <a:gd name="connsiteY2" fmla="*/ 91025 h 5988240"/>
                <a:gd name="connsiteX3" fmla="*/ 546140 w 546140"/>
                <a:gd name="connsiteY3" fmla="*/ 5988240 h 5988240"/>
                <a:gd name="connsiteX4" fmla="*/ 546140 w 546140"/>
                <a:gd name="connsiteY4" fmla="*/ 5988240 h 5988240"/>
                <a:gd name="connsiteX5" fmla="*/ 0 w 546140"/>
                <a:gd name="connsiteY5" fmla="*/ 5988240 h 5988240"/>
                <a:gd name="connsiteX6" fmla="*/ 0 w 546140"/>
                <a:gd name="connsiteY6" fmla="*/ 5988240 h 5988240"/>
                <a:gd name="connsiteX7" fmla="*/ 0 w 546140"/>
                <a:gd name="connsiteY7" fmla="*/ 91025 h 5988240"/>
                <a:gd name="connsiteX8" fmla="*/ 91025 w 546140"/>
                <a:gd name="connsiteY8" fmla="*/ 0 h 5988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46140" h="5988240">
                  <a:moveTo>
                    <a:pt x="546140" y="998062"/>
                  </a:moveTo>
                  <a:lnTo>
                    <a:pt x="546140" y="4990178"/>
                  </a:lnTo>
                  <a:cubicBezTo>
                    <a:pt x="546140" y="5541393"/>
                    <a:pt x="542423" y="5988235"/>
                    <a:pt x="537838" y="5988235"/>
                  </a:cubicBezTo>
                  <a:lnTo>
                    <a:pt x="0" y="5988235"/>
                  </a:lnTo>
                  <a:lnTo>
                    <a:pt x="0" y="5988235"/>
                  </a:lnTo>
                  <a:lnTo>
                    <a:pt x="0" y="5"/>
                  </a:lnTo>
                  <a:lnTo>
                    <a:pt x="0" y="5"/>
                  </a:lnTo>
                  <a:lnTo>
                    <a:pt x="537838" y="5"/>
                  </a:lnTo>
                  <a:cubicBezTo>
                    <a:pt x="542423" y="5"/>
                    <a:pt x="546140" y="446847"/>
                    <a:pt x="546140" y="998062"/>
                  </a:cubicBezTo>
                  <a:close/>
                </a:path>
              </a:pathLst>
            </a:custGeom>
          </p:spPr>
          <p:style>
            <a:lnRef idx="2">
              <a:schemeClr val="accent3">
                <a:hueOff val="1084240"/>
                <a:satOff val="40000"/>
                <a:lumOff val="-5882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56464" tIns="40630" rIns="40630" bIns="40631" numCol="1" spcCol="1270" anchor="ctr" anchorCtr="0">
              <a:noAutofit/>
            </a:bodyPr>
            <a:lstStyle/>
            <a:p>
              <a:pPr marL="228600" lvl="1" indent="-228600" algn="l" defTabSz="9779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l-GR" sz="2200" kern="1200" dirty="0" smtClean="0"/>
                <a:t>Σχεδιασμός </a:t>
              </a:r>
              <a:r>
                <a:rPr lang="el-GR" sz="2200" kern="1200" dirty="0"/>
                <a:t>Εκπαιδευτικού Υλικού</a:t>
              </a:r>
            </a:p>
          </p:txBody>
        </p:sp>
      </p:grpSp>
      <p:grpSp>
        <p:nvGrpSpPr>
          <p:cNvPr id="23" name="Ομάδα 22">
            <a:extLst>
              <a:ext uri="{FF2B5EF4-FFF2-40B4-BE49-F238E27FC236}">
                <a16:creationId xmlns="" xmlns:a16="http://schemas.microsoft.com/office/drawing/2014/main" id="{998C06E8-AF9A-420F-810E-3CB2C6FC3309}"/>
              </a:ext>
            </a:extLst>
          </p:cNvPr>
          <p:cNvGrpSpPr/>
          <p:nvPr/>
        </p:nvGrpSpPr>
        <p:grpSpPr>
          <a:xfrm>
            <a:off x="1524000" y="3623705"/>
            <a:ext cx="6576391" cy="840215"/>
            <a:chOff x="1524000" y="3623705"/>
            <a:chExt cx="6576391" cy="840215"/>
          </a:xfrm>
        </p:grpSpPr>
        <p:sp>
          <p:nvSpPr>
            <p:cNvPr id="14" name="Ελεύθερη σχεδίαση: Σχήμα 13">
              <a:extLst>
                <a:ext uri="{FF2B5EF4-FFF2-40B4-BE49-F238E27FC236}">
                  <a16:creationId xmlns="" xmlns:a16="http://schemas.microsoft.com/office/drawing/2014/main" id="{229D7420-2583-4B0D-A49A-6168D674F2BE}"/>
                </a:ext>
              </a:extLst>
            </p:cNvPr>
            <p:cNvSpPr/>
            <p:nvPr/>
          </p:nvSpPr>
          <p:spPr>
            <a:xfrm>
              <a:off x="1524000" y="3623705"/>
              <a:ext cx="588151" cy="840215"/>
            </a:xfrm>
            <a:custGeom>
              <a:avLst/>
              <a:gdLst>
                <a:gd name="connsiteX0" fmla="*/ 0 w 840215"/>
                <a:gd name="connsiteY0" fmla="*/ 0 h 588151"/>
                <a:gd name="connsiteX1" fmla="*/ 546140 w 840215"/>
                <a:gd name="connsiteY1" fmla="*/ 0 h 588151"/>
                <a:gd name="connsiteX2" fmla="*/ 840215 w 840215"/>
                <a:gd name="connsiteY2" fmla="*/ 294076 h 588151"/>
                <a:gd name="connsiteX3" fmla="*/ 546140 w 840215"/>
                <a:gd name="connsiteY3" fmla="*/ 588151 h 588151"/>
                <a:gd name="connsiteX4" fmla="*/ 0 w 840215"/>
                <a:gd name="connsiteY4" fmla="*/ 588151 h 588151"/>
                <a:gd name="connsiteX5" fmla="*/ 294076 w 840215"/>
                <a:gd name="connsiteY5" fmla="*/ 294076 h 588151"/>
                <a:gd name="connsiteX6" fmla="*/ 0 w 840215"/>
                <a:gd name="connsiteY6" fmla="*/ 0 h 5881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40215" h="588151">
                  <a:moveTo>
                    <a:pt x="840215" y="0"/>
                  </a:moveTo>
                  <a:lnTo>
                    <a:pt x="840215" y="382298"/>
                  </a:lnTo>
                  <a:lnTo>
                    <a:pt x="420107" y="588151"/>
                  </a:lnTo>
                  <a:lnTo>
                    <a:pt x="0" y="382298"/>
                  </a:lnTo>
                  <a:lnTo>
                    <a:pt x="0" y="0"/>
                  </a:lnTo>
                  <a:lnTo>
                    <a:pt x="420107" y="205853"/>
                  </a:lnTo>
                  <a:lnTo>
                    <a:pt x="840215" y="0"/>
                  </a:lnTo>
                  <a:close/>
                </a:path>
              </a:pathLst>
            </a:custGeom>
          </p:spPr>
          <p:style>
            <a:lnRef idx="2">
              <a:schemeClr val="accent3">
                <a:hueOff val="1626359"/>
                <a:satOff val="60000"/>
                <a:lumOff val="-8824"/>
                <a:alphaOff val="0"/>
              </a:schemeClr>
            </a:lnRef>
            <a:fillRef idx="1">
              <a:schemeClr val="accent3">
                <a:hueOff val="1626359"/>
                <a:satOff val="60000"/>
                <a:lumOff val="-8824"/>
                <a:alphaOff val="0"/>
              </a:schemeClr>
            </a:fillRef>
            <a:effectRef idx="0">
              <a:schemeClr val="accent3">
                <a:hueOff val="1626359"/>
                <a:satOff val="60000"/>
                <a:lumOff val="-8824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0161" tIns="304236" rIns="10159" bIns="304235" numCol="1" spcCol="1270" anchor="ctr" anchorCtr="0">
              <a:noAutofit/>
            </a:bodyPr>
            <a:lstStyle/>
            <a:p>
              <a:pPr marL="0" lvl="0" indent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l-GR" sz="1600" kern="1200" dirty="0"/>
                <a:t>4.</a:t>
              </a:r>
            </a:p>
          </p:txBody>
        </p:sp>
        <p:sp>
          <p:nvSpPr>
            <p:cNvPr id="15" name="Ελεύθερη σχεδίαση: Σχήμα 14">
              <a:extLst>
                <a:ext uri="{FF2B5EF4-FFF2-40B4-BE49-F238E27FC236}">
                  <a16:creationId xmlns="" xmlns:a16="http://schemas.microsoft.com/office/drawing/2014/main" id="{050E1FDA-83EE-4D69-AF95-4A57B90AD8C4}"/>
                </a:ext>
              </a:extLst>
            </p:cNvPr>
            <p:cNvSpPr/>
            <p:nvPr/>
          </p:nvSpPr>
          <p:spPr>
            <a:xfrm>
              <a:off x="2112151" y="3623705"/>
              <a:ext cx="5988240" cy="546141"/>
            </a:xfrm>
            <a:custGeom>
              <a:avLst/>
              <a:gdLst>
                <a:gd name="connsiteX0" fmla="*/ 91025 w 546140"/>
                <a:gd name="connsiteY0" fmla="*/ 0 h 5988240"/>
                <a:gd name="connsiteX1" fmla="*/ 455115 w 546140"/>
                <a:gd name="connsiteY1" fmla="*/ 0 h 5988240"/>
                <a:gd name="connsiteX2" fmla="*/ 546140 w 546140"/>
                <a:gd name="connsiteY2" fmla="*/ 91025 h 5988240"/>
                <a:gd name="connsiteX3" fmla="*/ 546140 w 546140"/>
                <a:gd name="connsiteY3" fmla="*/ 5988240 h 5988240"/>
                <a:gd name="connsiteX4" fmla="*/ 546140 w 546140"/>
                <a:gd name="connsiteY4" fmla="*/ 5988240 h 5988240"/>
                <a:gd name="connsiteX5" fmla="*/ 0 w 546140"/>
                <a:gd name="connsiteY5" fmla="*/ 5988240 h 5988240"/>
                <a:gd name="connsiteX6" fmla="*/ 0 w 546140"/>
                <a:gd name="connsiteY6" fmla="*/ 5988240 h 5988240"/>
                <a:gd name="connsiteX7" fmla="*/ 0 w 546140"/>
                <a:gd name="connsiteY7" fmla="*/ 91025 h 5988240"/>
                <a:gd name="connsiteX8" fmla="*/ 91025 w 546140"/>
                <a:gd name="connsiteY8" fmla="*/ 0 h 5988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46140" h="5988240">
                  <a:moveTo>
                    <a:pt x="546140" y="998062"/>
                  </a:moveTo>
                  <a:lnTo>
                    <a:pt x="546140" y="4990178"/>
                  </a:lnTo>
                  <a:cubicBezTo>
                    <a:pt x="546140" y="5541393"/>
                    <a:pt x="542423" y="5988235"/>
                    <a:pt x="537838" y="5988235"/>
                  </a:cubicBezTo>
                  <a:lnTo>
                    <a:pt x="0" y="5988235"/>
                  </a:lnTo>
                  <a:lnTo>
                    <a:pt x="0" y="5988235"/>
                  </a:lnTo>
                  <a:lnTo>
                    <a:pt x="0" y="5"/>
                  </a:lnTo>
                  <a:lnTo>
                    <a:pt x="0" y="5"/>
                  </a:lnTo>
                  <a:lnTo>
                    <a:pt x="537838" y="5"/>
                  </a:lnTo>
                  <a:cubicBezTo>
                    <a:pt x="542423" y="5"/>
                    <a:pt x="546140" y="446847"/>
                    <a:pt x="546140" y="998062"/>
                  </a:cubicBezTo>
                  <a:close/>
                </a:path>
              </a:pathLst>
            </a:custGeom>
          </p:spPr>
          <p:style>
            <a:lnRef idx="2">
              <a:schemeClr val="accent3">
                <a:hueOff val="1626359"/>
                <a:satOff val="60000"/>
                <a:lumOff val="-8824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56464" tIns="40630" rIns="40630" bIns="40631" numCol="1" spcCol="1270" anchor="ctr" anchorCtr="0">
              <a:noAutofit/>
            </a:bodyPr>
            <a:lstStyle/>
            <a:p>
              <a:pPr marL="228600" lvl="1" indent="-228600" algn="l" defTabSz="9779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l-GR" sz="2200" kern="1200" dirty="0"/>
                <a:t>Μεθοδολογία </a:t>
              </a:r>
              <a:r>
                <a:rPr lang="el-GR" sz="2200" dirty="0" smtClean="0"/>
                <a:t>της Έρευνας</a:t>
              </a:r>
              <a:endParaRPr lang="el-GR" sz="2200" kern="1200" dirty="0"/>
            </a:p>
          </p:txBody>
        </p:sp>
      </p:grpSp>
      <p:grpSp>
        <p:nvGrpSpPr>
          <p:cNvPr id="25" name="Ομάδα 24">
            <a:extLst>
              <a:ext uri="{FF2B5EF4-FFF2-40B4-BE49-F238E27FC236}">
                <a16:creationId xmlns="" xmlns:a16="http://schemas.microsoft.com/office/drawing/2014/main" id="{25DF2C70-2FCE-4909-939D-828C441FBEF5}"/>
              </a:ext>
            </a:extLst>
          </p:cNvPr>
          <p:cNvGrpSpPr/>
          <p:nvPr/>
        </p:nvGrpSpPr>
        <p:grpSpPr>
          <a:xfrm>
            <a:off x="1524000" y="5106393"/>
            <a:ext cx="6576391" cy="840217"/>
            <a:chOff x="1524000" y="5106393"/>
            <a:chExt cx="6576391" cy="840217"/>
          </a:xfrm>
        </p:grpSpPr>
        <p:sp>
          <p:nvSpPr>
            <p:cNvPr id="18" name="Ελεύθερη σχεδίαση: Σχήμα 17">
              <a:extLst>
                <a:ext uri="{FF2B5EF4-FFF2-40B4-BE49-F238E27FC236}">
                  <a16:creationId xmlns="" xmlns:a16="http://schemas.microsoft.com/office/drawing/2014/main" id="{B281881F-7738-413B-8C58-5024A7138A3A}"/>
                </a:ext>
              </a:extLst>
            </p:cNvPr>
            <p:cNvSpPr/>
            <p:nvPr/>
          </p:nvSpPr>
          <p:spPr>
            <a:xfrm>
              <a:off x="1524000" y="5106395"/>
              <a:ext cx="588151" cy="840215"/>
            </a:xfrm>
            <a:custGeom>
              <a:avLst/>
              <a:gdLst>
                <a:gd name="connsiteX0" fmla="*/ 0 w 840215"/>
                <a:gd name="connsiteY0" fmla="*/ 0 h 588151"/>
                <a:gd name="connsiteX1" fmla="*/ 546140 w 840215"/>
                <a:gd name="connsiteY1" fmla="*/ 0 h 588151"/>
                <a:gd name="connsiteX2" fmla="*/ 840215 w 840215"/>
                <a:gd name="connsiteY2" fmla="*/ 294076 h 588151"/>
                <a:gd name="connsiteX3" fmla="*/ 546140 w 840215"/>
                <a:gd name="connsiteY3" fmla="*/ 588151 h 588151"/>
                <a:gd name="connsiteX4" fmla="*/ 0 w 840215"/>
                <a:gd name="connsiteY4" fmla="*/ 588151 h 588151"/>
                <a:gd name="connsiteX5" fmla="*/ 294076 w 840215"/>
                <a:gd name="connsiteY5" fmla="*/ 294076 h 588151"/>
                <a:gd name="connsiteX6" fmla="*/ 0 w 840215"/>
                <a:gd name="connsiteY6" fmla="*/ 0 h 5881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40215" h="588151">
                  <a:moveTo>
                    <a:pt x="840215" y="0"/>
                  </a:moveTo>
                  <a:lnTo>
                    <a:pt x="840215" y="382298"/>
                  </a:lnTo>
                  <a:lnTo>
                    <a:pt x="420107" y="588151"/>
                  </a:lnTo>
                  <a:lnTo>
                    <a:pt x="0" y="382298"/>
                  </a:lnTo>
                  <a:lnTo>
                    <a:pt x="0" y="0"/>
                  </a:lnTo>
                  <a:lnTo>
                    <a:pt x="420107" y="205853"/>
                  </a:lnTo>
                  <a:lnTo>
                    <a:pt x="840215" y="0"/>
                  </a:lnTo>
                  <a:close/>
                </a:path>
              </a:pathLst>
            </a:custGeom>
            <a:solidFill>
              <a:srgbClr val="931B1B"/>
            </a:solidFill>
          </p:spPr>
          <p:style>
            <a:lnRef idx="2">
              <a:schemeClr val="accent3">
                <a:hueOff val="2710599"/>
                <a:satOff val="100000"/>
                <a:lumOff val="-14706"/>
                <a:alphaOff val="0"/>
              </a:schemeClr>
            </a:lnRef>
            <a:fillRef idx="1">
              <a:scrgbClr r="0" g="0" b="0"/>
            </a:fillRef>
            <a:effectRef idx="0">
              <a:schemeClr val="accent3">
                <a:hueOff val="2710599"/>
                <a:satOff val="100000"/>
                <a:lumOff val="-14706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0161" tIns="304236" rIns="10159" bIns="304235" numCol="1" spcCol="1270" anchor="ctr" anchorCtr="0">
              <a:noAutofit/>
            </a:bodyPr>
            <a:lstStyle/>
            <a:p>
              <a:pPr marL="0" lvl="0" indent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l-GR" sz="1600" kern="1200" dirty="0"/>
                <a:t>6.</a:t>
              </a:r>
            </a:p>
          </p:txBody>
        </p:sp>
        <p:sp>
          <p:nvSpPr>
            <p:cNvPr id="19" name="Ελεύθερη σχεδίαση: Σχήμα 18">
              <a:extLst>
                <a:ext uri="{FF2B5EF4-FFF2-40B4-BE49-F238E27FC236}">
                  <a16:creationId xmlns="" xmlns:a16="http://schemas.microsoft.com/office/drawing/2014/main" id="{EF6DE005-E510-442B-BA4B-EC75BEC7DE2D}"/>
                </a:ext>
              </a:extLst>
            </p:cNvPr>
            <p:cNvSpPr/>
            <p:nvPr/>
          </p:nvSpPr>
          <p:spPr>
            <a:xfrm>
              <a:off x="2112151" y="5106393"/>
              <a:ext cx="5988240" cy="546141"/>
            </a:xfrm>
            <a:custGeom>
              <a:avLst/>
              <a:gdLst>
                <a:gd name="connsiteX0" fmla="*/ 91025 w 546140"/>
                <a:gd name="connsiteY0" fmla="*/ 0 h 5988240"/>
                <a:gd name="connsiteX1" fmla="*/ 455115 w 546140"/>
                <a:gd name="connsiteY1" fmla="*/ 0 h 5988240"/>
                <a:gd name="connsiteX2" fmla="*/ 546140 w 546140"/>
                <a:gd name="connsiteY2" fmla="*/ 91025 h 5988240"/>
                <a:gd name="connsiteX3" fmla="*/ 546140 w 546140"/>
                <a:gd name="connsiteY3" fmla="*/ 5988240 h 5988240"/>
                <a:gd name="connsiteX4" fmla="*/ 546140 w 546140"/>
                <a:gd name="connsiteY4" fmla="*/ 5988240 h 5988240"/>
                <a:gd name="connsiteX5" fmla="*/ 0 w 546140"/>
                <a:gd name="connsiteY5" fmla="*/ 5988240 h 5988240"/>
                <a:gd name="connsiteX6" fmla="*/ 0 w 546140"/>
                <a:gd name="connsiteY6" fmla="*/ 5988240 h 5988240"/>
                <a:gd name="connsiteX7" fmla="*/ 0 w 546140"/>
                <a:gd name="connsiteY7" fmla="*/ 91025 h 5988240"/>
                <a:gd name="connsiteX8" fmla="*/ 91025 w 546140"/>
                <a:gd name="connsiteY8" fmla="*/ 0 h 5988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46140" h="5988240">
                  <a:moveTo>
                    <a:pt x="546140" y="998062"/>
                  </a:moveTo>
                  <a:lnTo>
                    <a:pt x="546140" y="4990178"/>
                  </a:lnTo>
                  <a:cubicBezTo>
                    <a:pt x="546140" y="5541393"/>
                    <a:pt x="542423" y="5988235"/>
                    <a:pt x="537838" y="5988235"/>
                  </a:cubicBezTo>
                  <a:lnTo>
                    <a:pt x="0" y="5988235"/>
                  </a:lnTo>
                  <a:lnTo>
                    <a:pt x="0" y="5988235"/>
                  </a:lnTo>
                  <a:lnTo>
                    <a:pt x="0" y="5"/>
                  </a:lnTo>
                  <a:lnTo>
                    <a:pt x="0" y="5"/>
                  </a:lnTo>
                  <a:lnTo>
                    <a:pt x="537838" y="5"/>
                  </a:lnTo>
                  <a:cubicBezTo>
                    <a:pt x="542423" y="5"/>
                    <a:pt x="546140" y="446847"/>
                    <a:pt x="546140" y="998062"/>
                  </a:cubicBezTo>
                  <a:close/>
                </a:path>
              </a:pathLst>
            </a:custGeom>
            <a:ln>
              <a:solidFill>
                <a:srgbClr val="931B1B"/>
              </a:solidFill>
            </a:ln>
          </p:spPr>
          <p:style>
            <a:lnRef idx="2">
              <a:scrgbClr r="0" g="0" b="0"/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56464" tIns="40631" rIns="40630" bIns="40630" numCol="1" spcCol="1270" anchor="ctr" anchorCtr="0">
              <a:noAutofit/>
            </a:bodyPr>
            <a:lstStyle/>
            <a:p>
              <a:pPr marL="228600" lvl="1" indent="-228600" algn="l" defTabSz="9779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l-GR" sz="2200" dirty="0" smtClean="0"/>
                <a:t>Σ</a:t>
              </a:r>
              <a:r>
                <a:rPr lang="el-GR" sz="2200" kern="1200" dirty="0" smtClean="0"/>
                <a:t>υμπεράσματα / Προτάσεις</a:t>
              </a:r>
              <a:endParaRPr lang="el-GR" sz="2200" kern="1200" dirty="0"/>
            </a:p>
          </p:txBody>
        </p:sp>
      </p:grpSp>
      <p:grpSp>
        <p:nvGrpSpPr>
          <p:cNvPr id="24" name="Ομάδα 23">
            <a:extLst>
              <a:ext uri="{FF2B5EF4-FFF2-40B4-BE49-F238E27FC236}">
                <a16:creationId xmlns="" xmlns:a16="http://schemas.microsoft.com/office/drawing/2014/main" id="{2E140865-F399-4CA6-A887-84F38471743B}"/>
              </a:ext>
            </a:extLst>
          </p:cNvPr>
          <p:cNvGrpSpPr/>
          <p:nvPr/>
        </p:nvGrpSpPr>
        <p:grpSpPr>
          <a:xfrm>
            <a:off x="1524000" y="4365049"/>
            <a:ext cx="6576391" cy="840216"/>
            <a:chOff x="1524000" y="4365049"/>
            <a:chExt cx="6576391" cy="840216"/>
          </a:xfrm>
        </p:grpSpPr>
        <p:sp>
          <p:nvSpPr>
            <p:cNvPr id="16" name="Ελεύθερη σχεδίαση: Σχήμα 15">
              <a:extLst>
                <a:ext uri="{FF2B5EF4-FFF2-40B4-BE49-F238E27FC236}">
                  <a16:creationId xmlns="" xmlns:a16="http://schemas.microsoft.com/office/drawing/2014/main" id="{ADCB52D3-9CD3-4117-8EF1-32DDF5822279}"/>
                </a:ext>
              </a:extLst>
            </p:cNvPr>
            <p:cNvSpPr/>
            <p:nvPr/>
          </p:nvSpPr>
          <p:spPr>
            <a:xfrm>
              <a:off x="1524000" y="4365050"/>
              <a:ext cx="588151" cy="840215"/>
            </a:xfrm>
            <a:custGeom>
              <a:avLst/>
              <a:gdLst>
                <a:gd name="connsiteX0" fmla="*/ 0 w 840215"/>
                <a:gd name="connsiteY0" fmla="*/ 0 h 588151"/>
                <a:gd name="connsiteX1" fmla="*/ 546140 w 840215"/>
                <a:gd name="connsiteY1" fmla="*/ 0 h 588151"/>
                <a:gd name="connsiteX2" fmla="*/ 840215 w 840215"/>
                <a:gd name="connsiteY2" fmla="*/ 294076 h 588151"/>
                <a:gd name="connsiteX3" fmla="*/ 546140 w 840215"/>
                <a:gd name="connsiteY3" fmla="*/ 588151 h 588151"/>
                <a:gd name="connsiteX4" fmla="*/ 0 w 840215"/>
                <a:gd name="connsiteY4" fmla="*/ 588151 h 588151"/>
                <a:gd name="connsiteX5" fmla="*/ 294076 w 840215"/>
                <a:gd name="connsiteY5" fmla="*/ 294076 h 588151"/>
                <a:gd name="connsiteX6" fmla="*/ 0 w 840215"/>
                <a:gd name="connsiteY6" fmla="*/ 0 h 5881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40215" h="588151">
                  <a:moveTo>
                    <a:pt x="840215" y="0"/>
                  </a:moveTo>
                  <a:lnTo>
                    <a:pt x="840215" y="382298"/>
                  </a:lnTo>
                  <a:lnTo>
                    <a:pt x="420107" y="588151"/>
                  </a:lnTo>
                  <a:lnTo>
                    <a:pt x="0" y="382298"/>
                  </a:lnTo>
                  <a:lnTo>
                    <a:pt x="0" y="0"/>
                  </a:lnTo>
                  <a:lnTo>
                    <a:pt x="420107" y="205853"/>
                  </a:lnTo>
                  <a:lnTo>
                    <a:pt x="840215" y="0"/>
                  </a:lnTo>
                  <a:close/>
                </a:path>
              </a:pathLst>
            </a:custGeom>
          </p:spPr>
          <p:style>
            <a:lnRef idx="2">
              <a:schemeClr val="accent3">
                <a:hueOff val="2168479"/>
                <a:satOff val="80000"/>
                <a:lumOff val="-11765"/>
                <a:alphaOff val="0"/>
              </a:schemeClr>
            </a:lnRef>
            <a:fillRef idx="1">
              <a:schemeClr val="accent3">
                <a:hueOff val="2168479"/>
                <a:satOff val="80000"/>
                <a:lumOff val="-11765"/>
                <a:alphaOff val="0"/>
              </a:schemeClr>
            </a:fillRef>
            <a:effectRef idx="0">
              <a:schemeClr val="accent3">
                <a:hueOff val="2168479"/>
                <a:satOff val="80000"/>
                <a:lumOff val="-11765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0161" tIns="304236" rIns="10159" bIns="304235" numCol="1" spcCol="1270" anchor="ctr" anchorCtr="0">
              <a:noAutofit/>
            </a:bodyPr>
            <a:lstStyle/>
            <a:p>
              <a:pPr marL="0" lvl="0" indent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l-GR" sz="1600" kern="1200" dirty="0"/>
                <a:t>5.</a:t>
              </a:r>
            </a:p>
          </p:txBody>
        </p:sp>
        <p:sp>
          <p:nvSpPr>
            <p:cNvPr id="17" name="Ελεύθερη σχεδίαση: Σχήμα 16">
              <a:extLst>
                <a:ext uri="{FF2B5EF4-FFF2-40B4-BE49-F238E27FC236}">
                  <a16:creationId xmlns="" xmlns:a16="http://schemas.microsoft.com/office/drawing/2014/main" id="{06E47E9D-BFF4-443C-8AC9-AEBE7018D446}"/>
                </a:ext>
              </a:extLst>
            </p:cNvPr>
            <p:cNvSpPr/>
            <p:nvPr/>
          </p:nvSpPr>
          <p:spPr>
            <a:xfrm>
              <a:off x="2112151" y="4365049"/>
              <a:ext cx="5988240" cy="546141"/>
            </a:xfrm>
            <a:custGeom>
              <a:avLst/>
              <a:gdLst>
                <a:gd name="connsiteX0" fmla="*/ 91025 w 546140"/>
                <a:gd name="connsiteY0" fmla="*/ 0 h 5988240"/>
                <a:gd name="connsiteX1" fmla="*/ 455115 w 546140"/>
                <a:gd name="connsiteY1" fmla="*/ 0 h 5988240"/>
                <a:gd name="connsiteX2" fmla="*/ 546140 w 546140"/>
                <a:gd name="connsiteY2" fmla="*/ 91025 h 5988240"/>
                <a:gd name="connsiteX3" fmla="*/ 546140 w 546140"/>
                <a:gd name="connsiteY3" fmla="*/ 5988240 h 5988240"/>
                <a:gd name="connsiteX4" fmla="*/ 546140 w 546140"/>
                <a:gd name="connsiteY4" fmla="*/ 5988240 h 5988240"/>
                <a:gd name="connsiteX5" fmla="*/ 0 w 546140"/>
                <a:gd name="connsiteY5" fmla="*/ 5988240 h 5988240"/>
                <a:gd name="connsiteX6" fmla="*/ 0 w 546140"/>
                <a:gd name="connsiteY6" fmla="*/ 5988240 h 5988240"/>
                <a:gd name="connsiteX7" fmla="*/ 0 w 546140"/>
                <a:gd name="connsiteY7" fmla="*/ 91025 h 5988240"/>
                <a:gd name="connsiteX8" fmla="*/ 91025 w 546140"/>
                <a:gd name="connsiteY8" fmla="*/ 0 h 5988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46140" h="5988240">
                  <a:moveTo>
                    <a:pt x="546140" y="998062"/>
                  </a:moveTo>
                  <a:lnTo>
                    <a:pt x="546140" y="4990178"/>
                  </a:lnTo>
                  <a:cubicBezTo>
                    <a:pt x="546140" y="5541393"/>
                    <a:pt x="542423" y="5988235"/>
                    <a:pt x="537838" y="5988235"/>
                  </a:cubicBezTo>
                  <a:lnTo>
                    <a:pt x="0" y="5988235"/>
                  </a:lnTo>
                  <a:lnTo>
                    <a:pt x="0" y="5988235"/>
                  </a:lnTo>
                  <a:lnTo>
                    <a:pt x="0" y="5"/>
                  </a:lnTo>
                  <a:lnTo>
                    <a:pt x="0" y="5"/>
                  </a:lnTo>
                  <a:lnTo>
                    <a:pt x="537838" y="5"/>
                  </a:lnTo>
                  <a:cubicBezTo>
                    <a:pt x="542423" y="5"/>
                    <a:pt x="546140" y="446847"/>
                    <a:pt x="546140" y="998062"/>
                  </a:cubicBezTo>
                  <a:close/>
                </a:path>
              </a:pathLst>
            </a:custGeom>
          </p:spPr>
          <p:style>
            <a:lnRef idx="2">
              <a:schemeClr val="accent3">
                <a:hueOff val="2168479"/>
                <a:satOff val="80000"/>
                <a:lumOff val="-11765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56464" tIns="40630" rIns="40630" bIns="40631" numCol="1" spcCol="1270" anchor="ctr" anchorCtr="0">
              <a:noAutofit/>
            </a:bodyPr>
            <a:lstStyle/>
            <a:p>
              <a:pPr marL="228600" lvl="1" indent="-228600" algn="l" defTabSz="9779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l-GR" sz="2200" kern="1200" dirty="0" smtClean="0"/>
                <a:t>Παρουσίαση /Σχολιασμός Δεδομένων  Έρευνας </a:t>
              </a:r>
              <a:endParaRPr lang="el-GR" sz="2200" kern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1368895231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Θέση περιεχομένου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21672455"/>
              </p:ext>
            </p:extLst>
          </p:nvPr>
        </p:nvGraphicFramePr>
        <p:xfrm>
          <a:off x="628650" y="1825625"/>
          <a:ext cx="78867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Τίτλος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3600" dirty="0" smtClean="0"/>
              <a:t>6. Θεωρητικό Πλαίσιο Έρευνας 1/</a:t>
            </a:r>
            <a:r>
              <a:rPr lang="en-US" sz="3600" dirty="0" smtClean="0"/>
              <a:t>3</a:t>
            </a:r>
            <a:endParaRPr lang="el-GR" sz="3600" dirty="0"/>
          </a:p>
        </p:txBody>
      </p:sp>
    </p:spTree>
    <p:extLst>
      <p:ext uri="{BB962C8B-B14F-4D97-AF65-F5344CB8AC3E}">
        <p14:creationId xmlns:p14="http://schemas.microsoft.com/office/powerpoint/2010/main" val="1037125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405208" y="548680"/>
            <a:ext cx="7199240" cy="765652"/>
          </a:xfrm>
        </p:spPr>
        <p:txBody>
          <a:bodyPr>
            <a:noAutofit/>
          </a:bodyPr>
          <a:lstStyle/>
          <a:p>
            <a:r>
              <a:rPr lang="el-GR" sz="3600" smtClean="0"/>
              <a:t>7. Θεωρητικό Πλαίσιο Έρευνας 2/</a:t>
            </a:r>
            <a:r>
              <a:rPr lang="en-US" sz="3600" smtClean="0"/>
              <a:t>3</a:t>
            </a:r>
            <a:endParaRPr lang="el-GR" sz="3600" b="1" dirty="0"/>
          </a:p>
        </p:txBody>
      </p:sp>
      <p:sp>
        <p:nvSpPr>
          <p:cNvPr id="8" name="Ελεύθερη σχεδίαση: Σχήμα 7">
            <a:extLst>
              <a:ext uri="{FF2B5EF4-FFF2-40B4-BE49-F238E27FC236}">
                <a16:creationId xmlns="" xmlns:a16="http://schemas.microsoft.com/office/drawing/2014/main" id="{C706B35D-A947-491F-9300-FD3DC4207115}"/>
              </a:ext>
            </a:extLst>
          </p:cNvPr>
          <p:cNvSpPr/>
          <p:nvPr/>
        </p:nvSpPr>
        <p:spPr>
          <a:xfrm>
            <a:off x="3059832" y="1383746"/>
            <a:ext cx="3509865" cy="954107"/>
          </a:xfrm>
          <a:custGeom>
            <a:avLst/>
            <a:gdLst>
              <a:gd name="connsiteX0" fmla="*/ 0 w 6095999"/>
              <a:gd name="connsiteY0" fmla="*/ 101600 h 1016000"/>
              <a:gd name="connsiteX1" fmla="*/ 101600 w 6095999"/>
              <a:gd name="connsiteY1" fmla="*/ 0 h 1016000"/>
              <a:gd name="connsiteX2" fmla="*/ 5994399 w 6095999"/>
              <a:gd name="connsiteY2" fmla="*/ 0 h 1016000"/>
              <a:gd name="connsiteX3" fmla="*/ 6095999 w 6095999"/>
              <a:gd name="connsiteY3" fmla="*/ 101600 h 1016000"/>
              <a:gd name="connsiteX4" fmla="*/ 6095999 w 6095999"/>
              <a:gd name="connsiteY4" fmla="*/ 914400 h 1016000"/>
              <a:gd name="connsiteX5" fmla="*/ 5994399 w 6095999"/>
              <a:gd name="connsiteY5" fmla="*/ 1016000 h 1016000"/>
              <a:gd name="connsiteX6" fmla="*/ 101600 w 6095999"/>
              <a:gd name="connsiteY6" fmla="*/ 1016000 h 1016000"/>
              <a:gd name="connsiteX7" fmla="*/ 0 w 6095999"/>
              <a:gd name="connsiteY7" fmla="*/ 914400 h 1016000"/>
              <a:gd name="connsiteX8" fmla="*/ 0 w 6095999"/>
              <a:gd name="connsiteY8" fmla="*/ 101600 h 10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095999" h="1016000">
                <a:moveTo>
                  <a:pt x="0" y="101600"/>
                </a:moveTo>
                <a:cubicBezTo>
                  <a:pt x="0" y="45488"/>
                  <a:pt x="45488" y="0"/>
                  <a:pt x="101600" y="0"/>
                </a:cubicBezTo>
                <a:lnTo>
                  <a:pt x="5994399" y="0"/>
                </a:lnTo>
                <a:cubicBezTo>
                  <a:pt x="6050511" y="0"/>
                  <a:pt x="6095999" y="45488"/>
                  <a:pt x="6095999" y="101600"/>
                </a:cubicBezTo>
                <a:lnTo>
                  <a:pt x="6095999" y="914400"/>
                </a:lnTo>
                <a:cubicBezTo>
                  <a:pt x="6095999" y="970512"/>
                  <a:pt x="6050511" y="1016000"/>
                  <a:pt x="5994399" y="1016000"/>
                </a:cubicBezTo>
                <a:lnTo>
                  <a:pt x="101600" y="1016000"/>
                </a:lnTo>
                <a:cubicBezTo>
                  <a:pt x="45488" y="1016000"/>
                  <a:pt x="0" y="970512"/>
                  <a:pt x="0" y="914400"/>
                </a:cubicBezTo>
                <a:lnTo>
                  <a:pt x="0" y="101600"/>
                </a:lnTo>
                <a:close/>
              </a:path>
            </a:pathLst>
          </a:custGeom>
          <a:solidFill>
            <a:srgbClr val="931B1B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5958" tIns="80558" rIns="105958" bIns="80558" numCol="1" spcCol="1270" anchor="ctr" anchorCtr="0">
            <a:noAutofit/>
          </a:bodyPr>
          <a:lstStyle/>
          <a:p>
            <a:pPr marL="0" lvl="0" indent="0" algn="ctr" defTabSz="1778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l-GR" sz="3200" kern="1200" dirty="0"/>
              <a:t>Εξ αποστάσεως εκπαίδευση</a:t>
            </a:r>
          </a:p>
        </p:txBody>
      </p:sp>
      <p:sp>
        <p:nvSpPr>
          <p:cNvPr id="10" name="Ελεύθερη σχεδίαση: Σχήμα 9">
            <a:extLst>
              <a:ext uri="{FF2B5EF4-FFF2-40B4-BE49-F238E27FC236}">
                <a16:creationId xmlns="" xmlns:a16="http://schemas.microsoft.com/office/drawing/2014/main" id="{952E9161-EEA7-4537-B354-F375D133543A}"/>
              </a:ext>
            </a:extLst>
          </p:cNvPr>
          <p:cNvSpPr/>
          <p:nvPr/>
        </p:nvSpPr>
        <p:spPr>
          <a:xfrm>
            <a:off x="1405208" y="2788150"/>
            <a:ext cx="2543944" cy="1016000"/>
          </a:xfrm>
          <a:custGeom>
            <a:avLst/>
            <a:gdLst>
              <a:gd name="connsiteX0" fmla="*/ 0 w 5019040"/>
              <a:gd name="connsiteY0" fmla="*/ 169367 h 1016000"/>
              <a:gd name="connsiteX1" fmla="*/ 169367 w 5019040"/>
              <a:gd name="connsiteY1" fmla="*/ 0 h 1016000"/>
              <a:gd name="connsiteX2" fmla="*/ 4849673 w 5019040"/>
              <a:gd name="connsiteY2" fmla="*/ 0 h 1016000"/>
              <a:gd name="connsiteX3" fmla="*/ 5019040 w 5019040"/>
              <a:gd name="connsiteY3" fmla="*/ 169367 h 1016000"/>
              <a:gd name="connsiteX4" fmla="*/ 5019040 w 5019040"/>
              <a:gd name="connsiteY4" fmla="*/ 846633 h 1016000"/>
              <a:gd name="connsiteX5" fmla="*/ 4849673 w 5019040"/>
              <a:gd name="connsiteY5" fmla="*/ 1016000 h 1016000"/>
              <a:gd name="connsiteX6" fmla="*/ 169367 w 5019040"/>
              <a:gd name="connsiteY6" fmla="*/ 1016000 h 1016000"/>
              <a:gd name="connsiteX7" fmla="*/ 0 w 5019040"/>
              <a:gd name="connsiteY7" fmla="*/ 846633 h 1016000"/>
              <a:gd name="connsiteX8" fmla="*/ 0 w 5019040"/>
              <a:gd name="connsiteY8" fmla="*/ 169367 h 10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019040" h="1016000">
                <a:moveTo>
                  <a:pt x="0" y="169367"/>
                </a:moveTo>
                <a:cubicBezTo>
                  <a:pt x="0" y="75828"/>
                  <a:pt x="75828" y="0"/>
                  <a:pt x="169367" y="0"/>
                </a:cubicBezTo>
                <a:lnTo>
                  <a:pt x="4849673" y="0"/>
                </a:lnTo>
                <a:cubicBezTo>
                  <a:pt x="4943212" y="0"/>
                  <a:pt x="5019040" y="75828"/>
                  <a:pt x="5019040" y="169367"/>
                </a:cubicBezTo>
                <a:lnTo>
                  <a:pt x="5019040" y="846633"/>
                </a:lnTo>
                <a:cubicBezTo>
                  <a:pt x="5019040" y="940172"/>
                  <a:pt x="4943212" y="1016000"/>
                  <a:pt x="4849673" y="1016000"/>
                </a:cubicBezTo>
                <a:lnTo>
                  <a:pt x="169367" y="1016000"/>
                </a:lnTo>
                <a:cubicBezTo>
                  <a:pt x="75828" y="1016000"/>
                  <a:pt x="0" y="940172"/>
                  <a:pt x="0" y="846633"/>
                </a:cubicBezTo>
                <a:lnTo>
                  <a:pt x="0" y="169367"/>
                </a:lnTo>
                <a:close/>
              </a:path>
            </a:pathLst>
          </a:custGeom>
          <a:solidFill>
            <a:srgbClr val="BF9000"/>
          </a:solidFill>
          <a:ln>
            <a:solidFill>
              <a:srgbClr val="BF9000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77190" tIns="277190" rIns="277190" bIns="277190" numCol="1" spcCol="1270" anchor="ctr" anchorCtr="0">
            <a:noAutofit/>
          </a:bodyPr>
          <a:lstStyle/>
          <a:p>
            <a:pPr marL="0" lvl="0" indent="0" algn="ctr" defTabSz="1422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l-GR" sz="2000" dirty="0" smtClean="0"/>
              <a:t>Ορισμός </a:t>
            </a:r>
            <a:endParaRPr lang="el-GR" sz="2000" kern="1200" dirty="0"/>
          </a:p>
        </p:txBody>
      </p:sp>
      <p:sp>
        <p:nvSpPr>
          <p:cNvPr id="12" name="Ελεύθερη σχεδίαση: Σχήμα 11">
            <a:extLst>
              <a:ext uri="{FF2B5EF4-FFF2-40B4-BE49-F238E27FC236}">
                <a16:creationId xmlns="" xmlns:a16="http://schemas.microsoft.com/office/drawing/2014/main" id="{11049AD3-F8C8-48D2-A653-8DC063514EA9}"/>
              </a:ext>
            </a:extLst>
          </p:cNvPr>
          <p:cNvSpPr/>
          <p:nvPr/>
        </p:nvSpPr>
        <p:spPr>
          <a:xfrm>
            <a:off x="5874706" y="2407267"/>
            <a:ext cx="2711082" cy="1021733"/>
          </a:xfrm>
          <a:custGeom>
            <a:avLst/>
            <a:gdLst>
              <a:gd name="connsiteX0" fmla="*/ 0 w 5019040"/>
              <a:gd name="connsiteY0" fmla="*/ 169367 h 1016000"/>
              <a:gd name="connsiteX1" fmla="*/ 169367 w 5019040"/>
              <a:gd name="connsiteY1" fmla="*/ 0 h 1016000"/>
              <a:gd name="connsiteX2" fmla="*/ 4849673 w 5019040"/>
              <a:gd name="connsiteY2" fmla="*/ 0 h 1016000"/>
              <a:gd name="connsiteX3" fmla="*/ 5019040 w 5019040"/>
              <a:gd name="connsiteY3" fmla="*/ 169367 h 1016000"/>
              <a:gd name="connsiteX4" fmla="*/ 5019040 w 5019040"/>
              <a:gd name="connsiteY4" fmla="*/ 846633 h 1016000"/>
              <a:gd name="connsiteX5" fmla="*/ 4849673 w 5019040"/>
              <a:gd name="connsiteY5" fmla="*/ 1016000 h 1016000"/>
              <a:gd name="connsiteX6" fmla="*/ 169367 w 5019040"/>
              <a:gd name="connsiteY6" fmla="*/ 1016000 h 1016000"/>
              <a:gd name="connsiteX7" fmla="*/ 0 w 5019040"/>
              <a:gd name="connsiteY7" fmla="*/ 846633 h 1016000"/>
              <a:gd name="connsiteX8" fmla="*/ 0 w 5019040"/>
              <a:gd name="connsiteY8" fmla="*/ 169367 h 10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019040" h="1016000">
                <a:moveTo>
                  <a:pt x="0" y="169367"/>
                </a:moveTo>
                <a:cubicBezTo>
                  <a:pt x="0" y="75828"/>
                  <a:pt x="75828" y="0"/>
                  <a:pt x="169367" y="0"/>
                </a:cubicBezTo>
                <a:lnTo>
                  <a:pt x="4849673" y="0"/>
                </a:lnTo>
                <a:cubicBezTo>
                  <a:pt x="4943212" y="0"/>
                  <a:pt x="5019040" y="75828"/>
                  <a:pt x="5019040" y="169367"/>
                </a:cubicBezTo>
                <a:lnTo>
                  <a:pt x="5019040" y="846633"/>
                </a:lnTo>
                <a:cubicBezTo>
                  <a:pt x="5019040" y="940172"/>
                  <a:pt x="4943212" y="1016000"/>
                  <a:pt x="4849673" y="1016000"/>
                </a:cubicBezTo>
                <a:lnTo>
                  <a:pt x="169367" y="1016000"/>
                </a:lnTo>
                <a:cubicBezTo>
                  <a:pt x="75828" y="1016000"/>
                  <a:pt x="0" y="940172"/>
                  <a:pt x="0" y="846633"/>
                </a:cubicBezTo>
                <a:lnTo>
                  <a:pt x="0" y="169367"/>
                </a:lnTo>
                <a:close/>
              </a:path>
            </a:pathLst>
          </a:custGeom>
          <a:solidFill>
            <a:srgbClr val="BF9000"/>
          </a:solidFill>
          <a:ln>
            <a:solidFill>
              <a:srgbClr val="BF9000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77190" tIns="277190" rIns="277190" bIns="277190" numCol="1" spcCol="1270" anchor="ctr" anchorCtr="0">
            <a:noAutofit/>
          </a:bodyPr>
          <a:lstStyle/>
          <a:p>
            <a:pPr marL="0" lvl="0" indent="0" algn="ctr" defTabSz="1422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l-GR" sz="2000" dirty="0" smtClean="0"/>
              <a:t>Το Ε.Υ. στην Εξ Αποστάσεως Εκπαίδευση</a:t>
            </a:r>
            <a:endParaRPr lang="el-GR" sz="2000" kern="1200" dirty="0"/>
          </a:p>
        </p:txBody>
      </p:sp>
      <p:sp>
        <p:nvSpPr>
          <p:cNvPr id="13" name="Ελεύθερη σχεδίαση: Σχήμα 12">
            <a:extLst>
              <a:ext uri="{FF2B5EF4-FFF2-40B4-BE49-F238E27FC236}">
                <a16:creationId xmlns="" xmlns:a16="http://schemas.microsoft.com/office/drawing/2014/main" id="{B20CF0A4-4CC9-48BF-ACE3-2952E432A87C}"/>
              </a:ext>
            </a:extLst>
          </p:cNvPr>
          <p:cNvSpPr/>
          <p:nvPr/>
        </p:nvSpPr>
        <p:spPr>
          <a:xfrm>
            <a:off x="5144793" y="3594299"/>
            <a:ext cx="3834047" cy="2839517"/>
          </a:xfrm>
          <a:custGeom>
            <a:avLst/>
            <a:gdLst>
              <a:gd name="connsiteX0" fmla="*/ 0 w 5019040"/>
              <a:gd name="connsiteY0" fmla="*/ 169367 h 1016000"/>
              <a:gd name="connsiteX1" fmla="*/ 169367 w 5019040"/>
              <a:gd name="connsiteY1" fmla="*/ 0 h 1016000"/>
              <a:gd name="connsiteX2" fmla="*/ 4849673 w 5019040"/>
              <a:gd name="connsiteY2" fmla="*/ 0 h 1016000"/>
              <a:gd name="connsiteX3" fmla="*/ 5019040 w 5019040"/>
              <a:gd name="connsiteY3" fmla="*/ 169367 h 1016000"/>
              <a:gd name="connsiteX4" fmla="*/ 5019040 w 5019040"/>
              <a:gd name="connsiteY4" fmla="*/ 846633 h 1016000"/>
              <a:gd name="connsiteX5" fmla="*/ 4849673 w 5019040"/>
              <a:gd name="connsiteY5" fmla="*/ 1016000 h 1016000"/>
              <a:gd name="connsiteX6" fmla="*/ 169367 w 5019040"/>
              <a:gd name="connsiteY6" fmla="*/ 1016000 h 1016000"/>
              <a:gd name="connsiteX7" fmla="*/ 0 w 5019040"/>
              <a:gd name="connsiteY7" fmla="*/ 846633 h 1016000"/>
              <a:gd name="connsiteX8" fmla="*/ 0 w 5019040"/>
              <a:gd name="connsiteY8" fmla="*/ 169367 h 10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019040" h="1016000">
                <a:moveTo>
                  <a:pt x="0" y="169367"/>
                </a:moveTo>
                <a:cubicBezTo>
                  <a:pt x="0" y="75828"/>
                  <a:pt x="75828" y="0"/>
                  <a:pt x="169367" y="0"/>
                </a:cubicBezTo>
                <a:lnTo>
                  <a:pt x="4849673" y="0"/>
                </a:lnTo>
                <a:cubicBezTo>
                  <a:pt x="4943212" y="0"/>
                  <a:pt x="5019040" y="75828"/>
                  <a:pt x="5019040" y="169367"/>
                </a:cubicBezTo>
                <a:lnTo>
                  <a:pt x="5019040" y="846633"/>
                </a:lnTo>
                <a:cubicBezTo>
                  <a:pt x="5019040" y="940172"/>
                  <a:pt x="4943212" y="1016000"/>
                  <a:pt x="4849673" y="1016000"/>
                </a:cubicBezTo>
                <a:lnTo>
                  <a:pt x="169367" y="1016000"/>
                </a:lnTo>
                <a:cubicBezTo>
                  <a:pt x="75828" y="1016000"/>
                  <a:pt x="0" y="940172"/>
                  <a:pt x="0" y="846633"/>
                </a:cubicBezTo>
                <a:lnTo>
                  <a:pt x="0" y="169367"/>
                </a:lnTo>
                <a:close/>
              </a:path>
            </a:pathLst>
          </a:custGeom>
          <a:solidFill>
            <a:srgbClr val="7F6000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77190" tIns="277190" rIns="277190" bIns="277190" numCol="1" spcCol="1270" anchor="ctr" anchorCtr="0">
            <a:noAutofit/>
          </a:bodyPr>
          <a:lstStyle/>
          <a:p>
            <a:pPr lvl="0" defTabSz="1422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l-GR" sz="1600" dirty="0" smtClean="0"/>
              <a:t>Βασικές Αρχές Δημιουργίας Ε.Υ. με τη Μεθοδολογία της </a:t>
            </a:r>
            <a:r>
              <a:rPr lang="el-GR" sz="1600" dirty="0" err="1" smtClean="0"/>
              <a:t>ΕξΑΕ</a:t>
            </a:r>
            <a:endParaRPr lang="el-GR" sz="1600" dirty="0" smtClean="0"/>
          </a:p>
          <a:p>
            <a:pPr marL="285750" lvl="0" indent="-285750" defTabSz="1422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Arial" panose="020B0604020202020204" pitchFamily="34" charset="0"/>
              <a:buChar char="•"/>
            </a:pPr>
            <a:r>
              <a:rPr lang="el-GR" sz="1600" kern="1200" dirty="0" smtClean="0"/>
              <a:t>Τα χαρακτηριστικά του Ε.Υ. κατά </a:t>
            </a:r>
            <a:r>
              <a:rPr lang="en-US" sz="1600" kern="1200" dirty="0" smtClean="0"/>
              <a:t>Holmberg</a:t>
            </a:r>
          </a:p>
          <a:p>
            <a:pPr marL="285750" lvl="0" indent="-285750" defTabSz="1422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Arial" panose="020B0604020202020204" pitchFamily="34" charset="0"/>
              <a:buChar char="•"/>
            </a:pPr>
            <a:r>
              <a:rPr lang="el-GR" sz="1600" dirty="0" smtClean="0"/>
              <a:t>Οι αρχές σχεδιασμού της </a:t>
            </a:r>
            <a:r>
              <a:rPr lang="en-US" sz="1600" dirty="0" smtClean="0"/>
              <a:t>Mena</a:t>
            </a:r>
            <a:endParaRPr lang="el-GR" sz="1600" dirty="0" smtClean="0"/>
          </a:p>
          <a:p>
            <a:pPr marL="285750" lvl="0" indent="-285750" defTabSz="1422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Arial" panose="020B0604020202020204" pitchFamily="34" charset="0"/>
              <a:buChar char="•"/>
            </a:pPr>
            <a:r>
              <a:rPr lang="el-GR" sz="1600" dirty="0" smtClean="0"/>
              <a:t>Οι επτά αρχές σχεδιασμού Ε.Υ. </a:t>
            </a:r>
            <a:r>
              <a:rPr lang="el-GR" sz="1600" dirty="0" err="1" smtClean="0"/>
              <a:t>Σπανακά</a:t>
            </a:r>
            <a:r>
              <a:rPr lang="el-GR" sz="1600" dirty="0" smtClean="0"/>
              <a:t> &amp; </a:t>
            </a:r>
            <a:r>
              <a:rPr lang="el-GR" sz="1600" dirty="0" err="1" smtClean="0"/>
              <a:t>Λιοναράκης</a:t>
            </a:r>
            <a:endParaRPr lang="el-GR" sz="1600" dirty="0" smtClean="0"/>
          </a:p>
          <a:p>
            <a:pPr marL="285750" lvl="0" indent="-285750" defTabSz="1422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Arial" panose="020B0604020202020204" pitchFamily="34" charset="0"/>
              <a:buChar char="•"/>
            </a:pPr>
            <a:r>
              <a:rPr lang="el-GR" sz="1600" dirty="0" smtClean="0"/>
              <a:t>Οι 12 αρχές </a:t>
            </a:r>
            <a:r>
              <a:rPr lang="el-GR" sz="1600" dirty="0" err="1" smtClean="0"/>
              <a:t>Πολυμεσικής</a:t>
            </a:r>
            <a:r>
              <a:rPr lang="el-GR" sz="1600" dirty="0" smtClean="0"/>
              <a:t> Μάθησης του </a:t>
            </a:r>
            <a:r>
              <a:rPr lang="en-US" sz="1600" dirty="0" smtClean="0"/>
              <a:t>Mayer</a:t>
            </a:r>
            <a:endParaRPr lang="el-GR" sz="1600" dirty="0" smtClean="0"/>
          </a:p>
        </p:txBody>
      </p:sp>
      <p:sp>
        <p:nvSpPr>
          <p:cNvPr id="14" name="Ελεύθερη σχεδίαση: Σχήμα 13">
            <a:extLst>
              <a:ext uri="{FF2B5EF4-FFF2-40B4-BE49-F238E27FC236}">
                <a16:creationId xmlns="" xmlns:a16="http://schemas.microsoft.com/office/drawing/2014/main" id="{AFC2EAFD-B02B-4DBF-A32A-0E1F980098AA}"/>
              </a:ext>
            </a:extLst>
          </p:cNvPr>
          <p:cNvSpPr/>
          <p:nvPr/>
        </p:nvSpPr>
        <p:spPr>
          <a:xfrm>
            <a:off x="1152071" y="4343759"/>
            <a:ext cx="3402000" cy="656913"/>
          </a:xfrm>
          <a:custGeom>
            <a:avLst/>
            <a:gdLst>
              <a:gd name="connsiteX0" fmla="*/ 0 w 5019040"/>
              <a:gd name="connsiteY0" fmla="*/ 169367 h 1016000"/>
              <a:gd name="connsiteX1" fmla="*/ 169367 w 5019040"/>
              <a:gd name="connsiteY1" fmla="*/ 0 h 1016000"/>
              <a:gd name="connsiteX2" fmla="*/ 4849673 w 5019040"/>
              <a:gd name="connsiteY2" fmla="*/ 0 h 1016000"/>
              <a:gd name="connsiteX3" fmla="*/ 5019040 w 5019040"/>
              <a:gd name="connsiteY3" fmla="*/ 169367 h 1016000"/>
              <a:gd name="connsiteX4" fmla="*/ 5019040 w 5019040"/>
              <a:gd name="connsiteY4" fmla="*/ 846633 h 1016000"/>
              <a:gd name="connsiteX5" fmla="*/ 4849673 w 5019040"/>
              <a:gd name="connsiteY5" fmla="*/ 1016000 h 1016000"/>
              <a:gd name="connsiteX6" fmla="*/ 169367 w 5019040"/>
              <a:gd name="connsiteY6" fmla="*/ 1016000 h 1016000"/>
              <a:gd name="connsiteX7" fmla="*/ 0 w 5019040"/>
              <a:gd name="connsiteY7" fmla="*/ 846633 h 1016000"/>
              <a:gd name="connsiteX8" fmla="*/ 0 w 5019040"/>
              <a:gd name="connsiteY8" fmla="*/ 169367 h 10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019040" h="1016000">
                <a:moveTo>
                  <a:pt x="0" y="169367"/>
                </a:moveTo>
                <a:cubicBezTo>
                  <a:pt x="0" y="75828"/>
                  <a:pt x="75828" y="0"/>
                  <a:pt x="169367" y="0"/>
                </a:cubicBezTo>
                <a:lnTo>
                  <a:pt x="4849673" y="0"/>
                </a:lnTo>
                <a:cubicBezTo>
                  <a:pt x="4943212" y="0"/>
                  <a:pt x="5019040" y="75828"/>
                  <a:pt x="5019040" y="169367"/>
                </a:cubicBezTo>
                <a:lnTo>
                  <a:pt x="5019040" y="846633"/>
                </a:lnTo>
                <a:cubicBezTo>
                  <a:pt x="5019040" y="940172"/>
                  <a:pt x="4943212" y="1016000"/>
                  <a:pt x="4849673" y="1016000"/>
                </a:cubicBezTo>
                <a:lnTo>
                  <a:pt x="169367" y="1016000"/>
                </a:lnTo>
                <a:cubicBezTo>
                  <a:pt x="75828" y="1016000"/>
                  <a:pt x="0" y="940172"/>
                  <a:pt x="0" y="846633"/>
                </a:cubicBezTo>
                <a:lnTo>
                  <a:pt x="0" y="169367"/>
                </a:lnTo>
                <a:close/>
              </a:path>
            </a:pathLst>
          </a:custGeom>
          <a:solidFill>
            <a:schemeClr val="accent4">
              <a:lumMod val="5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77190" tIns="277190" rIns="277190" bIns="277190" numCol="1" spcCol="1270" anchor="ctr" anchorCtr="0">
            <a:noAutofit/>
          </a:bodyPr>
          <a:lstStyle/>
          <a:p>
            <a:pPr marL="0" lvl="0" indent="0" algn="ctr" defTabSz="1422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l-GR" sz="1800" dirty="0" smtClean="0"/>
              <a:t>Συμπληρωματική Εξ Αποστάσεως Εκπαίδευση</a:t>
            </a:r>
            <a:endParaRPr lang="el-GR" sz="1800" kern="1200" dirty="0"/>
          </a:p>
        </p:txBody>
      </p:sp>
      <p:sp>
        <p:nvSpPr>
          <p:cNvPr id="17" name="Βέλος: Κάτω 16">
            <a:extLst>
              <a:ext uri="{FF2B5EF4-FFF2-40B4-BE49-F238E27FC236}">
                <a16:creationId xmlns="" xmlns:a16="http://schemas.microsoft.com/office/drawing/2014/main" id="{470422D7-E61F-49C9-AFA9-343A10E32B20}"/>
              </a:ext>
            </a:extLst>
          </p:cNvPr>
          <p:cNvSpPr/>
          <p:nvPr/>
        </p:nvSpPr>
        <p:spPr>
          <a:xfrm rot="3345445">
            <a:off x="4005198" y="2176509"/>
            <a:ext cx="413522" cy="860284"/>
          </a:xfrm>
          <a:prstGeom prst="downArrow">
            <a:avLst/>
          </a:prstGeom>
          <a:solidFill>
            <a:schemeClr val="accent3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8" name="Βέλος: Κάτω 17">
            <a:extLst>
              <a:ext uri="{FF2B5EF4-FFF2-40B4-BE49-F238E27FC236}">
                <a16:creationId xmlns="" xmlns:a16="http://schemas.microsoft.com/office/drawing/2014/main" id="{A672797B-58BF-436F-A006-AAB91846E675}"/>
              </a:ext>
            </a:extLst>
          </p:cNvPr>
          <p:cNvSpPr/>
          <p:nvPr/>
        </p:nvSpPr>
        <p:spPr>
          <a:xfrm rot="18389738">
            <a:off x="5390437" y="2199881"/>
            <a:ext cx="413522" cy="819579"/>
          </a:xfrm>
          <a:prstGeom prst="downArrow">
            <a:avLst/>
          </a:prstGeom>
          <a:solidFill>
            <a:srgbClr val="52525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9" name="Βέλος: Κάτω 18">
            <a:extLst>
              <a:ext uri="{FF2B5EF4-FFF2-40B4-BE49-F238E27FC236}">
                <a16:creationId xmlns="" xmlns:a16="http://schemas.microsoft.com/office/drawing/2014/main" id="{DB196900-3188-4E99-AA17-EAA19132BD12}"/>
              </a:ext>
            </a:extLst>
          </p:cNvPr>
          <p:cNvSpPr/>
          <p:nvPr/>
        </p:nvSpPr>
        <p:spPr>
          <a:xfrm>
            <a:off x="2646310" y="3767695"/>
            <a:ext cx="413522" cy="576064"/>
          </a:xfrm>
          <a:prstGeom prst="downArrow">
            <a:avLst/>
          </a:prstGeom>
          <a:solidFill>
            <a:srgbClr val="52525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0" name="Βέλος: Κάτω 19">
            <a:extLst>
              <a:ext uri="{FF2B5EF4-FFF2-40B4-BE49-F238E27FC236}">
                <a16:creationId xmlns="" xmlns:a16="http://schemas.microsoft.com/office/drawing/2014/main" id="{2EAEDE85-2608-438F-BFB9-728970F21B1B}"/>
              </a:ext>
            </a:extLst>
          </p:cNvPr>
          <p:cNvSpPr/>
          <p:nvPr/>
        </p:nvSpPr>
        <p:spPr>
          <a:xfrm>
            <a:off x="7023486" y="3393560"/>
            <a:ext cx="413522" cy="374135"/>
          </a:xfrm>
          <a:prstGeom prst="downArrow">
            <a:avLst/>
          </a:prstGeom>
          <a:solidFill>
            <a:srgbClr val="52525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5" name="Βέλος: Κάτω 19">
            <a:extLst>
              <a:ext uri="{FF2B5EF4-FFF2-40B4-BE49-F238E27FC236}">
                <a16:creationId xmlns="" xmlns:a16="http://schemas.microsoft.com/office/drawing/2014/main" id="{2EAEDE85-2608-438F-BFB9-728970F21B1B}"/>
              </a:ext>
            </a:extLst>
          </p:cNvPr>
          <p:cNvSpPr/>
          <p:nvPr/>
        </p:nvSpPr>
        <p:spPr>
          <a:xfrm rot="5400000">
            <a:off x="4739478" y="5224296"/>
            <a:ext cx="413522" cy="524707"/>
          </a:xfrm>
          <a:prstGeom prst="downArrow">
            <a:avLst/>
          </a:prstGeom>
          <a:solidFill>
            <a:srgbClr val="52525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3" name="Στρογγυλεμένο ορθογώνιο 2"/>
          <p:cNvSpPr/>
          <p:nvPr/>
        </p:nvSpPr>
        <p:spPr>
          <a:xfrm>
            <a:off x="1152071" y="5128296"/>
            <a:ext cx="3352246" cy="1110512"/>
          </a:xfrm>
          <a:prstGeom prst="roundRect">
            <a:avLst/>
          </a:prstGeom>
          <a:solidFill>
            <a:srgbClr val="BF9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ctr">
              <a:buFont typeface="Wingdings" panose="05000000000000000000" pitchFamily="2" charset="2"/>
              <a:buChar char="Ø"/>
            </a:pPr>
            <a:r>
              <a:rPr lang="el-GR" sz="1800" dirty="0" smtClean="0"/>
              <a:t>Μοντέλα σχεδιασμού Ε.Υ.</a:t>
            </a:r>
          </a:p>
          <a:p>
            <a:pPr marL="342900" indent="-342900" algn="ctr">
              <a:buFont typeface="Wingdings" panose="05000000000000000000" pitchFamily="2" charset="2"/>
              <a:buChar char="Ø"/>
            </a:pPr>
            <a:r>
              <a:rPr lang="el-GR" sz="1800" dirty="0" smtClean="0"/>
              <a:t>Κατηγοριοποίηση κειμένων σύμφωνα με τους </a:t>
            </a:r>
            <a:r>
              <a:rPr lang="en-US" sz="1800" dirty="0" smtClean="0"/>
              <a:t>West &amp; </a:t>
            </a:r>
            <a:r>
              <a:rPr lang="en-US" sz="1800" dirty="0" err="1" smtClean="0"/>
              <a:t>Lionarakis</a:t>
            </a:r>
            <a:r>
              <a:rPr lang="el-GR" sz="1800" dirty="0" smtClean="0"/>
              <a:t> </a:t>
            </a:r>
            <a:endParaRPr lang="el-GR" sz="1800" dirty="0"/>
          </a:p>
        </p:txBody>
      </p:sp>
    </p:spTree>
    <p:extLst>
      <p:ext uri="{BB962C8B-B14F-4D97-AF65-F5344CB8AC3E}">
        <p14:creationId xmlns:p14="http://schemas.microsoft.com/office/powerpoint/2010/main" val="40247451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  <p:bldP spid="12" grpId="0" animBg="1"/>
      <p:bldP spid="13" grpId="0" animBg="1"/>
      <p:bldP spid="14" grpId="0" animBg="1"/>
      <p:bldP spid="17" grpId="0" animBg="1"/>
      <p:bldP spid="18" grpId="0" animBg="1"/>
      <p:bldP spid="19" grpId="0" animBg="1"/>
      <p:bldP spid="20" grpId="0" animBg="1"/>
      <p:bldP spid="15" grpId="0" animBg="1"/>
      <p:bldP spid="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Θέση περιεχομένου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95346290"/>
              </p:ext>
            </p:extLst>
          </p:nvPr>
        </p:nvGraphicFramePr>
        <p:xfrm>
          <a:off x="628650" y="1825625"/>
          <a:ext cx="78867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Τίτλος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3600" dirty="0"/>
              <a:t>8</a:t>
            </a:r>
            <a:r>
              <a:rPr lang="el-GR" sz="3600" dirty="0" smtClean="0"/>
              <a:t>. Θεωρητικό Πλαίσιο Έρευνας 3/3</a:t>
            </a:r>
            <a:endParaRPr lang="el-GR" sz="3600" dirty="0"/>
          </a:p>
        </p:txBody>
      </p:sp>
    </p:spTree>
    <p:extLst>
      <p:ext uri="{BB962C8B-B14F-4D97-AF65-F5344CB8AC3E}">
        <p14:creationId xmlns:p14="http://schemas.microsoft.com/office/powerpoint/2010/main" val="3214476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Θέμα του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350" row="7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5C96662F-1F33-4180-A80D-FEF5F965C681}">
  <we:reference id="wa200001960" version="1.0.0.0" store="el-GR" storeType="OMEX"/>
  <we:alternateReferences>
    <we:reference id="wa200001960" version="1.0.0.0" store="WA200001960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5252</TotalTime>
  <Words>2032</Words>
  <Application>Microsoft Office PowerPoint</Application>
  <PresentationFormat>Προβολή στην οθόνη (4:3)</PresentationFormat>
  <Paragraphs>299</Paragraphs>
  <Slides>24</Slides>
  <Notes>3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8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24</vt:i4>
      </vt:variant>
    </vt:vector>
  </HeadingPairs>
  <TitlesOfParts>
    <vt:vector size="33" baseType="lpstr">
      <vt:lpstr>Yu Gothic Light</vt:lpstr>
      <vt:lpstr>Arial</vt:lpstr>
      <vt:lpstr>Book Antiqua</vt:lpstr>
      <vt:lpstr>Calibri</vt:lpstr>
      <vt:lpstr>Calibri Light</vt:lpstr>
      <vt:lpstr>Symbol</vt:lpstr>
      <vt:lpstr>Times New Roman</vt:lpstr>
      <vt:lpstr>Wingdings</vt:lpstr>
      <vt:lpstr>Θέμα του Office</vt:lpstr>
      <vt:lpstr>Σχεδιασμός και ανάπτυξη εκπαιδευτικού υλικού εξ αποστάσεως εκπαίδευσης για παιδιά που κάνουν κατ’ οίκον διδασκαλία. Μελέτη περίπτωσης στο μάθημα των Μαθηματικών</vt:lpstr>
      <vt:lpstr>1. Σκοπός εργασίας</vt:lpstr>
      <vt:lpstr>2. Συνεισφορά της διπλωματικής</vt:lpstr>
      <vt:lpstr>3. Ερευνητικά Ερωτήματα 1/2</vt:lpstr>
      <vt:lpstr>4. Ερευνητικά Ερωτήματα 2/2</vt:lpstr>
      <vt:lpstr>5. Δομή της εργασίας </vt:lpstr>
      <vt:lpstr>6. Θεωρητικό Πλαίσιο Έρευνας 1/3</vt:lpstr>
      <vt:lpstr>7. Θεωρητικό Πλαίσιο Έρευνας 2/3</vt:lpstr>
      <vt:lpstr>8. Θεωρητικό Πλαίσιο Έρευνας 3/3</vt:lpstr>
      <vt:lpstr> 9. Παραγόμενο εκπαιδευτικό υλικό 1/2</vt:lpstr>
      <vt:lpstr> 10. Θεωρητικό Πλαίσιο εκπαιδευτικού υλικού 2/2</vt:lpstr>
      <vt:lpstr>11. Μεθοδολογία 1ου μέρους  Έρευνας      </vt:lpstr>
      <vt:lpstr>12. Μεθοδολογία 2ου μέρους  Έρευνας      </vt:lpstr>
      <vt:lpstr>13. Αποτελέσματα - Κύρια ευρήματα 1ου μέρους της έρευνας 1/3</vt:lpstr>
      <vt:lpstr>14. Αποτελέσματα - Κύρια ευρήματα 1ου μέρους της έρευνας 2/3</vt:lpstr>
      <vt:lpstr>15. Αποτελέσματα - Κύρια ευρήματα 1ου μέρους έρευνας 3/3</vt:lpstr>
      <vt:lpstr>16. Αποτελέσματα - Κύρια ευρήματα 2ου μέρους της έρευνας 1/3</vt:lpstr>
      <vt:lpstr>17. Αποτελέσματα - Κύρια ευρήματα 2ου μέρους της έρευνας 2/3</vt:lpstr>
      <vt:lpstr>18. Αποτελέσματα - Κύρια ευρήματα 2ου μέρους της έρευνας 3/3</vt:lpstr>
      <vt:lpstr>19. Συμπεράσματα Ερευνών</vt:lpstr>
      <vt:lpstr>20. Αντιστοίχιση ευρημάτων με ευρήματα άλλων ερευνών</vt:lpstr>
      <vt:lpstr>21. Αντιστοίχιση ευρημάτων με ευρήματα άλλης έρευνας</vt:lpstr>
      <vt:lpstr>22. Περιορισμοί ερευνών – Προτάσεις για μελλοντική έρευνα</vt:lpstr>
      <vt:lpstr>Τέλος Παρουσίασης</vt:lpstr>
    </vt:vector>
  </TitlesOfParts>
  <Company>*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$</dc:creator>
  <cp:lastModifiedBy>Microsoft account</cp:lastModifiedBy>
  <cp:revision>1779</cp:revision>
  <dcterms:created xsi:type="dcterms:W3CDTF">2003-10-16T17:37:47Z</dcterms:created>
  <dcterms:modified xsi:type="dcterms:W3CDTF">2022-03-24T17:59:08Z</dcterms:modified>
</cp:coreProperties>
</file>