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3" r:id="rId3"/>
    <p:sldId id="2013" r:id="rId4"/>
    <p:sldId id="2021" r:id="rId5"/>
    <p:sldId id="2025" r:id="rId6"/>
    <p:sldId id="2014" r:id="rId7"/>
    <p:sldId id="2020" r:id="rId8"/>
    <p:sldId id="2012" r:id="rId9"/>
    <p:sldId id="2026" r:id="rId10"/>
    <p:sldId id="2024" r:id="rId11"/>
    <p:sldId id="2028" r:id="rId12"/>
    <p:sldId id="2016" r:id="rId13"/>
    <p:sldId id="2029" r:id="rId14"/>
    <p:sldId id="2030" r:id="rId15"/>
    <p:sldId id="2015" r:id="rId16"/>
    <p:sldId id="2031" r:id="rId17"/>
    <p:sldId id="2017" r:id="rId18"/>
    <p:sldId id="2032" r:id="rId19"/>
    <p:sldId id="2033" r:id="rId20"/>
    <p:sldId id="2035" r:id="rId21"/>
    <p:sldId id="2036" r:id="rId22"/>
    <p:sldId id="2037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A5D2F-E357-4776-80A9-B18F3A5C04D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7B10CA5-80E4-4F54-85A0-E5E11986544C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Ο εορτασμός 200ων ετών από την Ελληνική Επανάσταση, σε συνδυασμό με την πανδημία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Covid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-19 (περιοριστικός παράγοντας για την εκτέλεση </a:t>
          </a:r>
          <a:r>
            <a:rPr lang="el-GR" dirty="0" err="1" smtClean="0">
              <a:latin typeface="Times New Roman" pitchFamily="18" charset="0"/>
              <a:cs typeface="Times New Roman" pitchFamily="18" charset="0"/>
            </a:rPr>
            <a:t>εκπ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. προγραμμάτων)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B494EE3E-F192-4C40-877A-EFC69C0FE420}" type="parTrans" cxnId="{F2BA8D38-0D64-4A0D-91EA-7754F924C309}">
      <dgm:prSet/>
      <dgm:spPr/>
      <dgm:t>
        <a:bodyPr/>
        <a:lstStyle/>
        <a:p>
          <a:endParaRPr lang="el-GR"/>
        </a:p>
      </dgm:t>
    </dgm:pt>
    <dgm:pt modelId="{9793E291-D372-4273-875B-F08FE434CAB3}" type="sibTrans" cxnId="{F2BA8D38-0D64-4A0D-91EA-7754F924C309}">
      <dgm:prSet/>
      <dgm:spPr/>
      <dgm:t>
        <a:bodyPr/>
        <a:lstStyle/>
        <a:p>
          <a:endParaRPr lang="el-GR"/>
        </a:p>
      </dgm:t>
    </dgm:pt>
    <dgm:pt modelId="{0C30EEF2-86F0-49B7-8F61-53AAE91E5AE6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Το πεδίο της τοπικής ιστορίας στην προσχολική εκπαίδευση είναι σε πρώιμο στάδιο / οι ΤΠΕ στο γνωστικό αυτό αντικείμενο δεν έχουν αξιοποιηθεί ικανοποιητικά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7E0D0272-FEF9-401C-88DB-1410741B0912}" type="parTrans" cxnId="{BF73A30D-E2D5-4BB7-A573-F3CC801ABD67}">
      <dgm:prSet/>
      <dgm:spPr/>
      <dgm:t>
        <a:bodyPr/>
        <a:lstStyle/>
        <a:p>
          <a:endParaRPr lang="el-GR"/>
        </a:p>
      </dgm:t>
    </dgm:pt>
    <dgm:pt modelId="{8F8DE104-BFFF-4BDF-A80A-38064E6A4D81}" type="sibTrans" cxnId="{BF73A30D-E2D5-4BB7-A573-F3CC801ABD67}">
      <dgm:prSet/>
      <dgm:spPr/>
      <dgm:t>
        <a:bodyPr/>
        <a:lstStyle/>
        <a:p>
          <a:endParaRPr lang="el-GR"/>
        </a:p>
      </dgm:t>
    </dgm:pt>
    <dgm:pt modelId="{9850811D-2BF4-4309-98A0-C4C13AB4AF34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Η ανάγκη των εκπαιδευτικών για επιμόρφωση πάνω στη χρήση των ΤΠΕ, και τα θετικά αποτελέσματα που αποφέρει η αξιοποίηση τους  στην προσχολική ηλικία, υπό τις απαραίτητες προϋποθέσεις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8726E25-5A3C-4BC2-A861-DA7B85770267}" type="parTrans" cxnId="{1C2306F6-9CCB-48B5-9E1A-D9053A654E61}">
      <dgm:prSet/>
      <dgm:spPr/>
      <dgm:t>
        <a:bodyPr/>
        <a:lstStyle/>
        <a:p>
          <a:endParaRPr lang="el-GR"/>
        </a:p>
      </dgm:t>
    </dgm:pt>
    <dgm:pt modelId="{10EDBDBD-07B8-4D1E-B717-F58DF9807B27}" type="sibTrans" cxnId="{1C2306F6-9CCB-48B5-9E1A-D9053A654E61}">
      <dgm:prSet/>
      <dgm:spPr/>
      <dgm:t>
        <a:bodyPr/>
        <a:lstStyle/>
        <a:p>
          <a:endParaRPr lang="el-GR"/>
        </a:p>
      </dgm:t>
    </dgm:pt>
    <dgm:pt modelId="{6FD6CC97-6935-46EA-BD5F-A1F32E477F88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Η ανάγκη να παραχθεί Ε.Υ. εξ αποστάσεως  επιμόρφωσης νηπιαγωγών πάνω στη διδακτική της τοπικής ιστορίας, με  αξιοποίηση της εφαρμογής Ε.Π.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Actionbound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D2701A61-47F1-4155-BAB7-D8C187635692}" type="parTrans" cxnId="{234B9D49-2F0D-4430-925D-1944FE045896}">
      <dgm:prSet/>
      <dgm:spPr/>
      <dgm:t>
        <a:bodyPr/>
        <a:lstStyle/>
        <a:p>
          <a:endParaRPr lang="el-GR"/>
        </a:p>
      </dgm:t>
    </dgm:pt>
    <dgm:pt modelId="{DBBD5C21-3B1D-4C10-B987-D8BBB87B91DC}" type="sibTrans" cxnId="{234B9D49-2F0D-4430-925D-1944FE045896}">
      <dgm:prSet/>
      <dgm:spPr/>
      <dgm:t>
        <a:bodyPr/>
        <a:lstStyle/>
        <a:p>
          <a:endParaRPr lang="el-GR"/>
        </a:p>
      </dgm:t>
    </dgm:pt>
    <dgm:pt modelId="{132934E6-0495-4B84-9A82-79E1D47F08E9}" type="pres">
      <dgm:prSet presAssocID="{9D4A5D2F-E357-4776-80A9-B18F3A5C04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01FED00-3852-4D8A-8CBF-B373AF7FEDCB}" type="pres">
      <dgm:prSet presAssocID="{B7B10CA5-80E4-4F54-85A0-E5E11986544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245738-4FF4-4F99-AA79-4ED0CC4FA3F8}" type="pres">
      <dgm:prSet presAssocID="{9793E291-D372-4273-875B-F08FE434CAB3}" presName="sibTrans" presStyleCnt="0"/>
      <dgm:spPr/>
    </dgm:pt>
    <dgm:pt modelId="{98061685-7388-4142-B3C8-B1DB40E9570D}" type="pres">
      <dgm:prSet presAssocID="{0C30EEF2-86F0-49B7-8F61-53AAE91E5A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216C3A-CBCD-40A4-B4DB-E33F31E9F8B0}" type="pres">
      <dgm:prSet presAssocID="{8F8DE104-BFFF-4BDF-A80A-38064E6A4D81}" presName="sibTrans" presStyleCnt="0"/>
      <dgm:spPr/>
    </dgm:pt>
    <dgm:pt modelId="{F1AA1806-5166-43C0-B751-9921236CC799}" type="pres">
      <dgm:prSet presAssocID="{9850811D-2BF4-4309-98A0-C4C13AB4AF3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4590B-29C4-49D0-9A83-E6B936D77455}" type="pres">
      <dgm:prSet presAssocID="{10EDBDBD-07B8-4D1E-B717-F58DF9807B27}" presName="sibTrans" presStyleCnt="0"/>
      <dgm:spPr/>
    </dgm:pt>
    <dgm:pt modelId="{563D6B79-0549-4F06-A6D7-A4B51985EF06}" type="pres">
      <dgm:prSet presAssocID="{6FD6CC97-6935-46EA-BD5F-A1F32E477F8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F73A30D-E2D5-4BB7-A573-F3CC801ABD67}" srcId="{9D4A5D2F-E357-4776-80A9-B18F3A5C04D1}" destId="{0C30EEF2-86F0-49B7-8F61-53AAE91E5AE6}" srcOrd="1" destOrd="0" parTransId="{7E0D0272-FEF9-401C-88DB-1410741B0912}" sibTransId="{8F8DE104-BFFF-4BDF-A80A-38064E6A4D81}"/>
    <dgm:cxn modelId="{1C2306F6-9CCB-48B5-9E1A-D9053A654E61}" srcId="{9D4A5D2F-E357-4776-80A9-B18F3A5C04D1}" destId="{9850811D-2BF4-4309-98A0-C4C13AB4AF34}" srcOrd="2" destOrd="0" parTransId="{38726E25-5A3C-4BC2-A861-DA7B85770267}" sibTransId="{10EDBDBD-07B8-4D1E-B717-F58DF9807B27}"/>
    <dgm:cxn modelId="{234B9D49-2F0D-4430-925D-1944FE045896}" srcId="{9D4A5D2F-E357-4776-80A9-B18F3A5C04D1}" destId="{6FD6CC97-6935-46EA-BD5F-A1F32E477F88}" srcOrd="3" destOrd="0" parTransId="{D2701A61-47F1-4155-BAB7-D8C187635692}" sibTransId="{DBBD5C21-3B1D-4C10-B987-D8BBB87B91DC}"/>
    <dgm:cxn modelId="{D2EF71E1-9575-412D-A5D7-93979B69103F}" type="presOf" srcId="{0C30EEF2-86F0-49B7-8F61-53AAE91E5AE6}" destId="{98061685-7388-4142-B3C8-B1DB40E9570D}" srcOrd="0" destOrd="0" presId="urn:microsoft.com/office/officeart/2005/8/layout/default"/>
    <dgm:cxn modelId="{AE20A941-EA5E-42B5-8DFE-534E28772D58}" type="presOf" srcId="{9D4A5D2F-E357-4776-80A9-B18F3A5C04D1}" destId="{132934E6-0495-4B84-9A82-79E1D47F08E9}" srcOrd="0" destOrd="0" presId="urn:microsoft.com/office/officeart/2005/8/layout/default"/>
    <dgm:cxn modelId="{F2BA8D38-0D64-4A0D-91EA-7754F924C309}" srcId="{9D4A5D2F-E357-4776-80A9-B18F3A5C04D1}" destId="{B7B10CA5-80E4-4F54-85A0-E5E11986544C}" srcOrd="0" destOrd="0" parTransId="{B494EE3E-F192-4C40-877A-EFC69C0FE420}" sibTransId="{9793E291-D372-4273-875B-F08FE434CAB3}"/>
    <dgm:cxn modelId="{5599AD39-C2A2-4281-8B3F-ADE5F4374B55}" type="presOf" srcId="{9850811D-2BF4-4309-98A0-C4C13AB4AF34}" destId="{F1AA1806-5166-43C0-B751-9921236CC799}" srcOrd="0" destOrd="0" presId="urn:microsoft.com/office/officeart/2005/8/layout/default"/>
    <dgm:cxn modelId="{DED5E52B-5C70-41C9-873C-414E1882CDE6}" type="presOf" srcId="{B7B10CA5-80E4-4F54-85A0-E5E11986544C}" destId="{F01FED00-3852-4D8A-8CBF-B373AF7FEDCB}" srcOrd="0" destOrd="0" presId="urn:microsoft.com/office/officeart/2005/8/layout/default"/>
    <dgm:cxn modelId="{31C0D5C2-CFD2-4A02-A58C-7501BAB4F29C}" type="presOf" srcId="{6FD6CC97-6935-46EA-BD5F-A1F32E477F88}" destId="{563D6B79-0549-4F06-A6D7-A4B51985EF06}" srcOrd="0" destOrd="0" presId="urn:microsoft.com/office/officeart/2005/8/layout/default"/>
    <dgm:cxn modelId="{91E0DB1A-57DE-4892-9550-DE84B2BFF446}" type="presParOf" srcId="{132934E6-0495-4B84-9A82-79E1D47F08E9}" destId="{F01FED00-3852-4D8A-8CBF-B373AF7FEDCB}" srcOrd="0" destOrd="0" presId="urn:microsoft.com/office/officeart/2005/8/layout/default"/>
    <dgm:cxn modelId="{3399E289-9526-497C-81C5-ABB8E191B5F9}" type="presParOf" srcId="{132934E6-0495-4B84-9A82-79E1D47F08E9}" destId="{1B245738-4FF4-4F99-AA79-4ED0CC4FA3F8}" srcOrd="1" destOrd="0" presId="urn:microsoft.com/office/officeart/2005/8/layout/default"/>
    <dgm:cxn modelId="{ED333F9F-13D6-40FC-8580-96E004BC06E2}" type="presParOf" srcId="{132934E6-0495-4B84-9A82-79E1D47F08E9}" destId="{98061685-7388-4142-B3C8-B1DB40E9570D}" srcOrd="2" destOrd="0" presId="urn:microsoft.com/office/officeart/2005/8/layout/default"/>
    <dgm:cxn modelId="{00C4E9F1-89AA-4496-B453-70854012CC7D}" type="presParOf" srcId="{132934E6-0495-4B84-9A82-79E1D47F08E9}" destId="{0F216C3A-CBCD-40A4-B4DB-E33F31E9F8B0}" srcOrd="3" destOrd="0" presId="urn:microsoft.com/office/officeart/2005/8/layout/default"/>
    <dgm:cxn modelId="{E48BC79D-4966-4B66-8602-738002DECA09}" type="presParOf" srcId="{132934E6-0495-4B84-9A82-79E1D47F08E9}" destId="{F1AA1806-5166-43C0-B751-9921236CC799}" srcOrd="4" destOrd="0" presId="urn:microsoft.com/office/officeart/2005/8/layout/default"/>
    <dgm:cxn modelId="{B8EBD36C-8B49-4BF6-BFD2-A04835A1B473}" type="presParOf" srcId="{132934E6-0495-4B84-9A82-79E1D47F08E9}" destId="{FAD4590B-29C4-49D0-9A83-E6B936D77455}" srcOrd="5" destOrd="0" presId="urn:microsoft.com/office/officeart/2005/8/layout/default"/>
    <dgm:cxn modelId="{3ECEA691-E122-4F37-883B-C1353F313D09}" type="presParOf" srcId="{132934E6-0495-4B84-9A82-79E1D47F08E9}" destId="{563D6B79-0549-4F06-A6D7-A4B51985EF06}" srcOrd="6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4A5D2F-E357-4776-80A9-B18F3A5C04D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7B10CA5-80E4-4F54-85A0-E5E11986544C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Σε εκπαιδευτικό επίπεδο: 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δημιουργία ΕΥ με τη μεθοδολογία της ΕξΑΕ, για επιμόρφωση νηπιαγωγών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B494EE3E-F192-4C40-877A-EFC69C0FE420}" type="parTrans" cxnId="{F2BA8D38-0D64-4A0D-91EA-7754F924C309}">
      <dgm:prSet/>
      <dgm:spPr/>
      <dgm:t>
        <a:bodyPr/>
        <a:lstStyle/>
        <a:p>
          <a:endParaRPr lang="el-GR"/>
        </a:p>
      </dgm:t>
    </dgm:pt>
    <dgm:pt modelId="{9793E291-D372-4273-875B-F08FE434CAB3}" type="sibTrans" cxnId="{F2BA8D38-0D64-4A0D-91EA-7754F924C309}">
      <dgm:prSet/>
      <dgm:spPr/>
      <dgm:t>
        <a:bodyPr/>
        <a:lstStyle/>
        <a:p>
          <a:endParaRPr lang="el-GR"/>
        </a:p>
      </dgm:t>
    </dgm:pt>
    <dgm:pt modelId="{0C30EEF2-86F0-49B7-8F61-53AAE91E5AE6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Σε ερευνητικό επίπεδο: 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σχεδιασμός κι εφαρμογή μεθόδων αξιολόγησης &amp; αποτίμησης ΕΥ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7E0D0272-FEF9-401C-88DB-1410741B0912}" type="parTrans" cxnId="{BF73A30D-E2D5-4BB7-A573-F3CC801ABD67}">
      <dgm:prSet/>
      <dgm:spPr/>
      <dgm:t>
        <a:bodyPr/>
        <a:lstStyle/>
        <a:p>
          <a:endParaRPr lang="el-GR"/>
        </a:p>
      </dgm:t>
    </dgm:pt>
    <dgm:pt modelId="{8F8DE104-BFFF-4BDF-A80A-38064E6A4D81}" type="sibTrans" cxnId="{BF73A30D-E2D5-4BB7-A573-F3CC801ABD67}">
      <dgm:prSet/>
      <dgm:spPr/>
      <dgm:t>
        <a:bodyPr/>
        <a:lstStyle/>
        <a:p>
          <a:endParaRPr lang="el-GR"/>
        </a:p>
      </dgm:t>
    </dgm:pt>
    <dgm:pt modelId="{9850811D-2BF4-4309-98A0-C4C13AB4AF34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Σε θεωρητικό επίπεδο: 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ανάδειξη πεδίων με ερευνητικό ενδιαφέρον μέσα από βιβλιογραφική επισκόπηση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8726E25-5A3C-4BC2-A861-DA7B85770267}" type="parTrans" cxnId="{1C2306F6-9CCB-48B5-9E1A-D9053A654E61}">
      <dgm:prSet/>
      <dgm:spPr/>
      <dgm:t>
        <a:bodyPr/>
        <a:lstStyle/>
        <a:p>
          <a:endParaRPr lang="el-GR"/>
        </a:p>
      </dgm:t>
    </dgm:pt>
    <dgm:pt modelId="{10EDBDBD-07B8-4D1E-B717-F58DF9807B27}" type="sibTrans" cxnId="{1C2306F6-9CCB-48B5-9E1A-D9053A654E61}">
      <dgm:prSet/>
      <dgm:spPr/>
      <dgm:t>
        <a:bodyPr/>
        <a:lstStyle/>
        <a:p>
          <a:endParaRPr lang="el-GR"/>
        </a:p>
      </dgm:t>
    </dgm:pt>
    <dgm:pt modelId="{6FD6CC97-6935-46EA-BD5F-A1F32E477F88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Σε κοινωνικό επίπεδο: 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δυνατότητα αξιοποίησης </a:t>
          </a:r>
          <a:r>
            <a:rPr lang="el-GR" dirty="0" err="1" smtClean="0">
              <a:latin typeface="Times New Roman" pitchFamily="18" charset="0"/>
              <a:cs typeface="Times New Roman" pitchFamily="18" charset="0"/>
            </a:rPr>
            <a:t>χωροευαίσθητου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παιχνιδιού  Ε.Π. από βιβλιοθήκες, ξεναγούς, πολίτες, κ.α.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D2701A61-47F1-4155-BAB7-D8C187635692}" type="parTrans" cxnId="{234B9D49-2F0D-4430-925D-1944FE045896}">
      <dgm:prSet/>
      <dgm:spPr/>
      <dgm:t>
        <a:bodyPr/>
        <a:lstStyle/>
        <a:p>
          <a:endParaRPr lang="el-GR"/>
        </a:p>
      </dgm:t>
    </dgm:pt>
    <dgm:pt modelId="{DBBD5C21-3B1D-4C10-B987-D8BBB87B91DC}" type="sibTrans" cxnId="{234B9D49-2F0D-4430-925D-1944FE045896}">
      <dgm:prSet/>
      <dgm:spPr/>
      <dgm:t>
        <a:bodyPr/>
        <a:lstStyle/>
        <a:p>
          <a:endParaRPr lang="el-GR"/>
        </a:p>
      </dgm:t>
    </dgm:pt>
    <dgm:pt modelId="{132934E6-0495-4B84-9A82-79E1D47F08E9}" type="pres">
      <dgm:prSet presAssocID="{9D4A5D2F-E357-4776-80A9-B18F3A5C04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01FED00-3852-4D8A-8CBF-B373AF7FEDCB}" type="pres">
      <dgm:prSet presAssocID="{B7B10CA5-80E4-4F54-85A0-E5E11986544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245738-4FF4-4F99-AA79-4ED0CC4FA3F8}" type="pres">
      <dgm:prSet presAssocID="{9793E291-D372-4273-875B-F08FE434CAB3}" presName="sibTrans" presStyleCnt="0"/>
      <dgm:spPr/>
    </dgm:pt>
    <dgm:pt modelId="{98061685-7388-4142-B3C8-B1DB40E9570D}" type="pres">
      <dgm:prSet presAssocID="{0C30EEF2-86F0-49B7-8F61-53AAE91E5A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216C3A-CBCD-40A4-B4DB-E33F31E9F8B0}" type="pres">
      <dgm:prSet presAssocID="{8F8DE104-BFFF-4BDF-A80A-38064E6A4D81}" presName="sibTrans" presStyleCnt="0"/>
      <dgm:spPr/>
    </dgm:pt>
    <dgm:pt modelId="{F1AA1806-5166-43C0-B751-9921236CC799}" type="pres">
      <dgm:prSet presAssocID="{9850811D-2BF4-4309-98A0-C4C13AB4AF3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4590B-29C4-49D0-9A83-E6B936D77455}" type="pres">
      <dgm:prSet presAssocID="{10EDBDBD-07B8-4D1E-B717-F58DF9807B27}" presName="sibTrans" presStyleCnt="0"/>
      <dgm:spPr/>
    </dgm:pt>
    <dgm:pt modelId="{563D6B79-0549-4F06-A6D7-A4B51985EF06}" type="pres">
      <dgm:prSet presAssocID="{6FD6CC97-6935-46EA-BD5F-A1F32E477F8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F73A30D-E2D5-4BB7-A573-F3CC801ABD67}" srcId="{9D4A5D2F-E357-4776-80A9-B18F3A5C04D1}" destId="{0C30EEF2-86F0-49B7-8F61-53AAE91E5AE6}" srcOrd="1" destOrd="0" parTransId="{7E0D0272-FEF9-401C-88DB-1410741B0912}" sibTransId="{8F8DE104-BFFF-4BDF-A80A-38064E6A4D81}"/>
    <dgm:cxn modelId="{1C2306F6-9CCB-48B5-9E1A-D9053A654E61}" srcId="{9D4A5D2F-E357-4776-80A9-B18F3A5C04D1}" destId="{9850811D-2BF4-4309-98A0-C4C13AB4AF34}" srcOrd="2" destOrd="0" parTransId="{38726E25-5A3C-4BC2-A861-DA7B85770267}" sibTransId="{10EDBDBD-07B8-4D1E-B717-F58DF9807B27}"/>
    <dgm:cxn modelId="{6947A2E3-A4EB-4AFC-A1EC-10F22F1CA6F4}" type="presOf" srcId="{9D4A5D2F-E357-4776-80A9-B18F3A5C04D1}" destId="{132934E6-0495-4B84-9A82-79E1D47F08E9}" srcOrd="0" destOrd="0" presId="urn:microsoft.com/office/officeart/2005/8/layout/default"/>
    <dgm:cxn modelId="{234B9D49-2F0D-4430-925D-1944FE045896}" srcId="{9D4A5D2F-E357-4776-80A9-B18F3A5C04D1}" destId="{6FD6CC97-6935-46EA-BD5F-A1F32E477F88}" srcOrd="3" destOrd="0" parTransId="{D2701A61-47F1-4155-BAB7-D8C187635692}" sibTransId="{DBBD5C21-3B1D-4C10-B987-D8BBB87B91DC}"/>
    <dgm:cxn modelId="{BB6A6938-A6D0-4DE0-9DB8-6B2ECD816B60}" type="presOf" srcId="{B7B10CA5-80E4-4F54-85A0-E5E11986544C}" destId="{F01FED00-3852-4D8A-8CBF-B373AF7FEDCB}" srcOrd="0" destOrd="0" presId="urn:microsoft.com/office/officeart/2005/8/layout/default"/>
    <dgm:cxn modelId="{AEE6129B-AB00-47C5-BE10-E97160A8C412}" type="presOf" srcId="{9850811D-2BF4-4309-98A0-C4C13AB4AF34}" destId="{F1AA1806-5166-43C0-B751-9921236CC799}" srcOrd="0" destOrd="0" presId="urn:microsoft.com/office/officeart/2005/8/layout/default"/>
    <dgm:cxn modelId="{256A25B4-D854-414D-8DAB-D68CB8698492}" type="presOf" srcId="{6FD6CC97-6935-46EA-BD5F-A1F32E477F88}" destId="{563D6B79-0549-4F06-A6D7-A4B51985EF06}" srcOrd="0" destOrd="0" presId="urn:microsoft.com/office/officeart/2005/8/layout/default"/>
    <dgm:cxn modelId="{F2BA8D38-0D64-4A0D-91EA-7754F924C309}" srcId="{9D4A5D2F-E357-4776-80A9-B18F3A5C04D1}" destId="{B7B10CA5-80E4-4F54-85A0-E5E11986544C}" srcOrd="0" destOrd="0" parTransId="{B494EE3E-F192-4C40-877A-EFC69C0FE420}" sibTransId="{9793E291-D372-4273-875B-F08FE434CAB3}"/>
    <dgm:cxn modelId="{603A8E18-6C18-4BF6-8B3C-8A32F9FC1BA5}" type="presOf" srcId="{0C30EEF2-86F0-49B7-8F61-53AAE91E5AE6}" destId="{98061685-7388-4142-B3C8-B1DB40E9570D}" srcOrd="0" destOrd="0" presId="urn:microsoft.com/office/officeart/2005/8/layout/default"/>
    <dgm:cxn modelId="{BB6601C9-581C-45FC-A417-8BE3FBECBF17}" type="presParOf" srcId="{132934E6-0495-4B84-9A82-79E1D47F08E9}" destId="{F01FED00-3852-4D8A-8CBF-B373AF7FEDCB}" srcOrd="0" destOrd="0" presId="urn:microsoft.com/office/officeart/2005/8/layout/default"/>
    <dgm:cxn modelId="{8541CE66-E77E-46F3-BCDE-1C959A133166}" type="presParOf" srcId="{132934E6-0495-4B84-9A82-79E1D47F08E9}" destId="{1B245738-4FF4-4F99-AA79-4ED0CC4FA3F8}" srcOrd="1" destOrd="0" presId="urn:microsoft.com/office/officeart/2005/8/layout/default"/>
    <dgm:cxn modelId="{D6431E3B-DA36-4F83-85CC-E4F937FDF991}" type="presParOf" srcId="{132934E6-0495-4B84-9A82-79E1D47F08E9}" destId="{98061685-7388-4142-B3C8-B1DB40E9570D}" srcOrd="2" destOrd="0" presId="urn:microsoft.com/office/officeart/2005/8/layout/default"/>
    <dgm:cxn modelId="{32FE06AA-5EE5-4F7E-AA28-C1D9BEF18155}" type="presParOf" srcId="{132934E6-0495-4B84-9A82-79E1D47F08E9}" destId="{0F216C3A-CBCD-40A4-B4DB-E33F31E9F8B0}" srcOrd="3" destOrd="0" presId="urn:microsoft.com/office/officeart/2005/8/layout/default"/>
    <dgm:cxn modelId="{4E920230-9D44-4B7D-AD1F-B3B183C078A5}" type="presParOf" srcId="{132934E6-0495-4B84-9A82-79E1D47F08E9}" destId="{F1AA1806-5166-43C0-B751-9921236CC799}" srcOrd="4" destOrd="0" presId="urn:microsoft.com/office/officeart/2005/8/layout/default"/>
    <dgm:cxn modelId="{35F45920-7A32-416B-94D7-12EF0FF38818}" type="presParOf" srcId="{132934E6-0495-4B84-9A82-79E1D47F08E9}" destId="{FAD4590B-29C4-49D0-9A83-E6B936D77455}" srcOrd="5" destOrd="0" presId="urn:microsoft.com/office/officeart/2005/8/layout/default"/>
    <dgm:cxn modelId="{741637F5-96BC-4D92-BC60-D0FCE9A9DB09}" type="presParOf" srcId="{132934E6-0495-4B84-9A82-79E1D47F08E9}" destId="{563D6B79-0549-4F06-A6D7-A4B51985EF06}" srcOrd="6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4/8/2022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hamilo.datacenter.uoc.gr/metchamilo/courses/HDIDASKALIATHSTOPIKHSISTORIASSTONH/index.php?id_session=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1500166" y="1500174"/>
            <a:ext cx="6786610" cy="25003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28" y="1214422"/>
            <a:ext cx="7000924" cy="2015084"/>
          </a:xfrm>
        </p:spPr>
        <p:txBody>
          <a:bodyPr>
            <a:noAutofit/>
          </a:bodyPr>
          <a:lstStyle/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Σχεδιασμός, υλοποίηση και αποτίμηση διαδραστικού εκπαιδευτικού υλικού εξ αποστάσεως επιμόρφωσης νηπιαγωγών για τη διδασκαλία της τοπικής ιστορίας σε μαθητές προσχολικής ηλικίας μέσα από την εφαρμογή επαυξημένης πραγματικότητας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Actionbound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Η περίπτωση της Επανάστασης του 1821 στην πόλη των Χανίων. 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428728" y="285728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cs typeface="Times New Roman" pitchFamily="18" charset="0"/>
              </a:rPr>
              <a:t>Πρόγραμμα Μεταπτυχιακών Σπουδών: </a:t>
            </a:r>
            <a:endParaRPr lang="en-US" sz="1400" dirty="0">
              <a:cs typeface="Times New Roman" pitchFamily="18" charset="0"/>
            </a:endParaRPr>
          </a:p>
          <a:p>
            <a:pPr algn="ctr"/>
            <a:r>
              <a:rPr lang="el-GR" sz="1400" dirty="0">
                <a:cs typeface="Times New Roman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cs typeface="Times New Roman" pitchFamily="18" charset="0"/>
              </a:rPr>
              <a:t>Learning</a:t>
            </a:r>
            <a:r>
              <a:rPr lang="el-GR" sz="1400" dirty="0">
                <a:cs typeface="Times New Roman" pitchFamily="18" charset="0"/>
              </a:rPr>
              <a:t>)»</a:t>
            </a:r>
            <a:endParaRPr lang="el-GR" sz="1200" dirty="0"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57290" y="3429000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Βέτσου Θεοδώρα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1571603" y="4500570"/>
          <a:ext cx="6381753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2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72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72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00166" y="414338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1643042" y="4500570"/>
            <a:ext cx="20002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Επιβλέπων Καθηγητής</a:t>
            </a:r>
            <a:r>
              <a:rPr lang="el-GR" sz="1400" i="1" dirty="0" smtClean="0"/>
              <a:t>:</a:t>
            </a:r>
            <a:endParaRPr lang="el-GR" sz="1400" dirty="0" smtClean="0"/>
          </a:p>
          <a:p>
            <a:pPr algn="ctr"/>
            <a:r>
              <a:rPr lang="el-GR" sz="1400" dirty="0" smtClean="0"/>
              <a:t>Κωνσταντίνος </a:t>
            </a:r>
            <a:r>
              <a:rPr lang="el-GR" sz="1400" dirty="0" err="1" smtClean="0"/>
              <a:t>Κωτσίδης</a:t>
            </a:r>
            <a:endParaRPr lang="el-GR" sz="1400" dirty="0" smtClean="0"/>
          </a:p>
          <a:p>
            <a:pPr algn="ctr"/>
            <a:r>
              <a:rPr lang="el-GR" sz="1400" dirty="0" smtClean="0"/>
              <a:t>Διδάκτωρ του ΠΤΔΕ Πανεπιστημίου Κρήτης</a:t>
            </a:r>
          </a:p>
          <a:p>
            <a:pPr algn="ctr"/>
            <a:endParaRPr lang="el-GR" sz="1400" dirty="0"/>
          </a:p>
        </p:txBody>
      </p:sp>
      <p:sp>
        <p:nvSpPr>
          <p:cNvPr id="17" name="16 - TextBox"/>
          <p:cNvSpPr txBox="1"/>
          <p:nvPr/>
        </p:nvSpPr>
        <p:spPr>
          <a:xfrm>
            <a:off x="3571868" y="4500570"/>
            <a:ext cx="24288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Συν-Επιβλέπων Καθηγητής:</a:t>
            </a:r>
          </a:p>
          <a:p>
            <a:pPr algn="ctr"/>
            <a:r>
              <a:rPr lang="el-GR" sz="1400" dirty="0" smtClean="0"/>
              <a:t>Παναγιώτης Αναστασιάδης</a:t>
            </a:r>
          </a:p>
          <a:p>
            <a:pPr algn="ctr"/>
            <a:r>
              <a:rPr lang="el-GR" sz="1400" dirty="0" smtClean="0"/>
              <a:t>Καθηγητής του ΠΤΔΕ Πανεπιστημίου Κρήτης</a:t>
            </a:r>
          </a:p>
          <a:p>
            <a:pPr algn="ctr"/>
            <a:endParaRPr lang="el-GR" sz="1400" dirty="0"/>
          </a:p>
        </p:txBody>
      </p:sp>
      <p:sp>
        <p:nvSpPr>
          <p:cNvPr id="19" name="18 - TextBox"/>
          <p:cNvSpPr txBox="1"/>
          <p:nvPr/>
        </p:nvSpPr>
        <p:spPr>
          <a:xfrm>
            <a:off x="5715008" y="4500570"/>
            <a:ext cx="24288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Συν-Επιβλέπων Καθηγητής:</a:t>
            </a:r>
          </a:p>
          <a:p>
            <a:pPr algn="ctr"/>
            <a:r>
              <a:rPr lang="el-GR" sz="1400" dirty="0" smtClean="0"/>
              <a:t>Εμμανουήλ Χαλκιαδάκης</a:t>
            </a:r>
          </a:p>
          <a:p>
            <a:pPr algn="ctr"/>
            <a:r>
              <a:rPr lang="el-GR" sz="1400" dirty="0" smtClean="0"/>
              <a:t>Μέλος </a:t>
            </a:r>
            <a:r>
              <a:rPr lang="el-GR" sz="1400" dirty="0" err="1" smtClean="0"/>
              <a:t>Ε.Δι.Π</a:t>
            </a:r>
            <a:r>
              <a:rPr lang="el-GR" sz="1400" dirty="0" smtClean="0"/>
              <a:t>. του ΠΤΔΕ Πανεπιστημίου Κρήτης</a:t>
            </a:r>
          </a:p>
          <a:p>
            <a:pPr algn="ctr"/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Θεωρητικό Πλαίσιο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214422"/>
            <a:ext cx="810213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b="1" dirty="0" smtClean="0">
                <a:solidFill>
                  <a:srgbClr val="C00000"/>
                </a:solidFill>
              </a:rPr>
              <a:t>Το Εκπαιδευτικό Υλικό στην ΕξΑΕ</a:t>
            </a:r>
          </a:p>
          <a:p>
            <a:pPr algn="just"/>
            <a:endParaRPr lang="el-GR" sz="1200" b="1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Ο ρόλος του ΕΥ στην ΕξΑΕ:</a:t>
            </a:r>
          </a:p>
          <a:p>
            <a:pPr algn="just"/>
            <a:r>
              <a:rPr lang="el-GR" sz="2000" i="1" dirty="0" smtClean="0"/>
              <a:t>«Ο κύριος μοχλός της διδασκαλίας, ένα ευέλικτο διδακτικό εργαλείο που αποσκοπεί στο να προσλάβει ένα μεγάλο, ίσως το μεγαλύτερο μέρος του ρόλου του διδάσκοντα»</a:t>
            </a:r>
            <a:r>
              <a:rPr lang="el-GR" sz="2000" dirty="0" smtClean="0"/>
              <a:t> (Λιοναράκης, 2001)</a:t>
            </a:r>
          </a:p>
          <a:p>
            <a:pPr algn="just"/>
            <a:endParaRPr lang="el-GR" sz="20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Βασικές αρχές σχεδιασμού ΕΥ:</a:t>
            </a:r>
          </a:p>
          <a:p>
            <a:pPr algn="just"/>
            <a:r>
              <a:rPr lang="en-US" sz="2000" dirty="0" smtClean="0"/>
              <a:t>Holmberg (1986), Mena (1992), </a:t>
            </a:r>
            <a:r>
              <a:rPr lang="el-GR" sz="2000" dirty="0" smtClean="0"/>
              <a:t>Γνωστική Θεωρία Πολυμεσικής Μάθησης του </a:t>
            </a:r>
            <a:r>
              <a:rPr lang="en-US" sz="2000" dirty="0" smtClean="0"/>
              <a:t>Mayer</a:t>
            </a:r>
            <a:r>
              <a:rPr lang="el-GR" sz="2000" dirty="0" smtClean="0"/>
              <a:t> (2001), 7 Αρχές των </a:t>
            </a:r>
            <a:r>
              <a:rPr lang="el-GR" sz="2000" dirty="0" err="1" smtClean="0"/>
              <a:t>Σπανακά</a:t>
            </a:r>
            <a:r>
              <a:rPr lang="el-GR" sz="2000" dirty="0" smtClean="0"/>
              <a:t> &amp; </a:t>
            </a:r>
            <a:r>
              <a:rPr lang="el-GR" sz="2000" dirty="0" err="1" smtClean="0"/>
              <a:t>Λιοναράκη</a:t>
            </a:r>
            <a:r>
              <a:rPr lang="el-GR" sz="2000" dirty="0" smtClean="0"/>
              <a:t> (2017)</a:t>
            </a:r>
          </a:p>
          <a:p>
            <a:pPr algn="just"/>
            <a:endParaRPr lang="el-GR" sz="20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Αξιολόγηση εκπαιδευτικού υλικού και λογισμικού:</a:t>
            </a:r>
          </a:p>
          <a:p>
            <a:pPr algn="just"/>
            <a:r>
              <a:rPr lang="el-GR" sz="2000" i="1" dirty="0" smtClean="0"/>
              <a:t>«Η συλλογή, ανάλυση και ερμηνεία πληροφοριών για οποιαδήποτε πλευρά του, με στόχο τη διαπίστωση της αποτελεσματικότητας και της αποδοτικότητάς του ή την εκτίμηση οποιωνδήποτε άλλων παραμέτρων που σχετίζονται με τη χρήση του» (</a:t>
            </a:r>
            <a:r>
              <a:rPr lang="el-GR" sz="2000" dirty="0" smtClean="0"/>
              <a:t>Παναγιωτακόπουλος, </a:t>
            </a:r>
            <a:r>
              <a:rPr lang="el-GR" sz="2000" dirty="0" err="1" smtClean="0"/>
              <a:t>Καρατράτου</a:t>
            </a:r>
            <a:r>
              <a:rPr lang="el-GR" sz="2000" dirty="0" smtClean="0"/>
              <a:t> &amp; </a:t>
            </a:r>
            <a:r>
              <a:rPr lang="el-GR" sz="2000" dirty="0" err="1" smtClean="0"/>
              <a:t>Πιντέλας</a:t>
            </a:r>
            <a:r>
              <a:rPr lang="el-GR" sz="2000" dirty="0" smtClean="0"/>
              <a:t>, 2012)</a:t>
            </a: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Θεωρητικό Πλαίσιο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(4/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714348" y="1071546"/>
            <a:ext cx="81439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b="1" dirty="0" smtClean="0">
                <a:solidFill>
                  <a:srgbClr val="C00000"/>
                </a:solidFill>
              </a:rPr>
              <a:t>Η Τοπική Ιστορία ως γνωστικό αντικείμενο</a:t>
            </a:r>
          </a:p>
          <a:p>
            <a:pPr algn="just"/>
            <a:endParaRPr lang="el-GR" sz="1000" b="1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Εννοιολογική οριοθέτηση:</a:t>
            </a:r>
          </a:p>
          <a:p>
            <a:pPr algn="just"/>
            <a:r>
              <a:rPr lang="el-GR" sz="2000" i="1" dirty="0" smtClean="0"/>
              <a:t>«Αντικείμενο έρευνας της τοπικής ιστορίας μπορεί να αποτελεί μια ιστορική περίοδος ενός τόπου, αλλά και η διαχρονική του ιστορική εξέλιξη, η ιστορία μιας συγκεκριμένης όψης του ή ακόμα και μιας κοινότητας ανθρώπων που συνδέονται μαζί του, μελετώντας τις στάσεις, τις συμπεριφορές, τις συνήθειες, τις αντιλήψεις τους, κλπ.» </a:t>
            </a:r>
            <a:r>
              <a:rPr lang="el-GR" sz="2000" dirty="0" smtClean="0"/>
              <a:t>(</a:t>
            </a:r>
            <a:r>
              <a:rPr lang="el-GR" sz="2000" dirty="0" err="1" smtClean="0"/>
              <a:t>Λεοντσίνης</a:t>
            </a:r>
            <a:r>
              <a:rPr lang="el-GR" sz="2000" dirty="0" smtClean="0"/>
              <a:t> &amp; </a:t>
            </a:r>
            <a:r>
              <a:rPr lang="el-GR" sz="2000" dirty="0" err="1" smtClean="0"/>
              <a:t>Ρεπούση</a:t>
            </a:r>
            <a:r>
              <a:rPr lang="el-GR" sz="2000" dirty="0" smtClean="0"/>
              <a:t>, 2001)</a:t>
            </a:r>
          </a:p>
          <a:p>
            <a:pPr algn="just"/>
            <a:endParaRPr lang="el-GR" sz="8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Τοπική Ιστορία και Προσχολική Εκπαίδευση: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l-GR" sz="2000" i="1" dirty="0" smtClean="0"/>
              <a:t>«…ξεκινά από τις προσωπικές εμπειρίες των νηπίων στο σπίτι, το νηπιαγωγείο και την τοπική κοινότητα, κι έπειτα, όταν τα παιδιά είναι έτοιμα, διευρύνεται σταδιακά προς λιγότερο οικεία περιβάλλοντα» (</a:t>
            </a:r>
            <a:r>
              <a:rPr lang="el-GR" sz="2000" dirty="0" smtClean="0"/>
              <a:t>Α.Π.Σ.–Ι.Ε.Π., 2014)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l-GR" sz="2000" i="1" dirty="0" smtClean="0"/>
              <a:t>«Η εισαγωγή των μικρών παιδιών στην ιστορική ερμηνεία γίνεται με την άσκησή τους στην κριτική μελέτη πολλών/διαφορετικών υλικών και οπτικών τεκμηρίων, όχι μόνο γραπτών, γιατί οι  γραπτές πηγές δυσκολεύουν τα παιδιά λόγω των γενικεύσεων και του θεωρητικού γλωσσικού τους χαρακτήρα» </a:t>
            </a:r>
            <a:r>
              <a:rPr lang="el-GR" sz="2000" dirty="0" smtClean="0"/>
              <a:t>(</a:t>
            </a:r>
            <a:r>
              <a:rPr lang="el-GR" sz="2000" dirty="0" err="1" smtClean="0"/>
              <a:t>Νάκου</a:t>
            </a:r>
            <a:r>
              <a:rPr lang="el-GR" sz="2000" dirty="0" smtClean="0"/>
              <a:t>, 2000)</a:t>
            </a: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785786" y="4429132"/>
            <a:ext cx="7286676" cy="20002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785786" y="1857364"/>
            <a:ext cx="7143800" cy="1714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170722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Παραγόμενο εκπαιδευτικό υλικό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(1/3)</a:t>
            </a:r>
            <a:endParaRPr lang="el-G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57224" y="1285860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Σκοπός του ΕΥ:</a:t>
            </a:r>
            <a:endParaRPr lang="en-US" sz="3200" dirty="0" smtClean="0"/>
          </a:p>
          <a:p>
            <a:pPr algn="just"/>
            <a:endParaRPr lang="el-GR" sz="1200" dirty="0" smtClean="0"/>
          </a:p>
          <a:p>
            <a:pPr algn="just"/>
            <a:r>
              <a:rPr lang="el-GR" dirty="0" smtClean="0"/>
              <a:t>Η </a:t>
            </a:r>
            <a:r>
              <a:rPr lang="el-GR" b="1" dirty="0" smtClean="0"/>
              <a:t>εξ αποστάσεως επιμόρφωση νηπιαγωγών </a:t>
            </a:r>
            <a:r>
              <a:rPr lang="el-GR" dirty="0" smtClean="0"/>
              <a:t>στη διδασκαλία της </a:t>
            </a:r>
            <a:r>
              <a:rPr lang="el-GR" b="1" dirty="0" smtClean="0"/>
              <a:t>τοπικής ιστορίας </a:t>
            </a:r>
            <a:r>
              <a:rPr lang="el-GR" dirty="0" smtClean="0"/>
              <a:t>στο νηπιαγωγείο με τη χρήση της εφαρμογής επαυξημένης πραγματικότητας </a:t>
            </a:r>
            <a:r>
              <a:rPr lang="en-US" b="1" dirty="0" smtClean="0"/>
              <a:t>Actionbound</a:t>
            </a:r>
            <a:endParaRPr lang="el-GR" b="1" dirty="0" smtClean="0"/>
          </a:p>
        </p:txBody>
      </p:sp>
      <p:sp>
        <p:nvSpPr>
          <p:cNvPr id="6" name="9 - Ορθογώνιο"/>
          <p:cNvSpPr/>
          <p:nvPr/>
        </p:nvSpPr>
        <p:spPr>
          <a:xfrm>
            <a:off x="857224" y="3786190"/>
            <a:ext cx="7143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Περιεχόμενα:</a:t>
            </a:r>
            <a:endParaRPr lang="en-US" sz="3200" dirty="0" smtClean="0"/>
          </a:p>
          <a:p>
            <a:pPr algn="just"/>
            <a:endParaRPr lang="el-GR" sz="1200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Η διδασκαλία της </a:t>
            </a:r>
            <a:r>
              <a:rPr lang="el-GR" b="1" dirty="0" smtClean="0"/>
              <a:t>τοπικής ιστορίας </a:t>
            </a:r>
            <a:r>
              <a:rPr lang="el-GR" dirty="0" smtClean="0"/>
              <a:t>στην προσχολική </a:t>
            </a:r>
            <a:r>
              <a:rPr lang="el-GR" dirty="0" smtClean="0"/>
              <a:t>εκπαίδευση: Η περίπτωση της πόλης των Χανίων (1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err="1" smtClean="0"/>
              <a:t>δ.ε</a:t>
            </a:r>
            <a:r>
              <a:rPr lang="el-GR" dirty="0" smtClean="0"/>
              <a:t>.)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Η </a:t>
            </a:r>
            <a:r>
              <a:rPr lang="el-GR" b="1" dirty="0" smtClean="0"/>
              <a:t>επαυξημένη πραγματικότητα </a:t>
            </a:r>
            <a:r>
              <a:rPr lang="el-GR" dirty="0" smtClean="0"/>
              <a:t>στο νηπιαγωγείο – Γνωριμία με το </a:t>
            </a:r>
            <a:r>
              <a:rPr lang="en-US" b="1" dirty="0" smtClean="0"/>
              <a:t>Actionbound</a:t>
            </a:r>
            <a:r>
              <a:rPr lang="el-GR" b="1" dirty="0" smtClean="0"/>
              <a:t> </a:t>
            </a:r>
            <a:r>
              <a:rPr lang="el-GR" dirty="0" smtClean="0"/>
              <a:t>(2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err="1" smtClean="0"/>
              <a:t>δ.ε</a:t>
            </a:r>
            <a:r>
              <a:rPr lang="el-GR" dirty="0" smtClean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928662" y="2643182"/>
            <a:ext cx="7143800" cy="24288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170722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Παραγόμενο εκπαιδευτικό υλικό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(2/3)</a:t>
            </a:r>
            <a:endParaRPr lang="el-G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71538" y="1857364"/>
            <a:ext cx="68580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Αρχές ανάπτυξης ΕΥ:</a:t>
            </a:r>
            <a:endParaRPr lang="en-US" sz="3200" dirty="0" smtClean="0"/>
          </a:p>
          <a:p>
            <a:pPr algn="just"/>
            <a:endParaRPr lang="el-GR" sz="1200" dirty="0" smtClean="0"/>
          </a:p>
          <a:p>
            <a:pPr algn="just"/>
            <a:endParaRPr lang="el-GR" sz="1200" b="1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Αρχές &amp; μεθοδολογία της ΕξΑΕ</a:t>
            </a:r>
            <a:endParaRPr lang="en-US" dirty="0" smtClean="0"/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Αρχές της Γνωστικής Θεωρίας Πολυμεσικής Μάθησης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Αρχές των Θεωριών Μάθησης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Αρχές της Διδακτικής της Ιστορίας στην προσχολική εκπαίδευση</a:t>
            </a:r>
          </a:p>
          <a:p>
            <a:pPr algn="just"/>
            <a:endParaRPr lang="el-GR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8170722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Παραγόμενο εκπαιδευτικό υλικό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(3/3)</a:t>
            </a:r>
            <a:endParaRPr lang="el-G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28662" y="1214423"/>
            <a:ext cx="685804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Σύνδεση με </a:t>
            </a:r>
            <a:r>
              <a:rPr lang="en-US" sz="3200" dirty="0" smtClean="0"/>
              <a:t>Chamilo</a:t>
            </a:r>
            <a:r>
              <a:rPr lang="el-GR" sz="3200" dirty="0" smtClean="0"/>
              <a:t>:</a:t>
            </a:r>
          </a:p>
          <a:p>
            <a:pPr algn="just"/>
            <a:r>
              <a:rPr lang="el-GR" sz="1400" b="1" dirty="0" smtClean="0"/>
              <a:t>(Για να μεταφερθείτε στο μάθημα «Η διδασκαλία της τοπικής ιστορίας στο νηπιαγωγείο με τη χρήση της εφαρμογής </a:t>
            </a:r>
            <a:r>
              <a:rPr lang="en-US" sz="1400" b="1" dirty="0" smtClean="0"/>
              <a:t>Actionbound</a:t>
            </a:r>
            <a:r>
              <a:rPr lang="el-GR" sz="1400" b="1" dirty="0" smtClean="0"/>
              <a:t>» , πατήστε πάνω στην εικόνα)</a:t>
            </a:r>
            <a:endParaRPr lang="en-US" sz="1400" b="1" dirty="0" smtClean="0"/>
          </a:p>
          <a:p>
            <a:pPr algn="just"/>
            <a:endParaRPr lang="en-US" sz="3200" b="1" dirty="0" smtClean="0"/>
          </a:p>
          <a:p>
            <a:pPr algn="just"/>
            <a:endParaRPr lang="el-GR" sz="1200" dirty="0" smtClean="0"/>
          </a:p>
        </p:txBody>
      </p:sp>
      <p:pic>
        <p:nvPicPr>
          <p:cNvPr id="6" name="5 - Εικόνα" descr="Untitled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285992"/>
            <a:ext cx="7715304" cy="4071966"/>
          </a:xfrm>
          <a:prstGeom prst="rect">
            <a:avLst/>
          </a:prstGeom>
          <a:noFill/>
          <a:ln w="6350" cmpd="sng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14348" y="2285992"/>
            <a:ext cx="7786742" cy="29289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Μεθοδολογία (1/2)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14348" y="2500306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Είδος:</a:t>
            </a:r>
            <a:r>
              <a:rPr lang="el-GR" dirty="0" smtClean="0"/>
              <a:t> ποιοτική έρευνα διαμορφωτικής αξιολόγησης ΕΥ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Χρονική περίοδος: </a:t>
            </a:r>
            <a:r>
              <a:rPr lang="el-GR" dirty="0" smtClean="0"/>
              <a:t>Νοέμβριος-Δεκέμβριος 2021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Δειγματοληψία: </a:t>
            </a:r>
            <a:r>
              <a:rPr lang="el-GR" dirty="0" smtClean="0"/>
              <a:t>σκόπιμη δειγματοληψία (δειγματοληψία ειδικών : 3 ειδικοί ΕξΑΕ)</a:t>
            </a:r>
            <a:endParaRPr lang="el-GR" dirty="0"/>
          </a:p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Μέθοδος έρευνας: </a:t>
            </a:r>
            <a:r>
              <a:rPr lang="el-GR" dirty="0" smtClean="0"/>
              <a:t>ποιοτική ανάλυση περιεχομένου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Μέσα συλλογής δεδομένων: </a:t>
            </a:r>
            <a:r>
              <a:rPr lang="el-GR" dirty="0" smtClean="0"/>
              <a:t>ερωτηματολόγια ανοιχτού τύπου</a:t>
            </a:r>
          </a:p>
          <a:p>
            <a:pPr marL="457200" indent="-457200"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85786" y="2071678"/>
            <a:ext cx="8001056" cy="32861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Μεθοδολογία (2/2)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2285992"/>
            <a:ext cx="8072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l-GR" b="1" dirty="0" smtClean="0"/>
              <a:t>Επεξεργασία δεδομένων: </a:t>
            </a:r>
            <a:r>
              <a:rPr lang="el-GR" dirty="0" smtClean="0"/>
              <a:t>μονάδα καταγραφής και ανάλυσης η φράση, σύμφωνα με τον σημασιολογικό ορισμό της &amp; προσδιορισμός κατηγοριών κωδικοποίησης ανά άξονα (10 ερευνητικοί άξονες)</a:t>
            </a:r>
          </a:p>
          <a:p>
            <a:pPr lvl="1" indent="-457200">
              <a:buFont typeface="Wingdings" pitchFamily="2" charset="2"/>
              <a:buChar char="Ø"/>
            </a:pPr>
            <a:r>
              <a:rPr lang="el-GR" b="1" dirty="0" smtClean="0"/>
              <a:t>Εγκυρότητα / αποτελεσματικότητα κατηγοριοποίησης αξόνων:</a:t>
            </a:r>
            <a:r>
              <a:rPr lang="el-GR" dirty="0" smtClean="0"/>
              <a:t> εφαρμογή των κανόνων της αντικειμενικότητας, </a:t>
            </a:r>
            <a:r>
              <a:rPr lang="el-GR" dirty="0" err="1" smtClean="0"/>
              <a:t>εξαντλητικότητας</a:t>
            </a:r>
            <a:r>
              <a:rPr lang="el-GR" dirty="0" smtClean="0"/>
              <a:t>, καταλληλότητας και του αμοιβαίου αποκλεισμού 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8286808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8.Αποτελέσματα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- Κύρια ευρήματα 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(1/2)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14348" y="1643050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Επιστημονική συνοχή / Τεκμηρίωση:</a:t>
            </a:r>
          </a:p>
          <a:p>
            <a:pPr lvl="0"/>
            <a:r>
              <a:rPr lang="el-GR" dirty="0" smtClean="0"/>
              <a:t>Βιβλιογραφική τεκμηρίωση, συγκριτική ανάλυση πληροφοριών, διαφορετικές πηγές</a:t>
            </a:r>
            <a:endParaRPr lang="el-GR" b="1" dirty="0" smtClean="0"/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Απλή - κατανοητή παρουσίαση:</a:t>
            </a:r>
          </a:p>
          <a:p>
            <a:pPr lvl="0"/>
            <a:r>
              <a:rPr lang="el-GR" dirty="0" smtClean="0"/>
              <a:t>Ικανοποιητική πυκνότητα πληροφοριών, κείμενο, εικόνες &amp; βίντεο, φιλικό ύφος</a:t>
            </a:r>
            <a:r>
              <a:rPr lang="en-US" dirty="0" smtClean="0"/>
              <a:t>,</a:t>
            </a:r>
            <a:r>
              <a:rPr lang="el-GR" dirty="0" smtClean="0"/>
              <a:t> καθομιλούμενη γλώσσα, χρήση προσωπικών &amp; κτητικών αντωνυμιών</a:t>
            </a:r>
            <a:endParaRPr lang="el-GR" b="1" dirty="0" smtClean="0"/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Ευχρηστία:</a:t>
            </a:r>
          </a:p>
          <a:p>
            <a:pPr lvl="0"/>
            <a:r>
              <a:rPr lang="el-GR" dirty="0" smtClean="0"/>
              <a:t>Αξιοπιστία </a:t>
            </a:r>
            <a:r>
              <a:rPr lang="el-GR" dirty="0" err="1" smtClean="0"/>
              <a:t>υπερσυνδέσμων</a:t>
            </a:r>
            <a:r>
              <a:rPr lang="el-GR" dirty="0" smtClean="0"/>
              <a:t>, εύκολη πλοήγηση, «κουμπιά» κατανοητά &amp; αναγνωρίσιμα</a:t>
            </a:r>
            <a:endParaRPr lang="el-GR" b="1" dirty="0" smtClean="0"/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Υποστήριξη – καθοδήγηση στη μελέτη:</a:t>
            </a:r>
          </a:p>
          <a:p>
            <a:pPr lvl="0"/>
            <a:r>
              <a:rPr lang="el-GR" dirty="0" smtClean="0"/>
              <a:t>Έμφαση σε σημεία, συμβουλές μελέτης</a:t>
            </a:r>
            <a:endParaRPr lang="el-GR" b="1" dirty="0" smtClean="0"/>
          </a:p>
          <a:p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8286808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8.Αποτελέσματα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- Κύρια ευρήματα 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(2/2)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643050"/>
            <a:ext cx="8072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Αλληλεπίδραση:</a:t>
            </a:r>
          </a:p>
          <a:p>
            <a:pPr lvl="0"/>
            <a:r>
              <a:rPr lang="el-GR" dirty="0" smtClean="0"/>
              <a:t>Δραστηριότητες ανταλλαγής απόψεων, διατύπωσης &amp; έκφρασης απόψεων-κρίσεων</a:t>
            </a: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b="1" dirty="0" err="1" smtClean="0">
                <a:solidFill>
                  <a:srgbClr val="C00000"/>
                </a:solidFill>
              </a:rPr>
              <a:t>Αναστοχασμός</a:t>
            </a:r>
            <a:r>
              <a:rPr lang="el-GR" b="1" dirty="0" smtClean="0">
                <a:solidFill>
                  <a:srgbClr val="C00000"/>
                </a:solidFill>
              </a:rPr>
              <a:t> – </a:t>
            </a:r>
            <a:r>
              <a:rPr lang="el-GR" b="1" dirty="0" err="1" smtClean="0">
                <a:solidFill>
                  <a:srgbClr val="C00000"/>
                </a:solidFill>
              </a:rPr>
              <a:t>αυτοαξιολόγηση</a:t>
            </a:r>
            <a:r>
              <a:rPr lang="el-GR" b="1" dirty="0" smtClean="0">
                <a:solidFill>
                  <a:srgbClr val="C00000"/>
                </a:solidFill>
              </a:rPr>
              <a:t>:</a:t>
            </a:r>
          </a:p>
          <a:p>
            <a:pPr lvl="0"/>
            <a:r>
              <a:rPr lang="el-GR" dirty="0" smtClean="0"/>
              <a:t>Δραστηριότητες </a:t>
            </a:r>
            <a:r>
              <a:rPr lang="el-GR" dirty="0" err="1" smtClean="0"/>
              <a:t>αυτοαξιολόγησης</a:t>
            </a:r>
            <a:r>
              <a:rPr lang="el-GR" dirty="0" smtClean="0"/>
              <a:t>  &amp; συσχέτισης δεδομένων με πραγματικότητα</a:t>
            </a: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Σαφήνεια σκοπού &amp; προσδοκώμενων μαθησιακών αποτελεσμάτων:</a:t>
            </a:r>
          </a:p>
          <a:p>
            <a:r>
              <a:rPr lang="el-GR" dirty="0" smtClean="0"/>
              <a:t>Σαφής στόχος &amp; προσδοκώμενα αποτελέσματα, παρακίνηση σε επίπεδο γνώσεων, δεξιοτήτων, στάσεων</a:t>
            </a:r>
          </a:p>
          <a:p>
            <a:pPr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Εφαρμογή Αρχών της Γνωστικής Θεωρίας Πολυμεσικής Μάθησης 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14348" y="2071678"/>
            <a:ext cx="8143932" cy="10715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9.Συμπεράσματα (1/3)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214422"/>
            <a:ext cx="799288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Σχετικά με το 1</a:t>
            </a:r>
            <a:r>
              <a:rPr lang="el-GR" sz="2000" b="1" baseline="30000" dirty="0" smtClean="0">
                <a:solidFill>
                  <a:srgbClr val="C00000"/>
                </a:solidFill>
              </a:rPr>
              <a:t>ο</a:t>
            </a:r>
            <a:r>
              <a:rPr lang="el-GR" sz="2000" b="1" dirty="0" smtClean="0">
                <a:solidFill>
                  <a:srgbClr val="C00000"/>
                </a:solidFill>
              </a:rPr>
              <a:t> ερευνητικό ερώτημα: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Το Ε.Υ. διέπεται από τις αρχές και τη μεθοδολογία της εξ αποστάσεως εκπαίδευσης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Επιβεβαιώνοντας τους:</a:t>
            </a:r>
          </a:p>
          <a:p>
            <a:pPr lvl="0"/>
            <a:r>
              <a:rPr lang="en-US" sz="2000" dirty="0" smtClean="0"/>
              <a:t>Mena</a:t>
            </a:r>
            <a:r>
              <a:rPr lang="el-GR" sz="2000" dirty="0" smtClean="0"/>
              <a:t> (1992): πλήθος πηγών, χρήση τους για συζήτηση κι ανάλυση</a:t>
            </a:r>
          </a:p>
          <a:p>
            <a:pPr lvl="0"/>
            <a:r>
              <a:rPr lang="en-US" sz="2000" dirty="0" smtClean="0"/>
              <a:t>Holmberg</a:t>
            </a:r>
            <a:r>
              <a:rPr lang="el-GR" sz="2000" dirty="0" smtClean="0"/>
              <a:t> (1986): φιλικό ύφος γραφής, καθομιλούμενη γλώσσα</a:t>
            </a:r>
          </a:p>
          <a:p>
            <a:pPr lvl="0"/>
            <a:r>
              <a:rPr lang="el-GR" sz="2000" dirty="0" smtClean="0"/>
              <a:t>Μανούσου (2008): αλληλεπίδραση ΕΥ με τον εκπαιδευόμενο κατά τη μελέτη του</a:t>
            </a:r>
          </a:p>
          <a:p>
            <a:pPr lvl="0"/>
            <a:r>
              <a:rPr lang="el-GR" sz="2000" dirty="0" err="1" smtClean="0"/>
              <a:t>Μακράκης</a:t>
            </a:r>
            <a:r>
              <a:rPr lang="el-GR" sz="2000" dirty="0" smtClean="0"/>
              <a:t> (2000): </a:t>
            </a:r>
            <a:r>
              <a:rPr lang="el-GR" sz="2000" i="1" dirty="0" smtClean="0"/>
              <a:t>«αυθεντικότητα»</a:t>
            </a:r>
            <a:r>
              <a:rPr lang="el-GR" sz="2000" dirty="0" smtClean="0"/>
              <a:t> και </a:t>
            </a:r>
            <a:r>
              <a:rPr lang="el-GR" sz="2000" i="1" dirty="0" smtClean="0"/>
              <a:t>«κριτικός στοχασμός» </a:t>
            </a:r>
            <a:r>
              <a:rPr lang="el-GR" sz="2000" dirty="0" smtClean="0"/>
              <a:t>(βασικά κριτήρια αξιολόγησης ΕΥ)</a:t>
            </a:r>
          </a:p>
          <a:p>
            <a:pPr lvl="0"/>
            <a:r>
              <a:rPr lang="el-GR" sz="2000" dirty="0" err="1" smtClean="0"/>
              <a:t>Σπανακά</a:t>
            </a:r>
            <a:r>
              <a:rPr lang="el-GR" sz="2000" dirty="0" smtClean="0"/>
              <a:t> &amp; Λιοναράκης (2017): σκοπός με σαφήνεια &amp; </a:t>
            </a:r>
            <a:r>
              <a:rPr lang="el-GR" sz="2000" dirty="0" err="1" smtClean="0"/>
              <a:t>μετρησιμότητα</a:t>
            </a:r>
            <a:r>
              <a:rPr lang="el-GR" sz="2000" dirty="0" smtClean="0"/>
              <a:t>, </a:t>
            </a:r>
            <a:r>
              <a:rPr lang="el-GR" sz="2000" dirty="0" err="1" smtClean="0"/>
              <a:t>στοχευμένα</a:t>
            </a:r>
            <a:r>
              <a:rPr lang="el-GR" sz="2000" dirty="0" smtClean="0"/>
              <a:t>, σαφή &amp; ρεαλιστικά. προσδοκώμενα μαθησιακά αποτελέσματα</a:t>
            </a: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Στην οικογένειά μου.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Και σε όσους είναι οικογένεια.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Σε όσους με άντεξαν.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Και σε όσους στερήθηκα.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Σε όσους με κράτησαν να μην τα παρατήσω.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Και σε όσους πίστεψαν ότι μπορώ.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Σε όσους ήξερα ήδη.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Και σε όσους γνώρισα μέσα εδώ.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Ευχαριστώ.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Ευχαριστίες</a:t>
            </a:r>
            <a:endParaRPr lang="el-GR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14348" y="2071678"/>
            <a:ext cx="8143932" cy="10715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9.Συμπεράσματα (2/3)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214422"/>
            <a:ext cx="807249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Σχετικά με το 2</a:t>
            </a:r>
            <a:r>
              <a:rPr lang="el-GR" sz="2000" b="1" baseline="30000" dirty="0" smtClean="0">
                <a:solidFill>
                  <a:srgbClr val="C00000"/>
                </a:solidFill>
              </a:rPr>
              <a:t>ο</a:t>
            </a:r>
            <a:r>
              <a:rPr lang="el-GR" sz="2000" b="1" dirty="0" smtClean="0">
                <a:solidFill>
                  <a:srgbClr val="C00000"/>
                </a:solidFill>
              </a:rPr>
              <a:t> ερευνητικό ερώτημα: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l-GR" dirty="0" smtClean="0"/>
              <a:t>Το Ε.Υ. έχει δημιουργηθεί σύμφωνα με τις αρχές της Γνωστικής Θεωρίας Πολυμεσικής Μάθησης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Επιβεβαιώνοντας:</a:t>
            </a:r>
          </a:p>
          <a:p>
            <a:pPr lvl="0"/>
            <a:r>
              <a:rPr lang="en-US" sz="2000" dirty="0" smtClean="0"/>
              <a:t>Mayer</a:t>
            </a:r>
            <a:r>
              <a:rPr lang="el-GR" sz="2000" dirty="0" smtClean="0"/>
              <a:t> (</a:t>
            </a:r>
            <a:r>
              <a:rPr lang="en-US" sz="2000" dirty="0" smtClean="0"/>
              <a:t>2001</a:t>
            </a:r>
            <a:r>
              <a:rPr lang="el-GR" sz="2000" dirty="0" smtClean="0"/>
              <a:t>): χρήση εικόνων, βίντεο &amp; αφήγησης, </a:t>
            </a:r>
            <a:r>
              <a:rPr lang="el-GR" sz="2000" dirty="0" err="1" smtClean="0"/>
              <a:t>υπερσύνδεσμοι</a:t>
            </a:r>
            <a:r>
              <a:rPr lang="el-GR" sz="2000" dirty="0" smtClean="0"/>
              <a:t>/εξωτερικές πηγές, απουσία μη σχετικών πληροφοριών, φιλική γλώσσα &amp; φωνή, τμηματική παρουσίαση («</a:t>
            </a:r>
            <a:r>
              <a:rPr lang="el-GR" sz="2000" dirty="0" err="1" smtClean="0"/>
              <a:t>μπουκίτσες</a:t>
            </a:r>
            <a:r>
              <a:rPr lang="el-GR" sz="2000" dirty="0" smtClean="0"/>
              <a:t>»), χρήση στοιχείων επισήμανσης, σαφείς οδηγίες &amp; εισαγωγικές δραστηριότητες, κ.α.</a:t>
            </a: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14348" y="1785926"/>
            <a:ext cx="8143932" cy="1714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9.Συμπεράσματα (3/3)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214422"/>
            <a:ext cx="80724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Δυνατά Σημεία Ε.Υ.:</a:t>
            </a:r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 algn="just"/>
            <a:r>
              <a:rPr lang="el-GR" sz="2000" dirty="0" err="1" smtClean="0"/>
              <a:t>πολυμεσική</a:t>
            </a:r>
            <a:r>
              <a:rPr lang="el-GR" sz="2000" dirty="0" smtClean="0"/>
              <a:t> παρουσίαση, σωστή κατάτμηση γνωστικού αντικειμένου («</a:t>
            </a:r>
            <a:r>
              <a:rPr lang="el-GR" sz="2000" dirty="0" err="1" smtClean="0"/>
              <a:t>μπουκίτσες</a:t>
            </a:r>
            <a:r>
              <a:rPr lang="el-GR" sz="2000" dirty="0" smtClean="0"/>
              <a:t>»), ευχάριστο περιβάλλον μελέτης, </a:t>
            </a:r>
            <a:r>
              <a:rPr lang="el-GR" sz="2000" dirty="0" err="1" smtClean="0"/>
              <a:t>διαδραστικές</a:t>
            </a:r>
            <a:r>
              <a:rPr lang="el-GR" sz="2000" dirty="0" smtClean="0"/>
              <a:t> δραστηριότητες </a:t>
            </a:r>
            <a:r>
              <a:rPr lang="el-GR" sz="2000" dirty="0" err="1" smtClean="0"/>
              <a:t>αυτοαξιολόγησης</a:t>
            </a:r>
            <a:r>
              <a:rPr lang="el-GR" sz="2000" dirty="0" smtClean="0"/>
              <a:t> &amp; αλληλεπίδρασης μεταξύ εκπαιδευόμενων, πληθώρα &amp; ποικιλία πηγών μελέτης, </a:t>
            </a:r>
            <a:r>
              <a:rPr lang="el-GR" sz="2000" dirty="0" err="1" smtClean="0"/>
              <a:t>διαδραστικότητα</a:t>
            </a:r>
            <a:r>
              <a:rPr lang="el-GR" sz="2000" dirty="0" smtClean="0"/>
              <a:t>, ευχρηστία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r>
              <a:rPr lang="el-GR" sz="2000" b="1" dirty="0" smtClean="0">
                <a:solidFill>
                  <a:srgbClr val="C00000"/>
                </a:solidFill>
              </a:rPr>
              <a:t>Προτάσεις Βελτίωσης Ε.Υ.: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714348" y="4429132"/>
            <a:ext cx="8143932" cy="1714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μείωση πληροφοριών στην αφήγηση, καλύτερη μετάφραση στα ξενόγλωσσα βίντεο, χρήση του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padlet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αντί του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forum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προσθήκη περισσότερων βίντεο &amp; εξωτερικών παραπομπών</a:t>
            </a:r>
            <a:endParaRPr lang="el-G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/>
          <p:cNvSpPr/>
          <p:nvPr/>
        </p:nvSpPr>
        <p:spPr>
          <a:xfrm>
            <a:off x="714348" y="1785926"/>
            <a:ext cx="8143932" cy="14287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100392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10.Περιορισμοί της έρευνας / Προτάσεις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214422"/>
            <a:ext cx="807249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C00000"/>
                </a:solidFill>
              </a:rPr>
              <a:t>Περιορισμοί της έρευνας:</a:t>
            </a:r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 algn="just"/>
            <a:r>
              <a:rPr lang="el-GR" sz="2000" dirty="0" smtClean="0"/>
              <a:t>Δείγμα ευκολίας, πανδημία </a:t>
            </a:r>
            <a:r>
              <a:rPr lang="en-US" sz="2000" dirty="0" smtClean="0"/>
              <a:t>Covid-19,</a:t>
            </a:r>
            <a:r>
              <a:rPr lang="el-GR" sz="2000" dirty="0" smtClean="0"/>
              <a:t> έλλειψη ολοκληρωμένης διδακτικής παρέμβασης, μη γενικεύσιμα συμπεράσματα, </a:t>
            </a:r>
            <a:r>
              <a:rPr lang="el-GR" sz="2000" dirty="0" err="1" smtClean="0"/>
              <a:t>καταστασιακά</a:t>
            </a:r>
            <a:r>
              <a:rPr lang="el-GR" sz="2000" dirty="0" smtClean="0"/>
              <a:t> εμπόδια του ερευνητή (αυξημένες οικογενειακές υποχρεώσεις &amp; απαιτητικά επαγγελματικά καθήκοντα )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  <a:p>
            <a:r>
              <a:rPr lang="el-GR" sz="2000" b="1" dirty="0" smtClean="0">
                <a:solidFill>
                  <a:srgbClr val="C00000"/>
                </a:solidFill>
              </a:rPr>
              <a:t>Προτάσεις:</a:t>
            </a:r>
          </a:p>
          <a:p>
            <a:pPr lvl="0"/>
            <a:endParaRPr lang="el-GR" sz="2000" dirty="0" smtClean="0">
              <a:solidFill>
                <a:srgbClr val="C00000"/>
              </a:solidFill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714348" y="4071942"/>
            <a:ext cx="8143932" cy="18573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Διδακτική παρέμβαση &amp; τελική αποτίμηση ΕΥ από επιμορφούμενους νηπιαγωγούς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Διδακτική παρέμβαση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χωροευαίσθητου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παιχνιδιού Ε.Π. σε μαθητές νηπιαγωγείου και αποτίμηση της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συνολικής επίδρασης ή των μαθησιακών αποτελεσμάτων</a:t>
            </a:r>
          </a:p>
          <a:p>
            <a:pPr algn="just"/>
            <a:endParaRPr lang="el-G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GettyImages-185002046-5772f4153df78cb62ce1a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4359462"/>
            <a:ext cx="2571736" cy="2069934"/>
          </a:xfrm>
          <a:prstGeom prst="rect">
            <a:avLst/>
          </a:prstGeom>
        </p:spPr>
      </p:pic>
      <p:sp>
        <p:nvSpPr>
          <p:cNvPr id="4" name="9 - Ορθογώνιο"/>
          <p:cNvSpPr/>
          <p:nvPr/>
        </p:nvSpPr>
        <p:spPr>
          <a:xfrm>
            <a:off x="1071538" y="2786058"/>
            <a:ext cx="7632848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l-GR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Σας ευχαριστώ για την προσοχή </a:t>
            </a:r>
            <a:r>
              <a:rPr lang="el-GR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σας!</a:t>
            </a:r>
            <a:endParaRPr lang="el-GR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Σκοπός: 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57224" y="2143116"/>
            <a:ext cx="75724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el-GR" b="1" dirty="0" smtClean="0"/>
              <a:t>      Ο </a:t>
            </a:r>
            <a:r>
              <a:rPr lang="el-GR" b="1" dirty="0" smtClean="0">
                <a:solidFill>
                  <a:srgbClr val="C00000"/>
                </a:solidFill>
              </a:rPr>
              <a:t>σχεδιασμός</a:t>
            </a:r>
            <a:r>
              <a:rPr lang="el-GR" b="1" dirty="0" smtClean="0"/>
              <a:t>, η </a:t>
            </a:r>
            <a:r>
              <a:rPr lang="el-GR" b="1" dirty="0" smtClean="0">
                <a:solidFill>
                  <a:srgbClr val="C00000"/>
                </a:solidFill>
              </a:rPr>
              <a:t>υλοποίηση</a:t>
            </a:r>
            <a:r>
              <a:rPr lang="el-GR" b="1" dirty="0" smtClean="0"/>
              <a:t> κι η </a:t>
            </a:r>
            <a:r>
              <a:rPr lang="el-GR" b="1" dirty="0" smtClean="0">
                <a:solidFill>
                  <a:srgbClr val="C00000"/>
                </a:solidFill>
              </a:rPr>
              <a:t>αποτίμηση</a:t>
            </a:r>
            <a:r>
              <a:rPr lang="el-GR" b="1" dirty="0" smtClean="0"/>
              <a:t> διαδραστικού </a:t>
            </a:r>
            <a:r>
              <a:rPr lang="el-GR" b="1" dirty="0" smtClean="0">
                <a:solidFill>
                  <a:srgbClr val="C00000"/>
                </a:solidFill>
              </a:rPr>
              <a:t>υλικού εξ αποστάσεως επιμόρφωσης νηπιαγωγών</a:t>
            </a:r>
            <a:r>
              <a:rPr lang="el-GR" b="1" dirty="0" smtClean="0"/>
              <a:t> για τη διδασκαλία της </a:t>
            </a:r>
            <a:r>
              <a:rPr lang="el-GR" b="1" dirty="0" smtClean="0">
                <a:solidFill>
                  <a:srgbClr val="C00000"/>
                </a:solidFill>
              </a:rPr>
              <a:t>τοπικής ιστορίας </a:t>
            </a:r>
            <a:r>
              <a:rPr lang="el-GR" b="1" dirty="0" smtClean="0"/>
              <a:t>σε μαθητές προσχολικής ηλικίας μέσα από την εφαρμογή </a:t>
            </a:r>
            <a:r>
              <a:rPr lang="el-GR" b="1" dirty="0" smtClean="0">
                <a:solidFill>
                  <a:srgbClr val="C00000"/>
                </a:solidFill>
              </a:rPr>
              <a:t>επαυξημένης πραγματικότητας </a:t>
            </a:r>
            <a:r>
              <a:rPr lang="en-US" b="1" dirty="0" smtClean="0">
                <a:solidFill>
                  <a:srgbClr val="C00000"/>
                </a:solidFill>
              </a:rPr>
              <a:t>Actionbound</a:t>
            </a:r>
            <a:r>
              <a:rPr lang="el-GR" b="1" dirty="0" smtClean="0">
                <a:solidFill>
                  <a:srgbClr val="C00000"/>
                </a:solidFill>
              </a:rPr>
              <a:t>,</a:t>
            </a:r>
            <a:r>
              <a:rPr lang="el-GR" b="1" dirty="0" smtClean="0"/>
              <a:t> και συγκεκριμένα με θέμα την Επανάσταση του 1821 μέσα από κτίρια και μνημεία της πόλης των Χανίων.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2.1 Λόγοι επιλογής θέματος Δ.Ε.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- Διάγραμμα"/>
          <p:cNvGraphicFramePr/>
          <p:nvPr/>
        </p:nvGraphicFramePr>
        <p:xfrm>
          <a:off x="928662" y="1285860"/>
          <a:ext cx="78581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2.2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Συνεισφορά της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διπλωματικής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- Διάγραμμα"/>
          <p:cNvGraphicFramePr/>
          <p:nvPr/>
        </p:nvGraphicFramePr>
        <p:xfrm>
          <a:off x="928662" y="1285860"/>
          <a:ext cx="78581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3. Ερευνητικά Ερωτήματα 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285852" y="2000240"/>
            <a:ext cx="6643734" cy="16430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285852" y="4000504"/>
            <a:ext cx="6715172" cy="15716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785786" y="2000240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l-GR" sz="3200" i="1" dirty="0" smtClean="0"/>
              <a:t>Το εκπαιδευτικό υλικό διέπεται από τις αρχές και τη μεθοδολογία της εξ αποστάσεως εκπαίδευσης;</a:t>
            </a:r>
          </a:p>
          <a:p>
            <a:pPr marL="514350" lvl="0" indent="-514350">
              <a:buFont typeface="+mj-lt"/>
              <a:buAutoNum type="arabicPeriod"/>
            </a:pPr>
            <a:endParaRPr lang="el-GR" sz="3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l-GR" sz="3200" i="1" dirty="0" smtClean="0"/>
              <a:t>Το εκπαιδευτικό υλικό έχει δημιουργηθεί σύμφωνα με τις αρχές της Πολυμεσικής Μάθησης;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Στρογγυλεμένο ορθογώνιο"/>
          <p:cNvSpPr/>
          <p:nvPr/>
        </p:nvSpPr>
        <p:spPr>
          <a:xfrm>
            <a:off x="1142976" y="5000636"/>
            <a:ext cx="4357718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142976" y="1857364"/>
            <a:ext cx="4357718" cy="114300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142976" y="3714752"/>
            <a:ext cx="4357718" cy="6429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4. Δομή της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παρουσίασης 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214414" y="1357298"/>
            <a:ext cx="750099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Θεωρητικό Μέρος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 Η ΕξΑΕ με την αξιοποίηση των ΤΠΕ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Η Εκπαίδευση Ενηλίκων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Το Εκπαιδευτικό Υλικό στην ΕξΑΕ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Η Τοπική Ιστορία ως γνωστικό αντικείμενο</a:t>
            </a:r>
          </a:p>
          <a:p>
            <a:endParaRPr lang="el-GR" sz="1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Εκπαιδευτικό Υλικό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Σκοπός, περιεχόμενο, αρχές ανάπτυξης ΕΥ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Σύνδεση με </a:t>
            </a:r>
            <a:r>
              <a:rPr lang="en-US" sz="1800" dirty="0" smtClean="0"/>
              <a:t>Chamilo</a:t>
            </a:r>
            <a:endParaRPr lang="el-GR" sz="1800" dirty="0" smtClean="0"/>
          </a:p>
          <a:p>
            <a:endParaRPr lang="el-GR" sz="1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Ερευνητικό Μέρος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Η Μεθοδολογία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Αποτελέσματα – Κύρια Ευρήματα</a:t>
            </a:r>
          </a:p>
          <a:p>
            <a:pPr>
              <a:buFont typeface="Wingdings" pitchFamily="2" charset="2"/>
              <a:buChar char="Ø"/>
            </a:pPr>
            <a:r>
              <a:rPr lang="el-GR" sz="1800" dirty="0" smtClean="0"/>
              <a:t>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Θεωρητικό Πλαίσιο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(1/4)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28662" y="1214422"/>
            <a:ext cx="78581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C00000"/>
                </a:solidFill>
              </a:rPr>
              <a:t>Η ΕξΑΕ με την αξιοποίηση των ΤΠΕ</a:t>
            </a:r>
          </a:p>
          <a:p>
            <a:endParaRPr lang="el-GR" sz="1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Εννοιολογική αποσαφήνιση/ Μορφές του </a:t>
            </a:r>
            <a:r>
              <a:rPr lang="en-US" sz="2000" dirty="0" smtClean="0">
                <a:solidFill>
                  <a:srgbClr val="C00000"/>
                </a:solidFill>
              </a:rPr>
              <a:t>e-Learning</a:t>
            </a:r>
            <a:r>
              <a:rPr lang="el-GR" sz="2000" dirty="0" smtClean="0">
                <a:solidFill>
                  <a:srgbClr val="C00000"/>
                </a:solidFill>
              </a:rPr>
              <a:t>:</a:t>
            </a:r>
            <a:endParaRPr lang="el-GR" sz="2000" dirty="0" smtClean="0"/>
          </a:p>
          <a:p>
            <a:pPr algn="just"/>
            <a:r>
              <a:rPr lang="el-GR" sz="2000" dirty="0" smtClean="0"/>
              <a:t> «</a:t>
            </a:r>
            <a:r>
              <a:rPr lang="el-GR" sz="2000" i="1" dirty="0" smtClean="0"/>
              <a:t>H ΕξΑΕ με τη χρήση των ΤΠΕ διακρίνεται σε Ασύγχρονη, Σύγχρονη και Μεικτή – Συνδυαστική» </a:t>
            </a:r>
            <a:r>
              <a:rPr lang="el-GR" sz="2000" dirty="0" smtClean="0"/>
              <a:t>(Anastasiades, 2012).</a:t>
            </a:r>
          </a:p>
          <a:p>
            <a:pPr algn="just"/>
            <a:endParaRPr lang="en-US" sz="20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Τα περιβάλλοντα κινητής μάθησης (</a:t>
            </a:r>
            <a:r>
              <a:rPr lang="en-US" sz="2000" dirty="0" smtClean="0">
                <a:solidFill>
                  <a:srgbClr val="C00000"/>
                </a:solidFill>
              </a:rPr>
              <a:t>m-Learning</a:t>
            </a:r>
            <a:r>
              <a:rPr lang="el-GR" sz="2000" dirty="0" smtClean="0">
                <a:solidFill>
                  <a:srgbClr val="C00000"/>
                </a:solidFill>
              </a:rPr>
              <a:t>):</a:t>
            </a:r>
          </a:p>
          <a:p>
            <a:pPr algn="just"/>
            <a:r>
              <a:rPr lang="el-GR" sz="2000" i="1" dirty="0" smtClean="0"/>
              <a:t>«Η μάθηση που επιτυγχάνεται μέσω της χρήσης ασύρματων συσκευών (κινητά τηλέφωνα, φορητοί υπολογιστές, </a:t>
            </a:r>
            <a:r>
              <a:rPr lang="en-US" sz="2000" i="1" dirty="0" smtClean="0"/>
              <a:t>tablets</a:t>
            </a:r>
            <a:r>
              <a:rPr lang="el-GR" sz="2000" i="1" dirty="0" smtClean="0"/>
              <a:t>, </a:t>
            </a:r>
            <a:r>
              <a:rPr lang="en-US" sz="2000" i="1" dirty="0" err="1" smtClean="0"/>
              <a:t>ipods</a:t>
            </a:r>
            <a:r>
              <a:rPr lang="el-GR" sz="2000" i="1" dirty="0" smtClean="0"/>
              <a:t>, κ.α.) και αξιοποιεί κινητές και ασύρματες τεχνολογίες (</a:t>
            </a:r>
            <a:r>
              <a:rPr lang="en-US" sz="2000" i="1" dirty="0" err="1" smtClean="0"/>
              <a:t>Wi</a:t>
            </a:r>
            <a:r>
              <a:rPr lang="el-GR" sz="2000" i="1" dirty="0" smtClean="0"/>
              <a:t>-</a:t>
            </a:r>
            <a:r>
              <a:rPr lang="en-US" sz="2000" i="1" dirty="0" err="1" smtClean="0"/>
              <a:t>Fi</a:t>
            </a:r>
            <a:r>
              <a:rPr lang="el-GR" sz="2000" i="1" dirty="0" smtClean="0"/>
              <a:t>, </a:t>
            </a:r>
            <a:r>
              <a:rPr lang="en-US" sz="2000" i="1" dirty="0" smtClean="0"/>
              <a:t>Bluetooth</a:t>
            </a:r>
            <a:r>
              <a:rPr lang="el-GR" sz="2000" i="1" dirty="0" smtClean="0"/>
              <a:t>, </a:t>
            </a:r>
            <a:r>
              <a:rPr lang="en-US" sz="2000" i="1" dirty="0" smtClean="0"/>
              <a:t>GPS</a:t>
            </a:r>
            <a:r>
              <a:rPr lang="el-GR" sz="2000" i="1" dirty="0" smtClean="0"/>
              <a:t>, </a:t>
            </a:r>
            <a:r>
              <a:rPr lang="en-US" sz="2000" i="1" dirty="0" smtClean="0"/>
              <a:t>GPRS</a:t>
            </a:r>
            <a:r>
              <a:rPr lang="el-GR" sz="2000" i="1" dirty="0" smtClean="0"/>
              <a:t>, 3</a:t>
            </a:r>
            <a:r>
              <a:rPr lang="en-US" sz="2000" i="1" dirty="0" smtClean="0"/>
              <a:t>G</a:t>
            </a:r>
            <a:r>
              <a:rPr lang="el-GR" sz="2000" i="1" dirty="0" smtClean="0"/>
              <a:t>, 4</a:t>
            </a:r>
            <a:r>
              <a:rPr lang="en-US" sz="2000" i="1" dirty="0" smtClean="0"/>
              <a:t>G</a:t>
            </a:r>
            <a:r>
              <a:rPr lang="el-GR" sz="2000" i="1" dirty="0" smtClean="0"/>
              <a:t>, δορυφορικά συστήματα, κ.α.)» </a:t>
            </a:r>
            <a:r>
              <a:rPr lang="el-GR" sz="2000" dirty="0" smtClean="0"/>
              <a:t>(</a:t>
            </a:r>
            <a:r>
              <a:rPr lang="en-US" sz="2000" dirty="0" smtClean="0"/>
              <a:t>O</a:t>
            </a:r>
            <a:r>
              <a:rPr lang="el-GR" sz="2000" dirty="0" smtClean="0"/>
              <a:t>' </a:t>
            </a:r>
            <a:r>
              <a:rPr lang="en-US" sz="2000" dirty="0" err="1" smtClean="0"/>
              <a:t>Malley</a:t>
            </a:r>
            <a:r>
              <a:rPr lang="en-US" sz="2000" dirty="0" smtClean="0"/>
              <a:t> et al</a:t>
            </a:r>
            <a:r>
              <a:rPr lang="el-GR" sz="2000" dirty="0" smtClean="0"/>
              <a:t>., 2005)</a:t>
            </a:r>
          </a:p>
          <a:p>
            <a:pPr algn="just"/>
            <a:endParaRPr lang="el-GR" sz="20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Έννοια, τύποι και παιδαγωγικό πλαίσιο Επαυξημένης Πραγματικότητας:</a:t>
            </a:r>
          </a:p>
          <a:p>
            <a:r>
              <a:rPr lang="el-GR" sz="2000" i="1" dirty="0" smtClean="0"/>
              <a:t>« Η βελτιωμένη έκδοση της φυσικής πραγματικότητας, στην οποία υπερτίθενται μέσω υπολογιστή στοιχεία του φυσικού κόσμου,  όπως ήχος, βίντεο, γραφικά και απτικά»</a:t>
            </a:r>
            <a:r>
              <a:rPr lang="el-GR" sz="2000" dirty="0" smtClean="0"/>
              <a:t> (</a:t>
            </a:r>
            <a:r>
              <a:rPr lang="en-US" sz="2000" dirty="0" err="1" smtClean="0"/>
              <a:t>Schueffel</a:t>
            </a:r>
            <a:r>
              <a:rPr lang="el-GR" sz="2000" dirty="0" smtClean="0"/>
              <a:t>, 2017)</a:t>
            </a: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Θεωρητικό Πλαίσιο </a:t>
            </a: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(2/4)</a:t>
            </a:r>
            <a:endParaRPr lang="el-G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5786" y="1142984"/>
            <a:ext cx="814393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b="1" dirty="0" smtClean="0">
                <a:solidFill>
                  <a:srgbClr val="C00000"/>
                </a:solidFill>
              </a:rPr>
              <a:t>Η Εκπαίδευση Ενηλίκων</a:t>
            </a:r>
          </a:p>
          <a:p>
            <a:pPr algn="just"/>
            <a:endParaRPr lang="el-GR" sz="1000" b="1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Εννοιολογική οριοθέτηση, θεωρίες/βασικές αρχές και χαρακτηριστικά ενήλικων εκπαιδευόμενων:</a:t>
            </a:r>
          </a:p>
          <a:p>
            <a:pPr algn="just"/>
            <a:r>
              <a:rPr lang="el-GR" sz="2000" i="1" dirty="0" smtClean="0"/>
              <a:t>«Η οργανωμένη και υποστηριζόμενη μετάδοση γνώσεων, δεξιοτήτων και κατανόησης ατόμων άνω των 15 ετών, καθώς και των ατόμων μετασχολικής ηλικίας γενικότερα» </a:t>
            </a:r>
            <a:r>
              <a:rPr lang="el-GR" sz="2000" dirty="0" smtClean="0"/>
              <a:t>(</a:t>
            </a:r>
            <a:r>
              <a:rPr lang="en-US" sz="2000" dirty="0" smtClean="0"/>
              <a:t>UNESCO</a:t>
            </a:r>
            <a:r>
              <a:rPr lang="el-GR" sz="2000" dirty="0" smtClean="0"/>
              <a:t>, 1976)</a:t>
            </a:r>
          </a:p>
          <a:p>
            <a:pPr algn="just"/>
            <a:endParaRPr lang="en-US" sz="1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ΕξΑΕ και εκπαίδευση ενηλίκων:</a:t>
            </a:r>
          </a:p>
          <a:p>
            <a:pPr algn="just"/>
            <a:r>
              <a:rPr lang="el-GR" sz="2000" i="1" dirty="0" smtClean="0"/>
              <a:t>«Η ΕξΑΕ καθίσταται ένα σημαντικό εργαλείο που βοηθά τους ενήλικους εκπαιδευόμενους να ξεπεράσουν όσα εμπόδια δυσκολεύουν την πρόσβασή τους στη γνώση (απόσταση, έλλειψη </a:t>
            </a:r>
            <a:r>
              <a:rPr lang="el-GR" sz="2000" i="1" dirty="0" err="1" smtClean="0"/>
              <a:t>χρόνου,κ.α</a:t>
            </a:r>
            <a:r>
              <a:rPr lang="el-GR" sz="2000" i="1" dirty="0" smtClean="0"/>
              <a:t>.)» </a:t>
            </a:r>
            <a:r>
              <a:rPr lang="el-GR" sz="2000" dirty="0" smtClean="0"/>
              <a:t>(</a:t>
            </a:r>
            <a:r>
              <a:rPr lang="el-GR" sz="2000" dirty="0" err="1" smtClean="0"/>
              <a:t>Φλογαϊτη</a:t>
            </a:r>
            <a:r>
              <a:rPr lang="el-GR" sz="2000" dirty="0" smtClean="0"/>
              <a:t> &amp; Βασάλα, 2002)</a:t>
            </a:r>
          </a:p>
          <a:p>
            <a:pPr algn="just"/>
            <a:endParaRPr lang="el-GR" sz="1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Επιμόρφωση εκπαιδευτικών Α/</a:t>
            </a:r>
            <a:r>
              <a:rPr lang="el-GR" sz="2000" dirty="0" err="1" smtClean="0">
                <a:solidFill>
                  <a:srgbClr val="C00000"/>
                </a:solidFill>
              </a:rPr>
              <a:t>θμιας</a:t>
            </a:r>
            <a:r>
              <a:rPr lang="el-GR" sz="2000" dirty="0" smtClean="0">
                <a:solidFill>
                  <a:srgbClr val="C00000"/>
                </a:solidFill>
              </a:rPr>
              <a:t> </a:t>
            </a:r>
            <a:r>
              <a:rPr lang="el-GR" sz="2000" dirty="0" err="1" smtClean="0">
                <a:solidFill>
                  <a:srgbClr val="C00000"/>
                </a:solidFill>
              </a:rPr>
              <a:t>Εκπ</a:t>
            </a:r>
            <a:r>
              <a:rPr lang="el-GR" sz="2000" dirty="0" smtClean="0">
                <a:solidFill>
                  <a:srgbClr val="C00000"/>
                </a:solidFill>
              </a:rPr>
              <a:t>/σης:</a:t>
            </a:r>
          </a:p>
          <a:p>
            <a:pPr algn="just"/>
            <a:r>
              <a:rPr lang="el-GR" sz="2000" i="1" dirty="0" smtClean="0"/>
              <a:t>«Η επιμόρφωση των εκπαιδευτικών αποτελεί επιβεβλημένη ανάγκη, ιδίως όταν μεσολαβεί μεγάλο χρονικό διάστημα από την αποφοίτηση και το διορισμό τους» </a:t>
            </a:r>
            <a:r>
              <a:rPr lang="el-GR" sz="2000" dirty="0" smtClean="0"/>
              <a:t>(</a:t>
            </a:r>
            <a:r>
              <a:rPr lang="el-GR" sz="2000" dirty="0" err="1" smtClean="0"/>
              <a:t>Νάσαινας</a:t>
            </a:r>
            <a:r>
              <a:rPr lang="el-GR" sz="2000" dirty="0" smtClean="0"/>
              <a:t>, 2010), </a:t>
            </a:r>
            <a:r>
              <a:rPr lang="el-GR" sz="2000" i="1" dirty="0" smtClean="0"/>
              <a:t>«όχι μόνο για προσωπική εξέλιξη, αλλά και για τη διασφάλιση ενός ανώτερου επίπεδου παιδείας» </a:t>
            </a:r>
            <a:r>
              <a:rPr lang="el-GR" sz="2000" dirty="0" smtClean="0"/>
              <a:t>(</a:t>
            </a:r>
            <a:r>
              <a:rPr lang="en-US" sz="2000" dirty="0" smtClean="0"/>
              <a:t>Day</a:t>
            </a:r>
            <a:r>
              <a:rPr lang="el-GR" sz="2000" dirty="0" smtClean="0"/>
              <a:t>, 2004). </a:t>
            </a: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4386</TotalTime>
  <Words>1715</Words>
  <Application>Microsoft Office PowerPoint</Application>
  <PresentationFormat>Προβολή στην οθόνη (4:3)</PresentationFormat>
  <Paragraphs>188</Paragraphs>
  <Slides>23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Σχεδιασμός, υλοποίηση και αποτίμηση διαδραστικού εκπαιδευτικού υλικού εξ αποστάσεως επιμόρφωσης νηπιαγωγών για τη διδασκαλία της τοπικής ιστορίας σε μαθητές προσχολικής ηλικίας μέσα από την εφαρμογή επαυξημένης πραγματικότητας Actionbound: Η περίπτωση της Επανάστασης του 1821 στην πόλη των Χανίων. </vt:lpstr>
      <vt:lpstr>Ευχαριστίες</vt:lpstr>
      <vt:lpstr>1. Σκοπός: </vt:lpstr>
      <vt:lpstr>2.1 Λόγοι επιλογής θέματος Δ.Ε.</vt:lpstr>
      <vt:lpstr>2.2 Συνεισφορά της διπλωματικής</vt:lpstr>
      <vt:lpstr>3. Ερευνητικά Ερωτήματα </vt:lpstr>
      <vt:lpstr>4. Δομή της παρουσίασης </vt:lpstr>
      <vt:lpstr>5. Θεωρητικό Πλαίσιο (1/4)</vt:lpstr>
      <vt:lpstr>5. Θεωρητικό Πλαίσιο (2/4)</vt:lpstr>
      <vt:lpstr>5. Θεωρητικό Πλαίσιο (3/4)</vt:lpstr>
      <vt:lpstr>5. Θεωρητικό Πλαίσιο (4/4)</vt:lpstr>
      <vt:lpstr> 6. Παραγόμενο εκπαιδευτικό υλικό (1/3)</vt:lpstr>
      <vt:lpstr> 6. Παραγόμενο εκπαιδευτικό υλικό (2/3)</vt:lpstr>
      <vt:lpstr> 6. Παραγόμενο εκπαιδευτικό υλικό (3/3)</vt:lpstr>
      <vt:lpstr>7. Μεθοδολογία (1/2)</vt:lpstr>
      <vt:lpstr>7. Μεθοδολογία (2/2)</vt:lpstr>
      <vt:lpstr>8.Αποτελέσματα - Κύρια ευρήματα  (1/2)</vt:lpstr>
      <vt:lpstr>8.Αποτελέσματα - Κύρια ευρήματα  (2/2)</vt:lpstr>
      <vt:lpstr>9.Συμπεράσματα (1/3)</vt:lpstr>
      <vt:lpstr>9.Συμπεράσματα (2/3)</vt:lpstr>
      <vt:lpstr>9.Συμπεράσματα (3/3)</vt:lpstr>
      <vt:lpstr>10.Περιορισμοί της έρευνας / Προτάσεις</vt:lpstr>
      <vt:lpstr>Διαφάνεια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Antonis</cp:lastModifiedBy>
  <cp:revision>1749</cp:revision>
  <dcterms:created xsi:type="dcterms:W3CDTF">2003-10-16T17:37:47Z</dcterms:created>
  <dcterms:modified xsi:type="dcterms:W3CDTF">2022-04-08T19:59:44Z</dcterms:modified>
</cp:coreProperties>
</file>