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y="6858000" cx="9144000"/>
  <p:notesSz cx="6858000" cy="9734550"/>
  <p:embeddedFontLst>
    <p:embeddedFont>
      <p:font typeface="Proxima Nova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80D01FE-1E19-48A2-8F5A-8B0C0C04504C}">
  <a:tblStyle styleId="{680D01FE-1E19-48A2-8F5A-8B0C0C04504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fill>
          <a:solidFill>
            <a:srgbClr val="D0DEEF"/>
          </a:solidFill>
        </a:fill>
      </a:tcStyle>
    </a:band1H>
    <a:band2H>
      <a:tcTxStyle/>
    </a:band2H>
    <a:band1V>
      <a:tcTxStyle/>
      <a:tcStyle>
        <a:fill>
          <a:solidFill>
            <a:srgbClr val="D0DEEF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ProximaNova-bold.fntdata"/><Relationship Id="rId14" Type="http://schemas.openxmlformats.org/officeDocument/2006/relationships/slide" Target="slides/slide8.xml"/><Relationship Id="rId36" Type="http://schemas.openxmlformats.org/officeDocument/2006/relationships/font" Target="fonts/ProximaNova-regular.fntdata"/><Relationship Id="rId17" Type="http://schemas.openxmlformats.org/officeDocument/2006/relationships/slide" Target="slides/slide11.xml"/><Relationship Id="rId39" Type="http://schemas.openxmlformats.org/officeDocument/2006/relationships/font" Target="fonts/ProximaNova-boldItalic.fntdata"/><Relationship Id="rId16" Type="http://schemas.openxmlformats.org/officeDocument/2006/relationships/slide" Target="slides/slide10.xml"/><Relationship Id="rId38" Type="http://schemas.openxmlformats.org/officeDocument/2006/relationships/font" Target="fonts/ProximaNova-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96950" y="730250"/>
            <a:ext cx="4864100" cy="36496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l-G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:notes"/>
          <p:cNvSpPr/>
          <p:nvPr>
            <p:ph idx="2" type="sldImg"/>
          </p:nvPr>
        </p:nvSpPr>
        <p:spPr>
          <a:xfrm>
            <a:off x="996950" y="730250"/>
            <a:ext cx="4864100" cy="36496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2" name="Google Shape;72;p1:notes"/>
          <p:cNvSpPr txBox="1"/>
          <p:nvPr>
            <p:ph idx="1" type="body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:notes"/>
          <p:cNvSpPr txBox="1"/>
          <p:nvPr>
            <p:ph idx="12" type="sldNum"/>
          </p:nvPr>
        </p:nvSpPr>
        <p:spPr>
          <a:xfrm>
            <a:off x="3884613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1a139ee454_1_23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1a139ee454_1_23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11a139ee454_1_23:notes"/>
          <p:cNvSpPr txBox="1"/>
          <p:nvPr>
            <p:ph idx="12" type="sldNum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1dee04b004_0_0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11dee04b004_0_0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8:notes"/>
          <p:cNvSpPr txBox="1"/>
          <p:nvPr>
            <p:ph idx="1" type="body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8:notes"/>
          <p:cNvSpPr/>
          <p:nvPr>
            <p:ph idx="2" type="sldImg"/>
          </p:nvPr>
        </p:nvSpPr>
        <p:spPr>
          <a:xfrm>
            <a:off x="996950" y="730250"/>
            <a:ext cx="4864100" cy="36496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1a3fae4821_0_17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11a3fae4821_0_17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1a4b72223d_0_50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11a4b72223d_0_50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g11a4b72223d_0_50:notes"/>
          <p:cNvSpPr txBox="1"/>
          <p:nvPr>
            <p:ph idx="12" type="sldNum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1a4b72223d_0_58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1a4b72223d_0_58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11a4b72223d_0_58:notes"/>
          <p:cNvSpPr txBox="1"/>
          <p:nvPr>
            <p:ph idx="12" type="sldNum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1a4b72223d_0_65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1a4b72223d_0_65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g11a4b72223d_0_65:notes"/>
          <p:cNvSpPr txBox="1"/>
          <p:nvPr>
            <p:ph idx="12" type="sldNum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:notes"/>
          <p:cNvSpPr txBox="1"/>
          <p:nvPr>
            <p:ph idx="1" type="body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9:notes"/>
          <p:cNvSpPr/>
          <p:nvPr>
            <p:ph idx="2" type="sldImg"/>
          </p:nvPr>
        </p:nvSpPr>
        <p:spPr>
          <a:xfrm>
            <a:off x="996950" y="730250"/>
            <a:ext cx="4864100" cy="36496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1a139ee454_1_58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g11a139ee454_1_58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0:notes"/>
          <p:cNvSpPr txBox="1"/>
          <p:nvPr>
            <p:ph idx="1" type="body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Το εκπαιδευτικό υλικό που δημιουργήθηκε </a:t>
            </a:r>
            <a:r>
              <a:rPr lang="el-GR" sz="1000" u="sng">
                <a:latin typeface="Comic Sans MS"/>
                <a:ea typeface="Comic Sans MS"/>
                <a:cs typeface="Comic Sans MS"/>
                <a:sym typeface="Comic Sans MS"/>
              </a:rPr>
              <a:t>ήταν αποτελεσματικό και λειτουργικό</a:t>
            </a: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 για τους συμμετέχοντες της έρευνας. Το ΕΥ ήταν </a:t>
            </a:r>
            <a:r>
              <a:rPr lang="el-GR" sz="1000" u="sng">
                <a:latin typeface="Comic Sans MS"/>
                <a:ea typeface="Comic Sans MS"/>
                <a:cs typeface="Comic Sans MS"/>
                <a:sym typeface="Comic Sans MS"/>
              </a:rPr>
              <a:t>φιλικό, εύκολα προσβάσιμο, με τις κατάλληλες νύξεις</a:t>
            </a: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, ώστε ο μαθητής να μάθει, να ανακαλύψει και να προβληματιστεί πάνω στην ίδια τη μάθησή του. Η </a:t>
            </a:r>
            <a:r>
              <a:rPr lang="el-GR" sz="1000" u="sng">
                <a:latin typeface="Comic Sans MS"/>
                <a:ea typeface="Comic Sans MS"/>
                <a:cs typeface="Comic Sans MS"/>
                <a:sym typeface="Comic Sans MS"/>
              </a:rPr>
              <a:t>πλοήγηση ήταν εύκολη, σαφής</a:t>
            </a: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, χωρίς ιδιαίτερες δυσκολίες, με τον χαρακτήρα “Πυρομάχο” να κατευθύνει όταν ήταν ανάγκη.    Συγκεντρώνει </a:t>
            </a:r>
            <a:r>
              <a:rPr lang="el-GR" sz="1000" u="sng">
                <a:latin typeface="Comic Sans MS"/>
                <a:ea typeface="Comic Sans MS"/>
                <a:cs typeface="Comic Sans MS"/>
                <a:sym typeface="Comic Sans MS"/>
              </a:rPr>
              <a:t>πολλά χαρακτηριστικά της εξΑΕ</a:t>
            </a: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. Θα μπορούσε να λειτουργήσει ως αυτοδύναμη εξ αποστάσεως εκπαίδευση.</a:t>
            </a:r>
            <a:endParaRPr sz="1000"/>
          </a:p>
        </p:txBody>
      </p:sp>
      <p:sp>
        <p:nvSpPr>
          <p:cNvPr id="318" name="Google Shape;318;p10:notes"/>
          <p:cNvSpPr/>
          <p:nvPr>
            <p:ph idx="2" type="sldImg"/>
          </p:nvPr>
        </p:nvSpPr>
        <p:spPr>
          <a:xfrm>
            <a:off x="996950" y="730250"/>
            <a:ext cx="4864100" cy="36496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1a3ead1351_0_1829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1a3ead1351_0_1829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11a3ead1351_0_1829:notes"/>
          <p:cNvSpPr txBox="1"/>
          <p:nvPr>
            <p:ph idx="12" type="sldNum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1977e1901e_0_12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Οι πληροφορίες παρουσιάζονται </a:t>
            </a:r>
            <a:r>
              <a:rPr lang="el-GR" sz="1000" u="sng">
                <a:latin typeface="Comic Sans MS"/>
                <a:ea typeface="Comic Sans MS"/>
                <a:cs typeface="Comic Sans MS"/>
                <a:sym typeface="Comic Sans MS"/>
              </a:rPr>
              <a:t>πολυτροπικά</a:t>
            </a: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 (κείμενο, εικόνα, βίντεο), καθιστώντας το υλικό ενδιαφέρον, ευχάριστο και κατανοητό.</a:t>
            </a:r>
            <a:endParaRPr sz="1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l-GR" sz="1000"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Το υλικό είναι χωρισμένο σε ενότητες, χωρίς περιττές πληροφορίες και με στοιχεία επισήμανσης, συμβάλλοντας στην </a:t>
            </a:r>
            <a:r>
              <a:rPr lang="el-GR" sz="1000" u="sng">
                <a:latin typeface="Comic Sans MS"/>
                <a:ea typeface="Comic Sans MS"/>
                <a:cs typeface="Comic Sans MS"/>
                <a:sym typeface="Comic Sans MS"/>
              </a:rPr>
              <a:t>καλύτερη οργάνωση της μελέτης</a:t>
            </a: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. Οι </a:t>
            </a:r>
            <a:r>
              <a:rPr lang="el-GR" sz="1000" u="sng">
                <a:latin typeface="Comic Sans MS"/>
                <a:ea typeface="Comic Sans MS"/>
                <a:cs typeface="Comic Sans MS"/>
                <a:sym typeface="Comic Sans MS"/>
              </a:rPr>
              <a:t>ποικίλες δραστηριότητες</a:t>
            </a: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 βοηθούν στην μελέτη του γνωστικού αντικειμένου, στην αυτοαξιολόγηση και στην αλληλεπίδραση μεταξύ των μαθητών.</a:t>
            </a:r>
            <a:endParaRPr sz="1000"/>
          </a:p>
        </p:txBody>
      </p:sp>
      <p:sp>
        <p:nvSpPr>
          <p:cNvPr id="328" name="Google Shape;328;g11977e1901e_0_12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11977e1901e_0_23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>
                <a:latin typeface="Comic Sans MS"/>
                <a:ea typeface="Comic Sans MS"/>
                <a:cs typeface="Comic Sans MS"/>
                <a:sym typeface="Comic Sans MS"/>
              </a:rPr>
              <a:t>Ο “</a:t>
            </a:r>
            <a:r>
              <a:rPr i="1" lang="el-GR">
                <a:latin typeface="Comic Sans MS"/>
                <a:ea typeface="Comic Sans MS"/>
                <a:cs typeface="Comic Sans MS"/>
                <a:sym typeface="Comic Sans MS"/>
              </a:rPr>
              <a:t>νέος τρόπος διδασκαλίας</a:t>
            </a:r>
            <a:r>
              <a:rPr lang="el-GR">
                <a:latin typeface="Comic Sans MS"/>
                <a:ea typeface="Comic Sans MS"/>
                <a:cs typeface="Comic Sans MS"/>
                <a:sym typeface="Comic Sans MS"/>
              </a:rPr>
              <a:t>” </a:t>
            </a:r>
            <a:r>
              <a:rPr lang="el-GR" u="sng">
                <a:latin typeface="Comic Sans MS"/>
                <a:ea typeface="Comic Sans MS"/>
                <a:cs typeface="Comic Sans MS"/>
                <a:sym typeface="Comic Sans MS"/>
              </a:rPr>
              <a:t>σχολιάστηκε θετικά</a:t>
            </a:r>
            <a:r>
              <a:rPr lang="el-GR">
                <a:latin typeface="Comic Sans MS"/>
                <a:ea typeface="Comic Sans MS"/>
                <a:cs typeface="Comic Sans MS"/>
                <a:sym typeface="Comic Sans MS"/>
              </a:rPr>
              <a:t> από τους μαθητές και αποδείχθηκε επιτυχημένος.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>
                <a:latin typeface="Comic Sans MS"/>
                <a:ea typeface="Comic Sans MS"/>
                <a:cs typeface="Comic Sans MS"/>
                <a:sym typeface="Comic Sans MS"/>
              </a:rPr>
              <a:t>Οι </a:t>
            </a:r>
            <a:r>
              <a:rPr lang="el-GR" u="sng">
                <a:latin typeface="Comic Sans MS"/>
                <a:ea typeface="Comic Sans MS"/>
                <a:cs typeface="Comic Sans MS"/>
                <a:sym typeface="Comic Sans MS"/>
              </a:rPr>
              <a:t>2 εκπαιδευτικοί</a:t>
            </a:r>
            <a:r>
              <a:rPr lang="el-GR">
                <a:latin typeface="Comic Sans MS"/>
                <a:ea typeface="Comic Sans MS"/>
                <a:cs typeface="Comic Sans MS"/>
                <a:sym typeface="Comic Sans MS"/>
              </a:rPr>
              <a:t> της τάξης  </a:t>
            </a:r>
            <a:r>
              <a:rPr lang="el-GR" u="sng">
                <a:latin typeface="Comic Sans MS"/>
                <a:ea typeface="Comic Sans MS"/>
                <a:cs typeface="Comic Sans MS"/>
                <a:sym typeface="Comic Sans MS"/>
              </a:rPr>
              <a:t>αξιολόγησαν θετικά</a:t>
            </a:r>
            <a:r>
              <a:rPr lang="el-GR">
                <a:latin typeface="Comic Sans MS"/>
                <a:ea typeface="Comic Sans MS"/>
                <a:cs typeface="Comic Sans MS"/>
                <a:sym typeface="Comic Sans MS"/>
              </a:rPr>
              <a:t> το ηλεκτρονικό περιβάλλον και τόνισαν ότι όλοι οι μαθητές συμμετείχαν στην διδασκαλία και επαναπροσδιόρισαν τις απόψεις τους πάνω στο θέμα.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>
                <a:latin typeface="Comic Sans MS"/>
                <a:ea typeface="Comic Sans MS"/>
                <a:cs typeface="Comic Sans MS"/>
                <a:sym typeface="Comic Sans MS"/>
              </a:rPr>
              <a:t>Το εκπαιδευτικό λογισμικό κρίθηκε τεχνικά και παιδαγωγικά επιτυχημένο, με τους μαθητές να το χειρίζονται με άνεση και να αντιλαμβάνονται με ευκολία το μαθησιακό περιεχόμενο.</a:t>
            </a:r>
            <a:endParaRPr/>
          </a:p>
        </p:txBody>
      </p:sp>
      <p:sp>
        <p:nvSpPr>
          <p:cNvPr id="338" name="Google Shape;338;g11977e1901e_0_23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11977e1901e_0_29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Οι μαθητές </a:t>
            </a:r>
            <a:r>
              <a:rPr lang="el-GR" sz="1000" u="sng">
                <a:latin typeface="Comic Sans MS"/>
                <a:ea typeface="Comic Sans MS"/>
                <a:cs typeface="Comic Sans MS"/>
                <a:sym typeface="Comic Sans MS"/>
              </a:rPr>
              <a:t>αναθεώρησαν</a:t>
            </a: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 τις αρχικές τους απόψεις και </a:t>
            </a:r>
            <a:r>
              <a:rPr lang="el-GR" sz="1000" u="sng">
                <a:latin typeface="Comic Sans MS"/>
                <a:ea typeface="Comic Sans MS"/>
                <a:cs typeface="Comic Sans MS"/>
                <a:sym typeface="Comic Sans MS"/>
              </a:rPr>
              <a:t>εμπλούτισαν</a:t>
            </a: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 τις γνώσεις τους.</a:t>
            </a:r>
            <a:endParaRPr sz="1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Γνώριζαν ήδη τη σημασία του δάσους και </a:t>
            </a:r>
            <a:r>
              <a:rPr lang="el-GR" sz="1000" u="sng">
                <a:latin typeface="Comic Sans MS"/>
                <a:ea typeface="Comic Sans MS"/>
                <a:cs typeface="Comic Sans MS"/>
                <a:sym typeface="Comic Sans MS"/>
              </a:rPr>
              <a:t>ήξεραν βασικά βήματα αντιμετώπισης μιας πυρκαγιάς</a:t>
            </a: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. Ωστόσο έμαθαν για τη σημασία της πρόληψης και την ιδιαίτερη αξία του δασικού οικοσυστήματος.</a:t>
            </a:r>
            <a:endParaRPr sz="1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 «</a:t>
            </a:r>
            <a:r>
              <a:rPr i="1" lang="el-GR" sz="1000">
                <a:latin typeface="Comic Sans MS"/>
                <a:ea typeface="Comic Sans MS"/>
                <a:cs typeface="Comic Sans MS"/>
                <a:sym typeface="Comic Sans MS"/>
              </a:rPr>
              <a:t>Φαίνεται οι μαθητές να είναι </a:t>
            </a:r>
            <a:r>
              <a:rPr i="1" lang="el-GR" sz="1000" u="sng">
                <a:latin typeface="Comic Sans MS"/>
                <a:ea typeface="Comic Sans MS"/>
                <a:cs typeface="Comic Sans MS"/>
                <a:sym typeface="Comic Sans MS"/>
              </a:rPr>
              <a:t>πιο ευαισθητοποιημένοι</a:t>
            </a:r>
            <a:r>
              <a:rPr i="1" lang="el-GR" sz="1000">
                <a:latin typeface="Comic Sans MS"/>
                <a:ea typeface="Comic Sans MS"/>
                <a:cs typeface="Comic Sans MS"/>
                <a:sym typeface="Comic Sans MS"/>
              </a:rPr>
              <a:t> και να προβληματίζονται πιο έντονα στο θέμα της πυρκαγιάς</a:t>
            </a: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». (Εκπαιδευτικός τάξης)</a:t>
            </a:r>
            <a:endParaRPr sz="1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«</a:t>
            </a:r>
            <a:r>
              <a:rPr i="1" lang="el-GR" sz="1000">
                <a:latin typeface="Comic Sans MS"/>
                <a:ea typeface="Comic Sans MS"/>
                <a:cs typeface="Comic Sans MS"/>
                <a:sym typeface="Comic Sans MS"/>
              </a:rPr>
              <a:t>Η παρέμβαση άρεσε αρκετά στους μαθητές…Τους προβλημάτισε και στην τελική συνέντευξη ήταν α</a:t>
            </a:r>
            <a:r>
              <a:rPr i="1" lang="el-GR" sz="1000" u="sng">
                <a:latin typeface="Comic Sans MS"/>
                <a:ea typeface="Comic Sans MS"/>
                <a:cs typeface="Comic Sans MS"/>
                <a:sym typeface="Comic Sans MS"/>
              </a:rPr>
              <a:t>ρκετά πιο συνειδητοποιημένοι</a:t>
            </a:r>
            <a:r>
              <a:rPr i="1" lang="el-GR" sz="1000">
                <a:latin typeface="Comic Sans MS"/>
                <a:ea typeface="Comic Sans MS"/>
                <a:cs typeface="Comic Sans MS"/>
                <a:sym typeface="Comic Sans MS"/>
              </a:rPr>
              <a:t> για την αξία του δάσους και την σημασία πρόληψης</a:t>
            </a:r>
            <a:r>
              <a:rPr lang="el-GR" sz="1000">
                <a:latin typeface="Comic Sans MS"/>
                <a:ea typeface="Comic Sans MS"/>
                <a:cs typeface="Comic Sans MS"/>
                <a:sym typeface="Comic Sans MS"/>
              </a:rPr>
              <a:t>». (Ερευνήτρια)</a:t>
            </a:r>
            <a:endParaRPr sz="1000"/>
          </a:p>
        </p:txBody>
      </p:sp>
      <p:sp>
        <p:nvSpPr>
          <p:cNvPr id="348" name="Google Shape;348;g11977e1901e_0_29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119f449f621_0_1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119f449f621_0_1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g119f449f621_0_1:notes"/>
          <p:cNvSpPr txBox="1"/>
          <p:nvPr>
            <p:ph idx="12" type="sldNum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1:notes"/>
          <p:cNvSpPr txBox="1"/>
          <p:nvPr>
            <p:ph idx="1" type="body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1:notes"/>
          <p:cNvSpPr/>
          <p:nvPr>
            <p:ph idx="2" type="sldImg"/>
          </p:nvPr>
        </p:nvSpPr>
        <p:spPr>
          <a:xfrm>
            <a:off x="996950" y="730250"/>
            <a:ext cx="4864100" cy="36496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11a4b72223d_0_15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g11a4b72223d_0_15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11e06cdec8d_0_29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g11e06cdec8d_0_29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1a4b72223d_0_21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g11a4b72223d_0_21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11a4b72223d_0_30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g11a4b72223d_0_30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2:notes"/>
          <p:cNvSpPr txBox="1"/>
          <p:nvPr>
            <p:ph idx="1" type="body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2:notes"/>
          <p:cNvSpPr/>
          <p:nvPr>
            <p:ph idx="2" type="sldImg"/>
          </p:nvPr>
        </p:nvSpPr>
        <p:spPr>
          <a:xfrm>
            <a:off x="996950" y="730250"/>
            <a:ext cx="4864100" cy="36496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996950" y="730250"/>
            <a:ext cx="4864100" cy="36496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5720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l-GR" sz="1300">
                <a:solidFill>
                  <a:srgbClr val="202729"/>
                </a:solidFill>
                <a:latin typeface="Comic Sans MS"/>
                <a:ea typeface="Comic Sans MS"/>
                <a:cs typeface="Comic Sans MS"/>
                <a:sym typeface="Comic Sans MS"/>
              </a:rPr>
              <a:t>Η παρούσα εργασία προβληματίζει, ενημερώνει και παρακινεί μαθητές Δημοτικού Σχολείου να ασχοληθούν με το </a:t>
            </a:r>
            <a:r>
              <a:rPr lang="el-GR" sz="1300" u="sng">
                <a:solidFill>
                  <a:srgbClr val="202729"/>
                </a:solidFill>
                <a:latin typeface="Comic Sans MS"/>
                <a:ea typeface="Comic Sans MS"/>
                <a:cs typeface="Comic Sans MS"/>
                <a:sym typeface="Comic Sans MS"/>
              </a:rPr>
              <a:t>θέμα των δασικών πυρκαγιών και να αναπτύξουν περιβαλλοντική παιδεία.</a:t>
            </a:r>
            <a:endParaRPr sz="1300">
              <a:solidFill>
                <a:srgbClr val="20272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996950" y="730250"/>
            <a:ext cx="4864100" cy="36496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1e06cdec8d_0_1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g11e06cdec8d_0_1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1a139ee454_1_88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g11a139ee454_1_88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 txBox="1"/>
          <p:nvPr>
            <p:ph idx="1" type="body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4" name="Google Shape;164;p6:notes"/>
          <p:cNvSpPr/>
          <p:nvPr>
            <p:ph idx="2" type="sldImg"/>
          </p:nvPr>
        </p:nvSpPr>
        <p:spPr>
          <a:xfrm>
            <a:off x="996950" y="730250"/>
            <a:ext cx="4864100" cy="36496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 txBox="1"/>
          <p:nvPr>
            <p:ph idx="1" type="body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7:notes"/>
          <p:cNvSpPr/>
          <p:nvPr>
            <p:ph idx="2" type="sldImg"/>
          </p:nvPr>
        </p:nvSpPr>
        <p:spPr>
          <a:xfrm>
            <a:off x="996950" y="730250"/>
            <a:ext cx="4864100" cy="36496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1dee04b004_0_26:notes"/>
          <p:cNvSpPr/>
          <p:nvPr>
            <p:ph idx="2" type="sldImg"/>
          </p:nvPr>
        </p:nvSpPr>
        <p:spPr>
          <a:xfrm>
            <a:off x="996950" y="730250"/>
            <a:ext cx="4864200" cy="3649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1dee04b004_0_26:notes"/>
          <p:cNvSpPr txBox="1"/>
          <p:nvPr>
            <p:ph idx="1" type="body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11dee04b004_0_26:notes"/>
          <p:cNvSpPr txBox="1"/>
          <p:nvPr>
            <p:ph idx="12" type="sldNum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14;p2"/>
          <p:cNvCxnSpPr/>
          <p:nvPr/>
        </p:nvCxnSpPr>
        <p:spPr>
          <a:xfrm>
            <a:off x="0" y="3997533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" name="Google Shape;15;p2"/>
          <p:cNvSpPr txBox="1"/>
          <p:nvPr>
            <p:ph type="ctrTitle"/>
          </p:nvPr>
        </p:nvSpPr>
        <p:spPr>
          <a:xfrm>
            <a:off x="510450" y="1676400"/>
            <a:ext cx="8123100" cy="211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510450" y="4243083"/>
            <a:ext cx="8123100" cy="84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0" y="6727600"/>
            <a:ext cx="9144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11700" y="1321967"/>
            <a:ext cx="8520600" cy="25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11700" y="4095067"/>
            <a:ext cx="8520600" cy="12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περιεχόμενο">
  <p:cSld name="Τίτλος και περιεχόμενο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08000" lvl="0" marL="457200" rtl="0" algn="l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400"/>
              <a:buChar char="●"/>
              <a:defRPr sz="4400"/>
            </a:lvl1pPr>
            <a:lvl2pPr indent="-482600" lvl="1" marL="9144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000"/>
              <a:buChar char="○"/>
              <a:defRPr sz="4000"/>
            </a:lvl2pPr>
            <a:lvl3pPr indent="-431800" lvl="2" marL="13716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00"/>
              <a:buChar char="■"/>
              <a:defRPr sz="3200"/>
            </a:lvl3pPr>
            <a:lvl4pPr indent="-406400" lvl="3" marL="18288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sz="2800"/>
            </a:lvl4pPr>
            <a:lvl5pPr indent="-406400" lvl="4" marL="22860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Char char="○"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3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rt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rt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rt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rt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rt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rt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rt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rt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rt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0" y="0"/>
            <a:ext cx="467400" cy="6858000"/>
          </a:xfrm>
          <a:prstGeom prst="rect">
            <a:avLst/>
          </a:prstGeom>
          <a:solidFill>
            <a:srgbClr val="931B1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5" name="Google Shape;65;p13"/>
          <p:cNvCxnSpPr/>
          <p:nvPr/>
        </p:nvCxnSpPr>
        <p:spPr>
          <a:xfrm>
            <a:off x="1522058" y="1194393"/>
            <a:ext cx="7034100" cy="75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6" name="Google Shape;66;p13"/>
          <p:cNvCxnSpPr/>
          <p:nvPr/>
        </p:nvCxnSpPr>
        <p:spPr>
          <a:xfrm>
            <a:off x="467544" y="6453336"/>
            <a:ext cx="8476200" cy="195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rgbClr val="FEC51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7" name="Google Shape;67;p13"/>
          <p:cNvSpPr/>
          <p:nvPr/>
        </p:nvSpPr>
        <p:spPr>
          <a:xfrm>
            <a:off x="467544" y="628501"/>
            <a:ext cx="576000" cy="100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" name="Google Shape;68;p13"/>
          <p:cNvSpPr/>
          <p:nvPr/>
        </p:nvSpPr>
        <p:spPr>
          <a:xfrm>
            <a:off x="467544" y="603852"/>
            <a:ext cx="675600" cy="792000"/>
          </a:xfrm>
          <a:prstGeom prst="homePlate">
            <a:avLst>
              <a:gd fmla="val 50000" name="adj"/>
            </a:avLst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p13"/>
          <p:cNvSpPr txBox="1"/>
          <p:nvPr>
            <p:ph type="title"/>
          </p:nvPr>
        </p:nvSpPr>
        <p:spPr>
          <a:xfrm>
            <a:off x="1143000" y="365127"/>
            <a:ext cx="7372500" cy="10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1"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Google Shape;19;p3"/>
          <p:cNvCxnSpPr/>
          <p:nvPr/>
        </p:nvCxnSpPr>
        <p:spPr>
          <a:xfrm>
            <a:off x="0" y="3997533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" name="Google Shape;20;p3"/>
          <p:cNvSpPr txBox="1"/>
          <p:nvPr>
            <p:ph type="title"/>
          </p:nvPr>
        </p:nvSpPr>
        <p:spPr>
          <a:xfrm>
            <a:off x="510450" y="2743200"/>
            <a:ext cx="8123100" cy="103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0" y="6727600"/>
            <a:ext cx="9144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701800"/>
            <a:ext cx="57975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100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607767"/>
            <a:ext cx="4045200" cy="201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3692001"/>
            <a:ext cx="4045200" cy="179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1700" y="5649100"/>
            <a:ext cx="5998800" cy="7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pearmint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9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chamilo.datacenter.uoc.gr/metchamilo/courses/DASIKESPYRKAGIESPROLHPSHKAIANTIMETWP/" TargetMode="External"/><Relationship Id="rId4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6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4"/>
          <p:cNvSpPr txBox="1"/>
          <p:nvPr>
            <p:ph type="ctrTitle"/>
          </p:nvPr>
        </p:nvSpPr>
        <p:spPr>
          <a:xfrm>
            <a:off x="431625" y="1126500"/>
            <a:ext cx="8181900" cy="22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600">
                <a:latin typeface="Comic Sans MS"/>
                <a:ea typeface="Comic Sans MS"/>
                <a:cs typeface="Comic Sans MS"/>
                <a:sym typeface="Comic Sans MS"/>
              </a:rPr>
              <a:t>Σχεδιασμός, Υλοποίηση και Αποτίμηση Διαδραστικού Εκπαιδευτικού Υλικού σε Μαθητές Δημοτικού Σχολείου με τη Μέθοδο της Συμπληρωματικής εξΑΕ με Τίτλο:</a:t>
            </a:r>
            <a:endParaRPr sz="2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600">
                <a:latin typeface="Comic Sans MS"/>
                <a:ea typeface="Comic Sans MS"/>
                <a:cs typeface="Comic Sans MS"/>
                <a:sym typeface="Comic Sans MS"/>
              </a:rPr>
              <a:t>” Ο Πυρομάχος σε ξεναγεί στον πράσινο κόσμο του”</a:t>
            </a:r>
            <a:endParaRPr sz="2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600">
                <a:latin typeface="Comic Sans MS"/>
                <a:ea typeface="Comic Sans MS"/>
                <a:cs typeface="Comic Sans MS"/>
                <a:sym typeface="Comic Sans MS"/>
              </a:rPr>
              <a:t>Η Περίπτωση των Δασικών Πυρκαγιών </a:t>
            </a:r>
            <a:endParaRPr sz="2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cxnSp>
        <p:nvCxnSpPr>
          <p:cNvPr id="77" name="Google Shape;77;p14"/>
          <p:cNvCxnSpPr/>
          <p:nvPr/>
        </p:nvCxnSpPr>
        <p:spPr>
          <a:xfrm>
            <a:off x="1186010" y="816396"/>
            <a:ext cx="7034100" cy="75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8" name="Google Shape;78;p14"/>
          <p:cNvSpPr/>
          <p:nvPr/>
        </p:nvSpPr>
        <p:spPr>
          <a:xfrm>
            <a:off x="-49425" y="-24175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0" lang="el-GR" sz="17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Πρόγραμμα Μεταπτυχιακών Σπουδών: </a:t>
            </a:r>
            <a:endParaRPr i="0" sz="1700" u="none" cap="none" strike="noStrik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0" lang="el-GR" sz="17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«Επιστήμες της Αγωγής - Εξ Αποστάσεως Εκπαίδευση  με την χρήση των ΤΠΕ (e-Learning)»</a:t>
            </a:r>
            <a:endParaRPr i="0" sz="1500" u="none" cap="none" strike="noStrik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9" name="Google Shape;79;p14"/>
          <p:cNvSpPr/>
          <p:nvPr/>
        </p:nvSpPr>
        <p:spPr>
          <a:xfrm>
            <a:off x="1354161" y="6142266"/>
            <a:ext cx="7204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ook Antiqua"/>
              <a:buNone/>
            </a:pPr>
            <a:r>
              <a:rPr i="1" lang="el-GR" sz="20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Ρέθυμνο, 2022</a:t>
            </a:r>
            <a:endParaRPr i="1" sz="2000" u="none" cap="none" strike="noStrik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cxnSp>
        <p:nvCxnSpPr>
          <p:cNvPr id="80" name="Google Shape;80;p14"/>
          <p:cNvCxnSpPr/>
          <p:nvPr/>
        </p:nvCxnSpPr>
        <p:spPr>
          <a:xfrm>
            <a:off x="366000" y="529400"/>
            <a:ext cx="8412000" cy="93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1" name="Google Shape;81;p14"/>
          <p:cNvCxnSpPr/>
          <p:nvPr/>
        </p:nvCxnSpPr>
        <p:spPr>
          <a:xfrm>
            <a:off x="548050" y="6161825"/>
            <a:ext cx="8310000" cy="111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rgbClr val="FEC51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2" name="Google Shape;82;p14"/>
          <p:cNvSpPr/>
          <p:nvPr/>
        </p:nvSpPr>
        <p:spPr>
          <a:xfrm>
            <a:off x="1394375" y="3577412"/>
            <a:ext cx="6840900" cy="11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Ειρήνη Θεοφάνους</a:t>
            </a:r>
            <a:endParaRPr sz="26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Α.Μ. 01134</a:t>
            </a:r>
            <a:endParaRPr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aphicFrame>
        <p:nvGraphicFramePr>
          <p:cNvPr id="83" name="Google Shape;83;p14"/>
          <p:cNvGraphicFramePr/>
          <p:nvPr/>
        </p:nvGraphicFramePr>
        <p:xfrm>
          <a:off x="1024702" y="499927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{680D01FE-1E19-48A2-8F5A-8B0C0C04504C}</a:tableStyleId>
              </a:tblPr>
              <a:tblGrid>
                <a:gridCol w="2500775"/>
                <a:gridCol w="2586900"/>
                <a:gridCol w="2316300"/>
              </a:tblGrid>
              <a:tr h="1048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2200">
                          <a:solidFill>
                            <a:schemeClr val="dk2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Μανούσου Ε</a:t>
                      </a:r>
                      <a:r>
                        <a:rPr lang="el-GR" sz="2100">
                          <a:solidFill>
                            <a:schemeClr val="dk2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.</a:t>
                      </a:r>
                      <a:endParaRPr sz="2100">
                        <a:solidFill>
                          <a:schemeClr val="dk2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l-GR" sz="180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Επιβλέπουσα Καθηγήτρια</a:t>
                      </a:r>
                      <a:endParaRPr b="0" sz="1800">
                        <a:solidFill>
                          <a:schemeClr val="dk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2200">
                          <a:solidFill>
                            <a:schemeClr val="dk2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Κλεισαρχάκης Μ.</a:t>
                      </a:r>
                      <a:endParaRPr sz="2200">
                        <a:solidFill>
                          <a:schemeClr val="dk2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l-GR" sz="180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Συν-επιβλέπων Καθηγητής</a:t>
                      </a:r>
                      <a:endParaRPr b="0" sz="1800">
                        <a:solidFill>
                          <a:schemeClr val="dk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2200">
                          <a:solidFill>
                            <a:schemeClr val="dk2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Ιερωνυμάκης Ι.</a:t>
                      </a:r>
                      <a:endParaRPr sz="2200">
                        <a:solidFill>
                          <a:schemeClr val="dk2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l-GR" sz="180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Συν-επιβλέπων Καθηγητής</a:t>
                      </a:r>
                      <a:endParaRPr b="0" sz="1800">
                        <a:solidFill>
                          <a:schemeClr val="dk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4" name="Google Shape;84;p14"/>
          <p:cNvSpPr/>
          <p:nvPr/>
        </p:nvSpPr>
        <p:spPr>
          <a:xfrm>
            <a:off x="1535796" y="4427732"/>
            <a:ext cx="684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el-GR" sz="18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Επιτροπή Κρίσης ΔΕ</a:t>
            </a:r>
            <a:endParaRPr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3"/>
          <p:cNvSpPr txBox="1"/>
          <p:nvPr>
            <p:ph type="title"/>
          </p:nvPr>
        </p:nvSpPr>
        <p:spPr>
          <a:xfrm>
            <a:off x="1142850" y="354175"/>
            <a:ext cx="7372500" cy="100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9011"/>
              <a:buFont typeface="Calibri"/>
              <a:buNone/>
            </a:pPr>
            <a:r>
              <a:rPr lang="el-GR" sz="4044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6β. Παρουσίαση Εκπαιδευτικού Λογισμικού </a:t>
            </a:r>
            <a:endParaRPr sz="4044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1" name="Google Shape;21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812" y="1766364"/>
            <a:ext cx="7845537" cy="4620537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3"/>
          <p:cNvSpPr/>
          <p:nvPr/>
        </p:nvSpPr>
        <p:spPr>
          <a:xfrm>
            <a:off x="651725" y="1766375"/>
            <a:ext cx="296400" cy="4691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3"/>
          <p:cNvSpPr/>
          <p:nvPr/>
        </p:nvSpPr>
        <p:spPr>
          <a:xfrm>
            <a:off x="8299050" y="1730788"/>
            <a:ext cx="296400" cy="4691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3"/>
          <p:cNvSpPr/>
          <p:nvPr/>
        </p:nvSpPr>
        <p:spPr>
          <a:xfrm rot="5400000">
            <a:off x="4176925" y="2251525"/>
            <a:ext cx="651900" cy="7968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3"/>
          <p:cNvSpPr/>
          <p:nvPr/>
        </p:nvSpPr>
        <p:spPr>
          <a:xfrm>
            <a:off x="846425" y="1730800"/>
            <a:ext cx="296400" cy="4691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3"/>
          <p:cNvSpPr/>
          <p:nvPr/>
        </p:nvSpPr>
        <p:spPr>
          <a:xfrm rot="5400000">
            <a:off x="4502975" y="-1824050"/>
            <a:ext cx="296400" cy="740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3"/>
          <p:cNvSpPr/>
          <p:nvPr/>
        </p:nvSpPr>
        <p:spPr>
          <a:xfrm>
            <a:off x="1142850" y="1929400"/>
            <a:ext cx="2397300" cy="825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18" name="Google Shape;218;p23"/>
          <p:cNvCxnSpPr>
            <a:endCxn id="216" idx="1"/>
          </p:cNvCxnSpPr>
          <p:nvPr/>
        </p:nvCxnSpPr>
        <p:spPr>
          <a:xfrm flipH="1" rot="10800000">
            <a:off x="3317975" y="1730800"/>
            <a:ext cx="1333200" cy="1246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9" name="Google Shape;219;p23"/>
          <p:cNvSpPr/>
          <p:nvPr/>
        </p:nvSpPr>
        <p:spPr>
          <a:xfrm>
            <a:off x="999888" y="5287925"/>
            <a:ext cx="2562600" cy="97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3"/>
          <p:cNvSpPr/>
          <p:nvPr/>
        </p:nvSpPr>
        <p:spPr>
          <a:xfrm>
            <a:off x="1796525" y="5584225"/>
            <a:ext cx="2562600" cy="651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3"/>
          <p:cNvSpPr/>
          <p:nvPr/>
        </p:nvSpPr>
        <p:spPr>
          <a:xfrm rot="2450596">
            <a:off x="3013870" y="5286566"/>
            <a:ext cx="986251" cy="47898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3"/>
          <p:cNvSpPr/>
          <p:nvPr/>
        </p:nvSpPr>
        <p:spPr>
          <a:xfrm>
            <a:off x="1508850" y="5745125"/>
            <a:ext cx="2562600" cy="97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3"/>
          <p:cNvSpPr/>
          <p:nvPr/>
        </p:nvSpPr>
        <p:spPr>
          <a:xfrm rot="-2466857">
            <a:off x="2895021" y="1985897"/>
            <a:ext cx="1399258" cy="59810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3"/>
          <p:cNvSpPr/>
          <p:nvPr/>
        </p:nvSpPr>
        <p:spPr>
          <a:xfrm>
            <a:off x="948125" y="2487075"/>
            <a:ext cx="560700" cy="651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3"/>
          <p:cNvSpPr/>
          <p:nvPr/>
        </p:nvSpPr>
        <p:spPr>
          <a:xfrm>
            <a:off x="948125" y="4932325"/>
            <a:ext cx="560700" cy="651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3"/>
          <p:cNvSpPr/>
          <p:nvPr/>
        </p:nvSpPr>
        <p:spPr>
          <a:xfrm>
            <a:off x="1394600" y="3560225"/>
            <a:ext cx="1923300" cy="651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3"/>
          <p:cNvSpPr txBox="1"/>
          <p:nvPr/>
        </p:nvSpPr>
        <p:spPr>
          <a:xfrm>
            <a:off x="1304750" y="3426975"/>
            <a:ext cx="2103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latin typeface="Comic Sans MS"/>
                <a:ea typeface="Comic Sans MS"/>
                <a:cs typeface="Comic Sans MS"/>
                <a:sym typeface="Comic Sans MS"/>
              </a:rPr>
              <a:t>Εκπαιδευτικό Υλικό</a:t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8" name="Google Shape;228;p23"/>
          <p:cNvSpPr/>
          <p:nvPr/>
        </p:nvSpPr>
        <p:spPr>
          <a:xfrm>
            <a:off x="5110175" y="1929400"/>
            <a:ext cx="4034100" cy="4306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3"/>
          <p:cNvSpPr/>
          <p:nvPr/>
        </p:nvSpPr>
        <p:spPr>
          <a:xfrm>
            <a:off x="5334625" y="4366600"/>
            <a:ext cx="1200600" cy="36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3"/>
          <p:cNvSpPr txBox="1"/>
          <p:nvPr/>
        </p:nvSpPr>
        <p:spPr>
          <a:xfrm>
            <a:off x="6122950" y="2027200"/>
            <a:ext cx="2103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31" name="Google Shape;231;p23"/>
          <p:cNvSpPr/>
          <p:nvPr/>
        </p:nvSpPr>
        <p:spPr>
          <a:xfrm rot="-4879929">
            <a:off x="2871456" y="4235586"/>
            <a:ext cx="1351638" cy="10165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3"/>
          <p:cNvSpPr/>
          <p:nvPr/>
        </p:nvSpPr>
        <p:spPr>
          <a:xfrm>
            <a:off x="5392100" y="1312975"/>
            <a:ext cx="3711300" cy="1872600"/>
          </a:xfrm>
          <a:prstGeom prst="roundRect">
            <a:avLst>
              <a:gd fmla="val 16667" name="adj"/>
            </a:avLst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3" name="Google Shape;23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0575" y="1591037"/>
            <a:ext cx="2658843" cy="147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3"/>
          <p:cNvSpPr/>
          <p:nvPr/>
        </p:nvSpPr>
        <p:spPr>
          <a:xfrm>
            <a:off x="5392000" y="3102500"/>
            <a:ext cx="3711300" cy="1872600"/>
          </a:xfrm>
          <a:prstGeom prst="roundRect">
            <a:avLst>
              <a:gd fmla="val 16667" name="adj"/>
            </a:avLst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5" name="Google Shape;23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51726" y="3496713"/>
            <a:ext cx="2801550" cy="147887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3"/>
          <p:cNvSpPr/>
          <p:nvPr/>
        </p:nvSpPr>
        <p:spPr>
          <a:xfrm>
            <a:off x="5392100" y="4959100"/>
            <a:ext cx="3711300" cy="1872600"/>
          </a:xfrm>
          <a:prstGeom prst="roundRect">
            <a:avLst>
              <a:gd fmla="val 16667" name="adj"/>
            </a:avLst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7" name="Google Shape;237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71175" y="5510550"/>
            <a:ext cx="2951976" cy="137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3"/>
          <p:cNvSpPr txBox="1"/>
          <p:nvPr>
            <p:ph idx="1" type="body"/>
          </p:nvPr>
        </p:nvSpPr>
        <p:spPr>
          <a:xfrm>
            <a:off x="297900" y="1193650"/>
            <a:ext cx="4274100" cy="1370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750"/>
              </a:spcBef>
              <a:spcAft>
                <a:spcPts val="1200"/>
              </a:spcAft>
              <a:buNone/>
            </a:pP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Το Εκπαιδευτικό Υλικό αποτελείται από 3 ενότητες: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39" name="Google Shape;239;p23"/>
          <p:cNvSpPr txBox="1"/>
          <p:nvPr/>
        </p:nvSpPr>
        <p:spPr>
          <a:xfrm>
            <a:off x="5590950" y="1211500"/>
            <a:ext cx="3512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>
                <a:latin typeface="Comic Sans MS"/>
                <a:ea typeface="Comic Sans MS"/>
                <a:cs typeface="Comic Sans MS"/>
                <a:sym typeface="Comic Sans MS"/>
              </a:rPr>
              <a:t>Δασικές πυρκαγιές &amp; Κλιματική αλλαγή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0" name="Google Shape;240;p23"/>
          <p:cNvSpPr txBox="1"/>
          <p:nvPr/>
        </p:nvSpPr>
        <p:spPr>
          <a:xfrm>
            <a:off x="5392000" y="3104500"/>
            <a:ext cx="392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>
                <a:latin typeface="Comic Sans MS"/>
                <a:ea typeface="Comic Sans MS"/>
                <a:cs typeface="Comic Sans MS"/>
                <a:sym typeface="Comic Sans MS"/>
              </a:rPr>
              <a:t>Δασικές πυρκαγιές &amp; τρόποι αντιμετώπισης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1" name="Google Shape;241;p23"/>
          <p:cNvSpPr txBox="1"/>
          <p:nvPr/>
        </p:nvSpPr>
        <p:spPr>
          <a:xfrm>
            <a:off x="5371025" y="4950475"/>
            <a:ext cx="3773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>
                <a:latin typeface="Comic Sans MS"/>
                <a:ea typeface="Comic Sans MS"/>
                <a:cs typeface="Comic Sans MS"/>
                <a:sym typeface="Comic Sans MS"/>
              </a:rPr>
              <a:t>Η υπεύθυνη ατομική συμπεριφορά ως μέτρο πρόληψης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"/>
          <p:cNvSpPr txBox="1"/>
          <p:nvPr>
            <p:ph type="title"/>
          </p:nvPr>
        </p:nvSpPr>
        <p:spPr>
          <a:xfrm>
            <a:off x="849750" y="-69625"/>
            <a:ext cx="80649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br>
              <a:rPr lang="el-GR" sz="3600"/>
            </a:b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6β. Παρουσίαση Εκπαιδευτικού Λογισμικού </a:t>
            </a:r>
            <a:endParaRPr sz="36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7" name="Google Shape;247;p24"/>
          <p:cNvSpPr/>
          <p:nvPr/>
        </p:nvSpPr>
        <p:spPr>
          <a:xfrm>
            <a:off x="971600" y="1357675"/>
            <a:ext cx="8064900" cy="48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8" name="Google Shape;24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550" y="1569000"/>
            <a:ext cx="8412951" cy="4451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5"/>
          <p:cNvSpPr txBox="1"/>
          <p:nvPr>
            <p:ph type="title"/>
          </p:nvPr>
        </p:nvSpPr>
        <p:spPr>
          <a:xfrm>
            <a:off x="849750" y="-69625"/>
            <a:ext cx="80649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br>
              <a:rPr lang="el-GR" sz="3600"/>
            </a:b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6β. Παρουσίαση Εκπαιδευτικού Λογισμικού </a:t>
            </a:r>
            <a:endParaRPr sz="36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4" name="Google Shape;254;p25"/>
          <p:cNvSpPr/>
          <p:nvPr/>
        </p:nvSpPr>
        <p:spPr>
          <a:xfrm>
            <a:off x="971600" y="1357675"/>
            <a:ext cx="8064900" cy="4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5" name="Google Shape;255;p2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86600" y="1259025"/>
            <a:ext cx="5991225" cy="519905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5"/>
          <p:cNvSpPr/>
          <p:nvPr/>
        </p:nvSpPr>
        <p:spPr>
          <a:xfrm>
            <a:off x="577675" y="2888375"/>
            <a:ext cx="2340300" cy="1201800"/>
          </a:xfrm>
          <a:prstGeom prst="wedgeRoundRectCallout">
            <a:avLst>
              <a:gd fmla="val 68073" name="adj1"/>
              <a:gd fmla="val 101596" name="adj2"/>
              <a:gd fmla="val 0" name="adj3"/>
            </a:avLst>
          </a:prstGeom>
          <a:solidFill>
            <a:schemeClr val="lt2"/>
          </a:solidFill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latin typeface="Comic Sans MS"/>
                <a:ea typeface="Comic Sans MS"/>
                <a:cs typeface="Comic Sans MS"/>
                <a:sym typeface="Comic Sans MS"/>
              </a:rPr>
              <a:t>Πατώντας πάνω μου, μεταβαίνεις στο Εκπαιδευτικό Υλικό.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6"/>
          <p:cNvSpPr txBox="1"/>
          <p:nvPr>
            <p:ph type="title"/>
          </p:nvPr>
        </p:nvSpPr>
        <p:spPr>
          <a:xfrm>
            <a:off x="1035550" y="241423"/>
            <a:ext cx="7848900" cy="99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br>
              <a:rPr lang="el-GR" sz="3600"/>
            </a:b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6β. Παρουσίαση Εκπαιδευτικού Λογισμικού </a:t>
            </a:r>
            <a:endParaRPr sz="36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sz="3600"/>
          </a:p>
        </p:txBody>
      </p:sp>
      <p:sp>
        <p:nvSpPr>
          <p:cNvPr id="262" name="Google Shape;262;p26"/>
          <p:cNvSpPr/>
          <p:nvPr/>
        </p:nvSpPr>
        <p:spPr>
          <a:xfrm>
            <a:off x="971600" y="2420888"/>
            <a:ext cx="6840900" cy="25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3" name="Google Shape;26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1600" y="1620225"/>
            <a:ext cx="7680725" cy="409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7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7"/>
          <p:cNvSpPr txBox="1"/>
          <p:nvPr>
            <p:ph type="title"/>
          </p:nvPr>
        </p:nvSpPr>
        <p:spPr>
          <a:xfrm>
            <a:off x="1230200" y="463525"/>
            <a:ext cx="7372500" cy="958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9011"/>
              <a:buFont typeface="Calibri"/>
              <a:buNone/>
            </a:pPr>
            <a:r>
              <a:rPr lang="el-GR" sz="4044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6β. Παρουσίαση Εκπαιδευτικού Λογισμικού </a:t>
            </a:r>
            <a:endParaRPr sz="4044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1" name="Google Shape;27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000" y="1600000"/>
            <a:ext cx="7886701" cy="43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8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8"/>
          <p:cNvSpPr txBox="1"/>
          <p:nvPr>
            <p:ph type="title"/>
          </p:nvPr>
        </p:nvSpPr>
        <p:spPr>
          <a:xfrm>
            <a:off x="1142850" y="387450"/>
            <a:ext cx="7372500" cy="1166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9011"/>
              <a:buFont typeface="Calibri"/>
              <a:buNone/>
            </a:pPr>
            <a:r>
              <a:rPr lang="el-GR" sz="4044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6β. Παρουσίαση Εκπαιδευτικού Λογισμικού </a:t>
            </a:r>
            <a:endParaRPr sz="4044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9" name="Google Shape;27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50" y="1554149"/>
            <a:ext cx="8202725" cy="44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9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9"/>
          <p:cNvSpPr txBox="1"/>
          <p:nvPr>
            <p:ph type="title"/>
          </p:nvPr>
        </p:nvSpPr>
        <p:spPr>
          <a:xfrm>
            <a:off x="1142850" y="439177"/>
            <a:ext cx="7372500" cy="1075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9011"/>
              <a:buFont typeface="Calibri"/>
              <a:buNone/>
            </a:pPr>
            <a:r>
              <a:rPr lang="el-GR" sz="4044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6β. Παρουσίαση Εκπαιδευτικού Λογισμικού </a:t>
            </a:r>
            <a:endParaRPr sz="4044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7" name="Google Shape;28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024" y="1825624"/>
            <a:ext cx="7886700" cy="4155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0"/>
          <p:cNvSpPr txBox="1"/>
          <p:nvPr>
            <p:ph type="title"/>
          </p:nvPr>
        </p:nvSpPr>
        <p:spPr>
          <a:xfrm>
            <a:off x="1043608" y="620688"/>
            <a:ext cx="77769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7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. Μεθοδολογία (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1/2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 sz="4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93" name="Google Shape;293;p30"/>
          <p:cNvSpPr/>
          <p:nvPr/>
        </p:nvSpPr>
        <p:spPr>
          <a:xfrm>
            <a:off x="519275" y="1486200"/>
            <a:ext cx="8301300" cy="47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el-GR" sz="240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Έρευνα δράσης</a:t>
            </a: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με τη βοήθεια του ηλεκτρονικού περιβάλλοντος μάθησης 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“Ο Πυρομάχος σε ξεναγεί στον πράσινο κόσμο του”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064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el-GR" sz="240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Συμμετέχοντες:</a:t>
            </a: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21 μαθητές Δ΄τάξης δημοτικού σχολείου του νομού Ρεθύμνου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064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b="1" lang="el-GR" sz="240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Ερευνητικά εργαλεία</a:t>
            </a:r>
            <a:r>
              <a:rPr b="1" lang="el-GR" sz="24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Ημιδομημένες συνεντεύξεις, Κλείδες παρατήρησης εκπαιδευτικών, Ημερολόγιο ερευνήτριας, Ερωτηματολόγιο τελικής αξιολόγησης, Ερωτηματολόγιο ΕΔΙΒΕΑ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064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•"/>
            </a:pPr>
            <a:r>
              <a:rPr b="1" lang="el-GR" sz="240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Χρονική διάρκεια:</a:t>
            </a: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1 μήνας (Δεκέμβριος 2021)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94" name="Google Shape;29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9550" y="5282275"/>
            <a:ext cx="931025" cy="93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1"/>
          <p:cNvSpPr txBox="1"/>
          <p:nvPr>
            <p:ph type="title"/>
          </p:nvPr>
        </p:nvSpPr>
        <p:spPr>
          <a:xfrm>
            <a:off x="1043608" y="620688"/>
            <a:ext cx="77769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7. Μεθοδολογία (2/2)</a:t>
            </a:r>
            <a:endParaRPr sz="4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00" name="Google Shape;30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5375" y="1196700"/>
            <a:ext cx="6473250" cy="56613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1"/>
          <p:cNvSpPr/>
          <p:nvPr/>
        </p:nvSpPr>
        <p:spPr>
          <a:xfrm>
            <a:off x="3154975" y="1403100"/>
            <a:ext cx="2495100" cy="2274900"/>
          </a:xfrm>
          <a:prstGeom prst="diamond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1"/>
          <p:cNvSpPr/>
          <p:nvPr/>
        </p:nvSpPr>
        <p:spPr>
          <a:xfrm>
            <a:off x="3229025" y="4293000"/>
            <a:ext cx="2592300" cy="2304000"/>
          </a:xfrm>
          <a:prstGeom prst="diamond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1"/>
          <p:cNvSpPr/>
          <p:nvPr/>
        </p:nvSpPr>
        <p:spPr>
          <a:xfrm>
            <a:off x="1728900" y="2889888"/>
            <a:ext cx="2414400" cy="2274900"/>
          </a:xfrm>
          <a:prstGeom prst="diamond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4C113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04" name="Google Shape;304;p31"/>
          <p:cNvSpPr/>
          <p:nvPr/>
        </p:nvSpPr>
        <p:spPr>
          <a:xfrm>
            <a:off x="4769500" y="2889900"/>
            <a:ext cx="2414400" cy="2274900"/>
          </a:xfrm>
          <a:prstGeom prst="diamond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1"/>
          <p:cNvSpPr txBox="1"/>
          <p:nvPr/>
        </p:nvSpPr>
        <p:spPr>
          <a:xfrm rot="2575245">
            <a:off x="3572211" y="1868184"/>
            <a:ext cx="1999600" cy="101593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000">
                <a:solidFill>
                  <a:srgbClr val="4C1130"/>
                </a:solidFill>
                <a:latin typeface="Comic Sans MS"/>
                <a:ea typeface="Comic Sans MS"/>
                <a:cs typeface="Comic Sans MS"/>
                <a:sym typeface="Comic Sans MS"/>
              </a:rPr>
              <a:t>Ημερολόγιο ερευνήτριας</a:t>
            </a:r>
            <a:endParaRPr b="1" sz="2000">
              <a:solidFill>
                <a:srgbClr val="4C113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06" name="Google Shape;306;p31"/>
          <p:cNvSpPr/>
          <p:nvPr/>
        </p:nvSpPr>
        <p:spPr>
          <a:xfrm>
            <a:off x="2888350" y="2592125"/>
            <a:ext cx="3140100" cy="2981700"/>
          </a:xfrm>
          <a:prstGeom prst="diamond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1"/>
          <p:cNvSpPr txBox="1"/>
          <p:nvPr/>
        </p:nvSpPr>
        <p:spPr>
          <a:xfrm rot="-2700000">
            <a:off x="1486728" y="3453728"/>
            <a:ext cx="2325391" cy="8005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000">
                <a:solidFill>
                  <a:srgbClr val="4C1130"/>
                </a:solidFill>
                <a:latin typeface="Comic Sans MS"/>
                <a:ea typeface="Comic Sans MS"/>
                <a:cs typeface="Comic Sans MS"/>
                <a:sym typeface="Comic Sans MS"/>
              </a:rPr>
              <a:t>Κλείδες παρατήρησης </a:t>
            </a:r>
            <a:endParaRPr b="1"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08" name="Google Shape;308;p31"/>
          <p:cNvSpPr txBox="1"/>
          <p:nvPr/>
        </p:nvSpPr>
        <p:spPr>
          <a:xfrm rot="905">
            <a:off x="3432750" y="5376800"/>
            <a:ext cx="22785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000">
                <a:solidFill>
                  <a:srgbClr val="4C1130"/>
                </a:solidFill>
                <a:latin typeface="Comic Sans MS"/>
                <a:ea typeface="Comic Sans MS"/>
                <a:cs typeface="Comic Sans MS"/>
                <a:sym typeface="Comic Sans MS"/>
              </a:rPr>
              <a:t>Ερωτηματολόγιο αξιολόγησης</a:t>
            </a:r>
            <a:endParaRPr b="1" sz="2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09" name="Google Shape;30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38800" y="1288075"/>
            <a:ext cx="1181700" cy="118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1"/>
          <p:cNvSpPr txBox="1"/>
          <p:nvPr/>
        </p:nvSpPr>
        <p:spPr>
          <a:xfrm rot="-2837384">
            <a:off x="5272746" y="3825194"/>
            <a:ext cx="2198170" cy="101587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000">
                <a:solidFill>
                  <a:srgbClr val="4C1130"/>
                </a:solidFill>
                <a:latin typeface="Comic Sans MS"/>
                <a:ea typeface="Comic Sans MS"/>
                <a:cs typeface="Comic Sans MS"/>
                <a:sym typeface="Comic Sans MS"/>
              </a:rPr>
              <a:t>Ημιδομημένες Συνεντεύξεις</a:t>
            </a:r>
            <a:endParaRPr b="1" sz="2000">
              <a:solidFill>
                <a:srgbClr val="4C113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11" name="Google Shape;311;p31"/>
          <p:cNvSpPr txBox="1"/>
          <p:nvPr/>
        </p:nvSpPr>
        <p:spPr>
          <a:xfrm>
            <a:off x="3416700" y="3677988"/>
            <a:ext cx="2310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latin typeface="Comic Sans MS"/>
                <a:ea typeface="Comic Sans MS"/>
                <a:cs typeface="Comic Sans MS"/>
                <a:sym typeface="Comic Sans MS"/>
              </a:rPr>
              <a:t>ΕΡΕΥΝΗΤΙΚΑ ΕΡΓΑΛΕΙΑ</a:t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2" name="Google Shape;312;p31"/>
          <p:cNvSpPr/>
          <p:nvPr/>
        </p:nvSpPr>
        <p:spPr>
          <a:xfrm>
            <a:off x="473975" y="6177500"/>
            <a:ext cx="1510800" cy="37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1"/>
          <p:cNvSpPr/>
          <p:nvPr/>
        </p:nvSpPr>
        <p:spPr>
          <a:xfrm>
            <a:off x="7598025" y="6329900"/>
            <a:ext cx="1510800" cy="37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31"/>
          <p:cNvSpPr txBox="1"/>
          <p:nvPr/>
        </p:nvSpPr>
        <p:spPr>
          <a:xfrm>
            <a:off x="6517350" y="5314350"/>
            <a:ext cx="3000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latin typeface="Comic Sans MS"/>
                <a:ea typeface="Comic Sans MS"/>
                <a:cs typeface="Comic Sans MS"/>
                <a:sym typeface="Comic Sans MS"/>
              </a:rPr>
              <a:t>Τριγωνοποίηση</a:t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omic Sans MS"/>
              <a:buChar char="●"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εγκυρότητα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omic Sans MS"/>
              <a:buChar char="●"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αξιοπιστία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5" name="Google Shape;315;p31"/>
          <p:cNvSpPr/>
          <p:nvPr/>
        </p:nvSpPr>
        <p:spPr>
          <a:xfrm rot="-8606214">
            <a:off x="7185996" y="4907368"/>
            <a:ext cx="672310" cy="229264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2"/>
          <p:cNvSpPr txBox="1"/>
          <p:nvPr>
            <p:ph type="title"/>
          </p:nvPr>
        </p:nvSpPr>
        <p:spPr>
          <a:xfrm>
            <a:off x="948775" y="174622"/>
            <a:ext cx="77769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8. 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Αποτελέσματα Έρευνας (1/4)</a:t>
            </a:r>
            <a:endParaRPr sz="4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21" name="Google Shape;321;p32"/>
          <p:cNvSpPr/>
          <p:nvPr/>
        </p:nvSpPr>
        <p:spPr>
          <a:xfrm>
            <a:off x="755575" y="1210225"/>
            <a:ext cx="8301900" cy="53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l-GR" sz="2000">
                <a:latin typeface="Comic Sans MS"/>
                <a:ea typeface="Comic Sans MS"/>
                <a:cs typeface="Comic Sans MS"/>
                <a:sym typeface="Comic Sans MS"/>
              </a:rPr>
              <a:t>     </a:t>
            </a:r>
            <a:endParaRPr sz="2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l-GR" sz="20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  </a:t>
            </a:r>
            <a:r>
              <a:rPr lang="el-GR" sz="2200" u="sng">
                <a:latin typeface="Comic Sans MS"/>
                <a:ea typeface="Comic Sans MS"/>
                <a:cs typeface="Comic Sans MS"/>
                <a:sym typeface="Comic Sans MS"/>
              </a:rPr>
              <a:t>Αποτελεσματικό και λειτουργικό ΕΥ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για τους συμμετέχοντες της έρευνας.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 </a:t>
            </a:r>
            <a:r>
              <a:rPr lang="el-GR" sz="2200" u="sng">
                <a:latin typeface="Comic Sans MS"/>
                <a:ea typeface="Comic Sans MS"/>
                <a:cs typeface="Comic Sans MS"/>
                <a:sym typeface="Comic Sans MS"/>
              </a:rPr>
              <a:t>Φιλικό, εύκολα προσβάσιμο, με κατάλληλες νύξεις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, ώστε ο μαθητής να μάθει, να ανακαλύψει και να προβληματιστεί πάνω στην ίδια τη μάθησή του.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       </a:t>
            </a:r>
            <a:r>
              <a:rPr lang="el-GR" sz="2200" u="sng">
                <a:latin typeface="Comic Sans MS"/>
                <a:ea typeface="Comic Sans MS"/>
                <a:cs typeface="Comic Sans MS"/>
                <a:sym typeface="Comic Sans MS"/>
              </a:rPr>
              <a:t>Εύκολη και σαφής πλοήγηση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, με τον χαρακτήρα “Πυρομάχο” να κατευθύνει όταν ήταν ανάγκη.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l-GR" sz="1200">
                <a:latin typeface="Comic Sans MS"/>
                <a:ea typeface="Comic Sans MS"/>
                <a:cs typeface="Comic Sans MS"/>
                <a:sym typeface="Comic Sans MS"/>
              </a:rPr>
              <a:t>              </a:t>
            </a:r>
            <a:endParaRPr sz="11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22" name="Google Shape;32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8775" y="2171450"/>
            <a:ext cx="532026" cy="53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8775" y="3429000"/>
            <a:ext cx="532026" cy="53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8775" y="4776100"/>
            <a:ext cx="532026" cy="59382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2"/>
          <p:cNvSpPr/>
          <p:nvPr/>
        </p:nvSpPr>
        <p:spPr>
          <a:xfrm>
            <a:off x="1053900" y="1066125"/>
            <a:ext cx="7896900" cy="11052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Comic Sans MS"/>
              <a:buAutoNum type="arabicPeriod"/>
            </a:pPr>
            <a:r>
              <a:rPr b="1" lang="el-GR" sz="2000">
                <a:latin typeface="Comic Sans MS"/>
                <a:ea typeface="Comic Sans MS"/>
                <a:cs typeface="Comic Sans MS"/>
                <a:sym typeface="Comic Sans MS"/>
              </a:rPr>
              <a:t>Πως εφαρμόζονται οι αρχές της Πολυμεσικής Μάθησης σε εξ </a:t>
            </a:r>
            <a:r>
              <a:rPr b="1" lang="el-GR" sz="2000">
                <a:latin typeface="Comic Sans MS"/>
                <a:ea typeface="Comic Sans MS"/>
                <a:cs typeface="Comic Sans MS"/>
                <a:sym typeface="Comic Sans MS"/>
              </a:rPr>
              <a:t> αποστάσεως ΕΥ για τις δασικές πυρκαγιές;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5"/>
          <p:cNvSpPr txBox="1"/>
          <p:nvPr>
            <p:ph type="ctrTitle"/>
          </p:nvPr>
        </p:nvSpPr>
        <p:spPr>
          <a:xfrm>
            <a:off x="1997250" y="0"/>
            <a:ext cx="5149500" cy="65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3000">
                <a:latin typeface="Comic Sans MS"/>
                <a:ea typeface="Comic Sans MS"/>
                <a:cs typeface="Comic Sans MS"/>
                <a:sym typeface="Comic Sans MS"/>
              </a:rPr>
              <a:t>Δομή Παρουσίασης</a:t>
            </a:r>
            <a:endParaRPr b="1" sz="3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2" name="Google Shape;92;p15"/>
          <p:cNvSpPr txBox="1"/>
          <p:nvPr>
            <p:ph idx="1" type="subTitle"/>
          </p:nvPr>
        </p:nvSpPr>
        <p:spPr>
          <a:xfrm>
            <a:off x="554900" y="652800"/>
            <a:ext cx="8388600" cy="56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0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500">
                <a:solidFill>
                  <a:srgbClr val="D9D2E9"/>
                </a:solidFill>
                <a:latin typeface="Comic Sans MS"/>
                <a:ea typeface="Comic Sans MS"/>
                <a:cs typeface="Comic Sans MS"/>
                <a:sym typeface="Comic Sans MS"/>
              </a:rPr>
              <a:t>1. Σκοπός της Εργασίας</a:t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500">
                <a:solidFill>
                  <a:srgbClr val="D9D2E9"/>
                </a:solidFill>
                <a:latin typeface="Comic Sans MS"/>
                <a:ea typeface="Comic Sans MS"/>
                <a:cs typeface="Comic Sans MS"/>
                <a:sym typeface="Comic Sans MS"/>
              </a:rPr>
              <a:t>2. Συνεισφορά της Δ.Ε.</a:t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500">
                <a:solidFill>
                  <a:srgbClr val="D9D2E9"/>
                </a:solidFill>
                <a:latin typeface="Comic Sans MS"/>
                <a:ea typeface="Comic Sans MS"/>
                <a:cs typeface="Comic Sans MS"/>
                <a:sym typeface="Comic Sans MS"/>
              </a:rPr>
              <a:t>3. Ερευνητικά Ερωτήματα</a:t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500">
                <a:solidFill>
                  <a:srgbClr val="D9D2E9"/>
                </a:solidFill>
                <a:latin typeface="Comic Sans MS"/>
                <a:ea typeface="Comic Sans MS"/>
                <a:cs typeface="Comic Sans MS"/>
                <a:sym typeface="Comic Sans MS"/>
              </a:rPr>
              <a:t>4. Δομή της Εργασίας</a:t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500">
                <a:solidFill>
                  <a:srgbClr val="D9D2E9"/>
                </a:solidFill>
                <a:latin typeface="Comic Sans MS"/>
                <a:ea typeface="Comic Sans MS"/>
                <a:cs typeface="Comic Sans MS"/>
                <a:sym typeface="Comic Sans MS"/>
              </a:rPr>
              <a:t>5. Θεωρητικό Πλαίσιο</a:t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500">
                <a:solidFill>
                  <a:srgbClr val="D9D2E9"/>
                </a:solidFill>
                <a:latin typeface="Comic Sans MS"/>
                <a:ea typeface="Comic Sans MS"/>
                <a:cs typeface="Comic Sans MS"/>
                <a:sym typeface="Comic Sans MS"/>
              </a:rPr>
              <a:t>6. Εκπαιδευτικό Υλικό</a:t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500">
                <a:solidFill>
                  <a:srgbClr val="D9D2E9"/>
                </a:solidFill>
                <a:latin typeface="Comic Sans MS"/>
                <a:ea typeface="Comic Sans MS"/>
                <a:cs typeface="Comic Sans MS"/>
                <a:sym typeface="Comic Sans MS"/>
              </a:rPr>
              <a:t>7. Μεθοδολογία</a:t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500">
                <a:solidFill>
                  <a:srgbClr val="D9D2E9"/>
                </a:solidFill>
                <a:latin typeface="Comic Sans MS"/>
                <a:ea typeface="Comic Sans MS"/>
                <a:cs typeface="Comic Sans MS"/>
                <a:sym typeface="Comic Sans MS"/>
              </a:rPr>
              <a:t>8. Αποτελέσματα</a:t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500">
                <a:solidFill>
                  <a:srgbClr val="D9D2E9"/>
                </a:solidFill>
                <a:latin typeface="Comic Sans MS"/>
                <a:ea typeface="Comic Sans MS"/>
                <a:cs typeface="Comic Sans MS"/>
                <a:sym typeface="Comic Sans MS"/>
              </a:rPr>
              <a:t>9. Συμπεράσματα</a:t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500">
                <a:solidFill>
                  <a:srgbClr val="D9D2E9"/>
                </a:solidFill>
                <a:latin typeface="Comic Sans MS"/>
                <a:ea typeface="Comic Sans MS"/>
                <a:cs typeface="Comic Sans MS"/>
                <a:sym typeface="Comic Sans MS"/>
              </a:rPr>
              <a:t>10. Περιορισμοί</a:t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500">
                <a:solidFill>
                  <a:srgbClr val="D9D2E9"/>
                </a:solidFill>
                <a:latin typeface="Comic Sans MS"/>
                <a:ea typeface="Comic Sans MS"/>
                <a:cs typeface="Comic Sans MS"/>
                <a:sym typeface="Comic Sans MS"/>
              </a:rPr>
              <a:t>11. Προτάσεις</a:t>
            </a:r>
            <a:endParaRPr sz="4500">
              <a:solidFill>
                <a:srgbClr val="D9D2E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1650" y="1332350"/>
            <a:ext cx="1486225" cy="148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3"/>
          <p:cNvSpPr txBox="1"/>
          <p:nvPr>
            <p:ph type="title"/>
          </p:nvPr>
        </p:nvSpPr>
        <p:spPr>
          <a:xfrm>
            <a:off x="948775" y="174622"/>
            <a:ext cx="77769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8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. Αποτελέσματα Έρευνας (2/4)</a:t>
            </a:r>
            <a:endParaRPr sz="4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31" name="Google Shape;331;p33"/>
          <p:cNvSpPr/>
          <p:nvPr/>
        </p:nvSpPr>
        <p:spPr>
          <a:xfrm>
            <a:off x="888175" y="985876"/>
            <a:ext cx="7898100" cy="55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l-GR" sz="2000">
                <a:latin typeface="Comic Sans MS"/>
                <a:ea typeface="Comic Sans MS"/>
                <a:cs typeface="Comic Sans MS"/>
                <a:sym typeface="Comic Sans MS"/>
              </a:rPr>
              <a:t>  </a:t>
            </a:r>
            <a:r>
              <a:rPr lang="el-GR" sz="2200" u="sng">
                <a:latin typeface="Comic Sans MS"/>
                <a:ea typeface="Comic Sans MS"/>
                <a:cs typeface="Comic Sans MS"/>
                <a:sym typeface="Comic Sans MS"/>
              </a:rPr>
              <a:t>Πολλά χαρακτηριστικά της εξΑΕ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. Θα μπορούσε να λειτουργήσει ως αυτοδύναμη εξ αποστάσεως εκπαίδευση.</a:t>
            </a:r>
            <a:endParaRPr b="1"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     Οι πληροφορίες παρουσιάζονται </a:t>
            </a:r>
            <a:r>
              <a:rPr lang="el-GR" sz="2200" u="sng">
                <a:latin typeface="Comic Sans MS"/>
                <a:ea typeface="Comic Sans MS"/>
                <a:cs typeface="Comic Sans MS"/>
                <a:sym typeface="Comic Sans MS"/>
              </a:rPr>
              <a:t>πολυτροπικά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(κείμενο, εικόνα, βίντεο).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l-GR" sz="2200"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Το υλικό είναι χωρισμένο σε ενότητες, συμβάλλοντας στην </a:t>
            </a:r>
            <a:r>
              <a:rPr lang="el-GR" sz="2200" u="sng">
                <a:latin typeface="Comic Sans MS"/>
                <a:ea typeface="Comic Sans MS"/>
                <a:cs typeface="Comic Sans MS"/>
                <a:sym typeface="Comic Sans MS"/>
              </a:rPr>
              <a:t>καλύτερη οργάνωση της μελέτης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.  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r>
              <a:rPr b="1" lang="el-GR" sz="2200">
                <a:latin typeface="Comic Sans MS"/>
                <a:ea typeface="Comic Sans MS"/>
                <a:cs typeface="Comic Sans MS"/>
                <a:sym typeface="Comic Sans MS"/>
              </a:rPr>
              <a:t>  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Οι </a:t>
            </a:r>
            <a:r>
              <a:rPr lang="el-GR" sz="2200" u="sng">
                <a:latin typeface="Comic Sans MS"/>
                <a:ea typeface="Comic Sans MS"/>
                <a:cs typeface="Comic Sans MS"/>
                <a:sym typeface="Comic Sans MS"/>
              </a:rPr>
              <a:t>ποικίλες δραστηριότητες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βοηθούν στην μελέτη του γνωστικού αντικειμένου.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32" name="Google Shape;33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8775" y="2546188"/>
            <a:ext cx="532026" cy="53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8775" y="3596800"/>
            <a:ext cx="532026" cy="53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8775" y="4697625"/>
            <a:ext cx="532026" cy="53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8775" y="1520688"/>
            <a:ext cx="532026" cy="532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4"/>
          <p:cNvSpPr txBox="1"/>
          <p:nvPr>
            <p:ph type="title"/>
          </p:nvPr>
        </p:nvSpPr>
        <p:spPr>
          <a:xfrm>
            <a:off x="948775" y="174622"/>
            <a:ext cx="77769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8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. Αποτελέσματα Έρευνας (3/4)</a:t>
            </a:r>
            <a:endParaRPr sz="4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41" name="Google Shape;341;p34"/>
          <p:cNvSpPr/>
          <p:nvPr/>
        </p:nvSpPr>
        <p:spPr>
          <a:xfrm>
            <a:off x="827575" y="1923375"/>
            <a:ext cx="8208900" cy="47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4"/>
          <p:cNvSpPr/>
          <p:nvPr/>
        </p:nvSpPr>
        <p:spPr>
          <a:xfrm>
            <a:off x="732775" y="1298075"/>
            <a:ext cx="8208900" cy="10296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41300" lvl="0" marL="254000" marR="0" rtl="0" algn="l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l-GR" sz="2000"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b="1" lang="el-GR" sz="2000"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r>
              <a:rPr b="1" lang="el-GR" sz="2000">
                <a:latin typeface="Comic Sans MS"/>
                <a:ea typeface="Comic Sans MS"/>
                <a:cs typeface="Comic Sans MS"/>
                <a:sym typeface="Comic Sans MS"/>
              </a:rPr>
              <a:t>Πώς αποτιμάται το εξ αποστάσεως εκπαιδευτικό υλικό με θέμα την πρόληψη και αντιμετώπιση εκδήλωσης δασικών πυρκαγιών;</a:t>
            </a:r>
            <a:endParaRPr b="1" sz="2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/>
              <a:t>            </a:t>
            </a:r>
            <a:endParaRPr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Ο “</a:t>
            </a:r>
            <a:r>
              <a:rPr i="1" lang="el-GR" sz="2200">
                <a:latin typeface="Comic Sans MS"/>
                <a:ea typeface="Comic Sans MS"/>
                <a:cs typeface="Comic Sans MS"/>
                <a:sym typeface="Comic Sans MS"/>
              </a:rPr>
              <a:t>νέος τρόπος διδασκαλίας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” </a:t>
            </a:r>
            <a:r>
              <a:rPr lang="el-GR" sz="2200" u="sng">
                <a:latin typeface="Comic Sans MS"/>
                <a:ea typeface="Comic Sans MS"/>
                <a:cs typeface="Comic Sans MS"/>
                <a:sym typeface="Comic Sans MS"/>
              </a:rPr>
              <a:t>σχολιάστηκε θετικά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από τους μαθητές και αποδείχθηκε επιτυχημένος.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 Οι </a:t>
            </a:r>
            <a:r>
              <a:rPr lang="el-GR" sz="2200" u="sng">
                <a:latin typeface="Comic Sans MS"/>
                <a:ea typeface="Comic Sans MS"/>
                <a:cs typeface="Comic Sans MS"/>
                <a:sym typeface="Comic Sans MS"/>
              </a:rPr>
              <a:t>2 εκπαιδευτικοί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της τάξης  </a:t>
            </a:r>
            <a:r>
              <a:rPr lang="el-GR" sz="2200" u="sng">
                <a:latin typeface="Comic Sans MS"/>
                <a:ea typeface="Comic Sans MS"/>
                <a:cs typeface="Comic Sans MS"/>
                <a:sym typeface="Comic Sans MS"/>
              </a:rPr>
              <a:t>αξιολόγησαν θετικά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το ηλεκτρονικό περιβάλλον και τόνισαν ότι πολλοί μαθητές επαναπροσδιόρισαν τις απόψεις τους πάνω στο θέμα.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     Το εκπαιδευτικό λογισμικό </a:t>
            </a:r>
            <a:r>
              <a:rPr lang="el-GR" sz="2200" u="sng">
                <a:latin typeface="Comic Sans MS"/>
                <a:ea typeface="Comic Sans MS"/>
                <a:cs typeface="Comic Sans MS"/>
                <a:sym typeface="Comic Sans MS"/>
              </a:rPr>
              <a:t>κρίθηκε τεχνικά και παιδαγωγικά επιτυχημένο</a:t>
            </a:r>
            <a:r>
              <a:rPr lang="el-GR" sz="2200">
                <a:latin typeface="Comic Sans MS"/>
                <a:ea typeface="Comic Sans MS"/>
                <a:cs typeface="Comic Sans MS"/>
                <a:sym typeface="Comic Sans MS"/>
              </a:rPr>
              <a:t>, με τους μαθητές να το χειρίζονται με άνεση και να αντιλαμβάνονται με ευκολία το μαθησιακό περιεχόμενο.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43" name="Google Shape;34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575" y="2444813"/>
            <a:ext cx="532026" cy="53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575" y="3652100"/>
            <a:ext cx="532026" cy="53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575" y="5175100"/>
            <a:ext cx="532026" cy="532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5"/>
          <p:cNvSpPr txBox="1"/>
          <p:nvPr>
            <p:ph type="title"/>
          </p:nvPr>
        </p:nvSpPr>
        <p:spPr>
          <a:xfrm>
            <a:off x="948775" y="174622"/>
            <a:ext cx="77769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8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. Αποτελέσματα ‘Ερευνας (4/4)</a:t>
            </a:r>
            <a:endParaRPr sz="4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51" name="Google Shape;351;p35"/>
          <p:cNvSpPr/>
          <p:nvPr/>
        </p:nvSpPr>
        <p:spPr>
          <a:xfrm>
            <a:off x="806125" y="1333100"/>
            <a:ext cx="7898100" cy="55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 Οι μαθητές </a:t>
            </a:r>
            <a:r>
              <a:rPr lang="el-GR" sz="2100" u="sng">
                <a:latin typeface="Comic Sans MS"/>
                <a:ea typeface="Comic Sans MS"/>
                <a:cs typeface="Comic Sans MS"/>
                <a:sym typeface="Comic Sans MS"/>
              </a:rPr>
              <a:t>αναθεώρησαν</a:t>
            </a: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 τις αρχικές τους απόψεις και </a:t>
            </a:r>
            <a:r>
              <a:rPr lang="el-GR" sz="2100" u="sng">
                <a:latin typeface="Comic Sans MS"/>
                <a:ea typeface="Comic Sans MS"/>
                <a:cs typeface="Comic Sans MS"/>
                <a:sym typeface="Comic Sans MS"/>
              </a:rPr>
              <a:t>εμπλούτισαν</a:t>
            </a: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 τις γνώσεις τους.</a:t>
            </a:r>
            <a:endParaRPr sz="21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 u="sng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l-GR" sz="2100" u="sng">
                <a:latin typeface="Comic Sans MS"/>
                <a:ea typeface="Comic Sans MS"/>
                <a:cs typeface="Comic Sans MS"/>
                <a:sym typeface="Comic Sans MS"/>
              </a:rPr>
              <a:t>Ή</a:t>
            </a:r>
            <a:r>
              <a:rPr lang="el-GR" sz="2100" u="sng">
                <a:latin typeface="Comic Sans MS"/>
                <a:ea typeface="Comic Sans MS"/>
                <a:cs typeface="Comic Sans MS"/>
                <a:sym typeface="Comic Sans MS"/>
              </a:rPr>
              <a:t>ξεραν βασικά βήματα αντιμετώπισης μιας πυρκαγιάς</a:t>
            </a: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. Ωστόσο έμαθαν για τη σημασία της πρόληψης και την ιδιαίτερη αξία του δασικού οικοσυστήματος.</a:t>
            </a:r>
            <a:endParaRPr sz="21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 «</a:t>
            </a:r>
            <a:r>
              <a:rPr i="1" lang="el-GR" sz="2100">
                <a:latin typeface="Comic Sans MS"/>
                <a:ea typeface="Comic Sans MS"/>
                <a:cs typeface="Comic Sans MS"/>
                <a:sym typeface="Comic Sans MS"/>
              </a:rPr>
              <a:t>Φαίνεται οι μαθητές να είναι </a:t>
            </a:r>
            <a:r>
              <a:rPr i="1" lang="el-GR" sz="2100" u="sng">
                <a:latin typeface="Comic Sans MS"/>
                <a:ea typeface="Comic Sans MS"/>
                <a:cs typeface="Comic Sans MS"/>
                <a:sym typeface="Comic Sans MS"/>
              </a:rPr>
              <a:t>πιο ευαισθητοποιημένοι</a:t>
            </a:r>
            <a:r>
              <a:rPr i="1" lang="el-GR" sz="2100">
                <a:latin typeface="Comic Sans MS"/>
                <a:ea typeface="Comic Sans MS"/>
                <a:cs typeface="Comic Sans MS"/>
                <a:sym typeface="Comic Sans MS"/>
              </a:rPr>
              <a:t> και να προβληματίζονται πιο έντονα στο θέμα της πυρκαγιάς</a:t>
            </a: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». (Εκπαιδευτικός τάξης)</a:t>
            </a:r>
            <a:endParaRPr sz="21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«</a:t>
            </a:r>
            <a:r>
              <a:rPr i="1" lang="el-GR" sz="2100">
                <a:latin typeface="Comic Sans MS"/>
                <a:ea typeface="Comic Sans MS"/>
                <a:cs typeface="Comic Sans MS"/>
                <a:sym typeface="Comic Sans MS"/>
              </a:rPr>
              <a:t>Η παρέμβαση άρεσε αρκετά στους μαθητές…Τους προβλημάτισε και στην τελική συνέντευξη ήταν α</a:t>
            </a:r>
            <a:r>
              <a:rPr i="1" lang="el-GR" sz="2100" u="sng">
                <a:latin typeface="Comic Sans MS"/>
                <a:ea typeface="Comic Sans MS"/>
                <a:cs typeface="Comic Sans MS"/>
                <a:sym typeface="Comic Sans MS"/>
              </a:rPr>
              <a:t>ρκετά πιο συνειδητοποιημένοι</a:t>
            </a:r>
            <a:r>
              <a:rPr i="1" lang="el-GR" sz="2100">
                <a:latin typeface="Comic Sans MS"/>
                <a:ea typeface="Comic Sans MS"/>
                <a:cs typeface="Comic Sans MS"/>
                <a:sym typeface="Comic Sans MS"/>
              </a:rPr>
              <a:t> για την αξία του δάσους και την σημασία πρόληψης</a:t>
            </a: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». (Ερευνήτρια)</a:t>
            </a:r>
            <a:endParaRPr sz="21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52" name="Google Shape;352;p35"/>
          <p:cNvSpPr/>
          <p:nvPr/>
        </p:nvSpPr>
        <p:spPr>
          <a:xfrm>
            <a:off x="806125" y="1215225"/>
            <a:ext cx="8062200" cy="10353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2700" marR="0" rtl="0" algn="just">
              <a:lnSpc>
                <a:spcPct val="14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l-GR" sz="2000"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r>
              <a:rPr b="1" lang="el-GR" sz="2000"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r>
              <a:rPr b="1" lang="el-GR" sz="2000">
                <a:latin typeface="Comic Sans MS"/>
                <a:ea typeface="Comic Sans MS"/>
                <a:cs typeface="Comic Sans MS"/>
                <a:sym typeface="Comic Sans MS"/>
              </a:rPr>
              <a:t>Ποιες αλλαγές διαπιστώνονται στους μαθητές μετά την παρέμβαση σχετικά με τις δασικές πυρκαγιές; </a:t>
            </a:r>
            <a:endParaRPr b="1" sz="2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3" name="Google Shape;35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475" y="2350738"/>
            <a:ext cx="532026" cy="53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475" y="3039762"/>
            <a:ext cx="532026" cy="53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475" y="4206300"/>
            <a:ext cx="532026" cy="53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750" y="5302638"/>
            <a:ext cx="532026" cy="532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6"/>
          <p:cNvSpPr txBox="1"/>
          <p:nvPr>
            <p:ph type="title"/>
          </p:nvPr>
        </p:nvSpPr>
        <p:spPr>
          <a:xfrm>
            <a:off x="1142850" y="202827"/>
            <a:ext cx="7372500" cy="1075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Απόψεις μαθητών</a:t>
            </a:r>
            <a:endParaRPr/>
          </a:p>
        </p:txBody>
      </p:sp>
      <p:pic>
        <p:nvPicPr>
          <p:cNvPr id="363" name="Google Shape;36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650" y="1241125"/>
            <a:ext cx="7372502" cy="5579676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36"/>
          <p:cNvSpPr txBox="1"/>
          <p:nvPr/>
        </p:nvSpPr>
        <p:spPr>
          <a:xfrm>
            <a:off x="1570975" y="1735000"/>
            <a:ext cx="19032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600">
                <a:latin typeface="Comic Sans MS"/>
                <a:ea typeface="Comic Sans MS"/>
                <a:cs typeface="Comic Sans MS"/>
                <a:sym typeface="Comic Sans MS"/>
              </a:rPr>
              <a:t>Δε με κούρασε, ούτε με δυσκόλεψε κάτι.</a:t>
            </a:r>
            <a:endParaRPr i="1"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>
                <a:latin typeface="Comic Sans MS"/>
                <a:ea typeface="Comic Sans MS"/>
                <a:cs typeface="Comic Sans MS"/>
                <a:sym typeface="Comic Sans MS"/>
              </a:rPr>
              <a:t>                    Ε.</a:t>
            </a:r>
            <a:endParaRPr sz="1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65" name="Google Shape;365;p36"/>
          <p:cNvSpPr txBox="1"/>
          <p:nvPr/>
        </p:nvSpPr>
        <p:spPr>
          <a:xfrm>
            <a:off x="3919350" y="1571000"/>
            <a:ext cx="18195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600">
                <a:latin typeface="Comic Sans MS"/>
                <a:ea typeface="Comic Sans MS"/>
                <a:cs typeface="Comic Sans MS"/>
                <a:sym typeface="Comic Sans MS"/>
              </a:rPr>
              <a:t>Μου άρεσαν πολύ τα κουίζ που κάναμε στο σπίτι και οι ομαδικές εργασίες!         Χ.</a:t>
            </a:r>
            <a:endParaRPr i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66" name="Google Shape;366;p36"/>
          <p:cNvSpPr txBox="1"/>
          <p:nvPr/>
        </p:nvSpPr>
        <p:spPr>
          <a:xfrm>
            <a:off x="6013125" y="1735000"/>
            <a:ext cx="19731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600">
                <a:latin typeface="Comic Sans MS"/>
                <a:ea typeface="Comic Sans MS"/>
                <a:cs typeface="Comic Sans MS"/>
                <a:sym typeface="Comic Sans MS"/>
              </a:rPr>
              <a:t>Μου άρεσε, γιατί ήταν διαφορετικό μάθημα! Ο Πυρο-</a:t>
            </a:r>
            <a:endParaRPr i="1"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600">
                <a:latin typeface="Comic Sans MS"/>
                <a:ea typeface="Comic Sans MS"/>
                <a:cs typeface="Comic Sans MS"/>
                <a:sym typeface="Comic Sans MS"/>
              </a:rPr>
              <a:t>μάχος ήταν υπέρο-</a:t>
            </a:r>
            <a:endParaRPr i="1"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600">
                <a:latin typeface="Comic Sans MS"/>
                <a:ea typeface="Comic Sans MS"/>
                <a:cs typeface="Comic Sans MS"/>
                <a:sym typeface="Comic Sans MS"/>
              </a:rPr>
              <a:t>χος και αστείος.  Α.</a:t>
            </a:r>
            <a:endParaRPr i="1" sz="1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67" name="Google Shape;367;p36"/>
          <p:cNvSpPr txBox="1"/>
          <p:nvPr/>
        </p:nvSpPr>
        <p:spPr>
          <a:xfrm>
            <a:off x="1612825" y="3361375"/>
            <a:ext cx="18195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500">
                <a:latin typeface="Comic Sans MS"/>
                <a:ea typeface="Comic Sans MS"/>
                <a:cs typeface="Comic Sans MS"/>
                <a:sym typeface="Comic Sans MS"/>
              </a:rPr>
              <a:t>Χαίρομαι γιατί τώρα ξέρω ποια μέτρα πρέπει να παίρνουμε όταν ξεσπάσει πυρκαγιά.</a:t>
            </a:r>
            <a:endParaRPr i="1" sz="15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68" name="Google Shape;368;p36"/>
          <p:cNvSpPr txBox="1"/>
          <p:nvPr/>
        </p:nvSpPr>
        <p:spPr>
          <a:xfrm>
            <a:off x="3956400" y="3361375"/>
            <a:ext cx="17454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500">
                <a:latin typeface="Comic Sans MS"/>
                <a:ea typeface="Comic Sans MS"/>
                <a:cs typeface="Comic Sans MS"/>
                <a:sym typeface="Comic Sans MS"/>
              </a:rPr>
              <a:t>Νιώθω χαρά, γιατί ξέρω πως να το αντιμετωπίσω όταν χρειαστεί.</a:t>
            </a:r>
            <a:endParaRPr i="1" sz="15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500">
                <a:latin typeface="Comic Sans MS"/>
                <a:ea typeface="Comic Sans MS"/>
                <a:cs typeface="Comic Sans MS"/>
                <a:sym typeface="Comic Sans MS"/>
              </a:rPr>
              <a:t>                       Γ.</a:t>
            </a:r>
            <a:endParaRPr i="1" sz="15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69" name="Google Shape;369;p36"/>
          <p:cNvSpPr txBox="1"/>
          <p:nvPr/>
        </p:nvSpPr>
        <p:spPr>
          <a:xfrm>
            <a:off x="3798600" y="5074950"/>
            <a:ext cx="19032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500">
                <a:latin typeface="Comic Sans MS"/>
                <a:ea typeface="Comic Sans MS"/>
                <a:cs typeface="Comic Sans MS"/>
                <a:sym typeface="Comic Sans MS"/>
              </a:rPr>
              <a:t>Με εντυπωσίασε το πόσο σημαντικό είναι το δάσος για τον άνθρωπο, τα ζώα, τα φυτά!     Κ.</a:t>
            </a:r>
            <a:endParaRPr i="1" sz="15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0" name="Google Shape;370;p36"/>
          <p:cNvSpPr txBox="1"/>
          <p:nvPr/>
        </p:nvSpPr>
        <p:spPr>
          <a:xfrm>
            <a:off x="6089925" y="3361375"/>
            <a:ext cx="18195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>
                <a:latin typeface="Comic Sans MS"/>
                <a:ea typeface="Comic Sans MS"/>
                <a:cs typeface="Comic Sans MS"/>
                <a:sym typeface="Comic Sans MS"/>
              </a:rPr>
              <a:t>Στην αρχή νόμιζα ότι ήξερα και θα ακούσω τα ίδια. Τελικά έμαθα πολύ χρήσιμα πράγματα!                   Σ.</a:t>
            </a:r>
            <a:endParaRPr i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1" name="Google Shape;371;p36"/>
          <p:cNvSpPr txBox="1"/>
          <p:nvPr/>
        </p:nvSpPr>
        <p:spPr>
          <a:xfrm>
            <a:off x="1850425" y="5282850"/>
            <a:ext cx="1344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600">
                <a:latin typeface="Comic Sans MS"/>
                <a:ea typeface="Comic Sans MS"/>
                <a:cs typeface="Comic Sans MS"/>
                <a:sym typeface="Comic Sans MS"/>
              </a:rPr>
              <a:t>Θέλω να το ξανακάνω!</a:t>
            </a:r>
            <a:endParaRPr i="1"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600">
                <a:latin typeface="Comic Sans MS"/>
                <a:ea typeface="Comic Sans MS"/>
                <a:cs typeface="Comic Sans MS"/>
                <a:sym typeface="Comic Sans MS"/>
              </a:rPr>
              <a:t>               Ν.</a:t>
            </a:r>
            <a:endParaRPr i="1" sz="1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2" name="Google Shape;372;p36"/>
          <p:cNvSpPr txBox="1"/>
          <p:nvPr/>
        </p:nvSpPr>
        <p:spPr>
          <a:xfrm>
            <a:off x="6186975" y="5014525"/>
            <a:ext cx="16254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500">
                <a:latin typeface="Comic Sans MS"/>
                <a:ea typeface="Comic Sans MS"/>
                <a:cs typeface="Comic Sans MS"/>
                <a:sym typeface="Comic Sans MS"/>
              </a:rPr>
              <a:t>Ο Πυρομάχος βοηθούσε πολύ να καταλάβω τι έπρεπε να κάνω.      Μ.</a:t>
            </a:r>
            <a:endParaRPr i="1" sz="15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7"/>
          <p:cNvSpPr txBox="1"/>
          <p:nvPr>
            <p:ph type="title"/>
          </p:nvPr>
        </p:nvSpPr>
        <p:spPr>
          <a:xfrm>
            <a:off x="1043608" y="332656"/>
            <a:ext cx="7776864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9. 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Συμπεράσματα (1/2)</a:t>
            </a:r>
            <a:endParaRPr sz="4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8" name="Google Shape;378;p37"/>
          <p:cNvSpPr/>
          <p:nvPr/>
        </p:nvSpPr>
        <p:spPr>
          <a:xfrm>
            <a:off x="69625" y="1183625"/>
            <a:ext cx="8750700" cy="59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9144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Comic Sans MS"/>
              <a:buChar char="➢"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Στις </a:t>
            </a:r>
            <a:r>
              <a:rPr lang="el-GR" sz="2400" u="sng">
                <a:latin typeface="Comic Sans MS"/>
                <a:ea typeface="Comic Sans MS"/>
                <a:cs typeface="Comic Sans MS"/>
                <a:sym typeface="Comic Sans MS"/>
              </a:rPr>
              <a:t>κύριες αιτίες καταστροφής του δάσους</a:t>
            </a: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 θεωρούν τα παιδιά τη </a:t>
            </a:r>
            <a:r>
              <a:rPr lang="el-GR" sz="2400" u="sng">
                <a:latin typeface="Comic Sans MS"/>
                <a:ea typeface="Comic Sans MS"/>
                <a:cs typeface="Comic Sans MS"/>
                <a:sym typeface="Comic Sans MS"/>
              </a:rPr>
              <a:t>φωτιά</a:t>
            </a: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, που προκαλείται από τον άνθρωπο και το φυσικό περιβάλλον.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9144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Comic Sans MS"/>
              <a:buChar char="➢"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Στους </a:t>
            </a:r>
            <a:r>
              <a:rPr lang="el-GR" sz="2400" u="sng">
                <a:latin typeface="Comic Sans MS"/>
                <a:ea typeface="Comic Sans MS"/>
                <a:cs typeface="Comic Sans MS"/>
                <a:sym typeface="Comic Sans MS"/>
              </a:rPr>
              <a:t>κινδύνους που απειλούν το δάσος</a:t>
            </a: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 τα παιδιά συμπεριέλαβαν στις απαντήσεις τους κατά κύριο λόγο </a:t>
            </a:r>
            <a:r>
              <a:rPr lang="el-GR" sz="2400" u="sng">
                <a:latin typeface="Comic Sans MS"/>
                <a:ea typeface="Comic Sans MS"/>
                <a:cs typeface="Comic Sans MS"/>
                <a:sym typeface="Comic Sans MS"/>
              </a:rPr>
              <a:t>ανθρωπογενείς παράγοντες</a:t>
            </a: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9144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9144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Comic Sans MS"/>
              <a:buChar char="➢"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Ta παιδιά </a:t>
            </a:r>
            <a:r>
              <a:rPr lang="el-GR" sz="2400" u="sng">
                <a:latin typeface="Comic Sans MS"/>
                <a:ea typeface="Comic Sans MS"/>
                <a:cs typeface="Comic Sans MS"/>
                <a:sym typeface="Comic Sans MS"/>
              </a:rPr>
              <a:t>διαθέτουν βασικές γνώσεις προστασίας</a:t>
            </a: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 των δασών, αλλά </a:t>
            </a:r>
            <a:r>
              <a:rPr lang="el-GR" sz="2400" u="sng">
                <a:latin typeface="Comic Sans MS"/>
                <a:ea typeface="Comic Sans MS"/>
                <a:cs typeface="Comic Sans MS"/>
                <a:sym typeface="Comic Sans MS"/>
              </a:rPr>
              <a:t>όχι στρατηγικές αντιμετώπισης των δασικών πυρκαγιών.</a:t>
            </a:r>
            <a:endParaRPr sz="2400" u="sng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91440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9" name="Google Shape;37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90825" y="88975"/>
            <a:ext cx="1229650" cy="12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8"/>
          <p:cNvSpPr txBox="1"/>
          <p:nvPr>
            <p:ph type="title"/>
          </p:nvPr>
        </p:nvSpPr>
        <p:spPr>
          <a:xfrm>
            <a:off x="1043608" y="332656"/>
            <a:ext cx="77769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9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. Συμπεράσματα (2/2)</a:t>
            </a:r>
            <a:endParaRPr sz="4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85" name="Google Shape;385;p38"/>
          <p:cNvSpPr/>
          <p:nvPr/>
        </p:nvSpPr>
        <p:spPr>
          <a:xfrm>
            <a:off x="452550" y="1218425"/>
            <a:ext cx="8459400" cy="59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Comic Sans MS"/>
              <a:buChar char="➢"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Η </a:t>
            </a:r>
            <a:r>
              <a:rPr lang="el-GR" sz="2400" u="sng">
                <a:latin typeface="Comic Sans MS"/>
                <a:ea typeface="Comic Sans MS"/>
                <a:cs typeface="Comic Sans MS"/>
                <a:sym typeface="Comic Sans MS"/>
              </a:rPr>
              <a:t>στοχευμένη ενημέρωση και εκπαίδευση συντελεί στην ευαισθητοποίηση</a:t>
            </a: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 στο θέμα των δασικών πυρκαγιών και της προστασίας του δασικού οικοσυστήματος.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Comic Sans MS"/>
              <a:buChar char="➢"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Το </a:t>
            </a:r>
            <a:r>
              <a:rPr lang="el-GR" sz="2400" u="sng">
                <a:latin typeface="Comic Sans MS"/>
                <a:ea typeface="Comic Sans MS"/>
                <a:cs typeface="Comic Sans MS"/>
                <a:sym typeface="Comic Sans MS"/>
              </a:rPr>
              <a:t>ηλεκτρονικό περιβάλλον συμβάλλει</a:t>
            </a: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 καθοριστικά ώστε η μάθηση να είναι ευχάριστη και ενδιαφέρουσα για τους μαθητές.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Comic Sans MS"/>
              <a:buChar char="➢"/>
            </a:pPr>
            <a:r>
              <a:rPr lang="el-GR" sz="24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Οι ΤΠΕ</a:t>
            </a: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, μέσα σε ένα κατάλληλο παιδαγωγικό πλαίσιο αποδεικνύονται ιδιαίτερα αποτελεσματικές και λειτουργούν ως </a:t>
            </a:r>
            <a:r>
              <a:rPr lang="el-GR" sz="24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ένα χρήσιμο γνωστικό εργαλείο</a:t>
            </a: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86" name="Google Shape;38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90825" y="88975"/>
            <a:ext cx="1229650" cy="12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9"/>
          <p:cNvSpPr txBox="1"/>
          <p:nvPr>
            <p:ph type="title"/>
          </p:nvPr>
        </p:nvSpPr>
        <p:spPr>
          <a:xfrm>
            <a:off x="1043608" y="332656"/>
            <a:ext cx="77769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10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. Συζήτηση</a:t>
            </a:r>
            <a:endParaRPr sz="4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92" name="Google Shape;392;p39"/>
          <p:cNvSpPr/>
          <p:nvPr/>
        </p:nvSpPr>
        <p:spPr>
          <a:xfrm>
            <a:off x="435000" y="1125500"/>
            <a:ext cx="8709000" cy="59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Comic Sans MS"/>
              <a:buChar char="➢"/>
            </a:pPr>
            <a:r>
              <a:rPr lang="el-GR" sz="2400" u="sng">
                <a:latin typeface="Comic Sans MS"/>
                <a:ea typeface="Comic Sans MS"/>
                <a:cs typeface="Comic Sans MS"/>
                <a:sym typeface="Comic Sans MS"/>
              </a:rPr>
              <a:t>Σημαντική η εκπαίδευση</a:t>
            </a: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 στην καλλιέργεια περιβαλλοντικής συνείδησης. Οι εκπαιδευτικοί πρέπει να εμπλέκονται σε εκπαιδευτικές δράσεις που θα προωθούν την προστασία και διατήρηση του δάσους (Barazza &amp; Pineda, 2003)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Comic Sans MS"/>
              <a:buChar char="➢"/>
            </a:pPr>
            <a:r>
              <a:rPr lang="el-GR" sz="2400" u="sng">
                <a:latin typeface="Comic Sans MS"/>
                <a:ea typeface="Comic Sans MS"/>
                <a:cs typeface="Comic Sans MS"/>
                <a:sym typeface="Comic Sans MS"/>
              </a:rPr>
              <a:t>τα παιδιά είχαν εκ των προτέρων κάποιες γενικές γνώσεις</a:t>
            </a: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 για τα δάση και τις συνέπειες καταστροφής τους (Τσιούμα, 2018)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Comic Sans MS"/>
              <a:buChar char="➢"/>
            </a:pPr>
            <a:r>
              <a:rPr lang="el-GR" sz="2400" u="sng">
                <a:latin typeface="Comic Sans MS"/>
                <a:ea typeface="Comic Sans MS"/>
                <a:cs typeface="Comic Sans MS"/>
                <a:sym typeface="Comic Sans MS"/>
              </a:rPr>
              <a:t>η σημασία της προστασίας</a:t>
            </a: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 των δασών και της υπεύθυνης ατομικής συμπεριφοράς ως </a:t>
            </a:r>
            <a:r>
              <a:rPr lang="el-GR" sz="2400" u="sng">
                <a:latin typeface="Comic Sans MS"/>
                <a:ea typeface="Comic Sans MS"/>
                <a:cs typeface="Comic Sans MS"/>
                <a:sym typeface="Comic Sans MS"/>
              </a:rPr>
              <a:t>μέτρο πρόληψης</a:t>
            </a: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mic Sans MS"/>
              <a:buChar char="➢"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93" name="Google Shape;39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90825" y="88975"/>
            <a:ext cx="1229650" cy="12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0"/>
          <p:cNvSpPr txBox="1"/>
          <p:nvPr>
            <p:ph type="title"/>
          </p:nvPr>
        </p:nvSpPr>
        <p:spPr>
          <a:xfrm>
            <a:off x="1043608" y="332656"/>
            <a:ext cx="77769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11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. Περιορισμοί Έρευνας</a:t>
            </a:r>
            <a:endParaRPr sz="4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99" name="Google Shape;399;p40"/>
          <p:cNvSpPr/>
          <p:nvPr/>
        </p:nvSpPr>
        <p:spPr>
          <a:xfrm>
            <a:off x="825688" y="959350"/>
            <a:ext cx="7992900" cy="55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marR="0" rtl="0" algn="just">
              <a:spcBef>
                <a:spcPts val="0"/>
              </a:spcBef>
              <a:spcAft>
                <a:spcPts val="0"/>
              </a:spcAft>
              <a:buSzPts val="2400"/>
              <a:buFont typeface="Comic Sans MS"/>
              <a:buChar char="❖"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Μικρό δείγμα -21 μαθητές και μαθήτριες της Δ’ τάξης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marR="0" rtl="0" algn="just">
              <a:spcBef>
                <a:spcPts val="0"/>
              </a:spcBef>
              <a:spcAft>
                <a:spcPts val="0"/>
              </a:spcAft>
              <a:buSzPts val="2400"/>
              <a:buFont typeface="Comic Sans MS"/>
              <a:buChar char="❖"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Περιορισμένο χρονικό διάστημα διεξαγωγής της ερευνητικής παρέμβασης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marR="0" rtl="0" algn="just">
              <a:spcBef>
                <a:spcPts val="0"/>
              </a:spcBef>
              <a:spcAft>
                <a:spcPts val="0"/>
              </a:spcAft>
              <a:buSzPts val="2400"/>
              <a:buFont typeface="Comic Sans MS"/>
              <a:buChar char="❖"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Αδυναμία πρόσβασης κάθε μαθητή σε Η/Υ μέσα στην σχολική αίθουσα, ώστε να αλληλεπιδρά συνεχώς με το γραφικό περιβάλλον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marR="0" rtl="0" algn="just">
              <a:spcBef>
                <a:spcPts val="0"/>
              </a:spcBef>
              <a:spcAft>
                <a:spcPts val="0"/>
              </a:spcAft>
              <a:buSzPts val="2400"/>
              <a:buFont typeface="Comic Sans MS"/>
              <a:buChar char="❖"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Συμπεράσματα που αφορούσαν μεμονωμένα τη μαθητική ομάδα.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0" name="Google Shape;40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4850" y="5686625"/>
            <a:ext cx="1554575" cy="82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1"/>
          <p:cNvSpPr txBox="1"/>
          <p:nvPr>
            <p:ph type="title"/>
          </p:nvPr>
        </p:nvSpPr>
        <p:spPr>
          <a:xfrm>
            <a:off x="1043608" y="332656"/>
            <a:ext cx="77769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12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. Προτάσεις</a:t>
            </a:r>
            <a:endParaRPr sz="4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06" name="Google Shape;406;p41"/>
          <p:cNvSpPr/>
          <p:nvPr/>
        </p:nvSpPr>
        <p:spPr>
          <a:xfrm>
            <a:off x="575550" y="1318625"/>
            <a:ext cx="7992900" cy="49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❖"/>
            </a:pP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Επανάληψη ερευνητικής διαδικασίας σε μία </a:t>
            </a:r>
            <a:r>
              <a:rPr lang="el-GR" sz="24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ευρύτερη πληθυσμιακή ομάδα</a:t>
            </a: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και σε </a:t>
            </a:r>
            <a:r>
              <a:rPr lang="el-GR" sz="24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μεγαλύτερο χρονικό διάστημα</a:t>
            </a: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9144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❖"/>
            </a:pPr>
            <a:r>
              <a:rPr lang="el-GR" sz="24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Ποσοτική έρευνα</a:t>
            </a:r>
            <a:endParaRPr sz="2400" u="sng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9144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❖"/>
            </a:pPr>
            <a:r>
              <a:rPr lang="el-GR" sz="24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Ύπαρξη μιας ομάδας ελέγχου</a:t>
            </a: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κατά την διεξαγωγή της παρέμβασης - Σύγκριση της επίδοσης των μαθητών Πριν και Μετά τη διδακτική παρέμβαση.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9144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❖"/>
            </a:pP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Προσπάθεια αξιοποίησης εξ ολοκλήρου με τη μέθοδο της εξΑΕ αλλά και προσπάθεια εξ ολοκλήρου διά ζώσης - </a:t>
            </a:r>
            <a:r>
              <a:rPr lang="el-GR" sz="24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σύγκριση 3 διαφορετικών προσεγγίσεων</a:t>
            </a:r>
            <a:endParaRPr sz="2400" u="sng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7" name="Google Shape;40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6800" y="5864300"/>
            <a:ext cx="993700" cy="99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150" y="0"/>
            <a:ext cx="86948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42"/>
          <p:cNvSpPr/>
          <p:nvPr/>
        </p:nvSpPr>
        <p:spPr>
          <a:xfrm>
            <a:off x="2310675" y="5036100"/>
            <a:ext cx="5347200" cy="11109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600">
                <a:solidFill>
                  <a:srgbClr val="6AA84F"/>
                </a:solidFill>
                <a:latin typeface="Comic Sans MS"/>
                <a:ea typeface="Comic Sans MS"/>
                <a:cs typeface="Comic Sans MS"/>
                <a:sym typeface="Comic Sans MS"/>
              </a:rPr>
              <a:t>Ευχαριστώ για τον χρόνο σας!</a:t>
            </a:r>
            <a:endParaRPr b="1" sz="2600">
              <a:solidFill>
                <a:srgbClr val="6AA84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>
            <p:ph type="title"/>
          </p:nvPr>
        </p:nvSpPr>
        <p:spPr>
          <a:xfrm>
            <a:off x="1405208" y="548680"/>
            <a:ext cx="7199240" cy="7656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1. Σκοπός Δ.Ε. </a:t>
            </a:r>
            <a:endParaRPr sz="36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465500" y="1808675"/>
            <a:ext cx="8571000" cy="33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Ο σχεδιασμός, η υλοποίηση και η αποτίμηση εξ αποστάσεως εκπαιδευτικού υλικού, με θέμα την πρόληψη δασικών πυρκαγιών και την αντιμετώπισή τους, με σκοπό: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marR="0" rtl="0" algn="just">
              <a:spcBef>
                <a:spcPts val="0"/>
              </a:spcBef>
              <a:spcAft>
                <a:spcPts val="0"/>
              </a:spcAft>
              <a:buSzPts val="2400"/>
              <a:buFont typeface="Comic Sans MS"/>
              <a:buChar char="➢"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την ενίσχυση μιας ορθής και υπεύθυνης ατομικής συμπεριφοράς από μικρή ηλικία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827600" y="5340024"/>
            <a:ext cx="8208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1" name="Google Shape;1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1431" y="392373"/>
            <a:ext cx="2021494" cy="76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/>
          <p:nvPr>
            <p:ph type="title"/>
          </p:nvPr>
        </p:nvSpPr>
        <p:spPr>
          <a:xfrm>
            <a:off x="1405200" y="136846"/>
            <a:ext cx="7199400" cy="10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2. Συνεισφορά της Δ.Ε.</a:t>
            </a:r>
            <a:endParaRPr sz="36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7" name="Google Shape;107;p17"/>
          <p:cNvSpPr/>
          <p:nvPr/>
        </p:nvSpPr>
        <p:spPr>
          <a:xfrm>
            <a:off x="602700" y="1363650"/>
            <a:ext cx="8541300" cy="52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8" name="Google Shape;108;p17"/>
          <p:cNvSpPr/>
          <p:nvPr/>
        </p:nvSpPr>
        <p:spPr>
          <a:xfrm>
            <a:off x="833375" y="1527850"/>
            <a:ext cx="7653300" cy="43578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9" name="Google Shape;109;p17"/>
          <p:cNvCxnSpPr>
            <a:stCxn id="108" idx="1"/>
          </p:cNvCxnSpPr>
          <p:nvPr/>
        </p:nvCxnSpPr>
        <p:spPr>
          <a:xfrm>
            <a:off x="833375" y="3706750"/>
            <a:ext cx="7552500" cy="435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0" name="Google Shape;110;p17"/>
          <p:cNvSpPr txBox="1"/>
          <p:nvPr/>
        </p:nvSpPr>
        <p:spPr>
          <a:xfrm>
            <a:off x="1016025" y="1749575"/>
            <a:ext cx="34965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Καλή πρακτική για διδακτική παρέμβαση σε μαθητές με τη μέθοδο της εξΑΕ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1" name="Google Shape;111;p17"/>
          <p:cNvSpPr txBox="1"/>
          <p:nvPr/>
        </p:nvSpPr>
        <p:spPr>
          <a:xfrm>
            <a:off x="4857875" y="1749575"/>
            <a:ext cx="36288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Ολοκληρωμένη προσπάθεια διδασκαλίας για την πρόληψη και αντιμετώπιση πυρκαγιών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5064725" y="4262388"/>
            <a:ext cx="3215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Πεδίο 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μελλοντικών ερευνών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3" name="Google Shape;113;p17"/>
          <p:cNvSpPr txBox="1"/>
          <p:nvPr/>
        </p:nvSpPr>
        <p:spPr>
          <a:xfrm>
            <a:off x="949875" y="4200850"/>
            <a:ext cx="3628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Εμπλουτισμός 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latin typeface="Comic Sans MS"/>
                <a:ea typeface="Comic Sans MS"/>
                <a:cs typeface="Comic Sans MS"/>
                <a:sym typeface="Comic Sans MS"/>
              </a:rPr>
              <a:t>ελληνικής βιβλιογραφίας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6600" y="5406450"/>
            <a:ext cx="1009201" cy="10091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Google Shape;115;p17"/>
          <p:cNvCxnSpPr>
            <a:stCxn id="108" idx="0"/>
            <a:endCxn id="108" idx="2"/>
          </p:cNvCxnSpPr>
          <p:nvPr/>
        </p:nvCxnSpPr>
        <p:spPr>
          <a:xfrm>
            <a:off x="4660025" y="1527850"/>
            <a:ext cx="0" cy="43578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6" name="Google Shape;116;p17"/>
          <p:cNvSpPr/>
          <p:nvPr/>
        </p:nvSpPr>
        <p:spPr>
          <a:xfrm>
            <a:off x="3677775" y="3411863"/>
            <a:ext cx="2058900" cy="8817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7"/>
          <p:cNvSpPr txBox="1"/>
          <p:nvPr/>
        </p:nvSpPr>
        <p:spPr>
          <a:xfrm>
            <a:off x="3722175" y="3606425"/>
            <a:ext cx="1970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000">
                <a:latin typeface="Comic Sans MS"/>
                <a:ea typeface="Comic Sans MS"/>
                <a:cs typeface="Comic Sans MS"/>
                <a:sym typeface="Comic Sans MS"/>
              </a:rPr>
              <a:t>ΣΥΝΕΙΣΦΟΡΑ</a:t>
            </a:r>
            <a:endParaRPr b="1" sz="2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8"/>
          <p:cNvPicPr preferRelativeResize="0"/>
          <p:nvPr/>
        </p:nvPicPr>
        <p:blipFill rotWithShape="1">
          <a:blip r:embed="rId3">
            <a:alphaModFix/>
          </a:blip>
          <a:srcRect b="28759" l="0" r="0" t="0"/>
          <a:stretch/>
        </p:blipFill>
        <p:spPr>
          <a:xfrm>
            <a:off x="459175" y="833375"/>
            <a:ext cx="8584150" cy="546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8"/>
          <p:cNvSpPr txBox="1"/>
          <p:nvPr>
            <p:ph type="title"/>
          </p:nvPr>
        </p:nvSpPr>
        <p:spPr>
          <a:xfrm>
            <a:off x="1021325" y="170700"/>
            <a:ext cx="7776900" cy="7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3. Ερευνητικά Ερωτήματα</a:t>
            </a:r>
            <a:endParaRPr sz="4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4" name="Google Shape;124;p18"/>
          <p:cNvSpPr/>
          <p:nvPr/>
        </p:nvSpPr>
        <p:spPr>
          <a:xfrm>
            <a:off x="622100" y="1291052"/>
            <a:ext cx="7632900" cy="585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8"/>
          <p:cNvSpPr txBox="1"/>
          <p:nvPr/>
        </p:nvSpPr>
        <p:spPr>
          <a:xfrm>
            <a:off x="1235525" y="3437950"/>
            <a:ext cx="7348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126" name="Google Shape;126;p18"/>
          <p:cNvCxnSpPr/>
          <p:nvPr/>
        </p:nvCxnSpPr>
        <p:spPr>
          <a:xfrm>
            <a:off x="1140525" y="6684325"/>
            <a:ext cx="6265500" cy="147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7" name="Google Shape;127;p18"/>
          <p:cNvCxnSpPr/>
          <p:nvPr/>
        </p:nvCxnSpPr>
        <p:spPr>
          <a:xfrm rot="10800000">
            <a:off x="8280124" y="6065563"/>
            <a:ext cx="14700" cy="5850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8" name="Google Shape;128;p18"/>
          <p:cNvCxnSpPr/>
          <p:nvPr/>
        </p:nvCxnSpPr>
        <p:spPr>
          <a:xfrm flipH="1" rot="10800000">
            <a:off x="7361600" y="6665550"/>
            <a:ext cx="933300" cy="147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9" name="Google Shape;129;p18"/>
          <p:cNvCxnSpPr/>
          <p:nvPr/>
        </p:nvCxnSpPr>
        <p:spPr>
          <a:xfrm flipH="1" rot="10800000">
            <a:off x="1163250" y="815975"/>
            <a:ext cx="7205400" cy="17400"/>
          </a:xfrm>
          <a:prstGeom prst="straightConnector1">
            <a:avLst/>
          </a:prstGeom>
          <a:noFill/>
          <a:ln cap="flat" cmpd="sng" w="1143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0" name="Google Shape;130;p18"/>
          <p:cNvCxnSpPr/>
          <p:nvPr/>
        </p:nvCxnSpPr>
        <p:spPr>
          <a:xfrm flipH="1" rot="10800000">
            <a:off x="488800" y="894663"/>
            <a:ext cx="8631900" cy="5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1" name="Google Shape;131;p18"/>
          <p:cNvCxnSpPr/>
          <p:nvPr/>
        </p:nvCxnSpPr>
        <p:spPr>
          <a:xfrm rot="10800000">
            <a:off x="8246925" y="1197975"/>
            <a:ext cx="434100" cy="0"/>
          </a:xfrm>
          <a:prstGeom prst="straightConnector1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2" name="Google Shape;132;p18"/>
          <p:cNvSpPr txBox="1"/>
          <p:nvPr/>
        </p:nvSpPr>
        <p:spPr>
          <a:xfrm>
            <a:off x="-740600" y="1197975"/>
            <a:ext cx="4413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3" name="Google Shape;133;p18"/>
          <p:cNvSpPr/>
          <p:nvPr/>
        </p:nvSpPr>
        <p:spPr>
          <a:xfrm>
            <a:off x="3095850" y="2324700"/>
            <a:ext cx="5488200" cy="1077300"/>
          </a:xfrm>
          <a:prstGeom prst="rect">
            <a:avLst/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8"/>
          <p:cNvSpPr txBox="1"/>
          <p:nvPr/>
        </p:nvSpPr>
        <p:spPr>
          <a:xfrm>
            <a:off x="3095725" y="2290500"/>
            <a:ext cx="54882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l-GR" sz="1800">
                <a:latin typeface="Comic Sans MS"/>
                <a:ea typeface="Comic Sans MS"/>
                <a:cs typeface="Comic Sans MS"/>
                <a:sym typeface="Comic Sans MS"/>
              </a:rPr>
              <a:t>Πως εφαρμόζονται οι αρχές της Πολυμεσικής Μάθησης σε εξ αποστάσεως ΕΥ για τις δασικές πυρκαγιές;</a:t>
            </a:r>
            <a:endParaRPr b="1" sz="1200"/>
          </a:p>
        </p:txBody>
      </p:sp>
      <p:sp>
        <p:nvSpPr>
          <p:cNvPr id="135" name="Google Shape;135;p18"/>
          <p:cNvSpPr/>
          <p:nvPr/>
        </p:nvSpPr>
        <p:spPr>
          <a:xfrm>
            <a:off x="3095850" y="3720753"/>
            <a:ext cx="5488200" cy="10773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8"/>
          <p:cNvSpPr/>
          <p:nvPr/>
        </p:nvSpPr>
        <p:spPr>
          <a:xfrm>
            <a:off x="622100" y="933150"/>
            <a:ext cx="3273600" cy="738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8"/>
          <p:cNvSpPr/>
          <p:nvPr/>
        </p:nvSpPr>
        <p:spPr>
          <a:xfrm>
            <a:off x="3075600" y="5086500"/>
            <a:ext cx="5528700" cy="1159800"/>
          </a:xfrm>
          <a:prstGeom prst="rect">
            <a:avLst/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8"/>
          <p:cNvSpPr txBox="1"/>
          <p:nvPr/>
        </p:nvSpPr>
        <p:spPr>
          <a:xfrm>
            <a:off x="3075475" y="3040725"/>
            <a:ext cx="49707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9" name="Google Shape;139;p18"/>
          <p:cNvSpPr/>
          <p:nvPr/>
        </p:nvSpPr>
        <p:spPr>
          <a:xfrm>
            <a:off x="459175" y="507575"/>
            <a:ext cx="607200" cy="325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8"/>
          <p:cNvSpPr/>
          <p:nvPr/>
        </p:nvSpPr>
        <p:spPr>
          <a:xfrm>
            <a:off x="488800" y="6635825"/>
            <a:ext cx="8724300" cy="204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8"/>
          <p:cNvSpPr txBox="1"/>
          <p:nvPr/>
        </p:nvSpPr>
        <p:spPr>
          <a:xfrm>
            <a:off x="3075475" y="5116300"/>
            <a:ext cx="5528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12700" marR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l-GR" sz="1800">
                <a:latin typeface="Comic Sans MS"/>
                <a:ea typeface="Comic Sans MS"/>
                <a:cs typeface="Comic Sans MS"/>
                <a:sym typeface="Comic Sans MS"/>
              </a:rPr>
              <a:t>Ποιες αλλαγές διαπιστώνονται στους μαθητές μετά την παρέμβαση σχετικά με τις δασικές πυρκαγιές;</a:t>
            </a:r>
            <a:r>
              <a:rPr b="1" lang="el-GR" sz="19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1300"/>
          </a:p>
        </p:txBody>
      </p:sp>
      <p:sp>
        <p:nvSpPr>
          <p:cNvPr id="142" name="Google Shape;142;p18"/>
          <p:cNvSpPr txBox="1"/>
          <p:nvPr/>
        </p:nvSpPr>
        <p:spPr>
          <a:xfrm>
            <a:off x="3075600" y="3695100"/>
            <a:ext cx="5295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41300" lvl="0" marL="254000" marR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l-GR" sz="1800">
                <a:latin typeface="Comic Sans MS"/>
                <a:ea typeface="Comic Sans MS"/>
                <a:cs typeface="Comic Sans MS"/>
                <a:sym typeface="Comic Sans MS"/>
              </a:rPr>
              <a:t>Πώς αποτιμάται το εξ αποστάσεως εκπαιδευτικό υλικό με θέμα την πρόληψη και αντιμετώπιση εκδήλωσης δασικών πυρκαγιών;</a:t>
            </a:r>
            <a:endParaRPr b="1"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 txBox="1"/>
          <p:nvPr>
            <p:ph type="title"/>
          </p:nvPr>
        </p:nvSpPr>
        <p:spPr>
          <a:xfrm>
            <a:off x="1333583" y="248280"/>
            <a:ext cx="71991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4. Δομή της Εργασίας </a:t>
            </a:r>
            <a:endParaRPr sz="36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8" name="Google Shape;148;p19"/>
          <p:cNvSpPr/>
          <p:nvPr/>
        </p:nvSpPr>
        <p:spPr>
          <a:xfrm>
            <a:off x="755950" y="1612200"/>
            <a:ext cx="7874700" cy="47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49" name="Google Shape;149;p19"/>
          <p:cNvCxnSpPr/>
          <p:nvPr/>
        </p:nvCxnSpPr>
        <p:spPr>
          <a:xfrm>
            <a:off x="4563000" y="2850213"/>
            <a:ext cx="18000" cy="30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0" name="Google Shape;150;p19"/>
          <p:cNvCxnSpPr/>
          <p:nvPr/>
        </p:nvCxnSpPr>
        <p:spPr>
          <a:xfrm>
            <a:off x="4563000" y="4835700"/>
            <a:ext cx="18000" cy="30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1" name="Google Shape;15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13875"/>
            <a:ext cx="9144000" cy="5747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9"/>
          <p:cNvSpPr/>
          <p:nvPr/>
        </p:nvSpPr>
        <p:spPr>
          <a:xfrm>
            <a:off x="192550" y="1175200"/>
            <a:ext cx="3799800" cy="64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9"/>
          <p:cNvSpPr/>
          <p:nvPr/>
        </p:nvSpPr>
        <p:spPr>
          <a:xfrm>
            <a:off x="-100" y="6376200"/>
            <a:ext cx="9144000" cy="481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9"/>
          <p:cNvSpPr/>
          <p:nvPr/>
        </p:nvSpPr>
        <p:spPr>
          <a:xfrm>
            <a:off x="3540100" y="2132950"/>
            <a:ext cx="3858900" cy="1021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9"/>
          <p:cNvSpPr/>
          <p:nvPr/>
        </p:nvSpPr>
        <p:spPr>
          <a:xfrm>
            <a:off x="3599050" y="3443825"/>
            <a:ext cx="3799800" cy="1102800"/>
          </a:xfrm>
          <a:prstGeom prst="rect">
            <a:avLst/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9"/>
          <p:cNvSpPr/>
          <p:nvPr/>
        </p:nvSpPr>
        <p:spPr>
          <a:xfrm>
            <a:off x="3562000" y="4754675"/>
            <a:ext cx="3858900" cy="11028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6550" lvl="0" marL="457200" rtl="0" algn="ctr">
              <a:spcBef>
                <a:spcPts val="0"/>
              </a:spcBef>
              <a:spcAft>
                <a:spcPts val="0"/>
              </a:spcAft>
              <a:buSzPts val="1700"/>
              <a:buFont typeface="Comic Sans MS"/>
              <a:buChar char="-"/>
            </a:pPr>
            <a:r>
              <a:t/>
            </a:r>
            <a:endParaRPr sz="17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57" name="Google Shape;157;p19"/>
          <p:cNvSpPr txBox="1"/>
          <p:nvPr/>
        </p:nvSpPr>
        <p:spPr>
          <a:xfrm>
            <a:off x="3673150" y="2132975"/>
            <a:ext cx="35847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Comic Sans MS"/>
              <a:buAutoNum type="arabicPeriod"/>
            </a:pPr>
            <a:r>
              <a:rPr b="1" lang="el-GR" sz="1800">
                <a:latin typeface="Comic Sans MS"/>
                <a:ea typeface="Comic Sans MS"/>
                <a:cs typeface="Comic Sans MS"/>
                <a:sym typeface="Comic Sans MS"/>
              </a:rPr>
              <a:t>ΘΕΩΡΗΤΙΚΟ ΠΛΑΙΣΙΟ</a:t>
            </a:r>
            <a:endParaRPr b="1"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700">
                <a:latin typeface="Comic Sans MS"/>
                <a:ea typeface="Comic Sans MS"/>
                <a:cs typeface="Comic Sans MS"/>
                <a:sym typeface="Comic Sans MS"/>
              </a:rPr>
              <a:t>(Εισαγωγή, ΤΠΕ &amp; εξΑΕ</a:t>
            </a:r>
            <a:endParaRPr sz="17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700">
                <a:latin typeface="Comic Sans MS"/>
                <a:ea typeface="Comic Sans MS"/>
                <a:cs typeface="Comic Sans MS"/>
                <a:sym typeface="Comic Sans MS"/>
              </a:rPr>
              <a:t>ΕΑΑ &amp; δασικά οικοσυστήματα)</a:t>
            </a:r>
            <a:endParaRPr sz="1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158" name="Google Shape;158;p19"/>
          <p:cNvCxnSpPr/>
          <p:nvPr/>
        </p:nvCxnSpPr>
        <p:spPr>
          <a:xfrm flipH="1" rot="10800000">
            <a:off x="88875" y="1013750"/>
            <a:ext cx="9111900" cy="23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9" name="Google Shape;159;p19"/>
          <p:cNvSpPr txBox="1"/>
          <p:nvPr/>
        </p:nvSpPr>
        <p:spPr>
          <a:xfrm>
            <a:off x="3510550" y="3459275"/>
            <a:ext cx="41367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200">
                <a:latin typeface="Comic Sans MS"/>
                <a:ea typeface="Comic Sans MS"/>
                <a:cs typeface="Comic Sans MS"/>
                <a:sym typeface="Comic Sans MS"/>
              </a:rPr>
              <a:t>2.</a:t>
            </a:r>
            <a:r>
              <a:rPr b="1" lang="el-GR" sz="17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lang="el-GR" sz="1700">
                <a:latin typeface="Comic Sans MS"/>
                <a:ea typeface="Comic Sans MS"/>
                <a:cs typeface="Comic Sans MS"/>
                <a:sym typeface="Comic Sans MS"/>
              </a:rPr>
              <a:t>ΔΗΜΙΟΥΡΓΙΑ &amp; ΥΛΟΠΟΙΗΣΗ   ΕΚΠΑΙΔΕΥΤΙΚΟΥ ΥΛΙΚΟΥ</a:t>
            </a:r>
            <a:endParaRPr b="1" sz="17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700">
                <a:latin typeface="Comic Sans MS"/>
                <a:ea typeface="Comic Sans MS"/>
                <a:cs typeface="Comic Sans MS"/>
                <a:sym typeface="Comic Sans MS"/>
              </a:rPr>
              <a:t>(</a:t>
            </a:r>
            <a:r>
              <a:rPr lang="el-GR" sz="1600">
                <a:latin typeface="Comic Sans MS"/>
                <a:ea typeface="Comic Sans MS"/>
                <a:cs typeface="Comic Sans MS"/>
                <a:sym typeface="Comic Sans MS"/>
              </a:rPr>
              <a:t>Μεθοδολογία έρευνας, περιγραφή Ε.Υ.</a:t>
            </a:r>
            <a:r>
              <a:rPr lang="el-GR" sz="1700"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 sz="1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0" name="Google Shape;160;p19"/>
          <p:cNvSpPr txBox="1"/>
          <p:nvPr/>
        </p:nvSpPr>
        <p:spPr>
          <a:xfrm>
            <a:off x="3510250" y="4651925"/>
            <a:ext cx="39774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200"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r>
              <a:rPr b="1" lang="el-GR" sz="2000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r>
              <a:rPr b="1" lang="el-GR" sz="1700">
                <a:latin typeface="Comic Sans MS"/>
                <a:ea typeface="Comic Sans MS"/>
                <a:cs typeface="Comic Sans MS"/>
                <a:sym typeface="Comic Sans MS"/>
              </a:rPr>
              <a:t>ΑΠΟΤΙΜΗΣΗ </a:t>
            </a:r>
            <a:endParaRPr b="1" sz="17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1700">
                <a:latin typeface="Comic Sans MS"/>
                <a:ea typeface="Comic Sans MS"/>
                <a:cs typeface="Comic Sans MS"/>
                <a:sym typeface="Comic Sans MS"/>
              </a:rPr>
              <a:t>ΕΚΠΑΙΔΕΥΤΙΚΟΥ ΥΛΙΚΟΥ</a:t>
            </a:r>
            <a:endParaRPr b="1" sz="17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700">
                <a:latin typeface="Comic Sans MS"/>
                <a:ea typeface="Comic Sans MS"/>
                <a:cs typeface="Comic Sans MS"/>
                <a:sym typeface="Comic Sans MS"/>
              </a:rPr>
              <a:t>(</a:t>
            </a:r>
            <a:r>
              <a:rPr lang="el-GR" sz="1600">
                <a:latin typeface="Comic Sans MS"/>
                <a:ea typeface="Comic Sans MS"/>
                <a:cs typeface="Comic Sans MS"/>
                <a:sym typeface="Comic Sans MS"/>
              </a:rPr>
              <a:t>αποτελέσματα έρευνας,συμπεράσματα,    συζήτηση &amp; συνεισφορά</a:t>
            </a:r>
            <a:r>
              <a:rPr lang="el-GR" sz="1700"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1" name="Google Shape;161;p19"/>
          <p:cNvSpPr/>
          <p:nvPr/>
        </p:nvSpPr>
        <p:spPr>
          <a:xfrm>
            <a:off x="0" y="0"/>
            <a:ext cx="444300" cy="6858000"/>
          </a:xfrm>
          <a:prstGeom prst="rect">
            <a:avLst/>
          </a:prstGeom>
          <a:solidFill>
            <a:srgbClr val="931B1B"/>
          </a:solidFill>
          <a:ln cap="flat" cmpd="sng" w="9525">
            <a:solidFill>
              <a:srgbClr val="93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/>
          <p:nvPr>
            <p:ph type="title"/>
          </p:nvPr>
        </p:nvSpPr>
        <p:spPr>
          <a:xfrm>
            <a:off x="1340208" y="93630"/>
            <a:ext cx="71991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5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. Θεωρητικό Πλαίσιο </a:t>
            </a:r>
            <a:endParaRPr sz="36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67" name="Google Shape;16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3200" y="783025"/>
            <a:ext cx="7779925" cy="5998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0"/>
          <p:cNvSpPr/>
          <p:nvPr/>
        </p:nvSpPr>
        <p:spPr>
          <a:xfrm>
            <a:off x="942575" y="877575"/>
            <a:ext cx="2486400" cy="35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0"/>
          <p:cNvSpPr/>
          <p:nvPr/>
        </p:nvSpPr>
        <p:spPr>
          <a:xfrm>
            <a:off x="828800" y="341275"/>
            <a:ext cx="227400" cy="1381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0"/>
          <p:cNvSpPr/>
          <p:nvPr/>
        </p:nvSpPr>
        <p:spPr>
          <a:xfrm>
            <a:off x="3926825" y="3429000"/>
            <a:ext cx="1663500" cy="11862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0"/>
          <p:cNvSpPr txBox="1"/>
          <p:nvPr/>
        </p:nvSpPr>
        <p:spPr>
          <a:xfrm>
            <a:off x="3723663" y="3714300"/>
            <a:ext cx="2259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800">
                <a:latin typeface="Comic Sans MS"/>
                <a:ea typeface="Comic Sans MS"/>
                <a:cs typeface="Comic Sans MS"/>
                <a:sym typeface="Comic Sans MS"/>
              </a:rPr>
              <a:t>Ε.Υ.</a:t>
            </a:r>
            <a:endParaRPr b="1" sz="2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2" name="Google Shape;172;p20"/>
          <p:cNvSpPr/>
          <p:nvPr/>
        </p:nvSpPr>
        <p:spPr>
          <a:xfrm>
            <a:off x="1339950" y="2619700"/>
            <a:ext cx="2383500" cy="1539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0"/>
          <p:cNvSpPr/>
          <p:nvPr/>
        </p:nvSpPr>
        <p:spPr>
          <a:xfrm>
            <a:off x="2346300" y="4802000"/>
            <a:ext cx="2114700" cy="1539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0"/>
          <p:cNvSpPr/>
          <p:nvPr/>
        </p:nvSpPr>
        <p:spPr>
          <a:xfrm>
            <a:off x="6096550" y="2699250"/>
            <a:ext cx="2114700" cy="1459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0"/>
          <p:cNvSpPr/>
          <p:nvPr/>
        </p:nvSpPr>
        <p:spPr>
          <a:xfrm>
            <a:off x="3795825" y="1333125"/>
            <a:ext cx="2114700" cy="1459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0"/>
          <p:cNvSpPr/>
          <p:nvPr/>
        </p:nvSpPr>
        <p:spPr>
          <a:xfrm>
            <a:off x="5192425" y="4802000"/>
            <a:ext cx="2114700" cy="1539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0"/>
          <p:cNvSpPr txBox="1"/>
          <p:nvPr/>
        </p:nvSpPr>
        <p:spPr>
          <a:xfrm>
            <a:off x="3579550" y="1419624"/>
            <a:ext cx="2720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latin typeface="Comic Sans MS"/>
                <a:ea typeface="Comic Sans MS"/>
                <a:cs typeface="Comic Sans MS"/>
                <a:sym typeface="Comic Sans MS"/>
              </a:rPr>
              <a:t>Συμπληρω-</a:t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latin typeface="Comic Sans MS"/>
                <a:ea typeface="Comic Sans MS"/>
                <a:cs typeface="Comic Sans MS"/>
                <a:sym typeface="Comic Sans MS"/>
              </a:rPr>
              <a:t>ματική εξΑΕ</a:t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8" name="Google Shape;178;p20"/>
          <p:cNvSpPr txBox="1"/>
          <p:nvPr/>
        </p:nvSpPr>
        <p:spPr>
          <a:xfrm>
            <a:off x="1221150" y="2782498"/>
            <a:ext cx="2621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latin typeface="Comic Sans MS"/>
                <a:ea typeface="Comic Sans MS"/>
                <a:cs typeface="Comic Sans MS"/>
                <a:sym typeface="Comic Sans MS"/>
              </a:rPr>
              <a:t>Εκπαίδευση </a:t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latin typeface="Comic Sans MS"/>
                <a:ea typeface="Comic Sans MS"/>
                <a:cs typeface="Comic Sans MS"/>
                <a:sym typeface="Comic Sans MS"/>
              </a:rPr>
              <a:t>για την Αειφόρο Ανάπτυξη</a:t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9" name="Google Shape;179;p20"/>
          <p:cNvSpPr txBox="1"/>
          <p:nvPr/>
        </p:nvSpPr>
        <p:spPr>
          <a:xfrm>
            <a:off x="5793700" y="3112149"/>
            <a:ext cx="272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latin typeface="Comic Sans MS"/>
                <a:ea typeface="Comic Sans MS"/>
                <a:cs typeface="Comic Sans MS"/>
                <a:sym typeface="Comic Sans MS"/>
              </a:rPr>
              <a:t>ΤΠΕ</a:t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0" name="Google Shape;180;p20"/>
          <p:cNvSpPr txBox="1"/>
          <p:nvPr/>
        </p:nvSpPr>
        <p:spPr>
          <a:xfrm>
            <a:off x="1975675" y="5149549"/>
            <a:ext cx="2720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latin typeface="Comic Sans MS"/>
                <a:ea typeface="Comic Sans MS"/>
                <a:cs typeface="Comic Sans MS"/>
                <a:sym typeface="Comic Sans MS"/>
              </a:rPr>
              <a:t>Αειφόρο </a:t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latin typeface="Comic Sans MS"/>
                <a:ea typeface="Comic Sans MS"/>
                <a:cs typeface="Comic Sans MS"/>
                <a:sym typeface="Comic Sans MS"/>
              </a:rPr>
              <a:t>Σχολείο</a:t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1" name="Google Shape;181;p20"/>
          <p:cNvSpPr txBox="1"/>
          <p:nvPr/>
        </p:nvSpPr>
        <p:spPr>
          <a:xfrm>
            <a:off x="4889575" y="5149549"/>
            <a:ext cx="2720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latin typeface="Comic Sans MS"/>
                <a:ea typeface="Comic Sans MS"/>
                <a:cs typeface="Comic Sans MS"/>
                <a:sym typeface="Comic Sans MS"/>
              </a:rPr>
              <a:t>Δασικές </a:t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latin typeface="Comic Sans MS"/>
                <a:ea typeface="Comic Sans MS"/>
                <a:cs typeface="Comic Sans MS"/>
                <a:sym typeface="Comic Sans MS"/>
              </a:rPr>
              <a:t>πυρκαγιές</a:t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cxnSp>
        <p:nvCxnSpPr>
          <p:cNvPr id="182" name="Google Shape;182;p20"/>
          <p:cNvCxnSpPr/>
          <p:nvPr/>
        </p:nvCxnSpPr>
        <p:spPr>
          <a:xfrm>
            <a:off x="888725" y="725800"/>
            <a:ext cx="8239200" cy="57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1"/>
          <p:cNvSpPr txBox="1"/>
          <p:nvPr>
            <p:ph type="title"/>
          </p:nvPr>
        </p:nvSpPr>
        <p:spPr>
          <a:xfrm>
            <a:off x="626700" y="71925"/>
            <a:ext cx="8362200" cy="112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6α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. Σχεδιασμός </a:t>
            </a:r>
            <a:endParaRPr sz="36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Εκπαιδευτικού Υλικού (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1/2</a:t>
            </a:r>
            <a:r>
              <a:rPr lang="el-GR" sz="3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) </a:t>
            </a:r>
            <a:r>
              <a:rPr lang="el-GR" sz="3600"/>
              <a:t> </a:t>
            </a:r>
            <a:endParaRPr b="1" sz="3600">
              <a:solidFill>
                <a:srgbClr val="FF0000"/>
              </a:solidFill>
            </a:endParaRPr>
          </a:p>
        </p:txBody>
      </p:sp>
      <p:sp>
        <p:nvSpPr>
          <p:cNvPr id="188" name="Google Shape;188;p21"/>
          <p:cNvSpPr/>
          <p:nvPr/>
        </p:nvSpPr>
        <p:spPr>
          <a:xfrm>
            <a:off x="845250" y="1312800"/>
            <a:ext cx="7925100" cy="46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Σ</a:t>
            </a:r>
            <a:r>
              <a:rPr b="1" lang="el-GR" sz="240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κοπός</a:t>
            </a: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: Πρόληψη και αντιμετώπιση δασικών πυρκαγιών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Περιεχόμενο:</a:t>
            </a: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Ολοκληρωμένο e-Learning εκπαιδευτικό περιβάλλον για την διδασκαλία μαθητών με στόχο την υπεύθυνη ατομική συμπεριφορά απέναντι στα δάση και τις δασικές πυρκαγιές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Α</a:t>
            </a:r>
            <a:r>
              <a:rPr b="1" lang="el-GR" sz="240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ρχές ανάπτυξης:</a:t>
            </a:r>
            <a:endParaRPr b="1" sz="2400" u="sng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❖"/>
            </a:pP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Αρχές Πολυμεσικής Μάθησης του Mayer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❖"/>
            </a:pP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Μοντέλα σχεδιασμού Ε.Υ.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❖"/>
            </a:pP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Χαρακτηριστικά της ΕΑΑ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810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Char char="❖"/>
            </a:pPr>
            <a:r>
              <a:rPr lang="el-G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Προδιαγραφές Ε.Υ. για την ΕΑΑ</a:t>
            </a:r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89" name="Google Shape;18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5575" y="5435825"/>
            <a:ext cx="904774" cy="904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2"/>
          <p:cNvSpPr txBox="1"/>
          <p:nvPr>
            <p:ph type="title"/>
          </p:nvPr>
        </p:nvSpPr>
        <p:spPr>
          <a:xfrm>
            <a:off x="192550" y="251800"/>
            <a:ext cx="8798400" cy="1277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044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6α. Σχεδιασμός </a:t>
            </a:r>
            <a:endParaRPr sz="4044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9011"/>
              <a:buFont typeface="Calibri"/>
              <a:buNone/>
            </a:pPr>
            <a:r>
              <a:rPr lang="el-GR" sz="4044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Εκπαιδευτικού Υλικού (2/2) </a:t>
            </a:r>
            <a:r>
              <a:rPr lang="el-GR" sz="404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4044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6" name="Google Shape;19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2850" y="1288650"/>
            <a:ext cx="6246425" cy="536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2"/>
          <p:cNvSpPr/>
          <p:nvPr/>
        </p:nvSpPr>
        <p:spPr>
          <a:xfrm>
            <a:off x="1999625" y="1421950"/>
            <a:ext cx="1288500" cy="696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93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ΒΗΜΑ 1</a:t>
            </a:r>
            <a:endParaRPr sz="21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8" name="Google Shape;198;p22"/>
          <p:cNvSpPr/>
          <p:nvPr/>
        </p:nvSpPr>
        <p:spPr>
          <a:xfrm>
            <a:off x="1923425" y="2685275"/>
            <a:ext cx="1364700" cy="696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B45F0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ΒΗΜΑ 2</a:t>
            </a:r>
            <a:endParaRPr sz="21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9" name="Google Shape;199;p22"/>
          <p:cNvSpPr/>
          <p:nvPr/>
        </p:nvSpPr>
        <p:spPr>
          <a:xfrm>
            <a:off x="1961525" y="3889325"/>
            <a:ext cx="1364700" cy="696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ΒΗΜΑ 3</a:t>
            </a:r>
            <a:endParaRPr sz="21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0" name="Google Shape;200;p22"/>
          <p:cNvSpPr/>
          <p:nvPr/>
        </p:nvSpPr>
        <p:spPr>
          <a:xfrm>
            <a:off x="1923425" y="5093375"/>
            <a:ext cx="1364700" cy="696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134F5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>
                <a:latin typeface="Comic Sans MS"/>
                <a:ea typeface="Comic Sans MS"/>
                <a:cs typeface="Comic Sans MS"/>
                <a:sym typeface="Comic Sans MS"/>
              </a:rPr>
              <a:t>ΒΗΜΑ 4</a:t>
            </a:r>
            <a:endParaRPr sz="21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1" name="Google Shape;201;p22"/>
          <p:cNvSpPr/>
          <p:nvPr/>
        </p:nvSpPr>
        <p:spPr>
          <a:xfrm>
            <a:off x="3703025" y="1970000"/>
            <a:ext cx="3125100" cy="6222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>
                <a:latin typeface="Comic Sans MS"/>
                <a:ea typeface="Comic Sans MS"/>
                <a:cs typeface="Comic Sans MS"/>
                <a:sym typeface="Comic Sans MS"/>
              </a:rPr>
              <a:t>Βιβλιογραφική αναζήτηση</a:t>
            </a:r>
            <a:endParaRPr sz="2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2" name="Google Shape;202;p22"/>
          <p:cNvSpPr/>
          <p:nvPr/>
        </p:nvSpPr>
        <p:spPr>
          <a:xfrm>
            <a:off x="3703025" y="3144400"/>
            <a:ext cx="3125100" cy="62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B45F0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>
                <a:latin typeface="Comic Sans MS"/>
                <a:ea typeface="Comic Sans MS"/>
                <a:cs typeface="Comic Sans MS"/>
                <a:sym typeface="Comic Sans MS"/>
              </a:rPr>
              <a:t>Συλλογή πηγών και τεκμηρίων</a:t>
            </a:r>
            <a:endParaRPr sz="2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3" name="Google Shape;203;p22"/>
          <p:cNvSpPr/>
          <p:nvPr/>
        </p:nvSpPr>
        <p:spPr>
          <a:xfrm>
            <a:off x="3703025" y="4378100"/>
            <a:ext cx="3125100" cy="62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>
                <a:latin typeface="Comic Sans MS"/>
                <a:ea typeface="Comic Sans MS"/>
                <a:cs typeface="Comic Sans MS"/>
                <a:sym typeface="Comic Sans MS"/>
              </a:rPr>
              <a:t>Παραγωγή αρχικού υλικού</a:t>
            </a:r>
            <a:endParaRPr sz="2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4" name="Google Shape;204;p22"/>
          <p:cNvSpPr/>
          <p:nvPr/>
        </p:nvSpPr>
        <p:spPr>
          <a:xfrm>
            <a:off x="3703025" y="5611800"/>
            <a:ext cx="3125100" cy="622200"/>
          </a:xfrm>
          <a:prstGeom prst="roundRect">
            <a:avLst>
              <a:gd fmla="val 16667" name="adj"/>
            </a:avLst>
          </a:prstGeom>
          <a:solidFill>
            <a:srgbClr val="D0E0E3"/>
          </a:solidFill>
          <a:ln cap="flat" cmpd="sng" w="28575">
            <a:solidFill>
              <a:srgbClr val="134F5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>
                <a:latin typeface="Comic Sans MS"/>
                <a:ea typeface="Comic Sans MS"/>
                <a:cs typeface="Comic Sans MS"/>
                <a:sym typeface="Comic Sans MS"/>
              </a:rPr>
              <a:t>Βελτίωση Ε.Υ. </a:t>
            </a:r>
            <a:endParaRPr sz="2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