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1"/>
  </p:notesMasterIdLst>
  <p:sldIdLst>
    <p:sldId id="1482" r:id="rId2"/>
    <p:sldId id="2023" r:id="rId3"/>
    <p:sldId id="2013" r:id="rId4"/>
    <p:sldId id="2021" r:id="rId5"/>
    <p:sldId id="2014" r:id="rId6"/>
    <p:sldId id="2020" r:id="rId7"/>
    <p:sldId id="2024" r:id="rId8"/>
    <p:sldId id="2027" r:id="rId9"/>
    <p:sldId id="2026" r:id="rId10"/>
    <p:sldId id="2028" r:id="rId11"/>
    <p:sldId id="2029" r:id="rId12"/>
    <p:sldId id="2030" r:id="rId13"/>
    <p:sldId id="2031" r:id="rId14"/>
    <p:sldId id="2017" r:id="rId15"/>
    <p:sldId id="2032" r:id="rId16"/>
    <p:sldId id="2033" r:id="rId17"/>
    <p:sldId id="2035" r:id="rId18"/>
    <p:sldId id="2034" r:id="rId19"/>
    <p:sldId id="2019" r:id="rId20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9000"/>
    <a:srgbClr val="931B1B"/>
    <a:srgbClr val="5E9DD6"/>
    <a:srgbClr val="CC3300"/>
    <a:srgbClr val="90CCAF"/>
    <a:srgbClr val="FFA54B"/>
    <a:srgbClr val="FFFFCC"/>
    <a:srgbClr val="EDBE9B"/>
    <a:srgbClr val="ADDB7B"/>
    <a:srgbClr val="F4F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6" autoAdjust="0"/>
    <p:restoredTop sz="89528" autoAdjust="0"/>
  </p:normalViewPr>
  <p:slideViewPr>
    <p:cSldViewPr>
      <p:cViewPr varScale="1">
        <p:scale>
          <a:sx n="76" d="100"/>
          <a:sy n="76" d="100"/>
        </p:scale>
        <p:origin x="102" y="816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5F6F17-E58D-4948-B25B-5B0BD7D66768}" type="doc">
      <dgm:prSet loTypeId="urn:microsoft.com/office/officeart/2005/8/layout/hList9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11F42DAB-1B97-4A4A-BF3B-765E90E0FDCD}">
      <dgm:prSet phldrT="[Κείμενο]"/>
      <dgm:spPr/>
      <dgm:t>
        <a:bodyPr/>
        <a:lstStyle/>
        <a:p>
          <a:r>
            <a:rPr lang="el-GR" dirty="0"/>
            <a:t>ΕξΑΕ</a:t>
          </a:r>
        </a:p>
      </dgm:t>
    </dgm:pt>
    <dgm:pt modelId="{583D61D0-0E45-4AD0-9AD2-3FB910F00237}" type="parTrans" cxnId="{2CED20FD-0985-4713-BC99-EB2E7EB90D88}">
      <dgm:prSet/>
      <dgm:spPr/>
      <dgm:t>
        <a:bodyPr/>
        <a:lstStyle/>
        <a:p>
          <a:endParaRPr lang="el-GR"/>
        </a:p>
      </dgm:t>
    </dgm:pt>
    <dgm:pt modelId="{9CD6457F-F742-43D2-B4CB-EB5EFC85DF2E}" type="sibTrans" cxnId="{2CED20FD-0985-4713-BC99-EB2E7EB90D88}">
      <dgm:prSet/>
      <dgm:spPr/>
      <dgm:t>
        <a:bodyPr/>
        <a:lstStyle/>
        <a:p>
          <a:endParaRPr lang="el-GR"/>
        </a:p>
      </dgm:t>
    </dgm:pt>
    <dgm:pt modelId="{FD961302-87B2-4EF4-9F02-9AB4242EC756}">
      <dgm:prSet phldrT="[Κείμενο]" custT="1"/>
      <dgm:spPr/>
      <dgm:t>
        <a:bodyPr/>
        <a:lstStyle/>
        <a:p>
          <a:pPr marL="0" lvl="0" indent="0" algn="ctr" defTabSz="539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  <a:tabLst>
              <a:tab pos="1617663" algn="l"/>
            </a:tabLst>
          </a:pPr>
          <a:r>
            <a:rPr lang="el-GR" sz="1600" dirty="0"/>
            <a:t>-</a:t>
          </a:r>
          <a:r>
            <a:rPr lang="el-GR" sz="1800" dirty="0"/>
            <a:t>ΑΝΟΙΚΤΗ ΕξΑΕ</a:t>
          </a: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l-GR" sz="1800" dirty="0"/>
            <a:t>-ΣΧΟΛΙΚΗ ΕξΑΕ</a:t>
          </a:r>
        </a:p>
        <a:p>
          <a:pPr marL="0" marR="0" lvl="0" indent="0" algn="ctr" defTabSz="8001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800" dirty="0"/>
            <a:t>-ΠΑΙΔΑΓΩΓΙΚΟΤΗΤΑ ΤΗΣ ΕξΑΕ</a:t>
          </a:r>
        </a:p>
        <a:p>
          <a:pPr marL="0" marR="0" lvl="0" indent="0" algn="ctr" defTabSz="8001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800" dirty="0"/>
            <a:t>-ΤΠΕ και ΕξΑΕ</a:t>
          </a: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dirty="0"/>
        </a:p>
      </dgm:t>
    </dgm:pt>
    <dgm:pt modelId="{5C200199-F688-4ED8-A6D8-339FDB92CD61}" type="parTrans" cxnId="{F0826964-3757-4C82-9D22-5C9E0A73FE1E}">
      <dgm:prSet/>
      <dgm:spPr/>
      <dgm:t>
        <a:bodyPr/>
        <a:lstStyle/>
        <a:p>
          <a:endParaRPr lang="el-GR"/>
        </a:p>
      </dgm:t>
    </dgm:pt>
    <dgm:pt modelId="{8B430659-15C3-423C-9302-8480A2866947}" type="sibTrans" cxnId="{F0826964-3757-4C82-9D22-5C9E0A73FE1E}">
      <dgm:prSet/>
      <dgm:spPr/>
      <dgm:t>
        <a:bodyPr/>
        <a:lstStyle/>
        <a:p>
          <a:endParaRPr lang="el-GR"/>
        </a:p>
      </dgm:t>
    </dgm:pt>
    <dgm:pt modelId="{CFBA6580-80DB-4667-8BFC-BB2104A3AF21}">
      <dgm:prSet phldrT="[Κείμενο]"/>
      <dgm:spPr/>
      <dgm:t>
        <a:bodyPr/>
        <a:lstStyle/>
        <a:p>
          <a:r>
            <a:rPr lang="el-GR" dirty="0"/>
            <a:t>ΤΠΕ</a:t>
          </a:r>
        </a:p>
      </dgm:t>
    </dgm:pt>
    <dgm:pt modelId="{15109A7D-4D3B-42B4-A404-6DB2F407B8FF}" type="parTrans" cxnId="{5FDB2A1E-1336-4339-9891-0705B260385D}">
      <dgm:prSet/>
      <dgm:spPr/>
      <dgm:t>
        <a:bodyPr/>
        <a:lstStyle/>
        <a:p>
          <a:endParaRPr lang="el-GR"/>
        </a:p>
      </dgm:t>
    </dgm:pt>
    <dgm:pt modelId="{C39F2DB6-DB76-4B73-B60B-C4F4C80EE2DA}" type="sibTrans" cxnId="{5FDB2A1E-1336-4339-9891-0705B260385D}">
      <dgm:prSet/>
      <dgm:spPr/>
      <dgm:t>
        <a:bodyPr/>
        <a:lstStyle/>
        <a:p>
          <a:endParaRPr lang="el-GR"/>
        </a:p>
      </dgm:t>
    </dgm:pt>
    <dgm:pt modelId="{C25ED6FE-14B6-4C34-BACF-881A540331BF}">
      <dgm:prSet phldrT="[Κείμενο]"/>
      <dgm:spPr/>
      <dgm:t>
        <a:bodyPr/>
        <a:lstStyle/>
        <a:p>
          <a:r>
            <a:rPr lang="el-GR" dirty="0"/>
            <a:t>-ΤΠΕ στην προσχολική εκπαίδευση</a:t>
          </a:r>
        </a:p>
        <a:p>
          <a:r>
            <a:rPr lang="el-GR" dirty="0"/>
            <a:t>-</a:t>
          </a:r>
          <a:r>
            <a:rPr lang="en-US" dirty="0"/>
            <a:t>e-learning &amp; m-learning</a:t>
          </a:r>
        </a:p>
        <a:p>
          <a:r>
            <a:rPr lang="en-US" dirty="0"/>
            <a:t>-</a:t>
          </a:r>
          <a:r>
            <a:rPr lang="el-GR" dirty="0"/>
            <a:t>Επαυξημένη Πραγματικότητα</a:t>
          </a:r>
        </a:p>
        <a:p>
          <a:r>
            <a:rPr lang="el-GR" dirty="0"/>
            <a:t>-Κινητή Επαυξημένη Πραγματικότητα</a:t>
          </a:r>
        </a:p>
      </dgm:t>
    </dgm:pt>
    <dgm:pt modelId="{BA1F5E57-86C5-475E-A24F-1329878305B5}" type="parTrans" cxnId="{0BBDE133-AD89-43B7-BF27-759C01C907D5}">
      <dgm:prSet/>
      <dgm:spPr/>
      <dgm:t>
        <a:bodyPr/>
        <a:lstStyle/>
        <a:p>
          <a:endParaRPr lang="el-GR"/>
        </a:p>
      </dgm:t>
    </dgm:pt>
    <dgm:pt modelId="{E6F56DAB-F12A-443D-A83B-D4B8EDA4B923}" type="sibTrans" cxnId="{0BBDE133-AD89-43B7-BF27-759C01C907D5}">
      <dgm:prSet/>
      <dgm:spPr/>
      <dgm:t>
        <a:bodyPr/>
        <a:lstStyle/>
        <a:p>
          <a:endParaRPr lang="el-GR"/>
        </a:p>
      </dgm:t>
    </dgm:pt>
    <dgm:pt modelId="{2FB4C8FD-7EF5-41DB-9D50-63DC926FF475}" type="pres">
      <dgm:prSet presAssocID="{CC5F6F17-E58D-4948-B25B-5B0BD7D66768}" presName="list" presStyleCnt="0">
        <dgm:presLayoutVars>
          <dgm:dir/>
          <dgm:animLvl val="lvl"/>
        </dgm:presLayoutVars>
      </dgm:prSet>
      <dgm:spPr/>
    </dgm:pt>
    <dgm:pt modelId="{2F6EC31F-BC65-47E4-80E1-95C28765C207}" type="pres">
      <dgm:prSet presAssocID="{11F42DAB-1B97-4A4A-BF3B-765E90E0FDCD}" presName="posSpace" presStyleCnt="0"/>
      <dgm:spPr/>
    </dgm:pt>
    <dgm:pt modelId="{0563FD98-EC23-4985-9753-C402B3BC8E38}" type="pres">
      <dgm:prSet presAssocID="{11F42DAB-1B97-4A4A-BF3B-765E90E0FDCD}" presName="vertFlow" presStyleCnt="0"/>
      <dgm:spPr/>
    </dgm:pt>
    <dgm:pt modelId="{D8875A4B-B8EA-4AD1-8E2F-3607FBC24E69}" type="pres">
      <dgm:prSet presAssocID="{11F42DAB-1B97-4A4A-BF3B-765E90E0FDCD}" presName="topSpace" presStyleCnt="0"/>
      <dgm:spPr/>
    </dgm:pt>
    <dgm:pt modelId="{58C0085D-4FC4-4C7E-AA72-FE50B5B3DA58}" type="pres">
      <dgm:prSet presAssocID="{11F42DAB-1B97-4A4A-BF3B-765E90E0FDCD}" presName="firstComp" presStyleCnt="0"/>
      <dgm:spPr/>
    </dgm:pt>
    <dgm:pt modelId="{BD8EDCF9-5A0C-493B-AC72-A22E0C780DE2}" type="pres">
      <dgm:prSet presAssocID="{11F42DAB-1B97-4A4A-BF3B-765E90E0FDCD}" presName="firstChild" presStyleLbl="bgAccFollowNode1" presStyleIdx="0" presStyleCnt="2" custScaleX="107078" custScaleY="204033"/>
      <dgm:spPr/>
    </dgm:pt>
    <dgm:pt modelId="{78FA59DF-DC0C-4FE2-94BF-29E5F2176ED6}" type="pres">
      <dgm:prSet presAssocID="{11F42DAB-1B97-4A4A-BF3B-765E90E0FDCD}" presName="firstChildTx" presStyleLbl="bgAccFollowNode1" presStyleIdx="0" presStyleCnt="2">
        <dgm:presLayoutVars>
          <dgm:bulletEnabled val="1"/>
        </dgm:presLayoutVars>
      </dgm:prSet>
      <dgm:spPr/>
    </dgm:pt>
    <dgm:pt modelId="{41412B6B-E4D7-4911-B561-B7290DD88AF2}" type="pres">
      <dgm:prSet presAssocID="{11F42DAB-1B97-4A4A-BF3B-765E90E0FDCD}" presName="negSpace" presStyleCnt="0"/>
      <dgm:spPr/>
    </dgm:pt>
    <dgm:pt modelId="{4CD10485-B37D-4B59-92EF-B09A816A2E14}" type="pres">
      <dgm:prSet presAssocID="{11F42DAB-1B97-4A4A-BF3B-765E90E0FDCD}" presName="circle" presStyleLbl="node1" presStyleIdx="0" presStyleCnt="2" custLinFactNeighborX="2315" custLinFactNeighborY="-18069"/>
      <dgm:spPr/>
    </dgm:pt>
    <dgm:pt modelId="{83A702F8-9782-4DF2-A8C4-E2397B2BD8A7}" type="pres">
      <dgm:prSet presAssocID="{9CD6457F-F742-43D2-B4CB-EB5EFC85DF2E}" presName="transSpace" presStyleCnt="0"/>
      <dgm:spPr/>
    </dgm:pt>
    <dgm:pt modelId="{7E546492-D31D-4D02-B221-1BAD1281B764}" type="pres">
      <dgm:prSet presAssocID="{CFBA6580-80DB-4667-8BFC-BB2104A3AF21}" presName="posSpace" presStyleCnt="0"/>
      <dgm:spPr/>
    </dgm:pt>
    <dgm:pt modelId="{7E6BF253-2C3C-4932-AACA-343C422AE3A6}" type="pres">
      <dgm:prSet presAssocID="{CFBA6580-80DB-4667-8BFC-BB2104A3AF21}" presName="vertFlow" presStyleCnt="0"/>
      <dgm:spPr/>
    </dgm:pt>
    <dgm:pt modelId="{07EBDBC5-0BA4-4244-A96A-4E8BA001EF3A}" type="pres">
      <dgm:prSet presAssocID="{CFBA6580-80DB-4667-8BFC-BB2104A3AF21}" presName="topSpace" presStyleCnt="0"/>
      <dgm:spPr/>
    </dgm:pt>
    <dgm:pt modelId="{A75E8E23-1FBA-484D-8F3D-3588E4C91701}" type="pres">
      <dgm:prSet presAssocID="{CFBA6580-80DB-4667-8BFC-BB2104A3AF21}" presName="firstComp" presStyleCnt="0"/>
      <dgm:spPr/>
    </dgm:pt>
    <dgm:pt modelId="{CEB8F05C-3E9D-4BFD-86FB-B0633EF30416}" type="pres">
      <dgm:prSet presAssocID="{CFBA6580-80DB-4667-8BFC-BB2104A3AF21}" presName="firstChild" presStyleLbl="bgAccFollowNode1" presStyleIdx="1" presStyleCnt="2" custScaleX="114120" custScaleY="204894"/>
      <dgm:spPr/>
    </dgm:pt>
    <dgm:pt modelId="{A2E5AB13-385D-4412-8D86-190A1CC54A2B}" type="pres">
      <dgm:prSet presAssocID="{CFBA6580-80DB-4667-8BFC-BB2104A3AF21}" presName="firstChildTx" presStyleLbl="bgAccFollowNode1" presStyleIdx="1" presStyleCnt="2">
        <dgm:presLayoutVars>
          <dgm:bulletEnabled val="1"/>
        </dgm:presLayoutVars>
      </dgm:prSet>
      <dgm:spPr/>
    </dgm:pt>
    <dgm:pt modelId="{1285BD6B-E416-49AE-9638-689AAF012893}" type="pres">
      <dgm:prSet presAssocID="{CFBA6580-80DB-4667-8BFC-BB2104A3AF21}" presName="negSpace" presStyleCnt="0"/>
      <dgm:spPr/>
    </dgm:pt>
    <dgm:pt modelId="{3C301E9B-E774-4AEC-8CF8-FE9EFC217976}" type="pres">
      <dgm:prSet presAssocID="{CFBA6580-80DB-4667-8BFC-BB2104A3AF21}" presName="circle" presStyleLbl="node1" presStyleIdx="1" presStyleCnt="2" custLinFactNeighborX="-11963" custLinFactNeighborY="-18069"/>
      <dgm:spPr/>
    </dgm:pt>
  </dgm:ptLst>
  <dgm:cxnLst>
    <dgm:cxn modelId="{5FDB2A1E-1336-4339-9891-0705B260385D}" srcId="{CC5F6F17-E58D-4948-B25B-5B0BD7D66768}" destId="{CFBA6580-80DB-4667-8BFC-BB2104A3AF21}" srcOrd="1" destOrd="0" parTransId="{15109A7D-4D3B-42B4-A404-6DB2F407B8FF}" sibTransId="{C39F2DB6-DB76-4B73-B60B-C4F4C80EE2DA}"/>
    <dgm:cxn modelId="{0BBDE133-AD89-43B7-BF27-759C01C907D5}" srcId="{CFBA6580-80DB-4667-8BFC-BB2104A3AF21}" destId="{C25ED6FE-14B6-4C34-BACF-881A540331BF}" srcOrd="0" destOrd="0" parTransId="{BA1F5E57-86C5-475E-A24F-1329878305B5}" sibTransId="{E6F56DAB-F12A-443D-A83B-D4B8EDA4B923}"/>
    <dgm:cxn modelId="{91F71564-776E-4045-8126-E57A9B1A680A}" type="presOf" srcId="{CFBA6580-80DB-4667-8BFC-BB2104A3AF21}" destId="{3C301E9B-E774-4AEC-8CF8-FE9EFC217976}" srcOrd="0" destOrd="0" presId="urn:microsoft.com/office/officeart/2005/8/layout/hList9"/>
    <dgm:cxn modelId="{F0826964-3757-4C82-9D22-5C9E0A73FE1E}" srcId="{11F42DAB-1B97-4A4A-BF3B-765E90E0FDCD}" destId="{FD961302-87B2-4EF4-9F02-9AB4242EC756}" srcOrd="0" destOrd="0" parTransId="{5C200199-F688-4ED8-A6D8-339FDB92CD61}" sibTransId="{8B430659-15C3-423C-9302-8480A2866947}"/>
    <dgm:cxn modelId="{24385A71-22DA-4A62-9B04-F9CCCCAE01A2}" type="presOf" srcId="{C25ED6FE-14B6-4C34-BACF-881A540331BF}" destId="{CEB8F05C-3E9D-4BFD-86FB-B0633EF30416}" srcOrd="0" destOrd="0" presId="urn:microsoft.com/office/officeart/2005/8/layout/hList9"/>
    <dgm:cxn modelId="{3F56BB7F-BF25-4F19-9EB3-56D1A005C1ED}" type="presOf" srcId="{C25ED6FE-14B6-4C34-BACF-881A540331BF}" destId="{A2E5AB13-385D-4412-8D86-190A1CC54A2B}" srcOrd="1" destOrd="0" presId="urn:microsoft.com/office/officeart/2005/8/layout/hList9"/>
    <dgm:cxn modelId="{F002D5B2-3BE3-4363-889E-26657184210E}" type="presOf" srcId="{FD961302-87B2-4EF4-9F02-9AB4242EC756}" destId="{78FA59DF-DC0C-4FE2-94BF-29E5F2176ED6}" srcOrd="1" destOrd="0" presId="urn:microsoft.com/office/officeart/2005/8/layout/hList9"/>
    <dgm:cxn modelId="{54B06ED2-84CD-44DF-B734-810C0A6A1A75}" type="presOf" srcId="{FD961302-87B2-4EF4-9F02-9AB4242EC756}" destId="{BD8EDCF9-5A0C-493B-AC72-A22E0C780DE2}" srcOrd="0" destOrd="0" presId="urn:microsoft.com/office/officeart/2005/8/layout/hList9"/>
    <dgm:cxn modelId="{C5F8F7DF-1018-4560-8DBA-F48DE6D748F2}" type="presOf" srcId="{11F42DAB-1B97-4A4A-BF3B-765E90E0FDCD}" destId="{4CD10485-B37D-4B59-92EF-B09A816A2E14}" srcOrd="0" destOrd="0" presId="urn:microsoft.com/office/officeart/2005/8/layout/hList9"/>
    <dgm:cxn modelId="{B52D13FB-1301-445C-8A04-8121C2CA0868}" type="presOf" srcId="{CC5F6F17-E58D-4948-B25B-5B0BD7D66768}" destId="{2FB4C8FD-7EF5-41DB-9D50-63DC926FF475}" srcOrd="0" destOrd="0" presId="urn:microsoft.com/office/officeart/2005/8/layout/hList9"/>
    <dgm:cxn modelId="{2CED20FD-0985-4713-BC99-EB2E7EB90D88}" srcId="{CC5F6F17-E58D-4948-B25B-5B0BD7D66768}" destId="{11F42DAB-1B97-4A4A-BF3B-765E90E0FDCD}" srcOrd="0" destOrd="0" parTransId="{583D61D0-0E45-4AD0-9AD2-3FB910F00237}" sibTransId="{9CD6457F-F742-43D2-B4CB-EB5EFC85DF2E}"/>
    <dgm:cxn modelId="{01901BCD-5036-4C9C-803F-91ABEDE90D32}" type="presParOf" srcId="{2FB4C8FD-7EF5-41DB-9D50-63DC926FF475}" destId="{2F6EC31F-BC65-47E4-80E1-95C28765C207}" srcOrd="0" destOrd="0" presId="urn:microsoft.com/office/officeart/2005/8/layout/hList9"/>
    <dgm:cxn modelId="{B49A42E7-716D-4366-8B98-0552D6D29DF6}" type="presParOf" srcId="{2FB4C8FD-7EF5-41DB-9D50-63DC926FF475}" destId="{0563FD98-EC23-4985-9753-C402B3BC8E38}" srcOrd="1" destOrd="0" presId="urn:microsoft.com/office/officeart/2005/8/layout/hList9"/>
    <dgm:cxn modelId="{7FF44575-D9CA-4875-8CC8-AA6ED9F611BE}" type="presParOf" srcId="{0563FD98-EC23-4985-9753-C402B3BC8E38}" destId="{D8875A4B-B8EA-4AD1-8E2F-3607FBC24E69}" srcOrd="0" destOrd="0" presId="urn:microsoft.com/office/officeart/2005/8/layout/hList9"/>
    <dgm:cxn modelId="{17877DEC-2A1C-4F5E-9730-EA0DD22E3699}" type="presParOf" srcId="{0563FD98-EC23-4985-9753-C402B3BC8E38}" destId="{58C0085D-4FC4-4C7E-AA72-FE50B5B3DA58}" srcOrd="1" destOrd="0" presId="urn:microsoft.com/office/officeart/2005/8/layout/hList9"/>
    <dgm:cxn modelId="{307EC0CC-54DC-4ED4-8476-F3564AAA593C}" type="presParOf" srcId="{58C0085D-4FC4-4C7E-AA72-FE50B5B3DA58}" destId="{BD8EDCF9-5A0C-493B-AC72-A22E0C780DE2}" srcOrd="0" destOrd="0" presId="urn:microsoft.com/office/officeart/2005/8/layout/hList9"/>
    <dgm:cxn modelId="{2305E676-C89C-4864-8E8B-BB0699A0A9FA}" type="presParOf" srcId="{58C0085D-4FC4-4C7E-AA72-FE50B5B3DA58}" destId="{78FA59DF-DC0C-4FE2-94BF-29E5F2176ED6}" srcOrd="1" destOrd="0" presId="urn:microsoft.com/office/officeart/2005/8/layout/hList9"/>
    <dgm:cxn modelId="{F2536D5C-9C8C-47AB-B9D7-B03BDBACE715}" type="presParOf" srcId="{2FB4C8FD-7EF5-41DB-9D50-63DC926FF475}" destId="{41412B6B-E4D7-4911-B561-B7290DD88AF2}" srcOrd="2" destOrd="0" presId="urn:microsoft.com/office/officeart/2005/8/layout/hList9"/>
    <dgm:cxn modelId="{8DECD44C-55CB-4E45-957C-1ADADCA10565}" type="presParOf" srcId="{2FB4C8FD-7EF5-41DB-9D50-63DC926FF475}" destId="{4CD10485-B37D-4B59-92EF-B09A816A2E14}" srcOrd="3" destOrd="0" presId="urn:microsoft.com/office/officeart/2005/8/layout/hList9"/>
    <dgm:cxn modelId="{6E296487-2777-47FC-B167-9706DEEF0406}" type="presParOf" srcId="{2FB4C8FD-7EF5-41DB-9D50-63DC926FF475}" destId="{83A702F8-9782-4DF2-A8C4-E2397B2BD8A7}" srcOrd="4" destOrd="0" presId="urn:microsoft.com/office/officeart/2005/8/layout/hList9"/>
    <dgm:cxn modelId="{18F155B8-DB20-4EDF-A808-1E38B3730023}" type="presParOf" srcId="{2FB4C8FD-7EF5-41DB-9D50-63DC926FF475}" destId="{7E546492-D31D-4D02-B221-1BAD1281B764}" srcOrd="5" destOrd="0" presId="urn:microsoft.com/office/officeart/2005/8/layout/hList9"/>
    <dgm:cxn modelId="{FC8EB2CF-5B46-4748-8366-A1F9C455252D}" type="presParOf" srcId="{2FB4C8FD-7EF5-41DB-9D50-63DC926FF475}" destId="{7E6BF253-2C3C-4932-AACA-343C422AE3A6}" srcOrd="6" destOrd="0" presId="urn:microsoft.com/office/officeart/2005/8/layout/hList9"/>
    <dgm:cxn modelId="{7DDE1D2D-00BA-4854-9B2E-325C8EDFC6E4}" type="presParOf" srcId="{7E6BF253-2C3C-4932-AACA-343C422AE3A6}" destId="{07EBDBC5-0BA4-4244-A96A-4E8BA001EF3A}" srcOrd="0" destOrd="0" presId="urn:microsoft.com/office/officeart/2005/8/layout/hList9"/>
    <dgm:cxn modelId="{BBD432F2-29B0-4CD1-A647-3A3071FA4DC0}" type="presParOf" srcId="{7E6BF253-2C3C-4932-AACA-343C422AE3A6}" destId="{A75E8E23-1FBA-484D-8F3D-3588E4C91701}" srcOrd="1" destOrd="0" presId="urn:microsoft.com/office/officeart/2005/8/layout/hList9"/>
    <dgm:cxn modelId="{3A532D1F-5C1A-4221-9938-905ECFEE7897}" type="presParOf" srcId="{A75E8E23-1FBA-484D-8F3D-3588E4C91701}" destId="{CEB8F05C-3E9D-4BFD-86FB-B0633EF30416}" srcOrd="0" destOrd="0" presId="urn:microsoft.com/office/officeart/2005/8/layout/hList9"/>
    <dgm:cxn modelId="{DC01F9FB-7EDD-4BBA-9282-3EF88CB5EA04}" type="presParOf" srcId="{A75E8E23-1FBA-484D-8F3D-3588E4C91701}" destId="{A2E5AB13-385D-4412-8D86-190A1CC54A2B}" srcOrd="1" destOrd="0" presId="urn:microsoft.com/office/officeart/2005/8/layout/hList9"/>
    <dgm:cxn modelId="{6E378290-B355-4362-88FF-9F74DD12E07A}" type="presParOf" srcId="{2FB4C8FD-7EF5-41DB-9D50-63DC926FF475}" destId="{1285BD6B-E416-49AE-9638-689AAF012893}" srcOrd="7" destOrd="0" presId="urn:microsoft.com/office/officeart/2005/8/layout/hList9"/>
    <dgm:cxn modelId="{C329E4A5-DD8E-4A62-85E2-CB657C9E240E}" type="presParOf" srcId="{2FB4C8FD-7EF5-41DB-9D50-63DC926FF475}" destId="{3C301E9B-E774-4AEC-8CF8-FE9EFC217976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5F6F17-E58D-4948-B25B-5B0BD7D66768}" type="doc">
      <dgm:prSet loTypeId="urn:microsoft.com/office/officeart/2005/8/layout/hList9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11F42DAB-1B97-4A4A-BF3B-765E90E0FDCD}">
      <dgm:prSet phldrT="[Κείμενο]" custT="1"/>
      <dgm:spPr/>
      <dgm:t>
        <a:bodyPr/>
        <a:lstStyle/>
        <a:p>
          <a:pPr marL="0" indent="0"/>
          <a:endParaRPr lang="el-GR" sz="1500" dirty="0"/>
        </a:p>
      </dgm:t>
    </dgm:pt>
    <dgm:pt modelId="{583D61D0-0E45-4AD0-9AD2-3FB910F00237}" type="parTrans" cxnId="{2CED20FD-0985-4713-BC99-EB2E7EB90D88}">
      <dgm:prSet/>
      <dgm:spPr/>
      <dgm:t>
        <a:bodyPr/>
        <a:lstStyle/>
        <a:p>
          <a:endParaRPr lang="el-GR"/>
        </a:p>
      </dgm:t>
    </dgm:pt>
    <dgm:pt modelId="{9CD6457F-F742-43D2-B4CB-EB5EFC85DF2E}" type="sibTrans" cxnId="{2CED20FD-0985-4713-BC99-EB2E7EB90D88}">
      <dgm:prSet/>
      <dgm:spPr/>
      <dgm:t>
        <a:bodyPr/>
        <a:lstStyle/>
        <a:p>
          <a:endParaRPr lang="el-GR"/>
        </a:p>
      </dgm:t>
    </dgm:pt>
    <dgm:pt modelId="{FD961302-87B2-4EF4-9F02-9AB4242EC756}">
      <dgm:prSet phldrT="[Κείμενο]"/>
      <dgm:spPr/>
      <dgm:t>
        <a:bodyPr/>
        <a:lstStyle/>
        <a:p>
          <a:pPr marL="0" indent="0" algn="ctr" defTabSz="539750">
            <a:buFont typeface="Arial" panose="020B0604020202020204" pitchFamily="34" charset="0"/>
            <a:buChar char="•"/>
            <a:tabLst>
              <a:tab pos="1617663" algn="l"/>
            </a:tabLst>
          </a:pPr>
          <a:r>
            <a:rPr lang="el-GR" dirty="0"/>
            <a:t>-Ο ρόλος του εκπαιδευτικού υλικού</a:t>
          </a:r>
        </a:p>
        <a:p>
          <a:pPr marL="0" indent="0" algn="ctr" defTabSz="539750">
            <a:buFont typeface="Arial" panose="020B0604020202020204" pitchFamily="34" charset="0"/>
            <a:buChar char="•"/>
            <a:tabLst>
              <a:tab pos="1617663" algn="l"/>
            </a:tabLst>
          </a:pPr>
          <a:r>
            <a:rPr lang="el-GR" dirty="0"/>
            <a:t>-Αρχές μεθοδολογίας και σχεδιασμού του εκπαιδευτικού υλικού</a:t>
          </a:r>
        </a:p>
      </dgm:t>
    </dgm:pt>
    <dgm:pt modelId="{5C200199-F688-4ED8-A6D8-339FDB92CD61}" type="parTrans" cxnId="{F0826964-3757-4C82-9D22-5C9E0A73FE1E}">
      <dgm:prSet/>
      <dgm:spPr/>
      <dgm:t>
        <a:bodyPr/>
        <a:lstStyle/>
        <a:p>
          <a:endParaRPr lang="el-GR"/>
        </a:p>
      </dgm:t>
    </dgm:pt>
    <dgm:pt modelId="{8B430659-15C3-423C-9302-8480A2866947}" type="sibTrans" cxnId="{F0826964-3757-4C82-9D22-5C9E0A73FE1E}">
      <dgm:prSet/>
      <dgm:spPr/>
      <dgm:t>
        <a:bodyPr/>
        <a:lstStyle/>
        <a:p>
          <a:endParaRPr lang="el-GR"/>
        </a:p>
      </dgm:t>
    </dgm:pt>
    <dgm:pt modelId="{CFBA6580-80DB-4667-8BFC-BB2104A3AF21}">
      <dgm:prSet phldrT="[Κείμενο]"/>
      <dgm:spPr/>
      <dgm:t>
        <a:bodyPr/>
        <a:lstStyle/>
        <a:p>
          <a:r>
            <a:rPr lang="el-GR" dirty="0"/>
            <a:t>Φυσικές Επιστήμες</a:t>
          </a:r>
        </a:p>
      </dgm:t>
    </dgm:pt>
    <dgm:pt modelId="{15109A7D-4D3B-42B4-A404-6DB2F407B8FF}" type="parTrans" cxnId="{5FDB2A1E-1336-4339-9891-0705B260385D}">
      <dgm:prSet/>
      <dgm:spPr/>
      <dgm:t>
        <a:bodyPr/>
        <a:lstStyle/>
        <a:p>
          <a:endParaRPr lang="el-GR"/>
        </a:p>
      </dgm:t>
    </dgm:pt>
    <dgm:pt modelId="{C39F2DB6-DB76-4B73-B60B-C4F4C80EE2DA}" type="sibTrans" cxnId="{5FDB2A1E-1336-4339-9891-0705B260385D}">
      <dgm:prSet/>
      <dgm:spPr/>
      <dgm:t>
        <a:bodyPr/>
        <a:lstStyle/>
        <a:p>
          <a:endParaRPr lang="el-GR"/>
        </a:p>
      </dgm:t>
    </dgm:pt>
    <dgm:pt modelId="{C25ED6FE-14B6-4C34-BACF-881A540331BF}">
      <dgm:prSet phldrT="[Κείμενο]"/>
      <dgm:spPr/>
      <dgm:t>
        <a:bodyPr/>
        <a:lstStyle/>
        <a:p>
          <a:r>
            <a:rPr lang="el-GR" dirty="0"/>
            <a:t>-Η τεχνολογία στη διδασκαλία των Φυσικών Επιστημών</a:t>
          </a:r>
        </a:p>
        <a:p>
          <a:r>
            <a:rPr lang="el-GR" dirty="0"/>
            <a:t>-Η επαυξημένη πραγματικότητα στις φυσικές επιστήμες</a:t>
          </a:r>
        </a:p>
      </dgm:t>
    </dgm:pt>
    <dgm:pt modelId="{BA1F5E57-86C5-475E-A24F-1329878305B5}" type="parTrans" cxnId="{0BBDE133-AD89-43B7-BF27-759C01C907D5}">
      <dgm:prSet/>
      <dgm:spPr/>
      <dgm:t>
        <a:bodyPr/>
        <a:lstStyle/>
        <a:p>
          <a:endParaRPr lang="el-GR"/>
        </a:p>
      </dgm:t>
    </dgm:pt>
    <dgm:pt modelId="{E6F56DAB-F12A-443D-A83B-D4B8EDA4B923}" type="sibTrans" cxnId="{0BBDE133-AD89-43B7-BF27-759C01C907D5}">
      <dgm:prSet/>
      <dgm:spPr/>
      <dgm:t>
        <a:bodyPr/>
        <a:lstStyle/>
        <a:p>
          <a:endParaRPr lang="el-GR"/>
        </a:p>
      </dgm:t>
    </dgm:pt>
    <dgm:pt modelId="{2FB4C8FD-7EF5-41DB-9D50-63DC926FF475}" type="pres">
      <dgm:prSet presAssocID="{CC5F6F17-E58D-4948-B25B-5B0BD7D66768}" presName="list" presStyleCnt="0">
        <dgm:presLayoutVars>
          <dgm:dir/>
          <dgm:animLvl val="lvl"/>
        </dgm:presLayoutVars>
      </dgm:prSet>
      <dgm:spPr/>
    </dgm:pt>
    <dgm:pt modelId="{2F6EC31F-BC65-47E4-80E1-95C28765C207}" type="pres">
      <dgm:prSet presAssocID="{11F42DAB-1B97-4A4A-BF3B-765E90E0FDCD}" presName="posSpace" presStyleCnt="0"/>
      <dgm:spPr/>
    </dgm:pt>
    <dgm:pt modelId="{0563FD98-EC23-4985-9753-C402B3BC8E38}" type="pres">
      <dgm:prSet presAssocID="{11F42DAB-1B97-4A4A-BF3B-765E90E0FDCD}" presName="vertFlow" presStyleCnt="0"/>
      <dgm:spPr/>
    </dgm:pt>
    <dgm:pt modelId="{D8875A4B-B8EA-4AD1-8E2F-3607FBC24E69}" type="pres">
      <dgm:prSet presAssocID="{11F42DAB-1B97-4A4A-BF3B-765E90E0FDCD}" presName="topSpace" presStyleCnt="0"/>
      <dgm:spPr/>
    </dgm:pt>
    <dgm:pt modelId="{58C0085D-4FC4-4C7E-AA72-FE50B5B3DA58}" type="pres">
      <dgm:prSet presAssocID="{11F42DAB-1B97-4A4A-BF3B-765E90E0FDCD}" presName="firstComp" presStyleCnt="0"/>
      <dgm:spPr/>
    </dgm:pt>
    <dgm:pt modelId="{BD8EDCF9-5A0C-493B-AC72-A22E0C780DE2}" type="pres">
      <dgm:prSet presAssocID="{11F42DAB-1B97-4A4A-BF3B-765E90E0FDCD}" presName="firstChild" presStyleLbl="bgAccFollowNode1" presStyleIdx="0" presStyleCnt="2" custScaleX="100980" custScaleY="204033"/>
      <dgm:spPr/>
    </dgm:pt>
    <dgm:pt modelId="{78FA59DF-DC0C-4FE2-94BF-29E5F2176ED6}" type="pres">
      <dgm:prSet presAssocID="{11F42DAB-1B97-4A4A-BF3B-765E90E0FDCD}" presName="firstChildTx" presStyleLbl="bgAccFollowNode1" presStyleIdx="0" presStyleCnt="2">
        <dgm:presLayoutVars>
          <dgm:bulletEnabled val="1"/>
        </dgm:presLayoutVars>
      </dgm:prSet>
      <dgm:spPr/>
    </dgm:pt>
    <dgm:pt modelId="{41412B6B-E4D7-4911-B561-B7290DD88AF2}" type="pres">
      <dgm:prSet presAssocID="{11F42DAB-1B97-4A4A-BF3B-765E90E0FDCD}" presName="negSpace" presStyleCnt="0"/>
      <dgm:spPr/>
    </dgm:pt>
    <dgm:pt modelId="{4CD10485-B37D-4B59-92EF-B09A816A2E14}" type="pres">
      <dgm:prSet presAssocID="{11F42DAB-1B97-4A4A-BF3B-765E90E0FDCD}" presName="circle" presStyleLbl="node1" presStyleIdx="0" presStyleCnt="2"/>
      <dgm:spPr/>
    </dgm:pt>
    <dgm:pt modelId="{83A702F8-9782-4DF2-A8C4-E2397B2BD8A7}" type="pres">
      <dgm:prSet presAssocID="{9CD6457F-F742-43D2-B4CB-EB5EFC85DF2E}" presName="transSpace" presStyleCnt="0"/>
      <dgm:spPr/>
    </dgm:pt>
    <dgm:pt modelId="{7E546492-D31D-4D02-B221-1BAD1281B764}" type="pres">
      <dgm:prSet presAssocID="{CFBA6580-80DB-4667-8BFC-BB2104A3AF21}" presName="posSpace" presStyleCnt="0"/>
      <dgm:spPr/>
    </dgm:pt>
    <dgm:pt modelId="{7E6BF253-2C3C-4932-AACA-343C422AE3A6}" type="pres">
      <dgm:prSet presAssocID="{CFBA6580-80DB-4667-8BFC-BB2104A3AF21}" presName="vertFlow" presStyleCnt="0"/>
      <dgm:spPr/>
    </dgm:pt>
    <dgm:pt modelId="{07EBDBC5-0BA4-4244-A96A-4E8BA001EF3A}" type="pres">
      <dgm:prSet presAssocID="{CFBA6580-80DB-4667-8BFC-BB2104A3AF21}" presName="topSpace" presStyleCnt="0"/>
      <dgm:spPr/>
    </dgm:pt>
    <dgm:pt modelId="{A75E8E23-1FBA-484D-8F3D-3588E4C91701}" type="pres">
      <dgm:prSet presAssocID="{CFBA6580-80DB-4667-8BFC-BB2104A3AF21}" presName="firstComp" presStyleCnt="0"/>
      <dgm:spPr/>
    </dgm:pt>
    <dgm:pt modelId="{CEB8F05C-3E9D-4BFD-86FB-B0633EF30416}" type="pres">
      <dgm:prSet presAssocID="{CFBA6580-80DB-4667-8BFC-BB2104A3AF21}" presName="firstChild" presStyleLbl="bgAccFollowNode1" presStyleIdx="1" presStyleCnt="2" custScaleY="204894"/>
      <dgm:spPr/>
    </dgm:pt>
    <dgm:pt modelId="{A2E5AB13-385D-4412-8D86-190A1CC54A2B}" type="pres">
      <dgm:prSet presAssocID="{CFBA6580-80DB-4667-8BFC-BB2104A3AF21}" presName="firstChildTx" presStyleLbl="bgAccFollowNode1" presStyleIdx="1" presStyleCnt="2">
        <dgm:presLayoutVars>
          <dgm:bulletEnabled val="1"/>
        </dgm:presLayoutVars>
      </dgm:prSet>
      <dgm:spPr/>
    </dgm:pt>
    <dgm:pt modelId="{1285BD6B-E416-49AE-9638-689AAF012893}" type="pres">
      <dgm:prSet presAssocID="{CFBA6580-80DB-4667-8BFC-BB2104A3AF21}" presName="negSpace" presStyleCnt="0"/>
      <dgm:spPr/>
    </dgm:pt>
    <dgm:pt modelId="{3C301E9B-E774-4AEC-8CF8-FE9EFC217976}" type="pres">
      <dgm:prSet presAssocID="{CFBA6580-80DB-4667-8BFC-BB2104A3AF21}" presName="circle" presStyleLbl="node1" presStyleIdx="1" presStyleCnt="2"/>
      <dgm:spPr/>
    </dgm:pt>
  </dgm:ptLst>
  <dgm:cxnLst>
    <dgm:cxn modelId="{5FDB2A1E-1336-4339-9891-0705B260385D}" srcId="{CC5F6F17-E58D-4948-B25B-5B0BD7D66768}" destId="{CFBA6580-80DB-4667-8BFC-BB2104A3AF21}" srcOrd="1" destOrd="0" parTransId="{15109A7D-4D3B-42B4-A404-6DB2F407B8FF}" sibTransId="{C39F2DB6-DB76-4B73-B60B-C4F4C80EE2DA}"/>
    <dgm:cxn modelId="{0BBDE133-AD89-43B7-BF27-759C01C907D5}" srcId="{CFBA6580-80DB-4667-8BFC-BB2104A3AF21}" destId="{C25ED6FE-14B6-4C34-BACF-881A540331BF}" srcOrd="0" destOrd="0" parTransId="{BA1F5E57-86C5-475E-A24F-1329878305B5}" sibTransId="{E6F56DAB-F12A-443D-A83B-D4B8EDA4B923}"/>
    <dgm:cxn modelId="{91F71564-776E-4045-8126-E57A9B1A680A}" type="presOf" srcId="{CFBA6580-80DB-4667-8BFC-BB2104A3AF21}" destId="{3C301E9B-E774-4AEC-8CF8-FE9EFC217976}" srcOrd="0" destOrd="0" presId="urn:microsoft.com/office/officeart/2005/8/layout/hList9"/>
    <dgm:cxn modelId="{F0826964-3757-4C82-9D22-5C9E0A73FE1E}" srcId="{11F42DAB-1B97-4A4A-BF3B-765E90E0FDCD}" destId="{FD961302-87B2-4EF4-9F02-9AB4242EC756}" srcOrd="0" destOrd="0" parTransId="{5C200199-F688-4ED8-A6D8-339FDB92CD61}" sibTransId="{8B430659-15C3-423C-9302-8480A2866947}"/>
    <dgm:cxn modelId="{24385A71-22DA-4A62-9B04-F9CCCCAE01A2}" type="presOf" srcId="{C25ED6FE-14B6-4C34-BACF-881A540331BF}" destId="{CEB8F05C-3E9D-4BFD-86FB-B0633EF30416}" srcOrd="0" destOrd="0" presId="urn:microsoft.com/office/officeart/2005/8/layout/hList9"/>
    <dgm:cxn modelId="{3F56BB7F-BF25-4F19-9EB3-56D1A005C1ED}" type="presOf" srcId="{C25ED6FE-14B6-4C34-BACF-881A540331BF}" destId="{A2E5AB13-385D-4412-8D86-190A1CC54A2B}" srcOrd="1" destOrd="0" presId="urn:microsoft.com/office/officeart/2005/8/layout/hList9"/>
    <dgm:cxn modelId="{F002D5B2-3BE3-4363-889E-26657184210E}" type="presOf" srcId="{FD961302-87B2-4EF4-9F02-9AB4242EC756}" destId="{78FA59DF-DC0C-4FE2-94BF-29E5F2176ED6}" srcOrd="1" destOrd="0" presId="urn:microsoft.com/office/officeart/2005/8/layout/hList9"/>
    <dgm:cxn modelId="{54B06ED2-84CD-44DF-B734-810C0A6A1A75}" type="presOf" srcId="{FD961302-87B2-4EF4-9F02-9AB4242EC756}" destId="{BD8EDCF9-5A0C-493B-AC72-A22E0C780DE2}" srcOrd="0" destOrd="0" presId="urn:microsoft.com/office/officeart/2005/8/layout/hList9"/>
    <dgm:cxn modelId="{C5F8F7DF-1018-4560-8DBA-F48DE6D748F2}" type="presOf" srcId="{11F42DAB-1B97-4A4A-BF3B-765E90E0FDCD}" destId="{4CD10485-B37D-4B59-92EF-B09A816A2E14}" srcOrd="0" destOrd="0" presId="urn:microsoft.com/office/officeart/2005/8/layout/hList9"/>
    <dgm:cxn modelId="{B52D13FB-1301-445C-8A04-8121C2CA0868}" type="presOf" srcId="{CC5F6F17-E58D-4948-B25B-5B0BD7D66768}" destId="{2FB4C8FD-7EF5-41DB-9D50-63DC926FF475}" srcOrd="0" destOrd="0" presId="urn:microsoft.com/office/officeart/2005/8/layout/hList9"/>
    <dgm:cxn modelId="{2CED20FD-0985-4713-BC99-EB2E7EB90D88}" srcId="{CC5F6F17-E58D-4948-B25B-5B0BD7D66768}" destId="{11F42DAB-1B97-4A4A-BF3B-765E90E0FDCD}" srcOrd="0" destOrd="0" parTransId="{583D61D0-0E45-4AD0-9AD2-3FB910F00237}" sibTransId="{9CD6457F-F742-43D2-B4CB-EB5EFC85DF2E}"/>
    <dgm:cxn modelId="{01901BCD-5036-4C9C-803F-91ABEDE90D32}" type="presParOf" srcId="{2FB4C8FD-7EF5-41DB-9D50-63DC926FF475}" destId="{2F6EC31F-BC65-47E4-80E1-95C28765C207}" srcOrd="0" destOrd="0" presId="urn:microsoft.com/office/officeart/2005/8/layout/hList9"/>
    <dgm:cxn modelId="{B49A42E7-716D-4366-8B98-0552D6D29DF6}" type="presParOf" srcId="{2FB4C8FD-7EF5-41DB-9D50-63DC926FF475}" destId="{0563FD98-EC23-4985-9753-C402B3BC8E38}" srcOrd="1" destOrd="0" presId="urn:microsoft.com/office/officeart/2005/8/layout/hList9"/>
    <dgm:cxn modelId="{7FF44575-D9CA-4875-8CC8-AA6ED9F611BE}" type="presParOf" srcId="{0563FD98-EC23-4985-9753-C402B3BC8E38}" destId="{D8875A4B-B8EA-4AD1-8E2F-3607FBC24E69}" srcOrd="0" destOrd="0" presId="urn:microsoft.com/office/officeart/2005/8/layout/hList9"/>
    <dgm:cxn modelId="{17877DEC-2A1C-4F5E-9730-EA0DD22E3699}" type="presParOf" srcId="{0563FD98-EC23-4985-9753-C402B3BC8E38}" destId="{58C0085D-4FC4-4C7E-AA72-FE50B5B3DA58}" srcOrd="1" destOrd="0" presId="urn:microsoft.com/office/officeart/2005/8/layout/hList9"/>
    <dgm:cxn modelId="{307EC0CC-54DC-4ED4-8476-F3564AAA593C}" type="presParOf" srcId="{58C0085D-4FC4-4C7E-AA72-FE50B5B3DA58}" destId="{BD8EDCF9-5A0C-493B-AC72-A22E0C780DE2}" srcOrd="0" destOrd="0" presId="urn:microsoft.com/office/officeart/2005/8/layout/hList9"/>
    <dgm:cxn modelId="{2305E676-C89C-4864-8E8B-BB0699A0A9FA}" type="presParOf" srcId="{58C0085D-4FC4-4C7E-AA72-FE50B5B3DA58}" destId="{78FA59DF-DC0C-4FE2-94BF-29E5F2176ED6}" srcOrd="1" destOrd="0" presId="urn:microsoft.com/office/officeart/2005/8/layout/hList9"/>
    <dgm:cxn modelId="{F2536D5C-9C8C-47AB-B9D7-B03BDBACE715}" type="presParOf" srcId="{2FB4C8FD-7EF5-41DB-9D50-63DC926FF475}" destId="{41412B6B-E4D7-4911-B561-B7290DD88AF2}" srcOrd="2" destOrd="0" presId="urn:microsoft.com/office/officeart/2005/8/layout/hList9"/>
    <dgm:cxn modelId="{8DECD44C-55CB-4E45-957C-1ADADCA10565}" type="presParOf" srcId="{2FB4C8FD-7EF5-41DB-9D50-63DC926FF475}" destId="{4CD10485-B37D-4B59-92EF-B09A816A2E14}" srcOrd="3" destOrd="0" presId="urn:microsoft.com/office/officeart/2005/8/layout/hList9"/>
    <dgm:cxn modelId="{6E296487-2777-47FC-B167-9706DEEF0406}" type="presParOf" srcId="{2FB4C8FD-7EF5-41DB-9D50-63DC926FF475}" destId="{83A702F8-9782-4DF2-A8C4-E2397B2BD8A7}" srcOrd="4" destOrd="0" presId="urn:microsoft.com/office/officeart/2005/8/layout/hList9"/>
    <dgm:cxn modelId="{18F155B8-DB20-4EDF-A808-1E38B3730023}" type="presParOf" srcId="{2FB4C8FD-7EF5-41DB-9D50-63DC926FF475}" destId="{7E546492-D31D-4D02-B221-1BAD1281B764}" srcOrd="5" destOrd="0" presId="urn:microsoft.com/office/officeart/2005/8/layout/hList9"/>
    <dgm:cxn modelId="{FC8EB2CF-5B46-4748-8366-A1F9C455252D}" type="presParOf" srcId="{2FB4C8FD-7EF5-41DB-9D50-63DC926FF475}" destId="{7E6BF253-2C3C-4932-AACA-343C422AE3A6}" srcOrd="6" destOrd="0" presId="urn:microsoft.com/office/officeart/2005/8/layout/hList9"/>
    <dgm:cxn modelId="{7DDE1D2D-00BA-4854-9B2E-325C8EDFC6E4}" type="presParOf" srcId="{7E6BF253-2C3C-4932-AACA-343C422AE3A6}" destId="{07EBDBC5-0BA4-4244-A96A-4E8BA001EF3A}" srcOrd="0" destOrd="0" presId="urn:microsoft.com/office/officeart/2005/8/layout/hList9"/>
    <dgm:cxn modelId="{BBD432F2-29B0-4CD1-A647-3A3071FA4DC0}" type="presParOf" srcId="{7E6BF253-2C3C-4932-AACA-343C422AE3A6}" destId="{A75E8E23-1FBA-484D-8F3D-3588E4C91701}" srcOrd="1" destOrd="0" presId="urn:microsoft.com/office/officeart/2005/8/layout/hList9"/>
    <dgm:cxn modelId="{3A532D1F-5C1A-4221-9938-905ECFEE7897}" type="presParOf" srcId="{A75E8E23-1FBA-484D-8F3D-3588E4C91701}" destId="{CEB8F05C-3E9D-4BFD-86FB-B0633EF30416}" srcOrd="0" destOrd="0" presId="urn:microsoft.com/office/officeart/2005/8/layout/hList9"/>
    <dgm:cxn modelId="{DC01F9FB-7EDD-4BBA-9282-3EF88CB5EA04}" type="presParOf" srcId="{A75E8E23-1FBA-484D-8F3D-3588E4C91701}" destId="{A2E5AB13-385D-4412-8D86-190A1CC54A2B}" srcOrd="1" destOrd="0" presId="urn:microsoft.com/office/officeart/2005/8/layout/hList9"/>
    <dgm:cxn modelId="{6E378290-B355-4362-88FF-9F74DD12E07A}" type="presParOf" srcId="{2FB4C8FD-7EF5-41DB-9D50-63DC926FF475}" destId="{1285BD6B-E416-49AE-9638-689AAF012893}" srcOrd="7" destOrd="0" presId="urn:microsoft.com/office/officeart/2005/8/layout/hList9"/>
    <dgm:cxn modelId="{C329E4A5-DD8E-4A62-85E2-CB657C9E240E}" type="presParOf" srcId="{2FB4C8FD-7EF5-41DB-9D50-63DC926FF475}" destId="{3C301E9B-E774-4AEC-8CF8-FE9EFC217976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8FFC75-0D18-47E6-9435-E9F7E229FA38}" type="doc">
      <dgm:prSet loTypeId="urn:microsoft.com/office/officeart/2005/8/layout/pList2" loCatId="list" qsTypeId="urn:microsoft.com/office/officeart/2005/8/quickstyle/simple1" qsCatId="simple" csTypeId="urn:microsoft.com/office/officeart/2005/8/colors/accent4_1" csCatId="accent4" phldr="1"/>
      <dgm:spPr/>
    </dgm:pt>
    <dgm:pt modelId="{FA6F0622-4E37-4299-BA09-229AEF762822}">
      <dgm:prSet phldrT="[Κείμενο]"/>
      <dgm:spPr/>
      <dgm:t>
        <a:bodyPr/>
        <a:lstStyle/>
        <a:p>
          <a:pPr algn="ctr"/>
          <a:r>
            <a:rPr lang="el-GR" u="sng" dirty="0"/>
            <a:t>ΣΚΟΠΟΣ</a:t>
          </a:r>
        </a:p>
        <a:p>
          <a:pPr algn="just"/>
          <a:r>
            <a:rPr lang="el-GR" u="none" dirty="0"/>
            <a:t>Συμπληρωματική σχολική ΕξΑΕ</a:t>
          </a:r>
        </a:p>
        <a:p>
          <a:pPr algn="just"/>
          <a:r>
            <a:rPr lang="el-GR" u="none" dirty="0"/>
            <a:t>Πολύτιμος βοηθός για νηπιαγωγούς</a:t>
          </a:r>
        </a:p>
      </dgm:t>
    </dgm:pt>
    <dgm:pt modelId="{75DD0052-17DC-4348-8765-0656C69D154C}" type="parTrans" cxnId="{13475609-D821-41DA-A3B2-3C5D1632A46E}">
      <dgm:prSet/>
      <dgm:spPr/>
      <dgm:t>
        <a:bodyPr/>
        <a:lstStyle/>
        <a:p>
          <a:endParaRPr lang="el-GR"/>
        </a:p>
      </dgm:t>
    </dgm:pt>
    <dgm:pt modelId="{5F30656C-3895-4F2E-9DBB-C8F099F15B3F}" type="sibTrans" cxnId="{13475609-D821-41DA-A3B2-3C5D1632A46E}">
      <dgm:prSet/>
      <dgm:spPr/>
      <dgm:t>
        <a:bodyPr/>
        <a:lstStyle/>
        <a:p>
          <a:endParaRPr lang="el-GR"/>
        </a:p>
      </dgm:t>
    </dgm:pt>
    <dgm:pt modelId="{125E13CF-8B7B-479F-A3EE-86C2DA4C77E1}">
      <dgm:prSet phldrT="[Κείμενο]"/>
      <dgm:spPr/>
      <dgm:t>
        <a:bodyPr/>
        <a:lstStyle/>
        <a:p>
          <a:pPr algn="ctr"/>
          <a:r>
            <a:rPr lang="el-GR" u="sng" dirty="0"/>
            <a:t>ΠΕΡΙΕΧΟΜΕΝΟ</a:t>
          </a:r>
        </a:p>
        <a:p>
          <a:pPr algn="l"/>
          <a:r>
            <a:rPr lang="el-GR" u="none" dirty="0"/>
            <a:t>Θεματική ενότητα των Φυσικών Επιστημών, </a:t>
          </a:r>
        </a:p>
        <a:p>
          <a:pPr algn="ctr"/>
          <a:r>
            <a:rPr lang="el-GR" u="none" dirty="0"/>
            <a:t>«Το Ηλιακό μας Σύστημα»</a:t>
          </a:r>
        </a:p>
        <a:p>
          <a:pPr algn="just"/>
          <a:endParaRPr lang="el-GR" b="0" u="none" dirty="0"/>
        </a:p>
      </dgm:t>
    </dgm:pt>
    <dgm:pt modelId="{B0F45163-C778-4FEC-9AB5-43C8BC2E3091}" type="parTrans" cxnId="{BC8095AF-5305-4ECB-AD57-450706102FB1}">
      <dgm:prSet/>
      <dgm:spPr/>
      <dgm:t>
        <a:bodyPr/>
        <a:lstStyle/>
        <a:p>
          <a:endParaRPr lang="el-GR"/>
        </a:p>
      </dgm:t>
    </dgm:pt>
    <dgm:pt modelId="{6D78C5D4-58A6-427A-9AAD-2222D4ABDAE0}" type="sibTrans" cxnId="{BC8095AF-5305-4ECB-AD57-450706102FB1}">
      <dgm:prSet/>
      <dgm:spPr/>
      <dgm:t>
        <a:bodyPr/>
        <a:lstStyle/>
        <a:p>
          <a:endParaRPr lang="el-GR"/>
        </a:p>
      </dgm:t>
    </dgm:pt>
    <dgm:pt modelId="{B561949B-67B2-4ED5-9F31-0A23B2A89AF6}">
      <dgm:prSet phldrT="[Κείμενο]" custT="1"/>
      <dgm:spPr/>
      <dgm:t>
        <a:bodyPr/>
        <a:lstStyle/>
        <a:p>
          <a:pPr algn="ctr"/>
          <a:r>
            <a:rPr lang="el-GR" sz="1800" u="sng" dirty="0"/>
            <a:t>ΑΡΧΕΣ ΑΝΑΠΤΥΞΗΣ</a:t>
          </a:r>
        </a:p>
        <a:p>
          <a:pPr algn="l"/>
          <a:r>
            <a:rPr lang="el-GR" sz="1800" u="none" dirty="0"/>
            <a:t>-Αρχές Πολυμεσικής Μάθησης (</a:t>
          </a:r>
          <a:r>
            <a:rPr lang="en-US" sz="1800" u="none" dirty="0"/>
            <a:t>Mayer)</a:t>
          </a:r>
        </a:p>
        <a:p>
          <a:pPr algn="l"/>
          <a:r>
            <a:rPr lang="el-GR" sz="1800" u="none" dirty="0"/>
            <a:t>-Αρχές δημιουργίας του εκπαιδευτικού υλικού (Σπανάκα &amp; Λιοναράκης)</a:t>
          </a:r>
        </a:p>
      </dgm:t>
    </dgm:pt>
    <dgm:pt modelId="{13E242B3-8B2A-4CBA-87D2-08885417DB97}" type="parTrans" cxnId="{B36B2183-F646-4621-88C1-69EBD6ED0DF8}">
      <dgm:prSet/>
      <dgm:spPr/>
      <dgm:t>
        <a:bodyPr/>
        <a:lstStyle/>
        <a:p>
          <a:endParaRPr lang="el-GR"/>
        </a:p>
      </dgm:t>
    </dgm:pt>
    <dgm:pt modelId="{ACB8BA25-8D1D-4743-A337-DE460132440A}" type="sibTrans" cxnId="{B36B2183-F646-4621-88C1-69EBD6ED0DF8}">
      <dgm:prSet/>
      <dgm:spPr/>
      <dgm:t>
        <a:bodyPr/>
        <a:lstStyle/>
        <a:p>
          <a:endParaRPr lang="el-GR"/>
        </a:p>
      </dgm:t>
    </dgm:pt>
    <dgm:pt modelId="{769F8721-0177-4F7C-84A5-C85622626BC3}" type="pres">
      <dgm:prSet presAssocID="{438FFC75-0D18-47E6-9435-E9F7E229FA38}" presName="Name0" presStyleCnt="0">
        <dgm:presLayoutVars>
          <dgm:dir/>
          <dgm:resizeHandles val="exact"/>
        </dgm:presLayoutVars>
      </dgm:prSet>
      <dgm:spPr/>
    </dgm:pt>
    <dgm:pt modelId="{8A5FD1FC-18E1-444C-B8EB-EBAFBF88367B}" type="pres">
      <dgm:prSet presAssocID="{438FFC75-0D18-47E6-9435-E9F7E229FA38}" presName="bkgdShp" presStyleLbl="alignAccFollowNode1" presStyleIdx="0" presStyleCnt="1" custScaleX="100000" custScaleY="88888" custLinFactNeighborX="3922" custLinFactNeighborY="-15506"/>
      <dgm:spPr/>
    </dgm:pt>
    <dgm:pt modelId="{915B26F0-0B6A-46D3-8333-614C7ECE59AB}" type="pres">
      <dgm:prSet presAssocID="{438FFC75-0D18-47E6-9435-E9F7E229FA38}" presName="linComp" presStyleCnt="0"/>
      <dgm:spPr/>
    </dgm:pt>
    <dgm:pt modelId="{9235F328-EE66-46B3-9459-A43A57C060CF}" type="pres">
      <dgm:prSet presAssocID="{FA6F0622-4E37-4299-BA09-229AEF762822}" presName="compNode" presStyleCnt="0"/>
      <dgm:spPr/>
    </dgm:pt>
    <dgm:pt modelId="{FA342435-C21A-41C4-AF34-0B3E0881E88A}" type="pres">
      <dgm:prSet presAssocID="{FA6F0622-4E37-4299-BA09-229AEF762822}" presName="node" presStyleLbl="node1" presStyleIdx="0" presStyleCnt="3" custScaleY="114802" custLinFactNeighborX="6475" custLinFactNeighborY="-6275">
        <dgm:presLayoutVars>
          <dgm:bulletEnabled val="1"/>
        </dgm:presLayoutVars>
      </dgm:prSet>
      <dgm:spPr/>
    </dgm:pt>
    <dgm:pt modelId="{0528A3C1-E340-43E7-89D5-DBF233163172}" type="pres">
      <dgm:prSet presAssocID="{FA6F0622-4E37-4299-BA09-229AEF762822}" presName="invisiNode" presStyleLbl="node1" presStyleIdx="0" presStyleCnt="3"/>
      <dgm:spPr/>
    </dgm:pt>
    <dgm:pt modelId="{7ACAC165-055A-4DC9-B5F3-FE0871E6F756}" type="pres">
      <dgm:prSet presAssocID="{FA6F0622-4E37-4299-BA09-229AEF762822}" presName="imagNode" presStyleLbl="fgImgPlace1" presStyleIdx="0" presStyleCnt="3" custScaleX="103399" custScaleY="89959" custLinFactNeighborX="6477" custLinFactNeighborY="-822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0651CA46-A61F-463A-BA42-B55B9B03E991}" type="pres">
      <dgm:prSet presAssocID="{5F30656C-3895-4F2E-9DBB-C8F099F15B3F}" presName="sibTrans" presStyleLbl="sibTrans2D1" presStyleIdx="0" presStyleCnt="0"/>
      <dgm:spPr/>
    </dgm:pt>
    <dgm:pt modelId="{2CC671E3-BD7D-4C58-8305-6E3FDD572FA6}" type="pres">
      <dgm:prSet presAssocID="{125E13CF-8B7B-479F-A3EE-86C2DA4C77E1}" presName="compNode" presStyleCnt="0"/>
      <dgm:spPr/>
    </dgm:pt>
    <dgm:pt modelId="{FC92F1F0-7910-4ED9-B18B-9C0E8E551683}" type="pres">
      <dgm:prSet presAssocID="{125E13CF-8B7B-479F-A3EE-86C2DA4C77E1}" presName="node" presStyleLbl="node1" presStyleIdx="1" presStyleCnt="3" custScaleY="115276" custLinFactNeighborX="4785" custLinFactNeighborY="-6414">
        <dgm:presLayoutVars>
          <dgm:bulletEnabled val="1"/>
        </dgm:presLayoutVars>
      </dgm:prSet>
      <dgm:spPr/>
    </dgm:pt>
    <dgm:pt modelId="{199548FF-4DB7-44C6-843A-6A0B2BB96DD0}" type="pres">
      <dgm:prSet presAssocID="{125E13CF-8B7B-479F-A3EE-86C2DA4C77E1}" presName="invisiNode" presStyleLbl="node1" presStyleIdx="1" presStyleCnt="3"/>
      <dgm:spPr/>
    </dgm:pt>
    <dgm:pt modelId="{91FF631E-6924-42D0-8B4B-48157D937AED}" type="pres">
      <dgm:prSet presAssocID="{125E13CF-8B7B-479F-A3EE-86C2DA4C77E1}" presName="imagNode" presStyleLbl="fgImgPlace1" presStyleIdx="1" presStyleCnt="3" custScaleX="95638" custScaleY="86597" custLinFactNeighborX="4785" custLinFactNeighborY="-817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F8522DEF-AE48-4908-BBF5-3937D826AFDC}" type="pres">
      <dgm:prSet presAssocID="{6D78C5D4-58A6-427A-9AAD-2222D4ABDAE0}" presName="sibTrans" presStyleLbl="sibTrans2D1" presStyleIdx="0" presStyleCnt="0"/>
      <dgm:spPr/>
    </dgm:pt>
    <dgm:pt modelId="{56DA3528-8603-49D1-9972-E1CFB2857A51}" type="pres">
      <dgm:prSet presAssocID="{B561949B-67B2-4ED5-9F31-0A23B2A89AF6}" presName="compNode" presStyleCnt="0"/>
      <dgm:spPr/>
    </dgm:pt>
    <dgm:pt modelId="{681A957E-140C-4F9D-B78E-BFB5A4752B2B}" type="pres">
      <dgm:prSet presAssocID="{B561949B-67B2-4ED5-9F31-0A23B2A89AF6}" presName="node" presStyleLbl="node1" presStyleIdx="2" presStyleCnt="3" custScaleY="113822" custLinFactNeighborX="5789" custLinFactNeighborY="-7583">
        <dgm:presLayoutVars>
          <dgm:bulletEnabled val="1"/>
        </dgm:presLayoutVars>
      </dgm:prSet>
      <dgm:spPr/>
    </dgm:pt>
    <dgm:pt modelId="{726773C2-DB93-4110-A09D-AF34A658F7D4}" type="pres">
      <dgm:prSet presAssocID="{B561949B-67B2-4ED5-9F31-0A23B2A89AF6}" presName="invisiNode" presStyleLbl="node1" presStyleIdx="2" presStyleCnt="3"/>
      <dgm:spPr/>
    </dgm:pt>
    <dgm:pt modelId="{6F43C369-6C8D-4DF5-8EA7-1488EFFA8ECD}" type="pres">
      <dgm:prSet presAssocID="{B561949B-67B2-4ED5-9F31-0A23B2A89AF6}" presName="imagNode" presStyleLbl="fgImgPlace1" presStyleIdx="2" presStyleCnt="3" custScaleX="106366" custScaleY="84175" custLinFactNeighborX="3457" custLinFactNeighborY="-999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</dgm:ptLst>
  <dgm:cxnLst>
    <dgm:cxn modelId="{13475609-D821-41DA-A3B2-3C5D1632A46E}" srcId="{438FFC75-0D18-47E6-9435-E9F7E229FA38}" destId="{FA6F0622-4E37-4299-BA09-229AEF762822}" srcOrd="0" destOrd="0" parTransId="{75DD0052-17DC-4348-8765-0656C69D154C}" sibTransId="{5F30656C-3895-4F2E-9DBB-C8F099F15B3F}"/>
    <dgm:cxn modelId="{8995EA0E-F246-4993-99E6-B8E9E5CE100F}" type="presOf" srcId="{6D78C5D4-58A6-427A-9AAD-2222D4ABDAE0}" destId="{F8522DEF-AE48-4908-BBF5-3937D826AFDC}" srcOrd="0" destOrd="0" presId="urn:microsoft.com/office/officeart/2005/8/layout/pList2"/>
    <dgm:cxn modelId="{C892841E-A577-4AFA-B2C0-2292C26B7B00}" type="presOf" srcId="{438FFC75-0D18-47E6-9435-E9F7E229FA38}" destId="{769F8721-0177-4F7C-84A5-C85622626BC3}" srcOrd="0" destOrd="0" presId="urn:microsoft.com/office/officeart/2005/8/layout/pList2"/>
    <dgm:cxn modelId="{9F20CA38-B551-4FEF-ABA3-D10B02B2C667}" type="presOf" srcId="{5F30656C-3895-4F2E-9DBB-C8F099F15B3F}" destId="{0651CA46-A61F-463A-BA42-B55B9B03E991}" srcOrd="0" destOrd="0" presId="urn:microsoft.com/office/officeart/2005/8/layout/pList2"/>
    <dgm:cxn modelId="{F9D23B40-D78F-423B-AF70-804ED3710E42}" type="presOf" srcId="{FA6F0622-4E37-4299-BA09-229AEF762822}" destId="{FA342435-C21A-41C4-AF34-0B3E0881E88A}" srcOrd="0" destOrd="0" presId="urn:microsoft.com/office/officeart/2005/8/layout/pList2"/>
    <dgm:cxn modelId="{B36B2183-F646-4621-88C1-69EBD6ED0DF8}" srcId="{438FFC75-0D18-47E6-9435-E9F7E229FA38}" destId="{B561949B-67B2-4ED5-9F31-0A23B2A89AF6}" srcOrd="2" destOrd="0" parTransId="{13E242B3-8B2A-4CBA-87D2-08885417DB97}" sibTransId="{ACB8BA25-8D1D-4743-A337-DE460132440A}"/>
    <dgm:cxn modelId="{8913898A-B808-43CC-AB1B-2A14F790CE7E}" type="presOf" srcId="{125E13CF-8B7B-479F-A3EE-86C2DA4C77E1}" destId="{FC92F1F0-7910-4ED9-B18B-9C0E8E551683}" srcOrd="0" destOrd="0" presId="urn:microsoft.com/office/officeart/2005/8/layout/pList2"/>
    <dgm:cxn modelId="{BC8095AF-5305-4ECB-AD57-450706102FB1}" srcId="{438FFC75-0D18-47E6-9435-E9F7E229FA38}" destId="{125E13CF-8B7B-479F-A3EE-86C2DA4C77E1}" srcOrd="1" destOrd="0" parTransId="{B0F45163-C778-4FEC-9AB5-43C8BC2E3091}" sibTransId="{6D78C5D4-58A6-427A-9AAD-2222D4ABDAE0}"/>
    <dgm:cxn modelId="{A7271DE3-E17B-45D2-89DB-DDF928FF05EF}" type="presOf" srcId="{B561949B-67B2-4ED5-9F31-0A23B2A89AF6}" destId="{681A957E-140C-4F9D-B78E-BFB5A4752B2B}" srcOrd="0" destOrd="0" presId="urn:microsoft.com/office/officeart/2005/8/layout/pList2"/>
    <dgm:cxn modelId="{1EB0BE98-047C-4B37-A1CB-324DC3CC062E}" type="presParOf" srcId="{769F8721-0177-4F7C-84A5-C85622626BC3}" destId="{8A5FD1FC-18E1-444C-B8EB-EBAFBF88367B}" srcOrd="0" destOrd="0" presId="urn:microsoft.com/office/officeart/2005/8/layout/pList2"/>
    <dgm:cxn modelId="{81FF92C1-4F43-4707-B3C5-5C23285165F3}" type="presParOf" srcId="{769F8721-0177-4F7C-84A5-C85622626BC3}" destId="{915B26F0-0B6A-46D3-8333-614C7ECE59AB}" srcOrd="1" destOrd="0" presId="urn:microsoft.com/office/officeart/2005/8/layout/pList2"/>
    <dgm:cxn modelId="{DBE183A4-142A-441C-A350-ED8C4CB0E86C}" type="presParOf" srcId="{915B26F0-0B6A-46D3-8333-614C7ECE59AB}" destId="{9235F328-EE66-46B3-9459-A43A57C060CF}" srcOrd="0" destOrd="0" presId="urn:microsoft.com/office/officeart/2005/8/layout/pList2"/>
    <dgm:cxn modelId="{39985D69-B384-46FA-A4B2-F6286E2C679E}" type="presParOf" srcId="{9235F328-EE66-46B3-9459-A43A57C060CF}" destId="{FA342435-C21A-41C4-AF34-0B3E0881E88A}" srcOrd="0" destOrd="0" presId="urn:microsoft.com/office/officeart/2005/8/layout/pList2"/>
    <dgm:cxn modelId="{5E173BAF-1993-4EC5-9D28-BE36E6A2E564}" type="presParOf" srcId="{9235F328-EE66-46B3-9459-A43A57C060CF}" destId="{0528A3C1-E340-43E7-89D5-DBF233163172}" srcOrd="1" destOrd="0" presId="urn:microsoft.com/office/officeart/2005/8/layout/pList2"/>
    <dgm:cxn modelId="{49D2D9E5-6906-4C2A-8389-6F799FEEC4E3}" type="presParOf" srcId="{9235F328-EE66-46B3-9459-A43A57C060CF}" destId="{7ACAC165-055A-4DC9-B5F3-FE0871E6F756}" srcOrd="2" destOrd="0" presId="urn:microsoft.com/office/officeart/2005/8/layout/pList2"/>
    <dgm:cxn modelId="{F819C351-A61F-4554-BDDC-6A43BCE10C92}" type="presParOf" srcId="{915B26F0-0B6A-46D3-8333-614C7ECE59AB}" destId="{0651CA46-A61F-463A-BA42-B55B9B03E991}" srcOrd="1" destOrd="0" presId="urn:microsoft.com/office/officeart/2005/8/layout/pList2"/>
    <dgm:cxn modelId="{95CDC0F2-F08F-4018-A9C3-85B4EF323D70}" type="presParOf" srcId="{915B26F0-0B6A-46D3-8333-614C7ECE59AB}" destId="{2CC671E3-BD7D-4C58-8305-6E3FDD572FA6}" srcOrd="2" destOrd="0" presId="urn:microsoft.com/office/officeart/2005/8/layout/pList2"/>
    <dgm:cxn modelId="{7B1820B6-CB78-44B2-8A05-A4838F996D2A}" type="presParOf" srcId="{2CC671E3-BD7D-4C58-8305-6E3FDD572FA6}" destId="{FC92F1F0-7910-4ED9-B18B-9C0E8E551683}" srcOrd="0" destOrd="0" presId="urn:microsoft.com/office/officeart/2005/8/layout/pList2"/>
    <dgm:cxn modelId="{4C47DF54-F227-465F-8C05-2177B6328277}" type="presParOf" srcId="{2CC671E3-BD7D-4C58-8305-6E3FDD572FA6}" destId="{199548FF-4DB7-44C6-843A-6A0B2BB96DD0}" srcOrd="1" destOrd="0" presId="urn:microsoft.com/office/officeart/2005/8/layout/pList2"/>
    <dgm:cxn modelId="{E0A46933-FDA6-4FBC-9C8B-F192AE6EB962}" type="presParOf" srcId="{2CC671E3-BD7D-4C58-8305-6E3FDD572FA6}" destId="{91FF631E-6924-42D0-8B4B-48157D937AED}" srcOrd="2" destOrd="0" presId="urn:microsoft.com/office/officeart/2005/8/layout/pList2"/>
    <dgm:cxn modelId="{F568278A-C2E7-4CCE-966C-3B44766265BC}" type="presParOf" srcId="{915B26F0-0B6A-46D3-8333-614C7ECE59AB}" destId="{F8522DEF-AE48-4908-BBF5-3937D826AFDC}" srcOrd="3" destOrd="0" presId="urn:microsoft.com/office/officeart/2005/8/layout/pList2"/>
    <dgm:cxn modelId="{55B15DDB-3B40-4261-9248-968EC2961F38}" type="presParOf" srcId="{915B26F0-0B6A-46D3-8333-614C7ECE59AB}" destId="{56DA3528-8603-49D1-9972-E1CFB2857A51}" srcOrd="4" destOrd="0" presId="urn:microsoft.com/office/officeart/2005/8/layout/pList2"/>
    <dgm:cxn modelId="{B2F828BC-4033-4DDF-9AE1-CDFBAA2A08A6}" type="presParOf" srcId="{56DA3528-8603-49D1-9972-E1CFB2857A51}" destId="{681A957E-140C-4F9D-B78E-BFB5A4752B2B}" srcOrd="0" destOrd="0" presId="urn:microsoft.com/office/officeart/2005/8/layout/pList2"/>
    <dgm:cxn modelId="{BC1A8C13-CB33-4E90-91C8-E540707A4553}" type="presParOf" srcId="{56DA3528-8603-49D1-9972-E1CFB2857A51}" destId="{726773C2-DB93-4110-A09D-AF34A658F7D4}" srcOrd="1" destOrd="0" presId="urn:microsoft.com/office/officeart/2005/8/layout/pList2"/>
    <dgm:cxn modelId="{1992233A-6904-414D-95C4-4BF454E3C20D}" type="presParOf" srcId="{56DA3528-8603-49D1-9972-E1CFB2857A51}" destId="{6F43C369-6C8D-4DF5-8EA7-1488EFFA8ECD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ACB3BD-12F2-437A-B195-9F4362304D26}" type="doc">
      <dgm:prSet loTypeId="urn:microsoft.com/office/officeart/2005/8/layout/chevron1" loCatId="process" qsTypeId="urn:microsoft.com/office/officeart/2005/8/quickstyle/simple1" qsCatId="simple" csTypeId="urn:microsoft.com/office/officeart/2005/8/colors/accent4_4" csCatId="accent4" phldr="1"/>
      <dgm:spPr/>
    </dgm:pt>
    <dgm:pt modelId="{8B723763-E128-44AA-8A8D-BBE69E213305}">
      <dgm:prSet phldrT="[Κείμενο]"/>
      <dgm:spPr/>
      <dgm:t>
        <a:bodyPr/>
        <a:lstStyle/>
        <a:p>
          <a:r>
            <a:rPr lang="el-GR" dirty="0"/>
            <a:t>Έρευνα</a:t>
          </a:r>
        </a:p>
      </dgm:t>
    </dgm:pt>
    <dgm:pt modelId="{B80B4398-55AE-49E0-BE3E-5E8B96DC9C74}" type="parTrans" cxnId="{2881BF2C-9C0F-4622-91FD-A31ED5D8F9D9}">
      <dgm:prSet/>
      <dgm:spPr/>
      <dgm:t>
        <a:bodyPr/>
        <a:lstStyle/>
        <a:p>
          <a:endParaRPr lang="el-GR"/>
        </a:p>
      </dgm:t>
    </dgm:pt>
    <dgm:pt modelId="{59FEF181-6EC7-4EA3-8C1E-3B38C0DD040E}" type="sibTrans" cxnId="{2881BF2C-9C0F-4622-91FD-A31ED5D8F9D9}">
      <dgm:prSet/>
      <dgm:spPr/>
      <dgm:t>
        <a:bodyPr/>
        <a:lstStyle/>
        <a:p>
          <a:endParaRPr lang="el-GR"/>
        </a:p>
      </dgm:t>
    </dgm:pt>
    <dgm:pt modelId="{1147FE01-4CB3-47F3-926D-93DF41B118F0}">
      <dgm:prSet phldrT="[Κείμενο]" custT="1"/>
      <dgm:spPr/>
      <dgm:t>
        <a:bodyPr/>
        <a:lstStyle/>
        <a:p>
          <a:pPr marL="0" indent="0"/>
          <a:endParaRPr lang="el-GR" sz="1200" dirty="0"/>
        </a:p>
      </dgm:t>
    </dgm:pt>
    <dgm:pt modelId="{D729E8E0-AD61-49AA-9B43-EB6A59AF35DD}" type="parTrans" cxnId="{76D7786E-045F-4C7F-9424-33E7262792CA}">
      <dgm:prSet/>
      <dgm:spPr/>
      <dgm:t>
        <a:bodyPr/>
        <a:lstStyle/>
        <a:p>
          <a:endParaRPr lang="el-GR"/>
        </a:p>
      </dgm:t>
    </dgm:pt>
    <dgm:pt modelId="{8CE95605-FFD4-43E4-A4F4-10E82C1666D9}" type="sibTrans" cxnId="{76D7786E-045F-4C7F-9424-33E7262792CA}">
      <dgm:prSet/>
      <dgm:spPr/>
      <dgm:t>
        <a:bodyPr/>
        <a:lstStyle/>
        <a:p>
          <a:endParaRPr lang="el-GR"/>
        </a:p>
      </dgm:t>
    </dgm:pt>
    <dgm:pt modelId="{4A502B45-E957-433A-988C-AF9BDE351237}">
      <dgm:prSet phldrT="[Κείμενο]" custT="1"/>
      <dgm:spPr/>
      <dgm:t>
        <a:bodyPr/>
        <a:lstStyle/>
        <a:p>
          <a:endParaRPr lang="el-GR" sz="2100" dirty="0"/>
        </a:p>
      </dgm:t>
    </dgm:pt>
    <dgm:pt modelId="{981F3739-C367-47FD-9503-40447CDD1FFD}" type="parTrans" cxnId="{4E177A9A-9386-43AD-8D9F-8662A2AD72CC}">
      <dgm:prSet/>
      <dgm:spPr/>
      <dgm:t>
        <a:bodyPr/>
        <a:lstStyle/>
        <a:p>
          <a:endParaRPr lang="el-GR"/>
        </a:p>
      </dgm:t>
    </dgm:pt>
    <dgm:pt modelId="{802DC324-D3F5-4454-92DF-77C235A72EF1}" type="sibTrans" cxnId="{4E177A9A-9386-43AD-8D9F-8662A2AD72CC}">
      <dgm:prSet/>
      <dgm:spPr/>
      <dgm:t>
        <a:bodyPr/>
        <a:lstStyle/>
        <a:p>
          <a:endParaRPr lang="el-GR"/>
        </a:p>
      </dgm:t>
    </dgm:pt>
    <dgm:pt modelId="{8F877765-0F0A-4F5D-A412-F41B2C4F80F3}" type="pres">
      <dgm:prSet presAssocID="{F9ACB3BD-12F2-437A-B195-9F4362304D26}" presName="Name0" presStyleCnt="0">
        <dgm:presLayoutVars>
          <dgm:dir/>
          <dgm:animLvl val="lvl"/>
          <dgm:resizeHandles val="exact"/>
        </dgm:presLayoutVars>
      </dgm:prSet>
      <dgm:spPr/>
    </dgm:pt>
    <dgm:pt modelId="{4AE24410-83E7-4CBD-8884-FAF18DE6B0C5}" type="pres">
      <dgm:prSet presAssocID="{8B723763-E128-44AA-8A8D-BBE69E213305}" presName="parTxOnly" presStyleLbl="node1" presStyleIdx="0" presStyleCnt="3" custScaleY="165599">
        <dgm:presLayoutVars>
          <dgm:chMax val="0"/>
          <dgm:chPref val="0"/>
          <dgm:bulletEnabled val="1"/>
        </dgm:presLayoutVars>
      </dgm:prSet>
      <dgm:spPr/>
    </dgm:pt>
    <dgm:pt modelId="{1808A56A-2A39-4EFA-9EFA-6EBEA0DADD55}" type="pres">
      <dgm:prSet presAssocID="{59FEF181-6EC7-4EA3-8C1E-3B38C0DD040E}" presName="parTxOnlySpace" presStyleCnt="0"/>
      <dgm:spPr/>
    </dgm:pt>
    <dgm:pt modelId="{03B73DC4-CEC1-49CF-A48C-462B77FDBF7A}" type="pres">
      <dgm:prSet presAssocID="{1147FE01-4CB3-47F3-926D-93DF41B118F0}" presName="parTxOnly" presStyleLbl="node1" presStyleIdx="1" presStyleCnt="3" custScaleY="165599">
        <dgm:presLayoutVars>
          <dgm:chMax val="0"/>
          <dgm:chPref val="0"/>
          <dgm:bulletEnabled val="1"/>
        </dgm:presLayoutVars>
      </dgm:prSet>
      <dgm:spPr/>
    </dgm:pt>
    <dgm:pt modelId="{B8AD5E5C-D418-4218-814D-428A0404975D}" type="pres">
      <dgm:prSet presAssocID="{8CE95605-FFD4-43E4-A4F4-10E82C1666D9}" presName="parTxOnlySpace" presStyleCnt="0"/>
      <dgm:spPr/>
    </dgm:pt>
    <dgm:pt modelId="{6A26D48B-908F-4B99-98BD-7139283FBC43}" type="pres">
      <dgm:prSet presAssocID="{4A502B45-E957-433A-988C-AF9BDE351237}" presName="parTxOnly" presStyleLbl="node1" presStyleIdx="2" presStyleCnt="3" custScaleY="165599">
        <dgm:presLayoutVars>
          <dgm:chMax val="0"/>
          <dgm:chPref val="0"/>
          <dgm:bulletEnabled val="1"/>
        </dgm:presLayoutVars>
      </dgm:prSet>
      <dgm:spPr/>
    </dgm:pt>
  </dgm:ptLst>
  <dgm:cxnLst>
    <dgm:cxn modelId="{2881BF2C-9C0F-4622-91FD-A31ED5D8F9D9}" srcId="{F9ACB3BD-12F2-437A-B195-9F4362304D26}" destId="{8B723763-E128-44AA-8A8D-BBE69E213305}" srcOrd="0" destOrd="0" parTransId="{B80B4398-55AE-49E0-BE3E-5E8B96DC9C74}" sibTransId="{59FEF181-6EC7-4EA3-8C1E-3B38C0DD040E}"/>
    <dgm:cxn modelId="{76D7786E-045F-4C7F-9424-33E7262792CA}" srcId="{F9ACB3BD-12F2-437A-B195-9F4362304D26}" destId="{1147FE01-4CB3-47F3-926D-93DF41B118F0}" srcOrd="1" destOrd="0" parTransId="{D729E8E0-AD61-49AA-9B43-EB6A59AF35DD}" sibTransId="{8CE95605-FFD4-43E4-A4F4-10E82C1666D9}"/>
    <dgm:cxn modelId="{599F347E-CC2F-468A-876B-D31AE7F60CDF}" type="presOf" srcId="{4A502B45-E957-433A-988C-AF9BDE351237}" destId="{6A26D48B-908F-4B99-98BD-7139283FBC43}" srcOrd="0" destOrd="0" presId="urn:microsoft.com/office/officeart/2005/8/layout/chevron1"/>
    <dgm:cxn modelId="{4E177A9A-9386-43AD-8D9F-8662A2AD72CC}" srcId="{F9ACB3BD-12F2-437A-B195-9F4362304D26}" destId="{4A502B45-E957-433A-988C-AF9BDE351237}" srcOrd="2" destOrd="0" parTransId="{981F3739-C367-47FD-9503-40447CDD1FFD}" sibTransId="{802DC324-D3F5-4454-92DF-77C235A72EF1}"/>
    <dgm:cxn modelId="{C9DE4FA8-CCE1-49CC-8B53-7C5A910A1C53}" type="presOf" srcId="{1147FE01-4CB3-47F3-926D-93DF41B118F0}" destId="{03B73DC4-CEC1-49CF-A48C-462B77FDBF7A}" srcOrd="0" destOrd="0" presId="urn:microsoft.com/office/officeart/2005/8/layout/chevron1"/>
    <dgm:cxn modelId="{638F39EF-C836-47D5-95E3-B72BD8A94833}" type="presOf" srcId="{8B723763-E128-44AA-8A8D-BBE69E213305}" destId="{4AE24410-83E7-4CBD-8884-FAF18DE6B0C5}" srcOrd="0" destOrd="0" presId="urn:microsoft.com/office/officeart/2005/8/layout/chevron1"/>
    <dgm:cxn modelId="{6E157DFB-5F2C-47BB-8C43-B29E40415FF2}" type="presOf" srcId="{F9ACB3BD-12F2-437A-B195-9F4362304D26}" destId="{8F877765-0F0A-4F5D-A412-F41B2C4F80F3}" srcOrd="0" destOrd="0" presId="urn:microsoft.com/office/officeart/2005/8/layout/chevron1"/>
    <dgm:cxn modelId="{096CFF34-06EE-4274-A25B-6B72D1331421}" type="presParOf" srcId="{8F877765-0F0A-4F5D-A412-F41B2C4F80F3}" destId="{4AE24410-83E7-4CBD-8884-FAF18DE6B0C5}" srcOrd="0" destOrd="0" presId="urn:microsoft.com/office/officeart/2005/8/layout/chevron1"/>
    <dgm:cxn modelId="{CE1DBE94-45C5-447C-9D68-AF7FD2BCAC36}" type="presParOf" srcId="{8F877765-0F0A-4F5D-A412-F41B2C4F80F3}" destId="{1808A56A-2A39-4EFA-9EFA-6EBEA0DADD55}" srcOrd="1" destOrd="0" presId="urn:microsoft.com/office/officeart/2005/8/layout/chevron1"/>
    <dgm:cxn modelId="{91D21591-3500-4191-AE9D-23C6BCA1FC62}" type="presParOf" srcId="{8F877765-0F0A-4F5D-A412-F41B2C4F80F3}" destId="{03B73DC4-CEC1-49CF-A48C-462B77FDBF7A}" srcOrd="2" destOrd="0" presId="urn:microsoft.com/office/officeart/2005/8/layout/chevron1"/>
    <dgm:cxn modelId="{ED861196-02D1-433B-B5D6-C6875966986D}" type="presParOf" srcId="{8F877765-0F0A-4F5D-A412-F41B2C4F80F3}" destId="{B8AD5E5C-D418-4218-814D-428A0404975D}" srcOrd="3" destOrd="0" presId="urn:microsoft.com/office/officeart/2005/8/layout/chevron1"/>
    <dgm:cxn modelId="{61CD08FA-1766-47DA-A9F0-3DF38483CCA6}" type="presParOf" srcId="{8F877765-0F0A-4F5D-A412-F41B2C4F80F3}" destId="{6A26D48B-908F-4B99-98BD-7139283FBC4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3A62980-79C8-44B2-9605-9BF23CBA90F7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CB7C9480-5318-4572-9F90-8CFBC4804AA8}">
      <dgm:prSet phldrT="[Κείμενο]"/>
      <dgm:spPr/>
      <dgm:t>
        <a:bodyPr/>
        <a:lstStyle/>
        <a:p>
          <a:r>
            <a:rPr lang="el-GR" dirty="0"/>
            <a:t>Είδος έρευνας</a:t>
          </a:r>
        </a:p>
      </dgm:t>
    </dgm:pt>
    <dgm:pt modelId="{D28BDAFE-EABB-49B9-9482-E7E20C95B44B}" type="parTrans" cxnId="{8172C251-1F53-45AA-83FA-3948D9A7594A}">
      <dgm:prSet/>
      <dgm:spPr/>
      <dgm:t>
        <a:bodyPr/>
        <a:lstStyle/>
        <a:p>
          <a:endParaRPr lang="el-GR"/>
        </a:p>
      </dgm:t>
    </dgm:pt>
    <dgm:pt modelId="{BF66D059-7AE6-4E72-BCC1-D8720E51E2E1}" type="sibTrans" cxnId="{8172C251-1F53-45AA-83FA-3948D9A7594A}">
      <dgm:prSet/>
      <dgm:spPr/>
      <dgm:t>
        <a:bodyPr/>
        <a:lstStyle/>
        <a:p>
          <a:endParaRPr lang="el-GR"/>
        </a:p>
      </dgm:t>
    </dgm:pt>
    <dgm:pt modelId="{69028930-7D44-495B-AB52-E2624BE8CC61}">
      <dgm:prSet phldrT="[Κείμενο]" custT="1"/>
      <dgm:spPr/>
      <dgm:t>
        <a:bodyPr/>
        <a:lstStyle/>
        <a:p>
          <a:r>
            <a:rPr lang="el-GR" sz="1800" dirty="0"/>
            <a:t>Ποιοτική έρευνα</a:t>
          </a:r>
        </a:p>
      </dgm:t>
    </dgm:pt>
    <dgm:pt modelId="{E104AD53-5AAE-4494-B24C-F1DD46DECC3C}" type="parTrans" cxnId="{2A4DCB20-3240-4E0A-8719-A41F0FB98E1F}">
      <dgm:prSet/>
      <dgm:spPr/>
      <dgm:t>
        <a:bodyPr/>
        <a:lstStyle/>
        <a:p>
          <a:endParaRPr lang="el-GR"/>
        </a:p>
      </dgm:t>
    </dgm:pt>
    <dgm:pt modelId="{8FC84235-222F-4C64-882B-576A48E54103}" type="sibTrans" cxnId="{2A4DCB20-3240-4E0A-8719-A41F0FB98E1F}">
      <dgm:prSet/>
      <dgm:spPr/>
      <dgm:t>
        <a:bodyPr/>
        <a:lstStyle/>
        <a:p>
          <a:endParaRPr lang="el-GR"/>
        </a:p>
      </dgm:t>
    </dgm:pt>
    <dgm:pt modelId="{51066BCF-FF08-45B7-959C-F25D7CDC59D6}">
      <dgm:prSet phldrT="[Κείμενο]"/>
      <dgm:spPr/>
      <dgm:t>
        <a:bodyPr/>
        <a:lstStyle/>
        <a:p>
          <a:r>
            <a:rPr lang="el-GR" dirty="0"/>
            <a:t>Δειγματοληψία</a:t>
          </a:r>
        </a:p>
      </dgm:t>
    </dgm:pt>
    <dgm:pt modelId="{C098E5C0-3E99-45EB-B815-14CE0E1750F0}" type="parTrans" cxnId="{FC5471E6-4301-4329-84B7-D3C2543A6506}">
      <dgm:prSet/>
      <dgm:spPr/>
      <dgm:t>
        <a:bodyPr/>
        <a:lstStyle/>
        <a:p>
          <a:endParaRPr lang="el-GR"/>
        </a:p>
      </dgm:t>
    </dgm:pt>
    <dgm:pt modelId="{B43E01F6-560B-4457-A73C-CC40F523D986}" type="sibTrans" cxnId="{FC5471E6-4301-4329-84B7-D3C2543A6506}">
      <dgm:prSet/>
      <dgm:spPr/>
      <dgm:t>
        <a:bodyPr/>
        <a:lstStyle/>
        <a:p>
          <a:endParaRPr lang="el-GR"/>
        </a:p>
      </dgm:t>
    </dgm:pt>
    <dgm:pt modelId="{FDBBFAA0-5E2C-47DD-A95F-69D872EF07C4}">
      <dgm:prSet phldrT="[Κείμενο]" custT="1"/>
      <dgm:spPr/>
      <dgm:t>
        <a:bodyPr/>
        <a:lstStyle/>
        <a:p>
          <a:r>
            <a:rPr lang="el-GR" sz="1800" dirty="0"/>
            <a:t>Σκόπιμη δειγματοληψία – 3 εκπαιδευτικοί πρωτοβάθμιας εκπαίδευσης</a:t>
          </a:r>
        </a:p>
      </dgm:t>
    </dgm:pt>
    <dgm:pt modelId="{003FEA3F-DA51-4CBF-A705-B4708348691A}" type="parTrans" cxnId="{F3BB8E16-D65B-4953-9060-3F6137BFDDF8}">
      <dgm:prSet/>
      <dgm:spPr/>
      <dgm:t>
        <a:bodyPr/>
        <a:lstStyle/>
        <a:p>
          <a:endParaRPr lang="el-GR"/>
        </a:p>
      </dgm:t>
    </dgm:pt>
    <dgm:pt modelId="{CA9C143D-4E00-4AB3-952E-67360524509D}" type="sibTrans" cxnId="{F3BB8E16-D65B-4953-9060-3F6137BFDDF8}">
      <dgm:prSet/>
      <dgm:spPr/>
      <dgm:t>
        <a:bodyPr/>
        <a:lstStyle/>
        <a:p>
          <a:endParaRPr lang="el-GR"/>
        </a:p>
      </dgm:t>
    </dgm:pt>
    <dgm:pt modelId="{2F43D003-F29F-4086-8EE7-F891F5AEECC2}">
      <dgm:prSet phldrT="[Κείμενο]"/>
      <dgm:spPr/>
      <dgm:t>
        <a:bodyPr/>
        <a:lstStyle/>
        <a:p>
          <a:r>
            <a:rPr lang="el-GR" dirty="0"/>
            <a:t>Μέθοδος</a:t>
          </a:r>
        </a:p>
      </dgm:t>
    </dgm:pt>
    <dgm:pt modelId="{7AAC7BEF-1577-4240-94AF-39CE27C485C6}" type="parTrans" cxnId="{149EB5CF-B3F1-4D57-B8F7-BF2BAAF411FC}">
      <dgm:prSet/>
      <dgm:spPr/>
      <dgm:t>
        <a:bodyPr/>
        <a:lstStyle/>
        <a:p>
          <a:endParaRPr lang="el-GR"/>
        </a:p>
      </dgm:t>
    </dgm:pt>
    <dgm:pt modelId="{346BF95E-CA89-4D69-B39A-4AD21D6AA93D}" type="sibTrans" cxnId="{149EB5CF-B3F1-4D57-B8F7-BF2BAAF411FC}">
      <dgm:prSet/>
      <dgm:spPr/>
      <dgm:t>
        <a:bodyPr/>
        <a:lstStyle/>
        <a:p>
          <a:endParaRPr lang="el-GR"/>
        </a:p>
      </dgm:t>
    </dgm:pt>
    <dgm:pt modelId="{8098F6F1-03C8-4CDC-8450-DF9907C04F58}">
      <dgm:prSet phldrT="[Κείμενο]" custT="1"/>
      <dgm:spPr/>
      <dgm:t>
        <a:bodyPr/>
        <a:lstStyle/>
        <a:p>
          <a:r>
            <a:rPr lang="el-GR" sz="1800" dirty="0"/>
            <a:t>Ποιοτική Ανάλυση Περιεχομένου</a:t>
          </a:r>
        </a:p>
      </dgm:t>
    </dgm:pt>
    <dgm:pt modelId="{872F750F-8BBD-4DBA-8D63-7A5C5AF66363}" type="parTrans" cxnId="{99468D0C-EE62-4604-A4DC-A2B6DC2B34E0}">
      <dgm:prSet/>
      <dgm:spPr/>
      <dgm:t>
        <a:bodyPr/>
        <a:lstStyle/>
        <a:p>
          <a:endParaRPr lang="el-GR"/>
        </a:p>
      </dgm:t>
    </dgm:pt>
    <dgm:pt modelId="{DCAA37B8-CEF1-46C6-82C5-D6B453C5EA34}" type="sibTrans" cxnId="{99468D0C-EE62-4604-A4DC-A2B6DC2B34E0}">
      <dgm:prSet/>
      <dgm:spPr/>
      <dgm:t>
        <a:bodyPr/>
        <a:lstStyle/>
        <a:p>
          <a:endParaRPr lang="el-GR"/>
        </a:p>
      </dgm:t>
    </dgm:pt>
    <dgm:pt modelId="{0DEC3AE6-AF0F-4B40-8B8B-ADE8A56ED60D}" type="pres">
      <dgm:prSet presAssocID="{83A62980-79C8-44B2-9605-9BF23CBA90F7}" presName="Name0" presStyleCnt="0">
        <dgm:presLayoutVars>
          <dgm:dir/>
          <dgm:animLvl val="lvl"/>
          <dgm:resizeHandles val="exact"/>
        </dgm:presLayoutVars>
      </dgm:prSet>
      <dgm:spPr/>
    </dgm:pt>
    <dgm:pt modelId="{294E8952-2A29-464E-94AD-7B5A33C70BF7}" type="pres">
      <dgm:prSet presAssocID="{CB7C9480-5318-4572-9F90-8CFBC4804AA8}" presName="linNode" presStyleCnt="0"/>
      <dgm:spPr/>
    </dgm:pt>
    <dgm:pt modelId="{3DF86507-EBAC-475F-881F-0C9137ECDADB}" type="pres">
      <dgm:prSet presAssocID="{CB7C9480-5318-4572-9F90-8CFBC4804AA8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2B49A5C-1CB8-4E70-89A4-CC9020CECC7D}" type="pres">
      <dgm:prSet presAssocID="{CB7C9480-5318-4572-9F90-8CFBC4804AA8}" presName="descendantText" presStyleLbl="alignAccFollowNode1" presStyleIdx="0" presStyleCnt="3">
        <dgm:presLayoutVars>
          <dgm:bulletEnabled val="1"/>
        </dgm:presLayoutVars>
      </dgm:prSet>
      <dgm:spPr/>
    </dgm:pt>
    <dgm:pt modelId="{D47C5D3E-A0A5-43D3-87F7-81236E156450}" type="pres">
      <dgm:prSet presAssocID="{BF66D059-7AE6-4E72-BCC1-D8720E51E2E1}" presName="sp" presStyleCnt="0"/>
      <dgm:spPr/>
    </dgm:pt>
    <dgm:pt modelId="{2437D82E-DA13-43E5-BE9F-0A2CEBD3A5B4}" type="pres">
      <dgm:prSet presAssocID="{51066BCF-FF08-45B7-959C-F25D7CDC59D6}" presName="linNode" presStyleCnt="0"/>
      <dgm:spPr/>
    </dgm:pt>
    <dgm:pt modelId="{B7645301-4473-448F-9925-70603154D6C8}" type="pres">
      <dgm:prSet presAssocID="{51066BCF-FF08-45B7-959C-F25D7CDC59D6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F7B9396D-D005-4080-A6D0-96AEC9FB040C}" type="pres">
      <dgm:prSet presAssocID="{51066BCF-FF08-45B7-959C-F25D7CDC59D6}" presName="descendantText" presStyleLbl="alignAccFollowNode1" presStyleIdx="1" presStyleCnt="3">
        <dgm:presLayoutVars>
          <dgm:bulletEnabled val="1"/>
        </dgm:presLayoutVars>
      </dgm:prSet>
      <dgm:spPr/>
    </dgm:pt>
    <dgm:pt modelId="{7145720E-3143-44AD-BAA0-708CBCA91A39}" type="pres">
      <dgm:prSet presAssocID="{B43E01F6-560B-4457-A73C-CC40F523D986}" presName="sp" presStyleCnt="0"/>
      <dgm:spPr/>
    </dgm:pt>
    <dgm:pt modelId="{02C0E0AD-A0B9-48F7-B798-1B27032979F7}" type="pres">
      <dgm:prSet presAssocID="{2F43D003-F29F-4086-8EE7-F891F5AEECC2}" presName="linNode" presStyleCnt="0"/>
      <dgm:spPr/>
    </dgm:pt>
    <dgm:pt modelId="{4CDA4AFD-C4ED-4CAB-BA82-0AFD5C345A0D}" type="pres">
      <dgm:prSet presAssocID="{2F43D003-F29F-4086-8EE7-F891F5AEECC2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B5AA0560-0651-434A-9016-5ED2DD9DB624}" type="pres">
      <dgm:prSet presAssocID="{2F43D003-F29F-4086-8EE7-F891F5AEECC2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9468D0C-EE62-4604-A4DC-A2B6DC2B34E0}" srcId="{2F43D003-F29F-4086-8EE7-F891F5AEECC2}" destId="{8098F6F1-03C8-4CDC-8450-DF9907C04F58}" srcOrd="0" destOrd="0" parTransId="{872F750F-8BBD-4DBA-8D63-7A5C5AF66363}" sibTransId="{DCAA37B8-CEF1-46C6-82C5-D6B453C5EA34}"/>
    <dgm:cxn modelId="{F3BB8E16-D65B-4953-9060-3F6137BFDDF8}" srcId="{51066BCF-FF08-45B7-959C-F25D7CDC59D6}" destId="{FDBBFAA0-5E2C-47DD-A95F-69D872EF07C4}" srcOrd="0" destOrd="0" parTransId="{003FEA3F-DA51-4CBF-A705-B4708348691A}" sibTransId="{CA9C143D-4E00-4AB3-952E-67360524509D}"/>
    <dgm:cxn modelId="{E322B21D-88E6-4B82-B8D0-7F36E8D8460E}" type="presOf" srcId="{69028930-7D44-495B-AB52-E2624BE8CC61}" destId="{72B49A5C-1CB8-4E70-89A4-CC9020CECC7D}" srcOrd="0" destOrd="0" presId="urn:microsoft.com/office/officeart/2005/8/layout/vList5"/>
    <dgm:cxn modelId="{2A4DCB20-3240-4E0A-8719-A41F0FB98E1F}" srcId="{CB7C9480-5318-4572-9F90-8CFBC4804AA8}" destId="{69028930-7D44-495B-AB52-E2624BE8CC61}" srcOrd="0" destOrd="0" parTransId="{E104AD53-5AAE-4494-B24C-F1DD46DECC3C}" sibTransId="{8FC84235-222F-4C64-882B-576A48E54103}"/>
    <dgm:cxn modelId="{5ED79B3E-122F-405A-9504-97E741FDB14F}" type="presOf" srcId="{2F43D003-F29F-4086-8EE7-F891F5AEECC2}" destId="{4CDA4AFD-C4ED-4CAB-BA82-0AFD5C345A0D}" srcOrd="0" destOrd="0" presId="urn:microsoft.com/office/officeart/2005/8/layout/vList5"/>
    <dgm:cxn modelId="{2128F35B-2081-4079-810E-8D81D405EEB6}" type="presOf" srcId="{CB7C9480-5318-4572-9F90-8CFBC4804AA8}" destId="{3DF86507-EBAC-475F-881F-0C9137ECDADB}" srcOrd="0" destOrd="0" presId="urn:microsoft.com/office/officeart/2005/8/layout/vList5"/>
    <dgm:cxn modelId="{8172C251-1F53-45AA-83FA-3948D9A7594A}" srcId="{83A62980-79C8-44B2-9605-9BF23CBA90F7}" destId="{CB7C9480-5318-4572-9F90-8CFBC4804AA8}" srcOrd="0" destOrd="0" parTransId="{D28BDAFE-EABB-49B9-9482-E7E20C95B44B}" sibTransId="{BF66D059-7AE6-4E72-BCC1-D8720E51E2E1}"/>
    <dgm:cxn modelId="{8A35B7A7-FC34-423A-B1DB-1613552D0C52}" type="presOf" srcId="{FDBBFAA0-5E2C-47DD-A95F-69D872EF07C4}" destId="{F7B9396D-D005-4080-A6D0-96AEC9FB040C}" srcOrd="0" destOrd="0" presId="urn:microsoft.com/office/officeart/2005/8/layout/vList5"/>
    <dgm:cxn modelId="{0B2402BB-CF5C-4393-A003-3B13FF064F35}" type="presOf" srcId="{51066BCF-FF08-45B7-959C-F25D7CDC59D6}" destId="{B7645301-4473-448F-9925-70603154D6C8}" srcOrd="0" destOrd="0" presId="urn:microsoft.com/office/officeart/2005/8/layout/vList5"/>
    <dgm:cxn modelId="{149EB5CF-B3F1-4D57-B8F7-BF2BAAF411FC}" srcId="{83A62980-79C8-44B2-9605-9BF23CBA90F7}" destId="{2F43D003-F29F-4086-8EE7-F891F5AEECC2}" srcOrd="2" destOrd="0" parTransId="{7AAC7BEF-1577-4240-94AF-39CE27C485C6}" sibTransId="{346BF95E-CA89-4D69-B39A-4AD21D6AA93D}"/>
    <dgm:cxn modelId="{C80241D7-1CEF-47E2-8B5E-FB546A185095}" type="presOf" srcId="{8098F6F1-03C8-4CDC-8450-DF9907C04F58}" destId="{B5AA0560-0651-434A-9016-5ED2DD9DB624}" srcOrd="0" destOrd="0" presId="urn:microsoft.com/office/officeart/2005/8/layout/vList5"/>
    <dgm:cxn modelId="{0E891AE6-8BED-4401-A404-E7B01D8313C8}" type="presOf" srcId="{83A62980-79C8-44B2-9605-9BF23CBA90F7}" destId="{0DEC3AE6-AF0F-4B40-8B8B-ADE8A56ED60D}" srcOrd="0" destOrd="0" presId="urn:microsoft.com/office/officeart/2005/8/layout/vList5"/>
    <dgm:cxn modelId="{FC5471E6-4301-4329-84B7-D3C2543A6506}" srcId="{83A62980-79C8-44B2-9605-9BF23CBA90F7}" destId="{51066BCF-FF08-45B7-959C-F25D7CDC59D6}" srcOrd="1" destOrd="0" parTransId="{C098E5C0-3E99-45EB-B815-14CE0E1750F0}" sibTransId="{B43E01F6-560B-4457-A73C-CC40F523D986}"/>
    <dgm:cxn modelId="{B823DCF9-90DB-43F5-9BC8-5D9BD508E899}" type="presParOf" srcId="{0DEC3AE6-AF0F-4B40-8B8B-ADE8A56ED60D}" destId="{294E8952-2A29-464E-94AD-7B5A33C70BF7}" srcOrd="0" destOrd="0" presId="urn:microsoft.com/office/officeart/2005/8/layout/vList5"/>
    <dgm:cxn modelId="{5522F0AE-99B1-487A-94E6-DE9DFD2CF048}" type="presParOf" srcId="{294E8952-2A29-464E-94AD-7B5A33C70BF7}" destId="{3DF86507-EBAC-475F-881F-0C9137ECDADB}" srcOrd="0" destOrd="0" presId="urn:microsoft.com/office/officeart/2005/8/layout/vList5"/>
    <dgm:cxn modelId="{B5D9F0C1-24E0-4C98-9CB4-A7D519B07898}" type="presParOf" srcId="{294E8952-2A29-464E-94AD-7B5A33C70BF7}" destId="{72B49A5C-1CB8-4E70-89A4-CC9020CECC7D}" srcOrd="1" destOrd="0" presId="urn:microsoft.com/office/officeart/2005/8/layout/vList5"/>
    <dgm:cxn modelId="{A3AAD0F1-1B2E-4AFF-9345-EB16210F7430}" type="presParOf" srcId="{0DEC3AE6-AF0F-4B40-8B8B-ADE8A56ED60D}" destId="{D47C5D3E-A0A5-43D3-87F7-81236E156450}" srcOrd="1" destOrd="0" presId="urn:microsoft.com/office/officeart/2005/8/layout/vList5"/>
    <dgm:cxn modelId="{E3D15A12-B31E-467C-8E51-B4CEFB2D6B42}" type="presParOf" srcId="{0DEC3AE6-AF0F-4B40-8B8B-ADE8A56ED60D}" destId="{2437D82E-DA13-43E5-BE9F-0A2CEBD3A5B4}" srcOrd="2" destOrd="0" presId="urn:microsoft.com/office/officeart/2005/8/layout/vList5"/>
    <dgm:cxn modelId="{76F1674F-E63B-423A-B2DC-AE0C0BFBB69C}" type="presParOf" srcId="{2437D82E-DA13-43E5-BE9F-0A2CEBD3A5B4}" destId="{B7645301-4473-448F-9925-70603154D6C8}" srcOrd="0" destOrd="0" presId="urn:microsoft.com/office/officeart/2005/8/layout/vList5"/>
    <dgm:cxn modelId="{938ED9D1-7547-4ED6-A5E0-300243DDBE9E}" type="presParOf" srcId="{2437D82E-DA13-43E5-BE9F-0A2CEBD3A5B4}" destId="{F7B9396D-D005-4080-A6D0-96AEC9FB040C}" srcOrd="1" destOrd="0" presId="urn:microsoft.com/office/officeart/2005/8/layout/vList5"/>
    <dgm:cxn modelId="{F43D1BC5-685B-46E4-9141-F0D564E0F2FA}" type="presParOf" srcId="{0DEC3AE6-AF0F-4B40-8B8B-ADE8A56ED60D}" destId="{7145720E-3143-44AD-BAA0-708CBCA91A39}" srcOrd="3" destOrd="0" presId="urn:microsoft.com/office/officeart/2005/8/layout/vList5"/>
    <dgm:cxn modelId="{1B96D636-C482-42B5-95BE-4BBF798675B7}" type="presParOf" srcId="{0DEC3AE6-AF0F-4B40-8B8B-ADE8A56ED60D}" destId="{02C0E0AD-A0B9-48F7-B798-1B27032979F7}" srcOrd="4" destOrd="0" presId="urn:microsoft.com/office/officeart/2005/8/layout/vList5"/>
    <dgm:cxn modelId="{E6B8648A-BD04-4935-BD1F-FF371D479ADF}" type="presParOf" srcId="{02C0E0AD-A0B9-48F7-B798-1B27032979F7}" destId="{4CDA4AFD-C4ED-4CAB-BA82-0AFD5C345A0D}" srcOrd="0" destOrd="0" presId="urn:microsoft.com/office/officeart/2005/8/layout/vList5"/>
    <dgm:cxn modelId="{81699869-453A-451F-9B7E-3388811E2E6C}" type="presParOf" srcId="{02C0E0AD-A0B9-48F7-B798-1B27032979F7}" destId="{B5AA0560-0651-434A-9016-5ED2DD9DB6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AF86E7B-7B7F-4B7A-87ED-9E3CF63E1DAE}" type="doc">
      <dgm:prSet loTypeId="urn:microsoft.com/office/officeart/2005/8/layout/chevron2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l-GR"/>
        </a:p>
      </dgm:t>
    </dgm:pt>
    <dgm:pt modelId="{DB24DD30-8A23-484A-B70A-D0A4380C2A4B}">
      <dgm:prSet phldrT="[Κείμενο]"/>
      <dgm:spPr/>
      <dgm:t>
        <a:bodyPr/>
        <a:lstStyle/>
        <a:p>
          <a:r>
            <a:rPr lang="el-GR" dirty="0"/>
            <a:t>Το ΕΥ διέπεται από τις αρχές και τη μεθοδολογία της ΕξΑΕ</a:t>
          </a:r>
        </a:p>
      </dgm:t>
    </dgm:pt>
    <dgm:pt modelId="{5CD9AC99-8D7D-4CE3-8239-BF0C9C2B4003}" type="parTrans" cxnId="{5294FE3D-040B-4274-9FC2-0C5375C729F8}">
      <dgm:prSet/>
      <dgm:spPr/>
      <dgm:t>
        <a:bodyPr/>
        <a:lstStyle/>
        <a:p>
          <a:endParaRPr lang="el-GR"/>
        </a:p>
      </dgm:t>
    </dgm:pt>
    <dgm:pt modelId="{29FBF2E1-3653-4C61-AA3C-BD43534BD930}" type="sibTrans" cxnId="{5294FE3D-040B-4274-9FC2-0C5375C729F8}">
      <dgm:prSet/>
      <dgm:spPr/>
      <dgm:t>
        <a:bodyPr/>
        <a:lstStyle/>
        <a:p>
          <a:endParaRPr lang="el-GR"/>
        </a:p>
      </dgm:t>
    </dgm:pt>
    <dgm:pt modelId="{45436354-ED2D-4A04-BC3D-6A177A83FC2C}">
      <dgm:prSet phldrT="[Κείμενο]"/>
      <dgm:spPr/>
      <dgm:t>
        <a:bodyPr/>
        <a:lstStyle/>
        <a:p>
          <a:r>
            <a:rPr lang="el-GR" dirty="0"/>
            <a:t>Ερευνητικό ερώτημα 2</a:t>
          </a:r>
        </a:p>
      </dgm:t>
    </dgm:pt>
    <dgm:pt modelId="{1FEBC7E9-A188-46DF-BE36-EE57BEDD9574}" type="parTrans" cxnId="{6A5A2251-BEF9-497B-A7CE-1C466438C143}">
      <dgm:prSet/>
      <dgm:spPr/>
      <dgm:t>
        <a:bodyPr/>
        <a:lstStyle/>
        <a:p>
          <a:endParaRPr lang="el-GR"/>
        </a:p>
      </dgm:t>
    </dgm:pt>
    <dgm:pt modelId="{DE44A144-C66B-4971-B890-744AB0F6CD6F}" type="sibTrans" cxnId="{6A5A2251-BEF9-497B-A7CE-1C466438C143}">
      <dgm:prSet/>
      <dgm:spPr/>
      <dgm:t>
        <a:bodyPr/>
        <a:lstStyle/>
        <a:p>
          <a:endParaRPr lang="el-GR"/>
        </a:p>
      </dgm:t>
    </dgm:pt>
    <dgm:pt modelId="{900222AA-6E9F-448D-975C-5306544C9323}">
      <dgm:prSet phldrT="[Κείμενο]"/>
      <dgm:spPr/>
      <dgm:t>
        <a:bodyPr/>
        <a:lstStyle/>
        <a:p>
          <a:r>
            <a:rPr lang="el-GR" dirty="0"/>
            <a:t>Το ΕΥ έχει δημιουργηθεί σύμφωνα με τις αρχές της Πολυμεσικής Μάθησης</a:t>
          </a:r>
        </a:p>
      </dgm:t>
    </dgm:pt>
    <dgm:pt modelId="{FC6208EE-4970-4EF0-98FF-5A85B8F2E8E2}" type="parTrans" cxnId="{E29525E7-50D8-4B0E-A06A-D711FF09709E}">
      <dgm:prSet/>
      <dgm:spPr/>
      <dgm:t>
        <a:bodyPr/>
        <a:lstStyle/>
        <a:p>
          <a:endParaRPr lang="el-GR"/>
        </a:p>
      </dgm:t>
    </dgm:pt>
    <dgm:pt modelId="{B374847E-6A6D-4FFE-AD66-EA3FCFD235ED}" type="sibTrans" cxnId="{E29525E7-50D8-4B0E-A06A-D711FF09709E}">
      <dgm:prSet/>
      <dgm:spPr/>
      <dgm:t>
        <a:bodyPr/>
        <a:lstStyle/>
        <a:p>
          <a:endParaRPr lang="el-GR"/>
        </a:p>
      </dgm:t>
    </dgm:pt>
    <dgm:pt modelId="{DFB5E747-5608-471E-BE64-7263662AC845}">
      <dgm:prSet phldrT="[Κείμενο]"/>
      <dgm:spPr/>
      <dgm:t>
        <a:bodyPr/>
        <a:lstStyle/>
        <a:p>
          <a:r>
            <a:rPr lang="el-GR" dirty="0"/>
            <a:t>Δυνατά σημεία</a:t>
          </a:r>
        </a:p>
      </dgm:t>
    </dgm:pt>
    <dgm:pt modelId="{0E959DFA-467B-4C09-9028-829B451B79A6}" type="parTrans" cxnId="{12FB46CC-26C6-44DC-996E-1E769A86779B}">
      <dgm:prSet/>
      <dgm:spPr/>
      <dgm:t>
        <a:bodyPr/>
        <a:lstStyle/>
        <a:p>
          <a:endParaRPr lang="el-GR"/>
        </a:p>
      </dgm:t>
    </dgm:pt>
    <dgm:pt modelId="{4A814CAA-7E44-40B5-A992-62E1BE5D1C39}" type="sibTrans" cxnId="{12FB46CC-26C6-44DC-996E-1E769A86779B}">
      <dgm:prSet/>
      <dgm:spPr/>
      <dgm:t>
        <a:bodyPr/>
        <a:lstStyle/>
        <a:p>
          <a:endParaRPr lang="el-GR"/>
        </a:p>
      </dgm:t>
    </dgm:pt>
    <dgm:pt modelId="{062C69A1-B9B0-4926-BCCE-7CCD9B978592}">
      <dgm:prSet phldrT="[Κείμενο]" custT="1"/>
      <dgm:spPr/>
      <dgm:t>
        <a:bodyPr/>
        <a:lstStyle/>
        <a:p>
          <a:pPr marL="363538" indent="-187325"/>
          <a:r>
            <a:rPr lang="el-GR" sz="1050" dirty="0"/>
            <a:t>Τμηματική παρουσίαση ΕΥ με πολυμεσικό τρόπο</a:t>
          </a:r>
        </a:p>
      </dgm:t>
    </dgm:pt>
    <dgm:pt modelId="{F7028143-13B8-4ACD-B789-B4B257E3B66C}" type="parTrans" cxnId="{F667EB96-12F9-45A9-867B-5860C5ED1BC7}">
      <dgm:prSet/>
      <dgm:spPr/>
      <dgm:t>
        <a:bodyPr/>
        <a:lstStyle/>
        <a:p>
          <a:endParaRPr lang="el-GR"/>
        </a:p>
      </dgm:t>
    </dgm:pt>
    <dgm:pt modelId="{D4A4E62D-0F3F-4B5A-A46A-79975866AC79}" type="sibTrans" cxnId="{F667EB96-12F9-45A9-867B-5860C5ED1BC7}">
      <dgm:prSet/>
      <dgm:spPr/>
      <dgm:t>
        <a:bodyPr/>
        <a:lstStyle/>
        <a:p>
          <a:endParaRPr lang="el-GR"/>
        </a:p>
      </dgm:t>
    </dgm:pt>
    <dgm:pt modelId="{D2ABBB6B-B9B2-4DB5-BD20-1DDF58E9F885}">
      <dgm:prSet phldrT="[Κείμενο]" custT="1"/>
      <dgm:spPr/>
      <dgm:t>
        <a:bodyPr/>
        <a:lstStyle/>
        <a:p>
          <a:pPr marL="363538" indent="-187325"/>
          <a:r>
            <a:rPr lang="el-GR" sz="1050" dirty="0"/>
            <a:t>Όμορφες χρωματικές επιλογές</a:t>
          </a:r>
        </a:p>
      </dgm:t>
    </dgm:pt>
    <dgm:pt modelId="{B8C0BDAE-3A3D-4A08-A065-AE2359F59F81}" type="parTrans" cxnId="{CA466203-0EA4-4E54-A292-2C39810F2DD0}">
      <dgm:prSet/>
      <dgm:spPr/>
      <dgm:t>
        <a:bodyPr/>
        <a:lstStyle/>
        <a:p>
          <a:endParaRPr lang="el-GR"/>
        </a:p>
      </dgm:t>
    </dgm:pt>
    <dgm:pt modelId="{706328C1-6464-4BEC-83EF-C098AF8167DD}" type="sibTrans" cxnId="{CA466203-0EA4-4E54-A292-2C39810F2DD0}">
      <dgm:prSet/>
      <dgm:spPr/>
      <dgm:t>
        <a:bodyPr/>
        <a:lstStyle/>
        <a:p>
          <a:endParaRPr lang="el-GR"/>
        </a:p>
      </dgm:t>
    </dgm:pt>
    <dgm:pt modelId="{3175525C-4FC1-42DF-9D8D-EFF072006FD1}">
      <dgm:prSet phldrT="[Κείμενο]"/>
      <dgm:spPr/>
      <dgm:t>
        <a:bodyPr/>
        <a:lstStyle/>
        <a:p>
          <a:r>
            <a:rPr lang="el-GR" dirty="0"/>
            <a:t>Ερευνητικό ερώτημα 1</a:t>
          </a:r>
        </a:p>
      </dgm:t>
    </dgm:pt>
    <dgm:pt modelId="{AA5728F0-F9B2-484B-8714-30C9B3A03C18}" type="sibTrans" cxnId="{E32B36B6-B49E-417D-8CE9-ED9C632854EC}">
      <dgm:prSet/>
      <dgm:spPr/>
      <dgm:t>
        <a:bodyPr/>
        <a:lstStyle/>
        <a:p>
          <a:endParaRPr lang="el-GR"/>
        </a:p>
      </dgm:t>
    </dgm:pt>
    <dgm:pt modelId="{E35BC572-FEDD-401D-9765-D5169F299BD3}" type="parTrans" cxnId="{E32B36B6-B49E-417D-8CE9-ED9C632854EC}">
      <dgm:prSet/>
      <dgm:spPr/>
      <dgm:t>
        <a:bodyPr/>
        <a:lstStyle/>
        <a:p>
          <a:endParaRPr lang="el-GR"/>
        </a:p>
      </dgm:t>
    </dgm:pt>
    <dgm:pt modelId="{C80EB8CE-ED6B-4910-9B3C-C75B25BD209F}">
      <dgm:prSet phldrT="[Κείμενο]" custT="1"/>
      <dgm:spPr/>
      <dgm:t>
        <a:bodyPr/>
        <a:lstStyle/>
        <a:p>
          <a:pPr marL="363538" indent="-187325"/>
          <a:r>
            <a:rPr lang="el-GR" sz="1050" dirty="0"/>
            <a:t>Ξεκάθαρες οδηγίες</a:t>
          </a:r>
        </a:p>
      </dgm:t>
    </dgm:pt>
    <dgm:pt modelId="{5CD0E365-A0D1-453B-9F34-8DF3BC3B645F}" type="parTrans" cxnId="{CCE04150-334F-4BB7-A85E-88A07BF8F90E}">
      <dgm:prSet/>
      <dgm:spPr/>
      <dgm:t>
        <a:bodyPr/>
        <a:lstStyle/>
        <a:p>
          <a:endParaRPr lang="el-GR"/>
        </a:p>
      </dgm:t>
    </dgm:pt>
    <dgm:pt modelId="{505EC746-A09C-414E-A64A-97712E4D37B0}" type="sibTrans" cxnId="{CCE04150-334F-4BB7-A85E-88A07BF8F90E}">
      <dgm:prSet/>
      <dgm:spPr/>
      <dgm:t>
        <a:bodyPr/>
        <a:lstStyle/>
        <a:p>
          <a:endParaRPr lang="el-GR"/>
        </a:p>
      </dgm:t>
    </dgm:pt>
    <dgm:pt modelId="{B12B71AB-9F93-46FB-A199-6D2A7B195B52}">
      <dgm:prSet phldrT="[Κείμενο]" custT="1"/>
      <dgm:spPr/>
      <dgm:t>
        <a:bodyPr/>
        <a:lstStyle/>
        <a:p>
          <a:pPr marL="363538" indent="-187325"/>
          <a:r>
            <a:rPr lang="el-GR" sz="1050" dirty="0"/>
            <a:t>Μικρή έκταση ΕΥ προσαρμοσμένη στη μικρή ηλικία των μαθητών</a:t>
          </a:r>
        </a:p>
      </dgm:t>
    </dgm:pt>
    <dgm:pt modelId="{CFD8D47F-A72B-4A4A-8F24-77775F9AF98E}" type="parTrans" cxnId="{5CDA7C88-99C3-49A9-8AB4-0235FF21A6CC}">
      <dgm:prSet/>
      <dgm:spPr/>
      <dgm:t>
        <a:bodyPr/>
        <a:lstStyle/>
        <a:p>
          <a:endParaRPr lang="el-GR"/>
        </a:p>
      </dgm:t>
    </dgm:pt>
    <dgm:pt modelId="{11EE0E44-3D97-4A08-837F-9B90C0FA0E91}" type="sibTrans" cxnId="{5CDA7C88-99C3-49A9-8AB4-0235FF21A6CC}">
      <dgm:prSet/>
      <dgm:spPr/>
      <dgm:t>
        <a:bodyPr/>
        <a:lstStyle/>
        <a:p>
          <a:endParaRPr lang="el-GR"/>
        </a:p>
      </dgm:t>
    </dgm:pt>
    <dgm:pt modelId="{C5CD76BB-F887-44DD-9B59-0DC1774540BC}">
      <dgm:prSet phldrT="[Κείμενο]" custT="1"/>
      <dgm:spPr/>
      <dgm:t>
        <a:bodyPr/>
        <a:lstStyle/>
        <a:p>
          <a:pPr marL="363538" indent="-187325"/>
          <a:r>
            <a:rPr lang="el-GR" sz="1050" dirty="0"/>
            <a:t>Δραστηριότητες ανατροφοδότησης και προσωπικής έκφρασης</a:t>
          </a:r>
        </a:p>
      </dgm:t>
    </dgm:pt>
    <dgm:pt modelId="{5ADBE652-0645-48FA-846C-109993DDAF62}" type="parTrans" cxnId="{0BB5FE24-B652-4781-AB39-3D20069832C9}">
      <dgm:prSet/>
      <dgm:spPr/>
      <dgm:t>
        <a:bodyPr/>
        <a:lstStyle/>
        <a:p>
          <a:endParaRPr lang="el-GR"/>
        </a:p>
      </dgm:t>
    </dgm:pt>
    <dgm:pt modelId="{26728772-3377-4402-B9BD-2F531D1E2AE7}" type="sibTrans" cxnId="{0BB5FE24-B652-4781-AB39-3D20069832C9}">
      <dgm:prSet/>
      <dgm:spPr/>
      <dgm:t>
        <a:bodyPr/>
        <a:lstStyle/>
        <a:p>
          <a:endParaRPr lang="el-GR"/>
        </a:p>
      </dgm:t>
    </dgm:pt>
    <dgm:pt modelId="{438DBFC9-7C7D-4E70-B9AE-405848EF1CC2}">
      <dgm:prSet phldrT="[Κείμενο]" custT="1"/>
      <dgm:spPr/>
      <dgm:t>
        <a:bodyPr/>
        <a:lstStyle/>
        <a:p>
          <a:pPr marL="363538" indent="-187325"/>
          <a:r>
            <a:rPr lang="el-GR" sz="1050" dirty="0"/>
            <a:t>Δραστηριότητες ΕΠ οι οποίες ζωντανεύουν και προσδίδουν διαδραστικότητα στο ΕΥ</a:t>
          </a:r>
        </a:p>
      </dgm:t>
    </dgm:pt>
    <dgm:pt modelId="{4B9E46C2-1E0D-42E3-87A6-624D277F4DB6}" type="parTrans" cxnId="{2B1DD5BC-312C-4C3E-B533-86F47D115DA6}">
      <dgm:prSet/>
      <dgm:spPr/>
      <dgm:t>
        <a:bodyPr/>
        <a:lstStyle/>
        <a:p>
          <a:endParaRPr lang="el-GR"/>
        </a:p>
      </dgm:t>
    </dgm:pt>
    <dgm:pt modelId="{FC41CB7F-E72E-4EDB-9274-E5CDC0A605C3}" type="sibTrans" cxnId="{2B1DD5BC-312C-4C3E-B533-86F47D115DA6}">
      <dgm:prSet/>
      <dgm:spPr/>
      <dgm:t>
        <a:bodyPr/>
        <a:lstStyle/>
        <a:p>
          <a:endParaRPr lang="el-GR"/>
        </a:p>
      </dgm:t>
    </dgm:pt>
    <dgm:pt modelId="{593C4AAF-4197-44ED-9655-A9E8F9C269C6}" type="pres">
      <dgm:prSet presAssocID="{5AF86E7B-7B7F-4B7A-87ED-9E3CF63E1DAE}" presName="linearFlow" presStyleCnt="0">
        <dgm:presLayoutVars>
          <dgm:dir/>
          <dgm:animLvl val="lvl"/>
          <dgm:resizeHandles val="exact"/>
        </dgm:presLayoutVars>
      </dgm:prSet>
      <dgm:spPr/>
    </dgm:pt>
    <dgm:pt modelId="{515B5A9B-ABDC-4862-A435-BD97D5ECFAB8}" type="pres">
      <dgm:prSet presAssocID="{3175525C-4FC1-42DF-9D8D-EFF072006FD1}" presName="composite" presStyleCnt="0"/>
      <dgm:spPr/>
    </dgm:pt>
    <dgm:pt modelId="{A93C6D7E-5C5E-4685-94A3-407C3D718B14}" type="pres">
      <dgm:prSet presAssocID="{3175525C-4FC1-42DF-9D8D-EFF072006FD1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3C4D096-4775-49CE-A18A-F16AAE326918}" type="pres">
      <dgm:prSet presAssocID="{3175525C-4FC1-42DF-9D8D-EFF072006FD1}" presName="descendantText" presStyleLbl="alignAcc1" presStyleIdx="0" presStyleCnt="3">
        <dgm:presLayoutVars>
          <dgm:bulletEnabled val="1"/>
        </dgm:presLayoutVars>
      </dgm:prSet>
      <dgm:spPr/>
    </dgm:pt>
    <dgm:pt modelId="{BBD5B2CB-2ACF-4A19-8668-0638465A5D9B}" type="pres">
      <dgm:prSet presAssocID="{AA5728F0-F9B2-484B-8714-30C9B3A03C18}" presName="sp" presStyleCnt="0"/>
      <dgm:spPr/>
    </dgm:pt>
    <dgm:pt modelId="{A0C676B1-64C5-416E-AE01-56C4F152E4E4}" type="pres">
      <dgm:prSet presAssocID="{45436354-ED2D-4A04-BC3D-6A177A83FC2C}" presName="composite" presStyleCnt="0"/>
      <dgm:spPr/>
    </dgm:pt>
    <dgm:pt modelId="{EA839EAE-00FD-4D59-BB57-BAF5A315BB16}" type="pres">
      <dgm:prSet presAssocID="{45436354-ED2D-4A04-BC3D-6A177A83FC2C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AA3D7D25-6390-4888-93E4-8098A5BAF19A}" type="pres">
      <dgm:prSet presAssocID="{45436354-ED2D-4A04-BC3D-6A177A83FC2C}" presName="descendantText" presStyleLbl="alignAcc1" presStyleIdx="1" presStyleCnt="3">
        <dgm:presLayoutVars>
          <dgm:bulletEnabled val="1"/>
        </dgm:presLayoutVars>
      </dgm:prSet>
      <dgm:spPr/>
    </dgm:pt>
    <dgm:pt modelId="{1C0517D6-6719-427B-9C8D-0C8A0BB4932B}" type="pres">
      <dgm:prSet presAssocID="{DE44A144-C66B-4971-B890-744AB0F6CD6F}" presName="sp" presStyleCnt="0"/>
      <dgm:spPr/>
    </dgm:pt>
    <dgm:pt modelId="{B1EA0F67-F4B1-493B-B73F-481E44CA9E67}" type="pres">
      <dgm:prSet presAssocID="{DFB5E747-5608-471E-BE64-7263662AC845}" presName="composite" presStyleCnt="0"/>
      <dgm:spPr/>
    </dgm:pt>
    <dgm:pt modelId="{2D496CE2-E820-4E47-A55F-96D6AAE750B0}" type="pres">
      <dgm:prSet presAssocID="{DFB5E747-5608-471E-BE64-7263662AC84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5483D3D-40C6-46A2-B321-78975C6D2D38}" type="pres">
      <dgm:prSet presAssocID="{DFB5E747-5608-471E-BE64-7263662AC845}" presName="descendantText" presStyleLbl="alignAcc1" presStyleIdx="2" presStyleCnt="3" custScaleX="100000">
        <dgm:presLayoutVars>
          <dgm:bulletEnabled val="1"/>
        </dgm:presLayoutVars>
      </dgm:prSet>
      <dgm:spPr/>
    </dgm:pt>
  </dgm:ptLst>
  <dgm:cxnLst>
    <dgm:cxn modelId="{CA466203-0EA4-4E54-A292-2C39810F2DD0}" srcId="{DFB5E747-5608-471E-BE64-7263662AC845}" destId="{D2ABBB6B-B9B2-4DB5-BD20-1DDF58E9F885}" srcOrd="2" destOrd="0" parTransId="{B8C0BDAE-3A3D-4A08-A065-AE2359F59F81}" sibTransId="{706328C1-6464-4BEC-83EF-C098AF8167DD}"/>
    <dgm:cxn modelId="{819A5819-D1CF-4C0D-B6B4-4F2BCB530FEC}" type="presOf" srcId="{3175525C-4FC1-42DF-9D8D-EFF072006FD1}" destId="{A93C6D7E-5C5E-4685-94A3-407C3D718B14}" srcOrd="0" destOrd="0" presId="urn:microsoft.com/office/officeart/2005/8/layout/chevron2"/>
    <dgm:cxn modelId="{04A89D23-0741-42C4-8C63-4427F233D184}" type="presOf" srcId="{5AF86E7B-7B7F-4B7A-87ED-9E3CF63E1DAE}" destId="{593C4AAF-4197-44ED-9655-A9E8F9C269C6}" srcOrd="0" destOrd="0" presId="urn:microsoft.com/office/officeart/2005/8/layout/chevron2"/>
    <dgm:cxn modelId="{0BB5FE24-B652-4781-AB39-3D20069832C9}" srcId="{DFB5E747-5608-471E-BE64-7263662AC845}" destId="{C5CD76BB-F887-44DD-9B59-0DC1774540BC}" srcOrd="4" destOrd="0" parTransId="{5ADBE652-0645-48FA-846C-109993DDAF62}" sibTransId="{26728772-3377-4402-B9BD-2F531D1E2AE7}"/>
    <dgm:cxn modelId="{108CFF27-3CD0-423C-A419-2286F487B3E0}" type="presOf" srcId="{DB24DD30-8A23-484A-B70A-D0A4380C2A4B}" destId="{73C4D096-4775-49CE-A18A-F16AAE326918}" srcOrd="0" destOrd="0" presId="urn:microsoft.com/office/officeart/2005/8/layout/chevron2"/>
    <dgm:cxn modelId="{5294FE3D-040B-4274-9FC2-0C5375C729F8}" srcId="{3175525C-4FC1-42DF-9D8D-EFF072006FD1}" destId="{DB24DD30-8A23-484A-B70A-D0A4380C2A4B}" srcOrd="0" destOrd="0" parTransId="{5CD9AC99-8D7D-4CE3-8239-BF0C9C2B4003}" sibTransId="{29FBF2E1-3653-4C61-AA3C-BD43534BD930}"/>
    <dgm:cxn modelId="{C9465160-81A5-4AC3-8062-4EC7A0976CD5}" type="presOf" srcId="{B12B71AB-9F93-46FB-A199-6D2A7B195B52}" destId="{85483D3D-40C6-46A2-B321-78975C6D2D38}" srcOrd="0" destOrd="3" presId="urn:microsoft.com/office/officeart/2005/8/layout/chevron2"/>
    <dgm:cxn modelId="{CCE04150-334F-4BB7-A85E-88A07BF8F90E}" srcId="{DFB5E747-5608-471E-BE64-7263662AC845}" destId="{C80EB8CE-ED6B-4910-9B3C-C75B25BD209F}" srcOrd="1" destOrd="0" parTransId="{5CD0E365-A0D1-453B-9F34-8DF3BC3B645F}" sibTransId="{505EC746-A09C-414E-A64A-97712E4D37B0}"/>
    <dgm:cxn modelId="{6A5A2251-BEF9-497B-A7CE-1C466438C143}" srcId="{5AF86E7B-7B7F-4B7A-87ED-9E3CF63E1DAE}" destId="{45436354-ED2D-4A04-BC3D-6A177A83FC2C}" srcOrd="1" destOrd="0" parTransId="{1FEBC7E9-A188-46DF-BE36-EE57BEDD9574}" sibTransId="{DE44A144-C66B-4971-B890-744AB0F6CD6F}"/>
    <dgm:cxn modelId="{5CDA7C88-99C3-49A9-8AB4-0235FF21A6CC}" srcId="{DFB5E747-5608-471E-BE64-7263662AC845}" destId="{B12B71AB-9F93-46FB-A199-6D2A7B195B52}" srcOrd="3" destOrd="0" parTransId="{CFD8D47F-A72B-4A4A-8F24-77775F9AF98E}" sibTransId="{11EE0E44-3D97-4A08-837F-9B90C0FA0E91}"/>
    <dgm:cxn modelId="{71474F8A-6C5E-4C41-82C6-E05AE2A0BB19}" type="presOf" srcId="{438DBFC9-7C7D-4E70-B9AE-405848EF1CC2}" destId="{85483D3D-40C6-46A2-B321-78975C6D2D38}" srcOrd="0" destOrd="5" presId="urn:microsoft.com/office/officeart/2005/8/layout/chevron2"/>
    <dgm:cxn modelId="{F667EB96-12F9-45A9-867B-5860C5ED1BC7}" srcId="{DFB5E747-5608-471E-BE64-7263662AC845}" destId="{062C69A1-B9B0-4926-BCCE-7CCD9B978592}" srcOrd="0" destOrd="0" parTransId="{F7028143-13B8-4ACD-B789-B4B257E3B66C}" sibTransId="{D4A4E62D-0F3F-4B5A-A46A-79975866AC79}"/>
    <dgm:cxn modelId="{D64AE1AC-1F9A-4426-8E76-73FE110FAA48}" type="presOf" srcId="{900222AA-6E9F-448D-975C-5306544C9323}" destId="{AA3D7D25-6390-4888-93E4-8098A5BAF19A}" srcOrd="0" destOrd="0" presId="urn:microsoft.com/office/officeart/2005/8/layout/chevron2"/>
    <dgm:cxn modelId="{5CE227B6-0F38-4C77-9774-5813CA789F38}" type="presOf" srcId="{DFB5E747-5608-471E-BE64-7263662AC845}" destId="{2D496CE2-E820-4E47-A55F-96D6AAE750B0}" srcOrd="0" destOrd="0" presId="urn:microsoft.com/office/officeart/2005/8/layout/chevron2"/>
    <dgm:cxn modelId="{E32B36B6-B49E-417D-8CE9-ED9C632854EC}" srcId="{5AF86E7B-7B7F-4B7A-87ED-9E3CF63E1DAE}" destId="{3175525C-4FC1-42DF-9D8D-EFF072006FD1}" srcOrd="0" destOrd="0" parTransId="{E35BC572-FEDD-401D-9765-D5169F299BD3}" sibTransId="{AA5728F0-F9B2-484B-8714-30C9B3A03C18}"/>
    <dgm:cxn modelId="{03D4ACBC-6C25-4D8D-91F6-68165D8A1DDA}" type="presOf" srcId="{D2ABBB6B-B9B2-4DB5-BD20-1DDF58E9F885}" destId="{85483D3D-40C6-46A2-B321-78975C6D2D38}" srcOrd="0" destOrd="2" presId="urn:microsoft.com/office/officeart/2005/8/layout/chevron2"/>
    <dgm:cxn modelId="{2B1DD5BC-312C-4C3E-B533-86F47D115DA6}" srcId="{DFB5E747-5608-471E-BE64-7263662AC845}" destId="{438DBFC9-7C7D-4E70-B9AE-405848EF1CC2}" srcOrd="5" destOrd="0" parTransId="{4B9E46C2-1E0D-42E3-87A6-624D277F4DB6}" sibTransId="{FC41CB7F-E72E-4EDB-9274-E5CDC0A605C3}"/>
    <dgm:cxn modelId="{3AC106C8-6325-49BD-86CC-FB3AD7648888}" type="presOf" srcId="{C80EB8CE-ED6B-4910-9B3C-C75B25BD209F}" destId="{85483D3D-40C6-46A2-B321-78975C6D2D38}" srcOrd="0" destOrd="1" presId="urn:microsoft.com/office/officeart/2005/8/layout/chevron2"/>
    <dgm:cxn modelId="{12FB46CC-26C6-44DC-996E-1E769A86779B}" srcId="{5AF86E7B-7B7F-4B7A-87ED-9E3CF63E1DAE}" destId="{DFB5E747-5608-471E-BE64-7263662AC845}" srcOrd="2" destOrd="0" parTransId="{0E959DFA-467B-4C09-9028-829B451B79A6}" sibTransId="{4A814CAA-7E44-40B5-A992-62E1BE5D1C39}"/>
    <dgm:cxn modelId="{F51BD2CD-05CE-486C-9FA4-C82089DDA2D9}" type="presOf" srcId="{45436354-ED2D-4A04-BC3D-6A177A83FC2C}" destId="{EA839EAE-00FD-4D59-BB57-BAF5A315BB16}" srcOrd="0" destOrd="0" presId="urn:microsoft.com/office/officeart/2005/8/layout/chevron2"/>
    <dgm:cxn modelId="{C302D6D0-F30F-4704-9AFD-73095CD18889}" type="presOf" srcId="{C5CD76BB-F887-44DD-9B59-0DC1774540BC}" destId="{85483D3D-40C6-46A2-B321-78975C6D2D38}" srcOrd="0" destOrd="4" presId="urn:microsoft.com/office/officeart/2005/8/layout/chevron2"/>
    <dgm:cxn modelId="{E29525E7-50D8-4B0E-A06A-D711FF09709E}" srcId="{45436354-ED2D-4A04-BC3D-6A177A83FC2C}" destId="{900222AA-6E9F-448D-975C-5306544C9323}" srcOrd="0" destOrd="0" parTransId="{FC6208EE-4970-4EF0-98FF-5A85B8F2E8E2}" sibTransId="{B374847E-6A6D-4FFE-AD66-EA3FCFD235ED}"/>
    <dgm:cxn modelId="{E202DCFF-2CC1-4AC1-9254-19CB4C3AC9FA}" type="presOf" srcId="{062C69A1-B9B0-4926-BCCE-7CCD9B978592}" destId="{85483D3D-40C6-46A2-B321-78975C6D2D38}" srcOrd="0" destOrd="0" presId="urn:microsoft.com/office/officeart/2005/8/layout/chevron2"/>
    <dgm:cxn modelId="{8397DCC6-29F7-41A6-AEB1-E774D80E8B28}" type="presParOf" srcId="{593C4AAF-4197-44ED-9655-A9E8F9C269C6}" destId="{515B5A9B-ABDC-4862-A435-BD97D5ECFAB8}" srcOrd="0" destOrd="0" presId="urn:microsoft.com/office/officeart/2005/8/layout/chevron2"/>
    <dgm:cxn modelId="{44C01E4E-449D-40CF-A61B-08CF1595071B}" type="presParOf" srcId="{515B5A9B-ABDC-4862-A435-BD97D5ECFAB8}" destId="{A93C6D7E-5C5E-4685-94A3-407C3D718B14}" srcOrd="0" destOrd="0" presId="urn:microsoft.com/office/officeart/2005/8/layout/chevron2"/>
    <dgm:cxn modelId="{652E54C8-D469-42F8-AE6A-740C6EF1CCFD}" type="presParOf" srcId="{515B5A9B-ABDC-4862-A435-BD97D5ECFAB8}" destId="{73C4D096-4775-49CE-A18A-F16AAE326918}" srcOrd="1" destOrd="0" presId="urn:microsoft.com/office/officeart/2005/8/layout/chevron2"/>
    <dgm:cxn modelId="{BF9DA02A-A458-4A5A-A19B-557E1E26A415}" type="presParOf" srcId="{593C4AAF-4197-44ED-9655-A9E8F9C269C6}" destId="{BBD5B2CB-2ACF-4A19-8668-0638465A5D9B}" srcOrd="1" destOrd="0" presId="urn:microsoft.com/office/officeart/2005/8/layout/chevron2"/>
    <dgm:cxn modelId="{7091F3AF-1812-4CC6-8DE5-6538271661AA}" type="presParOf" srcId="{593C4AAF-4197-44ED-9655-A9E8F9C269C6}" destId="{A0C676B1-64C5-416E-AE01-56C4F152E4E4}" srcOrd="2" destOrd="0" presId="urn:microsoft.com/office/officeart/2005/8/layout/chevron2"/>
    <dgm:cxn modelId="{59B3FBA1-58FC-460D-BAB2-EC3D2A560AFF}" type="presParOf" srcId="{A0C676B1-64C5-416E-AE01-56C4F152E4E4}" destId="{EA839EAE-00FD-4D59-BB57-BAF5A315BB16}" srcOrd="0" destOrd="0" presId="urn:microsoft.com/office/officeart/2005/8/layout/chevron2"/>
    <dgm:cxn modelId="{BA42943C-118C-477E-A9D3-03211FE61817}" type="presParOf" srcId="{A0C676B1-64C5-416E-AE01-56C4F152E4E4}" destId="{AA3D7D25-6390-4888-93E4-8098A5BAF19A}" srcOrd="1" destOrd="0" presId="urn:microsoft.com/office/officeart/2005/8/layout/chevron2"/>
    <dgm:cxn modelId="{C9DB99BA-5E7E-46BE-9CF4-2ABCFBA6E15B}" type="presParOf" srcId="{593C4AAF-4197-44ED-9655-A9E8F9C269C6}" destId="{1C0517D6-6719-427B-9C8D-0C8A0BB4932B}" srcOrd="3" destOrd="0" presId="urn:microsoft.com/office/officeart/2005/8/layout/chevron2"/>
    <dgm:cxn modelId="{8C6D09E6-0111-4364-80F0-FBD031588CD6}" type="presParOf" srcId="{593C4AAF-4197-44ED-9655-A9E8F9C269C6}" destId="{B1EA0F67-F4B1-493B-B73F-481E44CA9E67}" srcOrd="4" destOrd="0" presId="urn:microsoft.com/office/officeart/2005/8/layout/chevron2"/>
    <dgm:cxn modelId="{548B8ABD-8881-41D7-B161-ED2592DF90E5}" type="presParOf" srcId="{B1EA0F67-F4B1-493B-B73F-481E44CA9E67}" destId="{2D496CE2-E820-4E47-A55F-96D6AAE750B0}" srcOrd="0" destOrd="0" presId="urn:microsoft.com/office/officeart/2005/8/layout/chevron2"/>
    <dgm:cxn modelId="{5D650EBC-0E3E-4A80-9473-A3E6C3932818}" type="presParOf" srcId="{B1EA0F67-F4B1-493B-B73F-481E44CA9E67}" destId="{85483D3D-40C6-46A2-B321-78975C6D2D3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EDCF9-5A0C-493B-AC72-A22E0C780DE2}">
      <dsp:nvSpPr>
        <dsp:cNvPr id="0" name=""/>
        <dsp:cNvSpPr/>
      </dsp:nvSpPr>
      <dsp:spPr>
        <a:xfrm>
          <a:off x="862128" y="1408411"/>
          <a:ext cx="2378774" cy="2823442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ctr" defTabSz="539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  <a:tabLst>
              <a:tab pos="1617663" algn="l"/>
            </a:tabLst>
          </a:pPr>
          <a:r>
            <a:rPr lang="el-GR" sz="1600" kern="1200" dirty="0"/>
            <a:t>-</a:t>
          </a:r>
          <a:r>
            <a:rPr lang="el-GR" sz="1800" kern="1200" dirty="0"/>
            <a:t>ΑΝΟΙΚΤΗ ΕξΑΕ</a:t>
          </a: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l-GR" sz="1800" kern="1200" dirty="0"/>
            <a:t>-ΣΧΟΛΙΚΗ ΕξΑΕ</a:t>
          </a:r>
        </a:p>
        <a:p>
          <a:pPr marL="0" marR="0" lvl="0" indent="0" algn="ctr" defTabSz="8001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800" kern="1200" dirty="0"/>
            <a:t>-ΠΑΙΔΑΓΩΓΙΚΟΤΗΤΑ ΤΗΣ ΕξΑΕ</a:t>
          </a:r>
        </a:p>
        <a:p>
          <a:pPr marL="0" marR="0" lvl="0" indent="0" algn="ctr" defTabSz="8001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800" kern="1200" dirty="0"/>
            <a:t>-ΤΠΕ και ΕξΑΕ</a:t>
          </a: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800" kern="1200" dirty="0"/>
        </a:p>
      </dsp:txBody>
      <dsp:txXfrm>
        <a:off x="1242732" y="1408411"/>
        <a:ext cx="1998170" cy="2823442"/>
      </dsp:txXfrm>
    </dsp:sp>
    <dsp:sp modelId="{4CD10485-B37D-4B59-92EF-B09A816A2E14}">
      <dsp:nvSpPr>
        <dsp:cNvPr id="0" name=""/>
        <dsp:cNvSpPr/>
      </dsp:nvSpPr>
      <dsp:spPr>
        <a:xfrm>
          <a:off x="107744" y="605244"/>
          <a:ext cx="1383125" cy="138312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900" kern="1200" dirty="0"/>
            <a:t>ΕξΑΕ</a:t>
          </a:r>
        </a:p>
      </dsp:txBody>
      <dsp:txXfrm>
        <a:off x="310298" y="807798"/>
        <a:ext cx="978017" cy="978017"/>
      </dsp:txXfrm>
    </dsp:sp>
    <dsp:sp modelId="{CEB8F05C-3E9D-4BFD-86FB-B0633EF30416}">
      <dsp:nvSpPr>
        <dsp:cNvPr id="0" name=""/>
        <dsp:cNvSpPr/>
      </dsp:nvSpPr>
      <dsp:spPr>
        <a:xfrm>
          <a:off x="4624028" y="1408411"/>
          <a:ext cx="2701943" cy="2835357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-ΤΠΕ στην προσχολική εκπαίδευση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-</a:t>
          </a:r>
          <a:r>
            <a:rPr lang="en-US" sz="1800" kern="1200" dirty="0"/>
            <a:t>e-learning &amp; m-learning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</a:t>
          </a:r>
          <a:r>
            <a:rPr lang="el-GR" sz="1800" kern="1200" dirty="0"/>
            <a:t>Επαυξημένη Πραγματικότητα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-Κινητή Επαυξημένη Πραγματικότητα</a:t>
          </a:r>
        </a:p>
      </dsp:txBody>
      <dsp:txXfrm>
        <a:off x="5056339" y="1408411"/>
        <a:ext cx="2269632" cy="2835357"/>
      </dsp:txXfrm>
    </dsp:sp>
    <dsp:sp modelId="{3C301E9B-E774-4AEC-8CF8-FE9EFC217976}">
      <dsp:nvSpPr>
        <dsp:cNvPr id="0" name=""/>
        <dsp:cNvSpPr/>
      </dsp:nvSpPr>
      <dsp:spPr>
        <a:xfrm>
          <a:off x="3764218" y="605244"/>
          <a:ext cx="1383125" cy="138312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900" kern="1200" dirty="0"/>
            <a:t>ΤΠΕ</a:t>
          </a:r>
        </a:p>
      </dsp:txBody>
      <dsp:txXfrm>
        <a:off x="3966772" y="807798"/>
        <a:ext cx="978017" cy="9780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EDCF9-5A0C-493B-AC72-A22E0C780DE2}">
      <dsp:nvSpPr>
        <dsp:cNvPr id="0" name=""/>
        <dsp:cNvSpPr/>
      </dsp:nvSpPr>
      <dsp:spPr>
        <a:xfrm>
          <a:off x="1167779" y="1337095"/>
          <a:ext cx="2247772" cy="299990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ctr" defTabSz="539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  <a:tabLst>
              <a:tab pos="1617663" algn="l"/>
            </a:tabLst>
          </a:pPr>
          <a:r>
            <a:rPr lang="el-GR" sz="1800" kern="1200" dirty="0"/>
            <a:t>-Ο ρόλος του εκπαιδευτικού υλικού</a:t>
          </a:r>
        </a:p>
        <a:p>
          <a:pPr marL="0" lvl="0" indent="0" algn="ctr" defTabSz="539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  <a:tabLst>
              <a:tab pos="1617663" algn="l"/>
            </a:tabLst>
          </a:pPr>
          <a:r>
            <a:rPr lang="el-GR" sz="1800" kern="1200" dirty="0"/>
            <a:t>-Αρχές μεθοδολογίας και σχεδιασμού του εκπαιδευτικού υλικού</a:t>
          </a:r>
        </a:p>
      </dsp:txBody>
      <dsp:txXfrm>
        <a:off x="1527422" y="1337095"/>
        <a:ext cx="1888129" cy="2999908"/>
      </dsp:txXfrm>
    </dsp:sp>
    <dsp:sp modelId="{4CD10485-B37D-4B59-92EF-B09A816A2E14}">
      <dsp:nvSpPr>
        <dsp:cNvPr id="0" name=""/>
        <dsp:cNvSpPr/>
      </dsp:nvSpPr>
      <dsp:spPr>
        <a:xfrm>
          <a:off x="35539" y="749267"/>
          <a:ext cx="1469570" cy="146957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500" kern="1200" dirty="0"/>
        </a:p>
      </dsp:txBody>
      <dsp:txXfrm>
        <a:off x="250753" y="964481"/>
        <a:ext cx="1039142" cy="1039142"/>
      </dsp:txXfrm>
    </dsp:sp>
    <dsp:sp modelId="{CEB8F05C-3E9D-4BFD-86FB-B0633EF30416}">
      <dsp:nvSpPr>
        <dsp:cNvPr id="0" name=""/>
        <dsp:cNvSpPr/>
      </dsp:nvSpPr>
      <dsp:spPr>
        <a:xfrm>
          <a:off x="4885122" y="1337095"/>
          <a:ext cx="2204355" cy="3012567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0904" rIns="120904" bIns="120904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-Η τεχνολογία στη διδασκαλία των Φυσικών Επιστημών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-Η επαυξημένη πραγματικότητα στις φυσικές επιστήμες</a:t>
          </a:r>
        </a:p>
      </dsp:txBody>
      <dsp:txXfrm>
        <a:off x="5237819" y="1337095"/>
        <a:ext cx="1851658" cy="3012567"/>
      </dsp:txXfrm>
    </dsp:sp>
    <dsp:sp modelId="{3C301E9B-E774-4AEC-8CF8-FE9EFC217976}">
      <dsp:nvSpPr>
        <dsp:cNvPr id="0" name=""/>
        <dsp:cNvSpPr/>
      </dsp:nvSpPr>
      <dsp:spPr>
        <a:xfrm>
          <a:off x="3709466" y="749267"/>
          <a:ext cx="1469570" cy="146957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/>
            <a:t>Φυσικές Επιστήμες</a:t>
          </a:r>
        </a:p>
      </dsp:txBody>
      <dsp:txXfrm>
        <a:off x="3924680" y="964481"/>
        <a:ext cx="1039142" cy="10391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5FD1FC-18E1-444C-B8EB-EBAFBF88367B}">
      <dsp:nvSpPr>
        <dsp:cNvPr id="0" name=""/>
        <dsp:cNvSpPr/>
      </dsp:nvSpPr>
      <dsp:spPr>
        <a:xfrm>
          <a:off x="0" y="0"/>
          <a:ext cx="7344816" cy="1997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CAC165-055A-4DC9-B5F3-FE0871E6F756}">
      <dsp:nvSpPr>
        <dsp:cNvPr id="0" name=""/>
        <dsp:cNvSpPr/>
      </dsp:nvSpPr>
      <dsp:spPr>
        <a:xfrm>
          <a:off x="359446" y="145298"/>
          <a:ext cx="2162531" cy="148283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342435-C21A-41C4-AF34-0B3E0881E88A}">
      <dsp:nvSpPr>
        <dsp:cNvPr id="0" name=""/>
        <dsp:cNvSpPr/>
      </dsp:nvSpPr>
      <dsp:spPr>
        <a:xfrm rot="10800000">
          <a:off x="394949" y="1770369"/>
          <a:ext cx="2091443" cy="3153890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u="sng" kern="1200" dirty="0"/>
            <a:t>ΣΚΟΠΟΣ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u="none" kern="1200" dirty="0"/>
            <a:t>Συμπληρωματική σχολική ΕξΑΕ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u="none" kern="1200" dirty="0"/>
            <a:t>Πολύτιμος βοηθός για νηπιαγωγούς</a:t>
          </a:r>
        </a:p>
      </dsp:txBody>
      <dsp:txXfrm rot="10800000">
        <a:off x="459268" y="1770369"/>
        <a:ext cx="1962805" cy="3089571"/>
      </dsp:txXfrm>
    </dsp:sp>
    <dsp:sp modelId="{91FF631E-6924-42D0-8B4B-48157D937AED}">
      <dsp:nvSpPr>
        <dsp:cNvPr id="0" name=""/>
        <dsp:cNvSpPr/>
      </dsp:nvSpPr>
      <dsp:spPr>
        <a:xfrm>
          <a:off x="2741349" y="170444"/>
          <a:ext cx="2000214" cy="142741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92F1F0-7910-4ED9-B18B-9C0E8E551683}">
      <dsp:nvSpPr>
        <dsp:cNvPr id="0" name=""/>
        <dsp:cNvSpPr/>
      </dsp:nvSpPr>
      <dsp:spPr>
        <a:xfrm rot="10800000">
          <a:off x="2695735" y="1756784"/>
          <a:ext cx="2091443" cy="3166912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u="sng" kern="1200" dirty="0"/>
            <a:t>ΠΕΡΙΕΧΟΜΕΝΟ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u="none" kern="1200" dirty="0"/>
            <a:t>Θεματική ενότητα των Φυσικών Επιστημών,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u="none" kern="1200" dirty="0"/>
            <a:t>«Το Ηλιακό μας Σύστημα»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800" b="0" u="none" kern="1200" dirty="0"/>
        </a:p>
      </dsp:txBody>
      <dsp:txXfrm rot="10800000">
        <a:off x="2760054" y="1756784"/>
        <a:ext cx="1962805" cy="3102593"/>
      </dsp:txXfrm>
    </dsp:sp>
    <dsp:sp modelId="{6F43C369-6C8D-4DF5-8EA7-1488EFFA8ECD}">
      <dsp:nvSpPr>
        <dsp:cNvPr id="0" name=""/>
        <dsp:cNvSpPr/>
      </dsp:nvSpPr>
      <dsp:spPr>
        <a:xfrm>
          <a:off x="4968548" y="170457"/>
          <a:ext cx="2224584" cy="138749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1A957E-140C-4F9D-B78E-BFB5A4752B2B}">
      <dsp:nvSpPr>
        <dsp:cNvPr id="0" name=""/>
        <dsp:cNvSpPr/>
      </dsp:nvSpPr>
      <dsp:spPr>
        <a:xfrm rot="10800000">
          <a:off x="5083891" y="1754628"/>
          <a:ext cx="2091443" cy="3126967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u="sng" kern="1200" dirty="0"/>
            <a:t>ΑΡΧΕΣ ΑΝΑΠΤΥΞΗΣ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u="none" kern="1200" dirty="0"/>
            <a:t>-Αρχές Πολυμεσικής Μάθησης (</a:t>
          </a:r>
          <a:r>
            <a:rPr lang="en-US" sz="1800" u="none" kern="1200" dirty="0"/>
            <a:t>Mayer)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u="none" kern="1200" dirty="0"/>
            <a:t>-Αρχές δημιουργίας του εκπαιδευτικού υλικού (Σπανάκα &amp; Λιοναράκης)</a:t>
          </a:r>
        </a:p>
      </dsp:txBody>
      <dsp:txXfrm rot="10800000">
        <a:off x="5148210" y="1754628"/>
        <a:ext cx="1962805" cy="30626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24410-83E7-4CBD-8884-FAF18DE6B0C5}">
      <dsp:nvSpPr>
        <dsp:cNvPr id="0" name=""/>
        <dsp:cNvSpPr/>
      </dsp:nvSpPr>
      <dsp:spPr>
        <a:xfrm>
          <a:off x="2310" y="1243337"/>
          <a:ext cx="2815028" cy="1864663"/>
        </a:xfrm>
        <a:prstGeom prst="chevron">
          <a:avLst/>
        </a:prstGeom>
        <a:solidFill>
          <a:schemeClr val="accent4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Έρευνα</a:t>
          </a:r>
        </a:p>
      </dsp:txBody>
      <dsp:txXfrm>
        <a:off x="934642" y="1243337"/>
        <a:ext cx="950365" cy="1864663"/>
      </dsp:txXfrm>
    </dsp:sp>
    <dsp:sp modelId="{03B73DC4-CEC1-49CF-A48C-462B77FDBF7A}">
      <dsp:nvSpPr>
        <dsp:cNvPr id="0" name=""/>
        <dsp:cNvSpPr/>
      </dsp:nvSpPr>
      <dsp:spPr>
        <a:xfrm>
          <a:off x="2535835" y="1243337"/>
          <a:ext cx="2815028" cy="1864663"/>
        </a:xfrm>
        <a:prstGeom prst="chevron">
          <a:avLst/>
        </a:prstGeom>
        <a:solidFill>
          <a:schemeClr val="accent4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200" kern="1200" dirty="0"/>
        </a:p>
      </dsp:txBody>
      <dsp:txXfrm>
        <a:off x="3468167" y="1243337"/>
        <a:ext cx="950365" cy="1864663"/>
      </dsp:txXfrm>
    </dsp:sp>
    <dsp:sp modelId="{6A26D48B-908F-4B99-98BD-7139283FBC43}">
      <dsp:nvSpPr>
        <dsp:cNvPr id="0" name=""/>
        <dsp:cNvSpPr/>
      </dsp:nvSpPr>
      <dsp:spPr>
        <a:xfrm>
          <a:off x="5069361" y="1243337"/>
          <a:ext cx="2815028" cy="1864663"/>
        </a:xfrm>
        <a:prstGeom prst="chevron">
          <a:avLst/>
        </a:prstGeom>
        <a:solidFill>
          <a:schemeClr val="accent4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100" kern="1200" dirty="0"/>
        </a:p>
      </dsp:txBody>
      <dsp:txXfrm>
        <a:off x="6001693" y="1243337"/>
        <a:ext cx="950365" cy="18646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B49A5C-1CB8-4E70-89A4-CC9020CECC7D}">
      <dsp:nvSpPr>
        <dsp:cNvPr id="0" name=""/>
        <dsp:cNvSpPr/>
      </dsp:nvSpPr>
      <dsp:spPr>
        <a:xfrm rot="5400000">
          <a:off x="4884849" y="-2066116"/>
          <a:ext cx="594066" cy="487706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kern="1200" dirty="0"/>
            <a:t>Ποιοτική έρευνα</a:t>
          </a:r>
        </a:p>
      </dsp:txBody>
      <dsp:txXfrm rot="-5400000">
        <a:off x="2743349" y="104384"/>
        <a:ext cx="4848066" cy="536066"/>
      </dsp:txXfrm>
    </dsp:sp>
    <dsp:sp modelId="{3DF86507-EBAC-475F-881F-0C9137ECDADB}">
      <dsp:nvSpPr>
        <dsp:cNvPr id="0" name=""/>
        <dsp:cNvSpPr/>
      </dsp:nvSpPr>
      <dsp:spPr>
        <a:xfrm>
          <a:off x="0" y="1125"/>
          <a:ext cx="2743349" cy="74258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/>
            <a:t>Είδος έρευνας</a:t>
          </a:r>
        </a:p>
      </dsp:txBody>
      <dsp:txXfrm>
        <a:off x="36250" y="37375"/>
        <a:ext cx="2670849" cy="670082"/>
      </dsp:txXfrm>
    </dsp:sp>
    <dsp:sp modelId="{F7B9396D-D005-4080-A6D0-96AEC9FB040C}">
      <dsp:nvSpPr>
        <dsp:cNvPr id="0" name=""/>
        <dsp:cNvSpPr/>
      </dsp:nvSpPr>
      <dsp:spPr>
        <a:xfrm rot="5400000">
          <a:off x="4884849" y="-1286405"/>
          <a:ext cx="594066" cy="487706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kern="1200" dirty="0"/>
            <a:t>Σκόπιμη δειγματοληψία – 3 εκπαιδευτικοί πρωτοβάθμιας εκπαίδευσης</a:t>
          </a:r>
        </a:p>
      </dsp:txBody>
      <dsp:txXfrm rot="-5400000">
        <a:off x="2743349" y="884095"/>
        <a:ext cx="4848066" cy="536066"/>
      </dsp:txXfrm>
    </dsp:sp>
    <dsp:sp modelId="{B7645301-4473-448F-9925-70603154D6C8}">
      <dsp:nvSpPr>
        <dsp:cNvPr id="0" name=""/>
        <dsp:cNvSpPr/>
      </dsp:nvSpPr>
      <dsp:spPr>
        <a:xfrm>
          <a:off x="0" y="780836"/>
          <a:ext cx="2743349" cy="74258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/>
            <a:t>Δειγματοληψία</a:t>
          </a:r>
        </a:p>
      </dsp:txBody>
      <dsp:txXfrm>
        <a:off x="36250" y="817086"/>
        <a:ext cx="2670849" cy="670082"/>
      </dsp:txXfrm>
    </dsp:sp>
    <dsp:sp modelId="{B5AA0560-0651-434A-9016-5ED2DD9DB624}">
      <dsp:nvSpPr>
        <dsp:cNvPr id="0" name=""/>
        <dsp:cNvSpPr/>
      </dsp:nvSpPr>
      <dsp:spPr>
        <a:xfrm rot="5400000">
          <a:off x="4884849" y="-506693"/>
          <a:ext cx="594066" cy="487706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kern="1200" dirty="0"/>
            <a:t>Ποιοτική Ανάλυση Περιεχομένου</a:t>
          </a:r>
        </a:p>
      </dsp:txBody>
      <dsp:txXfrm rot="-5400000">
        <a:off x="2743349" y="1663807"/>
        <a:ext cx="4848066" cy="536066"/>
      </dsp:txXfrm>
    </dsp:sp>
    <dsp:sp modelId="{4CDA4AFD-C4ED-4CAB-BA82-0AFD5C345A0D}">
      <dsp:nvSpPr>
        <dsp:cNvPr id="0" name=""/>
        <dsp:cNvSpPr/>
      </dsp:nvSpPr>
      <dsp:spPr>
        <a:xfrm>
          <a:off x="0" y="1560548"/>
          <a:ext cx="2743349" cy="74258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/>
            <a:t>Μέθοδος</a:t>
          </a:r>
        </a:p>
      </dsp:txBody>
      <dsp:txXfrm>
        <a:off x="36250" y="1596798"/>
        <a:ext cx="2670849" cy="6700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3C6D7E-5C5E-4685-94A3-407C3D718B14}">
      <dsp:nvSpPr>
        <dsp:cNvPr id="0" name=""/>
        <dsp:cNvSpPr/>
      </dsp:nvSpPr>
      <dsp:spPr>
        <a:xfrm rot="5400000">
          <a:off x="-214540" y="217478"/>
          <a:ext cx="1430271" cy="100119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Ερευνητικό ερώτημα 1</a:t>
          </a:r>
        </a:p>
      </dsp:txBody>
      <dsp:txXfrm rot="-5400000">
        <a:off x="1" y="503532"/>
        <a:ext cx="1001190" cy="429081"/>
      </dsp:txXfrm>
    </dsp:sp>
    <dsp:sp modelId="{73C4D096-4775-49CE-A18A-F16AAE326918}">
      <dsp:nvSpPr>
        <dsp:cNvPr id="0" name=""/>
        <dsp:cNvSpPr/>
      </dsp:nvSpPr>
      <dsp:spPr>
        <a:xfrm rot="5400000">
          <a:off x="3924188" y="-2920060"/>
          <a:ext cx="929676" cy="67756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800" kern="1200" dirty="0"/>
            <a:t>Το ΕΥ διέπεται από τις αρχές και τη μεθοδολογία της ΕξΑΕ</a:t>
          </a:r>
        </a:p>
      </dsp:txBody>
      <dsp:txXfrm rot="-5400000">
        <a:off x="1001190" y="48321"/>
        <a:ext cx="6730290" cy="838910"/>
      </dsp:txXfrm>
    </dsp:sp>
    <dsp:sp modelId="{EA839EAE-00FD-4D59-BB57-BAF5A315BB16}">
      <dsp:nvSpPr>
        <dsp:cNvPr id="0" name=""/>
        <dsp:cNvSpPr/>
      </dsp:nvSpPr>
      <dsp:spPr>
        <a:xfrm rot="5400000">
          <a:off x="-214540" y="1451508"/>
          <a:ext cx="1430271" cy="100119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Ερευνητικό ερώτημα 2</a:t>
          </a:r>
        </a:p>
      </dsp:txBody>
      <dsp:txXfrm rot="-5400000">
        <a:off x="1" y="1737562"/>
        <a:ext cx="1001190" cy="429081"/>
      </dsp:txXfrm>
    </dsp:sp>
    <dsp:sp modelId="{AA3D7D25-6390-4888-93E4-8098A5BAF19A}">
      <dsp:nvSpPr>
        <dsp:cNvPr id="0" name=""/>
        <dsp:cNvSpPr/>
      </dsp:nvSpPr>
      <dsp:spPr>
        <a:xfrm rot="5400000">
          <a:off x="3924188" y="-1686030"/>
          <a:ext cx="929676" cy="67756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800" kern="1200" dirty="0"/>
            <a:t>Το ΕΥ έχει δημιουργηθεί σύμφωνα με τις αρχές της Πολυμεσικής Μάθησης</a:t>
          </a:r>
        </a:p>
      </dsp:txBody>
      <dsp:txXfrm rot="-5400000">
        <a:off x="1001190" y="1282351"/>
        <a:ext cx="6730290" cy="838910"/>
      </dsp:txXfrm>
    </dsp:sp>
    <dsp:sp modelId="{2D496CE2-E820-4E47-A55F-96D6AAE750B0}">
      <dsp:nvSpPr>
        <dsp:cNvPr id="0" name=""/>
        <dsp:cNvSpPr/>
      </dsp:nvSpPr>
      <dsp:spPr>
        <a:xfrm rot="5400000">
          <a:off x="-214540" y="2685539"/>
          <a:ext cx="1430271" cy="100119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Δυνατά σημεία</a:t>
          </a:r>
        </a:p>
      </dsp:txBody>
      <dsp:txXfrm rot="-5400000">
        <a:off x="1" y="2971593"/>
        <a:ext cx="1001190" cy="429081"/>
      </dsp:txXfrm>
    </dsp:sp>
    <dsp:sp modelId="{85483D3D-40C6-46A2-B321-78975C6D2D38}">
      <dsp:nvSpPr>
        <dsp:cNvPr id="0" name=""/>
        <dsp:cNvSpPr/>
      </dsp:nvSpPr>
      <dsp:spPr>
        <a:xfrm rot="5400000">
          <a:off x="3924188" y="-452000"/>
          <a:ext cx="929676" cy="67756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363538" lvl="1" indent="-187325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050" kern="1200" dirty="0"/>
            <a:t>Τμηματική παρουσίαση ΕΥ με πολυμεσικό τρόπο</a:t>
          </a:r>
        </a:p>
        <a:p>
          <a:pPr marL="363538" lvl="1" indent="-187325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050" kern="1200" dirty="0"/>
            <a:t>Ξεκάθαρες οδηγίες</a:t>
          </a:r>
        </a:p>
        <a:p>
          <a:pPr marL="363538" lvl="1" indent="-187325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050" kern="1200" dirty="0"/>
            <a:t>Όμορφες χρωματικές επιλογές</a:t>
          </a:r>
        </a:p>
        <a:p>
          <a:pPr marL="363538" lvl="1" indent="-187325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050" kern="1200" dirty="0"/>
            <a:t>Μικρή έκταση ΕΥ προσαρμοσμένη στη μικρή ηλικία των μαθητών</a:t>
          </a:r>
        </a:p>
        <a:p>
          <a:pPr marL="363538" lvl="1" indent="-187325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050" kern="1200" dirty="0"/>
            <a:t>Δραστηριότητες ανατροφοδότησης και προσωπικής έκφρασης</a:t>
          </a:r>
        </a:p>
        <a:p>
          <a:pPr marL="363538" lvl="1" indent="-187325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050" kern="1200" dirty="0"/>
            <a:t>Δραστηριότητες ΕΠ οι οποίες ζωντανεύουν και προσδίδουν διαδραστικότητα στο ΕΥ</a:t>
          </a:r>
        </a:p>
      </dsp:txBody>
      <dsp:txXfrm rot="-5400000">
        <a:off x="1001190" y="2516381"/>
        <a:ext cx="6730290" cy="8389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ransition spd="med">
    <p:pull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chamilo.datacenter.uoc.gr/metchamilo/courses/HLIAKOMASSYSTHMA/index.php?id_session=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28AC31BB-1965-4F02-8FFB-8CBDC082E721}"/>
              </a:ext>
            </a:extLst>
          </p:cNvPr>
          <p:cNvSpPr/>
          <p:nvPr/>
        </p:nvSpPr>
        <p:spPr>
          <a:xfrm>
            <a:off x="1456481" y="1661251"/>
            <a:ext cx="7416824" cy="187220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19497" y="1595171"/>
            <a:ext cx="6430090" cy="1872208"/>
          </a:xfrm>
        </p:spPr>
        <p:txBody>
          <a:bodyPr>
            <a:noAutofit/>
          </a:bodyPr>
          <a:lstStyle/>
          <a:p>
            <a:r>
              <a:rPr lang="el-GR" sz="2400" dirty="0"/>
              <a:t>Σχεδιασμός, υλοποίηση και αποτίμηση μιας ολοκληρωμένης παρέμβασης συμπληρωματικής σχολικής ΕξΑΕ με τη χρήση εφαρμογών επαυξημένης πραγματικότητας για τη διδασκαλία του ηλιακού συστήματος στην προσχολική αγωγή.</a:t>
            </a:r>
            <a:endParaRPr lang="el-GR" sz="1200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</a:t>
            </a:r>
            <a:r>
              <a:rPr kumimoji="0" lang="el-GR" sz="20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l-GR" sz="2000" b="0" i="1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2022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668621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Φραγκιουδάκη Χριστίνη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276795"/>
              </p:ext>
            </p:extLst>
          </p:nvPr>
        </p:nvGraphicFramePr>
        <p:xfrm>
          <a:off x="1907080" y="4767332"/>
          <a:ext cx="6096000" cy="70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Μαρία Ιβρίντελη</a:t>
                      </a:r>
                    </a:p>
                    <a:p>
                      <a:pPr algn="ctr"/>
                      <a:r>
                        <a:rPr lang="el-GR" sz="135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Επ. Καθηγήτρια  ΠΤΔΕ Πανεπιστήμιο Κρήτης</a:t>
                      </a:r>
                      <a:endParaRPr lang="el-GR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Καλογιαννάκης Μιχάλης</a:t>
                      </a:r>
                    </a:p>
                    <a:p>
                      <a:pPr algn="ctr"/>
                      <a:r>
                        <a:rPr lang="el-GR" sz="135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Καθηγητής στο ΠΤΠΕ Πανεπιστημίου Κρήτης</a:t>
                      </a:r>
                      <a:endParaRPr lang="el-GR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Κλεισαρχάκης Μιχάλης</a:t>
                      </a:r>
                    </a:p>
                    <a:p>
                      <a:pPr algn="ctr"/>
                      <a:r>
                        <a:rPr lang="el-GR" sz="135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ΕΔΙΠ στο ΠΤΔΕ Πανεπιστημίου Κρήτης</a:t>
                      </a:r>
                      <a:endParaRPr lang="el-GR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4700" y="432569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Βέλος: Ραβδωτό δεξιό 6">
            <a:extLst>
              <a:ext uri="{FF2B5EF4-FFF2-40B4-BE49-F238E27FC236}">
                <a16:creationId xmlns:a16="http://schemas.microsoft.com/office/drawing/2014/main" id="{C9A282DD-0B5F-4F05-98CA-7E73B99E93FB}"/>
              </a:ext>
            </a:extLst>
          </p:cNvPr>
          <p:cNvSpPr/>
          <p:nvPr/>
        </p:nvSpPr>
        <p:spPr>
          <a:xfrm>
            <a:off x="603890" y="1440517"/>
            <a:ext cx="7729676" cy="5131539"/>
          </a:xfrm>
          <a:prstGeom prst="strip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2F57B4AF-A531-4008-B389-8F06C7AFAC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9289358"/>
              </p:ext>
            </p:extLst>
          </p:nvPr>
        </p:nvGraphicFramePr>
        <p:xfrm>
          <a:off x="653410" y="1831489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Τίτλος 2">
            <a:extLst>
              <a:ext uri="{FF2B5EF4-FFF2-40B4-BE49-F238E27FC236}">
                <a16:creationId xmlns:a16="http://schemas.microsoft.com/office/drawing/2014/main" id="{C51F762B-970E-4846-9013-CB7A5045A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6. Δημιουργία Εκπαιδευτικού Υλικού (2/4)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A18184-AD27-4856-9F3C-1638D2A7426A}"/>
              </a:ext>
            </a:extLst>
          </p:cNvPr>
          <p:cNvSpPr txBox="1"/>
          <p:nvPr/>
        </p:nvSpPr>
        <p:spPr>
          <a:xfrm>
            <a:off x="4067944" y="3573016"/>
            <a:ext cx="17281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100" dirty="0">
                <a:solidFill>
                  <a:schemeClr val="bg1"/>
                </a:solidFill>
                <a:latin typeface="+mn-lt"/>
              </a:rPr>
              <a:t>Συλλογή πληροφοριών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498D63-9605-4D0D-BB93-8F42EDF02658}"/>
              </a:ext>
            </a:extLst>
          </p:cNvPr>
          <p:cNvSpPr txBox="1"/>
          <p:nvPr/>
        </p:nvSpPr>
        <p:spPr>
          <a:xfrm>
            <a:off x="6588224" y="3308796"/>
            <a:ext cx="17281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100" dirty="0">
                <a:solidFill>
                  <a:schemeClr val="bg1"/>
                </a:solidFill>
                <a:latin typeface="+mn-lt"/>
              </a:rPr>
              <a:t>Σύνθεση στοιχείων –</a:t>
            </a:r>
          </a:p>
          <a:p>
            <a:r>
              <a:rPr lang="el-GR" sz="2100" dirty="0">
                <a:solidFill>
                  <a:schemeClr val="bg1"/>
                </a:solidFill>
                <a:latin typeface="+mn-lt"/>
              </a:rPr>
              <a:t>Δημιουργία νέου υλικού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CB10F5-95CC-4354-B3B0-7B4A483569C8}"/>
              </a:ext>
            </a:extLst>
          </p:cNvPr>
          <p:cNvSpPr txBox="1"/>
          <p:nvPr/>
        </p:nvSpPr>
        <p:spPr>
          <a:xfrm>
            <a:off x="1143000" y="2175882"/>
            <a:ext cx="4471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Υλοποίηση Εκπαιδευτικού Υλικού</a:t>
            </a:r>
          </a:p>
        </p:txBody>
      </p:sp>
    </p:spTree>
    <p:extLst>
      <p:ext uri="{BB962C8B-B14F-4D97-AF65-F5344CB8AC3E}">
        <p14:creationId xmlns:p14="http://schemas.microsoft.com/office/powerpoint/2010/main" val="701991978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C51F762B-970E-4846-9013-CB7A5045A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6. Δημιουργία Εκπαιδευτικού Υλικού (3/4)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A18184-AD27-4856-9F3C-1638D2A7426A}"/>
              </a:ext>
            </a:extLst>
          </p:cNvPr>
          <p:cNvSpPr txBox="1"/>
          <p:nvPr/>
        </p:nvSpPr>
        <p:spPr>
          <a:xfrm>
            <a:off x="4067944" y="3573016"/>
            <a:ext cx="17281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100" dirty="0">
                <a:solidFill>
                  <a:schemeClr val="bg1"/>
                </a:solidFill>
                <a:latin typeface="+mn-lt"/>
              </a:rPr>
              <a:t>Συλλογή πληροφοριών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498D63-9605-4D0D-BB93-8F42EDF02658}"/>
              </a:ext>
            </a:extLst>
          </p:cNvPr>
          <p:cNvSpPr txBox="1"/>
          <p:nvPr/>
        </p:nvSpPr>
        <p:spPr>
          <a:xfrm>
            <a:off x="6588224" y="3308796"/>
            <a:ext cx="17281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100" dirty="0">
                <a:solidFill>
                  <a:schemeClr val="bg1"/>
                </a:solidFill>
                <a:latin typeface="+mn-lt"/>
              </a:rPr>
              <a:t>Σύνθεση στοιχείων –</a:t>
            </a:r>
          </a:p>
          <a:p>
            <a:r>
              <a:rPr lang="el-GR" sz="2100" dirty="0">
                <a:solidFill>
                  <a:schemeClr val="bg1"/>
                </a:solidFill>
                <a:latin typeface="+mn-lt"/>
              </a:rPr>
              <a:t>Δημιουργία νέου υλικού</a:t>
            </a: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7583FDCC-41F4-4D66-BAEA-396923D8BF2B}"/>
              </a:ext>
            </a:extLst>
          </p:cNvPr>
          <p:cNvSpPr/>
          <p:nvPr/>
        </p:nvSpPr>
        <p:spPr>
          <a:xfrm>
            <a:off x="1245865" y="1700808"/>
            <a:ext cx="7372350" cy="4320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628BC-C1AE-49AA-A481-840086966DA7}"/>
              </a:ext>
            </a:extLst>
          </p:cNvPr>
          <p:cNvSpPr txBox="1"/>
          <p:nvPr/>
        </p:nvSpPr>
        <p:spPr>
          <a:xfrm>
            <a:off x="1475656" y="2996952"/>
            <a:ext cx="7372350" cy="286013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/>
              <a:t>Plotagon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/>
              <a:t>Doodly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/>
              <a:t>Biteable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/>
              <a:t>Youtube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/>
              <a:t>Padlet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/>
              <a:t>Learning apps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/>
              <a:t>Assembr Edu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/>
              <a:t>Quiver Vision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/>
              <a:t>BlippAR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/>
              <a:t>Windows Movie Maker</a:t>
            </a:r>
            <a:endParaRPr lang="el-G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D0E036-CC09-43E5-97D5-3EE471B781E6}"/>
              </a:ext>
            </a:extLst>
          </p:cNvPr>
          <p:cNvSpPr txBox="1"/>
          <p:nvPr/>
        </p:nvSpPr>
        <p:spPr>
          <a:xfrm>
            <a:off x="1619672" y="1844825"/>
            <a:ext cx="6895678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800" b="1" dirty="0">
                <a:solidFill>
                  <a:srgbClr val="931B1B"/>
                </a:solidFill>
              </a:rPr>
              <a:t>Ψηφιακά εργαλεία</a:t>
            </a:r>
            <a:r>
              <a:rPr lang="en-US" sz="2800" b="1" dirty="0">
                <a:solidFill>
                  <a:srgbClr val="931B1B"/>
                </a:solidFill>
              </a:rPr>
              <a:t> </a:t>
            </a:r>
            <a:r>
              <a:rPr lang="el-GR" sz="2800" b="1" dirty="0">
                <a:solidFill>
                  <a:srgbClr val="931B1B"/>
                </a:solidFill>
              </a:rPr>
              <a:t>που χρησιμοποιήθηκαν</a:t>
            </a:r>
            <a:r>
              <a:rPr lang="el-GR" sz="2800" dirty="0">
                <a:solidFill>
                  <a:srgbClr val="931B1B"/>
                </a:solidFill>
              </a:rPr>
              <a:t>:</a:t>
            </a:r>
          </a:p>
        </p:txBody>
      </p:sp>
      <p:cxnSp>
        <p:nvCxnSpPr>
          <p:cNvPr id="15" name="Ευθεία γραμμή σύνδεσης 14">
            <a:extLst>
              <a:ext uri="{FF2B5EF4-FFF2-40B4-BE49-F238E27FC236}">
                <a16:creationId xmlns:a16="http://schemas.microsoft.com/office/drawing/2014/main" id="{30D5A014-FECE-46E1-8E8B-6246CFAB73A1}"/>
              </a:ext>
            </a:extLst>
          </p:cNvPr>
          <p:cNvCxnSpPr/>
          <p:nvPr/>
        </p:nvCxnSpPr>
        <p:spPr>
          <a:xfrm>
            <a:off x="1256576" y="2708920"/>
            <a:ext cx="7372350" cy="0"/>
          </a:xfrm>
          <a:prstGeom prst="line">
            <a:avLst/>
          </a:prstGeom>
          <a:ln w="19050">
            <a:solidFill>
              <a:srgbClr val="5E9D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406974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C51F762B-970E-4846-9013-CB7A5045A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6. Δημιουργία Εκπαιδευτικού Υλικού (4/4)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A18184-AD27-4856-9F3C-1638D2A7426A}"/>
              </a:ext>
            </a:extLst>
          </p:cNvPr>
          <p:cNvSpPr txBox="1"/>
          <p:nvPr/>
        </p:nvSpPr>
        <p:spPr>
          <a:xfrm>
            <a:off x="4067944" y="3573016"/>
            <a:ext cx="17281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100" dirty="0">
                <a:solidFill>
                  <a:schemeClr val="bg1"/>
                </a:solidFill>
                <a:latin typeface="+mn-lt"/>
              </a:rPr>
              <a:t>Συλλογή πληροφοριών</a:t>
            </a:r>
          </a:p>
        </p:txBody>
      </p:sp>
      <p:pic>
        <p:nvPicPr>
          <p:cNvPr id="2" name="Εικόνα 1">
            <a:hlinkClick r:id="rId2"/>
            <a:extLst>
              <a:ext uri="{FF2B5EF4-FFF2-40B4-BE49-F238E27FC236}">
                <a16:creationId xmlns:a16="http://schemas.microsoft.com/office/drawing/2014/main" id="{F5ACF12E-B675-4FE8-A54C-E5DB12863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031" y="2132856"/>
            <a:ext cx="5553937" cy="40419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9763CA-4E60-4857-8EC0-53D4A9B8AC9B}"/>
              </a:ext>
            </a:extLst>
          </p:cNvPr>
          <p:cNvSpPr txBox="1"/>
          <p:nvPr/>
        </p:nvSpPr>
        <p:spPr>
          <a:xfrm>
            <a:off x="1691680" y="1479009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931B1B"/>
                </a:solidFill>
                <a:latin typeface="+mn-lt"/>
              </a:rPr>
              <a:t>Περιήγηση και περιγραφή εκπαιδευτικού υλικού</a:t>
            </a:r>
          </a:p>
        </p:txBody>
      </p:sp>
    </p:spTree>
    <p:extLst>
      <p:ext uri="{BB962C8B-B14F-4D97-AF65-F5344CB8AC3E}">
        <p14:creationId xmlns:p14="http://schemas.microsoft.com/office/powerpoint/2010/main" val="3699322300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7. Μεθοδολογία</a:t>
            </a:r>
            <a:endParaRPr lang="el-GR" sz="40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F0004DCB-F601-4E3C-92C0-3E2989F015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115557"/>
              </p:ext>
            </p:extLst>
          </p:nvPr>
        </p:nvGraphicFramePr>
        <p:xfrm>
          <a:off x="1056040" y="1412776"/>
          <a:ext cx="7620416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02BB4962-F835-47B3-96C5-758FD11BA5E2}"/>
              </a:ext>
            </a:extLst>
          </p:cNvPr>
          <p:cNvGrpSpPr/>
          <p:nvPr/>
        </p:nvGrpSpPr>
        <p:grpSpPr>
          <a:xfrm>
            <a:off x="1043607" y="3760077"/>
            <a:ext cx="7620415" cy="705419"/>
            <a:chOff x="1056928" y="4149080"/>
            <a:chExt cx="7620415" cy="858611"/>
          </a:xfrm>
        </p:grpSpPr>
        <p:grpSp>
          <p:nvGrpSpPr>
            <p:cNvPr id="5" name="Ομάδα 4">
              <a:extLst>
                <a:ext uri="{FF2B5EF4-FFF2-40B4-BE49-F238E27FC236}">
                  <a16:creationId xmlns:a16="http://schemas.microsoft.com/office/drawing/2014/main" id="{0ABD019E-DD89-49FC-86B3-6A3FE321F80E}"/>
                </a:ext>
              </a:extLst>
            </p:cNvPr>
            <p:cNvGrpSpPr/>
            <p:nvPr/>
          </p:nvGrpSpPr>
          <p:grpSpPr>
            <a:xfrm>
              <a:off x="1056928" y="4149080"/>
              <a:ext cx="2743349" cy="858611"/>
              <a:chOff x="0" y="1300"/>
              <a:chExt cx="2743349" cy="858611"/>
            </a:xfrm>
          </p:grpSpPr>
          <p:sp>
            <p:nvSpPr>
              <p:cNvPr id="6" name="Ορθογώνιο: Στρογγύλεμα γωνιών 5">
                <a:extLst>
                  <a:ext uri="{FF2B5EF4-FFF2-40B4-BE49-F238E27FC236}">
                    <a16:creationId xmlns:a16="http://schemas.microsoft.com/office/drawing/2014/main" id="{B55A99B0-70E9-4765-A7D5-24E81DC8E6ED}"/>
                  </a:ext>
                </a:extLst>
              </p:cNvPr>
              <p:cNvSpPr/>
              <p:nvPr/>
            </p:nvSpPr>
            <p:spPr>
              <a:xfrm>
                <a:off x="0" y="1300"/>
                <a:ext cx="2743349" cy="858611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" name="Ορθογώνιο: Στρογγύλεμα γωνιών 4">
                <a:extLst>
                  <a:ext uri="{FF2B5EF4-FFF2-40B4-BE49-F238E27FC236}">
                    <a16:creationId xmlns:a16="http://schemas.microsoft.com/office/drawing/2014/main" id="{4F2D5BC2-6D1D-497A-ADAE-EA7A6BEECA2C}"/>
                  </a:ext>
                </a:extLst>
              </p:cNvPr>
              <p:cNvSpPr txBox="1"/>
              <p:nvPr/>
            </p:nvSpPr>
            <p:spPr>
              <a:xfrm>
                <a:off x="41914" y="43214"/>
                <a:ext cx="2659521" cy="77478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6680" tIns="53340" rIns="106680" bIns="53340" numCol="1" spcCol="1270" anchor="ctr" anchorCtr="0">
                <a:noAutofit/>
              </a:bodyPr>
              <a:lstStyle/>
              <a:p>
                <a:pPr marL="0" lvl="0" indent="0" algn="ct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l-GR" kern="1200" dirty="0"/>
                  <a:t>Μέσα συλλογής δεδομένων</a:t>
                </a:r>
              </a:p>
            </p:txBody>
          </p:sp>
        </p:grpSp>
        <p:grpSp>
          <p:nvGrpSpPr>
            <p:cNvPr id="8" name="Ομάδα 7">
              <a:extLst>
                <a:ext uri="{FF2B5EF4-FFF2-40B4-BE49-F238E27FC236}">
                  <a16:creationId xmlns:a16="http://schemas.microsoft.com/office/drawing/2014/main" id="{41DB60CE-E5C3-439A-AEFC-7E1810A9D581}"/>
                </a:ext>
              </a:extLst>
            </p:cNvPr>
            <p:cNvGrpSpPr/>
            <p:nvPr/>
          </p:nvGrpSpPr>
          <p:grpSpPr>
            <a:xfrm>
              <a:off x="3800277" y="4234941"/>
              <a:ext cx="4877066" cy="686888"/>
              <a:chOff x="2743349" y="1890246"/>
              <a:chExt cx="4877066" cy="686888"/>
            </a:xfrm>
          </p:grpSpPr>
          <p:sp>
            <p:nvSpPr>
              <p:cNvPr id="9" name="Ορθογώνιο: Στρογγύλεμα επάνω γωνιών 8">
                <a:extLst>
                  <a:ext uri="{FF2B5EF4-FFF2-40B4-BE49-F238E27FC236}">
                    <a16:creationId xmlns:a16="http://schemas.microsoft.com/office/drawing/2014/main" id="{EB4F2147-41AB-483E-8A88-BED13D655A0D}"/>
                  </a:ext>
                </a:extLst>
              </p:cNvPr>
              <p:cNvSpPr/>
              <p:nvPr/>
            </p:nvSpPr>
            <p:spPr>
              <a:xfrm rot="5400000">
                <a:off x="4838438" y="-204843"/>
                <a:ext cx="686888" cy="4877066"/>
              </a:xfrm>
              <a:prstGeom prst="round2SameRect">
                <a:avLst/>
              </a:prstGeom>
            </p:spPr>
            <p:style>
              <a:lnRef idx="2">
                <a:schemeClr val="accent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0" name="Ορθογώνιο: Στρογγύλεμα επάνω γωνιών 4">
                <a:extLst>
                  <a:ext uri="{FF2B5EF4-FFF2-40B4-BE49-F238E27FC236}">
                    <a16:creationId xmlns:a16="http://schemas.microsoft.com/office/drawing/2014/main" id="{2610C6C4-7CC1-4674-912D-CE7E1F5343D8}"/>
                  </a:ext>
                </a:extLst>
              </p:cNvPr>
              <p:cNvSpPr txBox="1"/>
              <p:nvPr/>
            </p:nvSpPr>
            <p:spPr>
              <a:xfrm>
                <a:off x="2952328" y="1923776"/>
                <a:ext cx="4634557" cy="61982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8580" tIns="34290" rIns="68580" bIns="34290" numCol="1" spcCol="1270" anchor="ctr" anchorCtr="0">
                <a:noAutofit/>
              </a:bodyPr>
              <a:lstStyle/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l-GR" sz="1800" kern="1200" dirty="0"/>
                  <a:t>Ερωτηματολόγια ανοικτών ερωτήσεων</a:t>
                </a:r>
              </a:p>
            </p:txBody>
          </p:sp>
        </p:grpSp>
      </p:grpSp>
      <p:grpSp>
        <p:nvGrpSpPr>
          <p:cNvPr id="12" name="Ομάδα 11">
            <a:extLst>
              <a:ext uri="{FF2B5EF4-FFF2-40B4-BE49-F238E27FC236}">
                <a16:creationId xmlns:a16="http://schemas.microsoft.com/office/drawing/2014/main" id="{8F323B26-E654-48D0-9B09-F31DFF4A2817}"/>
              </a:ext>
            </a:extLst>
          </p:cNvPr>
          <p:cNvGrpSpPr/>
          <p:nvPr/>
        </p:nvGrpSpPr>
        <p:grpSpPr>
          <a:xfrm>
            <a:off x="1035725" y="4499933"/>
            <a:ext cx="7620415" cy="705419"/>
            <a:chOff x="1056928" y="4149080"/>
            <a:chExt cx="7620415" cy="858611"/>
          </a:xfrm>
        </p:grpSpPr>
        <p:grpSp>
          <p:nvGrpSpPr>
            <p:cNvPr id="13" name="Ομάδα 12">
              <a:extLst>
                <a:ext uri="{FF2B5EF4-FFF2-40B4-BE49-F238E27FC236}">
                  <a16:creationId xmlns:a16="http://schemas.microsoft.com/office/drawing/2014/main" id="{72FBF9DD-F79F-45B7-B460-416B2FC3A0AF}"/>
                </a:ext>
              </a:extLst>
            </p:cNvPr>
            <p:cNvGrpSpPr/>
            <p:nvPr/>
          </p:nvGrpSpPr>
          <p:grpSpPr>
            <a:xfrm>
              <a:off x="1056928" y="4149080"/>
              <a:ext cx="2743349" cy="858611"/>
              <a:chOff x="0" y="1300"/>
              <a:chExt cx="2743349" cy="858611"/>
            </a:xfrm>
          </p:grpSpPr>
          <p:sp>
            <p:nvSpPr>
              <p:cNvPr id="17" name="Ορθογώνιο: Στρογγύλεμα γωνιών 16">
                <a:extLst>
                  <a:ext uri="{FF2B5EF4-FFF2-40B4-BE49-F238E27FC236}">
                    <a16:creationId xmlns:a16="http://schemas.microsoft.com/office/drawing/2014/main" id="{F4CE1548-029E-40FD-A3C1-99A3228AED88}"/>
                  </a:ext>
                </a:extLst>
              </p:cNvPr>
              <p:cNvSpPr/>
              <p:nvPr/>
            </p:nvSpPr>
            <p:spPr>
              <a:xfrm>
                <a:off x="0" y="1300"/>
                <a:ext cx="2743349" cy="858611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Ορθογώνιο: Στρογγύλεμα γωνιών 4">
                <a:extLst>
                  <a:ext uri="{FF2B5EF4-FFF2-40B4-BE49-F238E27FC236}">
                    <a16:creationId xmlns:a16="http://schemas.microsoft.com/office/drawing/2014/main" id="{6FAC0C79-6E90-468A-BF3A-A31B12E41094}"/>
                  </a:ext>
                </a:extLst>
              </p:cNvPr>
              <p:cNvSpPr txBox="1"/>
              <p:nvPr/>
            </p:nvSpPr>
            <p:spPr>
              <a:xfrm>
                <a:off x="41914" y="43213"/>
                <a:ext cx="2659521" cy="73083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6680" tIns="53340" rIns="106680" bIns="53340" numCol="1" spcCol="1270" anchor="ctr" anchorCtr="0">
                <a:noAutofit/>
              </a:bodyPr>
              <a:lstStyle/>
              <a:p>
                <a:pPr marL="0" lvl="0" indent="0" algn="ct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l-GR" kern="1200" dirty="0"/>
                  <a:t>Επεξεργασία δεδομένων</a:t>
                </a:r>
              </a:p>
            </p:txBody>
          </p:sp>
        </p:grpSp>
        <p:grpSp>
          <p:nvGrpSpPr>
            <p:cNvPr id="14" name="Ομάδα 13">
              <a:extLst>
                <a:ext uri="{FF2B5EF4-FFF2-40B4-BE49-F238E27FC236}">
                  <a16:creationId xmlns:a16="http://schemas.microsoft.com/office/drawing/2014/main" id="{E39231E9-7A0F-4B04-ACF9-B0CF7848C7FF}"/>
                </a:ext>
              </a:extLst>
            </p:cNvPr>
            <p:cNvGrpSpPr/>
            <p:nvPr/>
          </p:nvGrpSpPr>
          <p:grpSpPr>
            <a:xfrm>
              <a:off x="3800277" y="4234941"/>
              <a:ext cx="4877066" cy="686888"/>
              <a:chOff x="2743349" y="1890246"/>
              <a:chExt cx="4877066" cy="686888"/>
            </a:xfrm>
          </p:grpSpPr>
          <p:sp>
            <p:nvSpPr>
              <p:cNvPr id="15" name="Ορθογώνιο: Στρογγύλεμα επάνω γωνιών 14">
                <a:extLst>
                  <a:ext uri="{FF2B5EF4-FFF2-40B4-BE49-F238E27FC236}">
                    <a16:creationId xmlns:a16="http://schemas.microsoft.com/office/drawing/2014/main" id="{69CE18FF-2554-432B-824B-BF26B6EB184E}"/>
                  </a:ext>
                </a:extLst>
              </p:cNvPr>
              <p:cNvSpPr/>
              <p:nvPr/>
            </p:nvSpPr>
            <p:spPr>
              <a:xfrm rot="5400000">
                <a:off x="4838438" y="-204843"/>
                <a:ext cx="686888" cy="4877066"/>
              </a:xfrm>
              <a:prstGeom prst="round2SameRect">
                <a:avLst/>
              </a:prstGeom>
            </p:spPr>
            <p:style>
              <a:lnRef idx="2">
                <a:schemeClr val="accent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Ορθογώνιο: Στρογγύλεμα επάνω γωνιών 4">
                <a:extLst>
                  <a:ext uri="{FF2B5EF4-FFF2-40B4-BE49-F238E27FC236}">
                    <a16:creationId xmlns:a16="http://schemas.microsoft.com/office/drawing/2014/main" id="{B7EDA573-3458-4CFC-9422-7F8A2501C441}"/>
                  </a:ext>
                </a:extLst>
              </p:cNvPr>
              <p:cNvSpPr txBox="1"/>
              <p:nvPr/>
            </p:nvSpPr>
            <p:spPr>
              <a:xfrm>
                <a:off x="2939896" y="1923776"/>
                <a:ext cx="4646989" cy="61982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8580" tIns="34290" rIns="68580" bIns="34290" numCol="1" spcCol="1270" anchor="ctr" anchorCtr="0">
                <a:noAutofit/>
              </a:bodyPr>
              <a:lstStyle/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l-GR" sz="1800" kern="1200" dirty="0"/>
                  <a:t>Μονάδα ανάλυσης: λεκτικό σύνολο με αυτοτελές εννοιολογικό περιεχόμενο</a:t>
                </a:r>
              </a:p>
            </p:txBody>
          </p:sp>
        </p:grpSp>
      </p:grpSp>
      <p:grpSp>
        <p:nvGrpSpPr>
          <p:cNvPr id="19" name="Ομάδα 18">
            <a:extLst>
              <a:ext uri="{FF2B5EF4-FFF2-40B4-BE49-F238E27FC236}">
                <a16:creationId xmlns:a16="http://schemas.microsoft.com/office/drawing/2014/main" id="{719CB3DF-0962-486B-9D0C-35018D678435}"/>
              </a:ext>
            </a:extLst>
          </p:cNvPr>
          <p:cNvGrpSpPr/>
          <p:nvPr/>
        </p:nvGrpSpPr>
        <p:grpSpPr>
          <a:xfrm>
            <a:off x="1035725" y="5247542"/>
            <a:ext cx="7620415" cy="917762"/>
            <a:chOff x="1056928" y="4149080"/>
            <a:chExt cx="7620415" cy="858611"/>
          </a:xfrm>
        </p:grpSpPr>
        <p:grpSp>
          <p:nvGrpSpPr>
            <p:cNvPr id="20" name="Ομάδα 19">
              <a:extLst>
                <a:ext uri="{FF2B5EF4-FFF2-40B4-BE49-F238E27FC236}">
                  <a16:creationId xmlns:a16="http://schemas.microsoft.com/office/drawing/2014/main" id="{991F5E56-8E25-47F8-82E7-A0D1BFDB0BBF}"/>
                </a:ext>
              </a:extLst>
            </p:cNvPr>
            <p:cNvGrpSpPr/>
            <p:nvPr/>
          </p:nvGrpSpPr>
          <p:grpSpPr>
            <a:xfrm>
              <a:off x="1056928" y="4149080"/>
              <a:ext cx="2743349" cy="858611"/>
              <a:chOff x="0" y="1300"/>
              <a:chExt cx="2743349" cy="858611"/>
            </a:xfrm>
          </p:grpSpPr>
          <p:sp>
            <p:nvSpPr>
              <p:cNvPr id="24" name="Ορθογώνιο: Στρογγύλεμα γωνιών 23">
                <a:extLst>
                  <a:ext uri="{FF2B5EF4-FFF2-40B4-BE49-F238E27FC236}">
                    <a16:creationId xmlns:a16="http://schemas.microsoft.com/office/drawing/2014/main" id="{E6EF6CF0-58AB-43D7-A684-13E1D9D3E1AD}"/>
                  </a:ext>
                </a:extLst>
              </p:cNvPr>
              <p:cNvSpPr/>
              <p:nvPr/>
            </p:nvSpPr>
            <p:spPr>
              <a:xfrm>
                <a:off x="0" y="1300"/>
                <a:ext cx="2743349" cy="858611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5" name="Ορθογώνιο: Στρογγύλεμα γωνιών 4">
                <a:extLst>
                  <a:ext uri="{FF2B5EF4-FFF2-40B4-BE49-F238E27FC236}">
                    <a16:creationId xmlns:a16="http://schemas.microsoft.com/office/drawing/2014/main" id="{C47CA67B-D608-4461-8195-9EAD68AD1843}"/>
                  </a:ext>
                </a:extLst>
              </p:cNvPr>
              <p:cNvSpPr txBox="1"/>
              <p:nvPr/>
            </p:nvSpPr>
            <p:spPr>
              <a:xfrm>
                <a:off x="41914" y="43214"/>
                <a:ext cx="2659521" cy="77478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6680" tIns="53340" rIns="106680" bIns="53340" numCol="1" spcCol="1270" anchor="ctr" anchorCtr="0">
                <a:noAutofit/>
              </a:bodyPr>
              <a:lstStyle/>
              <a:p>
                <a:pPr marL="0" lvl="0" indent="0" algn="ct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l-GR" kern="1200" dirty="0"/>
                  <a:t>Αξιοπιστία - εγκυρότητα</a:t>
                </a:r>
              </a:p>
            </p:txBody>
          </p:sp>
        </p:grpSp>
        <p:grpSp>
          <p:nvGrpSpPr>
            <p:cNvPr id="21" name="Ομάδα 20">
              <a:extLst>
                <a:ext uri="{FF2B5EF4-FFF2-40B4-BE49-F238E27FC236}">
                  <a16:creationId xmlns:a16="http://schemas.microsoft.com/office/drawing/2014/main" id="{46407952-B923-4308-8506-1159ACE41A1D}"/>
                </a:ext>
              </a:extLst>
            </p:cNvPr>
            <p:cNvGrpSpPr/>
            <p:nvPr/>
          </p:nvGrpSpPr>
          <p:grpSpPr>
            <a:xfrm>
              <a:off x="3800277" y="4234941"/>
              <a:ext cx="4877066" cy="686888"/>
              <a:chOff x="2743349" y="1890246"/>
              <a:chExt cx="4877066" cy="686888"/>
            </a:xfrm>
          </p:grpSpPr>
          <p:sp>
            <p:nvSpPr>
              <p:cNvPr id="22" name="Ορθογώνιο: Στρογγύλεμα επάνω γωνιών 21">
                <a:extLst>
                  <a:ext uri="{FF2B5EF4-FFF2-40B4-BE49-F238E27FC236}">
                    <a16:creationId xmlns:a16="http://schemas.microsoft.com/office/drawing/2014/main" id="{3F723C64-E48F-4AF0-9896-DCEF27B59A50}"/>
                  </a:ext>
                </a:extLst>
              </p:cNvPr>
              <p:cNvSpPr/>
              <p:nvPr/>
            </p:nvSpPr>
            <p:spPr>
              <a:xfrm rot="5400000">
                <a:off x="4838438" y="-204843"/>
                <a:ext cx="686888" cy="4877066"/>
              </a:xfrm>
              <a:prstGeom prst="round2SameRect">
                <a:avLst/>
              </a:prstGeom>
            </p:spPr>
            <p:style>
              <a:lnRef idx="2">
                <a:schemeClr val="accent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3" name="Ορθογώνιο: Στρογγύλεμα επάνω γωνιών 4">
                <a:extLst>
                  <a:ext uri="{FF2B5EF4-FFF2-40B4-BE49-F238E27FC236}">
                    <a16:creationId xmlns:a16="http://schemas.microsoft.com/office/drawing/2014/main" id="{58A7295D-9DD9-4D7E-80DA-FA74B0F85B8C}"/>
                  </a:ext>
                </a:extLst>
              </p:cNvPr>
              <p:cNvSpPr txBox="1"/>
              <p:nvPr/>
            </p:nvSpPr>
            <p:spPr>
              <a:xfrm>
                <a:off x="2939896" y="1923776"/>
                <a:ext cx="4646989" cy="61982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8580" tIns="34290" rIns="68580" bIns="34290" numCol="1" spcCol="1270" anchor="ctr" anchorCtr="0">
                <a:noAutofit/>
              </a:bodyPr>
              <a:lstStyle/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l-GR" sz="1600" kern="1200" dirty="0"/>
                  <a:t>Η αποτίμηση έγινε από εκπαιδευτικούς ειδικά καταρτισμένους σε θέματα σχεδιασμού και δημιουργίας εκπαιδευτικού υλικού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24965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8. Αποτελέσματα - Κύρια ευρήματα</a:t>
            </a:r>
            <a:endParaRPr lang="el-GR" sz="40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D40EAF21-7486-4177-BBCA-CBF417716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2552831"/>
              </p:ext>
            </p:extLst>
          </p:nvPr>
        </p:nvGraphicFramePr>
        <p:xfrm>
          <a:off x="899592" y="1397000"/>
          <a:ext cx="7776864" cy="390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Ομάδα 3">
            <a:extLst>
              <a:ext uri="{FF2B5EF4-FFF2-40B4-BE49-F238E27FC236}">
                <a16:creationId xmlns:a16="http://schemas.microsoft.com/office/drawing/2014/main" id="{23D8C668-515E-44F1-B123-404F9E238057}"/>
              </a:ext>
            </a:extLst>
          </p:cNvPr>
          <p:cNvGrpSpPr/>
          <p:nvPr/>
        </p:nvGrpSpPr>
        <p:grpSpPr>
          <a:xfrm>
            <a:off x="899592" y="5085184"/>
            <a:ext cx="1001190" cy="1430271"/>
            <a:chOff x="1" y="2937"/>
            <a:chExt cx="1001190" cy="1430271"/>
          </a:xfrm>
        </p:grpSpPr>
        <p:sp>
          <p:nvSpPr>
            <p:cNvPr id="5" name="Βέλος: Διάσημα 4">
              <a:extLst>
                <a:ext uri="{FF2B5EF4-FFF2-40B4-BE49-F238E27FC236}">
                  <a16:creationId xmlns:a16="http://schemas.microsoft.com/office/drawing/2014/main" id="{C4C6A9CF-CCD3-42DF-941F-630A436374F7}"/>
                </a:ext>
              </a:extLst>
            </p:cNvPr>
            <p:cNvSpPr/>
            <p:nvPr/>
          </p:nvSpPr>
          <p:spPr>
            <a:xfrm rot="5400000">
              <a:off x="-214540" y="217478"/>
              <a:ext cx="1430271" cy="1001190"/>
            </a:xfrm>
            <a:prstGeom prst="chevron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Βέλος: Διάσημα 4">
              <a:extLst>
                <a:ext uri="{FF2B5EF4-FFF2-40B4-BE49-F238E27FC236}">
                  <a16:creationId xmlns:a16="http://schemas.microsoft.com/office/drawing/2014/main" id="{BC261129-DFC3-4560-B122-BCFBC1D3AEDA}"/>
                </a:ext>
              </a:extLst>
            </p:cNvPr>
            <p:cNvSpPr txBox="1"/>
            <p:nvPr/>
          </p:nvSpPr>
          <p:spPr>
            <a:xfrm>
              <a:off x="1" y="503532"/>
              <a:ext cx="1001190" cy="4290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400" kern="1200" dirty="0"/>
                <a:t>Προτάσεις βελτίωσης</a:t>
              </a:r>
            </a:p>
          </p:txBody>
        </p:sp>
      </p:grpSp>
      <p:grpSp>
        <p:nvGrpSpPr>
          <p:cNvPr id="7" name="Ομάδα 6">
            <a:extLst>
              <a:ext uri="{FF2B5EF4-FFF2-40B4-BE49-F238E27FC236}">
                <a16:creationId xmlns:a16="http://schemas.microsoft.com/office/drawing/2014/main" id="{40983909-DAA7-41D2-AD2F-4B45BEA70EAC}"/>
              </a:ext>
            </a:extLst>
          </p:cNvPr>
          <p:cNvGrpSpPr/>
          <p:nvPr/>
        </p:nvGrpSpPr>
        <p:grpSpPr>
          <a:xfrm>
            <a:off x="1900783" y="5085184"/>
            <a:ext cx="6775674" cy="1095021"/>
            <a:chOff x="1001189" y="2939"/>
            <a:chExt cx="6775673" cy="1095021"/>
          </a:xfrm>
        </p:grpSpPr>
        <p:sp>
          <p:nvSpPr>
            <p:cNvPr id="8" name="Ορθογώνιο: Στρογγύλεμα επάνω γωνιών 7">
              <a:extLst>
                <a:ext uri="{FF2B5EF4-FFF2-40B4-BE49-F238E27FC236}">
                  <a16:creationId xmlns:a16="http://schemas.microsoft.com/office/drawing/2014/main" id="{F3CF613D-065F-4171-BA50-12D0F96D5ECF}"/>
                </a:ext>
              </a:extLst>
            </p:cNvPr>
            <p:cNvSpPr/>
            <p:nvPr/>
          </p:nvSpPr>
          <p:spPr>
            <a:xfrm rot="5400000">
              <a:off x="3924188" y="-2920060"/>
              <a:ext cx="929676" cy="6775673"/>
            </a:xfrm>
            <a:prstGeom prst="round2Same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Ορθογώνιο: Στρογγύλεμα επάνω γωνιών 4">
              <a:extLst>
                <a:ext uri="{FF2B5EF4-FFF2-40B4-BE49-F238E27FC236}">
                  <a16:creationId xmlns:a16="http://schemas.microsoft.com/office/drawing/2014/main" id="{5C396726-677D-4912-9B31-FBD137EB7B19}"/>
                </a:ext>
              </a:extLst>
            </p:cNvPr>
            <p:cNvSpPr txBox="1"/>
            <p:nvPr/>
          </p:nvSpPr>
          <p:spPr>
            <a:xfrm>
              <a:off x="1023881" y="259050"/>
              <a:ext cx="6730290" cy="838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7780" rIns="17780" bIns="17780" numCol="1" spcCol="1270" anchor="ctr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1800" kern="1200" dirty="0"/>
                <a:t>Η ύπαρξη </a:t>
              </a:r>
              <a:r>
                <a:rPr lang="en-US" sz="1800" kern="1200" dirty="0"/>
                <a:t>avatar </a:t>
              </a:r>
              <a:r>
                <a:rPr lang="el-GR" sz="1800" kern="1200" dirty="0"/>
                <a:t>δίπλα σε κάθε ηχογράφηση</a:t>
              </a: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1800" dirty="0"/>
                <a:t>Η προσθήκη αφήγησης στην 1</a:t>
              </a:r>
              <a:r>
                <a:rPr lang="el-GR" sz="1800" baseline="30000" dirty="0"/>
                <a:t>η</a:t>
              </a:r>
              <a:r>
                <a:rPr lang="el-GR" sz="1800" dirty="0"/>
                <a:t> διδακτική ενότητα</a:t>
              </a: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1800" kern="1200" dirty="0"/>
                <a:t>Συμπερίληψη εισαγωγικών δραστηριοτήτων</a:t>
              </a: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l-GR" sz="2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(1/2)</a:t>
            </a:r>
            <a:endParaRPr lang="el-GR" sz="4000" b="1" dirty="0"/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7E83FA46-1A4B-4FD0-8999-5FC871F5EC68}"/>
              </a:ext>
            </a:extLst>
          </p:cNvPr>
          <p:cNvSpPr/>
          <p:nvPr/>
        </p:nvSpPr>
        <p:spPr>
          <a:xfrm>
            <a:off x="1547664" y="1412777"/>
            <a:ext cx="6696744" cy="1008112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9050" cap="flat" cmpd="sng" algn="ctr">
            <a:solidFill>
              <a:srgbClr val="ED7D31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28600" algn="ctr">
              <a:spcAft>
                <a:spcPts val="600"/>
              </a:spcAft>
            </a:pPr>
            <a:r>
              <a:rPr lang="el-GR" sz="18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1800" u="sng" baseline="30000" dirty="0">
                <a:ea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18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 Ερευνητικό Ερώτημα:</a:t>
            </a:r>
          </a:p>
          <a:p>
            <a:pPr marL="228600" algn="ctr">
              <a:spcAft>
                <a:spcPts val="600"/>
              </a:spcAft>
            </a:pPr>
            <a:r>
              <a:rPr lang="el-GR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 Το εκπαιδευτικό υλικό διέπεται από τις αρχές και τη μεθοδολογία της εξ αποστάσεως εκπαίδευσης;</a:t>
            </a:r>
            <a:endParaRPr lang="el-GR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Ομάδα 7">
            <a:extLst>
              <a:ext uri="{FF2B5EF4-FFF2-40B4-BE49-F238E27FC236}">
                <a16:creationId xmlns:a16="http://schemas.microsoft.com/office/drawing/2014/main" id="{6552AA64-15B7-4C60-8ACC-ECDFE2F0796A}"/>
              </a:ext>
            </a:extLst>
          </p:cNvPr>
          <p:cNvGrpSpPr/>
          <p:nvPr/>
        </p:nvGrpSpPr>
        <p:grpSpPr>
          <a:xfrm>
            <a:off x="935596" y="2564904"/>
            <a:ext cx="7920880" cy="432048"/>
            <a:chOff x="935596" y="2564904"/>
            <a:chExt cx="7920880" cy="432048"/>
          </a:xfrm>
        </p:grpSpPr>
        <p:sp>
          <p:nvSpPr>
            <p:cNvPr id="3" name="Βέλος: Οδοντωτό δεξιό 2">
              <a:extLst>
                <a:ext uri="{FF2B5EF4-FFF2-40B4-BE49-F238E27FC236}">
                  <a16:creationId xmlns:a16="http://schemas.microsoft.com/office/drawing/2014/main" id="{958CC8ED-3A03-4C00-8432-D27C7CD057A7}"/>
                </a:ext>
              </a:extLst>
            </p:cNvPr>
            <p:cNvSpPr/>
            <p:nvPr/>
          </p:nvSpPr>
          <p:spPr>
            <a:xfrm>
              <a:off x="935596" y="2564904"/>
              <a:ext cx="648072" cy="432048"/>
            </a:xfrm>
            <a:prstGeom prst="notchedRightArrow">
              <a:avLst/>
            </a:prstGeom>
            <a:solidFill>
              <a:srgbClr val="BF9000"/>
            </a:solidFill>
            <a:ln>
              <a:solidFill>
                <a:srgbClr val="BF9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0FAC629-E3CD-4E13-9CF1-02DF28797414}"/>
                </a:ext>
              </a:extLst>
            </p:cNvPr>
            <p:cNvSpPr txBox="1"/>
            <p:nvPr/>
          </p:nvSpPr>
          <p:spPr>
            <a:xfrm>
              <a:off x="1691680" y="2627039"/>
              <a:ext cx="71647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dirty="0"/>
                <a:t>Το ΕΥ διέπεται από </a:t>
              </a:r>
              <a:r>
                <a:rPr lang="el-GR" sz="1600" b="1" dirty="0"/>
                <a:t>επιστημονική συνοχή </a:t>
              </a:r>
              <a:r>
                <a:rPr lang="el-GR" sz="1600" dirty="0"/>
                <a:t>και </a:t>
              </a:r>
              <a:r>
                <a:rPr lang="el-GR" sz="1600" b="1" dirty="0"/>
                <a:t>βιβλιογραφική τεκμηρίωση</a:t>
              </a:r>
              <a:r>
                <a:rPr lang="el-GR" sz="1600" dirty="0"/>
                <a:t> </a:t>
              </a:r>
            </a:p>
          </p:txBody>
        </p:sp>
      </p:grpSp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09F47F36-8888-40A0-99F9-C6BF06A76C53}"/>
              </a:ext>
            </a:extLst>
          </p:cNvPr>
          <p:cNvGrpSpPr/>
          <p:nvPr/>
        </p:nvGrpSpPr>
        <p:grpSpPr>
          <a:xfrm>
            <a:off x="945125" y="3079725"/>
            <a:ext cx="7920880" cy="432048"/>
            <a:chOff x="935596" y="2564904"/>
            <a:chExt cx="7920880" cy="432048"/>
          </a:xfrm>
        </p:grpSpPr>
        <p:sp>
          <p:nvSpPr>
            <p:cNvPr id="10" name="Βέλος: Οδοντωτό δεξιό 9">
              <a:extLst>
                <a:ext uri="{FF2B5EF4-FFF2-40B4-BE49-F238E27FC236}">
                  <a16:creationId xmlns:a16="http://schemas.microsoft.com/office/drawing/2014/main" id="{E9FE1F13-0B20-4CE2-8741-BE5E49542423}"/>
                </a:ext>
              </a:extLst>
            </p:cNvPr>
            <p:cNvSpPr/>
            <p:nvPr/>
          </p:nvSpPr>
          <p:spPr>
            <a:xfrm>
              <a:off x="935596" y="2564904"/>
              <a:ext cx="648072" cy="432048"/>
            </a:xfrm>
            <a:prstGeom prst="notchedRightArrow">
              <a:avLst/>
            </a:prstGeom>
            <a:solidFill>
              <a:srgbClr val="BF9000"/>
            </a:solidFill>
            <a:ln>
              <a:solidFill>
                <a:srgbClr val="BF9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39D8DF8-574D-48D3-9DAF-0029527C8E71}"/>
                </a:ext>
              </a:extLst>
            </p:cNvPr>
            <p:cNvSpPr txBox="1"/>
            <p:nvPr/>
          </p:nvSpPr>
          <p:spPr>
            <a:xfrm>
              <a:off x="1691680" y="2627039"/>
              <a:ext cx="71647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l-GR" sz="1800" dirty="0"/>
                <a:t>Η </a:t>
              </a:r>
              <a:r>
                <a:rPr lang="el-GR" sz="1800" b="1" dirty="0"/>
                <a:t>παρουσίαση </a:t>
              </a:r>
              <a:r>
                <a:rPr lang="el-GR" sz="1800" dirty="0"/>
                <a:t>του Γνωστικού Αντικειμένου είναι </a:t>
              </a:r>
              <a:r>
                <a:rPr lang="el-GR" sz="1800" b="1" dirty="0"/>
                <a:t>απλή και κατανοητή </a:t>
              </a:r>
            </a:p>
          </p:txBody>
        </p:sp>
      </p:grpSp>
      <p:grpSp>
        <p:nvGrpSpPr>
          <p:cNvPr id="12" name="Ομάδα 11">
            <a:extLst>
              <a:ext uri="{FF2B5EF4-FFF2-40B4-BE49-F238E27FC236}">
                <a16:creationId xmlns:a16="http://schemas.microsoft.com/office/drawing/2014/main" id="{CC347694-A6FA-4895-AE6E-C5F6941DE658}"/>
              </a:ext>
            </a:extLst>
          </p:cNvPr>
          <p:cNvGrpSpPr/>
          <p:nvPr/>
        </p:nvGrpSpPr>
        <p:grpSpPr>
          <a:xfrm>
            <a:off x="935596" y="3580875"/>
            <a:ext cx="7920880" cy="432048"/>
            <a:chOff x="935596" y="2564904"/>
            <a:chExt cx="7920880" cy="432048"/>
          </a:xfrm>
        </p:grpSpPr>
        <p:sp>
          <p:nvSpPr>
            <p:cNvPr id="13" name="Βέλος: Οδοντωτό δεξιό 12">
              <a:extLst>
                <a:ext uri="{FF2B5EF4-FFF2-40B4-BE49-F238E27FC236}">
                  <a16:creationId xmlns:a16="http://schemas.microsoft.com/office/drawing/2014/main" id="{225B0E1C-BE56-4A91-84BC-9C7A3E54EAEB}"/>
                </a:ext>
              </a:extLst>
            </p:cNvPr>
            <p:cNvSpPr/>
            <p:nvPr/>
          </p:nvSpPr>
          <p:spPr>
            <a:xfrm>
              <a:off x="935596" y="2564904"/>
              <a:ext cx="648072" cy="432048"/>
            </a:xfrm>
            <a:prstGeom prst="notchedRightArrow">
              <a:avLst/>
            </a:prstGeom>
            <a:solidFill>
              <a:srgbClr val="BF9000"/>
            </a:solidFill>
            <a:ln>
              <a:solidFill>
                <a:srgbClr val="BF9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878A87-682B-4BDD-BF87-389257AE1073}"/>
                </a:ext>
              </a:extLst>
            </p:cNvPr>
            <p:cNvSpPr txBox="1"/>
            <p:nvPr/>
          </p:nvSpPr>
          <p:spPr>
            <a:xfrm>
              <a:off x="1691680" y="2627039"/>
              <a:ext cx="71647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l-GR" sz="1800" dirty="0">
                  <a:ea typeface="Times New Roman" panose="02020603050405020304" pitchFamily="18" charset="0"/>
                </a:rPr>
                <a:t>Το ΕΥ θεωρείται εξαιρετικά </a:t>
              </a:r>
              <a:r>
                <a:rPr lang="el-GR" sz="1800" b="1" dirty="0">
                  <a:ea typeface="Times New Roman" panose="02020603050405020304" pitchFamily="18" charset="0"/>
                </a:rPr>
                <a:t>εύχρηστο</a:t>
              </a:r>
              <a:r>
                <a:rPr lang="el-GR" sz="1800" dirty="0">
                  <a:ea typeface="Times New Roman" panose="02020603050405020304" pitchFamily="18" charset="0"/>
                </a:rPr>
                <a:t> </a:t>
              </a:r>
              <a:endParaRPr lang="el-GR" sz="1800" dirty="0"/>
            </a:p>
          </p:txBody>
        </p:sp>
      </p:grpSp>
      <p:grpSp>
        <p:nvGrpSpPr>
          <p:cNvPr id="15" name="Ομάδα 14">
            <a:extLst>
              <a:ext uri="{FF2B5EF4-FFF2-40B4-BE49-F238E27FC236}">
                <a16:creationId xmlns:a16="http://schemas.microsoft.com/office/drawing/2014/main" id="{4BFC85A4-53E8-475F-81FA-60B7AAC5E8E7}"/>
              </a:ext>
            </a:extLst>
          </p:cNvPr>
          <p:cNvGrpSpPr/>
          <p:nvPr/>
        </p:nvGrpSpPr>
        <p:grpSpPr>
          <a:xfrm>
            <a:off x="945125" y="4083862"/>
            <a:ext cx="7920880" cy="432048"/>
            <a:chOff x="935596" y="2564904"/>
            <a:chExt cx="7920880" cy="432048"/>
          </a:xfrm>
        </p:grpSpPr>
        <p:sp>
          <p:nvSpPr>
            <p:cNvPr id="16" name="Βέλος: Οδοντωτό δεξιό 15">
              <a:extLst>
                <a:ext uri="{FF2B5EF4-FFF2-40B4-BE49-F238E27FC236}">
                  <a16:creationId xmlns:a16="http://schemas.microsoft.com/office/drawing/2014/main" id="{E621A682-20A8-46C0-9CC5-113BFB156379}"/>
                </a:ext>
              </a:extLst>
            </p:cNvPr>
            <p:cNvSpPr/>
            <p:nvPr/>
          </p:nvSpPr>
          <p:spPr>
            <a:xfrm>
              <a:off x="935596" y="2564904"/>
              <a:ext cx="648072" cy="432048"/>
            </a:xfrm>
            <a:prstGeom prst="notchedRightArrow">
              <a:avLst/>
            </a:prstGeom>
            <a:solidFill>
              <a:srgbClr val="BF9000"/>
            </a:solidFill>
            <a:ln>
              <a:solidFill>
                <a:srgbClr val="BF9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A1ADB2-8299-4549-BAA7-79D891BC325F}"/>
                </a:ext>
              </a:extLst>
            </p:cNvPr>
            <p:cNvSpPr txBox="1"/>
            <p:nvPr/>
          </p:nvSpPr>
          <p:spPr>
            <a:xfrm>
              <a:off x="1691680" y="2627039"/>
              <a:ext cx="71647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l-GR" sz="1800" dirty="0">
                  <a:ea typeface="Times New Roman" panose="02020603050405020304" pitchFamily="18" charset="0"/>
                </a:rPr>
                <a:t>Ο εκπαιδευόμενος </a:t>
              </a:r>
              <a:r>
                <a:rPr lang="el-GR" sz="1800" b="1" dirty="0">
                  <a:ea typeface="Times New Roman" panose="02020603050405020304" pitchFamily="18" charset="0"/>
                </a:rPr>
                <a:t>υποστηρίζεται και καθοδηγείται </a:t>
              </a:r>
              <a:r>
                <a:rPr lang="el-GR" sz="1800" dirty="0">
                  <a:ea typeface="Times New Roman" panose="02020603050405020304" pitchFamily="18" charset="0"/>
                </a:rPr>
                <a:t>στη μελέτη του </a:t>
              </a:r>
              <a:endParaRPr lang="el-GR" sz="1800" dirty="0"/>
            </a:p>
          </p:txBody>
        </p:sp>
      </p:grpSp>
      <p:grpSp>
        <p:nvGrpSpPr>
          <p:cNvPr id="18" name="Ομάδα 17">
            <a:extLst>
              <a:ext uri="{FF2B5EF4-FFF2-40B4-BE49-F238E27FC236}">
                <a16:creationId xmlns:a16="http://schemas.microsoft.com/office/drawing/2014/main" id="{37080C4B-BBF7-4196-B744-24C1296BE7A8}"/>
              </a:ext>
            </a:extLst>
          </p:cNvPr>
          <p:cNvGrpSpPr/>
          <p:nvPr/>
        </p:nvGrpSpPr>
        <p:grpSpPr>
          <a:xfrm>
            <a:off x="945125" y="4606946"/>
            <a:ext cx="7920880" cy="432048"/>
            <a:chOff x="931465" y="2596263"/>
            <a:chExt cx="7920880" cy="432048"/>
          </a:xfrm>
        </p:grpSpPr>
        <p:sp>
          <p:nvSpPr>
            <p:cNvPr id="19" name="Βέλος: Οδοντωτό δεξιό 18">
              <a:extLst>
                <a:ext uri="{FF2B5EF4-FFF2-40B4-BE49-F238E27FC236}">
                  <a16:creationId xmlns:a16="http://schemas.microsoft.com/office/drawing/2014/main" id="{C750BEA8-9FFA-4F14-90EB-2981D16ADA04}"/>
                </a:ext>
              </a:extLst>
            </p:cNvPr>
            <p:cNvSpPr/>
            <p:nvPr/>
          </p:nvSpPr>
          <p:spPr>
            <a:xfrm>
              <a:off x="931465" y="2596263"/>
              <a:ext cx="648072" cy="432048"/>
            </a:xfrm>
            <a:prstGeom prst="notchedRightArrow">
              <a:avLst/>
            </a:prstGeom>
            <a:solidFill>
              <a:srgbClr val="BF9000"/>
            </a:solidFill>
            <a:ln>
              <a:solidFill>
                <a:srgbClr val="BF9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BB6542-BE1A-45E9-B0BB-94F7A7FE73F3}"/>
                </a:ext>
              </a:extLst>
            </p:cNvPr>
            <p:cNvSpPr txBox="1"/>
            <p:nvPr/>
          </p:nvSpPr>
          <p:spPr>
            <a:xfrm>
              <a:off x="1687549" y="2646654"/>
              <a:ext cx="71647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l-GR" sz="1800" dirty="0">
                  <a:ea typeface="Times New Roman" panose="02020603050405020304" pitchFamily="18" charset="0"/>
                </a:rPr>
                <a:t>Το ΕΥ υποστηρίζει την </a:t>
              </a:r>
              <a:r>
                <a:rPr lang="el-GR" sz="1800" b="1" dirty="0">
                  <a:ea typeface="Times New Roman" panose="02020603050405020304" pitchFamily="18" charset="0"/>
                </a:rPr>
                <a:t>αλληλεπίδραση</a:t>
              </a:r>
              <a:r>
                <a:rPr lang="el-GR" sz="1800" dirty="0">
                  <a:ea typeface="Times New Roman" panose="02020603050405020304" pitchFamily="18" charset="0"/>
                </a:rPr>
                <a:t> με τον εκπαιδευόμενο. </a:t>
              </a:r>
              <a:endParaRPr lang="el-GR" sz="1800" dirty="0"/>
            </a:p>
          </p:txBody>
        </p:sp>
      </p:grpSp>
      <p:grpSp>
        <p:nvGrpSpPr>
          <p:cNvPr id="21" name="Ομάδα 20">
            <a:extLst>
              <a:ext uri="{FF2B5EF4-FFF2-40B4-BE49-F238E27FC236}">
                <a16:creationId xmlns:a16="http://schemas.microsoft.com/office/drawing/2014/main" id="{7F4B4B45-6AA8-4B08-BFFC-E6ADF77BD509}"/>
              </a:ext>
            </a:extLst>
          </p:cNvPr>
          <p:cNvGrpSpPr/>
          <p:nvPr/>
        </p:nvGrpSpPr>
        <p:grpSpPr>
          <a:xfrm>
            <a:off x="945125" y="5150298"/>
            <a:ext cx="7920880" cy="432048"/>
            <a:chOff x="935596" y="2564904"/>
            <a:chExt cx="7920880" cy="432048"/>
          </a:xfrm>
        </p:grpSpPr>
        <p:sp>
          <p:nvSpPr>
            <p:cNvPr id="22" name="Βέλος: Οδοντωτό δεξιό 21">
              <a:extLst>
                <a:ext uri="{FF2B5EF4-FFF2-40B4-BE49-F238E27FC236}">
                  <a16:creationId xmlns:a16="http://schemas.microsoft.com/office/drawing/2014/main" id="{85885EAD-FD90-47E3-B0B6-0C62FA3B27BE}"/>
                </a:ext>
              </a:extLst>
            </p:cNvPr>
            <p:cNvSpPr/>
            <p:nvPr/>
          </p:nvSpPr>
          <p:spPr>
            <a:xfrm>
              <a:off x="935596" y="2564904"/>
              <a:ext cx="648072" cy="432048"/>
            </a:xfrm>
            <a:prstGeom prst="notchedRightArrow">
              <a:avLst/>
            </a:prstGeom>
            <a:solidFill>
              <a:srgbClr val="BF9000"/>
            </a:solidFill>
            <a:ln>
              <a:solidFill>
                <a:srgbClr val="BF9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7289BB9-3C54-424E-BAD8-C17CE6F38CE9}"/>
                </a:ext>
              </a:extLst>
            </p:cNvPr>
            <p:cNvSpPr txBox="1"/>
            <p:nvPr/>
          </p:nvSpPr>
          <p:spPr>
            <a:xfrm>
              <a:off x="1691680" y="2627039"/>
              <a:ext cx="716479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l-GR" sz="1500" dirty="0">
                  <a:ea typeface="Times New Roman" panose="02020603050405020304" pitchFamily="18" charset="0"/>
                </a:rPr>
                <a:t>Το ΕΥ παρέχει τη δυνατότητα </a:t>
              </a:r>
              <a:r>
                <a:rPr lang="el-GR" sz="1500" b="1" dirty="0">
                  <a:ea typeface="Times New Roman" panose="02020603050405020304" pitchFamily="18" charset="0"/>
                </a:rPr>
                <a:t>αναστοχασμού και αυτοαξιολόγησης </a:t>
              </a:r>
              <a:r>
                <a:rPr lang="el-GR" sz="1500" dirty="0">
                  <a:ea typeface="Times New Roman" panose="02020603050405020304" pitchFamily="18" charset="0"/>
                </a:rPr>
                <a:t>στον εκπαιδευόμενο </a:t>
              </a:r>
              <a:endParaRPr lang="el-GR" sz="1500" dirty="0"/>
            </a:p>
          </p:txBody>
        </p:sp>
      </p:grpSp>
      <p:grpSp>
        <p:nvGrpSpPr>
          <p:cNvPr id="24" name="Ομάδα 23">
            <a:extLst>
              <a:ext uri="{FF2B5EF4-FFF2-40B4-BE49-F238E27FC236}">
                <a16:creationId xmlns:a16="http://schemas.microsoft.com/office/drawing/2014/main" id="{BE212D56-D013-4A9A-84A3-A580D5D71AA7}"/>
              </a:ext>
            </a:extLst>
          </p:cNvPr>
          <p:cNvGrpSpPr/>
          <p:nvPr/>
        </p:nvGrpSpPr>
        <p:grpSpPr>
          <a:xfrm>
            <a:off x="945125" y="5693650"/>
            <a:ext cx="7920880" cy="646910"/>
            <a:chOff x="935596" y="2564904"/>
            <a:chExt cx="7920880" cy="646910"/>
          </a:xfrm>
        </p:grpSpPr>
        <p:sp>
          <p:nvSpPr>
            <p:cNvPr id="25" name="Βέλος: Οδοντωτό δεξιό 24">
              <a:extLst>
                <a:ext uri="{FF2B5EF4-FFF2-40B4-BE49-F238E27FC236}">
                  <a16:creationId xmlns:a16="http://schemas.microsoft.com/office/drawing/2014/main" id="{BD01A907-389B-4AF5-BECD-E0C251E46A0B}"/>
                </a:ext>
              </a:extLst>
            </p:cNvPr>
            <p:cNvSpPr/>
            <p:nvPr/>
          </p:nvSpPr>
          <p:spPr>
            <a:xfrm>
              <a:off x="935596" y="2564904"/>
              <a:ext cx="648072" cy="432048"/>
            </a:xfrm>
            <a:prstGeom prst="notchedRightArrow">
              <a:avLst/>
            </a:prstGeom>
            <a:solidFill>
              <a:srgbClr val="BF9000"/>
            </a:solidFill>
            <a:ln>
              <a:solidFill>
                <a:srgbClr val="BF9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BF5C8A8-5C22-4398-8754-B69B04354B93}"/>
                </a:ext>
              </a:extLst>
            </p:cNvPr>
            <p:cNvSpPr txBox="1"/>
            <p:nvPr/>
          </p:nvSpPr>
          <p:spPr>
            <a:xfrm>
              <a:off x="1691680" y="2627039"/>
              <a:ext cx="71647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l-GR" sz="1600" dirty="0">
                  <a:ea typeface="Times New Roman" panose="02020603050405020304" pitchFamily="18" charset="0"/>
                </a:rPr>
                <a:t>Σε κάθε διδακτική ενότητα υπάρχουν σαφώς διατυπωμένα ο </a:t>
              </a:r>
              <a:r>
                <a:rPr lang="el-GR" sz="1600" b="1" dirty="0">
                  <a:ea typeface="Times New Roman" panose="02020603050405020304" pitchFamily="18" charset="0"/>
                </a:rPr>
                <a:t>σκοπός</a:t>
              </a:r>
              <a:r>
                <a:rPr lang="el-GR" sz="1600" dirty="0">
                  <a:ea typeface="Times New Roman" panose="02020603050405020304" pitchFamily="18" charset="0"/>
                </a:rPr>
                <a:t> και τα </a:t>
              </a:r>
              <a:r>
                <a:rPr lang="el-GR" sz="1600" b="1" dirty="0">
                  <a:ea typeface="Times New Roman" panose="02020603050405020304" pitchFamily="18" charset="0"/>
                </a:rPr>
                <a:t>προσδοκώμενα αποτελέσματα </a:t>
              </a:r>
              <a:endParaRPr lang="el-GR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732720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(2/2)</a:t>
            </a:r>
            <a:endParaRPr lang="el-GR" sz="4000" b="1" dirty="0"/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7E83FA46-1A4B-4FD0-8999-5FC871F5EC68}"/>
              </a:ext>
            </a:extLst>
          </p:cNvPr>
          <p:cNvSpPr/>
          <p:nvPr/>
        </p:nvSpPr>
        <p:spPr>
          <a:xfrm>
            <a:off x="1547664" y="1412777"/>
            <a:ext cx="6696744" cy="1008112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9050" cap="flat" cmpd="sng" algn="ctr">
            <a:solidFill>
              <a:srgbClr val="ED7D31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28600" algn="ctr">
              <a:spcAft>
                <a:spcPts val="600"/>
              </a:spcAft>
            </a:pPr>
            <a:r>
              <a:rPr lang="el-GR" sz="18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1800" u="sng" baseline="30000" dirty="0">
                <a:ea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18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 Ερευνητικό Ερώτημα:</a:t>
            </a:r>
          </a:p>
          <a:p>
            <a:pPr algn="ctr">
              <a:spcAft>
                <a:spcPts val="600"/>
              </a:spcAft>
            </a:pPr>
            <a:r>
              <a:rPr lang="el-GR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 Το εκπαιδευτικό υλικό έχει δημιουργηθεί σύμφωνα </a:t>
            </a:r>
            <a:endParaRPr lang="el-GR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1800" dirty="0">
                <a:ea typeface="Times New Roman" panose="02020603050405020304" pitchFamily="18" charset="0"/>
              </a:rPr>
              <a:t>με τις αρχές της Πολυμεσικής Μάθησης; </a:t>
            </a:r>
            <a:endParaRPr lang="el-GR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Ομάδα 7">
            <a:extLst>
              <a:ext uri="{FF2B5EF4-FFF2-40B4-BE49-F238E27FC236}">
                <a16:creationId xmlns:a16="http://schemas.microsoft.com/office/drawing/2014/main" id="{6552AA64-15B7-4C60-8ACC-ECDFE2F0796A}"/>
              </a:ext>
            </a:extLst>
          </p:cNvPr>
          <p:cNvGrpSpPr/>
          <p:nvPr/>
        </p:nvGrpSpPr>
        <p:grpSpPr>
          <a:xfrm>
            <a:off x="935596" y="2564904"/>
            <a:ext cx="7920880" cy="432048"/>
            <a:chOff x="935596" y="2564904"/>
            <a:chExt cx="7920880" cy="432048"/>
          </a:xfrm>
        </p:grpSpPr>
        <p:sp>
          <p:nvSpPr>
            <p:cNvPr id="3" name="Βέλος: Οδοντωτό δεξιό 2">
              <a:extLst>
                <a:ext uri="{FF2B5EF4-FFF2-40B4-BE49-F238E27FC236}">
                  <a16:creationId xmlns:a16="http://schemas.microsoft.com/office/drawing/2014/main" id="{958CC8ED-3A03-4C00-8432-D27C7CD057A7}"/>
                </a:ext>
              </a:extLst>
            </p:cNvPr>
            <p:cNvSpPr/>
            <p:nvPr/>
          </p:nvSpPr>
          <p:spPr>
            <a:xfrm>
              <a:off x="935596" y="2564904"/>
              <a:ext cx="648072" cy="432048"/>
            </a:xfrm>
            <a:prstGeom prst="notchedRightArrow">
              <a:avLst/>
            </a:prstGeom>
            <a:solidFill>
              <a:srgbClr val="BF9000"/>
            </a:solidFill>
            <a:ln>
              <a:solidFill>
                <a:srgbClr val="BF9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0FAC629-E3CD-4E13-9CF1-02DF28797414}"/>
                </a:ext>
              </a:extLst>
            </p:cNvPr>
            <p:cNvSpPr txBox="1"/>
            <p:nvPr/>
          </p:nvSpPr>
          <p:spPr>
            <a:xfrm>
              <a:off x="1691680" y="2627039"/>
              <a:ext cx="71647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dirty="0">
                  <a:ea typeface="Times New Roman" panose="02020603050405020304" pitchFamily="18" charset="0"/>
                </a:rPr>
                <a:t>Το ΕΥ διέπεται από τις αρχές της Πολυμεσικής Μάθησης του </a:t>
              </a:r>
              <a:r>
                <a:rPr lang="en-US" sz="1800" dirty="0">
                  <a:ea typeface="Times New Roman" panose="02020603050405020304" pitchFamily="18" charset="0"/>
                </a:rPr>
                <a:t>Mayer</a:t>
              </a:r>
              <a:r>
                <a:rPr lang="el-GR" sz="1600" dirty="0">
                  <a:ea typeface="Times New Roman" panose="02020603050405020304" pitchFamily="18" charset="0"/>
                </a:rPr>
                <a:t>.</a:t>
              </a:r>
              <a:endParaRPr lang="el-GR" sz="1600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D05ECE5-C45F-43CC-98A8-C083881C4F2E}"/>
              </a:ext>
            </a:extLst>
          </p:cNvPr>
          <p:cNvSpPr txBox="1"/>
          <p:nvPr/>
        </p:nvSpPr>
        <p:spPr>
          <a:xfrm>
            <a:off x="1313638" y="3095543"/>
            <a:ext cx="716479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1600" dirty="0">
                <a:ea typeface="Times New Roman" panose="02020603050405020304" pitchFamily="18" charset="0"/>
              </a:rPr>
              <a:t>Υπάρχει συνδυασμός κειμένου και εικόνας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1600" dirty="0">
                <a:ea typeface="Times New Roman" panose="02020603050405020304" pitchFamily="18" charset="0"/>
              </a:rPr>
              <a:t>Εμπεριέχονται στοιχεία αφήγησης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1600" dirty="0"/>
              <a:t>Απουσιάζουν μη σχετικές με το γνωστικό αντικείμενο πληροφορίες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1600" dirty="0">
                <a:ea typeface="Times New Roman" panose="02020603050405020304" pitchFamily="18" charset="0"/>
              </a:rPr>
              <a:t>Γίνεται χρήση φιλικής γλώσσας σε β’ ενικό πρόσωπο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1600" dirty="0">
                <a:ea typeface="Times New Roman" panose="02020603050405020304" pitchFamily="18" charset="0"/>
              </a:rPr>
              <a:t>Υπάρχει ηχητική παρουσίαση του γνωστικού αντικειμένου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1600" dirty="0">
                <a:ea typeface="Times New Roman" panose="02020603050405020304" pitchFamily="18" charset="0"/>
              </a:rPr>
              <a:t>Υπάρχουν διαδραστικές δραστηριότητες που παρέχουν άμεση ανατροφοδότηση στους εκπαιδευόμενους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1600" dirty="0">
                <a:ea typeface="Times New Roman" panose="02020603050405020304" pitchFamily="18" charset="0"/>
              </a:rPr>
              <a:t>Εμφανίζονται δύο φιλικοί χαρακτήρες (</a:t>
            </a:r>
            <a:r>
              <a:rPr lang="en-US" sz="1600" dirty="0">
                <a:ea typeface="Times New Roman" panose="02020603050405020304" pitchFamily="18" charset="0"/>
              </a:rPr>
              <a:t>avatar</a:t>
            </a:r>
            <a:r>
              <a:rPr lang="el-GR" sz="1600" dirty="0">
                <a:ea typeface="Times New Roman" panose="02020603050405020304" pitchFamily="18" charset="0"/>
              </a:rPr>
              <a:t>) οι οποίοι ενισχύουν την εκπαιδευτική διαδικασία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1600" dirty="0">
                <a:ea typeface="Times New Roman" panose="02020603050405020304" pitchFamily="18" charset="0"/>
              </a:rPr>
              <a:t>Γίνεται αφηγηματική παρουσίαση του περιεχομένου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1600" dirty="0">
                <a:ea typeface="Times New Roman" panose="02020603050405020304" pitchFamily="18" charset="0"/>
              </a:rPr>
              <a:t>Η παρουσίαση του γνωστικού αντικειμένου γίνεται τμηματικά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1600" dirty="0"/>
              <a:t>Υπάρχουν εισαγωγικές δραστηριότητες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1600" dirty="0"/>
              <a:t>Δίνονται σαφείς οδηγίες </a:t>
            </a:r>
          </a:p>
        </p:txBody>
      </p:sp>
    </p:spTree>
    <p:extLst>
      <p:ext uri="{BB962C8B-B14F-4D97-AF65-F5344CB8AC3E}">
        <p14:creationId xmlns:p14="http://schemas.microsoft.com/office/powerpoint/2010/main" val="39595894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Περιορισμοί της έρευνας</a:t>
            </a:r>
            <a:endParaRPr lang="el-GR" sz="4000" b="1" dirty="0"/>
          </a:p>
        </p:txBody>
      </p:sp>
      <p:grpSp>
        <p:nvGrpSpPr>
          <p:cNvPr id="12" name="Ομάδα 11">
            <a:extLst>
              <a:ext uri="{FF2B5EF4-FFF2-40B4-BE49-F238E27FC236}">
                <a16:creationId xmlns:a16="http://schemas.microsoft.com/office/drawing/2014/main" id="{246F6E72-5F71-4D0E-BAD5-E7C2F5DCA812}"/>
              </a:ext>
            </a:extLst>
          </p:cNvPr>
          <p:cNvGrpSpPr/>
          <p:nvPr/>
        </p:nvGrpSpPr>
        <p:grpSpPr>
          <a:xfrm>
            <a:off x="1231522" y="1953560"/>
            <a:ext cx="7300918" cy="1200329"/>
            <a:chOff x="1231522" y="1953560"/>
            <a:chExt cx="7300918" cy="120032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7BF8D6-CE50-49D4-8943-D2980EB8D54D}"/>
                </a:ext>
              </a:extLst>
            </p:cNvPr>
            <p:cNvSpPr txBox="1"/>
            <p:nvPr/>
          </p:nvSpPr>
          <p:spPr>
            <a:xfrm>
              <a:off x="2339752" y="1953560"/>
              <a:ext cx="619268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>
                  <a:ea typeface="Times New Roman" panose="02020603050405020304" pitchFamily="18" charset="0"/>
                </a:rPr>
                <a:t>Δεν κατέστη δυνατή η πρακτική εφαρμογή του ΕΥ στο πλαίσιο μίας ολοκληρωμένης εκπαιδευτικής παρέμβασης. </a:t>
              </a:r>
              <a:endParaRPr lang="el-GR" dirty="0"/>
            </a:p>
          </p:txBody>
        </p:sp>
        <p:sp>
          <p:nvSpPr>
            <p:cNvPr id="9" name="Βέλος: Οδοντωτό δεξιό 8">
              <a:extLst>
                <a:ext uri="{FF2B5EF4-FFF2-40B4-BE49-F238E27FC236}">
                  <a16:creationId xmlns:a16="http://schemas.microsoft.com/office/drawing/2014/main" id="{3AE5BEF2-BA0F-4D19-B386-C378A868D94B}"/>
                </a:ext>
              </a:extLst>
            </p:cNvPr>
            <p:cNvSpPr/>
            <p:nvPr/>
          </p:nvSpPr>
          <p:spPr>
            <a:xfrm>
              <a:off x="1231522" y="2153034"/>
              <a:ext cx="648072" cy="432048"/>
            </a:xfrm>
            <a:prstGeom prst="notchedRightArrow">
              <a:avLst/>
            </a:prstGeom>
            <a:solidFill>
              <a:srgbClr val="BF9000"/>
            </a:solidFill>
            <a:ln>
              <a:solidFill>
                <a:srgbClr val="BF9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</p:grpSp>
      <p:grpSp>
        <p:nvGrpSpPr>
          <p:cNvPr id="13" name="Ομάδα 12">
            <a:extLst>
              <a:ext uri="{FF2B5EF4-FFF2-40B4-BE49-F238E27FC236}">
                <a16:creationId xmlns:a16="http://schemas.microsoft.com/office/drawing/2014/main" id="{DE018A97-2014-46F4-BF73-C15DB53946A2}"/>
              </a:ext>
            </a:extLst>
          </p:cNvPr>
          <p:cNvGrpSpPr/>
          <p:nvPr/>
        </p:nvGrpSpPr>
        <p:grpSpPr>
          <a:xfrm>
            <a:off x="1259632" y="4479503"/>
            <a:ext cx="7488832" cy="461665"/>
            <a:chOff x="1259632" y="4479503"/>
            <a:chExt cx="7488832" cy="461665"/>
          </a:xfrm>
        </p:grpSpPr>
        <p:sp>
          <p:nvSpPr>
            <p:cNvPr id="10" name="Βέλος: Οδοντωτό δεξιό 9">
              <a:extLst>
                <a:ext uri="{FF2B5EF4-FFF2-40B4-BE49-F238E27FC236}">
                  <a16:creationId xmlns:a16="http://schemas.microsoft.com/office/drawing/2014/main" id="{5A0B86C1-48B6-4570-8F52-82299EE4080A}"/>
                </a:ext>
              </a:extLst>
            </p:cNvPr>
            <p:cNvSpPr/>
            <p:nvPr/>
          </p:nvSpPr>
          <p:spPr>
            <a:xfrm>
              <a:off x="1259632" y="4509120"/>
              <a:ext cx="648072" cy="432048"/>
            </a:xfrm>
            <a:prstGeom prst="notchedRightArrow">
              <a:avLst/>
            </a:prstGeom>
            <a:solidFill>
              <a:srgbClr val="BF9000"/>
            </a:solidFill>
            <a:ln>
              <a:solidFill>
                <a:srgbClr val="BF9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FDC5C7-8F6A-4958-8134-B16F20D48CD8}"/>
                </a:ext>
              </a:extLst>
            </p:cNvPr>
            <p:cNvSpPr txBox="1"/>
            <p:nvPr/>
          </p:nvSpPr>
          <p:spPr>
            <a:xfrm>
              <a:off x="2555776" y="4479503"/>
              <a:ext cx="6192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>
                  <a:ea typeface="Times New Roman" panose="02020603050405020304" pitchFamily="18" charset="0"/>
                </a:rPr>
                <a:t>Το μικρό δείγμα συμμετεχόντων</a:t>
              </a:r>
              <a:endParaRPr lang="el-GR" dirty="0"/>
            </a:p>
          </p:txBody>
        </p:sp>
      </p:grpSp>
    </p:spTree>
    <p:extLst>
      <p:ext uri="{BB962C8B-B14F-4D97-AF65-F5344CB8AC3E}">
        <p14:creationId xmlns:p14="http://schemas.microsoft.com/office/powerpoint/2010/main" val="31393451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Προτάσεις </a:t>
            </a:r>
            <a:endParaRPr lang="el-GR" sz="4000" b="1" dirty="0"/>
          </a:p>
        </p:txBody>
      </p:sp>
      <p:grpSp>
        <p:nvGrpSpPr>
          <p:cNvPr id="12" name="Ομάδα 11">
            <a:extLst>
              <a:ext uri="{FF2B5EF4-FFF2-40B4-BE49-F238E27FC236}">
                <a16:creationId xmlns:a16="http://schemas.microsoft.com/office/drawing/2014/main" id="{246F6E72-5F71-4D0E-BAD5-E7C2F5DCA812}"/>
              </a:ext>
            </a:extLst>
          </p:cNvPr>
          <p:cNvGrpSpPr/>
          <p:nvPr/>
        </p:nvGrpSpPr>
        <p:grpSpPr>
          <a:xfrm>
            <a:off x="1264666" y="4760507"/>
            <a:ext cx="7301702" cy="1214530"/>
            <a:chOff x="1231522" y="2153034"/>
            <a:chExt cx="7301702" cy="12145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7BF8D6-CE50-49D4-8943-D2980EB8D54D}"/>
                </a:ext>
              </a:extLst>
            </p:cNvPr>
            <p:cNvSpPr txBox="1"/>
            <p:nvPr/>
          </p:nvSpPr>
          <p:spPr>
            <a:xfrm>
              <a:off x="2340536" y="2167235"/>
              <a:ext cx="619268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Δημιουργία </a:t>
              </a:r>
              <a:r>
                <a:rPr lang="el-GR" dirty="0" err="1"/>
                <a:t>διαδραστικού</a:t>
              </a:r>
              <a:r>
                <a:rPr lang="el-GR" dirty="0"/>
                <a:t> υλικού και για άλλα γνωστικά αντικείμενα στην προσχολική εκπαίδευση</a:t>
              </a:r>
            </a:p>
          </p:txBody>
        </p:sp>
        <p:sp>
          <p:nvSpPr>
            <p:cNvPr id="9" name="Βέλος: Οδοντωτό δεξιό 8">
              <a:extLst>
                <a:ext uri="{FF2B5EF4-FFF2-40B4-BE49-F238E27FC236}">
                  <a16:creationId xmlns:a16="http://schemas.microsoft.com/office/drawing/2014/main" id="{3AE5BEF2-BA0F-4D19-B386-C378A868D94B}"/>
                </a:ext>
              </a:extLst>
            </p:cNvPr>
            <p:cNvSpPr/>
            <p:nvPr/>
          </p:nvSpPr>
          <p:spPr>
            <a:xfrm>
              <a:off x="1231522" y="2153034"/>
              <a:ext cx="648072" cy="432048"/>
            </a:xfrm>
            <a:prstGeom prst="notchedRightArrow">
              <a:avLst/>
            </a:prstGeom>
            <a:solidFill>
              <a:srgbClr val="BF9000"/>
            </a:solidFill>
            <a:ln>
              <a:solidFill>
                <a:srgbClr val="BF9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</p:grpSp>
      <p:grpSp>
        <p:nvGrpSpPr>
          <p:cNvPr id="15" name="Ομάδα 14">
            <a:extLst>
              <a:ext uri="{FF2B5EF4-FFF2-40B4-BE49-F238E27FC236}">
                <a16:creationId xmlns:a16="http://schemas.microsoft.com/office/drawing/2014/main" id="{16488115-FD99-46EA-8921-C7C90EDC5843}"/>
              </a:ext>
            </a:extLst>
          </p:cNvPr>
          <p:cNvGrpSpPr/>
          <p:nvPr/>
        </p:nvGrpSpPr>
        <p:grpSpPr>
          <a:xfrm>
            <a:off x="1259632" y="3309663"/>
            <a:ext cx="7642702" cy="830997"/>
            <a:chOff x="1231522" y="3013501"/>
            <a:chExt cx="7642702" cy="830997"/>
          </a:xfrm>
        </p:grpSpPr>
        <p:grpSp>
          <p:nvGrpSpPr>
            <p:cNvPr id="13" name="Ομάδα 12">
              <a:extLst>
                <a:ext uri="{FF2B5EF4-FFF2-40B4-BE49-F238E27FC236}">
                  <a16:creationId xmlns:a16="http://schemas.microsoft.com/office/drawing/2014/main" id="{DE018A97-2014-46F4-BF73-C15DB53946A2}"/>
                </a:ext>
              </a:extLst>
            </p:cNvPr>
            <p:cNvGrpSpPr/>
            <p:nvPr/>
          </p:nvGrpSpPr>
          <p:grpSpPr>
            <a:xfrm>
              <a:off x="1231522" y="3236783"/>
              <a:ext cx="7300918" cy="468494"/>
              <a:chOff x="1259632" y="4509120"/>
              <a:chExt cx="7300918" cy="468494"/>
            </a:xfrm>
          </p:grpSpPr>
          <p:sp>
            <p:nvSpPr>
              <p:cNvPr id="10" name="Βέλος: Οδοντωτό δεξιό 9">
                <a:extLst>
                  <a:ext uri="{FF2B5EF4-FFF2-40B4-BE49-F238E27FC236}">
                    <a16:creationId xmlns:a16="http://schemas.microsoft.com/office/drawing/2014/main" id="{5A0B86C1-48B6-4570-8F52-82299EE4080A}"/>
                  </a:ext>
                </a:extLst>
              </p:cNvPr>
              <p:cNvSpPr/>
              <p:nvPr/>
            </p:nvSpPr>
            <p:spPr>
              <a:xfrm>
                <a:off x="1259632" y="4509120"/>
                <a:ext cx="648072" cy="432048"/>
              </a:xfrm>
              <a:prstGeom prst="notchedRightArrow">
                <a:avLst/>
              </a:prstGeom>
              <a:solidFill>
                <a:srgbClr val="BF9000"/>
              </a:solidFill>
              <a:ln>
                <a:solidFill>
                  <a:srgbClr val="BF9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5FDC5C7-8F6A-4958-8134-B16F20D48CD8}"/>
                  </a:ext>
                </a:extLst>
              </p:cNvPr>
              <p:cNvSpPr txBox="1"/>
              <p:nvPr/>
            </p:nvSpPr>
            <p:spPr>
              <a:xfrm>
                <a:off x="2367862" y="4515949"/>
                <a:ext cx="61926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l-GR" dirty="0"/>
              </a:p>
            </p:txBody>
          </p:sp>
        </p:grpSp>
        <p:sp>
          <p:nvSpPr>
            <p:cNvPr id="14" name="Ορθογώνιο 13">
              <a:extLst>
                <a:ext uri="{FF2B5EF4-FFF2-40B4-BE49-F238E27FC236}">
                  <a16:creationId xmlns:a16="http://schemas.microsoft.com/office/drawing/2014/main" id="{783B9D2C-E4B0-450A-8087-199A11974CC4}"/>
                </a:ext>
              </a:extLst>
            </p:cNvPr>
            <p:cNvSpPr/>
            <p:nvPr/>
          </p:nvSpPr>
          <p:spPr>
            <a:xfrm>
              <a:off x="2339752" y="3013501"/>
              <a:ext cx="653447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dirty="0">
                  <a:ea typeface="Times New Roman" panose="02020603050405020304" pitchFamily="18" charset="0"/>
                </a:rPr>
                <a:t>Εμπλουτισμός του ΕΥ για την πιθανή αξιοποίησή του στο δημοτικό σχολείο</a:t>
              </a:r>
              <a:endParaRPr lang="el-GR" dirty="0"/>
            </a:p>
          </p:txBody>
        </p:sp>
      </p:grpSp>
      <p:grpSp>
        <p:nvGrpSpPr>
          <p:cNvPr id="16" name="Ομάδα 15">
            <a:extLst>
              <a:ext uri="{FF2B5EF4-FFF2-40B4-BE49-F238E27FC236}">
                <a16:creationId xmlns:a16="http://schemas.microsoft.com/office/drawing/2014/main" id="{7C382B55-39C7-4D0A-87DC-EE6ED00380F4}"/>
              </a:ext>
            </a:extLst>
          </p:cNvPr>
          <p:cNvGrpSpPr/>
          <p:nvPr/>
        </p:nvGrpSpPr>
        <p:grpSpPr>
          <a:xfrm>
            <a:off x="1258848" y="2300834"/>
            <a:ext cx="7301702" cy="475866"/>
            <a:chOff x="1231522" y="2153034"/>
            <a:chExt cx="7301702" cy="4758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080A46-15D2-46D0-B682-887D6FB14444}"/>
                </a:ext>
              </a:extLst>
            </p:cNvPr>
            <p:cNvSpPr txBox="1"/>
            <p:nvPr/>
          </p:nvSpPr>
          <p:spPr>
            <a:xfrm>
              <a:off x="2340536" y="2167235"/>
              <a:ext cx="6192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Πρακτική εφαρμογή του ΕΥ </a:t>
              </a:r>
              <a:r>
                <a:rPr lang="el-GR"/>
                <a:t>στο νηπιαγωγείο</a:t>
              </a:r>
              <a:endParaRPr lang="el-GR" dirty="0"/>
            </a:p>
          </p:txBody>
        </p:sp>
        <p:sp>
          <p:nvSpPr>
            <p:cNvPr id="18" name="Βέλος: Οδοντωτό δεξιό 17">
              <a:extLst>
                <a:ext uri="{FF2B5EF4-FFF2-40B4-BE49-F238E27FC236}">
                  <a16:creationId xmlns:a16="http://schemas.microsoft.com/office/drawing/2014/main" id="{D276DF7E-0D45-4D68-A814-36F51D83A208}"/>
                </a:ext>
              </a:extLst>
            </p:cNvPr>
            <p:cNvSpPr/>
            <p:nvPr/>
          </p:nvSpPr>
          <p:spPr>
            <a:xfrm>
              <a:off x="1231522" y="2153034"/>
              <a:ext cx="648072" cy="432048"/>
            </a:xfrm>
            <a:prstGeom prst="notchedRightArrow">
              <a:avLst/>
            </a:prstGeom>
            <a:solidFill>
              <a:srgbClr val="BF9000"/>
            </a:solidFill>
            <a:ln>
              <a:solidFill>
                <a:srgbClr val="BF9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</p:grpSp>
    </p:spTree>
    <p:extLst>
      <p:ext uri="{BB962C8B-B14F-4D97-AF65-F5344CB8AC3E}">
        <p14:creationId xmlns:p14="http://schemas.microsoft.com/office/powerpoint/2010/main" val="35516059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59FAA3E2-2D6C-4B82-A91A-848FB20C9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124744"/>
            <a:ext cx="5853856" cy="440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B5AEC68F-96E1-4CB3-966E-E7F5A8872ACE}"/>
              </a:ext>
            </a:extLst>
          </p:cNvPr>
          <p:cNvSpPr/>
          <p:nvPr/>
        </p:nvSpPr>
        <p:spPr>
          <a:xfrm>
            <a:off x="755576" y="5589240"/>
            <a:ext cx="7416824" cy="6480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791E4446-F472-4DE0-8F62-28F8175B24CF}"/>
              </a:ext>
            </a:extLst>
          </p:cNvPr>
          <p:cNvSpPr/>
          <p:nvPr/>
        </p:nvSpPr>
        <p:spPr>
          <a:xfrm>
            <a:off x="755576" y="3284984"/>
            <a:ext cx="7416824" cy="6480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AE0549E-41C8-404F-B9AF-772835F35EA0}"/>
              </a:ext>
            </a:extLst>
          </p:cNvPr>
          <p:cNvSpPr/>
          <p:nvPr/>
        </p:nvSpPr>
        <p:spPr>
          <a:xfrm>
            <a:off x="755576" y="1628800"/>
            <a:ext cx="7416824" cy="6480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3A1C2C67-C883-4BFF-B650-79AC4208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484784"/>
            <a:ext cx="7886700" cy="5040560"/>
          </a:xfrm>
        </p:spPr>
        <p:txBody>
          <a:bodyPr>
            <a:normAutofit fontScale="92500" lnSpcReduction="10000"/>
          </a:bodyPr>
          <a:lstStyle/>
          <a:p>
            <a:pPr marL="452438" indent="-452438">
              <a:buFont typeface="Wingdings" panose="05000000000000000000" pitchFamily="2" charset="2"/>
              <a:buChar char="v"/>
            </a:pPr>
            <a:r>
              <a:rPr lang="el-GR" sz="4000" dirty="0"/>
              <a:t>Στον Διευθυντή του ΠΜΣ</a:t>
            </a:r>
          </a:p>
          <a:p>
            <a:pPr marL="808038" indent="-355600">
              <a:buFont typeface="Wingdings" panose="05000000000000000000" pitchFamily="2" charset="2"/>
              <a:buChar char="Ø"/>
            </a:pPr>
            <a:r>
              <a:rPr lang="el-GR" sz="3600" dirty="0"/>
              <a:t>κ. Αναστασιάδη Παναγιώτη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4000" dirty="0"/>
              <a:t>Στην τριμελή επιτροπή επίβλεψης</a:t>
            </a:r>
          </a:p>
          <a:p>
            <a:pPr marL="625475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l-GR" sz="3600" dirty="0"/>
              <a:t>κ. Ιβρίντελη Μαρία</a:t>
            </a:r>
          </a:p>
          <a:p>
            <a:pPr marL="625475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l-GR" sz="3600" dirty="0"/>
              <a:t>κ. </a:t>
            </a:r>
            <a:r>
              <a:rPr lang="el-GR" sz="3600" dirty="0" err="1"/>
              <a:t>Καλογιαννάκη</a:t>
            </a:r>
            <a:r>
              <a:rPr lang="el-GR" sz="3600" dirty="0"/>
              <a:t> Μιχάλη</a:t>
            </a:r>
          </a:p>
          <a:p>
            <a:pPr marL="625475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l-GR" sz="3600" dirty="0"/>
              <a:t>κ. Κλεισαρχάκη Μιχάλη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l-GR" sz="4000" dirty="0"/>
              <a:t>Στην οικογένειά μου</a:t>
            </a:r>
          </a:p>
          <a:p>
            <a:pPr marL="625475">
              <a:buFont typeface="Wingdings" panose="05000000000000000000" pitchFamily="2" charset="2"/>
              <a:buChar char="Ø"/>
            </a:pPr>
            <a:endParaRPr lang="el-GR" sz="3600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4A7A5AEB-BFAB-40E7-8C82-33FF1AFC7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32656"/>
            <a:ext cx="2924944" cy="1224136"/>
          </a:xfrm>
        </p:spPr>
        <p:txBody>
          <a:bodyPr>
            <a:normAutofit/>
          </a:bodyPr>
          <a:lstStyle/>
          <a:p>
            <a:pPr algn="ctr"/>
            <a:r>
              <a:rPr lang="el-GR" sz="3600" dirty="0"/>
              <a:t>Ευχαριστίες</a:t>
            </a:r>
          </a:p>
        </p:txBody>
      </p:sp>
    </p:spTree>
    <p:extLst>
      <p:ext uri="{BB962C8B-B14F-4D97-AF65-F5344CB8AC3E}">
        <p14:creationId xmlns:p14="http://schemas.microsoft.com/office/powerpoint/2010/main" val="2152087937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128792" cy="4382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Σκοπός της διπλωματικής εργασίας ήταν: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l-G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l-G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Εκπαιδευτικού Υλικού (ΕΥ) συμπληρωματικής σχολικής ΕξΑΕ, με τη χρήση εφαρμογών </a:t>
            </a:r>
            <a:r>
              <a:rPr lang="el-GR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επαυξημένης πραγματικότητας</a:t>
            </a:r>
            <a:r>
              <a:rPr lang="el-GR" dirty="0"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για τη διδασκαλία του </a:t>
            </a:r>
            <a:r>
              <a:rPr lang="el-GR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ηλιακού συστήματος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στην προσχολική εκπαίδευση,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σύμφωνα με τη μεθοδολογία της ΕξΑΕ και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τις αρχές δημιουργίας ΕΥ. </a:t>
            </a:r>
            <a:endParaRPr lang="el-GR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Ομάδα 2">
            <a:extLst>
              <a:ext uri="{FF2B5EF4-FFF2-40B4-BE49-F238E27FC236}">
                <a16:creationId xmlns:a16="http://schemas.microsoft.com/office/drawing/2014/main" id="{3498A475-7A38-4964-99E0-71AD7EECC197}"/>
              </a:ext>
            </a:extLst>
          </p:cNvPr>
          <p:cNvGrpSpPr/>
          <p:nvPr/>
        </p:nvGrpSpPr>
        <p:grpSpPr>
          <a:xfrm>
            <a:off x="833667" y="2276872"/>
            <a:ext cx="2222536" cy="576064"/>
            <a:chOff x="833667" y="2276872"/>
            <a:chExt cx="2222536" cy="576064"/>
          </a:xfrm>
        </p:grpSpPr>
        <p:sp>
          <p:nvSpPr>
            <p:cNvPr id="5" name="Ορθογώνιο 4">
              <a:extLst>
                <a:ext uri="{FF2B5EF4-FFF2-40B4-BE49-F238E27FC236}">
                  <a16:creationId xmlns:a16="http://schemas.microsoft.com/office/drawing/2014/main" id="{BCED1F7F-2736-4D2C-8C7D-32040270D5DF}"/>
                </a:ext>
              </a:extLst>
            </p:cNvPr>
            <p:cNvSpPr/>
            <p:nvPr/>
          </p:nvSpPr>
          <p:spPr>
            <a:xfrm>
              <a:off x="857461" y="2276872"/>
              <a:ext cx="2088232" cy="57606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AEBF22-ED45-4A55-83B2-B7363F3F0771}"/>
                </a:ext>
              </a:extLst>
            </p:cNvPr>
            <p:cNvSpPr txBox="1"/>
            <p:nvPr/>
          </p:nvSpPr>
          <p:spPr>
            <a:xfrm>
              <a:off x="833667" y="2334071"/>
              <a:ext cx="22225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ΣΧΕΔΙΑΣΜΟΣ</a:t>
              </a:r>
              <a:endParaRPr lang="el-GR" dirty="0"/>
            </a:p>
          </p:txBody>
        </p:sp>
      </p:grp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E787238D-037B-479B-B91B-0942B84BB4EA}"/>
              </a:ext>
            </a:extLst>
          </p:cNvPr>
          <p:cNvGrpSpPr/>
          <p:nvPr/>
        </p:nvGrpSpPr>
        <p:grpSpPr>
          <a:xfrm>
            <a:off x="3151634" y="2280729"/>
            <a:ext cx="2222536" cy="576064"/>
            <a:chOff x="3151634" y="2280729"/>
            <a:chExt cx="2222536" cy="576064"/>
          </a:xfrm>
        </p:grpSpPr>
        <p:sp>
          <p:nvSpPr>
            <p:cNvPr id="7" name="Ορθογώνιο 6">
              <a:extLst>
                <a:ext uri="{FF2B5EF4-FFF2-40B4-BE49-F238E27FC236}">
                  <a16:creationId xmlns:a16="http://schemas.microsoft.com/office/drawing/2014/main" id="{4CD394D1-D8C4-466E-B562-C01DA8120714}"/>
                </a:ext>
              </a:extLst>
            </p:cNvPr>
            <p:cNvSpPr/>
            <p:nvPr/>
          </p:nvSpPr>
          <p:spPr>
            <a:xfrm>
              <a:off x="3203848" y="2280729"/>
              <a:ext cx="2088232" cy="57606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0CD014-0752-4217-877D-3C10386565DA}"/>
                </a:ext>
              </a:extLst>
            </p:cNvPr>
            <p:cNvSpPr txBox="1"/>
            <p:nvPr/>
          </p:nvSpPr>
          <p:spPr>
            <a:xfrm>
              <a:off x="3151634" y="2334071"/>
              <a:ext cx="22225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ΥΛΟΠΟΙΗΣΗ</a:t>
              </a:r>
              <a:endParaRPr lang="el-GR" dirty="0"/>
            </a:p>
          </p:txBody>
        </p:sp>
      </p:grpSp>
      <p:grpSp>
        <p:nvGrpSpPr>
          <p:cNvPr id="12" name="Ομάδα 11">
            <a:extLst>
              <a:ext uri="{FF2B5EF4-FFF2-40B4-BE49-F238E27FC236}">
                <a16:creationId xmlns:a16="http://schemas.microsoft.com/office/drawing/2014/main" id="{E9401336-9EA1-4D4E-9924-2A354F863D2C}"/>
              </a:ext>
            </a:extLst>
          </p:cNvPr>
          <p:cNvGrpSpPr/>
          <p:nvPr/>
        </p:nvGrpSpPr>
        <p:grpSpPr>
          <a:xfrm>
            <a:off x="5580112" y="2276872"/>
            <a:ext cx="2241960" cy="888196"/>
            <a:chOff x="5580112" y="2276872"/>
            <a:chExt cx="2241960" cy="888196"/>
          </a:xfrm>
        </p:grpSpPr>
        <p:sp>
          <p:nvSpPr>
            <p:cNvPr id="8" name="Ορθογώνιο 7">
              <a:extLst>
                <a:ext uri="{FF2B5EF4-FFF2-40B4-BE49-F238E27FC236}">
                  <a16:creationId xmlns:a16="http://schemas.microsoft.com/office/drawing/2014/main" id="{817AD9B2-C734-4F8A-A2CF-73B177B369CF}"/>
                </a:ext>
              </a:extLst>
            </p:cNvPr>
            <p:cNvSpPr/>
            <p:nvPr/>
          </p:nvSpPr>
          <p:spPr>
            <a:xfrm>
              <a:off x="5580112" y="2276872"/>
              <a:ext cx="2088232" cy="57606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64AB6F-25CA-4072-B047-8E782ACBF61D}"/>
                </a:ext>
              </a:extLst>
            </p:cNvPr>
            <p:cNvSpPr txBox="1"/>
            <p:nvPr/>
          </p:nvSpPr>
          <p:spPr>
            <a:xfrm>
              <a:off x="5599536" y="2334071"/>
              <a:ext cx="22225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ΑΠΟΤΙΜΗΣΗ</a:t>
              </a:r>
            </a:p>
            <a:p>
              <a:endParaRPr lang="el-GR" dirty="0"/>
            </a:p>
          </p:txBody>
        </p:sp>
      </p:grp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διπλωματικής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793140" y="1556792"/>
            <a:ext cx="80993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Σημαντική είναι η συνεισφορά της εργασίας σε: </a:t>
            </a:r>
          </a:p>
          <a:p>
            <a:r>
              <a:rPr lang="el-GR" sz="3200" dirty="0"/>
              <a:t>	</a:t>
            </a:r>
          </a:p>
        </p:txBody>
      </p:sp>
      <p:grpSp>
        <p:nvGrpSpPr>
          <p:cNvPr id="3" name="Ομάδα 2">
            <a:extLst>
              <a:ext uri="{FF2B5EF4-FFF2-40B4-BE49-F238E27FC236}">
                <a16:creationId xmlns:a16="http://schemas.microsoft.com/office/drawing/2014/main" id="{0BDB5556-EE64-43DF-B671-5A64E44B9265}"/>
              </a:ext>
            </a:extLst>
          </p:cNvPr>
          <p:cNvGrpSpPr/>
          <p:nvPr/>
        </p:nvGrpSpPr>
        <p:grpSpPr>
          <a:xfrm>
            <a:off x="674242" y="3614293"/>
            <a:ext cx="2626732" cy="1728192"/>
            <a:chOff x="674242" y="3614293"/>
            <a:chExt cx="2626732" cy="1728192"/>
          </a:xfrm>
        </p:grpSpPr>
        <p:sp>
          <p:nvSpPr>
            <p:cNvPr id="5" name="Οβάλ 4">
              <a:extLst>
                <a:ext uri="{FF2B5EF4-FFF2-40B4-BE49-F238E27FC236}">
                  <a16:creationId xmlns:a16="http://schemas.microsoft.com/office/drawing/2014/main" id="{7AB8DD21-6EFD-4C95-92E6-0376C0931B43}"/>
                </a:ext>
              </a:extLst>
            </p:cNvPr>
            <p:cNvSpPr/>
            <p:nvPr/>
          </p:nvSpPr>
          <p:spPr>
            <a:xfrm>
              <a:off x="674242" y="3614293"/>
              <a:ext cx="2626732" cy="1728192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9AFDB1-FC88-43F4-8A84-16074E17C102}"/>
                </a:ext>
              </a:extLst>
            </p:cNvPr>
            <p:cNvSpPr txBox="1"/>
            <p:nvPr/>
          </p:nvSpPr>
          <p:spPr>
            <a:xfrm>
              <a:off x="771063" y="3862054"/>
              <a:ext cx="23998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800" dirty="0"/>
                <a:t>Βοηθητικό εκπαιδευτικό υλικό για εκπαιδευτικούς προσχολικής αγωγής</a:t>
              </a:r>
            </a:p>
          </p:txBody>
        </p:sp>
      </p:grpSp>
      <p:grpSp>
        <p:nvGrpSpPr>
          <p:cNvPr id="12" name="Ομάδα 11">
            <a:extLst>
              <a:ext uri="{FF2B5EF4-FFF2-40B4-BE49-F238E27FC236}">
                <a16:creationId xmlns:a16="http://schemas.microsoft.com/office/drawing/2014/main" id="{8B83E55C-2E38-4589-AB12-EE363952BF34}"/>
              </a:ext>
            </a:extLst>
          </p:cNvPr>
          <p:cNvGrpSpPr/>
          <p:nvPr/>
        </p:nvGrpSpPr>
        <p:grpSpPr>
          <a:xfrm>
            <a:off x="3389303" y="3523715"/>
            <a:ext cx="2626732" cy="1728192"/>
            <a:chOff x="3389303" y="3523715"/>
            <a:chExt cx="2626732" cy="1728192"/>
          </a:xfrm>
        </p:grpSpPr>
        <p:sp>
          <p:nvSpPr>
            <p:cNvPr id="7" name="Οβάλ 6">
              <a:extLst>
                <a:ext uri="{FF2B5EF4-FFF2-40B4-BE49-F238E27FC236}">
                  <a16:creationId xmlns:a16="http://schemas.microsoft.com/office/drawing/2014/main" id="{A8AE8D5C-0D54-4751-B18E-CF0A5D90DD99}"/>
                </a:ext>
              </a:extLst>
            </p:cNvPr>
            <p:cNvSpPr/>
            <p:nvPr/>
          </p:nvSpPr>
          <p:spPr>
            <a:xfrm>
              <a:off x="3389303" y="3523715"/>
              <a:ext cx="2626732" cy="1728192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E81071-7FB7-4406-8389-2FEB2DCD0AD8}"/>
                </a:ext>
              </a:extLst>
            </p:cNvPr>
            <p:cNvSpPr txBox="1"/>
            <p:nvPr/>
          </p:nvSpPr>
          <p:spPr>
            <a:xfrm>
              <a:off x="3577860" y="3825221"/>
              <a:ext cx="23998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800" dirty="0"/>
                <a:t>Εφαρμογή μέσα στην τάξη και αποτίμησή του από τους μικρούς μαθητές </a:t>
              </a:r>
            </a:p>
          </p:txBody>
        </p:sp>
      </p:grpSp>
      <p:grpSp>
        <p:nvGrpSpPr>
          <p:cNvPr id="13" name="Ομάδα 12">
            <a:extLst>
              <a:ext uri="{FF2B5EF4-FFF2-40B4-BE49-F238E27FC236}">
                <a16:creationId xmlns:a16="http://schemas.microsoft.com/office/drawing/2014/main" id="{792C18C6-92F7-4557-8B67-4054F8B96EDA}"/>
              </a:ext>
            </a:extLst>
          </p:cNvPr>
          <p:cNvGrpSpPr/>
          <p:nvPr/>
        </p:nvGrpSpPr>
        <p:grpSpPr>
          <a:xfrm>
            <a:off x="6104364" y="3523715"/>
            <a:ext cx="2626732" cy="1728192"/>
            <a:chOff x="6104364" y="3523715"/>
            <a:chExt cx="2626732" cy="1728192"/>
          </a:xfrm>
        </p:grpSpPr>
        <p:sp>
          <p:nvSpPr>
            <p:cNvPr id="10" name="Οβάλ 9">
              <a:extLst>
                <a:ext uri="{FF2B5EF4-FFF2-40B4-BE49-F238E27FC236}">
                  <a16:creationId xmlns:a16="http://schemas.microsoft.com/office/drawing/2014/main" id="{D2C513E6-63E6-492D-B326-1DDA60F7F156}"/>
                </a:ext>
              </a:extLst>
            </p:cNvPr>
            <p:cNvSpPr/>
            <p:nvPr/>
          </p:nvSpPr>
          <p:spPr>
            <a:xfrm>
              <a:off x="6104364" y="3523715"/>
              <a:ext cx="2626732" cy="1728192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86332FA-15FE-446F-8C91-E554445D4162}"/>
                </a:ext>
              </a:extLst>
            </p:cNvPr>
            <p:cNvSpPr txBox="1"/>
            <p:nvPr/>
          </p:nvSpPr>
          <p:spPr>
            <a:xfrm>
              <a:off x="6204592" y="3816669"/>
              <a:ext cx="239985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dirty="0"/>
                <a:t>Φτωχή ελληνική βιβλιογραφία. Ανάγκη για περαιτέρω έρευνα για την ΕξΑΕ στην Προσχολική Αγωγή</a:t>
              </a:r>
            </a:p>
          </p:txBody>
        </p:sp>
      </p:grp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E0EAD3D6-2686-46D9-98B1-48828C1D35F3}"/>
              </a:ext>
            </a:extLst>
          </p:cNvPr>
          <p:cNvSpPr/>
          <p:nvPr/>
        </p:nvSpPr>
        <p:spPr>
          <a:xfrm rot="20755147">
            <a:off x="683017" y="2872682"/>
            <a:ext cx="2358338" cy="461665"/>
          </a:xfrm>
          <a:prstGeom prst="rect">
            <a:avLst/>
          </a:prstGeom>
          <a:effectLst>
            <a:softEdge rad="0"/>
          </a:effectLst>
          <a:scene3d>
            <a:camera prst="orthographicFront">
              <a:rot lat="0" lon="21599983" rev="21594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l-GR" dirty="0">
                <a:latin typeface="Segoe Print" panose="02000600000000000000" pitchFamily="2" charset="0"/>
              </a:rPr>
              <a:t>Εκπαιδευτικό</a:t>
            </a:r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5AE87343-81AB-49CB-BDEA-BA3574D2D779}"/>
              </a:ext>
            </a:extLst>
          </p:cNvPr>
          <p:cNvSpPr/>
          <p:nvPr/>
        </p:nvSpPr>
        <p:spPr>
          <a:xfrm rot="20755147">
            <a:off x="3359965" y="2728338"/>
            <a:ext cx="2021707" cy="461665"/>
          </a:xfrm>
          <a:prstGeom prst="rect">
            <a:avLst/>
          </a:prstGeom>
          <a:effectLst>
            <a:softEdge rad="0"/>
          </a:effectLst>
          <a:scene3d>
            <a:camera prst="orthographicFront">
              <a:rot lat="0" lon="21599983" rev="21594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l-GR" dirty="0">
                <a:latin typeface="Segoe Print" panose="02000600000000000000" pitchFamily="2" charset="0"/>
              </a:rPr>
              <a:t>Ερευνητικό</a:t>
            </a:r>
          </a:p>
        </p:txBody>
      </p:sp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88F46247-CD04-4454-90D4-BA4B26D1D276}"/>
              </a:ext>
            </a:extLst>
          </p:cNvPr>
          <p:cNvSpPr/>
          <p:nvPr/>
        </p:nvSpPr>
        <p:spPr>
          <a:xfrm rot="20755147">
            <a:off x="6258126" y="2688015"/>
            <a:ext cx="2069797" cy="830997"/>
          </a:xfrm>
          <a:prstGeom prst="rect">
            <a:avLst/>
          </a:prstGeom>
          <a:effectLst>
            <a:softEdge rad="0"/>
          </a:effectLst>
          <a:scene3d>
            <a:camera prst="orthographicFront">
              <a:rot lat="0" lon="21599983" rev="21594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l-GR" dirty="0">
                <a:latin typeface="Segoe Print" panose="02000600000000000000" pitchFamily="2" charset="0"/>
              </a:rPr>
              <a:t>Θεωρητικό </a:t>
            </a:r>
          </a:p>
          <a:p>
            <a:pPr algn="ctr"/>
            <a:r>
              <a:rPr lang="el-GR" dirty="0">
                <a:latin typeface="Segoe Print" panose="02000600000000000000" pitchFamily="2" charset="0"/>
              </a:rPr>
              <a:t>επίπεδο</a:t>
            </a: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907704" y="2119065"/>
            <a:ext cx="65527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800" dirty="0">
                <a:latin typeface="+mn-lt"/>
              </a:rPr>
              <a:t>Το εκπαιδευτικό υλικό διέπεται από τις αρχές και τη μεθοδολογία της εξ αποστάσεως εκπαίδευσης;</a:t>
            </a:r>
            <a:endParaRPr lang="en-US" sz="2800" dirty="0">
              <a:latin typeface="+mn-lt"/>
            </a:endParaRPr>
          </a:p>
        </p:txBody>
      </p:sp>
      <p:sp>
        <p:nvSpPr>
          <p:cNvPr id="5" name="Ρόμβος 4">
            <a:extLst>
              <a:ext uri="{FF2B5EF4-FFF2-40B4-BE49-F238E27FC236}">
                <a16:creationId xmlns:a16="http://schemas.microsoft.com/office/drawing/2014/main" id="{72ECE935-21BE-4494-802C-7E73335D339C}"/>
              </a:ext>
            </a:extLst>
          </p:cNvPr>
          <p:cNvSpPr/>
          <p:nvPr/>
        </p:nvSpPr>
        <p:spPr>
          <a:xfrm>
            <a:off x="1107667" y="2492896"/>
            <a:ext cx="648072" cy="701496"/>
          </a:xfrm>
          <a:prstGeom prst="diamond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Ρόμβος 5">
            <a:extLst>
              <a:ext uri="{FF2B5EF4-FFF2-40B4-BE49-F238E27FC236}">
                <a16:creationId xmlns:a16="http://schemas.microsoft.com/office/drawing/2014/main" id="{8BDA7D48-7C0B-45AA-A233-17E74CB8A3B9}"/>
              </a:ext>
            </a:extLst>
          </p:cNvPr>
          <p:cNvSpPr/>
          <p:nvPr/>
        </p:nvSpPr>
        <p:spPr>
          <a:xfrm>
            <a:off x="1107667" y="5013176"/>
            <a:ext cx="648072" cy="701496"/>
          </a:xfrm>
          <a:prstGeom prst="diamond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0E52C6-3BC6-4554-B99B-0D125DF08401}"/>
              </a:ext>
            </a:extLst>
          </p:cNvPr>
          <p:cNvSpPr txBox="1"/>
          <p:nvPr/>
        </p:nvSpPr>
        <p:spPr>
          <a:xfrm>
            <a:off x="1931102" y="4623061"/>
            <a:ext cx="55446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2800" dirty="0">
                <a:solidFill>
                  <a:prstClr val="black"/>
                </a:solidFill>
                <a:latin typeface="Calibri"/>
              </a:rPr>
              <a:t>Το εκπαιδευτικό υλικό έχει δημιουργηθεί σύμφωνα με τις αρχές της Πολυμεσικής Μάθησης;</a:t>
            </a: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εργασίας</a:t>
            </a:r>
            <a:endParaRPr lang="el-GR" sz="3600" b="1" dirty="0"/>
          </a:p>
        </p:txBody>
      </p:sp>
      <p:grpSp>
        <p:nvGrpSpPr>
          <p:cNvPr id="6" name="Ομάδα 5">
            <a:extLst>
              <a:ext uri="{FF2B5EF4-FFF2-40B4-BE49-F238E27FC236}">
                <a16:creationId xmlns:a16="http://schemas.microsoft.com/office/drawing/2014/main" id="{B7CEC01A-461B-40FE-8A9E-27BDD5430EDD}"/>
              </a:ext>
            </a:extLst>
          </p:cNvPr>
          <p:cNvGrpSpPr/>
          <p:nvPr/>
        </p:nvGrpSpPr>
        <p:grpSpPr>
          <a:xfrm>
            <a:off x="755576" y="1531000"/>
            <a:ext cx="2916203" cy="4695284"/>
            <a:chOff x="755576" y="1531000"/>
            <a:chExt cx="2916203" cy="4695284"/>
          </a:xfrm>
        </p:grpSpPr>
        <p:grpSp>
          <p:nvGrpSpPr>
            <p:cNvPr id="3" name="Ομάδα 2">
              <a:extLst>
                <a:ext uri="{FF2B5EF4-FFF2-40B4-BE49-F238E27FC236}">
                  <a16:creationId xmlns:a16="http://schemas.microsoft.com/office/drawing/2014/main" id="{C57E9A81-1420-46D8-9064-30907B11FB8F}"/>
                </a:ext>
              </a:extLst>
            </p:cNvPr>
            <p:cNvGrpSpPr/>
            <p:nvPr/>
          </p:nvGrpSpPr>
          <p:grpSpPr>
            <a:xfrm>
              <a:off x="755576" y="1531000"/>
              <a:ext cx="2916203" cy="4695284"/>
              <a:chOff x="755576" y="1531000"/>
              <a:chExt cx="2916203" cy="4695284"/>
            </a:xfrm>
          </p:grpSpPr>
          <p:sp>
            <p:nvSpPr>
              <p:cNvPr id="7" name="Διάγραμμα ροής: Δεδομένα 6">
                <a:extLst>
                  <a:ext uri="{FF2B5EF4-FFF2-40B4-BE49-F238E27FC236}">
                    <a16:creationId xmlns:a16="http://schemas.microsoft.com/office/drawing/2014/main" id="{E752552E-D1DF-4D96-A218-1FA12046A125}"/>
                  </a:ext>
                </a:extLst>
              </p:cNvPr>
              <p:cNvSpPr/>
              <p:nvPr/>
            </p:nvSpPr>
            <p:spPr>
              <a:xfrm>
                <a:off x="755576" y="1531000"/>
                <a:ext cx="2880320" cy="4562295"/>
              </a:xfrm>
              <a:prstGeom prst="flowChartInputOutpu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7573546-BE7F-4620-B462-88098AEDBD35}"/>
                  </a:ext>
                </a:extLst>
              </p:cNvPr>
              <p:cNvSpPr txBox="1"/>
              <p:nvPr/>
            </p:nvSpPr>
            <p:spPr>
              <a:xfrm>
                <a:off x="863467" y="2132856"/>
                <a:ext cx="2808312" cy="4093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b="1" dirty="0">
                    <a:latin typeface="+mn-lt"/>
                  </a:rPr>
                  <a:t>        </a:t>
                </a:r>
              </a:p>
              <a:p>
                <a:r>
                  <a:rPr lang="el-GR" sz="2000" b="1" dirty="0">
                    <a:latin typeface="+mn-lt"/>
                  </a:rPr>
                  <a:t>       </a:t>
                </a:r>
                <a:r>
                  <a:rPr lang="el-GR" sz="2000" dirty="0">
                    <a:latin typeface="+mn-lt"/>
                  </a:rPr>
                  <a:t>1.</a:t>
                </a:r>
                <a:r>
                  <a:rPr lang="el-GR" sz="2000" b="1" dirty="0">
                    <a:latin typeface="+mn-lt"/>
                  </a:rPr>
                  <a:t> </a:t>
                </a:r>
                <a:r>
                  <a:rPr lang="el-GR" sz="2000" dirty="0">
                    <a:latin typeface="+mn-lt"/>
                  </a:rPr>
                  <a:t>Εισαγωγή</a:t>
                </a:r>
              </a:p>
              <a:p>
                <a:pPr marL="452438" indent="-452438" defTabSz="1071563"/>
                <a:r>
                  <a:rPr lang="el-GR" sz="2000" dirty="0">
                    <a:latin typeface="+mn-lt"/>
                  </a:rPr>
                  <a:t>      2. Η Εξ Αποστάσεως Εκπαίδευση</a:t>
                </a:r>
              </a:p>
              <a:p>
                <a:pPr defTabSz="452438"/>
                <a:r>
                  <a:rPr lang="el-GR" sz="2000" dirty="0">
                    <a:latin typeface="+mn-lt"/>
                  </a:rPr>
                  <a:t>     3. Αξιοποίηση των        	ΤΠΕ στην ΕξΑΕ</a:t>
                </a:r>
              </a:p>
              <a:p>
                <a:pPr marL="179388" indent="-179388" defTabSz="452438"/>
                <a:r>
                  <a:rPr lang="el-GR" sz="2000" dirty="0">
                    <a:latin typeface="+mn-lt"/>
                  </a:rPr>
                  <a:t>   4. Το Εκπαιδευτικό Υλικό στην ΕξΑΕ</a:t>
                </a:r>
              </a:p>
              <a:p>
                <a:pPr marL="179388" indent="-179388" defTabSz="452438"/>
                <a:r>
                  <a:rPr lang="el-GR" sz="2000" dirty="0">
                    <a:latin typeface="+mn-lt"/>
                  </a:rPr>
                  <a:t>  5. Οι Φυσικές Επιστήμες στην </a:t>
                </a:r>
              </a:p>
              <a:p>
                <a:pPr marL="179388" indent="-179388" defTabSz="452438"/>
                <a:r>
                  <a:rPr lang="el-GR" sz="2000" dirty="0">
                    <a:latin typeface="+mn-lt"/>
                  </a:rPr>
                  <a:t>προσχολική </a:t>
                </a:r>
              </a:p>
              <a:p>
                <a:pPr marL="179388" indent="-179388" algn="ctr" defTabSz="452438"/>
                <a:r>
                  <a:rPr lang="el-GR" sz="2000" dirty="0">
                    <a:latin typeface="+mn-lt"/>
                  </a:rPr>
                  <a:t>εκπαίδευση</a:t>
                </a:r>
              </a:p>
              <a:p>
                <a:pPr marL="457200" indent="-457200" algn="ctr">
                  <a:buAutoNum type="arabicPeriod"/>
                </a:pPr>
                <a:endParaRPr lang="el-GR" sz="2000" b="1" dirty="0">
                  <a:latin typeface="+mn-lt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C1C3C07-C781-4A96-8D66-B6984C44CDBC}"/>
                  </a:ext>
                </a:extLst>
              </p:cNvPr>
              <p:cNvSpPr txBox="1"/>
              <p:nvPr/>
            </p:nvSpPr>
            <p:spPr>
              <a:xfrm>
                <a:off x="1403405" y="1568986"/>
                <a:ext cx="201622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000" b="1" dirty="0">
                    <a:latin typeface="+mn-lt"/>
                  </a:rPr>
                  <a:t>ΘΕΩΡΗΤΙΚΟ ΠΛΑΙΣΙΟ</a:t>
                </a:r>
              </a:p>
            </p:txBody>
          </p:sp>
        </p:grpSp>
        <p:cxnSp>
          <p:nvCxnSpPr>
            <p:cNvPr id="10" name="Ευθεία γραμμή σύνδεσης 9">
              <a:extLst>
                <a:ext uri="{FF2B5EF4-FFF2-40B4-BE49-F238E27FC236}">
                  <a16:creationId xmlns:a16="http://schemas.microsoft.com/office/drawing/2014/main" id="{65F9C0CB-FCFB-48FF-A54D-EE137AF31C1D}"/>
                </a:ext>
              </a:extLst>
            </p:cNvPr>
            <p:cNvCxnSpPr>
              <a:cxnSpLocks/>
            </p:cNvCxnSpPr>
            <p:nvPr/>
          </p:nvCxnSpPr>
          <p:spPr>
            <a:xfrm>
              <a:off x="1259632" y="2276872"/>
              <a:ext cx="2304256" cy="0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B1B5092B-B646-411F-B042-8305DCE35B99}"/>
              </a:ext>
            </a:extLst>
          </p:cNvPr>
          <p:cNvGrpSpPr/>
          <p:nvPr/>
        </p:nvGrpSpPr>
        <p:grpSpPr>
          <a:xfrm>
            <a:off x="3203848" y="1537638"/>
            <a:ext cx="2880320" cy="4562295"/>
            <a:chOff x="3203848" y="1537638"/>
            <a:chExt cx="2880320" cy="4562295"/>
          </a:xfrm>
        </p:grpSpPr>
        <p:grpSp>
          <p:nvGrpSpPr>
            <p:cNvPr id="4" name="Ομάδα 3">
              <a:extLst>
                <a:ext uri="{FF2B5EF4-FFF2-40B4-BE49-F238E27FC236}">
                  <a16:creationId xmlns:a16="http://schemas.microsoft.com/office/drawing/2014/main" id="{E7D7B8CA-9658-4A7B-A378-70E4634C6C11}"/>
                </a:ext>
              </a:extLst>
            </p:cNvPr>
            <p:cNvGrpSpPr/>
            <p:nvPr/>
          </p:nvGrpSpPr>
          <p:grpSpPr>
            <a:xfrm>
              <a:off x="3203848" y="1537638"/>
              <a:ext cx="2880320" cy="4562295"/>
              <a:chOff x="3203848" y="1537638"/>
              <a:chExt cx="2880320" cy="4562295"/>
            </a:xfrm>
          </p:grpSpPr>
          <p:sp>
            <p:nvSpPr>
              <p:cNvPr id="16" name="Διάγραμμα ροής: Δεδομένα 15">
                <a:extLst>
                  <a:ext uri="{FF2B5EF4-FFF2-40B4-BE49-F238E27FC236}">
                    <a16:creationId xmlns:a16="http://schemas.microsoft.com/office/drawing/2014/main" id="{9B8E1DCB-EC60-4810-A22F-C32A74C098DE}"/>
                  </a:ext>
                </a:extLst>
              </p:cNvPr>
              <p:cNvSpPr/>
              <p:nvPr/>
            </p:nvSpPr>
            <p:spPr>
              <a:xfrm>
                <a:off x="3203848" y="1537638"/>
                <a:ext cx="2880320" cy="4562295"/>
              </a:xfrm>
              <a:prstGeom prst="flowChartInputOutpu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A51BFE4-F492-432B-86E7-0DC0570BC1ED}"/>
                  </a:ext>
                </a:extLst>
              </p:cNvPr>
              <p:cNvSpPr txBox="1"/>
              <p:nvPr/>
            </p:nvSpPr>
            <p:spPr>
              <a:xfrm>
                <a:off x="3887803" y="1561808"/>
                <a:ext cx="201622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000" b="1" dirty="0">
                    <a:latin typeface="+mn-lt"/>
                  </a:rPr>
                  <a:t>ΕΚΠΑΙΔΕΥΤΙΚΟ ΥΛΙΚΟ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58C83B9-3B8B-4380-BA94-017F7A5FF5F8}"/>
                  </a:ext>
                </a:extLst>
              </p:cNvPr>
              <p:cNvSpPr txBox="1"/>
              <p:nvPr/>
            </p:nvSpPr>
            <p:spPr>
              <a:xfrm>
                <a:off x="3743545" y="2560823"/>
                <a:ext cx="190833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b="1" dirty="0">
                    <a:latin typeface="+mn-lt"/>
                  </a:rPr>
                  <a:t>Περιγραφή</a:t>
                </a:r>
                <a:r>
                  <a:rPr lang="el-GR" sz="2000" dirty="0">
                    <a:latin typeface="+mn-lt"/>
                  </a:rPr>
                  <a:t> </a:t>
                </a:r>
              </a:p>
              <a:p>
                <a:r>
                  <a:rPr lang="el-GR" sz="2000" dirty="0">
                    <a:latin typeface="+mn-lt"/>
                  </a:rPr>
                  <a:t>και </a:t>
                </a:r>
              </a:p>
              <a:p>
                <a:r>
                  <a:rPr lang="el-GR" sz="2000" b="1" dirty="0">
                    <a:latin typeface="+mn-lt"/>
                  </a:rPr>
                  <a:t>δημιουργία</a:t>
                </a:r>
                <a:r>
                  <a:rPr lang="el-GR" sz="2000" dirty="0">
                    <a:latin typeface="+mn-lt"/>
                  </a:rPr>
                  <a:t> </a:t>
                </a:r>
              </a:p>
              <a:p>
                <a:r>
                  <a:rPr lang="el-GR" sz="2000" dirty="0">
                    <a:latin typeface="+mn-lt"/>
                  </a:rPr>
                  <a:t>του εκπαιδευτικού υλικού</a:t>
                </a:r>
              </a:p>
            </p:txBody>
          </p:sp>
        </p:grpSp>
        <p:cxnSp>
          <p:nvCxnSpPr>
            <p:cNvPr id="18" name="Ευθεία γραμμή σύνδεσης 17">
              <a:extLst>
                <a:ext uri="{FF2B5EF4-FFF2-40B4-BE49-F238E27FC236}">
                  <a16:creationId xmlns:a16="http://schemas.microsoft.com/office/drawing/2014/main" id="{09B4334B-6199-4770-B5D8-76838CD0F6AF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2276872"/>
              <a:ext cx="2304256" cy="0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82336D46-2262-488A-A7CE-E0E5B8D56A10}"/>
              </a:ext>
            </a:extLst>
          </p:cNvPr>
          <p:cNvGrpSpPr/>
          <p:nvPr/>
        </p:nvGrpSpPr>
        <p:grpSpPr>
          <a:xfrm>
            <a:off x="5651877" y="1530999"/>
            <a:ext cx="2880320" cy="4562295"/>
            <a:chOff x="5651877" y="1530999"/>
            <a:chExt cx="2880320" cy="4562295"/>
          </a:xfrm>
        </p:grpSpPr>
        <p:grpSp>
          <p:nvGrpSpPr>
            <p:cNvPr id="5" name="Ομάδα 4">
              <a:extLst>
                <a:ext uri="{FF2B5EF4-FFF2-40B4-BE49-F238E27FC236}">
                  <a16:creationId xmlns:a16="http://schemas.microsoft.com/office/drawing/2014/main" id="{ED951AD9-4525-4B0C-B693-74D987AB507D}"/>
                </a:ext>
              </a:extLst>
            </p:cNvPr>
            <p:cNvGrpSpPr/>
            <p:nvPr/>
          </p:nvGrpSpPr>
          <p:grpSpPr>
            <a:xfrm>
              <a:off x="5651877" y="1530999"/>
              <a:ext cx="2880320" cy="4562295"/>
              <a:chOff x="5651877" y="1530999"/>
              <a:chExt cx="2880320" cy="4562295"/>
            </a:xfrm>
          </p:grpSpPr>
          <p:sp>
            <p:nvSpPr>
              <p:cNvPr id="17" name="Διάγραμμα ροής: Δεδομένα 16">
                <a:extLst>
                  <a:ext uri="{FF2B5EF4-FFF2-40B4-BE49-F238E27FC236}">
                    <a16:creationId xmlns:a16="http://schemas.microsoft.com/office/drawing/2014/main" id="{E8FB7DE5-4B1D-42C5-B472-4F4E98B07C55}"/>
                  </a:ext>
                </a:extLst>
              </p:cNvPr>
              <p:cNvSpPr/>
              <p:nvPr/>
            </p:nvSpPr>
            <p:spPr>
              <a:xfrm>
                <a:off x="5651877" y="1530999"/>
                <a:ext cx="2880320" cy="4562295"/>
              </a:xfrm>
              <a:prstGeom prst="flowChartInputOutpu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97BC51A-D35E-4CCC-A1B5-67122AB547B3}"/>
                  </a:ext>
                </a:extLst>
              </p:cNvPr>
              <p:cNvSpPr txBox="1"/>
              <p:nvPr/>
            </p:nvSpPr>
            <p:spPr>
              <a:xfrm>
                <a:off x="6380948" y="1568986"/>
                <a:ext cx="201622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000" b="1" dirty="0">
                    <a:latin typeface="+mn-lt"/>
                  </a:rPr>
                  <a:t>ΑΠΟΤΙΜΗΣΗ </a:t>
                </a:r>
              </a:p>
              <a:p>
                <a:pPr algn="ctr"/>
                <a:r>
                  <a:rPr lang="el-GR" sz="2000" b="1" dirty="0">
                    <a:latin typeface="+mn-lt"/>
                  </a:rPr>
                  <a:t>ΕΥ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7246BD1-1F37-4A66-A5D6-A5A813CC5237}"/>
                  </a:ext>
                </a:extLst>
              </p:cNvPr>
              <p:cNvSpPr txBox="1"/>
              <p:nvPr/>
            </p:nvSpPr>
            <p:spPr>
              <a:xfrm>
                <a:off x="6012160" y="2493539"/>
                <a:ext cx="2080020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84138" indent="-84138"/>
                <a:r>
                  <a:rPr lang="el-GR" sz="2000" b="1" dirty="0">
                    <a:latin typeface="+mn-lt"/>
                  </a:rPr>
                  <a:t>   </a:t>
                </a:r>
                <a:r>
                  <a:rPr lang="el-GR" sz="2000" dirty="0">
                    <a:latin typeface="+mn-lt"/>
                  </a:rPr>
                  <a:t>1. Παρουσίαση           των δεδομένων της έρευνας</a:t>
                </a:r>
              </a:p>
              <a:p>
                <a:r>
                  <a:rPr lang="el-GR" sz="2000" dirty="0">
                    <a:latin typeface="+mn-lt"/>
                  </a:rPr>
                  <a:t>2. Σύνοψη - συμπεράσματα</a:t>
                </a:r>
              </a:p>
            </p:txBody>
          </p:sp>
        </p:grpSp>
        <p:cxnSp>
          <p:nvCxnSpPr>
            <p:cNvPr id="19" name="Ευθεία γραμμή σύνδεσης 18">
              <a:extLst>
                <a:ext uri="{FF2B5EF4-FFF2-40B4-BE49-F238E27FC236}">
                  <a16:creationId xmlns:a16="http://schemas.microsoft.com/office/drawing/2014/main" id="{460B20FD-8148-4E62-98EC-931675538B9B}"/>
                </a:ext>
              </a:extLst>
            </p:cNvPr>
            <p:cNvCxnSpPr>
              <a:cxnSpLocks/>
            </p:cNvCxnSpPr>
            <p:nvPr/>
          </p:nvCxnSpPr>
          <p:spPr>
            <a:xfrm>
              <a:off x="6156176" y="2276872"/>
              <a:ext cx="2304256" cy="0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5. Θεωρητικό Πλαίσιο (1/2)</a:t>
            </a:r>
            <a:endParaRPr lang="el-GR" sz="36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D05E8D-C5A8-4618-96CB-38869C1A7BBC}"/>
              </a:ext>
            </a:extLst>
          </p:cNvPr>
          <p:cNvSpPr txBox="1"/>
          <p:nvPr/>
        </p:nvSpPr>
        <p:spPr>
          <a:xfrm>
            <a:off x="966518" y="2353520"/>
            <a:ext cx="1476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>
                <a:solidFill>
                  <a:schemeClr val="bg1"/>
                </a:solidFill>
                <a:latin typeface="+mn-lt"/>
              </a:rPr>
              <a:t>Ε ξ Α Ε</a:t>
            </a:r>
          </a:p>
        </p:txBody>
      </p:sp>
      <p:graphicFrame>
        <p:nvGraphicFramePr>
          <p:cNvPr id="18" name="Διάγραμμα 17">
            <a:extLst>
              <a:ext uri="{FF2B5EF4-FFF2-40B4-BE49-F238E27FC236}">
                <a16:creationId xmlns:a16="http://schemas.microsoft.com/office/drawing/2014/main" id="{0AD99829-D240-4FB9-B1D4-58001B217E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8285838"/>
              </p:ext>
            </p:extLst>
          </p:nvPr>
        </p:nvGraphicFramePr>
        <p:xfrm>
          <a:off x="1031199" y="1212801"/>
          <a:ext cx="7081601" cy="5098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46572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5. Θεωρητικό Πλαίσιο (2/2)</a:t>
            </a:r>
            <a:endParaRPr lang="el-GR" sz="36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D05E8D-C5A8-4618-96CB-38869C1A7BBC}"/>
              </a:ext>
            </a:extLst>
          </p:cNvPr>
          <p:cNvSpPr txBox="1"/>
          <p:nvPr/>
        </p:nvSpPr>
        <p:spPr>
          <a:xfrm>
            <a:off x="966518" y="2353520"/>
            <a:ext cx="1476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>
                <a:solidFill>
                  <a:schemeClr val="bg1"/>
                </a:solidFill>
                <a:latin typeface="+mn-lt"/>
              </a:rPr>
              <a:t>Ε ξ Α Ε</a:t>
            </a:r>
          </a:p>
        </p:txBody>
      </p:sp>
      <p:graphicFrame>
        <p:nvGraphicFramePr>
          <p:cNvPr id="18" name="Διάγραμμα 17">
            <a:extLst>
              <a:ext uri="{FF2B5EF4-FFF2-40B4-BE49-F238E27FC236}">
                <a16:creationId xmlns:a16="http://schemas.microsoft.com/office/drawing/2014/main" id="{0AD99829-D240-4FB9-B1D4-58001B217E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3900254"/>
              </p:ext>
            </p:extLst>
          </p:nvPr>
        </p:nvGraphicFramePr>
        <p:xfrm>
          <a:off x="951811" y="879534"/>
          <a:ext cx="7081601" cy="5098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416FADA-3F10-47C4-BCA8-1712E58DD9D6}"/>
              </a:ext>
            </a:extLst>
          </p:cNvPr>
          <p:cNvSpPr txBox="1"/>
          <p:nvPr/>
        </p:nvSpPr>
        <p:spPr>
          <a:xfrm>
            <a:off x="951811" y="2095753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/>
            <a:r>
              <a:rPr lang="el-GR" sz="2000" dirty="0">
                <a:solidFill>
                  <a:schemeClr val="bg1"/>
                </a:solidFill>
                <a:latin typeface="+mn-lt"/>
              </a:rPr>
              <a:t>Εκπαιδευτικό Υλικό</a:t>
            </a:r>
          </a:p>
        </p:txBody>
      </p:sp>
    </p:spTree>
    <p:extLst>
      <p:ext uri="{BB962C8B-B14F-4D97-AF65-F5344CB8AC3E}">
        <p14:creationId xmlns:p14="http://schemas.microsoft.com/office/powerpoint/2010/main" val="3581237265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/>
              <a:t>6. Δημιουργία Εκπαιδευτικού Υλικού (1/4)</a:t>
            </a:r>
            <a:endParaRPr lang="el-GR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D05E8D-C5A8-4618-96CB-38869C1A7BBC}"/>
              </a:ext>
            </a:extLst>
          </p:cNvPr>
          <p:cNvSpPr txBox="1"/>
          <p:nvPr/>
        </p:nvSpPr>
        <p:spPr>
          <a:xfrm>
            <a:off x="3720278" y="3539940"/>
            <a:ext cx="990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>
                <a:solidFill>
                  <a:schemeClr val="bg1"/>
                </a:solidFill>
                <a:latin typeface="+mn-lt"/>
              </a:rPr>
              <a:t>ΤΠΕ</a:t>
            </a: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77816C48-75CA-453A-84DF-1AA4B301C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3873402"/>
              </p:ext>
            </p:extLst>
          </p:nvPr>
        </p:nvGraphicFramePr>
        <p:xfrm>
          <a:off x="899592" y="1314332"/>
          <a:ext cx="7344816" cy="4994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14904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3111</TotalTime>
  <Words>867</Words>
  <Application>Microsoft Office PowerPoint</Application>
  <PresentationFormat>Προβολή στην οθόνη (4:3)</PresentationFormat>
  <Paragraphs>182</Paragraphs>
  <Slides>19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7" baseType="lpstr">
      <vt:lpstr>Arial</vt:lpstr>
      <vt:lpstr>Book Antiqua</vt:lpstr>
      <vt:lpstr>Calibri</vt:lpstr>
      <vt:lpstr>Calibri Light</vt:lpstr>
      <vt:lpstr>Segoe Print</vt:lpstr>
      <vt:lpstr>Times New Roman</vt:lpstr>
      <vt:lpstr>Wingdings</vt:lpstr>
      <vt:lpstr>Θέμα του Office</vt:lpstr>
      <vt:lpstr>Σχεδιασμός, υλοποίηση και αποτίμηση μιας ολοκληρωμένης παρέμβασης συμπληρωματικής σχολικής ΕξΑΕ με τη χρήση εφαρμογών επαυξημένης πραγματικότητας για τη διδασκαλία του ηλιακού συστήματος στην προσχολική αγωγή.</vt:lpstr>
      <vt:lpstr>Ευχαριστίες</vt:lpstr>
      <vt:lpstr>1. Σκοπός </vt:lpstr>
      <vt:lpstr>2. Συνεισφορά της διπλωματικής</vt:lpstr>
      <vt:lpstr>3. Ερευνητικά Ερωτήματα</vt:lpstr>
      <vt:lpstr>4. Δομή της εργασίας</vt:lpstr>
      <vt:lpstr>5. Θεωρητικό Πλαίσιο (1/2)</vt:lpstr>
      <vt:lpstr>5. Θεωρητικό Πλαίσιο (2/2)</vt:lpstr>
      <vt:lpstr>6. Δημιουργία Εκπαιδευτικού Υλικού (1/4)</vt:lpstr>
      <vt:lpstr>6. Δημιουργία Εκπαιδευτικού Υλικού (2/4)</vt:lpstr>
      <vt:lpstr>6. Δημιουργία Εκπαιδευτικού Υλικού (3/4)</vt:lpstr>
      <vt:lpstr>6. Δημιουργία Εκπαιδευτικού Υλικού (4/4)</vt:lpstr>
      <vt:lpstr>7. Μεθοδολογία</vt:lpstr>
      <vt:lpstr>8. Αποτελέσματα - Κύρια ευρήματα</vt:lpstr>
      <vt:lpstr>Συμπεράσματα (1/2)</vt:lpstr>
      <vt:lpstr>Συμπεράσματα (2/2)</vt:lpstr>
      <vt:lpstr>Περιορισμοί της έρευνας</vt:lpstr>
      <vt:lpstr>Προτάσεις 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Χριστίνη Φραγκιουδάκη</cp:lastModifiedBy>
  <cp:revision>1764</cp:revision>
  <dcterms:created xsi:type="dcterms:W3CDTF">2003-10-16T17:37:47Z</dcterms:created>
  <dcterms:modified xsi:type="dcterms:W3CDTF">2022-11-22T08:41:36Z</dcterms:modified>
</cp:coreProperties>
</file>