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4"/>
  </p:notesMasterIdLst>
  <p:sldIdLst>
    <p:sldId id="1482" r:id="rId2"/>
    <p:sldId id="2024" r:id="rId3"/>
    <p:sldId id="2013" r:id="rId4"/>
    <p:sldId id="2021" r:id="rId5"/>
    <p:sldId id="2014" r:id="rId6"/>
    <p:sldId id="2023" r:id="rId7"/>
    <p:sldId id="2020" r:id="rId8"/>
    <p:sldId id="2025" r:id="rId9"/>
    <p:sldId id="2026" r:id="rId10"/>
    <p:sldId id="2016" r:id="rId11"/>
    <p:sldId id="2022" r:id="rId12"/>
    <p:sldId id="2027" r:id="rId13"/>
    <p:sldId id="2028" r:id="rId14"/>
    <p:sldId id="2029" r:id="rId15"/>
    <p:sldId id="2030" r:id="rId16"/>
    <p:sldId id="2015" r:id="rId17"/>
    <p:sldId id="2017" r:id="rId18"/>
    <p:sldId id="2031" r:id="rId19"/>
    <p:sldId id="2033" r:id="rId20"/>
    <p:sldId id="2018" r:id="rId21"/>
    <p:sldId id="2032" r:id="rId22"/>
    <p:sldId id="2019" r:id="rId23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xmlns="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31B1B"/>
    <a:srgbClr val="90CCAF"/>
    <a:srgbClr val="FFA54B"/>
    <a:srgbClr val="FFFFCC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58" autoAdjust="0"/>
    <p:restoredTop sz="95520" autoAdjust="0"/>
  </p:normalViewPr>
  <p:slideViewPr>
    <p:cSldViewPr>
      <p:cViewPr>
        <p:scale>
          <a:sx n="80" d="100"/>
          <a:sy n="80" d="100"/>
        </p:scale>
        <p:origin x="-840" y="-7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A14DBC-7280-423A-9D90-21898563D9C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E8629225-B58F-4E94-846D-A75797EB2803}">
      <dgm:prSet phldrT="[Κείμενο]"/>
      <dgm:spPr/>
      <dgm:t>
        <a:bodyPr/>
        <a:lstStyle/>
        <a:p>
          <a:r>
            <a:rPr lang="el-GR" dirty="0" smtClean="0"/>
            <a:t>Σχεδιασμός</a:t>
          </a:r>
          <a:endParaRPr lang="el-GR" dirty="0"/>
        </a:p>
      </dgm:t>
    </dgm:pt>
    <dgm:pt modelId="{E9014B9B-950D-4107-94B2-8B0A175615D4}" type="parTrans" cxnId="{9651AA09-7DD6-4798-80E7-14BF06B99049}">
      <dgm:prSet/>
      <dgm:spPr/>
      <dgm:t>
        <a:bodyPr/>
        <a:lstStyle/>
        <a:p>
          <a:endParaRPr lang="el-GR"/>
        </a:p>
      </dgm:t>
    </dgm:pt>
    <dgm:pt modelId="{5A6AD6D7-D298-4324-A541-77ED332614E4}" type="sibTrans" cxnId="{9651AA09-7DD6-4798-80E7-14BF06B99049}">
      <dgm:prSet/>
      <dgm:spPr/>
      <dgm:t>
        <a:bodyPr/>
        <a:lstStyle/>
        <a:p>
          <a:endParaRPr lang="el-GR"/>
        </a:p>
      </dgm:t>
    </dgm:pt>
    <dgm:pt modelId="{F15B85C2-06D1-4AEB-BF90-C0C894E8FDB3}">
      <dgm:prSet phldrT="[Κείμενο]"/>
      <dgm:spPr/>
      <dgm:t>
        <a:bodyPr/>
        <a:lstStyle/>
        <a:p>
          <a:r>
            <a:rPr lang="el-GR" dirty="0" smtClean="0"/>
            <a:t>Υλοποίηση</a:t>
          </a:r>
          <a:endParaRPr lang="el-GR" dirty="0"/>
        </a:p>
      </dgm:t>
    </dgm:pt>
    <dgm:pt modelId="{1182411B-FF99-476C-8B62-6593C01D3CEE}" type="parTrans" cxnId="{E6776645-C17B-414A-AEA1-0E81524A490B}">
      <dgm:prSet/>
      <dgm:spPr/>
      <dgm:t>
        <a:bodyPr/>
        <a:lstStyle/>
        <a:p>
          <a:endParaRPr lang="el-GR"/>
        </a:p>
      </dgm:t>
    </dgm:pt>
    <dgm:pt modelId="{01183ED8-C959-48B5-881C-D1DA0ECFE1A5}" type="sibTrans" cxnId="{E6776645-C17B-414A-AEA1-0E81524A490B}">
      <dgm:prSet/>
      <dgm:spPr/>
      <dgm:t>
        <a:bodyPr/>
        <a:lstStyle/>
        <a:p>
          <a:endParaRPr lang="el-GR"/>
        </a:p>
      </dgm:t>
    </dgm:pt>
    <dgm:pt modelId="{8AD8B0EE-D184-4BE9-BECA-3C045AE544B5}">
      <dgm:prSet phldrT="[Κείμενο]"/>
      <dgm:spPr/>
      <dgm:t>
        <a:bodyPr/>
        <a:lstStyle/>
        <a:p>
          <a:r>
            <a:rPr lang="el-GR" dirty="0" smtClean="0"/>
            <a:t>Αποτίμηση</a:t>
          </a:r>
          <a:endParaRPr lang="el-GR" dirty="0"/>
        </a:p>
      </dgm:t>
    </dgm:pt>
    <dgm:pt modelId="{A3911680-93E2-4D86-AEDC-48BB503E094A}" type="parTrans" cxnId="{4EC34B93-F568-4B3E-AE78-A3E428148192}">
      <dgm:prSet/>
      <dgm:spPr/>
      <dgm:t>
        <a:bodyPr/>
        <a:lstStyle/>
        <a:p>
          <a:endParaRPr lang="el-GR"/>
        </a:p>
      </dgm:t>
    </dgm:pt>
    <dgm:pt modelId="{ED554811-E4AC-45C5-953E-C95594F07577}" type="sibTrans" cxnId="{4EC34B93-F568-4B3E-AE78-A3E428148192}">
      <dgm:prSet/>
      <dgm:spPr/>
      <dgm:t>
        <a:bodyPr/>
        <a:lstStyle/>
        <a:p>
          <a:endParaRPr lang="el-GR"/>
        </a:p>
      </dgm:t>
    </dgm:pt>
    <dgm:pt modelId="{79390CCF-C4A2-46F5-8D13-03EDB622C8B5}" type="pres">
      <dgm:prSet presAssocID="{9EA14DBC-7280-423A-9D90-21898563D9C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51F76C5D-4725-4BFF-9BC8-7D5C19B16A27}" type="pres">
      <dgm:prSet presAssocID="{E8629225-B58F-4E94-846D-A75797EB2803}" presName="parentLin" presStyleCnt="0"/>
      <dgm:spPr/>
    </dgm:pt>
    <dgm:pt modelId="{976BB1EE-F38C-468B-9868-931445DB69B5}" type="pres">
      <dgm:prSet presAssocID="{E8629225-B58F-4E94-846D-A75797EB2803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3361410C-462C-46FB-9E9E-C9AB70B01B6B}" type="pres">
      <dgm:prSet presAssocID="{E8629225-B58F-4E94-846D-A75797EB280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AF7A690-36FB-4272-BAE3-66B9C2E82DAB}" type="pres">
      <dgm:prSet presAssocID="{E8629225-B58F-4E94-846D-A75797EB2803}" presName="negativeSpace" presStyleCnt="0"/>
      <dgm:spPr/>
    </dgm:pt>
    <dgm:pt modelId="{7858B40B-94F6-44DD-B4A3-33EE0494EFDA}" type="pres">
      <dgm:prSet presAssocID="{E8629225-B58F-4E94-846D-A75797EB2803}" presName="childText" presStyleLbl="conFgAcc1" presStyleIdx="0" presStyleCnt="3">
        <dgm:presLayoutVars>
          <dgm:bulletEnabled val="1"/>
        </dgm:presLayoutVars>
      </dgm:prSet>
      <dgm:spPr/>
    </dgm:pt>
    <dgm:pt modelId="{F273DE95-2AF9-4DDE-B6CC-B2262721F2C2}" type="pres">
      <dgm:prSet presAssocID="{5A6AD6D7-D298-4324-A541-77ED332614E4}" presName="spaceBetweenRectangles" presStyleCnt="0"/>
      <dgm:spPr/>
    </dgm:pt>
    <dgm:pt modelId="{91B25C55-DD6C-4E4E-AA93-A875411A0138}" type="pres">
      <dgm:prSet presAssocID="{F15B85C2-06D1-4AEB-BF90-C0C894E8FDB3}" presName="parentLin" presStyleCnt="0"/>
      <dgm:spPr/>
    </dgm:pt>
    <dgm:pt modelId="{3CA9B1C0-0989-4F52-B15B-431E98F54AE7}" type="pres">
      <dgm:prSet presAssocID="{F15B85C2-06D1-4AEB-BF90-C0C894E8FDB3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B491A339-638C-4B3B-8E19-A4D31C48636A}" type="pres">
      <dgm:prSet presAssocID="{F15B85C2-06D1-4AEB-BF90-C0C894E8FDB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7DE1374-2381-4347-9510-C7AB4C1EA94E}" type="pres">
      <dgm:prSet presAssocID="{F15B85C2-06D1-4AEB-BF90-C0C894E8FDB3}" presName="negativeSpace" presStyleCnt="0"/>
      <dgm:spPr/>
    </dgm:pt>
    <dgm:pt modelId="{F1EF8948-7EAE-4D33-9416-62D5B0C2592C}" type="pres">
      <dgm:prSet presAssocID="{F15B85C2-06D1-4AEB-BF90-C0C894E8FDB3}" presName="childText" presStyleLbl="conFgAcc1" presStyleIdx="1" presStyleCnt="3">
        <dgm:presLayoutVars>
          <dgm:bulletEnabled val="1"/>
        </dgm:presLayoutVars>
      </dgm:prSet>
      <dgm:spPr/>
    </dgm:pt>
    <dgm:pt modelId="{E87F8D6A-FEAD-4BA7-AB02-6D2A579E7191}" type="pres">
      <dgm:prSet presAssocID="{01183ED8-C959-48B5-881C-D1DA0ECFE1A5}" presName="spaceBetweenRectangles" presStyleCnt="0"/>
      <dgm:spPr/>
    </dgm:pt>
    <dgm:pt modelId="{25E1A3B4-D365-4565-885F-226D42E77A47}" type="pres">
      <dgm:prSet presAssocID="{8AD8B0EE-D184-4BE9-BECA-3C045AE544B5}" presName="parentLin" presStyleCnt="0"/>
      <dgm:spPr/>
    </dgm:pt>
    <dgm:pt modelId="{5E8B1315-DDA3-4E50-95EF-61B50BA779A9}" type="pres">
      <dgm:prSet presAssocID="{8AD8B0EE-D184-4BE9-BECA-3C045AE544B5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CDAAAF03-9621-4A98-899C-3E6C0CEDAF3F}" type="pres">
      <dgm:prSet presAssocID="{8AD8B0EE-D184-4BE9-BECA-3C045AE544B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3F8642E-998E-4C18-A5AA-EEF9CA3050AA}" type="pres">
      <dgm:prSet presAssocID="{8AD8B0EE-D184-4BE9-BECA-3C045AE544B5}" presName="negativeSpace" presStyleCnt="0"/>
      <dgm:spPr/>
    </dgm:pt>
    <dgm:pt modelId="{7058175B-0309-4411-B4A8-495AD819C7D1}" type="pres">
      <dgm:prSet presAssocID="{8AD8B0EE-D184-4BE9-BECA-3C045AE544B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77641E3-1150-4DFA-AE9A-A843D84E2B36}" type="presOf" srcId="{F15B85C2-06D1-4AEB-BF90-C0C894E8FDB3}" destId="{B491A339-638C-4B3B-8E19-A4D31C48636A}" srcOrd="1" destOrd="0" presId="urn:microsoft.com/office/officeart/2005/8/layout/list1"/>
    <dgm:cxn modelId="{0025820D-FCBE-493D-BE8F-4F07033F36E5}" type="presOf" srcId="{E8629225-B58F-4E94-846D-A75797EB2803}" destId="{976BB1EE-F38C-468B-9868-931445DB69B5}" srcOrd="0" destOrd="0" presId="urn:microsoft.com/office/officeart/2005/8/layout/list1"/>
    <dgm:cxn modelId="{25C840BB-3F61-4EE6-80B9-B5EFDC6B4C94}" type="presOf" srcId="{8AD8B0EE-D184-4BE9-BECA-3C045AE544B5}" destId="{CDAAAF03-9621-4A98-899C-3E6C0CEDAF3F}" srcOrd="1" destOrd="0" presId="urn:microsoft.com/office/officeart/2005/8/layout/list1"/>
    <dgm:cxn modelId="{36B91981-76A4-4F8A-A63E-A6604D330726}" type="presOf" srcId="{9EA14DBC-7280-423A-9D90-21898563D9C2}" destId="{79390CCF-C4A2-46F5-8D13-03EDB622C8B5}" srcOrd="0" destOrd="0" presId="urn:microsoft.com/office/officeart/2005/8/layout/list1"/>
    <dgm:cxn modelId="{E6776645-C17B-414A-AEA1-0E81524A490B}" srcId="{9EA14DBC-7280-423A-9D90-21898563D9C2}" destId="{F15B85C2-06D1-4AEB-BF90-C0C894E8FDB3}" srcOrd="1" destOrd="0" parTransId="{1182411B-FF99-476C-8B62-6593C01D3CEE}" sibTransId="{01183ED8-C959-48B5-881C-D1DA0ECFE1A5}"/>
    <dgm:cxn modelId="{3E9B0AF2-6CC0-410F-8FFC-8F5BA004604F}" type="presOf" srcId="{E8629225-B58F-4E94-846D-A75797EB2803}" destId="{3361410C-462C-46FB-9E9E-C9AB70B01B6B}" srcOrd="1" destOrd="0" presId="urn:microsoft.com/office/officeart/2005/8/layout/list1"/>
    <dgm:cxn modelId="{9651AA09-7DD6-4798-80E7-14BF06B99049}" srcId="{9EA14DBC-7280-423A-9D90-21898563D9C2}" destId="{E8629225-B58F-4E94-846D-A75797EB2803}" srcOrd="0" destOrd="0" parTransId="{E9014B9B-950D-4107-94B2-8B0A175615D4}" sibTransId="{5A6AD6D7-D298-4324-A541-77ED332614E4}"/>
    <dgm:cxn modelId="{3550FF25-CF35-46A9-997F-A6180A9253BD}" type="presOf" srcId="{F15B85C2-06D1-4AEB-BF90-C0C894E8FDB3}" destId="{3CA9B1C0-0989-4F52-B15B-431E98F54AE7}" srcOrd="0" destOrd="0" presId="urn:microsoft.com/office/officeart/2005/8/layout/list1"/>
    <dgm:cxn modelId="{FF919896-042E-473E-91A2-BE0B058CE6C6}" type="presOf" srcId="{8AD8B0EE-D184-4BE9-BECA-3C045AE544B5}" destId="{5E8B1315-DDA3-4E50-95EF-61B50BA779A9}" srcOrd="0" destOrd="0" presId="urn:microsoft.com/office/officeart/2005/8/layout/list1"/>
    <dgm:cxn modelId="{4EC34B93-F568-4B3E-AE78-A3E428148192}" srcId="{9EA14DBC-7280-423A-9D90-21898563D9C2}" destId="{8AD8B0EE-D184-4BE9-BECA-3C045AE544B5}" srcOrd="2" destOrd="0" parTransId="{A3911680-93E2-4D86-AEDC-48BB503E094A}" sibTransId="{ED554811-E4AC-45C5-953E-C95594F07577}"/>
    <dgm:cxn modelId="{EB1FA9B5-78C8-4F8E-B6D6-9B703E3F789A}" type="presParOf" srcId="{79390CCF-C4A2-46F5-8D13-03EDB622C8B5}" destId="{51F76C5D-4725-4BFF-9BC8-7D5C19B16A27}" srcOrd="0" destOrd="0" presId="urn:microsoft.com/office/officeart/2005/8/layout/list1"/>
    <dgm:cxn modelId="{46309398-BEB6-4E23-9AAE-FE82FC7B6E26}" type="presParOf" srcId="{51F76C5D-4725-4BFF-9BC8-7D5C19B16A27}" destId="{976BB1EE-F38C-468B-9868-931445DB69B5}" srcOrd="0" destOrd="0" presId="urn:microsoft.com/office/officeart/2005/8/layout/list1"/>
    <dgm:cxn modelId="{BCF6571B-520F-4480-B9AE-9629094C24A3}" type="presParOf" srcId="{51F76C5D-4725-4BFF-9BC8-7D5C19B16A27}" destId="{3361410C-462C-46FB-9E9E-C9AB70B01B6B}" srcOrd="1" destOrd="0" presId="urn:microsoft.com/office/officeart/2005/8/layout/list1"/>
    <dgm:cxn modelId="{581A5CFD-99CF-4B51-AC13-C69F0318DF35}" type="presParOf" srcId="{79390CCF-C4A2-46F5-8D13-03EDB622C8B5}" destId="{5AF7A690-36FB-4272-BAE3-66B9C2E82DAB}" srcOrd="1" destOrd="0" presId="urn:microsoft.com/office/officeart/2005/8/layout/list1"/>
    <dgm:cxn modelId="{FB637A57-F2A2-4B88-A7A4-501752038505}" type="presParOf" srcId="{79390CCF-C4A2-46F5-8D13-03EDB622C8B5}" destId="{7858B40B-94F6-44DD-B4A3-33EE0494EFDA}" srcOrd="2" destOrd="0" presId="urn:microsoft.com/office/officeart/2005/8/layout/list1"/>
    <dgm:cxn modelId="{18DD87C6-CC87-4A86-9673-83478B1C71EC}" type="presParOf" srcId="{79390CCF-C4A2-46F5-8D13-03EDB622C8B5}" destId="{F273DE95-2AF9-4DDE-B6CC-B2262721F2C2}" srcOrd="3" destOrd="0" presId="urn:microsoft.com/office/officeart/2005/8/layout/list1"/>
    <dgm:cxn modelId="{6C977CDF-C8C5-4CDF-BFD3-6A8B4A8537FA}" type="presParOf" srcId="{79390CCF-C4A2-46F5-8D13-03EDB622C8B5}" destId="{91B25C55-DD6C-4E4E-AA93-A875411A0138}" srcOrd="4" destOrd="0" presId="urn:microsoft.com/office/officeart/2005/8/layout/list1"/>
    <dgm:cxn modelId="{6B1C9814-98B0-409A-A4CE-98765D87B3CF}" type="presParOf" srcId="{91B25C55-DD6C-4E4E-AA93-A875411A0138}" destId="{3CA9B1C0-0989-4F52-B15B-431E98F54AE7}" srcOrd="0" destOrd="0" presId="urn:microsoft.com/office/officeart/2005/8/layout/list1"/>
    <dgm:cxn modelId="{4EBB1991-B650-42ED-BCB3-FB059CF59A4C}" type="presParOf" srcId="{91B25C55-DD6C-4E4E-AA93-A875411A0138}" destId="{B491A339-638C-4B3B-8E19-A4D31C48636A}" srcOrd="1" destOrd="0" presId="urn:microsoft.com/office/officeart/2005/8/layout/list1"/>
    <dgm:cxn modelId="{15F56057-C05D-4E03-9FE9-D52EC2E6D7E8}" type="presParOf" srcId="{79390CCF-C4A2-46F5-8D13-03EDB622C8B5}" destId="{B7DE1374-2381-4347-9510-C7AB4C1EA94E}" srcOrd="5" destOrd="0" presId="urn:microsoft.com/office/officeart/2005/8/layout/list1"/>
    <dgm:cxn modelId="{0E5C2D24-AA53-4458-8962-2B6AA18CE6D6}" type="presParOf" srcId="{79390CCF-C4A2-46F5-8D13-03EDB622C8B5}" destId="{F1EF8948-7EAE-4D33-9416-62D5B0C2592C}" srcOrd="6" destOrd="0" presId="urn:microsoft.com/office/officeart/2005/8/layout/list1"/>
    <dgm:cxn modelId="{A4454EEB-E62D-4B90-A1E5-972102D662A1}" type="presParOf" srcId="{79390CCF-C4A2-46F5-8D13-03EDB622C8B5}" destId="{E87F8D6A-FEAD-4BA7-AB02-6D2A579E7191}" srcOrd="7" destOrd="0" presId="urn:microsoft.com/office/officeart/2005/8/layout/list1"/>
    <dgm:cxn modelId="{A25AAF6A-75EA-4975-B6E0-9D903A19AB68}" type="presParOf" srcId="{79390CCF-C4A2-46F5-8D13-03EDB622C8B5}" destId="{25E1A3B4-D365-4565-885F-226D42E77A47}" srcOrd="8" destOrd="0" presId="urn:microsoft.com/office/officeart/2005/8/layout/list1"/>
    <dgm:cxn modelId="{8B75B508-650A-494A-9145-4DB2BB1FB393}" type="presParOf" srcId="{25E1A3B4-D365-4565-885F-226D42E77A47}" destId="{5E8B1315-DDA3-4E50-95EF-61B50BA779A9}" srcOrd="0" destOrd="0" presId="urn:microsoft.com/office/officeart/2005/8/layout/list1"/>
    <dgm:cxn modelId="{1210CDBE-A024-4327-BB8A-8C4DAC9AB294}" type="presParOf" srcId="{25E1A3B4-D365-4565-885F-226D42E77A47}" destId="{CDAAAF03-9621-4A98-899C-3E6C0CEDAF3F}" srcOrd="1" destOrd="0" presId="urn:microsoft.com/office/officeart/2005/8/layout/list1"/>
    <dgm:cxn modelId="{794C4E9D-E86D-4E02-9109-086D372F611F}" type="presParOf" srcId="{79390CCF-C4A2-46F5-8D13-03EDB622C8B5}" destId="{B3F8642E-998E-4C18-A5AA-EEF9CA3050AA}" srcOrd="9" destOrd="0" presId="urn:microsoft.com/office/officeart/2005/8/layout/list1"/>
    <dgm:cxn modelId="{08248CE8-CC03-440F-85FE-CD94FAB60513}" type="presParOf" srcId="{79390CCF-C4A2-46F5-8D13-03EDB622C8B5}" destId="{7058175B-0309-4411-B4A8-495AD819C7D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C96B82-3E9D-49CA-9038-3DDB2B1299A6}" type="doc">
      <dgm:prSet loTypeId="urn:microsoft.com/office/officeart/2005/8/layout/radial6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3589DE5C-9906-406E-9837-A9124D816CA8}">
      <dgm:prSet phldrT="[Κείμενο]"/>
      <dgm:spPr/>
      <dgm:t>
        <a:bodyPr/>
        <a:lstStyle/>
        <a:p>
          <a:r>
            <a:rPr lang="el-GR" dirty="0" smtClean="0"/>
            <a:t>ΕξΑΕ</a:t>
          </a:r>
          <a:endParaRPr lang="el-GR" dirty="0"/>
        </a:p>
      </dgm:t>
    </dgm:pt>
    <dgm:pt modelId="{C92CD198-7E46-4DAE-907D-97ABBA24EE9D}" type="parTrans" cxnId="{6E18FE29-E466-42D8-803E-6D587A4C609A}">
      <dgm:prSet/>
      <dgm:spPr/>
      <dgm:t>
        <a:bodyPr/>
        <a:lstStyle/>
        <a:p>
          <a:endParaRPr lang="el-GR"/>
        </a:p>
      </dgm:t>
    </dgm:pt>
    <dgm:pt modelId="{4AD397A0-3D16-4647-8C6C-A0DDFF0DF9A0}" type="sibTrans" cxnId="{6E18FE29-E466-42D8-803E-6D587A4C609A}">
      <dgm:prSet/>
      <dgm:spPr/>
      <dgm:t>
        <a:bodyPr/>
        <a:lstStyle/>
        <a:p>
          <a:endParaRPr lang="el-GR"/>
        </a:p>
      </dgm:t>
    </dgm:pt>
    <dgm:pt modelId="{F8686E7E-4733-45EA-8830-2CD572835913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Εννοιολογική οριοθέτηση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9D38855D-F6F9-409C-84E3-43226EE65FE1}" type="parTrans" cxnId="{17C5BB15-DDA3-41F6-9ECC-4E958FE0019C}">
      <dgm:prSet/>
      <dgm:spPr/>
      <dgm:t>
        <a:bodyPr/>
        <a:lstStyle/>
        <a:p>
          <a:endParaRPr lang="el-GR"/>
        </a:p>
      </dgm:t>
    </dgm:pt>
    <dgm:pt modelId="{375C43E6-876B-4D2F-8D05-AD62BB4EDFC5}" type="sibTrans" cxnId="{17C5BB15-DDA3-41F6-9ECC-4E958FE0019C}">
      <dgm:prSet/>
      <dgm:spPr/>
      <dgm:t>
        <a:bodyPr/>
        <a:lstStyle/>
        <a:p>
          <a:endParaRPr lang="el-GR"/>
        </a:p>
      </dgm:t>
    </dgm:pt>
    <dgm:pt modelId="{02CEEC2E-11EF-465D-B995-C29C64A727BD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Μορφές ΕξΑΕ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90F13B11-BFD8-4BD6-A3F1-14970B087252}" type="parTrans" cxnId="{BD754AC3-0899-4642-9AE3-1140C91467EC}">
      <dgm:prSet/>
      <dgm:spPr/>
      <dgm:t>
        <a:bodyPr/>
        <a:lstStyle/>
        <a:p>
          <a:endParaRPr lang="el-GR"/>
        </a:p>
      </dgm:t>
    </dgm:pt>
    <dgm:pt modelId="{50E5B216-FEDD-42AC-8133-0C99FE443B8D}" type="sibTrans" cxnId="{BD754AC3-0899-4642-9AE3-1140C91467EC}">
      <dgm:prSet/>
      <dgm:spPr/>
      <dgm:t>
        <a:bodyPr/>
        <a:lstStyle/>
        <a:p>
          <a:endParaRPr lang="el-GR"/>
        </a:p>
      </dgm:t>
    </dgm:pt>
    <dgm:pt modelId="{5B9C647F-A2E5-4BE7-8ED6-634E7C2E1607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Σχολική ΕξΑΕ</a:t>
          </a:r>
        </a:p>
      </dgm:t>
    </dgm:pt>
    <dgm:pt modelId="{5B2BC022-0653-4833-B2F5-29E1284F1160}" type="parTrans" cxnId="{EC28A605-8B34-4041-B8C7-9A1F87A86F1E}">
      <dgm:prSet/>
      <dgm:spPr/>
      <dgm:t>
        <a:bodyPr/>
        <a:lstStyle/>
        <a:p>
          <a:endParaRPr lang="el-GR"/>
        </a:p>
      </dgm:t>
    </dgm:pt>
    <dgm:pt modelId="{85E7F754-375E-42B1-BA37-1DBC3D2A55A6}" type="sibTrans" cxnId="{EC28A605-8B34-4041-B8C7-9A1F87A86F1E}">
      <dgm:prSet/>
      <dgm:spPr/>
      <dgm:t>
        <a:bodyPr/>
        <a:lstStyle/>
        <a:p>
          <a:endParaRPr lang="el-GR"/>
        </a:p>
      </dgm:t>
    </dgm:pt>
    <dgm:pt modelId="{D6FDF882-3F32-4827-BCA6-5A508FF3DD0A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Ε/Υ στη Σχολική ΕξΑΕ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82134014-C86D-4DE2-B5CC-3141E75AA1E7}" type="parTrans" cxnId="{8B6EB77B-0556-4B6D-B9D2-4F4267EE4B67}">
      <dgm:prSet/>
      <dgm:spPr/>
      <dgm:t>
        <a:bodyPr/>
        <a:lstStyle/>
        <a:p>
          <a:endParaRPr lang="el-GR"/>
        </a:p>
      </dgm:t>
    </dgm:pt>
    <dgm:pt modelId="{5F478CF4-6D16-48B6-AEAD-305BD1B6B55F}" type="sibTrans" cxnId="{8B6EB77B-0556-4B6D-B9D2-4F4267EE4B67}">
      <dgm:prSet/>
      <dgm:spPr/>
      <dgm:t>
        <a:bodyPr/>
        <a:lstStyle/>
        <a:p>
          <a:endParaRPr lang="el-GR"/>
        </a:p>
      </dgm:t>
    </dgm:pt>
    <dgm:pt modelId="{187E13CA-3811-4118-A3DF-9D6376FA50CB}">
      <dgm:prSet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Αρχές Πολυμεσικής Μάθησης </a:t>
          </a:r>
          <a:r>
            <a:rPr lang="en-US" sz="1400" dirty="0" smtClean="0">
              <a:latin typeface="Times New Roman" pitchFamily="18" charset="0"/>
              <a:cs typeface="Times New Roman" pitchFamily="18" charset="0"/>
            </a:rPr>
            <a:t>Mayer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FBC68E48-BF56-40D9-BBEE-1DFE9E3A712B}" type="parTrans" cxnId="{73652800-1B21-46CB-AFCC-E51B1C8FA199}">
      <dgm:prSet/>
      <dgm:spPr/>
      <dgm:t>
        <a:bodyPr/>
        <a:lstStyle/>
        <a:p>
          <a:endParaRPr lang="el-GR"/>
        </a:p>
      </dgm:t>
    </dgm:pt>
    <dgm:pt modelId="{8D1338F5-912B-4D48-A427-13AFE4025A9A}" type="sibTrans" cxnId="{73652800-1B21-46CB-AFCC-E51B1C8FA199}">
      <dgm:prSet/>
      <dgm:spPr/>
      <dgm:t>
        <a:bodyPr/>
        <a:lstStyle/>
        <a:p>
          <a:endParaRPr lang="el-GR"/>
        </a:p>
      </dgm:t>
    </dgm:pt>
    <dgm:pt modelId="{70941BB3-8B11-4ED2-AD97-2BD79626F8AC}" type="pres">
      <dgm:prSet presAssocID="{94C96B82-3E9D-49CA-9038-3DDB2B1299A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2CAFCE8-B216-4C35-832B-D68BD929AC1C}" type="pres">
      <dgm:prSet presAssocID="{3589DE5C-9906-406E-9837-A9124D816CA8}" presName="centerShape" presStyleLbl="node0" presStyleIdx="0" presStyleCnt="1"/>
      <dgm:spPr/>
      <dgm:t>
        <a:bodyPr/>
        <a:lstStyle/>
        <a:p>
          <a:endParaRPr lang="el-GR"/>
        </a:p>
      </dgm:t>
    </dgm:pt>
    <dgm:pt modelId="{BB22F58A-11BE-472A-8FBA-0759D0082571}" type="pres">
      <dgm:prSet presAssocID="{F8686E7E-4733-45EA-8830-2CD572835913}" presName="node" presStyleLbl="node1" presStyleIdx="0" presStyleCnt="5" custScaleX="15166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5626FF2-5C90-4E09-8D09-2E1AEDBA9242}" type="pres">
      <dgm:prSet presAssocID="{F8686E7E-4733-45EA-8830-2CD572835913}" presName="dummy" presStyleCnt="0"/>
      <dgm:spPr/>
    </dgm:pt>
    <dgm:pt modelId="{B5541545-4A3A-4C68-BA7A-34585ABDCC2A}" type="pres">
      <dgm:prSet presAssocID="{375C43E6-876B-4D2F-8D05-AD62BB4EDFC5}" presName="sibTrans" presStyleLbl="sibTrans2D1" presStyleIdx="0" presStyleCnt="5"/>
      <dgm:spPr/>
      <dgm:t>
        <a:bodyPr/>
        <a:lstStyle/>
        <a:p>
          <a:endParaRPr lang="el-GR"/>
        </a:p>
      </dgm:t>
    </dgm:pt>
    <dgm:pt modelId="{DD36EF7A-EEE6-48B7-8D28-9ACE939597B9}" type="pres">
      <dgm:prSet presAssocID="{02CEEC2E-11EF-465D-B995-C29C64A727BD}" presName="node" presStyleLbl="node1" presStyleIdx="1" presStyleCnt="5" custScaleX="15981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2D8E2DA-21A9-4418-A831-E98781A32BBD}" type="pres">
      <dgm:prSet presAssocID="{02CEEC2E-11EF-465D-B995-C29C64A727BD}" presName="dummy" presStyleCnt="0"/>
      <dgm:spPr/>
    </dgm:pt>
    <dgm:pt modelId="{2167ADEE-EF49-4E44-BA81-38AA21245A52}" type="pres">
      <dgm:prSet presAssocID="{50E5B216-FEDD-42AC-8133-0C99FE443B8D}" presName="sibTrans" presStyleLbl="sibTrans2D1" presStyleIdx="1" presStyleCnt="5"/>
      <dgm:spPr/>
      <dgm:t>
        <a:bodyPr/>
        <a:lstStyle/>
        <a:p>
          <a:endParaRPr lang="el-GR"/>
        </a:p>
      </dgm:t>
    </dgm:pt>
    <dgm:pt modelId="{ECD8932A-0CB5-4DFE-8800-F18068121308}" type="pres">
      <dgm:prSet presAssocID="{5B9C647F-A2E5-4BE7-8ED6-634E7C2E1607}" presName="node" presStyleLbl="node1" presStyleIdx="2" presStyleCnt="5" custScaleX="17328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5093AEE-DB6A-4E69-95F1-5E6C30FB7D4F}" type="pres">
      <dgm:prSet presAssocID="{5B9C647F-A2E5-4BE7-8ED6-634E7C2E1607}" presName="dummy" presStyleCnt="0"/>
      <dgm:spPr/>
    </dgm:pt>
    <dgm:pt modelId="{90CBDA06-A586-40B2-B103-7D44E637B358}" type="pres">
      <dgm:prSet presAssocID="{85E7F754-375E-42B1-BA37-1DBC3D2A55A6}" presName="sibTrans" presStyleLbl="sibTrans2D1" presStyleIdx="2" presStyleCnt="5"/>
      <dgm:spPr/>
      <dgm:t>
        <a:bodyPr/>
        <a:lstStyle/>
        <a:p>
          <a:endParaRPr lang="el-GR"/>
        </a:p>
      </dgm:t>
    </dgm:pt>
    <dgm:pt modelId="{8A35AA63-8FF1-486C-96D4-093237B3850B}" type="pres">
      <dgm:prSet presAssocID="{D6FDF882-3F32-4827-BCA6-5A508FF3DD0A}" presName="node" presStyleLbl="node1" presStyleIdx="3" presStyleCnt="5" custScaleX="15324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9AE2A48-E79D-405D-99E6-828FE981FD30}" type="pres">
      <dgm:prSet presAssocID="{D6FDF882-3F32-4827-BCA6-5A508FF3DD0A}" presName="dummy" presStyleCnt="0"/>
      <dgm:spPr/>
    </dgm:pt>
    <dgm:pt modelId="{03F09EB3-478A-4110-A5BB-9FD153EBCBE3}" type="pres">
      <dgm:prSet presAssocID="{5F478CF4-6D16-48B6-AEAD-305BD1B6B55F}" presName="sibTrans" presStyleLbl="sibTrans2D1" presStyleIdx="3" presStyleCnt="5"/>
      <dgm:spPr/>
      <dgm:t>
        <a:bodyPr/>
        <a:lstStyle/>
        <a:p>
          <a:endParaRPr lang="el-GR"/>
        </a:p>
      </dgm:t>
    </dgm:pt>
    <dgm:pt modelId="{6565E7BA-EAA8-4FAD-A846-7BB2A19E61B9}" type="pres">
      <dgm:prSet presAssocID="{187E13CA-3811-4118-A3DF-9D6376FA50CB}" presName="node" presStyleLbl="node1" presStyleIdx="4" presStyleCnt="5" custScaleX="15597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4754449-61E5-4433-9D96-51FE1AFA9654}" type="pres">
      <dgm:prSet presAssocID="{187E13CA-3811-4118-A3DF-9D6376FA50CB}" presName="dummy" presStyleCnt="0"/>
      <dgm:spPr/>
    </dgm:pt>
    <dgm:pt modelId="{28FF6C33-12C2-4A3B-9D99-A533B365AB9B}" type="pres">
      <dgm:prSet presAssocID="{8D1338F5-912B-4D48-A427-13AFE4025A9A}" presName="sibTrans" presStyleLbl="sibTrans2D1" presStyleIdx="4" presStyleCnt="5"/>
      <dgm:spPr/>
      <dgm:t>
        <a:bodyPr/>
        <a:lstStyle/>
        <a:p>
          <a:endParaRPr lang="el-GR"/>
        </a:p>
      </dgm:t>
    </dgm:pt>
  </dgm:ptLst>
  <dgm:cxnLst>
    <dgm:cxn modelId="{C0B28B2A-A908-4EFA-A299-AB2A0427960E}" type="presOf" srcId="{187E13CA-3811-4118-A3DF-9D6376FA50CB}" destId="{6565E7BA-EAA8-4FAD-A846-7BB2A19E61B9}" srcOrd="0" destOrd="0" presId="urn:microsoft.com/office/officeart/2005/8/layout/radial6"/>
    <dgm:cxn modelId="{9EE874D8-CC8B-4E44-96B1-A4ED83FDED59}" type="presOf" srcId="{85E7F754-375E-42B1-BA37-1DBC3D2A55A6}" destId="{90CBDA06-A586-40B2-B103-7D44E637B358}" srcOrd="0" destOrd="0" presId="urn:microsoft.com/office/officeart/2005/8/layout/radial6"/>
    <dgm:cxn modelId="{71CE8BC0-7738-48D7-A645-12E13DC56A36}" type="presOf" srcId="{375C43E6-876B-4D2F-8D05-AD62BB4EDFC5}" destId="{B5541545-4A3A-4C68-BA7A-34585ABDCC2A}" srcOrd="0" destOrd="0" presId="urn:microsoft.com/office/officeart/2005/8/layout/radial6"/>
    <dgm:cxn modelId="{637CE6F6-C7D5-42AB-B4A8-BE13975E5C07}" type="presOf" srcId="{5B9C647F-A2E5-4BE7-8ED6-634E7C2E1607}" destId="{ECD8932A-0CB5-4DFE-8800-F18068121308}" srcOrd="0" destOrd="0" presId="urn:microsoft.com/office/officeart/2005/8/layout/radial6"/>
    <dgm:cxn modelId="{8B6EB77B-0556-4B6D-B9D2-4F4267EE4B67}" srcId="{3589DE5C-9906-406E-9837-A9124D816CA8}" destId="{D6FDF882-3F32-4827-BCA6-5A508FF3DD0A}" srcOrd="3" destOrd="0" parTransId="{82134014-C86D-4DE2-B5CC-3141E75AA1E7}" sibTransId="{5F478CF4-6D16-48B6-AEAD-305BD1B6B55F}"/>
    <dgm:cxn modelId="{9F34A69C-48FC-466A-B153-C8EA2B675A90}" type="presOf" srcId="{D6FDF882-3F32-4827-BCA6-5A508FF3DD0A}" destId="{8A35AA63-8FF1-486C-96D4-093237B3850B}" srcOrd="0" destOrd="0" presId="urn:microsoft.com/office/officeart/2005/8/layout/radial6"/>
    <dgm:cxn modelId="{A2C69C7E-0A5C-4839-842A-A4D7F778C536}" type="presOf" srcId="{02CEEC2E-11EF-465D-B995-C29C64A727BD}" destId="{DD36EF7A-EEE6-48B7-8D28-9ACE939597B9}" srcOrd="0" destOrd="0" presId="urn:microsoft.com/office/officeart/2005/8/layout/radial6"/>
    <dgm:cxn modelId="{EC28A605-8B34-4041-B8C7-9A1F87A86F1E}" srcId="{3589DE5C-9906-406E-9837-A9124D816CA8}" destId="{5B9C647F-A2E5-4BE7-8ED6-634E7C2E1607}" srcOrd="2" destOrd="0" parTransId="{5B2BC022-0653-4833-B2F5-29E1284F1160}" sibTransId="{85E7F754-375E-42B1-BA37-1DBC3D2A55A6}"/>
    <dgm:cxn modelId="{8E5EBC49-770A-4593-912F-16ACDDDD537C}" type="presOf" srcId="{5F478CF4-6D16-48B6-AEAD-305BD1B6B55F}" destId="{03F09EB3-478A-4110-A5BB-9FD153EBCBE3}" srcOrd="0" destOrd="0" presId="urn:microsoft.com/office/officeart/2005/8/layout/radial6"/>
    <dgm:cxn modelId="{BC27ADC1-9EC3-4E24-8A21-6BEBDCF433AD}" type="presOf" srcId="{50E5B216-FEDD-42AC-8133-0C99FE443B8D}" destId="{2167ADEE-EF49-4E44-BA81-38AA21245A52}" srcOrd="0" destOrd="0" presId="urn:microsoft.com/office/officeart/2005/8/layout/radial6"/>
    <dgm:cxn modelId="{E80F787C-D613-4812-9B2E-997E9750F46E}" type="presOf" srcId="{8D1338F5-912B-4D48-A427-13AFE4025A9A}" destId="{28FF6C33-12C2-4A3B-9D99-A533B365AB9B}" srcOrd="0" destOrd="0" presId="urn:microsoft.com/office/officeart/2005/8/layout/radial6"/>
    <dgm:cxn modelId="{6E18FE29-E466-42D8-803E-6D587A4C609A}" srcId="{94C96B82-3E9D-49CA-9038-3DDB2B1299A6}" destId="{3589DE5C-9906-406E-9837-A9124D816CA8}" srcOrd="0" destOrd="0" parTransId="{C92CD198-7E46-4DAE-907D-97ABBA24EE9D}" sibTransId="{4AD397A0-3D16-4647-8C6C-A0DDFF0DF9A0}"/>
    <dgm:cxn modelId="{17C5BB15-DDA3-41F6-9ECC-4E958FE0019C}" srcId="{3589DE5C-9906-406E-9837-A9124D816CA8}" destId="{F8686E7E-4733-45EA-8830-2CD572835913}" srcOrd="0" destOrd="0" parTransId="{9D38855D-F6F9-409C-84E3-43226EE65FE1}" sibTransId="{375C43E6-876B-4D2F-8D05-AD62BB4EDFC5}"/>
    <dgm:cxn modelId="{21FDE0D1-E3FE-46A4-81D4-8A694B3B20CD}" type="presOf" srcId="{3589DE5C-9906-406E-9837-A9124D816CA8}" destId="{22CAFCE8-B216-4C35-832B-D68BD929AC1C}" srcOrd="0" destOrd="0" presId="urn:microsoft.com/office/officeart/2005/8/layout/radial6"/>
    <dgm:cxn modelId="{4FDE59EE-5D79-4182-A845-1B77839310B4}" type="presOf" srcId="{F8686E7E-4733-45EA-8830-2CD572835913}" destId="{BB22F58A-11BE-472A-8FBA-0759D0082571}" srcOrd="0" destOrd="0" presId="urn:microsoft.com/office/officeart/2005/8/layout/radial6"/>
    <dgm:cxn modelId="{D2F1B835-7D3C-403D-8778-672AC3D5F69D}" type="presOf" srcId="{94C96B82-3E9D-49CA-9038-3DDB2B1299A6}" destId="{70941BB3-8B11-4ED2-AD97-2BD79626F8AC}" srcOrd="0" destOrd="0" presId="urn:microsoft.com/office/officeart/2005/8/layout/radial6"/>
    <dgm:cxn modelId="{BD754AC3-0899-4642-9AE3-1140C91467EC}" srcId="{3589DE5C-9906-406E-9837-A9124D816CA8}" destId="{02CEEC2E-11EF-465D-B995-C29C64A727BD}" srcOrd="1" destOrd="0" parTransId="{90F13B11-BFD8-4BD6-A3F1-14970B087252}" sibTransId="{50E5B216-FEDD-42AC-8133-0C99FE443B8D}"/>
    <dgm:cxn modelId="{73652800-1B21-46CB-AFCC-E51B1C8FA199}" srcId="{3589DE5C-9906-406E-9837-A9124D816CA8}" destId="{187E13CA-3811-4118-A3DF-9D6376FA50CB}" srcOrd="4" destOrd="0" parTransId="{FBC68E48-BF56-40D9-BBEE-1DFE9E3A712B}" sibTransId="{8D1338F5-912B-4D48-A427-13AFE4025A9A}"/>
    <dgm:cxn modelId="{3D8A563E-1CFC-45F7-A82E-5F65ABA01DAC}" type="presParOf" srcId="{70941BB3-8B11-4ED2-AD97-2BD79626F8AC}" destId="{22CAFCE8-B216-4C35-832B-D68BD929AC1C}" srcOrd="0" destOrd="0" presId="urn:microsoft.com/office/officeart/2005/8/layout/radial6"/>
    <dgm:cxn modelId="{83DCCE5A-EECD-4958-A03F-8E390A6F08FB}" type="presParOf" srcId="{70941BB3-8B11-4ED2-AD97-2BD79626F8AC}" destId="{BB22F58A-11BE-472A-8FBA-0759D0082571}" srcOrd="1" destOrd="0" presId="urn:microsoft.com/office/officeart/2005/8/layout/radial6"/>
    <dgm:cxn modelId="{96746212-4476-4C18-B509-95CA2B9B79CF}" type="presParOf" srcId="{70941BB3-8B11-4ED2-AD97-2BD79626F8AC}" destId="{A5626FF2-5C90-4E09-8D09-2E1AEDBA9242}" srcOrd="2" destOrd="0" presId="urn:microsoft.com/office/officeart/2005/8/layout/radial6"/>
    <dgm:cxn modelId="{C9F18FE8-AB9F-4817-A899-18B7E1C8E712}" type="presParOf" srcId="{70941BB3-8B11-4ED2-AD97-2BD79626F8AC}" destId="{B5541545-4A3A-4C68-BA7A-34585ABDCC2A}" srcOrd="3" destOrd="0" presId="urn:microsoft.com/office/officeart/2005/8/layout/radial6"/>
    <dgm:cxn modelId="{CF4BFDD9-AC55-4AC0-8EE5-201C95455C3E}" type="presParOf" srcId="{70941BB3-8B11-4ED2-AD97-2BD79626F8AC}" destId="{DD36EF7A-EEE6-48B7-8D28-9ACE939597B9}" srcOrd="4" destOrd="0" presId="urn:microsoft.com/office/officeart/2005/8/layout/radial6"/>
    <dgm:cxn modelId="{D1FDB216-4D41-4005-BEFE-3342FD4FE526}" type="presParOf" srcId="{70941BB3-8B11-4ED2-AD97-2BD79626F8AC}" destId="{B2D8E2DA-21A9-4418-A831-E98781A32BBD}" srcOrd="5" destOrd="0" presId="urn:microsoft.com/office/officeart/2005/8/layout/radial6"/>
    <dgm:cxn modelId="{1B498B79-5EE0-42AF-9D10-B58262E5D33D}" type="presParOf" srcId="{70941BB3-8B11-4ED2-AD97-2BD79626F8AC}" destId="{2167ADEE-EF49-4E44-BA81-38AA21245A52}" srcOrd="6" destOrd="0" presId="urn:microsoft.com/office/officeart/2005/8/layout/radial6"/>
    <dgm:cxn modelId="{572F7CDB-6547-4CDD-86A6-DD701D85F0CE}" type="presParOf" srcId="{70941BB3-8B11-4ED2-AD97-2BD79626F8AC}" destId="{ECD8932A-0CB5-4DFE-8800-F18068121308}" srcOrd="7" destOrd="0" presId="urn:microsoft.com/office/officeart/2005/8/layout/radial6"/>
    <dgm:cxn modelId="{FF608A54-3C12-47A8-B7AE-C192A0C849B6}" type="presParOf" srcId="{70941BB3-8B11-4ED2-AD97-2BD79626F8AC}" destId="{85093AEE-DB6A-4E69-95F1-5E6C30FB7D4F}" srcOrd="8" destOrd="0" presId="urn:microsoft.com/office/officeart/2005/8/layout/radial6"/>
    <dgm:cxn modelId="{217BFEA1-B002-4509-98A0-F52FB1BD3758}" type="presParOf" srcId="{70941BB3-8B11-4ED2-AD97-2BD79626F8AC}" destId="{90CBDA06-A586-40B2-B103-7D44E637B358}" srcOrd="9" destOrd="0" presId="urn:microsoft.com/office/officeart/2005/8/layout/radial6"/>
    <dgm:cxn modelId="{7F75D96B-0AEB-4C23-9250-A0139160B05E}" type="presParOf" srcId="{70941BB3-8B11-4ED2-AD97-2BD79626F8AC}" destId="{8A35AA63-8FF1-486C-96D4-093237B3850B}" srcOrd="10" destOrd="0" presId="urn:microsoft.com/office/officeart/2005/8/layout/radial6"/>
    <dgm:cxn modelId="{9BAC55BF-7700-4F92-92E7-F87325FF3F5E}" type="presParOf" srcId="{70941BB3-8B11-4ED2-AD97-2BD79626F8AC}" destId="{A9AE2A48-E79D-405D-99E6-828FE981FD30}" srcOrd="11" destOrd="0" presId="urn:microsoft.com/office/officeart/2005/8/layout/radial6"/>
    <dgm:cxn modelId="{3EB5BC30-36C0-4B18-AB78-795C321D7068}" type="presParOf" srcId="{70941BB3-8B11-4ED2-AD97-2BD79626F8AC}" destId="{03F09EB3-478A-4110-A5BB-9FD153EBCBE3}" srcOrd="12" destOrd="0" presId="urn:microsoft.com/office/officeart/2005/8/layout/radial6"/>
    <dgm:cxn modelId="{6AD606A5-E92B-4A23-AD75-4E702D70B2B5}" type="presParOf" srcId="{70941BB3-8B11-4ED2-AD97-2BD79626F8AC}" destId="{6565E7BA-EAA8-4FAD-A846-7BB2A19E61B9}" srcOrd="13" destOrd="0" presId="urn:microsoft.com/office/officeart/2005/8/layout/radial6"/>
    <dgm:cxn modelId="{DC10D92D-8701-48BA-88A2-2A642F51368F}" type="presParOf" srcId="{70941BB3-8B11-4ED2-AD97-2BD79626F8AC}" destId="{84754449-61E5-4433-9D96-51FE1AFA9654}" srcOrd="14" destOrd="0" presId="urn:microsoft.com/office/officeart/2005/8/layout/radial6"/>
    <dgm:cxn modelId="{9C90B777-86DE-4074-927B-D31E687065CB}" type="presParOf" srcId="{70941BB3-8B11-4ED2-AD97-2BD79626F8AC}" destId="{28FF6C33-12C2-4A3B-9D99-A533B365AB9B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02EB79-36EF-42DC-8569-7E6FC57334B0}" type="doc">
      <dgm:prSet loTypeId="urn:microsoft.com/office/officeart/2005/8/layout/radial6" loCatId="cycle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15FCC8A6-9DA5-4AC9-8D4E-CFBD5A120BE2}">
      <dgm:prSet phldrT="[Κείμενο]"/>
      <dgm:spPr/>
      <dgm:t>
        <a:bodyPr/>
        <a:lstStyle/>
        <a:p>
          <a:r>
            <a:rPr lang="el-GR" dirty="0" smtClean="0"/>
            <a:t>Τ.Π.Ε και Φ.Ε</a:t>
          </a:r>
          <a:endParaRPr lang="el-GR" dirty="0"/>
        </a:p>
      </dgm:t>
    </dgm:pt>
    <dgm:pt modelId="{6982566C-2BE8-45A3-A951-C527098BB908}" type="parTrans" cxnId="{932ED1BF-A493-44FE-AAC9-67F8D71E8750}">
      <dgm:prSet/>
      <dgm:spPr/>
      <dgm:t>
        <a:bodyPr/>
        <a:lstStyle/>
        <a:p>
          <a:endParaRPr lang="el-GR"/>
        </a:p>
      </dgm:t>
    </dgm:pt>
    <dgm:pt modelId="{D77C8CB7-6941-4CAB-B70B-9A9D0A757D69}" type="sibTrans" cxnId="{932ED1BF-A493-44FE-AAC9-67F8D71E8750}">
      <dgm:prSet/>
      <dgm:spPr/>
      <dgm:t>
        <a:bodyPr/>
        <a:lstStyle/>
        <a:p>
          <a:endParaRPr lang="el-GR"/>
        </a:p>
      </dgm:t>
    </dgm:pt>
    <dgm:pt modelId="{173AEF80-BB73-49C7-8BAE-8A833E62B08C}">
      <dgm:prSet phldrT="[Κείμενο]"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Διδασκαλία Φ.Ε και χρήση Τ.Π.Ε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F04BD75C-23D8-4331-A10C-BE6FD9C8C851}" type="parTrans" cxnId="{3C37D967-278D-452A-B0CF-787CC230785C}">
      <dgm:prSet/>
      <dgm:spPr/>
      <dgm:t>
        <a:bodyPr/>
        <a:lstStyle/>
        <a:p>
          <a:endParaRPr lang="el-GR"/>
        </a:p>
      </dgm:t>
    </dgm:pt>
    <dgm:pt modelId="{031DD838-BBD2-43B0-9F9C-397CB41DD38E}" type="sibTrans" cxnId="{3C37D967-278D-452A-B0CF-787CC230785C}">
      <dgm:prSet/>
      <dgm:spPr/>
      <dgm:t>
        <a:bodyPr/>
        <a:lstStyle/>
        <a:p>
          <a:endParaRPr lang="el-GR"/>
        </a:p>
      </dgm:t>
    </dgm:pt>
    <dgm:pt modelId="{7C6649A4-55FD-4F74-9F65-A6CC62CD789D}">
      <dgm:prSet phldrT="[Κείμενο]"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Καλές</a:t>
          </a:r>
          <a:r>
            <a:rPr lang="el-GR" sz="1400" baseline="0" dirty="0" smtClean="0">
              <a:latin typeface="Times New Roman" pitchFamily="18" charset="0"/>
              <a:cs typeface="Times New Roman" pitchFamily="18" charset="0"/>
            </a:rPr>
            <a:t> Πρακτικές στις Φ.Ε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BB13ABC6-4AF4-4DAE-ACE5-3E9424E70F19}" type="parTrans" cxnId="{4E0A0CC6-7C61-48E3-B3D4-38B550EFF93B}">
      <dgm:prSet/>
      <dgm:spPr/>
      <dgm:t>
        <a:bodyPr/>
        <a:lstStyle/>
        <a:p>
          <a:endParaRPr lang="el-GR"/>
        </a:p>
      </dgm:t>
    </dgm:pt>
    <dgm:pt modelId="{28D8AC1F-C3D6-4910-A924-78567479566A}" type="sibTrans" cxnId="{4E0A0CC6-7C61-48E3-B3D4-38B550EFF93B}">
      <dgm:prSet/>
      <dgm:spPr/>
      <dgm:t>
        <a:bodyPr/>
        <a:lstStyle/>
        <a:p>
          <a:endParaRPr lang="el-GR"/>
        </a:p>
      </dgm:t>
    </dgm:pt>
    <dgm:pt modelId="{D73D0EFC-B38C-4FE9-91CC-A03F10B45987}">
      <dgm:prSet phldrT="[Κείμενο]"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Θεωρίες μάθησης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BBA4F121-9403-45D5-921F-BE7F4AB738DA}" type="parTrans" cxnId="{3E453FEE-6093-4EB0-A612-C4465FD24ABA}">
      <dgm:prSet/>
      <dgm:spPr/>
      <dgm:t>
        <a:bodyPr/>
        <a:lstStyle/>
        <a:p>
          <a:endParaRPr lang="el-GR"/>
        </a:p>
      </dgm:t>
    </dgm:pt>
    <dgm:pt modelId="{72AEDB80-A692-466B-A061-E2EF5C1B200A}" type="sibTrans" cxnId="{3E453FEE-6093-4EB0-A612-C4465FD24ABA}">
      <dgm:prSet/>
      <dgm:spPr/>
      <dgm:t>
        <a:bodyPr/>
        <a:lstStyle/>
        <a:p>
          <a:endParaRPr lang="el-GR"/>
        </a:p>
      </dgm:t>
    </dgm:pt>
    <dgm:pt modelId="{B3BE7F6C-23A9-49BC-AC34-25E35664ED69}">
      <dgm:prSet phldrT="[Κείμενο]"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Διδακτικά μοντέλα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5BC9398D-2AF8-4E03-8A40-FE135F4FD76D}" type="parTrans" cxnId="{18379AEC-9CB1-4272-B7EB-E6080DD3997E}">
      <dgm:prSet/>
      <dgm:spPr/>
      <dgm:t>
        <a:bodyPr/>
        <a:lstStyle/>
        <a:p>
          <a:endParaRPr lang="el-GR"/>
        </a:p>
      </dgm:t>
    </dgm:pt>
    <dgm:pt modelId="{B1198FF0-21FC-4B23-97EE-D66E7015E43B}" type="sibTrans" cxnId="{18379AEC-9CB1-4272-B7EB-E6080DD3997E}">
      <dgm:prSet/>
      <dgm:spPr/>
      <dgm:t>
        <a:bodyPr/>
        <a:lstStyle/>
        <a:p>
          <a:endParaRPr lang="el-GR"/>
        </a:p>
      </dgm:t>
    </dgm:pt>
    <dgm:pt modelId="{39149DD1-8B0F-4787-A61B-0ADC70AB3130}">
      <dgm:prSet custT="1"/>
      <dgm:spPr/>
      <dgm:t>
        <a:bodyPr/>
        <a:lstStyle/>
        <a:p>
          <a:r>
            <a:rPr lang="el-GR" sz="1400" dirty="0" smtClean="0">
              <a:latin typeface="Times New Roman" pitchFamily="18" charset="0"/>
              <a:cs typeface="Times New Roman" pitchFamily="18" charset="0"/>
            </a:rPr>
            <a:t>Διδακτικά εργαλεία</a:t>
          </a:r>
          <a:endParaRPr lang="el-GR" sz="1400" dirty="0">
            <a:latin typeface="Times New Roman" pitchFamily="18" charset="0"/>
            <a:cs typeface="Times New Roman" pitchFamily="18" charset="0"/>
          </a:endParaRPr>
        </a:p>
      </dgm:t>
    </dgm:pt>
    <dgm:pt modelId="{84CF88A9-A69A-49DB-9208-1A5E2C0AB2BC}" type="sibTrans" cxnId="{4FC73FC3-2088-4A8C-A905-9472F582E535}">
      <dgm:prSet/>
      <dgm:spPr/>
      <dgm:t>
        <a:bodyPr/>
        <a:lstStyle/>
        <a:p>
          <a:endParaRPr lang="el-GR"/>
        </a:p>
      </dgm:t>
    </dgm:pt>
    <dgm:pt modelId="{30414EC3-08EC-4372-803C-E50BC2D47744}" type="parTrans" cxnId="{4FC73FC3-2088-4A8C-A905-9472F582E535}">
      <dgm:prSet/>
      <dgm:spPr/>
      <dgm:t>
        <a:bodyPr/>
        <a:lstStyle/>
        <a:p>
          <a:endParaRPr lang="el-GR"/>
        </a:p>
      </dgm:t>
    </dgm:pt>
    <dgm:pt modelId="{46FD62D8-FD04-4479-96A8-179CFCF2600A}" type="pres">
      <dgm:prSet presAssocID="{6A02EB79-36EF-42DC-8569-7E6FC57334B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CA8AB44-33A8-4A72-A6A5-D4BF55E7109F}" type="pres">
      <dgm:prSet presAssocID="{15FCC8A6-9DA5-4AC9-8D4E-CFBD5A120BE2}" presName="centerShape" presStyleLbl="node0" presStyleIdx="0" presStyleCnt="1"/>
      <dgm:spPr/>
      <dgm:t>
        <a:bodyPr/>
        <a:lstStyle/>
        <a:p>
          <a:endParaRPr lang="el-GR"/>
        </a:p>
      </dgm:t>
    </dgm:pt>
    <dgm:pt modelId="{8263C4ED-9499-4A64-98E7-0AFE26812FBF}" type="pres">
      <dgm:prSet presAssocID="{173AEF80-BB73-49C7-8BAE-8A833E62B08C}" presName="node" presStyleLbl="node1" presStyleIdx="0" presStyleCnt="5" custScaleX="20832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04D863-4D6B-4260-9CE2-3FA45DF8A4F3}" type="pres">
      <dgm:prSet presAssocID="{173AEF80-BB73-49C7-8BAE-8A833E62B08C}" presName="dummy" presStyleCnt="0"/>
      <dgm:spPr/>
    </dgm:pt>
    <dgm:pt modelId="{CFE47FCD-EAD7-4115-9314-5CD1769FE464}" type="pres">
      <dgm:prSet presAssocID="{031DD838-BBD2-43B0-9F9C-397CB41DD38E}" presName="sibTrans" presStyleLbl="sibTrans2D1" presStyleIdx="0" presStyleCnt="5"/>
      <dgm:spPr/>
      <dgm:t>
        <a:bodyPr/>
        <a:lstStyle/>
        <a:p>
          <a:endParaRPr lang="el-GR"/>
        </a:p>
      </dgm:t>
    </dgm:pt>
    <dgm:pt modelId="{4A582E25-A811-4CBF-82B7-A3852DB37A1C}" type="pres">
      <dgm:prSet presAssocID="{7C6649A4-55FD-4F74-9F65-A6CC62CD789D}" presName="node" presStyleLbl="node1" presStyleIdx="1" presStyleCnt="5" custScaleX="15315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2DC0337-6FDD-4BD1-841E-25130E88A761}" type="pres">
      <dgm:prSet presAssocID="{7C6649A4-55FD-4F74-9F65-A6CC62CD789D}" presName="dummy" presStyleCnt="0"/>
      <dgm:spPr/>
    </dgm:pt>
    <dgm:pt modelId="{5CC509F3-C0AA-4C58-B786-1743ACB43F71}" type="pres">
      <dgm:prSet presAssocID="{28D8AC1F-C3D6-4910-A924-78567479566A}" presName="sibTrans" presStyleLbl="sibTrans2D1" presStyleIdx="1" presStyleCnt="5"/>
      <dgm:spPr/>
      <dgm:t>
        <a:bodyPr/>
        <a:lstStyle/>
        <a:p>
          <a:endParaRPr lang="el-GR"/>
        </a:p>
      </dgm:t>
    </dgm:pt>
    <dgm:pt modelId="{4A411D72-9921-49F1-906E-D0DA46EC43A3}" type="pres">
      <dgm:prSet presAssocID="{D73D0EFC-B38C-4FE9-91CC-A03F10B45987}" presName="node" presStyleLbl="node1" presStyleIdx="2" presStyleCnt="5" custScaleX="15490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A0FCEB8-7FD9-4041-B7B9-A5ECD4DC8467}" type="pres">
      <dgm:prSet presAssocID="{D73D0EFC-B38C-4FE9-91CC-A03F10B45987}" presName="dummy" presStyleCnt="0"/>
      <dgm:spPr/>
    </dgm:pt>
    <dgm:pt modelId="{AAD208AF-345E-43E8-9CE7-9584095A52AE}" type="pres">
      <dgm:prSet presAssocID="{72AEDB80-A692-466B-A061-E2EF5C1B200A}" presName="sibTrans" presStyleLbl="sibTrans2D1" presStyleIdx="2" presStyleCnt="5"/>
      <dgm:spPr/>
      <dgm:t>
        <a:bodyPr/>
        <a:lstStyle/>
        <a:p>
          <a:endParaRPr lang="el-GR"/>
        </a:p>
      </dgm:t>
    </dgm:pt>
    <dgm:pt modelId="{14A555D2-3B3D-4ADF-A0CB-956E1AD0F1C0}" type="pres">
      <dgm:prSet presAssocID="{B3BE7F6C-23A9-49BC-AC34-25E35664ED69}" presName="node" presStyleLbl="node1" presStyleIdx="3" presStyleCnt="5" custScaleX="14994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1C5F8C9-9DB5-47A3-9A82-DC291AAC6C81}" type="pres">
      <dgm:prSet presAssocID="{B3BE7F6C-23A9-49BC-AC34-25E35664ED69}" presName="dummy" presStyleCnt="0"/>
      <dgm:spPr/>
    </dgm:pt>
    <dgm:pt modelId="{A21D51AB-70E0-4141-8B99-A4D9BA2A4E49}" type="pres">
      <dgm:prSet presAssocID="{B1198FF0-21FC-4B23-97EE-D66E7015E43B}" presName="sibTrans" presStyleLbl="sibTrans2D1" presStyleIdx="3" presStyleCnt="5"/>
      <dgm:spPr/>
      <dgm:t>
        <a:bodyPr/>
        <a:lstStyle/>
        <a:p>
          <a:endParaRPr lang="el-GR"/>
        </a:p>
      </dgm:t>
    </dgm:pt>
    <dgm:pt modelId="{2E341023-6642-4B12-A890-6CD66EC279E1}" type="pres">
      <dgm:prSet presAssocID="{39149DD1-8B0F-4787-A61B-0ADC70AB3130}" presName="node" presStyleLbl="node1" presStyleIdx="4" presStyleCnt="5" custScaleX="14584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CC843C6-0AAB-41DC-AD40-74A5B6CD1129}" type="pres">
      <dgm:prSet presAssocID="{39149DD1-8B0F-4787-A61B-0ADC70AB3130}" presName="dummy" presStyleCnt="0"/>
      <dgm:spPr/>
    </dgm:pt>
    <dgm:pt modelId="{0D7548C2-2230-4A56-B82A-93C2680CCC66}" type="pres">
      <dgm:prSet presAssocID="{84CF88A9-A69A-49DB-9208-1A5E2C0AB2BC}" presName="sibTrans" presStyleLbl="sibTrans2D1" presStyleIdx="4" presStyleCnt="5"/>
      <dgm:spPr/>
      <dgm:t>
        <a:bodyPr/>
        <a:lstStyle/>
        <a:p>
          <a:endParaRPr lang="el-GR"/>
        </a:p>
      </dgm:t>
    </dgm:pt>
  </dgm:ptLst>
  <dgm:cxnLst>
    <dgm:cxn modelId="{3C37D967-278D-452A-B0CF-787CC230785C}" srcId="{15FCC8A6-9DA5-4AC9-8D4E-CFBD5A120BE2}" destId="{173AEF80-BB73-49C7-8BAE-8A833E62B08C}" srcOrd="0" destOrd="0" parTransId="{F04BD75C-23D8-4331-A10C-BE6FD9C8C851}" sibTransId="{031DD838-BBD2-43B0-9F9C-397CB41DD38E}"/>
    <dgm:cxn modelId="{6F7600F3-79FD-437D-BBDF-6D0B4DD1ED28}" type="presOf" srcId="{72AEDB80-A692-466B-A061-E2EF5C1B200A}" destId="{AAD208AF-345E-43E8-9CE7-9584095A52AE}" srcOrd="0" destOrd="0" presId="urn:microsoft.com/office/officeart/2005/8/layout/radial6"/>
    <dgm:cxn modelId="{71AEE87A-4A91-4C28-B611-01CB7A13AB33}" type="presOf" srcId="{6A02EB79-36EF-42DC-8569-7E6FC57334B0}" destId="{46FD62D8-FD04-4479-96A8-179CFCF2600A}" srcOrd="0" destOrd="0" presId="urn:microsoft.com/office/officeart/2005/8/layout/radial6"/>
    <dgm:cxn modelId="{A3008AF2-2309-4D96-9DB9-140389D53130}" type="presOf" srcId="{B1198FF0-21FC-4B23-97EE-D66E7015E43B}" destId="{A21D51AB-70E0-4141-8B99-A4D9BA2A4E49}" srcOrd="0" destOrd="0" presId="urn:microsoft.com/office/officeart/2005/8/layout/radial6"/>
    <dgm:cxn modelId="{932ED1BF-A493-44FE-AAC9-67F8D71E8750}" srcId="{6A02EB79-36EF-42DC-8569-7E6FC57334B0}" destId="{15FCC8A6-9DA5-4AC9-8D4E-CFBD5A120BE2}" srcOrd="0" destOrd="0" parTransId="{6982566C-2BE8-45A3-A951-C527098BB908}" sibTransId="{D77C8CB7-6941-4CAB-B70B-9A9D0A757D69}"/>
    <dgm:cxn modelId="{2D104D24-D7F7-4F93-975C-84CD19FDF01F}" type="presOf" srcId="{173AEF80-BB73-49C7-8BAE-8A833E62B08C}" destId="{8263C4ED-9499-4A64-98E7-0AFE26812FBF}" srcOrd="0" destOrd="0" presId="urn:microsoft.com/office/officeart/2005/8/layout/radial6"/>
    <dgm:cxn modelId="{C46E607E-4E2B-40CD-B5B4-B5F3AB3F626C}" type="presOf" srcId="{15FCC8A6-9DA5-4AC9-8D4E-CFBD5A120BE2}" destId="{DCA8AB44-33A8-4A72-A6A5-D4BF55E7109F}" srcOrd="0" destOrd="0" presId="urn:microsoft.com/office/officeart/2005/8/layout/radial6"/>
    <dgm:cxn modelId="{BB5EE76F-EA2D-4FF0-A87F-9B6D54DA80C2}" type="presOf" srcId="{031DD838-BBD2-43B0-9F9C-397CB41DD38E}" destId="{CFE47FCD-EAD7-4115-9314-5CD1769FE464}" srcOrd="0" destOrd="0" presId="urn:microsoft.com/office/officeart/2005/8/layout/radial6"/>
    <dgm:cxn modelId="{4FC73FC3-2088-4A8C-A905-9472F582E535}" srcId="{15FCC8A6-9DA5-4AC9-8D4E-CFBD5A120BE2}" destId="{39149DD1-8B0F-4787-A61B-0ADC70AB3130}" srcOrd="4" destOrd="0" parTransId="{30414EC3-08EC-4372-803C-E50BC2D47744}" sibTransId="{84CF88A9-A69A-49DB-9208-1A5E2C0AB2BC}"/>
    <dgm:cxn modelId="{7B7542F2-F11D-4CE8-B49F-A9DFEF594B8B}" type="presOf" srcId="{B3BE7F6C-23A9-49BC-AC34-25E35664ED69}" destId="{14A555D2-3B3D-4ADF-A0CB-956E1AD0F1C0}" srcOrd="0" destOrd="0" presId="urn:microsoft.com/office/officeart/2005/8/layout/radial6"/>
    <dgm:cxn modelId="{3439DFEA-F873-4A96-B1F7-B63BB4FE2FA3}" type="presOf" srcId="{84CF88A9-A69A-49DB-9208-1A5E2C0AB2BC}" destId="{0D7548C2-2230-4A56-B82A-93C2680CCC66}" srcOrd="0" destOrd="0" presId="urn:microsoft.com/office/officeart/2005/8/layout/radial6"/>
    <dgm:cxn modelId="{4E0A0CC6-7C61-48E3-B3D4-38B550EFF93B}" srcId="{15FCC8A6-9DA5-4AC9-8D4E-CFBD5A120BE2}" destId="{7C6649A4-55FD-4F74-9F65-A6CC62CD789D}" srcOrd="1" destOrd="0" parTransId="{BB13ABC6-4AF4-4DAE-ACE5-3E9424E70F19}" sibTransId="{28D8AC1F-C3D6-4910-A924-78567479566A}"/>
    <dgm:cxn modelId="{B38E84AD-9ACA-42E3-A6F5-E3103C4D89C2}" type="presOf" srcId="{39149DD1-8B0F-4787-A61B-0ADC70AB3130}" destId="{2E341023-6642-4B12-A890-6CD66EC279E1}" srcOrd="0" destOrd="0" presId="urn:microsoft.com/office/officeart/2005/8/layout/radial6"/>
    <dgm:cxn modelId="{2C5BC98F-ECEF-4193-8F02-762EB70AEBE3}" type="presOf" srcId="{28D8AC1F-C3D6-4910-A924-78567479566A}" destId="{5CC509F3-C0AA-4C58-B786-1743ACB43F71}" srcOrd="0" destOrd="0" presId="urn:microsoft.com/office/officeart/2005/8/layout/radial6"/>
    <dgm:cxn modelId="{B2656226-A836-41B1-9DD4-5237D711E4EA}" type="presOf" srcId="{7C6649A4-55FD-4F74-9F65-A6CC62CD789D}" destId="{4A582E25-A811-4CBF-82B7-A3852DB37A1C}" srcOrd="0" destOrd="0" presId="urn:microsoft.com/office/officeart/2005/8/layout/radial6"/>
    <dgm:cxn modelId="{3E453FEE-6093-4EB0-A612-C4465FD24ABA}" srcId="{15FCC8A6-9DA5-4AC9-8D4E-CFBD5A120BE2}" destId="{D73D0EFC-B38C-4FE9-91CC-A03F10B45987}" srcOrd="2" destOrd="0" parTransId="{BBA4F121-9403-45D5-921F-BE7F4AB738DA}" sibTransId="{72AEDB80-A692-466B-A061-E2EF5C1B200A}"/>
    <dgm:cxn modelId="{55D405B0-CDD6-44AF-9F67-801C20BD7CA9}" type="presOf" srcId="{D73D0EFC-B38C-4FE9-91CC-A03F10B45987}" destId="{4A411D72-9921-49F1-906E-D0DA46EC43A3}" srcOrd="0" destOrd="0" presId="urn:microsoft.com/office/officeart/2005/8/layout/radial6"/>
    <dgm:cxn modelId="{18379AEC-9CB1-4272-B7EB-E6080DD3997E}" srcId="{15FCC8A6-9DA5-4AC9-8D4E-CFBD5A120BE2}" destId="{B3BE7F6C-23A9-49BC-AC34-25E35664ED69}" srcOrd="3" destOrd="0" parTransId="{5BC9398D-2AF8-4E03-8A40-FE135F4FD76D}" sibTransId="{B1198FF0-21FC-4B23-97EE-D66E7015E43B}"/>
    <dgm:cxn modelId="{B3E0F5C2-EF8E-4586-BF10-95A5A4750D55}" type="presParOf" srcId="{46FD62D8-FD04-4479-96A8-179CFCF2600A}" destId="{DCA8AB44-33A8-4A72-A6A5-D4BF55E7109F}" srcOrd="0" destOrd="0" presId="urn:microsoft.com/office/officeart/2005/8/layout/radial6"/>
    <dgm:cxn modelId="{AD41344D-A193-4061-8BEF-A8D5216C0DA2}" type="presParOf" srcId="{46FD62D8-FD04-4479-96A8-179CFCF2600A}" destId="{8263C4ED-9499-4A64-98E7-0AFE26812FBF}" srcOrd="1" destOrd="0" presId="urn:microsoft.com/office/officeart/2005/8/layout/radial6"/>
    <dgm:cxn modelId="{8F500D1B-A51E-440C-A03F-4D28AA03D045}" type="presParOf" srcId="{46FD62D8-FD04-4479-96A8-179CFCF2600A}" destId="{0E04D863-4D6B-4260-9CE2-3FA45DF8A4F3}" srcOrd="2" destOrd="0" presId="urn:microsoft.com/office/officeart/2005/8/layout/radial6"/>
    <dgm:cxn modelId="{4BE61FE3-C739-41D7-9B4E-C5F50CD95427}" type="presParOf" srcId="{46FD62D8-FD04-4479-96A8-179CFCF2600A}" destId="{CFE47FCD-EAD7-4115-9314-5CD1769FE464}" srcOrd="3" destOrd="0" presId="urn:microsoft.com/office/officeart/2005/8/layout/radial6"/>
    <dgm:cxn modelId="{F334B654-B6FB-4151-947E-D46EC56AE8B6}" type="presParOf" srcId="{46FD62D8-FD04-4479-96A8-179CFCF2600A}" destId="{4A582E25-A811-4CBF-82B7-A3852DB37A1C}" srcOrd="4" destOrd="0" presId="urn:microsoft.com/office/officeart/2005/8/layout/radial6"/>
    <dgm:cxn modelId="{C74F7513-D297-4A0A-8BF9-454EE45B9099}" type="presParOf" srcId="{46FD62D8-FD04-4479-96A8-179CFCF2600A}" destId="{B2DC0337-6FDD-4BD1-841E-25130E88A761}" srcOrd="5" destOrd="0" presId="urn:microsoft.com/office/officeart/2005/8/layout/radial6"/>
    <dgm:cxn modelId="{77AB3688-19BF-4B5E-A4A0-33BF0ADBC104}" type="presParOf" srcId="{46FD62D8-FD04-4479-96A8-179CFCF2600A}" destId="{5CC509F3-C0AA-4C58-B786-1743ACB43F71}" srcOrd="6" destOrd="0" presId="urn:microsoft.com/office/officeart/2005/8/layout/radial6"/>
    <dgm:cxn modelId="{5B9A6933-3EA6-44DC-95AF-FD673685291B}" type="presParOf" srcId="{46FD62D8-FD04-4479-96A8-179CFCF2600A}" destId="{4A411D72-9921-49F1-906E-D0DA46EC43A3}" srcOrd="7" destOrd="0" presId="urn:microsoft.com/office/officeart/2005/8/layout/radial6"/>
    <dgm:cxn modelId="{ECC1D2AE-376F-4F0E-899C-4373BD4C2669}" type="presParOf" srcId="{46FD62D8-FD04-4479-96A8-179CFCF2600A}" destId="{6A0FCEB8-7FD9-4041-B7B9-A5ECD4DC8467}" srcOrd="8" destOrd="0" presId="urn:microsoft.com/office/officeart/2005/8/layout/radial6"/>
    <dgm:cxn modelId="{70E87644-D6C5-4C58-BC99-05963A962E95}" type="presParOf" srcId="{46FD62D8-FD04-4479-96A8-179CFCF2600A}" destId="{AAD208AF-345E-43E8-9CE7-9584095A52AE}" srcOrd="9" destOrd="0" presId="urn:microsoft.com/office/officeart/2005/8/layout/radial6"/>
    <dgm:cxn modelId="{A8CB7D87-C76E-4E33-9344-F8DAE2E4038A}" type="presParOf" srcId="{46FD62D8-FD04-4479-96A8-179CFCF2600A}" destId="{14A555D2-3B3D-4ADF-A0CB-956E1AD0F1C0}" srcOrd="10" destOrd="0" presId="urn:microsoft.com/office/officeart/2005/8/layout/radial6"/>
    <dgm:cxn modelId="{BBB2B0BB-223D-4A62-836A-5560044E6798}" type="presParOf" srcId="{46FD62D8-FD04-4479-96A8-179CFCF2600A}" destId="{21C5F8C9-9DB5-47A3-9A82-DC291AAC6C81}" srcOrd="11" destOrd="0" presId="urn:microsoft.com/office/officeart/2005/8/layout/radial6"/>
    <dgm:cxn modelId="{4EFC40E5-218D-4530-BFD5-9A29454E78DB}" type="presParOf" srcId="{46FD62D8-FD04-4479-96A8-179CFCF2600A}" destId="{A21D51AB-70E0-4141-8B99-A4D9BA2A4E49}" srcOrd="12" destOrd="0" presId="urn:microsoft.com/office/officeart/2005/8/layout/radial6"/>
    <dgm:cxn modelId="{26DECC43-8AF6-4083-BCCF-B48D06DBAECA}" type="presParOf" srcId="{46FD62D8-FD04-4479-96A8-179CFCF2600A}" destId="{2E341023-6642-4B12-A890-6CD66EC279E1}" srcOrd="13" destOrd="0" presId="urn:microsoft.com/office/officeart/2005/8/layout/radial6"/>
    <dgm:cxn modelId="{E6DA642B-2018-4D8E-A303-1F9398E45678}" type="presParOf" srcId="{46FD62D8-FD04-4479-96A8-179CFCF2600A}" destId="{CCC843C6-0AAB-41DC-AD40-74A5B6CD1129}" srcOrd="14" destOrd="0" presId="urn:microsoft.com/office/officeart/2005/8/layout/radial6"/>
    <dgm:cxn modelId="{FA73B618-3ED6-4F87-95D5-86C30E7F3598}" type="presParOf" srcId="{46FD62D8-FD04-4479-96A8-179CFCF2600A}" destId="{0D7548C2-2230-4A56-B82A-93C2680CCC66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58B40B-94F6-44DD-B4A3-33EE0494EFDA}">
      <dsp:nvSpPr>
        <dsp:cNvPr id="0" name=""/>
        <dsp:cNvSpPr/>
      </dsp:nvSpPr>
      <dsp:spPr>
        <a:xfrm>
          <a:off x="0" y="457168"/>
          <a:ext cx="36004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61410C-462C-46FB-9E9E-C9AB70B01B6B}">
      <dsp:nvSpPr>
        <dsp:cNvPr id="0" name=""/>
        <dsp:cNvSpPr/>
      </dsp:nvSpPr>
      <dsp:spPr>
        <a:xfrm>
          <a:off x="180020" y="29128"/>
          <a:ext cx="2520280" cy="8560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61" tIns="0" rIns="95261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900" kern="1200" dirty="0" smtClean="0"/>
            <a:t>Σχεδιασμός</a:t>
          </a:r>
          <a:endParaRPr lang="el-GR" sz="2900" kern="1200" dirty="0"/>
        </a:p>
      </dsp:txBody>
      <dsp:txXfrm>
        <a:off x="180020" y="29128"/>
        <a:ext cx="2520280" cy="856080"/>
      </dsp:txXfrm>
    </dsp:sp>
    <dsp:sp modelId="{F1EF8948-7EAE-4D33-9416-62D5B0C2592C}">
      <dsp:nvSpPr>
        <dsp:cNvPr id="0" name=""/>
        <dsp:cNvSpPr/>
      </dsp:nvSpPr>
      <dsp:spPr>
        <a:xfrm>
          <a:off x="0" y="1772608"/>
          <a:ext cx="36004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91A339-638C-4B3B-8E19-A4D31C48636A}">
      <dsp:nvSpPr>
        <dsp:cNvPr id="0" name=""/>
        <dsp:cNvSpPr/>
      </dsp:nvSpPr>
      <dsp:spPr>
        <a:xfrm>
          <a:off x="180020" y="1344568"/>
          <a:ext cx="2520280" cy="85608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61" tIns="0" rIns="95261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900" kern="1200" dirty="0" smtClean="0"/>
            <a:t>Υλοποίηση</a:t>
          </a:r>
          <a:endParaRPr lang="el-GR" sz="2900" kern="1200" dirty="0"/>
        </a:p>
      </dsp:txBody>
      <dsp:txXfrm>
        <a:off x="180020" y="1344568"/>
        <a:ext cx="2520280" cy="856080"/>
      </dsp:txXfrm>
    </dsp:sp>
    <dsp:sp modelId="{7058175B-0309-4411-B4A8-495AD819C7D1}">
      <dsp:nvSpPr>
        <dsp:cNvPr id="0" name=""/>
        <dsp:cNvSpPr/>
      </dsp:nvSpPr>
      <dsp:spPr>
        <a:xfrm>
          <a:off x="0" y="3088048"/>
          <a:ext cx="36004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AAAF03-9621-4A98-899C-3E6C0CEDAF3F}">
      <dsp:nvSpPr>
        <dsp:cNvPr id="0" name=""/>
        <dsp:cNvSpPr/>
      </dsp:nvSpPr>
      <dsp:spPr>
        <a:xfrm>
          <a:off x="180020" y="2660007"/>
          <a:ext cx="2520280" cy="85608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61" tIns="0" rIns="95261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900" kern="1200" dirty="0" smtClean="0"/>
            <a:t>Αποτίμηση</a:t>
          </a:r>
          <a:endParaRPr lang="el-GR" sz="2900" kern="1200" dirty="0"/>
        </a:p>
      </dsp:txBody>
      <dsp:txXfrm>
        <a:off x="180020" y="2660007"/>
        <a:ext cx="2520280" cy="85608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8FF6C33-12C2-4A3B-9D99-A533B365AB9B}">
      <dsp:nvSpPr>
        <dsp:cNvPr id="0" name=""/>
        <dsp:cNvSpPr/>
      </dsp:nvSpPr>
      <dsp:spPr>
        <a:xfrm>
          <a:off x="2231049" y="537154"/>
          <a:ext cx="3580647" cy="3580647"/>
        </a:xfrm>
        <a:prstGeom prst="blockArc">
          <a:avLst>
            <a:gd name="adj1" fmla="val 11880000"/>
            <a:gd name="adj2" fmla="val 16200000"/>
            <a:gd name="adj3" fmla="val 4639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F09EB3-478A-4110-A5BB-9FD153EBCBE3}">
      <dsp:nvSpPr>
        <dsp:cNvPr id="0" name=""/>
        <dsp:cNvSpPr/>
      </dsp:nvSpPr>
      <dsp:spPr>
        <a:xfrm>
          <a:off x="2231049" y="537154"/>
          <a:ext cx="3580647" cy="3580647"/>
        </a:xfrm>
        <a:prstGeom prst="blockArc">
          <a:avLst>
            <a:gd name="adj1" fmla="val 7560000"/>
            <a:gd name="adj2" fmla="val 11880000"/>
            <a:gd name="adj3" fmla="val 4639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CBDA06-A586-40B2-B103-7D44E637B358}">
      <dsp:nvSpPr>
        <dsp:cNvPr id="0" name=""/>
        <dsp:cNvSpPr/>
      </dsp:nvSpPr>
      <dsp:spPr>
        <a:xfrm>
          <a:off x="2231049" y="537154"/>
          <a:ext cx="3580647" cy="3580647"/>
        </a:xfrm>
        <a:prstGeom prst="blockArc">
          <a:avLst>
            <a:gd name="adj1" fmla="val 3240000"/>
            <a:gd name="adj2" fmla="val 7560000"/>
            <a:gd name="adj3" fmla="val 4639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67ADEE-EF49-4E44-BA81-38AA21245A52}">
      <dsp:nvSpPr>
        <dsp:cNvPr id="0" name=""/>
        <dsp:cNvSpPr/>
      </dsp:nvSpPr>
      <dsp:spPr>
        <a:xfrm>
          <a:off x="2231049" y="537154"/>
          <a:ext cx="3580647" cy="3580647"/>
        </a:xfrm>
        <a:prstGeom prst="blockArc">
          <a:avLst>
            <a:gd name="adj1" fmla="val 20520000"/>
            <a:gd name="adj2" fmla="val 3240000"/>
            <a:gd name="adj3" fmla="val 4639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541545-4A3A-4C68-BA7A-34585ABDCC2A}">
      <dsp:nvSpPr>
        <dsp:cNvPr id="0" name=""/>
        <dsp:cNvSpPr/>
      </dsp:nvSpPr>
      <dsp:spPr>
        <a:xfrm>
          <a:off x="2231049" y="537154"/>
          <a:ext cx="3580647" cy="3580647"/>
        </a:xfrm>
        <a:prstGeom prst="blockArc">
          <a:avLst>
            <a:gd name="adj1" fmla="val 16200000"/>
            <a:gd name="adj2" fmla="val 20520000"/>
            <a:gd name="adj3" fmla="val 4639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CAFCE8-B216-4C35-832B-D68BD929AC1C}">
      <dsp:nvSpPr>
        <dsp:cNvPr id="0" name=""/>
        <dsp:cNvSpPr/>
      </dsp:nvSpPr>
      <dsp:spPr>
        <a:xfrm>
          <a:off x="3197359" y="1503465"/>
          <a:ext cx="1648026" cy="164802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300" kern="1200" dirty="0" smtClean="0"/>
            <a:t>ΕξΑΕ</a:t>
          </a:r>
          <a:endParaRPr lang="el-GR" sz="4300" kern="1200" dirty="0"/>
        </a:p>
      </dsp:txBody>
      <dsp:txXfrm>
        <a:off x="3197359" y="1503465"/>
        <a:ext cx="1648026" cy="1648026"/>
      </dsp:txXfrm>
    </dsp:sp>
    <dsp:sp modelId="{BB22F58A-11BE-472A-8FBA-0759D0082571}">
      <dsp:nvSpPr>
        <dsp:cNvPr id="0" name=""/>
        <dsp:cNvSpPr/>
      </dsp:nvSpPr>
      <dsp:spPr>
        <a:xfrm>
          <a:off x="3146578" y="1875"/>
          <a:ext cx="1749589" cy="115361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>
              <a:latin typeface="Times New Roman" pitchFamily="18" charset="0"/>
              <a:cs typeface="Times New Roman" pitchFamily="18" charset="0"/>
            </a:rPr>
            <a:t>Εννοιολογική οριοθέτηση</a:t>
          </a:r>
          <a:endParaRPr lang="el-GR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46578" y="1875"/>
        <a:ext cx="1749589" cy="1153618"/>
      </dsp:txXfrm>
    </dsp:sp>
    <dsp:sp modelId="{DD36EF7A-EEE6-48B7-8D28-9ACE939597B9}">
      <dsp:nvSpPr>
        <dsp:cNvPr id="0" name=""/>
        <dsp:cNvSpPr/>
      </dsp:nvSpPr>
      <dsp:spPr>
        <a:xfrm>
          <a:off x="4762741" y="1210262"/>
          <a:ext cx="1843667" cy="115361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>
              <a:latin typeface="Times New Roman" pitchFamily="18" charset="0"/>
              <a:cs typeface="Times New Roman" pitchFamily="18" charset="0"/>
            </a:rPr>
            <a:t>Μορφές ΕξΑΕ</a:t>
          </a:r>
          <a:endParaRPr lang="el-GR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62741" y="1210262"/>
        <a:ext cx="1843667" cy="1153618"/>
      </dsp:txXfrm>
    </dsp:sp>
    <dsp:sp modelId="{ECD8932A-0CB5-4DFE-8800-F18068121308}">
      <dsp:nvSpPr>
        <dsp:cNvPr id="0" name=""/>
        <dsp:cNvSpPr/>
      </dsp:nvSpPr>
      <dsp:spPr>
        <a:xfrm>
          <a:off x="4049787" y="3165472"/>
          <a:ext cx="1999002" cy="115361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>
              <a:latin typeface="Times New Roman" pitchFamily="18" charset="0"/>
              <a:cs typeface="Times New Roman" pitchFamily="18" charset="0"/>
            </a:rPr>
            <a:t>Σχολική ΕξΑΕ</a:t>
          </a:r>
        </a:p>
      </dsp:txBody>
      <dsp:txXfrm>
        <a:off x="4049787" y="3165472"/>
        <a:ext cx="1999002" cy="1153618"/>
      </dsp:txXfrm>
    </dsp:sp>
    <dsp:sp modelId="{8A35AA63-8FF1-486C-96D4-093237B3850B}">
      <dsp:nvSpPr>
        <dsp:cNvPr id="0" name=""/>
        <dsp:cNvSpPr/>
      </dsp:nvSpPr>
      <dsp:spPr>
        <a:xfrm>
          <a:off x="2109549" y="3165472"/>
          <a:ext cx="1767816" cy="115361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>
              <a:latin typeface="Times New Roman" pitchFamily="18" charset="0"/>
              <a:cs typeface="Times New Roman" pitchFamily="18" charset="0"/>
            </a:rPr>
            <a:t>Ε/Υ στη Σχολική ΕξΑΕ</a:t>
          </a:r>
          <a:endParaRPr lang="el-GR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09549" y="3165472"/>
        <a:ext cx="1767816" cy="1153618"/>
      </dsp:txXfrm>
    </dsp:sp>
    <dsp:sp modelId="{6565E7BA-EAA8-4FAD-A846-7BB2A19E61B9}">
      <dsp:nvSpPr>
        <dsp:cNvPr id="0" name=""/>
        <dsp:cNvSpPr/>
      </dsp:nvSpPr>
      <dsp:spPr>
        <a:xfrm>
          <a:off x="1458487" y="1210262"/>
          <a:ext cx="1799368" cy="115361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latin typeface="Times New Roman" pitchFamily="18" charset="0"/>
              <a:cs typeface="Times New Roman" pitchFamily="18" charset="0"/>
            </a:rPr>
            <a:t>Αρχές Πολυμεσικής Μάθησης </a:t>
          </a:r>
          <a:r>
            <a:rPr lang="en-US" sz="1400" kern="1200" dirty="0" smtClean="0">
              <a:latin typeface="Times New Roman" pitchFamily="18" charset="0"/>
              <a:cs typeface="Times New Roman" pitchFamily="18" charset="0"/>
            </a:rPr>
            <a:t>Mayer</a:t>
          </a:r>
          <a:endParaRPr lang="el-GR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58487" y="1210262"/>
        <a:ext cx="1799368" cy="115361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7548C2-2230-4A56-B82A-93C2680CCC66}">
      <dsp:nvSpPr>
        <dsp:cNvPr id="0" name=""/>
        <dsp:cNvSpPr/>
      </dsp:nvSpPr>
      <dsp:spPr>
        <a:xfrm>
          <a:off x="2321261" y="537889"/>
          <a:ext cx="3579145" cy="3579145"/>
        </a:xfrm>
        <a:prstGeom prst="blockArc">
          <a:avLst>
            <a:gd name="adj1" fmla="val 11880000"/>
            <a:gd name="adj2" fmla="val 16200000"/>
            <a:gd name="adj3" fmla="val 4642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1D51AB-70E0-4141-8B99-A4D9BA2A4E49}">
      <dsp:nvSpPr>
        <dsp:cNvPr id="0" name=""/>
        <dsp:cNvSpPr/>
      </dsp:nvSpPr>
      <dsp:spPr>
        <a:xfrm>
          <a:off x="2321261" y="537889"/>
          <a:ext cx="3579145" cy="3579145"/>
        </a:xfrm>
        <a:prstGeom prst="blockArc">
          <a:avLst>
            <a:gd name="adj1" fmla="val 7560000"/>
            <a:gd name="adj2" fmla="val 11880000"/>
            <a:gd name="adj3" fmla="val 4642"/>
          </a:avLst>
        </a:prstGeom>
        <a:gradFill rotWithShape="0">
          <a:gsLst>
            <a:gs pos="0">
              <a:schemeClr val="accent2">
                <a:hueOff val="-1091522"/>
                <a:satOff val="-62946"/>
                <a:lumOff val="6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91522"/>
                <a:satOff val="-62946"/>
                <a:lumOff val="6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91522"/>
                <a:satOff val="-62946"/>
                <a:lumOff val="6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D208AF-345E-43E8-9CE7-9584095A52AE}">
      <dsp:nvSpPr>
        <dsp:cNvPr id="0" name=""/>
        <dsp:cNvSpPr/>
      </dsp:nvSpPr>
      <dsp:spPr>
        <a:xfrm>
          <a:off x="2321261" y="537889"/>
          <a:ext cx="3579145" cy="3579145"/>
        </a:xfrm>
        <a:prstGeom prst="blockArc">
          <a:avLst>
            <a:gd name="adj1" fmla="val 3240000"/>
            <a:gd name="adj2" fmla="val 7560000"/>
            <a:gd name="adj3" fmla="val 4642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C509F3-C0AA-4C58-B786-1743ACB43F71}">
      <dsp:nvSpPr>
        <dsp:cNvPr id="0" name=""/>
        <dsp:cNvSpPr/>
      </dsp:nvSpPr>
      <dsp:spPr>
        <a:xfrm>
          <a:off x="2321261" y="537889"/>
          <a:ext cx="3579145" cy="3579145"/>
        </a:xfrm>
        <a:prstGeom prst="blockArc">
          <a:avLst>
            <a:gd name="adj1" fmla="val 20520000"/>
            <a:gd name="adj2" fmla="val 3240000"/>
            <a:gd name="adj3" fmla="val 4642"/>
          </a:avLst>
        </a:prstGeom>
        <a:gradFill rotWithShape="0">
          <a:gsLst>
            <a:gs pos="0">
              <a:schemeClr val="accent2">
                <a:hueOff val="-363841"/>
                <a:satOff val="-20982"/>
                <a:lumOff val="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63841"/>
                <a:satOff val="-20982"/>
                <a:lumOff val="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63841"/>
                <a:satOff val="-20982"/>
                <a:lumOff val="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E47FCD-EAD7-4115-9314-5CD1769FE464}">
      <dsp:nvSpPr>
        <dsp:cNvPr id="0" name=""/>
        <dsp:cNvSpPr/>
      </dsp:nvSpPr>
      <dsp:spPr>
        <a:xfrm>
          <a:off x="2321261" y="537889"/>
          <a:ext cx="3579145" cy="3579145"/>
        </a:xfrm>
        <a:prstGeom prst="blockArc">
          <a:avLst>
            <a:gd name="adj1" fmla="val 16200000"/>
            <a:gd name="adj2" fmla="val 20520000"/>
            <a:gd name="adj3" fmla="val 4642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A8AB44-33A8-4A72-A6A5-D4BF55E7109F}">
      <dsp:nvSpPr>
        <dsp:cNvPr id="0" name=""/>
        <dsp:cNvSpPr/>
      </dsp:nvSpPr>
      <dsp:spPr>
        <a:xfrm>
          <a:off x="3286670" y="1503298"/>
          <a:ext cx="1648327" cy="16483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Τ.Π.Ε και Φ.Ε</a:t>
          </a:r>
          <a:endParaRPr lang="el-GR" sz="2800" kern="1200" dirty="0"/>
        </a:p>
      </dsp:txBody>
      <dsp:txXfrm>
        <a:off x="3286670" y="1503298"/>
        <a:ext cx="1648327" cy="1648327"/>
      </dsp:txXfrm>
    </dsp:sp>
    <dsp:sp modelId="{8263C4ED-9499-4A64-98E7-0AFE26812FBF}">
      <dsp:nvSpPr>
        <dsp:cNvPr id="0" name=""/>
        <dsp:cNvSpPr/>
      </dsp:nvSpPr>
      <dsp:spPr>
        <a:xfrm>
          <a:off x="2908977" y="2512"/>
          <a:ext cx="2403714" cy="115382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latin typeface="Times New Roman" pitchFamily="18" charset="0"/>
              <a:cs typeface="Times New Roman" pitchFamily="18" charset="0"/>
            </a:rPr>
            <a:t>Διδασκαλία Φ.Ε και χρήση Τ.Π.Ε</a:t>
          </a:r>
          <a:endParaRPr lang="el-GR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08977" y="2512"/>
        <a:ext cx="2403714" cy="1153829"/>
      </dsp:txXfrm>
    </dsp:sp>
    <dsp:sp modelId="{4A582E25-A811-4CBF-82B7-A3852DB37A1C}">
      <dsp:nvSpPr>
        <dsp:cNvPr id="0" name=""/>
        <dsp:cNvSpPr/>
      </dsp:nvSpPr>
      <dsp:spPr>
        <a:xfrm>
          <a:off x="4889769" y="1210374"/>
          <a:ext cx="1767089" cy="1153829"/>
        </a:xfrm>
        <a:prstGeom prst="ellipse">
          <a:avLst/>
        </a:prstGeom>
        <a:gradFill rotWithShape="0">
          <a:gsLst>
            <a:gs pos="0">
              <a:schemeClr val="accent2">
                <a:hueOff val="-363841"/>
                <a:satOff val="-20982"/>
                <a:lumOff val="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63841"/>
                <a:satOff val="-20982"/>
                <a:lumOff val="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63841"/>
                <a:satOff val="-20982"/>
                <a:lumOff val="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latin typeface="Times New Roman" pitchFamily="18" charset="0"/>
              <a:cs typeface="Times New Roman" pitchFamily="18" charset="0"/>
            </a:rPr>
            <a:t>Καλές</a:t>
          </a:r>
          <a:r>
            <a:rPr lang="el-GR" sz="1400" kern="1200" baseline="0" dirty="0" smtClean="0">
              <a:latin typeface="Times New Roman" pitchFamily="18" charset="0"/>
              <a:cs typeface="Times New Roman" pitchFamily="18" charset="0"/>
            </a:rPr>
            <a:t> Πρακτικές στις Φ.Ε</a:t>
          </a:r>
          <a:endParaRPr lang="el-GR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89769" y="1210374"/>
        <a:ext cx="1767089" cy="1153829"/>
      </dsp:txXfrm>
    </dsp:sp>
    <dsp:sp modelId="{4A411D72-9921-49F1-906E-D0DA46EC43A3}">
      <dsp:nvSpPr>
        <dsp:cNvPr id="0" name=""/>
        <dsp:cNvSpPr/>
      </dsp:nvSpPr>
      <dsp:spPr>
        <a:xfrm>
          <a:off x="4244645" y="3164737"/>
          <a:ext cx="1787316" cy="1153829"/>
        </a:xfrm>
        <a:prstGeom prst="ellipse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latin typeface="Times New Roman" pitchFamily="18" charset="0"/>
              <a:cs typeface="Times New Roman" pitchFamily="18" charset="0"/>
            </a:rPr>
            <a:t>Θεωρίες μάθησης</a:t>
          </a:r>
          <a:endParaRPr lang="el-GR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44645" y="3164737"/>
        <a:ext cx="1787316" cy="1153829"/>
      </dsp:txXfrm>
    </dsp:sp>
    <dsp:sp modelId="{14A555D2-3B3D-4ADF-A0CB-956E1AD0F1C0}">
      <dsp:nvSpPr>
        <dsp:cNvPr id="0" name=""/>
        <dsp:cNvSpPr/>
      </dsp:nvSpPr>
      <dsp:spPr>
        <a:xfrm>
          <a:off x="2218293" y="3164737"/>
          <a:ext cx="1730143" cy="1153829"/>
        </a:xfrm>
        <a:prstGeom prst="ellipse">
          <a:avLst/>
        </a:prstGeom>
        <a:gradFill rotWithShape="0">
          <a:gsLst>
            <a:gs pos="0">
              <a:schemeClr val="accent2">
                <a:hueOff val="-1091522"/>
                <a:satOff val="-62946"/>
                <a:lumOff val="6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91522"/>
                <a:satOff val="-62946"/>
                <a:lumOff val="6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91522"/>
                <a:satOff val="-62946"/>
                <a:lumOff val="6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latin typeface="Times New Roman" pitchFamily="18" charset="0"/>
              <a:cs typeface="Times New Roman" pitchFamily="18" charset="0"/>
            </a:rPr>
            <a:t>Διδακτικά μοντέλα</a:t>
          </a:r>
          <a:endParaRPr lang="el-GR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18293" y="3164737"/>
        <a:ext cx="1730143" cy="1153829"/>
      </dsp:txXfrm>
    </dsp:sp>
    <dsp:sp modelId="{2E341023-6642-4B12-A890-6CD66EC279E1}">
      <dsp:nvSpPr>
        <dsp:cNvPr id="0" name=""/>
        <dsp:cNvSpPr/>
      </dsp:nvSpPr>
      <dsp:spPr>
        <a:xfrm>
          <a:off x="1606970" y="1210374"/>
          <a:ext cx="1682767" cy="1153829"/>
        </a:xfrm>
        <a:prstGeom prst="ellipse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latin typeface="Times New Roman" pitchFamily="18" charset="0"/>
              <a:cs typeface="Times New Roman" pitchFamily="18" charset="0"/>
            </a:rPr>
            <a:t>Διδακτικά εργαλεία</a:t>
          </a:r>
          <a:endParaRPr lang="el-GR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06970" y="1210374"/>
        <a:ext cx="1682767" cy="11538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xmlns="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xmlns="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hamilo.datacenter.uoc.gr/metchamilo/courses/KYKLOFORIKOSYSTHMA/index.php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8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41144" y="1084772"/>
            <a:ext cx="6430090" cy="2200212"/>
          </a:xfrm>
          <a:blipFill>
            <a:blip r:embed="rId3" cstate="print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el-GR" sz="2400" spc="100" dirty="0" smtClean="0">
                <a:ea typeface="Times New Roman"/>
                <a:cs typeface="Times New Roman"/>
              </a:rPr>
              <a:t>ΣΧΕΔΙΑΣΜΟΣ,ΥΛΟΠΟΙΗΣΗ ΚΑΙ ΑΠΟΤΙΜΗΣΗ ΔΙΑΔΡΑΣΤΙΚΟΥ ΕΚΠΑΙΔΕΥΤΙΚΟΥ ΥΛΙΚΟΥ ΜΕ ΤΗ ΜΕΘΟΔΟΛΟΓΙΑ ΤΗΣ ΕΞΑΕ ΓΙΑ ΤΗ ΔΙΔΑΣΚΑΛΙΑ ΤΩΝ ΦΥΣΙΚΩΝ ΣΕ ΜΑΘΗΤΕΣ ΤΗΣ ΣΤ’ ΤΑΞΗΣ ΤΟΥ ΔΗΜΟΤΙΚΟΥ.Η ΘΕΜΑΤΙΚΗ ΕΝΟΤΗΤΑ: «ΚΥΚΛΟΦΟΡΙΚΟ ΣΥΣΤΗΜΑ»</a:t>
            </a:r>
            <a:endParaRPr lang="el-GR" sz="2400" b="1" dirty="0">
              <a:solidFill>
                <a:srgbClr val="C00000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</a:t>
            </a:r>
            <a:r>
              <a:rPr kumimoji="0" lang="el-GR" sz="20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el-GR" sz="2000" b="0" i="1" u="none" strike="noStrike" cap="none" normalizeH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0" i="1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2022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31640" y="335699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/>
              <a:t>Μπεμπή Μαρία</a:t>
            </a:r>
            <a:endParaRPr lang="el-GR" sz="3200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21610044"/>
              </p:ext>
            </p:extLst>
          </p:nvPr>
        </p:nvGraphicFramePr>
        <p:xfrm>
          <a:off x="755576" y="4293096"/>
          <a:ext cx="8136906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23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23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123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Καλογιαννάκης Μιχαήλ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Αναπληρωτής Καθηγητής 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Παιδαγωγικού Τμήματος Προσχολικής</a:t>
                      </a:r>
                      <a:r>
                        <a:rPr lang="el-GR" sz="12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Εκπαίδευσης Πανεπιστημίου Κρήτης</a:t>
                      </a:r>
                      <a:endParaRPr lang="el-GR" sz="1200" b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Παπαβασιλείου Ευάγγελος</a:t>
                      </a:r>
                    </a:p>
                    <a:p>
                      <a:r>
                        <a:rPr lang="el-GR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Επίκουρος</a:t>
                      </a:r>
                      <a:r>
                        <a:rPr lang="el-GR" sz="12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Καθηγητής</a:t>
                      </a:r>
                    </a:p>
                    <a:p>
                      <a:r>
                        <a:rPr lang="el-GR" sz="12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Παιδαγωγικού Τμήματος Δημοτικής Εκπαίδευσης Πανεπιστημίου Κρήτης</a:t>
                      </a:r>
                      <a:endParaRPr lang="el-GR" sz="1200" b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l-GR" sz="12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Μανταδάκης Εμμανουήλ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ΕΔΙΠ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Παιδαγωγικού Τμήματος Δημοτικής Εκπαίδευσης Πανεπιστημίου Κρήτης</a:t>
                      </a:r>
                      <a:endParaRPr lang="el-GR" sz="1200" b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619672" y="3933056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7. </a:t>
            </a:r>
            <a:r>
              <a:rPr lang="el-GR" sz="3600" dirty="0"/>
              <a:t>Παραγόμενο εκπαιδευτικό </a:t>
            </a:r>
            <a:r>
              <a:rPr lang="el-GR" sz="3600" dirty="0" smtClean="0"/>
              <a:t>υλικό(1/6)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pic>
        <p:nvPicPr>
          <p:cNvPr id="5" name="3 - Θέση περιεχομένου" descr="Books-with-computer_canstockphoto10019983-980x7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380312" y="0"/>
            <a:ext cx="1512168" cy="692696"/>
          </a:xfrm>
        </p:spPr>
      </p:pic>
      <p:pic>
        <p:nvPicPr>
          <p:cNvPr id="4" name="3 - Εικόνα"/>
          <p:cNvPicPr/>
          <p:nvPr/>
        </p:nvPicPr>
        <p:blipFill>
          <a:blip r:embed="rId3" cstate="print"/>
          <a:srcRect l="6553" t="6434" r="7704" b="19035"/>
          <a:stretch>
            <a:fillRect/>
          </a:stretch>
        </p:blipFill>
        <p:spPr bwMode="auto">
          <a:xfrm>
            <a:off x="683568" y="1484784"/>
            <a:ext cx="360040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/>
          <p:cNvPicPr/>
          <p:nvPr/>
        </p:nvPicPr>
        <p:blipFill>
          <a:blip r:embed="rId4" cstate="print"/>
          <a:srcRect l="6754" t="2681" r="8967"/>
          <a:stretch>
            <a:fillRect/>
          </a:stretch>
        </p:blipFill>
        <p:spPr bwMode="auto">
          <a:xfrm>
            <a:off x="611560" y="3645024"/>
            <a:ext cx="374441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/>
          <p:cNvPicPr/>
          <p:nvPr/>
        </p:nvPicPr>
        <p:blipFill>
          <a:blip r:embed="rId5" cstate="print"/>
          <a:srcRect l="7327" r="8390" b="28683"/>
          <a:stretch>
            <a:fillRect/>
          </a:stretch>
        </p:blipFill>
        <p:spPr bwMode="auto">
          <a:xfrm>
            <a:off x="4499992" y="1772816"/>
            <a:ext cx="444574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- Εικόνα"/>
          <p:cNvPicPr/>
          <p:nvPr/>
        </p:nvPicPr>
        <p:blipFill>
          <a:blip r:embed="rId6" cstate="print"/>
          <a:srcRect l="6719" t="20375" r="8312" b="31904"/>
          <a:stretch>
            <a:fillRect/>
          </a:stretch>
        </p:blipFill>
        <p:spPr bwMode="auto">
          <a:xfrm>
            <a:off x="4427984" y="4653136"/>
            <a:ext cx="4486165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4788024" y="1340768"/>
            <a:ext cx="316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solidFill>
                  <a:srgbClr val="FF0000"/>
                </a:solidFill>
              </a:rPr>
              <a:t>Περιγραφή μαθήματος</a:t>
            </a:r>
            <a:endParaRPr lang="el-G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7.Παραγόμενο εκπαιδευτικό υλικό (2/6)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6" name="2 - Θέση περιεχομένου"/>
          <p:cNvSpPr>
            <a:spLocks noGrp="1"/>
          </p:cNvSpPr>
          <p:nvPr>
            <p:ph idx="1"/>
          </p:nvPr>
        </p:nvSpPr>
        <p:spPr>
          <a:xfrm>
            <a:off x="448966" y="1290484"/>
            <a:ext cx="8246070" cy="5090844"/>
          </a:xfrm>
        </p:spPr>
        <p:txBody>
          <a:bodyPr>
            <a:normAutofit fontScale="25000" lnSpcReduction="20000"/>
          </a:bodyPr>
          <a:lstStyle/>
          <a:p>
            <a:pPr algn="l">
              <a:buNone/>
            </a:pPr>
            <a:r>
              <a:rPr lang="el-GR" sz="6400" dirty="0" smtClean="0">
                <a:latin typeface="Times New Roman" pitchFamily="18" charset="0"/>
                <a:cs typeface="Times New Roman" pitchFamily="18" charset="0"/>
              </a:rPr>
              <a:t>Το Ε/Υ που δημιουργήθηκε έχει την εξής </a:t>
            </a:r>
            <a:r>
              <a:rPr lang="el-GR" sz="6400" b="1" u="sng" dirty="0" smtClean="0">
                <a:latin typeface="Times New Roman" pitchFamily="18" charset="0"/>
                <a:cs typeface="Times New Roman" pitchFamily="18" charset="0"/>
              </a:rPr>
              <a:t>δομή</a:t>
            </a:r>
            <a:r>
              <a:rPr lang="el-GR" sz="6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6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el-GR" sz="6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AutoNum type="arabicPeriod"/>
            </a:pPr>
            <a:r>
              <a:rPr lang="el-GR" sz="7200" dirty="0" smtClean="0">
                <a:latin typeface="Times New Roman" pitchFamily="18" charset="0"/>
                <a:cs typeface="Times New Roman" pitchFamily="18" charset="0"/>
              </a:rPr>
              <a:t>    Εισαγωγική ενότητα </a:t>
            </a:r>
          </a:p>
          <a:p>
            <a:pPr algn="l">
              <a:buNone/>
            </a:pPr>
            <a:endParaRPr lang="el-GR" sz="6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el-GR" sz="6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el-GR" sz="6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AutoNum type="arabicPeriod" startAt="2"/>
            </a:pPr>
            <a:r>
              <a:rPr lang="el-GR" sz="7200" dirty="0" smtClean="0">
                <a:latin typeface="Times New Roman" pitchFamily="18" charset="0"/>
                <a:cs typeface="Times New Roman" pitchFamily="18" charset="0"/>
              </a:rPr>
              <a:t>   1</a:t>
            </a:r>
            <a:r>
              <a:rPr lang="el-GR" sz="7200" baseline="30000" dirty="0" smtClean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sz="7200" dirty="0" smtClean="0">
                <a:latin typeface="Times New Roman" pitchFamily="18" charset="0"/>
                <a:cs typeface="Times New Roman" pitchFamily="18" charset="0"/>
              </a:rPr>
              <a:t>διδακτική ενότητα : Ένας ακούραστος μυς-Η καρδιά  </a:t>
            </a:r>
          </a:p>
          <a:p>
            <a:pPr algn="l">
              <a:buNone/>
            </a:pPr>
            <a:endParaRPr lang="en-US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el-GR" sz="6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l-GR" sz="6400" dirty="0" smtClean="0">
                <a:latin typeface="Times New Roman" pitchFamily="18" charset="0"/>
                <a:cs typeface="Times New Roman" pitchFamily="18" charset="0"/>
              </a:rPr>
              <a:t>3.    </a:t>
            </a:r>
            <a:r>
              <a:rPr lang="el-GR" sz="72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7200" baseline="30000" dirty="0" smtClean="0"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l-GR" sz="7200" dirty="0" smtClean="0">
                <a:latin typeface="Times New Roman" pitchFamily="18" charset="0"/>
                <a:cs typeface="Times New Roman" pitchFamily="18" charset="0"/>
              </a:rPr>
              <a:t> διδακτική ενότητα : Μικρή και Μεγάλη Κυκλοφορία</a:t>
            </a:r>
          </a:p>
          <a:p>
            <a:pPr algn="l">
              <a:buNone/>
            </a:pPr>
            <a:endParaRPr lang="el-GR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el-G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6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700808"/>
            <a:ext cx="2736304" cy="160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- Εικόνα" descr="C:\Users\USER\Desktop\Φωτογραφίες pp\1η ΔΕ\ΔΕ 1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3068960"/>
            <a:ext cx="2808312" cy="15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- Εικόνα" descr="C:\Users\USER\Desktop\Φωτογραφίες pp\2η ΔΕ\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4869160"/>
            <a:ext cx="2808312" cy="1401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4816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533456" cy="1075390"/>
          </a:xfrm>
        </p:spPr>
        <p:txBody>
          <a:bodyPr>
            <a:noAutofit/>
          </a:bodyPr>
          <a:lstStyle/>
          <a:p>
            <a:r>
              <a:rPr lang="el-GR" sz="3600" dirty="0" smtClean="0"/>
              <a:t>7. Παραγόμενο εκπαιδευτικό υλικό (3/6)</a:t>
            </a:r>
            <a:endParaRPr lang="el-GR" sz="3600" dirty="0"/>
          </a:p>
        </p:txBody>
      </p:sp>
      <p:sp>
        <p:nvSpPr>
          <p:cNvPr id="4" name="2 - Θέση περιεχομένου"/>
          <p:cNvSpPr>
            <a:spLocks noGrp="1"/>
          </p:cNvSpPr>
          <p:nvPr>
            <p:ph idx="1"/>
          </p:nvPr>
        </p:nvSpPr>
        <p:spPr>
          <a:xfrm>
            <a:off x="628650" y="1556792"/>
            <a:ext cx="8263830" cy="4620171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Για το </a:t>
            </a:r>
            <a:r>
              <a:rPr lang="el-GR" sz="1600" b="1" u="sng" dirty="0" smtClean="0">
                <a:latin typeface="Times New Roman" pitchFamily="18" charset="0"/>
                <a:cs typeface="Times New Roman" pitchFamily="18" charset="0"/>
              </a:rPr>
              <a:t>σχεδιασμό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του συγκεκριμένου Ε/Υ αξιοποιήθηκαν:</a:t>
            </a:r>
          </a:p>
          <a:p>
            <a:pPr algn="l">
              <a:buNone/>
            </a:pPr>
            <a:endParaRPr lang="el-G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755576" y="2420888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Η πλατφόρμα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chamilo</a:t>
            </a: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2 - Εικόνα" descr="NIT-New-Internet-Technologies-Chamilo_400x267_c7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584" y="3140968"/>
            <a:ext cx="1573619" cy="98882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" name="6 - TextBox"/>
          <p:cNvSpPr txBox="1"/>
          <p:nvPr/>
        </p:nvSpPr>
        <p:spPr>
          <a:xfrm>
            <a:off x="2915816" y="2420888"/>
            <a:ext cx="1327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Το εργαλείο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H5P</a:t>
            </a: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4 - Εικόνα" descr="images (3)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15816" y="3140968"/>
            <a:ext cx="1637415" cy="9265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9" name="8 - TextBox"/>
          <p:cNvSpPr txBox="1"/>
          <p:nvPr/>
        </p:nvSpPr>
        <p:spPr>
          <a:xfrm>
            <a:off x="5004048" y="2420888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Το ψηφιακό εργαλείο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Doodly</a:t>
            </a: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6 - Εικόνα" descr="Doodly-logo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76056" y="3140968"/>
            <a:ext cx="1499191" cy="93133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1" name="10 - TextBox"/>
          <p:cNvSpPr txBox="1"/>
          <p:nvPr/>
        </p:nvSpPr>
        <p:spPr>
          <a:xfrm>
            <a:off x="7092280" y="2348880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Το ψηφιακό εργαλείο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Plotagon</a:t>
            </a: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11 - Εικόνα" descr="C:\Users\USER\Desktop\plotagon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3140968"/>
            <a:ext cx="1676553" cy="8849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3" name="12 - TextBox"/>
          <p:cNvSpPr txBox="1"/>
          <p:nvPr/>
        </p:nvSpPr>
        <p:spPr>
          <a:xfrm>
            <a:off x="755576" y="4293096"/>
            <a:ext cx="1882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Το ψηφιακό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περιβάλλον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Padlet</a:t>
            </a: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5 - Εικόνα" descr="padlet.pn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5576" y="5085184"/>
            <a:ext cx="1589123" cy="91035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5" name="14 - TextBox"/>
          <p:cNvSpPr txBox="1"/>
          <p:nvPr/>
        </p:nvSpPr>
        <p:spPr>
          <a:xfrm>
            <a:off x="2915816" y="4293096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Το ψηφιακό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εργαλείο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wordart</a:t>
            </a: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15 - Εικόνα" descr="C:\Users\USER\Desktop\wordart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800" y="5085184"/>
            <a:ext cx="2747769" cy="8480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12700" stA="33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7" name="16 - TextBox"/>
          <p:cNvSpPr txBox="1"/>
          <p:nvPr/>
        </p:nvSpPr>
        <p:spPr>
          <a:xfrm>
            <a:off x="6084168" y="4221088"/>
            <a:ext cx="2283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Το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Windows Movie Maker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17 - Εικόνα" descr="C:\Users\USER\Desktop\Windows-Movie-Maker-logo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0192" y="5013176"/>
            <a:ext cx="1799302" cy="94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1800" b="1" dirty="0" smtClean="0"/>
              <a:t>Το Ε/Υ που δημιουργήθηκε </a:t>
            </a:r>
            <a:r>
              <a:rPr lang="el-GR" sz="1800" b="1" u="sng" dirty="0" smtClean="0"/>
              <a:t>στηρίχτηκε</a:t>
            </a:r>
            <a:r>
              <a:rPr lang="el-GR" sz="1800" dirty="0" smtClean="0"/>
              <a:t>:</a:t>
            </a:r>
          </a:p>
          <a:p>
            <a:pPr>
              <a:buFont typeface="Wingdings" pitchFamily="2" charset="2"/>
              <a:buChar char="ü"/>
            </a:pPr>
            <a:r>
              <a:rPr lang="el-GR" sz="1800" dirty="0" smtClean="0"/>
              <a:t>Στο Α.Π.Σ των Φυσικών Επιστημών</a:t>
            </a:r>
          </a:p>
          <a:p>
            <a:pPr>
              <a:buFont typeface="Wingdings" pitchFamily="2" charset="2"/>
              <a:buChar char="ü"/>
            </a:pPr>
            <a:r>
              <a:rPr lang="el-GR" sz="1800" dirty="0" smtClean="0"/>
              <a:t>Στο Δ.Ε.Π.Π.Σ των Φυσικών Επιστημών</a:t>
            </a:r>
          </a:p>
          <a:p>
            <a:pPr>
              <a:buFont typeface="Wingdings" pitchFamily="2" charset="2"/>
              <a:buChar char="ü"/>
            </a:pPr>
            <a:r>
              <a:rPr lang="el-GR" sz="1800" dirty="0" smtClean="0"/>
              <a:t> Στις αρχές της ΕξΑΕ </a:t>
            </a:r>
          </a:p>
          <a:p>
            <a:pPr>
              <a:buFont typeface="Wingdings" pitchFamily="2" charset="2"/>
              <a:buChar char="ü"/>
            </a:pPr>
            <a:r>
              <a:rPr lang="el-GR" sz="1800" dirty="0" smtClean="0"/>
              <a:t>Στις </a:t>
            </a:r>
            <a:r>
              <a:rPr lang="en-US" sz="1800" dirty="0" smtClean="0"/>
              <a:t> 12 </a:t>
            </a:r>
            <a:r>
              <a:rPr lang="el-GR" sz="1800" dirty="0" smtClean="0"/>
              <a:t>Αρχές Πολυμεσικής Μάθησης του </a:t>
            </a:r>
            <a:r>
              <a:rPr lang="en-US" sz="1800" dirty="0" smtClean="0"/>
              <a:t>Mayer </a:t>
            </a:r>
          </a:p>
          <a:p>
            <a:pPr>
              <a:buFont typeface="Wingdings" pitchFamily="2" charset="2"/>
              <a:buChar char="ü"/>
            </a:pPr>
            <a:r>
              <a:rPr lang="el-GR" sz="1800" dirty="0" smtClean="0"/>
              <a:t>Στις Αρχές του Εποικοδομισμού </a:t>
            </a:r>
          </a:p>
          <a:p>
            <a:pPr>
              <a:buFont typeface="Wingdings" pitchFamily="2" charset="2"/>
              <a:buChar char="ü"/>
            </a:pPr>
            <a:r>
              <a:rPr lang="el-GR" sz="1800" dirty="0" smtClean="0"/>
              <a:t>Στην ηλικία και τις αντιλήψεις των μαθητών για το κεφάλαιο «Κυκλοφορικό σύστημα»</a:t>
            </a:r>
            <a:endParaRPr lang="el-GR" sz="18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533456" cy="1075390"/>
          </a:xfrm>
        </p:spPr>
        <p:txBody>
          <a:bodyPr>
            <a:noAutofit/>
          </a:bodyPr>
          <a:lstStyle/>
          <a:p>
            <a:r>
              <a:rPr lang="el-GR" sz="3600" dirty="0" smtClean="0"/>
              <a:t>7.Παραγόμενο εκπαιδευτικό υλικό (4/6)</a:t>
            </a:r>
            <a:endParaRPr lang="el-G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el-GR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Παρακάτω παρουσιάζονται ορισμένα παραδείγματα του Ε/Υ που σχεδιάστηκε:</a:t>
            </a:r>
          </a:p>
          <a:p>
            <a:pPr>
              <a:buNone/>
            </a:pP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533456" cy="1075390"/>
          </a:xfrm>
        </p:spPr>
        <p:txBody>
          <a:bodyPr>
            <a:noAutofit/>
          </a:bodyPr>
          <a:lstStyle/>
          <a:p>
            <a:r>
              <a:rPr lang="el-GR" sz="3600" dirty="0" smtClean="0"/>
              <a:t>7. Παραγόμενο εκπαιδευτικό υλικό (5/6)</a:t>
            </a:r>
            <a:endParaRPr lang="el-GR" sz="3600" dirty="0"/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348880"/>
            <a:ext cx="2123220" cy="145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- Εικόνα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348880"/>
            <a:ext cx="2071760" cy="1467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2348880"/>
            <a:ext cx="2333066" cy="1449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293096"/>
            <a:ext cx="2314372" cy="1433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- Εικόνα"/>
          <p:cNvPicPr/>
          <p:nvPr/>
        </p:nvPicPr>
        <p:blipFill>
          <a:blip r:embed="rId6" cstate="print"/>
          <a:srcRect t="13673" b="5359"/>
          <a:stretch>
            <a:fillRect/>
          </a:stretch>
        </p:blipFill>
        <p:spPr bwMode="auto">
          <a:xfrm>
            <a:off x="3347864" y="4293096"/>
            <a:ext cx="2700296" cy="1376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- Εικόνα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4221088"/>
            <a:ext cx="2515511" cy="1470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539552" y="1628800"/>
            <a:ext cx="8352928" cy="4548163"/>
          </a:xfrm>
        </p:spPr>
        <p:txBody>
          <a:bodyPr/>
          <a:lstStyle/>
          <a:p>
            <a:pPr marL="342900" lvl="0" indent="-342900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el-GR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Παρακάτω παρουσιάζονται ορισμένα παραδείγματα του Ε/Υ που σχεδιάστηκε:</a:t>
            </a:r>
          </a:p>
          <a:p>
            <a:pPr>
              <a:buNone/>
            </a:pPr>
            <a:endParaRPr lang="el-G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533456" cy="1075390"/>
          </a:xfrm>
        </p:spPr>
        <p:txBody>
          <a:bodyPr>
            <a:noAutofit/>
          </a:bodyPr>
          <a:lstStyle/>
          <a:p>
            <a:r>
              <a:rPr lang="el-GR" sz="3600" dirty="0" smtClean="0"/>
              <a:t>7. Παραγόμενο εκπαιδευτικό υλικό (6/6)</a:t>
            </a:r>
            <a:endParaRPr lang="el-GR" sz="3600" dirty="0"/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204864"/>
            <a:ext cx="2942304" cy="1574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- Εικόνα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132856"/>
            <a:ext cx="2898087" cy="1572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005064"/>
            <a:ext cx="3094667" cy="1637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/>
          <p:cNvPicPr/>
          <p:nvPr/>
        </p:nvPicPr>
        <p:blipFill>
          <a:blip r:embed="rId5" cstate="print"/>
          <a:srcRect l="20001" t="13137" r="19853" b="5094"/>
          <a:stretch>
            <a:fillRect/>
          </a:stretch>
        </p:blipFill>
        <p:spPr bwMode="auto">
          <a:xfrm>
            <a:off x="4211960" y="3933056"/>
            <a:ext cx="3037427" cy="173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6876256" y="3717032"/>
            <a:ext cx="19442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hlinkClick r:id="rId6"/>
              </a:rPr>
              <a:t>Πλοήγηση στο </a:t>
            </a:r>
            <a:r>
              <a:rPr lang="en-US" dirty="0" smtClean="0">
                <a:hlinkClick r:id="rId6"/>
              </a:rPr>
              <a:t>Chamilo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8</a:t>
            </a:r>
            <a:r>
              <a:rPr lang="el-GR" sz="3600" dirty="0" smtClean="0"/>
              <a:t>. Μεθοδολογία έρευνας </a:t>
            </a:r>
            <a:endParaRPr lang="el-GR" sz="4000" b="1" dirty="0"/>
          </a:p>
        </p:txBody>
      </p:sp>
      <p:pic>
        <p:nvPicPr>
          <p:cNvPr id="5" name="4 - Εικόνα" descr="sp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068960"/>
            <a:ext cx="2328530" cy="1632587"/>
          </a:xfrm>
          <a:prstGeom prst="rect">
            <a:avLst/>
          </a:prstGeom>
        </p:spPr>
      </p:pic>
      <p:sp>
        <p:nvSpPr>
          <p:cNvPr id="7" name="6 - Ορθογώνιο"/>
          <p:cNvSpPr/>
          <p:nvPr/>
        </p:nvSpPr>
        <p:spPr>
          <a:xfrm>
            <a:off x="2915816" y="1412776"/>
            <a:ext cx="6007395" cy="46085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sz="1600" b="1" u="sng" dirty="0" smtClean="0">
                <a:latin typeface="Times New Roman" pitchFamily="18" charset="0"/>
                <a:cs typeface="Times New Roman" pitchFamily="18" charset="0"/>
              </a:rPr>
              <a:t>Χρονική περίοδος διεξαγωγής έρευνας: 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Μάιος και Ιούνιος 2022</a:t>
            </a:r>
          </a:p>
          <a:p>
            <a:endParaRPr lang="el-GR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600" b="1" u="sng" dirty="0" smtClean="0">
                <a:latin typeface="Times New Roman" pitchFamily="18" charset="0"/>
                <a:cs typeface="Times New Roman" pitchFamily="18" charset="0"/>
              </a:rPr>
              <a:t>Είδος έρευνας: 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ποιοτική</a:t>
            </a:r>
          </a:p>
          <a:p>
            <a:endParaRPr lang="el-GR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600" b="1" u="sng" dirty="0" smtClean="0">
                <a:latin typeface="Times New Roman" pitchFamily="18" charset="0"/>
                <a:cs typeface="Times New Roman" pitchFamily="18" charset="0"/>
              </a:rPr>
              <a:t>Μεθοδολογική προσέγγιση: 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Ανάλυση περιεχομένου</a:t>
            </a:r>
          </a:p>
          <a:p>
            <a:endParaRPr lang="el-GR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600" b="1" u="sng" dirty="0" smtClean="0">
                <a:latin typeface="Times New Roman" pitchFamily="18" charset="0"/>
                <a:cs typeface="Times New Roman" pitchFamily="18" charset="0"/>
              </a:rPr>
              <a:t>Μέσα συλλογής δεδομένων: </a:t>
            </a:r>
          </a:p>
          <a:p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Δύο διαφορετικά ερωτηματολόγια αποτίμησης του Ε/Υ με ερωτήσεις ανοιχτού τύπου</a:t>
            </a:r>
          </a:p>
          <a:p>
            <a:endParaRPr lang="el-GR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600" b="1" u="sng" dirty="0" smtClean="0">
                <a:latin typeface="Times New Roman" pitchFamily="18" charset="0"/>
                <a:cs typeface="Times New Roman" pitchFamily="18" charset="0"/>
              </a:rPr>
              <a:t>Δείγμα έρευνας:</a:t>
            </a:r>
          </a:p>
          <a:p>
            <a:pPr>
              <a:buFont typeface="Wingdings" pitchFamily="2" charset="2"/>
              <a:buChar char="ü"/>
            </a:pP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13 εκπαιδευτικοί πρωτοβάθμιας εκπαίδευσης (ΠΕ70)</a:t>
            </a:r>
          </a:p>
          <a:p>
            <a:pPr>
              <a:buFont typeface="Wingdings" pitchFamily="2" charset="2"/>
              <a:buChar char="ü"/>
            </a:pP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2 ειδικοί αξιολογητές της ΕξΑΕ </a:t>
            </a:r>
          </a:p>
          <a:p>
            <a:endParaRPr lang="el-GR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600" b="1" u="sng" dirty="0" smtClean="0">
                <a:latin typeface="Times New Roman" pitchFamily="18" charset="0"/>
                <a:cs typeface="Times New Roman" pitchFamily="18" charset="0"/>
              </a:rPr>
              <a:t>Επεξεργασία δεδομένων:</a:t>
            </a:r>
          </a:p>
          <a:p>
            <a:pPr>
              <a:buFont typeface="Arial" pitchFamily="34" charset="0"/>
              <a:buChar char="•"/>
            </a:pP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Θεματική Ανάλυση </a:t>
            </a:r>
          </a:p>
          <a:p>
            <a:pPr>
              <a:buFont typeface="Arial" pitchFamily="34" charset="0"/>
              <a:buChar char="•"/>
            </a:pP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Μονάδα Ανάλυσης: Η φράση με ολοκληρωμένο νόημα </a:t>
            </a:r>
          </a:p>
          <a:p>
            <a:pPr>
              <a:buFont typeface="Arial" pitchFamily="34" charset="0"/>
              <a:buChar char="•"/>
            </a:pP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Κωδικοποίηση και ομαδοποίηση των απόψεων των εκπαιδευτικών</a:t>
            </a:r>
            <a:endParaRPr lang="el-G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36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9.Αποτελέσματα </a:t>
            </a:r>
            <a:r>
              <a:rPr lang="el-GR" sz="3600" dirty="0"/>
              <a:t>- Κύρια </a:t>
            </a:r>
            <a:r>
              <a:rPr lang="el-GR" sz="3600" dirty="0" smtClean="0"/>
              <a:t>ευρήματα (1/2)</a:t>
            </a:r>
            <a:endParaRPr lang="el-GR" sz="4000" b="1" dirty="0"/>
          </a:p>
        </p:txBody>
      </p:sp>
      <p:graphicFrame>
        <p:nvGraphicFramePr>
          <p:cNvPr id="6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11560" y="2204864"/>
          <a:ext cx="8245476" cy="359545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122738"/>
                <a:gridCol w="4122738"/>
              </a:tblGrid>
              <a:tr h="526888">
                <a:tc gridSpan="2"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ΣΥΝΟΠΤΙΚΟΣ ΠΙΝΑΚΑΣ ΒΑΣΙΚΩΝ ΕΥΡΗΜΑΤΩΝ </a:t>
                      </a:r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526888">
                <a:tc>
                  <a:txBody>
                    <a:bodyPr/>
                    <a:lstStyle/>
                    <a:p>
                      <a:pPr algn="ctr"/>
                      <a:r>
                        <a:rPr lang="el-GR" sz="14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lang="el-GR" sz="1400" b="1" kern="1200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Ο</a:t>
                      </a:r>
                      <a:r>
                        <a:rPr lang="el-GR" sz="14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ΕΡΕΥΝΗΤΙΚΟ ΕΡΩΤΗΜΑ</a:t>
                      </a:r>
                      <a:endParaRPr lang="el-GR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r>
                        <a:rPr lang="el-GR" sz="1600" b="1" kern="1200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Ο</a:t>
                      </a:r>
                      <a:r>
                        <a:rPr lang="el-GR" sz="1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ΕΡΕΥΝΗΤΙΚΟ ΕΡΩΤΗΜΑ</a:t>
                      </a:r>
                      <a:endParaRPr lang="el-GR" sz="16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7638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Το Ε/Υ που δημιουργήθηκε είναι επαρκές (κάλυψη προσδοκώμενων μαθησιακών αποτελεσμάτων, απαραίτητες και έγκυρες πληροφορίες, καλλιέργεια δεξιοτήτων και υιοθέτηση στάσεων).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Η χρήση των Τ.Π.Ε και της συμπληρωματικής ΕξΑΕ βοηθάει στη διδασκαλία των Φ.Ε και συγκεκριμένα στην ενότητα «Κυκλοφορικό σύστημα».</a:t>
                      </a:r>
                      <a:endParaRPr lang="el-GR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8765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Το Ε/Υ μπορεί να χρησιμοποιηθεί στη διδασκαλία της ενότητας «Κυκλοφορικό σύστημα».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/>
                </a:tc>
              </a:tr>
              <a:tr h="578765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Το Ε/Υ περιέχει περισσότερα δυνατά παρά αδύναμα στοιχεία.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3 - Θέση περιεχομένου" descr="αποτελέσματ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1268760"/>
            <a:ext cx="1451895" cy="83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115616" y="365127"/>
            <a:ext cx="7632848" cy="1075390"/>
          </a:xfrm>
        </p:spPr>
        <p:txBody>
          <a:bodyPr>
            <a:normAutofit/>
          </a:bodyPr>
          <a:lstStyle/>
          <a:p>
            <a:r>
              <a:rPr lang="el-GR" sz="3600" dirty="0" smtClean="0"/>
              <a:t>9. Αποτελέσματα-Κύρια ευρήματα (2/2)</a:t>
            </a:r>
            <a:endParaRPr lang="el-GR" sz="3600" dirty="0"/>
          </a:p>
        </p:txBody>
      </p:sp>
      <p:graphicFrame>
        <p:nvGraphicFramePr>
          <p:cNvPr id="4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1259632" y="1340768"/>
          <a:ext cx="7049386" cy="5072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4693"/>
                <a:gridCol w="3524693"/>
              </a:tblGrid>
              <a:tr h="360039">
                <a:tc gridSpan="2">
                  <a:txBody>
                    <a:bodyPr/>
                    <a:lstStyle/>
                    <a:p>
                      <a:pPr algn="ctr"/>
                      <a:r>
                        <a:rPr lang="el-GR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ΣΥΝΟΠΤΙΚΟΣ ΠΙΝΑΚΑΣ ΒΑΣΙΚΩΝ ΕΥΡΗΜΑΤΩΝ </a:t>
                      </a:r>
                      <a:endParaRPr lang="el-G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2963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r>
                        <a:rPr lang="el-GR" sz="16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Ο</a:t>
                      </a:r>
                      <a:r>
                        <a:rPr lang="el-GR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ΕΡΕΥΝΗΤΙΚΟ ΕΡΩΤΗΜΑ</a:t>
                      </a:r>
                      <a:endParaRPr lang="el-GR" sz="16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6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el-GR" sz="1600" b="1" baseline="300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Ο</a:t>
                      </a:r>
                      <a:r>
                        <a:rPr lang="el-GR" sz="16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ΕΡΕΥΝΗΤΙΚΟ ΕΡΩΤΗΜΑ</a:t>
                      </a:r>
                      <a:endParaRPr lang="el-GR" sz="16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087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Το Ε/Υ παρέχει επαρκείς πληροφορίες, τεκμηρίωση και δυνατότητα περαιτέρω μελέτης. </a:t>
                      </a:r>
                      <a:endParaRPr lang="el-GR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el-GR" sz="1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Οι Αρχές της Πολυμεσικής Μάθησης του 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Mayer </a:t>
                      </a:r>
                      <a:r>
                        <a:rPr lang="el-GR" sz="1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εφαρμόζονται σε ικανοποιητικό βαθμό. </a:t>
                      </a:r>
                      <a:endParaRPr lang="el-GR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125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el-GR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Παρουσιάζει απλά και κατανοητά το γνωστικό αντικείμενο (ύφος, γλώσσα, χρώματα, κείμενο, εικόνες και βίντεο).</a:t>
                      </a:r>
                      <a:endParaRPr lang="el-GR" sz="1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l-GR" sz="1400"/>
                    </a:p>
                  </a:txBody>
                  <a:tcPr/>
                </a:tc>
              </a:tr>
              <a:tr h="34365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el-GR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Είναι εύχρηστο(κουμπιά και πλοήγηση).</a:t>
                      </a:r>
                      <a:endParaRPr lang="el-GR" sz="1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l-GR" sz="1400"/>
                    </a:p>
                  </a:txBody>
                  <a:tcPr/>
                </a:tc>
              </a:tr>
              <a:tr h="40750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el-GR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Παρέχει καθοδήγηση και υποστήριξη στη μελέτη του μαθητή.</a:t>
                      </a:r>
                      <a:endParaRPr lang="el-GR" sz="1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l-GR" sz="1400"/>
                    </a:p>
                  </a:txBody>
                  <a:tcPr/>
                </a:tc>
              </a:tr>
              <a:tr h="40750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el-GR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Υποστηρίζει την αλληλεπίδραση με τον εκπαιδευόμενο στη μελέτη του.</a:t>
                      </a:r>
                      <a:endParaRPr lang="el-GR" sz="1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/>
                </a:tc>
              </a:tr>
              <a:tr h="40750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el-GR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Παρέχει δυνατότητα αυτοαξιολόγησης και αναστοχασμού.</a:t>
                      </a:r>
                      <a:endParaRPr lang="el-GR" sz="1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/>
                </a:tc>
              </a:tr>
              <a:tr h="72453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el-GR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Υπάρχει σαφήνεια διατύπωσης σκοπού και προσδοκώμενων μαθησιακών αποτελεσμάτων ως προς τις γνώσεις, τις δεξιότητες και τις στάσεις.</a:t>
                      </a:r>
                      <a:endParaRPr lang="el-GR" sz="1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3 - Θέση περιεχομένου" descr="αποτελέσματ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5229200"/>
            <a:ext cx="1811935" cy="10405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683568" y="1412776"/>
            <a:ext cx="7886700" cy="4752528"/>
          </a:xfrm>
        </p:spPr>
        <p:txBody>
          <a:bodyPr>
            <a:normAutofit/>
          </a:bodyPr>
          <a:lstStyle/>
          <a:p>
            <a:r>
              <a:rPr lang="el-GR" sz="1800" dirty="0" smtClean="0"/>
              <a:t>Ο ΔΜΠ του κεφαλαίου «Κυκλοφορικό σύστημα» έγινε με επιτυχία.</a:t>
            </a:r>
          </a:p>
          <a:p>
            <a:r>
              <a:rPr lang="el-GR" sz="1800" dirty="0" smtClean="0"/>
              <a:t>Η χρήση των Τ.Π.Ε και της ΕξΑΕ προσέδωσε ένα ανανεωμένο περιεχόμενο διδασκαλίας.</a:t>
            </a:r>
          </a:p>
          <a:p>
            <a:r>
              <a:rPr lang="el-GR" sz="1800" dirty="0" smtClean="0"/>
              <a:t> Το Ε/Υ διέπεται από τις αρχές και τη μεθοδολογία της ΕξΑΕ.</a:t>
            </a:r>
          </a:p>
          <a:p>
            <a:r>
              <a:rPr lang="el-GR" sz="1800" dirty="0" smtClean="0"/>
              <a:t>Το Ε/Υ στηρίζεται στις αρχές Πολυμεσικής Μάθησης του </a:t>
            </a:r>
            <a:r>
              <a:rPr lang="en-US" sz="1800" dirty="0" smtClean="0"/>
              <a:t>Mayer.</a:t>
            </a:r>
            <a:endParaRPr lang="el-GR" sz="1800" dirty="0" smtClean="0"/>
          </a:p>
          <a:p>
            <a:pPr>
              <a:buNone/>
            </a:pPr>
            <a:endParaRPr lang="el-GR" sz="1800" dirty="0" smtClean="0"/>
          </a:p>
          <a:p>
            <a:pPr>
              <a:buNone/>
            </a:pPr>
            <a:endParaRPr lang="el-GR" sz="1800" dirty="0" smtClean="0"/>
          </a:p>
          <a:p>
            <a:pPr>
              <a:buFont typeface="Wingdings" pitchFamily="2" charset="2"/>
              <a:buChar char="ü"/>
            </a:pPr>
            <a:r>
              <a:rPr lang="el-GR" sz="1800" dirty="0" smtClean="0"/>
              <a:t>(Νιανιούρης &amp; Καλογιαννάκης,2020)</a:t>
            </a:r>
          </a:p>
          <a:p>
            <a:pPr>
              <a:buFont typeface="Wingdings" pitchFamily="2" charset="2"/>
              <a:buChar char="ü"/>
            </a:pPr>
            <a:r>
              <a:rPr lang="el-GR" sz="1800" dirty="0" smtClean="0"/>
              <a:t>(Σταυγιαννουδάκης &amp; Καλογιαννάκης,2019)</a:t>
            </a:r>
          </a:p>
          <a:p>
            <a:pPr>
              <a:buNone/>
            </a:pPr>
            <a:endParaRPr lang="el-GR" sz="18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10.Συμπεράσματα (1/2)</a:t>
            </a:r>
            <a:endParaRPr lang="el-GR" sz="3600" dirty="0"/>
          </a:p>
        </p:txBody>
      </p:sp>
      <p:sp>
        <p:nvSpPr>
          <p:cNvPr id="4" name="3 - TextBox"/>
          <p:cNvSpPr txBox="1"/>
          <p:nvPr/>
        </p:nvSpPr>
        <p:spPr>
          <a:xfrm>
            <a:off x="971600" y="4005064"/>
            <a:ext cx="7632848" cy="83099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Οι απόψεις των εκπαιδευτικών </a:t>
            </a:r>
            <a:r>
              <a:rPr lang="el-GR" b="1" dirty="0" smtClean="0"/>
              <a:t>συνάδουν</a:t>
            </a:r>
            <a:r>
              <a:rPr lang="el-GR" dirty="0" smtClean="0"/>
              <a:t> με προγενέστερες έρευνες.</a:t>
            </a:r>
            <a:endParaRPr lang="el-GR" dirty="0"/>
          </a:p>
        </p:txBody>
      </p:sp>
      <p:pic>
        <p:nvPicPr>
          <p:cNvPr id="5" name="4 - Εικόνα" descr="images.jp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224" y="2348880"/>
            <a:ext cx="2123728" cy="115212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l-GR" sz="1800" i="1" dirty="0" smtClean="0">
                <a:latin typeface="Times New Roman" pitchFamily="18" charset="0"/>
                <a:cs typeface="Times New Roman" pitchFamily="18" charset="0"/>
              </a:rPr>
              <a:t>«Ευχαριστώ την </a:t>
            </a:r>
            <a:r>
              <a:rPr lang="el-GR" sz="1800" b="1" i="1" dirty="0" smtClean="0">
                <a:latin typeface="Times New Roman" pitchFamily="18" charset="0"/>
                <a:cs typeface="Times New Roman" pitchFamily="18" charset="0"/>
              </a:rPr>
              <a:t>οικογένειά μου </a:t>
            </a:r>
            <a:r>
              <a:rPr lang="el-GR" sz="1800" i="1" dirty="0" smtClean="0">
                <a:latin typeface="Times New Roman" pitchFamily="18" charset="0"/>
                <a:cs typeface="Times New Roman" pitchFamily="18" charset="0"/>
              </a:rPr>
              <a:t>για τη στήριξη που μου έδωσε σε όλο αυτό το ταξίδι, τους </a:t>
            </a:r>
            <a:r>
              <a:rPr lang="el-GR" sz="1800" b="1" i="1" dirty="0" smtClean="0">
                <a:latin typeface="Times New Roman" pitchFamily="18" charset="0"/>
                <a:cs typeface="Times New Roman" pitchFamily="18" charset="0"/>
              </a:rPr>
              <a:t>καθηγητές</a:t>
            </a:r>
            <a:r>
              <a:rPr lang="el-GR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b="1" i="1" dirty="0" smtClean="0">
                <a:latin typeface="Times New Roman" pitchFamily="18" charset="0"/>
                <a:cs typeface="Times New Roman" pitchFamily="18" charset="0"/>
              </a:rPr>
              <a:t>μου</a:t>
            </a:r>
            <a:r>
              <a:rPr lang="el-GR" sz="1800" i="1" dirty="0" smtClean="0">
                <a:latin typeface="Times New Roman" pitchFamily="18" charset="0"/>
                <a:cs typeface="Times New Roman" pitchFamily="18" charset="0"/>
              </a:rPr>
              <a:t> που πάντα ήταν εκεί για να με υποστηρίξουν και τους </a:t>
            </a:r>
            <a:r>
              <a:rPr lang="el-GR" sz="1800" b="1" i="1" dirty="0" smtClean="0">
                <a:latin typeface="Times New Roman" pitchFamily="18" charset="0"/>
                <a:cs typeface="Times New Roman" pitchFamily="18" charset="0"/>
              </a:rPr>
              <a:t>μαθητές</a:t>
            </a:r>
            <a:r>
              <a:rPr lang="el-GR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b="1" i="1" dirty="0" smtClean="0">
                <a:latin typeface="Times New Roman" pitchFamily="18" charset="0"/>
                <a:cs typeface="Times New Roman" pitchFamily="18" charset="0"/>
              </a:rPr>
              <a:t>μου</a:t>
            </a:r>
            <a:r>
              <a:rPr lang="el-GR" sz="1800" i="1" dirty="0" smtClean="0">
                <a:latin typeface="Times New Roman" pitchFamily="18" charset="0"/>
                <a:cs typeface="Times New Roman" pitchFamily="18" charset="0"/>
              </a:rPr>
              <a:t> που μου δίνουν τη δύναμη να γίνομαι καλύτερη!»</a:t>
            </a:r>
            <a:endParaRPr lang="el-GR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Ευχαριστίες</a:t>
            </a:r>
            <a:endParaRPr lang="el-GR" sz="3600" dirty="0"/>
          </a:p>
        </p:txBody>
      </p:sp>
      <p:pic>
        <p:nvPicPr>
          <p:cNvPr id="4" name="3 - Εικόνα" descr="thank yo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8264" y="188640"/>
            <a:ext cx="1512168" cy="1008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10.Συμπεράσματα (2/2) </a:t>
            </a:r>
            <a:endParaRPr lang="el-GR" sz="4000" b="1" dirty="0"/>
          </a:p>
        </p:txBody>
      </p:sp>
      <p:sp useBgFill="1">
        <p:nvSpPr>
          <p:cNvPr id="6" name="5 - Θέση περιεχομένου"/>
          <p:cNvSpPr>
            <a:spLocks noGrp="1"/>
          </p:cNvSpPr>
          <p:nvPr>
            <p:ph idx="1"/>
          </p:nvPr>
        </p:nvSpPr>
        <p:spPr>
          <a:xfrm>
            <a:off x="611560" y="1628800"/>
            <a:ext cx="828092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1800" b="1" u="sng" dirty="0" smtClean="0">
                <a:latin typeface="Times New Roman" pitchFamily="18" charset="0"/>
                <a:cs typeface="Times New Roman" pitchFamily="18" charset="0"/>
              </a:rPr>
              <a:t>Προτάσεις μελλοντικής έρευνας:</a:t>
            </a:r>
          </a:p>
          <a:p>
            <a:pPr algn="just">
              <a:buNone/>
            </a:pPr>
            <a:endParaRPr lang="el-G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4" name="3 - Βέλος προς τα κάτω"/>
          <p:cNvSpPr/>
          <p:nvPr/>
        </p:nvSpPr>
        <p:spPr>
          <a:xfrm>
            <a:off x="4644008" y="3717032"/>
            <a:ext cx="432048" cy="576064"/>
          </a:xfrm>
          <a:prstGeom prst="downArrow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TextBox"/>
          <p:cNvSpPr txBox="1"/>
          <p:nvPr/>
        </p:nvSpPr>
        <p:spPr>
          <a:xfrm>
            <a:off x="755576" y="4437112"/>
            <a:ext cx="7920880" cy="646331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l-GR" sz="1800" dirty="0" smtClean="0">
                <a:cs typeface="Times New Roman" pitchFamily="18" charset="0"/>
              </a:rPr>
              <a:t>Απτές προτάσεις βελτίωσης του Ε/Υ με βάση τα προβλήματα που θα προέκυπταν κατά τη χρήση του από αυτούς.</a:t>
            </a:r>
          </a:p>
        </p:txBody>
      </p:sp>
      <p:sp>
        <p:nvSpPr>
          <p:cNvPr id="10" name="9 - Έλλειψη"/>
          <p:cNvSpPr/>
          <p:nvPr/>
        </p:nvSpPr>
        <p:spPr>
          <a:xfrm>
            <a:off x="2411760" y="2348880"/>
            <a:ext cx="4968552" cy="1224136"/>
          </a:xfrm>
          <a:prstGeom prst="ellipse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Αποτίμηση Ε/Υ από μαθητές Στ’ τάξης Δημοτικού </a:t>
            </a:r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11" name="10 - Εικόνα" descr="images.jp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20272" y="260648"/>
            <a:ext cx="1584176" cy="926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endParaRPr lang="el-G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Ο </a:t>
            </a:r>
            <a:r>
              <a:rPr lang="el-GR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μικρός αριθμός συμμετεχόντων</a:t>
            </a:r>
            <a:r>
              <a:rPr lang="el-GR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καθώς δεν είναι γενικεύσιμα τα αποτελέσματα της έρευνας. 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el-GR" sz="1800" b="1" u="sng" dirty="0" smtClean="0">
                <a:latin typeface="Times New Roman" pitchFamily="18" charset="0"/>
                <a:cs typeface="Times New Roman" pitchFamily="18" charset="0"/>
              </a:rPr>
              <a:t>Δεν έγινε </a:t>
            </a:r>
            <a:r>
              <a:rPr lang="el-GR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αποτίμηση Ε/Υ </a:t>
            </a:r>
            <a:r>
              <a:rPr lang="el-GR" sz="1800" u="sng" dirty="0" smtClean="0">
                <a:latin typeface="Times New Roman" pitchFamily="18" charset="0"/>
                <a:cs typeface="Times New Roman" pitchFamily="18" charset="0"/>
              </a:rPr>
              <a:t>και από </a:t>
            </a:r>
            <a:r>
              <a:rPr lang="el-GR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μαθητές</a:t>
            </a:r>
            <a:r>
              <a:rPr lang="el-GR" sz="1800" u="sng" dirty="0" smtClean="0">
                <a:latin typeface="Times New Roman" pitchFamily="18" charset="0"/>
                <a:cs typeface="Times New Roman" pitchFamily="18" charset="0"/>
              </a:rPr>
              <a:t> ΣΤ΄ Τάξης Δημοτικού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, γεγονός το οποίο θα μας χάριζε επιπλέον πολύτιμες παρατηρήσεις. 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1</a:t>
            </a:r>
            <a:r>
              <a:rPr lang="en-US" sz="3600" smtClean="0"/>
              <a:t>1</a:t>
            </a:r>
            <a:r>
              <a:rPr lang="el-GR" sz="3600" smtClean="0"/>
              <a:t>.Περιορισμοί </a:t>
            </a:r>
            <a:r>
              <a:rPr lang="el-GR" sz="3600" dirty="0" smtClean="0"/>
              <a:t>έρευνας </a:t>
            </a:r>
            <a:endParaRPr lang="el-GR" sz="3600" dirty="0"/>
          </a:p>
        </p:txBody>
      </p:sp>
      <p:pic>
        <p:nvPicPr>
          <p:cNvPr id="4" name="3 - Εικόνα" descr="images.jp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20272" y="260648"/>
            <a:ext cx="1584176" cy="9263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 - Θέση περιεχομένου" descr="8144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2132856"/>
            <a:ext cx="6826101" cy="3571875"/>
          </a:xfrm>
        </p:spPr>
      </p:pic>
    </p:spTree>
    <p:extLst>
      <p:ext uri="{BB962C8B-B14F-4D97-AF65-F5344CB8AC3E}">
        <p14:creationId xmlns:p14="http://schemas.microsoft.com/office/powerpoint/2010/main" xmlns="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Σκοπός </a:t>
            </a:r>
            <a:endParaRPr lang="el-GR" sz="3600" b="1" dirty="0"/>
          </a:p>
        </p:txBody>
      </p:sp>
      <p:pic>
        <p:nvPicPr>
          <p:cNvPr id="4" name="3 - Εικόνα" descr="σκοπός (περιγραφή μαθήματος).jp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1412776"/>
            <a:ext cx="2280092" cy="1008112"/>
          </a:xfrm>
          <a:prstGeom prst="rect">
            <a:avLst/>
          </a:prstGeom>
        </p:spPr>
      </p:pic>
      <p:graphicFrame>
        <p:nvGraphicFramePr>
          <p:cNvPr id="6" name="5 - Διάγραμμα"/>
          <p:cNvGraphicFramePr/>
          <p:nvPr/>
        </p:nvGraphicFramePr>
        <p:xfrm>
          <a:off x="899592" y="1988840"/>
          <a:ext cx="3600400" cy="3847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5436096" y="3212976"/>
            <a:ext cx="3528392" cy="1200329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just"/>
            <a:r>
              <a:rPr lang="el-GR" sz="1800" b="1" dirty="0" smtClean="0"/>
              <a:t>Διαδραστικού Ε/Υ</a:t>
            </a:r>
            <a:r>
              <a:rPr lang="el-GR" sz="1800" dirty="0" smtClean="0"/>
              <a:t> σε </a:t>
            </a:r>
            <a:r>
              <a:rPr lang="en-US" sz="1800" dirty="0" smtClean="0"/>
              <a:t>e-learning </a:t>
            </a:r>
            <a:r>
              <a:rPr lang="el-GR" sz="1800" dirty="0" smtClean="0"/>
              <a:t>περιβάλλοντα για το κεφάλαιο </a:t>
            </a:r>
            <a:r>
              <a:rPr lang="el-GR" sz="1800" b="1" dirty="0" smtClean="0"/>
              <a:t>«Κυκλοφορικό σύστημα» </a:t>
            </a:r>
            <a:r>
              <a:rPr lang="el-GR" sz="1800" dirty="0" smtClean="0"/>
              <a:t>των Φυσικών της ΣΤ’ τάξης.</a:t>
            </a:r>
            <a:endParaRPr lang="el-GR" sz="1800" dirty="0"/>
          </a:p>
        </p:txBody>
      </p:sp>
      <p:sp>
        <p:nvSpPr>
          <p:cNvPr id="8" name="7 - Δεξιό βέλος"/>
          <p:cNvSpPr/>
          <p:nvPr/>
        </p:nvSpPr>
        <p:spPr>
          <a:xfrm>
            <a:off x="4716016" y="3645024"/>
            <a:ext cx="576064" cy="36004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726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</a:t>
            </a:r>
            <a:r>
              <a:rPr lang="el-GR" sz="3600" dirty="0" smtClean="0"/>
              <a:t>διπλωματικής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2843808" y="2276873"/>
            <a:ext cx="4896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800" b="1" u="sng" dirty="0" smtClean="0">
                <a:cs typeface="Times New Roman" pitchFamily="18" charset="0"/>
              </a:rPr>
              <a:t>Εκπαιδευτική</a:t>
            </a:r>
            <a:r>
              <a:rPr lang="el-GR" sz="1800" dirty="0" smtClean="0">
                <a:cs typeface="Times New Roman" pitchFamily="18" charset="0"/>
              </a:rPr>
              <a:t>: Η δημιουργία καλών πρακτικών ως προς τον σχεδιασμό διαδραστικού υλικού στο μάθημα των Φυσικών της ΣΤ’ Δημοτικού με τη χρήση της συμπληρωματικής ΕξΑΕ.</a:t>
            </a:r>
            <a:endParaRPr lang="el-GR" sz="1800" dirty="0">
              <a:cs typeface="Times New Roman" pitchFamily="18" charset="0"/>
            </a:endParaRPr>
          </a:p>
        </p:txBody>
      </p:sp>
      <p:grpSp>
        <p:nvGrpSpPr>
          <p:cNvPr id="5" name="Google Shape;292;p35"/>
          <p:cNvGrpSpPr/>
          <p:nvPr/>
        </p:nvGrpSpPr>
        <p:grpSpPr>
          <a:xfrm>
            <a:off x="1115616" y="2492896"/>
            <a:ext cx="1080120" cy="868299"/>
            <a:chOff x="-40378075" y="3267450"/>
            <a:chExt cx="317425" cy="28907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" name="Google Shape;293;p35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4;p35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5;p35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6;p35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" name="Picture 6" descr="http://mindyourfeet.gr/images/content/resear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4077072"/>
            <a:ext cx="1008112" cy="1164624"/>
          </a:xfrm>
          <a:prstGeom prst="rect">
            <a:avLst/>
          </a:prstGeom>
          <a:noFill/>
        </p:spPr>
      </p:pic>
      <p:sp>
        <p:nvSpPr>
          <p:cNvPr id="11" name="10 - Ορθογώνιο"/>
          <p:cNvSpPr/>
          <p:nvPr/>
        </p:nvSpPr>
        <p:spPr>
          <a:xfrm>
            <a:off x="2843808" y="40050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l-GR" sz="1800" b="1" u="sng" dirty="0" smtClean="0">
                <a:cs typeface="Times New Roman" pitchFamily="18" charset="0"/>
              </a:rPr>
              <a:t>Ερευνητική</a:t>
            </a:r>
            <a:r>
              <a:rPr lang="el-GR" sz="1800" dirty="0" smtClean="0">
                <a:cs typeface="Times New Roman" pitchFamily="18" charset="0"/>
              </a:rPr>
              <a:t>: Εμπλουτισμός της ερευνητικής βιβλιογραφίας για το Ε/Υ στα </a:t>
            </a:r>
            <a:r>
              <a:rPr lang="en-US" sz="1800" dirty="0" smtClean="0">
                <a:cs typeface="Times New Roman" pitchFamily="18" charset="0"/>
              </a:rPr>
              <a:t>e-learning </a:t>
            </a:r>
            <a:r>
              <a:rPr lang="el-GR" sz="1800" dirty="0" smtClean="0">
                <a:cs typeface="Times New Roman" pitchFamily="18" charset="0"/>
              </a:rPr>
              <a:t>περιβάλλοντα.</a:t>
            </a:r>
            <a:endParaRPr lang="el-GR" sz="18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09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3. Στόχοι ΔΕ</a:t>
            </a:r>
            <a:endParaRPr lang="el-GR" sz="4000" b="1" dirty="0"/>
          </a:p>
        </p:txBody>
      </p:sp>
      <p:sp>
        <p:nvSpPr>
          <p:cNvPr id="5" name="4 - Ορθογώνιο"/>
          <p:cNvSpPr/>
          <p:nvPr/>
        </p:nvSpPr>
        <p:spPr>
          <a:xfrm>
            <a:off x="827584" y="1556792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</a:pPr>
            <a:r>
              <a:rPr lang="el-GR" sz="1800" b="1" dirty="0" smtClean="0">
                <a:solidFill>
                  <a:prstClr val="black"/>
                </a:solidFill>
                <a:cs typeface="Times New Roman" pitchFamily="18" charset="0"/>
              </a:rPr>
              <a:t>Οι </a:t>
            </a:r>
            <a:r>
              <a:rPr lang="el-GR" sz="1800" b="1" dirty="0" smtClean="0">
                <a:solidFill>
                  <a:srgbClr val="FF0000"/>
                </a:solidFill>
                <a:cs typeface="Times New Roman" pitchFamily="18" charset="0"/>
              </a:rPr>
              <a:t>στόχοι</a:t>
            </a:r>
            <a:r>
              <a:rPr lang="el-GR" sz="1800" b="1" dirty="0" smtClean="0">
                <a:solidFill>
                  <a:prstClr val="black"/>
                </a:solidFill>
                <a:cs typeface="Times New Roman" pitchFamily="18" charset="0"/>
              </a:rPr>
              <a:t> της παρούσας ΔΕ, στους οποίους στηρίχτηκαν και τα ερευνητικά ερωτήματα είναι οι ακόλουθοι:</a:t>
            </a:r>
            <a:endParaRPr lang="en-US" sz="18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899592" y="2492896"/>
            <a:ext cx="74168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el-GR" sz="1800" dirty="0" smtClean="0">
                <a:cs typeface="Times New Roman" pitchFamily="18" charset="0"/>
              </a:rPr>
              <a:t>Να διερευνηθούν οι απόψεις των εκπαιδευτικών πρωτοβάθμιας εκπαίδευσης σχετικά με το Ε/Υ. </a:t>
            </a:r>
          </a:p>
          <a:p>
            <a:pPr lvl="0" algn="just">
              <a:buFont typeface="Arial" pitchFamily="34" charset="0"/>
              <a:buChar char="•"/>
            </a:pPr>
            <a:r>
              <a:rPr lang="el-GR" sz="1800" dirty="0" smtClean="0">
                <a:cs typeface="Times New Roman" pitchFamily="18" charset="0"/>
              </a:rPr>
              <a:t>Να διερευνηθούν οι απόψεις των εκπαιδευτικών πρωτοβάθμιας εκπαίδευσης σχετικά με τη χρήση των Τ.Π.Ε και της συμπληρωματικής ΕξΑΕ στη διδασκαλία των Φ.Ε και συγκεκριμένα στη διδασκαλία της ενότητας "Κυκλοφορικό σύστημα".</a:t>
            </a:r>
          </a:p>
          <a:p>
            <a:pPr lvl="0" algn="just">
              <a:buFont typeface="Arial" pitchFamily="34" charset="0"/>
              <a:buChar char="•"/>
            </a:pPr>
            <a:r>
              <a:rPr lang="el-GR" sz="1800" dirty="0" smtClean="0">
                <a:cs typeface="Times New Roman" pitchFamily="18" charset="0"/>
              </a:rPr>
              <a:t>Να διερευνηθεί εάν το Ε/Υ που δημιουργήθηκε στηρίζεται </a:t>
            </a:r>
            <a:r>
              <a:rPr lang="el-GR" sz="1800" smtClean="0">
                <a:cs typeface="Times New Roman" pitchFamily="18" charset="0"/>
              </a:rPr>
              <a:t>στις αρχές </a:t>
            </a:r>
            <a:r>
              <a:rPr lang="el-GR" sz="1800" dirty="0" smtClean="0">
                <a:cs typeface="Times New Roman" pitchFamily="18" charset="0"/>
              </a:rPr>
              <a:t>και τη μεθοδολογία της ΕξΑΕ.</a:t>
            </a:r>
          </a:p>
          <a:p>
            <a:pPr lvl="0" algn="just">
              <a:buFont typeface="Arial" pitchFamily="34" charset="0"/>
              <a:buChar char="•"/>
            </a:pPr>
            <a:r>
              <a:rPr lang="el-GR" sz="1800" dirty="0" smtClean="0">
                <a:cs typeface="Times New Roman" pitchFamily="18" charset="0"/>
              </a:rPr>
              <a:t>Να διερευνηθεί εάν το Ε/Υ που δημιουργήθηκε στηρίζεται στις αρχές της Πολυμεσικής Μάθησης.</a:t>
            </a:r>
          </a:p>
        </p:txBody>
      </p:sp>
      <p:pic>
        <p:nvPicPr>
          <p:cNvPr id="7" name="6 - Εικόνα" descr="στοχοι.jp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188640"/>
            <a:ext cx="1439416" cy="98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89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628650" y="1484784"/>
            <a:ext cx="8263830" cy="4968552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el-GR" sz="7200" dirty="0" smtClean="0">
                <a:latin typeface="Times New Roman" pitchFamily="18" charset="0"/>
                <a:cs typeface="Times New Roman" pitchFamily="18" charset="0"/>
              </a:rPr>
              <a:t>Με βάση τους </a:t>
            </a:r>
            <a:r>
              <a:rPr lang="el-GR" sz="7200" b="1" dirty="0" smtClean="0">
                <a:latin typeface="Times New Roman" pitchFamily="18" charset="0"/>
                <a:cs typeface="Times New Roman" pitchFamily="18" charset="0"/>
              </a:rPr>
              <a:t>στόχους</a:t>
            </a:r>
            <a:r>
              <a:rPr lang="el-GR" sz="7200" dirty="0" smtClean="0">
                <a:latin typeface="Times New Roman" pitchFamily="18" charset="0"/>
                <a:cs typeface="Times New Roman" pitchFamily="18" charset="0"/>
              </a:rPr>
              <a:t> που αναφέρθηκαν παραπάνω τίθενται τα παρακάτω ερευνητικά ερωτήματα:</a:t>
            </a:r>
          </a:p>
          <a:p>
            <a:pPr lvl="0">
              <a:buFont typeface="Wingdings" pitchFamily="2" charset="2"/>
              <a:buChar char="v"/>
            </a:pPr>
            <a:endParaRPr lang="el-GR" sz="6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el-GR" sz="7200" dirty="0" smtClean="0">
                <a:latin typeface="Times New Roman" pitchFamily="18" charset="0"/>
                <a:cs typeface="Times New Roman" pitchFamily="18" charset="0"/>
              </a:rPr>
              <a:t>Ποιες είναι οι απόψεις των εκπαιδευτικών πρωτοβάθμιας σχετικά με το Ε/Υ;</a:t>
            </a:r>
          </a:p>
          <a:p>
            <a:pPr lvl="0">
              <a:buNone/>
            </a:pPr>
            <a:endParaRPr lang="el-GR" sz="6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el-GR" sz="7200" dirty="0" smtClean="0">
                <a:latin typeface="Times New Roman" pitchFamily="18" charset="0"/>
                <a:cs typeface="Times New Roman" pitchFamily="18" charset="0"/>
              </a:rPr>
              <a:t>Ποιες είναι οι απόψεις των εκπαιδευτικών πρωτοβάθμιας σχετικά με τη χρήση των Τ.Π.Ε και της συμπληρωματικής ΕξΑΕ στη διδασκαλία των Φ.Ε και συγκεκριμένα στη διδασκαλία της ενότητας "Κυκλοφορικό σύστημα";</a:t>
            </a:r>
          </a:p>
          <a:p>
            <a:pPr lvl="0">
              <a:buNone/>
            </a:pPr>
            <a:endParaRPr lang="el-GR" sz="6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el-GR" sz="7200" dirty="0" smtClean="0">
                <a:latin typeface="Times New Roman" pitchFamily="18" charset="0"/>
                <a:cs typeface="Times New Roman" pitchFamily="18" charset="0"/>
              </a:rPr>
              <a:t>Το Ε/Υ που δημιουργήθηκε διέπεται από τις αρχές και τη μεθοδολογία της ΕξΑΕ;</a:t>
            </a:r>
          </a:p>
          <a:p>
            <a:pPr lvl="0">
              <a:buFont typeface="Wingdings" pitchFamily="2" charset="2"/>
              <a:buChar char="v"/>
            </a:pPr>
            <a:endParaRPr lang="el-GR" sz="6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el-GR" sz="7200" dirty="0" smtClean="0">
                <a:latin typeface="Times New Roman" pitchFamily="18" charset="0"/>
                <a:cs typeface="Times New Roman" pitchFamily="18" charset="0"/>
              </a:rPr>
              <a:t>Το Ε/Υ που δημιουργήθηκε στηρίζεται στις αρχές της Πολυμεσικής μάθησης;</a:t>
            </a:r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4.Ερευνητικά ερωτήματα ΔΕ</a:t>
            </a:r>
            <a:endParaRPr lang="el-GR" sz="3600" dirty="0"/>
          </a:p>
        </p:txBody>
      </p:sp>
      <p:sp>
        <p:nvSpPr>
          <p:cNvPr id="4" name="3 - TextBox"/>
          <p:cNvSpPr txBox="1"/>
          <p:nvPr/>
        </p:nvSpPr>
        <p:spPr>
          <a:xfrm>
            <a:off x="755576" y="2204864"/>
            <a:ext cx="2088232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l-GR" sz="1600" baseline="30000" dirty="0" smtClean="0"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ερευνητικό ερώτημα</a:t>
            </a:r>
            <a:endParaRPr lang="el-G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755576" y="3212976"/>
            <a:ext cx="2160240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aseline="30000" dirty="0" smtClean="0"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ερευνητικό ερώτημα</a:t>
            </a:r>
            <a:endParaRPr lang="el-G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755576" y="4725144"/>
            <a:ext cx="2232248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1600" baseline="30000" dirty="0" smtClean="0"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ερευνητικό ερώτημα</a:t>
            </a:r>
            <a:endParaRPr lang="el-G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755576" y="5589240"/>
            <a:ext cx="2160240" cy="3385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l-GR" sz="1600" baseline="30000" dirty="0" smtClean="0"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 ερευνητικό ερώτημα</a:t>
            </a:r>
            <a:endParaRPr lang="el-G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7 - Εικόνα" descr="ερευνητικά ερωτήματ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188640"/>
            <a:ext cx="1008111" cy="10081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</a:t>
            </a:r>
            <a:r>
              <a:rPr lang="el-GR" sz="3600" dirty="0" smtClean="0"/>
              <a:t>. </a:t>
            </a:r>
            <a:r>
              <a:rPr lang="el-GR" sz="3600" dirty="0"/>
              <a:t>Δομή της εργασίας </a:t>
            </a:r>
            <a:endParaRPr lang="el-GR" sz="3600" b="1" dirty="0"/>
          </a:p>
        </p:txBody>
      </p:sp>
      <p:sp>
        <p:nvSpPr>
          <p:cNvPr id="5" name="Διάγραμμα ροής: Εναλλακτική διεργασία 5">
            <a:extLst>
              <a:ext uri="{FF2B5EF4-FFF2-40B4-BE49-F238E27FC236}">
                <a16:creationId xmlns="" xmlns:a16="http://schemas.microsoft.com/office/drawing/2014/main" id="{5A057986-BD43-470F-BACE-722732FCC9C4}"/>
              </a:ext>
            </a:extLst>
          </p:cNvPr>
          <p:cNvSpPr/>
          <p:nvPr/>
        </p:nvSpPr>
        <p:spPr>
          <a:xfrm>
            <a:off x="827584" y="1700808"/>
            <a:ext cx="2304256" cy="1008112"/>
          </a:xfrm>
          <a:prstGeom prst="flowChartAlternateProcess">
            <a:avLst/>
          </a:prstGeom>
          <a:gradFill rotWithShape="0">
            <a:gsLst>
              <a:gs pos="0">
                <a:srgbClr val="C00000"/>
              </a:gs>
              <a:gs pos="88542">
                <a:srgbClr val="EDBE9B"/>
              </a:gs>
              <a:gs pos="74000">
                <a:srgbClr val="EDBE9B"/>
              </a:gs>
              <a:gs pos="83000">
                <a:srgbClr val="EDBE9B"/>
              </a:gs>
              <a:gs pos="100000">
                <a:srgbClr val="EDBE9B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l-G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Θεωρητικό πλαίσιο</a:t>
            </a:r>
            <a:endParaRPr lang="el-GR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Διάγραμμα ροής: Εναλλακτική διεργασία 8">
            <a:extLst>
              <a:ext uri="{FF2B5EF4-FFF2-40B4-BE49-F238E27FC236}">
                <a16:creationId xmlns="" xmlns:a16="http://schemas.microsoft.com/office/drawing/2014/main" id="{5B7A960B-B539-499A-97BF-F04C10ADB224}"/>
              </a:ext>
            </a:extLst>
          </p:cNvPr>
          <p:cNvSpPr/>
          <p:nvPr/>
        </p:nvSpPr>
        <p:spPr>
          <a:xfrm>
            <a:off x="827584" y="2924944"/>
            <a:ext cx="2330244" cy="1010264"/>
          </a:xfrm>
          <a:prstGeom prst="flowChartAlternateProcess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46000">
                <a:schemeClr val="accent4">
                  <a:lumMod val="95000"/>
                  <a:lumOff val="5000"/>
                </a:schemeClr>
              </a:gs>
              <a:gs pos="100000">
                <a:schemeClr val="accent4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l-G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Δημιουργία Ε/Υ</a:t>
            </a:r>
            <a:endParaRPr lang="el-GR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Διάγραμμα ροής: Εναλλακτική διεργασία 8">
            <a:extLst>
              <a:ext uri="{FF2B5EF4-FFF2-40B4-BE49-F238E27FC236}">
                <a16:creationId xmlns="" xmlns:a16="http://schemas.microsoft.com/office/drawing/2014/main" id="{5B7A960B-B539-499A-97BF-F04C10ADB224}"/>
              </a:ext>
            </a:extLst>
          </p:cNvPr>
          <p:cNvSpPr/>
          <p:nvPr/>
        </p:nvSpPr>
        <p:spPr>
          <a:xfrm>
            <a:off x="827584" y="4293096"/>
            <a:ext cx="2384323" cy="1109026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l-G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Αποτίμηση Ε/Υ</a:t>
            </a:r>
            <a:endParaRPr lang="el-GR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- Δεξιό βέλος"/>
          <p:cNvSpPr/>
          <p:nvPr/>
        </p:nvSpPr>
        <p:spPr>
          <a:xfrm>
            <a:off x="3563888" y="3140968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Δεξιό βέλος"/>
          <p:cNvSpPr/>
          <p:nvPr/>
        </p:nvSpPr>
        <p:spPr>
          <a:xfrm>
            <a:off x="3563888" y="2060848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Δεξιό βέλος"/>
          <p:cNvSpPr/>
          <p:nvPr/>
        </p:nvSpPr>
        <p:spPr>
          <a:xfrm>
            <a:off x="3635896" y="4581128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 rot="10800000" flipH="1" flipV="1">
            <a:off x="4283968" y="1870666"/>
            <a:ext cx="4630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Εισαγωγή</a:t>
            </a:r>
          </a:p>
          <a:p>
            <a:pPr marL="342900" indent="-342900" algn="just">
              <a:buAutoNum type="arabicPeriod"/>
            </a:pP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Εξ αποστάσεως εκπαίδευση</a:t>
            </a:r>
          </a:p>
          <a:p>
            <a:pPr marL="342900" indent="-342900" algn="just">
              <a:buAutoNum type="arabicPeriod"/>
            </a:pP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Τ.Π.Ε και Φυσικές Επιστήμες</a:t>
            </a: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4254910" y="2996952"/>
            <a:ext cx="48890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4. Διδακτικός Μετασχηματισμός Περιεχομένου και Δημιουργία Πολυμορφικού Εκπαιδευτικού Υλικού «Το Κυκλοφορικό σύστημα» </a:t>
            </a: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4427984" y="4365104"/>
            <a:ext cx="4409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5. Μεθοδολογία έρευνας</a:t>
            </a:r>
          </a:p>
          <a:p>
            <a:pPr algn="just"/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6.Παρουσίαση και σχολιασμός των δεδομένων της έρευνας</a:t>
            </a:r>
          </a:p>
          <a:p>
            <a:pPr algn="just"/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7. Συμπεράσματα</a:t>
            </a: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15 - Εικόνα" descr="δομή μαθήματο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260648"/>
            <a:ext cx="1673002" cy="93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889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6. Θεωρητικό πλαίσιο (1/2)</a:t>
            </a:r>
            <a:endParaRPr lang="el-GR" sz="3600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755576" y="1825625"/>
          <a:ext cx="8064896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3 - Θέση περιεχομένου" descr="θεωρητικο πλαισιο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948264" y="188640"/>
            <a:ext cx="1537564" cy="980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6. Θεωρητικό πλαίσιο (2/2)</a:t>
            </a:r>
            <a:endParaRPr lang="el-GR" sz="3600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826383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3 - Θέση περιεχομένου" descr="θεωρητικο πλαισιο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948264" y="188640"/>
            <a:ext cx="1537564" cy="980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2687</TotalTime>
  <Words>959</Words>
  <Application>Microsoft Office PowerPoint</Application>
  <PresentationFormat>Προβολή στην οθόνη (4:3)</PresentationFormat>
  <Paragraphs>167</Paragraphs>
  <Slides>22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Θέμα του Office</vt:lpstr>
      <vt:lpstr>ΣΧΕΔΙΑΣΜΟΣ,ΥΛΟΠΟΙΗΣΗ ΚΑΙ ΑΠΟΤΙΜΗΣΗ ΔΙΑΔΡΑΣΤΙΚΟΥ ΕΚΠΑΙΔΕΥΤΙΚΟΥ ΥΛΙΚΟΥ ΜΕ ΤΗ ΜΕΘΟΔΟΛΟΓΙΑ ΤΗΣ ΕΞΑΕ ΓΙΑ ΤΗ ΔΙΔΑΣΚΑΛΙΑ ΤΩΝ ΦΥΣΙΚΩΝ ΣΕ ΜΑΘΗΤΕΣ ΤΗΣ ΣΤ’ ΤΑΞΗΣ ΤΟΥ ΔΗΜΟΤΙΚΟΥ.Η ΘΕΜΑΤΙΚΗ ΕΝΟΤΗΤΑ: «ΚΥΚΛΟΦΟΡΙΚΟ ΣΥΣΤΗΜΑ»</vt:lpstr>
      <vt:lpstr>Ευχαριστίες</vt:lpstr>
      <vt:lpstr>1. Σκοπός </vt:lpstr>
      <vt:lpstr>2. Συνεισφορά της διπλωματικής</vt:lpstr>
      <vt:lpstr>3. Στόχοι ΔΕ</vt:lpstr>
      <vt:lpstr>4.Ερευνητικά ερωτήματα ΔΕ</vt:lpstr>
      <vt:lpstr>5. Δομή της εργασίας </vt:lpstr>
      <vt:lpstr>6. Θεωρητικό πλαίσιο (1/2)</vt:lpstr>
      <vt:lpstr>6. Θεωρητικό πλαίσιο (2/2)</vt:lpstr>
      <vt:lpstr> 7. Παραγόμενο εκπαιδευτικό υλικό(1/6)</vt:lpstr>
      <vt:lpstr> 7.Παραγόμενο εκπαιδευτικό υλικό (2/6)</vt:lpstr>
      <vt:lpstr>7. Παραγόμενο εκπαιδευτικό υλικό (3/6)</vt:lpstr>
      <vt:lpstr>7.Παραγόμενο εκπαιδευτικό υλικό (4/6)</vt:lpstr>
      <vt:lpstr>7. Παραγόμενο εκπαιδευτικό υλικό (5/6)</vt:lpstr>
      <vt:lpstr>7. Παραγόμενο εκπαιδευτικό υλικό (6/6)</vt:lpstr>
      <vt:lpstr>8. Μεθοδολογία έρευνας </vt:lpstr>
      <vt:lpstr>9.Αποτελέσματα - Κύρια ευρήματα (1/2)</vt:lpstr>
      <vt:lpstr>9. Αποτελέσματα-Κύρια ευρήματα (2/2)</vt:lpstr>
      <vt:lpstr>10.Συμπεράσματα (1/2)</vt:lpstr>
      <vt:lpstr>10.Συμπεράσματα (2/2) </vt:lpstr>
      <vt:lpstr>11.Περιορισμοί έρευνας </vt:lpstr>
      <vt:lpstr>Διαφάνεια 22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USER</cp:lastModifiedBy>
  <cp:revision>1710</cp:revision>
  <dcterms:created xsi:type="dcterms:W3CDTF">2003-10-16T17:37:47Z</dcterms:created>
  <dcterms:modified xsi:type="dcterms:W3CDTF">2022-11-14T15:40:46Z</dcterms:modified>
</cp:coreProperties>
</file>