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0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16" r:id="rId9"/>
    <p:sldId id="2025" r:id="rId10"/>
    <p:sldId id="2024" r:id="rId11"/>
    <p:sldId id="2015" r:id="rId12"/>
    <p:sldId id="2018" r:id="rId13"/>
    <p:sldId id="2028" r:id="rId14"/>
    <p:sldId id="2029" r:id="rId15"/>
    <p:sldId id="2030" r:id="rId16"/>
    <p:sldId id="2031" r:id="rId17"/>
    <p:sldId id="2027" r:id="rId18"/>
    <p:sldId id="2019" r:id="rId19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90CCAF"/>
    <a:srgbClr val="FFA54B"/>
    <a:srgbClr val="FFFFCC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654E29-EDB4-4E54-A2BF-1D85046D407D}" v="16" dt="2022-09-18T18:42:15.8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7" autoAdjust="0"/>
    <p:restoredTop sz="89528" autoAdjust="0"/>
  </p:normalViewPr>
  <p:slideViewPr>
    <p:cSldViewPr>
      <p:cViewPr varScale="1">
        <p:scale>
          <a:sx n="65" d="100"/>
          <a:sy n="65" d="100"/>
        </p:scale>
        <p:origin x="990" y="6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Βάλια Συνολάκη" userId="2db272648e5c0aa8" providerId="LiveId" clId="{0D654E29-EDB4-4E54-A2BF-1D85046D407D}"/>
    <pc:docChg chg="undo custSel addSld modSld">
      <pc:chgData name="Βάλια Συνολάκη" userId="2db272648e5c0aa8" providerId="LiveId" clId="{0D654E29-EDB4-4E54-A2BF-1D85046D407D}" dt="2022-09-18T19:06:14.973" v="1729" actId="20577"/>
      <pc:docMkLst>
        <pc:docMk/>
      </pc:docMkLst>
      <pc:sldChg chg="addSp delSp modSp mod setBg">
        <pc:chgData name="Βάλια Συνολάκη" userId="2db272648e5c0aa8" providerId="LiveId" clId="{0D654E29-EDB4-4E54-A2BF-1D85046D407D}" dt="2022-09-18T19:02:19.111" v="1699" actId="1076"/>
        <pc:sldMkLst>
          <pc:docMk/>
          <pc:sldMk cId="0" sldId="1482"/>
        </pc:sldMkLst>
        <pc:spChg chg="add mod">
          <ac:chgData name="Βάλια Συνολάκη" userId="2db272648e5c0aa8" providerId="LiveId" clId="{0D654E29-EDB4-4E54-A2BF-1D85046D407D}" dt="2022-09-18T18:03:40.303" v="283" actId="255"/>
          <ac:spMkLst>
            <pc:docMk/>
            <pc:sldMk cId="0" sldId="1482"/>
            <ac:spMk id="3" creationId="{EC1FB310-41E9-8969-F504-43267F554819}"/>
          </ac:spMkLst>
        </pc:spChg>
        <pc:spChg chg="add del mod">
          <ac:chgData name="Βάλια Συνολάκη" userId="2db272648e5c0aa8" providerId="LiveId" clId="{0D654E29-EDB4-4E54-A2BF-1D85046D407D}" dt="2022-09-18T18:08:37.601" v="321" actId="478"/>
          <ac:spMkLst>
            <pc:docMk/>
            <pc:sldMk cId="0" sldId="1482"/>
            <ac:spMk id="5" creationId="{B95EC549-01D9-EAAD-A983-E0DB5FF79C3F}"/>
          </ac:spMkLst>
        </pc:spChg>
        <pc:spChg chg="mod">
          <ac:chgData name="Βάλια Συνολάκη" userId="2db272648e5c0aa8" providerId="LiveId" clId="{0D654E29-EDB4-4E54-A2BF-1D85046D407D}" dt="2022-09-18T19:02:19.111" v="1699" actId="1076"/>
          <ac:spMkLst>
            <pc:docMk/>
            <pc:sldMk cId="0" sldId="1482"/>
            <ac:spMk id="10" creationId="{00000000-0000-0000-0000-000000000000}"/>
          </ac:spMkLst>
        </pc:spChg>
        <pc:spChg chg="mod">
          <ac:chgData name="Βάλια Συνολάκη" userId="2db272648e5c0aa8" providerId="LiveId" clId="{0D654E29-EDB4-4E54-A2BF-1D85046D407D}" dt="2022-09-18T18:04:59.733" v="288" actId="1076"/>
          <ac:spMkLst>
            <pc:docMk/>
            <pc:sldMk cId="0" sldId="1482"/>
            <ac:spMk id="13" creationId="{00000000-0000-0000-0000-000000000000}"/>
          </ac:spMkLst>
        </pc:spChg>
        <pc:spChg chg="add del mod">
          <ac:chgData name="Βάλια Συνολάκη" userId="2db272648e5c0aa8" providerId="LiveId" clId="{0D654E29-EDB4-4E54-A2BF-1D85046D407D}" dt="2022-09-18T19:02:16.282" v="1698" actId="11529"/>
          <ac:spMkLst>
            <pc:docMk/>
            <pc:sldMk cId="0" sldId="1482"/>
            <ac:spMk id="20" creationId="{67560A49-B0F3-9EB1-5D29-A74B670DA78E}"/>
          </ac:spMkLst>
        </pc:spChg>
        <pc:spChg chg="del mod">
          <ac:chgData name="Βάλια Συνολάκη" userId="2db272648e5c0aa8" providerId="LiveId" clId="{0D654E29-EDB4-4E54-A2BF-1D85046D407D}" dt="2022-09-18T18:00:00.279" v="278" actId="478"/>
          <ac:spMkLst>
            <pc:docMk/>
            <pc:sldMk cId="0" sldId="1482"/>
            <ac:spMk id="3074" creationId="{00000000-0000-0000-0000-000000000000}"/>
          </ac:spMkLst>
        </pc:spChg>
        <pc:spChg chg="mod">
          <ac:chgData name="Βάλια Συνολάκη" userId="2db272648e5c0aa8" providerId="LiveId" clId="{0D654E29-EDB4-4E54-A2BF-1D85046D407D}" dt="2022-09-18T18:04:52.573" v="286" actId="1076"/>
          <ac:spMkLst>
            <pc:docMk/>
            <pc:sldMk cId="0" sldId="1482"/>
            <ac:spMk id="3081" creationId="{00000000-0000-0000-0000-000000000000}"/>
          </ac:spMkLst>
        </pc:spChg>
        <pc:graphicFrameChg chg="add del modGraphic">
          <ac:chgData name="Βάλια Συνολάκη" userId="2db272648e5c0aa8" providerId="LiveId" clId="{0D654E29-EDB4-4E54-A2BF-1D85046D407D}" dt="2022-09-18T18:10:21.453" v="363" actId="478"/>
          <ac:graphicFrameMkLst>
            <pc:docMk/>
            <pc:sldMk cId="0" sldId="1482"/>
            <ac:graphicFrameMk id="2" creationId="{00000000-0000-0000-0000-000000000000}"/>
          </ac:graphicFrameMkLst>
        </pc:graphicFrameChg>
        <pc:graphicFrameChg chg="add del mod modGraphic">
          <ac:chgData name="Βάλια Συνολάκη" userId="2db272648e5c0aa8" providerId="LiveId" clId="{0D654E29-EDB4-4E54-A2BF-1D85046D407D}" dt="2022-09-18T18:07:56.084" v="313" actId="3680"/>
          <ac:graphicFrameMkLst>
            <pc:docMk/>
            <pc:sldMk cId="0" sldId="1482"/>
            <ac:graphicFrameMk id="4" creationId="{DD76E09F-E169-A9CF-76C0-2BEB50A50CC3}"/>
          </ac:graphicFrameMkLst>
        </pc:graphicFrameChg>
        <pc:graphicFrameChg chg="add mod modGraphic">
          <ac:chgData name="Βάλια Συνολάκη" userId="2db272648e5c0aa8" providerId="LiveId" clId="{0D654E29-EDB4-4E54-A2BF-1D85046D407D}" dt="2022-09-18T18:59:40.547" v="1687" actId="207"/>
          <ac:graphicFrameMkLst>
            <pc:docMk/>
            <pc:sldMk cId="0" sldId="1482"/>
            <ac:graphicFrameMk id="6" creationId="{2AD2FD5D-00F2-225D-A355-695A502D9606}"/>
          </ac:graphicFrameMkLst>
        </pc:graphicFrameChg>
        <pc:cxnChg chg="mod">
          <ac:chgData name="Βάλια Συνολάκη" userId="2db272648e5c0aa8" providerId="LiveId" clId="{0D654E29-EDB4-4E54-A2BF-1D85046D407D}" dt="2022-09-18T18:10:56.036" v="369" actId="1076"/>
          <ac:cxnSpMkLst>
            <pc:docMk/>
            <pc:sldMk cId="0" sldId="1482"/>
            <ac:cxnSpMk id="9" creationId="{00000000-0000-0000-0000-000000000000}"/>
          </ac:cxnSpMkLst>
        </pc:cxnChg>
        <pc:cxnChg chg="add mod">
          <ac:chgData name="Βάλια Συνολάκη" userId="2db272648e5c0aa8" providerId="LiveId" clId="{0D654E29-EDB4-4E54-A2BF-1D85046D407D}" dt="2022-09-18T19:00:36.422" v="1689" actId="208"/>
          <ac:cxnSpMkLst>
            <pc:docMk/>
            <pc:sldMk cId="0" sldId="1482"/>
            <ac:cxnSpMk id="12" creationId="{8AA5B791-4F76-DB88-2AE7-A15325BC901A}"/>
          </ac:cxnSpMkLst>
        </pc:cxnChg>
        <pc:cxnChg chg="add del">
          <ac:chgData name="Βάλια Συνολάκη" userId="2db272648e5c0aa8" providerId="LiveId" clId="{0D654E29-EDB4-4E54-A2BF-1D85046D407D}" dt="2022-09-18T19:00:51.833" v="1691" actId="11529"/>
          <ac:cxnSpMkLst>
            <pc:docMk/>
            <pc:sldMk cId="0" sldId="1482"/>
            <ac:cxnSpMk id="15" creationId="{A9D013BA-A9BD-9DA1-9CFE-25683F75CE6B}"/>
          </ac:cxnSpMkLst>
        </pc:cxnChg>
        <pc:cxnChg chg="add mod">
          <ac:chgData name="Βάλια Συνολάκη" userId="2db272648e5c0aa8" providerId="LiveId" clId="{0D654E29-EDB4-4E54-A2BF-1D85046D407D}" dt="2022-09-18T19:01:23.488" v="1694" actId="14100"/>
          <ac:cxnSpMkLst>
            <pc:docMk/>
            <pc:sldMk cId="0" sldId="1482"/>
            <ac:cxnSpMk id="18" creationId="{FA169A46-EC1C-F2E4-127C-2BA65B20F3F5}"/>
          </ac:cxnSpMkLst>
        </pc:cxnChg>
      </pc:sldChg>
      <pc:sldChg chg="addSp delSp modSp mod">
        <pc:chgData name="Βάλια Συνολάκη" userId="2db272648e5c0aa8" providerId="LiveId" clId="{0D654E29-EDB4-4E54-A2BF-1D85046D407D}" dt="2022-09-18T19:06:14.973" v="1729" actId="20577"/>
        <pc:sldMkLst>
          <pc:docMk/>
          <pc:sldMk cId="672648472" sldId="2013"/>
        </pc:sldMkLst>
        <pc:spChg chg="mod">
          <ac:chgData name="Βάλια Συνολάκη" userId="2db272648e5c0aa8" providerId="LiveId" clId="{0D654E29-EDB4-4E54-A2BF-1D85046D407D}" dt="2022-09-18T18:24:18.059" v="899" actId="6549"/>
          <ac:spMkLst>
            <pc:docMk/>
            <pc:sldMk cId="672648472" sldId="2013"/>
            <ac:spMk id="2" creationId="{00000000-0000-0000-0000-000000000000}"/>
          </ac:spMkLst>
        </pc:spChg>
        <pc:spChg chg="del">
          <ac:chgData name="Βάλια Συνολάκη" userId="2db272648e5c0aa8" providerId="LiveId" clId="{0D654E29-EDB4-4E54-A2BF-1D85046D407D}" dt="2022-09-18T18:24:03.099" v="886" actId="478"/>
          <ac:spMkLst>
            <pc:docMk/>
            <pc:sldMk cId="672648472" sldId="2013"/>
            <ac:spMk id="3" creationId="{00000000-0000-0000-0000-000000000000}"/>
          </ac:spMkLst>
        </pc:spChg>
        <pc:spChg chg="del mod">
          <ac:chgData name="Βάλια Συνολάκη" userId="2db272648e5c0aa8" providerId="LiveId" clId="{0D654E29-EDB4-4E54-A2BF-1D85046D407D}" dt="2022-09-18T18:24:42.954" v="903"/>
          <ac:spMkLst>
            <pc:docMk/>
            <pc:sldMk cId="672648472" sldId="2013"/>
            <ac:spMk id="4" creationId="{00000000-0000-0000-0000-000000000000}"/>
          </ac:spMkLst>
        </pc:spChg>
        <pc:spChg chg="add mod">
          <ac:chgData name="Βάλια Συνολάκη" userId="2db272648e5c0aa8" providerId="LiveId" clId="{0D654E29-EDB4-4E54-A2BF-1D85046D407D}" dt="2022-09-18T19:06:14.973" v="1729" actId="20577"/>
          <ac:spMkLst>
            <pc:docMk/>
            <pc:sldMk cId="672648472" sldId="2013"/>
            <ac:spMk id="6" creationId="{F129049F-6B70-C3CB-B746-108F9CF40E00}"/>
          </ac:spMkLst>
        </pc:spChg>
      </pc:sldChg>
      <pc:sldChg chg="addSp delSp modSp mod">
        <pc:chgData name="Βάλια Συνολάκη" userId="2db272648e5c0aa8" providerId="LiveId" clId="{0D654E29-EDB4-4E54-A2BF-1D85046D407D}" dt="2022-09-18T18:49:30.083" v="1651" actId="6549"/>
        <pc:sldMkLst>
          <pc:docMk/>
          <pc:sldMk cId="1538920152" sldId="2014"/>
        </pc:sldMkLst>
        <pc:spChg chg="mod">
          <ac:chgData name="Βάλια Συνολάκη" userId="2db272648e5c0aa8" providerId="LiveId" clId="{0D654E29-EDB4-4E54-A2BF-1D85046D407D}" dt="2022-09-18T18:49:30.083" v="1651" actId="6549"/>
          <ac:spMkLst>
            <pc:docMk/>
            <pc:sldMk cId="1538920152" sldId="2014"/>
            <ac:spMk id="2" creationId="{00000000-0000-0000-0000-000000000000}"/>
          </ac:spMkLst>
        </pc:spChg>
        <pc:spChg chg="del mod">
          <ac:chgData name="Βάλια Συνολάκη" userId="2db272648e5c0aa8" providerId="LiveId" clId="{0D654E29-EDB4-4E54-A2BF-1D85046D407D}" dt="2022-09-18T18:47:39.752" v="1620"/>
          <ac:spMkLst>
            <pc:docMk/>
            <pc:sldMk cId="1538920152" sldId="2014"/>
            <ac:spMk id="4" creationId="{00000000-0000-0000-0000-000000000000}"/>
          </ac:spMkLst>
        </pc:spChg>
        <pc:spChg chg="add mod">
          <ac:chgData name="Βάλια Συνολάκη" userId="2db272648e5c0aa8" providerId="LiveId" clId="{0D654E29-EDB4-4E54-A2BF-1D85046D407D}" dt="2022-09-18T18:49:22.064" v="1635" actId="1076"/>
          <ac:spMkLst>
            <pc:docMk/>
            <pc:sldMk cId="1538920152" sldId="2014"/>
            <ac:spMk id="5" creationId="{3375BBBC-0196-A85A-5E86-5F7F67C2AAA6}"/>
          </ac:spMkLst>
        </pc:spChg>
      </pc:sldChg>
      <pc:sldChg chg="addSp delSp modSp mod">
        <pc:chgData name="Βάλια Συνολάκη" userId="2db272648e5c0aa8" providerId="LiveId" clId="{0D654E29-EDB4-4E54-A2BF-1D85046D407D}" dt="2022-09-18T18:57:54.027" v="1682" actId="20577"/>
        <pc:sldMkLst>
          <pc:docMk/>
          <pc:sldMk cId="1026120844" sldId="2019"/>
        </pc:sldMkLst>
        <pc:spChg chg="add mod">
          <ac:chgData name="Βάλια Συνολάκη" userId="2db272648e5c0aa8" providerId="LiveId" clId="{0D654E29-EDB4-4E54-A2BF-1D85046D407D}" dt="2022-09-18T18:53:58.845" v="1681" actId="1076"/>
          <ac:spMkLst>
            <pc:docMk/>
            <pc:sldMk cId="1026120844" sldId="2019"/>
            <ac:spMk id="2" creationId="{1A3B848D-3AC0-784D-363C-DBA5C280E24F}"/>
          </ac:spMkLst>
        </pc:spChg>
        <pc:spChg chg="mod">
          <ac:chgData name="Βάλια Συνολάκη" userId="2db272648e5c0aa8" providerId="LiveId" clId="{0D654E29-EDB4-4E54-A2BF-1D85046D407D}" dt="2022-09-18T18:57:54.027" v="1682" actId="20577"/>
          <ac:spMkLst>
            <pc:docMk/>
            <pc:sldMk cId="1026120844" sldId="2019"/>
            <ac:spMk id="4" creationId="{00000000-0000-0000-0000-000000000000}"/>
          </ac:spMkLst>
        </pc:spChg>
        <pc:spChg chg="del">
          <ac:chgData name="Βάλια Συνολάκη" userId="2db272648e5c0aa8" providerId="LiveId" clId="{0D654E29-EDB4-4E54-A2BF-1D85046D407D}" dt="2022-09-18T18:52:11.182" v="1653" actId="478"/>
          <ac:spMkLst>
            <pc:docMk/>
            <pc:sldMk cId="1026120844" sldId="2019"/>
            <ac:spMk id="5" creationId="{00000000-0000-0000-0000-000000000000}"/>
          </ac:spMkLst>
        </pc:spChg>
      </pc:sldChg>
      <pc:sldChg chg="delSp mod">
        <pc:chgData name="Βάλια Συνολάκη" userId="2db272648e5c0aa8" providerId="LiveId" clId="{0D654E29-EDB4-4E54-A2BF-1D85046D407D}" dt="2022-09-18T18:50:05.966" v="1652" actId="478"/>
        <pc:sldMkLst>
          <pc:docMk/>
          <pc:sldMk cId="1368895231" sldId="2020"/>
        </pc:sldMkLst>
        <pc:spChg chg="del">
          <ac:chgData name="Βάλια Συνολάκη" userId="2db272648e5c0aa8" providerId="LiveId" clId="{0D654E29-EDB4-4E54-A2BF-1D85046D407D}" dt="2022-09-18T18:50:05.966" v="1652" actId="478"/>
          <ac:spMkLst>
            <pc:docMk/>
            <pc:sldMk cId="1368895231" sldId="2020"/>
            <ac:spMk id="3" creationId="{00000000-0000-0000-0000-000000000000}"/>
          </ac:spMkLst>
        </pc:spChg>
      </pc:sldChg>
      <pc:sldChg chg="addSp delSp modSp mod">
        <pc:chgData name="Βάλια Συνολάκη" userId="2db272648e5c0aa8" providerId="LiveId" clId="{0D654E29-EDB4-4E54-A2BF-1D85046D407D}" dt="2022-09-18T18:46:38.239" v="1617" actId="114"/>
        <pc:sldMkLst>
          <pc:docMk/>
          <pc:sldMk cId="2790992926" sldId="2021"/>
        </pc:sldMkLst>
        <pc:spChg chg="mod">
          <ac:chgData name="Βάλια Συνολάκη" userId="2db272648e5c0aa8" providerId="LiveId" clId="{0D654E29-EDB4-4E54-A2BF-1D85046D407D}" dt="2022-09-18T18:32:06.818" v="971" actId="6549"/>
          <ac:spMkLst>
            <pc:docMk/>
            <pc:sldMk cId="2790992926" sldId="2021"/>
            <ac:spMk id="2" creationId="{00000000-0000-0000-0000-000000000000}"/>
          </ac:spMkLst>
        </pc:spChg>
        <pc:spChg chg="add mod">
          <ac:chgData name="Βάλια Συνολάκη" userId="2db272648e5c0aa8" providerId="LiveId" clId="{0D654E29-EDB4-4E54-A2BF-1D85046D407D}" dt="2022-09-18T18:46:17.351" v="1615" actId="114"/>
          <ac:spMkLst>
            <pc:docMk/>
            <pc:sldMk cId="2790992926" sldId="2021"/>
            <ac:spMk id="3" creationId="{3ACC55C2-9BA1-E907-FD40-77CE51B18EC3}"/>
          </ac:spMkLst>
        </pc:spChg>
        <pc:spChg chg="del mod">
          <ac:chgData name="Βάλια Συνολάκη" userId="2db272648e5c0aa8" providerId="LiveId" clId="{0D654E29-EDB4-4E54-A2BF-1D85046D407D}" dt="2022-09-18T18:35:55.814" v="975"/>
          <ac:spMkLst>
            <pc:docMk/>
            <pc:sldMk cId="2790992926" sldId="2021"/>
            <ac:spMk id="4" creationId="{00000000-0000-0000-0000-000000000000}"/>
          </ac:spMkLst>
        </pc:spChg>
        <pc:spChg chg="add del">
          <ac:chgData name="Βάλια Συνολάκη" userId="2db272648e5c0aa8" providerId="LiveId" clId="{0D654E29-EDB4-4E54-A2BF-1D85046D407D}" dt="2022-09-18T18:37:17.532" v="1036" actId="478"/>
          <ac:spMkLst>
            <pc:docMk/>
            <pc:sldMk cId="2790992926" sldId="2021"/>
            <ac:spMk id="5" creationId="{7B5EC42C-D4EF-3138-ADA2-5ED7B74CE0D7}"/>
          </ac:spMkLst>
        </pc:spChg>
        <pc:spChg chg="add mod">
          <ac:chgData name="Βάλια Συνολάκη" userId="2db272648e5c0aa8" providerId="LiveId" clId="{0D654E29-EDB4-4E54-A2BF-1D85046D407D}" dt="2022-09-18T18:46:01.042" v="1613" actId="1076"/>
          <ac:spMkLst>
            <pc:docMk/>
            <pc:sldMk cId="2790992926" sldId="2021"/>
            <ac:spMk id="6" creationId="{9BDBC4B7-760B-9285-96CF-EE318471C0B7}"/>
          </ac:spMkLst>
        </pc:spChg>
        <pc:spChg chg="add mod">
          <ac:chgData name="Βάλια Συνολάκη" userId="2db272648e5c0aa8" providerId="LiveId" clId="{0D654E29-EDB4-4E54-A2BF-1D85046D407D}" dt="2022-09-18T18:46:32.423" v="1616" actId="114"/>
          <ac:spMkLst>
            <pc:docMk/>
            <pc:sldMk cId="2790992926" sldId="2021"/>
            <ac:spMk id="7" creationId="{C286948B-178E-D842-F23F-98A59BF6886E}"/>
          </ac:spMkLst>
        </pc:spChg>
        <pc:spChg chg="add mod">
          <ac:chgData name="Βάλια Συνολάκη" userId="2db272648e5c0aa8" providerId="LiveId" clId="{0D654E29-EDB4-4E54-A2BF-1D85046D407D}" dt="2022-09-18T18:45:56.801" v="1612" actId="1076"/>
          <ac:spMkLst>
            <pc:docMk/>
            <pc:sldMk cId="2790992926" sldId="2021"/>
            <ac:spMk id="8" creationId="{D665850B-8EF5-4999-31CA-C15F43EDEBD1}"/>
          </ac:spMkLst>
        </pc:spChg>
        <pc:spChg chg="add mod">
          <ac:chgData name="Βάλια Συνολάκη" userId="2db272648e5c0aa8" providerId="LiveId" clId="{0D654E29-EDB4-4E54-A2BF-1D85046D407D}" dt="2022-09-18T18:46:38.239" v="1617" actId="114"/>
          <ac:spMkLst>
            <pc:docMk/>
            <pc:sldMk cId="2790992926" sldId="2021"/>
            <ac:spMk id="9" creationId="{25D061BE-59CB-DAD4-ED9D-1C4FEE9C7810}"/>
          </ac:spMkLst>
        </pc:spChg>
        <pc:spChg chg="add mod">
          <ac:chgData name="Βάλια Συνολάκη" userId="2db272648e5c0aa8" providerId="LiveId" clId="{0D654E29-EDB4-4E54-A2BF-1D85046D407D}" dt="2022-09-18T18:46:05.750" v="1614" actId="1076"/>
          <ac:spMkLst>
            <pc:docMk/>
            <pc:sldMk cId="2790992926" sldId="2021"/>
            <ac:spMk id="10" creationId="{27F018AA-A3A9-854A-A9E4-1BE926D24B61}"/>
          </ac:spMkLst>
        </pc:spChg>
      </pc:sldChg>
      <pc:sldChg chg="addSp delSp modSp new mod">
        <pc:chgData name="Βάλια Συνολάκη" userId="2db272648e5c0aa8" providerId="LiveId" clId="{0D654E29-EDB4-4E54-A2BF-1D85046D407D}" dt="2022-09-18T18:23:12.528" v="885" actId="20577"/>
        <pc:sldMkLst>
          <pc:docMk/>
          <pc:sldMk cId="3103394983" sldId="2023"/>
        </pc:sldMkLst>
        <pc:spChg chg="del">
          <ac:chgData name="Βάλια Συνολάκη" userId="2db272648e5c0aa8" providerId="LiveId" clId="{0D654E29-EDB4-4E54-A2BF-1D85046D407D}" dt="2022-09-18T18:19:11.337" v="594" actId="478"/>
          <ac:spMkLst>
            <pc:docMk/>
            <pc:sldMk cId="3103394983" sldId="2023"/>
            <ac:spMk id="2" creationId="{485DA48C-563B-7B3F-9748-D1CECD8FB46F}"/>
          </ac:spMkLst>
        </pc:spChg>
        <pc:spChg chg="mod">
          <ac:chgData name="Βάλια Συνολάκη" userId="2db272648e5c0aa8" providerId="LiveId" clId="{0D654E29-EDB4-4E54-A2BF-1D85046D407D}" dt="2022-09-18T18:18:09.205" v="593" actId="20577"/>
          <ac:spMkLst>
            <pc:docMk/>
            <pc:sldMk cId="3103394983" sldId="2023"/>
            <ac:spMk id="3" creationId="{FE66971A-8F85-00EF-308F-B7E6B904E57E}"/>
          </ac:spMkLst>
        </pc:spChg>
        <pc:spChg chg="add mod">
          <ac:chgData name="Βάλια Συνολάκη" userId="2db272648e5c0aa8" providerId="LiveId" clId="{0D654E29-EDB4-4E54-A2BF-1D85046D407D}" dt="2022-09-18T18:21:51.558" v="780" actId="1076"/>
          <ac:spMkLst>
            <pc:docMk/>
            <pc:sldMk cId="3103394983" sldId="2023"/>
            <ac:spMk id="4" creationId="{B338CD3E-AA68-D402-84BA-1ABC498F51C0}"/>
          </ac:spMkLst>
        </pc:spChg>
        <pc:spChg chg="add mod">
          <ac:chgData name="Βάλια Συνολάκη" userId="2db272648e5c0aa8" providerId="LiveId" clId="{0D654E29-EDB4-4E54-A2BF-1D85046D407D}" dt="2022-09-18T18:21:55.124" v="781" actId="1076"/>
          <ac:spMkLst>
            <pc:docMk/>
            <pc:sldMk cId="3103394983" sldId="2023"/>
            <ac:spMk id="5" creationId="{C4D46F71-75ED-CB19-4592-2409C6547231}"/>
          </ac:spMkLst>
        </pc:spChg>
        <pc:spChg chg="add del mod">
          <ac:chgData name="Βάλια Συνολάκη" userId="2db272648e5c0aa8" providerId="LiveId" clId="{0D654E29-EDB4-4E54-A2BF-1D85046D407D}" dt="2022-09-18T18:22:42.978" v="845" actId="20577"/>
          <ac:spMkLst>
            <pc:docMk/>
            <pc:sldMk cId="3103394983" sldId="2023"/>
            <ac:spMk id="6" creationId="{EC70BD93-0190-B36A-FADA-EB932B79FABB}"/>
          </ac:spMkLst>
        </pc:spChg>
        <pc:spChg chg="add mod">
          <ac:chgData name="Βάλια Συνολάκη" userId="2db272648e5c0aa8" providerId="LiveId" clId="{0D654E29-EDB4-4E54-A2BF-1D85046D407D}" dt="2022-09-18T18:23:12.528" v="885" actId="20577"/>
          <ac:spMkLst>
            <pc:docMk/>
            <pc:sldMk cId="3103394983" sldId="2023"/>
            <ac:spMk id="7" creationId="{F3D4C121-7BE1-B5A3-F7B3-DECC0C0C98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dirty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Δρ</a:t>
            </a:r>
            <a:r>
              <a:rPr lang="el-GR" dirty="0"/>
              <a:t>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11/23/2022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hamilo.datacenter.uoc.gr/metchamilo/courses/SXEDIASMOSYLOPOIHSHKAIAPOTIMHSHEKP/index.php?id_session=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166799" y="253440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2022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712680" y="594337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5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Ευαγγελία Συνολάκη</a:t>
            </a:r>
          </a:p>
        </p:txBody>
      </p:sp>
      <p:sp>
        <p:nvSpPr>
          <p:cNvPr id="13" name="9 - Ορθογώνιο"/>
          <p:cNvSpPr/>
          <p:nvPr/>
        </p:nvSpPr>
        <p:spPr>
          <a:xfrm>
            <a:off x="1448373" y="418625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EC1FB310-41E9-8969-F504-43267F554819}"/>
              </a:ext>
            </a:extLst>
          </p:cNvPr>
          <p:cNvSpPr/>
          <p:nvPr/>
        </p:nvSpPr>
        <p:spPr>
          <a:xfrm>
            <a:off x="1187624" y="977398"/>
            <a:ext cx="7821181" cy="250651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Σχεδιασμός, υλοποίηση και αποτίμηση εκπαιδευτικού υλικού με τη μέθοδο της εξ αποστάσεως εκπαίδευσης για την εκμάθηση του συστήματος γραφής και ανάγνωσης </a:t>
            </a:r>
            <a:r>
              <a:rPr lang="en-US" sz="2800" dirty="0"/>
              <a:t>Braille</a:t>
            </a:r>
            <a:r>
              <a:rPr lang="el-GR" sz="2800" dirty="0"/>
              <a:t> σε βλέποντες ενήλικες</a:t>
            </a:r>
          </a:p>
        </p:txBody>
      </p:sp>
      <p:graphicFrame>
        <p:nvGraphicFramePr>
          <p:cNvPr id="6" name="Πίνακας 7">
            <a:extLst>
              <a:ext uri="{FF2B5EF4-FFF2-40B4-BE49-F238E27FC236}">
                <a16:creationId xmlns:a16="http://schemas.microsoft.com/office/drawing/2014/main" id="{2AD2FD5D-00F2-225D-A355-695A502D96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546882"/>
              </p:ext>
            </p:extLst>
          </p:nvPr>
        </p:nvGraphicFramePr>
        <p:xfrm>
          <a:off x="1448374" y="4602906"/>
          <a:ext cx="7204270" cy="1166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423">
                  <a:extLst>
                    <a:ext uri="{9D8B030D-6E8A-4147-A177-3AD203B41FA5}">
                      <a16:colId xmlns:a16="http://schemas.microsoft.com/office/drawing/2014/main" val="1993526961"/>
                    </a:ext>
                  </a:extLst>
                </a:gridCol>
                <a:gridCol w="2506211">
                  <a:extLst>
                    <a:ext uri="{9D8B030D-6E8A-4147-A177-3AD203B41FA5}">
                      <a16:colId xmlns:a16="http://schemas.microsoft.com/office/drawing/2014/main" val="3530011785"/>
                    </a:ext>
                  </a:extLst>
                </a:gridCol>
                <a:gridCol w="2296636">
                  <a:extLst>
                    <a:ext uri="{9D8B030D-6E8A-4147-A177-3AD203B41FA5}">
                      <a16:colId xmlns:a16="http://schemas.microsoft.com/office/drawing/2014/main" val="635520723"/>
                    </a:ext>
                  </a:extLst>
                </a:gridCol>
              </a:tblGrid>
              <a:tr h="116699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Κωνσταντίνος Κωτσίδης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Διδάκτωρ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Πανεπιστημίου Κρήτης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Παναγιώτης Αναστασιάδης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Καθηγητής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Πανεπιστημίου Κρήτης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Μαρία Ιβρίντελη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Επ. Καθηγήτρια</a:t>
                      </a:r>
                    </a:p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Πανεπιστημίου Κρήτης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533416"/>
                  </a:ext>
                </a:extLst>
              </a:tr>
            </a:tbl>
          </a:graphicData>
        </a:graphic>
      </p:graphicFrame>
      <p:cxnSp>
        <p:nvCxnSpPr>
          <p:cNvPr id="12" name="Ευθεία γραμμή σύνδεσης 11">
            <a:extLst>
              <a:ext uri="{FF2B5EF4-FFF2-40B4-BE49-F238E27FC236}">
                <a16:creationId xmlns:a16="http://schemas.microsoft.com/office/drawing/2014/main" id="{8AA5B791-4F76-DB88-2AE7-A15325BC901A}"/>
              </a:ext>
            </a:extLst>
          </p:cNvPr>
          <p:cNvCxnSpPr/>
          <p:nvPr/>
        </p:nvCxnSpPr>
        <p:spPr>
          <a:xfrm>
            <a:off x="3779912" y="4661241"/>
            <a:ext cx="0" cy="10952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FA169A46-EC1C-F2E4-127C-2BA65B20F3F5}"/>
              </a:ext>
            </a:extLst>
          </p:cNvPr>
          <p:cNvCxnSpPr>
            <a:cxnSpLocks/>
          </p:cNvCxnSpPr>
          <p:nvPr/>
        </p:nvCxnSpPr>
        <p:spPr>
          <a:xfrm>
            <a:off x="6372200" y="4661241"/>
            <a:ext cx="0" cy="11086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Δημιουργία Εκπαιδευτικού Υλικού (</a:t>
            </a:r>
            <a:r>
              <a:rPr lang="en-US" sz="3600" dirty="0"/>
              <a:t>3</a:t>
            </a:r>
            <a:r>
              <a:rPr lang="el-GR" sz="3600" dirty="0"/>
              <a:t>/</a:t>
            </a:r>
            <a:r>
              <a:rPr lang="en-US" sz="3600" dirty="0"/>
              <a:t>3</a:t>
            </a:r>
            <a:r>
              <a:rPr lang="el-GR" sz="3600" dirty="0"/>
              <a:t>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691680" y="1484784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/>
              <a:t>Για την είσοδο στο περιβάλλον του μαθήματος στο </a:t>
            </a:r>
            <a:r>
              <a:rPr lang="en-US" sz="1800" dirty="0"/>
              <a:t>Chamilo</a:t>
            </a:r>
            <a:r>
              <a:rPr lang="el-GR" sz="1800" dirty="0"/>
              <a:t> με τίτλο 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«Σχεδιασμός, υλοποίηση και αποτίμηση εκπαιδευτικού υλικού με τη μέθοδο της εξ αποστάσεως εκπαίδευσης για την εκμάθηση του συστήματος γραφής και ανάγνωσης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Braille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σε βλέποντες ενήλικες»</a:t>
            </a:r>
          </a:p>
          <a:p>
            <a:pPr algn="just"/>
            <a:r>
              <a:rPr lang="el-GR" sz="1800" b="1" i="1" dirty="0"/>
              <a:t>πατήστε τον παρακάτω υπερσύνδεσμο:</a:t>
            </a:r>
          </a:p>
          <a:p>
            <a:endParaRPr lang="el-GR" sz="1800" b="1" i="1" dirty="0"/>
          </a:p>
          <a:p>
            <a:r>
              <a:rPr lang="en-US" sz="1800" b="1" i="1" dirty="0">
                <a:hlinkClick r:id="rId2"/>
              </a:rPr>
              <a:t>http://chamilo.datacenter.uoc.gr/metchamilo/courses/SXEDIASMOSYLOPOIHSHKAIAPOTIMHSHEKP/index.php?id_session=0</a:t>
            </a:r>
            <a:r>
              <a:rPr lang="el-GR" sz="1800" b="1" i="1" dirty="0"/>
              <a:t> </a:t>
            </a:r>
            <a:endParaRPr lang="el-GR" sz="32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F87F1D9-09D9-EE42-DD3B-D89679951D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311553"/>
            <a:ext cx="4373335" cy="212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6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722970"/>
            <a:ext cx="6912768" cy="501347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Ε.Υ (1/5) 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FD2E077-05AC-0771-5252-7F6B4143F772}"/>
              </a:ext>
            </a:extLst>
          </p:cNvPr>
          <p:cNvSpPr/>
          <p:nvPr/>
        </p:nvSpPr>
        <p:spPr>
          <a:xfrm>
            <a:off x="539552" y="1959225"/>
            <a:ext cx="8496944" cy="44221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Είδος έρευνας: </a:t>
            </a:r>
            <a:r>
              <a:rPr lang="el-GR" sz="1800" dirty="0">
                <a:solidFill>
                  <a:schemeClr val="tx1"/>
                </a:solidFill>
              </a:rPr>
              <a:t>Έρευνα αξιολόγησης- αποτίμησης ποιότητας Ε.Υ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Χρονική Περίοδος: </a:t>
            </a:r>
            <a:r>
              <a:rPr lang="el-GR" sz="1800" dirty="0">
                <a:solidFill>
                  <a:schemeClr val="tx1"/>
                </a:solidFill>
              </a:rPr>
              <a:t>Μάιος 2022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Δειγματοληψία: </a:t>
            </a:r>
            <a:r>
              <a:rPr lang="el-GR" sz="1800" dirty="0">
                <a:solidFill>
                  <a:schemeClr val="tx1"/>
                </a:solidFill>
              </a:rPr>
              <a:t>Σκόπιμη Δειγματοληψία ειδικών- Δειγματοληψία Ευκολίας– 3 ειδικοί &amp; 1 κριτικός αναγνώστης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Μέθοδος: </a:t>
            </a:r>
            <a:r>
              <a:rPr lang="el-GR" sz="1800" dirty="0">
                <a:solidFill>
                  <a:schemeClr val="tx1"/>
                </a:solidFill>
              </a:rPr>
              <a:t>Ποιοτική Προσέγγιση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Μέσα Συλλογής Δεδομένων: </a:t>
            </a:r>
            <a:r>
              <a:rPr lang="el-GR" sz="1800" dirty="0">
                <a:solidFill>
                  <a:schemeClr val="tx1"/>
                </a:solidFill>
              </a:rPr>
              <a:t>Ερωτηματολόγια Ανοιχτών Ερωτήσεων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Επεξεργασία Δεδομένων: </a:t>
            </a:r>
            <a:r>
              <a:rPr lang="el-GR" sz="1800" dirty="0">
                <a:solidFill>
                  <a:schemeClr val="tx1"/>
                </a:solidFill>
              </a:rPr>
              <a:t>Μονάδα Ανάλυσης το θέμα– 10 ερευνητικοί άξονες (ερωτηματολόγιο ειδικών), 4 ερευνητικοί άξονες (ερωτηματολόγιο κριτικού αναγνώστη) &amp; επιμέρους κατηγορίες ανάλυσης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5"/>
                </a:solidFill>
              </a:rPr>
              <a:t>Αξιοπιστία- Εγκυρότητα: </a:t>
            </a:r>
            <a:r>
              <a:rPr lang="el-GR" sz="1800" dirty="0">
                <a:solidFill>
                  <a:schemeClr val="tx1"/>
                </a:solidFill>
              </a:rPr>
              <a:t>αντικειμενική προσέγγιση ερωτήσεων, αποτίμηση από 3                      ειδικούς </a:t>
            </a:r>
            <a:endParaRPr lang="el-GR" sz="1800" b="1" dirty="0">
              <a:solidFill>
                <a:schemeClr val="accent5"/>
              </a:solidFill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2F3EDFE6-5982-8664-E4C4-384EBC10C60B}"/>
              </a:ext>
            </a:extLst>
          </p:cNvPr>
          <p:cNvSpPr/>
          <p:nvPr/>
        </p:nvSpPr>
        <p:spPr>
          <a:xfrm>
            <a:off x="2051720" y="1252558"/>
            <a:ext cx="5328592" cy="61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Μεθοδολογία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7520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Ε.Υ (2/5)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5C3890D-8C01-F26F-60DA-953F9CCF6304}"/>
              </a:ext>
            </a:extLst>
          </p:cNvPr>
          <p:cNvSpPr/>
          <p:nvPr/>
        </p:nvSpPr>
        <p:spPr>
          <a:xfrm>
            <a:off x="588062" y="1521954"/>
            <a:ext cx="8496944" cy="48965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el-GR" sz="1600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endParaRPr lang="el-GR" sz="1600" u="sng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endParaRPr lang="el-GR" sz="1600" u="sng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1600" u="sng" dirty="0">
                <a:solidFill>
                  <a:schemeClr val="accent5"/>
                </a:solidFill>
              </a:rPr>
              <a:t>1</a:t>
            </a:r>
            <a:r>
              <a:rPr lang="el-GR" sz="1600" u="sng" baseline="30000" dirty="0">
                <a:solidFill>
                  <a:schemeClr val="accent5"/>
                </a:solidFill>
              </a:rPr>
              <a:t>ο</a:t>
            </a:r>
            <a:r>
              <a:rPr lang="el-GR" sz="1600" u="sng" dirty="0">
                <a:solidFill>
                  <a:schemeClr val="accent5"/>
                </a:solidFill>
              </a:rPr>
              <a:t> Ερευνητικό Ερώτημα: 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Η παράθεση πληροφοριών γίνεται με βάση τη σχετική βιβλιογραφία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Το Ε.Υ παρέχει στον εκπαιδευόμενο τη δυνατότητα για περαιτέρω μελέτη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Το ύφος μπορεί να χαρακτηριστεί ως φιλικό, απλό και προσιτό  (συμβάλλει και το άβαταρ)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Η γραφή θα μπορούσε να χαρακτηριστεί ως ευανάγνωστη και ξεκάθαρη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Η παρουσίαση των πληροφοριών γίνεται τμηματικά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Υπάρχει συνδυασμός κειμένου, βίντεο, ήχου και εικόνας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Το Ε.Υ υποστηρίζει και καθοδηγεί τον εκπαιδευόμενο και παρέχει συμβουλές για το πώς να μελετήσει το υλικό αλλά και ποια σημεία χρειάζεται να προσέξει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Αναφέρονται με σαφήνεια ο σκοπός και τα προσδοκώμενα αποτελέσματα σε κάθε διδακτική ενότητα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Με τις αναθέσεις εργασιών και τις ερωτήσεις αυτοαξιολόγησης ο εκπαιδευόμενος      ελέγχει την πρόοδό του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l-GR" sz="1800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endParaRPr lang="el-GR" sz="1800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433863BF-514F-7E44-CEB1-93F0F663BCED}"/>
              </a:ext>
            </a:extLst>
          </p:cNvPr>
          <p:cNvSpPr txBox="1">
            <a:spLocks/>
          </p:cNvSpPr>
          <p:nvPr/>
        </p:nvSpPr>
        <p:spPr>
          <a:xfrm>
            <a:off x="742512" y="439502"/>
            <a:ext cx="76589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7520" y="692696"/>
            <a:ext cx="7658976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Ε.Υ (3/5)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5C3890D-8C01-F26F-60DA-953F9CCF6304}"/>
              </a:ext>
            </a:extLst>
          </p:cNvPr>
          <p:cNvSpPr/>
          <p:nvPr/>
        </p:nvSpPr>
        <p:spPr>
          <a:xfrm>
            <a:off x="611560" y="1268761"/>
            <a:ext cx="8424936" cy="5112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l-GR" sz="1800" u="sng" dirty="0">
                <a:solidFill>
                  <a:schemeClr val="accent5"/>
                </a:solidFill>
              </a:rPr>
              <a:t>2</a:t>
            </a:r>
            <a:r>
              <a:rPr lang="el-GR" sz="1800" u="sng" baseline="30000" dirty="0">
                <a:solidFill>
                  <a:schemeClr val="accent5"/>
                </a:solidFill>
              </a:rPr>
              <a:t>ο</a:t>
            </a:r>
            <a:r>
              <a:rPr lang="el-GR" sz="1800" u="sng" dirty="0">
                <a:solidFill>
                  <a:schemeClr val="accent5"/>
                </a:solidFill>
              </a:rPr>
              <a:t> Ερευνητικό Ερώτημα: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Πολυμεσική Αρχή (συνδυασμός κειμένου και εικόνας)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Αρχή της Τροπικότητας (ύπαρξη στοιχείων αφήγησης)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Αρχή της Συνοχής (απουσία άσχετων πληροφοριών)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Αρχή της Προσωποποίησης (χρήση φιλικής γλώσσας, β’ προσώπου και ηχητική παρουσίαση του γνωστικού αντικειμένου)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Αρχή της Φωνής (προσδίδει φιλικότητα)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Αρχή της Εικόνας (χρήση άβαταρ </a:t>
            </a:r>
            <a:r>
              <a:rPr lang="el-GR" sz="1800" dirty="0">
                <a:solidFill>
                  <a:schemeClr val="tx1"/>
                </a:solidFill>
                <a:sym typeface="Wingdings" panose="05000000000000000000" pitchFamily="2" charset="2"/>
              </a:rPr>
              <a:t> ενίσχυση της διαδικασίας μάθησης)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  <a:sym typeface="Wingdings" panose="05000000000000000000" pitchFamily="2" charset="2"/>
              </a:rPr>
              <a:t>Αρχή της Κατάτμησης (τμηματική και βαθμιαία παρουσίαση περιεχομένου)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  <a:sym typeface="Wingdings" panose="05000000000000000000" pitchFamily="2" charset="2"/>
              </a:rPr>
              <a:t>Αρχή της Σηματοδότησης (έντονη γραφή, υπογράμμιση και χρωματισμός)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l-GR" sz="1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7520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Ε.Υ (4/5)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5C3890D-8C01-F26F-60DA-953F9CCF6304}"/>
              </a:ext>
            </a:extLst>
          </p:cNvPr>
          <p:cNvSpPr/>
          <p:nvPr/>
        </p:nvSpPr>
        <p:spPr>
          <a:xfrm>
            <a:off x="611560" y="1268761"/>
            <a:ext cx="8424936" cy="5112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l-GR" sz="1800" u="sng" dirty="0">
                <a:solidFill>
                  <a:schemeClr val="accent5"/>
                </a:solidFill>
              </a:rPr>
              <a:t>3</a:t>
            </a:r>
            <a:r>
              <a:rPr lang="el-GR" sz="1800" u="sng" baseline="30000" dirty="0">
                <a:solidFill>
                  <a:schemeClr val="accent5"/>
                </a:solidFill>
              </a:rPr>
              <a:t>ο</a:t>
            </a:r>
            <a:r>
              <a:rPr lang="el-GR" sz="1800" u="sng" dirty="0">
                <a:solidFill>
                  <a:schemeClr val="accent5"/>
                </a:solidFill>
              </a:rPr>
              <a:t> Ερευνητικό Ερώτημα:</a:t>
            </a:r>
          </a:p>
          <a:p>
            <a:pPr algn="just">
              <a:lnSpc>
                <a:spcPct val="150000"/>
              </a:lnSpc>
            </a:pPr>
            <a:r>
              <a:rPr lang="el-GR" sz="1800" b="1" i="1" dirty="0">
                <a:solidFill>
                  <a:schemeClr val="accent6"/>
                </a:solidFill>
              </a:rPr>
              <a:t>Δυνατά Σημεία: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Φιλικό ύφος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Τμηματική παρουσίαση του περιεχομένου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Ευκολία στη χρήση του υλικού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Σαφήνεια ως προς τον σκοπό και τους στόχους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Απλότητα παρουσίασης του γνωστικού αντικειμένου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Καλή δομή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Ευκολονόητη γραφή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Ενδιαφέρον γνωστικό αντικείμενο</a:t>
            </a:r>
            <a:endParaRPr lang="el-GR" sz="1800" b="1" i="1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l-GR" sz="1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8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7520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7. Αποτίμηση Ε.Υ (5/5)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5C3890D-8C01-F26F-60DA-953F9CCF6304}"/>
              </a:ext>
            </a:extLst>
          </p:cNvPr>
          <p:cNvSpPr/>
          <p:nvPr/>
        </p:nvSpPr>
        <p:spPr>
          <a:xfrm>
            <a:off x="611560" y="1268761"/>
            <a:ext cx="8424936" cy="51125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el-GR" sz="1800" u="sng" dirty="0">
              <a:solidFill>
                <a:schemeClr val="accent5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1800" u="sng" dirty="0">
                <a:solidFill>
                  <a:schemeClr val="accent5"/>
                </a:solidFill>
              </a:rPr>
              <a:t>3</a:t>
            </a:r>
            <a:r>
              <a:rPr lang="el-GR" sz="1800" u="sng" baseline="30000" dirty="0">
                <a:solidFill>
                  <a:schemeClr val="accent5"/>
                </a:solidFill>
              </a:rPr>
              <a:t>ο</a:t>
            </a:r>
            <a:r>
              <a:rPr lang="el-GR" sz="1800" u="sng" dirty="0">
                <a:solidFill>
                  <a:schemeClr val="accent5"/>
                </a:solidFill>
              </a:rPr>
              <a:t> Ερευνητικό Ερώτημα:</a:t>
            </a:r>
          </a:p>
          <a:p>
            <a:pPr algn="just">
              <a:lnSpc>
                <a:spcPct val="150000"/>
              </a:lnSpc>
            </a:pPr>
            <a:r>
              <a:rPr lang="el-GR" sz="1800" b="1" i="1" dirty="0">
                <a:solidFill>
                  <a:schemeClr val="accent6"/>
                </a:solidFill>
              </a:rPr>
              <a:t>Αδύνατα Σημεία: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Περισσότερες δραστηριότητες που θα αφορούν την ανάπτυξη της αλληλεπίδρασης μεταξύ των εκπαιδευόμενων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Δημιουργία υλικού και για αγγλικούς χαρακτήρες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Περισσότερα στοιχεία που θα ενθαρρύνουν τον εκπαιδευόμενο να ασχοληθεί με το εκπαιδευτικό υλικό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Περισσότερα πολυμέσα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Περισσότερες διαδραστικές δραστηριότητες και αναθέσεις εργασιών που θα προωθούν την κριτική σκέψη</a:t>
            </a:r>
          </a:p>
          <a:p>
            <a:pPr algn="just">
              <a:lnSpc>
                <a:spcPct val="150000"/>
              </a:lnSpc>
            </a:pPr>
            <a:endParaRPr lang="el-GR" sz="1800" b="1" i="1" dirty="0">
              <a:solidFill>
                <a:schemeClr val="accent5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l-GR" sz="1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6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644" y="692696"/>
            <a:ext cx="7128792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(1/2)</a:t>
            </a:r>
            <a:endParaRPr lang="el-GR" sz="4000" b="1" dirty="0"/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F0986AB9-04D3-A0F1-2168-B0BE3B2C205D}"/>
              </a:ext>
            </a:extLst>
          </p:cNvPr>
          <p:cNvSpPr/>
          <p:nvPr/>
        </p:nvSpPr>
        <p:spPr>
          <a:xfrm>
            <a:off x="539552" y="1484784"/>
            <a:ext cx="8424936" cy="44221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</a:t>
            </a:r>
            <a:r>
              <a:rPr kumimoji="0" lang="el-GR" sz="1600" b="1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ο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Ερευνητικό Ερώτημα: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Το εκπαιδευτικό υλικό ακολουθεί τις βασικές αρχές και τη μεθοδολογία της εξαε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l-GR" sz="1600" b="1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ο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Ερευνητικό Ερώτημα: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Το εκπαιδευτικό υλικό είναι σχεδιασμένο σύμφωνα με τις Αρχές της Πολυμεσικής Μάθησης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l-GR" sz="1600" b="1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ο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Ερευνητικό Ερώτημα: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Δυνατά σημεία:</a:t>
            </a:r>
            <a:r>
              <a:rPr kumimoji="0" lang="el-GR" sz="16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φιλικό ύφος, τμηματική παρουσίαση γνωστικού αντικειμένου, ευκολία στη χρήση του υλικού, σαφήνεια σε σκοπό και στόχο, απλότητα παρουσίασης γνωστικού αντικειμένου, καλή δομή, ενδιαφέρον γνωστικό αντικείμενο, ευκολονόητη γραφή</a:t>
            </a:r>
            <a:endParaRPr kumimoji="0" lang="el-GR" sz="16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1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Αδύνατα σημεία:</a:t>
            </a:r>
            <a:r>
              <a:rPr kumimoji="0" lang="el-GR" sz="1600" b="0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περισσότερες δραστηριότητες για ανάπτυξη αλληλεπίδρασης και κριτικής σκέψης, δημιουργία υλικού για αγγλικούς χαρακτήρες, περισσότερα πολυμέσα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βασικές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αρχές και τη μεθοδολογία της ΕξΑΕ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37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6912768" cy="576064"/>
          </a:xfrm>
        </p:spPr>
        <p:txBody>
          <a:bodyPr>
            <a:noAutofit/>
          </a:bodyPr>
          <a:lstStyle/>
          <a:p>
            <a:r>
              <a:rPr lang="el-GR" sz="3600" dirty="0"/>
              <a:t>8. Συμπεράσματα (2/2)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5C3890D-8C01-F26F-60DA-953F9CCF6304}"/>
              </a:ext>
            </a:extLst>
          </p:cNvPr>
          <p:cNvSpPr/>
          <p:nvPr/>
        </p:nvSpPr>
        <p:spPr>
          <a:xfrm>
            <a:off x="602870" y="2036929"/>
            <a:ext cx="8424936" cy="16537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Μικρό δείγμα έρευνας</a:t>
            </a:r>
            <a:endParaRPr lang="en-US" sz="1800" dirty="0">
              <a:solidFill>
                <a:schemeClr val="tx1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Δυσκολία εύρεσης περισσότερων κριτικών αναγνωστών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Το Ε.Υ δε χρησιμοποιήθηκε στο πλαίσιο μιας ολοκληρωμένης παρέμβασης για την εκμάθηση της </a:t>
            </a:r>
            <a:r>
              <a:rPr lang="en-US" sz="1800" dirty="0">
                <a:solidFill>
                  <a:schemeClr val="tx1"/>
                </a:solidFill>
              </a:rPr>
              <a:t>Braille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C600C32-B5E2-32CE-5F06-79D0FDEB3EF1}"/>
              </a:ext>
            </a:extLst>
          </p:cNvPr>
          <p:cNvSpPr/>
          <p:nvPr/>
        </p:nvSpPr>
        <p:spPr>
          <a:xfrm>
            <a:off x="2267744" y="1268760"/>
            <a:ext cx="5328592" cy="61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Περιορισμοί Έρευνας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CC504F5-5CDE-1E81-E0EB-15AF99085524}"/>
              </a:ext>
            </a:extLst>
          </p:cNvPr>
          <p:cNvSpPr/>
          <p:nvPr/>
        </p:nvSpPr>
        <p:spPr>
          <a:xfrm>
            <a:off x="2267744" y="3983343"/>
            <a:ext cx="5328592" cy="618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Προτάσεις για μελλοντική έρευνα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3678C71A-D031-7ADC-3FFC-20F0C04081A4}"/>
              </a:ext>
            </a:extLst>
          </p:cNvPr>
          <p:cNvSpPr/>
          <p:nvPr/>
        </p:nvSpPr>
        <p:spPr>
          <a:xfrm>
            <a:off x="602870" y="4817334"/>
            <a:ext cx="8424936" cy="13109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Προσαρμογή του Ε.Υ ώστε η διδασκαλία να επεκταθεί και σε ανήλικους βλέποντες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Εμπλουτισμός του Ε.Υ ώστε να περιλαμβάνει τη συμβολογραφία και για αγγλικούς χαρακτήρες</a:t>
            </a:r>
          </a:p>
        </p:txBody>
      </p:sp>
    </p:spTree>
    <p:extLst>
      <p:ext uri="{BB962C8B-B14F-4D97-AF65-F5344CB8AC3E}">
        <p14:creationId xmlns:p14="http://schemas.microsoft.com/office/powerpoint/2010/main" val="6942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σας!!!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848D-3AC0-784D-363C-DBA5C280E24F}"/>
              </a:ext>
            </a:extLst>
          </p:cNvPr>
          <p:cNvSpPr txBox="1"/>
          <p:nvPr/>
        </p:nvSpPr>
        <p:spPr>
          <a:xfrm>
            <a:off x="2411760" y="62068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Τέλος Παρουσίασης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FE66971A-8F85-00EF-308F-B7E6B904E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 Ευχαριστίες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338CD3E-AA68-D402-84BA-1ABC498F51C0}"/>
              </a:ext>
            </a:extLst>
          </p:cNvPr>
          <p:cNvSpPr/>
          <p:nvPr/>
        </p:nvSpPr>
        <p:spPr>
          <a:xfrm>
            <a:off x="1331640" y="1628800"/>
            <a:ext cx="705678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dirty="0"/>
              <a:t>Στην τριμελή Επιτροπή Επίβλεψης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46F71-75ED-CB19-4592-2409C6547231}"/>
              </a:ext>
            </a:extLst>
          </p:cNvPr>
          <p:cNvSpPr txBox="1"/>
          <p:nvPr/>
        </p:nvSpPr>
        <p:spPr>
          <a:xfrm>
            <a:off x="1331640" y="2610050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dirty="0"/>
              <a:t>Διδάκτωρ κο. Κωνσταντίνο Κωτσίδη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dirty="0"/>
              <a:t>Καθηγητή κο. Παναγιώτη Αναστασιάδη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dirty="0"/>
              <a:t>Καθηγήτρια κα. Μαρία Ιβρίντελη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EC70BD93-0190-B36A-FADA-EB932B79FABB}"/>
              </a:ext>
            </a:extLst>
          </p:cNvPr>
          <p:cNvSpPr/>
          <p:nvPr/>
        </p:nvSpPr>
        <p:spPr>
          <a:xfrm>
            <a:off x="1331640" y="4026451"/>
            <a:ext cx="705678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dirty="0"/>
              <a:t>Στους συμμετέχοντες στην έρευνα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F3D4C121-7BE1-B5A3-F7B3-DECC0C0C9832}"/>
              </a:ext>
            </a:extLst>
          </p:cNvPr>
          <p:cNvSpPr/>
          <p:nvPr/>
        </p:nvSpPr>
        <p:spPr>
          <a:xfrm>
            <a:off x="1331640" y="5236768"/>
            <a:ext cx="705678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dirty="0"/>
              <a:t>Στην οικογένειά μου</a:t>
            </a:r>
          </a:p>
        </p:txBody>
      </p:sp>
    </p:spTree>
    <p:extLst>
      <p:ext uri="{BB962C8B-B14F-4D97-AF65-F5344CB8AC3E}">
        <p14:creationId xmlns:p14="http://schemas.microsoft.com/office/powerpoint/2010/main" val="310339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</a:t>
            </a:r>
            <a:endParaRPr lang="el-GR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29049F-6B70-C3CB-B746-108F9CF40E00}"/>
              </a:ext>
            </a:extLst>
          </p:cNvPr>
          <p:cNvSpPr txBox="1"/>
          <p:nvPr/>
        </p:nvSpPr>
        <p:spPr>
          <a:xfrm>
            <a:off x="683568" y="1484784"/>
            <a:ext cx="8136904" cy="6038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 σκοπός της παρούσας διπλωματικής εργασίας ήταν να </a:t>
            </a:r>
            <a:r>
              <a:rPr lang="el-GR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σχεδιαστεί</a:t>
            </a:r>
            <a:r>
              <a:rPr lang="el-GR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να </a:t>
            </a:r>
            <a:r>
              <a:rPr lang="el-GR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υλοποιηθεί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και να </a:t>
            </a:r>
            <a:r>
              <a:rPr lang="el-GR" sz="2000" i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αποτιμηθεί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το διαδραστικό εκπαιδευτικό υλικό για βλέποντες ενήλικες σε περιβάλλοντα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με την χρήση των ΤΠΕ,</a:t>
            </a:r>
          </a:p>
          <a:p>
            <a:pPr algn="just"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 βάση </a:t>
            </a:r>
          </a:p>
          <a:p>
            <a:pPr algn="just"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τη </a:t>
            </a:r>
            <a:r>
              <a:rPr lang="el-GR" sz="20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μεθοδολογία της εξ αποστάσεως εκπαίδευσης 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algn="just"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τις </a:t>
            </a:r>
            <a:r>
              <a:rPr lang="el-GR" sz="20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αρχές σχεδιασμού εκπαιδευτικού υλικού</a:t>
            </a: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όπως αναφέρονται από τους θεωρητικούς που ειδικεύονται πάνω στο συγκεκριμένο πεδίο. </a:t>
            </a:r>
            <a:endParaRPr lang="el-GR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Επιπροσθέτως, το υλικό αυτό θα αποτελέσει ένα ψηφιακό υλικό για βλέποντες ενήλικες που ενδιαφέρονται να μάθουν τον κώδικα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Braille</a:t>
            </a:r>
            <a:endParaRPr lang="el-G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l-GR" sz="2000" dirty="0"/>
          </a:p>
          <a:p>
            <a:pPr>
              <a:lnSpc>
                <a:spcPct val="150000"/>
              </a:lnSpc>
            </a:pPr>
            <a:endParaRPr lang="el-GR" sz="2000" dirty="0"/>
          </a:p>
          <a:p>
            <a:pPr>
              <a:lnSpc>
                <a:spcPct val="150000"/>
              </a:lnSpc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682183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ACC55C2-9BA1-E907-FD40-77CE51B18EC3}"/>
              </a:ext>
            </a:extLst>
          </p:cNvPr>
          <p:cNvSpPr/>
          <p:nvPr/>
        </p:nvSpPr>
        <p:spPr>
          <a:xfrm>
            <a:off x="2421124" y="1330616"/>
            <a:ext cx="4752528" cy="701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Σε </a:t>
            </a:r>
            <a:r>
              <a:rPr lang="el-GR" sz="2800" i="1" dirty="0"/>
              <a:t>εκπαιδευτικό</a:t>
            </a:r>
            <a:r>
              <a:rPr lang="el-GR" sz="2800" dirty="0"/>
              <a:t> επίπεδο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DBC4B7-760B-9285-96CF-EE318471C0B7}"/>
              </a:ext>
            </a:extLst>
          </p:cNvPr>
          <p:cNvSpPr txBox="1"/>
          <p:nvPr/>
        </p:nvSpPr>
        <p:spPr>
          <a:xfrm>
            <a:off x="1331640" y="2077602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Καλές πρακτικές στη δημιουργία πρωτότυπου και εύχρηστου εξ αποστάσεως εκπαιδευτικού υλικού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C286948B-178E-D842-F23F-98A59BF6886E}"/>
              </a:ext>
            </a:extLst>
          </p:cNvPr>
          <p:cNvSpPr/>
          <p:nvPr/>
        </p:nvSpPr>
        <p:spPr>
          <a:xfrm>
            <a:off x="2421124" y="3041838"/>
            <a:ext cx="4752528" cy="701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Σε </a:t>
            </a:r>
            <a:r>
              <a:rPr lang="el-GR" sz="2800" i="1" dirty="0"/>
              <a:t>ερευνητικό</a:t>
            </a:r>
            <a:r>
              <a:rPr lang="el-GR" sz="2800" dirty="0"/>
              <a:t> επίπεδο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65850B-8EF5-4999-31CA-C15F43EDEBD1}"/>
              </a:ext>
            </a:extLst>
          </p:cNvPr>
          <p:cNvSpPr txBox="1"/>
          <p:nvPr/>
        </p:nvSpPr>
        <p:spPr>
          <a:xfrm>
            <a:off x="1331640" y="3832715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Εμπλουτισμός της ερευνητικής βιβλιογραφίας για το εκπαιδευτικό υλικό σε </a:t>
            </a:r>
            <a:r>
              <a:rPr lang="en-US" dirty="0"/>
              <a:t>e- Learning </a:t>
            </a:r>
            <a:r>
              <a:rPr lang="el-GR" dirty="0"/>
              <a:t>περιβάλλοντα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25D061BE-59CB-DAD4-ED9D-1C4FEE9C7810}"/>
              </a:ext>
            </a:extLst>
          </p:cNvPr>
          <p:cNvSpPr/>
          <p:nvPr/>
        </p:nvSpPr>
        <p:spPr>
          <a:xfrm>
            <a:off x="2421124" y="4857303"/>
            <a:ext cx="4752528" cy="693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dirty="0"/>
              <a:t>Σε </a:t>
            </a:r>
            <a:r>
              <a:rPr lang="el-GR" sz="2800" i="1" dirty="0"/>
              <a:t>θεωρητικό</a:t>
            </a:r>
            <a:r>
              <a:rPr lang="el-GR" sz="2800" dirty="0"/>
              <a:t> επίπεδο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F018AA-A3A9-854A-A9E4-1BE926D24B61}"/>
              </a:ext>
            </a:extLst>
          </p:cNvPr>
          <p:cNvSpPr txBox="1"/>
          <p:nvPr/>
        </p:nvSpPr>
        <p:spPr>
          <a:xfrm>
            <a:off x="1305000" y="5530663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Ανάδειξη ενδιαφερόντων πεδίων για περαιτέρω διερεύνηση και μελέτη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05678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endParaRPr lang="el-GR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5BBBC-0196-A85A-5E86-5F7F67C2AAA6}"/>
              </a:ext>
            </a:extLst>
          </p:cNvPr>
          <p:cNvSpPr txBox="1"/>
          <p:nvPr/>
        </p:nvSpPr>
        <p:spPr>
          <a:xfrm>
            <a:off x="683568" y="1412776"/>
            <a:ext cx="7776864" cy="557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400" u="sng" baseline="300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400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ερευνητικό ερώτημα:</a:t>
            </a:r>
            <a:r>
              <a:rPr lang="el-GR" sz="24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ακολουθεί τις βασικές αρχές και τη μεθοδολογία της εξ αποστάσεως εκπαίδευσης;</a:t>
            </a:r>
          </a:p>
          <a:p>
            <a:pPr algn="just">
              <a:lnSpc>
                <a:spcPct val="150000"/>
              </a:lnSpc>
            </a:pPr>
            <a:r>
              <a:rPr lang="el-GR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u="sng" baseline="300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ερευνητικό ερώτημα:</a:t>
            </a:r>
            <a:r>
              <a:rPr lang="el-GR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είναι σχεδιασμένο σύμφωνα με τις αρχές της πολυμεσικής μάθησης;</a:t>
            </a:r>
            <a:endParaRPr lang="el-G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u="sng" baseline="300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u="sng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ερευνητικό ερώτημα:</a:t>
            </a:r>
            <a:r>
              <a:rPr lang="el-GR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Ποιες είναι οι απόψεις των ειδικών της ΕξΑΕ σε σχέση με τα πιο δυνατά και τα πιο αδύνατα σημεία του εκπαιδευτικού υλικού;</a:t>
            </a:r>
            <a:endParaRPr lang="el-G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l-G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47760"/>
            <a:ext cx="7199240" cy="601406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F0285DE6-68BB-D4EA-4F66-90136D582FDE}"/>
              </a:ext>
            </a:extLst>
          </p:cNvPr>
          <p:cNvSpPr/>
          <p:nvPr/>
        </p:nvSpPr>
        <p:spPr>
          <a:xfrm>
            <a:off x="1224116" y="1549027"/>
            <a:ext cx="1946787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i="1" dirty="0"/>
              <a:t>ΓΕΝΙΚΟ ΘΕΩΡΗΤΙΚΟ ΠΛΑΙΣΙΟ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4C323490-D961-FEB5-9377-018F7F4944A9}"/>
              </a:ext>
            </a:extLst>
          </p:cNvPr>
          <p:cNvSpPr/>
          <p:nvPr/>
        </p:nvSpPr>
        <p:spPr>
          <a:xfrm>
            <a:off x="1224116" y="3272578"/>
            <a:ext cx="197973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i="1" dirty="0"/>
              <a:t>ΔΗΜΙΟΥΡΓΙΑ ΕΚΠΑΙΔΕΥΤΙΚΟΥ ΥΛΙΚΟΥ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E9AECA6E-B859-46A3-E1DF-BB528493FEB6}"/>
              </a:ext>
            </a:extLst>
          </p:cNvPr>
          <p:cNvSpPr/>
          <p:nvPr/>
        </p:nvSpPr>
        <p:spPr>
          <a:xfrm>
            <a:off x="1224116" y="4996129"/>
            <a:ext cx="1998865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i="1" dirty="0"/>
              <a:t>ΑΠΟΤΙΜΗΣΗ ΕΚΠΑΙΔΕΥΤΙΚΟΥ ΥΛΙΚΟΥ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1FB8BB87-5336-7815-4485-C5BED7774237}"/>
              </a:ext>
            </a:extLst>
          </p:cNvPr>
          <p:cNvSpPr/>
          <p:nvPr/>
        </p:nvSpPr>
        <p:spPr>
          <a:xfrm>
            <a:off x="3707904" y="1380361"/>
            <a:ext cx="4610246" cy="15614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l-GR" sz="1800" dirty="0">
                <a:solidFill>
                  <a:schemeClr val="tx1"/>
                </a:solidFill>
              </a:rPr>
              <a:t>ΕΙΣΑΓΩΓΗ</a:t>
            </a:r>
          </a:p>
          <a:p>
            <a:pPr marL="342900" indent="-342900">
              <a:buAutoNum type="arabicPeriod"/>
            </a:pPr>
            <a:r>
              <a:rPr lang="el-GR" sz="1800" dirty="0">
                <a:solidFill>
                  <a:schemeClr val="tx1"/>
                </a:solidFill>
              </a:rPr>
              <a:t>ΕΞ ΑΠΟΣΤΑΣΕΩΣ ΕΚΠΑΙΔΕΥΣΗ</a:t>
            </a:r>
          </a:p>
          <a:p>
            <a:pPr marL="342900" indent="-342900">
              <a:buAutoNum type="arabicPeriod"/>
            </a:pPr>
            <a:r>
              <a:rPr lang="el-GR" sz="1800" dirty="0">
                <a:solidFill>
                  <a:schemeClr val="tx1"/>
                </a:solidFill>
              </a:rPr>
              <a:t>ΤΟ ΕΚΠΑΙΔΕΥΤΙΚΟ ΥΛΙΚΟ ΣΤΗΝ ΕΞΑΕ</a:t>
            </a:r>
          </a:p>
          <a:p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FB2851E8-32EB-C6B7-233C-1D7A772324A3}"/>
              </a:ext>
            </a:extLst>
          </p:cNvPr>
          <p:cNvSpPr/>
          <p:nvPr/>
        </p:nvSpPr>
        <p:spPr>
          <a:xfrm>
            <a:off x="3707904" y="3117845"/>
            <a:ext cx="4624117" cy="15614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sz="2800" dirty="0">
              <a:solidFill>
                <a:schemeClr val="tx1"/>
              </a:solidFill>
            </a:endParaRPr>
          </a:p>
          <a:p>
            <a:r>
              <a:rPr lang="el-GR" sz="1800" dirty="0">
                <a:solidFill>
                  <a:schemeClr val="tx1"/>
                </a:solidFill>
              </a:rPr>
              <a:t>4. ΣΧΕΔΙΑΣΜΟΣ, ΔΟΜΗ ΚΑΙ ΜΟΡΦΗ ΕΚΠΑΙΔΕΥΤΙΚΟΥ ΥΛΙΚΟΥ</a:t>
            </a:r>
          </a:p>
          <a:p>
            <a:r>
              <a:rPr lang="el-GR" sz="1800" dirty="0">
                <a:solidFill>
                  <a:schemeClr val="tx1"/>
                </a:solidFill>
              </a:rPr>
              <a:t>5. </a:t>
            </a:r>
            <a:r>
              <a:rPr lang="en-US" sz="1800" dirty="0">
                <a:solidFill>
                  <a:schemeClr val="tx1"/>
                </a:solidFill>
              </a:rPr>
              <a:t>BRAILLE</a:t>
            </a:r>
          </a:p>
          <a:p>
            <a:r>
              <a:rPr lang="el-GR" sz="2800" dirty="0"/>
              <a:t>επίπεδο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58C10555-237B-85DE-35BC-610451D8D81D}"/>
              </a:ext>
            </a:extLst>
          </p:cNvPr>
          <p:cNvSpPr/>
          <p:nvPr/>
        </p:nvSpPr>
        <p:spPr>
          <a:xfrm>
            <a:off x="3694033" y="4843558"/>
            <a:ext cx="4624117" cy="15292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</a:rPr>
              <a:t>6. </a:t>
            </a:r>
            <a:r>
              <a:rPr lang="el-GR" sz="1800" dirty="0">
                <a:solidFill>
                  <a:schemeClr val="tx1"/>
                </a:solidFill>
              </a:rPr>
              <a:t>ΑΠΟΤΙΜΗΣΗ ΕΚΠΑΙΔΕΥΤΙΚΟΥ ΥΛΙΚΟΥ</a:t>
            </a:r>
          </a:p>
          <a:p>
            <a:r>
              <a:rPr lang="el-GR" sz="1800" dirty="0">
                <a:solidFill>
                  <a:schemeClr val="tx1"/>
                </a:solidFill>
              </a:rPr>
              <a:t>7. ΠΑΡΟΥΣΙΑΣΗ-  ΣΧΟΛΙΑΣΜΟΣ ΔΕΔΟΜΕΝΩΝ ΤΗΣ ΕΡΕΥΝΑΣ</a:t>
            </a:r>
          </a:p>
          <a:p>
            <a:r>
              <a:rPr lang="el-GR" sz="1800" dirty="0">
                <a:solidFill>
                  <a:schemeClr val="tx1"/>
                </a:solidFill>
              </a:rPr>
              <a:t>8. ΣΥΜΠΕΡΑΣΜΑΤΑ- ΣΥΝΟΨΗ- ΣΥΝΕΙΣΦΟΡΑ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73492"/>
            <a:ext cx="7199240" cy="559646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73647C6-71BB-AB6B-B8D3-37605157632D}"/>
              </a:ext>
            </a:extLst>
          </p:cNvPr>
          <p:cNvSpPr/>
          <p:nvPr/>
        </p:nvSpPr>
        <p:spPr>
          <a:xfrm>
            <a:off x="1938726" y="1533317"/>
            <a:ext cx="5773723" cy="701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ΕΞ ΑΠΟΣΤΑΣΕΩΣ ΕΚΠΑΙΔΕΥΣΗ</a:t>
            </a:r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47C994EC-5511-E5D8-9930-7C0C3637802E}"/>
              </a:ext>
            </a:extLst>
          </p:cNvPr>
          <p:cNvSpPr/>
          <p:nvPr/>
        </p:nvSpPr>
        <p:spPr>
          <a:xfrm>
            <a:off x="1405208" y="2440757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/>
              <a:t>Έννοια- Ορισμός- Βασικά Χαρακτηριστικά- Μορφές εξαε με τη χρήση ΤΠΕ- Εξ Αποστάσεως Σχολική Εκπαίδευση με τη χρήση ΤΠΕ </a:t>
            </a:r>
            <a:r>
              <a:rPr lang="el-GR" sz="1800" i="1" dirty="0"/>
              <a:t>(Αυτοδύναμη, Συμπληρωματική, Μεικτή/Πολυμορφική/Συνδυαστική)</a:t>
            </a:r>
            <a:r>
              <a:rPr lang="el-GR" sz="1800" dirty="0"/>
              <a:t>- Ιστορική Αναδρομή- εξαε και Δια Βίου μάθηση-  Ρόλος εκπαιδευτή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3A4FBA39-A657-9B43-C425-4D2870607AE7}"/>
              </a:ext>
            </a:extLst>
          </p:cNvPr>
          <p:cNvSpPr/>
          <p:nvPr/>
        </p:nvSpPr>
        <p:spPr>
          <a:xfrm>
            <a:off x="1974321" y="4221088"/>
            <a:ext cx="5773723" cy="701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ΤΟ ΕΚΠΑΙΔΕΥΤΙΚΟ ΥΛΙΚΟ ΣΤΗΝ ΕΞΑΕ</a:t>
            </a:r>
          </a:p>
        </p:txBody>
      </p:sp>
      <p:sp>
        <p:nvSpPr>
          <p:cNvPr id="8" name="9 - Ορθογώνιο">
            <a:extLst>
              <a:ext uri="{FF2B5EF4-FFF2-40B4-BE49-F238E27FC236}">
                <a16:creationId xmlns:a16="http://schemas.microsoft.com/office/drawing/2014/main" id="{3675F4AA-EF2A-C8EB-B35A-E0AA48937DE3}"/>
              </a:ext>
            </a:extLst>
          </p:cNvPr>
          <p:cNvSpPr/>
          <p:nvPr/>
        </p:nvSpPr>
        <p:spPr>
          <a:xfrm>
            <a:off x="1405208" y="5056520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/>
              <a:t>Ρόλος Εκπαιδευτικού Υλικού στην εξαε- Βασικές Αρχές Σχεδιασμού Ε.Υ- Δραστηριότητες και Ανατροφοδότηση- Αρχές Πολυμεσικής Μάθησης</a:t>
            </a:r>
            <a:r>
              <a:rPr lang="en-US" sz="1800" dirty="0"/>
              <a:t>--</a:t>
            </a:r>
            <a:r>
              <a:rPr lang="el-GR" sz="1800" dirty="0"/>
              <a:t> </a:t>
            </a:r>
            <a:r>
              <a:rPr lang="en-US" sz="1800" dirty="0"/>
              <a:t>Mayer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Δημιουργία Εκπαιδευτικού Υλικού</a:t>
            </a:r>
            <a:r>
              <a:rPr lang="en-US" sz="3600" dirty="0"/>
              <a:t> 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600DA900-9849-C03C-5661-6DE386C7CF88}"/>
              </a:ext>
            </a:extLst>
          </p:cNvPr>
          <p:cNvSpPr/>
          <p:nvPr/>
        </p:nvSpPr>
        <p:spPr>
          <a:xfrm>
            <a:off x="1423577" y="1979636"/>
            <a:ext cx="2045741" cy="765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ΣΚΟΠΟΣ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0C531A9E-80E6-4F15-409A-BEE906570456}"/>
              </a:ext>
            </a:extLst>
          </p:cNvPr>
          <p:cNvSpPr/>
          <p:nvPr/>
        </p:nvSpPr>
        <p:spPr>
          <a:xfrm>
            <a:off x="1187624" y="4262355"/>
            <a:ext cx="2517649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b="1" i="1" dirty="0"/>
              <a:t>ΠΕΡΙΕΧΟΜΕΝΑ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DF656E0B-295F-EB63-2EC8-8EA3FFF1BAAF}"/>
              </a:ext>
            </a:extLst>
          </p:cNvPr>
          <p:cNvSpPr/>
          <p:nvPr/>
        </p:nvSpPr>
        <p:spPr>
          <a:xfrm>
            <a:off x="3948656" y="1527177"/>
            <a:ext cx="4610246" cy="16705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1800" dirty="0">
                <a:solidFill>
                  <a:schemeClr val="tx1"/>
                </a:solidFill>
              </a:rPr>
              <a:t>Ο σχεδιασμός ενός διαδραστικού εκπαιδευτικού υλικού για βλέποντες ενήλικες  σε περιβάλλον </a:t>
            </a:r>
            <a:r>
              <a:rPr lang="en-US" sz="1800" dirty="0">
                <a:solidFill>
                  <a:schemeClr val="tx1"/>
                </a:solidFill>
              </a:rPr>
              <a:t>e- Learning</a:t>
            </a:r>
            <a:endParaRPr lang="el-GR" sz="1800" dirty="0">
              <a:solidFill>
                <a:schemeClr val="tx1"/>
              </a:solidFill>
            </a:endParaRP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459383DC-EF4B-6465-602B-6DA9B2B8F6A2}"/>
              </a:ext>
            </a:extLst>
          </p:cNvPr>
          <p:cNvSpPr/>
          <p:nvPr/>
        </p:nvSpPr>
        <p:spPr>
          <a:xfrm>
            <a:off x="3948656" y="3645025"/>
            <a:ext cx="4610246" cy="22427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tx1"/>
                </a:solidFill>
              </a:rPr>
              <a:t>1</a:t>
            </a:r>
            <a:r>
              <a:rPr lang="el-GR" sz="1800" b="1" baseline="30000" dirty="0">
                <a:solidFill>
                  <a:schemeClr val="tx1"/>
                </a:solidFill>
              </a:rPr>
              <a:t>η</a:t>
            </a:r>
            <a:r>
              <a:rPr lang="el-GR" sz="1800" b="1" dirty="0">
                <a:solidFill>
                  <a:schemeClr val="tx1"/>
                </a:solidFill>
              </a:rPr>
              <a:t> Δ.Ε: </a:t>
            </a:r>
            <a:r>
              <a:rPr lang="el-GR" sz="1800" dirty="0">
                <a:solidFill>
                  <a:schemeClr val="tx1"/>
                </a:solidFill>
              </a:rPr>
              <a:t>Γνωριμία με βασικές έννοιες της </a:t>
            </a:r>
            <a:r>
              <a:rPr lang="en-US" sz="1800" dirty="0">
                <a:solidFill>
                  <a:schemeClr val="tx1"/>
                </a:solidFill>
              </a:rPr>
              <a:t>Braille</a:t>
            </a:r>
          </a:p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chemeClr val="tx1"/>
                </a:solidFill>
              </a:rPr>
              <a:t>2</a:t>
            </a:r>
            <a:r>
              <a:rPr lang="el-GR" sz="1800" b="1" baseline="30000" dirty="0">
                <a:solidFill>
                  <a:schemeClr val="tx1"/>
                </a:solidFill>
              </a:rPr>
              <a:t>η</a:t>
            </a:r>
            <a:r>
              <a:rPr lang="el-GR" sz="1800" b="1" dirty="0">
                <a:solidFill>
                  <a:schemeClr val="tx1"/>
                </a:solidFill>
              </a:rPr>
              <a:t> Δ.Ε: </a:t>
            </a:r>
            <a:r>
              <a:rPr lang="el-GR" sz="1800" dirty="0">
                <a:solidFill>
                  <a:schemeClr val="tx1"/>
                </a:solidFill>
              </a:rPr>
              <a:t>Το αλφάβητο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tx1"/>
                </a:solidFill>
              </a:rPr>
              <a:t>3</a:t>
            </a:r>
            <a:r>
              <a:rPr lang="el-GR" sz="1800" b="1" baseline="30000" dirty="0">
                <a:solidFill>
                  <a:schemeClr val="tx1"/>
                </a:solidFill>
              </a:rPr>
              <a:t>η</a:t>
            </a:r>
            <a:r>
              <a:rPr lang="el-GR" sz="1800" b="1" dirty="0">
                <a:solidFill>
                  <a:schemeClr val="tx1"/>
                </a:solidFill>
              </a:rPr>
              <a:t> Δ.Ε: </a:t>
            </a:r>
            <a:r>
              <a:rPr lang="el-GR" sz="1800" dirty="0">
                <a:solidFill>
                  <a:schemeClr val="tx1"/>
                </a:solidFill>
              </a:rPr>
              <a:t>Αριθμοί &amp; Σύμβολα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tx1"/>
                </a:solidFill>
              </a:rPr>
              <a:t>4</a:t>
            </a:r>
            <a:r>
              <a:rPr lang="el-GR" sz="1800" b="1" baseline="30000" dirty="0">
                <a:solidFill>
                  <a:schemeClr val="tx1"/>
                </a:solidFill>
              </a:rPr>
              <a:t>η</a:t>
            </a:r>
            <a:r>
              <a:rPr lang="el-GR" sz="1800" b="1" dirty="0">
                <a:solidFill>
                  <a:schemeClr val="tx1"/>
                </a:solidFill>
              </a:rPr>
              <a:t> Δ.Ε: </a:t>
            </a:r>
            <a:r>
              <a:rPr lang="el-GR" sz="1800" dirty="0">
                <a:solidFill>
                  <a:schemeClr val="tx1"/>
                </a:solidFill>
              </a:rPr>
              <a:t>Γενικοί Κανόνες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6. Δημιουργία Εκπαιδευτικού Υλικού</a:t>
            </a:r>
            <a:r>
              <a:rPr lang="en-US" sz="3600" dirty="0"/>
              <a:t> (2/3)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FD1B6902-4136-DB22-D84D-2CCE1A34F88D}"/>
              </a:ext>
            </a:extLst>
          </p:cNvPr>
          <p:cNvSpPr/>
          <p:nvPr/>
        </p:nvSpPr>
        <p:spPr>
          <a:xfrm>
            <a:off x="2195736" y="1364161"/>
            <a:ext cx="5328592" cy="765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i="1" dirty="0"/>
              <a:t>ΑΡΧΕΣ ΑΝΑΠΤΥΞΗΣ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07E1E2E4-5CDD-6497-257D-F0FFC49E906C}"/>
              </a:ext>
            </a:extLst>
          </p:cNvPr>
          <p:cNvSpPr/>
          <p:nvPr/>
        </p:nvSpPr>
        <p:spPr>
          <a:xfrm>
            <a:off x="1613593" y="2360579"/>
            <a:ext cx="3096344" cy="16705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i="1" u="sng" dirty="0">
                <a:solidFill>
                  <a:srgbClr val="0070C0"/>
                </a:solidFill>
              </a:rPr>
              <a:t>Αρχές Εκπαίδευσης Ενηλίκων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Έννοια μάθησης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Αυτονομία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Χειραφέτηση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600" dirty="0">
                <a:solidFill>
                  <a:schemeClr val="tx1"/>
                </a:solidFill>
              </a:rPr>
              <a:t>Προσανατολισμός στις ανάγκες και τα ενδιαφέροντα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E2B29A49-8937-5871-DCD4-0BE8D35D85A8}"/>
              </a:ext>
            </a:extLst>
          </p:cNvPr>
          <p:cNvSpPr/>
          <p:nvPr/>
        </p:nvSpPr>
        <p:spPr>
          <a:xfrm>
            <a:off x="4716016" y="2360579"/>
            <a:ext cx="3096344" cy="16705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u="sng" dirty="0">
                <a:solidFill>
                  <a:srgbClr val="0070C0"/>
                </a:solidFill>
              </a:rPr>
              <a:t>Διδακτική της </a:t>
            </a:r>
            <a:r>
              <a:rPr lang="en-US" sz="1800" i="1" u="sng" dirty="0">
                <a:solidFill>
                  <a:srgbClr val="0070C0"/>
                </a:solidFill>
              </a:rPr>
              <a:t>Braille</a:t>
            </a:r>
            <a:endParaRPr lang="el-GR" sz="1800" i="1" u="sng" dirty="0">
              <a:solidFill>
                <a:srgbClr val="0070C0"/>
              </a:solidFill>
            </a:endParaRP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Κώδικας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Συμβολογραφία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Χαρακτηριστικά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Γραφομηχανή 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7E8356EE-50E8-ECBD-E09F-504CC458DAFF}"/>
              </a:ext>
            </a:extLst>
          </p:cNvPr>
          <p:cNvSpPr/>
          <p:nvPr/>
        </p:nvSpPr>
        <p:spPr>
          <a:xfrm>
            <a:off x="1626608" y="4035931"/>
            <a:ext cx="3096344" cy="16705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u="sng" dirty="0">
                <a:solidFill>
                  <a:srgbClr val="0070C0"/>
                </a:solidFill>
              </a:rPr>
              <a:t>Θεωρίες Μάθησης</a:t>
            </a:r>
            <a:endParaRPr lang="en-US" sz="1800" i="1" u="sng" dirty="0">
              <a:solidFill>
                <a:srgbClr val="0070C0"/>
              </a:solidFill>
            </a:endParaRP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Συμπεριφορισμός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Γνωστικές Θεωρίες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Κοινωνικός </a:t>
            </a:r>
            <a:r>
              <a:rPr lang="el-GR" sz="1800" dirty="0" err="1">
                <a:solidFill>
                  <a:schemeClr val="tx1"/>
                </a:solidFill>
              </a:rPr>
              <a:t>Εποικοδομισμός</a:t>
            </a:r>
            <a:r>
              <a:rPr lang="el-GR" sz="1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1734C81D-ECD4-72C1-0C6F-480F8B87154D}"/>
              </a:ext>
            </a:extLst>
          </p:cNvPr>
          <p:cNvSpPr/>
          <p:nvPr/>
        </p:nvSpPr>
        <p:spPr>
          <a:xfrm>
            <a:off x="4716016" y="4035931"/>
            <a:ext cx="3096344" cy="16705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i="1" u="sng" dirty="0">
                <a:solidFill>
                  <a:srgbClr val="0070C0"/>
                </a:solidFill>
              </a:rPr>
              <a:t>Αρχές Σχεδιασμού Ε.Υ για την εξαε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Αρχές </a:t>
            </a:r>
            <a:r>
              <a:rPr lang="en-US" sz="1800" dirty="0">
                <a:solidFill>
                  <a:schemeClr val="tx1"/>
                </a:solidFill>
              </a:rPr>
              <a:t>Holmberg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el-GR" sz="1800" dirty="0">
                <a:solidFill>
                  <a:schemeClr val="tx1"/>
                </a:solidFill>
              </a:rPr>
              <a:t>Αρχές Πολυμεσικής Μάθησης- </a:t>
            </a:r>
            <a:r>
              <a:rPr lang="en-US" sz="1800" dirty="0">
                <a:solidFill>
                  <a:schemeClr val="tx1"/>
                </a:solidFill>
              </a:rPr>
              <a:t>Mayer</a:t>
            </a:r>
            <a:endParaRPr lang="el-G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2639</TotalTime>
  <Words>1207</Words>
  <Application>Microsoft Office PowerPoint</Application>
  <PresentationFormat>Προβολή στην οθόνη (4:3)</PresentationFormat>
  <Paragraphs>163</Paragraphs>
  <Slides>18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6" baseType="lpstr">
      <vt:lpstr>Arial</vt:lpstr>
      <vt:lpstr>Book Antiqua</vt:lpstr>
      <vt:lpstr>Calibri</vt:lpstr>
      <vt:lpstr>Calibri Light</vt:lpstr>
      <vt:lpstr>Courier New</vt:lpstr>
      <vt:lpstr>Times New Roman</vt:lpstr>
      <vt:lpstr>Wingdings</vt:lpstr>
      <vt:lpstr>Θέμα του Office</vt:lpstr>
      <vt:lpstr>Παρουσίαση του PowerPoint</vt:lpstr>
      <vt:lpstr>  Ευχαριστίες</vt:lpstr>
      <vt:lpstr>1. Σκοπός </vt:lpstr>
      <vt:lpstr>2. Συνεισφορά της διπλωματικής</vt:lpstr>
      <vt:lpstr>3. Ερευνητικά Ερωτήματα </vt:lpstr>
      <vt:lpstr>4. Δομή της εργασίας</vt:lpstr>
      <vt:lpstr>5. Θεωρητικό Πλαίσιο</vt:lpstr>
      <vt:lpstr> 6. Δημιουργία Εκπαιδευτικού Υλικού (1/3)</vt:lpstr>
      <vt:lpstr> 6. Δημιουργία Εκπαιδευτικού Υλικού (2/3)</vt:lpstr>
      <vt:lpstr> 6. Δημιουργία Εκπαιδευτικού Υλικού (3/3)</vt:lpstr>
      <vt:lpstr>7. Αποτίμηση Ε.Υ (1/5) </vt:lpstr>
      <vt:lpstr>7. Αποτίμηση Ε.Υ (2/5)</vt:lpstr>
      <vt:lpstr>7. Αποτίμηση Ε.Υ (3/5)</vt:lpstr>
      <vt:lpstr>7. Αποτίμηση Ε.Υ (4/5)</vt:lpstr>
      <vt:lpstr>7. Αποτίμηση Ε.Υ (5/5)</vt:lpstr>
      <vt:lpstr>8. Συμπεράσματα (1/2)</vt:lpstr>
      <vt:lpstr>8. Συμπεράσματα (2/2)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1688</cp:revision>
  <dcterms:created xsi:type="dcterms:W3CDTF">2003-10-16T17:37:47Z</dcterms:created>
  <dcterms:modified xsi:type="dcterms:W3CDTF">2022-11-23T08:39:30Z</dcterms:modified>
</cp:coreProperties>
</file>