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4"/>
  </p:notesMasterIdLst>
  <p:sldIdLst>
    <p:sldId id="1482" r:id="rId2"/>
    <p:sldId id="2023" r:id="rId3"/>
    <p:sldId id="2013" r:id="rId4"/>
    <p:sldId id="2021" r:id="rId5"/>
    <p:sldId id="2014" r:id="rId6"/>
    <p:sldId id="2020" r:id="rId7"/>
    <p:sldId id="2012" r:id="rId8"/>
    <p:sldId id="2040" r:id="rId9"/>
    <p:sldId id="2028" r:id="rId10"/>
    <p:sldId id="2041" r:id="rId11"/>
    <p:sldId id="2015" r:id="rId12"/>
    <p:sldId id="2045" r:id="rId13"/>
    <p:sldId id="2044" r:id="rId14"/>
    <p:sldId id="2031" r:id="rId15"/>
    <p:sldId id="2032" r:id="rId16"/>
    <p:sldId id="2046" r:id="rId17"/>
    <p:sldId id="2034" r:id="rId18"/>
    <p:sldId id="2048" r:id="rId19"/>
    <p:sldId id="2047" r:id="rId20"/>
    <p:sldId id="2049" r:id="rId21"/>
    <p:sldId id="2037" r:id="rId22"/>
    <p:sldId id="2019" r:id="rId23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343"/>
    <a:srgbClr val="931B1B"/>
    <a:srgbClr val="FFAD5B"/>
    <a:srgbClr val="EDBE9B"/>
    <a:srgbClr val="90CCAF"/>
    <a:srgbClr val="FFA54B"/>
    <a:srgbClr val="FFFFCC"/>
    <a:srgbClr val="ADDB7B"/>
    <a:srgbClr val="F4F694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8121" autoAdjust="0"/>
  </p:normalViewPr>
  <p:slideViewPr>
    <p:cSldViewPr>
      <p:cViewPr varScale="1">
        <p:scale>
          <a:sx n="83" d="100"/>
          <a:sy n="83" d="100"/>
        </p:scale>
        <p:origin x="797" y="8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wgw vamv" userId="51841105e7fbfe3b" providerId="LiveId" clId="{89F65837-2325-45C7-A133-3ED2EF74B1C4}"/>
    <pc:docChg chg="undo custSel modSld">
      <pc:chgData name="gwgw vamv" userId="51841105e7fbfe3b" providerId="LiveId" clId="{89F65837-2325-45C7-A133-3ED2EF74B1C4}" dt="2022-11-16T11:32:58.977" v="12" actId="207"/>
      <pc:docMkLst>
        <pc:docMk/>
      </pc:docMkLst>
      <pc:sldChg chg="modSp mod">
        <pc:chgData name="gwgw vamv" userId="51841105e7fbfe3b" providerId="LiveId" clId="{89F65837-2325-45C7-A133-3ED2EF74B1C4}" dt="2022-11-16T11:32:20.393" v="1" actId="207"/>
        <pc:sldMkLst>
          <pc:docMk/>
          <pc:sldMk cId="426968294" sldId="2037"/>
        </pc:sldMkLst>
        <pc:graphicFrameChg chg="modGraphic">
          <ac:chgData name="gwgw vamv" userId="51841105e7fbfe3b" providerId="LiveId" clId="{89F65837-2325-45C7-A133-3ED2EF74B1C4}" dt="2022-11-16T11:32:20.393" v="1" actId="207"/>
          <ac:graphicFrameMkLst>
            <pc:docMk/>
            <pc:sldMk cId="426968294" sldId="2037"/>
            <ac:graphicFrameMk id="6" creationId="{209188AF-8326-0F01-40A7-58980C8A345F}"/>
          </ac:graphicFrameMkLst>
        </pc:graphicFrameChg>
      </pc:sldChg>
      <pc:sldChg chg="modSp mod">
        <pc:chgData name="gwgw vamv" userId="51841105e7fbfe3b" providerId="LiveId" clId="{89F65837-2325-45C7-A133-3ED2EF74B1C4}" dt="2022-11-16T11:32:58.977" v="12" actId="207"/>
        <pc:sldMkLst>
          <pc:docMk/>
          <pc:sldMk cId="3232494936" sldId="2045"/>
        </pc:sldMkLst>
        <pc:spChg chg="mod">
          <ac:chgData name="gwgw vamv" userId="51841105e7fbfe3b" providerId="LiveId" clId="{89F65837-2325-45C7-A133-3ED2EF74B1C4}" dt="2022-11-16T11:32:58.977" v="12" actId="207"/>
          <ac:spMkLst>
            <pc:docMk/>
            <pc:sldMk cId="3232494936" sldId="2045"/>
            <ac:spMk id="3" creationId="{41D8C15B-7904-0C02-E03A-E9AD3BF43A4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DF1129-787D-4E59-A47F-5E0A5C8669D1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GB"/>
        </a:p>
      </dgm:t>
    </dgm:pt>
    <dgm:pt modelId="{30E4C437-6C84-409E-816F-A5D8207ABF14}">
      <dgm:prSet phldrT="[Κείμενο]"/>
      <dgm:spPr>
        <a:solidFill>
          <a:srgbClr val="931B1B"/>
        </a:solidFill>
      </dgm:spPr>
      <dgm:t>
        <a:bodyPr/>
        <a:lstStyle/>
        <a:p>
          <a:r>
            <a:rPr lang="el-GR" dirty="0" err="1"/>
            <a:t>εξΑΕ</a:t>
          </a:r>
          <a:endParaRPr lang="en-GB" dirty="0"/>
        </a:p>
      </dgm:t>
    </dgm:pt>
    <dgm:pt modelId="{71F07448-1B5F-483F-BEF4-D08E93D45F57}" type="parTrans" cxnId="{551D6253-3BD0-45DF-9ED6-144AA94C5966}">
      <dgm:prSet/>
      <dgm:spPr/>
      <dgm:t>
        <a:bodyPr/>
        <a:lstStyle/>
        <a:p>
          <a:endParaRPr lang="en-GB"/>
        </a:p>
      </dgm:t>
    </dgm:pt>
    <dgm:pt modelId="{F16D659C-DE81-48C4-AE4C-47DE207CE186}" type="sibTrans" cxnId="{551D6253-3BD0-45DF-9ED6-144AA94C5966}">
      <dgm:prSet/>
      <dgm:spPr/>
      <dgm:t>
        <a:bodyPr/>
        <a:lstStyle/>
        <a:p>
          <a:endParaRPr lang="en-GB"/>
        </a:p>
      </dgm:t>
    </dgm:pt>
    <dgm:pt modelId="{A4299F8F-E474-491B-8293-EAD4753DD3CF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Βασικές θεωρίες - Έννοιες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0354B90-BF40-413F-BD66-98DD6979A631}" type="parTrans" cxnId="{8464B36D-F026-413A-A3A2-4F89E6A1FF17}">
      <dgm:prSet/>
      <dgm:spPr/>
      <dgm:t>
        <a:bodyPr/>
        <a:lstStyle/>
        <a:p>
          <a:endParaRPr lang="en-GB"/>
        </a:p>
      </dgm:t>
    </dgm:pt>
    <dgm:pt modelId="{98BE6221-042F-4729-A8E5-DCBAEC857AEC}" type="sibTrans" cxnId="{8464B36D-F026-413A-A3A2-4F89E6A1FF17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8FA79FCB-031A-419A-A5AB-5807DCC77C43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Σχολική </a:t>
          </a:r>
          <a:r>
            <a:rPr lang="el-GR" sz="2200" b="1" spc="-150" dirty="0" err="1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εξΑΕ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143A204-CB48-4BCA-8596-9C7E3BFF50A7}" type="parTrans" cxnId="{69256CF9-3AC2-498B-8D71-973046E7833D}">
      <dgm:prSet/>
      <dgm:spPr/>
      <dgm:t>
        <a:bodyPr/>
        <a:lstStyle/>
        <a:p>
          <a:endParaRPr lang="en-GB"/>
        </a:p>
      </dgm:t>
    </dgm:pt>
    <dgm:pt modelId="{DEDEF8DE-5660-4562-BFE8-23F77BFF8485}" type="sibTrans" cxnId="{69256CF9-3AC2-498B-8D71-973046E7833D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C6C1404D-C135-47D0-B077-73319300E477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Ρόλος Εκπαιδευτικού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1A3646B-F13E-46A9-8F4A-260736433A41}" type="parTrans" cxnId="{75253D58-6830-4CE8-802F-CD6157CF8169}">
      <dgm:prSet/>
      <dgm:spPr/>
      <dgm:t>
        <a:bodyPr/>
        <a:lstStyle/>
        <a:p>
          <a:endParaRPr lang="en-GB"/>
        </a:p>
      </dgm:t>
    </dgm:pt>
    <dgm:pt modelId="{6CAA815B-5A80-4045-8FB3-9C8B8308BDD8}" type="sibTrans" cxnId="{75253D58-6830-4CE8-802F-CD6157CF816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03475818-2451-4553-87FC-820998977D0B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Σύγχρονη – Ασύγχρονη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54F2CA4-9C0A-4F39-B7B4-2699A51D78F4}" type="parTrans" cxnId="{609B218B-68F4-421B-9FB3-CB414BF15978}">
      <dgm:prSet/>
      <dgm:spPr/>
      <dgm:t>
        <a:bodyPr/>
        <a:lstStyle/>
        <a:p>
          <a:endParaRPr lang="en-GB"/>
        </a:p>
      </dgm:t>
    </dgm:pt>
    <dgm:pt modelId="{5B974AC7-4D8F-4380-89B8-E6712B0911BE}" type="sibTrans" cxnId="{609B218B-68F4-421B-9FB3-CB414BF15978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CF45972B-5ACC-4A68-BB14-FBBC2EDA75B1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kern="1200" spc="-150" dirty="0"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Αυτοδύναμη-</a:t>
          </a:r>
          <a:r>
            <a:rPr lang="el-GR" sz="2200" b="1" i="1" kern="1200" dirty="0"/>
            <a:t> </a:t>
          </a:r>
          <a:r>
            <a:rPr lang="el-GR" sz="2200" b="1" kern="1200" spc="-150" dirty="0"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Συμπληρωματική-</a:t>
          </a:r>
          <a:r>
            <a:rPr lang="el-GR" sz="2200" b="1" i="1" kern="1200" dirty="0"/>
            <a:t> </a:t>
          </a:r>
          <a:r>
            <a:rPr lang="el-GR" sz="2200" b="1" kern="1200" spc="-150" dirty="0"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Μικτή</a:t>
          </a:r>
        </a:p>
      </dgm:t>
    </dgm:pt>
    <dgm:pt modelId="{E8C7F68B-BFFB-46ED-94DB-F9D40A4E9CD5}" type="parTrans" cxnId="{A2D546D6-FB7D-47D5-9A45-DD3FEB8F4C79}">
      <dgm:prSet/>
      <dgm:spPr/>
      <dgm:t>
        <a:bodyPr/>
        <a:lstStyle/>
        <a:p>
          <a:endParaRPr lang="en-GB"/>
        </a:p>
      </dgm:t>
    </dgm:pt>
    <dgm:pt modelId="{A5654E18-6D43-4EA2-B533-FF6C097FC66D}" type="sibTrans" cxnId="{A2D546D6-FB7D-47D5-9A45-DD3FEB8F4C7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03082130-8A7E-460F-9B8A-50D5E25EE85C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ΕΥ στη Σχολική </a:t>
          </a:r>
          <a:r>
            <a:rPr lang="el-GR" sz="2200" b="1" spc="-150" dirty="0" err="1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εξΑΕ</a:t>
          </a:r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endParaRPr lang="en-GB" sz="28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8C86DFA-E65A-4FA7-97B5-1716B34F59A8}" type="parTrans" cxnId="{5EF100A2-F950-46B2-BFD2-838CC966A6BB}">
      <dgm:prSet/>
      <dgm:spPr/>
      <dgm:t>
        <a:bodyPr/>
        <a:lstStyle/>
        <a:p>
          <a:endParaRPr lang="en-GB"/>
        </a:p>
      </dgm:t>
    </dgm:pt>
    <dgm:pt modelId="{AA5F2A4C-808D-400A-A2C1-C1A49080113C}" type="sibTrans" cxnId="{5EF100A2-F950-46B2-BFD2-838CC966A6BB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EA4F1A52-5AE9-41F5-A9F8-1905D4DF3010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Αρχές </a:t>
          </a:r>
          <a:r>
            <a:rPr lang="el-GR" sz="2200" b="1" spc="-150" dirty="0" err="1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Πολυμεσικής</a:t>
          </a:r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Μάθησης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AC7853B-6180-4D7F-A34E-30BDAA07131D}" type="parTrans" cxnId="{25357571-780D-4B01-901C-452A5FC21CD5}">
      <dgm:prSet/>
      <dgm:spPr/>
      <dgm:t>
        <a:bodyPr/>
        <a:lstStyle/>
        <a:p>
          <a:endParaRPr lang="en-GB"/>
        </a:p>
      </dgm:t>
    </dgm:pt>
    <dgm:pt modelId="{33834D23-BC33-47FF-A796-60CF93CA6280}" type="sibTrans" cxnId="{25357571-780D-4B01-901C-452A5FC21CD5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10A47224-26B7-4AFC-BA77-20F6FC46B8ED}" type="pres">
      <dgm:prSet presAssocID="{9EDF1129-787D-4E59-A47F-5E0A5C8669D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762BD43-F88D-4DFE-B0AC-77F71231907B}" type="pres">
      <dgm:prSet presAssocID="{30E4C437-6C84-409E-816F-A5D8207ABF14}" presName="centerShape" presStyleLbl="node0" presStyleIdx="0" presStyleCnt="1" custScaleX="137988"/>
      <dgm:spPr/>
    </dgm:pt>
    <dgm:pt modelId="{56E88155-1305-4818-A738-3B7EBB070D02}" type="pres">
      <dgm:prSet presAssocID="{A4299F8F-E474-491B-8293-EAD4753DD3CF}" presName="node" presStyleLbl="node1" presStyleIdx="0" presStyleCnt="7" custScaleX="240672" custScaleY="111887" custRadScaleRad="102272" custRadScaleInc="26658">
        <dgm:presLayoutVars>
          <dgm:bulletEnabled val="1"/>
        </dgm:presLayoutVars>
      </dgm:prSet>
      <dgm:spPr/>
    </dgm:pt>
    <dgm:pt modelId="{771AA67C-66AE-40A6-ADE7-023B5D60A08F}" type="pres">
      <dgm:prSet presAssocID="{A4299F8F-E474-491B-8293-EAD4753DD3CF}" presName="dummy" presStyleCnt="0"/>
      <dgm:spPr/>
    </dgm:pt>
    <dgm:pt modelId="{25A11FDE-C1D2-4D65-BB73-DE096A26A15A}" type="pres">
      <dgm:prSet presAssocID="{98BE6221-042F-4729-A8E5-DCBAEC857AEC}" presName="sibTrans" presStyleLbl="sibTrans2D1" presStyleIdx="0" presStyleCnt="7"/>
      <dgm:spPr/>
    </dgm:pt>
    <dgm:pt modelId="{8550F7F5-84DB-425E-AFC9-9E745449D0AB}" type="pres">
      <dgm:prSet presAssocID="{8FA79FCB-031A-419A-A5AB-5807DCC77C43}" presName="node" presStyleLbl="node1" presStyleIdx="1" presStyleCnt="7" custScaleX="208193" custScaleY="119633" custRadScaleRad="149495" custRadScaleInc="62366">
        <dgm:presLayoutVars>
          <dgm:bulletEnabled val="1"/>
        </dgm:presLayoutVars>
      </dgm:prSet>
      <dgm:spPr/>
    </dgm:pt>
    <dgm:pt modelId="{5FD9256D-8F2D-4691-B4C8-D46633619298}" type="pres">
      <dgm:prSet presAssocID="{8FA79FCB-031A-419A-A5AB-5807DCC77C43}" presName="dummy" presStyleCnt="0"/>
      <dgm:spPr/>
    </dgm:pt>
    <dgm:pt modelId="{B35ABEA8-B3DE-4716-83DF-15B52249DE64}" type="pres">
      <dgm:prSet presAssocID="{DEDEF8DE-5660-4562-BFE8-23F77BFF8485}" presName="sibTrans" presStyleLbl="sibTrans2D1" presStyleIdx="1" presStyleCnt="7"/>
      <dgm:spPr/>
    </dgm:pt>
    <dgm:pt modelId="{DFF69D93-A49C-4CFD-A5A8-F61222AF293D}" type="pres">
      <dgm:prSet presAssocID="{C6C1404D-C135-47D0-B077-73319300E477}" presName="node" presStyleLbl="node1" presStyleIdx="2" presStyleCnt="7" custScaleX="223251" custScaleY="109548" custRadScaleRad="136688" custRadScaleInc="-49889">
        <dgm:presLayoutVars>
          <dgm:bulletEnabled val="1"/>
        </dgm:presLayoutVars>
      </dgm:prSet>
      <dgm:spPr/>
    </dgm:pt>
    <dgm:pt modelId="{E96F50BB-1F0B-4FA8-BEF4-BE5AB9F3C36B}" type="pres">
      <dgm:prSet presAssocID="{C6C1404D-C135-47D0-B077-73319300E477}" presName="dummy" presStyleCnt="0"/>
      <dgm:spPr/>
    </dgm:pt>
    <dgm:pt modelId="{75D69AA0-DD84-4DB9-A37F-709F20706256}" type="pres">
      <dgm:prSet presAssocID="{6CAA815B-5A80-4045-8FB3-9C8B8308BDD8}" presName="sibTrans" presStyleLbl="sibTrans2D1" presStyleIdx="2" presStyleCnt="7"/>
      <dgm:spPr/>
    </dgm:pt>
    <dgm:pt modelId="{8F6E2F77-F052-4D95-919D-DF506A0483B8}" type="pres">
      <dgm:prSet presAssocID="{03475818-2451-4553-87FC-820998977D0B}" presName="node" presStyleLbl="node1" presStyleIdx="3" presStyleCnt="7" custScaleX="220770" custScaleY="118330" custRadScaleRad="123917" custRadScaleInc="-102023">
        <dgm:presLayoutVars>
          <dgm:bulletEnabled val="1"/>
        </dgm:presLayoutVars>
      </dgm:prSet>
      <dgm:spPr/>
    </dgm:pt>
    <dgm:pt modelId="{1DA73B37-B338-4603-A923-15C304F71F2A}" type="pres">
      <dgm:prSet presAssocID="{03475818-2451-4553-87FC-820998977D0B}" presName="dummy" presStyleCnt="0"/>
      <dgm:spPr/>
    </dgm:pt>
    <dgm:pt modelId="{9F3C9F10-A16E-4222-A1E7-4BE4D92AF7CD}" type="pres">
      <dgm:prSet presAssocID="{5B974AC7-4D8F-4380-89B8-E6712B0911BE}" presName="sibTrans" presStyleLbl="sibTrans2D1" presStyleIdx="3" presStyleCnt="7"/>
      <dgm:spPr/>
    </dgm:pt>
    <dgm:pt modelId="{B2C3EAF8-7C82-489E-9037-D0213FBAEBC3}" type="pres">
      <dgm:prSet presAssocID="{CF45972B-5ACC-4A68-BB14-FBBC2EDA75B1}" presName="node" presStyleLbl="node1" presStyleIdx="4" presStyleCnt="7" custScaleX="268371" custScaleY="115203" custRadScaleRad="112196" custRadScaleInc="59610">
        <dgm:presLayoutVars>
          <dgm:bulletEnabled val="1"/>
        </dgm:presLayoutVars>
      </dgm:prSet>
      <dgm:spPr/>
    </dgm:pt>
    <dgm:pt modelId="{9270F86B-8B60-4D0E-99ED-73172EE87A44}" type="pres">
      <dgm:prSet presAssocID="{CF45972B-5ACC-4A68-BB14-FBBC2EDA75B1}" presName="dummy" presStyleCnt="0"/>
      <dgm:spPr/>
    </dgm:pt>
    <dgm:pt modelId="{50570149-D602-4A74-A472-1F4A9A888B17}" type="pres">
      <dgm:prSet presAssocID="{A5654E18-6D43-4EA2-B533-FF6C097FC66D}" presName="sibTrans" presStyleLbl="sibTrans2D1" presStyleIdx="4" presStyleCnt="7"/>
      <dgm:spPr/>
    </dgm:pt>
    <dgm:pt modelId="{AC3CB020-9BE8-4015-BB96-F43FC9F16C7F}" type="pres">
      <dgm:prSet presAssocID="{03082130-8A7E-460F-9B8A-50D5E25EE85C}" presName="node" presStyleLbl="node1" presStyleIdx="5" presStyleCnt="7" custScaleX="225439" custScaleY="111830" custRadScaleRad="137380" custRadScaleInc="30821">
        <dgm:presLayoutVars>
          <dgm:bulletEnabled val="1"/>
        </dgm:presLayoutVars>
      </dgm:prSet>
      <dgm:spPr/>
    </dgm:pt>
    <dgm:pt modelId="{6431965C-F2E2-48CE-B1EB-57FD016A78F0}" type="pres">
      <dgm:prSet presAssocID="{03082130-8A7E-460F-9B8A-50D5E25EE85C}" presName="dummy" presStyleCnt="0"/>
      <dgm:spPr/>
    </dgm:pt>
    <dgm:pt modelId="{6A1CEABE-1854-4A25-8856-33254CC50868}" type="pres">
      <dgm:prSet presAssocID="{AA5F2A4C-808D-400A-A2C1-C1A49080113C}" presName="sibTrans" presStyleLbl="sibTrans2D1" presStyleIdx="5" presStyleCnt="7"/>
      <dgm:spPr/>
    </dgm:pt>
    <dgm:pt modelId="{F482D9FE-7FC3-4FE0-AAAE-E72F4A784140}" type="pres">
      <dgm:prSet presAssocID="{EA4F1A52-5AE9-41F5-A9F8-1905D4DF3010}" presName="node" presStyleLbl="node1" presStyleIdx="6" presStyleCnt="7" custScaleX="225364" custScaleY="115392" custRadScaleRad="140682" custRadScaleInc="-53208">
        <dgm:presLayoutVars>
          <dgm:bulletEnabled val="1"/>
        </dgm:presLayoutVars>
      </dgm:prSet>
      <dgm:spPr/>
    </dgm:pt>
    <dgm:pt modelId="{AE7050EE-3A40-45EC-A763-124221377006}" type="pres">
      <dgm:prSet presAssocID="{EA4F1A52-5AE9-41F5-A9F8-1905D4DF3010}" presName="dummy" presStyleCnt="0"/>
      <dgm:spPr/>
    </dgm:pt>
    <dgm:pt modelId="{08ABE74C-2B0D-4BA2-93EE-FB540B68146D}" type="pres">
      <dgm:prSet presAssocID="{33834D23-BC33-47FF-A796-60CF93CA6280}" presName="sibTrans" presStyleLbl="sibTrans2D1" presStyleIdx="6" presStyleCnt="7"/>
      <dgm:spPr/>
    </dgm:pt>
  </dgm:ptLst>
  <dgm:cxnLst>
    <dgm:cxn modelId="{7654FB06-289B-4EA1-8E16-A2B248767903}" type="presOf" srcId="{03082130-8A7E-460F-9B8A-50D5E25EE85C}" destId="{AC3CB020-9BE8-4015-BB96-F43FC9F16C7F}" srcOrd="0" destOrd="0" presId="urn:microsoft.com/office/officeart/2005/8/layout/radial6"/>
    <dgm:cxn modelId="{32EE4F18-B928-4A63-8B31-DAA8E35B8E58}" type="presOf" srcId="{6CAA815B-5A80-4045-8FB3-9C8B8308BDD8}" destId="{75D69AA0-DD84-4DB9-A37F-709F20706256}" srcOrd="0" destOrd="0" presId="urn:microsoft.com/office/officeart/2005/8/layout/radial6"/>
    <dgm:cxn modelId="{F756D728-ED3F-4849-B5D0-96C3F9288A6F}" type="presOf" srcId="{03475818-2451-4553-87FC-820998977D0B}" destId="{8F6E2F77-F052-4D95-919D-DF506A0483B8}" srcOrd="0" destOrd="0" presId="urn:microsoft.com/office/officeart/2005/8/layout/radial6"/>
    <dgm:cxn modelId="{C4176829-412E-4FD5-9542-F1E5DDA6E121}" type="presOf" srcId="{CF45972B-5ACC-4A68-BB14-FBBC2EDA75B1}" destId="{B2C3EAF8-7C82-489E-9037-D0213FBAEBC3}" srcOrd="0" destOrd="0" presId="urn:microsoft.com/office/officeart/2005/8/layout/radial6"/>
    <dgm:cxn modelId="{A02A6C44-6B1D-4637-AD7E-7873C096D60B}" type="presOf" srcId="{A5654E18-6D43-4EA2-B533-FF6C097FC66D}" destId="{50570149-D602-4A74-A472-1F4A9A888B17}" srcOrd="0" destOrd="0" presId="urn:microsoft.com/office/officeart/2005/8/layout/radial6"/>
    <dgm:cxn modelId="{7F9D2A4D-88DC-4991-A209-20E079FB4CDB}" type="presOf" srcId="{8FA79FCB-031A-419A-A5AB-5807DCC77C43}" destId="{8550F7F5-84DB-425E-AFC9-9E745449D0AB}" srcOrd="0" destOrd="0" presId="urn:microsoft.com/office/officeart/2005/8/layout/radial6"/>
    <dgm:cxn modelId="{8464B36D-F026-413A-A3A2-4F89E6A1FF17}" srcId="{30E4C437-6C84-409E-816F-A5D8207ABF14}" destId="{A4299F8F-E474-491B-8293-EAD4753DD3CF}" srcOrd="0" destOrd="0" parTransId="{B0354B90-BF40-413F-BD66-98DD6979A631}" sibTransId="{98BE6221-042F-4729-A8E5-DCBAEC857AEC}"/>
    <dgm:cxn modelId="{B7BBF94E-B265-4F91-B1CB-5955BD1CD48A}" type="presOf" srcId="{98BE6221-042F-4729-A8E5-DCBAEC857AEC}" destId="{25A11FDE-C1D2-4D65-BB73-DE096A26A15A}" srcOrd="0" destOrd="0" presId="urn:microsoft.com/office/officeart/2005/8/layout/radial6"/>
    <dgm:cxn modelId="{25357571-780D-4B01-901C-452A5FC21CD5}" srcId="{30E4C437-6C84-409E-816F-A5D8207ABF14}" destId="{EA4F1A52-5AE9-41F5-A9F8-1905D4DF3010}" srcOrd="6" destOrd="0" parTransId="{3AC7853B-6180-4D7F-A34E-30BDAA07131D}" sibTransId="{33834D23-BC33-47FF-A796-60CF93CA6280}"/>
    <dgm:cxn modelId="{551D6253-3BD0-45DF-9ED6-144AA94C5966}" srcId="{9EDF1129-787D-4E59-A47F-5E0A5C8669D1}" destId="{30E4C437-6C84-409E-816F-A5D8207ABF14}" srcOrd="0" destOrd="0" parTransId="{71F07448-1B5F-483F-BEF4-D08E93D45F57}" sibTransId="{F16D659C-DE81-48C4-AE4C-47DE207CE186}"/>
    <dgm:cxn modelId="{75253D58-6830-4CE8-802F-CD6157CF8169}" srcId="{30E4C437-6C84-409E-816F-A5D8207ABF14}" destId="{C6C1404D-C135-47D0-B077-73319300E477}" srcOrd="2" destOrd="0" parTransId="{E1A3646B-F13E-46A9-8F4A-260736433A41}" sibTransId="{6CAA815B-5A80-4045-8FB3-9C8B8308BDD8}"/>
    <dgm:cxn modelId="{7A47F483-AF95-4E58-92A3-269109AB6BE2}" type="presOf" srcId="{C6C1404D-C135-47D0-B077-73319300E477}" destId="{DFF69D93-A49C-4CFD-A5A8-F61222AF293D}" srcOrd="0" destOrd="0" presId="urn:microsoft.com/office/officeart/2005/8/layout/radial6"/>
    <dgm:cxn modelId="{7D1AC68A-9AB2-4A9F-AB0A-02E6C832BF74}" type="presOf" srcId="{EA4F1A52-5AE9-41F5-A9F8-1905D4DF3010}" destId="{F482D9FE-7FC3-4FE0-AAAE-E72F4A784140}" srcOrd="0" destOrd="0" presId="urn:microsoft.com/office/officeart/2005/8/layout/radial6"/>
    <dgm:cxn modelId="{609B218B-68F4-421B-9FB3-CB414BF15978}" srcId="{30E4C437-6C84-409E-816F-A5D8207ABF14}" destId="{03475818-2451-4553-87FC-820998977D0B}" srcOrd="3" destOrd="0" parTransId="{954F2CA4-9C0A-4F39-B7B4-2699A51D78F4}" sibTransId="{5B974AC7-4D8F-4380-89B8-E6712B0911BE}"/>
    <dgm:cxn modelId="{D32E7292-0944-4FB9-BBE0-B288520D3179}" type="presOf" srcId="{5B974AC7-4D8F-4380-89B8-E6712B0911BE}" destId="{9F3C9F10-A16E-4222-A1E7-4BE4D92AF7CD}" srcOrd="0" destOrd="0" presId="urn:microsoft.com/office/officeart/2005/8/layout/radial6"/>
    <dgm:cxn modelId="{9E556797-4AFF-4F0A-9013-E1E348795B3D}" type="presOf" srcId="{30E4C437-6C84-409E-816F-A5D8207ABF14}" destId="{3762BD43-F88D-4DFE-B0AC-77F71231907B}" srcOrd="0" destOrd="0" presId="urn:microsoft.com/office/officeart/2005/8/layout/radial6"/>
    <dgm:cxn modelId="{B855339E-0937-4FF8-A81F-26529351FDC9}" type="presOf" srcId="{DEDEF8DE-5660-4562-BFE8-23F77BFF8485}" destId="{B35ABEA8-B3DE-4716-83DF-15B52249DE64}" srcOrd="0" destOrd="0" presId="urn:microsoft.com/office/officeart/2005/8/layout/radial6"/>
    <dgm:cxn modelId="{5EF100A2-F950-46B2-BFD2-838CC966A6BB}" srcId="{30E4C437-6C84-409E-816F-A5D8207ABF14}" destId="{03082130-8A7E-460F-9B8A-50D5E25EE85C}" srcOrd="5" destOrd="0" parTransId="{48C86DFA-E65A-4FA7-97B5-1716B34F59A8}" sibTransId="{AA5F2A4C-808D-400A-A2C1-C1A49080113C}"/>
    <dgm:cxn modelId="{B4D38CAB-2D20-4448-86F5-8508ABC58CA7}" type="presOf" srcId="{A4299F8F-E474-491B-8293-EAD4753DD3CF}" destId="{56E88155-1305-4818-A738-3B7EBB070D02}" srcOrd="0" destOrd="0" presId="urn:microsoft.com/office/officeart/2005/8/layout/radial6"/>
    <dgm:cxn modelId="{04A36CC0-D71F-4DE9-AD46-F81EFFDBB8BE}" type="presOf" srcId="{9EDF1129-787D-4E59-A47F-5E0A5C8669D1}" destId="{10A47224-26B7-4AFC-BA77-20F6FC46B8ED}" srcOrd="0" destOrd="0" presId="urn:microsoft.com/office/officeart/2005/8/layout/radial6"/>
    <dgm:cxn modelId="{D6A513C7-D9D5-43CC-B2DF-53932F543092}" type="presOf" srcId="{AA5F2A4C-808D-400A-A2C1-C1A49080113C}" destId="{6A1CEABE-1854-4A25-8856-33254CC50868}" srcOrd="0" destOrd="0" presId="urn:microsoft.com/office/officeart/2005/8/layout/radial6"/>
    <dgm:cxn modelId="{A2D546D6-FB7D-47D5-9A45-DD3FEB8F4C79}" srcId="{30E4C437-6C84-409E-816F-A5D8207ABF14}" destId="{CF45972B-5ACC-4A68-BB14-FBBC2EDA75B1}" srcOrd="4" destOrd="0" parTransId="{E8C7F68B-BFFB-46ED-94DB-F9D40A4E9CD5}" sibTransId="{A5654E18-6D43-4EA2-B533-FF6C097FC66D}"/>
    <dgm:cxn modelId="{DA69E0DC-6F01-4B23-BA2E-847AC711B686}" type="presOf" srcId="{33834D23-BC33-47FF-A796-60CF93CA6280}" destId="{08ABE74C-2B0D-4BA2-93EE-FB540B68146D}" srcOrd="0" destOrd="0" presId="urn:microsoft.com/office/officeart/2005/8/layout/radial6"/>
    <dgm:cxn modelId="{69256CF9-3AC2-498B-8D71-973046E7833D}" srcId="{30E4C437-6C84-409E-816F-A5D8207ABF14}" destId="{8FA79FCB-031A-419A-A5AB-5807DCC77C43}" srcOrd="1" destOrd="0" parTransId="{E143A204-CB48-4BCA-8596-9C7E3BFF50A7}" sibTransId="{DEDEF8DE-5660-4562-BFE8-23F77BFF8485}"/>
    <dgm:cxn modelId="{950FB060-157C-4A46-815F-1531944F4B94}" type="presParOf" srcId="{10A47224-26B7-4AFC-BA77-20F6FC46B8ED}" destId="{3762BD43-F88D-4DFE-B0AC-77F71231907B}" srcOrd="0" destOrd="0" presId="urn:microsoft.com/office/officeart/2005/8/layout/radial6"/>
    <dgm:cxn modelId="{77024B99-4222-47C6-B15B-0E4F01A98955}" type="presParOf" srcId="{10A47224-26B7-4AFC-BA77-20F6FC46B8ED}" destId="{56E88155-1305-4818-A738-3B7EBB070D02}" srcOrd="1" destOrd="0" presId="urn:microsoft.com/office/officeart/2005/8/layout/radial6"/>
    <dgm:cxn modelId="{8DEA9556-0AC3-4D73-B29F-F26F762E4642}" type="presParOf" srcId="{10A47224-26B7-4AFC-BA77-20F6FC46B8ED}" destId="{771AA67C-66AE-40A6-ADE7-023B5D60A08F}" srcOrd="2" destOrd="0" presId="urn:microsoft.com/office/officeart/2005/8/layout/radial6"/>
    <dgm:cxn modelId="{8EAC12FA-BB11-4FBC-9A7C-8CD7BBCA9C6C}" type="presParOf" srcId="{10A47224-26B7-4AFC-BA77-20F6FC46B8ED}" destId="{25A11FDE-C1D2-4D65-BB73-DE096A26A15A}" srcOrd="3" destOrd="0" presId="urn:microsoft.com/office/officeart/2005/8/layout/radial6"/>
    <dgm:cxn modelId="{F14A49D1-F49F-4DBD-8675-32A2AC892FEC}" type="presParOf" srcId="{10A47224-26B7-4AFC-BA77-20F6FC46B8ED}" destId="{8550F7F5-84DB-425E-AFC9-9E745449D0AB}" srcOrd="4" destOrd="0" presId="urn:microsoft.com/office/officeart/2005/8/layout/radial6"/>
    <dgm:cxn modelId="{5B8794C1-ADD4-4241-8FF3-9F8A5390758F}" type="presParOf" srcId="{10A47224-26B7-4AFC-BA77-20F6FC46B8ED}" destId="{5FD9256D-8F2D-4691-B4C8-D46633619298}" srcOrd="5" destOrd="0" presId="urn:microsoft.com/office/officeart/2005/8/layout/radial6"/>
    <dgm:cxn modelId="{8353597B-5B58-4488-8928-9EAE3506BB97}" type="presParOf" srcId="{10A47224-26B7-4AFC-BA77-20F6FC46B8ED}" destId="{B35ABEA8-B3DE-4716-83DF-15B52249DE64}" srcOrd="6" destOrd="0" presId="urn:microsoft.com/office/officeart/2005/8/layout/radial6"/>
    <dgm:cxn modelId="{66701754-A0A4-491C-87A9-963D51D2EAC8}" type="presParOf" srcId="{10A47224-26B7-4AFC-BA77-20F6FC46B8ED}" destId="{DFF69D93-A49C-4CFD-A5A8-F61222AF293D}" srcOrd="7" destOrd="0" presId="urn:microsoft.com/office/officeart/2005/8/layout/radial6"/>
    <dgm:cxn modelId="{54DA9A96-D235-4917-B264-7E27E0F85A50}" type="presParOf" srcId="{10A47224-26B7-4AFC-BA77-20F6FC46B8ED}" destId="{E96F50BB-1F0B-4FA8-BEF4-BE5AB9F3C36B}" srcOrd="8" destOrd="0" presId="urn:microsoft.com/office/officeart/2005/8/layout/radial6"/>
    <dgm:cxn modelId="{C48D510C-85C8-4860-89A4-A09F16496BB0}" type="presParOf" srcId="{10A47224-26B7-4AFC-BA77-20F6FC46B8ED}" destId="{75D69AA0-DD84-4DB9-A37F-709F20706256}" srcOrd="9" destOrd="0" presId="urn:microsoft.com/office/officeart/2005/8/layout/radial6"/>
    <dgm:cxn modelId="{ACA44005-3B11-43B4-B7E2-168124D28DF5}" type="presParOf" srcId="{10A47224-26B7-4AFC-BA77-20F6FC46B8ED}" destId="{8F6E2F77-F052-4D95-919D-DF506A0483B8}" srcOrd="10" destOrd="0" presId="urn:microsoft.com/office/officeart/2005/8/layout/radial6"/>
    <dgm:cxn modelId="{A03E1330-0620-4246-97E9-E5B7303EF712}" type="presParOf" srcId="{10A47224-26B7-4AFC-BA77-20F6FC46B8ED}" destId="{1DA73B37-B338-4603-A923-15C304F71F2A}" srcOrd="11" destOrd="0" presId="urn:microsoft.com/office/officeart/2005/8/layout/radial6"/>
    <dgm:cxn modelId="{F5550056-1807-4E60-BCA0-B0839788B0CD}" type="presParOf" srcId="{10A47224-26B7-4AFC-BA77-20F6FC46B8ED}" destId="{9F3C9F10-A16E-4222-A1E7-4BE4D92AF7CD}" srcOrd="12" destOrd="0" presId="urn:microsoft.com/office/officeart/2005/8/layout/radial6"/>
    <dgm:cxn modelId="{00ADD7D3-8DDC-4832-A0CE-04263701F753}" type="presParOf" srcId="{10A47224-26B7-4AFC-BA77-20F6FC46B8ED}" destId="{B2C3EAF8-7C82-489E-9037-D0213FBAEBC3}" srcOrd="13" destOrd="0" presId="urn:microsoft.com/office/officeart/2005/8/layout/radial6"/>
    <dgm:cxn modelId="{E9F61FD6-1C64-4AAB-9AD0-CF6AF01D236A}" type="presParOf" srcId="{10A47224-26B7-4AFC-BA77-20F6FC46B8ED}" destId="{9270F86B-8B60-4D0E-99ED-73172EE87A44}" srcOrd="14" destOrd="0" presId="urn:microsoft.com/office/officeart/2005/8/layout/radial6"/>
    <dgm:cxn modelId="{A7776B7E-D70A-46F4-88A4-14F1C57052F5}" type="presParOf" srcId="{10A47224-26B7-4AFC-BA77-20F6FC46B8ED}" destId="{50570149-D602-4A74-A472-1F4A9A888B17}" srcOrd="15" destOrd="0" presId="urn:microsoft.com/office/officeart/2005/8/layout/radial6"/>
    <dgm:cxn modelId="{894E4D31-1523-4EB1-BE07-226B3053D533}" type="presParOf" srcId="{10A47224-26B7-4AFC-BA77-20F6FC46B8ED}" destId="{AC3CB020-9BE8-4015-BB96-F43FC9F16C7F}" srcOrd="16" destOrd="0" presId="urn:microsoft.com/office/officeart/2005/8/layout/radial6"/>
    <dgm:cxn modelId="{35851E81-5881-451B-AED6-6D2929BEB6EE}" type="presParOf" srcId="{10A47224-26B7-4AFC-BA77-20F6FC46B8ED}" destId="{6431965C-F2E2-48CE-B1EB-57FD016A78F0}" srcOrd="17" destOrd="0" presId="urn:microsoft.com/office/officeart/2005/8/layout/radial6"/>
    <dgm:cxn modelId="{6DAB48E1-EDF2-4982-88E9-D79551A4D24B}" type="presParOf" srcId="{10A47224-26B7-4AFC-BA77-20F6FC46B8ED}" destId="{6A1CEABE-1854-4A25-8856-33254CC50868}" srcOrd="18" destOrd="0" presId="urn:microsoft.com/office/officeart/2005/8/layout/radial6"/>
    <dgm:cxn modelId="{4196331F-D86A-4C7A-9D69-4BF1A6B22F5D}" type="presParOf" srcId="{10A47224-26B7-4AFC-BA77-20F6FC46B8ED}" destId="{F482D9FE-7FC3-4FE0-AAAE-E72F4A784140}" srcOrd="19" destOrd="0" presId="urn:microsoft.com/office/officeart/2005/8/layout/radial6"/>
    <dgm:cxn modelId="{43CB116D-3017-4CBB-915B-F8B3BDE58996}" type="presParOf" srcId="{10A47224-26B7-4AFC-BA77-20F6FC46B8ED}" destId="{AE7050EE-3A40-45EC-A763-124221377006}" srcOrd="20" destOrd="0" presId="urn:microsoft.com/office/officeart/2005/8/layout/radial6"/>
    <dgm:cxn modelId="{38846835-3E80-4660-B2D2-24390A7B9023}" type="presParOf" srcId="{10A47224-26B7-4AFC-BA77-20F6FC46B8ED}" destId="{08ABE74C-2B0D-4BA2-93EE-FB540B68146D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DF1129-787D-4E59-A47F-5E0A5C8669D1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GB"/>
        </a:p>
      </dgm:t>
    </dgm:pt>
    <dgm:pt modelId="{30E4C437-6C84-409E-816F-A5D8207ABF14}">
      <dgm:prSet phldrT="[Κείμενο]"/>
      <dgm:spPr>
        <a:solidFill>
          <a:srgbClr val="931B1B"/>
        </a:solidFill>
      </dgm:spPr>
      <dgm:t>
        <a:bodyPr/>
        <a:lstStyle/>
        <a:p>
          <a:r>
            <a:rPr lang="el-GR" b="1" dirty="0"/>
            <a:t>ΤΠΕ - Φυσικές Επιστήμες</a:t>
          </a:r>
          <a:endParaRPr lang="en-GB" b="1" dirty="0"/>
        </a:p>
      </dgm:t>
    </dgm:pt>
    <dgm:pt modelId="{71F07448-1B5F-483F-BEF4-D08E93D45F57}" type="parTrans" cxnId="{551D6253-3BD0-45DF-9ED6-144AA94C5966}">
      <dgm:prSet/>
      <dgm:spPr/>
      <dgm:t>
        <a:bodyPr/>
        <a:lstStyle/>
        <a:p>
          <a:endParaRPr lang="en-GB"/>
        </a:p>
      </dgm:t>
    </dgm:pt>
    <dgm:pt modelId="{F16D659C-DE81-48C4-AE4C-47DE207CE186}" type="sibTrans" cxnId="{551D6253-3BD0-45DF-9ED6-144AA94C5966}">
      <dgm:prSet/>
      <dgm:spPr/>
      <dgm:t>
        <a:bodyPr/>
        <a:lstStyle/>
        <a:p>
          <a:endParaRPr lang="en-GB"/>
        </a:p>
      </dgm:t>
    </dgm:pt>
    <dgm:pt modelId="{A4299F8F-E474-491B-8293-EAD4753DD3CF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Φυσικές Επιστήμες στο σχολείο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0354B90-BF40-413F-BD66-98DD6979A631}" type="parTrans" cxnId="{8464B36D-F026-413A-A3A2-4F89E6A1FF17}">
      <dgm:prSet/>
      <dgm:spPr/>
      <dgm:t>
        <a:bodyPr/>
        <a:lstStyle/>
        <a:p>
          <a:endParaRPr lang="en-GB"/>
        </a:p>
      </dgm:t>
    </dgm:pt>
    <dgm:pt modelId="{98BE6221-042F-4729-A8E5-DCBAEC857AEC}" type="sibTrans" cxnId="{8464B36D-F026-413A-A3A2-4F89E6A1FF17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8FA79FCB-031A-419A-A5AB-5807DCC77C43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ΤΠΕ &amp; Διδακτική Φ.Ε.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143A204-CB48-4BCA-8596-9C7E3BFF50A7}" type="parTrans" cxnId="{69256CF9-3AC2-498B-8D71-973046E7833D}">
      <dgm:prSet/>
      <dgm:spPr/>
      <dgm:t>
        <a:bodyPr/>
        <a:lstStyle/>
        <a:p>
          <a:endParaRPr lang="en-GB"/>
        </a:p>
      </dgm:t>
    </dgm:pt>
    <dgm:pt modelId="{DEDEF8DE-5660-4562-BFE8-23F77BFF8485}" type="sibTrans" cxnId="{69256CF9-3AC2-498B-8D71-973046E7833D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C6C1404D-C135-47D0-B077-73319300E477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Ρεύματα της Διδακτικής Φ.Ε.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1A3646B-F13E-46A9-8F4A-260736433A41}" type="parTrans" cxnId="{75253D58-6830-4CE8-802F-CD6157CF8169}">
      <dgm:prSet/>
      <dgm:spPr/>
      <dgm:t>
        <a:bodyPr/>
        <a:lstStyle/>
        <a:p>
          <a:endParaRPr lang="en-GB"/>
        </a:p>
      </dgm:t>
    </dgm:pt>
    <dgm:pt modelId="{6CAA815B-5A80-4045-8FB3-9C8B8308BDD8}" type="sibTrans" cxnId="{75253D58-6830-4CE8-802F-CD6157CF816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03475818-2451-4553-87FC-820998977D0B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Διδακτικές Μαθησιακές Ακολουθίες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54F2CA4-9C0A-4F39-B7B4-2699A51D78F4}" type="parTrans" cxnId="{609B218B-68F4-421B-9FB3-CB414BF15978}">
      <dgm:prSet/>
      <dgm:spPr/>
      <dgm:t>
        <a:bodyPr/>
        <a:lstStyle/>
        <a:p>
          <a:endParaRPr lang="en-GB"/>
        </a:p>
      </dgm:t>
    </dgm:pt>
    <dgm:pt modelId="{5B974AC7-4D8F-4380-89B8-E6712B0911BE}" type="sibTrans" cxnId="{609B218B-68F4-421B-9FB3-CB414BF15978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CF45972B-5ACC-4A68-BB14-FBBC2EDA75B1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el-GR" sz="2200" b="1" kern="1200" spc="-150" dirty="0">
            <a:solidFill>
              <a:srgbClr val="4472C4">
                <a:lumMod val="50000"/>
              </a:srgb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E8C7F68B-BFFB-46ED-94DB-F9D40A4E9CD5}" type="parTrans" cxnId="{A2D546D6-FB7D-47D5-9A45-DD3FEB8F4C79}">
      <dgm:prSet/>
      <dgm:spPr/>
      <dgm:t>
        <a:bodyPr/>
        <a:lstStyle/>
        <a:p>
          <a:endParaRPr lang="en-GB"/>
        </a:p>
      </dgm:t>
    </dgm:pt>
    <dgm:pt modelId="{A5654E18-6D43-4EA2-B533-FF6C097FC66D}" type="sibTrans" cxnId="{A2D546D6-FB7D-47D5-9A45-DD3FEB8F4C7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03082130-8A7E-460F-9B8A-50D5E25EE85C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Διερευνητική Μάθηση</a:t>
          </a:r>
          <a:endParaRPr lang="en-GB" sz="28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8C86DFA-E65A-4FA7-97B5-1716B34F59A8}" type="parTrans" cxnId="{5EF100A2-F950-46B2-BFD2-838CC966A6BB}">
      <dgm:prSet/>
      <dgm:spPr/>
      <dgm:t>
        <a:bodyPr/>
        <a:lstStyle/>
        <a:p>
          <a:endParaRPr lang="en-GB"/>
        </a:p>
      </dgm:t>
    </dgm:pt>
    <dgm:pt modelId="{AA5F2A4C-808D-400A-A2C1-C1A49080113C}" type="sibTrans" cxnId="{5EF100A2-F950-46B2-BFD2-838CC966A6BB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EA4F1A52-5AE9-41F5-A9F8-1905D4DF3010}">
      <dgm:prSet phldrT="[Κείμενο]" custT="1"/>
      <dgm:spPr>
        <a:solidFill>
          <a:schemeClr val="bg1"/>
        </a:solidFill>
        <a:ln w="1016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200" b="1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Διδακτικός Μετασχηματισμός Περιεχομένου</a:t>
          </a:r>
          <a:endParaRPr lang="en-GB" sz="2200" b="1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AC7853B-6180-4D7F-A34E-30BDAA07131D}" type="parTrans" cxnId="{25357571-780D-4B01-901C-452A5FC21CD5}">
      <dgm:prSet/>
      <dgm:spPr/>
      <dgm:t>
        <a:bodyPr/>
        <a:lstStyle/>
        <a:p>
          <a:endParaRPr lang="en-GB"/>
        </a:p>
      </dgm:t>
    </dgm:pt>
    <dgm:pt modelId="{33834D23-BC33-47FF-A796-60CF93CA6280}" type="sibTrans" cxnId="{25357571-780D-4B01-901C-452A5FC21CD5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GB" dirty="0"/>
        </a:p>
      </dgm:t>
    </dgm:pt>
    <dgm:pt modelId="{10A47224-26B7-4AFC-BA77-20F6FC46B8ED}" type="pres">
      <dgm:prSet presAssocID="{9EDF1129-787D-4E59-A47F-5E0A5C8669D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762BD43-F88D-4DFE-B0AC-77F71231907B}" type="pres">
      <dgm:prSet presAssocID="{30E4C437-6C84-409E-816F-A5D8207ABF14}" presName="centerShape" presStyleLbl="node0" presStyleIdx="0" presStyleCnt="1" custScaleX="137988"/>
      <dgm:spPr/>
    </dgm:pt>
    <dgm:pt modelId="{56E88155-1305-4818-A738-3B7EBB070D02}" type="pres">
      <dgm:prSet presAssocID="{A4299F8F-E474-491B-8293-EAD4753DD3CF}" presName="node" presStyleLbl="node1" presStyleIdx="0" presStyleCnt="6" custScaleX="240672" custScaleY="111887" custRadScaleRad="102272" custRadScaleInc="26658">
        <dgm:presLayoutVars>
          <dgm:bulletEnabled val="1"/>
        </dgm:presLayoutVars>
      </dgm:prSet>
      <dgm:spPr/>
    </dgm:pt>
    <dgm:pt modelId="{771AA67C-66AE-40A6-ADE7-023B5D60A08F}" type="pres">
      <dgm:prSet presAssocID="{A4299F8F-E474-491B-8293-EAD4753DD3CF}" presName="dummy" presStyleCnt="0"/>
      <dgm:spPr/>
    </dgm:pt>
    <dgm:pt modelId="{25A11FDE-C1D2-4D65-BB73-DE096A26A15A}" type="pres">
      <dgm:prSet presAssocID="{98BE6221-042F-4729-A8E5-DCBAEC857AEC}" presName="sibTrans" presStyleLbl="sibTrans2D1" presStyleIdx="0" presStyleCnt="6"/>
      <dgm:spPr/>
    </dgm:pt>
    <dgm:pt modelId="{8550F7F5-84DB-425E-AFC9-9E745449D0AB}" type="pres">
      <dgm:prSet presAssocID="{8FA79FCB-031A-419A-A5AB-5807DCC77C43}" presName="node" presStyleLbl="node1" presStyleIdx="1" presStyleCnt="6" custScaleX="208193" custScaleY="119633" custRadScaleRad="149495" custRadScaleInc="62366">
        <dgm:presLayoutVars>
          <dgm:bulletEnabled val="1"/>
        </dgm:presLayoutVars>
      </dgm:prSet>
      <dgm:spPr/>
    </dgm:pt>
    <dgm:pt modelId="{5FD9256D-8F2D-4691-B4C8-D46633619298}" type="pres">
      <dgm:prSet presAssocID="{8FA79FCB-031A-419A-A5AB-5807DCC77C43}" presName="dummy" presStyleCnt="0"/>
      <dgm:spPr/>
    </dgm:pt>
    <dgm:pt modelId="{B35ABEA8-B3DE-4716-83DF-15B52249DE64}" type="pres">
      <dgm:prSet presAssocID="{DEDEF8DE-5660-4562-BFE8-23F77BFF8485}" presName="sibTrans" presStyleLbl="sibTrans2D1" presStyleIdx="1" presStyleCnt="6"/>
      <dgm:spPr/>
    </dgm:pt>
    <dgm:pt modelId="{DFF69D93-A49C-4CFD-A5A8-F61222AF293D}" type="pres">
      <dgm:prSet presAssocID="{C6C1404D-C135-47D0-B077-73319300E477}" presName="node" presStyleLbl="node1" presStyleIdx="2" presStyleCnt="6" custScaleX="223251" custScaleY="109548" custRadScaleRad="136688" custRadScaleInc="-49889">
        <dgm:presLayoutVars>
          <dgm:bulletEnabled val="1"/>
        </dgm:presLayoutVars>
      </dgm:prSet>
      <dgm:spPr/>
    </dgm:pt>
    <dgm:pt modelId="{E96F50BB-1F0B-4FA8-BEF4-BE5AB9F3C36B}" type="pres">
      <dgm:prSet presAssocID="{C6C1404D-C135-47D0-B077-73319300E477}" presName="dummy" presStyleCnt="0"/>
      <dgm:spPr/>
    </dgm:pt>
    <dgm:pt modelId="{75D69AA0-DD84-4DB9-A37F-709F20706256}" type="pres">
      <dgm:prSet presAssocID="{6CAA815B-5A80-4045-8FB3-9C8B8308BDD8}" presName="sibTrans" presStyleLbl="sibTrans2D1" presStyleIdx="2" presStyleCnt="6"/>
      <dgm:spPr/>
    </dgm:pt>
    <dgm:pt modelId="{8F6E2F77-F052-4D95-919D-DF506A0483B8}" type="pres">
      <dgm:prSet presAssocID="{03475818-2451-4553-87FC-820998977D0B}" presName="node" presStyleLbl="node1" presStyleIdx="3" presStyleCnt="6" custScaleX="220770" custScaleY="118330" custRadScaleRad="100177" custRadScaleInc="-17117">
        <dgm:presLayoutVars>
          <dgm:bulletEnabled val="1"/>
        </dgm:presLayoutVars>
      </dgm:prSet>
      <dgm:spPr/>
    </dgm:pt>
    <dgm:pt modelId="{1DA73B37-B338-4603-A923-15C304F71F2A}" type="pres">
      <dgm:prSet presAssocID="{03475818-2451-4553-87FC-820998977D0B}" presName="dummy" presStyleCnt="0"/>
      <dgm:spPr/>
    </dgm:pt>
    <dgm:pt modelId="{9F3C9F10-A16E-4222-A1E7-4BE4D92AF7CD}" type="pres">
      <dgm:prSet presAssocID="{5B974AC7-4D8F-4380-89B8-E6712B0911BE}" presName="sibTrans" presStyleLbl="sibTrans2D1" presStyleIdx="3" presStyleCnt="6"/>
      <dgm:spPr/>
    </dgm:pt>
    <dgm:pt modelId="{AC3CB020-9BE8-4015-BB96-F43FC9F16C7F}" type="pres">
      <dgm:prSet presAssocID="{03082130-8A7E-460F-9B8A-50D5E25EE85C}" presName="node" presStyleLbl="node1" presStyleIdx="4" presStyleCnt="6" custScaleX="225439" custScaleY="111830" custRadScaleRad="137380" custRadScaleInc="30821">
        <dgm:presLayoutVars>
          <dgm:bulletEnabled val="1"/>
        </dgm:presLayoutVars>
      </dgm:prSet>
      <dgm:spPr/>
    </dgm:pt>
    <dgm:pt modelId="{6431965C-F2E2-48CE-B1EB-57FD016A78F0}" type="pres">
      <dgm:prSet presAssocID="{03082130-8A7E-460F-9B8A-50D5E25EE85C}" presName="dummy" presStyleCnt="0"/>
      <dgm:spPr/>
    </dgm:pt>
    <dgm:pt modelId="{6A1CEABE-1854-4A25-8856-33254CC50868}" type="pres">
      <dgm:prSet presAssocID="{AA5F2A4C-808D-400A-A2C1-C1A49080113C}" presName="sibTrans" presStyleLbl="sibTrans2D1" presStyleIdx="4" presStyleCnt="6"/>
      <dgm:spPr/>
    </dgm:pt>
    <dgm:pt modelId="{F482D9FE-7FC3-4FE0-AAAE-E72F4A784140}" type="pres">
      <dgm:prSet presAssocID="{EA4F1A52-5AE9-41F5-A9F8-1905D4DF3010}" presName="node" presStyleLbl="node1" presStyleIdx="5" presStyleCnt="6" custScaleX="245553" custScaleY="115392" custRadScaleRad="140682" custRadScaleInc="-53208">
        <dgm:presLayoutVars>
          <dgm:bulletEnabled val="1"/>
        </dgm:presLayoutVars>
      </dgm:prSet>
      <dgm:spPr/>
    </dgm:pt>
    <dgm:pt modelId="{AE7050EE-3A40-45EC-A763-124221377006}" type="pres">
      <dgm:prSet presAssocID="{EA4F1A52-5AE9-41F5-A9F8-1905D4DF3010}" presName="dummy" presStyleCnt="0"/>
      <dgm:spPr/>
    </dgm:pt>
    <dgm:pt modelId="{08ABE74C-2B0D-4BA2-93EE-FB540B68146D}" type="pres">
      <dgm:prSet presAssocID="{33834D23-BC33-47FF-A796-60CF93CA6280}" presName="sibTrans" presStyleLbl="sibTrans2D1" presStyleIdx="5" presStyleCnt="6"/>
      <dgm:spPr/>
    </dgm:pt>
  </dgm:ptLst>
  <dgm:cxnLst>
    <dgm:cxn modelId="{6D68A101-F30B-4E36-AE0C-FABC3BB41921}" type="presOf" srcId="{A4299F8F-E474-491B-8293-EAD4753DD3CF}" destId="{56E88155-1305-4818-A738-3B7EBB070D02}" srcOrd="0" destOrd="0" presId="urn:microsoft.com/office/officeart/2005/8/layout/radial6"/>
    <dgm:cxn modelId="{E14A7323-B0BF-4D49-848B-C1DE7E8C507B}" type="presOf" srcId="{EA4F1A52-5AE9-41F5-A9F8-1905D4DF3010}" destId="{F482D9FE-7FC3-4FE0-AAAE-E72F4A784140}" srcOrd="0" destOrd="0" presId="urn:microsoft.com/office/officeart/2005/8/layout/radial6"/>
    <dgm:cxn modelId="{9631842A-3AF4-4F89-A814-05815FF89BAF}" type="presOf" srcId="{DEDEF8DE-5660-4562-BFE8-23F77BFF8485}" destId="{B35ABEA8-B3DE-4716-83DF-15B52249DE64}" srcOrd="0" destOrd="0" presId="urn:microsoft.com/office/officeart/2005/8/layout/radial6"/>
    <dgm:cxn modelId="{2E4EC44A-8F64-4B98-B990-CBB58EDD59A9}" type="presOf" srcId="{33834D23-BC33-47FF-A796-60CF93CA6280}" destId="{08ABE74C-2B0D-4BA2-93EE-FB540B68146D}" srcOrd="0" destOrd="0" presId="urn:microsoft.com/office/officeart/2005/8/layout/radial6"/>
    <dgm:cxn modelId="{50DC686D-ABE5-4B35-842F-0F91822280A5}" type="presOf" srcId="{5B974AC7-4D8F-4380-89B8-E6712B0911BE}" destId="{9F3C9F10-A16E-4222-A1E7-4BE4D92AF7CD}" srcOrd="0" destOrd="0" presId="urn:microsoft.com/office/officeart/2005/8/layout/radial6"/>
    <dgm:cxn modelId="{8464B36D-F026-413A-A3A2-4F89E6A1FF17}" srcId="{30E4C437-6C84-409E-816F-A5D8207ABF14}" destId="{A4299F8F-E474-491B-8293-EAD4753DD3CF}" srcOrd="0" destOrd="0" parTransId="{B0354B90-BF40-413F-BD66-98DD6979A631}" sibTransId="{98BE6221-042F-4729-A8E5-DCBAEC857AEC}"/>
    <dgm:cxn modelId="{C794E970-8DA2-423E-BE3C-7610EF5A1353}" type="presOf" srcId="{98BE6221-042F-4729-A8E5-DCBAEC857AEC}" destId="{25A11FDE-C1D2-4D65-BB73-DE096A26A15A}" srcOrd="0" destOrd="0" presId="urn:microsoft.com/office/officeart/2005/8/layout/radial6"/>
    <dgm:cxn modelId="{25357571-780D-4B01-901C-452A5FC21CD5}" srcId="{30E4C437-6C84-409E-816F-A5D8207ABF14}" destId="{EA4F1A52-5AE9-41F5-A9F8-1905D4DF3010}" srcOrd="5" destOrd="0" parTransId="{3AC7853B-6180-4D7F-A34E-30BDAA07131D}" sibTransId="{33834D23-BC33-47FF-A796-60CF93CA6280}"/>
    <dgm:cxn modelId="{551D6253-3BD0-45DF-9ED6-144AA94C5966}" srcId="{9EDF1129-787D-4E59-A47F-5E0A5C8669D1}" destId="{30E4C437-6C84-409E-816F-A5D8207ABF14}" srcOrd="0" destOrd="0" parTransId="{71F07448-1B5F-483F-BEF4-D08E93D45F57}" sibTransId="{F16D659C-DE81-48C4-AE4C-47DE207CE186}"/>
    <dgm:cxn modelId="{75253D58-6830-4CE8-802F-CD6157CF8169}" srcId="{30E4C437-6C84-409E-816F-A5D8207ABF14}" destId="{C6C1404D-C135-47D0-B077-73319300E477}" srcOrd="2" destOrd="0" parTransId="{E1A3646B-F13E-46A9-8F4A-260736433A41}" sibTransId="{6CAA815B-5A80-4045-8FB3-9C8B8308BDD8}"/>
    <dgm:cxn modelId="{609B218B-68F4-421B-9FB3-CB414BF15978}" srcId="{30E4C437-6C84-409E-816F-A5D8207ABF14}" destId="{03475818-2451-4553-87FC-820998977D0B}" srcOrd="3" destOrd="0" parTransId="{954F2CA4-9C0A-4F39-B7B4-2699A51D78F4}" sibTransId="{5B974AC7-4D8F-4380-89B8-E6712B0911BE}"/>
    <dgm:cxn modelId="{340EEE8E-B7BB-4110-BBC4-F218F23BD4F9}" type="presOf" srcId="{03475818-2451-4553-87FC-820998977D0B}" destId="{8F6E2F77-F052-4D95-919D-DF506A0483B8}" srcOrd="0" destOrd="0" presId="urn:microsoft.com/office/officeart/2005/8/layout/radial6"/>
    <dgm:cxn modelId="{473C42A0-2F47-436C-9D56-F34FC288F9DD}" type="presOf" srcId="{30E4C437-6C84-409E-816F-A5D8207ABF14}" destId="{3762BD43-F88D-4DFE-B0AC-77F71231907B}" srcOrd="0" destOrd="0" presId="urn:microsoft.com/office/officeart/2005/8/layout/radial6"/>
    <dgm:cxn modelId="{5EF100A2-F950-46B2-BFD2-838CC966A6BB}" srcId="{30E4C437-6C84-409E-816F-A5D8207ABF14}" destId="{03082130-8A7E-460F-9B8A-50D5E25EE85C}" srcOrd="4" destOrd="0" parTransId="{48C86DFA-E65A-4FA7-97B5-1716B34F59A8}" sibTransId="{AA5F2A4C-808D-400A-A2C1-C1A49080113C}"/>
    <dgm:cxn modelId="{40277FAF-2651-4240-9317-297EB3287B99}" type="presOf" srcId="{6CAA815B-5A80-4045-8FB3-9C8B8308BDD8}" destId="{75D69AA0-DD84-4DB9-A37F-709F20706256}" srcOrd="0" destOrd="0" presId="urn:microsoft.com/office/officeart/2005/8/layout/radial6"/>
    <dgm:cxn modelId="{04A36CC0-D71F-4DE9-AD46-F81EFFDBB8BE}" type="presOf" srcId="{9EDF1129-787D-4E59-A47F-5E0A5C8669D1}" destId="{10A47224-26B7-4AFC-BA77-20F6FC46B8ED}" srcOrd="0" destOrd="0" presId="urn:microsoft.com/office/officeart/2005/8/layout/radial6"/>
    <dgm:cxn modelId="{25F9C7D1-8AAC-413A-AA1D-49F6C1F0457E}" type="presOf" srcId="{03082130-8A7E-460F-9B8A-50D5E25EE85C}" destId="{AC3CB020-9BE8-4015-BB96-F43FC9F16C7F}" srcOrd="0" destOrd="0" presId="urn:microsoft.com/office/officeart/2005/8/layout/radial6"/>
    <dgm:cxn modelId="{A2D546D6-FB7D-47D5-9A45-DD3FEB8F4C79}" srcId="{9EDF1129-787D-4E59-A47F-5E0A5C8669D1}" destId="{CF45972B-5ACC-4A68-BB14-FBBC2EDA75B1}" srcOrd="1" destOrd="0" parTransId="{E8C7F68B-BFFB-46ED-94DB-F9D40A4E9CD5}" sibTransId="{A5654E18-6D43-4EA2-B533-FF6C097FC66D}"/>
    <dgm:cxn modelId="{BD5D31DA-B97A-443E-B88B-FF0BCE7A64AD}" type="presOf" srcId="{8FA79FCB-031A-419A-A5AB-5807DCC77C43}" destId="{8550F7F5-84DB-425E-AFC9-9E745449D0AB}" srcOrd="0" destOrd="0" presId="urn:microsoft.com/office/officeart/2005/8/layout/radial6"/>
    <dgm:cxn modelId="{2BC6C9E2-06E5-4ADA-99C1-AA28DC1413F9}" type="presOf" srcId="{C6C1404D-C135-47D0-B077-73319300E477}" destId="{DFF69D93-A49C-4CFD-A5A8-F61222AF293D}" srcOrd="0" destOrd="0" presId="urn:microsoft.com/office/officeart/2005/8/layout/radial6"/>
    <dgm:cxn modelId="{D7F685F1-5E66-4118-A3D6-3F78D6FB79B6}" type="presOf" srcId="{AA5F2A4C-808D-400A-A2C1-C1A49080113C}" destId="{6A1CEABE-1854-4A25-8856-33254CC50868}" srcOrd="0" destOrd="0" presId="urn:microsoft.com/office/officeart/2005/8/layout/radial6"/>
    <dgm:cxn modelId="{69256CF9-3AC2-498B-8D71-973046E7833D}" srcId="{30E4C437-6C84-409E-816F-A5D8207ABF14}" destId="{8FA79FCB-031A-419A-A5AB-5807DCC77C43}" srcOrd="1" destOrd="0" parTransId="{E143A204-CB48-4BCA-8596-9C7E3BFF50A7}" sibTransId="{DEDEF8DE-5660-4562-BFE8-23F77BFF8485}"/>
    <dgm:cxn modelId="{DD3001BE-E1F0-46A3-8449-84B2BFF96726}" type="presParOf" srcId="{10A47224-26B7-4AFC-BA77-20F6FC46B8ED}" destId="{3762BD43-F88D-4DFE-B0AC-77F71231907B}" srcOrd="0" destOrd="0" presId="urn:microsoft.com/office/officeart/2005/8/layout/radial6"/>
    <dgm:cxn modelId="{8CAF0F97-6098-4557-A284-15C7EBBB217D}" type="presParOf" srcId="{10A47224-26B7-4AFC-BA77-20F6FC46B8ED}" destId="{56E88155-1305-4818-A738-3B7EBB070D02}" srcOrd="1" destOrd="0" presId="urn:microsoft.com/office/officeart/2005/8/layout/radial6"/>
    <dgm:cxn modelId="{84A81129-F5F9-4D6A-8318-DD425CF5CE62}" type="presParOf" srcId="{10A47224-26B7-4AFC-BA77-20F6FC46B8ED}" destId="{771AA67C-66AE-40A6-ADE7-023B5D60A08F}" srcOrd="2" destOrd="0" presId="urn:microsoft.com/office/officeart/2005/8/layout/radial6"/>
    <dgm:cxn modelId="{F67F6847-F92A-4F6F-80B0-FD892DA10DA5}" type="presParOf" srcId="{10A47224-26B7-4AFC-BA77-20F6FC46B8ED}" destId="{25A11FDE-C1D2-4D65-BB73-DE096A26A15A}" srcOrd="3" destOrd="0" presId="urn:microsoft.com/office/officeart/2005/8/layout/radial6"/>
    <dgm:cxn modelId="{49A6F405-4C39-4D6F-A8BB-C9B4C5058205}" type="presParOf" srcId="{10A47224-26B7-4AFC-BA77-20F6FC46B8ED}" destId="{8550F7F5-84DB-425E-AFC9-9E745449D0AB}" srcOrd="4" destOrd="0" presId="urn:microsoft.com/office/officeart/2005/8/layout/radial6"/>
    <dgm:cxn modelId="{8059CDBF-D0E6-4657-8F2D-91FAAAA0BB54}" type="presParOf" srcId="{10A47224-26B7-4AFC-BA77-20F6FC46B8ED}" destId="{5FD9256D-8F2D-4691-B4C8-D46633619298}" srcOrd="5" destOrd="0" presId="urn:microsoft.com/office/officeart/2005/8/layout/radial6"/>
    <dgm:cxn modelId="{38A1664F-B1C2-446B-8723-2472084C1C8B}" type="presParOf" srcId="{10A47224-26B7-4AFC-BA77-20F6FC46B8ED}" destId="{B35ABEA8-B3DE-4716-83DF-15B52249DE64}" srcOrd="6" destOrd="0" presId="urn:microsoft.com/office/officeart/2005/8/layout/radial6"/>
    <dgm:cxn modelId="{5DF3A88D-BFB4-4215-9D02-8E1F4BAB1521}" type="presParOf" srcId="{10A47224-26B7-4AFC-BA77-20F6FC46B8ED}" destId="{DFF69D93-A49C-4CFD-A5A8-F61222AF293D}" srcOrd="7" destOrd="0" presId="urn:microsoft.com/office/officeart/2005/8/layout/radial6"/>
    <dgm:cxn modelId="{DED264DC-A2E7-4ED3-84D9-D0E169B6BEA1}" type="presParOf" srcId="{10A47224-26B7-4AFC-BA77-20F6FC46B8ED}" destId="{E96F50BB-1F0B-4FA8-BEF4-BE5AB9F3C36B}" srcOrd="8" destOrd="0" presId="urn:microsoft.com/office/officeart/2005/8/layout/radial6"/>
    <dgm:cxn modelId="{B318496A-D8A9-4B6E-84D7-9BFD3C4B2285}" type="presParOf" srcId="{10A47224-26B7-4AFC-BA77-20F6FC46B8ED}" destId="{75D69AA0-DD84-4DB9-A37F-709F20706256}" srcOrd="9" destOrd="0" presId="urn:microsoft.com/office/officeart/2005/8/layout/radial6"/>
    <dgm:cxn modelId="{DA3B1788-7124-494E-9F53-6001D879FD96}" type="presParOf" srcId="{10A47224-26B7-4AFC-BA77-20F6FC46B8ED}" destId="{8F6E2F77-F052-4D95-919D-DF506A0483B8}" srcOrd="10" destOrd="0" presId="urn:microsoft.com/office/officeart/2005/8/layout/radial6"/>
    <dgm:cxn modelId="{AF3BA3B2-FFE2-4F1A-BE40-55D58BB6CD27}" type="presParOf" srcId="{10A47224-26B7-4AFC-BA77-20F6FC46B8ED}" destId="{1DA73B37-B338-4603-A923-15C304F71F2A}" srcOrd="11" destOrd="0" presId="urn:microsoft.com/office/officeart/2005/8/layout/radial6"/>
    <dgm:cxn modelId="{7DD154AA-1CC9-42ED-9768-F494D926D293}" type="presParOf" srcId="{10A47224-26B7-4AFC-BA77-20F6FC46B8ED}" destId="{9F3C9F10-A16E-4222-A1E7-4BE4D92AF7CD}" srcOrd="12" destOrd="0" presId="urn:microsoft.com/office/officeart/2005/8/layout/radial6"/>
    <dgm:cxn modelId="{43D900B1-B307-4CBB-86C1-C4278953237D}" type="presParOf" srcId="{10A47224-26B7-4AFC-BA77-20F6FC46B8ED}" destId="{AC3CB020-9BE8-4015-BB96-F43FC9F16C7F}" srcOrd="13" destOrd="0" presId="urn:microsoft.com/office/officeart/2005/8/layout/radial6"/>
    <dgm:cxn modelId="{46CB6024-ABA8-4794-8B33-1E23C83AC210}" type="presParOf" srcId="{10A47224-26B7-4AFC-BA77-20F6FC46B8ED}" destId="{6431965C-F2E2-48CE-B1EB-57FD016A78F0}" srcOrd="14" destOrd="0" presId="urn:microsoft.com/office/officeart/2005/8/layout/radial6"/>
    <dgm:cxn modelId="{EC61A7A1-D8D8-44E1-9A03-6C598C9428D7}" type="presParOf" srcId="{10A47224-26B7-4AFC-BA77-20F6FC46B8ED}" destId="{6A1CEABE-1854-4A25-8856-33254CC50868}" srcOrd="15" destOrd="0" presId="urn:microsoft.com/office/officeart/2005/8/layout/radial6"/>
    <dgm:cxn modelId="{3E3A084A-AAD5-40BC-806F-979AB52541C2}" type="presParOf" srcId="{10A47224-26B7-4AFC-BA77-20F6FC46B8ED}" destId="{F482D9FE-7FC3-4FE0-AAAE-E72F4A784140}" srcOrd="16" destOrd="0" presId="urn:microsoft.com/office/officeart/2005/8/layout/radial6"/>
    <dgm:cxn modelId="{8CFAA148-75E5-4092-8ACB-B76CEFF271E1}" type="presParOf" srcId="{10A47224-26B7-4AFC-BA77-20F6FC46B8ED}" destId="{AE7050EE-3A40-45EC-A763-124221377006}" srcOrd="17" destOrd="0" presId="urn:microsoft.com/office/officeart/2005/8/layout/radial6"/>
    <dgm:cxn modelId="{B0BD40AD-7564-454E-A64C-A66A5C27B13F}" type="presParOf" srcId="{10A47224-26B7-4AFC-BA77-20F6FC46B8ED}" destId="{08ABE74C-2B0D-4BA2-93EE-FB540B68146D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CB7D95-280B-4999-9787-62B68B0F782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FDDD1B4-5257-4428-89CB-9115C4ADEA84}">
      <dgm:prSet phldrT="[Κείμενο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Εφαρμογή του ΕΥ στην πράξη, σε πραγματικές σχολικές συνθήκες.</a:t>
          </a:r>
          <a:endParaRPr lang="el-GR" dirty="0"/>
        </a:p>
      </dgm:t>
    </dgm:pt>
    <dgm:pt modelId="{36308CC3-9DBB-4D47-A9CA-52ACE2210677}" type="parTrans" cxnId="{37C97238-F290-423D-A3BD-667706BB5680}">
      <dgm:prSet/>
      <dgm:spPr/>
      <dgm:t>
        <a:bodyPr/>
        <a:lstStyle/>
        <a:p>
          <a:endParaRPr lang="el-GR"/>
        </a:p>
      </dgm:t>
    </dgm:pt>
    <dgm:pt modelId="{22BC8594-D165-4AC7-84A3-0005F8A8C263}" type="sibTrans" cxnId="{37C97238-F290-423D-A3BD-667706BB5680}">
      <dgm:prSet/>
      <dgm:spPr/>
      <dgm:t>
        <a:bodyPr/>
        <a:lstStyle/>
        <a:p>
          <a:endParaRPr lang="el-GR"/>
        </a:p>
      </dgm:t>
    </dgm:pt>
    <dgm:pt modelId="{F301E4C4-B54E-4BB8-9371-9F0E7A77C71F}">
      <dgm:prSet phldrT="[Κείμενο]"/>
      <dgm:spPr/>
      <dgm:t>
        <a:bodyPr/>
        <a:lstStyle/>
        <a:p>
          <a:r>
            <a:rPr lang="el-GR" dirty="0"/>
            <a:t>Αξιολόγηση από τους ίδιους τους μαθητές.</a:t>
          </a:r>
        </a:p>
      </dgm:t>
    </dgm:pt>
    <dgm:pt modelId="{D4F878C7-C78E-45F3-B9F8-B8C0D69D7554}" type="parTrans" cxnId="{5D748885-08C6-42AA-AF20-75B2FDC0AB19}">
      <dgm:prSet/>
      <dgm:spPr/>
      <dgm:t>
        <a:bodyPr/>
        <a:lstStyle/>
        <a:p>
          <a:endParaRPr lang="el-GR"/>
        </a:p>
      </dgm:t>
    </dgm:pt>
    <dgm:pt modelId="{A7C8B677-D7DD-413F-9B10-AE69D70C80FA}" type="sibTrans" cxnId="{5D748885-08C6-42AA-AF20-75B2FDC0AB19}">
      <dgm:prSet/>
      <dgm:spPr/>
      <dgm:t>
        <a:bodyPr/>
        <a:lstStyle/>
        <a:p>
          <a:endParaRPr lang="el-GR"/>
        </a:p>
      </dgm:t>
    </dgm:pt>
    <dgm:pt modelId="{B4EC7BF8-4B8B-4A33-B4A8-B49B29E9DC7A}">
      <dgm:prSet phldrT="[Κείμενο]"/>
      <dgm:spPr>
        <a:solidFill>
          <a:srgbClr val="931B1B"/>
        </a:solidFill>
      </dgm:spPr>
      <dgm:t>
        <a:bodyPr/>
        <a:lstStyle/>
        <a:p>
          <a:r>
            <a:rPr lang="el-GR" dirty="0"/>
            <a:t>Αποτελέσματα ως προς την αλλαγή στάσεων &amp; δεξιοτήτων τους.</a:t>
          </a:r>
        </a:p>
      </dgm:t>
    </dgm:pt>
    <dgm:pt modelId="{69D5E51C-913C-478A-AB36-09BE40A878A0}" type="parTrans" cxnId="{E5E3A2C0-D044-447F-B4E0-053C6FAE1C0E}">
      <dgm:prSet/>
      <dgm:spPr/>
      <dgm:t>
        <a:bodyPr/>
        <a:lstStyle/>
        <a:p>
          <a:endParaRPr lang="el-GR"/>
        </a:p>
      </dgm:t>
    </dgm:pt>
    <dgm:pt modelId="{1E5B2FD3-4DBA-4D7A-AC14-FA9FD763218C}" type="sibTrans" cxnId="{E5E3A2C0-D044-447F-B4E0-053C6FAE1C0E}">
      <dgm:prSet/>
      <dgm:spPr/>
      <dgm:t>
        <a:bodyPr/>
        <a:lstStyle/>
        <a:p>
          <a:endParaRPr lang="el-GR"/>
        </a:p>
      </dgm:t>
    </dgm:pt>
    <dgm:pt modelId="{F58A881A-3910-4A23-86B8-1362D09B2A6A}" type="pres">
      <dgm:prSet presAssocID="{9ACB7D95-280B-4999-9787-62B68B0F7829}" presName="CompostProcess" presStyleCnt="0">
        <dgm:presLayoutVars>
          <dgm:dir/>
          <dgm:resizeHandles val="exact"/>
        </dgm:presLayoutVars>
      </dgm:prSet>
      <dgm:spPr/>
    </dgm:pt>
    <dgm:pt modelId="{DA99A2F4-E707-4B41-85EC-F01AE8EE25A1}" type="pres">
      <dgm:prSet presAssocID="{9ACB7D95-280B-4999-9787-62B68B0F7829}" presName="arrow" presStyleLbl="bgShp" presStyleIdx="0" presStyleCnt="1"/>
      <dgm:spPr/>
    </dgm:pt>
    <dgm:pt modelId="{E88CEE2C-6A09-4F58-8A39-6B18FAA1FB37}" type="pres">
      <dgm:prSet presAssocID="{9ACB7D95-280B-4999-9787-62B68B0F7829}" presName="linearProcess" presStyleCnt="0"/>
      <dgm:spPr/>
    </dgm:pt>
    <dgm:pt modelId="{528760F6-B00E-404B-96DC-26AFDD01A2FB}" type="pres">
      <dgm:prSet presAssocID="{1FDDD1B4-5257-4428-89CB-9115C4ADEA84}" presName="textNode" presStyleLbl="node1" presStyleIdx="0" presStyleCnt="3">
        <dgm:presLayoutVars>
          <dgm:bulletEnabled val="1"/>
        </dgm:presLayoutVars>
      </dgm:prSet>
      <dgm:spPr/>
    </dgm:pt>
    <dgm:pt modelId="{F5C70033-8FCF-46C6-B504-40AA728ADF0C}" type="pres">
      <dgm:prSet presAssocID="{22BC8594-D165-4AC7-84A3-0005F8A8C263}" presName="sibTrans" presStyleCnt="0"/>
      <dgm:spPr/>
    </dgm:pt>
    <dgm:pt modelId="{324F1F7D-8C33-446E-943C-496323C62A7D}" type="pres">
      <dgm:prSet presAssocID="{F301E4C4-B54E-4BB8-9371-9F0E7A77C71F}" presName="textNode" presStyleLbl="node1" presStyleIdx="1" presStyleCnt="3" custLinFactNeighborX="6667" custLinFactNeighborY="-147">
        <dgm:presLayoutVars>
          <dgm:bulletEnabled val="1"/>
        </dgm:presLayoutVars>
      </dgm:prSet>
      <dgm:spPr/>
    </dgm:pt>
    <dgm:pt modelId="{45320C7E-C55A-4532-B1EA-802D12F59101}" type="pres">
      <dgm:prSet presAssocID="{A7C8B677-D7DD-413F-9B10-AE69D70C80FA}" presName="sibTrans" presStyleCnt="0"/>
      <dgm:spPr/>
    </dgm:pt>
    <dgm:pt modelId="{6454EFA6-0191-4D0A-8179-8C1B731D47C8}" type="pres">
      <dgm:prSet presAssocID="{B4EC7BF8-4B8B-4A33-B4A8-B49B29E9DC7A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B9324904-2C4D-4F20-83E6-B934D623A8B7}" type="presOf" srcId="{B4EC7BF8-4B8B-4A33-B4A8-B49B29E9DC7A}" destId="{6454EFA6-0191-4D0A-8179-8C1B731D47C8}" srcOrd="0" destOrd="0" presId="urn:microsoft.com/office/officeart/2005/8/layout/hProcess9"/>
    <dgm:cxn modelId="{37C97238-F290-423D-A3BD-667706BB5680}" srcId="{9ACB7D95-280B-4999-9787-62B68B0F7829}" destId="{1FDDD1B4-5257-4428-89CB-9115C4ADEA84}" srcOrd="0" destOrd="0" parTransId="{36308CC3-9DBB-4D47-A9CA-52ACE2210677}" sibTransId="{22BC8594-D165-4AC7-84A3-0005F8A8C263}"/>
    <dgm:cxn modelId="{866C8848-A000-4143-BE55-88850CD532DE}" type="presOf" srcId="{9ACB7D95-280B-4999-9787-62B68B0F7829}" destId="{F58A881A-3910-4A23-86B8-1362D09B2A6A}" srcOrd="0" destOrd="0" presId="urn:microsoft.com/office/officeart/2005/8/layout/hProcess9"/>
    <dgm:cxn modelId="{17B6CC79-3227-4250-9ED7-BFE5EE3700BD}" type="presOf" srcId="{F301E4C4-B54E-4BB8-9371-9F0E7A77C71F}" destId="{324F1F7D-8C33-446E-943C-496323C62A7D}" srcOrd="0" destOrd="0" presId="urn:microsoft.com/office/officeart/2005/8/layout/hProcess9"/>
    <dgm:cxn modelId="{5D748885-08C6-42AA-AF20-75B2FDC0AB19}" srcId="{9ACB7D95-280B-4999-9787-62B68B0F7829}" destId="{F301E4C4-B54E-4BB8-9371-9F0E7A77C71F}" srcOrd="1" destOrd="0" parTransId="{D4F878C7-C78E-45F3-B9F8-B8C0D69D7554}" sibTransId="{A7C8B677-D7DD-413F-9B10-AE69D70C80FA}"/>
    <dgm:cxn modelId="{E5E3A2C0-D044-447F-B4E0-053C6FAE1C0E}" srcId="{9ACB7D95-280B-4999-9787-62B68B0F7829}" destId="{B4EC7BF8-4B8B-4A33-B4A8-B49B29E9DC7A}" srcOrd="2" destOrd="0" parTransId="{69D5E51C-913C-478A-AB36-09BE40A878A0}" sibTransId="{1E5B2FD3-4DBA-4D7A-AC14-FA9FD763218C}"/>
    <dgm:cxn modelId="{963079E2-B83E-4271-9506-31CC4288509D}" type="presOf" srcId="{1FDDD1B4-5257-4428-89CB-9115C4ADEA84}" destId="{528760F6-B00E-404B-96DC-26AFDD01A2FB}" srcOrd="0" destOrd="0" presId="urn:microsoft.com/office/officeart/2005/8/layout/hProcess9"/>
    <dgm:cxn modelId="{4C407FE7-9449-4505-9BA6-D58CE8911E55}" type="presParOf" srcId="{F58A881A-3910-4A23-86B8-1362D09B2A6A}" destId="{DA99A2F4-E707-4B41-85EC-F01AE8EE25A1}" srcOrd="0" destOrd="0" presId="urn:microsoft.com/office/officeart/2005/8/layout/hProcess9"/>
    <dgm:cxn modelId="{54D89906-33FD-498A-9364-D776A44429E7}" type="presParOf" srcId="{F58A881A-3910-4A23-86B8-1362D09B2A6A}" destId="{E88CEE2C-6A09-4F58-8A39-6B18FAA1FB37}" srcOrd="1" destOrd="0" presId="urn:microsoft.com/office/officeart/2005/8/layout/hProcess9"/>
    <dgm:cxn modelId="{9597E0ED-8E71-4F0A-9D20-2FFA9F2C634B}" type="presParOf" srcId="{E88CEE2C-6A09-4F58-8A39-6B18FAA1FB37}" destId="{528760F6-B00E-404B-96DC-26AFDD01A2FB}" srcOrd="0" destOrd="0" presId="urn:microsoft.com/office/officeart/2005/8/layout/hProcess9"/>
    <dgm:cxn modelId="{F022E9B9-29F2-4703-932D-F67EC2E67ED6}" type="presParOf" srcId="{E88CEE2C-6A09-4F58-8A39-6B18FAA1FB37}" destId="{F5C70033-8FCF-46C6-B504-40AA728ADF0C}" srcOrd="1" destOrd="0" presId="urn:microsoft.com/office/officeart/2005/8/layout/hProcess9"/>
    <dgm:cxn modelId="{549A669C-0457-4DBF-A835-DB0E2136353B}" type="presParOf" srcId="{E88CEE2C-6A09-4F58-8A39-6B18FAA1FB37}" destId="{324F1F7D-8C33-446E-943C-496323C62A7D}" srcOrd="2" destOrd="0" presId="urn:microsoft.com/office/officeart/2005/8/layout/hProcess9"/>
    <dgm:cxn modelId="{DB2A004E-57D7-4F48-8171-492980765C0A}" type="presParOf" srcId="{E88CEE2C-6A09-4F58-8A39-6B18FAA1FB37}" destId="{45320C7E-C55A-4532-B1EA-802D12F59101}" srcOrd="3" destOrd="0" presId="urn:microsoft.com/office/officeart/2005/8/layout/hProcess9"/>
    <dgm:cxn modelId="{6E4726C1-A912-4ACC-A517-E08B5A17311F}" type="presParOf" srcId="{E88CEE2C-6A09-4F58-8A39-6B18FAA1FB37}" destId="{6454EFA6-0191-4D0A-8179-8C1B731D47C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BE74C-2B0D-4BA2-93EE-FB540B68146D}">
      <dsp:nvSpPr>
        <dsp:cNvPr id="0" name=""/>
        <dsp:cNvSpPr/>
      </dsp:nvSpPr>
      <dsp:spPr>
        <a:xfrm>
          <a:off x="1081770" y="236652"/>
          <a:ext cx="3889239" cy="3889239"/>
        </a:xfrm>
        <a:prstGeom prst="blockArc">
          <a:avLst>
            <a:gd name="adj1" fmla="val 12873722"/>
            <a:gd name="adj2" fmla="val 17932934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1CEABE-1854-4A25-8856-33254CC50868}">
      <dsp:nvSpPr>
        <dsp:cNvPr id="0" name=""/>
        <dsp:cNvSpPr/>
      </dsp:nvSpPr>
      <dsp:spPr>
        <a:xfrm>
          <a:off x="1071171" y="251877"/>
          <a:ext cx="3889239" cy="3889239"/>
        </a:xfrm>
        <a:prstGeom prst="blockArc">
          <a:avLst>
            <a:gd name="adj1" fmla="val 9761674"/>
            <a:gd name="adj2" fmla="val 12907169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70149-D602-4A74-A472-1F4A9A888B17}">
      <dsp:nvSpPr>
        <dsp:cNvPr id="0" name=""/>
        <dsp:cNvSpPr/>
      </dsp:nvSpPr>
      <dsp:spPr>
        <a:xfrm>
          <a:off x="1099870" y="353888"/>
          <a:ext cx="3889239" cy="3889239"/>
        </a:xfrm>
        <a:prstGeom prst="blockArc">
          <a:avLst>
            <a:gd name="adj1" fmla="val 6326940"/>
            <a:gd name="adj2" fmla="val 9952763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C9F10-A16E-4222-A1E7-4BE4D92AF7CD}">
      <dsp:nvSpPr>
        <dsp:cNvPr id="0" name=""/>
        <dsp:cNvSpPr/>
      </dsp:nvSpPr>
      <dsp:spPr>
        <a:xfrm>
          <a:off x="2028416" y="937859"/>
          <a:ext cx="3889239" cy="3889239"/>
        </a:xfrm>
        <a:prstGeom prst="blockArc">
          <a:avLst>
            <a:gd name="adj1" fmla="val 2467000"/>
            <a:gd name="adj2" fmla="val 8333000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69AA0-DD84-4DB9-A37F-709F20706256}">
      <dsp:nvSpPr>
        <dsp:cNvPr id="0" name=""/>
        <dsp:cNvSpPr/>
      </dsp:nvSpPr>
      <dsp:spPr>
        <a:xfrm>
          <a:off x="2545288" y="521403"/>
          <a:ext cx="3889239" cy="3889239"/>
        </a:xfrm>
        <a:prstGeom prst="blockArc">
          <a:avLst>
            <a:gd name="adj1" fmla="val 267185"/>
            <a:gd name="adj2" fmla="val 3669897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ABEA8-B3DE-4716-83DF-15B52249DE64}">
      <dsp:nvSpPr>
        <dsp:cNvPr id="0" name=""/>
        <dsp:cNvSpPr/>
      </dsp:nvSpPr>
      <dsp:spPr>
        <a:xfrm>
          <a:off x="2662550" y="-4338"/>
          <a:ext cx="3889239" cy="3889239"/>
        </a:xfrm>
        <a:prstGeom prst="blockArc">
          <a:avLst>
            <a:gd name="adj1" fmla="val 20001936"/>
            <a:gd name="adj2" fmla="val 1241640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11FDE-C1D2-4D65-BB73-DE096A26A15A}">
      <dsp:nvSpPr>
        <dsp:cNvPr id="0" name=""/>
        <dsp:cNvSpPr/>
      </dsp:nvSpPr>
      <dsp:spPr>
        <a:xfrm>
          <a:off x="2838532" y="280865"/>
          <a:ext cx="3889239" cy="3889239"/>
        </a:xfrm>
        <a:prstGeom prst="blockArc">
          <a:avLst>
            <a:gd name="adj1" fmla="val 14640069"/>
            <a:gd name="adj2" fmla="val 19396925"/>
            <a:gd name="adj3" fmla="val 39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2BD43-F88D-4DFE-B0AC-77F71231907B}">
      <dsp:nvSpPr>
        <dsp:cNvPr id="0" name=""/>
        <dsp:cNvSpPr/>
      </dsp:nvSpPr>
      <dsp:spPr>
        <a:xfrm>
          <a:off x="2753704" y="1666001"/>
          <a:ext cx="2076542" cy="1504871"/>
        </a:xfrm>
        <a:prstGeom prst="ellipse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500" kern="1200" dirty="0" err="1"/>
            <a:t>εξΑΕ</a:t>
          </a:r>
          <a:endParaRPr lang="en-GB" sz="5500" kern="1200" dirty="0"/>
        </a:p>
      </dsp:txBody>
      <dsp:txXfrm>
        <a:off x="3057807" y="1886384"/>
        <a:ext cx="1468336" cy="1064105"/>
      </dsp:txXfrm>
    </dsp:sp>
    <dsp:sp modelId="{56E88155-1305-4818-A738-3B7EBB070D02}">
      <dsp:nvSpPr>
        <dsp:cNvPr id="0" name=""/>
        <dsp:cNvSpPr/>
      </dsp:nvSpPr>
      <dsp:spPr>
        <a:xfrm>
          <a:off x="2679713" y="-77573"/>
          <a:ext cx="2535263" cy="1178629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Βασικές θεωρίες - Έννοιες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050994" y="95033"/>
        <a:ext cx="1792701" cy="833417"/>
      </dsp:txXfrm>
    </dsp:sp>
    <dsp:sp modelId="{8550F7F5-84DB-425E-AFC9-9E745449D0AB}">
      <dsp:nvSpPr>
        <dsp:cNvPr id="0" name=""/>
        <dsp:cNvSpPr/>
      </dsp:nvSpPr>
      <dsp:spPr>
        <a:xfrm>
          <a:off x="5214975" y="455404"/>
          <a:ext cx="2193126" cy="1260226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Σχολική </a:t>
          </a:r>
          <a:r>
            <a:rPr lang="el-GR" sz="2200" b="1" kern="1200" spc="-150" dirty="0" err="1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εξΑΕ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536151" y="639960"/>
        <a:ext cx="1550774" cy="891114"/>
      </dsp:txXfrm>
    </dsp:sp>
    <dsp:sp modelId="{DFF69D93-A49C-4CFD-A5A8-F61222AF293D}">
      <dsp:nvSpPr>
        <dsp:cNvPr id="0" name=""/>
        <dsp:cNvSpPr/>
      </dsp:nvSpPr>
      <dsp:spPr>
        <a:xfrm>
          <a:off x="5214974" y="2037069"/>
          <a:ext cx="2351749" cy="1153989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Ρόλος Εκπαιδευτικού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559380" y="2206067"/>
        <a:ext cx="1662937" cy="815993"/>
      </dsp:txXfrm>
    </dsp:sp>
    <dsp:sp modelId="{8F6E2F77-F052-4D95-919D-DF506A0483B8}">
      <dsp:nvSpPr>
        <dsp:cNvPr id="0" name=""/>
        <dsp:cNvSpPr/>
      </dsp:nvSpPr>
      <dsp:spPr>
        <a:xfrm>
          <a:off x="4246681" y="3513062"/>
          <a:ext cx="2325614" cy="1246500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Σύγχρονη – Ασύγχρονη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587259" y="3695608"/>
        <a:ext cx="1644458" cy="881408"/>
      </dsp:txXfrm>
    </dsp:sp>
    <dsp:sp modelId="{B2C3EAF8-7C82-489E-9037-D0213FBAEBC3}">
      <dsp:nvSpPr>
        <dsp:cNvPr id="0" name=""/>
        <dsp:cNvSpPr/>
      </dsp:nvSpPr>
      <dsp:spPr>
        <a:xfrm>
          <a:off x="1123059" y="3529532"/>
          <a:ext cx="2827047" cy="1213560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Αυτοδύναμη-</a:t>
          </a:r>
          <a:r>
            <a:rPr lang="el-GR" sz="2200" b="1" i="1" kern="1200" dirty="0"/>
            <a:t> </a:t>
          </a:r>
          <a:r>
            <a:rPr lang="el-GR" sz="2200" b="1" kern="1200" spc="-150" dirty="0"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Συμπληρωματική-</a:t>
          </a:r>
          <a:r>
            <a:rPr lang="el-GR" sz="2200" b="1" i="1" kern="1200" dirty="0"/>
            <a:t> </a:t>
          </a:r>
          <a:r>
            <a:rPr lang="el-GR" sz="2200" b="1" kern="1200" spc="-150" dirty="0"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Μικτή</a:t>
          </a:r>
        </a:p>
      </dsp:txBody>
      <dsp:txXfrm>
        <a:off x="1537070" y="3707254"/>
        <a:ext cx="1999025" cy="858116"/>
      </dsp:txXfrm>
    </dsp:sp>
    <dsp:sp modelId="{AC3CB020-9BE8-4015-BB96-F43FC9F16C7F}">
      <dsp:nvSpPr>
        <dsp:cNvPr id="0" name=""/>
        <dsp:cNvSpPr/>
      </dsp:nvSpPr>
      <dsp:spPr>
        <a:xfrm>
          <a:off x="8006" y="2174659"/>
          <a:ext cx="2374797" cy="1178028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ΕΥ στη Σχολική </a:t>
          </a:r>
          <a:r>
            <a:rPr lang="el-GR" sz="2200" b="1" kern="1200" spc="-150" dirty="0" err="1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εξΑΕ</a:t>
          </a: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endParaRPr lang="en-GB" sz="28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55787" y="2347177"/>
        <a:ext cx="1679235" cy="832992"/>
      </dsp:txXfrm>
    </dsp:sp>
    <dsp:sp modelId="{F482D9FE-7FC3-4FE0-AAAE-E72F4A784140}">
      <dsp:nvSpPr>
        <dsp:cNvPr id="0" name=""/>
        <dsp:cNvSpPr/>
      </dsp:nvSpPr>
      <dsp:spPr>
        <a:xfrm>
          <a:off x="269197" y="491830"/>
          <a:ext cx="2374007" cy="1215551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Αρχές </a:t>
          </a:r>
          <a:r>
            <a:rPr lang="el-GR" sz="2200" b="1" kern="1200" spc="-150" dirty="0" err="1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Πολυμεσικής</a:t>
          </a: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Μάθησης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16862" y="669843"/>
        <a:ext cx="1678677" cy="8595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BE74C-2B0D-4BA2-93EE-FB540B68146D}">
      <dsp:nvSpPr>
        <dsp:cNvPr id="0" name=""/>
        <dsp:cNvSpPr/>
      </dsp:nvSpPr>
      <dsp:spPr>
        <a:xfrm>
          <a:off x="1350505" y="290131"/>
          <a:ext cx="3625017" cy="3625017"/>
        </a:xfrm>
        <a:prstGeom prst="blockArc">
          <a:avLst>
            <a:gd name="adj1" fmla="val 12000415"/>
            <a:gd name="adj2" fmla="val 17931568"/>
            <a:gd name="adj3" fmla="val 4524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1CEABE-1854-4A25-8856-33254CC50868}">
      <dsp:nvSpPr>
        <dsp:cNvPr id="0" name=""/>
        <dsp:cNvSpPr/>
      </dsp:nvSpPr>
      <dsp:spPr>
        <a:xfrm>
          <a:off x="1266593" y="483831"/>
          <a:ext cx="3625017" cy="3625017"/>
        </a:xfrm>
        <a:prstGeom prst="blockArc">
          <a:avLst>
            <a:gd name="adj1" fmla="val 8714869"/>
            <a:gd name="adj2" fmla="val 12410302"/>
            <a:gd name="adj3" fmla="val 4524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C9F10-A16E-4222-A1E7-4BE4D92AF7CD}">
      <dsp:nvSpPr>
        <dsp:cNvPr id="0" name=""/>
        <dsp:cNvSpPr/>
      </dsp:nvSpPr>
      <dsp:spPr>
        <a:xfrm>
          <a:off x="1384973" y="680564"/>
          <a:ext cx="3625017" cy="3625017"/>
        </a:xfrm>
        <a:prstGeom prst="blockArc">
          <a:avLst>
            <a:gd name="adj1" fmla="val 3879576"/>
            <a:gd name="adj2" fmla="val 9160743"/>
            <a:gd name="adj3" fmla="val 4524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69AA0-DD84-4DB9-A37F-709F20706256}">
      <dsp:nvSpPr>
        <dsp:cNvPr id="0" name=""/>
        <dsp:cNvSpPr/>
      </dsp:nvSpPr>
      <dsp:spPr>
        <a:xfrm>
          <a:off x="2702102" y="600596"/>
          <a:ext cx="3625017" cy="3625017"/>
        </a:xfrm>
        <a:prstGeom prst="blockArc">
          <a:avLst>
            <a:gd name="adj1" fmla="val 1478484"/>
            <a:gd name="adj2" fmla="val 6503500"/>
            <a:gd name="adj3" fmla="val 4524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ABEA8-B3DE-4716-83DF-15B52249DE64}">
      <dsp:nvSpPr>
        <dsp:cNvPr id="0" name=""/>
        <dsp:cNvSpPr/>
      </dsp:nvSpPr>
      <dsp:spPr>
        <a:xfrm>
          <a:off x="2886883" y="287320"/>
          <a:ext cx="3625017" cy="3625017"/>
        </a:xfrm>
        <a:prstGeom prst="blockArc">
          <a:avLst>
            <a:gd name="adj1" fmla="val 20464152"/>
            <a:gd name="adj2" fmla="val 2185539"/>
            <a:gd name="adj3" fmla="val 4524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11FDE-C1D2-4D65-BB73-DE096A26A15A}">
      <dsp:nvSpPr>
        <dsp:cNvPr id="0" name=""/>
        <dsp:cNvSpPr/>
      </dsp:nvSpPr>
      <dsp:spPr>
        <a:xfrm>
          <a:off x="2914435" y="362124"/>
          <a:ext cx="3625017" cy="3625017"/>
        </a:xfrm>
        <a:prstGeom prst="blockArc">
          <a:avLst>
            <a:gd name="adj1" fmla="val 14784710"/>
            <a:gd name="adj2" fmla="val 20309442"/>
            <a:gd name="adj3" fmla="val 4524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2BD43-F88D-4DFE-B0AC-77F71231907B}">
      <dsp:nvSpPr>
        <dsp:cNvPr id="0" name=""/>
        <dsp:cNvSpPr/>
      </dsp:nvSpPr>
      <dsp:spPr>
        <a:xfrm>
          <a:off x="2727252" y="1509206"/>
          <a:ext cx="2244911" cy="1626888"/>
        </a:xfrm>
        <a:prstGeom prst="ellipse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b="1" kern="1200" dirty="0"/>
            <a:t>ΤΠΕ - Φυσικές Επιστήμες</a:t>
          </a:r>
          <a:endParaRPr lang="en-GB" sz="2500" b="1" kern="1200" dirty="0"/>
        </a:p>
      </dsp:txBody>
      <dsp:txXfrm>
        <a:off x="3056012" y="1747458"/>
        <a:ext cx="1587391" cy="1150384"/>
      </dsp:txXfrm>
    </dsp:sp>
    <dsp:sp modelId="{56E88155-1305-4818-A738-3B7EBB070D02}">
      <dsp:nvSpPr>
        <dsp:cNvPr id="0" name=""/>
        <dsp:cNvSpPr/>
      </dsp:nvSpPr>
      <dsp:spPr>
        <a:xfrm>
          <a:off x="2647643" y="-85956"/>
          <a:ext cx="2740825" cy="1274193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Φυσικές Επιστήμες στο σχολείο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049028" y="100645"/>
        <a:ext cx="1938055" cy="900991"/>
      </dsp:txXfrm>
    </dsp:sp>
    <dsp:sp modelId="{8550F7F5-84DB-425E-AFC9-9E745449D0AB}">
      <dsp:nvSpPr>
        <dsp:cNvPr id="0" name=""/>
        <dsp:cNvSpPr/>
      </dsp:nvSpPr>
      <dsp:spPr>
        <a:xfrm>
          <a:off x="5189609" y="843900"/>
          <a:ext cx="2370947" cy="1362406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ΤΠΕ &amp; Διδακτική Φ.Ε.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536826" y="1043420"/>
        <a:ext cx="1676513" cy="963366"/>
      </dsp:txXfrm>
    </dsp:sp>
    <dsp:sp modelId="{DFF69D93-A49C-4CFD-A5A8-F61222AF293D}">
      <dsp:nvSpPr>
        <dsp:cNvPr id="0" name=""/>
        <dsp:cNvSpPr/>
      </dsp:nvSpPr>
      <dsp:spPr>
        <a:xfrm>
          <a:off x="4853583" y="2527936"/>
          <a:ext cx="2542431" cy="1247556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Ρεύματα της Διδακτικής Φ.Ε.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225913" y="2710636"/>
        <a:ext cx="1797771" cy="882156"/>
      </dsp:txXfrm>
    </dsp:sp>
    <dsp:sp modelId="{8F6E2F77-F052-4D95-919D-DF506A0483B8}">
      <dsp:nvSpPr>
        <dsp:cNvPr id="0" name=""/>
        <dsp:cNvSpPr/>
      </dsp:nvSpPr>
      <dsp:spPr>
        <a:xfrm>
          <a:off x="2698591" y="3420346"/>
          <a:ext cx="2514177" cy="1347568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Διδακτικές Μαθησιακές Ακολουθίες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066784" y="3617693"/>
        <a:ext cx="1777791" cy="952874"/>
      </dsp:txXfrm>
    </dsp:sp>
    <dsp:sp modelId="{AC3CB020-9BE8-4015-BB96-F43FC9F16C7F}">
      <dsp:nvSpPr>
        <dsp:cNvPr id="0" name=""/>
        <dsp:cNvSpPr/>
      </dsp:nvSpPr>
      <dsp:spPr>
        <a:xfrm>
          <a:off x="339909" y="2669378"/>
          <a:ext cx="2567348" cy="1273544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Διερευνητική Μάθηση</a:t>
          </a:r>
          <a:endParaRPr lang="en-GB" sz="28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715888" y="2855884"/>
        <a:ext cx="1815390" cy="900532"/>
      </dsp:txXfrm>
    </dsp:sp>
    <dsp:sp modelId="{F482D9FE-7FC3-4FE0-AAAE-E72F4A784140}">
      <dsp:nvSpPr>
        <dsp:cNvPr id="0" name=""/>
        <dsp:cNvSpPr/>
      </dsp:nvSpPr>
      <dsp:spPr>
        <a:xfrm>
          <a:off x="100205" y="839492"/>
          <a:ext cx="2796411" cy="1314109"/>
        </a:xfrm>
        <a:prstGeom prst="ellipse">
          <a:avLst/>
        </a:prstGeom>
        <a:solidFill>
          <a:schemeClr val="bg1"/>
        </a:solidFill>
        <a:ln w="1016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spc="-15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Διδακτικός Μετασχηματισμός Περιεχομένου</a:t>
          </a:r>
          <a:endParaRPr lang="en-GB" sz="2200" b="1" kern="1200" spc="-15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09730" y="1031939"/>
        <a:ext cx="1977361" cy="9292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9A2F4-E707-4B41-85EC-F01AE8EE25A1}">
      <dsp:nvSpPr>
        <dsp:cNvPr id="0" name=""/>
        <dsp:cNvSpPr/>
      </dsp:nvSpPr>
      <dsp:spPr>
        <a:xfrm>
          <a:off x="405044" y="0"/>
          <a:ext cx="4590510" cy="384797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8760F6-B00E-404B-96DC-26AFDD01A2FB}">
      <dsp:nvSpPr>
        <dsp:cNvPr id="0" name=""/>
        <dsp:cNvSpPr/>
      </dsp:nvSpPr>
      <dsp:spPr>
        <a:xfrm>
          <a:off x="5801" y="1154392"/>
          <a:ext cx="1738318" cy="153919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Εφαρμογή του ΕΥ στην πράξη, σε πραγματικές σχολικές συνθήκες.</a:t>
          </a:r>
          <a:endParaRPr lang="el-GR" sz="1600" kern="1200" dirty="0"/>
        </a:p>
      </dsp:txBody>
      <dsp:txXfrm>
        <a:off x="80938" y="1229529"/>
        <a:ext cx="1588044" cy="1388916"/>
      </dsp:txXfrm>
    </dsp:sp>
    <dsp:sp modelId="{324F1F7D-8C33-446E-943C-496323C62A7D}">
      <dsp:nvSpPr>
        <dsp:cNvPr id="0" name=""/>
        <dsp:cNvSpPr/>
      </dsp:nvSpPr>
      <dsp:spPr>
        <a:xfrm>
          <a:off x="1836942" y="1152130"/>
          <a:ext cx="1738318" cy="15391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Αξιολόγηση από τους ίδιους τους μαθητές.</a:t>
          </a:r>
        </a:p>
      </dsp:txBody>
      <dsp:txXfrm>
        <a:off x="1912079" y="1227267"/>
        <a:ext cx="1588044" cy="1388916"/>
      </dsp:txXfrm>
    </dsp:sp>
    <dsp:sp modelId="{6454EFA6-0191-4D0A-8179-8C1B731D47C8}">
      <dsp:nvSpPr>
        <dsp:cNvPr id="0" name=""/>
        <dsp:cNvSpPr/>
      </dsp:nvSpPr>
      <dsp:spPr>
        <a:xfrm>
          <a:off x="3656480" y="1154392"/>
          <a:ext cx="1738318" cy="1539190"/>
        </a:xfrm>
        <a:prstGeom prst="roundRect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Αποτελέσματα ως προς την αλλαγή στάσεων &amp; δεξιοτήτων τους.</a:t>
          </a:r>
        </a:p>
      </dsp:txBody>
      <dsp:txXfrm>
        <a:off x="3731617" y="1229529"/>
        <a:ext cx="1588044" cy="1388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8007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9870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8228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7592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0737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97553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31225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0967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9867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8876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6331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1529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388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6951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2926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454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chamilo.datacenter.uoc.gr/metchamilo/courses/SXEDIASMOSYLOPOIHSHKIAPOTIMHSHSYMPL/index.php?id_session=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551134" y="251187"/>
            <a:ext cx="74576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804320" y="1052736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551134" y="313661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Γεωργία </a:t>
            </a:r>
            <a:r>
              <a:rPr lang="el-GR" sz="3200" dirty="0" err="1"/>
              <a:t>Βαμβουκάκη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572815"/>
              </p:ext>
            </p:extLst>
          </p:nvPr>
        </p:nvGraphicFramePr>
        <p:xfrm>
          <a:off x="1804320" y="4546928"/>
          <a:ext cx="6634809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1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1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16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1311">
                <a:tc>
                  <a:txBody>
                    <a:bodyPr/>
                    <a:lstStyle/>
                    <a:p>
                      <a:pPr algn="ctr"/>
                      <a:r>
                        <a:rPr lang="el-GR" sz="13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Επιβλέπων Καθηγητής:</a:t>
                      </a:r>
                      <a:br>
                        <a:rPr lang="el-GR" sz="13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b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ΚΑΛΟΓΙΑΝΝΑΚΗΣ ΜΙΧΑΗΛ</a:t>
                      </a:r>
                      <a:b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sz="13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Συν-Επιβλέπων Καθηγητής:</a:t>
                      </a:r>
                      <a:br>
                        <a:rPr lang="el-GR" sz="13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br>
                        <a:rPr lang="el-GR" sz="13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l-GR" sz="13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ΠΑΠΑΒΑΣΙΛΕΙΟΥ ΕΥΑΓΓΕΛΟΣ</a:t>
                      </a:r>
                      <a:endParaRPr lang="el-GR" sz="13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Συν-Επιβλέπων Καθηγητής:</a:t>
                      </a:r>
                      <a:br>
                        <a:rPr lang="el-GR" sz="13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b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ΜΑΝΤΑΔΑΚΗΣ ΕΥΑΓΓΕΛΟΣ</a:t>
                      </a:r>
                      <a:b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sz="13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662475" y="4147930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u="sng" dirty="0"/>
              <a:t>Επιτροπή Κρίσης ΔΕ:</a:t>
            </a:r>
          </a:p>
        </p:txBody>
      </p:sp>
      <p:sp>
        <p:nvSpPr>
          <p:cNvPr id="3" name="Πλαίσιο κειμένου 3">
            <a:extLst>
              <a:ext uri="{FF2B5EF4-FFF2-40B4-BE49-F238E27FC236}">
                <a16:creationId xmlns:a16="http://schemas.microsoft.com/office/drawing/2014/main" id="{6C3CE5EB-B611-8D1E-0897-B1225313C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9962" y="1272863"/>
            <a:ext cx="7298764" cy="1532063"/>
          </a:xfrm>
          <a:prstGeom prst="rect">
            <a:avLst/>
          </a:prstGeom>
          <a:solidFill>
            <a:srgbClr val="FFFFFF"/>
          </a:solidFill>
          <a:ln w="76200" cmpd="tri" algn="ctr">
            <a:solidFill>
              <a:srgbClr val="C00000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tabLst>
                <a:tab pos="2637155" algn="ctr"/>
                <a:tab pos="5274310" algn="r"/>
              </a:tabLst>
            </a:pPr>
            <a:r>
              <a:rPr lang="el-GR" sz="1400" b="1" spc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l-G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tabLst>
                <a:tab pos="2637155" algn="ctr"/>
                <a:tab pos="5274310" algn="r"/>
              </a:tabLst>
            </a:pPr>
            <a:r>
              <a:rPr lang="el-GR" sz="1800" b="1" spc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Σχεδιασμός, Υλοποίηση κι Αποτίμηση Συμπληρωματικού Εκπαιδευτικού Υλικού με τη μεθοδολογία της </a:t>
            </a:r>
            <a:r>
              <a:rPr lang="el-GR" sz="1800" b="1" spc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ΕξΑΕ</a:t>
            </a:r>
            <a:r>
              <a:rPr lang="el-GR" sz="1800" b="1" spc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στο πλαίσιο του μαθήματος των Φυσικών, σε μαθητές ΣΤ’ Δημοτικού: Η περίπτωση της θεματικής ενότητας «Φως»</a:t>
            </a:r>
            <a:endParaRPr lang="el-G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513122" cy="831625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6. </a:t>
            </a:r>
            <a:r>
              <a:rPr lang="el-GR" sz="3500" dirty="0"/>
              <a:t>Υλοποίηση Εκπαιδευτικού Υλικού (2/2)</a:t>
            </a:r>
            <a:endParaRPr lang="el-GR" sz="3500" b="1" dirty="0">
              <a:solidFill>
                <a:srgbClr val="FF0000"/>
              </a:solidFill>
            </a:endParaRPr>
          </a:p>
        </p:txBody>
      </p:sp>
      <p:grpSp>
        <p:nvGrpSpPr>
          <p:cNvPr id="3" name="4 - Ομάδα">
            <a:extLst>
              <a:ext uri="{FF2B5EF4-FFF2-40B4-BE49-F238E27FC236}">
                <a16:creationId xmlns:a16="http://schemas.microsoft.com/office/drawing/2014/main" id="{A86A86A9-FBE1-4304-BD50-25A9C0CCDD1B}"/>
              </a:ext>
            </a:extLst>
          </p:cNvPr>
          <p:cNvGrpSpPr/>
          <p:nvPr/>
        </p:nvGrpSpPr>
        <p:grpSpPr>
          <a:xfrm>
            <a:off x="1187624" y="1388516"/>
            <a:ext cx="7513122" cy="576064"/>
            <a:chOff x="0" y="49732"/>
            <a:chExt cx="6834214" cy="573664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4" name="5 - Στρογγυλεμένο ορθογώνιο">
              <a:extLst>
                <a:ext uri="{FF2B5EF4-FFF2-40B4-BE49-F238E27FC236}">
                  <a16:creationId xmlns:a16="http://schemas.microsoft.com/office/drawing/2014/main" id="{245253D0-30FF-485D-9F69-CDA3B46CCDB7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" name="Στρογγυλεμένο ορθογώνιο 4">
              <a:extLst>
                <a:ext uri="{FF2B5EF4-FFF2-40B4-BE49-F238E27FC236}">
                  <a16:creationId xmlns:a16="http://schemas.microsoft.com/office/drawing/2014/main" id="{9E2FE1A2-2912-4925-A4EE-3893612532F1}"/>
                </a:ext>
              </a:extLst>
            </p:cNvPr>
            <p:cNvSpPr/>
            <p:nvPr/>
          </p:nvSpPr>
          <p:spPr>
            <a:xfrm>
              <a:off x="56008" y="77735"/>
              <a:ext cx="6690610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Παρουσίαση Εκπαιδευτικού Υλικού:</a:t>
              </a:r>
              <a:endParaRPr lang="en-GB" b="1" kern="1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6" name="Εικόνα 5">
            <a:hlinkClick r:id="rId2" tooltip="Σχεδιασμός, Υλοποίηση κι Αποτίμηση Συμπληρωματικού Εκπαιδευτικού Υλικού με τη μεθοδολογία της ΕξΑΕ στο πλαίσιο του μαθήματος των Φυσικών, σε μαθητές ΣΤ’ Δημοτικού: Η περίπτωση της θεματικής ενότητας «Φως»"/>
            <a:extLst>
              <a:ext uri="{FF2B5EF4-FFF2-40B4-BE49-F238E27FC236}">
                <a16:creationId xmlns:a16="http://schemas.microsoft.com/office/drawing/2014/main" id="{AB3D86E3-9994-1E46-E441-78E5C113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272" y="2456048"/>
            <a:ext cx="2916577" cy="19459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2826B7-213E-8C04-B589-CC38E1C3A648}"/>
              </a:ext>
            </a:extLst>
          </p:cNvPr>
          <p:cNvSpPr txBox="1"/>
          <p:nvPr/>
        </p:nvSpPr>
        <p:spPr>
          <a:xfrm>
            <a:off x="2555776" y="4893421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Το ΕΥ φιλοξενείται στην πλατφόρμα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Chamilo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/>
            <a:endParaRPr lang="el-GR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l-G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(Περιήγηση και προφορική αφήγηση)</a:t>
            </a:r>
          </a:p>
          <a:p>
            <a:pPr algn="just"/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527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920880" cy="576064"/>
          </a:xfrm>
        </p:spPr>
        <p:txBody>
          <a:bodyPr>
            <a:noAutofit/>
          </a:bodyPr>
          <a:lstStyle/>
          <a:p>
            <a:r>
              <a:rPr lang="el-GR" sz="3600" dirty="0"/>
              <a:t>7. </a:t>
            </a:r>
            <a:r>
              <a:rPr lang="el-GR" sz="3500" dirty="0"/>
              <a:t>Αποτίμηση</a:t>
            </a:r>
            <a:r>
              <a:rPr lang="el-GR" sz="3600" dirty="0"/>
              <a:t> Εκπαιδευτικού Υλικού</a:t>
            </a:r>
            <a:r>
              <a:rPr lang="en-US" sz="3600" dirty="0"/>
              <a:t> </a:t>
            </a:r>
            <a:r>
              <a:rPr lang="el-GR" sz="3600" dirty="0"/>
              <a:t>(</a:t>
            </a:r>
            <a:r>
              <a:rPr lang="en-US" sz="3600" dirty="0"/>
              <a:t>1/</a:t>
            </a:r>
            <a:r>
              <a:rPr lang="el-GR" sz="3600" dirty="0"/>
              <a:t>6)</a:t>
            </a:r>
            <a:endParaRPr lang="el-GR" sz="4000" b="1" dirty="0"/>
          </a:p>
        </p:txBody>
      </p:sp>
      <p:sp>
        <p:nvSpPr>
          <p:cNvPr id="6" name="Στρογγυλεμένο ορθογώνιο 4">
            <a:extLst>
              <a:ext uri="{FF2B5EF4-FFF2-40B4-BE49-F238E27FC236}">
                <a16:creationId xmlns:a16="http://schemas.microsoft.com/office/drawing/2014/main" id="{C1D60D37-A36A-4A3C-AFA4-1645C4C3971F}"/>
              </a:ext>
            </a:extLst>
          </p:cNvPr>
          <p:cNvSpPr/>
          <p:nvPr/>
        </p:nvSpPr>
        <p:spPr>
          <a:xfrm>
            <a:off x="1043608" y="1844824"/>
            <a:ext cx="7595566" cy="453650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just" defTabSz="1066800">
              <a:spcBef>
                <a:spcPct val="0"/>
              </a:spcBef>
              <a:spcAft>
                <a:spcPts val="0"/>
              </a:spcAft>
            </a:pPr>
            <a:r>
              <a:rPr lang="el-GR" sz="2100" b="1" kern="1200" dirty="0">
                <a:solidFill>
                  <a:srgbClr val="9F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Χρονική περίοδος: </a:t>
            </a:r>
            <a:r>
              <a:rPr lang="el-GR" sz="21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Ιούλιος-Αύγουστος 2022</a:t>
            </a:r>
          </a:p>
          <a:p>
            <a:pPr algn="just" defTabSz="1066800">
              <a:spcAft>
                <a:spcPts val="0"/>
              </a:spcAft>
            </a:pPr>
            <a:r>
              <a:rPr lang="el-GR" sz="2100" b="1" kern="1200" dirty="0">
                <a:solidFill>
                  <a:srgbClr val="9F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Είδος </a:t>
            </a:r>
            <a:r>
              <a:rPr lang="el-GR" sz="2100" b="1" dirty="0">
                <a:solidFill>
                  <a:srgbClr val="9F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sz="2100" b="1" kern="1200" dirty="0">
                <a:solidFill>
                  <a:srgbClr val="9F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ρευνας: </a:t>
            </a:r>
            <a:r>
              <a:rPr lang="el-GR" sz="2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Ποιοτικ</a:t>
            </a:r>
            <a:r>
              <a:rPr lang="el-G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ή Έρευνα</a:t>
            </a:r>
            <a:endParaRPr lang="el-GR" sz="2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1066800">
              <a:spcBef>
                <a:spcPct val="0"/>
              </a:spcBef>
              <a:spcAft>
                <a:spcPts val="0"/>
              </a:spcAft>
            </a:pPr>
            <a:r>
              <a:rPr lang="el-GR" sz="2100" b="1" kern="1200" dirty="0">
                <a:solidFill>
                  <a:srgbClr val="9F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Δειγματοληψία</a:t>
            </a:r>
            <a:r>
              <a:rPr lang="el-GR" sz="2100" b="1" kern="1200" dirty="0">
                <a:solidFill>
                  <a:srgbClr val="931B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100" b="1" kern="1200" dirty="0">
                <a:solidFill>
                  <a:srgbClr val="6195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Σκόπιμη δειγματοληψία </a:t>
            </a:r>
            <a:r>
              <a:rPr lang="el-GR" sz="21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- 3 ειδικοί &amp; 9 εκπαιδευτικοί Α/</a:t>
            </a:r>
            <a:r>
              <a:rPr lang="el-GR" sz="2100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βάθμιας</a:t>
            </a:r>
            <a:r>
              <a:rPr lang="el-GR" sz="21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Εκπαίδευσης</a:t>
            </a:r>
          </a:p>
          <a:p>
            <a:pPr lvl="0" algn="just" defTabSz="1066800">
              <a:spcBef>
                <a:spcPct val="0"/>
              </a:spcBef>
              <a:spcAft>
                <a:spcPts val="0"/>
              </a:spcAft>
            </a:pPr>
            <a:r>
              <a:rPr lang="el-GR" sz="2100" b="1" dirty="0">
                <a:solidFill>
                  <a:srgbClr val="9F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Μέθοδος: </a:t>
            </a:r>
            <a:r>
              <a:rPr lang="el-GR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Έρευνα Απόψεων με Ποιοτική </a:t>
            </a:r>
            <a:r>
              <a:rPr lang="el-G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Περιεχομένου</a:t>
            </a:r>
          </a:p>
          <a:p>
            <a:pPr lvl="0" algn="just" defTabSz="1066800">
              <a:spcBef>
                <a:spcPct val="0"/>
              </a:spcBef>
              <a:spcAft>
                <a:spcPts val="0"/>
              </a:spcAft>
            </a:pPr>
            <a:r>
              <a:rPr lang="el-GR" sz="2100" b="1" kern="1200" dirty="0">
                <a:solidFill>
                  <a:srgbClr val="9F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Μέσα συλλογής δεδομένων: </a:t>
            </a:r>
            <a:r>
              <a:rPr lang="el-GR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100" dirty="0">
                <a:solidFill>
                  <a:srgbClr val="9F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Ερωτηματολόγια</a:t>
            </a:r>
            <a:r>
              <a:rPr lang="el-GR" sz="21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Ανοιχτού τύπου Ερωτήσεων</a:t>
            </a:r>
          </a:p>
          <a:p>
            <a:pPr lvl="0" algn="just" defTabSz="1066800">
              <a:spcAft>
                <a:spcPts val="0"/>
              </a:spcAft>
            </a:pPr>
            <a:r>
              <a:rPr lang="el-GR" sz="2100" b="1" dirty="0">
                <a:solidFill>
                  <a:srgbClr val="9F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Επεξεργασία δεδομένων: </a:t>
            </a:r>
            <a:r>
              <a:rPr lang="el-G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Θεματική Ανάλυση </a:t>
            </a:r>
            <a:r>
              <a:rPr lang="el-GR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9 ερευνητικοί άξονες (1</a:t>
            </a:r>
            <a:r>
              <a:rPr lang="el-GR" sz="21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1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ερωτ</a:t>
            </a:r>
            <a:r>
              <a:rPr lang="el-GR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/γιο) &amp; 3 ερευνητικοί άξονες (2</a:t>
            </a:r>
            <a:r>
              <a:rPr lang="el-GR" sz="21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1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ερωτ</a:t>
            </a:r>
            <a:r>
              <a:rPr lang="el-GR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/γιο) – </a:t>
            </a:r>
            <a:br>
              <a:rPr lang="el-GR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Μονάδα ανάλυσης </a:t>
            </a:r>
            <a:r>
              <a:rPr lang="el-GR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φράση με ολοκληρωμένο εννοιολογικό και θεματικό περιεχόμενο</a:t>
            </a:r>
          </a:p>
          <a:p>
            <a:pPr lvl="0" algn="just" defTabSz="1066800">
              <a:spcAft>
                <a:spcPts val="0"/>
              </a:spcAft>
            </a:pPr>
            <a:r>
              <a:rPr lang="el-GR" sz="2100" b="1" dirty="0">
                <a:solidFill>
                  <a:srgbClr val="9F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Περιορισμοί: </a:t>
            </a:r>
            <a:r>
              <a:rPr lang="el-GR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Επιλογή δείγματος &amp; Πληθυσμός συμμετεχόντων - Μη αποτίμηση του ΕΥ σε σχολικό περιβάλλον</a:t>
            </a:r>
          </a:p>
        </p:txBody>
      </p:sp>
      <p:grpSp>
        <p:nvGrpSpPr>
          <p:cNvPr id="7" name="4 - Ομάδα">
            <a:extLst>
              <a:ext uri="{FF2B5EF4-FFF2-40B4-BE49-F238E27FC236}">
                <a16:creationId xmlns:a16="http://schemas.microsoft.com/office/drawing/2014/main" id="{B449285C-68B9-4C4C-BD4E-4235751D4395}"/>
              </a:ext>
            </a:extLst>
          </p:cNvPr>
          <p:cNvGrpSpPr/>
          <p:nvPr/>
        </p:nvGrpSpPr>
        <p:grpSpPr>
          <a:xfrm>
            <a:off x="1187624" y="1234767"/>
            <a:ext cx="7513122" cy="456607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08CBACB3-237F-4D8D-93C7-A5E77A92079F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3758DB0B-1205-4CD3-82DD-ECF0677CF22B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Μεθοδολογία της  Έρευνας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Θέση περιεχομένου 11">
            <a:extLst>
              <a:ext uri="{FF2B5EF4-FFF2-40B4-BE49-F238E27FC236}">
                <a16:creationId xmlns:a16="http://schemas.microsoft.com/office/drawing/2014/main" id="{ADECF040-07A0-4738-946E-AEC3D9AD8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395" y="1790567"/>
            <a:ext cx="5895655" cy="4744798"/>
          </a:xfrm>
        </p:spPr>
        <p:txBody>
          <a:bodyPr>
            <a:normAutofit/>
          </a:bodyPr>
          <a:lstStyle/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496174" cy="1075390"/>
          </a:xfrm>
        </p:spPr>
        <p:txBody>
          <a:bodyPr>
            <a:noAutofit/>
          </a:bodyPr>
          <a:lstStyle/>
          <a:p>
            <a:r>
              <a:rPr lang="el-GR" sz="3600" dirty="0"/>
              <a:t>7. </a:t>
            </a:r>
            <a:r>
              <a:rPr lang="el-GR" sz="3400" dirty="0"/>
              <a:t>Αποτίμηση Εκπαιδευτικού Υλικού</a:t>
            </a:r>
            <a:r>
              <a:rPr lang="en-US" sz="3400" dirty="0"/>
              <a:t> </a:t>
            </a:r>
            <a:r>
              <a:rPr lang="el-GR" sz="3400" dirty="0"/>
              <a:t>(2</a:t>
            </a:r>
            <a:r>
              <a:rPr lang="en-US" sz="3400" dirty="0"/>
              <a:t>/</a:t>
            </a:r>
            <a:r>
              <a:rPr lang="el-GR" sz="3400" dirty="0"/>
              <a:t>6)</a:t>
            </a:r>
            <a:endParaRPr lang="el-GR" sz="3400" b="1" dirty="0"/>
          </a:p>
        </p:txBody>
      </p:sp>
      <p:grpSp>
        <p:nvGrpSpPr>
          <p:cNvPr id="7" name="4 - Ομάδα">
            <a:extLst>
              <a:ext uri="{FF2B5EF4-FFF2-40B4-BE49-F238E27FC236}">
                <a16:creationId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Ευρήματα ανά Ερευνητικό Άξονα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5C4D66BF-10C4-4C64-93A7-6147E6D8C27F}"/>
              </a:ext>
            </a:extLst>
          </p:cNvPr>
          <p:cNvGrpSpPr/>
          <p:nvPr/>
        </p:nvGrpSpPr>
        <p:grpSpPr>
          <a:xfrm>
            <a:off x="464950" y="2420888"/>
            <a:ext cx="2394769" cy="2309046"/>
            <a:chOff x="1771704" y="-26383"/>
            <a:chExt cx="2016224" cy="1904029"/>
          </a:xfrm>
          <a:scene3d>
            <a:camera prst="orthographicFront"/>
            <a:lightRig rig="threePt" dir="t"/>
          </a:scene3d>
        </p:grpSpPr>
        <p:sp>
          <p:nvSpPr>
            <p:cNvPr id="14" name="Διάγραμμα ροής: Εναλλακτική διεργασία 13">
              <a:extLst>
                <a:ext uri="{FF2B5EF4-FFF2-40B4-BE49-F238E27FC236}">
                  <a16:creationId xmlns:a16="http://schemas.microsoft.com/office/drawing/2014/main" id="{26AE1530-68A7-4569-AC1C-78DEFBF7A1F1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E6DBB88E-ACB6-4572-BD03-AA93F1D9827D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CE072EB2-1917-45D5-A8BF-FEDDD4AB64DE}"/>
              </a:ext>
            </a:extLst>
          </p:cNvPr>
          <p:cNvSpPr/>
          <p:nvPr/>
        </p:nvSpPr>
        <p:spPr>
          <a:xfrm>
            <a:off x="705675" y="2776682"/>
            <a:ext cx="203525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Αποτίμηση ΕΥ – Οι απόψεις των ειδικών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D8C15B-7904-0C02-E03A-E9AD3BF43A4A}"/>
              </a:ext>
            </a:extLst>
          </p:cNvPr>
          <p:cNvSpPr txBox="1"/>
          <p:nvPr/>
        </p:nvSpPr>
        <p:spPr>
          <a:xfrm>
            <a:off x="2693608" y="1772816"/>
            <a:ext cx="627088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5713" indent="-1255713" algn="just"/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l-GR" sz="19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άξονας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Το ΕΥ </a:t>
            </a:r>
            <a:r>
              <a:rPr lang="el-GR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διέπεται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από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επιστημονική συνοχή και 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</a:rPr>
              <a:t> 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τεκμηρίωση. </a:t>
            </a:r>
          </a:p>
          <a:p>
            <a:pPr marL="1163638" indent="-1163638" algn="just"/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l-GR" sz="19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άξονας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Το Ε.Υ. συμβάλει στην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απλή και κατανοητή  παρουσίαση</a:t>
            </a:r>
            <a:r>
              <a:rPr lang="el-GR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του Γνωστικού Αντικειμένου. </a:t>
            </a:r>
          </a:p>
          <a:p>
            <a:pPr algn="just"/>
            <a:r>
              <a:rPr lang="el-GR" sz="1900" b="1" u="sng" dirty="0">
                <a:ea typeface="Calibri" panose="020F0502020204030204" pitchFamily="34" charset="0"/>
              </a:rPr>
              <a:t>3</a:t>
            </a:r>
            <a:r>
              <a:rPr lang="el-GR" sz="19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άξονας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  Το ΕΥ είναι πολύ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εύχρηστο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1163638" indent="-1163638" algn="just"/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el-GR" sz="19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900" b="1" u="sng" baseline="30000" dirty="0">
                <a:ea typeface="Calibri" panose="020F0502020204030204" pitchFamily="34" charset="0"/>
              </a:rPr>
              <a:t> </a:t>
            </a:r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άξονας: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Το ΕΥ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υποστηρίζει</a:t>
            </a:r>
            <a:r>
              <a:rPr lang="el-GR" sz="1900" b="1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l-GR" sz="1900" dirty="0">
                <a:ea typeface="Calibri" panose="020F0502020204030204" pitchFamily="34" charset="0"/>
              </a:rPr>
              <a:t>και</a:t>
            </a:r>
            <a:r>
              <a:rPr lang="el-GR" sz="19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καθοδηγεί</a:t>
            </a:r>
            <a:r>
              <a:rPr lang="el-GR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τον εκπαιδευόμενο στη μελέτη του. </a:t>
            </a:r>
            <a:endParaRPr lang="el-GR" sz="1900" dirty="0">
              <a:ea typeface="Calibri" panose="020F0502020204030204" pitchFamily="34" charset="0"/>
            </a:endParaRPr>
          </a:p>
          <a:p>
            <a:pPr marL="1163638" indent="-1163638" algn="just"/>
            <a:r>
              <a:rPr lang="el-GR" sz="1900" b="1" u="sng" dirty="0">
                <a:ea typeface="Calibri" panose="020F0502020204030204" pitchFamily="34" charset="0"/>
              </a:rPr>
              <a:t>5</a:t>
            </a:r>
            <a:r>
              <a:rPr lang="el-GR" sz="19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άξονας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Το ΕΥ υποστηρίζει την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αλληλεπίδραση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με τον εκπαιδευόμενο στη μελέτη του. </a:t>
            </a:r>
          </a:p>
          <a:p>
            <a:pPr marL="1163638" indent="-1163638" algn="just"/>
            <a:r>
              <a:rPr lang="el-GR" sz="1900" b="1" u="sng" dirty="0">
                <a:ea typeface="Calibri" panose="020F0502020204030204" pitchFamily="34" charset="0"/>
              </a:rPr>
              <a:t>6</a:t>
            </a:r>
            <a:r>
              <a:rPr lang="el-GR" sz="19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άξονας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Το ΕΥ παρέχει δυνατότητα για </a:t>
            </a:r>
            <a:r>
              <a:rPr lang="el-GR" sz="19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αναστοχασμό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και </a:t>
            </a:r>
            <a:r>
              <a:rPr lang="el-GR" sz="19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αυτοαξιολόγηση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στον εκπαιδευόμενο. </a:t>
            </a:r>
            <a:endParaRPr lang="el-GR" sz="1900" dirty="0">
              <a:ea typeface="Calibri" panose="020F0502020204030204" pitchFamily="34" charset="0"/>
            </a:endParaRPr>
          </a:p>
          <a:p>
            <a:pPr marL="1163638" indent="-1163638" algn="just"/>
            <a:r>
              <a:rPr lang="el-GR" sz="1900" b="1" u="sng" dirty="0">
                <a:ea typeface="Calibri" panose="020F0502020204030204" pitchFamily="34" charset="0"/>
              </a:rPr>
              <a:t>7</a:t>
            </a:r>
            <a:r>
              <a:rPr lang="el-GR" sz="19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άξονας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Το ΕΥ </a:t>
            </a:r>
            <a:r>
              <a:rPr lang="el-GR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διέπεται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από σαφήνεια ως προς τη διατύπωση του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σκοπού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και των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προσδοκώμενων μαθησιακών αποτελεσμάτων.</a:t>
            </a:r>
          </a:p>
          <a:p>
            <a:pPr marL="1163638" indent="-1163638" algn="just"/>
            <a:r>
              <a:rPr lang="el-GR" sz="1900" b="1" u="sng" dirty="0">
                <a:ea typeface="Calibri" panose="020F0502020204030204" pitchFamily="34" charset="0"/>
              </a:rPr>
              <a:t>8</a:t>
            </a:r>
            <a:r>
              <a:rPr lang="el-GR" sz="19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άξονας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Το ΕΥ </a:t>
            </a:r>
            <a:r>
              <a:rPr lang="el-GR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διέπεται</a:t>
            </a:r>
            <a:r>
              <a:rPr lang="el-G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από το σύνολο των 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αρχών </a:t>
            </a:r>
            <a:r>
              <a:rPr lang="el-GR" sz="19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Πολυμεσικής</a:t>
            </a:r>
            <a:r>
              <a:rPr lang="el-GR" sz="19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Μάθησης.</a:t>
            </a:r>
            <a:endParaRPr lang="el-GR" sz="1900" b="1" dirty="0">
              <a:solidFill>
                <a:schemeClr val="accent2">
                  <a:lumMod val="75000"/>
                </a:schemeClr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494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Θέση περιεχομένου 11">
            <a:extLst>
              <a:ext uri="{FF2B5EF4-FFF2-40B4-BE49-F238E27FC236}">
                <a16:creationId xmlns:a16="http://schemas.microsoft.com/office/drawing/2014/main" id="{ADECF040-07A0-4738-946E-AEC3D9AD8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395" y="1790567"/>
            <a:ext cx="6037077" cy="4744798"/>
          </a:xfrm>
        </p:spPr>
        <p:txBody>
          <a:bodyPr>
            <a:normAutofit/>
          </a:bodyPr>
          <a:lstStyle/>
          <a:p>
            <a:pPr algn="just"/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Δυνατά σημεία: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τμηματική παρουσίαση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υλικού με </a:t>
            </a:r>
            <a:r>
              <a:rPr lang="el-GR" sz="2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πολυμεσικό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τρόπο</a:t>
            </a:r>
            <a:r>
              <a:rPr lang="el-GR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εύστοχος 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συνδυασμός εικόνας-κειμένου, δραστηριότητες ανατροφοδότησης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l-GR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προσωπικής έκφρασης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δίδονται με</a:t>
            </a:r>
            <a:r>
              <a:rPr lang="el-GR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ξεκάθαρες οδηγίες</a:t>
            </a:r>
            <a:r>
              <a:rPr lang="el-GR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πειράματα</a:t>
            </a:r>
            <a:r>
              <a:rPr lang="el-GR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βοηθούν τον χρήστη να κατανοήσει καλύτερα το γνωστικό αντικείμενο.</a:t>
            </a:r>
            <a:endParaRPr lang="el-GR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για βελτίωση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περισσότερη </a:t>
            </a:r>
            <a:r>
              <a:rPr lang="el-GR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ηχητική παρουσίαση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γνωστικού αντικειμένου, προσθήκη </a:t>
            </a:r>
            <a:r>
              <a:rPr lang="el-GR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εισαγωγικής δραστηριότητας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όλες τις ΔΕ.</a:t>
            </a:r>
            <a:endParaRPr lang="el-GR" sz="2000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513122" cy="1075390"/>
          </a:xfrm>
        </p:spPr>
        <p:txBody>
          <a:bodyPr>
            <a:noAutofit/>
          </a:bodyPr>
          <a:lstStyle/>
          <a:p>
            <a:r>
              <a:rPr lang="el-GR" sz="3600" dirty="0"/>
              <a:t>7. </a:t>
            </a:r>
            <a:r>
              <a:rPr lang="el-GR" sz="3400" dirty="0"/>
              <a:t>Αποτίμηση Εκπαιδευτικού Υλικού</a:t>
            </a:r>
            <a:r>
              <a:rPr lang="en-US" sz="3400" dirty="0"/>
              <a:t> </a:t>
            </a:r>
            <a:r>
              <a:rPr lang="el-GR" sz="3400" dirty="0"/>
              <a:t>(</a:t>
            </a:r>
            <a:r>
              <a:rPr lang="en-US" sz="3400" dirty="0"/>
              <a:t>3/</a:t>
            </a:r>
            <a:r>
              <a:rPr lang="el-GR" sz="3400" dirty="0"/>
              <a:t>6)</a:t>
            </a:r>
            <a:endParaRPr lang="el-GR" sz="3400" b="1" dirty="0"/>
          </a:p>
        </p:txBody>
      </p:sp>
      <p:grpSp>
        <p:nvGrpSpPr>
          <p:cNvPr id="7" name="4 - Ομάδα">
            <a:extLst>
              <a:ext uri="{FF2B5EF4-FFF2-40B4-BE49-F238E27FC236}">
                <a16:creationId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Αποτελέσματα – Κύρια ευρήματα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5C4D66BF-10C4-4C64-93A7-6147E6D8C27F}"/>
              </a:ext>
            </a:extLst>
          </p:cNvPr>
          <p:cNvGrpSpPr/>
          <p:nvPr/>
        </p:nvGrpSpPr>
        <p:grpSpPr>
          <a:xfrm>
            <a:off x="464950" y="2420888"/>
            <a:ext cx="2394769" cy="2309046"/>
            <a:chOff x="1771704" y="-26383"/>
            <a:chExt cx="2016224" cy="1904029"/>
          </a:xfrm>
          <a:scene3d>
            <a:camera prst="orthographicFront"/>
            <a:lightRig rig="threePt" dir="t"/>
          </a:scene3d>
        </p:grpSpPr>
        <p:sp>
          <p:nvSpPr>
            <p:cNvPr id="14" name="Διάγραμμα ροής: Εναλλακτική διεργασία 13">
              <a:extLst>
                <a:ext uri="{FF2B5EF4-FFF2-40B4-BE49-F238E27FC236}">
                  <a16:creationId xmlns:a16="http://schemas.microsoft.com/office/drawing/2014/main" id="{26AE1530-68A7-4569-AC1C-78DEFBF7A1F1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E6DBB88E-ACB6-4572-BD03-AA93F1D9827D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CE072EB2-1917-45D5-A8BF-FEDDD4AB64DE}"/>
              </a:ext>
            </a:extLst>
          </p:cNvPr>
          <p:cNvSpPr/>
          <p:nvPr/>
        </p:nvSpPr>
        <p:spPr>
          <a:xfrm>
            <a:off x="705675" y="2776682"/>
            <a:ext cx="203525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Αποτίμηση ΕΥ – Οι απόψεις των ειδικών</a:t>
            </a:r>
          </a:p>
        </p:txBody>
      </p:sp>
    </p:spTree>
    <p:extLst>
      <p:ext uri="{BB962C8B-B14F-4D97-AF65-F5344CB8AC3E}">
        <p14:creationId xmlns:p14="http://schemas.microsoft.com/office/powerpoint/2010/main" val="470438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Θέση περιεχομένου 11">
            <a:extLst>
              <a:ext uri="{FF2B5EF4-FFF2-40B4-BE49-F238E27FC236}">
                <a16:creationId xmlns:a16="http://schemas.microsoft.com/office/drawing/2014/main" id="{ADECF040-07A0-4738-946E-AEC3D9AD8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5091" y="2132856"/>
            <a:ext cx="5895655" cy="379094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 ΕΥ </a:t>
            </a:r>
            <a:r>
              <a:rPr lang="el-GR" sz="2600" b="1" dirty="0">
                <a:solidFill>
                  <a:srgbClr val="931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έχει σχεδιαστεί </a:t>
            </a: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σύμφωνα </a:t>
            </a:r>
            <a:r>
              <a:rPr lang="el-GR" sz="2600" b="1" dirty="0">
                <a:solidFill>
                  <a:srgbClr val="931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τις αρχές </a:t>
            </a: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τη μεθοδολογία της </a:t>
            </a:r>
            <a:r>
              <a:rPr lang="el-GR" sz="2600" b="1" dirty="0" err="1">
                <a:solidFill>
                  <a:srgbClr val="931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r>
              <a:rPr lang="el-GR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Εφαρμόζονται οι </a:t>
            </a:r>
            <a:r>
              <a:rPr lang="el-GR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αρχές της </a:t>
            </a:r>
            <a:r>
              <a:rPr lang="el-GR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Μάθησης.</a:t>
            </a: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557746" cy="1075390"/>
          </a:xfrm>
        </p:spPr>
        <p:txBody>
          <a:bodyPr>
            <a:noAutofit/>
          </a:bodyPr>
          <a:lstStyle/>
          <a:p>
            <a:r>
              <a:rPr lang="el-GR" sz="3600" dirty="0"/>
              <a:t>7. </a:t>
            </a:r>
            <a:r>
              <a:rPr lang="el-GR" sz="3400" dirty="0"/>
              <a:t>Αποτίμηση Εκπαιδευτικού Υλικού</a:t>
            </a:r>
            <a:r>
              <a:rPr lang="en-US" sz="3400" dirty="0"/>
              <a:t> </a:t>
            </a:r>
            <a:r>
              <a:rPr lang="el-GR" sz="3400" dirty="0"/>
              <a:t>(4</a:t>
            </a:r>
            <a:r>
              <a:rPr lang="en-US" sz="3400" dirty="0"/>
              <a:t>/</a:t>
            </a:r>
            <a:r>
              <a:rPr lang="el-GR" sz="3400" dirty="0"/>
              <a:t>6)</a:t>
            </a:r>
            <a:endParaRPr lang="el-GR" sz="3400" b="1" dirty="0"/>
          </a:p>
        </p:txBody>
      </p:sp>
      <p:grpSp>
        <p:nvGrpSpPr>
          <p:cNvPr id="7" name="4 - Ομάδα">
            <a:extLst>
              <a:ext uri="{FF2B5EF4-FFF2-40B4-BE49-F238E27FC236}">
                <a16:creationId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Αποτελέσματα – Κύρια ευρήματα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5C4D66BF-10C4-4C64-93A7-6147E6D8C27F}"/>
              </a:ext>
            </a:extLst>
          </p:cNvPr>
          <p:cNvGrpSpPr/>
          <p:nvPr/>
        </p:nvGrpSpPr>
        <p:grpSpPr>
          <a:xfrm>
            <a:off x="443254" y="2564904"/>
            <a:ext cx="2394769" cy="2309046"/>
            <a:chOff x="1771704" y="-26383"/>
            <a:chExt cx="2016224" cy="1904029"/>
          </a:xfrm>
          <a:scene3d>
            <a:camera prst="orthographicFront"/>
            <a:lightRig rig="threePt" dir="t"/>
          </a:scene3d>
        </p:grpSpPr>
        <p:sp>
          <p:nvSpPr>
            <p:cNvPr id="14" name="Διάγραμμα ροής: Εναλλακτική διεργασία 13">
              <a:extLst>
                <a:ext uri="{FF2B5EF4-FFF2-40B4-BE49-F238E27FC236}">
                  <a16:creationId xmlns:a16="http://schemas.microsoft.com/office/drawing/2014/main" id="{26AE1530-68A7-4569-AC1C-78DEFBF7A1F1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E6DBB88E-ACB6-4572-BD03-AA93F1D9827D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CE072EB2-1917-45D5-A8BF-FEDDD4AB64DE}"/>
              </a:ext>
            </a:extLst>
          </p:cNvPr>
          <p:cNvSpPr/>
          <p:nvPr/>
        </p:nvSpPr>
        <p:spPr>
          <a:xfrm>
            <a:off x="710412" y="3008463"/>
            <a:ext cx="203525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Αποτίμηση ΕΥ – Οι απόψεις των ειδικών</a:t>
            </a:r>
          </a:p>
        </p:txBody>
      </p:sp>
    </p:spTree>
    <p:extLst>
      <p:ext uri="{BB962C8B-B14F-4D97-AF65-F5344CB8AC3E}">
        <p14:creationId xmlns:p14="http://schemas.microsoft.com/office/powerpoint/2010/main" val="1821735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920880" cy="576064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Εκπαιδευτικού Υλικού</a:t>
            </a:r>
            <a:r>
              <a:rPr lang="en-US" sz="3600" dirty="0"/>
              <a:t> </a:t>
            </a:r>
            <a:r>
              <a:rPr lang="el-GR" sz="3600" dirty="0"/>
              <a:t>(5</a:t>
            </a:r>
            <a:r>
              <a:rPr lang="en-US" sz="3600" dirty="0"/>
              <a:t>/</a:t>
            </a:r>
            <a:r>
              <a:rPr lang="el-GR" sz="3600" dirty="0"/>
              <a:t>6)</a:t>
            </a:r>
            <a:endParaRPr lang="el-GR" sz="4000" b="1" dirty="0"/>
          </a:p>
        </p:txBody>
      </p:sp>
      <p:grpSp>
        <p:nvGrpSpPr>
          <p:cNvPr id="7" name="4 - Ομάδα">
            <a:extLst>
              <a:ext uri="{FF2B5EF4-FFF2-40B4-BE49-F238E27FC236}">
                <a16:creationId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Ευρήματα ανά Ερευνητικό Άξονα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AF6FB738-CE7D-401A-A299-4A75409B3760}"/>
              </a:ext>
            </a:extLst>
          </p:cNvPr>
          <p:cNvGrpSpPr/>
          <p:nvPr/>
        </p:nvGrpSpPr>
        <p:grpSpPr>
          <a:xfrm>
            <a:off x="464950" y="2420888"/>
            <a:ext cx="2394769" cy="2309046"/>
            <a:chOff x="1771704" y="-26383"/>
            <a:chExt cx="2016224" cy="1904029"/>
          </a:xfrm>
          <a:scene3d>
            <a:camera prst="orthographicFront"/>
            <a:lightRig rig="threePt" dir="t"/>
          </a:scene3d>
        </p:grpSpPr>
        <p:sp>
          <p:nvSpPr>
            <p:cNvPr id="12" name="Διάγραμμα ροής: Εναλλακτική διεργασία 11">
              <a:extLst>
                <a:ext uri="{FF2B5EF4-FFF2-40B4-BE49-F238E27FC236}">
                  <a16:creationId xmlns:a16="http://schemas.microsoft.com/office/drawing/2014/main" id="{1FBEC2CE-B615-49E3-AA68-DA587BA3CE13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309DAC74-720A-438F-BEC2-3EE9CEFA12C8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EBACC940-BE4E-4BDC-BBAF-0D626526D2BD}"/>
              </a:ext>
            </a:extLst>
          </p:cNvPr>
          <p:cNvSpPr/>
          <p:nvPr/>
        </p:nvSpPr>
        <p:spPr>
          <a:xfrm>
            <a:off x="705675" y="2776682"/>
            <a:ext cx="2035250" cy="1671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Αποτίμηση ΕΥ – </a:t>
            </a:r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Οι απόψεις των Εκπαιδευτικών Α/</a:t>
            </a:r>
            <a:r>
              <a:rPr lang="el-GR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βάθμιας</a:t>
            </a:r>
            <a:endParaRPr lang="el-G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4E177D-5A72-EB87-49F7-C64227043026}"/>
              </a:ext>
            </a:extLst>
          </p:cNvPr>
          <p:cNvSpPr txBox="1"/>
          <p:nvPr/>
        </p:nvSpPr>
        <p:spPr>
          <a:xfrm>
            <a:off x="2859718" y="1997278"/>
            <a:ext cx="603276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5713" indent="-1255713" algn="just"/>
            <a:r>
              <a:rPr lang="el-GR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l-GR" sz="18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άξονας</a:t>
            </a: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Όλοι οι συμμετέχοντες στην έρευνα </a:t>
            </a:r>
            <a:r>
              <a:rPr lang="el-GR" sz="1800" b="1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θα</a:t>
            </a: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l-GR" sz="1800" b="1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αξιοποιούσαν</a:t>
            </a: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το ΕΥ με θέμα «Φως» για τη διδασκαλία τους. </a:t>
            </a:r>
          </a:p>
          <a:p>
            <a:pPr marL="1255713" indent="-1255713" algn="just"/>
            <a:endParaRPr lang="el-GR" sz="1800" b="1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163638" indent="-1163638" algn="just"/>
            <a:r>
              <a:rPr lang="el-GR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l-GR" sz="18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άξονας</a:t>
            </a: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Το ΕΥ που σχεδιάστηκε για τη διδασκαλία της ενότητας «Φως» των Φυσικών της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Στ</a:t>
            </a: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΄ τάξης χαρακτηρίζεται από </a:t>
            </a:r>
            <a:r>
              <a:rPr lang="el-GR" sz="1800" b="1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επάρκεια</a:t>
            </a: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1163638" indent="-1163638" algn="just"/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048000" indent="-3048000" algn="just"/>
            <a:r>
              <a:rPr lang="el-GR" sz="1800" b="1" u="sng" dirty="0">
                <a:ea typeface="Calibri" panose="020F0502020204030204" pitchFamily="34" charset="0"/>
              </a:rPr>
              <a:t>3</a:t>
            </a:r>
            <a:r>
              <a:rPr lang="el-GR" sz="1800" b="1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ος</a:t>
            </a:r>
            <a:r>
              <a:rPr lang="el-GR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άξονας</a:t>
            </a: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l-GR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Δυνατά σημεία </a:t>
            </a: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sym typeface="Wingdings" panose="05000000000000000000" pitchFamily="2" charset="2"/>
              </a:rPr>
              <a:t> - </a:t>
            </a:r>
            <a:r>
              <a:rPr lang="el-GR" sz="1800" dirty="0">
                <a:effectLst/>
              </a:rPr>
              <a:t>Τμηματική παρουσίαση ΕΥ</a:t>
            </a:r>
          </a:p>
          <a:p>
            <a:pPr marL="1347788" indent="-1347788" algn="just"/>
            <a:r>
              <a:rPr lang="el-GR" sz="1800" dirty="0">
                <a:effectLst/>
              </a:rPr>
              <a:t>                          -</a:t>
            </a:r>
            <a:r>
              <a:rPr lang="el-GR" sz="1800" dirty="0" err="1">
                <a:effectLst/>
              </a:rPr>
              <a:t>Δραδραστικότητα</a:t>
            </a:r>
            <a:br>
              <a:rPr lang="el-GR" sz="1800" dirty="0">
                <a:effectLst/>
              </a:rPr>
            </a:br>
            <a:r>
              <a:rPr lang="el-GR" sz="1800" dirty="0">
                <a:effectLst/>
              </a:rPr>
              <a:t>  </a:t>
            </a:r>
            <a:r>
              <a:rPr lang="el-GR" sz="1800" dirty="0"/>
              <a:t>-</a:t>
            </a:r>
            <a:r>
              <a:rPr lang="el-GR" sz="1800" dirty="0" err="1">
                <a:effectLst/>
              </a:rPr>
              <a:t>Πολυτροπικότητα</a:t>
            </a:r>
            <a:r>
              <a:rPr lang="el-GR" sz="1800" dirty="0">
                <a:effectLst/>
              </a:rPr>
              <a:t> </a:t>
            </a:r>
            <a:br>
              <a:rPr lang="el-GR" sz="1800" dirty="0">
                <a:effectLst/>
              </a:rPr>
            </a:br>
            <a:r>
              <a:rPr lang="el-GR" sz="1800" dirty="0">
                <a:effectLst/>
              </a:rPr>
              <a:t>                         -Σωστή &amp; Απλή δομή ΕΥ</a:t>
            </a:r>
          </a:p>
          <a:p>
            <a:pPr marL="1347788" indent="-1347788" algn="just"/>
            <a:endParaRPr lang="el-GR" sz="1800" dirty="0">
              <a:effectLst/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048000" indent="-3048000"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</a:t>
            </a:r>
            <a:r>
              <a:rPr lang="el-GR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Αδύναμα σημεία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-Ελλιπής ηχητική παρουσίαση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-Αδυναμία εντοπισμού   αδύναμων σημείων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63638" indent="-1163638" algn="just"/>
            <a:endParaRPr lang="el-G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63638" indent="-1163638" algn="just"/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1474033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920880" cy="576064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Εκπαιδευτικού Υλικού</a:t>
            </a:r>
            <a:r>
              <a:rPr lang="en-US" sz="3600" dirty="0"/>
              <a:t> </a:t>
            </a:r>
            <a:r>
              <a:rPr lang="el-GR" sz="3600" dirty="0"/>
              <a:t>(6</a:t>
            </a:r>
            <a:r>
              <a:rPr lang="en-US" sz="3600" dirty="0"/>
              <a:t>/</a:t>
            </a:r>
            <a:r>
              <a:rPr lang="el-GR" sz="3600" dirty="0"/>
              <a:t>6)</a:t>
            </a:r>
            <a:endParaRPr lang="el-GR" sz="4000" b="1" dirty="0"/>
          </a:p>
        </p:txBody>
      </p:sp>
      <p:grpSp>
        <p:nvGrpSpPr>
          <p:cNvPr id="7" name="4 - Ομάδα">
            <a:extLst>
              <a:ext uri="{FF2B5EF4-FFF2-40B4-BE49-F238E27FC236}">
                <a16:creationId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Αποτελέσματα – Κύρια ευρήματα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AF6FB738-CE7D-401A-A299-4A75409B3760}"/>
              </a:ext>
            </a:extLst>
          </p:cNvPr>
          <p:cNvGrpSpPr/>
          <p:nvPr/>
        </p:nvGrpSpPr>
        <p:grpSpPr>
          <a:xfrm>
            <a:off x="464950" y="2420888"/>
            <a:ext cx="2394769" cy="2309046"/>
            <a:chOff x="1771704" y="-26383"/>
            <a:chExt cx="2016224" cy="1904029"/>
          </a:xfrm>
          <a:scene3d>
            <a:camera prst="orthographicFront"/>
            <a:lightRig rig="threePt" dir="t"/>
          </a:scene3d>
        </p:grpSpPr>
        <p:sp>
          <p:nvSpPr>
            <p:cNvPr id="12" name="Διάγραμμα ροής: Εναλλακτική διεργασία 11">
              <a:extLst>
                <a:ext uri="{FF2B5EF4-FFF2-40B4-BE49-F238E27FC236}">
                  <a16:creationId xmlns:a16="http://schemas.microsoft.com/office/drawing/2014/main" id="{1FBEC2CE-B615-49E3-AA68-DA587BA3CE13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309DAC74-720A-438F-BEC2-3EE9CEFA12C8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EBACC940-BE4E-4BDC-BBAF-0D626526D2BD}"/>
              </a:ext>
            </a:extLst>
          </p:cNvPr>
          <p:cNvSpPr/>
          <p:nvPr/>
        </p:nvSpPr>
        <p:spPr>
          <a:xfrm>
            <a:off x="705675" y="2776682"/>
            <a:ext cx="2035250" cy="1671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Αποτίμηση ΕΥ – </a:t>
            </a:r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Οι απόψεις των Εκπαιδευτικών Α/</a:t>
            </a:r>
            <a:r>
              <a:rPr lang="el-GR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βάθμιας</a:t>
            </a:r>
            <a:endParaRPr lang="el-G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5" name="Θέση περιεχομένου 11">
            <a:extLst>
              <a:ext uri="{FF2B5EF4-FFF2-40B4-BE49-F238E27FC236}">
                <a16:creationId xmlns:a16="http://schemas.microsoft.com/office/drawing/2014/main" id="{88554861-541D-4778-8379-1CB19E3C9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737" y="1848846"/>
            <a:ext cx="5895655" cy="438846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νέος τρόπος διδασκαλίας της ενότητας «Φως» παρουσιάζει μεγάλο </a:t>
            </a:r>
            <a:r>
              <a:rPr lang="el-GR" sz="7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ενδιαφέρον</a:t>
            </a:r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εύκολη και ξεκούραστη </a:t>
            </a:r>
            <a:r>
              <a:rPr lang="el-GR" sz="7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μάθηση</a:t>
            </a:r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κατανοητό μάθημα, οι μαθητές σε </a:t>
            </a:r>
            <a:r>
              <a:rPr lang="el-GR" sz="7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εγρήγορση.</a:t>
            </a:r>
          </a:p>
          <a:p>
            <a:pPr algn="just"/>
            <a:r>
              <a:rPr lang="el-GR" sz="7200" b="1" dirty="0">
                <a:solidFill>
                  <a:srgbClr val="931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πλατφόρμα </a:t>
            </a:r>
            <a:r>
              <a:rPr lang="en-US" sz="7200" b="1" dirty="0" err="1">
                <a:solidFill>
                  <a:srgbClr val="931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Chamilo</a:t>
            </a:r>
            <a:r>
              <a:rPr lang="el-GR" sz="7200" b="1" dirty="0">
                <a:solidFill>
                  <a:srgbClr val="931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εύκολη στη χρήση της</a:t>
            </a:r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απλά και </a:t>
            </a:r>
            <a:r>
              <a:rPr lang="el-GR" sz="7200" b="1" dirty="0">
                <a:solidFill>
                  <a:srgbClr val="931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κατανοητά κουμπιά</a:t>
            </a:r>
            <a:r>
              <a:rPr lang="el-GR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 ΕΥ  ήταν </a:t>
            </a:r>
            <a:r>
              <a:rPr lang="el-GR" sz="7200" b="1" dirty="0">
                <a:solidFill>
                  <a:srgbClr val="931B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ενδιαφέρον</a:t>
            </a:r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εύκολες δραστηριότητες.</a:t>
            </a:r>
          </a:p>
          <a:p>
            <a:pPr algn="just"/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Μάθηση με </a:t>
            </a:r>
            <a:r>
              <a:rPr lang="el-GR" sz="7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διασκεδαστικό τρόπο</a:t>
            </a:r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για τις έννοιες των Φυσικών, μέσα από </a:t>
            </a:r>
            <a:r>
              <a:rPr lang="el-GR" sz="7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πληροφορίες, εικόνες, βίντεο, πειράματα </a:t>
            </a:r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7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δραστηριότητες. </a:t>
            </a:r>
          </a:p>
          <a:p>
            <a:pPr algn="just"/>
            <a:r>
              <a:rPr lang="el-GR" sz="7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Ανταποκρίνεται</a:t>
            </a:r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7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άμεσα στην ηλικιακή ομάδα </a:t>
            </a:r>
            <a:r>
              <a:rPr lang="el-G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οποία έχει δημιουργηθεί.</a:t>
            </a:r>
          </a:p>
          <a:p>
            <a:pPr marL="0" indent="0">
              <a:buNone/>
            </a:pPr>
            <a:endParaRPr lang="el-GR" sz="7200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5893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8. Συμπεράσματα (1/4) </a:t>
            </a:r>
            <a:endParaRPr lang="el-GR" sz="4000" b="1" dirty="0"/>
          </a:p>
        </p:txBody>
      </p:sp>
      <p:grpSp>
        <p:nvGrpSpPr>
          <p:cNvPr id="3" name="4 - Ομάδα">
            <a:extLst>
              <a:ext uri="{FF2B5EF4-FFF2-40B4-BE49-F238E27FC236}">
                <a16:creationId xmlns:a16="http://schemas.microsoft.com/office/drawing/2014/main" id="{43E45795-38C6-C93F-5546-66F6DF507370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4" name="5 - Στρογγυλεμένο ορθογώνιο">
              <a:extLst>
                <a:ext uri="{FF2B5EF4-FFF2-40B4-BE49-F238E27FC236}">
                  <a16:creationId xmlns:a16="http://schemas.microsoft.com/office/drawing/2014/main" id="{A88FA7B3-4287-90A7-955F-8CF6C176A4A4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" name="Στρογγυλεμένο ορθογώνιο 4">
              <a:extLst>
                <a:ext uri="{FF2B5EF4-FFF2-40B4-BE49-F238E27FC236}">
                  <a16:creationId xmlns:a16="http://schemas.microsoft.com/office/drawing/2014/main" id="{124B90F1-7629-E8B5-CF97-9A710C0822D1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Συμπεράσματα </a:t>
              </a: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ανά Ερευνητικό Ερώτημα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3" name="Διάγραμμα ροής: Εναλλακτική διεργασία 12">
            <a:extLst>
              <a:ext uri="{FF2B5EF4-FFF2-40B4-BE49-F238E27FC236}">
                <a16:creationId xmlns:a16="http://schemas.microsoft.com/office/drawing/2014/main" id="{9A8E10A5-F6CC-07CB-9534-CAB3ADC103D7}"/>
              </a:ext>
            </a:extLst>
          </p:cNvPr>
          <p:cNvSpPr/>
          <p:nvPr/>
        </p:nvSpPr>
        <p:spPr>
          <a:xfrm rot="16200000">
            <a:off x="3637030" y="1131507"/>
            <a:ext cx="2482760" cy="738157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366089-61A9-95D5-5772-6DDAB66C38F0}"/>
              </a:ext>
            </a:extLst>
          </p:cNvPr>
          <p:cNvSpPr txBox="1"/>
          <p:nvPr/>
        </p:nvSpPr>
        <p:spPr>
          <a:xfrm>
            <a:off x="2070098" y="3778930"/>
            <a:ext cx="581427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400" dirty="0">
                <a:solidFill>
                  <a:schemeClr val="tx1"/>
                </a:solidFill>
              </a:rPr>
              <a:t>Με βάση τις απαντήσεις-απόψεις των συμμετεχόντων εξάγεται το συμπέρασμα ότι </a:t>
            </a:r>
            <a:r>
              <a:rPr lang="el-GR" sz="2400" b="1" dirty="0">
                <a:solidFill>
                  <a:schemeClr val="tx1"/>
                </a:solidFill>
              </a:rPr>
              <a:t>ο σχεδιαστής-ερευνητής ακολούθησε πιστά τη θεωρία και τη μεθοδολογία της </a:t>
            </a:r>
            <a:r>
              <a:rPr lang="el-GR" sz="2400" b="1" dirty="0" err="1">
                <a:solidFill>
                  <a:schemeClr val="tx1"/>
                </a:solidFill>
              </a:rPr>
              <a:t>εξΑΕ</a:t>
            </a:r>
            <a:r>
              <a:rPr lang="el-GR" sz="2400" b="1" dirty="0">
                <a:solidFill>
                  <a:schemeClr val="tx1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και την εφάρμοσε στη δημιουργία του ΕΥ στο μάθημα των Φυσικών «Φως».</a:t>
            </a:r>
            <a:endParaRPr lang="en-GB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9A9AF-C868-4DE8-3459-14269F8D1587}"/>
              </a:ext>
            </a:extLst>
          </p:cNvPr>
          <p:cNvSpPr txBox="1"/>
          <p:nvPr/>
        </p:nvSpPr>
        <p:spPr>
          <a:xfrm>
            <a:off x="1056075" y="2208448"/>
            <a:ext cx="7513122" cy="96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913" indent="-442913" algn="just">
              <a:lnSpc>
                <a:spcPct val="150000"/>
              </a:lnSpc>
              <a:spcAft>
                <a:spcPts val="800"/>
              </a:spcAft>
            </a:pPr>
            <a:r>
              <a:rPr lang="el-GR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l-GR" sz="20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ο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l-GR" sz="2000" b="1" i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Το Σχολικό Εκπαιδευτικό Υλικό </a:t>
            </a:r>
            <a:r>
              <a:rPr lang="el-GR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διέπεται</a:t>
            </a:r>
            <a:r>
              <a:rPr lang="el-GR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από τις αρχές και τη        μεθοδολογία της </a:t>
            </a:r>
            <a:r>
              <a:rPr lang="el-GR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εξΑΕ</a:t>
            </a:r>
            <a:r>
              <a:rPr lang="el-GR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649568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8. Συμπεράσματα (2/4) </a:t>
            </a:r>
            <a:endParaRPr lang="el-GR" sz="4000" b="1" dirty="0"/>
          </a:p>
        </p:txBody>
      </p:sp>
      <p:grpSp>
        <p:nvGrpSpPr>
          <p:cNvPr id="3" name="4 - Ομάδα">
            <a:extLst>
              <a:ext uri="{FF2B5EF4-FFF2-40B4-BE49-F238E27FC236}">
                <a16:creationId xmlns:a16="http://schemas.microsoft.com/office/drawing/2014/main" id="{43E45795-38C6-C93F-5546-66F6DF507370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4" name="5 - Στρογγυλεμένο ορθογώνιο">
              <a:extLst>
                <a:ext uri="{FF2B5EF4-FFF2-40B4-BE49-F238E27FC236}">
                  <a16:creationId xmlns:a16="http://schemas.microsoft.com/office/drawing/2014/main" id="{A88FA7B3-4287-90A7-955F-8CF6C176A4A4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" name="Στρογγυλεμένο ορθογώνιο 4">
              <a:extLst>
                <a:ext uri="{FF2B5EF4-FFF2-40B4-BE49-F238E27FC236}">
                  <a16:creationId xmlns:a16="http://schemas.microsoft.com/office/drawing/2014/main" id="{124B90F1-7629-E8B5-CF97-9A710C0822D1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Συμπεράσματα </a:t>
              </a: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ανά Ερευνητικό Ερώτημα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3" name="Διάγραμμα ροής: Εναλλακτική διεργασία 12">
            <a:extLst>
              <a:ext uri="{FF2B5EF4-FFF2-40B4-BE49-F238E27FC236}">
                <a16:creationId xmlns:a16="http://schemas.microsoft.com/office/drawing/2014/main" id="{9A8E10A5-F6CC-07CB-9534-CAB3ADC103D7}"/>
              </a:ext>
            </a:extLst>
          </p:cNvPr>
          <p:cNvSpPr/>
          <p:nvPr/>
        </p:nvSpPr>
        <p:spPr>
          <a:xfrm rot="16200000">
            <a:off x="3637030" y="1131507"/>
            <a:ext cx="2482760" cy="738157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366089-61A9-95D5-5772-6DDAB66C38F0}"/>
              </a:ext>
            </a:extLst>
          </p:cNvPr>
          <p:cNvSpPr txBox="1"/>
          <p:nvPr/>
        </p:nvSpPr>
        <p:spPr>
          <a:xfrm>
            <a:off x="2070098" y="3778930"/>
            <a:ext cx="581427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400" dirty="0">
                <a:solidFill>
                  <a:schemeClr val="tx1"/>
                </a:solidFill>
              </a:rPr>
              <a:t>Με βάση τις απαντήσεις-απόψεις των συμμετεχόντων εξάγεται το συμπέρασμα </a:t>
            </a:r>
            <a:r>
              <a:rPr lang="el-GR" sz="2400" dirty="0"/>
              <a:t>ότι οι </a:t>
            </a:r>
            <a:r>
              <a:rPr lang="el-GR" b="1" dirty="0"/>
              <a:t>12 </a:t>
            </a:r>
            <a:r>
              <a:rPr lang="el-GR" sz="2400" b="1" dirty="0"/>
              <a:t>Αρχές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της </a:t>
            </a:r>
            <a:r>
              <a:rPr lang="el-GR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Πολυμεσικής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Μάθησης του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Mayer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2400" b="1" dirty="0"/>
              <a:t>εφαρμόστηκαν αποτελεσματικά </a:t>
            </a:r>
            <a:r>
              <a:rPr lang="el-GR" sz="2400" dirty="0"/>
              <a:t>κι έτσι το ΕΥ είναι ελκυστικό, ευχάριστο και μαθησιακά αποδοτικό. </a:t>
            </a:r>
            <a:endParaRPr lang="en-GB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9A9AF-C868-4DE8-3459-14269F8D1587}"/>
              </a:ext>
            </a:extLst>
          </p:cNvPr>
          <p:cNvSpPr txBox="1"/>
          <p:nvPr/>
        </p:nvSpPr>
        <p:spPr>
          <a:xfrm>
            <a:off x="1056075" y="2208448"/>
            <a:ext cx="7513122" cy="96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363" indent="-360363" algn="just">
              <a:lnSpc>
                <a:spcPct val="150000"/>
              </a:lnSpc>
              <a:spcAft>
                <a:spcPts val="800"/>
              </a:spcAft>
            </a:pPr>
            <a:r>
              <a:rPr lang="el-GR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l-GR" sz="20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ο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l-GR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Το Σχολικό Εκπαιδευτικό Υλικό έχει δημιουργηθεί σύμφωνα με τις αρχές της </a:t>
            </a:r>
            <a:r>
              <a:rPr lang="el-GR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Πολυμεσικής</a:t>
            </a:r>
            <a:r>
              <a:rPr lang="el-GR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Μάθησης;</a:t>
            </a:r>
          </a:p>
        </p:txBody>
      </p:sp>
    </p:spTree>
    <p:extLst>
      <p:ext uri="{BB962C8B-B14F-4D97-AF65-F5344CB8AC3E}">
        <p14:creationId xmlns:p14="http://schemas.microsoft.com/office/powerpoint/2010/main" val="2430766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8. Συμπεράσματα (3/4) </a:t>
            </a:r>
            <a:endParaRPr lang="el-GR" sz="4000" b="1" dirty="0"/>
          </a:p>
        </p:txBody>
      </p:sp>
      <p:grpSp>
        <p:nvGrpSpPr>
          <p:cNvPr id="3" name="4 - Ομάδα">
            <a:extLst>
              <a:ext uri="{FF2B5EF4-FFF2-40B4-BE49-F238E27FC236}">
                <a16:creationId xmlns:a16="http://schemas.microsoft.com/office/drawing/2014/main" id="{43E45795-38C6-C93F-5546-66F6DF507370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4" name="5 - Στρογγυλεμένο ορθογώνιο">
              <a:extLst>
                <a:ext uri="{FF2B5EF4-FFF2-40B4-BE49-F238E27FC236}">
                  <a16:creationId xmlns:a16="http://schemas.microsoft.com/office/drawing/2014/main" id="{A88FA7B3-4287-90A7-955F-8CF6C176A4A4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" name="Στρογγυλεμένο ορθογώνιο 4">
              <a:extLst>
                <a:ext uri="{FF2B5EF4-FFF2-40B4-BE49-F238E27FC236}">
                  <a16:creationId xmlns:a16="http://schemas.microsoft.com/office/drawing/2014/main" id="{124B90F1-7629-E8B5-CF97-9A710C0822D1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Συμπεράσματα </a:t>
              </a: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ανά Ερευνητικό Ερώτημα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3" name="Διάγραμμα ροής: Εναλλακτική διεργασία 12">
            <a:extLst>
              <a:ext uri="{FF2B5EF4-FFF2-40B4-BE49-F238E27FC236}">
                <a16:creationId xmlns:a16="http://schemas.microsoft.com/office/drawing/2014/main" id="{9A8E10A5-F6CC-07CB-9534-CAB3ADC103D7}"/>
              </a:ext>
            </a:extLst>
          </p:cNvPr>
          <p:cNvSpPr/>
          <p:nvPr/>
        </p:nvSpPr>
        <p:spPr>
          <a:xfrm rot="16200000">
            <a:off x="3489066" y="983542"/>
            <a:ext cx="2778690" cy="7381573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366089-61A9-95D5-5772-6DDAB66C38F0}"/>
              </a:ext>
            </a:extLst>
          </p:cNvPr>
          <p:cNvSpPr txBox="1"/>
          <p:nvPr/>
        </p:nvSpPr>
        <p:spPr>
          <a:xfrm>
            <a:off x="1559809" y="3429000"/>
            <a:ext cx="6768752" cy="254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400" dirty="0">
                <a:solidFill>
                  <a:schemeClr val="tx1"/>
                </a:solidFill>
              </a:rPr>
              <a:t>Με βάση τις απαντήσεις-απόψεις των εκπαιδευτικών Πρωτοβάθμιας  εξάγεται το συμπέρασμα ότι </a:t>
            </a:r>
            <a:r>
              <a:rPr lang="el-GR" dirty="0"/>
              <a:t>τ</a:t>
            </a:r>
            <a:r>
              <a:rPr lang="el-GR" sz="2400" dirty="0">
                <a:solidFill>
                  <a:schemeClr val="tx1"/>
                </a:solidFill>
              </a:rPr>
              <a:t>ο ΕΥ αποτελεί </a:t>
            </a:r>
            <a:r>
              <a:rPr lang="el-GR" sz="2400" b="1" dirty="0">
                <a:solidFill>
                  <a:schemeClr val="tx1"/>
                </a:solidFill>
              </a:rPr>
              <a:t>χρήσιμο διδακτικό εργαλείο </a:t>
            </a:r>
            <a:r>
              <a:rPr lang="el-GR" sz="2400" dirty="0">
                <a:solidFill>
                  <a:schemeClr val="tx1"/>
                </a:solidFill>
              </a:rPr>
              <a:t>για τη διδακτική των ΦΕ, ενώ παράλληλα χαρακτηρίζεται από </a:t>
            </a:r>
            <a:r>
              <a:rPr lang="el-GR" sz="2400" b="1" dirty="0">
                <a:solidFill>
                  <a:schemeClr val="tx1"/>
                </a:solidFill>
              </a:rPr>
              <a:t>επάρκεια σε επίπεδο γνώσεων, στάσεων και δεξιοτήτων. 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3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Στο ΕΥ </a:t>
            </a:r>
            <a:r>
              <a:rPr lang="el-GR" sz="23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δεν εντοπίζονται σημαντικές αδυναμίες. </a:t>
            </a:r>
            <a:endParaRPr lang="en-GB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9A9AF-C868-4DE8-3459-14269F8D1587}"/>
              </a:ext>
            </a:extLst>
          </p:cNvPr>
          <p:cNvSpPr txBox="1"/>
          <p:nvPr/>
        </p:nvSpPr>
        <p:spPr>
          <a:xfrm>
            <a:off x="1048265" y="1954848"/>
            <a:ext cx="7513122" cy="96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363" indent="-360363" algn="just">
              <a:lnSpc>
                <a:spcPct val="150000"/>
              </a:lnSpc>
              <a:spcAft>
                <a:spcPts val="800"/>
              </a:spcAft>
            </a:pPr>
            <a:r>
              <a:rPr lang="el-GR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l-GR" sz="2000" b="1" i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ο</a:t>
            </a:r>
            <a:r>
              <a:rPr lang="el-GR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Ποιες είναι οι απόψεις των εκπαιδευτικών Πρωτοβάθμιας Εκπαίδευσης σχετικά με το ΕΥ με τίτλο: «Το Φως»;</a:t>
            </a:r>
            <a:endParaRPr lang="el-G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211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822785FB-E9E5-4E59-A7B1-50902EB93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1680" y="2086941"/>
            <a:ext cx="6624736" cy="1852376"/>
          </a:xfrm>
        </p:spPr>
        <p:txBody>
          <a:bodyPr>
            <a:normAutofit lnSpcReduction="10000"/>
          </a:bodyPr>
          <a:lstStyle/>
          <a:p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κ. Μιχαήλ </a:t>
            </a:r>
            <a:r>
              <a:rPr lang="el-G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Καλογιαννάκη</a:t>
            </a:r>
            <a:endParaRPr lang="el-G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κ. Ευάγγελο Παπαβασιλείου</a:t>
            </a:r>
          </a:p>
          <a:p>
            <a:pPr lvl="0"/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κ. Ευάγγελο </a:t>
            </a:r>
            <a:r>
              <a:rPr lang="el-G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Μανταδάκη</a:t>
            </a:r>
            <a:endParaRPr lang="el-G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6552A7D5-F7FF-40BF-83B8-02337F59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404663"/>
            <a:ext cx="7039694" cy="1035853"/>
          </a:xfrm>
        </p:spPr>
        <p:txBody>
          <a:bodyPr>
            <a:normAutofit/>
          </a:bodyPr>
          <a:lstStyle/>
          <a:p>
            <a:r>
              <a:rPr lang="el-GR" sz="3600" dirty="0"/>
              <a:t>Ευχαριστίες</a:t>
            </a:r>
          </a:p>
        </p:txBody>
      </p:sp>
      <p:grpSp>
        <p:nvGrpSpPr>
          <p:cNvPr id="14" name="4 - Ομάδα">
            <a:extLst>
              <a:ext uri="{FF2B5EF4-FFF2-40B4-BE49-F238E27FC236}">
                <a16:creationId xmlns:a16="http://schemas.microsoft.com/office/drawing/2014/main" id="{322897DB-7CD2-4F9B-8769-B0942E8F989B}"/>
              </a:ext>
            </a:extLst>
          </p:cNvPr>
          <p:cNvGrpSpPr/>
          <p:nvPr/>
        </p:nvGrpSpPr>
        <p:grpSpPr>
          <a:xfrm>
            <a:off x="1441073" y="1557886"/>
            <a:ext cx="6834214" cy="573664"/>
            <a:chOff x="0" y="49732"/>
            <a:chExt cx="6834214" cy="573664"/>
          </a:xfr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5" name="5 - Στρογγυλεμένο ορθογώνιο">
              <a:extLst>
                <a:ext uri="{FF2B5EF4-FFF2-40B4-BE49-F238E27FC236}">
                  <a16:creationId xmlns:a16="http://schemas.microsoft.com/office/drawing/2014/main" id="{D0F07394-F6CB-4BE1-858D-0075F7FE25E4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6" name="Στρογγυλεμένο ορθογώνιο 4">
              <a:extLst>
                <a:ext uri="{FF2B5EF4-FFF2-40B4-BE49-F238E27FC236}">
                  <a16:creationId xmlns:a16="http://schemas.microsoft.com/office/drawing/2014/main" id="{0651CDE2-6D5B-4801-8A9C-8F342D63B9A2}"/>
                </a:ext>
              </a:extLst>
            </p:cNvPr>
            <p:cNvSpPr/>
            <p:nvPr/>
          </p:nvSpPr>
          <p:spPr>
            <a:xfrm>
              <a:off x="34583" y="85898"/>
              <a:ext cx="6685622" cy="49288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τριμελή επιτροπή επίβλεψης</a:t>
              </a:r>
              <a:endParaRPr lang="en-GB" sz="2800" b="1" kern="1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7" name="4 - Ομάδα">
            <a:extLst>
              <a:ext uri="{FF2B5EF4-FFF2-40B4-BE49-F238E27FC236}">
                <a16:creationId xmlns:a16="http://schemas.microsoft.com/office/drawing/2014/main" id="{79E43AA2-1BC8-4A9A-BEA6-7B06B4A5E279}"/>
              </a:ext>
            </a:extLst>
          </p:cNvPr>
          <p:cNvGrpSpPr/>
          <p:nvPr/>
        </p:nvGrpSpPr>
        <p:grpSpPr>
          <a:xfrm>
            <a:off x="1357570" y="3991459"/>
            <a:ext cx="6834214" cy="573664"/>
            <a:chOff x="0" y="49732"/>
            <a:chExt cx="6834214" cy="573664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8" name="5 - Στρογγυλεμένο ορθογώνιο">
              <a:extLst>
                <a:ext uri="{FF2B5EF4-FFF2-40B4-BE49-F238E27FC236}">
                  <a16:creationId xmlns:a16="http://schemas.microsoft.com/office/drawing/2014/main" id="{DA7177B4-A5C3-4686-8360-8F43E2AC0AFA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Στρογγυλεμένο ορθογώνιο 4">
              <a:extLst>
                <a:ext uri="{FF2B5EF4-FFF2-40B4-BE49-F238E27FC236}">
                  <a16:creationId xmlns:a16="http://schemas.microsoft.com/office/drawing/2014/main" id="{E72F8AFC-8822-4E4D-97BC-9B67A790AC0F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Στους συμμετέχοντες στην έρευνα</a:t>
              </a:r>
              <a:endParaRPr lang="en-GB" sz="2800" b="1" kern="1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0" name="4 - Ομάδα">
            <a:extLst>
              <a:ext uri="{FF2B5EF4-FFF2-40B4-BE49-F238E27FC236}">
                <a16:creationId xmlns:a16="http://schemas.microsoft.com/office/drawing/2014/main" id="{89591CBB-CB52-44E2-89CE-27213B009E6B}"/>
              </a:ext>
            </a:extLst>
          </p:cNvPr>
          <p:cNvGrpSpPr/>
          <p:nvPr/>
        </p:nvGrpSpPr>
        <p:grpSpPr>
          <a:xfrm>
            <a:off x="1355068" y="4807346"/>
            <a:ext cx="6834214" cy="573664"/>
            <a:chOff x="0" y="49732"/>
            <a:chExt cx="6834214" cy="573664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21" name="5 - Στρογγυλεμένο ορθογώνιο">
              <a:extLst>
                <a:ext uri="{FF2B5EF4-FFF2-40B4-BE49-F238E27FC236}">
                  <a16:creationId xmlns:a16="http://schemas.microsoft.com/office/drawing/2014/main" id="{B56D5299-1C48-4249-AD67-EF758F58BD0E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2" name="Στρογγυλεμένο ορθογώνιο 4">
              <a:extLst>
                <a:ext uri="{FF2B5EF4-FFF2-40B4-BE49-F238E27FC236}">
                  <a16:creationId xmlns:a16="http://schemas.microsoft.com/office/drawing/2014/main" id="{F9258780-9C98-4D29-B5D5-C0FEE1F88307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οικογένειά μου</a:t>
              </a:r>
              <a:endParaRPr lang="en-GB" sz="2800" b="1" kern="1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DB724BD-C7B8-4CEB-59EB-A9A89EAACA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104" y="72465"/>
            <a:ext cx="1704480" cy="114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7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8. Συμπεράσματα (4/4) </a:t>
            </a:r>
            <a:endParaRPr lang="el-GR" sz="4000" b="1" dirty="0"/>
          </a:p>
        </p:txBody>
      </p:sp>
      <p:grpSp>
        <p:nvGrpSpPr>
          <p:cNvPr id="3" name="4 - Ομάδα">
            <a:extLst>
              <a:ext uri="{FF2B5EF4-FFF2-40B4-BE49-F238E27FC236}">
                <a16:creationId xmlns:a16="http://schemas.microsoft.com/office/drawing/2014/main" id="{43E45795-38C6-C93F-5546-66F6DF507370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4" name="5 - Στρογγυλεμένο ορθογώνιο">
              <a:extLst>
                <a:ext uri="{FF2B5EF4-FFF2-40B4-BE49-F238E27FC236}">
                  <a16:creationId xmlns:a16="http://schemas.microsoft.com/office/drawing/2014/main" id="{A88FA7B3-4287-90A7-955F-8CF6C176A4A4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" name="Στρογγυλεμένο ορθογώνιο 4">
              <a:extLst>
                <a:ext uri="{FF2B5EF4-FFF2-40B4-BE49-F238E27FC236}">
                  <a16:creationId xmlns:a16="http://schemas.microsoft.com/office/drawing/2014/main" id="{124B90F1-7629-E8B5-CF97-9A710C0822D1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Γενικές επισημάνσεις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Διάγραμμα ροής: Εναλλακτική διεργασία 6">
            <a:extLst>
              <a:ext uri="{FF2B5EF4-FFF2-40B4-BE49-F238E27FC236}">
                <a16:creationId xmlns:a16="http://schemas.microsoft.com/office/drawing/2014/main" id="{41FE873B-F5F2-3A07-B7EB-125C14E4B677}"/>
              </a:ext>
            </a:extLst>
          </p:cNvPr>
          <p:cNvSpPr/>
          <p:nvPr/>
        </p:nvSpPr>
        <p:spPr>
          <a:xfrm rot="16200000">
            <a:off x="820978" y="2774324"/>
            <a:ext cx="4045658" cy="3024336"/>
          </a:xfrm>
          <a:prstGeom prst="flowChartAlternateProcess">
            <a:avLst/>
          </a:prstGeom>
          <a:gradFill rotWithShape="0">
            <a:gsLst>
              <a:gs pos="0">
                <a:srgbClr val="C00000"/>
              </a:gs>
              <a:gs pos="88542">
                <a:srgbClr val="EDBE9B"/>
              </a:gs>
              <a:gs pos="74000">
                <a:srgbClr val="EDBE9B"/>
              </a:gs>
              <a:gs pos="83000">
                <a:srgbClr val="EDBE9B"/>
              </a:gs>
              <a:gs pos="100000">
                <a:srgbClr val="EDBE9B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4106A37A-7869-4B15-C385-4597C2C6FD17}"/>
              </a:ext>
            </a:extLst>
          </p:cNvPr>
          <p:cNvGrpSpPr/>
          <p:nvPr/>
        </p:nvGrpSpPr>
        <p:grpSpPr>
          <a:xfrm>
            <a:off x="4968038" y="2168235"/>
            <a:ext cx="3105420" cy="4141085"/>
            <a:chOff x="1915717" y="-26383"/>
            <a:chExt cx="1774526" cy="1904029"/>
          </a:xfrm>
          <a:scene3d>
            <a:camera prst="orthographicFront"/>
            <a:lightRig rig="threePt" dir="t"/>
          </a:scene3d>
        </p:grpSpPr>
        <p:sp>
          <p:nvSpPr>
            <p:cNvPr id="10" name="Διάγραμμα ροής: Εναλλακτική διεργασία 9">
              <a:extLst>
                <a:ext uri="{FF2B5EF4-FFF2-40B4-BE49-F238E27FC236}">
                  <a16:creationId xmlns:a16="http://schemas.microsoft.com/office/drawing/2014/main" id="{6D12F4EB-3864-26C4-4385-E9A21902A880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77421CCA-F685-FF65-38CA-D80BFBF24D09}"/>
                </a:ext>
              </a:extLst>
            </p:cNvPr>
            <p:cNvSpPr txBox="1"/>
            <p:nvPr/>
          </p:nvSpPr>
          <p:spPr>
            <a:xfrm>
              <a:off x="2018589" y="-26383"/>
              <a:ext cx="167165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u="sng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Αδύναμα σημεία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lvl="0" indent="-34290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Ελλιπής η</a:t>
              </a:r>
              <a:r>
                <a:rPr lang="el-GR" sz="18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χητική παρουσίαση του γνωστικού αντικειμένου</a:t>
              </a:r>
            </a:p>
            <a:p>
              <a:pPr marL="342900" lvl="0" indent="-34290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l-GR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pPr marL="342900" lvl="0" indent="-34290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Δ</a:t>
              </a:r>
              <a:r>
                <a:rPr lang="el-GR" sz="18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υσκολία πρόσβασης από κινητό</a:t>
              </a:r>
              <a:endParaRPr lang="en-GB" sz="2000" b="1" u="sng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36FC877-6E51-3C18-7EDD-9C5FCFA42692}"/>
              </a:ext>
            </a:extLst>
          </p:cNvPr>
          <p:cNvSpPr txBox="1"/>
          <p:nvPr/>
        </p:nvSpPr>
        <p:spPr>
          <a:xfrm>
            <a:off x="1439651" y="2593455"/>
            <a:ext cx="2916325" cy="3290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Δυνατά σημεία ΕΥ</a:t>
            </a:r>
          </a:p>
          <a:p>
            <a:pPr marL="285750" lvl="0" indent="-285750" defTabSz="800100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l-GR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Τμηματική παρουσίαση</a:t>
            </a:r>
          </a:p>
          <a:p>
            <a:pPr marL="285750" lvl="0" indent="-285750" defTabSz="800100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l-GR" sz="1800" b="1" dirty="0" err="1">
                <a:ea typeface="Calibri" panose="020F0502020204030204" pitchFamily="34" charset="0"/>
              </a:rPr>
              <a:t>Π</a:t>
            </a:r>
            <a:r>
              <a:rPr lang="el-GR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ολυμεσικός</a:t>
            </a:r>
            <a:r>
              <a:rPr lang="el-GR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τρόπος</a:t>
            </a:r>
          </a:p>
          <a:p>
            <a:pPr marL="285750" lvl="0" indent="-285750" defTabSz="800100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l-GR" sz="1800" b="1" dirty="0">
                <a:ea typeface="Calibri" panose="020F0502020204030204" pitchFamily="34" charset="0"/>
              </a:rPr>
              <a:t>Σ</a:t>
            </a:r>
            <a:r>
              <a:rPr lang="el-GR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υνδυασμός εικόνας-κειμένου</a:t>
            </a:r>
            <a:endParaRPr lang="el-GR" sz="18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lvl="0" indent="-285750" defTabSz="800100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l-GR" sz="1800" b="1" dirty="0">
                <a:ea typeface="Calibri" panose="020F0502020204030204" pitchFamily="34" charset="0"/>
              </a:rPr>
              <a:t>Δ</a:t>
            </a:r>
            <a:r>
              <a:rPr lang="el-GR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ραστηριότητες ανατροφοδότησης και προσωπικής έκφρασης</a:t>
            </a:r>
          </a:p>
          <a:p>
            <a:pPr marL="285750" lvl="0" indent="-285750" defTabSz="800100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l-GR" sz="1800" b="1" dirty="0">
                <a:ea typeface="Calibri" panose="020F0502020204030204" pitchFamily="34" charset="0"/>
              </a:rPr>
              <a:t>Ξ</a:t>
            </a:r>
            <a:r>
              <a:rPr lang="el-GR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εκάθαρες οδηγίες</a:t>
            </a:r>
          </a:p>
          <a:p>
            <a:pPr marL="285750" lvl="0" indent="-285750" defTabSz="800100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l-GR" sz="1800" b="1" dirty="0">
                <a:ea typeface="Calibri" panose="020F0502020204030204" pitchFamily="34" charset="0"/>
              </a:rPr>
              <a:t>Π</a:t>
            </a:r>
            <a:r>
              <a:rPr lang="el-GR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ειράματα </a:t>
            </a:r>
            <a:endParaRPr lang="el-GR" sz="20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id="{FE3AF42D-7A88-414B-2D2C-98229CFFC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98" y="2065358"/>
            <a:ext cx="720080" cy="720080"/>
          </a:xfrm>
          <a:prstGeom prst="rect">
            <a:avLst/>
          </a:prstGeom>
        </p:spPr>
      </p:pic>
      <p:pic>
        <p:nvPicPr>
          <p:cNvPr id="5126" name="Picture 6" descr="Free X PNG transparent 9344655 PNG with Transparent Background">
            <a:extLst>
              <a:ext uri="{FF2B5EF4-FFF2-40B4-BE49-F238E27FC236}">
                <a16:creationId xmlns:a16="http://schemas.microsoft.com/office/drawing/2014/main" id="{B186CE7F-538E-C5DB-6BD5-3BBAF8D60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016" y="1980534"/>
            <a:ext cx="1012419" cy="101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451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9. Πρόταση για Περαιτέρω Έρευνα</a:t>
            </a:r>
            <a:endParaRPr lang="el-GR" sz="3400" b="1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6A95B111-A577-3305-6809-B06151A576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332656"/>
            <a:ext cx="864096" cy="864096"/>
          </a:xfrm>
          <a:prstGeom prst="rect">
            <a:avLst/>
          </a:prstGeom>
        </p:spPr>
      </p:pic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209188AF-8326-0F01-40A7-58980C8A34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2247190"/>
              </p:ext>
            </p:extLst>
          </p:nvPr>
        </p:nvGraphicFramePr>
        <p:xfrm>
          <a:off x="1043608" y="1916832"/>
          <a:ext cx="5400600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638C5032-4999-0043-A6F7-397CE408C203}"/>
              </a:ext>
            </a:extLst>
          </p:cNvPr>
          <p:cNvSpPr/>
          <p:nvPr/>
        </p:nvSpPr>
        <p:spPr>
          <a:xfrm>
            <a:off x="6588224" y="2420888"/>
            <a:ext cx="2376264" cy="288032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Ανάδειξη στάσεων των μαθητών όσον αφορά τις παρεμβάσεις με τη μεθοδολογία της </a:t>
            </a:r>
            <a:r>
              <a:rPr lang="el-G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εξΑΕ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9682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>
            <a:extLst>
              <a:ext uri="{FF2B5EF4-FFF2-40B4-BE49-F238E27FC236}">
                <a16:creationId xmlns:a16="http://schemas.microsoft.com/office/drawing/2014/main" id="{D8F77237-8127-4B73-82CB-527D2BF95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76" y="5714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Τέλος Παρουσίασης</a:t>
            </a:r>
          </a:p>
        </p:txBody>
      </p:sp>
      <p:pic>
        <p:nvPicPr>
          <p:cNvPr id="6146" name="Picture 2" descr="Ζητήματα διδασκαλίας της ελληνικής γλώσσας, δημιουργική γραφή, δημιουργική  ανάγνωση - Bodossaki Lectures on Demand">
            <a:extLst>
              <a:ext uri="{FF2B5EF4-FFF2-40B4-BE49-F238E27FC236}">
                <a16:creationId xmlns:a16="http://schemas.microsoft.com/office/drawing/2014/main" id="{362D817C-2306-839E-AEAD-12CFD3FE8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58619"/>
            <a:ext cx="7848872" cy="493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της Δ.Ε.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2992578" y="2047488"/>
            <a:ext cx="53340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Σκοπός της Διπλωματικής Εργασίας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είναι να ερευνήσει την εφαρμογή της μεθοδολογίας της </a:t>
            </a:r>
            <a:r>
              <a:rPr lang="el-G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Συμπληρωματικής εξ Αποστάσεως Εκπαίδευσης (</a:t>
            </a:r>
            <a:r>
              <a:rPr lang="el-GR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εξΑΕ</a:t>
            </a:r>
            <a:r>
              <a:rPr lang="el-G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στο πλαίσιο του μαθήματος των </a:t>
            </a:r>
            <a:r>
              <a:rPr lang="el-G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Φυσικών ΣΤ΄ τάξης</a:t>
            </a: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Δημοτικού Σχολείου, στη διδακτική ενότητα «</a:t>
            </a:r>
            <a:r>
              <a:rPr lang="el-G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Φως</a:t>
            </a: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». </a:t>
            </a: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Dartboard target game isolated 1595633 Vector Art at Vecteezy">
            <a:extLst>
              <a:ext uri="{FF2B5EF4-FFF2-40B4-BE49-F238E27FC236}">
                <a16:creationId xmlns:a16="http://schemas.microsoft.com/office/drawing/2014/main" id="{B8138F8C-6EBA-0051-75DF-527BD3C77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80" y="213285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Δ.Ε.</a:t>
            </a:r>
            <a:endParaRPr lang="el-GR" sz="3600" b="1" dirty="0"/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F60E4536-C451-4E49-8504-A09400BA7F0B}"/>
              </a:ext>
            </a:extLst>
          </p:cNvPr>
          <p:cNvSpPr/>
          <p:nvPr/>
        </p:nvSpPr>
        <p:spPr>
          <a:xfrm>
            <a:off x="2286000" y="264417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9C1CAE-80D1-5325-189C-7F788CF821D3}"/>
              </a:ext>
            </a:extLst>
          </p:cNvPr>
          <p:cNvSpPr txBox="1"/>
          <p:nvPr/>
        </p:nvSpPr>
        <p:spPr>
          <a:xfrm>
            <a:off x="1115616" y="1988840"/>
            <a:ext cx="4572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/>
              <a:t>Αποτελεί μια πρότυπη μελέτη για την εφαρμογή της Συμπληρωματικής </a:t>
            </a:r>
            <a:r>
              <a:rPr lang="el-GR" dirty="0" err="1"/>
              <a:t>εξΑΕ</a:t>
            </a:r>
            <a:r>
              <a:rPr lang="el-GR" dirty="0"/>
              <a:t> στην σχολική Πρωτοβάθμια Εκπαίδευση στο μάθημα των Φυσικών της ΣΤ’ Δημοτικού στην ενότητα «Φως». </a:t>
            </a:r>
          </a:p>
        </p:txBody>
      </p:sp>
      <p:pic>
        <p:nvPicPr>
          <p:cNvPr id="2050" name="Picture 2" descr="Φυσική Ε quiz – Αναστάσιος Μελιόπουλος">
            <a:extLst>
              <a:ext uri="{FF2B5EF4-FFF2-40B4-BE49-F238E27FC236}">
                <a16:creationId xmlns:a16="http://schemas.microsoft.com/office/drawing/2014/main" id="{4CB3A617-1639-1534-1731-514B87361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916832"/>
            <a:ext cx="238125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D22CAA-6E22-32AC-8BEA-23D638762036}"/>
              </a:ext>
            </a:extLst>
          </p:cNvPr>
          <p:cNvSpPr txBox="1"/>
          <p:nvPr/>
        </p:nvSpPr>
        <p:spPr>
          <a:xfrm>
            <a:off x="683568" y="5157192"/>
            <a:ext cx="806489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200" b="1" dirty="0"/>
              <a:t>Καλές πρακτικές για μια ολοκληρωμένη παρέμβαση συμπληρωματικής σχολικής </a:t>
            </a:r>
            <a:r>
              <a:rPr lang="el-GR" sz="2200" b="1" dirty="0" err="1"/>
              <a:t>εξΑΕ</a:t>
            </a:r>
            <a:r>
              <a:rPr lang="el-GR" sz="2200" b="1" dirty="0"/>
              <a:t>, σε μαθητές  Δημοτικού.</a:t>
            </a:r>
          </a:p>
          <a:p>
            <a:endParaRPr lang="el-GR" dirty="0"/>
          </a:p>
        </p:txBody>
      </p:sp>
      <p:sp>
        <p:nvSpPr>
          <p:cNvPr id="12" name="Βέλος: Κάτω 11">
            <a:extLst>
              <a:ext uri="{FF2B5EF4-FFF2-40B4-BE49-F238E27FC236}">
                <a16:creationId xmlns:a16="http://schemas.microsoft.com/office/drawing/2014/main" id="{57913DC5-1643-F39E-F1E7-757F53EA6BB5}"/>
              </a:ext>
            </a:extLst>
          </p:cNvPr>
          <p:cNvSpPr/>
          <p:nvPr/>
        </p:nvSpPr>
        <p:spPr>
          <a:xfrm>
            <a:off x="3131840" y="4509120"/>
            <a:ext cx="432048" cy="6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</a:t>
            </a:r>
            <a:endParaRPr lang="el-GR" sz="4000" b="1" dirty="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7641ECEB-ED80-5BFB-E8B4-EFDA6FAA1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21783"/>
            <a:ext cx="1218712" cy="9749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5B099F7-70DC-0DF5-E30A-4C100F2FDBC3}"/>
              </a:ext>
            </a:extLst>
          </p:cNvPr>
          <p:cNvSpPr txBox="1"/>
          <p:nvPr/>
        </p:nvSpPr>
        <p:spPr>
          <a:xfrm>
            <a:off x="1043608" y="1700808"/>
            <a:ext cx="7056784" cy="414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 algn="just">
              <a:lnSpc>
                <a:spcPct val="150000"/>
              </a:lnSpc>
              <a:spcAft>
                <a:spcPts val="800"/>
              </a:spcAft>
            </a:pP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l-GR" sz="2000" b="1" baseline="300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ο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Το Σχολικό Εκπαιδευτικό Υλικό </a:t>
            </a:r>
            <a:r>
              <a:rPr lang="el-GR" sz="20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διέπεται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από τις αρχές και τη        μεθοδολογία της </a:t>
            </a:r>
            <a:r>
              <a:rPr lang="el-GR" sz="20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εξΑΕ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</a:p>
          <a:p>
            <a:pPr marL="270510" indent="-270510" algn="just">
              <a:lnSpc>
                <a:spcPct val="150000"/>
              </a:lnSpc>
              <a:spcAft>
                <a:spcPts val="800"/>
              </a:spcAft>
            </a:pPr>
            <a:endParaRPr lang="el-GR" sz="2000" b="1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363" indent="-360363" algn="just">
              <a:lnSpc>
                <a:spcPct val="150000"/>
              </a:lnSpc>
              <a:spcAft>
                <a:spcPts val="800"/>
              </a:spcAft>
            </a:pP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l-GR" sz="2000" b="1" baseline="300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ο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Το Σχολικό Εκπαιδευτικό Υλικό έχει δημιουργηθεί σύμφωνα με τις αρχές της </a:t>
            </a:r>
            <a:r>
              <a:rPr lang="el-GR" sz="20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Πολυμεσικής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Μάθησης;</a:t>
            </a:r>
          </a:p>
          <a:p>
            <a:pPr marL="270510" indent="-270510" algn="just">
              <a:lnSpc>
                <a:spcPct val="150000"/>
              </a:lnSpc>
              <a:spcAft>
                <a:spcPts val="800"/>
              </a:spcAft>
            </a:pPr>
            <a:endParaRPr lang="el-GR" sz="2000" b="1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363" indent="-360363" algn="just">
              <a:lnSpc>
                <a:spcPct val="150000"/>
              </a:lnSpc>
              <a:spcAft>
                <a:spcPts val="800"/>
              </a:spcAft>
            </a:pP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l-GR" sz="2000" b="1" i="1" baseline="300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ο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Ποιες είναι οι απόψεις των εκπαιδευτικών Πρωτοβάθμιας Εκπαίδευσης σχετικά με το ΕΥ με τίτλο: «Το Φως»;</a:t>
            </a:r>
            <a:endParaRPr lang="el-GR" sz="2000" b="1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 </a:t>
            </a:r>
            <a:endParaRPr lang="el-GR" sz="3600" b="1" dirty="0"/>
          </a:p>
        </p:txBody>
      </p:sp>
      <p:grpSp>
        <p:nvGrpSpPr>
          <p:cNvPr id="5" name="Ομάδα 4">
            <a:extLst>
              <a:ext uri="{FF2B5EF4-FFF2-40B4-BE49-F238E27FC236}">
                <a16:creationId xmlns:a16="http://schemas.microsoft.com/office/drawing/2014/main" id="{170CAA36-2093-4FF8-AC77-42D57A6CD92C}"/>
              </a:ext>
            </a:extLst>
          </p:cNvPr>
          <p:cNvGrpSpPr/>
          <p:nvPr/>
        </p:nvGrpSpPr>
        <p:grpSpPr>
          <a:xfrm>
            <a:off x="1085408" y="1326675"/>
            <a:ext cx="1774526" cy="1382245"/>
            <a:chOff x="1" y="-1"/>
            <a:chExt cx="1774526" cy="1837075"/>
          </a:xfrm>
          <a:scene3d>
            <a:camera prst="orthographicFront"/>
            <a:lightRig rig="threePt" dir="t"/>
          </a:scene3d>
        </p:grpSpPr>
        <p:sp>
          <p:nvSpPr>
            <p:cNvPr id="6" name="Διάγραμμα ροής: Εναλλακτική διεργασία 5">
              <a:extLst>
                <a:ext uri="{FF2B5EF4-FFF2-40B4-BE49-F238E27FC236}">
                  <a16:creationId xmlns:a16="http://schemas.microsoft.com/office/drawing/2014/main" id="{5A057986-BD43-470F-BACE-722732FCC9C4}"/>
                </a:ext>
              </a:extLst>
            </p:cNvPr>
            <p:cNvSpPr/>
            <p:nvPr/>
          </p:nvSpPr>
          <p:spPr>
            <a:xfrm rot="16200000">
              <a:off x="-31274" y="31274"/>
              <a:ext cx="1837075" cy="1774526"/>
            </a:xfrm>
            <a:prstGeom prst="flowChartAlternateProcess">
              <a:avLst/>
            </a:prstGeom>
            <a:gradFill rotWithShape="0">
              <a:gsLst>
                <a:gs pos="0">
                  <a:srgbClr val="C00000"/>
                </a:gs>
                <a:gs pos="88542">
                  <a:srgbClr val="EDBE9B"/>
                </a:gs>
                <a:gs pos="74000">
                  <a:srgbClr val="EDBE9B"/>
                </a:gs>
                <a:gs pos="83000">
                  <a:srgbClr val="EDBE9B"/>
                </a:gs>
                <a:gs pos="100000">
                  <a:srgbClr val="EDBE9B"/>
                </a:gs>
              </a:gsLst>
              <a:lin ang="5400000" scaled="1"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996DFABB-8070-4AFE-B775-E66F6E0433F1}"/>
                </a:ext>
              </a:extLst>
            </p:cNvPr>
            <p:cNvSpPr txBox="1"/>
            <p:nvPr/>
          </p:nvSpPr>
          <p:spPr>
            <a:xfrm>
              <a:off x="86621" y="53148"/>
              <a:ext cx="1601280" cy="16638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324000" rIns="114300" bIns="0" numCol="1" spcCol="1270" anchor="t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Θεωρητικό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kern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πλαίσιο</a:t>
              </a: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Ομάδα 7">
            <a:extLst>
              <a:ext uri="{FF2B5EF4-FFF2-40B4-BE49-F238E27FC236}">
                <a16:creationId xmlns:a16="http://schemas.microsoft.com/office/drawing/2014/main" id="{DACA2F98-5349-4E1D-AEB4-1FA7497B3B45}"/>
              </a:ext>
            </a:extLst>
          </p:cNvPr>
          <p:cNvGrpSpPr/>
          <p:nvPr/>
        </p:nvGrpSpPr>
        <p:grpSpPr>
          <a:xfrm>
            <a:off x="922732" y="3000309"/>
            <a:ext cx="2016224" cy="1382246"/>
            <a:chOff x="1771704" y="-26383"/>
            <a:chExt cx="2016224" cy="1863457"/>
          </a:xfrm>
          <a:scene3d>
            <a:camera prst="orthographicFront"/>
            <a:lightRig rig="threePt" dir="t"/>
          </a:scene3d>
        </p:grpSpPr>
        <p:sp>
          <p:nvSpPr>
            <p:cNvPr id="9" name="Διάγραμμα ροής: Εναλλακτική διεργασία 8">
              <a:extLst>
                <a:ext uri="{FF2B5EF4-FFF2-40B4-BE49-F238E27FC236}">
                  <a16:creationId xmlns:a16="http://schemas.microsoft.com/office/drawing/2014/main" id="{5B7A960B-B539-499A-97BF-F04C10ADB224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15B84D6C-D0EE-4877-8F5A-F40C30FDFC2F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52009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Υλοποίηση </a:t>
              </a:r>
              <a:r>
                <a:rPr lang="el-GR" sz="2000" b="1" kern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Εκπαιδευτικού </a:t>
              </a: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Υλικού</a:t>
              </a: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34228EB4-4220-46FF-A035-5D1DEBAA9FBC}"/>
              </a:ext>
            </a:extLst>
          </p:cNvPr>
          <p:cNvGrpSpPr/>
          <p:nvPr/>
        </p:nvGrpSpPr>
        <p:grpSpPr>
          <a:xfrm>
            <a:off x="780852" y="4560379"/>
            <a:ext cx="2425132" cy="1598270"/>
            <a:chOff x="3451026" y="-1"/>
            <a:chExt cx="2425132" cy="1837075"/>
          </a:xfrm>
          <a:scene3d>
            <a:camera prst="orthographicFront"/>
            <a:lightRig rig="threePt" dir="t"/>
          </a:scene3d>
        </p:grpSpPr>
        <p:sp>
          <p:nvSpPr>
            <p:cNvPr id="12" name="Διάγραμμα ροής: Εναλλακτική διεργασία 11">
              <a:extLst>
                <a:ext uri="{FF2B5EF4-FFF2-40B4-BE49-F238E27FC236}">
                  <a16:creationId xmlns:a16="http://schemas.microsoft.com/office/drawing/2014/main" id="{FAC61FE4-4480-430E-BDF6-414352C5B9A8}"/>
                </a:ext>
              </a:extLst>
            </p:cNvPr>
            <p:cNvSpPr/>
            <p:nvPr/>
          </p:nvSpPr>
          <p:spPr>
            <a:xfrm rot="16200000">
              <a:off x="3756649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6EE19DD5-A938-4ABF-A379-4620C091A398}"/>
                </a:ext>
              </a:extLst>
            </p:cNvPr>
            <p:cNvSpPr txBox="1"/>
            <p:nvPr/>
          </p:nvSpPr>
          <p:spPr>
            <a:xfrm>
              <a:off x="3451026" y="-1"/>
              <a:ext cx="2425132" cy="17504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Αποτίμηση Εκπαιδευτικού Υλικού</a:t>
              </a: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Ορθογώνιο: Στρογγύλεμα επάνω γωνιών 14">
            <a:extLst>
              <a:ext uri="{FF2B5EF4-FFF2-40B4-BE49-F238E27FC236}">
                <a16:creationId xmlns:a16="http://schemas.microsoft.com/office/drawing/2014/main" id="{6B27D9B6-7D24-4779-A0CA-3011C456C0D4}"/>
              </a:ext>
            </a:extLst>
          </p:cNvPr>
          <p:cNvSpPr/>
          <p:nvPr/>
        </p:nvSpPr>
        <p:spPr>
          <a:xfrm>
            <a:off x="3082969" y="1340768"/>
            <a:ext cx="5303557" cy="1520170"/>
          </a:xfrm>
          <a:prstGeom prst="round2SameRect">
            <a:avLst>
              <a:gd name="adj1" fmla="val 17557"/>
              <a:gd name="adj2" fmla="val 0"/>
            </a:avLst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457200" indent="-457200" algn="just">
              <a:buAutoNum type="arabicPeriod"/>
            </a:pPr>
            <a:r>
              <a:rPr lang="el-GR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</a:t>
            </a:r>
          </a:p>
          <a:p>
            <a:pPr marL="457200" indent="-457200" algn="just">
              <a:buAutoNum type="arabicPeriod"/>
            </a:pPr>
            <a:r>
              <a:rPr lang="el-GR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Σχολική εξ Αποστάσεως Εκπαίδευση και το Υλικό της </a:t>
            </a:r>
          </a:p>
          <a:p>
            <a:pPr marL="457200" indent="-457200" algn="just">
              <a:buAutoNum type="arabicPeriod"/>
            </a:pPr>
            <a:r>
              <a:rPr lang="el-GR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ΤΠΕ και Φυσικές Επιστήμες </a:t>
            </a:r>
          </a:p>
          <a:p>
            <a:endParaRPr lang="el-GR" dirty="0"/>
          </a:p>
        </p:txBody>
      </p:sp>
      <p:sp>
        <p:nvSpPr>
          <p:cNvPr id="17" name="Ορθογώνιο: Στρογγύλεμα επάνω γωνιών 16">
            <a:extLst>
              <a:ext uri="{FF2B5EF4-FFF2-40B4-BE49-F238E27FC236}">
                <a16:creationId xmlns:a16="http://schemas.microsoft.com/office/drawing/2014/main" id="{4819AB6B-64E9-41EB-9C91-EC2D235302E7}"/>
              </a:ext>
            </a:extLst>
          </p:cNvPr>
          <p:cNvSpPr/>
          <p:nvPr/>
        </p:nvSpPr>
        <p:spPr>
          <a:xfrm>
            <a:off x="3070710" y="3212976"/>
            <a:ext cx="5303557" cy="1000820"/>
          </a:xfrm>
          <a:prstGeom prst="round2SameRect">
            <a:avLst/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442913" indent="-442913" algn="just"/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Μετασχηματισμός και Δημιουργία του Πολυμορφικού Εκπαιδευτικού Περιβάλλοντος «Φως» </a:t>
            </a:r>
          </a:p>
        </p:txBody>
      </p:sp>
      <p:sp>
        <p:nvSpPr>
          <p:cNvPr id="18" name="Ορθογώνιο: Στρογγύλεμα επάνω γωνιών 17">
            <a:extLst>
              <a:ext uri="{FF2B5EF4-FFF2-40B4-BE49-F238E27FC236}">
                <a16:creationId xmlns:a16="http://schemas.microsoft.com/office/drawing/2014/main" id="{B5C6A238-7053-48F9-95A5-694FCC058348}"/>
              </a:ext>
            </a:extLst>
          </p:cNvPr>
          <p:cNvSpPr/>
          <p:nvPr/>
        </p:nvSpPr>
        <p:spPr>
          <a:xfrm>
            <a:off x="3059591" y="4581128"/>
            <a:ext cx="5303557" cy="1675818"/>
          </a:xfrm>
          <a:prstGeom prst="round2SameRect">
            <a:avLst/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/>
            <a:r>
              <a:rPr lang="el-GR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   Μεθοδολογία της Έρευνας </a:t>
            </a:r>
          </a:p>
          <a:p>
            <a:pPr marL="442913" indent="-442913" algn="just"/>
            <a:r>
              <a:rPr lang="el-GR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   Παρουσίαση και Σχολιασμός των Δεδομένων της Έρευνας </a:t>
            </a:r>
          </a:p>
          <a:p>
            <a:pPr marL="342900" indent="-342900" algn="just">
              <a:buAutoNum type="arabicPeriod" startAt="7"/>
            </a:pPr>
            <a:r>
              <a:rPr lang="el-GR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Συμπεράσματα</a:t>
            </a:r>
          </a:p>
          <a:p>
            <a:pPr marL="342900" indent="-342900" algn="just">
              <a:buAutoNum type="arabicPeriod" startAt="7"/>
            </a:pPr>
            <a:r>
              <a:rPr lang="el-GR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Συζήτηση και Προτάσεις για Περαιτέρω Έρευνα </a:t>
            </a:r>
          </a:p>
          <a:p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5. Θεωρητικό Πλαίσιο (1/2) </a:t>
            </a:r>
            <a:endParaRPr lang="el-GR" sz="3600" b="1" dirty="0"/>
          </a:p>
        </p:txBody>
      </p:sp>
      <p:graphicFrame>
        <p:nvGraphicFramePr>
          <p:cNvPr id="20" name="12 - Διάγραμμα">
            <a:extLst>
              <a:ext uri="{FF2B5EF4-FFF2-40B4-BE49-F238E27FC236}">
                <a16:creationId xmlns:a16="http://schemas.microsoft.com/office/drawing/2014/main" id="{A852312A-650F-46FE-BB61-9BF8474173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99710"/>
              </p:ext>
            </p:extLst>
          </p:nvPr>
        </p:nvGraphicFramePr>
        <p:xfrm>
          <a:off x="928662" y="1500174"/>
          <a:ext cx="7572427" cy="4681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5. Θεωρητικό Πλαίσιο (2/2) </a:t>
            </a:r>
            <a:endParaRPr lang="el-GR" sz="3600" b="1" dirty="0"/>
          </a:p>
        </p:txBody>
      </p:sp>
      <p:graphicFrame>
        <p:nvGraphicFramePr>
          <p:cNvPr id="20" name="12 - Διάγραμμα">
            <a:extLst>
              <a:ext uri="{FF2B5EF4-FFF2-40B4-BE49-F238E27FC236}">
                <a16:creationId xmlns:a16="http://schemas.microsoft.com/office/drawing/2014/main" id="{A852312A-650F-46FE-BB61-9BF8474173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9599189"/>
              </p:ext>
            </p:extLst>
          </p:nvPr>
        </p:nvGraphicFramePr>
        <p:xfrm>
          <a:off x="928662" y="1500174"/>
          <a:ext cx="7572427" cy="4681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4065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513122" cy="831625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6. </a:t>
            </a:r>
            <a:r>
              <a:rPr lang="el-GR" sz="3500" dirty="0"/>
              <a:t>Υλοποίηση Εκπαιδευτικού Υλικού (1/2)</a:t>
            </a:r>
            <a:endParaRPr lang="el-GR" sz="3500" b="1" dirty="0">
              <a:solidFill>
                <a:srgbClr val="FF0000"/>
              </a:solidFill>
            </a:endParaRPr>
          </a:p>
        </p:txBody>
      </p:sp>
      <p:grpSp>
        <p:nvGrpSpPr>
          <p:cNvPr id="3" name="4 - Ομάδα">
            <a:extLst>
              <a:ext uri="{FF2B5EF4-FFF2-40B4-BE49-F238E27FC236}">
                <a16:creationId xmlns:a16="http://schemas.microsoft.com/office/drawing/2014/main" id="{A86A86A9-FBE1-4304-BD50-25A9C0CCDD1B}"/>
              </a:ext>
            </a:extLst>
          </p:cNvPr>
          <p:cNvGrpSpPr/>
          <p:nvPr/>
        </p:nvGrpSpPr>
        <p:grpSpPr>
          <a:xfrm>
            <a:off x="1187624" y="1388516"/>
            <a:ext cx="7513122" cy="576064"/>
            <a:chOff x="0" y="49732"/>
            <a:chExt cx="6834214" cy="573664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4" name="5 - Στρογγυλεμένο ορθογώνιο">
              <a:extLst>
                <a:ext uri="{FF2B5EF4-FFF2-40B4-BE49-F238E27FC236}">
                  <a16:creationId xmlns:a16="http://schemas.microsoft.com/office/drawing/2014/main" id="{245253D0-30FF-485D-9F69-CDA3B46CCDB7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" name="Στρογγυλεμένο ορθογώνιο 4">
              <a:extLst>
                <a:ext uri="{FF2B5EF4-FFF2-40B4-BE49-F238E27FC236}">
                  <a16:creationId xmlns:a16="http://schemas.microsoft.com/office/drawing/2014/main" id="{9E2FE1A2-2912-4925-A4EE-3893612532F1}"/>
                </a:ext>
              </a:extLst>
            </p:cNvPr>
            <p:cNvSpPr/>
            <p:nvPr/>
          </p:nvSpPr>
          <p:spPr>
            <a:xfrm>
              <a:off x="56008" y="77735"/>
              <a:ext cx="6690610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b="1" kern="1200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l-GR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Εργαλεία ΤΠΕ και δημιουργίας </a:t>
              </a:r>
              <a:r>
                <a:rPr lang="el-GR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πολυμεσικού</a:t>
              </a:r>
              <a:r>
                <a:rPr lang="el-GR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υλικού:</a:t>
              </a:r>
              <a:endParaRPr lang="en-GB" b="1" kern="1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81D44610-4FED-4DBF-8B86-EF01C3642C32}"/>
              </a:ext>
            </a:extLst>
          </p:cNvPr>
          <p:cNvGrpSpPr/>
          <p:nvPr/>
        </p:nvGrpSpPr>
        <p:grpSpPr>
          <a:xfrm>
            <a:off x="1331640" y="2132856"/>
            <a:ext cx="3600400" cy="4229211"/>
            <a:chOff x="1" y="-1"/>
            <a:chExt cx="1774526" cy="1837075"/>
          </a:xfrm>
          <a:scene3d>
            <a:camera prst="orthographicFront"/>
            <a:lightRig rig="threePt" dir="t"/>
          </a:scene3d>
        </p:grpSpPr>
        <p:sp>
          <p:nvSpPr>
            <p:cNvPr id="12" name="Διάγραμμα ροής: Εναλλακτική διεργασία 11">
              <a:extLst>
                <a:ext uri="{FF2B5EF4-FFF2-40B4-BE49-F238E27FC236}">
                  <a16:creationId xmlns:a16="http://schemas.microsoft.com/office/drawing/2014/main" id="{A26CD0DF-E7E0-49A2-8035-7D9422A80EB9}"/>
                </a:ext>
              </a:extLst>
            </p:cNvPr>
            <p:cNvSpPr/>
            <p:nvPr/>
          </p:nvSpPr>
          <p:spPr>
            <a:xfrm rot="16200000">
              <a:off x="-31274" y="31274"/>
              <a:ext cx="1837075" cy="1774526"/>
            </a:xfrm>
            <a:prstGeom prst="flowChartAlternateProcess">
              <a:avLst/>
            </a:prstGeom>
            <a:solidFill>
              <a:schemeClr val="accent1">
                <a:lumMod val="60000"/>
                <a:lumOff val="40000"/>
              </a:schemeClr>
            </a:soli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41C4E0E6-0222-41FF-9A90-5B576BB4BA6C}"/>
                </a:ext>
              </a:extLst>
            </p:cNvPr>
            <p:cNvSpPr txBox="1"/>
            <p:nvPr/>
          </p:nvSpPr>
          <p:spPr>
            <a:xfrm>
              <a:off x="86621" y="53148"/>
              <a:ext cx="1601280" cy="16638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324000" rIns="114300" bIns="0" numCol="1" spcCol="1270" anchor="t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9A8AADD1-EDAF-4BA7-8571-AF5B77871918}"/>
              </a:ext>
            </a:extLst>
          </p:cNvPr>
          <p:cNvSpPr/>
          <p:nvPr/>
        </p:nvSpPr>
        <p:spPr>
          <a:xfrm>
            <a:off x="1763688" y="2255213"/>
            <a:ext cx="288032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H5P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Chamilo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Padlet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 Audio Converter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GifAnimator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Plotagon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Doodly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Ζωγραφική των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Windows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Εργαλεία φωτογράφισης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  <a:r>
              <a:rPr lang="el-G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ηχογράφησης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Web 2.0 Εργαλεία: Οι ΤΠΕ στην Πρωτοβάθμια Εκπαίδευση :: Χριστίνα Κλημεντιώτη">
            <a:extLst>
              <a:ext uri="{FF2B5EF4-FFF2-40B4-BE49-F238E27FC236}">
                <a16:creationId xmlns:a16="http://schemas.microsoft.com/office/drawing/2014/main" id="{776A45D0-E6A8-CE20-23E6-5EE3A7765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282" y="2810350"/>
            <a:ext cx="3358147" cy="272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4814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19425</TotalTime>
  <Words>1327</Words>
  <Application>Microsoft Office PowerPoint</Application>
  <PresentationFormat>Προβολή στην οθόνη (4:3)</PresentationFormat>
  <Paragraphs>177</Paragraphs>
  <Slides>22</Slides>
  <Notes>17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Times New Roman</vt:lpstr>
      <vt:lpstr>Wingdings</vt:lpstr>
      <vt:lpstr>Θέμα του Office</vt:lpstr>
      <vt:lpstr>Παρουσίαση του PowerPoint</vt:lpstr>
      <vt:lpstr>Ευχαριστίες</vt:lpstr>
      <vt:lpstr>1. Σκοπός της Δ.Ε.</vt:lpstr>
      <vt:lpstr>2. Συνεισφορά της Δ.Ε.</vt:lpstr>
      <vt:lpstr>3. Ερευνητικά Ερωτήματα </vt:lpstr>
      <vt:lpstr>4. Δομή της εργασίας </vt:lpstr>
      <vt:lpstr>5. Θεωρητικό Πλαίσιο (1/2) </vt:lpstr>
      <vt:lpstr>5. Θεωρητικό Πλαίσιο (2/2) </vt:lpstr>
      <vt:lpstr> 6. Υλοποίηση Εκπαιδευτικού Υλικού (1/2)</vt:lpstr>
      <vt:lpstr> 6. Υλοποίηση Εκπαιδευτικού Υλικού (2/2)</vt:lpstr>
      <vt:lpstr>7. Αποτίμηση Εκπαιδευτικού Υλικού (1/6)</vt:lpstr>
      <vt:lpstr>7. Αποτίμηση Εκπαιδευτικού Υλικού (2/6)</vt:lpstr>
      <vt:lpstr>7. Αποτίμηση Εκπαιδευτικού Υλικού (3/6)</vt:lpstr>
      <vt:lpstr>7. Αποτίμηση Εκπαιδευτικού Υλικού (4/6)</vt:lpstr>
      <vt:lpstr>7. Αποτίμηση Εκπαιδευτικού Υλικού (5/6)</vt:lpstr>
      <vt:lpstr>7. Αποτίμηση Εκπαιδευτικού Υλικού (6/6)</vt:lpstr>
      <vt:lpstr>8. Συμπεράσματα (1/4) </vt:lpstr>
      <vt:lpstr>8. Συμπεράσματα (2/4) </vt:lpstr>
      <vt:lpstr>8. Συμπεράσματα (3/4) </vt:lpstr>
      <vt:lpstr>8. Συμπεράσματα (4/4) </vt:lpstr>
      <vt:lpstr>9. Πρόταση για Περαιτέρω Έρευνα</vt:lpstr>
      <vt:lpstr>Τέλος Παρουσίασης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gwgw vamv</cp:lastModifiedBy>
  <cp:revision>1802</cp:revision>
  <dcterms:created xsi:type="dcterms:W3CDTF">2003-10-16T17:37:47Z</dcterms:created>
  <dcterms:modified xsi:type="dcterms:W3CDTF">2022-11-17T21:02:37Z</dcterms:modified>
</cp:coreProperties>
</file>