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12" r:id="rId1"/>
  </p:sldMasterIdLst>
  <p:notesMasterIdLst>
    <p:notesMasterId r:id="rId25"/>
  </p:notesMasterIdLst>
  <p:sldIdLst>
    <p:sldId id="1482" r:id="rId2"/>
    <p:sldId id="2023" r:id="rId3"/>
    <p:sldId id="2013" r:id="rId4"/>
    <p:sldId id="2021" r:id="rId5"/>
    <p:sldId id="2014" r:id="rId6"/>
    <p:sldId id="2020" r:id="rId7"/>
    <p:sldId id="2012" r:id="rId8"/>
    <p:sldId id="2024" r:id="rId9"/>
    <p:sldId id="2025" r:id="rId10"/>
    <p:sldId id="2026" r:id="rId11"/>
    <p:sldId id="2027" r:id="rId12"/>
    <p:sldId id="2015" r:id="rId13"/>
    <p:sldId id="2028" r:id="rId14"/>
    <p:sldId id="2017" r:id="rId15"/>
    <p:sldId id="2030" r:id="rId16"/>
    <p:sldId id="2031" r:id="rId17"/>
    <p:sldId id="2032" r:id="rId18"/>
    <p:sldId id="2018" r:id="rId19"/>
    <p:sldId id="2035" r:id="rId20"/>
    <p:sldId id="2036" r:id="rId21"/>
    <p:sldId id="2037" r:id="rId22"/>
    <p:sldId id="2038" r:id="rId23"/>
    <p:sldId id="2019" r:id="rId24"/>
  </p:sldIdLst>
  <p:sldSz cx="9144000" cy="6858000" type="screen4x3"/>
  <p:notesSz cx="6858000" cy="973455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DA3A3A"/>
    <a:srgbClr val="0060A8"/>
    <a:srgbClr val="D02D00"/>
    <a:srgbClr val="D32727"/>
    <a:srgbClr val="B82222"/>
    <a:srgbClr val="FFA54B"/>
    <a:srgbClr val="E84C22"/>
    <a:srgbClr val="90CCA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13" autoAdjust="0"/>
    <p:restoredTop sz="89528" autoAdjust="0"/>
  </p:normalViewPr>
  <p:slideViewPr>
    <p:cSldViewPr>
      <p:cViewPr varScale="1">
        <p:scale>
          <a:sx n="77" d="100"/>
          <a:sy n="77" d="100"/>
        </p:scale>
        <p:origin x="1037" y="6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61" d="100"/>
          <a:sy n="61" d="100"/>
        </p:scale>
        <p:origin x="213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D9E537-1B30-457E-A425-5EDC8FD6B954}"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l-GR"/>
        </a:p>
      </dgm:t>
    </dgm:pt>
    <dgm:pt modelId="{14F1234B-4D20-4AF6-8251-9EEED5259DF2}">
      <dgm:prSet custT="1"/>
      <dgm:spPr/>
      <dgm:t>
        <a:bodyPr/>
        <a:lstStyle/>
        <a:p>
          <a:pPr algn="just"/>
          <a:r>
            <a:rPr lang="el-GR" sz="2000" b="1" dirty="0"/>
            <a:t>Σκοπός της συγκεκριμένης Διπλωματικής Εργασίας ήταν ο </a:t>
          </a:r>
          <a:r>
            <a:rPr lang="el-GR" sz="2000" b="1" dirty="0">
              <a:solidFill>
                <a:schemeClr val="accent6"/>
              </a:solidFill>
            </a:rPr>
            <a:t>σχεδιασμός</a:t>
          </a:r>
          <a:r>
            <a:rPr lang="el-GR" sz="2000" b="1" dirty="0"/>
            <a:t>, η </a:t>
          </a:r>
          <a:r>
            <a:rPr lang="el-GR" sz="2000" b="1" dirty="0">
              <a:solidFill>
                <a:schemeClr val="accent6"/>
              </a:solidFill>
            </a:rPr>
            <a:t>δημιουργία</a:t>
          </a:r>
          <a:r>
            <a:rPr lang="el-GR" sz="2000" b="1" dirty="0"/>
            <a:t> και η </a:t>
          </a:r>
          <a:r>
            <a:rPr lang="el-GR" sz="2000" b="1" dirty="0">
              <a:solidFill>
                <a:schemeClr val="accent6"/>
              </a:solidFill>
            </a:rPr>
            <a:t>αποτίμηση</a:t>
          </a:r>
          <a:r>
            <a:rPr lang="el-GR" sz="2000" b="1" dirty="0"/>
            <a:t> </a:t>
          </a:r>
          <a:r>
            <a:rPr lang="el-GR" sz="2000" b="1" dirty="0">
              <a:solidFill>
                <a:schemeClr val="accent6"/>
              </a:solidFill>
            </a:rPr>
            <a:t>εκπαιδευτικού</a:t>
          </a:r>
          <a:r>
            <a:rPr lang="el-GR" sz="2000" b="1" dirty="0"/>
            <a:t> </a:t>
          </a:r>
          <a:r>
            <a:rPr lang="el-GR" sz="2000" b="1" dirty="0">
              <a:solidFill>
                <a:schemeClr val="accent6"/>
              </a:solidFill>
            </a:rPr>
            <a:t>υλικού</a:t>
          </a:r>
          <a:r>
            <a:rPr lang="el-GR" sz="2000" b="1" dirty="0"/>
            <a:t> με βάση τη μεθοδολογία της </a:t>
          </a:r>
          <a:r>
            <a:rPr lang="el-GR" sz="2000" b="1" dirty="0">
              <a:solidFill>
                <a:schemeClr val="accent6"/>
              </a:solidFill>
            </a:rPr>
            <a:t>εξ</a:t>
          </a:r>
          <a:r>
            <a:rPr lang="el-GR" sz="2000" b="1" dirty="0"/>
            <a:t> </a:t>
          </a:r>
          <a:r>
            <a:rPr lang="el-GR" sz="2000" b="1" dirty="0">
              <a:solidFill>
                <a:schemeClr val="accent6"/>
              </a:solidFill>
            </a:rPr>
            <a:t>αποστάσεως</a:t>
          </a:r>
          <a:r>
            <a:rPr lang="el-GR" sz="2000" b="1" dirty="0"/>
            <a:t> </a:t>
          </a:r>
          <a:r>
            <a:rPr lang="el-GR" sz="2000" b="1" dirty="0">
              <a:solidFill>
                <a:schemeClr val="accent6"/>
              </a:solidFill>
            </a:rPr>
            <a:t>εκπαίδευσης</a:t>
          </a:r>
          <a:r>
            <a:rPr lang="el-GR" sz="2000" b="1" dirty="0"/>
            <a:t> και τις </a:t>
          </a:r>
          <a:r>
            <a:rPr lang="el-GR" sz="2000" b="1" dirty="0">
              <a:solidFill>
                <a:schemeClr val="accent6"/>
              </a:solidFill>
            </a:rPr>
            <a:t>αρχές</a:t>
          </a:r>
          <a:r>
            <a:rPr lang="el-GR" sz="2000" b="1" dirty="0"/>
            <a:t> </a:t>
          </a:r>
          <a:r>
            <a:rPr lang="el-GR" sz="2000" b="1" dirty="0">
              <a:solidFill>
                <a:schemeClr val="accent6"/>
              </a:solidFill>
            </a:rPr>
            <a:t>σχεδιασμού</a:t>
          </a:r>
          <a:r>
            <a:rPr lang="el-GR" sz="2000" b="1" dirty="0"/>
            <a:t> ΕΥ που έχουν προταθεί από θεωρητικούς του πεδίου, στο μάθημα της Νεοελληνικής Γλώσσας και ειδικότερα στην </a:t>
          </a:r>
          <a:r>
            <a:rPr lang="el-GR" sz="2000" b="1" dirty="0">
              <a:solidFill>
                <a:schemeClr val="accent6"/>
              </a:solidFill>
            </a:rPr>
            <a:t>αναγνωστική</a:t>
          </a:r>
          <a:r>
            <a:rPr lang="el-GR" sz="2000" b="1" dirty="0"/>
            <a:t> </a:t>
          </a:r>
          <a:r>
            <a:rPr lang="el-GR" sz="2000" b="1" dirty="0">
              <a:solidFill>
                <a:schemeClr val="accent6"/>
              </a:solidFill>
            </a:rPr>
            <a:t>κατανόηση</a:t>
          </a:r>
          <a:r>
            <a:rPr lang="el-GR" sz="2000" b="1" dirty="0"/>
            <a:t> μαθητών/-τριών Δημοτικού που αντιμετωπίζουν </a:t>
          </a:r>
          <a:r>
            <a:rPr lang="el-GR" sz="2000" b="1" dirty="0">
              <a:solidFill>
                <a:schemeClr val="accent6"/>
              </a:solidFill>
            </a:rPr>
            <a:t>μαθησιακές</a:t>
          </a:r>
          <a:r>
            <a:rPr lang="el-GR" sz="2000" b="1" dirty="0"/>
            <a:t> </a:t>
          </a:r>
          <a:r>
            <a:rPr lang="el-GR" sz="2000" b="1" dirty="0">
              <a:solidFill>
                <a:schemeClr val="accent6"/>
              </a:solidFill>
            </a:rPr>
            <a:t>δυσκολίες</a:t>
          </a:r>
          <a:r>
            <a:rPr lang="el-GR" sz="2000" b="1" dirty="0"/>
            <a:t>. </a:t>
          </a:r>
          <a:r>
            <a:rPr lang="el-GR" sz="1900" b="1" dirty="0"/>
            <a:t> </a:t>
          </a:r>
          <a:endParaRPr lang="el-GR" sz="1900" dirty="0"/>
        </a:p>
      </dgm:t>
    </dgm:pt>
    <dgm:pt modelId="{BA32530E-6F6A-4426-A8C2-ECDC5E83ADFC}" type="parTrans" cxnId="{23D1B781-E49B-41F4-8BC4-85BF9F597BF0}">
      <dgm:prSet/>
      <dgm:spPr/>
      <dgm:t>
        <a:bodyPr/>
        <a:lstStyle/>
        <a:p>
          <a:endParaRPr lang="el-GR"/>
        </a:p>
      </dgm:t>
    </dgm:pt>
    <dgm:pt modelId="{22DA65E6-AB7F-457A-B3D0-2E9374F89F63}" type="sibTrans" cxnId="{23D1B781-E49B-41F4-8BC4-85BF9F597BF0}">
      <dgm:prSet/>
      <dgm:spPr/>
      <dgm:t>
        <a:bodyPr/>
        <a:lstStyle/>
        <a:p>
          <a:endParaRPr lang="el-GR"/>
        </a:p>
      </dgm:t>
    </dgm:pt>
    <dgm:pt modelId="{2582CF73-DFBF-417C-BD35-D047727A3E98}" type="pres">
      <dgm:prSet presAssocID="{FDD9E537-1B30-457E-A425-5EDC8FD6B954}" presName="Name0" presStyleCnt="0">
        <dgm:presLayoutVars>
          <dgm:chMax val="7"/>
          <dgm:dir/>
          <dgm:animLvl val="lvl"/>
          <dgm:resizeHandles val="exact"/>
        </dgm:presLayoutVars>
      </dgm:prSet>
      <dgm:spPr/>
    </dgm:pt>
    <dgm:pt modelId="{EDC8DD7A-77F8-4B5F-B2CE-B9DA76ED8BD8}" type="pres">
      <dgm:prSet presAssocID="{14F1234B-4D20-4AF6-8251-9EEED5259DF2}" presName="circle1" presStyleLbl="node1" presStyleIdx="0" presStyleCnt="1" custFlipVert="1" custFlipHor="1" custScaleX="16733" custScaleY="16420" custLinFactX="40429" custLinFactNeighborX="100000" custLinFactNeighborY="69538"/>
      <dgm:spPr/>
    </dgm:pt>
    <dgm:pt modelId="{8946188E-A4B5-4683-83C5-7387D8613504}" type="pres">
      <dgm:prSet presAssocID="{14F1234B-4D20-4AF6-8251-9EEED5259DF2}" presName="space" presStyleCnt="0"/>
      <dgm:spPr/>
    </dgm:pt>
    <dgm:pt modelId="{97015373-AFDF-4AD1-B516-28FFDE29A365}" type="pres">
      <dgm:prSet presAssocID="{14F1234B-4D20-4AF6-8251-9EEED5259DF2}" presName="rect1" presStyleLbl="alignAcc1" presStyleIdx="0" presStyleCnt="1" custLinFactNeighborX="-559" custLinFactNeighborY="16689"/>
      <dgm:spPr/>
    </dgm:pt>
    <dgm:pt modelId="{1A7CF7E5-C950-43E5-9D0F-086312B0AB5B}" type="pres">
      <dgm:prSet presAssocID="{14F1234B-4D20-4AF6-8251-9EEED5259DF2}" presName="rect1ParTxNoCh" presStyleLbl="alignAcc1" presStyleIdx="0" presStyleCnt="1">
        <dgm:presLayoutVars>
          <dgm:chMax val="1"/>
          <dgm:bulletEnabled val="1"/>
        </dgm:presLayoutVars>
      </dgm:prSet>
      <dgm:spPr/>
    </dgm:pt>
  </dgm:ptLst>
  <dgm:cxnLst>
    <dgm:cxn modelId="{C22F3604-EDF7-4712-BB32-A4CF1840145F}" type="presOf" srcId="{FDD9E537-1B30-457E-A425-5EDC8FD6B954}" destId="{2582CF73-DFBF-417C-BD35-D047727A3E98}" srcOrd="0" destOrd="0" presId="urn:microsoft.com/office/officeart/2005/8/layout/target3"/>
    <dgm:cxn modelId="{95E89E54-9E8A-4605-8CBA-E6FD832E962E}" type="presOf" srcId="{14F1234B-4D20-4AF6-8251-9EEED5259DF2}" destId="{97015373-AFDF-4AD1-B516-28FFDE29A365}" srcOrd="0" destOrd="0" presId="urn:microsoft.com/office/officeart/2005/8/layout/target3"/>
    <dgm:cxn modelId="{23D1B781-E49B-41F4-8BC4-85BF9F597BF0}" srcId="{FDD9E537-1B30-457E-A425-5EDC8FD6B954}" destId="{14F1234B-4D20-4AF6-8251-9EEED5259DF2}" srcOrd="0" destOrd="0" parTransId="{BA32530E-6F6A-4426-A8C2-ECDC5E83ADFC}" sibTransId="{22DA65E6-AB7F-457A-B3D0-2E9374F89F63}"/>
    <dgm:cxn modelId="{180850E4-740D-4FF7-B76B-5DD4B434FAC2}" type="presOf" srcId="{14F1234B-4D20-4AF6-8251-9EEED5259DF2}" destId="{1A7CF7E5-C950-43E5-9D0F-086312B0AB5B}" srcOrd="1" destOrd="0" presId="urn:microsoft.com/office/officeart/2005/8/layout/target3"/>
    <dgm:cxn modelId="{1C7D195C-F1B3-454B-A574-DD6D6E72375B}" type="presParOf" srcId="{2582CF73-DFBF-417C-BD35-D047727A3E98}" destId="{EDC8DD7A-77F8-4B5F-B2CE-B9DA76ED8BD8}" srcOrd="0" destOrd="0" presId="urn:microsoft.com/office/officeart/2005/8/layout/target3"/>
    <dgm:cxn modelId="{5134D23F-7CA1-4542-B1FB-95F01D528268}" type="presParOf" srcId="{2582CF73-DFBF-417C-BD35-D047727A3E98}" destId="{8946188E-A4B5-4683-83C5-7387D8613504}" srcOrd="1" destOrd="0" presId="urn:microsoft.com/office/officeart/2005/8/layout/target3"/>
    <dgm:cxn modelId="{ABE9302D-35C0-4957-9768-367427EFF7C8}" type="presParOf" srcId="{2582CF73-DFBF-417C-BD35-D047727A3E98}" destId="{97015373-AFDF-4AD1-B516-28FFDE29A365}" srcOrd="2" destOrd="0" presId="urn:microsoft.com/office/officeart/2005/8/layout/target3"/>
    <dgm:cxn modelId="{9727A1CE-1CE6-4599-8226-0EA0EE6D6B5C}" type="presParOf" srcId="{2582CF73-DFBF-417C-BD35-D047727A3E98}" destId="{1A7CF7E5-C950-43E5-9D0F-086312B0AB5B}"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BC4E35-D12B-42C4-816D-57E97EA08732}" type="doc">
      <dgm:prSet loTypeId="urn:microsoft.com/office/officeart/2005/8/layout/hierarchy1" loCatId="hierarchy" qsTypeId="urn:microsoft.com/office/officeart/2005/8/quickstyle/simple5" qsCatId="simple" csTypeId="urn:microsoft.com/office/officeart/2005/8/colors/accent1_2" csCatId="accent1" phldr="1"/>
      <dgm:spPr/>
      <dgm:t>
        <a:bodyPr/>
        <a:lstStyle/>
        <a:p>
          <a:endParaRPr lang="el-GR"/>
        </a:p>
      </dgm:t>
    </dgm:pt>
    <dgm:pt modelId="{5C034F6B-61BB-4A62-8A39-DEC0C0F3D666}">
      <dgm:prSet phldrT="[Κείμενο]" custT="1"/>
      <dgm:spPr>
        <a:solidFill>
          <a:schemeClr val="bg1">
            <a:alpha val="90000"/>
          </a:schemeClr>
        </a:solidFill>
      </dgm:spPr>
      <dgm:t>
        <a:bodyPr/>
        <a:lstStyle/>
        <a:p>
          <a:r>
            <a:rPr lang="el-GR" sz="1800" dirty="0"/>
            <a:t>Ποιοτική έρευνα Διαμορφωτικής Αξιολόγησης</a:t>
          </a:r>
        </a:p>
      </dgm:t>
    </dgm:pt>
    <dgm:pt modelId="{77716596-07B3-4262-ADA8-7EA6E020B012}" type="parTrans" cxnId="{C2977960-8F40-415F-85A3-CB76EB8C9EE6}">
      <dgm:prSet/>
      <dgm:spPr/>
      <dgm:t>
        <a:bodyPr/>
        <a:lstStyle/>
        <a:p>
          <a:endParaRPr lang="el-GR"/>
        </a:p>
      </dgm:t>
    </dgm:pt>
    <dgm:pt modelId="{38BE185C-5312-4B16-B39F-A56DAB5507D6}" type="sibTrans" cxnId="{C2977960-8F40-415F-85A3-CB76EB8C9EE6}">
      <dgm:prSet/>
      <dgm:spPr/>
      <dgm:t>
        <a:bodyPr/>
        <a:lstStyle/>
        <a:p>
          <a:endParaRPr lang="el-GR"/>
        </a:p>
      </dgm:t>
    </dgm:pt>
    <dgm:pt modelId="{314D7754-67F8-499C-A622-5498F20394FC}">
      <dgm:prSet phldrT="[Κείμενο]" custT="1"/>
      <dgm:spPr/>
      <dgm:t>
        <a:bodyPr/>
        <a:lstStyle/>
        <a:p>
          <a:r>
            <a:rPr lang="el-GR" sz="1800" dirty="0"/>
            <a:t>Μάιος – Ιούνιος 2022</a:t>
          </a:r>
        </a:p>
      </dgm:t>
    </dgm:pt>
    <dgm:pt modelId="{A073E27D-76E9-4E4E-9B20-A0E0243531D9}" type="parTrans" cxnId="{D8490ADE-9523-4789-A3DB-1D84AB055DB2}">
      <dgm:prSet/>
      <dgm:spPr/>
      <dgm:t>
        <a:bodyPr/>
        <a:lstStyle/>
        <a:p>
          <a:endParaRPr lang="el-GR"/>
        </a:p>
      </dgm:t>
    </dgm:pt>
    <dgm:pt modelId="{2C5DBCFE-C9C3-41CF-8BBE-2961236C01A7}" type="sibTrans" cxnId="{D8490ADE-9523-4789-A3DB-1D84AB055DB2}">
      <dgm:prSet/>
      <dgm:spPr/>
      <dgm:t>
        <a:bodyPr/>
        <a:lstStyle/>
        <a:p>
          <a:endParaRPr lang="el-GR"/>
        </a:p>
      </dgm:t>
    </dgm:pt>
    <dgm:pt modelId="{60F34049-D9B7-4DB4-BDE3-DAEF52F9DB90}">
      <dgm:prSet phldrT="[Κείμενο]" custT="1"/>
      <dgm:spPr/>
      <dgm:t>
        <a:bodyPr/>
        <a:lstStyle/>
        <a:p>
          <a:r>
            <a:rPr lang="el-GR" sz="1800" dirty="0"/>
            <a:t>Δείγμα</a:t>
          </a:r>
        </a:p>
      </dgm:t>
    </dgm:pt>
    <dgm:pt modelId="{5836824A-3F96-4FBE-9A1B-08DD749723F6}" type="parTrans" cxnId="{6EB6AD71-0C2A-482F-BA68-44DC0A69652F}">
      <dgm:prSet/>
      <dgm:spPr/>
      <dgm:t>
        <a:bodyPr/>
        <a:lstStyle/>
        <a:p>
          <a:endParaRPr lang="el-GR"/>
        </a:p>
      </dgm:t>
    </dgm:pt>
    <dgm:pt modelId="{E3C5C1AB-9DB0-43CE-96BB-1D41564314DB}" type="sibTrans" cxnId="{6EB6AD71-0C2A-482F-BA68-44DC0A69652F}">
      <dgm:prSet/>
      <dgm:spPr/>
      <dgm:t>
        <a:bodyPr/>
        <a:lstStyle/>
        <a:p>
          <a:endParaRPr lang="el-GR"/>
        </a:p>
      </dgm:t>
    </dgm:pt>
    <dgm:pt modelId="{EDCDB62F-DA5C-44F1-96E3-3EE62BB0501C}">
      <dgm:prSet phldrT="[Κείμενο]" custT="1"/>
      <dgm:spPr/>
      <dgm:t>
        <a:bodyPr/>
        <a:lstStyle/>
        <a:p>
          <a:r>
            <a:rPr lang="el-GR" sz="1800" dirty="0"/>
            <a:t>Μονάδα ανάλυσης: λεκτικό σύνολο με νοηματική σχέση</a:t>
          </a:r>
        </a:p>
      </dgm:t>
    </dgm:pt>
    <dgm:pt modelId="{DC8CB75F-7826-46EA-B66C-E6251C66E5A8}" type="parTrans" cxnId="{BBFDF81B-7E05-4991-BDE0-1524C2CE1459}">
      <dgm:prSet/>
      <dgm:spPr/>
      <dgm:t>
        <a:bodyPr/>
        <a:lstStyle/>
        <a:p>
          <a:endParaRPr lang="el-GR"/>
        </a:p>
      </dgm:t>
    </dgm:pt>
    <dgm:pt modelId="{86341C47-D184-4A56-A97A-6526484B614B}" type="sibTrans" cxnId="{BBFDF81B-7E05-4991-BDE0-1524C2CE1459}">
      <dgm:prSet/>
      <dgm:spPr/>
      <dgm:t>
        <a:bodyPr/>
        <a:lstStyle/>
        <a:p>
          <a:endParaRPr lang="el-GR"/>
        </a:p>
      </dgm:t>
    </dgm:pt>
    <dgm:pt modelId="{49C819F8-2D04-4767-9201-3569165046EC}">
      <dgm:prSet phldrT="[Κείμενο]" custT="1"/>
      <dgm:spPr/>
      <dgm:t>
        <a:bodyPr/>
        <a:lstStyle/>
        <a:p>
          <a:r>
            <a:rPr lang="el-GR" sz="1800" dirty="0"/>
            <a:t>Σκόπιμη δειγματοληψία – 4 ειδικοί ΕξΑΕ</a:t>
          </a:r>
        </a:p>
      </dgm:t>
    </dgm:pt>
    <dgm:pt modelId="{0E814245-2C78-43E5-BDA7-65C01CEF6279}" type="parTrans" cxnId="{7AE19246-CF39-433D-A0FC-82C2AA2ED66E}">
      <dgm:prSet/>
      <dgm:spPr/>
      <dgm:t>
        <a:bodyPr/>
        <a:lstStyle/>
        <a:p>
          <a:endParaRPr lang="el-GR"/>
        </a:p>
      </dgm:t>
    </dgm:pt>
    <dgm:pt modelId="{27AF4E33-F2DA-4FCB-A4A6-B4D92A6CE3C3}" type="sibTrans" cxnId="{7AE19246-CF39-433D-A0FC-82C2AA2ED66E}">
      <dgm:prSet/>
      <dgm:spPr/>
      <dgm:t>
        <a:bodyPr/>
        <a:lstStyle/>
        <a:p>
          <a:endParaRPr lang="el-GR"/>
        </a:p>
      </dgm:t>
    </dgm:pt>
    <dgm:pt modelId="{1F97381D-DEE6-4AA9-A569-4556883C2F54}">
      <dgm:prSet phldrT="[Κείμενο]" custT="1"/>
      <dgm:spPr/>
      <dgm:t>
        <a:bodyPr/>
        <a:lstStyle/>
        <a:p>
          <a:r>
            <a:rPr lang="el-GR" sz="1800" dirty="0"/>
            <a:t>Χρόνος</a:t>
          </a:r>
        </a:p>
        <a:p>
          <a:r>
            <a:rPr lang="el-GR" sz="1800" dirty="0"/>
            <a:t>Διεξαγωγής</a:t>
          </a:r>
        </a:p>
      </dgm:t>
    </dgm:pt>
    <dgm:pt modelId="{EB16A2E5-4A3A-4068-8BD1-E71848D4BED9}" type="sibTrans" cxnId="{C5A562FC-C5CC-4BEB-9F5A-4D3F15C25A5A}">
      <dgm:prSet/>
      <dgm:spPr/>
      <dgm:t>
        <a:bodyPr/>
        <a:lstStyle/>
        <a:p>
          <a:endParaRPr lang="el-GR"/>
        </a:p>
      </dgm:t>
    </dgm:pt>
    <dgm:pt modelId="{A0A94FF6-86EB-4CA4-BAC8-FA57E4B39222}" type="parTrans" cxnId="{C5A562FC-C5CC-4BEB-9F5A-4D3F15C25A5A}">
      <dgm:prSet/>
      <dgm:spPr/>
      <dgm:t>
        <a:bodyPr/>
        <a:lstStyle/>
        <a:p>
          <a:endParaRPr lang="el-GR"/>
        </a:p>
      </dgm:t>
    </dgm:pt>
    <dgm:pt modelId="{B1812310-2440-49C7-8CE3-D4358C03350D}">
      <dgm:prSet phldrT="[Κείμενο]" custT="1"/>
      <dgm:spPr/>
      <dgm:t>
        <a:bodyPr/>
        <a:lstStyle/>
        <a:p>
          <a:r>
            <a:rPr lang="el-GR" sz="1800" dirty="0"/>
            <a:t>Μέθοδος</a:t>
          </a:r>
        </a:p>
        <a:p>
          <a:r>
            <a:rPr lang="el-GR" sz="1800" dirty="0"/>
            <a:t>έρευνας</a:t>
          </a:r>
        </a:p>
      </dgm:t>
    </dgm:pt>
    <dgm:pt modelId="{CF8398AE-A519-4756-AC11-E447419DEF75}" type="parTrans" cxnId="{E2749C1C-A008-4877-8E93-8F7AB41ECE04}">
      <dgm:prSet/>
      <dgm:spPr/>
      <dgm:t>
        <a:bodyPr/>
        <a:lstStyle/>
        <a:p>
          <a:endParaRPr lang="el-GR"/>
        </a:p>
      </dgm:t>
    </dgm:pt>
    <dgm:pt modelId="{D2A2B408-2796-4FD6-89AF-F7B2E543E9FB}" type="sibTrans" cxnId="{E2749C1C-A008-4877-8E93-8F7AB41ECE04}">
      <dgm:prSet/>
      <dgm:spPr/>
      <dgm:t>
        <a:bodyPr/>
        <a:lstStyle/>
        <a:p>
          <a:endParaRPr lang="el-GR"/>
        </a:p>
      </dgm:t>
    </dgm:pt>
    <dgm:pt modelId="{232F590C-F5B2-4DCD-8962-C26590D3AB47}">
      <dgm:prSet phldrT="[Κείμενο]" custT="1"/>
      <dgm:spPr/>
      <dgm:t>
        <a:bodyPr/>
        <a:lstStyle/>
        <a:p>
          <a:r>
            <a:rPr lang="el-GR" sz="1800" dirty="0"/>
            <a:t>Ποιοτική ανάλυση περιεχομένου</a:t>
          </a:r>
        </a:p>
      </dgm:t>
    </dgm:pt>
    <dgm:pt modelId="{A59C3586-8E81-4C55-BAFC-FC8FC88FDD48}" type="parTrans" cxnId="{83337EEF-1846-4EAE-873D-408B95B4BE1A}">
      <dgm:prSet/>
      <dgm:spPr/>
      <dgm:t>
        <a:bodyPr/>
        <a:lstStyle/>
        <a:p>
          <a:endParaRPr lang="el-GR"/>
        </a:p>
      </dgm:t>
    </dgm:pt>
    <dgm:pt modelId="{965DCDA8-2B96-43B9-AB6B-A2A8702CCBD9}" type="sibTrans" cxnId="{83337EEF-1846-4EAE-873D-408B95B4BE1A}">
      <dgm:prSet/>
      <dgm:spPr/>
      <dgm:t>
        <a:bodyPr/>
        <a:lstStyle/>
        <a:p>
          <a:endParaRPr lang="el-GR"/>
        </a:p>
      </dgm:t>
    </dgm:pt>
    <dgm:pt modelId="{4B545689-0A32-452F-BBC2-F03A5FE4077F}">
      <dgm:prSet phldrT="[Κείμενο]" custT="1"/>
      <dgm:spPr/>
      <dgm:t>
        <a:bodyPr/>
        <a:lstStyle/>
        <a:p>
          <a:r>
            <a:rPr lang="el-GR" sz="1800" dirty="0"/>
            <a:t>Μέσα</a:t>
          </a:r>
        </a:p>
        <a:p>
          <a:r>
            <a:rPr lang="el-GR" sz="1800" dirty="0"/>
            <a:t>Συλλογής</a:t>
          </a:r>
        </a:p>
        <a:p>
          <a:r>
            <a:rPr lang="el-GR" sz="1800" dirty="0"/>
            <a:t>δεδομένων</a:t>
          </a:r>
        </a:p>
      </dgm:t>
    </dgm:pt>
    <dgm:pt modelId="{B1535216-20B4-4328-9A98-C7E8DD72C0C8}" type="parTrans" cxnId="{D741A2B4-D108-465F-B976-DACFEAD08B94}">
      <dgm:prSet/>
      <dgm:spPr/>
      <dgm:t>
        <a:bodyPr/>
        <a:lstStyle/>
        <a:p>
          <a:endParaRPr lang="el-GR"/>
        </a:p>
      </dgm:t>
    </dgm:pt>
    <dgm:pt modelId="{0A7BCDAD-6DE9-4BD6-A60D-6282F7DF6310}" type="sibTrans" cxnId="{D741A2B4-D108-465F-B976-DACFEAD08B94}">
      <dgm:prSet/>
      <dgm:spPr/>
      <dgm:t>
        <a:bodyPr/>
        <a:lstStyle/>
        <a:p>
          <a:endParaRPr lang="el-GR"/>
        </a:p>
      </dgm:t>
    </dgm:pt>
    <dgm:pt modelId="{744B62DC-4E65-43DC-81B2-EB27B781C3D4}">
      <dgm:prSet phldrT="[Κείμενο]" custT="1"/>
      <dgm:spPr/>
      <dgm:t>
        <a:bodyPr/>
        <a:lstStyle/>
        <a:p>
          <a:r>
            <a:rPr lang="el-GR" sz="1800" dirty="0" err="1"/>
            <a:t>Ερωτη-ματολόγιο</a:t>
          </a:r>
          <a:r>
            <a:rPr lang="el-GR" sz="1800" dirty="0"/>
            <a:t> ανοιχτού τύπου ΕΔΙΒΕΑ</a:t>
          </a:r>
        </a:p>
      </dgm:t>
    </dgm:pt>
    <dgm:pt modelId="{BA31E1DE-2452-4262-9167-DA6E3C51CA1D}" type="parTrans" cxnId="{00D1B58E-EF26-415C-90C7-3278E4723BA8}">
      <dgm:prSet/>
      <dgm:spPr/>
      <dgm:t>
        <a:bodyPr/>
        <a:lstStyle/>
        <a:p>
          <a:endParaRPr lang="el-GR"/>
        </a:p>
      </dgm:t>
    </dgm:pt>
    <dgm:pt modelId="{2585E2A0-B7E6-44F4-91CF-8322978C2A29}" type="sibTrans" cxnId="{00D1B58E-EF26-415C-90C7-3278E4723BA8}">
      <dgm:prSet/>
      <dgm:spPr/>
      <dgm:t>
        <a:bodyPr/>
        <a:lstStyle/>
        <a:p>
          <a:endParaRPr lang="el-GR"/>
        </a:p>
      </dgm:t>
    </dgm:pt>
    <dgm:pt modelId="{920192DF-1FEA-47D4-9276-54FB6DD92265}">
      <dgm:prSet phldrT="[Κείμενο]" custT="1"/>
      <dgm:spPr/>
      <dgm:t>
        <a:bodyPr/>
        <a:lstStyle/>
        <a:p>
          <a:r>
            <a:rPr lang="el-GR" sz="1800" dirty="0"/>
            <a:t>Επεξεργασία</a:t>
          </a:r>
        </a:p>
        <a:p>
          <a:r>
            <a:rPr lang="el-GR" sz="1800" dirty="0"/>
            <a:t>Δεδομένων</a:t>
          </a:r>
        </a:p>
      </dgm:t>
    </dgm:pt>
    <dgm:pt modelId="{3A36E0D9-9C87-4E9C-883D-54FE6D2240C5}" type="parTrans" cxnId="{55DBB0F1-E8AB-47FB-9393-9A98D3468C0E}">
      <dgm:prSet/>
      <dgm:spPr/>
      <dgm:t>
        <a:bodyPr/>
        <a:lstStyle/>
        <a:p>
          <a:endParaRPr lang="el-GR"/>
        </a:p>
      </dgm:t>
    </dgm:pt>
    <dgm:pt modelId="{D4310C97-1578-48D4-8209-63B686B46430}" type="sibTrans" cxnId="{55DBB0F1-E8AB-47FB-9393-9A98D3468C0E}">
      <dgm:prSet/>
      <dgm:spPr/>
      <dgm:t>
        <a:bodyPr/>
        <a:lstStyle/>
        <a:p>
          <a:endParaRPr lang="el-GR"/>
        </a:p>
      </dgm:t>
    </dgm:pt>
    <dgm:pt modelId="{C8070123-10C2-428D-BF13-A772E6F44B9A}" type="pres">
      <dgm:prSet presAssocID="{D7BC4E35-D12B-42C4-816D-57E97EA08732}" presName="hierChild1" presStyleCnt="0">
        <dgm:presLayoutVars>
          <dgm:chPref val="1"/>
          <dgm:dir/>
          <dgm:animOne val="branch"/>
          <dgm:animLvl val="lvl"/>
          <dgm:resizeHandles/>
        </dgm:presLayoutVars>
      </dgm:prSet>
      <dgm:spPr/>
    </dgm:pt>
    <dgm:pt modelId="{24FD4AC0-4F33-461F-A479-17256096CDDD}" type="pres">
      <dgm:prSet presAssocID="{5C034F6B-61BB-4A62-8A39-DEC0C0F3D666}" presName="hierRoot1" presStyleCnt="0"/>
      <dgm:spPr/>
    </dgm:pt>
    <dgm:pt modelId="{4BF8CC90-C0F1-4E96-9CA8-6572DDE748C4}" type="pres">
      <dgm:prSet presAssocID="{5C034F6B-61BB-4A62-8A39-DEC0C0F3D666}" presName="composite" presStyleCnt="0"/>
      <dgm:spPr/>
    </dgm:pt>
    <dgm:pt modelId="{FEBAB4E0-7A98-4E41-98C0-299B37AE1F87}" type="pres">
      <dgm:prSet presAssocID="{5C034F6B-61BB-4A62-8A39-DEC0C0F3D666}" presName="background" presStyleLbl="node0" presStyleIdx="0" presStyleCnt="1"/>
      <dgm:spPr>
        <a:gradFill rotWithShape="0">
          <a:gsLst>
            <a:gs pos="0">
              <a:schemeClr val="accent1">
                <a:hueOff val="0"/>
                <a:satOff val="0"/>
                <a:lumOff val="0"/>
                <a:alphaOff val="0"/>
              </a:schemeClr>
            </a:gs>
            <a:gs pos="100000">
              <a:schemeClr val="accent1">
                <a:hueOff val="0"/>
                <a:satOff val="0"/>
                <a:lumOff val="0"/>
                <a:alphaOff val="0"/>
                <a:shade val="75000"/>
                <a:satMod val="120000"/>
                <a:lumMod val="90000"/>
              </a:schemeClr>
            </a:gs>
          </a:gsLst>
          <a:lin ang="5400000" scaled="0"/>
        </a:gradFill>
      </dgm:spPr>
    </dgm:pt>
    <dgm:pt modelId="{DF8D3F1C-59CB-4971-9419-68577D08642D}" type="pres">
      <dgm:prSet presAssocID="{5C034F6B-61BB-4A62-8A39-DEC0C0F3D666}" presName="text" presStyleLbl="fgAcc0" presStyleIdx="0" presStyleCnt="1" custScaleX="211824" custScaleY="149316" custLinFactNeighborX="-5556" custLinFactNeighborY="-40599">
        <dgm:presLayoutVars>
          <dgm:chPref val="3"/>
        </dgm:presLayoutVars>
      </dgm:prSet>
      <dgm:spPr/>
    </dgm:pt>
    <dgm:pt modelId="{54518CFD-1804-41E3-A0BB-CFFC89804C6F}" type="pres">
      <dgm:prSet presAssocID="{5C034F6B-61BB-4A62-8A39-DEC0C0F3D666}" presName="hierChild2" presStyleCnt="0"/>
      <dgm:spPr/>
    </dgm:pt>
    <dgm:pt modelId="{D759377D-9205-42BA-88ED-FEF9C7F9D0EE}" type="pres">
      <dgm:prSet presAssocID="{A0A94FF6-86EB-4CA4-BAC8-FA57E4B39222}" presName="Name10" presStyleLbl="parChTrans1D2" presStyleIdx="0" presStyleCnt="5"/>
      <dgm:spPr/>
    </dgm:pt>
    <dgm:pt modelId="{5EDE5D64-8F52-41DE-AFF5-39720975E897}" type="pres">
      <dgm:prSet presAssocID="{1F97381D-DEE6-4AA9-A569-4556883C2F54}" presName="hierRoot2" presStyleCnt="0"/>
      <dgm:spPr/>
    </dgm:pt>
    <dgm:pt modelId="{1D1A4441-377C-47FE-86FA-26E36B2C8958}" type="pres">
      <dgm:prSet presAssocID="{1F97381D-DEE6-4AA9-A569-4556883C2F54}" presName="composite2" presStyleCnt="0"/>
      <dgm:spPr/>
    </dgm:pt>
    <dgm:pt modelId="{468F08CE-CE55-4E3D-9446-295021EA3E6C}" type="pres">
      <dgm:prSet presAssocID="{1F97381D-DEE6-4AA9-A569-4556883C2F54}" presName="background2" presStyleLbl="node2" presStyleIdx="0" presStyleCnt="5"/>
      <dgm:spPr>
        <a:gradFill rotWithShape="0">
          <a:gsLst>
            <a:gs pos="0">
              <a:srgbClr val="FFFF00"/>
            </a:gs>
            <a:gs pos="100000">
              <a:schemeClr val="accent1">
                <a:hueOff val="0"/>
                <a:satOff val="0"/>
                <a:lumOff val="0"/>
                <a:alphaOff val="0"/>
                <a:shade val="75000"/>
                <a:satMod val="120000"/>
                <a:lumMod val="90000"/>
              </a:schemeClr>
            </a:gs>
          </a:gsLst>
        </a:gradFill>
      </dgm:spPr>
    </dgm:pt>
    <dgm:pt modelId="{81C2F39C-7864-47C6-8843-C57981A40A50}" type="pres">
      <dgm:prSet presAssocID="{1F97381D-DEE6-4AA9-A569-4556883C2F54}" presName="text2" presStyleLbl="fgAcc2" presStyleIdx="0" presStyleCnt="5" custScaleX="118207" custScaleY="115646">
        <dgm:presLayoutVars>
          <dgm:chPref val="3"/>
        </dgm:presLayoutVars>
      </dgm:prSet>
      <dgm:spPr/>
    </dgm:pt>
    <dgm:pt modelId="{0FBA0E67-5140-4A40-B093-CEC6378D8D8E}" type="pres">
      <dgm:prSet presAssocID="{1F97381D-DEE6-4AA9-A569-4556883C2F54}" presName="hierChild3" presStyleCnt="0"/>
      <dgm:spPr/>
    </dgm:pt>
    <dgm:pt modelId="{EE8D7986-4C89-4AC1-B5AD-35B35253D1E5}" type="pres">
      <dgm:prSet presAssocID="{A073E27D-76E9-4E4E-9B20-A0E0243531D9}" presName="Name17" presStyleLbl="parChTrans1D3" presStyleIdx="0" presStyleCnt="5"/>
      <dgm:spPr/>
    </dgm:pt>
    <dgm:pt modelId="{25D8EC68-E99E-4BF1-9026-EAC86FBCEBC2}" type="pres">
      <dgm:prSet presAssocID="{314D7754-67F8-499C-A622-5498F20394FC}" presName="hierRoot3" presStyleCnt="0"/>
      <dgm:spPr/>
    </dgm:pt>
    <dgm:pt modelId="{FBD9D92E-F698-449C-A8BF-8644D82393A4}" type="pres">
      <dgm:prSet presAssocID="{314D7754-67F8-499C-A622-5498F20394FC}" presName="composite3" presStyleCnt="0"/>
      <dgm:spPr/>
    </dgm:pt>
    <dgm:pt modelId="{F83FCF42-A3C6-4FB8-BD89-733428C70E36}" type="pres">
      <dgm:prSet presAssocID="{314D7754-67F8-499C-A622-5498F20394FC}" presName="background3" presStyleLbl="node3" presStyleIdx="0" presStyleCnt="5"/>
      <dgm:spPr>
        <a:gradFill rotWithShape="0">
          <a:gsLst>
            <a:gs pos="0">
              <a:srgbClr val="FFFF00"/>
            </a:gs>
            <a:gs pos="100000">
              <a:schemeClr val="accent1">
                <a:hueOff val="0"/>
                <a:satOff val="0"/>
                <a:lumOff val="0"/>
                <a:alphaOff val="0"/>
                <a:shade val="75000"/>
                <a:satMod val="120000"/>
                <a:lumMod val="90000"/>
              </a:schemeClr>
            </a:gs>
          </a:gsLst>
        </a:gradFill>
      </dgm:spPr>
    </dgm:pt>
    <dgm:pt modelId="{0A020B51-DE60-49DD-B96E-48468793C7E9}" type="pres">
      <dgm:prSet presAssocID="{314D7754-67F8-499C-A622-5498F20394FC}" presName="text3" presStyleLbl="fgAcc3" presStyleIdx="0" presStyleCnt="5" custScaleX="98066" custScaleY="127933">
        <dgm:presLayoutVars>
          <dgm:chPref val="3"/>
        </dgm:presLayoutVars>
      </dgm:prSet>
      <dgm:spPr/>
    </dgm:pt>
    <dgm:pt modelId="{33D54E69-906E-4D1B-8E81-C2C7CDB57D36}" type="pres">
      <dgm:prSet presAssocID="{314D7754-67F8-499C-A622-5498F20394FC}" presName="hierChild4" presStyleCnt="0"/>
      <dgm:spPr/>
    </dgm:pt>
    <dgm:pt modelId="{D2DF73FC-85A7-403D-AA48-78D875C5C29D}" type="pres">
      <dgm:prSet presAssocID="{5836824A-3F96-4FBE-9A1B-08DD749723F6}" presName="Name10" presStyleLbl="parChTrans1D2" presStyleIdx="1" presStyleCnt="5"/>
      <dgm:spPr/>
    </dgm:pt>
    <dgm:pt modelId="{E6E2F95F-707C-41DD-BBC1-0810489B9BAD}" type="pres">
      <dgm:prSet presAssocID="{60F34049-D9B7-4DB4-BDE3-DAEF52F9DB90}" presName="hierRoot2" presStyleCnt="0"/>
      <dgm:spPr/>
    </dgm:pt>
    <dgm:pt modelId="{3B44437B-0F8B-4F68-923A-B9BDCDBA0453}" type="pres">
      <dgm:prSet presAssocID="{60F34049-D9B7-4DB4-BDE3-DAEF52F9DB90}" presName="composite2" presStyleCnt="0"/>
      <dgm:spPr/>
    </dgm:pt>
    <dgm:pt modelId="{8E22EC1B-49A6-4602-8742-DC7EDFB6ABFC}" type="pres">
      <dgm:prSet presAssocID="{60F34049-D9B7-4DB4-BDE3-DAEF52F9DB90}" presName="background2" presStyleLbl="node2" presStyleIdx="1" presStyleCnt="5"/>
      <dgm:spPr>
        <a:gradFill rotWithShape="0">
          <a:gsLst>
            <a:gs pos="0">
              <a:srgbClr val="0060A8"/>
            </a:gs>
            <a:gs pos="100000">
              <a:schemeClr val="accent1">
                <a:hueOff val="0"/>
                <a:satOff val="0"/>
                <a:lumOff val="0"/>
                <a:alphaOff val="0"/>
                <a:shade val="75000"/>
                <a:satMod val="120000"/>
                <a:lumMod val="90000"/>
              </a:schemeClr>
            </a:gs>
          </a:gsLst>
        </a:gradFill>
      </dgm:spPr>
    </dgm:pt>
    <dgm:pt modelId="{398A409A-C016-4BC7-81E8-786042F1E4AA}" type="pres">
      <dgm:prSet presAssocID="{60F34049-D9B7-4DB4-BDE3-DAEF52F9DB90}" presName="text2" presStyleLbl="fgAcc2" presStyleIdx="1" presStyleCnt="5" custScaleY="124446">
        <dgm:presLayoutVars>
          <dgm:chPref val="3"/>
        </dgm:presLayoutVars>
      </dgm:prSet>
      <dgm:spPr/>
    </dgm:pt>
    <dgm:pt modelId="{1E2AA9AA-181A-4A80-930A-F99C314CAA64}" type="pres">
      <dgm:prSet presAssocID="{60F34049-D9B7-4DB4-BDE3-DAEF52F9DB90}" presName="hierChild3" presStyleCnt="0"/>
      <dgm:spPr/>
    </dgm:pt>
    <dgm:pt modelId="{5349BC0E-1639-47E2-BB27-622E24EEDDC9}" type="pres">
      <dgm:prSet presAssocID="{0E814245-2C78-43E5-BDA7-65C01CEF6279}" presName="Name17" presStyleLbl="parChTrans1D3" presStyleIdx="1" presStyleCnt="5"/>
      <dgm:spPr/>
    </dgm:pt>
    <dgm:pt modelId="{99B941B1-B400-464C-94F9-8DFBF5BAB83A}" type="pres">
      <dgm:prSet presAssocID="{49C819F8-2D04-4767-9201-3569165046EC}" presName="hierRoot3" presStyleCnt="0"/>
      <dgm:spPr/>
    </dgm:pt>
    <dgm:pt modelId="{D225FA12-97F6-4AFC-A70D-55439A2698B3}" type="pres">
      <dgm:prSet presAssocID="{49C819F8-2D04-4767-9201-3569165046EC}" presName="composite3" presStyleCnt="0"/>
      <dgm:spPr/>
    </dgm:pt>
    <dgm:pt modelId="{331B2ED4-4125-46F8-B324-D28BF54734F8}" type="pres">
      <dgm:prSet presAssocID="{49C819F8-2D04-4767-9201-3569165046EC}" presName="background3" presStyleLbl="node3" presStyleIdx="1" presStyleCnt="5"/>
      <dgm:spPr>
        <a:gradFill rotWithShape="0">
          <a:gsLst>
            <a:gs pos="0">
              <a:srgbClr val="0070C0"/>
            </a:gs>
            <a:gs pos="100000">
              <a:schemeClr val="accent1">
                <a:hueOff val="0"/>
                <a:satOff val="0"/>
                <a:lumOff val="0"/>
                <a:alphaOff val="0"/>
                <a:shade val="75000"/>
                <a:satMod val="120000"/>
                <a:lumMod val="90000"/>
              </a:schemeClr>
            </a:gs>
          </a:gsLst>
        </a:gradFill>
      </dgm:spPr>
    </dgm:pt>
    <dgm:pt modelId="{A7138591-80E5-4E5D-A5F3-3CD225EBB04D}" type="pres">
      <dgm:prSet presAssocID="{49C819F8-2D04-4767-9201-3569165046EC}" presName="text3" presStyleLbl="fgAcc3" presStyleIdx="1" presStyleCnt="5" custScaleX="154821" custScaleY="119133">
        <dgm:presLayoutVars>
          <dgm:chPref val="3"/>
        </dgm:presLayoutVars>
      </dgm:prSet>
      <dgm:spPr/>
    </dgm:pt>
    <dgm:pt modelId="{D817152A-F15C-4986-8A2D-ACFA73213604}" type="pres">
      <dgm:prSet presAssocID="{49C819F8-2D04-4767-9201-3569165046EC}" presName="hierChild4" presStyleCnt="0"/>
      <dgm:spPr/>
    </dgm:pt>
    <dgm:pt modelId="{4330224E-0F6C-49BC-A4E4-1B5D70E2AD89}" type="pres">
      <dgm:prSet presAssocID="{CF8398AE-A519-4756-AC11-E447419DEF75}" presName="Name10" presStyleLbl="parChTrans1D2" presStyleIdx="2" presStyleCnt="5"/>
      <dgm:spPr/>
    </dgm:pt>
    <dgm:pt modelId="{F6E6F855-30A7-4D99-97BA-8FE15D376AC1}" type="pres">
      <dgm:prSet presAssocID="{B1812310-2440-49C7-8CE3-D4358C03350D}" presName="hierRoot2" presStyleCnt="0"/>
      <dgm:spPr/>
    </dgm:pt>
    <dgm:pt modelId="{27C6E3AA-259B-42C1-ACCD-037D76B462FD}" type="pres">
      <dgm:prSet presAssocID="{B1812310-2440-49C7-8CE3-D4358C03350D}" presName="composite2" presStyleCnt="0"/>
      <dgm:spPr/>
    </dgm:pt>
    <dgm:pt modelId="{AB12F609-000C-4197-AEE4-B613CBF14844}" type="pres">
      <dgm:prSet presAssocID="{B1812310-2440-49C7-8CE3-D4358C03350D}" presName="background2" presStyleLbl="node2" presStyleIdx="2" presStyleCnt="5"/>
      <dgm:spPr>
        <a:gradFill rotWithShape="0">
          <a:gsLst>
            <a:gs pos="0">
              <a:schemeClr val="accent6">
                <a:lumMod val="20000"/>
                <a:lumOff val="80000"/>
              </a:schemeClr>
            </a:gs>
            <a:gs pos="100000">
              <a:schemeClr val="accent1">
                <a:hueOff val="0"/>
                <a:satOff val="0"/>
                <a:lumOff val="0"/>
                <a:alphaOff val="0"/>
                <a:shade val="75000"/>
                <a:satMod val="120000"/>
                <a:lumMod val="90000"/>
              </a:schemeClr>
            </a:gs>
          </a:gsLst>
        </a:gradFill>
      </dgm:spPr>
    </dgm:pt>
    <dgm:pt modelId="{6838E7B2-CA6D-4E00-854E-DA0A67E16535}" type="pres">
      <dgm:prSet presAssocID="{B1812310-2440-49C7-8CE3-D4358C03350D}" presName="text2" presStyleLbl="fgAcc2" presStyleIdx="2" presStyleCnt="5" custScaleY="132235">
        <dgm:presLayoutVars>
          <dgm:chPref val="3"/>
        </dgm:presLayoutVars>
      </dgm:prSet>
      <dgm:spPr/>
    </dgm:pt>
    <dgm:pt modelId="{91A88E39-36D0-4256-A581-1DC66C852F2C}" type="pres">
      <dgm:prSet presAssocID="{B1812310-2440-49C7-8CE3-D4358C03350D}" presName="hierChild3" presStyleCnt="0"/>
      <dgm:spPr/>
    </dgm:pt>
    <dgm:pt modelId="{2860E76B-B287-4E03-B824-4102D35C7DE4}" type="pres">
      <dgm:prSet presAssocID="{A59C3586-8E81-4C55-BAFC-FC8FC88FDD48}" presName="Name17" presStyleLbl="parChTrans1D3" presStyleIdx="2" presStyleCnt="5"/>
      <dgm:spPr/>
    </dgm:pt>
    <dgm:pt modelId="{6EEC3C67-196A-44B1-A265-5617C855C166}" type="pres">
      <dgm:prSet presAssocID="{232F590C-F5B2-4DCD-8962-C26590D3AB47}" presName="hierRoot3" presStyleCnt="0"/>
      <dgm:spPr/>
    </dgm:pt>
    <dgm:pt modelId="{DC05BD4A-C08B-466C-B1FF-F0032FDCFD28}" type="pres">
      <dgm:prSet presAssocID="{232F590C-F5B2-4DCD-8962-C26590D3AB47}" presName="composite3" presStyleCnt="0"/>
      <dgm:spPr/>
    </dgm:pt>
    <dgm:pt modelId="{94E5D156-7C3E-4996-B107-C3E4A284AA84}" type="pres">
      <dgm:prSet presAssocID="{232F590C-F5B2-4DCD-8962-C26590D3AB47}" presName="background3" presStyleLbl="node3" presStyleIdx="2" presStyleCnt="5"/>
      <dgm:spPr>
        <a:gradFill rotWithShape="0">
          <a:gsLst>
            <a:gs pos="0">
              <a:schemeClr val="accent6">
                <a:lumMod val="20000"/>
                <a:lumOff val="80000"/>
              </a:schemeClr>
            </a:gs>
            <a:gs pos="100000">
              <a:schemeClr val="accent1">
                <a:hueOff val="0"/>
                <a:satOff val="0"/>
                <a:lumOff val="0"/>
                <a:alphaOff val="0"/>
                <a:shade val="75000"/>
                <a:satMod val="120000"/>
                <a:lumMod val="90000"/>
              </a:schemeClr>
            </a:gs>
          </a:gsLst>
        </a:gradFill>
      </dgm:spPr>
    </dgm:pt>
    <dgm:pt modelId="{AE1F7963-763D-432C-828F-050E442AB78F}" type="pres">
      <dgm:prSet presAssocID="{232F590C-F5B2-4DCD-8962-C26590D3AB47}" presName="text3" presStyleLbl="fgAcc3" presStyleIdx="2" presStyleCnt="5" custScaleX="138212" custScaleY="131899">
        <dgm:presLayoutVars>
          <dgm:chPref val="3"/>
        </dgm:presLayoutVars>
      </dgm:prSet>
      <dgm:spPr/>
    </dgm:pt>
    <dgm:pt modelId="{208E1489-A058-485E-ACE3-57691759D9B9}" type="pres">
      <dgm:prSet presAssocID="{232F590C-F5B2-4DCD-8962-C26590D3AB47}" presName="hierChild4" presStyleCnt="0"/>
      <dgm:spPr/>
    </dgm:pt>
    <dgm:pt modelId="{5EFA53DE-1191-48CF-916F-02BCA543FED7}" type="pres">
      <dgm:prSet presAssocID="{B1535216-20B4-4328-9A98-C7E8DD72C0C8}" presName="Name10" presStyleLbl="parChTrans1D2" presStyleIdx="3" presStyleCnt="5"/>
      <dgm:spPr/>
    </dgm:pt>
    <dgm:pt modelId="{39462492-A408-4DF9-B30A-E89501049D1E}" type="pres">
      <dgm:prSet presAssocID="{4B545689-0A32-452F-BBC2-F03A5FE4077F}" presName="hierRoot2" presStyleCnt="0"/>
      <dgm:spPr/>
    </dgm:pt>
    <dgm:pt modelId="{62F56C78-096D-4EE9-8F47-6B75AB4072B3}" type="pres">
      <dgm:prSet presAssocID="{4B545689-0A32-452F-BBC2-F03A5FE4077F}" presName="composite2" presStyleCnt="0"/>
      <dgm:spPr/>
    </dgm:pt>
    <dgm:pt modelId="{B2FFD7A3-BECA-47F5-A195-ADF1D02CE166}" type="pres">
      <dgm:prSet presAssocID="{4B545689-0A32-452F-BBC2-F03A5FE4077F}" presName="background2" presStyleLbl="node2" presStyleIdx="3" presStyleCnt="5"/>
      <dgm:spPr>
        <a:gradFill rotWithShape="0">
          <a:gsLst>
            <a:gs pos="0">
              <a:srgbClr val="7030A0"/>
            </a:gs>
            <a:gs pos="100000">
              <a:schemeClr val="accent1">
                <a:hueOff val="0"/>
                <a:satOff val="0"/>
                <a:lumOff val="0"/>
                <a:alphaOff val="0"/>
                <a:shade val="75000"/>
                <a:satMod val="120000"/>
                <a:lumMod val="90000"/>
              </a:schemeClr>
            </a:gs>
          </a:gsLst>
        </a:gradFill>
      </dgm:spPr>
    </dgm:pt>
    <dgm:pt modelId="{448729F9-C910-48B6-9AD8-1596BFB5FACF}" type="pres">
      <dgm:prSet presAssocID="{4B545689-0A32-452F-BBC2-F03A5FE4077F}" presName="text2" presStyleLbl="fgAcc2" presStyleIdx="3" presStyleCnt="5" custScaleX="126176" custScaleY="138570">
        <dgm:presLayoutVars>
          <dgm:chPref val="3"/>
        </dgm:presLayoutVars>
      </dgm:prSet>
      <dgm:spPr/>
    </dgm:pt>
    <dgm:pt modelId="{4DE161DD-1949-4F81-BD40-FA8D9EB39D66}" type="pres">
      <dgm:prSet presAssocID="{4B545689-0A32-452F-BBC2-F03A5FE4077F}" presName="hierChild3" presStyleCnt="0"/>
      <dgm:spPr/>
    </dgm:pt>
    <dgm:pt modelId="{EFC12922-BD13-4288-A7C5-9B4CE4FE39AA}" type="pres">
      <dgm:prSet presAssocID="{BA31E1DE-2452-4262-9167-DA6E3C51CA1D}" presName="Name17" presStyleLbl="parChTrans1D3" presStyleIdx="3" presStyleCnt="5"/>
      <dgm:spPr/>
    </dgm:pt>
    <dgm:pt modelId="{558DDE92-DAAF-4CA8-9F92-ACB46AA73186}" type="pres">
      <dgm:prSet presAssocID="{744B62DC-4E65-43DC-81B2-EB27B781C3D4}" presName="hierRoot3" presStyleCnt="0"/>
      <dgm:spPr/>
    </dgm:pt>
    <dgm:pt modelId="{04B6FFF4-B9D5-49FB-B279-EA2551945ECF}" type="pres">
      <dgm:prSet presAssocID="{744B62DC-4E65-43DC-81B2-EB27B781C3D4}" presName="composite3" presStyleCnt="0"/>
      <dgm:spPr/>
    </dgm:pt>
    <dgm:pt modelId="{614BF747-0028-455E-9D13-CD98D5341A31}" type="pres">
      <dgm:prSet presAssocID="{744B62DC-4E65-43DC-81B2-EB27B781C3D4}" presName="background3" presStyleLbl="node3" presStyleIdx="3" presStyleCnt="5"/>
      <dgm:spPr>
        <a:gradFill rotWithShape="0">
          <a:gsLst>
            <a:gs pos="0">
              <a:srgbClr val="7030A0"/>
            </a:gs>
            <a:gs pos="100000">
              <a:schemeClr val="accent1">
                <a:hueOff val="0"/>
                <a:satOff val="0"/>
                <a:lumOff val="0"/>
                <a:alphaOff val="0"/>
                <a:shade val="75000"/>
                <a:satMod val="120000"/>
                <a:lumMod val="90000"/>
              </a:schemeClr>
            </a:gs>
          </a:gsLst>
        </a:gradFill>
      </dgm:spPr>
    </dgm:pt>
    <dgm:pt modelId="{CD1CD93C-6B98-4C7B-B60C-204D1A63AF08}" type="pres">
      <dgm:prSet presAssocID="{744B62DC-4E65-43DC-81B2-EB27B781C3D4}" presName="text3" presStyleLbl="fgAcc3" presStyleIdx="3" presStyleCnt="5" custScaleX="114836" custScaleY="180831">
        <dgm:presLayoutVars>
          <dgm:chPref val="3"/>
        </dgm:presLayoutVars>
      </dgm:prSet>
      <dgm:spPr/>
    </dgm:pt>
    <dgm:pt modelId="{AA2F67BB-D8DC-458A-A357-AE61AFC971A7}" type="pres">
      <dgm:prSet presAssocID="{744B62DC-4E65-43DC-81B2-EB27B781C3D4}" presName="hierChild4" presStyleCnt="0"/>
      <dgm:spPr/>
    </dgm:pt>
    <dgm:pt modelId="{1ACC4942-5BE0-4164-A0DE-E6895C7019E2}" type="pres">
      <dgm:prSet presAssocID="{3A36E0D9-9C87-4E9C-883D-54FE6D2240C5}" presName="Name10" presStyleLbl="parChTrans1D2" presStyleIdx="4" presStyleCnt="5"/>
      <dgm:spPr/>
    </dgm:pt>
    <dgm:pt modelId="{4E7DCD59-4E84-4E85-AA42-E5053B9B7D48}" type="pres">
      <dgm:prSet presAssocID="{920192DF-1FEA-47D4-9276-54FB6DD92265}" presName="hierRoot2" presStyleCnt="0"/>
      <dgm:spPr/>
    </dgm:pt>
    <dgm:pt modelId="{752E1610-D9AB-497A-BB38-58BEA4DC1CF0}" type="pres">
      <dgm:prSet presAssocID="{920192DF-1FEA-47D4-9276-54FB6DD92265}" presName="composite2" presStyleCnt="0"/>
      <dgm:spPr/>
    </dgm:pt>
    <dgm:pt modelId="{2A30D39D-9FCE-4004-B7DE-82F73DEC44DF}" type="pres">
      <dgm:prSet presAssocID="{920192DF-1FEA-47D4-9276-54FB6DD92265}" presName="background2" presStyleLbl="node2" presStyleIdx="4" presStyleCnt="5"/>
      <dgm:spPr>
        <a:gradFill rotWithShape="0">
          <a:gsLst>
            <a:gs pos="0">
              <a:schemeClr val="accent6">
                <a:lumMod val="75000"/>
              </a:schemeClr>
            </a:gs>
            <a:gs pos="100000">
              <a:schemeClr val="accent1">
                <a:hueOff val="0"/>
                <a:satOff val="0"/>
                <a:lumOff val="0"/>
                <a:alphaOff val="0"/>
                <a:shade val="75000"/>
                <a:satMod val="120000"/>
                <a:lumMod val="90000"/>
              </a:schemeClr>
            </a:gs>
          </a:gsLst>
        </a:gradFill>
      </dgm:spPr>
    </dgm:pt>
    <dgm:pt modelId="{D96C8D4F-7758-444B-B8ED-6D7C7D10CAA9}" type="pres">
      <dgm:prSet presAssocID="{920192DF-1FEA-47D4-9276-54FB6DD92265}" presName="text2" presStyleLbl="fgAcc2" presStyleIdx="4" presStyleCnt="5" custScaleX="128341" custScaleY="132235">
        <dgm:presLayoutVars>
          <dgm:chPref val="3"/>
        </dgm:presLayoutVars>
      </dgm:prSet>
      <dgm:spPr/>
    </dgm:pt>
    <dgm:pt modelId="{757C3E97-9403-49B6-8851-F7D8BF0D0D10}" type="pres">
      <dgm:prSet presAssocID="{920192DF-1FEA-47D4-9276-54FB6DD92265}" presName="hierChild3" presStyleCnt="0"/>
      <dgm:spPr/>
    </dgm:pt>
    <dgm:pt modelId="{71ED54E8-6C15-4061-ACE1-A265EAE15D18}" type="pres">
      <dgm:prSet presAssocID="{DC8CB75F-7826-46EA-B66C-E6251C66E5A8}" presName="Name17" presStyleLbl="parChTrans1D3" presStyleIdx="4" presStyleCnt="5"/>
      <dgm:spPr/>
    </dgm:pt>
    <dgm:pt modelId="{64D608AB-F395-49B3-A791-B17C04716C10}" type="pres">
      <dgm:prSet presAssocID="{EDCDB62F-DA5C-44F1-96E3-3EE62BB0501C}" presName="hierRoot3" presStyleCnt="0"/>
      <dgm:spPr/>
    </dgm:pt>
    <dgm:pt modelId="{67AE6A3B-B7B9-4633-8625-3C1C1ACC8A20}" type="pres">
      <dgm:prSet presAssocID="{EDCDB62F-DA5C-44F1-96E3-3EE62BB0501C}" presName="composite3" presStyleCnt="0"/>
      <dgm:spPr/>
    </dgm:pt>
    <dgm:pt modelId="{0AEDEAD8-9221-4D50-8736-16FB02A61272}" type="pres">
      <dgm:prSet presAssocID="{EDCDB62F-DA5C-44F1-96E3-3EE62BB0501C}" presName="background3" presStyleLbl="node3" presStyleIdx="4" presStyleCnt="5"/>
      <dgm:spPr>
        <a:gradFill rotWithShape="0">
          <a:gsLst>
            <a:gs pos="0">
              <a:schemeClr val="accent6">
                <a:lumMod val="75000"/>
              </a:schemeClr>
            </a:gs>
            <a:gs pos="100000">
              <a:schemeClr val="accent1">
                <a:hueOff val="0"/>
                <a:satOff val="0"/>
                <a:lumOff val="0"/>
                <a:alphaOff val="0"/>
                <a:shade val="75000"/>
                <a:satMod val="120000"/>
                <a:lumMod val="90000"/>
              </a:schemeClr>
            </a:gs>
          </a:gsLst>
        </a:gradFill>
      </dgm:spPr>
    </dgm:pt>
    <dgm:pt modelId="{83444CAB-0C56-4D87-AF9C-6AA5EF7DD286}" type="pres">
      <dgm:prSet presAssocID="{EDCDB62F-DA5C-44F1-96E3-3EE62BB0501C}" presName="text3" presStyleLbl="fgAcc3" presStyleIdx="4" presStyleCnt="5" custScaleX="112088" custScaleY="249756">
        <dgm:presLayoutVars>
          <dgm:chPref val="3"/>
        </dgm:presLayoutVars>
      </dgm:prSet>
      <dgm:spPr/>
    </dgm:pt>
    <dgm:pt modelId="{8CD70D82-562B-4B24-B07D-F0E87DA6D4F4}" type="pres">
      <dgm:prSet presAssocID="{EDCDB62F-DA5C-44F1-96E3-3EE62BB0501C}" presName="hierChild4" presStyleCnt="0"/>
      <dgm:spPr/>
    </dgm:pt>
  </dgm:ptLst>
  <dgm:cxnLst>
    <dgm:cxn modelId="{4ADE370F-CF83-4512-8824-D5D3D1E84606}" type="presOf" srcId="{B1535216-20B4-4328-9A98-C7E8DD72C0C8}" destId="{5EFA53DE-1191-48CF-916F-02BCA543FED7}" srcOrd="0" destOrd="0" presId="urn:microsoft.com/office/officeart/2005/8/layout/hierarchy1"/>
    <dgm:cxn modelId="{BBFDF81B-7E05-4991-BDE0-1524C2CE1459}" srcId="{920192DF-1FEA-47D4-9276-54FB6DD92265}" destId="{EDCDB62F-DA5C-44F1-96E3-3EE62BB0501C}" srcOrd="0" destOrd="0" parTransId="{DC8CB75F-7826-46EA-B66C-E6251C66E5A8}" sibTransId="{86341C47-D184-4A56-A97A-6526484B614B}"/>
    <dgm:cxn modelId="{E2749C1C-A008-4877-8E93-8F7AB41ECE04}" srcId="{5C034F6B-61BB-4A62-8A39-DEC0C0F3D666}" destId="{B1812310-2440-49C7-8CE3-D4358C03350D}" srcOrd="2" destOrd="0" parTransId="{CF8398AE-A519-4756-AC11-E447419DEF75}" sibTransId="{D2A2B408-2796-4FD6-89AF-F7B2E543E9FB}"/>
    <dgm:cxn modelId="{14D7E31C-96A3-4727-8739-3189FC9C9BC7}" type="presOf" srcId="{3A36E0D9-9C87-4E9C-883D-54FE6D2240C5}" destId="{1ACC4942-5BE0-4164-A0DE-E6895C7019E2}" srcOrd="0" destOrd="0" presId="urn:microsoft.com/office/officeart/2005/8/layout/hierarchy1"/>
    <dgm:cxn modelId="{98327521-BBBA-4BDE-A2FF-1DDF22CA94AC}" type="presOf" srcId="{A0A94FF6-86EB-4CA4-BAC8-FA57E4B39222}" destId="{D759377D-9205-42BA-88ED-FEF9C7F9D0EE}" srcOrd="0" destOrd="0" presId="urn:microsoft.com/office/officeart/2005/8/layout/hierarchy1"/>
    <dgm:cxn modelId="{1F69E824-0B68-4111-8695-B99CA87BCCE6}" type="presOf" srcId="{4B545689-0A32-452F-BBC2-F03A5FE4077F}" destId="{448729F9-C910-48B6-9AD8-1596BFB5FACF}" srcOrd="0" destOrd="0" presId="urn:microsoft.com/office/officeart/2005/8/layout/hierarchy1"/>
    <dgm:cxn modelId="{A26D1132-5F84-4DA2-951A-8319508D70B1}" type="presOf" srcId="{BA31E1DE-2452-4262-9167-DA6E3C51CA1D}" destId="{EFC12922-BD13-4288-A7C5-9B4CE4FE39AA}" srcOrd="0" destOrd="0" presId="urn:microsoft.com/office/officeart/2005/8/layout/hierarchy1"/>
    <dgm:cxn modelId="{83C14A5D-DF26-4D50-A021-161E50FD3EBC}" type="presOf" srcId="{A59C3586-8E81-4C55-BAFC-FC8FC88FDD48}" destId="{2860E76B-B287-4E03-B824-4102D35C7DE4}" srcOrd="0" destOrd="0" presId="urn:microsoft.com/office/officeart/2005/8/layout/hierarchy1"/>
    <dgm:cxn modelId="{C2977960-8F40-415F-85A3-CB76EB8C9EE6}" srcId="{D7BC4E35-D12B-42C4-816D-57E97EA08732}" destId="{5C034F6B-61BB-4A62-8A39-DEC0C0F3D666}" srcOrd="0" destOrd="0" parTransId="{77716596-07B3-4262-ADA8-7EA6E020B012}" sibTransId="{38BE185C-5312-4B16-B39F-A56DAB5507D6}"/>
    <dgm:cxn modelId="{EDF31441-A12D-4A08-BCC4-291AC486F3A0}" type="presOf" srcId="{5836824A-3F96-4FBE-9A1B-08DD749723F6}" destId="{D2DF73FC-85A7-403D-AA48-78D875C5C29D}" srcOrd="0" destOrd="0" presId="urn:microsoft.com/office/officeart/2005/8/layout/hierarchy1"/>
    <dgm:cxn modelId="{60A7F542-7516-4397-83E1-8BA2C0A59107}" type="presOf" srcId="{DC8CB75F-7826-46EA-B66C-E6251C66E5A8}" destId="{71ED54E8-6C15-4061-ACE1-A265EAE15D18}" srcOrd="0" destOrd="0" presId="urn:microsoft.com/office/officeart/2005/8/layout/hierarchy1"/>
    <dgm:cxn modelId="{E87F3044-C229-45DB-B813-AB1323758938}" type="presOf" srcId="{0E814245-2C78-43E5-BDA7-65C01CEF6279}" destId="{5349BC0E-1639-47E2-BB27-622E24EEDDC9}" srcOrd="0" destOrd="0" presId="urn:microsoft.com/office/officeart/2005/8/layout/hierarchy1"/>
    <dgm:cxn modelId="{E4DADF64-B899-455E-9D56-BA4FC9F06E76}" type="presOf" srcId="{B1812310-2440-49C7-8CE3-D4358C03350D}" destId="{6838E7B2-CA6D-4E00-854E-DA0A67E16535}" srcOrd="0" destOrd="0" presId="urn:microsoft.com/office/officeart/2005/8/layout/hierarchy1"/>
    <dgm:cxn modelId="{7AE19246-CF39-433D-A0FC-82C2AA2ED66E}" srcId="{60F34049-D9B7-4DB4-BDE3-DAEF52F9DB90}" destId="{49C819F8-2D04-4767-9201-3569165046EC}" srcOrd="0" destOrd="0" parTransId="{0E814245-2C78-43E5-BDA7-65C01CEF6279}" sibTransId="{27AF4E33-F2DA-4FCB-A4A6-B4D92A6CE3C3}"/>
    <dgm:cxn modelId="{6EB6AD71-0C2A-482F-BA68-44DC0A69652F}" srcId="{5C034F6B-61BB-4A62-8A39-DEC0C0F3D666}" destId="{60F34049-D9B7-4DB4-BDE3-DAEF52F9DB90}" srcOrd="1" destOrd="0" parTransId="{5836824A-3F96-4FBE-9A1B-08DD749723F6}" sibTransId="{E3C5C1AB-9DB0-43CE-96BB-1D41564314DB}"/>
    <dgm:cxn modelId="{F79F4E59-472E-4F67-BE9E-A2D2684B9BCB}" type="presOf" srcId="{60F34049-D9B7-4DB4-BDE3-DAEF52F9DB90}" destId="{398A409A-C016-4BC7-81E8-786042F1E4AA}" srcOrd="0" destOrd="0" presId="urn:microsoft.com/office/officeart/2005/8/layout/hierarchy1"/>
    <dgm:cxn modelId="{96448A7A-DE8D-4072-BA98-BE5CAC2112F7}" type="presOf" srcId="{EDCDB62F-DA5C-44F1-96E3-3EE62BB0501C}" destId="{83444CAB-0C56-4D87-AF9C-6AA5EF7DD286}" srcOrd="0" destOrd="0" presId="urn:microsoft.com/office/officeart/2005/8/layout/hierarchy1"/>
    <dgm:cxn modelId="{2EDE397F-F56C-4DD7-980B-62E38EC1EF82}" type="presOf" srcId="{CF8398AE-A519-4756-AC11-E447419DEF75}" destId="{4330224E-0F6C-49BC-A4E4-1B5D70E2AD89}" srcOrd="0" destOrd="0" presId="urn:microsoft.com/office/officeart/2005/8/layout/hierarchy1"/>
    <dgm:cxn modelId="{7B038384-3E5A-4C3A-BD19-8CD533F30123}" type="presOf" srcId="{744B62DC-4E65-43DC-81B2-EB27B781C3D4}" destId="{CD1CD93C-6B98-4C7B-B60C-204D1A63AF08}" srcOrd="0" destOrd="0" presId="urn:microsoft.com/office/officeart/2005/8/layout/hierarchy1"/>
    <dgm:cxn modelId="{C8440986-66B4-4C1E-92CE-AE06BF5EDCBB}" type="presOf" srcId="{49C819F8-2D04-4767-9201-3569165046EC}" destId="{A7138591-80E5-4E5D-A5F3-3CD225EBB04D}" srcOrd="0" destOrd="0" presId="urn:microsoft.com/office/officeart/2005/8/layout/hierarchy1"/>
    <dgm:cxn modelId="{172C7788-F3F1-40B6-9DFF-F702C20A5607}" type="presOf" srcId="{314D7754-67F8-499C-A622-5498F20394FC}" destId="{0A020B51-DE60-49DD-B96E-48468793C7E9}" srcOrd="0" destOrd="0" presId="urn:microsoft.com/office/officeart/2005/8/layout/hierarchy1"/>
    <dgm:cxn modelId="{00D1B58E-EF26-415C-90C7-3278E4723BA8}" srcId="{4B545689-0A32-452F-BBC2-F03A5FE4077F}" destId="{744B62DC-4E65-43DC-81B2-EB27B781C3D4}" srcOrd="0" destOrd="0" parTransId="{BA31E1DE-2452-4262-9167-DA6E3C51CA1D}" sibTransId="{2585E2A0-B7E6-44F4-91CF-8322978C2A29}"/>
    <dgm:cxn modelId="{D741A2B4-D108-465F-B976-DACFEAD08B94}" srcId="{5C034F6B-61BB-4A62-8A39-DEC0C0F3D666}" destId="{4B545689-0A32-452F-BBC2-F03A5FE4077F}" srcOrd="3" destOrd="0" parTransId="{B1535216-20B4-4328-9A98-C7E8DD72C0C8}" sibTransId="{0A7BCDAD-6DE9-4BD6-A60D-6282F7DF6310}"/>
    <dgm:cxn modelId="{92B963C2-BB7B-443E-9188-413A8AFEBCD9}" type="presOf" srcId="{232F590C-F5B2-4DCD-8962-C26590D3AB47}" destId="{AE1F7963-763D-432C-828F-050E442AB78F}" srcOrd="0" destOrd="0" presId="urn:microsoft.com/office/officeart/2005/8/layout/hierarchy1"/>
    <dgm:cxn modelId="{6C166CD2-A7BD-44AC-AC9E-4CFB69ECC9FA}" type="presOf" srcId="{D7BC4E35-D12B-42C4-816D-57E97EA08732}" destId="{C8070123-10C2-428D-BF13-A772E6F44B9A}" srcOrd="0" destOrd="0" presId="urn:microsoft.com/office/officeart/2005/8/layout/hierarchy1"/>
    <dgm:cxn modelId="{D8490ADE-9523-4789-A3DB-1D84AB055DB2}" srcId="{1F97381D-DEE6-4AA9-A569-4556883C2F54}" destId="{314D7754-67F8-499C-A622-5498F20394FC}" srcOrd="0" destOrd="0" parTransId="{A073E27D-76E9-4E4E-9B20-A0E0243531D9}" sibTransId="{2C5DBCFE-C9C3-41CF-8BBE-2961236C01A7}"/>
    <dgm:cxn modelId="{10AB03E1-7CD0-4C32-91C7-4AA1A7C73809}" type="presOf" srcId="{A073E27D-76E9-4E4E-9B20-A0E0243531D9}" destId="{EE8D7986-4C89-4AC1-B5AD-35B35253D1E5}" srcOrd="0" destOrd="0" presId="urn:microsoft.com/office/officeart/2005/8/layout/hierarchy1"/>
    <dgm:cxn modelId="{FE4EDEEB-3FF0-4A26-A9AD-AAE3F2469979}" type="presOf" srcId="{5C034F6B-61BB-4A62-8A39-DEC0C0F3D666}" destId="{DF8D3F1C-59CB-4971-9419-68577D08642D}" srcOrd="0" destOrd="0" presId="urn:microsoft.com/office/officeart/2005/8/layout/hierarchy1"/>
    <dgm:cxn modelId="{83337EEF-1846-4EAE-873D-408B95B4BE1A}" srcId="{B1812310-2440-49C7-8CE3-D4358C03350D}" destId="{232F590C-F5B2-4DCD-8962-C26590D3AB47}" srcOrd="0" destOrd="0" parTransId="{A59C3586-8E81-4C55-BAFC-FC8FC88FDD48}" sibTransId="{965DCDA8-2B96-43B9-AB6B-A2A8702CCBD9}"/>
    <dgm:cxn modelId="{55DBB0F1-E8AB-47FB-9393-9A98D3468C0E}" srcId="{5C034F6B-61BB-4A62-8A39-DEC0C0F3D666}" destId="{920192DF-1FEA-47D4-9276-54FB6DD92265}" srcOrd="4" destOrd="0" parTransId="{3A36E0D9-9C87-4E9C-883D-54FE6D2240C5}" sibTransId="{D4310C97-1578-48D4-8209-63B686B46430}"/>
    <dgm:cxn modelId="{B35BD0F1-845B-4187-8760-0765204C11AA}" type="presOf" srcId="{920192DF-1FEA-47D4-9276-54FB6DD92265}" destId="{D96C8D4F-7758-444B-B8ED-6D7C7D10CAA9}" srcOrd="0" destOrd="0" presId="urn:microsoft.com/office/officeart/2005/8/layout/hierarchy1"/>
    <dgm:cxn modelId="{481036FA-70D8-4527-8408-165399FA4DBC}" type="presOf" srcId="{1F97381D-DEE6-4AA9-A569-4556883C2F54}" destId="{81C2F39C-7864-47C6-8843-C57981A40A50}" srcOrd="0" destOrd="0" presId="urn:microsoft.com/office/officeart/2005/8/layout/hierarchy1"/>
    <dgm:cxn modelId="{C5A562FC-C5CC-4BEB-9F5A-4D3F15C25A5A}" srcId="{5C034F6B-61BB-4A62-8A39-DEC0C0F3D666}" destId="{1F97381D-DEE6-4AA9-A569-4556883C2F54}" srcOrd="0" destOrd="0" parTransId="{A0A94FF6-86EB-4CA4-BAC8-FA57E4B39222}" sibTransId="{EB16A2E5-4A3A-4068-8BD1-E71848D4BED9}"/>
    <dgm:cxn modelId="{EAFEC8B7-9DF4-42E3-A433-17287471D166}" type="presParOf" srcId="{C8070123-10C2-428D-BF13-A772E6F44B9A}" destId="{24FD4AC0-4F33-461F-A479-17256096CDDD}" srcOrd="0" destOrd="0" presId="urn:microsoft.com/office/officeart/2005/8/layout/hierarchy1"/>
    <dgm:cxn modelId="{0E2C4D9E-5295-4E79-9BD1-5A06F4D7EA61}" type="presParOf" srcId="{24FD4AC0-4F33-461F-A479-17256096CDDD}" destId="{4BF8CC90-C0F1-4E96-9CA8-6572DDE748C4}" srcOrd="0" destOrd="0" presId="urn:microsoft.com/office/officeart/2005/8/layout/hierarchy1"/>
    <dgm:cxn modelId="{01A4F2FC-DAA7-49FD-BE70-EFDEB654C9B5}" type="presParOf" srcId="{4BF8CC90-C0F1-4E96-9CA8-6572DDE748C4}" destId="{FEBAB4E0-7A98-4E41-98C0-299B37AE1F87}" srcOrd="0" destOrd="0" presId="urn:microsoft.com/office/officeart/2005/8/layout/hierarchy1"/>
    <dgm:cxn modelId="{BF94B28F-B344-4E05-8092-438F20110AF5}" type="presParOf" srcId="{4BF8CC90-C0F1-4E96-9CA8-6572DDE748C4}" destId="{DF8D3F1C-59CB-4971-9419-68577D08642D}" srcOrd="1" destOrd="0" presId="urn:microsoft.com/office/officeart/2005/8/layout/hierarchy1"/>
    <dgm:cxn modelId="{DEC7C15E-3348-4EAF-A7F5-3408B21A6D71}" type="presParOf" srcId="{24FD4AC0-4F33-461F-A479-17256096CDDD}" destId="{54518CFD-1804-41E3-A0BB-CFFC89804C6F}" srcOrd="1" destOrd="0" presId="urn:microsoft.com/office/officeart/2005/8/layout/hierarchy1"/>
    <dgm:cxn modelId="{CE76B00A-965A-4A37-AF8B-C4132F93CDEB}" type="presParOf" srcId="{54518CFD-1804-41E3-A0BB-CFFC89804C6F}" destId="{D759377D-9205-42BA-88ED-FEF9C7F9D0EE}" srcOrd="0" destOrd="0" presId="urn:microsoft.com/office/officeart/2005/8/layout/hierarchy1"/>
    <dgm:cxn modelId="{9674ADCF-055D-4DD2-8E1A-09326B5439D7}" type="presParOf" srcId="{54518CFD-1804-41E3-A0BB-CFFC89804C6F}" destId="{5EDE5D64-8F52-41DE-AFF5-39720975E897}" srcOrd="1" destOrd="0" presId="urn:microsoft.com/office/officeart/2005/8/layout/hierarchy1"/>
    <dgm:cxn modelId="{8FAE7C58-B088-480B-9174-B45B4922D253}" type="presParOf" srcId="{5EDE5D64-8F52-41DE-AFF5-39720975E897}" destId="{1D1A4441-377C-47FE-86FA-26E36B2C8958}" srcOrd="0" destOrd="0" presId="urn:microsoft.com/office/officeart/2005/8/layout/hierarchy1"/>
    <dgm:cxn modelId="{9456DDE0-5B2C-4EB9-B977-C3E83E4AF9EC}" type="presParOf" srcId="{1D1A4441-377C-47FE-86FA-26E36B2C8958}" destId="{468F08CE-CE55-4E3D-9446-295021EA3E6C}" srcOrd="0" destOrd="0" presId="urn:microsoft.com/office/officeart/2005/8/layout/hierarchy1"/>
    <dgm:cxn modelId="{2B93475A-1DB2-4DC6-9F6C-AA764D85AD4A}" type="presParOf" srcId="{1D1A4441-377C-47FE-86FA-26E36B2C8958}" destId="{81C2F39C-7864-47C6-8843-C57981A40A50}" srcOrd="1" destOrd="0" presId="urn:microsoft.com/office/officeart/2005/8/layout/hierarchy1"/>
    <dgm:cxn modelId="{11543F04-BE7F-4F9D-B6C4-C08A44BB1733}" type="presParOf" srcId="{5EDE5D64-8F52-41DE-AFF5-39720975E897}" destId="{0FBA0E67-5140-4A40-B093-CEC6378D8D8E}" srcOrd="1" destOrd="0" presId="urn:microsoft.com/office/officeart/2005/8/layout/hierarchy1"/>
    <dgm:cxn modelId="{E46C9C1B-EA93-400A-99DC-E74DDC79385A}" type="presParOf" srcId="{0FBA0E67-5140-4A40-B093-CEC6378D8D8E}" destId="{EE8D7986-4C89-4AC1-B5AD-35B35253D1E5}" srcOrd="0" destOrd="0" presId="urn:microsoft.com/office/officeart/2005/8/layout/hierarchy1"/>
    <dgm:cxn modelId="{8BBED8BB-32D2-41B5-AD58-4DA0DF0F7A66}" type="presParOf" srcId="{0FBA0E67-5140-4A40-B093-CEC6378D8D8E}" destId="{25D8EC68-E99E-4BF1-9026-EAC86FBCEBC2}" srcOrd="1" destOrd="0" presId="urn:microsoft.com/office/officeart/2005/8/layout/hierarchy1"/>
    <dgm:cxn modelId="{7B153D18-874A-42A7-B1DA-F74F62F90295}" type="presParOf" srcId="{25D8EC68-E99E-4BF1-9026-EAC86FBCEBC2}" destId="{FBD9D92E-F698-449C-A8BF-8644D82393A4}" srcOrd="0" destOrd="0" presId="urn:microsoft.com/office/officeart/2005/8/layout/hierarchy1"/>
    <dgm:cxn modelId="{DD024863-771F-4A48-89D0-D77FACF80552}" type="presParOf" srcId="{FBD9D92E-F698-449C-A8BF-8644D82393A4}" destId="{F83FCF42-A3C6-4FB8-BD89-733428C70E36}" srcOrd="0" destOrd="0" presId="urn:microsoft.com/office/officeart/2005/8/layout/hierarchy1"/>
    <dgm:cxn modelId="{8A6EF193-93F7-4AB1-B7B9-4D8BDE49BAB4}" type="presParOf" srcId="{FBD9D92E-F698-449C-A8BF-8644D82393A4}" destId="{0A020B51-DE60-49DD-B96E-48468793C7E9}" srcOrd="1" destOrd="0" presId="urn:microsoft.com/office/officeart/2005/8/layout/hierarchy1"/>
    <dgm:cxn modelId="{88A8A4D4-F1D6-4BD4-9427-E09AA3FCE4F2}" type="presParOf" srcId="{25D8EC68-E99E-4BF1-9026-EAC86FBCEBC2}" destId="{33D54E69-906E-4D1B-8E81-C2C7CDB57D36}" srcOrd="1" destOrd="0" presId="urn:microsoft.com/office/officeart/2005/8/layout/hierarchy1"/>
    <dgm:cxn modelId="{DC0D7BEB-D84D-4395-8233-EC1DBB78ADF6}" type="presParOf" srcId="{54518CFD-1804-41E3-A0BB-CFFC89804C6F}" destId="{D2DF73FC-85A7-403D-AA48-78D875C5C29D}" srcOrd="2" destOrd="0" presId="urn:microsoft.com/office/officeart/2005/8/layout/hierarchy1"/>
    <dgm:cxn modelId="{A810CB91-A86C-4D20-B9DB-04C22B8D2324}" type="presParOf" srcId="{54518CFD-1804-41E3-A0BB-CFFC89804C6F}" destId="{E6E2F95F-707C-41DD-BBC1-0810489B9BAD}" srcOrd="3" destOrd="0" presId="urn:microsoft.com/office/officeart/2005/8/layout/hierarchy1"/>
    <dgm:cxn modelId="{E9872AED-43CE-45B6-B767-5D78EA01DFF9}" type="presParOf" srcId="{E6E2F95F-707C-41DD-BBC1-0810489B9BAD}" destId="{3B44437B-0F8B-4F68-923A-B9BDCDBA0453}" srcOrd="0" destOrd="0" presId="urn:microsoft.com/office/officeart/2005/8/layout/hierarchy1"/>
    <dgm:cxn modelId="{BA45DD66-C320-4D2A-BA6B-6BCB60E32541}" type="presParOf" srcId="{3B44437B-0F8B-4F68-923A-B9BDCDBA0453}" destId="{8E22EC1B-49A6-4602-8742-DC7EDFB6ABFC}" srcOrd="0" destOrd="0" presId="urn:microsoft.com/office/officeart/2005/8/layout/hierarchy1"/>
    <dgm:cxn modelId="{747E9FC8-F6C5-47B8-A041-65FFE99D4E20}" type="presParOf" srcId="{3B44437B-0F8B-4F68-923A-B9BDCDBA0453}" destId="{398A409A-C016-4BC7-81E8-786042F1E4AA}" srcOrd="1" destOrd="0" presId="urn:microsoft.com/office/officeart/2005/8/layout/hierarchy1"/>
    <dgm:cxn modelId="{17F58882-6C3B-4F02-9CDE-A9DEFE652F44}" type="presParOf" srcId="{E6E2F95F-707C-41DD-BBC1-0810489B9BAD}" destId="{1E2AA9AA-181A-4A80-930A-F99C314CAA64}" srcOrd="1" destOrd="0" presId="urn:microsoft.com/office/officeart/2005/8/layout/hierarchy1"/>
    <dgm:cxn modelId="{131C7040-E0A4-44AA-BAD9-A7925C753F22}" type="presParOf" srcId="{1E2AA9AA-181A-4A80-930A-F99C314CAA64}" destId="{5349BC0E-1639-47E2-BB27-622E24EEDDC9}" srcOrd="0" destOrd="0" presId="urn:microsoft.com/office/officeart/2005/8/layout/hierarchy1"/>
    <dgm:cxn modelId="{C927CDE5-10F5-4BAE-95CC-7952F6A24EF9}" type="presParOf" srcId="{1E2AA9AA-181A-4A80-930A-F99C314CAA64}" destId="{99B941B1-B400-464C-94F9-8DFBF5BAB83A}" srcOrd="1" destOrd="0" presId="urn:microsoft.com/office/officeart/2005/8/layout/hierarchy1"/>
    <dgm:cxn modelId="{2BF9E599-9D7C-4BF6-9922-7D3BD27A670A}" type="presParOf" srcId="{99B941B1-B400-464C-94F9-8DFBF5BAB83A}" destId="{D225FA12-97F6-4AFC-A70D-55439A2698B3}" srcOrd="0" destOrd="0" presId="urn:microsoft.com/office/officeart/2005/8/layout/hierarchy1"/>
    <dgm:cxn modelId="{4F5C06E7-D3D4-4A70-8319-150C7A5D16A1}" type="presParOf" srcId="{D225FA12-97F6-4AFC-A70D-55439A2698B3}" destId="{331B2ED4-4125-46F8-B324-D28BF54734F8}" srcOrd="0" destOrd="0" presId="urn:microsoft.com/office/officeart/2005/8/layout/hierarchy1"/>
    <dgm:cxn modelId="{A1142FC1-F6A0-4DE6-95C7-8E2A63C33511}" type="presParOf" srcId="{D225FA12-97F6-4AFC-A70D-55439A2698B3}" destId="{A7138591-80E5-4E5D-A5F3-3CD225EBB04D}" srcOrd="1" destOrd="0" presId="urn:microsoft.com/office/officeart/2005/8/layout/hierarchy1"/>
    <dgm:cxn modelId="{092C30A5-F27E-41BA-9DFC-FF354C9940F4}" type="presParOf" srcId="{99B941B1-B400-464C-94F9-8DFBF5BAB83A}" destId="{D817152A-F15C-4986-8A2D-ACFA73213604}" srcOrd="1" destOrd="0" presId="urn:microsoft.com/office/officeart/2005/8/layout/hierarchy1"/>
    <dgm:cxn modelId="{F6410859-44AE-4ACD-8B0D-D8F37710BB84}" type="presParOf" srcId="{54518CFD-1804-41E3-A0BB-CFFC89804C6F}" destId="{4330224E-0F6C-49BC-A4E4-1B5D70E2AD89}" srcOrd="4" destOrd="0" presId="urn:microsoft.com/office/officeart/2005/8/layout/hierarchy1"/>
    <dgm:cxn modelId="{7BBEDC97-347B-46B9-85E4-F0F3F8505FA8}" type="presParOf" srcId="{54518CFD-1804-41E3-A0BB-CFFC89804C6F}" destId="{F6E6F855-30A7-4D99-97BA-8FE15D376AC1}" srcOrd="5" destOrd="0" presId="urn:microsoft.com/office/officeart/2005/8/layout/hierarchy1"/>
    <dgm:cxn modelId="{FA1D9C86-AAA0-47BD-AF3A-91BE44B3F1A6}" type="presParOf" srcId="{F6E6F855-30A7-4D99-97BA-8FE15D376AC1}" destId="{27C6E3AA-259B-42C1-ACCD-037D76B462FD}" srcOrd="0" destOrd="0" presId="urn:microsoft.com/office/officeart/2005/8/layout/hierarchy1"/>
    <dgm:cxn modelId="{E077FE44-BBFB-4089-90A2-1C86C53395A3}" type="presParOf" srcId="{27C6E3AA-259B-42C1-ACCD-037D76B462FD}" destId="{AB12F609-000C-4197-AEE4-B613CBF14844}" srcOrd="0" destOrd="0" presId="urn:microsoft.com/office/officeart/2005/8/layout/hierarchy1"/>
    <dgm:cxn modelId="{4AB23436-74F6-43B5-B740-12B3D517451F}" type="presParOf" srcId="{27C6E3AA-259B-42C1-ACCD-037D76B462FD}" destId="{6838E7B2-CA6D-4E00-854E-DA0A67E16535}" srcOrd="1" destOrd="0" presId="urn:microsoft.com/office/officeart/2005/8/layout/hierarchy1"/>
    <dgm:cxn modelId="{B6C8E070-2885-4384-8968-D2A1B4D9F68F}" type="presParOf" srcId="{F6E6F855-30A7-4D99-97BA-8FE15D376AC1}" destId="{91A88E39-36D0-4256-A581-1DC66C852F2C}" srcOrd="1" destOrd="0" presId="urn:microsoft.com/office/officeart/2005/8/layout/hierarchy1"/>
    <dgm:cxn modelId="{0A6C9CAA-07AD-44C1-9AF6-03F9B596485B}" type="presParOf" srcId="{91A88E39-36D0-4256-A581-1DC66C852F2C}" destId="{2860E76B-B287-4E03-B824-4102D35C7DE4}" srcOrd="0" destOrd="0" presId="urn:microsoft.com/office/officeart/2005/8/layout/hierarchy1"/>
    <dgm:cxn modelId="{FC652974-97B4-4B5F-A44F-7C04A8786CD2}" type="presParOf" srcId="{91A88E39-36D0-4256-A581-1DC66C852F2C}" destId="{6EEC3C67-196A-44B1-A265-5617C855C166}" srcOrd="1" destOrd="0" presId="urn:microsoft.com/office/officeart/2005/8/layout/hierarchy1"/>
    <dgm:cxn modelId="{D6104F25-30D9-4F09-81E0-3EC155527FAF}" type="presParOf" srcId="{6EEC3C67-196A-44B1-A265-5617C855C166}" destId="{DC05BD4A-C08B-466C-B1FF-F0032FDCFD28}" srcOrd="0" destOrd="0" presId="urn:microsoft.com/office/officeart/2005/8/layout/hierarchy1"/>
    <dgm:cxn modelId="{2D2BB0CC-D692-4462-97BE-6BB1A85D2E69}" type="presParOf" srcId="{DC05BD4A-C08B-466C-B1FF-F0032FDCFD28}" destId="{94E5D156-7C3E-4996-B107-C3E4A284AA84}" srcOrd="0" destOrd="0" presId="urn:microsoft.com/office/officeart/2005/8/layout/hierarchy1"/>
    <dgm:cxn modelId="{85A82BD0-525E-4120-848C-78DD257DE1BB}" type="presParOf" srcId="{DC05BD4A-C08B-466C-B1FF-F0032FDCFD28}" destId="{AE1F7963-763D-432C-828F-050E442AB78F}" srcOrd="1" destOrd="0" presId="urn:microsoft.com/office/officeart/2005/8/layout/hierarchy1"/>
    <dgm:cxn modelId="{636BC763-3193-4675-B03F-68CD77673038}" type="presParOf" srcId="{6EEC3C67-196A-44B1-A265-5617C855C166}" destId="{208E1489-A058-485E-ACE3-57691759D9B9}" srcOrd="1" destOrd="0" presId="urn:microsoft.com/office/officeart/2005/8/layout/hierarchy1"/>
    <dgm:cxn modelId="{B319BAFF-D2CA-4C16-AFAF-3F1F2691915E}" type="presParOf" srcId="{54518CFD-1804-41E3-A0BB-CFFC89804C6F}" destId="{5EFA53DE-1191-48CF-916F-02BCA543FED7}" srcOrd="6" destOrd="0" presId="urn:microsoft.com/office/officeart/2005/8/layout/hierarchy1"/>
    <dgm:cxn modelId="{ACC0A469-8032-4C03-92F1-971DFB934D24}" type="presParOf" srcId="{54518CFD-1804-41E3-A0BB-CFFC89804C6F}" destId="{39462492-A408-4DF9-B30A-E89501049D1E}" srcOrd="7" destOrd="0" presId="urn:microsoft.com/office/officeart/2005/8/layout/hierarchy1"/>
    <dgm:cxn modelId="{384D7DB2-2998-4054-A99C-0CC8642CC674}" type="presParOf" srcId="{39462492-A408-4DF9-B30A-E89501049D1E}" destId="{62F56C78-096D-4EE9-8F47-6B75AB4072B3}" srcOrd="0" destOrd="0" presId="urn:microsoft.com/office/officeart/2005/8/layout/hierarchy1"/>
    <dgm:cxn modelId="{38E82290-332E-410A-9C0F-8B3FBDDAEEFE}" type="presParOf" srcId="{62F56C78-096D-4EE9-8F47-6B75AB4072B3}" destId="{B2FFD7A3-BECA-47F5-A195-ADF1D02CE166}" srcOrd="0" destOrd="0" presId="urn:microsoft.com/office/officeart/2005/8/layout/hierarchy1"/>
    <dgm:cxn modelId="{23E37943-CA36-4123-87FD-4AC2F9C849A0}" type="presParOf" srcId="{62F56C78-096D-4EE9-8F47-6B75AB4072B3}" destId="{448729F9-C910-48B6-9AD8-1596BFB5FACF}" srcOrd="1" destOrd="0" presId="urn:microsoft.com/office/officeart/2005/8/layout/hierarchy1"/>
    <dgm:cxn modelId="{F7DC6EDF-77A2-4830-AAA1-C89217AD4004}" type="presParOf" srcId="{39462492-A408-4DF9-B30A-E89501049D1E}" destId="{4DE161DD-1949-4F81-BD40-FA8D9EB39D66}" srcOrd="1" destOrd="0" presId="urn:microsoft.com/office/officeart/2005/8/layout/hierarchy1"/>
    <dgm:cxn modelId="{FAA2045B-3C4A-4101-916D-0DB9560C4A98}" type="presParOf" srcId="{4DE161DD-1949-4F81-BD40-FA8D9EB39D66}" destId="{EFC12922-BD13-4288-A7C5-9B4CE4FE39AA}" srcOrd="0" destOrd="0" presId="urn:microsoft.com/office/officeart/2005/8/layout/hierarchy1"/>
    <dgm:cxn modelId="{6079A2A3-7B4E-497B-A381-E93FD0617E39}" type="presParOf" srcId="{4DE161DD-1949-4F81-BD40-FA8D9EB39D66}" destId="{558DDE92-DAAF-4CA8-9F92-ACB46AA73186}" srcOrd="1" destOrd="0" presId="urn:microsoft.com/office/officeart/2005/8/layout/hierarchy1"/>
    <dgm:cxn modelId="{A93C3A3C-C922-47E0-B41A-2420ACDDBBE0}" type="presParOf" srcId="{558DDE92-DAAF-4CA8-9F92-ACB46AA73186}" destId="{04B6FFF4-B9D5-49FB-B279-EA2551945ECF}" srcOrd="0" destOrd="0" presId="urn:microsoft.com/office/officeart/2005/8/layout/hierarchy1"/>
    <dgm:cxn modelId="{A7DADC96-B132-4D54-A2B7-CF8C7CFCC8B7}" type="presParOf" srcId="{04B6FFF4-B9D5-49FB-B279-EA2551945ECF}" destId="{614BF747-0028-455E-9D13-CD98D5341A31}" srcOrd="0" destOrd="0" presId="urn:microsoft.com/office/officeart/2005/8/layout/hierarchy1"/>
    <dgm:cxn modelId="{A82A8C9D-B34E-42D2-961C-87E383B30889}" type="presParOf" srcId="{04B6FFF4-B9D5-49FB-B279-EA2551945ECF}" destId="{CD1CD93C-6B98-4C7B-B60C-204D1A63AF08}" srcOrd="1" destOrd="0" presId="urn:microsoft.com/office/officeart/2005/8/layout/hierarchy1"/>
    <dgm:cxn modelId="{7D816FF5-EF06-40D7-B55F-99DF067921FD}" type="presParOf" srcId="{558DDE92-DAAF-4CA8-9F92-ACB46AA73186}" destId="{AA2F67BB-D8DC-458A-A357-AE61AFC971A7}" srcOrd="1" destOrd="0" presId="urn:microsoft.com/office/officeart/2005/8/layout/hierarchy1"/>
    <dgm:cxn modelId="{F54FC3A6-4F06-4007-8DE3-4912B1D48761}" type="presParOf" srcId="{54518CFD-1804-41E3-A0BB-CFFC89804C6F}" destId="{1ACC4942-5BE0-4164-A0DE-E6895C7019E2}" srcOrd="8" destOrd="0" presId="urn:microsoft.com/office/officeart/2005/8/layout/hierarchy1"/>
    <dgm:cxn modelId="{8C9969A8-2518-4750-94A6-1C9832087394}" type="presParOf" srcId="{54518CFD-1804-41E3-A0BB-CFFC89804C6F}" destId="{4E7DCD59-4E84-4E85-AA42-E5053B9B7D48}" srcOrd="9" destOrd="0" presId="urn:microsoft.com/office/officeart/2005/8/layout/hierarchy1"/>
    <dgm:cxn modelId="{793CAC95-E3EF-42F4-B4EB-74F1D6815D04}" type="presParOf" srcId="{4E7DCD59-4E84-4E85-AA42-E5053B9B7D48}" destId="{752E1610-D9AB-497A-BB38-58BEA4DC1CF0}" srcOrd="0" destOrd="0" presId="urn:microsoft.com/office/officeart/2005/8/layout/hierarchy1"/>
    <dgm:cxn modelId="{70C3C303-63B5-4262-BF83-0B614A05827B}" type="presParOf" srcId="{752E1610-D9AB-497A-BB38-58BEA4DC1CF0}" destId="{2A30D39D-9FCE-4004-B7DE-82F73DEC44DF}" srcOrd="0" destOrd="0" presId="urn:microsoft.com/office/officeart/2005/8/layout/hierarchy1"/>
    <dgm:cxn modelId="{566C015B-91A3-4D24-AAB2-7CA9C53DA3C2}" type="presParOf" srcId="{752E1610-D9AB-497A-BB38-58BEA4DC1CF0}" destId="{D96C8D4F-7758-444B-B8ED-6D7C7D10CAA9}" srcOrd="1" destOrd="0" presId="urn:microsoft.com/office/officeart/2005/8/layout/hierarchy1"/>
    <dgm:cxn modelId="{A55929F8-35BD-4CE4-88C3-1FBE124322D8}" type="presParOf" srcId="{4E7DCD59-4E84-4E85-AA42-E5053B9B7D48}" destId="{757C3E97-9403-49B6-8851-F7D8BF0D0D10}" srcOrd="1" destOrd="0" presId="urn:microsoft.com/office/officeart/2005/8/layout/hierarchy1"/>
    <dgm:cxn modelId="{3D853873-B2E5-4996-AA0E-0C857CC06DD2}" type="presParOf" srcId="{757C3E97-9403-49B6-8851-F7D8BF0D0D10}" destId="{71ED54E8-6C15-4061-ACE1-A265EAE15D18}" srcOrd="0" destOrd="0" presId="urn:microsoft.com/office/officeart/2005/8/layout/hierarchy1"/>
    <dgm:cxn modelId="{493E74D1-DDC4-4AE4-8F20-B1C04E28B9BF}" type="presParOf" srcId="{757C3E97-9403-49B6-8851-F7D8BF0D0D10}" destId="{64D608AB-F395-49B3-A791-B17C04716C10}" srcOrd="1" destOrd="0" presId="urn:microsoft.com/office/officeart/2005/8/layout/hierarchy1"/>
    <dgm:cxn modelId="{EDE0D797-EC91-4215-93B9-EB283F3561C6}" type="presParOf" srcId="{64D608AB-F395-49B3-A791-B17C04716C10}" destId="{67AE6A3B-B7B9-4633-8625-3C1C1ACC8A20}" srcOrd="0" destOrd="0" presId="urn:microsoft.com/office/officeart/2005/8/layout/hierarchy1"/>
    <dgm:cxn modelId="{A95D4700-8AC2-4392-9ED0-8D617DCE6F08}" type="presParOf" srcId="{67AE6A3B-B7B9-4633-8625-3C1C1ACC8A20}" destId="{0AEDEAD8-9221-4D50-8736-16FB02A61272}" srcOrd="0" destOrd="0" presId="urn:microsoft.com/office/officeart/2005/8/layout/hierarchy1"/>
    <dgm:cxn modelId="{82C1478C-3CA0-4425-B8F5-E29A64006E55}" type="presParOf" srcId="{67AE6A3B-B7B9-4633-8625-3C1C1ACC8A20}" destId="{83444CAB-0C56-4D87-AF9C-6AA5EF7DD286}" srcOrd="1" destOrd="0" presId="urn:microsoft.com/office/officeart/2005/8/layout/hierarchy1"/>
    <dgm:cxn modelId="{0CC0A0B7-D5CF-48E3-9C27-C789C99F5A06}" type="presParOf" srcId="{64D608AB-F395-49B3-A791-B17C04716C10}" destId="{8CD70D82-562B-4B24-B07D-F0E87DA6D4F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46866C-F668-46A1-AEE4-814CEE7AC1F9}"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el-GR"/>
        </a:p>
      </dgm:t>
    </dgm:pt>
    <dgm:pt modelId="{5B973889-7173-40D7-9D0C-41AFA445B77F}">
      <dgm:prSet phldrT="[Κείμενο]" custT="1">
        <dgm:style>
          <a:lnRef idx="1">
            <a:schemeClr val="accent1"/>
          </a:lnRef>
          <a:fillRef idx="2">
            <a:schemeClr val="accent1"/>
          </a:fillRef>
          <a:effectRef idx="1">
            <a:schemeClr val="accent1"/>
          </a:effectRef>
          <a:fontRef idx="minor">
            <a:schemeClr val="dk1"/>
          </a:fontRef>
        </dgm:style>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50000" r="50000" b="50000"/>
          </a:path>
          <a:tileRect/>
        </a:gradFill>
      </dgm:spPr>
      <dgm:t>
        <a:bodyPr/>
        <a:lstStyle/>
        <a:p>
          <a:r>
            <a:rPr lang="el-GR" sz="2300" b="1" dirty="0">
              <a:latin typeface="+mn-lt"/>
            </a:rPr>
            <a:t>Περιορισμοί έρευνας</a:t>
          </a:r>
        </a:p>
      </dgm:t>
    </dgm:pt>
    <dgm:pt modelId="{C4E0243E-F4FE-483A-A13C-59ED4E07A2DF}" type="parTrans" cxnId="{B8193573-C27A-43F0-AE2D-5794043C8C2B}">
      <dgm:prSet/>
      <dgm:spPr/>
      <dgm:t>
        <a:bodyPr/>
        <a:lstStyle/>
        <a:p>
          <a:endParaRPr lang="el-GR"/>
        </a:p>
      </dgm:t>
    </dgm:pt>
    <dgm:pt modelId="{EB7FD1E9-E9C7-40AC-8AB3-B6FE08C3012D}" type="sibTrans" cxnId="{B8193573-C27A-43F0-AE2D-5794043C8C2B}">
      <dgm:prSet/>
      <dgm:spPr/>
      <dgm:t>
        <a:bodyPr/>
        <a:lstStyle/>
        <a:p>
          <a:endParaRPr lang="el-GR"/>
        </a:p>
      </dgm:t>
    </dgm:pt>
    <dgm:pt modelId="{FBD27EC2-EF38-48CB-82F8-3514D769ED61}">
      <dgm:prSet phldrT="[Κείμενο]"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l-GR" sz="2000" b="1" dirty="0">
              <a:latin typeface="+mn-lt"/>
            </a:rPr>
            <a:t>Δείγμα ευκολίας</a:t>
          </a:r>
        </a:p>
      </dgm:t>
    </dgm:pt>
    <dgm:pt modelId="{105F0E2F-32C5-4E1C-943A-3615AD81D8A6}" type="parTrans" cxnId="{BE4F9877-99CD-40F6-B4C6-D10478E03393}">
      <dgm:prSet>
        <dgm:style>
          <a:lnRef idx="0">
            <a:schemeClr val="accent5"/>
          </a:lnRef>
          <a:fillRef idx="3">
            <a:schemeClr val="accent5"/>
          </a:fillRef>
          <a:effectRef idx="3">
            <a:schemeClr val="accent5"/>
          </a:effectRef>
          <a:fontRef idx="minor">
            <a:schemeClr val="lt1"/>
          </a:fontRef>
        </dgm:style>
      </dgm:prSet>
      <dgm:spPr/>
      <dgm:t>
        <a:bodyPr/>
        <a:lstStyle/>
        <a:p>
          <a:endParaRPr lang="el-GR"/>
        </a:p>
      </dgm:t>
    </dgm:pt>
    <dgm:pt modelId="{2F1B82F9-C2DF-4B4B-AB52-291BB09063B3}" type="sibTrans" cxnId="{BE4F9877-99CD-40F6-B4C6-D10478E03393}">
      <dgm:prSet/>
      <dgm:spPr/>
      <dgm:t>
        <a:bodyPr/>
        <a:lstStyle/>
        <a:p>
          <a:endParaRPr lang="el-GR"/>
        </a:p>
      </dgm:t>
    </dgm:pt>
    <dgm:pt modelId="{5A6F0EB6-79A5-4144-8590-BA6C46AD4842}">
      <dgm:prSet phldrT="[Κείμενο]"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l-GR" sz="2000" b="1" dirty="0">
              <a:latin typeface="+mn-lt"/>
            </a:rPr>
            <a:t>Μη γενικεύσιμα συμπεράσματα</a:t>
          </a:r>
        </a:p>
      </dgm:t>
    </dgm:pt>
    <dgm:pt modelId="{26C3BA18-0C8F-46A9-9D14-02E80D6034C0}" type="parTrans" cxnId="{82F754CF-553F-4F29-9A25-C808C39A31A4}">
      <dgm:prSet>
        <dgm:style>
          <a:lnRef idx="0">
            <a:schemeClr val="accent5"/>
          </a:lnRef>
          <a:fillRef idx="3">
            <a:schemeClr val="accent5"/>
          </a:fillRef>
          <a:effectRef idx="3">
            <a:schemeClr val="accent5"/>
          </a:effectRef>
          <a:fontRef idx="minor">
            <a:schemeClr val="lt1"/>
          </a:fontRef>
        </dgm:style>
      </dgm:prSet>
      <dgm:spPr/>
      <dgm:t>
        <a:bodyPr/>
        <a:lstStyle/>
        <a:p>
          <a:endParaRPr lang="el-GR"/>
        </a:p>
      </dgm:t>
    </dgm:pt>
    <dgm:pt modelId="{80729C1E-1315-4E7D-9484-BDF0C7C3AAD1}" type="sibTrans" cxnId="{82F754CF-553F-4F29-9A25-C808C39A31A4}">
      <dgm:prSet/>
      <dgm:spPr/>
      <dgm:t>
        <a:bodyPr/>
        <a:lstStyle/>
        <a:p>
          <a:endParaRPr lang="el-GR"/>
        </a:p>
      </dgm:t>
    </dgm:pt>
    <dgm:pt modelId="{63E305B1-37EE-4280-84CC-5FEBDA106A55}">
      <dgm:prSet phldrT="[Κείμενο]"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el-GR" sz="2000" b="1" dirty="0">
              <a:latin typeface="+mn-lt"/>
            </a:rPr>
            <a:t>Μη εφαρμογή εκπαιδευτικής παρέμβασης</a:t>
          </a:r>
        </a:p>
      </dgm:t>
    </dgm:pt>
    <dgm:pt modelId="{58F62638-8947-412A-A279-DF34938462F1}" type="parTrans" cxnId="{07686637-BE51-4284-AEA6-17910705B6E3}">
      <dgm:prSet>
        <dgm:style>
          <a:lnRef idx="0">
            <a:schemeClr val="accent5"/>
          </a:lnRef>
          <a:fillRef idx="3">
            <a:schemeClr val="accent5"/>
          </a:fillRef>
          <a:effectRef idx="3">
            <a:schemeClr val="accent5"/>
          </a:effectRef>
          <a:fontRef idx="minor">
            <a:schemeClr val="lt1"/>
          </a:fontRef>
        </dgm:style>
      </dgm:prSet>
      <dgm:spPr/>
      <dgm:t>
        <a:bodyPr/>
        <a:lstStyle/>
        <a:p>
          <a:endParaRPr lang="el-GR"/>
        </a:p>
      </dgm:t>
    </dgm:pt>
    <dgm:pt modelId="{20103376-3B22-420B-9A86-D858D1645236}" type="sibTrans" cxnId="{07686637-BE51-4284-AEA6-17910705B6E3}">
      <dgm:prSet/>
      <dgm:spPr/>
      <dgm:t>
        <a:bodyPr/>
        <a:lstStyle/>
        <a:p>
          <a:endParaRPr lang="el-GR"/>
        </a:p>
      </dgm:t>
    </dgm:pt>
    <dgm:pt modelId="{A154D009-62C6-41CF-884F-B5699E1909CB}" type="pres">
      <dgm:prSet presAssocID="{9C46866C-F668-46A1-AEE4-814CEE7AC1F9}" presName="Name0" presStyleCnt="0">
        <dgm:presLayoutVars>
          <dgm:chMax val="1"/>
          <dgm:dir/>
          <dgm:animLvl val="ctr"/>
          <dgm:resizeHandles val="exact"/>
        </dgm:presLayoutVars>
      </dgm:prSet>
      <dgm:spPr/>
    </dgm:pt>
    <dgm:pt modelId="{BF7C8294-053B-423D-90AA-1FE40BD0F827}" type="pres">
      <dgm:prSet presAssocID="{5B973889-7173-40D7-9D0C-41AFA445B77F}" presName="centerShape" presStyleLbl="node0" presStyleIdx="0" presStyleCnt="1" custScaleX="158532" custScaleY="108085" custLinFactNeighborX="-4047" custLinFactNeighborY="-41864"/>
      <dgm:spPr/>
    </dgm:pt>
    <dgm:pt modelId="{68367743-72EC-4608-9BEE-DFBC354D0BD2}" type="pres">
      <dgm:prSet presAssocID="{105F0E2F-32C5-4E1C-943A-3615AD81D8A6}" presName="parTrans" presStyleLbl="sibTrans2D1" presStyleIdx="0" presStyleCnt="3" custScaleX="130693"/>
      <dgm:spPr/>
    </dgm:pt>
    <dgm:pt modelId="{8A4766D5-7D9E-409C-B565-FFE81F6B4628}" type="pres">
      <dgm:prSet presAssocID="{105F0E2F-32C5-4E1C-943A-3615AD81D8A6}" presName="connectorText" presStyleLbl="sibTrans2D1" presStyleIdx="0" presStyleCnt="3"/>
      <dgm:spPr/>
    </dgm:pt>
    <dgm:pt modelId="{DE77D585-7200-46C0-80AA-6F6E26FBABD1}" type="pres">
      <dgm:prSet presAssocID="{FBD27EC2-EF38-48CB-82F8-3514D769ED61}" presName="node" presStyleLbl="node1" presStyleIdx="0" presStyleCnt="3" custScaleX="138649" custScaleY="76831" custRadScaleRad="120952" custRadScaleInc="-151510">
        <dgm:presLayoutVars>
          <dgm:bulletEnabled val="1"/>
        </dgm:presLayoutVars>
      </dgm:prSet>
      <dgm:spPr/>
    </dgm:pt>
    <dgm:pt modelId="{88B47D06-67C0-42E5-8B86-1956800598EE}" type="pres">
      <dgm:prSet presAssocID="{26C3BA18-0C8F-46A9-9D14-02E80D6034C0}" presName="parTrans" presStyleLbl="sibTrans2D1" presStyleIdx="1" presStyleCnt="3" custScaleX="126769" custLinFactNeighborX="11911" custLinFactNeighborY="8014"/>
      <dgm:spPr/>
    </dgm:pt>
    <dgm:pt modelId="{A849EB09-F63A-4ED2-8848-10E25465ABBA}" type="pres">
      <dgm:prSet presAssocID="{26C3BA18-0C8F-46A9-9D14-02E80D6034C0}" presName="connectorText" presStyleLbl="sibTrans2D1" presStyleIdx="1" presStyleCnt="3"/>
      <dgm:spPr/>
    </dgm:pt>
    <dgm:pt modelId="{D7B1F491-655D-4D26-A338-E0455FE388FD}" type="pres">
      <dgm:prSet presAssocID="{5A6F0EB6-79A5-4144-8590-BA6C46AD4842}" presName="node" presStyleLbl="node1" presStyleIdx="1" presStyleCnt="3" custScaleX="153545" custScaleY="75124" custRadScaleRad="29409" custRadScaleInc="100211">
        <dgm:presLayoutVars>
          <dgm:bulletEnabled val="1"/>
        </dgm:presLayoutVars>
      </dgm:prSet>
      <dgm:spPr/>
    </dgm:pt>
    <dgm:pt modelId="{C82CAF9E-8C9B-4B5F-90B2-802B875FEFD7}" type="pres">
      <dgm:prSet presAssocID="{58F62638-8947-412A-A279-DF34938462F1}" presName="parTrans" presStyleLbl="sibTrans2D1" presStyleIdx="2" presStyleCnt="3" custScaleX="105520"/>
      <dgm:spPr/>
    </dgm:pt>
    <dgm:pt modelId="{013B5398-1F4B-4193-A617-D0421E04BA6D}" type="pres">
      <dgm:prSet presAssocID="{58F62638-8947-412A-A279-DF34938462F1}" presName="connectorText" presStyleLbl="sibTrans2D1" presStyleIdx="2" presStyleCnt="3"/>
      <dgm:spPr/>
    </dgm:pt>
    <dgm:pt modelId="{7880243B-94AC-4D57-8512-764E00441D21}" type="pres">
      <dgm:prSet presAssocID="{63E305B1-37EE-4280-84CC-5FEBDA106A55}" presName="node" presStyleLbl="node1" presStyleIdx="2" presStyleCnt="3" custScaleX="146406" custScaleY="82524" custRadScaleRad="122364" custRadScaleInc="-246919">
        <dgm:presLayoutVars>
          <dgm:bulletEnabled val="1"/>
        </dgm:presLayoutVars>
      </dgm:prSet>
      <dgm:spPr/>
    </dgm:pt>
  </dgm:ptLst>
  <dgm:cxnLst>
    <dgm:cxn modelId="{AC87360A-9BE1-4860-A7EA-C174CB871761}" type="presOf" srcId="{58F62638-8947-412A-A279-DF34938462F1}" destId="{013B5398-1F4B-4193-A617-D0421E04BA6D}" srcOrd="1" destOrd="0" presId="urn:microsoft.com/office/officeart/2005/8/layout/radial5"/>
    <dgm:cxn modelId="{07686637-BE51-4284-AEA6-17910705B6E3}" srcId="{5B973889-7173-40D7-9D0C-41AFA445B77F}" destId="{63E305B1-37EE-4280-84CC-5FEBDA106A55}" srcOrd="2" destOrd="0" parTransId="{58F62638-8947-412A-A279-DF34938462F1}" sibTransId="{20103376-3B22-420B-9A86-D858D1645236}"/>
    <dgm:cxn modelId="{1F6F7537-DE82-4A1F-893D-67ECAE269B33}" type="presOf" srcId="{63E305B1-37EE-4280-84CC-5FEBDA106A55}" destId="{7880243B-94AC-4D57-8512-764E00441D21}" srcOrd="0" destOrd="0" presId="urn:microsoft.com/office/officeart/2005/8/layout/radial5"/>
    <dgm:cxn modelId="{9D16C337-9927-4151-BD70-819609D8F182}" type="presOf" srcId="{26C3BA18-0C8F-46A9-9D14-02E80D6034C0}" destId="{A849EB09-F63A-4ED2-8848-10E25465ABBA}" srcOrd="1" destOrd="0" presId="urn:microsoft.com/office/officeart/2005/8/layout/radial5"/>
    <dgm:cxn modelId="{6F089F5C-C34B-4846-915C-9970CC426B84}" type="presOf" srcId="{9C46866C-F668-46A1-AEE4-814CEE7AC1F9}" destId="{A154D009-62C6-41CF-884F-B5699E1909CB}" srcOrd="0" destOrd="0" presId="urn:microsoft.com/office/officeart/2005/8/layout/radial5"/>
    <dgm:cxn modelId="{6EDA9360-C823-4F48-9271-8A4A3BE7E642}" type="presOf" srcId="{FBD27EC2-EF38-48CB-82F8-3514D769ED61}" destId="{DE77D585-7200-46C0-80AA-6F6E26FBABD1}" srcOrd="0" destOrd="0" presId="urn:microsoft.com/office/officeart/2005/8/layout/radial5"/>
    <dgm:cxn modelId="{B8193573-C27A-43F0-AE2D-5794043C8C2B}" srcId="{9C46866C-F668-46A1-AEE4-814CEE7AC1F9}" destId="{5B973889-7173-40D7-9D0C-41AFA445B77F}" srcOrd="0" destOrd="0" parTransId="{C4E0243E-F4FE-483A-A13C-59ED4E07A2DF}" sibTransId="{EB7FD1E9-E9C7-40AC-8AB3-B6FE08C3012D}"/>
    <dgm:cxn modelId="{6BEF3D76-3F33-455C-9744-9387AB25941B}" type="presOf" srcId="{26C3BA18-0C8F-46A9-9D14-02E80D6034C0}" destId="{88B47D06-67C0-42E5-8B86-1956800598EE}" srcOrd="0" destOrd="0" presId="urn:microsoft.com/office/officeart/2005/8/layout/radial5"/>
    <dgm:cxn modelId="{BE4F9877-99CD-40F6-B4C6-D10478E03393}" srcId="{5B973889-7173-40D7-9D0C-41AFA445B77F}" destId="{FBD27EC2-EF38-48CB-82F8-3514D769ED61}" srcOrd="0" destOrd="0" parTransId="{105F0E2F-32C5-4E1C-943A-3615AD81D8A6}" sibTransId="{2F1B82F9-C2DF-4B4B-AB52-291BB09063B3}"/>
    <dgm:cxn modelId="{D9E1C9AC-5F3B-4C29-B1AE-98024E00D45A}" type="presOf" srcId="{5B973889-7173-40D7-9D0C-41AFA445B77F}" destId="{BF7C8294-053B-423D-90AA-1FE40BD0F827}" srcOrd="0" destOrd="0" presId="urn:microsoft.com/office/officeart/2005/8/layout/radial5"/>
    <dgm:cxn modelId="{DF3740B9-6344-43F8-8EF4-BCDC19286B7D}" type="presOf" srcId="{58F62638-8947-412A-A279-DF34938462F1}" destId="{C82CAF9E-8C9B-4B5F-90B2-802B875FEFD7}" srcOrd="0" destOrd="0" presId="urn:microsoft.com/office/officeart/2005/8/layout/radial5"/>
    <dgm:cxn modelId="{82F754CF-553F-4F29-9A25-C808C39A31A4}" srcId="{5B973889-7173-40D7-9D0C-41AFA445B77F}" destId="{5A6F0EB6-79A5-4144-8590-BA6C46AD4842}" srcOrd="1" destOrd="0" parTransId="{26C3BA18-0C8F-46A9-9D14-02E80D6034C0}" sibTransId="{80729C1E-1315-4E7D-9484-BDF0C7C3AAD1}"/>
    <dgm:cxn modelId="{420B9ED5-11BB-4949-A7B7-DB481A491D4B}" type="presOf" srcId="{105F0E2F-32C5-4E1C-943A-3615AD81D8A6}" destId="{68367743-72EC-4608-9BEE-DFBC354D0BD2}" srcOrd="0" destOrd="0" presId="urn:microsoft.com/office/officeart/2005/8/layout/radial5"/>
    <dgm:cxn modelId="{D8D2BBD7-CE31-46D0-9D12-BF4CBC8F46BF}" type="presOf" srcId="{105F0E2F-32C5-4E1C-943A-3615AD81D8A6}" destId="{8A4766D5-7D9E-409C-B565-FFE81F6B4628}" srcOrd="1" destOrd="0" presId="urn:microsoft.com/office/officeart/2005/8/layout/radial5"/>
    <dgm:cxn modelId="{5602BDF8-56A6-4635-ACB8-EF20F0AD1B74}" type="presOf" srcId="{5A6F0EB6-79A5-4144-8590-BA6C46AD4842}" destId="{D7B1F491-655D-4D26-A338-E0455FE388FD}" srcOrd="0" destOrd="0" presId="urn:microsoft.com/office/officeart/2005/8/layout/radial5"/>
    <dgm:cxn modelId="{9AE23951-0DD8-4B70-AE9D-A6CB19D550F9}" type="presParOf" srcId="{A154D009-62C6-41CF-884F-B5699E1909CB}" destId="{BF7C8294-053B-423D-90AA-1FE40BD0F827}" srcOrd="0" destOrd="0" presId="urn:microsoft.com/office/officeart/2005/8/layout/radial5"/>
    <dgm:cxn modelId="{FDBF2514-E310-43A5-B928-70B59A4775EB}" type="presParOf" srcId="{A154D009-62C6-41CF-884F-B5699E1909CB}" destId="{68367743-72EC-4608-9BEE-DFBC354D0BD2}" srcOrd="1" destOrd="0" presId="urn:microsoft.com/office/officeart/2005/8/layout/radial5"/>
    <dgm:cxn modelId="{A4F65FA0-21C2-4147-A07E-F0722D34B38B}" type="presParOf" srcId="{68367743-72EC-4608-9BEE-DFBC354D0BD2}" destId="{8A4766D5-7D9E-409C-B565-FFE81F6B4628}" srcOrd="0" destOrd="0" presId="urn:microsoft.com/office/officeart/2005/8/layout/radial5"/>
    <dgm:cxn modelId="{D885D260-B69E-410F-AD5F-FBEC8FA34475}" type="presParOf" srcId="{A154D009-62C6-41CF-884F-B5699E1909CB}" destId="{DE77D585-7200-46C0-80AA-6F6E26FBABD1}" srcOrd="2" destOrd="0" presId="urn:microsoft.com/office/officeart/2005/8/layout/radial5"/>
    <dgm:cxn modelId="{F4B2BC9C-CCF7-4240-9255-01731A1A4BCF}" type="presParOf" srcId="{A154D009-62C6-41CF-884F-B5699E1909CB}" destId="{88B47D06-67C0-42E5-8B86-1956800598EE}" srcOrd="3" destOrd="0" presId="urn:microsoft.com/office/officeart/2005/8/layout/radial5"/>
    <dgm:cxn modelId="{B341A083-2A97-4CE1-9F34-3075C1C969DF}" type="presParOf" srcId="{88B47D06-67C0-42E5-8B86-1956800598EE}" destId="{A849EB09-F63A-4ED2-8848-10E25465ABBA}" srcOrd="0" destOrd="0" presId="urn:microsoft.com/office/officeart/2005/8/layout/radial5"/>
    <dgm:cxn modelId="{946E6C1D-8290-40ED-A623-8176B2691D4B}" type="presParOf" srcId="{A154D009-62C6-41CF-884F-B5699E1909CB}" destId="{D7B1F491-655D-4D26-A338-E0455FE388FD}" srcOrd="4" destOrd="0" presId="urn:microsoft.com/office/officeart/2005/8/layout/radial5"/>
    <dgm:cxn modelId="{05F78881-2A85-47BD-820A-0A295BDF2502}" type="presParOf" srcId="{A154D009-62C6-41CF-884F-B5699E1909CB}" destId="{C82CAF9E-8C9B-4B5F-90B2-802B875FEFD7}" srcOrd="5" destOrd="0" presId="urn:microsoft.com/office/officeart/2005/8/layout/radial5"/>
    <dgm:cxn modelId="{EC267614-E517-431A-B24C-DDA734589508}" type="presParOf" srcId="{C82CAF9E-8C9B-4B5F-90B2-802B875FEFD7}" destId="{013B5398-1F4B-4193-A617-D0421E04BA6D}" srcOrd="0" destOrd="0" presId="urn:microsoft.com/office/officeart/2005/8/layout/radial5"/>
    <dgm:cxn modelId="{C300CB60-0A62-40E3-959E-6415B04CF606}" type="presParOf" srcId="{A154D009-62C6-41CF-884F-B5699E1909CB}" destId="{7880243B-94AC-4D57-8512-764E00441D21}" srcOrd="6" destOrd="0" presId="urn:microsoft.com/office/officeart/2005/8/layout/radial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B3518E-3C19-4DEC-9E64-8C30F8E18ABE}"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el-GR"/>
        </a:p>
      </dgm:t>
    </dgm:pt>
    <dgm:pt modelId="{FD2CB9BA-3A1B-4EEB-AB0E-7630B031E56D}">
      <dgm:prSet phldrT="[Κείμενο]"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l"/>
          <a:endParaRPr lang="el-GR" sz="3000" b="1" i="1" u="none" dirty="0"/>
        </a:p>
      </dgm:t>
    </dgm:pt>
    <dgm:pt modelId="{15B7E992-491B-47D0-90AF-0A6B3FD720F1}" type="parTrans" cxnId="{50DB51FE-B7FE-4B6E-92CB-62707B1C5453}">
      <dgm:prSet/>
      <dgm:spPr/>
      <dgm:t>
        <a:bodyPr/>
        <a:lstStyle/>
        <a:p>
          <a:endParaRPr lang="el-GR"/>
        </a:p>
      </dgm:t>
    </dgm:pt>
    <dgm:pt modelId="{337F0C37-E145-4999-9AF5-B45333110131}" type="sibTrans" cxnId="{50DB51FE-B7FE-4B6E-92CB-62707B1C5453}">
      <dgm:prSet/>
      <dgm:spPr>
        <a:ln>
          <a:solidFill>
            <a:srgbClr val="931B1B">
              <a:alpha val="90000"/>
            </a:srgbClr>
          </a:solidFill>
        </a:ln>
      </dgm:spPr>
      <dgm:t>
        <a:bodyPr/>
        <a:lstStyle/>
        <a:p>
          <a:endParaRPr lang="el-GR"/>
        </a:p>
      </dgm:t>
    </dgm:pt>
    <dgm:pt modelId="{72AFB305-9932-44CD-9082-908D7A3D19E3}">
      <dgm:prSet phldrT="[Κείμενο]" custT="1"/>
      <dgm:spPr>
        <a:solidFill>
          <a:schemeClr val="tx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l"/>
          <a:endParaRPr lang="el-GR" sz="2000" dirty="0">
            <a:latin typeface="+mn-lt"/>
          </a:endParaRPr>
        </a:p>
      </dgm:t>
    </dgm:pt>
    <dgm:pt modelId="{F74709E1-0343-4598-A579-CA9E495B1CFC}" type="parTrans" cxnId="{C1CC2D87-7E99-478B-82D8-BCA4B903F5A2}">
      <dgm:prSet/>
      <dgm:spPr/>
      <dgm:t>
        <a:bodyPr/>
        <a:lstStyle/>
        <a:p>
          <a:endParaRPr lang="el-GR"/>
        </a:p>
      </dgm:t>
    </dgm:pt>
    <dgm:pt modelId="{46E9F2AA-E52E-454C-BEF1-5461D2BCE302}" type="sibTrans" cxnId="{C1CC2D87-7E99-478B-82D8-BCA4B903F5A2}">
      <dgm:prSet/>
      <dgm:spPr>
        <a:solidFill>
          <a:schemeClr val="accent3">
            <a:lumMod val="20000"/>
            <a:lumOff val="80000"/>
            <a:alpha val="90000"/>
          </a:schemeClr>
        </a:solidFill>
        <a:ln>
          <a:solidFill>
            <a:srgbClr val="931B1B">
              <a:alpha val="90000"/>
            </a:srgbClr>
          </a:solidFill>
        </a:ln>
      </dgm:spPr>
      <dgm:t>
        <a:bodyPr/>
        <a:lstStyle/>
        <a:p>
          <a:endParaRPr lang="el-GR"/>
        </a:p>
      </dgm:t>
    </dgm:pt>
    <dgm:pt modelId="{87716980-4FE7-49E3-913A-5CCE709AEB74}">
      <dgm:prSet phldrT="[Κείμενο]" custT="1"/>
      <dgm:spPr>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endParaRPr lang="el-GR" sz="2000" dirty="0">
            <a:latin typeface="+mn-lt"/>
          </a:endParaRPr>
        </a:p>
      </dgm:t>
    </dgm:pt>
    <dgm:pt modelId="{AB4D7FD8-B689-4DBE-882E-85C823D61CD5}" type="parTrans" cxnId="{97DF1C16-B990-4EE5-996A-4591574BEC8B}">
      <dgm:prSet/>
      <dgm:spPr/>
      <dgm:t>
        <a:bodyPr/>
        <a:lstStyle/>
        <a:p>
          <a:endParaRPr lang="el-GR"/>
        </a:p>
      </dgm:t>
    </dgm:pt>
    <dgm:pt modelId="{984D2FB9-580B-46AD-9849-B49AD90984BF}" type="sibTrans" cxnId="{97DF1C16-B990-4EE5-996A-4591574BEC8B}">
      <dgm:prSet/>
      <dgm:spPr/>
      <dgm:t>
        <a:bodyPr/>
        <a:lstStyle/>
        <a:p>
          <a:endParaRPr lang="el-GR"/>
        </a:p>
      </dgm:t>
    </dgm:pt>
    <dgm:pt modelId="{AE03583A-B2F4-4724-B176-35D09752C664}" type="pres">
      <dgm:prSet presAssocID="{7FB3518E-3C19-4DEC-9E64-8C30F8E18ABE}" presName="outerComposite" presStyleCnt="0">
        <dgm:presLayoutVars>
          <dgm:chMax val="5"/>
          <dgm:dir/>
          <dgm:resizeHandles val="exact"/>
        </dgm:presLayoutVars>
      </dgm:prSet>
      <dgm:spPr/>
    </dgm:pt>
    <dgm:pt modelId="{3EAA2412-FCD5-40D3-B892-5EC2C301E806}" type="pres">
      <dgm:prSet presAssocID="{7FB3518E-3C19-4DEC-9E64-8C30F8E18ABE}" presName="dummyMaxCanvas" presStyleCnt="0">
        <dgm:presLayoutVars/>
      </dgm:prSet>
      <dgm:spPr/>
    </dgm:pt>
    <dgm:pt modelId="{63AE1986-4218-4A29-AFF7-B34A1378B6F8}" type="pres">
      <dgm:prSet presAssocID="{7FB3518E-3C19-4DEC-9E64-8C30F8E18ABE}" presName="ThreeNodes_1" presStyleLbl="node1" presStyleIdx="0" presStyleCnt="3" custScaleX="112146" custLinFactNeighborX="-5302" custLinFactNeighborY="217">
        <dgm:presLayoutVars>
          <dgm:bulletEnabled val="1"/>
        </dgm:presLayoutVars>
      </dgm:prSet>
      <dgm:spPr/>
    </dgm:pt>
    <dgm:pt modelId="{6C61BD7D-04C3-46C3-A03F-87AEEA67C17F}" type="pres">
      <dgm:prSet presAssocID="{7FB3518E-3C19-4DEC-9E64-8C30F8E18ABE}" presName="ThreeNodes_2" presStyleLbl="node1" presStyleIdx="1" presStyleCnt="3" custScaleX="117647" custScaleY="124434" custLinFactNeighborX="2066" custLinFactNeighborY="163">
        <dgm:presLayoutVars>
          <dgm:bulletEnabled val="1"/>
        </dgm:presLayoutVars>
      </dgm:prSet>
      <dgm:spPr/>
    </dgm:pt>
    <dgm:pt modelId="{B5090E7D-D1B4-4263-9D38-F3E324E6CE96}" type="pres">
      <dgm:prSet presAssocID="{7FB3518E-3C19-4DEC-9E64-8C30F8E18ABE}" presName="ThreeNodes_3" presStyleLbl="node1" presStyleIdx="2" presStyleCnt="3" custLinFactNeighborX="162" custLinFactNeighborY="13422">
        <dgm:presLayoutVars>
          <dgm:bulletEnabled val="1"/>
        </dgm:presLayoutVars>
      </dgm:prSet>
      <dgm:spPr/>
    </dgm:pt>
    <dgm:pt modelId="{ED33F266-3B9C-406A-A629-593C4F4C42D0}" type="pres">
      <dgm:prSet presAssocID="{7FB3518E-3C19-4DEC-9E64-8C30F8E18ABE}" presName="ThreeConn_1-2" presStyleLbl="fgAccFollowNode1" presStyleIdx="0" presStyleCnt="2" custScaleY="100000" custLinFactNeighborX="40083" custLinFactNeighborY="-24055">
        <dgm:presLayoutVars>
          <dgm:bulletEnabled val="1"/>
        </dgm:presLayoutVars>
      </dgm:prSet>
      <dgm:spPr/>
    </dgm:pt>
    <dgm:pt modelId="{0FF955D9-92F3-48E6-9106-755FAF128C02}" type="pres">
      <dgm:prSet presAssocID="{7FB3518E-3C19-4DEC-9E64-8C30F8E18ABE}" presName="ThreeConn_2-3" presStyleLbl="fgAccFollowNode1" presStyleIdx="1" presStyleCnt="2" custLinFactNeighborX="-6508" custLinFactNeighborY="-1687">
        <dgm:presLayoutVars>
          <dgm:bulletEnabled val="1"/>
        </dgm:presLayoutVars>
      </dgm:prSet>
      <dgm:spPr/>
    </dgm:pt>
    <dgm:pt modelId="{34E68EC1-277F-4238-82D6-6FA958A7EE88}" type="pres">
      <dgm:prSet presAssocID="{7FB3518E-3C19-4DEC-9E64-8C30F8E18ABE}" presName="ThreeNodes_1_text" presStyleLbl="node1" presStyleIdx="2" presStyleCnt="3">
        <dgm:presLayoutVars>
          <dgm:bulletEnabled val="1"/>
        </dgm:presLayoutVars>
      </dgm:prSet>
      <dgm:spPr/>
    </dgm:pt>
    <dgm:pt modelId="{3955CC67-A942-4E6B-9D4D-0D9FC179D0E1}" type="pres">
      <dgm:prSet presAssocID="{7FB3518E-3C19-4DEC-9E64-8C30F8E18ABE}" presName="ThreeNodes_2_text" presStyleLbl="node1" presStyleIdx="2" presStyleCnt="3">
        <dgm:presLayoutVars>
          <dgm:bulletEnabled val="1"/>
        </dgm:presLayoutVars>
      </dgm:prSet>
      <dgm:spPr/>
    </dgm:pt>
    <dgm:pt modelId="{9680FCCC-32EB-472F-98F1-5A4ABCDFF008}" type="pres">
      <dgm:prSet presAssocID="{7FB3518E-3C19-4DEC-9E64-8C30F8E18ABE}" presName="ThreeNodes_3_text" presStyleLbl="node1" presStyleIdx="2" presStyleCnt="3">
        <dgm:presLayoutVars>
          <dgm:bulletEnabled val="1"/>
        </dgm:presLayoutVars>
      </dgm:prSet>
      <dgm:spPr/>
    </dgm:pt>
  </dgm:ptLst>
  <dgm:cxnLst>
    <dgm:cxn modelId="{97DF1C16-B990-4EE5-996A-4591574BEC8B}" srcId="{7FB3518E-3C19-4DEC-9E64-8C30F8E18ABE}" destId="{87716980-4FE7-49E3-913A-5CCE709AEB74}" srcOrd="2" destOrd="0" parTransId="{AB4D7FD8-B689-4DBE-882E-85C823D61CD5}" sibTransId="{984D2FB9-580B-46AD-9849-B49AD90984BF}"/>
    <dgm:cxn modelId="{8A1D9A19-97BF-4A63-81F4-FD24CBD2E698}" type="presOf" srcId="{FD2CB9BA-3A1B-4EEB-AB0E-7630B031E56D}" destId="{63AE1986-4218-4A29-AFF7-B34A1378B6F8}" srcOrd="0" destOrd="0" presId="urn:microsoft.com/office/officeart/2005/8/layout/vProcess5"/>
    <dgm:cxn modelId="{CB25011E-04FA-4019-9E5C-738E0ED3FE28}" type="presOf" srcId="{FD2CB9BA-3A1B-4EEB-AB0E-7630B031E56D}" destId="{34E68EC1-277F-4238-82D6-6FA958A7EE88}" srcOrd="1" destOrd="0" presId="urn:microsoft.com/office/officeart/2005/8/layout/vProcess5"/>
    <dgm:cxn modelId="{CA64E533-BC87-45A3-8631-5F7EC3FE6139}" type="presOf" srcId="{87716980-4FE7-49E3-913A-5CCE709AEB74}" destId="{9680FCCC-32EB-472F-98F1-5A4ABCDFF008}" srcOrd="1" destOrd="0" presId="urn:microsoft.com/office/officeart/2005/8/layout/vProcess5"/>
    <dgm:cxn modelId="{00A8046D-C09A-4531-826F-EAAA5184E6A7}" type="presOf" srcId="{72AFB305-9932-44CD-9082-908D7A3D19E3}" destId="{6C61BD7D-04C3-46C3-A03F-87AEEA67C17F}" srcOrd="0" destOrd="0" presId="urn:microsoft.com/office/officeart/2005/8/layout/vProcess5"/>
    <dgm:cxn modelId="{E1D78E53-3DDB-45BC-9EA6-19367AF7DC00}" type="presOf" srcId="{72AFB305-9932-44CD-9082-908D7A3D19E3}" destId="{3955CC67-A942-4E6B-9D4D-0D9FC179D0E1}" srcOrd="1" destOrd="0" presId="urn:microsoft.com/office/officeart/2005/8/layout/vProcess5"/>
    <dgm:cxn modelId="{916C6E7E-9317-4BD6-B67D-9D02E4B8E74A}" type="presOf" srcId="{46E9F2AA-E52E-454C-BEF1-5461D2BCE302}" destId="{0FF955D9-92F3-48E6-9106-755FAF128C02}" srcOrd="0" destOrd="0" presId="urn:microsoft.com/office/officeart/2005/8/layout/vProcess5"/>
    <dgm:cxn modelId="{C1CC2D87-7E99-478B-82D8-BCA4B903F5A2}" srcId="{7FB3518E-3C19-4DEC-9E64-8C30F8E18ABE}" destId="{72AFB305-9932-44CD-9082-908D7A3D19E3}" srcOrd="1" destOrd="0" parTransId="{F74709E1-0343-4598-A579-CA9E495B1CFC}" sibTransId="{46E9F2AA-E52E-454C-BEF1-5461D2BCE302}"/>
    <dgm:cxn modelId="{EDAF728C-98A6-4533-A7C4-B85EEB1D4CAF}" type="presOf" srcId="{7FB3518E-3C19-4DEC-9E64-8C30F8E18ABE}" destId="{AE03583A-B2F4-4724-B176-35D09752C664}" srcOrd="0" destOrd="0" presId="urn:microsoft.com/office/officeart/2005/8/layout/vProcess5"/>
    <dgm:cxn modelId="{907970D4-D42B-451E-A970-195BAC4A272A}" type="presOf" srcId="{87716980-4FE7-49E3-913A-5CCE709AEB74}" destId="{B5090E7D-D1B4-4263-9D38-F3E324E6CE96}" srcOrd="0" destOrd="0" presId="urn:microsoft.com/office/officeart/2005/8/layout/vProcess5"/>
    <dgm:cxn modelId="{071AD3E0-8700-4C20-A804-25DA2F07BC2A}" type="presOf" srcId="{337F0C37-E145-4999-9AF5-B45333110131}" destId="{ED33F266-3B9C-406A-A629-593C4F4C42D0}" srcOrd="0" destOrd="0" presId="urn:microsoft.com/office/officeart/2005/8/layout/vProcess5"/>
    <dgm:cxn modelId="{50DB51FE-B7FE-4B6E-92CB-62707B1C5453}" srcId="{7FB3518E-3C19-4DEC-9E64-8C30F8E18ABE}" destId="{FD2CB9BA-3A1B-4EEB-AB0E-7630B031E56D}" srcOrd="0" destOrd="0" parTransId="{15B7E992-491B-47D0-90AF-0A6B3FD720F1}" sibTransId="{337F0C37-E145-4999-9AF5-B45333110131}"/>
    <dgm:cxn modelId="{B0FBB77F-4F77-4E8F-8007-2EE6DDA4E7D6}" type="presParOf" srcId="{AE03583A-B2F4-4724-B176-35D09752C664}" destId="{3EAA2412-FCD5-40D3-B892-5EC2C301E806}" srcOrd="0" destOrd="0" presId="urn:microsoft.com/office/officeart/2005/8/layout/vProcess5"/>
    <dgm:cxn modelId="{E22B2198-BDF4-4EAA-B44B-E7D2CFC62AB8}" type="presParOf" srcId="{AE03583A-B2F4-4724-B176-35D09752C664}" destId="{63AE1986-4218-4A29-AFF7-B34A1378B6F8}" srcOrd="1" destOrd="0" presId="urn:microsoft.com/office/officeart/2005/8/layout/vProcess5"/>
    <dgm:cxn modelId="{93F47048-9CAA-4777-9451-2102BF6B9C3C}" type="presParOf" srcId="{AE03583A-B2F4-4724-B176-35D09752C664}" destId="{6C61BD7D-04C3-46C3-A03F-87AEEA67C17F}" srcOrd="2" destOrd="0" presId="urn:microsoft.com/office/officeart/2005/8/layout/vProcess5"/>
    <dgm:cxn modelId="{3159DF2E-2B8A-4B14-BF40-3D071B38CD01}" type="presParOf" srcId="{AE03583A-B2F4-4724-B176-35D09752C664}" destId="{B5090E7D-D1B4-4263-9D38-F3E324E6CE96}" srcOrd="3" destOrd="0" presId="urn:microsoft.com/office/officeart/2005/8/layout/vProcess5"/>
    <dgm:cxn modelId="{9C63B154-BFA5-4601-89B9-3F4B77F6513B}" type="presParOf" srcId="{AE03583A-B2F4-4724-B176-35D09752C664}" destId="{ED33F266-3B9C-406A-A629-593C4F4C42D0}" srcOrd="4" destOrd="0" presId="urn:microsoft.com/office/officeart/2005/8/layout/vProcess5"/>
    <dgm:cxn modelId="{B8F9FE7A-8CE0-42C2-9F9E-F1BFAF12F2D2}" type="presParOf" srcId="{AE03583A-B2F4-4724-B176-35D09752C664}" destId="{0FF955D9-92F3-48E6-9106-755FAF128C02}" srcOrd="5" destOrd="0" presId="urn:microsoft.com/office/officeart/2005/8/layout/vProcess5"/>
    <dgm:cxn modelId="{FAA0490A-A602-48BA-94ED-BF165D28813D}" type="presParOf" srcId="{AE03583A-B2F4-4724-B176-35D09752C664}" destId="{34E68EC1-277F-4238-82D6-6FA958A7EE88}" srcOrd="6" destOrd="0" presId="urn:microsoft.com/office/officeart/2005/8/layout/vProcess5"/>
    <dgm:cxn modelId="{E45D421D-19DC-4927-8205-DE5734E9558F}" type="presParOf" srcId="{AE03583A-B2F4-4724-B176-35D09752C664}" destId="{3955CC67-A942-4E6B-9D4D-0D9FC179D0E1}" srcOrd="7" destOrd="0" presId="urn:microsoft.com/office/officeart/2005/8/layout/vProcess5"/>
    <dgm:cxn modelId="{AF84C43E-CC28-4473-8813-9D0B292F2596}" type="presParOf" srcId="{AE03583A-B2F4-4724-B176-35D09752C664}" destId="{9680FCCC-32EB-472F-98F1-5A4ABCDFF00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8DD7A-77F8-4B5F-B2CE-B9DA76ED8BD8}">
      <dsp:nvSpPr>
        <dsp:cNvPr id="0" name=""/>
        <dsp:cNvSpPr/>
      </dsp:nvSpPr>
      <dsp:spPr>
        <a:xfrm flipH="1" flipV="1">
          <a:off x="4143479" y="2051779"/>
          <a:ext cx="493721" cy="484486"/>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015373-AFDF-4AD1-B516-28FFDE29A365}">
      <dsp:nvSpPr>
        <dsp:cNvPr id="0" name=""/>
        <dsp:cNvSpPr/>
      </dsp:nvSpPr>
      <dsp:spPr>
        <a:xfrm>
          <a:off x="1442894" y="0"/>
          <a:ext cx="5795956" cy="295058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l-GR" sz="2000" b="1" kern="1200" dirty="0"/>
            <a:t>Σκοπός της συγκεκριμένης Διπλωματικής Εργασίας ήταν ο </a:t>
          </a:r>
          <a:r>
            <a:rPr lang="el-GR" sz="2000" b="1" kern="1200" dirty="0">
              <a:solidFill>
                <a:schemeClr val="accent6"/>
              </a:solidFill>
            </a:rPr>
            <a:t>σχεδιασμός</a:t>
          </a:r>
          <a:r>
            <a:rPr lang="el-GR" sz="2000" b="1" kern="1200" dirty="0"/>
            <a:t>, η </a:t>
          </a:r>
          <a:r>
            <a:rPr lang="el-GR" sz="2000" b="1" kern="1200" dirty="0">
              <a:solidFill>
                <a:schemeClr val="accent6"/>
              </a:solidFill>
            </a:rPr>
            <a:t>δημιουργία</a:t>
          </a:r>
          <a:r>
            <a:rPr lang="el-GR" sz="2000" b="1" kern="1200" dirty="0"/>
            <a:t> και η </a:t>
          </a:r>
          <a:r>
            <a:rPr lang="el-GR" sz="2000" b="1" kern="1200" dirty="0">
              <a:solidFill>
                <a:schemeClr val="accent6"/>
              </a:solidFill>
            </a:rPr>
            <a:t>αποτίμηση</a:t>
          </a:r>
          <a:r>
            <a:rPr lang="el-GR" sz="2000" b="1" kern="1200" dirty="0"/>
            <a:t> </a:t>
          </a:r>
          <a:r>
            <a:rPr lang="el-GR" sz="2000" b="1" kern="1200" dirty="0">
              <a:solidFill>
                <a:schemeClr val="accent6"/>
              </a:solidFill>
            </a:rPr>
            <a:t>εκπαιδευτικού</a:t>
          </a:r>
          <a:r>
            <a:rPr lang="el-GR" sz="2000" b="1" kern="1200" dirty="0"/>
            <a:t> </a:t>
          </a:r>
          <a:r>
            <a:rPr lang="el-GR" sz="2000" b="1" kern="1200" dirty="0">
              <a:solidFill>
                <a:schemeClr val="accent6"/>
              </a:solidFill>
            </a:rPr>
            <a:t>υλικού</a:t>
          </a:r>
          <a:r>
            <a:rPr lang="el-GR" sz="2000" b="1" kern="1200" dirty="0"/>
            <a:t> με βάση τη μεθοδολογία της </a:t>
          </a:r>
          <a:r>
            <a:rPr lang="el-GR" sz="2000" b="1" kern="1200" dirty="0">
              <a:solidFill>
                <a:schemeClr val="accent6"/>
              </a:solidFill>
            </a:rPr>
            <a:t>εξ</a:t>
          </a:r>
          <a:r>
            <a:rPr lang="el-GR" sz="2000" b="1" kern="1200" dirty="0"/>
            <a:t> </a:t>
          </a:r>
          <a:r>
            <a:rPr lang="el-GR" sz="2000" b="1" kern="1200" dirty="0">
              <a:solidFill>
                <a:schemeClr val="accent6"/>
              </a:solidFill>
            </a:rPr>
            <a:t>αποστάσεως</a:t>
          </a:r>
          <a:r>
            <a:rPr lang="el-GR" sz="2000" b="1" kern="1200" dirty="0"/>
            <a:t> </a:t>
          </a:r>
          <a:r>
            <a:rPr lang="el-GR" sz="2000" b="1" kern="1200" dirty="0">
              <a:solidFill>
                <a:schemeClr val="accent6"/>
              </a:solidFill>
            </a:rPr>
            <a:t>εκπαίδευσης</a:t>
          </a:r>
          <a:r>
            <a:rPr lang="el-GR" sz="2000" b="1" kern="1200" dirty="0"/>
            <a:t> και τις </a:t>
          </a:r>
          <a:r>
            <a:rPr lang="el-GR" sz="2000" b="1" kern="1200" dirty="0">
              <a:solidFill>
                <a:schemeClr val="accent6"/>
              </a:solidFill>
            </a:rPr>
            <a:t>αρχές</a:t>
          </a:r>
          <a:r>
            <a:rPr lang="el-GR" sz="2000" b="1" kern="1200" dirty="0"/>
            <a:t> </a:t>
          </a:r>
          <a:r>
            <a:rPr lang="el-GR" sz="2000" b="1" kern="1200" dirty="0">
              <a:solidFill>
                <a:schemeClr val="accent6"/>
              </a:solidFill>
            </a:rPr>
            <a:t>σχεδιασμού</a:t>
          </a:r>
          <a:r>
            <a:rPr lang="el-GR" sz="2000" b="1" kern="1200" dirty="0"/>
            <a:t> ΕΥ που έχουν προταθεί από θεωρητικούς του πεδίου, στο μάθημα της Νεοελληνικής Γλώσσας και ειδικότερα στην </a:t>
          </a:r>
          <a:r>
            <a:rPr lang="el-GR" sz="2000" b="1" kern="1200" dirty="0">
              <a:solidFill>
                <a:schemeClr val="accent6"/>
              </a:solidFill>
            </a:rPr>
            <a:t>αναγνωστική</a:t>
          </a:r>
          <a:r>
            <a:rPr lang="el-GR" sz="2000" b="1" kern="1200" dirty="0"/>
            <a:t> </a:t>
          </a:r>
          <a:r>
            <a:rPr lang="el-GR" sz="2000" b="1" kern="1200" dirty="0">
              <a:solidFill>
                <a:schemeClr val="accent6"/>
              </a:solidFill>
            </a:rPr>
            <a:t>κατανόηση</a:t>
          </a:r>
          <a:r>
            <a:rPr lang="el-GR" sz="2000" b="1" kern="1200" dirty="0"/>
            <a:t> μαθητών/-τριών Δημοτικού που αντιμετωπίζουν </a:t>
          </a:r>
          <a:r>
            <a:rPr lang="el-GR" sz="2000" b="1" kern="1200" dirty="0">
              <a:solidFill>
                <a:schemeClr val="accent6"/>
              </a:solidFill>
            </a:rPr>
            <a:t>μαθησιακές</a:t>
          </a:r>
          <a:r>
            <a:rPr lang="el-GR" sz="2000" b="1" kern="1200" dirty="0"/>
            <a:t> </a:t>
          </a:r>
          <a:r>
            <a:rPr lang="el-GR" sz="2000" b="1" kern="1200" dirty="0">
              <a:solidFill>
                <a:schemeClr val="accent6"/>
              </a:solidFill>
            </a:rPr>
            <a:t>δυσκολίες</a:t>
          </a:r>
          <a:r>
            <a:rPr lang="el-GR" sz="2000" b="1" kern="1200" dirty="0"/>
            <a:t>. </a:t>
          </a:r>
          <a:r>
            <a:rPr lang="el-GR" sz="1900" b="1" kern="1200" dirty="0"/>
            <a:t> </a:t>
          </a:r>
          <a:endParaRPr lang="el-GR" sz="1900" kern="1200" dirty="0"/>
        </a:p>
      </dsp:txBody>
      <dsp:txXfrm>
        <a:off x="1442894" y="0"/>
        <a:ext cx="5795956" cy="29505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D54E8-6C15-4061-ACE1-A265EAE15D18}">
      <dsp:nvSpPr>
        <dsp:cNvPr id="0" name=""/>
        <dsp:cNvSpPr/>
      </dsp:nvSpPr>
      <dsp:spPr>
        <a:xfrm>
          <a:off x="7529130" y="3222391"/>
          <a:ext cx="91440" cy="326261"/>
        </a:xfrm>
        <a:custGeom>
          <a:avLst/>
          <a:gdLst/>
          <a:ahLst/>
          <a:cxnLst/>
          <a:rect l="0" t="0" r="0" b="0"/>
          <a:pathLst>
            <a:path>
              <a:moveTo>
                <a:pt x="45720" y="0"/>
              </a:moveTo>
              <a:lnTo>
                <a:pt x="45720" y="3262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CC4942-5BE0-4164-A0DE-E6895C7019E2}">
      <dsp:nvSpPr>
        <dsp:cNvPr id="0" name=""/>
        <dsp:cNvSpPr/>
      </dsp:nvSpPr>
      <dsp:spPr>
        <a:xfrm>
          <a:off x="4087816" y="1664940"/>
          <a:ext cx="3487033" cy="615469"/>
        </a:xfrm>
        <a:custGeom>
          <a:avLst/>
          <a:gdLst/>
          <a:ahLst/>
          <a:cxnLst/>
          <a:rect l="0" t="0" r="0" b="0"/>
          <a:pathLst>
            <a:path>
              <a:moveTo>
                <a:pt x="0" y="0"/>
              </a:moveTo>
              <a:lnTo>
                <a:pt x="0" y="511546"/>
              </a:lnTo>
              <a:lnTo>
                <a:pt x="3487033" y="511546"/>
              </a:lnTo>
              <a:lnTo>
                <a:pt x="3487033" y="61546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C12922-BD13-4288-A7C5-9B4CE4FE39AA}">
      <dsp:nvSpPr>
        <dsp:cNvPr id="0" name=""/>
        <dsp:cNvSpPr/>
      </dsp:nvSpPr>
      <dsp:spPr>
        <a:xfrm>
          <a:off x="5852231" y="3267518"/>
          <a:ext cx="91440" cy="326261"/>
        </a:xfrm>
        <a:custGeom>
          <a:avLst/>
          <a:gdLst/>
          <a:ahLst/>
          <a:cxnLst/>
          <a:rect l="0" t="0" r="0" b="0"/>
          <a:pathLst>
            <a:path>
              <a:moveTo>
                <a:pt x="45720" y="0"/>
              </a:moveTo>
              <a:lnTo>
                <a:pt x="45720" y="3262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FA53DE-1191-48CF-916F-02BCA543FED7}">
      <dsp:nvSpPr>
        <dsp:cNvPr id="0" name=""/>
        <dsp:cNvSpPr/>
      </dsp:nvSpPr>
      <dsp:spPr>
        <a:xfrm>
          <a:off x="4087816" y="1664940"/>
          <a:ext cx="1810134" cy="615469"/>
        </a:xfrm>
        <a:custGeom>
          <a:avLst/>
          <a:gdLst/>
          <a:ahLst/>
          <a:cxnLst/>
          <a:rect l="0" t="0" r="0" b="0"/>
          <a:pathLst>
            <a:path>
              <a:moveTo>
                <a:pt x="0" y="0"/>
              </a:moveTo>
              <a:lnTo>
                <a:pt x="0" y="511546"/>
              </a:lnTo>
              <a:lnTo>
                <a:pt x="1810134" y="511546"/>
              </a:lnTo>
              <a:lnTo>
                <a:pt x="1810134" y="61546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60E76B-B287-4E03-B824-4102D35C7DE4}">
      <dsp:nvSpPr>
        <dsp:cNvPr id="0" name=""/>
        <dsp:cNvSpPr/>
      </dsp:nvSpPr>
      <dsp:spPr>
        <a:xfrm>
          <a:off x="4183571" y="3222391"/>
          <a:ext cx="91440" cy="326261"/>
        </a:xfrm>
        <a:custGeom>
          <a:avLst/>
          <a:gdLst/>
          <a:ahLst/>
          <a:cxnLst/>
          <a:rect l="0" t="0" r="0" b="0"/>
          <a:pathLst>
            <a:path>
              <a:moveTo>
                <a:pt x="45720" y="0"/>
              </a:moveTo>
              <a:lnTo>
                <a:pt x="45720" y="3262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30224E-0F6C-49BC-A4E4-1B5D70E2AD89}">
      <dsp:nvSpPr>
        <dsp:cNvPr id="0" name=""/>
        <dsp:cNvSpPr/>
      </dsp:nvSpPr>
      <dsp:spPr>
        <a:xfrm>
          <a:off x="4087816" y="1664940"/>
          <a:ext cx="141475" cy="615469"/>
        </a:xfrm>
        <a:custGeom>
          <a:avLst/>
          <a:gdLst/>
          <a:ahLst/>
          <a:cxnLst/>
          <a:rect l="0" t="0" r="0" b="0"/>
          <a:pathLst>
            <a:path>
              <a:moveTo>
                <a:pt x="0" y="0"/>
              </a:moveTo>
              <a:lnTo>
                <a:pt x="0" y="511546"/>
              </a:lnTo>
              <a:lnTo>
                <a:pt x="141475" y="511546"/>
              </a:lnTo>
              <a:lnTo>
                <a:pt x="141475" y="61546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9BC0E-1639-47E2-BB27-622E24EEDDC9}">
      <dsp:nvSpPr>
        <dsp:cNvPr id="0" name=""/>
        <dsp:cNvSpPr/>
      </dsp:nvSpPr>
      <dsp:spPr>
        <a:xfrm>
          <a:off x="2290633" y="3166906"/>
          <a:ext cx="91440" cy="326261"/>
        </a:xfrm>
        <a:custGeom>
          <a:avLst/>
          <a:gdLst/>
          <a:ahLst/>
          <a:cxnLst/>
          <a:rect l="0" t="0" r="0" b="0"/>
          <a:pathLst>
            <a:path>
              <a:moveTo>
                <a:pt x="45720" y="0"/>
              </a:moveTo>
              <a:lnTo>
                <a:pt x="45720" y="3262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F73FC-85A7-403D-AA48-78D875C5C29D}">
      <dsp:nvSpPr>
        <dsp:cNvPr id="0" name=""/>
        <dsp:cNvSpPr/>
      </dsp:nvSpPr>
      <dsp:spPr>
        <a:xfrm>
          <a:off x="2336353" y="1664940"/>
          <a:ext cx="1751463" cy="615469"/>
        </a:xfrm>
        <a:custGeom>
          <a:avLst/>
          <a:gdLst/>
          <a:ahLst/>
          <a:cxnLst/>
          <a:rect l="0" t="0" r="0" b="0"/>
          <a:pathLst>
            <a:path>
              <a:moveTo>
                <a:pt x="1751463" y="0"/>
              </a:moveTo>
              <a:lnTo>
                <a:pt x="1751463" y="511546"/>
              </a:lnTo>
              <a:lnTo>
                <a:pt x="0" y="511546"/>
              </a:lnTo>
              <a:lnTo>
                <a:pt x="0" y="61546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8D7986-4C89-4AC1-B5AD-35B35253D1E5}">
      <dsp:nvSpPr>
        <dsp:cNvPr id="0" name=""/>
        <dsp:cNvSpPr/>
      </dsp:nvSpPr>
      <dsp:spPr>
        <a:xfrm>
          <a:off x="622876" y="3104219"/>
          <a:ext cx="91440" cy="326261"/>
        </a:xfrm>
        <a:custGeom>
          <a:avLst/>
          <a:gdLst/>
          <a:ahLst/>
          <a:cxnLst/>
          <a:rect l="0" t="0" r="0" b="0"/>
          <a:pathLst>
            <a:path>
              <a:moveTo>
                <a:pt x="45720" y="0"/>
              </a:moveTo>
              <a:lnTo>
                <a:pt x="45720" y="326261"/>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59377D-9205-42BA-88ED-FEF9C7F9D0EE}">
      <dsp:nvSpPr>
        <dsp:cNvPr id="0" name=""/>
        <dsp:cNvSpPr/>
      </dsp:nvSpPr>
      <dsp:spPr>
        <a:xfrm>
          <a:off x="668596" y="1664940"/>
          <a:ext cx="3419220" cy="615469"/>
        </a:xfrm>
        <a:custGeom>
          <a:avLst/>
          <a:gdLst/>
          <a:ahLst/>
          <a:cxnLst/>
          <a:rect l="0" t="0" r="0" b="0"/>
          <a:pathLst>
            <a:path>
              <a:moveTo>
                <a:pt x="3419220" y="0"/>
              </a:moveTo>
              <a:lnTo>
                <a:pt x="3419220" y="511546"/>
              </a:lnTo>
              <a:lnTo>
                <a:pt x="0" y="511546"/>
              </a:lnTo>
              <a:lnTo>
                <a:pt x="0" y="615469"/>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BAB4E0-7A98-4E41-98C0-299B37AE1F87}">
      <dsp:nvSpPr>
        <dsp:cNvPr id="0" name=""/>
        <dsp:cNvSpPr/>
      </dsp:nvSpPr>
      <dsp:spPr>
        <a:xfrm>
          <a:off x="2899678" y="601283"/>
          <a:ext cx="2376276" cy="1063657"/>
        </a:xfrm>
        <a:prstGeom prst="roundRect">
          <a:avLst>
            <a:gd name="adj" fmla="val 10000"/>
          </a:avLst>
        </a:prstGeom>
        <a:gradFill rotWithShape="0">
          <a:gsLst>
            <a:gs pos="0">
              <a:schemeClr val="accent1">
                <a:hueOff val="0"/>
                <a:satOff val="0"/>
                <a:lumOff val="0"/>
                <a:alphaOff val="0"/>
              </a:schemeClr>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DF8D3F1C-59CB-4971-9419-68577D08642D}">
      <dsp:nvSpPr>
        <dsp:cNvPr id="0" name=""/>
        <dsp:cNvSpPr/>
      </dsp:nvSpPr>
      <dsp:spPr>
        <a:xfrm>
          <a:off x="3024324" y="719697"/>
          <a:ext cx="2376276" cy="1063657"/>
        </a:xfrm>
        <a:prstGeom prst="roundRect">
          <a:avLst>
            <a:gd name="adj" fmla="val 10000"/>
          </a:avLst>
        </a:prstGeom>
        <a:solidFill>
          <a:schemeClr val="bg1">
            <a:alpha val="9000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Ποιοτική έρευνα Διαμορφωτικής Αξιολόγησης</a:t>
          </a:r>
        </a:p>
      </dsp:txBody>
      <dsp:txXfrm>
        <a:off x="3055477" y="750850"/>
        <a:ext cx="2313970" cy="1001351"/>
      </dsp:txXfrm>
    </dsp:sp>
    <dsp:sp modelId="{468F08CE-CE55-4E3D-9446-295021EA3E6C}">
      <dsp:nvSpPr>
        <dsp:cNvPr id="0" name=""/>
        <dsp:cNvSpPr/>
      </dsp:nvSpPr>
      <dsp:spPr>
        <a:xfrm>
          <a:off x="5563" y="2280410"/>
          <a:ext cx="1326065" cy="823808"/>
        </a:xfrm>
        <a:prstGeom prst="roundRect">
          <a:avLst>
            <a:gd name="adj" fmla="val 10000"/>
          </a:avLst>
        </a:prstGeom>
        <a:gradFill rotWithShape="0">
          <a:gsLst>
            <a:gs pos="0">
              <a:srgbClr val="FFFF00"/>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81C2F39C-7864-47C6-8843-C57981A40A50}">
      <dsp:nvSpPr>
        <dsp:cNvPr id="0" name=""/>
        <dsp:cNvSpPr/>
      </dsp:nvSpPr>
      <dsp:spPr>
        <a:xfrm>
          <a:off x="130210" y="2398824"/>
          <a:ext cx="1326065" cy="82380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Χρόνος</a:t>
          </a:r>
        </a:p>
        <a:p>
          <a:pPr marL="0" lvl="0" indent="0" algn="ctr" defTabSz="800100">
            <a:lnSpc>
              <a:spcPct val="90000"/>
            </a:lnSpc>
            <a:spcBef>
              <a:spcPct val="0"/>
            </a:spcBef>
            <a:spcAft>
              <a:spcPct val="35000"/>
            </a:spcAft>
            <a:buNone/>
          </a:pPr>
          <a:r>
            <a:rPr lang="el-GR" sz="1800" kern="1200" dirty="0"/>
            <a:t>Διεξαγωγής</a:t>
          </a:r>
        </a:p>
      </dsp:txBody>
      <dsp:txXfrm>
        <a:off x="154339" y="2422953"/>
        <a:ext cx="1277807" cy="775550"/>
      </dsp:txXfrm>
    </dsp:sp>
    <dsp:sp modelId="{F83FCF42-A3C6-4FB8-BD89-733428C70E36}">
      <dsp:nvSpPr>
        <dsp:cNvPr id="0" name=""/>
        <dsp:cNvSpPr/>
      </dsp:nvSpPr>
      <dsp:spPr>
        <a:xfrm>
          <a:off x="118536" y="3430480"/>
          <a:ext cx="1100120" cy="911335"/>
        </a:xfrm>
        <a:prstGeom prst="roundRect">
          <a:avLst>
            <a:gd name="adj" fmla="val 10000"/>
          </a:avLst>
        </a:prstGeom>
        <a:gradFill rotWithShape="0">
          <a:gsLst>
            <a:gs pos="0">
              <a:srgbClr val="FFFF00"/>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0A020B51-DE60-49DD-B96E-48468793C7E9}">
      <dsp:nvSpPr>
        <dsp:cNvPr id="0" name=""/>
        <dsp:cNvSpPr/>
      </dsp:nvSpPr>
      <dsp:spPr>
        <a:xfrm>
          <a:off x="243182" y="3548894"/>
          <a:ext cx="1100120" cy="91133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Μάιος – Ιούνιος 2022</a:t>
          </a:r>
        </a:p>
      </dsp:txBody>
      <dsp:txXfrm>
        <a:off x="269874" y="3575586"/>
        <a:ext cx="1046736" cy="857951"/>
      </dsp:txXfrm>
    </dsp:sp>
    <dsp:sp modelId="{8E22EC1B-49A6-4602-8742-DC7EDFB6ABFC}">
      <dsp:nvSpPr>
        <dsp:cNvPr id="0" name=""/>
        <dsp:cNvSpPr/>
      </dsp:nvSpPr>
      <dsp:spPr>
        <a:xfrm>
          <a:off x="1775444" y="2280410"/>
          <a:ext cx="1121816" cy="886495"/>
        </a:xfrm>
        <a:prstGeom prst="roundRect">
          <a:avLst>
            <a:gd name="adj" fmla="val 10000"/>
          </a:avLst>
        </a:prstGeom>
        <a:gradFill rotWithShape="0">
          <a:gsLst>
            <a:gs pos="0">
              <a:srgbClr val="0060A8"/>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398A409A-C016-4BC7-81E8-786042F1E4AA}">
      <dsp:nvSpPr>
        <dsp:cNvPr id="0" name=""/>
        <dsp:cNvSpPr/>
      </dsp:nvSpPr>
      <dsp:spPr>
        <a:xfrm>
          <a:off x="1900091" y="2398824"/>
          <a:ext cx="1121816" cy="88649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Δείγμα</a:t>
          </a:r>
        </a:p>
      </dsp:txBody>
      <dsp:txXfrm>
        <a:off x="1926056" y="2424789"/>
        <a:ext cx="1069886" cy="834565"/>
      </dsp:txXfrm>
    </dsp:sp>
    <dsp:sp modelId="{331B2ED4-4125-46F8-B324-D28BF54734F8}">
      <dsp:nvSpPr>
        <dsp:cNvPr id="0" name=""/>
        <dsp:cNvSpPr/>
      </dsp:nvSpPr>
      <dsp:spPr>
        <a:xfrm>
          <a:off x="1467949" y="3493167"/>
          <a:ext cx="1736807" cy="848648"/>
        </a:xfrm>
        <a:prstGeom prst="roundRect">
          <a:avLst>
            <a:gd name="adj" fmla="val 10000"/>
          </a:avLst>
        </a:prstGeom>
        <a:gradFill rotWithShape="0">
          <a:gsLst>
            <a:gs pos="0">
              <a:srgbClr val="0070C0"/>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A7138591-80E5-4E5D-A5F3-3CD225EBB04D}">
      <dsp:nvSpPr>
        <dsp:cNvPr id="0" name=""/>
        <dsp:cNvSpPr/>
      </dsp:nvSpPr>
      <dsp:spPr>
        <a:xfrm>
          <a:off x="1592595" y="3611581"/>
          <a:ext cx="1736807" cy="8486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Σκόπιμη δειγματοληψία – 4 ειδικοί ΕξΑΕ</a:t>
          </a:r>
        </a:p>
      </dsp:txBody>
      <dsp:txXfrm>
        <a:off x="1617451" y="3636437"/>
        <a:ext cx="1687095" cy="798936"/>
      </dsp:txXfrm>
    </dsp:sp>
    <dsp:sp modelId="{AB12F609-000C-4197-AEE4-B613CBF14844}">
      <dsp:nvSpPr>
        <dsp:cNvPr id="0" name=""/>
        <dsp:cNvSpPr/>
      </dsp:nvSpPr>
      <dsp:spPr>
        <a:xfrm>
          <a:off x="3668383" y="2280410"/>
          <a:ext cx="1121816" cy="941980"/>
        </a:xfrm>
        <a:prstGeom prst="roundRect">
          <a:avLst>
            <a:gd name="adj" fmla="val 10000"/>
          </a:avLst>
        </a:prstGeom>
        <a:gradFill rotWithShape="0">
          <a:gsLst>
            <a:gs pos="0">
              <a:schemeClr val="accent6">
                <a:lumMod val="20000"/>
                <a:lumOff val="80000"/>
              </a:schemeClr>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6838E7B2-CA6D-4E00-854E-DA0A67E16535}">
      <dsp:nvSpPr>
        <dsp:cNvPr id="0" name=""/>
        <dsp:cNvSpPr/>
      </dsp:nvSpPr>
      <dsp:spPr>
        <a:xfrm>
          <a:off x="3793029" y="2398824"/>
          <a:ext cx="1121816" cy="94198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Μέθοδος</a:t>
          </a:r>
        </a:p>
        <a:p>
          <a:pPr marL="0" lvl="0" indent="0" algn="ctr" defTabSz="800100">
            <a:lnSpc>
              <a:spcPct val="90000"/>
            </a:lnSpc>
            <a:spcBef>
              <a:spcPct val="0"/>
            </a:spcBef>
            <a:spcAft>
              <a:spcPct val="35000"/>
            </a:spcAft>
            <a:buNone/>
          </a:pPr>
          <a:r>
            <a:rPr lang="el-GR" sz="1800" kern="1200" dirty="0"/>
            <a:t>έρευνας</a:t>
          </a:r>
        </a:p>
      </dsp:txBody>
      <dsp:txXfrm>
        <a:off x="3820619" y="2426414"/>
        <a:ext cx="1066636" cy="886800"/>
      </dsp:txXfrm>
    </dsp:sp>
    <dsp:sp modelId="{94E5D156-7C3E-4996-B107-C3E4A284AA84}">
      <dsp:nvSpPr>
        <dsp:cNvPr id="0" name=""/>
        <dsp:cNvSpPr/>
      </dsp:nvSpPr>
      <dsp:spPr>
        <a:xfrm>
          <a:off x="3454049" y="3548653"/>
          <a:ext cx="1550484" cy="939587"/>
        </a:xfrm>
        <a:prstGeom prst="roundRect">
          <a:avLst>
            <a:gd name="adj" fmla="val 10000"/>
          </a:avLst>
        </a:prstGeom>
        <a:gradFill rotWithShape="0">
          <a:gsLst>
            <a:gs pos="0">
              <a:schemeClr val="accent6">
                <a:lumMod val="20000"/>
                <a:lumOff val="80000"/>
              </a:schemeClr>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AE1F7963-763D-432C-828F-050E442AB78F}">
      <dsp:nvSpPr>
        <dsp:cNvPr id="0" name=""/>
        <dsp:cNvSpPr/>
      </dsp:nvSpPr>
      <dsp:spPr>
        <a:xfrm>
          <a:off x="3578695" y="3667066"/>
          <a:ext cx="1550484" cy="93958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Ποιοτική ανάλυση περιεχομένου</a:t>
          </a:r>
        </a:p>
      </dsp:txBody>
      <dsp:txXfrm>
        <a:off x="3606215" y="3694586"/>
        <a:ext cx="1495444" cy="884547"/>
      </dsp:txXfrm>
    </dsp:sp>
    <dsp:sp modelId="{B2FFD7A3-BECA-47F5-A195-ADF1D02CE166}">
      <dsp:nvSpPr>
        <dsp:cNvPr id="0" name=""/>
        <dsp:cNvSpPr/>
      </dsp:nvSpPr>
      <dsp:spPr>
        <a:xfrm>
          <a:off x="5190219" y="2280410"/>
          <a:ext cx="1415463" cy="987108"/>
        </a:xfrm>
        <a:prstGeom prst="roundRect">
          <a:avLst>
            <a:gd name="adj" fmla="val 10000"/>
          </a:avLst>
        </a:prstGeom>
        <a:gradFill rotWithShape="0">
          <a:gsLst>
            <a:gs pos="0">
              <a:srgbClr val="7030A0"/>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448729F9-C910-48B6-9AD8-1596BFB5FACF}">
      <dsp:nvSpPr>
        <dsp:cNvPr id="0" name=""/>
        <dsp:cNvSpPr/>
      </dsp:nvSpPr>
      <dsp:spPr>
        <a:xfrm>
          <a:off x="5314866" y="2398824"/>
          <a:ext cx="1415463" cy="98710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Μέσα</a:t>
          </a:r>
        </a:p>
        <a:p>
          <a:pPr marL="0" lvl="0" indent="0" algn="ctr" defTabSz="800100">
            <a:lnSpc>
              <a:spcPct val="90000"/>
            </a:lnSpc>
            <a:spcBef>
              <a:spcPct val="0"/>
            </a:spcBef>
            <a:spcAft>
              <a:spcPct val="35000"/>
            </a:spcAft>
            <a:buNone/>
          </a:pPr>
          <a:r>
            <a:rPr lang="el-GR" sz="1800" kern="1200" dirty="0"/>
            <a:t>Συλλογής</a:t>
          </a:r>
        </a:p>
        <a:p>
          <a:pPr marL="0" lvl="0" indent="0" algn="ctr" defTabSz="800100">
            <a:lnSpc>
              <a:spcPct val="90000"/>
            </a:lnSpc>
            <a:spcBef>
              <a:spcPct val="0"/>
            </a:spcBef>
            <a:spcAft>
              <a:spcPct val="35000"/>
            </a:spcAft>
            <a:buNone/>
          </a:pPr>
          <a:r>
            <a:rPr lang="el-GR" sz="1800" kern="1200" dirty="0"/>
            <a:t>δεδομένων</a:t>
          </a:r>
        </a:p>
      </dsp:txBody>
      <dsp:txXfrm>
        <a:off x="5343777" y="2427735"/>
        <a:ext cx="1357641" cy="929286"/>
      </dsp:txXfrm>
    </dsp:sp>
    <dsp:sp modelId="{614BF747-0028-455E-9D13-CD98D5341A31}">
      <dsp:nvSpPr>
        <dsp:cNvPr id="0" name=""/>
        <dsp:cNvSpPr/>
      </dsp:nvSpPr>
      <dsp:spPr>
        <a:xfrm>
          <a:off x="5253826" y="3593780"/>
          <a:ext cx="1288249" cy="1288155"/>
        </a:xfrm>
        <a:prstGeom prst="roundRect">
          <a:avLst>
            <a:gd name="adj" fmla="val 10000"/>
          </a:avLst>
        </a:prstGeom>
        <a:gradFill rotWithShape="0">
          <a:gsLst>
            <a:gs pos="0">
              <a:srgbClr val="7030A0"/>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CD1CD93C-6B98-4C7B-B60C-204D1A63AF08}">
      <dsp:nvSpPr>
        <dsp:cNvPr id="0" name=""/>
        <dsp:cNvSpPr/>
      </dsp:nvSpPr>
      <dsp:spPr>
        <a:xfrm>
          <a:off x="5378473" y="3712194"/>
          <a:ext cx="1288249" cy="128815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err="1"/>
            <a:t>Ερωτη-ματολόγιο</a:t>
          </a:r>
          <a:r>
            <a:rPr lang="el-GR" sz="1800" kern="1200" dirty="0"/>
            <a:t> ανοιχτού τύπου ΕΔΙΒΕΑ</a:t>
          </a:r>
        </a:p>
      </dsp:txBody>
      <dsp:txXfrm>
        <a:off x="5416202" y="3749923"/>
        <a:ext cx="1212791" cy="1212697"/>
      </dsp:txXfrm>
    </dsp:sp>
    <dsp:sp modelId="{2A30D39D-9FCE-4004-B7DE-82F73DEC44DF}">
      <dsp:nvSpPr>
        <dsp:cNvPr id="0" name=""/>
        <dsp:cNvSpPr/>
      </dsp:nvSpPr>
      <dsp:spPr>
        <a:xfrm>
          <a:off x="6854975" y="2280410"/>
          <a:ext cx="1439750" cy="941980"/>
        </a:xfrm>
        <a:prstGeom prst="roundRect">
          <a:avLst>
            <a:gd name="adj" fmla="val 10000"/>
          </a:avLst>
        </a:prstGeom>
        <a:gradFill rotWithShape="0">
          <a:gsLst>
            <a:gs pos="0">
              <a:schemeClr val="accent6">
                <a:lumMod val="75000"/>
              </a:schemeClr>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D96C8D4F-7758-444B-B8ED-6D7C7D10CAA9}">
      <dsp:nvSpPr>
        <dsp:cNvPr id="0" name=""/>
        <dsp:cNvSpPr/>
      </dsp:nvSpPr>
      <dsp:spPr>
        <a:xfrm>
          <a:off x="6979621" y="2398824"/>
          <a:ext cx="1439750" cy="94198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Επεξεργασία</a:t>
          </a:r>
        </a:p>
        <a:p>
          <a:pPr marL="0" lvl="0" indent="0" algn="ctr" defTabSz="800100">
            <a:lnSpc>
              <a:spcPct val="90000"/>
            </a:lnSpc>
            <a:spcBef>
              <a:spcPct val="0"/>
            </a:spcBef>
            <a:spcAft>
              <a:spcPct val="35000"/>
            </a:spcAft>
            <a:buNone/>
          </a:pPr>
          <a:r>
            <a:rPr lang="el-GR" sz="1800" kern="1200" dirty="0"/>
            <a:t>Δεδομένων</a:t>
          </a:r>
        </a:p>
      </dsp:txBody>
      <dsp:txXfrm>
        <a:off x="7007211" y="2426414"/>
        <a:ext cx="1384570" cy="886800"/>
      </dsp:txXfrm>
    </dsp:sp>
    <dsp:sp modelId="{0AEDEAD8-9221-4D50-8736-16FB02A61272}">
      <dsp:nvSpPr>
        <dsp:cNvPr id="0" name=""/>
        <dsp:cNvSpPr/>
      </dsp:nvSpPr>
      <dsp:spPr>
        <a:xfrm>
          <a:off x="6946139" y="3548653"/>
          <a:ext cx="1257421" cy="1779145"/>
        </a:xfrm>
        <a:prstGeom prst="roundRect">
          <a:avLst>
            <a:gd name="adj" fmla="val 10000"/>
          </a:avLst>
        </a:prstGeom>
        <a:gradFill rotWithShape="0">
          <a:gsLst>
            <a:gs pos="0">
              <a:schemeClr val="accent6">
                <a:lumMod val="75000"/>
              </a:schemeClr>
            </a:gs>
            <a:gs pos="100000">
              <a:schemeClr val="accent1">
                <a:hueOff val="0"/>
                <a:satOff val="0"/>
                <a:lumOff val="0"/>
                <a:alphaOff val="0"/>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1">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83444CAB-0C56-4D87-AF9C-6AA5EF7DD286}">
      <dsp:nvSpPr>
        <dsp:cNvPr id="0" name=""/>
        <dsp:cNvSpPr/>
      </dsp:nvSpPr>
      <dsp:spPr>
        <a:xfrm>
          <a:off x="7070786" y="3667066"/>
          <a:ext cx="1257421" cy="1779145"/>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t>Μονάδα ανάλυσης: λεκτικό σύνολο με νοηματική σχέση</a:t>
          </a:r>
        </a:p>
      </dsp:txBody>
      <dsp:txXfrm>
        <a:off x="7107615" y="3703895"/>
        <a:ext cx="1183763" cy="17054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C8294-053B-423D-90AA-1FE40BD0F827}">
      <dsp:nvSpPr>
        <dsp:cNvPr id="0" name=""/>
        <dsp:cNvSpPr/>
      </dsp:nvSpPr>
      <dsp:spPr>
        <a:xfrm>
          <a:off x="2510079" y="288050"/>
          <a:ext cx="2612649" cy="1781269"/>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50000" r="50000" b="50000"/>
          </a:path>
          <a:tileRect/>
        </a:gra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l-GR" sz="2300" b="1" kern="1200" dirty="0">
              <a:latin typeface="+mn-lt"/>
            </a:rPr>
            <a:t>Περιορισμοί έρευνας</a:t>
          </a:r>
        </a:p>
      </dsp:txBody>
      <dsp:txXfrm>
        <a:off x="2892693" y="548911"/>
        <a:ext cx="1847421" cy="1259547"/>
      </dsp:txXfrm>
    </dsp:sp>
    <dsp:sp modelId="{68367743-72EC-4608-9BEE-DFBC354D0BD2}">
      <dsp:nvSpPr>
        <dsp:cNvPr id="0" name=""/>
        <dsp:cNvSpPr/>
      </dsp:nvSpPr>
      <dsp:spPr>
        <a:xfrm rot="8568230">
          <a:off x="1972847" y="1949473"/>
          <a:ext cx="917572" cy="560329"/>
        </a:xfrm>
        <a:prstGeom prst="rightArrow">
          <a:avLst>
            <a:gd name="adj1" fmla="val 60000"/>
            <a:gd name="adj2" fmla="val 50000"/>
          </a:avLst>
        </a:prstGeom>
        <a:gradFill rotWithShape="1">
          <a:gsLst>
            <a:gs pos="0">
              <a:schemeClr val="accent5"/>
            </a:gs>
            <a:gs pos="100000">
              <a:schemeClr val="accent5">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5">
              <a:shade val="30000"/>
            </a:schemeClr>
          </a:contourClr>
        </a:sp3d>
      </dsp:spPr>
      <dsp:style>
        <a:lnRef idx="0">
          <a:schemeClr val="accent5"/>
        </a:lnRef>
        <a:fillRef idx="3">
          <a:schemeClr val="accent5"/>
        </a:fillRef>
        <a:effectRef idx="3">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rot="10800000">
        <a:off x="2123848" y="2010727"/>
        <a:ext cx="749473" cy="336197"/>
      </dsp:txXfrm>
    </dsp:sp>
    <dsp:sp modelId="{DE77D585-7200-46C0-80AA-6F6E26FBABD1}">
      <dsp:nvSpPr>
        <dsp:cNvPr id="0" name=""/>
        <dsp:cNvSpPr/>
      </dsp:nvSpPr>
      <dsp:spPr>
        <a:xfrm>
          <a:off x="72001" y="2520275"/>
          <a:ext cx="2284972" cy="1266195"/>
        </a:xfrm>
        <a:prstGeom prst="ellipse">
          <a:avLst/>
        </a:prstGeom>
        <a:solidFill>
          <a:schemeClr val="accent2"/>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mn-lt"/>
            </a:rPr>
            <a:t>Δείγμα ευκολίας</a:t>
          </a:r>
        </a:p>
      </dsp:txBody>
      <dsp:txXfrm>
        <a:off x="406627" y="2705705"/>
        <a:ext cx="1615720" cy="895335"/>
      </dsp:txXfrm>
    </dsp:sp>
    <dsp:sp modelId="{88B47D06-67C0-42E5-8B86-1956800598EE}">
      <dsp:nvSpPr>
        <dsp:cNvPr id="0" name=""/>
        <dsp:cNvSpPr/>
      </dsp:nvSpPr>
      <dsp:spPr>
        <a:xfrm rot="5156441">
          <a:off x="3616446" y="2366735"/>
          <a:ext cx="741220" cy="560329"/>
        </a:xfrm>
        <a:prstGeom prst="rightArrow">
          <a:avLst>
            <a:gd name="adj1" fmla="val 60000"/>
            <a:gd name="adj2" fmla="val 50000"/>
          </a:avLst>
        </a:prstGeom>
        <a:gradFill rotWithShape="1">
          <a:gsLst>
            <a:gs pos="0">
              <a:schemeClr val="accent5"/>
            </a:gs>
            <a:gs pos="100000">
              <a:schemeClr val="accent5">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5">
              <a:shade val="30000"/>
            </a:schemeClr>
          </a:contourClr>
        </a:sp3d>
      </dsp:spPr>
      <dsp:style>
        <a:lnRef idx="0">
          <a:schemeClr val="accent5"/>
        </a:lnRef>
        <a:fillRef idx="3">
          <a:schemeClr val="accent5"/>
        </a:fillRef>
        <a:effectRef idx="3">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a:off x="3694546" y="2394962"/>
        <a:ext cx="573121" cy="336197"/>
      </dsp:txXfrm>
    </dsp:sp>
    <dsp:sp modelId="{D7B1F491-655D-4D26-A338-E0455FE388FD}">
      <dsp:nvSpPr>
        <dsp:cNvPr id="0" name=""/>
        <dsp:cNvSpPr/>
      </dsp:nvSpPr>
      <dsp:spPr>
        <a:xfrm>
          <a:off x="2736305" y="3168350"/>
          <a:ext cx="2530462" cy="1238063"/>
        </a:xfrm>
        <a:prstGeom prst="ellipse">
          <a:avLst/>
        </a:prstGeom>
        <a:solidFill>
          <a:schemeClr val="accent2"/>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mn-lt"/>
            </a:rPr>
            <a:t>Μη γενικεύσιμα συμπεράσματα</a:t>
          </a:r>
        </a:p>
      </dsp:txBody>
      <dsp:txXfrm>
        <a:off x="3106883" y="3349660"/>
        <a:ext cx="1789306" cy="875443"/>
      </dsp:txXfrm>
    </dsp:sp>
    <dsp:sp modelId="{C82CAF9E-8C9B-4B5F-90B2-802B875FEFD7}">
      <dsp:nvSpPr>
        <dsp:cNvPr id="0" name=""/>
        <dsp:cNvSpPr/>
      </dsp:nvSpPr>
      <dsp:spPr>
        <a:xfrm rot="2034980">
          <a:off x="4939176" y="1948330"/>
          <a:ext cx="877096" cy="560329"/>
        </a:xfrm>
        <a:prstGeom prst="rightArrow">
          <a:avLst>
            <a:gd name="adj1" fmla="val 60000"/>
            <a:gd name="adj2" fmla="val 50000"/>
          </a:avLst>
        </a:prstGeom>
        <a:gradFill rotWithShape="1">
          <a:gsLst>
            <a:gs pos="0">
              <a:schemeClr val="accent5"/>
            </a:gs>
            <a:gs pos="100000">
              <a:schemeClr val="accent5">
                <a:shade val="75000"/>
                <a:satMod val="120000"/>
                <a:lumMod val="90000"/>
              </a:schemeClr>
            </a:gs>
          </a:gsLst>
          <a:lin ang="5400000" scaled="0"/>
        </a:gradFill>
        <a:ln>
          <a:noFill/>
        </a:ln>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accent5">
              <a:shade val="30000"/>
            </a:schemeClr>
          </a:contourClr>
        </a:sp3d>
      </dsp:spPr>
      <dsp:style>
        <a:lnRef idx="0">
          <a:schemeClr val="accent5"/>
        </a:lnRef>
        <a:fillRef idx="3">
          <a:schemeClr val="accent5"/>
        </a:fillRef>
        <a:effectRef idx="3">
          <a:schemeClr val="accent5"/>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l-GR" sz="2400" kern="1200"/>
        </a:p>
      </dsp:txBody>
      <dsp:txXfrm>
        <a:off x="4953477" y="2013498"/>
        <a:ext cx="708997" cy="336197"/>
      </dsp:txXfrm>
    </dsp:sp>
    <dsp:sp modelId="{7880243B-94AC-4D57-8512-764E00441D21}">
      <dsp:nvSpPr>
        <dsp:cNvPr id="0" name=""/>
        <dsp:cNvSpPr/>
      </dsp:nvSpPr>
      <dsp:spPr>
        <a:xfrm>
          <a:off x="5616614" y="2520282"/>
          <a:ext cx="2412810" cy="1360017"/>
        </a:xfrm>
        <a:prstGeom prst="ellipse">
          <a:avLst/>
        </a:prstGeom>
        <a:solidFill>
          <a:schemeClr val="accent2"/>
        </a:solidFill>
        <a:ln w="15875" cap="flat" cmpd="sng" algn="ctr">
          <a:solidFill>
            <a:schemeClr val="accent2">
              <a:shade val="50000"/>
            </a:schemeClr>
          </a:solidFill>
          <a:prstDash val="solid"/>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mn-lt"/>
            </a:rPr>
            <a:t>Μη εφαρμογή εκπαιδευτικής παρέμβασης</a:t>
          </a:r>
        </a:p>
      </dsp:txBody>
      <dsp:txXfrm>
        <a:off x="5969962" y="2719452"/>
        <a:ext cx="1706114" cy="9616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E1986-4218-4A29-AFF7-B34A1378B6F8}">
      <dsp:nvSpPr>
        <dsp:cNvPr id="0" name=""/>
        <dsp:cNvSpPr/>
      </dsp:nvSpPr>
      <dsp:spPr>
        <a:xfrm>
          <a:off x="-157339" y="3187"/>
          <a:ext cx="5810957" cy="1468963"/>
        </a:xfrm>
        <a:prstGeom prst="roundRect">
          <a:avLst>
            <a:gd name="adj" fmla="val 10000"/>
          </a:avLst>
        </a:prstGeom>
        <a:gradFill rotWithShape="0">
          <a:gsLst>
            <a:gs pos="0">
              <a:schemeClr val="accent1">
                <a:hueOff val="0"/>
                <a:satOff val="0"/>
                <a:lumOff val="0"/>
                <a:alphaOff val="0"/>
                <a:tint val="20000"/>
                <a:satMod val="180000"/>
                <a:lumMod val="98000"/>
              </a:schemeClr>
            </a:gs>
            <a:gs pos="40000">
              <a:schemeClr val="accent1">
                <a:hueOff val="0"/>
                <a:satOff val="0"/>
                <a:lumOff val="0"/>
                <a:alphaOff val="0"/>
                <a:tint val="30000"/>
                <a:satMod val="260000"/>
                <a:lumMod val="84000"/>
              </a:schemeClr>
            </a:gs>
            <a:gs pos="100000">
              <a:schemeClr val="accent1">
                <a:hueOff val="0"/>
                <a:satOff val="0"/>
                <a:lumOff val="0"/>
                <a:alphaOff val="0"/>
                <a:tint val="100000"/>
                <a:satMod val="110000"/>
                <a:lumMod val="100000"/>
              </a:schemeClr>
            </a:gs>
          </a:gsLst>
          <a:lin ang="5040000" scaled="1"/>
        </a:gra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endParaRPr lang="el-GR" sz="3000" b="1" i="1" u="none" kern="1200" dirty="0"/>
        </a:p>
      </dsp:txBody>
      <dsp:txXfrm>
        <a:off x="-114315" y="46211"/>
        <a:ext cx="4043754" cy="1382915"/>
      </dsp:txXfrm>
    </dsp:sp>
    <dsp:sp modelId="{6C61BD7D-04C3-46C3-A03F-87AEEA67C17F}">
      <dsp:nvSpPr>
        <dsp:cNvPr id="0" name=""/>
        <dsp:cNvSpPr/>
      </dsp:nvSpPr>
      <dsp:spPr>
        <a:xfrm>
          <a:off x="157340" y="1536721"/>
          <a:ext cx="6095996" cy="1827889"/>
        </a:xfrm>
        <a:prstGeom prst="roundRect">
          <a:avLst>
            <a:gd name="adj" fmla="val 10000"/>
          </a:avLst>
        </a:prstGeom>
        <a:solidFill>
          <a:schemeClr val="tx2">
            <a:lumMod val="40000"/>
            <a:lumOff val="6000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l-GR" sz="2000" kern="1200" dirty="0">
            <a:latin typeface="+mn-lt"/>
          </a:endParaRPr>
        </a:p>
      </dsp:txBody>
      <dsp:txXfrm>
        <a:off x="210877" y="1590258"/>
        <a:ext cx="4327716" cy="1720815"/>
      </dsp:txXfrm>
    </dsp:sp>
    <dsp:sp modelId="{B5090E7D-D1B4-4263-9D38-F3E324E6CE96}">
      <dsp:nvSpPr>
        <dsp:cNvPr id="0" name=""/>
        <dsp:cNvSpPr/>
      </dsp:nvSpPr>
      <dsp:spPr>
        <a:xfrm>
          <a:off x="1071739" y="3427580"/>
          <a:ext cx="5181600" cy="1468963"/>
        </a:xfrm>
        <a:prstGeom prst="roundRect">
          <a:avLst>
            <a:gd name="adj" fmla="val 10000"/>
          </a:avLst>
        </a:prstGeom>
        <a:solidFill>
          <a:schemeClr val="accent5">
            <a:lumMod val="60000"/>
            <a:lumOff val="40000"/>
          </a:schemeClr>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l-GR" sz="2000" kern="1200" dirty="0">
            <a:latin typeface="+mn-lt"/>
          </a:endParaRPr>
        </a:p>
      </dsp:txBody>
      <dsp:txXfrm>
        <a:off x="1114763" y="3470604"/>
        <a:ext cx="3683525" cy="1382915"/>
      </dsp:txXfrm>
    </dsp:sp>
    <dsp:sp modelId="{ED33F266-3B9C-406A-A629-593C4F4C42D0}">
      <dsp:nvSpPr>
        <dsp:cNvPr id="0" name=""/>
        <dsp:cNvSpPr/>
      </dsp:nvSpPr>
      <dsp:spPr>
        <a:xfrm>
          <a:off x="4766836" y="884280"/>
          <a:ext cx="954826" cy="954826"/>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rgbClr val="931B1B">
              <a:alpha val="9000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l-GR" sz="3600" kern="1200"/>
        </a:p>
      </dsp:txBody>
      <dsp:txXfrm>
        <a:off x="4981672" y="884280"/>
        <a:ext cx="525154" cy="718507"/>
      </dsp:txXfrm>
    </dsp:sp>
    <dsp:sp modelId="{0FF955D9-92F3-48E6-9106-755FAF128C02}">
      <dsp:nvSpPr>
        <dsp:cNvPr id="0" name=""/>
        <dsp:cNvSpPr/>
      </dsp:nvSpPr>
      <dsp:spPr>
        <a:xfrm>
          <a:off x="4779173" y="2801853"/>
          <a:ext cx="954826" cy="954826"/>
        </a:xfrm>
        <a:prstGeom prst="downArrow">
          <a:avLst>
            <a:gd name="adj1" fmla="val 55000"/>
            <a:gd name="adj2" fmla="val 45000"/>
          </a:avLst>
        </a:prstGeom>
        <a:solidFill>
          <a:schemeClr val="accent3">
            <a:lumMod val="20000"/>
            <a:lumOff val="80000"/>
            <a:alpha val="90000"/>
          </a:schemeClr>
        </a:solidFill>
        <a:ln w="9525" cap="flat" cmpd="sng" algn="ctr">
          <a:solidFill>
            <a:srgbClr val="931B1B">
              <a:alpha val="90000"/>
            </a:s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l-GR" sz="3600" kern="1200"/>
        </a:p>
      </dsp:txBody>
      <dsp:txXfrm>
        <a:off x="4994009" y="2801853"/>
        <a:ext cx="525154" cy="71850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9:54:28.149"/>
    </inkml:context>
    <inkml:brush xml:id="br0">
      <inkml:brushProperty name="width" value="0.05" units="cm"/>
      <inkml:brushProperty name="height" value="0.05" units="cm"/>
      <inkml:brushProperty name="ignorePressure" value="1"/>
    </inkml:brush>
  </inkml:definitions>
  <inkml:trace contextRef="#ctx0" brushRef="#br0">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9:54:54.686"/>
    </inkml:context>
    <inkml:brush xml:id="br0">
      <inkml:brushProperty name="width" value="0.05" units="cm"/>
      <inkml:brushProperty name="height" value="0.05" units="cm"/>
      <inkml:brushProperty name="ignorePressure" value="1"/>
    </inkml:brush>
  </inkml:definitions>
  <inkml:trace contextRef="#ctx0" brushRef="#br0">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9:54:55.348"/>
    </inkml:context>
    <inkml:brush xml:id="br0">
      <inkml:brushProperty name="width" value="0.05" units="cm"/>
      <inkml:brushProperty name="height" value="0.05" units="cm"/>
      <inkml:brushProperty name="ignorePressure" value="1"/>
    </inkml:brush>
  </inkml:definitions>
  <inkml:trace contextRef="#ctx0" brushRef="#br0">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9:55:20.458"/>
    </inkml:context>
    <inkml:brush xml:id="br0">
      <inkml:brushProperty name="width" value="0.05" units="cm"/>
      <inkml:brushProperty name="height" value="0.05" units="cm"/>
      <inkml:brushProperty name="ignorePressure" value="1"/>
    </inkml:brush>
  </inkml:definitions>
  <inkml:trace contextRef="#ctx0" brushRef="#br0">0 1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9:55:21.459"/>
    </inkml:context>
    <inkml:brush xml:id="br0">
      <inkml:brushProperty name="width" value="0.05" units="cm"/>
      <inkml:brushProperty name="height" value="0.05" units="cm"/>
      <inkml:brushProperty name="ignorePressure" value="1"/>
    </inkml:brush>
  </inkml:definitions>
  <inkml:trace contextRef="#ctx0" brushRef="#br0">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20:05:02.801"/>
    </inkml:context>
    <inkml:brush xml:id="br0">
      <inkml:brushProperty name="width" value="0.05" units="cm"/>
      <inkml:brushProperty name="height" value="0.05" units="cm"/>
      <inkml:brushProperty name="ignorePressure" value="1"/>
    </inkml:brush>
  </inkml:definitions>
  <inkml:trace contextRef="#ctx0" brushRef="#br0">1 11,'0'-4,"0"-3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20:05:05.426"/>
    </inkml:context>
    <inkml:brush xml:id="br0">
      <inkml:brushProperty name="width" value="0.05" units="cm"/>
      <inkml:brushProperty name="height" value="0.05" units="cm"/>
      <inkml:brushProperty name="ignorePressure" value="1"/>
    </inkml:brush>
  </inkml:definitions>
  <inkml:trace contextRef="#ctx0" brushRef="#br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20:05:22.564"/>
    </inkml:context>
    <inkml:brush xml:id="br0">
      <inkml:brushProperty name="width" value="0.05" units="cm"/>
      <inkml:brushProperty name="height" value="0.05" units="cm"/>
      <inkml:brushProperty name="ignorePressure" value="1"/>
    </inkml:brush>
  </inkml:definitions>
  <inkml:trace contextRef="#ctx0" brushRef="#br0">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20:05:48.066"/>
    </inkml:context>
    <inkml:brush xml:id="br0">
      <inkml:brushProperty name="width" value="0.05" units="cm"/>
      <inkml:brushProperty name="height" value="0.05" units="cm"/>
      <inkml:brushProperty name="ignorePressure" value="1"/>
    </inkml:brush>
  </inkml:definitions>
  <inkml:trace contextRef="#ctx0" brushRef="#br0">1 1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3491835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164506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2827779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167965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1992998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1324394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2161588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2507614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76309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6D6B5B-8D13-4534-B1D4-2B12DCD9E921}"/>
              </a:ext>
            </a:extLst>
          </p:cNvPr>
          <p:cNvSpPr>
            <a:spLocks noGrp="1"/>
          </p:cNvSpPr>
          <p:nvPr>
            <p:ph type="ctrTitle"/>
          </p:nvPr>
        </p:nvSpPr>
        <p:spPr>
          <a:xfrm>
            <a:off x="1143000" y="1122363"/>
            <a:ext cx="6858000" cy="2387600"/>
          </a:xfrm>
        </p:spPr>
        <p:txBody>
          <a:bodyPr anchor="b"/>
          <a:lstStyle>
            <a:lvl1pPr algn="ctr">
              <a:defRPr sz="45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1D2F4EB-7B1D-4501-8874-3653285A934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C5B63828-C716-42D4-B171-CD54A5C623C3}"/>
              </a:ext>
            </a:extLst>
          </p:cNvPr>
          <p:cNvSpPr>
            <a:spLocks noGrp="1"/>
          </p:cNvSpPr>
          <p:nvPr>
            <p:ph type="dt" sz="half" idx="10"/>
          </p:nvPr>
        </p:nvSpPr>
        <p:spPr/>
        <p:txBody>
          <a:bodyPr/>
          <a:lstStyle/>
          <a:p>
            <a:pPr>
              <a:defRPr/>
            </a:pPr>
            <a:endParaRPr lang="de-DE"/>
          </a:p>
        </p:txBody>
      </p:sp>
      <p:sp>
        <p:nvSpPr>
          <p:cNvPr id="5" name="Θέση υποσέλιδου 4">
            <a:extLst>
              <a:ext uri="{FF2B5EF4-FFF2-40B4-BE49-F238E27FC236}">
                <a16:creationId xmlns:a16="http://schemas.microsoft.com/office/drawing/2014/main" id="{F2598194-C1CE-404F-9D2F-EAABA817566F}"/>
              </a:ext>
            </a:extLst>
          </p:cNvPr>
          <p:cNvSpPr>
            <a:spLocks noGrp="1"/>
          </p:cNvSpPr>
          <p:nvPr>
            <p:ph type="ftr" sz="quarter" idx="11"/>
          </p:nvPr>
        </p:nvSpPr>
        <p:spPr/>
        <p:txBody>
          <a:bodyPr/>
          <a:lstStyle/>
          <a:p>
            <a:pPr>
              <a:defRPr/>
            </a:pPr>
            <a:endParaRPr lang="de-DE"/>
          </a:p>
        </p:txBody>
      </p:sp>
      <p:sp>
        <p:nvSpPr>
          <p:cNvPr id="6" name="Θέση αριθμού διαφάνειας 5">
            <a:extLst>
              <a:ext uri="{FF2B5EF4-FFF2-40B4-BE49-F238E27FC236}">
                <a16:creationId xmlns:a16="http://schemas.microsoft.com/office/drawing/2014/main" id="{0787686E-2EA1-4886-9CFD-9F647C64BFBF}"/>
              </a:ext>
            </a:extLst>
          </p:cNvPr>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a:extLst>
              <a:ext uri="{FF2B5EF4-FFF2-40B4-BE49-F238E27FC236}">
                <a16:creationId xmlns:a16="http://schemas.microsoft.com/office/drawing/2014/main" id="{D1FCBA59-78A5-40E4-8BF3-3B81CCB031D0}"/>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8" name="Ορθογώνιο 7">
            <a:extLst>
              <a:ext uri="{FF2B5EF4-FFF2-40B4-BE49-F238E27FC236}">
                <a16:creationId xmlns:a16="http://schemas.microsoft.com/office/drawing/2014/main" id="{0CC13893-6375-462C-8354-E833C0914505}"/>
              </a:ext>
            </a:extLst>
          </p:cNvPr>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Πεντάγωνο 9">
            <a:extLst>
              <a:ext uri="{FF2B5EF4-FFF2-40B4-BE49-F238E27FC236}">
                <a16:creationId xmlns:a16="http://schemas.microsoft.com/office/drawing/2014/main" id="{1EC6F197-7509-434A-A406-9599FFCFD0AF}"/>
              </a:ext>
            </a:extLst>
          </p:cNvPr>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52415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BFC647-13CA-492D-87DE-607497167F7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81ECEAF-6114-44BB-9B8D-8F447309C7D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9D507D62-72E3-4A1B-96FF-A2238DF94D8F}"/>
              </a:ext>
            </a:extLst>
          </p:cNvPr>
          <p:cNvSpPr>
            <a:spLocks noGrp="1"/>
          </p:cNvSpPr>
          <p:nvPr>
            <p:ph type="dt" sz="half" idx="10"/>
          </p:nvPr>
        </p:nvSpPr>
        <p:spPr/>
        <p:txBody>
          <a:bodyPr/>
          <a:lstStyle/>
          <a:p>
            <a:fld id="{DE9A7C16-FAF2-2C41-B697-563997C522AD}" type="datetimeFigureOut">
              <a:rPr lang="en-US" smtClean="0"/>
              <a:pPr/>
              <a:t>11/19/2022</a:t>
            </a:fld>
            <a:endParaRPr lang="en-US" dirty="0"/>
          </a:p>
        </p:txBody>
      </p:sp>
      <p:sp>
        <p:nvSpPr>
          <p:cNvPr id="5" name="Θέση υποσέλιδου 4">
            <a:extLst>
              <a:ext uri="{FF2B5EF4-FFF2-40B4-BE49-F238E27FC236}">
                <a16:creationId xmlns:a16="http://schemas.microsoft.com/office/drawing/2014/main" id="{649AFF1E-A573-400E-959B-BBB1FE1284BA}"/>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8AEA92AC-1DA6-4D82-B3E7-203B93024C3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9620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71888A5-87E5-49F7-8F10-1D93566000AD}"/>
              </a:ext>
            </a:extLst>
          </p:cNvPr>
          <p:cNvSpPr>
            <a:spLocks noGrp="1"/>
          </p:cNvSpPr>
          <p:nvPr>
            <p:ph type="title" orient="vert"/>
          </p:nvPr>
        </p:nvSpPr>
        <p:spPr>
          <a:xfrm>
            <a:off x="6543675" y="365125"/>
            <a:ext cx="1971675"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169C38F-03A2-47DB-81FE-FAA192F62DAB}"/>
              </a:ext>
            </a:extLst>
          </p:cNvPr>
          <p:cNvSpPr>
            <a:spLocks noGrp="1"/>
          </p:cNvSpPr>
          <p:nvPr>
            <p:ph type="body" orient="vert" idx="1"/>
          </p:nvPr>
        </p:nvSpPr>
        <p:spPr>
          <a:xfrm>
            <a:off x="628650" y="365125"/>
            <a:ext cx="5800725"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2F7115C3-A522-40B9-816E-2F2E6D59D642}"/>
              </a:ext>
            </a:extLst>
          </p:cNvPr>
          <p:cNvSpPr>
            <a:spLocks noGrp="1"/>
          </p:cNvSpPr>
          <p:nvPr>
            <p:ph type="dt" sz="half" idx="10"/>
          </p:nvPr>
        </p:nvSpPr>
        <p:spPr/>
        <p:txBody>
          <a:bodyPr/>
          <a:lstStyle/>
          <a:p>
            <a:fld id="{0A19D9EA-0687-604F-B97A-763B6765DF9F}" type="datetimeFigureOut">
              <a:rPr lang="en-US" smtClean="0"/>
              <a:pPr/>
              <a:t>11/19/2022</a:t>
            </a:fld>
            <a:endParaRPr lang="en-US" dirty="0"/>
          </a:p>
        </p:txBody>
      </p:sp>
      <p:sp>
        <p:nvSpPr>
          <p:cNvPr id="5" name="Θέση υποσέλιδου 4">
            <a:extLst>
              <a:ext uri="{FF2B5EF4-FFF2-40B4-BE49-F238E27FC236}">
                <a16:creationId xmlns:a16="http://schemas.microsoft.com/office/drawing/2014/main" id="{85EB892F-3D0C-4342-A89B-097AB1D634FE}"/>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57237EF2-22CC-475A-90A3-F142E1F7C23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13183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4ACEF0-7DD4-4A3A-8C0C-8C5F31BF3A5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789851E-6839-4783-9690-F5247DAC3660}"/>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AE237A79-6265-4795-8ACB-43CC19B64A1E}"/>
              </a:ext>
            </a:extLst>
          </p:cNvPr>
          <p:cNvSpPr>
            <a:spLocks noGrp="1"/>
          </p:cNvSpPr>
          <p:nvPr>
            <p:ph type="dt" sz="half" idx="10"/>
          </p:nvPr>
        </p:nvSpPr>
        <p:spPr/>
        <p:txBody>
          <a:bodyPr/>
          <a:lstStyle/>
          <a:p>
            <a:r>
              <a:rPr lang="el-GR"/>
              <a:t>2016</a:t>
            </a:r>
            <a:endParaRPr lang="en-US" dirty="0"/>
          </a:p>
        </p:txBody>
      </p:sp>
      <p:sp>
        <p:nvSpPr>
          <p:cNvPr id="5" name="Θέση υποσέλιδου 4">
            <a:extLst>
              <a:ext uri="{FF2B5EF4-FFF2-40B4-BE49-F238E27FC236}">
                <a16:creationId xmlns:a16="http://schemas.microsoft.com/office/drawing/2014/main" id="{230B9A90-066C-4625-8191-AB66BC2B1521}"/>
              </a:ext>
            </a:extLst>
          </p:cNvPr>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a:extLst>
              <a:ext uri="{FF2B5EF4-FFF2-40B4-BE49-F238E27FC236}">
                <a16:creationId xmlns:a16="http://schemas.microsoft.com/office/drawing/2014/main" id="{2FEA0887-D8C0-4483-907D-99C411774213}"/>
              </a:ext>
            </a:extLst>
          </p:cNvPr>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a:extLst>
              <a:ext uri="{FF2B5EF4-FFF2-40B4-BE49-F238E27FC236}">
                <a16:creationId xmlns:a16="http://schemas.microsoft.com/office/drawing/2014/main" id="{92C88040-DD92-41DD-8F43-6D02B23073A1}"/>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a:extLst>
              <a:ext uri="{FF2B5EF4-FFF2-40B4-BE49-F238E27FC236}">
                <a16:creationId xmlns:a16="http://schemas.microsoft.com/office/drawing/2014/main" id="{7A64E9B0-F0D5-4C31-BCC2-4B97FD5AE2D2}"/>
              </a:ext>
            </a:extLst>
          </p:cNvPr>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a:extLst>
              <a:ext uri="{FF2B5EF4-FFF2-40B4-BE49-F238E27FC236}">
                <a16:creationId xmlns:a16="http://schemas.microsoft.com/office/drawing/2014/main" id="{1CDA97C7-E030-491A-8A24-819F86B4A7C6}"/>
              </a:ext>
            </a:extLst>
          </p:cNvPr>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Ορθογώνιο 9">
            <a:extLst>
              <a:ext uri="{FF2B5EF4-FFF2-40B4-BE49-F238E27FC236}">
                <a16:creationId xmlns:a16="http://schemas.microsoft.com/office/drawing/2014/main" id="{7E7C8474-49C0-4E18-82EF-8FB81789404F}"/>
              </a:ext>
            </a:extLst>
          </p:cNvPr>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1">
            <a:extLst>
              <a:ext uri="{FF2B5EF4-FFF2-40B4-BE49-F238E27FC236}">
                <a16:creationId xmlns:a16="http://schemas.microsoft.com/office/drawing/2014/main" id="{136CB1DC-D0DD-4743-9F97-666F8B17CB87}"/>
              </a:ext>
            </a:extLst>
          </p:cNvPr>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97299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12E05B-C1B1-483B-8BA1-9A5CB0F2464B}"/>
              </a:ext>
            </a:extLst>
          </p:cNvPr>
          <p:cNvSpPr>
            <a:spLocks noGrp="1"/>
          </p:cNvSpPr>
          <p:nvPr>
            <p:ph type="title"/>
          </p:nvPr>
        </p:nvSpPr>
        <p:spPr>
          <a:xfrm>
            <a:off x="623888" y="1709739"/>
            <a:ext cx="7886700" cy="2852737"/>
          </a:xfrm>
        </p:spPr>
        <p:txBody>
          <a:bodyPr anchor="b"/>
          <a:lstStyle>
            <a:lvl1pPr>
              <a:defRPr sz="45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A68DFA7-5BCC-422E-8D93-D67CC240582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3173ED82-D82D-4251-998A-1D3951143F87}"/>
              </a:ext>
            </a:extLst>
          </p:cNvPr>
          <p:cNvSpPr>
            <a:spLocks noGrp="1"/>
          </p:cNvSpPr>
          <p:nvPr>
            <p:ph type="dt" sz="half" idx="10"/>
          </p:nvPr>
        </p:nvSpPr>
        <p:spPr/>
        <p:txBody>
          <a:bodyPr/>
          <a:lstStyle/>
          <a:p>
            <a:fld id="{DABB9B27-4D02-2940-AED5-BC8F2B3B1507}" type="datetimeFigureOut">
              <a:rPr lang="en-US" smtClean="0"/>
              <a:pPr/>
              <a:t>11/19/2022</a:t>
            </a:fld>
            <a:endParaRPr lang="en-US" dirty="0"/>
          </a:p>
        </p:txBody>
      </p:sp>
      <p:sp>
        <p:nvSpPr>
          <p:cNvPr id="5" name="Θέση υποσέλιδου 4">
            <a:extLst>
              <a:ext uri="{FF2B5EF4-FFF2-40B4-BE49-F238E27FC236}">
                <a16:creationId xmlns:a16="http://schemas.microsoft.com/office/drawing/2014/main" id="{2FD444C8-8CDC-40C6-AB7E-2A400E36B30B}"/>
              </a:ext>
            </a:extLst>
          </p:cNvPr>
          <p:cNvSpPr>
            <a:spLocks noGrp="1"/>
          </p:cNvSpPr>
          <p:nvPr>
            <p:ph type="ftr" sz="quarter" idx="11"/>
          </p:nvPr>
        </p:nvSpPr>
        <p:spPr/>
        <p:txBody>
          <a:bodyPr/>
          <a:lstStyle/>
          <a:p>
            <a:endParaRPr lang="en-US" dirty="0"/>
          </a:p>
        </p:txBody>
      </p:sp>
      <p:sp>
        <p:nvSpPr>
          <p:cNvPr id="6" name="Θέση αριθμού διαφάνειας 5">
            <a:extLst>
              <a:ext uri="{FF2B5EF4-FFF2-40B4-BE49-F238E27FC236}">
                <a16:creationId xmlns:a16="http://schemas.microsoft.com/office/drawing/2014/main" id="{2A40C68E-C594-498A-9780-E8B789C7A68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4992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2C04D3-B370-4A5C-B3BD-7CA8568CA9E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ECD8DF1-ACA7-4959-BFD6-CD0487163294}"/>
              </a:ext>
            </a:extLst>
          </p:cNvPr>
          <p:cNvSpPr>
            <a:spLocks noGrp="1"/>
          </p:cNvSpPr>
          <p:nvPr>
            <p:ph sz="half" idx="1"/>
          </p:nvPr>
        </p:nvSpPr>
        <p:spPr>
          <a:xfrm>
            <a:off x="628650" y="1825625"/>
            <a:ext cx="38862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F83D37F3-C92F-4467-A032-AD4DDD3D4ABC}"/>
              </a:ext>
            </a:extLst>
          </p:cNvPr>
          <p:cNvSpPr>
            <a:spLocks noGrp="1"/>
          </p:cNvSpPr>
          <p:nvPr>
            <p:ph sz="half" idx="2"/>
          </p:nvPr>
        </p:nvSpPr>
        <p:spPr>
          <a:xfrm>
            <a:off x="4629150" y="1825625"/>
            <a:ext cx="38862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id="{25EB9594-37F6-40D2-84B8-0B817EAF3D27}"/>
              </a:ext>
            </a:extLst>
          </p:cNvPr>
          <p:cNvSpPr>
            <a:spLocks noGrp="1"/>
          </p:cNvSpPr>
          <p:nvPr>
            <p:ph type="dt" sz="half" idx="10"/>
          </p:nvPr>
        </p:nvSpPr>
        <p:spPr/>
        <p:txBody>
          <a:bodyPr/>
          <a:lstStyle/>
          <a:p>
            <a:fld id="{04CF7878-2C98-7449-BB8F-764A5EA8E558}" type="datetimeFigureOut">
              <a:rPr lang="en-US" smtClean="0"/>
              <a:pPr/>
              <a:t>11/19/2022</a:t>
            </a:fld>
            <a:endParaRPr lang="en-US" dirty="0"/>
          </a:p>
        </p:txBody>
      </p:sp>
      <p:sp>
        <p:nvSpPr>
          <p:cNvPr id="6" name="Θέση υποσέλιδου 5">
            <a:extLst>
              <a:ext uri="{FF2B5EF4-FFF2-40B4-BE49-F238E27FC236}">
                <a16:creationId xmlns:a16="http://schemas.microsoft.com/office/drawing/2014/main" id="{9B82F4FA-47A9-4CC6-A4A5-2097283CF115}"/>
              </a:ext>
            </a:extLst>
          </p:cNvPr>
          <p:cNvSpPr>
            <a:spLocks noGrp="1"/>
          </p:cNvSpPr>
          <p:nvPr>
            <p:ph type="ftr" sz="quarter" idx="11"/>
          </p:nvPr>
        </p:nvSpPr>
        <p:spPr/>
        <p:txBody>
          <a:bodyPr/>
          <a:lstStyle/>
          <a:p>
            <a:endParaRPr lang="en-US" dirty="0"/>
          </a:p>
        </p:txBody>
      </p:sp>
      <p:sp>
        <p:nvSpPr>
          <p:cNvPr id="7" name="Θέση αριθμού διαφάνειας 6">
            <a:extLst>
              <a:ext uri="{FF2B5EF4-FFF2-40B4-BE49-F238E27FC236}">
                <a16:creationId xmlns:a16="http://schemas.microsoft.com/office/drawing/2014/main" id="{45CED947-E12A-476C-AFF0-EE8997E018E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3979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DC9C25-9F56-419C-82C6-EEF962FE21E7}"/>
              </a:ext>
            </a:extLst>
          </p:cNvPr>
          <p:cNvSpPr>
            <a:spLocks noGrp="1"/>
          </p:cNvSpPr>
          <p:nvPr>
            <p:ph type="title"/>
          </p:nvPr>
        </p:nvSpPr>
        <p:spPr>
          <a:xfrm>
            <a:off x="629841" y="365126"/>
            <a:ext cx="78867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E3EB0F7-3DD2-43E1-852B-9A4E3520C3E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98C9A94D-76B1-4EE5-915D-E88BDC07DD78}"/>
              </a:ext>
            </a:extLst>
          </p:cNvPr>
          <p:cNvSpPr>
            <a:spLocks noGrp="1"/>
          </p:cNvSpPr>
          <p:nvPr>
            <p:ph sz="half" idx="2"/>
          </p:nvPr>
        </p:nvSpPr>
        <p:spPr>
          <a:xfrm>
            <a:off x="629842" y="2505075"/>
            <a:ext cx="3868340"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2DE840EE-3F83-4620-A0EC-AE13A163C32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9A9B37BE-FE15-455B-ADBD-A37DD6CF8A50}"/>
              </a:ext>
            </a:extLst>
          </p:cNvPr>
          <p:cNvSpPr>
            <a:spLocks noGrp="1"/>
          </p:cNvSpPr>
          <p:nvPr>
            <p:ph sz="quarter" idx="4"/>
          </p:nvPr>
        </p:nvSpPr>
        <p:spPr>
          <a:xfrm>
            <a:off x="4629150" y="2505075"/>
            <a:ext cx="3887391"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id="{1FBD7161-36E2-4F83-8781-FF4626355109}"/>
              </a:ext>
            </a:extLst>
          </p:cNvPr>
          <p:cNvSpPr>
            <a:spLocks noGrp="1"/>
          </p:cNvSpPr>
          <p:nvPr>
            <p:ph type="dt" sz="half" idx="10"/>
          </p:nvPr>
        </p:nvSpPr>
        <p:spPr/>
        <p:txBody>
          <a:bodyPr/>
          <a:lstStyle/>
          <a:p>
            <a:fld id="{4D9FFFB4-400D-1240-AB24-6F86C96D4DFB}" type="datetimeFigureOut">
              <a:rPr lang="en-US" smtClean="0"/>
              <a:pPr/>
              <a:t>11/19/2022</a:t>
            </a:fld>
            <a:endParaRPr lang="en-US" dirty="0"/>
          </a:p>
        </p:txBody>
      </p:sp>
      <p:sp>
        <p:nvSpPr>
          <p:cNvPr id="8" name="Θέση υποσέλιδου 7">
            <a:extLst>
              <a:ext uri="{FF2B5EF4-FFF2-40B4-BE49-F238E27FC236}">
                <a16:creationId xmlns:a16="http://schemas.microsoft.com/office/drawing/2014/main" id="{58894641-D105-4679-8B96-1062C1B3C209}"/>
              </a:ext>
            </a:extLst>
          </p:cNvPr>
          <p:cNvSpPr>
            <a:spLocks noGrp="1"/>
          </p:cNvSpPr>
          <p:nvPr>
            <p:ph type="ftr" sz="quarter" idx="11"/>
          </p:nvPr>
        </p:nvSpPr>
        <p:spPr/>
        <p:txBody>
          <a:bodyPr/>
          <a:lstStyle/>
          <a:p>
            <a:endParaRPr lang="en-US" dirty="0"/>
          </a:p>
        </p:txBody>
      </p:sp>
      <p:sp>
        <p:nvSpPr>
          <p:cNvPr id="9" name="Θέση αριθμού διαφάνειας 8">
            <a:extLst>
              <a:ext uri="{FF2B5EF4-FFF2-40B4-BE49-F238E27FC236}">
                <a16:creationId xmlns:a16="http://schemas.microsoft.com/office/drawing/2014/main" id="{89340268-4CAE-48C6-AEFF-EBED0DEA89C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0920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C85322-CC20-4DDC-9169-2C41043F6E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A185C74-6A2A-4161-80AC-1E2B3F07C4C2}"/>
              </a:ext>
            </a:extLst>
          </p:cNvPr>
          <p:cNvSpPr>
            <a:spLocks noGrp="1"/>
          </p:cNvSpPr>
          <p:nvPr>
            <p:ph type="dt" sz="half" idx="10"/>
          </p:nvPr>
        </p:nvSpPr>
        <p:spPr/>
        <p:txBody>
          <a:bodyPr/>
          <a:lstStyle/>
          <a:p>
            <a:fld id="{A58C0351-EB03-5444-BA93-B7E778374E24}" type="datetimeFigureOut">
              <a:rPr lang="en-US" smtClean="0"/>
              <a:pPr/>
              <a:t>11/19/2022</a:t>
            </a:fld>
            <a:endParaRPr lang="en-US" dirty="0"/>
          </a:p>
        </p:txBody>
      </p:sp>
      <p:sp>
        <p:nvSpPr>
          <p:cNvPr id="4" name="Θέση υποσέλιδου 3">
            <a:extLst>
              <a:ext uri="{FF2B5EF4-FFF2-40B4-BE49-F238E27FC236}">
                <a16:creationId xmlns:a16="http://schemas.microsoft.com/office/drawing/2014/main" id="{5FB2D7CE-D5D9-476D-A331-DFA304289F5D}"/>
              </a:ext>
            </a:extLst>
          </p:cNvPr>
          <p:cNvSpPr>
            <a:spLocks noGrp="1"/>
          </p:cNvSpPr>
          <p:nvPr>
            <p:ph type="ftr" sz="quarter" idx="11"/>
          </p:nvPr>
        </p:nvSpPr>
        <p:spPr/>
        <p:txBody>
          <a:bodyPr/>
          <a:lstStyle/>
          <a:p>
            <a:endParaRPr lang="en-US" dirty="0"/>
          </a:p>
        </p:txBody>
      </p:sp>
      <p:sp>
        <p:nvSpPr>
          <p:cNvPr id="5" name="Θέση αριθμού διαφάνειας 4">
            <a:extLst>
              <a:ext uri="{FF2B5EF4-FFF2-40B4-BE49-F238E27FC236}">
                <a16:creationId xmlns:a16="http://schemas.microsoft.com/office/drawing/2014/main" id="{1CBBF3F8-50BD-470B-A5B8-BF916FB7F3A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2409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4C29F84-9B27-4CCB-B19E-FC4CDFE9647C}"/>
              </a:ext>
            </a:extLst>
          </p:cNvPr>
          <p:cNvSpPr>
            <a:spLocks noGrp="1"/>
          </p:cNvSpPr>
          <p:nvPr>
            <p:ph type="dt" sz="half" idx="10"/>
          </p:nvPr>
        </p:nvSpPr>
        <p:spPr/>
        <p:txBody>
          <a:bodyPr/>
          <a:lstStyle/>
          <a:p>
            <a:fld id="{4D9FFFB4-400D-1240-AB24-6F86C96D4DFB}" type="datetimeFigureOut">
              <a:rPr lang="en-US" smtClean="0"/>
              <a:pPr/>
              <a:t>11/19/2022</a:t>
            </a:fld>
            <a:endParaRPr lang="en-US" dirty="0"/>
          </a:p>
        </p:txBody>
      </p:sp>
      <p:sp>
        <p:nvSpPr>
          <p:cNvPr id="3" name="Θέση υποσέλιδου 2">
            <a:extLst>
              <a:ext uri="{FF2B5EF4-FFF2-40B4-BE49-F238E27FC236}">
                <a16:creationId xmlns:a16="http://schemas.microsoft.com/office/drawing/2014/main" id="{8F436F3C-A350-4A0E-9FB8-615D68B5FA54}"/>
              </a:ext>
            </a:extLst>
          </p:cNvPr>
          <p:cNvSpPr>
            <a:spLocks noGrp="1"/>
          </p:cNvSpPr>
          <p:nvPr>
            <p:ph type="ftr" sz="quarter" idx="11"/>
          </p:nvPr>
        </p:nvSpPr>
        <p:spPr/>
        <p:txBody>
          <a:bodyPr/>
          <a:lstStyle/>
          <a:p>
            <a:endParaRPr lang="en-US" dirty="0"/>
          </a:p>
        </p:txBody>
      </p:sp>
      <p:sp>
        <p:nvSpPr>
          <p:cNvPr id="4" name="Θέση αριθμού διαφάνειας 3">
            <a:extLst>
              <a:ext uri="{FF2B5EF4-FFF2-40B4-BE49-F238E27FC236}">
                <a16:creationId xmlns:a16="http://schemas.microsoft.com/office/drawing/2014/main" id="{C683A514-6393-41FA-8F03-CC1BDB361D1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347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36968B-005F-4477-82EB-521C3510DCC5}"/>
              </a:ext>
            </a:extLst>
          </p:cNvPr>
          <p:cNvSpPr>
            <a:spLocks noGrp="1"/>
          </p:cNvSpPr>
          <p:nvPr>
            <p:ph type="title"/>
          </p:nvPr>
        </p:nvSpPr>
        <p:spPr>
          <a:xfrm>
            <a:off x="629841" y="457200"/>
            <a:ext cx="2949178" cy="1600200"/>
          </a:xfrm>
        </p:spPr>
        <p:txBody>
          <a:bodyPr anchor="b"/>
          <a:lstStyle>
            <a:lvl1pPr>
              <a:defRPr sz="24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56364C6-CD86-42E4-A134-2CEFC745054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B1E5E48C-0E58-4492-B8F7-C3D49F54E9F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650DBE5D-D466-468A-B1C5-9A4C1B525C8B}"/>
              </a:ext>
            </a:extLst>
          </p:cNvPr>
          <p:cNvSpPr>
            <a:spLocks noGrp="1"/>
          </p:cNvSpPr>
          <p:nvPr>
            <p:ph type="dt" sz="half" idx="10"/>
          </p:nvPr>
        </p:nvSpPr>
        <p:spPr/>
        <p:txBody>
          <a:bodyPr/>
          <a:lstStyle/>
          <a:p>
            <a:fld id="{C1EB8CB6-48D8-4E47-B0D3-B56230F429D0}" type="datetimeFigureOut">
              <a:rPr lang="en-US" smtClean="0"/>
              <a:pPr/>
              <a:t>11/19/2022</a:t>
            </a:fld>
            <a:endParaRPr lang="en-US" dirty="0"/>
          </a:p>
        </p:txBody>
      </p:sp>
      <p:sp>
        <p:nvSpPr>
          <p:cNvPr id="6" name="Θέση υποσέλιδου 5">
            <a:extLst>
              <a:ext uri="{FF2B5EF4-FFF2-40B4-BE49-F238E27FC236}">
                <a16:creationId xmlns:a16="http://schemas.microsoft.com/office/drawing/2014/main" id="{AA2EA9F6-F131-4272-A9D6-F458C34E5CE3}"/>
              </a:ext>
            </a:extLst>
          </p:cNvPr>
          <p:cNvSpPr>
            <a:spLocks noGrp="1"/>
          </p:cNvSpPr>
          <p:nvPr>
            <p:ph type="ftr" sz="quarter" idx="11"/>
          </p:nvPr>
        </p:nvSpPr>
        <p:spPr/>
        <p:txBody>
          <a:bodyPr/>
          <a:lstStyle/>
          <a:p>
            <a:endParaRPr lang="en-US" dirty="0"/>
          </a:p>
        </p:txBody>
      </p:sp>
      <p:sp>
        <p:nvSpPr>
          <p:cNvPr id="7" name="Θέση αριθμού διαφάνειας 6">
            <a:extLst>
              <a:ext uri="{FF2B5EF4-FFF2-40B4-BE49-F238E27FC236}">
                <a16:creationId xmlns:a16="http://schemas.microsoft.com/office/drawing/2014/main" id="{83E999CA-0BD0-447A-ABD4-19FF667162C1}"/>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45782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D5015A-AE25-4343-B1D0-61D8EE1A24B6}"/>
              </a:ext>
            </a:extLst>
          </p:cNvPr>
          <p:cNvSpPr>
            <a:spLocks noGrp="1"/>
          </p:cNvSpPr>
          <p:nvPr>
            <p:ph type="title"/>
          </p:nvPr>
        </p:nvSpPr>
        <p:spPr>
          <a:xfrm>
            <a:off x="629841" y="457200"/>
            <a:ext cx="2949178" cy="1600200"/>
          </a:xfrm>
        </p:spPr>
        <p:txBody>
          <a:bodyPr anchor="b"/>
          <a:lstStyle>
            <a:lvl1pPr>
              <a:defRPr sz="24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C04ED72-90FD-4652-A78D-BB76CFFA589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a:extLst>
              <a:ext uri="{FF2B5EF4-FFF2-40B4-BE49-F238E27FC236}">
                <a16:creationId xmlns:a16="http://schemas.microsoft.com/office/drawing/2014/main" id="{782E95F7-8BE8-4C0D-8E14-1976390DDD0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CA53EC2E-FC0B-4BB5-8E58-814ED59D8192}"/>
              </a:ext>
            </a:extLst>
          </p:cNvPr>
          <p:cNvSpPr>
            <a:spLocks noGrp="1"/>
          </p:cNvSpPr>
          <p:nvPr>
            <p:ph type="dt" sz="half" idx="10"/>
          </p:nvPr>
        </p:nvSpPr>
        <p:spPr/>
        <p:txBody>
          <a:bodyPr/>
          <a:lstStyle/>
          <a:p>
            <a:fld id="{4EF716D3-DCE8-CC45-8106-AE5DFCD073F9}" type="datetimeFigureOut">
              <a:rPr lang="en-US" smtClean="0"/>
              <a:pPr/>
              <a:t>11/19/2022</a:t>
            </a:fld>
            <a:endParaRPr lang="en-US" dirty="0"/>
          </a:p>
        </p:txBody>
      </p:sp>
      <p:sp>
        <p:nvSpPr>
          <p:cNvPr id="6" name="Θέση υποσέλιδου 5">
            <a:extLst>
              <a:ext uri="{FF2B5EF4-FFF2-40B4-BE49-F238E27FC236}">
                <a16:creationId xmlns:a16="http://schemas.microsoft.com/office/drawing/2014/main" id="{2793B983-538C-42BE-A203-9F265E11F3FA}"/>
              </a:ext>
            </a:extLst>
          </p:cNvPr>
          <p:cNvSpPr>
            <a:spLocks noGrp="1"/>
          </p:cNvSpPr>
          <p:nvPr>
            <p:ph type="ftr" sz="quarter" idx="11"/>
          </p:nvPr>
        </p:nvSpPr>
        <p:spPr/>
        <p:txBody>
          <a:bodyPr/>
          <a:lstStyle/>
          <a:p>
            <a:endParaRPr lang="en-US" dirty="0"/>
          </a:p>
        </p:txBody>
      </p:sp>
      <p:sp>
        <p:nvSpPr>
          <p:cNvPr id="7" name="Θέση αριθμού διαφάνειας 6">
            <a:extLst>
              <a:ext uri="{FF2B5EF4-FFF2-40B4-BE49-F238E27FC236}">
                <a16:creationId xmlns:a16="http://schemas.microsoft.com/office/drawing/2014/main" id="{36EE6F23-A2FD-46BF-8AA6-AC264AFB9D8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6887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37FDE41-8C52-42D7-9ECA-8B4CE55A9D6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A857F88-B04B-4BAB-BABA-CF7694F3D42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B472F91D-327A-4347-AC40-037F05C4FFD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11/19/2022</a:t>
            </a:fld>
            <a:endParaRPr lang="en-US" dirty="0"/>
          </a:p>
        </p:txBody>
      </p:sp>
      <p:sp>
        <p:nvSpPr>
          <p:cNvPr id="5" name="Θέση υποσέλιδου 4">
            <a:extLst>
              <a:ext uri="{FF2B5EF4-FFF2-40B4-BE49-F238E27FC236}">
                <a16:creationId xmlns:a16="http://schemas.microsoft.com/office/drawing/2014/main" id="{42D5F58F-097F-4D33-A40F-96DE6BC4197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a:extLst>
              <a:ext uri="{FF2B5EF4-FFF2-40B4-BE49-F238E27FC236}">
                <a16:creationId xmlns:a16="http://schemas.microsoft.com/office/drawing/2014/main" id="{21BA1CF9-2FE9-400D-91EA-4AC88B8CCC3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a:extLst>
              <a:ext uri="{FF2B5EF4-FFF2-40B4-BE49-F238E27FC236}">
                <a16:creationId xmlns:a16="http://schemas.microsoft.com/office/drawing/2014/main" id="{6D31A12F-7B1E-49FF-87BD-A94BDB9E72F8}"/>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3756953811"/>
      </p:ext>
    </p:extLst>
  </p:cSld>
  <p:clrMap bg1="lt1" tx1="dk1" bg2="lt2" tx2="dk2" accent1="accent1" accent2="accent2" accent3="accent3" accent4="accent4" accent5="accent5" accent6="accent6" hlink="hlink" folHlink="folHlink"/>
  <p:sldLayoutIdLst>
    <p:sldLayoutId id="2147484813" r:id="rId1"/>
    <p:sldLayoutId id="2147484814" r:id="rId2"/>
    <p:sldLayoutId id="2147484815" r:id="rId3"/>
    <p:sldLayoutId id="2147484816" r:id="rId4"/>
    <p:sldLayoutId id="2147484817" r:id="rId5"/>
    <p:sldLayoutId id="2147484818" r:id="rId6"/>
    <p:sldLayoutId id="2147484819" r:id="rId7"/>
    <p:sldLayoutId id="2147484820" r:id="rId8"/>
    <p:sldLayoutId id="2147484821" r:id="rId9"/>
    <p:sldLayoutId id="2147484822" r:id="rId10"/>
    <p:sldLayoutId id="2147484823" r:id="rId11"/>
    <p:sldLayoutId id="21474844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chamilo.datacenter.uoc.gr/metchamilo/courses/PORTOKALIKAIMIAHLIAXTIDA/index.php?id_session=0&amp;isStudentView=true" TargetMode="Externa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customXml" Target="../ink/ink6.xml"/><Relationship Id="rId3" Type="http://schemas.openxmlformats.org/officeDocument/2006/relationships/image" Target="../media/image1.png"/><Relationship Id="rId7" Type="http://schemas.openxmlformats.org/officeDocument/2006/relationships/customXml" Target="../ink/ink5.xml"/><Relationship Id="rId12" Type="http://schemas.openxmlformats.org/officeDocument/2006/relationships/customXml" Target="../ink/ink9.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customXml" Target="../ink/ink4.xml"/><Relationship Id="rId11" Type="http://schemas.openxmlformats.org/officeDocument/2006/relationships/customXml" Target="../ink/ink8.xml"/><Relationship Id="rId5" Type="http://schemas.openxmlformats.org/officeDocument/2006/relationships/customXml" Target="../ink/ink3.xml"/><Relationship Id="rId10" Type="http://schemas.openxmlformats.org/officeDocument/2006/relationships/customXml" Target="../ink/ink7.xml"/><Relationship Id="rId4" Type="http://schemas.openxmlformats.org/officeDocument/2006/relationships/customXml" Target="../ink/ink2.xml"/><Relationship Id="rId9"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35809" y="1616235"/>
            <a:ext cx="7094596" cy="220744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el-GR" sz="2400" dirty="0"/>
              <a:t>Σχεδιασμός, δημιουργία &amp; αποτίμηση εκπαιδευτικού υλικού με τη μεθοδολογία της ΕξΑΕ και την αξιοποίηση της επαυξημένης πραγματικότητας στην αναγνωστική κατανόηση μαθητών/τριών Δημοτικού με Μαθησιακές Δυσκολίες</a:t>
            </a:r>
            <a:br>
              <a:rPr lang="el-GR" sz="2400" dirty="0"/>
            </a:br>
            <a:endParaRPr lang="el-GR" sz="2400" b="1" dirty="0">
              <a:solidFill>
                <a:srgbClr val="C00000"/>
              </a:solidFill>
            </a:endParaRPr>
          </a:p>
        </p:txBody>
      </p:sp>
      <p:cxnSp>
        <p:nvCxnSpPr>
          <p:cNvPr id="16" name="15 - Ευθεία γραμμή σύνδεσης"/>
          <p:cNvCxnSpPr/>
          <p:nvPr/>
        </p:nvCxnSpPr>
        <p:spPr bwMode="auto">
          <a:xfrm>
            <a:off x="1439097" y="943284"/>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254234" y="273785"/>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237320" y="6310058"/>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2022</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439097" y="881312"/>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93193" y="6310058"/>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971948"/>
            <a:ext cx="6840760" cy="523220"/>
          </a:xfrm>
          <a:prstGeom prst="rect">
            <a:avLst/>
          </a:prstGeom>
          <a:effectLst>
            <a:glow rad="63500">
              <a:schemeClr val="accent3">
                <a:satMod val="175000"/>
                <a:alpha val="40000"/>
              </a:schemeClr>
            </a:glow>
            <a:innerShdw blurRad="63500" dist="50800" dir="13500000">
              <a:prstClr val="black">
                <a:alpha val="50000"/>
              </a:prstClr>
            </a:innerShdw>
          </a:effectLst>
        </p:spPr>
        <p:txBody>
          <a:bodyPr wrap="square">
            <a:spAutoFit/>
          </a:bodyPr>
          <a:lstStyle/>
          <a:p>
            <a:pPr algn="ctr"/>
            <a:r>
              <a:rPr lang="el-GR" sz="2800" b="1" dirty="0">
                <a:solidFill>
                  <a:schemeClr val="accent1">
                    <a:lumMod val="50000"/>
                  </a:schemeClr>
                </a:solidFill>
              </a:rPr>
              <a:t>ΡΩΜΕΝΗ ΙΟΡΔΑΝΑ</a:t>
            </a:r>
          </a:p>
        </p:txBody>
      </p:sp>
      <p:graphicFrame>
        <p:nvGraphicFramePr>
          <p:cNvPr id="2" name="Πίνακας 1"/>
          <p:cNvGraphicFramePr>
            <a:graphicFrameLocks noGrp="1"/>
          </p:cNvGraphicFramePr>
          <p:nvPr>
            <p:extLst>
              <p:ext uri="{D42A27DB-BD31-4B8C-83A1-F6EECF244321}">
                <p14:modId xmlns:p14="http://schemas.microsoft.com/office/powerpoint/2010/main" val="3792534799"/>
              </p:ext>
            </p:extLst>
          </p:nvPr>
        </p:nvGraphicFramePr>
        <p:xfrm>
          <a:off x="1043608" y="4978636"/>
          <a:ext cx="7901643" cy="868680"/>
        </p:xfrm>
        <a:graphic>
          <a:graphicData uri="http://schemas.openxmlformats.org/drawingml/2006/table">
            <a:tbl>
              <a:tblPr firstRow="1" bandRow="1">
                <a:tableStyleId>{5C22544A-7EE6-4342-B048-85BDC9FD1C3A}</a:tableStyleId>
              </a:tblPr>
              <a:tblGrid>
                <a:gridCol w="2633881">
                  <a:extLst>
                    <a:ext uri="{9D8B030D-6E8A-4147-A177-3AD203B41FA5}">
                      <a16:colId xmlns:a16="http://schemas.microsoft.com/office/drawing/2014/main" val="20000"/>
                    </a:ext>
                  </a:extLst>
                </a:gridCol>
                <a:gridCol w="2633881">
                  <a:extLst>
                    <a:ext uri="{9D8B030D-6E8A-4147-A177-3AD203B41FA5}">
                      <a16:colId xmlns:a16="http://schemas.microsoft.com/office/drawing/2014/main" val="20001"/>
                    </a:ext>
                  </a:extLst>
                </a:gridCol>
                <a:gridCol w="2633881">
                  <a:extLst>
                    <a:ext uri="{9D8B030D-6E8A-4147-A177-3AD203B41FA5}">
                      <a16:colId xmlns:a16="http://schemas.microsoft.com/office/drawing/2014/main" val="20002"/>
                    </a:ext>
                  </a:extLst>
                </a:gridCol>
              </a:tblGrid>
              <a:tr h="485418">
                <a:tc>
                  <a:txBody>
                    <a:bodyPr/>
                    <a:lstStyle/>
                    <a:p>
                      <a:pPr algn="ctr"/>
                      <a:r>
                        <a:rPr lang="el-GR" sz="1700" b="1" kern="1200" dirty="0" err="1">
                          <a:solidFill>
                            <a:schemeClr val="tx1"/>
                          </a:solidFill>
                          <a:latin typeface="Calibri" panose="020F0502020204030204" pitchFamily="34" charset="0"/>
                          <a:ea typeface="+mn-ea"/>
                          <a:cs typeface="Calibri" panose="020F0502020204030204" pitchFamily="34" charset="0"/>
                        </a:rPr>
                        <a:t>Ιβρίντελη</a:t>
                      </a:r>
                      <a:r>
                        <a:rPr lang="el-GR" sz="1700" b="1" kern="1200" dirty="0">
                          <a:solidFill>
                            <a:schemeClr val="tx1"/>
                          </a:solidFill>
                          <a:latin typeface="Calibri" panose="020F0502020204030204" pitchFamily="34" charset="0"/>
                          <a:ea typeface="+mn-ea"/>
                          <a:cs typeface="Calibri" panose="020F0502020204030204" pitchFamily="34" charset="0"/>
                        </a:rPr>
                        <a:t> Μαρία</a:t>
                      </a:r>
                    </a:p>
                    <a:p>
                      <a:pPr algn="ctr"/>
                      <a:r>
                        <a:rPr lang="el-GR" sz="1700" b="1" kern="1200" dirty="0" err="1">
                          <a:solidFill>
                            <a:schemeClr val="tx1"/>
                          </a:solidFill>
                          <a:latin typeface="Calibri" panose="020F0502020204030204" pitchFamily="34" charset="0"/>
                          <a:ea typeface="+mn-ea"/>
                          <a:cs typeface="Calibri" panose="020F0502020204030204" pitchFamily="34" charset="0"/>
                        </a:rPr>
                        <a:t>Επ.Καθηγήτρια</a:t>
                      </a:r>
                      <a:r>
                        <a:rPr lang="el-GR" sz="1700" b="1" kern="1200" dirty="0">
                          <a:solidFill>
                            <a:schemeClr val="tx1"/>
                          </a:solidFill>
                          <a:latin typeface="Calibri" panose="020F0502020204030204" pitchFamily="34" charset="0"/>
                          <a:ea typeface="+mn-ea"/>
                          <a:cs typeface="Calibri" panose="020F0502020204030204" pitchFamily="34" charset="0"/>
                        </a:rPr>
                        <a:t> ΠΤΔΕ 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54B"/>
                    </a:solidFill>
                  </a:tcPr>
                </a:tc>
                <a:tc>
                  <a:txBody>
                    <a:bodyPr/>
                    <a:lstStyle/>
                    <a:p>
                      <a:pPr algn="ctr"/>
                      <a:r>
                        <a:rPr lang="el-GR" sz="1700" b="1" kern="1200" dirty="0" err="1">
                          <a:solidFill>
                            <a:schemeClr val="tx1"/>
                          </a:solidFill>
                          <a:latin typeface="Calibri" panose="020F0502020204030204" pitchFamily="34" charset="0"/>
                          <a:ea typeface="+mn-ea"/>
                          <a:cs typeface="Calibri" panose="020F0502020204030204" pitchFamily="34" charset="0"/>
                        </a:rPr>
                        <a:t>Μουζάκης</a:t>
                      </a:r>
                      <a:r>
                        <a:rPr lang="el-GR" sz="1700" b="1" kern="1200" dirty="0">
                          <a:solidFill>
                            <a:schemeClr val="tx1"/>
                          </a:solidFill>
                          <a:latin typeface="Calibri" panose="020F0502020204030204" pitchFamily="34" charset="0"/>
                          <a:ea typeface="+mn-ea"/>
                          <a:cs typeface="Calibri" panose="020F0502020204030204" pitchFamily="34" charset="0"/>
                        </a:rPr>
                        <a:t> Χαράλαμπος</a:t>
                      </a:r>
                    </a:p>
                    <a:p>
                      <a:pPr algn="ctr"/>
                      <a:r>
                        <a:rPr lang="el-GR" sz="1700" b="1" kern="1200" dirty="0">
                          <a:solidFill>
                            <a:schemeClr val="tx1"/>
                          </a:solidFill>
                          <a:latin typeface="Calibri" panose="020F0502020204030204" pitchFamily="34" charset="0"/>
                          <a:ea typeface="+mn-ea"/>
                          <a:cs typeface="Calibri" panose="020F0502020204030204" pitchFamily="34" charset="0"/>
                        </a:rPr>
                        <a:t>Καθηγητής – Σύμβουλος ΕΑΠ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54B"/>
                    </a:solidFill>
                  </a:tcPr>
                </a:tc>
                <a:tc>
                  <a:txBody>
                    <a:bodyPr/>
                    <a:lstStyle/>
                    <a:p>
                      <a:pPr algn="ctr"/>
                      <a:r>
                        <a:rPr lang="el-GR" sz="1700" b="1" kern="1200" dirty="0" err="1">
                          <a:solidFill>
                            <a:schemeClr val="tx1"/>
                          </a:solidFill>
                          <a:latin typeface="Calibri" panose="020F0502020204030204" pitchFamily="34" charset="0"/>
                          <a:ea typeface="+mn-ea"/>
                          <a:cs typeface="Calibri" panose="020F0502020204030204" pitchFamily="34" charset="0"/>
                        </a:rPr>
                        <a:t>Κωτσίδης</a:t>
                      </a:r>
                      <a:r>
                        <a:rPr lang="el-GR" sz="1700" b="1" kern="1200" dirty="0">
                          <a:solidFill>
                            <a:schemeClr val="tx1"/>
                          </a:solidFill>
                          <a:latin typeface="Calibri" panose="020F0502020204030204" pitchFamily="34" charset="0"/>
                          <a:ea typeface="+mn-ea"/>
                          <a:cs typeface="Calibri" panose="020F0502020204030204" pitchFamily="34" charset="0"/>
                        </a:rPr>
                        <a:t> Κωνσταντίνος</a:t>
                      </a:r>
                    </a:p>
                    <a:p>
                      <a:pPr algn="ctr"/>
                      <a:r>
                        <a:rPr lang="el-GR" sz="1700" b="1" kern="1200" dirty="0">
                          <a:solidFill>
                            <a:schemeClr val="tx1"/>
                          </a:solidFill>
                          <a:latin typeface="Calibri" panose="020F0502020204030204" pitchFamily="34" charset="0"/>
                          <a:ea typeface="+mn-ea"/>
                          <a:cs typeface="Calibri" panose="020F0502020204030204" pitchFamily="34" charset="0"/>
                        </a:rPr>
                        <a:t>Διδάκτωρ 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54B"/>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419075" y="4599627"/>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100" b="1" dirty="0">
                <a:latin typeface="+mn-lt"/>
              </a:rPr>
              <a:t>6. Δημιουργία Εκπαιδευτικού Υλικού</a:t>
            </a:r>
            <a:r>
              <a:rPr lang="en-US" sz="3100" b="1" dirty="0">
                <a:latin typeface="+mn-lt"/>
              </a:rPr>
              <a:t> (2/3)</a:t>
            </a:r>
            <a:endParaRPr lang="el-GR" sz="3100" b="1" dirty="0">
              <a:latin typeface="+mn-lt"/>
            </a:endParaRPr>
          </a:p>
        </p:txBody>
      </p:sp>
      <p:sp>
        <p:nvSpPr>
          <p:cNvPr id="4" name="Ορθογώνιο 3">
            <a:extLst>
              <a:ext uri="{FF2B5EF4-FFF2-40B4-BE49-F238E27FC236}">
                <a16:creationId xmlns:a16="http://schemas.microsoft.com/office/drawing/2014/main" id="{C5AEAA0E-B6F1-4F88-4B81-43600160B82F}"/>
              </a:ext>
            </a:extLst>
          </p:cNvPr>
          <p:cNvSpPr/>
          <p:nvPr/>
        </p:nvSpPr>
        <p:spPr>
          <a:xfrm>
            <a:off x="1394621" y="1615582"/>
            <a:ext cx="7199240" cy="6025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l-GR"/>
          </a:p>
        </p:txBody>
      </p:sp>
      <p:sp>
        <p:nvSpPr>
          <p:cNvPr id="6" name="TextBox 5">
            <a:extLst>
              <a:ext uri="{FF2B5EF4-FFF2-40B4-BE49-F238E27FC236}">
                <a16:creationId xmlns:a16="http://schemas.microsoft.com/office/drawing/2014/main" id="{B1873981-E94A-3661-4EB6-7DDD7FDE1A51}"/>
              </a:ext>
            </a:extLst>
          </p:cNvPr>
          <p:cNvSpPr txBox="1"/>
          <p:nvPr/>
        </p:nvSpPr>
        <p:spPr>
          <a:xfrm>
            <a:off x="1430625" y="1686273"/>
            <a:ext cx="7127232" cy="446276"/>
          </a:xfrm>
          <a:prstGeom prst="rect">
            <a:avLst/>
          </a:prstGeom>
          <a:noFill/>
        </p:spPr>
        <p:txBody>
          <a:bodyPr wrap="square" rtlCol="0">
            <a:spAutoFit/>
          </a:bodyPr>
          <a:lstStyle/>
          <a:p>
            <a:pPr algn="ctr"/>
            <a:r>
              <a:rPr lang="el-GR" sz="2300" b="1" dirty="0"/>
              <a:t>Αρχές &amp; Θεωρίες Μάθησης σχεδιασμού Ε.Υ.</a:t>
            </a:r>
          </a:p>
        </p:txBody>
      </p:sp>
      <p:sp>
        <p:nvSpPr>
          <p:cNvPr id="21" name="Ορθογώνιο 20">
            <a:extLst>
              <a:ext uri="{FF2B5EF4-FFF2-40B4-BE49-F238E27FC236}">
                <a16:creationId xmlns:a16="http://schemas.microsoft.com/office/drawing/2014/main" id="{63192709-1A5B-9FA7-89EF-28DC068BE400}"/>
              </a:ext>
            </a:extLst>
          </p:cNvPr>
          <p:cNvSpPr/>
          <p:nvPr/>
        </p:nvSpPr>
        <p:spPr>
          <a:xfrm>
            <a:off x="2164429" y="2524403"/>
            <a:ext cx="2808312" cy="1872208"/>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l-GR"/>
          </a:p>
        </p:txBody>
      </p:sp>
      <p:sp>
        <p:nvSpPr>
          <p:cNvPr id="22" name="Ορθογώνιο 21">
            <a:extLst>
              <a:ext uri="{FF2B5EF4-FFF2-40B4-BE49-F238E27FC236}">
                <a16:creationId xmlns:a16="http://schemas.microsoft.com/office/drawing/2014/main" id="{95AAFB4C-DBAC-1137-EFDB-AA8F41F6917E}"/>
              </a:ext>
            </a:extLst>
          </p:cNvPr>
          <p:cNvSpPr/>
          <p:nvPr/>
        </p:nvSpPr>
        <p:spPr>
          <a:xfrm>
            <a:off x="5084914" y="4509120"/>
            <a:ext cx="2808312" cy="1872208"/>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l-GR"/>
          </a:p>
        </p:txBody>
      </p:sp>
      <p:sp>
        <p:nvSpPr>
          <p:cNvPr id="23" name="Ορθογώνιο 22">
            <a:extLst>
              <a:ext uri="{FF2B5EF4-FFF2-40B4-BE49-F238E27FC236}">
                <a16:creationId xmlns:a16="http://schemas.microsoft.com/office/drawing/2014/main" id="{E7186B83-E400-0E27-4BBA-488D456BD575}"/>
              </a:ext>
            </a:extLst>
          </p:cNvPr>
          <p:cNvSpPr/>
          <p:nvPr/>
        </p:nvSpPr>
        <p:spPr>
          <a:xfrm>
            <a:off x="2164429" y="4509120"/>
            <a:ext cx="2808312" cy="1872208"/>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l-GR"/>
          </a:p>
        </p:txBody>
      </p:sp>
      <p:sp>
        <p:nvSpPr>
          <p:cNvPr id="24" name="Ορθογώνιο 23">
            <a:extLst>
              <a:ext uri="{FF2B5EF4-FFF2-40B4-BE49-F238E27FC236}">
                <a16:creationId xmlns:a16="http://schemas.microsoft.com/office/drawing/2014/main" id="{F4207A51-7C33-BAFD-F33C-48FFE4724BD1}"/>
              </a:ext>
            </a:extLst>
          </p:cNvPr>
          <p:cNvSpPr/>
          <p:nvPr/>
        </p:nvSpPr>
        <p:spPr>
          <a:xfrm>
            <a:off x="5111486" y="2524403"/>
            <a:ext cx="2808312" cy="1872208"/>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l-GR"/>
          </a:p>
        </p:txBody>
      </p:sp>
      <p:cxnSp>
        <p:nvCxnSpPr>
          <p:cNvPr id="26" name="Ευθεία γραμμή σύνδεσης 25">
            <a:extLst>
              <a:ext uri="{FF2B5EF4-FFF2-40B4-BE49-F238E27FC236}">
                <a16:creationId xmlns:a16="http://schemas.microsoft.com/office/drawing/2014/main" id="{4C0BBC00-74D3-5EF1-CD97-293817B8B40D}"/>
              </a:ext>
            </a:extLst>
          </p:cNvPr>
          <p:cNvCxnSpPr>
            <a:cxnSpLocks/>
          </p:cNvCxnSpPr>
          <p:nvPr/>
        </p:nvCxnSpPr>
        <p:spPr>
          <a:xfrm>
            <a:off x="5028827" y="2524403"/>
            <a:ext cx="0" cy="3811253"/>
          </a:xfrm>
          <a:prstGeom prst="line">
            <a:avLst/>
          </a:prstGeom>
          <a:ln w="28575"/>
        </p:spPr>
        <p:style>
          <a:lnRef idx="1">
            <a:schemeClr val="dk1"/>
          </a:lnRef>
          <a:fillRef idx="0">
            <a:schemeClr val="dk1"/>
          </a:fillRef>
          <a:effectRef idx="0">
            <a:schemeClr val="dk1"/>
          </a:effectRef>
          <a:fontRef idx="minor">
            <a:schemeClr val="tx1"/>
          </a:fontRef>
        </p:style>
      </p:cxnSp>
      <p:cxnSp>
        <p:nvCxnSpPr>
          <p:cNvPr id="29" name="Ευθεία γραμμή σύνδεσης 28">
            <a:extLst>
              <a:ext uri="{FF2B5EF4-FFF2-40B4-BE49-F238E27FC236}">
                <a16:creationId xmlns:a16="http://schemas.microsoft.com/office/drawing/2014/main" id="{A5F791B7-3A7C-B6EB-F4AA-BDFC79F2D107}"/>
              </a:ext>
            </a:extLst>
          </p:cNvPr>
          <p:cNvCxnSpPr/>
          <p:nvPr/>
        </p:nvCxnSpPr>
        <p:spPr>
          <a:xfrm>
            <a:off x="2198709" y="4430029"/>
            <a:ext cx="5721089" cy="0"/>
          </a:xfrm>
          <a:prstGeom prst="line">
            <a:avLst/>
          </a:prstGeom>
          <a:ln w="28575"/>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F9541358-A06E-FF3A-0176-DE1D36DBCC89}"/>
              </a:ext>
            </a:extLst>
          </p:cNvPr>
          <p:cNvSpPr txBox="1"/>
          <p:nvPr/>
        </p:nvSpPr>
        <p:spPr>
          <a:xfrm>
            <a:off x="5212044" y="3092496"/>
            <a:ext cx="2486000" cy="769441"/>
          </a:xfrm>
          <a:prstGeom prst="rect">
            <a:avLst/>
          </a:prstGeom>
          <a:noFill/>
        </p:spPr>
        <p:txBody>
          <a:bodyPr wrap="square" rtlCol="0">
            <a:spAutoFit/>
          </a:bodyPr>
          <a:lstStyle/>
          <a:p>
            <a:pPr algn="ctr"/>
            <a:r>
              <a:rPr lang="el-GR" sz="2200" b="1" dirty="0"/>
              <a:t>Κοινωνικός</a:t>
            </a:r>
          </a:p>
          <a:p>
            <a:pPr algn="ctr"/>
            <a:r>
              <a:rPr lang="el-GR" sz="2200" b="1" dirty="0" err="1"/>
              <a:t>Εποικοδομητισμός</a:t>
            </a:r>
            <a:endParaRPr lang="el-GR" sz="2200" b="1" dirty="0"/>
          </a:p>
        </p:txBody>
      </p:sp>
      <p:sp>
        <p:nvSpPr>
          <p:cNvPr id="31" name="TextBox 30">
            <a:extLst>
              <a:ext uri="{FF2B5EF4-FFF2-40B4-BE49-F238E27FC236}">
                <a16:creationId xmlns:a16="http://schemas.microsoft.com/office/drawing/2014/main" id="{1060396D-0F0E-5BF0-EEC7-F465587A9192}"/>
              </a:ext>
            </a:extLst>
          </p:cNvPr>
          <p:cNvSpPr txBox="1"/>
          <p:nvPr/>
        </p:nvSpPr>
        <p:spPr>
          <a:xfrm>
            <a:off x="2206620" y="3219958"/>
            <a:ext cx="2688566" cy="430887"/>
          </a:xfrm>
          <a:prstGeom prst="rect">
            <a:avLst/>
          </a:prstGeom>
          <a:noFill/>
        </p:spPr>
        <p:txBody>
          <a:bodyPr wrap="square" rtlCol="0">
            <a:spAutoFit/>
          </a:bodyPr>
          <a:lstStyle/>
          <a:p>
            <a:pPr algn="ctr"/>
            <a:r>
              <a:rPr lang="el-GR" sz="2200" b="1" dirty="0" err="1">
                <a:solidFill>
                  <a:schemeClr val="bg1"/>
                </a:solidFill>
              </a:rPr>
              <a:t>Πολυμεσική</a:t>
            </a:r>
            <a:r>
              <a:rPr lang="el-GR" sz="2200" b="1" dirty="0">
                <a:solidFill>
                  <a:schemeClr val="bg1"/>
                </a:solidFill>
              </a:rPr>
              <a:t> Μάθηση</a:t>
            </a:r>
          </a:p>
        </p:txBody>
      </p:sp>
      <p:sp>
        <p:nvSpPr>
          <p:cNvPr id="34" name="TextBox 33">
            <a:extLst>
              <a:ext uri="{FF2B5EF4-FFF2-40B4-BE49-F238E27FC236}">
                <a16:creationId xmlns:a16="http://schemas.microsoft.com/office/drawing/2014/main" id="{75441673-2A29-82B2-79DB-4F88A0B23DAC}"/>
              </a:ext>
            </a:extLst>
          </p:cNvPr>
          <p:cNvSpPr txBox="1"/>
          <p:nvPr/>
        </p:nvSpPr>
        <p:spPr>
          <a:xfrm>
            <a:off x="2269485" y="5229780"/>
            <a:ext cx="2688566" cy="430887"/>
          </a:xfrm>
          <a:prstGeom prst="rect">
            <a:avLst/>
          </a:prstGeom>
          <a:noFill/>
        </p:spPr>
        <p:txBody>
          <a:bodyPr wrap="square" rtlCol="0">
            <a:spAutoFit/>
          </a:bodyPr>
          <a:lstStyle/>
          <a:p>
            <a:pPr algn="ctr"/>
            <a:r>
              <a:rPr lang="el-GR" sz="2200" b="1" dirty="0"/>
              <a:t>Συμπεριφορισμός</a:t>
            </a:r>
          </a:p>
        </p:txBody>
      </p:sp>
      <p:sp>
        <p:nvSpPr>
          <p:cNvPr id="35" name="TextBox 34">
            <a:extLst>
              <a:ext uri="{FF2B5EF4-FFF2-40B4-BE49-F238E27FC236}">
                <a16:creationId xmlns:a16="http://schemas.microsoft.com/office/drawing/2014/main" id="{2ED78EA7-B555-B63C-9A23-99FB37217376}"/>
              </a:ext>
            </a:extLst>
          </p:cNvPr>
          <p:cNvSpPr txBox="1"/>
          <p:nvPr/>
        </p:nvSpPr>
        <p:spPr>
          <a:xfrm>
            <a:off x="5207784" y="4998122"/>
            <a:ext cx="2486000" cy="1107996"/>
          </a:xfrm>
          <a:prstGeom prst="rect">
            <a:avLst/>
          </a:prstGeom>
          <a:noFill/>
        </p:spPr>
        <p:txBody>
          <a:bodyPr wrap="square" rtlCol="0">
            <a:spAutoFit/>
          </a:bodyPr>
          <a:lstStyle/>
          <a:p>
            <a:pPr algn="ctr"/>
            <a:r>
              <a:rPr lang="el-GR" sz="2200" b="1" dirty="0">
                <a:solidFill>
                  <a:schemeClr val="bg1"/>
                </a:solidFill>
              </a:rPr>
              <a:t>Καθολικός Σχεδιασμός Μάθησης</a:t>
            </a:r>
          </a:p>
        </p:txBody>
      </p:sp>
    </p:spTree>
    <p:extLst>
      <p:ext uri="{BB962C8B-B14F-4D97-AF65-F5344CB8AC3E}">
        <p14:creationId xmlns:p14="http://schemas.microsoft.com/office/powerpoint/2010/main" val="55290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100" b="1" dirty="0">
                <a:latin typeface="+mn-lt"/>
              </a:rPr>
              <a:t>6. Δημιουργία Εκπαιδευτικού Υλικού</a:t>
            </a:r>
            <a:r>
              <a:rPr lang="en-US" sz="3100" b="1" dirty="0">
                <a:latin typeface="+mn-lt"/>
              </a:rPr>
              <a:t> (3/3)</a:t>
            </a:r>
            <a:endParaRPr lang="el-GR" sz="3100" b="1" dirty="0">
              <a:latin typeface="+mn-lt"/>
            </a:endParaRPr>
          </a:p>
        </p:txBody>
      </p:sp>
      <p:sp>
        <p:nvSpPr>
          <p:cNvPr id="3" name="TextBox 2">
            <a:extLst>
              <a:ext uri="{FF2B5EF4-FFF2-40B4-BE49-F238E27FC236}">
                <a16:creationId xmlns:a16="http://schemas.microsoft.com/office/drawing/2014/main" id="{8B41CE42-0A70-62D3-7E17-95D6202EA97F}"/>
              </a:ext>
            </a:extLst>
          </p:cNvPr>
          <p:cNvSpPr txBox="1"/>
          <p:nvPr/>
        </p:nvSpPr>
        <p:spPr>
          <a:xfrm>
            <a:off x="2123728" y="5785769"/>
            <a:ext cx="6048672" cy="646331"/>
          </a:xfrm>
          <a:prstGeom prst="rect">
            <a:avLst/>
          </a:prstGeom>
          <a:noFill/>
        </p:spPr>
        <p:txBody>
          <a:bodyPr wrap="square" rtlCol="0">
            <a:spAutoFit/>
          </a:bodyPr>
          <a:lstStyle/>
          <a:p>
            <a:r>
              <a:rPr lang="el-GR" b="1" dirty="0" err="1">
                <a:solidFill>
                  <a:srgbClr val="D02D00"/>
                </a:solidFill>
                <a:hlinkClick r:id="rId4">
                  <a:extLst>
                    <a:ext uri="{A12FA001-AC4F-418D-AE19-62706E023703}">
                      <ahyp:hlinkClr xmlns:ahyp="http://schemas.microsoft.com/office/drawing/2018/hyperlinkcolor" val="tx"/>
                    </a:ext>
                  </a:extLst>
                </a:hlinkClick>
              </a:rPr>
              <a:t>My</a:t>
            </a:r>
            <a:r>
              <a:rPr lang="el-GR" b="1" dirty="0">
                <a:solidFill>
                  <a:srgbClr val="D02D00"/>
                </a:solidFill>
                <a:hlinkClick r:id="rId4">
                  <a:extLst>
                    <a:ext uri="{A12FA001-AC4F-418D-AE19-62706E023703}">
                      <ahyp:hlinkClr xmlns:ahyp="http://schemas.microsoft.com/office/drawing/2018/hyperlinkcolor" val="tx"/>
                    </a:ext>
                  </a:extLst>
                </a:hlinkClick>
              </a:rPr>
              <a:t> </a:t>
            </a:r>
            <a:r>
              <a:rPr lang="el-GR" b="1" dirty="0" err="1">
                <a:solidFill>
                  <a:srgbClr val="D02D00"/>
                </a:solidFill>
                <a:hlinkClick r:id="rId4">
                  <a:extLst>
                    <a:ext uri="{A12FA001-AC4F-418D-AE19-62706E023703}">
                      <ahyp:hlinkClr xmlns:ahyp="http://schemas.microsoft.com/office/drawing/2018/hyperlinkcolor" val="tx"/>
                    </a:ext>
                  </a:extLst>
                </a:hlinkClick>
              </a:rPr>
              <a:t>Edivea</a:t>
            </a:r>
            <a:r>
              <a:rPr lang="el-GR" b="1" dirty="0">
                <a:solidFill>
                  <a:srgbClr val="D02D00"/>
                </a:solidFill>
                <a:hlinkClick r:id="rId4">
                  <a:extLst>
                    <a:ext uri="{A12FA001-AC4F-418D-AE19-62706E023703}">
                      <ahyp:hlinkClr xmlns:ahyp="http://schemas.microsoft.com/office/drawing/2018/hyperlinkcolor" val="tx"/>
                    </a:ext>
                  </a:extLst>
                </a:hlinkClick>
              </a:rPr>
              <a:t> - </a:t>
            </a:r>
            <a:r>
              <a:rPr lang="el-GR" b="1" dirty="0" err="1">
                <a:solidFill>
                  <a:srgbClr val="D02D00"/>
                </a:solidFill>
                <a:hlinkClick r:id="rId4">
                  <a:extLst>
                    <a:ext uri="{A12FA001-AC4F-418D-AE19-62706E023703}">
                      <ahyp:hlinkClr xmlns:ahyp="http://schemas.microsoft.com/office/drawing/2018/hyperlinkcolor" val="tx"/>
                    </a:ext>
                  </a:extLst>
                </a:hlinkClick>
              </a:rPr>
              <a:t>Edivea</a:t>
            </a:r>
            <a:r>
              <a:rPr lang="el-GR" b="1" dirty="0">
                <a:solidFill>
                  <a:srgbClr val="D02D00"/>
                </a:solidFill>
                <a:hlinkClick r:id="rId4">
                  <a:extLst>
                    <a:ext uri="{A12FA001-AC4F-418D-AE19-62706E023703}">
                      <ahyp:hlinkClr xmlns:ahyp="http://schemas.microsoft.com/office/drawing/2018/hyperlinkcolor" val="tx"/>
                    </a:ext>
                  </a:extLst>
                </a:hlinkClick>
              </a:rPr>
              <a:t> - Επεξεργασία και κατανόηση κειμένου με τη βοήθεια της Επαυξημένης πραγματικότητας (uoc.gr)</a:t>
            </a:r>
            <a:endParaRPr lang="el-GR" b="1" dirty="0">
              <a:solidFill>
                <a:srgbClr val="D02D00"/>
              </a:solidFill>
            </a:endParaRPr>
          </a:p>
        </p:txBody>
      </p:sp>
      <p:pic>
        <p:nvPicPr>
          <p:cNvPr id="7" name="Εικόνα 6">
            <a:extLst>
              <a:ext uri="{FF2B5EF4-FFF2-40B4-BE49-F238E27FC236}">
                <a16:creationId xmlns:a16="http://schemas.microsoft.com/office/drawing/2014/main" id="{9524EA9D-72A5-BDA0-4C77-EBEEB50C35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7099" y="1625711"/>
            <a:ext cx="7032337" cy="3910564"/>
          </a:xfrm>
          <a:prstGeom prst="rect">
            <a:avLst/>
          </a:prstGeom>
        </p:spPr>
      </p:pic>
    </p:spTree>
    <p:extLst>
      <p:ext uri="{BB962C8B-B14F-4D97-AF65-F5344CB8AC3E}">
        <p14:creationId xmlns:p14="http://schemas.microsoft.com/office/powerpoint/2010/main" val="778103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384174" y="612574"/>
            <a:ext cx="7776864" cy="576064"/>
          </a:xfrm>
        </p:spPr>
        <p:txBody>
          <a:bodyPr>
            <a:noAutofit/>
          </a:bodyPr>
          <a:lstStyle/>
          <a:p>
            <a:r>
              <a:rPr lang="en-US" b="1" dirty="0">
                <a:latin typeface="+mn-lt"/>
              </a:rPr>
              <a:t>7</a:t>
            </a:r>
            <a:r>
              <a:rPr lang="el-GR" b="1" dirty="0">
                <a:latin typeface="+mn-lt"/>
              </a:rPr>
              <a:t>. Μεθοδολογία</a:t>
            </a:r>
            <a:r>
              <a:rPr lang="en-US" b="1" dirty="0">
                <a:latin typeface="+mn-lt"/>
              </a:rPr>
              <a:t> </a:t>
            </a:r>
            <a:r>
              <a:rPr lang="el-GR" b="1" dirty="0">
                <a:latin typeface="+mn-lt"/>
              </a:rPr>
              <a:t>έρευνας (1/2)</a:t>
            </a:r>
          </a:p>
        </p:txBody>
      </p:sp>
      <p:graphicFrame>
        <p:nvGraphicFramePr>
          <p:cNvPr id="9" name="Διάγραμμα 8">
            <a:extLst>
              <a:ext uri="{FF2B5EF4-FFF2-40B4-BE49-F238E27FC236}">
                <a16:creationId xmlns:a16="http://schemas.microsoft.com/office/drawing/2014/main" id="{BEB48901-E68D-9EEE-7987-2ACA303B1A48}"/>
              </a:ext>
            </a:extLst>
          </p:cNvPr>
          <p:cNvGraphicFramePr/>
          <p:nvPr>
            <p:extLst>
              <p:ext uri="{D42A27DB-BD31-4B8C-83A1-F6EECF244321}">
                <p14:modId xmlns:p14="http://schemas.microsoft.com/office/powerpoint/2010/main" val="176188367"/>
              </p:ext>
            </p:extLst>
          </p:nvPr>
        </p:nvGraphicFramePr>
        <p:xfrm>
          <a:off x="611560" y="900606"/>
          <a:ext cx="8424936"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36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6064FEFD-EC9E-A1A7-AD39-3A559239E1A8}"/>
              </a:ext>
            </a:extLst>
          </p:cNvPr>
          <p:cNvSpPr txBox="1">
            <a:spLocks/>
          </p:cNvSpPr>
          <p:nvPr/>
        </p:nvSpPr>
        <p:spPr>
          <a:xfrm>
            <a:off x="1367136" y="620688"/>
            <a:ext cx="7776864" cy="576064"/>
          </a:xfrm>
          <a:prstGeom prst="rect">
            <a:avLst/>
          </a:prstGeom>
          <a:pattFill prst="pct5">
            <a:fgClr>
              <a:schemeClr val="accent1"/>
            </a:fgClr>
            <a:bgClr>
              <a:schemeClr val="bg1"/>
            </a:bgClr>
          </a:patt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b="1" dirty="0">
                <a:latin typeface="+mn-lt"/>
              </a:rPr>
              <a:t>7</a:t>
            </a:r>
            <a:r>
              <a:rPr lang="el-GR" b="1" dirty="0">
                <a:latin typeface="+mn-lt"/>
              </a:rPr>
              <a:t>. Μεθοδολογία</a:t>
            </a:r>
            <a:r>
              <a:rPr lang="en-US" b="1" dirty="0">
                <a:latin typeface="+mn-lt"/>
              </a:rPr>
              <a:t> </a:t>
            </a:r>
            <a:r>
              <a:rPr lang="el-GR" b="1" dirty="0">
                <a:latin typeface="+mn-lt"/>
              </a:rPr>
              <a:t>έρευνας (2/2)</a:t>
            </a:r>
          </a:p>
        </p:txBody>
      </p:sp>
      <p:sp>
        <p:nvSpPr>
          <p:cNvPr id="7" name="TextBox 6">
            <a:extLst>
              <a:ext uri="{FF2B5EF4-FFF2-40B4-BE49-F238E27FC236}">
                <a16:creationId xmlns:a16="http://schemas.microsoft.com/office/drawing/2014/main" id="{679BF09D-947E-962C-5E9C-B0FBB787403A}"/>
              </a:ext>
            </a:extLst>
          </p:cNvPr>
          <p:cNvSpPr txBox="1"/>
          <p:nvPr/>
        </p:nvSpPr>
        <p:spPr>
          <a:xfrm>
            <a:off x="1431099" y="3219689"/>
            <a:ext cx="7200800" cy="1015663"/>
          </a:xfrm>
          <a:prstGeom prst="rect">
            <a:avLst/>
          </a:prstGeom>
          <a:solidFill>
            <a:schemeClr val="accent2">
              <a:lumMod val="60000"/>
              <a:lumOff val="40000"/>
            </a:schemeClr>
          </a:solidFill>
        </p:spPr>
        <p:txBody>
          <a:bodyPr wrap="square" rtlCol="0">
            <a:spAutoFit/>
          </a:bodyPr>
          <a:lstStyle/>
          <a:p>
            <a:pPr marL="285750" indent="-285750">
              <a:buFont typeface="Wingdings" panose="05000000000000000000" pitchFamily="2" charset="2"/>
              <a:buChar char="ü"/>
            </a:pPr>
            <a:r>
              <a:rPr lang="el-GR" sz="2000" b="1" dirty="0"/>
              <a:t> Επεξεργασία δεδομένων:</a:t>
            </a:r>
          </a:p>
          <a:p>
            <a:r>
              <a:rPr lang="el-GR" sz="2000" dirty="0"/>
              <a:t>Οι απόψεις των συμμετεχουσών κωδικοποιήθηκαν σε 10 άξονες με τις αντίστοιχες κατηγορίες τους.</a:t>
            </a:r>
          </a:p>
        </p:txBody>
      </p:sp>
      <p:sp>
        <p:nvSpPr>
          <p:cNvPr id="8" name="TextBox 7">
            <a:extLst>
              <a:ext uri="{FF2B5EF4-FFF2-40B4-BE49-F238E27FC236}">
                <a16:creationId xmlns:a16="http://schemas.microsoft.com/office/drawing/2014/main" id="{5301B041-6C35-EDE0-D972-DF1ACF889317}"/>
              </a:ext>
            </a:extLst>
          </p:cNvPr>
          <p:cNvSpPr txBox="1"/>
          <p:nvPr/>
        </p:nvSpPr>
        <p:spPr>
          <a:xfrm>
            <a:off x="1419537" y="1546501"/>
            <a:ext cx="7200800" cy="1323439"/>
          </a:xfrm>
          <a:prstGeom prst="rect">
            <a:avLst/>
          </a:prstGeom>
          <a:solidFill>
            <a:schemeClr val="accent2">
              <a:lumMod val="40000"/>
              <a:lumOff val="60000"/>
            </a:schemeClr>
          </a:solidFill>
        </p:spPr>
        <p:txBody>
          <a:bodyPr wrap="square" rtlCol="0">
            <a:spAutoFit/>
          </a:bodyPr>
          <a:lstStyle/>
          <a:p>
            <a:pPr marL="285750" indent="-285750">
              <a:buFont typeface="Wingdings" panose="05000000000000000000" pitchFamily="2" charset="2"/>
              <a:buChar char="ü"/>
            </a:pPr>
            <a:r>
              <a:rPr lang="el-GR" sz="2000" b="1" dirty="0"/>
              <a:t> Συμμετέχοντες στην έρευνα:</a:t>
            </a:r>
          </a:p>
          <a:p>
            <a:r>
              <a:rPr lang="el-GR" sz="2000" dirty="0"/>
              <a:t>Από τις 4 συμμετέχουσες ειδικοί στην ΕξΑΕ , οι 2 είναι και ειδικοί στην ΕΑΕ, ώστε να κρίνουν την καταλληλότητα του Ε.Υ. σε μαθητές με Μ.Δ. .</a:t>
            </a:r>
          </a:p>
        </p:txBody>
      </p:sp>
      <p:sp>
        <p:nvSpPr>
          <p:cNvPr id="9" name="TextBox 8">
            <a:extLst>
              <a:ext uri="{FF2B5EF4-FFF2-40B4-BE49-F238E27FC236}">
                <a16:creationId xmlns:a16="http://schemas.microsoft.com/office/drawing/2014/main" id="{3E44BCD5-58F7-1E3F-6868-3E520BF95C36}"/>
              </a:ext>
            </a:extLst>
          </p:cNvPr>
          <p:cNvSpPr txBox="1"/>
          <p:nvPr/>
        </p:nvSpPr>
        <p:spPr>
          <a:xfrm>
            <a:off x="1431099" y="4655678"/>
            <a:ext cx="7200800" cy="1015663"/>
          </a:xfrm>
          <a:prstGeom prst="rect">
            <a:avLst/>
          </a:prstGeom>
          <a:solidFill>
            <a:schemeClr val="accent2">
              <a:lumMod val="75000"/>
            </a:schemeClr>
          </a:solidFill>
        </p:spPr>
        <p:txBody>
          <a:bodyPr wrap="square" rtlCol="0">
            <a:spAutoFit/>
          </a:bodyPr>
          <a:lstStyle/>
          <a:p>
            <a:pPr marL="285750" indent="-285750">
              <a:buFont typeface="Wingdings" panose="05000000000000000000" pitchFamily="2" charset="2"/>
              <a:buChar char="ü"/>
            </a:pPr>
            <a:r>
              <a:rPr lang="el-GR" sz="2000" b="1" dirty="0"/>
              <a:t> Εγκυρότητα &amp; Αξιοπιστία:</a:t>
            </a:r>
          </a:p>
          <a:p>
            <a:r>
              <a:rPr lang="el-GR" sz="2000" dirty="0"/>
              <a:t>Αποτίμηση του Ε.Υ. από τις 4 ειδικούς που συμμετείχαν στην έρευνα και αξιολόγησαν το υλικό.</a:t>
            </a:r>
          </a:p>
        </p:txBody>
      </p:sp>
    </p:spTree>
    <p:extLst>
      <p:ext uri="{BB962C8B-B14F-4D97-AF65-F5344CB8AC3E}">
        <p14:creationId xmlns:p14="http://schemas.microsoft.com/office/powerpoint/2010/main" val="4213935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50709"/>
            <a:ext cx="7776864" cy="576064"/>
          </a:xfrm>
        </p:spPr>
        <p:txBody>
          <a:bodyPr>
            <a:noAutofit/>
          </a:bodyPr>
          <a:lstStyle/>
          <a:p>
            <a:r>
              <a:rPr lang="el-GR" sz="3100" b="1" dirty="0">
                <a:latin typeface="+mn-lt"/>
              </a:rPr>
              <a:t>8. Αποτελέσματα - Κύρια ευρήματα Ε.Υ. (1/4)</a:t>
            </a:r>
          </a:p>
        </p:txBody>
      </p:sp>
      <p:sp>
        <p:nvSpPr>
          <p:cNvPr id="3" name="TextBox 2">
            <a:extLst>
              <a:ext uri="{FF2B5EF4-FFF2-40B4-BE49-F238E27FC236}">
                <a16:creationId xmlns:a16="http://schemas.microsoft.com/office/drawing/2014/main" id="{2F993574-9F71-66DA-6E26-EFFD2C31EEAD}"/>
              </a:ext>
            </a:extLst>
          </p:cNvPr>
          <p:cNvSpPr txBox="1"/>
          <p:nvPr/>
        </p:nvSpPr>
        <p:spPr>
          <a:xfrm>
            <a:off x="1400808" y="1333601"/>
            <a:ext cx="7442720" cy="400110"/>
          </a:xfrm>
          <a:prstGeom prst="rect">
            <a:avLst/>
          </a:prstGeom>
          <a:noFill/>
        </p:spPr>
        <p:txBody>
          <a:bodyPr wrap="square" rtlCol="0">
            <a:spAutoFit/>
          </a:bodyPr>
          <a:lstStyle/>
          <a:p>
            <a:r>
              <a:rPr lang="el-GR" sz="2000" b="1" dirty="0">
                <a:solidFill>
                  <a:srgbClr val="931B1B"/>
                </a:solidFill>
              </a:rPr>
              <a:t>Ανά ερευνητικό άξονα οι ειδικοί στην ΕξΑΕ έκριναν:</a:t>
            </a:r>
          </a:p>
        </p:txBody>
      </p:sp>
      <p:sp>
        <p:nvSpPr>
          <p:cNvPr id="8" name="Βέλος: Δεξιό 7">
            <a:extLst>
              <a:ext uri="{FF2B5EF4-FFF2-40B4-BE49-F238E27FC236}">
                <a16:creationId xmlns:a16="http://schemas.microsoft.com/office/drawing/2014/main" id="{5ADA595F-A989-C03D-B502-A766055FF27D}"/>
              </a:ext>
            </a:extLst>
          </p:cNvPr>
          <p:cNvSpPr/>
          <p:nvPr/>
        </p:nvSpPr>
        <p:spPr>
          <a:xfrm>
            <a:off x="673460" y="1981490"/>
            <a:ext cx="47816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Στρογγύλεμα γωνιών 8">
            <a:extLst>
              <a:ext uri="{FF2B5EF4-FFF2-40B4-BE49-F238E27FC236}">
                <a16:creationId xmlns:a16="http://schemas.microsoft.com/office/drawing/2014/main" id="{2CFEE45C-8730-3421-DD54-14EDD6222454}"/>
              </a:ext>
            </a:extLst>
          </p:cNvPr>
          <p:cNvSpPr/>
          <p:nvPr/>
        </p:nvSpPr>
        <p:spPr>
          <a:xfrm>
            <a:off x="1331640" y="1812886"/>
            <a:ext cx="6768752" cy="16161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1900" b="1" dirty="0">
                <a:solidFill>
                  <a:schemeClr val="tx1"/>
                </a:solidFill>
              </a:rPr>
              <a:t>Επιστημονική </a:t>
            </a:r>
            <a:r>
              <a:rPr lang="el-GR" sz="1900" b="1" dirty="0">
                <a:solidFill>
                  <a:schemeClr val="tx1"/>
                </a:solidFill>
                <a:latin typeface="+mn-lt"/>
              </a:rPr>
              <a:t>συνοχή</a:t>
            </a:r>
            <a:r>
              <a:rPr lang="el-GR" sz="1900" b="1" dirty="0">
                <a:solidFill>
                  <a:schemeClr val="tx1"/>
                </a:solidFill>
              </a:rPr>
              <a:t> και τεκμηρίωση:</a:t>
            </a:r>
            <a:endParaRPr lang="el-GR" sz="1900" b="1" dirty="0"/>
          </a:p>
          <a:p>
            <a:pPr marL="285750" indent="-285750">
              <a:buFont typeface="Wingdings" panose="05000000000000000000" pitchFamily="2" charset="2"/>
              <a:buChar char="q"/>
            </a:pPr>
            <a:r>
              <a:rPr lang="el-GR" sz="1900" dirty="0">
                <a:latin typeface="+mn-lt"/>
              </a:rPr>
              <a:t>Βιβλιογραφική τεκμηρίωση</a:t>
            </a:r>
            <a:endParaRPr lang="el-GR" sz="1900" dirty="0"/>
          </a:p>
          <a:p>
            <a:pPr marL="285750" indent="-285750">
              <a:buFont typeface="Wingdings" panose="05000000000000000000" pitchFamily="2" charset="2"/>
              <a:buChar char="q"/>
            </a:pPr>
            <a:r>
              <a:rPr lang="el-GR" sz="1900" dirty="0">
                <a:latin typeface="+mn-lt"/>
              </a:rPr>
              <a:t>Αναφορά διαφορετικών πηγών</a:t>
            </a:r>
          </a:p>
          <a:p>
            <a:pPr marL="285750" indent="-285750">
              <a:buFont typeface="Wingdings" panose="05000000000000000000" pitchFamily="2" charset="2"/>
              <a:buChar char="q"/>
            </a:pPr>
            <a:r>
              <a:rPr lang="el-GR" sz="1900" dirty="0"/>
              <a:t>Ερμηνεία και κριτική συζήτηση πληροφοριών</a:t>
            </a:r>
          </a:p>
          <a:p>
            <a:pPr marL="285750" lvl="0" indent="-285750">
              <a:buFont typeface="Wingdings" panose="05000000000000000000" pitchFamily="2" charset="2"/>
              <a:buChar char="q"/>
            </a:pPr>
            <a:endParaRPr lang="el-GR" sz="1900" dirty="0"/>
          </a:p>
        </p:txBody>
      </p:sp>
      <p:sp>
        <p:nvSpPr>
          <p:cNvPr id="10" name="Βέλος: Δεξιό 9">
            <a:extLst>
              <a:ext uri="{FF2B5EF4-FFF2-40B4-BE49-F238E27FC236}">
                <a16:creationId xmlns:a16="http://schemas.microsoft.com/office/drawing/2014/main" id="{D5B847B4-7B04-465A-9D3B-76F6CA9D0DB2}"/>
              </a:ext>
            </a:extLst>
          </p:cNvPr>
          <p:cNvSpPr/>
          <p:nvPr/>
        </p:nvSpPr>
        <p:spPr>
          <a:xfrm>
            <a:off x="673460" y="3933056"/>
            <a:ext cx="478160" cy="288032"/>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Στρογγύλεμα γωνιών 10">
            <a:extLst>
              <a:ext uri="{FF2B5EF4-FFF2-40B4-BE49-F238E27FC236}">
                <a16:creationId xmlns:a16="http://schemas.microsoft.com/office/drawing/2014/main" id="{85F7313C-D1A4-80DD-F3DE-B8CF64418DE7}"/>
              </a:ext>
            </a:extLst>
          </p:cNvPr>
          <p:cNvSpPr/>
          <p:nvPr/>
        </p:nvSpPr>
        <p:spPr>
          <a:xfrm>
            <a:off x="1344418" y="3669702"/>
            <a:ext cx="6755973" cy="270164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900" b="1" dirty="0">
                <a:solidFill>
                  <a:schemeClr val="tx1"/>
                </a:solidFill>
              </a:rPr>
              <a:t>Απλή - κατανοητή παρουσίαση:</a:t>
            </a:r>
          </a:p>
          <a:p>
            <a:pPr marL="285750" lvl="0" indent="-285750" algn="l">
              <a:buFont typeface="Wingdings" panose="05000000000000000000" pitchFamily="2" charset="2"/>
              <a:buChar char="q"/>
            </a:pPr>
            <a:r>
              <a:rPr lang="el-GR" sz="1900" dirty="0">
                <a:latin typeface="+mn-lt"/>
              </a:rPr>
              <a:t>Κατανοητή παρουσίαση γνωστικού αντικειμένου</a:t>
            </a:r>
          </a:p>
          <a:p>
            <a:pPr marL="285750" indent="-285750">
              <a:buFont typeface="Wingdings" panose="05000000000000000000" pitchFamily="2" charset="2"/>
              <a:buChar char="q"/>
            </a:pPr>
            <a:r>
              <a:rPr lang="el-GR" sz="1900" dirty="0">
                <a:latin typeface="+mn-lt"/>
              </a:rPr>
              <a:t>Φιλικό ύφος γραφής με χ</a:t>
            </a:r>
            <a:r>
              <a:rPr lang="el-GR" sz="1900" dirty="0"/>
              <a:t>ρήση καθομιλουμένης γλώσσας</a:t>
            </a:r>
          </a:p>
          <a:p>
            <a:pPr marL="285750" indent="-285750">
              <a:buFont typeface="Wingdings" panose="05000000000000000000" pitchFamily="2" charset="2"/>
              <a:buChar char="q"/>
            </a:pPr>
            <a:r>
              <a:rPr lang="el-GR" sz="1900" dirty="0">
                <a:latin typeface="+mn-lt"/>
              </a:rPr>
              <a:t>‘</a:t>
            </a:r>
            <a:r>
              <a:rPr lang="el-GR" sz="1900" dirty="0" err="1">
                <a:latin typeface="+mn-lt"/>
              </a:rPr>
              <a:t>Υπαρξη</a:t>
            </a:r>
            <a:r>
              <a:rPr lang="el-GR" sz="1900" dirty="0">
                <a:latin typeface="+mn-lt"/>
              </a:rPr>
              <a:t> προσωπικών και κ</a:t>
            </a:r>
            <a:r>
              <a:rPr lang="el-GR" sz="1900" dirty="0"/>
              <a:t>τητικών αντωνυμιών</a:t>
            </a:r>
            <a:endParaRPr lang="el-GR" sz="1900" dirty="0">
              <a:latin typeface="+mn-lt"/>
            </a:endParaRPr>
          </a:p>
          <a:p>
            <a:pPr marL="285750" indent="-285750">
              <a:buFont typeface="Wingdings" panose="05000000000000000000" pitchFamily="2" charset="2"/>
              <a:buChar char="q"/>
            </a:pPr>
            <a:r>
              <a:rPr lang="el-GR" sz="1900" dirty="0">
                <a:latin typeface="+mn-lt"/>
              </a:rPr>
              <a:t>Τμηματική παρουσίαση με ικανοποιητική πυκνότητα πληροφοριών</a:t>
            </a:r>
          </a:p>
          <a:p>
            <a:pPr marL="285750" indent="-285750">
              <a:buFont typeface="Wingdings" panose="05000000000000000000" pitchFamily="2" charset="2"/>
              <a:buChar char="q"/>
            </a:pPr>
            <a:r>
              <a:rPr lang="el-GR" sz="1900" dirty="0"/>
              <a:t>Χρωματικές συνθέσεις για άνετη αλληλεπίδραση</a:t>
            </a:r>
          </a:p>
          <a:p>
            <a:pPr marL="285750" indent="-285750">
              <a:buFont typeface="Wingdings" panose="05000000000000000000" pitchFamily="2" charset="2"/>
              <a:buChar char="q"/>
            </a:pPr>
            <a:r>
              <a:rPr lang="el-GR" sz="1900" dirty="0"/>
              <a:t>Κείμενο, εικόνες, βίντεο, αφηγήσεις</a:t>
            </a:r>
          </a:p>
        </p:txBody>
      </p:sp>
    </p:spTree>
    <p:extLst>
      <p:ext uri="{BB962C8B-B14F-4D97-AF65-F5344CB8AC3E}">
        <p14:creationId xmlns:p14="http://schemas.microsoft.com/office/powerpoint/2010/main" val="383509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96010"/>
            <a:ext cx="7776864" cy="576064"/>
          </a:xfrm>
        </p:spPr>
        <p:txBody>
          <a:bodyPr>
            <a:noAutofit/>
          </a:bodyPr>
          <a:lstStyle/>
          <a:p>
            <a:r>
              <a:rPr lang="el-GR" sz="3100" b="1" dirty="0">
                <a:latin typeface="+mn-lt"/>
              </a:rPr>
              <a:t>8. Αποτελέσματα - Κύρια ευρήματα Ε.Υ. (2/4)</a:t>
            </a:r>
          </a:p>
        </p:txBody>
      </p:sp>
      <p:sp>
        <p:nvSpPr>
          <p:cNvPr id="8" name="Βέλος: Δεξιό 7">
            <a:extLst>
              <a:ext uri="{FF2B5EF4-FFF2-40B4-BE49-F238E27FC236}">
                <a16:creationId xmlns:a16="http://schemas.microsoft.com/office/drawing/2014/main" id="{5ADA595F-A989-C03D-B502-A766055FF27D}"/>
              </a:ext>
            </a:extLst>
          </p:cNvPr>
          <p:cNvSpPr/>
          <p:nvPr/>
        </p:nvSpPr>
        <p:spPr>
          <a:xfrm>
            <a:off x="668591" y="1556792"/>
            <a:ext cx="478160" cy="288032"/>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Στρογγύλεμα γωνιών 8">
            <a:extLst>
              <a:ext uri="{FF2B5EF4-FFF2-40B4-BE49-F238E27FC236}">
                <a16:creationId xmlns:a16="http://schemas.microsoft.com/office/drawing/2014/main" id="{2CFEE45C-8730-3421-DD54-14EDD6222454}"/>
              </a:ext>
            </a:extLst>
          </p:cNvPr>
          <p:cNvSpPr/>
          <p:nvPr/>
        </p:nvSpPr>
        <p:spPr>
          <a:xfrm>
            <a:off x="1331639" y="1340768"/>
            <a:ext cx="6768752" cy="1296144"/>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1900" b="1" dirty="0">
                <a:solidFill>
                  <a:schemeClr val="tx1"/>
                </a:solidFill>
              </a:rPr>
              <a:t>Ευχρηστία:</a:t>
            </a:r>
            <a:endParaRPr lang="el-GR" sz="1900" b="1" dirty="0"/>
          </a:p>
          <a:p>
            <a:pPr marL="285750" lvl="0" indent="-285750">
              <a:buFont typeface="Wingdings" panose="05000000000000000000" pitchFamily="2" charset="2"/>
              <a:buChar char="q"/>
            </a:pPr>
            <a:r>
              <a:rPr lang="el-GR" sz="1900" dirty="0"/>
              <a:t>Εύκολη πλοήγηση</a:t>
            </a:r>
          </a:p>
          <a:p>
            <a:pPr marL="285750" lvl="0" indent="-285750">
              <a:buFont typeface="Wingdings" panose="05000000000000000000" pitchFamily="2" charset="2"/>
              <a:buChar char="q"/>
            </a:pPr>
            <a:r>
              <a:rPr lang="el-GR" sz="1900" dirty="0"/>
              <a:t>«Κουμπιά» &amp; εικονίδια κατανοητά και αναγνωρίσιμα</a:t>
            </a:r>
          </a:p>
          <a:p>
            <a:pPr marL="285750" indent="-285750">
              <a:buFont typeface="Wingdings" panose="05000000000000000000" pitchFamily="2" charset="2"/>
              <a:buChar char="q"/>
            </a:pPr>
            <a:r>
              <a:rPr lang="el-GR" sz="1900" dirty="0"/>
              <a:t>Αξιοπιστία </a:t>
            </a:r>
            <a:r>
              <a:rPr lang="el-GR" sz="1900" dirty="0" err="1"/>
              <a:t>υπερσυνδέσμων</a:t>
            </a:r>
            <a:endParaRPr lang="el-GR" sz="1900" dirty="0"/>
          </a:p>
        </p:txBody>
      </p:sp>
      <p:sp>
        <p:nvSpPr>
          <p:cNvPr id="10" name="Βέλος: Δεξιό 9">
            <a:extLst>
              <a:ext uri="{FF2B5EF4-FFF2-40B4-BE49-F238E27FC236}">
                <a16:creationId xmlns:a16="http://schemas.microsoft.com/office/drawing/2014/main" id="{D5B847B4-7B04-465A-9D3B-76F6CA9D0DB2}"/>
              </a:ext>
            </a:extLst>
          </p:cNvPr>
          <p:cNvSpPr/>
          <p:nvPr/>
        </p:nvSpPr>
        <p:spPr>
          <a:xfrm>
            <a:off x="610682" y="3140968"/>
            <a:ext cx="478160" cy="288032"/>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Στρογγύλεμα γωνιών 10">
            <a:extLst>
              <a:ext uri="{FF2B5EF4-FFF2-40B4-BE49-F238E27FC236}">
                <a16:creationId xmlns:a16="http://schemas.microsoft.com/office/drawing/2014/main" id="{85F7313C-D1A4-80DD-F3DE-B8CF64418DE7}"/>
              </a:ext>
            </a:extLst>
          </p:cNvPr>
          <p:cNvSpPr/>
          <p:nvPr/>
        </p:nvSpPr>
        <p:spPr>
          <a:xfrm>
            <a:off x="1331639" y="2996952"/>
            <a:ext cx="6755973" cy="1296144"/>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900" b="1" dirty="0">
                <a:solidFill>
                  <a:schemeClr val="tx1"/>
                </a:solidFill>
              </a:rPr>
              <a:t>Υποστήριξη – καθοδήγηση στη μελέτη:</a:t>
            </a:r>
          </a:p>
          <a:p>
            <a:pPr marL="285750" lvl="0" indent="-285750" algn="l">
              <a:buFont typeface="Wingdings" panose="05000000000000000000" pitchFamily="2" charset="2"/>
              <a:buChar char="q"/>
            </a:pPr>
            <a:r>
              <a:rPr lang="el-GR" sz="1900" dirty="0"/>
              <a:t>Παρέχονται συμβουλές μελέτης</a:t>
            </a:r>
          </a:p>
          <a:p>
            <a:pPr marL="285750" lvl="0" indent="-285750" algn="l">
              <a:buFont typeface="Wingdings" panose="05000000000000000000" pitchFamily="2" charset="2"/>
              <a:buChar char="q"/>
            </a:pPr>
            <a:r>
              <a:rPr lang="el-GR" sz="1900" dirty="0">
                <a:latin typeface="+mn-lt"/>
              </a:rPr>
              <a:t>Έ</a:t>
            </a:r>
            <a:r>
              <a:rPr lang="el-GR" sz="1900" dirty="0"/>
              <a:t>μφαση σε συγκεκριμένα σημεία</a:t>
            </a:r>
          </a:p>
          <a:p>
            <a:pPr marL="285750" lvl="0" indent="-285750" algn="l">
              <a:buFont typeface="Wingdings" panose="05000000000000000000" pitchFamily="2" charset="2"/>
              <a:buChar char="q"/>
            </a:pPr>
            <a:r>
              <a:rPr lang="el-GR" sz="1900" dirty="0">
                <a:latin typeface="+mn-lt"/>
              </a:rPr>
              <a:t>Ύπαρξη επεξηγηματικών σχολίων</a:t>
            </a:r>
          </a:p>
        </p:txBody>
      </p:sp>
      <p:sp>
        <p:nvSpPr>
          <p:cNvPr id="4" name="Ορθογώνιο: Στρογγύλεμα γωνιών 3">
            <a:extLst>
              <a:ext uri="{FF2B5EF4-FFF2-40B4-BE49-F238E27FC236}">
                <a16:creationId xmlns:a16="http://schemas.microsoft.com/office/drawing/2014/main" id="{58DE50E6-D584-0281-2DCD-677B843B3A68}"/>
              </a:ext>
            </a:extLst>
          </p:cNvPr>
          <p:cNvSpPr/>
          <p:nvPr/>
        </p:nvSpPr>
        <p:spPr>
          <a:xfrm>
            <a:off x="1331639" y="4605806"/>
            <a:ext cx="6755973" cy="1656184"/>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900" b="1" dirty="0">
                <a:solidFill>
                  <a:schemeClr val="tx1"/>
                </a:solidFill>
              </a:rPr>
              <a:t>Αλληλεπίδραση:</a:t>
            </a:r>
          </a:p>
          <a:p>
            <a:pPr marL="285750" indent="-285750">
              <a:buFont typeface="Wingdings" panose="05000000000000000000" pitchFamily="2" charset="2"/>
              <a:buChar char="q"/>
            </a:pPr>
            <a:r>
              <a:rPr lang="el-GR" sz="1900" dirty="0"/>
              <a:t>Δραστηριότητες που ενθαρρύνουν την έκφραση απόψεων-κρίσεων των εκπαιδευομένων</a:t>
            </a:r>
          </a:p>
          <a:p>
            <a:pPr marL="285750" indent="-285750">
              <a:buFont typeface="Wingdings" panose="05000000000000000000" pitchFamily="2" charset="2"/>
              <a:buChar char="q"/>
            </a:pPr>
            <a:r>
              <a:rPr lang="el-GR" sz="1900" dirty="0"/>
              <a:t>Δραστηριότητες συναισθηματικής εμπλοκής</a:t>
            </a:r>
          </a:p>
          <a:p>
            <a:pPr marL="285750" indent="-285750">
              <a:buFont typeface="Wingdings" panose="05000000000000000000" pitchFamily="2" charset="2"/>
              <a:buChar char="q"/>
            </a:pPr>
            <a:r>
              <a:rPr lang="el-GR" sz="1900" dirty="0"/>
              <a:t>Δραστηριότητες αίσθησης του «</a:t>
            </a:r>
            <a:r>
              <a:rPr lang="el-GR" sz="1900" dirty="0" err="1"/>
              <a:t>ανήκειν</a:t>
            </a:r>
            <a:r>
              <a:rPr lang="el-GR" sz="1900" dirty="0"/>
              <a:t>»</a:t>
            </a:r>
          </a:p>
        </p:txBody>
      </p:sp>
      <p:sp>
        <p:nvSpPr>
          <p:cNvPr id="5" name="Βέλος: Δεξιό 4">
            <a:extLst>
              <a:ext uri="{FF2B5EF4-FFF2-40B4-BE49-F238E27FC236}">
                <a16:creationId xmlns:a16="http://schemas.microsoft.com/office/drawing/2014/main" id="{606AA5F0-F343-37B7-34CE-393306549163}"/>
              </a:ext>
            </a:extLst>
          </p:cNvPr>
          <p:cNvSpPr/>
          <p:nvPr/>
        </p:nvSpPr>
        <p:spPr>
          <a:xfrm>
            <a:off x="668591" y="4736302"/>
            <a:ext cx="478160" cy="288032"/>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94055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96010"/>
            <a:ext cx="7776864" cy="576064"/>
          </a:xfrm>
        </p:spPr>
        <p:txBody>
          <a:bodyPr>
            <a:noAutofit/>
          </a:bodyPr>
          <a:lstStyle/>
          <a:p>
            <a:r>
              <a:rPr lang="el-GR" sz="3100" b="1" dirty="0">
                <a:latin typeface="+mn-lt"/>
              </a:rPr>
              <a:t>8. Αποτελέσματα - Κύρια ευρήματα Ε.Υ. (3/4)</a:t>
            </a:r>
          </a:p>
        </p:txBody>
      </p:sp>
      <p:sp>
        <p:nvSpPr>
          <p:cNvPr id="8" name="Βέλος: Δεξιό 7">
            <a:extLst>
              <a:ext uri="{FF2B5EF4-FFF2-40B4-BE49-F238E27FC236}">
                <a16:creationId xmlns:a16="http://schemas.microsoft.com/office/drawing/2014/main" id="{5ADA595F-A989-C03D-B502-A766055FF27D}"/>
              </a:ext>
            </a:extLst>
          </p:cNvPr>
          <p:cNvSpPr/>
          <p:nvPr/>
        </p:nvSpPr>
        <p:spPr>
          <a:xfrm>
            <a:off x="733263" y="1556792"/>
            <a:ext cx="478160" cy="2880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Στρογγύλεμα γωνιών 8">
            <a:extLst>
              <a:ext uri="{FF2B5EF4-FFF2-40B4-BE49-F238E27FC236}">
                <a16:creationId xmlns:a16="http://schemas.microsoft.com/office/drawing/2014/main" id="{2CFEE45C-8730-3421-DD54-14EDD6222454}"/>
              </a:ext>
            </a:extLst>
          </p:cNvPr>
          <p:cNvSpPr/>
          <p:nvPr/>
        </p:nvSpPr>
        <p:spPr>
          <a:xfrm>
            <a:off x="1331639" y="1340768"/>
            <a:ext cx="6684439" cy="2232248"/>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1900" b="1" dirty="0">
                <a:solidFill>
                  <a:schemeClr val="tx1"/>
                </a:solidFill>
              </a:rPr>
              <a:t>Αναστοχασμός – </a:t>
            </a:r>
            <a:r>
              <a:rPr lang="el-GR" sz="1900" b="1" dirty="0" err="1">
                <a:solidFill>
                  <a:schemeClr val="tx1"/>
                </a:solidFill>
              </a:rPr>
              <a:t>αυτοαξιολόγηση</a:t>
            </a:r>
            <a:r>
              <a:rPr lang="el-GR" sz="1900" b="1" dirty="0">
                <a:solidFill>
                  <a:schemeClr val="tx1"/>
                </a:solidFill>
              </a:rPr>
              <a:t> :</a:t>
            </a:r>
            <a:endParaRPr lang="el-GR" sz="1900" b="1" dirty="0"/>
          </a:p>
          <a:p>
            <a:pPr marL="285750" lvl="0" indent="-285750">
              <a:buFont typeface="Wingdings" panose="05000000000000000000" pitchFamily="2" charset="2"/>
              <a:buChar char="q"/>
            </a:pPr>
            <a:r>
              <a:rPr lang="el-GR" sz="1900" dirty="0"/>
              <a:t>Δραστηριότητες </a:t>
            </a:r>
            <a:r>
              <a:rPr lang="el-GR" sz="1900" dirty="0" err="1"/>
              <a:t>αυτοαξιολόγησης</a:t>
            </a:r>
            <a:endParaRPr lang="el-GR" sz="1900" dirty="0"/>
          </a:p>
          <a:p>
            <a:pPr marL="285750" lvl="0" indent="-285750">
              <a:buFont typeface="Wingdings" panose="05000000000000000000" pitchFamily="2" charset="2"/>
              <a:buChar char="q"/>
            </a:pPr>
            <a:r>
              <a:rPr lang="el-GR" sz="1900" dirty="0"/>
              <a:t>Δραστηριότητες αυτόνομης κριτικής σκέψης</a:t>
            </a:r>
          </a:p>
          <a:p>
            <a:pPr marL="285750" indent="-285750">
              <a:buFont typeface="Wingdings" panose="05000000000000000000" pitchFamily="2" charset="2"/>
              <a:buChar char="q"/>
            </a:pPr>
            <a:r>
              <a:rPr lang="el-GR" sz="1900" dirty="0"/>
              <a:t>Δραστηριότητες συσχέτισης δεδομένων με τη δική του πραγματικότητα</a:t>
            </a:r>
          </a:p>
          <a:p>
            <a:pPr marL="285750" indent="-285750">
              <a:buFont typeface="Wingdings" panose="05000000000000000000" pitchFamily="2" charset="2"/>
              <a:buChar char="q"/>
            </a:pPr>
            <a:r>
              <a:rPr lang="el-GR" sz="1900" dirty="0"/>
              <a:t>Δραστηριότητες εφαρμογής νέας γνώσης με τη δική του πραγματικότητα</a:t>
            </a:r>
          </a:p>
        </p:txBody>
      </p:sp>
      <p:sp>
        <p:nvSpPr>
          <p:cNvPr id="10" name="Βέλος: Δεξιό 9">
            <a:extLst>
              <a:ext uri="{FF2B5EF4-FFF2-40B4-BE49-F238E27FC236}">
                <a16:creationId xmlns:a16="http://schemas.microsoft.com/office/drawing/2014/main" id="{D5B847B4-7B04-465A-9D3B-76F6CA9D0DB2}"/>
              </a:ext>
            </a:extLst>
          </p:cNvPr>
          <p:cNvSpPr/>
          <p:nvPr/>
        </p:nvSpPr>
        <p:spPr>
          <a:xfrm>
            <a:off x="641648" y="4077072"/>
            <a:ext cx="478160" cy="288032"/>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Ορθογώνιο: Στρογγύλεμα γωνιών 10">
            <a:extLst>
              <a:ext uri="{FF2B5EF4-FFF2-40B4-BE49-F238E27FC236}">
                <a16:creationId xmlns:a16="http://schemas.microsoft.com/office/drawing/2014/main" id="{85F7313C-D1A4-80DD-F3DE-B8CF64418DE7}"/>
              </a:ext>
            </a:extLst>
          </p:cNvPr>
          <p:cNvSpPr/>
          <p:nvPr/>
        </p:nvSpPr>
        <p:spPr>
          <a:xfrm>
            <a:off x="1268219" y="3849722"/>
            <a:ext cx="6755973" cy="223224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900" b="1" dirty="0">
                <a:solidFill>
                  <a:schemeClr val="tx1"/>
                </a:solidFill>
              </a:rPr>
              <a:t>Σαφήνεια σκοπού και προσδοκώμενων μαθησιακών αποτελεσμάτων:</a:t>
            </a:r>
          </a:p>
          <a:p>
            <a:pPr marL="285750" lvl="0" indent="-285750" algn="l">
              <a:buFont typeface="Wingdings" panose="05000000000000000000" pitchFamily="2" charset="2"/>
              <a:buChar char="q"/>
            </a:pPr>
            <a:r>
              <a:rPr lang="el-GR" sz="1900" dirty="0"/>
              <a:t>Σαφής διατύπωση σκοπού και προσδοκώμενων μαθησιακών αποτελεσμάτων</a:t>
            </a:r>
          </a:p>
          <a:p>
            <a:pPr marL="285750" lvl="0" indent="-285750" algn="l">
              <a:buFont typeface="Wingdings" panose="05000000000000000000" pitchFamily="2" charset="2"/>
              <a:buChar char="q"/>
            </a:pPr>
            <a:r>
              <a:rPr lang="el-GR" sz="1900" dirty="0"/>
              <a:t>Παρακίνηση σε επίπεδο γνώσεων, δεξιοτήτων και στάσεων</a:t>
            </a:r>
          </a:p>
          <a:p>
            <a:pPr marL="285750" lvl="0" indent="-285750" algn="l">
              <a:buFont typeface="Wingdings" panose="05000000000000000000" pitchFamily="2" charset="2"/>
              <a:buChar char="q"/>
            </a:pPr>
            <a:r>
              <a:rPr lang="el-GR" sz="1900" dirty="0"/>
              <a:t>Έλεγχος προόδου μέσω εμπεδωτικών – </a:t>
            </a:r>
            <a:r>
              <a:rPr lang="el-GR" sz="1900" dirty="0" err="1"/>
              <a:t>αυτοαξιολογητικών</a:t>
            </a:r>
            <a:r>
              <a:rPr lang="el-GR" sz="1900" dirty="0"/>
              <a:t> δραστηριοτήτων</a:t>
            </a:r>
          </a:p>
        </p:txBody>
      </p:sp>
    </p:spTree>
    <p:extLst>
      <p:ext uri="{BB962C8B-B14F-4D97-AF65-F5344CB8AC3E}">
        <p14:creationId xmlns:p14="http://schemas.microsoft.com/office/powerpoint/2010/main" val="21725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33736" y="596010"/>
            <a:ext cx="7776864" cy="576064"/>
          </a:xfrm>
        </p:spPr>
        <p:txBody>
          <a:bodyPr>
            <a:noAutofit/>
          </a:bodyPr>
          <a:lstStyle/>
          <a:p>
            <a:r>
              <a:rPr lang="el-GR" sz="3100" b="1" dirty="0">
                <a:latin typeface="+mn-lt"/>
              </a:rPr>
              <a:t>8. Αποτελέσματα - Κύρια ευρήματα Ε.Υ. (4/4)</a:t>
            </a:r>
          </a:p>
        </p:txBody>
      </p:sp>
      <p:sp>
        <p:nvSpPr>
          <p:cNvPr id="8" name="Βέλος: Δεξιό 7">
            <a:extLst>
              <a:ext uri="{FF2B5EF4-FFF2-40B4-BE49-F238E27FC236}">
                <a16:creationId xmlns:a16="http://schemas.microsoft.com/office/drawing/2014/main" id="{5ADA595F-A989-C03D-B502-A766055FF27D}"/>
              </a:ext>
            </a:extLst>
          </p:cNvPr>
          <p:cNvSpPr/>
          <p:nvPr/>
        </p:nvSpPr>
        <p:spPr>
          <a:xfrm>
            <a:off x="649761" y="1844824"/>
            <a:ext cx="478160" cy="288032"/>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Στρογγύλεμα γωνιών 8">
            <a:extLst>
              <a:ext uri="{FF2B5EF4-FFF2-40B4-BE49-F238E27FC236}">
                <a16:creationId xmlns:a16="http://schemas.microsoft.com/office/drawing/2014/main" id="{2CFEE45C-8730-3421-DD54-14EDD6222454}"/>
              </a:ext>
            </a:extLst>
          </p:cNvPr>
          <p:cNvSpPr/>
          <p:nvPr/>
        </p:nvSpPr>
        <p:spPr>
          <a:xfrm>
            <a:off x="1331640" y="1556792"/>
            <a:ext cx="6684439" cy="352839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900" b="1" dirty="0">
                <a:solidFill>
                  <a:schemeClr val="tx1"/>
                </a:solidFill>
              </a:rPr>
              <a:t>Εφαρμογή αρχών της Γνωστικής Θεωρίας Πολυμεσικής Μάθησης :</a:t>
            </a:r>
          </a:p>
          <a:p>
            <a:pPr marL="285750" lvl="0" indent="-285750">
              <a:buFont typeface="Wingdings" panose="05000000000000000000" pitchFamily="2" charset="2"/>
              <a:buChar char="q"/>
            </a:pPr>
            <a:r>
              <a:rPr lang="el-GR" sz="1900" dirty="0" err="1"/>
              <a:t>Πολυμεσική</a:t>
            </a:r>
            <a:r>
              <a:rPr lang="el-GR" sz="1900" dirty="0"/>
              <a:t> αρχή</a:t>
            </a:r>
          </a:p>
          <a:p>
            <a:pPr marL="285750" lvl="0" indent="-285750">
              <a:buFont typeface="Wingdings" panose="05000000000000000000" pitchFamily="2" charset="2"/>
              <a:buChar char="q"/>
            </a:pPr>
            <a:r>
              <a:rPr lang="el-GR" sz="1900" dirty="0"/>
              <a:t>Αρχή </a:t>
            </a:r>
            <a:r>
              <a:rPr lang="el-GR" sz="1900" dirty="0" err="1"/>
              <a:t>Τροπικότητας</a:t>
            </a:r>
            <a:endParaRPr lang="el-GR" sz="1900" dirty="0"/>
          </a:p>
          <a:p>
            <a:pPr marL="285750" lvl="0" indent="-285750">
              <a:buFont typeface="Wingdings" panose="05000000000000000000" pitchFamily="2" charset="2"/>
              <a:buChar char="q"/>
            </a:pPr>
            <a:r>
              <a:rPr lang="el-GR" sz="1900" dirty="0"/>
              <a:t>Αρχή Συνοχής</a:t>
            </a:r>
          </a:p>
          <a:p>
            <a:pPr marL="285750" lvl="0" indent="-285750">
              <a:buFont typeface="Wingdings" panose="05000000000000000000" pitchFamily="2" charset="2"/>
              <a:buChar char="q"/>
            </a:pPr>
            <a:r>
              <a:rPr lang="el-GR" sz="1900" dirty="0"/>
              <a:t>Αρχή Προσωποποίησης</a:t>
            </a:r>
          </a:p>
          <a:p>
            <a:pPr marL="285750" lvl="0" indent="-285750">
              <a:buFont typeface="Wingdings" panose="05000000000000000000" pitchFamily="2" charset="2"/>
              <a:buChar char="q"/>
            </a:pPr>
            <a:r>
              <a:rPr lang="el-GR" sz="1900" dirty="0"/>
              <a:t>Αρχή της Φωνής</a:t>
            </a:r>
          </a:p>
          <a:p>
            <a:pPr marL="285750" lvl="0" indent="-285750">
              <a:buFont typeface="Wingdings" panose="05000000000000000000" pitchFamily="2" charset="2"/>
              <a:buChar char="q"/>
            </a:pPr>
            <a:r>
              <a:rPr lang="el-GR" sz="1900" dirty="0"/>
              <a:t>Αρχή της Εικόνας</a:t>
            </a:r>
          </a:p>
          <a:p>
            <a:pPr marL="285750" lvl="0" indent="-285750">
              <a:buFont typeface="Wingdings" panose="05000000000000000000" pitchFamily="2" charset="2"/>
              <a:buChar char="q"/>
            </a:pPr>
            <a:r>
              <a:rPr lang="el-GR" sz="1900" dirty="0"/>
              <a:t>Αρχή Κατάτμησης</a:t>
            </a:r>
          </a:p>
          <a:p>
            <a:pPr marL="285750" lvl="0" indent="-285750">
              <a:buFont typeface="Wingdings" panose="05000000000000000000" pitchFamily="2" charset="2"/>
              <a:buChar char="q"/>
            </a:pPr>
            <a:r>
              <a:rPr lang="el-GR" sz="1900" dirty="0"/>
              <a:t>Αρχή Σηματοδότησης</a:t>
            </a:r>
          </a:p>
          <a:p>
            <a:pPr marL="285750" lvl="0" indent="-285750">
              <a:buFont typeface="Wingdings" panose="05000000000000000000" pitchFamily="2" charset="2"/>
              <a:buChar char="q"/>
            </a:pPr>
            <a:r>
              <a:rPr lang="el-GR" sz="1900" dirty="0"/>
              <a:t>Αρχή Προπαίδευσης</a:t>
            </a:r>
          </a:p>
        </p:txBody>
      </p:sp>
    </p:spTree>
    <p:extLst>
      <p:ext uri="{BB962C8B-B14F-4D97-AF65-F5344CB8AC3E}">
        <p14:creationId xmlns:p14="http://schemas.microsoft.com/office/powerpoint/2010/main" val="2839353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r>
              <a:rPr lang="el-GR" b="1" dirty="0">
                <a:latin typeface="+mn-lt"/>
              </a:rPr>
              <a:t>9. Συμπεράσματα έρευνας (1/5)</a:t>
            </a:r>
          </a:p>
        </p:txBody>
      </p:sp>
      <p:sp>
        <p:nvSpPr>
          <p:cNvPr id="3" name="TextBox 2">
            <a:extLst>
              <a:ext uri="{FF2B5EF4-FFF2-40B4-BE49-F238E27FC236}">
                <a16:creationId xmlns:a16="http://schemas.microsoft.com/office/drawing/2014/main" id="{A7B7D998-1387-8DFC-F556-53D505B686C3}"/>
              </a:ext>
            </a:extLst>
          </p:cNvPr>
          <p:cNvSpPr txBox="1"/>
          <p:nvPr/>
        </p:nvSpPr>
        <p:spPr>
          <a:xfrm>
            <a:off x="503548" y="1484784"/>
            <a:ext cx="8136904" cy="707886"/>
          </a:xfrm>
          <a:prstGeom prst="rect">
            <a:avLst/>
          </a:prstGeom>
          <a:noFill/>
        </p:spPr>
        <p:txBody>
          <a:bodyPr wrap="square" rtlCol="0">
            <a:spAutoFit/>
          </a:bodyPr>
          <a:lstStyle/>
          <a:p>
            <a:r>
              <a:rPr lang="el-GR" sz="2000" b="1" dirty="0">
                <a:solidFill>
                  <a:schemeClr val="accent1">
                    <a:lumMod val="50000"/>
                  </a:schemeClr>
                </a:solidFill>
              </a:rPr>
              <a:t>Τα συμπεράσματα της έρευνας με βάση τα αρχικά Ερευνητικά Ερωτήματα είναι τα ακόλουθα:</a:t>
            </a:r>
          </a:p>
        </p:txBody>
      </p:sp>
      <p:sp>
        <p:nvSpPr>
          <p:cNvPr id="5" name="Βέλος: Πεντάγωνο 4">
            <a:extLst>
              <a:ext uri="{FF2B5EF4-FFF2-40B4-BE49-F238E27FC236}">
                <a16:creationId xmlns:a16="http://schemas.microsoft.com/office/drawing/2014/main" id="{B3A55AC7-128D-D074-9ECF-5362E8500EF5}"/>
              </a:ext>
            </a:extLst>
          </p:cNvPr>
          <p:cNvSpPr/>
          <p:nvPr/>
        </p:nvSpPr>
        <p:spPr>
          <a:xfrm>
            <a:off x="683568" y="2492895"/>
            <a:ext cx="864096" cy="504055"/>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519D5FB3-F5DF-0403-A1C9-68F860DA418B}"/>
              </a:ext>
            </a:extLst>
          </p:cNvPr>
          <p:cNvSpPr txBox="1"/>
          <p:nvPr/>
        </p:nvSpPr>
        <p:spPr>
          <a:xfrm>
            <a:off x="755576" y="2552710"/>
            <a:ext cx="576064" cy="400110"/>
          </a:xfrm>
          <a:prstGeom prst="rect">
            <a:avLst/>
          </a:prstGeom>
          <a:noFill/>
        </p:spPr>
        <p:txBody>
          <a:bodyPr wrap="square" rtlCol="0">
            <a:spAutoFit/>
          </a:bodyPr>
          <a:lstStyle/>
          <a:p>
            <a:r>
              <a:rPr lang="el-GR" sz="2000" b="1" dirty="0"/>
              <a:t>1ο</a:t>
            </a:r>
          </a:p>
        </p:txBody>
      </p:sp>
      <p:sp>
        <p:nvSpPr>
          <p:cNvPr id="8" name="Βέλος: Πεντάγωνο 7">
            <a:extLst>
              <a:ext uri="{FF2B5EF4-FFF2-40B4-BE49-F238E27FC236}">
                <a16:creationId xmlns:a16="http://schemas.microsoft.com/office/drawing/2014/main" id="{656FF2E2-A998-9A64-477C-A495758B5442}"/>
              </a:ext>
            </a:extLst>
          </p:cNvPr>
          <p:cNvSpPr/>
          <p:nvPr/>
        </p:nvSpPr>
        <p:spPr>
          <a:xfrm>
            <a:off x="731539" y="3546557"/>
            <a:ext cx="864096" cy="504055"/>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43697320-75CA-4D9A-7883-6A26CD858227}"/>
              </a:ext>
            </a:extLst>
          </p:cNvPr>
          <p:cNvSpPr txBox="1"/>
          <p:nvPr/>
        </p:nvSpPr>
        <p:spPr>
          <a:xfrm>
            <a:off x="802077" y="3598529"/>
            <a:ext cx="576064" cy="400110"/>
          </a:xfrm>
          <a:prstGeom prst="rect">
            <a:avLst/>
          </a:prstGeom>
          <a:noFill/>
        </p:spPr>
        <p:txBody>
          <a:bodyPr wrap="square" rtlCol="0">
            <a:spAutoFit/>
          </a:bodyPr>
          <a:lstStyle/>
          <a:p>
            <a:r>
              <a:rPr lang="el-GR" sz="2000" b="1" dirty="0"/>
              <a:t>2ο</a:t>
            </a:r>
          </a:p>
        </p:txBody>
      </p:sp>
      <p:sp>
        <p:nvSpPr>
          <p:cNvPr id="11" name="Ορθογώνιο 10">
            <a:extLst>
              <a:ext uri="{FF2B5EF4-FFF2-40B4-BE49-F238E27FC236}">
                <a16:creationId xmlns:a16="http://schemas.microsoft.com/office/drawing/2014/main" id="{CE31AF16-90FF-01D8-F022-07F4350C1C1E}"/>
              </a:ext>
            </a:extLst>
          </p:cNvPr>
          <p:cNvSpPr/>
          <p:nvPr/>
        </p:nvSpPr>
        <p:spPr>
          <a:xfrm>
            <a:off x="1745838" y="2443422"/>
            <a:ext cx="7200800" cy="70788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0" name="TextBox 9">
            <a:extLst>
              <a:ext uri="{FF2B5EF4-FFF2-40B4-BE49-F238E27FC236}">
                <a16:creationId xmlns:a16="http://schemas.microsoft.com/office/drawing/2014/main" id="{F16402AC-29CA-4217-237C-BDF6C325DE6E}"/>
              </a:ext>
            </a:extLst>
          </p:cNvPr>
          <p:cNvSpPr txBox="1"/>
          <p:nvPr/>
        </p:nvSpPr>
        <p:spPr>
          <a:xfrm>
            <a:off x="1694114" y="2492895"/>
            <a:ext cx="7344816" cy="984885"/>
          </a:xfrm>
          <a:prstGeom prst="rect">
            <a:avLst/>
          </a:prstGeom>
          <a:noFill/>
        </p:spPr>
        <p:txBody>
          <a:bodyPr wrap="square" rtlCol="0">
            <a:spAutoFit/>
          </a:bodyPr>
          <a:lstStyle/>
          <a:p>
            <a:pPr algn="just"/>
            <a:r>
              <a:rPr lang="el-GR" sz="1900" b="1" dirty="0"/>
              <a:t>Το Ε.Υ. διέπεται από τις αρχές και τη μεθοδολογία της Εξ Αποστάσεως Εκπαίδευσης.</a:t>
            </a:r>
          </a:p>
          <a:p>
            <a:endParaRPr lang="el-GR" dirty="0"/>
          </a:p>
        </p:txBody>
      </p:sp>
      <p:sp>
        <p:nvSpPr>
          <p:cNvPr id="12" name="Ορθογώνιο 11">
            <a:extLst>
              <a:ext uri="{FF2B5EF4-FFF2-40B4-BE49-F238E27FC236}">
                <a16:creationId xmlns:a16="http://schemas.microsoft.com/office/drawing/2014/main" id="{D2766508-AE34-063A-B282-F924BA480369}"/>
              </a:ext>
            </a:extLst>
          </p:cNvPr>
          <p:cNvSpPr/>
          <p:nvPr/>
        </p:nvSpPr>
        <p:spPr>
          <a:xfrm>
            <a:off x="1736710" y="3398475"/>
            <a:ext cx="7200800" cy="70788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14" name="TextBox 13">
            <a:extLst>
              <a:ext uri="{FF2B5EF4-FFF2-40B4-BE49-F238E27FC236}">
                <a16:creationId xmlns:a16="http://schemas.microsoft.com/office/drawing/2014/main" id="{118EF094-D9C0-4F93-27EC-677CBECDEEC3}"/>
              </a:ext>
            </a:extLst>
          </p:cNvPr>
          <p:cNvSpPr txBox="1"/>
          <p:nvPr/>
        </p:nvSpPr>
        <p:spPr>
          <a:xfrm>
            <a:off x="1722917" y="3398475"/>
            <a:ext cx="7141976" cy="677108"/>
          </a:xfrm>
          <a:prstGeom prst="rect">
            <a:avLst/>
          </a:prstGeom>
          <a:noFill/>
        </p:spPr>
        <p:txBody>
          <a:bodyPr wrap="square">
            <a:spAutoFit/>
          </a:bodyPr>
          <a:lstStyle/>
          <a:p>
            <a:pPr lvl="0" algn="just"/>
            <a:r>
              <a:rPr lang="el-GR" sz="1900" b="1" dirty="0"/>
              <a:t>Το Ε.Υ. έχει δημιουργηθεί σύμφωνα με τις αρχές της Πολυμεσικής Μάθησης.</a:t>
            </a:r>
            <a:endParaRPr lang="el-GR" sz="1900" dirty="0"/>
          </a:p>
        </p:txBody>
      </p:sp>
      <p:sp>
        <p:nvSpPr>
          <p:cNvPr id="17" name="Ορθογώνιο: Στρογγύλεμα γωνιών 16">
            <a:extLst>
              <a:ext uri="{FF2B5EF4-FFF2-40B4-BE49-F238E27FC236}">
                <a16:creationId xmlns:a16="http://schemas.microsoft.com/office/drawing/2014/main" id="{759CF8FD-B15E-772A-9A1D-469C5A42C21A}"/>
              </a:ext>
            </a:extLst>
          </p:cNvPr>
          <p:cNvSpPr/>
          <p:nvPr/>
        </p:nvSpPr>
        <p:spPr>
          <a:xfrm>
            <a:off x="683569" y="4509120"/>
            <a:ext cx="8355362" cy="1872208"/>
          </a:xfrm>
          <a:prstGeom prst="roundRect">
            <a:avLst/>
          </a:prstGeom>
          <a:effectLst>
            <a:glow rad="139700">
              <a:schemeClr val="accent2">
                <a:satMod val="175000"/>
                <a:alpha val="40000"/>
              </a:schemeClr>
            </a:glow>
            <a:innerShdw blurRad="63500" dist="50800" dir="16200000">
              <a:srgbClr val="C00000">
                <a:alpha val="50000"/>
              </a:srgbClr>
            </a:innerShdw>
          </a:effectLst>
        </p:spPr>
        <p:style>
          <a:lnRef idx="1">
            <a:schemeClr val="accent5"/>
          </a:lnRef>
          <a:fillRef idx="2">
            <a:schemeClr val="accent5"/>
          </a:fillRef>
          <a:effectRef idx="1">
            <a:schemeClr val="accent5"/>
          </a:effectRef>
          <a:fontRef idx="minor">
            <a:schemeClr val="dk1"/>
          </a:fontRef>
        </p:style>
        <p:txBody>
          <a:bodyPr rtlCol="0" anchor="ctr"/>
          <a:lstStyle/>
          <a:p>
            <a:pPr algn="just"/>
            <a:r>
              <a:rPr lang="el-GR" sz="1900" b="1" dirty="0">
                <a:solidFill>
                  <a:schemeClr val="tx1"/>
                </a:solidFill>
              </a:rPr>
              <a:t>Σχεδιάστηκε και αποτιμήθηκε ένα πολυμεσικό ηλεκτρονικό περιβάλλον μάθησης για τη διδασκαλία κατάκτησης του αναγνωστικού μηχανισμού από μαθητές με μαθησιακές δυσκολίες, συνδυάζοντας παιδαγωγικές θεωρίες και βασικές αρχές με την αξιοποίηση των ΤΠΕ στη μαθησιακή διαδικασία. </a:t>
            </a:r>
          </a:p>
        </p:txBody>
      </p:sp>
    </p:spTree>
    <p:extLst>
      <p:ext uri="{BB962C8B-B14F-4D97-AF65-F5344CB8AC3E}">
        <p14:creationId xmlns:p14="http://schemas.microsoft.com/office/powerpoint/2010/main" val="1704983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r>
              <a:rPr lang="el-GR" b="1" dirty="0">
                <a:latin typeface="+mn-lt"/>
              </a:rPr>
              <a:t>9. Συμπεράσματα έρευνας (2/5)</a:t>
            </a:r>
          </a:p>
        </p:txBody>
      </p:sp>
      <p:sp>
        <p:nvSpPr>
          <p:cNvPr id="5" name="Βέλος: Πεντάγωνο 4">
            <a:extLst>
              <a:ext uri="{FF2B5EF4-FFF2-40B4-BE49-F238E27FC236}">
                <a16:creationId xmlns:a16="http://schemas.microsoft.com/office/drawing/2014/main" id="{B3A55AC7-128D-D074-9ECF-5362E8500EF5}"/>
              </a:ext>
            </a:extLst>
          </p:cNvPr>
          <p:cNvSpPr/>
          <p:nvPr/>
        </p:nvSpPr>
        <p:spPr>
          <a:xfrm>
            <a:off x="731539" y="1868440"/>
            <a:ext cx="864096" cy="504055"/>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519D5FB3-F5DF-0403-A1C9-68F860DA418B}"/>
              </a:ext>
            </a:extLst>
          </p:cNvPr>
          <p:cNvSpPr txBox="1"/>
          <p:nvPr/>
        </p:nvSpPr>
        <p:spPr>
          <a:xfrm>
            <a:off x="875555" y="1920413"/>
            <a:ext cx="576064" cy="400110"/>
          </a:xfrm>
          <a:prstGeom prst="rect">
            <a:avLst/>
          </a:prstGeom>
          <a:noFill/>
        </p:spPr>
        <p:txBody>
          <a:bodyPr wrap="square" rtlCol="0">
            <a:spAutoFit/>
          </a:bodyPr>
          <a:lstStyle/>
          <a:p>
            <a:r>
              <a:rPr lang="el-GR" sz="2000" b="1" dirty="0"/>
              <a:t>3ο</a:t>
            </a:r>
          </a:p>
        </p:txBody>
      </p:sp>
      <p:sp>
        <p:nvSpPr>
          <p:cNvPr id="11" name="Ορθογώνιο 10">
            <a:extLst>
              <a:ext uri="{FF2B5EF4-FFF2-40B4-BE49-F238E27FC236}">
                <a16:creationId xmlns:a16="http://schemas.microsoft.com/office/drawing/2014/main" id="{CE31AF16-90FF-01D8-F022-07F4350C1C1E}"/>
              </a:ext>
            </a:extLst>
          </p:cNvPr>
          <p:cNvSpPr/>
          <p:nvPr/>
        </p:nvSpPr>
        <p:spPr>
          <a:xfrm>
            <a:off x="1655168" y="1672800"/>
            <a:ext cx="7404349" cy="463652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dirty="0"/>
          </a:p>
        </p:txBody>
      </p:sp>
      <p:sp>
        <p:nvSpPr>
          <p:cNvPr id="10" name="TextBox 9">
            <a:extLst>
              <a:ext uri="{FF2B5EF4-FFF2-40B4-BE49-F238E27FC236}">
                <a16:creationId xmlns:a16="http://schemas.microsoft.com/office/drawing/2014/main" id="{F16402AC-29CA-4217-237C-BDF6C325DE6E}"/>
              </a:ext>
            </a:extLst>
          </p:cNvPr>
          <p:cNvSpPr txBox="1"/>
          <p:nvPr/>
        </p:nvSpPr>
        <p:spPr>
          <a:xfrm>
            <a:off x="1681232" y="1672800"/>
            <a:ext cx="7344816" cy="5601533"/>
          </a:xfrm>
          <a:prstGeom prst="rect">
            <a:avLst/>
          </a:prstGeom>
          <a:noFill/>
        </p:spPr>
        <p:txBody>
          <a:bodyPr wrap="square" rtlCol="0">
            <a:spAutoFit/>
          </a:bodyPr>
          <a:lstStyle/>
          <a:p>
            <a:pPr algn="just"/>
            <a:r>
              <a:rPr lang="el-GR" sz="1900" dirty="0"/>
              <a:t>Το εκπαιδευτικό υλικό είναι εύχρηστο και ελκυστικό για μαθητές/-τριες με Μαθησιακές Δυσκολίες και είναι κατάλληλο προς χρήση κατά την εκπαιδευτική διαδικασία με συμπληρωματικό και διαμορφωτικό τρόπο:</a:t>
            </a:r>
          </a:p>
          <a:p>
            <a:pPr algn="just"/>
            <a:endParaRPr lang="el-GR" sz="1900" dirty="0"/>
          </a:p>
          <a:p>
            <a:pPr marL="285750" indent="-285750" algn="just">
              <a:lnSpc>
                <a:spcPct val="150000"/>
              </a:lnSpc>
              <a:buFont typeface="Wingdings" panose="05000000000000000000" pitchFamily="2" charset="2"/>
              <a:buChar char="Ø"/>
            </a:pPr>
            <a:r>
              <a:rPr lang="el-GR" sz="1900" dirty="0"/>
              <a:t>Σαφής διατύπωση σκοπού και προσδοκώμενων μαθησιακών αποτελεσμάτων</a:t>
            </a:r>
          </a:p>
          <a:p>
            <a:pPr marL="285750" indent="-285750" algn="just">
              <a:lnSpc>
                <a:spcPct val="150000"/>
              </a:lnSpc>
              <a:buFont typeface="Wingdings" panose="05000000000000000000" pitchFamily="2" charset="2"/>
              <a:buChar char="Ø"/>
            </a:pPr>
            <a:r>
              <a:rPr lang="el-GR" sz="1900" dirty="0"/>
              <a:t> Απλές, κατανοητές και σαφείς οδηγίες</a:t>
            </a:r>
          </a:p>
          <a:p>
            <a:pPr marL="285750" indent="-285750" algn="just">
              <a:lnSpc>
                <a:spcPct val="150000"/>
              </a:lnSpc>
              <a:buFont typeface="Wingdings" panose="05000000000000000000" pitchFamily="2" charset="2"/>
              <a:buChar char="Ø"/>
            </a:pPr>
            <a:r>
              <a:rPr lang="el-GR" sz="1900" dirty="0"/>
              <a:t>Αναλυτικές επεξηγήσεις</a:t>
            </a:r>
          </a:p>
          <a:p>
            <a:pPr marL="285750" indent="-285750" algn="just">
              <a:lnSpc>
                <a:spcPct val="150000"/>
              </a:lnSpc>
              <a:buFont typeface="Wingdings" panose="05000000000000000000" pitchFamily="2" charset="2"/>
              <a:buChar char="Ø"/>
            </a:pPr>
            <a:r>
              <a:rPr lang="el-GR" sz="1900" dirty="0"/>
              <a:t>Ξεκούραστη σχεδίαση, χωρίς απόσπαση προσοχής</a:t>
            </a:r>
          </a:p>
          <a:p>
            <a:pPr marL="285750" indent="-285750" algn="just">
              <a:lnSpc>
                <a:spcPct val="150000"/>
              </a:lnSpc>
              <a:buFont typeface="Wingdings" panose="05000000000000000000" pitchFamily="2" charset="2"/>
              <a:buChar char="Ø"/>
            </a:pPr>
            <a:r>
              <a:rPr lang="el-GR" sz="1900" dirty="0"/>
              <a:t>Έλεγχος προόδου μέσω </a:t>
            </a:r>
            <a:r>
              <a:rPr lang="el-GR" sz="1900" dirty="0" err="1"/>
              <a:t>εμπεδωτικών</a:t>
            </a:r>
            <a:r>
              <a:rPr lang="el-GR" sz="1900" dirty="0"/>
              <a:t> – </a:t>
            </a:r>
            <a:r>
              <a:rPr lang="el-GR" sz="1900" dirty="0" err="1"/>
              <a:t>αυτοαξιολογητικών</a:t>
            </a:r>
            <a:r>
              <a:rPr lang="el-GR" sz="1900" dirty="0"/>
              <a:t> δραστηριοτήτων</a:t>
            </a:r>
          </a:p>
          <a:p>
            <a:pPr marL="285750" indent="-285750" algn="just">
              <a:lnSpc>
                <a:spcPct val="150000"/>
              </a:lnSpc>
              <a:buFont typeface="Wingdings" panose="05000000000000000000" pitchFamily="2" charset="2"/>
              <a:buChar char="Ø"/>
            </a:pPr>
            <a:r>
              <a:rPr lang="el-GR" sz="1900" dirty="0"/>
              <a:t>Παρακίνηση σε επίπεδο γνώσεων, δεξιοτήτων και στάσεων</a:t>
            </a:r>
          </a:p>
          <a:p>
            <a:pPr marL="285750" indent="-285750" algn="just">
              <a:buFont typeface="Wingdings" panose="05000000000000000000" pitchFamily="2" charset="2"/>
              <a:buChar char="Ø"/>
            </a:pPr>
            <a:endParaRPr lang="el-GR" sz="1800" dirty="0"/>
          </a:p>
          <a:p>
            <a:pPr marL="285750" indent="-285750" algn="just">
              <a:buFont typeface="Wingdings" panose="05000000000000000000" pitchFamily="2" charset="2"/>
              <a:buChar char="Ø"/>
            </a:pPr>
            <a:endParaRPr lang="el-GR" dirty="0"/>
          </a:p>
          <a:p>
            <a:pPr marL="285750" indent="-285750" algn="just">
              <a:buFont typeface="Wingdings" panose="05000000000000000000" pitchFamily="2" charset="2"/>
              <a:buChar char="Ø"/>
            </a:pPr>
            <a:endParaRPr lang="el-GR" dirty="0"/>
          </a:p>
        </p:txBody>
      </p:sp>
    </p:spTree>
    <p:extLst>
      <p:ext uri="{BB962C8B-B14F-4D97-AF65-F5344CB8AC3E}">
        <p14:creationId xmlns:p14="http://schemas.microsoft.com/office/powerpoint/2010/main" val="58844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67000"/>
              </a:schemeClr>
            </a:gs>
            <a:gs pos="42000">
              <a:schemeClr val="accent2">
                <a:lumMod val="97000"/>
                <a:lumOff val="3000"/>
              </a:schemeClr>
            </a:gs>
            <a:gs pos="100000">
              <a:schemeClr val="accent2">
                <a:lumMod val="60000"/>
                <a:lumOff val="40000"/>
              </a:schemeClr>
            </a:gs>
          </a:gsLst>
          <a:lin ang="10800000" scaled="1"/>
          <a:tileRect/>
        </a:gra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2E4B37-48CF-4B38-A754-85E899FFCDD5}"/>
              </a:ext>
            </a:extLst>
          </p:cNvPr>
          <p:cNvSpPr>
            <a:spLocks noGrp="1"/>
          </p:cNvSpPr>
          <p:nvPr>
            <p:ph type="title"/>
          </p:nvPr>
        </p:nvSpPr>
        <p:spPr>
          <a:xfrm>
            <a:off x="1547664" y="404664"/>
            <a:ext cx="2287166" cy="1047650"/>
          </a:xfrm>
        </p:spPr>
        <p:txBody>
          <a:bodyPr/>
          <a:lstStyle/>
          <a:p>
            <a:r>
              <a:rPr lang="el-GR" b="1" dirty="0"/>
              <a:t>Ευχαριστίες</a:t>
            </a:r>
          </a:p>
        </p:txBody>
      </p:sp>
      <p:sp>
        <p:nvSpPr>
          <p:cNvPr id="4" name="Ορθογώνιο: Στρογγύλεμα γωνιών 3">
            <a:extLst>
              <a:ext uri="{FF2B5EF4-FFF2-40B4-BE49-F238E27FC236}">
                <a16:creationId xmlns:a16="http://schemas.microsoft.com/office/drawing/2014/main" id="{6F273F5A-577D-4D03-8A58-82360E4294B2}"/>
              </a:ext>
            </a:extLst>
          </p:cNvPr>
          <p:cNvSpPr/>
          <p:nvPr/>
        </p:nvSpPr>
        <p:spPr>
          <a:xfrm>
            <a:off x="1547664" y="2021061"/>
            <a:ext cx="6840760" cy="504056"/>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t>Στους επιβλέποντες καθηγητές &amp; επιστημονικούς συνεργάτες</a:t>
            </a:r>
          </a:p>
        </p:txBody>
      </p:sp>
      <p:sp>
        <p:nvSpPr>
          <p:cNvPr id="5" name="Ορθογώνιο: Στρογγύλεμα γωνιών 4">
            <a:extLst>
              <a:ext uri="{FF2B5EF4-FFF2-40B4-BE49-F238E27FC236}">
                <a16:creationId xmlns:a16="http://schemas.microsoft.com/office/drawing/2014/main" id="{9D666FCD-792B-476B-9F33-4466F0633E06}"/>
              </a:ext>
            </a:extLst>
          </p:cNvPr>
          <p:cNvSpPr/>
          <p:nvPr/>
        </p:nvSpPr>
        <p:spPr>
          <a:xfrm>
            <a:off x="1547664" y="3298170"/>
            <a:ext cx="684076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t>Στην ομάδα του ΠΜΣ που συμμετείχε στην έρευνα</a:t>
            </a:r>
          </a:p>
        </p:txBody>
      </p:sp>
      <p:sp>
        <p:nvSpPr>
          <p:cNvPr id="6" name="Ορθογώνιο: Στρογγύλεμα γωνιών 5">
            <a:extLst>
              <a:ext uri="{FF2B5EF4-FFF2-40B4-BE49-F238E27FC236}">
                <a16:creationId xmlns:a16="http://schemas.microsoft.com/office/drawing/2014/main" id="{C36F50C9-CA92-4C4C-82CF-C8DDB85B5754}"/>
              </a:ext>
            </a:extLst>
          </p:cNvPr>
          <p:cNvSpPr/>
          <p:nvPr/>
        </p:nvSpPr>
        <p:spPr>
          <a:xfrm>
            <a:off x="1547664" y="4581129"/>
            <a:ext cx="6840760"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t>Στην</a:t>
            </a:r>
            <a:r>
              <a:rPr lang="el-GR" b="1" dirty="0"/>
              <a:t> </a:t>
            </a:r>
            <a:r>
              <a:rPr lang="el-GR" sz="2000" b="1" dirty="0"/>
              <a:t>οικογένειά</a:t>
            </a:r>
            <a:r>
              <a:rPr lang="el-GR" b="1" dirty="0"/>
              <a:t> </a:t>
            </a:r>
            <a:r>
              <a:rPr lang="el-GR" sz="2000" b="1" dirty="0"/>
              <a:t>μου</a:t>
            </a:r>
          </a:p>
        </p:txBody>
      </p:sp>
      <mc:AlternateContent xmlns:mc="http://schemas.openxmlformats.org/markup-compatibility/2006" xmlns:p14="http://schemas.microsoft.com/office/powerpoint/2010/main">
        <mc:Choice Requires="p14">
          <p:contentPart p14:bwMode="auto" r:id="rId2">
            <p14:nvContentPartPr>
              <p14:cNvPr id="7" name="Γραφή 6">
                <a:extLst>
                  <a:ext uri="{FF2B5EF4-FFF2-40B4-BE49-F238E27FC236}">
                    <a16:creationId xmlns:a16="http://schemas.microsoft.com/office/drawing/2014/main" id="{BE8ACE37-55F5-4F18-8223-461335276509}"/>
                  </a:ext>
                </a:extLst>
              </p14:cNvPr>
              <p14:cNvContentPartPr/>
              <p14:nvPr/>
            </p14:nvContentPartPr>
            <p14:xfrm>
              <a:off x="9809468" y="764953"/>
              <a:ext cx="360" cy="360"/>
            </p14:xfrm>
          </p:contentPart>
        </mc:Choice>
        <mc:Fallback xmlns="">
          <p:pic>
            <p:nvPicPr>
              <p:cNvPr id="7" name="Γραφή 6">
                <a:extLst>
                  <a:ext uri="{FF2B5EF4-FFF2-40B4-BE49-F238E27FC236}">
                    <a16:creationId xmlns:a16="http://schemas.microsoft.com/office/drawing/2014/main" id="{BE8ACE37-55F5-4F18-8223-461335276509}"/>
                  </a:ext>
                </a:extLst>
              </p:cNvPr>
              <p:cNvPicPr/>
              <p:nvPr/>
            </p:nvPicPr>
            <p:blipFill>
              <a:blip r:embed="rId3"/>
              <a:stretch>
                <a:fillRect/>
              </a:stretch>
            </p:blipFill>
            <p:spPr>
              <a:xfrm>
                <a:off x="9800468" y="75595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Γραφή 7">
                <a:extLst>
                  <a:ext uri="{FF2B5EF4-FFF2-40B4-BE49-F238E27FC236}">
                    <a16:creationId xmlns:a16="http://schemas.microsoft.com/office/drawing/2014/main" id="{14D5F7B9-1F3E-4D7C-B696-AECA1190E7B3}"/>
                  </a:ext>
                </a:extLst>
              </p14:cNvPr>
              <p14:cNvContentPartPr/>
              <p14:nvPr/>
            </p14:nvContentPartPr>
            <p14:xfrm>
              <a:off x="1033388" y="2603833"/>
              <a:ext cx="360" cy="360"/>
            </p14:xfrm>
          </p:contentPart>
        </mc:Choice>
        <mc:Fallback xmlns="">
          <p:pic>
            <p:nvPicPr>
              <p:cNvPr id="8" name="Γραφή 7">
                <a:extLst>
                  <a:ext uri="{FF2B5EF4-FFF2-40B4-BE49-F238E27FC236}">
                    <a16:creationId xmlns:a16="http://schemas.microsoft.com/office/drawing/2014/main" id="{14D5F7B9-1F3E-4D7C-B696-AECA1190E7B3}"/>
                  </a:ext>
                </a:extLst>
              </p:cNvPr>
              <p:cNvPicPr/>
              <p:nvPr/>
            </p:nvPicPr>
            <p:blipFill>
              <a:blip r:embed="rId3"/>
              <a:stretch>
                <a:fillRect/>
              </a:stretch>
            </p:blipFill>
            <p:spPr>
              <a:xfrm>
                <a:off x="1024388" y="259483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Γραφή 8">
                <a:extLst>
                  <a:ext uri="{FF2B5EF4-FFF2-40B4-BE49-F238E27FC236}">
                    <a16:creationId xmlns:a16="http://schemas.microsoft.com/office/drawing/2014/main" id="{5A432C9A-CEEC-43B6-B442-8379D322445A}"/>
                  </a:ext>
                </a:extLst>
              </p14:cNvPr>
              <p14:cNvContentPartPr/>
              <p14:nvPr/>
            </p14:nvContentPartPr>
            <p14:xfrm>
              <a:off x="2126348" y="2067073"/>
              <a:ext cx="360" cy="360"/>
            </p14:xfrm>
          </p:contentPart>
        </mc:Choice>
        <mc:Fallback xmlns="">
          <p:pic>
            <p:nvPicPr>
              <p:cNvPr id="9" name="Γραφή 8">
                <a:extLst>
                  <a:ext uri="{FF2B5EF4-FFF2-40B4-BE49-F238E27FC236}">
                    <a16:creationId xmlns:a16="http://schemas.microsoft.com/office/drawing/2014/main" id="{5A432C9A-CEEC-43B6-B442-8379D322445A}"/>
                  </a:ext>
                </a:extLst>
              </p:cNvPr>
              <p:cNvPicPr/>
              <p:nvPr/>
            </p:nvPicPr>
            <p:blipFill>
              <a:blip r:embed="rId3"/>
              <a:stretch>
                <a:fillRect/>
              </a:stretch>
            </p:blipFill>
            <p:spPr>
              <a:xfrm>
                <a:off x="2117708" y="205807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Γραφή 9">
                <a:extLst>
                  <a:ext uri="{FF2B5EF4-FFF2-40B4-BE49-F238E27FC236}">
                    <a16:creationId xmlns:a16="http://schemas.microsoft.com/office/drawing/2014/main" id="{60D81DF5-AF01-4B28-8BF7-C119AFF8C1E0}"/>
                  </a:ext>
                </a:extLst>
              </p14:cNvPr>
              <p14:cNvContentPartPr/>
              <p14:nvPr/>
            </p14:nvContentPartPr>
            <p14:xfrm>
              <a:off x="6032739" y="2166433"/>
              <a:ext cx="360" cy="360"/>
            </p14:xfrm>
          </p:contentPart>
        </mc:Choice>
        <mc:Fallback xmlns="">
          <p:pic>
            <p:nvPicPr>
              <p:cNvPr id="10" name="Γραφή 9">
                <a:extLst>
                  <a:ext uri="{FF2B5EF4-FFF2-40B4-BE49-F238E27FC236}">
                    <a16:creationId xmlns:a16="http://schemas.microsoft.com/office/drawing/2014/main" id="{60D81DF5-AF01-4B28-8BF7-C119AFF8C1E0}"/>
                  </a:ext>
                </a:extLst>
              </p:cNvPr>
              <p:cNvPicPr/>
              <p:nvPr/>
            </p:nvPicPr>
            <p:blipFill>
              <a:blip r:embed="rId3"/>
              <a:stretch>
                <a:fillRect/>
              </a:stretch>
            </p:blipFill>
            <p:spPr>
              <a:xfrm>
                <a:off x="6023739" y="215779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Γραφή 10">
                <a:extLst>
                  <a:ext uri="{FF2B5EF4-FFF2-40B4-BE49-F238E27FC236}">
                    <a16:creationId xmlns:a16="http://schemas.microsoft.com/office/drawing/2014/main" id="{08531CC4-36C3-4160-9610-E26E0C4463CF}"/>
                  </a:ext>
                </a:extLst>
              </p14:cNvPr>
              <p14:cNvContentPartPr/>
              <p14:nvPr/>
            </p14:nvContentPartPr>
            <p14:xfrm>
              <a:off x="7901139" y="357433"/>
              <a:ext cx="360" cy="360"/>
            </p14:xfrm>
          </p:contentPart>
        </mc:Choice>
        <mc:Fallback xmlns="">
          <p:pic>
            <p:nvPicPr>
              <p:cNvPr id="11" name="Γραφή 10">
                <a:extLst>
                  <a:ext uri="{FF2B5EF4-FFF2-40B4-BE49-F238E27FC236}">
                    <a16:creationId xmlns:a16="http://schemas.microsoft.com/office/drawing/2014/main" id="{08531CC4-36C3-4160-9610-E26E0C4463CF}"/>
                  </a:ext>
                </a:extLst>
              </p:cNvPr>
              <p:cNvPicPr/>
              <p:nvPr/>
            </p:nvPicPr>
            <p:blipFill>
              <a:blip r:embed="rId3"/>
              <a:stretch>
                <a:fillRect/>
              </a:stretch>
            </p:blipFill>
            <p:spPr>
              <a:xfrm>
                <a:off x="7892139" y="34843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Γραφή 12">
                <a:extLst>
                  <a:ext uri="{FF2B5EF4-FFF2-40B4-BE49-F238E27FC236}">
                    <a16:creationId xmlns:a16="http://schemas.microsoft.com/office/drawing/2014/main" id="{93BFEAF7-B9AB-472D-BF6F-5B698DB75B8E}"/>
                  </a:ext>
                </a:extLst>
              </p14:cNvPr>
              <p14:cNvContentPartPr/>
              <p14:nvPr/>
            </p14:nvContentPartPr>
            <p14:xfrm>
              <a:off x="4710788" y="1436713"/>
              <a:ext cx="360" cy="4320"/>
            </p14:xfrm>
          </p:contentPart>
        </mc:Choice>
        <mc:Fallback xmlns="">
          <p:pic>
            <p:nvPicPr>
              <p:cNvPr id="13" name="Γραφή 12">
                <a:extLst>
                  <a:ext uri="{FF2B5EF4-FFF2-40B4-BE49-F238E27FC236}">
                    <a16:creationId xmlns:a16="http://schemas.microsoft.com/office/drawing/2014/main" id="{93BFEAF7-B9AB-472D-BF6F-5B698DB75B8E}"/>
                  </a:ext>
                </a:extLst>
              </p:cNvPr>
              <p:cNvPicPr/>
              <p:nvPr/>
            </p:nvPicPr>
            <p:blipFill>
              <a:blip r:embed="rId9"/>
              <a:stretch>
                <a:fillRect/>
              </a:stretch>
            </p:blipFill>
            <p:spPr>
              <a:xfrm>
                <a:off x="4702148" y="1427713"/>
                <a:ext cx="18000" cy="21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Γραφή 13">
                <a:extLst>
                  <a:ext uri="{FF2B5EF4-FFF2-40B4-BE49-F238E27FC236}">
                    <a16:creationId xmlns:a16="http://schemas.microsoft.com/office/drawing/2014/main" id="{A9992CCD-F9E3-4DD0-9530-B542C1C690A6}"/>
                  </a:ext>
                </a:extLst>
              </p14:cNvPr>
              <p14:cNvContentPartPr/>
              <p14:nvPr/>
            </p14:nvContentPartPr>
            <p14:xfrm>
              <a:off x="8328428" y="735433"/>
              <a:ext cx="360" cy="360"/>
            </p14:xfrm>
          </p:contentPart>
        </mc:Choice>
        <mc:Fallback xmlns="">
          <p:pic>
            <p:nvPicPr>
              <p:cNvPr id="14" name="Γραφή 13">
                <a:extLst>
                  <a:ext uri="{FF2B5EF4-FFF2-40B4-BE49-F238E27FC236}">
                    <a16:creationId xmlns:a16="http://schemas.microsoft.com/office/drawing/2014/main" id="{A9992CCD-F9E3-4DD0-9530-B542C1C690A6}"/>
                  </a:ext>
                </a:extLst>
              </p:cNvPr>
              <p:cNvPicPr/>
              <p:nvPr/>
            </p:nvPicPr>
            <p:blipFill>
              <a:blip r:embed="rId3"/>
              <a:stretch>
                <a:fillRect/>
              </a:stretch>
            </p:blipFill>
            <p:spPr>
              <a:xfrm>
                <a:off x="8319428" y="72643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Γραφή 14">
                <a:extLst>
                  <a:ext uri="{FF2B5EF4-FFF2-40B4-BE49-F238E27FC236}">
                    <a16:creationId xmlns:a16="http://schemas.microsoft.com/office/drawing/2014/main" id="{9F849AB4-7DD8-45CE-AFFA-9F0D7AB90027}"/>
                  </a:ext>
                </a:extLst>
              </p14:cNvPr>
              <p14:cNvContentPartPr/>
              <p14:nvPr/>
            </p14:nvContentPartPr>
            <p14:xfrm>
              <a:off x="9183428" y="804913"/>
              <a:ext cx="360" cy="360"/>
            </p14:xfrm>
          </p:contentPart>
        </mc:Choice>
        <mc:Fallback xmlns="">
          <p:pic>
            <p:nvPicPr>
              <p:cNvPr id="15" name="Γραφή 14">
                <a:extLst>
                  <a:ext uri="{FF2B5EF4-FFF2-40B4-BE49-F238E27FC236}">
                    <a16:creationId xmlns:a16="http://schemas.microsoft.com/office/drawing/2014/main" id="{9F849AB4-7DD8-45CE-AFFA-9F0D7AB90027}"/>
                  </a:ext>
                </a:extLst>
              </p:cNvPr>
              <p:cNvPicPr/>
              <p:nvPr/>
            </p:nvPicPr>
            <p:blipFill>
              <a:blip r:embed="rId3"/>
              <a:stretch>
                <a:fillRect/>
              </a:stretch>
            </p:blipFill>
            <p:spPr>
              <a:xfrm>
                <a:off x="9174788" y="795913"/>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Γραφή 15">
                <a:extLst>
                  <a:ext uri="{FF2B5EF4-FFF2-40B4-BE49-F238E27FC236}">
                    <a16:creationId xmlns:a16="http://schemas.microsoft.com/office/drawing/2014/main" id="{425DBBAD-F973-4982-8D9D-FCA34EDC12DC}"/>
                  </a:ext>
                </a:extLst>
              </p14:cNvPr>
              <p14:cNvContentPartPr/>
              <p14:nvPr/>
            </p14:nvContentPartPr>
            <p14:xfrm>
              <a:off x="2732948" y="993553"/>
              <a:ext cx="360" cy="360"/>
            </p14:xfrm>
          </p:contentPart>
        </mc:Choice>
        <mc:Fallback xmlns="">
          <p:pic>
            <p:nvPicPr>
              <p:cNvPr id="16" name="Γραφή 15">
                <a:extLst>
                  <a:ext uri="{FF2B5EF4-FFF2-40B4-BE49-F238E27FC236}">
                    <a16:creationId xmlns:a16="http://schemas.microsoft.com/office/drawing/2014/main" id="{425DBBAD-F973-4982-8D9D-FCA34EDC12DC}"/>
                  </a:ext>
                </a:extLst>
              </p:cNvPr>
              <p:cNvPicPr/>
              <p:nvPr/>
            </p:nvPicPr>
            <p:blipFill>
              <a:blip r:embed="rId3"/>
              <a:stretch>
                <a:fillRect/>
              </a:stretch>
            </p:blipFill>
            <p:spPr>
              <a:xfrm>
                <a:off x="2724308" y="984913"/>
                <a:ext cx="18000" cy="18000"/>
              </a:xfrm>
              <a:prstGeom prst="rect">
                <a:avLst/>
              </a:prstGeom>
            </p:spPr>
          </p:pic>
        </mc:Fallback>
      </mc:AlternateContent>
    </p:spTree>
    <p:extLst>
      <p:ext uri="{BB962C8B-B14F-4D97-AF65-F5344CB8AC3E}">
        <p14:creationId xmlns:p14="http://schemas.microsoft.com/office/powerpoint/2010/main" val="799513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r>
              <a:rPr lang="el-GR" b="1" dirty="0">
                <a:latin typeface="+mn-lt"/>
              </a:rPr>
              <a:t>9. Συμπεράσματα έρευνας (3/5)</a:t>
            </a:r>
          </a:p>
        </p:txBody>
      </p:sp>
      <p:sp>
        <p:nvSpPr>
          <p:cNvPr id="5" name="Βέλος: Πεντάγωνο 4">
            <a:extLst>
              <a:ext uri="{FF2B5EF4-FFF2-40B4-BE49-F238E27FC236}">
                <a16:creationId xmlns:a16="http://schemas.microsoft.com/office/drawing/2014/main" id="{B3A55AC7-128D-D074-9ECF-5362E8500EF5}"/>
              </a:ext>
            </a:extLst>
          </p:cNvPr>
          <p:cNvSpPr/>
          <p:nvPr/>
        </p:nvSpPr>
        <p:spPr>
          <a:xfrm>
            <a:off x="731539" y="1868440"/>
            <a:ext cx="864096" cy="504055"/>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519D5FB3-F5DF-0403-A1C9-68F860DA418B}"/>
              </a:ext>
            </a:extLst>
          </p:cNvPr>
          <p:cNvSpPr txBox="1"/>
          <p:nvPr/>
        </p:nvSpPr>
        <p:spPr>
          <a:xfrm>
            <a:off x="875555" y="1920413"/>
            <a:ext cx="576064" cy="400110"/>
          </a:xfrm>
          <a:prstGeom prst="rect">
            <a:avLst/>
          </a:prstGeom>
          <a:noFill/>
        </p:spPr>
        <p:txBody>
          <a:bodyPr wrap="square" rtlCol="0">
            <a:spAutoFit/>
          </a:bodyPr>
          <a:lstStyle/>
          <a:p>
            <a:r>
              <a:rPr lang="el-GR" sz="2000" b="1" dirty="0"/>
              <a:t>4ο</a:t>
            </a:r>
          </a:p>
        </p:txBody>
      </p:sp>
      <p:sp>
        <p:nvSpPr>
          <p:cNvPr id="11" name="Ορθογώνιο 10">
            <a:extLst>
              <a:ext uri="{FF2B5EF4-FFF2-40B4-BE49-F238E27FC236}">
                <a16:creationId xmlns:a16="http://schemas.microsoft.com/office/drawing/2014/main" id="{CE31AF16-90FF-01D8-F022-07F4350C1C1E}"/>
              </a:ext>
            </a:extLst>
          </p:cNvPr>
          <p:cNvSpPr/>
          <p:nvPr/>
        </p:nvSpPr>
        <p:spPr>
          <a:xfrm>
            <a:off x="1655168" y="1672800"/>
            <a:ext cx="7404349" cy="463652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l-GR" dirty="0"/>
          </a:p>
        </p:txBody>
      </p:sp>
      <p:sp>
        <p:nvSpPr>
          <p:cNvPr id="10" name="TextBox 9">
            <a:extLst>
              <a:ext uri="{FF2B5EF4-FFF2-40B4-BE49-F238E27FC236}">
                <a16:creationId xmlns:a16="http://schemas.microsoft.com/office/drawing/2014/main" id="{F16402AC-29CA-4217-237C-BDF6C325DE6E}"/>
              </a:ext>
            </a:extLst>
          </p:cNvPr>
          <p:cNvSpPr txBox="1"/>
          <p:nvPr/>
        </p:nvSpPr>
        <p:spPr>
          <a:xfrm>
            <a:off x="1774234" y="1777600"/>
            <a:ext cx="7344816" cy="5062924"/>
          </a:xfrm>
          <a:prstGeom prst="rect">
            <a:avLst/>
          </a:prstGeom>
          <a:noFill/>
        </p:spPr>
        <p:txBody>
          <a:bodyPr wrap="square" rtlCol="0">
            <a:spAutoFit/>
          </a:bodyPr>
          <a:lstStyle/>
          <a:p>
            <a:pPr>
              <a:lnSpc>
                <a:spcPct val="150000"/>
              </a:lnSpc>
            </a:pPr>
            <a:r>
              <a:rPr lang="el-GR" sz="1900" b="1" u="sng" dirty="0"/>
              <a:t>Δυνατά σημεία:</a:t>
            </a:r>
          </a:p>
          <a:p>
            <a:pPr marL="342900" indent="-342900">
              <a:lnSpc>
                <a:spcPct val="150000"/>
              </a:lnSpc>
              <a:buFont typeface="Wingdings" panose="05000000000000000000" pitchFamily="2" charset="2"/>
              <a:buChar char="Ø"/>
            </a:pPr>
            <a:r>
              <a:rPr lang="el-GR" sz="1900" dirty="0">
                <a:solidFill>
                  <a:schemeClr val="tx1"/>
                </a:solidFill>
              </a:rPr>
              <a:t>Δόμηση και τμηματική παρουσίαση υλικού</a:t>
            </a:r>
          </a:p>
          <a:p>
            <a:pPr marL="342900" indent="-342900">
              <a:buFont typeface="Wingdings" panose="05000000000000000000" pitchFamily="2" charset="2"/>
              <a:buChar char="Ø"/>
            </a:pPr>
            <a:r>
              <a:rPr lang="el-GR" sz="1900" dirty="0">
                <a:solidFill>
                  <a:schemeClr val="tx1"/>
                </a:solidFill>
              </a:rPr>
              <a:t>Εύκολη προσβασιμότητα και διαχείριση</a:t>
            </a:r>
          </a:p>
          <a:p>
            <a:pPr marL="342900" indent="-342900">
              <a:buFont typeface="Wingdings" panose="05000000000000000000" pitchFamily="2" charset="2"/>
              <a:buChar char="Ø"/>
            </a:pPr>
            <a:r>
              <a:rPr lang="el-GR" sz="1900" dirty="0">
                <a:solidFill>
                  <a:schemeClr val="tx1"/>
                </a:solidFill>
              </a:rPr>
              <a:t>Σχεδίαση</a:t>
            </a:r>
          </a:p>
          <a:p>
            <a:pPr marL="342900" indent="-342900">
              <a:buFont typeface="Wingdings" panose="05000000000000000000" pitchFamily="2" charset="2"/>
              <a:buChar char="Ø"/>
            </a:pPr>
            <a:r>
              <a:rPr lang="el-GR" sz="1900" dirty="0">
                <a:solidFill>
                  <a:schemeClr val="tx1"/>
                </a:solidFill>
              </a:rPr>
              <a:t>Αφήγηση</a:t>
            </a:r>
          </a:p>
          <a:p>
            <a:pPr marL="342900" indent="-342900">
              <a:buFont typeface="Wingdings" panose="05000000000000000000" pitchFamily="2" charset="2"/>
              <a:buChar char="Ø"/>
            </a:pPr>
            <a:r>
              <a:rPr lang="el-GR" sz="1900" dirty="0">
                <a:solidFill>
                  <a:schemeClr val="tx1"/>
                </a:solidFill>
              </a:rPr>
              <a:t>Συνδυασμός εικόνας – ήχου</a:t>
            </a:r>
          </a:p>
          <a:p>
            <a:pPr marL="342900" indent="-342900">
              <a:buFont typeface="Wingdings" panose="05000000000000000000" pitchFamily="2" charset="2"/>
              <a:buChar char="Ø"/>
            </a:pPr>
            <a:r>
              <a:rPr lang="el-GR" sz="1900" dirty="0">
                <a:solidFill>
                  <a:schemeClr val="tx1"/>
                </a:solidFill>
              </a:rPr>
              <a:t>Εύστοχες δραστηριότητες με ξεκάθαρες οδηγίες</a:t>
            </a:r>
          </a:p>
          <a:p>
            <a:pPr marL="342900" indent="-342900">
              <a:buFont typeface="Wingdings" panose="05000000000000000000" pitchFamily="2" charset="2"/>
              <a:buChar char="Ø"/>
            </a:pPr>
            <a:endParaRPr lang="el-GR" sz="1900" u="sng" dirty="0"/>
          </a:p>
          <a:p>
            <a:pPr>
              <a:lnSpc>
                <a:spcPct val="150000"/>
              </a:lnSpc>
            </a:pPr>
            <a:r>
              <a:rPr lang="el-GR" sz="1900" b="1" u="sng" dirty="0">
                <a:solidFill>
                  <a:schemeClr val="tx1"/>
                </a:solidFill>
              </a:rPr>
              <a:t>Προτάσεις βελτίωσης:</a:t>
            </a:r>
          </a:p>
          <a:p>
            <a:pPr marL="342900" lvl="0" indent="-342900">
              <a:lnSpc>
                <a:spcPct val="150000"/>
              </a:lnSpc>
              <a:buFont typeface="Wingdings" panose="05000000000000000000" pitchFamily="2" charset="2"/>
              <a:buChar char="Ø"/>
            </a:pPr>
            <a:r>
              <a:rPr lang="el-GR" sz="1900" dirty="0"/>
              <a:t>Αλληλεπίδραση μεταξύ εκπαιδευόμενων</a:t>
            </a:r>
          </a:p>
          <a:p>
            <a:pPr marL="342900" lvl="0" indent="-342900">
              <a:buFont typeface="Wingdings" panose="05000000000000000000" pitchFamily="2" charset="2"/>
              <a:buChar char="Ø"/>
            </a:pPr>
            <a:r>
              <a:rPr lang="el-GR" sz="1900" dirty="0"/>
              <a:t>Μείωση δραστηριοτήτων ανοιχτού τύπου</a:t>
            </a:r>
          </a:p>
          <a:p>
            <a:pPr marL="342900" lvl="0" indent="-342900">
              <a:buFont typeface="Wingdings" panose="05000000000000000000" pitchFamily="2" charset="2"/>
              <a:buChar char="Ø"/>
            </a:pPr>
            <a:r>
              <a:rPr lang="el-GR" sz="1900" dirty="0"/>
              <a:t>Ύπαρξη εισαγωγικών δραστηριοτήτων αντί εισαγωγικών βίντεο</a:t>
            </a:r>
          </a:p>
          <a:p>
            <a:pPr marL="342900" lvl="0" indent="-342900">
              <a:buFont typeface="Wingdings" panose="05000000000000000000" pitchFamily="2" charset="2"/>
              <a:buChar char="Ø"/>
            </a:pPr>
            <a:r>
              <a:rPr lang="el-GR" sz="1900" dirty="0"/>
              <a:t>Μεγαλύτερη ποικιλία χρωμάτων στις παρουσιάσεις</a:t>
            </a:r>
          </a:p>
          <a:p>
            <a:pPr marL="342900" indent="-342900">
              <a:buFont typeface="Wingdings" panose="05000000000000000000" pitchFamily="2" charset="2"/>
              <a:buChar char="Ø"/>
            </a:pPr>
            <a:endParaRPr lang="el-GR" sz="1900" b="1" dirty="0"/>
          </a:p>
          <a:p>
            <a:pPr marL="342900" indent="-342900">
              <a:buFont typeface="Wingdings" panose="05000000000000000000" pitchFamily="2" charset="2"/>
              <a:buChar char="Ø"/>
            </a:pPr>
            <a:endParaRPr lang="el-GR" sz="1900" dirty="0">
              <a:solidFill>
                <a:schemeClr val="tx1"/>
              </a:solidFill>
            </a:endParaRPr>
          </a:p>
        </p:txBody>
      </p:sp>
    </p:spTree>
    <p:extLst>
      <p:ext uri="{BB962C8B-B14F-4D97-AF65-F5344CB8AC3E}">
        <p14:creationId xmlns:p14="http://schemas.microsoft.com/office/powerpoint/2010/main" val="4104368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r>
              <a:rPr lang="el-GR" b="1" dirty="0">
                <a:latin typeface="+mn-lt"/>
              </a:rPr>
              <a:t>9. Συμπεράσματα έρευνας (4/5)</a:t>
            </a:r>
          </a:p>
        </p:txBody>
      </p:sp>
      <p:graphicFrame>
        <p:nvGraphicFramePr>
          <p:cNvPr id="3" name="Διάγραμμα 2">
            <a:extLst>
              <a:ext uri="{FF2B5EF4-FFF2-40B4-BE49-F238E27FC236}">
                <a16:creationId xmlns:a16="http://schemas.microsoft.com/office/drawing/2014/main" id="{ECF38597-77F7-F8D7-21DE-AB76BC3A0BE0}"/>
              </a:ext>
            </a:extLst>
          </p:cNvPr>
          <p:cNvGraphicFramePr/>
          <p:nvPr>
            <p:extLst>
              <p:ext uri="{D42A27DB-BD31-4B8C-83A1-F6EECF244321}">
                <p14:modId xmlns:p14="http://schemas.microsoft.com/office/powerpoint/2010/main" val="2520690645"/>
              </p:ext>
            </p:extLst>
          </p:nvPr>
        </p:nvGraphicFramePr>
        <p:xfrm>
          <a:off x="755576" y="1268760"/>
          <a:ext cx="8064896"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746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548680"/>
            <a:ext cx="7776864" cy="576064"/>
          </a:xfrm>
        </p:spPr>
        <p:txBody>
          <a:bodyPr>
            <a:noAutofit/>
          </a:bodyPr>
          <a:lstStyle/>
          <a:p>
            <a:r>
              <a:rPr lang="el-GR" b="1" dirty="0">
                <a:latin typeface="+mn-lt"/>
              </a:rPr>
              <a:t>9. Συμπεράσματα έρευνας (5/5)</a:t>
            </a:r>
          </a:p>
        </p:txBody>
      </p:sp>
      <p:graphicFrame>
        <p:nvGraphicFramePr>
          <p:cNvPr id="7" name="Διάγραμμα 6">
            <a:extLst>
              <a:ext uri="{FF2B5EF4-FFF2-40B4-BE49-F238E27FC236}">
                <a16:creationId xmlns:a16="http://schemas.microsoft.com/office/drawing/2014/main" id="{5B365590-6537-D3DD-04B3-C96061C9C4DC}"/>
              </a:ext>
            </a:extLst>
          </p:cNvPr>
          <p:cNvGraphicFramePr/>
          <p:nvPr>
            <p:extLst>
              <p:ext uri="{D42A27DB-BD31-4B8C-83A1-F6EECF244321}">
                <p14:modId xmlns:p14="http://schemas.microsoft.com/office/powerpoint/2010/main" val="4235292"/>
              </p:ext>
            </p:extLst>
          </p:nvPr>
        </p:nvGraphicFramePr>
        <p:xfrm>
          <a:off x="1763688" y="1412776"/>
          <a:ext cx="6096000"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3E81758A-B1E7-2D97-F8DE-2543B590F86C}"/>
              </a:ext>
            </a:extLst>
          </p:cNvPr>
          <p:cNvSpPr txBox="1"/>
          <p:nvPr/>
        </p:nvSpPr>
        <p:spPr>
          <a:xfrm>
            <a:off x="2615444" y="1804462"/>
            <a:ext cx="4392488" cy="954107"/>
          </a:xfrm>
          <a:prstGeom prst="rect">
            <a:avLst/>
          </a:prstGeom>
          <a:noFill/>
        </p:spPr>
        <p:txBody>
          <a:bodyPr wrap="square" rtlCol="0">
            <a:spAutoFit/>
          </a:bodyPr>
          <a:lstStyle/>
          <a:p>
            <a:r>
              <a:rPr lang="el-GR" sz="2800" b="1" i="1" u="none" dirty="0"/>
              <a:t>Μελλοντικές προτάσεις</a:t>
            </a:r>
          </a:p>
          <a:p>
            <a:endParaRPr lang="el-GR" sz="2800" dirty="0"/>
          </a:p>
        </p:txBody>
      </p:sp>
      <p:sp>
        <p:nvSpPr>
          <p:cNvPr id="9" name="TextBox 8">
            <a:extLst>
              <a:ext uri="{FF2B5EF4-FFF2-40B4-BE49-F238E27FC236}">
                <a16:creationId xmlns:a16="http://schemas.microsoft.com/office/drawing/2014/main" id="{2B09442F-69DB-0964-2449-9599B5445F37}"/>
              </a:ext>
            </a:extLst>
          </p:cNvPr>
          <p:cNvSpPr txBox="1"/>
          <p:nvPr/>
        </p:nvSpPr>
        <p:spPr>
          <a:xfrm>
            <a:off x="2123728" y="3212976"/>
            <a:ext cx="5616624" cy="1554272"/>
          </a:xfrm>
          <a:prstGeom prst="rect">
            <a:avLst/>
          </a:prstGeom>
          <a:noFill/>
        </p:spPr>
        <p:txBody>
          <a:bodyPr wrap="square" rtlCol="0">
            <a:spAutoFit/>
          </a:bodyPr>
          <a:lstStyle/>
          <a:p>
            <a:pPr algn="just"/>
            <a:r>
              <a:rPr lang="el-GR" sz="1900" b="1" dirty="0">
                <a:latin typeface="+mn-lt"/>
              </a:rPr>
              <a:t>Εφαρμογή στα πλαίσια διδασκαλίας και αποτίμηση του συγκεκριμένου Ε.Υ. τόσο από εκπαιδευτικούς πρωτοβάθμιας εκπαίδευσης όσο και από μαθητές προς ενδεχόμενες βελτιωτικές αλλαγές</a:t>
            </a:r>
            <a:r>
              <a:rPr lang="el-GR" sz="2000" b="1" dirty="0">
                <a:latin typeface="+mn-lt"/>
              </a:rPr>
              <a:t>.</a:t>
            </a:r>
            <a:endParaRPr lang="el-GR" sz="2000" b="1" dirty="0"/>
          </a:p>
          <a:p>
            <a:endParaRPr lang="el-GR" dirty="0"/>
          </a:p>
        </p:txBody>
      </p:sp>
      <p:sp>
        <p:nvSpPr>
          <p:cNvPr id="10" name="TextBox 9">
            <a:extLst>
              <a:ext uri="{FF2B5EF4-FFF2-40B4-BE49-F238E27FC236}">
                <a16:creationId xmlns:a16="http://schemas.microsoft.com/office/drawing/2014/main" id="{32FA32C6-48C9-6132-52A2-059E370B68B1}"/>
              </a:ext>
            </a:extLst>
          </p:cNvPr>
          <p:cNvSpPr txBox="1"/>
          <p:nvPr/>
        </p:nvSpPr>
        <p:spPr>
          <a:xfrm>
            <a:off x="2915816" y="5058469"/>
            <a:ext cx="4943872" cy="1246495"/>
          </a:xfrm>
          <a:prstGeom prst="rect">
            <a:avLst/>
          </a:prstGeom>
          <a:noFill/>
        </p:spPr>
        <p:txBody>
          <a:bodyPr wrap="square" rtlCol="0">
            <a:spAutoFit/>
          </a:bodyPr>
          <a:lstStyle/>
          <a:p>
            <a:pPr algn="just"/>
            <a:r>
              <a:rPr lang="el-GR" sz="1900" b="1" dirty="0"/>
              <a:t>Δημιουργία ανάλογων υλικών, απευθυνόμενων σε μαθητές/-τριες με εξατομικευμένες ανάγκες. </a:t>
            </a:r>
          </a:p>
          <a:p>
            <a:endParaRPr lang="el-GR" dirty="0"/>
          </a:p>
        </p:txBody>
      </p:sp>
    </p:spTree>
    <p:extLst>
      <p:ext uri="{BB962C8B-B14F-4D97-AF65-F5344CB8AC3E}">
        <p14:creationId xmlns:p14="http://schemas.microsoft.com/office/powerpoint/2010/main" val="373128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77E8334C-830B-8D3D-A908-9CED613EF1E4}"/>
              </a:ext>
            </a:extLst>
          </p:cNvPr>
          <p:cNvSpPr/>
          <p:nvPr/>
        </p:nvSpPr>
        <p:spPr>
          <a:xfrm>
            <a:off x="1691680" y="2551837"/>
            <a:ext cx="6423939" cy="1754326"/>
          </a:xfrm>
          <a:prstGeom prst="rect">
            <a:avLst/>
          </a:prstGeom>
          <a:noFill/>
        </p:spPr>
        <p:txBody>
          <a:bodyPr wrap="none" lIns="91440" tIns="45720" rIns="91440" bIns="45720">
            <a:spAutoFit/>
          </a:bodyPr>
          <a:lstStyle/>
          <a:p>
            <a:pPr algn="ctr"/>
            <a:r>
              <a:rPr lang="el-GR" sz="5400" dirty="0">
                <a:ln w="0"/>
                <a:solidFill>
                  <a:schemeClr val="bg1">
                    <a:lumMod val="50000"/>
                  </a:schemeClr>
                </a:solidFill>
                <a:effectLst>
                  <a:innerShdw blurRad="63500" dist="50800" dir="13500000">
                    <a:prstClr val="black">
                      <a:alpha val="50000"/>
                    </a:prstClr>
                  </a:innerShdw>
                </a:effectLst>
              </a:rPr>
              <a:t>Σας ευχαριστώ </a:t>
            </a:r>
          </a:p>
          <a:p>
            <a:pPr algn="ctr"/>
            <a:r>
              <a:rPr lang="el-GR" sz="5400" dirty="0">
                <a:ln w="0"/>
                <a:solidFill>
                  <a:schemeClr val="bg1">
                    <a:lumMod val="50000"/>
                  </a:schemeClr>
                </a:solidFill>
                <a:effectLst>
                  <a:innerShdw blurRad="63500" dist="50800" dir="13500000">
                    <a:prstClr val="black">
                      <a:alpha val="50000"/>
                    </a:prstClr>
                  </a:innerShdw>
                </a:effectLst>
              </a:rPr>
              <a:t>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415264" cy="765652"/>
          </a:xfrm>
        </p:spPr>
        <p:txBody>
          <a:bodyPr>
            <a:noAutofit/>
          </a:bodyPr>
          <a:lstStyle/>
          <a:p>
            <a:r>
              <a:rPr lang="el-GR" b="1" dirty="0">
                <a:latin typeface="+mn-lt"/>
              </a:rPr>
              <a:t>1. Σκοπός της Διπλωματικής Εργασίας</a:t>
            </a:r>
          </a:p>
        </p:txBody>
      </p:sp>
      <p:graphicFrame>
        <p:nvGraphicFramePr>
          <p:cNvPr id="7" name="Διάγραμμα 6">
            <a:extLst>
              <a:ext uri="{FF2B5EF4-FFF2-40B4-BE49-F238E27FC236}">
                <a16:creationId xmlns:a16="http://schemas.microsoft.com/office/drawing/2014/main" id="{ED877B73-850A-4AAD-BC92-2F8D03C12117}"/>
              </a:ext>
            </a:extLst>
          </p:cNvPr>
          <p:cNvGraphicFramePr/>
          <p:nvPr>
            <p:extLst>
              <p:ext uri="{D42A27DB-BD31-4B8C-83A1-F6EECF244321}">
                <p14:modId xmlns:p14="http://schemas.microsoft.com/office/powerpoint/2010/main" val="460811558"/>
              </p:ext>
            </p:extLst>
          </p:nvPr>
        </p:nvGraphicFramePr>
        <p:xfrm>
          <a:off x="1405206" y="2134597"/>
          <a:ext cx="7271250" cy="2950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8" name="Picture 4" descr="Target Free Download Png - Transparent Background Target Clipart | Full  Size PNG Download | SeekPNG">
            <a:extLst>
              <a:ext uri="{FF2B5EF4-FFF2-40B4-BE49-F238E27FC236}">
                <a16:creationId xmlns:a16="http://schemas.microsoft.com/office/drawing/2014/main" id="{91388CF4-F08D-43DC-8CE6-F248ED65B85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2284127">
            <a:off x="561664" y="2635333"/>
            <a:ext cx="2048099" cy="1587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64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b="1" dirty="0">
                <a:latin typeface="Calibri" panose="020F0502020204030204" pitchFamily="34" charset="0"/>
                <a:cs typeface="Calibri" panose="020F0502020204030204" pitchFamily="34" charset="0"/>
              </a:rPr>
              <a:t>2. Συνεισφορά της διπλωματικής</a:t>
            </a:r>
          </a:p>
        </p:txBody>
      </p:sp>
      <p:sp>
        <p:nvSpPr>
          <p:cNvPr id="3" name="Ορθογώνιο: Στρογγύλεμα γωνιών 2">
            <a:extLst>
              <a:ext uri="{FF2B5EF4-FFF2-40B4-BE49-F238E27FC236}">
                <a16:creationId xmlns:a16="http://schemas.microsoft.com/office/drawing/2014/main" id="{0668BC7E-E004-437A-918F-F28F827DB76A}"/>
              </a:ext>
            </a:extLst>
          </p:cNvPr>
          <p:cNvSpPr/>
          <p:nvPr/>
        </p:nvSpPr>
        <p:spPr>
          <a:xfrm>
            <a:off x="2094792" y="1340768"/>
            <a:ext cx="5832648" cy="120537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just"/>
            <a:r>
              <a:rPr lang="el-GR" sz="2000" b="1" dirty="0">
                <a:solidFill>
                  <a:schemeClr val="tx1"/>
                </a:solidFill>
              </a:rPr>
              <a:t>Εκπαιδευτική: </a:t>
            </a:r>
            <a:r>
              <a:rPr lang="el-GR" sz="2000" b="1" dirty="0">
                <a:solidFill>
                  <a:schemeClr val="bg1"/>
                </a:solidFill>
              </a:rPr>
              <a:t>Καλές πρακτικές δημιουργίας συμπληρωματικού ΕΥ με τη μεθοδολογία της ΕξΑΕ για μαθητές με μαθησιακές δυσκολίες.</a:t>
            </a:r>
            <a:endParaRPr lang="el-GR" sz="2000" b="1" dirty="0">
              <a:solidFill>
                <a:schemeClr val="tx1"/>
              </a:solidFill>
            </a:endParaRPr>
          </a:p>
        </p:txBody>
      </p:sp>
      <p:sp>
        <p:nvSpPr>
          <p:cNvPr id="5" name="Ορθογώνιο: Στρογγύλεμα γωνιών 4">
            <a:extLst>
              <a:ext uri="{FF2B5EF4-FFF2-40B4-BE49-F238E27FC236}">
                <a16:creationId xmlns:a16="http://schemas.microsoft.com/office/drawing/2014/main" id="{706E588B-45EB-4915-A313-9FE24F767D69}"/>
              </a:ext>
            </a:extLst>
          </p:cNvPr>
          <p:cNvSpPr/>
          <p:nvPr/>
        </p:nvSpPr>
        <p:spPr>
          <a:xfrm>
            <a:off x="2094792" y="4813442"/>
            <a:ext cx="5832648" cy="1205374"/>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just"/>
            <a:r>
              <a:rPr lang="el-GR" sz="2000" b="1" dirty="0">
                <a:solidFill>
                  <a:schemeClr val="tx1"/>
                </a:solidFill>
              </a:rPr>
              <a:t>Θεωρητική: </a:t>
            </a:r>
            <a:r>
              <a:rPr lang="el-GR" sz="2000" b="1" dirty="0">
                <a:solidFill>
                  <a:schemeClr val="bg1"/>
                </a:solidFill>
              </a:rPr>
              <a:t>Ανάδειξη πεδίων προς αντικείμενα μελέτης βιβλιογραφικών ερευνών.</a:t>
            </a:r>
          </a:p>
        </p:txBody>
      </p:sp>
      <p:sp>
        <p:nvSpPr>
          <p:cNvPr id="6" name="Ορθογώνιο: Στρογγύλεμα γωνιών 5">
            <a:extLst>
              <a:ext uri="{FF2B5EF4-FFF2-40B4-BE49-F238E27FC236}">
                <a16:creationId xmlns:a16="http://schemas.microsoft.com/office/drawing/2014/main" id="{B858B932-EA79-4E77-A57F-12CFF2B06CE4}"/>
              </a:ext>
            </a:extLst>
          </p:cNvPr>
          <p:cNvSpPr/>
          <p:nvPr/>
        </p:nvSpPr>
        <p:spPr>
          <a:xfrm>
            <a:off x="2094792" y="3065333"/>
            <a:ext cx="5832648" cy="1287675"/>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r>
              <a:rPr lang="el-GR" sz="2000" b="1" dirty="0">
                <a:solidFill>
                  <a:schemeClr val="tx1"/>
                </a:solidFill>
              </a:rPr>
              <a:t>Κοινωνική: </a:t>
            </a:r>
            <a:r>
              <a:rPr lang="el-GR" sz="2000" b="1" dirty="0">
                <a:solidFill>
                  <a:schemeClr val="bg1"/>
                </a:solidFill>
              </a:rPr>
              <a:t>Εκσυγχρονισμός εκπαιδευτικού συστήματος με νέους τρόπους μάθησης και ίση συμμετοχή όλων των μαθητών/-τριών στο εκπαιδευτικό και μορφωτικό γίγνεσθαι. </a:t>
            </a:r>
            <a:endParaRPr lang="el-GR" sz="2000" b="1" dirty="0">
              <a:solidFill>
                <a:schemeClr val="tx1"/>
              </a:solidFill>
            </a:endParaRPr>
          </a:p>
        </p:txBody>
      </p:sp>
      <p:pic>
        <p:nvPicPr>
          <p:cNvPr id="2054" name="Picture 6" descr="https://o.remove.bg/downloads/9f3040c3-f1a8-48d8-858e-c2a4c34804ea/176-1761370_clinical-educators-education-flat-icon-png-removebg-preview.png">
            <a:extLst>
              <a:ext uri="{FF2B5EF4-FFF2-40B4-BE49-F238E27FC236}">
                <a16:creationId xmlns:a16="http://schemas.microsoft.com/office/drawing/2014/main" id="{AC03320E-0518-44DF-AB0F-771EDFD4CC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944" y="1524848"/>
            <a:ext cx="1198526" cy="102129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o.remove.bg/downloads/1a33a36c-608a-4f3a-b648-f4f84285acfe/423-4236854_why-us-society-icon-removebg-preview.png">
            <a:extLst>
              <a:ext uri="{FF2B5EF4-FFF2-40B4-BE49-F238E27FC236}">
                <a16:creationId xmlns:a16="http://schemas.microsoft.com/office/drawing/2014/main" id="{3E5BCC98-087A-4237-881F-3435CE890D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758" y="3324967"/>
            <a:ext cx="1682899" cy="8905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oks Clip Art - Books Clipart, HD Png Download , Transparent Png Image -  PNGitem">
            <a:extLst>
              <a:ext uri="{FF2B5EF4-FFF2-40B4-BE49-F238E27FC236}">
                <a16:creationId xmlns:a16="http://schemas.microsoft.com/office/drawing/2014/main" id="{69F64ED9-6600-2FA4-C383-0F85ADCB55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4994306"/>
            <a:ext cx="870900" cy="89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b="1" dirty="0">
                <a:latin typeface="Calibri" panose="020F0502020204030204" pitchFamily="34" charset="0"/>
                <a:cs typeface="Calibri" panose="020F0502020204030204" pitchFamily="34" charset="0"/>
              </a:rPr>
              <a:t>3. Ερευνητικά Ερωτήματα</a:t>
            </a:r>
          </a:p>
        </p:txBody>
      </p:sp>
      <p:sp>
        <p:nvSpPr>
          <p:cNvPr id="4" name="9 - Ορθογώνιο"/>
          <p:cNvSpPr/>
          <p:nvPr/>
        </p:nvSpPr>
        <p:spPr>
          <a:xfrm>
            <a:off x="827584" y="1556792"/>
            <a:ext cx="7632038" cy="769441"/>
          </a:xfrm>
          <a:prstGeom prst="rect">
            <a:avLst/>
          </a:prstGeom>
        </p:spPr>
        <p:txBody>
          <a:bodyPr wrap="square">
            <a:spAutoFit/>
          </a:bodyPr>
          <a:lstStyle/>
          <a:p>
            <a:r>
              <a:rPr lang="en-US" sz="2200" dirty="0">
                <a:solidFill>
                  <a:schemeClr val="tx1">
                    <a:lumMod val="75000"/>
                  </a:schemeClr>
                </a:solidFill>
              </a:rPr>
              <a:t>T</a:t>
            </a:r>
            <a:r>
              <a:rPr lang="el-GR" sz="2200" dirty="0">
                <a:solidFill>
                  <a:schemeClr val="tx1">
                    <a:lumMod val="75000"/>
                  </a:schemeClr>
                </a:solidFill>
              </a:rPr>
              <a:t>α </a:t>
            </a:r>
            <a:r>
              <a:rPr lang="el-GR" sz="2200" b="1" dirty="0">
                <a:solidFill>
                  <a:schemeClr val="accent1"/>
                </a:solidFill>
              </a:rPr>
              <a:t>ερευνητικά</a:t>
            </a:r>
            <a:r>
              <a:rPr lang="el-GR" sz="2200" b="1" dirty="0">
                <a:solidFill>
                  <a:schemeClr val="tx1">
                    <a:lumMod val="75000"/>
                  </a:schemeClr>
                </a:solidFill>
              </a:rPr>
              <a:t> </a:t>
            </a:r>
            <a:r>
              <a:rPr lang="el-GR" sz="2200" b="1" dirty="0">
                <a:solidFill>
                  <a:schemeClr val="accent1"/>
                </a:solidFill>
              </a:rPr>
              <a:t>ερωτήματα</a:t>
            </a:r>
            <a:r>
              <a:rPr lang="el-GR" sz="2200" dirty="0">
                <a:solidFill>
                  <a:schemeClr val="tx1">
                    <a:lumMod val="75000"/>
                  </a:schemeClr>
                </a:solidFill>
              </a:rPr>
              <a:t>, που διαμορφώθηκαν με βάση τον </a:t>
            </a:r>
            <a:r>
              <a:rPr lang="el-GR" sz="2200" b="1" dirty="0">
                <a:solidFill>
                  <a:schemeClr val="accent1"/>
                </a:solidFill>
              </a:rPr>
              <a:t>σκοπό</a:t>
            </a:r>
            <a:r>
              <a:rPr lang="el-GR" sz="2200" b="1" dirty="0">
                <a:solidFill>
                  <a:schemeClr val="tx1">
                    <a:lumMod val="75000"/>
                  </a:schemeClr>
                </a:solidFill>
              </a:rPr>
              <a:t> </a:t>
            </a:r>
            <a:r>
              <a:rPr lang="el-GR" sz="2200" dirty="0">
                <a:solidFill>
                  <a:schemeClr val="tx1">
                    <a:lumMod val="75000"/>
                  </a:schemeClr>
                </a:solidFill>
              </a:rPr>
              <a:t>και τους </a:t>
            </a:r>
            <a:r>
              <a:rPr lang="el-GR" sz="2200" b="1" dirty="0">
                <a:solidFill>
                  <a:schemeClr val="accent1"/>
                </a:solidFill>
              </a:rPr>
              <a:t>στόχους</a:t>
            </a:r>
            <a:r>
              <a:rPr lang="el-GR" sz="2200" dirty="0">
                <a:solidFill>
                  <a:schemeClr val="tx1">
                    <a:lumMod val="75000"/>
                  </a:schemeClr>
                </a:solidFill>
              </a:rPr>
              <a:t> της έρευνας είναι τα εξής:</a:t>
            </a:r>
            <a:endParaRPr lang="el-GR" sz="2200" dirty="0"/>
          </a:p>
        </p:txBody>
      </p:sp>
      <p:sp>
        <p:nvSpPr>
          <p:cNvPr id="9" name="TextBox 8">
            <a:extLst>
              <a:ext uri="{FF2B5EF4-FFF2-40B4-BE49-F238E27FC236}">
                <a16:creationId xmlns:a16="http://schemas.microsoft.com/office/drawing/2014/main" id="{B7033C6D-CCF3-4AC4-B643-41E651C53F28}"/>
              </a:ext>
            </a:extLst>
          </p:cNvPr>
          <p:cNvSpPr txBox="1"/>
          <p:nvPr/>
        </p:nvSpPr>
        <p:spPr>
          <a:xfrm>
            <a:off x="1115616" y="2650641"/>
            <a:ext cx="7344816" cy="707886"/>
          </a:xfrm>
          <a:prstGeom prst="rect">
            <a:avLst/>
          </a:prstGeom>
          <a:noFill/>
        </p:spPr>
        <p:txBody>
          <a:bodyPr wrap="square" rtlCol="0" anchor="ctr">
            <a:spAutoFit/>
          </a:bodyPr>
          <a:lstStyle/>
          <a:p>
            <a:pPr marL="285750" indent="-285750">
              <a:buClr>
                <a:schemeClr val="accent6"/>
              </a:buClr>
              <a:buFont typeface="Wingdings" panose="05000000000000000000" pitchFamily="2" charset="2"/>
              <a:buChar char="Ø"/>
            </a:pPr>
            <a:r>
              <a:rPr lang="el-GR" sz="2000" b="1" dirty="0"/>
              <a:t>1</a:t>
            </a:r>
            <a:r>
              <a:rPr lang="el-GR" sz="2000" b="1" baseline="30000" dirty="0"/>
              <a:t>ο</a:t>
            </a:r>
            <a:r>
              <a:rPr lang="el-GR" sz="2000" b="1" dirty="0"/>
              <a:t> ερευνητικό ερώτημα: </a:t>
            </a:r>
            <a:r>
              <a:rPr lang="el-GR" sz="2000" dirty="0"/>
              <a:t>Το εκπαιδευτικό υλικό διέπεται από τις αρχές και τη μεθοδολογία της ΕξΑΕ;</a:t>
            </a:r>
          </a:p>
        </p:txBody>
      </p:sp>
      <p:pic>
        <p:nvPicPr>
          <p:cNvPr id="3074" name="Picture 2" descr="https://o.remove.bg/downloads/adb69e8e-e11c-4375-af78-1114ebcafc42/93-938295_frequently-asked-questions-can-i-ask-you-a-question-removebg-preview.png">
            <a:extLst>
              <a:ext uri="{FF2B5EF4-FFF2-40B4-BE49-F238E27FC236}">
                <a16:creationId xmlns:a16="http://schemas.microsoft.com/office/drawing/2014/main" id="{FF37703B-32FB-4C28-9F13-1456CAD90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175" y="0"/>
            <a:ext cx="3445313" cy="18448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D18E022-B975-4CB5-90B8-AE20A182F711}"/>
              </a:ext>
            </a:extLst>
          </p:cNvPr>
          <p:cNvSpPr txBox="1"/>
          <p:nvPr/>
        </p:nvSpPr>
        <p:spPr>
          <a:xfrm>
            <a:off x="1116426" y="3522395"/>
            <a:ext cx="7344006" cy="707886"/>
          </a:xfrm>
          <a:prstGeom prst="rect">
            <a:avLst/>
          </a:prstGeom>
          <a:noFill/>
        </p:spPr>
        <p:txBody>
          <a:bodyPr wrap="square" rtlCol="0" anchor="ctr">
            <a:spAutoFit/>
          </a:bodyPr>
          <a:lstStyle/>
          <a:p>
            <a:pPr marL="285750" indent="-285750">
              <a:buClr>
                <a:schemeClr val="accent6"/>
              </a:buClr>
              <a:buFont typeface="Wingdings" panose="05000000000000000000" pitchFamily="2" charset="2"/>
              <a:buChar char="Ø"/>
            </a:pPr>
            <a:r>
              <a:rPr lang="el-GR" sz="2000" b="1" dirty="0"/>
              <a:t>2</a:t>
            </a:r>
            <a:r>
              <a:rPr lang="el-GR" sz="2000" b="1" baseline="30000" dirty="0"/>
              <a:t>ο</a:t>
            </a:r>
            <a:r>
              <a:rPr lang="el-GR" sz="2000" b="1" dirty="0"/>
              <a:t> ερευνητικό ερώτημα: </a:t>
            </a:r>
            <a:r>
              <a:rPr lang="el-GR" sz="2000" dirty="0"/>
              <a:t>Το εκπαιδευτικό υλικό έχει δημιουργηθεί σύμφωνα με τις αρχές της Πολυμεσικής Μάθησης;</a:t>
            </a:r>
          </a:p>
        </p:txBody>
      </p:sp>
      <p:sp>
        <p:nvSpPr>
          <p:cNvPr id="11" name="TextBox 10">
            <a:extLst>
              <a:ext uri="{FF2B5EF4-FFF2-40B4-BE49-F238E27FC236}">
                <a16:creationId xmlns:a16="http://schemas.microsoft.com/office/drawing/2014/main" id="{F1979789-B7EC-41E1-AB68-5DBF05E9E56A}"/>
              </a:ext>
            </a:extLst>
          </p:cNvPr>
          <p:cNvSpPr txBox="1"/>
          <p:nvPr/>
        </p:nvSpPr>
        <p:spPr>
          <a:xfrm>
            <a:off x="1115616" y="4431583"/>
            <a:ext cx="7344006" cy="1015663"/>
          </a:xfrm>
          <a:prstGeom prst="rect">
            <a:avLst/>
          </a:prstGeom>
          <a:noFill/>
        </p:spPr>
        <p:txBody>
          <a:bodyPr wrap="square" rtlCol="0" anchor="ctr">
            <a:spAutoFit/>
          </a:bodyPr>
          <a:lstStyle/>
          <a:p>
            <a:pPr marL="285750" indent="-285750">
              <a:buClr>
                <a:schemeClr val="accent6"/>
              </a:buClr>
              <a:buFont typeface="Wingdings" panose="05000000000000000000" pitchFamily="2" charset="2"/>
              <a:buChar char="Ø"/>
            </a:pPr>
            <a:r>
              <a:rPr lang="el-GR" sz="2000" b="1" dirty="0"/>
              <a:t>3</a:t>
            </a:r>
            <a:r>
              <a:rPr lang="el-GR" sz="2000" b="1" baseline="30000" dirty="0"/>
              <a:t>ο</a:t>
            </a:r>
            <a:r>
              <a:rPr lang="el-GR" sz="2000" b="1" dirty="0"/>
              <a:t> ερευνητικό ερώτημα: </a:t>
            </a:r>
            <a:r>
              <a:rPr lang="el-GR" sz="2000" dirty="0"/>
              <a:t>Το εκπαιδευτικό υλικό είναι εύχρηστο και ελκυστικό για μαθητές/-τριες με Μαθησιακές Δυσκολίες;</a:t>
            </a:r>
          </a:p>
          <a:p>
            <a:endParaRPr lang="el-GR" sz="2000" dirty="0"/>
          </a:p>
        </p:txBody>
      </p:sp>
      <p:sp>
        <p:nvSpPr>
          <p:cNvPr id="12" name="TextBox 11">
            <a:extLst>
              <a:ext uri="{FF2B5EF4-FFF2-40B4-BE49-F238E27FC236}">
                <a16:creationId xmlns:a16="http://schemas.microsoft.com/office/drawing/2014/main" id="{25EB6081-4E59-4D0B-9D29-D3E8118C280B}"/>
              </a:ext>
            </a:extLst>
          </p:cNvPr>
          <p:cNvSpPr txBox="1"/>
          <p:nvPr/>
        </p:nvSpPr>
        <p:spPr>
          <a:xfrm>
            <a:off x="1043608" y="4957138"/>
            <a:ext cx="7416014" cy="1323439"/>
          </a:xfrm>
          <a:prstGeom prst="rect">
            <a:avLst/>
          </a:prstGeom>
          <a:noFill/>
        </p:spPr>
        <p:txBody>
          <a:bodyPr wrap="square" rtlCol="0" anchor="ctr">
            <a:spAutoFit/>
          </a:bodyPr>
          <a:lstStyle/>
          <a:p>
            <a:pPr>
              <a:buClr>
                <a:schemeClr val="accent6"/>
              </a:buClr>
            </a:pPr>
            <a:endParaRPr lang="el-GR" sz="2000" dirty="0"/>
          </a:p>
          <a:p>
            <a:pPr marL="285750" indent="-285750">
              <a:buClr>
                <a:schemeClr val="accent6"/>
              </a:buClr>
              <a:buFont typeface="Wingdings" panose="05000000000000000000" pitchFamily="2" charset="2"/>
              <a:buChar char="Ø"/>
            </a:pPr>
            <a:r>
              <a:rPr lang="el-GR" sz="2000" b="1" dirty="0"/>
              <a:t>4</a:t>
            </a:r>
            <a:r>
              <a:rPr lang="el-GR" sz="2000" b="1" baseline="30000" dirty="0"/>
              <a:t>ο</a:t>
            </a:r>
            <a:r>
              <a:rPr lang="el-GR" sz="2000" b="1" dirty="0"/>
              <a:t> ερευνητικό ερώτημα: </a:t>
            </a:r>
            <a:r>
              <a:rPr lang="el-GR" sz="2000" dirty="0"/>
              <a:t>Ποια είναι τα δυνατά σημεία του εκπαιδευτικού υλικού και ποιες προτάσεις υπάρχουν ως προς τη βελτίωσή του;</a:t>
            </a:r>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b="1" dirty="0">
                <a:latin typeface="+mn-lt"/>
              </a:rPr>
              <a:t>4. Δομή της εργασίας </a:t>
            </a:r>
          </a:p>
        </p:txBody>
      </p:sp>
      <p:sp>
        <p:nvSpPr>
          <p:cNvPr id="5" name="Οβάλ 4">
            <a:extLst>
              <a:ext uri="{FF2B5EF4-FFF2-40B4-BE49-F238E27FC236}">
                <a16:creationId xmlns:a16="http://schemas.microsoft.com/office/drawing/2014/main" id="{EEF5F636-23BF-4A6F-9E8A-64BD676D4EF0}"/>
              </a:ext>
            </a:extLst>
          </p:cNvPr>
          <p:cNvSpPr/>
          <p:nvPr/>
        </p:nvSpPr>
        <p:spPr>
          <a:xfrm>
            <a:off x="1558176" y="1414341"/>
            <a:ext cx="535724" cy="48365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βάλ 6">
            <a:extLst>
              <a:ext uri="{FF2B5EF4-FFF2-40B4-BE49-F238E27FC236}">
                <a16:creationId xmlns:a16="http://schemas.microsoft.com/office/drawing/2014/main" id="{16EADF40-99F9-4FC3-A321-0874582086BB}"/>
              </a:ext>
            </a:extLst>
          </p:cNvPr>
          <p:cNvSpPr/>
          <p:nvPr/>
        </p:nvSpPr>
        <p:spPr>
          <a:xfrm>
            <a:off x="1540224" y="2807726"/>
            <a:ext cx="535724" cy="48365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Οβάλ 7">
            <a:extLst>
              <a:ext uri="{FF2B5EF4-FFF2-40B4-BE49-F238E27FC236}">
                <a16:creationId xmlns:a16="http://schemas.microsoft.com/office/drawing/2014/main" id="{F2F37AE2-349D-4B3D-A6A3-D3B4576E16D1}"/>
              </a:ext>
            </a:extLst>
          </p:cNvPr>
          <p:cNvSpPr/>
          <p:nvPr/>
        </p:nvSpPr>
        <p:spPr>
          <a:xfrm>
            <a:off x="1558176" y="4814591"/>
            <a:ext cx="535724" cy="520269"/>
          </a:xfrm>
          <a:prstGeom prst="ellipse">
            <a:avLst/>
          </a:prstGeom>
          <a:solidFill>
            <a:srgbClr val="0060A8"/>
          </a:solidFill>
          <a:ln>
            <a:solidFill>
              <a:srgbClr val="0060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E8B80F88-1897-467E-8F59-F9A9CCD7ABED}"/>
              </a:ext>
            </a:extLst>
          </p:cNvPr>
          <p:cNvSpPr txBox="1"/>
          <p:nvPr/>
        </p:nvSpPr>
        <p:spPr>
          <a:xfrm>
            <a:off x="2137334" y="1398259"/>
            <a:ext cx="3462400" cy="523220"/>
          </a:xfrm>
          <a:prstGeom prst="rect">
            <a:avLst/>
          </a:prstGeom>
          <a:noFill/>
        </p:spPr>
        <p:txBody>
          <a:bodyPr wrap="square" rtlCol="0">
            <a:spAutoFit/>
          </a:bodyPr>
          <a:lstStyle/>
          <a:p>
            <a:r>
              <a:rPr lang="el-GR" sz="2800" b="1" dirty="0">
                <a:solidFill>
                  <a:srgbClr val="FF0000"/>
                </a:solidFill>
              </a:rPr>
              <a:t>Θεωρητικό πλαίσιο:</a:t>
            </a:r>
          </a:p>
        </p:txBody>
      </p:sp>
      <p:sp>
        <p:nvSpPr>
          <p:cNvPr id="11" name="TextBox 10">
            <a:extLst>
              <a:ext uri="{FF2B5EF4-FFF2-40B4-BE49-F238E27FC236}">
                <a16:creationId xmlns:a16="http://schemas.microsoft.com/office/drawing/2014/main" id="{ECCB8477-49A5-4914-A87C-BF76EFCE43E0}"/>
              </a:ext>
            </a:extLst>
          </p:cNvPr>
          <p:cNvSpPr txBox="1"/>
          <p:nvPr/>
        </p:nvSpPr>
        <p:spPr>
          <a:xfrm>
            <a:off x="2129330" y="2791383"/>
            <a:ext cx="5448490" cy="523220"/>
          </a:xfrm>
          <a:prstGeom prst="rect">
            <a:avLst/>
          </a:prstGeom>
          <a:noFill/>
        </p:spPr>
        <p:txBody>
          <a:bodyPr wrap="square" rtlCol="0">
            <a:spAutoFit/>
          </a:bodyPr>
          <a:lstStyle/>
          <a:p>
            <a:r>
              <a:rPr lang="el-GR" sz="2800" b="1" dirty="0">
                <a:solidFill>
                  <a:srgbClr val="FFC000"/>
                </a:solidFill>
              </a:rPr>
              <a:t>Δημιουργία Εκπαιδευτικού Υλικού:</a:t>
            </a:r>
          </a:p>
        </p:txBody>
      </p:sp>
      <p:sp>
        <p:nvSpPr>
          <p:cNvPr id="12" name="TextBox 11">
            <a:extLst>
              <a:ext uri="{FF2B5EF4-FFF2-40B4-BE49-F238E27FC236}">
                <a16:creationId xmlns:a16="http://schemas.microsoft.com/office/drawing/2014/main" id="{06DB8E03-06A9-499D-8B5D-7C72B6AFE1E3}"/>
              </a:ext>
            </a:extLst>
          </p:cNvPr>
          <p:cNvSpPr txBox="1"/>
          <p:nvPr/>
        </p:nvSpPr>
        <p:spPr>
          <a:xfrm>
            <a:off x="2129330" y="4848263"/>
            <a:ext cx="5311080" cy="523220"/>
          </a:xfrm>
          <a:prstGeom prst="rect">
            <a:avLst/>
          </a:prstGeom>
          <a:noFill/>
        </p:spPr>
        <p:txBody>
          <a:bodyPr wrap="square" rtlCol="0">
            <a:spAutoFit/>
          </a:bodyPr>
          <a:lstStyle/>
          <a:p>
            <a:r>
              <a:rPr lang="el-GR" sz="2800" b="1" dirty="0">
                <a:solidFill>
                  <a:srgbClr val="0060A8"/>
                </a:solidFill>
              </a:rPr>
              <a:t>Αποτίμηση Εκπαιδευτικού Υλικού:</a:t>
            </a:r>
          </a:p>
        </p:txBody>
      </p:sp>
      <p:sp>
        <p:nvSpPr>
          <p:cNvPr id="3" name="Ορθογώνιο 2">
            <a:extLst>
              <a:ext uri="{FF2B5EF4-FFF2-40B4-BE49-F238E27FC236}">
                <a16:creationId xmlns:a16="http://schemas.microsoft.com/office/drawing/2014/main" id="{E95540E9-EC16-C95E-4A5E-61025381BD2A}"/>
              </a:ext>
            </a:extLst>
          </p:cNvPr>
          <p:cNvSpPr/>
          <p:nvPr/>
        </p:nvSpPr>
        <p:spPr>
          <a:xfrm>
            <a:off x="1629509" y="1336704"/>
            <a:ext cx="393057" cy="584775"/>
          </a:xfrm>
          <a:prstGeom prst="rect">
            <a:avLst/>
          </a:prstGeom>
          <a:noFill/>
        </p:spPr>
        <p:txBody>
          <a:bodyPr wrap="none" lIns="91440" tIns="45720" rIns="91440" bIns="45720">
            <a:spAutoFit/>
          </a:bodyPr>
          <a:lstStyle/>
          <a:p>
            <a:pPr algn="ctr"/>
            <a:r>
              <a:rPr lang="el-GR"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1</a:t>
            </a:r>
          </a:p>
        </p:txBody>
      </p:sp>
      <p:sp>
        <p:nvSpPr>
          <p:cNvPr id="4" name="TextBox 3">
            <a:extLst>
              <a:ext uri="{FF2B5EF4-FFF2-40B4-BE49-F238E27FC236}">
                <a16:creationId xmlns:a16="http://schemas.microsoft.com/office/drawing/2014/main" id="{895A8A10-095A-31B1-E5DC-10E583EB815F}"/>
              </a:ext>
            </a:extLst>
          </p:cNvPr>
          <p:cNvSpPr txBox="1"/>
          <p:nvPr/>
        </p:nvSpPr>
        <p:spPr>
          <a:xfrm>
            <a:off x="2406624" y="1881109"/>
            <a:ext cx="4104456" cy="769441"/>
          </a:xfrm>
          <a:prstGeom prst="rect">
            <a:avLst/>
          </a:prstGeom>
          <a:noFill/>
        </p:spPr>
        <p:txBody>
          <a:bodyPr wrap="square" rtlCol="0">
            <a:spAutoFit/>
          </a:bodyPr>
          <a:lstStyle/>
          <a:p>
            <a:pPr marL="285750" indent="-285750">
              <a:buFont typeface="Wingdings" panose="05000000000000000000" pitchFamily="2" charset="2"/>
              <a:buChar char="§"/>
            </a:pPr>
            <a:r>
              <a:rPr lang="el-GR" sz="2200" dirty="0"/>
              <a:t>Εισαγωγή</a:t>
            </a:r>
          </a:p>
          <a:p>
            <a:pPr marL="285750" indent="-285750">
              <a:buFont typeface="Wingdings" panose="05000000000000000000" pitchFamily="2" charset="2"/>
              <a:buChar char="§"/>
            </a:pPr>
            <a:r>
              <a:rPr lang="el-GR" sz="2200" dirty="0"/>
              <a:t>Εννοιολογικό πλαίσιο</a:t>
            </a:r>
          </a:p>
        </p:txBody>
      </p:sp>
      <p:sp>
        <p:nvSpPr>
          <p:cNvPr id="6" name="Ορθογώνιο 5">
            <a:extLst>
              <a:ext uri="{FF2B5EF4-FFF2-40B4-BE49-F238E27FC236}">
                <a16:creationId xmlns:a16="http://schemas.microsoft.com/office/drawing/2014/main" id="{E6AED595-1C3B-4E10-BE21-EE932157350F}"/>
              </a:ext>
            </a:extLst>
          </p:cNvPr>
          <p:cNvSpPr/>
          <p:nvPr/>
        </p:nvSpPr>
        <p:spPr>
          <a:xfrm>
            <a:off x="1611558" y="2736422"/>
            <a:ext cx="393056" cy="584775"/>
          </a:xfrm>
          <a:prstGeom prst="rect">
            <a:avLst/>
          </a:prstGeom>
          <a:noFill/>
        </p:spPr>
        <p:txBody>
          <a:bodyPr wrap="none" lIns="91440" tIns="45720" rIns="91440" bIns="45720">
            <a:spAutoFit/>
          </a:bodyPr>
          <a:lstStyle/>
          <a:p>
            <a:pPr algn="ctr"/>
            <a:r>
              <a:rPr lang="el-GR"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2</a:t>
            </a:r>
          </a:p>
        </p:txBody>
      </p:sp>
      <p:sp>
        <p:nvSpPr>
          <p:cNvPr id="15" name="TextBox 14">
            <a:extLst>
              <a:ext uri="{FF2B5EF4-FFF2-40B4-BE49-F238E27FC236}">
                <a16:creationId xmlns:a16="http://schemas.microsoft.com/office/drawing/2014/main" id="{184A1B3C-4A04-4439-8509-216FEDF59B0D}"/>
              </a:ext>
            </a:extLst>
          </p:cNvPr>
          <p:cNvSpPr txBox="1"/>
          <p:nvPr/>
        </p:nvSpPr>
        <p:spPr>
          <a:xfrm>
            <a:off x="2406624" y="3241333"/>
            <a:ext cx="5332168" cy="2123658"/>
          </a:xfrm>
          <a:prstGeom prst="rect">
            <a:avLst/>
          </a:prstGeom>
          <a:noFill/>
        </p:spPr>
        <p:txBody>
          <a:bodyPr wrap="square" rtlCol="0">
            <a:spAutoFit/>
          </a:bodyPr>
          <a:lstStyle/>
          <a:p>
            <a:pPr marL="285750" indent="-285750">
              <a:buFont typeface="Wingdings" panose="05000000000000000000" pitchFamily="2" charset="2"/>
              <a:buChar char="§"/>
            </a:pPr>
            <a:r>
              <a:rPr lang="el-GR" sz="2200" dirty="0"/>
              <a:t>Σκοπός σχεδιασμού Ε.Υ.</a:t>
            </a:r>
          </a:p>
          <a:p>
            <a:pPr marL="285750" indent="-285750">
              <a:buFont typeface="Wingdings" panose="05000000000000000000" pitchFamily="2" charset="2"/>
              <a:buChar char="§"/>
            </a:pPr>
            <a:r>
              <a:rPr lang="el-GR" sz="2200" dirty="0"/>
              <a:t>Θεωρητικό πλαίσιο σχεδιασμού Ε.Υ.</a:t>
            </a:r>
          </a:p>
          <a:p>
            <a:pPr marL="285750" indent="-285750">
              <a:buFont typeface="Wingdings" panose="05000000000000000000" pitchFamily="2" charset="2"/>
              <a:buChar char="§"/>
            </a:pPr>
            <a:r>
              <a:rPr lang="el-GR" sz="2200" dirty="0"/>
              <a:t>Εργαλεία και εφαρμογές ανάπτυξης Ε.Υ.</a:t>
            </a:r>
          </a:p>
          <a:p>
            <a:pPr marL="285750" indent="-285750">
              <a:buFont typeface="Wingdings" panose="05000000000000000000" pitchFamily="2" charset="2"/>
              <a:buChar char="§"/>
            </a:pPr>
            <a:r>
              <a:rPr lang="el-GR" sz="2200" dirty="0"/>
              <a:t>Δομή Ε.Υ.</a:t>
            </a:r>
          </a:p>
          <a:p>
            <a:pPr marL="285750" indent="-285750">
              <a:buFont typeface="Wingdings" panose="05000000000000000000" pitchFamily="2" charset="2"/>
              <a:buChar char="§"/>
            </a:pPr>
            <a:endParaRPr lang="el-GR" sz="2200" dirty="0"/>
          </a:p>
          <a:p>
            <a:pPr marL="285750" indent="-285750">
              <a:buFont typeface="Wingdings" panose="05000000000000000000" pitchFamily="2" charset="2"/>
              <a:buChar char="§"/>
            </a:pPr>
            <a:endParaRPr lang="el-GR" sz="2200" dirty="0"/>
          </a:p>
        </p:txBody>
      </p:sp>
      <p:sp>
        <p:nvSpPr>
          <p:cNvPr id="16" name="Ορθογώνιο 15">
            <a:extLst>
              <a:ext uri="{FF2B5EF4-FFF2-40B4-BE49-F238E27FC236}">
                <a16:creationId xmlns:a16="http://schemas.microsoft.com/office/drawing/2014/main" id="{C0186754-AF38-3500-D2FF-7613B7D45CFD}"/>
              </a:ext>
            </a:extLst>
          </p:cNvPr>
          <p:cNvSpPr/>
          <p:nvPr/>
        </p:nvSpPr>
        <p:spPr>
          <a:xfrm>
            <a:off x="1558176" y="4798248"/>
            <a:ext cx="579158" cy="584775"/>
          </a:xfrm>
          <a:prstGeom prst="rect">
            <a:avLst/>
          </a:prstGeom>
          <a:noFill/>
        </p:spPr>
        <p:txBody>
          <a:bodyPr wrap="square" lIns="91440" tIns="45720" rIns="91440" bIns="45720">
            <a:spAutoFit/>
          </a:bodyPr>
          <a:lstStyle/>
          <a:p>
            <a:pPr algn="ctr"/>
            <a:r>
              <a:rPr lang="el-GR"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3</a:t>
            </a:r>
            <a:endParaRPr lang="el-GR" sz="32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9" name="TextBox 18">
            <a:extLst>
              <a:ext uri="{FF2B5EF4-FFF2-40B4-BE49-F238E27FC236}">
                <a16:creationId xmlns:a16="http://schemas.microsoft.com/office/drawing/2014/main" id="{166F8419-C0FC-6DDD-7462-0886C5096523}"/>
              </a:ext>
            </a:extLst>
          </p:cNvPr>
          <p:cNvSpPr txBox="1"/>
          <p:nvPr/>
        </p:nvSpPr>
        <p:spPr>
          <a:xfrm>
            <a:off x="2406624" y="5328079"/>
            <a:ext cx="4104456" cy="1107996"/>
          </a:xfrm>
          <a:prstGeom prst="rect">
            <a:avLst/>
          </a:prstGeom>
          <a:noFill/>
        </p:spPr>
        <p:txBody>
          <a:bodyPr wrap="square" rtlCol="0">
            <a:spAutoFit/>
          </a:bodyPr>
          <a:lstStyle/>
          <a:p>
            <a:pPr marL="285750" indent="-285750">
              <a:buFont typeface="Wingdings" panose="05000000000000000000" pitchFamily="2" charset="2"/>
              <a:buChar char="§"/>
            </a:pPr>
            <a:r>
              <a:rPr lang="el-GR" sz="2200" dirty="0"/>
              <a:t>Μεθοδολογία έρευνας</a:t>
            </a:r>
          </a:p>
          <a:p>
            <a:pPr marL="285750" indent="-285750">
              <a:buFont typeface="Wingdings" panose="05000000000000000000" pitchFamily="2" charset="2"/>
              <a:buChar char="§"/>
            </a:pPr>
            <a:r>
              <a:rPr lang="el-GR" sz="2200" dirty="0"/>
              <a:t>Παρουσίαση Αποτελεσμάτων</a:t>
            </a:r>
          </a:p>
          <a:p>
            <a:pPr marL="285750" indent="-285750">
              <a:buFont typeface="Wingdings" panose="05000000000000000000" pitchFamily="2" charset="2"/>
              <a:buChar char="§"/>
            </a:pPr>
            <a:r>
              <a:rPr lang="el-GR" sz="2200" dirty="0"/>
              <a:t>Συμπεράσματα</a:t>
            </a:r>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b="1" dirty="0">
                <a:latin typeface="+mn-lt"/>
              </a:rPr>
              <a:t>5. Θεωρητικό Πλαίσιο (1/2)</a:t>
            </a:r>
          </a:p>
        </p:txBody>
      </p:sp>
      <p:sp>
        <p:nvSpPr>
          <p:cNvPr id="3" name="Ορθογώνιο: Διπλωμένη γωνία 2">
            <a:extLst>
              <a:ext uri="{FF2B5EF4-FFF2-40B4-BE49-F238E27FC236}">
                <a16:creationId xmlns:a16="http://schemas.microsoft.com/office/drawing/2014/main" id="{739607A5-6CDB-3FE0-3EFB-04EA699E1C76}"/>
              </a:ext>
            </a:extLst>
          </p:cNvPr>
          <p:cNvSpPr/>
          <p:nvPr/>
        </p:nvSpPr>
        <p:spPr>
          <a:xfrm>
            <a:off x="1173104" y="1739956"/>
            <a:ext cx="3528392" cy="4536504"/>
          </a:xfrm>
          <a:prstGeom prst="foldedCorner">
            <a:avLst/>
          </a:prstGeom>
          <a:solidFill>
            <a:schemeClr val="accent4">
              <a:lumMod val="75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94976A28-D8D9-F729-C46D-D7F93E188B16}"/>
              </a:ext>
            </a:extLst>
          </p:cNvPr>
          <p:cNvSpPr txBox="1"/>
          <p:nvPr/>
        </p:nvSpPr>
        <p:spPr>
          <a:xfrm>
            <a:off x="1296416" y="1920524"/>
            <a:ext cx="3168352" cy="707886"/>
          </a:xfrm>
          <a:prstGeom prst="rect">
            <a:avLst/>
          </a:prstGeom>
          <a:noFill/>
        </p:spPr>
        <p:txBody>
          <a:bodyPr wrap="square" rtlCol="0">
            <a:spAutoFit/>
          </a:bodyPr>
          <a:lstStyle/>
          <a:p>
            <a:pPr algn="ctr"/>
            <a:r>
              <a:rPr lang="el-GR" sz="2000" b="1" i="1" dirty="0"/>
              <a:t>2</a:t>
            </a:r>
            <a:r>
              <a:rPr lang="el-GR" sz="2000" b="1" i="1" baseline="30000" dirty="0"/>
              <a:t>ο</a:t>
            </a:r>
            <a:r>
              <a:rPr lang="el-GR" sz="2000" b="1" i="1" dirty="0"/>
              <a:t> κεφάλαιο: </a:t>
            </a:r>
          </a:p>
          <a:p>
            <a:pPr algn="ctr"/>
            <a:r>
              <a:rPr lang="el-GR" sz="2000" b="1" i="1" dirty="0"/>
              <a:t>Εξ Αποστάσεως Εκπαίδευση</a:t>
            </a:r>
          </a:p>
        </p:txBody>
      </p:sp>
      <p:sp>
        <p:nvSpPr>
          <p:cNvPr id="8" name="Ορθογώνιο: Διπλωμένη γωνία 7">
            <a:extLst>
              <a:ext uri="{FF2B5EF4-FFF2-40B4-BE49-F238E27FC236}">
                <a16:creationId xmlns:a16="http://schemas.microsoft.com/office/drawing/2014/main" id="{0AD18792-3A51-2199-A433-883E312692EB}"/>
              </a:ext>
            </a:extLst>
          </p:cNvPr>
          <p:cNvSpPr/>
          <p:nvPr/>
        </p:nvSpPr>
        <p:spPr>
          <a:xfrm>
            <a:off x="5088225" y="1739956"/>
            <a:ext cx="3528392" cy="4536504"/>
          </a:xfrm>
          <a:prstGeom prst="foldedCorner">
            <a:avLst/>
          </a:prstGeom>
          <a:solidFill>
            <a:srgbClr val="FFC000"/>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2FB51BF4-6F4B-823C-DC05-8DC5A275CEE8}"/>
              </a:ext>
            </a:extLst>
          </p:cNvPr>
          <p:cNvSpPr txBox="1"/>
          <p:nvPr/>
        </p:nvSpPr>
        <p:spPr>
          <a:xfrm>
            <a:off x="1405208" y="2780928"/>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Ορισμοί ΕξΑΕ</a:t>
            </a:r>
          </a:p>
        </p:txBody>
      </p:sp>
      <p:sp>
        <p:nvSpPr>
          <p:cNvPr id="10" name="TextBox 9">
            <a:extLst>
              <a:ext uri="{FF2B5EF4-FFF2-40B4-BE49-F238E27FC236}">
                <a16:creationId xmlns:a16="http://schemas.microsoft.com/office/drawing/2014/main" id="{D19E7E00-2BD4-02AB-F932-1F64251FB981}"/>
              </a:ext>
            </a:extLst>
          </p:cNvPr>
          <p:cNvSpPr txBox="1"/>
          <p:nvPr/>
        </p:nvSpPr>
        <p:spPr>
          <a:xfrm>
            <a:off x="1405208" y="3249745"/>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Σχολική ΕξΑΕ</a:t>
            </a:r>
          </a:p>
        </p:txBody>
      </p:sp>
      <p:sp>
        <p:nvSpPr>
          <p:cNvPr id="11" name="TextBox 10">
            <a:extLst>
              <a:ext uri="{FF2B5EF4-FFF2-40B4-BE49-F238E27FC236}">
                <a16:creationId xmlns:a16="http://schemas.microsoft.com/office/drawing/2014/main" id="{0AC83213-5472-4543-403B-A6E6D871E592}"/>
              </a:ext>
            </a:extLst>
          </p:cNvPr>
          <p:cNvSpPr txBox="1"/>
          <p:nvPr/>
        </p:nvSpPr>
        <p:spPr>
          <a:xfrm>
            <a:off x="1377993" y="3767357"/>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Μορφές ΕξΑΕ</a:t>
            </a:r>
          </a:p>
        </p:txBody>
      </p:sp>
      <p:sp>
        <p:nvSpPr>
          <p:cNvPr id="12" name="TextBox 11">
            <a:extLst>
              <a:ext uri="{FF2B5EF4-FFF2-40B4-BE49-F238E27FC236}">
                <a16:creationId xmlns:a16="http://schemas.microsoft.com/office/drawing/2014/main" id="{23B4DFAA-5CA0-4D99-4BD4-E430EB4CC544}"/>
              </a:ext>
            </a:extLst>
          </p:cNvPr>
          <p:cNvSpPr txBox="1"/>
          <p:nvPr/>
        </p:nvSpPr>
        <p:spPr>
          <a:xfrm>
            <a:off x="1377993" y="4314342"/>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Χαρακτηριστικά ΕξΑΕ</a:t>
            </a:r>
          </a:p>
        </p:txBody>
      </p:sp>
      <p:sp>
        <p:nvSpPr>
          <p:cNvPr id="13" name="TextBox 12">
            <a:extLst>
              <a:ext uri="{FF2B5EF4-FFF2-40B4-BE49-F238E27FC236}">
                <a16:creationId xmlns:a16="http://schemas.microsoft.com/office/drawing/2014/main" id="{7D7D5C47-3E84-1643-1B71-8BEDCC58ECF8}"/>
              </a:ext>
            </a:extLst>
          </p:cNvPr>
          <p:cNvSpPr txBox="1"/>
          <p:nvPr/>
        </p:nvSpPr>
        <p:spPr>
          <a:xfrm>
            <a:off x="1363998" y="4861327"/>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Το Ε.Υ. στην ΕξΑΕ</a:t>
            </a:r>
          </a:p>
        </p:txBody>
      </p:sp>
      <p:sp>
        <p:nvSpPr>
          <p:cNvPr id="14" name="TextBox 13">
            <a:extLst>
              <a:ext uri="{FF2B5EF4-FFF2-40B4-BE49-F238E27FC236}">
                <a16:creationId xmlns:a16="http://schemas.microsoft.com/office/drawing/2014/main" id="{7D01AEEE-08A9-70E0-B3CC-79E08EE93754}"/>
              </a:ext>
            </a:extLst>
          </p:cNvPr>
          <p:cNvSpPr txBox="1"/>
          <p:nvPr/>
        </p:nvSpPr>
        <p:spPr>
          <a:xfrm>
            <a:off x="1363998" y="5373216"/>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Αρχές σχεδιασμού ΕξΑΕ</a:t>
            </a:r>
          </a:p>
        </p:txBody>
      </p:sp>
      <p:sp>
        <p:nvSpPr>
          <p:cNvPr id="15" name="TextBox 14">
            <a:extLst>
              <a:ext uri="{FF2B5EF4-FFF2-40B4-BE49-F238E27FC236}">
                <a16:creationId xmlns:a16="http://schemas.microsoft.com/office/drawing/2014/main" id="{8475E921-9668-EDC3-F370-A02BF65FA811}"/>
              </a:ext>
            </a:extLst>
          </p:cNvPr>
          <p:cNvSpPr txBox="1"/>
          <p:nvPr/>
        </p:nvSpPr>
        <p:spPr>
          <a:xfrm>
            <a:off x="5271897" y="1908402"/>
            <a:ext cx="3168352" cy="707886"/>
          </a:xfrm>
          <a:prstGeom prst="rect">
            <a:avLst/>
          </a:prstGeom>
          <a:noFill/>
        </p:spPr>
        <p:txBody>
          <a:bodyPr wrap="square" rtlCol="0">
            <a:spAutoFit/>
          </a:bodyPr>
          <a:lstStyle/>
          <a:p>
            <a:pPr algn="ctr"/>
            <a:r>
              <a:rPr lang="el-GR" sz="2000" b="1" i="1" dirty="0"/>
              <a:t>3</a:t>
            </a:r>
            <a:r>
              <a:rPr lang="el-GR" sz="2000" b="1" i="1" baseline="30000" dirty="0"/>
              <a:t>ο</a:t>
            </a:r>
            <a:r>
              <a:rPr lang="el-GR" sz="2000" b="1" i="1" dirty="0"/>
              <a:t> κεφάλαιο:</a:t>
            </a:r>
          </a:p>
          <a:p>
            <a:pPr algn="ctr"/>
            <a:r>
              <a:rPr lang="el-GR" sz="2000" b="1" i="1" dirty="0"/>
              <a:t>Ανάγνωση</a:t>
            </a:r>
          </a:p>
        </p:txBody>
      </p:sp>
      <p:sp>
        <p:nvSpPr>
          <p:cNvPr id="16" name="TextBox 15">
            <a:extLst>
              <a:ext uri="{FF2B5EF4-FFF2-40B4-BE49-F238E27FC236}">
                <a16:creationId xmlns:a16="http://schemas.microsoft.com/office/drawing/2014/main" id="{8CB00332-07A9-C15C-BC22-E478DDCE9B8E}"/>
              </a:ext>
            </a:extLst>
          </p:cNvPr>
          <p:cNvSpPr txBox="1"/>
          <p:nvPr/>
        </p:nvSpPr>
        <p:spPr>
          <a:xfrm>
            <a:off x="5268246" y="2799099"/>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Ορισμός &amp; Χαρακτηριστικά</a:t>
            </a:r>
          </a:p>
        </p:txBody>
      </p:sp>
      <p:sp>
        <p:nvSpPr>
          <p:cNvPr id="17" name="TextBox 16">
            <a:extLst>
              <a:ext uri="{FF2B5EF4-FFF2-40B4-BE49-F238E27FC236}">
                <a16:creationId xmlns:a16="http://schemas.microsoft.com/office/drawing/2014/main" id="{1B4314EF-05AC-B375-8D61-80D2829AD3BE}"/>
              </a:ext>
            </a:extLst>
          </p:cNvPr>
          <p:cNvSpPr txBox="1"/>
          <p:nvPr/>
        </p:nvSpPr>
        <p:spPr>
          <a:xfrm>
            <a:off x="5259930" y="3362936"/>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Αναγνωστική ικανότητα</a:t>
            </a:r>
          </a:p>
        </p:txBody>
      </p:sp>
      <p:sp>
        <p:nvSpPr>
          <p:cNvPr id="18" name="TextBox 17">
            <a:extLst>
              <a:ext uri="{FF2B5EF4-FFF2-40B4-BE49-F238E27FC236}">
                <a16:creationId xmlns:a16="http://schemas.microsoft.com/office/drawing/2014/main" id="{E972F5C3-218C-DDB7-F562-A581CABC71A0}"/>
              </a:ext>
            </a:extLst>
          </p:cNvPr>
          <p:cNvSpPr txBox="1"/>
          <p:nvPr/>
        </p:nvSpPr>
        <p:spPr>
          <a:xfrm>
            <a:off x="5268246" y="3940103"/>
            <a:ext cx="3168351" cy="646331"/>
          </a:xfrm>
          <a:prstGeom prst="rect">
            <a:avLst/>
          </a:prstGeom>
          <a:noFill/>
        </p:spPr>
        <p:txBody>
          <a:bodyPr wrap="square" rtlCol="0">
            <a:spAutoFit/>
          </a:bodyPr>
          <a:lstStyle/>
          <a:p>
            <a:pPr marL="285750" indent="-285750">
              <a:buFont typeface="Wingdings" panose="05000000000000000000" pitchFamily="2" charset="2"/>
              <a:buChar char="ü"/>
            </a:pPr>
            <a:r>
              <a:rPr lang="el-GR" dirty="0"/>
              <a:t>Στάδια κατάκτησης αναγνωστικής ικανότητας</a:t>
            </a:r>
          </a:p>
        </p:txBody>
      </p:sp>
      <p:sp>
        <p:nvSpPr>
          <p:cNvPr id="20" name="TextBox 19">
            <a:extLst>
              <a:ext uri="{FF2B5EF4-FFF2-40B4-BE49-F238E27FC236}">
                <a16:creationId xmlns:a16="http://schemas.microsoft.com/office/drawing/2014/main" id="{46C4C356-1E64-1648-E270-0B67ABA3D506}"/>
              </a:ext>
            </a:extLst>
          </p:cNvPr>
          <p:cNvSpPr txBox="1"/>
          <p:nvPr/>
        </p:nvSpPr>
        <p:spPr>
          <a:xfrm>
            <a:off x="5259929" y="4711463"/>
            <a:ext cx="3168351" cy="646331"/>
          </a:xfrm>
          <a:prstGeom prst="rect">
            <a:avLst/>
          </a:prstGeom>
          <a:noFill/>
        </p:spPr>
        <p:txBody>
          <a:bodyPr wrap="square" rtlCol="0">
            <a:spAutoFit/>
          </a:bodyPr>
          <a:lstStyle/>
          <a:p>
            <a:pPr marL="285750" indent="-285750">
              <a:buFont typeface="Wingdings" panose="05000000000000000000" pitchFamily="2" charset="2"/>
              <a:buChar char="ü"/>
            </a:pPr>
            <a:r>
              <a:rPr lang="el-GR" dirty="0"/>
              <a:t>Δυσκολίες αναγνωστικής κατανόησης</a:t>
            </a:r>
          </a:p>
        </p:txBody>
      </p:sp>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b="1" dirty="0">
                <a:latin typeface="+mn-lt"/>
              </a:rPr>
              <a:t>5. Θεωρητικό Πλαίσιο (2/2)</a:t>
            </a:r>
          </a:p>
        </p:txBody>
      </p:sp>
      <p:sp>
        <p:nvSpPr>
          <p:cNvPr id="3" name="Ορθογώνιο: Διπλωμένη γωνία 2">
            <a:extLst>
              <a:ext uri="{FF2B5EF4-FFF2-40B4-BE49-F238E27FC236}">
                <a16:creationId xmlns:a16="http://schemas.microsoft.com/office/drawing/2014/main" id="{739607A5-6CDB-3FE0-3EFB-04EA699E1C76}"/>
              </a:ext>
            </a:extLst>
          </p:cNvPr>
          <p:cNvSpPr/>
          <p:nvPr/>
        </p:nvSpPr>
        <p:spPr>
          <a:xfrm>
            <a:off x="1193709" y="1739956"/>
            <a:ext cx="3528392" cy="4536504"/>
          </a:xfrm>
          <a:prstGeom prst="foldedCorner">
            <a:avLst/>
          </a:prstGeom>
          <a:solidFill>
            <a:srgbClr val="D32727"/>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94976A28-D8D9-F729-C46D-D7F93E188B16}"/>
              </a:ext>
            </a:extLst>
          </p:cNvPr>
          <p:cNvSpPr txBox="1"/>
          <p:nvPr/>
        </p:nvSpPr>
        <p:spPr>
          <a:xfrm>
            <a:off x="1187624" y="1908402"/>
            <a:ext cx="3168352" cy="707886"/>
          </a:xfrm>
          <a:prstGeom prst="rect">
            <a:avLst/>
          </a:prstGeom>
          <a:noFill/>
        </p:spPr>
        <p:txBody>
          <a:bodyPr wrap="square" rtlCol="0">
            <a:spAutoFit/>
          </a:bodyPr>
          <a:lstStyle/>
          <a:p>
            <a:pPr algn="ctr"/>
            <a:r>
              <a:rPr lang="el-GR" sz="2000" b="1" i="1" dirty="0"/>
              <a:t>4</a:t>
            </a:r>
            <a:r>
              <a:rPr lang="el-GR" sz="2000" b="1" i="1" baseline="30000" dirty="0"/>
              <a:t>ο </a:t>
            </a:r>
            <a:r>
              <a:rPr lang="el-GR" sz="2000" b="1" i="1" dirty="0"/>
              <a:t>κεφάλαιο: </a:t>
            </a:r>
          </a:p>
          <a:p>
            <a:pPr algn="ctr"/>
            <a:r>
              <a:rPr lang="el-GR" sz="2000" b="1" i="1" dirty="0"/>
              <a:t>Μαθησιακές Δυσκολίες</a:t>
            </a:r>
          </a:p>
        </p:txBody>
      </p:sp>
      <p:sp>
        <p:nvSpPr>
          <p:cNvPr id="8" name="Ορθογώνιο: Διπλωμένη γωνία 7">
            <a:extLst>
              <a:ext uri="{FF2B5EF4-FFF2-40B4-BE49-F238E27FC236}">
                <a16:creationId xmlns:a16="http://schemas.microsoft.com/office/drawing/2014/main" id="{0AD18792-3A51-2199-A433-883E312692EB}"/>
              </a:ext>
            </a:extLst>
          </p:cNvPr>
          <p:cNvSpPr/>
          <p:nvPr/>
        </p:nvSpPr>
        <p:spPr>
          <a:xfrm>
            <a:off x="5074023" y="1739956"/>
            <a:ext cx="3528392" cy="4536504"/>
          </a:xfrm>
          <a:prstGeom prst="foldedCorner">
            <a:avLst/>
          </a:prstGeom>
          <a:solidFill>
            <a:schemeClr val="accent2">
              <a:lumMod val="60000"/>
              <a:lumOff val="4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2FB51BF4-6F4B-823C-DC05-8DC5A275CEE8}"/>
              </a:ext>
            </a:extLst>
          </p:cNvPr>
          <p:cNvSpPr txBox="1"/>
          <p:nvPr/>
        </p:nvSpPr>
        <p:spPr>
          <a:xfrm>
            <a:off x="1405208" y="2786250"/>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Ορισμός Μ.Δ.</a:t>
            </a:r>
          </a:p>
        </p:txBody>
      </p:sp>
      <p:sp>
        <p:nvSpPr>
          <p:cNvPr id="10" name="TextBox 9">
            <a:extLst>
              <a:ext uri="{FF2B5EF4-FFF2-40B4-BE49-F238E27FC236}">
                <a16:creationId xmlns:a16="http://schemas.microsoft.com/office/drawing/2014/main" id="{D19E7E00-2BD4-02AB-F932-1F64251FB981}"/>
              </a:ext>
            </a:extLst>
          </p:cNvPr>
          <p:cNvSpPr txBox="1"/>
          <p:nvPr/>
        </p:nvSpPr>
        <p:spPr>
          <a:xfrm>
            <a:off x="1385701" y="3326310"/>
            <a:ext cx="2950768" cy="646331"/>
          </a:xfrm>
          <a:prstGeom prst="rect">
            <a:avLst/>
          </a:prstGeom>
          <a:noFill/>
        </p:spPr>
        <p:txBody>
          <a:bodyPr wrap="square" rtlCol="0">
            <a:spAutoFit/>
          </a:bodyPr>
          <a:lstStyle/>
          <a:p>
            <a:pPr marL="285750" indent="-285750">
              <a:buFont typeface="Wingdings" panose="05000000000000000000" pitchFamily="2" charset="2"/>
              <a:buChar char="ü"/>
            </a:pPr>
            <a:r>
              <a:rPr lang="el-GR" dirty="0"/>
              <a:t>Ειδικές Μαθησιακές Δυσκολίες (Ε.Μ.Δ.)</a:t>
            </a:r>
          </a:p>
        </p:txBody>
      </p:sp>
      <p:sp>
        <p:nvSpPr>
          <p:cNvPr id="12" name="TextBox 11">
            <a:extLst>
              <a:ext uri="{FF2B5EF4-FFF2-40B4-BE49-F238E27FC236}">
                <a16:creationId xmlns:a16="http://schemas.microsoft.com/office/drawing/2014/main" id="{23B4DFAA-5CA0-4D99-4BD4-E430EB4CC544}"/>
              </a:ext>
            </a:extLst>
          </p:cNvPr>
          <p:cNvSpPr txBox="1"/>
          <p:nvPr/>
        </p:nvSpPr>
        <p:spPr>
          <a:xfrm>
            <a:off x="1363998" y="4057047"/>
            <a:ext cx="2950768"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Αίτια Μ.Δ.</a:t>
            </a:r>
          </a:p>
        </p:txBody>
      </p:sp>
      <p:sp>
        <p:nvSpPr>
          <p:cNvPr id="13" name="TextBox 12">
            <a:extLst>
              <a:ext uri="{FF2B5EF4-FFF2-40B4-BE49-F238E27FC236}">
                <a16:creationId xmlns:a16="http://schemas.microsoft.com/office/drawing/2014/main" id="{7D7D5C47-3E84-1643-1B71-8BEDCC58ECF8}"/>
              </a:ext>
            </a:extLst>
          </p:cNvPr>
          <p:cNvSpPr txBox="1"/>
          <p:nvPr/>
        </p:nvSpPr>
        <p:spPr>
          <a:xfrm>
            <a:off x="1363998" y="4567425"/>
            <a:ext cx="2950768" cy="646331"/>
          </a:xfrm>
          <a:prstGeom prst="rect">
            <a:avLst/>
          </a:prstGeom>
          <a:noFill/>
        </p:spPr>
        <p:txBody>
          <a:bodyPr wrap="square" rtlCol="0">
            <a:spAutoFit/>
          </a:bodyPr>
          <a:lstStyle/>
          <a:p>
            <a:pPr marL="285750" indent="-285750">
              <a:buFont typeface="Wingdings" panose="05000000000000000000" pitchFamily="2" charset="2"/>
              <a:buChar char="ü"/>
            </a:pPr>
            <a:r>
              <a:rPr lang="el-GR" dirty="0"/>
              <a:t>Χαρακτηριστικά παιδιών με Μ.Δ.</a:t>
            </a:r>
          </a:p>
        </p:txBody>
      </p:sp>
      <p:sp>
        <p:nvSpPr>
          <p:cNvPr id="14" name="TextBox 13">
            <a:extLst>
              <a:ext uri="{FF2B5EF4-FFF2-40B4-BE49-F238E27FC236}">
                <a16:creationId xmlns:a16="http://schemas.microsoft.com/office/drawing/2014/main" id="{7D01AEEE-08A9-70E0-B3CC-79E08EE93754}"/>
              </a:ext>
            </a:extLst>
          </p:cNvPr>
          <p:cNvSpPr txBox="1"/>
          <p:nvPr/>
        </p:nvSpPr>
        <p:spPr>
          <a:xfrm>
            <a:off x="1363998" y="5289157"/>
            <a:ext cx="2950768" cy="646331"/>
          </a:xfrm>
          <a:prstGeom prst="rect">
            <a:avLst/>
          </a:prstGeom>
          <a:noFill/>
        </p:spPr>
        <p:txBody>
          <a:bodyPr wrap="square" rtlCol="0">
            <a:spAutoFit/>
          </a:bodyPr>
          <a:lstStyle/>
          <a:p>
            <a:pPr marL="285750" indent="-285750">
              <a:buFont typeface="Wingdings" panose="05000000000000000000" pitchFamily="2" charset="2"/>
              <a:buChar char="ü"/>
            </a:pPr>
            <a:r>
              <a:rPr lang="el-GR" dirty="0"/>
              <a:t>Στρατηγικές αντιμετώπισης Μ.Δ.</a:t>
            </a:r>
          </a:p>
        </p:txBody>
      </p:sp>
      <p:sp>
        <p:nvSpPr>
          <p:cNvPr id="15" name="TextBox 14">
            <a:extLst>
              <a:ext uri="{FF2B5EF4-FFF2-40B4-BE49-F238E27FC236}">
                <a16:creationId xmlns:a16="http://schemas.microsoft.com/office/drawing/2014/main" id="{8475E921-9668-EDC3-F370-A02BF65FA811}"/>
              </a:ext>
            </a:extLst>
          </p:cNvPr>
          <p:cNvSpPr txBox="1"/>
          <p:nvPr/>
        </p:nvSpPr>
        <p:spPr>
          <a:xfrm>
            <a:off x="5148064" y="1908402"/>
            <a:ext cx="3384376" cy="707886"/>
          </a:xfrm>
          <a:prstGeom prst="rect">
            <a:avLst/>
          </a:prstGeom>
          <a:noFill/>
        </p:spPr>
        <p:txBody>
          <a:bodyPr wrap="square" rtlCol="0">
            <a:spAutoFit/>
          </a:bodyPr>
          <a:lstStyle/>
          <a:p>
            <a:pPr algn="ctr"/>
            <a:r>
              <a:rPr lang="el-GR" sz="2000" b="1" i="1" dirty="0"/>
              <a:t>5</a:t>
            </a:r>
            <a:r>
              <a:rPr lang="el-GR" sz="2000" b="1" i="1" baseline="30000" dirty="0"/>
              <a:t>ο</a:t>
            </a:r>
            <a:r>
              <a:rPr lang="el-GR" sz="2000" b="1" i="1" dirty="0"/>
              <a:t> κεφάλαιο:</a:t>
            </a:r>
          </a:p>
          <a:p>
            <a:pPr algn="ctr"/>
            <a:r>
              <a:rPr lang="el-GR" sz="2000" b="1" i="1" dirty="0"/>
              <a:t>Επαυξημένη Πραγματικότητα</a:t>
            </a:r>
          </a:p>
        </p:txBody>
      </p:sp>
      <p:sp>
        <p:nvSpPr>
          <p:cNvPr id="16" name="TextBox 15">
            <a:extLst>
              <a:ext uri="{FF2B5EF4-FFF2-40B4-BE49-F238E27FC236}">
                <a16:creationId xmlns:a16="http://schemas.microsoft.com/office/drawing/2014/main" id="{8CB00332-07A9-C15C-BC22-E478DDCE9B8E}"/>
              </a:ext>
            </a:extLst>
          </p:cNvPr>
          <p:cNvSpPr txBox="1"/>
          <p:nvPr/>
        </p:nvSpPr>
        <p:spPr>
          <a:xfrm>
            <a:off x="5268246" y="2799099"/>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Ορισμός Ε.Π.</a:t>
            </a:r>
          </a:p>
        </p:txBody>
      </p:sp>
      <p:sp>
        <p:nvSpPr>
          <p:cNvPr id="17" name="TextBox 16">
            <a:extLst>
              <a:ext uri="{FF2B5EF4-FFF2-40B4-BE49-F238E27FC236}">
                <a16:creationId xmlns:a16="http://schemas.microsoft.com/office/drawing/2014/main" id="{1B4314EF-05AC-B375-8D61-80D2829AD3BE}"/>
              </a:ext>
            </a:extLst>
          </p:cNvPr>
          <p:cNvSpPr txBox="1"/>
          <p:nvPr/>
        </p:nvSpPr>
        <p:spPr>
          <a:xfrm>
            <a:off x="5254048" y="3224723"/>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Τύποι Ε.Π.</a:t>
            </a:r>
          </a:p>
        </p:txBody>
      </p:sp>
      <p:sp>
        <p:nvSpPr>
          <p:cNvPr id="18" name="TextBox 17">
            <a:extLst>
              <a:ext uri="{FF2B5EF4-FFF2-40B4-BE49-F238E27FC236}">
                <a16:creationId xmlns:a16="http://schemas.microsoft.com/office/drawing/2014/main" id="{E972F5C3-218C-DDB7-F562-A581CABC71A0}"/>
              </a:ext>
            </a:extLst>
          </p:cNvPr>
          <p:cNvSpPr txBox="1"/>
          <p:nvPr/>
        </p:nvSpPr>
        <p:spPr>
          <a:xfrm>
            <a:off x="5254044" y="3696193"/>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Ε.Π. &amp; Εκπαίδευση</a:t>
            </a:r>
          </a:p>
        </p:txBody>
      </p:sp>
      <p:sp>
        <p:nvSpPr>
          <p:cNvPr id="20" name="TextBox 19">
            <a:extLst>
              <a:ext uri="{FF2B5EF4-FFF2-40B4-BE49-F238E27FC236}">
                <a16:creationId xmlns:a16="http://schemas.microsoft.com/office/drawing/2014/main" id="{46C4C356-1E64-1648-E270-0B67ABA3D506}"/>
              </a:ext>
            </a:extLst>
          </p:cNvPr>
          <p:cNvSpPr txBox="1"/>
          <p:nvPr/>
        </p:nvSpPr>
        <p:spPr>
          <a:xfrm>
            <a:off x="5237005" y="4156559"/>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Θεωρίες Μάθησης Ε.Π.</a:t>
            </a:r>
          </a:p>
        </p:txBody>
      </p:sp>
      <p:sp>
        <p:nvSpPr>
          <p:cNvPr id="4" name="TextBox 3">
            <a:extLst>
              <a:ext uri="{FF2B5EF4-FFF2-40B4-BE49-F238E27FC236}">
                <a16:creationId xmlns:a16="http://schemas.microsoft.com/office/drawing/2014/main" id="{ABD5A857-39F8-AE31-2E53-3B682F9AD60A}"/>
              </a:ext>
            </a:extLst>
          </p:cNvPr>
          <p:cNvSpPr txBox="1"/>
          <p:nvPr/>
        </p:nvSpPr>
        <p:spPr>
          <a:xfrm>
            <a:off x="5237004" y="4628029"/>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Προβλήματα χρήσης Ε.Π.</a:t>
            </a:r>
          </a:p>
        </p:txBody>
      </p:sp>
      <p:sp>
        <p:nvSpPr>
          <p:cNvPr id="5" name="TextBox 4">
            <a:extLst>
              <a:ext uri="{FF2B5EF4-FFF2-40B4-BE49-F238E27FC236}">
                <a16:creationId xmlns:a16="http://schemas.microsoft.com/office/drawing/2014/main" id="{0BEB90D9-BE2F-D72B-E2AD-65476C743127}"/>
              </a:ext>
            </a:extLst>
          </p:cNvPr>
          <p:cNvSpPr txBox="1"/>
          <p:nvPr/>
        </p:nvSpPr>
        <p:spPr>
          <a:xfrm>
            <a:off x="5237003" y="5092536"/>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Οφέλη χρήσης Ε.Π.</a:t>
            </a:r>
          </a:p>
        </p:txBody>
      </p:sp>
      <p:sp>
        <p:nvSpPr>
          <p:cNvPr id="6" name="TextBox 5">
            <a:extLst>
              <a:ext uri="{FF2B5EF4-FFF2-40B4-BE49-F238E27FC236}">
                <a16:creationId xmlns:a16="http://schemas.microsoft.com/office/drawing/2014/main" id="{ADE2ECA4-6DBB-9D3A-3AB5-035555798339}"/>
              </a:ext>
            </a:extLst>
          </p:cNvPr>
          <p:cNvSpPr txBox="1"/>
          <p:nvPr/>
        </p:nvSpPr>
        <p:spPr>
          <a:xfrm>
            <a:off x="5237002" y="5557043"/>
            <a:ext cx="3168351" cy="369332"/>
          </a:xfrm>
          <a:prstGeom prst="rect">
            <a:avLst/>
          </a:prstGeom>
          <a:noFill/>
        </p:spPr>
        <p:txBody>
          <a:bodyPr wrap="square" rtlCol="0">
            <a:spAutoFit/>
          </a:bodyPr>
          <a:lstStyle/>
          <a:p>
            <a:pPr marL="285750" indent="-285750">
              <a:buFont typeface="Wingdings" panose="05000000000000000000" pitchFamily="2" charset="2"/>
              <a:buChar char="ü"/>
            </a:pPr>
            <a:r>
              <a:rPr lang="el-GR" dirty="0"/>
              <a:t>Ε.Π. &amp; Ειδική Αγωγή</a:t>
            </a:r>
          </a:p>
        </p:txBody>
      </p:sp>
    </p:spTree>
    <p:extLst>
      <p:ext uri="{BB962C8B-B14F-4D97-AF65-F5344CB8AC3E}">
        <p14:creationId xmlns:p14="http://schemas.microsoft.com/office/powerpoint/2010/main" val="1138556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548680"/>
            <a:ext cx="7199240" cy="765652"/>
          </a:xfrm>
        </p:spPr>
        <p:txBody>
          <a:bodyPr>
            <a:noAutofit/>
          </a:bodyPr>
          <a:lstStyle/>
          <a:p>
            <a:r>
              <a:rPr lang="el-GR" sz="3100" b="1" dirty="0">
                <a:latin typeface="+mn-lt"/>
              </a:rPr>
              <a:t>6. Δημιουργία Εκπαιδευτικού Υλικού</a:t>
            </a:r>
            <a:r>
              <a:rPr lang="en-US" sz="3100" b="1" dirty="0">
                <a:latin typeface="+mn-lt"/>
              </a:rPr>
              <a:t> (1/3)</a:t>
            </a:r>
            <a:endParaRPr lang="el-GR" sz="3100" b="1" dirty="0">
              <a:latin typeface="+mn-lt"/>
            </a:endParaRPr>
          </a:p>
        </p:txBody>
      </p:sp>
      <p:sp>
        <p:nvSpPr>
          <p:cNvPr id="3" name="TextBox 2">
            <a:extLst>
              <a:ext uri="{FF2B5EF4-FFF2-40B4-BE49-F238E27FC236}">
                <a16:creationId xmlns:a16="http://schemas.microsoft.com/office/drawing/2014/main" id="{F0AEFEA0-422F-2EC4-8963-9E32C81530D6}"/>
              </a:ext>
            </a:extLst>
          </p:cNvPr>
          <p:cNvSpPr txBox="1"/>
          <p:nvPr/>
        </p:nvSpPr>
        <p:spPr>
          <a:xfrm>
            <a:off x="1042454" y="1700808"/>
            <a:ext cx="7778018" cy="830997"/>
          </a:xfrm>
          <a:prstGeom prst="rect">
            <a:avLst/>
          </a:prstGeom>
          <a:noFill/>
        </p:spPr>
        <p:txBody>
          <a:bodyPr wrap="square" rtlCol="0">
            <a:spAutoFit/>
          </a:bodyPr>
          <a:lstStyle/>
          <a:p>
            <a:pPr algn="ctr"/>
            <a:r>
              <a:rPr lang="el-GR" sz="2400" b="1" dirty="0">
                <a:solidFill>
                  <a:schemeClr val="accent1">
                    <a:lumMod val="75000"/>
                  </a:schemeClr>
                </a:solidFill>
              </a:rPr>
              <a:t>«Επεξεργασία και κατανόηση κειμένου με τη βοήθεια της Επαυξημένης πραγματικότητας»</a:t>
            </a:r>
          </a:p>
        </p:txBody>
      </p:sp>
      <p:cxnSp>
        <p:nvCxnSpPr>
          <p:cNvPr id="5" name="Ευθύγραμμο βέλος σύνδεσης 4">
            <a:extLst>
              <a:ext uri="{FF2B5EF4-FFF2-40B4-BE49-F238E27FC236}">
                <a16:creationId xmlns:a16="http://schemas.microsoft.com/office/drawing/2014/main" id="{5FED4839-E28C-EB16-7F74-76AB8331B239}"/>
              </a:ext>
            </a:extLst>
          </p:cNvPr>
          <p:cNvCxnSpPr>
            <a:cxnSpLocks/>
          </p:cNvCxnSpPr>
          <p:nvPr/>
        </p:nvCxnSpPr>
        <p:spPr>
          <a:xfrm flipH="1">
            <a:off x="3275856" y="2636912"/>
            <a:ext cx="1440160" cy="504056"/>
          </a:xfrm>
          <a:prstGeom prst="straightConnector1">
            <a:avLst/>
          </a:prstGeom>
          <a:ln w="38100">
            <a:solidFill>
              <a:schemeClr val="tx1"/>
            </a:solidFill>
            <a:headEnd type="none"/>
            <a:tailEnd type="triangle"/>
          </a:ln>
          <a:effectLst>
            <a:innerShdw blurRad="63500" dist="50800" dir="16200000">
              <a:prstClr val="black">
                <a:alpha val="50000"/>
              </a:prstClr>
            </a:innerShdw>
          </a:effectLst>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a:extLst>
              <a:ext uri="{FF2B5EF4-FFF2-40B4-BE49-F238E27FC236}">
                <a16:creationId xmlns:a16="http://schemas.microsoft.com/office/drawing/2014/main" id="{CCFBECAC-CA13-EA86-E135-43206752B1CE}"/>
              </a:ext>
            </a:extLst>
          </p:cNvPr>
          <p:cNvCxnSpPr>
            <a:cxnSpLocks/>
          </p:cNvCxnSpPr>
          <p:nvPr/>
        </p:nvCxnSpPr>
        <p:spPr>
          <a:xfrm>
            <a:off x="4716016" y="2636912"/>
            <a:ext cx="1440160" cy="5040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Ορθογώνιο: Στρογγύλεμα γωνιών 10">
            <a:extLst>
              <a:ext uri="{FF2B5EF4-FFF2-40B4-BE49-F238E27FC236}">
                <a16:creationId xmlns:a16="http://schemas.microsoft.com/office/drawing/2014/main" id="{E5333CDA-3727-FA92-AAB3-C891ED4432ED}"/>
              </a:ext>
            </a:extLst>
          </p:cNvPr>
          <p:cNvSpPr/>
          <p:nvPr/>
        </p:nvSpPr>
        <p:spPr>
          <a:xfrm>
            <a:off x="827584" y="3246074"/>
            <a:ext cx="2880320" cy="32072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Ορθογώνιο: Στρογγύλεμα γωνιών 11">
            <a:extLst>
              <a:ext uri="{FF2B5EF4-FFF2-40B4-BE49-F238E27FC236}">
                <a16:creationId xmlns:a16="http://schemas.microsoft.com/office/drawing/2014/main" id="{11956960-1F95-C97D-29A8-05D1DF94A06C}"/>
              </a:ext>
            </a:extLst>
          </p:cNvPr>
          <p:cNvSpPr/>
          <p:nvPr/>
        </p:nvSpPr>
        <p:spPr>
          <a:xfrm>
            <a:off x="5868144" y="3279948"/>
            <a:ext cx="2880320" cy="32072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a:extLst>
              <a:ext uri="{FF2B5EF4-FFF2-40B4-BE49-F238E27FC236}">
                <a16:creationId xmlns:a16="http://schemas.microsoft.com/office/drawing/2014/main" id="{DAD81D35-93F5-9E31-8B75-06D5A6CC57AC}"/>
              </a:ext>
            </a:extLst>
          </p:cNvPr>
          <p:cNvSpPr txBox="1"/>
          <p:nvPr/>
        </p:nvSpPr>
        <p:spPr>
          <a:xfrm>
            <a:off x="899592" y="3399183"/>
            <a:ext cx="2880320" cy="2554545"/>
          </a:xfrm>
          <a:prstGeom prst="rect">
            <a:avLst/>
          </a:prstGeom>
          <a:noFill/>
        </p:spPr>
        <p:txBody>
          <a:bodyPr wrap="square" rtlCol="0">
            <a:spAutoFit/>
          </a:bodyPr>
          <a:lstStyle/>
          <a:p>
            <a:r>
              <a:rPr lang="el-GR" sz="2000" b="1" i="1" dirty="0"/>
              <a:t>Σκοπός: </a:t>
            </a:r>
            <a:r>
              <a:rPr lang="el-GR" sz="2000" dirty="0"/>
              <a:t>Δημιουργία υλικού απευθυνόμενο σε μαθητές με Μαθησιακές Δυσκολίες,  προσαρμοσμένο στις ατομικές τους ανάγκες μέσα από τις αρχές της ΕξΑΕ. </a:t>
            </a:r>
          </a:p>
        </p:txBody>
      </p:sp>
      <p:sp>
        <p:nvSpPr>
          <p:cNvPr id="14" name="TextBox 13">
            <a:extLst>
              <a:ext uri="{FF2B5EF4-FFF2-40B4-BE49-F238E27FC236}">
                <a16:creationId xmlns:a16="http://schemas.microsoft.com/office/drawing/2014/main" id="{0396E0B4-8096-8A5A-FAC0-5ABCBB2439DB}"/>
              </a:ext>
            </a:extLst>
          </p:cNvPr>
          <p:cNvSpPr txBox="1"/>
          <p:nvPr/>
        </p:nvSpPr>
        <p:spPr>
          <a:xfrm>
            <a:off x="6081454" y="3317622"/>
            <a:ext cx="2667010" cy="3170099"/>
          </a:xfrm>
          <a:prstGeom prst="rect">
            <a:avLst/>
          </a:prstGeom>
          <a:noFill/>
        </p:spPr>
        <p:txBody>
          <a:bodyPr wrap="square" rtlCol="0">
            <a:spAutoFit/>
          </a:bodyPr>
          <a:lstStyle/>
          <a:p>
            <a:r>
              <a:rPr lang="el-GR" sz="2000" b="1" i="1" dirty="0"/>
              <a:t>Περιεχόμενο: </a:t>
            </a:r>
            <a:r>
              <a:rPr lang="el-GR" sz="2000" dirty="0"/>
              <a:t>Το Ε.Υ. σχετίστηκε με τον τομέα της Αναγνωστικής Κατανόησης μαθητών με Μ.Δ. μέσω της επεξεργασίας κειμένου από το σχολικό Ανθολόγιο Γ’ – Δ’ Δημοτικού. </a:t>
            </a:r>
          </a:p>
        </p:txBody>
      </p:sp>
    </p:spTree>
    <p:extLst>
      <p:ext uri="{BB962C8B-B14F-4D97-AF65-F5344CB8AC3E}">
        <p14:creationId xmlns:p14="http://schemas.microsoft.com/office/powerpoint/2010/main" val="2438913732"/>
      </p:ext>
    </p:extLst>
  </p:cSld>
  <p:clrMapOvr>
    <a:masterClrMapping/>
  </p:clrMapOvr>
</p:sld>
</file>

<file path=ppt/theme/theme1.xml><?xml version="1.0" encoding="utf-8"?>
<a:theme xmlns:a="http://schemas.openxmlformats.org/drawingml/2006/main" name="Θέμα του Office">
  <a:themeElements>
    <a:clrScheme name="Κόκκινο πορτοκαλί">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Ένθετο">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3567</TotalTime>
  <Words>1316</Words>
  <Application>Microsoft Office PowerPoint</Application>
  <PresentationFormat>Προβολή στην οθόνη (4:3)</PresentationFormat>
  <Paragraphs>215</Paragraphs>
  <Slides>23</Slides>
  <Notes>10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23</vt:i4>
      </vt:variant>
    </vt:vector>
  </HeadingPairs>
  <TitlesOfParts>
    <vt:vector size="30" baseType="lpstr">
      <vt:lpstr>Arial</vt:lpstr>
      <vt:lpstr>Book Antiqua</vt:lpstr>
      <vt:lpstr>Calibri</vt:lpstr>
      <vt:lpstr>Calibri Light</vt:lpstr>
      <vt:lpstr>Times New Roman</vt:lpstr>
      <vt:lpstr>Wingdings</vt:lpstr>
      <vt:lpstr>Θέμα του Office</vt:lpstr>
      <vt:lpstr>Σχεδιασμός, δημιουργία &amp; αποτίμηση εκπαιδευτικού υλικού με τη μεθοδολογία της ΕξΑΕ και την αξιοποίηση της επαυξημένης πραγματικότητας στην αναγνωστική κατανόηση μαθητών/τριών Δημοτικού με Μαθησιακές Δυσκολίες </vt:lpstr>
      <vt:lpstr>Ευχαριστίες</vt:lpstr>
      <vt:lpstr>1. Σκοπός της Διπλωματικής Εργασίας</vt:lpstr>
      <vt:lpstr>2. Συνεισφορά της διπλωματικής</vt:lpstr>
      <vt:lpstr>3. Ερευνητικά Ερωτήματα</vt:lpstr>
      <vt:lpstr>4. Δομή της εργασίας </vt:lpstr>
      <vt:lpstr>5. Θεωρητικό Πλαίσιο (1/2)</vt:lpstr>
      <vt:lpstr>5. Θεωρητικό Πλαίσιο (2/2)</vt:lpstr>
      <vt:lpstr>6. Δημιουργία Εκπαιδευτικού Υλικού (1/3)</vt:lpstr>
      <vt:lpstr>6. Δημιουργία Εκπαιδευτικού Υλικού (2/3)</vt:lpstr>
      <vt:lpstr>6. Δημιουργία Εκπαιδευτικού Υλικού (3/3)</vt:lpstr>
      <vt:lpstr>7. Μεθοδολογία έρευνας (1/2)</vt:lpstr>
      <vt:lpstr>Παρουσίαση του PowerPoint</vt:lpstr>
      <vt:lpstr>8. Αποτελέσματα - Κύρια ευρήματα Ε.Υ. (1/4)</vt:lpstr>
      <vt:lpstr>8. Αποτελέσματα - Κύρια ευρήματα Ε.Υ. (2/4)</vt:lpstr>
      <vt:lpstr>8. Αποτελέσματα - Κύρια ευρήματα Ε.Υ. (3/4)</vt:lpstr>
      <vt:lpstr>8. Αποτελέσματα - Κύρια ευρήματα Ε.Υ. (4/4)</vt:lpstr>
      <vt:lpstr>9. Συμπεράσματα έρευνας (1/5)</vt:lpstr>
      <vt:lpstr>9. Συμπεράσματα έρευνας (2/5)</vt:lpstr>
      <vt:lpstr>9. Συμπεράσματα έρευνας (3/5)</vt:lpstr>
      <vt:lpstr>9. Συμπεράσματα έρευνας (4/5)</vt:lpstr>
      <vt:lpstr>9. Συμπεράσματα έρευνας (5/5)</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ior romeni</cp:lastModifiedBy>
  <cp:revision>1735</cp:revision>
  <dcterms:created xsi:type="dcterms:W3CDTF">2003-10-16T17:37:47Z</dcterms:created>
  <dcterms:modified xsi:type="dcterms:W3CDTF">2022-11-19T09:10:31Z</dcterms:modified>
</cp:coreProperties>
</file>