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45"/>
  </p:notesMasterIdLst>
  <p:sldIdLst>
    <p:sldId id="1482" r:id="rId2"/>
    <p:sldId id="2013" r:id="rId3"/>
    <p:sldId id="2021" r:id="rId4"/>
    <p:sldId id="2014" r:id="rId5"/>
    <p:sldId id="2023" r:id="rId6"/>
    <p:sldId id="2020" r:id="rId7"/>
    <p:sldId id="2012" r:id="rId8"/>
    <p:sldId id="2025" r:id="rId9"/>
    <p:sldId id="2026" r:id="rId10"/>
    <p:sldId id="2027" r:id="rId11"/>
    <p:sldId id="2016" r:id="rId12"/>
    <p:sldId id="2030" r:id="rId13"/>
    <p:sldId id="2031" r:id="rId14"/>
    <p:sldId id="2028" r:id="rId15"/>
    <p:sldId id="2029" r:id="rId16"/>
    <p:sldId id="2032" r:id="rId17"/>
    <p:sldId id="2033" r:id="rId18"/>
    <p:sldId id="2034" r:id="rId19"/>
    <p:sldId id="2015" r:id="rId20"/>
    <p:sldId id="2044" r:id="rId21"/>
    <p:sldId id="2055" r:id="rId22"/>
    <p:sldId id="2017" r:id="rId23"/>
    <p:sldId id="2037" r:id="rId24"/>
    <p:sldId id="2036" r:id="rId25"/>
    <p:sldId id="2035" r:id="rId26"/>
    <p:sldId id="2038" r:id="rId27"/>
    <p:sldId id="2039" r:id="rId28"/>
    <p:sldId id="2041" r:id="rId29"/>
    <p:sldId id="2040" r:id="rId30"/>
    <p:sldId id="2043" r:id="rId31"/>
    <p:sldId id="2042" r:id="rId32"/>
    <p:sldId id="2018" r:id="rId33"/>
    <p:sldId id="2045" r:id="rId34"/>
    <p:sldId id="2046" r:id="rId35"/>
    <p:sldId id="2047" r:id="rId36"/>
    <p:sldId id="2048" r:id="rId37"/>
    <p:sldId id="2049" r:id="rId38"/>
    <p:sldId id="2050" r:id="rId39"/>
    <p:sldId id="2052" r:id="rId40"/>
    <p:sldId id="2053" r:id="rId41"/>
    <p:sldId id="2054" r:id="rId42"/>
    <p:sldId id="2051" r:id="rId43"/>
    <p:sldId id="2019" r:id="rId44"/>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95" d="100"/>
          <a:sy n="95" d="100"/>
        </p:scale>
        <p:origin x="1584" y="90"/>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dirty="0"/>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18</a:t>
            </a:fld>
            <a:endParaRPr lang="el-GR" dirty="0"/>
          </a:p>
        </p:txBody>
      </p:sp>
    </p:spTree>
    <p:extLst>
      <p:ext uri="{BB962C8B-B14F-4D97-AF65-F5344CB8AC3E}">
        <p14:creationId xmlns:p14="http://schemas.microsoft.com/office/powerpoint/2010/main" val="27914474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19</a:t>
            </a:fld>
            <a:endParaRPr lang="el-GR" dirty="0"/>
          </a:p>
        </p:txBody>
      </p:sp>
    </p:spTree>
    <p:extLst>
      <p:ext uri="{BB962C8B-B14F-4D97-AF65-F5344CB8AC3E}">
        <p14:creationId xmlns:p14="http://schemas.microsoft.com/office/powerpoint/2010/main" val="3873982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20</a:t>
            </a:fld>
            <a:endParaRPr lang="el-GR" dirty="0"/>
          </a:p>
        </p:txBody>
      </p:sp>
    </p:spTree>
    <p:extLst>
      <p:ext uri="{BB962C8B-B14F-4D97-AF65-F5344CB8AC3E}">
        <p14:creationId xmlns:p14="http://schemas.microsoft.com/office/powerpoint/2010/main" val="484651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21</a:t>
            </a:fld>
            <a:endParaRPr lang="el-GR" dirty="0"/>
          </a:p>
        </p:txBody>
      </p:sp>
    </p:spTree>
    <p:extLst>
      <p:ext uri="{BB962C8B-B14F-4D97-AF65-F5344CB8AC3E}">
        <p14:creationId xmlns:p14="http://schemas.microsoft.com/office/powerpoint/2010/main" val="4032188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22</a:t>
            </a:fld>
            <a:endParaRPr lang="el-GR" dirty="0"/>
          </a:p>
        </p:txBody>
      </p:sp>
    </p:spTree>
    <p:extLst>
      <p:ext uri="{BB962C8B-B14F-4D97-AF65-F5344CB8AC3E}">
        <p14:creationId xmlns:p14="http://schemas.microsoft.com/office/powerpoint/2010/main" val="2982119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23</a:t>
            </a:fld>
            <a:endParaRPr lang="el-GR" dirty="0"/>
          </a:p>
        </p:txBody>
      </p:sp>
    </p:spTree>
    <p:extLst>
      <p:ext uri="{BB962C8B-B14F-4D97-AF65-F5344CB8AC3E}">
        <p14:creationId xmlns:p14="http://schemas.microsoft.com/office/powerpoint/2010/main" val="419154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24</a:t>
            </a:fld>
            <a:endParaRPr lang="el-GR" dirty="0"/>
          </a:p>
        </p:txBody>
      </p:sp>
    </p:spTree>
    <p:extLst>
      <p:ext uri="{BB962C8B-B14F-4D97-AF65-F5344CB8AC3E}">
        <p14:creationId xmlns:p14="http://schemas.microsoft.com/office/powerpoint/2010/main" val="2031129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25</a:t>
            </a:fld>
            <a:endParaRPr lang="el-GR" dirty="0"/>
          </a:p>
        </p:txBody>
      </p:sp>
    </p:spTree>
    <p:extLst>
      <p:ext uri="{BB962C8B-B14F-4D97-AF65-F5344CB8AC3E}">
        <p14:creationId xmlns:p14="http://schemas.microsoft.com/office/powerpoint/2010/main" val="3315010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26</a:t>
            </a:fld>
            <a:endParaRPr lang="el-GR" dirty="0"/>
          </a:p>
        </p:txBody>
      </p:sp>
    </p:spTree>
    <p:extLst>
      <p:ext uri="{BB962C8B-B14F-4D97-AF65-F5344CB8AC3E}">
        <p14:creationId xmlns:p14="http://schemas.microsoft.com/office/powerpoint/2010/main" val="8374977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27</a:t>
            </a:fld>
            <a:endParaRPr lang="el-GR" dirty="0"/>
          </a:p>
        </p:txBody>
      </p:sp>
    </p:spTree>
    <p:extLst>
      <p:ext uri="{BB962C8B-B14F-4D97-AF65-F5344CB8AC3E}">
        <p14:creationId xmlns:p14="http://schemas.microsoft.com/office/powerpoint/2010/main" val="1150464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a:t>
            </a:fld>
            <a:endParaRPr lang="el-GR" dirty="0"/>
          </a:p>
        </p:txBody>
      </p:sp>
    </p:spTree>
    <p:extLst>
      <p:ext uri="{BB962C8B-B14F-4D97-AF65-F5344CB8AC3E}">
        <p14:creationId xmlns:p14="http://schemas.microsoft.com/office/powerpoint/2010/main" val="14078988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28</a:t>
            </a:fld>
            <a:endParaRPr lang="el-GR" dirty="0"/>
          </a:p>
        </p:txBody>
      </p:sp>
    </p:spTree>
    <p:extLst>
      <p:ext uri="{BB962C8B-B14F-4D97-AF65-F5344CB8AC3E}">
        <p14:creationId xmlns:p14="http://schemas.microsoft.com/office/powerpoint/2010/main" val="16733905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29</a:t>
            </a:fld>
            <a:endParaRPr lang="el-GR" dirty="0"/>
          </a:p>
        </p:txBody>
      </p:sp>
    </p:spTree>
    <p:extLst>
      <p:ext uri="{BB962C8B-B14F-4D97-AF65-F5344CB8AC3E}">
        <p14:creationId xmlns:p14="http://schemas.microsoft.com/office/powerpoint/2010/main" val="1290754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30</a:t>
            </a:fld>
            <a:endParaRPr lang="el-GR" dirty="0"/>
          </a:p>
        </p:txBody>
      </p:sp>
    </p:spTree>
    <p:extLst>
      <p:ext uri="{BB962C8B-B14F-4D97-AF65-F5344CB8AC3E}">
        <p14:creationId xmlns:p14="http://schemas.microsoft.com/office/powerpoint/2010/main" val="401541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sz="1200"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31</a:t>
            </a:fld>
            <a:endParaRPr lang="el-GR" dirty="0"/>
          </a:p>
        </p:txBody>
      </p:sp>
    </p:spTree>
    <p:extLst>
      <p:ext uri="{BB962C8B-B14F-4D97-AF65-F5344CB8AC3E}">
        <p14:creationId xmlns:p14="http://schemas.microsoft.com/office/powerpoint/2010/main" val="17762477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32</a:t>
            </a:fld>
            <a:endParaRPr lang="el-GR" dirty="0"/>
          </a:p>
        </p:txBody>
      </p:sp>
    </p:spTree>
    <p:extLst>
      <p:ext uri="{BB962C8B-B14F-4D97-AF65-F5344CB8AC3E}">
        <p14:creationId xmlns:p14="http://schemas.microsoft.com/office/powerpoint/2010/main" val="40138320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33</a:t>
            </a:fld>
            <a:endParaRPr lang="el-GR" dirty="0"/>
          </a:p>
        </p:txBody>
      </p:sp>
    </p:spTree>
    <p:extLst>
      <p:ext uri="{BB962C8B-B14F-4D97-AF65-F5344CB8AC3E}">
        <p14:creationId xmlns:p14="http://schemas.microsoft.com/office/powerpoint/2010/main" val="819648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34</a:t>
            </a:fld>
            <a:endParaRPr lang="el-GR" dirty="0"/>
          </a:p>
        </p:txBody>
      </p:sp>
    </p:spTree>
    <p:extLst>
      <p:ext uri="{BB962C8B-B14F-4D97-AF65-F5344CB8AC3E}">
        <p14:creationId xmlns:p14="http://schemas.microsoft.com/office/powerpoint/2010/main" val="36854536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35</a:t>
            </a:fld>
            <a:endParaRPr lang="el-GR" dirty="0"/>
          </a:p>
        </p:txBody>
      </p:sp>
    </p:spTree>
    <p:extLst>
      <p:ext uri="{BB962C8B-B14F-4D97-AF65-F5344CB8AC3E}">
        <p14:creationId xmlns:p14="http://schemas.microsoft.com/office/powerpoint/2010/main" val="36283037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36</a:t>
            </a:fld>
            <a:endParaRPr lang="el-GR" dirty="0"/>
          </a:p>
        </p:txBody>
      </p:sp>
    </p:spTree>
    <p:extLst>
      <p:ext uri="{BB962C8B-B14F-4D97-AF65-F5344CB8AC3E}">
        <p14:creationId xmlns:p14="http://schemas.microsoft.com/office/powerpoint/2010/main" val="37234156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37</a:t>
            </a:fld>
            <a:endParaRPr lang="el-GR" dirty="0"/>
          </a:p>
        </p:txBody>
      </p:sp>
    </p:spTree>
    <p:extLst>
      <p:ext uri="{BB962C8B-B14F-4D97-AF65-F5344CB8AC3E}">
        <p14:creationId xmlns:p14="http://schemas.microsoft.com/office/powerpoint/2010/main" val="4156415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11</a:t>
            </a:fld>
            <a:endParaRPr lang="el-GR" dirty="0"/>
          </a:p>
        </p:txBody>
      </p:sp>
    </p:spTree>
    <p:extLst>
      <p:ext uri="{BB962C8B-B14F-4D97-AF65-F5344CB8AC3E}">
        <p14:creationId xmlns:p14="http://schemas.microsoft.com/office/powerpoint/2010/main" val="766580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38</a:t>
            </a:fld>
            <a:endParaRPr lang="el-GR" dirty="0"/>
          </a:p>
        </p:txBody>
      </p:sp>
    </p:spTree>
    <p:extLst>
      <p:ext uri="{BB962C8B-B14F-4D97-AF65-F5344CB8AC3E}">
        <p14:creationId xmlns:p14="http://schemas.microsoft.com/office/powerpoint/2010/main" val="42829458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39</a:t>
            </a:fld>
            <a:endParaRPr lang="el-GR" dirty="0"/>
          </a:p>
        </p:txBody>
      </p:sp>
    </p:spTree>
    <p:extLst>
      <p:ext uri="{BB962C8B-B14F-4D97-AF65-F5344CB8AC3E}">
        <p14:creationId xmlns:p14="http://schemas.microsoft.com/office/powerpoint/2010/main" val="6017205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40</a:t>
            </a:fld>
            <a:endParaRPr lang="el-GR" dirty="0"/>
          </a:p>
        </p:txBody>
      </p:sp>
    </p:spTree>
    <p:extLst>
      <p:ext uri="{BB962C8B-B14F-4D97-AF65-F5344CB8AC3E}">
        <p14:creationId xmlns:p14="http://schemas.microsoft.com/office/powerpoint/2010/main" val="15208921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457200" indent="-457200">
              <a:buFont typeface="Arial" panose="020B0604020202020204" pitchFamily="34" charset="0"/>
              <a:buChar char="•"/>
            </a:pPr>
            <a:endParaRPr lang="el-GR" sz="1200" dirty="0"/>
          </a:p>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41</a:t>
            </a:fld>
            <a:endParaRPr lang="el-GR" dirty="0"/>
          </a:p>
        </p:txBody>
      </p:sp>
    </p:spTree>
    <p:extLst>
      <p:ext uri="{BB962C8B-B14F-4D97-AF65-F5344CB8AC3E}">
        <p14:creationId xmlns:p14="http://schemas.microsoft.com/office/powerpoint/2010/main" val="32564508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42</a:t>
            </a:fld>
            <a:endParaRPr lang="el-GR" dirty="0"/>
          </a:p>
        </p:txBody>
      </p:sp>
    </p:spTree>
    <p:extLst>
      <p:ext uri="{BB962C8B-B14F-4D97-AF65-F5344CB8AC3E}">
        <p14:creationId xmlns:p14="http://schemas.microsoft.com/office/powerpoint/2010/main" val="22727672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43</a:t>
            </a:fld>
            <a:endParaRPr lang="el-GR" dirty="0"/>
          </a:p>
        </p:txBody>
      </p:sp>
    </p:spTree>
    <p:extLst>
      <p:ext uri="{BB962C8B-B14F-4D97-AF65-F5344CB8AC3E}">
        <p14:creationId xmlns:p14="http://schemas.microsoft.com/office/powerpoint/2010/main" val="683109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12</a:t>
            </a:fld>
            <a:endParaRPr lang="el-GR" dirty="0"/>
          </a:p>
        </p:txBody>
      </p:sp>
    </p:spTree>
    <p:extLst>
      <p:ext uri="{BB962C8B-B14F-4D97-AF65-F5344CB8AC3E}">
        <p14:creationId xmlns:p14="http://schemas.microsoft.com/office/powerpoint/2010/main" val="1653942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13</a:t>
            </a:fld>
            <a:endParaRPr lang="el-GR" dirty="0"/>
          </a:p>
        </p:txBody>
      </p:sp>
    </p:spTree>
    <p:extLst>
      <p:ext uri="{BB962C8B-B14F-4D97-AF65-F5344CB8AC3E}">
        <p14:creationId xmlns:p14="http://schemas.microsoft.com/office/powerpoint/2010/main" val="103725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14</a:t>
            </a:fld>
            <a:endParaRPr lang="el-GR" dirty="0"/>
          </a:p>
        </p:txBody>
      </p:sp>
    </p:spTree>
    <p:extLst>
      <p:ext uri="{BB962C8B-B14F-4D97-AF65-F5344CB8AC3E}">
        <p14:creationId xmlns:p14="http://schemas.microsoft.com/office/powerpoint/2010/main" val="259643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15</a:t>
            </a:fld>
            <a:endParaRPr lang="el-GR" dirty="0"/>
          </a:p>
        </p:txBody>
      </p:sp>
    </p:spTree>
    <p:extLst>
      <p:ext uri="{BB962C8B-B14F-4D97-AF65-F5344CB8AC3E}">
        <p14:creationId xmlns:p14="http://schemas.microsoft.com/office/powerpoint/2010/main" val="411217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16</a:t>
            </a:fld>
            <a:endParaRPr lang="el-GR" dirty="0"/>
          </a:p>
        </p:txBody>
      </p:sp>
    </p:spTree>
    <p:extLst>
      <p:ext uri="{BB962C8B-B14F-4D97-AF65-F5344CB8AC3E}">
        <p14:creationId xmlns:p14="http://schemas.microsoft.com/office/powerpoint/2010/main" val="4138684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17</a:t>
            </a:fld>
            <a:endParaRPr lang="el-GR" dirty="0"/>
          </a:p>
        </p:txBody>
      </p:sp>
    </p:spTree>
    <p:extLst>
      <p:ext uri="{BB962C8B-B14F-4D97-AF65-F5344CB8AC3E}">
        <p14:creationId xmlns:p14="http://schemas.microsoft.com/office/powerpoint/2010/main" val="2162073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r>
              <a:rPr lang="el-GR"/>
              <a:t>2016</a:t>
            </a:r>
            <a:endParaRPr lang="de-DE"/>
          </a:p>
        </p:txBody>
      </p:sp>
      <p:sp>
        <p:nvSpPr>
          <p:cNvPr id="5" name="Θέση υποσέλιδου 4"/>
          <p:cNvSpPr>
            <a:spLocks noGrp="1"/>
          </p:cNvSpPr>
          <p:nvPr>
            <p:ph type="ftr" sz="quarter" idx="11"/>
          </p:nvPr>
        </p:nvSpPr>
        <p:spPr/>
        <p:txBody>
          <a:bodyPr/>
          <a:lstStyle/>
          <a:p>
            <a:pPr>
              <a:defRPr/>
            </a:pPr>
            <a:r>
              <a:rPr lang="el-GR"/>
              <a:t>Δρ Χαράλαμπος Μουζάκης</a:t>
            </a: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r>
              <a:rPr lang="el-GR"/>
              <a:t>2016</a:t>
            </a:r>
            <a:endParaRPr lang="en-US" dirty="0"/>
          </a:p>
        </p:txBody>
      </p:sp>
      <p:sp>
        <p:nvSpPr>
          <p:cNvPr id="6" name="Θέση υποσέλιδου 5"/>
          <p:cNvSpPr>
            <a:spLocks noGrp="1"/>
          </p:cNvSpPr>
          <p:nvPr>
            <p:ph type="ftr" sz="quarter" idx="11"/>
          </p:nvPr>
        </p:nvSpPr>
        <p:spPr/>
        <p:txBody>
          <a:bodyPr/>
          <a:lstStyle/>
          <a:p>
            <a:r>
              <a:rPr lang="el-GR"/>
              <a:t>Δρ Χαράλαμπος Μουζάκης</a:t>
            </a:r>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r>
              <a:rPr lang="el-GR"/>
              <a:t>2016</a:t>
            </a:r>
            <a:endParaRPr lang="en-US" dirty="0"/>
          </a:p>
        </p:txBody>
      </p:sp>
      <p:sp>
        <p:nvSpPr>
          <p:cNvPr id="8" name="Θέση υποσέλιδου 7"/>
          <p:cNvSpPr>
            <a:spLocks noGrp="1"/>
          </p:cNvSpPr>
          <p:nvPr>
            <p:ph type="ftr" sz="quarter" idx="11"/>
          </p:nvPr>
        </p:nvSpPr>
        <p:spPr/>
        <p:txBody>
          <a:bodyPr/>
          <a:lstStyle/>
          <a:p>
            <a:r>
              <a:rPr lang="el-GR"/>
              <a:t>Δρ Χαράλαμπος Μουζάκης</a:t>
            </a:r>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r>
              <a:rPr lang="el-GR"/>
              <a:t>2016</a:t>
            </a:r>
            <a:endParaRPr lang="en-US" dirty="0"/>
          </a:p>
        </p:txBody>
      </p:sp>
      <p:sp>
        <p:nvSpPr>
          <p:cNvPr id="4" name="Θέση υποσέλιδου 3"/>
          <p:cNvSpPr>
            <a:spLocks noGrp="1"/>
          </p:cNvSpPr>
          <p:nvPr>
            <p:ph type="ftr" sz="quarter" idx="11"/>
          </p:nvPr>
        </p:nvSpPr>
        <p:spPr/>
        <p:txBody>
          <a:bodyPr/>
          <a:lstStyle/>
          <a:p>
            <a:r>
              <a:rPr lang="el-GR"/>
              <a:t>Δρ Χαράλαμπος Μουζάκης</a:t>
            </a:r>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r>
              <a:rPr lang="el-GR"/>
              <a:t>2016</a:t>
            </a:r>
            <a:endParaRPr lang="en-US" dirty="0"/>
          </a:p>
        </p:txBody>
      </p:sp>
      <p:sp>
        <p:nvSpPr>
          <p:cNvPr id="3" name="Θέση υποσέλιδου 2"/>
          <p:cNvSpPr>
            <a:spLocks noGrp="1"/>
          </p:cNvSpPr>
          <p:nvPr>
            <p:ph type="ftr" sz="quarter" idx="11"/>
          </p:nvPr>
        </p:nvSpPr>
        <p:spPr/>
        <p:txBody>
          <a:bodyPr/>
          <a:lstStyle/>
          <a:p>
            <a:r>
              <a:rPr lang="el-GR"/>
              <a:t>Δρ Χαράλαμπος Μουζάκης</a:t>
            </a:r>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r>
              <a:rPr lang="el-GR"/>
              <a:t>2016</a:t>
            </a:r>
            <a:endParaRPr lang="en-US" dirty="0"/>
          </a:p>
        </p:txBody>
      </p:sp>
      <p:sp>
        <p:nvSpPr>
          <p:cNvPr id="6" name="Θέση υποσέλιδου 5"/>
          <p:cNvSpPr>
            <a:spLocks noGrp="1"/>
          </p:cNvSpPr>
          <p:nvPr>
            <p:ph type="ftr" sz="quarter" idx="11"/>
          </p:nvPr>
        </p:nvSpPr>
        <p:spPr/>
        <p:txBody>
          <a:bodyPr/>
          <a:lstStyle/>
          <a:p>
            <a:r>
              <a:rPr lang="el-GR"/>
              <a:t>Δρ Χαράλαμπος Μουζάκης</a:t>
            </a:r>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r>
              <a:rPr lang="el-GR"/>
              <a:t>2016</a:t>
            </a:r>
            <a:endParaRPr lang="en-US" dirty="0"/>
          </a:p>
        </p:txBody>
      </p:sp>
      <p:sp>
        <p:nvSpPr>
          <p:cNvPr id="6" name="Θέση υποσέλιδου 5"/>
          <p:cNvSpPr>
            <a:spLocks noGrp="1"/>
          </p:cNvSpPr>
          <p:nvPr>
            <p:ph type="ftr" sz="quarter" idx="11"/>
          </p:nvPr>
        </p:nvSpPr>
        <p:spPr/>
        <p:txBody>
          <a:bodyPr/>
          <a:lstStyle/>
          <a:p>
            <a:r>
              <a:rPr lang="el-GR"/>
              <a:t>Δρ Χαράλαμπος Μουζάκης</a:t>
            </a:r>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l-GR" dirty="0"/>
              <a:t>2016</a:t>
            </a:r>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l-GR" dirty="0" err="1"/>
              <a:t>Δρ</a:t>
            </a:r>
            <a:r>
              <a:rPr lang="el-GR" dirty="0"/>
              <a:t> Χαράλαμπος </a:t>
            </a:r>
            <a:r>
              <a:rPr lang="el-GR" dirty="0" err="1"/>
              <a:t>Μουζάκης</a:t>
            </a:r>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chamilo.datacenter.uoc.gr/metchamilo/main/auth/inscription.php?c=OIANAKALYPSEISTWNNEWNXWRWN&amp;e=1"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601495" y="1440106"/>
            <a:ext cx="6840760" cy="1872208"/>
          </a:xfrm>
        </p:spPr>
        <p:txBody>
          <a:bodyPr>
            <a:noAutofit/>
          </a:bodyPr>
          <a:lstStyle/>
          <a:p>
            <a:pPr algn="ctr">
              <a:lnSpc>
                <a:spcPct val="100000"/>
              </a:lnSpc>
            </a:pPr>
            <a:r>
              <a:rPr lang="el-GR" sz="2800" dirty="0">
                <a:latin typeface="Times New Roman" panose="02020603050405020304" pitchFamily="18" charset="0"/>
                <a:cs typeface="Times New Roman" panose="02020603050405020304" pitchFamily="18" charset="0"/>
              </a:rPr>
              <a:t>Οι Ανακαλύψεις των Νέων Χωρών: Σχεδιασμός, υλοποίηση και αποτίμηση Εκπαιδευτικού Υλικού σύμφωνα με τις αρχές της Εξ Αποστάσεως Εκπαίδευσης στην Ιστορία Β’ Λυκείου</a:t>
            </a:r>
            <a:endParaRPr lang="el-GR" sz="2800" dirty="0">
              <a:solidFill>
                <a:srgbClr val="C00000"/>
              </a:solidFill>
              <a:latin typeface="Times New Roman" panose="02020603050405020304" pitchFamily="18" charset="0"/>
              <a:cs typeface="Times New Roman" panose="02020603050405020304" pitchFamily="18" charset="0"/>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319920" y="269706"/>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 χρήση των ΤΠΕ (e-Learning)»</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2022</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23220"/>
          </a:xfrm>
          <a:prstGeom prst="rect">
            <a:avLst/>
          </a:prstGeom>
        </p:spPr>
        <p:txBody>
          <a:bodyPr wrap="square">
            <a:spAutoFit/>
          </a:bodyPr>
          <a:lstStyle/>
          <a:p>
            <a:pPr algn="ctr"/>
            <a:r>
              <a:rPr lang="el-GR" sz="2800" dirty="0"/>
              <a:t>Αθανασία Φατσή του Κωνσταντίνου</a:t>
            </a:r>
          </a:p>
        </p:txBody>
      </p:sp>
      <p:graphicFrame>
        <p:nvGraphicFramePr>
          <p:cNvPr id="2" name="Πίνακας 1"/>
          <p:cNvGraphicFramePr>
            <a:graphicFrameLocks noGrp="1"/>
          </p:cNvGraphicFramePr>
          <p:nvPr>
            <p:extLst>
              <p:ext uri="{D42A27DB-BD31-4B8C-83A1-F6EECF244321}">
                <p14:modId xmlns:p14="http://schemas.microsoft.com/office/powerpoint/2010/main" val="390417664"/>
              </p:ext>
            </p:extLst>
          </p:nvPr>
        </p:nvGraphicFramePr>
        <p:xfrm>
          <a:off x="1012464" y="4702495"/>
          <a:ext cx="7811478" cy="1859280"/>
        </p:xfrm>
        <a:graphic>
          <a:graphicData uri="http://schemas.openxmlformats.org/drawingml/2006/table">
            <a:tbl>
              <a:tblPr firstRow="1" bandRow="1">
                <a:tableStyleId>{5C22544A-7EE6-4342-B048-85BDC9FD1C3A}</a:tableStyleId>
              </a:tblPr>
              <a:tblGrid>
                <a:gridCol w="2603826">
                  <a:extLst>
                    <a:ext uri="{9D8B030D-6E8A-4147-A177-3AD203B41FA5}">
                      <a16:colId xmlns:a16="http://schemas.microsoft.com/office/drawing/2014/main" val="20000"/>
                    </a:ext>
                  </a:extLst>
                </a:gridCol>
                <a:gridCol w="2603826">
                  <a:extLst>
                    <a:ext uri="{9D8B030D-6E8A-4147-A177-3AD203B41FA5}">
                      <a16:colId xmlns:a16="http://schemas.microsoft.com/office/drawing/2014/main" val="20001"/>
                    </a:ext>
                  </a:extLst>
                </a:gridCol>
                <a:gridCol w="2603826">
                  <a:extLst>
                    <a:ext uri="{9D8B030D-6E8A-4147-A177-3AD203B41FA5}">
                      <a16:colId xmlns:a16="http://schemas.microsoft.com/office/drawing/2014/main" val="20002"/>
                    </a:ext>
                  </a:extLst>
                </a:gridCol>
              </a:tblGrid>
              <a:tr h="370840">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Δρ. Κωτσίδης Κωνσταντίνος, </a:t>
                      </a:r>
                    </a:p>
                    <a:p>
                      <a:pPr algn="ctr"/>
                      <a:r>
                        <a:rPr lang="el-GR" sz="1600" b="1" kern="1200" dirty="0">
                          <a:solidFill>
                            <a:schemeClr val="tx1"/>
                          </a:solidFill>
                          <a:latin typeface="Times New Roman" panose="02020603050405020304" pitchFamily="18" charset="0"/>
                          <a:ea typeface="+mn-ea"/>
                          <a:cs typeface="Times New Roman" panose="02020603050405020304" pitchFamily="18" charset="0"/>
                        </a:rPr>
                        <a:t>Διδάσκων στο ΠΜΣ «Επιστήμες της Αγωγής -Εξ Αποστάσεως Εκπαίδευση με τη χρήση των ΤΠΕ (e-Learning)»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Δεληγιάννης Ιωάννης, Αναπληρωτής Καθηγητής στο Ιόνιο Πανεπιστήμιο</a:t>
                      </a:r>
                      <a:endParaRPr lang="el-GR" sz="2000" b="1" kern="1200" dirty="0">
                        <a:solidFill>
                          <a:schemeClr val="tx1"/>
                        </a:solidFill>
                        <a:latin typeface="Times New Roman" panose="02020603050405020304" pitchFamily="18" charset="0"/>
                        <a:ea typeface="+mn-ea"/>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Χρηστίδης Κωνσταντίνος, </a:t>
                      </a:r>
                    </a:p>
                    <a:p>
                      <a:pPr algn="ctr"/>
                      <a:r>
                        <a:rPr lang="el-GR" sz="1800" b="1" kern="1200" dirty="0">
                          <a:solidFill>
                            <a:schemeClr val="tx1"/>
                          </a:solidFill>
                          <a:latin typeface="Times New Roman" panose="02020603050405020304" pitchFamily="18" charset="0"/>
                          <a:ea typeface="+mn-ea"/>
                          <a:cs typeface="Times New Roman" panose="02020603050405020304" pitchFamily="18" charset="0"/>
                        </a:rPr>
                        <a:t>ΕΕΠ στο ΠΤΔΕ Πανεπιστήμιο Κρήτης</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35809" y="4259593"/>
            <a:ext cx="6840760" cy="369332"/>
          </a:xfrm>
          <a:prstGeom prst="rect">
            <a:avLst/>
          </a:prstGeom>
        </p:spPr>
        <p:txBody>
          <a:bodyPr wrap="square">
            <a:spAutoFit/>
          </a:bodyPr>
          <a:lstStyle/>
          <a:p>
            <a:pPr algn="ctr"/>
            <a:r>
              <a:rPr lang="el-GR" sz="1800" dirty="0"/>
              <a:t>Επιτροπή Κρίσης ΔΕ</a:t>
            </a:r>
          </a:p>
        </p:txBody>
      </p:sp>
      <p:sp>
        <p:nvSpPr>
          <p:cNvPr id="3" name="Θέση αριθμού διαφάνειας 2">
            <a:extLst>
              <a:ext uri="{FF2B5EF4-FFF2-40B4-BE49-F238E27FC236}">
                <a16:creationId xmlns:a16="http://schemas.microsoft.com/office/drawing/2014/main" id="{9AB82D7D-2D6A-B6E6-3B4B-B6F89A1D7E28}"/>
              </a:ext>
            </a:extLst>
          </p:cNvPr>
          <p:cNvSpPr>
            <a:spLocks noGrp="1"/>
          </p:cNvSpPr>
          <p:nvPr>
            <p:ph type="sldNum" sz="quarter" idx="12"/>
          </p:nvPr>
        </p:nvSpPr>
        <p:spPr/>
        <p:txBody>
          <a:bodyPr/>
          <a:lstStyle/>
          <a:p>
            <a:pPr>
              <a:defRPr/>
            </a:pPr>
            <a:fld id="{AA02484D-3F63-488A-990A-36E3F22D10C7}" type="slidenum">
              <a:rPr lang="de-DE" smtClean="0"/>
              <a:pPr>
                <a:defRPr/>
              </a:pPr>
              <a:t>1</a:t>
            </a:fld>
            <a:endParaRPr lang="de-D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Θεωρητικό Πλαίσιο (4/4)</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755576" y="1634739"/>
            <a:ext cx="7848872" cy="3539430"/>
          </a:xfrm>
          <a:prstGeom prst="rect">
            <a:avLst/>
          </a:prstGeom>
        </p:spPr>
        <p:txBody>
          <a:bodyPr wrap="square">
            <a:spAutoFit/>
          </a:bodyPr>
          <a:lstStyle/>
          <a:p>
            <a:pPr marL="285750" indent="-285750">
              <a:buFont typeface="Arial" panose="020B0604020202020204" pitchFamily="34" charset="0"/>
              <a:buChar char="•"/>
            </a:pPr>
            <a:r>
              <a:rPr lang="el-GR" sz="2800" b="1" dirty="0">
                <a:solidFill>
                  <a:schemeClr val="accent2">
                    <a:lumMod val="50000"/>
                  </a:schemeClr>
                </a:solidFill>
                <a:effectLst>
                  <a:outerShdw blurRad="38100" dist="38100" dir="2700000" algn="tl">
                    <a:srgbClr val="000000">
                      <a:alpha val="43137"/>
                    </a:srgbClr>
                  </a:outerShdw>
                </a:effectLst>
              </a:rPr>
              <a:t>Η Ιστορία </a:t>
            </a:r>
          </a:p>
          <a:p>
            <a:pPr marL="800100" lvl="1" indent="-342900">
              <a:buFont typeface="Arial" panose="020B0604020202020204" pitchFamily="34" charset="0"/>
              <a:buChar char="•"/>
            </a:pPr>
            <a:r>
              <a:rPr lang="el-GR" sz="2800" dirty="0"/>
              <a:t>Η διδασκαλία της Ιστορίας (σκοπός και σημασία)</a:t>
            </a:r>
          </a:p>
          <a:p>
            <a:pPr marL="800100" lvl="1" indent="-342900">
              <a:buFont typeface="Arial" panose="020B0604020202020204" pitchFamily="34" charset="0"/>
              <a:buChar char="•"/>
            </a:pPr>
            <a:r>
              <a:rPr lang="el-GR" sz="2800" dirty="0"/>
              <a:t>Μάθημα στη σχολική τάξη</a:t>
            </a:r>
          </a:p>
          <a:p>
            <a:pPr marL="800100" lvl="1" indent="-342900">
              <a:buFont typeface="Arial" panose="020B0604020202020204" pitchFamily="34" charset="0"/>
              <a:buChar char="•"/>
            </a:pPr>
            <a:r>
              <a:rPr lang="el-GR" sz="2800" dirty="0"/>
              <a:t>Στάσεις μαθητών και εκπαιδευτικών απέναντι στο μάθημα της Ιστορίας</a:t>
            </a:r>
          </a:p>
          <a:p>
            <a:pPr marL="800100" lvl="1" indent="-342900">
              <a:buFont typeface="Arial" panose="020B0604020202020204" pitchFamily="34" charset="0"/>
              <a:buChar char="•"/>
            </a:pPr>
            <a:r>
              <a:rPr lang="el-GR" sz="2800" dirty="0"/>
              <a:t>Η χρήση των ΤΠΕ στη διδασκαλία της Ιστορίας</a:t>
            </a:r>
          </a:p>
          <a:p>
            <a:pPr marL="800100" lvl="1" indent="-342900">
              <a:buFont typeface="Arial" panose="020B0604020202020204" pitchFamily="34" charset="0"/>
              <a:buChar char="•"/>
            </a:pPr>
            <a:endParaRPr lang="el-GR" sz="2800" dirty="0"/>
          </a:p>
        </p:txBody>
      </p:sp>
      <p:sp>
        <p:nvSpPr>
          <p:cNvPr id="3" name="Θέση αριθμού διαφάνειας 2">
            <a:extLst>
              <a:ext uri="{FF2B5EF4-FFF2-40B4-BE49-F238E27FC236}">
                <a16:creationId xmlns:a16="http://schemas.microsoft.com/office/drawing/2014/main" id="{F70BB5E6-3E5B-5E61-9714-D66CD78258AF}"/>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3587119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a:extLst>
              <a:ext uri="{FF2B5EF4-FFF2-40B4-BE49-F238E27FC236}">
                <a16:creationId xmlns:a16="http://schemas.microsoft.com/office/drawing/2014/main" id="{DA7F8E2C-3FEA-84B3-D94E-8F0F60BD36EA}"/>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
        <p:nvSpPr>
          <p:cNvPr id="2" name="Τίτλος 1"/>
          <p:cNvSpPr>
            <a:spLocks noGrp="1"/>
          </p:cNvSpPr>
          <p:nvPr>
            <p:ph type="title"/>
          </p:nvPr>
        </p:nvSpPr>
        <p:spPr>
          <a:xfrm>
            <a:off x="1143000" y="365127"/>
            <a:ext cx="7677472" cy="687609"/>
          </a:xfrm>
        </p:spPr>
        <p:txBody>
          <a:bodyPr>
            <a:noAutofit/>
          </a:bodyPr>
          <a:lstStyle/>
          <a:p>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5. Παραγόμενο εκπαιδευτικό υλικό (1/7)</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5" name="Θέση περιεχομένου 4">
            <a:extLst>
              <a:ext uri="{FF2B5EF4-FFF2-40B4-BE49-F238E27FC236}">
                <a16:creationId xmlns:a16="http://schemas.microsoft.com/office/drawing/2014/main" id="{FA4EA07F-53C8-257A-210F-05FD88E2A99C}"/>
              </a:ext>
            </a:extLst>
          </p:cNvPr>
          <p:cNvSpPr>
            <a:spLocks noGrp="1"/>
          </p:cNvSpPr>
          <p:nvPr>
            <p:ph idx="1"/>
          </p:nvPr>
        </p:nvSpPr>
        <p:spPr>
          <a:xfrm>
            <a:off x="3941019" y="2141535"/>
            <a:ext cx="5023470" cy="4351338"/>
          </a:xfrm>
        </p:spPr>
        <p:txBody>
          <a:bodyPr>
            <a:normAutofit fontScale="92500" lnSpcReduction="20000"/>
          </a:bodyPr>
          <a:lstStyle/>
          <a:p>
            <a:r>
              <a:rPr lang="el-GR" sz="2000" dirty="0">
                <a:latin typeface="Times New Roman" panose="02020603050405020304" pitchFamily="18" charset="0"/>
                <a:cs typeface="Times New Roman" panose="02020603050405020304" pitchFamily="18" charset="0"/>
              </a:rPr>
              <a:t>Κεφάλαιο 6 «Από την Άλωση της Κωνσταντινούπολης και τις Ανακαλύψεις των Νέων Χωρών ως τη Συνθήκη της Βεστφαλίας (1453-1648)</a:t>
            </a:r>
          </a:p>
          <a:p>
            <a:r>
              <a:rPr lang="el-GR" sz="2000" dirty="0">
                <a:latin typeface="Times New Roman" panose="02020603050405020304" pitchFamily="18" charset="0"/>
                <a:cs typeface="Times New Roman" panose="02020603050405020304" pitchFamily="18" charset="0"/>
              </a:rPr>
              <a:t>Ενότητα 3 «Οι Ανακαλύψεις»</a:t>
            </a:r>
          </a:p>
          <a:p>
            <a:r>
              <a:rPr lang="el-GR" sz="2100" dirty="0">
                <a:latin typeface="Times New Roman" panose="02020603050405020304" pitchFamily="18" charset="0"/>
                <a:cs typeface="Times New Roman" panose="02020603050405020304" pitchFamily="18" charset="0"/>
              </a:rPr>
              <a:t>Υποενότητες</a:t>
            </a:r>
          </a:p>
          <a:p>
            <a:pPr marL="0" indent="0">
              <a:buNone/>
            </a:pPr>
            <a:r>
              <a:rPr lang="el-GR" sz="1400" dirty="0">
                <a:latin typeface="Times New Roman" panose="02020603050405020304" pitchFamily="18" charset="0"/>
                <a:cs typeface="Times New Roman" panose="02020603050405020304" pitchFamily="18" charset="0"/>
              </a:rPr>
              <a:t>α) Προς αναζήτηση νέων δρόμων</a:t>
            </a:r>
          </a:p>
          <a:p>
            <a:pPr marL="0" indent="0">
              <a:buNone/>
            </a:pPr>
            <a:r>
              <a:rPr lang="el-GR" sz="1400" dirty="0">
                <a:latin typeface="Times New Roman" panose="02020603050405020304" pitchFamily="18" charset="0"/>
                <a:cs typeface="Times New Roman" panose="02020603050405020304" pitchFamily="18" charset="0"/>
              </a:rPr>
              <a:t>β) Οι πρόοδοι στη ναυσιπλοΐα</a:t>
            </a:r>
          </a:p>
          <a:p>
            <a:pPr marL="0" indent="0">
              <a:buNone/>
            </a:pPr>
            <a:r>
              <a:rPr lang="el-GR" sz="1400" dirty="0">
                <a:latin typeface="Times New Roman" panose="02020603050405020304" pitchFamily="18" charset="0"/>
                <a:cs typeface="Times New Roman" panose="02020603050405020304" pitchFamily="18" charset="0"/>
              </a:rPr>
              <a:t>γ) Οι Ευρωπαίοι ανακαλύπτουν τον κόσμο</a:t>
            </a:r>
          </a:p>
          <a:p>
            <a:pPr marL="0" indent="0">
              <a:buNone/>
            </a:pPr>
            <a:r>
              <a:rPr lang="el-GR" sz="1400" dirty="0">
                <a:latin typeface="Times New Roman" panose="02020603050405020304" pitchFamily="18" charset="0"/>
                <a:cs typeface="Times New Roman" panose="02020603050405020304" pitchFamily="18" charset="0"/>
              </a:rPr>
              <a:t>δ) Η κατάκτηση του νέου κόσμου και οι αποικιακές αυτοκρατορίες</a:t>
            </a:r>
          </a:p>
          <a:p>
            <a:pPr marL="0" indent="0">
              <a:buNone/>
            </a:pPr>
            <a:r>
              <a:rPr lang="el-GR" sz="1400" dirty="0">
                <a:latin typeface="Times New Roman" panose="02020603050405020304" pitchFamily="18" charset="0"/>
                <a:cs typeface="Times New Roman" panose="02020603050405020304" pitchFamily="18" charset="0"/>
              </a:rPr>
              <a:t>ε) Η Ευρώπη μετά τις Ανακαλύψεις</a:t>
            </a:r>
          </a:p>
        </p:txBody>
      </p:sp>
      <p:sp>
        <p:nvSpPr>
          <p:cNvPr id="12" name="TextBox 11">
            <a:extLst>
              <a:ext uri="{FF2B5EF4-FFF2-40B4-BE49-F238E27FC236}">
                <a16:creationId xmlns:a16="http://schemas.microsoft.com/office/drawing/2014/main" id="{53C3CE45-1E07-BD7D-BD4B-C7A8B274135F}"/>
              </a:ext>
            </a:extLst>
          </p:cNvPr>
          <p:cNvSpPr txBox="1"/>
          <p:nvPr/>
        </p:nvSpPr>
        <p:spPr>
          <a:xfrm>
            <a:off x="827584" y="1628800"/>
            <a:ext cx="2952328" cy="46166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l-GR" dirty="0">
                <a:latin typeface="Times New Roman" panose="02020603050405020304" pitchFamily="18" charset="0"/>
                <a:cs typeface="Times New Roman" panose="02020603050405020304" pitchFamily="18" charset="0"/>
              </a:rPr>
              <a:t>Διδακτικό αντικείμενο</a:t>
            </a:r>
          </a:p>
        </p:txBody>
      </p:sp>
      <p:sp>
        <p:nvSpPr>
          <p:cNvPr id="13" name="Θέση περιεχομένου 4">
            <a:extLst>
              <a:ext uri="{FF2B5EF4-FFF2-40B4-BE49-F238E27FC236}">
                <a16:creationId xmlns:a16="http://schemas.microsoft.com/office/drawing/2014/main" id="{F07A89AB-9716-603D-2020-EE0CADE3F363}"/>
              </a:ext>
            </a:extLst>
          </p:cNvPr>
          <p:cNvSpPr txBox="1">
            <a:spLocks/>
          </p:cNvSpPr>
          <p:nvPr/>
        </p:nvSpPr>
        <p:spPr>
          <a:xfrm>
            <a:off x="781051" y="2268937"/>
            <a:ext cx="2998861" cy="4351338"/>
          </a:xfrm>
          <a:prstGeom prst="rect">
            <a:avLst/>
          </a:prstGeom>
        </p:spPr>
        <p:txBody>
          <a:bodyPr vert="horz" lIns="91440" tIns="45720" rIns="91440" bIns="45720" rtlCol="0">
            <a:normAutofit fontScale="62500" lnSpcReduction="20000"/>
          </a:bodyPr>
          <a:lstStyle>
            <a:lvl1pPr marL="171450" indent="-171450" algn="l" defTabSz="685800" rtl="0" eaLnBrk="1" latinLnBrk="0" hangingPunct="1">
              <a:lnSpc>
                <a:spcPct val="150000"/>
              </a:lnSpc>
              <a:spcBef>
                <a:spcPts val="750"/>
              </a:spcBef>
              <a:buFont typeface="Arial" panose="020B0604020202020204" pitchFamily="34" charset="0"/>
              <a:buChar char="•"/>
              <a:defRPr sz="4400" kern="1200">
                <a:solidFill>
                  <a:schemeClr val="tx1"/>
                </a:solidFill>
                <a:latin typeface="+mn-lt"/>
                <a:ea typeface="+mn-ea"/>
                <a:cs typeface="+mn-cs"/>
              </a:defRPr>
            </a:lvl1pPr>
            <a:lvl2pPr marL="514350" indent="-171450" algn="l" defTabSz="685800" rtl="0" eaLnBrk="1" latinLnBrk="0" hangingPunct="1">
              <a:lnSpc>
                <a:spcPct val="150000"/>
              </a:lnSpc>
              <a:spcBef>
                <a:spcPts val="375"/>
              </a:spcBef>
              <a:buFont typeface="Arial" panose="020B0604020202020204" pitchFamily="34" charset="0"/>
              <a:buChar char="•"/>
              <a:defRPr sz="4000" kern="1200">
                <a:solidFill>
                  <a:schemeClr val="tx1"/>
                </a:solidFill>
                <a:latin typeface="+mn-lt"/>
                <a:ea typeface="+mn-ea"/>
                <a:cs typeface="+mn-cs"/>
              </a:defRPr>
            </a:lvl2pPr>
            <a:lvl3pPr marL="857250" indent="-171450" algn="l" defTabSz="685800" rtl="0" eaLnBrk="1" latinLnBrk="0" hangingPunct="1">
              <a:lnSpc>
                <a:spcPct val="150000"/>
              </a:lnSpc>
              <a:spcBef>
                <a:spcPts val="375"/>
              </a:spcBef>
              <a:buFont typeface="Arial" panose="020B0604020202020204" pitchFamily="34" charset="0"/>
              <a:buChar char="•"/>
              <a:defRPr sz="3200" kern="1200">
                <a:solidFill>
                  <a:schemeClr val="tx1"/>
                </a:solidFill>
                <a:latin typeface="+mn-lt"/>
                <a:ea typeface="+mn-ea"/>
                <a:cs typeface="+mn-cs"/>
              </a:defRPr>
            </a:lvl3pPr>
            <a:lvl4pPr marL="1200150" indent="-171450" algn="l" defTabSz="685800" rtl="0" eaLnBrk="1" latinLnBrk="0" hangingPunct="1">
              <a:lnSpc>
                <a:spcPct val="150000"/>
              </a:lnSpc>
              <a:spcBef>
                <a:spcPts val="375"/>
              </a:spcBef>
              <a:buFont typeface="Arial" panose="020B0604020202020204" pitchFamily="34" charset="0"/>
              <a:buChar char="•"/>
              <a:defRPr sz="2800" kern="1200">
                <a:solidFill>
                  <a:schemeClr val="tx1"/>
                </a:solidFill>
                <a:latin typeface="+mn-lt"/>
                <a:ea typeface="+mn-ea"/>
                <a:cs typeface="+mn-cs"/>
              </a:defRPr>
            </a:lvl4pPr>
            <a:lvl5pPr marL="1543050" indent="-171450" algn="l" defTabSz="685800" rtl="0" eaLnBrk="1" latinLnBrk="0" hangingPunct="1">
              <a:lnSpc>
                <a:spcPct val="150000"/>
              </a:lnSpc>
              <a:spcBef>
                <a:spcPts val="375"/>
              </a:spcBef>
              <a:buFont typeface="Arial" panose="020B0604020202020204" pitchFamily="34" charset="0"/>
              <a:buChar char="•"/>
              <a:defRPr sz="2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auto">
              <a:spcAft>
                <a:spcPts val="0"/>
              </a:spcAft>
            </a:pPr>
            <a:r>
              <a:rPr lang="el-GR" dirty="0">
                <a:latin typeface="Times New Roman" panose="02020603050405020304" pitchFamily="18" charset="0"/>
                <a:cs typeface="Times New Roman" panose="02020603050405020304" pitchFamily="18" charset="0"/>
              </a:rPr>
              <a:t>Ιστορία του Μεσαιωνικού και του Νεότερου Κόσμου (565-1815) Γενικής Παιδείας της Β’ Λυκείου.</a:t>
            </a:r>
          </a:p>
        </p:txBody>
      </p:sp>
      <p:sp>
        <p:nvSpPr>
          <p:cNvPr id="14" name="TextBox 13">
            <a:extLst>
              <a:ext uri="{FF2B5EF4-FFF2-40B4-BE49-F238E27FC236}">
                <a16:creationId xmlns:a16="http://schemas.microsoft.com/office/drawing/2014/main" id="{BAB0C2C3-5CAE-7261-B475-1D3690823CD1}"/>
              </a:ext>
            </a:extLst>
          </p:cNvPr>
          <p:cNvSpPr txBox="1"/>
          <p:nvPr/>
        </p:nvSpPr>
        <p:spPr>
          <a:xfrm>
            <a:off x="3941018" y="1628800"/>
            <a:ext cx="4375398" cy="46166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l-GR" dirty="0">
                <a:latin typeface="Times New Roman" panose="02020603050405020304" pitchFamily="18" charset="0"/>
                <a:cs typeface="Times New Roman" panose="02020603050405020304" pitchFamily="18" charset="0"/>
              </a:rPr>
              <a:t>Ενότητα</a:t>
            </a:r>
          </a:p>
        </p:txBody>
      </p:sp>
    </p:spTree>
    <p:extLst>
      <p:ext uri="{BB962C8B-B14F-4D97-AF65-F5344CB8AC3E}">
        <p14:creationId xmlns:p14="http://schemas.microsoft.com/office/powerpoint/2010/main" val="2745266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a:extLst>
              <a:ext uri="{FF2B5EF4-FFF2-40B4-BE49-F238E27FC236}">
                <a16:creationId xmlns:a16="http://schemas.microsoft.com/office/drawing/2014/main" id="{DA7F8E2C-3FEA-84B3-D94E-8F0F60BD36EA}"/>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
        <p:nvSpPr>
          <p:cNvPr id="2" name="Τίτλος 1"/>
          <p:cNvSpPr>
            <a:spLocks noGrp="1"/>
          </p:cNvSpPr>
          <p:nvPr>
            <p:ph type="title"/>
          </p:nvPr>
        </p:nvSpPr>
        <p:spPr>
          <a:xfrm>
            <a:off x="1143000" y="365127"/>
            <a:ext cx="7677472" cy="687609"/>
          </a:xfrm>
        </p:spPr>
        <p:txBody>
          <a:bodyPr>
            <a:noAutofit/>
          </a:bodyPr>
          <a:lstStyle/>
          <a:p>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5. Παραγόμενο εκπαιδευτικό υλικό (2/7)</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53C3CE45-1E07-BD7D-BD4B-C7A8B274135F}"/>
              </a:ext>
            </a:extLst>
          </p:cNvPr>
          <p:cNvSpPr txBox="1"/>
          <p:nvPr/>
        </p:nvSpPr>
        <p:spPr>
          <a:xfrm>
            <a:off x="1118018" y="1340768"/>
            <a:ext cx="7397331" cy="830997"/>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l-GR" dirty="0">
                <a:latin typeface="Times New Roman" panose="02020603050405020304" pitchFamily="18" charset="0"/>
                <a:cs typeface="Times New Roman" panose="02020603050405020304" pitchFamily="18" charset="0"/>
              </a:rPr>
              <a:t>Αρχές δημιουργίας ΕΥ: </a:t>
            </a:r>
          </a:p>
          <a:p>
            <a:r>
              <a:rPr lang="el-GR" dirty="0">
                <a:latin typeface="Times New Roman" panose="02020603050405020304" pitchFamily="18" charset="0"/>
                <a:cs typeface="Times New Roman" panose="02020603050405020304" pitchFamily="18" charset="0"/>
              </a:rPr>
              <a:t>Πολυμεσική θεωρία μάθησης (Mayer</a:t>
            </a:r>
            <a:r>
              <a:rPr lang="en-GB" dirty="0">
                <a:latin typeface="Times New Roman" panose="02020603050405020304" pitchFamily="18" charset="0"/>
                <a:cs typeface="Times New Roman" panose="02020603050405020304" pitchFamily="18" charset="0"/>
              </a:rPr>
              <a:t>,</a:t>
            </a:r>
            <a:r>
              <a:rPr lang="el-GR" dirty="0">
                <a:latin typeface="Times New Roman" panose="02020603050405020304" pitchFamily="18" charset="0"/>
                <a:cs typeface="Times New Roman" panose="02020603050405020304" pitchFamily="18" charset="0"/>
              </a:rPr>
              <a:t> 2002)</a:t>
            </a:r>
          </a:p>
        </p:txBody>
      </p:sp>
      <p:sp>
        <p:nvSpPr>
          <p:cNvPr id="6" name="Θέση περιεχομένου 5">
            <a:extLst>
              <a:ext uri="{FF2B5EF4-FFF2-40B4-BE49-F238E27FC236}">
                <a16:creationId xmlns:a16="http://schemas.microsoft.com/office/drawing/2014/main" id="{A2E67E8F-1B4C-9A2B-6F00-B17CB36658BB}"/>
              </a:ext>
            </a:extLst>
          </p:cNvPr>
          <p:cNvSpPr>
            <a:spLocks noGrp="1"/>
          </p:cNvSpPr>
          <p:nvPr>
            <p:ph idx="1"/>
          </p:nvPr>
        </p:nvSpPr>
        <p:spPr>
          <a:xfrm>
            <a:off x="619124" y="2215943"/>
            <a:ext cx="8417372" cy="4265885"/>
          </a:xfrm>
        </p:spPr>
        <p:txBody>
          <a:bodyPr numCol="2">
            <a:normAutofit fontScale="85000" lnSpcReduction="10000"/>
          </a:bodyPr>
          <a:lstStyle/>
          <a:p>
            <a:r>
              <a:rPr lang="el-GR" sz="2000" dirty="0">
                <a:latin typeface="Times New Roman" panose="02020603050405020304" pitchFamily="18" charset="0"/>
                <a:cs typeface="Times New Roman" panose="02020603050405020304" pitchFamily="18" charset="0"/>
              </a:rPr>
              <a:t>Πολυμεσική Αρχή (Multimedia Principle) </a:t>
            </a:r>
          </a:p>
          <a:p>
            <a:r>
              <a:rPr lang="el-GR" sz="2000" dirty="0">
                <a:latin typeface="Times New Roman" panose="02020603050405020304" pitchFamily="18" charset="0"/>
                <a:cs typeface="Times New Roman" panose="02020603050405020304" pitchFamily="18" charset="0"/>
              </a:rPr>
              <a:t>Αρχή της Χωρικής Συνάφειας (Spatial Contiguity Principle) </a:t>
            </a:r>
          </a:p>
          <a:p>
            <a:r>
              <a:rPr lang="el-GR" sz="2000" dirty="0">
                <a:latin typeface="Times New Roman" panose="02020603050405020304" pitchFamily="18" charset="0"/>
                <a:cs typeface="Times New Roman" panose="02020603050405020304" pitchFamily="18" charset="0"/>
              </a:rPr>
              <a:t>Αρχή της Χρονικής Συνάφειας (Temporal Contiguity Principle)</a:t>
            </a:r>
          </a:p>
          <a:p>
            <a:r>
              <a:rPr lang="el-GR" sz="2000" dirty="0">
                <a:latin typeface="Times New Roman" panose="02020603050405020304" pitchFamily="18" charset="0"/>
                <a:cs typeface="Times New Roman" panose="02020603050405020304" pitchFamily="18" charset="0"/>
              </a:rPr>
              <a:t>Αρχή της Συνοχής (Coherence Principle) </a:t>
            </a:r>
          </a:p>
          <a:p>
            <a:r>
              <a:rPr lang="el-GR" sz="2000" dirty="0">
                <a:latin typeface="Times New Roman" panose="02020603050405020304" pitchFamily="18" charset="0"/>
                <a:cs typeface="Times New Roman" panose="02020603050405020304" pitchFamily="18" charset="0"/>
              </a:rPr>
              <a:t>Αρχή της Τροπικότητας (Modality Principle) </a:t>
            </a:r>
          </a:p>
          <a:p>
            <a:r>
              <a:rPr lang="el-GR" sz="2000" dirty="0">
                <a:latin typeface="Times New Roman" panose="02020603050405020304" pitchFamily="18" charset="0"/>
                <a:cs typeface="Times New Roman" panose="02020603050405020304" pitchFamily="18" charset="0"/>
              </a:rPr>
              <a:t>Αρχή του Πλεονασμού (Redundancy Principle)</a:t>
            </a:r>
          </a:p>
          <a:p>
            <a:r>
              <a:rPr lang="el-GR" sz="2000" dirty="0">
                <a:latin typeface="Times New Roman" panose="02020603050405020304" pitchFamily="18" charset="0"/>
                <a:cs typeface="Times New Roman" panose="02020603050405020304" pitchFamily="18" charset="0"/>
              </a:rPr>
              <a:t>Αρχή της Προπαίδευσης (Pretraining Principle) </a:t>
            </a:r>
          </a:p>
          <a:p>
            <a:r>
              <a:rPr lang="el-GR" sz="2000" dirty="0">
                <a:latin typeface="Times New Roman" panose="02020603050405020304" pitchFamily="18" charset="0"/>
                <a:cs typeface="Times New Roman" panose="02020603050405020304" pitchFamily="18" charset="0"/>
              </a:rPr>
              <a:t>Αρχή της Σηματοδότησης (Signaling Principle) </a:t>
            </a:r>
          </a:p>
          <a:p>
            <a:r>
              <a:rPr lang="el-GR" sz="2000" dirty="0">
                <a:latin typeface="Times New Roman" panose="02020603050405020304" pitchFamily="18" charset="0"/>
                <a:cs typeface="Times New Roman" panose="02020603050405020304" pitchFamily="18" charset="0"/>
              </a:rPr>
              <a:t>Αρχή της Προσωποποίησης (Personalization Principle) </a:t>
            </a:r>
          </a:p>
          <a:p>
            <a:r>
              <a:rPr lang="el-GR" sz="2000" dirty="0">
                <a:latin typeface="Times New Roman" panose="02020603050405020304" pitchFamily="18" charset="0"/>
                <a:cs typeface="Times New Roman" panose="02020603050405020304" pitchFamily="18" charset="0"/>
              </a:rPr>
              <a:t>Αρχή της Κατάτμησης (Segmenting Principle) </a:t>
            </a:r>
          </a:p>
          <a:p>
            <a:r>
              <a:rPr lang="el-GR" sz="2000" dirty="0">
                <a:latin typeface="Times New Roman" panose="02020603050405020304" pitchFamily="18" charset="0"/>
                <a:cs typeface="Times New Roman" panose="02020603050405020304" pitchFamily="18" charset="0"/>
              </a:rPr>
              <a:t>Αρχή της Φωνής (Voice Principle)</a:t>
            </a:r>
          </a:p>
          <a:p>
            <a:r>
              <a:rPr lang="el-GR" sz="2000" dirty="0">
                <a:latin typeface="Times New Roman" panose="02020603050405020304" pitchFamily="18" charset="0"/>
                <a:cs typeface="Times New Roman" panose="02020603050405020304" pitchFamily="18" charset="0"/>
              </a:rPr>
              <a:t>Αρχή της εικόνας (Image Principle) </a:t>
            </a:r>
          </a:p>
        </p:txBody>
      </p:sp>
    </p:spTree>
    <p:extLst>
      <p:ext uri="{BB962C8B-B14F-4D97-AF65-F5344CB8AC3E}">
        <p14:creationId xmlns:p14="http://schemas.microsoft.com/office/powerpoint/2010/main" val="1595008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a:extLst>
              <a:ext uri="{FF2B5EF4-FFF2-40B4-BE49-F238E27FC236}">
                <a16:creationId xmlns:a16="http://schemas.microsoft.com/office/drawing/2014/main" id="{DA7F8E2C-3FEA-84B3-D94E-8F0F60BD36EA}"/>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
        <p:nvSpPr>
          <p:cNvPr id="2" name="Τίτλος 1"/>
          <p:cNvSpPr>
            <a:spLocks noGrp="1"/>
          </p:cNvSpPr>
          <p:nvPr>
            <p:ph type="title"/>
          </p:nvPr>
        </p:nvSpPr>
        <p:spPr>
          <a:xfrm>
            <a:off x="1143000" y="365127"/>
            <a:ext cx="7677472" cy="687609"/>
          </a:xfrm>
        </p:spPr>
        <p:txBody>
          <a:bodyPr>
            <a:noAutofit/>
          </a:bodyPr>
          <a:lstStyle/>
          <a:p>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5. Παραγόμενο εκπαιδευτικό υλικό (3/7)</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53C3CE45-1E07-BD7D-BD4B-C7A8B274135F}"/>
              </a:ext>
            </a:extLst>
          </p:cNvPr>
          <p:cNvSpPr txBox="1"/>
          <p:nvPr/>
        </p:nvSpPr>
        <p:spPr>
          <a:xfrm>
            <a:off x="1118018" y="1340768"/>
            <a:ext cx="6838358" cy="830997"/>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l-GR" dirty="0">
                <a:latin typeface="Times New Roman" panose="02020603050405020304" pitchFamily="18" charset="0"/>
                <a:cs typeface="Times New Roman" panose="02020603050405020304" pitchFamily="18" charset="0"/>
              </a:rPr>
              <a:t>Αρχές δημιουργίας ΕΥ: 7 αρχές δημιουργίας ΕΥ για την ΕξΑΕ (Σπανακά &amp; Λιοναράκης</a:t>
            </a:r>
            <a:r>
              <a:rPr lang="en-GB" dirty="0">
                <a:latin typeface="Times New Roman" panose="02020603050405020304" pitchFamily="18" charset="0"/>
                <a:cs typeface="Times New Roman" panose="02020603050405020304" pitchFamily="18" charset="0"/>
              </a:rPr>
              <a:t>,</a:t>
            </a:r>
            <a:r>
              <a:rPr lang="el-GR" dirty="0">
                <a:latin typeface="Times New Roman" panose="02020603050405020304" pitchFamily="18" charset="0"/>
                <a:cs typeface="Times New Roman" panose="02020603050405020304" pitchFamily="18" charset="0"/>
              </a:rPr>
              <a:t> 2017)</a:t>
            </a:r>
          </a:p>
        </p:txBody>
      </p:sp>
      <p:sp>
        <p:nvSpPr>
          <p:cNvPr id="6" name="Θέση περιεχομένου 5">
            <a:extLst>
              <a:ext uri="{FF2B5EF4-FFF2-40B4-BE49-F238E27FC236}">
                <a16:creationId xmlns:a16="http://schemas.microsoft.com/office/drawing/2014/main" id="{A2E67E8F-1B4C-9A2B-6F00-B17CB36658BB}"/>
              </a:ext>
            </a:extLst>
          </p:cNvPr>
          <p:cNvSpPr>
            <a:spLocks noGrp="1"/>
          </p:cNvSpPr>
          <p:nvPr>
            <p:ph idx="1"/>
          </p:nvPr>
        </p:nvSpPr>
        <p:spPr>
          <a:xfrm>
            <a:off x="1149709" y="2459797"/>
            <a:ext cx="7165852" cy="3772908"/>
          </a:xfrm>
        </p:spPr>
        <p:txBody>
          <a:bodyPr numCol="1">
            <a:normAutofit lnSpcReduction="10000"/>
          </a:bodyPr>
          <a:lstStyle/>
          <a:p>
            <a:r>
              <a:rPr lang="el-GR" sz="2000" dirty="0">
                <a:latin typeface="Times New Roman" panose="02020603050405020304" pitchFamily="18" charset="0"/>
                <a:cs typeface="Times New Roman" panose="02020603050405020304" pitchFamily="18" charset="0"/>
              </a:rPr>
              <a:t>1η αρχή: Διδακτικοί στόχοι και μαθησιακά αποτελέσματα</a:t>
            </a:r>
          </a:p>
          <a:p>
            <a:r>
              <a:rPr lang="el-GR" sz="2000" dirty="0">
                <a:latin typeface="Times New Roman" panose="02020603050405020304" pitchFamily="18" charset="0"/>
                <a:cs typeface="Times New Roman" panose="02020603050405020304" pitchFamily="18" charset="0"/>
              </a:rPr>
              <a:t>2η αρχή: Ο προφορικός λόγος</a:t>
            </a:r>
          </a:p>
          <a:p>
            <a:r>
              <a:rPr lang="el-GR" sz="2000" dirty="0">
                <a:latin typeface="Times New Roman" panose="02020603050405020304" pitchFamily="18" charset="0"/>
                <a:cs typeface="Times New Roman" panose="02020603050405020304" pitchFamily="18" charset="0"/>
              </a:rPr>
              <a:t>3η αρχή: Ανακαλυπτική μάθηση</a:t>
            </a:r>
          </a:p>
          <a:p>
            <a:r>
              <a:rPr lang="el-GR" sz="2000" dirty="0">
                <a:latin typeface="Times New Roman" panose="02020603050405020304" pitchFamily="18" charset="0"/>
                <a:cs typeface="Times New Roman" panose="02020603050405020304" pitchFamily="18" charset="0"/>
              </a:rPr>
              <a:t>4η αρχή: Τι είμαι ικανός να κάνω με αυτά που έμαθα;</a:t>
            </a:r>
          </a:p>
          <a:p>
            <a:r>
              <a:rPr lang="el-GR" sz="2000" dirty="0">
                <a:latin typeface="Times New Roman" panose="02020603050405020304" pitchFamily="18" charset="0"/>
                <a:cs typeface="Times New Roman" panose="02020603050405020304" pitchFamily="18" charset="0"/>
              </a:rPr>
              <a:t>5η αρχή: Τα Αυτονόητα</a:t>
            </a:r>
          </a:p>
          <a:p>
            <a:r>
              <a:rPr lang="el-GR" sz="2000" dirty="0">
                <a:latin typeface="Times New Roman" panose="02020603050405020304" pitchFamily="18" charset="0"/>
                <a:cs typeface="Times New Roman" panose="02020603050405020304" pitchFamily="18" charset="0"/>
              </a:rPr>
              <a:t>6η Αρχή: Γιατί αυτό και όχι το άλλο; </a:t>
            </a:r>
          </a:p>
          <a:p>
            <a:r>
              <a:rPr lang="el-GR" sz="2000" dirty="0">
                <a:latin typeface="Times New Roman" panose="02020603050405020304" pitchFamily="18" charset="0"/>
                <a:cs typeface="Times New Roman" panose="02020603050405020304" pitchFamily="18" charset="0"/>
              </a:rPr>
              <a:t>7η Αρχή: Οι Εικόνες στις Έννοιες </a:t>
            </a:r>
          </a:p>
        </p:txBody>
      </p:sp>
    </p:spTree>
    <p:extLst>
      <p:ext uri="{BB962C8B-B14F-4D97-AF65-F5344CB8AC3E}">
        <p14:creationId xmlns:p14="http://schemas.microsoft.com/office/powerpoint/2010/main" val="236086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a:extLst>
              <a:ext uri="{FF2B5EF4-FFF2-40B4-BE49-F238E27FC236}">
                <a16:creationId xmlns:a16="http://schemas.microsoft.com/office/drawing/2014/main" id="{DA7F8E2C-3FEA-84B3-D94E-8F0F60BD36EA}"/>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
        <p:nvSpPr>
          <p:cNvPr id="2" name="Τίτλος 1"/>
          <p:cNvSpPr>
            <a:spLocks noGrp="1"/>
          </p:cNvSpPr>
          <p:nvPr>
            <p:ph type="title"/>
          </p:nvPr>
        </p:nvSpPr>
        <p:spPr>
          <a:xfrm>
            <a:off x="1143000" y="365127"/>
            <a:ext cx="7677472" cy="687609"/>
          </a:xfrm>
        </p:spPr>
        <p:txBody>
          <a:bodyPr>
            <a:noAutofit/>
          </a:bodyPr>
          <a:lstStyle/>
          <a:p>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5. Παραγόμενο εκπαιδευτικό υλικό (4/7)</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53C3CE45-1E07-BD7D-BD4B-C7A8B274135F}"/>
              </a:ext>
            </a:extLst>
          </p:cNvPr>
          <p:cNvSpPr txBox="1"/>
          <p:nvPr/>
        </p:nvSpPr>
        <p:spPr>
          <a:xfrm>
            <a:off x="827584" y="1628800"/>
            <a:ext cx="6984776" cy="46166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l-GR" dirty="0">
                <a:latin typeface="Times New Roman" panose="02020603050405020304" pitchFamily="18" charset="0"/>
                <a:cs typeface="Times New Roman" panose="02020603050405020304" pitchFamily="18" charset="0"/>
              </a:rPr>
              <a:t>Παιδαγωγικές αρχές της διδασκαλίας της Ιστορίας </a:t>
            </a:r>
          </a:p>
        </p:txBody>
      </p:sp>
      <p:sp>
        <p:nvSpPr>
          <p:cNvPr id="6" name="Θέση περιεχομένου 5">
            <a:extLst>
              <a:ext uri="{FF2B5EF4-FFF2-40B4-BE49-F238E27FC236}">
                <a16:creationId xmlns:a16="http://schemas.microsoft.com/office/drawing/2014/main" id="{A2E67E8F-1B4C-9A2B-6F00-B17CB36658BB}"/>
              </a:ext>
            </a:extLst>
          </p:cNvPr>
          <p:cNvSpPr>
            <a:spLocks noGrp="1"/>
          </p:cNvSpPr>
          <p:nvPr>
            <p:ph idx="1"/>
          </p:nvPr>
        </p:nvSpPr>
        <p:spPr>
          <a:xfrm>
            <a:off x="683568" y="2276872"/>
            <a:ext cx="8136904" cy="4001630"/>
          </a:xfrm>
        </p:spPr>
        <p:txBody>
          <a:bodyPr>
            <a:normAutofit/>
          </a:bodyPr>
          <a:lstStyle/>
          <a:p>
            <a:pPr marL="0" indent="0">
              <a:buNone/>
            </a:pPr>
            <a:r>
              <a:rPr lang="el-GR" sz="2000" dirty="0">
                <a:latin typeface="Times New Roman" panose="02020603050405020304" pitchFamily="18" charset="0"/>
                <a:cs typeface="Times New Roman" panose="02020603050405020304" pitchFamily="18" charset="0"/>
              </a:rPr>
              <a:t>Η ιστορική γνώση πρέπει να δίνεται με τρόπο προσφορότερο στον εκπαιδευόμενο που θα τον καθιστά, από παθητικό δέκτη άκριτων ιστορικών πληροφοριών, ενεργό υποκείμενο που θα συνεργεί στην αναπαραγωγή του παρελθόντος και θα οικοδομεί τη γνώση συμβάλλοντας ταυτόχρονα στην προσωπική του ανάπτυξη και την καλλιέργεια κριτικού πνεύματος (Τζόκας 2002). </a:t>
            </a:r>
          </a:p>
        </p:txBody>
      </p:sp>
    </p:spTree>
    <p:extLst>
      <p:ext uri="{BB962C8B-B14F-4D97-AF65-F5344CB8AC3E}">
        <p14:creationId xmlns:p14="http://schemas.microsoft.com/office/powerpoint/2010/main" val="18941171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a:extLst>
              <a:ext uri="{FF2B5EF4-FFF2-40B4-BE49-F238E27FC236}">
                <a16:creationId xmlns:a16="http://schemas.microsoft.com/office/drawing/2014/main" id="{DA7F8E2C-3FEA-84B3-D94E-8F0F60BD36EA}"/>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
        <p:nvSpPr>
          <p:cNvPr id="2" name="Τίτλος 1"/>
          <p:cNvSpPr>
            <a:spLocks noGrp="1"/>
          </p:cNvSpPr>
          <p:nvPr>
            <p:ph type="title"/>
          </p:nvPr>
        </p:nvSpPr>
        <p:spPr>
          <a:xfrm>
            <a:off x="1143000" y="365127"/>
            <a:ext cx="7677472" cy="687609"/>
          </a:xfrm>
        </p:spPr>
        <p:txBody>
          <a:bodyPr>
            <a:noAutofit/>
          </a:bodyPr>
          <a:lstStyle/>
          <a:p>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5. Παραγόμενο εκπαιδευτικό υλικό (5/7)</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53C3CE45-1E07-BD7D-BD4B-C7A8B274135F}"/>
              </a:ext>
            </a:extLst>
          </p:cNvPr>
          <p:cNvSpPr txBox="1"/>
          <p:nvPr/>
        </p:nvSpPr>
        <p:spPr>
          <a:xfrm>
            <a:off x="1118019" y="1340768"/>
            <a:ext cx="4176464" cy="46166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l-GR" dirty="0">
                <a:latin typeface="Times New Roman" panose="02020603050405020304" pitchFamily="18" charset="0"/>
                <a:cs typeface="Times New Roman" panose="02020603050405020304" pitchFamily="18" charset="0"/>
              </a:rPr>
              <a:t>Περιεχόμενο ΕΥ</a:t>
            </a:r>
          </a:p>
        </p:txBody>
      </p:sp>
      <p:sp>
        <p:nvSpPr>
          <p:cNvPr id="6" name="Θέση περιεχομένου 5">
            <a:extLst>
              <a:ext uri="{FF2B5EF4-FFF2-40B4-BE49-F238E27FC236}">
                <a16:creationId xmlns:a16="http://schemas.microsoft.com/office/drawing/2014/main" id="{A2E67E8F-1B4C-9A2B-6F00-B17CB36658BB}"/>
              </a:ext>
            </a:extLst>
          </p:cNvPr>
          <p:cNvSpPr>
            <a:spLocks noGrp="1"/>
          </p:cNvSpPr>
          <p:nvPr>
            <p:ph idx="1"/>
          </p:nvPr>
        </p:nvSpPr>
        <p:spPr>
          <a:xfrm>
            <a:off x="683568" y="1916831"/>
            <a:ext cx="8136904" cy="4439519"/>
          </a:xfrm>
        </p:spPr>
        <p:txBody>
          <a:bodyPr>
            <a:normAutofit fontScale="77500" lnSpcReduction="20000"/>
          </a:bodyPr>
          <a:lstStyle/>
          <a:p>
            <a:r>
              <a:rPr lang="el-GR" sz="2000" dirty="0">
                <a:latin typeface="Times New Roman" panose="02020603050405020304" pitchFamily="18" charset="0"/>
                <a:cs typeface="Times New Roman" panose="02020603050405020304" pitchFamily="18" charset="0"/>
              </a:rPr>
              <a:t>Διαφάνειες ιστορικής αφήγησης με εικόνες και ήχο. </a:t>
            </a:r>
          </a:p>
          <a:p>
            <a:r>
              <a:rPr lang="el-GR" sz="2000" dirty="0">
                <a:latin typeface="Times New Roman" panose="02020603050405020304" pitchFamily="18" charset="0"/>
                <a:cs typeface="Times New Roman" panose="02020603050405020304" pitchFamily="18" charset="0"/>
              </a:rPr>
              <a:t>Δραστηριότητες ανάλυσης και σύνθεσης ιστορικών πηγών.</a:t>
            </a:r>
          </a:p>
          <a:p>
            <a:r>
              <a:rPr lang="el-GR" sz="2000" dirty="0">
                <a:latin typeface="Times New Roman" panose="02020603050405020304" pitchFamily="18" charset="0"/>
                <a:cs typeface="Times New Roman" panose="02020603050405020304" pitchFamily="18" charset="0"/>
              </a:rPr>
              <a:t>Διαδραστικές δραστηριότητες (βίντεο) (interactive learning). </a:t>
            </a:r>
          </a:p>
          <a:p>
            <a:r>
              <a:rPr lang="el-GR" sz="2000" dirty="0">
                <a:latin typeface="Times New Roman" panose="02020603050405020304" pitchFamily="18" charset="0"/>
                <a:cs typeface="Times New Roman" panose="02020603050405020304" pitchFamily="18" charset="0"/>
              </a:rPr>
              <a:t>Παιχνίδια ελέγχου γνώσεων και εμπέδωσης.</a:t>
            </a:r>
          </a:p>
          <a:p>
            <a:r>
              <a:rPr lang="el-GR" sz="2000" dirty="0">
                <a:latin typeface="Times New Roman" panose="02020603050405020304" pitchFamily="18" charset="0"/>
                <a:cs typeface="Times New Roman" panose="02020603050405020304" pitchFamily="18" charset="0"/>
              </a:rPr>
              <a:t>Υλικό για εμβάθυνση και περαιτέρω μελέτη.</a:t>
            </a:r>
          </a:p>
          <a:p>
            <a:r>
              <a:rPr lang="el-GR" sz="2000" dirty="0">
                <a:latin typeface="Times New Roman" panose="02020603050405020304" pitchFamily="18" charset="0"/>
                <a:cs typeface="Times New Roman" panose="02020603050405020304" pitchFamily="18" charset="0"/>
              </a:rPr>
              <a:t>Ανταλλαγή απόψεων με τη χρήση του φόρουμ της πλατφόρμας Chamilo (δημιουργία απομακρυσμένης κοινότητας μάθησης).</a:t>
            </a:r>
          </a:p>
          <a:p>
            <a:r>
              <a:rPr lang="el-GR" sz="2000" dirty="0">
                <a:latin typeface="Times New Roman" panose="02020603050405020304" pitchFamily="18" charset="0"/>
                <a:cs typeface="Times New Roman" panose="02020603050405020304" pitchFamily="18" charset="0"/>
              </a:rPr>
              <a:t>Ασκήσεις τύπου drill and practice (ανατροφοδότηση, διαπίστωση βαθμού εμπέδωσης της νέας γνώσης και επιβράβευσης των εκπαιδευόμενων).</a:t>
            </a:r>
          </a:p>
          <a:p>
            <a:r>
              <a:rPr lang="el-GR" sz="2000" dirty="0">
                <a:latin typeface="Times New Roman" panose="02020603050405020304" pitchFamily="18" charset="0"/>
                <a:cs typeface="Times New Roman" panose="02020603050405020304" pitchFamily="18" charset="0"/>
              </a:rPr>
              <a:t>Ατομικές εργασίες με ψηφιακά εργαλεία (ελευθερία στην επιλογή για το περιεχόμενο και τον τρόπο παρουσίασης (ψηφιακός εγγραμματισμός).</a:t>
            </a:r>
          </a:p>
          <a:p>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3394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a:extLst>
              <a:ext uri="{FF2B5EF4-FFF2-40B4-BE49-F238E27FC236}">
                <a16:creationId xmlns:a16="http://schemas.microsoft.com/office/drawing/2014/main" id="{DA7F8E2C-3FEA-84B3-D94E-8F0F60BD36EA}"/>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
        <p:nvSpPr>
          <p:cNvPr id="2" name="Τίτλος 1"/>
          <p:cNvSpPr>
            <a:spLocks noGrp="1"/>
          </p:cNvSpPr>
          <p:nvPr>
            <p:ph type="title"/>
          </p:nvPr>
        </p:nvSpPr>
        <p:spPr>
          <a:xfrm>
            <a:off x="1143000" y="365127"/>
            <a:ext cx="7677472" cy="687609"/>
          </a:xfrm>
        </p:spPr>
        <p:txBody>
          <a:bodyPr>
            <a:noAutofit/>
          </a:bodyPr>
          <a:lstStyle/>
          <a:p>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5. Παραγόμενο εκπαιδευτικό υλικό (6/7)</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53C3CE45-1E07-BD7D-BD4B-C7A8B274135F}"/>
              </a:ext>
            </a:extLst>
          </p:cNvPr>
          <p:cNvSpPr txBox="1"/>
          <p:nvPr/>
        </p:nvSpPr>
        <p:spPr>
          <a:xfrm>
            <a:off x="1118019" y="1340768"/>
            <a:ext cx="4176464" cy="46166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l-GR" dirty="0">
                <a:latin typeface="Times New Roman" panose="02020603050405020304" pitchFamily="18" charset="0"/>
                <a:cs typeface="Times New Roman" panose="02020603050405020304" pitchFamily="18" charset="0"/>
              </a:rPr>
              <a:t>Εργαλεία δημιουργίας ΕΥ</a:t>
            </a:r>
          </a:p>
        </p:txBody>
      </p:sp>
      <p:sp>
        <p:nvSpPr>
          <p:cNvPr id="6" name="Θέση περιεχομένου 5">
            <a:extLst>
              <a:ext uri="{FF2B5EF4-FFF2-40B4-BE49-F238E27FC236}">
                <a16:creationId xmlns:a16="http://schemas.microsoft.com/office/drawing/2014/main" id="{A2E67E8F-1B4C-9A2B-6F00-B17CB36658BB}"/>
              </a:ext>
            </a:extLst>
          </p:cNvPr>
          <p:cNvSpPr>
            <a:spLocks noGrp="1"/>
          </p:cNvSpPr>
          <p:nvPr>
            <p:ph idx="1"/>
          </p:nvPr>
        </p:nvSpPr>
        <p:spPr>
          <a:xfrm>
            <a:off x="683568" y="1916831"/>
            <a:ext cx="8136904" cy="4439519"/>
          </a:xfrm>
        </p:spPr>
        <p:txBody>
          <a:bodyPr>
            <a:normAutofit fontScale="85000" lnSpcReduction="20000"/>
          </a:bodyPr>
          <a:lstStyle/>
          <a:p>
            <a:r>
              <a:rPr lang="el-GR" sz="20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Λογισμικό </a:t>
            </a:r>
            <a:r>
              <a:rPr lang="de-DE" sz="20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H5P</a:t>
            </a:r>
            <a:r>
              <a:rPr lang="el-GR" sz="20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(ελεύθερο λογισμικό ανοιχτού κώδικα (open source) για τη δημιουργία διαδραστικού υλικού)</a:t>
            </a:r>
          </a:p>
          <a:p>
            <a:r>
              <a:rPr lang="el-GR"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Πλατφόρμα </a:t>
            </a:r>
            <a:r>
              <a:rPr lang="de-DE"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Chamilo</a:t>
            </a:r>
            <a:r>
              <a:rPr lang="el-GR"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του  Ε.ΔΙ.Β.Ε.Α του  Πανεπιστημίου Κρήτης (Σύστημα Διαχείρισης Μάθησης (ΣΔΜ) - (Learning Management Systems, LMS)</a:t>
            </a:r>
          </a:p>
          <a:p>
            <a:r>
              <a:rPr lang="el-GR"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Ψηφιακό εργαλείο </a:t>
            </a:r>
            <a:r>
              <a:rPr lang="de-DE"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Doodly</a:t>
            </a:r>
            <a:r>
              <a:rPr lang="el-GR"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(λογισμικό για σχεδιασμό και παραγωγή κινούμενων εικόνων (animation))</a:t>
            </a:r>
          </a:p>
          <a:p>
            <a:r>
              <a:rPr lang="el-GR"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Ψηφιακός πίνακας Padlet </a:t>
            </a:r>
            <a:r>
              <a:rPr lang="el-GR" sz="2000" dirty="0">
                <a:latin typeface="Times New Roman" panose="02020603050405020304" pitchFamily="18" charset="0"/>
                <a:cs typeface="Times New Roman" panose="02020603050405020304" pitchFamily="18" charset="0"/>
              </a:rPr>
              <a:t>(ελεύθερο web 2.0 εργαλείο για τη δημιουργία διαδραστικών ψηφιακών πινάκων)</a:t>
            </a:r>
          </a:p>
          <a:p>
            <a:r>
              <a:rPr lang="el-GR" sz="2000" dirty="0">
                <a:latin typeface="Times New Roman" panose="02020603050405020304" pitchFamily="18" charset="0"/>
                <a:cs typeface="Times New Roman" panose="02020603050405020304" pitchFamily="18" charset="0"/>
              </a:rPr>
              <a:t> </a:t>
            </a:r>
            <a:r>
              <a:rPr lang="el-GR"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Ψηφιακό εργαλείο </a:t>
            </a:r>
            <a:r>
              <a:rPr lang="de-DE"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Book Creator</a:t>
            </a:r>
            <a:r>
              <a:rPr lang="el-GR"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(εργαλείο ανοιχτού κώδικα (open source) για τη δημιουργία ηλεκτρονικού βιβλίου)</a:t>
            </a:r>
          </a:p>
          <a:p>
            <a:r>
              <a:rPr lang="el-GR"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Άλλα ψηφιακά εργαλεία</a:t>
            </a:r>
            <a:r>
              <a:rPr lang="en-GB" sz="21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Web 2.0</a:t>
            </a:r>
            <a:r>
              <a:rPr lang="el-GR" sz="2000"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CrosswordLabs, Sway Microsoft 365</a:t>
            </a:r>
            <a:endParaRPr lang="el-G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6910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αριθμού διαφάνειας 2">
            <a:extLst>
              <a:ext uri="{FF2B5EF4-FFF2-40B4-BE49-F238E27FC236}">
                <a16:creationId xmlns:a16="http://schemas.microsoft.com/office/drawing/2014/main" id="{DA7F8E2C-3FEA-84B3-D94E-8F0F60BD36EA}"/>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
        <p:nvSpPr>
          <p:cNvPr id="2" name="Τίτλος 1"/>
          <p:cNvSpPr>
            <a:spLocks noGrp="1"/>
          </p:cNvSpPr>
          <p:nvPr>
            <p:ph type="title"/>
          </p:nvPr>
        </p:nvSpPr>
        <p:spPr>
          <a:xfrm>
            <a:off x="1143000" y="365127"/>
            <a:ext cx="7677472" cy="687609"/>
          </a:xfrm>
        </p:spPr>
        <p:txBody>
          <a:bodyPr>
            <a:noAutofit/>
          </a:bodyPr>
          <a:lstStyle/>
          <a:p>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5. Παραγόμενο εκπαιδευτικό υλικό (7/7)</a:t>
            </a:r>
            <a:endParaRPr lang="el-GR" sz="3200" b="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53C3CE45-1E07-BD7D-BD4B-C7A8B274135F}"/>
              </a:ext>
            </a:extLst>
          </p:cNvPr>
          <p:cNvSpPr txBox="1"/>
          <p:nvPr/>
        </p:nvSpPr>
        <p:spPr>
          <a:xfrm>
            <a:off x="1118019" y="1340768"/>
            <a:ext cx="2445869" cy="46166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l-GR" dirty="0">
                <a:latin typeface="Times New Roman" panose="02020603050405020304" pitchFamily="18" charset="0"/>
                <a:cs typeface="Times New Roman" panose="02020603050405020304" pitchFamily="18" charset="0"/>
              </a:rPr>
              <a:t>Παρουσίαση ΕΥ</a:t>
            </a:r>
          </a:p>
        </p:txBody>
      </p:sp>
      <p:sp>
        <p:nvSpPr>
          <p:cNvPr id="6" name="Θέση περιεχομένου 5">
            <a:extLst>
              <a:ext uri="{FF2B5EF4-FFF2-40B4-BE49-F238E27FC236}">
                <a16:creationId xmlns:a16="http://schemas.microsoft.com/office/drawing/2014/main" id="{A2E67E8F-1B4C-9A2B-6F00-B17CB36658BB}"/>
              </a:ext>
            </a:extLst>
          </p:cNvPr>
          <p:cNvSpPr>
            <a:spLocks noGrp="1"/>
          </p:cNvSpPr>
          <p:nvPr>
            <p:ph idx="1"/>
          </p:nvPr>
        </p:nvSpPr>
        <p:spPr>
          <a:xfrm>
            <a:off x="503548" y="5863499"/>
            <a:ext cx="8136904" cy="629374"/>
          </a:xfrm>
        </p:spPr>
        <p:txBody>
          <a:bodyPr>
            <a:normAutofit/>
          </a:bodyPr>
          <a:lstStyle/>
          <a:p>
            <a:r>
              <a:rPr lang="en-GB" sz="2000" dirty="0">
                <a:latin typeface="Times New Roman" panose="02020603050405020304" pitchFamily="18" charset="0"/>
                <a:cs typeface="Times New Roman" panose="02020603050405020304" pitchFamily="18" charset="0"/>
              </a:rPr>
              <a:t>Avatar </a:t>
            </a:r>
            <a:r>
              <a:rPr lang="el-GR" sz="2000" dirty="0">
                <a:latin typeface="Times New Roman" panose="02020603050405020304" pitchFamily="18" charset="0"/>
                <a:cs typeface="Times New Roman" panose="02020603050405020304" pitchFamily="18" charset="0"/>
              </a:rPr>
              <a:t>περιήγησης και καθοδήγησης στο ΕΥ  </a:t>
            </a:r>
          </a:p>
        </p:txBody>
      </p:sp>
      <p:pic>
        <p:nvPicPr>
          <p:cNvPr id="5" name="Εικόνα 4">
            <a:extLst>
              <a:ext uri="{FF2B5EF4-FFF2-40B4-BE49-F238E27FC236}">
                <a16:creationId xmlns:a16="http://schemas.microsoft.com/office/drawing/2014/main" id="{A4F9F64B-FA4A-4CEF-F581-0C4AE6A241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5488" y="1672966"/>
            <a:ext cx="2922000" cy="4320000"/>
          </a:xfrm>
          <a:prstGeom prst="rect">
            <a:avLst/>
          </a:prstGeom>
        </p:spPr>
      </p:pic>
      <p:pic>
        <p:nvPicPr>
          <p:cNvPr id="8" name="Εικόνα 7">
            <a:extLst>
              <a:ext uri="{FF2B5EF4-FFF2-40B4-BE49-F238E27FC236}">
                <a16:creationId xmlns:a16="http://schemas.microsoft.com/office/drawing/2014/main" id="{EEBC632A-92AA-0DBB-9F53-FDD97AD2D2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800" y="1657801"/>
            <a:ext cx="2927999" cy="4320000"/>
          </a:xfrm>
          <a:prstGeom prst="rect">
            <a:avLst/>
          </a:prstGeom>
        </p:spPr>
      </p:pic>
      <p:pic>
        <p:nvPicPr>
          <p:cNvPr id="10" name="Εικόνα 9">
            <a:extLst>
              <a:ext uri="{FF2B5EF4-FFF2-40B4-BE49-F238E27FC236}">
                <a16:creationId xmlns:a16="http://schemas.microsoft.com/office/drawing/2014/main" id="{CCFC2843-215E-41F1-B420-AF69C01BFC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3543" y="1543499"/>
            <a:ext cx="2928000" cy="4320000"/>
          </a:xfrm>
          <a:prstGeom prst="rect">
            <a:avLst/>
          </a:prstGeom>
        </p:spPr>
      </p:pic>
      <p:pic>
        <p:nvPicPr>
          <p:cNvPr id="13" name="Εικόνα 12">
            <a:extLst>
              <a:ext uri="{FF2B5EF4-FFF2-40B4-BE49-F238E27FC236}">
                <a16:creationId xmlns:a16="http://schemas.microsoft.com/office/drawing/2014/main" id="{5D15CB52-EB31-B707-8808-E87CADE7898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0143" y="1571600"/>
            <a:ext cx="2922000" cy="4320000"/>
          </a:xfrm>
          <a:prstGeom prst="rect">
            <a:avLst/>
          </a:prstGeom>
        </p:spPr>
      </p:pic>
      <p:pic>
        <p:nvPicPr>
          <p:cNvPr id="14" name="Εικόνα 13">
            <a:hlinkClick r:id="rId7"/>
            <a:extLst>
              <a:ext uri="{FF2B5EF4-FFF2-40B4-BE49-F238E27FC236}">
                <a16:creationId xmlns:a16="http://schemas.microsoft.com/office/drawing/2014/main" id="{D53261AE-5FFC-5D2F-E3AB-7B28CFCE28FC}"/>
              </a:ext>
            </a:extLst>
          </p:cNvPr>
          <p:cNvPicPr>
            <a:picLocks noChangeAspect="1"/>
          </p:cNvPicPr>
          <p:nvPr/>
        </p:nvPicPr>
        <p:blipFill rotWithShape="1">
          <a:blip r:embed="rId8"/>
          <a:srcRect b="7567"/>
          <a:stretch/>
        </p:blipFill>
        <p:spPr>
          <a:xfrm>
            <a:off x="5491607" y="5714243"/>
            <a:ext cx="3419872" cy="703973"/>
          </a:xfrm>
          <a:prstGeom prst="rect">
            <a:avLst/>
          </a:prstGeom>
        </p:spPr>
      </p:pic>
    </p:spTree>
    <p:extLst>
      <p:ext uri="{BB962C8B-B14F-4D97-AF65-F5344CB8AC3E}">
        <p14:creationId xmlns:p14="http://schemas.microsoft.com/office/powerpoint/2010/main" val="3657288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A9894623-4352-FEFC-F6F4-B6C3444D0F2A}"/>
              </a:ext>
            </a:extLst>
          </p:cNvPr>
          <p:cNvSpPr>
            <a:spLocks noGrp="1"/>
          </p:cNvSpPr>
          <p:nvPr>
            <p:ph idx="1"/>
          </p:nvPr>
        </p:nvSpPr>
        <p:spPr>
          <a:xfrm>
            <a:off x="755576" y="1400196"/>
            <a:ext cx="7886700" cy="5092677"/>
          </a:xfrm>
        </p:spPr>
        <p:txBody>
          <a:bodyPr>
            <a:normAutofit fontScale="92500" lnSpcReduction="10000"/>
          </a:bodyPr>
          <a:lstStyle/>
          <a:p>
            <a:r>
              <a:rPr lang="el-GR" sz="20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αξιολόγησης του Εκπαιδευτικού Υλικού </a:t>
            </a:r>
          </a:p>
          <a:p>
            <a:pPr lvl="1"/>
            <a:r>
              <a:rPr lang="el-GR" sz="1800" dirty="0">
                <a:latin typeface="Times New Roman" panose="02020603050405020304" pitchFamily="18" charset="0"/>
                <a:cs typeface="Times New Roman" panose="02020603050405020304" pitchFamily="18" charset="0"/>
              </a:rPr>
              <a:t>εστίασε στη φάση του σχεδιασμού με υλοποίηση διαμορφωτικής αξιολόγησης (formative evaluation) </a:t>
            </a:r>
            <a:r>
              <a:rPr lang="el-GR" sz="1800" dirty="0">
                <a:latin typeface="Times New Roman" panose="02020603050405020304" pitchFamily="18" charset="0"/>
                <a:cs typeface="Times New Roman" panose="02020603050405020304" pitchFamily="18" charset="0"/>
                <a:sym typeface="Wingdings" panose="05000000000000000000" pitchFamily="2" charset="2"/>
              </a:rPr>
              <a:t> </a:t>
            </a:r>
            <a:r>
              <a:rPr lang="el-GR" sz="1800" dirty="0">
                <a:latin typeface="Times New Roman" panose="02020603050405020304" pitchFamily="18" charset="0"/>
                <a:cs typeface="Times New Roman" panose="02020603050405020304" pitchFamily="18" charset="0"/>
              </a:rPr>
              <a:t>βελτίωση του ΕΥ, πριν την ολοκλήρωση και τελική του αξιολόγηση. </a:t>
            </a:r>
          </a:p>
          <a:p>
            <a:r>
              <a:rPr lang="el-GR" sz="20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Χρόνος διεξαγωγής της έρευνας</a:t>
            </a:r>
          </a:p>
          <a:p>
            <a:pPr lvl="1"/>
            <a:r>
              <a:rPr lang="el-GR" sz="1800" dirty="0">
                <a:latin typeface="Times New Roman" panose="02020603050405020304" pitchFamily="18" charset="0"/>
                <a:cs typeface="Times New Roman" panose="02020603050405020304" pitchFamily="18" charset="0"/>
              </a:rPr>
              <a:t>Ιούνιος – Αύγουστος 2022</a:t>
            </a:r>
          </a:p>
          <a:p>
            <a:r>
              <a:rPr lang="el-GR" sz="20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Δείγμα έρευνας (πρόκειται για δείγμα ευκολίας)</a:t>
            </a:r>
          </a:p>
          <a:p>
            <a:pPr lvl="1"/>
            <a:r>
              <a:rPr lang="el-GR" sz="1800" dirty="0">
                <a:latin typeface="Times New Roman" panose="02020603050405020304" pitchFamily="18" charset="0"/>
                <a:cs typeface="Times New Roman" panose="02020603050405020304" pitchFamily="18" charset="0"/>
              </a:rPr>
              <a:t>Τρεις (3) ομότιμοι εκπαιδευτικοί εξειδικευμένοι στη μεθοδολογία και στις αρχές της Εξ Αποστάσεως Εκπαίδευσης </a:t>
            </a:r>
          </a:p>
          <a:p>
            <a:pPr lvl="1"/>
            <a:r>
              <a:rPr lang="el-GR" sz="1800" dirty="0">
                <a:latin typeface="Times New Roman" panose="02020603050405020304" pitchFamily="18" charset="0"/>
                <a:cs typeface="Times New Roman" panose="02020603050405020304" pitchFamily="18" charset="0"/>
              </a:rPr>
              <a:t>Οχτώ (8) γυναίκες εκπαιδευτικοί φιλόλογοι που υπηρετούν σε δημόσια σχολεία του Νομού Ηρακλείου Κρήτης και του Νομού Αττικής </a:t>
            </a:r>
          </a:p>
          <a:p>
            <a:pPr lvl="1"/>
            <a:r>
              <a:rPr lang="el-GR" sz="1800" dirty="0">
                <a:latin typeface="Times New Roman" panose="02020603050405020304" pitchFamily="18" charset="0"/>
                <a:cs typeface="Times New Roman" panose="02020603050405020304" pitchFamily="18" charset="0"/>
              </a:rPr>
              <a:t>Εννέα (9) μαθητές Δευτεροβάθμιας Εκπαίδευσης Β’ Λυκείου</a:t>
            </a:r>
          </a:p>
          <a:p>
            <a:endParaRPr lang="el-GR" sz="2000"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95FCC161-EC65-C197-DE3C-A7D666AABFF4}"/>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6. Μεθοδολογία (1</a:t>
            </a:r>
            <a:r>
              <a:rPr lang="en-GB" sz="3600" dirty="0">
                <a:latin typeface="Times New Roman" panose="02020603050405020304" pitchFamily="18" charset="0"/>
                <a:cs typeface="Times New Roman" panose="02020603050405020304" pitchFamily="18" charset="0"/>
              </a:rPr>
              <a:t>/</a:t>
            </a:r>
            <a:r>
              <a:rPr lang="el-GR" sz="3600" dirty="0">
                <a:latin typeface="Times New Roman" panose="02020603050405020304" pitchFamily="18" charset="0"/>
                <a:cs typeface="Times New Roman" panose="02020603050405020304" pitchFamily="18" charset="0"/>
              </a:rPr>
              <a:t>4)</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3828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9AEDC07A-FD4B-5F71-F2D7-091BDF53BC40}"/>
              </a:ext>
            </a:extLst>
          </p:cNvPr>
          <p:cNvSpPr>
            <a:spLocks noGrp="1"/>
          </p:cNvSpPr>
          <p:nvPr>
            <p:ph idx="1"/>
          </p:nvPr>
        </p:nvSpPr>
        <p:spPr>
          <a:xfrm>
            <a:off x="601613" y="1270547"/>
            <a:ext cx="8335838" cy="5256584"/>
          </a:xfrm>
        </p:spPr>
        <p:txBody>
          <a:bodyPr>
            <a:normAutofit fontScale="55000" lnSpcReduction="20000"/>
          </a:bodyPr>
          <a:lstStyle/>
          <a:p>
            <a:r>
              <a:rPr lang="el-GR" dirty="0">
                <a:latin typeface="Times New Roman" panose="02020603050405020304" pitchFamily="18" charset="0"/>
                <a:cs typeface="Times New Roman" panose="02020603050405020304" pitchFamily="18" charset="0"/>
              </a:rPr>
              <a:t> </a:t>
            </a:r>
            <a:r>
              <a:rPr lang="el-GR"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Μέθοδος έρευνας </a:t>
            </a:r>
          </a:p>
          <a:p>
            <a:pPr lvl="1"/>
            <a:r>
              <a:rPr lang="el-GR" dirty="0">
                <a:latin typeface="Times New Roman" panose="02020603050405020304" pitchFamily="18" charset="0"/>
                <a:cs typeface="Times New Roman" panose="02020603050405020304" pitchFamily="18" charset="0"/>
              </a:rPr>
              <a:t>ποιοτική ανάλυση περιεχομένου (content analysis)</a:t>
            </a:r>
          </a:p>
          <a:p>
            <a:r>
              <a:rPr lang="el-GR"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Μέσα συλλογής δεδομένων</a:t>
            </a:r>
          </a:p>
          <a:p>
            <a:pPr lvl="1"/>
            <a:r>
              <a:rPr lang="el-GR" dirty="0">
                <a:latin typeface="Times New Roman" panose="02020603050405020304" pitchFamily="18" charset="0"/>
                <a:cs typeface="Times New Roman" panose="02020603050405020304" pitchFamily="18" charset="0"/>
              </a:rPr>
              <a:t>ερωτηματολόγια με ερωτήσεις ανοιχτού τύπου (ανωνυμία)</a:t>
            </a:r>
          </a:p>
          <a:p>
            <a:pPr lvl="2"/>
            <a:r>
              <a:rPr lang="el-GR" dirty="0">
                <a:latin typeface="Times New Roman" panose="02020603050405020304" pitchFamily="18" charset="0"/>
                <a:cs typeface="Times New Roman" panose="02020603050405020304" pitchFamily="18" charset="0"/>
              </a:rPr>
              <a:t>ερωτηματολόγιο του ΕΔΙΒΕΑ για τους ομότιμους</a:t>
            </a:r>
          </a:p>
          <a:p>
            <a:pPr lvl="2"/>
            <a:r>
              <a:rPr lang="el-GR" dirty="0">
                <a:latin typeface="Times New Roman" panose="02020603050405020304" pitchFamily="18" charset="0"/>
                <a:cs typeface="Times New Roman" panose="02020603050405020304" pitchFamily="18" charset="0"/>
              </a:rPr>
              <a:t>ερωτηματολόγιο για εκπαιδευτικούς και μαθητές που ανέπτυξε η ερευνήτρια βασισμένο σε κριτήρια αξιολόγησης ΕΥ για ΕξΑΕ (Thompson, 1987)</a:t>
            </a:r>
          </a:p>
          <a:p>
            <a:r>
              <a:rPr lang="el-GR"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Τρόπος</a:t>
            </a:r>
            <a:r>
              <a:rPr lang="el-GR" dirty="0">
                <a:latin typeface="Times New Roman" panose="02020603050405020304" pitchFamily="18" charset="0"/>
                <a:cs typeface="Times New Roman" panose="02020603050405020304" pitchFamily="18" charset="0"/>
              </a:rPr>
              <a:t> </a:t>
            </a:r>
            <a:r>
              <a:rPr lang="el-GR"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επεξεργασίας δεδομένων έρευνας </a:t>
            </a:r>
          </a:p>
          <a:p>
            <a:pPr lvl="1"/>
            <a:r>
              <a:rPr lang="el-GR" dirty="0">
                <a:latin typeface="Times New Roman" panose="02020603050405020304" pitchFamily="18" charset="0"/>
                <a:cs typeface="Times New Roman" panose="02020603050405020304" pitchFamily="18" charset="0"/>
              </a:rPr>
              <a:t>Κωδικοποίηση δεδομένων με μονάδα ανάλυσης την απάντηση/παράγραφο</a:t>
            </a:r>
          </a:p>
          <a:p>
            <a:pPr lvl="1"/>
            <a:r>
              <a:rPr lang="el-GR" dirty="0">
                <a:latin typeface="Times New Roman" panose="02020603050405020304" pitchFamily="18" charset="0"/>
                <a:cs typeface="Times New Roman" panose="02020603050405020304" pitchFamily="18" charset="0"/>
              </a:rPr>
              <a:t>Συσχέτιση δεδομένων με ερευνητικούς άξονες</a:t>
            </a:r>
          </a:p>
        </p:txBody>
      </p:sp>
      <p:sp>
        <p:nvSpPr>
          <p:cNvPr id="3" name="Θέση αριθμού διαφάνειας 2">
            <a:extLst>
              <a:ext uri="{FF2B5EF4-FFF2-40B4-BE49-F238E27FC236}">
                <a16:creationId xmlns:a16="http://schemas.microsoft.com/office/drawing/2014/main" id="{95FCC161-EC65-C197-DE3C-A7D666AABFF4}"/>
              </a:ext>
            </a:extLst>
          </p:cNvPr>
          <p:cNvSpPr>
            <a:spLocks noGrp="1"/>
          </p:cNvSpPr>
          <p:nvPr>
            <p:ph type="sldNum" sz="quarter" idx="12"/>
          </p:nvPr>
        </p:nvSpPr>
        <p:spPr/>
        <p:txBody>
          <a:bodyPr/>
          <a:lstStyle/>
          <a:p>
            <a:fld id="{D57F1E4F-1CFF-5643-939E-217C01CDF565}" type="slidenum">
              <a:rPr lang="en-US" smtClean="0"/>
              <a:pPr/>
              <a:t>19</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6. Μεθοδολογία (2</a:t>
            </a:r>
            <a:r>
              <a:rPr lang="en-GB" sz="3600" dirty="0">
                <a:latin typeface="Times New Roman" panose="02020603050405020304" pitchFamily="18" charset="0"/>
                <a:cs typeface="Times New Roman" panose="02020603050405020304" pitchFamily="18" charset="0"/>
              </a:rPr>
              <a:t>/</a:t>
            </a:r>
            <a:r>
              <a:rPr lang="el-GR" sz="3600" dirty="0">
                <a:latin typeface="Times New Roman" panose="02020603050405020304" pitchFamily="18" charset="0"/>
                <a:cs typeface="Times New Roman" panose="02020603050405020304" pitchFamily="18" charset="0"/>
              </a:rPr>
              <a:t>4)</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13676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1. Σκοπός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827584" y="1335713"/>
            <a:ext cx="8136904" cy="2345322"/>
          </a:xfrm>
          <a:prstGeom prst="rect">
            <a:avLst/>
          </a:prstGeom>
        </p:spPr>
        <p:txBody>
          <a:bodyPr wrap="square">
            <a:spAutoFit/>
          </a:bodyPr>
          <a:lstStyle/>
          <a:p>
            <a:pPr marL="457200" indent="-457200">
              <a:lnSpc>
                <a:spcPct val="150000"/>
              </a:lnSpc>
              <a:buFont typeface="Arial" panose="020B0604020202020204" pitchFamily="34" charset="0"/>
              <a:buChar char="•"/>
            </a:pPr>
            <a:r>
              <a:rPr lang="el-GR" sz="2000" dirty="0"/>
              <a:t>Η </a:t>
            </a:r>
            <a:r>
              <a:rPr lang="el-GR" sz="2000" b="1" dirty="0">
                <a:effectLst>
                  <a:outerShdw blurRad="38100" dist="38100" dir="2700000" algn="tl">
                    <a:srgbClr val="000000">
                      <a:alpha val="43137"/>
                    </a:srgbClr>
                  </a:outerShdw>
                </a:effectLst>
              </a:rPr>
              <a:t>αποτίμηση Εκπαιδευτικού Υλικού </a:t>
            </a:r>
            <a:r>
              <a:rPr lang="el-GR" sz="2000" dirty="0"/>
              <a:t>που παρήχθη για τις ανάγκες μιας Εξ Αποστάσεως διδασκαλίας στο μάθημα της Ιστορίας, από </a:t>
            </a:r>
          </a:p>
          <a:p>
            <a:pPr marL="914400" lvl="1" indent="-457200">
              <a:lnSpc>
                <a:spcPct val="150000"/>
              </a:lnSpc>
              <a:buFont typeface="Arial" panose="020B0604020202020204" pitchFamily="34" charset="0"/>
              <a:buChar char="•"/>
            </a:pPr>
            <a:r>
              <a:rPr lang="el-GR" sz="2000" b="1" dirty="0">
                <a:solidFill>
                  <a:schemeClr val="accent2">
                    <a:lumMod val="50000"/>
                  </a:schemeClr>
                </a:solidFill>
                <a:effectLst>
                  <a:outerShdw blurRad="38100" dist="38100" dir="2700000" algn="tl">
                    <a:srgbClr val="000000">
                      <a:alpha val="43137"/>
                    </a:srgbClr>
                  </a:outerShdw>
                </a:effectLst>
              </a:rPr>
              <a:t>ομότιμους</a:t>
            </a:r>
            <a:r>
              <a:rPr lang="el-GR" sz="2000" dirty="0"/>
              <a:t> </a:t>
            </a:r>
            <a:r>
              <a:rPr lang="el-GR" sz="2000" b="1" dirty="0">
                <a:solidFill>
                  <a:schemeClr val="accent2">
                    <a:lumMod val="50000"/>
                  </a:schemeClr>
                </a:solidFill>
                <a:effectLst>
                  <a:outerShdw blurRad="38100" dist="38100" dir="2700000" algn="tl">
                    <a:srgbClr val="000000">
                      <a:alpha val="43137"/>
                    </a:srgbClr>
                  </a:outerShdw>
                </a:effectLst>
              </a:rPr>
              <a:t>ειδικούς ερευνητές </a:t>
            </a:r>
            <a:r>
              <a:rPr lang="el-GR" sz="2000" dirty="0"/>
              <a:t>της Εξ Αποστάσεως Εκπαίδευσης, </a:t>
            </a:r>
          </a:p>
          <a:p>
            <a:pPr marL="914400" lvl="1" indent="-457200">
              <a:lnSpc>
                <a:spcPct val="150000"/>
              </a:lnSpc>
              <a:buFont typeface="Arial" panose="020B0604020202020204" pitchFamily="34" charset="0"/>
              <a:buChar char="•"/>
            </a:pPr>
            <a:r>
              <a:rPr lang="el-GR" sz="2000" b="1" dirty="0">
                <a:solidFill>
                  <a:schemeClr val="accent2">
                    <a:lumMod val="50000"/>
                  </a:schemeClr>
                </a:solidFill>
                <a:effectLst>
                  <a:outerShdw blurRad="38100" dist="38100" dir="2700000" algn="tl">
                    <a:srgbClr val="000000">
                      <a:alpha val="43137"/>
                    </a:srgbClr>
                  </a:outerShdw>
                </a:effectLst>
              </a:rPr>
              <a:t>εκπαιδευτικούς φιλολόγους </a:t>
            </a:r>
            <a:r>
              <a:rPr lang="el-GR" sz="2000" dirty="0"/>
              <a:t>της Δευτεροβάθμιας Εκπαίδευσης και </a:t>
            </a:r>
          </a:p>
          <a:p>
            <a:pPr marL="914400" lvl="1" indent="-457200">
              <a:lnSpc>
                <a:spcPct val="150000"/>
              </a:lnSpc>
              <a:buFont typeface="Arial" panose="020B0604020202020204" pitchFamily="34" charset="0"/>
              <a:buChar char="•"/>
            </a:pPr>
            <a:r>
              <a:rPr lang="el-GR" sz="2000" b="1" dirty="0">
                <a:solidFill>
                  <a:schemeClr val="accent2">
                    <a:lumMod val="50000"/>
                  </a:schemeClr>
                </a:solidFill>
                <a:effectLst>
                  <a:outerShdw blurRad="38100" dist="38100" dir="2700000" algn="tl">
                    <a:srgbClr val="000000">
                      <a:alpha val="43137"/>
                    </a:srgbClr>
                  </a:outerShdw>
                </a:effectLst>
              </a:rPr>
              <a:t>μαθητές</a:t>
            </a:r>
            <a:r>
              <a:rPr lang="el-GR" sz="2000" dirty="0"/>
              <a:t> της Β’ τάξης Λυκείου.</a:t>
            </a:r>
          </a:p>
        </p:txBody>
      </p:sp>
      <p:sp>
        <p:nvSpPr>
          <p:cNvPr id="6" name="TextBox 5">
            <a:extLst>
              <a:ext uri="{FF2B5EF4-FFF2-40B4-BE49-F238E27FC236}">
                <a16:creationId xmlns:a16="http://schemas.microsoft.com/office/drawing/2014/main" id="{431A4603-B7B1-C9BA-2D36-EE4241DA6BAD}"/>
              </a:ext>
            </a:extLst>
          </p:cNvPr>
          <p:cNvSpPr txBox="1"/>
          <p:nvPr/>
        </p:nvSpPr>
        <p:spPr>
          <a:xfrm>
            <a:off x="827584" y="4437955"/>
            <a:ext cx="7925598" cy="1894749"/>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l-GR" sz="1600" dirty="0"/>
              <a:t>Κατά πόσο το Εκπαιδευτικό Υλικό ακολουθεί τις </a:t>
            </a:r>
            <a:r>
              <a:rPr lang="el-GR" sz="1600" b="1" dirty="0">
                <a:solidFill>
                  <a:schemeClr val="accent2">
                    <a:lumMod val="50000"/>
                  </a:schemeClr>
                </a:solidFill>
                <a:effectLst>
                  <a:outerShdw blurRad="38100" dist="38100" dir="2700000" algn="tl">
                    <a:srgbClr val="000000">
                      <a:alpha val="43137"/>
                    </a:srgbClr>
                  </a:outerShdw>
                </a:effectLst>
              </a:rPr>
              <a:t>αρχές</a:t>
            </a:r>
            <a:r>
              <a:rPr lang="el-GR" sz="1600" dirty="0"/>
              <a:t> και τη μ</a:t>
            </a:r>
            <a:r>
              <a:rPr lang="el-GR" sz="1600" b="1" dirty="0">
                <a:solidFill>
                  <a:schemeClr val="accent2">
                    <a:lumMod val="50000"/>
                  </a:schemeClr>
                </a:solidFill>
                <a:effectLst>
                  <a:outerShdw blurRad="38100" dist="38100" dir="2700000" algn="tl">
                    <a:srgbClr val="000000">
                      <a:alpha val="43137"/>
                    </a:srgbClr>
                  </a:outerShdw>
                </a:effectLst>
              </a:rPr>
              <a:t>εθοδολογία</a:t>
            </a:r>
            <a:r>
              <a:rPr lang="el-GR" sz="1600" dirty="0"/>
              <a:t> της </a:t>
            </a:r>
            <a:r>
              <a:rPr lang="el-GR" sz="1600" b="1" dirty="0">
                <a:solidFill>
                  <a:schemeClr val="accent2">
                    <a:lumMod val="50000"/>
                  </a:schemeClr>
                </a:solidFill>
                <a:effectLst>
                  <a:outerShdw blurRad="38100" dist="38100" dir="2700000" algn="tl">
                    <a:srgbClr val="000000">
                      <a:alpha val="43137"/>
                    </a:srgbClr>
                  </a:outerShdw>
                </a:effectLst>
              </a:rPr>
              <a:t>ΕξΑΕ</a:t>
            </a:r>
            <a:r>
              <a:rPr lang="el-GR" sz="1600" dirty="0"/>
              <a:t>, </a:t>
            </a:r>
          </a:p>
          <a:p>
            <a:pPr marL="285750" indent="-285750">
              <a:lnSpc>
                <a:spcPct val="150000"/>
              </a:lnSpc>
              <a:buFont typeface="Arial" panose="020B0604020202020204" pitchFamily="34" charset="0"/>
              <a:buChar char="•"/>
            </a:pPr>
            <a:r>
              <a:rPr lang="el-GR" sz="1600" dirty="0"/>
              <a:t>Αν δημιουργήθηκε με βάση τις </a:t>
            </a:r>
            <a:r>
              <a:rPr lang="el-GR" sz="1600" b="1" dirty="0">
                <a:solidFill>
                  <a:schemeClr val="accent2">
                    <a:lumMod val="50000"/>
                  </a:schemeClr>
                </a:solidFill>
                <a:effectLst>
                  <a:outerShdw blurRad="38100" dist="38100" dir="2700000" algn="tl">
                    <a:srgbClr val="000000">
                      <a:alpha val="43137"/>
                    </a:srgbClr>
                  </a:outerShdw>
                </a:effectLst>
              </a:rPr>
              <a:t>αρχές</a:t>
            </a:r>
            <a:r>
              <a:rPr lang="el-GR" sz="1600" dirty="0"/>
              <a:t> της </a:t>
            </a:r>
            <a:r>
              <a:rPr lang="el-GR" sz="1600" b="1" dirty="0">
                <a:solidFill>
                  <a:schemeClr val="accent2">
                    <a:lumMod val="50000"/>
                  </a:schemeClr>
                </a:solidFill>
                <a:effectLst>
                  <a:outerShdw blurRad="38100" dist="38100" dir="2700000" algn="tl">
                    <a:srgbClr val="000000">
                      <a:alpha val="43137"/>
                    </a:srgbClr>
                  </a:outerShdw>
                </a:effectLst>
              </a:rPr>
              <a:t>Πολυμεσικής Μάθησης </a:t>
            </a:r>
            <a:r>
              <a:rPr lang="el-GR" sz="1600" dirty="0"/>
              <a:t>και </a:t>
            </a:r>
          </a:p>
          <a:p>
            <a:pPr marL="285750" indent="-285750">
              <a:lnSpc>
                <a:spcPct val="150000"/>
              </a:lnSpc>
              <a:buFont typeface="Arial" panose="020B0604020202020204" pitchFamily="34" charset="0"/>
              <a:buChar char="•"/>
            </a:pPr>
            <a:r>
              <a:rPr lang="el-GR" sz="1600" dirty="0"/>
              <a:t>Η </a:t>
            </a:r>
            <a:r>
              <a:rPr lang="el-GR" sz="1600" b="1" dirty="0">
                <a:solidFill>
                  <a:schemeClr val="accent2">
                    <a:lumMod val="50000"/>
                  </a:schemeClr>
                </a:solidFill>
                <a:effectLst>
                  <a:outerShdw blurRad="38100" dist="38100" dir="2700000" algn="tl">
                    <a:srgbClr val="000000">
                      <a:alpha val="43137"/>
                    </a:srgbClr>
                  </a:outerShdw>
                </a:effectLst>
              </a:rPr>
              <a:t>αποτύπωση</a:t>
            </a:r>
            <a:r>
              <a:rPr lang="el-GR" sz="1600" dirty="0"/>
              <a:t> των </a:t>
            </a:r>
            <a:r>
              <a:rPr lang="el-GR" sz="1600" b="1" dirty="0">
                <a:solidFill>
                  <a:schemeClr val="accent2">
                    <a:lumMod val="50000"/>
                  </a:schemeClr>
                </a:solidFill>
                <a:effectLst>
                  <a:outerShdw blurRad="38100" dist="38100" dir="2700000" algn="tl">
                    <a:srgbClr val="000000">
                      <a:alpha val="43137"/>
                    </a:srgbClr>
                  </a:outerShdw>
                </a:effectLst>
              </a:rPr>
              <a:t>απόψεων</a:t>
            </a:r>
            <a:r>
              <a:rPr lang="el-GR" sz="1600" dirty="0"/>
              <a:t> εκπαιδευτικών και μαθητών για το Εκπαιδευτικό Υλικό σχετικά με τον </a:t>
            </a:r>
            <a:r>
              <a:rPr lang="el-GR" sz="1600" b="1" dirty="0">
                <a:solidFill>
                  <a:schemeClr val="accent2">
                    <a:lumMod val="50000"/>
                  </a:schemeClr>
                </a:solidFill>
                <a:effectLst>
                  <a:outerShdw blurRad="38100" dist="38100" dir="2700000" algn="tl">
                    <a:srgbClr val="000000">
                      <a:alpha val="43137"/>
                    </a:srgbClr>
                  </a:outerShdw>
                </a:effectLst>
              </a:rPr>
              <a:t>σχεδιασμό</a:t>
            </a:r>
            <a:r>
              <a:rPr lang="el-GR" sz="1600" dirty="0"/>
              <a:t> του (παρουσίαση, ευχρηστία, επάρκεια, εκπαιδευτικοί στόχοι) και τον </a:t>
            </a:r>
            <a:r>
              <a:rPr lang="el-GR" sz="1600" b="1" dirty="0">
                <a:solidFill>
                  <a:schemeClr val="accent2">
                    <a:lumMod val="50000"/>
                  </a:schemeClr>
                </a:solidFill>
                <a:effectLst>
                  <a:outerShdw blurRad="38100" dist="38100" dir="2700000" algn="tl">
                    <a:srgbClr val="000000">
                      <a:alpha val="43137"/>
                    </a:srgbClr>
                  </a:outerShdw>
                </a:effectLst>
              </a:rPr>
              <a:t>νέο τρόπο διδασκαλίας</a:t>
            </a:r>
            <a:r>
              <a:rPr lang="el-GR" sz="1600" dirty="0"/>
              <a:t>. </a:t>
            </a:r>
          </a:p>
        </p:txBody>
      </p:sp>
      <p:sp>
        <p:nvSpPr>
          <p:cNvPr id="8" name="TextBox 7">
            <a:extLst>
              <a:ext uri="{FF2B5EF4-FFF2-40B4-BE49-F238E27FC236}">
                <a16:creationId xmlns:a16="http://schemas.microsoft.com/office/drawing/2014/main" id="{C43697BD-EEB4-47A5-9B2A-C7F4D10A5095}"/>
              </a:ext>
            </a:extLst>
          </p:cNvPr>
          <p:cNvSpPr txBox="1"/>
          <p:nvPr/>
        </p:nvSpPr>
        <p:spPr>
          <a:xfrm>
            <a:off x="1120334" y="3914735"/>
            <a:ext cx="4572000" cy="523220"/>
          </a:xfrm>
          <a:prstGeom prst="rect">
            <a:avLst/>
          </a:prstGeom>
          <a:noFill/>
        </p:spPr>
        <p:txBody>
          <a:bodyPr wrap="square">
            <a:spAutoFit/>
          </a:bodyPr>
          <a:lstStyle/>
          <a:p>
            <a:r>
              <a:rPr lang="el-GR" sz="2800" b="1" dirty="0">
                <a:ea typeface="+mj-ea"/>
                <a:cs typeface="Times New Roman" panose="02020603050405020304" pitchFamily="18" charset="0"/>
              </a:rPr>
              <a:t>Επιμέρους στόχοι </a:t>
            </a:r>
          </a:p>
        </p:txBody>
      </p:sp>
      <p:sp>
        <p:nvSpPr>
          <p:cNvPr id="9" name="Θέση αριθμού διαφάνειας 8">
            <a:extLst>
              <a:ext uri="{FF2B5EF4-FFF2-40B4-BE49-F238E27FC236}">
                <a16:creationId xmlns:a16="http://schemas.microsoft.com/office/drawing/2014/main" id="{7F159CED-CED6-16F6-1615-CA6924584D61}"/>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6726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9AEDC07A-FD4B-5F71-F2D7-091BDF53BC40}"/>
              </a:ext>
            </a:extLst>
          </p:cNvPr>
          <p:cNvSpPr>
            <a:spLocks noGrp="1"/>
          </p:cNvSpPr>
          <p:nvPr>
            <p:ph idx="1"/>
          </p:nvPr>
        </p:nvSpPr>
        <p:spPr>
          <a:xfrm>
            <a:off x="648965" y="1340768"/>
            <a:ext cx="7886700" cy="4351338"/>
          </a:xfrm>
        </p:spPr>
        <p:txBody>
          <a:bodyPr>
            <a:noAutofit/>
          </a:bodyPr>
          <a:lstStyle/>
          <a:p>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Ζητήματα εγκυρότητας και αξιοπιστίας</a:t>
            </a:r>
          </a:p>
          <a:p>
            <a:pPr lvl="1"/>
            <a:r>
              <a:rPr lang="el-GR" sz="1800" dirty="0">
                <a:latin typeface="Times New Roman" panose="02020603050405020304" pitchFamily="18" charset="0"/>
                <a:cs typeface="Times New Roman" panose="02020603050405020304" pitchFamily="18" charset="0"/>
              </a:rPr>
              <a:t>μέσω της </a:t>
            </a:r>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αξιοπιστίας μεταξύ διαφορετικών αξιολογητών </a:t>
            </a:r>
            <a:r>
              <a:rPr lang="el-GR" sz="1800" dirty="0">
                <a:latin typeface="Times New Roman" panose="02020603050405020304" pitchFamily="18" charset="0"/>
                <a:cs typeface="Times New Roman" panose="02020603050405020304" pitchFamily="18" charset="0"/>
              </a:rPr>
              <a:t>(ίδια ερμηνεία στο ίδιο φαινόμενο από διαφορετικό παρατηρητή) (</a:t>
            </a:r>
            <a:r>
              <a:rPr lang="it-IT" sz="1800" dirty="0">
                <a:latin typeface="Times New Roman" panose="02020603050405020304" pitchFamily="18" charset="0"/>
                <a:cs typeface="Times New Roman" panose="02020603050405020304" pitchFamily="18" charset="0"/>
              </a:rPr>
              <a:t>Denzin και Lincoln</a:t>
            </a:r>
            <a:r>
              <a:rPr lang="el-GR" sz="1800" dirty="0">
                <a:latin typeface="Times New Roman" panose="02020603050405020304" pitchFamily="18" charset="0"/>
                <a:cs typeface="Times New Roman" panose="02020603050405020304" pitchFamily="18" charset="0"/>
              </a:rPr>
              <a:t>,</a:t>
            </a:r>
            <a:r>
              <a:rPr lang="it-IT" sz="1800" dirty="0">
                <a:latin typeface="Times New Roman" panose="02020603050405020304" pitchFamily="18" charset="0"/>
                <a:cs typeface="Times New Roman" panose="02020603050405020304" pitchFamily="18" charset="0"/>
              </a:rPr>
              <a:t> 1994, όπ. αναφ. στους Cohen, Manion, &amp; Morrison, 2008) </a:t>
            </a:r>
            <a:endParaRPr lang="el-GR" sz="1800" dirty="0">
              <a:latin typeface="Times New Roman" panose="02020603050405020304" pitchFamily="18" charset="0"/>
              <a:cs typeface="Times New Roman" panose="02020603050405020304" pitchFamily="18" charset="0"/>
            </a:endParaRPr>
          </a:p>
          <a:p>
            <a:pPr lvl="1"/>
            <a:r>
              <a:rPr lang="el-GR" sz="1800" dirty="0">
                <a:latin typeface="Times New Roman" panose="02020603050405020304" pitchFamily="18" charset="0"/>
                <a:cs typeface="Times New Roman" panose="02020603050405020304" pitchFamily="18" charset="0"/>
              </a:rPr>
              <a:t>η εγκυρότητα σε ποιοτικού τύπου δεδομένα εξασφαλίζεται από την ειλικρίνεια, το βάθος, τον πλούτο και το περιεχόμενο των δεδομένων, τους συμμετέχοντες, την έκταση της τριγωνοποίησης, την ανιδιοτέλεια του ερευνητή </a:t>
            </a: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Cohen</a:t>
            </a: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Manion</a:t>
            </a: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&amp;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Morrison</a:t>
            </a:r>
            <a:r>
              <a:rPr lang="el-GR" sz="1800" dirty="0">
                <a:effectLst/>
                <a:latin typeface="Times New Roman" panose="02020603050405020304" pitchFamily="18" charset="0"/>
                <a:ea typeface="Times New Roman" panose="02020603050405020304" pitchFamily="18" charset="0"/>
                <a:cs typeface="Times New Roman" panose="02020603050405020304" pitchFamily="18" charset="0"/>
              </a:rPr>
              <a:t> 2008)</a:t>
            </a:r>
          </a:p>
          <a:p>
            <a:pPr lvl="1"/>
            <a:r>
              <a:rPr lang="el-GR" sz="1800" dirty="0">
                <a:latin typeface="Times New Roman" panose="02020603050405020304" pitchFamily="18" charset="0"/>
                <a:cs typeface="Times New Roman" panose="02020603050405020304" pitchFamily="18" charset="0"/>
              </a:rPr>
              <a:t>η έννοια της </a:t>
            </a:r>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«αυθεντικότητας» </a:t>
            </a:r>
            <a:r>
              <a:rPr lang="el-GR" sz="1800" dirty="0">
                <a:latin typeface="Times New Roman" panose="02020603050405020304" pitchFamily="18" charset="0"/>
                <a:cs typeface="Times New Roman" panose="02020603050405020304" pitchFamily="18" charset="0"/>
              </a:rPr>
              <a:t>(Guba &amp; Lincoln, 1989, οπ. αναφ. στους Cohen, Manion, &amp; Morrison, 2008) και της </a:t>
            </a:r>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«κατανόησης» </a:t>
            </a:r>
            <a:r>
              <a:rPr lang="el-GR" sz="1800" dirty="0">
                <a:latin typeface="Times New Roman" panose="02020603050405020304" pitchFamily="18" charset="0"/>
                <a:cs typeface="Times New Roman" panose="02020603050405020304" pitchFamily="18" charset="0"/>
              </a:rPr>
              <a:t>(Maxwell, 1992). Περιορισμοί της υποκειμενικότητας της πραγματικότητας </a:t>
            </a:r>
            <a:r>
              <a:rPr lang="el-GR" sz="1800" dirty="0">
                <a:latin typeface="Times New Roman" panose="02020603050405020304" pitchFamily="18" charset="0"/>
                <a:cs typeface="Times New Roman" panose="02020603050405020304" pitchFamily="18" charset="0"/>
                <a:sym typeface="Wingdings" panose="05000000000000000000" pitchFamily="2" charset="2"/>
              </a:rPr>
              <a:t> </a:t>
            </a:r>
            <a:r>
              <a:rPr lang="el-GR" sz="1800" dirty="0">
                <a:latin typeface="Times New Roman" panose="02020603050405020304" pitchFamily="18" charset="0"/>
                <a:cs typeface="Times New Roman" panose="02020603050405020304" pitchFamily="18" charset="0"/>
              </a:rPr>
              <a:t>οι απόψεις των άλλων ανθρώπων είναι το ίδιο έγκυρες με αυτές των ερευνητών·</a:t>
            </a:r>
          </a:p>
        </p:txBody>
      </p:sp>
      <p:sp>
        <p:nvSpPr>
          <p:cNvPr id="3" name="Θέση αριθμού διαφάνειας 2">
            <a:extLst>
              <a:ext uri="{FF2B5EF4-FFF2-40B4-BE49-F238E27FC236}">
                <a16:creationId xmlns:a16="http://schemas.microsoft.com/office/drawing/2014/main" id="{95FCC161-EC65-C197-DE3C-A7D666AABFF4}"/>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6. Μεθοδολογία (3</a:t>
            </a:r>
            <a:r>
              <a:rPr lang="en-GB" sz="3600" dirty="0">
                <a:latin typeface="Times New Roman" panose="02020603050405020304" pitchFamily="18" charset="0"/>
                <a:cs typeface="Times New Roman" panose="02020603050405020304" pitchFamily="18" charset="0"/>
              </a:rPr>
              <a:t>/</a:t>
            </a:r>
            <a:r>
              <a:rPr lang="el-GR" sz="3600" dirty="0">
                <a:latin typeface="Times New Roman" panose="02020603050405020304" pitchFamily="18" charset="0"/>
                <a:cs typeface="Times New Roman" panose="02020603050405020304" pitchFamily="18" charset="0"/>
              </a:rPr>
              <a:t>4)</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4365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9AEDC07A-FD4B-5F71-F2D7-091BDF53BC40}"/>
              </a:ext>
            </a:extLst>
          </p:cNvPr>
          <p:cNvSpPr>
            <a:spLocks noGrp="1"/>
          </p:cNvSpPr>
          <p:nvPr>
            <p:ph idx="1"/>
          </p:nvPr>
        </p:nvSpPr>
        <p:spPr>
          <a:xfrm>
            <a:off x="628650" y="1628800"/>
            <a:ext cx="7886700" cy="4351338"/>
          </a:xfrm>
        </p:spPr>
        <p:txBody>
          <a:bodyPr>
            <a:noAutofit/>
          </a:bodyPr>
          <a:lstStyle/>
          <a:p>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Ζητήματα εγκυρότητας και αξιοπιστίας</a:t>
            </a:r>
          </a:p>
          <a:p>
            <a:pPr lvl="1"/>
            <a:r>
              <a:rPr lang="el-GR" sz="1800" dirty="0">
                <a:latin typeface="Times New Roman" panose="02020603050405020304" pitchFamily="18" charset="0"/>
                <a:cs typeface="Times New Roman" panose="02020603050405020304" pitchFamily="18" charset="0"/>
              </a:rPr>
              <a:t>η έννοια της </a:t>
            </a:r>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«βασιμότητας» </a:t>
            </a:r>
            <a:r>
              <a:rPr lang="el-GR" sz="1800" dirty="0">
                <a:latin typeface="Times New Roman" panose="02020603050405020304" pitchFamily="18" charset="0"/>
                <a:cs typeface="Times New Roman" panose="02020603050405020304" pitchFamily="18" charset="0"/>
              </a:rPr>
              <a:t>και της </a:t>
            </a:r>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«επιβεβαιωσιμότητας» </a:t>
            </a:r>
            <a:r>
              <a:rPr lang="el-GR" sz="1800" dirty="0">
                <a:latin typeface="Times New Roman" panose="02020603050405020304" pitchFamily="18" charset="0"/>
                <a:cs typeface="Times New Roman" panose="02020603050405020304" pitchFamily="18" charset="0"/>
              </a:rPr>
              <a:t>(Mulholland &amp; Wallace, 2003) </a:t>
            </a:r>
            <a:r>
              <a:rPr lang="el-GR" sz="1800" dirty="0">
                <a:latin typeface="Times New Roman" panose="02020603050405020304" pitchFamily="18" charset="0"/>
                <a:cs typeface="Times New Roman" panose="02020603050405020304" pitchFamily="18" charset="0"/>
                <a:sym typeface="Wingdings" panose="05000000000000000000" pitchFamily="2" charset="2"/>
              </a:rPr>
              <a:t> </a:t>
            </a:r>
            <a:r>
              <a:rPr lang="el-GR" sz="1800" dirty="0">
                <a:latin typeface="Times New Roman" panose="02020603050405020304" pitchFamily="18" charset="0"/>
                <a:cs typeface="Times New Roman" panose="02020603050405020304" pitchFamily="18" charset="0"/>
              </a:rPr>
              <a:t>η ειλικρινής και αναλυτική περιγραφή της ερευνητικής διαδικασίας και των δεδομένων και ο βαθμός πειστικότητας για τις ερμηνείες του ερευνητή που βασίζονται σε ένα συγκεκριμένο συγκείμενο χωρίς αυτές να είναι αποκυήματα φαντασίας </a:t>
            </a:r>
            <a:r>
              <a:rPr lang="el-GR" sz="1800" dirty="0">
                <a:latin typeface="Times New Roman" panose="02020603050405020304" pitchFamily="18" charset="0"/>
                <a:cs typeface="Times New Roman" panose="02020603050405020304" pitchFamily="18" charset="0"/>
                <a:sym typeface="Wingdings" panose="05000000000000000000" pitchFamily="2" charset="2"/>
              </a:rPr>
              <a:t> </a:t>
            </a:r>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μεταφερσιμότητα/γενικευσιμότητα </a:t>
            </a:r>
            <a:r>
              <a:rPr lang="el-GR" sz="1800" dirty="0">
                <a:latin typeface="Times New Roman" panose="02020603050405020304" pitchFamily="18" charset="0"/>
                <a:cs typeface="Times New Roman" panose="02020603050405020304" pitchFamily="18" charset="0"/>
              </a:rPr>
              <a:t>στα αποτελέσματα της έρευνας όταν αντίστοιχα εξασφαλίζεται υψηλή βασιμότητα, επιβεβαιωσιμότητα και τριγωνοποίηση (Guba &amp; Lincoln, 1994)</a:t>
            </a:r>
          </a:p>
          <a:p>
            <a:pPr lvl="1"/>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Μέθοδος τριγωνοποίησης</a:t>
            </a:r>
            <a:r>
              <a:rPr lang="el-GR" sz="1800" dirty="0">
                <a:latin typeface="Times New Roman" panose="02020603050405020304" pitchFamily="18" charset="0"/>
                <a:cs typeface="Times New Roman" panose="02020603050405020304" pitchFamily="18" charset="0"/>
              </a:rPr>
              <a:t> η εξαγωγή δεδομένων από ερωτηματολόγια (με ερωτήσεις ανοιχτού τύπου) σε τρεις διαφορετικές ομάδες αξιολογητών (ομότιμοι ειδικοί της ΕξΑΕ, εκπαιδευτικοί και μαθητές).</a:t>
            </a:r>
          </a:p>
        </p:txBody>
      </p:sp>
      <p:sp>
        <p:nvSpPr>
          <p:cNvPr id="3" name="Θέση αριθμού διαφάνειας 2">
            <a:extLst>
              <a:ext uri="{FF2B5EF4-FFF2-40B4-BE49-F238E27FC236}">
                <a16:creationId xmlns:a16="http://schemas.microsoft.com/office/drawing/2014/main" id="{95FCC161-EC65-C197-DE3C-A7D666AABFF4}"/>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6. Μεθοδολογία (4</a:t>
            </a:r>
            <a:r>
              <a:rPr lang="en-GB" sz="3600" dirty="0">
                <a:latin typeface="Times New Roman" panose="02020603050405020304" pitchFamily="18" charset="0"/>
                <a:cs typeface="Times New Roman" panose="02020603050405020304" pitchFamily="18" charset="0"/>
              </a:rPr>
              <a:t>/</a:t>
            </a:r>
            <a:r>
              <a:rPr lang="el-GR" sz="3600" dirty="0">
                <a:latin typeface="Times New Roman" panose="02020603050405020304" pitchFamily="18" charset="0"/>
                <a:cs typeface="Times New Roman" panose="02020603050405020304" pitchFamily="18" charset="0"/>
              </a:rPr>
              <a:t>4)</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95663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a:extLst>
              <a:ext uri="{FF2B5EF4-FFF2-40B4-BE49-F238E27FC236}">
                <a16:creationId xmlns:a16="http://schemas.microsoft.com/office/drawing/2014/main" id="{9C7FD0E0-5934-0E0B-505E-6732E3F0B310}"/>
              </a:ext>
            </a:extLst>
          </p:cNvPr>
          <p:cNvSpPr>
            <a:spLocks noGrp="1"/>
          </p:cNvSpPr>
          <p:nvPr>
            <p:ph idx="1"/>
          </p:nvPr>
        </p:nvSpPr>
        <p:spPr>
          <a:xfrm>
            <a:off x="755576" y="1710148"/>
            <a:ext cx="7886700" cy="4864074"/>
          </a:xfrm>
        </p:spPr>
        <p:txBody>
          <a:bodyPr>
            <a:normAutofit lnSpcReduction="10000"/>
          </a:bodyPr>
          <a:lstStyle/>
          <a:p>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1ος Ερευνητικός άξονας: Επιστημονική συνοχή / τεκμηρίωση</a:t>
            </a:r>
          </a:p>
          <a:p>
            <a:pPr lvl="1"/>
            <a:r>
              <a:rPr lang="el-GR" sz="1600" dirty="0">
                <a:latin typeface="Times New Roman" panose="02020603050405020304" pitchFamily="18" charset="0"/>
                <a:cs typeface="Times New Roman" panose="02020603050405020304" pitchFamily="18" charset="0"/>
              </a:rPr>
              <a:t>Το ΕΥ διέπεται από επιστημονική συνοχή και τεκμηρίωση (βιβλιογραφία, ποικίλες πηγές, υλικό για εμβάθυνση).</a:t>
            </a:r>
          </a:p>
          <a:p>
            <a:r>
              <a:rPr lang="el-GR" sz="18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2ος Ερευνητικός άξονας: Απλή-κατανοητή παρουσίαση γνωστικού αντικειμένου </a:t>
            </a:r>
          </a:p>
          <a:p>
            <a:pPr lvl="1"/>
            <a:r>
              <a:rPr lang="el-GR" sz="1600" dirty="0">
                <a:latin typeface="Times New Roman" panose="02020603050405020304" pitchFamily="18" charset="0"/>
                <a:cs typeface="Times New Roman" panose="02020603050405020304" pitchFamily="18" charset="0"/>
              </a:rPr>
              <a:t>Παρουσίαση απλή και κατανοητή με φιλικό ύφος, απλή καθομιλουμένη γλώσσα με χρήση προσωπικού τόνου και χρήση των avatar. Σωστή δόμηση ενοτήτων και υποενοτήτων. Συνδυασμός εικόνας, κειμένου και βίντεο με διαδραστικά στοιχεία. Ελκυστική απόδοση με κατάλληλες χρωματικές αποδόσεις. </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3ος Ερευνητικός άξονας: Ευχρηστία </a:t>
            </a:r>
          </a:p>
          <a:p>
            <a:pPr lvl="1"/>
            <a:r>
              <a:rPr lang="el-GR" sz="1600" dirty="0">
                <a:latin typeface="Times New Roman" panose="02020603050405020304" pitchFamily="18" charset="0"/>
                <a:cs typeface="Times New Roman" panose="02020603050405020304" pitchFamily="18" charset="0"/>
              </a:rPr>
              <a:t>Εύχρηστο ΕΥ με κατανοητά και αναγνωρίσιμα κουμπιά πλοήγησης και εικονίδια. Εύκολο στην πλοήγηση με λειτουργικούς υπερσυνδέσμους.</a:t>
            </a:r>
          </a:p>
        </p:txBody>
      </p:sp>
      <p:sp>
        <p:nvSpPr>
          <p:cNvPr id="3" name="Θέση αριθμού διαφάνειας 2">
            <a:extLst>
              <a:ext uri="{FF2B5EF4-FFF2-40B4-BE49-F238E27FC236}">
                <a16:creationId xmlns:a16="http://schemas.microsoft.com/office/drawing/2014/main" id="{AFEE9847-F786-0148-4652-86709AD091C2}"/>
              </a:ext>
            </a:extLst>
          </p:cNvPr>
          <p:cNvSpPr>
            <a:spLocks noGrp="1"/>
          </p:cNvSpPr>
          <p:nvPr>
            <p:ph type="sldNum" sz="quarter" idx="12"/>
          </p:nvPr>
        </p:nvSpPr>
        <p:spPr/>
        <p:txBody>
          <a:bodyPr/>
          <a:lstStyle/>
          <a:p>
            <a:fld id="{D57F1E4F-1CFF-5643-939E-217C01CDF565}" type="slidenum">
              <a:rPr lang="en-US" smtClean="0"/>
              <a:pPr/>
              <a:t>22</a:t>
            </a:fld>
            <a:endParaRPr lang="en-US" dirty="0"/>
          </a:p>
        </p:txBody>
      </p:sp>
      <p:sp>
        <p:nvSpPr>
          <p:cNvPr id="2" name="Τίτλος 1"/>
          <p:cNvSpPr>
            <a:spLocks noGrp="1"/>
          </p:cNvSpPr>
          <p:nvPr>
            <p:ph type="title"/>
          </p:nvPr>
        </p:nvSpPr>
        <p:spPr>
          <a:xfrm>
            <a:off x="1143000" y="365127"/>
            <a:ext cx="8001000" cy="1075390"/>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  (1/10)</a:t>
            </a:r>
            <a:endParaRPr lang="el-GR" sz="3600" b="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8597E2F-6E9E-261F-E805-2B9E5F29E3C3}"/>
              </a:ext>
            </a:extLst>
          </p:cNvPr>
          <p:cNvSpPr txBox="1"/>
          <p:nvPr/>
        </p:nvSpPr>
        <p:spPr>
          <a:xfrm>
            <a:off x="964465" y="1258822"/>
            <a:ext cx="5470205" cy="46166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l-GR" dirty="0">
                <a:latin typeface="Times New Roman" panose="02020603050405020304" pitchFamily="18" charset="0"/>
                <a:cs typeface="Times New Roman" panose="02020603050405020304" pitchFamily="18" charset="0"/>
              </a:rPr>
              <a:t>Αποτίμηση από ομότιμους της ΕξΑΕ</a:t>
            </a:r>
          </a:p>
        </p:txBody>
      </p:sp>
    </p:spTree>
    <p:extLst>
      <p:ext uri="{BB962C8B-B14F-4D97-AF65-F5344CB8AC3E}">
        <p14:creationId xmlns:p14="http://schemas.microsoft.com/office/powerpoint/2010/main" val="3835095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25216" y="370406"/>
            <a:ext cx="8018784" cy="576064"/>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  (2/10)</a:t>
            </a:r>
            <a:endParaRPr lang="el-GR" sz="3600" b="1"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AFEE9847-F786-0148-4652-86709AD091C2}"/>
              </a:ext>
            </a:extLst>
          </p:cNvPr>
          <p:cNvSpPr>
            <a:spLocks noGrp="1"/>
          </p:cNvSpPr>
          <p:nvPr>
            <p:ph type="sldNum" sz="quarter" idx="12"/>
          </p:nvPr>
        </p:nvSpPr>
        <p:spPr/>
        <p:txBody>
          <a:bodyPr/>
          <a:lstStyle/>
          <a:p>
            <a:fld id="{D57F1E4F-1CFF-5643-939E-217C01CDF565}" type="slidenum">
              <a:rPr lang="en-US" smtClean="0"/>
              <a:pPr/>
              <a:t>23</a:t>
            </a:fld>
            <a:endParaRPr lang="en-US" dirty="0"/>
          </a:p>
        </p:txBody>
      </p:sp>
      <p:sp>
        <p:nvSpPr>
          <p:cNvPr id="4" name="Θέση περιεχομένου 5">
            <a:extLst>
              <a:ext uri="{FF2B5EF4-FFF2-40B4-BE49-F238E27FC236}">
                <a16:creationId xmlns:a16="http://schemas.microsoft.com/office/drawing/2014/main" id="{D54BE75B-7B64-B276-3D75-EC5B96B7A2B3}"/>
              </a:ext>
            </a:extLst>
          </p:cNvPr>
          <p:cNvSpPr>
            <a:spLocks noGrp="1"/>
          </p:cNvSpPr>
          <p:nvPr>
            <p:ph idx="1"/>
          </p:nvPr>
        </p:nvSpPr>
        <p:spPr>
          <a:xfrm>
            <a:off x="755576" y="1340768"/>
            <a:ext cx="8280920" cy="5380708"/>
          </a:xfrm>
        </p:spPr>
        <p:txBody>
          <a:bodyPr>
            <a:normAutofit fontScale="92500" lnSpcReduction="20000"/>
          </a:bodyPr>
          <a:lstStyle/>
          <a:p>
            <a:r>
              <a:rPr lang="el-GR" sz="22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4ος Ερευνητικός άξονας: Υποστήριξη – καθοδήγηση στη μελέτη του εκπαιδευόμενου </a:t>
            </a:r>
          </a:p>
          <a:p>
            <a:pPr lvl="1"/>
            <a:r>
              <a:rPr lang="el-GR" sz="1600" dirty="0">
                <a:latin typeface="Times New Roman" panose="02020603050405020304" pitchFamily="18" charset="0"/>
                <a:cs typeface="Times New Roman" panose="02020603050405020304" pitchFamily="18" charset="0"/>
              </a:rPr>
              <a:t>Το ΕΥ καθοδηγεί, περιέχει τους στόχους και επεξηγεί τον τρόπο προσπέλασής του.</a:t>
            </a:r>
          </a:p>
          <a:p>
            <a:r>
              <a:rPr lang="el-GR" sz="22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5ος Ερευνητικός άξονας: Υποστήριξη της αλληλεπίδρασης με τον εκπαιδευόμενο στη μελέτη του </a:t>
            </a:r>
          </a:p>
          <a:p>
            <a:pPr lvl="1"/>
            <a:r>
              <a:rPr lang="el-GR" sz="1200" dirty="0">
                <a:latin typeface="Times New Roman" panose="02020603050405020304" pitchFamily="18" charset="0"/>
                <a:cs typeface="Times New Roman" panose="02020603050405020304" pitchFamily="18" charset="0"/>
              </a:rPr>
              <a:t> </a:t>
            </a:r>
            <a:r>
              <a:rPr lang="el-GR" sz="1600" dirty="0">
                <a:latin typeface="Times New Roman" panose="02020603050405020304" pitchFamily="18" charset="0"/>
                <a:cs typeface="Times New Roman" panose="02020603050405020304" pitchFamily="18" charset="0"/>
              </a:rPr>
              <a:t>Το ΕΥ υποστηρίζει την αλληλεπίδραση του εκπαιδευόμενου στη μελέτη του (διατύπωση προσωπικών απόψεων, ερωτήσεων στο φόρουμ, συναισθηματική εμπλοκή εκπαιδευόμενου, ανταλλαγή, εμπλουτισμός και ενσωμάτωση απόψεων).</a:t>
            </a:r>
          </a:p>
          <a:p>
            <a:r>
              <a:rPr lang="el-GR" sz="20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6ος Ερευνητικός άξονας: Δυνατότητα αναστοχασμού - αυτοαξιολόγησης εκπαιδευόμενου </a:t>
            </a:r>
          </a:p>
          <a:p>
            <a:pPr lvl="1"/>
            <a:r>
              <a:rPr lang="el-GR" sz="1600" dirty="0">
                <a:latin typeface="Times New Roman" panose="02020603050405020304" pitchFamily="18" charset="0"/>
                <a:cs typeface="Times New Roman" panose="02020603050405020304" pitchFamily="18" charset="0"/>
              </a:rPr>
              <a:t>Το ΕΥ διακρίνεται από σαφήνεια στη διατύπωση των στόχων και των προσδοκώμενων αποτελεσμάτων σε επίπεδο γνώσεων, δεξιοτήτων και στάσεων (πρόκληση ενδιαφέροντος, προώθηση και παρακίνηση για γνώσεις, καλλιέργεια δεξιοτήτων, ευαισθητοποίηση, έκφραση προσωπικής γνώμης, αυτοαξιολόγηση).</a:t>
            </a:r>
          </a:p>
        </p:txBody>
      </p:sp>
    </p:spTree>
    <p:extLst>
      <p:ext uri="{BB962C8B-B14F-4D97-AF65-F5344CB8AC3E}">
        <p14:creationId xmlns:p14="http://schemas.microsoft.com/office/powerpoint/2010/main" val="3734419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25216" y="370406"/>
            <a:ext cx="8018784" cy="576064"/>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  (3/10)</a:t>
            </a:r>
            <a:endParaRPr lang="el-GR" sz="3600" b="1"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AFEE9847-F786-0148-4652-86709AD091C2}"/>
              </a:ext>
            </a:extLst>
          </p:cNvPr>
          <p:cNvSpPr>
            <a:spLocks noGrp="1"/>
          </p:cNvSpPr>
          <p:nvPr>
            <p:ph type="sldNum" sz="quarter" idx="12"/>
          </p:nvPr>
        </p:nvSpPr>
        <p:spPr/>
        <p:txBody>
          <a:bodyPr/>
          <a:lstStyle/>
          <a:p>
            <a:fld id="{D57F1E4F-1CFF-5643-939E-217C01CDF565}" type="slidenum">
              <a:rPr lang="en-US" smtClean="0"/>
              <a:pPr/>
              <a:t>24</a:t>
            </a:fld>
            <a:endParaRPr lang="en-US" dirty="0"/>
          </a:p>
        </p:txBody>
      </p:sp>
      <p:sp>
        <p:nvSpPr>
          <p:cNvPr id="4" name="Θέση περιεχομένου 5">
            <a:extLst>
              <a:ext uri="{FF2B5EF4-FFF2-40B4-BE49-F238E27FC236}">
                <a16:creationId xmlns:a16="http://schemas.microsoft.com/office/drawing/2014/main" id="{9CEA1D6C-9FED-EF57-471F-698E60130C1E}"/>
              </a:ext>
            </a:extLst>
          </p:cNvPr>
          <p:cNvSpPr>
            <a:spLocks noGrp="1"/>
          </p:cNvSpPr>
          <p:nvPr>
            <p:ph idx="1"/>
          </p:nvPr>
        </p:nvSpPr>
        <p:spPr>
          <a:xfrm>
            <a:off x="575048" y="1268760"/>
            <a:ext cx="8568952" cy="5452716"/>
          </a:xfrm>
        </p:spPr>
        <p:txBody>
          <a:bodyPr>
            <a:normAutofit fontScale="92500" lnSpcReduction="20000"/>
          </a:bodyPr>
          <a:lstStyle/>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8ος Ερευνητικός άξονας: Εφαρμογή αρχών της Γνωστικής Θεωρίας Πολυμεσικής Μάθησης </a:t>
            </a:r>
          </a:p>
          <a:p>
            <a:pPr lvl="1"/>
            <a:r>
              <a:rPr lang="el-GR" sz="1600" dirty="0">
                <a:latin typeface="Times New Roman" panose="02020603050405020304" pitchFamily="18" charset="0"/>
                <a:cs typeface="Times New Roman" panose="02020603050405020304" pitchFamily="18" charset="0"/>
              </a:rPr>
              <a:t>Το ΕΥ υπακούει στις αρχές της γνωστικής θεωρίας της Πολυμεσικής Μάθησης και ανταποκρίνεται σε ικανοποιητικό βαθμό σχεδόν σε όλες.</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9ος Ερευνητικός άξονας: Δυνατά σημεία Εκπαιδευτικού Υλικού</a:t>
            </a:r>
            <a:r>
              <a:rPr lang="el-GR" sz="1600" dirty="0">
                <a:latin typeface="Times New Roman" panose="02020603050405020304" pitchFamily="18" charset="0"/>
                <a:cs typeface="Times New Roman" panose="02020603050405020304" pitchFamily="18" charset="0"/>
              </a:rPr>
              <a:t> </a:t>
            </a:r>
          </a:p>
          <a:p>
            <a:pPr lvl="1"/>
            <a:r>
              <a:rPr lang="el-GR" sz="1600" dirty="0">
                <a:latin typeface="Times New Roman" panose="02020603050405020304" pitchFamily="18" charset="0"/>
                <a:cs typeface="Times New Roman" panose="02020603050405020304" pitchFamily="18" charset="0"/>
              </a:rPr>
              <a:t>Σφαιρικότητα της γνώσης (δραστηριότητες σύνδεσης ιστορικής γνώσης με σύγχρονη πραγματικότητα) </a:t>
            </a:r>
          </a:p>
          <a:p>
            <a:pPr lvl="1"/>
            <a:r>
              <a:rPr lang="el-GR" sz="1600" dirty="0">
                <a:latin typeface="Times New Roman" panose="02020603050405020304" pitchFamily="18" charset="0"/>
                <a:cs typeface="Times New Roman" panose="02020603050405020304" pitchFamily="18" charset="0"/>
              </a:rPr>
              <a:t>Συνδυαστική παρουσίαση με πολύ καλή χρήση της πολυμεσικής παρουσίασης με χάρτες, γλωσσικά παιχνίδια και βίντεο</a:t>
            </a:r>
          </a:p>
          <a:p>
            <a:pPr lvl="1"/>
            <a:r>
              <a:rPr lang="el-GR" sz="1600" dirty="0">
                <a:latin typeface="Times New Roman" panose="02020603050405020304" pitchFamily="18" charset="0"/>
                <a:cs typeface="Times New Roman" panose="02020603050405020304" pitchFamily="18" charset="0"/>
              </a:rPr>
              <a:t>Πολλές και ποικίλες δραστηριότητες // διαδραστικότητα </a:t>
            </a:r>
          </a:p>
          <a:p>
            <a:pPr lvl="1"/>
            <a:r>
              <a:rPr lang="el-GR" sz="1600" dirty="0">
                <a:latin typeface="Times New Roman" panose="02020603050405020304" pitchFamily="18" charset="0"/>
                <a:cs typeface="Times New Roman" panose="02020603050405020304" pitchFamily="18" charset="0"/>
              </a:rPr>
              <a:t>Χρήση πολλών φιλικών χαρακτήρων (avatar) </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10ος άξονας: Προτάσεις βελτίωσης Εκπαιδευτικού Υλικού</a:t>
            </a:r>
          </a:p>
          <a:p>
            <a:pPr lvl="1"/>
            <a:r>
              <a:rPr lang="el-GR" sz="1600" dirty="0">
                <a:latin typeface="Times New Roman" panose="02020603050405020304" pitchFamily="18" charset="0"/>
                <a:cs typeface="Times New Roman" panose="02020603050405020304" pitchFamily="18" charset="0"/>
              </a:rPr>
              <a:t>Βελτίωση των πλαισίων του κειμένου και της χρωματικής παλέτας </a:t>
            </a:r>
          </a:p>
          <a:p>
            <a:pPr lvl="1"/>
            <a:r>
              <a:rPr lang="el-GR" sz="1600" dirty="0">
                <a:latin typeface="Times New Roman" panose="02020603050405020304" pitchFamily="18" charset="0"/>
                <a:cs typeface="Times New Roman" panose="02020603050405020304" pitchFamily="18" charset="0"/>
              </a:rPr>
              <a:t>Ενσωμάτωση του φόρουμ μέσα στη βασική παρουσίαση και όχι στο περιβάλλον της πλατφόρμας </a:t>
            </a:r>
            <a:r>
              <a:rPr lang="de-DE" sz="1600" dirty="0">
                <a:latin typeface="Times New Roman" panose="02020603050405020304" pitchFamily="18" charset="0"/>
                <a:cs typeface="Times New Roman" panose="02020603050405020304" pitchFamily="18" charset="0"/>
              </a:rPr>
              <a:t>Chamilo</a:t>
            </a:r>
            <a:r>
              <a:rPr lang="el-GR" sz="1600" dirty="0">
                <a:latin typeface="Times New Roman" panose="02020603050405020304" pitchFamily="18" charset="0"/>
                <a:cs typeface="Times New Roman" panose="02020603050405020304" pitchFamily="18" charset="0"/>
              </a:rPr>
              <a:t> </a:t>
            </a:r>
          </a:p>
          <a:p>
            <a:pPr lvl="1"/>
            <a:r>
              <a:rPr lang="el-GR" sz="1600" dirty="0">
                <a:latin typeface="Times New Roman" panose="02020603050405020304" pitchFamily="18" charset="0"/>
                <a:cs typeface="Times New Roman" panose="02020603050405020304" pitchFamily="18" charset="0"/>
              </a:rPr>
              <a:t>Έλεγχος των κουμπιών πλοήγησης σε επίπεδο λειτουργικότητας </a:t>
            </a:r>
          </a:p>
          <a:p>
            <a:pPr lvl="1"/>
            <a:r>
              <a:rPr lang="el-GR" sz="1600" dirty="0">
                <a:latin typeface="Times New Roman" panose="02020603050405020304" pitchFamily="18" charset="0"/>
                <a:cs typeface="Times New Roman" panose="02020603050405020304" pitchFamily="18" charset="0"/>
              </a:rPr>
              <a:t>Εμπλουτισμός και εστίαση του ΕΥ σε θεματικούς άξονες</a:t>
            </a:r>
          </a:p>
        </p:txBody>
      </p:sp>
    </p:spTree>
    <p:extLst>
      <p:ext uri="{BB962C8B-B14F-4D97-AF65-F5344CB8AC3E}">
        <p14:creationId xmlns:p14="http://schemas.microsoft.com/office/powerpoint/2010/main" val="38641608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25216" y="370406"/>
            <a:ext cx="8018784" cy="576064"/>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  (4/10)</a:t>
            </a:r>
            <a:endParaRPr lang="el-GR" sz="3600" b="1"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AFEE9847-F786-0148-4652-86709AD091C2}"/>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
        <p:nvSpPr>
          <p:cNvPr id="6" name="TextBox 5">
            <a:extLst>
              <a:ext uri="{FF2B5EF4-FFF2-40B4-BE49-F238E27FC236}">
                <a16:creationId xmlns:a16="http://schemas.microsoft.com/office/drawing/2014/main" id="{4F7ADE83-D273-5CDE-A4E5-191C68032E21}"/>
              </a:ext>
            </a:extLst>
          </p:cNvPr>
          <p:cNvSpPr txBox="1"/>
          <p:nvPr/>
        </p:nvSpPr>
        <p:spPr>
          <a:xfrm>
            <a:off x="1259632" y="1314960"/>
            <a:ext cx="4126888" cy="46166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l-GR" dirty="0">
                <a:latin typeface="Times New Roman" panose="02020603050405020304" pitchFamily="18" charset="0"/>
                <a:cs typeface="Times New Roman" panose="02020603050405020304" pitchFamily="18" charset="0"/>
              </a:rPr>
              <a:t>Αποτίμηση από εκπαιδευτικούς</a:t>
            </a:r>
          </a:p>
        </p:txBody>
      </p:sp>
      <p:sp>
        <p:nvSpPr>
          <p:cNvPr id="10" name="Θέση περιεχομένου 5">
            <a:extLst>
              <a:ext uri="{FF2B5EF4-FFF2-40B4-BE49-F238E27FC236}">
                <a16:creationId xmlns:a16="http://schemas.microsoft.com/office/drawing/2014/main" id="{2300D433-956D-5A26-CB20-6BE599D04B85}"/>
              </a:ext>
            </a:extLst>
          </p:cNvPr>
          <p:cNvSpPr>
            <a:spLocks noGrp="1"/>
          </p:cNvSpPr>
          <p:nvPr>
            <p:ph idx="1"/>
          </p:nvPr>
        </p:nvSpPr>
        <p:spPr>
          <a:xfrm>
            <a:off x="628650" y="1764643"/>
            <a:ext cx="8280920" cy="5044847"/>
          </a:xfrm>
        </p:spPr>
        <p:txBody>
          <a:bodyPr>
            <a:normAutofit lnSpcReduction="10000"/>
          </a:bodyPr>
          <a:lstStyle/>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1ος Ερευνητικός άξονας: Παρουσίαση Εκπαιδευτικού Υλικού </a:t>
            </a:r>
          </a:p>
          <a:p>
            <a:pPr lvl="1"/>
            <a:r>
              <a:rPr lang="el-GR" sz="1600" dirty="0">
                <a:latin typeface="Times New Roman" panose="02020603050405020304" pitchFamily="18" charset="0"/>
                <a:cs typeface="Times New Roman" panose="02020603050405020304" pitchFamily="18" charset="0"/>
              </a:rPr>
              <a:t>Το ΕΥ άρεσε στους εκπαιδευτικούς (αρκετά εντυπωσιακό, ελκυστικό, εύληπτο και περιεκτικό,  ευχάριστο και διασκεδαστικό, διαδραστικό, όχι βαρετό, με καλή οργάνωση και σαφή δομή του περιεχομένου, εύχρηστο, πλούσιο και αξιόπιστο, ενισχυτικό της ενεργητικής και παιγνιώδους μάθησης).</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2ος Ερευνητικός άξονας: Ευχρηστία – Ευκολία </a:t>
            </a:r>
          </a:p>
          <a:p>
            <a:pPr lvl="1"/>
            <a:r>
              <a:rPr lang="el-GR" sz="1600" dirty="0">
                <a:latin typeface="Times New Roman" panose="02020603050405020304" pitchFamily="18" charset="0"/>
                <a:cs typeface="Times New Roman" panose="02020603050405020304" pitchFamily="18" charset="0"/>
              </a:rPr>
              <a:t>Χρήση του ΕΥ από αρκετά έως εξαιρετικά εύκολη και απλή για κάθε χρήστη.</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3ος Ερευνητικός άξονας: Επάρκεια </a:t>
            </a:r>
          </a:p>
          <a:p>
            <a:pPr lvl="1"/>
            <a:r>
              <a:rPr lang="el-GR" sz="1600" dirty="0">
                <a:latin typeface="Times New Roman" panose="02020603050405020304" pitchFamily="18" charset="0"/>
                <a:cs typeface="Times New Roman" panose="02020603050405020304" pitchFamily="18" charset="0"/>
              </a:rPr>
              <a:t>Επάρκεια και τεκμηρίωση (σφαιρική κάλυψη της ύλης με πλήθος ιστορικών πληροφοριών βασισμένων σε ποικιλία πηγών).</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4ος Ερευνητικός άξονας: Ανταπόκριση στους σκοπούς του Προγράμματος Σπουδών </a:t>
            </a:r>
          </a:p>
          <a:p>
            <a:pPr lvl="1"/>
            <a:r>
              <a:rPr lang="el-GR" sz="1600" dirty="0">
                <a:latin typeface="Times New Roman" panose="02020603050405020304" pitchFamily="18" charset="0"/>
                <a:cs typeface="Times New Roman" panose="02020603050405020304" pitchFamily="18" charset="0"/>
              </a:rPr>
              <a:t>Το ΕΥ εναρμονίζεται «πλήρως», «απόλυτα», «άριστα» στο ΑΠΣ του μαθήματος της Ιστορίας για το Λύκειο.</a:t>
            </a:r>
          </a:p>
          <a:p>
            <a:endParaRPr lang="el-G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9908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25216" y="370406"/>
            <a:ext cx="8018784" cy="576064"/>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  (5/10)</a:t>
            </a:r>
            <a:endParaRPr lang="el-GR" sz="3600" b="1"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AFEE9847-F786-0148-4652-86709AD091C2}"/>
              </a:ext>
            </a:extLst>
          </p:cNvPr>
          <p:cNvSpPr>
            <a:spLocks noGrp="1"/>
          </p:cNvSpPr>
          <p:nvPr>
            <p:ph type="sldNum" sz="quarter" idx="12"/>
          </p:nvPr>
        </p:nvSpPr>
        <p:spPr/>
        <p:txBody>
          <a:bodyPr/>
          <a:lstStyle/>
          <a:p>
            <a:fld id="{D57F1E4F-1CFF-5643-939E-217C01CDF565}" type="slidenum">
              <a:rPr lang="en-US" smtClean="0"/>
              <a:pPr/>
              <a:t>26</a:t>
            </a:fld>
            <a:endParaRPr lang="en-US" dirty="0"/>
          </a:p>
        </p:txBody>
      </p:sp>
      <p:sp>
        <p:nvSpPr>
          <p:cNvPr id="10" name="Θέση περιεχομένου 5">
            <a:extLst>
              <a:ext uri="{FF2B5EF4-FFF2-40B4-BE49-F238E27FC236}">
                <a16:creationId xmlns:a16="http://schemas.microsoft.com/office/drawing/2014/main" id="{2300D433-956D-5A26-CB20-6BE599D04B85}"/>
              </a:ext>
            </a:extLst>
          </p:cNvPr>
          <p:cNvSpPr>
            <a:spLocks noGrp="1"/>
          </p:cNvSpPr>
          <p:nvPr>
            <p:ph idx="1"/>
          </p:nvPr>
        </p:nvSpPr>
        <p:spPr>
          <a:xfrm>
            <a:off x="628650" y="1268761"/>
            <a:ext cx="8280920" cy="5540730"/>
          </a:xfrm>
        </p:spPr>
        <p:txBody>
          <a:bodyPr>
            <a:normAutofit/>
          </a:bodyPr>
          <a:lstStyle/>
          <a:p>
            <a:r>
              <a:rPr lang="el-GR" sz="17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5ος Ερευνητικός άξονας: Αξιοποίηση στην εκπαιδευτική πράξη </a:t>
            </a:r>
          </a:p>
          <a:p>
            <a:pPr lvl="1"/>
            <a:r>
              <a:rPr lang="el-GR" sz="1700" dirty="0">
                <a:latin typeface="Times New Roman" panose="02020603050405020304" pitchFamily="18" charset="0"/>
                <a:cs typeface="Times New Roman" panose="02020603050405020304" pitchFamily="18" charset="0"/>
              </a:rPr>
              <a:t>Χρήση του συγκεκριμένου ΕΥ ή μέρος αυτού συμπληρωματικά ή και αυτόνομα στη διδασκαλία του μαθήματος.</a:t>
            </a:r>
          </a:p>
          <a:p>
            <a:r>
              <a:rPr lang="el-GR" sz="17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6ος Ερευνητικός άξονας: Δυνατά σημεία </a:t>
            </a:r>
          </a:p>
          <a:p>
            <a:pPr lvl="1"/>
            <a:r>
              <a:rPr lang="el-GR" sz="17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σε επίπεδο παρουσίασης</a:t>
            </a:r>
            <a:r>
              <a:rPr lang="el-GR" sz="1700" dirty="0">
                <a:latin typeface="Times New Roman" panose="02020603050405020304" pitchFamily="18" charset="0"/>
                <a:cs typeface="Times New Roman" panose="02020603050405020304" pitchFamily="18" charset="0"/>
              </a:rPr>
              <a:t>: στοιχεία παρουσίασης και οργάνωσης </a:t>
            </a:r>
          </a:p>
          <a:p>
            <a:pPr lvl="1"/>
            <a:r>
              <a:rPr lang="el-GR" sz="17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σε επίπεδο περιεχομένου</a:t>
            </a:r>
            <a:r>
              <a:rPr lang="el-GR" sz="1700" dirty="0">
                <a:latin typeface="Times New Roman" panose="02020603050405020304" pitchFamily="18" charset="0"/>
                <a:cs typeface="Times New Roman" panose="02020603050405020304" pitchFamily="18" charset="0"/>
              </a:rPr>
              <a:t>: δραστηριότητες, εκπαιδευτικά βίντεο, δημιουργικές ασκήσεις κατανόησης, ποικίλες δραστηριότητες αξιολόγησης, η σύνοψη στο τέλος των ενοτήτων, επάρκεια, ποικιλία και το εύρος των ιστορικών πληροφοριών </a:t>
            </a:r>
          </a:p>
          <a:p>
            <a:pPr lvl="1"/>
            <a:r>
              <a:rPr lang="el-GR" sz="17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σε επίπεδο παιδαγωγικών αρχών</a:t>
            </a:r>
            <a:r>
              <a:rPr lang="el-GR" sz="1700" dirty="0">
                <a:latin typeface="Times New Roman" panose="02020603050405020304" pitchFamily="18" charset="0"/>
                <a:cs typeface="Times New Roman" panose="02020603050405020304" pitchFamily="18" charset="0"/>
              </a:rPr>
              <a:t>: σαφής στοχοθεσία και διατύπωση μικρών και ελέγξιμων στόχων, ενεργητική - συμμετοχική διαδικασία διερεύνηση του υλικού, παιγνιώδης τρόπος, διαδραστικότητα, προώθηση αυτενέργειας, χαρά, διέγερση πολλών αισθητηριακών τύπων μαθητών (οπτικού, ακουστικού, κιναισθητικού).</a:t>
            </a:r>
          </a:p>
        </p:txBody>
      </p:sp>
    </p:spTree>
    <p:extLst>
      <p:ext uri="{BB962C8B-B14F-4D97-AF65-F5344CB8AC3E}">
        <p14:creationId xmlns:p14="http://schemas.microsoft.com/office/powerpoint/2010/main" val="14092242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25216" y="370406"/>
            <a:ext cx="8018784" cy="576064"/>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  (6/10)</a:t>
            </a:r>
            <a:endParaRPr lang="el-GR" sz="3600" b="1"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AFEE9847-F786-0148-4652-86709AD091C2}"/>
              </a:ext>
            </a:extLst>
          </p:cNvPr>
          <p:cNvSpPr>
            <a:spLocks noGrp="1"/>
          </p:cNvSpPr>
          <p:nvPr>
            <p:ph type="sldNum" sz="quarter" idx="12"/>
          </p:nvPr>
        </p:nvSpPr>
        <p:spPr/>
        <p:txBody>
          <a:bodyPr/>
          <a:lstStyle/>
          <a:p>
            <a:fld id="{D57F1E4F-1CFF-5643-939E-217C01CDF565}" type="slidenum">
              <a:rPr lang="en-US" smtClean="0"/>
              <a:pPr/>
              <a:t>27</a:t>
            </a:fld>
            <a:endParaRPr lang="en-US" dirty="0"/>
          </a:p>
        </p:txBody>
      </p:sp>
      <p:sp>
        <p:nvSpPr>
          <p:cNvPr id="10" name="Θέση περιεχομένου 5">
            <a:extLst>
              <a:ext uri="{FF2B5EF4-FFF2-40B4-BE49-F238E27FC236}">
                <a16:creationId xmlns:a16="http://schemas.microsoft.com/office/drawing/2014/main" id="{2300D433-956D-5A26-CB20-6BE599D04B85}"/>
              </a:ext>
            </a:extLst>
          </p:cNvPr>
          <p:cNvSpPr>
            <a:spLocks noGrp="1"/>
          </p:cNvSpPr>
          <p:nvPr>
            <p:ph idx="1"/>
          </p:nvPr>
        </p:nvSpPr>
        <p:spPr>
          <a:xfrm>
            <a:off x="539552" y="1442747"/>
            <a:ext cx="8515350" cy="5044847"/>
          </a:xfrm>
        </p:spPr>
        <p:txBody>
          <a:bodyPr>
            <a:normAutofit/>
          </a:bodyPr>
          <a:lstStyle/>
          <a:p>
            <a:r>
              <a:rPr lang="el-GR" sz="20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7ος Ερευνητικός άξονας: Αδύνατα σημεία </a:t>
            </a:r>
          </a:p>
          <a:p>
            <a:pPr lvl="1"/>
            <a:r>
              <a:rPr lang="el-GR" sz="1600" dirty="0">
                <a:latin typeface="Times New Roman" panose="02020603050405020304" pitchFamily="18" charset="0"/>
                <a:cs typeface="Times New Roman" panose="02020603050405020304" pitchFamily="18" charset="0"/>
              </a:rPr>
              <a:t>παραπομπές σε μακροσκελή κείμενα για εμβάθυνση </a:t>
            </a:r>
          </a:p>
          <a:p>
            <a:pPr lvl="1"/>
            <a:r>
              <a:rPr lang="el-GR" sz="1600" dirty="0">
                <a:latin typeface="Times New Roman" panose="02020603050405020304" pitchFamily="18" charset="0"/>
                <a:cs typeface="Times New Roman" panose="02020603050405020304" pitchFamily="18" charset="0"/>
              </a:rPr>
              <a:t>ένταξη σε μεγαλύτερο βαθμό των φιλικών φιγούρων </a:t>
            </a:r>
          </a:p>
          <a:p>
            <a:pPr lvl="1"/>
            <a:r>
              <a:rPr lang="el-GR" sz="1600" dirty="0">
                <a:latin typeface="Times New Roman" panose="02020603050405020304" pitchFamily="18" charset="0"/>
                <a:cs typeface="Times New Roman" panose="02020603050405020304" pitchFamily="18" charset="0"/>
              </a:rPr>
              <a:t>υπερβολικά πολλές δραστηριότητες και όγκος πληροφοριών </a:t>
            </a:r>
          </a:p>
          <a:p>
            <a:pPr lvl="1"/>
            <a:r>
              <a:rPr lang="el-GR" sz="1600" dirty="0">
                <a:latin typeface="Times New Roman" panose="02020603050405020304" pitchFamily="18" charset="0"/>
                <a:cs typeface="Times New Roman" panose="02020603050405020304" pitchFamily="18" charset="0"/>
              </a:rPr>
              <a:t>παιδικός τρόπος παρουσίασης του υλικού  </a:t>
            </a:r>
          </a:p>
          <a:p>
            <a:pPr lvl="1"/>
            <a:r>
              <a:rPr lang="el-GR" sz="1600" dirty="0">
                <a:latin typeface="Times New Roman" panose="02020603050405020304" pitchFamily="18" charset="0"/>
                <a:cs typeface="Times New Roman" panose="02020603050405020304" pitchFamily="18" charset="0"/>
              </a:rPr>
              <a:t>γρήγορος ρυθμός της σύνοψης των διδακτικών ενοτήτων </a:t>
            </a:r>
          </a:p>
          <a:p>
            <a:pPr lvl="1"/>
            <a:r>
              <a:rPr lang="el-GR" sz="1600" dirty="0">
                <a:latin typeface="Times New Roman" panose="02020603050405020304" pitchFamily="18" charset="0"/>
                <a:cs typeface="Times New Roman" panose="02020603050405020304" pitchFamily="18" charset="0"/>
              </a:rPr>
              <a:t>συχνές παραπομπές σε ψηφιακό υλικό για την άντληση της ιστορικής γνώσης</a:t>
            </a:r>
          </a:p>
          <a:p>
            <a:pPr lvl="1"/>
            <a:r>
              <a:rPr lang="el-GR" sz="1600" dirty="0">
                <a:solidFill>
                  <a:schemeClr val="accent5">
                    <a:lumMod val="50000"/>
                  </a:schemeClr>
                </a:solidFill>
                <a:latin typeface="Times New Roman" panose="02020603050405020304" pitchFamily="18" charset="0"/>
                <a:cs typeface="Times New Roman" panose="02020603050405020304" pitchFamily="18" charset="0"/>
              </a:rPr>
              <a:t>αρκετός χρόνος για την εφαρμογή του ΕΥ, ιδίως για μαθητές Β’ Λυκείου </a:t>
            </a:r>
          </a:p>
          <a:p>
            <a:pPr lvl="1"/>
            <a:r>
              <a:rPr lang="el-GR" sz="1600" dirty="0">
                <a:solidFill>
                  <a:schemeClr val="accent5">
                    <a:lumMod val="50000"/>
                  </a:schemeClr>
                </a:solidFill>
                <a:latin typeface="Times New Roman" panose="02020603050405020304" pitchFamily="18" charset="0"/>
                <a:cs typeface="Times New Roman" panose="02020603050405020304" pitchFamily="18" charset="0"/>
              </a:rPr>
              <a:t>η μη εξοικείωση των μαθητών και εκπαιδευτικών με ορισμένα ψηφιακά εργαλεία </a:t>
            </a:r>
          </a:p>
          <a:p>
            <a:pPr lvl="1"/>
            <a:r>
              <a:rPr lang="el-GR" sz="1600" dirty="0">
                <a:solidFill>
                  <a:schemeClr val="accent5">
                    <a:lumMod val="50000"/>
                  </a:schemeClr>
                </a:solidFill>
                <a:latin typeface="Times New Roman" panose="02020603050405020304" pitchFamily="18" charset="0"/>
                <a:cs typeface="Times New Roman" panose="02020603050405020304" pitchFamily="18" charset="0"/>
              </a:rPr>
              <a:t>η απαραίτητη ψηφιακή και υλικοτεχνική υποδομή για την παρουσίαση του ΕΥ στη σχολική τάξη ενός δημόσιου σχολείου</a:t>
            </a:r>
          </a:p>
          <a:p>
            <a:pPr lvl="1"/>
            <a:r>
              <a:rPr lang="el-GR" sz="1600" dirty="0">
                <a:solidFill>
                  <a:schemeClr val="accent5">
                    <a:lumMod val="50000"/>
                  </a:schemeClr>
                </a:solidFill>
                <a:latin typeface="Times New Roman" panose="02020603050405020304" pitchFamily="18" charset="0"/>
                <a:cs typeface="Times New Roman" panose="02020603050405020304" pitchFamily="18" charset="0"/>
              </a:rPr>
              <a:t>η ανυπαρξία χρόνου για τον εκπαιδευτικό για να προετοιμάσει ένα αντίστοιχο ΕΥ</a:t>
            </a:r>
          </a:p>
        </p:txBody>
      </p:sp>
    </p:spTree>
    <p:extLst>
      <p:ext uri="{BB962C8B-B14F-4D97-AF65-F5344CB8AC3E}">
        <p14:creationId xmlns:p14="http://schemas.microsoft.com/office/powerpoint/2010/main" val="1025008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25216" y="370406"/>
            <a:ext cx="8018784" cy="576064"/>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  (7/10)</a:t>
            </a:r>
            <a:endParaRPr lang="el-GR" sz="3600" b="1"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AFEE9847-F786-0148-4652-86709AD091C2}"/>
              </a:ext>
            </a:extLst>
          </p:cNvPr>
          <p:cNvSpPr>
            <a:spLocks noGrp="1"/>
          </p:cNvSpPr>
          <p:nvPr>
            <p:ph type="sldNum" sz="quarter" idx="12"/>
          </p:nvPr>
        </p:nvSpPr>
        <p:spPr/>
        <p:txBody>
          <a:bodyPr/>
          <a:lstStyle/>
          <a:p>
            <a:fld id="{D57F1E4F-1CFF-5643-939E-217C01CDF565}" type="slidenum">
              <a:rPr lang="en-US" smtClean="0"/>
              <a:pPr/>
              <a:t>28</a:t>
            </a:fld>
            <a:endParaRPr lang="en-US" dirty="0"/>
          </a:p>
        </p:txBody>
      </p:sp>
      <p:sp>
        <p:nvSpPr>
          <p:cNvPr id="10" name="Θέση περιεχομένου 5">
            <a:extLst>
              <a:ext uri="{FF2B5EF4-FFF2-40B4-BE49-F238E27FC236}">
                <a16:creationId xmlns:a16="http://schemas.microsoft.com/office/drawing/2014/main" id="{2300D433-956D-5A26-CB20-6BE599D04B85}"/>
              </a:ext>
            </a:extLst>
          </p:cNvPr>
          <p:cNvSpPr>
            <a:spLocks noGrp="1"/>
          </p:cNvSpPr>
          <p:nvPr>
            <p:ph idx="1"/>
          </p:nvPr>
        </p:nvSpPr>
        <p:spPr>
          <a:xfrm>
            <a:off x="323528" y="1311504"/>
            <a:ext cx="8659366" cy="5044847"/>
          </a:xfrm>
        </p:spPr>
        <p:txBody>
          <a:bodyPr>
            <a:noAutofit/>
          </a:bodyPr>
          <a:lstStyle/>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8ος Ερευνητικός άξονας: Προτάσεις βελτίωσης</a:t>
            </a:r>
          </a:p>
          <a:p>
            <a:pPr lvl="1"/>
            <a:r>
              <a:rPr lang="el-GR" sz="1600" u="sng" dirty="0">
                <a:latin typeface="Times New Roman" panose="02020603050405020304" pitchFamily="18" charset="0"/>
                <a:cs typeface="Times New Roman" panose="02020603050405020304" pitchFamily="18" charset="0"/>
              </a:rPr>
              <a:t>Σε επίπεδο μορφής</a:t>
            </a:r>
            <a:r>
              <a:rPr lang="el-GR" sz="1600" dirty="0">
                <a:latin typeface="Times New Roman" panose="02020603050405020304" pitchFamily="18" charset="0"/>
                <a:cs typeface="Times New Roman" panose="02020603050405020304" pitchFamily="18" charset="0"/>
              </a:rPr>
              <a:t>: συντομότερη παρουσίαση του υλικού με λιγότερες διαφάνειες // λιγότερη χρήση παιδικών σκίτσων// λιγότερη χρήση παραπομπών.</a:t>
            </a:r>
          </a:p>
          <a:p>
            <a:pPr lvl="1"/>
            <a:r>
              <a:rPr lang="el-GR" sz="1600" u="sng" dirty="0">
                <a:latin typeface="Times New Roman" panose="02020603050405020304" pitchFamily="18" charset="0"/>
                <a:cs typeface="Times New Roman" panose="02020603050405020304" pitchFamily="18" charset="0"/>
              </a:rPr>
              <a:t>Σε επίπεδο περιεχομένου</a:t>
            </a:r>
            <a:r>
              <a:rPr lang="el-GR" sz="1600" dirty="0">
                <a:latin typeface="Times New Roman" panose="02020603050405020304" pitchFamily="18" charset="0"/>
                <a:cs typeface="Times New Roman" panose="02020603050405020304" pitchFamily="18" charset="0"/>
              </a:rPr>
              <a:t>: προσθήκη περισσότερων διαδραστικών ασκήσεων του τύπου «Σύρε κι άσε» // μείωση των ασκήσεων του τύπου «Σύρε κι άσε» και προσθήκη περισσότερων ασκήσεων συνθετικού και κριτικού χαρακτήρα // προσθήκη προβολής μίας ταινίας ή docufiction // μείωση των δραστηριοτήτων // συγκέντρωση του υλικού σε πιο μεγάλες ενότητες </a:t>
            </a:r>
          </a:p>
          <a:p>
            <a:pPr lvl="1"/>
            <a:r>
              <a:rPr lang="el-GR" sz="1600" u="sng" dirty="0">
                <a:latin typeface="Times New Roman" panose="02020603050405020304" pitchFamily="18" charset="0"/>
                <a:cs typeface="Times New Roman" panose="02020603050405020304" pitchFamily="18" charset="0"/>
              </a:rPr>
              <a:t>Σε επίπεδο εφαρμογής του ΕΥ στην τάξη</a:t>
            </a:r>
            <a:r>
              <a:rPr lang="el-GR" sz="1600" dirty="0">
                <a:latin typeface="Times New Roman" panose="02020603050405020304" pitchFamily="18" charset="0"/>
                <a:cs typeface="Times New Roman" panose="02020603050405020304" pitchFamily="18" charset="0"/>
              </a:rPr>
              <a:t>:  δραματοποίηση ιστορικών γεγονότων από διαφορετικές οπτικές γωνίες με ανοιχτή συζήτηση // αυτόνομη μελέτη μέρους της ενότητας και παρουσίαση του υπόλοιπου μέσα στην τάξη, με αξιοποίηση των δραστηριοτήτων στο τέλος κάθε ενότητας (με τη μέθοδο επίλυσης προβλήματος</a:t>
            </a:r>
            <a:r>
              <a:rPr lang="en-GB" sz="1600" dirty="0">
                <a:latin typeface="Times New Roman" panose="02020603050405020304" pitchFamily="18" charset="0"/>
                <a:cs typeface="Times New Roman" panose="02020603050405020304" pitchFamily="18" charset="0"/>
              </a:rPr>
              <a:t> -  problem solving</a:t>
            </a:r>
            <a:r>
              <a:rPr lang="el-GR" sz="1600" dirty="0">
                <a:latin typeface="Times New Roman" panose="02020603050405020304" pitchFamily="18" charset="0"/>
                <a:cs typeface="Times New Roman" panose="02020603050405020304" pitchFamily="18" charset="0"/>
              </a:rPr>
              <a:t>)</a:t>
            </a:r>
            <a:r>
              <a:rPr lang="en-GB" sz="1600" dirty="0">
                <a:latin typeface="Times New Roman" panose="02020603050405020304" pitchFamily="18" charset="0"/>
                <a:cs typeface="Times New Roman" panose="02020603050405020304" pitchFamily="18" charset="0"/>
              </a:rPr>
              <a:t>.</a:t>
            </a:r>
            <a:r>
              <a:rPr lang="el-GR" sz="1600" dirty="0">
                <a:latin typeface="Times New Roman" panose="02020603050405020304" pitchFamily="18" charset="0"/>
                <a:cs typeface="Times New Roman" panose="02020603050405020304" pitchFamily="18" charset="0"/>
              </a:rPr>
              <a:t> </a:t>
            </a:r>
          </a:p>
          <a:p>
            <a:pPr lvl="1"/>
            <a:r>
              <a:rPr lang="el-GR" sz="1600" dirty="0">
                <a:latin typeface="Times New Roman" panose="02020603050405020304" pitchFamily="18" charset="0"/>
                <a:cs typeface="Times New Roman" panose="02020603050405020304" pitchFamily="18" charset="0"/>
              </a:rPr>
              <a:t>Σύγκριση με το σύστημα εξ αποστάσεως διδασκαλίας μέσω της ηλεκτρονικής πλατφόρμας του Κέντρου Ανοικτών Διαδικτυακών Μαθημάτων Mathesis των Παν. Εκδόσεων Κρήτης.</a:t>
            </a:r>
          </a:p>
        </p:txBody>
      </p:sp>
    </p:spTree>
    <p:extLst>
      <p:ext uri="{BB962C8B-B14F-4D97-AF65-F5344CB8AC3E}">
        <p14:creationId xmlns:p14="http://schemas.microsoft.com/office/powerpoint/2010/main" val="3338339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25216" y="370406"/>
            <a:ext cx="8018784" cy="576064"/>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  (8/10)</a:t>
            </a:r>
            <a:endParaRPr lang="el-GR" sz="3600" b="1"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AFEE9847-F786-0148-4652-86709AD091C2}"/>
              </a:ext>
            </a:extLst>
          </p:cNvPr>
          <p:cNvSpPr>
            <a:spLocks noGrp="1"/>
          </p:cNvSpPr>
          <p:nvPr>
            <p:ph type="sldNum" sz="quarter" idx="12"/>
          </p:nvPr>
        </p:nvSpPr>
        <p:spPr/>
        <p:txBody>
          <a:bodyPr/>
          <a:lstStyle/>
          <a:p>
            <a:fld id="{D57F1E4F-1CFF-5643-939E-217C01CDF565}" type="slidenum">
              <a:rPr lang="en-US" smtClean="0"/>
              <a:pPr/>
              <a:t>29</a:t>
            </a:fld>
            <a:endParaRPr lang="en-US" dirty="0"/>
          </a:p>
        </p:txBody>
      </p:sp>
      <p:sp>
        <p:nvSpPr>
          <p:cNvPr id="6" name="TextBox 5">
            <a:extLst>
              <a:ext uri="{FF2B5EF4-FFF2-40B4-BE49-F238E27FC236}">
                <a16:creationId xmlns:a16="http://schemas.microsoft.com/office/drawing/2014/main" id="{4F7ADE83-D273-5CDE-A4E5-191C68032E21}"/>
              </a:ext>
            </a:extLst>
          </p:cNvPr>
          <p:cNvSpPr txBox="1"/>
          <p:nvPr/>
        </p:nvSpPr>
        <p:spPr>
          <a:xfrm>
            <a:off x="1259632" y="1269525"/>
            <a:ext cx="4126888" cy="461665"/>
          </a:xfrm>
          <a:prstGeom prst="rect">
            <a:avLst/>
          </a:prstGeom>
          <a:solidFill>
            <a:schemeClr val="accent4">
              <a:lumMod val="75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l-GR" dirty="0">
                <a:latin typeface="Times New Roman" panose="02020603050405020304" pitchFamily="18" charset="0"/>
                <a:cs typeface="Times New Roman" panose="02020603050405020304" pitchFamily="18" charset="0"/>
              </a:rPr>
              <a:t>Αποτίμηση από μαθητές</a:t>
            </a:r>
          </a:p>
        </p:txBody>
      </p:sp>
      <p:sp>
        <p:nvSpPr>
          <p:cNvPr id="10" name="Θέση περιεχομένου 5">
            <a:extLst>
              <a:ext uri="{FF2B5EF4-FFF2-40B4-BE49-F238E27FC236}">
                <a16:creationId xmlns:a16="http://schemas.microsoft.com/office/drawing/2014/main" id="{2300D433-956D-5A26-CB20-6BE599D04B85}"/>
              </a:ext>
            </a:extLst>
          </p:cNvPr>
          <p:cNvSpPr>
            <a:spLocks noGrp="1"/>
          </p:cNvSpPr>
          <p:nvPr>
            <p:ph idx="1"/>
          </p:nvPr>
        </p:nvSpPr>
        <p:spPr>
          <a:xfrm>
            <a:off x="628650" y="1612454"/>
            <a:ext cx="8280920" cy="5245546"/>
          </a:xfrm>
        </p:spPr>
        <p:txBody>
          <a:bodyPr>
            <a:noAutofit/>
          </a:bodyPr>
          <a:lstStyle/>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1ος Ερευνητικός άξονας: Παρουσίαση Εκπαιδευτικού Υλικού </a:t>
            </a:r>
          </a:p>
          <a:p>
            <a:pPr lvl="1"/>
            <a:r>
              <a:rPr lang="el-GR" sz="1400" dirty="0">
                <a:latin typeface="Times New Roman" panose="02020603050405020304" pitchFamily="18" charset="0"/>
                <a:cs typeface="Times New Roman" panose="02020603050405020304" pitchFamily="18" charset="0"/>
              </a:rPr>
              <a:t>Το ΕΥ κρίθηκε ως ενδιαφέρον, ζωντανό κι ευχάριστο ως προς το περιεχόμενο και τον τρόπο παρουσίασης διαφορετικό, όχι βαρετό και μονότονο τρόπο με στοιχεία που μιμούνταν τη διά ζώσης διδασκαλία.</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2ος Ερευνητικός άξονας: Ευχρηστία – Ευκολία </a:t>
            </a:r>
          </a:p>
          <a:p>
            <a:pPr lvl="1"/>
            <a:r>
              <a:rPr lang="el-GR" sz="1400" dirty="0">
                <a:latin typeface="Times New Roman" panose="02020603050405020304" pitchFamily="18" charset="0"/>
                <a:cs typeface="Times New Roman" panose="02020603050405020304" pitchFamily="18" charset="0"/>
              </a:rPr>
              <a:t>Το ΕΥ χαρακτηρίστηκε εύχρηστο και εύκολο στην κατανόηση χωρίς ανάγκη καθοδήγησης. </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3ος Ερευνητικός άξονας: Οφέλη Εκπαιδευτικού Υλικού </a:t>
            </a:r>
          </a:p>
          <a:p>
            <a:pPr lvl="1"/>
            <a:r>
              <a:rPr lang="el-GR" sz="1400" dirty="0">
                <a:latin typeface="Times New Roman" panose="02020603050405020304" pitchFamily="18" charset="0"/>
                <a:cs typeface="Times New Roman" panose="02020603050405020304" pitchFamily="18" charset="0"/>
              </a:rPr>
              <a:t>Το ΕΥ προσέφερε γνώσεις // καλλιέργησε τη φαντασία // συνέβαλε στην ανάπτυξη δημιουργικότητας και κριτικής σκέψης. Λιγότερο θεωρήθηκε ότι έφερε σε επαφή με τον κόσμο και έδωσε ευκαιρία για προβληματισμό. </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4ος Ερευνητικός άξονας: Ανάπτυξη ενδιαφέροντος για το μάθημα της Ιστορίας </a:t>
            </a:r>
          </a:p>
          <a:p>
            <a:pPr lvl="1"/>
            <a:r>
              <a:rPr lang="el-GR" sz="1400" dirty="0">
                <a:latin typeface="Times New Roman" panose="02020603050405020304" pitchFamily="18" charset="0"/>
                <a:cs typeface="Times New Roman" panose="02020603050405020304" pitchFamily="18" charset="0"/>
              </a:rPr>
              <a:t>Το μάθημα της Ιστορίας έγινε πιο ενδιαφέρον, ξέφυγε από τη στείρα αποστήθιση, ήταν κάτι εντελώς καινούριο και χρήσιμο, διαφορετική προσέγγιση, δυνατότητα οπτικοποίησης του υλικού, πιο ελκυστικό // έλλειψη της συνεργασίας και ανταλλαγής απόψεων ανάμεσα στον καθηγητή και στους μαθητές. </a:t>
            </a:r>
          </a:p>
        </p:txBody>
      </p:sp>
    </p:spTree>
    <p:extLst>
      <p:ext uri="{BB962C8B-B14F-4D97-AF65-F5344CB8AC3E}">
        <p14:creationId xmlns:p14="http://schemas.microsoft.com/office/powerpoint/2010/main" val="1871575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latin typeface="Times New Roman" panose="02020603050405020304" pitchFamily="18" charset="0"/>
                <a:cs typeface="Times New Roman" panose="02020603050405020304" pitchFamily="18" charset="0"/>
              </a:rPr>
              <a:t>2. Συνεισφορά της διπλωματικής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1107634" y="1297371"/>
            <a:ext cx="7794387" cy="4457952"/>
          </a:xfrm>
          <a:prstGeom prst="rect">
            <a:avLst/>
          </a:prstGeom>
        </p:spPr>
        <p:txBody>
          <a:bodyPr wrap="square">
            <a:spAutoFit/>
          </a:bodyPr>
          <a:lstStyle/>
          <a:p>
            <a:pPr>
              <a:lnSpc>
                <a:spcPct val="150000"/>
              </a:lnSpc>
            </a:pPr>
            <a:r>
              <a:rPr lang="el-GR" dirty="0"/>
              <a:t>Συμβολή στο </a:t>
            </a:r>
            <a:r>
              <a:rPr lang="el-GR" b="1" dirty="0">
                <a:solidFill>
                  <a:schemeClr val="accent2">
                    <a:lumMod val="50000"/>
                  </a:schemeClr>
                </a:solidFill>
                <a:effectLst>
                  <a:outerShdw blurRad="38100" dist="38100" dir="2700000" algn="tl">
                    <a:srgbClr val="000000">
                      <a:alpha val="43137"/>
                    </a:srgbClr>
                  </a:outerShdw>
                </a:effectLst>
              </a:rPr>
              <a:t>ευρύτερο πεδίο </a:t>
            </a:r>
            <a:r>
              <a:rPr lang="el-GR" dirty="0"/>
              <a:t>της παραγωγής και εφαρμογής Εκπαιδευτικού Υλικού Εξ Αποστάσεως Εκπαίδευσης που προορίζεται για τη διδασκαλία του μαθήματος της Ιστορίας σε σχολικό περιβάλλον Δευτεροβάθμιας Εκπαίδευσης, συνδράμοντας στη </a:t>
            </a:r>
            <a:r>
              <a:rPr lang="el-GR" b="1" dirty="0">
                <a:solidFill>
                  <a:schemeClr val="accent2">
                    <a:lumMod val="50000"/>
                  </a:schemeClr>
                </a:solidFill>
                <a:effectLst>
                  <a:outerShdw blurRad="38100" dist="38100" dir="2700000" algn="tl">
                    <a:srgbClr val="000000">
                      <a:alpha val="43137"/>
                    </a:srgbClr>
                  </a:outerShdw>
                </a:effectLst>
              </a:rPr>
              <a:t>σταδιακή ενσωμάτωση διδακτικής κουλτούρας</a:t>
            </a:r>
            <a:r>
              <a:rPr lang="el-GR" dirty="0"/>
              <a:t>, βασισμένης στις </a:t>
            </a:r>
            <a:r>
              <a:rPr lang="el-GR" b="1" dirty="0">
                <a:solidFill>
                  <a:schemeClr val="accent2">
                    <a:lumMod val="50000"/>
                  </a:schemeClr>
                </a:solidFill>
                <a:effectLst>
                  <a:outerShdw blurRad="38100" dist="38100" dir="2700000" algn="tl">
                    <a:srgbClr val="000000">
                      <a:alpha val="43137"/>
                    </a:srgbClr>
                  </a:outerShdw>
                </a:effectLst>
              </a:rPr>
              <a:t>αρχές </a:t>
            </a:r>
            <a:r>
              <a:rPr lang="el-GR" dirty="0"/>
              <a:t>της </a:t>
            </a:r>
            <a:r>
              <a:rPr lang="el-GR" b="1" dirty="0">
                <a:solidFill>
                  <a:schemeClr val="accent2">
                    <a:lumMod val="50000"/>
                  </a:schemeClr>
                </a:solidFill>
                <a:effectLst>
                  <a:outerShdw blurRad="38100" dist="38100" dir="2700000" algn="tl">
                    <a:srgbClr val="000000">
                      <a:alpha val="43137"/>
                    </a:srgbClr>
                  </a:outerShdw>
                </a:effectLst>
              </a:rPr>
              <a:t>Εξ Αποστάσεως Εκπαίδευσης</a:t>
            </a:r>
            <a:r>
              <a:rPr lang="el-GR" dirty="0"/>
              <a:t> και </a:t>
            </a:r>
            <a:r>
              <a:rPr lang="el-GR" b="1" dirty="0">
                <a:solidFill>
                  <a:schemeClr val="accent2">
                    <a:lumMod val="50000"/>
                  </a:schemeClr>
                </a:solidFill>
                <a:effectLst>
                  <a:outerShdw blurRad="38100" dist="38100" dir="2700000" algn="tl">
                    <a:srgbClr val="000000">
                      <a:alpha val="43137"/>
                    </a:srgbClr>
                  </a:outerShdw>
                </a:effectLst>
              </a:rPr>
              <a:t>στις Νέες Τεχνολογίες</a:t>
            </a:r>
            <a:r>
              <a:rPr lang="el-GR" dirty="0"/>
              <a:t>, στα ισχύοντα ή και μελλοντικά Προγράμματα Σπουδών. </a:t>
            </a:r>
          </a:p>
        </p:txBody>
      </p:sp>
      <p:sp>
        <p:nvSpPr>
          <p:cNvPr id="3" name="Θέση αριθμού διαφάνειας 2">
            <a:extLst>
              <a:ext uri="{FF2B5EF4-FFF2-40B4-BE49-F238E27FC236}">
                <a16:creationId xmlns:a16="http://schemas.microsoft.com/office/drawing/2014/main" id="{5FAE81E1-E24C-F30B-AD78-01BD3031FCB9}"/>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2790992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25216" y="370406"/>
            <a:ext cx="8018784" cy="576064"/>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  (9/10)</a:t>
            </a:r>
            <a:endParaRPr lang="el-GR" sz="3600" b="1"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AFEE9847-F786-0148-4652-86709AD091C2}"/>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
        <p:nvSpPr>
          <p:cNvPr id="10" name="Θέση περιεχομένου 5">
            <a:extLst>
              <a:ext uri="{FF2B5EF4-FFF2-40B4-BE49-F238E27FC236}">
                <a16:creationId xmlns:a16="http://schemas.microsoft.com/office/drawing/2014/main" id="{2300D433-956D-5A26-CB20-6BE599D04B85}"/>
              </a:ext>
            </a:extLst>
          </p:cNvPr>
          <p:cNvSpPr>
            <a:spLocks noGrp="1"/>
          </p:cNvSpPr>
          <p:nvPr>
            <p:ph idx="1"/>
          </p:nvPr>
        </p:nvSpPr>
        <p:spPr>
          <a:xfrm>
            <a:off x="628650" y="1203510"/>
            <a:ext cx="8280920" cy="5540730"/>
          </a:xfrm>
        </p:spPr>
        <p:txBody>
          <a:bodyPr>
            <a:noAutofit/>
          </a:bodyPr>
          <a:lstStyle/>
          <a:p>
            <a:r>
              <a:rPr lang="el-GR" sz="15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5ος Ερευνητικός άξονας: Συμβολή στην κατανόηση του γνωστικού αντικειμένου </a:t>
            </a:r>
          </a:p>
          <a:p>
            <a:pPr lvl="1"/>
            <a:r>
              <a:rPr lang="el-GR" sz="1500" dirty="0">
                <a:latin typeface="Times New Roman" panose="02020603050405020304" pitchFamily="18" charset="0"/>
                <a:cs typeface="Times New Roman" panose="02020603050405020304" pitchFamily="18" charset="0"/>
              </a:rPr>
              <a:t>Καλύτερη κατανόηση των ιστορικών εννοιών // δυνατότητα προσπέλασης πάνω από μία φορά // ενίσχυση κλίματος ενδιαφέροντος και όρεξης // όχι αρκετή η παρουσίαση του ιστορικού υλικού στην τάξη χωρίς το ΕΥ λόγω έλλειψης χρόνου για εστίαση σε δυσνόητα σημεία // ιδανικός ο συνδυασμός και των δύο τρόπων παρουσίασης του ιστορικού υλικού.</a:t>
            </a:r>
          </a:p>
          <a:p>
            <a:r>
              <a:rPr lang="el-GR" sz="15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6ος Ερευνητικός άξονας: Τρόπος διδασκαλίας </a:t>
            </a:r>
          </a:p>
          <a:p>
            <a:pPr lvl="1"/>
            <a:r>
              <a:rPr lang="el-GR" sz="1500" dirty="0">
                <a:latin typeface="Times New Roman" panose="02020603050405020304" pitchFamily="18" charset="0"/>
                <a:cs typeface="Times New Roman" panose="02020603050405020304" pitchFamily="18" charset="0"/>
              </a:rPr>
              <a:t>Ο παραδοσιακός τρόπος αναντικατάστατος, με περιθώρια βελτίωσης με τη χρήση ΕΥ // απόρριψη του παραδοσιακού τρόπου διδασκαλίας // ο νέος τρόπος διδασκαλίας είναι μοντέρνος και πιο ενδιαφέρων για μαθητές εξοικειωμένους με τις νέες τεχνολογίες // θετικός ο συνδυασμός των δύο τρόπων διδασκαλίας.</a:t>
            </a:r>
          </a:p>
          <a:p>
            <a:r>
              <a:rPr lang="el-GR" sz="15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7ος Ερευνητικός άξονας: Χρήση ΕΥ ΕξΑΕ σε άλλα γνωστικά αντικείμενα </a:t>
            </a:r>
          </a:p>
          <a:p>
            <a:pPr lvl="1"/>
            <a:r>
              <a:rPr lang="el-GR" sz="1500" dirty="0">
                <a:latin typeface="Times New Roman" panose="02020603050405020304" pitchFamily="18" charset="0"/>
                <a:cs typeface="Times New Roman" panose="02020603050405020304" pitchFamily="18" charset="0"/>
              </a:rPr>
              <a:t>Προτείνεται η χρήση ΕΥ ΕξΑΕ σε ποικίλα μαθήματα θεωρητικά και θετικά.</a:t>
            </a:r>
          </a:p>
          <a:p>
            <a:pPr lvl="1"/>
            <a:r>
              <a:rPr lang="el-GR" sz="1500" dirty="0">
                <a:latin typeface="Times New Roman" panose="02020603050405020304" pitchFamily="18" charset="0"/>
                <a:cs typeface="Times New Roman" panose="02020603050405020304" pitchFamily="18" charset="0"/>
              </a:rPr>
              <a:t>ΛΟΓΟΙ: Άντληση περισσότερων πληροφοριών // απόκτηση θεωρητικών και πρακτικών γνώσεων // προσομοίωση σε εικονικά εργαστήρια // ενδιαφέρον σε βαρετά μαθήματα // μαθήματα δύσκολα πιο κατανοητά με τη χρήση του ΕΥ // ενεργοποίηση της φαντασίας </a:t>
            </a:r>
          </a:p>
        </p:txBody>
      </p:sp>
    </p:spTree>
    <p:extLst>
      <p:ext uri="{BB962C8B-B14F-4D97-AF65-F5344CB8AC3E}">
        <p14:creationId xmlns:p14="http://schemas.microsoft.com/office/powerpoint/2010/main" val="33845837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25216" y="370406"/>
            <a:ext cx="8018784" cy="576064"/>
          </a:xfrm>
        </p:spPr>
        <p:txBody>
          <a:bodyPr>
            <a:noAutofit/>
          </a:bodyPr>
          <a:lstStyle/>
          <a:p>
            <a:r>
              <a:rPr lang="el-GR" sz="3200" dirty="0">
                <a:latin typeface="Times New Roman" panose="02020603050405020304" pitchFamily="18" charset="0"/>
                <a:cs typeface="Times New Roman" panose="02020603050405020304" pitchFamily="18" charset="0"/>
              </a:rPr>
              <a:t>Αποτελέσματα - Κύρια ευρήματα  (10/10)</a:t>
            </a:r>
            <a:endParaRPr lang="el-GR" sz="3600" b="1"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AFEE9847-F786-0148-4652-86709AD091C2}"/>
              </a:ext>
            </a:extLst>
          </p:cNvPr>
          <p:cNvSpPr>
            <a:spLocks noGrp="1"/>
          </p:cNvSpPr>
          <p:nvPr>
            <p:ph type="sldNum" sz="quarter" idx="12"/>
          </p:nvPr>
        </p:nvSpPr>
        <p:spPr/>
        <p:txBody>
          <a:bodyPr/>
          <a:lstStyle/>
          <a:p>
            <a:fld id="{D57F1E4F-1CFF-5643-939E-217C01CDF565}" type="slidenum">
              <a:rPr lang="en-US" smtClean="0"/>
              <a:pPr/>
              <a:t>31</a:t>
            </a:fld>
            <a:endParaRPr lang="en-US" dirty="0"/>
          </a:p>
        </p:txBody>
      </p:sp>
      <p:sp>
        <p:nvSpPr>
          <p:cNvPr id="10" name="Θέση περιεχομένου 5">
            <a:extLst>
              <a:ext uri="{FF2B5EF4-FFF2-40B4-BE49-F238E27FC236}">
                <a16:creationId xmlns:a16="http://schemas.microsoft.com/office/drawing/2014/main" id="{2300D433-956D-5A26-CB20-6BE599D04B85}"/>
              </a:ext>
            </a:extLst>
          </p:cNvPr>
          <p:cNvSpPr>
            <a:spLocks noGrp="1"/>
          </p:cNvSpPr>
          <p:nvPr>
            <p:ph idx="1"/>
          </p:nvPr>
        </p:nvSpPr>
        <p:spPr>
          <a:xfrm>
            <a:off x="628650" y="1268761"/>
            <a:ext cx="8280920" cy="5540730"/>
          </a:xfrm>
        </p:spPr>
        <p:txBody>
          <a:bodyPr>
            <a:normAutofit/>
          </a:bodyPr>
          <a:lstStyle/>
          <a:p>
            <a:r>
              <a:rPr lang="el-GR" sz="15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8ος Ερευνητικός άξονας: Δυνατά σημεία </a:t>
            </a:r>
          </a:p>
          <a:p>
            <a:pPr lvl="1"/>
            <a:r>
              <a:rPr lang="el-GR" sz="1500" dirty="0">
                <a:latin typeface="Times New Roman" panose="02020603050405020304" pitchFamily="18" charset="0"/>
                <a:cs typeface="Times New Roman" panose="02020603050405020304" pitchFamily="18" charset="0"/>
              </a:rPr>
              <a:t>τα βίντεο // οι δραστηριότητες/ ασκήσεις // οι φιλικοί χαρακτήρες // οι εικόνες // τα παιχνίδια // οι σύνδεσμοι // η πληθώρα πηγών και αποσπασμάτων // η ιστορική αφήγηση και οι αναλυτικές πληροφορίες // οι διαφάνειες // η παροχή γνώσεων // η άμεση πρόσβαση σε οποιοδήποτε χώρο. </a:t>
            </a:r>
          </a:p>
          <a:p>
            <a:r>
              <a:rPr lang="el-GR" sz="15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9ος Ερευνητικός άξονας: Αδύνατα σημεία </a:t>
            </a:r>
          </a:p>
          <a:p>
            <a:pPr lvl="1"/>
            <a:r>
              <a:rPr lang="el-GR" sz="1500" dirty="0">
                <a:latin typeface="Times New Roman" panose="02020603050405020304" pitchFamily="18" charset="0"/>
                <a:cs typeface="Times New Roman" panose="02020603050405020304" pitchFamily="18" charset="0"/>
              </a:rPr>
              <a:t>η ακατάλληλη επιλογή μουσικής // τα παιχνίδια // ο αργός ρυθμός // η πληθώρα λεκτικών πληροφοριών σε κάποιες διαφάνειες // προβλήματα στη ροή των βίντεο λόγω σύνδεσης // η μη ύπαρξη δυνατότητας για δημιουργία προσωπικού φιλικού χαρακτήρα</a:t>
            </a:r>
          </a:p>
          <a:p>
            <a:r>
              <a:rPr lang="el-GR" sz="15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10ος Ερευνητικός άξονας: Προτάσεις βελτίωσης </a:t>
            </a:r>
          </a:p>
          <a:p>
            <a:pPr lvl="1"/>
            <a:r>
              <a:rPr lang="el-GR" sz="1500" dirty="0">
                <a:latin typeface="Times New Roman" panose="02020603050405020304" pitchFamily="18" charset="0"/>
                <a:cs typeface="Times New Roman" panose="02020603050405020304" pitchFamily="18" charset="0"/>
              </a:rPr>
              <a:t>Οι μαθητές δεν διατύπωσαν προτάσεις βελτίωσης του ΕΥ δηλώνοντας ότι είναι πλήρες, περιέχει ωραία και απαραίτητα στοιχεία, ήταν καλά οργανωμένο και δεν χρήζει πρόσθετων βελτιώσεων // επιθυμία για δυνατότητα δημιουργίας προσωπικού φιλικού χαρακτήρα παράλληλα με τους υπάρχοντες του ΕΥ.</a:t>
            </a:r>
          </a:p>
        </p:txBody>
      </p:sp>
    </p:spTree>
    <p:extLst>
      <p:ext uri="{BB962C8B-B14F-4D97-AF65-F5344CB8AC3E}">
        <p14:creationId xmlns:p14="http://schemas.microsoft.com/office/powerpoint/2010/main" val="3128446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12C4E76F-4A8E-F9EC-DF1C-50994BFFC483}"/>
              </a:ext>
            </a:extLst>
          </p:cNvPr>
          <p:cNvSpPr>
            <a:spLocks noGrp="1"/>
          </p:cNvSpPr>
          <p:nvPr>
            <p:ph idx="1"/>
          </p:nvPr>
        </p:nvSpPr>
        <p:spPr>
          <a:xfrm>
            <a:off x="628650" y="1340768"/>
            <a:ext cx="8335838" cy="5152105"/>
          </a:xfrm>
        </p:spPr>
        <p:txBody>
          <a:bodyPr>
            <a:noAutofit/>
          </a:bodyPr>
          <a:lstStyle/>
          <a:p>
            <a:pPr marL="0" indent="0">
              <a:buNone/>
            </a:pPr>
            <a:r>
              <a:rPr lang="el-GR" sz="1600" dirty="0">
                <a:latin typeface="Times New Roman" panose="02020603050405020304" pitchFamily="18" charset="0"/>
                <a:cs typeface="Times New Roman" panose="02020603050405020304" pitchFamily="18" charset="0"/>
              </a:rPr>
              <a:t>Σχετικά με το 1ο ερευνητικό ερώτημα </a:t>
            </a:r>
            <a:r>
              <a:rPr lang="el-GR" sz="1600" i="1" dirty="0">
                <a:latin typeface="Times New Roman" panose="02020603050405020304" pitchFamily="18" charset="0"/>
                <a:cs typeface="Times New Roman" panose="02020603050405020304" pitchFamily="18" charset="0"/>
              </a:rPr>
              <a:t>«Διέπεται το Εκπαιδευτικό Υλικό από τις αρχές και τη μεθοδολογία της Εξ Αποστάσεως Εκπαίδευσης;» </a:t>
            </a:r>
            <a:r>
              <a:rPr lang="el-GR" sz="1600" dirty="0">
                <a:latin typeface="Times New Roman" panose="02020603050405020304" pitchFamily="18" charset="0"/>
                <a:cs typeface="Times New Roman" panose="02020603050405020304" pitchFamily="18" charset="0"/>
              </a:rPr>
              <a:t>προκύπτει ότι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ΕΥ εφαρμόζει τις αρχές και τη μεθοδολογία της Εξ Αποστάσεως Εκπαίδευσης</a:t>
            </a:r>
            <a:r>
              <a:rPr lang="el-GR" sz="1600" dirty="0">
                <a:latin typeface="Times New Roman" panose="02020603050405020304" pitchFamily="18" charset="0"/>
                <a:cs typeface="Times New Roman" panose="02020603050405020304" pitchFamily="18" charset="0"/>
              </a:rPr>
              <a:t>.</a:t>
            </a:r>
          </a:p>
          <a:p>
            <a:r>
              <a:rPr lang="el-GR" sz="1600" dirty="0">
                <a:latin typeface="Times New Roman" panose="02020603050405020304" pitchFamily="18" charset="0"/>
                <a:cs typeface="Times New Roman" panose="02020603050405020304" pitchFamily="18" charset="0"/>
              </a:rPr>
              <a:t>Διαθέτει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επιστημονική συνοχή και τεκμηρίωση </a:t>
            </a:r>
            <a:r>
              <a:rPr lang="el-GR" sz="1600" dirty="0">
                <a:latin typeface="Times New Roman" panose="02020603050405020304" pitchFamily="18" charset="0"/>
                <a:cs typeface="Times New Roman" panose="02020603050405020304" pitchFamily="18" charset="0"/>
              </a:rPr>
              <a:t>με πολύπλευρη και ποικίλη βιβλιογραφική τεκμηρίωση που ανταποκρίνεται στο περιεχόμενο και εξυπηρετεί τη συγκριτική ανάλυση των πληροφοριών. </a:t>
            </a:r>
          </a:p>
          <a:p>
            <a:r>
              <a:rPr lang="el-GR" sz="1600" dirty="0">
                <a:latin typeface="Times New Roman" panose="02020603050405020304" pitchFamily="18" charset="0"/>
                <a:cs typeface="Times New Roman" panose="02020603050405020304" pitchFamily="18" charset="0"/>
              </a:rPr>
              <a:t>Διακρίνεται για την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απλή</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κατανοητή παρουσίαση </a:t>
            </a:r>
            <a:r>
              <a:rPr lang="el-GR" sz="1600" dirty="0">
                <a:latin typeface="Times New Roman" panose="02020603050405020304" pitchFamily="18" charset="0"/>
                <a:cs typeface="Times New Roman" panose="02020603050405020304" pitchFamily="18" charset="0"/>
              </a:rPr>
              <a:t>του γνωστικού αντικειμένου </a:t>
            </a:r>
          </a:p>
          <a:p>
            <a:r>
              <a:rPr lang="el-GR" sz="1600" dirty="0">
                <a:latin typeface="Times New Roman" panose="02020603050405020304" pitchFamily="18" charset="0"/>
                <a:cs typeface="Times New Roman" panose="02020603050405020304" pitchFamily="18" charset="0"/>
              </a:rPr>
              <a:t>Είναι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εύχρηστο</a:t>
            </a:r>
            <a:r>
              <a:rPr lang="el-GR" sz="1600" dirty="0">
                <a:latin typeface="Times New Roman" panose="02020603050405020304" pitchFamily="18" charset="0"/>
                <a:cs typeface="Times New Roman" panose="02020603050405020304" pitchFamily="18" charset="0"/>
              </a:rPr>
              <a:t> </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Υποστηρίζει και καθοδηγεί </a:t>
            </a:r>
            <a:r>
              <a:rPr lang="el-GR" sz="1600" dirty="0">
                <a:latin typeface="Times New Roman" panose="02020603050405020304" pitchFamily="18" charset="0"/>
                <a:cs typeface="Times New Roman" panose="02020603050405020304" pitchFamily="18" charset="0"/>
              </a:rPr>
              <a:t>τον εκπαιδευόμενο στη μελέτη του </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Υποστηρίζει την αλληλεπίδραση </a:t>
            </a:r>
            <a:r>
              <a:rPr lang="el-GR" sz="1600" dirty="0">
                <a:latin typeface="Times New Roman" panose="02020603050405020304" pitchFamily="18" charset="0"/>
                <a:cs typeface="Times New Roman" panose="02020603050405020304" pitchFamily="18" charset="0"/>
              </a:rPr>
              <a:t>του εκπαιδευόμενου στη μελέτη του </a:t>
            </a:r>
          </a:p>
          <a:p>
            <a:r>
              <a:rPr lang="el-GR" sz="1600" dirty="0">
                <a:latin typeface="Times New Roman" panose="02020603050405020304" pitchFamily="18" charset="0"/>
                <a:cs typeface="Times New Roman" panose="02020603050405020304" pitchFamily="18" charset="0"/>
              </a:rPr>
              <a:t>Δίνει τη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δυνατότητα αναστοχασμού και αυτοαξιολόγησης </a:t>
            </a:r>
            <a:r>
              <a:rPr lang="el-GR" sz="1600" dirty="0">
                <a:latin typeface="Times New Roman" panose="02020603050405020304" pitchFamily="18" charset="0"/>
                <a:cs typeface="Times New Roman" panose="02020603050405020304" pitchFamily="18" charset="0"/>
              </a:rPr>
              <a:t>στον εκπαιδευόμενο </a:t>
            </a:r>
          </a:p>
          <a:p>
            <a:r>
              <a:rPr lang="el-GR" sz="1600" dirty="0">
                <a:latin typeface="Times New Roman" panose="02020603050405020304" pitchFamily="18" charset="0"/>
                <a:cs typeface="Times New Roman" panose="02020603050405020304" pitchFamily="18" charset="0"/>
              </a:rPr>
              <a:t>Διακρίνεται από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σαφήνεια στη διατύπωση των στόχων </a:t>
            </a:r>
            <a:r>
              <a:rPr lang="el-GR" sz="1600" dirty="0">
                <a:latin typeface="Times New Roman" panose="02020603050405020304" pitchFamily="18" charset="0"/>
                <a:cs typeface="Times New Roman" panose="02020603050405020304" pitchFamily="18" charset="0"/>
              </a:rPr>
              <a:t>και των προσδοκώμενων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αποτελεσμάτων</a:t>
            </a:r>
          </a:p>
        </p:txBody>
      </p:sp>
      <p:sp>
        <p:nvSpPr>
          <p:cNvPr id="3" name="Θέση αριθμού διαφάνειας 2">
            <a:extLst>
              <a:ext uri="{FF2B5EF4-FFF2-40B4-BE49-F238E27FC236}">
                <a16:creationId xmlns:a16="http://schemas.microsoft.com/office/drawing/2014/main" id="{B1F54E50-441F-7DFE-12E8-902C114C83DD}"/>
              </a:ext>
            </a:extLst>
          </p:cNvPr>
          <p:cNvSpPr>
            <a:spLocks noGrp="1"/>
          </p:cNvSpPr>
          <p:nvPr>
            <p:ph type="sldNum" sz="quarter" idx="12"/>
          </p:nvPr>
        </p:nvSpPr>
        <p:spPr/>
        <p:txBody>
          <a:bodyPr/>
          <a:lstStyle/>
          <a:p>
            <a:fld id="{D57F1E4F-1CFF-5643-939E-217C01CDF565}" type="slidenum">
              <a:rPr lang="en-US" smtClean="0"/>
              <a:pPr/>
              <a:t>32</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Συμπεράσματα (1/6)</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49836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12C4E76F-4A8E-F9EC-DF1C-50994BFFC483}"/>
              </a:ext>
            </a:extLst>
          </p:cNvPr>
          <p:cNvSpPr>
            <a:spLocks noGrp="1"/>
          </p:cNvSpPr>
          <p:nvPr>
            <p:ph idx="1"/>
          </p:nvPr>
        </p:nvSpPr>
        <p:spPr>
          <a:xfrm>
            <a:off x="628650" y="1340768"/>
            <a:ext cx="8335838" cy="5152105"/>
          </a:xfrm>
        </p:spPr>
        <p:txBody>
          <a:bodyPr>
            <a:noAutofit/>
          </a:bodyPr>
          <a:lstStyle/>
          <a:p>
            <a:pPr marL="0" indent="0">
              <a:buNone/>
            </a:pPr>
            <a:r>
              <a:rPr lang="el-GR" sz="2000" dirty="0">
                <a:latin typeface="Times New Roman" panose="02020603050405020304" pitchFamily="18" charset="0"/>
                <a:cs typeface="Times New Roman" panose="02020603050405020304" pitchFamily="18" charset="0"/>
              </a:rPr>
              <a:t>Σχετικά με το 2ο ερευνητικό ερώτημα </a:t>
            </a:r>
            <a:r>
              <a:rPr lang="el-GR" sz="2000" i="1" dirty="0">
                <a:latin typeface="Times New Roman" panose="02020603050405020304" pitchFamily="18" charset="0"/>
                <a:cs typeface="Times New Roman" panose="02020603050405020304" pitchFamily="18" charset="0"/>
              </a:rPr>
              <a:t>«Έχει δημιουργηθεί το Εκπαιδευτικό Υλικό σύμφωνα με τις αρχές της Πολυμεσικής Μάθησης;»</a:t>
            </a:r>
            <a:r>
              <a:rPr lang="el-GR" sz="2000" dirty="0">
                <a:latin typeface="Times New Roman" panose="02020603050405020304" pitchFamily="18" charset="0"/>
                <a:cs typeface="Times New Roman" panose="02020603050405020304" pitchFamily="18" charset="0"/>
              </a:rPr>
              <a:t> προκύπτει ότι </a:t>
            </a:r>
            <a:r>
              <a:rPr lang="el-GR" sz="20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ΕΥ έχει σχεδιαστεί με βάση τις αρχές της Πολυμεσικής Μάθησης</a:t>
            </a:r>
            <a:r>
              <a:rPr lang="el-GR" sz="2000" dirty="0">
                <a:latin typeface="Times New Roman" panose="02020603050405020304" pitchFamily="18" charset="0"/>
                <a:cs typeface="Times New Roman" panose="02020603050405020304" pitchFamily="18" charset="0"/>
              </a:rPr>
              <a:t>. Πιο συγκεκριμένα: </a:t>
            </a:r>
          </a:p>
          <a:p>
            <a:r>
              <a:rPr lang="el-GR" sz="2000" dirty="0">
                <a:latin typeface="Times New Roman" panose="02020603050405020304" pitchFamily="18" charset="0"/>
                <a:cs typeface="Times New Roman" panose="02020603050405020304" pitchFamily="18" charset="0"/>
              </a:rPr>
              <a:t>Εφαρμόζονται οι αρχές της Πολυμεσικής Μάθησης.</a:t>
            </a:r>
          </a:p>
          <a:p>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Τα δυνατά σημεία του ΕΥ </a:t>
            </a:r>
            <a:r>
              <a:rPr lang="el-GR" sz="2000" dirty="0">
                <a:latin typeface="Times New Roman" panose="02020603050405020304" pitchFamily="18" charset="0"/>
                <a:cs typeface="Times New Roman" panose="02020603050405020304" pitchFamily="18" charset="0"/>
              </a:rPr>
              <a:t>εντοπίζονται στο περιεχόμενο και στην παρουσίαση του. </a:t>
            </a:r>
          </a:p>
          <a:p>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Για την βελτίωση του ΕΥ </a:t>
            </a:r>
            <a:r>
              <a:rPr lang="el-GR" sz="2000" dirty="0">
                <a:latin typeface="Times New Roman" panose="02020603050405020304" pitchFamily="18" charset="0"/>
                <a:cs typeface="Times New Roman" panose="02020603050405020304" pitchFamily="18" charset="0"/>
              </a:rPr>
              <a:t>έγιναν προτάσεις πάνω σε ζητήματα σχεδιασμού και λειτουργικότητας και σε επέκταση και εμπλουτισμό των θεματικών ενοτήτων. </a:t>
            </a:r>
          </a:p>
        </p:txBody>
      </p:sp>
      <p:sp>
        <p:nvSpPr>
          <p:cNvPr id="3" name="Θέση αριθμού διαφάνειας 2">
            <a:extLst>
              <a:ext uri="{FF2B5EF4-FFF2-40B4-BE49-F238E27FC236}">
                <a16:creationId xmlns:a16="http://schemas.microsoft.com/office/drawing/2014/main" id="{B1F54E50-441F-7DFE-12E8-902C114C83DD}"/>
              </a:ext>
            </a:extLst>
          </p:cNvPr>
          <p:cNvSpPr>
            <a:spLocks noGrp="1"/>
          </p:cNvSpPr>
          <p:nvPr>
            <p:ph type="sldNum" sz="quarter" idx="12"/>
          </p:nvPr>
        </p:nvSpPr>
        <p:spPr/>
        <p:txBody>
          <a:bodyPr/>
          <a:lstStyle/>
          <a:p>
            <a:fld id="{D57F1E4F-1CFF-5643-939E-217C01CDF565}" type="slidenum">
              <a:rPr lang="en-US" smtClean="0"/>
              <a:pPr/>
              <a:t>33</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Συμπεράσματα (2/6)</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03002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12C4E76F-4A8E-F9EC-DF1C-50994BFFC483}"/>
              </a:ext>
            </a:extLst>
          </p:cNvPr>
          <p:cNvSpPr>
            <a:spLocks noGrp="1"/>
          </p:cNvSpPr>
          <p:nvPr>
            <p:ph idx="1"/>
          </p:nvPr>
        </p:nvSpPr>
        <p:spPr>
          <a:xfrm>
            <a:off x="467544" y="1322382"/>
            <a:ext cx="8619306" cy="5152105"/>
          </a:xfrm>
        </p:spPr>
        <p:txBody>
          <a:bodyPr>
            <a:noAutofit/>
          </a:bodyPr>
          <a:lstStyle/>
          <a:p>
            <a:pPr marL="0" indent="0">
              <a:buNone/>
            </a:pPr>
            <a:r>
              <a:rPr lang="el-GR" sz="1800" dirty="0">
                <a:latin typeface="Times New Roman" panose="02020603050405020304" pitchFamily="18" charset="0"/>
                <a:cs typeface="Times New Roman" panose="02020603050405020304" pitchFamily="18" charset="0"/>
              </a:rPr>
              <a:t>Σχετικά με το 3ο ερευνητικό ερώτημα </a:t>
            </a:r>
            <a:r>
              <a:rPr lang="el-GR" sz="1800" i="1" dirty="0">
                <a:latin typeface="Times New Roman" panose="02020603050405020304" pitchFamily="18" charset="0"/>
                <a:cs typeface="Times New Roman" panose="02020603050405020304" pitchFamily="18" charset="0"/>
              </a:rPr>
              <a:t>«Ποιες είναι οι απόψεις των εκπαιδευτικών απέναντι στο συγκεκριμένο Εκπαιδευτικό Υλικό;»</a:t>
            </a:r>
            <a:r>
              <a:rPr lang="el-GR" sz="1800" dirty="0">
                <a:latin typeface="Times New Roman" panose="02020603050405020304" pitchFamily="18" charset="0"/>
                <a:cs typeface="Times New Roman" panose="02020603050405020304" pitchFamily="18" charset="0"/>
              </a:rPr>
              <a:t> προκύπτει ότι:</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ΕΥ άρεσε στους εκπαιδευτικούς </a:t>
            </a:r>
            <a:r>
              <a:rPr lang="el-GR" sz="1600" dirty="0">
                <a:latin typeface="Times New Roman" panose="02020603050405020304" pitchFamily="18" charset="0"/>
                <a:cs typeface="Times New Roman" panose="02020603050405020304" pitchFamily="18" charset="0"/>
              </a:rPr>
              <a:t>σε επίπεδο μορφής και περιεχομένου. Είναι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εμπλουτισμένο</a:t>
            </a:r>
            <a:r>
              <a:rPr lang="el-GR" sz="1600" dirty="0">
                <a:latin typeface="Times New Roman" panose="02020603050405020304" pitchFamily="18" charset="0"/>
                <a:cs typeface="Times New Roman" panose="02020603050405020304" pitchFamily="18" charset="0"/>
              </a:rPr>
              <a:t> με πλούσιο και αξιόπιστο υλικό.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Ανταποκρίνεται</a:t>
            </a:r>
            <a:r>
              <a:rPr lang="el-GR" sz="1600" dirty="0">
                <a:latin typeface="Times New Roman" panose="02020603050405020304" pitchFamily="18" charset="0"/>
                <a:cs typeface="Times New Roman" panose="02020603050405020304" pitchFamily="18" charset="0"/>
              </a:rPr>
              <a:t> στις ανάγκες του μαθητή και τον βοηθά να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κατανοήσει</a:t>
            </a:r>
            <a:r>
              <a:rPr lang="el-GR" sz="1600" dirty="0">
                <a:latin typeface="Times New Roman" panose="02020603050405020304" pitchFamily="18" charset="0"/>
                <a:cs typeface="Times New Roman" panose="02020603050405020304" pitchFamily="18" charset="0"/>
              </a:rPr>
              <a:t> ουσιαστικά τα ιστορικά γεγονότα και να προσεγγίσει αβίαστα και με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παιγνιώδη</a:t>
            </a:r>
            <a:r>
              <a:rPr lang="el-GR" sz="1600" dirty="0">
                <a:latin typeface="Times New Roman" panose="02020603050405020304" pitchFamily="18" charset="0"/>
                <a:cs typeface="Times New Roman" panose="02020603050405020304" pitchFamily="18" charset="0"/>
              </a:rPr>
              <a:t>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τρόπο</a:t>
            </a:r>
            <a:r>
              <a:rPr lang="el-GR" sz="1600" dirty="0">
                <a:latin typeface="Times New Roman" panose="02020603050405020304" pitchFamily="18" charset="0"/>
                <a:cs typeface="Times New Roman" panose="02020603050405020304" pitchFamily="18" charset="0"/>
              </a:rPr>
              <a:t> τη μάθηση. Είναι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εύκολο</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εύχρηστο</a:t>
            </a:r>
            <a:r>
              <a:rPr lang="el-GR" sz="1600" dirty="0">
                <a:latin typeface="Times New Roman" panose="02020603050405020304" pitchFamily="18" charset="0"/>
                <a:cs typeface="Times New Roman" panose="02020603050405020304" pitchFamily="18" charset="0"/>
              </a:rPr>
              <a:t>. Είναι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επαρκές</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τεκμηριωμένο</a:t>
            </a:r>
            <a:r>
              <a:rPr lang="el-GR" sz="1600" dirty="0">
                <a:latin typeface="Times New Roman" panose="02020603050405020304" pitchFamily="18" charset="0"/>
                <a:cs typeface="Times New Roman" panose="02020603050405020304" pitchFamily="18" charset="0"/>
              </a:rPr>
              <a:t>.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Ανταποκρίνεται</a:t>
            </a:r>
            <a:r>
              <a:rPr lang="el-GR" sz="1600" dirty="0">
                <a:latin typeface="Times New Roman" panose="02020603050405020304" pitchFamily="18" charset="0"/>
                <a:cs typeface="Times New Roman" panose="02020603050405020304" pitchFamily="18" charset="0"/>
              </a:rPr>
              <a:t>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πλήρως</a:t>
            </a:r>
            <a:r>
              <a:rPr lang="el-GR" sz="1600" dirty="0">
                <a:latin typeface="Times New Roman" panose="02020603050405020304" pitchFamily="18" charset="0"/>
                <a:cs typeface="Times New Roman" panose="02020603050405020304" pitchFamily="18" charset="0"/>
              </a:rPr>
              <a:t> στους στόχους του ΑΠΣ του μαθήματος της Ιστορίας για το Λύκειο. </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Έχει δυνατά σημεία </a:t>
            </a:r>
            <a:r>
              <a:rPr lang="el-GR" sz="1600" dirty="0">
                <a:latin typeface="Times New Roman" panose="02020603050405020304" pitchFamily="18" charset="0"/>
                <a:cs typeface="Times New Roman" panose="02020603050405020304" pitchFamily="18" charset="0"/>
              </a:rPr>
              <a:t>που σχετίζονται με το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περιεχόμενο</a:t>
            </a:r>
            <a:r>
              <a:rPr lang="el-GR" sz="1600" dirty="0">
                <a:latin typeface="Times New Roman" panose="02020603050405020304" pitchFamily="18" charset="0"/>
                <a:cs typeface="Times New Roman" panose="02020603050405020304" pitchFamily="18" charset="0"/>
              </a:rPr>
              <a:t>, τη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δομή</a:t>
            </a:r>
            <a:r>
              <a:rPr lang="el-GR" sz="1600" dirty="0">
                <a:latin typeface="Times New Roman" panose="02020603050405020304" pitchFamily="18" charset="0"/>
                <a:cs typeface="Times New Roman" panose="02020603050405020304" pitchFamily="18" charset="0"/>
              </a:rPr>
              <a:t> και το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ψηφιακό περιβάλλον μάθησης </a:t>
            </a:r>
            <a:r>
              <a:rPr lang="el-GR" sz="1600" dirty="0">
                <a:latin typeface="Times New Roman" panose="02020603050405020304" pitchFamily="18" charset="0"/>
                <a:cs typeface="Times New Roman" panose="02020603050405020304" pitchFamily="18" charset="0"/>
              </a:rPr>
              <a:t>και την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ενεργητική, παιγνιώδη και διαδραστική μαθησιακή διαδικασία</a:t>
            </a:r>
            <a:r>
              <a:rPr lang="el-GR" sz="1600" dirty="0">
                <a:latin typeface="Times New Roman" panose="02020603050405020304" pitchFamily="18" charset="0"/>
                <a:cs typeface="Times New Roman" panose="02020603050405020304" pitchFamily="18" charset="0"/>
              </a:rPr>
              <a:t> που προωθεί.</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Τα αδύνατα σημεία </a:t>
            </a:r>
            <a:r>
              <a:rPr lang="el-GR" sz="1600" dirty="0">
                <a:latin typeface="Times New Roman" panose="02020603050405020304" pitchFamily="18" charset="0"/>
                <a:cs typeface="Times New Roman" panose="02020603050405020304" pitchFamily="18" charset="0"/>
              </a:rPr>
              <a:t>του ΕΥ σχετίζονται με το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πλήθος</a:t>
            </a:r>
            <a:r>
              <a:rPr lang="el-GR" sz="1600" dirty="0">
                <a:latin typeface="Times New Roman" panose="02020603050405020304" pitchFamily="18" charset="0"/>
                <a:cs typeface="Times New Roman" panose="02020603050405020304" pitchFamily="18" charset="0"/>
              </a:rPr>
              <a:t> του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υλικού</a:t>
            </a:r>
            <a:r>
              <a:rPr lang="el-GR" sz="1600" dirty="0">
                <a:latin typeface="Times New Roman" panose="02020603050405020304" pitchFamily="18" charset="0"/>
                <a:cs typeface="Times New Roman" panose="02020603050405020304" pitchFamily="18" charset="0"/>
              </a:rPr>
              <a:t> που περιέχει. Κυρίως αποτυπώθηκαν οι</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ενδοιασμοί </a:t>
            </a:r>
            <a:r>
              <a:rPr lang="el-GR" sz="1600" dirty="0">
                <a:latin typeface="Times New Roman" panose="02020603050405020304" pitchFamily="18" charset="0"/>
                <a:cs typeface="Times New Roman" panose="02020603050405020304" pitchFamily="18" charset="0"/>
              </a:rPr>
              <a:t>και 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φόβος</a:t>
            </a:r>
            <a:r>
              <a:rPr lang="el-GR" sz="1600" dirty="0">
                <a:latin typeface="Times New Roman" panose="02020603050405020304" pitchFamily="18" charset="0"/>
                <a:cs typeface="Times New Roman" panose="02020603050405020304" pitchFamily="18" charset="0"/>
              </a:rPr>
              <a:t> των εκπαιδευτικών για την εφαρμογή ενός τέτοιου ΕΥ στην πραγματικότητα των ελληνικών Λυκείων με όλες τις παθογένειες του εξεταστοκεντρικού συστήματος καθώς και 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έλλειψη ψηφιακών δεξιοτήτων </a:t>
            </a:r>
            <a:r>
              <a:rPr lang="el-GR" sz="1600" dirty="0">
                <a:latin typeface="Times New Roman" panose="02020603050405020304" pitchFamily="18" charset="0"/>
                <a:cs typeface="Times New Roman" panose="02020603050405020304" pitchFamily="18" charset="0"/>
              </a:rPr>
              <a:t>για να δημιουργήσουν ένα αντίστοιχο ΕΥ.</a:t>
            </a:r>
          </a:p>
        </p:txBody>
      </p:sp>
      <p:sp>
        <p:nvSpPr>
          <p:cNvPr id="3" name="Θέση αριθμού διαφάνειας 2">
            <a:extLst>
              <a:ext uri="{FF2B5EF4-FFF2-40B4-BE49-F238E27FC236}">
                <a16:creationId xmlns:a16="http://schemas.microsoft.com/office/drawing/2014/main" id="{B1F54E50-441F-7DFE-12E8-902C114C83DD}"/>
              </a:ext>
            </a:extLst>
          </p:cNvPr>
          <p:cNvSpPr>
            <a:spLocks noGrp="1"/>
          </p:cNvSpPr>
          <p:nvPr>
            <p:ph type="sldNum" sz="quarter" idx="12"/>
          </p:nvPr>
        </p:nvSpPr>
        <p:spPr/>
        <p:txBody>
          <a:bodyPr/>
          <a:lstStyle/>
          <a:p>
            <a:fld id="{D57F1E4F-1CFF-5643-939E-217C01CDF565}" type="slidenum">
              <a:rPr lang="en-US" smtClean="0"/>
              <a:pPr/>
              <a:t>34</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Συμπεράσματα (3/6)</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19957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12C4E76F-4A8E-F9EC-DF1C-50994BFFC483}"/>
              </a:ext>
            </a:extLst>
          </p:cNvPr>
          <p:cNvSpPr>
            <a:spLocks noGrp="1"/>
          </p:cNvSpPr>
          <p:nvPr>
            <p:ph idx="1"/>
          </p:nvPr>
        </p:nvSpPr>
        <p:spPr>
          <a:xfrm>
            <a:off x="571500" y="1322382"/>
            <a:ext cx="8515350" cy="5399094"/>
          </a:xfrm>
        </p:spPr>
        <p:txBody>
          <a:bodyPr>
            <a:noAutofit/>
          </a:bodyPr>
          <a:lstStyle/>
          <a:p>
            <a:pPr marL="0" indent="0">
              <a:buNone/>
            </a:pPr>
            <a:r>
              <a:rPr lang="el-GR" sz="1800" dirty="0">
                <a:latin typeface="Times New Roman" panose="02020603050405020304" pitchFamily="18" charset="0"/>
                <a:cs typeface="Times New Roman" panose="02020603050405020304" pitchFamily="18" charset="0"/>
              </a:rPr>
              <a:t>Σχετικά με το 4ο ερευνητικό ερώτημα </a:t>
            </a:r>
            <a:r>
              <a:rPr lang="el-GR" sz="1800" i="1" dirty="0">
                <a:latin typeface="Times New Roman" panose="02020603050405020304" pitchFamily="18" charset="0"/>
                <a:cs typeface="Times New Roman" panose="02020603050405020304" pitchFamily="18" charset="0"/>
              </a:rPr>
              <a:t>«Ποιες είναι οι απόψεις των μαθητών απέναντι στο συγκεκριμένο Εκπαιδευτικό Υλικό;» </a:t>
            </a:r>
            <a:r>
              <a:rPr lang="el-GR" sz="1800" dirty="0">
                <a:latin typeface="Times New Roman" panose="02020603050405020304" pitchFamily="18" charset="0"/>
                <a:cs typeface="Times New Roman" panose="02020603050405020304" pitchFamily="18" charset="0"/>
              </a:rPr>
              <a:t>προκύπτει ότι: </a:t>
            </a:r>
          </a:p>
          <a:p>
            <a:pPr marL="0" indent="0">
              <a:buNone/>
            </a:pPr>
            <a:r>
              <a:rPr lang="el-GR" sz="1600" dirty="0">
                <a:latin typeface="Times New Roman" panose="02020603050405020304" pitchFamily="18" charset="0"/>
                <a:cs typeface="Times New Roman" panose="02020603050405020304" pitchFamily="18" charset="0"/>
              </a:rPr>
              <a:t>Το ΕΥ έχει πολλά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ενδιαφέροντα</a:t>
            </a:r>
            <a:r>
              <a:rPr lang="el-GR" sz="1600" dirty="0">
                <a:latin typeface="Times New Roman" panose="02020603050405020304" pitchFamily="18" charset="0"/>
                <a:cs typeface="Times New Roman" panose="02020603050405020304" pitchFamily="18" charset="0"/>
              </a:rPr>
              <a:t>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στοιχεία</a:t>
            </a:r>
            <a:r>
              <a:rPr lang="el-GR" sz="1600" dirty="0">
                <a:latin typeface="Times New Roman" panose="02020603050405020304" pitchFamily="18" charset="0"/>
                <a:cs typeface="Times New Roman" panose="02020603050405020304" pitchFamily="18" charset="0"/>
              </a:rPr>
              <a:t> που σχετίζονται με τα μέσα κατασκευής του. Πρόκειται για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εύχρηστο</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εύκολο</a:t>
            </a:r>
            <a:r>
              <a:rPr lang="el-GR" sz="1600" dirty="0">
                <a:latin typeface="Times New Roman" panose="02020603050405020304" pitchFamily="18" charset="0"/>
                <a:cs typeface="Times New Roman" panose="02020603050405020304" pitchFamily="18" charset="0"/>
              </a:rPr>
              <a:t> ΕΥ· οι μαθητές αποκομίζουν σημαντικά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οφέλη σε επίπεδο γνώσεων, δεξιοτήτων και στάσεων</a:t>
            </a:r>
            <a:r>
              <a:rPr lang="el-GR" sz="1600" dirty="0">
                <a:latin typeface="Times New Roman" panose="02020603050405020304" pitchFamily="18" charset="0"/>
                <a:cs typeface="Times New Roman" panose="02020603050405020304" pitchFamily="18" charset="0"/>
              </a:rPr>
              <a:t>. Η μάθηση με το ΕΥ γίνεται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ευχάριστη</a:t>
            </a:r>
            <a:r>
              <a:rPr lang="el-GR" sz="1600" dirty="0">
                <a:latin typeface="Times New Roman" panose="02020603050405020304" pitchFamily="18" charset="0"/>
                <a:cs typeface="Times New Roman" panose="02020603050405020304" pitchFamily="18" charset="0"/>
              </a:rPr>
              <a:t> και πιο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ενδιαφέρουσα</a:t>
            </a:r>
            <a:r>
              <a:rPr lang="el-GR" sz="1600" dirty="0">
                <a:latin typeface="Times New Roman" panose="02020603050405020304" pitchFamily="18" charset="0"/>
                <a:cs typeface="Times New Roman" panose="02020603050405020304" pitchFamily="18" charset="0"/>
              </a:rPr>
              <a:t>. Ενισχύεται το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ενδιαφέρον</a:t>
            </a:r>
            <a:r>
              <a:rPr lang="el-GR" sz="1600" dirty="0">
                <a:latin typeface="Times New Roman" panose="02020603050405020304" pitchFamily="18" charset="0"/>
                <a:cs typeface="Times New Roman" panose="02020603050405020304" pitchFamily="18" charset="0"/>
              </a:rPr>
              <a:t> για το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μάθημα της Ιστορίας </a:t>
            </a:r>
            <a:r>
              <a:rPr lang="el-GR" sz="1600" dirty="0">
                <a:latin typeface="Times New Roman" panose="02020603050405020304" pitchFamily="18" charset="0"/>
                <a:cs typeface="Times New Roman" panose="02020603050405020304" pitchFamily="18" charset="0"/>
              </a:rPr>
              <a:t>που είναι εμπεδωμένο ως μάθημα βαρετό, συνυφασμένο με την αποστήθιση. Η ψηφιακή μορφή κάνει το μάθημα πιο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ελκυστικό</a:t>
            </a:r>
            <a:r>
              <a:rPr lang="el-GR" sz="1600" dirty="0">
                <a:latin typeface="Times New Roman" panose="02020603050405020304" pitchFamily="18" charset="0"/>
                <a:cs typeface="Times New Roman" panose="02020603050405020304" pitchFamily="18" charset="0"/>
              </a:rPr>
              <a:t> και ενισχύει τη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δημιουργικότητα</a:t>
            </a:r>
            <a:r>
              <a:rPr lang="el-GR" sz="1600" dirty="0">
                <a:latin typeface="Times New Roman" panose="02020603050405020304" pitchFamily="18" charset="0"/>
                <a:cs typeface="Times New Roman" panose="02020603050405020304" pitchFamily="18" charset="0"/>
              </a:rPr>
              <a:t>.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Λείπει</a:t>
            </a:r>
            <a:r>
              <a:rPr lang="el-GR" sz="1600" dirty="0">
                <a:latin typeface="Times New Roman" panose="02020603050405020304" pitchFamily="18" charset="0"/>
                <a:cs typeface="Times New Roman" panose="02020603050405020304" pitchFamily="18" charset="0"/>
              </a:rPr>
              <a:t> ωστόσο 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δυνατότητα συνεργασίας και ανταλλαγής απόψεων </a:t>
            </a:r>
            <a:r>
              <a:rPr lang="el-GR" sz="1600" dirty="0">
                <a:latin typeface="Times New Roman" panose="02020603050405020304" pitchFamily="18" charset="0"/>
                <a:cs typeface="Times New Roman" panose="02020603050405020304" pitchFamily="18" charset="0"/>
              </a:rPr>
              <a:t>ανάμεσα στον εκπαιδευτικό και τους μαθητές.  Οι μαθητές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κατανοούν</a:t>
            </a:r>
            <a:r>
              <a:rPr lang="el-GR" sz="1600" dirty="0">
                <a:latin typeface="Times New Roman" panose="02020603050405020304" pitchFamily="18" charset="0"/>
                <a:cs typeface="Times New Roman" panose="02020603050405020304" pitchFamily="18" charset="0"/>
              </a:rPr>
              <a:t>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επαρκώς</a:t>
            </a:r>
            <a:r>
              <a:rPr lang="el-GR" sz="1600" dirty="0">
                <a:latin typeface="Times New Roman" panose="02020603050405020304" pitchFamily="18" charset="0"/>
                <a:cs typeface="Times New Roman" panose="02020603050405020304" pitchFamily="18" charset="0"/>
              </a:rPr>
              <a:t> τις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ιστορικές γνώσεις</a:t>
            </a:r>
            <a:r>
              <a:rPr lang="el-GR" sz="1600" dirty="0">
                <a:latin typeface="Times New Roman" panose="02020603050405020304" pitchFamily="18" charset="0"/>
                <a:cs typeface="Times New Roman" panose="02020603050405020304" pitchFamily="18" charset="0"/>
              </a:rPr>
              <a:t> και δίνεται περιθώριο για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αυτορρύθμιση</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αυτονομία</a:t>
            </a:r>
            <a:r>
              <a:rPr lang="el-GR" sz="1600" dirty="0">
                <a:latin typeface="Times New Roman" panose="02020603050405020304" pitchFamily="18" charset="0"/>
                <a:cs typeface="Times New Roman" panose="02020603050405020304" pitchFamily="18" charset="0"/>
              </a:rPr>
              <a:t> στη μελέτη. Τα δυνατά σημεία του ΕΥ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ποικίλλουν</a:t>
            </a:r>
            <a:r>
              <a:rPr lang="el-GR" sz="1600" dirty="0">
                <a:latin typeface="Times New Roman" panose="02020603050405020304" pitchFamily="18" charset="0"/>
                <a:cs typeface="Times New Roman" panose="02020603050405020304" pitchFamily="18" charset="0"/>
              </a:rPr>
              <a:t> και σχετίζονται με τη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μορφή</a:t>
            </a:r>
            <a:r>
              <a:rPr lang="el-GR" sz="1600" dirty="0">
                <a:latin typeface="Times New Roman" panose="02020603050405020304" pitchFamily="18" charset="0"/>
                <a:cs typeface="Times New Roman" panose="02020603050405020304" pitchFamily="18" charset="0"/>
              </a:rPr>
              <a:t> και το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περιεχόμενό</a:t>
            </a:r>
            <a:r>
              <a:rPr lang="el-GR" sz="1600" dirty="0">
                <a:latin typeface="Times New Roman" panose="02020603050405020304" pitchFamily="18" charset="0"/>
                <a:cs typeface="Times New Roman" panose="02020603050405020304" pitchFamily="18" charset="0"/>
              </a:rPr>
              <a:t> του και με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παιδαγωγικές αρχές της ΕξΑΕ</a:t>
            </a:r>
            <a:r>
              <a:rPr lang="el-GR" sz="1600" dirty="0">
                <a:latin typeface="Times New Roman" panose="02020603050405020304" pitchFamily="18" charset="0"/>
                <a:cs typeface="Times New Roman" panose="02020603050405020304" pitchFamily="18" charset="0"/>
              </a:rPr>
              <a:t>, η άμεση πρόσβαση σε αυτό σε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χώρο</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χρόνο ευέλικτο</a:t>
            </a:r>
            <a:r>
              <a:rPr lang="el-GR" sz="1600" dirty="0">
                <a:latin typeface="Times New Roman" panose="02020603050405020304" pitchFamily="18" charset="0"/>
                <a:cs typeface="Times New Roman" panose="02020603050405020304" pitchFamily="18" charset="0"/>
              </a:rPr>
              <a:t>. Ως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αδυναμίες</a:t>
            </a:r>
            <a:r>
              <a:rPr lang="el-GR" sz="1600" dirty="0">
                <a:latin typeface="Times New Roman" panose="02020603050405020304" pitchFamily="18" charset="0"/>
                <a:cs typeface="Times New Roman" panose="02020603050405020304" pitchFamily="18" charset="0"/>
              </a:rPr>
              <a:t> εντοπίστηκαν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στοιχεία μορφής </a:t>
            </a:r>
            <a:r>
              <a:rPr lang="el-GR" sz="1600" dirty="0">
                <a:latin typeface="Times New Roman" panose="02020603050405020304" pitchFamily="18" charset="0"/>
                <a:cs typeface="Times New Roman" panose="02020603050405020304" pitchFamily="18" charset="0"/>
              </a:rPr>
              <a:t>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μουσικής επένδυσης</a:t>
            </a:r>
            <a:r>
              <a:rPr lang="el-GR" sz="1600" dirty="0">
                <a:latin typeface="Times New Roman" panose="02020603050405020304" pitchFamily="18" charset="0"/>
                <a:cs typeface="Times New Roman" panose="02020603050405020304" pitchFamily="18" charset="0"/>
              </a:rPr>
              <a:t>. Ως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πρόταση</a:t>
            </a:r>
            <a:r>
              <a:rPr lang="el-GR" sz="1600" dirty="0">
                <a:latin typeface="Times New Roman" panose="02020603050405020304" pitchFamily="18" charset="0"/>
                <a:cs typeface="Times New Roman" panose="02020603050405020304" pitchFamily="18" charset="0"/>
              </a:rPr>
              <a:t> διατυπώθηκε 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δυνατότητα δημιουργίας φιλικού χαρακτήρα </a:t>
            </a:r>
            <a:r>
              <a:rPr lang="el-GR" sz="1600" dirty="0">
                <a:latin typeface="Times New Roman" panose="02020603050405020304" pitchFamily="18" charset="0"/>
                <a:cs typeface="Times New Roman" panose="02020603050405020304" pitchFamily="18" charset="0"/>
              </a:rPr>
              <a:t>από τους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ίδιους τους μαθητές</a:t>
            </a:r>
            <a:r>
              <a:rPr lang="el-GR" sz="1600" dirty="0">
                <a:latin typeface="Times New Roman" panose="02020603050405020304" pitchFamily="18" charset="0"/>
                <a:cs typeface="Times New Roman" panose="02020603050405020304" pitchFamily="18" charset="0"/>
              </a:rPr>
              <a:t>.</a:t>
            </a:r>
          </a:p>
        </p:txBody>
      </p:sp>
      <p:sp>
        <p:nvSpPr>
          <p:cNvPr id="3" name="Θέση αριθμού διαφάνειας 2">
            <a:extLst>
              <a:ext uri="{FF2B5EF4-FFF2-40B4-BE49-F238E27FC236}">
                <a16:creationId xmlns:a16="http://schemas.microsoft.com/office/drawing/2014/main" id="{B1F54E50-441F-7DFE-12E8-902C114C83DD}"/>
              </a:ext>
            </a:extLst>
          </p:cNvPr>
          <p:cNvSpPr>
            <a:spLocks noGrp="1"/>
          </p:cNvSpPr>
          <p:nvPr>
            <p:ph type="sldNum" sz="quarter" idx="12"/>
          </p:nvPr>
        </p:nvSpPr>
        <p:spPr/>
        <p:txBody>
          <a:bodyPr/>
          <a:lstStyle/>
          <a:p>
            <a:fld id="{D57F1E4F-1CFF-5643-939E-217C01CDF565}" type="slidenum">
              <a:rPr lang="en-US" smtClean="0"/>
              <a:pPr/>
              <a:t>35</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Συμπεράσματα (4/6)</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14571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12C4E76F-4A8E-F9EC-DF1C-50994BFFC483}"/>
              </a:ext>
            </a:extLst>
          </p:cNvPr>
          <p:cNvSpPr>
            <a:spLocks noGrp="1"/>
          </p:cNvSpPr>
          <p:nvPr>
            <p:ph idx="1"/>
          </p:nvPr>
        </p:nvSpPr>
        <p:spPr>
          <a:xfrm>
            <a:off x="571500" y="1268760"/>
            <a:ext cx="8392988" cy="5452716"/>
          </a:xfrm>
        </p:spPr>
        <p:txBody>
          <a:bodyPr>
            <a:noAutofit/>
          </a:bodyPr>
          <a:lstStyle/>
          <a:p>
            <a:pPr marL="0" indent="0">
              <a:buNone/>
            </a:pPr>
            <a:r>
              <a:rPr lang="el-GR" sz="1600" dirty="0">
                <a:latin typeface="Times New Roman" panose="02020603050405020304" pitchFamily="18" charset="0"/>
                <a:cs typeface="Times New Roman" panose="02020603050405020304" pitchFamily="18" charset="0"/>
              </a:rPr>
              <a:t>Σχετικά με το 5ο ερευνητικό ερώτημα </a:t>
            </a:r>
            <a:r>
              <a:rPr lang="el-GR" sz="1600" i="1" dirty="0">
                <a:latin typeface="Times New Roman" panose="02020603050405020304" pitchFamily="18" charset="0"/>
                <a:cs typeface="Times New Roman" panose="02020603050405020304" pitchFamily="18" charset="0"/>
              </a:rPr>
              <a:t>«Ποιες είναι οι απόψεις των μαθητών απέναντι στον νέο τρόπο διδασκαλίας;» </a:t>
            </a:r>
            <a:r>
              <a:rPr lang="el-GR" sz="1600" dirty="0">
                <a:latin typeface="Times New Roman" panose="02020603050405020304" pitchFamily="18" charset="0"/>
                <a:cs typeface="Times New Roman" panose="02020603050405020304" pitchFamily="18" charset="0"/>
              </a:rPr>
              <a:t>προκύπτει ότι 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παραδοσιακός τρόπος διδασκαλίας </a:t>
            </a:r>
            <a:r>
              <a:rPr lang="el-GR" sz="1600" dirty="0">
                <a:latin typeface="Times New Roman" panose="02020603050405020304" pitchFamily="18" charset="0"/>
                <a:cs typeface="Times New Roman" panose="02020603050405020304" pitchFamily="18" charset="0"/>
              </a:rPr>
              <a:t>είναι εμπεδωμένος στη συνείδηση των μαθητών ως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αναντικατάστατος και απαραίτητος </a:t>
            </a:r>
            <a:r>
              <a:rPr lang="el-GR" sz="1600" dirty="0">
                <a:latin typeface="Times New Roman" panose="02020603050405020304" pitchFamily="18" charset="0"/>
                <a:cs typeface="Times New Roman" panose="02020603050405020304" pitchFamily="18" charset="0"/>
              </a:rPr>
              <a:t>και ταυτίζεται με την κατά μέτωπο παράδοση, την υπογράμμιση και την αποστήθιση, στοιχεία που καθιστούν τη διδασκαλία κουραστική και βαρετή. </a:t>
            </a:r>
          </a:p>
          <a:p>
            <a:pPr marL="0" indent="0">
              <a:buNone/>
            </a:pPr>
            <a:r>
              <a:rPr lang="el-GR" sz="1600" dirty="0">
                <a:latin typeface="Times New Roman" panose="02020603050405020304" pitchFamily="18" charset="0"/>
                <a:cs typeface="Times New Roman" panose="02020603050405020304" pitchFamily="18" charset="0"/>
              </a:rPr>
              <a:t>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εξ αποστάσεως διδασκαλία </a:t>
            </a:r>
            <a:r>
              <a:rPr lang="el-GR" sz="1600" dirty="0">
                <a:latin typeface="Times New Roman" panose="02020603050405020304" pitchFamily="18" charset="0"/>
                <a:cs typeface="Times New Roman" panose="02020603050405020304" pitchFamily="18" charset="0"/>
              </a:rPr>
              <a:t>με τη χρήση ΕΥ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ταιριάζει</a:t>
            </a:r>
            <a:r>
              <a:rPr lang="el-GR" sz="1600" dirty="0">
                <a:latin typeface="Times New Roman" panose="02020603050405020304" pitchFamily="18" charset="0"/>
                <a:cs typeface="Times New Roman" panose="02020603050405020304" pitchFamily="18" charset="0"/>
              </a:rPr>
              <a:t> στο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τεχνολογικό προφίλ των μαθητών</a:t>
            </a:r>
            <a:r>
              <a:rPr lang="el-GR" sz="1600" dirty="0">
                <a:latin typeface="Times New Roman" panose="02020603050405020304" pitchFamily="18" charset="0"/>
                <a:cs typeface="Times New Roman" panose="02020603050405020304" pitchFamily="18" charset="0"/>
              </a:rPr>
              <a:t>, μπορεί να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λειτουργήσει</a:t>
            </a:r>
            <a:r>
              <a:rPr lang="el-GR" sz="1600" dirty="0">
                <a:latin typeface="Times New Roman" panose="02020603050405020304" pitchFamily="18" charset="0"/>
                <a:cs typeface="Times New Roman" panose="02020603050405020304" pitchFamily="18" charset="0"/>
              </a:rPr>
              <a:t> σε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περιπτώσεις απουσίας</a:t>
            </a:r>
            <a:r>
              <a:rPr lang="el-GR" sz="1600" dirty="0">
                <a:latin typeface="Times New Roman" panose="02020603050405020304" pitchFamily="18" charset="0"/>
                <a:cs typeface="Times New Roman" panose="02020603050405020304" pitchFamily="18" charset="0"/>
              </a:rPr>
              <a:t>, εξυπηρετεί μια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αυτόνομη μαθησιακή πορεία </a:t>
            </a:r>
            <a:r>
              <a:rPr lang="el-GR" sz="1600" dirty="0">
                <a:latin typeface="Times New Roman" panose="02020603050405020304" pitchFamily="18" charset="0"/>
                <a:cs typeface="Times New Roman" panose="02020603050405020304" pitchFamily="18" charset="0"/>
              </a:rPr>
              <a:t>σε ευέλικτο χρόνο με πολλαπλές επαναλήψεις και δίνει τη δυνατότητα για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εμβάθυνση</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διεύρυνση</a:t>
            </a:r>
            <a:r>
              <a:rPr lang="el-GR" sz="1600" dirty="0">
                <a:latin typeface="Times New Roman" panose="02020603050405020304" pitchFamily="18" charset="0"/>
                <a:cs typeface="Times New Roman" panose="02020603050405020304" pitchFamily="18" charset="0"/>
              </a:rPr>
              <a:t> των γνώσεων. </a:t>
            </a:r>
          </a:p>
          <a:p>
            <a:pPr marL="0" indent="0">
              <a:buNone/>
            </a:pPr>
            <a:r>
              <a:rPr lang="el-GR" sz="1600" dirty="0">
                <a:latin typeface="Times New Roman" panose="02020603050405020304" pitchFamily="18" charset="0"/>
                <a:cs typeface="Times New Roman" panose="02020603050405020304" pitchFamily="18" charset="0"/>
              </a:rPr>
              <a:t>Ο συνδυασμός των δύο μεθόδων προκρίνεται ως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ιδανική λύση</a:t>
            </a:r>
            <a:r>
              <a:rPr lang="el-GR" sz="1600" dirty="0">
                <a:latin typeface="Times New Roman" panose="02020603050405020304" pitchFamily="18" charset="0"/>
                <a:cs typeface="Times New Roman" panose="02020603050405020304" pitchFamily="18" charset="0"/>
              </a:rPr>
              <a:t> που μπορεί να δώσει ένα νέο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ενδιαφέρον</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ζωντάνια</a:t>
            </a:r>
            <a:r>
              <a:rPr lang="el-GR" sz="1600" dirty="0">
                <a:latin typeface="Times New Roman" panose="02020603050405020304" pitchFamily="18" charset="0"/>
                <a:cs typeface="Times New Roman" panose="02020603050405020304" pitchFamily="18" charset="0"/>
              </a:rPr>
              <a:t> στο μάθημα και να επιτρέψει μια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αυτονομία</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ευελιξία</a:t>
            </a:r>
            <a:r>
              <a:rPr lang="el-GR" sz="1600" dirty="0">
                <a:latin typeface="Times New Roman" panose="02020603050405020304" pitchFamily="18" charset="0"/>
                <a:cs typeface="Times New Roman" panose="02020603050405020304" pitchFamily="18" charset="0"/>
              </a:rPr>
              <a:t> στη μάθηση. Σε κάθε περίπτωση 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ρόλος του εκπαιδευτικού </a:t>
            </a:r>
            <a:r>
              <a:rPr lang="el-GR" sz="1600" dirty="0">
                <a:latin typeface="Times New Roman" panose="02020603050405020304" pitchFamily="18" charset="0"/>
                <a:cs typeface="Times New Roman" panose="02020603050405020304" pitchFamily="18" charset="0"/>
              </a:rPr>
              <a:t>προβάλλει ως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απαραίτητος</a:t>
            </a:r>
            <a:r>
              <a:rPr lang="el-GR" sz="1600" dirty="0">
                <a:latin typeface="Times New Roman" panose="02020603050405020304" pitchFamily="18" charset="0"/>
                <a:cs typeface="Times New Roman" panose="02020603050405020304" pitchFamily="18" charset="0"/>
              </a:rPr>
              <a:t> στην πορεία μάθησης.</a:t>
            </a:r>
          </a:p>
          <a:p>
            <a:pPr marL="0" indent="0">
              <a:buNone/>
            </a:pPr>
            <a:r>
              <a:rPr lang="el-GR" sz="1600" dirty="0">
                <a:latin typeface="Times New Roman" panose="02020603050405020304" pitchFamily="18" charset="0"/>
                <a:cs typeface="Times New Roman" panose="02020603050405020304" pitchFamily="18" charset="0"/>
              </a:rPr>
              <a:t>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επέκταση</a:t>
            </a:r>
            <a:r>
              <a:rPr lang="el-GR" sz="1600" dirty="0">
                <a:latin typeface="Times New Roman" panose="02020603050405020304" pitchFamily="18" charset="0"/>
                <a:cs typeface="Times New Roman" panose="02020603050405020304" pitchFamily="18" charset="0"/>
              </a:rPr>
              <a:t> της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χρήσης</a:t>
            </a:r>
            <a:r>
              <a:rPr lang="el-GR" sz="1600" dirty="0">
                <a:latin typeface="Times New Roman" panose="02020603050405020304" pitchFamily="18" charset="0"/>
                <a:cs typeface="Times New Roman" panose="02020603050405020304" pitchFamily="18" charset="0"/>
              </a:rPr>
              <a:t> ανάλογου ΕΥ σε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άλλα γνωστικά αντικείμενα </a:t>
            </a:r>
            <a:r>
              <a:rPr lang="el-GR" sz="1600" dirty="0">
                <a:latin typeface="Times New Roman" panose="02020603050405020304" pitchFamily="18" charset="0"/>
                <a:cs typeface="Times New Roman" panose="02020603050405020304" pitchFamily="18" charset="0"/>
              </a:rPr>
              <a:t>μπορεί να ενισχύσει με πολλαπλούς τρόπους τη μαθησιακή διαδικασία.</a:t>
            </a:r>
          </a:p>
        </p:txBody>
      </p:sp>
      <p:sp>
        <p:nvSpPr>
          <p:cNvPr id="3" name="Θέση αριθμού διαφάνειας 2">
            <a:extLst>
              <a:ext uri="{FF2B5EF4-FFF2-40B4-BE49-F238E27FC236}">
                <a16:creationId xmlns:a16="http://schemas.microsoft.com/office/drawing/2014/main" id="{B1F54E50-441F-7DFE-12E8-902C114C83DD}"/>
              </a:ext>
            </a:extLst>
          </p:cNvPr>
          <p:cNvSpPr>
            <a:spLocks noGrp="1"/>
          </p:cNvSpPr>
          <p:nvPr>
            <p:ph type="sldNum" sz="quarter" idx="12"/>
          </p:nvPr>
        </p:nvSpPr>
        <p:spPr/>
        <p:txBody>
          <a:bodyPr/>
          <a:lstStyle/>
          <a:p>
            <a:fld id="{D57F1E4F-1CFF-5643-939E-217C01CDF565}" type="slidenum">
              <a:rPr lang="en-US" smtClean="0"/>
              <a:pPr/>
              <a:t>36</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Συμπεράσματα (5/6)</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78198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12C4E76F-4A8E-F9EC-DF1C-50994BFFC483}"/>
              </a:ext>
            </a:extLst>
          </p:cNvPr>
          <p:cNvSpPr>
            <a:spLocks noGrp="1"/>
          </p:cNvSpPr>
          <p:nvPr>
            <p:ph idx="1"/>
          </p:nvPr>
        </p:nvSpPr>
        <p:spPr>
          <a:xfrm>
            <a:off x="571500" y="1322382"/>
            <a:ext cx="8515350" cy="5399094"/>
          </a:xfrm>
        </p:spPr>
        <p:txBody>
          <a:bodyPr>
            <a:noAutofit/>
          </a:bodyPr>
          <a:lstStyle/>
          <a:p>
            <a:pPr marL="0" indent="0">
              <a:buNone/>
            </a:pPr>
            <a:r>
              <a:rPr lang="el-GR" sz="1600" dirty="0">
                <a:latin typeface="Times New Roman" panose="02020603050405020304" pitchFamily="18" charset="0"/>
                <a:cs typeface="Times New Roman" panose="02020603050405020304" pitchFamily="18" charset="0"/>
              </a:rPr>
              <a:t>Σχετικά με το 6ο ερευνητικό ερώτημα </a:t>
            </a:r>
            <a:r>
              <a:rPr lang="el-GR" sz="1600" i="1" dirty="0">
                <a:latin typeface="Times New Roman" panose="02020603050405020304" pitchFamily="18" charset="0"/>
                <a:cs typeface="Times New Roman" panose="02020603050405020304" pitchFamily="18" charset="0"/>
              </a:rPr>
              <a:t>«Ποιες είναι οι απόψεις των εκπαιδευτικών απέναντι στον νέο τρόπο διδασκαλίας;»</a:t>
            </a:r>
            <a:r>
              <a:rPr lang="el-GR" sz="1600" dirty="0">
                <a:latin typeface="Times New Roman" panose="02020603050405020304" pitchFamily="18" charset="0"/>
                <a:cs typeface="Times New Roman" panose="02020603050405020304" pitchFamily="18" charset="0"/>
              </a:rPr>
              <a:t> προκύπτει ότι οι εκπαιδευτικοί βλέπουν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θετικά τη χρήση του ΕΥ </a:t>
            </a:r>
            <a:r>
              <a:rPr lang="el-GR" sz="1600" dirty="0">
                <a:latin typeface="Times New Roman" panose="02020603050405020304" pitchFamily="18" charset="0"/>
                <a:cs typeface="Times New Roman" panose="02020603050405020304" pitchFamily="18" charset="0"/>
              </a:rPr>
              <a:t>στην εκπαιδευτική πράξη περισσότερο ως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συμπληρωματικό στοιχείο </a:t>
            </a:r>
            <a:r>
              <a:rPr lang="el-GR" sz="1600" dirty="0">
                <a:latin typeface="Times New Roman" panose="02020603050405020304" pitchFamily="18" charset="0"/>
                <a:cs typeface="Times New Roman" panose="02020603050405020304" pitchFamily="18" charset="0"/>
              </a:rPr>
              <a:t>της διδασκαλίας τους,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χωρίς να αποκλείουν την αυτόνομη χρήση του</a:t>
            </a:r>
            <a:r>
              <a:rPr lang="el-GR" sz="1600" dirty="0">
                <a:latin typeface="Times New Roman" panose="02020603050405020304" pitchFamily="18" charset="0"/>
                <a:cs typeface="Times New Roman" panose="02020603050405020304" pitchFamily="18" charset="0"/>
              </a:rPr>
              <a:t>, κυρίως με τη μορφή της μεθόδου της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αντεστραμμένης τάξης (flipped classroom)</a:t>
            </a:r>
            <a:r>
              <a:rPr lang="el-GR" sz="1600" dirty="0">
                <a:latin typeface="Times New Roman" panose="02020603050405020304" pitchFamily="18" charset="0"/>
                <a:cs typeface="Times New Roman" panose="02020603050405020304" pitchFamily="18" charset="0"/>
              </a:rPr>
              <a:t>.</a:t>
            </a:r>
          </a:p>
          <a:p>
            <a:pPr marL="0" indent="0">
              <a:buNone/>
            </a:pPr>
            <a:r>
              <a:rPr lang="el-GR" sz="1600" dirty="0">
                <a:latin typeface="Times New Roman" panose="02020603050405020304" pitchFamily="18" charset="0"/>
                <a:cs typeface="Times New Roman" panose="02020603050405020304" pitchFamily="18" charset="0"/>
              </a:rPr>
              <a:t>Η διδασκαλία με τη χρήση του ΕΥ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καλύπτει</a:t>
            </a:r>
            <a:r>
              <a:rPr lang="el-GR" sz="1600" dirty="0">
                <a:latin typeface="Times New Roman" panose="02020603050405020304" pitchFamily="18" charset="0"/>
                <a:cs typeface="Times New Roman" panose="02020603050405020304" pitchFamily="18" charset="0"/>
              </a:rPr>
              <a:t> το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εύρος</a:t>
            </a:r>
            <a:r>
              <a:rPr lang="el-GR" sz="1600" dirty="0">
                <a:latin typeface="Times New Roman" panose="02020603050405020304" pitchFamily="18" charset="0"/>
                <a:cs typeface="Times New Roman" panose="02020603050405020304" pitchFamily="18" charset="0"/>
              </a:rPr>
              <a:t> της μαθησιακής διαδικασίας, από την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κατανόηση</a:t>
            </a:r>
            <a:r>
              <a:rPr lang="el-GR" sz="1600" dirty="0">
                <a:latin typeface="Times New Roman" panose="02020603050405020304" pitchFamily="18" charset="0"/>
                <a:cs typeface="Times New Roman" panose="02020603050405020304" pitchFamily="18" charset="0"/>
              </a:rPr>
              <a:t> της γνώσης έως την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κατάκτησή</a:t>
            </a:r>
            <a:r>
              <a:rPr lang="el-GR" sz="1600" dirty="0">
                <a:latin typeface="Times New Roman" panose="02020603050405020304" pitchFamily="18" charset="0"/>
                <a:cs typeface="Times New Roman" panose="02020603050405020304" pitchFamily="18" charset="0"/>
              </a:rPr>
              <a:t> της, την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επανάληψη</a:t>
            </a:r>
            <a:r>
              <a:rPr lang="el-GR" sz="1600" dirty="0">
                <a:latin typeface="Times New Roman" panose="02020603050405020304" pitchFamily="18" charset="0"/>
                <a:cs typeface="Times New Roman" panose="02020603050405020304" pitchFamily="18" charset="0"/>
              </a:rPr>
              <a:t> για την εμπέδωση των γνώσεων, την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αξιολόγηση</a:t>
            </a:r>
            <a:r>
              <a:rPr lang="el-GR" sz="1600" dirty="0">
                <a:latin typeface="Times New Roman" panose="02020603050405020304" pitchFamily="18" charset="0"/>
                <a:cs typeface="Times New Roman" panose="02020603050405020304" pitchFamily="18" charset="0"/>
              </a:rPr>
              <a:t>, την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καλλιέργεια δεξιοτήτων</a:t>
            </a:r>
            <a:r>
              <a:rPr lang="el-GR" sz="1600" dirty="0">
                <a:latin typeface="Times New Roman" panose="02020603050405020304" pitchFamily="18" charset="0"/>
                <a:cs typeface="Times New Roman" panose="02020603050405020304" pitchFamily="18" charset="0"/>
              </a:rPr>
              <a:t>, την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ώθηση</a:t>
            </a:r>
            <a:r>
              <a:rPr lang="el-GR" sz="1600" dirty="0">
                <a:latin typeface="Times New Roman" panose="02020603050405020304" pitchFamily="18" charset="0"/>
                <a:cs typeface="Times New Roman" panose="02020603050405020304" pitchFamily="18" charset="0"/>
              </a:rPr>
              <a:t> του μαθητή σε μια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ανακαλυπτική, βιωματική μαθησιακή εμπειρία</a:t>
            </a:r>
            <a:r>
              <a:rPr lang="el-GR" sz="1600" dirty="0">
                <a:latin typeface="Times New Roman" panose="02020603050405020304" pitchFamily="18" charset="0"/>
                <a:cs typeface="Times New Roman" panose="02020603050405020304" pitchFamily="18" charset="0"/>
              </a:rPr>
              <a:t>. </a:t>
            </a:r>
          </a:p>
          <a:p>
            <a:pPr marL="0" indent="0">
              <a:buNone/>
            </a:pPr>
            <a:r>
              <a:rPr lang="el-GR" sz="1600" dirty="0">
                <a:latin typeface="Times New Roman" panose="02020603050405020304" pitchFamily="18" charset="0"/>
                <a:cs typeface="Times New Roman" panose="02020603050405020304" pitchFamily="18" charset="0"/>
              </a:rPr>
              <a:t>Ο νέος τρόπος διδασκαλίας μπορεί να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εμπλουτίσει</a:t>
            </a:r>
            <a:r>
              <a:rPr lang="el-GR" sz="1600" dirty="0">
                <a:latin typeface="Times New Roman" panose="02020603050405020304" pitchFamily="18" charset="0"/>
                <a:cs typeface="Times New Roman" panose="02020603050405020304" pitchFamily="18" charset="0"/>
              </a:rPr>
              <a:t> με στοιχεία που λείπουν από το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σχολικό εγχειρίδιο </a:t>
            </a:r>
            <a:r>
              <a:rPr lang="el-GR" sz="1600" dirty="0">
                <a:latin typeface="Times New Roman" panose="02020603050405020304" pitchFamily="18" charset="0"/>
                <a:cs typeface="Times New Roman" panose="02020603050405020304" pitchFamily="18" charset="0"/>
              </a:rPr>
              <a:t>και να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αναζωογονήσει</a:t>
            </a:r>
            <a:r>
              <a:rPr lang="el-GR" sz="1600" dirty="0">
                <a:latin typeface="Times New Roman" panose="02020603050405020304" pitchFamily="18" charset="0"/>
                <a:cs typeface="Times New Roman" panose="02020603050405020304" pitchFamily="18" charset="0"/>
              </a:rPr>
              <a:t> τη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διδασκαλία</a:t>
            </a:r>
            <a:r>
              <a:rPr lang="el-GR" sz="1600" dirty="0">
                <a:latin typeface="Times New Roman" panose="02020603050405020304" pitchFamily="18" charset="0"/>
                <a:cs typeface="Times New Roman" panose="02020603050405020304" pitchFamily="18" charset="0"/>
              </a:rPr>
              <a:t> μέσα στην τάξη επανατοποθετώντας τους βασικούς πρωταγωνιστές της σε νέες θέσεις, τον εκπαιδευτικό σε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δημιουργό</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εμπνευστή</a:t>
            </a:r>
            <a:r>
              <a:rPr lang="el-GR" sz="1600" dirty="0">
                <a:latin typeface="Times New Roman" panose="02020603050405020304" pitchFamily="18" charset="0"/>
                <a:cs typeface="Times New Roman" panose="02020603050405020304" pitchFamily="18" charset="0"/>
              </a:rPr>
              <a:t> της γνώσης και της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χαράς</a:t>
            </a:r>
            <a:r>
              <a:rPr lang="el-GR" sz="1600" dirty="0">
                <a:latin typeface="Times New Roman" panose="02020603050405020304" pitchFamily="18" charset="0"/>
                <a:cs typeface="Times New Roman" panose="02020603050405020304" pitchFamily="18" charset="0"/>
              </a:rPr>
              <a:t> για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μάθηση</a:t>
            </a:r>
            <a:r>
              <a:rPr lang="el-GR" sz="1600" dirty="0">
                <a:latin typeface="Times New Roman" panose="02020603050405020304" pitchFamily="18" charset="0"/>
                <a:cs typeface="Times New Roman" panose="02020603050405020304" pitchFamily="18" charset="0"/>
              </a:rPr>
              <a:t> και του μαθητή από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παθητικό</a:t>
            </a:r>
            <a:r>
              <a:rPr lang="el-GR" sz="1600" dirty="0">
                <a:latin typeface="Times New Roman" panose="02020603050405020304" pitchFamily="18" charset="0"/>
                <a:cs typeface="Times New Roman" panose="02020603050405020304" pitchFamily="18" charset="0"/>
              </a:rPr>
              <a:t> σε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ενεργητικό</a:t>
            </a:r>
            <a:r>
              <a:rPr lang="el-GR" sz="1600" dirty="0">
                <a:latin typeface="Times New Roman" panose="02020603050405020304" pitchFamily="18" charset="0"/>
                <a:cs typeface="Times New Roman" panose="02020603050405020304" pitchFamily="18" charset="0"/>
              </a:rPr>
              <a:t>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δέκτη</a:t>
            </a:r>
            <a:r>
              <a:rPr lang="el-GR" sz="1600" dirty="0">
                <a:latin typeface="Times New Roman" panose="02020603050405020304" pitchFamily="18" charset="0"/>
                <a:cs typeface="Times New Roman" panose="02020603050405020304" pitchFamily="18" charset="0"/>
              </a:rPr>
              <a:t> που βιώνει και ανακαλύπτει τη γνώση. </a:t>
            </a:r>
          </a:p>
        </p:txBody>
      </p:sp>
      <p:sp>
        <p:nvSpPr>
          <p:cNvPr id="3" name="Θέση αριθμού διαφάνειας 2">
            <a:extLst>
              <a:ext uri="{FF2B5EF4-FFF2-40B4-BE49-F238E27FC236}">
                <a16:creationId xmlns:a16="http://schemas.microsoft.com/office/drawing/2014/main" id="{B1F54E50-441F-7DFE-12E8-902C114C83DD}"/>
              </a:ext>
            </a:extLst>
          </p:cNvPr>
          <p:cNvSpPr>
            <a:spLocks noGrp="1"/>
          </p:cNvSpPr>
          <p:nvPr>
            <p:ph type="sldNum" sz="quarter" idx="12"/>
          </p:nvPr>
        </p:nvSpPr>
        <p:spPr/>
        <p:txBody>
          <a:bodyPr/>
          <a:lstStyle/>
          <a:p>
            <a:fld id="{D57F1E4F-1CFF-5643-939E-217C01CDF565}" type="slidenum">
              <a:rPr lang="en-US" smtClean="0"/>
              <a:pPr/>
              <a:t>37</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Συμπεράσματα (6/6)</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28211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12C4E76F-4A8E-F9EC-DF1C-50994BFFC483}"/>
              </a:ext>
            </a:extLst>
          </p:cNvPr>
          <p:cNvSpPr>
            <a:spLocks noGrp="1"/>
          </p:cNvSpPr>
          <p:nvPr>
            <p:ph idx="1"/>
          </p:nvPr>
        </p:nvSpPr>
        <p:spPr>
          <a:xfrm>
            <a:off x="571500" y="1322382"/>
            <a:ext cx="8515350" cy="5399094"/>
          </a:xfrm>
        </p:spPr>
        <p:txBody>
          <a:bodyPr>
            <a:noAutofit/>
          </a:bodyPr>
          <a:lstStyle/>
          <a:p>
            <a:r>
              <a:rPr lang="el-GR" sz="1600" dirty="0">
                <a:latin typeface="Times New Roman" panose="02020603050405020304" pitchFamily="18" charset="0"/>
                <a:cs typeface="Times New Roman" panose="02020603050405020304" pitchFamily="18" charset="0"/>
              </a:rPr>
              <a:t>Έρευνα της Κοντογεωργάκου (2021) που αφορούσε τον σχεδιασμό ψηφιακού Εκπαιδευτικού Υλικού για το μάθημα της Ιστορίας της Α ́τάξης του Γενικού Λυκείου με τη μέθοδο της ΕξΑΕ</a:t>
            </a:r>
          </a:p>
          <a:p>
            <a:pPr lvl="1"/>
            <a:r>
              <a:rPr lang="el-GR" sz="1500" dirty="0">
                <a:latin typeface="Times New Roman" panose="02020603050405020304" pitchFamily="18" charset="0"/>
                <a:cs typeface="Times New Roman" panose="02020603050405020304" pitchFamily="18" charset="0"/>
              </a:rPr>
              <a:t>το ΕΥ πρέπει να είναι προσεχτικά και κατάλληλα σχεδιασμένο, όχι αποσπασματικό και χωρίς τις κατάλληλες προδιαγραφές, για να λειτουργήσει ως βασικό εργαλείο που μπορεί να εμπλουτίσει το σχολικό πρόγραμμα του συμβατικού σχολείου παρέχοντας ευκαιρίες μάθησης σε όλους τους μαθητές, στοιχεία που αναδείχτηκαν και στην παρούσα έρευνα (συμπεράσματα 1</a:t>
            </a:r>
            <a:r>
              <a:rPr lang="el-GR" sz="1500" baseline="30000" dirty="0">
                <a:latin typeface="Times New Roman" panose="02020603050405020304" pitchFamily="18" charset="0"/>
                <a:cs typeface="Times New Roman" panose="02020603050405020304" pitchFamily="18" charset="0"/>
              </a:rPr>
              <a:t>ου</a:t>
            </a:r>
            <a:r>
              <a:rPr lang="el-GR" sz="1500" dirty="0">
                <a:latin typeface="Times New Roman" panose="02020603050405020304" pitchFamily="18" charset="0"/>
                <a:cs typeface="Times New Roman" panose="02020603050405020304" pitchFamily="18" charset="0"/>
              </a:rPr>
              <a:t> ερευνητικού ερωτήματος).</a:t>
            </a:r>
          </a:p>
          <a:p>
            <a:r>
              <a:rPr lang="el-GR" sz="1600" dirty="0">
                <a:latin typeface="Times New Roman" panose="02020603050405020304" pitchFamily="18" charset="0"/>
                <a:cs typeface="Times New Roman" panose="02020603050405020304" pitchFamily="18" charset="0"/>
              </a:rPr>
              <a:t>Έρευνα της Μπαγιαρτάκη (2021) που σχεδίασε και αποτίμησε Εκπαιδευτικό Υλικό βασισμένο στις αρχές της ΕξΑΕ και της Πολυμεσικής Μάθησης προορισμένο για τη διδασκαλία Ιστορίας Γ’ Γυμνασίου </a:t>
            </a:r>
          </a:p>
          <a:p>
            <a:pPr lvl="1"/>
            <a:r>
              <a:rPr lang="el-GR" sz="1500" dirty="0">
                <a:latin typeface="Times New Roman" panose="02020603050405020304" pitchFamily="18" charset="0"/>
                <a:cs typeface="Times New Roman" panose="02020603050405020304" pitchFamily="18" charset="0"/>
              </a:rPr>
              <a:t>ένα ΕΥ που βασίζεται σε ικανοποιητικό βαθμό στις αρχές της Πολυμεσικής μάθησης μπορεί να συμβάλλει στην καλύτερη κατανόηση του περιεχομένου της μάθησης, στην καλλιέργεια κριτικής σκέψης και να χρησιμοποιηθεί στη διδασκαλία στην τάξη σε συνδυασμό με το σχολικό εγχειρίδιο, στοιχείο που και η παρούσα έρευνα ανέδειξε κατά την επεξεργασία των συμπερασμάτων του 2ου ερευνητικού ερωτήματος σχετικά με την εφαρμογή των αρχών της Πολυμεσικής Μάθησης στην παραγωγή του ΕΥ. </a:t>
            </a:r>
          </a:p>
        </p:txBody>
      </p:sp>
      <p:sp>
        <p:nvSpPr>
          <p:cNvPr id="3" name="Θέση αριθμού διαφάνειας 2">
            <a:extLst>
              <a:ext uri="{FF2B5EF4-FFF2-40B4-BE49-F238E27FC236}">
                <a16:creationId xmlns:a16="http://schemas.microsoft.com/office/drawing/2014/main" id="{B1F54E50-441F-7DFE-12E8-902C114C83DD}"/>
              </a:ext>
            </a:extLst>
          </p:cNvPr>
          <p:cNvSpPr>
            <a:spLocks noGrp="1"/>
          </p:cNvSpPr>
          <p:nvPr>
            <p:ph type="sldNum" sz="quarter" idx="12"/>
          </p:nvPr>
        </p:nvSpPr>
        <p:spPr/>
        <p:txBody>
          <a:bodyPr/>
          <a:lstStyle/>
          <a:p>
            <a:fld id="{D57F1E4F-1CFF-5643-939E-217C01CDF565}" type="slidenum">
              <a:rPr lang="en-US" smtClean="0"/>
              <a:pPr/>
              <a:t>38</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Συσχέτιση Συμπερασμάτων (1/3)</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70159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12C4E76F-4A8E-F9EC-DF1C-50994BFFC483}"/>
              </a:ext>
            </a:extLst>
          </p:cNvPr>
          <p:cNvSpPr>
            <a:spLocks noGrp="1"/>
          </p:cNvSpPr>
          <p:nvPr>
            <p:ph idx="1"/>
          </p:nvPr>
        </p:nvSpPr>
        <p:spPr>
          <a:xfrm>
            <a:off x="571500" y="1322382"/>
            <a:ext cx="8515350" cy="5399094"/>
          </a:xfrm>
        </p:spPr>
        <p:txBody>
          <a:bodyPr>
            <a:noAutofit/>
          </a:bodyPr>
          <a:lstStyle/>
          <a:p>
            <a:r>
              <a:rPr lang="el-GR" sz="1600" dirty="0">
                <a:latin typeface="Times New Roman" panose="02020603050405020304" pitchFamily="18" charset="0"/>
                <a:cs typeface="Times New Roman" panose="02020603050405020304" pitchFamily="18" charset="0"/>
              </a:rPr>
              <a:t>Μελέτη περίπτωσης των Κατσιάπη &amp; Βαλασίδου (2021) για το μάθημα της Ιστορίας Γ’ Λυκείου Προσανατολισμού Ανθρωπιστικών Σπουδών, στο πλαίσιο έρευνας τους για τη ΣΕξΑΕ κατά την περίοδο αναστολής των σχολείων λόγω κορωνοϊού</a:t>
            </a:r>
          </a:p>
          <a:p>
            <a:pPr lvl="1"/>
            <a:r>
              <a:rPr lang="el-GR" sz="1200" dirty="0">
                <a:latin typeface="Times New Roman" panose="02020603050405020304" pitchFamily="18" charset="0"/>
                <a:cs typeface="Times New Roman" panose="02020603050405020304" pitchFamily="18" charset="0"/>
              </a:rPr>
              <a:t>η χρήση πολυτροπικών, ψηφιακών και πολυμεσικών κειμένων, προωθεί τη διερευνητική μάθηση και αποτελεί μία δυναμική απάντηση στις παραδοσιακές μορφές διδασκαλίας, άποψη που αναδεικνύεται και στην παρούσα έρευνα μέσα από τη διερεύνηση των απόψεων των μαθητών και των εκπαιδευτικών που αναγνωρίζουν θετικά στοιχεία στον νέο τρόπο διδασκαλίας για την επίτευξη των μαθησιακών στόχων σε σχέση με τις παραδοσιακές μεθόδους. </a:t>
            </a:r>
          </a:p>
          <a:p>
            <a:r>
              <a:rPr lang="el-GR" sz="1600" dirty="0">
                <a:latin typeface="Times New Roman" panose="02020603050405020304" pitchFamily="18" charset="0"/>
                <a:cs typeface="Times New Roman" panose="02020603050405020304" pitchFamily="18" charset="0"/>
              </a:rPr>
              <a:t>Έρευνα των Σταυγιαννουδάκη &amp; Καλογιαννάκη (2019) σε Λύκειο του Νομού Χανίων με τίτλο «Σχολική εξ αποστάσεως εκπαίδευση: μελέτη περίπτωσης με το σχεδιασμό, την ανάπτυξη και αρχική αποτίμηση του εκπαιδευτικού υλικού για τη διδασκαλία της ενότητας της κινηματικής στη Φυσική της Α’ Λυκείου» </a:t>
            </a:r>
          </a:p>
          <a:p>
            <a:pPr lvl="1"/>
            <a:r>
              <a:rPr lang="el-GR" sz="1200" dirty="0">
                <a:latin typeface="Times New Roman" panose="02020603050405020304" pitchFamily="18" charset="0"/>
                <a:cs typeface="Times New Roman" panose="02020603050405020304" pitchFamily="18" charset="0"/>
              </a:rPr>
              <a:t>το ΕΥ βοήθησε στην καλύτερη και ευκολότερη πρόσληψη της γνώσης, ενώ ενίσχυσε το ενδιαφέρον των μαθητών για το σχολείο και το γνωστικό αντικείμενο που μελέτησαν. Αντίστοιχα συμπεράσματα προέκυψαν και από την παρούσα έρευνα σχετικά με τη διέγερση του ενδιαφέροντος των μαθητών για το γνωστικό αντικείμενο που μελέτησαν που συνδυάστηκε με συναισθήματα ευχαρίστησης και ενδιαφέροντος για το μάθημα της Ιστορίας. </a:t>
            </a:r>
          </a:p>
        </p:txBody>
      </p:sp>
      <p:sp>
        <p:nvSpPr>
          <p:cNvPr id="3" name="Θέση αριθμού διαφάνειας 2">
            <a:extLst>
              <a:ext uri="{FF2B5EF4-FFF2-40B4-BE49-F238E27FC236}">
                <a16:creationId xmlns:a16="http://schemas.microsoft.com/office/drawing/2014/main" id="{B1F54E50-441F-7DFE-12E8-902C114C83DD}"/>
              </a:ext>
            </a:extLst>
          </p:cNvPr>
          <p:cNvSpPr>
            <a:spLocks noGrp="1"/>
          </p:cNvSpPr>
          <p:nvPr>
            <p:ph type="sldNum" sz="quarter" idx="12"/>
          </p:nvPr>
        </p:nvSpPr>
        <p:spPr/>
        <p:txBody>
          <a:bodyPr/>
          <a:lstStyle/>
          <a:p>
            <a:fld id="{D57F1E4F-1CFF-5643-939E-217C01CDF565}" type="slidenum">
              <a:rPr lang="en-US" smtClean="0"/>
              <a:pPr/>
              <a:t>39</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Συσχέτιση Συμπερασμάτων (2/3)</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778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περιεχομένου 6">
            <a:extLst>
              <a:ext uri="{FF2B5EF4-FFF2-40B4-BE49-F238E27FC236}">
                <a16:creationId xmlns:a16="http://schemas.microsoft.com/office/drawing/2014/main" id="{C32AE44A-FAA5-BD36-EF54-DFFA58A436B8}"/>
              </a:ext>
            </a:extLst>
          </p:cNvPr>
          <p:cNvSpPr>
            <a:spLocks noGrp="1"/>
          </p:cNvSpPr>
          <p:nvPr>
            <p:ph idx="1"/>
          </p:nvPr>
        </p:nvSpPr>
        <p:spPr>
          <a:xfrm>
            <a:off x="755576" y="1253331"/>
            <a:ext cx="7975798" cy="4351338"/>
          </a:xfrm>
        </p:spPr>
        <p:txBody>
          <a:bodyPr>
            <a:noAutofit/>
          </a:bodyPr>
          <a:lstStyle/>
          <a:p>
            <a:pPr marL="0" indent="0">
              <a:lnSpc>
                <a:spcPct val="170000"/>
              </a:lnSpc>
              <a:buNone/>
            </a:pPr>
            <a:r>
              <a:rPr lang="el-GR" sz="2200" dirty="0">
                <a:latin typeface="Times New Roman" panose="02020603050405020304" pitchFamily="18" charset="0"/>
                <a:cs typeface="Times New Roman" panose="02020603050405020304" pitchFamily="18" charset="0"/>
              </a:rPr>
              <a:t>Τα ερευνητικά ερωτήματα που διατυπώθηκαν σχετικά με την αποτίμηση του Εκπαιδευτικού Υλικού ήταν τα εξής: </a:t>
            </a:r>
          </a:p>
          <a:p>
            <a:pPr>
              <a:lnSpc>
                <a:spcPct val="170000"/>
              </a:lnSpc>
            </a:pPr>
            <a:r>
              <a:rPr lang="el-GR" sz="22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1ο ερευνητικό ερώτημα: </a:t>
            </a:r>
            <a:r>
              <a:rPr lang="el-GR" sz="2200" dirty="0">
                <a:latin typeface="Times New Roman" panose="02020603050405020304" pitchFamily="18" charset="0"/>
                <a:cs typeface="Times New Roman" panose="02020603050405020304" pitchFamily="18" charset="0"/>
              </a:rPr>
              <a:t>Διέπεται το Εκπαιδευτικό Υλικό από τις αρχές και τη μεθοδολογία της Εξ Αποστάσεως Εκπαίδευσης; </a:t>
            </a:r>
          </a:p>
          <a:p>
            <a:pPr>
              <a:lnSpc>
                <a:spcPct val="170000"/>
              </a:lnSpc>
            </a:pPr>
            <a:r>
              <a:rPr lang="el-GR" sz="22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2ο ερευνητικό ερώτημα: </a:t>
            </a:r>
            <a:r>
              <a:rPr lang="el-GR" sz="2200" dirty="0">
                <a:latin typeface="Times New Roman" panose="02020603050405020304" pitchFamily="18" charset="0"/>
                <a:cs typeface="Times New Roman" panose="02020603050405020304" pitchFamily="18" charset="0"/>
              </a:rPr>
              <a:t>Έχει δημιουργηθεί το Εκπαιδευτικό Υλικό σύμφωνα με τις αρχές της Πολυμεσικής Μάθησης; </a:t>
            </a:r>
          </a:p>
          <a:p>
            <a:pPr>
              <a:lnSpc>
                <a:spcPct val="170000"/>
              </a:lnSpc>
            </a:pPr>
            <a:r>
              <a:rPr lang="el-GR" sz="22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3ο ερευνητικό ερώτημα: </a:t>
            </a:r>
            <a:r>
              <a:rPr lang="el-GR" sz="2200" dirty="0">
                <a:latin typeface="Times New Roman" panose="02020603050405020304" pitchFamily="18" charset="0"/>
                <a:cs typeface="Times New Roman" panose="02020603050405020304" pitchFamily="18" charset="0"/>
              </a:rPr>
              <a:t>Ποιες είναι οι απόψεις των εκπαιδευτικών απέναντι στο συγκεκριμένο Εκπαιδευτικό Υλικό; </a:t>
            </a:r>
          </a:p>
        </p:txBody>
      </p:sp>
      <p:sp>
        <p:nvSpPr>
          <p:cNvPr id="3" name="Θέση αριθμού διαφάνειας 2">
            <a:extLst>
              <a:ext uri="{FF2B5EF4-FFF2-40B4-BE49-F238E27FC236}">
                <a16:creationId xmlns:a16="http://schemas.microsoft.com/office/drawing/2014/main" id="{E18BF3E6-0082-2334-2074-93B0473388F0}"/>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3. Ερευνητικά Ερωτήματα (1/2)</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89201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12C4E76F-4A8E-F9EC-DF1C-50994BFFC483}"/>
              </a:ext>
            </a:extLst>
          </p:cNvPr>
          <p:cNvSpPr>
            <a:spLocks noGrp="1"/>
          </p:cNvSpPr>
          <p:nvPr>
            <p:ph idx="1"/>
          </p:nvPr>
        </p:nvSpPr>
        <p:spPr>
          <a:xfrm>
            <a:off x="571500" y="1322382"/>
            <a:ext cx="8392988" cy="5399094"/>
          </a:xfrm>
        </p:spPr>
        <p:txBody>
          <a:bodyPr>
            <a:noAutofit/>
          </a:bodyPr>
          <a:lstStyle/>
          <a:p>
            <a:r>
              <a:rPr lang="el-GR" sz="1800" dirty="0">
                <a:latin typeface="Times New Roman" panose="02020603050405020304" pitchFamily="18" charset="0"/>
                <a:cs typeface="Times New Roman" panose="02020603050405020304" pitchFamily="18" charset="0"/>
              </a:rPr>
              <a:t>Έρευνα των Παπαϊωάννου, Κουτρομάνος, Κωτσίδης, &amp; Αναστασιάδης, (2022) με τίτλο </a:t>
            </a:r>
            <a:r>
              <a:rPr lang="el-GR" sz="1800" i="1" dirty="0">
                <a:latin typeface="Times New Roman" panose="02020603050405020304" pitchFamily="18" charset="0"/>
                <a:cs typeface="Times New Roman" panose="02020603050405020304" pitchFamily="18" charset="0"/>
              </a:rPr>
              <a:t>«Σχεδιασμός, υλοποίηση και αποτίμηση ψηφιακού εκπαιδευτικού υλικού με τη μέθοδο της εξΑΕ για το μάθημα «Νεοελληνική Γλώσσα και Λογοτεχνία» της Γ΄ Λυκείου»</a:t>
            </a:r>
            <a:r>
              <a:rPr lang="el-GR" sz="1800" dirty="0">
                <a:latin typeface="Times New Roman" panose="02020603050405020304" pitchFamily="18" charset="0"/>
                <a:cs typeface="Times New Roman" panose="02020603050405020304" pitchFamily="18" charset="0"/>
              </a:rPr>
              <a:t> </a:t>
            </a:r>
          </a:p>
          <a:p>
            <a:pPr lvl="1"/>
            <a:r>
              <a:rPr lang="el-GR" sz="1600" dirty="0">
                <a:latin typeface="Times New Roman" panose="02020603050405020304" pitchFamily="18" charset="0"/>
                <a:cs typeface="Times New Roman" panose="02020603050405020304" pitchFamily="18" charset="0"/>
              </a:rPr>
              <a:t>η μικτή μάθηση πλαισιοθετημένη με παιδαγωγικούς όρους μπορεί να ενισχύσει και να εξυπηρετήσει την εκμάθηση και την επίτευξη των προσδοκώμενων αποτελεσμάτων, προσελκύονται οι μαθητές και ενισχύεται το ενδιαφέρον για το μάθημα</a:t>
            </a:r>
            <a:r>
              <a:rPr lang="el-GR" sz="1800" dirty="0">
                <a:latin typeface="Times New Roman" panose="02020603050405020304" pitchFamily="18" charset="0"/>
                <a:cs typeface="Times New Roman" panose="02020603050405020304" pitchFamily="18" charset="0"/>
              </a:rPr>
              <a:t>.</a:t>
            </a:r>
          </a:p>
          <a:p>
            <a:r>
              <a:rPr lang="el-GR" sz="1600" dirty="0">
                <a:latin typeface="Times New Roman" panose="02020603050405020304" pitchFamily="18" charset="0"/>
                <a:cs typeface="Times New Roman" panose="02020603050405020304" pitchFamily="18" charset="0"/>
              </a:rPr>
              <a:t>Έρευνα των Γιασιράνη, &amp; Σοφού (2021) οι οποίοι αποτίμησαν την αξιοποίηση της ΕξΑΕ από την πλευρά των εκπαιδευτικών εν μέσω πανδημίας </a:t>
            </a:r>
          </a:p>
          <a:p>
            <a:pPr lvl="1"/>
            <a:r>
              <a:rPr lang="el-GR" sz="1600" dirty="0">
                <a:latin typeface="Times New Roman" panose="02020603050405020304" pitchFamily="18" charset="0"/>
                <a:cs typeface="Times New Roman" panose="02020603050405020304" pitchFamily="18" charset="0"/>
              </a:rPr>
              <a:t>για τους εκπαιδευτικούς η ΕξΑΕ μπορεί να υποστηρίξει αλλά όχι να αντικαταστήσει τη διά ζώσης διδασκαλία ενώ αναδεικνύεται ως σημαίνον ζήτημα η ανάγκη επιμόρφωσής τους σε ζητήματα προετοιμασίας ΕΥ με βάση τις αρχές της ΕξΑΕ  και της αξιοποίησης των ψηφιακών μέσων (συμπεράσματα 3ου ερευνητικού ερωτήματος).</a:t>
            </a:r>
          </a:p>
        </p:txBody>
      </p:sp>
      <p:sp>
        <p:nvSpPr>
          <p:cNvPr id="3" name="Θέση αριθμού διαφάνειας 2">
            <a:extLst>
              <a:ext uri="{FF2B5EF4-FFF2-40B4-BE49-F238E27FC236}">
                <a16:creationId xmlns:a16="http://schemas.microsoft.com/office/drawing/2014/main" id="{B1F54E50-441F-7DFE-12E8-902C114C83DD}"/>
              </a:ext>
            </a:extLst>
          </p:cNvPr>
          <p:cNvSpPr>
            <a:spLocks noGrp="1"/>
          </p:cNvSpPr>
          <p:nvPr>
            <p:ph type="sldNum" sz="quarter" idx="12"/>
          </p:nvPr>
        </p:nvSpPr>
        <p:spPr/>
        <p:txBody>
          <a:bodyPr/>
          <a:lstStyle/>
          <a:p>
            <a:fld id="{D57F1E4F-1CFF-5643-939E-217C01CDF565}" type="slidenum">
              <a:rPr lang="en-US" smtClean="0"/>
              <a:pPr/>
              <a:t>40</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Συσχέτιση Συμπερασμάτων (3/3)</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12445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12C4E76F-4A8E-F9EC-DF1C-50994BFFC483}"/>
              </a:ext>
            </a:extLst>
          </p:cNvPr>
          <p:cNvSpPr>
            <a:spLocks noGrp="1"/>
          </p:cNvSpPr>
          <p:nvPr>
            <p:ph idx="1"/>
          </p:nvPr>
        </p:nvSpPr>
        <p:spPr>
          <a:xfrm>
            <a:off x="467544" y="1322382"/>
            <a:ext cx="8496944" cy="5399094"/>
          </a:xfrm>
        </p:spPr>
        <p:txBody>
          <a:bodyPr>
            <a:noAutofit/>
          </a:bodyPr>
          <a:lstStyle/>
          <a:p>
            <a:r>
              <a:rPr lang="el-GR" sz="1600" dirty="0">
                <a:latin typeface="Times New Roman" panose="02020603050405020304" pitchFamily="18" charset="0"/>
                <a:cs typeface="Times New Roman" panose="02020603050405020304" pitchFamily="18" charset="0"/>
              </a:rPr>
              <a:t>Τα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στάδια σχεδιασμού και υλοποίησης </a:t>
            </a:r>
            <a:r>
              <a:rPr lang="el-GR" sz="1600" dirty="0">
                <a:latin typeface="Times New Roman" panose="02020603050405020304" pitchFamily="18" charset="0"/>
                <a:cs typeface="Times New Roman" panose="02020603050405020304" pitchFamily="18" charset="0"/>
              </a:rPr>
              <a:t>του Εκπαιδευτικού Υλικού πραγματοποιήθηκαν κατά την περίοδο της πανδημίας του Covid-19 (σχολικά έτη 2020-2021 και 2021-2022), </a:t>
            </a:r>
          </a:p>
          <a:p>
            <a:pPr lvl="1"/>
            <a:r>
              <a:rPr lang="el-GR" sz="1600" dirty="0">
                <a:latin typeface="Times New Roman" panose="02020603050405020304" pitchFamily="18" charset="0"/>
                <a:cs typeface="Times New Roman" panose="02020603050405020304" pitchFamily="18" charset="0"/>
              </a:rPr>
              <a:t>συνακόλουθες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δυσκολίες</a:t>
            </a:r>
            <a:r>
              <a:rPr lang="el-GR" sz="1600" dirty="0">
                <a:latin typeface="Times New Roman" panose="02020603050405020304" pitchFamily="18" charset="0"/>
                <a:cs typeface="Times New Roman" panose="02020603050405020304" pitchFamily="18" charset="0"/>
              </a:rPr>
              <a:t> από την αναστολή της λειτουργίας των σχολικών μονάδων </a:t>
            </a:r>
          </a:p>
          <a:p>
            <a:pPr lvl="1"/>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δυνατότητα επανασχεδίασης </a:t>
            </a:r>
            <a:r>
              <a:rPr lang="el-GR" sz="1600" dirty="0">
                <a:latin typeface="Times New Roman" panose="02020603050405020304" pitchFamily="18" charset="0"/>
                <a:cs typeface="Times New Roman" panose="02020603050405020304" pitchFamily="18" charset="0"/>
              </a:rPr>
              <a:t>σε ορισμένα στάδια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επαναπρογραμματισμού</a:t>
            </a:r>
            <a:r>
              <a:rPr lang="el-GR" sz="1600" dirty="0">
                <a:latin typeface="Times New Roman" panose="02020603050405020304" pitchFamily="18" charset="0"/>
                <a:cs typeface="Times New Roman" panose="02020603050405020304" pitchFamily="18" charset="0"/>
              </a:rPr>
              <a:t> της διεξαγωγής της παρούσας έρευνας σε επίπεδο καθορισμού των αξόνων διερεύνησης και επιλογής του δείγματος των συμμετεχόντων. </a:t>
            </a:r>
          </a:p>
          <a:p>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Δείγμα</a:t>
            </a:r>
            <a:r>
              <a:rPr lang="el-GR" sz="1600" dirty="0">
                <a:latin typeface="Times New Roman" panose="02020603050405020304" pitchFamily="18" charset="0"/>
                <a:cs typeface="Times New Roman" panose="02020603050405020304" pitchFamily="18" charset="0"/>
              </a:rPr>
              <a:t>  που ανήκει στη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βολική» ή ευκαιριακή/συμπτωματική δειγματοληψία </a:t>
            </a:r>
            <a:r>
              <a:rPr lang="el-GR" sz="1600" dirty="0">
                <a:latin typeface="Times New Roman" panose="02020603050405020304" pitchFamily="18" charset="0"/>
                <a:cs typeface="Times New Roman" panose="02020603050405020304" pitchFamily="18" charset="0"/>
              </a:rPr>
              <a:t>(Cohen, Manion, </a:t>
            </a:r>
            <a:r>
              <a:rPr lang="el-GR" sz="1600" dirty="0" err="1">
                <a:latin typeface="Times New Roman" panose="02020603050405020304" pitchFamily="18" charset="0"/>
                <a:cs typeface="Times New Roman" panose="02020603050405020304" pitchFamily="18" charset="0"/>
              </a:rPr>
              <a:t>Morisson</a:t>
            </a:r>
            <a:r>
              <a:rPr lang="el-GR" sz="1600" dirty="0">
                <a:latin typeface="Times New Roman" panose="02020603050405020304" pitchFamily="18" charset="0"/>
                <a:cs typeface="Times New Roman" panose="02020603050405020304" pitchFamily="18" charset="0"/>
              </a:rPr>
              <a:t>, 2007)</a:t>
            </a:r>
          </a:p>
          <a:p>
            <a:pPr lvl="1"/>
            <a:r>
              <a:rPr lang="el-GR" sz="1600" dirty="0">
                <a:latin typeface="Times New Roman" panose="02020603050405020304" pitchFamily="18" charset="0"/>
                <a:cs typeface="Times New Roman" panose="02020603050405020304" pitchFamily="18" charset="0"/>
              </a:rPr>
              <a:t>άτομα που βρίσκονται πιο κοντά στον ερευνητή και στα οποία ο ίδιος έχει εύκολη πρόσβαση τα οποία και βοηθούν στην ερευνητική διαδικασία. </a:t>
            </a:r>
          </a:p>
          <a:p>
            <a:pPr lvl="1"/>
            <a:r>
              <a:rPr lang="el-GR" sz="1600" dirty="0">
                <a:latin typeface="Times New Roman" panose="02020603050405020304" pitchFamily="18" charset="0"/>
                <a:cs typeface="Times New Roman" panose="02020603050405020304" pitchFamily="18" charset="0"/>
              </a:rPr>
              <a:t>Το παραπάνω δείγμα δεν αποτελεί αντιπροσωπευτικό δείγμα καμιάς άλλης ομάδας, παρά μόνο του εαυτού της και ως εκ τούτου δεν μπορούν να αντληθούν από τα αποτελέσματα της έρευνας γενικεύσεις για τον ευρύτερο πληθυσμό.</a:t>
            </a:r>
          </a:p>
        </p:txBody>
      </p:sp>
      <p:sp>
        <p:nvSpPr>
          <p:cNvPr id="3" name="Θέση αριθμού διαφάνειας 2">
            <a:extLst>
              <a:ext uri="{FF2B5EF4-FFF2-40B4-BE49-F238E27FC236}">
                <a16:creationId xmlns:a16="http://schemas.microsoft.com/office/drawing/2014/main" id="{B1F54E50-441F-7DFE-12E8-902C114C83DD}"/>
              </a:ext>
            </a:extLst>
          </p:cNvPr>
          <p:cNvSpPr>
            <a:spLocks noGrp="1"/>
          </p:cNvSpPr>
          <p:nvPr>
            <p:ph type="sldNum" sz="quarter" idx="12"/>
          </p:nvPr>
        </p:nvSpPr>
        <p:spPr/>
        <p:txBody>
          <a:bodyPr/>
          <a:lstStyle/>
          <a:p>
            <a:fld id="{D57F1E4F-1CFF-5643-939E-217C01CDF565}" type="slidenum">
              <a:rPr lang="en-US" smtClean="0"/>
              <a:pPr/>
              <a:t>41</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Περιορισμοί έρευνας</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56028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12C4E76F-4A8E-F9EC-DF1C-50994BFFC483}"/>
              </a:ext>
            </a:extLst>
          </p:cNvPr>
          <p:cNvSpPr>
            <a:spLocks noGrp="1"/>
          </p:cNvSpPr>
          <p:nvPr>
            <p:ph idx="1"/>
          </p:nvPr>
        </p:nvSpPr>
        <p:spPr>
          <a:xfrm>
            <a:off x="571500" y="1322382"/>
            <a:ext cx="8515350" cy="5399094"/>
          </a:xfrm>
        </p:spPr>
        <p:txBody>
          <a:bodyPr>
            <a:noAutofit/>
          </a:bodyPr>
          <a:lstStyle/>
          <a:p>
            <a:r>
              <a:rPr lang="el-GR" sz="1600" dirty="0">
                <a:latin typeface="Times New Roman" panose="02020603050405020304" pitchFamily="18" charset="0"/>
                <a:cs typeface="Times New Roman" panose="02020603050405020304" pitchFamily="18" charset="0"/>
              </a:rPr>
              <a:t>Η υλοποίηση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εκπαιδευτικής παρέμβασης </a:t>
            </a:r>
            <a:r>
              <a:rPr lang="el-GR" sz="1600" dirty="0">
                <a:latin typeface="Times New Roman" panose="02020603050405020304" pitchFamily="18" charset="0"/>
                <a:cs typeface="Times New Roman" panose="02020603050405020304" pitchFamily="18" charset="0"/>
              </a:rPr>
              <a:t>σε συνθήκες μικτής διδασκαλίας (blended learning) για την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αποτίμηση</a:t>
            </a:r>
            <a:r>
              <a:rPr lang="el-GR" sz="1600" dirty="0">
                <a:latin typeface="Times New Roman" panose="02020603050405020304" pitchFamily="18" charset="0"/>
                <a:cs typeface="Times New Roman" panose="02020603050405020304" pitchFamily="18" charset="0"/>
              </a:rPr>
              <a:t> και άλλων παραγόντων που σχετίζονται με το θεωρητικό και μεθοδολογικό πλαίσιο της ΕξΑΕ και της πολυμεσικής μάθησης (</a:t>
            </a:r>
            <a:r>
              <a:rPr lang="el-GR" sz="1600" dirty="0" err="1">
                <a:latin typeface="Times New Roman" panose="02020603050405020304" pitchFamily="18" charset="0"/>
                <a:cs typeface="Times New Roman" panose="02020603050405020304" pitchFamily="18" charset="0"/>
              </a:rPr>
              <a:t>multimedia</a:t>
            </a:r>
            <a:r>
              <a:rPr lang="el-GR" sz="1600" dirty="0">
                <a:latin typeface="Times New Roman" panose="02020603050405020304" pitchFamily="18" charset="0"/>
                <a:cs typeface="Times New Roman" panose="02020603050405020304" pitchFamily="18" charset="0"/>
              </a:rPr>
              <a:t> learning). </a:t>
            </a:r>
          </a:p>
          <a:p>
            <a:r>
              <a:rPr lang="el-GR" sz="1600" dirty="0">
                <a:latin typeface="Times New Roman" panose="02020603050405020304" pitchFamily="18" charset="0"/>
                <a:cs typeface="Times New Roman" panose="02020603050405020304" pitchFamily="18" charset="0"/>
              </a:rPr>
              <a:t>Ο εμπλουτισμός του ΕΥ με κατάλληλες δραστηριότητες με στόχο να διερευνηθεί 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διαδραστικότητά</a:t>
            </a:r>
            <a:r>
              <a:rPr lang="el-GR" sz="1600" dirty="0">
                <a:latin typeface="Times New Roman" panose="02020603050405020304" pitchFamily="18" charset="0"/>
                <a:cs typeface="Times New Roman" panose="02020603050405020304" pitchFamily="18" charset="0"/>
              </a:rPr>
              <a:t> του σε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επίπεδο αλληλεπίδρασης των εκπαιδευομένων με το ΕΥ και αντίστοιχα με τους ομότιμους και με τον εκπαιδευτή τους </a:t>
            </a:r>
            <a:r>
              <a:rPr lang="el-GR" sz="1600" dirty="0">
                <a:latin typeface="Times New Roman" panose="02020603050405020304" pitchFamily="18" charset="0"/>
                <a:cs typeface="Times New Roman" panose="02020603050405020304" pitchFamily="18" charset="0"/>
              </a:rPr>
              <a:t>με στόχο τη δημιουργία μιας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κοινότητας</a:t>
            </a:r>
            <a:r>
              <a:rPr lang="el-GR" sz="1600" dirty="0">
                <a:latin typeface="Times New Roman" panose="02020603050405020304" pitchFamily="18" charset="0"/>
                <a:cs typeface="Times New Roman" panose="02020603050405020304" pitchFamily="18" charset="0"/>
              </a:rPr>
              <a:t>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αναζήτησης</a:t>
            </a:r>
            <a:r>
              <a:rPr lang="el-GR" sz="1600" dirty="0">
                <a:latin typeface="Times New Roman" panose="02020603050405020304" pitchFamily="18" charset="0"/>
                <a:cs typeface="Times New Roman" panose="02020603050405020304" pitchFamily="18" charset="0"/>
              </a:rPr>
              <a:t>.</a:t>
            </a:r>
          </a:p>
          <a:p>
            <a:r>
              <a:rPr lang="el-GR" sz="1600" dirty="0">
                <a:latin typeface="Times New Roman" panose="02020603050405020304" pitchFamily="18" charset="0"/>
                <a:cs typeface="Times New Roman" panose="02020603050405020304" pitchFamily="18" charset="0"/>
              </a:rPr>
              <a:t>Η  πραγματοποίηση έρευνας βασισμένης στην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υλοποίηση</a:t>
            </a:r>
            <a:r>
              <a:rPr lang="el-GR" sz="1600" dirty="0">
                <a:latin typeface="Times New Roman" panose="02020603050405020304" pitchFamily="18" charset="0"/>
                <a:cs typeface="Times New Roman" panose="02020603050405020304" pitchFamily="18" charset="0"/>
              </a:rPr>
              <a:t> αντίστοιχων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εκπαιδευτικών παρεμβάσεων</a:t>
            </a:r>
            <a:r>
              <a:rPr lang="el-GR" sz="1600" dirty="0">
                <a:latin typeface="Times New Roman" panose="02020603050405020304" pitchFamily="18" charset="0"/>
                <a:cs typeface="Times New Roman" panose="02020603050405020304" pitchFamily="18" charset="0"/>
              </a:rPr>
              <a:t> με το συγκεκριμένο ΕΥ στο μάθημα της Ιστορίας Β’ Λυκείου από εκπαιδευτικούς φιλολόγους σε διαφορετικά τμήματα και σχολικές μονάδες με σκοπό τη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διερεύνηση</a:t>
            </a:r>
            <a:r>
              <a:rPr lang="el-GR" sz="1600" dirty="0">
                <a:latin typeface="Times New Roman" panose="02020603050405020304" pitchFamily="18" charset="0"/>
                <a:cs typeface="Times New Roman" panose="02020603050405020304" pitchFamily="18" charset="0"/>
              </a:rPr>
              <a:t> του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βαθμού ικανοποίησης και αποδοχής του νέου τρόπου διδασκαλίας </a:t>
            </a:r>
            <a:r>
              <a:rPr lang="el-GR" sz="1600" dirty="0">
                <a:latin typeface="Times New Roman" panose="02020603050405020304" pitchFamily="18" charset="0"/>
                <a:cs typeface="Times New Roman" panose="02020603050405020304" pitchFamily="18" charset="0"/>
              </a:rPr>
              <a:t>καθώς και των παρατηρήσεων και τυχόν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ενδοιασμών</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ενστάσεων</a:t>
            </a:r>
            <a:r>
              <a:rPr lang="el-GR" sz="1600" dirty="0">
                <a:latin typeface="Times New Roman" panose="02020603050405020304" pitchFamily="18" charset="0"/>
                <a:cs typeface="Times New Roman" panose="02020603050405020304" pitchFamily="18" charset="0"/>
              </a:rPr>
              <a:t> από μαθητές και εκπαιδευτικούς για την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ενσωμάτωση</a:t>
            </a:r>
            <a:r>
              <a:rPr lang="el-GR" sz="1600" dirty="0">
                <a:latin typeface="Times New Roman" panose="02020603050405020304" pitchFamily="18" charset="0"/>
                <a:cs typeface="Times New Roman" panose="02020603050405020304" pitchFamily="18" charset="0"/>
              </a:rPr>
              <a:t> και </a:t>
            </a:r>
            <a:r>
              <a:rPr lang="el-GR" sz="16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επέκταση</a:t>
            </a:r>
            <a:r>
              <a:rPr lang="el-GR" sz="1600" dirty="0">
                <a:latin typeface="Times New Roman" panose="02020603050405020304" pitchFamily="18" charset="0"/>
                <a:cs typeface="Times New Roman" panose="02020603050405020304" pitchFamily="18" charset="0"/>
              </a:rPr>
              <a:t> αντίστοιχων ΕΥ στο μάθημα της Ιστορίας στα αντίστοιχα Προγράμματα Σπουδών όλων των τάξεων του Λυκείου.</a:t>
            </a:r>
          </a:p>
        </p:txBody>
      </p:sp>
      <p:sp>
        <p:nvSpPr>
          <p:cNvPr id="3" name="Θέση αριθμού διαφάνειας 2">
            <a:extLst>
              <a:ext uri="{FF2B5EF4-FFF2-40B4-BE49-F238E27FC236}">
                <a16:creationId xmlns:a16="http://schemas.microsoft.com/office/drawing/2014/main" id="{B1F54E50-441F-7DFE-12E8-902C114C83DD}"/>
              </a:ext>
            </a:extLst>
          </p:cNvPr>
          <p:cNvSpPr>
            <a:spLocks noGrp="1"/>
          </p:cNvSpPr>
          <p:nvPr>
            <p:ph type="sldNum" sz="quarter" idx="12"/>
          </p:nvPr>
        </p:nvSpPr>
        <p:spPr/>
        <p:txBody>
          <a:bodyPr/>
          <a:lstStyle/>
          <a:p>
            <a:fld id="{D57F1E4F-1CFF-5643-939E-217C01CDF565}" type="slidenum">
              <a:rPr lang="en-US" smtClean="0"/>
              <a:pPr/>
              <a:t>42</a:t>
            </a:fld>
            <a:endParaRPr lang="en-US" dirty="0"/>
          </a:p>
        </p:txBody>
      </p:sp>
      <p:sp>
        <p:nvSpPr>
          <p:cNvPr id="2" name="Τίτλος 1"/>
          <p:cNvSpPr>
            <a:spLocks noGrp="1"/>
          </p:cNvSpPr>
          <p:nvPr>
            <p:ph type="title"/>
          </p:nvPr>
        </p:nvSpPr>
        <p:spPr/>
        <p:txBody>
          <a:bodyPr>
            <a:noAutofit/>
          </a:bodyPr>
          <a:lstStyle/>
          <a:p>
            <a:r>
              <a:rPr lang="el-GR" sz="3600" b="1" dirty="0">
                <a:latin typeface="Times New Roman" panose="02020603050405020304" pitchFamily="18" charset="0"/>
                <a:cs typeface="Times New Roman" panose="02020603050405020304" pitchFamily="18" charset="0"/>
              </a:rPr>
              <a:t>Προτάσεις για μελλοντική έρευνα</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94216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a:extLst>
              <a:ext uri="{FF2B5EF4-FFF2-40B4-BE49-F238E27FC236}">
                <a16:creationId xmlns:a16="http://schemas.microsoft.com/office/drawing/2014/main" id="{65DE3D2F-A536-3159-FC78-9B99EDC8D14C}"/>
              </a:ext>
            </a:extLst>
          </p:cNvPr>
          <p:cNvSpPr>
            <a:spLocks noGrp="1"/>
          </p:cNvSpPr>
          <p:nvPr>
            <p:ph idx="1"/>
          </p:nvPr>
        </p:nvSpPr>
        <p:spPr>
          <a:xfrm>
            <a:off x="628650" y="1825625"/>
            <a:ext cx="7886700" cy="2395463"/>
          </a:xfrm>
        </p:spPr>
        <p:txBody>
          <a:bodyPr/>
          <a:lstStyle/>
          <a:p>
            <a:pPr marL="0" indent="0" algn="ctr">
              <a:buNone/>
            </a:pPr>
            <a:r>
              <a:rPr lang="el-GR" dirty="0">
                <a:latin typeface="Times New Roman" panose="02020603050405020304" pitchFamily="18" charset="0"/>
                <a:cs typeface="Times New Roman" panose="02020603050405020304" pitchFamily="18" charset="0"/>
              </a:rPr>
              <a:t>Σας ευχαριστώ πολύ για την προσοχή σας!</a:t>
            </a:r>
          </a:p>
        </p:txBody>
      </p:sp>
      <p:sp>
        <p:nvSpPr>
          <p:cNvPr id="2" name="Θέση αριθμού διαφάνειας 1">
            <a:extLst>
              <a:ext uri="{FF2B5EF4-FFF2-40B4-BE49-F238E27FC236}">
                <a16:creationId xmlns:a16="http://schemas.microsoft.com/office/drawing/2014/main" id="{ABC316EA-EBF9-1DD1-905A-1C41860FF153}"/>
              </a:ext>
            </a:extLst>
          </p:cNvPr>
          <p:cNvSpPr>
            <a:spLocks noGrp="1"/>
          </p:cNvSpPr>
          <p:nvPr>
            <p:ph type="sldNum" sz="quarter" idx="12"/>
          </p:nvPr>
        </p:nvSpPr>
        <p:spPr/>
        <p:txBody>
          <a:bodyPr/>
          <a:lstStyle/>
          <a:p>
            <a:fld id="{D57F1E4F-1CFF-5643-939E-217C01CDF565}" type="slidenum">
              <a:rPr lang="en-US" smtClean="0"/>
              <a:pPr/>
              <a:t>43</a:t>
            </a:fld>
            <a:endParaRPr lang="en-US" dirty="0"/>
          </a:p>
        </p:txBody>
      </p:sp>
    </p:spTree>
    <p:extLst>
      <p:ext uri="{BB962C8B-B14F-4D97-AF65-F5344CB8AC3E}">
        <p14:creationId xmlns:p14="http://schemas.microsoft.com/office/powerpoint/2010/main" val="1026120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περιεχομένου 3">
            <a:extLst>
              <a:ext uri="{FF2B5EF4-FFF2-40B4-BE49-F238E27FC236}">
                <a16:creationId xmlns:a16="http://schemas.microsoft.com/office/drawing/2014/main" id="{55576281-5C21-F181-E643-0997A67B94ED}"/>
              </a:ext>
            </a:extLst>
          </p:cNvPr>
          <p:cNvSpPr>
            <a:spLocks noGrp="1"/>
          </p:cNvSpPr>
          <p:nvPr>
            <p:ph idx="1"/>
          </p:nvPr>
        </p:nvSpPr>
        <p:spPr>
          <a:xfrm>
            <a:off x="827584" y="1772816"/>
            <a:ext cx="7687766" cy="4351338"/>
          </a:xfrm>
        </p:spPr>
        <p:txBody>
          <a:bodyPr>
            <a:normAutofit fontScale="55000" lnSpcReduction="20000"/>
          </a:bodyPr>
          <a:lstStyle/>
          <a:p>
            <a:pPr>
              <a:lnSpc>
                <a:spcPct val="170000"/>
              </a:lnSpc>
            </a:pPr>
            <a:r>
              <a:rPr lang="el-GR"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4ο ερευνητικό ερώτημα</a:t>
            </a:r>
            <a:r>
              <a:rPr lang="el-GR" dirty="0">
                <a:latin typeface="Times New Roman" panose="02020603050405020304" pitchFamily="18" charset="0"/>
                <a:cs typeface="Times New Roman" panose="02020603050405020304" pitchFamily="18" charset="0"/>
              </a:rPr>
              <a:t>: Ποιες είναι οι απόψεις των μαθητών απέναντι στο συγκεκριμένο Εκπαιδευτικό Υλικό;</a:t>
            </a:r>
          </a:p>
          <a:p>
            <a:pPr>
              <a:lnSpc>
                <a:spcPct val="170000"/>
              </a:lnSpc>
            </a:pPr>
            <a:r>
              <a:rPr lang="el-GR"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5ο ερευνητικό ερώτημα: </a:t>
            </a:r>
            <a:r>
              <a:rPr lang="el-GR" dirty="0">
                <a:latin typeface="Times New Roman" panose="02020603050405020304" pitchFamily="18" charset="0"/>
                <a:cs typeface="Times New Roman" panose="02020603050405020304" pitchFamily="18" charset="0"/>
              </a:rPr>
              <a:t>Ποιες είναι οι απόψεις των μαθητών απέναντι στον νέο τρόπο διδασκαλίας;</a:t>
            </a:r>
          </a:p>
          <a:p>
            <a:pPr>
              <a:lnSpc>
                <a:spcPct val="170000"/>
              </a:lnSpc>
            </a:pPr>
            <a:r>
              <a:rPr lang="el-GR"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6ο ερευνητικό ερώτημα: </a:t>
            </a:r>
            <a:r>
              <a:rPr lang="el-GR" dirty="0">
                <a:latin typeface="Times New Roman" panose="02020603050405020304" pitchFamily="18" charset="0"/>
                <a:cs typeface="Times New Roman" panose="02020603050405020304" pitchFamily="18" charset="0"/>
              </a:rPr>
              <a:t>Ποιες είναι οι απόψεις των εκπαιδευτικών απέναντι στον νέο τρόπο διδασκαλίας;</a:t>
            </a:r>
          </a:p>
        </p:txBody>
      </p:sp>
      <p:sp>
        <p:nvSpPr>
          <p:cNvPr id="3" name="Θέση αριθμού διαφάνειας 2">
            <a:extLst>
              <a:ext uri="{FF2B5EF4-FFF2-40B4-BE49-F238E27FC236}">
                <a16:creationId xmlns:a16="http://schemas.microsoft.com/office/drawing/2014/main" id="{E18BF3E6-0082-2334-2074-93B0473388F0}"/>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
        <p:nvSpPr>
          <p:cNvPr id="2" name="Τίτλος 1"/>
          <p:cNvSpPr>
            <a:spLocks noGrp="1"/>
          </p:cNvSpPr>
          <p:nvPr>
            <p:ph type="title"/>
          </p:nvPr>
        </p:nvSpPr>
        <p:spPr/>
        <p:txBody>
          <a:bodyPr>
            <a:noAutofit/>
          </a:bodyPr>
          <a:lstStyle/>
          <a:p>
            <a:r>
              <a:rPr lang="el-GR" sz="3600" dirty="0">
                <a:latin typeface="Times New Roman" panose="02020603050405020304" pitchFamily="18" charset="0"/>
                <a:cs typeface="Times New Roman" panose="02020603050405020304" pitchFamily="18" charset="0"/>
              </a:rPr>
              <a:t>3. Ερευνητικά Ερωτήματα (2/2)</a:t>
            </a:r>
            <a:endParaRPr lang="el-G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6006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Δομή της εργασίας</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405957" y="1127331"/>
            <a:ext cx="8731271" cy="5224764"/>
          </a:xfrm>
          <a:prstGeom prst="rect">
            <a:avLst/>
          </a:prstGeom>
        </p:spPr>
        <p:txBody>
          <a:bodyPr wrap="square">
            <a:spAutoFit/>
          </a:bodyPr>
          <a:lstStyle/>
          <a:p>
            <a:pPr algn="ctr">
              <a:lnSpc>
                <a:spcPct val="150000"/>
              </a:lnSpc>
            </a:pPr>
            <a:r>
              <a:rPr lang="el-GR" sz="1600" u="sng" dirty="0">
                <a:cs typeface="Times New Roman" panose="02020603050405020304" pitchFamily="18" charset="0"/>
              </a:rPr>
              <a:t>Η εργασία δομείται σε 8 κεφάλαια</a:t>
            </a:r>
          </a:p>
          <a:p>
            <a:pPr marL="285750" indent="-285750">
              <a:lnSpc>
                <a:spcPct val="150000"/>
              </a:lnSpc>
              <a:buFont typeface="Arial" panose="020B0604020202020204" pitchFamily="34" charset="0"/>
              <a:buChar char="•"/>
            </a:pPr>
            <a:r>
              <a:rPr lang="el-GR" sz="1600" b="1" u="sng" dirty="0">
                <a:solidFill>
                  <a:schemeClr val="accent2">
                    <a:lumMod val="50000"/>
                  </a:schemeClr>
                </a:solidFill>
                <a:cs typeface="Times New Roman" panose="02020603050405020304" pitchFamily="18" charset="0"/>
              </a:rPr>
              <a:t>Πρώτο Κεφάλαιο:</a:t>
            </a:r>
            <a:r>
              <a:rPr lang="el-GR" sz="1600" dirty="0">
                <a:cs typeface="Times New Roman" panose="02020603050405020304" pitchFamily="18" charset="0"/>
              </a:rPr>
              <a:t> εισαγωγικά στοιχεία και βασικά δομικά μέρη</a:t>
            </a:r>
          </a:p>
          <a:p>
            <a:pPr marL="285750" indent="-285750">
              <a:lnSpc>
                <a:spcPct val="150000"/>
              </a:lnSpc>
              <a:buFont typeface="Arial" panose="020B0604020202020204" pitchFamily="34" charset="0"/>
              <a:buChar char="•"/>
            </a:pPr>
            <a:r>
              <a:rPr lang="el-GR" sz="1600" b="1" u="sng" dirty="0">
                <a:solidFill>
                  <a:schemeClr val="accent2">
                    <a:lumMod val="50000"/>
                  </a:schemeClr>
                </a:solidFill>
                <a:cs typeface="Times New Roman" panose="02020603050405020304" pitchFamily="18" charset="0"/>
              </a:rPr>
              <a:t>Δεύτερο Κεφάλαιο:</a:t>
            </a:r>
            <a:r>
              <a:rPr lang="el-GR" sz="1600" b="1" dirty="0">
                <a:cs typeface="Times New Roman" panose="02020603050405020304" pitchFamily="18" charset="0"/>
              </a:rPr>
              <a:t> </a:t>
            </a:r>
            <a:r>
              <a:rPr lang="el-GR" sz="1600" dirty="0">
                <a:cs typeface="Times New Roman" panose="02020603050405020304" pitchFamily="18" charset="0"/>
              </a:rPr>
              <a:t>παρουσίαση βασικών αρχών και μεθοδολογίας της ΕξΑΕ</a:t>
            </a:r>
          </a:p>
          <a:p>
            <a:pPr marL="285750" indent="-285750">
              <a:lnSpc>
                <a:spcPct val="150000"/>
              </a:lnSpc>
              <a:buFont typeface="Arial" panose="020B0604020202020204" pitchFamily="34" charset="0"/>
              <a:buChar char="•"/>
            </a:pPr>
            <a:r>
              <a:rPr lang="el-GR" sz="1600" b="1" u="sng" dirty="0">
                <a:solidFill>
                  <a:schemeClr val="accent2">
                    <a:lumMod val="50000"/>
                  </a:schemeClr>
                </a:solidFill>
                <a:cs typeface="Times New Roman" panose="02020603050405020304" pitchFamily="18" charset="0"/>
              </a:rPr>
              <a:t>Τρίτο Κεφάλαιο:</a:t>
            </a:r>
            <a:r>
              <a:rPr lang="el-GR" sz="1600" dirty="0">
                <a:cs typeface="Times New Roman" panose="02020603050405020304" pitchFamily="18" charset="0"/>
              </a:rPr>
              <a:t> θεωρίες μάθησης σχετικές με τη χρήση των ΤΠΕ και την εφαρμογή τους // η έννοια της μικτής μάθησης (blended learning) και της διαδραστικής μάθησης (interactive learning).</a:t>
            </a:r>
          </a:p>
          <a:p>
            <a:pPr marL="285750" indent="-285750">
              <a:lnSpc>
                <a:spcPct val="150000"/>
              </a:lnSpc>
              <a:buFont typeface="Arial" panose="020B0604020202020204" pitchFamily="34" charset="0"/>
              <a:buChar char="•"/>
            </a:pPr>
            <a:r>
              <a:rPr lang="el-GR" sz="1600" b="1" u="sng" dirty="0">
                <a:solidFill>
                  <a:schemeClr val="accent2">
                    <a:lumMod val="50000"/>
                  </a:schemeClr>
                </a:solidFill>
                <a:cs typeface="Times New Roman" panose="02020603050405020304" pitchFamily="18" charset="0"/>
              </a:rPr>
              <a:t>Τέταρτο Κεφάλαιο:</a:t>
            </a:r>
            <a:r>
              <a:rPr lang="el-GR" sz="1600" dirty="0">
                <a:cs typeface="Times New Roman" panose="02020603050405020304" pitchFamily="18" charset="0"/>
              </a:rPr>
              <a:t> ζητήματα διδακτικής της Ιστορίας σε συνδυασμό με τη χρήση των ΤΠΕ και στάσεις μαθητών και εκπαιδευτικών απέναντι στο μάθημα.</a:t>
            </a:r>
          </a:p>
          <a:p>
            <a:pPr marL="285750" indent="-285750">
              <a:lnSpc>
                <a:spcPct val="150000"/>
              </a:lnSpc>
              <a:buFont typeface="Arial" panose="020B0604020202020204" pitchFamily="34" charset="0"/>
              <a:buChar char="•"/>
            </a:pPr>
            <a:r>
              <a:rPr lang="el-GR" sz="1600" b="1" u="sng" dirty="0">
                <a:solidFill>
                  <a:schemeClr val="accent2">
                    <a:lumMod val="50000"/>
                  </a:schemeClr>
                </a:solidFill>
                <a:cs typeface="Times New Roman" panose="02020603050405020304" pitchFamily="18" charset="0"/>
              </a:rPr>
              <a:t>Πέμπτο Κεφάλαιο:</a:t>
            </a:r>
            <a:r>
              <a:rPr lang="el-GR" sz="1600" b="1" dirty="0">
                <a:cs typeface="Times New Roman" panose="02020603050405020304" pitchFamily="18" charset="0"/>
              </a:rPr>
              <a:t> </a:t>
            </a:r>
            <a:r>
              <a:rPr lang="el-GR" sz="1600" dirty="0">
                <a:cs typeface="Times New Roman" panose="02020603050405020304" pitchFamily="18" charset="0"/>
              </a:rPr>
              <a:t>βασικές αρχές δημιουργίας Εκπαιδευτικού Υλικού σε περιβάλλον πολυμεσικής μάθησης και ΕξΑΕ και ο τρόπος αξιολόγησής τους.</a:t>
            </a:r>
          </a:p>
          <a:p>
            <a:pPr marL="285750" indent="-285750">
              <a:lnSpc>
                <a:spcPct val="150000"/>
              </a:lnSpc>
              <a:buFont typeface="Arial" panose="020B0604020202020204" pitchFamily="34" charset="0"/>
              <a:buChar char="•"/>
            </a:pPr>
            <a:r>
              <a:rPr lang="el-GR" sz="1600" b="1" u="sng" dirty="0">
                <a:solidFill>
                  <a:schemeClr val="accent2">
                    <a:lumMod val="50000"/>
                  </a:schemeClr>
                </a:solidFill>
                <a:cs typeface="Times New Roman" panose="02020603050405020304" pitchFamily="18" charset="0"/>
              </a:rPr>
              <a:t>Έκτο Κεφάλαιο:</a:t>
            </a:r>
            <a:r>
              <a:rPr lang="el-GR" sz="1600" dirty="0">
                <a:cs typeface="Times New Roman" panose="02020603050405020304" pitchFamily="18" charset="0"/>
              </a:rPr>
              <a:t> αναλυτική παρουσίαση του Εκπαιδευτικού Υλικού (παιδαγωγικές αρχές, στόχοι, ψηφιακά εργαλεία, παραδείγματα).</a:t>
            </a:r>
          </a:p>
          <a:p>
            <a:pPr marL="285750" indent="-285750">
              <a:lnSpc>
                <a:spcPct val="150000"/>
              </a:lnSpc>
              <a:buFont typeface="Arial" panose="020B0604020202020204" pitchFamily="34" charset="0"/>
              <a:buChar char="•"/>
            </a:pPr>
            <a:r>
              <a:rPr lang="el-GR" sz="1600" b="1" u="sng" dirty="0">
                <a:solidFill>
                  <a:schemeClr val="accent2">
                    <a:lumMod val="50000"/>
                  </a:schemeClr>
                </a:solidFill>
                <a:cs typeface="Times New Roman" panose="02020603050405020304" pitchFamily="18" charset="0"/>
              </a:rPr>
              <a:t>Έβδομο Κεφάλαιο:</a:t>
            </a:r>
            <a:r>
              <a:rPr lang="el-GR" sz="1600" dirty="0">
                <a:cs typeface="Times New Roman" panose="02020603050405020304" pitchFamily="18" charset="0"/>
              </a:rPr>
              <a:t> μεθοδολογία, τρόπος διεξαγωγής της έρευνας και των αποτελεσμάτων.</a:t>
            </a:r>
          </a:p>
          <a:p>
            <a:pPr marL="285750" indent="-285750">
              <a:lnSpc>
                <a:spcPct val="150000"/>
              </a:lnSpc>
              <a:buFont typeface="Arial" panose="020B0604020202020204" pitchFamily="34" charset="0"/>
              <a:buChar char="•"/>
            </a:pPr>
            <a:r>
              <a:rPr lang="el-GR" sz="1600" b="1" u="sng" dirty="0">
                <a:solidFill>
                  <a:schemeClr val="accent2">
                    <a:lumMod val="50000"/>
                  </a:schemeClr>
                </a:solidFill>
                <a:cs typeface="Times New Roman" panose="02020603050405020304" pitchFamily="18" charset="0"/>
              </a:rPr>
              <a:t>Όγδοο Κεφάλαιο:</a:t>
            </a:r>
            <a:r>
              <a:rPr lang="el-GR" sz="1600" dirty="0">
                <a:cs typeface="Times New Roman" panose="02020603050405020304" pitchFamily="18" charset="0"/>
              </a:rPr>
              <a:t> συμπεράσματα της έρευνας, συζήτηση και διατύπωση προτάσεων για μελλοντική έρευνα.</a:t>
            </a:r>
          </a:p>
        </p:txBody>
      </p:sp>
      <p:sp>
        <p:nvSpPr>
          <p:cNvPr id="5" name="Θέση αριθμού διαφάνειας 4">
            <a:extLst>
              <a:ext uri="{FF2B5EF4-FFF2-40B4-BE49-F238E27FC236}">
                <a16:creationId xmlns:a16="http://schemas.microsoft.com/office/drawing/2014/main" id="{01F5DE58-BC33-C6D1-A4F3-9DE8CDF9633C}"/>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136889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Θεωρητικό Πλαίσιο (1/4)</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827584" y="1311831"/>
            <a:ext cx="7848872" cy="4801314"/>
          </a:xfrm>
          <a:prstGeom prst="rect">
            <a:avLst/>
          </a:prstGeom>
        </p:spPr>
        <p:txBody>
          <a:bodyPr wrap="square">
            <a:spAutoFit/>
          </a:bodyPr>
          <a:lstStyle/>
          <a:p>
            <a:pPr marL="285750" indent="-285750">
              <a:buFont typeface="Arial" panose="020B0604020202020204" pitchFamily="34" charset="0"/>
              <a:buChar char="•"/>
            </a:pPr>
            <a:r>
              <a:rPr lang="el-GR" sz="1800" b="1" dirty="0">
                <a:solidFill>
                  <a:schemeClr val="accent2">
                    <a:lumMod val="50000"/>
                  </a:schemeClr>
                </a:solidFill>
                <a:effectLst>
                  <a:outerShdw blurRad="38100" dist="38100" dir="2700000" algn="tl">
                    <a:srgbClr val="000000">
                      <a:alpha val="43137"/>
                    </a:srgbClr>
                  </a:outerShdw>
                </a:effectLst>
              </a:rPr>
              <a:t>Εξ Αποστάσεως Εκπαίδευση</a:t>
            </a:r>
          </a:p>
          <a:p>
            <a:r>
              <a:rPr lang="el-GR" sz="1800" dirty="0"/>
              <a:t>Η ΕξΑΕ (Αναστασιάδη, 2004) αποτελεί μια θεσμοθετημένη μορφή εκπαίδευσης όπου οι εκπαιδευόμενοι είναι χωρισμένοι από τον εκπαιδευτικό και τα διαλογικά συστήματα τηλεπικοινωνιών χρησιμοποιούνται για να συνδέσουν εκπαιδευόμενους, διδακτικό υλικό και εκπαιδευτές. Η ΕξΑΕ </a:t>
            </a:r>
            <a:r>
              <a:rPr lang="el-GR" sz="1800" i="1" dirty="0"/>
              <a:t>«διδάσκει και ενεργοποιεί τον μαθητή πώς να μαθαίνει μόνος του και να λειτουργεί αυτόνομα προς μία ευρετική πορεία αυτομάθησης και γνώσης» </a:t>
            </a:r>
            <a:r>
              <a:rPr lang="el-GR" sz="1800" dirty="0"/>
              <a:t>(Λιοναράκης, 2001)</a:t>
            </a:r>
          </a:p>
          <a:p>
            <a:endParaRPr lang="el-GR" sz="1800" dirty="0"/>
          </a:p>
          <a:p>
            <a:pPr marL="285750" indent="-285750">
              <a:buFont typeface="Arial" panose="020B0604020202020204" pitchFamily="34" charset="0"/>
              <a:buChar char="•"/>
            </a:pPr>
            <a:r>
              <a:rPr lang="el-GR" sz="1800" b="1" dirty="0">
                <a:solidFill>
                  <a:schemeClr val="accent2">
                    <a:lumMod val="50000"/>
                  </a:schemeClr>
                </a:solidFill>
                <a:effectLst>
                  <a:outerShdw blurRad="38100" dist="38100" dir="2700000" algn="tl">
                    <a:srgbClr val="000000">
                      <a:alpha val="43137"/>
                    </a:srgbClr>
                  </a:outerShdw>
                </a:effectLst>
              </a:rPr>
              <a:t>Σχολική Εξ Αποστάσεως Εκπαίδευση</a:t>
            </a:r>
          </a:p>
          <a:p>
            <a:r>
              <a:rPr lang="el-GR" sz="1800" dirty="0"/>
              <a:t>α) η </a:t>
            </a:r>
            <a:r>
              <a:rPr lang="el-GR" sz="1800" i="1" dirty="0"/>
              <a:t>Αυτοδύναμη σχολική ΕξΑΕ </a:t>
            </a:r>
            <a:r>
              <a:rPr lang="el-GR" sz="1800" dirty="0"/>
              <a:t>(ταυτόσημος τρόπος λειτουργίας όπως η συμβατική εκπαίδευση, ολοκληρωμένα προγράμματα σπουδών μέσω διαδικτύου και σύγχρονων τηλεσυναντήσεων ή ασύγχρονης επικοινωνίας) </a:t>
            </a:r>
          </a:p>
          <a:p>
            <a:r>
              <a:rPr lang="el-GR" sz="1800" dirty="0"/>
              <a:t>β) η </a:t>
            </a:r>
            <a:r>
              <a:rPr lang="el-GR" sz="1800" i="1" dirty="0"/>
              <a:t>Συμπληρωματική σχολική ΕξΑΕ </a:t>
            </a:r>
            <a:r>
              <a:rPr lang="el-GR" sz="1800" dirty="0"/>
              <a:t>(ενισχυτική λειτουργία παράλληλη με τη συμβατική εκπαίδευση) </a:t>
            </a:r>
          </a:p>
          <a:p>
            <a:r>
              <a:rPr lang="el-GR" sz="1800" dirty="0"/>
              <a:t>γ) η </a:t>
            </a:r>
            <a:r>
              <a:rPr lang="el-GR" sz="1800" i="1" dirty="0"/>
              <a:t>Μεικτή/ Πολυμορφική /Συνδυαστική εκπαίδευση </a:t>
            </a:r>
            <a:r>
              <a:rPr lang="el-GR" sz="1800" dirty="0"/>
              <a:t>(δυναμική και ουσιαστική αλληλεπίδραση μεταξύ συμβατικών τρόπων μάθησης και εξ αποστάσεως διαδικτυακών μορφών εκπαίδευσης) (Μιμίνου &amp; Σπανακά, 2013) </a:t>
            </a:r>
          </a:p>
        </p:txBody>
      </p:sp>
      <p:sp>
        <p:nvSpPr>
          <p:cNvPr id="3" name="Θέση αριθμού διαφάνειας 2">
            <a:extLst>
              <a:ext uri="{FF2B5EF4-FFF2-40B4-BE49-F238E27FC236}">
                <a16:creationId xmlns:a16="http://schemas.microsoft.com/office/drawing/2014/main" id="{F70BB5E6-3E5B-5E61-9714-D66CD78258AF}"/>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358166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Θεωρητικό Πλαίσιο (2/4)</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827584" y="1311831"/>
            <a:ext cx="7848872" cy="4616648"/>
          </a:xfrm>
          <a:prstGeom prst="rect">
            <a:avLst/>
          </a:prstGeom>
        </p:spPr>
        <p:txBody>
          <a:bodyPr wrap="square">
            <a:spAutoFit/>
          </a:bodyPr>
          <a:lstStyle/>
          <a:p>
            <a:pPr marL="285750" indent="-285750">
              <a:buFont typeface="Arial" panose="020B0604020202020204" pitchFamily="34" charset="0"/>
              <a:buChar char="•"/>
            </a:pPr>
            <a:r>
              <a:rPr lang="el-GR" sz="1800" b="1" dirty="0">
                <a:solidFill>
                  <a:schemeClr val="accent2">
                    <a:lumMod val="50000"/>
                  </a:schemeClr>
                </a:solidFill>
                <a:effectLst>
                  <a:outerShdw blurRad="38100" dist="38100" dir="2700000" algn="tl">
                    <a:srgbClr val="000000">
                      <a:alpha val="43137"/>
                    </a:srgbClr>
                  </a:outerShdw>
                </a:effectLst>
              </a:rPr>
              <a:t>Γενιά Ζ (</a:t>
            </a:r>
            <a:r>
              <a:rPr lang="en-GB" sz="1800" b="1" dirty="0">
                <a:solidFill>
                  <a:schemeClr val="accent2">
                    <a:lumMod val="50000"/>
                  </a:schemeClr>
                </a:solidFill>
                <a:effectLst>
                  <a:outerShdw blurRad="38100" dist="38100" dir="2700000" algn="tl">
                    <a:srgbClr val="000000">
                      <a:alpha val="43137"/>
                    </a:srgbClr>
                  </a:outerShdw>
                </a:effectLst>
              </a:rPr>
              <a:t>Generation “Z”</a:t>
            </a:r>
            <a:r>
              <a:rPr lang="el-GR" sz="1800" b="1" dirty="0">
                <a:solidFill>
                  <a:schemeClr val="accent2">
                    <a:lumMod val="50000"/>
                  </a:schemeClr>
                </a:solidFill>
                <a:effectLst>
                  <a:outerShdw blurRad="38100" dist="38100" dir="2700000" algn="tl">
                    <a:srgbClr val="000000">
                      <a:alpha val="43137"/>
                    </a:srgbClr>
                  </a:outerShdw>
                </a:effectLst>
              </a:rPr>
              <a:t>)</a:t>
            </a:r>
          </a:p>
          <a:p>
            <a:r>
              <a:rPr lang="el-GR" sz="1800" dirty="0"/>
              <a:t>Οι γεννημένοι ανάμεσα στις αρχές της δεκαετίας του 1990 και στα τέλη του 2000. Αλλιώς : «Η γενιά της διαμοίρασης» (“The Sharing Generation”), η γενιά που είναι «Τεχνολογία όλη την ώρα» (“All Technology All the Time”) και «Γεννημένοι ψηφιακοί» (“Born Digital</a:t>
            </a:r>
            <a:r>
              <a:rPr lang="en-GB" sz="1800" dirty="0"/>
              <a:t>”</a:t>
            </a:r>
            <a:r>
              <a:rPr lang="el-GR" sz="1800" dirty="0"/>
              <a:t>) (Malat et al., 2015).</a:t>
            </a:r>
          </a:p>
          <a:p>
            <a:pPr marL="742950" lvl="1" indent="-285750">
              <a:buFont typeface="Arial" panose="020B0604020202020204" pitchFamily="34" charset="0"/>
              <a:buChar char="•"/>
            </a:pPr>
            <a:r>
              <a:rPr lang="el-GR" sz="1600" dirty="0"/>
              <a:t>Δείχνει προτίμηση στη χρήση της τεχνολογίας ως μέσο εκπαίδευσης και ως μέσο επικοινωνίας με τους άλλους παρά την κατά πρόσωπο επικοινωνία (Ma’unah et al., 2018). </a:t>
            </a:r>
          </a:p>
          <a:p>
            <a:pPr marL="742950" lvl="1" indent="-285750">
              <a:buFont typeface="Arial" panose="020B0604020202020204" pitchFamily="34" charset="0"/>
              <a:buChar char="•"/>
            </a:pPr>
            <a:r>
              <a:rPr lang="el-GR" sz="1600" dirty="0"/>
              <a:t>Προσαρμόζεται σε κάθε μαθησιακό περιβάλλον στο πλαίσιο μιας αυτάρκους και αυτόνομης διαδικασίας μάθησης. </a:t>
            </a:r>
          </a:p>
          <a:p>
            <a:pPr marL="742950" lvl="1" indent="-285750">
              <a:buFont typeface="Arial" panose="020B0604020202020204" pitchFamily="34" charset="0"/>
              <a:buChar char="•"/>
            </a:pPr>
            <a:r>
              <a:rPr lang="el-GR" sz="1600" dirty="0"/>
              <a:t>Αποδέχεται τη διάδραση και τη συνεργασία, παρά το μεγάλο βαθμό ανεξαρτησίας.</a:t>
            </a:r>
          </a:p>
          <a:p>
            <a:pPr marL="285750" indent="-285750">
              <a:buFont typeface="Arial" panose="020B0604020202020204" pitchFamily="34" charset="0"/>
              <a:buChar char="•"/>
            </a:pPr>
            <a:endParaRPr lang="el-GR" sz="1800" b="1" dirty="0">
              <a:solidFill>
                <a:schemeClr val="accent2">
                  <a:lumMod val="50000"/>
                </a:schemeClr>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l-GR" sz="1800" b="1" dirty="0">
                <a:solidFill>
                  <a:schemeClr val="accent2">
                    <a:lumMod val="50000"/>
                  </a:schemeClr>
                </a:solidFill>
                <a:effectLst>
                  <a:outerShdw blurRad="38100" dist="38100" dir="2700000" algn="tl">
                    <a:srgbClr val="000000">
                      <a:alpha val="43137"/>
                    </a:srgbClr>
                  </a:outerShdw>
                </a:effectLst>
              </a:rPr>
              <a:t>Θεωρίες μάθησης</a:t>
            </a:r>
          </a:p>
          <a:p>
            <a:r>
              <a:rPr lang="el-GR" sz="1800" dirty="0"/>
              <a:t>α) Συμπεριφορισμός</a:t>
            </a:r>
          </a:p>
          <a:p>
            <a:r>
              <a:rPr lang="el-GR" sz="1800" dirty="0"/>
              <a:t>β) Εποικοδομισμός</a:t>
            </a:r>
          </a:p>
          <a:p>
            <a:r>
              <a:rPr lang="el-GR" sz="1800" dirty="0"/>
              <a:t>γ) Κοινωνικοπολιτισμική θεωρία του </a:t>
            </a:r>
            <a:r>
              <a:rPr lang="en-GB" sz="1800" dirty="0"/>
              <a:t>Vygotsky</a:t>
            </a:r>
          </a:p>
          <a:p>
            <a:r>
              <a:rPr lang="el-GR" sz="1800" dirty="0"/>
              <a:t>δ) Νέες τάσεις στις θεωρίες μάθησης (</a:t>
            </a:r>
            <a:r>
              <a:rPr lang="en-GB" sz="1800" dirty="0"/>
              <a:t>Siemens</a:t>
            </a:r>
            <a:r>
              <a:rPr lang="el-GR" sz="1800" dirty="0"/>
              <a:t>, </a:t>
            </a:r>
            <a:r>
              <a:rPr lang="en-GB" sz="1800" dirty="0"/>
              <a:t>2004)</a:t>
            </a:r>
            <a:endParaRPr lang="el-GR" sz="1800" dirty="0"/>
          </a:p>
        </p:txBody>
      </p:sp>
      <p:sp>
        <p:nvSpPr>
          <p:cNvPr id="3" name="Θέση αριθμού διαφάνειας 2">
            <a:extLst>
              <a:ext uri="{FF2B5EF4-FFF2-40B4-BE49-F238E27FC236}">
                <a16:creationId xmlns:a16="http://schemas.microsoft.com/office/drawing/2014/main" id="{F70BB5E6-3E5B-5E61-9714-D66CD78258AF}"/>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2151289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latin typeface="Times New Roman" panose="02020603050405020304" pitchFamily="18" charset="0"/>
                <a:cs typeface="Times New Roman" panose="02020603050405020304" pitchFamily="18" charset="0"/>
              </a:rPr>
              <a:t>4. Θεωρητικό Πλαίσιο (3/4)</a:t>
            </a:r>
            <a:endParaRPr lang="el-GR" sz="36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666478" y="1285154"/>
            <a:ext cx="8298010" cy="4832092"/>
          </a:xfrm>
          <a:prstGeom prst="rect">
            <a:avLst/>
          </a:prstGeom>
        </p:spPr>
        <p:txBody>
          <a:bodyPr wrap="square">
            <a:spAutoFit/>
          </a:bodyPr>
          <a:lstStyle/>
          <a:p>
            <a:pPr marL="285750" indent="-285750">
              <a:buFont typeface="Arial" panose="020B0604020202020204" pitchFamily="34" charset="0"/>
              <a:buChar char="•"/>
            </a:pPr>
            <a:r>
              <a:rPr lang="el-GR" sz="2200" b="1" dirty="0">
                <a:solidFill>
                  <a:schemeClr val="accent2">
                    <a:lumMod val="50000"/>
                  </a:schemeClr>
                </a:solidFill>
                <a:effectLst>
                  <a:outerShdw blurRad="38100" dist="38100" dir="2700000" algn="tl">
                    <a:srgbClr val="000000">
                      <a:alpha val="43137"/>
                    </a:srgbClr>
                  </a:outerShdw>
                </a:effectLst>
              </a:rPr>
              <a:t>Μικτή μάθηση (</a:t>
            </a:r>
            <a:r>
              <a:rPr lang="en-GB" sz="2200" b="1" dirty="0">
                <a:solidFill>
                  <a:schemeClr val="accent2">
                    <a:lumMod val="50000"/>
                  </a:schemeClr>
                </a:solidFill>
                <a:effectLst>
                  <a:outerShdw blurRad="38100" dist="38100" dir="2700000" algn="tl">
                    <a:srgbClr val="000000">
                      <a:alpha val="43137"/>
                    </a:srgbClr>
                  </a:outerShdw>
                </a:effectLst>
              </a:rPr>
              <a:t>Blended learning</a:t>
            </a:r>
            <a:r>
              <a:rPr lang="el-GR" sz="2200" b="1" dirty="0">
                <a:solidFill>
                  <a:schemeClr val="accent2">
                    <a:lumMod val="50000"/>
                  </a:schemeClr>
                </a:solidFill>
                <a:effectLst>
                  <a:outerShdw blurRad="38100" dist="38100" dir="2700000" algn="tl">
                    <a:srgbClr val="000000">
                      <a:alpha val="43137"/>
                    </a:srgbClr>
                  </a:outerShdw>
                </a:effectLst>
              </a:rPr>
              <a:t>)</a:t>
            </a:r>
          </a:p>
          <a:p>
            <a:r>
              <a:rPr lang="en-GB" sz="2200" dirty="0"/>
              <a:t>M</a:t>
            </a:r>
            <a:r>
              <a:rPr lang="el-GR" sz="2200" dirty="0"/>
              <a:t>ικτό υβριδικό περιβάλλον (blended) συνεργατικής μάθησης όπου συνδυάζονται και αλληλοσυμπληρώνονται τεχνολογίες σύγχρονης και ασύγχρονης μετάδοσης</a:t>
            </a:r>
            <a:r>
              <a:rPr lang="en-GB" sz="2200" dirty="0"/>
              <a:t> (</a:t>
            </a:r>
            <a:r>
              <a:rPr lang="el-GR" sz="2200" dirty="0"/>
              <a:t>Αναστασιάδης</a:t>
            </a:r>
            <a:r>
              <a:rPr lang="en-GB" sz="2200" dirty="0"/>
              <a:t>,</a:t>
            </a:r>
            <a:r>
              <a:rPr lang="el-GR" sz="2200" dirty="0"/>
              <a:t> 2007), εμπλουτίζοντας τη διαδικασία μάθησης μέσα από ένα δίκτυο επικοινωνίας και συνεργασίας ανάμεσα σε εκπαιδευόμενους και εκπαιδευτικούς, και εκπαιδευόμενους μεταξύ τους (Παπαδημητρίου &amp; Λιοναράκης, 2016). </a:t>
            </a:r>
            <a:endParaRPr lang="en-GB" sz="2200" dirty="0"/>
          </a:p>
          <a:p>
            <a:endParaRPr lang="en-GB" sz="2200" b="1" dirty="0">
              <a:solidFill>
                <a:schemeClr val="accent2">
                  <a:lumMod val="50000"/>
                </a:schemeClr>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l-GR" sz="2200" b="1" dirty="0">
                <a:solidFill>
                  <a:schemeClr val="accent2">
                    <a:lumMod val="50000"/>
                  </a:schemeClr>
                </a:solidFill>
                <a:effectLst>
                  <a:outerShdw blurRad="38100" dist="38100" dir="2700000" algn="tl">
                    <a:srgbClr val="000000">
                      <a:alpha val="43137"/>
                    </a:srgbClr>
                  </a:outerShdw>
                </a:effectLst>
              </a:rPr>
              <a:t>Διαδραστική μάθηση </a:t>
            </a:r>
            <a:r>
              <a:rPr lang="en-GB" sz="2200" b="1" dirty="0">
                <a:solidFill>
                  <a:schemeClr val="accent2">
                    <a:lumMod val="50000"/>
                  </a:schemeClr>
                </a:solidFill>
                <a:effectLst>
                  <a:outerShdw blurRad="38100" dist="38100" dir="2700000" algn="tl">
                    <a:srgbClr val="000000">
                      <a:alpha val="43137"/>
                    </a:srgbClr>
                  </a:outerShdw>
                </a:effectLst>
              </a:rPr>
              <a:t>(interactive learning)</a:t>
            </a:r>
            <a:endParaRPr lang="el-GR" sz="2200" b="1" dirty="0">
              <a:solidFill>
                <a:schemeClr val="accent2">
                  <a:lumMod val="50000"/>
                </a:schemeClr>
              </a:solidFill>
              <a:effectLst>
                <a:outerShdw blurRad="38100" dist="38100" dir="2700000" algn="tl">
                  <a:srgbClr val="000000">
                    <a:alpha val="43137"/>
                  </a:srgbClr>
                </a:outerShdw>
              </a:effectLst>
            </a:endParaRPr>
          </a:p>
          <a:p>
            <a:r>
              <a:rPr lang="el-GR" sz="2200" i="1" dirty="0"/>
              <a:t>Η διαδραστικότητα στο πλαίσιο της διαμεσολαβημένης από υπολογιστή πολυμεσικής μάθησης είναι η αμοιβαία δραστηριότητα ανάμεσα στον εκπαιδευόμενο και σε ένα πολυμεσικό σύστημα μάθησης, στο οποίο η (αντί)δραση του εκπαιδευόμενου εξαρτάται από την (αντί)δραση του συστήματος και αντίστροφα</a:t>
            </a:r>
            <a:r>
              <a:rPr lang="el-GR" sz="2200" dirty="0"/>
              <a:t> (Domagk et al., 2010).</a:t>
            </a:r>
          </a:p>
        </p:txBody>
      </p:sp>
      <p:sp>
        <p:nvSpPr>
          <p:cNvPr id="3" name="Θέση αριθμού διαφάνειας 2">
            <a:extLst>
              <a:ext uri="{FF2B5EF4-FFF2-40B4-BE49-F238E27FC236}">
                <a16:creationId xmlns:a16="http://schemas.microsoft.com/office/drawing/2014/main" id="{F70BB5E6-3E5B-5E61-9714-D66CD78258AF}"/>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160593165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3910</TotalTime>
  <Words>5281</Words>
  <Application>Microsoft Office PowerPoint</Application>
  <PresentationFormat>Προβολή στην οθόνη (4:3)</PresentationFormat>
  <Paragraphs>385</Paragraphs>
  <Slides>43</Slides>
  <Notes>35</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43</vt:i4>
      </vt:variant>
    </vt:vector>
  </HeadingPairs>
  <TitlesOfParts>
    <vt:vector size="49" baseType="lpstr">
      <vt:lpstr>Arial</vt:lpstr>
      <vt:lpstr>Book Antiqua</vt:lpstr>
      <vt:lpstr>Calibri</vt:lpstr>
      <vt:lpstr>Calibri Light</vt:lpstr>
      <vt:lpstr>Times New Roman</vt:lpstr>
      <vt:lpstr>Θέμα του Office</vt:lpstr>
      <vt:lpstr>Οι Ανακαλύψεις των Νέων Χωρών: Σχεδιασμός, υλοποίηση και αποτίμηση Εκπαιδευτικού Υλικού σύμφωνα με τις αρχές της Εξ Αποστάσεως Εκπαίδευσης στην Ιστορία Β’ Λυκείου</vt:lpstr>
      <vt:lpstr>1. Σκοπός</vt:lpstr>
      <vt:lpstr>2. Συνεισφορά της διπλωματικής</vt:lpstr>
      <vt:lpstr>3. Ερευνητικά Ερωτήματα (1/2)</vt:lpstr>
      <vt:lpstr>3. Ερευνητικά Ερωτήματα (2/2)</vt:lpstr>
      <vt:lpstr>4. Δομή της εργασίας</vt:lpstr>
      <vt:lpstr>4. Θεωρητικό Πλαίσιο (1/4)</vt:lpstr>
      <vt:lpstr>4. Θεωρητικό Πλαίσιο (2/4)</vt:lpstr>
      <vt:lpstr>4. Θεωρητικό Πλαίσιο (3/4)</vt:lpstr>
      <vt:lpstr>4. Θεωρητικό Πλαίσιο (4/4)</vt:lpstr>
      <vt:lpstr> 5. Παραγόμενο εκπαιδευτικό υλικό (1/7)</vt:lpstr>
      <vt:lpstr> 5. Παραγόμενο εκπαιδευτικό υλικό (2/7)</vt:lpstr>
      <vt:lpstr> 5. Παραγόμενο εκπαιδευτικό υλικό (3/7)</vt:lpstr>
      <vt:lpstr> 5. Παραγόμενο εκπαιδευτικό υλικό (4/7)</vt:lpstr>
      <vt:lpstr> 5. Παραγόμενο εκπαιδευτικό υλικό (5/7)</vt:lpstr>
      <vt:lpstr> 5. Παραγόμενο εκπαιδευτικό υλικό (6/7)</vt:lpstr>
      <vt:lpstr> 5. Παραγόμενο εκπαιδευτικό υλικό (7/7)</vt:lpstr>
      <vt:lpstr>6. Μεθοδολογία (1/4)</vt:lpstr>
      <vt:lpstr>6. Μεθοδολογία (2/4)</vt:lpstr>
      <vt:lpstr>6. Μεθοδολογία (3/4)</vt:lpstr>
      <vt:lpstr>6. Μεθοδολογία (4/4)</vt:lpstr>
      <vt:lpstr>Αποτελέσματα - Κύρια ευρήματα  (1/10)</vt:lpstr>
      <vt:lpstr>Αποτελέσματα - Κύρια ευρήματα  (2/10)</vt:lpstr>
      <vt:lpstr>Αποτελέσματα - Κύρια ευρήματα  (3/10)</vt:lpstr>
      <vt:lpstr>Αποτελέσματα - Κύρια ευρήματα  (4/10)</vt:lpstr>
      <vt:lpstr>Αποτελέσματα - Κύρια ευρήματα  (5/10)</vt:lpstr>
      <vt:lpstr>Αποτελέσματα - Κύρια ευρήματα  (6/10)</vt:lpstr>
      <vt:lpstr>Αποτελέσματα - Κύρια ευρήματα  (7/10)</vt:lpstr>
      <vt:lpstr>Αποτελέσματα - Κύρια ευρήματα  (8/10)</vt:lpstr>
      <vt:lpstr>Αποτελέσματα - Κύρια ευρήματα  (9/10)</vt:lpstr>
      <vt:lpstr>Αποτελέσματα - Κύρια ευρήματα  (10/10)</vt:lpstr>
      <vt:lpstr>Συμπεράσματα (1/6)</vt:lpstr>
      <vt:lpstr>Συμπεράσματα (2/6)</vt:lpstr>
      <vt:lpstr>Συμπεράσματα (3/6)</vt:lpstr>
      <vt:lpstr>Συμπεράσματα (4/6)</vt:lpstr>
      <vt:lpstr>Συμπεράσματα (5/6)</vt:lpstr>
      <vt:lpstr>Συμπεράσματα (6/6)</vt:lpstr>
      <vt:lpstr>Συσχέτιση Συμπερασμάτων (1/3)</vt:lpstr>
      <vt:lpstr>Συσχέτιση Συμπερασμάτων (2/3)</vt:lpstr>
      <vt:lpstr>Συσχέτιση Συμπερασμάτων (3/3)</vt:lpstr>
      <vt:lpstr>Περιορισμοί έρευνας</vt:lpstr>
      <vt:lpstr>Προτάσεις για μελλοντική έρευνα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Νάσια Φατσή</cp:lastModifiedBy>
  <cp:revision>1745</cp:revision>
  <dcterms:created xsi:type="dcterms:W3CDTF">2003-10-16T17:37:47Z</dcterms:created>
  <dcterms:modified xsi:type="dcterms:W3CDTF">2022-12-12T16:45:39Z</dcterms:modified>
</cp:coreProperties>
</file>