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70" r:id="rId1"/>
  </p:sldMasterIdLst>
  <p:notesMasterIdLst>
    <p:notesMasterId r:id="rId22"/>
  </p:notesMasterIdLst>
  <p:sldIdLst>
    <p:sldId id="1482" r:id="rId2"/>
    <p:sldId id="2013" r:id="rId3"/>
    <p:sldId id="2021" r:id="rId4"/>
    <p:sldId id="2014" r:id="rId5"/>
    <p:sldId id="2023" r:id="rId6"/>
    <p:sldId id="2020" r:id="rId7"/>
    <p:sldId id="2024" r:id="rId8"/>
    <p:sldId id="2012" r:id="rId9"/>
    <p:sldId id="2016" r:id="rId10"/>
    <p:sldId id="2025" r:id="rId11"/>
    <p:sldId id="2026" r:id="rId12"/>
    <p:sldId id="2015" r:id="rId13"/>
    <p:sldId id="2017" r:id="rId14"/>
    <p:sldId id="2033" r:id="rId15"/>
    <p:sldId id="2028" r:id="rId16"/>
    <p:sldId id="2029" r:id="rId17"/>
    <p:sldId id="2030" r:id="rId18"/>
    <p:sldId id="2031" r:id="rId19"/>
    <p:sldId id="2027" r:id="rId20"/>
    <p:sldId id="2019" r:id="rId21"/>
  </p:sldIdLst>
  <p:sldSz cx="9144000" cy="6858000" type="screen4x3"/>
  <p:notesSz cx="6858000" cy="973455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viewer" initials="RV" lastIdx="2" clrIdx="0">
    <p:extLst>
      <p:ext uri="{19B8F6BF-5375-455C-9EA6-DF929625EA0E}">
        <p15:presenceInfo xmlns:p15="http://schemas.microsoft.com/office/powerpoint/2012/main" userId="review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1B1B"/>
    <a:srgbClr val="9B4B09"/>
    <a:srgbClr val="8D1515"/>
    <a:srgbClr val="B97C19"/>
    <a:srgbClr val="90CCAF"/>
    <a:srgbClr val="FFA54B"/>
    <a:srgbClr val="FFFFCC"/>
    <a:srgbClr val="EDBE9B"/>
    <a:srgbClr val="ADDB7B"/>
    <a:srgbClr val="F4F6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Μεσαίο στυλ 2 - Έμφαση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Μεσαίο στυλ 4 - Έμφαση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Μεσαίο στυλ 4 - Έμφαση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482" autoAdjust="0"/>
    <p:restoredTop sz="89528" autoAdjust="0"/>
  </p:normalViewPr>
  <p:slideViewPr>
    <p:cSldViewPr>
      <p:cViewPr varScale="1">
        <p:scale>
          <a:sx n="71" d="100"/>
          <a:sy n="71" d="100"/>
        </p:scale>
        <p:origin x="1243" y="58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0" y="895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50"/>
    </p:cViewPr>
  </p:sorterViewPr>
  <p:notesViewPr>
    <p:cSldViewPr>
      <p:cViewPr varScale="1">
        <p:scale>
          <a:sx n="81" d="100"/>
          <a:sy n="81" d="100"/>
        </p:scale>
        <p:origin x="389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6950" y="730250"/>
            <a:ext cx="4864100" cy="3649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8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24388"/>
            <a:ext cx="5486400" cy="437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278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8568C96-3D9B-4CEA-82D6-5318AA7F4D6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01702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3924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536543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43000" y="784188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 b="1"/>
            </a:lvl1pPr>
          </a:lstStyle>
          <a:p>
            <a:r>
              <a:rPr lang="el-GR" dirty="0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02484D-3F63-488A-990A-36E3F22D10C7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Ορθογώνιο 8"/>
          <p:cNvSpPr/>
          <p:nvPr userDrawn="1"/>
        </p:nvSpPr>
        <p:spPr>
          <a:xfrm>
            <a:off x="467544" y="764704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Πεντάγωνο 9"/>
          <p:cNvSpPr/>
          <p:nvPr userDrawn="1"/>
        </p:nvSpPr>
        <p:spPr>
          <a:xfrm>
            <a:off x="467544" y="2316163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31247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C16-FAF2-2C41-B697-563997C522AD}" type="datetimeFigureOut">
              <a:rPr lang="en-US" smtClean="0"/>
              <a:pPr/>
              <a:t>11/8/2022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666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9EA-0687-604F-B97A-763B6765DF9F}" type="datetimeFigureOut">
              <a:rPr lang="en-US" smtClean="0"/>
              <a:pPr/>
              <a:t>11/8/2022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731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4400"/>
            </a:lvl1pPr>
            <a:lvl2pPr>
              <a:lnSpc>
                <a:spcPct val="150000"/>
              </a:lnSpc>
              <a:defRPr sz="4000"/>
            </a:lvl2pPr>
            <a:lvl3pPr>
              <a:lnSpc>
                <a:spcPct val="150000"/>
              </a:lnSpc>
              <a:defRPr sz="3200"/>
            </a:lvl3pPr>
            <a:lvl4pPr>
              <a:lnSpc>
                <a:spcPct val="150000"/>
              </a:lnSpc>
              <a:defRPr sz="2800"/>
            </a:lvl4pPr>
            <a:lvl5pPr>
              <a:lnSpc>
                <a:spcPct val="150000"/>
              </a:lnSpc>
              <a:defRPr sz="2800"/>
            </a:lvl5pPr>
          </a:lstStyle>
          <a:p>
            <a:pPr lvl="0"/>
            <a:r>
              <a:rPr lang="el-GR" dirty="0"/>
              <a:t>Στυλ υποδείγματος κειμένου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Δρ Χαράλαμπος Μουζάκης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8" name="15 - Ευθεία γραμμή σύνδεσης"/>
          <p:cNvCxnSpPr/>
          <p:nvPr userDrawn="1"/>
        </p:nvCxnSpPr>
        <p:spPr bwMode="auto">
          <a:xfrm>
            <a:off x="1522058" y="119439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 userDrawn="1"/>
        </p:nvCxnSpPr>
        <p:spPr bwMode="auto">
          <a:xfrm>
            <a:off x="467544" y="6453336"/>
            <a:ext cx="8476309" cy="195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Ορθογώνιο 10"/>
          <p:cNvSpPr/>
          <p:nvPr userDrawn="1"/>
        </p:nvSpPr>
        <p:spPr>
          <a:xfrm>
            <a:off x="467544" y="628501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Πεντάγωνο 11"/>
          <p:cNvSpPr/>
          <p:nvPr userDrawn="1"/>
        </p:nvSpPr>
        <p:spPr>
          <a:xfrm>
            <a:off x="467544" y="603852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Τίτλος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1075390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l-GR" dirty="0"/>
              <a:t>Στυλ κύριου τίτλου</a:t>
            </a:r>
          </a:p>
        </p:txBody>
      </p:sp>
    </p:spTree>
    <p:extLst>
      <p:ext uri="{BB962C8B-B14F-4D97-AF65-F5344CB8AC3E}">
        <p14:creationId xmlns:p14="http://schemas.microsoft.com/office/powerpoint/2010/main" val="3989857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9B27-4D02-2940-AED5-BC8F2B3B1507}" type="datetimeFigureOut">
              <a:rPr lang="en-US" smtClean="0"/>
              <a:pPr/>
              <a:t>11/8/2022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588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7878-2C98-7449-BB8F-764A5EA8E558}" type="datetimeFigureOut">
              <a:rPr lang="en-US" smtClean="0"/>
              <a:pPr/>
              <a:t>11/8/2022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82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F403-9584-1749-B6AB-5E1C5F94527C}" type="datetimeFigureOut">
              <a:rPr lang="en-US" smtClean="0"/>
              <a:pPr/>
              <a:t>11/8/2022</a:t>
            </a:fld>
            <a:endParaRPr lang="en-US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968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351-EB03-5444-BA93-B7E778374E24}" type="datetimeFigureOut">
              <a:rPr lang="en-US" smtClean="0"/>
              <a:pPr/>
              <a:t>11/8/2022</a:t>
            </a:fld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636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DB90-FF7E-5041-AB9F-1BC0957AB829}" type="datetimeFigureOut">
              <a:rPr lang="en-US" smtClean="0"/>
              <a:pPr/>
              <a:t>11/8/2022</a:t>
            </a:fld>
            <a:endParaRPr lang="en-US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426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8CB6-48D8-4E47-B0D3-B56230F429D0}" type="datetimeFigureOut">
              <a:rPr lang="en-US" smtClean="0"/>
              <a:pPr/>
              <a:t>11/8/2022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742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16D3-DCE8-CC45-8106-AE5DFCD073F9}" type="datetimeFigureOut">
              <a:rPr lang="en-US" smtClean="0"/>
              <a:pPr/>
              <a:t>11/8/2022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254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FFFB4-400D-1240-AB24-6F86C96D4DFB}" type="datetimeFigureOut">
              <a:rPr lang="en-US" smtClean="0"/>
              <a:pPr/>
              <a:t>11/8/2022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8"/>
          <p:cNvSpPr/>
          <p:nvPr userDrawn="1"/>
        </p:nvSpPr>
        <p:spPr bwMode="auto">
          <a:xfrm>
            <a:off x="163906" y="796626"/>
            <a:ext cx="86598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642712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1" r:id="rId1"/>
    <p:sldLayoutId id="2147484472" r:id="rId2"/>
    <p:sldLayoutId id="2147484473" r:id="rId3"/>
    <p:sldLayoutId id="2147484474" r:id="rId4"/>
    <p:sldLayoutId id="2147484475" r:id="rId5"/>
    <p:sldLayoutId id="2147484476" r:id="rId6"/>
    <p:sldLayoutId id="2147484477" r:id="rId7"/>
    <p:sldLayoutId id="2147484478" r:id="rId8"/>
    <p:sldLayoutId id="2147484479" r:id="rId9"/>
    <p:sldLayoutId id="2147484480" r:id="rId10"/>
    <p:sldLayoutId id="214748448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chamilo.datacenter.uoc.gr/metchamilo/courses/TAPOLITEYMATASTHNARXAIKHELLADA/index.php?id_session=0&amp;isStudentView=true.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41144" y="1084772"/>
            <a:ext cx="6430090" cy="1872208"/>
          </a:xfrm>
        </p:spPr>
        <p:txBody>
          <a:bodyPr>
            <a:noAutofit/>
          </a:bodyPr>
          <a:lstStyle/>
          <a:p>
            <a:pPr algn="ctr"/>
            <a:endParaRPr lang="el-GR" sz="3600" b="1" dirty="0">
              <a:solidFill>
                <a:srgbClr val="C00000"/>
              </a:solidFill>
            </a:endParaRPr>
          </a:p>
        </p:txBody>
      </p:sp>
      <p:cxnSp>
        <p:nvCxnSpPr>
          <p:cNvPr id="16" name="15 - Ευθεία γραμμή σύνδεσης"/>
          <p:cNvCxnSpPr/>
          <p:nvPr/>
        </p:nvCxnSpPr>
        <p:spPr bwMode="auto">
          <a:xfrm>
            <a:off x="1789760" y="104538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81" name="11 - Ορθογώνιο"/>
          <p:cNvSpPr>
            <a:spLocks noChangeArrowheads="1"/>
          </p:cNvSpPr>
          <p:nvPr/>
        </p:nvSpPr>
        <p:spPr bwMode="auto">
          <a:xfrm>
            <a:off x="1604896" y="251187"/>
            <a:ext cx="74039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400" dirty="0">
                <a:latin typeface="Book Antiqua" panose="02040602050305030304" pitchFamily="18" charset="0"/>
              </a:rPr>
              <a:t>Πρόγραμμα Μεταπτυχιακών Σπουδών: </a:t>
            </a:r>
            <a:endParaRPr lang="en-US" sz="1400" dirty="0">
              <a:latin typeface="Book Antiqua" panose="02040602050305030304" pitchFamily="18" charset="0"/>
            </a:endParaRPr>
          </a:p>
          <a:p>
            <a:pPr algn="ctr"/>
            <a:r>
              <a:rPr lang="el-GR" sz="1400" dirty="0">
                <a:latin typeface="Book Antiqua" panose="02040602050305030304" pitchFamily="18" charset="0"/>
              </a:rPr>
              <a:t>«Επιστήμες της Αγωγής - Εξ Αποστάσεως Εκπαίδευση  με την χρήση των ΤΠΕ (e-</a:t>
            </a:r>
            <a:r>
              <a:rPr lang="el-GR" sz="1400" dirty="0" err="1">
                <a:latin typeface="Book Antiqua" panose="02040602050305030304" pitchFamily="18" charset="0"/>
              </a:rPr>
              <a:t>Learning</a:t>
            </a:r>
            <a:r>
              <a:rPr lang="el-GR" sz="1400" dirty="0">
                <a:latin typeface="Book Antiqua" panose="02040602050305030304" pitchFamily="18" charset="0"/>
              </a:rPr>
              <a:t>)»</a:t>
            </a:r>
            <a:endParaRPr lang="el-GR" sz="1200" dirty="0">
              <a:latin typeface="Book Antiqua" panose="02040602050305030304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559761" y="6126243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2022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789760" y="1101540"/>
            <a:ext cx="703418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638680" y="5589240"/>
            <a:ext cx="6991725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9 - Ορθογώνιο"/>
          <p:cNvSpPr/>
          <p:nvPr/>
        </p:nvSpPr>
        <p:spPr>
          <a:xfrm>
            <a:off x="1369379" y="3483916"/>
            <a:ext cx="68407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     </a:t>
            </a:r>
            <a:r>
              <a:rPr lang="el-GR" sz="2800" dirty="0"/>
              <a:t>Ιερωνυμάκη Όλγα</a:t>
            </a:r>
          </a:p>
        </p:txBody>
      </p:sp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2296120"/>
              </p:ext>
            </p:extLst>
          </p:nvPr>
        </p:nvGraphicFramePr>
        <p:xfrm>
          <a:off x="2113654" y="4534961"/>
          <a:ext cx="6096485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62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82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1800" b="1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Κελεσίδης</a:t>
                      </a:r>
                      <a:r>
                        <a:rPr lang="el-GR" sz="18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Ευάγγελος </a:t>
                      </a:r>
                    </a:p>
                    <a:p>
                      <a:endParaRPr lang="el-GR" sz="18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l-GR" sz="18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Μέλος ΣΕΠ, ΕΑΠ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1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Κωτσίδης</a:t>
                      </a:r>
                      <a:r>
                        <a:rPr lang="el-GR" sz="18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Κωνσταντίνος </a:t>
                      </a:r>
                    </a:p>
                    <a:p>
                      <a:endParaRPr lang="el-GR" sz="18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l-GR" sz="18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Διδάκτωρ, Παν. Κρήτης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Χαλκιαδάκης Εμμανουήλ </a:t>
                      </a:r>
                    </a:p>
                    <a:p>
                      <a:endParaRPr lang="el-GR" sz="18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l-GR" sz="18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ΕΔΙΠ ΠΤΔΕ, Παν. Κρήτης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" name="9 - Ορθογώνιο"/>
          <p:cNvSpPr/>
          <p:nvPr/>
        </p:nvSpPr>
        <p:spPr>
          <a:xfrm>
            <a:off x="1599800" y="4206664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800" dirty="0"/>
              <a:t>Επιτροπή Κρίσης ΔΕ</a:t>
            </a: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D0182F89-AB26-F23D-1680-A085B872BC4D}"/>
              </a:ext>
            </a:extLst>
          </p:cNvPr>
          <p:cNvSpPr/>
          <p:nvPr/>
        </p:nvSpPr>
        <p:spPr>
          <a:xfrm>
            <a:off x="1460084" y="1400005"/>
            <a:ext cx="6991724" cy="1752229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/>
              <a:t>Σχεδιασμός, υλοποίηση και αποτίμηση εκπαιδευτικού υλικού με τη μεθοδολογία της </a:t>
            </a:r>
            <a:r>
              <a:rPr lang="el-GR" b="1" dirty="0" err="1"/>
              <a:t>ΕξΑΕ</a:t>
            </a:r>
            <a:r>
              <a:rPr lang="el-GR" b="1" dirty="0"/>
              <a:t> με θέμα «Τα πολιτεύματα και ο πολιτισμός στα αρχαϊκά Χρόνια», στην Ιστορία της Δ’ Δημοτικού</a:t>
            </a:r>
            <a:r>
              <a:rPr lang="el-GR" dirty="0"/>
              <a:t>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</p:spPr>
        <p:txBody>
          <a:bodyPr>
            <a:noAutofit/>
          </a:bodyPr>
          <a:lstStyle/>
          <a:p>
            <a:br>
              <a:rPr lang="el-GR" sz="3600" dirty="0"/>
            </a:br>
            <a:r>
              <a:rPr lang="el-GR" sz="3600" dirty="0"/>
              <a:t>6. Παραγόμενο εκπαιδευτικό υλικό (2/3) </a:t>
            </a:r>
            <a:endParaRPr lang="el-GR" sz="3600" b="1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B6EEC2-9299-8BBA-3853-FEFD25F03267}"/>
              </a:ext>
            </a:extLst>
          </p:cNvPr>
          <p:cNvSpPr txBox="1"/>
          <p:nvPr/>
        </p:nvSpPr>
        <p:spPr>
          <a:xfrm>
            <a:off x="971600" y="1412776"/>
            <a:ext cx="77048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sz="2000" dirty="0"/>
              <a:t>Ο Σχεδιασμός και η Ανάπτυξη του Εκπαιδευτικού Υλικού βασίστηκε στα εξής:  </a:t>
            </a:r>
          </a:p>
          <a:p>
            <a:pPr algn="just"/>
            <a:endParaRPr lang="el-GR" sz="2000" dirty="0"/>
          </a:p>
          <a:p>
            <a:pPr algn="just"/>
            <a:endParaRPr lang="el-GR" sz="2000" dirty="0"/>
          </a:p>
          <a:p>
            <a:pPr algn="just"/>
            <a:endParaRPr lang="el-GR" sz="2000" dirty="0"/>
          </a:p>
          <a:p>
            <a:pPr algn="just"/>
            <a:endParaRPr lang="el-GR" sz="2000" dirty="0"/>
          </a:p>
        </p:txBody>
      </p:sp>
      <p:grpSp>
        <p:nvGrpSpPr>
          <p:cNvPr id="4" name="Ομάδα 3">
            <a:extLst>
              <a:ext uri="{FF2B5EF4-FFF2-40B4-BE49-F238E27FC236}">
                <a16:creationId xmlns:a16="http://schemas.microsoft.com/office/drawing/2014/main" id="{87383184-3977-5F4E-AE3E-E22B378E9B08}"/>
              </a:ext>
            </a:extLst>
          </p:cNvPr>
          <p:cNvGrpSpPr/>
          <p:nvPr/>
        </p:nvGrpSpPr>
        <p:grpSpPr>
          <a:xfrm>
            <a:off x="1289812" y="2497422"/>
            <a:ext cx="6576391" cy="840215"/>
            <a:chOff x="1524000" y="1399669"/>
            <a:chExt cx="6576391" cy="840215"/>
          </a:xfrm>
        </p:grpSpPr>
        <p:sp>
          <p:nvSpPr>
            <p:cNvPr id="5" name="Ελεύθερη σχεδίαση: Σχήμα 4">
              <a:extLst>
                <a:ext uri="{FF2B5EF4-FFF2-40B4-BE49-F238E27FC236}">
                  <a16:creationId xmlns:a16="http://schemas.microsoft.com/office/drawing/2014/main" id="{DDFD6259-4258-3D49-EF5B-10A1BF06981D}"/>
                </a:ext>
              </a:extLst>
            </p:cNvPr>
            <p:cNvSpPr/>
            <p:nvPr/>
          </p:nvSpPr>
          <p:spPr>
            <a:xfrm>
              <a:off x="1524000" y="1399669"/>
              <a:ext cx="588151" cy="840215"/>
            </a:xfrm>
            <a:custGeom>
              <a:avLst/>
              <a:gdLst>
                <a:gd name="connsiteX0" fmla="*/ 0 w 840215"/>
                <a:gd name="connsiteY0" fmla="*/ 0 h 588151"/>
                <a:gd name="connsiteX1" fmla="*/ 546140 w 840215"/>
                <a:gd name="connsiteY1" fmla="*/ 0 h 588151"/>
                <a:gd name="connsiteX2" fmla="*/ 840215 w 840215"/>
                <a:gd name="connsiteY2" fmla="*/ 294076 h 588151"/>
                <a:gd name="connsiteX3" fmla="*/ 546140 w 840215"/>
                <a:gd name="connsiteY3" fmla="*/ 588151 h 588151"/>
                <a:gd name="connsiteX4" fmla="*/ 0 w 840215"/>
                <a:gd name="connsiteY4" fmla="*/ 588151 h 588151"/>
                <a:gd name="connsiteX5" fmla="*/ 294076 w 840215"/>
                <a:gd name="connsiteY5" fmla="*/ 294076 h 588151"/>
                <a:gd name="connsiteX6" fmla="*/ 0 w 840215"/>
                <a:gd name="connsiteY6" fmla="*/ 0 h 588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0215" h="588151">
                  <a:moveTo>
                    <a:pt x="840215" y="0"/>
                  </a:moveTo>
                  <a:lnTo>
                    <a:pt x="840215" y="382298"/>
                  </a:lnTo>
                  <a:lnTo>
                    <a:pt x="420107" y="588151"/>
                  </a:lnTo>
                  <a:lnTo>
                    <a:pt x="0" y="382298"/>
                  </a:lnTo>
                  <a:lnTo>
                    <a:pt x="0" y="0"/>
                  </a:lnTo>
                  <a:lnTo>
                    <a:pt x="420107" y="205853"/>
                  </a:lnTo>
                  <a:lnTo>
                    <a:pt x="840215" y="0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161" tIns="304236" rIns="10159" bIns="304235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1600" kern="1200" dirty="0"/>
                <a:t>1.</a:t>
              </a:r>
            </a:p>
          </p:txBody>
        </p:sp>
        <p:sp>
          <p:nvSpPr>
            <p:cNvPr id="6" name="Ελεύθερη σχεδίαση: Σχήμα 5">
              <a:extLst>
                <a:ext uri="{FF2B5EF4-FFF2-40B4-BE49-F238E27FC236}">
                  <a16:creationId xmlns:a16="http://schemas.microsoft.com/office/drawing/2014/main" id="{37AC1D15-29E4-B6B4-538A-CA61B93C914F}"/>
                </a:ext>
              </a:extLst>
            </p:cNvPr>
            <p:cNvSpPr/>
            <p:nvPr/>
          </p:nvSpPr>
          <p:spPr>
            <a:xfrm>
              <a:off x="2112151" y="1399669"/>
              <a:ext cx="5988240" cy="546140"/>
            </a:xfrm>
            <a:custGeom>
              <a:avLst/>
              <a:gdLst>
                <a:gd name="connsiteX0" fmla="*/ 91025 w 546140"/>
                <a:gd name="connsiteY0" fmla="*/ 0 h 5988240"/>
                <a:gd name="connsiteX1" fmla="*/ 455115 w 546140"/>
                <a:gd name="connsiteY1" fmla="*/ 0 h 5988240"/>
                <a:gd name="connsiteX2" fmla="*/ 546140 w 546140"/>
                <a:gd name="connsiteY2" fmla="*/ 91025 h 5988240"/>
                <a:gd name="connsiteX3" fmla="*/ 546140 w 546140"/>
                <a:gd name="connsiteY3" fmla="*/ 5988240 h 5988240"/>
                <a:gd name="connsiteX4" fmla="*/ 546140 w 546140"/>
                <a:gd name="connsiteY4" fmla="*/ 5988240 h 5988240"/>
                <a:gd name="connsiteX5" fmla="*/ 0 w 546140"/>
                <a:gd name="connsiteY5" fmla="*/ 5988240 h 5988240"/>
                <a:gd name="connsiteX6" fmla="*/ 0 w 546140"/>
                <a:gd name="connsiteY6" fmla="*/ 5988240 h 5988240"/>
                <a:gd name="connsiteX7" fmla="*/ 0 w 546140"/>
                <a:gd name="connsiteY7" fmla="*/ 91025 h 5988240"/>
                <a:gd name="connsiteX8" fmla="*/ 91025 w 546140"/>
                <a:gd name="connsiteY8" fmla="*/ 0 h 598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6140" h="5988240">
                  <a:moveTo>
                    <a:pt x="546140" y="998062"/>
                  </a:moveTo>
                  <a:lnTo>
                    <a:pt x="546140" y="4990178"/>
                  </a:lnTo>
                  <a:cubicBezTo>
                    <a:pt x="546140" y="5541393"/>
                    <a:pt x="542423" y="5988235"/>
                    <a:pt x="537838" y="5988235"/>
                  </a:cubicBezTo>
                  <a:lnTo>
                    <a:pt x="0" y="5988235"/>
                  </a:lnTo>
                  <a:lnTo>
                    <a:pt x="0" y="5988235"/>
                  </a:lnTo>
                  <a:lnTo>
                    <a:pt x="0" y="5"/>
                  </a:lnTo>
                  <a:lnTo>
                    <a:pt x="0" y="5"/>
                  </a:lnTo>
                  <a:lnTo>
                    <a:pt x="537838" y="5"/>
                  </a:lnTo>
                  <a:cubicBezTo>
                    <a:pt x="542423" y="5"/>
                    <a:pt x="546140" y="446847"/>
                    <a:pt x="546140" y="998062"/>
                  </a:cubicBezTo>
                  <a:close/>
                </a:path>
              </a:pathLst>
            </a:custGeom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6464" tIns="40630" rIns="40630" bIns="40630" numCol="1" spcCol="1270" anchor="ctr" anchorCtr="0">
              <a:noAutofit/>
            </a:bodyPr>
            <a:lstStyle/>
            <a:p>
              <a:pPr marL="0" lvl="1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l-GR" sz="2200" kern="1200" dirty="0"/>
                <a:t>Παραδοσιακό Μοντέλο Σχεδιασμού Εκπαιδευτικού Υλικού: </a:t>
              </a:r>
              <a:r>
                <a:rPr lang="en-US" sz="2200" dirty="0" err="1"/>
                <a:t>Gagné</a:t>
              </a:r>
              <a:r>
                <a:rPr lang="en-US" sz="2200" dirty="0"/>
                <a:t> </a:t>
              </a:r>
              <a:endParaRPr lang="el-GR" sz="2200" dirty="0"/>
            </a:p>
          </p:txBody>
        </p:sp>
      </p:grpSp>
      <p:grpSp>
        <p:nvGrpSpPr>
          <p:cNvPr id="7" name="Ομάδα 6">
            <a:extLst>
              <a:ext uri="{FF2B5EF4-FFF2-40B4-BE49-F238E27FC236}">
                <a16:creationId xmlns:a16="http://schemas.microsoft.com/office/drawing/2014/main" id="{A5A2B8CE-49D3-3D12-28FA-F93D69A6A60D}"/>
              </a:ext>
            </a:extLst>
          </p:cNvPr>
          <p:cNvGrpSpPr/>
          <p:nvPr/>
        </p:nvGrpSpPr>
        <p:grpSpPr>
          <a:xfrm>
            <a:off x="1289812" y="3190991"/>
            <a:ext cx="6576391" cy="840215"/>
            <a:chOff x="1524000" y="1399669"/>
            <a:chExt cx="6576391" cy="840215"/>
          </a:xfrm>
        </p:grpSpPr>
        <p:sp>
          <p:nvSpPr>
            <p:cNvPr id="8" name="Ελεύθερη σχεδίαση: Σχήμα 7">
              <a:extLst>
                <a:ext uri="{FF2B5EF4-FFF2-40B4-BE49-F238E27FC236}">
                  <a16:creationId xmlns:a16="http://schemas.microsoft.com/office/drawing/2014/main" id="{DFF3B64C-CD33-4001-3ADB-79CD474CAADF}"/>
                </a:ext>
              </a:extLst>
            </p:cNvPr>
            <p:cNvSpPr/>
            <p:nvPr/>
          </p:nvSpPr>
          <p:spPr>
            <a:xfrm>
              <a:off x="1524000" y="1399669"/>
              <a:ext cx="588151" cy="840215"/>
            </a:xfrm>
            <a:custGeom>
              <a:avLst/>
              <a:gdLst>
                <a:gd name="connsiteX0" fmla="*/ 0 w 840215"/>
                <a:gd name="connsiteY0" fmla="*/ 0 h 588151"/>
                <a:gd name="connsiteX1" fmla="*/ 546140 w 840215"/>
                <a:gd name="connsiteY1" fmla="*/ 0 h 588151"/>
                <a:gd name="connsiteX2" fmla="*/ 840215 w 840215"/>
                <a:gd name="connsiteY2" fmla="*/ 294076 h 588151"/>
                <a:gd name="connsiteX3" fmla="*/ 546140 w 840215"/>
                <a:gd name="connsiteY3" fmla="*/ 588151 h 588151"/>
                <a:gd name="connsiteX4" fmla="*/ 0 w 840215"/>
                <a:gd name="connsiteY4" fmla="*/ 588151 h 588151"/>
                <a:gd name="connsiteX5" fmla="*/ 294076 w 840215"/>
                <a:gd name="connsiteY5" fmla="*/ 294076 h 588151"/>
                <a:gd name="connsiteX6" fmla="*/ 0 w 840215"/>
                <a:gd name="connsiteY6" fmla="*/ 0 h 588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0215" h="588151">
                  <a:moveTo>
                    <a:pt x="840215" y="0"/>
                  </a:moveTo>
                  <a:lnTo>
                    <a:pt x="840215" y="382298"/>
                  </a:lnTo>
                  <a:lnTo>
                    <a:pt x="420107" y="588151"/>
                  </a:lnTo>
                  <a:lnTo>
                    <a:pt x="0" y="382298"/>
                  </a:lnTo>
                  <a:lnTo>
                    <a:pt x="0" y="0"/>
                  </a:lnTo>
                  <a:lnTo>
                    <a:pt x="420107" y="205853"/>
                  </a:lnTo>
                  <a:lnTo>
                    <a:pt x="840215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161" tIns="304236" rIns="10159" bIns="304235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dirty="0"/>
                <a:t>2</a:t>
              </a:r>
              <a:r>
                <a:rPr lang="el-GR" sz="1600" kern="1200" dirty="0"/>
                <a:t>.</a:t>
              </a:r>
            </a:p>
          </p:txBody>
        </p:sp>
        <p:sp>
          <p:nvSpPr>
            <p:cNvPr id="9" name="Ελεύθερη σχεδίαση: Σχήμα 8">
              <a:extLst>
                <a:ext uri="{FF2B5EF4-FFF2-40B4-BE49-F238E27FC236}">
                  <a16:creationId xmlns:a16="http://schemas.microsoft.com/office/drawing/2014/main" id="{26765BEA-4FD3-438D-8789-489583C77997}"/>
                </a:ext>
              </a:extLst>
            </p:cNvPr>
            <p:cNvSpPr/>
            <p:nvPr/>
          </p:nvSpPr>
          <p:spPr>
            <a:xfrm>
              <a:off x="2112151" y="1399669"/>
              <a:ext cx="5988240" cy="546140"/>
            </a:xfrm>
            <a:custGeom>
              <a:avLst/>
              <a:gdLst>
                <a:gd name="connsiteX0" fmla="*/ 91025 w 546140"/>
                <a:gd name="connsiteY0" fmla="*/ 0 h 5988240"/>
                <a:gd name="connsiteX1" fmla="*/ 455115 w 546140"/>
                <a:gd name="connsiteY1" fmla="*/ 0 h 5988240"/>
                <a:gd name="connsiteX2" fmla="*/ 546140 w 546140"/>
                <a:gd name="connsiteY2" fmla="*/ 91025 h 5988240"/>
                <a:gd name="connsiteX3" fmla="*/ 546140 w 546140"/>
                <a:gd name="connsiteY3" fmla="*/ 5988240 h 5988240"/>
                <a:gd name="connsiteX4" fmla="*/ 546140 w 546140"/>
                <a:gd name="connsiteY4" fmla="*/ 5988240 h 5988240"/>
                <a:gd name="connsiteX5" fmla="*/ 0 w 546140"/>
                <a:gd name="connsiteY5" fmla="*/ 5988240 h 5988240"/>
                <a:gd name="connsiteX6" fmla="*/ 0 w 546140"/>
                <a:gd name="connsiteY6" fmla="*/ 5988240 h 5988240"/>
                <a:gd name="connsiteX7" fmla="*/ 0 w 546140"/>
                <a:gd name="connsiteY7" fmla="*/ 91025 h 5988240"/>
                <a:gd name="connsiteX8" fmla="*/ 91025 w 546140"/>
                <a:gd name="connsiteY8" fmla="*/ 0 h 598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6140" h="5988240">
                  <a:moveTo>
                    <a:pt x="546140" y="998062"/>
                  </a:moveTo>
                  <a:lnTo>
                    <a:pt x="546140" y="4990178"/>
                  </a:lnTo>
                  <a:cubicBezTo>
                    <a:pt x="546140" y="5541393"/>
                    <a:pt x="542423" y="5988235"/>
                    <a:pt x="537838" y="5988235"/>
                  </a:cubicBezTo>
                  <a:lnTo>
                    <a:pt x="0" y="5988235"/>
                  </a:lnTo>
                  <a:lnTo>
                    <a:pt x="0" y="5988235"/>
                  </a:lnTo>
                  <a:lnTo>
                    <a:pt x="0" y="5"/>
                  </a:lnTo>
                  <a:lnTo>
                    <a:pt x="0" y="5"/>
                  </a:lnTo>
                  <a:lnTo>
                    <a:pt x="537838" y="5"/>
                  </a:lnTo>
                  <a:cubicBezTo>
                    <a:pt x="542423" y="5"/>
                    <a:pt x="546140" y="446847"/>
                    <a:pt x="546140" y="998062"/>
                  </a:cubicBezTo>
                  <a:close/>
                </a:path>
              </a:pathLst>
            </a:custGeom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6464" tIns="40630" rIns="40630" bIns="40630" numCol="1" spcCol="1270" anchor="ctr" anchorCtr="0">
              <a:noAutofit/>
            </a:bodyPr>
            <a:lstStyle/>
            <a:p>
              <a:pPr marL="0" lvl="1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l-GR" sz="2200" dirty="0"/>
                <a:t>Αρχές </a:t>
              </a:r>
              <a:r>
                <a:rPr lang="en-US" sz="2200" dirty="0"/>
                <a:t>Clark </a:t>
              </a:r>
              <a:r>
                <a:rPr lang="el-GR" sz="2200" dirty="0"/>
                <a:t>και </a:t>
              </a:r>
              <a:r>
                <a:rPr lang="en-US" sz="2200" dirty="0"/>
                <a:t>Mayer </a:t>
              </a:r>
              <a:endParaRPr lang="el-GR" sz="2200" dirty="0"/>
            </a:p>
          </p:txBody>
        </p:sp>
      </p:grpSp>
      <p:grpSp>
        <p:nvGrpSpPr>
          <p:cNvPr id="10" name="Ομάδα 9">
            <a:extLst>
              <a:ext uri="{FF2B5EF4-FFF2-40B4-BE49-F238E27FC236}">
                <a16:creationId xmlns:a16="http://schemas.microsoft.com/office/drawing/2014/main" id="{E8F0F73B-76D7-4285-2221-A59A1B558775}"/>
              </a:ext>
            </a:extLst>
          </p:cNvPr>
          <p:cNvGrpSpPr/>
          <p:nvPr/>
        </p:nvGrpSpPr>
        <p:grpSpPr>
          <a:xfrm>
            <a:off x="1283804" y="3849107"/>
            <a:ext cx="6576391" cy="840215"/>
            <a:chOff x="1524000" y="1399669"/>
            <a:chExt cx="6576391" cy="840215"/>
          </a:xfrm>
        </p:grpSpPr>
        <p:sp>
          <p:nvSpPr>
            <p:cNvPr id="11" name="Ελεύθερη σχεδίαση: Σχήμα 10">
              <a:extLst>
                <a:ext uri="{FF2B5EF4-FFF2-40B4-BE49-F238E27FC236}">
                  <a16:creationId xmlns:a16="http://schemas.microsoft.com/office/drawing/2014/main" id="{566FBCF5-EF3F-D2F5-FA7A-5BDA89E3E49E}"/>
                </a:ext>
              </a:extLst>
            </p:cNvPr>
            <p:cNvSpPr/>
            <p:nvPr/>
          </p:nvSpPr>
          <p:spPr>
            <a:xfrm>
              <a:off x="1524000" y="1399669"/>
              <a:ext cx="588151" cy="840215"/>
            </a:xfrm>
            <a:custGeom>
              <a:avLst/>
              <a:gdLst>
                <a:gd name="connsiteX0" fmla="*/ 0 w 840215"/>
                <a:gd name="connsiteY0" fmla="*/ 0 h 588151"/>
                <a:gd name="connsiteX1" fmla="*/ 546140 w 840215"/>
                <a:gd name="connsiteY1" fmla="*/ 0 h 588151"/>
                <a:gd name="connsiteX2" fmla="*/ 840215 w 840215"/>
                <a:gd name="connsiteY2" fmla="*/ 294076 h 588151"/>
                <a:gd name="connsiteX3" fmla="*/ 546140 w 840215"/>
                <a:gd name="connsiteY3" fmla="*/ 588151 h 588151"/>
                <a:gd name="connsiteX4" fmla="*/ 0 w 840215"/>
                <a:gd name="connsiteY4" fmla="*/ 588151 h 588151"/>
                <a:gd name="connsiteX5" fmla="*/ 294076 w 840215"/>
                <a:gd name="connsiteY5" fmla="*/ 294076 h 588151"/>
                <a:gd name="connsiteX6" fmla="*/ 0 w 840215"/>
                <a:gd name="connsiteY6" fmla="*/ 0 h 588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0215" h="588151">
                  <a:moveTo>
                    <a:pt x="840215" y="0"/>
                  </a:moveTo>
                  <a:lnTo>
                    <a:pt x="840215" y="382298"/>
                  </a:lnTo>
                  <a:lnTo>
                    <a:pt x="420107" y="588151"/>
                  </a:lnTo>
                  <a:lnTo>
                    <a:pt x="0" y="382298"/>
                  </a:lnTo>
                  <a:lnTo>
                    <a:pt x="0" y="0"/>
                  </a:lnTo>
                  <a:lnTo>
                    <a:pt x="420107" y="205853"/>
                  </a:lnTo>
                  <a:lnTo>
                    <a:pt x="840215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161" tIns="304236" rIns="10159" bIns="304235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1600" kern="1200" dirty="0"/>
                <a:t>3.</a:t>
              </a:r>
            </a:p>
          </p:txBody>
        </p:sp>
        <p:sp>
          <p:nvSpPr>
            <p:cNvPr id="12" name="Ελεύθερη σχεδίαση: Σχήμα 11">
              <a:extLst>
                <a:ext uri="{FF2B5EF4-FFF2-40B4-BE49-F238E27FC236}">
                  <a16:creationId xmlns:a16="http://schemas.microsoft.com/office/drawing/2014/main" id="{8C6CAF7A-D2C1-FCF3-6B8B-50306D9F0C80}"/>
                </a:ext>
              </a:extLst>
            </p:cNvPr>
            <p:cNvSpPr/>
            <p:nvPr/>
          </p:nvSpPr>
          <p:spPr>
            <a:xfrm>
              <a:off x="2112151" y="1399669"/>
              <a:ext cx="5988240" cy="546140"/>
            </a:xfrm>
            <a:custGeom>
              <a:avLst/>
              <a:gdLst>
                <a:gd name="connsiteX0" fmla="*/ 91025 w 546140"/>
                <a:gd name="connsiteY0" fmla="*/ 0 h 5988240"/>
                <a:gd name="connsiteX1" fmla="*/ 455115 w 546140"/>
                <a:gd name="connsiteY1" fmla="*/ 0 h 5988240"/>
                <a:gd name="connsiteX2" fmla="*/ 546140 w 546140"/>
                <a:gd name="connsiteY2" fmla="*/ 91025 h 5988240"/>
                <a:gd name="connsiteX3" fmla="*/ 546140 w 546140"/>
                <a:gd name="connsiteY3" fmla="*/ 5988240 h 5988240"/>
                <a:gd name="connsiteX4" fmla="*/ 546140 w 546140"/>
                <a:gd name="connsiteY4" fmla="*/ 5988240 h 5988240"/>
                <a:gd name="connsiteX5" fmla="*/ 0 w 546140"/>
                <a:gd name="connsiteY5" fmla="*/ 5988240 h 5988240"/>
                <a:gd name="connsiteX6" fmla="*/ 0 w 546140"/>
                <a:gd name="connsiteY6" fmla="*/ 5988240 h 5988240"/>
                <a:gd name="connsiteX7" fmla="*/ 0 w 546140"/>
                <a:gd name="connsiteY7" fmla="*/ 91025 h 5988240"/>
                <a:gd name="connsiteX8" fmla="*/ 91025 w 546140"/>
                <a:gd name="connsiteY8" fmla="*/ 0 h 598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6140" h="5988240">
                  <a:moveTo>
                    <a:pt x="546140" y="998062"/>
                  </a:moveTo>
                  <a:lnTo>
                    <a:pt x="546140" y="4990178"/>
                  </a:lnTo>
                  <a:cubicBezTo>
                    <a:pt x="546140" y="5541393"/>
                    <a:pt x="542423" y="5988235"/>
                    <a:pt x="537838" y="5988235"/>
                  </a:cubicBezTo>
                  <a:lnTo>
                    <a:pt x="0" y="5988235"/>
                  </a:lnTo>
                  <a:lnTo>
                    <a:pt x="0" y="5988235"/>
                  </a:lnTo>
                  <a:lnTo>
                    <a:pt x="0" y="5"/>
                  </a:lnTo>
                  <a:lnTo>
                    <a:pt x="0" y="5"/>
                  </a:lnTo>
                  <a:lnTo>
                    <a:pt x="537838" y="5"/>
                  </a:lnTo>
                  <a:cubicBezTo>
                    <a:pt x="542423" y="5"/>
                    <a:pt x="546140" y="446847"/>
                    <a:pt x="546140" y="998062"/>
                  </a:cubicBezTo>
                  <a:close/>
                </a:path>
              </a:pathLst>
            </a:custGeom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6464" tIns="40630" rIns="40630" bIns="40630" numCol="1" spcCol="1270" anchor="ctr" anchorCtr="0">
              <a:noAutofit/>
            </a:bodyPr>
            <a:lstStyle/>
            <a:p>
              <a:pPr marL="0" lvl="1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l-GR" sz="2200" dirty="0"/>
                <a:t>Αρχές </a:t>
              </a:r>
              <a:r>
                <a:rPr lang="el-GR" sz="2200" dirty="0" err="1"/>
                <a:t>Σπανακά</a:t>
              </a:r>
              <a:r>
                <a:rPr lang="el-GR" sz="2200" dirty="0"/>
                <a:t> και </a:t>
              </a:r>
              <a:r>
                <a:rPr lang="el-GR" sz="2200" dirty="0" err="1"/>
                <a:t>Λιοναράκη</a:t>
              </a:r>
              <a:endParaRPr lang="el-GR" sz="2200" dirty="0"/>
            </a:p>
          </p:txBody>
        </p:sp>
      </p:grpSp>
      <p:grpSp>
        <p:nvGrpSpPr>
          <p:cNvPr id="13" name="Ομάδα 12">
            <a:extLst>
              <a:ext uri="{FF2B5EF4-FFF2-40B4-BE49-F238E27FC236}">
                <a16:creationId xmlns:a16="http://schemas.microsoft.com/office/drawing/2014/main" id="{0617E205-566B-BEA5-C69A-A0A7BC9FF516}"/>
              </a:ext>
            </a:extLst>
          </p:cNvPr>
          <p:cNvGrpSpPr/>
          <p:nvPr/>
        </p:nvGrpSpPr>
        <p:grpSpPr>
          <a:xfrm>
            <a:off x="1283804" y="4528545"/>
            <a:ext cx="6576391" cy="840215"/>
            <a:chOff x="1524000" y="1399669"/>
            <a:chExt cx="6576391" cy="840215"/>
          </a:xfrm>
        </p:grpSpPr>
        <p:sp>
          <p:nvSpPr>
            <p:cNvPr id="14" name="Ελεύθερη σχεδίαση: Σχήμα 13">
              <a:extLst>
                <a:ext uri="{FF2B5EF4-FFF2-40B4-BE49-F238E27FC236}">
                  <a16:creationId xmlns:a16="http://schemas.microsoft.com/office/drawing/2014/main" id="{99BFE0EF-0503-0365-E23D-8CCA680FFA5E}"/>
                </a:ext>
              </a:extLst>
            </p:cNvPr>
            <p:cNvSpPr/>
            <p:nvPr/>
          </p:nvSpPr>
          <p:spPr>
            <a:xfrm>
              <a:off x="1524000" y="1399669"/>
              <a:ext cx="588151" cy="840215"/>
            </a:xfrm>
            <a:custGeom>
              <a:avLst/>
              <a:gdLst>
                <a:gd name="connsiteX0" fmla="*/ 0 w 840215"/>
                <a:gd name="connsiteY0" fmla="*/ 0 h 588151"/>
                <a:gd name="connsiteX1" fmla="*/ 546140 w 840215"/>
                <a:gd name="connsiteY1" fmla="*/ 0 h 588151"/>
                <a:gd name="connsiteX2" fmla="*/ 840215 w 840215"/>
                <a:gd name="connsiteY2" fmla="*/ 294076 h 588151"/>
                <a:gd name="connsiteX3" fmla="*/ 546140 w 840215"/>
                <a:gd name="connsiteY3" fmla="*/ 588151 h 588151"/>
                <a:gd name="connsiteX4" fmla="*/ 0 w 840215"/>
                <a:gd name="connsiteY4" fmla="*/ 588151 h 588151"/>
                <a:gd name="connsiteX5" fmla="*/ 294076 w 840215"/>
                <a:gd name="connsiteY5" fmla="*/ 294076 h 588151"/>
                <a:gd name="connsiteX6" fmla="*/ 0 w 840215"/>
                <a:gd name="connsiteY6" fmla="*/ 0 h 588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0215" h="588151">
                  <a:moveTo>
                    <a:pt x="840215" y="0"/>
                  </a:moveTo>
                  <a:lnTo>
                    <a:pt x="840215" y="382298"/>
                  </a:lnTo>
                  <a:lnTo>
                    <a:pt x="420107" y="588151"/>
                  </a:lnTo>
                  <a:lnTo>
                    <a:pt x="0" y="382298"/>
                  </a:lnTo>
                  <a:lnTo>
                    <a:pt x="0" y="0"/>
                  </a:lnTo>
                  <a:lnTo>
                    <a:pt x="420107" y="205853"/>
                  </a:lnTo>
                  <a:lnTo>
                    <a:pt x="840215" y="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161" tIns="304236" rIns="10159" bIns="304235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1600" kern="1200" dirty="0"/>
                <a:t>4.</a:t>
              </a:r>
            </a:p>
          </p:txBody>
        </p:sp>
        <p:sp>
          <p:nvSpPr>
            <p:cNvPr id="15" name="Ελεύθερη σχεδίαση: Σχήμα 14">
              <a:extLst>
                <a:ext uri="{FF2B5EF4-FFF2-40B4-BE49-F238E27FC236}">
                  <a16:creationId xmlns:a16="http://schemas.microsoft.com/office/drawing/2014/main" id="{3746B0D4-BE27-7E09-9A14-D893BBD49DFE}"/>
                </a:ext>
              </a:extLst>
            </p:cNvPr>
            <p:cNvSpPr/>
            <p:nvPr/>
          </p:nvSpPr>
          <p:spPr>
            <a:xfrm>
              <a:off x="2112151" y="1399669"/>
              <a:ext cx="5988240" cy="546140"/>
            </a:xfrm>
            <a:custGeom>
              <a:avLst/>
              <a:gdLst>
                <a:gd name="connsiteX0" fmla="*/ 91025 w 546140"/>
                <a:gd name="connsiteY0" fmla="*/ 0 h 5988240"/>
                <a:gd name="connsiteX1" fmla="*/ 455115 w 546140"/>
                <a:gd name="connsiteY1" fmla="*/ 0 h 5988240"/>
                <a:gd name="connsiteX2" fmla="*/ 546140 w 546140"/>
                <a:gd name="connsiteY2" fmla="*/ 91025 h 5988240"/>
                <a:gd name="connsiteX3" fmla="*/ 546140 w 546140"/>
                <a:gd name="connsiteY3" fmla="*/ 5988240 h 5988240"/>
                <a:gd name="connsiteX4" fmla="*/ 546140 w 546140"/>
                <a:gd name="connsiteY4" fmla="*/ 5988240 h 5988240"/>
                <a:gd name="connsiteX5" fmla="*/ 0 w 546140"/>
                <a:gd name="connsiteY5" fmla="*/ 5988240 h 5988240"/>
                <a:gd name="connsiteX6" fmla="*/ 0 w 546140"/>
                <a:gd name="connsiteY6" fmla="*/ 5988240 h 5988240"/>
                <a:gd name="connsiteX7" fmla="*/ 0 w 546140"/>
                <a:gd name="connsiteY7" fmla="*/ 91025 h 5988240"/>
                <a:gd name="connsiteX8" fmla="*/ 91025 w 546140"/>
                <a:gd name="connsiteY8" fmla="*/ 0 h 598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6140" h="5988240">
                  <a:moveTo>
                    <a:pt x="546140" y="998062"/>
                  </a:moveTo>
                  <a:lnTo>
                    <a:pt x="546140" y="4990178"/>
                  </a:lnTo>
                  <a:cubicBezTo>
                    <a:pt x="546140" y="5541393"/>
                    <a:pt x="542423" y="5988235"/>
                    <a:pt x="537838" y="5988235"/>
                  </a:cubicBezTo>
                  <a:lnTo>
                    <a:pt x="0" y="5988235"/>
                  </a:lnTo>
                  <a:lnTo>
                    <a:pt x="0" y="5988235"/>
                  </a:lnTo>
                  <a:lnTo>
                    <a:pt x="0" y="5"/>
                  </a:lnTo>
                  <a:lnTo>
                    <a:pt x="0" y="5"/>
                  </a:lnTo>
                  <a:lnTo>
                    <a:pt x="537838" y="5"/>
                  </a:lnTo>
                  <a:cubicBezTo>
                    <a:pt x="542423" y="5"/>
                    <a:pt x="546140" y="446847"/>
                    <a:pt x="546140" y="998062"/>
                  </a:cubicBezTo>
                  <a:close/>
                </a:path>
              </a:pathLst>
            </a:custGeom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6464" tIns="40630" rIns="40630" bIns="40630" numCol="1" spcCol="1270" anchor="ctr" anchorCtr="0">
              <a:noAutofit/>
            </a:bodyPr>
            <a:lstStyle/>
            <a:p>
              <a:pPr marL="0" lvl="1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l-GR" sz="2200" dirty="0"/>
                <a:t>Τυπολογία </a:t>
              </a:r>
              <a:r>
                <a:rPr lang="en-US" sz="2200" dirty="0"/>
                <a:t>West </a:t>
              </a:r>
              <a:r>
                <a:rPr lang="el-GR" sz="2200" dirty="0"/>
                <a:t>και </a:t>
              </a:r>
              <a:r>
                <a:rPr lang="el-GR" sz="2200" dirty="0" err="1"/>
                <a:t>Λιοναράκη</a:t>
              </a:r>
              <a:r>
                <a:rPr lang="el-GR" sz="2200" dirty="0"/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208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</p:spPr>
        <p:txBody>
          <a:bodyPr>
            <a:noAutofit/>
          </a:bodyPr>
          <a:lstStyle/>
          <a:p>
            <a:br>
              <a:rPr lang="el-GR" sz="3600" dirty="0"/>
            </a:br>
            <a:r>
              <a:rPr lang="el-GR" sz="3600" dirty="0"/>
              <a:t>6. Παραγόμενο εκπαιδευτικό υλικό (3/3) </a:t>
            </a:r>
            <a:endParaRPr lang="el-GR" sz="3600" b="1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B6EEC2-9299-8BBA-3853-FEFD25F03267}"/>
              </a:ext>
            </a:extLst>
          </p:cNvPr>
          <p:cNvSpPr txBox="1"/>
          <p:nvPr/>
        </p:nvSpPr>
        <p:spPr>
          <a:xfrm>
            <a:off x="971600" y="1412776"/>
            <a:ext cx="77048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sz="2000" dirty="0"/>
              <a:t>Περιεχόμενο Εκπαιδευτικού Υλικού</a:t>
            </a:r>
          </a:p>
          <a:p>
            <a:pPr algn="just"/>
            <a:endParaRPr lang="el-GR" sz="2000" dirty="0"/>
          </a:p>
          <a:p>
            <a:pPr algn="just"/>
            <a:r>
              <a:rPr lang="el-GR" sz="2000" dirty="0"/>
              <a:t>  </a:t>
            </a:r>
          </a:p>
        </p:txBody>
      </p:sp>
      <p:grpSp>
        <p:nvGrpSpPr>
          <p:cNvPr id="4" name="Ομάδα 3">
            <a:extLst>
              <a:ext uri="{FF2B5EF4-FFF2-40B4-BE49-F238E27FC236}">
                <a16:creationId xmlns:a16="http://schemas.microsoft.com/office/drawing/2014/main" id="{CE7D38A3-B051-E3C6-823C-CE0EB3FB057B}"/>
              </a:ext>
            </a:extLst>
          </p:cNvPr>
          <p:cNvGrpSpPr/>
          <p:nvPr/>
        </p:nvGrpSpPr>
        <p:grpSpPr>
          <a:xfrm>
            <a:off x="755576" y="2075519"/>
            <a:ext cx="6963267" cy="840215"/>
            <a:chOff x="1137124" y="1391353"/>
            <a:chExt cx="6963267" cy="840215"/>
          </a:xfrm>
        </p:grpSpPr>
        <p:sp>
          <p:nvSpPr>
            <p:cNvPr id="5" name="Ελεύθερη σχεδίαση: Σχήμα 4">
              <a:extLst>
                <a:ext uri="{FF2B5EF4-FFF2-40B4-BE49-F238E27FC236}">
                  <a16:creationId xmlns:a16="http://schemas.microsoft.com/office/drawing/2014/main" id="{BD30FD81-E51F-B169-DFDD-1B18D4388DCE}"/>
                </a:ext>
              </a:extLst>
            </p:cNvPr>
            <p:cNvSpPr/>
            <p:nvPr/>
          </p:nvSpPr>
          <p:spPr>
            <a:xfrm>
              <a:off x="1137124" y="1391353"/>
              <a:ext cx="978371" cy="840215"/>
            </a:xfrm>
            <a:custGeom>
              <a:avLst/>
              <a:gdLst>
                <a:gd name="connsiteX0" fmla="*/ 0 w 840215"/>
                <a:gd name="connsiteY0" fmla="*/ 0 h 588151"/>
                <a:gd name="connsiteX1" fmla="*/ 546140 w 840215"/>
                <a:gd name="connsiteY1" fmla="*/ 0 h 588151"/>
                <a:gd name="connsiteX2" fmla="*/ 840215 w 840215"/>
                <a:gd name="connsiteY2" fmla="*/ 294076 h 588151"/>
                <a:gd name="connsiteX3" fmla="*/ 546140 w 840215"/>
                <a:gd name="connsiteY3" fmla="*/ 588151 h 588151"/>
                <a:gd name="connsiteX4" fmla="*/ 0 w 840215"/>
                <a:gd name="connsiteY4" fmla="*/ 588151 h 588151"/>
                <a:gd name="connsiteX5" fmla="*/ 294076 w 840215"/>
                <a:gd name="connsiteY5" fmla="*/ 294076 h 588151"/>
                <a:gd name="connsiteX6" fmla="*/ 0 w 840215"/>
                <a:gd name="connsiteY6" fmla="*/ 0 h 588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0215" h="588151">
                  <a:moveTo>
                    <a:pt x="840215" y="0"/>
                  </a:moveTo>
                  <a:lnTo>
                    <a:pt x="840215" y="382298"/>
                  </a:lnTo>
                  <a:lnTo>
                    <a:pt x="420107" y="588151"/>
                  </a:lnTo>
                  <a:lnTo>
                    <a:pt x="0" y="382298"/>
                  </a:lnTo>
                  <a:lnTo>
                    <a:pt x="0" y="0"/>
                  </a:lnTo>
                  <a:lnTo>
                    <a:pt x="420107" y="205853"/>
                  </a:lnTo>
                  <a:lnTo>
                    <a:pt x="840215" y="0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161" tIns="304236" rIns="10159" bIns="304235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1600" b="1" kern="1200" dirty="0"/>
                <a:t>1</a:t>
              </a:r>
              <a:r>
                <a:rPr lang="el-GR" sz="1600" b="1" kern="1200" baseline="30000" dirty="0"/>
                <a:t>η</a:t>
              </a:r>
              <a:r>
                <a:rPr lang="el-GR" sz="1600" b="1" kern="1200" dirty="0"/>
                <a:t> Ενότητα </a:t>
              </a:r>
            </a:p>
          </p:txBody>
        </p:sp>
        <p:sp>
          <p:nvSpPr>
            <p:cNvPr id="6" name="Ελεύθερη σχεδίαση: Σχήμα 5">
              <a:extLst>
                <a:ext uri="{FF2B5EF4-FFF2-40B4-BE49-F238E27FC236}">
                  <a16:creationId xmlns:a16="http://schemas.microsoft.com/office/drawing/2014/main" id="{484D8FBB-0B2F-38E8-2ECA-0AD136EFFCFC}"/>
                </a:ext>
              </a:extLst>
            </p:cNvPr>
            <p:cNvSpPr/>
            <p:nvPr/>
          </p:nvSpPr>
          <p:spPr>
            <a:xfrm>
              <a:off x="2112151" y="1399669"/>
              <a:ext cx="5988240" cy="546140"/>
            </a:xfrm>
            <a:custGeom>
              <a:avLst/>
              <a:gdLst>
                <a:gd name="connsiteX0" fmla="*/ 91025 w 546140"/>
                <a:gd name="connsiteY0" fmla="*/ 0 h 5988240"/>
                <a:gd name="connsiteX1" fmla="*/ 455115 w 546140"/>
                <a:gd name="connsiteY1" fmla="*/ 0 h 5988240"/>
                <a:gd name="connsiteX2" fmla="*/ 546140 w 546140"/>
                <a:gd name="connsiteY2" fmla="*/ 91025 h 5988240"/>
                <a:gd name="connsiteX3" fmla="*/ 546140 w 546140"/>
                <a:gd name="connsiteY3" fmla="*/ 5988240 h 5988240"/>
                <a:gd name="connsiteX4" fmla="*/ 546140 w 546140"/>
                <a:gd name="connsiteY4" fmla="*/ 5988240 h 5988240"/>
                <a:gd name="connsiteX5" fmla="*/ 0 w 546140"/>
                <a:gd name="connsiteY5" fmla="*/ 5988240 h 5988240"/>
                <a:gd name="connsiteX6" fmla="*/ 0 w 546140"/>
                <a:gd name="connsiteY6" fmla="*/ 5988240 h 5988240"/>
                <a:gd name="connsiteX7" fmla="*/ 0 w 546140"/>
                <a:gd name="connsiteY7" fmla="*/ 91025 h 5988240"/>
                <a:gd name="connsiteX8" fmla="*/ 91025 w 546140"/>
                <a:gd name="connsiteY8" fmla="*/ 0 h 598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6140" h="5988240">
                  <a:moveTo>
                    <a:pt x="546140" y="998062"/>
                  </a:moveTo>
                  <a:lnTo>
                    <a:pt x="546140" y="4990178"/>
                  </a:lnTo>
                  <a:cubicBezTo>
                    <a:pt x="546140" y="5541393"/>
                    <a:pt x="542423" y="5988235"/>
                    <a:pt x="537838" y="5988235"/>
                  </a:cubicBezTo>
                  <a:lnTo>
                    <a:pt x="0" y="5988235"/>
                  </a:lnTo>
                  <a:lnTo>
                    <a:pt x="0" y="5988235"/>
                  </a:lnTo>
                  <a:lnTo>
                    <a:pt x="0" y="5"/>
                  </a:lnTo>
                  <a:lnTo>
                    <a:pt x="0" y="5"/>
                  </a:lnTo>
                  <a:lnTo>
                    <a:pt x="537838" y="5"/>
                  </a:lnTo>
                  <a:cubicBezTo>
                    <a:pt x="542423" y="5"/>
                    <a:pt x="546140" y="446847"/>
                    <a:pt x="546140" y="998062"/>
                  </a:cubicBezTo>
                  <a:close/>
                </a:path>
              </a:pathLst>
            </a:custGeom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6464" tIns="40630" rIns="40630" bIns="40630" numCol="1" spcCol="1270" anchor="ctr" anchorCtr="0">
              <a:noAutofit/>
            </a:bodyPr>
            <a:lstStyle/>
            <a:p>
              <a:pPr marL="0" lvl="1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l-GR" sz="2200" dirty="0"/>
                <a:t>Τα πολιτεύματα στην αρχαϊκή Ελλάδα</a:t>
              </a:r>
            </a:p>
          </p:txBody>
        </p:sp>
      </p:grpSp>
      <p:grpSp>
        <p:nvGrpSpPr>
          <p:cNvPr id="7" name="Ομάδα 6">
            <a:extLst>
              <a:ext uri="{FF2B5EF4-FFF2-40B4-BE49-F238E27FC236}">
                <a16:creationId xmlns:a16="http://schemas.microsoft.com/office/drawing/2014/main" id="{17FC87E7-C6FC-3EA8-B880-89A0570D8115}"/>
              </a:ext>
            </a:extLst>
          </p:cNvPr>
          <p:cNvGrpSpPr/>
          <p:nvPr/>
        </p:nvGrpSpPr>
        <p:grpSpPr>
          <a:xfrm>
            <a:off x="971600" y="3008892"/>
            <a:ext cx="6963267" cy="840215"/>
            <a:chOff x="1137124" y="1391353"/>
            <a:chExt cx="6963267" cy="840215"/>
          </a:xfrm>
        </p:grpSpPr>
        <p:sp>
          <p:nvSpPr>
            <p:cNvPr id="8" name="Ελεύθερη σχεδίαση: Σχήμα 7">
              <a:extLst>
                <a:ext uri="{FF2B5EF4-FFF2-40B4-BE49-F238E27FC236}">
                  <a16:creationId xmlns:a16="http://schemas.microsoft.com/office/drawing/2014/main" id="{47C0BC99-E0C3-FFB4-45DB-EE2E9192F9D9}"/>
                </a:ext>
              </a:extLst>
            </p:cNvPr>
            <p:cNvSpPr/>
            <p:nvPr/>
          </p:nvSpPr>
          <p:spPr>
            <a:xfrm>
              <a:off x="1137124" y="1391353"/>
              <a:ext cx="978371" cy="840215"/>
            </a:xfrm>
            <a:custGeom>
              <a:avLst/>
              <a:gdLst>
                <a:gd name="connsiteX0" fmla="*/ 0 w 840215"/>
                <a:gd name="connsiteY0" fmla="*/ 0 h 588151"/>
                <a:gd name="connsiteX1" fmla="*/ 546140 w 840215"/>
                <a:gd name="connsiteY1" fmla="*/ 0 h 588151"/>
                <a:gd name="connsiteX2" fmla="*/ 840215 w 840215"/>
                <a:gd name="connsiteY2" fmla="*/ 294076 h 588151"/>
                <a:gd name="connsiteX3" fmla="*/ 546140 w 840215"/>
                <a:gd name="connsiteY3" fmla="*/ 588151 h 588151"/>
                <a:gd name="connsiteX4" fmla="*/ 0 w 840215"/>
                <a:gd name="connsiteY4" fmla="*/ 588151 h 588151"/>
                <a:gd name="connsiteX5" fmla="*/ 294076 w 840215"/>
                <a:gd name="connsiteY5" fmla="*/ 294076 h 588151"/>
                <a:gd name="connsiteX6" fmla="*/ 0 w 840215"/>
                <a:gd name="connsiteY6" fmla="*/ 0 h 588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0215" h="588151">
                  <a:moveTo>
                    <a:pt x="840215" y="0"/>
                  </a:moveTo>
                  <a:lnTo>
                    <a:pt x="840215" y="382298"/>
                  </a:lnTo>
                  <a:lnTo>
                    <a:pt x="420107" y="588151"/>
                  </a:lnTo>
                  <a:lnTo>
                    <a:pt x="0" y="382298"/>
                  </a:lnTo>
                  <a:lnTo>
                    <a:pt x="0" y="0"/>
                  </a:lnTo>
                  <a:lnTo>
                    <a:pt x="420107" y="205853"/>
                  </a:lnTo>
                  <a:lnTo>
                    <a:pt x="840215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161" tIns="304236" rIns="10159" bIns="304235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1600" b="1" dirty="0"/>
                <a:t>2</a:t>
              </a:r>
              <a:r>
                <a:rPr lang="el-GR" sz="1600" b="1" baseline="30000" dirty="0"/>
                <a:t>η</a:t>
              </a:r>
              <a:r>
                <a:rPr lang="el-GR" sz="1600" b="1" dirty="0"/>
                <a:t> </a:t>
              </a:r>
              <a:r>
                <a:rPr lang="el-GR" sz="1600" b="1" kern="1200" dirty="0"/>
                <a:t>Ενότητα </a:t>
              </a:r>
            </a:p>
          </p:txBody>
        </p:sp>
        <p:sp>
          <p:nvSpPr>
            <p:cNvPr id="9" name="Ελεύθερη σχεδίαση: Σχήμα 8">
              <a:extLst>
                <a:ext uri="{FF2B5EF4-FFF2-40B4-BE49-F238E27FC236}">
                  <a16:creationId xmlns:a16="http://schemas.microsoft.com/office/drawing/2014/main" id="{66A6F3B3-8AD1-E11C-F185-A01BF76B31D8}"/>
                </a:ext>
              </a:extLst>
            </p:cNvPr>
            <p:cNvSpPr/>
            <p:nvPr/>
          </p:nvSpPr>
          <p:spPr>
            <a:xfrm>
              <a:off x="2112151" y="1399669"/>
              <a:ext cx="5988240" cy="546140"/>
            </a:xfrm>
            <a:custGeom>
              <a:avLst/>
              <a:gdLst>
                <a:gd name="connsiteX0" fmla="*/ 91025 w 546140"/>
                <a:gd name="connsiteY0" fmla="*/ 0 h 5988240"/>
                <a:gd name="connsiteX1" fmla="*/ 455115 w 546140"/>
                <a:gd name="connsiteY1" fmla="*/ 0 h 5988240"/>
                <a:gd name="connsiteX2" fmla="*/ 546140 w 546140"/>
                <a:gd name="connsiteY2" fmla="*/ 91025 h 5988240"/>
                <a:gd name="connsiteX3" fmla="*/ 546140 w 546140"/>
                <a:gd name="connsiteY3" fmla="*/ 5988240 h 5988240"/>
                <a:gd name="connsiteX4" fmla="*/ 546140 w 546140"/>
                <a:gd name="connsiteY4" fmla="*/ 5988240 h 5988240"/>
                <a:gd name="connsiteX5" fmla="*/ 0 w 546140"/>
                <a:gd name="connsiteY5" fmla="*/ 5988240 h 5988240"/>
                <a:gd name="connsiteX6" fmla="*/ 0 w 546140"/>
                <a:gd name="connsiteY6" fmla="*/ 5988240 h 5988240"/>
                <a:gd name="connsiteX7" fmla="*/ 0 w 546140"/>
                <a:gd name="connsiteY7" fmla="*/ 91025 h 5988240"/>
                <a:gd name="connsiteX8" fmla="*/ 91025 w 546140"/>
                <a:gd name="connsiteY8" fmla="*/ 0 h 598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6140" h="5988240">
                  <a:moveTo>
                    <a:pt x="546140" y="998062"/>
                  </a:moveTo>
                  <a:lnTo>
                    <a:pt x="546140" y="4990178"/>
                  </a:lnTo>
                  <a:cubicBezTo>
                    <a:pt x="546140" y="5541393"/>
                    <a:pt x="542423" y="5988235"/>
                    <a:pt x="537838" y="5988235"/>
                  </a:cubicBezTo>
                  <a:lnTo>
                    <a:pt x="0" y="5988235"/>
                  </a:lnTo>
                  <a:lnTo>
                    <a:pt x="0" y="5988235"/>
                  </a:lnTo>
                  <a:lnTo>
                    <a:pt x="0" y="5"/>
                  </a:lnTo>
                  <a:lnTo>
                    <a:pt x="0" y="5"/>
                  </a:lnTo>
                  <a:lnTo>
                    <a:pt x="537838" y="5"/>
                  </a:lnTo>
                  <a:cubicBezTo>
                    <a:pt x="542423" y="5"/>
                    <a:pt x="546140" y="446847"/>
                    <a:pt x="546140" y="998062"/>
                  </a:cubicBezTo>
                  <a:close/>
                </a:path>
              </a:pathLst>
            </a:custGeom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6464" tIns="40630" rIns="40630" bIns="40630" numCol="1" spcCol="1270" anchor="ctr" anchorCtr="0">
              <a:noAutofit/>
            </a:bodyPr>
            <a:lstStyle/>
            <a:p>
              <a:pPr marL="0" lvl="1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l-GR" sz="2200" dirty="0"/>
                <a:t>Οι δεσμοί που ένωναν τους Έλληνες </a:t>
              </a:r>
            </a:p>
          </p:txBody>
        </p:sp>
      </p:grpSp>
      <p:grpSp>
        <p:nvGrpSpPr>
          <p:cNvPr id="10" name="Ομάδα 9">
            <a:extLst>
              <a:ext uri="{FF2B5EF4-FFF2-40B4-BE49-F238E27FC236}">
                <a16:creationId xmlns:a16="http://schemas.microsoft.com/office/drawing/2014/main" id="{CEAC7A46-CAAD-ECCC-980A-9625E88E8270}"/>
              </a:ext>
            </a:extLst>
          </p:cNvPr>
          <p:cNvGrpSpPr/>
          <p:nvPr/>
        </p:nvGrpSpPr>
        <p:grpSpPr>
          <a:xfrm>
            <a:off x="1273361" y="4035422"/>
            <a:ext cx="6963267" cy="840215"/>
            <a:chOff x="1137124" y="1391353"/>
            <a:chExt cx="6963267" cy="840215"/>
          </a:xfrm>
        </p:grpSpPr>
        <p:sp>
          <p:nvSpPr>
            <p:cNvPr id="11" name="Ελεύθερη σχεδίαση: Σχήμα 10">
              <a:extLst>
                <a:ext uri="{FF2B5EF4-FFF2-40B4-BE49-F238E27FC236}">
                  <a16:creationId xmlns:a16="http://schemas.microsoft.com/office/drawing/2014/main" id="{1FB12CFB-2C91-5522-8F7A-32F6854E8881}"/>
                </a:ext>
              </a:extLst>
            </p:cNvPr>
            <p:cNvSpPr/>
            <p:nvPr/>
          </p:nvSpPr>
          <p:spPr>
            <a:xfrm>
              <a:off x="1137124" y="1391353"/>
              <a:ext cx="978371" cy="840215"/>
            </a:xfrm>
            <a:custGeom>
              <a:avLst/>
              <a:gdLst>
                <a:gd name="connsiteX0" fmla="*/ 0 w 840215"/>
                <a:gd name="connsiteY0" fmla="*/ 0 h 588151"/>
                <a:gd name="connsiteX1" fmla="*/ 546140 w 840215"/>
                <a:gd name="connsiteY1" fmla="*/ 0 h 588151"/>
                <a:gd name="connsiteX2" fmla="*/ 840215 w 840215"/>
                <a:gd name="connsiteY2" fmla="*/ 294076 h 588151"/>
                <a:gd name="connsiteX3" fmla="*/ 546140 w 840215"/>
                <a:gd name="connsiteY3" fmla="*/ 588151 h 588151"/>
                <a:gd name="connsiteX4" fmla="*/ 0 w 840215"/>
                <a:gd name="connsiteY4" fmla="*/ 588151 h 588151"/>
                <a:gd name="connsiteX5" fmla="*/ 294076 w 840215"/>
                <a:gd name="connsiteY5" fmla="*/ 294076 h 588151"/>
                <a:gd name="connsiteX6" fmla="*/ 0 w 840215"/>
                <a:gd name="connsiteY6" fmla="*/ 0 h 588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0215" h="588151">
                  <a:moveTo>
                    <a:pt x="840215" y="0"/>
                  </a:moveTo>
                  <a:lnTo>
                    <a:pt x="840215" y="382298"/>
                  </a:lnTo>
                  <a:lnTo>
                    <a:pt x="420107" y="588151"/>
                  </a:lnTo>
                  <a:lnTo>
                    <a:pt x="0" y="382298"/>
                  </a:lnTo>
                  <a:lnTo>
                    <a:pt x="0" y="0"/>
                  </a:lnTo>
                  <a:lnTo>
                    <a:pt x="420107" y="205853"/>
                  </a:lnTo>
                  <a:lnTo>
                    <a:pt x="840215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161" tIns="304236" rIns="10159" bIns="304235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1600" b="1" kern="1200" dirty="0"/>
                <a:t>3</a:t>
              </a:r>
              <a:r>
                <a:rPr lang="el-GR" sz="1600" b="1" kern="1200" baseline="30000" dirty="0"/>
                <a:t>η</a:t>
              </a:r>
              <a:r>
                <a:rPr lang="el-GR" sz="1600" b="1" kern="1200" dirty="0"/>
                <a:t> Ενότητα </a:t>
              </a:r>
            </a:p>
          </p:txBody>
        </p:sp>
        <p:sp>
          <p:nvSpPr>
            <p:cNvPr id="12" name="Ελεύθερη σχεδίαση: Σχήμα 11">
              <a:extLst>
                <a:ext uri="{FF2B5EF4-FFF2-40B4-BE49-F238E27FC236}">
                  <a16:creationId xmlns:a16="http://schemas.microsoft.com/office/drawing/2014/main" id="{5B81226F-047A-15A1-57ED-6B533A1641A2}"/>
                </a:ext>
              </a:extLst>
            </p:cNvPr>
            <p:cNvSpPr/>
            <p:nvPr/>
          </p:nvSpPr>
          <p:spPr>
            <a:xfrm>
              <a:off x="2112151" y="1399669"/>
              <a:ext cx="5988240" cy="546140"/>
            </a:xfrm>
            <a:custGeom>
              <a:avLst/>
              <a:gdLst>
                <a:gd name="connsiteX0" fmla="*/ 91025 w 546140"/>
                <a:gd name="connsiteY0" fmla="*/ 0 h 5988240"/>
                <a:gd name="connsiteX1" fmla="*/ 455115 w 546140"/>
                <a:gd name="connsiteY1" fmla="*/ 0 h 5988240"/>
                <a:gd name="connsiteX2" fmla="*/ 546140 w 546140"/>
                <a:gd name="connsiteY2" fmla="*/ 91025 h 5988240"/>
                <a:gd name="connsiteX3" fmla="*/ 546140 w 546140"/>
                <a:gd name="connsiteY3" fmla="*/ 5988240 h 5988240"/>
                <a:gd name="connsiteX4" fmla="*/ 546140 w 546140"/>
                <a:gd name="connsiteY4" fmla="*/ 5988240 h 5988240"/>
                <a:gd name="connsiteX5" fmla="*/ 0 w 546140"/>
                <a:gd name="connsiteY5" fmla="*/ 5988240 h 5988240"/>
                <a:gd name="connsiteX6" fmla="*/ 0 w 546140"/>
                <a:gd name="connsiteY6" fmla="*/ 5988240 h 5988240"/>
                <a:gd name="connsiteX7" fmla="*/ 0 w 546140"/>
                <a:gd name="connsiteY7" fmla="*/ 91025 h 5988240"/>
                <a:gd name="connsiteX8" fmla="*/ 91025 w 546140"/>
                <a:gd name="connsiteY8" fmla="*/ 0 h 598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6140" h="5988240">
                  <a:moveTo>
                    <a:pt x="546140" y="998062"/>
                  </a:moveTo>
                  <a:lnTo>
                    <a:pt x="546140" y="4990178"/>
                  </a:lnTo>
                  <a:cubicBezTo>
                    <a:pt x="546140" y="5541393"/>
                    <a:pt x="542423" y="5988235"/>
                    <a:pt x="537838" y="5988235"/>
                  </a:cubicBezTo>
                  <a:lnTo>
                    <a:pt x="0" y="5988235"/>
                  </a:lnTo>
                  <a:lnTo>
                    <a:pt x="0" y="5988235"/>
                  </a:lnTo>
                  <a:lnTo>
                    <a:pt x="0" y="5"/>
                  </a:lnTo>
                  <a:lnTo>
                    <a:pt x="0" y="5"/>
                  </a:lnTo>
                  <a:lnTo>
                    <a:pt x="537838" y="5"/>
                  </a:lnTo>
                  <a:cubicBezTo>
                    <a:pt x="542423" y="5"/>
                    <a:pt x="546140" y="446847"/>
                    <a:pt x="546140" y="998062"/>
                  </a:cubicBezTo>
                  <a:close/>
                </a:path>
              </a:pathLst>
            </a:custGeom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6464" tIns="40630" rIns="40630" bIns="40630" numCol="1" spcCol="1270" anchor="ctr" anchorCtr="0">
              <a:noAutofit/>
            </a:bodyPr>
            <a:lstStyle/>
            <a:p>
              <a:pPr marL="0" lvl="1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l-GR" sz="2200" dirty="0"/>
                <a:t>Η τέχνη της αρχαϊκής εποχής</a:t>
              </a:r>
            </a:p>
          </p:txBody>
        </p:sp>
      </p:grpSp>
      <p:grpSp>
        <p:nvGrpSpPr>
          <p:cNvPr id="13" name="Ομάδα 12">
            <a:extLst>
              <a:ext uri="{FF2B5EF4-FFF2-40B4-BE49-F238E27FC236}">
                <a16:creationId xmlns:a16="http://schemas.microsoft.com/office/drawing/2014/main" id="{F6A50AAB-037C-C312-3C35-E313E41CEA97}"/>
              </a:ext>
            </a:extLst>
          </p:cNvPr>
          <p:cNvGrpSpPr/>
          <p:nvPr/>
        </p:nvGrpSpPr>
        <p:grpSpPr>
          <a:xfrm>
            <a:off x="1630426" y="5061952"/>
            <a:ext cx="6963267" cy="840215"/>
            <a:chOff x="1137124" y="1391353"/>
            <a:chExt cx="6963267" cy="840215"/>
          </a:xfrm>
        </p:grpSpPr>
        <p:sp>
          <p:nvSpPr>
            <p:cNvPr id="14" name="Ελεύθερη σχεδίαση: Σχήμα 13">
              <a:extLst>
                <a:ext uri="{FF2B5EF4-FFF2-40B4-BE49-F238E27FC236}">
                  <a16:creationId xmlns:a16="http://schemas.microsoft.com/office/drawing/2014/main" id="{D3915C62-17C4-67A6-F17F-3C2D2C8DBFD2}"/>
                </a:ext>
              </a:extLst>
            </p:cNvPr>
            <p:cNvSpPr/>
            <p:nvPr/>
          </p:nvSpPr>
          <p:spPr>
            <a:xfrm>
              <a:off x="1137124" y="1391353"/>
              <a:ext cx="978371" cy="840215"/>
            </a:xfrm>
            <a:custGeom>
              <a:avLst/>
              <a:gdLst>
                <a:gd name="connsiteX0" fmla="*/ 0 w 840215"/>
                <a:gd name="connsiteY0" fmla="*/ 0 h 588151"/>
                <a:gd name="connsiteX1" fmla="*/ 546140 w 840215"/>
                <a:gd name="connsiteY1" fmla="*/ 0 h 588151"/>
                <a:gd name="connsiteX2" fmla="*/ 840215 w 840215"/>
                <a:gd name="connsiteY2" fmla="*/ 294076 h 588151"/>
                <a:gd name="connsiteX3" fmla="*/ 546140 w 840215"/>
                <a:gd name="connsiteY3" fmla="*/ 588151 h 588151"/>
                <a:gd name="connsiteX4" fmla="*/ 0 w 840215"/>
                <a:gd name="connsiteY4" fmla="*/ 588151 h 588151"/>
                <a:gd name="connsiteX5" fmla="*/ 294076 w 840215"/>
                <a:gd name="connsiteY5" fmla="*/ 294076 h 588151"/>
                <a:gd name="connsiteX6" fmla="*/ 0 w 840215"/>
                <a:gd name="connsiteY6" fmla="*/ 0 h 588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0215" h="588151">
                  <a:moveTo>
                    <a:pt x="840215" y="0"/>
                  </a:moveTo>
                  <a:lnTo>
                    <a:pt x="840215" y="382298"/>
                  </a:lnTo>
                  <a:lnTo>
                    <a:pt x="420107" y="588151"/>
                  </a:lnTo>
                  <a:lnTo>
                    <a:pt x="0" y="382298"/>
                  </a:lnTo>
                  <a:lnTo>
                    <a:pt x="0" y="0"/>
                  </a:lnTo>
                  <a:lnTo>
                    <a:pt x="420107" y="205853"/>
                  </a:lnTo>
                  <a:lnTo>
                    <a:pt x="840215" y="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161" tIns="304236" rIns="10159" bIns="304235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1600" dirty="0"/>
                <a:t>4η</a:t>
              </a:r>
              <a:r>
                <a:rPr lang="el-GR" sz="1600" kern="1200" dirty="0"/>
                <a:t> </a:t>
              </a:r>
              <a:r>
                <a:rPr lang="el-GR" sz="1600" b="1" kern="1200" dirty="0"/>
                <a:t>Ενότητα</a:t>
              </a:r>
              <a:r>
                <a:rPr lang="el-GR" sz="1600" kern="1200" dirty="0"/>
                <a:t> </a:t>
              </a:r>
            </a:p>
          </p:txBody>
        </p:sp>
        <p:sp>
          <p:nvSpPr>
            <p:cNvPr id="15" name="Ελεύθερη σχεδίαση: Σχήμα 14">
              <a:extLst>
                <a:ext uri="{FF2B5EF4-FFF2-40B4-BE49-F238E27FC236}">
                  <a16:creationId xmlns:a16="http://schemas.microsoft.com/office/drawing/2014/main" id="{B0C7FF01-A9F3-32BF-ABCA-92175746A435}"/>
                </a:ext>
              </a:extLst>
            </p:cNvPr>
            <p:cNvSpPr/>
            <p:nvPr/>
          </p:nvSpPr>
          <p:spPr>
            <a:xfrm>
              <a:off x="2112151" y="1399669"/>
              <a:ext cx="5988240" cy="546140"/>
            </a:xfrm>
            <a:custGeom>
              <a:avLst/>
              <a:gdLst>
                <a:gd name="connsiteX0" fmla="*/ 91025 w 546140"/>
                <a:gd name="connsiteY0" fmla="*/ 0 h 5988240"/>
                <a:gd name="connsiteX1" fmla="*/ 455115 w 546140"/>
                <a:gd name="connsiteY1" fmla="*/ 0 h 5988240"/>
                <a:gd name="connsiteX2" fmla="*/ 546140 w 546140"/>
                <a:gd name="connsiteY2" fmla="*/ 91025 h 5988240"/>
                <a:gd name="connsiteX3" fmla="*/ 546140 w 546140"/>
                <a:gd name="connsiteY3" fmla="*/ 5988240 h 5988240"/>
                <a:gd name="connsiteX4" fmla="*/ 546140 w 546140"/>
                <a:gd name="connsiteY4" fmla="*/ 5988240 h 5988240"/>
                <a:gd name="connsiteX5" fmla="*/ 0 w 546140"/>
                <a:gd name="connsiteY5" fmla="*/ 5988240 h 5988240"/>
                <a:gd name="connsiteX6" fmla="*/ 0 w 546140"/>
                <a:gd name="connsiteY6" fmla="*/ 5988240 h 5988240"/>
                <a:gd name="connsiteX7" fmla="*/ 0 w 546140"/>
                <a:gd name="connsiteY7" fmla="*/ 91025 h 5988240"/>
                <a:gd name="connsiteX8" fmla="*/ 91025 w 546140"/>
                <a:gd name="connsiteY8" fmla="*/ 0 h 598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6140" h="5988240">
                  <a:moveTo>
                    <a:pt x="546140" y="998062"/>
                  </a:moveTo>
                  <a:lnTo>
                    <a:pt x="546140" y="4990178"/>
                  </a:lnTo>
                  <a:cubicBezTo>
                    <a:pt x="546140" y="5541393"/>
                    <a:pt x="542423" y="5988235"/>
                    <a:pt x="537838" y="5988235"/>
                  </a:cubicBezTo>
                  <a:lnTo>
                    <a:pt x="0" y="5988235"/>
                  </a:lnTo>
                  <a:lnTo>
                    <a:pt x="0" y="5988235"/>
                  </a:lnTo>
                  <a:lnTo>
                    <a:pt x="0" y="5"/>
                  </a:lnTo>
                  <a:lnTo>
                    <a:pt x="0" y="5"/>
                  </a:lnTo>
                  <a:lnTo>
                    <a:pt x="537838" y="5"/>
                  </a:lnTo>
                  <a:cubicBezTo>
                    <a:pt x="542423" y="5"/>
                    <a:pt x="546140" y="446847"/>
                    <a:pt x="546140" y="998062"/>
                  </a:cubicBezTo>
                  <a:close/>
                </a:path>
              </a:pathLst>
            </a:custGeom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6464" tIns="40630" rIns="40630" bIns="40630" numCol="1" spcCol="1270" anchor="ctr" anchorCtr="0">
              <a:noAutofit/>
            </a:bodyPr>
            <a:lstStyle/>
            <a:p>
              <a:pPr marL="0" lvl="1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l-GR" sz="2200" dirty="0"/>
                <a:t>Τα γράμματα</a:t>
              </a:r>
            </a:p>
          </p:txBody>
        </p:sp>
      </p:grpSp>
      <p:pic>
        <p:nvPicPr>
          <p:cNvPr id="18" name="Εικόνα 17">
            <a:extLst>
              <a:ext uri="{FF2B5EF4-FFF2-40B4-BE49-F238E27FC236}">
                <a16:creationId xmlns:a16="http://schemas.microsoft.com/office/drawing/2014/main" id="{DDA364F4-BC10-98EB-32EB-0AF94FD041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752" y="5783106"/>
            <a:ext cx="553882" cy="62738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83E1058-27B0-3B25-911A-4DB010CBA75B}"/>
              </a:ext>
            </a:extLst>
          </p:cNvPr>
          <p:cNvSpPr txBox="1"/>
          <p:nvPr/>
        </p:nvSpPr>
        <p:spPr>
          <a:xfrm>
            <a:off x="5527638" y="5736449"/>
            <a:ext cx="3384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    </a:t>
            </a:r>
            <a:r>
              <a:rPr lang="el-GR" dirty="0">
                <a:hlinkClick r:id="rId3"/>
              </a:rPr>
              <a:t>Εκπαιδευτικό Υλικό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27865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7. Μεθοδολογία 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755576" y="1340768"/>
            <a:ext cx="7632848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b="1" dirty="0"/>
              <a:t>Είδος:</a:t>
            </a:r>
            <a:r>
              <a:rPr lang="el-GR" sz="2000" dirty="0"/>
              <a:t> Ποιοτική έρευνα που εστιάζει στην αξιολόγηση του εκπαιδευτικού υλικού σ’ ένα </a:t>
            </a:r>
            <a:r>
              <a:rPr lang="en-US" sz="2000" dirty="0"/>
              <a:t>e- learning </a:t>
            </a:r>
            <a:r>
              <a:rPr lang="el-GR" sz="2000" dirty="0"/>
              <a:t>περιβάλλον.</a:t>
            </a:r>
            <a:endParaRPr lang="en-US" sz="2000" dirty="0"/>
          </a:p>
          <a:p>
            <a:endParaRPr lang="el-GR" sz="2000" dirty="0"/>
          </a:p>
          <a:p>
            <a:r>
              <a:rPr lang="el-GR" sz="2000" b="1" dirty="0"/>
              <a:t>Μέθοδος Δειγματοληψίας:</a:t>
            </a:r>
            <a:r>
              <a:rPr lang="el-GR" sz="2000" dirty="0"/>
              <a:t> Σκόπιμη δειγματοληψία.</a:t>
            </a:r>
          </a:p>
          <a:p>
            <a:endParaRPr lang="el-GR" sz="2000" dirty="0"/>
          </a:p>
          <a:p>
            <a:r>
              <a:rPr lang="el-GR" sz="2000" b="1" dirty="0"/>
              <a:t>Δείγμα: </a:t>
            </a:r>
            <a:r>
              <a:rPr lang="el-GR" sz="2000" dirty="0"/>
              <a:t>3 εκπαιδευτικοί της πρωτοβάθμιας εκπαίδευσης.</a:t>
            </a:r>
          </a:p>
          <a:p>
            <a:endParaRPr lang="el-GR" sz="2000" dirty="0"/>
          </a:p>
          <a:p>
            <a:r>
              <a:rPr lang="el-GR" sz="2000" b="1" dirty="0"/>
              <a:t>Μέθοδος Έρευνας- Μέσα Συλλογής Δεδομένων: </a:t>
            </a:r>
            <a:r>
              <a:rPr lang="el-GR" sz="2000" dirty="0"/>
              <a:t>Διερεύνηση απόψεων με τη χρήση ερωτηματολογίου.</a:t>
            </a:r>
          </a:p>
          <a:p>
            <a:endParaRPr lang="el-GR" sz="2000" dirty="0"/>
          </a:p>
          <a:p>
            <a:r>
              <a:rPr lang="el-GR" sz="2000" b="1" dirty="0"/>
              <a:t>Τρόπος Επεξεργασίας Δεδομένων: </a:t>
            </a:r>
            <a:r>
              <a:rPr lang="el-GR" sz="2000" dirty="0"/>
              <a:t>Θεματική ανάλυση, 10 ερευνητικοί άξονες (ερωτηματολόγιο ειδικών).</a:t>
            </a:r>
          </a:p>
          <a:p>
            <a:endParaRPr lang="el-GR" sz="2000" dirty="0"/>
          </a:p>
          <a:p>
            <a:r>
              <a:rPr lang="el-GR" sz="2000" b="1" dirty="0"/>
              <a:t>Αξιοπιστία- Εγκυρότητα</a:t>
            </a:r>
            <a:r>
              <a:rPr lang="el-GR" sz="2000" dirty="0"/>
              <a:t>: Αντικειμενική προσέγγιση ερωτήσεων, αποτίμηση από 3 ειδικούς.</a:t>
            </a:r>
          </a:p>
          <a:p>
            <a:endParaRPr lang="el-GR" sz="2000" b="1" dirty="0"/>
          </a:p>
          <a:p>
            <a:r>
              <a:rPr lang="el-GR" sz="2000" b="1" dirty="0"/>
              <a:t>Χρόνος Διεξαγωγής: </a:t>
            </a:r>
            <a:r>
              <a:rPr lang="el-GR" sz="2000" dirty="0"/>
              <a:t>Μάιος 2022 </a:t>
            </a:r>
          </a:p>
          <a:p>
            <a:endParaRPr lang="el-GR" dirty="0"/>
          </a:p>
          <a:p>
            <a:r>
              <a:rPr lang="el-GR" dirty="0"/>
              <a:t> </a:t>
            </a:r>
          </a:p>
          <a:p>
            <a:r>
              <a:rPr lang="el-G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136764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83568" y="778541"/>
            <a:ext cx="7776864" cy="894493"/>
          </a:xfrm>
        </p:spPr>
        <p:txBody>
          <a:bodyPr>
            <a:noAutofit/>
          </a:bodyPr>
          <a:lstStyle/>
          <a:p>
            <a:pPr algn="ctr"/>
            <a:r>
              <a:rPr lang="el-GR" sz="3600" dirty="0"/>
              <a:t>8. Αποτελέσματα - Κύρια ευρήματα </a:t>
            </a:r>
            <a:br>
              <a:rPr lang="el-GR" sz="3600" dirty="0"/>
            </a:br>
            <a:endParaRPr lang="el-GR" sz="40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76B354-24F7-8728-CC56-4EA347F24119}"/>
              </a:ext>
            </a:extLst>
          </p:cNvPr>
          <p:cNvSpPr txBox="1"/>
          <p:nvPr/>
        </p:nvSpPr>
        <p:spPr>
          <a:xfrm>
            <a:off x="4114800" y="29718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23F94C7-4CDD-A9FA-1E3B-3C33B28892C9}"/>
              </a:ext>
            </a:extLst>
          </p:cNvPr>
          <p:cNvSpPr txBox="1"/>
          <p:nvPr/>
        </p:nvSpPr>
        <p:spPr>
          <a:xfrm>
            <a:off x="5652120" y="1628800"/>
            <a:ext cx="31683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65B6161-91D5-7C23-5093-B5E8407D6700}"/>
              </a:ext>
            </a:extLst>
          </p:cNvPr>
          <p:cNvSpPr txBox="1"/>
          <p:nvPr/>
        </p:nvSpPr>
        <p:spPr>
          <a:xfrm>
            <a:off x="539552" y="1919947"/>
            <a:ext cx="866856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u="sng" dirty="0"/>
              <a:t>1</a:t>
            </a:r>
            <a:r>
              <a:rPr lang="el-GR" sz="2000" b="1" u="sng" baseline="30000" dirty="0"/>
              <a:t>ο</a:t>
            </a:r>
            <a:r>
              <a:rPr lang="el-GR" sz="2000" b="1" u="sng" dirty="0"/>
              <a:t> Ερευνητικό Ερώτημα</a:t>
            </a:r>
            <a:r>
              <a:rPr lang="el-GR" sz="2000" b="1" dirty="0"/>
              <a:t>:</a:t>
            </a:r>
          </a:p>
          <a:p>
            <a:r>
              <a:rPr lang="el-GR" sz="2000" dirty="0"/>
              <a:t>Το εν λόγω εκπαιδευτικό υλικό ακολουθεί τις βασικές αρχές και τη μεθοδολογία της </a:t>
            </a:r>
            <a:r>
              <a:rPr lang="el-GR" sz="2000" dirty="0" err="1"/>
              <a:t>ΕξΑΕ</a:t>
            </a:r>
            <a:r>
              <a:rPr lang="el-GR" sz="2000" dirty="0"/>
              <a:t>.</a:t>
            </a:r>
          </a:p>
          <a:p>
            <a:endParaRPr lang="el-GR" sz="2000" dirty="0"/>
          </a:p>
          <a:p>
            <a:r>
              <a:rPr lang="el-GR" sz="2000" b="1" u="sng" dirty="0"/>
              <a:t>2</a:t>
            </a:r>
            <a:r>
              <a:rPr lang="el-GR" sz="2000" b="1" u="sng" baseline="30000" dirty="0"/>
              <a:t>ο</a:t>
            </a:r>
            <a:r>
              <a:rPr lang="el-GR" sz="2000" b="1" u="sng" dirty="0"/>
              <a:t> Ερευνητικό Ερώτημα</a:t>
            </a:r>
            <a:r>
              <a:rPr lang="el-GR" sz="2000" u="sng" dirty="0"/>
              <a:t>:</a:t>
            </a:r>
          </a:p>
          <a:p>
            <a:pPr algn="just"/>
            <a:r>
              <a:rPr lang="el-GR" sz="2000" dirty="0"/>
              <a:t>Το εν λόγω εκπαιδευτικό υλικό είναι σχεδιασμένο σύμφωνα με τις αρχές </a:t>
            </a:r>
            <a:r>
              <a:rPr lang="el-GR" sz="2000" dirty="0" err="1"/>
              <a:t>πολυμεσικής</a:t>
            </a:r>
            <a:r>
              <a:rPr lang="el-GR" sz="2000" dirty="0"/>
              <a:t> μάθησης. </a:t>
            </a:r>
          </a:p>
          <a:p>
            <a:pPr algn="just"/>
            <a:endParaRPr lang="el-GR" sz="2000" dirty="0"/>
          </a:p>
          <a:p>
            <a:r>
              <a:rPr lang="el-GR" sz="2000" b="1" u="sng" dirty="0"/>
              <a:t>3</a:t>
            </a:r>
            <a:r>
              <a:rPr lang="el-GR" sz="2000" b="1" u="sng" baseline="30000" dirty="0"/>
              <a:t>ο</a:t>
            </a:r>
            <a:r>
              <a:rPr lang="el-GR" sz="2000" b="1" u="sng" dirty="0"/>
              <a:t> Ερευνητικό Ερώτημα</a:t>
            </a:r>
            <a:r>
              <a:rPr lang="el-GR" sz="2000" b="1" dirty="0"/>
              <a:t>:</a:t>
            </a:r>
          </a:p>
          <a:p>
            <a:pPr algn="just"/>
            <a:r>
              <a:rPr lang="el-GR" sz="2000" dirty="0"/>
              <a:t>Οι ειδικοί της </a:t>
            </a:r>
            <a:r>
              <a:rPr lang="el-GR" sz="2000" dirty="0" err="1"/>
              <a:t>ΕξΑΕ</a:t>
            </a:r>
            <a:r>
              <a:rPr lang="el-GR" sz="2000" dirty="0"/>
              <a:t> επισημαίνουν τα δυνατά σημεία του εκπαιδευτικού υλικού </a:t>
            </a:r>
            <a:r>
              <a:rPr lang="el-GR" sz="2000"/>
              <a:t>και εκείνα </a:t>
            </a:r>
            <a:r>
              <a:rPr lang="el-GR" sz="2000" dirty="0"/>
              <a:t>που χρήζουν βελτίωσης.</a:t>
            </a:r>
            <a:endParaRPr lang="el-GR" sz="2000" b="1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8350959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367136" y="360035"/>
            <a:ext cx="7776864" cy="894493"/>
          </a:xfrm>
        </p:spPr>
        <p:txBody>
          <a:bodyPr>
            <a:noAutofit/>
          </a:bodyPr>
          <a:lstStyle/>
          <a:p>
            <a:pPr algn="ctr"/>
            <a:r>
              <a:rPr lang="el-GR" sz="3600" dirty="0"/>
              <a:t>9. Συμπεράσματα</a:t>
            </a:r>
            <a:br>
              <a:rPr lang="el-GR" sz="3600" dirty="0"/>
            </a:br>
            <a:r>
              <a:rPr lang="el-GR" sz="4000" baseline="30000" dirty="0"/>
              <a:t>     1ου  Ερευνητικού Ερωτήματος (1/5) </a:t>
            </a:r>
            <a:endParaRPr lang="el-GR" sz="40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76B354-24F7-8728-CC56-4EA347F24119}"/>
              </a:ext>
            </a:extLst>
          </p:cNvPr>
          <p:cNvSpPr txBox="1"/>
          <p:nvPr/>
        </p:nvSpPr>
        <p:spPr>
          <a:xfrm>
            <a:off x="4114800" y="29718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23F94C7-4CDD-A9FA-1E3B-3C33B28892C9}"/>
              </a:ext>
            </a:extLst>
          </p:cNvPr>
          <p:cNvSpPr txBox="1"/>
          <p:nvPr/>
        </p:nvSpPr>
        <p:spPr>
          <a:xfrm>
            <a:off x="5652120" y="1628800"/>
            <a:ext cx="31683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dirty="0"/>
          </a:p>
        </p:txBody>
      </p:sp>
      <p:graphicFrame>
        <p:nvGraphicFramePr>
          <p:cNvPr id="10" name="Πίνακας 10">
            <a:extLst>
              <a:ext uri="{FF2B5EF4-FFF2-40B4-BE49-F238E27FC236}">
                <a16:creationId xmlns:a16="http://schemas.microsoft.com/office/drawing/2014/main" id="{FFFF2886-9146-F539-ADBA-022459AD2C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2616164"/>
              </p:ext>
            </p:extLst>
          </p:nvPr>
        </p:nvGraphicFramePr>
        <p:xfrm>
          <a:off x="755576" y="1652320"/>
          <a:ext cx="8064896" cy="429768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4176464">
                  <a:extLst>
                    <a:ext uri="{9D8B030D-6E8A-4147-A177-3AD203B41FA5}">
                      <a16:colId xmlns:a16="http://schemas.microsoft.com/office/drawing/2014/main" val="1324378562"/>
                    </a:ext>
                  </a:extLst>
                </a:gridCol>
                <a:gridCol w="3888432">
                  <a:extLst>
                    <a:ext uri="{9D8B030D-6E8A-4147-A177-3AD203B41FA5}">
                      <a16:colId xmlns:a16="http://schemas.microsoft.com/office/drawing/2014/main" val="138249696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  <a:p>
                      <a:pPr lvl="0" rtl="0"/>
                      <a:r>
                        <a:rPr lang="el-GR" sz="135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Παράθεση πληροφοριών/απόψεων με σχετική βιβλιογραφική τεκμηρίωση.</a:t>
                      </a:r>
                    </a:p>
                    <a:p>
                      <a:pPr lvl="0"/>
                      <a:r>
                        <a:rPr lang="el-GR" sz="135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-Διαφορετικές πηγές πληροφοριών.</a:t>
                      </a:r>
                    </a:p>
                    <a:p>
                      <a:pPr lvl="0"/>
                      <a:r>
                        <a:rPr lang="el-GR" sz="135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-Συγκριτική ανάλυση των πληροφοριών/απόψεων. </a:t>
                      </a:r>
                    </a:p>
                    <a:p>
                      <a:pPr lvl="0"/>
                      <a:r>
                        <a:rPr lang="el-GR" sz="135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-Ερμηνεία/κριτική συζήτηση των πληροφοριών.</a:t>
                      </a:r>
                    </a:p>
                    <a:p>
                      <a:pPr lvl="0"/>
                      <a:r>
                        <a:rPr lang="el-GR" sz="135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-Δυνατότητα στον εκπαιδευόμενο για περαιτέρω μελέτη σε διαφορετικές πηγές.</a:t>
                      </a:r>
                    </a:p>
                    <a:p>
                      <a:r>
                        <a:rPr lang="el-GR" sz="135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0577382"/>
                  </a:ext>
                </a:extLst>
              </a:tr>
              <a:tr h="282168">
                <a:tc>
                  <a:txBody>
                    <a:bodyPr/>
                    <a:lstStyle/>
                    <a:p>
                      <a:pPr algn="ctr"/>
                      <a:endParaRPr lang="el-GR" sz="16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rtl="0"/>
                      <a:r>
                        <a:rPr lang="el-GR" sz="135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-Φιλικό ύφος γραφής. </a:t>
                      </a:r>
                    </a:p>
                    <a:p>
                      <a:pPr lvl="0" rtl="0"/>
                      <a:r>
                        <a:rPr lang="el-GR" sz="135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-Χρήση προσωπικών και κτητικών αντωνυμιών.</a:t>
                      </a:r>
                    </a:p>
                    <a:p>
                      <a:pPr lvl="0"/>
                      <a:r>
                        <a:rPr lang="el-GR" sz="135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-Χρήση καθομιλούμενης γλώσσας.</a:t>
                      </a:r>
                    </a:p>
                    <a:p>
                      <a:pPr lvl="0"/>
                      <a:r>
                        <a:rPr lang="el-GR" sz="135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-Ευανάγνωστη γραφή.</a:t>
                      </a:r>
                    </a:p>
                    <a:p>
                      <a:pPr lvl="0"/>
                      <a:r>
                        <a:rPr lang="el-GR" sz="135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-Ικανοποιητική πυκνότητα πληροφοριών.</a:t>
                      </a:r>
                    </a:p>
                    <a:p>
                      <a:pPr lvl="0"/>
                      <a:r>
                        <a:rPr lang="el-GR" sz="135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-Τμηματική παρουσίαση Ε.Υ.</a:t>
                      </a:r>
                    </a:p>
                    <a:p>
                      <a:pPr lvl="0"/>
                      <a:r>
                        <a:rPr lang="el-GR" sz="135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Ένταξη κειμένου, εικόνας και </a:t>
                      </a:r>
                      <a:r>
                        <a:rPr lang="en-US" sz="135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video</a:t>
                      </a:r>
                      <a:r>
                        <a:rPr lang="el-GR" sz="135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lvl="0"/>
                      <a:r>
                        <a:rPr lang="el-GR" sz="135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-Συμβολή χρωματικών συνθέσεων στην άνετη αλληλεπίδραση.</a:t>
                      </a:r>
                    </a:p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6009756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5E4BD9DF-4502-B5CA-ABFC-FB7CE99ADDC5}"/>
              </a:ext>
            </a:extLst>
          </p:cNvPr>
          <p:cNvSpPr txBox="1"/>
          <p:nvPr/>
        </p:nvSpPr>
        <p:spPr>
          <a:xfrm>
            <a:off x="1200736" y="2488208"/>
            <a:ext cx="3600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dirty="0"/>
              <a:t>1. Επιστημονική συνοχή- τεκμηρίωση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9053582-08BE-8CB3-BD01-CD617DEF958C}"/>
              </a:ext>
            </a:extLst>
          </p:cNvPr>
          <p:cNvSpPr txBox="1"/>
          <p:nvPr/>
        </p:nvSpPr>
        <p:spPr>
          <a:xfrm>
            <a:off x="971600" y="4293096"/>
            <a:ext cx="38884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600" b="1" kern="1200" dirty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2. Απλή- κατανοητή παρουσίαση γνωστικού αντικειμένου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21409894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367136" y="360035"/>
            <a:ext cx="7776864" cy="894493"/>
          </a:xfrm>
        </p:spPr>
        <p:txBody>
          <a:bodyPr>
            <a:noAutofit/>
          </a:bodyPr>
          <a:lstStyle/>
          <a:p>
            <a:pPr algn="ctr"/>
            <a:r>
              <a:rPr lang="el-GR" sz="3600" dirty="0"/>
              <a:t>9. Συμπεράσματα</a:t>
            </a:r>
            <a:br>
              <a:rPr lang="el-GR" sz="3600" dirty="0"/>
            </a:br>
            <a:r>
              <a:rPr lang="el-GR" sz="4000" baseline="30000" dirty="0"/>
              <a:t>     1ου  Ερευνητικού Ερωτήματος (2/5)</a:t>
            </a:r>
            <a:endParaRPr lang="el-GR" sz="40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76B354-24F7-8728-CC56-4EA347F24119}"/>
              </a:ext>
            </a:extLst>
          </p:cNvPr>
          <p:cNvSpPr txBox="1"/>
          <p:nvPr/>
        </p:nvSpPr>
        <p:spPr>
          <a:xfrm>
            <a:off x="4114800" y="29718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23F94C7-4CDD-A9FA-1E3B-3C33B28892C9}"/>
              </a:ext>
            </a:extLst>
          </p:cNvPr>
          <p:cNvSpPr txBox="1"/>
          <p:nvPr/>
        </p:nvSpPr>
        <p:spPr>
          <a:xfrm>
            <a:off x="5652120" y="1628800"/>
            <a:ext cx="31683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dirty="0"/>
          </a:p>
        </p:txBody>
      </p:sp>
      <p:graphicFrame>
        <p:nvGraphicFramePr>
          <p:cNvPr id="10" name="Πίνακας 10">
            <a:extLst>
              <a:ext uri="{FF2B5EF4-FFF2-40B4-BE49-F238E27FC236}">
                <a16:creationId xmlns:a16="http://schemas.microsoft.com/office/drawing/2014/main" id="{FFFF2886-9146-F539-ADBA-022459AD2C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3048429"/>
              </p:ext>
            </p:extLst>
          </p:nvPr>
        </p:nvGraphicFramePr>
        <p:xfrm>
          <a:off x="888440" y="1485900"/>
          <a:ext cx="8148056" cy="4833704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4219529">
                  <a:extLst>
                    <a:ext uri="{9D8B030D-6E8A-4147-A177-3AD203B41FA5}">
                      <a16:colId xmlns:a16="http://schemas.microsoft.com/office/drawing/2014/main" val="1324378562"/>
                    </a:ext>
                  </a:extLst>
                </a:gridCol>
                <a:gridCol w="3928527">
                  <a:extLst>
                    <a:ext uri="{9D8B030D-6E8A-4147-A177-3AD203B41FA5}">
                      <a16:colId xmlns:a16="http://schemas.microsoft.com/office/drawing/2014/main" val="138249696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l-GR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rtl="0"/>
                      <a:r>
                        <a:rPr lang="el-GR" sz="1350" b="0" kern="1200" dirty="0">
                          <a:solidFill>
                            <a:schemeClr val="dk1"/>
                          </a:solidFill>
                          <a:effectLst/>
                        </a:rPr>
                        <a:t>-Κουμπιά και εικονίδια κατανοητά και αναγνωρίσιμα.</a:t>
                      </a:r>
                    </a:p>
                    <a:p>
                      <a:pPr lvl="0"/>
                      <a:r>
                        <a:rPr lang="el-GR" sz="1350" b="0" kern="1200" dirty="0">
                          <a:solidFill>
                            <a:schemeClr val="dk1"/>
                          </a:solidFill>
                          <a:effectLst/>
                        </a:rPr>
                        <a:t>-Εύκολη πλοήγηση.</a:t>
                      </a:r>
                    </a:p>
                    <a:p>
                      <a:pPr lvl="0"/>
                      <a:r>
                        <a:rPr lang="el-GR" sz="1350" b="0" kern="1200" dirty="0">
                          <a:solidFill>
                            <a:schemeClr val="dk1"/>
                          </a:solidFill>
                          <a:effectLst/>
                        </a:rPr>
                        <a:t>-Οι υπερσύνδεσμοι οδηγούν στο αναμενόμενο περιεχόμενο.</a:t>
                      </a:r>
                    </a:p>
                    <a:p>
                      <a:pPr algn="ctr"/>
                      <a:endParaRPr lang="en-US" b="0" dirty="0"/>
                    </a:p>
                    <a:p>
                      <a:pPr lvl="0" rtl="0"/>
                      <a:endParaRPr lang="el-GR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0577382"/>
                  </a:ext>
                </a:extLst>
              </a:tr>
              <a:tr h="282168">
                <a:tc>
                  <a:txBody>
                    <a:bodyPr/>
                    <a:lstStyle/>
                    <a:p>
                      <a:pPr algn="ctr"/>
                      <a:endParaRPr lang="el-GR" sz="16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rtl="0"/>
                      <a:r>
                        <a:rPr lang="el-GR" sz="1350" kern="1200" dirty="0">
                          <a:solidFill>
                            <a:schemeClr val="dk1"/>
                          </a:solidFill>
                          <a:effectLst/>
                        </a:rPr>
                        <a:t>-Παρέχονται συμβουλές για το πώς να μελετηθεί το Ε.Υ.</a:t>
                      </a:r>
                    </a:p>
                    <a:p>
                      <a:pPr lvl="0"/>
                      <a:r>
                        <a:rPr lang="el-GR" sz="1350" kern="1200" dirty="0">
                          <a:solidFill>
                            <a:schemeClr val="dk1"/>
                          </a:solidFill>
                          <a:effectLst/>
                        </a:rPr>
                        <a:t>-Το Ε.Υ. υποστηρίζει τον εκπαιδευόμενο προκειμένου να δώσει έμφαση σε συγκεκριμένα σημεία.</a:t>
                      </a:r>
                    </a:p>
                    <a:p>
                      <a:pPr lvl="0"/>
                      <a:r>
                        <a:rPr lang="el-GR" sz="1350" kern="1200" dirty="0">
                          <a:solidFill>
                            <a:schemeClr val="dk1"/>
                          </a:solidFill>
                          <a:effectLst/>
                        </a:rPr>
                        <a:t>-Ένταξη επεξηγηματικών σχολίων που υποστηρίζουν τον σπουδαστή στη μελέτη του.</a:t>
                      </a:r>
                    </a:p>
                    <a:p>
                      <a:pPr lvl="0" rtl="0"/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6009756"/>
                  </a:ext>
                </a:extLst>
              </a:tr>
              <a:tr h="1976204">
                <a:tc>
                  <a:txBody>
                    <a:bodyPr/>
                    <a:lstStyle/>
                    <a:p>
                      <a:pPr algn="ctr"/>
                      <a:endParaRPr lang="el-GR" sz="16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rtl="0"/>
                      <a:endParaRPr lang="el-GR" sz="135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rtl="0"/>
                      <a:r>
                        <a:rPr lang="el-GR" sz="135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-Εμπεριέχονται δραστηριότητες κλειστού τύπου που συμβάλλουν στην εμπέδωση της γνώσης.</a:t>
                      </a:r>
                    </a:p>
                    <a:p>
                      <a:pPr lvl="0" rtl="0"/>
                      <a:r>
                        <a:rPr lang="el-GR" sz="135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-Ο εκπαιδευόμενος θεωρεί τον εαυτό του μέλος μιας κοινωνικής ομάδας.</a:t>
                      </a:r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5734929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5E4BD9DF-4502-B5CA-ABFC-FB7CE99ADDC5}"/>
              </a:ext>
            </a:extLst>
          </p:cNvPr>
          <p:cNvSpPr txBox="1"/>
          <p:nvPr/>
        </p:nvSpPr>
        <p:spPr>
          <a:xfrm>
            <a:off x="2339752" y="1962774"/>
            <a:ext cx="165618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3. Ευχρηστία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l-GR" sz="16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9053582-08BE-8CB3-BD01-CD617DEF958C}"/>
              </a:ext>
            </a:extLst>
          </p:cNvPr>
          <p:cNvSpPr txBox="1"/>
          <p:nvPr/>
        </p:nvSpPr>
        <p:spPr>
          <a:xfrm>
            <a:off x="1140768" y="3193076"/>
            <a:ext cx="3888432" cy="878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l-GR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4. Υποστήριξη-καθοδήγηση στη μελέτη του εκπαιδευόμενου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055C5A1-C73F-3758-FBA0-748F99A33FA8}"/>
              </a:ext>
            </a:extLst>
          </p:cNvPr>
          <p:cNvSpPr txBox="1"/>
          <p:nvPr/>
        </p:nvSpPr>
        <p:spPr>
          <a:xfrm>
            <a:off x="359024" y="4935314"/>
            <a:ext cx="4896544" cy="8735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algn="ctr">
              <a:lnSpc>
                <a:spcPct val="150000"/>
              </a:lnSpc>
              <a:spcAft>
                <a:spcPts val="800"/>
              </a:spcAft>
            </a:pPr>
            <a:r>
              <a:rPr lang="el-GR" sz="1800" b="1" dirty="0">
                <a:cs typeface="Arial" panose="020B0604020202020204" pitchFamily="34" charset="0"/>
              </a:rPr>
              <a:t>5. Υποστήριξη της αλληλεπίδρασης με τον εκπαιδευόμενο στη μελέτη του</a:t>
            </a:r>
          </a:p>
        </p:txBody>
      </p:sp>
    </p:spTree>
    <p:extLst>
      <p:ext uri="{BB962C8B-B14F-4D97-AF65-F5344CB8AC3E}">
        <p14:creationId xmlns:p14="http://schemas.microsoft.com/office/powerpoint/2010/main" val="34119841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367136" y="360035"/>
            <a:ext cx="7776864" cy="894493"/>
          </a:xfrm>
        </p:spPr>
        <p:txBody>
          <a:bodyPr>
            <a:noAutofit/>
          </a:bodyPr>
          <a:lstStyle/>
          <a:p>
            <a:pPr algn="ctr"/>
            <a:r>
              <a:rPr lang="el-GR" sz="3600" dirty="0"/>
              <a:t>9. Συμπεράσματα </a:t>
            </a:r>
            <a:br>
              <a:rPr lang="el-GR" sz="3600" dirty="0"/>
            </a:br>
            <a:r>
              <a:rPr lang="el-GR" sz="4000" baseline="30000" dirty="0"/>
              <a:t>     1ου  Ερευνητικού Ερωτήματος (3/5)</a:t>
            </a:r>
            <a:endParaRPr lang="el-GR" sz="40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76B354-24F7-8728-CC56-4EA347F24119}"/>
              </a:ext>
            </a:extLst>
          </p:cNvPr>
          <p:cNvSpPr txBox="1"/>
          <p:nvPr/>
        </p:nvSpPr>
        <p:spPr>
          <a:xfrm>
            <a:off x="4114800" y="29718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23F94C7-4CDD-A9FA-1E3B-3C33B28892C9}"/>
              </a:ext>
            </a:extLst>
          </p:cNvPr>
          <p:cNvSpPr txBox="1"/>
          <p:nvPr/>
        </p:nvSpPr>
        <p:spPr>
          <a:xfrm>
            <a:off x="5652120" y="1628800"/>
            <a:ext cx="31683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dirty="0"/>
          </a:p>
        </p:txBody>
      </p:sp>
      <p:graphicFrame>
        <p:nvGraphicFramePr>
          <p:cNvPr id="10" name="Πίνακας 10">
            <a:extLst>
              <a:ext uri="{FF2B5EF4-FFF2-40B4-BE49-F238E27FC236}">
                <a16:creationId xmlns:a16="http://schemas.microsoft.com/office/drawing/2014/main" id="{FFFF2886-9146-F539-ADBA-022459AD2C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6462401"/>
              </p:ext>
            </p:extLst>
          </p:nvPr>
        </p:nvGraphicFramePr>
        <p:xfrm>
          <a:off x="802508" y="1462477"/>
          <a:ext cx="8255560" cy="3933046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4275201">
                  <a:extLst>
                    <a:ext uri="{9D8B030D-6E8A-4147-A177-3AD203B41FA5}">
                      <a16:colId xmlns:a16="http://schemas.microsoft.com/office/drawing/2014/main" val="1324378562"/>
                    </a:ext>
                  </a:extLst>
                </a:gridCol>
                <a:gridCol w="3980359">
                  <a:extLst>
                    <a:ext uri="{9D8B030D-6E8A-4147-A177-3AD203B41FA5}">
                      <a16:colId xmlns:a16="http://schemas.microsoft.com/office/drawing/2014/main" val="1382496969"/>
                    </a:ext>
                  </a:extLst>
                </a:gridCol>
              </a:tblGrid>
              <a:tr h="1727076">
                <a:tc>
                  <a:txBody>
                    <a:bodyPr/>
                    <a:lstStyle/>
                    <a:p>
                      <a:endParaRPr lang="el-GR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0" dirty="0"/>
                    </a:p>
                    <a:p>
                      <a:pPr lvl="0" rtl="0"/>
                      <a:r>
                        <a:rPr lang="el-GR" sz="135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Εμπεριέχονται δραστηριότητες που:</a:t>
                      </a:r>
                    </a:p>
                    <a:p>
                      <a:pPr lvl="0" rtl="0"/>
                      <a:r>
                        <a:rPr lang="el-GR" sz="135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ενθαρρύνουν την </a:t>
                      </a:r>
                      <a:r>
                        <a:rPr lang="el-GR" sz="135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αυτοαξιολόγηση</a:t>
                      </a:r>
                      <a:r>
                        <a:rPr lang="el-GR" sz="135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του εκπαιδευόμενου, την ανάπτυξη της αυτόνομης κριτικής σκέψης του, τη συσχέτιση νέων δεδομένων με τη δική του πραγματικότητα και την εφαρμογή της νέας γνώσης, την ανάπτυξη διαύλων </a:t>
                      </a:r>
                    </a:p>
                    <a:p>
                      <a:r>
                        <a:rPr lang="el-GR" sz="135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επικοινωνίας με στόχο την ανατροφοδότηση.</a:t>
                      </a:r>
                      <a:endParaRPr lang="el-GR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0577382"/>
                  </a:ext>
                </a:extLst>
              </a:tr>
              <a:tr h="2195686">
                <a:tc>
                  <a:txBody>
                    <a:bodyPr/>
                    <a:lstStyle/>
                    <a:p>
                      <a:pPr algn="ctr"/>
                      <a:endParaRPr lang="el-GR" sz="16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rtl="0"/>
                      <a:r>
                        <a:rPr lang="el-GR" sz="135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-Σαφής διατύπωση σκοπού και προσδοκώμενων αποτελεσμάτων.</a:t>
                      </a:r>
                    </a:p>
                    <a:p>
                      <a:pPr lvl="0" rtl="0"/>
                      <a:r>
                        <a:rPr lang="el-GR" sz="135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-Τα προσδοκώμενα αποτελέσματα παρακινούν σε επίπεδο γνώσεων, δεξιοτήτων και στάσεων.</a:t>
                      </a:r>
                    </a:p>
                    <a:p>
                      <a:pPr lvl="0"/>
                      <a:r>
                        <a:rPr lang="el-GR" sz="135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-Έλεγχος προόδου βάσει προσδοκώμενων αποτελεσμάτων.</a:t>
                      </a:r>
                    </a:p>
                    <a:p>
                      <a:pPr lvl="0" rtl="0"/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6009756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5E4BD9DF-4502-B5CA-ABFC-FB7CE99ADDC5}"/>
              </a:ext>
            </a:extLst>
          </p:cNvPr>
          <p:cNvSpPr txBox="1"/>
          <p:nvPr/>
        </p:nvSpPr>
        <p:spPr>
          <a:xfrm>
            <a:off x="1043608" y="1890409"/>
            <a:ext cx="4536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6. Παροχή δυνατότητας </a:t>
            </a:r>
            <a:r>
              <a:rPr lang="el-GR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αναστοχασμού</a:t>
            </a:r>
            <a:r>
              <a:rPr lang="el-GR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l-GR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αυτοαξιολόγησης</a:t>
            </a:r>
            <a:r>
              <a:rPr lang="el-GR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στον εκπαιδευόμενο</a:t>
            </a:r>
            <a:endParaRPr lang="el-GR" sz="16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9053582-08BE-8CB3-BD01-CD617DEF958C}"/>
              </a:ext>
            </a:extLst>
          </p:cNvPr>
          <p:cNvSpPr txBox="1"/>
          <p:nvPr/>
        </p:nvSpPr>
        <p:spPr>
          <a:xfrm>
            <a:off x="827584" y="3789040"/>
            <a:ext cx="4298460" cy="1398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l-GR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7. Σαφήνεια σκοπού και προσδοκώμενων μαθησιακών αποτελεσμάτων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67659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367136" y="360035"/>
            <a:ext cx="7776864" cy="894493"/>
          </a:xfrm>
        </p:spPr>
        <p:txBody>
          <a:bodyPr>
            <a:noAutofit/>
          </a:bodyPr>
          <a:lstStyle/>
          <a:p>
            <a:pPr algn="ctr"/>
            <a:r>
              <a:rPr lang="el-GR" sz="3600" dirty="0"/>
              <a:t>9. Συμπεράσματα</a:t>
            </a:r>
            <a:br>
              <a:rPr lang="el-GR" sz="3600" dirty="0"/>
            </a:br>
            <a:r>
              <a:rPr lang="el-GR" sz="4000" baseline="30000" dirty="0"/>
              <a:t>     2ου  Ερευνητικού Ερωτήματος (4/5)</a:t>
            </a:r>
            <a:endParaRPr lang="el-GR" sz="40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76B354-24F7-8728-CC56-4EA347F24119}"/>
              </a:ext>
            </a:extLst>
          </p:cNvPr>
          <p:cNvSpPr txBox="1"/>
          <p:nvPr/>
        </p:nvSpPr>
        <p:spPr>
          <a:xfrm>
            <a:off x="4114800" y="29718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23F94C7-4CDD-A9FA-1E3B-3C33B28892C9}"/>
              </a:ext>
            </a:extLst>
          </p:cNvPr>
          <p:cNvSpPr txBox="1"/>
          <p:nvPr/>
        </p:nvSpPr>
        <p:spPr>
          <a:xfrm>
            <a:off x="5652120" y="1628800"/>
            <a:ext cx="31683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dirty="0"/>
          </a:p>
        </p:txBody>
      </p:sp>
      <p:graphicFrame>
        <p:nvGraphicFramePr>
          <p:cNvPr id="10" name="Πίνακας 10">
            <a:extLst>
              <a:ext uri="{FF2B5EF4-FFF2-40B4-BE49-F238E27FC236}">
                <a16:creationId xmlns:a16="http://schemas.microsoft.com/office/drawing/2014/main" id="{FFFF2886-9146-F539-ADBA-022459AD2C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8640872"/>
              </p:ext>
            </p:extLst>
          </p:nvPr>
        </p:nvGraphicFramePr>
        <p:xfrm>
          <a:off x="539552" y="1921187"/>
          <a:ext cx="8535028" cy="390144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4419926">
                  <a:extLst>
                    <a:ext uri="{9D8B030D-6E8A-4147-A177-3AD203B41FA5}">
                      <a16:colId xmlns:a16="http://schemas.microsoft.com/office/drawing/2014/main" val="1324378562"/>
                    </a:ext>
                  </a:extLst>
                </a:gridCol>
                <a:gridCol w="4115102">
                  <a:extLst>
                    <a:ext uri="{9D8B030D-6E8A-4147-A177-3AD203B41FA5}">
                      <a16:colId xmlns:a16="http://schemas.microsoft.com/office/drawing/2014/main" val="1382496969"/>
                    </a:ext>
                  </a:extLst>
                </a:gridCol>
              </a:tblGrid>
              <a:tr h="1727076">
                <a:tc>
                  <a:txBody>
                    <a:bodyPr/>
                    <a:lstStyle/>
                    <a:p>
                      <a:endParaRPr lang="el-GR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rtl="0"/>
                      <a:r>
                        <a:rPr lang="el-GR" sz="12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el-GR" sz="14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Πολυμεσική</a:t>
                      </a:r>
                      <a:r>
                        <a:rPr lang="el-GR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Αρχή (συνδυασμός κειμένου και εικόνας).</a:t>
                      </a:r>
                    </a:p>
                    <a:p>
                      <a:pPr lvl="0"/>
                      <a:r>
                        <a:rPr lang="el-GR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Αρχή της Τροπικότητας (Στοιχεία αφήγησης).</a:t>
                      </a:r>
                    </a:p>
                    <a:p>
                      <a:pPr lvl="0"/>
                      <a:r>
                        <a:rPr lang="el-GR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Αρχή της Συνοχής (Απουσία άσχετων πληροφοριών).</a:t>
                      </a:r>
                    </a:p>
                    <a:p>
                      <a:pPr lvl="0"/>
                      <a:r>
                        <a:rPr lang="el-GR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-Αρχή της Προσωποποίησης (Φιλική γλώσσα, δεύτερο πρόσωπο, ηχητική παρουσίαση γνωστικού αντικειμένου. Διαδραστικές δραστηριότητες).</a:t>
                      </a:r>
                    </a:p>
                    <a:p>
                      <a:pPr lvl="0"/>
                      <a:r>
                        <a:rPr lang="el-GR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Αρχή της Φωνής (φιλικό ύφος ηχητικής παρουσίασης).</a:t>
                      </a:r>
                    </a:p>
                    <a:p>
                      <a:pPr lvl="0"/>
                      <a:r>
                        <a:rPr lang="el-GR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Αρχή της Εικόνας (Φιλικός χαρακτήρας </a:t>
                      </a:r>
                      <a:r>
                        <a:rPr lang="en-US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Avatar</a:t>
                      </a:r>
                      <a:r>
                        <a:rPr lang="el-GR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).</a:t>
                      </a:r>
                    </a:p>
                    <a:p>
                      <a:pPr lvl="0"/>
                      <a:r>
                        <a:rPr lang="el-GR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Αρχή της Κατάτμησης</a:t>
                      </a:r>
                      <a:r>
                        <a:rPr lang="en-US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el-GR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Τμηματική παρουσίαση γνωστικού αντικειμένου</a:t>
                      </a:r>
                      <a:r>
                        <a:rPr lang="en-US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l-GR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απουσία μακροσκελών κειμένων ).</a:t>
                      </a:r>
                    </a:p>
                    <a:p>
                      <a:pPr lvl="0"/>
                      <a:r>
                        <a:rPr lang="el-GR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-Αρχή της Σηματοδότησης (σαφείς οδηγίες, στοιχεία επισήμανσης).</a:t>
                      </a:r>
                    </a:p>
                    <a:p>
                      <a:pPr lvl="0"/>
                      <a:r>
                        <a:rPr lang="el-GR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Αρχή της Προπαίδευσης (εισαγωγικές δραστηριότητες).</a:t>
                      </a:r>
                    </a:p>
                    <a:p>
                      <a:pPr algn="ctr"/>
                      <a:endParaRPr lang="el-GR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0577382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50238B21-F106-7D20-2684-DA7C6AC86FCF}"/>
              </a:ext>
            </a:extLst>
          </p:cNvPr>
          <p:cNvSpPr txBox="1"/>
          <p:nvPr/>
        </p:nvSpPr>
        <p:spPr>
          <a:xfrm>
            <a:off x="539552" y="3378368"/>
            <a:ext cx="46085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8. Εφαρμογή αρχών Γνωστικής Θεωρίας </a:t>
            </a:r>
            <a:r>
              <a:rPr lang="el-GR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Πολυμεσικής</a:t>
            </a:r>
            <a:r>
              <a:rPr lang="el-GR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Μάθησης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263086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281204" y="385223"/>
            <a:ext cx="7776864" cy="894493"/>
          </a:xfrm>
        </p:spPr>
        <p:txBody>
          <a:bodyPr>
            <a:noAutofit/>
          </a:bodyPr>
          <a:lstStyle/>
          <a:p>
            <a:pPr algn="ctr"/>
            <a:r>
              <a:rPr lang="el-GR" sz="3600" dirty="0"/>
              <a:t>9. Συμπεράσματα </a:t>
            </a:r>
            <a:br>
              <a:rPr lang="el-GR" sz="3600" dirty="0"/>
            </a:br>
            <a:r>
              <a:rPr lang="el-GR" sz="4000" baseline="30000" dirty="0"/>
              <a:t>     3ου  Ερευνητικού Ερωτήματος (5/5)</a:t>
            </a:r>
            <a:endParaRPr lang="el-GR" sz="40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76B354-24F7-8728-CC56-4EA347F24119}"/>
              </a:ext>
            </a:extLst>
          </p:cNvPr>
          <p:cNvSpPr txBox="1"/>
          <p:nvPr/>
        </p:nvSpPr>
        <p:spPr>
          <a:xfrm>
            <a:off x="4114800" y="29718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23F94C7-4CDD-A9FA-1E3B-3C33B28892C9}"/>
              </a:ext>
            </a:extLst>
          </p:cNvPr>
          <p:cNvSpPr txBox="1"/>
          <p:nvPr/>
        </p:nvSpPr>
        <p:spPr>
          <a:xfrm>
            <a:off x="5652120" y="1628800"/>
            <a:ext cx="31683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dirty="0"/>
          </a:p>
        </p:txBody>
      </p:sp>
      <p:graphicFrame>
        <p:nvGraphicFramePr>
          <p:cNvPr id="10" name="Πίνακας 10">
            <a:extLst>
              <a:ext uri="{FF2B5EF4-FFF2-40B4-BE49-F238E27FC236}">
                <a16:creationId xmlns:a16="http://schemas.microsoft.com/office/drawing/2014/main" id="{FFFF2886-9146-F539-ADBA-022459AD2C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6714020"/>
              </p:ext>
            </p:extLst>
          </p:nvPr>
        </p:nvGraphicFramePr>
        <p:xfrm>
          <a:off x="802508" y="1462477"/>
          <a:ext cx="8255560" cy="3933046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4275201">
                  <a:extLst>
                    <a:ext uri="{9D8B030D-6E8A-4147-A177-3AD203B41FA5}">
                      <a16:colId xmlns:a16="http://schemas.microsoft.com/office/drawing/2014/main" val="1324378562"/>
                    </a:ext>
                  </a:extLst>
                </a:gridCol>
                <a:gridCol w="3980359">
                  <a:extLst>
                    <a:ext uri="{9D8B030D-6E8A-4147-A177-3AD203B41FA5}">
                      <a16:colId xmlns:a16="http://schemas.microsoft.com/office/drawing/2014/main" val="1382496969"/>
                    </a:ext>
                  </a:extLst>
                </a:gridCol>
              </a:tblGrid>
              <a:tr h="1727076">
                <a:tc>
                  <a:txBody>
                    <a:bodyPr/>
                    <a:lstStyle/>
                    <a:p>
                      <a:endParaRPr lang="el-GR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rtl="0"/>
                      <a:r>
                        <a:rPr lang="el-GR" sz="135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-Τμηματική παρουσίαση υλικού.</a:t>
                      </a:r>
                    </a:p>
                    <a:p>
                      <a:pPr lvl="0"/>
                      <a:r>
                        <a:rPr lang="el-GR" sz="135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-Ένταξη εύστοχων δραστηριοτήτων ανατροφοδότησης και εποπτικού υλικού.</a:t>
                      </a:r>
                    </a:p>
                    <a:p>
                      <a:pPr lvl="0"/>
                      <a:r>
                        <a:rPr lang="el-GR" sz="135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-Αξιοποίηση αφηγηματικής τεχνικής που δημιουργεί την αίσθηση διαλόγου.</a:t>
                      </a:r>
                    </a:p>
                    <a:p>
                      <a:pPr lvl="0"/>
                      <a:r>
                        <a:rPr lang="el-GR" sz="135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-Χαρακτηρίζεται ενδιαφέρον, χωρίς να παρουσιάζει σημεία μονοτονίας.</a:t>
                      </a:r>
                    </a:p>
                    <a:p>
                      <a:pPr algn="ctr"/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0577382"/>
                  </a:ext>
                </a:extLst>
              </a:tr>
              <a:tr h="2195686">
                <a:tc>
                  <a:txBody>
                    <a:bodyPr/>
                    <a:lstStyle/>
                    <a:p>
                      <a:pPr algn="ctr"/>
                      <a:endParaRPr lang="el-GR" sz="16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rtl="0"/>
                      <a:r>
                        <a:rPr lang="el-GR" sz="135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-Ένταξη εισαγωγικών δραστηριοτήτων, αντί εισαγωγικών βίντεο.</a:t>
                      </a:r>
                    </a:p>
                    <a:p>
                      <a:pPr lvl="0"/>
                      <a:r>
                        <a:rPr lang="el-GR" sz="135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-Ένταξη δραστηριοτήτων ανοικτού τύπου.</a:t>
                      </a:r>
                    </a:p>
                    <a:p>
                      <a:pPr lvl="0"/>
                      <a:r>
                        <a:rPr lang="el-GR" sz="135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-Δημιουργία </a:t>
                      </a:r>
                      <a:r>
                        <a:rPr lang="el-GR" sz="135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υπεσυνδέσμων</a:t>
                      </a:r>
                      <a:r>
                        <a:rPr lang="el-GR" sz="135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στις βιβλιογραφικές αναφορές.</a:t>
                      </a:r>
                    </a:p>
                    <a:p>
                      <a:pPr lvl="0"/>
                      <a:r>
                        <a:rPr lang="el-GR" sz="135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-Επιλογή μεγαλύτερης ποικιλίας χρωμάτων στις διαφάνειες των παρουσιάσεων.</a:t>
                      </a:r>
                    </a:p>
                    <a:p>
                      <a:pPr lvl="0" rtl="0"/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6009756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5E4BD9DF-4502-B5CA-ABFC-FB7CE99ADDC5}"/>
              </a:ext>
            </a:extLst>
          </p:cNvPr>
          <p:cNvSpPr txBox="1"/>
          <p:nvPr/>
        </p:nvSpPr>
        <p:spPr>
          <a:xfrm>
            <a:off x="2057336" y="2063857"/>
            <a:ext cx="208823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b="1" dirty="0">
                <a:ea typeface="Calibri" panose="020F0502020204030204" pitchFamily="34" charset="0"/>
                <a:cs typeface="Arial" panose="020B0604020202020204" pitchFamily="34" charset="0"/>
              </a:rPr>
              <a:t>9. </a:t>
            </a:r>
            <a:r>
              <a:rPr lang="el-GR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Δυνατά σημεία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l-GR" sz="16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B816AFF-33F0-1D0C-C6E2-852DA4B57356}"/>
              </a:ext>
            </a:extLst>
          </p:cNvPr>
          <p:cNvSpPr txBox="1"/>
          <p:nvPr/>
        </p:nvSpPr>
        <p:spPr>
          <a:xfrm>
            <a:off x="1578078" y="3909483"/>
            <a:ext cx="2797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b="1" dirty="0">
                <a:cs typeface="Arial" panose="020B0604020202020204" pitchFamily="34" charset="0"/>
              </a:rPr>
              <a:t>10. Προτάσεις βελτίωσης </a:t>
            </a:r>
            <a:endParaRPr lang="el-GR" sz="1600" b="1" dirty="0"/>
          </a:p>
        </p:txBody>
      </p:sp>
    </p:spTree>
    <p:extLst>
      <p:ext uri="{BB962C8B-B14F-4D97-AF65-F5344CB8AC3E}">
        <p14:creationId xmlns:p14="http://schemas.microsoft.com/office/powerpoint/2010/main" val="26138246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224136" y="404664"/>
            <a:ext cx="9252520" cy="648072"/>
          </a:xfrm>
        </p:spPr>
        <p:txBody>
          <a:bodyPr>
            <a:noAutofit/>
          </a:bodyPr>
          <a:lstStyle/>
          <a:p>
            <a:r>
              <a:rPr lang="el-GR" sz="3600" dirty="0"/>
              <a:t>10. Περιορισμοί έρευνας- Προτάσεις για μελλοντική έρευνα</a:t>
            </a:r>
            <a:endParaRPr lang="el-GR" sz="40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31A267-CCAB-A273-5CEE-E3118D986FFD}"/>
              </a:ext>
            </a:extLst>
          </p:cNvPr>
          <p:cNvSpPr txBox="1"/>
          <p:nvPr/>
        </p:nvSpPr>
        <p:spPr>
          <a:xfrm>
            <a:off x="467544" y="1700808"/>
            <a:ext cx="892899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u="sng" dirty="0"/>
              <a:t>Περιορισμοί έρευνας: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l-GR" dirty="0"/>
              <a:t> Το δείγμα της έρευνας είναι ευκαιριακό και μικρό σε αριθμό.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l-GR" dirty="0"/>
              <a:t> Το εκπαιδευτικό υλικό δε χρησιμοποιήθηκε, ως συμπληρωματικό υλικό, μιας ολοκληρωμένης εκπαιδευτικής παρέμβασης.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el-GR" dirty="0"/>
          </a:p>
          <a:p>
            <a:r>
              <a:rPr lang="el-GR" u="sng" dirty="0"/>
              <a:t>Προτάσεις για μελλοντική έρευνα: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l-GR" dirty="0"/>
              <a:t>Αξιοποίηση εκπαιδευτικού υλικού στο πλαίσιο παρέμβασης, προκειμένου να αποτιμηθούν τα αποτελέσματά του από μαθητές.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l-GR" dirty="0"/>
              <a:t>Ένταξη εισαγωγικών δραστηριοτήτων, καθώς και δραστηριοτήτων ανοιχτού τύπου.</a:t>
            </a:r>
          </a:p>
        </p:txBody>
      </p:sp>
    </p:spTree>
    <p:extLst>
      <p:ext uri="{BB962C8B-B14F-4D97-AF65-F5344CB8AC3E}">
        <p14:creationId xmlns:p14="http://schemas.microsoft.com/office/powerpoint/2010/main" val="5789227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1. Σκοπός </a:t>
            </a:r>
            <a:endParaRPr lang="el-GR" sz="36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17394C5-D597-BEB3-5F23-7BC84ED58A68}"/>
              </a:ext>
            </a:extLst>
          </p:cNvPr>
          <p:cNvSpPr txBox="1"/>
          <p:nvPr/>
        </p:nvSpPr>
        <p:spPr>
          <a:xfrm>
            <a:off x="971600" y="1844824"/>
            <a:ext cx="748883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u="sng" dirty="0"/>
              <a:t>Σκοπό </a:t>
            </a:r>
            <a:r>
              <a:rPr lang="el-GR" dirty="0"/>
              <a:t>της παρούσας εργασίας αποτέλεσε ο σχεδιασμός, η υλοποίηση και η αποτίμηση εκπαιδευτικού υλικού:</a:t>
            </a:r>
          </a:p>
          <a:p>
            <a:endParaRPr lang="el-GR" dirty="0"/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el-GR" dirty="0"/>
              <a:t>Σύμφωνα με τις βασικές αρχές και τη μεθοδολογία της Εξ Αποστάσεως Εκπαίδευσης (</a:t>
            </a:r>
            <a:r>
              <a:rPr lang="el-GR" dirty="0" err="1"/>
              <a:t>ΕξΑΕ</a:t>
            </a:r>
            <a:r>
              <a:rPr lang="el-GR" dirty="0"/>
              <a:t>).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el-GR" dirty="0"/>
              <a:t>Ικανού να χρησιμοποιηθεί συμπληρωματικά κατά τη διδασκαλία της ενότητας «Τα πολιτεύματα και ο πολιτισμός στα αρχαϊκά Χρόνια», στην Ιστορία της Δ’ δημοτικού. </a:t>
            </a:r>
          </a:p>
          <a:p>
            <a:r>
              <a:rPr lang="el-GR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6726484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 - Ορθογώνιο"/>
          <p:cNvSpPr/>
          <p:nvPr/>
        </p:nvSpPr>
        <p:spPr>
          <a:xfrm>
            <a:off x="1477641" y="2852936"/>
            <a:ext cx="76328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/>
              <a:t>Σας ευχαριστώ για την προσοχή σας!!</a:t>
            </a:r>
          </a:p>
        </p:txBody>
      </p:sp>
    </p:spTree>
    <p:extLst>
      <p:ext uri="{BB962C8B-B14F-4D97-AF65-F5344CB8AC3E}">
        <p14:creationId xmlns:p14="http://schemas.microsoft.com/office/powerpoint/2010/main" val="1026120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576064"/>
          </a:xfrm>
        </p:spPr>
        <p:txBody>
          <a:bodyPr>
            <a:noAutofit/>
          </a:bodyPr>
          <a:lstStyle/>
          <a:p>
            <a:r>
              <a:rPr lang="el-GR" sz="3600" dirty="0"/>
              <a:t>2. Συνεισφορά της διπλωματικής </a:t>
            </a:r>
            <a:endParaRPr lang="el-GR" sz="36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547E9F-755F-293A-B33E-67264D88DB63}"/>
              </a:ext>
            </a:extLst>
          </p:cNvPr>
          <p:cNvSpPr txBox="1"/>
          <p:nvPr/>
        </p:nvSpPr>
        <p:spPr>
          <a:xfrm>
            <a:off x="1043608" y="1412776"/>
            <a:ext cx="741682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u="sng" dirty="0"/>
              <a:t>Σημασία και αναγκαιότητα διερεύνησης του θέματος: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el-GR" sz="2000" dirty="0"/>
              <a:t>Προκλήσεις ψηφιακής εποχής στο ελληνικό εκπαιδευτικό σύστημα. 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el-GR" sz="2000" dirty="0"/>
              <a:t>Ένταξη Τ.Π.Ε. με απώτερο στόχο τη μετουσίωση της βαρετής φύσης του μαθήματος της ιστορίας σε μάθημα που θα συμβαδίζει με τα ενδιαφέροντα των μαθητών, θα είναι δημιουργικό και αλληλεπιδραστικό. 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endParaRPr lang="el-GR" sz="2000" dirty="0"/>
          </a:p>
          <a:p>
            <a:pPr algn="just"/>
            <a:r>
              <a:rPr lang="el-GR" sz="2000" u="sng" dirty="0"/>
              <a:t>Συνεισφορά: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el-GR" sz="2000" dirty="0"/>
              <a:t>Το εκπαιδευτικό υλικό δύναται να χρησιμοποιηθεί συμπληρωματικά κατά τη διδασκαλία της ενότητας  «Τα πολιτεύματα και ο πολιτισμός στα αρχαϊκά Χρόνια», στην Ιστορία της Δ’ δημοτικού. </a:t>
            </a:r>
          </a:p>
          <a:p>
            <a:pPr algn="just"/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7909929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3. Ερευνητικά Ερωτήματα (1/2)</a:t>
            </a:r>
            <a:endParaRPr lang="el-GR" sz="4000" b="1" dirty="0"/>
          </a:p>
        </p:txBody>
      </p:sp>
      <p:sp>
        <p:nvSpPr>
          <p:cNvPr id="6" name="Ορθογώνιο: Στρογγύλεμα γωνιών 5">
            <a:extLst>
              <a:ext uri="{FF2B5EF4-FFF2-40B4-BE49-F238E27FC236}">
                <a16:creationId xmlns:a16="http://schemas.microsoft.com/office/drawing/2014/main" id="{A5D8F73E-2179-926C-B739-433F04F602FF}"/>
              </a:ext>
            </a:extLst>
          </p:cNvPr>
          <p:cNvSpPr/>
          <p:nvPr/>
        </p:nvSpPr>
        <p:spPr>
          <a:xfrm>
            <a:off x="1853698" y="1844825"/>
            <a:ext cx="6855302" cy="14401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Σύμφωνα με τις απόψεις των ειδικών της </a:t>
            </a:r>
            <a:r>
              <a:rPr lang="el-GR" dirty="0" err="1"/>
              <a:t>ΕξΑΕ</a:t>
            </a:r>
            <a:r>
              <a:rPr lang="el-GR" dirty="0"/>
              <a:t> το εν λόγω εκπαιδευτικό υλικό ακολουθεί τις βασικές αρχές και τη μεθοδολογία της </a:t>
            </a:r>
            <a:r>
              <a:rPr lang="el-GR" dirty="0" err="1"/>
              <a:t>ΕξΑΕ</a:t>
            </a:r>
            <a:r>
              <a:rPr lang="el-GR" dirty="0"/>
              <a:t>;</a:t>
            </a:r>
          </a:p>
        </p:txBody>
      </p:sp>
      <p:sp>
        <p:nvSpPr>
          <p:cNvPr id="5" name="Οβάλ 4">
            <a:extLst>
              <a:ext uri="{FF2B5EF4-FFF2-40B4-BE49-F238E27FC236}">
                <a16:creationId xmlns:a16="http://schemas.microsoft.com/office/drawing/2014/main" id="{071AA720-0964-4BBF-0573-20D94EA5EBA3}"/>
              </a:ext>
            </a:extLst>
          </p:cNvPr>
          <p:cNvSpPr/>
          <p:nvPr/>
        </p:nvSpPr>
        <p:spPr>
          <a:xfrm>
            <a:off x="1254050" y="2384884"/>
            <a:ext cx="1008112" cy="792088"/>
          </a:xfrm>
          <a:prstGeom prst="ellipse">
            <a:avLst/>
          </a:prstGeom>
          <a:solidFill>
            <a:srgbClr val="931B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1.</a:t>
            </a:r>
            <a:endParaRPr lang="el-GR" dirty="0"/>
          </a:p>
        </p:txBody>
      </p:sp>
      <p:sp>
        <p:nvSpPr>
          <p:cNvPr id="8" name="Ορθογώνιο: Στρογγύλεμα γωνιών 7">
            <a:extLst>
              <a:ext uri="{FF2B5EF4-FFF2-40B4-BE49-F238E27FC236}">
                <a16:creationId xmlns:a16="http://schemas.microsoft.com/office/drawing/2014/main" id="{7051C7D0-945A-1BDC-3631-7ECE392E25AD}"/>
              </a:ext>
            </a:extLst>
          </p:cNvPr>
          <p:cNvSpPr/>
          <p:nvPr/>
        </p:nvSpPr>
        <p:spPr>
          <a:xfrm>
            <a:off x="1853698" y="3933058"/>
            <a:ext cx="6855302" cy="14401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Σύμφωνα με τις απόψεις των ειδικών της </a:t>
            </a:r>
            <a:r>
              <a:rPr lang="el-GR" dirty="0" err="1"/>
              <a:t>ΕξΑΕ</a:t>
            </a:r>
            <a:r>
              <a:rPr lang="el-GR" dirty="0"/>
              <a:t> το εν λόγω εκπαιδευτικό υλικό είναι σχεδιασμένο σύμφωνα με τις αρχές </a:t>
            </a:r>
            <a:r>
              <a:rPr lang="el-GR" dirty="0" err="1"/>
              <a:t>πολυμεσικής</a:t>
            </a:r>
            <a:r>
              <a:rPr lang="el-GR" dirty="0"/>
              <a:t> μάθησης;</a:t>
            </a:r>
          </a:p>
        </p:txBody>
      </p:sp>
      <p:sp>
        <p:nvSpPr>
          <p:cNvPr id="7" name="Οβάλ 6">
            <a:extLst>
              <a:ext uri="{FF2B5EF4-FFF2-40B4-BE49-F238E27FC236}">
                <a16:creationId xmlns:a16="http://schemas.microsoft.com/office/drawing/2014/main" id="{A13648C5-6A8E-5135-71B5-1A6852EF6D3B}"/>
              </a:ext>
            </a:extLst>
          </p:cNvPr>
          <p:cNvSpPr/>
          <p:nvPr/>
        </p:nvSpPr>
        <p:spPr>
          <a:xfrm>
            <a:off x="1254050" y="4365104"/>
            <a:ext cx="1008112" cy="792088"/>
          </a:xfrm>
          <a:prstGeom prst="ellipse">
            <a:avLst/>
          </a:prstGeom>
          <a:solidFill>
            <a:srgbClr val="931B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2</a:t>
            </a:r>
            <a:r>
              <a:rPr lang="en-US" dirty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389201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3. Ερευνητικά Ερωτήματα (2/2)</a:t>
            </a:r>
            <a:endParaRPr lang="el-GR" sz="4000" b="1" dirty="0"/>
          </a:p>
        </p:txBody>
      </p:sp>
      <p:sp>
        <p:nvSpPr>
          <p:cNvPr id="6" name="Ορθογώνιο: Στρογγύλεμα γωνιών 5">
            <a:extLst>
              <a:ext uri="{FF2B5EF4-FFF2-40B4-BE49-F238E27FC236}">
                <a16:creationId xmlns:a16="http://schemas.microsoft.com/office/drawing/2014/main" id="{A5D8F73E-2179-926C-B739-433F04F602FF}"/>
              </a:ext>
            </a:extLst>
          </p:cNvPr>
          <p:cNvSpPr/>
          <p:nvPr/>
        </p:nvSpPr>
        <p:spPr>
          <a:xfrm>
            <a:off x="1763688" y="2708920"/>
            <a:ext cx="6855302" cy="14401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Που εστιάζουν την προσοχή τους οι ειδικοί της </a:t>
            </a:r>
            <a:r>
              <a:rPr lang="el-GR" dirty="0" err="1"/>
              <a:t>ΕξΑΕ</a:t>
            </a:r>
            <a:r>
              <a:rPr lang="el-GR" dirty="0"/>
              <a:t>, όσον αφορά τα δυνατά σημεία του εκπαιδευτικού υλικού και εκείνα που χρήζουν βελτίωσης;</a:t>
            </a:r>
          </a:p>
        </p:txBody>
      </p:sp>
      <p:sp>
        <p:nvSpPr>
          <p:cNvPr id="5" name="Οβάλ 4">
            <a:extLst>
              <a:ext uri="{FF2B5EF4-FFF2-40B4-BE49-F238E27FC236}">
                <a16:creationId xmlns:a16="http://schemas.microsoft.com/office/drawing/2014/main" id="{071AA720-0964-4BBF-0573-20D94EA5EBA3}"/>
              </a:ext>
            </a:extLst>
          </p:cNvPr>
          <p:cNvSpPr/>
          <p:nvPr/>
        </p:nvSpPr>
        <p:spPr>
          <a:xfrm>
            <a:off x="1259632" y="3032956"/>
            <a:ext cx="1008112" cy="792088"/>
          </a:xfrm>
          <a:prstGeom prst="ellipse">
            <a:avLst/>
          </a:prstGeom>
          <a:solidFill>
            <a:srgbClr val="931B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3</a:t>
            </a:r>
            <a:r>
              <a:rPr lang="en-US" dirty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98220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4. Δομή της εργασίας (1/2) </a:t>
            </a:r>
            <a:endParaRPr lang="el-GR" sz="36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27584" y="1330201"/>
            <a:ext cx="831641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dirty="0"/>
              <a:t>Η εργασία δομήθηκε ως εξής:</a:t>
            </a:r>
          </a:p>
          <a:p>
            <a:endParaRPr lang="el-GR" sz="2000" dirty="0"/>
          </a:p>
          <a:p>
            <a:r>
              <a:rPr lang="el-GR" sz="2000" u="sng" dirty="0"/>
              <a:t>Μέρος Α’: Θεωρητικό Πλαίσιο</a:t>
            </a:r>
          </a:p>
          <a:p>
            <a:endParaRPr lang="el-GR" sz="2000" u="sng" dirty="0"/>
          </a:p>
          <a:p>
            <a:endParaRPr lang="el-GR" sz="2000" dirty="0"/>
          </a:p>
          <a:p>
            <a:endParaRPr lang="el-GR" sz="2000" u="sng" dirty="0"/>
          </a:p>
          <a:p>
            <a:endParaRPr lang="el-GR" sz="2000" dirty="0"/>
          </a:p>
        </p:txBody>
      </p:sp>
      <p:grpSp>
        <p:nvGrpSpPr>
          <p:cNvPr id="5" name="Ομάδα 4">
            <a:extLst>
              <a:ext uri="{FF2B5EF4-FFF2-40B4-BE49-F238E27FC236}">
                <a16:creationId xmlns:a16="http://schemas.microsoft.com/office/drawing/2014/main" id="{4753401A-36B0-0165-6589-1CB7471F03E8}"/>
              </a:ext>
            </a:extLst>
          </p:cNvPr>
          <p:cNvGrpSpPr/>
          <p:nvPr/>
        </p:nvGrpSpPr>
        <p:grpSpPr>
          <a:xfrm>
            <a:off x="1180808" y="2426850"/>
            <a:ext cx="6576391" cy="840215"/>
            <a:chOff x="1524000" y="1399669"/>
            <a:chExt cx="6576391" cy="840215"/>
          </a:xfrm>
        </p:grpSpPr>
        <p:sp>
          <p:nvSpPr>
            <p:cNvPr id="6" name="Ελεύθερη σχεδίαση: Σχήμα 5">
              <a:extLst>
                <a:ext uri="{FF2B5EF4-FFF2-40B4-BE49-F238E27FC236}">
                  <a16:creationId xmlns:a16="http://schemas.microsoft.com/office/drawing/2014/main" id="{13557CDB-07D9-F1B6-0B3F-D9A93EB7CEB6}"/>
                </a:ext>
              </a:extLst>
            </p:cNvPr>
            <p:cNvSpPr/>
            <p:nvPr/>
          </p:nvSpPr>
          <p:spPr>
            <a:xfrm>
              <a:off x="1524000" y="1399669"/>
              <a:ext cx="588151" cy="840215"/>
            </a:xfrm>
            <a:custGeom>
              <a:avLst/>
              <a:gdLst>
                <a:gd name="connsiteX0" fmla="*/ 0 w 840215"/>
                <a:gd name="connsiteY0" fmla="*/ 0 h 588151"/>
                <a:gd name="connsiteX1" fmla="*/ 546140 w 840215"/>
                <a:gd name="connsiteY1" fmla="*/ 0 h 588151"/>
                <a:gd name="connsiteX2" fmla="*/ 840215 w 840215"/>
                <a:gd name="connsiteY2" fmla="*/ 294076 h 588151"/>
                <a:gd name="connsiteX3" fmla="*/ 546140 w 840215"/>
                <a:gd name="connsiteY3" fmla="*/ 588151 h 588151"/>
                <a:gd name="connsiteX4" fmla="*/ 0 w 840215"/>
                <a:gd name="connsiteY4" fmla="*/ 588151 h 588151"/>
                <a:gd name="connsiteX5" fmla="*/ 294076 w 840215"/>
                <a:gd name="connsiteY5" fmla="*/ 294076 h 588151"/>
                <a:gd name="connsiteX6" fmla="*/ 0 w 840215"/>
                <a:gd name="connsiteY6" fmla="*/ 0 h 588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0215" h="588151">
                  <a:moveTo>
                    <a:pt x="840215" y="0"/>
                  </a:moveTo>
                  <a:lnTo>
                    <a:pt x="840215" y="382298"/>
                  </a:lnTo>
                  <a:lnTo>
                    <a:pt x="420107" y="588151"/>
                  </a:lnTo>
                  <a:lnTo>
                    <a:pt x="0" y="382298"/>
                  </a:lnTo>
                  <a:lnTo>
                    <a:pt x="0" y="0"/>
                  </a:lnTo>
                  <a:lnTo>
                    <a:pt x="420107" y="205853"/>
                  </a:lnTo>
                  <a:lnTo>
                    <a:pt x="840215" y="0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161" tIns="304236" rIns="10159" bIns="304235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1600" kern="1200" dirty="0"/>
                <a:t>1.</a:t>
              </a:r>
            </a:p>
          </p:txBody>
        </p:sp>
        <p:sp>
          <p:nvSpPr>
            <p:cNvPr id="7" name="Ελεύθερη σχεδίαση: Σχήμα 6">
              <a:extLst>
                <a:ext uri="{FF2B5EF4-FFF2-40B4-BE49-F238E27FC236}">
                  <a16:creationId xmlns:a16="http://schemas.microsoft.com/office/drawing/2014/main" id="{838155E1-E7BB-4B70-BDCE-75B18C37EBEC}"/>
                </a:ext>
              </a:extLst>
            </p:cNvPr>
            <p:cNvSpPr/>
            <p:nvPr/>
          </p:nvSpPr>
          <p:spPr>
            <a:xfrm>
              <a:off x="2112151" y="1399669"/>
              <a:ext cx="5988240" cy="546140"/>
            </a:xfrm>
            <a:custGeom>
              <a:avLst/>
              <a:gdLst>
                <a:gd name="connsiteX0" fmla="*/ 91025 w 546140"/>
                <a:gd name="connsiteY0" fmla="*/ 0 h 5988240"/>
                <a:gd name="connsiteX1" fmla="*/ 455115 w 546140"/>
                <a:gd name="connsiteY1" fmla="*/ 0 h 5988240"/>
                <a:gd name="connsiteX2" fmla="*/ 546140 w 546140"/>
                <a:gd name="connsiteY2" fmla="*/ 91025 h 5988240"/>
                <a:gd name="connsiteX3" fmla="*/ 546140 w 546140"/>
                <a:gd name="connsiteY3" fmla="*/ 5988240 h 5988240"/>
                <a:gd name="connsiteX4" fmla="*/ 546140 w 546140"/>
                <a:gd name="connsiteY4" fmla="*/ 5988240 h 5988240"/>
                <a:gd name="connsiteX5" fmla="*/ 0 w 546140"/>
                <a:gd name="connsiteY5" fmla="*/ 5988240 h 5988240"/>
                <a:gd name="connsiteX6" fmla="*/ 0 w 546140"/>
                <a:gd name="connsiteY6" fmla="*/ 5988240 h 5988240"/>
                <a:gd name="connsiteX7" fmla="*/ 0 w 546140"/>
                <a:gd name="connsiteY7" fmla="*/ 91025 h 5988240"/>
                <a:gd name="connsiteX8" fmla="*/ 91025 w 546140"/>
                <a:gd name="connsiteY8" fmla="*/ 0 h 598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6140" h="5988240">
                  <a:moveTo>
                    <a:pt x="546140" y="998062"/>
                  </a:moveTo>
                  <a:lnTo>
                    <a:pt x="546140" y="4990178"/>
                  </a:lnTo>
                  <a:cubicBezTo>
                    <a:pt x="546140" y="5541393"/>
                    <a:pt x="542423" y="5988235"/>
                    <a:pt x="537838" y="5988235"/>
                  </a:cubicBezTo>
                  <a:lnTo>
                    <a:pt x="0" y="5988235"/>
                  </a:lnTo>
                  <a:lnTo>
                    <a:pt x="0" y="5988235"/>
                  </a:lnTo>
                  <a:lnTo>
                    <a:pt x="0" y="5"/>
                  </a:lnTo>
                  <a:lnTo>
                    <a:pt x="0" y="5"/>
                  </a:lnTo>
                  <a:lnTo>
                    <a:pt x="537838" y="5"/>
                  </a:lnTo>
                  <a:cubicBezTo>
                    <a:pt x="542423" y="5"/>
                    <a:pt x="546140" y="446847"/>
                    <a:pt x="546140" y="998062"/>
                  </a:cubicBezTo>
                  <a:close/>
                </a:path>
              </a:pathLst>
            </a:custGeom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6464" tIns="40630" rIns="40630" bIns="40630" numCol="1" spcCol="1270" anchor="ctr" anchorCtr="0">
              <a:noAutofit/>
            </a:bodyPr>
            <a:lstStyle/>
            <a:p>
              <a:pPr marL="0" lvl="1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l-GR" sz="2200" dirty="0"/>
                <a:t>Εισαγωγή</a:t>
              </a:r>
              <a:endParaRPr lang="el-GR" sz="2200" kern="1200" dirty="0"/>
            </a:p>
          </p:txBody>
        </p:sp>
      </p:grpSp>
      <p:grpSp>
        <p:nvGrpSpPr>
          <p:cNvPr id="8" name="Ομάδα 7">
            <a:extLst>
              <a:ext uri="{FF2B5EF4-FFF2-40B4-BE49-F238E27FC236}">
                <a16:creationId xmlns:a16="http://schemas.microsoft.com/office/drawing/2014/main" id="{9E8FE799-9A56-C791-9A3A-F4BDE429C1E3}"/>
              </a:ext>
            </a:extLst>
          </p:cNvPr>
          <p:cNvGrpSpPr/>
          <p:nvPr/>
        </p:nvGrpSpPr>
        <p:grpSpPr>
          <a:xfrm>
            <a:off x="1180808" y="3234002"/>
            <a:ext cx="6576391" cy="840215"/>
            <a:chOff x="1524000" y="1399669"/>
            <a:chExt cx="6576391" cy="840215"/>
          </a:xfrm>
        </p:grpSpPr>
        <p:sp>
          <p:nvSpPr>
            <p:cNvPr id="9" name="Ελεύθερη σχεδίαση: Σχήμα 8">
              <a:extLst>
                <a:ext uri="{FF2B5EF4-FFF2-40B4-BE49-F238E27FC236}">
                  <a16:creationId xmlns:a16="http://schemas.microsoft.com/office/drawing/2014/main" id="{A9BF0CF7-E1A7-1EEA-8F57-C9DEE23FCF24}"/>
                </a:ext>
              </a:extLst>
            </p:cNvPr>
            <p:cNvSpPr/>
            <p:nvPr/>
          </p:nvSpPr>
          <p:spPr>
            <a:xfrm>
              <a:off x="1524000" y="1399669"/>
              <a:ext cx="588151" cy="840215"/>
            </a:xfrm>
            <a:custGeom>
              <a:avLst/>
              <a:gdLst>
                <a:gd name="connsiteX0" fmla="*/ 0 w 840215"/>
                <a:gd name="connsiteY0" fmla="*/ 0 h 588151"/>
                <a:gd name="connsiteX1" fmla="*/ 546140 w 840215"/>
                <a:gd name="connsiteY1" fmla="*/ 0 h 588151"/>
                <a:gd name="connsiteX2" fmla="*/ 840215 w 840215"/>
                <a:gd name="connsiteY2" fmla="*/ 294076 h 588151"/>
                <a:gd name="connsiteX3" fmla="*/ 546140 w 840215"/>
                <a:gd name="connsiteY3" fmla="*/ 588151 h 588151"/>
                <a:gd name="connsiteX4" fmla="*/ 0 w 840215"/>
                <a:gd name="connsiteY4" fmla="*/ 588151 h 588151"/>
                <a:gd name="connsiteX5" fmla="*/ 294076 w 840215"/>
                <a:gd name="connsiteY5" fmla="*/ 294076 h 588151"/>
                <a:gd name="connsiteX6" fmla="*/ 0 w 840215"/>
                <a:gd name="connsiteY6" fmla="*/ 0 h 588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0215" h="588151">
                  <a:moveTo>
                    <a:pt x="840215" y="0"/>
                  </a:moveTo>
                  <a:lnTo>
                    <a:pt x="840215" y="382298"/>
                  </a:lnTo>
                  <a:lnTo>
                    <a:pt x="420107" y="588151"/>
                  </a:lnTo>
                  <a:lnTo>
                    <a:pt x="0" y="382298"/>
                  </a:lnTo>
                  <a:lnTo>
                    <a:pt x="0" y="0"/>
                  </a:lnTo>
                  <a:lnTo>
                    <a:pt x="420107" y="205853"/>
                  </a:lnTo>
                  <a:lnTo>
                    <a:pt x="840215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161" tIns="304236" rIns="10159" bIns="304235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1600" dirty="0"/>
                <a:t>2</a:t>
              </a:r>
              <a:r>
                <a:rPr lang="el-GR" sz="1600" kern="1200" dirty="0"/>
                <a:t>.</a:t>
              </a:r>
            </a:p>
          </p:txBody>
        </p:sp>
        <p:sp>
          <p:nvSpPr>
            <p:cNvPr id="10" name="Ελεύθερη σχεδίαση: Σχήμα 9">
              <a:extLst>
                <a:ext uri="{FF2B5EF4-FFF2-40B4-BE49-F238E27FC236}">
                  <a16:creationId xmlns:a16="http://schemas.microsoft.com/office/drawing/2014/main" id="{574279FE-EEEF-8BCD-1504-704C18254EA9}"/>
                </a:ext>
              </a:extLst>
            </p:cNvPr>
            <p:cNvSpPr/>
            <p:nvPr/>
          </p:nvSpPr>
          <p:spPr>
            <a:xfrm>
              <a:off x="2112151" y="1399669"/>
              <a:ext cx="5988240" cy="603980"/>
            </a:xfrm>
            <a:custGeom>
              <a:avLst/>
              <a:gdLst>
                <a:gd name="connsiteX0" fmla="*/ 91025 w 546140"/>
                <a:gd name="connsiteY0" fmla="*/ 0 h 5988240"/>
                <a:gd name="connsiteX1" fmla="*/ 455115 w 546140"/>
                <a:gd name="connsiteY1" fmla="*/ 0 h 5988240"/>
                <a:gd name="connsiteX2" fmla="*/ 546140 w 546140"/>
                <a:gd name="connsiteY2" fmla="*/ 91025 h 5988240"/>
                <a:gd name="connsiteX3" fmla="*/ 546140 w 546140"/>
                <a:gd name="connsiteY3" fmla="*/ 5988240 h 5988240"/>
                <a:gd name="connsiteX4" fmla="*/ 546140 w 546140"/>
                <a:gd name="connsiteY4" fmla="*/ 5988240 h 5988240"/>
                <a:gd name="connsiteX5" fmla="*/ 0 w 546140"/>
                <a:gd name="connsiteY5" fmla="*/ 5988240 h 5988240"/>
                <a:gd name="connsiteX6" fmla="*/ 0 w 546140"/>
                <a:gd name="connsiteY6" fmla="*/ 5988240 h 5988240"/>
                <a:gd name="connsiteX7" fmla="*/ 0 w 546140"/>
                <a:gd name="connsiteY7" fmla="*/ 91025 h 5988240"/>
                <a:gd name="connsiteX8" fmla="*/ 91025 w 546140"/>
                <a:gd name="connsiteY8" fmla="*/ 0 h 598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6140" h="5988240">
                  <a:moveTo>
                    <a:pt x="546140" y="998062"/>
                  </a:moveTo>
                  <a:lnTo>
                    <a:pt x="546140" y="4990178"/>
                  </a:lnTo>
                  <a:cubicBezTo>
                    <a:pt x="546140" y="5541393"/>
                    <a:pt x="542423" y="5988235"/>
                    <a:pt x="537838" y="5988235"/>
                  </a:cubicBezTo>
                  <a:lnTo>
                    <a:pt x="0" y="5988235"/>
                  </a:lnTo>
                  <a:lnTo>
                    <a:pt x="0" y="5988235"/>
                  </a:lnTo>
                  <a:lnTo>
                    <a:pt x="0" y="5"/>
                  </a:lnTo>
                  <a:lnTo>
                    <a:pt x="0" y="5"/>
                  </a:lnTo>
                  <a:lnTo>
                    <a:pt x="537838" y="5"/>
                  </a:lnTo>
                  <a:cubicBezTo>
                    <a:pt x="542423" y="5"/>
                    <a:pt x="546140" y="446847"/>
                    <a:pt x="546140" y="998062"/>
                  </a:cubicBezTo>
                  <a:close/>
                </a:path>
              </a:pathLst>
            </a:custGeom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6464" tIns="40630" rIns="40630" bIns="40630" numCol="1" spcCol="1270" anchor="ctr" anchorCtr="0">
              <a:noAutofit/>
            </a:bodyPr>
            <a:lstStyle/>
            <a:p>
              <a:pPr marL="0" lvl="1" defTabSz="977900">
                <a:lnSpc>
                  <a:spcPct val="90000"/>
                </a:lnSpc>
                <a:spcAft>
                  <a:spcPct val="15000"/>
                </a:spcAft>
              </a:pPr>
              <a:r>
                <a:rPr lang="el-GR" sz="2200" kern="1200" dirty="0"/>
                <a:t>Εξ Αποστάσεως Εκπαίδευση</a:t>
              </a:r>
            </a:p>
          </p:txBody>
        </p:sp>
      </p:grpSp>
      <p:grpSp>
        <p:nvGrpSpPr>
          <p:cNvPr id="11" name="Ομάδα 10">
            <a:extLst>
              <a:ext uri="{FF2B5EF4-FFF2-40B4-BE49-F238E27FC236}">
                <a16:creationId xmlns:a16="http://schemas.microsoft.com/office/drawing/2014/main" id="{E986C127-13A3-7627-5875-A7D0B88012C0}"/>
              </a:ext>
            </a:extLst>
          </p:cNvPr>
          <p:cNvGrpSpPr/>
          <p:nvPr/>
        </p:nvGrpSpPr>
        <p:grpSpPr>
          <a:xfrm>
            <a:off x="1180808" y="4036951"/>
            <a:ext cx="6576391" cy="840215"/>
            <a:chOff x="1524000" y="1399669"/>
            <a:chExt cx="6576391" cy="840215"/>
          </a:xfrm>
        </p:grpSpPr>
        <p:sp>
          <p:nvSpPr>
            <p:cNvPr id="12" name="Ελεύθερη σχεδίαση: Σχήμα 11">
              <a:extLst>
                <a:ext uri="{FF2B5EF4-FFF2-40B4-BE49-F238E27FC236}">
                  <a16:creationId xmlns:a16="http://schemas.microsoft.com/office/drawing/2014/main" id="{363CAB5C-3A64-616D-1778-FBDAFA463AF3}"/>
                </a:ext>
              </a:extLst>
            </p:cNvPr>
            <p:cNvSpPr/>
            <p:nvPr/>
          </p:nvSpPr>
          <p:spPr>
            <a:xfrm>
              <a:off x="1524000" y="1399669"/>
              <a:ext cx="588151" cy="840215"/>
            </a:xfrm>
            <a:custGeom>
              <a:avLst/>
              <a:gdLst>
                <a:gd name="connsiteX0" fmla="*/ 0 w 840215"/>
                <a:gd name="connsiteY0" fmla="*/ 0 h 588151"/>
                <a:gd name="connsiteX1" fmla="*/ 546140 w 840215"/>
                <a:gd name="connsiteY1" fmla="*/ 0 h 588151"/>
                <a:gd name="connsiteX2" fmla="*/ 840215 w 840215"/>
                <a:gd name="connsiteY2" fmla="*/ 294076 h 588151"/>
                <a:gd name="connsiteX3" fmla="*/ 546140 w 840215"/>
                <a:gd name="connsiteY3" fmla="*/ 588151 h 588151"/>
                <a:gd name="connsiteX4" fmla="*/ 0 w 840215"/>
                <a:gd name="connsiteY4" fmla="*/ 588151 h 588151"/>
                <a:gd name="connsiteX5" fmla="*/ 294076 w 840215"/>
                <a:gd name="connsiteY5" fmla="*/ 294076 h 588151"/>
                <a:gd name="connsiteX6" fmla="*/ 0 w 840215"/>
                <a:gd name="connsiteY6" fmla="*/ 0 h 588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0215" h="588151">
                  <a:moveTo>
                    <a:pt x="840215" y="0"/>
                  </a:moveTo>
                  <a:lnTo>
                    <a:pt x="840215" y="382298"/>
                  </a:lnTo>
                  <a:lnTo>
                    <a:pt x="420107" y="588151"/>
                  </a:lnTo>
                  <a:lnTo>
                    <a:pt x="0" y="382298"/>
                  </a:lnTo>
                  <a:lnTo>
                    <a:pt x="0" y="0"/>
                  </a:lnTo>
                  <a:lnTo>
                    <a:pt x="420107" y="205853"/>
                  </a:lnTo>
                  <a:lnTo>
                    <a:pt x="840215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161" tIns="304236" rIns="10159" bIns="304235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1600" dirty="0"/>
                <a:t>3</a:t>
              </a:r>
              <a:r>
                <a:rPr lang="el-GR" sz="1600" kern="1200" dirty="0"/>
                <a:t>.</a:t>
              </a:r>
            </a:p>
          </p:txBody>
        </p:sp>
        <p:sp>
          <p:nvSpPr>
            <p:cNvPr id="13" name="Ελεύθερη σχεδίαση: Σχήμα 12">
              <a:extLst>
                <a:ext uri="{FF2B5EF4-FFF2-40B4-BE49-F238E27FC236}">
                  <a16:creationId xmlns:a16="http://schemas.microsoft.com/office/drawing/2014/main" id="{3720CC9B-6478-3ED6-14A5-E3FA0E5CC173}"/>
                </a:ext>
              </a:extLst>
            </p:cNvPr>
            <p:cNvSpPr/>
            <p:nvPr/>
          </p:nvSpPr>
          <p:spPr>
            <a:xfrm>
              <a:off x="2112151" y="1399669"/>
              <a:ext cx="5988240" cy="546140"/>
            </a:xfrm>
            <a:custGeom>
              <a:avLst/>
              <a:gdLst>
                <a:gd name="connsiteX0" fmla="*/ 91025 w 546140"/>
                <a:gd name="connsiteY0" fmla="*/ 0 h 5988240"/>
                <a:gd name="connsiteX1" fmla="*/ 455115 w 546140"/>
                <a:gd name="connsiteY1" fmla="*/ 0 h 5988240"/>
                <a:gd name="connsiteX2" fmla="*/ 546140 w 546140"/>
                <a:gd name="connsiteY2" fmla="*/ 91025 h 5988240"/>
                <a:gd name="connsiteX3" fmla="*/ 546140 w 546140"/>
                <a:gd name="connsiteY3" fmla="*/ 5988240 h 5988240"/>
                <a:gd name="connsiteX4" fmla="*/ 546140 w 546140"/>
                <a:gd name="connsiteY4" fmla="*/ 5988240 h 5988240"/>
                <a:gd name="connsiteX5" fmla="*/ 0 w 546140"/>
                <a:gd name="connsiteY5" fmla="*/ 5988240 h 5988240"/>
                <a:gd name="connsiteX6" fmla="*/ 0 w 546140"/>
                <a:gd name="connsiteY6" fmla="*/ 5988240 h 5988240"/>
                <a:gd name="connsiteX7" fmla="*/ 0 w 546140"/>
                <a:gd name="connsiteY7" fmla="*/ 91025 h 5988240"/>
                <a:gd name="connsiteX8" fmla="*/ 91025 w 546140"/>
                <a:gd name="connsiteY8" fmla="*/ 0 h 598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6140" h="5988240">
                  <a:moveTo>
                    <a:pt x="546140" y="998062"/>
                  </a:moveTo>
                  <a:lnTo>
                    <a:pt x="546140" y="4990178"/>
                  </a:lnTo>
                  <a:cubicBezTo>
                    <a:pt x="546140" y="5541393"/>
                    <a:pt x="542423" y="5988235"/>
                    <a:pt x="537838" y="5988235"/>
                  </a:cubicBezTo>
                  <a:lnTo>
                    <a:pt x="0" y="5988235"/>
                  </a:lnTo>
                  <a:lnTo>
                    <a:pt x="0" y="5988235"/>
                  </a:lnTo>
                  <a:lnTo>
                    <a:pt x="0" y="5"/>
                  </a:lnTo>
                  <a:lnTo>
                    <a:pt x="0" y="5"/>
                  </a:lnTo>
                  <a:lnTo>
                    <a:pt x="537838" y="5"/>
                  </a:lnTo>
                  <a:cubicBezTo>
                    <a:pt x="542423" y="5"/>
                    <a:pt x="546140" y="446847"/>
                    <a:pt x="546140" y="998062"/>
                  </a:cubicBezTo>
                  <a:close/>
                </a:path>
              </a:pathLst>
            </a:custGeom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6464" tIns="40630" rIns="40630" bIns="40630" numCol="1" spcCol="1270" anchor="ctr" anchorCtr="0">
              <a:noAutofit/>
            </a:bodyPr>
            <a:lstStyle/>
            <a:p>
              <a:pPr marL="0" lvl="1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l-GR" sz="2200" kern="1200" dirty="0"/>
                <a:t>Το Εκπαιδευτικό Υλικό στην Εξ Αποστάσεως Εκπαίδευση</a:t>
              </a:r>
            </a:p>
          </p:txBody>
        </p:sp>
      </p:grpSp>
      <p:grpSp>
        <p:nvGrpSpPr>
          <p:cNvPr id="14" name="Ομάδα 13">
            <a:extLst>
              <a:ext uri="{FF2B5EF4-FFF2-40B4-BE49-F238E27FC236}">
                <a16:creationId xmlns:a16="http://schemas.microsoft.com/office/drawing/2014/main" id="{8D28F669-60EE-734E-BC1C-8E7EA28694AB}"/>
              </a:ext>
            </a:extLst>
          </p:cNvPr>
          <p:cNvGrpSpPr/>
          <p:nvPr/>
        </p:nvGrpSpPr>
        <p:grpSpPr>
          <a:xfrm>
            <a:off x="1180808" y="4800239"/>
            <a:ext cx="6576391" cy="840215"/>
            <a:chOff x="1524000" y="1399669"/>
            <a:chExt cx="6576391" cy="840215"/>
          </a:xfrm>
        </p:grpSpPr>
        <p:sp>
          <p:nvSpPr>
            <p:cNvPr id="15" name="Ελεύθερη σχεδίαση: Σχήμα 14">
              <a:extLst>
                <a:ext uri="{FF2B5EF4-FFF2-40B4-BE49-F238E27FC236}">
                  <a16:creationId xmlns:a16="http://schemas.microsoft.com/office/drawing/2014/main" id="{034C8353-A530-647D-FE6B-47E5C351684F}"/>
                </a:ext>
              </a:extLst>
            </p:cNvPr>
            <p:cNvSpPr/>
            <p:nvPr/>
          </p:nvSpPr>
          <p:spPr>
            <a:xfrm>
              <a:off x="1524000" y="1399669"/>
              <a:ext cx="588151" cy="840215"/>
            </a:xfrm>
            <a:custGeom>
              <a:avLst/>
              <a:gdLst>
                <a:gd name="connsiteX0" fmla="*/ 0 w 840215"/>
                <a:gd name="connsiteY0" fmla="*/ 0 h 588151"/>
                <a:gd name="connsiteX1" fmla="*/ 546140 w 840215"/>
                <a:gd name="connsiteY1" fmla="*/ 0 h 588151"/>
                <a:gd name="connsiteX2" fmla="*/ 840215 w 840215"/>
                <a:gd name="connsiteY2" fmla="*/ 294076 h 588151"/>
                <a:gd name="connsiteX3" fmla="*/ 546140 w 840215"/>
                <a:gd name="connsiteY3" fmla="*/ 588151 h 588151"/>
                <a:gd name="connsiteX4" fmla="*/ 0 w 840215"/>
                <a:gd name="connsiteY4" fmla="*/ 588151 h 588151"/>
                <a:gd name="connsiteX5" fmla="*/ 294076 w 840215"/>
                <a:gd name="connsiteY5" fmla="*/ 294076 h 588151"/>
                <a:gd name="connsiteX6" fmla="*/ 0 w 840215"/>
                <a:gd name="connsiteY6" fmla="*/ 0 h 588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0215" h="588151">
                  <a:moveTo>
                    <a:pt x="840215" y="0"/>
                  </a:moveTo>
                  <a:lnTo>
                    <a:pt x="840215" y="382298"/>
                  </a:lnTo>
                  <a:lnTo>
                    <a:pt x="420107" y="588151"/>
                  </a:lnTo>
                  <a:lnTo>
                    <a:pt x="0" y="382298"/>
                  </a:lnTo>
                  <a:lnTo>
                    <a:pt x="0" y="0"/>
                  </a:lnTo>
                  <a:lnTo>
                    <a:pt x="420107" y="205853"/>
                  </a:lnTo>
                  <a:lnTo>
                    <a:pt x="840215" y="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161" tIns="304236" rIns="10159" bIns="304235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1600" kern="1200" dirty="0"/>
                <a:t>4.</a:t>
              </a:r>
            </a:p>
          </p:txBody>
        </p:sp>
        <p:sp>
          <p:nvSpPr>
            <p:cNvPr id="16" name="Ελεύθερη σχεδίαση: Σχήμα 15">
              <a:extLst>
                <a:ext uri="{FF2B5EF4-FFF2-40B4-BE49-F238E27FC236}">
                  <a16:creationId xmlns:a16="http://schemas.microsoft.com/office/drawing/2014/main" id="{C20AEEE3-F010-F135-FD5E-236BAD8E6C36}"/>
                </a:ext>
              </a:extLst>
            </p:cNvPr>
            <p:cNvSpPr/>
            <p:nvPr/>
          </p:nvSpPr>
          <p:spPr>
            <a:xfrm>
              <a:off x="2112151" y="1399669"/>
              <a:ext cx="5988240" cy="546140"/>
            </a:xfrm>
            <a:custGeom>
              <a:avLst/>
              <a:gdLst>
                <a:gd name="connsiteX0" fmla="*/ 91025 w 546140"/>
                <a:gd name="connsiteY0" fmla="*/ 0 h 5988240"/>
                <a:gd name="connsiteX1" fmla="*/ 455115 w 546140"/>
                <a:gd name="connsiteY1" fmla="*/ 0 h 5988240"/>
                <a:gd name="connsiteX2" fmla="*/ 546140 w 546140"/>
                <a:gd name="connsiteY2" fmla="*/ 91025 h 5988240"/>
                <a:gd name="connsiteX3" fmla="*/ 546140 w 546140"/>
                <a:gd name="connsiteY3" fmla="*/ 5988240 h 5988240"/>
                <a:gd name="connsiteX4" fmla="*/ 546140 w 546140"/>
                <a:gd name="connsiteY4" fmla="*/ 5988240 h 5988240"/>
                <a:gd name="connsiteX5" fmla="*/ 0 w 546140"/>
                <a:gd name="connsiteY5" fmla="*/ 5988240 h 5988240"/>
                <a:gd name="connsiteX6" fmla="*/ 0 w 546140"/>
                <a:gd name="connsiteY6" fmla="*/ 5988240 h 5988240"/>
                <a:gd name="connsiteX7" fmla="*/ 0 w 546140"/>
                <a:gd name="connsiteY7" fmla="*/ 91025 h 5988240"/>
                <a:gd name="connsiteX8" fmla="*/ 91025 w 546140"/>
                <a:gd name="connsiteY8" fmla="*/ 0 h 598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6140" h="5988240">
                  <a:moveTo>
                    <a:pt x="546140" y="998062"/>
                  </a:moveTo>
                  <a:lnTo>
                    <a:pt x="546140" y="4990178"/>
                  </a:lnTo>
                  <a:cubicBezTo>
                    <a:pt x="546140" y="5541393"/>
                    <a:pt x="542423" y="5988235"/>
                    <a:pt x="537838" y="5988235"/>
                  </a:cubicBezTo>
                  <a:lnTo>
                    <a:pt x="0" y="5988235"/>
                  </a:lnTo>
                  <a:lnTo>
                    <a:pt x="0" y="5988235"/>
                  </a:lnTo>
                  <a:lnTo>
                    <a:pt x="0" y="5"/>
                  </a:lnTo>
                  <a:lnTo>
                    <a:pt x="0" y="5"/>
                  </a:lnTo>
                  <a:lnTo>
                    <a:pt x="537838" y="5"/>
                  </a:lnTo>
                  <a:cubicBezTo>
                    <a:pt x="542423" y="5"/>
                    <a:pt x="546140" y="446847"/>
                    <a:pt x="546140" y="998062"/>
                  </a:cubicBezTo>
                  <a:close/>
                </a:path>
              </a:pathLst>
            </a:custGeom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6464" tIns="40630" rIns="40630" bIns="40630" numCol="1" spcCol="1270" anchor="ctr" anchorCtr="0">
              <a:noAutofit/>
            </a:bodyPr>
            <a:lstStyle/>
            <a:p>
              <a:pPr marL="0" lvl="1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l-GR" sz="2200" kern="1200" dirty="0"/>
                <a:t>Γνωστικ</a:t>
              </a:r>
              <a:r>
                <a:rPr lang="el-GR" sz="2200" dirty="0"/>
                <a:t>ό Αντικείμενο: Σχολική Ιστορία</a:t>
              </a:r>
              <a:endParaRPr lang="el-GR" sz="2200" kern="1200" dirty="0"/>
            </a:p>
          </p:txBody>
        </p:sp>
      </p:grpSp>
      <p:grpSp>
        <p:nvGrpSpPr>
          <p:cNvPr id="3" name="Ομάδα 2">
            <a:extLst>
              <a:ext uri="{FF2B5EF4-FFF2-40B4-BE49-F238E27FC236}">
                <a16:creationId xmlns:a16="http://schemas.microsoft.com/office/drawing/2014/main" id="{93AF8180-3C83-6596-7401-562645BEBB70}"/>
              </a:ext>
            </a:extLst>
          </p:cNvPr>
          <p:cNvGrpSpPr/>
          <p:nvPr/>
        </p:nvGrpSpPr>
        <p:grpSpPr>
          <a:xfrm>
            <a:off x="1180808" y="5527799"/>
            <a:ext cx="6576391" cy="840215"/>
            <a:chOff x="1524000" y="1399669"/>
            <a:chExt cx="6576391" cy="840215"/>
          </a:xfrm>
        </p:grpSpPr>
        <p:sp>
          <p:nvSpPr>
            <p:cNvPr id="17" name="Ελεύθερη σχεδίαση: Σχήμα 16">
              <a:extLst>
                <a:ext uri="{FF2B5EF4-FFF2-40B4-BE49-F238E27FC236}">
                  <a16:creationId xmlns:a16="http://schemas.microsoft.com/office/drawing/2014/main" id="{B5B0A47F-0E5A-4CCF-E743-D8D9924E92EB}"/>
                </a:ext>
              </a:extLst>
            </p:cNvPr>
            <p:cNvSpPr/>
            <p:nvPr/>
          </p:nvSpPr>
          <p:spPr>
            <a:xfrm>
              <a:off x="1524000" y="1399669"/>
              <a:ext cx="588151" cy="840215"/>
            </a:xfrm>
            <a:custGeom>
              <a:avLst/>
              <a:gdLst>
                <a:gd name="connsiteX0" fmla="*/ 0 w 840215"/>
                <a:gd name="connsiteY0" fmla="*/ 0 h 588151"/>
                <a:gd name="connsiteX1" fmla="*/ 546140 w 840215"/>
                <a:gd name="connsiteY1" fmla="*/ 0 h 588151"/>
                <a:gd name="connsiteX2" fmla="*/ 840215 w 840215"/>
                <a:gd name="connsiteY2" fmla="*/ 294076 h 588151"/>
                <a:gd name="connsiteX3" fmla="*/ 546140 w 840215"/>
                <a:gd name="connsiteY3" fmla="*/ 588151 h 588151"/>
                <a:gd name="connsiteX4" fmla="*/ 0 w 840215"/>
                <a:gd name="connsiteY4" fmla="*/ 588151 h 588151"/>
                <a:gd name="connsiteX5" fmla="*/ 294076 w 840215"/>
                <a:gd name="connsiteY5" fmla="*/ 294076 h 588151"/>
                <a:gd name="connsiteX6" fmla="*/ 0 w 840215"/>
                <a:gd name="connsiteY6" fmla="*/ 0 h 588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0215" h="588151">
                  <a:moveTo>
                    <a:pt x="840215" y="0"/>
                  </a:moveTo>
                  <a:lnTo>
                    <a:pt x="840215" y="382298"/>
                  </a:lnTo>
                  <a:lnTo>
                    <a:pt x="420107" y="588151"/>
                  </a:lnTo>
                  <a:lnTo>
                    <a:pt x="0" y="382298"/>
                  </a:lnTo>
                  <a:lnTo>
                    <a:pt x="0" y="0"/>
                  </a:lnTo>
                  <a:lnTo>
                    <a:pt x="420107" y="205853"/>
                  </a:lnTo>
                  <a:lnTo>
                    <a:pt x="840215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161" tIns="304236" rIns="10159" bIns="304235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1600" kern="1200" dirty="0"/>
                <a:t>5.</a:t>
              </a:r>
            </a:p>
          </p:txBody>
        </p:sp>
        <p:sp>
          <p:nvSpPr>
            <p:cNvPr id="18" name="Ελεύθερη σχεδίαση: Σχήμα 17">
              <a:extLst>
                <a:ext uri="{FF2B5EF4-FFF2-40B4-BE49-F238E27FC236}">
                  <a16:creationId xmlns:a16="http://schemas.microsoft.com/office/drawing/2014/main" id="{68ED6958-49C6-2487-F9FA-E7D9EE020D73}"/>
                </a:ext>
              </a:extLst>
            </p:cNvPr>
            <p:cNvSpPr/>
            <p:nvPr/>
          </p:nvSpPr>
          <p:spPr>
            <a:xfrm>
              <a:off x="2112151" y="1399669"/>
              <a:ext cx="5988240" cy="546140"/>
            </a:xfrm>
            <a:custGeom>
              <a:avLst/>
              <a:gdLst>
                <a:gd name="connsiteX0" fmla="*/ 91025 w 546140"/>
                <a:gd name="connsiteY0" fmla="*/ 0 h 5988240"/>
                <a:gd name="connsiteX1" fmla="*/ 455115 w 546140"/>
                <a:gd name="connsiteY1" fmla="*/ 0 h 5988240"/>
                <a:gd name="connsiteX2" fmla="*/ 546140 w 546140"/>
                <a:gd name="connsiteY2" fmla="*/ 91025 h 5988240"/>
                <a:gd name="connsiteX3" fmla="*/ 546140 w 546140"/>
                <a:gd name="connsiteY3" fmla="*/ 5988240 h 5988240"/>
                <a:gd name="connsiteX4" fmla="*/ 546140 w 546140"/>
                <a:gd name="connsiteY4" fmla="*/ 5988240 h 5988240"/>
                <a:gd name="connsiteX5" fmla="*/ 0 w 546140"/>
                <a:gd name="connsiteY5" fmla="*/ 5988240 h 5988240"/>
                <a:gd name="connsiteX6" fmla="*/ 0 w 546140"/>
                <a:gd name="connsiteY6" fmla="*/ 5988240 h 5988240"/>
                <a:gd name="connsiteX7" fmla="*/ 0 w 546140"/>
                <a:gd name="connsiteY7" fmla="*/ 91025 h 5988240"/>
                <a:gd name="connsiteX8" fmla="*/ 91025 w 546140"/>
                <a:gd name="connsiteY8" fmla="*/ 0 h 598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6140" h="5988240">
                  <a:moveTo>
                    <a:pt x="546140" y="998062"/>
                  </a:moveTo>
                  <a:lnTo>
                    <a:pt x="546140" y="4990178"/>
                  </a:lnTo>
                  <a:cubicBezTo>
                    <a:pt x="546140" y="5541393"/>
                    <a:pt x="542423" y="5988235"/>
                    <a:pt x="537838" y="5988235"/>
                  </a:cubicBezTo>
                  <a:lnTo>
                    <a:pt x="0" y="5988235"/>
                  </a:lnTo>
                  <a:lnTo>
                    <a:pt x="0" y="5988235"/>
                  </a:lnTo>
                  <a:lnTo>
                    <a:pt x="0" y="5"/>
                  </a:lnTo>
                  <a:lnTo>
                    <a:pt x="0" y="5"/>
                  </a:lnTo>
                  <a:lnTo>
                    <a:pt x="537838" y="5"/>
                  </a:lnTo>
                  <a:cubicBezTo>
                    <a:pt x="542423" y="5"/>
                    <a:pt x="546140" y="446847"/>
                    <a:pt x="546140" y="998062"/>
                  </a:cubicBezTo>
                  <a:close/>
                </a:path>
              </a:pathLst>
            </a:custGeom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6464" tIns="40630" rIns="40630" bIns="40630" numCol="1" spcCol="1270" anchor="ctr" anchorCtr="0">
              <a:noAutofit/>
            </a:bodyPr>
            <a:lstStyle/>
            <a:p>
              <a:pPr marL="0" lvl="1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l-GR" sz="2200" kern="1200" dirty="0"/>
                <a:t>Περιγραφή Εκπαιδευτικού Υλικού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68895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4. Δομή της εργασίας (2/2) </a:t>
            </a:r>
            <a:endParaRPr lang="el-GR" sz="36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68407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u="sng" dirty="0"/>
              <a:t>Μέρος Β’: Η Έρευνα</a:t>
            </a:r>
          </a:p>
          <a:p>
            <a:endParaRPr lang="el-GR" sz="2000" u="sng" dirty="0"/>
          </a:p>
          <a:p>
            <a:endParaRPr lang="el-GR" sz="2000" dirty="0"/>
          </a:p>
        </p:txBody>
      </p:sp>
      <p:grpSp>
        <p:nvGrpSpPr>
          <p:cNvPr id="3" name="Ομάδα 2">
            <a:extLst>
              <a:ext uri="{FF2B5EF4-FFF2-40B4-BE49-F238E27FC236}">
                <a16:creationId xmlns:a16="http://schemas.microsoft.com/office/drawing/2014/main" id="{DB5C65EF-1F15-BEE0-59D7-C20EE7E2EDD3}"/>
              </a:ext>
            </a:extLst>
          </p:cNvPr>
          <p:cNvGrpSpPr/>
          <p:nvPr/>
        </p:nvGrpSpPr>
        <p:grpSpPr>
          <a:xfrm>
            <a:off x="1304412" y="2505548"/>
            <a:ext cx="6576391" cy="840215"/>
            <a:chOff x="1524000" y="1399669"/>
            <a:chExt cx="6576391" cy="840215"/>
          </a:xfrm>
        </p:grpSpPr>
        <p:sp>
          <p:nvSpPr>
            <p:cNvPr id="5" name="Ελεύθερη σχεδίαση: Σχήμα 4">
              <a:extLst>
                <a:ext uri="{FF2B5EF4-FFF2-40B4-BE49-F238E27FC236}">
                  <a16:creationId xmlns:a16="http://schemas.microsoft.com/office/drawing/2014/main" id="{BC35F598-BF4D-DDF1-8E80-C56E3C9E5AE8}"/>
                </a:ext>
              </a:extLst>
            </p:cNvPr>
            <p:cNvSpPr/>
            <p:nvPr/>
          </p:nvSpPr>
          <p:spPr>
            <a:xfrm>
              <a:off x="1524000" y="1399669"/>
              <a:ext cx="588151" cy="840215"/>
            </a:xfrm>
            <a:custGeom>
              <a:avLst/>
              <a:gdLst>
                <a:gd name="connsiteX0" fmla="*/ 0 w 840215"/>
                <a:gd name="connsiteY0" fmla="*/ 0 h 588151"/>
                <a:gd name="connsiteX1" fmla="*/ 546140 w 840215"/>
                <a:gd name="connsiteY1" fmla="*/ 0 h 588151"/>
                <a:gd name="connsiteX2" fmla="*/ 840215 w 840215"/>
                <a:gd name="connsiteY2" fmla="*/ 294076 h 588151"/>
                <a:gd name="connsiteX3" fmla="*/ 546140 w 840215"/>
                <a:gd name="connsiteY3" fmla="*/ 588151 h 588151"/>
                <a:gd name="connsiteX4" fmla="*/ 0 w 840215"/>
                <a:gd name="connsiteY4" fmla="*/ 588151 h 588151"/>
                <a:gd name="connsiteX5" fmla="*/ 294076 w 840215"/>
                <a:gd name="connsiteY5" fmla="*/ 294076 h 588151"/>
                <a:gd name="connsiteX6" fmla="*/ 0 w 840215"/>
                <a:gd name="connsiteY6" fmla="*/ 0 h 588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0215" h="588151">
                  <a:moveTo>
                    <a:pt x="840215" y="0"/>
                  </a:moveTo>
                  <a:lnTo>
                    <a:pt x="840215" y="382298"/>
                  </a:lnTo>
                  <a:lnTo>
                    <a:pt x="420107" y="588151"/>
                  </a:lnTo>
                  <a:lnTo>
                    <a:pt x="0" y="382298"/>
                  </a:lnTo>
                  <a:lnTo>
                    <a:pt x="0" y="0"/>
                  </a:lnTo>
                  <a:lnTo>
                    <a:pt x="420107" y="205853"/>
                  </a:lnTo>
                  <a:lnTo>
                    <a:pt x="840215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161" tIns="304236" rIns="10159" bIns="304235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1600" kern="1200" dirty="0"/>
                <a:t>6.</a:t>
              </a:r>
            </a:p>
          </p:txBody>
        </p:sp>
        <p:sp>
          <p:nvSpPr>
            <p:cNvPr id="6" name="Ελεύθερη σχεδίαση: Σχήμα 5">
              <a:extLst>
                <a:ext uri="{FF2B5EF4-FFF2-40B4-BE49-F238E27FC236}">
                  <a16:creationId xmlns:a16="http://schemas.microsoft.com/office/drawing/2014/main" id="{FAF5AEAC-058D-39FB-155B-CD0BAA8A8CB7}"/>
                </a:ext>
              </a:extLst>
            </p:cNvPr>
            <p:cNvSpPr/>
            <p:nvPr/>
          </p:nvSpPr>
          <p:spPr>
            <a:xfrm>
              <a:off x="2112151" y="1399669"/>
              <a:ext cx="5988240" cy="546140"/>
            </a:xfrm>
            <a:custGeom>
              <a:avLst/>
              <a:gdLst>
                <a:gd name="connsiteX0" fmla="*/ 91025 w 546140"/>
                <a:gd name="connsiteY0" fmla="*/ 0 h 5988240"/>
                <a:gd name="connsiteX1" fmla="*/ 455115 w 546140"/>
                <a:gd name="connsiteY1" fmla="*/ 0 h 5988240"/>
                <a:gd name="connsiteX2" fmla="*/ 546140 w 546140"/>
                <a:gd name="connsiteY2" fmla="*/ 91025 h 5988240"/>
                <a:gd name="connsiteX3" fmla="*/ 546140 w 546140"/>
                <a:gd name="connsiteY3" fmla="*/ 5988240 h 5988240"/>
                <a:gd name="connsiteX4" fmla="*/ 546140 w 546140"/>
                <a:gd name="connsiteY4" fmla="*/ 5988240 h 5988240"/>
                <a:gd name="connsiteX5" fmla="*/ 0 w 546140"/>
                <a:gd name="connsiteY5" fmla="*/ 5988240 h 5988240"/>
                <a:gd name="connsiteX6" fmla="*/ 0 w 546140"/>
                <a:gd name="connsiteY6" fmla="*/ 5988240 h 5988240"/>
                <a:gd name="connsiteX7" fmla="*/ 0 w 546140"/>
                <a:gd name="connsiteY7" fmla="*/ 91025 h 5988240"/>
                <a:gd name="connsiteX8" fmla="*/ 91025 w 546140"/>
                <a:gd name="connsiteY8" fmla="*/ 0 h 598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6140" h="5988240">
                  <a:moveTo>
                    <a:pt x="546140" y="998062"/>
                  </a:moveTo>
                  <a:lnTo>
                    <a:pt x="546140" y="4990178"/>
                  </a:lnTo>
                  <a:cubicBezTo>
                    <a:pt x="546140" y="5541393"/>
                    <a:pt x="542423" y="5988235"/>
                    <a:pt x="537838" y="5988235"/>
                  </a:cubicBezTo>
                  <a:lnTo>
                    <a:pt x="0" y="5988235"/>
                  </a:lnTo>
                  <a:lnTo>
                    <a:pt x="0" y="5988235"/>
                  </a:lnTo>
                  <a:lnTo>
                    <a:pt x="0" y="5"/>
                  </a:lnTo>
                  <a:lnTo>
                    <a:pt x="0" y="5"/>
                  </a:lnTo>
                  <a:lnTo>
                    <a:pt x="537838" y="5"/>
                  </a:lnTo>
                  <a:cubicBezTo>
                    <a:pt x="542423" y="5"/>
                    <a:pt x="546140" y="446847"/>
                    <a:pt x="546140" y="998062"/>
                  </a:cubicBezTo>
                  <a:close/>
                </a:path>
              </a:pathLst>
            </a:custGeom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6464" tIns="40630" rIns="40630" bIns="40630" numCol="1" spcCol="1270" anchor="ctr" anchorCtr="0">
              <a:noAutofit/>
            </a:bodyPr>
            <a:lstStyle/>
            <a:p>
              <a:pPr marL="0" lvl="1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l-GR" sz="2200" kern="1200" dirty="0"/>
                <a:t>Μεθοδολογί</a:t>
              </a:r>
              <a:r>
                <a:rPr lang="el-GR" sz="2200" dirty="0"/>
                <a:t>α Έρευνας </a:t>
              </a:r>
              <a:endParaRPr lang="el-GR" sz="2200" kern="1200" dirty="0"/>
            </a:p>
          </p:txBody>
        </p:sp>
      </p:grpSp>
      <p:grpSp>
        <p:nvGrpSpPr>
          <p:cNvPr id="7" name="Ομάδα 6">
            <a:extLst>
              <a:ext uri="{FF2B5EF4-FFF2-40B4-BE49-F238E27FC236}">
                <a16:creationId xmlns:a16="http://schemas.microsoft.com/office/drawing/2014/main" id="{697DE554-937A-8B71-C342-A55930DAD368}"/>
              </a:ext>
            </a:extLst>
          </p:cNvPr>
          <p:cNvGrpSpPr/>
          <p:nvPr/>
        </p:nvGrpSpPr>
        <p:grpSpPr>
          <a:xfrm>
            <a:off x="1296479" y="3306634"/>
            <a:ext cx="6576391" cy="840216"/>
            <a:chOff x="1524000" y="1399668"/>
            <a:chExt cx="6576391" cy="840216"/>
          </a:xfrm>
        </p:grpSpPr>
        <p:sp>
          <p:nvSpPr>
            <p:cNvPr id="8" name="Ελεύθερη σχεδίαση: Σχήμα 7">
              <a:extLst>
                <a:ext uri="{FF2B5EF4-FFF2-40B4-BE49-F238E27FC236}">
                  <a16:creationId xmlns:a16="http://schemas.microsoft.com/office/drawing/2014/main" id="{E62F5522-34F3-8693-00A2-921828BB5754}"/>
                </a:ext>
              </a:extLst>
            </p:cNvPr>
            <p:cNvSpPr/>
            <p:nvPr/>
          </p:nvSpPr>
          <p:spPr>
            <a:xfrm>
              <a:off x="1524000" y="1399669"/>
              <a:ext cx="588151" cy="840215"/>
            </a:xfrm>
            <a:custGeom>
              <a:avLst/>
              <a:gdLst>
                <a:gd name="connsiteX0" fmla="*/ 0 w 840215"/>
                <a:gd name="connsiteY0" fmla="*/ 0 h 588151"/>
                <a:gd name="connsiteX1" fmla="*/ 546140 w 840215"/>
                <a:gd name="connsiteY1" fmla="*/ 0 h 588151"/>
                <a:gd name="connsiteX2" fmla="*/ 840215 w 840215"/>
                <a:gd name="connsiteY2" fmla="*/ 294076 h 588151"/>
                <a:gd name="connsiteX3" fmla="*/ 546140 w 840215"/>
                <a:gd name="connsiteY3" fmla="*/ 588151 h 588151"/>
                <a:gd name="connsiteX4" fmla="*/ 0 w 840215"/>
                <a:gd name="connsiteY4" fmla="*/ 588151 h 588151"/>
                <a:gd name="connsiteX5" fmla="*/ 294076 w 840215"/>
                <a:gd name="connsiteY5" fmla="*/ 294076 h 588151"/>
                <a:gd name="connsiteX6" fmla="*/ 0 w 840215"/>
                <a:gd name="connsiteY6" fmla="*/ 0 h 588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0215" h="588151">
                  <a:moveTo>
                    <a:pt x="840215" y="0"/>
                  </a:moveTo>
                  <a:lnTo>
                    <a:pt x="840215" y="382298"/>
                  </a:lnTo>
                  <a:lnTo>
                    <a:pt x="420107" y="588151"/>
                  </a:lnTo>
                  <a:lnTo>
                    <a:pt x="0" y="382298"/>
                  </a:lnTo>
                  <a:lnTo>
                    <a:pt x="0" y="0"/>
                  </a:lnTo>
                  <a:lnTo>
                    <a:pt x="420107" y="205853"/>
                  </a:lnTo>
                  <a:lnTo>
                    <a:pt x="840215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161" tIns="304236" rIns="10159" bIns="304235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1600" kern="1200" dirty="0"/>
                <a:t>7.</a:t>
              </a:r>
            </a:p>
          </p:txBody>
        </p:sp>
        <p:sp>
          <p:nvSpPr>
            <p:cNvPr id="9" name="Ελεύθερη σχεδίαση: Σχήμα 8">
              <a:extLst>
                <a:ext uri="{FF2B5EF4-FFF2-40B4-BE49-F238E27FC236}">
                  <a16:creationId xmlns:a16="http://schemas.microsoft.com/office/drawing/2014/main" id="{03EF7BE6-D74E-F003-3AE4-146AED64FEA4}"/>
                </a:ext>
              </a:extLst>
            </p:cNvPr>
            <p:cNvSpPr/>
            <p:nvPr/>
          </p:nvSpPr>
          <p:spPr>
            <a:xfrm>
              <a:off x="2112151" y="1399668"/>
              <a:ext cx="5988240" cy="643791"/>
            </a:xfrm>
            <a:custGeom>
              <a:avLst/>
              <a:gdLst>
                <a:gd name="connsiteX0" fmla="*/ 91025 w 546140"/>
                <a:gd name="connsiteY0" fmla="*/ 0 h 5988240"/>
                <a:gd name="connsiteX1" fmla="*/ 455115 w 546140"/>
                <a:gd name="connsiteY1" fmla="*/ 0 h 5988240"/>
                <a:gd name="connsiteX2" fmla="*/ 546140 w 546140"/>
                <a:gd name="connsiteY2" fmla="*/ 91025 h 5988240"/>
                <a:gd name="connsiteX3" fmla="*/ 546140 w 546140"/>
                <a:gd name="connsiteY3" fmla="*/ 5988240 h 5988240"/>
                <a:gd name="connsiteX4" fmla="*/ 546140 w 546140"/>
                <a:gd name="connsiteY4" fmla="*/ 5988240 h 5988240"/>
                <a:gd name="connsiteX5" fmla="*/ 0 w 546140"/>
                <a:gd name="connsiteY5" fmla="*/ 5988240 h 5988240"/>
                <a:gd name="connsiteX6" fmla="*/ 0 w 546140"/>
                <a:gd name="connsiteY6" fmla="*/ 5988240 h 5988240"/>
                <a:gd name="connsiteX7" fmla="*/ 0 w 546140"/>
                <a:gd name="connsiteY7" fmla="*/ 91025 h 5988240"/>
                <a:gd name="connsiteX8" fmla="*/ 91025 w 546140"/>
                <a:gd name="connsiteY8" fmla="*/ 0 h 598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6140" h="5988240">
                  <a:moveTo>
                    <a:pt x="546140" y="998062"/>
                  </a:moveTo>
                  <a:lnTo>
                    <a:pt x="546140" y="4990178"/>
                  </a:lnTo>
                  <a:cubicBezTo>
                    <a:pt x="546140" y="5541393"/>
                    <a:pt x="542423" y="5988235"/>
                    <a:pt x="537838" y="5988235"/>
                  </a:cubicBezTo>
                  <a:lnTo>
                    <a:pt x="0" y="5988235"/>
                  </a:lnTo>
                  <a:lnTo>
                    <a:pt x="0" y="5988235"/>
                  </a:lnTo>
                  <a:lnTo>
                    <a:pt x="0" y="5"/>
                  </a:lnTo>
                  <a:lnTo>
                    <a:pt x="0" y="5"/>
                  </a:lnTo>
                  <a:lnTo>
                    <a:pt x="537838" y="5"/>
                  </a:lnTo>
                  <a:cubicBezTo>
                    <a:pt x="542423" y="5"/>
                    <a:pt x="546140" y="446847"/>
                    <a:pt x="546140" y="998062"/>
                  </a:cubicBezTo>
                  <a:close/>
                </a:path>
              </a:pathLst>
            </a:custGeom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6464" tIns="40630" rIns="40630" bIns="40630" numCol="1" spcCol="1270" anchor="ctr" anchorCtr="0">
              <a:noAutofit/>
            </a:bodyPr>
            <a:lstStyle/>
            <a:p>
              <a:pPr marL="0" lvl="1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l-GR" sz="2200" kern="1200" dirty="0"/>
                <a:t>Παρουσίαση &amp; Σχολιασμός των Δεδομένων στην Έρευνα </a:t>
              </a:r>
            </a:p>
          </p:txBody>
        </p:sp>
      </p:grpSp>
      <p:grpSp>
        <p:nvGrpSpPr>
          <p:cNvPr id="10" name="Ομάδα 9">
            <a:extLst>
              <a:ext uri="{FF2B5EF4-FFF2-40B4-BE49-F238E27FC236}">
                <a16:creationId xmlns:a16="http://schemas.microsoft.com/office/drawing/2014/main" id="{18B68A9B-23B4-0B86-CA46-3D3E27BAC09B}"/>
              </a:ext>
            </a:extLst>
          </p:cNvPr>
          <p:cNvGrpSpPr/>
          <p:nvPr/>
        </p:nvGrpSpPr>
        <p:grpSpPr>
          <a:xfrm>
            <a:off x="1283804" y="4119072"/>
            <a:ext cx="6596999" cy="840215"/>
            <a:chOff x="1503392" y="1376708"/>
            <a:chExt cx="6596999" cy="840215"/>
          </a:xfrm>
        </p:grpSpPr>
        <p:sp>
          <p:nvSpPr>
            <p:cNvPr id="11" name="Ελεύθερη σχεδίαση: Σχήμα 10">
              <a:extLst>
                <a:ext uri="{FF2B5EF4-FFF2-40B4-BE49-F238E27FC236}">
                  <a16:creationId xmlns:a16="http://schemas.microsoft.com/office/drawing/2014/main" id="{C11C389E-A0F4-41FB-7C4B-B4FC3C411B1E}"/>
                </a:ext>
              </a:extLst>
            </p:cNvPr>
            <p:cNvSpPr/>
            <p:nvPr/>
          </p:nvSpPr>
          <p:spPr>
            <a:xfrm>
              <a:off x="1503392" y="1376708"/>
              <a:ext cx="588151" cy="840215"/>
            </a:xfrm>
            <a:custGeom>
              <a:avLst/>
              <a:gdLst>
                <a:gd name="connsiteX0" fmla="*/ 0 w 840215"/>
                <a:gd name="connsiteY0" fmla="*/ 0 h 588151"/>
                <a:gd name="connsiteX1" fmla="*/ 546140 w 840215"/>
                <a:gd name="connsiteY1" fmla="*/ 0 h 588151"/>
                <a:gd name="connsiteX2" fmla="*/ 840215 w 840215"/>
                <a:gd name="connsiteY2" fmla="*/ 294076 h 588151"/>
                <a:gd name="connsiteX3" fmla="*/ 546140 w 840215"/>
                <a:gd name="connsiteY3" fmla="*/ 588151 h 588151"/>
                <a:gd name="connsiteX4" fmla="*/ 0 w 840215"/>
                <a:gd name="connsiteY4" fmla="*/ 588151 h 588151"/>
                <a:gd name="connsiteX5" fmla="*/ 294076 w 840215"/>
                <a:gd name="connsiteY5" fmla="*/ 294076 h 588151"/>
                <a:gd name="connsiteX6" fmla="*/ 0 w 840215"/>
                <a:gd name="connsiteY6" fmla="*/ 0 h 588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0215" h="588151">
                  <a:moveTo>
                    <a:pt x="840215" y="0"/>
                  </a:moveTo>
                  <a:lnTo>
                    <a:pt x="840215" y="382298"/>
                  </a:lnTo>
                  <a:lnTo>
                    <a:pt x="420107" y="588151"/>
                  </a:lnTo>
                  <a:lnTo>
                    <a:pt x="0" y="382298"/>
                  </a:lnTo>
                  <a:lnTo>
                    <a:pt x="0" y="0"/>
                  </a:lnTo>
                  <a:lnTo>
                    <a:pt x="420107" y="205853"/>
                  </a:lnTo>
                  <a:lnTo>
                    <a:pt x="840215" y="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161" tIns="304236" rIns="10159" bIns="304235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1600" dirty="0"/>
                <a:t>8</a:t>
              </a:r>
              <a:r>
                <a:rPr lang="el-GR" sz="1600" kern="1200" dirty="0"/>
                <a:t>.</a:t>
              </a:r>
            </a:p>
          </p:txBody>
        </p:sp>
        <p:sp>
          <p:nvSpPr>
            <p:cNvPr id="12" name="Ελεύθερη σχεδίαση: Σχήμα 11">
              <a:extLst>
                <a:ext uri="{FF2B5EF4-FFF2-40B4-BE49-F238E27FC236}">
                  <a16:creationId xmlns:a16="http://schemas.microsoft.com/office/drawing/2014/main" id="{8FEA8B3E-8F2C-17F9-6B5F-5B8B63E7D171}"/>
                </a:ext>
              </a:extLst>
            </p:cNvPr>
            <p:cNvSpPr/>
            <p:nvPr/>
          </p:nvSpPr>
          <p:spPr>
            <a:xfrm>
              <a:off x="2112151" y="1463382"/>
              <a:ext cx="5988240" cy="546140"/>
            </a:xfrm>
            <a:custGeom>
              <a:avLst/>
              <a:gdLst>
                <a:gd name="connsiteX0" fmla="*/ 91025 w 546140"/>
                <a:gd name="connsiteY0" fmla="*/ 0 h 5988240"/>
                <a:gd name="connsiteX1" fmla="*/ 455115 w 546140"/>
                <a:gd name="connsiteY1" fmla="*/ 0 h 5988240"/>
                <a:gd name="connsiteX2" fmla="*/ 546140 w 546140"/>
                <a:gd name="connsiteY2" fmla="*/ 91025 h 5988240"/>
                <a:gd name="connsiteX3" fmla="*/ 546140 w 546140"/>
                <a:gd name="connsiteY3" fmla="*/ 5988240 h 5988240"/>
                <a:gd name="connsiteX4" fmla="*/ 546140 w 546140"/>
                <a:gd name="connsiteY4" fmla="*/ 5988240 h 5988240"/>
                <a:gd name="connsiteX5" fmla="*/ 0 w 546140"/>
                <a:gd name="connsiteY5" fmla="*/ 5988240 h 5988240"/>
                <a:gd name="connsiteX6" fmla="*/ 0 w 546140"/>
                <a:gd name="connsiteY6" fmla="*/ 5988240 h 5988240"/>
                <a:gd name="connsiteX7" fmla="*/ 0 w 546140"/>
                <a:gd name="connsiteY7" fmla="*/ 91025 h 5988240"/>
                <a:gd name="connsiteX8" fmla="*/ 91025 w 546140"/>
                <a:gd name="connsiteY8" fmla="*/ 0 h 598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6140" h="5988240">
                  <a:moveTo>
                    <a:pt x="546140" y="998062"/>
                  </a:moveTo>
                  <a:lnTo>
                    <a:pt x="546140" y="4990178"/>
                  </a:lnTo>
                  <a:cubicBezTo>
                    <a:pt x="546140" y="5541393"/>
                    <a:pt x="542423" y="5988235"/>
                    <a:pt x="537838" y="5988235"/>
                  </a:cubicBezTo>
                  <a:lnTo>
                    <a:pt x="0" y="5988235"/>
                  </a:lnTo>
                  <a:lnTo>
                    <a:pt x="0" y="5988235"/>
                  </a:lnTo>
                  <a:lnTo>
                    <a:pt x="0" y="5"/>
                  </a:lnTo>
                  <a:lnTo>
                    <a:pt x="0" y="5"/>
                  </a:lnTo>
                  <a:lnTo>
                    <a:pt x="537838" y="5"/>
                  </a:lnTo>
                  <a:cubicBezTo>
                    <a:pt x="542423" y="5"/>
                    <a:pt x="546140" y="446847"/>
                    <a:pt x="546140" y="998062"/>
                  </a:cubicBezTo>
                  <a:close/>
                </a:path>
              </a:pathLst>
            </a:custGeom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6464" tIns="40630" rIns="40630" bIns="40630" numCol="1" spcCol="1270" anchor="ctr" anchorCtr="0">
              <a:noAutofit/>
            </a:bodyPr>
            <a:lstStyle/>
            <a:p>
              <a:pPr marL="0" lvl="1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l-GR" sz="2200" kern="1200" dirty="0"/>
                <a:t>Συζήτηση και Συμπεράσματα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4018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5. Θεωρητικό Πλαίσιο </a:t>
            </a:r>
            <a:endParaRPr lang="el-GR" sz="36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86FDEC-BD26-5EF6-BBB5-9098FB70D1EA}"/>
              </a:ext>
            </a:extLst>
          </p:cNvPr>
          <p:cNvSpPr txBox="1"/>
          <p:nvPr/>
        </p:nvSpPr>
        <p:spPr>
          <a:xfrm>
            <a:off x="-1332656" y="1425246"/>
            <a:ext cx="78488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/>
              <a:t>Εξ Αποστάσεως Εκπαίδευση</a:t>
            </a:r>
          </a:p>
          <a:p>
            <a:pPr algn="ctr"/>
            <a:endParaRPr lang="el-GR" dirty="0"/>
          </a:p>
          <a:p>
            <a:endParaRPr lang="el-GR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C90BF1-864F-17F7-38BB-80CFCDEC04E9}"/>
              </a:ext>
            </a:extLst>
          </p:cNvPr>
          <p:cNvSpPr txBox="1"/>
          <p:nvPr/>
        </p:nvSpPr>
        <p:spPr>
          <a:xfrm>
            <a:off x="621916" y="1787351"/>
            <a:ext cx="806489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sz="2000" dirty="0"/>
              <a:t>Ορισμός, Μορφές </a:t>
            </a:r>
            <a:r>
              <a:rPr lang="el-GR" sz="2000" dirty="0" err="1"/>
              <a:t>ΕξΑΕ</a:t>
            </a:r>
            <a:r>
              <a:rPr lang="el-GR" sz="2000" dirty="0"/>
              <a:t> με τη χρήση ΤΠΕ, Σχολική </a:t>
            </a:r>
            <a:r>
              <a:rPr lang="el-GR" sz="2000" dirty="0" err="1"/>
              <a:t>ΕξΑΕ</a:t>
            </a:r>
            <a:r>
              <a:rPr lang="el-GR" sz="2000" dirty="0"/>
              <a:t>, Ανοιχτή και Εξ Αποστάσεως Εκπαίδευση, Ιστορική Αναδρομή, Βασικές θεωρητικές Προσεγγίσεις και Χαρακτηριστικά της </a:t>
            </a:r>
            <a:r>
              <a:rPr lang="el-GR" sz="2000" dirty="0" err="1"/>
              <a:t>ΕξΑΕ</a:t>
            </a:r>
            <a:r>
              <a:rPr lang="el-GR" sz="2000" dirty="0"/>
              <a:t>, Μεθοδολογία της </a:t>
            </a:r>
            <a:r>
              <a:rPr lang="el-GR" sz="2000" dirty="0" err="1"/>
              <a:t>ΕξΑΕ</a:t>
            </a:r>
            <a:r>
              <a:rPr lang="el-GR" sz="2000" dirty="0"/>
              <a:t>, Ρόλος Διδάσκοντα, Ρόλος Μαθητή, Επικοινωνία Διδάσκοντα- Διδασκομένου.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547896-8FE0-46E5-2C3A-F6DF0E9F7D70}"/>
              </a:ext>
            </a:extLst>
          </p:cNvPr>
          <p:cNvSpPr txBox="1"/>
          <p:nvPr/>
        </p:nvSpPr>
        <p:spPr>
          <a:xfrm>
            <a:off x="633356" y="3253498"/>
            <a:ext cx="7848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/>
              <a:t>Το εκπαιδευτικό υλικό στην Εξ Αποστάσεως Εκπαίδευση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00452F-BAB6-B5D5-85D2-00E6EAA3AF90}"/>
              </a:ext>
            </a:extLst>
          </p:cNvPr>
          <p:cNvSpPr txBox="1"/>
          <p:nvPr/>
        </p:nvSpPr>
        <p:spPr>
          <a:xfrm>
            <a:off x="712560" y="3587841"/>
            <a:ext cx="82269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sz="2000" dirty="0"/>
              <a:t>Ρόλος Εκπαιδευτικού Υλικού, Σχεδιασμός και Ανάπτυξη Εκπαιδευτικού Υλικού στην </a:t>
            </a:r>
            <a:r>
              <a:rPr lang="el-GR" sz="2000" dirty="0" err="1"/>
              <a:t>ΕξΑΕ</a:t>
            </a:r>
            <a:r>
              <a:rPr lang="el-GR" sz="2000" dirty="0"/>
              <a:t>, Μοντέλα σχεδιασμού Εκπαιδευτικού υλικού, Αρχές Δημιουργίας και Χαρακτηριστικά Εκπαιδευτικού Υλικού, οι Δραστηριότητες και η σημασία τους, Εκπαιδευτικό Λογισμικό.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64ACCCD-B90F-FCB6-51CF-80ABEE280930}"/>
              </a:ext>
            </a:extLst>
          </p:cNvPr>
          <p:cNvSpPr txBox="1"/>
          <p:nvPr/>
        </p:nvSpPr>
        <p:spPr>
          <a:xfrm>
            <a:off x="683568" y="4915280"/>
            <a:ext cx="63367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/>
              <a:t>Γνωστικό Αντικείμενο: Σχολική Ιστορία</a:t>
            </a:r>
          </a:p>
          <a:p>
            <a:endParaRPr lang="el-GR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17FFD68-FB8B-94E6-DC5F-9076E18D1874}"/>
              </a:ext>
            </a:extLst>
          </p:cNvPr>
          <p:cNvSpPr txBox="1"/>
          <p:nvPr/>
        </p:nvSpPr>
        <p:spPr>
          <a:xfrm>
            <a:off x="708582" y="5330778"/>
            <a:ext cx="83279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dirty="0"/>
              <a:t>Ιστορία ως Επιστήμη, Διδακτική της ιστορίας, Σκοποί και Στόχοι των ενοτήτων της παρούσας εργασίας.</a:t>
            </a:r>
          </a:p>
        </p:txBody>
      </p:sp>
    </p:spTree>
    <p:extLst>
      <p:ext uri="{BB962C8B-B14F-4D97-AF65-F5344CB8AC3E}">
        <p14:creationId xmlns:p14="http://schemas.microsoft.com/office/powerpoint/2010/main" val="35816692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</p:spPr>
        <p:txBody>
          <a:bodyPr>
            <a:noAutofit/>
          </a:bodyPr>
          <a:lstStyle/>
          <a:p>
            <a:br>
              <a:rPr lang="el-GR" sz="3600" dirty="0"/>
            </a:br>
            <a:r>
              <a:rPr lang="el-GR" sz="3600" dirty="0"/>
              <a:t>6. Παραγόμενο εκπαιδευτικό υλικό (1/3) </a:t>
            </a:r>
            <a:endParaRPr lang="el-GR" sz="3600" b="1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B6EEC2-9299-8BBA-3853-FEFD25F03267}"/>
              </a:ext>
            </a:extLst>
          </p:cNvPr>
          <p:cNvSpPr txBox="1"/>
          <p:nvPr/>
        </p:nvSpPr>
        <p:spPr>
          <a:xfrm>
            <a:off x="971600" y="1412776"/>
            <a:ext cx="770485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sz="2000" dirty="0"/>
              <a:t>Σημασία Εκπαιδευτικού Υλικού στην Εφαρμογή της </a:t>
            </a:r>
            <a:r>
              <a:rPr lang="el-GR" sz="2000" dirty="0" err="1"/>
              <a:t>ΕξΑΕ</a:t>
            </a:r>
            <a:r>
              <a:rPr lang="el-GR" sz="2000" dirty="0"/>
              <a:t>: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el-GR" sz="2000" dirty="0"/>
              <a:t> Κύριος φορέας γνώσης κατά τη μαθησιακή διαδικασία.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el-GR" sz="2000" dirty="0"/>
              <a:t> Διαδραματίζει έναν ρόλο αντισταθμιστικό, ως προς την έλλειψη της δια ζώσης επικοινωνίας.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el-GR" sz="2000" dirty="0"/>
              <a:t>Αλληλοεπιδρά συνάμα με εκπαιδευτή και εκπαιδευόμενο.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el-GR" sz="2000" dirty="0"/>
              <a:t> Συμβάλλει στην καθοδήγηση, εμψύχωση και ενθάρρυνση του εκπαιδευόμενου. Δίνει τη δυνατότητα ελεύθερης επιλογής, ως προς τον χρόνο, τον τόπο και τον ρυθμό μελέτης από πλευράς σπουδαστή.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el-GR" sz="2000" dirty="0"/>
              <a:t> Συντείνει στην ανάπτυξη των προσωπικών εκείνων εργαλείων που θα βοηθήσουν τον σπουδαστή να λειτουργεί αυτόνομα και να κινείται με ευελιξία στα περιβάλλοντα και να διδάσκεται απ’ αυτά.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el-GR" sz="2000" dirty="0"/>
              <a:t>Συντελεί στην εξοικείωση του </a:t>
            </a:r>
            <a:r>
              <a:rPr lang="el-GR" sz="2000" dirty="0" err="1"/>
              <a:t>σπουδαζόμενου</a:t>
            </a:r>
            <a:r>
              <a:rPr lang="el-GR" sz="2000" dirty="0"/>
              <a:t>, αναφορικά με τη χρήση των Τ.Π.Ε., καθώς και στη δημιουργία θετικών κινήτρων μάθησης.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745266755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2704</TotalTime>
  <Words>1493</Words>
  <Application>Microsoft Office PowerPoint</Application>
  <PresentationFormat>Προβολή στην οθόνη (4:3)</PresentationFormat>
  <Paragraphs>200</Paragraphs>
  <Slides>20</Slides>
  <Notes>2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20</vt:i4>
      </vt:variant>
    </vt:vector>
  </HeadingPairs>
  <TitlesOfParts>
    <vt:vector size="27" baseType="lpstr">
      <vt:lpstr>Arial</vt:lpstr>
      <vt:lpstr>Book Antiqua</vt:lpstr>
      <vt:lpstr>Calibri</vt:lpstr>
      <vt:lpstr>Calibri Light</vt:lpstr>
      <vt:lpstr>Courier New</vt:lpstr>
      <vt:lpstr>Times New Roman</vt:lpstr>
      <vt:lpstr>Θέμα του Office</vt:lpstr>
      <vt:lpstr>Παρουσίαση του PowerPoint</vt:lpstr>
      <vt:lpstr>1. Σκοπός </vt:lpstr>
      <vt:lpstr>2. Συνεισφορά της διπλωματικής </vt:lpstr>
      <vt:lpstr>3. Ερευνητικά Ερωτήματα (1/2)</vt:lpstr>
      <vt:lpstr>3. Ερευνητικά Ερωτήματα (2/2)</vt:lpstr>
      <vt:lpstr>4. Δομή της εργασίας (1/2) </vt:lpstr>
      <vt:lpstr>4. Δομή της εργασίας (2/2) </vt:lpstr>
      <vt:lpstr>5. Θεωρητικό Πλαίσιο </vt:lpstr>
      <vt:lpstr> 6. Παραγόμενο εκπαιδευτικό υλικό (1/3) </vt:lpstr>
      <vt:lpstr> 6. Παραγόμενο εκπαιδευτικό υλικό (2/3) </vt:lpstr>
      <vt:lpstr> 6. Παραγόμενο εκπαιδευτικό υλικό (3/3) </vt:lpstr>
      <vt:lpstr>7. Μεθοδολογία </vt:lpstr>
      <vt:lpstr>8. Αποτελέσματα - Κύρια ευρήματα  </vt:lpstr>
      <vt:lpstr>9. Συμπεράσματα      1ου  Ερευνητικού Ερωτήματος (1/5) </vt:lpstr>
      <vt:lpstr>9. Συμπεράσματα      1ου  Ερευνητικού Ερωτήματος (2/5)</vt:lpstr>
      <vt:lpstr>9. Συμπεράσματα       1ου  Ερευνητικού Ερωτήματος (3/5)</vt:lpstr>
      <vt:lpstr>9. Συμπεράσματα      2ου  Ερευνητικού Ερωτήματος (4/5)</vt:lpstr>
      <vt:lpstr>9. Συμπεράσματα       3ου  Ερευνητικού Ερωτήματος (5/5)</vt:lpstr>
      <vt:lpstr>10. Περιορισμοί έρευνας- Προτάσεις για μελλοντική έρευνα</vt:lpstr>
      <vt:lpstr>Παρουσίαση του PowerPoint</vt:lpstr>
    </vt:vector>
  </TitlesOfParts>
  <Company>*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$</dc:creator>
  <cp:lastModifiedBy>Kostas Petrakis</cp:lastModifiedBy>
  <cp:revision>1697</cp:revision>
  <dcterms:created xsi:type="dcterms:W3CDTF">2003-10-16T17:37:47Z</dcterms:created>
  <dcterms:modified xsi:type="dcterms:W3CDTF">2022-11-08T14:35:02Z</dcterms:modified>
</cp:coreProperties>
</file>