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</p:sldMasterIdLst>
  <p:notesMasterIdLst>
    <p:notesMasterId r:id="rId30"/>
  </p:notesMasterIdLst>
  <p:sldIdLst>
    <p:sldId id="1482" r:id="rId2"/>
    <p:sldId id="2042" r:id="rId3"/>
    <p:sldId id="2013" r:id="rId4"/>
    <p:sldId id="2021" r:id="rId5"/>
    <p:sldId id="2014" r:id="rId6"/>
    <p:sldId id="2023" r:id="rId7"/>
    <p:sldId id="2020" r:id="rId8"/>
    <p:sldId id="2012" r:id="rId9"/>
    <p:sldId id="2024" r:id="rId10"/>
    <p:sldId id="2025" r:id="rId11"/>
    <p:sldId id="2016" r:id="rId12"/>
    <p:sldId id="2026" r:id="rId13"/>
    <p:sldId id="2027" r:id="rId14"/>
    <p:sldId id="2028" r:id="rId15"/>
    <p:sldId id="2029" r:id="rId16"/>
    <p:sldId id="2030" r:id="rId17"/>
    <p:sldId id="2015" r:id="rId18"/>
    <p:sldId id="2032" r:id="rId19"/>
    <p:sldId id="2017" r:id="rId20"/>
    <p:sldId id="2039" r:id="rId21"/>
    <p:sldId id="2034" r:id="rId22"/>
    <p:sldId id="2035" r:id="rId23"/>
    <p:sldId id="2018" r:id="rId24"/>
    <p:sldId id="2040" r:id="rId25"/>
    <p:sldId id="2041" r:id="rId26"/>
    <p:sldId id="2019" r:id="rId27"/>
    <p:sldId id="2037" r:id="rId28"/>
    <p:sldId id="2036" r:id="rId29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="" xmlns:p15="http://schemas.microsoft.com/office/powerpoint/2012/main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E59C7B"/>
    <a:srgbClr val="931B1B"/>
    <a:srgbClr val="FFFFCC"/>
    <a:srgbClr val="90CCAF"/>
    <a:srgbClr val="ADDB7B"/>
    <a:srgbClr val="F4F694"/>
    <a:srgbClr val="DFFD73"/>
    <a:srgbClr val="FFFF66"/>
    <a:srgbClr val="FFA54B"/>
    <a:srgbClr val="EDBE9B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Σκούρο στυλ 2 - Έμφαση 1/Έμφαση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958" autoAdjust="0"/>
    <p:restoredTop sz="89528" autoAdjust="0"/>
  </p:normalViewPr>
  <p:slideViewPr>
    <p:cSldViewPr>
      <p:cViewPr>
        <p:scale>
          <a:sx n="118" d="100"/>
          <a:sy n="118" d="100"/>
        </p:scale>
        <p:origin x="-1434" y="492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303924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5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18</a:t>
            </a:fld>
            <a:endParaRPr lang="el-GR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22</a:t>
            </a:fld>
            <a:endParaRPr lang="el-G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13124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12/15/2022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6066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12/15/2022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75731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dirty="0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="" xmlns:p14="http://schemas.microsoft.com/office/powerpoint/2010/main" val="398985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12/15/2022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8158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12/15/2022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548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12/15/2022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1396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12/15/2022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3263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12/15/2022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0342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12/15/2022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3374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12/15/2022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1325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12/15/2022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="" xmlns:p14="http://schemas.microsoft.com/office/powerpoint/2010/main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19672" y="1772816"/>
            <a:ext cx="6768752" cy="1584176"/>
          </a:xfrm>
          <a:solidFill>
            <a:srgbClr val="931B1B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l-GR" sz="2000" dirty="0" smtClean="0">
                <a:ln w="3175"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Σχεδιασμός, υλοποίηση και αποτίμηση διαδραστικού εκπαιδευτικού υλικού με τη μέθοδο της ΕξΑΕ και τη χρήση εφαρμογών επαυξημένης πραγματικότητας στην τοπική ιστορία της Ε-ΣΤ΄ Δημοτικού. </a:t>
            </a:r>
            <a:r>
              <a:rPr lang="en-US" sz="2000" dirty="0" smtClean="0">
                <a:ln w="3175"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/>
            </a:r>
            <a:br>
              <a:rPr lang="en-US" sz="2000" dirty="0" smtClean="0">
                <a:ln w="3175"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</a:br>
            <a:r>
              <a:rPr lang="el-GR" sz="2000" dirty="0" smtClean="0">
                <a:ln w="3175"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H περίπτωση της πόλης της Κισάμου Χανίων</a:t>
            </a:r>
            <a:endParaRPr lang="el-GR" sz="2000" dirty="0">
              <a:ln w="3175">
                <a:noFill/>
              </a:ln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</p:txBody>
      </p:sp>
      <p:cxnSp>
        <p:nvCxnSpPr>
          <p:cNvPr id="16" name="15 - Ευθεία γραμμή σύνδεσης"/>
          <p:cNvCxnSpPr/>
          <p:nvPr/>
        </p:nvCxnSpPr>
        <p:spPr bwMode="auto">
          <a:xfrm>
            <a:off x="1115616" y="1052736"/>
            <a:ext cx="770832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115616" y="404664"/>
            <a:ext cx="776394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b="1" dirty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b="1" dirty="0"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pPr algn="ctr"/>
            <a:r>
              <a:rPr lang="el-GR" sz="1400" b="1" dirty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(e-Learning)»</a:t>
            </a:r>
            <a:endParaRPr lang="el-GR" sz="1200" b="1" dirty="0"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403648" y="5949280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1" i="1" u="none" strike="noStrike" cap="none" normalizeH="0" baseline="0" dirty="0">
                <a:ln>
                  <a:noFill/>
                </a:ln>
                <a:solidFill>
                  <a:srgbClr val="931B1B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1" i="1" u="none" strike="noStrike" cap="none" normalizeH="0" dirty="0">
                <a:ln>
                  <a:noFill/>
                </a:ln>
                <a:solidFill>
                  <a:srgbClr val="931B1B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l-GR" sz="2000" b="1" i="1" u="none" strike="noStrike" cap="none" normalizeH="0" dirty="0" smtClean="0">
                <a:ln>
                  <a:noFill/>
                </a:ln>
                <a:solidFill>
                  <a:srgbClr val="931B1B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2022</a:t>
            </a:r>
            <a:endParaRPr kumimoji="0" lang="el-GR" sz="2000" b="1" i="1" u="none" strike="noStrike" cap="none" normalizeH="0" baseline="0" dirty="0">
              <a:ln>
                <a:noFill/>
              </a:ln>
              <a:solidFill>
                <a:srgbClr val="931B1B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043608" y="1101541"/>
            <a:ext cx="7780334" cy="2320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547664" y="3573016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K</a:t>
            </a:r>
            <a:r>
              <a:rPr lang="el-GR" sz="3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ουμής Ελευθέριος</a:t>
            </a:r>
            <a:endParaRPr lang="el-GR" sz="32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21610044"/>
              </p:ext>
            </p:extLst>
          </p:nvPr>
        </p:nvGraphicFramePr>
        <p:xfrm>
          <a:off x="1331640" y="5015409"/>
          <a:ext cx="7344816" cy="914400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8900000" sy="23000" kx="-1200000" algn="bl" rotWithShape="0">
                    <a:prstClr val="black">
                      <a:alpha val="20000"/>
                    </a:prstClr>
                  </a:outerShdw>
                </a:effectLst>
                <a:tableStyleId>{0660B408-B3CF-4A94-85FC-2B1E0A45F4A2}</a:tableStyleId>
              </a:tblPr>
              <a:tblGrid>
                <a:gridCol w="244827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4827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44827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844625">
                <a:tc>
                  <a:txBody>
                    <a:bodyPr/>
                    <a:lstStyle/>
                    <a:p>
                      <a:pPr algn="ctr"/>
                      <a:r>
                        <a:rPr lang="el-GR" sz="1200" kern="1200" dirty="0" smtClean="0">
                          <a:effectLst/>
                          <a:latin typeface="Book Antiqua" pitchFamily="18" charset="0"/>
                        </a:rPr>
                        <a:t>Αναστασιάδης Παναγιώτης</a:t>
                      </a:r>
                    </a:p>
                    <a:p>
                      <a:pPr algn="ctr"/>
                      <a:r>
                        <a:rPr lang="el-GR" sz="1200" kern="1200" dirty="0" smtClean="0">
                          <a:effectLst/>
                          <a:latin typeface="Book Antiqua" pitchFamily="18" charset="0"/>
                        </a:rPr>
                        <a:t>Καθηγητής </a:t>
                      </a:r>
                    </a:p>
                    <a:p>
                      <a:pPr algn="ctr"/>
                      <a:r>
                        <a:rPr lang="el-GR" sz="1200" kern="1200" dirty="0" smtClean="0">
                          <a:effectLst/>
                          <a:latin typeface="Book Antiqua" pitchFamily="18" charset="0"/>
                        </a:rPr>
                        <a:t>Πανεπιστημίου Κρήτης</a:t>
                      </a:r>
                    </a:p>
                    <a:p>
                      <a:endParaRPr lang="el-GR" sz="1800" b="1" kern="1200" dirty="0">
                        <a:solidFill>
                          <a:schemeClr val="tx1"/>
                        </a:solidFill>
                        <a:latin typeface="Book Antiqua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200" kern="1200" dirty="0" smtClean="0">
                          <a:effectLst/>
                          <a:latin typeface="Book Antiqua" pitchFamily="18" charset="0"/>
                        </a:rPr>
                        <a:t>Παπαβασιλείου Ευάγγελος</a:t>
                      </a:r>
                    </a:p>
                    <a:p>
                      <a:pPr algn="ctr"/>
                      <a:r>
                        <a:rPr lang="el-GR" sz="1200" kern="1200" dirty="0" err="1" smtClean="0">
                          <a:effectLst/>
                          <a:latin typeface="Book Antiqua" pitchFamily="18" charset="0"/>
                        </a:rPr>
                        <a:t>Επ</a:t>
                      </a:r>
                      <a:r>
                        <a:rPr lang="el-GR" sz="1200" kern="1200" dirty="0" smtClean="0">
                          <a:effectLst/>
                          <a:latin typeface="Book Antiqua" pitchFamily="18" charset="0"/>
                        </a:rPr>
                        <a:t>. Καθηγητής Πανεπιστημίου Κρήτης</a:t>
                      </a:r>
                      <a:endParaRPr lang="el-GR" sz="1200" b="1" kern="1200" dirty="0">
                        <a:solidFill>
                          <a:schemeClr val="lt1"/>
                        </a:solidFill>
                        <a:latin typeface="Book Antiqua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200" dirty="0" smtClean="0">
                          <a:latin typeface="Book Antiqua" pitchFamily="18" charset="0"/>
                        </a:rPr>
                        <a:t>Χαλκιαδάκης Εμμανουήλ </a:t>
                      </a:r>
                    </a:p>
                    <a:p>
                      <a:pPr algn="ctr"/>
                      <a:r>
                        <a:rPr lang="el-GR" sz="1200" dirty="0" smtClean="0">
                          <a:latin typeface="Book Antiqua" pitchFamily="18" charset="0"/>
                        </a:rPr>
                        <a:t>ΕΔΙΠ Πανεπιστημίου Κρήτης</a:t>
                      </a:r>
                      <a:endParaRPr lang="el-GR" sz="1200" b="1" kern="1200" dirty="0">
                        <a:solidFill>
                          <a:schemeClr val="tx1"/>
                        </a:solidFill>
                        <a:latin typeface="Book Antiqua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535809" y="4544582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 smtClean="0">
                <a:ln>
                  <a:solidFill>
                    <a:srgbClr val="931B1B"/>
                  </a:solidFill>
                </a:ln>
                <a:solidFill>
                  <a:srgbClr val="931B1B"/>
                </a:solidFill>
                <a:latin typeface="Book Antiqua" pitchFamily="18" charset="0"/>
              </a:rPr>
              <a:t>Επιτροπή Κρίσης </a:t>
            </a:r>
            <a:r>
              <a:rPr lang="el-GR" sz="1800" dirty="0">
                <a:ln>
                  <a:solidFill>
                    <a:srgbClr val="931B1B"/>
                  </a:solidFill>
                </a:ln>
                <a:solidFill>
                  <a:srgbClr val="931B1B"/>
                </a:solidFill>
                <a:latin typeface="Book Antiqua" pitchFamily="18" charset="0"/>
              </a:rPr>
              <a:t>ΔΕ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4. Θεωρητικό Πλαίσιο 3/3 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2123728" y="1412776"/>
            <a:ext cx="5328592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l-GR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 Antiqua" pitchFamily="18" charset="0"/>
              </a:rPr>
              <a:t>Τεχνολογικά μέσα </a:t>
            </a:r>
            <a:br>
              <a:rPr lang="el-GR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 Antiqua" pitchFamily="18" charset="0"/>
              </a:rPr>
            </a:br>
            <a:r>
              <a:rPr lang="el-GR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 Antiqua" pitchFamily="18" charset="0"/>
              </a:rPr>
              <a:t>στην ΕξΑΕ</a:t>
            </a:r>
            <a:endParaRPr lang="el-GR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ook Antiqua" pitchFamily="18" charset="0"/>
            </a:endParaRPr>
          </a:p>
        </p:txBody>
      </p:sp>
      <p:cxnSp>
        <p:nvCxnSpPr>
          <p:cNvPr id="6" name="5 - Ευθεία γραμμή σύνδεσης"/>
          <p:cNvCxnSpPr/>
          <p:nvPr/>
        </p:nvCxnSpPr>
        <p:spPr>
          <a:xfrm>
            <a:off x="2771800" y="2996952"/>
            <a:ext cx="4032448" cy="0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9" name="8 - Ευθύγραμμο βέλος σύνδεσης"/>
          <p:cNvCxnSpPr/>
          <p:nvPr/>
        </p:nvCxnSpPr>
        <p:spPr>
          <a:xfrm>
            <a:off x="6804248" y="2996952"/>
            <a:ext cx="0" cy="288032"/>
          </a:xfrm>
          <a:prstGeom prst="straightConnector1">
            <a:avLst/>
          </a:prstGeom>
          <a:ln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0" name="9 - Ορθογώνιο"/>
          <p:cNvSpPr/>
          <p:nvPr/>
        </p:nvSpPr>
        <p:spPr>
          <a:xfrm>
            <a:off x="2195736" y="3429000"/>
            <a:ext cx="782587" cy="461665"/>
          </a:xfrm>
          <a:prstGeom prst="rect">
            <a:avLst/>
          </a:prstGeom>
          <a:solidFill>
            <a:srgbClr val="0070C0"/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isometricOffAxis1Righ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H5P</a:t>
            </a:r>
            <a:endParaRPr lang="el-GR" b="1" dirty="0" smtClean="0"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</p:txBody>
      </p:sp>
      <p:cxnSp>
        <p:nvCxnSpPr>
          <p:cNvPr id="11" name="10 - Ευθύγραμμο βέλος σύνδεσης"/>
          <p:cNvCxnSpPr/>
          <p:nvPr/>
        </p:nvCxnSpPr>
        <p:spPr>
          <a:xfrm>
            <a:off x="2771800" y="2996952"/>
            <a:ext cx="0" cy="288032"/>
          </a:xfrm>
          <a:prstGeom prst="straightConnector1">
            <a:avLst/>
          </a:prstGeom>
          <a:ln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2" name="11 - Ορθογώνιο"/>
          <p:cNvSpPr/>
          <p:nvPr/>
        </p:nvSpPr>
        <p:spPr>
          <a:xfrm>
            <a:off x="1907704" y="4005064"/>
            <a:ext cx="1399742" cy="461665"/>
          </a:xfrm>
          <a:prstGeom prst="rect">
            <a:avLst/>
          </a:prstGeom>
          <a:solidFill>
            <a:srgbClr val="0070C0"/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isometricOffAxis1Righ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algn="ctr"/>
            <a:r>
              <a:rPr lang="en-US" b="1" dirty="0" err="1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Chamilo</a:t>
            </a:r>
            <a:endParaRPr lang="el-GR" b="1" dirty="0" smtClean="0"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</p:txBody>
      </p:sp>
      <p:sp>
        <p:nvSpPr>
          <p:cNvPr id="13" name="12 - Ορθογώνιο"/>
          <p:cNvSpPr/>
          <p:nvPr/>
        </p:nvSpPr>
        <p:spPr>
          <a:xfrm>
            <a:off x="1619672" y="4581128"/>
            <a:ext cx="2045753" cy="461665"/>
          </a:xfrm>
          <a:prstGeom prst="rect">
            <a:avLst/>
          </a:prstGeom>
          <a:solidFill>
            <a:srgbClr val="0070C0"/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isometricOffAxis1Righ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algn="ctr"/>
            <a:r>
              <a:rPr lang="en-US" b="1" dirty="0" err="1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Actionbound</a:t>
            </a:r>
            <a:endParaRPr lang="el-GR" b="1" dirty="0" smtClean="0"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</p:txBody>
      </p:sp>
      <p:sp>
        <p:nvSpPr>
          <p:cNvPr id="17" name="16 - Ορθογώνιο"/>
          <p:cNvSpPr/>
          <p:nvPr/>
        </p:nvSpPr>
        <p:spPr>
          <a:xfrm>
            <a:off x="1985450" y="5157192"/>
            <a:ext cx="1244251" cy="461665"/>
          </a:xfrm>
          <a:prstGeom prst="rect">
            <a:avLst/>
          </a:prstGeom>
          <a:solidFill>
            <a:srgbClr val="0070C0"/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isometricOffAxis1Righ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algn="ctr"/>
            <a:r>
              <a:rPr lang="en-US" b="1" dirty="0" err="1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Blippar</a:t>
            </a:r>
            <a:endParaRPr lang="el-GR" b="1" dirty="0" smtClean="0"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</p:txBody>
      </p:sp>
      <p:sp>
        <p:nvSpPr>
          <p:cNvPr id="18" name="17 - Ορθογώνιο"/>
          <p:cNvSpPr/>
          <p:nvPr/>
        </p:nvSpPr>
        <p:spPr>
          <a:xfrm>
            <a:off x="4499992" y="3356992"/>
            <a:ext cx="4362092" cy="461665"/>
          </a:xfrm>
          <a:prstGeom prst="rect">
            <a:avLst/>
          </a:prstGeom>
          <a:solidFill>
            <a:srgbClr val="0070C0"/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E</a:t>
            </a:r>
            <a:r>
              <a:rPr lang="el-GR" b="1" dirty="0" err="1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παυξημένη</a:t>
            </a:r>
            <a:r>
              <a:rPr lang="el-GR" b="1" dirty="0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 πραγματικότητα</a:t>
            </a:r>
          </a:p>
        </p:txBody>
      </p:sp>
      <p:cxnSp>
        <p:nvCxnSpPr>
          <p:cNvPr id="19" name="18 - Ευθεία γραμμή σύνδεσης"/>
          <p:cNvCxnSpPr/>
          <p:nvPr/>
        </p:nvCxnSpPr>
        <p:spPr>
          <a:xfrm>
            <a:off x="4788024" y="2636912"/>
            <a:ext cx="0" cy="360040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5" name="24 - Ευθεία γραμμή σύνδεσης"/>
          <p:cNvCxnSpPr/>
          <p:nvPr/>
        </p:nvCxnSpPr>
        <p:spPr>
          <a:xfrm>
            <a:off x="5076056" y="3861048"/>
            <a:ext cx="0" cy="1800200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9" name="28 - Ευθύγραμμο βέλος σύνδεσης"/>
          <p:cNvCxnSpPr/>
          <p:nvPr/>
        </p:nvCxnSpPr>
        <p:spPr>
          <a:xfrm>
            <a:off x="5076056" y="4149080"/>
            <a:ext cx="360040" cy="0"/>
          </a:xfrm>
          <a:prstGeom prst="straightConnector1">
            <a:avLst/>
          </a:prstGeom>
          <a:ln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2" name="31 - Ορθογώνιο"/>
          <p:cNvSpPr/>
          <p:nvPr/>
        </p:nvSpPr>
        <p:spPr>
          <a:xfrm>
            <a:off x="5508104" y="4005064"/>
            <a:ext cx="3485249" cy="338554"/>
          </a:xfrm>
          <a:prstGeom prst="rect">
            <a:avLst/>
          </a:prstGeom>
          <a:solidFill>
            <a:srgbClr val="0070C0"/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algn="ctr"/>
            <a:r>
              <a:rPr lang="el-GR" sz="1600" b="1" i="1" dirty="0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Πραγματικότητα και εικονικότητα</a:t>
            </a:r>
          </a:p>
        </p:txBody>
      </p:sp>
      <p:cxnSp>
        <p:nvCxnSpPr>
          <p:cNvPr id="33" name="32 - Ευθύγραμμο βέλος σύνδεσης"/>
          <p:cNvCxnSpPr/>
          <p:nvPr/>
        </p:nvCxnSpPr>
        <p:spPr>
          <a:xfrm>
            <a:off x="5076056" y="4725144"/>
            <a:ext cx="360040" cy="0"/>
          </a:xfrm>
          <a:prstGeom prst="straightConnector1">
            <a:avLst/>
          </a:prstGeom>
          <a:ln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4" name="33 - Ορθογώνιο"/>
          <p:cNvSpPr/>
          <p:nvPr/>
        </p:nvSpPr>
        <p:spPr>
          <a:xfrm>
            <a:off x="5508104" y="4509120"/>
            <a:ext cx="1314784" cy="338554"/>
          </a:xfrm>
          <a:prstGeom prst="rect">
            <a:avLst/>
          </a:prstGeom>
          <a:solidFill>
            <a:srgbClr val="0070C0"/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algn="ctr"/>
            <a:r>
              <a:rPr lang="el-GR" sz="1600" b="1" i="1" dirty="0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Ορισμός ΕΠ</a:t>
            </a:r>
          </a:p>
        </p:txBody>
      </p:sp>
      <p:cxnSp>
        <p:nvCxnSpPr>
          <p:cNvPr id="35" name="34 - Ευθύγραμμο βέλος σύνδεσης"/>
          <p:cNvCxnSpPr/>
          <p:nvPr/>
        </p:nvCxnSpPr>
        <p:spPr>
          <a:xfrm>
            <a:off x="5076056" y="5157192"/>
            <a:ext cx="360040" cy="0"/>
          </a:xfrm>
          <a:prstGeom prst="straightConnector1">
            <a:avLst/>
          </a:prstGeom>
          <a:ln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6" name="35 - Ορθογώνιο"/>
          <p:cNvSpPr/>
          <p:nvPr/>
        </p:nvSpPr>
        <p:spPr>
          <a:xfrm>
            <a:off x="5508104" y="5013176"/>
            <a:ext cx="936475" cy="338554"/>
          </a:xfrm>
          <a:prstGeom prst="rect">
            <a:avLst/>
          </a:prstGeom>
          <a:solidFill>
            <a:srgbClr val="0070C0"/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algn="ctr"/>
            <a:r>
              <a:rPr lang="el-GR" sz="1600" b="1" i="1" dirty="0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Είδη ΕΠ</a:t>
            </a:r>
          </a:p>
        </p:txBody>
      </p:sp>
      <p:cxnSp>
        <p:nvCxnSpPr>
          <p:cNvPr id="38" name="37 - Ευθύγραμμο βέλος σύνδεσης"/>
          <p:cNvCxnSpPr/>
          <p:nvPr/>
        </p:nvCxnSpPr>
        <p:spPr>
          <a:xfrm>
            <a:off x="5076056" y="5661248"/>
            <a:ext cx="360040" cy="0"/>
          </a:xfrm>
          <a:prstGeom prst="straightConnector1">
            <a:avLst/>
          </a:prstGeom>
          <a:ln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9" name="38 - Ορθογώνιο"/>
          <p:cNvSpPr/>
          <p:nvPr/>
        </p:nvSpPr>
        <p:spPr>
          <a:xfrm>
            <a:off x="5508104" y="5517232"/>
            <a:ext cx="2592377" cy="338554"/>
          </a:xfrm>
          <a:prstGeom prst="rect">
            <a:avLst/>
          </a:prstGeom>
          <a:solidFill>
            <a:srgbClr val="0070C0"/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algn="ctr"/>
            <a:r>
              <a:rPr lang="el-GR" sz="1600" b="1" i="1" dirty="0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Συσκευές απεικόνισης ΕΠ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ιζόντιος πάπυρος"/>
          <p:cNvSpPr/>
          <p:nvPr/>
        </p:nvSpPr>
        <p:spPr>
          <a:xfrm>
            <a:off x="611560" y="2420888"/>
            <a:ext cx="8352928" cy="2448272"/>
          </a:xfrm>
          <a:prstGeom prst="horizontalScroll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glow rad="228600">
              <a:schemeClr val="accent5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8532440" cy="765652"/>
          </a:xfrm>
        </p:spPr>
        <p:txBody>
          <a:bodyPr>
            <a:noAutofit/>
          </a:bodyPr>
          <a:lstStyle/>
          <a:p>
            <a:r>
              <a:rPr lang="el-GR" sz="3200" dirty="0"/>
              <a:t/>
            </a:r>
            <a:br>
              <a:rPr lang="el-GR" sz="3200" dirty="0"/>
            </a:br>
            <a:r>
              <a:rPr lang="el-GR" sz="3200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5. </a:t>
            </a:r>
            <a:r>
              <a:rPr lang="el-GR" sz="3200" dirty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Παραγόμενο εκπαιδευτικό </a:t>
            </a:r>
            <a:r>
              <a:rPr lang="el-GR" sz="3200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υλικό(1/6)</a:t>
            </a:r>
            <a:endParaRPr lang="el-GR" sz="3200" b="1" dirty="0">
              <a:solidFill>
                <a:schemeClr val="accent1">
                  <a:lumMod val="50000"/>
                </a:schemeClr>
              </a:solidFill>
              <a:latin typeface="Book Antiqua" pitchFamily="18" charset="0"/>
            </a:endParaRPr>
          </a:p>
        </p:txBody>
      </p:sp>
      <p:sp>
        <p:nvSpPr>
          <p:cNvPr id="5" name="4 - TextBox"/>
          <p:cNvSpPr txBox="1"/>
          <p:nvPr/>
        </p:nvSpPr>
        <p:spPr>
          <a:xfrm>
            <a:off x="2195736" y="1556792"/>
            <a:ext cx="5254965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el-GR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Σκοπός δημιουργίας ΕΥ</a:t>
            </a:r>
            <a:endParaRPr lang="el-GR" sz="36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899592" y="2996952"/>
            <a:ext cx="796243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l-GR" sz="1600" b="1" i="1" dirty="0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Γνωριμία</a:t>
            </a:r>
            <a:r>
              <a:rPr lang="el-GR" sz="1600" b="1" i="1" dirty="0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 </a:t>
            </a:r>
            <a:r>
              <a:rPr lang="el-GR" sz="1600" b="1" i="1" dirty="0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Book Antiqua" pitchFamily="18" charset="0"/>
              </a:rPr>
              <a:t>των σημαντικότερων ιστορικών μνημείων της πόλης της Κισάμου Χανίων</a:t>
            </a:r>
          </a:p>
          <a:p>
            <a:pPr algn="ctr">
              <a:lnSpc>
                <a:spcPct val="150000"/>
              </a:lnSpc>
            </a:pPr>
            <a:r>
              <a:rPr lang="el-GR" sz="1600" b="1" i="1" dirty="0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Book Antiqua" pitchFamily="18" charset="0"/>
              </a:rPr>
              <a:t>καθώς και τη σχέση σύνδεσης τους με τα ιστορικά γεγονότα ανά τους αιώνες,</a:t>
            </a:r>
          </a:p>
          <a:p>
            <a:pPr algn="ctr">
              <a:lnSpc>
                <a:spcPct val="150000"/>
              </a:lnSpc>
            </a:pPr>
            <a:r>
              <a:rPr lang="el-GR" sz="1600" b="1" i="1" dirty="0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Book Antiqua" pitchFamily="18" charset="0"/>
              </a:rPr>
              <a:t> τις προσωπικότητες και την ιστορική πορεία του τόπου μέχρι και σήμερα.</a:t>
            </a:r>
            <a:endParaRPr lang="el-GR" sz="1600" b="1" i="1" dirty="0">
              <a:ln w="3175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accent5">
                  <a:lumMod val="50000"/>
                </a:schemeClr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4526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1143000" y="188640"/>
            <a:ext cx="8001000" cy="1075390"/>
          </a:xfrm>
        </p:spPr>
        <p:txBody>
          <a:bodyPr>
            <a:noAutofit/>
          </a:bodyPr>
          <a:lstStyle/>
          <a:p>
            <a:r>
              <a:rPr lang="el-GR" sz="3200" dirty="0"/>
              <a:t/>
            </a:r>
            <a:br>
              <a:rPr lang="el-GR" sz="3200" dirty="0"/>
            </a:br>
            <a:r>
              <a:rPr lang="el-GR" sz="3200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5. </a:t>
            </a:r>
            <a:r>
              <a:rPr lang="el-GR" sz="3200" dirty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Παραγόμενο εκπαιδευτικό </a:t>
            </a:r>
            <a:r>
              <a:rPr lang="el-GR" sz="3200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υλικό(2/6)</a:t>
            </a:r>
            <a:endParaRPr lang="el-GR" sz="3200" b="1" dirty="0">
              <a:solidFill>
                <a:schemeClr val="accent1">
                  <a:lumMod val="50000"/>
                </a:schemeClr>
              </a:solidFill>
              <a:latin typeface="Book Antiqua" pitchFamily="18" charset="0"/>
            </a:endParaRPr>
          </a:p>
        </p:txBody>
      </p:sp>
      <p:sp>
        <p:nvSpPr>
          <p:cNvPr id="7" name="6 - TextBox"/>
          <p:cNvSpPr txBox="1"/>
          <p:nvPr/>
        </p:nvSpPr>
        <p:spPr>
          <a:xfrm>
            <a:off x="2987824" y="1412776"/>
            <a:ext cx="3621504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el-GR" sz="36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Περιεχόμενο ΕΥ</a:t>
            </a:r>
            <a:endParaRPr lang="el-GR" sz="3600" b="1" dirty="0">
              <a:solidFill>
                <a:schemeClr val="accent5">
                  <a:lumMod val="7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</p:txBody>
      </p:sp>
      <p:cxnSp>
        <p:nvCxnSpPr>
          <p:cNvPr id="8" name="7 - Ευθεία γραμμή σύνδεσης"/>
          <p:cNvCxnSpPr/>
          <p:nvPr/>
        </p:nvCxnSpPr>
        <p:spPr>
          <a:xfrm>
            <a:off x="2771800" y="2420888"/>
            <a:ext cx="4032448" cy="0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9" name="8 - Ευθύγραμμο βέλος σύνδεσης"/>
          <p:cNvCxnSpPr/>
          <p:nvPr/>
        </p:nvCxnSpPr>
        <p:spPr>
          <a:xfrm>
            <a:off x="6804248" y="2420888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0" name="9 - Ευθύγραμμο βέλος σύνδεσης"/>
          <p:cNvCxnSpPr/>
          <p:nvPr/>
        </p:nvCxnSpPr>
        <p:spPr>
          <a:xfrm>
            <a:off x="2771800" y="2420888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2" name="11 - TextBox"/>
          <p:cNvSpPr txBox="1"/>
          <p:nvPr/>
        </p:nvSpPr>
        <p:spPr>
          <a:xfrm>
            <a:off x="3563888" y="2060848"/>
            <a:ext cx="2593980" cy="40011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l-GR" sz="2000" b="1" i="1" dirty="0" smtClean="0">
                <a:solidFill>
                  <a:srgbClr val="FF00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Πλατφόρμα </a:t>
            </a:r>
            <a:r>
              <a:rPr lang="en-US" sz="2000" b="1" i="1" dirty="0" err="1" smtClean="0">
                <a:solidFill>
                  <a:srgbClr val="FF00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Chamilo</a:t>
            </a:r>
            <a:endParaRPr lang="el-GR" sz="2000" b="1" i="1" dirty="0">
              <a:solidFill>
                <a:srgbClr val="FF0000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</p:txBody>
      </p:sp>
      <p:sp>
        <p:nvSpPr>
          <p:cNvPr id="14" name="13 - TextBox"/>
          <p:cNvSpPr txBox="1"/>
          <p:nvPr/>
        </p:nvSpPr>
        <p:spPr>
          <a:xfrm>
            <a:off x="899592" y="2780928"/>
            <a:ext cx="2480166" cy="369332"/>
          </a:xfrm>
          <a:prstGeom prst="rect">
            <a:avLst/>
          </a:prstGeom>
          <a:solidFill>
            <a:srgbClr val="7030A0"/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1</a:t>
            </a:r>
            <a:r>
              <a:rPr lang="el-GR" sz="1800" b="1" baseline="30000" dirty="0" smtClean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η</a:t>
            </a:r>
            <a:r>
              <a:rPr lang="el-GR" sz="1800" b="1" dirty="0" smtClean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 Διδακτική ενότητα</a:t>
            </a:r>
            <a:endParaRPr lang="el-GR" sz="1800" b="1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</p:txBody>
      </p:sp>
      <p:sp>
        <p:nvSpPr>
          <p:cNvPr id="15" name="14 - TextBox"/>
          <p:cNvSpPr txBox="1"/>
          <p:nvPr/>
        </p:nvSpPr>
        <p:spPr>
          <a:xfrm>
            <a:off x="5508104" y="2780928"/>
            <a:ext cx="2480166" cy="369332"/>
          </a:xfrm>
          <a:prstGeom prst="rect">
            <a:avLst/>
          </a:prstGeom>
          <a:solidFill>
            <a:srgbClr val="7030A0"/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 rtlCol="0">
            <a:spAutoFit/>
          </a:bodyPr>
          <a:lstStyle/>
          <a:p>
            <a:r>
              <a:rPr lang="el-GR" sz="1800" b="1" dirty="0" smtClean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2</a:t>
            </a:r>
            <a:r>
              <a:rPr lang="el-GR" sz="1800" b="1" baseline="30000" dirty="0" smtClean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η</a:t>
            </a:r>
            <a:r>
              <a:rPr lang="el-GR" sz="1800" b="1" dirty="0" smtClean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 Διδακτική ενότητα</a:t>
            </a:r>
            <a:endParaRPr lang="el-GR" sz="1800" b="1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</p:txBody>
      </p:sp>
      <p:sp>
        <p:nvSpPr>
          <p:cNvPr id="19" name="18 - TextBox"/>
          <p:cNvSpPr txBox="1"/>
          <p:nvPr/>
        </p:nvSpPr>
        <p:spPr>
          <a:xfrm>
            <a:off x="1115616" y="3212976"/>
            <a:ext cx="17171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b="1" i="1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Γενική ιστορική </a:t>
            </a:r>
          </a:p>
          <a:p>
            <a:pPr algn="ctr"/>
            <a:r>
              <a:rPr lang="el-GR" sz="1600" b="1" i="1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επισκόπηση</a:t>
            </a:r>
            <a:endParaRPr lang="el-GR" sz="1600" b="1" i="1" dirty="0">
              <a:ln>
                <a:solidFill>
                  <a:schemeClr val="accent5">
                    <a:lumMod val="50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</p:txBody>
      </p:sp>
      <p:sp>
        <p:nvSpPr>
          <p:cNvPr id="20" name="19 - TextBox"/>
          <p:cNvSpPr txBox="1"/>
          <p:nvPr/>
        </p:nvSpPr>
        <p:spPr>
          <a:xfrm>
            <a:off x="611560" y="3789040"/>
            <a:ext cx="29754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l-GR" sz="1600" b="1" i="1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Ασκήσεις ανατροφοδότησης</a:t>
            </a:r>
          </a:p>
          <a:p>
            <a:pPr>
              <a:buFont typeface="Wingdings" pitchFamily="2" charset="2"/>
              <a:buChar char="ü"/>
            </a:pPr>
            <a:r>
              <a:rPr lang="el-GR" sz="1600" b="1" i="1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Άσκηση αυτοαξιολόγησης</a:t>
            </a:r>
          </a:p>
        </p:txBody>
      </p:sp>
      <p:sp>
        <p:nvSpPr>
          <p:cNvPr id="21" name="20 - TextBox"/>
          <p:cNvSpPr txBox="1"/>
          <p:nvPr/>
        </p:nvSpPr>
        <p:spPr>
          <a:xfrm>
            <a:off x="5436096" y="3212976"/>
            <a:ext cx="26340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1600" b="1" i="1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10 κεφάλαια αναλυτικών </a:t>
            </a:r>
          </a:p>
          <a:p>
            <a:pPr algn="ctr"/>
            <a:r>
              <a:rPr lang="el-GR" sz="1600" b="1" i="1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ιστορικών στοιχείων </a:t>
            </a:r>
          </a:p>
          <a:p>
            <a:pPr algn="ctr"/>
            <a:r>
              <a:rPr lang="el-GR" sz="1600" b="1" i="1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για κάθε μνημείο</a:t>
            </a:r>
          </a:p>
        </p:txBody>
      </p:sp>
      <p:sp>
        <p:nvSpPr>
          <p:cNvPr id="26" name="25 - TextBox"/>
          <p:cNvSpPr txBox="1"/>
          <p:nvPr/>
        </p:nvSpPr>
        <p:spPr>
          <a:xfrm>
            <a:off x="5292080" y="4077072"/>
            <a:ext cx="29754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Font typeface="Wingdings" pitchFamily="2" charset="2"/>
              <a:buChar char="ü"/>
            </a:pPr>
            <a:r>
              <a:rPr lang="el-GR" sz="1600" b="1" i="1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Ασκήσεις ανατροφοδότησης</a:t>
            </a:r>
          </a:p>
          <a:p>
            <a:pPr algn="ctr">
              <a:buFont typeface="Wingdings" pitchFamily="2" charset="2"/>
              <a:buChar char="ü"/>
            </a:pPr>
            <a:r>
              <a:rPr lang="el-GR" sz="1600" b="1" i="1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Άσκηση αυτοαξιολόγησης</a:t>
            </a:r>
          </a:p>
          <a:p>
            <a:pPr algn="ctr"/>
            <a:r>
              <a:rPr lang="el-GR" sz="1600" b="1" i="1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 σε κάθε κεφάλαιο</a:t>
            </a:r>
          </a:p>
        </p:txBody>
      </p:sp>
      <p:sp>
        <p:nvSpPr>
          <p:cNvPr id="33" name="32 - TextBox"/>
          <p:cNvSpPr txBox="1"/>
          <p:nvPr/>
        </p:nvSpPr>
        <p:spPr>
          <a:xfrm>
            <a:off x="4788024" y="4869160"/>
            <a:ext cx="40543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1600" b="1" i="1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Οδηγός περιήγησης στα ιστορικά μνημεία</a:t>
            </a:r>
          </a:p>
          <a:p>
            <a:pPr algn="ctr"/>
            <a:r>
              <a:rPr lang="el-GR" sz="1600" b="1" i="1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Της Κισάμου με κινητές συσκευές</a:t>
            </a:r>
          </a:p>
        </p:txBody>
      </p:sp>
      <p:sp>
        <p:nvSpPr>
          <p:cNvPr id="36" name="35 - TextBox"/>
          <p:cNvSpPr txBox="1"/>
          <p:nvPr/>
        </p:nvSpPr>
        <p:spPr>
          <a:xfrm>
            <a:off x="4283968" y="5517232"/>
            <a:ext cx="5022529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l-GR" sz="1600" b="1" i="1" dirty="0" err="1" smtClean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Χωροευαίσθητο</a:t>
            </a:r>
            <a:r>
              <a:rPr lang="el-GR" sz="1600" b="1" i="1" dirty="0" smtClean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 παιχνίδι ΕΠ (</a:t>
            </a:r>
            <a:r>
              <a:rPr lang="en-US" sz="1600" b="1" i="1" dirty="0" err="1" smtClean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Actionbound-Blippar</a:t>
            </a:r>
            <a:r>
              <a:rPr lang="en-US" sz="1600" b="1" i="1" dirty="0" smtClean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) </a:t>
            </a:r>
            <a:endParaRPr lang="el-GR" sz="1600" b="1" i="1" dirty="0" smtClean="0">
              <a:solidFill>
                <a:srgbClr val="FF000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  <a:p>
            <a:pPr algn="ctr"/>
            <a:r>
              <a:rPr lang="el-GR" sz="1600" b="1" i="1" dirty="0" smtClean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Άσκηση αυτοαξιολόγησης 2</a:t>
            </a:r>
            <a:r>
              <a:rPr lang="el-GR" sz="1600" b="1" i="1" baseline="30000" dirty="0" smtClean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ης</a:t>
            </a:r>
            <a:r>
              <a:rPr lang="el-GR" sz="1600" b="1" i="1" dirty="0" smtClean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 ΔΕ</a:t>
            </a:r>
          </a:p>
        </p:txBody>
      </p:sp>
      <p:cxnSp>
        <p:nvCxnSpPr>
          <p:cNvPr id="37" name="36 - Ευθεία γραμμή σύνδεσης"/>
          <p:cNvCxnSpPr/>
          <p:nvPr/>
        </p:nvCxnSpPr>
        <p:spPr>
          <a:xfrm>
            <a:off x="4716016" y="5517232"/>
            <a:ext cx="4032448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17 - Στρογγυλεμένο ορθογώνιο"/>
          <p:cNvSpPr/>
          <p:nvPr/>
        </p:nvSpPr>
        <p:spPr>
          <a:xfrm>
            <a:off x="5076056" y="4653136"/>
            <a:ext cx="3816424" cy="1152128"/>
          </a:xfrm>
          <a:prstGeom prst="roundRect">
            <a:avLst/>
          </a:prstGeom>
          <a:solidFill>
            <a:schemeClr val="tx2">
              <a:lumMod val="75000"/>
            </a:schemeClr>
          </a:solidFill>
          <a:effectLst>
            <a:glow rad="101600">
              <a:schemeClr val="accent4">
                <a:lumMod val="75000"/>
                <a:alpha val="60000"/>
              </a:schemeClr>
            </a:glo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13 - Στρογγυλεμένο ορθογώνιο"/>
          <p:cNvSpPr/>
          <p:nvPr/>
        </p:nvSpPr>
        <p:spPr>
          <a:xfrm>
            <a:off x="755576" y="4653136"/>
            <a:ext cx="3816424" cy="1152128"/>
          </a:xfrm>
          <a:prstGeom prst="roundRect">
            <a:avLst/>
          </a:prstGeom>
          <a:solidFill>
            <a:schemeClr val="tx2">
              <a:lumMod val="75000"/>
            </a:schemeClr>
          </a:solidFill>
          <a:effectLst>
            <a:glow rad="101600">
              <a:schemeClr val="accent4">
                <a:lumMod val="75000"/>
                <a:alpha val="60000"/>
              </a:schemeClr>
            </a:glo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9 - Στρογγυλεμένο ορθογώνιο"/>
          <p:cNvSpPr/>
          <p:nvPr/>
        </p:nvSpPr>
        <p:spPr>
          <a:xfrm>
            <a:off x="755576" y="1628800"/>
            <a:ext cx="3816424" cy="1152128"/>
          </a:xfrm>
          <a:prstGeom prst="roundRect">
            <a:avLst/>
          </a:prstGeom>
          <a:solidFill>
            <a:schemeClr val="tx2">
              <a:lumMod val="75000"/>
            </a:schemeClr>
          </a:solidFill>
          <a:effectLst>
            <a:glow rad="101600">
              <a:schemeClr val="accent4">
                <a:lumMod val="75000"/>
                <a:alpha val="60000"/>
              </a:schemeClr>
            </a:glo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5 - Στρογγυλεμένο ορθογώνιο"/>
          <p:cNvSpPr/>
          <p:nvPr/>
        </p:nvSpPr>
        <p:spPr>
          <a:xfrm>
            <a:off x="5004048" y="1628800"/>
            <a:ext cx="3816424" cy="1152128"/>
          </a:xfrm>
          <a:prstGeom prst="roundRect">
            <a:avLst/>
          </a:prstGeom>
          <a:solidFill>
            <a:schemeClr val="tx2">
              <a:lumMod val="75000"/>
            </a:schemeClr>
          </a:solidFill>
          <a:effectLst>
            <a:glow rad="101600">
              <a:schemeClr val="accent4">
                <a:lumMod val="75000"/>
                <a:alpha val="60000"/>
              </a:schemeClr>
            </a:glo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1187624" y="188640"/>
            <a:ext cx="8208912" cy="107539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5. Παραγόμενο εκπαιδευτικό υλικό(3/6)</a:t>
            </a:r>
            <a:endParaRPr lang="el-GR" sz="3600" dirty="0"/>
          </a:p>
        </p:txBody>
      </p:sp>
      <p:sp>
        <p:nvSpPr>
          <p:cNvPr id="4" name="3 - TextBox"/>
          <p:cNvSpPr txBox="1"/>
          <p:nvPr/>
        </p:nvSpPr>
        <p:spPr>
          <a:xfrm>
            <a:off x="2411760" y="3356992"/>
            <a:ext cx="4896544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el-GR" sz="3600" b="1" dirty="0" smtClean="0">
                <a:solidFill>
                  <a:srgbClr val="931B1B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Αρχές σχεδιασμού ΕΥ</a:t>
            </a:r>
            <a:endParaRPr lang="el-GR" sz="3600" b="1" dirty="0">
              <a:solidFill>
                <a:srgbClr val="931B1B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</p:txBody>
      </p:sp>
      <p:sp>
        <p:nvSpPr>
          <p:cNvPr id="5" name="4 - TextBox"/>
          <p:cNvSpPr txBox="1"/>
          <p:nvPr/>
        </p:nvSpPr>
        <p:spPr>
          <a:xfrm>
            <a:off x="5148064" y="1628800"/>
            <a:ext cx="358784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>
              <a:solidFill>
                <a:schemeClr val="bg1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a:endParaRPr>
          </a:p>
          <a:p>
            <a:r>
              <a:rPr lang="el-GR" sz="1800" b="1" dirty="0" smtClean="0">
                <a:solidFill>
                  <a:srgbClr val="FFFF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12 αρχές </a:t>
            </a:r>
            <a:r>
              <a:rPr lang="el-GR" sz="1800" b="1" dirty="0" err="1" smtClean="0">
                <a:solidFill>
                  <a:srgbClr val="FFFF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Πολυμεσικής</a:t>
            </a:r>
            <a:r>
              <a:rPr lang="el-GR" sz="1800" b="1" dirty="0" smtClean="0">
                <a:solidFill>
                  <a:srgbClr val="FFFF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 μάθησης </a:t>
            </a:r>
            <a:endParaRPr lang="en-US" sz="1800" b="1" dirty="0" smtClean="0">
              <a:solidFill>
                <a:srgbClr val="FFFF00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  <a:p>
            <a:pPr algn="ctr"/>
            <a:r>
              <a:rPr lang="en-US" sz="1800" b="1" dirty="0" smtClean="0">
                <a:solidFill>
                  <a:srgbClr val="FFFF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Mayer</a:t>
            </a:r>
            <a:endParaRPr lang="el-GR" sz="1800" b="1" dirty="0">
              <a:solidFill>
                <a:srgbClr val="FFFF00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</p:txBody>
      </p:sp>
      <p:cxnSp>
        <p:nvCxnSpPr>
          <p:cNvPr id="8" name="7 - Ευθεία γραμμή σύνδεσης"/>
          <p:cNvCxnSpPr>
            <a:endCxn id="6" idx="2"/>
          </p:cNvCxnSpPr>
          <p:nvPr/>
        </p:nvCxnSpPr>
        <p:spPr>
          <a:xfrm flipV="1">
            <a:off x="4860032" y="2780928"/>
            <a:ext cx="2052228" cy="576064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9" name="8 - TextBox"/>
          <p:cNvSpPr txBox="1"/>
          <p:nvPr/>
        </p:nvSpPr>
        <p:spPr>
          <a:xfrm>
            <a:off x="1547664" y="1988840"/>
            <a:ext cx="1968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800" b="1" dirty="0" smtClean="0">
                <a:solidFill>
                  <a:srgbClr val="FFFF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Αρχές </a:t>
            </a:r>
            <a:r>
              <a:rPr lang="en-US" sz="1800" b="1" dirty="0" smtClean="0">
                <a:solidFill>
                  <a:srgbClr val="FFFF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Holmberg</a:t>
            </a:r>
            <a:endParaRPr lang="el-GR" sz="1800" b="1" dirty="0">
              <a:solidFill>
                <a:srgbClr val="FFFF00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</p:txBody>
      </p:sp>
      <p:cxnSp>
        <p:nvCxnSpPr>
          <p:cNvPr id="11" name="10 - Ευθεία γραμμή σύνδεσης"/>
          <p:cNvCxnSpPr>
            <a:stCxn id="4" idx="0"/>
          </p:cNvCxnSpPr>
          <p:nvPr/>
        </p:nvCxnSpPr>
        <p:spPr>
          <a:xfrm flipH="1" flipV="1">
            <a:off x="2663788" y="2780928"/>
            <a:ext cx="2196244" cy="576064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3" name="12 - TextBox"/>
          <p:cNvSpPr txBox="1"/>
          <p:nvPr/>
        </p:nvSpPr>
        <p:spPr>
          <a:xfrm>
            <a:off x="1763688" y="5013176"/>
            <a:ext cx="1494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800" b="1" dirty="0" smtClean="0">
                <a:solidFill>
                  <a:srgbClr val="FFFF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Αρχές </a:t>
            </a:r>
            <a:r>
              <a:rPr lang="en-US" sz="1800" b="1" dirty="0" smtClean="0">
                <a:solidFill>
                  <a:srgbClr val="FFFF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Mena</a:t>
            </a:r>
            <a:endParaRPr lang="el-GR" sz="1800" b="1" dirty="0">
              <a:solidFill>
                <a:srgbClr val="FFFF00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</p:txBody>
      </p:sp>
      <p:cxnSp>
        <p:nvCxnSpPr>
          <p:cNvPr id="15" name="14 - Ευθεία γραμμή σύνδεσης"/>
          <p:cNvCxnSpPr>
            <a:endCxn id="4" idx="2"/>
          </p:cNvCxnSpPr>
          <p:nvPr/>
        </p:nvCxnSpPr>
        <p:spPr>
          <a:xfrm flipV="1">
            <a:off x="2684174" y="4003323"/>
            <a:ext cx="2175858" cy="64981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7" name="16 - TextBox"/>
          <p:cNvSpPr txBox="1"/>
          <p:nvPr/>
        </p:nvSpPr>
        <p:spPr>
          <a:xfrm>
            <a:off x="6012160" y="5013176"/>
            <a:ext cx="2214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800" b="1" dirty="0" smtClean="0">
                <a:solidFill>
                  <a:srgbClr val="FFFF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Δέσμες </a:t>
            </a:r>
            <a:r>
              <a:rPr lang="el-GR" sz="1800" b="1" dirty="0" err="1" smtClean="0">
                <a:solidFill>
                  <a:srgbClr val="FFFF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Λιοναράκη</a:t>
            </a:r>
            <a:endParaRPr lang="el-GR" sz="1800" b="1" dirty="0">
              <a:solidFill>
                <a:srgbClr val="FFFF00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</p:txBody>
      </p:sp>
      <p:cxnSp>
        <p:nvCxnSpPr>
          <p:cNvPr id="19" name="18 - Ευθεία γραμμή σύνδεσης"/>
          <p:cNvCxnSpPr/>
          <p:nvPr/>
        </p:nvCxnSpPr>
        <p:spPr>
          <a:xfrm>
            <a:off x="4860032" y="4006806"/>
            <a:ext cx="2160240" cy="574322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Στρογγυλεμένο ορθογώνιο"/>
          <p:cNvSpPr/>
          <p:nvPr/>
        </p:nvSpPr>
        <p:spPr>
          <a:xfrm>
            <a:off x="2627784" y="1340768"/>
            <a:ext cx="4752528" cy="864096"/>
          </a:xfrm>
          <a:prstGeom prst="roundRect">
            <a:avLst/>
          </a:prstGeom>
          <a:solidFill>
            <a:schemeClr val="accent4"/>
          </a:solidFill>
          <a:effectLst>
            <a:glow rad="1397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2 - Τίτλος"/>
          <p:cNvSpPr>
            <a:spLocks noGrp="1"/>
          </p:cNvSpPr>
          <p:nvPr>
            <p:ph type="title"/>
          </p:nvPr>
        </p:nvSpPr>
        <p:spPr>
          <a:xfrm>
            <a:off x="1187624" y="188640"/>
            <a:ext cx="7821488" cy="107539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5. Παραγόμενο εκπαιδευτικό υλικό(4/6)</a:t>
            </a:r>
            <a:endParaRPr lang="el-GR" sz="3600" dirty="0"/>
          </a:p>
        </p:txBody>
      </p:sp>
      <p:sp>
        <p:nvSpPr>
          <p:cNvPr id="5" name="4 - TextBox"/>
          <p:cNvSpPr txBox="1"/>
          <p:nvPr/>
        </p:nvSpPr>
        <p:spPr>
          <a:xfrm>
            <a:off x="2627784" y="1340768"/>
            <a:ext cx="48253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1800" b="1" dirty="0" smtClean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F00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Για τη δημιουργία του ΕΥ </a:t>
            </a:r>
          </a:p>
          <a:p>
            <a:pPr algn="ctr"/>
            <a:r>
              <a:rPr lang="el-GR" sz="1800" b="1" dirty="0" smtClean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F00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έγινε χρήση των παρακάτω ΤΠΕ εργαλείων </a:t>
            </a:r>
            <a:endParaRPr lang="el-GR" sz="1800" b="1" dirty="0"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rgbClr val="FF0000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</p:txBody>
      </p:sp>
      <p:sp>
        <p:nvSpPr>
          <p:cNvPr id="7" name="6 - TextBox"/>
          <p:cNvSpPr txBox="1"/>
          <p:nvPr/>
        </p:nvSpPr>
        <p:spPr>
          <a:xfrm>
            <a:off x="1187624" y="2492896"/>
            <a:ext cx="2132314" cy="181588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isometricOffAxis1Right"/>
            <a:lightRig rig="threePt" dir="t"/>
          </a:scene3d>
          <a:sp3d>
            <a:bevelT prst="angle"/>
          </a:sp3d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Bradley Hand ITC" pitchFamily="66" charset="0"/>
              </a:rPr>
              <a:t>H5P</a:t>
            </a:r>
          </a:p>
          <a:p>
            <a:pPr algn="ctr"/>
            <a:r>
              <a:rPr lang="en-US" sz="28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Bradley Hand ITC" pitchFamily="66" charset="0"/>
              </a:rPr>
              <a:t>Chamilo</a:t>
            </a:r>
            <a:endParaRPr lang="en-US" sz="2800" b="1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Bradley Hand ITC" pitchFamily="66" charset="0"/>
            </a:endParaRPr>
          </a:p>
          <a:p>
            <a:pPr algn="ctr"/>
            <a:r>
              <a:rPr lang="en-US" sz="28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Bradley Hand ITC" pitchFamily="66" charset="0"/>
              </a:rPr>
              <a:t>Actionbound</a:t>
            </a:r>
            <a:endParaRPr lang="en-US" sz="2800" b="1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Bradley Hand ITC" pitchFamily="66" charset="0"/>
            </a:endParaRPr>
          </a:p>
          <a:p>
            <a:pPr algn="ctr"/>
            <a:r>
              <a:rPr lang="en-US" sz="28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Bradley Hand ITC" pitchFamily="66" charset="0"/>
              </a:rPr>
              <a:t>Blippar</a:t>
            </a:r>
            <a:endParaRPr lang="el-GR" sz="28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3491880" y="2852936"/>
            <a:ext cx="3618298" cy="18158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isometricOffAxis1Right"/>
            <a:lightRig rig="threePt" dir="t"/>
          </a:scene3d>
          <a:sp3d>
            <a:bevelT prst="angle"/>
          </a:sp3d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Bradley Hand ITC" pitchFamily="66" charset="0"/>
              </a:rPr>
              <a:t>Plotagon</a:t>
            </a:r>
            <a:endParaRPr lang="en-US" sz="2800" b="1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Bradley Hand ITC" pitchFamily="66" charset="0"/>
            </a:endParaRPr>
          </a:p>
          <a:p>
            <a:pPr algn="ctr"/>
            <a:r>
              <a:rPr lang="en-US" sz="28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Bradley Hand ITC" pitchFamily="66" charset="0"/>
              </a:rPr>
              <a:t>Doodly</a:t>
            </a:r>
            <a:endParaRPr lang="en-US" sz="2800" b="1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Bradley Hand ITC" pitchFamily="66" charset="0"/>
            </a:endParaRPr>
          </a:p>
          <a:p>
            <a:pPr algn="ctr"/>
            <a:r>
              <a:rPr lang="en-US" sz="28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Bradley Hand ITC" pitchFamily="66" charset="0"/>
              </a:rPr>
              <a:t>Windows movie maker</a:t>
            </a:r>
          </a:p>
          <a:p>
            <a:pPr algn="ctr"/>
            <a:r>
              <a:rPr lang="en-US" sz="28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Bradley Hand ITC" pitchFamily="66" charset="0"/>
              </a:rPr>
              <a:t>Animaker</a:t>
            </a:r>
            <a:endParaRPr lang="en-US" sz="2800" b="1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Bradley Hand ITC" pitchFamily="66" charset="0"/>
            </a:endParaRPr>
          </a:p>
        </p:txBody>
      </p:sp>
      <p:sp>
        <p:nvSpPr>
          <p:cNvPr id="9" name="8 - TextBox"/>
          <p:cNvSpPr txBox="1"/>
          <p:nvPr/>
        </p:nvSpPr>
        <p:spPr>
          <a:xfrm>
            <a:off x="6156176" y="4509120"/>
            <a:ext cx="2701381" cy="13849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isometricOffAxis1Right"/>
            <a:lightRig rig="threePt" dir="t"/>
          </a:scene3d>
          <a:sp3d>
            <a:bevelT prst="angle"/>
          </a:sp3d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Bradley Hand ITC" pitchFamily="66" charset="0"/>
              </a:rPr>
              <a:t>Learning Apps</a:t>
            </a:r>
          </a:p>
          <a:p>
            <a:pPr algn="ctr"/>
            <a:r>
              <a:rPr lang="en-US" sz="28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Bradley Hand ITC" pitchFamily="66" charset="0"/>
              </a:rPr>
              <a:t>Nero wave editor </a:t>
            </a:r>
          </a:p>
          <a:p>
            <a:pPr algn="ctr"/>
            <a:r>
              <a:rPr lang="en-US" sz="28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Bradley Hand ITC" pitchFamily="66" charset="0"/>
              </a:rPr>
              <a:t>posterMyWall</a:t>
            </a:r>
            <a:endParaRPr lang="en-US" sz="2800" b="1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Bradley Hand ITC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- Τίτλος"/>
          <p:cNvSpPr>
            <a:spLocks noGrp="1"/>
          </p:cNvSpPr>
          <p:nvPr>
            <p:ph type="title"/>
          </p:nvPr>
        </p:nvSpPr>
        <p:spPr>
          <a:xfrm>
            <a:off x="1143000" y="116632"/>
            <a:ext cx="8001000" cy="107539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5. Παραγόμενο εκπαιδευτικό υλικό(5/6)</a:t>
            </a:r>
            <a:endParaRPr lang="el-GR" sz="3600" dirty="0"/>
          </a:p>
        </p:txBody>
      </p:sp>
      <p:pic>
        <p:nvPicPr>
          <p:cNvPr id="5" name="4 - Εικόνα" descr="Screenshot Capture - 2022-11-15 - 10-14-1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1844824"/>
            <a:ext cx="7308304" cy="4378917"/>
          </a:xfrm>
          <a:prstGeom prst="rect">
            <a:avLst/>
          </a:prstGeom>
        </p:spPr>
      </p:pic>
      <p:sp>
        <p:nvSpPr>
          <p:cNvPr id="6" name="5 - TextBox"/>
          <p:cNvSpPr txBox="1"/>
          <p:nvPr/>
        </p:nvSpPr>
        <p:spPr>
          <a:xfrm>
            <a:off x="2627784" y="1268760"/>
            <a:ext cx="4633000" cy="646331"/>
          </a:xfrm>
          <a:prstGeom prst="rect">
            <a:avLst/>
          </a:prstGeom>
          <a:solidFill>
            <a:srgbClr val="FF0000"/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none" rtlCol="0">
            <a:spAutoFit/>
          </a:bodyPr>
          <a:lstStyle/>
          <a:p>
            <a:pPr algn="ctr"/>
            <a:r>
              <a:rPr lang="el-GR" sz="18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Σύνδεση στην πλατφόρμα </a:t>
            </a:r>
            <a:r>
              <a:rPr lang="en-US" sz="1800" b="1" dirty="0" err="1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Chamilo</a:t>
            </a:r>
            <a:r>
              <a:rPr lang="el-GR" sz="18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.</a:t>
            </a:r>
          </a:p>
          <a:p>
            <a:pPr algn="ctr"/>
            <a:r>
              <a:rPr lang="el-GR" sz="18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 Περιήγηση και περιγραφή του κύριου ΕΥ</a:t>
            </a:r>
            <a:endParaRPr lang="el-GR" sz="18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</p:txBody>
      </p:sp>
      <p:sp>
        <p:nvSpPr>
          <p:cNvPr id="7" name="6 - Ραβδωτό δεξιό βέλος"/>
          <p:cNvSpPr/>
          <p:nvPr/>
        </p:nvSpPr>
        <p:spPr>
          <a:xfrm>
            <a:off x="683568" y="3068960"/>
            <a:ext cx="1296144" cy="864096"/>
          </a:xfrm>
          <a:prstGeom prst="stripedRightArrow">
            <a:avLst/>
          </a:prstGeom>
          <a:solidFill>
            <a:schemeClr val="accent5">
              <a:lumMod val="50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- Τίτλος"/>
          <p:cNvSpPr>
            <a:spLocks noGrp="1"/>
          </p:cNvSpPr>
          <p:nvPr>
            <p:ph type="title"/>
          </p:nvPr>
        </p:nvSpPr>
        <p:spPr>
          <a:xfrm>
            <a:off x="1143000" y="116632"/>
            <a:ext cx="8001000" cy="107539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5. Παραγόμενο εκπαιδευτικό υλικό(6/6)</a:t>
            </a:r>
            <a:endParaRPr lang="el-GR" sz="3600" dirty="0"/>
          </a:p>
        </p:txBody>
      </p:sp>
      <p:sp>
        <p:nvSpPr>
          <p:cNvPr id="6" name="5 - TextBox"/>
          <p:cNvSpPr txBox="1"/>
          <p:nvPr/>
        </p:nvSpPr>
        <p:spPr>
          <a:xfrm>
            <a:off x="2483768" y="1556792"/>
            <a:ext cx="4863832" cy="369332"/>
          </a:xfrm>
          <a:prstGeom prst="rect">
            <a:avLst/>
          </a:prstGeom>
          <a:solidFill>
            <a:srgbClr val="FF0000"/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none" rtlCol="0">
            <a:spAutoFit/>
          </a:bodyPr>
          <a:lstStyle/>
          <a:p>
            <a:pPr algn="ctr"/>
            <a:r>
              <a:rPr lang="el-GR" sz="18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Περιγραφή στο </a:t>
            </a:r>
            <a:r>
              <a:rPr lang="el-GR" sz="1800" b="1" dirty="0" err="1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χωροευαίσθητο</a:t>
            </a:r>
            <a:r>
              <a:rPr lang="el-GR" sz="18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 παιχνίδι ΕΠ</a:t>
            </a:r>
          </a:p>
        </p:txBody>
      </p:sp>
      <p:sp>
        <p:nvSpPr>
          <p:cNvPr id="7" name="6 - Ραβδωτό δεξιό βέλος"/>
          <p:cNvSpPr/>
          <p:nvPr/>
        </p:nvSpPr>
        <p:spPr>
          <a:xfrm>
            <a:off x="683568" y="3068960"/>
            <a:ext cx="1296144" cy="864096"/>
          </a:xfrm>
          <a:prstGeom prst="stripedRightArrow">
            <a:avLst/>
          </a:prstGeom>
          <a:solidFill>
            <a:schemeClr val="accent5">
              <a:lumMod val="50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8" name="7 - Εικόνα" descr="ΞΗΓΓ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9712" y="2204864"/>
            <a:ext cx="6677025" cy="3009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67136" y="69269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6. </a:t>
            </a:r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Μεθοδολογία (1/2)</a:t>
            </a:r>
            <a:endParaRPr lang="el-GR" sz="4000" b="1" dirty="0">
              <a:solidFill>
                <a:schemeClr val="accent1">
                  <a:lumMod val="50000"/>
                </a:schemeClr>
              </a:solidFill>
              <a:latin typeface="Book Antiqua" pitchFamily="18" charset="0"/>
            </a:endParaRPr>
          </a:p>
        </p:txBody>
      </p:sp>
      <p:sp>
        <p:nvSpPr>
          <p:cNvPr id="5" name="4 - TextBox"/>
          <p:cNvSpPr txBox="1"/>
          <p:nvPr/>
        </p:nvSpPr>
        <p:spPr>
          <a:xfrm>
            <a:off x="1259632" y="1268760"/>
            <a:ext cx="7261924" cy="461665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el-GR" b="1" dirty="0" smtClean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Έρευνα για το κύριο ΕΥ στην πλατφόρμα </a:t>
            </a:r>
            <a:r>
              <a:rPr lang="en-US" b="1" dirty="0" err="1" smtClean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Chamilo</a:t>
            </a:r>
            <a:endParaRPr lang="el-GR" b="1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755576" y="1844824"/>
            <a:ext cx="7996100" cy="453130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sz="1600" b="1" dirty="0" smtClean="0">
                <a:solidFill>
                  <a:srgbClr val="C00000"/>
                </a:solidFill>
                <a:latin typeface="Book Antiqua" pitchFamily="18" charset="0"/>
              </a:rPr>
              <a:t>Το είδος της έρευνας: </a:t>
            </a:r>
            <a:r>
              <a:rPr lang="el-GR" sz="1600" b="1" dirty="0" smtClean="0">
                <a:solidFill>
                  <a:schemeClr val="accent5">
                    <a:lumMod val="50000"/>
                  </a:schemeClr>
                </a:solidFill>
                <a:latin typeface="Book Antiqua" pitchFamily="18" charset="0"/>
              </a:rPr>
              <a:t>Διαμορφωτική αξιολόγηση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sz="1600" b="1" dirty="0" smtClean="0">
                <a:solidFill>
                  <a:srgbClr val="C00000"/>
                </a:solidFill>
                <a:latin typeface="Book Antiqua" pitchFamily="18" charset="0"/>
              </a:rPr>
              <a:t>Μέθοδος έρευνας: </a:t>
            </a:r>
            <a:r>
              <a:rPr lang="el-GR" sz="1600" b="1" dirty="0" smtClean="0">
                <a:solidFill>
                  <a:schemeClr val="accent5">
                    <a:lumMod val="50000"/>
                  </a:schemeClr>
                </a:solidFill>
                <a:latin typeface="Book Antiqua" pitchFamily="18" charset="0"/>
              </a:rPr>
              <a:t>Ποιοτική ανάλυση περιεχομένου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sz="1600" b="1" dirty="0" smtClean="0">
                <a:solidFill>
                  <a:srgbClr val="C00000"/>
                </a:solidFill>
                <a:latin typeface="Book Antiqua" pitchFamily="18" charset="0"/>
              </a:rPr>
              <a:t>Μέθοδος δειγματοληψίας: </a:t>
            </a:r>
            <a:r>
              <a:rPr lang="el-GR" sz="1600" b="1" dirty="0" smtClean="0">
                <a:solidFill>
                  <a:schemeClr val="accent5">
                    <a:lumMod val="50000"/>
                  </a:schemeClr>
                </a:solidFill>
                <a:latin typeface="Book Antiqua" pitchFamily="18" charset="0"/>
              </a:rPr>
              <a:t>Σκόπιμη δειγματοληψία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sz="1600" b="1" dirty="0" smtClean="0">
                <a:solidFill>
                  <a:srgbClr val="C00000"/>
                </a:solidFill>
                <a:latin typeface="Book Antiqua" pitchFamily="18" charset="0"/>
              </a:rPr>
              <a:t>Συμμετέχοντες στην έρευνα: </a:t>
            </a:r>
            <a:r>
              <a:rPr lang="el-GR" sz="1600" b="1" dirty="0" smtClean="0">
                <a:solidFill>
                  <a:schemeClr val="accent5">
                    <a:lumMod val="50000"/>
                  </a:schemeClr>
                </a:solidFill>
                <a:latin typeface="Book Antiqua" pitchFamily="18" charset="0"/>
              </a:rPr>
              <a:t>3 Ειδικοί στην ΕξΑΕ &amp; 15 μαθητές </a:t>
            </a:r>
            <a:r>
              <a:rPr lang="el-GR" sz="1600" b="1" dirty="0" err="1" smtClean="0">
                <a:solidFill>
                  <a:schemeClr val="accent5">
                    <a:lumMod val="50000"/>
                  </a:schemeClr>
                </a:solidFill>
                <a:latin typeface="Book Antiqua" pitchFamily="18" charset="0"/>
              </a:rPr>
              <a:t>Ε΄τάξης</a:t>
            </a:r>
            <a:r>
              <a:rPr lang="el-GR" sz="1600" b="1" dirty="0" smtClean="0">
                <a:solidFill>
                  <a:schemeClr val="accent5">
                    <a:lumMod val="50000"/>
                  </a:schemeClr>
                </a:solidFill>
                <a:latin typeface="Book Antiqua" pitchFamily="18" charset="0"/>
              </a:rPr>
              <a:t> δημοτικού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sz="1600" b="1" dirty="0" smtClean="0">
                <a:solidFill>
                  <a:srgbClr val="C00000"/>
                </a:solidFill>
                <a:latin typeface="Book Antiqua" pitchFamily="18" charset="0"/>
              </a:rPr>
              <a:t>Χρονική περίοδος: </a:t>
            </a:r>
            <a:r>
              <a:rPr lang="el-GR" sz="1600" b="1" dirty="0" smtClean="0">
                <a:solidFill>
                  <a:schemeClr val="accent5">
                    <a:lumMod val="50000"/>
                  </a:schemeClr>
                </a:solidFill>
                <a:latin typeface="Book Antiqua" pitchFamily="18" charset="0"/>
              </a:rPr>
              <a:t>Σεπτέμβριος-Οκτώβριος 2021.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sz="1600" b="1" dirty="0" smtClean="0">
                <a:solidFill>
                  <a:srgbClr val="C00000"/>
                </a:solidFill>
                <a:latin typeface="Book Antiqua" pitchFamily="18" charset="0"/>
              </a:rPr>
              <a:t>Μέσα συλλογής δεδομένων: </a:t>
            </a:r>
            <a:r>
              <a:rPr lang="el-GR" sz="1600" b="1" dirty="0" smtClean="0">
                <a:solidFill>
                  <a:schemeClr val="accent5">
                    <a:lumMod val="50000"/>
                  </a:schemeClr>
                </a:solidFill>
                <a:latin typeface="Book Antiqua" pitchFamily="18" charset="0"/>
              </a:rPr>
              <a:t>Ερωτηματολόγια ανοικτών ερωτήσεων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sz="1600" b="1" dirty="0" smtClean="0">
                <a:solidFill>
                  <a:srgbClr val="C00000"/>
                </a:solidFill>
                <a:latin typeface="Book Antiqua" pitchFamily="18" charset="0"/>
              </a:rPr>
              <a:t>Επεξεργασία </a:t>
            </a:r>
            <a:r>
              <a:rPr lang="el-GR" sz="1600" b="1" dirty="0" err="1" smtClean="0">
                <a:solidFill>
                  <a:srgbClr val="C00000"/>
                </a:solidFill>
                <a:latin typeface="Book Antiqua" pitchFamily="18" charset="0"/>
              </a:rPr>
              <a:t>δεδομενων</a:t>
            </a:r>
            <a:r>
              <a:rPr lang="el-GR" sz="1600" b="1" dirty="0" smtClean="0">
                <a:solidFill>
                  <a:srgbClr val="C00000"/>
                </a:solidFill>
                <a:latin typeface="Book Antiqua" pitchFamily="18" charset="0"/>
              </a:rPr>
              <a:t>: </a:t>
            </a:r>
            <a:r>
              <a:rPr lang="el-GR" sz="1600" b="1" dirty="0" smtClean="0">
                <a:solidFill>
                  <a:schemeClr val="accent5">
                    <a:lumMod val="50000"/>
                  </a:schemeClr>
                </a:solidFill>
                <a:latin typeface="Book Antiqua" pitchFamily="18" charset="0"/>
              </a:rPr>
              <a:t>10 ερευνητικοί άξονες για τους Ειδικούς στην ΕξΑΕ και</a:t>
            </a:r>
          </a:p>
          <a:p>
            <a:pPr>
              <a:lnSpc>
                <a:spcPct val="150000"/>
              </a:lnSpc>
            </a:pPr>
            <a:r>
              <a:rPr lang="el-GR" sz="1600" b="1" dirty="0" smtClean="0">
                <a:solidFill>
                  <a:schemeClr val="accent5">
                    <a:lumMod val="50000"/>
                  </a:schemeClr>
                </a:solidFill>
                <a:latin typeface="Book Antiqua" pitchFamily="18" charset="0"/>
              </a:rPr>
              <a:t>6 ερευνητικοί άξονες για τους μαθητές. Μονάδα ανάλυσης ορίστηκε η κάθε φράση </a:t>
            </a:r>
          </a:p>
          <a:p>
            <a:pPr>
              <a:lnSpc>
                <a:spcPct val="150000"/>
              </a:lnSpc>
            </a:pPr>
            <a:r>
              <a:rPr lang="el-GR" sz="1600" b="1" dirty="0" smtClean="0">
                <a:solidFill>
                  <a:schemeClr val="accent5">
                    <a:lumMod val="50000"/>
                  </a:schemeClr>
                </a:solidFill>
                <a:latin typeface="Book Antiqua" pitchFamily="18" charset="0"/>
              </a:rPr>
              <a:t>με ολοκληρωμένο νόημα και περιεχόμενο.</a:t>
            </a:r>
          </a:p>
          <a:p>
            <a:pPr>
              <a:lnSpc>
                <a:spcPct val="150000"/>
              </a:lnSpc>
            </a:pPr>
            <a:r>
              <a:rPr lang="el-GR" sz="1600" b="1" dirty="0" smtClean="0">
                <a:solidFill>
                  <a:srgbClr val="C00000"/>
                </a:solidFill>
                <a:latin typeface="Book Antiqua" pitchFamily="18" charset="0"/>
              </a:rPr>
              <a:t>Στοιχεία αξιοπιστίας:</a:t>
            </a:r>
            <a:r>
              <a:rPr lang="el-GR" sz="1600" b="1" dirty="0" smtClean="0">
                <a:solidFill>
                  <a:schemeClr val="accent5">
                    <a:lumMod val="50000"/>
                  </a:schemeClr>
                </a:solidFill>
                <a:latin typeface="Book Antiqua" pitchFamily="18" charset="0"/>
              </a:rPr>
              <a:t> Έγινε </a:t>
            </a:r>
            <a:r>
              <a:rPr lang="el-GR" sz="1600" b="1" dirty="0" err="1" smtClean="0">
                <a:solidFill>
                  <a:schemeClr val="accent5">
                    <a:lumMod val="50000"/>
                  </a:schemeClr>
                </a:solidFill>
                <a:latin typeface="Book Antiqua" pitchFamily="18" charset="0"/>
              </a:rPr>
              <a:t>τριγωνοποίηση</a:t>
            </a:r>
            <a:r>
              <a:rPr lang="el-GR" sz="1600" b="1" dirty="0" smtClean="0">
                <a:solidFill>
                  <a:schemeClr val="accent5">
                    <a:lumMod val="50000"/>
                  </a:schemeClr>
                </a:solidFill>
                <a:latin typeface="Book Antiqua" pitchFamily="18" charset="0"/>
              </a:rPr>
              <a:t> με την αποτίμηση της έρευνας </a:t>
            </a:r>
          </a:p>
          <a:p>
            <a:pPr>
              <a:lnSpc>
                <a:spcPct val="150000"/>
              </a:lnSpc>
            </a:pPr>
            <a:r>
              <a:rPr lang="el-GR" sz="1600" b="1" dirty="0" smtClean="0">
                <a:solidFill>
                  <a:schemeClr val="accent5">
                    <a:lumMod val="50000"/>
                  </a:schemeClr>
                </a:solidFill>
                <a:latin typeface="Book Antiqua" pitchFamily="18" charset="0"/>
              </a:rPr>
              <a:t>από τους 3 Ειδικούς στην ΕξΑΕ και από τους 15 μαθητές δημοτικού.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el-GR" sz="1800" b="1" i="1" dirty="0" smtClean="0">
              <a:solidFill>
                <a:schemeClr val="accent5">
                  <a:lumMod val="50000"/>
                </a:schemeClr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1367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67136" y="69269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6. </a:t>
            </a:r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Μεθοδολογία (2/2)</a:t>
            </a:r>
            <a:endParaRPr lang="el-GR" sz="4000" b="1" dirty="0">
              <a:solidFill>
                <a:schemeClr val="accent1">
                  <a:lumMod val="50000"/>
                </a:schemeClr>
              </a:solidFill>
              <a:latin typeface="Book Antiqua" pitchFamily="18" charset="0"/>
            </a:endParaRPr>
          </a:p>
        </p:txBody>
      </p:sp>
      <p:sp>
        <p:nvSpPr>
          <p:cNvPr id="5" name="4 - TextBox"/>
          <p:cNvSpPr txBox="1"/>
          <p:nvPr/>
        </p:nvSpPr>
        <p:spPr>
          <a:xfrm>
            <a:off x="1763688" y="1268760"/>
            <a:ext cx="6224781" cy="461665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el-GR" b="1" dirty="0" smtClean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Έρευνα για το </a:t>
            </a:r>
            <a:r>
              <a:rPr lang="el-GR" b="1" dirty="0" err="1" smtClean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χωροευαίσθητο</a:t>
            </a:r>
            <a:r>
              <a:rPr lang="el-GR" b="1" dirty="0" smtClean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 παιχνίδι ΕΠ</a:t>
            </a:r>
            <a:endParaRPr lang="el-GR" b="1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683568" y="1916832"/>
            <a:ext cx="8238153" cy="42011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sz="1600" b="1" dirty="0" smtClean="0">
                <a:solidFill>
                  <a:srgbClr val="C00000"/>
                </a:solidFill>
                <a:latin typeface="Book Antiqua" pitchFamily="18" charset="0"/>
              </a:rPr>
              <a:t>Το είδος της έρευνας: </a:t>
            </a:r>
            <a:r>
              <a:rPr lang="el-GR" sz="1600" b="1" dirty="0" smtClean="0">
                <a:solidFill>
                  <a:schemeClr val="accent5">
                    <a:lumMod val="50000"/>
                  </a:schemeClr>
                </a:solidFill>
                <a:latin typeface="Book Antiqua" pitchFamily="18" charset="0"/>
              </a:rPr>
              <a:t>Διαμορφωτική αξιολόγηση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sz="1600" b="1" dirty="0" smtClean="0">
                <a:solidFill>
                  <a:srgbClr val="C00000"/>
                </a:solidFill>
                <a:latin typeface="Book Antiqua" pitchFamily="18" charset="0"/>
              </a:rPr>
              <a:t>Μέθοδος έρευνας: </a:t>
            </a:r>
            <a:r>
              <a:rPr lang="el-GR" sz="1600" b="1" dirty="0" smtClean="0">
                <a:solidFill>
                  <a:schemeClr val="accent5">
                    <a:lumMod val="50000"/>
                  </a:schemeClr>
                </a:solidFill>
                <a:latin typeface="Book Antiqua" pitchFamily="18" charset="0"/>
              </a:rPr>
              <a:t>Ποιοτική ανάλυση περιεχομένου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sz="1600" b="1" dirty="0" smtClean="0">
                <a:solidFill>
                  <a:srgbClr val="C00000"/>
                </a:solidFill>
                <a:latin typeface="Book Antiqua" pitchFamily="18" charset="0"/>
              </a:rPr>
              <a:t>Μέθοδος δειγματοληψίας: </a:t>
            </a:r>
            <a:r>
              <a:rPr lang="el-GR" sz="1600" b="1" dirty="0" smtClean="0">
                <a:solidFill>
                  <a:schemeClr val="accent5">
                    <a:lumMod val="50000"/>
                  </a:schemeClr>
                </a:solidFill>
                <a:latin typeface="Book Antiqua" pitchFamily="18" charset="0"/>
              </a:rPr>
              <a:t>Σκόπιμη δειγματοληψία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sz="1600" b="1" dirty="0" smtClean="0">
                <a:solidFill>
                  <a:srgbClr val="C00000"/>
                </a:solidFill>
                <a:latin typeface="Book Antiqua" pitchFamily="18" charset="0"/>
              </a:rPr>
              <a:t>Συμμετέχοντες στην έρευνα: </a:t>
            </a:r>
            <a:r>
              <a:rPr lang="el-GR" sz="1600" b="1" dirty="0" smtClean="0">
                <a:solidFill>
                  <a:schemeClr val="accent5">
                    <a:lumMod val="50000"/>
                  </a:schemeClr>
                </a:solidFill>
                <a:latin typeface="Book Antiqua" pitchFamily="18" charset="0"/>
              </a:rPr>
              <a:t>15 μαθητές </a:t>
            </a:r>
            <a:r>
              <a:rPr lang="el-GR" sz="1600" b="1" dirty="0" err="1" smtClean="0">
                <a:solidFill>
                  <a:schemeClr val="accent5">
                    <a:lumMod val="50000"/>
                  </a:schemeClr>
                </a:solidFill>
                <a:latin typeface="Book Antiqua" pitchFamily="18" charset="0"/>
              </a:rPr>
              <a:t>Ε΄τάξης</a:t>
            </a:r>
            <a:r>
              <a:rPr lang="el-GR" sz="1600" b="1" dirty="0" smtClean="0">
                <a:solidFill>
                  <a:schemeClr val="accent5">
                    <a:lumMod val="50000"/>
                  </a:schemeClr>
                </a:solidFill>
                <a:latin typeface="Book Antiqua" pitchFamily="18" charset="0"/>
              </a:rPr>
              <a:t> δημοτικού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sz="1600" b="1" dirty="0" smtClean="0">
                <a:solidFill>
                  <a:srgbClr val="C00000"/>
                </a:solidFill>
                <a:latin typeface="Book Antiqua" pitchFamily="18" charset="0"/>
              </a:rPr>
              <a:t>Χρονική περίοδος: </a:t>
            </a:r>
            <a:r>
              <a:rPr lang="el-GR" sz="1600" b="1" dirty="0" smtClean="0">
                <a:solidFill>
                  <a:schemeClr val="accent5">
                    <a:lumMod val="50000"/>
                  </a:schemeClr>
                </a:solidFill>
                <a:latin typeface="Book Antiqua" pitchFamily="18" charset="0"/>
              </a:rPr>
              <a:t>Οκτώβριος 2021.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sz="1600" b="1" dirty="0" smtClean="0">
                <a:solidFill>
                  <a:srgbClr val="C00000"/>
                </a:solidFill>
                <a:latin typeface="Book Antiqua" pitchFamily="18" charset="0"/>
              </a:rPr>
              <a:t>Μέσα συλλογής δεδομένων: </a:t>
            </a:r>
            <a:r>
              <a:rPr lang="el-GR" sz="1600" b="1" dirty="0" smtClean="0">
                <a:solidFill>
                  <a:schemeClr val="accent5">
                    <a:lumMod val="50000"/>
                  </a:schemeClr>
                </a:solidFill>
                <a:latin typeface="Book Antiqua" pitchFamily="18" charset="0"/>
              </a:rPr>
              <a:t>Ερωτηματολόγια ανοικτών &amp; κλειστών ερωτήσεων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sz="1600" b="1" dirty="0" smtClean="0">
                <a:solidFill>
                  <a:srgbClr val="C00000"/>
                </a:solidFill>
                <a:latin typeface="Book Antiqua" pitchFamily="18" charset="0"/>
              </a:rPr>
              <a:t>Επεξεργασία </a:t>
            </a:r>
            <a:r>
              <a:rPr lang="el-GR" sz="1600" b="1" dirty="0" err="1" smtClean="0">
                <a:solidFill>
                  <a:srgbClr val="C00000"/>
                </a:solidFill>
                <a:latin typeface="Book Antiqua" pitchFamily="18" charset="0"/>
              </a:rPr>
              <a:t>δεδομενων</a:t>
            </a:r>
            <a:r>
              <a:rPr lang="el-GR" sz="1600" b="1" dirty="0" smtClean="0">
                <a:solidFill>
                  <a:srgbClr val="C00000"/>
                </a:solidFill>
                <a:latin typeface="Book Antiqua" pitchFamily="18" charset="0"/>
              </a:rPr>
              <a:t>: </a:t>
            </a:r>
            <a:r>
              <a:rPr lang="el-GR" sz="1600" b="1" dirty="0" smtClean="0">
                <a:solidFill>
                  <a:schemeClr val="accent5">
                    <a:lumMod val="50000"/>
                  </a:schemeClr>
                </a:solidFill>
                <a:latin typeface="Book Antiqua" pitchFamily="18" charset="0"/>
              </a:rPr>
              <a:t> 9 Ερευνητικοί άξονες για τους μαθητές. Μονάδα ανάλυσης</a:t>
            </a:r>
          </a:p>
          <a:p>
            <a:pPr>
              <a:lnSpc>
                <a:spcPct val="150000"/>
              </a:lnSpc>
            </a:pPr>
            <a:r>
              <a:rPr lang="el-GR" sz="1600" b="1" dirty="0" smtClean="0">
                <a:solidFill>
                  <a:schemeClr val="accent5">
                    <a:lumMod val="50000"/>
                  </a:schemeClr>
                </a:solidFill>
                <a:latin typeface="Book Antiqua" pitchFamily="18" charset="0"/>
              </a:rPr>
              <a:t> ορίστηκε η κάθε φράση με ολοκληρωμένο νόημα και περιεχόμενο.</a:t>
            </a:r>
          </a:p>
          <a:p>
            <a:pPr>
              <a:lnSpc>
                <a:spcPct val="150000"/>
              </a:lnSpc>
            </a:pPr>
            <a:r>
              <a:rPr lang="el-GR" sz="1600" b="1" dirty="0" smtClean="0">
                <a:solidFill>
                  <a:srgbClr val="C00000"/>
                </a:solidFill>
                <a:latin typeface="Book Antiqua" pitchFamily="18" charset="0"/>
              </a:rPr>
              <a:t>Στοιχεία αξιοπιστίας:</a:t>
            </a:r>
            <a:r>
              <a:rPr lang="el-GR" sz="1600" b="1" dirty="0" smtClean="0">
                <a:solidFill>
                  <a:schemeClr val="accent5">
                    <a:lumMod val="50000"/>
                  </a:schemeClr>
                </a:solidFill>
                <a:latin typeface="Book Antiqua" pitchFamily="18" charset="0"/>
              </a:rPr>
              <a:t> Έγινε </a:t>
            </a:r>
            <a:r>
              <a:rPr lang="el-GR" sz="1600" b="1" dirty="0" err="1" smtClean="0">
                <a:solidFill>
                  <a:schemeClr val="accent5">
                    <a:lumMod val="50000"/>
                  </a:schemeClr>
                </a:solidFill>
                <a:latin typeface="Book Antiqua" pitchFamily="18" charset="0"/>
              </a:rPr>
              <a:t>τριγωνοποίηση</a:t>
            </a:r>
            <a:r>
              <a:rPr lang="el-GR" sz="1600" b="1" dirty="0" smtClean="0">
                <a:solidFill>
                  <a:schemeClr val="accent5">
                    <a:lumMod val="50000"/>
                  </a:schemeClr>
                </a:solidFill>
                <a:latin typeface="Book Antiqua" pitchFamily="18" charset="0"/>
              </a:rPr>
              <a:t> με την αποτίμηση της έρευνας από τους </a:t>
            </a:r>
          </a:p>
          <a:p>
            <a:pPr>
              <a:lnSpc>
                <a:spcPct val="150000"/>
              </a:lnSpc>
            </a:pPr>
            <a:r>
              <a:rPr lang="el-GR" sz="1600" b="1" dirty="0" smtClean="0">
                <a:solidFill>
                  <a:schemeClr val="accent5">
                    <a:lumMod val="50000"/>
                  </a:schemeClr>
                </a:solidFill>
                <a:latin typeface="Book Antiqua" pitchFamily="18" charset="0"/>
              </a:rPr>
              <a:t>15 μαθητές </a:t>
            </a:r>
            <a:r>
              <a:rPr lang="el-GR" sz="1600" b="1" dirty="0" err="1" smtClean="0">
                <a:solidFill>
                  <a:schemeClr val="accent5">
                    <a:lumMod val="50000"/>
                  </a:schemeClr>
                </a:solidFill>
                <a:latin typeface="Book Antiqua" pitchFamily="18" charset="0"/>
              </a:rPr>
              <a:t>Ε΄δημοτικού</a:t>
            </a:r>
            <a:r>
              <a:rPr lang="el-GR" sz="1600" b="1" dirty="0" smtClean="0">
                <a:solidFill>
                  <a:schemeClr val="accent5">
                    <a:lumMod val="50000"/>
                  </a:schemeClr>
                </a:solidFill>
                <a:latin typeface="Book Antiqua" pitchFamily="18" charset="0"/>
              </a:rPr>
              <a:t> που αποτίμησαν και το κυρίως ΕΥ στην πλατφόρμα </a:t>
            </a:r>
            <a:r>
              <a:rPr lang="en-US" sz="1600" b="1" dirty="0" err="1" smtClean="0">
                <a:solidFill>
                  <a:schemeClr val="accent5">
                    <a:lumMod val="50000"/>
                  </a:schemeClr>
                </a:solidFill>
                <a:latin typeface="Book Antiqua" pitchFamily="18" charset="0"/>
              </a:rPr>
              <a:t>chamilo</a:t>
            </a:r>
            <a:r>
              <a:rPr lang="el-GR" sz="1600" b="1" dirty="0" smtClean="0">
                <a:solidFill>
                  <a:schemeClr val="accent5">
                    <a:lumMod val="50000"/>
                  </a:schemeClr>
                </a:solidFill>
                <a:latin typeface="Book Antiqua" pitchFamily="18" charset="0"/>
              </a:rPr>
              <a:t>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el-GR" sz="1800" b="1" i="1" dirty="0" smtClean="0">
              <a:solidFill>
                <a:schemeClr val="accent5">
                  <a:lumMod val="50000"/>
                </a:schemeClr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1367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200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7.Αποτελέσματα </a:t>
            </a:r>
            <a:r>
              <a:rPr lang="el-GR" sz="3200" dirty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- Κύρια </a:t>
            </a:r>
            <a:r>
              <a:rPr lang="el-GR" sz="3200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ευρήματα(1/4) </a:t>
            </a:r>
            <a:endParaRPr lang="el-GR" sz="3200" b="1" dirty="0">
              <a:solidFill>
                <a:schemeClr val="accent1">
                  <a:lumMod val="50000"/>
                </a:schemeClr>
              </a:solidFill>
              <a:latin typeface="Book Antiqua" pitchFamily="18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1403648" y="191683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l-GR" dirty="0"/>
          </a:p>
        </p:txBody>
      </p:sp>
      <p:sp>
        <p:nvSpPr>
          <p:cNvPr id="7" name="6 - TextBox"/>
          <p:cNvSpPr txBox="1"/>
          <p:nvPr/>
        </p:nvSpPr>
        <p:spPr>
          <a:xfrm>
            <a:off x="2339752" y="1268760"/>
            <a:ext cx="5254131" cy="584775"/>
          </a:xfrm>
          <a:prstGeom prst="rect">
            <a:avLst/>
          </a:prstGeom>
          <a:solidFill>
            <a:srgbClr val="931B1B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pPr algn="ctr"/>
            <a:r>
              <a:rPr lang="el-GR" sz="1600" b="1" dirty="0" smtClean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Αποτελέσματα κύριου ΕΥ στην πλατφόρμα </a:t>
            </a:r>
            <a:r>
              <a:rPr lang="en-US" sz="1600" b="1" dirty="0" err="1" smtClean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Chamilo</a:t>
            </a:r>
            <a:endParaRPr lang="el-GR" sz="1600" b="1" dirty="0" smtClean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  <a:p>
            <a:pPr algn="ctr"/>
            <a:r>
              <a:rPr lang="el-GR" sz="1600" b="1" dirty="0" smtClean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Απόψεις Ειδικών στην ΕξΑΕ</a:t>
            </a:r>
            <a:endParaRPr lang="el-GR" sz="1600" b="1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683568" y="2060848"/>
            <a:ext cx="8064896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/>
            <a:r>
              <a:rPr lang="el-GR" sz="1200" b="1" dirty="0" smtClean="0">
                <a:solidFill>
                  <a:srgbClr val="931B1B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1.Επιστημονική Συνοχή και Τεκμηρίωση:</a:t>
            </a:r>
            <a:r>
              <a:rPr lang="el-GR" sz="1200" dirty="0" smtClean="0"/>
              <a:t> </a:t>
            </a:r>
            <a:r>
              <a:rPr lang="el-GR" sz="1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Το εκπαιδευτικό υλικό διαθέτει επαρκή βιβλιογραφική τεκμηρίωση, ενώ οι πληροφορίες που περιέχονται σε αυτό προέρχονται από πλήθος διαφορετικών πηγών</a:t>
            </a:r>
            <a:endParaRPr lang="el-GR" sz="12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931B1B"/>
              </a:solidFill>
              <a:latin typeface="Book Antiqua" pitchFamily="18" charset="0"/>
            </a:endParaRPr>
          </a:p>
        </p:txBody>
      </p:sp>
      <p:sp>
        <p:nvSpPr>
          <p:cNvPr id="12" name="11 - Βέλος λυγισμένο προς τα επάνω"/>
          <p:cNvSpPr/>
          <p:nvPr/>
        </p:nvSpPr>
        <p:spPr>
          <a:xfrm rot="10800000">
            <a:off x="1547664" y="1340768"/>
            <a:ext cx="576064" cy="432048"/>
          </a:xfrm>
          <a:prstGeom prst="bentUpArrow">
            <a:avLst/>
          </a:prstGeom>
          <a:solidFill>
            <a:srgbClr val="C0000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12 - TextBox"/>
          <p:cNvSpPr txBox="1"/>
          <p:nvPr/>
        </p:nvSpPr>
        <p:spPr>
          <a:xfrm>
            <a:off x="683568" y="2780928"/>
            <a:ext cx="8064896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l-GR" sz="1200" b="1" dirty="0" smtClean="0">
                <a:solidFill>
                  <a:srgbClr val="931B1B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2.Απλή και κατανοητή παρουσίαση ΕΥ: </a:t>
            </a:r>
            <a:r>
              <a:rPr lang="el-GR" sz="1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Ιδιαίτερα φιλικό ύφος γραφής, γλώσσα κατανοητή για τους μικρούς μαθητές, ευανάγνωστη γραμματοσειρά, τμηματική παράθεση πληροφοριών, περιλαμβάνει κείμενο-εικόνες-βίντεο και ευχάριστα χρώματα.</a:t>
            </a:r>
            <a:endParaRPr lang="el-GR" sz="12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latin typeface="Book Antiqua" pitchFamily="18" charset="0"/>
            </a:endParaRPr>
          </a:p>
        </p:txBody>
      </p:sp>
      <p:sp>
        <p:nvSpPr>
          <p:cNvPr id="14" name="13 - TextBox"/>
          <p:cNvSpPr txBox="1"/>
          <p:nvPr/>
        </p:nvSpPr>
        <p:spPr>
          <a:xfrm>
            <a:off x="755576" y="3789040"/>
            <a:ext cx="8064896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l-GR" sz="1200" b="1" dirty="0" smtClean="0">
                <a:solidFill>
                  <a:srgbClr val="931B1B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3.Ευχρηστία:</a:t>
            </a:r>
            <a:r>
              <a:rPr lang="el-GR" sz="1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l-GR" sz="1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Τα κουμπιά πλοήγησης και τα εικονίδια που χρησιμοποιούνται στο Ε.Υ. είναι απολύτως κατανοητά. Επίσης, η πλοήγηση στο Ε.Υ. κρίνεται εύκολη και οι </a:t>
            </a:r>
            <a:r>
              <a:rPr lang="el-GR" sz="1200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υπερσύνδεσμοι</a:t>
            </a:r>
            <a:r>
              <a:rPr lang="el-GR" sz="1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 οδηγούν στο αναμενόμενο περιεχόμενο.</a:t>
            </a:r>
            <a:endParaRPr lang="el-GR" sz="12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931B1B"/>
              </a:solidFill>
              <a:latin typeface="Book Antiqua" pitchFamily="18" charset="0"/>
            </a:endParaRPr>
          </a:p>
        </p:txBody>
      </p:sp>
      <p:sp>
        <p:nvSpPr>
          <p:cNvPr id="15" name="14 - TextBox"/>
          <p:cNvSpPr txBox="1"/>
          <p:nvPr/>
        </p:nvSpPr>
        <p:spPr>
          <a:xfrm>
            <a:off x="755576" y="4653136"/>
            <a:ext cx="8064896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l-GR" sz="1200" b="1" dirty="0" smtClean="0">
                <a:solidFill>
                  <a:srgbClr val="931B1B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4.Υποστήριξη &amp; καθοδήγηση στη μελέτη</a:t>
            </a:r>
            <a:r>
              <a:rPr lang="el-GR" sz="1200" b="1" dirty="0" smtClean="0">
                <a:solidFill>
                  <a:srgbClr val="931B1B"/>
                </a:solidFill>
                <a:latin typeface="Book Antiqua" pitchFamily="18" charset="0"/>
              </a:rPr>
              <a:t>:</a:t>
            </a:r>
            <a:r>
              <a:rPr lang="el-GR" sz="1200" dirty="0" smtClean="0"/>
              <a:t> </a:t>
            </a:r>
            <a:r>
              <a:rPr lang="el-GR" sz="1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Το υλικό είναι σαφές και έχει ξεκάθαρη δομή που οδηγεί τον χρήστη στην κατανόηση της πληροφορίας</a:t>
            </a:r>
            <a:endParaRPr lang="el-GR" sz="12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931B1B"/>
              </a:solidFill>
              <a:latin typeface="Book Antiqua" pitchFamily="18" charset="0"/>
            </a:endParaRPr>
          </a:p>
        </p:txBody>
      </p:sp>
      <p:sp>
        <p:nvSpPr>
          <p:cNvPr id="16" name="15 - TextBox"/>
          <p:cNvSpPr txBox="1"/>
          <p:nvPr/>
        </p:nvSpPr>
        <p:spPr>
          <a:xfrm>
            <a:off x="755576" y="5445224"/>
            <a:ext cx="8064896" cy="646331"/>
          </a:xfrm>
          <a:prstGeom prst="rect">
            <a:avLst/>
          </a:prstGeom>
          <a:solidFill>
            <a:schemeClr val="bg2">
              <a:lumMod val="7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l-GR" sz="1200" b="1" dirty="0" smtClean="0">
                <a:solidFill>
                  <a:srgbClr val="931B1B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5. Υποστήριξη της αλληλεπίδρασης με τον μαθητή:</a:t>
            </a:r>
            <a:r>
              <a:rPr lang="el-GR" sz="1200" dirty="0" smtClean="0"/>
              <a:t> </a:t>
            </a:r>
            <a:r>
              <a:rPr lang="el-GR" sz="1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Ο εκπαιδευόμενος δεν έχει την δυνατότητα έκφρασης της δικής του άποψης, ούτε της έκφρασης ερωτημάτων, ενώ απουσιάζουν δραστηριότητες αλληλεπίδρασης με συμμαθητές τους</a:t>
            </a:r>
            <a:endParaRPr lang="el-GR" sz="12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931B1B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3509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1259632" y="332656"/>
            <a:ext cx="7372350" cy="1075390"/>
          </a:xfrm>
        </p:spPr>
        <p:txBody>
          <a:bodyPr/>
          <a:lstStyle/>
          <a:p>
            <a:r>
              <a:rPr lang="el-GR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Ευχαριστίες</a:t>
            </a:r>
            <a:endParaRPr lang="el-GR" dirty="0">
              <a:solidFill>
                <a:schemeClr val="accent1">
                  <a:lumMod val="50000"/>
                </a:schemeClr>
              </a:solidFill>
              <a:latin typeface="Book Antiqua" pitchFamily="18" charset="0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971600" y="2708920"/>
            <a:ext cx="2448272" cy="360098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6350">
            <a:solidFill>
              <a:schemeClr val="tx1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</a:bodyPr>
          <a:lstStyle/>
          <a:p>
            <a:pPr algn="ctr"/>
            <a:endParaRPr lang="el-GR" sz="1200" b="1" dirty="0" smtClean="0">
              <a:ln w="3175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  <a:p>
            <a:pPr algn="ctr"/>
            <a:endParaRPr lang="el-GR" sz="1200" b="1" dirty="0" smtClean="0">
              <a:ln w="3175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  <a:p>
            <a:pPr algn="ctr"/>
            <a:endParaRPr lang="el-GR" sz="1200" b="1" dirty="0" smtClean="0">
              <a:ln w="3175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  <a:p>
            <a:pPr algn="ctr"/>
            <a:r>
              <a:rPr lang="el-GR" sz="1200" b="1" dirty="0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Στην τριμελή επιτροπή επίβλεψης:</a:t>
            </a:r>
          </a:p>
          <a:p>
            <a:pPr algn="ctr"/>
            <a:endParaRPr lang="el-GR" sz="1200" b="1" dirty="0" smtClean="0">
              <a:ln w="3175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  <a:p>
            <a:pPr algn="ctr"/>
            <a:r>
              <a:rPr lang="el-GR" sz="1200" b="1" dirty="0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Καθηγητή Πανεπιστημίου Κρήτης</a:t>
            </a:r>
          </a:p>
          <a:p>
            <a:pPr algn="ctr"/>
            <a:r>
              <a:rPr lang="el-GR" sz="1200" b="1" dirty="0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 κ. Αναστασιάδη Παναγιώτη</a:t>
            </a:r>
          </a:p>
          <a:p>
            <a:pPr algn="ctr"/>
            <a:endParaRPr lang="el-GR" sz="1200" b="1" dirty="0" smtClean="0">
              <a:ln w="3175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  <a:p>
            <a:pPr algn="ctr"/>
            <a:r>
              <a:rPr lang="el-GR" sz="1200" b="1" dirty="0" err="1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Επ</a:t>
            </a:r>
            <a:r>
              <a:rPr lang="el-GR" sz="1200" b="1" dirty="0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. Καθηγητή Πανεπιστημίου Κρήτης</a:t>
            </a:r>
          </a:p>
          <a:p>
            <a:pPr algn="ctr"/>
            <a:r>
              <a:rPr lang="el-GR" sz="1200" b="1" dirty="0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κ. Παπαβασιλείου Ευάγγελο</a:t>
            </a:r>
          </a:p>
          <a:p>
            <a:pPr algn="ctr"/>
            <a:endParaRPr lang="el-GR" sz="1200" b="1" dirty="0" smtClean="0">
              <a:ln w="3175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  <a:p>
            <a:pPr algn="ctr"/>
            <a:r>
              <a:rPr lang="el-GR" sz="1200" b="1" dirty="0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ΕΔΙΠ Πανεπιστημίου Κρήτης</a:t>
            </a:r>
            <a:endParaRPr lang="el-GR" sz="1200" b="1" dirty="0" smtClean="0">
              <a:ln w="3175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l-GR" sz="1200" b="1" dirty="0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κ. Χαλκιαδάκη Εμμανουήλ </a:t>
            </a:r>
          </a:p>
          <a:p>
            <a:pPr algn="ctr"/>
            <a:endParaRPr lang="el-GR" sz="1200" b="1" dirty="0" smtClean="0">
              <a:ln w="3175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  <a:p>
            <a:pPr algn="ctr"/>
            <a:endParaRPr lang="el-GR" sz="1200" b="1" dirty="0" smtClean="0">
              <a:ln w="3175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  <a:p>
            <a:pPr algn="ctr"/>
            <a:endParaRPr lang="el-GR" sz="1200" b="1" dirty="0" smtClean="0">
              <a:ln w="3175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3851920" y="3429000"/>
            <a:ext cx="2304256" cy="2862322"/>
          </a:xfrm>
          <a:prstGeom prst="rect">
            <a:avLst/>
          </a:prstGeom>
          <a:solidFill>
            <a:schemeClr val="accent4">
              <a:lumMod val="75000"/>
            </a:schemeClr>
          </a:solidFill>
          <a:ln w="6350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</a:bodyPr>
          <a:lstStyle/>
          <a:p>
            <a:pPr algn="ctr"/>
            <a:endParaRPr lang="el-GR" sz="1200" b="1" dirty="0" smtClean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latin typeface="Book Antiqua" pitchFamily="18" charset="0"/>
            </a:endParaRPr>
          </a:p>
          <a:p>
            <a:pPr algn="ctr">
              <a:buFont typeface="Wingdings" pitchFamily="2" charset="2"/>
              <a:buChar char="v"/>
            </a:pPr>
            <a:endParaRPr lang="el-GR" sz="1200" b="1" dirty="0" smtClean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latin typeface="Book Antiqua" pitchFamily="18" charset="0"/>
            </a:endParaRPr>
          </a:p>
          <a:p>
            <a:pPr algn="ctr">
              <a:buFont typeface="Wingdings" pitchFamily="2" charset="2"/>
              <a:buChar char="v"/>
            </a:pPr>
            <a:endParaRPr lang="el-GR" sz="1200" b="1" dirty="0" smtClean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latin typeface="Book Antiqua" pitchFamily="18" charset="0"/>
            </a:endParaRPr>
          </a:p>
          <a:p>
            <a:pPr algn="ctr">
              <a:buFont typeface="Wingdings" pitchFamily="2" charset="2"/>
              <a:buChar char="v"/>
            </a:pPr>
            <a:r>
              <a:rPr lang="el-GR" sz="1200" b="1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Στον</a:t>
            </a:r>
            <a:r>
              <a:rPr lang="el-GR" sz="1200" b="1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Διδάκτορα</a:t>
            </a:r>
            <a:r>
              <a:rPr lang="el-GR" sz="12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κ. </a:t>
            </a:r>
            <a:r>
              <a:rPr lang="el-GR" sz="1200" b="1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Κωτσίδη</a:t>
            </a:r>
            <a:r>
              <a:rPr lang="el-GR" sz="12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Κωνσταντίνο</a:t>
            </a:r>
          </a:p>
          <a:p>
            <a:pPr algn="ctr">
              <a:buFont typeface="Wingdings" pitchFamily="2" charset="2"/>
              <a:buChar char="v"/>
            </a:pPr>
            <a:endParaRPr lang="el-GR" sz="1200" b="1" dirty="0" smtClean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algn="ctr">
              <a:buFont typeface="Wingdings" pitchFamily="2" charset="2"/>
              <a:buChar char="v"/>
            </a:pPr>
            <a:r>
              <a:rPr lang="el-GR" sz="12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Στον </a:t>
            </a:r>
            <a:r>
              <a:rPr lang="el-GR" sz="1200" b="1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κ.Στρατικόπουλο</a:t>
            </a:r>
            <a:endParaRPr lang="el-GR" sz="1200" b="1" dirty="0" smtClean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algn="ctr"/>
            <a:r>
              <a:rPr lang="el-GR" sz="12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Κωνσταντίνο</a:t>
            </a:r>
            <a:br>
              <a:rPr lang="el-GR" sz="12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</a:br>
            <a:endParaRPr lang="el-GR" sz="1200" b="1" dirty="0" smtClean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algn="ctr">
              <a:buFont typeface="Wingdings" pitchFamily="2" charset="2"/>
              <a:buChar char="v"/>
            </a:pPr>
            <a:r>
              <a:rPr lang="el-GR" sz="12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Στους συμμετέχοντες στην έρευνα</a:t>
            </a:r>
          </a:p>
          <a:p>
            <a:pPr algn="ctr">
              <a:buFont typeface="Wingdings" pitchFamily="2" charset="2"/>
              <a:buChar char="v"/>
            </a:pPr>
            <a:endParaRPr lang="el-GR" sz="1200" b="1" dirty="0" smtClean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l-GR" sz="1200" b="1" dirty="0" smtClean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latin typeface="Book Antiqua" pitchFamily="18" charset="0"/>
            </a:endParaRPr>
          </a:p>
          <a:p>
            <a:pPr algn="ctr">
              <a:buFont typeface="Wingdings" pitchFamily="2" charset="2"/>
              <a:buChar char="v"/>
            </a:pPr>
            <a:endParaRPr lang="el-GR" sz="1200" b="1" dirty="0" smtClean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latin typeface="Book Antiqua" pitchFamily="18" charset="0"/>
            </a:endParaRPr>
          </a:p>
          <a:p>
            <a:pPr algn="ctr">
              <a:buFont typeface="Wingdings" pitchFamily="2" charset="2"/>
              <a:buChar char="v"/>
            </a:pPr>
            <a:endParaRPr lang="el-GR" sz="12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latin typeface="Book Antiqua" pitchFamily="18" charset="0"/>
            </a:endParaRPr>
          </a:p>
        </p:txBody>
      </p:sp>
      <p:sp>
        <p:nvSpPr>
          <p:cNvPr id="7" name="6 - TextBox"/>
          <p:cNvSpPr txBox="1"/>
          <p:nvPr/>
        </p:nvSpPr>
        <p:spPr>
          <a:xfrm>
            <a:off x="6516216" y="4725144"/>
            <a:ext cx="2304256" cy="1569660"/>
          </a:xfrm>
          <a:prstGeom prst="rect">
            <a:avLst/>
          </a:prstGeom>
          <a:solidFill>
            <a:srgbClr val="E59C7B"/>
          </a:solidFill>
          <a:ln w="6350">
            <a:solidFill>
              <a:schemeClr val="tx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</a:bodyPr>
          <a:lstStyle/>
          <a:p>
            <a:pPr algn="ctr"/>
            <a:endParaRPr lang="el-GR" sz="1200" b="1" dirty="0" smtClean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algn="ctr">
              <a:buFont typeface="Wingdings" pitchFamily="2" charset="2"/>
              <a:buChar char="v"/>
            </a:pPr>
            <a:endParaRPr lang="el-GR" sz="1200" b="1" dirty="0" smtClean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Font typeface="Wingdings" pitchFamily="2" charset="2"/>
              <a:buChar char="v"/>
            </a:pPr>
            <a:endParaRPr lang="el-GR" sz="1200" b="1" dirty="0" smtClean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latin typeface="Book Antiqua" pitchFamily="18" charset="0"/>
            </a:endParaRPr>
          </a:p>
          <a:p>
            <a:pPr algn="ctr">
              <a:buFont typeface="Wingdings" pitchFamily="2" charset="2"/>
              <a:buChar char="v"/>
            </a:pPr>
            <a:r>
              <a:rPr lang="el-GR" sz="12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Στην οικογένεια μου</a:t>
            </a:r>
          </a:p>
          <a:p>
            <a:pPr algn="ctr">
              <a:buFont typeface="Wingdings" pitchFamily="2" charset="2"/>
              <a:buChar char="v"/>
            </a:pPr>
            <a:endParaRPr lang="el-GR" sz="1200" b="1" dirty="0" smtClean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latin typeface="Book Antiqua" pitchFamily="18" charset="0"/>
            </a:endParaRPr>
          </a:p>
          <a:p>
            <a:pPr algn="ctr">
              <a:buFont typeface="Wingdings" pitchFamily="2" charset="2"/>
              <a:buChar char="v"/>
            </a:pPr>
            <a:endParaRPr lang="el-GR" sz="1200" b="1" dirty="0" smtClean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lt1"/>
              </a:solidFill>
              <a:latin typeface="Book Antiqua" pitchFamily="18" charset="0"/>
              <a:cs typeface="Times New Roman" panose="02020603050405020304" pitchFamily="18" charset="0"/>
            </a:endParaRPr>
          </a:p>
          <a:p>
            <a:pPr algn="ctr">
              <a:buFont typeface="Wingdings" pitchFamily="2" charset="2"/>
              <a:buChar char="v"/>
            </a:pPr>
            <a:endParaRPr lang="el-GR" sz="1200" b="1" dirty="0" smtClean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latin typeface="Book Antiqua" pitchFamily="18" charset="0"/>
            </a:endParaRPr>
          </a:p>
          <a:p>
            <a:pPr algn="ctr"/>
            <a:endParaRPr lang="el-GR" sz="1200" b="1" dirty="0" smtClean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200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7.Αποτελέσματα </a:t>
            </a:r>
            <a:r>
              <a:rPr lang="el-GR" sz="3200" dirty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- Κύρια </a:t>
            </a:r>
            <a:r>
              <a:rPr lang="el-GR" sz="3200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ευρήματα(2/4) </a:t>
            </a:r>
            <a:endParaRPr lang="el-GR" sz="3200" b="1" dirty="0">
              <a:solidFill>
                <a:schemeClr val="accent1">
                  <a:lumMod val="50000"/>
                </a:schemeClr>
              </a:solidFill>
              <a:latin typeface="Book Antiqua" pitchFamily="18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1403648" y="191683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l-GR" dirty="0"/>
          </a:p>
        </p:txBody>
      </p:sp>
      <p:sp>
        <p:nvSpPr>
          <p:cNvPr id="7" name="6 - TextBox"/>
          <p:cNvSpPr txBox="1"/>
          <p:nvPr/>
        </p:nvSpPr>
        <p:spPr>
          <a:xfrm>
            <a:off x="2339752" y="1268760"/>
            <a:ext cx="5254131" cy="584775"/>
          </a:xfrm>
          <a:prstGeom prst="rect">
            <a:avLst/>
          </a:prstGeom>
          <a:solidFill>
            <a:srgbClr val="931B1B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pPr algn="ctr"/>
            <a:r>
              <a:rPr lang="el-GR" sz="1600" b="1" dirty="0" smtClean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Αποτελέσματα κύριου ΕΥ στην πλατφόρμα </a:t>
            </a:r>
            <a:r>
              <a:rPr lang="en-US" sz="1600" b="1" dirty="0" err="1" smtClean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Chamilo</a:t>
            </a:r>
            <a:endParaRPr lang="el-GR" sz="1600" b="1" dirty="0" smtClean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  <a:p>
            <a:pPr algn="ctr"/>
            <a:r>
              <a:rPr lang="el-GR" sz="1600" b="1" dirty="0" smtClean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Απόψεις Ειδικών στην ΕξΑΕ</a:t>
            </a:r>
            <a:endParaRPr lang="el-GR" sz="1600" b="1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</p:txBody>
      </p:sp>
      <p:sp>
        <p:nvSpPr>
          <p:cNvPr id="9" name="8 - TextBox"/>
          <p:cNvSpPr txBox="1"/>
          <p:nvPr/>
        </p:nvSpPr>
        <p:spPr>
          <a:xfrm>
            <a:off x="683568" y="4005064"/>
            <a:ext cx="8136904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l-GR" sz="1200" b="1" dirty="0" smtClean="0">
                <a:solidFill>
                  <a:srgbClr val="931B1B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8. Αρχές </a:t>
            </a:r>
            <a:r>
              <a:rPr lang="el-GR" sz="1200" b="1" dirty="0" err="1" smtClean="0">
                <a:solidFill>
                  <a:srgbClr val="931B1B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Πολυμεσικής</a:t>
            </a:r>
            <a:r>
              <a:rPr lang="el-GR" sz="1200" b="1" dirty="0" smtClean="0">
                <a:solidFill>
                  <a:srgbClr val="931B1B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 μάθησης: </a:t>
            </a:r>
            <a:r>
              <a:rPr lang="el-GR" sz="1200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latin typeface="Book Antiqua" pitchFamily="18" charset="0"/>
              </a:rPr>
              <a:t>Το εκπαιδευτικό υλικό έχει δημιουργηθεί σύμφωνα με τις αρχές της </a:t>
            </a:r>
            <a:r>
              <a:rPr lang="el-GR" sz="1200" dirty="0" err="1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latin typeface="Book Antiqua" pitchFamily="18" charset="0"/>
              </a:rPr>
              <a:t>Πολυμεσικής</a:t>
            </a:r>
            <a:r>
              <a:rPr lang="el-GR" sz="1200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latin typeface="Book Antiqua" pitchFamily="18" charset="0"/>
              </a:rPr>
              <a:t> Μάθησης</a:t>
            </a:r>
            <a:endParaRPr lang="el-GR" sz="1200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latin typeface="Book Antiqua" pitchFamily="18" charset="0"/>
            </a:endParaRPr>
          </a:p>
        </p:txBody>
      </p:sp>
      <p:sp>
        <p:nvSpPr>
          <p:cNvPr id="10" name="9 - TextBox"/>
          <p:cNvSpPr txBox="1"/>
          <p:nvPr/>
        </p:nvSpPr>
        <p:spPr>
          <a:xfrm>
            <a:off x="683568" y="4869160"/>
            <a:ext cx="8136904" cy="461665"/>
          </a:xfrm>
          <a:prstGeom prst="rect">
            <a:avLst/>
          </a:prstGeom>
          <a:solidFill>
            <a:srgbClr val="ADDB7B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l-GR" sz="1200" b="1" dirty="0" smtClean="0">
                <a:solidFill>
                  <a:srgbClr val="931B1B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9. Τα δυνατά σημεία του Ε.Υ : </a:t>
            </a:r>
            <a:r>
              <a:rPr lang="el-GR" sz="1200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latin typeface="Book Antiqua" pitchFamily="18" charset="0"/>
              </a:rPr>
              <a:t>Η χρήση οπτικοακουστικών μέσων, το φιλικό ύφος γραφής και αφήγησης, η ορθή χρήση </a:t>
            </a:r>
            <a:r>
              <a:rPr lang="el-GR" sz="1200" dirty="0" err="1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latin typeface="Book Antiqua" pitchFamily="18" charset="0"/>
              </a:rPr>
              <a:t>εικόνων,το</a:t>
            </a:r>
            <a:r>
              <a:rPr lang="el-GR" sz="1200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latin typeface="Book Antiqua" pitchFamily="18" charset="0"/>
              </a:rPr>
              <a:t> προσιτό για τους μαθητές θέμα.</a:t>
            </a:r>
            <a:endParaRPr lang="el-GR" sz="1200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latin typeface="Book Antiqua" pitchFamily="18" charset="0"/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683568" y="5661248"/>
            <a:ext cx="8136904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l-GR" sz="1200" b="1" dirty="0" smtClean="0">
                <a:solidFill>
                  <a:srgbClr val="931B1B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10. Προτάσεις βελτίωσης : </a:t>
            </a:r>
            <a:r>
              <a:rPr lang="el-GR" sz="1200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latin typeface="Book Antiqua" pitchFamily="18" charset="0"/>
              </a:rPr>
              <a:t>Η αλληλεπίδραση ανάμεσα στους εκπαιδευόμενους, η προσθήκη ήχου, η παράθεση μικρότερου αριθμού πληροφοριών ώστε να μειωθεί ο χρόνος μελέτης</a:t>
            </a:r>
            <a:endParaRPr lang="el-GR" sz="1200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latin typeface="Book Antiqua" pitchFamily="18" charset="0"/>
            </a:endParaRPr>
          </a:p>
        </p:txBody>
      </p:sp>
      <p:sp>
        <p:nvSpPr>
          <p:cNvPr id="12" name="11 - Βέλος λυγισμένο προς τα επάνω"/>
          <p:cNvSpPr/>
          <p:nvPr/>
        </p:nvSpPr>
        <p:spPr>
          <a:xfrm rot="10800000">
            <a:off x="1547664" y="1340768"/>
            <a:ext cx="576064" cy="432048"/>
          </a:xfrm>
          <a:prstGeom prst="bentUpArrow">
            <a:avLst/>
          </a:prstGeom>
          <a:solidFill>
            <a:srgbClr val="C0000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" name="16 - TextBox"/>
          <p:cNvSpPr txBox="1"/>
          <p:nvPr/>
        </p:nvSpPr>
        <p:spPr>
          <a:xfrm>
            <a:off x="683568" y="2060848"/>
            <a:ext cx="8064896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l-GR" sz="1200" b="1" dirty="0" smtClean="0">
                <a:solidFill>
                  <a:srgbClr val="931B1B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6. </a:t>
            </a:r>
            <a:r>
              <a:rPr lang="el-GR" sz="1200" b="1" dirty="0" err="1" smtClean="0">
                <a:solidFill>
                  <a:srgbClr val="931B1B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Αναστοχασμός</a:t>
            </a:r>
            <a:r>
              <a:rPr lang="el-GR" sz="1200" b="1" dirty="0" smtClean="0">
                <a:solidFill>
                  <a:srgbClr val="931B1B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- </a:t>
            </a:r>
            <a:r>
              <a:rPr lang="el-GR" sz="1200" b="1" dirty="0" err="1" smtClean="0">
                <a:solidFill>
                  <a:srgbClr val="931B1B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αυτοαξιολόγηση</a:t>
            </a:r>
            <a:r>
              <a:rPr lang="el-GR" sz="1200" b="1" dirty="0" smtClean="0">
                <a:solidFill>
                  <a:srgbClr val="931B1B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:</a:t>
            </a:r>
            <a:r>
              <a:rPr lang="el-GR" sz="1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l-GR" sz="1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Οι ερωτήσεις κατανόησης στο τέλος κάθε ενότητας εξυπηρετούν αυτόν τον σκοπό, μέσω μελέτης του υλικού ο μαθητής μπορεί να ενσωματώσει τη γνώση που αποκομίζει στη δική του πραγματικότητα.</a:t>
            </a:r>
            <a:r>
              <a:rPr lang="el-GR" sz="12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931B1B"/>
                </a:solidFill>
                <a:latin typeface="Book Antiqua" pitchFamily="18" charset="0"/>
              </a:rPr>
              <a:t> </a:t>
            </a:r>
            <a:endParaRPr lang="el-GR" sz="12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931B1B"/>
              </a:solidFill>
              <a:latin typeface="Book Antiqua" pitchFamily="18" charset="0"/>
            </a:endParaRPr>
          </a:p>
        </p:txBody>
      </p:sp>
      <p:sp>
        <p:nvSpPr>
          <p:cNvPr id="18" name="17 - TextBox"/>
          <p:cNvSpPr txBox="1"/>
          <p:nvPr/>
        </p:nvSpPr>
        <p:spPr>
          <a:xfrm>
            <a:off x="683568" y="3140968"/>
            <a:ext cx="8064896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l-GR" sz="1200" b="1" dirty="0" smtClean="0">
                <a:solidFill>
                  <a:srgbClr val="931B1B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7.  Σαφήνεια σκοπού και προσδοκώμενων μαθησιακών αποτελεσμάτων: </a:t>
            </a:r>
            <a:r>
              <a:rPr lang="el-GR" sz="1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Ανά ενότητα διατυπώνεται σαφώς ο σκοπός και τα προσδοκώμενα αποτελέσματα</a:t>
            </a:r>
            <a:r>
              <a:rPr lang="el-GR" sz="12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931B1B"/>
                </a:solidFill>
                <a:latin typeface="Book Antiqua" pitchFamily="18" charset="0"/>
              </a:rPr>
              <a:t> </a:t>
            </a:r>
            <a:endParaRPr lang="el-GR" sz="12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931B1B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3509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200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7.Αποτελέσματα </a:t>
            </a:r>
            <a:r>
              <a:rPr lang="el-GR" sz="3200" dirty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- Κύρια </a:t>
            </a:r>
            <a:r>
              <a:rPr lang="el-GR" sz="3200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ευρήματα(3/4) </a:t>
            </a:r>
            <a:endParaRPr lang="el-GR" sz="3200" b="1" dirty="0">
              <a:solidFill>
                <a:schemeClr val="accent1">
                  <a:lumMod val="50000"/>
                </a:schemeClr>
              </a:solidFill>
              <a:latin typeface="Book Antiqua" pitchFamily="18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1403648" y="191683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l-GR" dirty="0"/>
          </a:p>
        </p:txBody>
      </p:sp>
      <p:sp>
        <p:nvSpPr>
          <p:cNvPr id="7" name="6 - TextBox"/>
          <p:cNvSpPr txBox="1"/>
          <p:nvPr/>
        </p:nvSpPr>
        <p:spPr>
          <a:xfrm>
            <a:off x="2423493" y="1268760"/>
            <a:ext cx="5086649" cy="584775"/>
          </a:xfrm>
          <a:prstGeom prst="rect">
            <a:avLst/>
          </a:prstGeom>
          <a:solidFill>
            <a:srgbClr val="931B1B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pPr algn="ctr"/>
            <a:r>
              <a:rPr lang="el-GR" sz="1600" b="1" dirty="0" smtClean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Αποτελέσματα κύριου ΕΥ στην πλατφόρμα </a:t>
            </a:r>
            <a:r>
              <a:rPr lang="en-US" sz="1600" b="1" dirty="0" err="1" smtClean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Chamilo</a:t>
            </a:r>
            <a:endParaRPr lang="el-GR" sz="1600" b="1" dirty="0" smtClean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  <a:p>
            <a:pPr algn="ctr"/>
            <a:r>
              <a:rPr lang="el-GR" sz="1600" b="1" dirty="0" smtClean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Απόψεις Μαθητών</a:t>
            </a:r>
            <a:endParaRPr lang="el-GR" sz="1600" b="1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755576" y="2348880"/>
            <a:ext cx="8064896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/>
            <a:r>
              <a:rPr lang="el-GR" sz="1200" b="1" dirty="0" smtClean="0">
                <a:solidFill>
                  <a:srgbClr val="931B1B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1. Εντυπώσεις για το νέο τρόπο διδασκαλίας : </a:t>
            </a:r>
            <a:r>
              <a:rPr lang="el-GR" sz="1200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latin typeface="Book Antiqua" pitchFamily="18" charset="0"/>
              </a:rPr>
              <a:t>Είναι ελκυστικός, διασκεδαστικός </a:t>
            </a:r>
            <a:r>
              <a:rPr lang="el-GR" sz="1200" dirty="0" err="1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latin typeface="Book Antiqua" pitchFamily="18" charset="0"/>
              </a:rPr>
              <a:t>προκάλει</a:t>
            </a:r>
            <a:r>
              <a:rPr lang="el-GR" sz="1200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latin typeface="Book Antiqua" pitchFamily="18" charset="0"/>
              </a:rPr>
              <a:t> το ενδιαφέρον, τον ενθουσιασμό και βοηθάει στην κατανόηση της τοπικής ιστορίας</a:t>
            </a:r>
            <a:endParaRPr lang="el-GR" sz="1200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latin typeface="Book Antiqua" pitchFamily="18" charset="0"/>
            </a:endParaRPr>
          </a:p>
        </p:txBody>
      </p:sp>
      <p:sp>
        <p:nvSpPr>
          <p:cNvPr id="9" name="8 - TextBox"/>
          <p:cNvSpPr txBox="1"/>
          <p:nvPr/>
        </p:nvSpPr>
        <p:spPr>
          <a:xfrm>
            <a:off x="755576" y="3140968"/>
            <a:ext cx="8064896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l-GR" sz="1200" b="1" dirty="0" smtClean="0">
                <a:solidFill>
                  <a:srgbClr val="931B1B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2. Ευχρηστία ΕΥ: </a:t>
            </a:r>
            <a:r>
              <a:rPr lang="el-GR" sz="1200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latin typeface="Book Antiqua" pitchFamily="18" charset="0"/>
              </a:rPr>
              <a:t>Η χρήση της πλατφόρμας </a:t>
            </a:r>
            <a:r>
              <a:rPr lang="en-US" sz="1200" dirty="0" err="1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latin typeface="Book Antiqua" pitchFamily="18" charset="0"/>
              </a:rPr>
              <a:t>Chamilo</a:t>
            </a:r>
            <a:r>
              <a:rPr lang="en-US" sz="1200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latin typeface="Book Antiqua" pitchFamily="18" charset="0"/>
              </a:rPr>
              <a:t> </a:t>
            </a:r>
            <a:r>
              <a:rPr lang="el-GR" sz="1200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latin typeface="Book Antiqua" pitchFamily="18" charset="0"/>
              </a:rPr>
              <a:t>χαρακτηρίζεται εύκολη αλλά ένα μεγάλο ποσοστό των μαθητών εκφράζει δυσκολίες στην πρόσβαση στο ΕΥ.</a:t>
            </a:r>
            <a:endParaRPr lang="el-GR" sz="1200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latin typeface="Book Antiqua" pitchFamily="18" charset="0"/>
            </a:endParaRPr>
          </a:p>
        </p:txBody>
      </p:sp>
      <p:sp>
        <p:nvSpPr>
          <p:cNvPr id="10" name="9 - TextBox"/>
          <p:cNvSpPr txBox="1"/>
          <p:nvPr/>
        </p:nvSpPr>
        <p:spPr>
          <a:xfrm>
            <a:off x="755576" y="3861048"/>
            <a:ext cx="8064896" cy="461665"/>
          </a:xfrm>
          <a:prstGeom prst="rect">
            <a:avLst/>
          </a:prstGeom>
          <a:solidFill>
            <a:srgbClr val="ADDB7B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l-GR" sz="1200" b="1" dirty="0" smtClean="0">
                <a:solidFill>
                  <a:srgbClr val="931B1B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3.Οι εντυπώσεις σχετικά με τη μορφή του ΕΥ:</a:t>
            </a:r>
            <a:r>
              <a:rPr lang="el-GR" sz="1200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 </a:t>
            </a:r>
            <a:r>
              <a:rPr lang="el-GR" sz="1200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latin typeface="Book Antiqua" pitchFamily="18" charset="0"/>
              </a:rPr>
              <a:t>Καταγράφονται πολύ θετικές εντυπώσεις. Τα βίντεο κερδίζουν το ενδιαφέρον και τα παιχνίδια που παρέχονται κάνουν την όλη διαδικασία περισσότερο διασκεδαστική και θελκτική. </a:t>
            </a:r>
            <a:endParaRPr lang="el-GR" sz="1200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latin typeface="Book Antiqua" pitchFamily="18" charset="0"/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755576" y="4581128"/>
            <a:ext cx="8064896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l-GR" sz="1200" b="1" dirty="0" smtClean="0">
                <a:solidFill>
                  <a:srgbClr val="931B1B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4. Μαθησιακά αποτελέσματα: </a:t>
            </a:r>
            <a:r>
              <a:rPr lang="el-GR" sz="1200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latin typeface="Book Antiqua" pitchFamily="18" charset="0"/>
              </a:rPr>
              <a:t>Οι μαθητές δηλώνουν ότι το ΕΥ τους βοήθησε να γνωρίσουν καλύτερα την τοπική ιστορία.</a:t>
            </a:r>
            <a:endParaRPr lang="el-GR" sz="1200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latin typeface="Book Antiqua" pitchFamily="18" charset="0"/>
            </a:endParaRPr>
          </a:p>
        </p:txBody>
      </p:sp>
      <p:sp>
        <p:nvSpPr>
          <p:cNvPr id="12" name="11 - Βέλος λυγισμένο προς τα επάνω"/>
          <p:cNvSpPr/>
          <p:nvPr/>
        </p:nvSpPr>
        <p:spPr>
          <a:xfrm rot="10800000">
            <a:off x="1547664" y="1340768"/>
            <a:ext cx="576064" cy="432048"/>
          </a:xfrm>
          <a:prstGeom prst="bentUpArrow">
            <a:avLst/>
          </a:prstGeom>
          <a:solidFill>
            <a:srgbClr val="931B1B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12 - TextBox"/>
          <p:cNvSpPr txBox="1"/>
          <p:nvPr/>
        </p:nvSpPr>
        <p:spPr>
          <a:xfrm>
            <a:off x="755576" y="5301208"/>
            <a:ext cx="8064896" cy="461665"/>
          </a:xfrm>
          <a:prstGeom prst="rect">
            <a:avLst/>
          </a:prstGeom>
          <a:solidFill>
            <a:schemeClr val="bg2">
              <a:lumMod val="7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l-GR" sz="1200" b="1" dirty="0" smtClean="0">
                <a:solidFill>
                  <a:srgbClr val="931B1B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5. Τα δυνατά σημεία του ΕΥ: </a:t>
            </a:r>
            <a:r>
              <a:rPr lang="el-GR" sz="1200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latin typeface="Book Antiqua" pitchFamily="18" charset="0"/>
              </a:rPr>
              <a:t>Τα επεξηγηματικά βίντεο, οι εικόνες και τα παιχνίδια που δημιουργούν ένα ευχάριστο περιβάλλον για τους μαθητές.</a:t>
            </a:r>
            <a:endParaRPr lang="el-GR" sz="1200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latin typeface="Book Antiqua" pitchFamily="18" charset="0"/>
            </a:endParaRPr>
          </a:p>
        </p:txBody>
      </p:sp>
      <p:sp>
        <p:nvSpPr>
          <p:cNvPr id="14" name="13 - TextBox"/>
          <p:cNvSpPr txBox="1"/>
          <p:nvPr/>
        </p:nvSpPr>
        <p:spPr>
          <a:xfrm>
            <a:off x="755576" y="6021288"/>
            <a:ext cx="8136904" cy="276999"/>
          </a:xfrm>
          <a:prstGeom prst="rect">
            <a:avLst/>
          </a:prstGeom>
          <a:solidFill>
            <a:srgbClr val="90CCA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l-GR" sz="1200" b="1" dirty="0" smtClean="0">
                <a:solidFill>
                  <a:srgbClr val="931B1B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6.Προτάσεις βελτίωσης: </a:t>
            </a:r>
            <a:r>
              <a:rPr lang="el-GR" sz="1200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latin typeface="Book Antiqua" pitchFamily="18" charset="0"/>
              </a:rPr>
              <a:t>οι μαθητές είναι ικανοποιημένοι στο σύνολό τους από το ΕΥ</a:t>
            </a:r>
            <a:endParaRPr lang="el-GR" sz="1200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latin typeface="Book Antiqu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3509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200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7.Αποτελέσματα </a:t>
            </a:r>
            <a:r>
              <a:rPr lang="el-GR" sz="3200" dirty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- Κύρια </a:t>
            </a:r>
            <a:r>
              <a:rPr lang="el-GR" sz="3200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ευρήματα(4/4) </a:t>
            </a:r>
            <a:endParaRPr lang="el-GR" sz="3200" b="1" dirty="0">
              <a:solidFill>
                <a:schemeClr val="accent1">
                  <a:lumMod val="50000"/>
                </a:schemeClr>
              </a:solidFill>
              <a:latin typeface="Book Antiqua" pitchFamily="18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1403648" y="191683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l-GR" dirty="0"/>
          </a:p>
        </p:txBody>
      </p:sp>
      <p:sp>
        <p:nvSpPr>
          <p:cNvPr id="7" name="6 - TextBox"/>
          <p:cNvSpPr txBox="1"/>
          <p:nvPr/>
        </p:nvSpPr>
        <p:spPr>
          <a:xfrm>
            <a:off x="1619672" y="1268760"/>
            <a:ext cx="7056784" cy="338554"/>
          </a:xfrm>
          <a:prstGeom prst="rect">
            <a:avLst/>
          </a:prstGeom>
          <a:solidFill>
            <a:srgbClr val="931B1B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l-GR" sz="1600" b="1" dirty="0" smtClean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Αποτελέσματα για το </a:t>
            </a:r>
            <a:r>
              <a:rPr lang="el-GR" sz="1600" b="1" dirty="0" err="1" smtClean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χωροευαίσθητο</a:t>
            </a:r>
            <a:r>
              <a:rPr lang="el-GR" sz="1600" b="1" dirty="0" smtClean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 παιχνίδι ΕΠ   (Απόψεις Μαθητών)</a:t>
            </a:r>
            <a:endParaRPr lang="el-GR" sz="1600" b="1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827584" y="1700808"/>
            <a:ext cx="8064896" cy="67710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/>
            <a:r>
              <a:rPr lang="el-GR" sz="1200" b="1" dirty="0" smtClean="0">
                <a:solidFill>
                  <a:srgbClr val="931B1B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1. Ο σχεδιασμός του παιχνιδιού :</a:t>
            </a:r>
            <a:r>
              <a:rPr lang="el-GR" sz="14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 </a:t>
            </a:r>
            <a:r>
              <a:rPr lang="el-GR" sz="1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Ο σχεδιασμός του παιχνιδιού ήταν εύστοχος, καθώς όλοι οι μαθητές μπόρεσαν να καταλάβουν τους στόχους και το σκοπό του σχετικά με τη μεταλαμπάδευση της γνώσης για την ιστορία της Κισάμου.</a:t>
            </a:r>
            <a:endParaRPr lang="el-GR" sz="12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latin typeface="Book Antiqua" pitchFamily="18" charset="0"/>
            </a:endParaRPr>
          </a:p>
        </p:txBody>
      </p:sp>
      <p:sp>
        <p:nvSpPr>
          <p:cNvPr id="9" name="8 - TextBox"/>
          <p:cNvSpPr txBox="1"/>
          <p:nvPr/>
        </p:nvSpPr>
        <p:spPr>
          <a:xfrm>
            <a:off x="827584" y="2492897"/>
            <a:ext cx="8064896" cy="30777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l-GR" sz="1200" b="1" dirty="0" smtClean="0">
                <a:solidFill>
                  <a:srgbClr val="931B1B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2. Προσβασιμότητα : </a:t>
            </a:r>
            <a:r>
              <a:rPr lang="el-GR" sz="1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 </a:t>
            </a:r>
            <a:r>
              <a:rPr lang="el-GR" sz="1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Ήταν σχετικά εύκολη</a:t>
            </a:r>
            <a:r>
              <a:rPr lang="el-GR" sz="14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. </a:t>
            </a:r>
            <a:endParaRPr lang="el-GR" sz="14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latin typeface="Book Antiqua" pitchFamily="18" charset="0"/>
            </a:endParaRPr>
          </a:p>
        </p:txBody>
      </p:sp>
      <p:sp>
        <p:nvSpPr>
          <p:cNvPr id="10" name="9 - TextBox"/>
          <p:cNvSpPr txBox="1"/>
          <p:nvPr/>
        </p:nvSpPr>
        <p:spPr>
          <a:xfrm>
            <a:off x="827584" y="2852936"/>
            <a:ext cx="8064896" cy="276999"/>
          </a:xfrm>
          <a:prstGeom prst="rect">
            <a:avLst/>
          </a:prstGeom>
          <a:solidFill>
            <a:srgbClr val="ADDB7B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l-GR" sz="1200" b="1" dirty="0" smtClean="0">
                <a:solidFill>
                  <a:srgbClr val="931B1B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3. Ευχρηστία : </a:t>
            </a:r>
            <a:r>
              <a:rPr lang="el-GR" sz="1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Η χρήση του παιχνιδιού ήταν εύκολη χωρίς να παρουσιάζει ιδιαίτερα προβλήματα. </a:t>
            </a:r>
            <a:endParaRPr lang="el-GR" sz="12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latin typeface="Book Antiqua" pitchFamily="18" charset="0"/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827584" y="3212976"/>
            <a:ext cx="8064896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l-GR" sz="1200" b="1" dirty="0" smtClean="0">
                <a:solidFill>
                  <a:srgbClr val="931B1B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4. Συνεργασία μαθητών :  </a:t>
            </a:r>
            <a:r>
              <a:rPr lang="el-GR" sz="1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Η </a:t>
            </a:r>
            <a:r>
              <a:rPr lang="el-GR" sz="1200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συνεργατικότητα</a:t>
            </a:r>
            <a:r>
              <a:rPr lang="el-GR" sz="1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 ήταν παρούσα κατά τη διάρκεια του παιχνιδιού και βοηθούσε τους μαθητές να παίζουν, να μαθαίνουν και να διασκεδάζουν ως ομάδα.</a:t>
            </a:r>
            <a:endParaRPr lang="el-GR" sz="12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latin typeface="Book Antiqua" pitchFamily="18" charset="0"/>
            </a:endParaRPr>
          </a:p>
        </p:txBody>
      </p:sp>
      <p:sp>
        <p:nvSpPr>
          <p:cNvPr id="12" name="11 - Βέλος λυγισμένο προς τα επάνω"/>
          <p:cNvSpPr/>
          <p:nvPr/>
        </p:nvSpPr>
        <p:spPr>
          <a:xfrm rot="10800000">
            <a:off x="971600" y="1340768"/>
            <a:ext cx="576064" cy="288032"/>
          </a:xfrm>
          <a:prstGeom prst="bentUpArrow">
            <a:avLst/>
          </a:prstGeom>
          <a:solidFill>
            <a:srgbClr val="931B1B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12 - TextBox"/>
          <p:cNvSpPr txBox="1"/>
          <p:nvPr/>
        </p:nvSpPr>
        <p:spPr>
          <a:xfrm>
            <a:off x="827584" y="3789040"/>
            <a:ext cx="8064896" cy="461665"/>
          </a:xfrm>
          <a:prstGeom prst="rect">
            <a:avLst/>
          </a:prstGeom>
          <a:solidFill>
            <a:schemeClr val="bg2">
              <a:lumMod val="7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l-GR" sz="1200" b="1" dirty="0" smtClean="0">
                <a:solidFill>
                  <a:srgbClr val="931B1B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5. Συναισθηματική εμπλοκή : </a:t>
            </a:r>
            <a:r>
              <a:rPr lang="el-GR" sz="1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Οι περισσότεροι μαθητές ένιωσαν ότι συμμετείχαν συναισθηματικά κατά τη διάρκεια του παιχνιδιού. </a:t>
            </a:r>
            <a:endParaRPr lang="el-GR" sz="12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latin typeface="Book Antiqua" pitchFamily="18" charset="0"/>
            </a:endParaRPr>
          </a:p>
        </p:txBody>
      </p:sp>
      <p:sp>
        <p:nvSpPr>
          <p:cNvPr id="14" name="13 - TextBox"/>
          <p:cNvSpPr txBox="1"/>
          <p:nvPr/>
        </p:nvSpPr>
        <p:spPr>
          <a:xfrm>
            <a:off x="827584" y="4365104"/>
            <a:ext cx="8064896" cy="461665"/>
          </a:xfrm>
          <a:prstGeom prst="rect">
            <a:avLst/>
          </a:prstGeom>
          <a:solidFill>
            <a:srgbClr val="90CCA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l-GR" sz="1200" b="1" dirty="0" smtClean="0">
                <a:solidFill>
                  <a:srgbClr val="931B1B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6. Μαθησιακά αποτελέσματα :  </a:t>
            </a:r>
            <a:r>
              <a:rPr lang="el-GR" sz="1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Τα μαθησιακά αποτελέσματα ήταν απολύτως θετικά καθώς όλοι οι μαθητές ένιωσαν ότι έμαθαν πολλά πράγματα σχετικά με τα μνημεία και την ιστορία τους.</a:t>
            </a:r>
            <a:endParaRPr lang="el-GR" sz="12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latin typeface="Book Antiqua" pitchFamily="18" charset="0"/>
            </a:endParaRPr>
          </a:p>
        </p:txBody>
      </p:sp>
      <p:sp>
        <p:nvSpPr>
          <p:cNvPr id="15" name="14 - TextBox"/>
          <p:cNvSpPr txBox="1"/>
          <p:nvPr/>
        </p:nvSpPr>
        <p:spPr>
          <a:xfrm>
            <a:off x="827584" y="4941168"/>
            <a:ext cx="8064896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l-GR" sz="1200" b="1" dirty="0" smtClean="0">
                <a:solidFill>
                  <a:srgbClr val="931B1B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7.Θετικά στοιχεία : </a:t>
            </a:r>
            <a:r>
              <a:rPr lang="el-GR" sz="1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Τα βίντεο, οι φωτογραφίες και τα διάφορα σημεία των μνημείων που επισκέφθηκαν μέσα από το παιχνίδι. </a:t>
            </a:r>
            <a:endParaRPr lang="el-GR" sz="12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latin typeface="Book Antiqua" pitchFamily="18" charset="0"/>
            </a:endParaRPr>
          </a:p>
        </p:txBody>
      </p:sp>
      <p:sp>
        <p:nvSpPr>
          <p:cNvPr id="16" name="15 - TextBox"/>
          <p:cNvSpPr txBox="1"/>
          <p:nvPr/>
        </p:nvSpPr>
        <p:spPr>
          <a:xfrm>
            <a:off x="827584" y="5517232"/>
            <a:ext cx="8064896" cy="461665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l-GR" sz="1200" b="1" dirty="0" smtClean="0">
                <a:solidFill>
                  <a:srgbClr val="931B1B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8.Αρνητικά στοιχεία : </a:t>
            </a:r>
            <a:r>
              <a:rPr lang="el-GR" sz="1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Δυσλειτουργία του </a:t>
            </a:r>
            <a:r>
              <a:rPr lang="en-US" sz="1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GPS </a:t>
            </a:r>
            <a:r>
              <a:rPr lang="el-GR" sz="1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ορισμένες φορές και</a:t>
            </a:r>
            <a:r>
              <a:rPr lang="en-US" sz="1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 </a:t>
            </a:r>
            <a:r>
              <a:rPr lang="el-GR" sz="1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το παιχνίδι δεν έδινε τη δυνατότητα διορθώνοντας κάποιο λάθος να επιστρέψει στην προηγούμενη κατάσταση.</a:t>
            </a:r>
            <a:endParaRPr lang="el-GR" sz="12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latin typeface="Book Antiqua" pitchFamily="18" charset="0"/>
            </a:endParaRPr>
          </a:p>
        </p:txBody>
      </p:sp>
      <p:sp>
        <p:nvSpPr>
          <p:cNvPr id="17" name="16 - TextBox"/>
          <p:cNvSpPr txBox="1"/>
          <p:nvPr/>
        </p:nvSpPr>
        <p:spPr>
          <a:xfrm>
            <a:off x="827584" y="6093296"/>
            <a:ext cx="8064896" cy="27699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l-GR" sz="1200" b="1" dirty="0" smtClean="0">
                <a:solidFill>
                  <a:srgbClr val="931B1B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9. Προτάσεις βελτίωσης : </a:t>
            </a:r>
            <a:r>
              <a:rPr lang="el-GR" sz="1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Δεν υπήρχαν σχετικές προτάσεις βελτίωσης του παιχνιδιού </a:t>
            </a:r>
            <a:endParaRPr lang="el-GR" sz="12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latin typeface="Book Antiqu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3509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75656" y="620688"/>
            <a:ext cx="4680520" cy="576064"/>
          </a:xfrm>
        </p:spPr>
        <p:txBody>
          <a:bodyPr>
            <a:noAutofit/>
          </a:bodyPr>
          <a:lstStyle/>
          <a:p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Συμπεράσματα (1/4)</a:t>
            </a:r>
            <a:endParaRPr lang="el-GR" sz="4000" b="1" dirty="0">
              <a:solidFill>
                <a:schemeClr val="accent1">
                  <a:lumMod val="50000"/>
                </a:schemeClr>
              </a:solidFill>
              <a:latin typeface="Book Antiqua" pitchFamily="18" charset="0"/>
            </a:endParaRPr>
          </a:p>
        </p:txBody>
      </p:sp>
      <p:sp>
        <p:nvSpPr>
          <p:cNvPr id="5" name="4 - TextBox"/>
          <p:cNvSpPr txBox="1"/>
          <p:nvPr/>
        </p:nvSpPr>
        <p:spPr>
          <a:xfrm>
            <a:off x="1394284" y="1340768"/>
            <a:ext cx="7072769" cy="523220"/>
          </a:xfrm>
          <a:prstGeom prst="rect">
            <a:avLst/>
          </a:prstGeom>
          <a:solidFill>
            <a:schemeClr val="accent5">
              <a:lumMod val="50000"/>
            </a:schemeClr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pPr algn="ctr"/>
            <a:r>
              <a:rPr lang="el-GR" sz="1400" b="1" dirty="0" smtClean="0">
                <a:solidFill>
                  <a:srgbClr val="FFFF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Συμπεράσματα έρευνας για το διαδραστικό ΕΥ </a:t>
            </a:r>
            <a:r>
              <a:rPr lang="el-GR" sz="1400" b="1" dirty="0" err="1" smtClean="0">
                <a:solidFill>
                  <a:srgbClr val="FFFF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elearning</a:t>
            </a:r>
            <a:r>
              <a:rPr lang="el-GR" sz="1400" b="1" dirty="0" smtClean="0">
                <a:solidFill>
                  <a:srgbClr val="FFFF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 στην πλατφόρμα </a:t>
            </a:r>
            <a:r>
              <a:rPr lang="el-GR" sz="1400" b="1" dirty="0" err="1" smtClean="0">
                <a:solidFill>
                  <a:srgbClr val="FFFF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Chamilo</a:t>
            </a:r>
            <a:r>
              <a:rPr lang="el-GR" sz="1400" b="1" dirty="0" smtClean="0">
                <a:solidFill>
                  <a:srgbClr val="FFFF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.</a:t>
            </a:r>
          </a:p>
          <a:p>
            <a:pPr algn="ctr"/>
            <a:r>
              <a:rPr lang="el-GR" sz="1400" b="1" dirty="0" smtClean="0">
                <a:solidFill>
                  <a:srgbClr val="FFFF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Σύμφωνα με τις απόψεις των Ειδικών στην ΕξΑΕ</a:t>
            </a:r>
            <a:endParaRPr lang="el-GR" sz="1400" b="1" dirty="0">
              <a:solidFill>
                <a:srgbClr val="FFFF00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1547664" y="1988840"/>
            <a:ext cx="6696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b="1" dirty="0" smtClean="0">
                <a:solidFill>
                  <a:srgbClr val="C000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Τα κυριότερα ευρήματα σε σχέση με τα 4 ερευνητικά ερωτήματα της έρευνας είναι τα εξής:</a:t>
            </a:r>
            <a:endParaRPr lang="el-GR" sz="1800" b="1" dirty="0">
              <a:solidFill>
                <a:srgbClr val="C00000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</p:txBody>
      </p:sp>
      <p:sp>
        <p:nvSpPr>
          <p:cNvPr id="7" name="6 - TextBox"/>
          <p:cNvSpPr txBox="1"/>
          <p:nvPr/>
        </p:nvSpPr>
        <p:spPr>
          <a:xfrm>
            <a:off x="1187624" y="2780928"/>
            <a:ext cx="7416824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marL="228600" indent="-228600" algn="ctr">
              <a:buFont typeface="Wingdings" pitchFamily="2" charset="2"/>
              <a:buChar char="Ø"/>
            </a:pPr>
            <a:r>
              <a:rPr lang="el-GR" sz="1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 Το ΕΥ διέπεται από τις αρχές και τη μεθοδολογία της εξ αποστάσεως εκπαίδευσης</a:t>
            </a:r>
            <a:endParaRPr lang="el-GR" sz="12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latin typeface="Book Antiqua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1147164" y="3284984"/>
            <a:ext cx="7416824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marL="228600" indent="-228600" algn="ctr">
              <a:buFont typeface="Wingdings" pitchFamily="2" charset="2"/>
              <a:buChar char="Ø"/>
            </a:pPr>
            <a:r>
              <a:rPr lang="el-GR" sz="1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 Το ΕΥ έχει δημιουργηθεί σύμφωνα με τις αρχές </a:t>
            </a:r>
          </a:p>
          <a:p>
            <a:pPr marL="228600" indent="-228600" algn="ctr"/>
            <a:r>
              <a:rPr lang="el-GR" sz="1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της </a:t>
            </a:r>
            <a:r>
              <a:rPr lang="el-GR" sz="1200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Πολυμεσικής</a:t>
            </a:r>
            <a:r>
              <a:rPr lang="el-GR" sz="1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 Μάθησης (</a:t>
            </a:r>
            <a:r>
              <a:rPr lang="el-GR" sz="1200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Mayer</a:t>
            </a:r>
            <a:r>
              <a:rPr lang="el-GR" sz="1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, 2001) </a:t>
            </a:r>
            <a:endParaRPr lang="el-GR" sz="12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latin typeface="Book Antiqua" pitchFamily="18" charset="0"/>
            </a:endParaRPr>
          </a:p>
        </p:txBody>
      </p:sp>
      <p:sp>
        <p:nvSpPr>
          <p:cNvPr id="9" name="8 - Ορθογώνιο"/>
          <p:cNvSpPr/>
          <p:nvPr/>
        </p:nvSpPr>
        <p:spPr>
          <a:xfrm>
            <a:off x="467544" y="2492896"/>
            <a:ext cx="646331" cy="646331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931B1B"/>
                </a:solidFill>
              </a:rPr>
              <a:t>1ο</a:t>
            </a:r>
            <a:endParaRPr lang="el-GR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931B1B"/>
              </a:solidFill>
            </a:endParaRPr>
          </a:p>
        </p:txBody>
      </p:sp>
      <p:sp>
        <p:nvSpPr>
          <p:cNvPr id="10" name="9 - Ορθογώνιο"/>
          <p:cNvSpPr/>
          <p:nvPr/>
        </p:nvSpPr>
        <p:spPr>
          <a:xfrm>
            <a:off x="467544" y="3140968"/>
            <a:ext cx="646331" cy="646331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931B1B"/>
                </a:solidFill>
              </a:rPr>
              <a:t>2ο</a:t>
            </a:r>
            <a:endParaRPr lang="el-GR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931B1B"/>
              </a:solidFill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1187624" y="4005064"/>
            <a:ext cx="7344816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marL="228600" indent="-228600" algn="ctr">
              <a:buFont typeface="Wingdings" pitchFamily="2" charset="2"/>
              <a:buChar char="Ø"/>
            </a:pPr>
            <a:r>
              <a:rPr lang="el-GR" sz="1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Τα δυνατά σημεία του ΕΥ είναι απολύτως σύμφωνα με τις αρχές σχεδιασμού ΕΥ για την ΕξΑΕ, τις αρχές του </a:t>
            </a:r>
            <a:r>
              <a:rPr lang="en-US" sz="1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Holmberg (2002),</a:t>
            </a:r>
            <a:r>
              <a:rPr lang="el-GR" sz="1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της </a:t>
            </a:r>
            <a:r>
              <a:rPr lang="en-US" sz="1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Mena (1992),</a:t>
            </a:r>
            <a:r>
              <a:rPr lang="el-GR" sz="1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 την τυπολογία </a:t>
            </a:r>
            <a:r>
              <a:rPr lang="el-GR" sz="1200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West</a:t>
            </a:r>
            <a:r>
              <a:rPr lang="el-GR" sz="1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 &amp; </a:t>
            </a:r>
            <a:r>
              <a:rPr lang="el-GR" sz="1200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Λιοναράκη</a:t>
            </a:r>
            <a:r>
              <a:rPr lang="el-GR" sz="1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 (2001)</a:t>
            </a:r>
            <a:r>
              <a:rPr lang="en-US" sz="1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 </a:t>
            </a:r>
            <a:r>
              <a:rPr lang="el-GR" sz="1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και με την αρχή της </a:t>
            </a:r>
            <a:r>
              <a:rPr lang="el-GR" sz="1200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Πολυμεσικής</a:t>
            </a:r>
            <a:r>
              <a:rPr lang="el-GR" sz="1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 Μάθησης (</a:t>
            </a:r>
            <a:r>
              <a:rPr lang="el-GR" sz="1200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Mayer</a:t>
            </a:r>
            <a:r>
              <a:rPr lang="el-GR" sz="1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, 2001)</a:t>
            </a:r>
            <a:endParaRPr lang="el-GR" sz="12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latin typeface="Book Antiqua" pitchFamily="18" charset="0"/>
            </a:endParaRPr>
          </a:p>
        </p:txBody>
      </p:sp>
      <p:sp>
        <p:nvSpPr>
          <p:cNvPr id="12" name="11 - Ορθογώνιο"/>
          <p:cNvSpPr/>
          <p:nvPr/>
        </p:nvSpPr>
        <p:spPr>
          <a:xfrm>
            <a:off x="467544" y="4005064"/>
            <a:ext cx="646332" cy="646331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931B1B"/>
                </a:solidFill>
              </a:rPr>
              <a:t>3ο</a:t>
            </a:r>
            <a:endParaRPr lang="el-GR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931B1B"/>
              </a:solidFill>
            </a:endParaRPr>
          </a:p>
        </p:txBody>
      </p:sp>
      <p:sp>
        <p:nvSpPr>
          <p:cNvPr id="13" name="12 - Ορθογώνιο"/>
          <p:cNvSpPr/>
          <p:nvPr/>
        </p:nvSpPr>
        <p:spPr>
          <a:xfrm>
            <a:off x="467544" y="5085184"/>
            <a:ext cx="646332" cy="646331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931B1B"/>
                </a:solidFill>
              </a:rPr>
              <a:t>4ο</a:t>
            </a:r>
            <a:endParaRPr lang="el-GR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931B1B"/>
              </a:solidFill>
            </a:endParaRPr>
          </a:p>
        </p:txBody>
      </p:sp>
      <p:sp>
        <p:nvSpPr>
          <p:cNvPr id="14" name="13 - TextBox"/>
          <p:cNvSpPr txBox="1"/>
          <p:nvPr/>
        </p:nvSpPr>
        <p:spPr>
          <a:xfrm>
            <a:off x="1115616" y="4941168"/>
            <a:ext cx="7416824" cy="1384995"/>
          </a:xfrm>
          <a:prstGeom prst="rect">
            <a:avLst/>
          </a:prstGeom>
          <a:solidFill>
            <a:schemeClr val="bg2">
              <a:lumMod val="90000"/>
            </a:schemeClr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marL="228600" indent="-228600" algn="ctr">
              <a:buFont typeface="Wingdings" pitchFamily="2" charset="2"/>
              <a:buChar char="Ø"/>
            </a:pPr>
            <a:r>
              <a:rPr lang="el-GR" sz="1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Το ΕΥ για να βελτιωθεί προτείνεται η ενσωμάτωση της δυνατότητας αλληλεπίδρασης ανάμεσα στους εκπαιδευόμενους .Η αδυναμία αυτή επιβεβαιώνει τη θεωρία της  M</a:t>
            </a:r>
            <a:r>
              <a:rPr lang="en-US" sz="1200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ena</a:t>
            </a:r>
            <a:r>
              <a:rPr lang="el-GR" sz="1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 (</a:t>
            </a:r>
            <a:r>
              <a:rPr lang="en-US" sz="1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1992</a:t>
            </a:r>
            <a:r>
              <a:rPr lang="el-GR" sz="1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), ότι</a:t>
            </a:r>
            <a:r>
              <a:rPr lang="en-US" sz="1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 </a:t>
            </a:r>
            <a:r>
              <a:rPr lang="el-GR" sz="1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το ΕΥ πρέπει να παρέχει τρόπους επικοινωνίας ανταλλαγής πληροφοριών των μαθητών με σκοπό την </a:t>
            </a:r>
            <a:r>
              <a:rPr lang="el-GR" sz="1200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αυτοαξιολόγηση</a:t>
            </a:r>
            <a:r>
              <a:rPr lang="el-GR" sz="1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 τους. Επίσης προτείνεται μείωση του εύρους των πληροφοριών του μαθήματος για λιγότερο χρόνο μελέτης και την εισαγωγή αφήγησης. Επιβεβαιώνει τη θεωρία των αρχών </a:t>
            </a:r>
          </a:p>
          <a:p>
            <a:pPr marL="228600" indent="-228600" algn="ctr"/>
            <a:r>
              <a:rPr lang="el-GR" sz="1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της </a:t>
            </a:r>
            <a:r>
              <a:rPr lang="el-GR" sz="1200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Πολυμεσικής</a:t>
            </a:r>
            <a:r>
              <a:rPr lang="el-GR" sz="1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 Μάθησης (</a:t>
            </a:r>
            <a:r>
              <a:rPr lang="el-GR" sz="1200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Mayer</a:t>
            </a:r>
            <a:r>
              <a:rPr lang="el-GR" sz="1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, 2001) και συγκεκριμένα την αρχή του πλεονασμού.</a:t>
            </a:r>
          </a:p>
          <a:p>
            <a:pPr marL="228600" indent="-228600" algn="ctr"/>
            <a:endParaRPr lang="el-GR" sz="12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latin typeface="Book Antiqu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0498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75656" y="620688"/>
            <a:ext cx="4680520" cy="576064"/>
          </a:xfrm>
        </p:spPr>
        <p:txBody>
          <a:bodyPr>
            <a:noAutofit/>
          </a:bodyPr>
          <a:lstStyle/>
          <a:p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Συμπεράσματα (2/4)</a:t>
            </a:r>
            <a:endParaRPr lang="el-GR" sz="4000" b="1" dirty="0">
              <a:solidFill>
                <a:schemeClr val="accent1">
                  <a:lumMod val="50000"/>
                </a:schemeClr>
              </a:solidFill>
              <a:latin typeface="Book Antiqua" pitchFamily="18" charset="0"/>
            </a:endParaRPr>
          </a:p>
        </p:txBody>
      </p:sp>
      <p:sp>
        <p:nvSpPr>
          <p:cNvPr id="5" name="4 - TextBox"/>
          <p:cNvSpPr txBox="1"/>
          <p:nvPr/>
        </p:nvSpPr>
        <p:spPr>
          <a:xfrm>
            <a:off x="1403648" y="1628800"/>
            <a:ext cx="7072769" cy="523220"/>
          </a:xfrm>
          <a:prstGeom prst="rect">
            <a:avLst/>
          </a:prstGeom>
          <a:solidFill>
            <a:schemeClr val="accent5">
              <a:lumMod val="50000"/>
            </a:schemeClr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pPr algn="ctr"/>
            <a:r>
              <a:rPr lang="el-GR" sz="1400" b="1" dirty="0" smtClean="0">
                <a:solidFill>
                  <a:srgbClr val="FFFF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Συμπεράσματα έρευνας για το διαδραστικό ΕΥ </a:t>
            </a:r>
            <a:r>
              <a:rPr lang="el-GR" sz="1400" b="1" dirty="0" err="1" smtClean="0">
                <a:solidFill>
                  <a:srgbClr val="FFFF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elearning</a:t>
            </a:r>
            <a:r>
              <a:rPr lang="el-GR" sz="1400" b="1" dirty="0" smtClean="0">
                <a:solidFill>
                  <a:srgbClr val="FFFF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 στην πλατφόρμα </a:t>
            </a:r>
            <a:r>
              <a:rPr lang="el-GR" sz="1400" b="1" dirty="0" err="1" smtClean="0">
                <a:solidFill>
                  <a:srgbClr val="FFFF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Chamilo</a:t>
            </a:r>
            <a:r>
              <a:rPr lang="el-GR" sz="1400" b="1" dirty="0" smtClean="0">
                <a:solidFill>
                  <a:srgbClr val="FFFF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.</a:t>
            </a:r>
          </a:p>
          <a:p>
            <a:pPr algn="ctr"/>
            <a:r>
              <a:rPr lang="el-GR" sz="1400" b="1" dirty="0" smtClean="0">
                <a:solidFill>
                  <a:srgbClr val="FFFF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Σύμφωνα με τις απόψεις των Μαθητών</a:t>
            </a:r>
            <a:endParaRPr lang="el-GR" sz="1400" b="1" dirty="0">
              <a:solidFill>
                <a:srgbClr val="FFFF00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1475656" y="2420888"/>
            <a:ext cx="6696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b="1" dirty="0" smtClean="0">
                <a:solidFill>
                  <a:srgbClr val="C000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Τα κυριότερα ευρήματα σε σχέση με το </a:t>
            </a:r>
            <a:br>
              <a:rPr lang="el-GR" sz="1800" b="1" dirty="0" smtClean="0">
                <a:solidFill>
                  <a:srgbClr val="C000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</a:br>
            <a:r>
              <a:rPr lang="el-GR" sz="1800" b="1" dirty="0" smtClean="0">
                <a:solidFill>
                  <a:srgbClr val="C000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Ερευνητικό ερώτημα της έρευνας είναι τα εξής:</a:t>
            </a:r>
            <a:endParaRPr lang="el-GR" sz="1800" b="1" dirty="0">
              <a:solidFill>
                <a:srgbClr val="C00000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</p:txBody>
      </p:sp>
      <p:sp>
        <p:nvSpPr>
          <p:cNvPr id="7" name="6 - TextBox"/>
          <p:cNvSpPr txBox="1"/>
          <p:nvPr/>
        </p:nvSpPr>
        <p:spPr>
          <a:xfrm>
            <a:off x="1115616" y="3284984"/>
            <a:ext cx="7416824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lvl="0" algn="ctr">
              <a:buFont typeface="Wingdings" pitchFamily="2" charset="2"/>
              <a:buChar char="Ø"/>
            </a:pPr>
            <a:r>
              <a:rPr lang="el-GR" sz="18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Οι μαθητές αποτίμησαν θετικά το Ε.Υ. στην πλατφόρμα </a:t>
            </a:r>
            <a:r>
              <a:rPr lang="en-US" sz="1800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Chamilo</a:t>
            </a:r>
            <a:r>
              <a:rPr lang="en-US" sz="18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 </a:t>
            </a:r>
            <a:r>
              <a:rPr lang="el-GR" sz="18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σημειώνοντας ότι βοηθάει σημαντικά  στην κατανόηση του μαθήματος της τοπικής Ιστορίας χαρακτηρίζοντας  το ελκυστικό, ευχάριστο και ενδιαφέρον. </a:t>
            </a:r>
            <a:endParaRPr lang="el-GR" sz="18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latin typeface="Book Antiqu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0498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75656" y="620688"/>
            <a:ext cx="4680520" cy="576064"/>
          </a:xfrm>
        </p:spPr>
        <p:txBody>
          <a:bodyPr>
            <a:noAutofit/>
          </a:bodyPr>
          <a:lstStyle/>
          <a:p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Συμπεράσματα (3/4)</a:t>
            </a:r>
            <a:endParaRPr lang="el-GR" sz="4000" b="1" dirty="0">
              <a:solidFill>
                <a:schemeClr val="accent1">
                  <a:lumMod val="50000"/>
                </a:schemeClr>
              </a:solidFill>
              <a:latin typeface="Book Antiqua" pitchFamily="18" charset="0"/>
            </a:endParaRPr>
          </a:p>
        </p:txBody>
      </p:sp>
      <p:sp>
        <p:nvSpPr>
          <p:cNvPr id="5" name="4 - TextBox"/>
          <p:cNvSpPr txBox="1"/>
          <p:nvPr/>
        </p:nvSpPr>
        <p:spPr>
          <a:xfrm>
            <a:off x="2394309" y="1628800"/>
            <a:ext cx="5091458" cy="523220"/>
          </a:xfrm>
          <a:prstGeom prst="rect">
            <a:avLst/>
          </a:prstGeom>
          <a:solidFill>
            <a:schemeClr val="accent5">
              <a:lumMod val="50000"/>
            </a:schemeClr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pPr algn="ctr"/>
            <a:r>
              <a:rPr lang="el-GR" sz="1400" b="1" dirty="0" smtClean="0">
                <a:solidFill>
                  <a:srgbClr val="FFFF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Συμπεράσματα έρευνας για το </a:t>
            </a:r>
            <a:r>
              <a:rPr lang="el-GR" sz="1400" b="1" dirty="0" err="1" smtClean="0">
                <a:solidFill>
                  <a:srgbClr val="FFFF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χωροευαίσθητο</a:t>
            </a:r>
            <a:r>
              <a:rPr lang="el-GR" sz="1400" b="1" dirty="0" smtClean="0">
                <a:solidFill>
                  <a:srgbClr val="FFFF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 παιχνίδι ΕΠ.</a:t>
            </a:r>
          </a:p>
          <a:p>
            <a:pPr algn="ctr"/>
            <a:r>
              <a:rPr lang="el-GR" sz="1400" b="1" dirty="0" smtClean="0">
                <a:solidFill>
                  <a:srgbClr val="FFFF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Σύμφωνα με τις απόψεις των Μαθητών</a:t>
            </a:r>
            <a:endParaRPr lang="el-GR" sz="1400" b="1" dirty="0">
              <a:solidFill>
                <a:srgbClr val="FFFF00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1475656" y="2420888"/>
            <a:ext cx="6696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b="1" dirty="0" smtClean="0">
                <a:solidFill>
                  <a:srgbClr val="C000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Τα κυριότερα ευρήματα σε σχέση με το </a:t>
            </a:r>
            <a:br>
              <a:rPr lang="el-GR" sz="1800" b="1" dirty="0" smtClean="0">
                <a:solidFill>
                  <a:srgbClr val="C000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</a:br>
            <a:r>
              <a:rPr lang="el-GR" sz="1800" b="1" dirty="0" smtClean="0">
                <a:solidFill>
                  <a:srgbClr val="C000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Ερευνητικό ερώτημα της έρευνας είναι τα εξής:</a:t>
            </a:r>
            <a:endParaRPr lang="el-GR" sz="1800" b="1" dirty="0">
              <a:solidFill>
                <a:srgbClr val="C00000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</p:txBody>
      </p:sp>
      <p:sp>
        <p:nvSpPr>
          <p:cNvPr id="7" name="6 - TextBox"/>
          <p:cNvSpPr txBox="1"/>
          <p:nvPr/>
        </p:nvSpPr>
        <p:spPr>
          <a:xfrm>
            <a:off x="1115616" y="3284984"/>
            <a:ext cx="7416824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lvl="0" algn="ctr">
              <a:buFont typeface="Wingdings" pitchFamily="2" charset="2"/>
              <a:buChar char="Ø"/>
            </a:pPr>
            <a:r>
              <a:rPr lang="el-GR" sz="18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Οι μαθητές αποτίμησαν θετικά το </a:t>
            </a:r>
            <a:r>
              <a:rPr lang="el-GR" sz="1800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χωροευαίσθητο</a:t>
            </a:r>
            <a:r>
              <a:rPr lang="el-GR" sz="18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 παιχνίδι ΕΠ σημειώνοντας ότι </a:t>
            </a:r>
            <a:r>
              <a:rPr lang="el-GR" sz="1800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ότι</a:t>
            </a:r>
            <a:r>
              <a:rPr lang="el-GR" sz="18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 αποκόμισαν σημαντικά μαθησιακά αποτελέσματα για τα ιστορικά μνημεία της Κισάμου. </a:t>
            </a:r>
          </a:p>
          <a:p>
            <a:pPr marL="228600" indent="-228600" algn="ctr"/>
            <a:endParaRPr lang="el-GR" sz="18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latin typeface="Book Antiqu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0498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TextBox"/>
          <p:cNvSpPr txBox="1"/>
          <p:nvPr/>
        </p:nvSpPr>
        <p:spPr>
          <a:xfrm>
            <a:off x="1043608" y="1916832"/>
            <a:ext cx="7704856" cy="3477875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rgbClr val="C0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*Η παρούσα έρευνα δεν υπόκειντο σε ιδιαίτερους περιορισμούς</a:t>
            </a:r>
            <a:r>
              <a:rPr lang="el-GR" sz="2000" b="1" dirty="0" smtClean="0">
                <a:solidFill>
                  <a:srgbClr val="C0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 </a:t>
            </a:r>
          </a:p>
          <a:p>
            <a:endParaRPr lang="el-GR" sz="2000" dirty="0" smtClean="0">
              <a:latin typeface="Book Antiqua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l-GR" sz="2000" i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Η συμμετοχή των μαθητών, λόγω της ανηλικότητάς τους. Έτσι, ζητήθηκε η συγκατάθεση και από τους ασκούντες τη γονική μέριμνα για τη χορήγηση των απαντήσεων των ερωτηματολογίων.</a:t>
            </a:r>
            <a:r>
              <a:rPr lang="el-GR" sz="2000" dirty="0" smtClean="0">
                <a:latin typeface="Book Antiqua" pitchFamily="18" charset="0"/>
              </a:rPr>
              <a:t/>
            </a:r>
            <a:br>
              <a:rPr lang="el-GR" sz="2000" dirty="0" smtClean="0">
                <a:latin typeface="Book Antiqua" pitchFamily="18" charset="0"/>
              </a:rPr>
            </a:br>
            <a:r>
              <a:rPr lang="el-GR" sz="2000" dirty="0" smtClean="0">
                <a:latin typeface="Book Antiqua" pitchFamily="18" charset="0"/>
              </a:rPr>
              <a:t/>
            </a:r>
            <a:br>
              <a:rPr lang="el-GR" sz="2000" dirty="0" smtClean="0">
                <a:latin typeface="Book Antiqua" pitchFamily="18" charset="0"/>
              </a:rPr>
            </a:br>
            <a:endParaRPr lang="el-GR" sz="2000" dirty="0" smtClean="0">
              <a:latin typeface="Book Antiqua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l-GR" sz="2000" i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latin typeface="Book Antiqua" pitchFamily="18" charset="0"/>
              </a:rPr>
              <a:t>Λόγω της μικρής ηλικίας των μαθητών, τα ερωτηματολόγια συντάχθηκαν με τέτοιο τρόπο, ώστε να απαντά στα ερευνητικά ερωτήματα και συνάμα, να είναι κατανοητό και ενδιαφέρον για τους μικρούς συμμετέχοντες. </a:t>
            </a:r>
            <a:endParaRPr lang="el-GR" sz="2000" b="1" i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</p:txBody>
      </p:sp>
      <p:sp>
        <p:nvSpPr>
          <p:cNvPr id="18" name="17 - TextBox"/>
          <p:cNvSpPr txBox="1"/>
          <p:nvPr/>
        </p:nvSpPr>
        <p:spPr>
          <a:xfrm>
            <a:off x="2483768" y="1412776"/>
            <a:ext cx="4392488" cy="400110"/>
          </a:xfrm>
          <a:prstGeom prst="rect">
            <a:avLst/>
          </a:prstGeom>
          <a:solidFill>
            <a:srgbClr val="931B1B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Περιορισμοί της έρευνας</a:t>
            </a:r>
            <a:endParaRPr lang="el-GR" sz="2000" b="1" dirty="0">
              <a:solidFill>
                <a:srgbClr val="FFFF0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</p:txBody>
      </p:sp>
      <p:sp>
        <p:nvSpPr>
          <p:cNvPr id="19" name="Τίτλος 1"/>
          <p:cNvSpPr>
            <a:spLocks noGrp="1"/>
          </p:cNvSpPr>
          <p:nvPr>
            <p:ph type="title"/>
          </p:nvPr>
        </p:nvSpPr>
        <p:spPr>
          <a:xfrm>
            <a:off x="1367136" y="548680"/>
            <a:ext cx="4573016" cy="576064"/>
          </a:xfrm>
        </p:spPr>
        <p:txBody>
          <a:bodyPr>
            <a:noAutofit/>
          </a:bodyPr>
          <a:lstStyle/>
          <a:p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Συμπεράσματα (4/5)</a:t>
            </a:r>
            <a:endParaRPr lang="el-GR" sz="4000" b="1" dirty="0">
              <a:solidFill>
                <a:schemeClr val="accent1">
                  <a:lumMod val="50000"/>
                </a:schemeClr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2612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TextBox"/>
          <p:cNvSpPr txBox="1"/>
          <p:nvPr/>
        </p:nvSpPr>
        <p:spPr>
          <a:xfrm>
            <a:off x="2411760" y="5373216"/>
            <a:ext cx="4392488" cy="107721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l-G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4.) Η χρήση του παρόντος ΕΥ, κυρίως του </a:t>
            </a:r>
            <a:r>
              <a:rPr lang="el-GR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χωροευαίσθητου</a:t>
            </a:r>
            <a:r>
              <a:rPr lang="el-G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 παιχνιδιού ΕΠ για τουριστική περιήγηση στα ιστορικά μνημεία της Κισάμου από τους επισκέπτες της πόλης.</a:t>
            </a:r>
            <a:endParaRPr lang="el-GR" sz="16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2411760" y="1772816"/>
            <a:ext cx="4392488" cy="132343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1.) Διεύρυνση του ΕΥ που δημιουργήθηκε</a:t>
            </a:r>
          </a:p>
          <a:p>
            <a:pPr algn="ctr"/>
            <a:r>
              <a:rPr lang="el-G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 εμπλουτίζοντας το περιεχόμενο του </a:t>
            </a:r>
          </a:p>
          <a:p>
            <a:pPr algn="ctr"/>
            <a:r>
              <a:rPr lang="el-G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με το σύνολο των ιστορικών μνημείων</a:t>
            </a:r>
          </a:p>
          <a:p>
            <a:pPr algn="ctr"/>
            <a:r>
              <a:rPr lang="el-G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 όλης της περιοχής του Δήμου Κισάμου. </a:t>
            </a:r>
          </a:p>
          <a:p>
            <a:endParaRPr lang="el-GR" sz="16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11 - TextBox"/>
          <p:cNvSpPr txBox="1"/>
          <p:nvPr/>
        </p:nvSpPr>
        <p:spPr>
          <a:xfrm>
            <a:off x="2411760" y="3140968"/>
            <a:ext cx="4392488" cy="132343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2.) Ο μετασχηματισμός του ΕΥ για ενήλικες </a:t>
            </a:r>
          </a:p>
          <a:p>
            <a:pPr algn="ctr"/>
            <a:r>
              <a:rPr lang="el-G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επισκέπτες της πόλης της Κισάμου </a:t>
            </a:r>
          </a:p>
          <a:p>
            <a:pPr algn="ctr"/>
            <a:r>
              <a:rPr lang="el-G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με τη δυνατότητα πολύγλωσσων</a:t>
            </a:r>
          </a:p>
          <a:p>
            <a:pPr algn="ctr"/>
            <a:r>
              <a:rPr lang="el-G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 επιλογών στα κείμενα. </a:t>
            </a:r>
          </a:p>
          <a:p>
            <a:endParaRPr lang="el-GR" sz="16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12 - TextBox"/>
          <p:cNvSpPr txBox="1"/>
          <p:nvPr/>
        </p:nvSpPr>
        <p:spPr>
          <a:xfrm>
            <a:off x="2411760" y="4509120"/>
            <a:ext cx="4392488" cy="83099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3.) Δημιουργία ΕΥ ΕΠ για τα εκθέματα </a:t>
            </a:r>
          </a:p>
          <a:p>
            <a:pPr algn="ctr"/>
            <a:r>
              <a:rPr lang="el-G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του Αρχαιολογικού μουσείου Κισάμου. </a:t>
            </a:r>
          </a:p>
          <a:p>
            <a:endParaRPr lang="el-GR" sz="16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13 - Δεξιό βέλος"/>
          <p:cNvSpPr/>
          <p:nvPr/>
        </p:nvSpPr>
        <p:spPr>
          <a:xfrm>
            <a:off x="1043608" y="2060848"/>
            <a:ext cx="1224136" cy="576064"/>
          </a:xfrm>
          <a:prstGeom prst="rightArrow">
            <a:avLst/>
          </a:prstGeom>
          <a:ln>
            <a:solidFill>
              <a:schemeClr val="tx1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14 - Δεξιό βέλος"/>
          <p:cNvSpPr/>
          <p:nvPr/>
        </p:nvSpPr>
        <p:spPr>
          <a:xfrm>
            <a:off x="1043608" y="3429000"/>
            <a:ext cx="1224136" cy="576064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a:endParaRPr>
          </a:p>
        </p:txBody>
      </p:sp>
      <p:sp>
        <p:nvSpPr>
          <p:cNvPr id="16" name="15 - Δεξιό βέλος"/>
          <p:cNvSpPr/>
          <p:nvPr/>
        </p:nvSpPr>
        <p:spPr>
          <a:xfrm>
            <a:off x="1043608" y="4509120"/>
            <a:ext cx="1224136" cy="576064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" name="16 - Δεξιό βέλος"/>
          <p:cNvSpPr/>
          <p:nvPr/>
        </p:nvSpPr>
        <p:spPr>
          <a:xfrm>
            <a:off x="1043608" y="5517232"/>
            <a:ext cx="1224136" cy="576064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8" name="17 - TextBox"/>
          <p:cNvSpPr txBox="1"/>
          <p:nvPr/>
        </p:nvSpPr>
        <p:spPr>
          <a:xfrm>
            <a:off x="2411760" y="1268760"/>
            <a:ext cx="4392488" cy="400110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Προτάσεις για μελλοντική έρευνα</a:t>
            </a:r>
            <a:endParaRPr lang="el-GR" sz="2000" b="1" dirty="0">
              <a:solidFill>
                <a:srgbClr val="FFFF0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</p:txBody>
      </p:sp>
      <p:sp>
        <p:nvSpPr>
          <p:cNvPr id="19" name="Τίτλος 1"/>
          <p:cNvSpPr>
            <a:spLocks noGrp="1"/>
          </p:cNvSpPr>
          <p:nvPr>
            <p:ph type="title"/>
          </p:nvPr>
        </p:nvSpPr>
        <p:spPr>
          <a:xfrm>
            <a:off x="1367136" y="548680"/>
            <a:ext cx="4573016" cy="576064"/>
          </a:xfrm>
        </p:spPr>
        <p:txBody>
          <a:bodyPr>
            <a:noAutofit/>
          </a:bodyPr>
          <a:lstStyle/>
          <a:p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Συμπεράσματα (5/5)</a:t>
            </a:r>
            <a:endParaRPr lang="el-GR" sz="4000" b="1" dirty="0">
              <a:solidFill>
                <a:schemeClr val="accent1">
                  <a:lumMod val="50000"/>
                </a:schemeClr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2612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- Οριζόντιος πάπυρος"/>
          <p:cNvSpPr/>
          <p:nvPr/>
        </p:nvSpPr>
        <p:spPr>
          <a:xfrm>
            <a:off x="539552" y="1628800"/>
            <a:ext cx="8496944" cy="2304256"/>
          </a:xfrm>
          <a:prstGeom prst="horizontalScroll">
            <a:avLst/>
          </a:prstGeom>
          <a:solidFill>
            <a:srgbClr val="FFFFCC"/>
          </a:solidFill>
          <a:ln>
            <a:solidFill>
              <a:schemeClr val="bg2">
                <a:lumMod val="25000"/>
              </a:schemeClr>
            </a:solidFill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9 - Ορθογώνιο"/>
          <p:cNvSpPr/>
          <p:nvPr/>
        </p:nvSpPr>
        <p:spPr>
          <a:xfrm>
            <a:off x="467544" y="1916832"/>
            <a:ext cx="8064896" cy="156966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l-GR" sz="4800" b="1" i="1" dirty="0" smtClean="0">
                <a:ln w="3175">
                  <a:noFill/>
                </a:ln>
                <a:solidFill>
                  <a:srgbClr val="931B1B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PF Libera" pitchFamily="50" charset="0"/>
              </a:rPr>
              <a:t>Σας ευχαριστώ πολύ </a:t>
            </a:r>
          </a:p>
          <a:p>
            <a:pPr algn="ctr"/>
            <a:r>
              <a:rPr lang="el-GR" sz="4800" b="1" i="1" dirty="0" smtClean="0">
                <a:ln w="3175">
                  <a:noFill/>
                </a:ln>
                <a:solidFill>
                  <a:srgbClr val="931B1B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PF Libera" pitchFamily="50" charset="0"/>
              </a:rPr>
              <a:t>για την προσοχή σας !</a:t>
            </a:r>
            <a:endParaRPr lang="el-GR" sz="4800" b="1" i="1" dirty="0">
              <a:ln w="3175">
                <a:noFill/>
              </a:ln>
              <a:solidFill>
                <a:srgbClr val="931B1B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PF Libera" pitchFamily="50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2627784" y="620688"/>
            <a:ext cx="44454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600" b="1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Τέλος Παρουσίασης</a:t>
            </a:r>
            <a:endParaRPr lang="el-GR" sz="3600" b="1" dirty="0">
              <a:solidFill>
                <a:schemeClr val="accent1">
                  <a:lumMod val="50000"/>
                </a:schemeClr>
              </a:solidFill>
              <a:latin typeface="Book Antiqua" pitchFamily="18" charset="0"/>
            </a:endParaRPr>
          </a:p>
        </p:txBody>
      </p:sp>
      <p:pic>
        <p:nvPicPr>
          <p:cNvPr id="8" name="7 - Εικόνα" descr="Hand-Writing-PNG-File-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968118" flipH="1">
            <a:off x="7242581" y="2871468"/>
            <a:ext cx="2217400" cy="141700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2612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>
                <a:solidFill>
                  <a:schemeClr val="accent5">
                    <a:lumMod val="50000"/>
                  </a:schemeClr>
                </a:solidFill>
                <a:latin typeface="Book Antiqua" pitchFamily="18" charset="0"/>
              </a:rPr>
              <a:t>1. Σκοπός </a:t>
            </a:r>
            <a:endParaRPr lang="el-GR" sz="3600" b="1" dirty="0">
              <a:solidFill>
                <a:schemeClr val="accent5">
                  <a:lumMod val="50000"/>
                </a:schemeClr>
              </a:solidFill>
              <a:latin typeface="Book Antiqua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1259632" y="2060848"/>
            <a:ext cx="7344816" cy="332398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 prst="artDeco"/>
          </a:sp3d>
        </p:spPr>
        <p:txBody>
          <a:bodyPr wrap="square">
            <a:spAutoFit/>
          </a:bodyPr>
          <a:lstStyle/>
          <a:p>
            <a:pPr marL="457200" indent="-4572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n w="317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  <a:ea typeface="Adobe Fangsong Std R" pitchFamily="18" charset="-128"/>
              </a:rPr>
              <a:t> Σκοπός της παρούσας ερευνητικής εργασίας είναι η αποτίμηση του διαδραστικού Εκπαιδευτικού υλικού </a:t>
            </a:r>
            <a:r>
              <a:rPr lang="el-GR" sz="2000" dirty="0" err="1" smtClean="0">
                <a:ln w="317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  <a:ea typeface="Adobe Fangsong Std R" pitchFamily="18" charset="-128"/>
              </a:rPr>
              <a:t>elearning</a:t>
            </a:r>
            <a:r>
              <a:rPr lang="el-GR" sz="2000" dirty="0" smtClean="0">
                <a:ln w="317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  <a:ea typeface="Adobe Fangsong Std R" pitchFamily="18" charset="-128"/>
              </a:rPr>
              <a:t> για σχολική ΕξΑΕ και του </a:t>
            </a:r>
            <a:r>
              <a:rPr lang="el-GR" sz="2000" dirty="0" err="1" smtClean="0">
                <a:ln w="317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  <a:ea typeface="Adobe Fangsong Std R" pitchFamily="18" charset="-128"/>
              </a:rPr>
              <a:t>χωροευαίσθητου</a:t>
            </a:r>
            <a:r>
              <a:rPr lang="el-GR" sz="2000" dirty="0" smtClean="0">
                <a:ln w="317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  <a:ea typeface="Adobe Fangsong Std R" pitchFamily="18" charset="-128"/>
              </a:rPr>
              <a:t> παιχνιδιού εφαρμογών επαυξημένης πραγματικότητας, που δημιουργήθηκαν για το μάθημα της Τοπικής Ιστορίας της Ε΄-</a:t>
            </a:r>
            <a:r>
              <a:rPr lang="el-GR" sz="2000" dirty="0" err="1" smtClean="0">
                <a:ln w="317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  <a:ea typeface="Adobe Fangsong Std R" pitchFamily="18" charset="-128"/>
              </a:rPr>
              <a:t>Στ΄τάξης</a:t>
            </a:r>
            <a:r>
              <a:rPr lang="el-GR" sz="2000" dirty="0" smtClean="0">
                <a:ln w="317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  <a:ea typeface="Adobe Fangsong Std R" pitchFamily="18" charset="-128"/>
              </a:rPr>
              <a:t> Δημοτικού και συγκεκριμένα στα</a:t>
            </a:r>
          </a:p>
          <a:p>
            <a:pPr marL="457200" indent="-457200" algn="ctr">
              <a:lnSpc>
                <a:spcPct val="150000"/>
              </a:lnSpc>
            </a:pPr>
            <a:r>
              <a:rPr lang="el-GR" sz="2000" dirty="0" smtClean="0">
                <a:ln w="317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  <a:ea typeface="Adobe Fangsong Std R" pitchFamily="18" charset="-128"/>
              </a:rPr>
              <a:t> "Ιστορικά μνημεία της Κισάμου Χανίων". </a:t>
            </a:r>
          </a:p>
        </p:txBody>
      </p:sp>
    </p:spTree>
    <p:extLst>
      <p:ext uri="{BB962C8B-B14F-4D97-AF65-F5344CB8AC3E}">
        <p14:creationId xmlns="" xmlns:p14="http://schemas.microsoft.com/office/powerpoint/2010/main" val="67264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31640" y="620688"/>
            <a:ext cx="7199240" cy="576064"/>
          </a:xfrm>
        </p:spPr>
        <p:txBody>
          <a:bodyPr>
            <a:noAutofit/>
          </a:bodyPr>
          <a:lstStyle/>
          <a:p>
            <a:r>
              <a:rPr lang="el-GR" sz="3600" dirty="0">
                <a:solidFill>
                  <a:schemeClr val="accent5">
                    <a:lumMod val="50000"/>
                  </a:schemeClr>
                </a:solidFill>
                <a:latin typeface="Book Antiqua" pitchFamily="18" charset="0"/>
              </a:rPr>
              <a:t>2. Συνεισφορά της </a:t>
            </a:r>
            <a:r>
              <a:rPr lang="el-GR" sz="3600" dirty="0" smtClean="0">
                <a:solidFill>
                  <a:schemeClr val="accent5">
                    <a:lumMod val="50000"/>
                  </a:schemeClr>
                </a:solidFill>
                <a:latin typeface="Book Antiqua" pitchFamily="18" charset="0"/>
              </a:rPr>
              <a:t>διπλωματικής</a:t>
            </a:r>
            <a:endParaRPr lang="el-GR" sz="3600" b="1" dirty="0">
              <a:solidFill>
                <a:schemeClr val="accent5">
                  <a:lumMod val="50000"/>
                </a:schemeClr>
              </a:solidFill>
              <a:latin typeface="Book Antiqua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971600" y="1412776"/>
            <a:ext cx="7920880" cy="11079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el-GR" sz="1800" b="1" u="sng" dirty="0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effectLst>
                  <a:innerShdw blurRad="63500" dist="50800" dir="18900000">
                    <a:schemeClr val="tx1">
                      <a:alpha val="50000"/>
                    </a:schemeClr>
                  </a:innerShdw>
                </a:effectLst>
                <a:latin typeface="Book Antiqua" pitchFamily="18" charset="0"/>
              </a:rPr>
              <a:t>Στον τομέα της εκπαίδευσης:</a:t>
            </a:r>
          </a:p>
          <a:p>
            <a:pPr algn="ctr"/>
            <a:r>
              <a:rPr lang="el-GR" sz="1600" b="1" i="1" dirty="0" smtClean="0">
                <a:ln w="3175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Book Antiqua" pitchFamily="18" charset="0"/>
              </a:rPr>
              <a:t>Δημιουργία εκπαιδευτικού υλικού το οποίο βασίζεται στις θεμελιώδεις αρχές της ΕξΑΕ, για ανήλικους μαθητές της Ε΄-</a:t>
            </a:r>
            <a:r>
              <a:rPr lang="el-GR" sz="1600" b="1" i="1" dirty="0" err="1" smtClean="0">
                <a:ln w="3175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Book Antiqua" pitchFamily="18" charset="0"/>
              </a:rPr>
              <a:t>Στ΄τάξης</a:t>
            </a:r>
            <a:r>
              <a:rPr lang="el-GR" sz="1600" b="1" i="1" dirty="0" smtClean="0">
                <a:ln w="3175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Book Antiqua" pitchFamily="18" charset="0"/>
              </a:rPr>
              <a:t> Δημοτικού σχολείου σχετικά με το μάθημα της Τοπικής Ιστορίας της Κισάμου Χανίων.</a:t>
            </a:r>
            <a:endParaRPr lang="el-GR" sz="1600" b="1" i="1" dirty="0">
              <a:ln w="3175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Book Antiqua" pitchFamily="18" charset="0"/>
            </a:endParaRPr>
          </a:p>
        </p:txBody>
      </p:sp>
      <p:sp>
        <p:nvSpPr>
          <p:cNvPr id="5" name="9 - Ορθογώνιο"/>
          <p:cNvSpPr/>
          <p:nvPr/>
        </p:nvSpPr>
        <p:spPr>
          <a:xfrm>
            <a:off x="971600" y="2780928"/>
            <a:ext cx="7920880" cy="110799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el-GR" sz="1800" b="1" u="sng" dirty="0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Book Antiqua" pitchFamily="18" charset="0"/>
              </a:rPr>
              <a:t>Στον τομέα της έρευνας:</a:t>
            </a:r>
          </a:p>
          <a:p>
            <a:pPr algn="ctr"/>
            <a:r>
              <a:rPr lang="el-GR" sz="1600" b="1" i="1" dirty="0" smtClean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Book Antiqua" pitchFamily="18" charset="0"/>
              </a:rPr>
              <a:t>Υλοποίηση συστηματικών προγραμματισμένων προσεγγίσεων αποτίμησης του ΕΥ  (πλατφόρμα </a:t>
            </a:r>
            <a:r>
              <a:rPr lang="el-GR" sz="1600" b="1" i="1" dirty="0" err="1" smtClean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Book Antiqua" pitchFamily="18" charset="0"/>
              </a:rPr>
              <a:t>Chamilo</a:t>
            </a:r>
            <a:r>
              <a:rPr lang="el-GR" sz="1600" b="1" i="1" dirty="0" smtClean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Book Antiqua" pitchFamily="18" charset="0"/>
              </a:rPr>
              <a:t>-</a:t>
            </a:r>
            <a:r>
              <a:rPr lang="el-GR" sz="1600" b="1" i="1" dirty="0" err="1" smtClean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Book Antiqua" pitchFamily="18" charset="0"/>
              </a:rPr>
              <a:t>χωροευαίσθητο</a:t>
            </a:r>
            <a:r>
              <a:rPr lang="el-GR" sz="1600" b="1" i="1" dirty="0" smtClean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Book Antiqua" pitchFamily="18" charset="0"/>
              </a:rPr>
              <a:t> παιχνίδι ΕΠ)</a:t>
            </a:r>
          </a:p>
          <a:p>
            <a:pPr algn="ctr"/>
            <a:r>
              <a:rPr lang="el-GR" sz="1600" b="1" i="1" dirty="0" smtClean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Book Antiqua" pitchFamily="18" charset="0"/>
              </a:rPr>
              <a:t> σύμφωνα με τις κατευθύνσεις της στοχοθεσίας τους.</a:t>
            </a:r>
            <a:endParaRPr lang="el-GR" sz="1600" b="1" i="1" dirty="0">
              <a:ln w="3175">
                <a:solidFill>
                  <a:schemeClr val="tx1"/>
                </a:solidFill>
                <a:prstDash val="solid"/>
              </a:ln>
              <a:solidFill>
                <a:srgbClr val="0070C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Book Antiqua" pitchFamily="18" charset="0"/>
            </a:endParaRPr>
          </a:p>
        </p:txBody>
      </p:sp>
      <p:sp>
        <p:nvSpPr>
          <p:cNvPr id="6" name="9 - Ορθογώνιο"/>
          <p:cNvSpPr/>
          <p:nvPr/>
        </p:nvSpPr>
        <p:spPr>
          <a:xfrm>
            <a:off x="971600" y="4221088"/>
            <a:ext cx="7920880" cy="8925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el-GR" sz="1800" b="1" u="sng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7030A0"/>
                </a:solidFill>
                <a:latin typeface="Book Antiqua" pitchFamily="18" charset="0"/>
              </a:rPr>
              <a:t>Στον τομέα της Θεωρίας:</a:t>
            </a:r>
          </a:p>
          <a:p>
            <a:pPr algn="ctr"/>
            <a:r>
              <a:rPr lang="el-GR" sz="1600" b="1" i="1" dirty="0" smtClean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Book Antiqua" pitchFamily="18" charset="0"/>
              </a:rPr>
              <a:t>Προβλήθηκαν πτυχές του θεωρητικού πεδίου οι οποίες προσφέρονται για περεταίρω έρευνα και συστηματική μελέτη της βιβλιογραφίας</a:t>
            </a:r>
            <a:r>
              <a:rPr lang="el-GR" sz="1800" i="1" dirty="0" smtClean="0"/>
              <a:t>. </a:t>
            </a:r>
            <a:endParaRPr lang="el-GR" sz="1800" b="1" i="1" u="sng" dirty="0" smtClean="0">
              <a:latin typeface="Book Antiqua" pitchFamily="18" charset="0"/>
            </a:endParaRPr>
          </a:p>
        </p:txBody>
      </p:sp>
      <p:sp>
        <p:nvSpPr>
          <p:cNvPr id="8" name="9 - Ορθογώνιο"/>
          <p:cNvSpPr/>
          <p:nvPr/>
        </p:nvSpPr>
        <p:spPr>
          <a:xfrm>
            <a:off x="971600" y="5373216"/>
            <a:ext cx="7920880" cy="86177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el-GR" sz="1800" b="1" u="sng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Στον τομέα της Κοινωνίας:</a:t>
            </a:r>
          </a:p>
          <a:p>
            <a:pPr algn="ctr"/>
            <a:r>
              <a:rPr lang="el-GR" sz="1600" b="1" i="1" dirty="0" smtClean="0">
                <a:ln w="3175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Το ΕΥ διοχετεύει την ιστορική γνώση, καλλιεργεί την ιστορική σκέψη και συνείδηση. Είναι δεκτικό σε τροποποιήσεις και βελτιωτικές παρεμβάσεις.</a:t>
            </a:r>
            <a:endParaRPr lang="el-GR" sz="1600" b="1" i="1" dirty="0">
              <a:ln w="3175">
                <a:solidFill>
                  <a:schemeClr val="tx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ook Antiqua" pitchFamily="18" charset="0"/>
            </a:endParaRPr>
          </a:p>
        </p:txBody>
      </p:sp>
      <p:pic>
        <p:nvPicPr>
          <p:cNvPr id="1027" name="Picture 3" descr="C:\Users\USER\AppData\Local\Microsoft\Windows\INetCache\IE\UYW9M53L\School_clipart-3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933056"/>
            <a:ext cx="649696" cy="6480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C:\Users\USER\AppData\Local\Microsoft\Windows\INetCache\IE\UYW9M53L\magnifying-33170_960_72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67544" y="2564904"/>
            <a:ext cx="792088" cy="548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0" name="Picture 6" descr="C:\Users\USER\AppData\Local\Microsoft\Windows\INetCache\IE\9RQNHTJP\association-152746_960_72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611560" y="5085184"/>
            <a:ext cx="620688" cy="620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1" name="Picture 7" descr="C:\Users\USER\AppData\Local\Microsoft\Windows\INetCache\IE\QJEDVZEH\teacher-clipart-ncE74e57i[1]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1196752"/>
            <a:ext cx="1051455" cy="5581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79099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3. Ερευνητικά </a:t>
            </a:r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Ερωτήματα (1/2) </a:t>
            </a:r>
            <a:endParaRPr lang="el-GR" sz="4000" b="1" dirty="0">
              <a:solidFill>
                <a:schemeClr val="accent1">
                  <a:lumMod val="50000"/>
                </a:schemeClr>
              </a:solidFill>
              <a:latin typeface="Book Antiqua" pitchFamily="18" charset="0"/>
            </a:endParaRPr>
          </a:p>
        </p:txBody>
      </p:sp>
      <p:sp>
        <p:nvSpPr>
          <p:cNvPr id="5" name="4 - Ορθογώνιο"/>
          <p:cNvSpPr/>
          <p:nvPr/>
        </p:nvSpPr>
        <p:spPr>
          <a:xfrm>
            <a:off x="683568" y="1844824"/>
            <a:ext cx="8460432" cy="4662815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l-GR" sz="1800" dirty="0" smtClean="0"/>
              <a:t> </a:t>
            </a:r>
          </a:p>
          <a:p>
            <a:pPr algn="ctr"/>
            <a:r>
              <a:rPr lang="en-US" sz="1800" b="1" dirty="0" smtClean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Book Antiqua" pitchFamily="18" charset="0"/>
              </a:rPr>
              <a:t>A</a:t>
            </a:r>
            <a:r>
              <a:rPr lang="el-GR" sz="1800" b="1" dirty="0" err="1" smtClean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Book Antiqua" pitchFamily="18" charset="0"/>
              </a:rPr>
              <a:t>πόψεις</a:t>
            </a:r>
            <a:r>
              <a:rPr lang="el-GR" sz="1800" b="1" dirty="0" smtClean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Book Antiqua" pitchFamily="18" charset="0"/>
              </a:rPr>
              <a:t> των Ειδικών στην ΕξΑΕ τελειόφοιτων του ΠΜΣ:</a:t>
            </a:r>
            <a:endParaRPr lang="el-GR" sz="1800" b="1" dirty="0" smtClean="0">
              <a:ln>
                <a:solidFill>
                  <a:srgbClr val="931B1B"/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Book Antiqua" pitchFamily="18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sz="1800" dirty="0" smtClean="0">
                <a:ln>
                  <a:solidFill>
                    <a:srgbClr val="931B1B"/>
                  </a:solidFill>
                </a:ln>
                <a:solidFill>
                  <a:srgbClr val="FF0000"/>
                </a:solidFill>
                <a:latin typeface="Book Antiqua" pitchFamily="18" charset="0"/>
              </a:rPr>
              <a:t> </a:t>
            </a:r>
            <a:r>
              <a:rPr lang="el-GR" sz="1800" b="1" dirty="0" smtClean="0">
                <a:ln>
                  <a:solidFill>
                    <a:srgbClr val="931B1B"/>
                  </a:solidFill>
                </a:ln>
                <a:solidFill>
                  <a:srgbClr val="FF0000"/>
                </a:solidFill>
                <a:latin typeface="Book Antiqua" pitchFamily="18" charset="0"/>
              </a:rPr>
              <a:t>1ο Ερευνητικό Ερώτημα: </a:t>
            </a:r>
            <a:r>
              <a:rPr lang="el-GR" sz="1800" i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Το εκπαιδευτικό υλικό διέπεται από τις αρχές και τη μεθοδολογία της εξ αποστάσεως εκπαίδευσης;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sz="1800" dirty="0" smtClean="0">
                <a:ln>
                  <a:solidFill>
                    <a:srgbClr val="931B1B"/>
                  </a:solidFill>
                </a:ln>
                <a:solidFill>
                  <a:srgbClr val="FF0000"/>
                </a:solidFill>
                <a:latin typeface="Book Antiqua" pitchFamily="18" charset="0"/>
              </a:rPr>
              <a:t> </a:t>
            </a:r>
            <a:r>
              <a:rPr lang="el-GR" sz="1800" b="1" dirty="0" smtClean="0">
                <a:ln>
                  <a:solidFill>
                    <a:srgbClr val="931B1B"/>
                  </a:solidFill>
                </a:ln>
                <a:solidFill>
                  <a:srgbClr val="FF0000"/>
                </a:solidFill>
                <a:latin typeface="Book Antiqua" pitchFamily="18" charset="0"/>
              </a:rPr>
              <a:t>2ο Ερευνητικό Ερώτημα: </a:t>
            </a:r>
            <a:r>
              <a:rPr lang="el-GR" sz="1800" i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Το </a:t>
            </a:r>
            <a:r>
              <a:rPr lang="el-GR" sz="1800" b="1" i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 </a:t>
            </a:r>
            <a:r>
              <a:rPr lang="el-GR" sz="1800" i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εκπαιδευτικό υλικό έχει δημιουργηθεί σύμφωνα με τις αρχές της </a:t>
            </a:r>
            <a:r>
              <a:rPr lang="el-GR" sz="1800" i="1" dirty="0" err="1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Πολυμεσικής</a:t>
            </a:r>
            <a:r>
              <a:rPr lang="el-GR" sz="1800" i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 Μάθησης;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sz="1800" b="1" dirty="0" smtClean="0">
                <a:ln>
                  <a:solidFill>
                    <a:srgbClr val="931B1B"/>
                  </a:solidFill>
                </a:ln>
                <a:solidFill>
                  <a:srgbClr val="FF0000"/>
                </a:solidFill>
                <a:latin typeface="Book Antiqua" pitchFamily="18" charset="0"/>
              </a:rPr>
              <a:t>3ο Ερευνητικό ερώτημα: </a:t>
            </a:r>
            <a:r>
              <a:rPr lang="el-GR" sz="1800" i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Ποια δυνατά σημεία εντοπίζονται στο εκπαιδευτικό υλικό;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sz="1800" dirty="0" smtClean="0">
                <a:ln>
                  <a:solidFill>
                    <a:srgbClr val="931B1B"/>
                  </a:solidFill>
                </a:ln>
                <a:solidFill>
                  <a:srgbClr val="FF0000"/>
                </a:solidFill>
                <a:latin typeface="Book Antiqua" pitchFamily="18" charset="0"/>
              </a:rPr>
              <a:t> </a:t>
            </a:r>
            <a:r>
              <a:rPr lang="el-GR" sz="1800" b="1" dirty="0" smtClean="0">
                <a:ln>
                  <a:solidFill>
                    <a:srgbClr val="931B1B"/>
                  </a:solidFill>
                </a:ln>
                <a:solidFill>
                  <a:srgbClr val="FF0000"/>
                </a:solidFill>
                <a:latin typeface="Book Antiqua" pitchFamily="18" charset="0"/>
              </a:rPr>
              <a:t>4ο Ερευνητικό ερώτημα: </a:t>
            </a:r>
            <a:r>
              <a:rPr lang="el-GR" sz="1800" i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Ποιες προτάσεις για το εκπαιδευτικό υλικό αναφέρονται από τους Ειδικούς στην ΕξΑΕ; </a:t>
            </a:r>
            <a:endParaRPr lang="el-GR" sz="1800" dirty="0" smtClean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Book Antiqua" pitchFamily="18" charset="0"/>
            </a:endParaRPr>
          </a:p>
          <a:p>
            <a:pPr algn="ctr"/>
            <a:r>
              <a:rPr lang="el-GR" sz="1800" b="1" dirty="0" smtClean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Book Antiqua" pitchFamily="18" charset="0"/>
              </a:rPr>
              <a:t>Απόψεις των μαθητών: </a:t>
            </a:r>
          </a:p>
          <a:p>
            <a:pPr algn="ctr"/>
            <a:endParaRPr lang="el-GR" sz="1800" dirty="0" smtClean="0">
              <a:ln>
                <a:solidFill>
                  <a:srgbClr val="931B1B"/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l-GR" sz="1800" b="1" dirty="0" smtClean="0">
                <a:ln>
                  <a:solidFill>
                    <a:srgbClr val="931B1B"/>
                  </a:solidFill>
                </a:ln>
                <a:solidFill>
                  <a:srgbClr val="FF0000"/>
                </a:solidFill>
                <a:latin typeface="Book Antiqua" pitchFamily="18" charset="0"/>
              </a:rPr>
              <a:t>1ο Ερευνητικό Ερώτημα: </a:t>
            </a:r>
            <a:r>
              <a:rPr lang="el-GR" sz="1800" i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Ποιες είναι οι απόψεις των μαθητών για το διαδραστικό Εκπαιδευτικό Υλικό e learning; </a:t>
            </a:r>
            <a:endParaRPr lang="el-GR" sz="1800" i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Book Antiqua" pitchFamily="18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719064" y="1340768"/>
            <a:ext cx="84249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800" b="1" dirty="0" smtClean="0">
                <a:ln>
                  <a:solidFill>
                    <a:srgbClr val="931B1B"/>
                  </a:solidFill>
                </a:ln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Ερευνητικά ερωτήματα για το διαδραστικό </a:t>
            </a:r>
          </a:p>
          <a:p>
            <a:pPr algn="ctr"/>
            <a:r>
              <a:rPr lang="el-GR" sz="1800" b="1" dirty="0" smtClean="0">
                <a:ln>
                  <a:solidFill>
                    <a:srgbClr val="931B1B"/>
                  </a:solidFill>
                </a:ln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Εκπαιδευτικό Υλικό </a:t>
            </a:r>
            <a:r>
              <a:rPr lang="el-GR" sz="1800" b="1" dirty="0" err="1" smtClean="0">
                <a:ln>
                  <a:solidFill>
                    <a:srgbClr val="931B1B"/>
                  </a:solidFill>
                </a:ln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elearnin</a:t>
            </a:r>
            <a:r>
              <a:rPr lang="en-US" sz="1800" b="1" dirty="0" smtClean="0">
                <a:ln>
                  <a:solidFill>
                    <a:srgbClr val="931B1B"/>
                  </a:solidFill>
                </a:ln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g</a:t>
            </a:r>
            <a:r>
              <a:rPr lang="el-GR" sz="1800" b="1" dirty="0" smtClean="0">
                <a:ln>
                  <a:solidFill>
                    <a:srgbClr val="931B1B"/>
                  </a:solidFill>
                </a:ln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:</a:t>
            </a:r>
          </a:p>
          <a:p>
            <a:endParaRPr lang="el-GR" dirty="0">
              <a:ln>
                <a:solidFill>
                  <a:srgbClr val="931B1B"/>
                </a:solidFill>
              </a:ln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3892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827584" y="2420888"/>
            <a:ext cx="7886700" cy="2603947"/>
          </a:xfrm>
        </p:spPr>
        <p:txBody>
          <a:bodyPr>
            <a:normAutofit/>
          </a:bodyPr>
          <a:lstStyle/>
          <a:p>
            <a:pPr algn="ctr"/>
            <a:r>
              <a:rPr lang="el-GR" sz="2600" b="1" dirty="0" smtClean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Book Antiqua" pitchFamily="18" charset="0"/>
              </a:rPr>
              <a:t>Απόψεις των μαθητών:</a:t>
            </a:r>
            <a:endParaRPr lang="el-GR" sz="2600" b="1" dirty="0" smtClean="0">
              <a:ln>
                <a:solidFill>
                  <a:srgbClr val="931B1B"/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Book Antiqua" pitchFamily="18" charset="0"/>
            </a:endParaRPr>
          </a:p>
          <a:p>
            <a:r>
              <a:rPr lang="el-GR" sz="2600" dirty="0" smtClean="0">
                <a:ln>
                  <a:solidFill>
                    <a:srgbClr val="931B1B"/>
                  </a:solidFill>
                </a:ln>
                <a:solidFill>
                  <a:srgbClr val="FF0000"/>
                </a:solidFill>
                <a:latin typeface="Book Antiqua" pitchFamily="18" charset="0"/>
              </a:rPr>
              <a:t> </a:t>
            </a:r>
            <a:r>
              <a:rPr lang="el-GR" sz="2600" b="1" dirty="0" smtClean="0">
                <a:ln>
                  <a:solidFill>
                    <a:srgbClr val="931B1B"/>
                  </a:solidFill>
                </a:ln>
                <a:solidFill>
                  <a:srgbClr val="FF0000"/>
                </a:solidFill>
                <a:latin typeface="Book Antiqua" pitchFamily="18" charset="0"/>
              </a:rPr>
              <a:t>1ο Ερευνητικό Ερώτημα: </a:t>
            </a:r>
            <a:r>
              <a:rPr lang="el-GR" sz="2600" i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Ποιες είναι οι απόψεις των μαθητών για το </a:t>
            </a:r>
            <a:r>
              <a:rPr lang="el-GR" sz="2600" i="1" dirty="0" err="1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χωροευαίσθητο</a:t>
            </a:r>
            <a:r>
              <a:rPr lang="el-GR" sz="2600" i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 παιχνίδι επαυξημένης πραγματικότητας;</a:t>
            </a:r>
          </a:p>
          <a:p>
            <a:pPr>
              <a:buNone/>
            </a:pPr>
            <a:endParaRPr lang="el-GR" sz="3500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3. Ερευνητικά Ερωτήματα (2/2) </a:t>
            </a:r>
            <a:endParaRPr lang="el-GR" dirty="0"/>
          </a:p>
        </p:txBody>
      </p:sp>
      <p:sp>
        <p:nvSpPr>
          <p:cNvPr id="4" name="3 - Ορθογώνιο"/>
          <p:cNvSpPr/>
          <p:nvPr/>
        </p:nvSpPr>
        <p:spPr>
          <a:xfrm>
            <a:off x="2051720" y="1340768"/>
            <a:ext cx="54360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 smtClean="0">
                <a:ln>
                  <a:solidFill>
                    <a:srgbClr val="931B1B"/>
                  </a:solidFill>
                </a:ln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Ερευνητικά ερωτήματα για το </a:t>
            </a:r>
            <a:r>
              <a:rPr lang="el-GR" b="1" dirty="0" err="1" smtClean="0">
                <a:ln>
                  <a:solidFill>
                    <a:srgbClr val="931B1B"/>
                  </a:solidFill>
                </a:ln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χωροευαίσθητο</a:t>
            </a:r>
            <a:r>
              <a:rPr lang="el-GR" b="1" dirty="0" smtClean="0">
                <a:ln>
                  <a:solidFill>
                    <a:srgbClr val="931B1B"/>
                  </a:solidFill>
                </a:ln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 παιχνίδι Επαυξημένης Πραγματικότητας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Έλλειψη"/>
          <p:cNvSpPr/>
          <p:nvPr/>
        </p:nvSpPr>
        <p:spPr>
          <a:xfrm>
            <a:off x="4716016" y="2636912"/>
            <a:ext cx="4427984" cy="1728192"/>
          </a:xfrm>
          <a:prstGeom prst="ellipse">
            <a:avLst/>
          </a:prstGeom>
          <a:solidFill>
            <a:srgbClr val="FFFF00"/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7 - Έλλειψη"/>
          <p:cNvSpPr/>
          <p:nvPr/>
        </p:nvSpPr>
        <p:spPr>
          <a:xfrm>
            <a:off x="3413177" y="1268760"/>
            <a:ext cx="5730823" cy="1296144"/>
          </a:xfrm>
          <a:prstGeom prst="ellipse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364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4. Δομή της εργασίας </a:t>
            </a:r>
            <a:endParaRPr lang="el-GR" sz="3600" b="1" dirty="0">
              <a:solidFill>
                <a:schemeClr val="accent1">
                  <a:lumMod val="50000"/>
                </a:schemeClr>
              </a:solidFill>
              <a:latin typeface="Book Antiqua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1187624" y="1412776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sz="3200" dirty="0"/>
          </a:p>
        </p:txBody>
      </p:sp>
      <p:sp>
        <p:nvSpPr>
          <p:cNvPr id="5" name="4 - Ορθογώνιο"/>
          <p:cNvSpPr/>
          <p:nvPr/>
        </p:nvSpPr>
        <p:spPr>
          <a:xfrm>
            <a:off x="3059832" y="1268760"/>
            <a:ext cx="640871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18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C00000"/>
                </a:solidFill>
                <a:latin typeface="Book Antiqua" pitchFamily="18" charset="0"/>
              </a:rPr>
              <a:t>1.Εισαγωγή</a:t>
            </a:r>
          </a:p>
          <a:p>
            <a:pPr algn="ctr"/>
            <a:r>
              <a:rPr lang="el-GR" sz="18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C00000"/>
                </a:solidFill>
                <a:latin typeface="Book Antiqua" pitchFamily="18" charset="0"/>
              </a:rPr>
              <a:t> 2.Εννοιολογική προσέγγιση της ΕξΑΕ</a:t>
            </a:r>
          </a:p>
          <a:p>
            <a:pPr algn="ctr"/>
            <a:r>
              <a:rPr lang="el-GR" sz="18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C00000"/>
                </a:solidFill>
                <a:latin typeface="Book Antiqua" pitchFamily="18" charset="0"/>
              </a:rPr>
              <a:t> 3.Η διδασκαλία της Ιστορίας</a:t>
            </a:r>
          </a:p>
          <a:p>
            <a:pPr algn="ctr"/>
            <a:r>
              <a:rPr lang="el-GR" sz="18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C00000"/>
                </a:solidFill>
                <a:latin typeface="Book Antiqua" pitchFamily="18" charset="0"/>
              </a:rPr>
              <a:t>4.Τεχνολογικά μέσα στην ΕξΑΕ</a:t>
            </a:r>
          </a:p>
        </p:txBody>
      </p:sp>
      <p:sp>
        <p:nvSpPr>
          <p:cNvPr id="6" name="5 - Ορθογώνιο"/>
          <p:cNvSpPr/>
          <p:nvPr/>
        </p:nvSpPr>
        <p:spPr>
          <a:xfrm>
            <a:off x="4860032" y="2708920"/>
            <a:ext cx="413995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l-GR" sz="1800" b="1" dirty="0" smtClean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accent5">
                  <a:lumMod val="50000"/>
                </a:schemeClr>
              </a:solidFill>
              <a:latin typeface="Book Antiqua" pitchFamily="18" charset="0"/>
            </a:endParaRPr>
          </a:p>
          <a:p>
            <a:pPr algn="ctr"/>
            <a:r>
              <a:rPr lang="el-GR" sz="18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Book Antiqua" pitchFamily="18" charset="0"/>
              </a:rPr>
              <a:t> 5.Το εκπαιδευτικό υλικό στην ΕξΑΕ </a:t>
            </a:r>
          </a:p>
          <a:p>
            <a:pPr algn="ctr"/>
            <a:r>
              <a:rPr lang="el-GR" sz="18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Book Antiqua" pitchFamily="18" charset="0"/>
              </a:rPr>
              <a:t>6.Σχεδιασμός ΕΥ </a:t>
            </a:r>
          </a:p>
          <a:p>
            <a:pPr algn="ctr"/>
            <a:r>
              <a:rPr lang="el-GR" sz="18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Book Antiqua" pitchFamily="18" charset="0"/>
              </a:rPr>
              <a:t>7.Δημιουργία ΕΥ</a:t>
            </a:r>
          </a:p>
          <a:p>
            <a:pPr algn="ctr"/>
            <a:r>
              <a:rPr lang="el-GR" sz="18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Book Antiqua" pitchFamily="18" charset="0"/>
              </a:rPr>
              <a:t>8.Παρουσίαση ΕΥ</a:t>
            </a:r>
            <a:endParaRPr lang="el-GR" sz="18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accent5">
                  <a:lumMod val="50000"/>
                </a:schemeClr>
              </a:solidFill>
              <a:latin typeface="Book Antiqua" pitchFamily="18" charset="0"/>
            </a:endParaRPr>
          </a:p>
        </p:txBody>
      </p:sp>
      <p:sp>
        <p:nvSpPr>
          <p:cNvPr id="10" name="9 - Έλλειψη"/>
          <p:cNvSpPr/>
          <p:nvPr/>
        </p:nvSpPr>
        <p:spPr>
          <a:xfrm>
            <a:off x="3923928" y="4437112"/>
            <a:ext cx="5220072" cy="1872208"/>
          </a:xfrm>
          <a:prstGeom prst="ellipse">
            <a:avLst/>
          </a:prstGeom>
          <a:solidFill>
            <a:schemeClr val="accent6">
              <a:lumMod val="75000"/>
            </a:schemeClr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8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Book Antiqua" pitchFamily="18" charset="0"/>
              </a:rPr>
              <a:t>9.Αξιολόγηση ΕΥ</a:t>
            </a:r>
          </a:p>
          <a:p>
            <a:pPr algn="ctr"/>
            <a:r>
              <a:rPr lang="el-GR" sz="18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Book Antiqua" pitchFamily="18" charset="0"/>
              </a:rPr>
              <a:t>10.Παρουσίαση αποτελεσμάτων έρευνας</a:t>
            </a:r>
          </a:p>
          <a:p>
            <a:pPr algn="ctr"/>
            <a:r>
              <a:rPr lang="el-GR" sz="18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/>
                </a:solidFill>
                <a:latin typeface="Book Antiqua" pitchFamily="18" charset="0"/>
              </a:rPr>
              <a:t>11. Σύνοψη-Συμπεράσματα Συνεισφορά εργασίας- Προτάσεις</a:t>
            </a:r>
          </a:p>
        </p:txBody>
      </p:sp>
      <p:sp>
        <p:nvSpPr>
          <p:cNvPr id="11" name="10 - TextBox"/>
          <p:cNvSpPr txBox="1"/>
          <p:nvPr/>
        </p:nvSpPr>
        <p:spPr>
          <a:xfrm>
            <a:off x="467544" y="1412776"/>
            <a:ext cx="30267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 smtClean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rgbClr val="FF00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1</a:t>
            </a:r>
            <a:r>
              <a:rPr lang="el-GR" b="1" baseline="30000" dirty="0" smtClean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rgbClr val="FF00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ο</a:t>
            </a:r>
            <a:r>
              <a:rPr lang="el-GR" b="1" dirty="0" smtClean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rgbClr val="FF00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 Θεωρητικό μέρος</a:t>
            </a:r>
            <a:endParaRPr lang="el-GR" b="1" dirty="0"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  <a:solidFill>
                <a:srgbClr val="FF0000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</p:txBody>
      </p:sp>
      <p:sp>
        <p:nvSpPr>
          <p:cNvPr id="13" name="12 - Ορθογώνιο"/>
          <p:cNvSpPr/>
          <p:nvPr/>
        </p:nvSpPr>
        <p:spPr>
          <a:xfrm>
            <a:off x="467544" y="2924944"/>
            <a:ext cx="43813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rgbClr val="FF00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2</a:t>
            </a:r>
            <a:r>
              <a:rPr lang="el-GR" b="1" baseline="30000" dirty="0" smtClean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rgbClr val="FF00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ο</a:t>
            </a:r>
            <a:r>
              <a:rPr lang="el-GR" b="1" dirty="0" smtClean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rgbClr val="FF00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 Μέρος Εκπαιδευτικό υλικό</a:t>
            </a:r>
            <a:endParaRPr lang="el-GR" b="1" dirty="0"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  <a:solidFill>
                <a:srgbClr val="FF0000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</p:txBody>
      </p:sp>
      <p:sp>
        <p:nvSpPr>
          <p:cNvPr id="16" name="15 - Δεξιό βέλος"/>
          <p:cNvSpPr/>
          <p:nvPr/>
        </p:nvSpPr>
        <p:spPr>
          <a:xfrm>
            <a:off x="683568" y="1844824"/>
            <a:ext cx="2592288" cy="360040"/>
          </a:xfrm>
          <a:prstGeom prst="rightArrow">
            <a:avLst/>
          </a:prstGeom>
          <a:solidFill>
            <a:srgbClr val="FF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17" name="16 - Δεξιό βέλος"/>
          <p:cNvSpPr/>
          <p:nvPr/>
        </p:nvSpPr>
        <p:spPr>
          <a:xfrm>
            <a:off x="2051720" y="3356992"/>
            <a:ext cx="2592288" cy="360040"/>
          </a:xfrm>
          <a:prstGeom prst="rightArrow">
            <a:avLst/>
          </a:prstGeom>
          <a:solidFill>
            <a:srgbClr val="FF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18" name="17 - Ορθογώνιο"/>
          <p:cNvSpPr/>
          <p:nvPr/>
        </p:nvSpPr>
        <p:spPr>
          <a:xfrm>
            <a:off x="467544" y="4437112"/>
            <a:ext cx="35958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rgbClr val="FF00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3</a:t>
            </a:r>
            <a:r>
              <a:rPr lang="el-GR" b="1" baseline="30000" dirty="0" smtClean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rgbClr val="FF00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ο</a:t>
            </a:r>
            <a:r>
              <a:rPr lang="el-GR" b="1" dirty="0" smtClean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rgbClr val="FF00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 Μέρος Αποτίμηση ΕΥ</a:t>
            </a:r>
            <a:endParaRPr lang="el-GR" b="1" dirty="0"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  <a:solidFill>
                <a:srgbClr val="FF0000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</p:txBody>
      </p:sp>
      <p:sp>
        <p:nvSpPr>
          <p:cNvPr id="19" name="18 - Δεξιό βέλος"/>
          <p:cNvSpPr/>
          <p:nvPr/>
        </p:nvSpPr>
        <p:spPr>
          <a:xfrm>
            <a:off x="1259632" y="4941168"/>
            <a:ext cx="2592288" cy="360040"/>
          </a:xfrm>
          <a:prstGeom prst="rightArrow">
            <a:avLst/>
          </a:prstGeom>
          <a:solidFill>
            <a:srgbClr val="FF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889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4. Θεωρητικό </a:t>
            </a:r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Πλαίσιο 1/3 </a:t>
            </a:r>
            <a:endParaRPr lang="el-GR" sz="3600" b="1" dirty="0">
              <a:solidFill>
                <a:schemeClr val="accent1">
                  <a:lumMod val="50000"/>
                </a:schemeClr>
              </a:solidFill>
              <a:latin typeface="Book Antiqua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sz="3200" dirty="0"/>
          </a:p>
        </p:txBody>
      </p:sp>
      <p:sp>
        <p:nvSpPr>
          <p:cNvPr id="5" name="4 - TextBox"/>
          <p:cNvSpPr txBox="1"/>
          <p:nvPr/>
        </p:nvSpPr>
        <p:spPr>
          <a:xfrm>
            <a:off x="2123728" y="2420888"/>
            <a:ext cx="5328592" cy="1200329"/>
          </a:xfrm>
          <a:prstGeom prst="rect">
            <a:avLst/>
          </a:prstGeom>
          <a:solidFill>
            <a:srgbClr val="FFFF00"/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l-GR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 Antiqua" pitchFamily="18" charset="0"/>
              </a:rPr>
              <a:t>Εννοιολογική προσέγγιση της ΕξΑΕ</a:t>
            </a:r>
            <a:endParaRPr lang="el-GR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9" name="8 - Ορθογώνιο"/>
          <p:cNvSpPr/>
          <p:nvPr/>
        </p:nvSpPr>
        <p:spPr>
          <a:xfrm>
            <a:off x="611560" y="4365104"/>
            <a:ext cx="2263761" cy="646331"/>
          </a:xfrm>
          <a:prstGeom prst="rect">
            <a:avLst/>
          </a:prstGeom>
          <a:solidFill>
            <a:srgbClr val="0070C0"/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r>
              <a:rPr lang="el-GR" sz="1800" b="1" dirty="0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Ιστορική αναδρομή</a:t>
            </a:r>
          </a:p>
          <a:p>
            <a:pPr algn="ctr"/>
            <a:r>
              <a:rPr lang="el-GR" sz="1800" b="1" dirty="0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 και ορισμός</a:t>
            </a:r>
            <a:endParaRPr lang="el-GR" sz="1800" b="1" dirty="0"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</p:txBody>
      </p:sp>
      <p:sp>
        <p:nvSpPr>
          <p:cNvPr id="16" name="15 - TextBox"/>
          <p:cNvSpPr txBox="1"/>
          <p:nvPr/>
        </p:nvSpPr>
        <p:spPr>
          <a:xfrm>
            <a:off x="3275856" y="4365104"/>
            <a:ext cx="2985113" cy="646331"/>
          </a:xfrm>
          <a:prstGeom prst="rect">
            <a:avLst/>
          </a:prstGeom>
          <a:solidFill>
            <a:srgbClr val="0070C0"/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el-GR" sz="1800" b="1" dirty="0" smtClean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Τα κύρια χαρακτηριστικά </a:t>
            </a:r>
          </a:p>
          <a:p>
            <a:pPr algn="ctr"/>
            <a:r>
              <a:rPr lang="el-GR" sz="1800" b="1" dirty="0" smtClean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 μεθοδολογίας της ΕξΑΕ</a:t>
            </a:r>
            <a:endParaRPr lang="el-GR" sz="1800" b="1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</p:txBody>
      </p:sp>
      <p:sp>
        <p:nvSpPr>
          <p:cNvPr id="17" name="16 - TextBox"/>
          <p:cNvSpPr txBox="1"/>
          <p:nvPr/>
        </p:nvSpPr>
        <p:spPr>
          <a:xfrm>
            <a:off x="6516216" y="4365104"/>
            <a:ext cx="2472152" cy="646331"/>
          </a:xfrm>
          <a:prstGeom prst="rect">
            <a:avLst/>
          </a:prstGeom>
          <a:solidFill>
            <a:srgbClr val="0070C0"/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el-GR" sz="1800" b="1" dirty="0" smtClean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Η ΕξΑΕ σε ανήλικους</a:t>
            </a:r>
          </a:p>
          <a:p>
            <a:pPr algn="ctr"/>
            <a:r>
              <a:rPr lang="el-GR" sz="1800" b="1" dirty="0" smtClean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 εκπαιδευόμενους</a:t>
            </a:r>
            <a:endParaRPr lang="el-GR" sz="1800" b="1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</p:txBody>
      </p:sp>
      <p:cxnSp>
        <p:nvCxnSpPr>
          <p:cNvPr id="36" name="35 - Ευθύγραμμο βέλος σύνδεσης"/>
          <p:cNvCxnSpPr/>
          <p:nvPr/>
        </p:nvCxnSpPr>
        <p:spPr>
          <a:xfrm>
            <a:off x="4788024" y="3645024"/>
            <a:ext cx="0" cy="648072"/>
          </a:xfrm>
          <a:prstGeom prst="straightConnector1">
            <a:avLst/>
          </a:prstGeom>
          <a:ln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0" name="39 - Ευθεία γραμμή σύνδεσης"/>
          <p:cNvCxnSpPr/>
          <p:nvPr/>
        </p:nvCxnSpPr>
        <p:spPr>
          <a:xfrm>
            <a:off x="2123728" y="4005064"/>
            <a:ext cx="5328592" cy="0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2" name="41 - Ευθύγραμμο βέλος σύνδεσης"/>
          <p:cNvCxnSpPr/>
          <p:nvPr/>
        </p:nvCxnSpPr>
        <p:spPr>
          <a:xfrm>
            <a:off x="2123728" y="4005064"/>
            <a:ext cx="0" cy="288032"/>
          </a:xfrm>
          <a:prstGeom prst="straightConnector1">
            <a:avLst/>
          </a:prstGeom>
          <a:ln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4" name="43 - Ευθύγραμμο βέλος σύνδεσης"/>
          <p:cNvCxnSpPr/>
          <p:nvPr/>
        </p:nvCxnSpPr>
        <p:spPr>
          <a:xfrm>
            <a:off x="7452320" y="4005064"/>
            <a:ext cx="0" cy="288032"/>
          </a:xfrm>
          <a:prstGeom prst="straightConnector1">
            <a:avLst/>
          </a:prstGeom>
          <a:ln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58166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4. Θεωρητικό Πλαίσιο 2/3 </a:t>
            </a:r>
            <a:endParaRPr lang="el-GR" dirty="0"/>
          </a:p>
        </p:txBody>
      </p:sp>
      <p:sp>
        <p:nvSpPr>
          <p:cNvPr id="5" name="4 - TextBox"/>
          <p:cNvSpPr txBox="1"/>
          <p:nvPr/>
        </p:nvSpPr>
        <p:spPr>
          <a:xfrm>
            <a:off x="1763688" y="2924944"/>
            <a:ext cx="6048672" cy="646331"/>
          </a:xfrm>
          <a:prstGeom prst="rect">
            <a:avLst/>
          </a:prstGeom>
          <a:solidFill>
            <a:schemeClr val="accent2"/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l-GR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 Antiqua" pitchFamily="18" charset="0"/>
              </a:rPr>
              <a:t>Η διδασκαλία της Ιστορίας</a:t>
            </a:r>
            <a:endParaRPr lang="el-GR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ook Antiqua" pitchFamily="18" charset="0"/>
            </a:endParaRPr>
          </a:p>
        </p:txBody>
      </p:sp>
      <p:cxnSp>
        <p:nvCxnSpPr>
          <p:cNvPr id="6" name="5 - Ευθύγραμμο βέλος σύνδεσης"/>
          <p:cNvCxnSpPr/>
          <p:nvPr/>
        </p:nvCxnSpPr>
        <p:spPr>
          <a:xfrm>
            <a:off x="4788024" y="3645024"/>
            <a:ext cx="0" cy="648072"/>
          </a:xfrm>
          <a:prstGeom prst="straightConnector1">
            <a:avLst/>
          </a:prstGeom>
          <a:ln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7" name="6 - Ευθεία γραμμή σύνδεσης"/>
          <p:cNvCxnSpPr/>
          <p:nvPr/>
        </p:nvCxnSpPr>
        <p:spPr>
          <a:xfrm>
            <a:off x="2123728" y="4005064"/>
            <a:ext cx="6048672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" name="7 - Ευθύγραμμο βέλος σύνδεσης"/>
          <p:cNvCxnSpPr/>
          <p:nvPr/>
        </p:nvCxnSpPr>
        <p:spPr>
          <a:xfrm>
            <a:off x="2123728" y="4005064"/>
            <a:ext cx="0" cy="288032"/>
          </a:xfrm>
          <a:prstGeom prst="straightConnector1">
            <a:avLst/>
          </a:prstGeom>
          <a:ln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9" name="8 - Ευθύγραμμο βέλος σύνδεσης"/>
          <p:cNvCxnSpPr/>
          <p:nvPr/>
        </p:nvCxnSpPr>
        <p:spPr>
          <a:xfrm>
            <a:off x="8172400" y="4005064"/>
            <a:ext cx="0" cy="288032"/>
          </a:xfrm>
          <a:prstGeom prst="straightConnector1">
            <a:avLst/>
          </a:prstGeom>
          <a:ln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0" name="9 - Ορθογώνιο"/>
          <p:cNvSpPr/>
          <p:nvPr/>
        </p:nvSpPr>
        <p:spPr>
          <a:xfrm>
            <a:off x="611560" y="4365104"/>
            <a:ext cx="2677336" cy="738664"/>
          </a:xfrm>
          <a:prstGeom prst="rect">
            <a:avLst/>
          </a:prstGeom>
          <a:solidFill>
            <a:srgbClr val="0070C0"/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algn="ctr"/>
            <a:r>
              <a:rPr lang="el-GR" sz="1400" b="1" dirty="0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Τα προβλήματα που εκθέτουν </a:t>
            </a:r>
          </a:p>
          <a:p>
            <a:pPr algn="ctr"/>
            <a:r>
              <a:rPr lang="el-GR" sz="1400" b="1" dirty="0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οι εκπαιδευτικοί κατά </a:t>
            </a:r>
          </a:p>
          <a:p>
            <a:pPr algn="ctr"/>
            <a:r>
              <a:rPr lang="el-GR" sz="1400" b="1" dirty="0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τη διδασκαλία της Ιστορίας</a:t>
            </a:r>
          </a:p>
        </p:txBody>
      </p:sp>
      <p:sp>
        <p:nvSpPr>
          <p:cNvPr id="11" name="10 - Ορθογώνιο"/>
          <p:cNvSpPr/>
          <p:nvPr/>
        </p:nvSpPr>
        <p:spPr>
          <a:xfrm>
            <a:off x="3491880" y="4365104"/>
            <a:ext cx="2358338" cy="954107"/>
          </a:xfrm>
          <a:prstGeom prst="rect">
            <a:avLst/>
          </a:prstGeom>
          <a:solidFill>
            <a:srgbClr val="0070C0"/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algn="ctr"/>
            <a:r>
              <a:rPr lang="el-GR" sz="1400" b="1" dirty="0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Αναλυτικά Προγράμματα </a:t>
            </a:r>
          </a:p>
          <a:p>
            <a:pPr algn="ctr"/>
            <a:r>
              <a:rPr lang="el-GR" sz="1400" b="1" dirty="0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διδασκαλίας της Ιστορίας </a:t>
            </a:r>
          </a:p>
          <a:p>
            <a:pPr algn="ctr"/>
            <a:r>
              <a:rPr lang="el-GR" sz="1400" b="1" dirty="0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στην Ε΄- Στ’ τάξη του </a:t>
            </a:r>
          </a:p>
          <a:p>
            <a:pPr algn="ctr"/>
            <a:r>
              <a:rPr lang="el-GR" sz="1400" b="1" dirty="0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Δημοτικού Σχολείου</a:t>
            </a:r>
          </a:p>
        </p:txBody>
      </p:sp>
      <p:sp>
        <p:nvSpPr>
          <p:cNvPr id="12" name="11 - Ορθογώνιο"/>
          <p:cNvSpPr/>
          <p:nvPr/>
        </p:nvSpPr>
        <p:spPr>
          <a:xfrm>
            <a:off x="6084168" y="4365104"/>
            <a:ext cx="1167306" cy="523220"/>
          </a:xfrm>
          <a:prstGeom prst="rect">
            <a:avLst/>
          </a:prstGeom>
          <a:solidFill>
            <a:srgbClr val="0070C0"/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algn="ctr"/>
            <a:r>
              <a:rPr lang="el-GR" sz="1400" b="1" dirty="0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Διδακτικές </a:t>
            </a:r>
          </a:p>
          <a:p>
            <a:pPr algn="ctr"/>
            <a:r>
              <a:rPr lang="el-GR" sz="1400" b="1" dirty="0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Προτάσεις</a:t>
            </a:r>
          </a:p>
        </p:txBody>
      </p:sp>
      <p:cxnSp>
        <p:nvCxnSpPr>
          <p:cNvPr id="13" name="12 - Ευθύγραμμο βέλος σύνδεσης"/>
          <p:cNvCxnSpPr/>
          <p:nvPr/>
        </p:nvCxnSpPr>
        <p:spPr>
          <a:xfrm>
            <a:off x="6660232" y="4005064"/>
            <a:ext cx="0" cy="288032"/>
          </a:xfrm>
          <a:prstGeom prst="straightConnector1">
            <a:avLst/>
          </a:prstGeom>
          <a:ln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5" name="14 - Ορθογώνιο"/>
          <p:cNvSpPr/>
          <p:nvPr/>
        </p:nvSpPr>
        <p:spPr>
          <a:xfrm>
            <a:off x="7452320" y="4365104"/>
            <a:ext cx="1555237" cy="1384995"/>
          </a:xfrm>
          <a:prstGeom prst="rect">
            <a:avLst/>
          </a:prstGeom>
          <a:solidFill>
            <a:srgbClr val="0070C0"/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el-GR" sz="1400" b="1" dirty="0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Η διδασκαλία για τα</a:t>
            </a:r>
          </a:p>
          <a:p>
            <a:pPr algn="ctr"/>
            <a:r>
              <a:rPr lang="el-GR" sz="1400" b="1" dirty="0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Ιστορικά μνημεία </a:t>
            </a:r>
          </a:p>
          <a:p>
            <a:pPr algn="ctr"/>
            <a:r>
              <a:rPr lang="el-GR" sz="1400" b="1" dirty="0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Της Κισάμου Χανίων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25612</TotalTime>
  <Words>2095</Words>
  <Application>Microsoft Office PowerPoint</Application>
  <PresentationFormat>Προβολή στην οθόνη (4:3)</PresentationFormat>
  <Paragraphs>284</Paragraphs>
  <Slides>28</Slides>
  <Notes>4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28</vt:i4>
      </vt:variant>
    </vt:vector>
  </HeadingPairs>
  <TitlesOfParts>
    <vt:vector size="29" baseType="lpstr">
      <vt:lpstr>Θέμα του Office</vt:lpstr>
      <vt:lpstr>Σχεδιασμός, υλοποίηση και αποτίμηση διαδραστικού εκπαιδευτικού υλικού με τη μέθοδο της ΕξΑΕ και τη χρήση εφαρμογών επαυξημένης πραγματικότητας στην τοπική ιστορία της Ε-ΣΤ΄ Δημοτικού.  H περίπτωση της πόλης της Κισάμου Χανίων</vt:lpstr>
      <vt:lpstr>Ευχαριστίες</vt:lpstr>
      <vt:lpstr>1. Σκοπός </vt:lpstr>
      <vt:lpstr>2. Συνεισφορά της διπλωματικής</vt:lpstr>
      <vt:lpstr>3. Ερευνητικά Ερωτήματα (1/2) </vt:lpstr>
      <vt:lpstr>3. Ερευνητικά Ερωτήματα (2/2) </vt:lpstr>
      <vt:lpstr>4. Δομή της εργασίας </vt:lpstr>
      <vt:lpstr>4. Θεωρητικό Πλαίσιο 1/3 </vt:lpstr>
      <vt:lpstr>4. Θεωρητικό Πλαίσιο 2/3 </vt:lpstr>
      <vt:lpstr>4. Θεωρητικό Πλαίσιο 3/3 </vt:lpstr>
      <vt:lpstr> 5. Παραγόμενο εκπαιδευτικό υλικό(1/6)</vt:lpstr>
      <vt:lpstr> 5. Παραγόμενο εκπαιδευτικό υλικό(2/6)</vt:lpstr>
      <vt:lpstr> 5. Παραγόμενο εκπαιδευτικό υλικό(3/6)</vt:lpstr>
      <vt:lpstr> 5. Παραγόμενο εκπαιδευτικό υλικό(4/6)</vt:lpstr>
      <vt:lpstr> 5. Παραγόμενο εκπαιδευτικό υλικό(5/6)</vt:lpstr>
      <vt:lpstr> 5. Παραγόμενο εκπαιδευτικό υλικό(6/6)</vt:lpstr>
      <vt:lpstr>6. Μεθοδολογία (1/2)</vt:lpstr>
      <vt:lpstr>6. Μεθοδολογία (2/2)</vt:lpstr>
      <vt:lpstr>7.Αποτελέσματα - Κύρια ευρήματα(1/4) </vt:lpstr>
      <vt:lpstr>7.Αποτελέσματα - Κύρια ευρήματα(2/4) </vt:lpstr>
      <vt:lpstr>7.Αποτελέσματα - Κύρια ευρήματα(3/4) </vt:lpstr>
      <vt:lpstr>7.Αποτελέσματα - Κύρια ευρήματα(4/4) </vt:lpstr>
      <vt:lpstr>Συμπεράσματα (1/4)</vt:lpstr>
      <vt:lpstr>Συμπεράσματα (2/4)</vt:lpstr>
      <vt:lpstr>Συμπεράσματα (3/4)</vt:lpstr>
      <vt:lpstr>Συμπεράσματα (4/5)</vt:lpstr>
      <vt:lpstr>Συμπεράσματα (5/5)</vt:lpstr>
      <vt:lpstr>Διαφάνεια 28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USER</cp:lastModifiedBy>
  <cp:revision>1731</cp:revision>
  <dcterms:created xsi:type="dcterms:W3CDTF">2003-10-16T17:37:47Z</dcterms:created>
  <dcterms:modified xsi:type="dcterms:W3CDTF">2022-12-18T00:14:26Z</dcterms:modified>
</cp:coreProperties>
</file>