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  <p:sldMasterId id="2147484482" r:id="rId2"/>
  </p:sldMasterIdLst>
  <p:notesMasterIdLst>
    <p:notesMasterId r:id="rId29"/>
  </p:notesMasterIdLst>
  <p:sldIdLst>
    <p:sldId id="1482" r:id="rId3"/>
    <p:sldId id="2024" r:id="rId4"/>
    <p:sldId id="2013" r:id="rId5"/>
    <p:sldId id="2021" r:id="rId6"/>
    <p:sldId id="2014" r:id="rId7"/>
    <p:sldId id="2020" r:id="rId8"/>
    <p:sldId id="2012" r:id="rId9"/>
    <p:sldId id="2016" r:id="rId10"/>
    <p:sldId id="2025" r:id="rId11"/>
    <p:sldId id="2026" r:id="rId12"/>
    <p:sldId id="2027" r:id="rId13"/>
    <p:sldId id="2015" r:id="rId14"/>
    <p:sldId id="2029" r:id="rId15"/>
    <p:sldId id="2028" r:id="rId16"/>
    <p:sldId id="2030" r:id="rId17"/>
    <p:sldId id="2031" r:id="rId18"/>
    <p:sldId id="2033" r:id="rId19"/>
    <p:sldId id="2034" r:id="rId20"/>
    <p:sldId id="2017" r:id="rId21"/>
    <p:sldId id="2037" r:id="rId22"/>
    <p:sldId id="2038" r:id="rId23"/>
    <p:sldId id="2036" r:id="rId24"/>
    <p:sldId id="2039" r:id="rId25"/>
    <p:sldId id="2041" r:id="rId26"/>
    <p:sldId id="2018" r:id="rId27"/>
    <p:sldId id="2019" r:id="rId28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90CCAF"/>
    <a:srgbClr val="FFA54B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60" d="100"/>
          <a:sy n="60" d="100"/>
        </p:scale>
        <p:origin x="-1422" y="-20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6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0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>
                <a:solidFill>
                  <a:prstClr val="black">
                    <a:tint val="75000"/>
                  </a:prstClr>
                </a:solidFill>
              </a:rPr>
              <a:t>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>
                <a:solidFill>
                  <a:prstClr val="black">
                    <a:tint val="75000"/>
                  </a:prstClr>
                </a:solidFill>
              </a:rPr>
              <a:t>Δρ Χαράλαμπος Μουζάκης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570249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33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9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266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660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68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3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218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4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0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3/2/2023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3142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hamilo.datacenter.uoc.gr/metchamilo/courses/PERIHGHSHSTHLIMNHKOYRNA/index.php?id_session=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5" y="1268760"/>
            <a:ext cx="7442780" cy="2560252"/>
          </a:xfrm>
        </p:spPr>
        <p:txBody>
          <a:bodyPr>
            <a:noAutofit/>
          </a:bodyPr>
          <a:lstStyle/>
          <a:p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διαδραστικού εκπαιδευτικού υλικού με τη μέθοδο της Εξ Αποστάσεως Εκπαίδευσης για την Περιβαλλοντική Εκπαίδευση – Η περίπτωση της λίμνης Κουρνά</a:t>
            </a:r>
            <a:endParaRPr lang="el-G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197242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852337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Βεργεράκη Ευφροσύνη 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313089"/>
              </p:ext>
            </p:extLst>
          </p:nvPr>
        </p:nvGraphicFramePr>
        <p:xfrm>
          <a:off x="1369380" y="4904576"/>
          <a:ext cx="702251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8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08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408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Ευάγγελος-Ιωάννης</a:t>
                      </a:r>
                    </a:p>
                    <a:p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Επίκουρος Καθηγητής Π.Τ.Δ.Ε. Π.Κ.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Γόγουλου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Αγορίτσα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Ε.ΔΙ.Π. Ε.Κ.Π.Α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Μανούσου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Ευαγγελία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Σ.Ε.Π. Ε.Α.Π.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43711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81" grpId="0"/>
      <p:bldP spid="11" grpId="0"/>
      <p:bldP spid="1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</a:t>
            </a:r>
            <a:r>
              <a:rPr lang="el-GR" sz="3600" dirty="0"/>
              <a:t>Δ</a:t>
            </a:r>
            <a:r>
              <a:rPr lang="el-GR" sz="3600" dirty="0" smtClean="0"/>
              <a:t>ημιουργία </a:t>
            </a:r>
            <a:r>
              <a:rPr lang="el-GR" sz="3600" dirty="0"/>
              <a:t>εκπαιδευτικού </a:t>
            </a:r>
            <a:r>
              <a:rPr lang="el-GR" sz="3600" dirty="0" smtClean="0"/>
              <a:t>υλικού (3/4)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412776"/>
            <a:ext cx="75608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/>
              <a:t>Ε</a:t>
            </a:r>
            <a:r>
              <a:rPr lang="el-GR" sz="2800" dirty="0" smtClean="0"/>
              <a:t>φαρμογές ανάπτυξης εκπαιδευτικού υλικού </a:t>
            </a:r>
          </a:p>
          <a:p>
            <a:pPr algn="ctr"/>
            <a:endParaRPr lang="el-GR" sz="2800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Η πλατφόρμα </a:t>
            </a:r>
            <a:r>
              <a:rPr lang="el-GR" b="1" dirty="0" err="1" smtClean="0"/>
              <a:t>Chamilo</a:t>
            </a:r>
            <a:endParaRPr lang="el-GR" b="1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Το διαδικτυακό εργαλείο </a:t>
            </a:r>
            <a:r>
              <a:rPr lang="el-GR" b="1" dirty="0" smtClean="0"/>
              <a:t>H5P</a:t>
            </a:r>
            <a:endParaRPr lang="el-GR" b="1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Το ψηφιακό λογισμικό </a:t>
            </a:r>
            <a:r>
              <a:rPr lang="el-GR" b="1" dirty="0" err="1" smtClean="0"/>
              <a:t>Doodly</a:t>
            </a:r>
            <a:endParaRPr lang="el-GR" b="1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Η πλατφόρμα </a:t>
            </a:r>
            <a:r>
              <a:rPr lang="de-DE" b="1" dirty="0" err="1"/>
              <a:t>Actionbound</a:t>
            </a:r>
            <a:endParaRPr lang="el-GR" b="1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Η εφαρμογή </a:t>
            </a:r>
            <a:r>
              <a:rPr lang="en-US" b="1" dirty="0" err="1"/>
              <a:t>Blippar</a:t>
            </a:r>
            <a:endParaRPr lang="el-GR" b="1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Το πρόγραμμα δημιουργίας βίντεο </a:t>
            </a:r>
            <a:r>
              <a:rPr lang="de-DE" b="1" dirty="0" err="1"/>
              <a:t>Plotagon</a:t>
            </a:r>
            <a:r>
              <a:rPr lang="de-DE" dirty="0"/>
              <a:t> </a:t>
            </a:r>
            <a:r>
              <a:rPr lang="de-DE" b="1" dirty="0"/>
              <a:t>Studio</a:t>
            </a:r>
            <a:endParaRPr lang="el-GR" b="1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Το πρόγραμμα δημιουργίας βίντεο </a:t>
            </a:r>
            <a:r>
              <a:rPr lang="de-DE" b="1" dirty="0"/>
              <a:t>Windows</a:t>
            </a:r>
            <a:r>
              <a:rPr lang="de-DE" dirty="0"/>
              <a:t> </a:t>
            </a:r>
            <a:r>
              <a:rPr lang="de-DE" b="1" dirty="0"/>
              <a:t>Movie</a:t>
            </a:r>
            <a:r>
              <a:rPr lang="de-DE" dirty="0"/>
              <a:t> </a:t>
            </a:r>
            <a:r>
              <a:rPr lang="de-DE" b="1" dirty="0" err="1" smtClean="0"/>
              <a:t>Maker</a:t>
            </a:r>
            <a:endParaRPr lang="el-GR" b="1" dirty="0" smtClean="0"/>
          </a:p>
          <a:p>
            <a:pPr lv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122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</a:t>
            </a:r>
            <a:r>
              <a:rPr lang="el-GR" sz="3600" dirty="0"/>
              <a:t>Δ</a:t>
            </a:r>
            <a:r>
              <a:rPr lang="el-GR" sz="3600" dirty="0" smtClean="0"/>
              <a:t>ημιουργία </a:t>
            </a:r>
            <a:r>
              <a:rPr lang="el-GR" sz="3600" dirty="0"/>
              <a:t>εκπαιδευτικού </a:t>
            </a:r>
            <a:r>
              <a:rPr lang="el-GR" sz="3600" dirty="0" smtClean="0"/>
              <a:t>υλικού (4/4)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412776"/>
            <a:ext cx="756084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Το εκπαιδευτικό υλικό με τίτλο </a:t>
            </a:r>
          </a:p>
          <a:p>
            <a:pPr algn="ctr"/>
            <a:r>
              <a:rPr lang="el-GR" sz="3200" i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«Περιήγηση στη λίμνη Κουρνά» </a:t>
            </a:r>
          </a:p>
          <a:p>
            <a:pPr algn="ctr"/>
            <a:endParaRPr lang="el-GR" sz="2800" dirty="0" smtClean="0"/>
          </a:p>
          <a:p>
            <a:pPr algn="ctr"/>
            <a:endParaRPr lang="el-GR" sz="2800" dirty="0" smtClean="0"/>
          </a:p>
        </p:txBody>
      </p:sp>
      <p:pic>
        <p:nvPicPr>
          <p:cNvPr id="5" name="Εικόνα 4">
            <a:hlinkClick r:id="rId2"/>
          </p:cNvPr>
          <p:cNvPicPr/>
          <p:nvPr/>
        </p:nvPicPr>
        <p:blipFill rotWithShape="1">
          <a:blip r:embed="rId3"/>
          <a:srcRect t="14073" b="5645"/>
          <a:stretch/>
        </p:blipFill>
        <p:spPr>
          <a:xfrm>
            <a:off x="1331640" y="2536740"/>
            <a:ext cx="6768752" cy="377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1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(1/7)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/>
              <a:t>Η παρούσα </a:t>
            </a:r>
            <a:r>
              <a:rPr lang="el-GR" sz="2800" dirty="0" smtClean="0"/>
              <a:t>έρευνα: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/>
              <a:t>πραγματοποιήθηκε από τις 9 Δεκεμβρίου 2022 έως τις 15 Ιανουαρίου 2023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αποτελεί </a:t>
            </a:r>
            <a:r>
              <a:rPr lang="el-GR" sz="2800" dirty="0"/>
              <a:t>μια έρευνα </a:t>
            </a:r>
            <a:r>
              <a:rPr lang="el-GR" sz="2800" dirty="0">
                <a:solidFill>
                  <a:srgbClr val="C00000"/>
                </a:solidFill>
              </a:rPr>
              <a:t>ποιοτικής αξιολόγησης </a:t>
            </a:r>
            <a:r>
              <a:rPr lang="el-GR" sz="2800" dirty="0"/>
              <a:t>και πιο συγκεκριμένα </a:t>
            </a:r>
            <a:r>
              <a:rPr lang="el-GR" sz="2800" dirty="0">
                <a:solidFill>
                  <a:srgbClr val="C00000"/>
                </a:solidFill>
              </a:rPr>
              <a:t>διαμορφωτικής αξιολόγησης </a:t>
            </a:r>
            <a:r>
              <a:rPr lang="el-GR" sz="2800" dirty="0" smtClean="0">
                <a:solidFill>
                  <a:srgbClr val="C00000"/>
                </a:solidFill>
              </a:rPr>
              <a:t>περιεχομένου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υλοποιήθηκε </a:t>
            </a:r>
            <a:r>
              <a:rPr lang="el-GR" sz="2800" dirty="0" smtClean="0">
                <a:solidFill>
                  <a:srgbClr val="C00000"/>
                </a:solidFill>
              </a:rPr>
              <a:t>σε δύο φάσεις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/>
              <a:t>ως μέσο συλλογής δεδομένων και στις δύο φάσεις χρησιμοποιήθηκε </a:t>
            </a:r>
            <a:r>
              <a:rPr lang="el-GR" sz="2800" dirty="0">
                <a:solidFill>
                  <a:srgbClr val="C00000"/>
                </a:solidFill>
              </a:rPr>
              <a:t>ερωτηματολόγιο ανοιχτού τύπου ερωτήσεων</a:t>
            </a:r>
            <a:r>
              <a:rPr lang="el-GR" sz="2800" dirty="0"/>
              <a:t>, </a:t>
            </a:r>
            <a:r>
              <a:rPr lang="el-GR" sz="2800" dirty="0" smtClean="0"/>
              <a:t>σύμφωνα με τα ερευνητικά ερωτήματα</a:t>
            </a:r>
            <a:endParaRPr lang="el-G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(2/7)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Για </a:t>
            </a:r>
            <a:r>
              <a:rPr lang="el-GR" sz="2800" dirty="0"/>
              <a:t>την εξασφάλιση της </a:t>
            </a:r>
            <a:r>
              <a:rPr lang="el-GR" sz="2800" b="1" dirty="0"/>
              <a:t>αξιοπιστίας</a:t>
            </a:r>
            <a:r>
              <a:rPr lang="el-GR" sz="2800" dirty="0"/>
              <a:t> κι της </a:t>
            </a:r>
            <a:r>
              <a:rPr lang="el-GR" sz="2800" b="1" dirty="0"/>
              <a:t>εγκυρότητας</a:t>
            </a:r>
            <a:r>
              <a:rPr lang="el-GR" sz="2800" dirty="0"/>
              <a:t> των </a:t>
            </a:r>
            <a:r>
              <a:rPr lang="el-GR" sz="2800" dirty="0" smtClean="0"/>
              <a:t>απαντήσεων τα ερωτηματολόγια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ήταν </a:t>
            </a:r>
            <a:r>
              <a:rPr lang="el-GR" sz="2800" dirty="0" smtClean="0">
                <a:solidFill>
                  <a:srgbClr val="C00000"/>
                </a:solidFill>
              </a:rPr>
              <a:t>ανώνυμα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περιείχαν </a:t>
            </a:r>
            <a:r>
              <a:rPr lang="el-GR" sz="2800" dirty="0" smtClean="0">
                <a:solidFill>
                  <a:srgbClr val="C00000"/>
                </a:solidFill>
              </a:rPr>
              <a:t>μη πολύπλοκες ερωτήσεις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περιείχαν ερωτήσεις που </a:t>
            </a:r>
            <a:r>
              <a:rPr lang="el-GR" sz="2800" dirty="0" smtClean="0">
                <a:solidFill>
                  <a:srgbClr val="C00000"/>
                </a:solidFill>
              </a:rPr>
              <a:t>δεν θα μπορούσαν να κατευθύνουν τις απαντήσεις</a:t>
            </a:r>
            <a:r>
              <a:rPr lang="el-GR" sz="2800" dirty="0" smtClean="0"/>
              <a:t> των ερωτώμενων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το λεξιλόγιο κι η σύνταξη ήταν όσο το δυνατόν πιο </a:t>
            </a:r>
            <a:r>
              <a:rPr lang="el-GR" sz="2800" dirty="0" smtClean="0">
                <a:solidFill>
                  <a:srgbClr val="C00000"/>
                </a:solidFill>
              </a:rPr>
              <a:t>κατανοητά </a:t>
            </a:r>
            <a:endParaRPr lang="el-G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98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(3/7)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Συμμετέχοντες στην έρευνα</a:t>
            </a:r>
          </a:p>
          <a:p>
            <a:pPr algn="ctr"/>
            <a:r>
              <a:rPr lang="el-GR" sz="2800" dirty="0" smtClean="0">
                <a:solidFill>
                  <a:srgbClr val="C00000"/>
                </a:solidFill>
              </a:rPr>
              <a:t>Α’ φάση έρευνας:</a:t>
            </a:r>
            <a:r>
              <a:rPr lang="el-GR" sz="2800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τρεις ειδικοί της ΕξΑΕ </a:t>
            </a:r>
          </a:p>
          <a:p>
            <a:pPr algn="ctr"/>
            <a:r>
              <a:rPr lang="el-GR" sz="2800" dirty="0" smtClean="0">
                <a:solidFill>
                  <a:srgbClr val="C00000"/>
                </a:solidFill>
              </a:rPr>
              <a:t>Β’ φάση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πέντε εκπαιδευτικοί Πρωτοβάθμιας Εκπαίδευσης με τουλάχιστον πέντε έτη προϋπηρεσία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62567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(4/7)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Η </a:t>
            </a:r>
            <a:r>
              <a:rPr lang="el-GR" sz="2800" dirty="0" smtClean="0">
                <a:solidFill>
                  <a:srgbClr val="C00000"/>
                </a:solidFill>
              </a:rPr>
              <a:t>κωδικοποίηση των δεδομένων</a:t>
            </a:r>
            <a:r>
              <a:rPr lang="el-GR" sz="2800" dirty="0" smtClean="0"/>
              <a:t> έγινε με τη μέθοδο της </a:t>
            </a:r>
            <a:r>
              <a:rPr lang="el-GR" sz="2800" dirty="0" smtClean="0">
                <a:solidFill>
                  <a:srgbClr val="C00000"/>
                </a:solidFill>
              </a:rPr>
              <a:t>ποιοτικής ανάλυσης περιεχομένου </a:t>
            </a:r>
            <a:r>
              <a:rPr lang="el-GR" sz="2800" dirty="0" smtClean="0"/>
              <a:t>με στόχο: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την </a:t>
            </a:r>
            <a:r>
              <a:rPr lang="el-GR" sz="2800" dirty="0"/>
              <a:t>αντικειμενική, συστηματική και ποσοτική </a:t>
            </a:r>
            <a:r>
              <a:rPr lang="el-GR" sz="2800" dirty="0" smtClean="0"/>
              <a:t>περιγραφή </a:t>
            </a:r>
            <a:r>
              <a:rPr lang="el-GR" sz="2800" dirty="0"/>
              <a:t>του περιεχομένου του γραπτού λόγου, μέσω μιας τεχνικής «συμπίεσης – μετατροπής» </a:t>
            </a:r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την εξαγωγή </a:t>
            </a:r>
            <a:r>
              <a:rPr lang="el-GR" sz="2800" dirty="0"/>
              <a:t>έγκυρων </a:t>
            </a:r>
            <a:r>
              <a:rPr lang="el-GR" sz="2800" dirty="0" smtClean="0"/>
              <a:t>κι αξιόπιστων συμπερασμάτων λόγω της χρήσης συγκεκριμένων κοινών κανόνων</a:t>
            </a:r>
          </a:p>
        </p:txBody>
      </p:sp>
    </p:spTree>
    <p:extLst>
      <p:ext uri="{BB962C8B-B14F-4D97-AF65-F5344CB8AC3E}">
        <p14:creationId xmlns:p14="http://schemas.microsoft.com/office/powerpoint/2010/main" val="49926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(5/7)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Ερευνητικοί άξονες κωδικοποίησης δεδομένων</a:t>
            </a:r>
          </a:p>
          <a:p>
            <a:pPr algn="ctr"/>
            <a:r>
              <a:rPr lang="el-GR" sz="2800" dirty="0" smtClean="0"/>
              <a:t>Α’ φάση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/>
              <a:t>η κωδικοποίηση των απόψεων </a:t>
            </a:r>
            <a:r>
              <a:rPr lang="el-GR" sz="2800" dirty="0" smtClean="0"/>
              <a:t>έγινε</a:t>
            </a:r>
            <a:r>
              <a:rPr lang="el-GR" sz="2800" dirty="0"/>
              <a:t> </a:t>
            </a:r>
            <a:r>
              <a:rPr lang="el-GR" sz="2800" dirty="0" smtClean="0"/>
              <a:t>με </a:t>
            </a:r>
            <a:r>
              <a:rPr lang="el-GR" sz="2800" dirty="0"/>
              <a:t>βάση </a:t>
            </a:r>
            <a:r>
              <a:rPr lang="el-GR" sz="2800" dirty="0" smtClean="0">
                <a:solidFill>
                  <a:srgbClr val="C00000"/>
                </a:solidFill>
              </a:rPr>
              <a:t>10 ερευνητικούς άξονες </a:t>
            </a:r>
          </a:p>
          <a:p>
            <a:pPr algn="ctr"/>
            <a:endParaRPr lang="el-GR" sz="2800" dirty="0"/>
          </a:p>
          <a:p>
            <a:pPr algn="ctr"/>
            <a:r>
              <a:rPr lang="el-GR" sz="2800" dirty="0" smtClean="0"/>
              <a:t>Β’ φάση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η κωδικοποίηση των απόψεων </a:t>
            </a:r>
            <a:r>
              <a:rPr lang="el-GR" sz="2800" dirty="0"/>
              <a:t>έγινε με βάση </a:t>
            </a:r>
            <a:r>
              <a:rPr lang="el-GR" sz="2800" dirty="0" smtClean="0">
                <a:solidFill>
                  <a:srgbClr val="C00000"/>
                </a:solidFill>
              </a:rPr>
              <a:t>8 ερευνητικούς άξονες</a:t>
            </a:r>
            <a:endParaRPr lang="el-G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1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(6/7)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Όσον αφορά τους </a:t>
            </a:r>
            <a:r>
              <a:rPr lang="el-GR" sz="2800" dirty="0" smtClean="0">
                <a:solidFill>
                  <a:srgbClr val="C00000"/>
                </a:solidFill>
              </a:rPr>
              <a:t>περιορισμούς</a:t>
            </a:r>
            <a:r>
              <a:rPr lang="el-GR" sz="2800" dirty="0" smtClean="0"/>
              <a:t> της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ο </a:t>
            </a:r>
            <a:r>
              <a:rPr lang="el-GR" sz="2800" dirty="0" smtClean="0">
                <a:solidFill>
                  <a:srgbClr val="C00000"/>
                </a:solidFill>
              </a:rPr>
              <a:t>αριθμός συμμετεχόντων </a:t>
            </a:r>
            <a:r>
              <a:rPr lang="el-GR" sz="2800" dirty="0" smtClean="0"/>
              <a:t>θα μπορούσε να θεωρηθεί </a:t>
            </a:r>
            <a:r>
              <a:rPr lang="el-GR" sz="2800" dirty="0" smtClean="0">
                <a:solidFill>
                  <a:srgbClr val="C00000"/>
                </a:solidFill>
              </a:rPr>
              <a:t>μικρός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το εκπαιδευτικό υλικό </a:t>
            </a:r>
            <a:r>
              <a:rPr lang="el-GR" sz="2800" dirty="0" smtClean="0">
                <a:solidFill>
                  <a:srgbClr val="C00000"/>
                </a:solidFill>
              </a:rPr>
              <a:t>δεν </a:t>
            </a:r>
            <a:r>
              <a:rPr lang="el-GR" sz="2800" dirty="0">
                <a:solidFill>
                  <a:srgbClr val="C00000"/>
                </a:solidFill>
              </a:rPr>
              <a:t>αξιολογήθηκε από μαθητές</a:t>
            </a:r>
            <a:r>
              <a:rPr lang="el-GR" sz="2800" dirty="0"/>
              <a:t> </a:t>
            </a:r>
            <a:r>
              <a:rPr lang="el-GR" sz="2800" dirty="0" smtClean="0"/>
              <a:t>δημοτικού, παρότι απευθύνεται σε αυτούς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ίσως οι τρεις ειδικοί της ΕξΑΕ </a:t>
            </a:r>
            <a:r>
              <a:rPr lang="el-GR" sz="2800" dirty="0" smtClean="0">
                <a:solidFill>
                  <a:srgbClr val="C00000"/>
                </a:solidFill>
              </a:rPr>
              <a:t>να μην ήταν αντικειμενικοί</a:t>
            </a:r>
            <a:r>
              <a:rPr lang="el-GR" sz="2800" dirty="0" smtClean="0"/>
              <a:t>, λόγω της σχέσης τους με την ερευνήτρια</a:t>
            </a:r>
          </a:p>
        </p:txBody>
      </p:sp>
    </p:spTree>
    <p:extLst>
      <p:ext uri="{BB962C8B-B14F-4D97-AF65-F5344CB8AC3E}">
        <p14:creationId xmlns:p14="http://schemas.microsoft.com/office/powerpoint/2010/main" val="359359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  Έρευνας (7/7)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Αναφορικά με τα </a:t>
            </a:r>
            <a:r>
              <a:rPr lang="el-GR" sz="2800" dirty="0" smtClean="0">
                <a:solidFill>
                  <a:srgbClr val="C00000"/>
                </a:solidFill>
              </a:rPr>
              <a:t>ζητήματα δεοντολογίας </a:t>
            </a:r>
            <a:r>
              <a:rPr lang="el-GR" sz="2800" dirty="0" smtClean="0"/>
              <a:t>της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/>
              <a:t>δεν προέκυψαν οποιαδήποτε ηθικά διλήμματα ή προβλήματα για την εφαρμογή των κανόνων δεοντολογίας της </a:t>
            </a:r>
            <a:r>
              <a:rPr lang="el-GR" sz="2800" dirty="0" smtClean="0"/>
              <a:t>έρευνας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800" dirty="0" smtClean="0"/>
              <a:t>τηρήθηκαν </a:t>
            </a:r>
            <a:r>
              <a:rPr lang="el-GR" sz="2800" dirty="0"/>
              <a:t>απόλυτα η ανωνυμία των συμμετεχόντων και η ακέραια καταγραφή των απαντήσεων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64829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ευρήματα </a:t>
            </a:r>
            <a:r>
              <a:rPr lang="el-GR" sz="3600" dirty="0" smtClean="0"/>
              <a:t>(1/5)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36374" y="2141567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Ερευνητικό ερώτημα: </a:t>
            </a:r>
            <a:r>
              <a:rPr lang="el-GR" i="1" dirty="0"/>
              <a:t>Το εκπαιδευτικό υλικό διέπεται από τις αρχές και τη μεθοδολογία της εξ αποστάσεως εκπαίδευσης</a:t>
            </a:r>
            <a:r>
              <a:rPr lang="el-GR" i="1" dirty="0" smtClean="0"/>
              <a:t>;</a:t>
            </a:r>
          </a:p>
          <a:p>
            <a:r>
              <a:rPr lang="el-GR" dirty="0" smtClean="0"/>
              <a:t>Οι ερευνητές απάντησαν θετικά, αφού το εκπαιδευτικό υλικό: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 είναι </a:t>
            </a:r>
            <a:r>
              <a:rPr lang="el-GR" sz="2000" dirty="0" smtClean="0">
                <a:solidFill>
                  <a:srgbClr val="C00000"/>
                </a:solidFill>
              </a:rPr>
              <a:t>επιστημονικά τεκμηριωμένο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 παρουσιάζει το γνωστικό αντικείμενο </a:t>
            </a:r>
            <a:r>
              <a:rPr lang="el-GR" sz="2000" dirty="0" smtClean="0">
                <a:solidFill>
                  <a:srgbClr val="C00000"/>
                </a:solidFill>
              </a:rPr>
              <a:t>απλά και κατανοητά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 είναι </a:t>
            </a:r>
            <a:r>
              <a:rPr lang="el-GR" sz="2000" dirty="0" smtClean="0">
                <a:solidFill>
                  <a:srgbClr val="C00000"/>
                </a:solidFill>
              </a:rPr>
              <a:t>εύχρηστο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υποστηρίζει </a:t>
            </a:r>
            <a:r>
              <a:rPr lang="el-GR" sz="2000" dirty="0" smtClean="0"/>
              <a:t>τον εκπαιδευόμενο στη μελέτη του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υποστηρίζει την αλληλεπίδραση</a:t>
            </a:r>
            <a:r>
              <a:rPr lang="el-GR" sz="2000" dirty="0" smtClean="0"/>
              <a:t> με τον εκπαιδευόμενο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 δίνει τη </a:t>
            </a:r>
            <a:r>
              <a:rPr lang="el-GR" sz="2000" dirty="0" smtClean="0">
                <a:solidFill>
                  <a:srgbClr val="C00000"/>
                </a:solidFill>
              </a:rPr>
              <a:t>δυνατότητα αναστοχασμού </a:t>
            </a:r>
            <a:r>
              <a:rPr lang="el-GR" sz="2000" dirty="0" smtClean="0"/>
              <a:t>στους εκπαιδευόμενους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ο σκοπός και τα μαθησιακά αποτελέσματα </a:t>
            </a:r>
            <a:r>
              <a:rPr lang="el-GR" sz="2000" dirty="0" smtClean="0"/>
              <a:t>προσδιορίζονται </a:t>
            </a:r>
            <a:r>
              <a:rPr lang="el-GR" sz="2000" dirty="0" smtClean="0">
                <a:solidFill>
                  <a:srgbClr val="C00000"/>
                </a:solidFill>
              </a:rPr>
              <a:t>με σαφήνεια</a:t>
            </a: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979712" y="1260049"/>
            <a:ext cx="5688632" cy="800799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Α’ φάση: Οι απόψεις των ειδικών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="" xmlns:a16="http://schemas.microsoft.com/office/drawing/2014/main" id="{822785FB-E9E5-4E59-A7B1-50902EB93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0" y="1772816"/>
            <a:ext cx="6624736" cy="1852376"/>
          </a:xfrm>
        </p:spPr>
        <p:txBody>
          <a:bodyPr>
            <a:normAutofit/>
          </a:bodyPr>
          <a:lstStyle/>
          <a:p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Παπαβασιλείου Ευάγγελο-Ιωάννη</a:t>
            </a:r>
            <a:endParaRPr lang="el-G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Γόγουλου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Αγορίτσα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1800" dirty="0"/>
          </a:p>
          <a:p>
            <a:pPr lvl="0"/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Μανούσου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Ευαγγελία </a:t>
            </a:r>
            <a:endParaRPr lang="el-G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3600" dirty="0"/>
          </a:p>
        </p:txBody>
      </p:sp>
      <p:sp>
        <p:nvSpPr>
          <p:cNvPr id="3" name="Τίτλος 2">
            <a:extLst>
              <a:ext uri="{FF2B5EF4-FFF2-40B4-BE49-F238E27FC236}">
                <a16:creationId xmlns="" xmlns:a16="http://schemas.microsoft.com/office/drawing/2014/main" id="{6552A7D5-F7FF-40BF-83B8-02337F5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04663"/>
            <a:ext cx="7039694" cy="1035853"/>
          </a:xfrm>
        </p:spPr>
        <p:txBody>
          <a:bodyPr>
            <a:normAutofit/>
          </a:bodyPr>
          <a:lstStyle/>
          <a:p>
            <a:r>
              <a:rPr lang="el-GR" sz="3600" dirty="0"/>
              <a:t>Ευχαριστίες</a:t>
            </a:r>
          </a:p>
        </p:txBody>
      </p:sp>
      <p:grpSp>
        <p:nvGrpSpPr>
          <p:cNvPr id="14" name="4 - Ομάδα">
            <a:extLst>
              <a:ext uri="{FF2B5EF4-FFF2-40B4-BE49-F238E27FC236}">
                <a16:creationId xmlns="" xmlns:a16="http://schemas.microsoft.com/office/drawing/2014/main" id="{322897DB-7CD2-4F9B-8769-B0942E8F989B}"/>
              </a:ext>
            </a:extLst>
          </p:cNvPr>
          <p:cNvGrpSpPr/>
          <p:nvPr/>
        </p:nvGrpSpPr>
        <p:grpSpPr>
          <a:xfrm>
            <a:off x="1355068" y="1271160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15" name="5 - Στρογγυλεμένο ορθογώνιο">
              <a:extLst>
                <a:ext uri="{FF2B5EF4-FFF2-40B4-BE49-F238E27FC236}">
                  <a16:creationId xmlns="" xmlns:a16="http://schemas.microsoft.com/office/drawing/2014/main" id="{D0F07394-F6CB-4BE1-858D-0075F7FE25E4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no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Στρογγυλεμένο ορθογώνιο 4">
              <a:extLst>
                <a:ext uri="{FF2B5EF4-FFF2-40B4-BE49-F238E27FC236}">
                  <a16:creationId xmlns="" xmlns:a16="http://schemas.microsoft.com/office/drawing/2014/main" id="{0651CDE2-6D5B-4801-8A9C-8F342D63B9A2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4 - Ομάδα">
            <a:extLst>
              <a:ext uri="{FF2B5EF4-FFF2-40B4-BE49-F238E27FC236}">
                <a16:creationId xmlns="" xmlns:a16="http://schemas.microsoft.com/office/drawing/2014/main" id="{79E43AA2-1BC8-4A9A-BEA6-7B06B4A5E279}"/>
              </a:ext>
            </a:extLst>
          </p:cNvPr>
          <p:cNvGrpSpPr/>
          <p:nvPr/>
        </p:nvGrpSpPr>
        <p:grpSpPr>
          <a:xfrm>
            <a:off x="1357570" y="3212976"/>
            <a:ext cx="6834214" cy="1352147"/>
            <a:chOff x="0" y="-728751"/>
            <a:chExt cx="6834214" cy="1352147"/>
          </a:xfrm>
          <a:noFill/>
          <a:scene3d>
            <a:camera prst="orthographicFront"/>
            <a:lightRig rig="flat" dir="t"/>
          </a:scene3d>
        </p:grpSpPr>
        <p:sp>
          <p:nvSpPr>
            <p:cNvPr id="18" name="5 - Στρογγυλεμένο ορθογώνιο">
              <a:extLst>
                <a:ext uri="{FF2B5EF4-FFF2-40B4-BE49-F238E27FC236}">
                  <a16:creationId xmlns="" xmlns:a16="http://schemas.microsoft.com/office/drawing/2014/main" id="{DA7177B4-A5C3-4686-8360-8F43E2AC0AFA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>
              <a:extLst>
                <a:ext uri="{FF2B5EF4-FFF2-40B4-BE49-F238E27FC236}">
                  <a16:creationId xmlns="" xmlns:a16="http://schemas.microsoft.com/office/drawing/2014/main" id="{E72F8AFC-8822-4E4D-97BC-9B67A790AC0F}"/>
                </a:ext>
              </a:extLst>
            </p:cNvPr>
            <p:cNvSpPr/>
            <p:nvPr/>
          </p:nvSpPr>
          <p:spPr>
            <a:xfrm>
              <a:off x="0" y="-728751"/>
              <a:ext cx="6834214" cy="86409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</a:t>
              </a:r>
              <a:r>
                <a:rPr lang="el-GR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υπεύθυνους αξιολόγησης του εκπαιδευτικού υλικού και της μεθοδολογίας της έρευνας</a:t>
              </a:r>
              <a:endPara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4 - Ομάδα">
            <a:extLst>
              <a:ext uri="{FF2B5EF4-FFF2-40B4-BE49-F238E27FC236}">
                <a16:creationId xmlns="" xmlns:a16="http://schemas.microsoft.com/office/drawing/2014/main" id="{89591CBB-CB52-44E2-89CE-27213B009E6B}"/>
              </a:ext>
            </a:extLst>
          </p:cNvPr>
          <p:cNvGrpSpPr/>
          <p:nvPr/>
        </p:nvGrpSpPr>
        <p:grpSpPr>
          <a:xfrm>
            <a:off x="1355068" y="5733256"/>
            <a:ext cx="6834214" cy="573664"/>
            <a:chOff x="0" y="49732"/>
            <a:chExt cx="6834214" cy="573664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21" name="5 - Στρογγυλεμένο ορθογώνιο">
              <a:extLst>
                <a:ext uri="{FF2B5EF4-FFF2-40B4-BE49-F238E27FC236}">
                  <a16:creationId xmlns="" xmlns:a16="http://schemas.microsoft.com/office/drawing/2014/main" id="{B56D5299-1C48-4249-AD67-EF758F58BD0E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no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Στρογγυλεμένο ορθογώνιο 4">
              <a:extLst>
                <a:ext uri="{FF2B5EF4-FFF2-40B4-BE49-F238E27FC236}">
                  <a16:creationId xmlns="" xmlns:a16="http://schemas.microsoft.com/office/drawing/2014/main" id="{F9258780-9C98-4D29-B5D5-C0FEE1F88307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l-GR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οικογένειά μου</a:t>
              </a:r>
              <a:endPara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4" name="Στρογγυλεμένο ορθογώνιο 4">
            <a:extLst>
              <a:ext uri="{FF2B5EF4-FFF2-40B4-BE49-F238E27FC236}">
                <a16:creationId xmlns="" xmlns:a16="http://schemas.microsoft.com/office/drawing/2014/main" id="{E72F8AFC-8822-4E4D-97BC-9B67A790AC0F}"/>
              </a:ext>
            </a:extLst>
          </p:cNvPr>
          <p:cNvSpPr/>
          <p:nvPr/>
        </p:nvSpPr>
        <p:spPr>
          <a:xfrm>
            <a:off x="1394194" y="5085184"/>
            <a:ext cx="6778206" cy="517656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l-G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Στους συμμετέχοντες στην έρευνα</a:t>
            </a:r>
            <a:endParaRPr lang="en-GB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Θέση περιεχομένου 1">
            <a:extLst>
              <a:ext uri="{FF2B5EF4-FFF2-40B4-BE49-F238E27FC236}">
                <a16:creationId xmlns="" xmlns:a16="http://schemas.microsoft.com/office/drawing/2014/main" id="{822785FB-E9E5-4E59-A7B1-50902EB93A7F}"/>
              </a:ext>
            </a:extLst>
          </p:cNvPr>
          <p:cNvSpPr txBox="1">
            <a:spLocks/>
          </p:cNvSpPr>
          <p:nvPr/>
        </p:nvSpPr>
        <p:spPr>
          <a:xfrm>
            <a:off x="1691680" y="4024896"/>
            <a:ext cx="6624736" cy="1852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</a:t>
            </a:r>
            <a:r>
              <a:rPr lang="el-G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Κωτσίδη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Κωνσταντίνο</a:t>
            </a:r>
          </a:p>
          <a:p>
            <a:pPr fontAlgn="auto">
              <a:spcAft>
                <a:spcPts val="0"/>
              </a:spcAft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κ. </a:t>
            </a:r>
            <a:r>
              <a:rPr lang="el-G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Στρατικόπουλο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Ιωάννη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17222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ευρήματα </a:t>
            </a:r>
            <a:r>
              <a:rPr lang="el-GR" sz="3600" dirty="0" smtClean="0"/>
              <a:t>(2/5)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36374" y="2141567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Ερευνητικό </a:t>
            </a:r>
            <a:r>
              <a:rPr lang="el-GR" dirty="0"/>
              <a:t>ερώτημα: </a:t>
            </a:r>
            <a:r>
              <a:rPr lang="el-GR" i="1" dirty="0"/>
              <a:t>Το εκπαιδευτικό υλικό έχει δημιουργηθεί σύμφωνα με τις αρχές της Πολυμεσικής </a:t>
            </a:r>
            <a:r>
              <a:rPr lang="el-GR" i="1" dirty="0" smtClean="0"/>
              <a:t>Μάθησης;</a:t>
            </a:r>
          </a:p>
          <a:p>
            <a:r>
              <a:rPr lang="el-GR" dirty="0"/>
              <a:t>Οι ειδικοί αξιολογητές </a:t>
            </a:r>
            <a:r>
              <a:rPr lang="el-GR" dirty="0" smtClean="0"/>
              <a:t>εκτίμησαν ότι </a:t>
            </a:r>
            <a:r>
              <a:rPr lang="el-GR" dirty="0"/>
              <a:t>οι αρχές της Γνωστικής Θεωρίας Πολυμεσικής </a:t>
            </a:r>
            <a:r>
              <a:rPr lang="el-GR" dirty="0" smtClean="0"/>
              <a:t>Μάθησης </a:t>
            </a:r>
            <a:r>
              <a:rPr lang="el-GR" dirty="0" smtClean="0">
                <a:solidFill>
                  <a:srgbClr val="C00000"/>
                </a:solidFill>
              </a:rPr>
              <a:t>εφαρμόζονται</a:t>
            </a:r>
            <a:r>
              <a:rPr lang="el-GR" dirty="0" smtClean="0"/>
              <a:t> </a:t>
            </a:r>
            <a:r>
              <a:rPr lang="el-GR" dirty="0"/>
              <a:t>στο </a:t>
            </a:r>
            <a:r>
              <a:rPr lang="el-GR" dirty="0" smtClean="0"/>
              <a:t>εκπαιδευτικό υλικό.</a:t>
            </a: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979712" y="1260049"/>
            <a:ext cx="5688632" cy="800799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Α’ φάση: Οι απόψεις των ειδικών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13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(3/5)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36374" y="2141567"/>
            <a:ext cx="79840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Ερευνητικό </a:t>
            </a:r>
            <a:r>
              <a:rPr lang="el-GR" dirty="0"/>
              <a:t>ερώτημα: </a:t>
            </a:r>
            <a:r>
              <a:rPr lang="el-GR" i="1" dirty="0"/>
              <a:t>Ποια αξιολογούνται ως θετικά στοιχεία και ποια ως στοιχεία προς βελτίωση στο ΕΥ</a:t>
            </a:r>
            <a:r>
              <a:rPr lang="el-GR" i="1" dirty="0" smtClean="0"/>
              <a:t>;</a:t>
            </a:r>
          </a:p>
          <a:p>
            <a:r>
              <a:rPr lang="el-GR" sz="2000" u="sng" dirty="0" smtClean="0"/>
              <a:t>Δυνατά στοιχεία:</a:t>
            </a:r>
            <a:r>
              <a:rPr lang="el-GR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το </a:t>
            </a:r>
            <a:r>
              <a:rPr lang="el-GR" sz="2000" dirty="0">
                <a:solidFill>
                  <a:srgbClr val="C00000"/>
                </a:solidFill>
              </a:rPr>
              <a:t>φιλικό</a:t>
            </a:r>
            <a:r>
              <a:rPr lang="el-GR" sz="2000" dirty="0"/>
              <a:t> </a:t>
            </a:r>
            <a:r>
              <a:rPr lang="el-GR" sz="2000" dirty="0" smtClean="0"/>
              <a:t>ύφος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η </a:t>
            </a:r>
            <a:r>
              <a:rPr lang="el-GR" sz="2000" dirty="0" smtClean="0">
                <a:solidFill>
                  <a:srgbClr val="C00000"/>
                </a:solidFill>
              </a:rPr>
              <a:t>εύκολη πλοήγηση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η </a:t>
            </a:r>
            <a:r>
              <a:rPr lang="el-GR" sz="2000" dirty="0" err="1" smtClean="0">
                <a:solidFill>
                  <a:srgbClr val="C00000"/>
                </a:solidFill>
              </a:rPr>
              <a:t>πολυτροπικότητά</a:t>
            </a:r>
            <a:r>
              <a:rPr lang="el-GR" sz="2000" dirty="0" smtClean="0">
                <a:solidFill>
                  <a:srgbClr val="C00000"/>
                </a:solidFill>
              </a:rPr>
              <a:t> </a:t>
            </a:r>
            <a:r>
              <a:rPr lang="el-GR" sz="2000" dirty="0" smtClean="0"/>
              <a:t>του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η </a:t>
            </a:r>
            <a:r>
              <a:rPr lang="el-GR" sz="2000" dirty="0" smtClean="0">
                <a:solidFill>
                  <a:srgbClr val="C00000"/>
                </a:solidFill>
              </a:rPr>
              <a:t>τμηματική</a:t>
            </a:r>
            <a:r>
              <a:rPr lang="el-GR" sz="2000" dirty="0" smtClean="0"/>
              <a:t> </a:t>
            </a:r>
            <a:r>
              <a:rPr lang="el-GR" sz="2000" dirty="0">
                <a:solidFill>
                  <a:srgbClr val="C00000"/>
                </a:solidFill>
              </a:rPr>
              <a:t>παρουσίαση</a:t>
            </a:r>
            <a:r>
              <a:rPr lang="el-GR" sz="2000" dirty="0"/>
              <a:t> των </a:t>
            </a:r>
            <a:r>
              <a:rPr lang="el-GR" sz="2000" dirty="0" smtClean="0"/>
              <a:t>πληροφοριών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οι </a:t>
            </a:r>
            <a:r>
              <a:rPr lang="el-GR" sz="2000" dirty="0" smtClean="0">
                <a:solidFill>
                  <a:srgbClr val="C00000"/>
                </a:solidFill>
              </a:rPr>
              <a:t>δραστηριότητες</a:t>
            </a:r>
            <a:r>
              <a:rPr lang="el-GR" sz="2000" dirty="0"/>
              <a:t>, με κύρια αυτή στο Φόρουμ του </a:t>
            </a:r>
            <a:r>
              <a:rPr lang="el-GR" sz="2000" dirty="0" smtClean="0"/>
              <a:t>μαθήματος</a:t>
            </a:r>
          </a:p>
          <a:p>
            <a:r>
              <a:rPr lang="el-GR" sz="2000" u="sng" dirty="0" smtClean="0"/>
              <a:t>Στοιχεία προς βελτίωση:</a:t>
            </a:r>
            <a:r>
              <a:rPr lang="el-GR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ύπαρξη </a:t>
            </a:r>
            <a:r>
              <a:rPr lang="el-GR" sz="2000" dirty="0" smtClean="0">
                <a:solidFill>
                  <a:srgbClr val="C00000"/>
                </a:solidFill>
              </a:rPr>
              <a:t>περισσότερων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δραστηριοτήτων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περισσότερη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συμμετοχή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του</a:t>
            </a:r>
            <a:r>
              <a:rPr lang="el-GR" sz="2000" dirty="0" smtClean="0"/>
              <a:t> </a:t>
            </a:r>
            <a:r>
              <a:rPr lang="de-DE" sz="2000" dirty="0">
                <a:solidFill>
                  <a:srgbClr val="C00000"/>
                </a:solidFill>
              </a:rPr>
              <a:t>Avatar</a:t>
            </a:r>
            <a:r>
              <a:rPr lang="de-DE" sz="2000" dirty="0"/>
              <a:t> </a:t>
            </a:r>
            <a:r>
              <a:rPr lang="el-GR" sz="2000" dirty="0" smtClean="0"/>
              <a:t>στην παρουσίαση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προσθήκη </a:t>
            </a:r>
            <a:r>
              <a:rPr lang="el-GR" sz="2000" dirty="0" smtClean="0">
                <a:solidFill>
                  <a:srgbClr val="C00000"/>
                </a:solidFill>
              </a:rPr>
              <a:t>ηχητικής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παρουσίασης</a:t>
            </a:r>
            <a:r>
              <a:rPr lang="el-GR" sz="2000" dirty="0" smtClean="0"/>
              <a:t> </a:t>
            </a:r>
            <a:r>
              <a:rPr lang="el-GR" sz="2000" dirty="0"/>
              <a:t>σε περισσότερα </a:t>
            </a:r>
            <a:r>
              <a:rPr lang="el-GR" sz="2000" dirty="0" smtClean="0"/>
              <a:t>σημεία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αλλαγή </a:t>
            </a:r>
            <a:r>
              <a:rPr lang="el-GR" sz="2000" dirty="0"/>
              <a:t>στο </a:t>
            </a:r>
            <a:r>
              <a:rPr lang="el-GR" sz="2000" dirty="0">
                <a:solidFill>
                  <a:srgbClr val="C00000"/>
                </a:solidFill>
              </a:rPr>
              <a:t>χρώμα</a:t>
            </a:r>
            <a:r>
              <a:rPr lang="el-GR" sz="2000" dirty="0"/>
              <a:t> </a:t>
            </a:r>
            <a:r>
              <a:rPr lang="el-GR" sz="2000" dirty="0">
                <a:solidFill>
                  <a:srgbClr val="C00000"/>
                </a:solidFill>
              </a:rPr>
              <a:t>του</a:t>
            </a:r>
            <a:r>
              <a:rPr lang="el-GR" sz="2000" dirty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κειμένου</a:t>
            </a:r>
            <a:r>
              <a:rPr lang="el-GR" sz="2000" dirty="0" smtClean="0"/>
              <a:t> σε ορισμένα σημεία</a:t>
            </a:r>
            <a:endParaRPr lang="el-GR" sz="2000" b="1" dirty="0"/>
          </a:p>
          <a:p>
            <a:endParaRPr lang="el-GR" sz="2000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979712" y="1260049"/>
            <a:ext cx="5688632" cy="800799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Α’ φάση: Οι απόψεις των ειδικών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1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(4/5) 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916832"/>
            <a:ext cx="830762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Ερευνητικό ερώτημα: </a:t>
            </a:r>
            <a:r>
              <a:rPr lang="el-GR" i="1" dirty="0"/>
              <a:t>Κατά πόσο το εκπαιδευτικό υλικό κρίνεται κατάλληλο να αξιοποιηθεί στην εκπαιδευτική πράξη στο πλαίσιο της Περιβαλλοντικής Αγωγής</a:t>
            </a:r>
            <a:r>
              <a:rPr lang="el-GR" i="1" dirty="0" smtClean="0"/>
              <a:t>;</a:t>
            </a:r>
          </a:p>
          <a:p>
            <a:r>
              <a:rPr lang="el-GR" sz="2200" dirty="0"/>
              <a:t>Ο</a:t>
            </a:r>
            <a:r>
              <a:rPr lang="el-GR" sz="2200" dirty="0" smtClean="0"/>
              <a:t>ι εκπαιδευτικοί αποτίμησαν </a:t>
            </a:r>
            <a:r>
              <a:rPr lang="el-GR" sz="2200" dirty="0"/>
              <a:t>στο σύνολό τους θετικά το εκπαιδευτικό </a:t>
            </a:r>
            <a:r>
              <a:rPr lang="el-GR" sz="2200" dirty="0" smtClean="0"/>
              <a:t>υλικό, αφού ανέφεραν ότι: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/>
              <a:t>ο τρόπος παρουσίασης χαρακτηρίζεται ως </a:t>
            </a:r>
            <a:r>
              <a:rPr lang="el-GR" sz="2000" dirty="0">
                <a:solidFill>
                  <a:srgbClr val="C00000"/>
                </a:solidFill>
              </a:rPr>
              <a:t>άρτιος, πρωτότυπος, ελκυστικός, ευφάνταστος κι εμπλουτισμένος με βίντεο κι </a:t>
            </a:r>
            <a:r>
              <a:rPr lang="el-GR" sz="2000" dirty="0" smtClean="0">
                <a:solidFill>
                  <a:srgbClr val="C00000"/>
                </a:solidFill>
              </a:rPr>
              <a:t>εικόνες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το </a:t>
            </a:r>
            <a:r>
              <a:rPr lang="el-GR" sz="2000" dirty="0"/>
              <a:t>ύφος γραφής </a:t>
            </a:r>
            <a:r>
              <a:rPr lang="el-GR" sz="2000" dirty="0" smtClean="0"/>
              <a:t>είναι </a:t>
            </a:r>
            <a:r>
              <a:rPr lang="el-GR" sz="2000" dirty="0">
                <a:solidFill>
                  <a:srgbClr val="C00000"/>
                </a:solidFill>
              </a:rPr>
              <a:t>φιλικό </a:t>
            </a:r>
            <a:r>
              <a:rPr lang="el-GR" sz="2000" dirty="0"/>
              <a:t>κι </a:t>
            </a:r>
            <a:r>
              <a:rPr lang="el-GR" sz="2000" dirty="0">
                <a:solidFill>
                  <a:srgbClr val="C00000"/>
                </a:solidFill>
              </a:rPr>
              <a:t>ενδεδειγμένο για την ηλικία </a:t>
            </a:r>
            <a:r>
              <a:rPr lang="el-GR" sz="2000" dirty="0"/>
              <a:t>των </a:t>
            </a:r>
            <a:r>
              <a:rPr lang="el-GR" sz="2000" dirty="0" smtClean="0"/>
              <a:t>εκπαιδευομένων </a:t>
            </a:r>
            <a:r>
              <a:rPr lang="el-GR" sz="2000" dirty="0"/>
              <a:t>στους οποίους </a:t>
            </a:r>
            <a:r>
              <a:rPr lang="el-GR" sz="2000" dirty="0" smtClean="0"/>
              <a:t>απευθύνεται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οι </a:t>
            </a:r>
            <a:r>
              <a:rPr lang="el-GR" sz="2000" dirty="0"/>
              <a:t>πληροφορίες </a:t>
            </a:r>
            <a:r>
              <a:rPr lang="el-GR" sz="2000" dirty="0" smtClean="0"/>
              <a:t>είναι </a:t>
            </a:r>
            <a:r>
              <a:rPr lang="el-GR" sz="2000" dirty="0">
                <a:solidFill>
                  <a:srgbClr val="C00000"/>
                </a:solidFill>
              </a:rPr>
              <a:t>επαρκείς και </a:t>
            </a:r>
            <a:r>
              <a:rPr lang="el-GR" sz="2000" dirty="0" smtClean="0">
                <a:solidFill>
                  <a:srgbClr val="C00000"/>
                </a:solidFill>
              </a:rPr>
              <a:t>τεκμηριωμένες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το </a:t>
            </a:r>
            <a:r>
              <a:rPr lang="el-GR" sz="2000" dirty="0"/>
              <a:t>ΕΥ </a:t>
            </a:r>
            <a:r>
              <a:rPr lang="el-GR" sz="2000" dirty="0">
                <a:solidFill>
                  <a:srgbClr val="C00000"/>
                </a:solidFill>
              </a:rPr>
              <a:t>εξυπηρετεί </a:t>
            </a:r>
            <a:r>
              <a:rPr lang="el-GR" sz="2000" dirty="0"/>
              <a:t>σε μεγάλο βαθμό </a:t>
            </a:r>
            <a:r>
              <a:rPr lang="el-GR" sz="2000" dirty="0">
                <a:solidFill>
                  <a:srgbClr val="C00000"/>
                </a:solidFill>
              </a:rPr>
              <a:t>τα προσδοκώμενα μαθησιακά </a:t>
            </a:r>
            <a:r>
              <a:rPr lang="el-GR" sz="2000" dirty="0" smtClean="0">
                <a:solidFill>
                  <a:srgbClr val="C00000"/>
                </a:solidFill>
              </a:rPr>
              <a:t>αποτελέσματα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οι </a:t>
            </a:r>
            <a:r>
              <a:rPr lang="el-GR" sz="2000" dirty="0">
                <a:solidFill>
                  <a:srgbClr val="C00000"/>
                </a:solidFill>
              </a:rPr>
              <a:t>ασκήσεις</a:t>
            </a:r>
            <a:r>
              <a:rPr lang="el-GR" sz="2000" dirty="0"/>
              <a:t> </a:t>
            </a:r>
            <a:r>
              <a:rPr lang="el-GR" sz="2000" dirty="0">
                <a:solidFill>
                  <a:srgbClr val="C00000"/>
                </a:solidFill>
              </a:rPr>
              <a:t>ανατροφοδότησης</a:t>
            </a:r>
            <a:r>
              <a:rPr lang="el-GR" sz="2000" dirty="0"/>
              <a:t> είναι </a:t>
            </a:r>
            <a:r>
              <a:rPr lang="el-GR" sz="2000" dirty="0">
                <a:solidFill>
                  <a:srgbClr val="C00000"/>
                </a:solidFill>
              </a:rPr>
              <a:t>αποτελεσματικές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sz="2000" dirty="0" smtClean="0"/>
              <a:t>θα </a:t>
            </a:r>
            <a:r>
              <a:rPr lang="el-GR" sz="2000" dirty="0"/>
              <a:t>μπορούσαν να το </a:t>
            </a:r>
            <a:r>
              <a:rPr lang="el-GR" sz="2000" dirty="0">
                <a:solidFill>
                  <a:srgbClr val="C00000"/>
                </a:solidFill>
              </a:rPr>
              <a:t>εντάξουν </a:t>
            </a:r>
            <a:r>
              <a:rPr lang="el-GR" sz="2000" dirty="0" smtClean="0">
                <a:solidFill>
                  <a:srgbClr val="C00000"/>
                </a:solidFill>
              </a:rPr>
              <a:t>στην διδασκαλία </a:t>
            </a:r>
            <a:r>
              <a:rPr lang="el-GR" sz="2000" dirty="0" smtClean="0"/>
              <a:t>με κάποιες τροποποιήσεις</a:t>
            </a:r>
            <a:endParaRPr lang="el-GR" sz="2000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979712" y="1196752"/>
            <a:ext cx="5688632" cy="800799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φάση: Οι απόψεις των εκπαιδευτικών Πρωτοβάθμιας Εκπαίδευσης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8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(5/5) 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39552" y="1988840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Ερευνητικό </a:t>
            </a:r>
            <a:r>
              <a:rPr lang="el-GR" dirty="0"/>
              <a:t>ερώτημα: </a:t>
            </a:r>
            <a:r>
              <a:rPr lang="el-GR" i="1" dirty="0"/>
              <a:t>Ποια αξιολογούνται ως θετικά στοιχεία και ποια ως στοιχεία προς βελτίωση στο ΕΥ</a:t>
            </a:r>
            <a:r>
              <a:rPr lang="el-GR" i="1" dirty="0" smtClean="0"/>
              <a:t>;</a:t>
            </a:r>
          </a:p>
          <a:p>
            <a:r>
              <a:rPr lang="el-GR" sz="2000" u="sng" dirty="0" smtClean="0"/>
              <a:t>Δυνατά στοιχεία:</a:t>
            </a:r>
            <a:r>
              <a:rPr lang="el-GR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ο </a:t>
            </a:r>
            <a:r>
              <a:rPr lang="el-GR" sz="2000" dirty="0" smtClean="0">
                <a:solidFill>
                  <a:srgbClr val="C00000"/>
                </a:solidFill>
              </a:rPr>
              <a:t>συνδυασμός </a:t>
            </a:r>
            <a:r>
              <a:rPr lang="el-GR" sz="2000" dirty="0">
                <a:solidFill>
                  <a:srgbClr val="C00000"/>
                </a:solidFill>
              </a:rPr>
              <a:t>κειμένου, εικόνας και </a:t>
            </a:r>
            <a:r>
              <a:rPr lang="el-GR" sz="2000" dirty="0" smtClean="0">
                <a:solidFill>
                  <a:srgbClr val="C00000"/>
                </a:solidFill>
              </a:rPr>
              <a:t>βίντεο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ο </a:t>
            </a:r>
            <a:r>
              <a:rPr lang="el-GR" sz="2000" dirty="0" smtClean="0">
                <a:solidFill>
                  <a:srgbClr val="C00000"/>
                </a:solidFill>
              </a:rPr>
              <a:t>χωρισμός </a:t>
            </a:r>
            <a:r>
              <a:rPr lang="el-GR" sz="2000" dirty="0">
                <a:solidFill>
                  <a:srgbClr val="C00000"/>
                </a:solidFill>
              </a:rPr>
              <a:t>σε </a:t>
            </a:r>
            <a:r>
              <a:rPr lang="el-GR" sz="2000" dirty="0" smtClean="0">
                <a:solidFill>
                  <a:srgbClr val="C00000"/>
                </a:solidFill>
              </a:rPr>
              <a:t>ενότητες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η </a:t>
            </a:r>
            <a:r>
              <a:rPr lang="el-GR" sz="2000" dirty="0"/>
              <a:t>ύπαρξη</a:t>
            </a:r>
            <a:r>
              <a:rPr lang="el-GR" sz="2000" dirty="0">
                <a:solidFill>
                  <a:srgbClr val="C00000"/>
                </a:solidFill>
              </a:rPr>
              <a:t> </a:t>
            </a:r>
            <a:r>
              <a:rPr lang="el-GR" sz="2000" dirty="0"/>
              <a:t>του βοηθού πλοήγησης </a:t>
            </a:r>
            <a:r>
              <a:rPr lang="el-GR" sz="2000" dirty="0">
                <a:solidFill>
                  <a:srgbClr val="C00000"/>
                </a:solidFill>
              </a:rPr>
              <a:t>(</a:t>
            </a:r>
            <a:r>
              <a:rPr lang="el-GR" sz="2000" dirty="0" err="1">
                <a:solidFill>
                  <a:srgbClr val="C00000"/>
                </a:solidFill>
              </a:rPr>
              <a:t>avatar</a:t>
            </a:r>
            <a:r>
              <a:rPr lang="el-GR" sz="2000" dirty="0">
                <a:solidFill>
                  <a:srgbClr val="C00000"/>
                </a:solidFill>
              </a:rPr>
              <a:t>)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είναι </a:t>
            </a:r>
            <a:r>
              <a:rPr lang="el-GR" sz="2000" dirty="0">
                <a:solidFill>
                  <a:srgbClr val="C00000"/>
                </a:solidFill>
              </a:rPr>
              <a:t>παιγνιώδες </a:t>
            </a:r>
            <a:r>
              <a:rPr lang="el-GR" sz="2000" dirty="0"/>
              <a:t>κι </a:t>
            </a:r>
            <a:r>
              <a:rPr lang="el-GR" sz="2000" dirty="0" smtClean="0">
                <a:solidFill>
                  <a:srgbClr val="C00000"/>
                </a:solidFill>
              </a:rPr>
              <a:t>ευφάνταστο</a:t>
            </a:r>
          </a:p>
          <a:p>
            <a:r>
              <a:rPr lang="el-GR" sz="2000" u="sng" dirty="0" smtClean="0"/>
              <a:t>Στοιχεία προς βελτίωση:</a:t>
            </a:r>
            <a:r>
              <a:rPr lang="el-GR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χωρισμός σε </a:t>
            </a:r>
            <a:r>
              <a:rPr lang="el-GR" sz="2000" dirty="0">
                <a:solidFill>
                  <a:srgbClr val="C00000"/>
                </a:solidFill>
              </a:rPr>
              <a:t>μικρότερες ενότητες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παροχή </a:t>
            </a:r>
            <a:r>
              <a:rPr lang="el-GR" sz="2000" dirty="0" smtClean="0">
                <a:solidFill>
                  <a:srgbClr val="C00000"/>
                </a:solidFill>
              </a:rPr>
              <a:t>περισσότερης ανατροφοδότησης </a:t>
            </a:r>
            <a:r>
              <a:rPr lang="el-GR" sz="2000" dirty="0"/>
              <a:t>στις </a:t>
            </a:r>
            <a:r>
              <a:rPr lang="el-GR" sz="2000" dirty="0" smtClean="0"/>
              <a:t>δραστηριότητες αυτοαξιολόγησης </a:t>
            </a:r>
            <a:r>
              <a:rPr lang="el-GR" sz="2000" dirty="0"/>
              <a:t>σε περίπτωση </a:t>
            </a:r>
            <a:r>
              <a:rPr lang="el-GR" sz="2000" dirty="0" smtClean="0"/>
              <a:t>λάθους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αλλαγή χρώματος </a:t>
            </a:r>
            <a:r>
              <a:rPr lang="el-GR" sz="2000" dirty="0" smtClean="0"/>
              <a:t>στα </a:t>
            </a:r>
            <a:r>
              <a:rPr lang="el-GR" sz="2000" dirty="0"/>
              <a:t>γράμματα </a:t>
            </a:r>
            <a:r>
              <a:rPr lang="el-GR" sz="2000" dirty="0" smtClean="0"/>
              <a:t>σε ορισμένα σημεία του κειμένου</a:t>
            </a:r>
          </a:p>
          <a:p>
            <a:r>
              <a:rPr lang="el-GR" sz="2000" i="1" dirty="0" smtClean="0"/>
              <a:t>Ένας αξιολογητής δήλωσε </a:t>
            </a:r>
            <a:r>
              <a:rPr lang="el-GR" sz="2000" i="1" dirty="0"/>
              <a:t>ότι αδυνατούσε τη δεδομένη στιγμή να προτείνει κάποια αλλαγή.</a:t>
            </a: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979712" y="1260049"/>
            <a:ext cx="5688632" cy="800799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φάση: Οι απόψεις των εκπαιδευτικών Πρωτοβάθμιας Εκπαίδευσης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7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Συμπεράσματα-Συζήτηση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Αναφορικά με τους περιορισμούς της έρευνας, όπως έχουν ήδη αναφερθεί: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 smtClean="0"/>
              <a:t>ο </a:t>
            </a:r>
            <a:r>
              <a:rPr lang="el-GR" dirty="0" smtClean="0">
                <a:solidFill>
                  <a:srgbClr val="C00000"/>
                </a:solidFill>
              </a:rPr>
              <a:t>μικρός αριθμός συμμετεχόντων </a:t>
            </a:r>
            <a:r>
              <a:rPr lang="el-GR" dirty="0" smtClean="0"/>
              <a:t>δεν είναι αντιπροσωπευτικός του </a:t>
            </a:r>
            <a:r>
              <a:rPr lang="el-GR" dirty="0"/>
              <a:t>συνόλου του πληθυσμού των εκπαιδευτικών Πρωτοβάθμιας Εκπαίδευσης</a:t>
            </a:r>
            <a:r>
              <a:rPr lang="el-GR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το </a:t>
            </a:r>
            <a:r>
              <a:rPr lang="el-GR" dirty="0" smtClean="0"/>
              <a:t>εκπαιδευτικό υλικό </a:t>
            </a:r>
            <a:r>
              <a:rPr lang="el-GR" dirty="0" smtClean="0">
                <a:solidFill>
                  <a:srgbClr val="C00000"/>
                </a:solidFill>
              </a:rPr>
              <a:t>δεν </a:t>
            </a:r>
            <a:r>
              <a:rPr lang="el-GR" dirty="0">
                <a:solidFill>
                  <a:srgbClr val="C00000"/>
                </a:solidFill>
              </a:rPr>
              <a:t>αξιολογήθηκε από μαθητές δημοτικού</a:t>
            </a:r>
            <a:r>
              <a:rPr lang="el-GR" dirty="0"/>
              <a:t>, οι οποίοι είναι και το κοινό στο οποίο απευθύνεται </a:t>
            </a:r>
            <a:endParaRPr lang="el-GR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υπάρχει το ενδεχόμενο οι τρεις ειδικοί αξιολογητές, παρότι τα ερωτηματολόγια ήταν ανώνυμα, </a:t>
            </a:r>
            <a:r>
              <a:rPr lang="el-GR" dirty="0">
                <a:solidFill>
                  <a:srgbClr val="C00000"/>
                </a:solidFill>
              </a:rPr>
              <a:t>να ήταν υποκειμενικοί </a:t>
            </a:r>
            <a:r>
              <a:rPr lang="el-GR" dirty="0"/>
              <a:t>ως προς την αξιολόγηση του </a:t>
            </a:r>
            <a:r>
              <a:rPr lang="el-GR" dirty="0" smtClean="0"/>
              <a:t>εκπαιδευτικού υλικού λόγω </a:t>
            </a:r>
            <a:r>
              <a:rPr lang="el-GR" dirty="0"/>
              <a:t>του ότι γνώριζαν προσωπικά την ερευνήτρια</a:t>
            </a:r>
          </a:p>
          <a:p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74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Συμπεράσματα-Συζήτηση (2/2)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Προτείνονται μελλοντικά: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 smtClean="0"/>
              <a:t>η </a:t>
            </a:r>
            <a:r>
              <a:rPr lang="el-GR" dirty="0" smtClean="0">
                <a:solidFill>
                  <a:srgbClr val="C00000"/>
                </a:solidFill>
              </a:rPr>
              <a:t>αξιοποίηση</a:t>
            </a:r>
            <a:r>
              <a:rPr lang="el-GR" dirty="0" smtClean="0"/>
              <a:t> του εκπαιδευτικού υλικού </a:t>
            </a:r>
            <a:r>
              <a:rPr lang="el-GR" dirty="0" smtClean="0">
                <a:solidFill>
                  <a:srgbClr val="C00000"/>
                </a:solidFill>
              </a:rPr>
              <a:t>στην</a:t>
            </a:r>
            <a:r>
              <a:rPr lang="el-GR" dirty="0" smtClean="0"/>
              <a:t> </a:t>
            </a:r>
            <a:r>
              <a:rPr lang="el-GR" dirty="0">
                <a:solidFill>
                  <a:srgbClr val="C00000"/>
                </a:solidFill>
              </a:rPr>
              <a:t>πράξη</a:t>
            </a:r>
            <a:r>
              <a:rPr lang="el-GR" dirty="0"/>
              <a:t> από εκπαιδευτικούς Πρωτοβάθμιας Εκπαίδευσης στο πλαίσιο της Περιβαλλοντικής Αγωγής, ως συμπληρωματικό υλικό ΕξΑΕ, το οποίο θα μελετηθεί από τους ίδιους τους μαθητές στο δικό  τους χώρο και </a:t>
            </a:r>
            <a:r>
              <a:rPr lang="el-GR" dirty="0" smtClean="0"/>
              <a:t>χρόνο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C00000"/>
                </a:solidFill>
              </a:rPr>
              <a:t>διερεύνηση</a:t>
            </a:r>
            <a:r>
              <a:rPr lang="el-GR" dirty="0" smtClean="0"/>
              <a:t> του εκπαιδευτικού υλικού, εκ νέου, </a:t>
            </a:r>
            <a:r>
              <a:rPr lang="el-GR" dirty="0">
                <a:solidFill>
                  <a:srgbClr val="C00000"/>
                </a:solidFill>
              </a:rPr>
              <a:t>με</a:t>
            </a:r>
            <a:r>
              <a:rPr lang="el-GR" dirty="0"/>
              <a:t> </a:t>
            </a:r>
            <a:r>
              <a:rPr lang="el-GR" dirty="0">
                <a:solidFill>
                  <a:srgbClr val="C00000"/>
                </a:solidFill>
              </a:rPr>
              <a:t>μεγαλύτερο αριθμό</a:t>
            </a:r>
            <a:r>
              <a:rPr lang="el-GR" dirty="0"/>
              <a:t> </a:t>
            </a:r>
            <a:r>
              <a:rPr lang="el-GR" dirty="0" smtClean="0">
                <a:solidFill>
                  <a:srgbClr val="C00000"/>
                </a:solidFill>
              </a:rPr>
              <a:t>συμμετεχόντων</a:t>
            </a:r>
            <a:r>
              <a:rPr lang="el-GR" dirty="0" smtClean="0"/>
              <a:t>, από </a:t>
            </a:r>
            <a:r>
              <a:rPr lang="el-GR" dirty="0"/>
              <a:t>ειδικούς της ΕξΑΕ αναφορικά με τα τρία ερευνητικά ερωτήματα της Α’ </a:t>
            </a:r>
            <a:r>
              <a:rPr lang="el-GR" dirty="0" smtClean="0"/>
              <a:t>φάσης, αλλά και από περισσότερους εκπαιδευτικούς </a:t>
            </a:r>
            <a:r>
              <a:rPr lang="el-GR" dirty="0"/>
              <a:t>Πρωτοβάθμιας </a:t>
            </a:r>
            <a:r>
              <a:rPr lang="el-GR" dirty="0" smtClean="0"/>
              <a:t>Εκπαίδευσης με </a:t>
            </a:r>
            <a:r>
              <a:rPr lang="el-GR" dirty="0"/>
              <a:t>βάση τα δύο ερευνητικά ερωτήματα της Β’ </a:t>
            </a:r>
            <a:r>
              <a:rPr lang="el-GR" dirty="0" smtClean="0"/>
              <a:t>φάσης</a:t>
            </a:r>
            <a:endParaRPr lang="el-GR" dirty="0"/>
          </a:p>
          <a:p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9"/>
          <a:stretch/>
        </p:blipFill>
        <p:spPr>
          <a:xfrm>
            <a:off x="1994980" y="1340768"/>
            <a:ext cx="588938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84887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Σκοπός </a:t>
            </a:r>
            <a:r>
              <a:rPr lang="el-GR" dirty="0" smtClean="0"/>
              <a:t>Ερευνητικής Εργασίας:</a:t>
            </a:r>
          </a:p>
          <a:p>
            <a:r>
              <a:rPr lang="el-GR" dirty="0" smtClean="0"/>
              <a:t>Ο </a:t>
            </a:r>
            <a:r>
              <a:rPr lang="el-G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σχεδιασμός</a:t>
            </a:r>
            <a:r>
              <a:rPr lang="el-GR" dirty="0"/>
              <a:t>, η </a:t>
            </a:r>
            <a:r>
              <a:rPr lang="el-G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υλοποίηση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και η </a:t>
            </a:r>
            <a:r>
              <a:rPr lang="el-G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αποτίμηση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διαδραστικού εκπαιδευτικού υλικού </a:t>
            </a:r>
            <a:r>
              <a:rPr lang="el-GR" dirty="0" smtClean="0"/>
              <a:t>για μαθητές </a:t>
            </a:r>
            <a:r>
              <a:rPr lang="el-GR" dirty="0"/>
              <a:t>Πρωτοβάθμιας Εκπαίδευσης, με </a:t>
            </a:r>
            <a:r>
              <a:rPr lang="el-GR" dirty="0" smtClean="0"/>
              <a:t>βάση τη μεθοδολογία της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ξ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ποστάσεως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κπαίδευσης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dirty="0"/>
              <a:t>και τις αρχές σχεδιασμού ΕΥ που έχουν προταθεί από τους θεωρητικούς του </a:t>
            </a:r>
            <a:r>
              <a:rPr lang="el-GR" dirty="0" smtClean="0"/>
              <a:t>πεδίου, </a:t>
            </a:r>
          </a:p>
          <a:p>
            <a:r>
              <a:rPr lang="el-GR" dirty="0" smtClean="0"/>
              <a:t>με τη </a:t>
            </a:r>
            <a:r>
              <a:rPr lang="el-GR" dirty="0"/>
              <a:t>χρήση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διαδραστικού εκπαιδευτικού υλικού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και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εφαρμογών επαυξημένης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πραγματικότητας</a:t>
            </a:r>
            <a:r>
              <a:rPr lang="el-GR" dirty="0" smtClean="0"/>
              <a:t>,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dirty="0" smtClean="0"/>
              <a:t>στο πλαίσιο </a:t>
            </a:r>
            <a:r>
              <a:rPr lang="el-GR" dirty="0"/>
              <a:t>της Περιβαλλοντικής Αγωγής στο Δημοτικό Σχολείο εξετάζοντας την περίπτωση της λίμνης Κουρνά.</a:t>
            </a:r>
          </a:p>
          <a:p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5" name="52 - TextBox"/>
          <p:cNvSpPr txBox="1"/>
          <p:nvPr/>
        </p:nvSpPr>
        <p:spPr>
          <a:xfrm>
            <a:off x="1322022" y="1498295"/>
            <a:ext cx="6922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Εκπαιδευτική</a:t>
            </a: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: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l-GR" dirty="0" smtClean="0">
                <a:cs typeface="Times New Roman" panose="02020603050405020304" pitchFamily="18" charset="0"/>
              </a:rPr>
              <a:t>Δημιουργία συμπληρωματικού ΕΥ με τη μεθοδολογία της ΕξΑΕ, για ένα μάθημα στο οποίο συνήθως δεν δίνεται η απαραίτητη έμφαση κι οι μαθητές εμφανίζουν άγνοια.    </a:t>
            </a:r>
            <a:endParaRPr lang="el-GR" dirty="0">
              <a:cs typeface="Times New Roman" panose="02020603050405020304" pitchFamily="18" charset="0"/>
            </a:endParaRPr>
          </a:p>
        </p:txBody>
      </p:sp>
      <p:sp>
        <p:nvSpPr>
          <p:cNvPr id="6" name="Google Shape;628;p53"/>
          <p:cNvSpPr/>
          <p:nvPr/>
        </p:nvSpPr>
        <p:spPr>
          <a:xfrm>
            <a:off x="1282724" y="3212976"/>
            <a:ext cx="6961684" cy="1152127"/>
          </a:xfrm>
          <a:prstGeom prst="flowChartAlternateProcess">
            <a:avLst/>
          </a:prstGeom>
          <a:noFill/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u="sng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Ερευνητική</a:t>
            </a:r>
            <a:r>
              <a:rPr lang="en-US" b="1" u="sng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:</a:t>
            </a:r>
            <a:r>
              <a:rPr lang="el-GR" b="1" dirty="0" smtClean="0">
                <a:solidFill>
                  <a:srgbClr val="931B1B"/>
                </a:solidFill>
                <a:cs typeface="Times New Roman" panose="02020603050405020304" pitchFamily="18" charset="0"/>
              </a:rPr>
              <a:t> </a:t>
            </a:r>
            <a:r>
              <a:rPr lang="el-GR" dirty="0" smtClean="0">
                <a:cs typeface="Times New Roman" panose="02020603050405020304" pitchFamily="18" charset="0"/>
              </a:rPr>
              <a:t>Εμπλουτισμός της ερευνητικής βιβλιογραφίας για το ΕΥ στα </a:t>
            </a:r>
            <a:r>
              <a:rPr lang="en-US" dirty="0" smtClean="0">
                <a:cs typeface="Times New Roman" panose="02020603050405020304" pitchFamily="18" charset="0"/>
              </a:rPr>
              <a:t>e-learning</a:t>
            </a:r>
            <a:r>
              <a:rPr lang="el-GR" dirty="0" smtClean="0">
                <a:cs typeface="Times New Roman" panose="02020603050405020304" pitchFamily="18" charset="0"/>
              </a:rPr>
              <a:t> περιβάλλοντα.  </a:t>
            </a:r>
            <a:endParaRPr dirty="0">
              <a:cs typeface="Times New Roman" panose="02020603050405020304" pitchFamily="18" charset="0"/>
            </a:endParaRPr>
          </a:p>
        </p:txBody>
      </p:sp>
      <p:sp>
        <p:nvSpPr>
          <p:cNvPr id="7" name="54 - TextBox"/>
          <p:cNvSpPr txBox="1"/>
          <p:nvPr/>
        </p:nvSpPr>
        <p:spPr>
          <a:xfrm>
            <a:off x="1300756" y="4523636"/>
            <a:ext cx="69436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Κοινωνική</a:t>
            </a:r>
            <a:r>
              <a:rPr lang="en-US" b="1" u="sng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:</a:t>
            </a:r>
            <a:r>
              <a:rPr lang="el-GR" b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l-GR" dirty="0" smtClean="0">
                <a:cs typeface="Times New Roman" panose="02020603050405020304" pitchFamily="18" charset="0"/>
              </a:rPr>
              <a:t>Συνεισφορά στον εκσυγχρονισμό του εκπαιδευτικού συστήματος</a:t>
            </a:r>
          </a:p>
          <a:p>
            <a:r>
              <a:rPr lang="el-GR" dirty="0" smtClean="0">
                <a:cs typeface="Times New Roman" panose="02020603050405020304" pitchFamily="18" charset="0"/>
              </a:rPr>
              <a:t>Γνωριμία με νέους τρόπους μάθησης </a:t>
            </a:r>
          </a:p>
          <a:p>
            <a:r>
              <a:rPr lang="el-GR" dirty="0" smtClean="0">
                <a:cs typeface="Times New Roman" panose="02020603050405020304" pitchFamily="18" charset="0"/>
              </a:rPr>
              <a:t>Αξιοποίηση ΕΥ με στόχο την καλλιέργεια περιβαλλοντικής συνείδησης</a:t>
            </a:r>
            <a:endParaRPr lang="el-GR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endParaRPr lang="el-GR" sz="4000" b="1" dirty="0"/>
          </a:p>
        </p:txBody>
      </p:sp>
      <p:sp>
        <p:nvSpPr>
          <p:cNvPr id="5" name="Ορθογώνιο 4">
            <a:extLst>
              <a:ext uri="{FF2B5EF4-FFF2-40B4-BE49-F238E27FC236}">
                <a16:creationId xmlns="" xmlns:a16="http://schemas.microsoft.com/office/drawing/2014/main" id="{3FD8E3CE-7215-4DD5-9F1C-18AF224C68BD}"/>
              </a:ext>
            </a:extLst>
          </p:cNvPr>
          <p:cNvSpPr/>
          <p:nvPr/>
        </p:nvSpPr>
        <p:spPr>
          <a:xfrm>
            <a:off x="899592" y="2204864"/>
            <a:ext cx="7513122" cy="262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l-GR" sz="1800" dirty="0">
                <a:ea typeface="CIDFont+F4"/>
                <a:cs typeface="Times New Roman" panose="02020603050405020304" pitchFamily="18" charset="0"/>
              </a:rPr>
              <a:t>Όσον αφορά στις απόψεις </a:t>
            </a:r>
            <a:r>
              <a:rPr lang="el-GR" sz="1800" u="sng" dirty="0">
                <a:ea typeface="CIDFont+F4"/>
                <a:cs typeface="Times New Roman" panose="02020603050405020304" pitchFamily="18" charset="0"/>
              </a:rPr>
              <a:t>των ειδικών</a:t>
            </a:r>
            <a:r>
              <a:rPr lang="el-GR" sz="1800" dirty="0">
                <a:ea typeface="CIDFont+F4"/>
                <a:cs typeface="Times New Roman" panose="02020603050405020304" pitchFamily="18" charset="0"/>
              </a:rPr>
              <a:t>:</a:t>
            </a:r>
            <a:endParaRPr lang="en-US" sz="1800" dirty="0">
              <a:ea typeface="CIDFont+F4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dirty="0">
                <a:ea typeface="CIDFont+F4"/>
                <a:cs typeface="Times New Roman" panose="02020603050405020304" pitchFamily="18" charset="0"/>
              </a:rPr>
              <a:t>Το ΕΥ </a:t>
            </a:r>
            <a:r>
              <a:rPr lang="el-GR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διέπεται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1D222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από τις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αρχές </a:t>
            </a:r>
            <a:r>
              <a:rPr lang="el-GR" sz="1800" dirty="0">
                <a:solidFill>
                  <a:srgbClr val="1D222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και τη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μεθοδολογία της εξ αποστάσεως εκπαίδευσης</a:t>
            </a:r>
            <a:r>
              <a:rPr lang="el-GR" sz="1800" dirty="0">
                <a:solidFill>
                  <a:srgbClr val="1D222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l-G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dirty="0">
                <a:ea typeface="CIDFont+F4"/>
                <a:cs typeface="Times New Roman" panose="02020603050405020304" pitchFamily="18" charset="0"/>
              </a:rPr>
              <a:t>Το ΕΥ έχει δημιουργηθεί σύμφωνα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με τις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αρχές της Πολυμεσικής Μάθησης</a:t>
            </a:r>
            <a:r>
              <a:rPr lang="el-G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Ποια αξιολογούνται ως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θετικά στοιχεία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και ποια ως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στοιχεία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προς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βελτίωση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στο ΕΥ;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="" xmlns:a16="http://schemas.microsoft.com/office/drawing/2014/main" id="{3FD8E3CE-7215-4DD5-9F1C-18AF224C68BD}"/>
              </a:ext>
            </a:extLst>
          </p:cNvPr>
          <p:cNvSpPr/>
          <p:nvPr/>
        </p:nvSpPr>
        <p:spPr>
          <a:xfrm>
            <a:off x="899592" y="4660603"/>
            <a:ext cx="7513122" cy="1890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l-GR" sz="1800" dirty="0">
                <a:ea typeface="CIDFont+F4"/>
                <a:cs typeface="Times New Roman" panose="02020603050405020304" pitchFamily="18" charset="0"/>
              </a:rPr>
              <a:t>Όσον αφορά στις απόψεις </a:t>
            </a:r>
            <a:r>
              <a:rPr lang="el-GR" sz="1800" u="sng" dirty="0">
                <a:ea typeface="CIDFont+F4"/>
                <a:cs typeface="Times New Roman" panose="02020603050405020304" pitchFamily="18" charset="0"/>
              </a:rPr>
              <a:t>των </a:t>
            </a:r>
            <a:r>
              <a:rPr lang="el-GR" sz="1800" u="sng" dirty="0" smtClean="0">
                <a:ea typeface="CIDFont+F4"/>
                <a:cs typeface="Times New Roman" panose="02020603050405020304" pitchFamily="18" charset="0"/>
              </a:rPr>
              <a:t>εκπαιδευτικών</a:t>
            </a:r>
            <a:r>
              <a:rPr lang="el-GR" sz="1800" dirty="0" smtClean="0">
                <a:ea typeface="CIDFont+F4"/>
                <a:cs typeface="Times New Roman" panose="02020603050405020304" pitchFamily="18" charset="0"/>
              </a:rPr>
              <a:t>:</a:t>
            </a:r>
            <a:endParaRPr lang="en-US" sz="1800" dirty="0">
              <a:ea typeface="CIDFont+F4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dirty="0">
                <a:ea typeface="CIDFont+F4"/>
                <a:cs typeface="Times New Roman" panose="02020603050405020304" pitchFamily="18" charset="0"/>
              </a:rPr>
              <a:t>Το εκπαιδευτικό υλικό κρίνεται </a:t>
            </a:r>
            <a:r>
              <a:rPr lang="el-GR" sz="1800" dirty="0">
                <a:solidFill>
                  <a:srgbClr val="C00000"/>
                </a:solidFill>
                <a:ea typeface="CIDFont+F4"/>
                <a:cs typeface="Times New Roman" panose="02020603050405020304" pitchFamily="18" charset="0"/>
              </a:rPr>
              <a:t>κατάλληλο </a:t>
            </a:r>
            <a:r>
              <a:rPr lang="el-GR" sz="1800" dirty="0">
                <a:ea typeface="CIDFont+F4"/>
                <a:cs typeface="Times New Roman" panose="02020603050405020304" pitchFamily="18" charset="0"/>
              </a:rPr>
              <a:t>να χρησιμοποιηθεί στην </a:t>
            </a:r>
            <a:r>
              <a:rPr lang="el-GR" sz="1800" dirty="0">
                <a:solidFill>
                  <a:srgbClr val="C00000"/>
                </a:solidFill>
                <a:ea typeface="CIDFont+F4"/>
                <a:cs typeface="Times New Roman" panose="02020603050405020304" pitchFamily="18" charset="0"/>
              </a:rPr>
              <a:t>εκπαιδευτική</a:t>
            </a:r>
            <a:r>
              <a:rPr lang="el-GR" sz="1800" dirty="0">
                <a:solidFill>
                  <a:srgbClr val="FF0000"/>
                </a:solidFill>
                <a:ea typeface="CIDFont+F4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IDFont+F4"/>
                <a:cs typeface="Times New Roman" panose="02020603050405020304" pitchFamily="18" charset="0"/>
              </a:rPr>
              <a:t>πράξη</a:t>
            </a:r>
            <a:r>
              <a:rPr lang="el-GR" sz="1800" dirty="0">
                <a:solidFill>
                  <a:srgbClr val="FF0000"/>
                </a:solidFill>
                <a:ea typeface="CIDFont+F4"/>
                <a:cs typeface="Times New Roman" panose="02020603050405020304" pitchFamily="18" charset="0"/>
              </a:rPr>
              <a:t> </a:t>
            </a:r>
            <a:r>
              <a:rPr lang="el-GR" sz="1800" dirty="0">
                <a:ea typeface="CIDFont+F4"/>
                <a:cs typeface="Times New Roman" panose="02020603050405020304" pitchFamily="18" charset="0"/>
              </a:rPr>
              <a:t>στο πλαίσιο της Περιβαλλοντικής Αγωγής</a:t>
            </a:r>
            <a:r>
              <a:rPr lang="el-GR" sz="1800" dirty="0" smtClean="0">
                <a:ea typeface="CIDFont+F4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Ποια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αξιολογούνται ως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θετικά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στοιχεία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και ποια ως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στοιχεία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προς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βελτίωση</a:t>
            </a:r>
            <a:r>
              <a:rPr lang="el-GR" sz="1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a typeface="Calibri" panose="020F0502020204030204" pitchFamily="34" charset="0"/>
                <a:cs typeface="Times New Roman" panose="02020603050405020304" pitchFamily="18" charset="0"/>
              </a:rPr>
              <a:t>στο ΕΥ;</a:t>
            </a:r>
            <a:endParaRPr lang="el-GR" sz="18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="" xmlns:a16="http://schemas.microsoft.com/office/drawing/2014/main" id="{0FFFB317-8D22-4B6E-9E8A-6534871DC525}"/>
              </a:ext>
            </a:extLst>
          </p:cNvPr>
          <p:cNvSpPr/>
          <p:nvPr/>
        </p:nvSpPr>
        <p:spPr>
          <a:xfrm>
            <a:off x="899592" y="1310299"/>
            <a:ext cx="7920880" cy="830997"/>
          </a:xfrm>
          <a:prstGeom prst="rect">
            <a:avLst/>
          </a:prstGeom>
          <a:solidFill>
            <a:srgbClr val="931B1B"/>
          </a:solidFill>
        </p:spPr>
        <p:txBody>
          <a:bodyPr wrap="square">
            <a:spAutoFit/>
          </a:bodyPr>
          <a:lstStyle/>
          <a:p>
            <a:pPr lvl="0" algn="ctr"/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Αποτίμηση κύριου εκπαιδευτικο</a:t>
            </a: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ύ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υλικού </a:t>
            </a: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(περιβάλλον 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   Ε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-Learning</a:t>
            </a: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) 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04056" y="1098604"/>
            <a:ext cx="8748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l-GR" sz="2800" b="1" dirty="0" smtClean="0">
                <a:solidFill>
                  <a:srgbClr val="931B1B"/>
                </a:solidFill>
              </a:rPr>
              <a:t>Εισαγωγή</a:t>
            </a:r>
          </a:p>
          <a:p>
            <a:pPr marL="514350" lvl="0" indent="-514350"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prstClr val="black"/>
                </a:solidFill>
              </a:rPr>
              <a:t>Παρουσίαση της δομής της εργασίας</a:t>
            </a:r>
            <a:endParaRPr lang="el-GR" sz="2200" b="1" dirty="0" smtClean="0">
              <a:solidFill>
                <a:srgbClr val="931B1B"/>
              </a:solidFill>
            </a:endParaRPr>
          </a:p>
          <a:p>
            <a:pPr marL="514350" indent="-514350" algn="ctr">
              <a:buFont typeface="+mj-lt"/>
              <a:buAutoNum type="arabicPeriod" startAt="2"/>
            </a:pPr>
            <a:r>
              <a:rPr lang="el-GR" sz="2800" b="1" dirty="0" smtClean="0">
                <a:solidFill>
                  <a:srgbClr val="931B1B"/>
                </a:solidFill>
              </a:rPr>
              <a:t>Εννοιολογικό πλαίσιο: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Θεωρητικό πλαίσιο ΕξΑΕ και Σχολικής ΕξΑΕ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Περιβαλλοντική Εκπαίδευση στο Δ.Σ.</a:t>
            </a:r>
          </a:p>
          <a:p>
            <a:pPr marL="514350" indent="-514350" algn="ctr">
              <a:buFont typeface="+mj-lt"/>
              <a:buAutoNum type="arabicPeriod" startAt="3"/>
            </a:pPr>
            <a:r>
              <a:rPr lang="el-GR" sz="2800" b="1" dirty="0" smtClean="0">
                <a:solidFill>
                  <a:srgbClr val="931B1B"/>
                </a:solidFill>
              </a:rPr>
              <a:t>Μεθοδολογία σχεδιασμού εκπαιδευτικού </a:t>
            </a:r>
            <a:r>
              <a:rPr lang="el-GR" sz="2800" b="1" dirty="0">
                <a:solidFill>
                  <a:srgbClr val="931B1B"/>
                </a:solidFill>
              </a:rPr>
              <a:t>υ</a:t>
            </a:r>
            <a:r>
              <a:rPr lang="el-GR" sz="2800" b="1" dirty="0" smtClean="0">
                <a:solidFill>
                  <a:srgbClr val="931B1B"/>
                </a:solidFill>
              </a:rPr>
              <a:t>λικού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Σκοπός σχεδιασμού εκπαιδευτικού υλικού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Εφαρμογές ανάπτυξης εκπαιδευτικού υλικού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Περιγραφή της δομής του εκπαιδευτικού υλικού</a:t>
            </a:r>
          </a:p>
          <a:p>
            <a:pPr marL="514350" indent="-514350" algn="ctr">
              <a:buFont typeface="+mj-lt"/>
              <a:buAutoNum type="arabicPeriod" startAt="4"/>
            </a:pPr>
            <a:r>
              <a:rPr lang="el-GR" sz="2800" b="1" dirty="0" smtClean="0">
                <a:solidFill>
                  <a:srgbClr val="931B1B"/>
                </a:solidFill>
              </a:rPr>
              <a:t>Αποτίμηση Εκπαιδευτικού Υλικού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/>
              <a:t>Παρουσίαση </a:t>
            </a:r>
            <a:r>
              <a:rPr lang="el-GR" sz="2200" dirty="0"/>
              <a:t>των </a:t>
            </a:r>
            <a:r>
              <a:rPr lang="el-GR" sz="2200" dirty="0" smtClean="0"/>
              <a:t>αποτελεσμάτων της </a:t>
            </a:r>
            <a:r>
              <a:rPr lang="el-GR" sz="2200" dirty="0"/>
              <a:t>έρευνας</a:t>
            </a:r>
          </a:p>
          <a:p>
            <a:pPr marL="514350" indent="-514350" algn="ctr">
              <a:buFont typeface="+mj-lt"/>
              <a:buAutoNum type="arabicPeriod" startAt="5"/>
            </a:pPr>
            <a:r>
              <a:rPr lang="el-GR" sz="2800" b="1" dirty="0">
                <a:solidFill>
                  <a:srgbClr val="931B1B"/>
                </a:solidFill>
              </a:rPr>
              <a:t>Συμπεράσματα </a:t>
            </a:r>
            <a:r>
              <a:rPr lang="el-GR" sz="2800" b="1" dirty="0" smtClean="0">
                <a:solidFill>
                  <a:srgbClr val="931B1B"/>
                </a:solidFill>
              </a:rPr>
              <a:t>– Συζήτηση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prstClr val="black"/>
                </a:solidFill>
              </a:rPr>
              <a:t>Συμπεράσματα της έρευνας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prstClr val="black"/>
                </a:solidFill>
              </a:rPr>
              <a:t>Προτάσεις για περαιτέρω έρευνα</a:t>
            </a:r>
            <a:endParaRPr lang="el-GR" sz="1100" dirty="0" smtClean="0"/>
          </a:p>
          <a:p>
            <a:r>
              <a:rPr lang="el-GR" sz="2200" dirty="0" smtClean="0"/>
              <a:t>Στο τέλος παρατίθενται η Βιβλιογραφία και τα Παραρτήματα της εργασίας.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5. Εννοιολογικό 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Το 1</a:t>
            </a:r>
            <a:r>
              <a:rPr lang="el-GR" sz="3200" baseline="30000" dirty="0" smtClean="0"/>
              <a:t>ο</a:t>
            </a:r>
            <a:r>
              <a:rPr lang="el-GR" sz="3200" dirty="0" smtClean="0"/>
              <a:t> κεφάλαιο της εργασίας αναφέρεται στους όρους:</a:t>
            </a:r>
            <a:endParaRPr lang="el-GR" sz="3200" dirty="0"/>
          </a:p>
        </p:txBody>
      </p:sp>
      <p:sp>
        <p:nvSpPr>
          <p:cNvPr id="7" name="Διπλωμένη γωνία 6"/>
          <p:cNvSpPr/>
          <p:nvPr/>
        </p:nvSpPr>
        <p:spPr>
          <a:xfrm>
            <a:off x="827584" y="2636912"/>
            <a:ext cx="2520280" cy="3816424"/>
          </a:xfrm>
          <a:prstGeom prst="foldedCorner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 Αποστάσεως Εκπαίδευση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ΕξΑΕ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Σύντομη Ιστορική Αναδρομή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Ρόλος ΕΥ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αρχές σχεδιασμού ΕΥ</a:t>
            </a:r>
          </a:p>
          <a:p>
            <a:pPr marL="457200" indent="-457200" algn="ctr">
              <a:buFont typeface="+mj-lt"/>
              <a:buAutoNum type="arabicPeriod"/>
            </a:pP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Διπλωμένη γωνία 11"/>
          <p:cNvSpPr/>
          <p:nvPr/>
        </p:nvSpPr>
        <p:spPr>
          <a:xfrm>
            <a:off x="3491880" y="2636912"/>
            <a:ext cx="2520280" cy="3816424"/>
          </a:xfrm>
          <a:prstGeom prst="foldedCorner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Σχολική Εξ Αποστάσεως Εκπαίδευση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Σχολικής ΕξΑΕ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Σχολική ΕξΑΕ και Τ.Π.Ε.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Σχολική ΕξΑΕ στην Ελλάδα</a:t>
            </a: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Διπλωμένη γωνία 12"/>
          <p:cNvSpPr/>
          <p:nvPr/>
        </p:nvSpPr>
        <p:spPr>
          <a:xfrm>
            <a:off x="6156176" y="2636912"/>
            <a:ext cx="2520280" cy="3816424"/>
          </a:xfrm>
          <a:prstGeom prst="foldedCorner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Περιβαλλοντική Εκπαίδευση στο Δημοτικό Σχολείο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και Παρουσίαση του μαθήματος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Στοχοθεσία και Μεθοδολογία μαθήματος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περίπτωση της λίμνης Κουρνά</a:t>
            </a:r>
            <a:endPara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</a:t>
            </a:r>
            <a:r>
              <a:rPr lang="el-GR" sz="3600" dirty="0"/>
              <a:t>Δ</a:t>
            </a:r>
            <a:r>
              <a:rPr lang="el-GR" sz="3600" dirty="0" smtClean="0"/>
              <a:t>ημιουργία </a:t>
            </a:r>
            <a:r>
              <a:rPr lang="el-GR" sz="3600" dirty="0"/>
              <a:t>εκπαιδευτικού </a:t>
            </a:r>
            <a:r>
              <a:rPr lang="el-GR" sz="3600" dirty="0" smtClean="0"/>
              <a:t>υλικού (1/4)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412776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Το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</a:rPr>
              <a:t>συμπληρωματικό εκπαιδευτικό υλικό ΕξΑΕ </a:t>
            </a:r>
            <a:r>
              <a:rPr lang="el-GR" dirty="0" smtClean="0"/>
              <a:t>με τίτλο </a:t>
            </a:r>
            <a:r>
              <a:rPr lang="el-G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«Περιήγηση στη λίμνη Κουρνά»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dirty="0" smtClean="0"/>
              <a:t>είχε ως </a:t>
            </a:r>
            <a:r>
              <a:rPr lang="el-GR" dirty="0" smtClean="0">
                <a:solidFill>
                  <a:srgbClr val="C00000"/>
                </a:solidFill>
              </a:rPr>
              <a:t>σκοπό </a:t>
            </a:r>
            <a:r>
              <a:rPr lang="el-GR" dirty="0"/>
              <a:t>την ευαισθητοποίηση των μαθητών σε συνάρτηση με το περιβάλλον μέσω της γνωριμίας και της περιήγησης στη λίμνη </a:t>
            </a:r>
            <a:r>
              <a:rPr lang="el-GR" dirty="0" smtClean="0"/>
              <a:t>Κουρνά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dirty="0" smtClean="0"/>
              <a:t>δύναται να λειτουργήσει </a:t>
            </a:r>
            <a:r>
              <a:rPr lang="el-GR" dirty="0">
                <a:solidFill>
                  <a:srgbClr val="C00000"/>
                </a:solidFill>
              </a:rPr>
              <a:t>συμπληρωματικά</a:t>
            </a:r>
            <a:r>
              <a:rPr lang="el-GR" dirty="0"/>
              <a:t> στο μάθημα της Περιβαλλοντικής Εκπαίδευσης δίνοντας στους μαθητές </a:t>
            </a:r>
            <a:r>
              <a:rPr lang="el-GR" dirty="0">
                <a:solidFill>
                  <a:srgbClr val="C00000"/>
                </a:solidFill>
              </a:rPr>
              <a:t>στον ελεύθερο χρόνο τους </a:t>
            </a:r>
            <a:r>
              <a:rPr lang="el-GR" dirty="0"/>
              <a:t>τη δυνατότητα να μελετούν </a:t>
            </a:r>
            <a:r>
              <a:rPr lang="el-GR" dirty="0">
                <a:solidFill>
                  <a:srgbClr val="C00000"/>
                </a:solidFill>
              </a:rPr>
              <a:t>μόνοι τους</a:t>
            </a:r>
            <a:r>
              <a:rPr lang="el-GR" dirty="0"/>
              <a:t>, υπό την </a:t>
            </a:r>
            <a:r>
              <a:rPr lang="el-GR" dirty="0">
                <a:solidFill>
                  <a:srgbClr val="C00000"/>
                </a:solidFill>
              </a:rPr>
              <a:t>καθοδήγηση</a:t>
            </a:r>
            <a:r>
              <a:rPr lang="el-GR" dirty="0"/>
              <a:t> του </a:t>
            </a:r>
            <a:r>
              <a:rPr lang="el-GR" dirty="0" smtClean="0"/>
              <a:t>εκπαιδευτικού, </a:t>
            </a:r>
            <a:r>
              <a:rPr lang="el-GR" dirty="0">
                <a:solidFill>
                  <a:srgbClr val="C00000"/>
                </a:solidFill>
              </a:rPr>
              <a:t>συμμετέχοντας ενεργά </a:t>
            </a:r>
            <a:r>
              <a:rPr lang="el-GR" dirty="0"/>
              <a:t>στη μαθησιακή </a:t>
            </a:r>
            <a:r>
              <a:rPr lang="el-GR" dirty="0" smtClean="0"/>
              <a:t>διαδικασία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6. </a:t>
            </a:r>
            <a:r>
              <a:rPr lang="el-GR" sz="3600" dirty="0"/>
              <a:t>Δ</a:t>
            </a:r>
            <a:r>
              <a:rPr lang="el-GR" sz="3600" dirty="0" smtClean="0"/>
              <a:t>ημιουργία </a:t>
            </a:r>
            <a:r>
              <a:rPr lang="el-GR" sz="3600" dirty="0"/>
              <a:t>εκπαιδευτικού </a:t>
            </a:r>
            <a:r>
              <a:rPr lang="el-GR" sz="3600" dirty="0" smtClean="0"/>
              <a:t>υλικού (2/4)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412776"/>
            <a:ext cx="756084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Αρχές ανάπτυξης εκπαιδευτικού υλικού </a:t>
            </a:r>
          </a:p>
          <a:p>
            <a:pPr algn="ctr"/>
            <a:r>
              <a:rPr lang="el-GR" i="1" dirty="0" smtClean="0"/>
              <a:t>(σύμφωνα με </a:t>
            </a:r>
            <a:r>
              <a:rPr lang="el-GR" i="1" dirty="0" smtClean="0"/>
              <a:t>τη Θεωρία Πολυμεσικής Μάθησης κατά </a:t>
            </a:r>
            <a:r>
              <a:rPr lang="de-DE" i="1" smtClean="0"/>
              <a:t>Mayer</a:t>
            </a:r>
            <a:r>
              <a:rPr lang="el-GR" i="1" smtClean="0"/>
              <a:t>)</a:t>
            </a:r>
            <a:endParaRPr lang="el-GR" i="1" dirty="0" smtClean="0"/>
          </a:p>
          <a:p>
            <a:endParaRPr lang="el-GR" i="1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 err="1"/>
              <a:t>Πολυμεσική</a:t>
            </a:r>
            <a:r>
              <a:rPr lang="el-GR" dirty="0"/>
              <a:t> </a:t>
            </a:r>
            <a:r>
              <a:rPr lang="el-GR" dirty="0" smtClean="0"/>
              <a:t>Αρχή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 smtClean="0"/>
              <a:t>Αρχή </a:t>
            </a:r>
            <a:r>
              <a:rPr lang="el-GR" dirty="0"/>
              <a:t>της </a:t>
            </a:r>
            <a:r>
              <a:rPr lang="el-GR" dirty="0" smtClean="0"/>
              <a:t>προσαρμοστικότητας</a:t>
            </a:r>
            <a:endParaRPr lang="el-GR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Αρχή του </a:t>
            </a:r>
            <a:r>
              <a:rPr lang="el-GR" dirty="0" smtClean="0"/>
              <a:t>πλεονασμού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 smtClean="0"/>
              <a:t>Αρχή </a:t>
            </a:r>
            <a:r>
              <a:rPr lang="el-GR" dirty="0"/>
              <a:t>της </a:t>
            </a:r>
            <a:r>
              <a:rPr lang="el-GR" dirty="0" smtClean="0"/>
              <a:t>συνοχής</a:t>
            </a:r>
            <a:endParaRPr lang="el-GR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Αρχή της </a:t>
            </a:r>
            <a:r>
              <a:rPr lang="el-GR" dirty="0" smtClean="0"/>
              <a:t>σηματοδότησης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 smtClean="0"/>
              <a:t>Αρχή </a:t>
            </a:r>
            <a:r>
              <a:rPr lang="el-GR" dirty="0"/>
              <a:t>της συνάφειας ή της </a:t>
            </a:r>
            <a:r>
              <a:rPr lang="el-GR" dirty="0" smtClean="0"/>
              <a:t>εγγύτητας</a:t>
            </a:r>
            <a:endParaRPr lang="el-GR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l-GR" dirty="0"/>
              <a:t>Αρχή της </a:t>
            </a:r>
            <a:r>
              <a:rPr lang="el-GR" dirty="0" smtClean="0"/>
              <a:t>κατάτμησης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el-GR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9499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2774</TotalTime>
  <Words>1635</Words>
  <Application>Microsoft Office PowerPoint</Application>
  <PresentationFormat>Προβολή στην οθόνη (4:3)</PresentationFormat>
  <Paragraphs>203</Paragraphs>
  <Slides>26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26</vt:i4>
      </vt:variant>
    </vt:vector>
  </HeadingPairs>
  <TitlesOfParts>
    <vt:vector size="28" baseType="lpstr">
      <vt:lpstr>Θέμα του Office</vt:lpstr>
      <vt:lpstr>1_Θέμα του Office</vt:lpstr>
      <vt:lpstr>Σχεδιασμός, υλοποίηση και αποτίμηση διαδραστικού εκπαιδευτικού υλικού με τη μέθοδο της Εξ Αποστάσεως Εκπαίδευσης για την Περιβαλλοντική Εκπαίδευση – Η περίπτωση της λίμνης Κουρνά</vt:lpstr>
      <vt:lpstr>Ευχαριστίες</vt:lpstr>
      <vt:lpstr>1. Σκοπός </vt:lpstr>
      <vt:lpstr>2. Συνεισφορά της διπλωματικής</vt:lpstr>
      <vt:lpstr>3. Ερευνητικά Ερωτήματα </vt:lpstr>
      <vt:lpstr>4. Δομή της εργασίας</vt:lpstr>
      <vt:lpstr>5. Εννοιολογικό Πλαίσιο</vt:lpstr>
      <vt:lpstr>6. Δημιουργία εκπαιδευτικού υλικού (1/4)</vt:lpstr>
      <vt:lpstr>6. Δημιουργία εκπαιδευτικού υλικού (2/4)</vt:lpstr>
      <vt:lpstr>6. Δημιουργία εκπαιδευτικού υλικού (3/4)</vt:lpstr>
      <vt:lpstr>6. Δημιουργία εκπαιδευτικού υλικού (4/4)</vt:lpstr>
      <vt:lpstr>7. Μεθοδολογία  Έρευνας (1/7)</vt:lpstr>
      <vt:lpstr>7. Μεθοδολογία  Έρευνας (2/7)</vt:lpstr>
      <vt:lpstr>7. Μεθοδολογία  Έρευνας (3/7)</vt:lpstr>
      <vt:lpstr>7. Μεθοδολογία  Έρευνας (4/7)</vt:lpstr>
      <vt:lpstr>7. Μεθοδολογία  Έρευνας (5/7)</vt:lpstr>
      <vt:lpstr>7. Μεθοδολογία  Έρευνας (6/7)</vt:lpstr>
      <vt:lpstr>7. Μεθοδολογία  Έρευνας (7/7)</vt:lpstr>
      <vt:lpstr>8. Αποτελέσματα - Κύρια ευρήματα (1/5) </vt:lpstr>
      <vt:lpstr>8. Αποτελέσματα - Κύρια ευρήματα (2/5) </vt:lpstr>
      <vt:lpstr>8. Αποτελέσματα - Κύρια ευρήματα (3/5)</vt:lpstr>
      <vt:lpstr>8. Αποτελέσματα - Κύρια ευρήματα (4/5)  </vt:lpstr>
      <vt:lpstr>8. Αποτελέσματα - Κύρια ευρήματα (5/5)  </vt:lpstr>
      <vt:lpstr>9. Συμπεράσματα-Συζήτηση (1/2)</vt:lpstr>
      <vt:lpstr>9. Συμπεράσματα-Συζήτηση (2/2)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frosso</cp:lastModifiedBy>
  <cp:revision>1707</cp:revision>
  <dcterms:created xsi:type="dcterms:W3CDTF">2003-10-16T17:37:47Z</dcterms:created>
  <dcterms:modified xsi:type="dcterms:W3CDTF">2023-03-02T16:46:49Z</dcterms:modified>
</cp:coreProperties>
</file>