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470" r:id="rId1"/>
  </p:sldMasterIdLst>
  <p:notesMasterIdLst>
    <p:notesMasterId r:id="rId27"/>
  </p:notesMasterIdLst>
  <p:handoutMasterIdLst>
    <p:handoutMasterId r:id="rId28"/>
  </p:handoutMasterIdLst>
  <p:sldIdLst>
    <p:sldId id="1482" r:id="rId2"/>
    <p:sldId id="2023" r:id="rId3"/>
    <p:sldId id="2013" r:id="rId4"/>
    <p:sldId id="2021" r:id="rId5"/>
    <p:sldId id="2014" r:id="rId6"/>
    <p:sldId id="2024" r:id="rId7"/>
    <p:sldId id="2020" r:id="rId8"/>
    <p:sldId id="2012" r:id="rId9"/>
    <p:sldId id="2025" r:id="rId10"/>
    <p:sldId id="2016" r:id="rId11"/>
    <p:sldId id="2026" r:id="rId12"/>
    <p:sldId id="2027" r:id="rId13"/>
    <p:sldId id="2028" r:id="rId14"/>
    <p:sldId id="2030" r:id="rId15"/>
    <p:sldId id="2029" r:id="rId16"/>
    <p:sldId id="2032" r:id="rId17"/>
    <p:sldId id="2022" r:id="rId18"/>
    <p:sldId id="2015" r:id="rId19"/>
    <p:sldId id="2033" r:id="rId20"/>
    <p:sldId id="2034" r:id="rId21"/>
    <p:sldId id="2035" r:id="rId22"/>
    <p:sldId id="2036" r:id="rId23"/>
    <p:sldId id="2037" r:id="rId24"/>
    <p:sldId id="2031" r:id="rId25"/>
    <p:sldId id="2019" r:id="rId26"/>
  </p:sldIdLst>
  <p:sldSz cx="9144000" cy="6858000" type="screen4x3"/>
  <p:notesSz cx="6858000" cy="973455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eviewer" initials="RV" lastIdx="2" clrIdx="0">
    <p:extLst>
      <p:ext uri="{19B8F6BF-5375-455C-9EA6-DF929625EA0E}">
        <p15:presenceInfo xmlns:p15="http://schemas.microsoft.com/office/powerpoint/2012/main" userId="review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5B"/>
    <a:srgbClr val="ADDB7B"/>
    <a:srgbClr val="FF9933"/>
    <a:srgbClr val="90CCAF"/>
    <a:srgbClr val="FFA54B"/>
    <a:srgbClr val="FFFFCC"/>
    <a:srgbClr val="931B1B"/>
    <a:srgbClr val="EDBE9B"/>
    <a:srgbClr val="F4F694"/>
    <a:srgbClr val="FFF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Χωρίς στυλ, χωρίς πλέγμα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Μεσαίο στυλ 2 - Έμφαση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958" autoAdjust="0"/>
    <p:restoredTop sz="89528" autoAdjust="0"/>
  </p:normalViewPr>
  <p:slideViewPr>
    <p:cSldViewPr>
      <p:cViewPr varScale="1">
        <p:scale>
          <a:sx n="65" d="100"/>
          <a:sy n="65" d="100"/>
        </p:scale>
        <p:origin x="252" y="60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8959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550"/>
    </p:cViewPr>
  </p:sorterViewPr>
  <p:notesViewPr>
    <p:cSldViewPr>
      <p:cViewPr varScale="1">
        <p:scale>
          <a:sx n="79" d="100"/>
          <a:sy n="79" d="100"/>
        </p:scale>
        <p:origin x="394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C03ACF1-A825-462A-9F32-FE41D162BB34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l-GR"/>
        </a:p>
      </dgm:t>
    </dgm:pt>
    <dgm:pt modelId="{B50AF609-BB15-47DF-A1D5-9A57480C4BFD}">
      <dgm:prSet phldrT="[Κείμενο]" custT="1"/>
      <dgm:spPr/>
      <dgm:t>
        <a:bodyPr anchor="t"/>
        <a:lstStyle/>
        <a:p>
          <a:pPr algn="ctr"/>
          <a:r>
            <a:rPr lang="el-GR" sz="2000" dirty="0">
              <a:solidFill>
                <a:schemeClr val="bg1"/>
              </a:solidFill>
            </a:rPr>
            <a:t>Στοιχεία     </a:t>
          </a:r>
        </a:p>
        <a:p>
          <a:pPr algn="ctr"/>
          <a:r>
            <a:rPr lang="el-GR" sz="2000" dirty="0">
              <a:solidFill>
                <a:schemeClr val="bg1"/>
              </a:solidFill>
            </a:rPr>
            <a:t>   Σχεδιασμού       </a:t>
          </a:r>
        </a:p>
        <a:p>
          <a:pPr algn="ctr"/>
          <a:r>
            <a:rPr lang="el-GR" sz="2000" dirty="0">
              <a:solidFill>
                <a:schemeClr val="bg1"/>
              </a:solidFill>
            </a:rPr>
            <a:t>ΕΥ</a:t>
          </a:r>
        </a:p>
      </dgm:t>
    </dgm:pt>
    <dgm:pt modelId="{52164E3B-FDEA-4D7C-B312-A2A012216B55}" type="parTrans" cxnId="{01B8295C-8871-4361-9E74-78975EA7C3AF}">
      <dgm:prSet/>
      <dgm:spPr/>
      <dgm:t>
        <a:bodyPr/>
        <a:lstStyle/>
        <a:p>
          <a:endParaRPr lang="el-GR"/>
        </a:p>
      </dgm:t>
    </dgm:pt>
    <dgm:pt modelId="{3801D5CE-AF3F-46E1-A06C-2BAEF009C5B3}" type="sibTrans" cxnId="{01B8295C-8871-4361-9E74-78975EA7C3AF}">
      <dgm:prSet/>
      <dgm:spPr/>
      <dgm:t>
        <a:bodyPr/>
        <a:lstStyle/>
        <a:p>
          <a:endParaRPr lang="el-GR"/>
        </a:p>
      </dgm:t>
    </dgm:pt>
    <dgm:pt modelId="{6053A020-4D58-4D2D-8CF6-30D533830E81}">
      <dgm:prSet phldrT="[Κείμενο]" custT="1"/>
      <dgm:spPr>
        <a:solidFill>
          <a:schemeClr val="accent6">
            <a:lumMod val="60000"/>
            <a:lumOff val="40000"/>
          </a:schemeClr>
        </a:solidFill>
      </dgm:spPr>
      <dgm:t>
        <a:bodyPr anchor="ctr"/>
        <a:lstStyle/>
        <a:p>
          <a:r>
            <a:rPr lang="el-GR" sz="2000" dirty="0"/>
            <a:t>Συμπληρωματική σχολική </a:t>
          </a:r>
          <a:r>
            <a:rPr lang="el-GR" sz="2000" dirty="0" err="1"/>
            <a:t>ΕξΑΕ</a:t>
          </a:r>
          <a:endParaRPr lang="el-GR" sz="2000" dirty="0"/>
        </a:p>
        <a:p>
          <a:r>
            <a:rPr lang="el-GR" sz="2000" dirty="0"/>
            <a:t>Ασύγχρονη </a:t>
          </a:r>
          <a:r>
            <a:rPr lang="el-GR" sz="2000" dirty="0" err="1"/>
            <a:t>ΕξΑΕ</a:t>
          </a:r>
          <a:r>
            <a:rPr lang="el-GR" sz="2000" dirty="0"/>
            <a:t> </a:t>
          </a:r>
        </a:p>
      </dgm:t>
    </dgm:pt>
    <dgm:pt modelId="{E301B738-B8E3-44D9-AABB-6D0949A42827}" type="parTrans" cxnId="{DF084627-8BEB-4D28-A4E6-A8D3B87A33A9}">
      <dgm:prSet/>
      <dgm:spPr/>
      <dgm:t>
        <a:bodyPr/>
        <a:lstStyle/>
        <a:p>
          <a:endParaRPr lang="el-GR"/>
        </a:p>
      </dgm:t>
    </dgm:pt>
    <dgm:pt modelId="{FA95FB9E-D35B-4C1F-B5A7-CCD6BECB1B05}" type="sibTrans" cxnId="{DF084627-8BEB-4D28-A4E6-A8D3B87A33A9}">
      <dgm:prSet/>
      <dgm:spPr/>
      <dgm:t>
        <a:bodyPr/>
        <a:lstStyle/>
        <a:p>
          <a:endParaRPr lang="el-GR"/>
        </a:p>
      </dgm:t>
    </dgm:pt>
    <dgm:pt modelId="{84E86F26-2739-49ED-AB9E-F03D526E94F7}">
      <dgm:prSet phldrT="[Κείμενο]" custT="1"/>
      <dgm:spPr/>
      <dgm:t>
        <a:bodyPr anchor="ctr"/>
        <a:lstStyle/>
        <a:p>
          <a:r>
            <a:rPr lang="el-GR" sz="2000" dirty="0"/>
            <a:t>Αρχές Δημιουργίας Ψηφιακής </a:t>
          </a:r>
          <a:r>
            <a:rPr lang="en-US" sz="2000" dirty="0"/>
            <a:t>T</a:t>
          </a:r>
          <a:r>
            <a:rPr lang="el-GR" sz="2000" dirty="0" err="1"/>
            <a:t>αινίας</a:t>
          </a:r>
          <a:r>
            <a:rPr lang="el-GR" sz="2000" dirty="0"/>
            <a:t> για την Αντίδραση Εξουδετέρωσης</a:t>
          </a:r>
        </a:p>
      </dgm:t>
    </dgm:pt>
    <dgm:pt modelId="{0D477533-4B86-45EA-A922-9029453CCAF2}" type="parTrans" cxnId="{85D721D4-02D7-4D8E-8071-F63FF765C2B8}">
      <dgm:prSet/>
      <dgm:spPr/>
      <dgm:t>
        <a:bodyPr/>
        <a:lstStyle/>
        <a:p>
          <a:endParaRPr lang="el-GR"/>
        </a:p>
      </dgm:t>
    </dgm:pt>
    <dgm:pt modelId="{254CA7D1-441A-4BAD-A469-B6D9F4FEB466}" type="sibTrans" cxnId="{85D721D4-02D7-4D8E-8071-F63FF765C2B8}">
      <dgm:prSet/>
      <dgm:spPr/>
      <dgm:t>
        <a:bodyPr/>
        <a:lstStyle/>
        <a:p>
          <a:endParaRPr lang="el-GR"/>
        </a:p>
      </dgm:t>
    </dgm:pt>
    <dgm:pt modelId="{44344D0A-6264-4926-8E2B-53B3E3F1A48D}">
      <dgm:prSet phldrT="[Κείμενο]" custT="1"/>
      <dgm:spPr/>
      <dgm:t>
        <a:bodyPr anchor="t"/>
        <a:lstStyle/>
        <a:p>
          <a:r>
            <a:rPr lang="el-GR" sz="2000" dirty="0">
              <a:solidFill>
                <a:srgbClr val="92D050"/>
              </a:solidFill>
            </a:rPr>
            <a:t>Θεωρίες Μάθησης </a:t>
          </a:r>
        </a:p>
        <a:p>
          <a:r>
            <a:rPr lang="el-GR" sz="2000" dirty="0"/>
            <a:t>Συμπεριφορισμός</a:t>
          </a:r>
          <a:endParaRPr lang="en-US" sz="2000" dirty="0"/>
        </a:p>
        <a:p>
          <a:r>
            <a:rPr lang="el-GR" sz="2000" dirty="0"/>
            <a:t> Κονστρουκτιβισμός </a:t>
          </a:r>
          <a:endParaRPr lang="en-US" sz="2000" dirty="0"/>
        </a:p>
        <a:p>
          <a:r>
            <a:rPr lang="el-GR" sz="2000" dirty="0" err="1"/>
            <a:t>Ανακαλυπτική</a:t>
          </a:r>
          <a:r>
            <a:rPr lang="el-GR" sz="2000" dirty="0"/>
            <a:t> Μάθηση</a:t>
          </a:r>
        </a:p>
      </dgm:t>
    </dgm:pt>
    <dgm:pt modelId="{F3E72ADC-DCB5-4019-A2DB-7E10EEB0EEA3}" type="parTrans" cxnId="{05ADFA79-0E9D-40D5-8245-F55242C71917}">
      <dgm:prSet/>
      <dgm:spPr/>
      <dgm:t>
        <a:bodyPr/>
        <a:lstStyle/>
        <a:p>
          <a:endParaRPr lang="el-GR"/>
        </a:p>
      </dgm:t>
    </dgm:pt>
    <dgm:pt modelId="{04DF0A5A-DC35-42F7-8ABB-E565AE84E152}" type="sibTrans" cxnId="{05ADFA79-0E9D-40D5-8245-F55242C71917}">
      <dgm:prSet/>
      <dgm:spPr/>
      <dgm:t>
        <a:bodyPr/>
        <a:lstStyle/>
        <a:p>
          <a:endParaRPr lang="el-GR"/>
        </a:p>
      </dgm:t>
    </dgm:pt>
    <dgm:pt modelId="{BFEE9A11-FA7B-4161-A797-3EA223F3FB71}">
      <dgm:prSet phldrT="[Κείμενο]" phldr="1"/>
      <dgm:spPr>
        <a:solidFill>
          <a:schemeClr val="accent6">
            <a:lumMod val="60000"/>
            <a:lumOff val="40000"/>
          </a:schemeClr>
        </a:solidFill>
      </dgm:spPr>
      <dgm:t>
        <a:bodyPr/>
        <a:lstStyle/>
        <a:p>
          <a:endParaRPr lang="el-GR"/>
        </a:p>
      </dgm:t>
    </dgm:pt>
    <dgm:pt modelId="{AD2D28DF-9FE8-438B-9C38-444B5DEB047A}" type="parTrans" cxnId="{30B4A083-5093-479F-AC93-2A73C70F787B}">
      <dgm:prSet/>
      <dgm:spPr/>
      <dgm:t>
        <a:bodyPr/>
        <a:lstStyle/>
        <a:p>
          <a:endParaRPr lang="el-GR"/>
        </a:p>
      </dgm:t>
    </dgm:pt>
    <dgm:pt modelId="{387ACE3C-60B4-43E8-87FF-D34D59E607E6}" type="sibTrans" cxnId="{30B4A083-5093-479F-AC93-2A73C70F787B}">
      <dgm:prSet/>
      <dgm:spPr/>
      <dgm:t>
        <a:bodyPr/>
        <a:lstStyle/>
        <a:p>
          <a:endParaRPr lang="el-GR"/>
        </a:p>
      </dgm:t>
    </dgm:pt>
    <dgm:pt modelId="{66C1AD92-9EAA-438A-A73D-310C45712570}">
      <dgm:prSet phldrT="[Κείμενο]" custT="1"/>
      <dgm:spPr>
        <a:solidFill>
          <a:srgbClr val="ADDB7B"/>
        </a:solidFill>
      </dgm:spPr>
      <dgm:t>
        <a:bodyPr anchor="t"/>
        <a:lstStyle/>
        <a:p>
          <a:r>
            <a:rPr lang="el-GR" sz="2000" dirty="0">
              <a:solidFill>
                <a:srgbClr val="00B0F0"/>
              </a:solidFill>
            </a:rPr>
            <a:t>Αρχές σχεδιασμού ΕΥ</a:t>
          </a:r>
        </a:p>
        <a:p>
          <a:r>
            <a:rPr lang="el-GR" sz="2000" dirty="0">
              <a:solidFill>
                <a:schemeClr val="bg1"/>
              </a:solidFill>
            </a:rPr>
            <a:t>Οι αρχές </a:t>
          </a:r>
          <a:r>
            <a:rPr lang="en-US" sz="2000" dirty="0">
              <a:solidFill>
                <a:schemeClr val="bg1"/>
              </a:solidFill>
            </a:rPr>
            <a:t>Mayer</a:t>
          </a:r>
        </a:p>
        <a:p>
          <a:r>
            <a:rPr lang="el-GR" sz="2000" dirty="0">
              <a:solidFill>
                <a:schemeClr val="bg1"/>
              </a:solidFill>
            </a:rPr>
            <a:t>Οι αρχές </a:t>
          </a:r>
          <a:r>
            <a:rPr lang="el-GR" sz="2000" dirty="0" err="1">
              <a:solidFill>
                <a:schemeClr val="bg1"/>
              </a:solidFill>
            </a:rPr>
            <a:t>Λιοναράκη</a:t>
          </a:r>
          <a:r>
            <a:rPr lang="el-GR" sz="2000" dirty="0">
              <a:solidFill>
                <a:schemeClr val="bg1"/>
              </a:solidFill>
            </a:rPr>
            <a:t>- </a:t>
          </a:r>
          <a:r>
            <a:rPr lang="el-GR" sz="2000" dirty="0" err="1">
              <a:solidFill>
                <a:schemeClr val="bg1"/>
              </a:solidFill>
            </a:rPr>
            <a:t>Σπάνακα</a:t>
          </a:r>
          <a:endParaRPr lang="en-US" sz="2000" dirty="0">
            <a:solidFill>
              <a:schemeClr val="bg1"/>
            </a:solidFill>
          </a:endParaRPr>
        </a:p>
        <a:p>
          <a:endParaRPr lang="el-GR" sz="1500" dirty="0">
            <a:solidFill>
              <a:schemeClr val="bg1"/>
            </a:solidFill>
          </a:endParaRPr>
        </a:p>
      </dgm:t>
    </dgm:pt>
    <dgm:pt modelId="{CBE014C2-CE3C-44F1-8DEC-F68E5A71085B}" type="parTrans" cxnId="{0774538A-BCCD-4B92-AFA2-BC02B343C85C}">
      <dgm:prSet/>
      <dgm:spPr/>
      <dgm:t>
        <a:bodyPr/>
        <a:lstStyle/>
        <a:p>
          <a:endParaRPr lang="el-GR"/>
        </a:p>
      </dgm:t>
    </dgm:pt>
    <dgm:pt modelId="{B0F8DD05-CCDE-4D10-9B29-AAA303E3A2B4}" type="sibTrans" cxnId="{0774538A-BCCD-4B92-AFA2-BC02B343C85C}">
      <dgm:prSet/>
      <dgm:spPr/>
      <dgm:t>
        <a:bodyPr/>
        <a:lstStyle/>
        <a:p>
          <a:endParaRPr lang="el-GR"/>
        </a:p>
      </dgm:t>
    </dgm:pt>
    <dgm:pt modelId="{5C2C6FF6-C3D3-4525-AEFC-478AF0CC0C5A}" type="pres">
      <dgm:prSet presAssocID="{3C03ACF1-A825-462A-9F32-FE41D162BB34}" presName="diagram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2E8F248-957A-4A03-89C8-9F2E28C9DD70}" type="pres">
      <dgm:prSet presAssocID="{3C03ACF1-A825-462A-9F32-FE41D162BB34}" presName="matrix" presStyleCnt="0"/>
      <dgm:spPr/>
    </dgm:pt>
    <dgm:pt modelId="{2154F8DF-728A-4038-80A5-E89A21C689AA}" type="pres">
      <dgm:prSet presAssocID="{3C03ACF1-A825-462A-9F32-FE41D162BB34}" presName="tile1" presStyleLbl="node1" presStyleIdx="0" presStyleCnt="4"/>
      <dgm:spPr/>
    </dgm:pt>
    <dgm:pt modelId="{718716E2-3947-49A4-9B76-6BE85AC79E84}" type="pres">
      <dgm:prSet presAssocID="{3C03ACF1-A825-462A-9F32-FE41D162BB34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987D5293-EC5C-4ACE-AEC3-7E944F389B3F}" type="pres">
      <dgm:prSet presAssocID="{3C03ACF1-A825-462A-9F32-FE41D162BB34}" presName="tile2" presStyleLbl="node1" presStyleIdx="1" presStyleCnt="4"/>
      <dgm:spPr/>
    </dgm:pt>
    <dgm:pt modelId="{D52C38DB-CB70-477F-99F0-9571B6C1C93D}" type="pres">
      <dgm:prSet presAssocID="{3C03ACF1-A825-462A-9F32-FE41D162BB34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E7C40070-87F8-42E0-A45C-0379A783F27F}" type="pres">
      <dgm:prSet presAssocID="{3C03ACF1-A825-462A-9F32-FE41D162BB34}" presName="tile3" presStyleLbl="node1" presStyleIdx="2" presStyleCnt="4" custLinFactNeighborX="-2362" custLinFactNeighborY="-776"/>
      <dgm:spPr/>
    </dgm:pt>
    <dgm:pt modelId="{8B53264E-1244-4034-8471-8099BD0A47F3}" type="pres">
      <dgm:prSet presAssocID="{3C03ACF1-A825-462A-9F32-FE41D162BB34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83C45C16-5D1F-4520-8B9E-9CD4C70DFE17}" type="pres">
      <dgm:prSet presAssocID="{3C03ACF1-A825-462A-9F32-FE41D162BB34}" presName="tile4" presStyleLbl="node1" presStyleIdx="3" presStyleCnt="4" custLinFactNeighborX="1586" custLinFactNeighborY="0"/>
      <dgm:spPr/>
    </dgm:pt>
    <dgm:pt modelId="{4EE06CFD-2F56-4695-B3A9-9232E0A58D65}" type="pres">
      <dgm:prSet presAssocID="{3C03ACF1-A825-462A-9F32-FE41D162BB34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692024FF-495A-4E3E-85CF-72692F926C5A}" type="pres">
      <dgm:prSet presAssocID="{3C03ACF1-A825-462A-9F32-FE41D162BB34}" presName="centerTile" presStyleLbl="fgShp" presStyleIdx="0" presStyleCnt="1" custScaleX="120497" custScaleY="128020" custLinFactNeighborX="-1650" custLinFactNeighborY="-11852">
        <dgm:presLayoutVars>
          <dgm:chMax val="0"/>
          <dgm:chPref val="0"/>
        </dgm:presLayoutVars>
      </dgm:prSet>
      <dgm:spPr/>
    </dgm:pt>
  </dgm:ptLst>
  <dgm:cxnLst>
    <dgm:cxn modelId="{3050DF12-1012-4DA0-87A7-374AACD6772D}" type="presOf" srcId="{66C1AD92-9EAA-438A-A73D-310C45712570}" destId="{4EE06CFD-2F56-4695-B3A9-9232E0A58D65}" srcOrd="1" destOrd="0" presId="urn:microsoft.com/office/officeart/2005/8/layout/matrix1"/>
    <dgm:cxn modelId="{887B3417-3C66-4EA5-97DE-FCADBB6CAFA0}" type="presOf" srcId="{3C03ACF1-A825-462A-9F32-FE41D162BB34}" destId="{5C2C6FF6-C3D3-4525-AEFC-478AF0CC0C5A}" srcOrd="0" destOrd="0" presId="urn:microsoft.com/office/officeart/2005/8/layout/matrix1"/>
    <dgm:cxn modelId="{DF084627-8BEB-4D28-A4E6-A8D3B87A33A9}" srcId="{B50AF609-BB15-47DF-A1D5-9A57480C4BFD}" destId="{6053A020-4D58-4D2D-8CF6-30D533830E81}" srcOrd="0" destOrd="0" parTransId="{E301B738-B8E3-44D9-AABB-6D0949A42827}" sibTransId="{FA95FB9E-D35B-4C1F-B5A7-CCD6BECB1B05}"/>
    <dgm:cxn modelId="{01B8295C-8871-4361-9E74-78975EA7C3AF}" srcId="{3C03ACF1-A825-462A-9F32-FE41D162BB34}" destId="{B50AF609-BB15-47DF-A1D5-9A57480C4BFD}" srcOrd="0" destOrd="0" parTransId="{52164E3B-FDEA-4D7C-B312-A2A012216B55}" sibTransId="{3801D5CE-AF3F-46E1-A06C-2BAEF009C5B3}"/>
    <dgm:cxn modelId="{68DEBE41-DB00-4B66-A946-60622604151D}" type="presOf" srcId="{6053A020-4D58-4D2D-8CF6-30D533830E81}" destId="{2154F8DF-728A-4038-80A5-E89A21C689AA}" srcOrd="0" destOrd="0" presId="urn:microsoft.com/office/officeart/2005/8/layout/matrix1"/>
    <dgm:cxn modelId="{BA842265-4532-47D8-8A99-CC4F7E3A9215}" type="presOf" srcId="{44344D0A-6264-4926-8E2B-53B3E3F1A48D}" destId="{8B53264E-1244-4034-8471-8099BD0A47F3}" srcOrd="1" destOrd="0" presId="urn:microsoft.com/office/officeart/2005/8/layout/matrix1"/>
    <dgm:cxn modelId="{2A626C52-0CF1-43CD-92E3-B551B349CF0D}" type="presOf" srcId="{84E86F26-2739-49ED-AB9E-F03D526E94F7}" destId="{D52C38DB-CB70-477F-99F0-9571B6C1C93D}" srcOrd="1" destOrd="0" presId="urn:microsoft.com/office/officeart/2005/8/layout/matrix1"/>
    <dgm:cxn modelId="{05ADFA79-0E9D-40D5-8245-F55242C71917}" srcId="{B50AF609-BB15-47DF-A1D5-9A57480C4BFD}" destId="{44344D0A-6264-4926-8E2B-53B3E3F1A48D}" srcOrd="2" destOrd="0" parTransId="{F3E72ADC-DCB5-4019-A2DB-7E10EEB0EEA3}" sibTransId="{04DF0A5A-DC35-42F7-8ABB-E565AE84E152}"/>
    <dgm:cxn modelId="{AF925A7C-4214-4E5C-8FE0-5E3BE6B4D72D}" type="presOf" srcId="{B50AF609-BB15-47DF-A1D5-9A57480C4BFD}" destId="{692024FF-495A-4E3E-85CF-72692F926C5A}" srcOrd="0" destOrd="0" presId="urn:microsoft.com/office/officeart/2005/8/layout/matrix1"/>
    <dgm:cxn modelId="{30B4A083-5093-479F-AC93-2A73C70F787B}" srcId="{B50AF609-BB15-47DF-A1D5-9A57480C4BFD}" destId="{BFEE9A11-FA7B-4161-A797-3EA223F3FB71}" srcOrd="4" destOrd="0" parTransId="{AD2D28DF-9FE8-438B-9C38-444B5DEB047A}" sibTransId="{387ACE3C-60B4-43E8-87FF-D34D59E607E6}"/>
    <dgm:cxn modelId="{0774538A-BCCD-4B92-AFA2-BC02B343C85C}" srcId="{B50AF609-BB15-47DF-A1D5-9A57480C4BFD}" destId="{66C1AD92-9EAA-438A-A73D-310C45712570}" srcOrd="3" destOrd="0" parTransId="{CBE014C2-CE3C-44F1-8DEC-F68E5A71085B}" sibTransId="{B0F8DD05-CCDE-4D10-9B29-AAA303E3A2B4}"/>
    <dgm:cxn modelId="{0BA5A69B-1837-4116-9D68-614FCD7B8F8E}" type="presOf" srcId="{66C1AD92-9EAA-438A-A73D-310C45712570}" destId="{83C45C16-5D1F-4520-8B9E-9CD4C70DFE17}" srcOrd="0" destOrd="0" presId="urn:microsoft.com/office/officeart/2005/8/layout/matrix1"/>
    <dgm:cxn modelId="{CA2AC1BF-80CD-466D-9ABC-4447AC931B52}" type="presOf" srcId="{6053A020-4D58-4D2D-8CF6-30D533830E81}" destId="{718716E2-3947-49A4-9B76-6BE85AC79E84}" srcOrd="1" destOrd="0" presId="urn:microsoft.com/office/officeart/2005/8/layout/matrix1"/>
    <dgm:cxn modelId="{D26BFEC4-6F59-4F3B-8782-F712352855DB}" type="presOf" srcId="{84E86F26-2739-49ED-AB9E-F03D526E94F7}" destId="{987D5293-EC5C-4ACE-AEC3-7E944F389B3F}" srcOrd="0" destOrd="0" presId="urn:microsoft.com/office/officeart/2005/8/layout/matrix1"/>
    <dgm:cxn modelId="{38F144CE-C48E-4929-BFDB-E213DA54F37B}" type="presOf" srcId="{44344D0A-6264-4926-8E2B-53B3E3F1A48D}" destId="{E7C40070-87F8-42E0-A45C-0379A783F27F}" srcOrd="0" destOrd="0" presId="urn:microsoft.com/office/officeart/2005/8/layout/matrix1"/>
    <dgm:cxn modelId="{85D721D4-02D7-4D8E-8071-F63FF765C2B8}" srcId="{B50AF609-BB15-47DF-A1D5-9A57480C4BFD}" destId="{84E86F26-2739-49ED-AB9E-F03D526E94F7}" srcOrd="1" destOrd="0" parTransId="{0D477533-4B86-45EA-A922-9029453CCAF2}" sibTransId="{254CA7D1-441A-4BAD-A469-B6D9F4FEB466}"/>
    <dgm:cxn modelId="{D5092FDD-E98A-476D-886D-AF68A9F35D5B}" type="presParOf" srcId="{5C2C6FF6-C3D3-4525-AEFC-478AF0CC0C5A}" destId="{22E8F248-957A-4A03-89C8-9F2E28C9DD70}" srcOrd="0" destOrd="0" presId="urn:microsoft.com/office/officeart/2005/8/layout/matrix1"/>
    <dgm:cxn modelId="{D60A6AD4-AB6E-4907-B80E-7DDCE9B5FBB0}" type="presParOf" srcId="{22E8F248-957A-4A03-89C8-9F2E28C9DD70}" destId="{2154F8DF-728A-4038-80A5-E89A21C689AA}" srcOrd="0" destOrd="0" presId="urn:microsoft.com/office/officeart/2005/8/layout/matrix1"/>
    <dgm:cxn modelId="{F22E2123-A426-4EA7-828C-FF67A33EF608}" type="presParOf" srcId="{22E8F248-957A-4A03-89C8-9F2E28C9DD70}" destId="{718716E2-3947-49A4-9B76-6BE85AC79E84}" srcOrd="1" destOrd="0" presId="urn:microsoft.com/office/officeart/2005/8/layout/matrix1"/>
    <dgm:cxn modelId="{06F84E82-1587-4D3F-8585-278F9D734802}" type="presParOf" srcId="{22E8F248-957A-4A03-89C8-9F2E28C9DD70}" destId="{987D5293-EC5C-4ACE-AEC3-7E944F389B3F}" srcOrd="2" destOrd="0" presId="urn:microsoft.com/office/officeart/2005/8/layout/matrix1"/>
    <dgm:cxn modelId="{621BC246-C74A-415A-BBB2-9F044A9BBA26}" type="presParOf" srcId="{22E8F248-957A-4A03-89C8-9F2E28C9DD70}" destId="{D52C38DB-CB70-477F-99F0-9571B6C1C93D}" srcOrd="3" destOrd="0" presId="urn:microsoft.com/office/officeart/2005/8/layout/matrix1"/>
    <dgm:cxn modelId="{ABDB8523-1171-4010-B415-4EDF3E9DB126}" type="presParOf" srcId="{22E8F248-957A-4A03-89C8-9F2E28C9DD70}" destId="{E7C40070-87F8-42E0-A45C-0379A783F27F}" srcOrd="4" destOrd="0" presId="urn:microsoft.com/office/officeart/2005/8/layout/matrix1"/>
    <dgm:cxn modelId="{589D2B9B-CB62-40AE-AF50-DBEB9440615D}" type="presParOf" srcId="{22E8F248-957A-4A03-89C8-9F2E28C9DD70}" destId="{8B53264E-1244-4034-8471-8099BD0A47F3}" srcOrd="5" destOrd="0" presId="urn:microsoft.com/office/officeart/2005/8/layout/matrix1"/>
    <dgm:cxn modelId="{C39C667D-55CF-4C3F-9EA4-9F1081C72277}" type="presParOf" srcId="{22E8F248-957A-4A03-89C8-9F2E28C9DD70}" destId="{83C45C16-5D1F-4520-8B9E-9CD4C70DFE17}" srcOrd="6" destOrd="0" presId="urn:microsoft.com/office/officeart/2005/8/layout/matrix1"/>
    <dgm:cxn modelId="{EA3BB7C3-5789-4CD4-8BAA-088618E9C5E2}" type="presParOf" srcId="{22E8F248-957A-4A03-89C8-9F2E28C9DD70}" destId="{4EE06CFD-2F56-4695-B3A9-9232E0A58D65}" srcOrd="7" destOrd="0" presId="urn:microsoft.com/office/officeart/2005/8/layout/matrix1"/>
    <dgm:cxn modelId="{1BF978F2-F2C2-4F6F-8847-BB1489EDA84F}" type="presParOf" srcId="{5C2C6FF6-C3D3-4525-AEFC-478AF0CC0C5A}" destId="{692024FF-495A-4E3E-85CF-72692F926C5A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154F8DF-728A-4038-80A5-E89A21C689AA}">
      <dsp:nvSpPr>
        <dsp:cNvPr id="0" name=""/>
        <dsp:cNvSpPr/>
      </dsp:nvSpPr>
      <dsp:spPr>
        <a:xfrm rot="16200000">
          <a:off x="774085" y="-774085"/>
          <a:ext cx="2088232" cy="3636404"/>
        </a:xfrm>
        <a:prstGeom prst="round1Rect">
          <a:avLst/>
        </a:prstGeom>
        <a:solidFill>
          <a:schemeClr val="accent6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Συμπληρωματική σχολική </a:t>
          </a:r>
          <a:r>
            <a:rPr lang="el-GR" sz="2000" kern="1200" dirty="0" err="1"/>
            <a:t>ΕξΑΕ</a:t>
          </a:r>
          <a:endParaRPr lang="el-GR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Ασύγχρονη </a:t>
          </a:r>
          <a:r>
            <a:rPr lang="el-GR" sz="2000" kern="1200" dirty="0" err="1"/>
            <a:t>ΕξΑΕ</a:t>
          </a:r>
          <a:r>
            <a:rPr lang="el-GR" sz="2000" kern="1200" dirty="0"/>
            <a:t> </a:t>
          </a:r>
        </a:p>
      </dsp:txBody>
      <dsp:txXfrm rot="5400000">
        <a:off x="-1" y="1"/>
        <a:ext cx="3636404" cy="1566174"/>
      </dsp:txXfrm>
    </dsp:sp>
    <dsp:sp modelId="{987D5293-EC5C-4ACE-AEC3-7E944F389B3F}">
      <dsp:nvSpPr>
        <dsp:cNvPr id="0" name=""/>
        <dsp:cNvSpPr/>
      </dsp:nvSpPr>
      <dsp:spPr>
        <a:xfrm>
          <a:off x="3636404" y="0"/>
          <a:ext cx="3636404" cy="208823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Αρχές Δημιουργίας Ψηφιακής </a:t>
          </a:r>
          <a:r>
            <a:rPr lang="en-US" sz="2000" kern="1200" dirty="0"/>
            <a:t>T</a:t>
          </a:r>
          <a:r>
            <a:rPr lang="el-GR" sz="2000" kern="1200" dirty="0" err="1"/>
            <a:t>αινίας</a:t>
          </a:r>
          <a:r>
            <a:rPr lang="el-GR" sz="2000" kern="1200" dirty="0"/>
            <a:t> για την Αντίδραση Εξουδετέρωσης</a:t>
          </a:r>
        </a:p>
      </dsp:txBody>
      <dsp:txXfrm>
        <a:off x="3636404" y="0"/>
        <a:ext cx="3636404" cy="1566174"/>
      </dsp:txXfrm>
    </dsp:sp>
    <dsp:sp modelId="{E7C40070-87F8-42E0-A45C-0379A783F27F}">
      <dsp:nvSpPr>
        <dsp:cNvPr id="0" name=""/>
        <dsp:cNvSpPr/>
      </dsp:nvSpPr>
      <dsp:spPr>
        <a:xfrm rot="10800000">
          <a:off x="0" y="2072027"/>
          <a:ext cx="3636404" cy="2088232"/>
        </a:xfrm>
        <a:prstGeom prst="round1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92D050"/>
              </a:solidFill>
            </a:rPr>
            <a:t>Θεωρίες Μάθησης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Συμπεριφορισμός</a:t>
          </a:r>
          <a:endParaRPr lang="en-US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/>
            <a:t> Κονστρουκτιβισμός </a:t>
          </a:r>
          <a:endParaRPr lang="en-US" sz="2000" kern="1200" dirty="0"/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 err="1"/>
            <a:t>Ανακαλυπτική</a:t>
          </a:r>
          <a:r>
            <a:rPr lang="el-GR" sz="2000" kern="1200" dirty="0"/>
            <a:t> Μάθηση</a:t>
          </a:r>
        </a:p>
      </dsp:txBody>
      <dsp:txXfrm rot="10800000">
        <a:off x="0" y="2594085"/>
        <a:ext cx="3636404" cy="1566174"/>
      </dsp:txXfrm>
    </dsp:sp>
    <dsp:sp modelId="{83C45C16-5D1F-4520-8B9E-9CD4C70DFE17}">
      <dsp:nvSpPr>
        <dsp:cNvPr id="0" name=""/>
        <dsp:cNvSpPr/>
      </dsp:nvSpPr>
      <dsp:spPr>
        <a:xfrm rot="5400000">
          <a:off x="4410490" y="1314146"/>
          <a:ext cx="2088232" cy="3636404"/>
        </a:xfrm>
        <a:prstGeom prst="round1Rect">
          <a:avLst/>
        </a:prstGeom>
        <a:solidFill>
          <a:srgbClr val="ADDB7B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rgbClr val="00B0F0"/>
              </a:solidFill>
            </a:rPr>
            <a:t>Αρχές σχεδιασμού ΕΥ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bg1"/>
              </a:solidFill>
            </a:rPr>
            <a:t>Οι αρχές </a:t>
          </a:r>
          <a:r>
            <a:rPr lang="en-US" sz="2000" kern="1200" dirty="0">
              <a:solidFill>
                <a:schemeClr val="bg1"/>
              </a:solidFill>
            </a:rPr>
            <a:t>Mayer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bg1"/>
              </a:solidFill>
            </a:rPr>
            <a:t>Οι αρχές </a:t>
          </a:r>
          <a:r>
            <a:rPr lang="el-GR" sz="2000" kern="1200" dirty="0" err="1">
              <a:solidFill>
                <a:schemeClr val="bg1"/>
              </a:solidFill>
            </a:rPr>
            <a:t>Λιοναράκη</a:t>
          </a:r>
          <a:r>
            <a:rPr lang="el-GR" sz="2000" kern="1200" dirty="0">
              <a:solidFill>
                <a:schemeClr val="bg1"/>
              </a:solidFill>
            </a:rPr>
            <a:t>- </a:t>
          </a:r>
          <a:r>
            <a:rPr lang="el-GR" sz="2000" kern="1200" dirty="0" err="1">
              <a:solidFill>
                <a:schemeClr val="bg1"/>
              </a:solidFill>
            </a:rPr>
            <a:t>Σπάνακα</a:t>
          </a:r>
          <a:endParaRPr lang="en-US" sz="2000" kern="1200" dirty="0">
            <a:solidFill>
              <a:schemeClr val="bg1"/>
            </a:solidFill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l-GR" sz="1500" kern="1200" dirty="0">
            <a:solidFill>
              <a:schemeClr val="bg1"/>
            </a:solidFill>
          </a:endParaRPr>
        </a:p>
      </dsp:txBody>
      <dsp:txXfrm rot="-5400000">
        <a:off x="3636403" y="2610290"/>
        <a:ext cx="3636404" cy="1566174"/>
      </dsp:txXfrm>
    </dsp:sp>
    <dsp:sp modelId="{692024FF-495A-4E3E-85CF-72692F926C5A}">
      <dsp:nvSpPr>
        <dsp:cNvPr id="0" name=""/>
        <dsp:cNvSpPr/>
      </dsp:nvSpPr>
      <dsp:spPr>
        <a:xfrm>
          <a:off x="2285876" y="1296144"/>
          <a:ext cx="2629054" cy="1336677"/>
        </a:xfrm>
        <a:prstGeom prst="round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bg1"/>
              </a:solidFill>
            </a:rPr>
            <a:t>Στοιχεία   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bg1"/>
              </a:solidFill>
            </a:rPr>
            <a:t>   Σχεδιασμού      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l-GR" sz="2000" kern="1200" dirty="0">
              <a:solidFill>
                <a:schemeClr val="bg1"/>
              </a:solidFill>
            </a:rPr>
            <a:t>ΕΥ</a:t>
          </a:r>
        </a:p>
      </dsp:txBody>
      <dsp:txXfrm>
        <a:off x="2351127" y="1361395"/>
        <a:ext cx="2498552" cy="1206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>
            <a:extLst>
              <a:ext uri="{FF2B5EF4-FFF2-40B4-BE49-F238E27FC236}">
                <a16:creationId xmlns:a16="http://schemas.microsoft.com/office/drawing/2014/main" id="{6D9F458E-D98C-40F9-B762-70EF8F38630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E6654C45-FEE7-4BEB-831B-E6D7D138E6D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873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08EE45-676E-49EC-B4D0-9BAE5185BE64}" type="datetimeFigureOut">
              <a:rPr lang="el-GR" smtClean="0"/>
              <a:t>15/3/2023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D29636C8-65FC-48A9-9C8E-0C8A9E8159E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47188"/>
            <a:ext cx="2971800" cy="487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0C5ACE0B-5664-48AA-9BB5-5B6966062D4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247188"/>
            <a:ext cx="2971800" cy="487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41C71A-2001-4970-88D1-C4DACF37E7DB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22652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5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6950" y="730250"/>
            <a:ext cx="4864100" cy="36496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85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624388"/>
            <a:ext cx="5486400" cy="4379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noProof="0"/>
              <a:t>Δεύτερου επιπέδου</a:t>
            </a:r>
          </a:p>
          <a:p>
            <a:pPr lvl="2"/>
            <a:r>
              <a:rPr lang="el-GR" noProof="0"/>
              <a:t>Τρίτου επιπέδου</a:t>
            </a:r>
          </a:p>
          <a:p>
            <a:pPr lvl="3"/>
            <a:r>
              <a:rPr lang="el-GR" noProof="0"/>
              <a:t>Τέταρτου επιπέδου</a:t>
            </a:r>
          </a:p>
          <a:p>
            <a:pPr lvl="4"/>
            <a:r>
              <a:rPr lang="el-GR" noProof="0"/>
              <a:t>Πέμπτου επιπέδου</a:t>
            </a:r>
          </a:p>
        </p:txBody>
      </p:sp>
      <p:sp>
        <p:nvSpPr>
          <p:cNvPr id="2785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2785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245600"/>
            <a:ext cx="2971800" cy="48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08568C96-3D9B-4CEA-82D6-5318AA7F4D69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01702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0392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02253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Μνήμη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είναι η διαδικασία του ανθρώπου να θυμάται τις εμπειρίες, τις εντυπώσεις, τις γνώσεις που προσλαμβάνει</a:t>
            </a:r>
          </a:p>
          <a:p>
            <a:r>
              <a:rPr lang="el-GR" b="1" dirty="0"/>
              <a:t>Είδη μνήμης</a:t>
            </a:r>
          </a:p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Με βάση τη γνωστική επιστήμη η μνήμη χωρίζεται σε τέσσερεις τομείς: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α) Στην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αισθητηριακή μνήμη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η οποία είναι ο αποδέκτης των ερεθισμάτων των αισθήσεων μας. Η διάρκεια της είναι έως 1 δευτερόλεπτο.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β) Στη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βραχυπρόθεσμη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μνήμη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της οποίας η διάρκεια κυμαίνεται από 20΄΄ έως και μερικές μέρες όταν υπάρχει επανάληψη των σημάτων που δέχεται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γ) Στη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λειτουργική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μνήμη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που ανήκει στη βραχυπρόθεσμη μνήμη. Εκεί γίνεται η επεξεργασία και ανάκληση των πληροφοριών.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δ) Στη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μακροπρόθεσμη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μνήμη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η οποία διαρκεί το περισσότερο χρόνο από όλα τα είδη μνήμης και δημιουργείται από επαναλήψεις, επεξεργασία, ταξινόμηση και κωδικοποίηση των πληροφοριών</a:t>
            </a:r>
          </a:p>
          <a:p>
            <a:r>
              <a:rPr lang="el-GR" b="1" dirty="0"/>
              <a:t>Θεωρίες λειτουργίας μνήμης</a:t>
            </a:r>
          </a:p>
          <a:p>
            <a:r>
              <a:rPr lang="el-GR" b="1" dirty="0"/>
              <a:t>α) Θεωρία γνωστικών φορτίων</a:t>
            </a:r>
          </a:p>
          <a:p>
            <a:r>
              <a:rPr lang="el-GR" b="0" dirty="0"/>
              <a:t>Πληροφορία κατά τη μάθηση περνάει από τη λειτουργικά μνήμη και αποθηκεύεται στη μακροπρόθεσμη με τη μορφή σχημάτων</a:t>
            </a:r>
          </a:p>
          <a:p>
            <a:r>
              <a:rPr lang="el-GR" b="0" dirty="0"/>
              <a:t>Φορτίο πληροφορίας που μπορεί να επεξεργαστεί η λειτουργική μνήμη είναι  7±2 πληροφορίες δηλ. αρκετά περιορισμένο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 βαθμός δυσκολίας κατά την μάθηση ενός δεδομένου μαθησιακού υλικού εξαρτάται από το κατά πόσο καταπονεί τη λειτουργική μνήμη μας. 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Συνεπώς όσο περισσότερη ενέργεια  της λειτουργικής μνήμης απαιτείται για την επεξεργασία του υλικού, τόσο αυξάνεται το γνωστικό φορτίο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γνωστικό φορτίο μπορεί να διαχωριστεί σε τρεις ομάδες :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εξωγενές, εγγενές 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και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συναφές γνωστικό φορτίο</a:t>
            </a:r>
          </a:p>
          <a:p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εξωγενές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γνωστικό φορτίο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είναι το φορτίο που προκύπτει από το τρόπο παρουσίασης των νέων γνώσεων από τον διδάσκοντα. </a:t>
            </a:r>
            <a:endParaRPr lang="el-GR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εγγενές γνωστικό φορτίο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εστιάζει στο βαθμό δυσκολίας του γνωστικού αντικειμένου που διδάσκεται και ο οποίος εξαρτάται από την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προυπάρχουσα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γνώση που αφορά το θέμα που διδάσκεται και την πολυπλοκότητα των εννοιών  του. 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Το συναφές</a:t>
            </a:r>
            <a:r>
              <a:rPr lang="el-GR" sz="1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γνωστικό φορτίο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δημιουργεί και επεξεργάζεται τα σχήματα που αποθηκεύονται στη μακρόχρονη μνήμη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εγγενές γνωστικό φορτίο δεν μπορεί να μεταβληθεί, το συναφές και το εξωγενές πρέπει να μεταβληθούν αντίστροφα με τη ‘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υπαρξη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όσο περισσοτέρων σχημάτων που αποθηκεύονται στο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συναφλες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με σκοπό τη βελτίωση της μαθησιακής διαδικασίας. 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β) Θεωρία διπλής κωδικοποίησης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Σύμφωνα με αυτή τη θεωρία οι εικόνες έρχονται  στη μνήμη μας πιο εύκολα από τις λέξεις διότι κωδικοποιούνται και ως αναπαραστάσεις και ως λεκτικά στοιχεία. Επίσης η εικόνα μας σηματοδοτεί πιο εύκολα και τη λέξη του αντικειμένου που αντικατοπτρίζει γεγονός που δεν συμβαίνει πάντα με τις λέξεις δηλαδή δεν σηματοδοτούν και την νοητική εικόνα τους . Οπότε με τις εικόνες διπλασιάζεται η κωδικοποίηση και η ανάκληση γίνεται ευκολότερα </a:t>
            </a:r>
          </a:p>
          <a:p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Αφήγηση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Σύμφωνα με το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National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Storytelling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Network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‘’Η αφήγηση είναι η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διαδραστική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τέχνη της χρήσης λέξεων και ενεργειών για την αναπαράσταση των στοιχείων και των εικόνων μιας ιστορίας ενθαρρύνοντας τη φαντασία του ακροατή’’. 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Ο Αριστοτέλης στη «Ποιητική» του αναφέρει ότι μια ιστορία πρέπει να αποτελείται από τρία μέρη: αρχή, μέση και τέλος</a:t>
            </a:r>
          </a:p>
          <a:p>
            <a:r>
              <a:rPr lang="el-GR" sz="1800" b="0" dirty="0">
                <a:effectLst/>
                <a:latin typeface="Times New Roman" panose="02020603050405020304" pitchFamily="18" charset="0"/>
              </a:rPr>
              <a:t>Αρχή: Έκθεση γεγονότων</a:t>
            </a:r>
          </a:p>
          <a:p>
            <a:r>
              <a:rPr lang="el-GR" sz="1800" b="0" dirty="0">
                <a:effectLst/>
                <a:latin typeface="Times New Roman" panose="02020603050405020304" pitchFamily="18" charset="0"/>
              </a:rPr>
              <a:t>Μέση: Η σύγκρουση που προέρχεται από το συμβάν</a:t>
            </a:r>
          </a:p>
          <a:p>
            <a:r>
              <a:rPr lang="el-GR" sz="1800" b="0" dirty="0">
                <a:effectLst/>
                <a:latin typeface="Times New Roman" panose="02020603050405020304" pitchFamily="18" charset="0"/>
              </a:rPr>
              <a:t>Τέλος: Η επίλυση του προβλήματος</a:t>
            </a:r>
          </a:p>
          <a:p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«Πυραμίδα του 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Freytag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». Το σχήμα αυτό αποτελείται από την έκθεση (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exposition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την αυξανόμενη δράση (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rising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action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την κορύφωση (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climax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τη φθίνουσα δράση (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falling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action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και την τελική έκβαση (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denouement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</a:t>
            </a:r>
          </a:p>
          <a:p>
            <a:r>
              <a:rPr lang="el-GR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Ψηφιακή αφήγηση : Η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αφηγηματική ψυχαγωγία που φτάνει στο κοινό μέσω της ψηφιακής τεχνολογίας. Η διαφορά της ψηφιακής από τη συμβατική αφήγηση εστιάζεται κυρίως σε  δύο στοιχεία. Η πρώτη διαφορά είναι ότι οι υπολογιστές και οι ΤΠΕ χρησιμοποιούνται σαν μέσα αφήγησης και δεύτερον οι χρήστες δεν είναι μόνο αποδέκτες αλλά μπορούν να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αλληλεπιδράσουν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και να διαμορφώσουν τη ψηφιακή ιστορία </a:t>
            </a:r>
          </a:p>
          <a:p>
            <a:r>
              <a:rPr lang="el-GR" sz="1800" b="1" dirty="0">
                <a:effectLst/>
                <a:latin typeface="Times New Roman" panose="02020603050405020304" pitchFamily="18" charset="0"/>
              </a:rPr>
              <a:t>Τρόποι ΨΑ: </a:t>
            </a:r>
            <a:r>
              <a:rPr lang="el-GR" sz="1800" b="0" dirty="0">
                <a:effectLst/>
                <a:latin typeface="Times New Roman" panose="02020603050405020304" pitchFamily="18" charset="0"/>
              </a:rPr>
              <a:t>α) Αφήγηση από το χρήστη</a:t>
            </a:r>
          </a:p>
          <a:p>
            <a:r>
              <a:rPr lang="el-GR" sz="1800" b="0" dirty="0">
                <a:effectLst/>
                <a:latin typeface="Times New Roman" panose="02020603050405020304" pitchFamily="18" charset="0"/>
              </a:rPr>
              <a:t>β)  Αλληλεπίδραση του χρήστη με την ιστορία έτσι ώστε να την επηρεάζει</a:t>
            </a:r>
            <a:endParaRPr lang="el-GR" b="1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8775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30930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8568C96-3D9B-4CEA-82D6-5318AA7F4D69}" type="slidenum">
              <a:rPr lang="el-GR" smtClean="0"/>
              <a:pPr>
                <a:defRPr/>
              </a:pPr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561555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1143000" y="784188"/>
            <a:ext cx="6858000" cy="2387600"/>
          </a:xfrm>
        </p:spPr>
        <p:txBody>
          <a:bodyPr anchor="b">
            <a:normAutofit/>
          </a:bodyPr>
          <a:lstStyle>
            <a:lvl1pPr algn="ctr">
              <a:defRPr sz="6000" b="1"/>
            </a:lvl1pPr>
          </a:lstStyle>
          <a:p>
            <a:r>
              <a:rPr lang="el-GR" dirty="0"/>
              <a:t>Στυλ κύριου τίτλου</a:t>
            </a: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02484D-3F63-488A-990A-36E3F22D10C7}" type="slidenum">
              <a:rPr lang="de-DE" smtClean="0"/>
              <a:pPr>
                <a:defRPr/>
              </a:pPr>
              <a:t>‹#›</a:t>
            </a:fld>
            <a:endParaRPr lang="de-DE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Ορθογώνιο 8"/>
          <p:cNvSpPr/>
          <p:nvPr userDrawn="1"/>
        </p:nvSpPr>
        <p:spPr>
          <a:xfrm>
            <a:off x="467544" y="764704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0" name="Πεντάγωνο 9"/>
          <p:cNvSpPr/>
          <p:nvPr userDrawn="1"/>
        </p:nvSpPr>
        <p:spPr>
          <a:xfrm>
            <a:off x="467544" y="2316163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31247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A7C16-FAF2-2C41-B697-563997C522AD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6666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9D9EA-0687-604F-B97A-763B6765DF9F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731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lnSpc>
                <a:spcPct val="150000"/>
              </a:lnSpc>
              <a:defRPr sz="4400"/>
            </a:lvl1pPr>
            <a:lvl2pPr>
              <a:lnSpc>
                <a:spcPct val="150000"/>
              </a:lnSpc>
              <a:defRPr sz="4000"/>
            </a:lvl2pPr>
            <a:lvl3pPr>
              <a:lnSpc>
                <a:spcPct val="150000"/>
              </a:lnSpc>
              <a:defRPr sz="3200"/>
            </a:lvl3pPr>
            <a:lvl4pPr>
              <a:lnSpc>
                <a:spcPct val="150000"/>
              </a:lnSpc>
              <a:defRPr sz="2800"/>
            </a:lvl4pPr>
            <a:lvl5pPr>
              <a:lnSpc>
                <a:spcPct val="150000"/>
              </a:lnSpc>
              <a:defRPr sz="2800"/>
            </a:lvl5pPr>
          </a:lstStyle>
          <a:p>
            <a:pPr lvl="0"/>
            <a:r>
              <a:rPr lang="el-GR" dirty="0"/>
              <a:t>Στυλ υποδείγματος κειμένου</a:t>
            </a:r>
          </a:p>
          <a:p>
            <a:pPr lvl="1"/>
            <a:r>
              <a:rPr lang="el-GR" dirty="0"/>
              <a:t>Δεύτερου επιπέδου</a:t>
            </a:r>
          </a:p>
          <a:p>
            <a:pPr lvl="2"/>
            <a:r>
              <a:rPr lang="el-GR" dirty="0"/>
              <a:t>Τρίτου επιπέδου</a:t>
            </a:r>
          </a:p>
          <a:p>
            <a:pPr lvl="3"/>
            <a:r>
              <a:rPr lang="el-GR" dirty="0"/>
              <a:t>Τέταρτου επιπέδου</a:t>
            </a:r>
          </a:p>
          <a:p>
            <a:pPr lvl="4"/>
            <a:r>
              <a:rPr lang="el-GR" dirty="0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l-GR"/>
              <a:t>2016</a:t>
            </a:r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l-GR"/>
              <a:t>Δρ Χαράλαμπος Μουζάκης</a:t>
            </a:r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1"/>
          <p:cNvSpPr/>
          <p:nvPr userDrawn="1"/>
        </p:nvSpPr>
        <p:spPr>
          <a:xfrm>
            <a:off x="0" y="0"/>
            <a:ext cx="467544" cy="6858000"/>
          </a:xfrm>
          <a:prstGeom prst="rect">
            <a:avLst/>
          </a:prstGeom>
          <a:solidFill>
            <a:srgbClr val="931B1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8" name="15 - Ευθεία γραμμή σύνδεσης"/>
          <p:cNvCxnSpPr/>
          <p:nvPr userDrawn="1"/>
        </p:nvCxnSpPr>
        <p:spPr bwMode="auto">
          <a:xfrm>
            <a:off x="1522058" y="119439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/>
          <p:nvPr userDrawn="1"/>
        </p:nvCxnSpPr>
        <p:spPr bwMode="auto">
          <a:xfrm>
            <a:off x="467544" y="6453336"/>
            <a:ext cx="8476309" cy="195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1" name="Ορθογώνιο 10"/>
          <p:cNvSpPr/>
          <p:nvPr userDrawn="1"/>
        </p:nvSpPr>
        <p:spPr>
          <a:xfrm>
            <a:off x="467544" y="628501"/>
            <a:ext cx="576064" cy="10081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2" name="Πεντάγωνο 11"/>
          <p:cNvSpPr/>
          <p:nvPr userDrawn="1"/>
        </p:nvSpPr>
        <p:spPr>
          <a:xfrm>
            <a:off x="467544" y="603852"/>
            <a:ext cx="675456" cy="792088"/>
          </a:xfrm>
          <a:prstGeom prst="homePlat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3" name="Τίτλος 1"/>
          <p:cNvSpPr>
            <a:spLocks noGrp="1"/>
          </p:cNvSpPr>
          <p:nvPr>
            <p:ph type="title"/>
          </p:nvPr>
        </p:nvSpPr>
        <p:spPr>
          <a:xfrm>
            <a:off x="1143000" y="365127"/>
            <a:ext cx="7372350" cy="1075390"/>
          </a:xfrm>
        </p:spPr>
        <p:txBody>
          <a:bodyPr>
            <a:normAutofit/>
          </a:bodyPr>
          <a:lstStyle>
            <a:lvl1pPr>
              <a:defRPr sz="4400" b="1"/>
            </a:lvl1pPr>
          </a:lstStyle>
          <a:p>
            <a:r>
              <a:rPr lang="el-GR" dirty="0"/>
              <a:t>Στυλ κύριου τίτλου</a:t>
            </a:r>
          </a:p>
        </p:txBody>
      </p:sp>
    </p:spTree>
    <p:extLst>
      <p:ext uri="{BB962C8B-B14F-4D97-AF65-F5344CB8AC3E}">
        <p14:creationId xmlns:p14="http://schemas.microsoft.com/office/powerpoint/2010/main" val="3989857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BB9B27-4D02-2940-AED5-BC8F2B3B1507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588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F7878-2C98-7449-BB8F-764A5EA8E558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82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2F403-9584-1749-B6AB-5E1C5F94527C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9687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8C0351-EB03-5444-BA93-B7E778374E24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6360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ADB90-FF7E-5041-AB9F-1BC0957AB829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34261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B8CB6-48D8-4E47-B0D3-B56230F429D0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3742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F716D3-DCE8-CC45-8106-AE5DFCD073F9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254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9FFFB4-400D-1240-AB24-6F86C96D4DFB}" type="datetimeFigureOut">
              <a:rPr lang="en-US" smtClean="0"/>
              <a:pPr/>
              <a:t>3/15/2023</a:t>
            </a:fld>
            <a:endParaRPr lang="en-US" dirty="0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Freeform 8"/>
          <p:cNvSpPr/>
          <p:nvPr userDrawn="1"/>
        </p:nvSpPr>
        <p:spPr bwMode="auto">
          <a:xfrm>
            <a:off x="163906" y="796626"/>
            <a:ext cx="86598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64271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71" r:id="rId1"/>
    <p:sldLayoutId id="2147484472" r:id="rId2"/>
    <p:sldLayoutId id="2147484473" r:id="rId3"/>
    <p:sldLayoutId id="2147484474" r:id="rId4"/>
    <p:sldLayoutId id="2147484475" r:id="rId5"/>
    <p:sldLayoutId id="2147484476" r:id="rId6"/>
    <p:sldLayoutId id="2147484477" r:id="rId7"/>
    <p:sldLayoutId id="2147484478" r:id="rId8"/>
    <p:sldLayoutId id="2147484479" r:id="rId9"/>
    <p:sldLayoutId id="2147484480" r:id="rId10"/>
    <p:sldLayoutId id="214748448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://chamilo.datacenter.uoc.gr/metchamilo/courses/O3EABASEISPHE3OYDETERWSH/index.php?id_session=0&amp;isStudentView=fals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O3EABASEISPHE3OYDETERWSH/index.php?id_session=0&amp;isStudentView=false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chamilo.datacenter.uoc.gr/metchamilo/main/lp/lp_controller.php?cidReq=O3EABASEISPHE3OYDETERWSH&amp;id_session=0&amp;gidReq=0&amp;gradebook=0&amp;origin=&amp;action=view&amp;lp_id=1777" TargetMode="External"/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chamilo.datacenter.uoc.gr/metchamilo/courses/O3EABASEISPHE3OYDETERWSH/index.php?id_session=0&amp;isStudentView=false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89760" y="1143955"/>
            <a:ext cx="6430090" cy="1872208"/>
          </a:xfrm>
          <a:solidFill>
            <a:srgbClr val="FFC000"/>
          </a:solidFill>
        </p:spPr>
        <p:txBody>
          <a:bodyPr>
            <a:noAutofit/>
          </a:bodyPr>
          <a:lstStyle/>
          <a:p>
            <a:r>
              <a:rPr lang="el-GR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Σχεδιασμός, Υλοποίηση και Αποτίμηση μιας Ολοκληρωμένης Παρέμβασης Συμπληρωματικής Σχολικής εξ Αποστάσεως Εκπαίδευσης με έμφαση στη Ψηφιακή Αφήγηση στη Χημεία στη Δευτεροβάθμια Εκπαίδευση</a:t>
            </a:r>
            <a:br>
              <a:rPr lang="el-GR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sz="3600" b="1" dirty="0">
              <a:solidFill>
                <a:srgbClr val="C00000"/>
              </a:solidFill>
            </a:endParaRPr>
          </a:p>
        </p:txBody>
      </p:sp>
      <p:cxnSp>
        <p:nvCxnSpPr>
          <p:cNvPr id="16" name="15 - Ευθεία γραμμή σύνδεσης"/>
          <p:cNvCxnSpPr/>
          <p:nvPr/>
        </p:nvCxnSpPr>
        <p:spPr bwMode="auto">
          <a:xfrm>
            <a:off x="1789760" y="1045383"/>
            <a:ext cx="7034182" cy="735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3081" name="11 - Ορθογώνιο"/>
          <p:cNvSpPr>
            <a:spLocks noChangeArrowheads="1"/>
          </p:cNvSpPr>
          <p:nvPr/>
        </p:nvSpPr>
        <p:spPr bwMode="auto">
          <a:xfrm>
            <a:off x="1604896" y="251187"/>
            <a:ext cx="740390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l-GR" sz="1400" dirty="0">
                <a:latin typeface="Book Antiqua" panose="02040602050305030304" pitchFamily="18" charset="0"/>
              </a:rPr>
              <a:t>Πρόγραμμα Μεταπτυχιακών Σπουδών: </a:t>
            </a:r>
            <a:endParaRPr lang="en-US" sz="1400" dirty="0">
              <a:latin typeface="Book Antiqua" panose="02040602050305030304" pitchFamily="18" charset="0"/>
            </a:endParaRPr>
          </a:p>
          <a:p>
            <a:pPr algn="ctr"/>
            <a:r>
              <a:rPr lang="el-GR" sz="1400" dirty="0">
                <a:latin typeface="Book Antiqua" panose="02040602050305030304" pitchFamily="18" charset="0"/>
              </a:rPr>
              <a:t>«Επιστήμες της Αγωγής - Εξ Αποστάσεως Εκπαίδευση  με την χρήση των ΤΠΕ (e-</a:t>
            </a:r>
            <a:r>
              <a:rPr lang="el-GR" sz="1400" dirty="0" err="1">
                <a:latin typeface="Book Antiqua" panose="02040602050305030304" pitchFamily="18" charset="0"/>
              </a:rPr>
              <a:t>Learning</a:t>
            </a:r>
            <a:r>
              <a:rPr lang="el-GR" sz="1400" dirty="0">
                <a:latin typeface="Book Antiqua" panose="02040602050305030304" pitchFamily="18" charset="0"/>
              </a:rPr>
              <a:t>)»</a:t>
            </a:r>
            <a:endParaRPr lang="el-GR" sz="1200" dirty="0">
              <a:latin typeface="Book Antiqua" panose="02040602050305030304" pitchFamily="18" charset="0"/>
            </a:endParaRPr>
          </a:p>
        </p:txBody>
      </p:sp>
      <p:sp>
        <p:nvSpPr>
          <p:cNvPr id="11" name="Rectangle 1"/>
          <p:cNvSpPr>
            <a:spLocks noChangeArrowheads="1"/>
          </p:cNvSpPr>
          <p:nvPr/>
        </p:nvSpPr>
        <p:spPr bwMode="auto">
          <a:xfrm>
            <a:off x="1187624" y="5933891"/>
            <a:ext cx="720427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l-GR" sz="20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Ρέθυμνο,</a:t>
            </a:r>
            <a:r>
              <a:rPr kumimoji="0" lang="el-GR" sz="2000" b="0" i="1" u="none" strike="noStrike" cap="none" normalizeH="0" dirty="0">
                <a:ln>
                  <a:noFill/>
                </a:ln>
                <a:solidFill>
                  <a:schemeClr val="tx1"/>
                </a:solidFill>
                <a:effectLst/>
                <a:latin typeface="Book Antiqua" pitchFamily="18" charset="0"/>
                <a:ea typeface="Times New Roman" pitchFamily="18" charset="0"/>
                <a:cs typeface="Arial" pitchFamily="34" charset="0"/>
              </a:rPr>
              <a:t> 2023</a:t>
            </a:r>
            <a:endParaRPr kumimoji="0" lang="el-GR" sz="2000" b="0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7" name="15 - Ευθεία γραμμή σύνδεσης"/>
          <p:cNvCxnSpPr/>
          <p:nvPr/>
        </p:nvCxnSpPr>
        <p:spPr bwMode="auto">
          <a:xfrm flipV="1">
            <a:off x="1789760" y="1101540"/>
            <a:ext cx="7034182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15 - Ευθεία γραμμή σύνδεσης"/>
          <p:cNvCxnSpPr>
            <a:cxnSpLocks/>
          </p:cNvCxnSpPr>
          <p:nvPr/>
        </p:nvCxnSpPr>
        <p:spPr bwMode="auto">
          <a:xfrm>
            <a:off x="1818040" y="5891476"/>
            <a:ext cx="6210344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4">
                <a:lumMod val="90000"/>
                <a:lumOff val="1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0" name="9 - Ορθογώνιο"/>
          <p:cNvSpPr/>
          <p:nvPr/>
        </p:nvSpPr>
        <p:spPr>
          <a:xfrm>
            <a:off x="1369379" y="3483916"/>
            <a:ext cx="6840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/>
              <a:t>Αγγουράκης Ζαχαρίας</a:t>
            </a:r>
          </a:p>
        </p:txBody>
      </p:sp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987685"/>
              </p:ext>
            </p:extLst>
          </p:nvPr>
        </p:nvGraphicFramePr>
        <p:xfrm>
          <a:off x="1857985" y="4708340"/>
          <a:ext cx="60960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1573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482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01823">
                <a:tc>
                  <a:txBody>
                    <a:bodyPr/>
                    <a:lstStyle/>
                    <a:p>
                      <a:pPr algn="ctr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Καλογιαννάκης Μιχαήλ</a:t>
                      </a:r>
                    </a:p>
                    <a:p>
                      <a:pPr algn="ctr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Καθηγητής </a:t>
                      </a:r>
                    </a:p>
                    <a:p>
                      <a:pPr algn="ctr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Πανεπιστημίου Κρήτης</a:t>
                      </a:r>
                    </a:p>
                    <a:p>
                      <a:endParaRPr lang="el-GR" sz="1800" b="1" kern="1200" dirty="0">
                        <a:solidFill>
                          <a:schemeClr val="lt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Κλεισαρχάκης Μιχαήλ</a:t>
                      </a:r>
                    </a:p>
                    <a:p>
                      <a:pPr algn="ctr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ΕΔΙΠ ΠΤΔΕ </a:t>
                      </a:r>
                    </a:p>
                    <a:p>
                      <a:pPr algn="ctr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800" rtl="0" eaLnBrk="1" latinLnBrk="0" hangingPunct="1"/>
                      <a:r>
                        <a:rPr lang="el-GR" sz="1200" b="1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Μανταδάκης</a:t>
                      </a:r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Εμμανουήλ</a:t>
                      </a:r>
                    </a:p>
                    <a:p>
                      <a:pPr marL="0" algn="ctr" defTabSz="685800" rtl="0" eaLnBrk="1" latinLnBrk="0" hangingPunct="1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ΕΔΙΠ ΠΤΔΕ</a:t>
                      </a:r>
                    </a:p>
                    <a:p>
                      <a:pPr marL="0" algn="ctr" defTabSz="685800" rtl="0" eaLnBrk="1" latinLnBrk="0" hangingPunct="1"/>
                      <a:r>
                        <a:rPr lang="el-GR" sz="12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Πανεπιστήμιο Κρήτης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3" name="9 - Ορθογώνιο"/>
          <p:cNvSpPr/>
          <p:nvPr/>
        </p:nvSpPr>
        <p:spPr>
          <a:xfrm>
            <a:off x="1551134" y="4138840"/>
            <a:ext cx="68407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1800" dirty="0"/>
              <a:t>Επιτροπή Κρίσης ΔΕ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8. Δημιουργία εκπαιδευτικού υλικού 1/7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484784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Σχεδιασμός εκπαιδευτικού υλικού</a:t>
            </a:r>
          </a:p>
        </p:txBody>
      </p:sp>
      <p:graphicFrame>
        <p:nvGraphicFramePr>
          <p:cNvPr id="11" name="Διάγραμμα 10">
            <a:extLst>
              <a:ext uri="{FF2B5EF4-FFF2-40B4-BE49-F238E27FC236}">
                <a16:creationId xmlns:a16="http://schemas.microsoft.com/office/drawing/2014/main" id="{6B8C3CB7-B4CD-46AF-94F9-0ED98E02E2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24714273"/>
              </p:ext>
            </p:extLst>
          </p:nvPr>
        </p:nvGraphicFramePr>
        <p:xfrm>
          <a:off x="1331640" y="2204864"/>
          <a:ext cx="7272808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452667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Βέλος: Δεξιό 7">
            <a:extLst>
              <a:ext uri="{FF2B5EF4-FFF2-40B4-BE49-F238E27FC236}">
                <a16:creationId xmlns:a16="http://schemas.microsoft.com/office/drawing/2014/main" id="{67C2982D-4174-42BA-A726-636C4051DEA1}"/>
              </a:ext>
            </a:extLst>
          </p:cNvPr>
          <p:cNvSpPr/>
          <p:nvPr/>
        </p:nvSpPr>
        <p:spPr>
          <a:xfrm>
            <a:off x="611560" y="2492896"/>
            <a:ext cx="6040517" cy="3096344"/>
          </a:xfrm>
          <a:prstGeom prst="rightArrow">
            <a:avLst/>
          </a:prstGeom>
          <a:solidFill>
            <a:schemeClr val="accent1">
              <a:lumMod val="40000"/>
              <a:lumOff val="60000"/>
            </a:schemeClr>
          </a:solidFill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87624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600" dirty="0"/>
              <a:t>9</a:t>
            </a:r>
            <a:r>
              <a:rPr lang="el-GR" sz="3600" b="1" dirty="0"/>
              <a:t>. Δημιουργία εκπαιδευτικού υλικού 2/7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484784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Υλοποίηση εκπαιδευτικού υλικού</a:t>
            </a:r>
          </a:p>
        </p:txBody>
      </p:sp>
      <p:sp>
        <p:nvSpPr>
          <p:cNvPr id="4" name="Ορθογώνιο: Στρογγύλεμα γωνιών 3">
            <a:extLst>
              <a:ext uri="{FF2B5EF4-FFF2-40B4-BE49-F238E27FC236}">
                <a16:creationId xmlns:a16="http://schemas.microsoft.com/office/drawing/2014/main" id="{89762BF3-9ADD-4F47-ABBD-E83D167D9C0C}"/>
              </a:ext>
            </a:extLst>
          </p:cNvPr>
          <p:cNvSpPr/>
          <p:nvPr/>
        </p:nvSpPr>
        <p:spPr>
          <a:xfrm>
            <a:off x="640589" y="3454811"/>
            <a:ext cx="1800200" cy="1172514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/>
              <a:t>Έρευνα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61F44D36-D449-4EB4-ABF3-6D75F88857CB}"/>
              </a:ext>
            </a:extLst>
          </p:cNvPr>
          <p:cNvSpPr/>
          <p:nvPr/>
        </p:nvSpPr>
        <p:spPr>
          <a:xfrm>
            <a:off x="2540112" y="3284984"/>
            <a:ext cx="2078881" cy="151216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/>
              <a:t>Συλλογή πληροφοριών και πηγών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CA380D11-7176-41CC-BB57-90E7AD6DD7DA}"/>
              </a:ext>
            </a:extLst>
          </p:cNvPr>
          <p:cNvSpPr/>
          <p:nvPr/>
        </p:nvSpPr>
        <p:spPr>
          <a:xfrm>
            <a:off x="4801126" y="2990929"/>
            <a:ext cx="1696863" cy="2166263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/>
              <a:t>Σύνθεση στοιχείων και παραγωγή νέου υλικού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A21D6D03-544A-406C-8E28-89450A98D58D}"/>
              </a:ext>
            </a:extLst>
          </p:cNvPr>
          <p:cNvSpPr/>
          <p:nvPr/>
        </p:nvSpPr>
        <p:spPr>
          <a:xfrm>
            <a:off x="6698660" y="2539106"/>
            <a:ext cx="2337836" cy="3069908"/>
          </a:xfrm>
          <a:prstGeom prst="roundRect">
            <a:avLst/>
          </a:prstGeom>
          <a:gradFill flip="none" rotWithShape="1">
            <a:gsLst>
              <a:gs pos="0">
                <a:schemeClr val="accent4">
                  <a:lumMod val="67000"/>
                </a:schemeClr>
              </a:gs>
              <a:gs pos="48000">
                <a:schemeClr val="accent4">
                  <a:lumMod val="97000"/>
                  <a:lumOff val="3000"/>
                </a:schemeClr>
              </a:gs>
              <a:gs pos="100000">
                <a:schemeClr val="accent4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2000" dirty="0"/>
              <a:t>Ολοκληρωμένη Παρέμβαση Συμπληρωματικής </a:t>
            </a:r>
            <a:r>
              <a:rPr lang="el-GR" sz="2000" dirty="0" err="1"/>
              <a:t>ΕξΑΕ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884672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10. Δημιουργία εκπαιδευτικού υλικού 3/7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484784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Εργαλεία ΤΠΕ που χρησιμοποιήθηκαν</a:t>
            </a: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9EF30235-04EA-4C24-8ADE-2BA3F45D82BC}"/>
              </a:ext>
            </a:extLst>
          </p:cNvPr>
          <p:cNvSpPr/>
          <p:nvPr/>
        </p:nvSpPr>
        <p:spPr>
          <a:xfrm>
            <a:off x="1331640" y="2787240"/>
            <a:ext cx="7488832" cy="324036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Η5Ρ</a:t>
            </a:r>
          </a:p>
          <a:p>
            <a:pPr algn="ctr"/>
            <a:r>
              <a:rPr lang="en-US" dirty="0" err="1"/>
              <a:t>Chamilo</a:t>
            </a:r>
            <a:endParaRPr lang="en-US" dirty="0"/>
          </a:p>
          <a:p>
            <a:pPr algn="ctr"/>
            <a:r>
              <a:rPr lang="en-US" dirty="0"/>
              <a:t>Doodle</a:t>
            </a:r>
          </a:p>
          <a:p>
            <a:pPr algn="ctr"/>
            <a:r>
              <a:rPr lang="en-US" dirty="0" err="1"/>
              <a:t>Plotagon</a:t>
            </a:r>
            <a:r>
              <a:rPr lang="en-US" dirty="0"/>
              <a:t> Studio</a:t>
            </a:r>
          </a:p>
          <a:p>
            <a:pPr algn="ctr"/>
            <a:r>
              <a:rPr lang="en-US" dirty="0" err="1"/>
              <a:t>Animaker</a:t>
            </a:r>
            <a:endParaRPr lang="en-US" dirty="0"/>
          </a:p>
          <a:p>
            <a:pPr algn="ctr"/>
            <a:r>
              <a:rPr lang="en-US" dirty="0"/>
              <a:t>Audacity</a:t>
            </a:r>
          </a:p>
          <a:p>
            <a:pPr algn="ctr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53328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11. Δημιουργία εκπαιδευτικού υλικού 4/7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338997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Περιγραφή Κύριου Εκπαιδευτικού υλικού</a:t>
            </a:r>
          </a:p>
        </p:txBody>
      </p:sp>
      <p:sp>
        <p:nvSpPr>
          <p:cNvPr id="9" name="Ορθογώνιο: Στρογγύλεμα γωνιών 8">
            <a:hlinkClick r:id="rId2"/>
            <a:extLst>
              <a:ext uri="{FF2B5EF4-FFF2-40B4-BE49-F238E27FC236}">
                <a16:creationId xmlns:a16="http://schemas.microsoft.com/office/drawing/2014/main" id="{9EF30235-04EA-4C24-8ADE-2BA3F45D82BC}"/>
              </a:ext>
            </a:extLst>
          </p:cNvPr>
          <p:cNvSpPr/>
          <p:nvPr/>
        </p:nvSpPr>
        <p:spPr>
          <a:xfrm>
            <a:off x="611560" y="2227758"/>
            <a:ext cx="8424936" cy="42484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http://chamilo.datacenter.uoc.gr/metchamilo/courses/O3EABASEISPHE3OYDETERWSH/index.php?id_session=0&amp;isStudentView=false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F6934167-5994-4434-A374-369C7FF7E1A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358635"/>
            <a:ext cx="2699792" cy="1664597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EF2F70D0-715C-40B9-836D-A3000E4290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270" y="2358635"/>
            <a:ext cx="2555776" cy="1664597"/>
          </a:xfrm>
          <a:prstGeom prst="rect">
            <a:avLst/>
          </a:prstGeom>
        </p:spPr>
      </p:pic>
      <p:pic>
        <p:nvPicPr>
          <p:cNvPr id="12" name="Εικόνα 11">
            <a:extLst>
              <a:ext uri="{FF2B5EF4-FFF2-40B4-BE49-F238E27FC236}">
                <a16:creationId xmlns:a16="http://schemas.microsoft.com/office/drawing/2014/main" id="{C71BB4CA-2207-43AB-87EF-9FD7F51E7FD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4581128"/>
            <a:ext cx="2699792" cy="1664598"/>
          </a:xfrm>
          <a:prstGeom prst="rect">
            <a:avLst/>
          </a:prstGeom>
        </p:spPr>
      </p:pic>
      <p:pic>
        <p:nvPicPr>
          <p:cNvPr id="14" name="Εικόνα 13">
            <a:extLst>
              <a:ext uri="{FF2B5EF4-FFF2-40B4-BE49-F238E27FC236}">
                <a16:creationId xmlns:a16="http://schemas.microsoft.com/office/drawing/2014/main" id="{166B69F7-A62C-43BE-84BF-D12D3D09C84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03" y="4581128"/>
            <a:ext cx="2555776" cy="1664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15563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12. Δημιουργία εκπαιδευτικού υλικού </a:t>
            </a:r>
            <a:r>
              <a:rPr lang="el-GR" sz="3600" dirty="0"/>
              <a:t>5</a:t>
            </a:r>
            <a:r>
              <a:rPr lang="el-GR" sz="3600" b="1" dirty="0"/>
              <a:t>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338997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Περιγραφή Κύριου Εκπαιδευτικού υλικού</a:t>
            </a:r>
          </a:p>
        </p:txBody>
      </p:sp>
      <p:sp>
        <p:nvSpPr>
          <p:cNvPr id="9" name="Ορθογώνιο: Στρογγύλεμα γωνιών 8">
            <a:hlinkClick r:id="rId2"/>
            <a:extLst>
              <a:ext uri="{FF2B5EF4-FFF2-40B4-BE49-F238E27FC236}">
                <a16:creationId xmlns:a16="http://schemas.microsoft.com/office/drawing/2014/main" id="{9EF30235-04EA-4C24-8ADE-2BA3F45D82BC}"/>
              </a:ext>
            </a:extLst>
          </p:cNvPr>
          <p:cNvSpPr/>
          <p:nvPr/>
        </p:nvSpPr>
        <p:spPr>
          <a:xfrm>
            <a:off x="611560" y="2276872"/>
            <a:ext cx="8424936" cy="42484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l-GR" sz="1800" dirty="0">
                <a:solidFill>
                  <a:schemeClr val="bg1"/>
                </a:solidFill>
              </a:rPr>
              <a:t>Το κύριο εκπαιδευτικό υλικό αποτελείται από 4 ενότητες οι οποίες είναι οι εξής:</a:t>
            </a:r>
          </a:p>
          <a:p>
            <a:pPr marL="457200" indent="-457200">
              <a:buAutoNum type="arabicPeriod"/>
            </a:pPr>
            <a:r>
              <a:rPr lang="el-GR" sz="1800" dirty="0">
                <a:solidFill>
                  <a:schemeClr val="bg1"/>
                </a:solidFill>
              </a:rPr>
              <a:t>Οξέα</a:t>
            </a:r>
          </a:p>
          <a:p>
            <a:pPr marL="457200" indent="-457200">
              <a:buAutoNum type="arabicPeriod"/>
            </a:pPr>
            <a:r>
              <a:rPr lang="el-GR" sz="1800" dirty="0">
                <a:solidFill>
                  <a:schemeClr val="bg1"/>
                </a:solidFill>
              </a:rPr>
              <a:t>Βάσεις</a:t>
            </a:r>
          </a:p>
          <a:p>
            <a:pPr marL="457200" indent="-457200">
              <a:buAutoNum type="arabicPeriod"/>
            </a:pPr>
            <a:r>
              <a:rPr lang="el-GR" sz="1800" dirty="0">
                <a:solidFill>
                  <a:schemeClr val="bg1"/>
                </a:solidFill>
              </a:rPr>
              <a:t>Κλίμακα </a:t>
            </a:r>
            <a:r>
              <a:rPr lang="en-US" sz="1800" dirty="0">
                <a:solidFill>
                  <a:schemeClr val="bg1"/>
                </a:solidFill>
              </a:rPr>
              <a:t>pH</a:t>
            </a:r>
          </a:p>
          <a:p>
            <a:pPr marL="457200" indent="-457200">
              <a:buAutoNum type="arabicPeriod"/>
            </a:pPr>
            <a:r>
              <a:rPr lang="el-GR" sz="1800" dirty="0">
                <a:solidFill>
                  <a:schemeClr val="bg1"/>
                </a:solidFill>
              </a:rPr>
              <a:t>Ψηφιακή Αφήγηση</a:t>
            </a:r>
          </a:p>
          <a:p>
            <a:endParaRPr lang="el-GR" sz="1800" dirty="0">
              <a:solidFill>
                <a:schemeClr val="bg1"/>
              </a:solidFill>
            </a:endParaRPr>
          </a:p>
          <a:p>
            <a:r>
              <a:rPr lang="el-GR" sz="1800" dirty="0">
                <a:solidFill>
                  <a:schemeClr val="bg1"/>
                </a:solidFill>
              </a:rPr>
              <a:t>Στις 3 πρώτες ενότητες περιλαμβάνονται:</a:t>
            </a:r>
          </a:p>
          <a:p>
            <a:r>
              <a:rPr lang="el-GR" sz="1800" dirty="0">
                <a:solidFill>
                  <a:schemeClr val="bg1"/>
                </a:solidFill>
              </a:rPr>
              <a:t>Ορισμοί, πειράματα, δραστηριότητες αξιολόγησης, ασκήσεις </a:t>
            </a:r>
            <a:r>
              <a:rPr lang="el-GR" sz="1800" dirty="0" err="1">
                <a:solidFill>
                  <a:schemeClr val="bg1"/>
                </a:solidFill>
              </a:rPr>
              <a:t>αυτοαξιολόγησης</a:t>
            </a:r>
            <a:r>
              <a:rPr lang="el-GR" sz="1800" dirty="0">
                <a:solidFill>
                  <a:schemeClr val="bg1"/>
                </a:solidFill>
              </a:rPr>
              <a:t>, παραδείγματα ουσιών καθημερινής χρήσης</a:t>
            </a:r>
          </a:p>
          <a:p>
            <a:endParaRPr lang="el-GR" sz="1800" dirty="0">
              <a:solidFill>
                <a:schemeClr val="bg1"/>
              </a:solidFill>
            </a:endParaRPr>
          </a:p>
          <a:p>
            <a:r>
              <a:rPr lang="el-GR" sz="1800" dirty="0">
                <a:solidFill>
                  <a:schemeClr val="bg1"/>
                </a:solidFill>
              </a:rPr>
              <a:t>Ο ρόλος των 3 πρώτων ενοτήτων μέσω της ασύγχρονης </a:t>
            </a:r>
            <a:r>
              <a:rPr lang="el-GR" sz="1800" dirty="0" err="1">
                <a:solidFill>
                  <a:schemeClr val="bg1"/>
                </a:solidFill>
              </a:rPr>
              <a:t>ΕξΑΕ</a:t>
            </a:r>
            <a:r>
              <a:rPr lang="el-GR" sz="1800" dirty="0">
                <a:solidFill>
                  <a:schemeClr val="bg1"/>
                </a:solidFill>
              </a:rPr>
              <a:t> είναι η επανάληψη της </a:t>
            </a:r>
            <a:r>
              <a:rPr lang="el-GR" sz="1800" dirty="0" err="1">
                <a:solidFill>
                  <a:schemeClr val="bg1"/>
                </a:solidFill>
              </a:rPr>
              <a:t>προυπάρχουσας</a:t>
            </a:r>
            <a:r>
              <a:rPr lang="el-GR" sz="1800" dirty="0">
                <a:solidFill>
                  <a:schemeClr val="bg1"/>
                </a:solidFill>
              </a:rPr>
              <a:t> γνώσης για έννοιες που θα χρησιμεύσουν στην αντίδραση εξουδετέρωσης</a:t>
            </a:r>
          </a:p>
        </p:txBody>
      </p:sp>
    </p:spTree>
    <p:extLst>
      <p:ext uri="{BB962C8B-B14F-4D97-AF65-F5344CB8AC3E}">
        <p14:creationId xmlns:p14="http://schemas.microsoft.com/office/powerpoint/2010/main" val="5273837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13. Δημιουργία εκπαιδευτικού υλικού 6/7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484784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Περιγραφή Ψηφιακής Ταινίας</a:t>
            </a:r>
          </a:p>
        </p:txBody>
      </p:sp>
      <p:sp>
        <p:nvSpPr>
          <p:cNvPr id="9" name="Ορθογώνιο: Στρογγύλεμα γωνιών 8">
            <a:hlinkClick r:id="rId2" action="ppaction://hlinksldjump"/>
            <a:extLst>
              <a:ext uri="{FF2B5EF4-FFF2-40B4-BE49-F238E27FC236}">
                <a16:creationId xmlns:a16="http://schemas.microsoft.com/office/drawing/2014/main" id="{9EF30235-04EA-4C24-8ADE-2BA3F45D82BC}"/>
              </a:ext>
            </a:extLst>
          </p:cNvPr>
          <p:cNvSpPr/>
          <p:nvPr/>
        </p:nvSpPr>
        <p:spPr>
          <a:xfrm>
            <a:off x="1187624" y="2348880"/>
            <a:ext cx="7488832" cy="4032448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endParaRPr lang="el-GR" dirty="0"/>
          </a:p>
          <a:p>
            <a:pPr algn="ctr"/>
            <a:r>
              <a:rPr lang="en-US" sz="1200" dirty="0">
                <a:solidFill>
                  <a:schemeClr val="bg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http://chamilo.datacenter.uoc.gr/metchamilo/main/lp/lp_controller.php?cidReq=O3EABASEISPHE3OYDETERWSH&amp;id_session=0&amp;gidReq=0&amp;gradebook=0&amp;origin=&amp;action=view&amp;lp_id=1777</a:t>
            </a:r>
            <a:endParaRPr lang="el-GR" sz="1200" dirty="0">
              <a:solidFill>
                <a:schemeClr val="bg1"/>
              </a:solidFill>
            </a:endParaRPr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4DCDFE0D-3F78-4137-BB2D-0E37A6BCA9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186" y="2963653"/>
            <a:ext cx="2164719" cy="174191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9620396-C369-48AA-9C0B-A648F9DCC15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692" y="2963653"/>
            <a:ext cx="2092711" cy="1741918"/>
          </a:xfrm>
          <a:prstGeom prst="rect">
            <a:avLst/>
          </a:prstGeom>
        </p:spPr>
      </p:pic>
      <p:pic>
        <p:nvPicPr>
          <p:cNvPr id="10" name="Εικόνα 9">
            <a:extLst>
              <a:ext uri="{FF2B5EF4-FFF2-40B4-BE49-F238E27FC236}">
                <a16:creationId xmlns:a16="http://schemas.microsoft.com/office/drawing/2014/main" id="{CB0FAE2F-6EC1-485E-AF5F-66BC82EDB7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7400" y="2963653"/>
            <a:ext cx="2092712" cy="1741918"/>
          </a:xfrm>
          <a:prstGeom prst="rect">
            <a:avLst/>
          </a:prstGeom>
        </p:spPr>
      </p:pic>
      <p:sp>
        <p:nvSpPr>
          <p:cNvPr id="11" name="Οβάλ 10">
            <a:extLst>
              <a:ext uri="{FF2B5EF4-FFF2-40B4-BE49-F238E27FC236}">
                <a16:creationId xmlns:a16="http://schemas.microsoft.com/office/drawing/2014/main" id="{08977D94-D8FC-446B-A503-19508A400836}"/>
              </a:ext>
            </a:extLst>
          </p:cNvPr>
          <p:cNvSpPr/>
          <p:nvPr/>
        </p:nvSpPr>
        <p:spPr>
          <a:xfrm>
            <a:off x="1652453" y="4878263"/>
            <a:ext cx="1656184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>
                <a:solidFill>
                  <a:schemeClr val="tx1"/>
                </a:solidFill>
              </a:rPr>
              <a:t>Κύριο Μέρος</a:t>
            </a:r>
          </a:p>
        </p:txBody>
      </p:sp>
      <p:sp>
        <p:nvSpPr>
          <p:cNvPr id="12" name="Οβάλ 11">
            <a:extLst>
              <a:ext uri="{FF2B5EF4-FFF2-40B4-BE49-F238E27FC236}">
                <a16:creationId xmlns:a16="http://schemas.microsoft.com/office/drawing/2014/main" id="{C03C26F0-2662-4D6E-8F93-BDED6C86907A}"/>
              </a:ext>
            </a:extLst>
          </p:cNvPr>
          <p:cNvSpPr/>
          <p:nvPr/>
        </p:nvSpPr>
        <p:spPr>
          <a:xfrm>
            <a:off x="4129058" y="4878263"/>
            <a:ext cx="1656184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>
                <a:solidFill>
                  <a:schemeClr val="tx1"/>
                </a:solidFill>
              </a:rPr>
              <a:t>Φινάλε 1</a:t>
            </a:r>
          </a:p>
        </p:txBody>
      </p:sp>
      <p:sp>
        <p:nvSpPr>
          <p:cNvPr id="13" name="Οβάλ 12">
            <a:extLst>
              <a:ext uri="{FF2B5EF4-FFF2-40B4-BE49-F238E27FC236}">
                <a16:creationId xmlns:a16="http://schemas.microsoft.com/office/drawing/2014/main" id="{FF7ACE7A-42A8-4EF1-AE23-28897A590333}"/>
              </a:ext>
            </a:extLst>
          </p:cNvPr>
          <p:cNvSpPr/>
          <p:nvPr/>
        </p:nvSpPr>
        <p:spPr>
          <a:xfrm>
            <a:off x="6560629" y="4878263"/>
            <a:ext cx="1656184" cy="288032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>
                <a:solidFill>
                  <a:schemeClr val="tx1"/>
                </a:solidFill>
              </a:rPr>
              <a:t>Φινάλε 2</a:t>
            </a:r>
          </a:p>
        </p:txBody>
      </p:sp>
    </p:spTree>
    <p:extLst>
      <p:ext uri="{BB962C8B-B14F-4D97-AF65-F5344CB8AC3E}">
        <p14:creationId xmlns:p14="http://schemas.microsoft.com/office/powerpoint/2010/main" val="2389297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971600" y="332656"/>
            <a:ext cx="8064896" cy="765652"/>
          </a:xfrm>
        </p:spPr>
        <p:txBody>
          <a:bodyPr>
            <a:noAutofit/>
          </a:bodyPr>
          <a:lstStyle/>
          <a:p>
            <a:r>
              <a:rPr lang="el-GR" sz="3600" b="1" dirty="0"/>
              <a:t>14. Δημιουργία εκπαιδευτικού υλικού 7/7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8EB0F18F-6F2D-410C-A46B-220B6AA83733}"/>
              </a:ext>
            </a:extLst>
          </p:cNvPr>
          <p:cNvSpPr/>
          <p:nvPr/>
        </p:nvSpPr>
        <p:spPr>
          <a:xfrm>
            <a:off x="1187624" y="1338997"/>
            <a:ext cx="7488832" cy="648072"/>
          </a:xfrm>
          <a:prstGeom prst="roundRect">
            <a:avLst/>
          </a:prstGeom>
          <a:effectLst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Περιγραφή Ψηφιακής Ταινίας</a:t>
            </a:r>
          </a:p>
        </p:txBody>
      </p:sp>
      <p:sp>
        <p:nvSpPr>
          <p:cNvPr id="9" name="Ορθογώνιο: Στρογγύλεμα γωνιών 8">
            <a:hlinkClick r:id="rId2"/>
            <a:extLst>
              <a:ext uri="{FF2B5EF4-FFF2-40B4-BE49-F238E27FC236}">
                <a16:creationId xmlns:a16="http://schemas.microsoft.com/office/drawing/2014/main" id="{9EF30235-04EA-4C24-8ADE-2BA3F45D82BC}"/>
              </a:ext>
            </a:extLst>
          </p:cNvPr>
          <p:cNvSpPr/>
          <p:nvPr/>
        </p:nvSpPr>
        <p:spPr>
          <a:xfrm>
            <a:off x="611560" y="2276872"/>
            <a:ext cx="8424936" cy="4248472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l-GR" sz="1800" dirty="0">
                <a:solidFill>
                  <a:schemeClr val="bg1"/>
                </a:solidFill>
              </a:rPr>
              <a:t>Στη 4</a:t>
            </a:r>
            <a:r>
              <a:rPr lang="el-GR" sz="1800" baseline="30000" dirty="0">
                <a:solidFill>
                  <a:schemeClr val="bg1"/>
                </a:solidFill>
              </a:rPr>
              <a:t>η</a:t>
            </a:r>
            <a:r>
              <a:rPr lang="el-GR" sz="1800" dirty="0">
                <a:solidFill>
                  <a:schemeClr val="bg1"/>
                </a:solidFill>
              </a:rPr>
              <a:t> ενότητα :</a:t>
            </a:r>
          </a:p>
          <a:p>
            <a:r>
              <a:rPr lang="el-GR" sz="1800" dirty="0">
                <a:solidFill>
                  <a:schemeClr val="bg1"/>
                </a:solidFill>
              </a:rPr>
              <a:t>α) Αποσαφηνίζεται η έννοια της αφήγησης και της ψηφιακής αφήγησης</a:t>
            </a:r>
          </a:p>
          <a:p>
            <a:r>
              <a:rPr lang="el-GR" sz="1800" dirty="0">
                <a:solidFill>
                  <a:schemeClr val="bg1"/>
                </a:solidFill>
              </a:rPr>
              <a:t>β) Επισημαίνονται οι διαφορές τους </a:t>
            </a:r>
          </a:p>
          <a:p>
            <a:r>
              <a:rPr lang="el-GR" sz="1800" dirty="0">
                <a:solidFill>
                  <a:schemeClr val="bg1"/>
                </a:solidFill>
              </a:rPr>
              <a:t>γ) Περιγράφονται τα είδη της ΨΑ</a:t>
            </a:r>
          </a:p>
          <a:p>
            <a:r>
              <a:rPr lang="el-GR" sz="1800" dirty="0">
                <a:solidFill>
                  <a:schemeClr val="bg1"/>
                </a:solidFill>
              </a:rPr>
              <a:t>δ) Αναφέρεται ο σχεδιασμός μίας ψηφιακής ιστορίας</a:t>
            </a:r>
          </a:p>
          <a:p>
            <a:r>
              <a:rPr lang="el-GR" sz="1800" dirty="0">
                <a:solidFill>
                  <a:schemeClr val="bg1"/>
                </a:solidFill>
              </a:rPr>
              <a:t>ε) Τονίζονται τα στάδια δημιουργίας ενός σεναρίου (Τεχνική </a:t>
            </a:r>
            <a:r>
              <a:rPr lang="el-GR" sz="1800" dirty="0" err="1">
                <a:solidFill>
                  <a:schemeClr val="bg1"/>
                </a:solidFill>
              </a:rPr>
              <a:t>Εικ</a:t>
            </a:r>
            <a:r>
              <a:rPr lang="el-GR" sz="1800" dirty="0">
                <a:solidFill>
                  <a:schemeClr val="bg1"/>
                </a:solidFill>
              </a:rPr>
              <a:t>. Σεναρίου)</a:t>
            </a:r>
          </a:p>
          <a:p>
            <a:r>
              <a:rPr lang="el-GR" sz="1800" dirty="0">
                <a:solidFill>
                  <a:schemeClr val="bg1"/>
                </a:solidFill>
              </a:rPr>
              <a:t>ζ) Παρουσιάζονται το κύριο μέρος της ψηφιακής ταινίας και τα 2 φινάλε</a:t>
            </a:r>
          </a:p>
          <a:p>
            <a:endParaRPr lang="el-GR" sz="1800" dirty="0">
              <a:solidFill>
                <a:schemeClr val="bg1"/>
              </a:solidFill>
            </a:endParaRPr>
          </a:p>
          <a:p>
            <a:r>
              <a:rPr lang="el-GR" sz="1800" dirty="0">
                <a:solidFill>
                  <a:schemeClr val="bg1"/>
                </a:solidFill>
              </a:rPr>
              <a:t>Σε όλη την ενότητα υπάρχουν δραστηριότητες, εργασίες και ασκήσεις </a:t>
            </a:r>
            <a:r>
              <a:rPr lang="el-GR" sz="1800" dirty="0" err="1">
                <a:solidFill>
                  <a:schemeClr val="bg1"/>
                </a:solidFill>
              </a:rPr>
              <a:t>αυτοξιολόγησης</a:t>
            </a:r>
            <a:endParaRPr lang="el-GR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40603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200" b="1" dirty="0"/>
              <a:t>15. Αποτίμηση του εκπαιδευτικού υλικού 1/8</a:t>
            </a:r>
          </a:p>
        </p:txBody>
      </p:sp>
      <p:sp>
        <p:nvSpPr>
          <p:cNvPr id="3" name="Οβάλ 2">
            <a:extLst>
              <a:ext uri="{FF2B5EF4-FFF2-40B4-BE49-F238E27FC236}">
                <a16:creationId xmlns:a16="http://schemas.microsoft.com/office/drawing/2014/main" id="{685E2F55-AD62-4684-8008-4F50BCEB924B}"/>
              </a:ext>
            </a:extLst>
          </p:cNvPr>
          <p:cNvSpPr/>
          <p:nvPr/>
        </p:nvSpPr>
        <p:spPr>
          <a:xfrm>
            <a:off x="539552" y="1484784"/>
            <a:ext cx="1656184" cy="1573764"/>
          </a:xfrm>
          <a:prstGeom prst="ellipse">
            <a:avLst/>
          </a:prstGeom>
          <a:solidFill>
            <a:srgbClr val="FFA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Έρευνα Κύριου</a:t>
            </a:r>
          </a:p>
          <a:p>
            <a:pPr algn="ctr"/>
            <a:r>
              <a:rPr lang="el-GR" dirty="0"/>
              <a:t>ΕΥ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BCD99F14-2B92-4F15-9B44-D5324B8D9C92}"/>
              </a:ext>
            </a:extLst>
          </p:cNvPr>
          <p:cNvSpPr/>
          <p:nvPr/>
        </p:nvSpPr>
        <p:spPr>
          <a:xfrm>
            <a:off x="2339752" y="1988840"/>
            <a:ext cx="6480720" cy="4320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</a:t>
            </a:r>
            <a:r>
              <a:rPr lang="el-G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ρευνας: </a:t>
            </a: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Διαμορφωτική Αξιολόγηση ΕΥ 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Χρονική περίοδος:</a:t>
            </a:r>
            <a:r>
              <a:rPr lang="en-US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Απρίλιος</a:t>
            </a: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Μάιος 2021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Δειγματοληψία:</a:t>
            </a:r>
            <a:r>
              <a:rPr lang="el-GR" sz="2000" b="1" dirty="0">
                <a:solidFill>
                  <a:srgbClr val="61953D"/>
                </a:solidFill>
                <a:cs typeface="Times New Roman" panose="02020603050405020304" pitchFamily="18" charset="0"/>
              </a:rPr>
              <a:t> </a:t>
            </a: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ειδικοί 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Μέθοδος:</a:t>
            </a:r>
            <a:r>
              <a:rPr lang="el-GR" sz="2000" b="1" dirty="0">
                <a:solidFill>
                  <a:srgbClr val="9F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Ποιοτική Ανάλυση Περιεχομένου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</a:t>
            </a: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Ερωτηματολόγια ανοικτών   		               ερωτήσεων</a:t>
            </a:r>
          </a:p>
          <a:p>
            <a:pPr lvl="0" defTabSz="1066800">
              <a:spcAft>
                <a:spcPts val="0"/>
              </a:spcAft>
            </a:pPr>
            <a:endParaRPr lang="el-GR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Επεξεργασία δεδομένων: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Μονάδα ανάλυσης η φράση με αυτοτελές εννοιολογικό  περιεχόμενο - 10 ερευνητικοί άξονες</a:t>
            </a:r>
          </a:p>
          <a:p>
            <a:pPr lvl="0" defTabSz="1066800"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A4313151-E5C2-4736-96CF-22FF51EE2369}"/>
              </a:ext>
            </a:extLst>
          </p:cNvPr>
          <p:cNvSpPr/>
          <p:nvPr/>
        </p:nvSpPr>
        <p:spPr>
          <a:xfrm>
            <a:off x="2339752" y="1484784"/>
            <a:ext cx="648072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Μεθοδολογία Έρευνας</a:t>
            </a:r>
          </a:p>
        </p:txBody>
      </p:sp>
    </p:spTree>
    <p:extLst>
      <p:ext uri="{BB962C8B-B14F-4D97-AF65-F5344CB8AC3E}">
        <p14:creationId xmlns:p14="http://schemas.microsoft.com/office/powerpoint/2010/main" val="33481645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16. Αποτίμηση του εκπαιδευτικού υλικού 2/8</a:t>
            </a: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0529C92D-C92A-4698-8572-9BA2C3D64FDC}"/>
              </a:ext>
            </a:extLst>
          </p:cNvPr>
          <p:cNvSpPr/>
          <p:nvPr/>
        </p:nvSpPr>
        <p:spPr>
          <a:xfrm>
            <a:off x="611560" y="1484784"/>
            <a:ext cx="1656184" cy="1573764"/>
          </a:xfrm>
          <a:prstGeom prst="ellipse">
            <a:avLst/>
          </a:prstGeom>
          <a:solidFill>
            <a:srgbClr val="FFA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Έρευνα </a:t>
            </a:r>
          </a:p>
          <a:p>
            <a:pPr algn="ctr"/>
            <a:r>
              <a:rPr lang="el-GR" dirty="0"/>
              <a:t>ΨΑ</a:t>
            </a: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4BC8C072-8BAA-4858-B7D5-02AC34BF185E}"/>
              </a:ext>
            </a:extLst>
          </p:cNvPr>
          <p:cNvSpPr/>
          <p:nvPr/>
        </p:nvSpPr>
        <p:spPr>
          <a:xfrm>
            <a:off x="2483768" y="1700808"/>
            <a:ext cx="6552728" cy="47165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Είδος </a:t>
            </a:r>
            <a:r>
              <a:rPr lang="el-G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Έ</a:t>
            </a: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ρευνας: </a:t>
            </a: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Διαμορφωτική Αξιολόγηση ΕΥ 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Χρονική περίοδος:</a:t>
            </a:r>
            <a:r>
              <a:rPr lang="en-US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Απρίλιος</a:t>
            </a: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Μάιος 2021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Δειγματοληψία:</a:t>
            </a:r>
            <a:r>
              <a:rPr lang="el-GR" sz="2000" b="1" dirty="0">
                <a:solidFill>
                  <a:srgbClr val="61953D"/>
                </a:solidFill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tx1"/>
                </a:solidFill>
                <a:cs typeface="Times New Roman" panose="02020603050405020304" pitchFamily="18" charset="0"/>
              </a:rPr>
              <a:t>Πειραματική Ομάδα (48 μαθητές)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Ομάδα Ελέγχου (28 μαθητές) 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Μέθοδος:</a:t>
            </a:r>
            <a:r>
              <a:rPr lang="el-GR" sz="2000" b="1" dirty="0">
                <a:solidFill>
                  <a:srgbClr val="9F1D1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Ποσοτική Ανάλυση Περιεχομένου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Μέσα συλλογής δεδομένων: 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Ερωτηματολόγια κλειστού τύπου</a:t>
            </a:r>
          </a:p>
          <a:p>
            <a:pPr lvl="0" defTabSz="1066800">
              <a:spcBef>
                <a:spcPct val="0"/>
              </a:spcBef>
              <a:spcAft>
                <a:spcPts val="0"/>
              </a:spcAft>
            </a:pP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Διαγνωστικά </a:t>
            </a:r>
            <a:r>
              <a:rPr lang="en-US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Διαγώνισμα</a:t>
            </a:r>
            <a:endParaRPr lang="el-GR" sz="20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endParaRPr lang="el-GR" sz="2000" b="1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r>
              <a:rPr lang="el-GR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Επεξεργασία δεδομένων:</a:t>
            </a:r>
            <a:r>
              <a:rPr lang="el-GR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Ποσοτικοποίηση των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απόψεων των μαθητών μέσω μιας πενταβάθμιας κλίμακας </a:t>
            </a:r>
            <a:r>
              <a:rPr lang="el-GR" sz="20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Likert</a:t>
            </a:r>
            <a:endParaRPr lang="el-GR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C84F445-6B80-439E-AD6D-7DBC64D21EE3}"/>
              </a:ext>
            </a:extLst>
          </p:cNvPr>
          <p:cNvSpPr/>
          <p:nvPr/>
        </p:nvSpPr>
        <p:spPr>
          <a:xfrm>
            <a:off x="2519772" y="1290867"/>
            <a:ext cx="64807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Μεθοδολογία Έρευνας</a:t>
            </a:r>
          </a:p>
        </p:txBody>
      </p:sp>
    </p:spTree>
    <p:extLst>
      <p:ext uri="{BB962C8B-B14F-4D97-AF65-F5344CB8AC3E}">
        <p14:creationId xmlns:p14="http://schemas.microsoft.com/office/powerpoint/2010/main" val="18136764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848872" cy="765652"/>
          </a:xfrm>
        </p:spPr>
        <p:txBody>
          <a:bodyPr>
            <a:noAutofit/>
          </a:bodyPr>
          <a:lstStyle/>
          <a:p>
            <a:r>
              <a:rPr lang="el-GR" sz="3200" b="1" dirty="0"/>
              <a:t>17. Αποτίμηση του εκπαιδευτικού υλικού 3/8</a:t>
            </a:r>
          </a:p>
        </p:txBody>
      </p:sp>
      <p:sp>
        <p:nvSpPr>
          <p:cNvPr id="3" name="Οβάλ 2">
            <a:extLst>
              <a:ext uri="{FF2B5EF4-FFF2-40B4-BE49-F238E27FC236}">
                <a16:creationId xmlns:a16="http://schemas.microsoft.com/office/drawing/2014/main" id="{685E2F55-AD62-4684-8008-4F50BCEB924B}"/>
              </a:ext>
            </a:extLst>
          </p:cNvPr>
          <p:cNvSpPr/>
          <p:nvPr/>
        </p:nvSpPr>
        <p:spPr>
          <a:xfrm>
            <a:off x="539552" y="1484784"/>
            <a:ext cx="1656184" cy="1573764"/>
          </a:xfrm>
          <a:prstGeom prst="ellipse">
            <a:avLst/>
          </a:prstGeom>
          <a:solidFill>
            <a:srgbClr val="FFA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Έρευνα Κύριου</a:t>
            </a:r>
          </a:p>
          <a:p>
            <a:pPr algn="ctr"/>
            <a:r>
              <a:rPr lang="el-GR" dirty="0"/>
              <a:t>ΕΥ</a:t>
            </a:r>
          </a:p>
        </p:txBody>
      </p:sp>
      <p:sp>
        <p:nvSpPr>
          <p:cNvPr id="8" name="Ορθογώνιο 7">
            <a:extLst>
              <a:ext uri="{FF2B5EF4-FFF2-40B4-BE49-F238E27FC236}">
                <a16:creationId xmlns:a16="http://schemas.microsoft.com/office/drawing/2014/main" id="{BCD99F14-2B92-4F15-9B44-D5324B8D9C92}"/>
              </a:ext>
            </a:extLst>
          </p:cNvPr>
          <p:cNvSpPr/>
          <p:nvPr/>
        </p:nvSpPr>
        <p:spPr>
          <a:xfrm>
            <a:off x="2325946" y="1988840"/>
            <a:ext cx="6480720" cy="432048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Εφαρμόζονται οι αρχές και η μεθοδολογία της </a:t>
            </a:r>
            <a:r>
              <a:rPr lang="el-G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καθώς και οι 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αρχές της </a:t>
            </a:r>
            <a:r>
              <a:rPr lang="el-G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Μάθησης</a:t>
            </a:r>
          </a:p>
          <a:p>
            <a:endParaRPr lang="el-GR" sz="2000" b="1" u="sng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Δυνατά σημεία ΕΥ: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Πολυμεσική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παρουσίαση 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του γνωστικού αντικειμένου, πληθώρα </a:t>
            </a:r>
            <a:r>
              <a:rPr lang="el-GR" sz="20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διαδραστικών</a:t>
            </a:r>
            <a:r>
              <a:rPr lang="el-GR" sz="20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ασκήσεων, βίντεο, συσχέτιση της νέας γνώσης με τη καθημερινότητα του μαθητή, ψηφιακή ταινία</a:t>
            </a:r>
          </a:p>
          <a:p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l-GR" sz="2000" b="1" u="sng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Προτάσεις βελτίωσης ΕΥ: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</a:t>
            </a:r>
            <a:r>
              <a:rPr lang="el-G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μπλουτισμός δραστηριοτήτων αλληλεπίδρασης των μαθητών </a:t>
            </a:r>
          </a:p>
          <a:p>
            <a:r>
              <a:rPr lang="el-G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Χρήση του </a:t>
            </a:r>
            <a:r>
              <a:rPr lang="en-US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Forum </a:t>
            </a:r>
            <a:r>
              <a:rPr lang="el-G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που περιέχει η πλατφόρμα </a:t>
            </a:r>
            <a:r>
              <a:rPr lang="en-US" sz="1800" b="1" dirty="0" err="1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Chamilo</a:t>
            </a:r>
            <a:r>
              <a:rPr lang="el-GR" sz="18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l-GR" sz="1800" b="1" dirty="0">
                <a:solidFill>
                  <a:schemeClr val="tx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Εμπλουτισμός  με περισσότερα στοιχεία του τρόπου καθοδήγησης μελέτης του ΕΥ </a:t>
            </a:r>
            <a:endParaRPr lang="el-GR" sz="1800" b="1" dirty="0">
              <a:solidFill>
                <a:schemeClr val="tx1"/>
              </a:solidFill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defTabSz="1066800">
              <a:spcAft>
                <a:spcPts val="0"/>
              </a:spcAft>
            </a:pPr>
            <a:endParaRPr lang="el-GR" sz="2000" b="1" kern="1200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Ορθογώνιο: Στρογγύλεμα γωνιών 8">
            <a:extLst>
              <a:ext uri="{FF2B5EF4-FFF2-40B4-BE49-F238E27FC236}">
                <a16:creationId xmlns:a16="http://schemas.microsoft.com/office/drawing/2014/main" id="{A4313151-E5C2-4736-96CF-22FF51EE2369}"/>
              </a:ext>
            </a:extLst>
          </p:cNvPr>
          <p:cNvSpPr/>
          <p:nvPr/>
        </p:nvSpPr>
        <p:spPr>
          <a:xfrm>
            <a:off x="2339752" y="1484784"/>
            <a:ext cx="6480720" cy="4320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Αποτελέσματα – Κύρια Ευρήματα</a:t>
            </a:r>
          </a:p>
        </p:txBody>
      </p:sp>
    </p:spTree>
    <p:extLst>
      <p:ext uri="{BB962C8B-B14F-4D97-AF65-F5344CB8AC3E}">
        <p14:creationId xmlns:p14="http://schemas.microsoft.com/office/powerpoint/2010/main" val="2104375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5B952A2E-C62A-4098-830F-E25CC3840D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0307" y="2286810"/>
            <a:ext cx="7886700" cy="1790262"/>
          </a:xfrm>
        </p:spPr>
        <p:txBody>
          <a:bodyPr>
            <a:normAutofit fontScale="77500" lnSpcReduction="20000"/>
          </a:bodyPr>
          <a:lstStyle/>
          <a:p>
            <a:r>
              <a:rPr lang="el-GR" sz="3200" dirty="0"/>
              <a:t> Καθηγητή κ. </a:t>
            </a:r>
            <a:r>
              <a:rPr lang="el-GR" sz="3200" dirty="0" err="1"/>
              <a:t>Καλογιαννάκη</a:t>
            </a:r>
            <a:r>
              <a:rPr lang="el-GR" sz="3200" dirty="0"/>
              <a:t> Μιχαήλ </a:t>
            </a:r>
          </a:p>
          <a:p>
            <a:r>
              <a:rPr lang="el-GR" sz="3200" dirty="0"/>
              <a:t>κ. Κλεισαρχάκη Μιχαήλ</a:t>
            </a:r>
          </a:p>
          <a:p>
            <a:r>
              <a:rPr lang="el-GR" sz="3200" dirty="0"/>
              <a:t>κ. </a:t>
            </a:r>
            <a:r>
              <a:rPr lang="el-GR" sz="3200" dirty="0" err="1"/>
              <a:t>Μανταδάκη</a:t>
            </a:r>
            <a:r>
              <a:rPr lang="el-GR" sz="3200" dirty="0"/>
              <a:t> Εμμανουήλ </a:t>
            </a:r>
          </a:p>
          <a:p>
            <a:pPr marL="0" indent="0">
              <a:buNone/>
            </a:pPr>
            <a:endParaRPr lang="el-GR" sz="3200" dirty="0"/>
          </a:p>
          <a:p>
            <a:pPr marL="0" indent="0">
              <a:buNone/>
            </a:pPr>
            <a:endParaRPr lang="el-GR" sz="3200" dirty="0"/>
          </a:p>
          <a:p>
            <a:endParaRPr lang="el-GR" sz="3200" dirty="0"/>
          </a:p>
          <a:p>
            <a:endParaRPr lang="el-GR" sz="3200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B4581914-117E-4ED7-83A1-F808F2ED21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521609"/>
            <a:ext cx="7372350" cy="615601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el-GR" sz="3600" dirty="0"/>
              <a:t>Ευχαριστίες</a:t>
            </a:r>
          </a:p>
        </p:txBody>
      </p:sp>
      <p:sp>
        <p:nvSpPr>
          <p:cNvPr id="5" name="Θέση περιεχομένου 1">
            <a:extLst>
              <a:ext uri="{FF2B5EF4-FFF2-40B4-BE49-F238E27FC236}">
                <a16:creationId xmlns:a16="http://schemas.microsoft.com/office/drawing/2014/main" id="{ED3D1450-FCED-4DA0-BAA0-CFC0C9424BA7}"/>
              </a:ext>
            </a:extLst>
          </p:cNvPr>
          <p:cNvSpPr txBox="1">
            <a:spLocks/>
          </p:cNvSpPr>
          <p:nvPr/>
        </p:nvSpPr>
        <p:spPr>
          <a:xfrm>
            <a:off x="816226" y="1421659"/>
            <a:ext cx="7886700" cy="792088"/>
          </a:xfrm>
          <a:prstGeom prst="rect">
            <a:avLst/>
          </a:prstGeom>
          <a:solidFill>
            <a:srgbClr val="FFC000"/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fontAlgn="auto">
              <a:spcAft>
                <a:spcPts val="0"/>
              </a:spcAft>
              <a:buNone/>
            </a:pPr>
            <a:r>
              <a:rPr lang="el-GR" sz="3200" dirty="0"/>
              <a:t>Στην τριμελή επιτροπή επίβλεψης</a:t>
            </a:r>
          </a:p>
        </p:txBody>
      </p:sp>
      <p:sp>
        <p:nvSpPr>
          <p:cNvPr id="6" name="Θέση περιεχομένου 1">
            <a:extLst>
              <a:ext uri="{FF2B5EF4-FFF2-40B4-BE49-F238E27FC236}">
                <a16:creationId xmlns:a16="http://schemas.microsoft.com/office/drawing/2014/main" id="{3BE50BB2-9241-421B-A495-1F7DBD335019}"/>
              </a:ext>
            </a:extLst>
          </p:cNvPr>
          <p:cNvSpPr txBox="1">
            <a:spLocks/>
          </p:cNvSpPr>
          <p:nvPr/>
        </p:nvSpPr>
        <p:spPr>
          <a:xfrm>
            <a:off x="816226" y="5449728"/>
            <a:ext cx="7886700" cy="825727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l-GR" sz="3200" dirty="0"/>
              <a:t>Στην οικογένεια μου</a:t>
            </a:r>
          </a:p>
        </p:txBody>
      </p:sp>
      <p:sp>
        <p:nvSpPr>
          <p:cNvPr id="8" name="Θέση περιεχομένου 1">
            <a:extLst>
              <a:ext uri="{FF2B5EF4-FFF2-40B4-BE49-F238E27FC236}">
                <a16:creationId xmlns:a16="http://schemas.microsoft.com/office/drawing/2014/main" id="{E83507DE-29D1-4437-92EA-7E41C03788A1}"/>
              </a:ext>
            </a:extLst>
          </p:cNvPr>
          <p:cNvSpPr txBox="1">
            <a:spLocks/>
          </p:cNvSpPr>
          <p:nvPr/>
        </p:nvSpPr>
        <p:spPr>
          <a:xfrm>
            <a:off x="816226" y="4345404"/>
            <a:ext cx="7886700" cy="825727"/>
          </a:xfrm>
          <a:prstGeom prst="rect">
            <a:avLst/>
          </a:prstGeom>
          <a:solidFill>
            <a:srgbClr val="92D050"/>
          </a:solidFill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15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4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15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None/>
            </a:pPr>
            <a:r>
              <a:rPr lang="el-GR" sz="3200" dirty="0"/>
              <a:t>Στους συμμετέχοντες στην έρευνα</a:t>
            </a:r>
          </a:p>
        </p:txBody>
      </p:sp>
    </p:spTree>
    <p:extLst>
      <p:ext uri="{BB962C8B-B14F-4D97-AF65-F5344CB8AC3E}">
        <p14:creationId xmlns:p14="http://schemas.microsoft.com/office/powerpoint/2010/main" val="37121599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043608" y="620688"/>
            <a:ext cx="7776864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18. Αποτίμηση του εκπαιδευτικού υλικού 4/8</a:t>
            </a: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0529C92D-C92A-4698-8572-9BA2C3D64FDC}"/>
              </a:ext>
            </a:extLst>
          </p:cNvPr>
          <p:cNvSpPr/>
          <p:nvPr/>
        </p:nvSpPr>
        <p:spPr>
          <a:xfrm>
            <a:off x="611560" y="1484784"/>
            <a:ext cx="1656184" cy="1573764"/>
          </a:xfrm>
          <a:prstGeom prst="ellipse">
            <a:avLst/>
          </a:prstGeom>
          <a:solidFill>
            <a:srgbClr val="FFAD5B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Έρευνα </a:t>
            </a:r>
          </a:p>
          <a:p>
            <a:pPr algn="ctr"/>
            <a:r>
              <a:rPr lang="el-GR" dirty="0"/>
              <a:t>ΨΑ</a:t>
            </a: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4BC8C072-8BAA-4858-B7D5-02AC34BF185E}"/>
              </a:ext>
            </a:extLst>
          </p:cNvPr>
          <p:cNvSpPr/>
          <p:nvPr/>
        </p:nvSpPr>
        <p:spPr>
          <a:xfrm>
            <a:off x="2519772" y="1740384"/>
            <a:ext cx="6552728" cy="47165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Όσον αφορά το τρόπο διδασκαλίας:</a:t>
            </a: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Οι μαθητές προτιμούν να γίνεται η διδασκαλία της Χημείας μέσω ιστοριών και κινούμενων σχεδίων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β) Θεωρούν το βιβλίο της Χημείας μη αρεστό</a:t>
            </a: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Όσον αφορά τις επιδόσεις των μαθητών: </a:t>
            </a: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α) Αρχικά ίδιο γνωσιακό επίπεδο </a:t>
            </a: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Ελέγχεται με τα διαγνωστικά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test</a:t>
            </a:r>
          </a:p>
          <a:p>
            <a:pPr algn="just"/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Πτώση των επιδόσεων των μαθητών</a:t>
            </a: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Πειραματική ομάδα: Πτώση μικρότερη της μονάδας</a:t>
            </a: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Ομάδα ελέγχου: Πτώση περίπου 5,5 μονάδων</a:t>
            </a: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l-G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0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l-GR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4C84F445-6B80-439E-AD6D-7DBC64D21EE3}"/>
              </a:ext>
            </a:extLst>
          </p:cNvPr>
          <p:cNvSpPr/>
          <p:nvPr/>
        </p:nvSpPr>
        <p:spPr>
          <a:xfrm>
            <a:off x="2519772" y="1290867"/>
            <a:ext cx="6480720" cy="36004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Αποτελέσματα – Κύρια Ευρήματα</a:t>
            </a:r>
          </a:p>
        </p:txBody>
      </p:sp>
    </p:spTree>
    <p:extLst>
      <p:ext uri="{BB962C8B-B14F-4D97-AF65-F5344CB8AC3E}">
        <p14:creationId xmlns:p14="http://schemas.microsoft.com/office/powerpoint/2010/main" val="37867325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297416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19. Αποτίμηση Εκπαιδευτικού Υλικού </a:t>
            </a:r>
            <a:r>
              <a:rPr lang="el-GR" sz="3200" dirty="0"/>
              <a:t>5</a:t>
            </a:r>
            <a:r>
              <a:rPr lang="el-GR" sz="3200" b="1" dirty="0"/>
              <a:t>/8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CC3A2A66-F1BA-4FFF-8860-89ECB202D768}"/>
              </a:ext>
            </a:extLst>
          </p:cNvPr>
          <p:cNvSpPr/>
          <p:nvPr/>
        </p:nvSpPr>
        <p:spPr>
          <a:xfrm>
            <a:off x="1331640" y="1323486"/>
            <a:ext cx="7272808" cy="57606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Περιορισμοί Έρευνας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E012ED9-3F6A-4F80-853A-4A3EEC788E17}"/>
              </a:ext>
            </a:extLst>
          </p:cNvPr>
          <p:cNvSpPr/>
          <p:nvPr/>
        </p:nvSpPr>
        <p:spPr>
          <a:xfrm>
            <a:off x="1331640" y="2039616"/>
            <a:ext cx="7272808" cy="129614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/>
              <a:t>Πολύ δύσκολη σχολική χρονιά</a:t>
            </a:r>
          </a:p>
          <a:p>
            <a:r>
              <a:rPr lang="el-GR" dirty="0"/>
              <a:t>Κλειστά σχολεία το περισσότερο χρόνο λόγω </a:t>
            </a:r>
            <a:r>
              <a:rPr lang="en-US" dirty="0"/>
              <a:t>covid - 19</a:t>
            </a:r>
            <a:endParaRPr lang="el-GR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6077549-0E77-48BA-93C3-212C3F926691}"/>
              </a:ext>
            </a:extLst>
          </p:cNvPr>
          <p:cNvSpPr/>
          <p:nvPr/>
        </p:nvSpPr>
        <p:spPr>
          <a:xfrm>
            <a:off x="1356248" y="3522241"/>
            <a:ext cx="7272808" cy="158417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/>
              <a:t>Πολύωρη χρήση σύγχρονης και ασύγχρονης </a:t>
            </a:r>
            <a:r>
              <a:rPr lang="el-GR" dirty="0" err="1"/>
              <a:t>ΕξΑΕ</a:t>
            </a:r>
            <a:r>
              <a:rPr lang="el-GR" dirty="0"/>
              <a:t> ως το μοναδικό εκπαιδευτικό μέσο </a:t>
            </a:r>
          </a:p>
          <a:p>
            <a:r>
              <a:rPr lang="el-GR" dirty="0"/>
              <a:t>Απώθηση της ασχολίας τους με το ΕΥ εκ μέρους πολλών μαθητών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E034FF31-D82D-4B6A-9371-5792AE396222}"/>
              </a:ext>
            </a:extLst>
          </p:cNvPr>
          <p:cNvSpPr/>
          <p:nvPr/>
        </p:nvSpPr>
        <p:spPr>
          <a:xfrm>
            <a:off x="1356248" y="5273635"/>
            <a:ext cx="7272808" cy="1035685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/>
              <a:t>Μικρό δείγμα μαθητών  άρα αποτελέσματα έρευνας ως ενδείξεις και όχι ως γενικευμένα συμπεράσματα </a:t>
            </a:r>
          </a:p>
        </p:txBody>
      </p:sp>
    </p:spTree>
    <p:extLst>
      <p:ext uri="{BB962C8B-B14F-4D97-AF65-F5344CB8AC3E}">
        <p14:creationId xmlns:p14="http://schemas.microsoft.com/office/powerpoint/2010/main" val="21577069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272808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20. Αποτίμηση Εκπαιδευτικού Υλικού </a:t>
            </a:r>
            <a:r>
              <a:rPr lang="el-GR" sz="3200" dirty="0"/>
              <a:t>6</a:t>
            </a:r>
            <a:r>
              <a:rPr lang="el-GR" sz="3200" b="1" dirty="0"/>
              <a:t>/8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CC3A2A66-F1BA-4FFF-8860-89ECB202D768}"/>
              </a:ext>
            </a:extLst>
          </p:cNvPr>
          <p:cNvSpPr/>
          <p:nvPr/>
        </p:nvSpPr>
        <p:spPr>
          <a:xfrm>
            <a:off x="1259632" y="1323486"/>
            <a:ext cx="7344816" cy="57606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 Έρευνας 1/2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E012ED9-3F6A-4F80-853A-4A3EEC788E17}"/>
              </a:ext>
            </a:extLst>
          </p:cNvPr>
          <p:cNvSpPr/>
          <p:nvPr/>
        </p:nvSpPr>
        <p:spPr>
          <a:xfrm>
            <a:off x="1259632" y="3796489"/>
            <a:ext cx="7272808" cy="129614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/>
              <a:t>Θετική Αποτίμηση της Ψηφιακής Αφήγησης ως ελκυστικό τρόπο διδασκαλίας</a:t>
            </a: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6077549-0E77-48BA-93C3-212C3F926691}"/>
              </a:ext>
            </a:extLst>
          </p:cNvPr>
          <p:cNvSpPr/>
          <p:nvPr/>
        </p:nvSpPr>
        <p:spPr>
          <a:xfrm>
            <a:off x="1259632" y="2012048"/>
            <a:ext cx="7272808" cy="158417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400" dirty="0"/>
              <a:t>Θετική αποτίμηση με βάση τη μεθοδολογία της </a:t>
            </a:r>
            <a:r>
              <a:rPr lang="el-GR" sz="2400" dirty="0" err="1"/>
              <a:t>ΕξΑΕ</a:t>
            </a:r>
            <a:r>
              <a:rPr lang="el-GR" sz="2400" dirty="0"/>
              <a:t> και τις αρχές της θεωρίας </a:t>
            </a:r>
            <a:r>
              <a:rPr lang="el-GR" sz="2400" dirty="0" err="1"/>
              <a:t>Πολυμεσικής</a:t>
            </a:r>
            <a:r>
              <a:rPr lang="el-GR" sz="2400" dirty="0"/>
              <a:t> μάθησης </a:t>
            </a:r>
          </a:p>
        </p:txBody>
      </p:sp>
      <p:sp>
        <p:nvSpPr>
          <p:cNvPr id="7" name="Ορθογώνιο 6">
            <a:extLst>
              <a:ext uri="{FF2B5EF4-FFF2-40B4-BE49-F238E27FC236}">
                <a16:creationId xmlns:a16="http://schemas.microsoft.com/office/drawing/2014/main" id="{E034FF31-D82D-4B6A-9371-5792AE396222}"/>
              </a:ext>
            </a:extLst>
          </p:cNvPr>
          <p:cNvSpPr/>
          <p:nvPr/>
        </p:nvSpPr>
        <p:spPr>
          <a:xfrm>
            <a:off x="1259632" y="5292898"/>
            <a:ext cx="7272808" cy="1035685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/>
              <a:t>Αβέβαιη εκτίμηση της συνεισφοράς της ΨΑ  στη βελτίωση των επιδόσεων των μαθητών</a:t>
            </a:r>
          </a:p>
        </p:txBody>
      </p:sp>
    </p:spTree>
    <p:extLst>
      <p:ext uri="{BB962C8B-B14F-4D97-AF65-F5344CB8AC3E}">
        <p14:creationId xmlns:p14="http://schemas.microsoft.com/office/powerpoint/2010/main" val="32320493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272808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21. Αποτίμηση Εκπαιδευτικού Υλικού 7/8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CC3A2A66-F1BA-4FFF-8860-89ECB202D768}"/>
              </a:ext>
            </a:extLst>
          </p:cNvPr>
          <p:cNvSpPr/>
          <p:nvPr/>
        </p:nvSpPr>
        <p:spPr>
          <a:xfrm>
            <a:off x="1259632" y="1323486"/>
            <a:ext cx="7344816" cy="57606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Συμπεράσματα Έρευνας 2/2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E012ED9-3F6A-4F80-853A-4A3EEC788E17}"/>
              </a:ext>
            </a:extLst>
          </p:cNvPr>
          <p:cNvSpPr/>
          <p:nvPr/>
        </p:nvSpPr>
        <p:spPr>
          <a:xfrm>
            <a:off x="1295636" y="3750505"/>
            <a:ext cx="7272808" cy="1296144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dirty="0"/>
              <a:t>Οι επιδόσεις των μαθητών όμως δεν βελτιώθηκαν στο μάθημα της Χημείας αλλά αντιθέτως διακρίναμε μία μικρή πτώση σε αυτές </a:t>
            </a:r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6077549-0E77-48BA-93C3-212C3F926691}"/>
              </a:ext>
            </a:extLst>
          </p:cNvPr>
          <p:cNvSpPr/>
          <p:nvPr/>
        </p:nvSpPr>
        <p:spPr>
          <a:xfrm>
            <a:off x="1295636" y="2019113"/>
            <a:ext cx="7272808" cy="158417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2400" dirty="0"/>
              <a:t> Θεωρούν τη διδασκαλία της Χημείας μέσω της ΨΑ πιο ενδιαφέρουσα λόγω των ιστοριών και των </a:t>
            </a:r>
            <a:r>
              <a:rPr lang="el-GR" dirty="0"/>
              <a:t>κινούμενων σχεδίων</a:t>
            </a:r>
            <a:r>
              <a:rPr lang="el-GR" sz="240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878085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331640" y="332656"/>
            <a:ext cx="7272808" cy="576064"/>
          </a:xfrm>
        </p:spPr>
        <p:txBody>
          <a:bodyPr>
            <a:noAutofit/>
          </a:bodyPr>
          <a:lstStyle/>
          <a:p>
            <a:r>
              <a:rPr lang="el-GR" sz="3200" b="1" dirty="0"/>
              <a:t>21. Αποτίμηση Εκπαιδευτικού Υλικού 8/8</a:t>
            </a:r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CC3A2A66-F1BA-4FFF-8860-89ECB202D768}"/>
              </a:ext>
            </a:extLst>
          </p:cNvPr>
          <p:cNvSpPr/>
          <p:nvPr/>
        </p:nvSpPr>
        <p:spPr>
          <a:xfrm>
            <a:off x="1347348" y="1268760"/>
            <a:ext cx="7272808" cy="576064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Προτάσεις για μελλοντική έρευνα</a:t>
            </a:r>
          </a:p>
        </p:txBody>
      </p:sp>
      <p:sp>
        <p:nvSpPr>
          <p:cNvPr id="5" name="Ορθογώνιο 4">
            <a:extLst>
              <a:ext uri="{FF2B5EF4-FFF2-40B4-BE49-F238E27FC236}">
                <a16:creationId xmlns:a16="http://schemas.microsoft.com/office/drawing/2014/main" id="{3E012ED9-3F6A-4F80-853A-4A3EEC788E17}"/>
              </a:ext>
            </a:extLst>
          </p:cNvPr>
          <p:cNvSpPr/>
          <p:nvPr/>
        </p:nvSpPr>
        <p:spPr>
          <a:xfrm>
            <a:off x="1331640" y="2132856"/>
            <a:ext cx="7272808" cy="1474803"/>
          </a:xfrm>
          <a:prstGeom prst="rect">
            <a:avLst/>
          </a:prstGeom>
          <a:effectLst>
            <a:glow rad="1016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ποτίμηση της επίδρασης της ΨΑ στην εννοιολογική κατανόηση της Χημείας</a:t>
            </a: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μέσω της δ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ημιουργίας μιας ταινίας χημικού περιεχομένου, σε συνεργασία με τους μαθητές, με έρεισμα κάποιο πιθανό κοινωνιολογικό θέμα </a:t>
            </a:r>
            <a:endParaRPr lang="el-GR" dirty="0"/>
          </a:p>
        </p:txBody>
      </p:sp>
      <p:sp>
        <p:nvSpPr>
          <p:cNvPr id="6" name="Ορθογώνιο 5">
            <a:extLst>
              <a:ext uri="{FF2B5EF4-FFF2-40B4-BE49-F238E27FC236}">
                <a16:creationId xmlns:a16="http://schemas.microsoft.com/office/drawing/2014/main" id="{D6077549-0E77-48BA-93C3-212C3F926691}"/>
              </a:ext>
            </a:extLst>
          </p:cNvPr>
          <p:cNvSpPr/>
          <p:nvPr/>
        </p:nvSpPr>
        <p:spPr>
          <a:xfrm>
            <a:off x="1331640" y="3895691"/>
            <a:ext cx="7272808" cy="2485637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Α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ποτίμηση της επίδρασης της ΨΑ στην εννοιολογική κατανόηση της Χημείας</a:t>
            </a: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 μέσω της δ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ημιουργίας μιας  σπονδυλωτής ταινίας, με θέμα που σχετίζεται με τη Χημεία, </a:t>
            </a: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με 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σετ αρχής, μέσης και τέλους ως ξεχωριστά βίντεο και δίνοντας την επιλογή στο μαθητή να συνδυάσει τα κομμάτια που επιθυμεί και να σχηματίσει τη </a:t>
            </a:r>
            <a:r>
              <a:rPr lang="el-GR" dirty="0">
                <a:latin typeface="Times New Roman" panose="02020603050405020304" pitchFamily="18" charset="0"/>
                <a:ea typeface="Times New Roman" panose="02020603050405020304" pitchFamily="18" charset="0"/>
              </a:rPr>
              <a:t>προσωπική</a:t>
            </a:r>
            <a:r>
              <a:rPr lang="el-GR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του ταινία. 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9611606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9 - Ορθογώνιο">
            <a:extLst>
              <a:ext uri="{FF2B5EF4-FFF2-40B4-BE49-F238E27FC236}">
                <a16:creationId xmlns:a16="http://schemas.microsoft.com/office/drawing/2014/main" id="{97B652F9-E7CF-4B18-9AA1-FE05818E9A08}"/>
              </a:ext>
            </a:extLst>
          </p:cNvPr>
          <p:cNvSpPr/>
          <p:nvPr/>
        </p:nvSpPr>
        <p:spPr>
          <a:xfrm>
            <a:off x="1545748" y="424330"/>
            <a:ext cx="698669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l-GR" sz="3200" dirty="0">
                <a:solidFill>
                  <a:srgbClr val="C00000"/>
                </a:solidFill>
              </a:rPr>
              <a:t>Τέλος παρουσίασης</a:t>
            </a:r>
          </a:p>
        </p:txBody>
      </p: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A5BE132F-465D-40C6-85DB-EBF617D04D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5152" y="1340768"/>
            <a:ext cx="7054799" cy="4968552"/>
          </a:xfrm>
          <a:prstGeom prst="rect">
            <a:avLst/>
          </a:prstGeom>
        </p:spPr>
      </p:pic>
      <p:sp>
        <p:nvSpPr>
          <p:cNvPr id="4" name="9 - Ορθογώνιο"/>
          <p:cNvSpPr/>
          <p:nvPr/>
        </p:nvSpPr>
        <p:spPr>
          <a:xfrm>
            <a:off x="4937123" y="2636912"/>
            <a:ext cx="330728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3200" dirty="0">
                <a:solidFill>
                  <a:schemeClr val="accent4"/>
                </a:solidFill>
              </a:rPr>
              <a:t>Σας ευχαριστώ για την προσοχή σας</a:t>
            </a:r>
          </a:p>
        </p:txBody>
      </p:sp>
    </p:spTree>
    <p:extLst>
      <p:ext uri="{BB962C8B-B14F-4D97-AF65-F5344CB8AC3E}">
        <p14:creationId xmlns:p14="http://schemas.microsoft.com/office/powerpoint/2010/main" val="10261208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1. Σκοπός</a:t>
            </a:r>
            <a:endParaRPr lang="el-GR" sz="3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484784"/>
            <a:ext cx="8136904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algn="just"/>
            <a:r>
              <a:rPr lang="el-GR" sz="2800" dirty="0"/>
              <a:t>Σκοπός της μεταπτυχιακής μου εργασίας ήταν </a:t>
            </a:r>
            <a:r>
              <a:rPr lang="el-GR" sz="2800" dirty="0">
                <a:solidFill>
                  <a:srgbClr val="000000"/>
                </a:solidFill>
                <a:cs typeface="Times New Roman" panose="02020603050405020304" pitchFamily="18" charset="0"/>
              </a:rPr>
              <a:t>ο </a:t>
            </a:r>
            <a:r>
              <a:rPr lang="el-GR" sz="2800" dirty="0">
                <a:solidFill>
                  <a:srgbClr val="92D050"/>
                </a:solidFill>
                <a:cs typeface="Times New Roman" panose="02020603050405020304" pitchFamily="18" charset="0"/>
              </a:rPr>
              <a:t>σ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χεδιασμός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, η 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υλοποίηση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και η 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αποτίμηση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μιας 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ολοκληρωμένης </a:t>
            </a:r>
            <a:r>
              <a:rPr lang="el-GR" sz="2800" dirty="0">
                <a:solidFill>
                  <a:srgbClr val="92D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αρέμβασης </a:t>
            </a:r>
            <a:r>
              <a:rPr lang="el-GR" sz="2800" dirty="0">
                <a:solidFill>
                  <a:srgbClr val="92D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υμπληρωματικής </a:t>
            </a:r>
            <a:r>
              <a:rPr lang="el-GR" sz="2800" dirty="0">
                <a:solidFill>
                  <a:srgbClr val="92D05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σ</a:t>
            </a:r>
            <a:r>
              <a:rPr lang="el-GR" sz="2800" dirty="0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χολικής </a:t>
            </a:r>
            <a:r>
              <a:rPr lang="el-GR" sz="2800" dirty="0" err="1">
                <a:solidFill>
                  <a:srgbClr val="92D05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με τη χρήση </a:t>
            </a:r>
            <a:r>
              <a:rPr lang="el-GR" sz="2800" dirty="0" err="1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διαδραστικού</a:t>
            </a:r>
            <a:r>
              <a:rPr lang="el-GR" sz="2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εκπαιδευτικού υλικού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και </a:t>
            </a:r>
            <a:r>
              <a:rPr lang="el-GR" sz="2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εφαρμογών </a:t>
            </a:r>
            <a:r>
              <a:rPr lang="el-GR" sz="2800" dirty="0">
                <a:solidFill>
                  <a:srgbClr val="FF0000"/>
                </a:solidFill>
                <a:ea typeface="Times New Roman" panose="02020603050405020304" pitchFamily="18" charset="0"/>
                <a:cs typeface="Times New Roman" panose="02020603050405020304" pitchFamily="18" charset="0"/>
              </a:rPr>
              <a:t>που υποστηρίζουν τη ψηφιακή α</a:t>
            </a:r>
            <a:r>
              <a:rPr lang="el-GR" sz="2800" dirty="0">
                <a:solidFill>
                  <a:srgbClr val="FF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φήγηση </a:t>
            </a:r>
            <a:r>
              <a:rPr lang="el-G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με βάση τη μεθοδολογία της </a:t>
            </a:r>
            <a:r>
              <a:rPr lang="el-GR" sz="2800" dirty="0" err="1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ΕξΑΕ</a:t>
            </a:r>
            <a:r>
              <a:rPr lang="el-GR" sz="2800" dirty="0"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και τις αρχές σχεδιασμού του ΕΥ 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στη </a:t>
            </a:r>
            <a:r>
              <a:rPr lang="el-GR" sz="2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Χημεία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Γ΄ Γυμνασίου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 και ειδικότερα σε μία από τις πιο σπουδαίες χημικές αντιδράσεις, την </a:t>
            </a:r>
            <a:r>
              <a:rPr lang="el-GR" sz="2800" dirty="0">
                <a:solidFill>
                  <a:srgbClr val="00B0F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αντίδραση εξουδετέρωσης</a:t>
            </a:r>
            <a:r>
              <a:rPr lang="el-GR" sz="2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l-GR" sz="2800" dirty="0">
              <a:effectLst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l-GR" sz="28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el-GR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726484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3648" y="457353"/>
            <a:ext cx="7199240" cy="576064"/>
          </a:xfrm>
        </p:spPr>
        <p:txBody>
          <a:bodyPr>
            <a:noAutofit/>
          </a:bodyPr>
          <a:lstStyle/>
          <a:p>
            <a:r>
              <a:rPr lang="el-GR" sz="3600" dirty="0"/>
              <a:t>2. Συνεισφορά της διπλωματικής</a:t>
            </a:r>
            <a:endParaRPr lang="el-GR" sz="3600" b="1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F5A46E85-5FFC-457F-A768-32073F78DDD6}"/>
              </a:ext>
            </a:extLst>
          </p:cNvPr>
          <p:cNvSpPr/>
          <p:nvPr/>
        </p:nvSpPr>
        <p:spPr>
          <a:xfrm>
            <a:off x="1393274" y="1326958"/>
            <a:ext cx="1612657" cy="158659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dirty="0"/>
              <a:t>Θεωρητική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7507BAE0-377B-422B-8D42-F3A4C99DE2B3}"/>
              </a:ext>
            </a:extLst>
          </p:cNvPr>
          <p:cNvSpPr/>
          <p:nvPr/>
        </p:nvSpPr>
        <p:spPr>
          <a:xfrm>
            <a:off x="3366264" y="1364167"/>
            <a:ext cx="1612656" cy="15865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>
                <a:solidFill>
                  <a:schemeClr val="tx1"/>
                </a:solidFill>
              </a:rPr>
              <a:t>Εκπαιδευτική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4D5F359F-FE8A-498C-A582-2FCAB051FE89}"/>
              </a:ext>
            </a:extLst>
          </p:cNvPr>
          <p:cNvSpPr/>
          <p:nvPr/>
        </p:nvSpPr>
        <p:spPr>
          <a:xfrm>
            <a:off x="5267274" y="1367477"/>
            <a:ext cx="1440160" cy="15865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dirty="0"/>
              <a:t>Ερευνητική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18A747F6-D612-4CB0-8F43-941393640460}"/>
              </a:ext>
            </a:extLst>
          </p:cNvPr>
          <p:cNvSpPr/>
          <p:nvPr/>
        </p:nvSpPr>
        <p:spPr>
          <a:xfrm rot="10800000" flipH="1" flipV="1">
            <a:off x="6964737" y="1364167"/>
            <a:ext cx="1488726" cy="1586598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el-GR" sz="1600" b="1" dirty="0">
                <a:solidFill>
                  <a:schemeClr val="tx1"/>
                </a:solidFill>
              </a:rPr>
              <a:t>Κοινωνική</a:t>
            </a:r>
          </a:p>
        </p:txBody>
      </p:sp>
      <p:pic>
        <p:nvPicPr>
          <p:cNvPr id="11" name="Εικόνα 10">
            <a:extLst>
              <a:ext uri="{FF2B5EF4-FFF2-40B4-BE49-F238E27FC236}">
                <a16:creationId xmlns:a16="http://schemas.microsoft.com/office/drawing/2014/main" id="{8C6C6103-5673-4AE5-BB2A-240F21ED5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1990" y="1846867"/>
            <a:ext cx="1241204" cy="976078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AED68AE1-119C-4063-B0AE-81AF28AF22D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1990" y="1793412"/>
            <a:ext cx="1130672" cy="1029533"/>
          </a:xfrm>
          <a:prstGeom prst="rect">
            <a:avLst/>
          </a:prstGeom>
        </p:spPr>
      </p:pic>
      <p:pic>
        <p:nvPicPr>
          <p:cNvPr id="27" name="Εικόνα 26">
            <a:extLst>
              <a:ext uri="{FF2B5EF4-FFF2-40B4-BE49-F238E27FC236}">
                <a16:creationId xmlns:a16="http://schemas.microsoft.com/office/drawing/2014/main" id="{5D150B5D-15E4-471B-869E-ED3A528947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4106" y="1872594"/>
            <a:ext cx="1129025" cy="964790"/>
          </a:xfrm>
          <a:prstGeom prst="rect">
            <a:avLst/>
          </a:prstGeom>
        </p:spPr>
      </p:pic>
      <p:pic>
        <p:nvPicPr>
          <p:cNvPr id="31" name="Εικόνα 30">
            <a:extLst>
              <a:ext uri="{FF2B5EF4-FFF2-40B4-BE49-F238E27FC236}">
                <a16:creationId xmlns:a16="http://schemas.microsoft.com/office/drawing/2014/main" id="{A8434AA3-CC25-4EE4-941F-8C8E8E00955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0124" y="1830538"/>
            <a:ext cx="1241204" cy="992407"/>
          </a:xfrm>
          <a:prstGeom prst="rect">
            <a:avLst/>
          </a:prstGeom>
        </p:spPr>
      </p:pic>
      <p:sp>
        <p:nvSpPr>
          <p:cNvPr id="33" name="Ορθογώνιο: Στρογγύλεμα γωνιών 32">
            <a:extLst>
              <a:ext uri="{FF2B5EF4-FFF2-40B4-BE49-F238E27FC236}">
                <a16:creationId xmlns:a16="http://schemas.microsoft.com/office/drawing/2014/main" id="{3ADD3064-08A3-4FE7-AF17-0C96279BF7D8}"/>
              </a:ext>
            </a:extLst>
          </p:cNvPr>
          <p:cNvSpPr/>
          <p:nvPr/>
        </p:nvSpPr>
        <p:spPr>
          <a:xfrm>
            <a:off x="1393274" y="3113741"/>
            <a:ext cx="7091239" cy="704719"/>
          </a:xfrm>
          <a:prstGeom prst="round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dirty="0"/>
              <a:t>Ανάδειξη νέων πεδίων για βιβλιογραφική έρευνα </a:t>
            </a:r>
          </a:p>
        </p:txBody>
      </p:sp>
      <p:sp>
        <p:nvSpPr>
          <p:cNvPr id="37" name="Ορθογώνιο: Στρογγύλεμα γωνιών 36">
            <a:extLst>
              <a:ext uri="{FF2B5EF4-FFF2-40B4-BE49-F238E27FC236}">
                <a16:creationId xmlns:a16="http://schemas.microsoft.com/office/drawing/2014/main" id="{3D8F1ED2-7504-4E6B-8C8B-E514408A47B7}"/>
              </a:ext>
            </a:extLst>
          </p:cNvPr>
          <p:cNvSpPr/>
          <p:nvPr/>
        </p:nvSpPr>
        <p:spPr>
          <a:xfrm>
            <a:off x="1410329" y="4740358"/>
            <a:ext cx="7041766" cy="75417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/>
              <a:t>Εμπλουτισμός βιβλιογραφίας για το ΕΥ σε </a:t>
            </a:r>
            <a:r>
              <a:rPr lang="en-US" sz="1600"/>
              <a:t>e-learning</a:t>
            </a:r>
            <a:r>
              <a:rPr lang="el-GR" sz="1600"/>
              <a:t> περιβάλλοντα</a:t>
            </a:r>
            <a:r>
              <a:rPr lang="en-US" sz="1600"/>
              <a:t> </a:t>
            </a:r>
            <a:r>
              <a:rPr lang="el-GR" sz="1600"/>
              <a:t> </a:t>
            </a:r>
            <a:endParaRPr lang="el-GR" sz="1600" dirty="0"/>
          </a:p>
        </p:txBody>
      </p:sp>
      <p:sp>
        <p:nvSpPr>
          <p:cNvPr id="38" name="Ορθογώνιο: Στρογγύλεμα γωνιών 37">
            <a:extLst>
              <a:ext uri="{FF2B5EF4-FFF2-40B4-BE49-F238E27FC236}">
                <a16:creationId xmlns:a16="http://schemas.microsoft.com/office/drawing/2014/main" id="{6626BB9D-57AF-4546-90B9-CE122AA71B28}"/>
              </a:ext>
            </a:extLst>
          </p:cNvPr>
          <p:cNvSpPr/>
          <p:nvPr/>
        </p:nvSpPr>
        <p:spPr>
          <a:xfrm>
            <a:off x="1367411" y="3925045"/>
            <a:ext cx="7091239" cy="7047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</a:rPr>
              <a:t>Καλές πρακτικές  για μια ολοκληρωμένη παρέμβαση συμπληρωματικής </a:t>
            </a:r>
            <a:r>
              <a:rPr lang="el-GR" sz="1600" b="1" dirty="0" err="1">
                <a:solidFill>
                  <a:schemeClr val="tx1"/>
                </a:solidFill>
              </a:rPr>
              <a:t>ΕξΑΕ</a:t>
            </a:r>
            <a:r>
              <a:rPr lang="el-GR" sz="1600" b="1" dirty="0">
                <a:solidFill>
                  <a:schemeClr val="tx1"/>
                </a:solidFill>
              </a:rPr>
              <a:t>  σε μαθητές Γυμνασίου</a:t>
            </a:r>
          </a:p>
        </p:txBody>
      </p:sp>
      <p:sp>
        <p:nvSpPr>
          <p:cNvPr id="39" name="Ορθογώνιο: Στρογγύλεμα γωνιών 38">
            <a:extLst>
              <a:ext uri="{FF2B5EF4-FFF2-40B4-BE49-F238E27FC236}">
                <a16:creationId xmlns:a16="http://schemas.microsoft.com/office/drawing/2014/main" id="{1AA0B1C7-30DD-4512-A960-821AF0F70C99}"/>
              </a:ext>
            </a:extLst>
          </p:cNvPr>
          <p:cNvSpPr/>
          <p:nvPr/>
        </p:nvSpPr>
        <p:spPr>
          <a:xfrm>
            <a:off x="1348592" y="5585287"/>
            <a:ext cx="7080864" cy="787534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600" b="1" dirty="0">
                <a:solidFill>
                  <a:schemeClr val="tx1"/>
                </a:solidFill>
              </a:rPr>
              <a:t>Ανάδειξη κοινωνικών φαινομένων μέσω της Χημείας και της ψηφιακής αφήγησης</a:t>
            </a:r>
          </a:p>
        </p:txBody>
      </p:sp>
    </p:spTree>
    <p:extLst>
      <p:ext uri="{BB962C8B-B14F-4D97-AF65-F5344CB8AC3E}">
        <p14:creationId xmlns:p14="http://schemas.microsoft.com/office/powerpoint/2010/main" val="27909929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115616" y="332656"/>
            <a:ext cx="7776864" cy="576064"/>
          </a:xfrm>
        </p:spPr>
        <p:txBody>
          <a:bodyPr>
            <a:noAutofit/>
          </a:bodyPr>
          <a:lstStyle/>
          <a:p>
            <a:r>
              <a:rPr lang="el-GR" sz="3600" dirty="0"/>
              <a:t>3. Ερευνητικά Ερωτήματα 1/2</a:t>
            </a:r>
            <a:endParaRPr lang="el-GR" sz="40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1187624" y="2492896"/>
            <a:ext cx="7632848" cy="34932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Τα βασικά ερευνητικά ερωτήματα για την αποτίμηση του εκπαιδευτικού υλικού που πραγματοποιήθηκε από ειδικούς ήταν τα εξής: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Το εκπαιδευτικό υλικό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διέπεται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από τις αρχές και τη μεθοδολογία της εξ αποστάσεως εκπαίδευσης;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el-GR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Το εκπαιδευτικό υλικό έχει δημιουργηθεί σύμφωνα με τις αρχές της </a:t>
            </a:r>
            <a:r>
              <a:rPr lang="el-GR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Πολυμεσικής</a:t>
            </a: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Μάθησης;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l-GR" sz="3200" dirty="0"/>
          </a:p>
        </p:txBody>
      </p:sp>
      <p:sp>
        <p:nvSpPr>
          <p:cNvPr id="3" name="Ορθογώνιο: Στρογγύλεμα γωνιών 2">
            <a:extLst>
              <a:ext uri="{FF2B5EF4-FFF2-40B4-BE49-F238E27FC236}">
                <a16:creationId xmlns:a16="http://schemas.microsoft.com/office/drawing/2014/main" id="{A3F2D9A7-F984-4C1C-9FB7-1B41C04AFC72}"/>
              </a:ext>
            </a:extLst>
          </p:cNvPr>
          <p:cNvSpPr/>
          <p:nvPr/>
        </p:nvSpPr>
        <p:spPr>
          <a:xfrm>
            <a:off x="1331640" y="1297905"/>
            <a:ext cx="7200800" cy="72008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Κύριο εκπαιδευτικό υλικό</a:t>
            </a:r>
          </a:p>
        </p:txBody>
      </p:sp>
    </p:spTree>
    <p:extLst>
      <p:ext uri="{BB962C8B-B14F-4D97-AF65-F5344CB8AC3E}">
        <p14:creationId xmlns:p14="http://schemas.microsoft.com/office/powerpoint/2010/main" val="1538920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περιεχομένου 1">
            <a:extLst>
              <a:ext uri="{FF2B5EF4-FFF2-40B4-BE49-F238E27FC236}">
                <a16:creationId xmlns:a16="http://schemas.microsoft.com/office/drawing/2014/main" id="{8E1F834B-91CB-492E-A93A-37E11E2C99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2780928"/>
            <a:ext cx="7886700" cy="3259559"/>
          </a:xfrm>
        </p:spPr>
        <p:txBody>
          <a:bodyPr/>
          <a:lstStyle/>
          <a:p>
            <a:pPr marL="0" indent="0" algn="just">
              <a:lnSpc>
                <a:spcPct val="150000"/>
              </a:lnSpc>
              <a:buNone/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Τα βασικά ερευνητικά ερωτήματα για την ψηφιακή αφήγηση ήταν τα εξής: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540" indent="0" algn="just">
              <a:lnSpc>
                <a:spcPct val="150000"/>
              </a:lnSpc>
              <a:buNone/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Σε ποιο βαθμό διαφοροποιηθήκαν οι απόψεις των μαθητών για το τρόπο διδασκαλίας του μαθήματος της Χημείας μετά τη συμμετοχή τους στη διδακτική παρέμβαση της εξ αποστάσεως εκπαίδευσης  μέσω της ψηφιακής αφήγησης;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2540" indent="0" algn="just">
              <a:lnSpc>
                <a:spcPct val="150000"/>
              </a:lnSpc>
              <a:buNone/>
            </a:pPr>
            <a:r>
              <a:rPr lang="el-GR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Σε ποιο βαθμό βοήθησε η διδακτική παρέμβαση της εξ αποστάσεως εκπαίδευσης  μέσω της ψηφιακής αφήγησης να βελτιωθούν οι επιδόσεις των μαθητών στο μάθημα της Χημείας;</a:t>
            </a:r>
            <a:endParaRPr lang="el-GR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  <p:sp>
        <p:nvSpPr>
          <p:cNvPr id="3" name="Τίτλος 2">
            <a:extLst>
              <a:ext uri="{FF2B5EF4-FFF2-40B4-BE49-F238E27FC236}">
                <a16:creationId xmlns:a16="http://schemas.microsoft.com/office/drawing/2014/main" id="{ECF5ABC6-899B-4E4C-8667-A4912D15E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3600" dirty="0"/>
              <a:t>4. Ερευνητικά Ερωτήματα 2/2</a:t>
            </a:r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CB5E7C32-3A78-4048-9452-CC2CB1C3D445}"/>
              </a:ext>
            </a:extLst>
          </p:cNvPr>
          <p:cNvSpPr/>
          <p:nvPr/>
        </p:nvSpPr>
        <p:spPr>
          <a:xfrm>
            <a:off x="1259632" y="1556792"/>
            <a:ext cx="7255718" cy="792088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tx1"/>
                </a:solidFill>
              </a:rPr>
              <a:t>Ψηφιακή αφήγηση</a:t>
            </a:r>
          </a:p>
        </p:txBody>
      </p:sp>
    </p:spTree>
    <p:extLst>
      <p:ext uri="{BB962C8B-B14F-4D97-AF65-F5344CB8AC3E}">
        <p14:creationId xmlns:p14="http://schemas.microsoft.com/office/powerpoint/2010/main" val="4114929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5. Δομή της εργασίας </a:t>
            </a:r>
            <a:endParaRPr lang="el-GR" sz="3600" b="1" dirty="0"/>
          </a:p>
        </p:txBody>
      </p:sp>
      <p:sp>
        <p:nvSpPr>
          <p:cNvPr id="4" name="9 - Ορθογώνιο"/>
          <p:cNvSpPr/>
          <p:nvPr/>
        </p:nvSpPr>
        <p:spPr>
          <a:xfrm>
            <a:off x="4427984" y="1731549"/>
            <a:ext cx="331236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1600" dirty="0"/>
          </a:p>
          <a:p>
            <a:endParaRPr lang="el-GR" sz="3200" dirty="0"/>
          </a:p>
        </p:txBody>
      </p:sp>
      <p:sp>
        <p:nvSpPr>
          <p:cNvPr id="5" name="Ορθογώνιο: Στρογγύλεμα γωνιών 4">
            <a:extLst>
              <a:ext uri="{FF2B5EF4-FFF2-40B4-BE49-F238E27FC236}">
                <a16:creationId xmlns:a16="http://schemas.microsoft.com/office/drawing/2014/main" id="{58206DCE-6F47-4D6B-9A3A-ADE497B3986C}"/>
              </a:ext>
            </a:extLst>
          </p:cNvPr>
          <p:cNvSpPr/>
          <p:nvPr/>
        </p:nvSpPr>
        <p:spPr>
          <a:xfrm>
            <a:off x="1259632" y="1594503"/>
            <a:ext cx="2160240" cy="1368152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Θεωρητικό Πλαίσιο</a:t>
            </a:r>
          </a:p>
        </p:txBody>
      </p:sp>
      <p:sp>
        <p:nvSpPr>
          <p:cNvPr id="6" name="Ορθογώνιο: Στρογγύλεμα γωνιών 5">
            <a:extLst>
              <a:ext uri="{FF2B5EF4-FFF2-40B4-BE49-F238E27FC236}">
                <a16:creationId xmlns:a16="http://schemas.microsoft.com/office/drawing/2014/main" id="{CB5B26D1-C51D-47A6-8B64-809B7E63645A}"/>
              </a:ext>
            </a:extLst>
          </p:cNvPr>
          <p:cNvSpPr/>
          <p:nvPr/>
        </p:nvSpPr>
        <p:spPr>
          <a:xfrm>
            <a:off x="1259632" y="3284984"/>
            <a:ext cx="2160240" cy="13681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Δημιουργία Εκπαιδευτικού</a:t>
            </a:r>
          </a:p>
          <a:p>
            <a:pPr algn="ctr"/>
            <a:r>
              <a:rPr lang="el-GR" dirty="0">
                <a:solidFill>
                  <a:schemeClr val="bg1"/>
                </a:solidFill>
              </a:rPr>
              <a:t>Υλικού</a:t>
            </a:r>
          </a:p>
        </p:txBody>
      </p:sp>
      <p:sp>
        <p:nvSpPr>
          <p:cNvPr id="7" name="Ορθογώνιο: Στρογγύλεμα γωνιών 6">
            <a:extLst>
              <a:ext uri="{FF2B5EF4-FFF2-40B4-BE49-F238E27FC236}">
                <a16:creationId xmlns:a16="http://schemas.microsoft.com/office/drawing/2014/main" id="{12E1C617-D59C-4943-A8D3-91A908F9162F}"/>
              </a:ext>
            </a:extLst>
          </p:cNvPr>
          <p:cNvSpPr/>
          <p:nvPr/>
        </p:nvSpPr>
        <p:spPr>
          <a:xfrm>
            <a:off x="1259632" y="4996874"/>
            <a:ext cx="2160240" cy="1312446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>
                <a:solidFill>
                  <a:schemeClr val="bg1"/>
                </a:solidFill>
              </a:rPr>
              <a:t>Αποτίμηση Εκπαιδευτικού</a:t>
            </a:r>
          </a:p>
          <a:p>
            <a:pPr algn="ctr"/>
            <a:r>
              <a:rPr lang="el-GR" dirty="0">
                <a:solidFill>
                  <a:schemeClr val="bg1"/>
                </a:solidFill>
              </a:rPr>
              <a:t>Υλικού</a:t>
            </a:r>
          </a:p>
        </p:txBody>
      </p:sp>
      <p:sp>
        <p:nvSpPr>
          <p:cNvPr id="14" name="Ορθογώνιο: Στρογγύλεμα γωνιών 13">
            <a:extLst>
              <a:ext uri="{FF2B5EF4-FFF2-40B4-BE49-F238E27FC236}">
                <a16:creationId xmlns:a16="http://schemas.microsoft.com/office/drawing/2014/main" id="{2279EEF7-526C-45B5-8039-CEF47A6C0236}"/>
              </a:ext>
            </a:extLst>
          </p:cNvPr>
          <p:cNvSpPr/>
          <p:nvPr/>
        </p:nvSpPr>
        <p:spPr>
          <a:xfrm>
            <a:off x="4716016" y="1594503"/>
            <a:ext cx="2980313" cy="1368152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4"/>
          </a:fontRef>
        </p:style>
        <p:txBody>
          <a:bodyPr rtlCol="0" anchor="ctr"/>
          <a:lstStyle/>
          <a:p>
            <a:pPr algn="ctr"/>
            <a:endParaRPr lang="el-GR" dirty="0"/>
          </a:p>
          <a:p>
            <a:pPr algn="just"/>
            <a:endParaRPr lang="el-GR" sz="1600" dirty="0"/>
          </a:p>
          <a:p>
            <a:pPr algn="just"/>
            <a:r>
              <a:rPr lang="el-GR" sz="1600" dirty="0"/>
              <a:t>1. Εισαγωγή</a:t>
            </a:r>
          </a:p>
          <a:p>
            <a:pPr algn="just"/>
            <a:r>
              <a:rPr lang="el-GR" sz="1600" dirty="0"/>
              <a:t>2. Μάθηση</a:t>
            </a:r>
          </a:p>
          <a:p>
            <a:pPr algn="just"/>
            <a:r>
              <a:rPr lang="el-GR" sz="1600" dirty="0"/>
              <a:t>3. Μνήμη και λειτουργία της</a:t>
            </a:r>
          </a:p>
          <a:p>
            <a:pPr algn="just"/>
            <a:r>
              <a:rPr lang="el-GR" sz="1600" dirty="0"/>
              <a:t>4. Ψηφιακή αφήγηση</a:t>
            </a:r>
          </a:p>
          <a:p>
            <a:pPr algn="just"/>
            <a:r>
              <a:rPr lang="el-GR" sz="1600" dirty="0"/>
              <a:t>5. Εξ Αποστάσεως Εκπαίδευση</a:t>
            </a:r>
          </a:p>
          <a:p>
            <a:pPr algn="ctr"/>
            <a:endParaRPr lang="el-GR" dirty="0"/>
          </a:p>
          <a:p>
            <a:pPr algn="ctr"/>
            <a:endParaRPr lang="el-GR" dirty="0"/>
          </a:p>
        </p:txBody>
      </p:sp>
      <p:sp>
        <p:nvSpPr>
          <p:cNvPr id="15" name="Ορθογώνιο: Στρογγύλεμα γωνιών 14">
            <a:extLst>
              <a:ext uri="{FF2B5EF4-FFF2-40B4-BE49-F238E27FC236}">
                <a16:creationId xmlns:a16="http://schemas.microsoft.com/office/drawing/2014/main" id="{FE9B9D56-2B05-4D87-9D33-980B3043021E}"/>
              </a:ext>
            </a:extLst>
          </p:cNvPr>
          <p:cNvSpPr/>
          <p:nvPr/>
        </p:nvSpPr>
        <p:spPr>
          <a:xfrm>
            <a:off x="4716015" y="3271852"/>
            <a:ext cx="2980313" cy="136815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l-GR" sz="1600" dirty="0">
                <a:solidFill>
                  <a:schemeClr val="accent1"/>
                </a:solidFill>
              </a:rPr>
              <a:t>6. Σχεδιασμός, υλοποίηση και αποτίμηση του εκπαιδευτικού υλικού</a:t>
            </a:r>
          </a:p>
        </p:txBody>
      </p:sp>
      <p:sp>
        <p:nvSpPr>
          <p:cNvPr id="16" name="Βέλος: Δεξιό 15">
            <a:extLst>
              <a:ext uri="{FF2B5EF4-FFF2-40B4-BE49-F238E27FC236}">
                <a16:creationId xmlns:a16="http://schemas.microsoft.com/office/drawing/2014/main" id="{CC182B2D-4CFA-4309-9065-D090BD5D7773}"/>
              </a:ext>
            </a:extLst>
          </p:cNvPr>
          <p:cNvSpPr/>
          <p:nvPr/>
        </p:nvSpPr>
        <p:spPr>
          <a:xfrm>
            <a:off x="3705289" y="2233633"/>
            <a:ext cx="720080" cy="357682"/>
          </a:xfrm>
          <a:prstGeom prst="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7" name="Βέλος: Δεξιό 16">
            <a:extLst>
              <a:ext uri="{FF2B5EF4-FFF2-40B4-BE49-F238E27FC236}">
                <a16:creationId xmlns:a16="http://schemas.microsoft.com/office/drawing/2014/main" id="{815B40F7-BD30-431B-A748-1A3DE2CE15DB}"/>
              </a:ext>
            </a:extLst>
          </p:cNvPr>
          <p:cNvSpPr/>
          <p:nvPr/>
        </p:nvSpPr>
        <p:spPr>
          <a:xfrm>
            <a:off x="3707903" y="3868298"/>
            <a:ext cx="720080" cy="3576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8" name="Ορθογώνιο: Στρογγύλεμα γωνιών 17">
            <a:extLst>
              <a:ext uri="{FF2B5EF4-FFF2-40B4-BE49-F238E27FC236}">
                <a16:creationId xmlns:a16="http://schemas.microsoft.com/office/drawing/2014/main" id="{600AE95D-1A4A-4B4E-9E69-036C52666F2F}"/>
              </a:ext>
            </a:extLst>
          </p:cNvPr>
          <p:cNvSpPr/>
          <p:nvPr/>
        </p:nvSpPr>
        <p:spPr>
          <a:xfrm>
            <a:off x="4760039" y="4996874"/>
            <a:ext cx="2980313" cy="1312446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l-GR" sz="1600" dirty="0">
                <a:solidFill>
                  <a:schemeClr val="accent6"/>
                </a:solidFill>
              </a:rPr>
              <a:t>7. Αποτίμηση του ΕΥ</a:t>
            </a:r>
          </a:p>
          <a:p>
            <a:pPr algn="just"/>
            <a:r>
              <a:rPr lang="el-GR" sz="1600" dirty="0">
                <a:solidFill>
                  <a:schemeClr val="accent6"/>
                </a:solidFill>
              </a:rPr>
              <a:t>8. Σύγκριση αποτελεσμάτων</a:t>
            </a:r>
          </a:p>
          <a:p>
            <a:pPr algn="just"/>
            <a:r>
              <a:rPr lang="el-GR" sz="1600" dirty="0">
                <a:solidFill>
                  <a:schemeClr val="accent6"/>
                </a:solidFill>
              </a:rPr>
              <a:t>9. Συμπέρασμα - Συζήτηση</a:t>
            </a:r>
          </a:p>
        </p:txBody>
      </p:sp>
      <p:sp>
        <p:nvSpPr>
          <p:cNvPr id="19" name="Βέλος: Δεξιό 18">
            <a:extLst>
              <a:ext uri="{FF2B5EF4-FFF2-40B4-BE49-F238E27FC236}">
                <a16:creationId xmlns:a16="http://schemas.microsoft.com/office/drawing/2014/main" id="{3B284B0F-BBAB-4513-8B18-B581200E6ED9}"/>
              </a:ext>
            </a:extLst>
          </p:cNvPr>
          <p:cNvSpPr/>
          <p:nvPr/>
        </p:nvSpPr>
        <p:spPr>
          <a:xfrm>
            <a:off x="3705289" y="5352891"/>
            <a:ext cx="720080" cy="357682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68895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6. Θεωρητικό Πλαίσιο 1/</a:t>
            </a:r>
            <a:r>
              <a:rPr lang="en-US" sz="3600" dirty="0"/>
              <a:t>2</a:t>
            </a:r>
            <a:r>
              <a:rPr lang="el-GR" sz="3600" dirty="0"/>
              <a:t> </a:t>
            </a:r>
            <a:endParaRPr lang="el-GR" sz="3600" b="1" dirty="0"/>
          </a:p>
        </p:txBody>
      </p:sp>
      <p:sp>
        <p:nvSpPr>
          <p:cNvPr id="10" name="Οβάλ 9">
            <a:extLst>
              <a:ext uri="{FF2B5EF4-FFF2-40B4-BE49-F238E27FC236}">
                <a16:creationId xmlns:a16="http://schemas.microsoft.com/office/drawing/2014/main" id="{39103EFC-4A21-49DE-BC77-69FC1BA5C0D8}"/>
              </a:ext>
            </a:extLst>
          </p:cNvPr>
          <p:cNvSpPr/>
          <p:nvPr/>
        </p:nvSpPr>
        <p:spPr>
          <a:xfrm>
            <a:off x="2650026" y="2395008"/>
            <a:ext cx="3987845" cy="3265285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A8145339-C412-4C2C-A636-D983F0297CC6}"/>
              </a:ext>
            </a:extLst>
          </p:cNvPr>
          <p:cNvSpPr/>
          <p:nvPr/>
        </p:nvSpPr>
        <p:spPr>
          <a:xfrm>
            <a:off x="4771453" y="1519390"/>
            <a:ext cx="2738842" cy="145244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dirty="0"/>
              <a:t>Είδη Μνήμης</a:t>
            </a:r>
          </a:p>
        </p:txBody>
      </p:sp>
      <p:sp>
        <p:nvSpPr>
          <p:cNvPr id="9" name="Οβάλ 8">
            <a:extLst>
              <a:ext uri="{FF2B5EF4-FFF2-40B4-BE49-F238E27FC236}">
                <a16:creationId xmlns:a16="http://schemas.microsoft.com/office/drawing/2014/main" id="{41D3EFFA-8019-4FF8-8DB2-FBA5FD4F9DCC}"/>
              </a:ext>
            </a:extLst>
          </p:cNvPr>
          <p:cNvSpPr/>
          <p:nvPr/>
        </p:nvSpPr>
        <p:spPr>
          <a:xfrm>
            <a:off x="1169835" y="4257291"/>
            <a:ext cx="3456384" cy="14039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dirty="0"/>
              <a:t>Θεωρίες Λειτουργίας Μνήμης</a:t>
            </a:r>
          </a:p>
        </p:txBody>
      </p:sp>
      <p:sp>
        <p:nvSpPr>
          <p:cNvPr id="3" name="Οβάλ 2">
            <a:extLst>
              <a:ext uri="{FF2B5EF4-FFF2-40B4-BE49-F238E27FC236}">
                <a16:creationId xmlns:a16="http://schemas.microsoft.com/office/drawing/2014/main" id="{1D8A3F32-7EBD-4631-AEB2-8500785392DF}"/>
              </a:ext>
            </a:extLst>
          </p:cNvPr>
          <p:cNvSpPr/>
          <p:nvPr/>
        </p:nvSpPr>
        <p:spPr>
          <a:xfrm>
            <a:off x="3149842" y="3187718"/>
            <a:ext cx="2844316" cy="112569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3200" dirty="0">
                <a:solidFill>
                  <a:schemeClr val="bg1"/>
                </a:solidFill>
              </a:rPr>
              <a:t>Ψηφιακή Αφήγηση</a:t>
            </a: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839C2D52-34EA-4C6A-A6E9-CE53CFD359FC}"/>
              </a:ext>
            </a:extLst>
          </p:cNvPr>
          <p:cNvSpPr/>
          <p:nvPr/>
        </p:nvSpPr>
        <p:spPr>
          <a:xfrm>
            <a:off x="1505533" y="1462398"/>
            <a:ext cx="2995798" cy="1463689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sz="3200" dirty="0"/>
              <a:t>Ανθρώπινη Μνήμη </a:t>
            </a:r>
          </a:p>
        </p:txBody>
      </p:sp>
      <p:sp>
        <p:nvSpPr>
          <p:cNvPr id="11" name="Οβάλ 10">
            <a:extLst>
              <a:ext uri="{FF2B5EF4-FFF2-40B4-BE49-F238E27FC236}">
                <a16:creationId xmlns:a16="http://schemas.microsoft.com/office/drawing/2014/main" id="{77B5E9F6-7CE1-4C39-B802-EA85FF80ED72}"/>
              </a:ext>
            </a:extLst>
          </p:cNvPr>
          <p:cNvSpPr/>
          <p:nvPr/>
        </p:nvSpPr>
        <p:spPr>
          <a:xfrm>
            <a:off x="4946594" y="4305173"/>
            <a:ext cx="2738842" cy="1403957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 </a:t>
            </a:r>
            <a:r>
              <a:rPr lang="el-GR" sz="3200" dirty="0"/>
              <a:t>Θεωρίες Μάθησης</a:t>
            </a:r>
          </a:p>
        </p:txBody>
      </p:sp>
      <p:sp>
        <p:nvSpPr>
          <p:cNvPr id="12" name="Τίτλος 1">
            <a:extLst>
              <a:ext uri="{FF2B5EF4-FFF2-40B4-BE49-F238E27FC236}">
                <a16:creationId xmlns:a16="http://schemas.microsoft.com/office/drawing/2014/main" id="{4FBB22AC-5ACE-42E4-97B2-848FD785BA59}"/>
              </a:ext>
            </a:extLst>
          </p:cNvPr>
          <p:cNvSpPr txBox="1">
            <a:spLocks/>
          </p:cNvSpPr>
          <p:nvPr/>
        </p:nvSpPr>
        <p:spPr>
          <a:xfrm>
            <a:off x="4860032" y="2218838"/>
            <a:ext cx="2304256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el-GR" sz="3600" dirty="0"/>
          </a:p>
        </p:txBody>
      </p:sp>
      <p:sp>
        <p:nvSpPr>
          <p:cNvPr id="13" name="Τίτλος 1">
            <a:extLst>
              <a:ext uri="{FF2B5EF4-FFF2-40B4-BE49-F238E27FC236}">
                <a16:creationId xmlns:a16="http://schemas.microsoft.com/office/drawing/2014/main" id="{68C6FC91-27D1-4C97-B19B-7169B1BCF648}"/>
              </a:ext>
            </a:extLst>
          </p:cNvPr>
          <p:cNvSpPr txBox="1">
            <a:spLocks/>
          </p:cNvSpPr>
          <p:nvPr/>
        </p:nvSpPr>
        <p:spPr>
          <a:xfrm>
            <a:off x="5145336" y="2933482"/>
            <a:ext cx="2788348" cy="3377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1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l-GR" sz="14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Στυλιαράς</a:t>
            </a:r>
            <a:r>
              <a:rPr lang="el-GR" sz="14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Γ., &amp; Δήμου, Β., 2015)</a:t>
            </a:r>
            <a:endParaRPr lang="el-GR" sz="1400" dirty="0">
              <a:solidFill>
                <a:srgbClr val="FF0000"/>
              </a:solidFill>
            </a:endParaRPr>
          </a:p>
        </p:txBody>
      </p:sp>
      <p:sp>
        <p:nvSpPr>
          <p:cNvPr id="14" name="Τίτλος 1">
            <a:extLst>
              <a:ext uri="{FF2B5EF4-FFF2-40B4-BE49-F238E27FC236}">
                <a16:creationId xmlns:a16="http://schemas.microsoft.com/office/drawing/2014/main" id="{108A1FEF-F2DD-472F-8539-D2ED4EB0C85C}"/>
              </a:ext>
            </a:extLst>
          </p:cNvPr>
          <p:cNvSpPr txBox="1">
            <a:spLocks/>
          </p:cNvSpPr>
          <p:nvPr/>
        </p:nvSpPr>
        <p:spPr>
          <a:xfrm>
            <a:off x="6413777" y="3547759"/>
            <a:ext cx="7199240" cy="76565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l-GR" sz="3600" dirty="0"/>
              <a:t>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7BCE5D5-1223-4E5A-8BC0-4CDE9A2B0AF0}"/>
              </a:ext>
            </a:extLst>
          </p:cNvPr>
          <p:cNvSpPr txBox="1"/>
          <p:nvPr/>
        </p:nvSpPr>
        <p:spPr>
          <a:xfrm>
            <a:off x="1405208" y="2835137"/>
            <a:ext cx="3302710" cy="380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l-GR" sz="1400" b="0" i="0" dirty="0" err="1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Παπαθεοδωρόπουλος</a:t>
            </a:r>
            <a:r>
              <a:rPr lang="el-GR" sz="1400" b="0" i="0" dirty="0">
                <a:solidFill>
                  <a:srgbClr val="FF0000"/>
                </a:solidFill>
                <a:effectLst/>
                <a:cs typeface="Times New Roman" panose="02020603050405020304" pitchFamily="18" charset="0"/>
              </a:rPr>
              <a:t>, Κ. (2016). Μνήμη</a:t>
            </a:r>
            <a:r>
              <a:rPr lang="el-GR" sz="1400" b="0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</a:t>
            </a:r>
            <a:endParaRPr lang="el-GR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BF13E56-3895-462C-97B6-857B5AFF47F7}"/>
              </a:ext>
            </a:extLst>
          </p:cNvPr>
          <p:cNvSpPr txBox="1"/>
          <p:nvPr/>
        </p:nvSpPr>
        <p:spPr>
          <a:xfrm>
            <a:off x="1603119" y="5660293"/>
            <a:ext cx="273884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l-GR" sz="1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Stull</a:t>
            </a:r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A. T., &amp; </a:t>
            </a:r>
            <a:r>
              <a:rPr lang="el-GR" sz="1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Hegarty</a:t>
            </a:r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M., 2016)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B31B6CE-4179-418F-9EBC-5F84DDC56B46}"/>
              </a:ext>
            </a:extLst>
          </p:cNvPr>
          <p:cNvSpPr txBox="1"/>
          <p:nvPr/>
        </p:nvSpPr>
        <p:spPr>
          <a:xfrm>
            <a:off x="1977068" y="5982294"/>
            <a:ext cx="22348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l-GR" sz="1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Sadoski</a:t>
            </a:r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&amp; </a:t>
            </a:r>
            <a:r>
              <a:rPr lang="el-GR" sz="1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Paivio</a:t>
            </a:r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2004)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9DE66DB-150B-427C-96F1-0BC15F4BBC2E}"/>
              </a:ext>
            </a:extLst>
          </p:cNvPr>
          <p:cNvSpPr txBox="1"/>
          <p:nvPr/>
        </p:nvSpPr>
        <p:spPr>
          <a:xfrm>
            <a:off x="5364659" y="5682574"/>
            <a:ext cx="223489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(Δημητριάδης, Σ. , 2015</a:t>
            </a:r>
            <a:r>
              <a:rPr lang="el-GR" sz="1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l-GR" sz="1200" b="1" dirty="0">
              <a:solidFill>
                <a:srgbClr val="FF0000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F17D5F1-A932-4AD8-8298-3F7CB098B0EC}"/>
              </a:ext>
            </a:extLst>
          </p:cNvPr>
          <p:cNvSpPr txBox="1"/>
          <p:nvPr/>
        </p:nvSpPr>
        <p:spPr>
          <a:xfrm>
            <a:off x="5004828" y="5938751"/>
            <a:ext cx="311837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el-GR" sz="1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Κορομπίλη</a:t>
            </a:r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Σ., &amp; </a:t>
            </a:r>
            <a:r>
              <a:rPr lang="el-GR" sz="1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Τόγια</a:t>
            </a:r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Α. , 2016) </a:t>
            </a:r>
            <a:endParaRPr lang="el-GR" sz="1400" b="1" dirty="0">
              <a:solidFill>
                <a:srgbClr val="FF0000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2E5439-7A55-49BB-86A2-BD2B60934598}"/>
              </a:ext>
            </a:extLst>
          </p:cNvPr>
          <p:cNvSpPr txBox="1"/>
          <p:nvPr/>
        </p:nvSpPr>
        <p:spPr>
          <a:xfrm>
            <a:off x="5588522" y="6218606"/>
            <a:ext cx="209691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(Τσακίρη κ.α. , 2011)</a:t>
            </a:r>
            <a:endParaRPr lang="el-GR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1669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405208" y="548680"/>
            <a:ext cx="7199240" cy="765652"/>
          </a:xfrm>
        </p:spPr>
        <p:txBody>
          <a:bodyPr>
            <a:noAutofit/>
          </a:bodyPr>
          <a:lstStyle/>
          <a:p>
            <a:r>
              <a:rPr lang="el-GR" sz="3600" dirty="0"/>
              <a:t>7. Θεωρητικό Πλαίσιο 2/</a:t>
            </a:r>
            <a:r>
              <a:rPr lang="en-US" sz="3600" dirty="0"/>
              <a:t>2</a:t>
            </a:r>
            <a:endParaRPr lang="el-GR" sz="3600" b="1" dirty="0"/>
          </a:p>
        </p:txBody>
      </p:sp>
      <p:sp>
        <p:nvSpPr>
          <p:cNvPr id="3" name="Οβάλ 2">
            <a:extLst>
              <a:ext uri="{FF2B5EF4-FFF2-40B4-BE49-F238E27FC236}">
                <a16:creationId xmlns:a16="http://schemas.microsoft.com/office/drawing/2014/main" id="{1D8A3F32-7EBD-4631-AEB2-8500785392DF}"/>
              </a:ext>
            </a:extLst>
          </p:cNvPr>
          <p:cNvSpPr/>
          <p:nvPr/>
        </p:nvSpPr>
        <p:spPr>
          <a:xfrm>
            <a:off x="3449880" y="2428141"/>
            <a:ext cx="2232248" cy="1125693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 err="1">
                <a:solidFill>
                  <a:schemeClr val="bg1"/>
                </a:solidFill>
              </a:rPr>
              <a:t>ΕξΑΕ</a:t>
            </a:r>
            <a:endParaRPr lang="el-GR" dirty="0">
              <a:solidFill>
                <a:schemeClr val="bg1"/>
              </a:solidFill>
            </a:endParaRPr>
          </a:p>
        </p:txBody>
      </p:sp>
      <p:sp>
        <p:nvSpPr>
          <p:cNvPr id="7" name="Οβάλ 6">
            <a:extLst>
              <a:ext uri="{FF2B5EF4-FFF2-40B4-BE49-F238E27FC236}">
                <a16:creationId xmlns:a16="http://schemas.microsoft.com/office/drawing/2014/main" id="{839C2D52-34EA-4C6A-A6E9-CE53CFD359FC}"/>
              </a:ext>
            </a:extLst>
          </p:cNvPr>
          <p:cNvSpPr/>
          <p:nvPr/>
        </p:nvSpPr>
        <p:spPr>
          <a:xfrm>
            <a:off x="1907704" y="1790030"/>
            <a:ext cx="2376264" cy="1058719"/>
          </a:xfrm>
          <a:prstGeom prst="ellipse">
            <a:avLst/>
          </a:prstGeom>
          <a:solidFill>
            <a:schemeClr val="accent2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Αρχές  Σχεδιασμού ΕΥ </a:t>
            </a:r>
          </a:p>
        </p:txBody>
      </p:sp>
      <p:sp>
        <p:nvSpPr>
          <p:cNvPr id="5" name="Οβάλ 4">
            <a:extLst>
              <a:ext uri="{FF2B5EF4-FFF2-40B4-BE49-F238E27FC236}">
                <a16:creationId xmlns:a16="http://schemas.microsoft.com/office/drawing/2014/main" id="{A8145339-C412-4C2C-A636-D983F0297CC6}"/>
              </a:ext>
            </a:extLst>
          </p:cNvPr>
          <p:cNvSpPr/>
          <p:nvPr/>
        </p:nvSpPr>
        <p:spPr>
          <a:xfrm>
            <a:off x="4606146" y="1790030"/>
            <a:ext cx="2232248" cy="1058719"/>
          </a:xfrm>
          <a:prstGeom prst="ellipse">
            <a:avLst/>
          </a:prstGeom>
          <a:solidFill>
            <a:srgbClr val="FF9933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l-GR" dirty="0"/>
              <a:t>Εργαλεία ΤΠΕ</a:t>
            </a:r>
          </a:p>
        </p:txBody>
      </p:sp>
      <p:sp>
        <p:nvSpPr>
          <p:cNvPr id="12" name="Βέλος: Κάτω 11">
            <a:extLst>
              <a:ext uri="{FF2B5EF4-FFF2-40B4-BE49-F238E27FC236}">
                <a16:creationId xmlns:a16="http://schemas.microsoft.com/office/drawing/2014/main" id="{1CCF2888-00B8-41CF-8769-9F5CCFB3CEF7}"/>
              </a:ext>
            </a:extLst>
          </p:cNvPr>
          <p:cNvSpPr/>
          <p:nvPr/>
        </p:nvSpPr>
        <p:spPr>
          <a:xfrm>
            <a:off x="4355976" y="3728247"/>
            <a:ext cx="432048" cy="94668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sp>
        <p:nvSpPr>
          <p:cNvPr id="14" name="Κύβος 13">
            <a:extLst>
              <a:ext uri="{FF2B5EF4-FFF2-40B4-BE49-F238E27FC236}">
                <a16:creationId xmlns:a16="http://schemas.microsoft.com/office/drawing/2014/main" id="{89B7DAAB-1FA5-4D10-9077-98E13FF5540B}"/>
              </a:ext>
            </a:extLst>
          </p:cNvPr>
          <p:cNvSpPr/>
          <p:nvPr/>
        </p:nvSpPr>
        <p:spPr>
          <a:xfrm>
            <a:off x="3814059" y="4770717"/>
            <a:ext cx="1584174" cy="1538603"/>
          </a:xfrm>
          <a:prstGeom prst="cub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dirty="0"/>
              <a:t>ΕΥ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454F12A-36D1-4494-BF0F-5BEEEE140145}"/>
              </a:ext>
            </a:extLst>
          </p:cNvPr>
          <p:cNvSpPr txBox="1"/>
          <p:nvPr/>
        </p:nvSpPr>
        <p:spPr>
          <a:xfrm>
            <a:off x="1259632" y="2822764"/>
            <a:ext cx="2232247" cy="3809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1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Mayer</a:t>
            </a:r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sz="1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Moreno</a:t>
            </a:r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2005)</a:t>
            </a:r>
            <a:endParaRPr lang="el-GR" sz="1400" b="1" dirty="0">
              <a:solidFill>
                <a:srgbClr val="00B0F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BA31879-374A-4D89-8B06-5145BDABDBD3}"/>
              </a:ext>
            </a:extLst>
          </p:cNvPr>
          <p:cNvSpPr txBox="1"/>
          <p:nvPr/>
        </p:nvSpPr>
        <p:spPr>
          <a:xfrm>
            <a:off x="1108541" y="3181786"/>
            <a:ext cx="271990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l-GR" sz="1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Σπανακά</a:t>
            </a:r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l-GR" sz="1400" b="1" dirty="0" err="1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Λιοναράκης</a:t>
            </a:r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2017) </a:t>
            </a:r>
            <a:endParaRPr lang="el-GR" sz="1400" b="1" dirty="0">
              <a:solidFill>
                <a:srgbClr val="00B0F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50638B6-192D-42E5-82AA-591A6C6FA7E2}"/>
              </a:ext>
            </a:extLst>
          </p:cNvPr>
          <p:cNvSpPr txBox="1"/>
          <p:nvPr/>
        </p:nvSpPr>
        <p:spPr>
          <a:xfrm>
            <a:off x="5769930" y="2895925"/>
            <a:ext cx="14041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x-none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Βασάλα</a:t>
            </a:r>
            <a:r>
              <a:rPr lang="el-GR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x-none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2005)</a:t>
            </a:r>
            <a:endParaRPr lang="el-GR" sz="1400" b="1" dirty="0">
              <a:solidFill>
                <a:srgbClr val="00B0F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C721583-F36F-4DF1-8114-72259239194F}"/>
              </a:ext>
            </a:extLst>
          </p:cNvPr>
          <p:cNvSpPr txBox="1"/>
          <p:nvPr/>
        </p:nvSpPr>
        <p:spPr>
          <a:xfrm>
            <a:off x="5749458" y="3167390"/>
            <a:ext cx="242294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x-none" sz="1400" b="1" dirty="0">
                <a:solidFill>
                  <a:srgbClr val="00B0F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(Μίμινου &amp; Σπανάκα, 2013)</a:t>
            </a:r>
            <a:endParaRPr lang="el-GR" sz="1400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547468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3484</TotalTime>
  <Words>2038</Words>
  <Application>Microsoft Office PowerPoint</Application>
  <PresentationFormat>Προβολή στην οθόνη (4:3)</PresentationFormat>
  <Paragraphs>281</Paragraphs>
  <Slides>25</Slides>
  <Notes>5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25</vt:i4>
      </vt:variant>
    </vt:vector>
  </HeadingPairs>
  <TitlesOfParts>
    <vt:vector size="31" baseType="lpstr">
      <vt:lpstr>Arial</vt:lpstr>
      <vt:lpstr>Book Antiqua</vt:lpstr>
      <vt:lpstr>Calibri</vt:lpstr>
      <vt:lpstr>Calibri Light</vt:lpstr>
      <vt:lpstr>Times New Roman</vt:lpstr>
      <vt:lpstr>Θέμα του Office</vt:lpstr>
      <vt:lpstr>Σχεδιασμός, Υλοποίηση και Αποτίμηση μιας Ολοκληρωμένης Παρέμβασης Συμπληρωματικής Σχολικής εξ Αποστάσεως Εκπαίδευσης με έμφαση στη Ψηφιακή Αφήγηση στη Χημεία στη Δευτεροβάθμια Εκπαίδευση </vt:lpstr>
      <vt:lpstr>Ευχαριστίες</vt:lpstr>
      <vt:lpstr>1. Σκοπός</vt:lpstr>
      <vt:lpstr>2. Συνεισφορά της διπλωματικής</vt:lpstr>
      <vt:lpstr>3. Ερευνητικά Ερωτήματα 1/2</vt:lpstr>
      <vt:lpstr>4. Ερευνητικά Ερωτήματα 2/2</vt:lpstr>
      <vt:lpstr>5. Δομή της εργασίας </vt:lpstr>
      <vt:lpstr>6. Θεωρητικό Πλαίσιο 1/2 </vt:lpstr>
      <vt:lpstr>7. Θεωρητικό Πλαίσιο 2/2</vt:lpstr>
      <vt:lpstr>8. Δημιουργία εκπαιδευτικού υλικού 1/7</vt:lpstr>
      <vt:lpstr>9. Δημιουργία εκπαιδευτικού υλικού 2/7</vt:lpstr>
      <vt:lpstr>10. Δημιουργία εκπαιδευτικού υλικού 3/7</vt:lpstr>
      <vt:lpstr>11. Δημιουργία εκπαιδευτικού υλικού 4/7</vt:lpstr>
      <vt:lpstr>12. Δημιουργία εκπαιδευτικού υλικού 5/7</vt:lpstr>
      <vt:lpstr>13. Δημιουργία εκπαιδευτικού υλικού 6/7</vt:lpstr>
      <vt:lpstr>14. Δημιουργία εκπαιδευτικού υλικού 7/7</vt:lpstr>
      <vt:lpstr>15. Αποτίμηση του εκπαιδευτικού υλικού 1/8</vt:lpstr>
      <vt:lpstr>16. Αποτίμηση του εκπαιδευτικού υλικού 2/8</vt:lpstr>
      <vt:lpstr>17. Αποτίμηση του εκπαιδευτικού υλικού 3/8</vt:lpstr>
      <vt:lpstr>18. Αποτίμηση του εκπαιδευτικού υλικού 4/8</vt:lpstr>
      <vt:lpstr>19. Αποτίμηση Εκπαιδευτικού Υλικού 5/8</vt:lpstr>
      <vt:lpstr>20. Αποτίμηση Εκπαιδευτικού Υλικού 6/8</vt:lpstr>
      <vt:lpstr>21. Αποτίμηση Εκπαιδευτικού Υλικού 7/8</vt:lpstr>
      <vt:lpstr>21. Αποτίμηση Εκπαιδευτικού Υλικού 8/8</vt:lpstr>
      <vt:lpstr>Παρουσίαση του PowerPoint</vt:lpstr>
    </vt:vector>
  </TitlesOfParts>
  <Company>*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$</dc:creator>
  <cp:lastModifiedBy>ΖΑΧΑΡΙΑΣ ΑΓΓΟΥΡΑΚΗΣ</cp:lastModifiedBy>
  <cp:revision>1774</cp:revision>
  <dcterms:created xsi:type="dcterms:W3CDTF">2003-10-16T17:37:47Z</dcterms:created>
  <dcterms:modified xsi:type="dcterms:W3CDTF">2023-03-15T19:54:19Z</dcterms:modified>
</cp:coreProperties>
</file>