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13" r:id="rId3"/>
    <p:sldId id="2021" r:id="rId4"/>
    <p:sldId id="2014" r:id="rId5"/>
    <p:sldId id="2020" r:id="rId6"/>
    <p:sldId id="2012" r:id="rId7"/>
    <p:sldId id="2023" r:id="rId8"/>
    <p:sldId id="2016" r:id="rId9"/>
    <p:sldId id="2024" r:id="rId10"/>
    <p:sldId id="2022" r:id="rId11"/>
    <p:sldId id="2025" r:id="rId12"/>
    <p:sldId id="2026" r:id="rId13"/>
    <p:sldId id="2028" r:id="rId14"/>
    <p:sldId id="2029" r:id="rId15"/>
    <p:sldId id="2030" r:id="rId16"/>
    <p:sldId id="2017" r:id="rId17"/>
    <p:sldId id="2031" r:id="rId18"/>
    <p:sldId id="2018" r:id="rId19"/>
    <p:sldId id="2035" r:id="rId20"/>
    <p:sldId id="2033" r:id="rId21"/>
    <p:sldId id="2034"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CC"/>
    <a:srgbClr val="931B1B"/>
    <a:srgbClr val="FF9933"/>
    <a:srgbClr val="F4F694"/>
    <a:srgbClr val="90CCAF"/>
    <a:srgbClr val="FFA54B"/>
    <a:srgbClr val="EDBE9B"/>
    <a:srgbClr val="ADDB7B"/>
    <a:srgbClr val="FFAD5B"/>
    <a:srgbClr val="FFFF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25" autoAdjust="0"/>
    <p:restoredTop sz="89528" autoAdjust="0"/>
  </p:normalViewPr>
  <p:slideViewPr>
    <p:cSldViewPr>
      <p:cViewPr>
        <p:scale>
          <a:sx n="60" d="100"/>
          <a:sy n="60" d="100"/>
        </p:scale>
        <p:origin x="-58" y="-34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3/19/2023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3/19/2023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3/19/2023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3/19/2023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3/19/2023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3/19/2023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hamilo.datacenter.uoc.gr/metchamilo/courses/ENABIBLIOXWRISLE3EISGIATHNKALL/index.php?id_session=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3ciframe%20src=%22https:/ilearn.institute/h5p2021/wp-admin/admin-ajax.php?action=h5p_embed&amp;id=567%22%20width=%22959%22%20height=%22565%22%20frameborder=%220%22%20allowfullscreen=%22allowfullscreen%22%20title=%22&#928;&#961;&#945;&#964;&#963;&#943;&#957;&#951;_%20%5b&#916;&#917;1%5d_&#915;&#957;&#969;&#961;&#943;&#950;&#959;&#957;&#964;&#945;&#962;%20&#964;&#945;%20&#914;&#953;&#946;&#955;&#943;&#945;%20&#967;&#969;&#961;&#943;&#962;%20&#955;&#972;&#947;&#953;&#945;%22%3e%3c\iframe%3e%3cscript%20src=%22https:"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31640" y="1700808"/>
            <a:ext cx="7272808" cy="2088232"/>
          </a:xfrm>
        </p:spPr>
        <p:txBody>
          <a:bodyPr>
            <a:noAutofit/>
          </a:bodyPr>
          <a:lstStyle/>
          <a:p>
            <a:r>
              <a:rPr lang="el-GR" sz="2800" dirty="0" smtClean="0"/>
              <a:t/>
            </a:r>
            <a:br>
              <a:rPr lang="el-GR" sz="2800" dirty="0" smtClean="0"/>
            </a:br>
            <a:r>
              <a:rPr lang="el-GR" sz="2800" dirty="0" smtClean="0"/>
              <a:t/>
            </a:r>
            <a:br>
              <a:rPr lang="el-GR" sz="2800" dirty="0" smtClean="0"/>
            </a:br>
            <a:r>
              <a:rPr lang="el-GR" sz="2800" dirty="0" smtClean="0"/>
              <a:t/>
            </a:r>
            <a:br>
              <a:rPr lang="el-GR" sz="2800" dirty="0" smtClean="0"/>
            </a:br>
            <a:r>
              <a:rPr lang="el-GR" sz="2800" dirty="0" smtClean="0"/>
              <a:t/>
            </a:r>
            <a:br>
              <a:rPr lang="el-GR" sz="2800" dirty="0" smtClean="0"/>
            </a:br>
            <a:r>
              <a:rPr lang="el-GR" sz="2800" dirty="0" smtClean="0"/>
              <a:t/>
            </a:r>
            <a:br>
              <a:rPr lang="el-GR" sz="2800" dirty="0" smtClean="0"/>
            </a:br>
            <a:r>
              <a:rPr lang="el-GR" sz="2800" dirty="0" smtClean="0"/>
              <a:t/>
            </a:r>
            <a:br>
              <a:rPr lang="el-GR" sz="2800" dirty="0" smtClean="0"/>
            </a:br>
            <a:r>
              <a:rPr lang="el-GR" sz="2800" dirty="0" smtClean="0"/>
              <a:t/>
            </a:r>
            <a:br>
              <a:rPr lang="el-GR" sz="2800" dirty="0" smtClean="0"/>
            </a:br>
            <a:r>
              <a:rPr lang="el-GR" sz="2800" dirty="0" smtClean="0"/>
              <a:t/>
            </a:r>
            <a:br>
              <a:rPr lang="el-GR" sz="2800" dirty="0" smtClean="0"/>
            </a:br>
            <a:r>
              <a:rPr lang="el-GR" sz="2400" dirty="0" smtClean="0">
                <a:latin typeface="+mn-lt"/>
              </a:rPr>
              <a:t>Σχεδιασμός</a:t>
            </a:r>
            <a:r>
              <a:rPr lang="el-GR" sz="2800" dirty="0" smtClean="0">
                <a:latin typeface="+mn-lt"/>
              </a:rPr>
              <a:t>, ανάπτυξη και αποτίμηση διαδικτυακού εκπαιδευτικού υλικού με τη μεθοδολογία της ΕξΑΕ, με θέμα: « Ένα βιβλίο χωρίς λόγια, για την καλλιέργεια της διαπολιτισμικής ενσυναίσθησης»</a:t>
            </a:r>
            <a:r>
              <a:rPr lang="el-GR" sz="4000" dirty="0" smtClean="0">
                <a:latin typeface="+mn-lt"/>
              </a:rPr>
              <a:t/>
            </a:r>
            <a:br>
              <a:rPr lang="el-GR" sz="4000" dirty="0" smtClean="0">
                <a:latin typeface="+mn-lt"/>
              </a:rPr>
            </a:br>
            <a:endParaRPr lang="el-GR" sz="4000" b="1" dirty="0">
              <a:solidFill>
                <a:srgbClr val="C00000"/>
              </a:solidFill>
              <a:latin typeface="+mn-lt"/>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03648" y="3717032"/>
            <a:ext cx="6840760" cy="523220"/>
          </a:xfrm>
          <a:prstGeom prst="rect">
            <a:avLst/>
          </a:prstGeom>
        </p:spPr>
        <p:txBody>
          <a:bodyPr wrap="square">
            <a:spAutoFit/>
          </a:bodyPr>
          <a:lstStyle/>
          <a:p>
            <a:pPr algn="ctr"/>
            <a:r>
              <a:rPr lang="el-GR" sz="2800" dirty="0" smtClean="0">
                <a:latin typeface="+mn-lt"/>
              </a:rPr>
              <a:t>Μαρία Πρατσίνη</a:t>
            </a:r>
            <a:endParaRPr lang="el-GR" sz="2800" dirty="0">
              <a:latin typeface="+mn-lt"/>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908189" y="5015409"/>
          <a:ext cx="6096000" cy="501823"/>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501823">
                <a:tc>
                  <a:txBody>
                    <a:bodyPr/>
                    <a:lstStyle/>
                    <a:p>
                      <a:r>
                        <a:rPr lang="el-GR" sz="1800" b="1" kern="1200" dirty="0" smtClean="0">
                          <a:solidFill>
                            <a:schemeClr val="tx1"/>
                          </a:solidFill>
                          <a:latin typeface="+mn-lt"/>
                          <a:ea typeface="+mn-ea"/>
                          <a:cs typeface="Times New Roman" panose="02020603050405020304" pitchFamily="18" charset="0"/>
                        </a:rPr>
                        <a:t>Αναστασιάδης 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err="1" smtClean="0">
                          <a:solidFill>
                            <a:schemeClr val="tx1"/>
                          </a:solidFill>
                          <a:latin typeface="+mn-lt"/>
                          <a:ea typeface="+mn-ea"/>
                          <a:cs typeface="Times New Roman" panose="02020603050405020304" pitchFamily="18" charset="0"/>
                        </a:rPr>
                        <a:t>Ιβρίντελη</a:t>
                      </a:r>
                      <a:r>
                        <a:rPr lang="el-GR" sz="1800" b="1" kern="1200" dirty="0" smtClean="0">
                          <a:solidFill>
                            <a:schemeClr val="tx1"/>
                          </a:solidFill>
                          <a:latin typeface="+mn-lt"/>
                          <a:ea typeface="+mn-ea"/>
                          <a:cs typeface="Times New Roman" panose="02020603050405020304" pitchFamily="18" charset="0"/>
                        </a:rPr>
                        <a:t> Μ. </a:t>
                      </a:r>
                      <a:endParaRPr lang="el-GR" sz="1800" b="1" kern="1200" dirty="0">
                        <a:solidFill>
                          <a:schemeClr val="lt1"/>
                        </a:solidFill>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err="1" smtClean="0">
                          <a:solidFill>
                            <a:schemeClr val="tx1"/>
                          </a:solidFill>
                          <a:latin typeface="+mn-lt"/>
                          <a:ea typeface="+mn-ea"/>
                          <a:cs typeface="Times New Roman" panose="02020603050405020304" pitchFamily="18" charset="0"/>
                        </a:rPr>
                        <a:t>Μανούσου</a:t>
                      </a:r>
                      <a:r>
                        <a:rPr lang="el-GR" sz="1800" b="1" kern="1200" dirty="0" smtClean="0">
                          <a:solidFill>
                            <a:schemeClr val="tx1"/>
                          </a:solidFill>
                          <a:latin typeface="+mn-lt"/>
                          <a:ea typeface="+mn-ea"/>
                          <a:cs typeface="Times New Roman" panose="02020603050405020304" pitchFamily="18" charset="0"/>
                        </a:rPr>
                        <a:t> Ε.</a:t>
                      </a:r>
                      <a:endParaRPr lang="el-GR" sz="1800" b="1" kern="1200" dirty="0">
                        <a:solidFill>
                          <a:schemeClr val="lt1"/>
                        </a:solidFill>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400110"/>
          </a:xfrm>
          <a:prstGeom prst="rect">
            <a:avLst/>
          </a:prstGeom>
        </p:spPr>
        <p:txBody>
          <a:bodyPr wrap="square">
            <a:spAutoFit/>
          </a:bodyPr>
          <a:lstStyle/>
          <a:p>
            <a:pPr algn="ctr"/>
            <a:r>
              <a:rPr lang="el-GR" sz="2000" dirty="0">
                <a:latin typeface="+mn-lt"/>
              </a:rPr>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88640"/>
            <a:ext cx="7848872" cy="765652"/>
          </a:xfrm>
        </p:spPr>
        <p:txBody>
          <a:bodyPr>
            <a:noAutofit/>
          </a:bodyPr>
          <a:lstStyle/>
          <a:p>
            <a:r>
              <a:rPr lang="el-GR" sz="3600" dirty="0"/>
              <a:t/>
            </a:r>
            <a:br>
              <a:rPr lang="el-GR" sz="3600" dirty="0"/>
            </a:br>
            <a:r>
              <a:rPr lang="el-GR" sz="3600" dirty="0" smtClean="0"/>
              <a:t>5β. </a:t>
            </a:r>
            <a:r>
              <a:rPr lang="el-GR" sz="3600" dirty="0"/>
              <a:t>Παρουσίαση του βασικού μέρους της </a:t>
            </a:r>
            <a:r>
              <a:rPr lang="el-GR" sz="3600" dirty="0" smtClean="0"/>
              <a:t>εργασίας (1)</a:t>
            </a:r>
            <a:endParaRPr lang="el-GR" sz="3600" b="1" dirty="0">
              <a:solidFill>
                <a:srgbClr val="FF0000"/>
              </a:solidFill>
            </a:endParaRPr>
          </a:p>
        </p:txBody>
      </p:sp>
      <p:sp>
        <p:nvSpPr>
          <p:cNvPr id="4" name="9 - Ορθογώνιο"/>
          <p:cNvSpPr/>
          <p:nvPr/>
        </p:nvSpPr>
        <p:spPr>
          <a:xfrm>
            <a:off x="899592" y="3789040"/>
            <a:ext cx="7632848" cy="2554545"/>
          </a:xfrm>
          <a:prstGeom prst="rect">
            <a:avLst/>
          </a:prstGeom>
        </p:spPr>
        <p:txBody>
          <a:bodyPr wrap="square">
            <a:spAutoFit/>
          </a:bodyPr>
          <a:lstStyle/>
          <a:p>
            <a:pPr>
              <a:buFont typeface="Wingdings" pitchFamily="2" charset="2"/>
              <a:buChar char="Ø"/>
            </a:pPr>
            <a:r>
              <a:rPr lang="el-GR" sz="3200" dirty="0" smtClean="0">
                <a:latin typeface="+mn-lt"/>
              </a:rPr>
              <a:t>Ο μαθητής ακολουθεί το </a:t>
            </a:r>
            <a:r>
              <a:rPr lang="el-GR" sz="3200" b="1" dirty="0" smtClean="0">
                <a:solidFill>
                  <a:srgbClr val="931B1B"/>
                </a:solidFill>
                <a:latin typeface="+mn-lt"/>
              </a:rPr>
              <a:t>«Μονοπάτι γνώσης» </a:t>
            </a:r>
            <a:r>
              <a:rPr lang="el-GR" sz="3200" dirty="0" smtClean="0">
                <a:latin typeface="+mn-lt"/>
              </a:rPr>
              <a:t>για να εισέλθει στα περιεχόμενα του ΕΥ</a:t>
            </a:r>
            <a:r>
              <a:rPr lang="en-US" sz="3200" dirty="0" smtClean="0">
                <a:latin typeface="+mn-lt"/>
              </a:rPr>
              <a:t>,</a:t>
            </a:r>
            <a:r>
              <a:rPr lang="el-GR" sz="3200" dirty="0" smtClean="0">
                <a:latin typeface="+mn-lt"/>
              </a:rPr>
              <a:t> όπου εμφανίζονται οι σύνδεσμοι για τις </a:t>
            </a:r>
            <a:r>
              <a:rPr lang="el-GR" sz="3200" b="1" dirty="0" smtClean="0">
                <a:solidFill>
                  <a:srgbClr val="931B1B"/>
                </a:solidFill>
                <a:latin typeface="+mn-lt"/>
              </a:rPr>
              <a:t>τρεις (3) Διδακτικές Ενότητες (ΔΕ) </a:t>
            </a:r>
            <a:r>
              <a:rPr lang="el-GR" sz="3200" dirty="0" smtClean="0">
                <a:latin typeface="+mn-lt"/>
              </a:rPr>
              <a:t>από τις ποίες αποτελείται το μάθημα</a:t>
            </a:r>
            <a:endParaRPr lang="el-GR" sz="3600" dirty="0">
              <a:latin typeface="+mn-lt"/>
            </a:endParaRPr>
          </a:p>
        </p:txBody>
      </p:sp>
      <p:pic>
        <p:nvPicPr>
          <p:cNvPr id="2050" name="Picture 2"/>
          <p:cNvPicPr>
            <a:picLocks noChangeAspect="1" noChangeArrowheads="1"/>
          </p:cNvPicPr>
          <p:nvPr/>
        </p:nvPicPr>
        <p:blipFill>
          <a:blip r:embed="rId3" cstate="print"/>
          <a:srcRect/>
          <a:stretch>
            <a:fillRect/>
          </a:stretch>
        </p:blipFill>
        <p:spPr bwMode="auto">
          <a:xfrm>
            <a:off x="1187624" y="1556792"/>
            <a:ext cx="7167656" cy="2088232"/>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pic>
    </p:spTree>
    <p:extLst>
      <p:ext uri="{BB962C8B-B14F-4D97-AF65-F5344CB8AC3E}">
        <p14:creationId xmlns:p14="http://schemas.microsoft.com/office/powerpoint/2010/main" xmlns="" val="3348164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484784"/>
            <a:ext cx="8191822" cy="4968552"/>
          </a:xfrm>
        </p:spPr>
        <p:txBody>
          <a:bodyPr>
            <a:normAutofit fontScale="55000" lnSpcReduction="20000"/>
          </a:bodyPr>
          <a:lstStyle/>
          <a:p>
            <a:pPr>
              <a:buNone/>
            </a:pPr>
            <a:r>
              <a:rPr lang="el-GR" dirty="0" smtClean="0"/>
              <a:t>Η δομή και η μορφή του ΕΥ, περιλαμβάνει:</a:t>
            </a:r>
          </a:p>
          <a:p>
            <a:pPr>
              <a:buNone/>
            </a:pPr>
            <a:r>
              <a:rPr lang="el-GR" dirty="0" smtClean="0"/>
              <a:t>Α) την αρχική είσοδο του μαθητή</a:t>
            </a:r>
            <a:r>
              <a:rPr lang="en-US" dirty="0" smtClean="0"/>
              <a:t>/</a:t>
            </a:r>
            <a:r>
              <a:rPr lang="el-GR" dirty="0" smtClean="0"/>
              <a:t>της μαθήτριας στο περιβάλλον του μαθήματος (</a:t>
            </a:r>
            <a:r>
              <a:rPr lang="en-US" dirty="0" err="1" smtClean="0"/>
              <a:t>chamilo</a:t>
            </a:r>
            <a:r>
              <a:rPr lang="en-US" dirty="0" smtClean="0"/>
              <a:t>)</a:t>
            </a:r>
            <a:r>
              <a:rPr lang="el-GR" dirty="0" smtClean="0"/>
              <a:t>, </a:t>
            </a:r>
          </a:p>
          <a:p>
            <a:pPr>
              <a:buNone/>
            </a:pPr>
            <a:r>
              <a:rPr lang="el-GR" dirty="0" smtClean="0"/>
              <a:t>Β) τη δομή και τα περιεχόμενα του μαθήματος και </a:t>
            </a:r>
          </a:p>
          <a:p>
            <a:pPr>
              <a:buNone/>
            </a:pPr>
            <a:r>
              <a:rPr lang="el-GR" dirty="0" smtClean="0"/>
              <a:t>Γ) τη δομή και μορφή της παρουσίασης κάθε διδακτικής ενότητας.</a:t>
            </a:r>
          </a:p>
          <a:p>
            <a:pPr>
              <a:buNone/>
            </a:pPr>
            <a:r>
              <a:rPr lang="en-US" dirty="0" smtClean="0">
                <a:hlinkClick r:id="rId2"/>
              </a:rPr>
              <a:t>http://chamilo.datacenter.uoc.gr/metchamilo/courses/ENABIBLIOXWRISLE3EISGIATHNKALL/index.php?id_session=0</a:t>
            </a:r>
            <a:endParaRPr lang="en-US" dirty="0" smtClean="0"/>
          </a:p>
          <a:p>
            <a:endParaRPr lang="el-GR" dirty="0"/>
          </a:p>
        </p:txBody>
      </p:sp>
      <p:sp>
        <p:nvSpPr>
          <p:cNvPr id="3" name="2 - Τίτλος"/>
          <p:cNvSpPr>
            <a:spLocks noGrp="1"/>
          </p:cNvSpPr>
          <p:nvPr>
            <p:ph type="title"/>
          </p:nvPr>
        </p:nvSpPr>
        <p:spPr>
          <a:xfrm>
            <a:off x="1115616" y="260648"/>
            <a:ext cx="7372350" cy="1075390"/>
          </a:xfrm>
        </p:spPr>
        <p:txBody>
          <a:bodyPr>
            <a:noAutofit/>
          </a:bodyPr>
          <a:lstStyle/>
          <a:p>
            <a:r>
              <a:rPr lang="el-GR" sz="3600" dirty="0" smtClean="0"/>
              <a:t>5β. Παρουσίαση του βασικού μέρους της εργασίας (2)</a:t>
            </a:r>
            <a:endParaRPr lang="el-GR"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548680"/>
            <a:ext cx="7544941" cy="1008112"/>
          </a:xfrm>
        </p:spPr>
        <p:txBody>
          <a:bodyPr>
            <a:noAutofit/>
          </a:bodyPr>
          <a:lstStyle/>
          <a:p>
            <a:r>
              <a:rPr lang="el-GR" sz="4000" b="1" dirty="0" smtClean="0"/>
              <a:t>6. Μεθοδολογία</a:t>
            </a:r>
            <a:r>
              <a:rPr lang="en-US" sz="4000" b="1" dirty="0" smtClean="0"/>
              <a:t> (1)</a:t>
            </a:r>
            <a:r>
              <a:rPr lang="el-GR" sz="4000" b="1" dirty="0" smtClean="0"/>
              <a:t/>
            </a:r>
            <a:br>
              <a:rPr lang="el-GR" sz="4000" b="1" dirty="0" smtClean="0"/>
            </a:br>
            <a:r>
              <a:rPr lang="el-GR" sz="3200" dirty="0" smtClean="0"/>
              <a:t/>
            </a:r>
            <a:br>
              <a:rPr lang="el-GR" sz="3200" dirty="0" smtClean="0"/>
            </a:br>
            <a:endParaRPr lang="el-GR" sz="3200" dirty="0"/>
          </a:p>
        </p:txBody>
      </p:sp>
      <p:sp>
        <p:nvSpPr>
          <p:cNvPr id="4" name="3 - Θέση περιεχομένου"/>
          <p:cNvSpPr>
            <a:spLocks noGrp="1"/>
          </p:cNvSpPr>
          <p:nvPr>
            <p:ph sz="half" idx="2"/>
          </p:nvPr>
        </p:nvSpPr>
        <p:spPr>
          <a:xfrm>
            <a:off x="323528" y="2505074"/>
            <a:ext cx="2664296" cy="4164285"/>
          </a:xfrm>
        </p:spPr>
        <p:txBody>
          <a:bodyPr>
            <a:normAutofit fontScale="92500"/>
          </a:bodyPr>
          <a:lstStyle/>
          <a:p>
            <a:r>
              <a:rPr lang="el-GR" b="1" i="1" dirty="0" smtClean="0"/>
              <a:t>Σκόπιμη Δειγματοληψία Ειδικών</a:t>
            </a:r>
            <a:r>
              <a:rPr lang="el-GR" dirty="0" smtClean="0"/>
              <a:t> -</a:t>
            </a:r>
            <a:r>
              <a:rPr lang="el-GR" dirty="0" err="1" smtClean="0"/>
              <a:t>Purposive</a:t>
            </a:r>
            <a:r>
              <a:rPr lang="el-GR" dirty="0" smtClean="0"/>
              <a:t> sampling, </a:t>
            </a:r>
            <a:r>
              <a:rPr lang="el-GR" dirty="0" err="1" smtClean="0"/>
              <a:t>judgement</a:t>
            </a:r>
            <a:endParaRPr lang="el-GR" dirty="0" smtClean="0"/>
          </a:p>
          <a:p>
            <a:r>
              <a:rPr lang="el-GR" b="1" i="1" dirty="0" smtClean="0"/>
              <a:t>Δείγμα Ευκολίας</a:t>
            </a:r>
            <a:r>
              <a:rPr lang="el-GR" i="1" dirty="0" smtClean="0"/>
              <a:t>: </a:t>
            </a:r>
            <a:r>
              <a:rPr lang="el-GR" dirty="0" smtClean="0"/>
              <a:t>στοχευμένη επιλογή ατόμων που γνωρίζουν το αντικείμενο της εξ αποστάσεως εκπαίδευσης και της δημιουργίας εκπαιδευτικού υλικού και μπορούν να δώσουν ουσιαστικές πληροφορίες</a:t>
            </a:r>
            <a:endParaRPr lang="el-GR" dirty="0"/>
          </a:p>
        </p:txBody>
      </p:sp>
      <p:sp>
        <p:nvSpPr>
          <p:cNvPr id="6" name="5 - Θέση περιεχομένου"/>
          <p:cNvSpPr>
            <a:spLocks noGrp="1"/>
          </p:cNvSpPr>
          <p:nvPr>
            <p:ph sz="quarter" idx="4"/>
          </p:nvPr>
        </p:nvSpPr>
        <p:spPr>
          <a:xfrm>
            <a:off x="3131840" y="2492896"/>
            <a:ext cx="2880320" cy="3684588"/>
          </a:xfrm>
        </p:spPr>
        <p:txBody>
          <a:bodyPr>
            <a:normAutofit/>
          </a:bodyPr>
          <a:lstStyle/>
          <a:p>
            <a:r>
              <a:rPr lang="el-GR" b="1" dirty="0" smtClean="0"/>
              <a:t>Δύο (2) εκπαιδευτικοί της πρωτοβάθμιας εκπαίδευσης </a:t>
            </a:r>
            <a:r>
              <a:rPr lang="el-GR" dirty="0" smtClean="0"/>
              <a:t>ως </a:t>
            </a:r>
            <a:r>
              <a:rPr lang="el-GR" b="1" dirty="0" smtClean="0"/>
              <a:t>«ειδήμονες» </a:t>
            </a:r>
            <a:r>
              <a:rPr lang="el-GR" dirty="0" smtClean="0"/>
              <a:t>οι οποίοι έχουν ολοκληρώσει τις σπουδές τους στο ΜΠ «Επιστήμες της Αγωγής: Εξ αποστάσεως Εκπαίδευση με την χρήση των ΤΠΕ (elearning)»</a:t>
            </a:r>
            <a:endParaRPr lang="el-GR" dirty="0"/>
          </a:p>
        </p:txBody>
      </p:sp>
      <p:sp>
        <p:nvSpPr>
          <p:cNvPr id="7" name="4 - Θέση κειμένου"/>
          <p:cNvSpPr txBox="1">
            <a:spLocks/>
          </p:cNvSpPr>
          <p:nvPr/>
        </p:nvSpPr>
        <p:spPr>
          <a:xfrm>
            <a:off x="6732240" y="1844824"/>
            <a:ext cx="2663255" cy="823912"/>
          </a:xfrm>
          <a:prstGeom prst="rect">
            <a:avLst/>
          </a:prstGeom>
        </p:spPr>
        <p:txBody>
          <a:bodyPr vert="horz" lIns="91440" tIns="45720" rIns="91440" bIns="45720" rtlCol="0" anchor="b">
            <a:norm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l-GR" sz="1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l-GR" sz="18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4 - Θέση κειμένου"/>
          <p:cNvSpPr txBox="1">
            <a:spLocks/>
          </p:cNvSpPr>
          <p:nvPr/>
        </p:nvSpPr>
        <p:spPr>
          <a:xfrm>
            <a:off x="3491880" y="1628800"/>
            <a:ext cx="2216349" cy="804267"/>
          </a:xfrm>
          <a:prstGeom prst="rect">
            <a:avLst/>
          </a:prstGeom>
          <a:solidFill>
            <a:srgbClr val="FF9933"/>
          </a:solidFill>
        </p:spPr>
        <p:txBody>
          <a:bodyPr vert="horz" lIns="91440" tIns="45720" rIns="91440" bIns="45720" rtlCol="0" anchor="b">
            <a:normAutofit fontScale="85000" lnSpcReduction="10000"/>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l-GR" sz="1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l-GR" sz="2900" b="1" i="0" u="none" strike="noStrike" kern="1200" cap="none" spc="0" normalizeH="0" baseline="0" noProof="0" dirty="0" smtClean="0">
                <a:ln>
                  <a:noFill/>
                </a:ln>
                <a:solidFill>
                  <a:schemeClr val="bg1"/>
                </a:solidFill>
                <a:effectLst/>
                <a:uLnTx/>
                <a:uFillTx/>
                <a:latin typeface="+mn-lt"/>
                <a:ea typeface="+mn-ea"/>
                <a:cs typeface="+mn-cs"/>
              </a:rPr>
              <a:t>Συμμετέχοντες </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l-GR" sz="1800" b="1" i="0" u="none" strike="noStrike" kern="1200" cap="none" spc="0" normalizeH="0" baseline="0" noProof="0" dirty="0">
              <a:ln>
                <a:noFill/>
              </a:ln>
              <a:solidFill>
                <a:schemeClr val="tx1"/>
              </a:solidFill>
              <a:effectLst/>
              <a:uLnTx/>
              <a:uFillTx/>
              <a:latin typeface="+mn-lt"/>
              <a:ea typeface="+mn-ea"/>
              <a:cs typeface="+mn-cs"/>
            </a:endParaRPr>
          </a:p>
        </p:txBody>
      </p:sp>
      <p:sp>
        <p:nvSpPr>
          <p:cNvPr id="9" name="8 - Ορθογώνιο"/>
          <p:cNvSpPr/>
          <p:nvPr/>
        </p:nvSpPr>
        <p:spPr>
          <a:xfrm>
            <a:off x="6156176" y="2492896"/>
            <a:ext cx="2736304"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Ερωτηματολόγιο </a:t>
            </a:r>
            <a:r>
              <a:rPr lang="el-GR" sz="2000" dirty="0" smtClean="0">
                <a:solidFill>
                  <a:schemeClr val="tx1"/>
                </a:solidFill>
              </a:rPr>
              <a:t>το οποίο αποτελείται από </a:t>
            </a:r>
            <a:r>
              <a:rPr lang="el-GR" sz="2000" b="1" dirty="0" smtClean="0">
                <a:solidFill>
                  <a:schemeClr val="tx1"/>
                </a:solidFill>
              </a:rPr>
              <a:t>ανοικτού τύπου ερωτήσεις </a:t>
            </a:r>
            <a:r>
              <a:rPr lang="el-GR" sz="2000" dirty="0" smtClean="0">
                <a:solidFill>
                  <a:schemeClr val="tx1"/>
                </a:solidFill>
              </a:rPr>
              <a:t>που εντάσσονται σε ερευνητικούς άξονες οι οποίοι προέκυψαν από τα δύο βασικά ερευνητικά ερωτήματα</a:t>
            </a:r>
            <a:r>
              <a:rPr lang="el-GR" dirty="0" smtClean="0"/>
              <a:t>.</a:t>
            </a:r>
          </a:p>
          <a:p>
            <a:pPr algn="ctr"/>
            <a:endParaRPr lang="el-GR" dirty="0"/>
          </a:p>
        </p:txBody>
      </p:sp>
      <p:sp>
        <p:nvSpPr>
          <p:cNvPr id="10" name="9 - Ορθογώνιο"/>
          <p:cNvSpPr/>
          <p:nvPr/>
        </p:nvSpPr>
        <p:spPr>
          <a:xfrm>
            <a:off x="539552" y="1628800"/>
            <a:ext cx="230425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r>
              <a:rPr lang="el-GR" sz="2800" b="1" dirty="0" smtClean="0"/>
              <a:t>Ερευνητική</a:t>
            </a:r>
          </a:p>
          <a:p>
            <a:pPr marL="457200" indent="-457200" algn="ctr"/>
            <a:r>
              <a:rPr lang="el-GR" sz="2800" b="1" dirty="0" smtClean="0"/>
              <a:t>μεθοδολογία </a:t>
            </a:r>
          </a:p>
        </p:txBody>
      </p:sp>
      <p:sp>
        <p:nvSpPr>
          <p:cNvPr id="11" name="10 - Θέση κειμένου"/>
          <p:cNvSpPr>
            <a:spLocks noGrp="1"/>
          </p:cNvSpPr>
          <p:nvPr>
            <p:ph type="body" sz="quarter" idx="3"/>
          </p:nvPr>
        </p:nvSpPr>
        <p:spPr>
          <a:xfrm>
            <a:off x="6300192" y="1700808"/>
            <a:ext cx="2576389" cy="792088"/>
          </a:xfrm>
          <a:solidFill>
            <a:srgbClr val="92D050"/>
          </a:solidFill>
        </p:spPr>
        <p:txBody>
          <a:bodyPr>
            <a:noAutofit/>
          </a:bodyPr>
          <a:lstStyle/>
          <a:p>
            <a:pPr algn="ctr"/>
            <a:r>
              <a:rPr lang="el-GR" sz="2400" dirty="0" smtClean="0">
                <a:solidFill>
                  <a:schemeClr val="bg1"/>
                </a:solidFill>
              </a:rPr>
              <a:t>Ερευνητικά </a:t>
            </a:r>
          </a:p>
          <a:p>
            <a:pPr algn="ctr"/>
            <a:r>
              <a:rPr lang="el-GR" sz="2400" dirty="0" smtClean="0">
                <a:solidFill>
                  <a:schemeClr val="bg1"/>
                </a:solidFill>
              </a:rPr>
              <a:t>εργαλεία</a:t>
            </a:r>
            <a:endParaRPr lang="el-GR" sz="24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403648" y="2060848"/>
            <a:ext cx="7128792" cy="1368152"/>
          </a:xfrm>
        </p:spPr>
        <p:style>
          <a:lnRef idx="1">
            <a:schemeClr val="accent5"/>
          </a:lnRef>
          <a:fillRef idx="2">
            <a:schemeClr val="accent5"/>
          </a:fillRef>
          <a:effectRef idx="1">
            <a:schemeClr val="accent5"/>
          </a:effectRef>
          <a:fontRef idx="minor">
            <a:schemeClr val="dk1"/>
          </a:fontRef>
        </p:style>
        <p:txBody>
          <a:bodyPr>
            <a:noAutofit/>
          </a:bodyPr>
          <a:lstStyle/>
          <a:p>
            <a:r>
              <a:rPr lang="el-GR" sz="2400" dirty="0" smtClean="0"/>
              <a:t> </a:t>
            </a:r>
            <a:r>
              <a:rPr lang="el-GR" sz="2400" dirty="0" smtClean="0">
                <a:solidFill>
                  <a:schemeClr val="tx1">
                    <a:lumMod val="65000"/>
                    <a:lumOff val="35000"/>
                  </a:schemeClr>
                </a:solidFill>
              </a:rPr>
              <a:t>Ποιοτική </a:t>
            </a:r>
            <a:r>
              <a:rPr lang="el-GR" sz="2400" dirty="0" smtClean="0"/>
              <a:t/>
            </a:r>
            <a:br>
              <a:rPr lang="el-GR" sz="2400" dirty="0" smtClean="0"/>
            </a:br>
            <a:r>
              <a:rPr lang="el-GR" sz="2400" dirty="0" smtClean="0">
                <a:solidFill>
                  <a:schemeClr val="bg1"/>
                </a:solidFill>
              </a:rPr>
              <a:t>ως προς το είδος των δεδομένων που συλλέγουμε με</a:t>
            </a:r>
            <a:r>
              <a:rPr lang="el-GR" sz="2400" dirty="0" smtClean="0"/>
              <a:t/>
            </a:r>
            <a:br>
              <a:rPr lang="el-GR" sz="2400" dirty="0" smtClean="0"/>
            </a:br>
            <a:r>
              <a:rPr lang="el-GR" sz="2400" dirty="0" smtClean="0"/>
              <a:t> </a:t>
            </a:r>
            <a:r>
              <a:rPr lang="el-GR" sz="2400" dirty="0" smtClean="0">
                <a:solidFill>
                  <a:schemeClr val="tx1">
                    <a:lumMod val="65000"/>
                    <a:lumOff val="35000"/>
                  </a:schemeClr>
                </a:solidFill>
              </a:rPr>
              <a:t>Ερωτηματολόγιο </a:t>
            </a:r>
            <a:r>
              <a:rPr lang="el-GR" sz="2400" dirty="0" smtClean="0"/>
              <a:t/>
            </a:r>
            <a:br>
              <a:rPr lang="el-GR" sz="2400" dirty="0" smtClean="0"/>
            </a:br>
            <a:r>
              <a:rPr lang="el-GR" sz="2400" dirty="0" smtClean="0">
                <a:solidFill>
                  <a:schemeClr val="bg1"/>
                </a:solidFill>
              </a:rPr>
              <a:t>ανοιχτών  ερωτήσεων</a:t>
            </a:r>
            <a:endParaRPr lang="el-GR" sz="2400" dirty="0">
              <a:solidFill>
                <a:schemeClr val="bg1"/>
              </a:solidFill>
            </a:endParaRPr>
          </a:p>
        </p:txBody>
      </p:sp>
      <p:sp>
        <p:nvSpPr>
          <p:cNvPr id="3" name="2 - Υπότιτλος"/>
          <p:cNvSpPr>
            <a:spLocks noGrp="1"/>
          </p:cNvSpPr>
          <p:nvPr>
            <p:ph type="subTitle" idx="1"/>
          </p:nvPr>
        </p:nvSpPr>
        <p:spPr>
          <a:xfrm>
            <a:off x="1619672" y="1340768"/>
            <a:ext cx="6696744" cy="720080"/>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3200" dirty="0" smtClean="0"/>
              <a:t>Είδος έρευνας:</a:t>
            </a:r>
            <a:endParaRPr lang="el-GR" sz="3200" dirty="0"/>
          </a:p>
        </p:txBody>
      </p:sp>
      <p:sp>
        <p:nvSpPr>
          <p:cNvPr id="4" name="3 - Ορθογώνιο"/>
          <p:cNvSpPr/>
          <p:nvPr/>
        </p:nvSpPr>
        <p:spPr>
          <a:xfrm>
            <a:off x="1079104" y="4509120"/>
            <a:ext cx="7885384" cy="194421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smtClean="0"/>
              <a:t>Χαρακτηρίζεται ως έρευνα </a:t>
            </a:r>
            <a:r>
              <a:rPr lang="el-GR" b="1" dirty="0" smtClean="0">
                <a:solidFill>
                  <a:srgbClr val="FFFFCC"/>
                </a:solidFill>
              </a:rPr>
              <a:t>διαμορφωτικής αξιολόγησης εκπαιδευτικού υλικού</a:t>
            </a:r>
            <a:r>
              <a:rPr lang="el-GR" dirty="0" smtClean="0"/>
              <a:t>, η οποία διερευνά σε βάθος τις εμπειρίες των ερωτώμενων ενώ στη συνέχεια  γίνεται ανάλυση των δεδομένων που έχουν συλλεχθεί και εξάγονται συμπεράσματα. </a:t>
            </a:r>
            <a:endParaRPr lang="el-GR" dirty="0"/>
          </a:p>
        </p:txBody>
      </p:sp>
      <p:sp>
        <p:nvSpPr>
          <p:cNvPr id="5" name="4 - Ορθογώνιο"/>
          <p:cNvSpPr/>
          <p:nvPr/>
        </p:nvSpPr>
        <p:spPr>
          <a:xfrm>
            <a:off x="1331640" y="3789040"/>
            <a:ext cx="7272808" cy="72008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l-GR" sz="3200" dirty="0" smtClean="0"/>
              <a:t>Ως προ τον σκοπό της:</a:t>
            </a:r>
            <a:endParaRPr lang="el-GR" sz="3200" dirty="0"/>
          </a:p>
        </p:txBody>
      </p:sp>
      <p:sp>
        <p:nvSpPr>
          <p:cNvPr id="6" name="1 - Τίτλος"/>
          <p:cNvSpPr txBox="1">
            <a:spLocks/>
          </p:cNvSpPr>
          <p:nvPr/>
        </p:nvSpPr>
        <p:spPr>
          <a:xfrm>
            <a:off x="1043608" y="260648"/>
            <a:ext cx="7544941" cy="1052736"/>
          </a:xfrm>
          <a:prstGeom prst="rect">
            <a:avLst/>
          </a:prstGeom>
        </p:spPr>
        <p:txBody>
          <a:bodyPr vert="horz" lIns="91440" tIns="45720" rIns="91440" bIns="45720" rtlCol="0" anchor="b">
            <a:normAutofit fontScale="32500" lnSpcReduction="20000"/>
          </a:bodyPr>
          <a:lstStyle/>
          <a:p>
            <a:pPr marL="0" marR="0" lvl="0" indent="0" defTabSz="685800" rtl="0" eaLnBrk="1" fontAlgn="auto" latinLnBrk="0" hangingPunct="1">
              <a:lnSpc>
                <a:spcPct val="90000"/>
              </a:lnSpc>
              <a:spcBef>
                <a:spcPct val="0"/>
              </a:spcBef>
              <a:spcAft>
                <a:spcPts val="0"/>
              </a:spcAft>
              <a:buClrTx/>
              <a:buSzTx/>
              <a:buFontTx/>
              <a:buNone/>
              <a:tabLst/>
              <a:defRPr/>
            </a:pPr>
            <a:r>
              <a:rPr kumimoji="0" lang="el-GR" sz="11100" b="1" i="0" u="none" strike="noStrike" kern="1200" cap="none" spc="0" normalizeH="0" baseline="0" noProof="0" dirty="0" smtClean="0">
                <a:ln>
                  <a:noFill/>
                </a:ln>
                <a:solidFill>
                  <a:schemeClr val="tx1"/>
                </a:solidFill>
                <a:effectLst/>
                <a:uLnTx/>
                <a:uFillTx/>
                <a:latin typeface="+mj-lt"/>
                <a:ea typeface="+mj-ea"/>
                <a:cs typeface="+mj-cs"/>
              </a:rPr>
              <a:t>6</a:t>
            </a:r>
            <a:r>
              <a:rPr lang="en-US" sz="11100" b="1" dirty="0" smtClean="0">
                <a:latin typeface="+mj-lt"/>
                <a:ea typeface="+mj-ea"/>
                <a:cs typeface="+mj-cs"/>
              </a:rPr>
              <a:t>. </a:t>
            </a:r>
            <a:r>
              <a:rPr kumimoji="0" lang="el-GR" sz="11100" b="1" i="0" u="none" strike="noStrike" kern="1200" cap="none" spc="0" normalizeH="0" baseline="0" noProof="0" dirty="0" smtClean="0">
                <a:ln>
                  <a:noFill/>
                </a:ln>
                <a:solidFill>
                  <a:schemeClr val="tx1"/>
                </a:solidFill>
                <a:effectLst/>
                <a:uLnTx/>
                <a:uFillTx/>
                <a:latin typeface="+mj-lt"/>
                <a:ea typeface="+mj-ea"/>
                <a:cs typeface="+mj-cs"/>
              </a:rPr>
              <a:t>Μεθοδολογία</a:t>
            </a:r>
            <a:r>
              <a:rPr kumimoji="0" lang="en-US" sz="11100" b="1" i="0" u="none" strike="noStrike" kern="1200" cap="none" spc="0" normalizeH="0" baseline="0" noProof="0" dirty="0" smtClean="0">
                <a:ln>
                  <a:noFill/>
                </a:ln>
                <a:solidFill>
                  <a:schemeClr val="tx1"/>
                </a:solidFill>
                <a:effectLst/>
                <a:uLnTx/>
                <a:uFillTx/>
                <a:latin typeface="+mj-lt"/>
                <a:ea typeface="+mj-ea"/>
                <a:cs typeface="+mj-cs"/>
              </a:rPr>
              <a:t> (2)</a:t>
            </a:r>
            <a:r>
              <a:rPr kumimoji="0" lang="el-GR" sz="11100" b="1" i="0" u="none" strike="noStrike" kern="1200" cap="none" spc="0" normalizeH="0" baseline="0" noProof="0" dirty="0" smtClean="0">
                <a:ln>
                  <a:noFill/>
                </a:ln>
                <a:solidFill>
                  <a:schemeClr val="tx1"/>
                </a:solidFill>
                <a:effectLst/>
                <a:uLnTx/>
                <a:uFillTx/>
                <a:latin typeface="+mj-lt"/>
                <a:ea typeface="+mj-ea"/>
                <a:cs typeface="+mj-cs"/>
              </a:rPr>
              <a:t/>
            </a:r>
            <a:br>
              <a:rPr kumimoji="0" lang="el-GR" sz="11100" b="1" i="0" u="none" strike="noStrike" kern="1200" cap="none" spc="0" normalizeH="0" baseline="0" noProof="0" dirty="0" smtClean="0">
                <a:ln>
                  <a:noFill/>
                </a:ln>
                <a:solidFill>
                  <a:schemeClr val="tx1"/>
                </a:solidFill>
                <a:effectLst/>
                <a:uLnTx/>
                <a:uFillTx/>
                <a:latin typeface="+mj-lt"/>
                <a:ea typeface="+mj-ea"/>
                <a:cs typeface="+mj-cs"/>
              </a:rPr>
            </a:br>
            <a:r>
              <a:rPr kumimoji="0" lang="el-GR" sz="6000" b="1" i="0" u="none" strike="noStrike" kern="1200" cap="none" spc="0" normalizeH="0" baseline="0" noProof="0" dirty="0" smtClean="0">
                <a:ln>
                  <a:noFill/>
                </a:ln>
                <a:solidFill>
                  <a:schemeClr val="tx1"/>
                </a:solidFill>
                <a:effectLst/>
                <a:uLnTx/>
                <a:uFillTx/>
                <a:latin typeface="+mj-lt"/>
                <a:ea typeface="+mj-ea"/>
                <a:cs typeface="+mj-cs"/>
              </a:rPr>
              <a:t/>
            </a:r>
            <a:br>
              <a:rPr kumimoji="0" lang="el-GR" sz="6000" b="1" i="0" u="none" strike="noStrike" kern="1200" cap="none" spc="0" normalizeH="0" baseline="0" noProof="0" dirty="0" smtClean="0">
                <a:ln>
                  <a:noFill/>
                </a:ln>
                <a:solidFill>
                  <a:schemeClr val="tx1"/>
                </a:solidFill>
                <a:effectLst/>
                <a:uLnTx/>
                <a:uFillTx/>
                <a:latin typeface="+mj-lt"/>
                <a:ea typeface="+mj-ea"/>
                <a:cs typeface="+mj-cs"/>
              </a:rPr>
            </a:br>
            <a:endParaRPr kumimoji="0" lang="el-GR" sz="6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980728"/>
            <a:ext cx="8515350" cy="5877272"/>
          </a:xfrm>
        </p:spPr>
        <p:txBody>
          <a:bodyPr>
            <a:normAutofit fontScale="85000" lnSpcReduction="20000"/>
          </a:bodyPr>
          <a:lstStyle/>
          <a:p>
            <a:endParaRPr lang="el-GR" sz="1800" b="1" dirty="0" smtClean="0"/>
          </a:p>
          <a:p>
            <a:pPr>
              <a:lnSpc>
                <a:spcPct val="120000"/>
              </a:lnSpc>
            </a:pPr>
            <a:r>
              <a:rPr lang="el-GR" sz="2300" b="1" dirty="0" smtClean="0"/>
              <a:t>1</a:t>
            </a:r>
            <a:r>
              <a:rPr lang="el-GR" sz="2300" b="1" baseline="30000" dirty="0" smtClean="0"/>
              <a:t>ος</a:t>
            </a:r>
            <a:r>
              <a:rPr lang="el-GR" sz="2300" b="1" dirty="0" smtClean="0"/>
              <a:t> ΕΑ: Επιστημονική συνοχή/ τεκμηρίωση: </a:t>
            </a:r>
            <a:r>
              <a:rPr lang="el-GR" sz="2300" dirty="0" smtClean="0"/>
              <a:t>το ΕΥ διαθέτει επιστημονική συνοχή και τεκμηρίωση καθώς  γίνεται παράθεση πληροφοριών / απόψεων με την σχετική βιβλιογραφική τεκμηρίωση, ότι υπάρχει συγκριτική ανάλυση, ερμηνεία και κριτική συζήτηση των πληροφοριών στο ΕΥ ενώ παρέχει τη δυνατότητα στον εκπαιδευόμενο για περαιτέρω μελέτη σε διαφορετικές πηγές.</a:t>
            </a:r>
          </a:p>
          <a:p>
            <a:pPr>
              <a:lnSpc>
                <a:spcPct val="120000"/>
              </a:lnSpc>
            </a:pPr>
            <a:r>
              <a:rPr lang="el-GR" sz="2300" b="1" dirty="0" smtClean="0"/>
              <a:t>2</a:t>
            </a:r>
            <a:r>
              <a:rPr lang="el-GR" sz="2300" b="1" baseline="30000" dirty="0" smtClean="0"/>
              <a:t>ος</a:t>
            </a:r>
            <a:r>
              <a:rPr lang="el-GR" sz="2300" b="1" dirty="0" smtClean="0"/>
              <a:t> ΕΑ: Απλή-κατανοητή παρουσίαση γνωστικού αντικειμένου: </a:t>
            </a:r>
            <a:r>
              <a:rPr lang="el-GR" sz="2300" dirty="0" smtClean="0"/>
              <a:t>το ύφος της γραφής του ΕΥ είναι ιδιαίτερα φιλικό και προσιτό για τον αναγνώστη, η γραφή είναι ευανάγνωστη και η πυκνότητα των πληροφοριών είναι «ιδανική». Γίνεται τμηματική παρουσίαση μέσα από κείμενο, εικόνες, ασκήσεις εμπέδωσης και </a:t>
            </a:r>
            <a:r>
              <a:rPr lang="el-GR" sz="2300" dirty="0" err="1" smtClean="0"/>
              <a:t>υπερσυνδέσμους</a:t>
            </a:r>
            <a:r>
              <a:rPr lang="el-GR" sz="2300" dirty="0" smtClean="0"/>
              <a:t>, περιέχει ποικιλία </a:t>
            </a:r>
            <a:r>
              <a:rPr lang="el-GR" sz="2300" dirty="0" err="1" smtClean="0"/>
              <a:t>διαδραστικών</a:t>
            </a:r>
            <a:r>
              <a:rPr lang="el-GR" sz="2300" dirty="0" smtClean="0"/>
              <a:t> στοιχείων (εικόνες, βίντεο, εποπτικό υλικό, ομιλία, ήχοι, παραπομπές). Τέλος, οι αξιολογητές του ΕΥ συμφωνούν ότι υπάρχει «διάχυτη πολυχρωμία».</a:t>
            </a:r>
            <a:endParaRPr lang="el-GR" sz="2300" b="1" dirty="0" smtClean="0"/>
          </a:p>
          <a:p>
            <a:pPr>
              <a:lnSpc>
                <a:spcPct val="120000"/>
              </a:lnSpc>
            </a:pPr>
            <a:r>
              <a:rPr lang="el-GR" sz="2300" b="1" dirty="0" smtClean="0"/>
              <a:t>3</a:t>
            </a:r>
            <a:r>
              <a:rPr lang="el-GR" sz="2300" b="1" baseline="30000" dirty="0" smtClean="0"/>
              <a:t>ος</a:t>
            </a:r>
            <a:r>
              <a:rPr lang="el-GR" sz="2300" b="1" dirty="0" smtClean="0"/>
              <a:t> ΕΑ: Ευχρηστία: </a:t>
            </a:r>
            <a:r>
              <a:rPr lang="el-GR" sz="2300" dirty="0" smtClean="0"/>
              <a:t>Το ΕΥ διακρίνεται για την ευχρηστία του ενώ επισημαίνονται η εύστοχη επιλογή, η επεξηγηματική καθοδήγηση στην αρχή κάθε ΔΕ και η κατανοητή χρήση των εικονιδίων. Διαπιστώνεται ακόμη, η  εύκολη και ξεκούραστη πλοήγηση του αναγνώστη στο ΕΥ.</a:t>
            </a:r>
            <a:endParaRPr lang="el-GR" sz="2300" b="1" dirty="0" smtClean="0"/>
          </a:p>
          <a:p>
            <a:endParaRPr lang="el-GR" sz="1900" b="1" dirty="0" smtClean="0"/>
          </a:p>
          <a:p>
            <a:endParaRPr lang="el-GR" dirty="0" smtClean="0"/>
          </a:p>
          <a:p>
            <a:endParaRPr lang="el-GR" dirty="0"/>
          </a:p>
        </p:txBody>
      </p:sp>
      <p:sp>
        <p:nvSpPr>
          <p:cNvPr id="3" name="2 - Τίτλος"/>
          <p:cNvSpPr>
            <a:spLocks noGrp="1"/>
          </p:cNvSpPr>
          <p:nvPr>
            <p:ph type="title"/>
          </p:nvPr>
        </p:nvSpPr>
        <p:spPr>
          <a:xfrm>
            <a:off x="1143000" y="365127"/>
            <a:ext cx="8001000" cy="1075390"/>
          </a:xfrm>
        </p:spPr>
        <p:txBody>
          <a:bodyPr>
            <a:normAutofit fontScale="90000"/>
          </a:bodyPr>
          <a:lstStyle/>
          <a:p>
            <a:r>
              <a:rPr lang="el-GR" dirty="0" smtClean="0"/>
              <a:t>Αποτελέσματα - Κύρια ευρήματα  (</a:t>
            </a:r>
            <a:r>
              <a:rPr lang="en-US" dirty="0" smtClean="0"/>
              <a:t>1)</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340768"/>
            <a:ext cx="8676456" cy="5832648"/>
          </a:xfrm>
        </p:spPr>
        <p:txBody>
          <a:bodyPr>
            <a:normAutofit fontScale="62500" lnSpcReduction="20000"/>
          </a:bodyPr>
          <a:lstStyle/>
          <a:p>
            <a:pPr>
              <a:lnSpc>
                <a:spcPct val="120000"/>
              </a:lnSpc>
            </a:pPr>
            <a:r>
              <a:rPr lang="el-GR" sz="3300" b="1" dirty="0" smtClean="0"/>
              <a:t>4</a:t>
            </a:r>
            <a:r>
              <a:rPr lang="el-GR" sz="3300" b="1" baseline="30000" dirty="0" smtClean="0"/>
              <a:t>ος</a:t>
            </a:r>
            <a:r>
              <a:rPr lang="el-GR" sz="3300" b="1" dirty="0" smtClean="0"/>
              <a:t> ΕΑ: Υποστήριξη – καθοδήγηση στη μελέτη του εκπαιδευόμενου: </a:t>
            </a:r>
            <a:r>
              <a:rPr lang="el-GR" sz="3300" dirty="0" smtClean="0"/>
              <a:t>το ΕΥ υποστηρίζει και καθοδηγεί τον εκπαιδευόμενο κατά τη μελέτη του με τη χρήση εισαγωγικών βίντεο που τον προετοιμάζουν για το τι θα ακολουθήσει στη συγκεκριμένη ενότητα. Επίσης, διαπιστώνουν ότι το ΕΥ υποστηρίζει τον εκπαιδευόμενο προκειμένου να δώσει έμφαση σε συγκεκριμένα σημεία και σημαντικές έννοιες επισημαίνοντάς τις κατάλληλα. </a:t>
            </a:r>
          </a:p>
          <a:p>
            <a:pPr>
              <a:lnSpc>
                <a:spcPct val="120000"/>
              </a:lnSpc>
            </a:pPr>
            <a:r>
              <a:rPr lang="el-GR" sz="3300" b="1" dirty="0" smtClean="0"/>
              <a:t>5</a:t>
            </a:r>
            <a:r>
              <a:rPr lang="el-GR" sz="3300" b="1" baseline="30000" dirty="0" smtClean="0"/>
              <a:t>ος</a:t>
            </a:r>
            <a:r>
              <a:rPr lang="el-GR" sz="3300" b="1" dirty="0" smtClean="0"/>
              <a:t> ΕΑ: Υποστήριξη της αλληλεπίδρασης με τον εκπαιδευόμενο στη μελέτη του: </a:t>
            </a:r>
            <a:r>
              <a:rPr lang="el-GR" sz="3300" dirty="0" smtClean="0"/>
              <a:t>Το ΕΥ  παρέχει διαρκώς υποστήριξη και ενισχύει την αλληλεπίδραση που παρέχει το ΕΥ στον εκπαιδευόμενο κατά τη μελέτη του.</a:t>
            </a:r>
            <a:endParaRPr lang="el-GR" sz="3300" b="1" dirty="0" smtClean="0"/>
          </a:p>
          <a:p>
            <a:pPr>
              <a:lnSpc>
                <a:spcPct val="120000"/>
              </a:lnSpc>
            </a:pPr>
            <a:r>
              <a:rPr lang="el-GR" sz="3300" b="1" dirty="0" smtClean="0"/>
              <a:t>6</a:t>
            </a:r>
            <a:r>
              <a:rPr lang="el-GR" sz="3300" b="1" baseline="30000" dirty="0" smtClean="0"/>
              <a:t>ος</a:t>
            </a:r>
            <a:r>
              <a:rPr lang="el-GR" sz="3300" b="1" dirty="0" smtClean="0"/>
              <a:t> ΕΑ: Δυνατότητα αναστοχασμού – αυτοαξιολόγησης εκπαιδευόμενου: </a:t>
            </a:r>
            <a:r>
              <a:rPr lang="el-GR" sz="3300" dirty="0" smtClean="0"/>
              <a:t>Επιβεβαιώνεται η δυνατότητα αναστοχασμού και αυτοαξιολόγησης του εκπαιδευόμενου μέσα από πάρα πολλές ασκήσεις στις περισσότερες διαφάνειες. Επισημαίνεται η ύπαρξη  δραστηριοτήτων που συμβάλλουν στην ανάπτυξη της αυτόνομης κριτικής σκέψης του εκπαιδευόμενου.</a:t>
            </a:r>
            <a:endParaRPr lang="el-GR" sz="3300" b="1" dirty="0" smtClean="0"/>
          </a:p>
          <a:p>
            <a:endParaRPr lang="el-GR" dirty="0"/>
          </a:p>
        </p:txBody>
      </p:sp>
      <p:sp>
        <p:nvSpPr>
          <p:cNvPr id="3" name="2 - Τίτλος"/>
          <p:cNvSpPr>
            <a:spLocks noGrp="1"/>
          </p:cNvSpPr>
          <p:nvPr>
            <p:ph type="title"/>
          </p:nvPr>
        </p:nvSpPr>
        <p:spPr>
          <a:xfrm>
            <a:off x="1143000" y="365127"/>
            <a:ext cx="7821488" cy="1075390"/>
          </a:xfrm>
        </p:spPr>
        <p:txBody>
          <a:bodyPr>
            <a:normAutofit fontScale="90000"/>
          </a:bodyPr>
          <a:lstStyle/>
          <a:p>
            <a:r>
              <a:rPr lang="el-GR" dirty="0" smtClean="0"/>
              <a:t>Αποτελέσματα - Κύρια ευρήματα  (2</a:t>
            </a:r>
            <a:r>
              <a:rPr lang="en-US" dirty="0" smtClean="0"/>
              <a:t>)</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Αποτελέσματα - Κύρια ευρήματα  </a:t>
            </a:r>
            <a:r>
              <a:rPr lang="el-GR" sz="3600" dirty="0" smtClean="0"/>
              <a:t>(3</a:t>
            </a:r>
            <a:r>
              <a:rPr lang="en-US" sz="3600" dirty="0" smtClean="0"/>
              <a:t>)</a:t>
            </a:r>
            <a:endParaRPr lang="el-GR" sz="4000" b="1" dirty="0"/>
          </a:p>
        </p:txBody>
      </p:sp>
      <p:sp>
        <p:nvSpPr>
          <p:cNvPr id="8" name="7 - Ορθογώνιο"/>
          <p:cNvSpPr/>
          <p:nvPr/>
        </p:nvSpPr>
        <p:spPr>
          <a:xfrm>
            <a:off x="683568" y="1196752"/>
            <a:ext cx="7992888" cy="4832092"/>
          </a:xfrm>
          <a:prstGeom prst="rect">
            <a:avLst/>
          </a:prstGeom>
        </p:spPr>
        <p:txBody>
          <a:bodyPr wrap="square">
            <a:spAutoFit/>
          </a:bodyPr>
          <a:lstStyle/>
          <a:p>
            <a:r>
              <a:rPr lang="el-GR" sz="1800" b="1" dirty="0" smtClean="0">
                <a:latin typeface="+mn-lt"/>
              </a:rPr>
              <a:t>7</a:t>
            </a:r>
            <a:r>
              <a:rPr lang="el-GR" sz="1800" b="1" baseline="30000" dirty="0" smtClean="0">
                <a:latin typeface="+mn-lt"/>
              </a:rPr>
              <a:t>ος</a:t>
            </a:r>
            <a:r>
              <a:rPr lang="el-GR" sz="1800" b="1" dirty="0" smtClean="0">
                <a:latin typeface="+mn-lt"/>
              </a:rPr>
              <a:t> ΕΑ: Σαφήνεια σκοπού και προσδοκώμενων μαθησιακών αποτελεσμάτων: </a:t>
            </a:r>
            <a:r>
              <a:rPr lang="el-GR" sz="1800" dirty="0" smtClean="0">
                <a:latin typeface="+mn-lt"/>
              </a:rPr>
              <a:t>στο ΕΥ παρουσιάζονται ξεκάθαρα ο σκοπός, οι στόχοι του ΕΥ και τα προσδοκώμενα αποτελέσματα, επισημαίνοντας ιδιαίτερα τον διαχωρισμό  σε επίπεδο γνώσεων, δεξιοτήτων και στάσεων, την καλλιέργεια της ενσυναίσθησης κυρίως στην 2</a:t>
            </a:r>
            <a:r>
              <a:rPr lang="el-GR" sz="1800" baseline="30000" dirty="0" smtClean="0">
                <a:latin typeface="+mn-lt"/>
              </a:rPr>
              <a:t>η</a:t>
            </a:r>
            <a:r>
              <a:rPr lang="el-GR" sz="1800" dirty="0" smtClean="0">
                <a:latin typeface="+mn-lt"/>
              </a:rPr>
              <a:t> ΔΕ όπως και την ανάπτυξη δεξιοτήτων ΤΠΕ.</a:t>
            </a:r>
          </a:p>
          <a:p>
            <a:endParaRPr lang="el-GR" sz="1800" b="1" dirty="0" smtClean="0">
              <a:latin typeface="+mn-lt"/>
            </a:endParaRPr>
          </a:p>
          <a:p>
            <a:r>
              <a:rPr lang="el-GR" sz="1800" b="1" dirty="0" smtClean="0">
                <a:latin typeface="+mn-lt"/>
              </a:rPr>
              <a:t>8</a:t>
            </a:r>
            <a:r>
              <a:rPr lang="el-GR" sz="1800" b="1" baseline="30000" dirty="0" smtClean="0">
                <a:latin typeface="+mn-lt"/>
              </a:rPr>
              <a:t>ος</a:t>
            </a:r>
            <a:r>
              <a:rPr lang="el-GR" sz="1800" b="1" dirty="0" smtClean="0">
                <a:latin typeface="+mn-lt"/>
              </a:rPr>
              <a:t> ΕΑ: Εφαρμογή αρχών της Γνωστικής Θεωρίας Πολυμεσικής Μάθησης : </a:t>
            </a:r>
            <a:r>
              <a:rPr lang="el-GR" sz="1800" dirty="0" smtClean="0">
                <a:latin typeface="+mn-lt"/>
              </a:rPr>
              <a:t>ικανοποιεί τις αρχές της Πολυμεσικής Μάθησης.</a:t>
            </a:r>
          </a:p>
          <a:p>
            <a:endParaRPr lang="el-GR" sz="1800" dirty="0" smtClean="0">
              <a:latin typeface="+mn-lt"/>
            </a:endParaRPr>
          </a:p>
          <a:p>
            <a:r>
              <a:rPr lang="el-GR" sz="1800" b="1" dirty="0" smtClean="0">
                <a:latin typeface="+mn-lt"/>
              </a:rPr>
              <a:t>9ος ΕΑ: Δυνατά σημεία ΕΥ:</a:t>
            </a:r>
            <a:r>
              <a:rPr lang="el-GR" sz="1800" dirty="0" smtClean="0">
                <a:latin typeface="+mn-lt"/>
              </a:rPr>
              <a:t>. 1. σφαιρική προσέγγιση της γνώσης 2. συνδυαστική παρουσίαση του διδακτικού αντικειμένου και διαδραστικότητα του ΕΥ. 3. ιδιαιτερότητα και πρωτοτυπία  του θέματος 5. πολυτροπικότητα του ΕΥ και 6. ποικιλία των δραστηριοτήτων ανατροφοδότησης.</a:t>
            </a:r>
          </a:p>
          <a:p>
            <a:endParaRPr lang="el-GR" sz="1800" b="1" dirty="0" smtClean="0">
              <a:latin typeface="+mn-lt"/>
            </a:endParaRPr>
          </a:p>
          <a:p>
            <a:r>
              <a:rPr lang="el-GR" sz="1800" b="1" dirty="0" smtClean="0">
                <a:latin typeface="+mn-lt"/>
              </a:rPr>
              <a:t>10</a:t>
            </a:r>
            <a:r>
              <a:rPr lang="el-GR" sz="1800" b="1" baseline="30000" dirty="0" smtClean="0">
                <a:latin typeface="+mn-lt"/>
              </a:rPr>
              <a:t>ος</a:t>
            </a:r>
            <a:r>
              <a:rPr lang="el-GR" sz="1800" b="1" dirty="0" smtClean="0">
                <a:latin typeface="+mn-lt"/>
              </a:rPr>
              <a:t> ΕΑ-Προτάσεις βελτίωσης του ΕΥ</a:t>
            </a:r>
            <a:r>
              <a:rPr lang="el-GR" sz="1800" dirty="0" smtClean="0">
                <a:latin typeface="+mn-lt"/>
              </a:rPr>
              <a:t>:</a:t>
            </a:r>
            <a:r>
              <a:rPr lang="el-GR" sz="2000" dirty="0" smtClean="0">
                <a:latin typeface="+mn-lt"/>
              </a:rPr>
              <a:t> </a:t>
            </a:r>
            <a:r>
              <a:rPr lang="el-GR" i="1" dirty="0" smtClean="0">
                <a:latin typeface="+mn-lt"/>
              </a:rPr>
              <a:t>«Θεωρώ ότι είναι άριστο!»</a:t>
            </a:r>
            <a:r>
              <a:rPr lang="el-GR" dirty="0" smtClean="0">
                <a:latin typeface="+mn-lt"/>
              </a:rPr>
              <a:t> και </a:t>
            </a:r>
            <a:r>
              <a:rPr lang="el-GR" i="1" dirty="0" smtClean="0">
                <a:latin typeface="+mn-lt"/>
              </a:rPr>
              <a:t>«Θα έλεγα ότι με ενθουσίασε!!!»</a:t>
            </a:r>
            <a:endParaRPr lang="el-GR" dirty="0" smtClean="0">
              <a:latin typeface="+mn-lt"/>
            </a:endParaRPr>
          </a:p>
        </p:txBody>
      </p:sp>
    </p:spTree>
    <p:extLst>
      <p:ext uri="{BB962C8B-B14F-4D97-AF65-F5344CB8AC3E}">
        <p14:creationId xmlns:p14="http://schemas.microsoft.com/office/powerpoint/2010/main" xmlns="" val="3835095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62500" lnSpcReduction="20000"/>
          </a:bodyPr>
          <a:lstStyle/>
          <a:p>
            <a:r>
              <a:rPr lang="el-GR" dirty="0" smtClean="0"/>
              <a:t>Οι στόχοι επιτεύχθηκαν σε πολύ ικανοποιητικό βαθμό, ενώ τα δεδομένα που συλλέχθηκαν απαντούν στα ερευνητικά ερωτήματα που θέσαμε εξαρχής σχετικά με την πληρότητα του ΕΥ ως προς τη μεθοδολογία της Εξ αποστάσεως εκπαίδευσης και τις αρχές της Γνωστικής θεωρίας Πολυμεσικής μάθησης.</a:t>
            </a:r>
            <a:endParaRPr lang="el-GR" dirty="0"/>
          </a:p>
        </p:txBody>
      </p:sp>
      <p:sp>
        <p:nvSpPr>
          <p:cNvPr id="4" name="Τίτλος 1"/>
          <p:cNvSpPr txBox="1">
            <a:spLocks/>
          </p:cNvSpPr>
          <p:nvPr/>
        </p:nvSpPr>
        <p:spPr>
          <a:xfrm>
            <a:off x="1187624" y="404664"/>
            <a:ext cx="7776864" cy="576064"/>
          </a:xfrm>
          <a:prstGeom prst="rect">
            <a:avLst/>
          </a:prstGeom>
        </p:spPr>
        <p:txBody>
          <a:bodyPr vert="horz" lIns="91440" tIns="45720" rIns="91440" bIns="45720" rtlCol="0" anchor="ctr">
            <a:noAutofit/>
          </a:body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Συμπεράσματα (1)</a:t>
            </a:r>
            <a:endParaRPr kumimoji="0" lang="el-GR" sz="4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 </a:t>
            </a:r>
            <a:r>
              <a:rPr lang="el-GR" sz="3600" dirty="0" smtClean="0"/>
              <a:t>(2)</a:t>
            </a:r>
            <a:endParaRPr lang="el-GR" sz="4000" b="1" dirty="0"/>
          </a:p>
        </p:txBody>
      </p:sp>
      <p:sp>
        <p:nvSpPr>
          <p:cNvPr id="4" name="9 - Ορθογώνιο"/>
          <p:cNvSpPr/>
          <p:nvPr/>
        </p:nvSpPr>
        <p:spPr>
          <a:xfrm>
            <a:off x="827584" y="1194911"/>
            <a:ext cx="8316416" cy="5663089"/>
          </a:xfrm>
          <a:prstGeom prst="rect">
            <a:avLst/>
          </a:prstGeom>
        </p:spPr>
        <p:txBody>
          <a:bodyPr wrap="square">
            <a:spAutoFit/>
          </a:bodyPr>
          <a:lstStyle/>
          <a:p>
            <a:r>
              <a:rPr lang="en-US" sz="2000" b="1" dirty="0" smtClean="0">
                <a:latin typeface="+mn-lt"/>
              </a:rPr>
              <a:t>T</a:t>
            </a:r>
            <a:r>
              <a:rPr lang="el-GR" sz="2000" b="1" dirty="0" smtClean="0">
                <a:latin typeface="+mn-lt"/>
              </a:rPr>
              <a:t>ο ΕΥ εμπεριέχει βασικές αρχές*</a:t>
            </a:r>
            <a:r>
              <a:rPr lang="el-GR" sz="2000" dirty="0" smtClean="0">
                <a:latin typeface="+mn-lt"/>
              </a:rPr>
              <a:t>, σχεδιασμού και δημιουργίας στην ΕξΑΕ, </a:t>
            </a:r>
            <a:r>
              <a:rPr lang="el-GR" sz="2000" b="1" dirty="0" smtClean="0">
                <a:latin typeface="+mn-lt"/>
              </a:rPr>
              <a:t>φροντίζοντας</a:t>
            </a:r>
            <a:r>
              <a:rPr lang="el-GR" sz="2000" dirty="0" smtClean="0">
                <a:latin typeface="+mn-lt"/>
              </a:rPr>
              <a:t>:</a:t>
            </a:r>
          </a:p>
          <a:p>
            <a:endParaRPr lang="el-GR" sz="2000" dirty="0" smtClean="0">
              <a:latin typeface="+mn-lt"/>
            </a:endParaRPr>
          </a:p>
          <a:p>
            <a:pPr>
              <a:lnSpc>
                <a:spcPct val="150000"/>
              </a:lnSpc>
              <a:buFont typeface="Wingdings" pitchFamily="2" charset="2"/>
              <a:buChar char="ü"/>
            </a:pPr>
            <a:r>
              <a:rPr lang="el-GR" sz="2000" i="1" dirty="0" smtClean="0">
                <a:latin typeface="+mn-lt"/>
              </a:rPr>
              <a:t>να μην προκαλεί γνωστική υπερφόρτωση, </a:t>
            </a:r>
            <a:endParaRPr lang="en-US" sz="2000" i="1" dirty="0" smtClean="0">
              <a:latin typeface="+mn-lt"/>
            </a:endParaRPr>
          </a:p>
          <a:p>
            <a:pPr>
              <a:lnSpc>
                <a:spcPct val="150000"/>
              </a:lnSpc>
              <a:buFont typeface="Wingdings" pitchFamily="2" charset="2"/>
              <a:buChar char="ü"/>
            </a:pPr>
            <a:r>
              <a:rPr lang="el-GR" sz="2000" i="1" dirty="0" smtClean="0">
                <a:latin typeface="+mn-lt"/>
              </a:rPr>
              <a:t>να χαρακτηρίζεται από αμεσότητα, </a:t>
            </a:r>
            <a:endParaRPr lang="en-US" sz="2000" i="1" dirty="0" smtClean="0">
              <a:latin typeface="+mn-lt"/>
            </a:endParaRPr>
          </a:p>
          <a:p>
            <a:pPr>
              <a:lnSpc>
                <a:spcPct val="150000"/>
              </a:lnSpc>
              <a:buFont typeface="Wingdings" pitchFamily="2" charset="2"/>
              <a:buChar char="ü"/>
            </a:pPr>
            <a:r>
              <a:rPr lang="el-GR" sz="2000" i="1" dirty="0" smtClean="0">
                <a:latin typeface="+mn-lt"/>
              </a:rPr>
              <a:t>να είναι φιλικό, ευανάγνωστο και κατανοητό,  </a:t>
            </a:r>
            <a:endParaRPr lang="en-US" sz="2000" i="1" dirty="0" smtClean="0">
              <a:latin typeface="+mn-lt"/>
            </a:endParaRPr>
          </a:p>
          <a:p>
            <a:pPr>
              <a:lnSpc>
                <a:spcPct val="150000"/>
              </a:lnSpc>
              <a:buFont typeface="Wingdings" pitchFamily="2" charset="2"/>
              <a:buChar char="ü"/>
            </a:pPr>
            <a:r>
              <a:rPr lang="el-GR" sz="2000" i="1" dirty="0" smtClean="0">
                <a:latin typeface="+mn-lt"/>
              </a:rPr>
              <a:t>να λειτουργεί συμβουλευτικά στον μαθητή και να τον καθοδηγεί ώστε κάθε στιγμή να γνωρίζει τι είναι σημαντικό στη μελέτη του, </a:t>
            </a:r>
            <a:endParaRPr lang="en-US" sz="2000" i="1" dirty="0" smtClean="0">
              <a:latin typeface="+mn-lt"/>
            </a:endParaRPr>
          </a:p>
          <a:p>
            <a:pPr>
              <a:lnSpc>
                <a:spcPct val="150000"/>
              </a:lnSpc>
              <a:buFont typeface="Wingdings" pitchFamily="2" charset="2"/>
              <a:buChar char="ü"/>
            </a:pPr>
            <a:r>
              <a:rPr lang="el-GR" sz="2000" i="1" dirty="0" smtClean="0">
                <a:latin typeface="+mn-lt"/>
              </a:rPr>
              <a:t>να είναι διαδραστικό και να τον παρακινεί να συμμετέχει ενεργά στη διαδικασία της μάθησης και, τέλος</a:t>
            </a:r>
            <a:r>
              <a:rPr lang="en-US" sz="2000" i="1" dirty="0" smtClean="0">
                <a:latin typeface="+mn-lt"/>
              </a:rPr>
              <a:t>,</a:t>
            </a:r>
            <a:r>
              <a:rPr lang="el-GR" sz="2000" i="1" dirty="0" smtClean="0">
                <a:latin typeface="+mn-lt"/>
              </a:rPr>
              <a:t> </a:t>
            </a:r>
            <a:endParaRPr lang="en-US" sz="2000" i="1" dirty="0" smtClean="0">
              <a:latin typeface="+mn-lt"/>
            </a:endParaRPr>
          </a:p>
          <a:p>
            <a:pPr>
              <a:lnSpc>
                <a:spcPct val="150000"/>
              </a:lnSpc>
              <a:buFont typeface="Wingdings" pitchFamily="2" charset="2"/>
              <a:buChar char="ü"/>
            </a:pPr>
            <a:r>
              <a:rPr lang="el-GR" sz="2000" i="1" dirty="0" smtClean="0">
                <a:latin typeface="+mn-lt"/>
              </a:rPr>
              <a:t>να είναι το περιεχόμενό του ευκρινώς οριοθετημένο.</a:t>
            </a:r>
            <a:r>
              <a:rPr lang="el-GR" i="1" dirty="0" smtClean="0">
                <a:latin typeface="+mn-lt"/>
              </a:rPr>
              <a:t> </a:t>
            </a:r>
          </a:p>
          <a:p>
            <a:pPr algn="r">
              <a:lnSpc>
                <a:spcPct val="150000"/>
              </a:lnSpc>
            </a:pPr>
            <a:r>
              <a:rPr lang="el-GR" sz="1800" dirty="0" smtClean="0">
                <a:latin typeface="+mn-lt"/>
                <a:cs typeface="Segoe UI Light" pitchFamily="34" charset="0"/>
              </a:rPr>
              <a:t>*(</a:t>
            </a:r>
            <a:r>
              <a:rPr lang="el-GR" sz="1800" dirty="0" err="1" smtClean="0">
                <a:latin typeface="+mn-lt"/>
                <a:cs typeface="Segoe UI Light" pitchFamily="34" charset="0"/>
              </a:rPr>
              <a:t>Συντιχάκη</a:t>
            </a:r>
            <a:r>
              <a:rPr lang="el-GR" sz="1800" dirty="0" smtClean="0">
                <a:latin typeface="+mn-lt"/>
                <a:cs typeface="Segoe UI Light" pitchFamily="34" charset="0"/>
              </a:rPr>
              <a:t>, </a:t>
            </a:r>
            <a:r>
              <a:rPr lang="el-GR" sz="1800" dirty="0" err="1" smtClean="0">
                <a:latin typeface="+mn-lt"/>
                <a:cs typeface="Segoe UI Light" pitchFamily="34" charset="0"/>
              </a:rPr>
              <a:t>Φούντζουλα</a:t>
            </a:r>
            <a:r>
              <a:rPr lang="el-GR" sz="1800" dirty="0" smtClean="0">
                <a:latin typeface="+mn-lt"/>
                <a:cs typeface="Segoe UI Light" pitchFamily="34" charset="0"/>
              </a:rPr>
              <a:t>, </a:t>
            </a:r>
            <a:r>
              <a:rPr lang="el-GR" sz="1800" dirty="0" err="1" smtClean="0">
                <a:latin typeface="+mn-lt"/>
                <a:cs typeface="Segoe UI Light" pitchFamily="34" charset="0"/>
              </a:rPr>
              <a:t>Μανούσου</a:t>
            </a:r>
            <a:r>
              <a:rPr lang="el-GR" sz="1800" dirty="0" smtClean="0">
                <a:latin typeface="+mn-lt"/>
                <a:cs typeface="Segoe UI Light" pitchFamily="34" charset="0"/>
              </a:rPr>
              <a:t> &amp; </a:t>
            </a:r>
            <a:r>
              <a:rPr lang="el-GR" sz="1800" dirty="0" err="1" smtClean="0">
                <a:latin typeface="+mn-lt"/>
                <a:cs typeface="Segoe UI Light" pitchFamily="34" charset="0"/>
              </a:rPr>
              <a:t>Κουτσούμπα</a:t>
            </a:r>
            <a:r>
              <a:rPr lang="el-GR" sz="1800" dirty="0" smtClean="0">
                <a:latin typeface="+mn-lt"/>
                <a:cs typeface="Segoe UI Light" pitchFamily="34" charset="0"/>
              </a:rPr>
              <a:t>, 2019)</a:t>
            </a:r>
            <a:endParaRPr lang="el-GR" sz="1800" i="1" dirty="0" smtClean="0">
              <a:latin typeface="+mn-lt"/>
              <a:cs typeface="Segoe UI Light" pitchFamily="34" charset="0"/>
            </a:endParaRPr>
          </a:p>
          <a:p>
            <a:endParaRPr lang="el-GR" sz="3200" dirty="0">
              <a:latin typeface="+mn-lt"/>
            </a:endParaRPr>
          </a:p>
        </p:txBody>
      </p:sp>
    </p:spTree>
    <p:extLst>
      <p:ext uri="{BB962C8B-B14F-4D97-AF65-F5344CB8AC3E}">
        <p14:creationId xmlns:p14="http://schemas.microsoft.com/office/powerpoint/2010/main" xmlns="" val="170498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67544" y="1484784"/>
            <a:ext cx="8676456" cy="5373216"/>
          </a:xfrm>
        </p:spPr>
        <p:txBody>
          <a:bodyPr>
            <a:noAutofit/>
          </a:bodyPr>
          <a:lstStyle/>
          <a:p>
            <a:r>
              <a:rPr lang="el-GR" sz="1600" b="1" dirty="0" smtClean="0"/>
              <a:t>Μη εφαρμογή του ΕΥ σε μαθητική ομάδα/σχολική τάξη. </a:t>
            </a:r>
            <a:r>
              <a:rPr lang="el-GR" sz="1600" dirty="0" smtClean="0"/>
              <a:t>Ωστόσο, στο στάδιο της διαμορφωτικής αξιολόγησης θα ήταν εξαιρετικά χρήσιμο για την πορεία της έρευνας να μεσολαβήσει εφαρμογή του εκπαιδευτικού υλικού σε μαθητές ώστε να εντοπιστούν στο πεδίο οι όποιες ανάγκες βελτίωσης.</a:t>
            </a:r>
          </a:p>
          <a:p>
            <a:r>
              <a:rPr lang="el-GR" sz="1600" b="1" dirty="0" smtClean="0"/>
              <a:t>Οι εκπαιδευτικοί που αποτίμησαν το εκπαιδευτικό υλικό επελέγησαν με βάση το κριτήριο της γνώσης του θεωρητικού πεδίου της ΕΞΑΕ. </a:t>
            </a:r>
            <a:r>
              <a:rPr lang="el-GR" sz="1600" dirty="0" smtClean="0"/>
              <a:t>Θα ήταν χρήσιμο για την ανάπτυξη της έρευνας να κληθεί και μια άλλη ομάδα εκπαιδευτικών να απαντήσει σε ερωτήματα που συνδέονται άμεσα με το ισχύον Αναλυτικό Πρόγραμμα καθώς και με τη συνάφεια του περιεχομένου ΕΥ και του επιστημονικού πεδίου της διαπολιτισμικής εκπαίδευσης από το οποίο αντλεί θεωρητική τεκμηρίωση</a:t>
            </a:r>
            <a:r>
              <a:rPr lang="el-GR" sz="1600" b="1" dirty="0" smtClean="0"/>
              <a:t>. </a:t>
            </a:r>
          </a:p>
          <a:p>
            <a:r>
              <a:rPr lang="el-GR" sz="1600" b="1" dirty="0" smtClean="0"/>
              <a:t>Η έρευνα μπορεί να εμπλουτιστεί περαιτέρω, όταν το ΕΥ αποτελέσει μέρος εκπαιδευτικής παρέμβασης σε μαθητές που φοιτούν σε μια συγκεκριμένη ή σε μαθητές που φοιτούν σε Τάξη Υποδοχής, οι οποίοι και θα το αποτιμήσουν</a:t>
            </a:r>
            <a:r>
              <a:rPr lang="el-GR" sz="1600" dirty="0" smtClean="0"/>
              <a:t>.</a:t>
            </a:r>
            <a:endParaRPr lang="el-GR" sz="1600" dirty="0"/>
          </a:p>
        </p:txBody>
      </p:sp>
      <p:sp>
        <p:nvSpPr>
          <p:cNvPr id="3" name="2 - Τίτλος"/>
          <p:cNvSpPr>
            <a:spLocks noGrp="1"/>
          </p:cNvSpPr>
          <p:nvPr>
            <p:ph type="title"/>
          </p:nvPr>
        </p:nvSpPr>
        <p:spPr/>
        <p:txBody>
          <a:bodyPr/>
          <a:lstStyle/>
          <a:p>
            <a:r>
              <a:rPr lang="el-GR" dirty="0" smtClean="0"/>
              <a:t>Περιορισμοί της έρευνας</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827584" y="1556792"/>
            <a:ext cx="7704856" cy="3724096"/>
          </a:xfrm>
          <a:prstGeom prst="rect">
            <a:avLst/>
          </a:prstGeom>
        </p:spPr>
        <p:txBody>
          <a:bodyPr wrap="square">
            <a:spAutoFit/>
          </a:bodyPr>
          <a:lstStyle/>
          <a:p>
            <a:r>
              <a:rPr lang="el-GR" dirty="0" smtClean="0">
                <a:latin typeface="+mn-lt"/>
              </a:rPr>
              <a:t>Ο σκοπός της εργασίας μας αφορά στη δημιουργία εξ αποστάσεως εκπαιδευτικού υλικού, με αφορμή ένα βιβλίο χωρίς λόγια (</a:t>
            </a:r>
            <a:r>
              <a:rPr lang="en-US" dirty="0" smtClean="0">
                <a:latin typeface="+mn-lt"/>
              </a:rPr>
              <a:t>silent</a:t>
            </a:r>
            <a:r>
              <a:rPr lang="el-GR" dirty="0" smtClean="0">
                <a:latin typeface="+mn-lt"/>
              </a:rPr>
              <a:t>’</a:t>
            </a:r>
            <a:r>
              <a:rPr lang="en-US" dirty="0" smtClean="0">
                <a:latin typeface="+mn-lt"/>
              </a:rPr>
              <a:t>s book</a:t>
            </a:r>
            <a:r>
              <a:rPr lang="el-GR" dirty="0" smtClean="0">
                <a:latin typeface="+mn-lt"/>
              </a:rPr>
              <a:t>), το οποίο μπορεί να αξιοποιηθεί ως συμπληρωματική σχολική εξ αποστάσεως εκπαίδευση σε ομάδα μαθητών/τριών σχολικής τάξης δημοτικού. </a:t>
            </a:r>
          </a:p>
          <a:p>
            <a:r>
              <a:rPr lang="el-GR" dirty="0" smtClean="0">
                <a:latin typeface="+mn-lt"/>
              </a:rPr>
              <a:t>Το υλικό βασίζεται στο βιβλίο χωρίς λόγια  </a:t>
            </a:r>
            <a:r>
              <a:rPr lang="el-GR" b="1" dirty="0" smtClean="0">
                <a:latin typeface="+mn-lt"/>
              </a:rPr>
              <a:t>"</a:t>
            </a:r>
            <a:r>
              <a:rPr lang="el-GR" b="1" dirty="0" err="1" smtClean="0">
                <a:latin typeface="+mn-lt"/>
              </a:rPr>
              <a:t>La</a:t>
            </a:r>
            <a:r>
              <a:rPr lang="el-GR" b="1" dirty="0" smtClean="0">
                <a:latin typeface="+mn-lt"/>
              </a:rPr>
              <a:t> valigia"  του </a:t>
            </a:r>
            <a:r>
              <a:rPr lang="el-GR" i="1" dirty="0" smtClean="0">
                <a:latin typeface="+mn-lt"/>
              </a:rPr>
              <a:t>Angelo Ruta και αναφέρεται στην ιστορία ενός παιδιού που βιώνει την τραγωδία του πολέμου και την προσφυγιά. </a:t>
            </a:r>
            <a:endParaRPr lang="el-GR" dirty="0" smtClean="0">
              <a:latin typeface="+mn-lt"/>
            </a:endParaRPr>
          </a:p>
          <a:p>
            <a:pPr marL="457200" indent="-457200">
              <a:buFont typeface="Arial" panose="020B0604020202020204" pitchFamily="34" charset="0"/>
              <a:buChar char="•"/>
            </a:pPr>
            <a:endParaRPr lang="el-GR" sz="2000" dirty="0"/>
          </a:p>
        </p:txBody>
      </p:sp>
    </p:spTree>
    <p:extLst>
      <p:ext uri="{BB962C8B-B14F-4D97-AF65-F5344CB8AC3E}">
        <p14:creationId xmlns:p14="http://schemas.microsoft.com/office/powerpoint/2010/main" xmlns=""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87624" y="404665"/>
            <a:ext cx="3312368" cy="792088"/>
          </a:xfrm>
        </p:spPr>
        <p:txBody>
          <a:bodyPr>
            <a:normAutofit/>
          </a:bodyPr>
          <a:lstStyle/>
          <a:p>
            <a:r>
              <a:rPr lang="el-GR" sz="4000" b="1" dirty="0" smtClean="0"/>
              <a:t>Συνεισφορά</a:t>
            </a:r>
            <a:endParaRPr lang="el-GR" sz="4000" dirty="0"/>
          </a:p>
        </p:txBody>
      </p:sp>
      <p:sp>
        <p:nvSpPr>
          <p:cNvPr id="3" name="2 - Θέση κειμένου"/>
          <p:cNvSpPr>
            <a:spLocks noGrp="1"/>
          </p:cNvSpPr>
          <p:nvPr>
            <p:ph type="body" idx="1"/>
          </p:nvPr>
        </p:nvSpPr>
        <p:spPr>
          <a:xfrm>
            <a:off x="467544" y="1412776"/>
            <a:ext cx="2808312" cy="535880"/>
          </a:xfrm>
        </p:spPr>
        <p:style>
          <a:lnRef idx="2">
            <a:schemeClr val="accent2">
              <a:shade val="50000"/>
            </a:schemeClr>
          </a:lnRef>
          <a:fillRef idx="1">
            <a:schemeClr val="accent2"/>
          </a:fillRef>
          <a:effectRef idx="0">
            <a:schemeClr val="accent2"/>
          </a:effectRef>
          <a:fontRef idx="minor">
            <a:schemeClr val="lt1"/>
          </a:fontRef>
        </p:style>
        <p:txBody>
          <a:bodyPr/>
          <a:lstStyle/>
          <a:p>
            <a:r>
              <a:rPr lang="el-GR" dirty="0" smtClean="0"/>
              <a:t>ΕΚΠΑΙΔΕΥΤΙΚΟ ΕΠΙΠΕΔΟ</a:t>
            </a:r>
            <a:endParaRPr lang="el-GR" dirty="0"/>
          </a:p>
        </p:txBody>
      </p:sp>
      <p:sp>
        <p:nvSpPr>
          <p:cNvPr id="4" name="3 - Θέση περιεχομένου"/>
          <p:cNvSpPr>
            <a:spLocks noGrp="1"/>
          </p:cNvSpPr>
          <p:nvPr>
            <p:ph sz="half" idx="2"/>
          </p:nvPr>
        </p:nvSpPr>
        <p:spPr>
          <a:xfrm>
            <a:off x="395536" y="2060848"/>
            <a:ext cx="2952328" cy="4248472"/>
          </a:xfrm>
          <a:solidFill>
            <a:schemeClr val="bg1">
              <a:lumMod val="95000"/>
            </a:schemeClr>
          </a:solidFill>
          <a:ln>
            <a:solidFill>
              <a:schemeClr val="accent5">
                <a:lumMod val="75000"/>
              </a:schemeClr>
            </a:solidFill>
          </a:ln>
        </p:spPr>
        <p:txBody>
          <a:bodyPr>
            <a:normAutofit fontScale="92500"/>
          </a:bodyPr>
          <a:lstStyle/>
          <a:p>
            <a:r>
              <a:rPr lang="el-GR" dirty="0" smtClean="0"/>
              <a:t>Το ΕΥ μπορεί να αποτελέσει μαθησιακή πρόσκληση για μαθητές δημοτικού ως σχολική συμπληρωματική εξ αποστάσεως εκπαίδευση. </a:t>
            </a:r>
          </a:p>
          <a:p>
            <a:r>
              <a:rPr lang="el-GR" dirty="0" smtClean="0"/>
              <a:t>Παράλληλα, ενθαρρύνει και ενδυναμώνει δεξιότητες ψηφιακού γραμματισμού μέσα από μια διαπολιτισμικά προσανατολισμένη μαθησιακή διαδικασία. </a:t>
            </a:r>
          </a:p>
          <a:p>
            <a:endParaRPr lang="el-GR" dirty="0"/>
          </a:p>
        </p:txBody>
      </p:sp>
      <p:sp>
        <p:nvSpPr>
          <p:cNvPr id="5" name="4 - Θέση κειμένου"/>
          <p:cNvSpPr>
            <a:spLocks noGrp="1"/>
          </p:cNvSpPr>
          <p:nvPr>
            <p:ph type="body" sz="quarter" idx="3"/>
          </p:nvPr>
        </p:nvSpPr>
        <p:spPr>
          <a:xfrm>
            <a:off x="3491880" y="1412776"/>
            <a:ext cx="2736304" cy="535880"/>
          </a:xfrm>
        </p:spPr>
        <p:style>
          <a:lnRef idx="2">
            <a:schemeClr val="dk1">
              <a:shade val="50000"/>
            </a:schemeClr>
          </a:lnRef>
          <a:fillRef idx="1">
            <a:schemeClr val="dk1"/>
          </a:fillRef>
          <a:effectRef idx="0">
            <a:schemeClr val="dk1"/>
          </a:effectRef>
          <a:fontRef idx="minor">
            <a:schemeClr val="lt1"/>
          </a:fontRef>
        </p:style>
        <p:txBody>
          <a:bodyPr>
            <a:normAutofit/>
          </a:bodyPr>
          <a:lstStyle/>
          <a:p>
            <a:pPr algn="ctr"/>
            <a:r>
              <a:rPr lang="el-GR" dirty="0" smtClean="0"/>
              <a:t>ΕΡΕΥΝΗΤΙΚΟ ΕΠΙΠΕΔΟ</a:t>
            </a:r>
            <a:endParaRPr lang="el-GR" dirty="0"/>
          </a:p>
        </p:txBody>
      </p:sp>
      <p:sp>
        <p:nvSpPr>
          <p:cNvPr id="6" name="5 - Θέση περιεχομένου"/>
          <p:cNvSpPr>
            <a:spLocks noGrp="1"/>
          </p:cNvSpPr>
          <p:nvPr>
            <p:ph sz="quarter" idx="4"/>
          </p:nvPr>
        </p:nvSpPr>
        <p:spPr>
          <a:xfrm>
            <a:off x="3419873" y="2060848"/>
            <a:ext cx="2880320" cy="4260652"/>
          </a:xfrm>
          <a:solidFill>
            <a:schemeClr val="bg1">
              <a:lumMod val="95000"/>
            </a:schemeClr>
          </a:solidFill>
          <a:ln>
            <a:solidFill>
              <a:schemeClr val="accent1">
                <a:lumMod val="75000"/>
              </a:schemeClr>
            </a:solidFill>
          </a:ln>
        </p:spPr>
        <p:txBody>
          <a:bodyPr>
            <a:normAutofit fontScale="70000" lnSpcReduction="20000"/>
          </a:bodyPr>
          <a:lstStyle/>
          <a:p>
            <a:r>
              <a:rPr lang="el-GR" sz="2200" dirty="0" smtClean="0"/>
              <a:t>Η μεθοδολογία σχεδιασμού και αποτίμησης του ΕΥ μπορεί να αποτελέσει βοήθημα για μελλοντικές ερευνητικές προσπάθειες με συναφές αντικείμενο. </a:t>
            </a:r>
          </a:p>
          <a:p>
            <a:r>
              <a:rPr lang="el-GR" sz="2200" dirty="0" smtClean="0"/>
              <a:t>Αντίστοιχα, τα συμπεράσματα που προέκυψαν εμπλουτίζουν τη βιβλιογραφία και συγχρόνως δημιουργούν ερωτήματα για νέα ερευνητικά πεδία. </a:t>
            </a:r>
          </a:p>
          <a:p>
            <a:r>
              <a:rPr lang="el-GR" sz="2200" dirty="0" smtClean="0"/>
              <a:t>Η προώθηση των αρχών της διαπολιτισμικής εκπαίδευσης με την αξιοποίηση της μεθοδολογίας της εξ αποστάσεως εκπαίδευσης και τη δημιουργία κατάλληλου εκπαιδευτικού υλικού, δημιουργούν ένα ιδιαίτερα ενδιαφέρον πεδίο για την επέκταση της έρευνας.</a:t>
            </a:r>
          </a:p>
          <a:p>
            <a:endParaRPr lang="el-GR" dirty="0"/>
          </a:p>
        </p:txBody>
      </p:sp>
      <p:sp>
        <p:nvSpPr>
          <p:cNvPr id="7" name="4 - Θέση κειμένου"/>
          <p:cNvSpPr txBox="1">
            <a:spLocks/>
          </p:cNvSpPr>
          <p:nvPr/>
        </p:nvSpPr>
        <p:spPr>
          <a:xfrm>
            <a:off x="6444208" y="1412776"/>
            <a:ext cx="2448272" cy="53588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rm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l-GR" sz="1800" b="1" dirty="0" smtClean="0">
                <a:latin typeface="+mn-lt"/>
              </a:rPr>
              <a:t>ΚΟΙΝΩΝΙΚΟ </a:t>
            </a:r>
            <a:r>
              <a:rPr kumimoji="0" lang="el-GR" sz="1800" b="1" i="0" u="none" strike="noStrike" kern="1200" cap="none" spc="0" normalizeH="0" baseline="0" noProof="0" dirty="0" smtClean="0">
                <a:ln>
                  <a:noFill/>
                </a:ln>
                <a:solidFill>
                  <a:schemeClr val="bg1"/>
                </a:solidFill>
                <a:effectLst/>
                <a:uLnTx/>
                <a:uFillTx/>
                <a:latin typeface="+mn-lt"/>
                <a:ea typeface="+mn-ea"/>
                <a:cs typeface="+mn-cs"/>
              </a:rPr>
              <a:t>ΕΠΙΠΕΔΟ</a:t>
            </a:r>
            <a:endParaRPr kumimoji="0" lang="el-GR" sz="1800" b="1" i="0" u="none" strike="noStrike" kern="1200" cap="none" spc="0" normalizeH="0" baseline="0" noProof="0" dirty="0">
              <a:ln>
                <a:noFill/>
              </a:ln>
              <a:solidFill>
                <a:schemeClr val="bg1"/>
              </a:solidFill>
              <a:effectLst/>
              <a:uLnTx/>
              <a:uFillTx/>
              <a:latin typeface="+mn-lt"/>
              <a:ea typeface="+mn-ea"/>
              <a:cs typeface="+mn-cs"/>
            </a:endParaRPr>
          </a:p>
        </p:txBody>
      </p:sp>
      <p:sp>
        <p:nvSpPr>
          <p:cNvPr id="8" name="7 - Ορθογώνιο"/>
          <p:cNvSpPr/>
          <p:nvPr/>
        </p:nvSpPr>
        <p:spPr>
          <a:xfrm>
            <a:off x="6372200" y="2060848"/>
            <a:ext cx="2592288" cy="424847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l-GR" sz="1600" dirty="0" smtClean="0">
                <a:solidFill>
                  <a:schemeClr val="tx1"/>
                </a:solidFill>
              </a:rPr>
              <a:t>Το  ΕΥ κάλλιστα μπορεί να ενταχθεί σε περιβάλλοντα οικογενειακού γραμματισμού. </a:t>
            </a:r>
          </a:p>
          <a:p>
            <a:r>
              <a:rPr lang="el-GR" sz="1600" dirty="0" smtClean="0">
                <a:solidFill>
                  <a:schemeClr val="tx1"/>
                </a:solidFill>
              </a:rPr>
              <a:t>.</a:t>
            </a:r>
          </a:p>
          <a:p>
            <a:pPr>
              <a:buFont typeface="Arial" pitchFamily="34" charset="0"/>
              <a:buChar char="•"/>
            </a:pPr>
            <a:r>
              <a:rPr lang="el-GR" sz="1600" dirty="0" smtClean="0">
                <a:solidFill>
                  <a:schemeClr val="tx1"/>
                </a:solidFill>
              </a:rPr>
              <a:t>Ανατρέχοντας στα σχόλια των αξιολογητών του ΕΥ ως προς τα δυνατά του σημεία, προσδοκούμε να αποτελέσει κίνητρο για δημιουργία και άλλων διδακτικών προτάσεων συμπληρωματικής σχολικής εξ αποστάσεως εκπαίδευσης από εκπαιδευτικούς.</a:t>
            </a:r>
          </a:p>
          <a:p>
            <a:pPr algn="ct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28650" y="1340768"/>
            <a:ext cx="8335838" cy="5040560"/>
          </a:xfrm>
        </p:spPr>
        <p:txBody>
          <a:bodyPr>
            <a:normAutofit fontScale="25000" lnSpcReduction="20000"/>
          </a:bodyPr>
          <a:lstStyle/>
          <a:p>
            <a:pPr>
              <a:buFont typeface="Wingdings" pitchFamily="2" charset="2"/>
              <a:buChar char="ü"/>
            </a:pPr>
            <a:r>
              <a:rPr lang="el-GR" sz="6400" dirty="0" smtClean="0"/>
              <a:t>Εφαρμογή του ΕΥ πιλοτικά σε ομάδα μαθητών ώστε να διαπιστωθούν τυχόν αδυναμίες και αστοχίες και στη συνέχεια σε επίπεδο σχολικής τάξης. Η αποτίμηση του ΕΥ από εκπαιδευτικούς και μαθητές είναι πολύτιμη ώστε να ερευνηθεί αν και κατά πόσο οι στόχοι που έχουν τεθεί ανά διδακτική ενότητα υπηρετούν με συνέπεια τα προσδοκώμενα μαθησιακά αποτελέσματα. </a:t>
            </a:r>
          </a:p>
          <a:p>
            <a:pPr>
              <a:buFont typeface="Wingdings" pitchFamily="2" charset="2"/>
              <a:buChar char="ü"/>
            </a:pPr>
            <a:r>
              <a:rPr lang="el-GR" sz="6400" dirty="0" smtClean="0"/>
              <a:t>Η ανάπτυξη ανάλογης μορφής ΕΥ όπως αυτό που παρουσιάσαμε, προσφέρει σημαντικές ευκαιρίες ώστε η μάθηση να προκύπτει μέσα σε ένα ελκυστικό, συνεργατικό και αλληλεπιδραστικό περιβάλλον όπου η γνώση επιτυγχάνεται αβίαστα ενώ παράλληλα αναπτύσσονται δεξιότητες ενσυναίσθησης, αναγνώρισης και κριτικής στάσης σε ό,τι αφορά πολύ σοβαρά ζητήματα, όπως αυτά που αφορούν τη μετανάστευση και την προσφυγική κρίση. </a:t>
            </a:r>
          </a:p>
          <a:p>
            <a:pPr>
              <a:buFont typeface="Wingdings" pitchFamily="2" charset="2"/>
              <a:buChar char="ü"/>
            </a:pPr>
            <a:r>
              <a:rPr lang="el-GR" sz="6400" dirty="0" smtClean="0"/>
              <a:t>Η αξιοποίηση της λογοτεχνίας προς αυτήν την κατεύθυνση μέσα και από άλλα λογοτεχνικά είδη όπως είναι τα </a:t>
            </a:r>
            <a:r>
              <a:rPr lang="en-US" sz="6400" dirty="0" smtClean="0"/>
              <a:t>comics</a:t>
            </a:r>
            <a:r>
              <a:rPr lang="el-GR" sz="6400" dirty="0" smtClean="0"/>
              <a:t>, μπορεί επίσης να διερευνηθεί σε ένα επόμενο στάδιο.</a:t>
            </a:r>
          </a:p>
          <a:p>
            <a:pPr>
              <a:buFont typeface="Wingdings" pitchFamily="2" charset="2"/>
              <a:buChar char="ü"/>
            </a:pPr>
            <a:r>
              <a:rPr lang="el-GR" sz="6400" dirty="0" smtClean="0"/>
              <a:t>Το ΕΥ μπορεί να αξιοποιηθεί συμπληρωματικά σε Τάξεις Υποδοχής ως μέσο για την κατάκτηση μηχανισμών ανάγνωσης και γραφής της ελληνικής ως δεύτερης ή ξένης  γλώσσας, προσαρμόζοντας τις δραστηριότητες στο γλωσσικό επίπεδο των μαθητών. </a:t>
            </a:r>
          </a:p>
          <a:p>
            <a:r>
              <a:rPr lang="el-GR" sz="4800" dirty="0" smtClean="0"/>
              <a:t> </a:t>
            </a:r>
          </a:p>
          <a:p>
            <a:endParaRPr lang="el-GR" dirty="0"/>
          </a:p>
        </p:txBody>
      </p:sp>
      <p:sp>
        <p:nvSpPr>
          <p:cNvPr id="3" name="2 - Τίτλος"/>
          <p:cNvSpPr>
            <a:spLocks noGrp="1"/>
          </p:cNvSpPr>
          <p:nvPr>
            <p:ph type="title"/>
          </p:nvPr>
        </p:nvSpPr>
        <p:spPr>
          <a:xfrm>
            <a:off x="1115616" y="332656"/>
            <a:ext cx="7677472" cy="1075390"/>
          </a:xfrm>
        </p:spPr>
        <p:txBody>
          <a:bodyPr>
            <a:normAutofit fontScale="90000"/>
          </a:bodyPr>
          <a:lstStyle/>
          <a:p>
            <a:r>
              <a:rPr lang="el-GR" dirty="0" smtClean="0"/>
              <a:t>Προτάσεις για περαιτέρω διερεύνηση</a:t>
            </a:r>
            <a:br>
              <a:rPr lang="el-GR" dirty="0" smtClean="0"/>
            </a:b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99592" y="1556792"/>
            <a:ext cx="8244408" cy="5509200"/>
          </a:xfrm>
          <a:prstGeom prst="rect">
            <a:avLst/>
          </a:prstGeom>
        </p:spPr>
        <p:txBody>
          <a:bodyPr wrap="square">
            <a:spAutoFit/>
          </a:bodyPr>
          <a:lstStyle/>
          <a:p>
            <a:r>
              <a:rPr lang="el-GR" sz="3200" dirty="0" smtClean="0">
                <a:latin typeface="+mn-lt"/>
              </a:rPr>
              <a:t>Η σημασία της εργασίας έγκειται στην </a:t>
            </a:r>
            <a:r>
              <a:rPr lang="el-GR" sz="3200" u="sng" dirty="0" smtClean="0">
                <a:latin typeface="+mn-lt"/>
              </a:rPr>
              <a:t>ανάδειξη της συμβολής του εκπαιδευτικού υλικού που σχεδιάστηκε με τη μεθοδολογία της εξ αποστάσεως εκπαίδευσης</a:t>
            </a:r>
            <a:r>
              <a:rPr lang="el-GR" sz="3200" dirty="0" smtClean="0">
                <a:latin typeface="+mn-lt"/>
              </a:rPr>
              <a:t>, στην </a:t>
            </a:r>
            <a:r>
              <a:rPr lang="el-GR" sz="3200" dirty="0" err="1" smtClean="0">
                <a:latin typeface="+mn-lt"/>
              </a:rPr>
              <a:t>πολυτροπική</a:t>
            </a:r>
            <a:r>
              <a:rPr lang="el-GR" sz="3200" dirty="0" smtClean="0">
                <a:latin typeface="+mn-lt"/>
              </a:rPr>
              <a:t> παρουσίαση του μαθησιακού αντικειμένου  προσφέροντας μια ελκυστική διδακτική πρόταση για την καλλιέργεια της διαπολιτισμικής ενσυναίσθησης στη σχολική τάξη, με αφορμή ένα βιβλίο χωρίς λόγια  (</a:t>
            </a:r>
            <a:r>
              <a:rPr lang="en-US" sz="3200" dirty="0" smtClean="0">
                <a:latin typeface="+mn-lt"/>
              </a:rPr>
              <a:t>silent</a:t>
            </a:r>
            <a:r>
              <a:rPr lang="el-GR" sz="3200" dirty="0" smtClean="0">
                <a:latin typeface="+mn-lt"/>
              </a:rPr>
              <a:t>’</a:t>
            </a:r>
            <a:r>
              <a:rPr lang="en-US" sz="3200" dirty="0" smtClean="0">
                <a:latin typeface="+mn-lt"/>
              </a:rPr>
              <a:t>s book</a:t>
            </a:r>
            <a:r>
              <a:rPr lang="el-GR" sz="3200" dirty="0" smtClean="0">
                <a:latin typeface="+mn-lt"/>
              </a:rPr>
              <a:t>). </a:t>
            </a:r>
          </a:p>
          <a:p>
            <a:endParaRPr lang="el-GR" sz="3200" dirty="0"/>
          </a:p>
        </p:txBody>
      </p:sp>
    </p:spTree>
    <p:extLst>
      <p:ext uri="{BB962C8B-B14F-4D97-AF65-F5344CB8AC3E}">
        <p14:creationId xmlns:p14="http://schemas.microsoft.com/office/powerpoint/2010/main" xmlns="" val="279099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20688"/>
            <a:ext cx="7560840" cy="57606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2060848"/>
            <a:ext cx="7632848" cy="3046988"/>
          </a:xfrm>
          <a:prstGeom prst="rect">
            <a:avLst/>
          </a:prstGeom>
        </p:spPr>
        <p:txBody>
          <a:bodyPr wrap="square">
            <a:spAutoFit/>
          </a:bodyPr>
          <a:lstStyle/>
          <a:p>
            <a:r>
              <a:rPr lang="el-GR" sz="3200" dirty="0" smtClean="0">
                <a:latin typeface="+mn-lt"/>
              </a:rPr>
              <a:t>Ε1. Το ΕΥ έχει σχεδιαστεί με τις αρχές της εξ αποστάσεως εκπαίδευσης;</a:t>
            </a:r>
          </a:p>
          <a:p>
            <a:endParaRPr lang="el-GR" sz="3200" dirty="0" smtClean="0">
              <a:latin typeface="+mn-lt"/>
            </a:endParaRPr>
          </a:p>
          <a:p>
            <a:r>
              <a:rPr lang="el-GR" sz="3200" dirty="0" smtClean="0">
                <a:latin typeface="+mn-lt"/>
              </a:rPr>
              <a:t>Ε2. Το ΕΥ έχει σχεδιαστεί με τη μεθοδολογία της εξ αποστάσεως εκπαίδευσης;</a:t>
            </a:r>
          </a:p>
          <a:p>
            <a:endParaRPr lang="el-GR" sz="3200" dirty="0"/>
          </a:p>
        </p:txBody>
      </p:sp>
    </p:spTree>
    <p:extLst>
      <p:ext uri="{BB962C8B-B14F-4D97-AF65-F5344CB8AC3E}">
        <p14:creationId xmlns:p14="http://schemas.microsoft.com/office/powerpoint/2010/main" xmlns=""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4" name="9 - Ορθογώνιο"/>
          <p:cNvSpPr/>
          <p:nvPr/>
        </p:nvSpPr>
        <p:spPr>
          <a:xfrm>
            <a:off x="827584" y="1556792"/>
            <a:ext cx="7992888" cy="3600986"/>
          </a:xfrm>
          <a:prstGeom prst="rect">
            <a:avLst/>
          </a:prstGeom>
        </p:spPr>
        <p:txBody>
          <a:bodyPr wrap="square">
            <a:spAutoFit/>
          </a:bodyPr>
          <a:lstStyle/>
          <a:p>
            <a:r>
              <a:rPr lang="el-GR" sz="2800" b="1" i="1" dirty="0" smtClean="0">
                <a:latin typeface="+mn-lt"/>
              </a:rPr>
              <a:t>Το πρώτο κεφάλαιο</a:t>
            </a:r>
            <a:r>
              <a:rPr lang="el-GR" sz="2800" i="1" dirty="0" smtClean="0">
                <a:latin typeface="+mn-lt"/>
              </a:rPr>
              <a:t> περιλαμβάνει την Εισαγωγή  και τα επιμέρους κεφάλαια με το θέμα και την προβληματική της εργασίας, το σκοπό, τους στόχους, τα ερευνητικά ερωτήματα και τη δομή της εργασίας.</a:t>
            </a:r>
          </a:p>
          <a:p>
            <a:endParaRPr lang="el-GR" sz="2800" dirty="0" smtClean="0">
              <a:latin typeface="+mn-lt"/>
            </a:endParaRPr>
          </a:p>
          <a:p>
            <a:r>
              <a:rPr lang="el-GR" sz="2800" b="1" i="1" dirty="0" smtClean="0">
                <a:latin typeface="+mn-lt"/>
              </a:rPr>
              <a:t>Το δεύτερο κεφάλαιο</a:t>
            </a:r>
            <a:r>
              <a:rPr lang="el-GR" sz="2800" i="1" dirty="0" smtClean="0">
                <a:latin typeface="+mn-lt"/>
              </a:rPr>
              <a:t> αναφέρεται στο θεωρητικό μέρος της εξ αποστάσεως εκπαίδευσης </a:t>
            </a:r>
          </a:p>
          <a:p>
            <a:endParaRPr lang="el-GR" sz="3200" dirty="0"/>
          </a:p>
        </p:txBody>
      </p:sp>
      <p:sp>
        <p:nvSpPr>
          <p:cNvPr id="3" name="TextBox 2"/>
          <p:cNvSpPr txBox="1"/>
          <p:nvPr/>
        </p:nvSpPr>
        <p:spPr>
          <a:xfrm>
            <a:off x="827584" y="4941168"/>
            <a:ext cx="8208912" cy="1107996"/>
          </a:xfrm>
          <a:prstGeom prst="rect">
            <a:avLst/>
          </a:prstGeom>
          <a:noFill/>
        </p:spPr>
        <p:txBody>
          <a:bodyPr wrap="square" rtlCol="0">
            <a:spAutoFit/>
          </a:bodyPr>
          <a:lstStyle/>
          <a:p>
            <a:r>
              <a:rPr lang="el-GR" sz="1800" u="sng" dirty="0"/>
              <a:t>ΣΗΜΕΙΩΣΗ:</a:t>
            </a:r>
          </a:p>
          <a:p>
            <a:r>
              <a:rPr lang="el-GR" sz="1600" dirty="0"/>
              <a:t>Στο πλαίσιο των καλών πρακτικών και με την έναρξη της παρουσίασης συνήθως αποδίδονται ευχαριστίες προς όσους βοήθησαν προκειμένου να φτάσετε στο σημείο υποστήριξης της Δ.Ε. σας (ανάλογη αναφορά υπάρχει και στο κείμενο της Δ.Ε.)</a:t>
            </a:r>
          </a:p>
        </p:txBody>
      </p:sp>
    </p:spTree>
    <p:extLst>
      <p:ext uri="{BB962C8B-B14F-4D97-AF65-F5344CB8AC3E}">
        <p14:creationId xmlns:p14="http://schemas.microsoft.com/office/powerpoint/2010/main" xmlns="" val="136889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 (1)</a:t>
            </a:r>
            <a:endParaRPr lang="el-GR" sz="3600" b="1" dirty="0"/>
          </a:p>
        </p:txBody>
      </p:sp>
      <p:sp>
        <p:nvSpPr>
          <p:cNvPr id="4" name="9 - Ορθογώνιο"/>
          <p:cNvSpPr/>
          <p:nvPr/>
        </p:nvSpPr>
        <p:spPr>
          <a:xfrm>
            <a:off x="467544" y="1595020"/>
            <a:ext cx="8676456" cy="4247317"/>
          </a:xfrm>
          <a:prstGeom prst="rect">
            <a:avLst/>
          </a:prstGeom>
        </p:spPr>
        <p:txBody>
          <a:bodyPr wrap="square">
            <a:spAutoFit/>
          </a:bodyPr>
          <a:lstStyle/>
          <a:p>
            <a:pPr lvl="0">
              <a:lnSpc>
                <a:spcPct val="150000"/>
              </a:lnSpc>
              <a:buFont typeface="Wingdings" pitchFamily="2" charset="2"/>
              <a:buChar char="§"/>
            </a:pPr>
            <a:r>
              <a:rPr lang="el-GR" dirty="0" smtClean="0">
                <a:latin typeface="+mn-lt"/>
              </a:rPr>
              <a:t>Σύντομη ιστορική αναδρομή στην εξ αποστάσεως εκπαίδευση</a:t>
            </a:r>
          </a:p>
          <a:p>
            <a:pPr lvl="0">
              <a:lnSpc>
                <a:spcPct val="150000"/>
              </a:lnSpc>
              <a:buFont typeface="Wingdings" pitchFamily="2" charset="2"/>
              <a:buChar char="§"/>
            </a:pPr>
            <a:r>
              <a:rPr lang="el-GR" dirty="0" smtClean="0">
                <a:latin typeface="+mn-lt"/>
              </a:rPr>
              <a:t>Παιδαγωγικές προσεγγίσεις στην εξ αποστάσεως εκπαίδευση</a:t>
            </a:r>
          </a:p>
          <a:p>
            <a:pPr lvl="0">
              <a:lnSpc>
                <a:spcPct val="150000"/>
              </a:lnSpc>
              <a:buFont typeface="Wingdings" pitchFamily="2" charset="2"/>
              <a:buChar char="§"/>
            </a:pPr>
            <a:r>
              <a:rPr lang="el-GR" dirty="0" smtClean="0">
                <a:latin typeface="+mn-lt"/>
              </a:rPr>
              <a:t>Εξ αποστάσεως εκπαίδευση και δια ζώσης διδασκαλία</a:t>
            </a:r>
          </a:p>
          <a:p>
            <a:pPr lvl="0">
              <a:lnSpc>
                <a:spcPct val="150000"/>
              </a:lnSpc>
              <a:buFont typeface="Wingdings" pitchFamily="2" charset="2"/>
              <a:buChar char="§"/>
            </a:pPr>
            <a:r>
              <a:rPr lang="el-GR" dirty="0" smtClean="0">
                <a:latin typeface="+mn-lt"/>
              </a:rPr>
              <a:t>Σχολική εξ αποστάσεως εκπαίδευση</a:t>
            </a:r>
          </a:p>
          <a:p>
            <a:pPr lvl="0">
              <a:lnSpc>
                <a:spcPct val="150000"/>
              </a:lnSpc>
              <a:buFont typeface="Wingdings" pitchFamily="2" charset="2"/>
              <a:buChar char="§"/>
            </a:pPr>
            <a:r>
              <a:rPr lang="el-GR" dirty="0" smtClean="0">
                <a:latin typeface="+mn-lt"/>
              </a:rPr>
              <a:t>Ο ρόλος του διδάσκοντα στην εξ αποστάσεως εκπαίδευση</a:t>
            </a:r>
          </a:p>
          <a:p>
            <a:pPr lvl="0">
              <a:lnSpc>
                <a:spcPct val="150000"/>
              </a:lnSpc>
              <a:buFont typeface="Wingdings" pitchFamily="2" charset="2"/>
              <a:buChar char="§"/>
            </a:pPr>
            <a:r>
              <a:rPr lang="el-GR" dirty="0" smtClean="0">
                <a:latin typeface="+mn-lt"/>
              </a:rPr>
              <a:t>Το εκπαιδευτικό υλικό στην εξ αποστάσεως εκπαίδευση</a:t>
            </a:r>
          </a:p>
          <a:p>
            <a:pPr lvl="0">
              <a:lnSpc>
                <a:spcPct val="150000"/>
              </a:lnSpc>
              <a:buFont typeface="Wingdings" pitchFamily="2" charset="2"/>
              <a:buChar char="§"/>
            </a:pPr>
            <a:endParaRPr lang="el-GR" sz="2000" dirty="0" smtClean="0"/>
          </a:p>
          <a:p>
            <a:pPr lvl="1">
              <a:buFont typeface="Wingdings" pitchFamily="2" charset="2"/>
              <a:buChar char="§"/>
            </a:pPr>
            <a:endParaRPr lang="el-GR" dirty="0" smtClean="0"/>
          </a:p>
        </p:txBody>
      </p:sp>
    </p:spTree>
    <p:extLst>
      <p:ext uri="{BB962C8B-B14F-4D97-AF65-F5344CB8AC3E}">
        <p14:creationId xmlns:p14="http://schemas.microsoft.com/office/powerpoint/2010/main" xmlns="" val="3581669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80170" y="1412776"/>
            <a:ext cx="8263830" cy="5229200"/>
          </a:xfrm>
        </p:spPr>
        <p:txBody>
          <a:bodyPr>
            <a:normAutofit fontScale="55000" lnSpcReduction="20000"/>
          </a:bodyPr>
          <a:lstStyle/>
          <a:p>
            <a:pPr lvl="0">
              <a:buFont typeface="Wingdings" pitchFamily="2" charset="2"/>
              <a:buChar char="§"/>
            </a:pPr>
            <a:r>
              <a:rPr lang="el-GR" dirty="0" smtClean="0"/>
              <a:t>Αρχές δημιουργίας Εκπαιδευτικού υλικού στη σχολική ΕξΑΕ</a:t>
            </a:r>
          </a:p>
          <a:p>
            <a:pPr lvl="1"/>
            <a:r>
              <a:rPr lang="el-GR" sz="3800" dirty="0" smtClean="0">
                <a:solidFill>
                  <a:srgbClr val="931B1B"/>
                </a:solidFill>
              </a:rPr>
              <a:t>Το εκπαιδευτικό υλικό στην εξ αποστάσεως εκπαίδευση κατά τον  </a:t>
            </a:r>
            <a:r>
              <a:rPr lang="el-GR" sz="3800" dirty="0" err="1" smtClean="0">
                <a:solidFill>
                  <a:srgbClr val="931B1B"/>
                </a:solidFill>
              </a:rPr>
              <a:t>Holmberg</a:t>
            </a:r>
            <a:endParaRPr lang="el-GR" sz="3800" dirty="0" smtClean="0">
              <a:solidFill>
                <a:srgbClr val="931B1B"/>
              </a:solidFill>
            </a:endParaRPr>
          </a:p>
          <a:p>
            <a:pPr lvl="1"/>
            <a:r>
              <a:rPr lang="el-GR" sz="3800" dirty="0" smtClean="0">
                <a:solidFill>
                  <a:srgbClr val="931B1B"/>
                </a:solidFill>
              </a:rPr>
              <a:t>Η Γνωστική Θεωρία της Πολυμεσικής Μάθησης κατά Mayer</a:t>
            </a:r>
          </a:p>
          <a:p>
            <a:pPr lvl="1"/>
            <a:r>
              <a:rPr lang="el-GR" sz="3800" dirty="0" smtClean="0">
                <a:solidFill>
                  <a:srgbClr val="931B1B"/>
                </a:solidFill>
              </a:rPr>
              <a:t>Δομή του Πολυμορφικού Ε.Υ της ΕξΑΕ κατά West-Λιοναράκη</a:t>
            </a:r>
          </a:p>
          <a:p>
            <a:pPr lvl="1"/>
            <a:r>
              <a:rPr lang="el-GR" sz="3800" dirty="0" smtClean="0">
                <a:solidFill>
                  <a:srgbClr val="931B1B"/>
                </a:solidFill>
              </a:rPr>
              <a:t>Δημιουργία Ε.Υ για την ΕξΑΕ των Σπανακά &amp; Λιοναράκη</a:t>
            </a:r>
            <a:endParaRPr lang="el-GR" dirty="0" smtClean="0">
              <a:solidFill>
                <a:srgbClr val="931B1B"/>
              </a:solidFill>
            </a:endParaRPr>
          </a:p>
          <a:p>
            <a:pPr lvl="0">
              <a:buFont typeface="Wingdings" pitchFamily="2" charset="2"/>
              <a:buChar char="§"/>
            </a:pPr>
            <a:r>
              <a:rPr lang="el-GR" dirty="0" smtClean="0"/>
              <a:t>Αποτίμηση συμπληρωματικού Εκπαιδευτικού Υλικού με τη μεθοδολογία της εξ Αποστάσεως Εκπαίδευσης </a:t>
            </a:r>
          </a:p>
          <a:p>
            <a:pPr lvl="0">
              <a:buFont typeface="Wingdings" pitchFamily="2" charset="2"/>
              <a:buChar char="§"/>
            </a:pPr>
            <a:r>
              <a:rPr lang="el-GR" dirty="0" smtClean="0"/>
              <a:t>Προκλήσεις στην εξ αποστάσεως εκπαίδευση</a:t>
            </a:r>
          </a:p>
          <a:p>
            <a:pPr lvl="0">
              <a:buFont typeface="Wingdings" pitchFamily="2" charset="2"/>
              <a:buChar char="§"/>
            </a:pPr>
            <a:r>
              <a:rPr lang="el-GR" dirty="0" smtClean="0"/>
              <a:t>Πλεονεκτήματα της εξ αποστάσεως εκπαίδευσης</a:t>
            </a:r>
          </a:p>
          <a:p>
            <a:endParaRPr lang="el-GR" dirty="0"/>
          </a:p>
        </p:txBody>
      </p:sp>
      <p:sp>
        <p:nvSpPr>
          <p:cNvPr id="3" name="2 - Τίτλος"/>
          <p:cNvSpPr>
            <a:spLocks noGrp="1"/>
          </p:cNvSpPr>
          <p:nvPr>
            <p:ph type="title"/>
          </p:nvPr>
        </p:nvSpPr>
        <p:spPr/>
        <p:txBody>
          <a:bodyPr>
            <a:normAutofit/>
          </a:bodyPr>
          <a:lstStyle/>
          <a:p>
            <a:r>
              <a:rPr lang="el-GR" dirty="0" smtClean="0"/>
              <a:t>4. Θεωρητικό Πλαίσιο (2)</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29214"/>
          <a:stretch>
            <a:fillRect/>
          </a:stretch>
        </p:blipFill>
        <p:spPr bwMode="auto">
          <a:xfrm>
            <a:off x="5652120" y="3949130"/>
            <a:ext cx="3491880" cy="2504206"/>
          </a:xfrm>
          <a:prstGeom prst="rect">
            <a:avLst/>
          </a:prstGeom>
          <a:noFill/>
          <a:ln w="9525">
            <a:noFill/>
            <a:miter lim="800000"/>
            <a:headEnd/>
            <a:tailEnd/>
          </a:ln>
          <a:effectLst/>
        </p:spPr>
      </p:pic>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5α</a:t>
            </a:r>
            <a:r>
              <a:rPr lang="el-GR" sz="3600" dirty="0"/>
              <a:t>. Παραγόμενο εκπαιδευτικό υλικό </a:t>
            </a:r>
            <a:r>
              <a:rPr lang="el-GR" sz="3600" dirty="0" smtClean="0"/>
              <a:t>(1)</a:t>
            </a:r>
            <a:endParaRPr lang="el-GR" sz="3600" b="1" dirty="0">
              <a:solidFill>
                <a:srgbClr val="FF0000"/>
              </a:solidFill>
            </a:endParaRPr>
          </a:p>
        </p:txBody>
      </p:sp>
      <p:sp>
        <p:nvSpPr>
          <p:cNvPr id="4" name="9 - Ορθογώνιο">
            <a:hlinkClick r:id="rId3" action="ppaction://hlinkfile"/>
          </p:cNvPr>
          <p:cNvSpPr/>
          <p:nvPr/>
        </p:nvSpPr>
        <p:spPr>
          <a:xfrm>
            <a:off x="755576" y="1556792"/>
            <a:ext cx="8172400" cy="3970318"/>
          </a:xfrm>
          <a:prstGeom prst="rect">
            <a:avLst/>
          </a:prstGeom>
        </p:spPr>
        <p:txBody>
          <a:bodyPr wrap="square">
            <a:spAutoFit/>
          </a:bodyPr>
          <a:lstStyle/>
          <a:p>
            <a:pPr>
              <a:buFontTx/>
              <a:buChar char="-"/>
            </a:pPr>
            <a:r>
              <a:rPr lang="el-GR" sz="2800" dirty="0" smtClean="0">
                <a:latin typeface="+mn-lt"/>
              </a:rPr>
              <a:t>Για τις ανάγκες του ΕΥ, αξιοποιήθηκε ένα βιβλίο χωρίς λόγια, με τίτλο «</a:t>
            </a:r>
            <a:r>
              <a:rPr lang="en-US" sz="2800" dirty="0" smtClean="0">
                <a:latin typeface="+mn-lt"/>
              </a:rPr>
              <a:t>La valigia</a:t>
            </a:r>
            <a:r>
              <a:rPr lang="el-GR" sz="2800" dirty="0" smtClean="0">
                <a:latin typeface="+mn-lt"/>
              </a:rPr>
              <a:t>» του Ιταλού συγγραφέα </a:t>
            </a:r>
            <a:r>
              <a:rPr lang="en-US" sz="2800" dirty="0" smtClean="0">
                <a:latin typeface="+mn-lt"/>
              </a:rPr>
              <a:t>Angelo Ruta</a:t>
            </a:r>
            <a:r>
              <a:rPr lang="el-GR" sz="2800" dirty="0" smtClean="0">
                <a:latin typeface="+mn-lt"/>
              </a:rPr>
              <a:t>,  το οποίο εντάσσεται σε ένα είδος λογοτεχνικού βιβλίου που γνωρίζει ιδιαίτερη άνθηση τα τελευταία χρόνια και έχει  καταγραφεί η συνεισφορά του σε περιβάλλοντα ένταξης μεταναστών και προσφύγων</a:t>
            </a:r>
            <a:r>
              <a:rPr lang="en-US" sz="2800" dirty="0" smtClean="0">
                <a:latin typeface="+mn-lt"/>
              </a:rPr>
              <a:t>.</a:t>
            </a:r>
          </a:p>
          <a:p>
            <a:pPr>
              <a:buFontTx/>
              <a:buChar char="-"/>
            </a:pPr>
            <a:endParaRPr lang="el-GR" sz="2800" dirty="0" smtClean="0">
              <a:latin typeface="+mn-lt"/>
            </a:endParaRPr>
          </a:p>
          <a:p>
            <a:pPr>
              <a:buFontTx/>
              <a:buChar char="-"/>
            </a:pPr>
            <a:endParaRPr lang="el-GR" sz="2800" dirty="0" smtClean="0">
              <a:latin typeface="+mn-lt"/>
            </a:endParaRPr>
          </a:p>
        </p:txBody>
      </p:sp>
    </p:spTree>
    <p:extLst>
      <p:ext uri="{BB962C8B-B14F-4D97-AF65-F5344CB8AC3E}">
        <p14:creationId xmlns:p14="http://schemas.microsoft.com/office/powerpoint/2010/main" xmlns="" val="2745266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11560" y="1556792"/>
            <a:ext cx="7886700" cy="3619599"/>
          </a:xfrm>
        </p:spPr>
        <p:txBody>
          <a:bodyPr>
            <a:normAutofit fontScale="55000" lnSpcReduction="20000"/>
          </a:bodyPr>
          <a:lstStyle/>
          <a:p>
            <a:r>
              <a:rPr lang="el-GR" b="1" dirty="0" smtClean="0"/>
              <a:t>Η ανάπτυξη εκπαιδευτικού υλικού με τη μεθοδολογία της σχολικής συμπληρωματικής εξ αποστάσεως εκπαίδευσης </a:t>
            </a:r>
            <a:r>
              <a:rPr lang="el-GR" dirty="0" smtClean="0"/>
              <a:t>και την αξιοποίηση της παιδικής λογοτεχνίας, προβάλλει ως μια εύστοχη και αναγκαία εκπαιδευτική πρόταση που </a:t>
            </a:r>
            <a:r>
              <a:rPr lang="el-GR" b="1" dirty="0" smtClean="0"/>
              <a:t>μπορεί να υποστηρίξει μια διδασκαλία εμπνευσμένη από τις αρχές της διαπολιτισμικής εκπαίδευσης</a:t>
            </a:r>
            <a:r>
              <a:rPr lang="el-GR" dirty="0" smtClean="0"/>
              <a:t>.</a:t>
            </a:r>
          </a:p>
          <a:p>
            <a:endParaRPr lang="el-GR" dirty="0"/>
          </a:p>
        </p:txBody>
      </p:sp>
      <p:sp>
        <p:nvSpPr>
          <p:cNvPr id="3" name="2 - Τίτλος"/>
          <p:cNvSpPr>
            <a:spLocks noGrp="1"/>
          </p:cNvSpPr>
          <p:nvPr>
            <p:ph type="title"/>
          </p:nvPr>
        </p:nvSpPr>
        <p:spPr>
          <a:xfrm>
            <a:off x="1115616" y="260648"/>
            <a:ext cx="7372350" cy="1075390"/>
          </a:xfrm>
        </p:spPr>
        <p:txBody>
          <a:bodyPr>
            <a:noAutofit/>
          </a:bodyPr>
          <a:lstStyle/>
          <a:p>
            <a:r>
              <a:rPr lang="el-GR" sz="3600" dirty="0" smtClean="0"/>
              <a:t>5α. Παραγόμενο εκπαιδευτικό υλικό (2)</a:t>
            </a:r>
            <a:endParaRPr lang="el-GR" sz="3600"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3162</TotalTime>
  <Words>1851</Words>
  <Application>Microsoft Office PowerPoint</Application>
  <PresentationFormat>Προβολή στην οθόνη (4:3)</PresentationFormat>
  <Paragraphs>124</Paragraphs>
  <Slides>22</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        Σχεδιασμός, ανάπτυξη και αποτίμηση διαδικτυακού εκπαιδευτικού υλικού με τη μεθοδολογία της ΕξΑΕ, με θέμα: « Ένα βιβλίο χωρίς λόγια, για την καλλιέργεια της διαπολιτισμικής ενσυναίσθησης» </vt:lpstr>
      <vt:lpstr>1. Σκοπός </vt:lpstr>
      <vt:lpstr>2. Συνεισφορά της διπλωματικής</vt:lpstr>
      <vt:lpstr>3. Ερευνητικά Ερωτήματα</vt:lpstr>
      <vt:lpstr>4. Δομή της εργασίας </vt:lpstr>
      <vt:lpstr>4. Θεωρητικό Πλαίσιο  (1)</vt:lpstr>
      <vt:lpstr>4. Θεωρητικό Πλαίσιο (2)</vt:lpstr>
      <vt:lpstr> 5α. Παραγόμενο εκπαιδευτικό υλικό (1)</vt:lpstr>
      <vt:lpstr>5α. Παραγόμενο εκπαιδευτικό υλικό (2)</vt:lpstr>
      <vt:lpstr> 5β. Παρουσίαση του βασικού μέρους της εργασίας (1)</vt:lpstr>
      <vt:lpstr>5β. Παρουσίαση του βασικού μέρους της εργασίας (2)</vt:lpstr>
      <vt:lpstr>6. Μεθοδολογία (1)  </vt:lpstr>
      <vt:lpstr> Ποιοτική  ως προς το είδος των δεδομένων που συλλέγουμε με  Ερωτηματολόγιο  ανοιχτών  ερωτήσεων</vt:lpstr>
      <vt:lpstr>Αποτελέσματα - Κύρια ευρήματα  (1)</vt:lpstr>
      <vt:lpstr>Αποτελέσματα - Κύρια ευρήματα  (2)</vt:lpstr>
      <vt:lpstr>Αποτελέσματα - Κύρια ευρήματα  (3)</vt:lpstr>
      <vt:lpstr>Διαφάνεια 17</vt:lpstr>
      <vt:lpstr>Συμπεράσματα (2)</vt:lpstr>
      <vt:lpstr>Περιορισμοί της έρευνας</vt:lpstr>
      <vt:lpstr>Συνεισφορά</vt:lpstr>
      <vt:lpstr>Προτάσεις για περαιτέρω διερεύνηση </vt:lpstr>
      <vt:lpstr>Διαφάνεια 22</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1691</cp:revision>
  <dcterms:created xsi:type="dcterms:W3CDTF">2003-10-16T17:37:47Z</dcterms:created>
  <dcterms:modified xsi:type="dcterms:W3CDTF">2023-03-19T20:31:32Z</dcterms:modified>
</cp:coreProperties>
</file>