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1" r:id="rId4"/>
    <p:sldId id="262" r:id="rId5"/>
    <p:sldId id="263" r:id="rId6"/>
    <p:sldId id="265" r:id="rId7"/>
    <p:sldId id="266" r:id="rId8"/>
    <p:sldId id="268" r:id="rId9"/>
    <p:sldId id="269" r:id="rId10"/>
    <p:sldId id="270" r:id="rId11"/>
    <p:sldId id="271" r:id="rId12"/>
    <p:sldId id="272" r:id="rId13"/>
    <p:sldId id="273" r:id="rId14"/>
    <p:sldId id="275" r:id="rId15"/>
    <p:sldId id="276" r:id="rId16"/>
    <p:sldId id="277" r:id="rId17"/>
    <p:sldId id="274" r:id="rId18"/>
    <p:sldId id="278" r:id="rId19"/>
    <p:sldId id="279" r:id="rId20"/>
    <p:sldId id="281" r:id="rId21"/>
    <p:sldId id="282" r:id="rId22"/>
    <p:sldId id="283" r:id="rId23"/>
    <p:sldId id="280" r:id="rId24"/>
    <p:sldId id="284" r:id="rId25"/>
    <p:sldId id="285" r:id="rId26"/>
    <p:sldId id="259" r:id="rId27"/>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0AFDB"/>
    <a:srgbClr val="97A6CB"/>
    <a:srgbClr val="B1B0C7"/>
    <a:srgbClr val="6371C0"/>
    <a:srgbClr val="1E4E79"/>
    <a:srgbClr val="9E9DDD"/>
    <a:srgbClr val="7A81D3"/>
    <a:srgbClr val="636AA7"/>
    <a:srgbClr val="6A5392"/>
    <a:srgbClr val="302D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45"/>
  </p:normalViewPr>
  <p:slideViewPr>
    <p:cSldViewPr snapToGrid="0">
      <p:cViewPr varScale="1">
        <p:scale>
          <a:sx n="112" d="100"/>
          <a:sy n="112" d="100"/>
        </p:scale>
        <p:origin x="5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1DF477-1B1C-1C4D-9E85-25C1F41B35F1}" type="doc">
      <dgm:prSet loTypeId="urn:microsoft.com/office/officeart/2005/8/layout/equation1" loCatId="" qsTypeId="urn:microsoft.com/office/officeart/2005/8/quickstyle/simple1" qsCatId="simple" csTypeId="urn:microsoft.com/office/officeart/2005/8/colors/accent1_2" csCatId="accent1" phldr="1"/>
      <dgm:spPr/>
      <dgm:t>
        <a:bodyPr/>
        <a:lstStyle/>
        <a:p>
          <a:endParaRPr lang="el-GR"/>
        </a:p>
      </dgm:t>
    </dgm:pt>
    <dgm:pt modelId="{81FF6363-125F-1647-AF8C-76FAF1F579BF}">
      <dgm:prSet phldrT="[Κείμενο]" custT="1"/>
      <dgm:spPr>
        <a:gradFill rotWithShape="0">
          <a:gsLst>
            <a:gs pos="100000">
              <a:srgbClr val="2E75B6"/>
            </a:gs>
            <a:gs pos="3000">
              <a:schemeClr val="accent1">
                <a:lumMod val="45000"/>
                <a:lumOff val="55000"/>
                <a:alpha val="41000"/>
              </a:schemeClr>
            </a:gs>
            <a:gs pos="37000">
              <a:schemeClr val="accent1">
                <a:alpha val="32000"/>
                <a:lumMod val="76000"/>
                <a:lumOff val="24000"/>
              </a:schemeClr>
            </a:gs>
            <a:gs pos="0">
              <a:schemeClr val="accent1">
                <a:lumMod val="30000"/>
                <a:lumOff val="70000"/>
              </a:schemeClr>
            </a:gs>
          </a:gsLst>
          <a:lin ang="5400000" scaled="1"/>
        </a:gra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buNone/>
          </a:pPr>
          <a:r>
            <a:rPr lang="el-GR" sz="1800" dirty="0">
              <a:solidFill>
                <a:schemeClr val="bg1"/>
              </a:solidFill>
              <a:effectLst/>
              <a:latin typeface="Times New Roman" panose="02020603050405020304" pitchFamily="18" charset="0"/>
              <a:ea typeface="Times New Roman" panose="02020603050405020304" pitchFamily="18" charset="0"/>
            </a:rPr>
            <a:t>Σκοπός της ερευνητικής εργασίας ήταν</a:t>
          </a:r>
          <a:endParaRPr lang="el-GR" sz="1800" dirty="0">
            <a:solidFill>
              <a:schemeClr val="bg1"/>
            </a:solidFill>
          </a:endParaRPr>
        </a:p>
      </dgm:t>
    </dgm:pt>
    <dgm:pt modelId="{CF143556-4475-FE40-BCFC-D3ED45D882B8}" type="parTrans" cxnId="{99723DDA-E3CA-0445-83DF-D12C503CC90A}">
      <dgm:prSet/>
      <dgm:spPr/>
      <dgm:t>
        <a:bodyPr/>
        <a:lstStyle/>
        <a:p>
          <a:endParaRPr lang="el-GR"/>
        </a:p>
      </dgm:t>
    </dgm:pt>
    <dgm:pt modelId="{9A95E3D1-6229-F74F-A4C7-E1921D738223}" type="sibTrans" cxnId="{99723DDA-E3CA-0445-83DF-D12C503CC90A}">
      <dgm:prSet/>
      <dgm:spPr/>
      <dgm:t>
        <a:bodyPr/>
        <a:lstStyle/>
        <a:p>
          <a:endParaRPr lang="el-GR"/>
        </a:p>
      </dgm:t>
    </dgm:pt>
    <dgm:pt modelId="{DACC84E5-D604-1E43-A622-03A60A4CD1E5}">
      <dgm:prSet phldrT="[Κείμενο]" custT="1"/>
      <dgm:spPr>
        <a:solidFill>
          <a:srgbClr val="ABC0E4"/>
        </a:solidFill>
        <a:ln>
          <a:gradFill>
            <a:gsLst>
              <a:gs pos="0">
                <a:srgbClr val="ABC0E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lgn="ctr"/>
          <a:r>
            <a:rPr lang="el-GR" sz="1800" b="1" dirty="0">
              <a:solidFill>
                <a:schemeClr val="bg1"/>
              </a:solidFill>
              <a:effectLst/>
              <a:latin typeface="Times New Roman" panose="02020603050405020304" pitchFamily="18" charset="0"/>
              <a:ea typeface="Times New Roman" panose="02020603050405020304" pitchFamily="18" charset="0"/>
            </a:rPr>
            <a:t>ο σχεδιασμός και η ανάπτυξη </a:t>
          </a:r>
          <a:r>
            <a:rPr lang="el-GR" sz="1800" dirty="0">
              <a:solidFill>
                <a:schemeClr val="bg1"/>
              </a:solidFill>
              <a:effectLst/>
              <a:latin typeface="Times New Roman" panose="02020603050405020304" pitchFamily="18" charset="0"/>
              <a:ea typeface="Times New Roman" panose="02020603050405020304" pitchFamily="18" charset="0"/>
            </a:rPr>
            <a:t>εξ αποστάσεως </a:t>
          </a:r>
          <a:r>
            <a:rPr lang="el-GR" sz="1800" dirty="0" err="1">
              <a:solidFill>
                <a:schemeClr val="bg1"/>
              </a:solidFill>
              <a:effectLst/>
              <a:latin typeface="Times New Roman" panose="02020603050405020304" pitchFamily="18" charset="0"/>
              <a:ea typeface="Times New Roman" panose="02020603050405020304" pitchFamily="18" charset="0"/>
            </a:rPr>
            <a:t>διαδραστικού</a:t>
          </a:r>
          <a:r>
            <a:rPr lang="el-GR" sz="1800" dirty="0">
              <a:solidFill>
                <a:schemeClr val="bg1"/>
              </a:solidFill>
              <a:effectLst/>
              <a:latin typeface="Times New Roman" panose="02020603050405020304" pitchFamily="18" charset="0"/>
              <a:ea typeface="Times New Roman" panose="02020603050405020304" pitchFamily="18" charset="0"/>
            </a:rPr>
            <a:t> εκπαιδευτικού υλικού για τη μελέτη κτιρίων της σύγχρονης αρχιτεκτονικής σε φοιτητές αρχιτεκτονικής μέσω της </a:t>
          </a:r>
          <a:r>
            <a:rPr lang="el-GR" sz="1800" dirty="0" err="1">
              <a:solidFill>
                <a:schemeClr val="bg1"/>
              </a:solidFill>
              <a:effectLst/>
              <a:latin typeface="Times New Roman" panose="02020603050405020304" pitchFamily="18" charset="0"/>
              <a:ea typeface="Times New Roman" panose="02020603050405020304" pitchFamily="18" charset="0"/>
            </a:rPr>
            <a:t>πολυμεσικής</a:t>
          </a:r>
          <a:r>
            <a:rPr lang="el-GR" sz="1800" dirty="0">
              <a:solidFill>
                <a:schemeClr val="bg1"/>
              </a:solidFill>
              <a:effectLst/>
              <a:latin typeface="Times New Roman" panose="02020603050405020304" pitchFamily="18" charset="0"/>
              <a:ea typeface="Times New Roman" panose="02020603050405020304" pitchFamily="18" charset="0"/>
            </a:rPr>
            <a:t> εφαρμογής HP5</a:t>
          </a:r>
          <a:endParaRPr lang="el-GR" sz="1800" dirty="0">
            <a:solidFill>
              <a:schemeClr val="bg1"/>
            </a:solidFill>
          </a:endParaRPr>
        </a:p>
      </dgm:t>
    </dgm:pt>
    <dgm:pt modelId="{51AA925E-C28A-7242-80A2-DD7321C61133}" type="parTrans" cxnId="{63A45A7B-76C5-E34F-8571-8C0A5E288CFC}">
      <dgm:prSet/>
      <dgm:spPr/>
      <dgm:t>
        <a:bodyPr/>
        <a:lstStyle/>
        <a:p>
          <a:endParaRPr lang="el-GR"/>
        </a:p>
      </dgm:t>
    </dgm:pt>
    <dgm:pt modelId="{B189FE02-B9AA-174F-BE48-F82070CD4634}" type="sibTrans" cxnId="{63A45A7B-76C5-E34F-8571-8C0A5E288CFC}">
      <dgm:prSet/>
      <dgm:spPr/>
      <dgm:t>
        <a:bodyPr/>
        <a:lstStyle/>
        <a:p>
          <a:endParaRPr lang="el-GR"/>
        </a:p>
      </dgm:t>
    </dgm:pt>
    <dgm:pt modelId="{0F9FBA4B-5AE1-A94F-81C5-C21D2D8DB283}">
      <dgm:prSet phldrT="[Κείμενο]" custT="1"/>
      <dgm:spPr>
        <a:solidFill>
          <a:srgbClr val="6395C9"/>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pPr>
            <a:buNone/>
          </a:pPr>
          <a:r>
            <a:rPr lang="el-GR" sz="1800" dirty="0">
              <a:solidFill>
                <a:schemeClr val="bg1"/>
              </a:solidFill>
              <a:effectLst/>
              <a:latin typeface="Times New Roman" panose="02020603050405020304" pitchFamily="18" charset="0"/>
              <a:ea typeface="Times New Roman" panose="02020603050405020304" pitchFamily="18" charset="0"/>
            </a:rPr>
            <a:t>Η </a:t>
          </a:r>
          <a:r>
            <a:rPr lang="el-GR" sz="1800" b="1" dirty="0">
              <a:solidFill>
                <a:schemeClr val="bg1"/>
              </a:solidFill>
              <a:effectLst/>
              <a:latin typeface="Times New Roman" panose="02020603050405020304" pitchFamily="18" charset="0"/>
              <a:ea typeface="Times New Roman" panose="02020603050405020304" pitchFamily="18" charset="0"/>
            </a:rPr>
            <a:t>αποτίμηση </a:t>
          </a:r>
          <a:r>
            <a:rPr lang="el-GR" sz="1800" dirty="0">
              <a:solidFill>
                <a:schemeClr val="bg1"/>
              </a:solidFill>
              <a:effectLst/>
              <a:latin typeface="Times New Roman" panose="02020603050405020304" pitchFamily="18" charset="0"/>
              <a:ea typeface="Times New Roman" panose="02020603050405020304" pitchFamily="18" charset="0"/>
            </a:rPr>
            <a:t>από τους ειδικούς της </a:t>
          </a:r>
          <a:r>
            <a:rPr lang="el-GR" sz="1800" dirty="0" err="1">
              <a:solidFill>
                <a:schemeClr val="bg1"/>
              </a:solidFill>
              <a:effectLst/>
              <a:latin typeface="Times New Roman" panose="02020603050405020304" pitchFamily="18" charset="0"/>
              <a:ea typeface="Times New Roman" panose="02020603050405020304" pitchFamily="18" charset="0"/>
            </a:rPr>
            <a:t>ΕξΑΕ</a:t>
          </a:r>
          <a:r>
            <a:rPr lang="el-GR" sz="1800" dirty="0">
              <a:solidFill>
                <a:schemeClr val="bg1"/>
              </a:solidFill>
              <a:effectLst/>
              <a:latin typeface="Times New Roman" panose="02020603050405020304" pitchFamily="18" charset="0"/>
              <a:ea typeface="Times New Roman" panose="02020603050405020304" pitchFamily="18" charset="0"/>
            </a:rPr>
            <a:t> αλλά και από τους φοιτητές αρχιτεκτονικής με δύο διαφορετικά ερωτηματολόγια ανοιχτού τύπου</a:t>
          </a:r>
          <a:endParaRPr lang="el-GR" sz="1800" dirty="0">
            <a:solidFill>
              <a:schemeClr val="bg1"/>
            </a:solidFill>
          </a:endParaRPr>
        </a:p>
      </dgm:t>
    </dgm:pt>
    <dgm:pt modelId="{8D6FFD36-5ECB-EF46-9AF0-CADA6B387D1C}" type="parTrans" cxnId="{4AE13F9E-8502-254C-91CD-DF18A4C3C86F}">
      <dgm:prSet/>
      <dgm:spPr/>
      <dgm:t>
        <a:bodyPr/>
        <a:lstStyle/>
        <a:p>
          <a:endParaRPr lang="el-GR"/>
        </a:p>
      </dgm:t>
    </dgm:pt>
    <dgm:pt modelId="{A4DF43F9-45D9-034D-BD82-FDC64574B273}" type="sibTrans" cxnId="{4AE13F9E-8502-254C-91CD-DF18A4C3C86F}">
      <dgm:prSet/>
      <dgm:spPr/>
      <dgm:t>
        <a:bodyPr/>
        <a:lstStyle/>
        <a:p>
          <a:endParaRPr lang="el-GR"/>
        </a:p>
      </dgm:t>
    </dgm:pt>
    <dgm:pt modelId="{F80E575F-7788-2544-B8C3-B55E9D3339CD}" type="pres">
      <dgm:prSet presAssocID="{DF1DF477-1B1C-1C4D-9E85-25C1F41B35F1}" presName="linearFlow" presStyleCnt="0">
        <dgm:presLayoutVars>
          <dgm:dir/>
          <dgm:resizeHandles val="exact"/>
        </dgm:presLayoutVars>
      </dgm:prSet>
      <dgm:spPr/>
    </dgm:pt>
    <dgm:pt modelId="{20B8708D-940D-0045-BF64-C64FA1CAE55E}" type="pres">
      <dgm:prSet presAssocID="{81FF6363-125F-1647-AF8C-76FAF1F579BF}" presName="node" presStyleLbl="node1" presStyleIdx="0" presStyleCnt="3" custScaleX="176685" custScaleY="170991" custLinFactNeighborX="6696" custLinFactNeighborY="-3396">
        <dgm:presLayoutVars>
          <dgm:bulletEnabled val="1"/>
        </dgm:presLayoutVars>
      </dgm:prSet>
      <dgm:spPr/>
    </dgm:pt>
    <dgm:pt modelId="{2279ED1F-D93F-C742-86C6-17F4E1F54F75}" type="pres">
      <dgm:prSet presAssocID="{9A95E3D1-6229-F74F-A4C7-E1921D738223}" presName="spacerL" presStyleCnt="0"/>
      <dgm:spPr/>
    </dgm:pt>
    <dgm:pt modelId="{905782E1-4A7C-F94D-AAB4-A911E5E9B4D3}" type="pres">
      <dgm:prSet presAssocID="{9A95E3D1-6229-F74F-A4C7-E1921D738223}" presName="sibTrans" presStyleLbl="sibTrans2D1" presStyleIdx="0" presStyleCnt="2" custLinFactX="410037" custLinFactNeighborX="500000" custLinFactNeighborY="12030"/>
      <dgm:spPr/>
    </dgm:pt>
    <dgm:pt modelId="{E249CF48-EFF9-E148-BC79-F997919A55C3}" type="pres">
      <dgm:prSet presAssocID="{9A95E3D1-6229-F74F-A4C7-E1921D738223}" presName="spacerR" presStyleCnt="0"/>
      <dgm:spPr/>
    </dgm:pt>
    <dgm:pt modelId="{65D629F7-9501-E14B-8895-22FDEAC17401}" type="pres">
      <dgm:prSet presAssocID="{DACC84E5-D604-1E43-A622-03A60A4CD1E5}" presName="node" presStyleLbl="node1" presStyleIdx="1" presStyleCnt="3" custScaleX="207693" custScaleY="181577" custLinFactNeighborX="1898" custLinFactNeighborY="304">
        <dgm:presLayoutVars>
          <dgm:bulletEnabled val="1"/>
        </dgm:presLayoutVars>
      </dgm:prSet>
      <dgm:spPr/>
    </dgm:pt>
    <dgm:pt modelId="{44B2B4E3-1448-C641-AD17-92BE3A616620}" type="pres">
      <dgm:prSet presAssocID="{B189FE02-B9AA-174F-BE48-F82070CD4634}" presName="spacerL" presStyleCnt="0"/>
      <dgm:spPr/>
    </dgm:pt>
    <dgm:pt modelId="{1F850485-32F8-1845-AC5F-C0D1EC85E9AF}" type="pres">
      <dgm:prSet presAssocID="{B189FE02-B9AA-174F-BE48-F82070CD4634}" presName="sibTrans" presStyleLbl="sibTrans2D1" presStyleIdx="1" presStyleCnt="2" custLinFactX="-414509" custLinFactNeighborX="-500000" custLinFactNeighborY="12030"/>
      <dgm:spPr/>
    </dgm:pt>
    <dgm:pt modelId="{DC8D53BC-05EF-3940-A517-DEF26F5E7117}" type="pres">
      <dgm:prSet presAssocID="{B189FE02-B9AA-174F-BE48-F82070CD4634}" presName="spacerR" presStyleCnt="0"/>
      <dgm:spPr/>
    </dgm:pt>
    <dgm:pt modelId="{055778DD-C063-E646-B0D2-99189ADDD108}" type="pres">
      <dgm:prSet presAssocID="{0F9FBA4B-5AE1-A94F-81C5-C21D2D8DB283}" presName="node" presStyleLbl="node1" presStyleIdx="2" presStyleCnt="3" custScaleX="198993" custScaleY="183908" custLinFactNeighborX="-70389" custLinFactNeighborY="1112">
        <dgm:presLayoutVars>
          <dgm:bulletEnabled val="1"/>
        </dgm:presLayoutVars>
      </dgm:prSet>
      <dgm:spPr/>
    </dgm:pt>
  </dgm:ptLst>
  <dgm:cxnLst>
    <dgm:cxn modelId="{FCBBD91C-0770-F24C-8A8B-02CF7E1997CE}" type="presOf" srcId="{9A95E3D1-6229-F74F-A4C7-E1921D738223}" destId="{905782E1-4A7C-F94D-AAB4-A911E5E9B4D3}" srcOrd="0" destOrd="0" presId="urn:microsoft.com/office/officeart/2005/8/layout/equation1"/>
    <dgm:cxn modelId="{806C1127-2275-8D43-B404-1B0F34D67789}" type="presOf" srcId="{DF1DF477-1B1C-1C4D-9E85-25C1F41B35F1}" destId="{F80E575F-7788-2544-B8C3-B55E9D3339CD}" srcOrd="0" destOrd="0" presId="urn:microsoft.com/office/officeart/2005/8/layout/equation1"/>
    <dgm:cxn modelId="{E973442B-03BE-524E-A9C1-E3DD6E6E12BB}" type="presOf" srcId="{81FF6363-125F-1647-AF8C-76FAF1F579BF}" destId="{20B8708D-940D-0045-BF64-C64FA1CAE55E}" srcOrd="0" destOrd="0" presId="urn:microsoft.com/office/officeart/2005/8/layout/equation1"/>
    <dgm:cxn modelId="{7DE8185A-AB8C-9948-B454-E0A073957F34}" type="presOf" srcId="{DACC84E5-D604-1E43-A622-03A60A4CD1E5}" destId="{65D629F7-9501-E14B-8895-22FDEAC17401}" srcOrd="0" destOrd="0" presId="urn:microsoft.com/office/officeart/2005/8/layout/equation1"/>
    <dgm:cxn modelId="{BAD7FB64-6261-2542-BE44-C2867858C113}" type="presOf" srcId="{0F9FBA4B-5AE1-A94F-81C5-C21D2D8DB283}" destId="{055778DD-C063-E646-B0D2-99189ADDD108}" srcOrd="0" destOrd="0" presId="urn:microsoft.com/office/officeart/2005/8/layout/equation1"/>
    <dgm:cxn modelId="{63A45A7B-76C5-E34F-8571-8C0A5E288CFC}" srcId="{DF1DF477-1B1C-1C4D-9E85-25C1F41B35F1}" destId="{DACC84E5-D604-1E43-A622-03A60A4CD1E5}" srcOrd="1" destOrd="0" parTransId="{51AA925E-C28A-7242-80A2-DD7321C61133}" sibTransId="{B189FE02-B9AA-174F-BE48-F82070CD4634}"/>
    <dgm:cxn modelId="{4AE13F9E-8502-254C-91CD-DF18A4C3C86F}" srcId="{DF1DF477-1B1C-1C4D-9E85-25C1F41B35F1}" destId="{0F9FBA4B-5AE1-A94F-81C5-C21D2D8DB283}" srcOrd="2" destOrd="0" parTransId="{8D6FFD36-5ECB-EF46-9AF0-CADA6B387D1C}" sibTransId="{A4DF43F9-45D9-034D-BD82-FDC64574B273}"/>
    <dgm:cxn modelId="{6B88B9A7-6883-434B-B5FB-CAD6087976FD}" type="presOf" srcId="{B189FE02-B9AA-174F-BE48-F82070CD4634}" destId="{1F850485-32F8-1845-AC5F-C0D1EC85E9AF}" srcOrd="0" destOrd="0" presId="urn:microsoft.com/office/officeart/2005/8/layout/equation1"/>
    <dgm:cxn modelId="{99723DDA-E3CA-0445-83DF-D12C503CC90A}" srcId="{DF1DF477-1B1C-1C4D-9E85-25C1F41B35F1}" destId="{81FF6363-125F-1647-AF8C-76FAF1F579BF}" srcOrd="0" destOrd="0" parTransId="{CF143556-4475-FE40-BCFC-D3ED45D882B8}" sibTransId="{9A95E3D1-6229-F74F-A4C7-E1921D738223}"/>
    <dgm:cxn modelId="{5943EE63-9015-2F4E-87BC-76EA3AC21C4D}" type="presParOf" srcId="{F80E575F-7788-2544-B8C3-B55E9D3339CD}" destId="{20B8708D-940D-0045-BF64-C64FA1CAE55E}" srcOrd="0" destOrd="0" presId="urn:microsoft.com/office/officeart/2005/8/layout/equation1"/>
    <dgm:cxn modelId="{A34DE449-D756-B64F-8D5A-B21C353CB8BE}" type="presParOf" srcId="{F80E575F-7788-2544-B8C3-B55E9D3339CD}" destId="{2279ED1F-D93F-C742-86C6-17F4E1F54F75}" srcOrd="1" destOrd="0" presId="urn:microsoft.com/office/officeart/2005/8/layout/equation1"/>
    <dgm:cxn modelId="{72073C5A-2384-FD43-80C8-9F9E4257FFC6}" type="presParOf" srcId="{F80E575F-7788-2544-B8C3-B55E9D3339CD}" destId="{905782E1-4A7C-F94D-AAB4-A911E5E9B4D3}" srcOrd="2" destOrd="0" presId="urn:microsoft.com/office/officeart/2005/8/layout/equation1"/>
    <dgm:cxn modelId="{B5735AA7-EF98-7645-9355-6456EF2B7A5B}" type="presParOf" srcId="{F80E575F-7788-2544-B8C3-B55E9D3339CD}" destId="{E249CF48-EFF9-E148-BC79-F997919A55C3}" srcOrd="3" destOrd="0" presId="urn:microsoft.com/office/officeart/2005/8/layout/equation1"/>
    <dgm:cxn modelId="{3DF8DB0D-8832-A94B-BDB2-D585004DD7B8}" type="presParOf" srcId="{F80E575F-7788-2544-B8C3-B55E9D3339CD}" destId="{65D629F7-9501-E14B-8895-22FDEAC17401}" srcOrd="4" destOrd="0" presId="urn:microsoft.com/office/officeart/2005/8/layout/equation1"/>
    <dgm:cxn modelId="{1E1F7AB2-0A77-AF44-B2C7-5211E48EFA77}" type="presParOf" srcId="{F80E575F-7788-2544-B8C3-B55E9D3339CD}" destId="{44B2B4E3-1448-C641-AD17-92BE3A616620}" srcOrd="5" destOrd="0" presId="urn:microsoft.com/office/officeart/2005/8/layout/equation1"/>
    <dgm:cxn modelId="{96A93DDB-3713-4C46-A495-1844E0E31639}" type="presParOf" srcId="{F80E575F-7788-2544-B8C3-B55E9D3339CD}" destId="{1F850485-32F8-1845-AC5F-C0D1EC85E9AF}" srcOrd="6" destOrd="0" presId="urn:microsoft.com/office/officeart/2005/8/layout/equation1"/>
    <dgm:cxn modelId="{30A024D1-5F84-DD48-90EB-99214429A3F2}" type="presParOf" srcId="{F80E575F-7788-2544-B8C3-B55E9D3339CD}" destId="{DC8D53BC-05EF-3940-A517-DEF26F5E7117}" srcOrd="7" destOrd="0" presId="urn:microsoft.com/office/officeart/2005/8/layout/equation1"/>
    <dgm:cxn modelId="{AE812BE2-4CF6-D44A-A046-7154F6471B12}" type="presParOf" srcId="{F80E575F-7788-2544-B8C3-B55E9D3339CD}" destId="{055778DD-C063-E646-B0D2-99189ADDD108}"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6AF72E-5B77-9348-9DBF-9E0A1749FEAE}" type="doc">
      <dgm:prSet loTypeId="urn:microsoft.com/office/officeart/2009/layout/CircleArrowProcess" loCatId="" qsTypeId="urn:microsoft.com/office/officeart/2005/8/quickstyle/simple1" qsCatId="simple" csTypeId="urn:microsoft.com/office/officeart/2005/8/colors/accent1_2" csCatId="accent1" phldr="1"/>
      <dgm:spPr/>
      <dgm:t>
        <a:bodyPr/>
        <a:lstStyle/>
        <a:p>
          <a:endParaRPr lang="el-GR"/>
        </a:p>
      </dgm:t>
    </dgm:pt>
    <dgm:pt modelId="{E141524C-38D8-1448-83E1-32C5E077C4E1}">
      <dgm:prSet phldrT="[Κείμενο]"/>
      <dgm:spPr/>
      <dgm:t>
        <a:bodyPr/>
        <a:lstStyle/>
        <a:p>
          <a:r>
            <a:rPr lang="el-GR" dirty="0"/>
            <a:t>Εξ αποστάσεως εκπαίδευση</a:t>
          </a:r>
        </a:p>
      </dgm:t>
    </dgm:pt>
    <dgm:pt modelId="{7C0C968E-9C82-EF41-B857-8A04E779D312}" type="parTrans" cxnId="{08BB9AE2-85D6-5D43-8031-3A9541118850}">
      <dgm:prSet/>
      <dgm:spPr/>
      <dgm:t>
        <a:bodyPr/>
        <a:lstStyle/>
        <a:p>
          <a:endParaRPr lang="el-GR"/>
        </a:p>
      </dgm:t>
    </dgm:pt>
    <dgm:pt modelId="{2AA01BD1-96D4-714F-A464-A6C84FDD2957}" type="sibTrans" cxnId="{08BB9AE2-85D6-5D43-8031-3A9541118850}">
      <dgm:prSet/>
      <dgm:spPr/>
      <dgm:t>
        <a:bodyPr/>
        <a:lstStyle/>
        <a:p>
          <a:endParaRPr lang="el-GR"/>
        </a:p>
      </dgm:t>
    </dgm:pt>
    <dgm:pt modelId="{96186C30-36A3-804A-96B5-F7ED6B624834}">
      <dgm:prSet phldrT="[Κείμενο]"/>
      <dgm:spPr/>
      <dgm:t>
        <a:bodyPr/>
        <a:lstStyle/>
        <a:p>
          <a:pPr>
            <a:buNone/>
          </a:pPr>
          <a:r>
            <a:rPr lang="el-GR" dirty="0"/>
            <a:t>Η Εξ αποστάσεως Εκπαίδευση με </a:t>
          </a:r>
          <a:r>
            <a:rPr lang="el-GR" dirty="0" err="1"/>
            <a:t>διαδραστικό</a:t>
          </a:r>
          <a:r>
            <a:rPr lang="el-GR" dirty="0"/>
            <a:t> υλικό</a:t>
          </a:r>
        </a:p>
      </dgm:t>
    </dgm:pt>
    <dgm:pt modelId="{4AAA0CCB-6A95-AC43-9F19-A7F1CC7A904A}" type="parTrans" cxnId="{CB10C8AF-8D24-CB40-8E9E-007E84891741}">
      <dgm:prSet/>
      <dgm:spPr/>
      <dgm:t>
        <a:bodyPr/>
        <a:lstStyle/>
        <a:p>
          <a:endParaRPr lang="el-GR"/>
        </a:p>
      </dgm:t>
    </dgm:pt>
    <dgm:pt modelId="{2E5D1BFC-E730-8747-96EA-997EE565EC2E}" type="sibTrans" cxnId="{CB10C8AF-8D24-CB40-8E9E-007E84891741}">
      <dgm:prSet/>
      <dgm:spPr/>
      <dgm:t>
        <a:bodyPr/>
        <a:lstStyle/>
        <a:p>
          <a:endParaRPr lang="el-GR"/>
        </a:p>
      </dgm:t>
    </dgm:pt>
    <dgm:pt modelId="{A02CA9DE-C4E4-4944-8C97-90E5CEE5E8AB}">
      <dgm:prSet phldrT="[Κείμενο]"/>
      <dgm:spPr/>
      <dgm:t>
        <a:bodyPr/>
        <a:lstStyle/>
        <a:p>
          <a:pPr>
            <a:buNone/>
          </a:pPr>
          <a:r>
            <a:rPr lang="el-GR" dirty="0"/>
            <a:t>Αρχιτεκτονική και </a:t>
          </a:r>
          <a:r>
            <a:rPr lang="el-GR" dirty="0" err="1"/>
            <a:t>ΕξΑΕ</a:t>
          </a:r>
          <a:r>
            <a:rPr lang="el-GR" dirty="0"/>
            <a:t> </a:t>
          </a:r>
        </a:p>
      </dgm:t>
    </dgm:pt>
    <dgm:pt modelId="{D664E632-96C5-BC48-9B41-D6888E06079E}" type="parTrans" cxnId="{F4B73364-4B4E-DA46-9C9B-7B2E7DE07FCB}">
      <dgm:prSet/>
      <dgm:spPr/>
      <dgm:t>
        <a:bodyPr/>
        <a:lstStyle/>
        <a:p>
          <a:endParaRPr lang="el-GR"/>
        </a:p>
      </dgm:t>
    </dgm:pt>
    <dgm:pt modelId="{F5E20EDE-3760-2B43-8D28-2B617F2B1597}" type="sibTrans" cxnId="{F4B73364-4B4E-DA46-9C9B-7B2E7DE07FCB}">
      <dgm:prSet/>
      <dgm:spPr/>
      <dgm:t>
        <a:bodyPr/>
        <a:lstStyle/>
        <a:p>
          <a:endParaRPr lang="el-GR"/>
        </a:p>
      </dgm:t>
    </dgm:pt>
    <dgm:pt modelId="{77D2B8EF-115D-2E42-8942-9CF9B434B52C}" type="pres">
      <dgm:prSet presAssocID="{686AF72E-5B77-9348-9DBF-9E0A1749FEAE}" presName="Name0" presStyleCnt="0">
        <dgm:presLayoutVars>
          <dgm:chMax val="7"/>
          <dgm:chPref val="7"/>
          <dgm:dir/>
          <dgm:animLvl val="lvl"/>
        </dgm:presLayoutVars>
      </dgm:prSet>
      <dgm:spPr/>
    </dgm:pt>
    <dgm:pt modelId="{6A065959-BA2C-544C-A174-B967FD2F61E7}" type="pres">
      <dgm:prSet presAssocID="{E141524C-38D8-1448-83E1-32C5E077C4E1}" presName="Accent1" presStyleCnt="0"/>
      <dgm:spPr/>
    </dgm:pt>
    <dgm:pt modelId="{5115E412-07CB-664F-951C-C37CD17EE0C1}" type="pres">
      <dgm:prSet presAssocID="{E141524C-38D8-1448-83E1-32C5E077C4E1}" presName="Accent" presStyleLbl="node1" presStyleIdx="0" presStyleCnt="3"/>
      <dgm:spPr>
        <a:gradFill rotWithShape="0">
          <a:gsLst>
            <a:gs pos="93000">
              <a:schemeClr val="accent5">
                <a:lumMod val="75000"/>
              </a:schemeClr>
            </a:gs>
            <a:gs pos="0">
              <a:srgbClr val="EBF8FD"/>
            </a:gs>
            <a:gs pos="54000">
              <a:srgbClr val="E9F9FE"/>
            </a:gs>
            <a:gs pos="22000">
              <a:srgbClr val="E0FAFF"/>
            </a:gs>
          </a:gsLst>
          <a:lin ang="5400000" scaled="1"/>
        </a:gradFill>
      </dgm:spPr>
    </dgm:pt>
    <dgm:pt modelId="{588E303E-7822-7944-BD6B-89B95E678EFF}" type="pres">
      <dgm:prSet presAssocID="{E141524C-38D8-1448-83E1-32C5E077C4E1}" presName="Parent1" presStyleLbl="revTx" presStyleIdx="0" presStyleCnt="3">
        <dgm:presLayoutVars>
          <dgm:chMax val="1"/>
          <dgm:chPref val="1"/>
          <dgm:bulletEnabled val="1"/>
        </dgm:presLayoutVars>
      </dgm:prSet>
      <dgm:spPr/>
    </dgm:pt>
    <dgm:pt modelId="{D7A3DF25-CC50-E541-A87A-F2EEDE388526}" type="pres">
      <dgm:prSet presAssocID="{96186C30-36A3-804A-96B5-F7ED6B624834}" presName="Accent2" presStyleCnt="0"/>
      <dgm:spPr/>
    </dgm:pt>
    <dgm:pt modelId="{F2FF5D52-D189-9A47-8AEF-44AECB852246}" type="pres">
      <dgm:prSet presAssocID="{96186C30-36A3-804A-96B5-F7ED6B624834}" presName="Accent" presStyleLbl="node1" presStyleIdx="1" presStyleCnt="3"/>
      <dgm:spPr>
        <a:gradFill rotWithShape="0">
          <a:gsLst>
            <a:gs pos="88000">
              <a:srgbClr val="002060"/>
            </a:gs>
            <a:gs pos="31000">
              <a:srgbClr val="558DBF"/>
            </a:gs>
            <a:gs pos="4000">
              <a:srgbClr val="E9F9FE"/>
            </a:gs>
            <a:gs pos="63000">
              <a:srgbClr val="0070C0"/>
            </a:gs>
          </a:gsLst>
          <a:lin ang="5400000" scaled="1"/>
        </a:gradFill>
      </dgm:spPr>
    </dgm:pt>
    <dgm:pt modelId="{1669FB0B-8FBD-7240-8A01-ED3F68C913E2}" type="pres">
      <dgm:prSet presAssocID="{96186C30-36A3-804A-96B5-F7ED6B624834}" presName="Parent2" presStyleLbl="revTx" presStyleIdx="1" presStyleCnt="3">
        <dgm:presLayoutVars>
          <dgm:chMax val="1"/>
          <dgm:chPref val="1"/>
          <dgm:bulletEnabled val="1"/>
        </dgm:presLayoutVars>
      </dgm:prSet>
      <dgm:spPr/>
    </dgm:pt>
    <dgm:pt modelId="{CD3514BB-D61A-FB4C-A00B-999E4B62DA54}" type="pres">
      <dgm:prSet presAssocID="{A02CA9DE-C4E4-4944-8C97-90E5CEE5E8AB}" presName="Accent3" presStyleCnt="0"/>
      <dgm:spPr/>
    </dgm:pt>
    <dgm:pt modelId="{8CE3D1E6-31C7-4041-B82E-A3269EB306A3}" type="pres">
      <dgm:prSet presAssocID="{A02CA9DE-C4E4-4944-8C97-90E5CEE5E8AB}" presName="Accent" presStyleLbl="node1" presStyleIdx="2" presStyleCnt="3"/>
      <dgm:spPr>
        <a:gradFill rotWithShape="0">
          <a:gsLst>
            <a:gs pos="46000">
              <a:srgbClr val="013C82"/>
            </a:gs>
            <a:gs pos="13000">
              <a:srgbClr val="013C82"/>
            </a:gs>
            <a:gs pos="22000">
              <a:srgbClr val="013C82"/>
            </a:gs>
            <a:gs pos="77000">
              <a:srgbClr val="001329"/>
            </a:gs>
          </a:gsLst>
          <a:lin ang="5400000" scaled="1"/>
        </a:gradFill>
      </dgm:spPr>
    </dgm:pt>
    <dgm:pt modelId="{596E13B8-263E-BB41-BC2F-5B966533D35A}" type="pres">
      <dgm:prSet presAssocID="{A02CA9DE-C4E4-4944-8C97-90E5CEE5E8AB}" presName="Parent3" presStyleLbl="revTx" presStyleIdx="2" presStyleCnt="3">
        <dgm:presLayoutVars>
          <dgm:chMax val="1"/>
          <dgm:chPref val="1"/>
          <dgm:bulletEnabled val="1"/>
        </dgm:presLayoutVars>
      </dgm:prSet>
      <dgm:spPr/>
    </dgm:pt>
  </dgm:ptLst>
  <dgm:cxnLst>
    <dgm:cxn modelId="{E3A9C54E-9D9F-7040-A095-F388E788B770}" type="presOf" srcId="{E141524C-38D8-1448-83E1-32C5E077C4E1}" destId="{588E303E-7822-7944-BD6B-89B95E678EFF}" srcOrd="0" destOrd="0" presId="urn:microsoft.com/office/officeart/2009/layout/CircleArrowProcess"/>
    <dgm:cxn modelId="{F4B73364-4B4E-DA46-9C9B-7B2E7DE07FCB}" srcId="{686AF72E-5B77-9348-9DBF-9E0A1749FEAE}" destId="{A02CA9DE-C4E4-4944-8C97-90E5CEE5E8AB}" srcOrd="2" destOrd="0" parTransId="{D664E632-96C5-BC48-9B41-D6888E06079E}" sibTransId="{F5E20EDE-3760-2B43-8D28-2B617F2B1597}"/>
    <dgm:cxn modelId="{29B1CDA2-EBF6-BA46-9454-10D61D888046}" type="presOf" srcId="{96186C30-36A3-804A-96B5-F7ED6B624834}" destId="{1669FB0B-8FBD-7240-8A01-ED3F68C913E2}" srcOrd="0" destOrd="0" presId="urn:microsoft.com/office/officeart/2009/layout/CircleArrowProcess"/>
    <dgm:cxn modelId="{CB10C8AF-8D24-CB40-8E9E-007E84891741}" srcId="{686AF72E-5B77-9348-9DBF-9E0A1749FEAE}" destId="{96186C30-36A3-804A-96B5-F7ED6B624834}" srcOrd="1" destOrd="0" parTransId="{4AAA0CCB-6A95-AC43-9F19-A7F1CC7A904A}" sibTransId="{2E5D1BFC-E730-8747-96EA-997EE565EC2E}"/>
    <dgm:cxn modelId="{19441BB0-55E0-0A44-96B2-1A31F29952D6}" type="presOf" srcId="{A02CA9DE-C4E4-4944-8C97-90E5CEE5E8AB}" destId="{596E13B8-263E-BB41-BC2F-5B966533D35A}" srcOrd="0" destOrd="0" presId="urn:microsoft.com/office/officeart/2009/layout/CircleArrowProcess"/>
    <dgm:cxn modelId="{5B6B66B1-2D5A-554A-A5B2-62BF620C924C}" type="presOf" srcId="{686AF72E-5B77-9348-9DBF-9E0A1749FEAE}" destId="{77D2B8EF-115D-2E42-8942-9CF9B434B52C}" srcOrd="0" destOrd="0" presId="urn:microsoft.com/office/officeart/2009/layout/CircleArrowProcess"/>
    <dgm:cxn modelId="{08BB9AE2-85D6-5D43-8031-3A9541118850}" srcId="{686AF72E-5B77-9348-9DBF-9E0A1749FEAE}" destId="{E141524C-38D8-1448-83E1-32C5E077C4E1}" srcOrd="0" destOrd="0" parTransId="{7C0C968E-9C82-EF41-B857-8A04E779D312}" sibTransId="{2AA01BD1-96D4-714F-A464-A6C84FDD2957}"/>
    <dgm:cxn modelId="{48617FBA-D304-8044-9860-1A6F26A14398}" type="presParOf" srcId="{77D2B8EF-115D-2E42-8942-9CF9B434B52C}" destId="{6A065959-BA2C-544C-A174-B967FD2F61E7}" srcOrd="0" destOrd="0" presId="urn:microsoft.com/office/officeart/2009/layout/CircleArrowProcess"/>
    <dgm:cxn modelId="{12B45342-1D33-C54B-91AB-05A3AE7A0058}" type="presParOf" srcId="{6A065959-BA2C-544C-A174-B967FD2F61E7}" destId="{5115E412-07CB-664F-951C-C37CD17EE0C1}" srcOrd="0" destOrd="0" presId="urn:microsoft.com/office/officeart/2009/layout/CircleArrowProcess"/>
    <dgm:cxn modelId="{16FA63BC-5630-3E4E-B518-309E1F14961B}" type="presParOf" srcId="{77D2B8EF-115D-2E42-8942-9CF9B434B52C}" destId="{588E303E-7822-7944-BD6B-89B95E678EFF}" srcOrd="1" destOrd="0" presId="urn:microsoft.com/office/officeart/2009/layout/CircleArrowProcess"/>
    <dgm:cxn modelId="{FFF62B9B-8379-F84E-8642-DE453164894D}" type="presParOf" srcId="{77D2B8EF-115D-2E42-8942-9CF9B434B52C}" destId="{D7A3DF25-CC50-E541-A87A-F2EEDE388526}" srcOrd="2" destOrd="0" presId="urn:microsoft.com/office/officeart/2009/layout/CircleArrowProcess"/>
    <dgm:cxn modelId="{6402A8C1-E859-6D42-AEF2-457E2732BF96}" type="presParOf" srcId="{D7A3DF25-CC50-E541-A87A-F2EEDE388526}" destId="{F2FF5D52-D189-9A47-8AEF-44AECB852246}" srcOrd="0" destOrd="0" presId="urn:microsoft.com/office/officeart/2009/layout/CircleArrowProcess"/>
    <dgm:cxn modelId="{213E3B40-692F-6E47-909C-311447C1DF6E}" type="presParOf" srcId="{77D2B8EF-115D-2E42-8942-9CF9B434B52C}" destId="{1669FB0B-8FBD-7240-8A01-ED3F68C913E2}" srcOrd="3" destOrd="0" presId="urn:microsoft.com/office/officeart/2009/layout/CircleArrowProcess"/>
    <dgm:cxn modelId="{B180681A-6DFA-F644-9981-74346FE05333}" type="presParOf" srcId="{77D2B8EF-115D-2E42-8942-9CF9B434B52C}" destId="{CD3514BB-D61A-FB4C-A00B-999E4B62DA54}" srcOrd="4" destOrd="0" presId="urn:microsoft.com/office/officeart/2009/layout/CircleArrowProcess"/>
    <dgm:cxn modelId="{32172C67-8C2B-CA43-BE36-3ADE49C1B176}" type="presParOf" srcId="{CD3514BB-D61A-FB4C-A00B-999E4B62DA54}" destId="{8CE3D1E6-31C7-4041-B82E-A3269EB306A3}" srcOrd="0" destOrd="0" presId="urn:microsoft.com/office/officeart/2009/layout/CircleArrowProcess"/>
    <dgm:cxn modelId="{4D5DD8CD-3CEC-A740-8252-9071C08186C7}" type="presParOf" srcId="{77D2B8EF-115D-2E42-8942-9CF9B434B52C}" destId="{596E13B8-263E-BB41-BC2F-5B966533D35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99D639B-3443-E645-A9F9-55D7FD310829}"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el-GR"/>
        </a:p>
      </dgm:t>
    </dgm:pt>
    <dgm:pt modelId="{7F0DDF02-904F-FF4C-8089-615DAE9267A7}">
      <dgm:prSet custT="1"/>
      <dgm:spPr>
        <a:solidFill>
          <a:schemeClr val="accent1">
            <a:lumMod val="60000"/>
            <a:lumOff val="40000"/>
          </a:schemeClr>
        </a:solidFill>
        <a:ln>
          <a:gradFill>
            <a:gsLst>
              <a:gs pos="11979">
                <a:srgbClr val="EAEFF8"/>
              </a:gs>
              <a:gs pos="42032">
                <a:srgbClr val="CBD8EE"/>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Όπως και ο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Λιοναράκης</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αναφέρει: «εξ αποστάσεως εκπαίδευση είναι αυτή που διδάσκει και ενεργοποιεί το μαθητή πώς να μαθαίνει μόνος του και πώς να λειτουργεί αυτόνομα προς μία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ευρετική</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πορεία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αυτομάθησης</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και γνώσης»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Γιαγλή</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Γιαγλής</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&amp; </a:t>
          </a:r>
          <a:r>
            <a:rPr lang="el-GR" sz="1800" dirty="0" err="1">
              <a:solidFill>
                <a:schemeClr val="accent1">
                  <a:lumMod val="50000"/>
                </a:schemeClr>
              </a:solidFill>
              <a:effectLst/>
              <a:latin typeface="Times New Roman" panose="02020603050405020304" pitchFamily="18" charset="0"/>
              <a:ea typeface="Times New Roman" panose="02020603050405020304" pitchFamily="18" charset="0"/>
            </a:rPr>
            <a:t>Κουτσούμπα</a:t>
          </a:r>
          <a:r>
            <a:rPr lang="el-GR" sz="1800" dirty="0">
              <a:solidFill>
                <a:schemeClr val="accent1">
                  <a:lumMod val="50000"/>
                </a:schemeClr>
              </a:solidFill>
              <a:effectLst/>
              <a:latin typeface="Times New Roman" panose="02020603050405020304" pitchFamily="18" charset="0"/>
              <a:ea typeface="Times New Roman" panose="02020603050405020304" pitchFamily="18" charset="0"/>
            </a:rPr>
            <a:t>, 2010, σελ. 95).</a:t>
          </a:r>
        </a:p>
      </dgm:t>
    </dgm:pt>
    <dgm:pt modelId="{B8F53621-7900-5D4A-88A5-1F6ABB6D61EE}" type="parTrans" cxnId="{E2812B92-DE99-CE4E-B85D-5441A0806EB9}">
      <dgm:prSet/>
      <dgm:spPr/>
      <dgm:t>
        <a:bodyPr/>
        <a:lstStyle/>
        <a:p>
          <a:endParaRPr lang="el-GR"/>
        </a:p>
      </dgm:t>
    </dgm:pt>
    <dgm:pt modelId="{D11841BC-BDBE-4243-9996-D2F1C3552115}" type="sibTrans" cxnId="{E2812B92-DE99-CE4E-B85D-5441A0806EB9}">
      <dgm:prSet/>
      <dgm:spPr/>
      <dgm:t>
        <a:bodyPr/>
        <a:lstStyle/>
        <a:p>
          <a:endParaRPr lang="el-GR"/>
        </a:p>
      </dgm:t>
    </dgm:pt>
    <dgm:pt modelId="{2273FBCA-89C1-7D41-986D-B836DB7768B3}">
      <dgm:prSet custT="1"/>
      <dgm:spPr>
        <a:solidFill>
          <a:schemeClr val="accent3">
            <a:lumMod val="60000"/>
            <a:lumOff val="4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dgm:spPr>
      <dgm:t>
        <a:bodyPr/>
        <a:lstStyle/>
        <a:p>
          <a:r>
            <a:rPr lang="el-GR" sz="1800" dirty="0">
              <a:solidFill>
                <a:schemeClr val="tx2"/>
              </a:solidFill>
              <a:effectLst/>
              <a:latin typeface="Times New Roman" panose="02020603050405020304" pitchFamily="18" charset="0"/>
              <a:ea typeface="Times New Roman" panose="02020603050405020304" pitchFamily="18" charset="0"/>
            </a:rPr>
            <a:t>Σύμφωνα με τον </a:t>
          </a:r>
          <a:r>
            <a:rPr lang="el-GR" sz="1800" dirty="0" err="1">
              <a:solidFill>
                <a:schemeClr val="tx2"/>
              </a:solidFill>
              <a:effectLst/>
              <a:latin typeface="Times New Roman" panose="02020603050405020304" pitchFamily="18" charset="0"/>
              <a:ea typeface="Times New Roman" panose="02020603050405020304" pitchFamily="18" charset="0"/>
            </a:rPr>
            <a:t>Onwe</a:t>
          </a:r>
          <a:r>
            <a:rPr lang="el-GR" sz="1800" dirty="0">
              <a:solidFill>
                <a:schemeClr val="tx2"/>
              </a:solidFill>
              <a:effectLst/>
              <a:latin typeface="Times New Roman" panose="02020603050405020304" pitchFamily="18" charset="0"/>
              <a:ea typeface="Times New Roman" panose="02020603050405020304" pitchFamily="18" charset="0"/>
            </a:rPr>
            <a:t>: «η εξ αποστάσεως εκπαίδευση είναι ένα </a:t>
          </a:r>
          <a:r>
            <a:rPr lang="el-GR" sz="1800" dirty="0" err="1">
              <a:solidFill>
                <a:schemeClr val="tx2"/>
              </a:solidFill>
              <a:effectLst/>
              <a:latin typeface="Times New Roman" panose="02020603050405020304" pitchFamily="18" charset="0"/>
              <a:ea typeface="Times New Roman" panose="02020603050405020304" pitchFamily="18" charset="0"/>
            </a:rPr>
            <a:t>μαθητοκεντρικό</a:t>
          </a:r>
          <a:r>
            <a:rPr lang="el-GR" sz="1800" dirty="0">
              <a:solidFill>
                <a:schemeClr val="tx2"/>
              </a:solidFill>
              <a:effectLst/>
              <a:latin typeface="Times New Roman" panose="02020603050405020304" pitchFamily="18" charset="0"/>
              <a:ea typeface="Times New Roman" panose="02020603050405020304" pitchFamily="18" charset="0"/>
            </a:rPr>
            <a:t> σύστημα το οποίο επιτρέπει μεγαλύτερη ευελιξία στη μάθηση, με τους εκπαιδευομένους να εργάζονται αυτόνομα» (</a:t>
          </a:r>
          <a:r>
            <a:rPr lang="el-GR" sz="1800" dirty="0" err="1">
              <a:solidFill>
                <a:schemeClr val="tx2"/>
              </a:solidFill>
              <a:effectLst/>
              <a:latin typeface="Times New Roman" panose="02020603050405020304" pitchFamily="18" charset="0"/>
              <a:ea typeface="Times New Roman" panose="02020603050405020304" pitchFamily="18" charset="0"/>
            </a:rPr>
            <a:t>Σφακιωτάκη</a:t>
          </a:r>
          <a:r>
            <a:rPr lang="el-GR" sz="1800" dirty="0">
              <a:solidFill>
                <a:schemeClr val="tx2"/>
              </a:solidFill>
              <a:effectLst/>
              <a:latin typeface="Times New Roman" panose="02020603050405020304" pitchFamily="18" charset="0"/>
              <a:ea typeface="Times New Roman" panose="02020603050405020304" pitchFamily="18" charset="0"/>
            </a:rPr>
            <a:t>, 2017, σελ. 15).</a:t>
          </a:r>
        </a:p>
      </dgm:t>
    </dgm:pt>
    <dgm:pt modelId="{617D3D6E-FBCE-5148-A1E8-007BB5DB71AD}" type="parTrans" cxnId="{BD2266DB-9DE1-0248-9C88-7E9594A21C29}">
      <dgm:prSet/>
      <dgm:spPr/>
      <dgm:t>
        <a:bodyPr/>
        <a:lstStyle/>
        <a:p>
          <a:endParaRPr lang="el-GR"/>
        </a:p>
      </dgm:t>
    </dgm:pt>
    <dgm:pt modelId="{5C634843-C3F2-1745-A398-7EE56B16855E}" type="sibTrans" cxnId="{BD2266DB-9DE1-0248-9C88-7E9594A21C29}">
      <dgm:prSet/>
      <dgm:spPr/>
      <dgm:t>
        <a:bodyPr/>
        <a:lstStyle/>
        <a:p>
          <a:endParaRPr lang="el-GR"/>
        </a:p>
      </dgm:t>
    </dgm:pt>
    <dgm:pt modelId="{D0222B78-8F35-014D-9B38-6CFC48C33C69}" type="pres">
      <dgm:prSet presAssocID="{C99D639B-3443-E645-A9F9-55D7FD310829}" presName="Name0" presStyleCnt="0">
        <dgm:presLayoutVars>
          <dgm:dir/>
          <dgm:resizeHandles val="exact"/>
        </dgm:presLayoutVars>
      </dgm:prSet>
      <dgm:spPr/>
    </dgm:pt>
    <dgm:pt modelId="{D55F88AF-329E-F44B-A4F5-E819B97468D4}" type="pres">
      <dgm:prSet presAssocID="{2273FBCA-89C1-7D41-986D-B836DB7768B3}" presName="node" presStyleLbl="node1" presStyleIdx="0" presStyleCnt="2" custScaleX="344869" custScaleY="69367" custRadScaleRad="84419" custRadScaleInc="0">
        <dgm:presLayoutVars>
          <dgm:bulletEnabled val="1"/>
        </dgm:presLayoutVars>
      </dgm:prSet>
      <dgm:spPr/>
    </dgm:pt>
    <dgm:pt modelId="{F2027C55-D14A-DA42-B142-C571C9288823}" type="pres">
      <dgm:prSet presAssocID="{5C634843-C3F2-1745-A398-7EE56B16855E}" presName="sibTrans" presStyleLbl="sibTrans2D1" presStyleIdx="0" presStyleCnt="2"/>
      <dgm:spPr/>
    </dgm:pt>
    <dgm:pt modelId="{23DAF4B9-3C2A-B049-966B-909ADE61DFE7}" type="pres">
      <dgm:prSet presAssocID="{5C634843-C3F2-1745-A398-7EE56B16855E}" presName="connectorText" presStyleLbl="sibTrans2D1" presStyleIdx="0" presStyleCnt="2"/>
      <dgm:spPr/>
    </dgm:pt>
    <dgm:pt modelId="{9270D784-97DF-9347-B453-5CD93B851AF6}" type="pres">
      <dgm:prSet presAssocID="{7F0DDF02-904F-FF4C-8089-615DAE9267A7}" presName="node" presStyleLbl="node1" presStyleIdx="1" presStyleCnt="2" custScaleX="342172" custScaleY="94149" custRadScaleRad="73505" custRadScaleInc="0">
        <dgm:presLayoutVars>
          <dgm:bulletEnabled val="1"/>
        </dgm:presLayoutVars>
      </dgm:prSet>
      <dgm:spPr/>
    </dgm:pt>
    <dgm:pt modelId="{65FC260E-6A35-EA46-AB0B-44EC5996FDBD}" type="pres">
      <dgm:prSet presAssocID="{D11841BC-BDBE-4243-9996-D2F1C3552115}" presName="sibTrans" presStyleLbl="sibTrans2D1" presStyleIdx="1" presStyleCnt="2"/>
      <dgm:spPr/>
    </dgm:pt>
    <dgm:pt modelId="{4A285472-17FD-A14D-8459-8E3AB6F3BCB0}" type="pres">
      <dgm:prSet presAssocID="{D11841BC-BDBE-4243-9996-D2F1C3552115}" presName="connectorText" presStyleLbl="sibTrans2D1" presStyleIdx="1" presStyleCnt="2"/>
      <dgm:spPr/>
    </dgm:pt>
  </dgm:ptLst>
  <dgm:cxnLst>
    <dgm:cxn modelId="{FA240513-B83A-1243-A213-3DA433031D8A}" type="presOf" srcId="{7F0DDF02-904F-FF4C-8089-615DAE9267A7}" destId="{9270D784-97DF-9347-B453-5CD93B851AF6}" srcOrd="0" destOrd="0" presId="urn:microsoft.com/office/officeart/2005/8/layout/cycle7"/>
    <dgm:cxn modelId="{0AF2E931-D155-DF46-84AF-A387ADF2F2D7}" type="presOf" srcId="{D11841BC-BDBE-4243-9996-D2F1C3552115}" destId="{4A285472-17FD-A14D-8459-8E3AB6F3BCB0}" srcOrd="1" destOrd="0" presId="urn:microsoft.com/office/officeart/2005/8/layout/cycle7"/>
    <dgm:cxn modelId="{04EEDE37-5AA5-494C-90B0-943C477AA695}" type="presOf" srcId="{5C634843-C3F2-1745-A398-7EE56B16855E}" destId="{23DAF4B9-3C2A-B049-966B-909ADE61DFE7}" srcOrd="1" destOrd="0" presId="urn:microsoft.com/office/officeart/2005/8/layout/cycle7"/>
    <dgm:cxn modelId="{35676A8E-BF89-384C-9417-F4D521EF0B3A}" type="presOf" srcId="{C99D639B-3443-E645-A9F9-55D7FD310829}" destId="{D0222B78-8F35-014D-9B38-6CFC48C33C69}" srcOrd="0" destOrd="0" presId="urn:microsoft.com/office/officeart/2005/8/layout/cycle7"/>
    <dgm:cxn modelId="{E2812B92-DE99-CE4E-B85D-5441A0806EB9}" srcId="{C99D639B-3443-E645-A9F9-55D7FD310829}" destId="{7F0DDF02-904F-FF4C-8089-615DAE9267A7}" srcOrd="1" destOrd="0" parTransId="{B8F53621-7900-5D4A-88A5-1F6ABB6D61EE}" sibTransId="{D11841BC-BDBE-4243-9996-D2F1C3552115}"/>
    <dgm:cxn modelId="{E3B6A0B4-658B-7D4E-874E-97072766E1C5}" type="presOf" srcId="{D11841BC-BDBE-4243-9996-D2F1C3552115}" destId="{65FC260E-6A35-EA46-AB0B-44EC5996FDBD}" srcOrd="0" destOrd="0" presId="urn:microsoft.com/office/officeart/2005/8/layout/cycle7"/>
    <dgm:cxn modelId="{C32B99BF-C594-8F46-9827-D852C6D2263D}" type="presOf" srcId="{2273FBCA-89C1-7D41-986D-B836DB7768B3}" destId="{D55F88AF-329E-F44B-A4F5-E819B97468D4}" srcOrd="0" destOrd="0" presId="urn:microsoft.com/office/officeart/2005/8/layout/cycle7"/>
    <dgm:cxn modelId="{BD2266DB-9DE1-0248-9C88-7E9594A21C29}" srcId="{C99D639B-3443-E645-A9F9-55D7FD310829}" destId="{2273FBCA-89C1-7D41-986D-B836DB7768B3}" srcOrd="0" destOrd="0" parTransId="{617D3D6E-FBCE-5148-A1E8-007BB5DB71AD}" sibTransId="{5C634843-C3F2-1745-A398-7EE56B16855E}"/>
    <dgm:cxn modelId="{DDABE3EE-3D42-7F45-97BC-2580AED0CE4F}" type="presOf" srcId="{5C634843-C3F2-1745-A398-7EE56B16855E}" destId="{F2027C55-D14A-DA42-B142-C571C9288823}" srcOrd="0" destOrd="0" presId="urn:microsoft.com/office/officeart/2005/8/layout/cycle7"/>
    <dgm:cxn modelId="{F7E8A168-7F51-3B4A-96BF-025C38A1D6D2}" type="presParOf" srcId="{D0222B78-8F35-014D-9B38-6CFC48C33C69}" destId="{D55F88AF-329E-F44B-A4F5-E819B97468D4}" srcOrd="0" destOrd="0" presId="urn:microsoft.com/office/officeart/2005/8/layout/cycle7"/>
    <dgm:cxn modelId="{0BC3FF7F-DA33-0041-BB8B-7ABD4BB3671E}" type="presParOf" srcId="{D0222B78-8F35-014D-9B38-6CFC48C33C69}" destId="{F2027C55-D14A-DA42-B142-C571C9288823}" srcOrd="1" destOrd="0" presId="urn:microsoft.com/office/officeart/2005/8/layout/cycle7"/>
    <dgm:cxn modelId="{6871A646-301C-8645-9EBB-12DAAD590DF6}" type="presParOf" srcId="{F2027C55-D14A-DA42-B142-C571C9288823}" destId="{23DAF4B9-3C2A-B049-966B-909ADE61DFE7}" srcOrd="0" destOrd="0" presId="urn:microsoft.com/office/officeart/2005/8/layout/cycle7"/>
    <dgm:cxn modelId="{080CE3A2-C09D-4847-8EAE-CA2B79DB8954}" type="presParOf" srcId="{D0222B78-8F35-014D-9B38-6CFC48C33C69}" destId="{9270D784-97DF-9347-B453-5CD93B851AF6}" srcOrd="2" destOrd="0" presId="urn:microsoft.com/office/officeart/2005/8/layout/cycle7"/>
    <dgm:cxn modelId="{6A159C94-DBC4-9E4A-B5DC-44852E8E5676}" type="presParOf" srcId="{D0222B78-8F35-014D-9B38-6CFC48C33C69}" destId="{65FC260E-6A35-EA46-AB0B-44EC5996FDBD}" srcOrd="3" destOrd="0" presId="urn:microsoft.com/office/officeart/2005/8/layout/cycle7"/>
    <dgm:cxn modelId="{C40A80AB-1D74-DE48-85A8-BBC802326143}" type="presParOf" srcId="{65FC260E-6A35-EA46-AB0B-44EC5996FDBD}" destId="{4A285472-17FD-A14D-8459-8E3AB6F3BCB0}"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1C8635-0280-394A-8798-D4F49AB3D614}" type="doc">
      <dgm:prSet loTypeId="urn:microsoft.com/office/officeart/2008/layout/RadialCluster" loCatId="" qsTypeId="urn:microsoft.com/office/officeart/2005/8/quickstyle/simple3" qsCatId="simple" csTypeId="urn:microsoft.com/office/officeart/2005/8/colors/accent5_4" csCatId="accent5" phldr="1"/>
      <dgm:spPr/>
      <dgm:t>
        <a:bodyPr/>
        <a:lstStyle/>
        <a:p>
          <a:endParaRPr lang="el-GR"/>
        </a:p>
      </dgm:t>
    </dgm:pt>
    <dgm:pt modelId="{85E882F6-52DC-2141-AB79-4E72CED20378}">
      <dgm:prSet phldrT="[Κείμενο]" custT="1"/>
      <dgm:spPr/>
      <dgm:t>
        <a:bodyPr/>
        <a:lstStyle/>
        <a:p>
          <a:r>
            <a:rPr lang="el-GR" sz="1800" dirty="0"/>
            <a:t>Εξ αποστάσεως</a:t>
          </a:r>
          <a:r>
            <a:rPr lang="en-US" sz="1800" dirty="0"/>
            <a:t> </a:t>
          </a:r>
          <a:r>
            <a:rPr lang="el-GR" sz="1800" dirty="0"/>
            <a:t>εκπαίδευση</a:t>
          </a:r>
        </a:p>
      </dgm:t>
    </dgm:pt>
    <dgm:pt modelId="{78DC5D8A-12DC-9844-BC58-AE3AC94B96E1}" type="parTrans" cxnId="{332E75A1-FEE4-C743-8A74-BEB293812ED3}">
      <dgm:prSet/>
      <dgm:spPr/>
      <dgm:t>
        <a:bodyPr/>
        <a:lstStyle/>
        <a:p>
          <a:endParaRPr lang="el-GR"/>
        </a:p>
      </dgm:t>
    </dgm:pt>
    <dgm:pt modelId="{3EC18F67-5D19-8542-89E7-E27EEE52693C}" type="sibTrans" cxnId="{332E75A1-FEE4-C743-8A74-BEB293812ED3}">
      <dgm:prSet/>
      <dgm:spPr/>
      <dgm:t>
        <a:bodyPr/>
        <a:lstStyle/>
        <a:p>
          <a:endParaRPr lang="el-GR"/>
        </a:p>
      </dgm:t>
    </dgm:pt>
    <dgm:pt modelId="{B59FF2A0-546E-B744-86D4-55FF836E90B9}">
      <dgm:prSet phldrT="[Κείμενο]" custT="1"/>
      <dgm:spPr/>
      <dgm:t>
        <a:bodyPr/>
        <a:lstStyle/>
        <a:p>
          <a:r>
            <a:rPr lang="el-GR" sz="1800" dirty="0"/>
            <a:t> στοιχεία της </a:t>
          </a:r>
          <a:r>
            <a:rPr lang="el-GR" sz="1800" dirty="0" err="1"/>
            <a:t>εξαε</a:t>
          </a:r>
          <a:endParaRPr lang="el-GR" sz="1800" dirty="0"/>
        </a:p>
      </dgm:t>
    </dgm:pt>
    <dgm:pt modelId="{05DB5CCB-0E23-224D-BA23-97C49D409DAE}" type="parTrans" cxnId="{876019E9-79A1-6D41-869F-B62A53631371}">
      <dgm:prSet/>
      <dgm:spPr>
        <a:ln>
          <a:noFill/>
        </a:ln>
      </dgm:spPr>
      <dgm:t>
        <a:bodyPr/>
        <a:lstStyle/>
        <a:p>
          <a:endParaRPr lang="el-GR"/>
        </a:p>
      </dgm:t>
    </dgm:pt>
    <dgm:pt modelId="{A971F65C-6C20-FE47-92A4-C8F4E0D42745}" type="sibTrans" cxnId="{876019E9-79A1-6D41-869F-B62A53631371}">
      <dgm:prSet/>
      <dgm:spPr/>
      <dgm:t>
        <a:bodyPr/>
        <a:lstStyle/>
        <a:p>
          <a:endParaRPr lang="el-GR"/>
        </a:p>
      </dgm:t>
    </dgm:pt>
    <dgm:pt modelId="{FA677AC7-99CD-6A4A-92AF-7766C3E7E555}">
      <dgm:prSet phldrT="[Κείμενο]" custT="1"/>
      <dgm:spPr/>
      <dgm:t>
        <a:bodyPr/>
        <a:lstStyle/>
        <a:p>
          <a:r>
            <a:rPr lang="el-GR" sz="1800" dirty="0"/>
            <a:t>ΤΠΕ και </a:t>
          </a:r>
          <a:r>
            <a:rPr lang="el-GR" sz="1800" dirty="0" err="1"/>
            <a:t>εξαε</a:t>
          </a:r>
          <a:endParaRPr lang="el-GR" sz="1800" dirty="0"/>
        </a:p>
      </dgm:t>
    </dgm:pt>
    <dgm:pt modelId="{76F74EAF-64DD-DA48-988B-BAC90AB3811E}" type="parTrans" cxnId="{25B6CF5E-7CA3-804E-A8D0-D48042A963F2}">
      <dgm:prSet/>
      <dgm:spPr>
        <a:ln>
          <a:noFill/>
        </a:ln>
      </dgm:spPr>
      <dgm:t>
        <a:bodyPr/>
        <a:lstStyle/>
        <a:p>
          <a:endParaRPr lang="el-GR"/>
        </a:p>
      </dgm:t>
    </dgm:pt>
    <dgm:pt modelId="{7C8C23F0-50F2-5241-A70E-318C4A4D6752}" type="sibTrans" cxnId="{25B6CF5E-7CA3-804E-A8D0-D48042A963F2}">
      <dgm:prSet/>
      <dgm:spPr/>
      <dgm:t>
        <a:bodyPr/>
        <a:lstStyle/>
        <a:p>
          <a:endParaRPr lang="el-GR"/>
        </a:p>
      </dgm:t>
    </dgm:pt>
    <dgm:pt modelId="{02A578D2-D0D1-E844-9F80-C400F0647C86}">
      <dgm:prSet/>
      <dgm:spPr/>
      <dgm:t>
        <a:bodyPr/>
        <a:lstStyle/>
        <a:p>
          <a:endParaRPr lang="el-GR"/>
        </a:p>
      </dgm:t>
    </dgm:pt>
    <dgm:pt modelId="{29AB0871-2B46-DD43-A59F-22C4C7FD869F}" type="parTrans" cxnId="{F64094B9-39EF-6646-A35F-E2DB78860311}">
      <dgm:prSet/>
      <dgm:spPr/>
      <dgm:t>
        <a:bodyPr/>
        <a:lstStyle/>
        <a:p>
          <a:endParaRPr lang="el-GR"/>
        </a:p>
      </dgm:t>
    </dgm:pt>
    <dgm:pt modelId="{B7D64014-2C15-A647-B221-5164888ECABA}" type="sibTrans" cxnId="{F64094B9-39EF-6646-A35F-E2DB78860311}">
      <dgm:prSet/>
      <dgm:spPr/>
      <dgm:t>
        <a:bodyPr/>
        <a:lstStyle/>
        <a:p>
          <a:endParaRPr lang="el-GR"/>
        </a:p>
      </dgm:t>
    </dgm:pt>
    <dgm:pt modelId="{C4F8ADE9-7EF1-594F-A2CF-1AA2B5E27CBE}">
      <dgm:prSet/>
      <dgm:spPr/>
      <dgm:t>
        <a:bodyPr/>
        <a:lstStyle/>
        <a:p>
          <a:endParaRPr lang="el-GR"/>
        </a:p>
      </dgm:t>
    </dgm:pt>
    <dgm:pt modelId="{3795DC0B-3C94-7D40-8665-364BA768CDE9}" type="parTrans" cxnId="{197E06F5-5A29-214E-AC2E-8F33D0663E1E}">
      <dgm:prSet/>
      <dgm:spPr/>
      <dgm:t>
        <a:bodyPr/>
        <a:lstStyle/>
        <a:p>
          <a:endParaRPr lang="el-GR"/>
        </a:p>
      </dgm:t>
    </dgm:pt>
    <dgm:pt modelId="{244E4894-7E0F-4D49-A7F5-FDA5D6697F33}" type="sibTrans" cxnId="{197E06F5-5A29-214E-AC2E-8F33D0663E1E}">
      <dgm:prSet/>
      <dgm:spPr/>
      <dgm:t>
        <a:bodyPr/>
        <a:lstStyle/>
        <a:p>
          <a:endParaRPr lang="el-GR"/>
        </a:p>
      </dgm:t>
    </dgm:pt>
    <dgm:pt modelId="{38488936-F143-D144-9F1B-6BD13FD4EF22}">
      <dgm:prSet custT="1"/>
      <dgm:spPr/>
      <dgm:t>
        <a:bodyPr/>
        <a:lstStyle/>
        <a:p>
          <a:r>
            <a:rPr lang="el-GR" sz="1800" dirty="0" err="1">
              <a:effectLst/>
              <a:ea typeface="Calibri" panose="020F0502020204030204" pitchFamily="34" charset="0"/>
              <a:cs typeface="Calibri" panose="020F0502020204030204" pitchFamily="34" charset="0"/>
            </a:rPr>
            <a:t>Διαδραστικό</a:t>
          </a:r>
          <a:r>
            <a:rPr lang="el-GR" sz="1800" dirty="0">
              <a:effectLst/>
              <a:ea typeface="Calibri" panose="020F0502020204030204" pitchFamily="34" charset="0"/>
              <a:cs typeface="Calibri" panose="020F0502020204030204" pitchFamily="34" charset="0"/>
            </a:rPr>
            <a:t> υλικό</a:t>
          </a:r>
          <a:r>
            <a:rPr lang="en-US" sz="1800" dirty="0">
              <a:effectLst/>
              <a:ea typeface="Calibri" panose="020F0502020204030204" pitchFamily="34" charset="0"/>
              <a:cs typeface="Calibri" panose="020F0502020204030204" pitchFamily="34" charset="0"/>
            </a:rPr>
            <a:t> </a:t>
          </a:r>
          <a:r>
            <a:rPr lang="el-GR" sz="1800" dirty="0">
              <a:effectLst/>
              <a:ea typeface="Calibri" panose="020F0502020204030204" pitchFamily="34" charset="0"/>
              <a:cs typeface="Calibri" panose="020F0502020204030204" pitchFamily="34" charset="0"/>
            </a:rPr>
            <a:t>και </a:t>
          </a:r>
          <a:r>
            <a:rPr lang="el-GR" sz="1800" dirty="0" err="1">
              <a:effectLst/>
              <a:ea typeface="Calibri" panose="020F0502020204030204" pitchFamily="34" charset="0"/>
              <a:cs typeface="Calibri" panose="020F0502020204030204" pitchFamily="34" charset="0"/>
            </a:rPr>
            <a:t>εξαε</a:t>
          </a:r>
          <a:endParaRPr lang="el-GR" sz="1800" dirty="0">
            <a:effectLst/>
            <a:ea typeface="Calibri" panose="020F0502020204030204" pitchFamily="34" charset="0"/>
            <a:cs typeface="Calibri" panose="020F0502020204030204" pitchFamily="34" charset="0"/>
          </a:endParaRPr>
        </a:p>
      </dgm:t>
    </dgm:pt>
    <dgm:pt modelId="{715A27DA-7A28-B34C-B4FF-33545448817F}" type="parTrans" cxnId="{A347B640-9C92-CC40-BDC8-80C5801C4FA7}">
      <dgm:prSet/>
      <dgm:spPr>
        <a:ln>
          <a:noFill/>
        </a:ln>
      </dgm:spPr>
      <dgm:t>
        <a:bodyPr/>
        <a:lstStyle/>
        <a:p>
          <a:endParaRPr lang="el-GR"/>
        </a:p>
      </dgm:t>
    </dgm:pt>
    <dgm:pt modelId="{FCADB365-9C94-AB48-93E7-D77434BDBF8B}" type="sibTrans" cxnId="{A347B640-9C92-CC40-BDC8-80C5801C4FA7}">
      <dgm:prSet/>
      <dgm:spPr/>
      <dgm:t>
        <a:bodyPr/>
        <a:lstStyle/>
        <a:p>
          <a:endParaRPr lang="el-GR"/>
        </a:p>
      </dgm:t>
    </dgm:pt>
    <dgm:pt modelId="{5AE0D2DD-0006-F34D-B095-CCC0EEF03007}" type="pres">
      <dgm:prSet presAssocID="{2E1C8635-0280-394A-8798-D4F49AB3D614}" presName="Name0" presStyleCnt="0">
        <dgm:presLayoutVars>
          <dgm:chMax val="1"/>
          <dgm:chPref val="1"/>
          <dgm:dir/>
          <dgm:animOne val="branch"/>
          <dgm:animLvl val="lvl"/>
        </dgm:presLayoutVars>
      </dgm:prSet>
      <dgm:spPr/>
    </dgm:pt>
    <dgm:pt modelId="{4E9F1A7F-4790-A94B-822B-4D7320387C8B}" type="pres">
      <dgm:prSet presAssocID="{85E882F6-52DC-2141-AB79-4E72CED20378}" presName="singleCycle" presStyleCnt="0"/>
      <dgm:spPr/>
    </dgm:pt>
    <dgm:pt modelId="{4D398A76-3EEA-9947-ABDA-7AC82ED95C5D}" type="pres">
      <dgm:prSet presAssocID="{85E882F6-52DC-2141-AB79-4E72CED20378}" presName="singleCenter" presStyleLbl="node1" presStyleIdx="0" presStyleCnt="4" custScaleX="185892" custScaleY="55853" custLinFactNeighborX="1371" custLinFactNeighborY="-53084">
        <dgm:presLayoutVars>
          <dgm:chMax val="7"/>
          <dgm:chPref val="7"/>
        </dgm:presLayoutVars>
      </dgm:prSet>
      <dgm:spPr/>
    </dgm:pt>
    <dgm:pt modelId="{47FC8407-0C3D-9A47-8224-46699E70AC2A}" type="pres">
      <dgm:prSet presAssocID="{05DB5CCB-0E23-224D-BA23-97C49D409DAE}" presName="Name56" presStyleLbl="parChTrans1D2" presStyleIdx="0" presStyleCnt="3"/>
      <dgm:spPr/>
    </dgm:pt>
    <dgm:pt modelId="{F97EAB48-100A-3747-9EFA-D6E486224BC9}" type="pres">
      <dgm:prSet presAssocID="{B59FF2A0-546E-B744-86D4-55FF836E90B9}" presName="text0" presStyleLbl="node1" presStyleIdx="1" presStyleCnt="4" custScaleX="232988" custScaleY="70675" custRadScaleRad="49425" custRadScaleInc="12698">
        <dgm:presLayoutVars>
          <dgm:bulletEnabled val="1"/>
        </dgm:presLayoutVars>
      </dgm:prSet>
      <dgm:spPr/>
    </dgm:pt>
    <dgm:pt modelId="{FA375F0C-7579-7147-A27F-884016438849}" type="pres">
      <dgm:prSet presAssocID="{715A27DA-7A28-B34C-B4FF-33545448817F}" presName="Name56" presStyleLbl="parChTrans1D2" presStyleIdx="1" presStyleCnt="3"/>
      <dgm:spPr/>
    </dgm:pt>
    <dgm:pt modelId="{6BF52F34-F536-6A45-B7B6-F8AD37A0F334}" type="pres">
      <dgm:prSet presAssocID="{38488936-F143-D144-9F1B-6BD13FD4EF22}" presName="text0" presStyleLbl="node1" presStyleIdx="2" presStyleCnt="4" custScaleX="264708" custRadScaleRad="203965" custRadScaleInc="-95980">
        <dgm:presLayoutVars>
          <dgm:bulletEnabled val="1"/>
        </dgm:presLayoutVars>
      </dgm:prSet>
      <dgm:spPr/>
    </dgm:pt>
    <dgm:pt modelId="{A6F21DFC-665E-244F-80AB-EBF76E9DE207}" type="pres">
      <dgm:prSet presAssocID="{76F74EAF-64DD-DA48-988B-BAC90AB3811E}" presName="Name56" presStyleLbl="parChTrans1D2" presStyleIdx="2" presStyleCnt="3"/>
      <dgm:spPr/>
    </dgm:pt>
    <dgm:pt modelId="{2F70BDB4-D040-C544-8E56-F419E02BA391}" type="pres">
      <dgm:prSet presAssocID="{FA677AC7-99CD-6A4A-92AF-7766C3E7E555}" presName="text0" presStyleLbl="node1" presStyleIdx="3" presStyleCnt="4" custScaleX="146167" custRadScaleRad="190429" custRadScaleInc="92962">
        <dgm:presLayoutVars>
          <dgm:bulletEnabled val="1"/>
        </dgm:presLayoutVars>
      </dgm:prSet>
      <dgm:spPr/>
    </dgm:pt>
  </dgm:ptLst>
  <dgm:cxnLst>
    <dgm:cxn modelId="{2D2BC711-96D9-A142-9626-51B7C1DA07D6}" type="presOf" srcId="{B59FF2A0-546E-B744-86D4-55FF836E90B9}" destId="{F97EAB48-100A-3747-9EFA-D6E486224BC9}" srcOrd="0" destOrd="0" presId="urn:microsoft.com/office/officeart/2008/layout/RadialCluster"/>
    <dgm:cxn modelId="{66AAF22C-E600-7E42-B833-B6059BB63C33}" type="presOf" srcId="{715A27DA-7A28-B34C-B4FF-33545448817F}" destId="{FA375F0C-7579-7147-A27F-884016438849}" srcOrd="0" destOrd="0" presId="urn:microsoft.com/office/officeart/2008/layout/RadialCluster"/>
    <dgm:cxn modelId="{A347B640-9C92-CC40-BDC8-80C5801C4FA7}" srcId="{85E882F6-52DC-2141-AB79-4E72CED20378}" destId="{38488936-F143-D144-9F1B-6BD13FD4EF22}" srcOrd="1" destOrd="0" parTransId="{715A27DA-7A28-B34C-B4FF-33545448817F}" sibTransId="{FCADB365-9C94-AB48-93E7-D77434BDBF8B}"/>
    <dgm:cxn modelId="{25B6CF5E-7CA3-804E-A8D0-D48042A963F2}" srcId="{85E882F6-52DC-2141-AB79-4E72CED20378}" destId="{FA677AC7-99CD-6A4A-92AF-7766C3E7E555}" srcOrd="2" destOrd="0" parTransId="{76F74EAF-64DD-DA48-988B-BAC90AB3811E}" sibTransId="{7C8C23F0-50F2-5241-A70E-318C4A4D6752}"/>
    <dgm:cxn modelId="{704BE076-BAE4-2E43-B2B2-4A16CF15522C}" type="presOf" srcId="{05DB5CCB-0E23-224D-BA23-97C49D409DAE}" destId="{47FC8407-0C3D-9A47-8224-46699E70AC2A}" srcOrd="0" destOrd="0" presId="urn:microsoft.com/office/officeart/2008/layout/RadialCluster"/>
    <dgm:cxn modelId="{332E75A1-FEE4-C743-8A74-BEB293812ED3}" srcId="{2E1C8635-0280-394A-8798-D4F49AB3D614}" destId="{85E882F6-52DC-2141-AB79-4E72CED20378}" srcOrd="0" destOrd="0" parTransId="{78DC5D8A-12DC-9844-BC58-AE3AC94B96E1}" sibTransId="{3EC18F67-5D19-8542-89E7-E27EEE52693C}"/>
    <dgm:cxn modelId="{F64094B9-39EF-6646-A35F-E2DB78860311}" srcId="{2E1C8635-0280-394A-8798-D4F49AB3D614}" destId="{02A578D2-D0D1-E844-9F80-C400F0647C86}" srcOrd="2" destOrd="0" parTransId="{29AB0871-2B46-DD43-A59F-22C4C7FD869F}" sibTransId="{B7D64014-2C15-A647-B221-5164888ECABA}"/>
    <dgm:cxn modelId="{A6C2F4C3-BB62-634F-B052-DFCE9FE47B6B}" type="presOf" srcId="{FA677AC7-99CD-6A4A-92AF-7766C3E7E555}" destId="{2F70BDB4-D040-C544-8E56-F419E02BA391}" srcOrd="0" destOrd="0" presId="urn:microsoft.com/office/officeart/2008/layout/RadialCluster"/>
    <dgm:cxn modelId="{D37738D8-0F0D-094B-8D03-FEA8E3A37CBB}" type="presOf" srcId="{85E882F6-52DC-2141-AB79-4E72CED20378}" destId="{4D398A76-3EEA-9947-ABDA-7AC82ED95C5D}" srcOrd="0" destOrd="0" presId="urn:microsoft.com/office/officeart/2008/layout/RadialCluster"/>
    <dgm:cxn modelId="{6BA1C8E5-6231-4547-8606-2E61C98F6A28}" type="presOf" srcId="{38488936-F143-D144-9F1B-6BD13FD4EF22}" destId="{6BF52F34-F536-6A45-B7B6-F8AD37A0F334}" srcOrd="0" destOrd="0" presId="urn:microsoft.com/office/officeart/2008/layout/RadialCluster"/>
    <dgm:cxn modelId="{876019E9-79A1-6D41-869F-B62A53631371}" srcId="{85E882F6-52DC-2141-AB79-4E72CED20378}" destId="{B59FF2A0-546E-B744-86D4-55FF836E90B9}" srcOrd="0" destOrd="0" parTransId="{05DB5CCB-0E23-224D-BA23-97C49D409DAE}" sibTransId="{A971F65C-6C20-FE47-92A4-C8F4E0D42745}"/>
    <dgm:cxn modelId="{995D68EC-BF1C-F64B-BED0-9B2161DC0BE4}" type="presOf" srcId="{76F74EAF-64DD-DA48-988B-BAC90AB3811E}" destId="{A6F21DFC-665E-244F-80AB-EBF76E9DE207}" srcOrd="0" destOrd="0" presId="urn:microsoft.com/office/officeart/2008/layout/RadialCluster"/>
    <dgm:cxn modelId="{197E06F5-5A29-214E-AC2E-8F33D0663E1E}" srcId="{2E1C8635-0280-394A-8798-D4F49AB3D614}" destId="{C4F8ADE9-7EF1-594F-A2CF-1AA2B5E27CBE}" srcOrd="1" destOrd="0" parTransId="{3795DC0B-3C94-7D40-8665-364BA768CDE9}" sibTransId="{244E4894-7E0F-4D49-A7F5-FDA5D6697F33}"/>
    <dgm:cxn modelId="{1C2BA5FA-93B7-DB42-9A86-B1FEE3420CB2}" type="presOf" srcId="{2E1C8635-0280-394A-8798-D4F49AB3D614}" destId="{5AE0D2DD-0006-F34D-B095-CCC0EEF03007}" srcOrd="0" destOrd="0" presId="urn:microsoft.com/office/officeart/2008/layout/RadialCluster"/>
    <dgm:cxn modelId="{1EEF941E-2525-AF44-833B-95CF8065E0AE}" type="presParOf" srcId="{5AE0D2DD-0006-F34D-B095-CCC0EEF03007}" destId="{4E9F1A7F-4790-A94B-822B-4D7320387C8B}" srcOrd="0" destOrd="0" presId="urn:microsoft.com/office/officeart/2008/layout/RadialCluster"/>
    <dgm:cxn modelId="{7C6B0008-D183-164F-A4F9-1F8C03E5427B}" type="presParOf" srcId="{4E9F1A7F-4790-A94B-822B-4D7320387C8B}" destId="{4D398A76-3EEA-9947-ABDA-7AC82ED95C5D}" srcOrd="0" destOrd="0" presId="urn:microsoft.com/office/officeart/2008/layout/RadialCluster"/>
    <dgm:cxn modelId="{F509A2C0-CF0A-9E47-AE0C-29F2B7444F40}" type="presParOf" srcId="{4E9F1A7F-4790-A94B-822B-4D7320387C8B}" destId="{47FC8407-0C3D-9A47-8224-46699E70AC2A}" srcOrd="1" destOrd="0" presId="urn:microsoft.com/office/officeart/2008/layout/RadialCluster"/>
    <dgm:cxn modelId="{A120689B-3945-CC46-9C68-255B2841EA70}" type="presParOf" srcId="{4E9F1A7F-4790-A94B-822B-4D7320387C8B}" destId="{F97EAB48-100A-3747-9EFA-D6E486224BC9}" srcOrd="2" destOrd="0" presId="urn:microsoft.com/office/officeart/2008/layout/RadialCluster"/>
    <dgm:cxn modelId="{AF5E248B-0499-1649-81E7-346D654C7890}" type="presParOf" srcId="{4E9F1A7F-4790-A94B-822B-4D7320387C8B}" destId="{FA375F0C-7579-7147-A27F-884016438849}" srcOrd="3" destOrd="0" presId="urn:microsoft.com/office/officeart/2008/layout/RadialCluster"/>
    <dgm:cxn modelId="{8991551D-A7AA-BD47-AFD8-487A70B138F8}" type="presParOf" srcId="{4E9F1A7F-4790-A94B-822B-4D7320387C8B}" destId="{6BF52F34-F536-6A45-B7B6-F8AD37A0F334}" srcOrd="4" destOrd="0" presId="urn:microsoft.com/office/officeart/2008/layout/RadialCluster"/>
    <dgm:cxn modelId="{D1C234F0-1F5C-A345-B21E-CCB3460C42BD}" type="presParOf" srcId="{4E9F1A7F-4790-A94B-822B-4D7320387C8B}" destId="{A6F21DFC-665E-244F-80AB-EBF76E9DE207}" srcOrd="5" destOrd="0" presId="urn:microsoft.com/office/officeart/2008/layout/RadialCluster"/>
    <dgm:cxn modelId="{9D803A12-D9C8-0F48-AB98-5DD301A81520}" type="presParOf" srcId="{4E9F1A7F-4790-A94B-822B-4D7320387C8B}" destId="{2F70BDB4-D040-C544-8E56-F419E02BA391}" srcOrd="6" destOrd="0" presId="urn:microsoft.com/office/officeart/2008/layout/RadialCluster"/>
  </dgm:cxnLst>
  <dgm:bg>
    <a:effectLst>
      <a:outerShdw blurRad="650186" dist="1217960" dir="11760000" sx="106000" sy="106000" algn="tl" rotWithShape="0">
        <a:srgbClr val="002060">
          <a:alpha val="45759"/>
        </a:srgbClr>
      </a:outerShdw>
    </a:effect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ED1F5BA-7F89-E54F-A32D-1B76173A441A}" type="doc">
      <dgm:prSet loTypeId="urn:microsoft.com/office/officeart/2005/8/layout/cycle4" loCatId="" qsTypeId="urn:microsoft.com/office/officeart/2005/8/quickstyle/3d1" qsCatId="3D" csTypeId="urn:microsoft.com/office/officeart/2005/8/colors/accent5_1" csCatId="accent5" phldr="1"/>
      <dgm:spPr/>
      <dgm:t>
        <a:bodyPr/>
        <a:lstStyle/>
        <a:p>
          <a:endParaRPr lang="el-GR"/>
        </a:p>
      </dgm:t>
    </dgm:pt>
    <dgm:pt modelId="{C7211B5D-1B85-184F-B8EE-8526F95F0903}">
      <dgm:prSet phldrT="[Κείμενο]" custT="1"/>
      <dgm:spPr/>
      <dgm:t>
        <a:bodyPr/>
        <a:lstStyle/>
        <a:p>
          <a:r>
            <a:rPr lang="el-GR" sz="1800" dirty="0"/>
            <a:t>Διδασκαλία και </a:t>
          </a:r>
          <a:r>
            <a:rPr lang="el-GR" sz="1800" dirty="0" err="1"/>
            <a:t>διάδραση</a:t>
          </a:r>
          <a:endParaRPr lang="el-GR" sz="1800" dirty="0"/>
        </a:p>
      </dgm:t>
    </dgm:pt>
    <dgm:pt modelId="{D5C18C8C-80C7-184D-89EA-86705D6E7AAA}" type="parTrans" cxnId="{000B1178-3335-1845-A57C-D4AD711AFC02}">
      <dgm:prSet/>
      <dgm:spPr/>
      <dgm:t>
        <a:bodyPr/>
        <a:lstStyle/>
        <a:p>
          <a:endParaRPr lang="el-GR"/>
        </a:p>
      </dgm:t>
    </dgm:pt>
    <dgm:pt modelId="{D4B7D21C-9820-B346-9D50-423F929BBF06}" type="sibTrans" cxnId="{000B1178-3335-1845-A57C-D4AD711AFC02}">
      <dgm:prSet/>
      <dgm:spPr/>
      <dgm:t>
        <a:bodyPr/>
        <a:lstStyle/>
        <a:p>
          <a:endParaRPr lang="el-GR"/>
        </a:p>
      </dgm:t>
    </dgm:pt>
    <dgm:pt modelId="{4354162C-54BC-DC42-A112-24BF7AFD63AA}">
      <dgm:prSet phldrT="[Κείμενο]" custT="1"/>
      <dgm:spPr/>
      <dgm:t>
        <a:bodyPr/>
        <a:lstStyle/>
        <a:p>
          <a:r>
            <a:rPr lang="el-GR" sz="1800" dirty="0"/>
            <a:t>μάθηση</a:t>
          </a:r>
        </a:p>
      </dgm:t>
    </dgm:pt>
    <dgm:pt modelId="{07791020-FE78-4F4A-9A98-8FAC6D4643A2}" type="parTrans" cxnId="{AF665662-2355-034F-B6B2-AD4B4B964139}">
      <dgm:prSet/>
      <dgm:spPr/>
      <dgm:t>
        <a:bodyPr/>
        <a:lstStyle/>
        <a:p>
          <a:endParaRPr lang="el-GR"/>
        </a:p>
      </dgm:t>
    </dgm:pt>
    <dgm:pt modelId="{782B1FA9-A749-294B-8CCA-445AE4D8AD28}" type="sibTrans" cxnId="{AF665662-2355-034F-B6B2-AD4B4B964139}">
      <dgm:prSet/>
      <dgm:spPr/>
      <dgm:t>
        <a:bodyPr/>
        <a:lstStyle/>
        <a:p>
          <a:endParaRPr lang="el-GR"/>
        </a:p>
      </dgm:t>
    </dgm:pt>
    <dgm:pt modelId="{F8A9BE5F-7C36-7044-8824-86680F38FA26}">
      <dgm:prSet phldrT="[Κείμενο]" custT="1"/>
      <dgm:spPr/>
      <dgm:t>
        <a:bodyPr/>
        <a:lstStyle/>
        <a:p>
          <a:r>
            <a:rPr lang="el-GR" sz="1800" dirty="0"/>
            <a:t>Εργαλεία μάθησης και επικοινωνίας</a:t>
          </a:r>
        </a:p>
      </dgm:t>
    </dgm:pt>
    <dgm:pt modelId="{0E685502-6D38-8C4B-94DB-0D2CC09134F6}" type="parTrans" cxnId="{E9A89D36-CA2D-9E42-B573-DF447903C8EC}">
      <dgm:prSet/>
      <dgm:spPr/>
      <dgm:t>
        <a:bodyPr/>
        <a:lstStyle/>
        <a:p>
          <a:endParaRPr lang="el-GR"/>
        </a:p>
      </dgm:t>
    </dgm:pt>
    <dgm:pt modelId="{FEAB8D6D-1BAB-A44B-A88C-7930C8A44433}" type="sibTrans" cxnId="{E9A89D36-CA2D-9E42-B573-DF447903C8EC}">
      <dgm:prSet/>
      <dgm:spPr/>
      <dgm:t>
        <a:bodyPr/>
        <a:lstStyle/>
        <a:p>
          <a:endParaRPr lang="el-GR"/>
        </a:p>
      </dgm:t>
    </dgm:pt>
    <dgm:pt modelId="{2350FC16-BA30-FD42-85B0-9B2D9E3BC014}">
      <dgm:prSet phldrT="[Κείμενο]" custT="1"/>
      <dgm:spPr>
        <a:solidFill>
          <a:srgbClr val="C7DCE4">
            <a:alpha val="90000"/>
          </a:srgbClr>
        </a:solidFill>
      </dgm:spPr>
      <dgm:t>
        <a:bodyPr/>
        <a:lstStyle/>
        <a:p>
          <a:pPr>
            <a:buNone/>
          </a:pPr>
          <a:r>
            <a:rPr lang="el-GR" sz="1800" dirty="0"/>
            <a:t>    </a:t>
          </a:r>
        </a:p>
      </dgm:t>
    </dgm:pt>
    <dgm:pt modelId="{FDFD77DF-D08D-EE42-8BEC-E33787AB0A84}" type="parTrans" cxnId="{FE37A94B-929D-DF49-997F-4D97AE6465F3}">
      <dgm:prSet/>
      <dgm:spPr/>
      <dgm:t>
        <a:bodyPr/>
        <a:lstStyle/>
        <a:p>
          <a:endParaRPr lang="el-GR"/>
        </a:p>
      </dgm:t>
    </dgm:pt>
    <dgm:pt modelId="{3B380662-7D31-6B44-B338-BF3E8506DD0A}" type="sibTrans" cxnId="{FE37A94B-929D-DF49-997F-4D97AE6465F3}">
      <dgm:prSet/>
      <dgm:spPr/>
      <dgm:t>
        <a:bodyPr/>
        <a:lstStyle/>
        <a:p>
          <a:endParaRPr lang="el-GR"/>
        </a:p>
      </dgm:t>
    </dgm:pt>
    <dgm:pt modelId="{08C88A62-7169-D642-9A8D-FADBB3838463}">
      <dgm:prSet phldrT="[Κείμενο]" custT="1"/>
      <dgm:spPr/>
      <dgm:t>
        <a:bodyPr/>
        <a:lstStyle/>
        <a:p>
          <a:r>
            <a:rPr lang="el-GR" sz="1800" dirty="0"/>
            <a:t>εκπαιδευτικό υλικό</a:t>
          </a:r>
        </a:p>
      </dgm:t>
    </dgm:pt>
    <dgm:pt modelId="{0EF286D5-19A1-F84E-B495-526365EED03E}" type="parTrans" cxnId="{EF25F678-AF88-9747-B8AB-9A6F313A4D28}">
      <dgm:prSet/>
      <dgm:spPr/>
      <dgm:t>
        <a:bodyPr/>
        <a:lstStyle/>
        <a:p>
          <a:endParaRPr lang="el-GR"/>
        </a:p>
      </dgm:t>
    </dgm:pt>
    <dgm:pt modelId="{844E0459-4F62-3B42-9634-7A52D2142397}" type="sibTrans" cxnId="{EF25F678-AF88-9747-B8AB-9A6F313A4D28}">
      <dgm:prSet/>
      <dgm:spPr/>
      <dgm:t>
        <a:bodyPr/>
        <a:lstStyle/>
        <a:p>
          <a:endParaRPr lang="el-GR"/>
        </a:p>
      </dgm:t>
    </dgm:pt>
    <dgm:pt modelId="{A61200F9-AA99-0B49-BFCD-2E41DD03317E}">
      <dgm:prSet phldrT="[Κείμενο]" custT="1"/>
      <dgm:spPr>
        <a:solidFill>
          <a:srgbClr val="C7DCE4">
            <a:alpha val="90000"/>
          </a:srgbClr>
        </a:solidFill>
      </dgm:spPr>
      <dgm:t>
        <a:bodyPr/>
        <a:lstStyle/>
        <a:p>
          <a:pPr>
            <a:buNone/>
          </a:pPr>
          <a:r>
            <a:rPr lang="el-GR" sz="2000" dirty="0"/>
            <a:t>  περιεχόμενο</a:t>
          </a:r>
        </a:p>
      </dgm:t>
    </dgm:pt>
    <dgm:pt modelId="{EEAB94FF-4C98-3048-A511-9339D5BAE36B}" type="parTrans" cxnId="{5A8D562C-2C28-C24E-8BA5-FC0B8623D27E}">
      <dgm:prSet/>
      <dgm:spPr/>
      <dgm:t>
        <a:bodyPr/>
        <a:lstStyle/>
        <a:p>
          <a:endParaRPr lang="el-GR"/>
        </a:p>
      </dgm:t>
    </dgm:pt>
    <dgm:pt modelId="{0CAD797A-7FFB-FC47-86EB-BCAFED12673C}" type="sibTrans" cxnId="{5A8D562C-2C28-C24E-8BA5-FC0B8623D27E}">
      <dgm:prSet/>
      <dgm:spPr/>
      <dgm:t>
        <a:bodyPr/>
        <a:lstStyle/>
        <a:p>
          <a:endParaRPr lang="el-GR"/>
        </a:p>
      </dgm:t>
    </dgm:pt>
    <dgm:pt modelId="{6416E9A9-951D-5946-8C0F-8883FDDAC6FE}">
      <dgm:prSet phldrT="[Κείμενο]" custT="1"/>
      <dgm:spPr>
        <a:solidFill>
          <a:srgbClr val="C7DCE4">
            <a:alpha val="90000"/>
          </a:srgbClr>
        </a:solidFill>
      </dgm:spPr>
      <dgm:t>
        <a:bodyPr/>
        <a:lstStyle/>
        <a:p>
          <a:pPr>
            <a:buNone/>
          </a:pPr>
          <a:r>
            <a:rPr lang="el-GR" sz="1800" dirty="0"/>
            <a:t>                    </a:t>
          </a:r>
          <a:r>
            <a:rPr lang="el-GR" sz="2000" dirty="0"/>
            <a:t>μέσο</a:t>
          </a:r>
        </a:p>
      </dgm:t>
    </dgm:pt>
    <dgm:pt modelId="{2EE5D9E3-7715-1743-8C32-AC1BAEEDA993}" type="parTrans" cxnId="{FBD421BD-DE4B-A44E-9828-491B11A2D96E}">
      <dgm:prSet/>
      <dgm:spPr/>
      <dgm:t>
        <a:bodyPr/>
        <a:lstStyle/>
        <a:p>
          <a:endParaRPr lang="el-GR"/>
        </a:p>
      </dgm:t>
    </dgm:pt>
    <dgm:pt modelId="{E0E2CA36-E358-5940-ABF2-4D01ABE6986A}" type="sibTrans" cxnId="{FBD421BD-DE4B-A44E-9828-491B11A2D96E}">
      <dgm:prSet/>
      <dgm:spPr/>
      <dgm:t>
        <a:bodyPr/>
        <a:lstStyle/>
        <a:p>
          <a:endParaRPr lang="el-GR"/>
        </a:p>
      </dgm:t>
    </dgm:pt>
    <dgm:pt modelId="{18D2654E-6BC9-534C-B35B-B29A286E2714}">
      <dgm:prSet phldrT="[Κείμενο]" custT="1"/>
      <dgm:spPr>
        <a:solidFill>
          <a:srgbClr val="C7DCE4"/>
        </a:solidFill>
      </dgm:spPr>
      <dgm:t>
        <a:bodyPr/>
        <a:lstStyle/>
        <a:p>
          <a:pPr>
            <a:buNone/>
          </a:pPr>
          <a:r>
            <a:rPr lang="el-GR" sz="2000" dirty="0"/>
            <a:t>εκπαιδευόμενος</a:t>
          </a:r>
        </a:p>
      </dgm:t>
    </dgm:pt>
    <dgm:pt modelId="{23F47ABC-259C-EA4E-834E-6D7BA28FDDB7}" type="parTrans" cxnId="{004C0F01-DD1E-4C43-A936-B8F944C808ED}">
      <dgm:prSet/>
      <dgm:spPr/>
      <dgm:t>
        <a:bodyPr/>
        <a:lstStyle/>
        <a:p>
          <a:endParaRPr lang="el-GR"/>
        </a:p>
      </dgm:t>
    </dgm:pt>
    <dgm:pt modelId="{08717E60-8D6A-9848-893B-D6A291233EE9}" type="sibTrans" cxnId="{004C0F01-DD1E-4C43-A936-B8F944C808ED}">
      <dgm:prSet/>
      <dgm:spPr/>
      <dgm:t>
        <a:bodyPr/>
        <a:lstStyle/>
        <a:p>
          <a:endParaRPr lang="el-GR"/>
        </a:p>
      </dgm:t>
    </dgm:pt>
    <dgm:pt modelId="{B1F63BC4-6BFA-794E-B1F7-AD8D0CF70FDE}">
      <dgm:prSet phldrT="[Κείμενο]" custT="1"/>
      <dgm:spPr>
        <a:solidFill>
          <a:srgbClr val="C7DCE4">
            <a:alpha val="90000"/>
          </a:srgbClr>
        </a:solidFill>
      </dgm:spPr>
      <dgm:t>
        <a:bodyPr/>
        <a:lstStyle/>
        <a:p>
          <a:pPr>
            <a:buNone/>
          </a:pPr>
          <a:endParaRPr lang="el-GR" sz="2000"/>
        </a:p>
      </dgm:t>
    </dgm:pt>
    <dgm:pt modelId="{1E845C8B-AEF8-DA4B-94A0-D68608F0264E}" type="parTrans" cxnId="{2501E583-3CCC-1B4F-80FA-15D854DA6874}">
      <dgm:prSet/>
      <dgm:spPr/>
      <dgm:t>
        <a:bodyPr/>
        <a:lstStyle/>
        <a:p>
          <a:endParaRPr lang="el-GR"/>
        </a:p>
      </dgm:t>
    </dgm:pt>
    <dgm:pt modelId="{6D1CFFE3-BDBE-2340-B291-AAB2C58EAE0A}" type="sibTrans" cxnId="{2501E583-3CCC-1B4F-80FA-15D854DA6874}">
      <dgm:prSet/>
      <dgm:spPr/>
      <dgm:t>
        <a:bodyPr/>
        <a:lstStyle/>
        <a:p>
          <a:endParaRPr lang="el-GR"/>
        </a:p>
      </dgm:t>
    </dgm:pt>
    <dgm:pt modelId="{C4D9BACD-9BDC-6046-8E25-CC34E0AF3040}">
      <dgm:prSet phldrT="[Κείμενο]" custT="1"/>
      <dgm:spPr>
        <a:solidFill>
          <a:srgbClr val="C7DCE4">
            <a:alpha val="90000"/>
          </a:srgbClr>
        </a:solidFill>
      </dgm:spPr>
      <dgm:t>
        <a:bodyPr/>
        <a:lstStyle/>
        <a:p>
          <a:pPr>
            <a:buNone/>
          </a:pPr>
          <a:r>
            <a:rPr lang="el-GR" sz="2000" dirty="0"/>
            <a:t>  διδάσκων</a:t>
          </a:r>
        </a:p>
      </dgm:t>
    </dgm:pt>
    <dgm:pt modelId="{3494270C-0BBC-B64B-B35F-82552E5F9FC6}" type="parTrans" cxnId="{5D2C748F-89CA-C14A-A45C-7F0FD0FD361D}">
      <dgm:prSet/>
      <dgm:spPr/>
      <dgm:t>
        <a:bodyPr/>
        <a:lstStyle/>
        <a:p>
          <a:endParaRPr lang="el-GR"/>
        </a:p>
      </dgm:t>
    </dgm:pt>
    <dgm:pt modelId="{20E54567-933F-634C-9BDB-E4AD409BB309}" type="sibTrans" cxnId="{5D2C748F-89CA-C14A-A45C-7F0FD0FD361D}">
      <dgm:prSet/>
      <dgm:spPr/>
      <dgm:t>
        <a:bodyPr/>
        <a:lstStyle/>
        <a:p>
          <a:endParaRPr lang="el-GR"/>
        </a:p>
      </dgm:t>
    </dgm:pt>
    <dgm:pt modelId="{38FAFB1E-294E-324B-BD52-46D34410E14A}" type="pres">
      <dgm:prSet presAssocID="{DED1F5BA-7F89-E54F-A32D-1B76173A441A}" presName="cycleMatrixDiagram" presStyleCnt="0">
        <dgm:presLayoutVars>
          <dgm:chMax val="1"/>
          <dgm:dir/>
          <dgm:animLvl val="lvl"/>
          <dgm:resizeHandles val="exact"/>
        </dgm:presLayoutVars>
      </dgm:prSet>
      <dgm:spPr/>
    </dgm:pt>
    <dgm:pt modelId="{01D19E5C-B435-2745-95F6-DD747D4FD5E9}" type="pres">
      <dgm:prSet presAssocID="{DED1F5BA-7F89-E54F-A32D-1B76173A441A}" presName="children" presStyleCnt="0"/>
      <dgm:spPr/>
    </dgm:pt>
    <dgm:pt modelId="{33160A90-0036-8C47-8D89-191D6CA7C008}" type="pres">
      <dgm:prSet presAssocID="{DED1F5BA-7F89-E54F-A32D-1B76173A441A}" presName="child1group" presStyleCnt="0"/>
      <dgm:spPr/>
    </dgm:pt>
    <dgm:pt modelId="{BD99ED38-25E8-9248-8927-B9E3B6C30BD9}" type="pres">
      <dgm:prSet presAssocID="{DED1F5BA-7F89-E54F-A32D-1B76173A441A}" presName="child1" presStyleLbl="bgAcc1" presStyleIdx="0" presStyleCnt="4" custScaleX="130109"/>
      <dgm:spPr/>
    </dgm:pt>
    <dgm:pt modelId="{50A5E98E-B63D-0A44-8FA5-B549900944C1}" type="pres">
      <dgm:prSet presAssocID="{DED1F5BA-7F89-E54F-A32D-1B76173A441A}" presName="child1Text" presStyleLbl="bgAcc1" presStyleIdx="0" presStyleCnt="4">
        <dgm:presLayoutVars>
          <dgm:bulletEnabled val="1"/>
        </dgm:presLayoutVars>
      </dgm:prSet>
      <dgm:spPr/>
    </dgm:pt>
    <dgm:pt modelId="{38298DAB-67FC-A241-86C4-FD8946F003FF}" type="pres">
      <dgm:prSet presAssocID="{DED1F5BA-7F89-E54F-A32D-1B76173A441A}" presName="child2group" presStyleCnt="0"/>
      <dgm:spPr/>
    </dgm:pt>
    <dgm:pt modelId="{2CF9365C-7EDD-B349-9E69-CED2CCEA8FD3}" type="pres">
      <dgm:prSet presAssocID="{DED1F5BA-7F89-E54F-A32D-1B76173A441A}" presName="child2" presStyleLbl="bgAcc1" presStyleIdx="1" presStyleCnt="4" custScaleX="140355"/>
      <dgm:spPr/>
    </dgm:pt>
    <dgm:pt modelId="{4DD53096-2F12-5942-8CEE-DC9B0A88CE5E}" type="pres">
      <dgm:prSet presAssocID="{DED1F5BA-7F89-E54F-A32D-1B76173A441A}" presName="child2Text" presStyleLbl="bgAcc1" presStyleIdx="1" presStyleCnt="4">
        <dgm:presLayoutVars>
          <dgm:bulletEnabled val="1"/>
        </dgm:presLayoutVars>
      </dgm:prSet>
      <dgm:spPr/>
    </dgm:pt>
    <dgm:pt modelId="{8118B60E-2B07-C74F-9A34-2485821CB0E5}" type="pres">
      <dgm:prSet presAssocID="{DED1F5BA-7F89-E54F-A32D-1B76173A441A}" presName="child3group" presStyleCnt="0"/>
      <dgm:spPr/>
    </dgm:pt>
    <dgm:pt modelId="{092773AA-43F1-4343-BFC3-98DF7166AF3A}" type="pres">
      <dgm:prSet presAssocID="{DED1F5BA-7F89-E54F-A32D-1B76173A441A}" presName="child3" presStyleLbl="bgAcc1" presStyleIdx="2" presStyleCnt="4" custScaleX="124065"/>
      <dgm:spPr/>
    </dgm:pt>
    <dgm:pt modelId="{162FCED0-A6FF-C64F-A36F-000EFB1ABA88}" type="pres">
      <dgm:prSet presAssocID="{DED1F5BA-7F89-E54F-A32D-1B76173A441A}" presName="child3Text" presStyleLbl="bgAcc1" presStyleIdx="2" presStyleCnt="4">
        <dgm:presLayoutVars>
          <dgm:bulletEnabled val="1"/>
        </dgm:presLayoutVars>
      </dgm:prSet>
      <dgm:spPr/>
    </dgm:pt>
    <dgm:pt modelId="{1E53A4FA-7A9A-4740-A443-7DB2232CC32B}" type="pres">
      <dgm:prSet presAssocID="{DED1F5BA-7F89-E54F-A32D-1B76173A441A}" presName="child4group" presStyleCnt="0"/>
      <dgm:spPr/>
    </dgm:pt>
    <dgm:pt modelId="{582214AC-DC9F-3C46-927A-416A232BD96D}" type="pres">
      <dgm:prSet presAssocID="{DED1F5BA-7F89-E54F-A32D-1B76173A441A}" presName="child4" presStyleLbl="bgAcc1" presStyleIdx="3" presStyleCnt="4" custScaleX="122775"/>
      <dgm:spPr/>
    </dgm:pt>
    <dgm:pt modelId="{D1D2F963-E6D1-8549-99E6-978E2927E587}" type="pres">
      <dgm:prSet presAssocID="{DED1F5BA-7F89-E54F-A32D-1B76173A441A}" presName="child4Text" presStyleLbl="bgAcc1" presStyleIdx="3" presStyleCnt="4">
        <dgm:presLayoutVars>
          <dgm:bulletEnabled val="1"/>
        </dgm:presLayoutVars>
      </dgm:prSet>
      <dgm:spPr/>
    </dgm:pt>
    <dgm:pt modelId="{BDC7A267-B1CB-D644-A4D3-62657E48B6E1}" type="pres">
      <dgm:prSet presAssocID="{DED1F5BA-7F89-E54F-A32D-1B76173A441A}" presName="childPlaceholder" presStyleCnt="0"/>
      <dgm:spPr/>
    </dgm:pt>
    <dgm:pt modelId="{91FBF559-A213-EF49-BF21-C9C46B2F21BA}" type="pres">
      <dgm:prSet presAssocID="{DED1F5BA-7F89-E54F-A32D-1B76173A441A}" presName="circle" presStyleCnt="0"/>
      <dgm:spPr/>
    </dgm:pt>
    <dgm:pt modelId="{6F32FE4C-1ACB-0E4F-85E5-9B2196A8CE9A}" type="pres">
      <dgm:prSet presAssocID="{DED1F5BA-7F89-E54F-A32D-1B76173A441A}" presName="quadrant1" presStyleLbl="node1" presStyleIdx="0" presStyleCnt="4">
        <dgm:presLayoutVars>
          <dgm:chMax val="1"/>
          <dgm:bulletEnabled val="1"/>
        </dgm:presLayoutVars>
      </dgm:prSet>
      <dgm:spPr/>
    </dgm:pt>
    <dgm:pt modelId="{430534A4-2CBD-884D-81BC-0CC04FF3A235}" type="pres">
      <dgm:prSet presAssocID="{DED1F5BA-7F89-E54F-A32D-1B76173A441A}" presName="quadrant2" presStyleLbl="node1" presStyleIdx="1" presStyleCnt="4">
        <dgm:presLayoutVars>
          <dgm:chMax val="1"/>
          <dgm:bulletEnabled val="1"/>
        </dgm:presLayoutVars>
      </dgm:prSet>
      <dgm:spPr/>
    </dgm:pt>
    <dgm:pt modelId="{87953F82-AB7E-3E4D-A21E-6689E4CD75AF}" type="pres">
      <dgm:prSet presAssocID="{DED1F5BA-7F89-E54F-A32D-1B76173A441A}" presName="quadrant3" presStyleLbl="node1" presStyleIdx="2" presStyleCnt="4">
        <dgm:presLayoutVars>
          <dgm:chMax val="1"/>
          <dgm:bulletEnabled val="1"/>
        </dgm:presLayoutVars>
      </dgm:prSet>
      <dgm:spPr/>
    </dgm:pt>
    <dgm:pt modelId="{4BA58FE1-6CEA-E540-8BC5-F4DA999A7AE8}" type="pres">
      <dgm:prSet presAssocID="{DED1F5BA-7F89-E54F-A32D-1B76173A441A}" presName="quadrant4" presStyleLbl="node1" presStyleIdx="3" presStyleCnt="4">
        <dgm:presLayoutVars>
          <dgm:chMax val="1"/>
          <dgm:bulletEnabled val="1"/>
        </dgm:presLayoutVars>
      </dgm:prSet>
      <dgm:spPr/>
    </dgm:pt>
    <dgm:pt modelId="{679EC905-9920-734F-82AC-C19E3609A6E9}" type="pres">
      <dgm:prSet presAssocID="{DED1F5BA-7F89-E54F-A32D-1B76173A441A}" presName="quadrantPlaceholder" presStyleCnt="0"/>
      <dgm:spPr/>
    </dgm:pt>
    <dgm:pt modelId="{61FBF889-5595-1645-9072-ACB25FD2BEBF}" type="pres">
      <dgm:prSet presAssocID="{DED1F5BA-7F89-E54F-A32D-1B76173A441A}" presName="center1" presStyleLbl="fgShp" presStyleIdx="0" presStyleCnt="2"/>
      <dgm:spPr/>
    </dgm:pt>
    <dgm:pt modelId="{A0BBEBD0-81FA-604A-9A30-DE4352AAC483}" type="pres">
      <dgm:prSet presAssocID="{DED1F5BA-7F89-E54F-A32D-1B76173A441A}" presName="center2" presStyleLbl="fgShp" presStyleIdx="1" presStyleCnt="2"/>
      <dgm:spPr/>
    </dgm:pt>
  </dgm:ptLst>
  <dgm:cxnLst>
    <dgm:cxn modelId="{004C0F01-DD1E-4C43-A936-B8F944C808ED}" srcId="{4354162C-54BC-DC42-A112-24BF7AFD63AA}" destId="{18D2654E-6BC9-534C-B35B-B29A286E2714}" srcOrd="0" destOrd="0" parTransId="{23F47ABC-259C-EA4E-834E-6D7BA28FDDB7}" sibTransId="{08717E60-8D6A-9848-893B-D6A291233EE9}"/>
    <dgm:cxn modelId="{B72F9602-ED61-1641-A709-A86EE09DACF1}" type="presOf" srcId="{A61200F9-AA99-0B49-BFCD-2E41DD03317E}" destId="{582214AC-DC9F-3C46-927A-416A232BD96D}" srcOrd="0" destOrd="1" presId="urn:microsoft.com/office/officeart/2005/8/layout/cycle4"/>
    <dgm:cxn modelId="{833DF605-3E91-6F48-9EC7-044798C42AAE}" type="presOf" srcId="{2350FC16-BA30-FD42-85B0-9B2D9E3BC014}" destId="{092773AA-43F1-4343-BFC3-98DF7166AF3A}" srcOrd="0" destOrd="0" presId="urn:microsoft.com/office/officeart/2005/8/layout/cycle4"/>
    <dgm:cxn modelId="{6A1C1C08-9C67-084D-9217-10079CE67780}" type="presOf" srcId="{F8A9BE5F-7C36-7044-8824-86680F38FA26}" destId="{87953F82-AB7E-3E4D-A21E-6689E4CD75AF}" srcOrd="0" destOrd="0" presId="urn:microsoft.com/office/officeart/2005/8/layout/cycle4"/>
    <dgm:cxn modelId="{6A5AD311-D3DC-F442-B70E-9EA483602B45}" type="presOf" srcId="{C7211B5D-1B85-184F-B8EE-8526F95F0903}" destId="{6F32FE4C-1ACB-0E4F-85E5-9B2196A8CE9A}" srcOrd="0" destOrd="0" presId="urn:microsoft.com/office/officeart/2005/8/layout/cycle4"/>
    <dgm:cxn modelId="{D76AA514-D14E-9E47-989F-F9D3D85B2865}" type="presOf" srcId="{2350FC16-BA30-FD42-85B0-9B2D9E3BC014}" destId="{162FCED0-A6FF-C64F-A36F-000EFB1ABA88}" srcOrd="1" destOrd="0" presId="urn:microsoft.com/office/officeart/2005/8/layout/cycle4"/>
    <dgm:cxn modelId="{950EF317-871C-6948-9920-9A499561EA78}" type="presOf" srcId="{B1F63BC4-6BFA-794E-B1F7-AD8D0CF70FDE}" destId="{582214AC-DC9F-3C46-927A-416A232BD96D}" srcOrd="0" destOrd="0" presId="urn:microsoft.com/office/officeart/2005/8/layout/cycle4"/>
    <dgm:cxn modelId="{7927DE22-1852-9845-AAC7-AD5C62BD9C99}" type="presOf" srcId="{18D2654E-6BC9-534C-B35B-B29A286E2714}" destId="{2CF9365C-7EDD-B349-9E69-CED2CCEA8FD3}" srcOrd="0" destOrd="0" presId="urn:microsoft.com/office/officeart/2005/8/layout/cycle4"/>
    <dgm:cxn modelId="{5A8D562C-2C28-C24E-8BA5-FC0B8623D27E}" srcId="{08C88A62-7169-D642-9A8D-FADBB3838463}" destId="{A61200F9-AA99-0B49-BFCD-2E41DD03317E}" srcOrd="1" destOrd="0" parTransId="{EEAB94FF-4C98-3048-A511-9339D5BAE36B}" sibTransId="{0CAD797A-7FFB-FC47-86EB-BCAFED12673C}"/>
    <dgm:cxn modelId="{E9A89D36-CA2D-9E42-B573-DF447903C8EC}" srcId="{DED1F5BA-7F89-E54F-A32D-1B76173A441A}" destId="{F8A9BE5F-7C36-7044-8824-86680F38FA26}" srcOrd="2" destOrd="0" parTransId="{0E685502-6D38-8C4B-94DB-0D2CC09134F6}" sibTransId="{FEAB8D6D-1BAB-A44B-A88C-7930C8A44433}"/>
    <dgm:cxn modelId="{3601DD42-98C0-0E4F-BAFB-9E206CEFE156}" type="presOf" srcId="{18D2654E-6BC9-534C-B35B-B29A286E2714}" destId="{4DD53096-2F12-5942-8CEE-DC9B0A88CE5E}" srcOrd="1" destOrd="0" presId="urn:microsoft.com/office/officeart/2005/8/layout/cycle4"/>
    <dgm:cxn modelId="{FE37A94B-929D-DF49-997F-4D97AE6465F3}" srcId="{F8A9BE5F-7C36-7044-8824-86680F38FA26}" destId="{2350FC16-BA30-FD42-85B0-9B2D9E3BC014}" srcOrd="0" destOrd="0" parTransId="{FDFD77DF-D08D-EE42-8BEC-E33787AB0A84}" sibTransId="{3B380662-7D31-6B44-B338-BF3E8506DD0A}"/>
    <dgm:cxn modelId="{E9C1D74E-3FE1-2448-B1F8-879C8B929F2F}" type="presOf" srcId="{6416E9A9-951D-5946-8C0F-8883FDDAC6FE}" destId="{162FCED0-A6FF-C64F-A36F-000EFB1ABA88}" srcOrd="1" destOrd="1" presId="urn:microsoft.com/office/officeart/2005/8/layout/cycle4"/>
    <dgm:cxn modelId="{AF665662-2355-034F-B6B2-AD4B4B964139}" srcId="{DED1F5BA-7F89-E54F-A32D-1B76173A441A}" destId="{4354162C-54BC-DC42-A112-24BF7AFD63AA}" srcOrd="1" destOrd="0" parTransId="{07791020-FE78-4F4A-9A98-8FAC6D4643A2}" sibTransId="{782B1FA9-A749-294B-8CCA-445AE4D8AD28}"/>
    <dgm:cxn modelId="{35D14966-F87A-594B-B85C-0FB7509F6229}" type="presOf" srcId="{DED1F5BA-7F89-E54F-A32D-1B76173A441A}" destId="{38FAFB1E-294E-324B-BD52-46D34410E14A}" srcOrd="0" destOrd="0" presId="urn:microsoft.com/office/officeart/2005/8/layout/cycle4"/>
    <dgm:cxn modelId="{6C47736D-D4C9-C242-91A2-A95766A99A2A}" type="presOf" srcId="{A61200F9-AA99-0B49-BFCD-2E41DD03317E}" destId="{D1D2F963-E6D1-8549-99E6-978E2927E587}" srcOrd="1" destOrd="1" presId="urn:microsoft.com/office/officeart/2005/8/layout/cycle4"/>
    <dgm:cxn modelId="{10AC0F6E-E737-6140-B453-ACCF0CF5D0F4}" type="presOf" srcId="{6416E9A9-951D-5946-8C0F-8883FDDAC6FE}" destId="{092773AA-43F1-4343-BFC3-98DF7166AF3A}" srcOrd="0" destOrd="1" presId="urn:microsoft.com/office/officeart/2005/8/layout/cycle4"/>
    <dgm:cxn modelId="{000B1178-3335-1845-A57C-D4AD711AFC02}" srcId="{DED1F5BA-7F89-E54F-A32D-1B76173A441A}" destId="{C7211B5D-1B85-184F-B8EE-8526F95F0903}" srcOrd="0" destOrd="0" parTransId="{D5C18C8C-80C7-184D-89EA-86705D6E7AAA}" sibTransId="{D4B7D21C-9820-B346-9D50-423F929BBF06}"/>
    <dgm:cxn modelId="{EF25F678-AF88-9747-B8AB-9A6F313A4D28}" srcId="{DED1F5BA-7F89-E54F-A32D-1B76173A441A}" destId="{08C88A62-7169-D642-9A8D-FADBB3838463}" srcOrd="3" destOrd="0" parTransId="{0EF286D5-19A1-F84E-B495-526365EED03E}" sibTransId="{844E0459-4F62-3B42-9634-7A52D2142397}"/>
    <dgm:cxn modelId="{2501E583-3CCC-1B4F-80FA-15D854DA6874}" srcId="{08C88A62-7169-D642-9A8D-FADBB3838463}" destId="{B1F63BC4-6BFA-794E-B1F7-AD8D0CF70FDE}" srcOrd="0" destOrd="0" parTransId="{1E845C8B-AEF8-DA4B-94A0-D68608F0264E}" sibTransId="{6D1CFFE3-BDBE-2340-B291-AAB2C58EAE0A}"/>
    <dgm:cxn modelId="{5D2C748F-89CA-C14A-A45C-7F0FD0FD361D}" srcId="{C7211B5D-1B85-184F-B8EE-8526F95F0903}" destId="{C4D9BACD-9BDC-6046-8E25-CC34E0AF3040}" srcOrd="0" destOrd="0" parTransId="{3494270C-0BBC-B64B-B35F-82552E5F9FC6}" sibTransId="{20E54567-933F-634C-9BDB-E4AD409BB309}"/>
    <dgm:cxn modelId="{989880B5-7BC8-0342-B206-7F1F6A210CF3}" type="presOf" srcId="{C4D9BACD-9BDC-6046-8E25-CC34E0AF3040}" destId="{BD99ED38-25E8-9248-8927-B9E3B6C30BD9}" srcOrd="0" destOrd="0" presId="urn:microsoft.com/office/officeart/2005/8/layout/cycle4"/>
    <dgm:cxn modelId="{FBD421BD-DE4B-A44E-9828-491B11A2D96E}" srcId="{F8A9BE5F-7C36-7044-8824-86680F38FA26}" destId="{6416E9A9-951D-5946-8C0F-8883FDDAC6FE}" srcOrd="1" destOrd="0" parTransId="{2EE5D9E3-7715-1743-8C32-AC1BAEEDA993}" sibTransId="{E0E2CA36-E358-5940-ABF2-4D01ABE6986A}"/>
    <dgm:cxn modelId="{61C3F1BF-E6B4-B248-B089-83E56EED5916}" type="presOf" srcId="{B1F63BC4-6BFA-794E-B1F7-AD8D0CF70FDE}" destId="{D1D2F963-E6D1-8549-99E6-978E2927E587}" srcOrd="1" destOrd="0" presId="urn:microsoft.com/office/officeart/2005/8/layout/cycle4"/>
    <dgm:cxn modelId="{EDEADEC8-8AF3-7644-A156-EE64CD8B4777}" type="presOf" srcId="{C4D9BACD-9BDC-6046-8E25-CC34E0AF3040}" destId="{50A5E98E-B63D-0A44-8FA5-B549900944C1}" srcOrd="1" destOrd="0" presId="urn:microsoft.com/office/officeart/2005/8/layout/cycle4"/>
    <dgm:cxn modelId="{EBF019C9-C665-504C-926D-6EAE1CB99667}" type="presOf" srcId="{08C88A62-7169-D642-9A8D-FADBB3838463}" destId="{4BA58FE1-6CEA-E540-8BC5-F4DA999A7AE8}" srcOrd="0" destOrd="0" presId="urn:microsoft.com/office/officeart/2005/8/layout/cycle4"/>
    <dgm:cxn modelId="{9D8F7DFD-1F0E-2042-8B17-0A25C6614509}" type="presOf" srcId="{4354162C-54BC-DC42-A112-24BF7AFD63AA}" destId="{430534A4-2CBD-884D-81BC-0CC04FF3A235}" srcOrd="0" destOrd="0" presId="urn:microsoft.com/office/officeart/2005/8/layout/cycle4"/>
    <dgm:cxn modelId="{ECB4BC10-A0F9-2546-A2CF-802CC3F4FB83}" type="presParOf" srcId="{38FAFB1E-294E-324B-BD52-46D34410E14A}" destId="{01D19E5C-B435-2745-95F6-DD747D4FD5E9}" srcOrd="0" destOrd="0" presId="urn:microsoft.com/office/officeart/2005/8/layout/cycle4"/>
    <dgm:cxn modelId="{D3C177F1-4977-784E-A7F9-911F0890AB6E}" type="presParOf" srcId="{01D19E5C-B435-2745-95F6-DD747D4FD5E9}" destId="{33160A90-0036-8C47-8D89-191D6CA7C008}" srcOrd="0" destOrd="0" presId="urn:microsoft.com/office/officeart/2005/8/layout/cycle4"/>
    <dgm:cxn modelId="{8F9DF9F7-66A7-DC41-8287-0B217D4291EF}" type="presParOf" srcId="{33160A90-0036-8C47-8D89-191D6CA7C008}" destId="{BD99ED38-25E8-9248-8927-B9E3B6C30BD9}" srcOrd="0" destOrd="0" presId="urn:microsoft.com/office/officeart/2005/8/layout/cycle4"/>
    <dgm:cxn modelId="{2D683885-F3B7-A249-8164-4C86D9916935}" type="presParOf" srcId="{33160A90-0036-8C47-8D89-191D6CA7C008}" destId="{50A5E98E-B63D-0A44-8FA5-B549900944C1}" srcOrd="1" destOrd="0" presId="urn:microsoft.com/office/officeart/2005/8/layout/cycle4"/>
    <dgm:cxn modelId="{93EF16FA-B182-8F43-B190-7DAB6AA0465B}" type="presParOf" srcId="{01D19E5C-B435-2745-95F6-DD747D4FD5E9}" destId="{38298DAB-67FC-A241-86C4-FD8946F003FF}" srcOrd="1" destOrd="0" presId="urn:microsoft.com/office/officeart/2005/8/layout/cycle4"/>
    <dgm:cxn modelId="{3EA3DF3B-6BA0-AC40-BAEA-6A77EF7DE689}" type="presParOf" srcId="{38298DAB-67FC-A241-86C4-FD8946F003FF}" destId="{2CF9365C-7EDD-B349-9E69-CED2CCEA8FD3}" srcOrd="0" destOrd="0" presId="urn:microsoft.com/office/officeart/2005/8/layout/cycle4"/>
    <dgm:cxn modelId="{F0DB5468-893D-7749-AF19-C6639F2B8582}" type="presParOf" srcId="{38298DAB-67FC-A241-86C4-FD8946F003FF}" destId="{4DD53096-2F12-5942-8CEE-DC9B0A88CE5E}" srcOrd="1" destOrd="0" presId="urn:microsoft.com/office/officeart/2005/8/layout/cycle4"/>
    <dgm:cxn modelId="{3CE846B5-6813-C74A-BF6A-C213E6B88788}" type="presParOf" srcId="{01D19E5C-B435-2745-95F6-DD747D4FD5E9}" destId="{8118B60E-2B07-C74F-9A34-2485821CB0E5}" srcOrd="2" destOrd="0" presId="urn:microsoft.com/office/officeart/2005/8/layout/cycle4"/>
    <dgm:cxn modelId="{AC971CC6-F40E-9E4A-88C7-E57195EFC3A8}" type="presParOf" srcId="{8118B60E-2B07-C74F-9A34-2485821CB0E5}" destId="{092773AA-43F1-4343-BFC3-98DF7166AF3A}" srcOrd="0" destOrd="0" presId="urn:microsoft.com/office/officeart/2005/8/layout/cycle4"/>
    <dgm:cxn modelId="{9AB71FCB-9F02-3A4E-A00A-C126C8CA6EDA}" type="presParOf" srcId="{8118B60E-2B07-C74F-9A34-2485821CB0E5}" destId="{162FCED0-A6FF-C64F-A36F-000EFB1ABA88}" srcOrd="1" destOrd="0" presId="urn:microsoft.com/office/officeart/2005/8/layout/cycle4"/>
    <dgm:cxn modelId="{B1FA831F-6ACE-2746-B5A6-7D28967AD14B}" type="presParOf" srcId="{01D19E5C-B435-2745-95F6-DD747D4FD5E9}" destId="{1E53A4FA-7A9A-4740-A443-7DB2232CC32B}" srcOrd="3" destOrd="0" presId="urn:microsoft.com/office/officeart/2005/8/layout/cycle4"/>
    <dgm:cxn modelId="{641AC19F-311F-F048-8873-CFDE90A2F5EF}" type="presParOf" srcId="{1E53A4FA-7A9A-4740-A443-7DB2232CC32B}" destId="{582214AC-DC9F-3C46-927A-416A232BD96D}" srcOrd="0" destOrd="0" presId="urn:microsoft.com/office/officeart/2005/8/layout/cycle4"/>
    <dgm:cxn modelId="{021B017C-4764-6141-B320-C39225180D72}" type="presParOf" srcId="{1E53A4FA-7A9A-4740-A443-7DB2232CC32B}" destId="{D1D2F963-E6D1-8549-99E6-978E2927E587}" srcOrd="1" destOrd="0" presId="urn:microsoft.com/office/officeart/2005/8/layout/cycle4"/>
    <dgm:cxn modelId="{7B29E1E5-84FE-BD42-9680-DAF736804971}" type="presParOf" srcId="{01D19E5C-B435-2745-95F6-DD747D4FD5E9}" destId="{BDC7A267-B1CB-D644-A4D3-62657E48B6E1}" srcOrd="4" destOrd="0" presId="urn:microsoft.com/office/officeart/2005/8/layout/cycle4"/>
    <dgm:cxn modelId="{285D834A-36CF-2A45-8BCC-E0A052FF7D16}" type="presParOf" srcId="{38FAFB1E-294E-324B-BD52-46D34410E14A}" destId="{91FBF559-A213-EF49-BF21-C9C46B2F21BA}" srcOrd="1" destOrd="0" presId="urn:microsoft.com/office/officeart/2005/8/layout/cycle4"/>
    <dgm:cxn modelId="{FC4E4552-7603-2E49-8509-87237A3202B7}" type="presParOf" srcId="{91FBF559-A213-EF49-BF21-C9C46B2F21BA}" destId="{6F32FE4C-1ACB-0E4F-85E5-9B2196A8CE9A}" srcOrd="0" destOrd="0" presId="urn:microsoft.com/office/officeart/2005/8/layout/cycle4"/>
    <dgm:cxn modelId="{E50D77EF-CB32-A84A-83AA-8BD4E3F39E98}" type="presParOf" srcId="{91FBF559-A213-EF49-BF21-C9C46B2F21BA}" destId="{430534A4-2CBD-884D-81BC-0CC04FF3A235}" srcOrd="1" destOrd="0" presId="urn:microsoft.com/office/officeart/2005/8/layout/cycle4"/>
    <dgm:cxn modelId="{A5CF5439-3AA2-7745-83CF-8A1551F04FD0}" type="presParOf" srcId="{91FBF559-A213-EF49-BF21-C9C46B2F21BA}" destId="{87953F82-AB7E-3E4D-A21E-6689E4CD75AF}" srcOrd="2" destOrd="0" presId="urn:microsoft.com/office/officeart/2005/8/layout/cycle4"/>
    <dgm:cxn modelId="{DAE19F8F-99DB-4443-BB77-6CCC0D0520E9}" type="presParOf" srcId="{91FBF559-A213-EF49-BF21-C9C46B2F21BA}" destId="{4BA58FE1-6CEA-E540-8BC5-F4DA999A7AE8}" srcOrd="3" destOrd="0" presId="urn:microsoft.com/office/officeart/2005/8/layout/cycle4"/>
    <dgm:cxn modelId="{A0CCA868-8961-5C49-B264-866CD5364AAD}" type="presParOf" srcId="{91FBF559-A213-EF49-BF21-C9C46B2F21BA}" destId="{679EC905-9920-734F-82AC-C19E3609A6E9}" srcOrd="4" destOrd="0" presId="urn:microsoft.com/office/officeart/2005/8/layout/cycle4"/>
    <dgm:cxn modelId="{79CEB815-2973-694C-A57D-82148D850ADC}" type="presParOf" srcId="{38FAFB1E-294E-324B-BD52-46D34410E14A}" destId="{61FBF889-5595-1645-9072-ACB25FD2BEBF}" srcOrd="2" destOrd="0" presId="urn:microsoft.com/office/officeart/2005/8/layout/cycle4"/>
    <dgm:cxn modelId="{60F3EA7E-9F71-7947-8AAE-10517C8F93C9}" type="presParOf" srcId="{38FAFB1E-294E-324B-BD52-46D34410E14A}" destId="{A0BBEBD0-81FA-604A-9A30-DE4352AAC483}"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76A5D1-F959-9448-8DA2-9221A4A0D5A4}" type="doc">
      <dgm:prSet loTypeId="urn:microsoft.com/office/officeart/2005/8/layout/radial4" loCatId="" qsTypeId="urn:microsoft.com/office/officeart/2005/8/quickstyle/3d1" qsCatId="3D" csTypeId="urn:microsoft.com/office/officeart/2005/8/colors/accent5_3" csCatId="accent5" phldr="1"/>
      <dgm:spPr/>
      <dgm:t>
        <a:bodyPr/>
        <a:lstStyle/>
        <a:p>
          <a:endParaRPr lang="el-GR"/>
        </a:p>
      </dgm:t>
    </dgm:pt>
    <dgm:pt modelId="{14FF41B1-34AD-DB48-95CF-AF1EB2BDFB98}">
      <dgm:prSet phldrT="[Κείμενο]"/>
      <dgm:spPr>
        <a:gradFill rotWithShape="0">
          <a:gsLst>
            <a:gs pos="0">
              <a:schemeClr val="accent5">
                <a:shade val="80000"/>
                <a:hueOff val="0"/>
                <a:satOff val="0"/>
                <a:lumOff val="0"/>
                <a:alphaOff val="0"/>
                <a:satMod val="103000"/>
                <a:lumMod val="102000"/>
                <a:tint val="94000"/>
              </a:schemeClr>
            </a:gs>
            <a:gs pos="50000">
              <a:srgbClr val="9C96D2"/>
            </a:gs>
            <a:gs pos="100000">
              <a:schemeClr val="accent5">
                <a:shade val="80000"/>
                <a:hueOff val="0"/>
                <a:satOff val="0"/>
                <a:lumOff val="0"/>
                <a:alphaOff val="0"/>
                <a:lumMod val="99000"/>
                <a:satMod val="120000"/>
                <a:shade val="78000"/>
              </a:schemeClr>
            </a:gs>
          </a:gsLst>
        </a:gradFill>
      </dgm:spPr>
      <dgm:t>
        <a:bodyPr/>
        <a:lstStyle/>
        <a:p>
          <a:r>
            <a:rPr lang="el-GR" dirty="0"/>
            <a:t>Διδακτικό πλαίσιο σχεδιασμού του Ε.Υ.</a:t>
          </a:r>
        </a:p>
      </dgm:t>
    </dgm:pt>
    <dgm:pt modelId="{77E8B44A-9D33-2B42-81FF-9583517C057F}" type="parTrans" cxnId="{65169ECA-DAD0-644E-ABFF-CD34E4D097BC}">
      <dgm:prSet/>
      <dgm:spPr/>
      <dgm:t>
        <a:bodyPr/>
        <a:lstStyle/>
        <a:p>
          <a:endParaRPr lang="el-GR"/>
        </a:p>
      </dgm:t>
    </dgm:pt>
    <dgm:pt modelId="{4708CBDE-1F6C-2449-94E2-3D63DD5860E9}" type="sibTrans" cxnId="{65169ECA-DAD0-644E-ABFF-CD34E4D097BC}">
      <dgm:prSet/>
      <dgm:spPr/>
      <dgm:t>
        <a:bodyPr/>
        <a:lstStyle/>
        <a:p>
          <a:endParaRPr lang="el-GR"/>
        </a:p>
      </dgm:t>
    </dgm:pt>
    <dgm:pt modelId="{B3B00D06-DFE3-0441-B920-C57918177C97}">
      <dgm:prSet phldrT="[Κείμενο]" custT="1"/>
      <dgm:spPr>
        <a:gradFill rotWithShape="0">
          <a:gsLst>
            <a:gs pos="24000">
              <a:srgbClr val="9C96D2"/>
            </a:gs>
            <a:gs pos="79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gradFill>
      </dgm:spPr>
      <dgm:t>
        <a:bodyPr/>
        <a:lstStyle/>
        <a:p>
          <a:pPr algn="ctr">
            <a:buFont typeface="Arial" panose="020B0604020202020204" pitchFamily="34" charset="0"/>
            <a:buChar char="•"/>
          </a:pPr>
          <a:r>
            <a:rPr lang="el-GR" sz="1800" dirty="0"/>
            <a:t>Επιλέχθηκαν οι εκπαιδευτικές θεωρίες του Συμπεριφορισμού για να ενσωματώσει το Ε.Υ. χαρακτηριστικά </a:t>
          </a:r>
          <a:r>
            <a:rPr lang="el-GR" sz="1800" dirty="0" err="1"/>
            <a:t>αυτοαξιολόγησης</a:t>
          </a:r>
          <a:r>
            <a:rPr lang="el-GR" sz="1800" dirty="0"/>
            <a:t> και ανατροφοδότησης. </a:t>
          </a:r>
          <a:endParaRPr lang="en-US" sz="1800" dirty="0"/>
        </a:p>
        <a:p>
          <a:pPr algn="ctr">
            <a:buFont typeface="Arial" panose="020B0604020202020204" pitchFamily="34" charset="0"/>
            <a:buChar char="•"/>
          </a:pPr>
          <a:endParaRPr lang="el-GR" sz="1100" dirty="0"/>
        </a:p>
      </dgm:t>
    </dgm:pt>
    <dgm:pt modelId="{00153090-EC5F-5C47-B668-CE9DAA5A743B}" type="parTrans" cxnId="{0C91988E-59C0-F341-9838-9066F0B92547}">
      <dgm:prSet/>
      <dgm:spPr/>
      <dgm:t>
        <a:bodyPr/>
        <a:lstStyle/>
        <a:p>
          <a:endParaRPr lang="el-GR"/>
        </a:p>
      </dgm:t>
    </dgm:pt>
    <dgm:pt modelId="{6CDA4606-543C-784F-97F4-C0AC71FA97D0}" type="sibTrans" cxnId="{0C91988E-59C0-F341-9838-9066F0B92547}">
      <dgm:prSet/>
      <dgm:spPr/>
      <dgm:t>
        <a:bodyPr/>
        <a:lstStyle/>
        <a:p>
          <a:endParaRPr lang="el-GR"/>
        </a:p>
      </dgm:t>
    </dgm:pt>
    <dgm:pt modelId="{AF63F77E-52B5-D045-B284-F168A85BF549}">
      <dgm:prSet phldrT="[Κείμενο]" custT="1"/>
      <dgm:spPr/>
      <dgm:t>
        <a:bodyPr/>
        <a:lstStyle/>
        <a:p>
          <a:r>
            <a:rPr lang="el-GR" sz="1800"/>
            <a:t>Σκοπός του μαθήματος  της ιστορίας της αρχιτεκτονική </a:t>
          </a:r>
          <a:r>
            <a:rPr lang="en-US" sz="1800"/>
            <a:t>V</a:t>
          </a:r>
          <a:r>
            <a:rPr lang="el-GR" sz="1800"/>
            <a:t>, σύμφωνα  με το πρόγραμμα σπουδών του Πολυτεχνείου Κρήτης (2021-2022), είναι </a:t>
          </a:r>
          <a:r>
            <a:rPr lang="en-US" sz="1800" b="1"/>
            <a:t>o</a:t>
          </a:r>
          <a:r>
            <a:rPr lang="el-GR" sz="1800" b="1"/>
            <a:t>ι φοιτητές να εισαχθούν στο χρονολογικό φάσμα της αρχιτεκτονικής από την αρχαιότητα έως τις μέρες μας </a:t>
          </a:r>
          <a:r>
            <a:rPr lang="el-GR" sz="1800"/>
            <a:t>ώστε να αποκτήσουν </a:t>
          </a:r>
          <a:r>
            <a:rPr lang="el-GR" sz="1800" b="1"/>
            <a:t>κριτική θεώρηση</a:t>
          </a:r>
          <a:r>
            <a:rPr lang="el-GR" sz="1000" b="1"/>
            <a:t>. </a:t>
          </a:r>
          <a:endParaRPr lang="el-GR" sz="1000" b="1" dirty="0"/>
        </a:p>
      </dgm:t>
    </dgm:pt>
    <dgm:pt modelId="{FE5D0C5A-DEA0-604E-9434-DA96FF73A482}" type="parTrans" cxnId="{42F98489-98FF-6B48-AED3-5EC858393C6E}">
      <dgm:prSet/>
      <dgm:spPr/>
      <dgm:t>
        <a:bodyPr/>
        <a:lstStyle/>
        <a:p>
          <a:endParaRPr lang="el-GR"/>
        </a:p>
      </dgm:t>
    </dgm:pt>
    <dgm:pt modelId="{B33F4437-0386-844E-8FCD-EC62835B54B0}" type="sibTrans" cxnId="{42F98489-98FF-6B48-AED3-5EC858393C6E}">
      <dgm:prSet/>
      <dgm:spPr/>
      <dgm:t>
        <a:bodyPr/>
        <a:lstStyle/>
        <a:p>
          <a:endParaRPr lang="el-GR"/>
        </a:p>
      </dgm:t>
    </dgm:pt>
    <dgm:pt modelId="{8922E000-AADE-1648-B2B5-45ABCC6502F5}">
      <dgm:prSet/>
      <dgm:spPr/>
      <dgm:t>
        <a:bodyPr/>
        <a:lstStyle/>
        <a:p>
          <a:endParaRPr lang="el-GR"/>
        </a:p>
      </dgm:t>
    </dgm:pt>
    <dgm:pt modelId="{CB442314-2D77-4244-A7F3-D3B742BF00AF}" type="parTrans" cxnId="{4151309B-D9AC-8F4A-A296-161D207CF21E}">
      <dgm:prSet/>
      <dgm:spPr/>
      <dgm:t>
        <a:bodyPr/>
        <a:lstStyle/>
        <a:p>
          <a:endParaRPr lang="el-GR"/>
        </a:p>
      </dgm:t>
    </dgm:pt>
    <dgm:pt modelId="{AC57AE37-2D49-764F-9982-08DB5CF444C8}" type="sibTrans" cxnId="{4151309B-D9AC-8F4A-A296-161D207CF21E}">
      <dgm:prSet/>
      <dgm:spPr/>
      <dgm:t>
        <a:bodyPr/>
        <a:lstStyle/>
        <a:p>
          <a:endParaRPr lang="el-GR"/>
        </a:p>
      </dgm:t>
    </dgm:pt>
    <dgm:pt modelId="{C8523D0D-BCC6-D04E-8BF6-753C85DCC109}">
      <dgm:prSet custT="1"/>
      <dgm:spPr/>
      <dgm:t>
        <a:bodyPr/>
        <a:lstStyle/>
        <a:p>
          <a:r>
            <a:rPr lang="el-GR" sz="1800" b="1"/>
            <a:t>αναλυτικό πρόγραμμα</a:t>
          </a:r>
          <a:r>
            <a:rPr lang="en-US" sz="1800"/>
            <a:t>:</a:t>
          </a:r>
          <a:r>
            <a:rPr lang="el-GR" sz="1800"/>
            <a:t> απαραίτητο εργαλείο για τον εκπαιδευτικό αφού λειτουργεί ως οδηγός για την διδασκαλία των μαθημάτων που θα διδάξει (Γερογιάννης &amp; Μπούρας, 2007).</a:t>
          </a:r>
          <a:endParaRPr lang="el-GR" sz="1800" dirty="0"/>
        </a:p>
      </dgm:t>
    </dgm:pt>
    <dgm:pt modelId="{71706FD5-F116-5F4F-A243-F348CFB30DB1}" type="parTrans" cxnId="{D8D8A1EC-154B-F04C-8C54-35C6E9FCCF26}">
      <dgm:prSet/>
      <dgm:spPr/>
      <dgm:t>
        <a:bodyPr/>
        <a:lstStyle/>
        <a:p>
          <a:endParaRPr lang="el-GR"/>
        </a:p>
      </dgm:t>
    </dgm:pt>
    <dgm:pt modelId="{06D41EB5-BDAD-3042-829C-490A77D71B54}" type="sibTrans" cxnId="{D8D8A1EC-154B-F04C-8C54-35C6E9FCCF26}">
      <dgm:prSet/>
      <dgm:spPr/>
      <dgm:t>
        <a:bodyPr/>
        <a:lstStyle/>
        <a:p>
          <a:endParaRPr lang="el-GR"/>
        </a:p>
      </dgm:t>
    </dgm:pt>
    <dgm:pt modelId="{AC0D7A39-042E-3244-8AA1-C5196548932E}">
      <dgm:prSet custT="1"/>
      <dgm:spPr>
        <a:gradFill flip="none" rotWithShape="1">
          <a:gsLst>
            <a:gs pos="0">
              <a:srgbClr val="ACE5F3"/>
            </a:gs>
            <a:gs pos="71000">
              <a:schemeClr val="accent5">
                <a:lumMod val="100000"/>
              </a:schemeClr>
            </a:gs>
          </a:gsLst>
          <a:lin ang="2700000" scaled="1"/>
          <a:tileRect/>
        </a:gradFill>
      </dgm:spPr>
      <dgm:t>
        <a:bodyPr/>
        <a:lstStyle/>
        <a:p>
          <a:r>
            <a:rPr lang="el-GR" sz="1800" dirty="0"/>
            <a:t>η αναθεωρημένη ταξινόμηση στόχων του </a:t>
          </a:r>
          <a:r>
            <a:rPr lang="el-GR" sz="1800" dirty="0" err="1"/>
            <a:t>Bloom</a:t>
          </a:r>
          <a:r>
            <a:rPr lang="el-GR" sz="1800" dirty="0"/>
            <a:t> (</a:t>
          </a:r>
          <a:r>
            <a:rPr lang="en-US" sz="1800" dirty="0" err="1"/>
            <a:t>Huitt</a:t>
          </a:r>
          <a:r>
            <a:rPr lang="el-GR" sz="1800" dirty="0"/>
            <a:t>, 2011).</a:t>
          </a:r>
        </a:p>
      </dgm:t>
    </dgm:pt>
    <dgm:pt modelId="{E6E24AFA-8A73-2044-A51B-BE137A65B145}" type="parTrans" cxnId="{258E6739-A1A8-5344-BF94-D3A76FDF1B6D}">
      <dgm:prSet/>
      <dgm:spPr/>
      <dgm:t>
        <a:bodyPr/>
        <a:lstStyle/>
        <a:p>
          <a:endParaRPr lang="el-GR"/>
        </a:p>
      </dgm:t>
    </dgm:pt>
    <dgm:pt modelId="{B792965C-A11C-9646-A465-1FEF94E1C59D}" type="sibTrans" cxnId="{258E6739-A1A8-5344-BF94-D3A76FDF1B6D}">
      <dgm:prSet/>
      <dgm:spPr/>
      <dgm:t>
        <a:bodyPr/>
        <a:lstStyle/>
        <a:p>
          <a:endParaRPr lang="el-GR"/>
        </a:p>
      </dgm:t>
    </dgm:pt>
    <dgm:pt modelId="{747DC7E4-1912-764D-821D-C756E5FFF379}" type="pres">
      <dgm:prSet presAssocID="{D976A5D1-F959-9448-8DA2-9221A4A0D5A4}" presName="cycle" presStyleCnt="0">
        <dgm:presLayoutVars>
          <dgm:chMax val="1"/>
          <dgm:dir/>
          <dgm:animLvl val="ctr"/>
          <dgm:resizeHandles val="exact"/>
        </dgm:presLayoutVars>
      </dgm:prSet>
      <dgm:spPr/>
    </dgm:pt>
    <dgm:pt modelId="{14CEE94B-F3C2-A141-9555-F688271439C2}" type="pres">
      <dgm:prSet presAssocID="{14FF41B1-34AD-DB48-95CF-AF1EB2BDFB98}" presName="centerShape" presStyleLbl="node0" presStyleIdx="0" presStyleCnt="1" custLinFactNeighborX="2899" custLinFactNeighborY="-23643"/>
      <dgm:spPr/>
    </dgm:pt>
    <dgm:pt modelId="{54512EC2-3686-C640-9104-10235BDB2A88}" type="pres">
      <dgm:prSet presAssocID="{00153090-EC5F-5C47-B668-CE9DAA5A743B}" presName="parTrans" presStyleLbl="bgSibTrans2D1" presStyleIdx="0" presStyleCnt="4"/>
      <dgm:spPr/>
    </dgm:pt>
    <dgm:pt modelId="{786FC76A-C841-CF4C-825F-D4152FA8F845}" type="pres">
      <dgm:prSet presAssocID="{B3B00D06-DFE3-0441-B920-C57918177C97}" presName="node" presStyleLbl="node1" presStyleIdx="0" presStyleCnt="4" custScaleX="127642" custScaleY="116203" custRadScaleRad="131905" custRadScaleInc="366883">
        <dgm:presLayoutVars>
          <dgm:bulletEnabled val="1"/>
        </dgm:presLayoutVars>
      </dgm:prSet>
      <dgm:spPr/>
    </dgm:pt>
    <dgm:pt modelId="{DA0A981E-D95E-D648-A6E1-417CED5C77DD}" type="pres">
      <dgm:prSet presAssocID="{E6E24AFA-8A73-2044-A51B-BE137A65B145}" presName="parTrans" presStyleLbl="bgSibTrans2D1" presStyleIdx="1" presStyleCnt="4"/>
      <dgm:spPr/>
    </dgm:pt>
    <dgm:pt modelId="{2F28418C-2829-5F47-9369-6B7298330976}" type="pres">
      <dgm:prSet presAssocID="{AC0D7A39-042E-3244-8AA1-C5196548932E}" presName="node" presStyleLbl="node1" presStyleIdx="1" presStyleCnt="4" custScaleX="107901" custScaleY="83050" custRadScaleRad="157892" custRadScaleInc="-66818">
        <dgm:presLayoutVars>
          <dgm:bulletEnabled val="1"/>
        </dgm:presLayoutVars>
      </dgm:prSet>
      <dgm:spPr/>
    </dgm:pt>
    <dgm:pt modelId="{1DE53ADA-D07A-6948-8732-54ECCF1BC068}" type="pres">
      <dgm:prSet presAssocID="{71706FD5-F116-5F4F-A243-F348CFB30DB1}" presName="parTrans" presStyleLbl="bgSibTrans2D1" presStyleIdx="2" presStyleCnt="4"/>
      <dgm:spPr/>
    </dgm:pt>
    <dgm:pt modelId="{52291A2E-598D-2040-AC6A-79D3CD868438}" type="pres">
      <dgm:prSet presAssocID="{C8523D0D-BCC6-D04E-8BF6-753C85DCC109}" presName="node" presStyleLbl="node1" presStyleIdx="2" presStyleCnt="4" custScaleX="133272" custScaleY="117955" custRadScaleRad="156109" custRadScaleInc="72713">
        <dgm:presLayoutVars>
          <dgm:bulletEnabled val="1"/>
        </dgm:presLayoutVars>
      </dgm:prSet>
      <dgm:spPr/>
    </dgm:pt>
    <dgm:pt modelId="{39D652BA-1CE9-C141-A51F-875DBEB75EB7}" type="pres">
      <dgm:prSet presAssocID="{FE5D0C5A-DEA0-604E-9434-DA96FF73A482}" presName="parTrans" presStyleLbl="bgSibTrans2D1" presStyleIdx="3" presStyleCnt="4"/>
      <dgm:spPr/>
    </dgm:pt>
    <dgm:pt modelId="{CA736C46-0948-0E42-88CA-F503921F3A74}" type="pres">
      <dgm:prSet presAssocID="{AF63F77E-52B5-D045-B284-F168A85BF549}" presName="node" presStyleLbl="node1" presStyleIdx="3" presStyleCnt="4" custScaleX="140065" custScaleY="159722" custRadScaleRad="128466" custRadScaleInc="-358301">
        <dgm:presLayoutVars>
          <dgm:bulletEnabled val="1"/>
        </dgm:presLayoutVars>
      </dgm:prSet>
      <dgm:spPr/>
    </dgm:pt>
  </dgm:ptLst>
  <dgm:cxnLst>
    <dgm:cxn modelId="{2F95F206-25C5-4E4B-82B1-23576F32612E}" type="presOf" srcId="{B3B00D06-DFE3-0441-B920-C57918177C97}" destId="{786FC76A-C841-CF4C-825F-D4152FA8F845}" srcOrd="0" destOrd="0" presId="urn:microsoft.com/office/officeart/2005/8/layout/radial4"/>
    <dgm:cxn modelId="{BB55FA1E-BF11-2047-A24E-D37411EFE028}" type="presOf" srcId="{E6E24AFA-8A73-2044-A51B-BE137A65B145}" destId="{DA0A981E-D95E-D648-A6E1-417CED5C77DD}" srcOrd="0" destOrd="0" presId="urn:microsoft.com/office/officeart/2005/8/layout/radial4"/>
    <dgm:cxn modelId="{E3423F24-B89D-8F44-B3E1-4A4F005F705F}" type="presOf" srcId="{D976A5D1-F959-9448-8DA2-9221A4A0D5A4}" destId="{747DC7E4-1912-764D-821D-C756E5FFF379}" srcOrd="0" destOrd="0" presId="urn:microsoft.com/office/officeart/2005/8/layout/radial4"/>
    <dgm:cxn modelId="{0B87EC34-D8F5-9042-8F9E-564CE9099F6F}" type="presOf" srcId="{C8523D0D-BCC6-D04E-8BF6-753C85DCC109}" destId="{52291A2E-598D-2040-AC6A-79D3CD868438}" srcOrd="0" destOrd="0" presId="urn:microsoft.com/office/officeart/2005/8/layout/radial4"/>
    <dgm:cxn modelId="{258E6739-A1A8-5344-BF94-D3A76FDF1B6D}" srcId="{14FF41B1-34AD-DB48-95CF-AF1EB2BDFB98}" destId="{AC0D7A39-042E-3244-8AA1-C5196548932E}" srcOrd="1" destOrd="0" parTransId="{E6E24AFA-8A73-2044-A51B-BE137A65B145}" sibTransId="{B792965C-A11C-9646-A465-1FEF94E1C59D}"/>
    <dgm:cxn modelId="{710EE63C-70D8-8943-836C-CE90FD01B0C2}" type="presOf" srcId="{FE5D0C5A-DEA0-604E-9434-DA96FF73A482}" destId="{39D652BA-1CE9-C141-A51F-875DBEB75EB7}" srcOrd="0" destOrd="0" presId="urn:microsoft.com/office/officeart/2005/8/layout/radial4"/>
    <dgm:cxn modelId="{2D49834E-14A5-E343-AFE3-0786DA9A14B5}" type="presOf" srcId="{14FF41B1-34AD-DB48-95CF-AF1EB2BDFB98}" destId="{14CEE94B-F3C2-A141-9555-F688271439C2}" srcOrd="0" destOrd="0" presId="urn:microsoft.com/office/officeart/2005/8/layout/radial4"/>
    <dgm:cxn modelId="{F6C5C653-D435-174E-8AB0-19A4CE2A7E67}" type="presOf" srcId="{00153090-EC5F-5C47-B668-CE9DAA5A743B}" destId="{54512EC2-3686-C640-9104-10235BDB2A88}" srcOrd="0" destOrd="0" presId="urn:microsoft.com/office/officeart/2005/8/layout/radial4"/>
    <dgm:cxn modelId="{87C15F5A-DF62-2C45-8CCE-499243C94388}" type="presOf" srcId="{71706FD5-F116-5F4F-A243-F348CFB30DB1}" destId="{1DE53ADA-D07A-6948-8732-54ECCF1BC068}" srcOrd="0" destOrd="0" presId="urn:microsoft.com/office/officeart/2005/8/layout/radial4"/>
    <dgm:cxn modelId="{42F98489-98FF-6B48-AED3-5EC858393C6E}" srcId="{14FF41B1-34AD-DB48-95CF-AF1EB2BDFB98}" destId="{AF63F77E-52B5-D045-B284-F168A85BF549}" srcOrd="3" destOrd="0" parTransId="{FE5D0C5A-DEA0-604E-9434-DA96FF73A482}" sibTransId="{B33F4437-0386-844E-8FCD-EC62835B54B0}"/>
    <dgm:cxn modelId="{0C91988E-59C0-F341-9838-9066F0B92547}" srcId="{14FF41B1-34AD-DB48-95CF-AF1EB2BDFB98}" destId="{B3B00D06-DFE3-0441-B920-C57918177C97}" srcOrd="0" destOrd="0" parTransId="{00153090-EC5F-5C47-B668-CE9DAA5A743B}" sibTransId="{6CDA4606-543C-784F-97F4-C0AC71FA97D0}"/>
    <dgm:cxn modelId="{4151309B-D9AC-8F4A-A296-161D207CF21E}" srcId="{D976A5D1-F959-9448-8DA2-9221A4A0D5A4}" destId="{8922E000-AADE-1648-B2B5-45ABCC6502F5}" srcOrd="1" destOrd="0" parTransId="{CB442314-2D77-4244-A7F3-D3B742BF00AF}" sibTransId="{AC57AE37-2D49-764F-9982-08DB5CF444C8}"/>
    <dgm:cxn modelId="{8D0654AD-6F53-974C-88C3-94FA66FAFD0E}" type="presOf" srcId="{AC0D7A39-042E-3244-8AA1-C5196548932E}" destId="{2F28418C-2829-5F47-9369-6B7298330976}" srcOrd="0" destOrd="0" presId="urn:microsoft.com/office/officeart/2005/8/layout/radial4"/>
    <dgm:cxn modelId="{65169ECA-DAD0-644E-ABFF-CD34E4D097BC}" srcId="{D976A5D1-F959-9448-8DA2-9221A4A0D5A4}" destId="{14FF41B1-34AD-DB48-95CF-AF1EB2BDFB98}" srcOrd="0" destOrd="0" parTransId="{77E8B44A-9D33-2B42-81FF-9583517C057F}" sibTransId="{4708CBDE-1F6C-2449-94E2-3D63DD5860E9}"/>
    <dgm:cxn modelId="{4FB9C4D4-22A4-854F-9D3B-F9F40D504C08}" type="presOf" srcId="{AF63F77E-52B5-D045-B284-F168A85BF549}" destId="{CA736C46-0948-0E42-88CA-F503921F3A74}" srcOrd="0" destOrd="0" presId="urn:microsoft.com/office/officeart/2005/8/layout/radial4"/>
    <dgm:cxn modelId="{D8D8A1EC-154B-F04C-8C54-35C6E9FCCF26}" srcId="{14FF41B1-34AD-DB48-95CF-AF1EB2BDFB98}" destId="{C8523D0D-BCC6-D04E-8BF6-753C85DCC109}" srcOrd="2" destOrd="0" parTransId="{71706FD5-F116-5F4F-A243-F348CFB30DB1}" sibTransId="{06D41EB5-BDAD-3042-829C-490A77D71B54}"/>
    <dgm:cxn modelId="{826D6F2B-8FBA-A44F-BF7A-B853CEB343C4}" type="presParOf" srcId="{747DC7E4-1912-764D-821D-C756E5FFF379}" destId="{14CEE94B-F3C2-A141-9555-F688271439C2}" srcOrd="0" destOrd="0" presId="urn:microsoft.com/office/officeart/2005/8/layout/radial4"/>
    <dgm:cxn modelId="{C7A50D55-14E1-1C40-9183-96495ABDB08C}" type="presParOf" srcId="{747DC7E4-1912-764D-821D-C756E5FFF379}" destId="{54512EC2-3686-C640-9104-10235BDB2A88}" srcOrd="1" destOrd="0" presId="urn:microsoft.com/office/officeart/2005/8/layout/radial4"/>
    <dgm:cxn modelId="{39E3211E-E093-B649-A80C-61F46A108963}" type="presParOf" srcId="{747DC7E4-1912-764D-821D-C756E5FFF379}" destId="{786FC76A-C841-CF4C-825F-D4152FA8F845}" srcOrd="2" destOrd="0" presId="urn:microsoft.com/office/officeart/2005/8/layout/radial4"/>
    <dgm:cxn modelId="{5A672C25-890F-C34B-A4B8-48498A390457}" type="presParOf" srcId="{747DC7E4-1912-764D-821D-C756E5FFF379}" destId="{DA0A981E-D95E-D648-A6E1-417CED5C77DD}" srcOrd="3" destOrd="0" presId="urn:microsoft.com/office/officeart/2005/8/layout/radial4"/>
    <dgm:cxn modelId="{A5353FE4-2553-D446-AE43-617C2F1CBBEB}" type="presParOf" srcId="{747DC7E4-1912-764D-821D-C756E5FFF379}" destId="{2F28418C-2829-5F47-9369-6B7298330976}" srcOrd="4" destOrd="0" presId="urn:microsoft.com/office/officeart/2005/8/layout/radial4"/>
    <dgm:cxn modelId="{313C157D-9C0D-5D43-B2DB-564C71843A08}" type="presParOf" srcId="{747DC7E4-1912-764D-821D-C756E5FFF379}" destId="{1DE53ADA-D07A-6948-8732-54ECCF1BC068}" srcOrd="5" destOrd="0" presId="urn:microsoft.com/office/officeart/2005/8/layout/radial4"/>
    <dgm:cxn modelId="{C659FC79-87D1-BF4D-9FC4-4669F8D2786B}" type="presParOf" srcId="{747DC7E4-1912-764D-821D-C756E5FFF379}" destId="{52291A2E-598D-2040-AC6A-79D3CD868438}" srcOrd="6" destOrd="0" presId="urn:microsoft.com/office/officeart/2005/8/layout/radial4"/>
    <dgm:cxn modelId="{E67A7863-89AB-E14E-B3B7-74918D4F3C66}" type="presParOf" srcId="{747DC7E4-1912-764D-821D-C756E5FFF379}" destId="{39D652BA-1CE9-C141-A51F-875DBEB75EB7}" srcOrd="7" destOrd="0" presId="urn:microsoft.com/office/officeart/2005/8/layout/radial4"/>
    <dgm:cxn modelId="{0256BD47-6317-8145-9D88-B49AA2D049BD}" type="presParOf" srcId="{747DC7E4-1912-764D-821D-C756E5FFF379}" destId="{CA736C46-0948-0E42-88CA-F503921F3A74}" srcOrd="8" destOrd="0" presId="urn:microsoft.com/office/officeart/2005/8/layout/radial4"/>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7A4AB8F3-DC20-6548-8700-D0845E88CC7F}"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el-GR"/>
        </a:p>
      </dgm:t>
    </dgm:pt>
    <dgm:pt modelId="{5D24643A-22D3-A748-A940-2CE776CC8F69}">
      <dgm:prSet phldrT="[Κείμενο]" custT="1"/>
      <dgm:spPr>
        <a:solidFill>
          <a:srgbClr val="C7BCD1"/>
        </a:solidFill>
      </dgm:spPr>
      <dgm:t>
        <a:bodyPr/>
        <a:lstStyle/>
        <a:p>
          <a:r>
            <a:rPr lang="el-GR" sz="1800" dirty="0">
              <a:solidFill>
                <a:srgbClr val="000000"/>
              </a:solidFill>
              <a:effectLst/>
              <a:latin typeface="Times New Roman" panose="02020603050405020304" pitchFamily="18" charset="0"/>
              <a:ea typeface="Times New Roman" panose="02020603050405020304" pitchFamily="18" charset="0"/>
            </a:rPr>
            <a:t>Τι είναι σύγχρονη αρχιτεκτονική</a:t>
          </a:r>
          <a:endParaRPr lang="el-GR" sz="1800" dirty="0"/>
        </a:p>
      </dgm:t>
    </dgm:pt>
    <dgm:pt modelId="{98E50081-D057-0A4B-A603-C74F77756A8F}" type="parTrans" cxnId="{527896DA-683D-254B-9DCB-5E87E59D7EE4}">
      <dgm:prSet/>
      <dgm:spPr/>
      <dgm:t>
        <a:bodyPr/>
        <a:lstStyle/>
        <a:p>
          <a:endParaRPr lang="el-GR"/>
        </a:p>
      </dgm:t>
    </dgm:pt>
    <dgm:pt modelId="{26A62043-9994-034F-B221-38DCB78F1EC0}" type="sibTrans" cxnId="{527896DA-683D-254B-9DCB-5E87E59D7EE4}">
      <dgm:prSet/>
      <dgm:spPr/>
      <dgm:t>
        <a:bodyPr/>
        <a:lstStyle/>
        <a:p>
          <a:endParaRPr lang="el-GR"/>
        </a:p>
      </dgm:t>
    </dgm:pt>
    <dgm:pt modelId="{71CE66DD-3E86-F747-915D-5733A0653CE1}">
      <dgm:prSet phldrT="[Κείμενο]" custT="1"/>
      <dgm:spPr>
        <a:solidFill>
          <a:srgbClr val="CAC9E2"/>
        </a:solidFill>
      </dgm:spPr>
      <dgm:t>
        <a:bodyPr/>
        <a:lstStyle/>
        <a:p>
          <a:r>
            <a:rPr lang="el-GR" sz="1800" dirty="0">
              <a:solidFill>
                <a:srgbClr val="000000"/>
              </a:solidFill>
              <a:effectLst/>
              <a:latin typeface="Times New Roman" panose="02020603050405020304" pitchFamily="18" charset="0"/>
              <a:ea typeface="Times New Roman" panose="02020603050405020304" pitchFamily="18" charset="0"/>
            </a:rPr>
            <a:t>Ευρώπη</a:t>
          </a:r>
          <a:endParaRPr lang="el-GR" sz="1800" dirty="0"/>
        </a:p>
      </dgm:t>
    </dgm:pt>
    <dgm:pt modelId="{98733CDD-B77A-2641-8DF9-271672197FE5}" type="parTrans" cxnId="{2B08E4FF-D755-8045-9E28-E9614FF1F363}">
      <dgm:prSet/>
      <dgm:spPr/>
      <dgm:t>
        <a:bodyPr/>
        <a:lstStyle/>
        <a:p>
          <a:endParaRPr lang="el-GR"/>
        </a:p>
      </dgm:t>
    </dgm:pt>
    <dgm:pt modelId="{9EE4D5E6-8835-E34D-80DE-590E8EFC8F38}" type="sibTrans" cxnId="{2B08E4FF-D755-8045-9E28-E9614FF1F363}">
      <dgm:prSet/>
      <dgm:spPr/>
      <dgm:t>
        <a:bodyPr/>
        <a:lstStyle/>
        <a:p>
          <a:endParaRPr lang="el-GR"/>
        </a:p>
      </dgm:t>
    </dgm:pt>
    <dgm:pt modelId="{4DE6085A-302C-4746-9922-D9A122DFF57E}">
      <dgm:prSet/>
      <dgm:spPr/>
      <dgm:t>
        <a:bodyPr/>
        <a:lstStyle/>
        <a:p>
          <a:endParaRPr lang="el-GR"/>
        </a:p>
      </dgm:t>
    </dgm:pt>
    <dgm:pt modelId="{4389A926-BCCC-B74C-9321-8B4E199D0955}" type="parTrans" cxnId="{A97D856B-9499-0B44-94AC-9CE27F738555}">
      <dgm:prSet/>
      <dgm:spPr/>
      <dgm:t>
        <a:bodyPr/>
        <a:lstStyle/>
        <a:p>
          <a:endParaRPr lang="el-GR"/>
        </a:p>
      </dgm:t>
    </dgm:pt>
    <dgm:pt modelId="{A114A9CC-F745-5C43-A15C-5DC96316CD8E}" type="sibTrans" cxnId="{A97D856B-9499-0B44-94AC-9CE27F738555}">
      <dgm:prSet/>
      <dgm:spPr/>
      <dgm:t>
        <a:bodyPr/>
        <a:lstStyle/>
        <a:p>
          <a:endParaRPr lang="el-GR"/>
        </a:p>
      </dgm:t>
    </dgm:pt>
    <dgm:pt modelId="{47D9D8A7-CBDE-A94E-81FF-179F244025C0}">
      <dgm:prSet phldrT="[Κείμενο]" custLinFactX="-23014" custLinFactNeighborX="-100000" custLinFactNeighborY="-7287"/>
      <dgm:spPr/>
      <dgm:t>
        <a:bodyPr/>
        <a:lstStyle/>
        <a:p>
          <a:endParaRPr lang="el-GR"/>
        </a:p>
      </dgm:t>
    </dgm:pt>
    <dgm:pt modelId="{2A2F1897-6960-EC47-8DDD-6C6D1D2D038F}" type="parTrans" cxnId="{05594C63-2448-4D4A-8F7F-4645A49C0BC1}">
      <dgm:prSet/>
      <dgm:spPr/>
      <dgm:t>
        <a:bodyPr/>
        <a:lstStyle/>
        <a:p>
          <a:endParaRPr lang="el-GR"/>
        </a:p>
      </dgm:t>
    </dgm:pt>
    <dgm:pt modelId="{3061E8A5-DD0C-8E4E-A734-DA424CCFDE9F}" type="sibTrans" cxnId="{05594C63-2448-4D4A-8F7F-4645A49C0BC1}">
      <dgm:prSet/>
      <dgm:spPr/>
      <dgm:t>
        <a:bodyPr/>
        <a:lstStyle/>
        <a:p>
          <a:endParaRPr lang="el-GR"/>
        </a:p>
      </dgm:t>
    </dgm:pt>
    <dgm:pt modelId="{80E6B87B-2BAC-D648-A54B-38B8FDBB4810}">
      <dgm:prSet phldrT="[Κείμενο]" custLinFactX="-23014" custLinFactNeighborX="-100000" custLinFactNeighborY="-7287"/>
      <dgm:spPr/>
      <dgm:t>
        <a:bodyPr/>
        <a:lstStyle/>
        <a:p>
          <a:endParaRPr lang="el-GR"/>
        </a:p>
      </dgm:t>
    </dgm:pt>
    <dgm:pt modelId="{0A6039A4-A341-4B41-8008-13EA5FC215E2}" type="parTrans" cxnId="{A09E1BCE-CCCA-6F4E-976B-FFF04963C33B}">
      <dgm:prSet/>
      <dgm:spPr/>
      <dgm:t>
        <a:bodyPr/>
        <a:lstStyle/>
        <a:p>
          <a:endParaRPr lang="el-GR"/>
        </a:p>
      </dgm:t>
    </dgm:pt>
    <dgm:pt modelId="{5A51DE7A-FEC0-C24D-B71C-34F6F5A5F24B}" type="sibTrans" cxnId="{A09E1BCE-CCCA-6F4E-976B-FFF04963C33B}">
      <dgm:prSet/>
      <dgm:spPr/>
      <dgm:t>
        <a:bodyPr/>
        <a:lstStyle/>
        <a:p>
          <a:endParaRPr lang="el-GR"/>
        </a:p>
      </dgm:t>
    </dgm:pt>
    <dgm:pt modelId="{404B817F-F105-C641-BB50-D812DCC7F4BF}">
      <dgm:prSet phldrT="[Κείμενο]" custLinFactX="-23014" custLinFactNeighborX="-100000" custLinFactNeighborY="-7287"/>
      <dgm:spPr/>
      <dgm:t>
        <a:bodyPr/>
        <a:lstStyle/>
        <a:p>
          <a:endParaRPr lang="el-GR" dirty="0"/>
        </a:p>
      </dgm:t>
    </dgm:pt>
    <dgm:pt modelId="{6F427917-2934-B541-BAB8-7AED7D088C15}" type="parTrans" cxnId="{D86955CD-07ED-F041-A263-E07B41C967FF}">
      <dgm:prSet/>
      <dgm:spPr/>
      <dgm:t>
        <a:bodyPr/>
        <a:lstStyle/>
        <a:p>
          <a:endParaRPr lang="el-GR"/>
        </a:p>
      </dgm:t>
    </dgm:pt>
    <dgm:pt modelId="{8306BA63-DB2A-4A45-823A-793469288FCE}" type="sibTrans" cxnId="{D86955CD-07ED-F041-A263-E07B41C967FF}">
      <dgm:prSet/>
      <dgm:spPr/>
      <dgm:t>
        <a:bodyPr/>
        <a:lstStyle/>
        <a:p>
          <a:endParaRPr lang="el-GR"/>
        </a:p>
      </dgm:t>
    </dgm:pt>
    <dgm:pt modelId="{C3EF07DF-165F-724F-A755-BECCD7AD4142}">
      <dgm:prSet phldrT="[Κείμενο]" custLinFactX="-23014" custLinFactNeighborX="-100000" custLinFactNeighborY="-7287"/>
      <dgm:spPr/>
      <dgm:t>
        <a:bodyPr/>
        <a:lstStyle/>
        <a:p>
          <a:endParaRPr lang="el-GR"/>
        </a:p>
      </dgm:t>
    </dgm:pt>
    <dgm:pt modelId="{A436CEE3-D621-5446-B65F-B59D6DCA8765}" type="parTrans" cxnId="{753E7624-D1AF-EC45-A7A9-0575A736163D}">
      <dgm:prSet/>
      <dgm:spPr/>
      <dgm:t>
        <a:bodyPr/>
        <a:lstStyle/>
        <a:p>
          <a:endParaRPr lang="el-GR"/>
        </a:p>
      </dgm:t>
    </dgm:pt>
    <dgm:pt modelId="{6BDA3CC7-B995-C74C-B4E3-7517676D9EC7}" type="sibTrans" cxnId="{753E7624-D1AF-EC45-A7A9-0575A736163D}">
      <dgm:prSet/>
      <dgm:spPr/>
      <dgm:t>
        <a:bodyPr/>
        <a:lstStyle/>
        <a:p>
          <a:endParaRPr lang="el-GR"/>
        </a:p>
      </dgm:t>
    </dgm:pt>
    <dgm:pt modelId="{BFE46DF6-8A9A-124B-BAFB-3FC709693547}">
      <dgm:prSet phldrT="[Κείμενο]" custLinFactX="-23014" custLinFactNeighborX="-100000" custLinFactNeighborY="-7287"/>
      <dgm:spPr/>
      <dgm:t>
        <a:bodyPr/>
        <a:lstStyle/>
        <a:p>
          <a:endParaRPr lang="el-GR"/>
        </a:p>
      </dgm:t>
    </dgm:pt>
    <dgm:pt modelId="{1C88469D-07B3-C749-98B7-BF8BA23230A0}" type="parTrans" cxnId="{69EC0FB3-E9EA-2F47-AF7B-6674AB4267D6}">
      <dgm:prSet/>
      <dgm:spPr/>
      <dgm:t>
        <a:bodyPr/>
        <a:lstStyle/>
        <a:p>
          <a:endParaRPr lang="el-GR"/>
        </a:p>
      </dgm:t>
    </dgm:pt>
    <dgm:pt modelId="{8EF85D0C-CA5F-ED4C-AC55-C23FDD660902}" type="sibTrans" cxnId="{69EC0FB3-E9EA-2F47-AF7B-6674AB4267D6}">
      <dgm:prSet/>
      <dgm:spPr/>
      <dgm:t>
        <a:bodyPr/>
        <a:lstStyle/>
        <a:p>
          <a:endParaRPr lang="el-GR"/>
        </a:p>
      </dgm:t>
    </dgm:pt>
    <dgm:pt modelId="{202205BE-304C-2F44-BEFC-E883644AE328}">
      <dgm:prSet phldrT="[Κείμενο]" custLinFactX="-23014" custLinFactNeighborX="-100000" custLinFactNeighborY="-7287"/>
      <dgm:spPr/>
      <dgm:t>
        <a:bodyPr/>
        <a:lstStyle/>
        <a:p>
          <a:endParaRPr lang="el-GR"/>
        </a:p>
      </dgm:t>
    </dgm:pt>
    <dgm:pt modelId="{C2C0C333-E28A-9447-9AF2-ECF7499611E3}" type="parTrans" cxnId="{3395967A-5E30-BA41-912F-5C187649AE1C}">
      <dgm:prSet/>
      <dgm:spPr/>
      <dgm:t>
        <a:bodyPr/>
        <a:lstStyle/>
        <a:p>
          <a:endParaRPr lang="el-GR"/>
        </a:p>
      </dgm:t>
    </dgm:pt>
    <dgm:pt modelId="{A5AC2E0A-82DC-4D45-828E-40236B55E04B}" type="sibTrans" cxnId="{3395967A-5E30-BA41-912F-5C187649AE1C}">
      <dgm:prSet/>
      <dgm:spPr/>
      <dgm:t>
        <a:bodyPr/>
        <a:lstStyle/>
        <a:p>
          <a:endParaRPr lang="el-GR"/>
        </a:p>
      </dgm:t>
    </dgm:pt>
    <dgm:pt modelId="{0FFFD9DD-832A-7647-8E2F-46AD9E68DD1E}">
      <dgm:prSet phldrT="[Κείμενο]" custT="1"/>
      <dgm:spPr>
        <a:solidFill>
          <a:srgbClr val="EEDFF4"/>
        </a:solidFill>
      </dgm:spPr>
      <dgm:t>
        <a:bodyPr/>
        <a:lstStyle/>
        <a:p>
          <a:r>
            <a:rPr lang="el-GR" sz="1800" dirty="0">
              <a:solidFill>
                <a:srgbClr val="000000"/>
              </a:solidFill>
              <a:effectLst/>
              <a:latin typeface="Times New Roman" panose="02020603050405020304" pitchFamily="18" charset="0"/>
              <a:ea typeface="Times New Roman" panose="02020603050405020304" pitchFamily="18" charset="0"/>
            </a:rPr>
            <a:t>συνθετικές αρχές, κατόψεις, τομές</a:t>
          </a:r>
          <a:endParaRPr lang="el-GR" sz="1800" dirty="0"/>
        </a:p>
      </dgm:t>
    </dgm:pt>
    <dgm:pt modelId="{7EB223B0-9F34-1E42-A8D5-4B3E3EA29767}" type="sibTrans" cxnId="{8A2DEF0B-D8CE-C34A-8A16-5AA3F7F481A2}">
      <dgm:prSet/>
      <dgm:spPr/>
      <dgm:t>
        <a:bodyPr/>
        <a:lstStyle/>
        <a:p>
          <a:endParaRPr lang="el-GR"/>
        </a:p>
      </dgm:t>
    </dgm:pt>
    <dgm:pt modelId="{52F4D3CF-D84A-894A-A86E-691278EB7324}" type="parTrans" cxnId="{8A2DEF0B-D8CE-C34A-8A16-5AA3F7F481A2}">
      <dgm:prSet/>
      <dgm:spPr/>
      <dgm:t>
        <a:bodyPr/>
        <a:lstStyle/>
        <a:p>
          <a:endParaRPr lang="el-GR"/>
        </a:p>
      </dgm:t>
    </dgm:pt>
    <dgm:pt modelId="{7061E5CD-0780-654E-97EF-C7E362A146FB}">
      <dgm:prSet phldrT="[Κείμενο]" custScaleX="134719" custScaleY="96308" custLinFactNeighborX="-58913" custLinFactNeighborY="9554"/>
      <dgm:spPr>
        <a:solidFill>
          <a:srgbClr val="A2A6DE"/>
        </a:solidFill>
      </dgm:spPr>
      <dgm:t>
        <a:bodyPr/>
        <a:lstStyle/>
        <a:p>
          <a:endParaRPr lang="el-GR"/>
        </a:p>
      </dgm:t>
    </dgm:pt>
    <dgm:pt modelId="{C88098C6-3ACF-2840-8123-75474862D1F9}" type="parTrans" cxnId="{1FBECC4E-5A7E-C442-803C-37F991C2E2A7}">
      <dgm:prSet/>
      <dgm:spPr/>
      <dgm:t>
        <a:bodyPr/>
        <a:lstStyle/>
        <a:p>
          <a:endParaRPr lang="el-GR"/>
        </a:p>
      </dgm:t>
    </dgm:pt>
    <dgm:pt modelId="{653AE240-6145-6C48-B9FE-6DE391E95AA3}" type="sibTrans" cxnId="{1FBECC4E-5A7E-C442-803C-37F991C2E2A7}">
      <dgm:prSet/>
      <dgm:spPr/>
      <dgm:t>
        <a:bodyPr/>
        <a:lstStyle/>
        <a:p>
          <a:endParaRPr lang="el-GR"/>
        </a:p>
      </dgm:t>
    </dgm:pt>
    <dgm:pt modelId="{EA075527-009B-904E-8925-613018F02DAD}">
      <dgm:prSet phldrT="[Κείμενο]" custScaleX="134719" custScaleY="96308" custLinFactNeighborX="-58913" custLinFactNeighborY="9554"/>
      <dgm:spPr>
        <a:solidFill>
          <a:srgbClr val="A2A6DE"/>
        </a:solidFill>
      </dgm:spPr>
      <dgm:t>
        <a:bodyPr/>
        <a:lstStyle/>
        <a:p>
          <a:endParaRPr lang="el-GR"/>
        </a:p>
      </dgm:t>
    </dgm:pt>
    <dgm:pt modelId="{ABE9596C-AB85-C648-A174-D02ECC1BFF19}" type="parTrans" cxnId="{013A7B6A-06C7-4345-8BCB-C3022D102797}">
      <dgm:prSet/>
      <dgm:spPr/>
      <dgm:t>
        <a:bodyPr/>
        <a:lstStyle/>
        <a:p>
          <a:endParaRPr lang="el-GR"/>
        </a:p>
      </dgm:t>
    </dgm:pt>
    <dgm:pt modelId="{DB492016-94D8-E544-A193-723149005084}" type="sibTrans" cxnId="{013A7B6A-06C7-4345-8BCB-C3022D102797}">
      <dgm:prSet/>
      <dgm:spPr/>
      <dgm:t>
        <a:bodyPr/>
        <a:lstStyle/>
        <a:p>
          <a:endParaRPr lang="el-GR"/>
        </a:p>
      </dgm:t>
    </dgm:pt>
    <dgm:pt modelId="{7CD095A6-21FD-BE42-8037-020F45F43335}">
      <dgm:prSet phldrT="[Κείμενο]" custScaleX="134719" custScaleY="96308" custLinFactNeighborX="-58913" custLinFactNeighborY="9554"/>
      <dgm:spPr>
        <a:solidFill>
          <a:srgbClr val="A2A6DE"/>
        </a:solidFill>
      </dgm:spPr>
      <dgm:t>
        <a:bodyPr/>
        <a:lstStyle/>
        <a:p>
          <a:endParaRPr lang="el-GR"/>
        </a:p>
      </dgm:t>
    </dgm:pt>
    <dgm:pt modelId="{19188F4C-D622-A64D-881F-9DE42DE70CBC}" type="parTrans" cxnId="{51411742-5F70-2A42-893F-6C8CCAE41E1D}">
      <dgm:prSet/>
      <dgm:spPr/>
      <dgm:t>
        <a:bodyPr/>
        <a:lstStyle/>
        <a:p>
          <a:endParaRPr lang="el-GR"/>
        </a:p>
      </dgm:t>
    </dgm:pt>
    <dgm:pt modelId="{70EAD60C-D8E9-684D-B09D-C3CB013C8DA9}" type="sibTrans" cxnId="{51411742-5F70-2A42-893F-6C8CCAE41E1D}">
      <dgm:prSet/>
      <dgm:spPr/>
      <dgm:t>
        <a:bodyPr/>
        <a:lstStyle/>
        <a:p>
          <a:endParaRPr lang="el-GR"/>
        </a:p>
      </dgm:t>
    </dgm:pt>
    <dgm:pt modelId="{A3798BFA-405F-0A44-861C-DC6205F84ECD}">
      <dgm:prSet phldrT="[Κείμενο]" custScaleX="134719" custScaleY="96308" custLinFactNeighborX="-58913" custLinFactNeighborY="9554"/>
      <dgm:spPr>
        <a:solidFill>
          <a:srgbClr val="A2A6DE"/>
        </a:solidFill>
      </dgm:spPr>
      <dgm:t>
        <a:bodyPr/>
        <a:lstStyle/>
        <a:p>
          <a:endParaRPr lang="el-GR"/>
        </a:p>
      </dgm:t>
    </dgm:pt>
    <dgm:pt modelId="{EA06A029-06CF-0545-9A50-92E2CF153F56}" type="parTrans" cxnId="{90EFD3AE-1B7A-5446-A036-3B584C0714F5}">
      <dgm:prSet/>
      <dgm:spPr/>
      <dgm:t>
        <a:bodyPr/>
        <a:lstStyle/>
        <a:p>
          <a:endParaRPr lang="el-GR"/>
        </a:p>
      </dgm:t>
    </dgm:pt>
    <dgm:pt modelId="{1B205DA9-FF7A-DC44-BAE6-31B2770993A9}" type="sibTrans" cxnId="{90EFD3AE-1B7A-5446-A036-3B584C0714F5}">
      <dgm:prSet/>
      <dgm:spPr/>
      <dgm:t>
        <a:bodyPr/>
        <a:lstStyle/>
        <a:p>
          <a:endParaRPr lang="el-GR"/>
        </a:p>
      </dgm:t>
    </dgm:pt>
    <dgm:pt modelId="{9BD7708C-1D8D-184B-BD02-3F0C168C8C0F}">
      <dgm:prSet phldrT="[Κείμενο]" custScaleX="134719" custScaleY="96308" custLinFactNeighborX="-58913" custLinFactNeighborY="9554"/>
      <dgm:spPr>
        <a:solidFill>
          <a:srgbClr val="A2A6DE"/>
        </a:solidFill>
      </dgm:spPr>
      <dgm:t>
        <a:bodyPr/>
        <a:lstStyle/>
        <a:p>
          <a:endParaRPr lang="el-GR"/>
        </a:p>
      </dgm:t>
    </dgm:pt>
    <dgm:pt modelId="{F099A373-97E1-4F41-BF89-7DEF83B898FD}" type="parTrans" cxnId="{AE623F1D-B3F5-284B-8E82-4F92D6D215E7}">
      <dgm:prSet/>
      <dgm:spPr/>
      <dgm:t>
        <a:bodyPr/>
        <a:lstStyle/>
        <a:p>
          <a:endParaRPr lang="el-GR"/>
        </a:p>
      </dgm:t>
    </dgm:pt>
    <dgm:pt modelId="{A674AA7F-0BEC-6B41-82AC-CF2AB68CBCAF}" type="sibTrans" cxnId="{AE623F1D-B3F5-284B-8E82-4F92D6D215E7}">
      <dgm:prSet/>
      <dgm:spPr/>
      <dgm:t>
        <a:bodyPr/>
        <a:lstStyle/>
        <a:p>
          <a:endParaRPr lang="el-GR"/>
        </a:p>
      </dgm:t>
    </dgm:pt>
    <dgm:pt modelId="{54E5BDA3-AFCE-0046-B57D-534954E20534}">
      <dgm:prSet phldrT="[Κείμενο]" custScaleX="134719" custScaleY="96308" custLinFactNeighborX="-58913" custLinFactNeighborY="9554"/>
      <dgm:spPr>
        <a:solidFill>
          <a:srgbClr val="A2A6DE"/>
        </a:solidFill>
      </dgm:spPr>
      <dgm:t>
        <a:bodyPr/>
        <a:lstStyle/>
        <a:p>
          <a:endParaRPr lang="el-GR"/>
        </a:p>
      </dgm:t>
    </dgm:pt>
    <dgm:pt modelId="{102E82F0-E4BC-9848-BB32-59252D853C48}" type="parTrans" cxnId="{5CD16FD7-0124-7A4E-B805-4B6C9382FA77}">
      <dgm:prSet/>
      <dgm:spPr/>
      <dgm:t>
        <a:bodyPr/>
        <a:lstStyle/>
        <a:p>
          <a:endParaRPr lang="el-GR"/>
        </a:p>
      </dgm:t>
    </dgm:pt>
    <dgm:pt modelId="{F81A3E5A-0454-B24A-9C35-1F19AAA17C1F}" type="sibTrans" cxnId="{5CD16FD7-0124-7A4E-B805-4B6C9382FA77}">
      <dgm:prSet/>
      <dgm:spPr/>
      <dgm:t>
        <a:bodyPr/>
        <a:lstStyle/>
        <a:p>
          <a:endParaRPr lang="el-GR"/>
        </a:p>
      </dgm:t>
    </dgm:pt>
    <dgm:pt modelId="{12A94491-D50D-064D-913B-E1EC2766039E}">
      <dgm:prSet phldrT="[Κείμενο]" custScaleX="134719" custScaleY="96308" custLinFactNeighborX="-58913" custLinFactNeighborY="9554"/>
      <dgm:spPr>
        <a:solidFill>
          <a:srgbClr val="A2A6DE"/>
        </a:solidFill>
      </dgm:spPr>
      <dgm:t>
        <a:bodyPr/>
        <a:lstStyle/>
        <a:p>
          <a:endParaRPr lang="el-GR"/>
        </a:p>
      </dgm:t>
    </dgm:pt>
    <dgm:pt modelId="{FE79398A-BD1B-6B47-922B-231B2B878160}" type="parTrans" cxnId="{9E32B9BB-CAB7-AD49-AC38-6400DBC1CE6D}">
      <dgm:prSet/>
      <dgm:spPr/>
      <dgm:t>
        <a:bodyPr/>
        <a:lstStyle/>
        <a:p>
          <a:endParaRPr lang="el-GR"/>
        </a:p>
      </dgm:t>
    </dgm:pt>
    <dgm:pt modelId="{0336A2B1-3161-F047-9E3C-3B2FC3435EA1}" type="sibTrans" cxnId="{9E32B9BB-CAB7-AD49-AC38-6400DBC1CE6D}">
      <dgm:prSet/>
      <dgm:spPr/>
      <dgm:t>
        <a:bodyPr/>
        <a:lstStyle/>
        <a:p>
          <a:endParaRPr lang="el-GR"/>
        </a:p>
      </dgm:t>
    </dgm:pt>
    <dgm:pt modelId="{84DAD548-7304-B745-9180-4512E566D76B}">
      <dgm:prSet phldrT="[Κείμενο]" custScaleX="134719" custScaleY="96308" custLinFactNeighborX="-58913" custLinFactNeighborY="9554"/>
      <dgm:spPr>
        <a:solidFill>
          <a:srgbClr val="A2A6DE"/>
        </a:solidFill>
      </dgm:spPr>
      <dgm:t>
        <a:bodyPr/>
        <a:lstStyle/>
        <a:p>
          <a:endParaRPr lang="el-GR"/>
        </a:p>
      </dgm:t>
    </dgm:pt>
    <dgm:pt modelId="{BB1F5405-AA83-6648-9BEA-1BBEE3CD6D83}" type="parTrans" cxnId="{2D5023E0-9FB9-8641-9A4E-74FFD785EB4B}">
      <dgm:prSet/>
      <dgm:spPr/>
      <dgm:t>
        <a:bodyPr/>
        <a:lstStyle/>
        <a:p>
          <a:endParaRPr lang="el-GR"/>
        </a:p>
      </dgm:t>
    </dgm:pt>
    <dgm:pt modelId="{99B84133-9124-FF43-809A-F103C4139968}" type="sibTrans" cxnId="{2D5023E0-9FB9-8641-9A4E-74FFD785EB4B}">
      <dgm:prSet/>
      <dgm:spPr/>
      <dgm:t>
        <a:bodyPr/>
        <a:lstStyle/>
        <a:p>
          <a:endParaRPr lang="el-GR"/>
        </a:p>
      </dgm:t>
    </dgm:pt>
    <dgm:pt modelId="{A53DF881-ADC7-C045-B2E6-190C0A54C519}">
      <dgm:prSet phldrT="[Κείμενο]" custScaleX="134719" custScaleY="96308" custLinFactNeighborX="-58913" custLinFactNeighborY="9554"/>
      <dgm:spPr>
        <a:solidFill>
          <a:srgbClr val="A2A6DE"/>
        </a:solidFill>
      </dgm:spPr>
      <dgm:t>
        <a:bodyPr/>
        <a:lstStyle/>
        <a:p>
          <a:endParaRPr lang="el-GR"/>
        </a:p>
      </dgm:t>
    </dgm:pt>
    <dgm:pt modelId="{C98197CD-A768-A24D-8656-BDF89880294E}" type="parTrans" cxnId="{05FF2E0F-5E59-224F-9B4F-37F572E49B65}">
      <dgm:prSet/>
      <dgm:spPr/>
      <dgm:t>
        <a:bodyPr/>
        <a:lstStyle/>
        <a:p>
          <a:endParaRPr lang="el-GR"/>
        </a:p>
      </dgm:t>
    </dgm:pt>
    <dgm:pt modelId="{174F370E-F246-6347-A8A2-0F1C901B6594}" type="sibTrans" cxnId="{05FF2E0F-5E59-224F-9B4F-37F572E49B65}">
      <dgm:prSet/>
      <dgm:spPr/>
      <dgm:t>
        <a:bodyPr/>
        <a:lstStyle/>
        <a:p>
          <a:endParaRPr lang="el-GR"/>
        </a:p>
      </dgm:t>
    </dgm:pt>
    <dgm:pt modelId="{E4F531FF-918C-0C4B-8FDA-FC9E8133D093}">
      <dgm:prSet phldrT="[Κείμενο]" custT="1"/>
      <dgm:spPr/>
      <dgm:t>
        <a:bodyPr/>
        <a:lstStyle/>
        <a:p>
          <a:r>
            <a:rPr lang="el-GR" sz="2800" dirty="0" err="1"/>
            <a:t>Ά</a:t>
          </a:r>
          <a:r>
            <a:rPr lang="el-GR" sz="2800" dirty="0"/>
            <a:t> ΕΝΟΤΗΤΑ</a:t>
          </a:r>
        </a:p>
      </dgm:t>
    </dgm:pt>
    <dgm:pt modelId="{218AD540-AE2A-AC40-BC0E-58B7D1B2F8DA}" type="sibTrans" cxnId="{DBD65208-5C00-4742-9639-FEF70DA72017}">
      <dgm:prSet/>
      <dgm:spPr/>
      <dgm:t>
        <a:bodyPr/>
        <a:lstStyle/>
        <a:p>
          <a:endParaRPr lang="el-GR"/>
        </a:p>
      </dgm:t>
    </dgm:pt>
    <dgm:pt modelId="{14111B74-22D7-AE48-AB59-5AEBB543E0AA}" type="parTrans" cxnId="{DBD65208-5C00-4742-9639-FEF70DA72017}">
      <dgm:prSet/>
      <dgm:spPr/>
      <dgm:t>
        <a:bodyPr/>
        <a:lstStyle/>
        <a:p>
          <a:endParaRPr lang="el-GR"/>
        </a:p>
      </dgm:t>
    </dgm:pt>
    <dgm:pt modelId="{AF1751A9-853D-2D47-B62B-B11E5D96202B}" type="pres">
      <dgm:prSet presAssocID="{7A4AB8F3-DC20-6548-8700-D0845E88CC7F}" presName="Name0" presStyleCnt="0">
        <dgm:presLayoutVars>
          <dgm:chMax val="4"/>
          <dgm:resizeHandles val="exact"/>
        </dgm:presLayoutVars>
      </dgm:prSet>
      <dgm:spPr/>
    </dgm:pt>
    <dgm:pt modelId="{80E53E50-A3C0-1C46-8A80-6EA54C9B8C3B}" type="pres">
      <dgm:prSet presAssocID="{7A4AB8F3-DC20-6548-8700-D0845E88CC7F}" presName="ellipse" presStyleLbl="trBgShp" presStyleIdx="0" presStyleCnt="1"/>
      <dgm:spPr/>
    </dgm:pt>
    <dgm:pt modelId="{FB4DFFF4-634D-AF49-ACBC-26808AC78323}" type="pres">
      <dgm:prSet presAssocID="{7A4AB8F3-DC20-6548-8700-D0845E88CC7F}" presName="arrow1" presStyleLbl="fgShp" presStyleIdx="0" presStyleCnt="1" custScaleX="81287" custScaleY="165276" custLinFactNeighborX="-8347" custLinFactNeighborY="-6738"/>
      <dgm:spPr/>
    </dgm:pt>
    <dgm:pt modelId="{DB8B633A-32CC-0B45-9759-01D79A94C317}" type="pres">
      <dgm:prSet presAssocID="{7A4AB8F3-DC20-6548-8700-D0845E88CC7F}" presName="rectangle" presStyleLbl="revTx" presStyleIdx="0" presStyleCnt="1" custScaleX="80756" custScaleY="81255" custLinFactNeighborX="-2097" custLinFactNeighborY="204">
        <dgm:presLayoutVars>
          <dgm:bulletEnabled val="1"/>
        </dgm:presLayoutVars>
      </dgm:prSet>
      <dgm:spPr/>
    </dgm:pt>
    <dgm:pt modelId="{54A02CEA-9A6F-3D42-964A-D023FCCA1055}" type="pres">
      <dgm:prSet presAssocID="{0FFFD9DD-832A-7647-8E2F-46AD9E68DD1E}" presName="item1" presStyleLbl="node1" presStyleIdx="0" presStyleCnt="3" custScaleX="132400" custScaleY="79618" custLinFactX="-66403" custLinFactNeighborX="-100000" custLinFactNeighborY="-96696">
        <dgm:presLayoutVars>
          <dgm:bulletEnabled val="1"/>
        </dgm:presLayoutVars>
      </dgm:prSet>
      <dgm:spPr/>
    </dgm:pt>
    <dgm:pt modelId="{D457A55E-31DE-7340-876E-3D01C3718E9C}" type="pres">
      <dgm:prSet presAssocID="{71CE66DD-3E86-F747-915D-5733A0653CE1}" presName="item2" presStyleLbl="node1" presStyleIdx="1" presStyleCnt="3" custScaleX="156720" custScaleY="92271" custLinFactX="86200" custLinFactNeighborX="100000" custLinFactNeighborY="-20068">
        <dgm:presLayoutVars>
          <dgm:bulletEnabled val="1"/>
        </dgm:presLayoutVars>
      </dgm:prSet>
      <dgm:spPr/>
    </dgm:pt>
    <dgm:pt modelId="{3A510257-876E-7749-A7A8-1D3E27D6FB8D}" type="pres">
      <dgm:prSet presAssocID="{E4F531FF-918C-0C4B-8FDA-FC9E8133D093}" presName="item3" presStyleLbl="node1" presStyleIdx="2" presStyleCnt="3" custScaleX="152139" custScaleY="96308" custLinFactNeighborX="-56296" custLinFactNeighborY="829">
        <dgm:presLayoutVars>
          <dgm:bulletEnabled val="1"/>
        </dgm:presLayoutVars>
      </dgm:prSet>
      <dgm:spPr/>
    </dgm:pt>
    <dgm:pt modelId="{A49D83D8-DC3C-374A-808B-D0EEB2A607C9}" type="pres">
      <dgm:prSet presAssocID="{7A4AB8F3-DC20-6548-8700-D0845E88CC7F}" presName="funnel" presStyleLbl="trAlignAcc1" presStyleIdx="0" presStyleCnt="1" custScaleX="141378" custScaleY="119750" custLinFactNeighborX="-3900" custLinFactNeighborY="11465"/>
      <dgm:spPr/>
    </dgm:pt>
  </dgm:ptLst>
  <dgm:cxnLst>
    <dgm:cxn modelId="{DBD65208-5C00-4742-9639-FEF70DA72017}" srcId="{7A4AB8F3-DC20-6548-8700-D0845E88CC7F}" destId="{E4F531FF-918C-0C4B-8FDA-FC9E8133D093}" srcOrd="3" destOrd="0" parTransId="{14111B74-22D7-AE48-AB59-5AEBB543E0AA}" sibTransId="{218AD540-AE2A-AC40-BC0E-58B7D1B2F8DA}"/>
    <dgm:cxn modelId="{8A2DEF0B-D8CE-C34A-8A16-5AA3F7F481A2}" srcId="{7A4AB8F3-DC20-6548-8700-D0845E88CC7F}" destId="{0FFFD9DD-832A-7647-8E2F-46AD9E68DD1E}" srcOrd="1" destOrd="0" parTransId="{52F4D3CF-D84A-894A-A86E-691278EB7324}" sibTransId="{7EB223B0-9F34-1E42-A8D5-4B3E3EA29767}"/>
    <dgm:cxn modelId="{05FF2E0F-5E59-224F-9B4F-37F572E49B65}" srcId="{7A4AB8F3-DC20-6548-8700-D0845E88CC7F}" destId="{A53DF881-ADC7-C045-B2E6-190C0A54C519}" srcOrd="19" destOrd="0" parTransId="{C98197CD-A768-A24D-8656-BDF89880294E}" sibTransId="{174F370E-F246-6347-A8A2-0F1C901B6594}"/>
    <dgm:cxn modelId="{9F503813-7B3F-5A42-A592-E2E43153BB4D}" type="presOf" srcId="{7A4AB8F3-DC20-6548-8700-D0845E88CC7F}" destId="{AF1751A9-853D-2D47-B62B-B11E5D96202B}" srcOrd="0" destOrd="0" presId="urn:microsoft.com/office/officeart/2005/8/layout/funnel1"/>
    <dgm:cxn modelId="{AE623F1D-B3F5-284B-8E82-4F92D6D215E7}" srcId="{7A4AB8F3-DC20-6548-8700-D0845E88CC7F}" destId="{9BD7708C-1D8D-184B-BD02-3F0C168C8C0F}" srcOrd="15" destOrd="0" parTransId="{F099A373-97E1-4F41-BF89-7DEF83B898FD}" sibTransId="{A674AA7F-0BEC-6B41-82AC-CF2AB68CBCAF}"/>
    <dgm:cxn modelId="{753E7624-D1AF-EC45-A7A9-0575A736163D}" srcId="{7A4AB8F3-DC20-6548-8700-D0845E88CC7F}" destId="{C3EF07DF-165F-724F-A755-BECCD7AD4142}" srcOrd="8" destOrd="0" parTransId="{A436CEE3-D621-5446-B65F-B59D6DCA8765}" sibTransId="{6BDA3CC7-B995-C74C-B4E3-7517676D9EC7}"/>
    <dgm:cxn modelId="{054B0C38-0DE1-194D-A7E9-2131350D1AC5}" type="presOf" srcId="{E4F531FF-918C-0C4B-8FDA-FC9E8133D093}" destId="{DB8B633A-32CC-0B45-9759-01D79A94C317}" srcOrd="0" destOrd="0" presId="urn:microsoft.com/office/officeart/2005/8/layout/funnel1"/>
    <dgm:cxn modelId="{53469B40-0AC9-3B42-82F4-7B3E71B96034}" type="presOf" srcId="{5D24643A-22D3-A748-A940-2CE776CC8F69}" destId="{3A510257-876E-7749-A7A8-1D3E27D6FB8D}" srcOrd="0" destOrd="0" presId="urn:microsoft.com/office/officeart/2005/8/layout/funnel1"/>
    <dgm:cxn modelId="{51411742-5F70-2A42-893F-6C8CCAE41E1D}" srcId="{7A4AB8F3-DC20-6548-8700-D0845E88CC7F}" destId="{7CD095A6-21FD-BE42-8037-020F45F43335}" srcOrd="13" destOrd="0" parTransId="{19188F4C-D622-A64D-881F-9DE42DE70CBC}" sibTransId="{70EAD60C-D8E9-684D-B09D-C3CB013C8DA9}"/>
    <dgm:cxn modelId="{E53D074B-75D3-B647-B766-ABBF6EFE6BC0}" type="presOf" srcId="{0FFFD9DD-832A-7647-8E2F-46AD9E68DD1E}" destId="{D457A55E-31DE-7340-876E-3D01C3718E9C}" srcOrd="0" destOrd="0" presId="urn:microsoft.com/office/officeart/2005/8/layout/funnel1"/>
    <dgm:cxn modelId="{1FBECC4E-5A7E-C442-803C-37F991C2E2A7}" srcId="{7A4AB8F3-DC20-6548-8700-D0845E88CC7F}" destId="{7061E5CD-0780-654E-97EF-C7E362A146FB}" srcOrd="11" destOrd="0" parTransId="{C88098C6-3ACF-2840-8123-75474862D1F9}" sibTransId="{653AE240-6145-6C48-B9FE-6DE391E95AA3}"/>
    <dgm:cxn modelId="{05594C63-2448-4D4A-8F7F-4645A49C0BC1}" srcId="{7A4AB8F3-DC20-6548-8700-D0845E88CC7F}" destId="{47D9D8A7-CBDE-A94E-81FF-179F244025C0}" srcOrd="5" destOrd="0" parTransId="{2A2F1897-6960-EC47-8DDD-6C6D1D2D038F}" sibTransId="{3061E8A5-DD0C-8E4E-A734-DA424CCFDE9F}"/>
    <dgm:cxn modelId="{C94D8D68-F7D1-FF41-916B-211B9F3432F1}" type="presOf" srcId="{71CE66DD-3E86-F747-915D-5733A0653CE1}" destId="{54A02CEA-9A6F-3D42-964A-D023FCCA1055}" srcOrd="0" destOrd="0" presId="urn:microsoft.com/office/officeart/2005/8/layout/funnel1"/>
    <dgm:cxn modelId="{013A7B6A-06C7-4345-8BCB-C3022D102797}" srcId="{7A4AB8F3-DC20-6548-8700-D0845E88CC7F}" destId="{EA075527-009B-904E-8925-613018F02DAD}" srcOrd="12" destOrd="0" parTransId="{ABE9596C-AB85-C648-A174-D02ECC1BFF19}" sibTransId="{DB492016-94D8-E544-A193-723149005084}"/>
    <dgm:cxn modelId="{A97D856B-9499-0B44-94AC-9CE27F738555}" srcId="{7A4AB8F3-DC20-6548-8700-D0845E88CC7F}" destId="{4DE6085A-302C-4746-9922-D9A122DFF57E}" srcOrd="4" destOrd="0" parTransId="{4389A926-BCCC-B74C-9321-8B4E199D0955}" sibTransId="{A114A9CC-F745-5C43-A15C-5DC96316CD8E}"/>
    <dgm:cxn modelId="{3395967A-5E30-BA41-912F-5C187649AE1C}" srcId="{7A4AB8F3-DC20-6548-8700-D0845E88CC7F}" destId="{202205BE-304C-2F44-BEFC-E883644AE328}" srcOrd="10" destOrd="0" parTransId="{C2C0C333-E28A-9447-9AF2-ECF7499611E3}" sibTransId="{A5AC2E0A-82DC-4D45-828E-40236B55E04B}"/>
    <dgm:cxn modelId="{90EFD3AE-1B7A-5446-A036-3B584C0714F5}" srcId="{7A4AB8F3-DC20-6548-8700-D0845E88CC7F}" destId="{A3798BFA-405F-0A44-861C-DC6205F84ECD}" srcOrd="14" destOrd="0" parTransId="{EA06A029-06CF-0545-9A50-92E2CF153F56}" sibTransId="{1B205DA9-FF7A-DC44-BAE6-31B2770993A9}"/>
    <dgm:cxn modelId="{69EC0FB3-E9EA-2F47-AF7B-6674AB4267D6}" srcId="{7A4AB8F3-DC20-6548-8700-D0845E88CC7F}" destId="{BFE46DF6-8A9A-124B-BAFB-3FC709693547}" srcOrd="9" destOrd="0" parTransId="{1C88469D-07B3-C749-98B7-BF8BA23230A0}" sibTransId="{8EF85D0C-CA5F-ED4C-AC55-C23FDD660902}"/>
    <dgm:cxn modelId="{9E32B9BB-CAB7-AD49-AC38-6400DBC1CE6D}" srcId="{7A4AB8F3-DC20-6548-8700-D0845E88CC7F}" destId="{12A94491-D50D-064D-913B-E1EC2766039E}" srcOrd="17" destOrd="0" parTransId="{FE79398A-BD1B-6B47-922B-231B2B878160}" sibTransId="{0336A2B1-3161-F047-9E3C-3B2FC3435EA1}"/>
    <dgm:cxn modelId="{D86955CD-07ED-F041-A263-E07B41C967FF}" srcId="{7A4AB8F3-DC20-6548-8700-D0845E88CC7F}" destId="{404B817F-F105-C641-BB50-D812DCC7F4BF}" srcOrd="7" destOrd="0" parTransId="{6F427917-2934-B541-BAB8-7AED7D088C15}" sibTransId="{8306BA63-DB2A-4A45-823A-793469288FCE}"/>
    <dgm:cxn modelId="{A09E1BCE-CCCA-6F4E-976B-FFF04963C33B}" srcId="{7A4AB8F3-DC20-6548-8700-D0845E88CC7F}" destId="{80E6B87B-2BAC-D648-A54B-38B8FDBB4810}" srcOrd="6" destOrd="0" parTransId="{0A6039A4-A341-4B41-8008-13EA5FC215E2}" sibTransId="{5A51DE7A-FEC0-C24D-B71C-34F6F5A5F24B}"/>
    <dgm:cxn modelId="{5CD16FD7-0124-7A4E-B805-4B6C9382FA77}" srcId="{7A4AB8F3-DC20-6548-8700-D0845E88CC7F}" destId="{54E5BDA3-AFCE-0046-B57D-534954E20534}" srcOrd="16" destOrd="0" parTransId="{102E82F0-E4BC-9848-BB32-59252D853C48}" sibTransId="{F81A3E5A-0454-B24A-9C35-1F19AAA17C1F}"/>
    <dgm:cxn modelId="{527896DA-683D-254B-9DCB-5E87E59D7EE4}" srcId="{7A4AB8F3-DC20-6548-8700-D0845E88CC7F}" destId="{5D24643A-22D3-A748-A940-2CE776CC8F69}" srcOrd="0" destOrd="0" parTransId="{98E50081-D057-0A4B-A603-C74F77756A8F}" sibTransId="{26A62043-9994-034F-B221-38DCB78F1EC0}"/>
    <dgm:cxn modelId="{2D5023E0-9FB9-8641-9A4E-74FFD785EB4B}" srcId="{7A4AB8F3-DC20-6548-8700-D0845E88CC7F}" destId="{84DAD548-7304-B745-9180-4512E566D76B}" srcOrd="18" destOrd="0" parTransId="{BB1F5405-AA83-6648-9BEA-1BBEE3CD6D83}" sibTransId="{99B84133-9124-FF43-809A-F103C4139968}"/>
    <dgm:cxn modelId="{2B08E4FF-D755-8045-9E28-E9614FF1F363}" srcId="{7A4AB8F3-DC20-6548-8700-D0845E88CC7F}" destId="{71CE66DD-3E86-F747-915D-5733A0653CE1}" srcOrd="2" destOrd="0" parTransId="{98733CDD-B77A-2641-8DF9-271672197FE5}" sibTransId="{9EE4D5E6-8835-E34D-80DE-590E8EFC8F38}"/>
    <dgm:cxn modelId="{82CD6DDF-A266-7E4A-90BA-A875BF943D90}" type="presParOf" srcId="{AF1751A9-853D-2D47-B62B-B11E5D96202B}" destId="{80E53E50-A3C0-1C46-8A80-6EA54C9B8C3B}" srcOrd="0" destOrd="0" presId="urn:microsoft.com/office/officeart/2005/8/layout/funnel1"/>
    <dgm:cxn modelId="{D917DFBD-58AD-C447-8666-DBF381D94236}" type="presParOf" srcId="{AF1751A9-853D-2D47-B62B-B11E5D96202B}" destId="{FB4DFFF4-634D-AF49-ACBC-26808AC78323}" srcOrd="1" destOrd="0" presId="urn:microsoft.com/office/officeart/2005/8/layout/funnel1"/>
    <dgm:cxn modelId="{F364996D-9D44-5645-85F5-D3CB6D5089CD}" type="presParOf" srcId="{AF1751A9-853D-2D47-B62B-B11E5D96202B}" destId="{DB8B633A-32CC-0B45-9759-01D79A94C317}" srcOrd="2" destOrd="0" presId="urn:microsoft.com/office/officeart/2005/8/layout/funnel1"/>
    <dgm:cxn modelId="{8CFEBE84-6AF8-CA40-9C07-F469D1020C60}" type="presParOf" srcId="{AF1751A9-853D-2D47-B62B-B11E5D96202B}" destId="{54A02CEA-9A6F-3D42-964A-D023FCCA1055}" srcOrd="3" destOrd="0" presId="urn:microsoft.com/office/officeart/2005/8/layout/funnel1"/>
    <dgm:cxn modelId="{F5F40B24-34A8-7647-85CD-F1B5241C186F}" type="presParOf" srcId="{AF1751A9-853D-2D47-B62B-B11E5D96202B}" destId="{D457A55E-31DE-7340-876E-3D01C3718E9C}" srcOrd="4" destOrd="0" presId="urn:microsoft.com/office/officeart/2005/8/layout/funnel1"/>
    <dgm:cxn modelId="{F789808F-6392-9D45-9730-FFA2569064FF}" type="presParOf" srcId="{AF1751A9-853D-2D47-B62B-B11E5D96202B}" destId="{3A510257-876E-7749-A7A8-1D3E27D6FB8D}" srcOrd="5" destOrd="0" presId="urn:microsoft.com/office/officeart/2005/8/layout/funnel1"/>
    <dgm:cxn modelId="{98A323DD-1FC9-A44E-A3DF-6FBCED34E01D}" type="presParOf" srcId="{AF1751A9-853D-2D47-B62B-B11E5D96202B}" destId="{A49D83D8-DC3C-374A-808B-D0EEB2A607C9}"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A4AB8F3-DC20-6548-8700-D0845E88CC7F}"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el-GR"/>
        </a:p>
      </dgm:t>
    </dgm:pt>
    <dgm:pt modelId="{71CE66DD-3E86-F747-915D-5733A0653CE1}">
      <dgm:prSet phldrT="[Κείμενο]" custT="1"/>
      <dgm:spPr>
        <a:solidFill>
          <a:srgbClr val="E4F5FA"/>
        </a:solidFill>
      </dgm:spPr>
      <dgm:t>
        <a:bodyPr/>
        <a:lstStyle/>
        <a:p>
          <a:r>
            <a:rPr lang="el-GR" sz="1800" dirty="0">
              <a:solidFill>
                <a:srgbClr val="000000"/>
              </a:solidFill>
              <a:effectLst/>
              <a:latin typeface="Times New Roman" panose="02020603050405020304" pitchFamily="18" charset="0"/>
              <a:ea typeface="Times New Roman" panose="02020603050405020304" pitchFamily="18" charset="0"/>
            </a:rPr>
            <a:t>Αφρική</a:t>
          </a:r>
          <a:endParaRPr lang="el-GR" sz="1800" dirty="0"/>
        </a:p>
      </dgm:t>
    </dgm:pt>
    <dgm:pt modelId="{98733CDD-B77A-2641-8DF9-271672197FE5}" type="parTrans" cxnId="{2B08E4FF-D755-8045-9E28-E9614FF1F363}">
      <dgm:prSet/>
      <dgm:spPr/>
      <dgm:t>
        <a:bodyPr/>
        <a:lstStyle/>
        <a:p>
          <a:endParaRPr lang="el-GR"/>
        </a:p>
      </dgm:t>
    </dgm:pt>
    <dgm:pt modelId="{9EE4D5E6-8835-E34D-80DE-590E8EFC8F38}" type="sibTrans" cxnId="{2B08E4FF-D755-8045-9E28-E9614FF1F363}">
      <dgm:prSet/>
      <dgm:spPr/>
      <dgm:t>
        <a:bodyPr/>
        <a:lstStyle/>
        <a:p>
          <a:endParaRPr lang="el-GR"/>
        </a:p>
      </dgm:t>
    </dgm:pt>
    <dgm:pt modelId="{4DE6085A-302C-4746-9922-D9A122DFF57E}">
      <dgm:prSet/>
      <dgm:spPr/>
      <dgm:t>
        <a:bodyPr/>
        <a:lstStyle/>
        <a:p>
          <a:endParaRPr lang="el-GR" dirty="0"/>
        </a:p>
      </dgm:t>
    </dgm:pt>
    <dgm:pt modelId="{4389A926-BCCC-B74C-9321-8B4E199D0955}" type="parTrans" cxnId="{A97D856B-9499-0B44-94AC-9CE27F738555}">
      <dgm:prSet/>
      <dgm:spPr/>
      <dgm:t>
        <a:bodyPr/>
        <a:lstStyle/>
        <a:p>
          <a:endParaRPr lang="el-GR"/>
        </a:p>
      </dgm:t>
    </dgm:pt>
    <dgm:pt modelId="{A114A9CC-F745-5C43-A15C-5DC96316CD8E}" type="sibTrans" cxnId="{A97D856B-9499-0B44-94AC-9CE27F738555}">
      <dgm:prSet/>
      <dgm:spPr/>
      <dgm:t>
        <a:bodyPr/>
        <a:lstStyle/>
        <a:p>
          <a:endParaRPr lang="el-GR"/>
        </a:p>
      </dgm:t>
    </dgm:pt>
    <dgm:pt modelId="{0FFFD9DD-832A-7647-8E2F-46AD9E68DD1E}">
      <dgm:prSet phldrT="[Κείμενο]" custT="1"/>
      <dgm:spPr>
        <a:solidFill>
          <a:srgbClr val="ACE5F3"/>
        </a:solidFill>
      </dgm:spPr>
      <dgm:t>
        <a:bodyPr/>
        <a:lstStyle/>
        <a:p>
          <a:r>
            <a:rPr lang="el-GR" sz="1800" dirty="0">
              <a:solidFill>
                <a:srgbClr val="000000"/>
              </a:solidFill>
              <a:effectLst/>
              <a:latin typeface="Times New Roman" panose="02020603050405020304" pitchFamily="18" charset="0"/>
              <a:ea typeface="Times New Roman" panose="02020603050405020304" pitchFamily="18" charset="0"/>
            </a:rPr>
            <a:t>συνθετικές αρχές, κατόψεις, τομές</a:t>
          </a:r>
          <a:endParaRPr lang="el-GR" sz="1800" dirty="0"/>
        </a:p>
      </dgm:t>
    </dgm:pt>
    <dgm:pt modelId="{7EB223B0-9F34-1E42-A8D5-4B3E3EA29767}" type="sibTrans" cxnId="{8A2DEF0B-D8CE-C34A-8A16-5AA3F7F481A2}">
      <dgm:prSet/>
      <dgm:spPr/>
      <dgm:t>
        <a:bodyPr/>
        <a:lstStyle/>
        <a:p>
          <a:endParaRPr lang="el-GR"/>
        </a:p>
      </dgm:t>
    </dgm:pt>
    <dgm:pt modelId="{52F4D3CF-D84A-894A-A86E-691278EB7324}" type="parTrans" cxnId="{8A2DEF0B-D8CE-C34A-8A16-5AA3F7F481A2}">
      <dgm:prSet/>
      <dgm:spPr/>
      <dgm:t>
        <a:bodyPr/>
        <a:lstStyle/>
        <a:p>
          <a:endParaRPr lang="el-GR"/>
        </a:p>
      </dgm:t>
    </dgm:pt>
    <dgm:pt modelId="{AF1751A9-853D-2D47-B62B-B11E5D96202B}" type="pres">
      <dgm:prSet presAssocID="{7A4AB8F3-DC20-6548-8700-D0845E88CC7F}" presName="Name0" presStyleCnt="0">
        <dgm:presLayoutVars>
          <dgm:chMax val="4"/>
          <dgm:resizeHandles val="exact"/>
        </dgm:presLayoutVars>
      </dgm:prSet>
      <dgm:spPr/>
    </dgm:pt>
    <dgm:pt modelId="{80E53E50-A3C0-1C46-8A80-6EA54C9B8C3B}" type="pres">
      <dgm:prSet presAssocID="{7A4AB8F3-DC20-6548-8700-D0845E88CC7F}" presName="ellipse" presStyleLbl="trBgShp" presStyleIdx="0" presStyleCnt="1" custLinFactNeighborX="-34349" custLinFactNeighborY="6360"/>
      <dgm:spPr/>
    </dgm:pt>
    <dgm:pt modelId="{FB4DFFF4-634D-AF49-ACBC-26808AC78323}" type="pres">
      <dgm:prSet presAssocID="{7A4AB8F3-DC20-6548-8700-D0845E88CC7F}" presName="arrow1" presStyleLbl="fgShp" presStyleIdx="0" presStyleCnt="1" custScaleX="102016" custScaleY="200311" custLinFactX="-52487" custLinFactNeighborX="-100000" custLinFactNeighborY="-58495"/>
      <dgm:spPr/>
    </dgm:pt>
    <dgm:pt modelId="{DB8B633A-32CC-0B45-9759-01D79A94C317}" type="pres">
      <dgm:prSet presAssocID="{7A4AB8F3-DC20-6548-8700-D0845E88CC7F}" presName="rectangle" presStyleLbl="revTx" presStyleIdx="0" presStyleCnt="1" custScaleX="80756" custScaleY="81255" custLinFactX="-23014" custLinFactNeighborX="-2097" custLinFactNeighborY="204">
        <dgm:presLayoutVars>
          <dgm:bulletEnabled val="1"/>
        </dgm:presLayoutVars>
      </dgm:prSet>
      <dgm:spPr/>
    </dgm:pt>
    <dgm:pt modelId="{6A0F4FCA-376D-6542-86E5-FE444853FD15}" type="pres">
      <dgm:prSet presAssocID="{71CE66DD-3E86-F747-915D-5733A0653CE1}" presName="item1" presStyleLbl="node1" presStyleIdx="0" presStyleCnt="2" custScaleX="120729" custScaleY="104113" custLinFactX="-100000" custLinFactNeighborX="-125798" custLinFactNeighborY="-96904">
        <dgm:presLayoutVars>
          <dgm:bulletEnabled val="1"/>
        </dgm:presLayoutVars>
      </dgm:prSet>
      <dgm:spPr/>
    </dgm:pt>
    <dgm:pt modelId="{EE7020BC-0669-BD40-A38D-36610B91BDD5}" type="pres">
      <dgm:prSet presAssocID="{4DE6085A-302C-4746-9922-D9A122DFF57E}" presName="item2" presStyleLbl="node1" presStyleIdx="1" presStyleCnt="2" custScaleX="133012" custLinFactX="9121" custLinFactNeighborX="100000" custLinFactNeighborY="-22562">
        <dgm:presLayoutVars>
          <dgm:bulletEnabled val="1"/>
        </dgm:presLayoutVars>
      </dgm:prSet>
      <dgm:spPr/>
    </dgm:pt>
    <dgm:pt modelId="{A49D83D8-DC3C-374A-808B-D0EEB2A607C9}" type="pres">
      <dgm:prSet presAssocID="{7A4AB8F3-DC20-6548-8700-D0845E88CC7F}" presName="funnel" presStyleLbl="trAlignAcc1" presStyleIdx="0" presStyleCnt="1" custScaleX="141378" custScaleY="119750" custLinFactNeighborX="-27230" custLinFactNeighborY="7846"/>
      <dgm:spPr/>
    </dgm:pt>
  </dgm:ptLst>
  <dgm:cxnLst>
    <dgm:cxn modelId="{1850D70B-C099-9D47-B505-83A4532CBD4A}" type="presOf" srcId="{0FFFD9DD-832A-7647-8E2F-46AD9E68DD1E}" destId="{EE7020BC-0669-BD40-A38D-36610B91BDD5}" srcOrd="0" destOrd="0" presId="urn:microsoft.com/office/officeart/2005/8/layout/funnel1"/>
    <dgm:cxn modelId="{8A2DEF0B-D8CE-C34A-8A16-5AA3F7F481A2}" srcId="{7A4AB8F3-DC20-6548-8700-D0845E88CC7F}" destId="{0FFFD9DD-832A-7647-8E2F-46AD9E68DD1E}" srcOrd="0" destOrd="0" parTransId="{52F4D3CF-D84A-894A-A86E-691278EB7324}" sibTransId="{7EB223B0-9F34-1E42-A8D5-4B3E3EA29767}"/>
    <dgm:cxn modelId="{9F503813-7B3F-5A42-A592-E2E43153BB4D}" type="presOf" srcId="{7A4AB8F3-DC20-6548-8700-D0845E88CC7F}" destId="{AF1751A9-853D-2D47-B62B-B11E5D96202B}" srcOrd="0" destOrd="0" presId="urn:microsoft.com/office/officeart/2005/8/layout/funnel1"/>
    <dgm:cxn modelId="{6327E948-3E67-334B-9CF4-E169FF6B4408}" type="presOf" srcId="{71CE66DD-3E86-F747-915D-5733A0653CE1}" destId="{6A0F4FCA-376D-6542-86E5-FE444853FD15}" srcOrd="0" destOrd="0" presId="urn:microsoft.com/office/officeart/2005/8/layout/funnel1"/>
    <dgm:cxn modelId="{A97D856B-9499-0B44-94AC-9CE27F738555}" srcId="{7A4AB8F3-DC20-6548-8700-D0845E88CC7F}" destId="{4DE6085A-302C-4746-9922-D9A122DFF57E}" srcOrd="2" destOrd="0" parTransId="{4389A926-BCCC-B74C-9321-8B4E199D0955}" sibTransId="{A114A9CC-F745-5C43-A15C-5DC96316CD8E}"/>
    <dgm:cxn modelId="{978507A5-37D1-CD46-B10E-4344EC7E7D3B}" type="presOf" srcId="{4DE6085A-302C-4746-9922-D9A122DFF57E}" destId="{DB8B633A-32CC-0B45-9759-01D79A94C317}" srcOrd="0" destOrd="0" presId="urn:microsoft.com/office/officeart/2005/8/layout/funnel1"/>
    <dgm:cxn modelId="{2B08E4FF-D755-8045-9E28-E9614FF1F363}" srcId="{7A4AB8F3-DC20-6548-8700-D0845E88CC7F}" destId="{71CE66DD-3E86-F747-915D-5733A0653CE1}" srcOrd="1" destOrd="0" parTransId="{98733CDD-B77A-2641-8DF9-271672197FE5}" sibTransId="{9EE4D5E6-8835-E34D-80DE-590E8EFC8F38}"/>
    <dgm:cxn modelId="{82CD6DDF-A266-7E4A-90BA-A875BF943D90}" type="presParOf" srcId="{AF1751A9-853D-2D47-B62B-B11E5D96202B}" destId="{80E53E50-A3C0-1C46-8A80-6EA54C9B8C3B}" srcOrd="0" destOrd="0" presId="urn:microsoft.com/office/officeart/2005/8/layout/funnel1"/>
    <dgm:cxn modelId="{D917DFBD-58AD-C447-8666-DBF381D94236}" type="presParOf" srcId="{AF1751A9-853D-2D47-B62B-B11E5D96202B}" destId="{FB4DFFF4-634D-AF49-ACBC-26808AC78323}" srcOrd="1" destOrd="0" presId="urn:microsoft.com/office/officeart/2005/8/layout/funnel1"/>
    <dgm:cxn modelId="{F364996D-9D44-5645-85F5-D3CB6D5089CD}" type="presParOf" srcId="{AF1751A9-853D-2D47-B62B-B11E5D96202B}" destId="{DB8B633A-32CC-0B45-9759-01D79A94C317}" srcOrd="2" destOrd="0" presId="urn:microsoft.com/office/officeart/2005/8/layout/funnel1"/>
    <dgm:cxn modelId="{9B6855DD-56B0-FC48-8594-1C20F83276F4}" type="presParOf" srcId="{AF1751A9-853D-2D47-B62B-B11E5D96202B}" destId="{6A0F4FCA-376D-6542-86E5-FE444853FD15}" srcOrd="3" destOrd="0" presId="urn:microsoft.com/office/officeart/2005/8/layout/funnel1"/>
    <dgm:cxn modelId="{0E78FE89-F437-0649-87AC-EE342AA950DA}" type="presParOf" srcId="{AF1751A9-853D-2D47-B62B-B11E5D96202B}" destId="{EE7020BC-0669-BD40-A38D-36610B91BDD5}" srcOrd="4" destOrd="0" presId="urn:microsoft.com/office/officeart/2005/8/layout/funnel1"/>
    <dgm:cxn modelId="{98A323DD-1FC9-A44E-A3DF-6FBCED34E01D}" type="presParOf" srcId="{AF1751A9-853D-2D47-B62B-B11E5D96202B}" destId="{A49D83D8-DC3C-374A-808B-D0EEB2A607C9}" srcOrd="5"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B8708D-940D-0045-BF64-C64FA1CAE55E}">
      <dsp:nvSpPr>
        <dsp:cNvPr id="0" name=""/>
        <dsp:cNvSpPr/>
      </dsp:nvSpPr>
      <dsp:spPr>
        <a:xfrm>
          <a:off x="16065" y="1960280"/>
          <a:ext cx="2876698" cy="2783991"/>
        </a:xfrm>
        <a:prstGeom prst="ellipse">
          <a:avLst/>
        </a:prstGeom>
        <a:gradFill rotWithShape="0">
          <a:gsLst>
            <a:gs pos="100000">
              <a:srgbClr val="2E75B6"/>
            </a:gs>
            <a:gs pos="3000">
              <a:schemeClr val="accent1">
                <a:lumMod val="45000"/>
                <a:lumOff val="55000"/>
                <a:alpha val="41000"/>
              </a:schemeClr>
            </a:gs>
            <a:gs pos="37000">
              <a:schemeClr val="accent1">
                <a:alpha val="32000"/>
                <a:lumMod val="76000"/>
                <a:lumOff val="24000"/>
              </a:schemeClr>
            </a:gs>
            <a:gs pos="0">
              <a:schemeClr val="accent1">
                <a:lumMod val="30000"/>
                <a:lumOff val="70000"/>
              </a:schemeClr>
            </a:gs>
          </a:gsLst>
          <a:lin ang="5400000" scaled="1"/>
        </a:gradFill>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bg1"/>
              </a:solidFill>
              <a:effectLst/>
              <a:latin typeface="Times New Roman" panose="02020603050405020304" pitchFamily="18" charset="0"/>
              <a:ea typeface="Times New Roman" panose="02020603050405020304" pitchFamily="18" charset="0"/>
            </a:rPr>
            <a:t>Σκοπός της ερευνητικής εργασίας ήταν</a:t>
          </a:r>
          <a:endParaRPr lang="el-GR" sz="1800" kern="1200" dirty="0">
            <a:solidFill>
              <a:schemeClr val="bg1"/>
            </a:solidFill>
          </a:endParaRPr>
        </a:p>
      </dsp:txBody>
      <dsp:txXfrm>
        <a:off x="437348" y="2367986"/>
        <a:ext cx="2034132" cy="1968579"/>
      </dsp:txXfrm>
    </dsp:sp>
    <dsp:sp modelId="{905782E1-4A7C-F94D-AAB4-A911E5E9B4D3}">
      <dsp:nvSpPr>
        <dsp:cNvPr id="0" name=""/>
        <dsp:cNvSpPr/>
      </dsp:nvSpPr>
      <dsp:spPr>
        <a:xfrm>
          <a:off x="7549237" y="3049007"/>
          <a:ext cx="944327" cy="944327"/>
        </a:xfrm>
        <a:prstGeom prst="mathPlus">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7674408" y="3410118"/>
        <a:ext cx="693985" cy="222105"/>
      </dsp:txXfrm>
    </dsp:sp>
    <dsp:sp modelId="{65D629F7-9501-E14B-8895-22FDEAC17401}">
      <dsp:nvSpPr>
        <dsp:cNvPr id="0" name=""/>
        <dsp:cNvSpPr/>
      </dsp:nvSpPr>
      <dsp:spPr>
        <a:xfrm>
          <a:off x="4095159" y="1934344"/>
          <a:ext cx="3381555" cy="2956347"/>
        </a:xfrm>
        <a:prstGeom prst="ellipse">
          <a:avLst/>
        </a:prstGeom>
        <a:solidFill>
          <a:srgbClr val="ABC0E4"/>
        </a:solidFill>
        <a:ln w="12700" cap="flat" cmpd="sng" algn="ctr">
          <a:gradFill>
            <a:gsLst>
              <a:gs pos="0">
                <a:srgbClr val="ABC0E4"/>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b="1" kern="1200" dirty="0">
              <a:solidFill>
                <a:schemeClr val="bg1"/>
              </a:solidFill>
              <a:effectLst/>
              <a:latin typeface="Times New Roman" panose="02020603050405020304" pitchFamily="18" charset="0"/>
              <a:ea typeface="Times New Roman" panose="02020603050405020304" pitchFamily="18" charset="0"/>
            </a:rPr>
            <a:t>ο σχεδιασμός και η ανάπτυξη </a:t>
          </a:r>
          <a:r>
            <a:rPr lang="el-GR" sz="1800" kern="1200" dirty="0">
              <a:solidFill>
                <a:schemeClr val="bg1"/>
              </a:solidFill>
              <a:effectLst/>
              <a:latin typeface="Times New Roman" panose="02020603050405020304" pitchFamily="18" charset="0"/>
              <a:ea typeface="Times New Roman" panose="02020603050405020304" pitchFamily="18" charset="0"/>
            </a:rPr>
            <a:t>εξ αποστάσεως </a:t>
          </a:r>
          <a:r>
            <a:rPr lang="el-GR" sz="1800" kern="1200" dirty="0" err="1">
              <a:solidFill>
                <a:schemeClr val="bg1"/>
              </a:solidFill>
              <a:effectLst/>
              <a:latin typeface="Times New Roman" panose="02020603050405020304" pitchFamily="18" charset="0"/>
              <a:ea typeface="Times New Roman" panose="02020603050405020304" pitchFamily="18" charset="0"/>
            </a:rPr>
            <a:t>διαδραστικού</a:t>
          </a:r>
          <a:r>
            <a:rPr lang="el-GR" sz="1800" kern="1200" dirty="0">
              <a:solidFill>
                <a:schemeClr val="bg1"/>
              </a:solidFill>
              <a:effectLst/>
              <a:latin typeface="Times New Roman" panose="02020603050405020304" pitchFamily="18" charset="0"/>
              <a:ea typeface="Times New Roman" panose="02020603050405020304" pitchFamily="18" charset="0"/>
            </a:rPr>
            <a:t> εκπαιδευτικού υλικού για τη μελέτη κτιρίων της σύγχρονης αρχιτεκτονικής σε φοιτητές αρχιτεκτονικής μέσω της </a:t>
          </a:r>
          <a:r>
            <a:rPr lang="el-GR" sz="1800" kern="1200" dirty="0" err="1">
              <a:solidFill>
                <a:schemeClr val="bg1"/>
              </a:solidFill>
              <a:effectLst/>
              <a:latin typeface="Times New Roman" panose="02020603050405020304" pitchFamily="18" charset="0"/>
              <a:ea typeface="Times New Roman" panose="02020603050405020304" pitchFamily="18" charset="0"/>
            </a:rPr>
            <a:t>πολυμεσικής</a:t>
          </a:r>
          <a:r>
            <a:rPr lang="el-GR" sz="1800" kern="1200" dirty="0">
              <a:solidFill>
                <a:schemeClr val="bg1"/>
              </a:solidFill>
              <a:effectLst/>
              <a:latin typeface="Times New Roman" panose="02020603050405020304" pitchFamily="18" charset="0"/>
              <a:ea typeface="Times New Roman" panose="02020603050405020304" pitchFamily="18" charset="0"/>
            </a:rPr>
            <a:t> εφαρμογής HP5</a:t>
          </a:r>
          <a:endParaRPr lang="el-GR" sz="1800" kern="1200" dirty="0">
            <a:solidFill>
              <a:schemeClr val="bg1"/>
            </a:solidFill>
          </a:endParaRPr>
        </a:p>
      </dsp:txBody>
      <dsp:txXfrm>
        <a:off x="4590376" y="2367291"/>
        <a:ext cx="2391121" cy="2090453"/>
      </dsp:txXfrm>
    </dsp:sp>
    <dsp:sp modelId="{1F850485-32F8-1845-AC5F-C0D1EC85E9AF}">
      <dsp:nvSpPr>
        <dsp:cNvPr id="0" name=""/>
        <dsp:cNvSpPr/>
      </dsp:nvSpPr>
      <dsp:spPr>
        <a:xfrm>
          <a:off x="3031059" y="3049007"/>
          <a:ext cx="944327" cy="944327"/>
        </a:xfrm>
        <a:prstGeom prst="mathEqual">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33550">
            <a:lnSpc>
              <a:spcPct val="90000"/>
            </a:lnSpc>
            <a:spcBef>
              <a:spcPct val="0"/>
            </a:spcBef>
            <a:spcAft>
              <a:spcPct val="35000"/>
            </a:spcAft>
            <a:buNone/>
          </a:pPr>
          <a:endParaRPr lang="el-GR" sz="3900" kern="1200"/>
        </a:p>
      </dsp:txBody>
      <dsp:txXfrm>
        <a:off x="3156230" y="3243538"/>
        <a:ext cx="693985" cy="555265"/>
      </dsp:txXfrm>
    </dsp:sp>
    <dsp:sp modelId="{055778DD-C063-E646-B0D2-99189ADDD108}">
      <dsp:nvSpPr>
        <dsp:cNvPr id="0" name=""/>
        <dsp:cNvSpPr/>
      </dsp:nvSpPr>
      <dsp:spPr>
        <a:xfrm>
          <a:off x="8589885" y="1928523"/>
          <a:ext cx="3239905" cy="2994299"/>
        </a:xfrm>
        <a:prstGeom prst="ellipse">
          <a:avLst/>
        </a:prstGeom>
        <a:solidFill>
          <a:srgbClr val="6395C9"/>
        </a:solidFill>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bg1"/>
              </a:solidFill>
              <a:effectLst/>
              <a:latin typeface="Times New Roman" panose="02020603050405020304" pitchFamily="18" charset="0"/>
              <a:ea typeface="Times New Roman" panose="02020603050405020304" pitchFamily="18" charset="0"/>
            </a:rPr>
            <a:t>Η </a:t>
          </a:r>
          <a:r>
            <a:rPr lang="el-GR" sz="1800" b="1" kern="1200" dirty="0">
              <a:solidFill>
                <a:schemeClr val="bg1"/>
              </a:solidFill>
              <a:effectLst/>
              <a:latin typeface="Times New Roman" panose="02020603050405020304" pitchFamily="18" charset="0"/>
              <a:ea typeface="Times New Roman" panose="02020603050405020304" pitchFamily="18" charset="0"/>
            </a:rPr>
            <a:t>αποτίμηση </a:t>
          </a:r>
          <a:r>
            <a:rPr lang="el-GR" sz="1800" kern="1200" dirty="0">
              <a:solidFill>
                <a:schemeClr val="bg1"/>
              </a:solidFill>
              <a:effectLst/>
              <a:latin typeface="Times New Roman" panose="02020603050405020304" pitchFamily="18" charset="0"/>
              <a:ea typeface="Times New Roman" panose="02020603050405020304" pitchFamily="18" charset="0"/>
            </a:rPr>
            <a:t>από τους ειδικούς της </a:t>
          </a:r>
          <a:r>
            <a:rPr lang="el-GR" sz="1800" kern="1200" dirty="0" err="1">
              <a:solidFill>
                <a:schemeClr val="bg1"/>
              </a:solidFill>
              <a:effectLst/>
              <a:latin typeface="Times New Roman" panose="02020603050405020304" pitchFamily="18" charset="0"/>
              <a:ea typeface="Times New Roman" panose="02020603050405020304" pitchFamily="18" charset="0"/>
            </a:rPr>
            <a:t>ΕξΑΕ</a:t>
          </a:r>
          <a:r>
            <a:rPr lang="el-GR" sz="1800" kern="1200" dirty="0">
              <a:solidFill>
                <a:schemeClr val="bg1"/>
              </a:solidFill>
              <a:effectLst/>
              <a:latin typeface="Times New Roman" panose="02020603050405020304" pitchFamily="18" charset="0"/>
              <a:ea typeface="Times New Roman" panose="02020603050405020304" pitchFamily="18" charset="0"/>
            </a:rPr>
            <a:t> αλλά και από τους φοιτητές αρχιτεκτονικής με δύο διαφορετικά ερωτηματολόγια ανοιχτού τύπου</a:t>
          </a:r>
          <a:endParaRPr lang="el-GR" sz="1800" kern="1200" dirty="0">
            <a:solidFill>
              <a:schemeClr val="bg1"/>
            </a:solidFill>
          </a:endParaRPr>
        </a:p>
      </dsp:txBody>
      <dsp:txXfrm>
        <a:off x="9064358" y="2367028"/>
        <a:ext cx="2290959" cy="21172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15E412-07CB-664F-951C-C37CD17EE0C1}">
      <dsp:nvSpPr>
        <dsp:cNvPr id="0" name=""/>
        <dsp:cNvSpPr/>
      </dsp:nvSpPr>
      <dsp:spPr>
        <a:xfrm>
          <a:off x="3120927" y="0"/>
          <a:ext cx="2415851" cy="2416218"/>
        </a:xfrm>
        <a:prstGeom prst="circularArrow">
          <a:avLst>
            <a:gd name="adj1" fmla="val 10980"/>
            <a:gd name="adj2" fmla="val 1142322"/>
            <a:gd name="adj3" fmla="val 4500000"/>
            <a:gd name="adj4" fmla="val 10800000"/>
            <a:gd name="adj5" fmla="val 12500"/>
          </a:avLst>
        </a:prstGeom>
        <a:gradFill rotWithShape="0">
          <a:gsLst>
            <a:gs pos="93000">
              <a:schemeClr val="accent5">
                <a:lumMod val="75000"/>
              </a:schemeClr>
            </a:gs>
            <a:gs pos="0">
              <a:srgbClr val="EBF8FD"/>
            </a:gs>
            <a:gs pos="54000">
              <a:srgbClr val="E9F9FE"/>
            </a:gs>
            <a:gs pos="22000">
              <a:srgbClr val="E0FAFF"/>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8E303E-7822-7944-BD6B-89B95E678EFF}">
      <dsp:nvSpPr>
        <dsp:cNvPr id="0" name=""/>
        <dsp:cNvSpPr/>
      </dsp:nvSpPr>
      <dsp:spPr>
        <a:xfrm>
          <a:off x="3654910" y="872328"/>
          <a:ext cx="1342441" cy="671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kern="1200" dirty="0"/>
            <a:t>Εξ αποστάσεως εκπαίδευση</a:t>
          </a:r>
        </a:p>
      </dsp:txBody>
      <dsp:txXfrm>
        <a:off x="3654910" y="872328"/>
        <a:ext cx="1342441" cy="671060"/>
      </dsp:txXfrm>
    </dsp:sp>
    <dsp:sp modelId="{F2FF5D52-D189-9A47-8AEF-44AECB852246}">
      <dsp:nvSpPr>
        <dsp:cNvPr id="0" name=""/>
        <dsp:cNvSpPr/>
      </dsp:nvSpPr>
      <dsp:spPr>
        <a:xfrm>
          <a:off x="2449933" y="1388296"/>
          <a:ext cx="2415851" cy="2416218"/>
        </a:xfrm>
        <a:prstGeom prst="leftCircularArrow">
          <a:avLst>
            <a:gd name="adj1" fmla="val 10980"/>
            <a:gd name="adj2" fmla="val 1142322"/>
            <a:gd name="adj3" fmla="val 6300000"/>
            <a:gd name="adj4" fmla="val 18900000"/>
            <a:gd name="adj5" fmla="val 12500"/>
          </a:avLst>
        </a:prstGeom>
        <a:gradFill rotWithShape="0">
          <a:gsLst>
            <a:gs pos="88000">
              <a:srgbClr val="002060"/>
            </a:gs>
            <a:gs pos="31000">
              <a:srgbClr val="558DBF"/>
            </a:gs>
            <a:gs pos="4000">
              <a:srgbClr val="E9F9FE"/>
            </a:gs>
            <a:gs pos="63000">
              <a:srgbClr val="0070C0"/>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69FB0B-8FBD-7240-8A01-ED3F68C913E2}">
      <dsp:nvSpPr>
        <dsp:cNvPr id="0" name=""/>
        <dsp:cNvSpPr/>
      </dsp:nvSpPr>
      <dsp:spPr>
        <a:xfrm>
          <a:off x="2986638" y="2268655"/>
          <a:ext cx="1342441" cy="671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kern="1200" dirty="0"/>
            <a:t>Η Εξ αποστάσεως Εκπαίδευση με </a:t>
          </a:r>
          <a:r>
            <a:rPr lang="el-GR" sz="1300" kern="1200" dirty="0" err="1"/>
            <a:t>διαδραστικό</a:t>
          </a:r>
          <a:r>
            <a:rPr lang="el-GR" sz="1300" kern="1200" dirty="0"/>
            <a:t> υλικό</a:t>
          </a:r>
        </a:p>
      </dsp:txBody>
      <dsp:txXfrm>
        <a:off x="2986638" y="2268655"/>
        <a:ext cx="1342441" cy="671060"/>
      </dsp:txXfrm>
    </dsp:sp>
    <dsp:sp modelId="{8CE3D1E6-31C7-4041-B82E-A3269EB306A3}">
      <dsp:nvSpPr>
        <dsp:cNvPr id="0" name=""/>
        <dsp:cNvSpPr/>
      </dsp:nvSpPr>
      <dsp:spPr>
        <a:xfrm>
          <a:off x="3292873" y="2942727"/>
          <a:ext cx="2075590" cy="2076422"/>
        </a:xfrm>
        <a:prstGeom prst="blockArc">
          <a:avLst>
            <a:gd name="adj1" fmla="val 13500000"/>
            <a:gd name="adj2" fmla="val 10800000"/>
            <a:gd name="adj3" fmla="val 12740"/>
          </a:avLst>
        </a:prstGeom>
        <a:gradFill rotWithShape="0">
          <a:gsLst>
            <a:gs pos="46000">
              <a:srgbClr val="013C82"/>
            </a:gs>
            <a:gs pos="13000">
              <a:srgbClr val="013C82"/>
            </a:gs>
            <a:gs pos="22000">
              <a:srgbClr val="013C82"/>
            </a:gs>
            <a:gs pos="77000">
              <a:srgbClr val="001329"/>
            </a:gs>
          </a:gsLst>
          <a:lin ang="5400000" scaled="1"/>
        </a:gra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6E13B8-263E-BB41-BC2F-5B966533D35A}">
      <dsp:nvSpPr>
        <dsp:cNvPr id="0" name=""/>
        <dsp:cNvSpPr/>
      </dsp:nvSpPr>
      <dsp:spPr>
        <a:xfrm>
          <a:off x="3658086" y="3666990"/>
          <a:ext cx="1342441" cy="671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l-GR" sz="1300" kern="1200" dirty="0"/>
            <a:t>Αρχιτεκτονική και </a:t>
          </a:r>
          <a:r>
            <a:rPr lang="el-GR" sz="1300" kern="1200" dirty="0" err="1"/>
            <a:t>ΕξΑΕ</a:t>
          </a:r>
          <a:r>
            <a:rPr lang="el-GR" sz="1300" kern="1200" dirty="0"/>
            <a:t> </a:t>
          </a:r>
        </a:p>
      </dsp:txBody>
      <dsp:txXfrm>
        <a:off x="3658086" y="3666990"/>
        <a:ext cx="1342441" cy="6710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F88AF-329E-F44B-A4F5-E819B97468D4}">
      <dsp:nvSpPr>
        <dsp:cNvPr id="0" name=""/>
        <dsp:cNvSpPr/>
      </dsp:nvSpPr>
      <dsp:spPr>
        <a:xfrm>
          <a:off x="614361" y="553083"/>
          <a:ext cx="10963276" cy="1102577"/>
        </a:xfrm>
        <a:prstGeom prst="roundRect">
          <a:avLst>
            <a:gd name="adj" fmla="val 10000"/>
          </a:avLst>
        </a:prstGeom>
        <a:solidFill>
          <a:schemeClr val="accent3">
            <a:lumMod val="60000"/>
            <a:lumOff val="40000"/>
          </a:schemeClr>
        </a:solidFill>
        <a:ln w="12700" cap="flat" cmpd="sng" algn="ct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tx2"/>
              </a:solidFill>
              <a:effectLst/>
              <a:latin typeface="Times New Roman" panose="02020603050405020304" pitchFamily="18" charset="0"/>
              <a:ea typeface="Times New Roman" panose="02020603050405020304" pitchFamily="18" charset="0"/>
            </a:rPr>
            <a:t>Σύμφωνα με τον </a:t>
          </a:r>
          <a:r>
            <a:rPr lang="el-GR" sz="1800" kern="1200" dirty="0" err="1">
              <a:solidFill>
                <a:schemeClr val="tx2"/>
              </a:solidFill>
              <a:effectLst/>
              <a:latin typeface="Times New Roman" panose="02020603050405020304" pitchFamily="18" charset="0"/>
              <a:ea typeface="Times New Roman" panose="02020603050405020304" pitchFamily="18" charset="0"/>
            </a:rPr>
            <a:t>Onwe</a:t>
          </a:r>
          <a:r>
            <a:rPr lang="el-GR" sz="1800" kern="1200" dirty="0">
              <a:solidFill>
                <a:schemeClr val="tx2"/>
              </a:solidFill>
              <a:effectLst/>
              <a:latin typeface="Times New Roman" panose="02020603050405020304" pitchFamily="18" charset="0"/>
              <a:ea typeface="Times New Roman" panose="02020603050405020304" pitchFamily="18" charset="0"/>
            </a:rPr>
            <a:t>: «η εξ αποστάσεως εκπαίδευση είναι ένα </a:t>
          </a:r>
          <a:r>
            <a:rPr lang="el-GR" sz="1800" kern="1200" dirty="0" err="1">
              <a:solidFill>
                <a:schemeClr val="tx2"/>
              </a:solidFill>
              <a:effectLst/>
              <a:latin typeface="Times New Roman" panose="02020603050405020304" pitchFamily="18" charset="0"/>
              <a:ea typeface="Times New Roman" panose="02020603050405020304" pitchFamily="18" charset="0"/>
            </a:rPr>
            <a:t>μαθητοκεντρικό</a:t>
          </a:r>
          <a:r>
            <a:rPr lang="el-GR" sz="1800" kern="1200" dirty="0">
              <a:solidFill>
                <a:schemeClr val="tx2"/>
              </a:solidFill>
              <a:effectLst/>
              <a:latin typeface="Times New Roman" panose="02020603050405020304" pitchFamily="18" charset="0"/>
              <a:ea typeface="Times New Roman" panose="02020603050405020304" pitchFamily="18" charset="0"/>
            </a:rPr>
            <a:t> σύστημα το οποίο επιτρέπει μεγαλύτερη ευελιξία στη μάθηση, με τους εκπαιδευομένους να εργάζονται αυτόνομα» (</a:t>
          </a:r>
          <a:r>
            <a:rPr lang="el-GR" sz="1800" kern="1200" dirty="0" err="1">
              <a:solidFill>
                <a:schemeClr val="tx2"/>
              </a:solidFill>
              <a:effectLst/>
              <a:latin typeface="Times New Roman" panose="02020603050405020304" pitchFamily="18" charset="0"/>
              <a:ea typeface="Times New Roman" panose="02020603050405020304" pitchFamily="18" charset="0"/>
            </a:rPr>
            <a:t>Σφακιωτάκη</a:t>
          </a:r>
          <a:r>
            <a:rPr lang="el-GR" sz="1800" kern="1200" dirty="0">
              <a:solidFill>
                <a:schemeClr val="tx2"/>
              </a:solidFill>
              <a:effectLst/>
              <a:latin typeface="Times New Roman" panose="02020603050405020304" pitchFamily="18" charset="0"/>
              <a:ea typeface="Times New Roman" panose="02020603050405020304" pitchFamily="18" charset="0"/>
            </a:rPr>
            <a:t>, 2017, σελ. 15).</a:t>
          </a:r>
        </a:p>
      </dsp:txBody>
      <dsp:txXfrm>
        <a:off x="646654" y="585376"/>
        <a:ext cx="10898690" cy="1037991"/>
      </dsp:txXfrm>
    </dsp:sp>
    <dsp:sp modelId="{F2027C55-D14A-DA42-B142-C571C9288823}">
      <dsp:nvSpPr>
        <dsp:cNvPr id="0" name=""/>
        <dsp:cNvSpPr/>
      </dsp:nvSpPr>
      <dsp:spPr>
        <a:xfrm rot="5400000">
          <a:off x="5458221" y="2174723"/>
          <a:ext cx="1275555" cy="55631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625117" y="2285987"/>
        <a:ext cx="941763" cy="333791"/>
      </dsp:txXfrm>
    </dsp:sp>
    <dsp:sp modelId="{9270D784-97DF-9347-B453-5CD93B851AF6}">
      <dsp:nvSpPr>
        <dsp:cNvPr id="0" name=""/>
        <dsp:cNvSpPr/>
      </dsp:nvSpPr>
      <dsp:spPr>
        <a:xfrm>
          <a:off x="657229" y="3250105"/>
          <a:ext cx="10877540" cy="1496483"/>
        </a:xfrm>
        <a:prstGeom prst="roundRect">
          <a:avLst>
            <a:gd name="adj" fmla="val 10000"/>
          </a:avLst>
        </a:prstGeom>
        <a:solidFill>
          <a:schemeClr val="accent1">
            <a:lumMod val="60000"/>
            <a:lumOff val="40000"/>
          </a:schemeClr>
        </a:solidFill>
        <a:ln w="12700" cap="flat" cmpd="sng" algn="ctr">
          <a:gradFill>
            <a:gsLst>
              <a:gs pos="11979">
                <a:srgbClr val="EAEFF8"/>
              </a:gs>
              <a:gs pos="42032">
                <a:srgbClr val="CBD8EE"/>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Όπως και ο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Λιοναράκης</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αναφέρει: «εξ αποστάσεως εκπαίδευση είναι αυτή που διδάσκει και ενεργοποιεί το μαθητή πώς να μαθαίνει μόνος του και πώς να λειτουργεί αυτόνομα προς μία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ευρετική</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πορεία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αυτομάθησης</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και γνώσης»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Γιαγλή</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Γιαγλής</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&amp; </a:t>
          </a:r>
          <a:r>
            <a:rPr lang="el-GR" sz="1800" kern="1200" dirty="0" err="1">
              <a:solidFill>
                <a:schemeClr val="accent1">
                  <a:lumMod val="50000"/>
                </a:schemeClr>
              </a:solidFill>
              <a:effectLst/>
              <a:latin typeface="Times New Roman" panose="02020603050405020304" pitchFamily="18" charset="0"/>
              <a:ea typeface="Times New Roman" panose="02020603050405020304" pitchFamily="18" charset="0"/>
            </a:rPr>
            <a:t>Κουτσούμπα</a:t>
          </a:r>
          <a:r>
            <a:rPr lang="el-GR" sz="1800" kern="1200" dirty="0">
              <a:solidFill>
                <a:schemeClr val="accent1">
                  <a:lumMod val="50000"/>
                </a:schemeClr>
              </a:solidFill>
              <a:effectLst/>
              <a:latin typeface="Times New Roman" panose="02020603050405020304" pitchFamily="18" charset="0"/>
              <a:ea typeface="Times New Roman" panose="02020603050405020304" pitchFamily="18" charset="0"/>
            </a:rPr>
            <a:t>, 2010, σελ. 95).</a:t>
          </a:r>
        </a:p>
      </dsp:txBody>
      <dsp:txXfrm>
        <a:off x="701059" y="3293935"/>
        <a:ext cx="10789880" cy="1408823"/>
      </dsp:txXfrm>
    </dsp:sp>
    <dsp:sp modelId="{65FC260E-6A35-EA46-AB0B-44EC5996FDBD}">
      <dsp:nvSpPr>
        <dsp:cNvPr id="0" name=""/>
        <dsp:cNvSpPr/>
      </dsp:nvSpPr>
      <dsp:spPr>
        <a:xfrm rot="16200000">
          <a:off x="5458221" y="2174723"/>
          <a:ext cx="1275555" cy="55631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625117" y="2285987"/>
        <a:ext cx="941763" cy="33379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398A76-3EEA-9947-ABDA-7AC82ED95C5D}">
      <dsp:nvSpPr>
        <dsp:cNvPr id="0" name=""/>
        <dsp:cNvSpPr/>
      </dsp:nvSpPr>
      <dsp:spPr>
        <a:xfrm>
          <a:off x="4281575" y="139741"/>
          <a:ext cx="2849282" cy="856093"/>
        </a:xfrm>
        <a:prstGeom prst="roundRect">
          <a:avLst/>
        </a:prstGeom>
        <a:gradFill rotWithShape="0">
          <a:gsLst>
            <a:gs pos="0">
              <a:schemeClr val="accent5">
                <a:shade val="50000"/>
                <a:hueOff val="0"/>
                <a:satOff val="0"/>
                <a:lumOff val="0"/>
                <a:alphaOff val="0"/>
                <a:lumMod val="110000"/>
                <a:satMod val="105000"/>
                <a:tint val="67000"/>
              </a:schemeClr>
            </a:gs>
            <a:gs pos="50000">
              <a:schemeClr val="accent5">
                <a:shade val="50000"/>
                <a:hueOff val="0"/>
                <a:satOff val="0"/>
                <a:lumOff val="0"/>
                <a:alphaOff val="0"/>
                <a:lumMod val="105000"/>
                <a:satMod val="103000"/>
                <a:tint val="73000"/>
              </a:schemeClr>
            </a:gs>
            <a:gs pos="100000">
              <a:schemeClr val="accent5">
                <a:shade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kern="1200" dirty="0"/>
            <a:t>Εξ αποστάσεως</a:t>
          </a:r>
          <a:r>
            <a:rPr lang="en-US" sz="1800" kern="1200" dirty="0"/>
            <a:t> </a:t>
          </a:r>
          <a:r>
            <a:rPr lang="el-GR" sz="1800" kern="1200" dirty="0"/>
            <a:t>εκπαίδευση</a:t>
          </a:r>
        </a:p>
      </dsp:txBody>
      <dsp:txXfrm>
        <a:off x="4323366" y="181532"/>
        <a:ext cx="2765700" cy="772511"/>
      </dsp:txXfrm>
    </dsp:sp>
    <dsp:sp modelId="{47FC8407-0C3D-9A47-8224-46699E70AC2A}">
      <dsp:nvSpPr>
        <dsp:cNvPr id="0" name=""/>
        <dsp:cNvSpPr/>
      </dsp:nvSpPr>
      <dsp:spPr>
        <a:xfrm rot="5171222">
          <a:off x="5474823" y="1273656"/>
          <a:ext cx="556874" cy="0"/>
        </a:xfrm>
        <a:custGeom>
          <a:avLst/>
          <a:gdLst/>
          <a:ahLst/>
          <a:cxnLst/>
          <a:rect l="0" t="0" r="0" b="0"/>
          <a:pathLst>
            <a:path>
              <a:moveTo>
                <a:pt x="0" y="0"/>
              </a:moveTo>
              <a:lnTo>
                <a:pt x="556874" y="0"/>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F97EAB48-100A-3747-9EFA-D6E486224BC9}">
      <dsp:nvSpPr>
        <dsp:cNvPr id="0" name=""/>
        <dsp:cNvSpPr/>
      </dsp:nvSpPr>
      <dsp:spPr>
        <a:xfrm>
          <a:off x="4599626" y="1551477"/>
          <a:ext cx="2392671" cy="725797"/>
        </a:xfrm>
        <a:prstGeom prst="roundRect">
          <a:avLst/>
        </a:prstGeom>
        <a:gradFill rotWithShape="0">
          <a:gsLst>
            <a:gs pos="0">
              <a:schemeClr val="accent5">
                <a:shade val="50000"/>
                <a:hueOff val="167129"/>
                <a:satOff val="4478"/>
                <a:lumOff val="19726"/>
                <a:alphaOff val="0"/>
                <a:lumMod val="110000"/>
                <a:satMod val="105000"/>
                <a:tint val="67000"/>
              </a:schemeClr>
            </a:gs>
            <a:gs pos="50000">
              <a:schemeClr val="accent5">
                <a:shade val="50000"/>
                <a:hueOff val="167129"/>
                <a:satOff val="4478"/>
                <a:lumOff val="19726"/>
                <a:alphaOff val="0"/>
                <a:lumMod val="105000"/>
                <a:satMod val="103000"/>
                <a:tint val="73000"/>
              </a:schemeClr>
            </a:gs>
            <a:gs pos="100000">
              <a:schemeClr val="accent5">
                <a:shade val="50000"/>
                <a:hueOff val="167129"/>
                <a:satOff val="4478"/>
                <a:lumOff val="1972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kern="1200" dirty="0"/>
            <a:t> στοιχεία της </a:t>
          </a:r>
          <a:r>
            <a:rPr lang="el-GR" sz="1800" kern="1200" dirty="0" err="1"/>
            <a:t>εξαε</a:t>
          </a:r>
          <a:endParaRPr lang="el-GR" sz="1800" kern="1200" dirty="0"/>
        </a:p>
      </dsp:txBody>
      <dsp:txXfrm>
        <a:off x="4635056" y="1586907"/>
        <a:ext cx="2321811" cy="654937"/>
      </dsp:txXfrm>
    </dsp:sp>
    <dsp:sp modelId="{FA375F0C-7579-7147-A27F-884016438849}">
      <dsp:nvSpPr>
        <dsp:cNvPr id="0" name=""/>
        <dsp:cNvSpPr/>
      </dsp:nvSpPr>
      <dsp:spPr>
        <a:xfrm rot="225785">
          <a:off x="7129335" y="707823"/>
          <a:ext cx="1411898" cy="0"/>
        </a:xfrm>
        <a:custGeom>
          <a:avLst/>
          <a:gdLst/>
          <a:ahLst/>
          <a:cxnLst/>
          <a:rect l="0" t="0" r="0" b="0"/>
          <a:pathLst>
            <a:path>
              <a:moveTo>
                <a:pt x="0" y="0"/>
              </a:moveTo>
              <a:lnTo>
                <a:pt x="1411898" y="0"/>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6BF52F34-F536-6A45-B7B6-F8AD37A0F334}">
      <dsp:nvSpPr>
        <dsp:cNvPr id="0" name=""/>
        <dsp:cNvSpPr/>
      </dsp:nvSpPr>
      <dsp:spPr>
        <a:xfrm>
          <a:off x="8539711" y="330079"/>
          <a:ext cx="2718420" cy="1026950"/>
        </a:xfrm>
        <a:prstGeom prst="roundRect">
          <a:avLst/>
        </a:prstGeom>
        <a:gradFill rotWithShape="0">
          <a:gsLst>
            <a:gs pos="0">
              <a:schemeClr val="accent5">
                <a:shade val="50000"/>
                <a:hueOff val="334258"/>
                <a:satOff val="8955"/>
                <a:lumOff val="39453"/>
                <a:alphaOff val="0"/>
                <a:lumMod val="110000"/>
                <a:satMod val="105000"/>
                <a:tint val="67000"/>
              </a:schemeClr>
            </a:gs>
            <a:gs pos="50000">
              <a:schemeClr val="accent5">
                <a:shade val="50000"/>
                <a:hueOff val="334258"/>
                <a:satOff val="8955"/>
                <a:lumOff val="39453"/>
                <a:alphaOff val="0"/>
                <a:lumMod val="105000"/>
                <a:satMod val="103000"/>
                <a:tint val="73000"/>
              </a:schemeClr>
            </a:gs>
            <a:gs pos="100000">
              <a:schemeClr val="accent5">
                <a:shade val="50000"/>
                <a:hueOff val="334258"/>
                <a:satOff val="8955"/>
                <a:lumOff val="394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kern="1200" dirty="0" err="1">
              <a:effectLst/>
              <a:ea typeface="Calibri" panose="020F0502020204030204" pitchFamily="34" charset="0"/>
              <a:cs typeface="Calibri" panose="020F0502020204030204" pitchFamily="34" charset="0"/>
            </a:rPr>
            <a:t>Διαδραστικό</a:t>
          </a:r>
          <a:r>
            <a:rPr lang="el-GR" sz="1800" kern="1200" dirty="0">
              <a:effectLst/>
              <a:ea typeface="Calibri" panose="020F0502020204030204" pitchFamily="34" charset="0"/>
              <a:cs typeface="Calibri" panose="020F0502020204030204" pitchFamily="34" charset="0"/>
            </a:rPr>
            <a:t> υλικό</a:t>
          </a:r>
          <a:r>
            <a:rPr lang="en-US" sz="1800" kern="1200" dirty="0">
              <a:effectLst/>
              <a:ea typeface="Calibri" panose="020F0502020204030204" pitchFamily="34" charset="0"/>
              <a:cs typeface="Calibri" panose="020F0502020204030204" pitchFamily="34" charset="0"/>
            </a:rPr>
            <a:t> </a:t>
          </a:r>
          <a:r>
            <a:rPr lang="el-GR" sz="1800" kern="1200" dirty="0">
              <a:effectLst/>
              <a:ea typeface="Calibri" panose="020F0502020204030204" pitchFamily="34" charset="0"/>
              <a:cs typeface="Calibri" panose="020F0502020204030204" pitchFamily="34" charset="0"/>
            </a:rPr>
            <a:t>και </a:t>
          </a:r>
          <a:r>
            <a:rPr lang="el-GR" sz="1800" kern="1200" dirty="0" err="1">
              <a:effectLst/>
              <a:ea typeface="Calibri" panose="020F0502020204030204" pitchFamily="34" charset="0"/>
              <a:cs typeface="Calibri" panose="020F0502020204030204" pitchFamily="34" charset="0"/>
            </a:rPr>
            <a:t>εξαε</a:t>
          </a:r>
          <a:endParaRPr lang="el-GR" sz="1800" kern="1200" dirty="0">
            <a:effectLst/>
            <a:ea typeface="Calibri" panose="020F0502020204030204" pitchFamily="34" charset="0"/>
            <a:cs typeface="Calibri" panose="020F0502020204030204" pitchFamily="34" charset="0"/>
          </a:endParaRPr>
        </a:p>
      </dsp:txBody>
      <dsp:txXfrm>
        <a:off x="8589843" y="380211"/>
        <a:ext cx="2618156" cy="926686"/>
      </dsp:txXfrm>
    </dsp:sp>
    <dsp:sp modelId="{A6F21DFC-665E-244F-80AB-EBF76E9DE207}">
      <dsp:nvSpPr>
        <dsp:cNvPr id="0" name=""/>
        <dsp:cNvSpPr/>
      </dsp:nvSpPr>
      <dsp:spPr>
        <a:xfrm rot="10341878">
          <a:off x="2345158" y="887988"/>
          <a:ext cx="1945039" cy="0"/>
        </a:xfrm>
        <a:custGeom>
          <a:avLst/>
          <a:gdLst/>
          <a:ahLst/>
          <a:cxnLst/>
          <a:rect l="0" t="0" r="0" b="0"/>
          <a:pathLst>
            <a:path>
              <a:moveTo>
                <a:pt x="0" y="0"/>
              </a:moveTo>
              <a:lnTo>
                <a:pt x="1945039" y="0"/>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2F70BDB4-D040-C544-8E56-F419E02BA391}">
      <dsp:nvSpPr>
        <dsp:cNvPr id="0" name=""/>
        <dsp:cNvSpPr/>
      </dsp:nvSpPr>
      <dsp:spPr>
        <a:xfrm>
          <a:off x="852718" y="604343"/>
          <a:ext cx="1501062" cy="1026950"/>
        </a:xfrm>
        <a:prstGeom prst="roundRect">
          <a:avLst/>
        </a:prstGeom>
        <a:gradFill rotWithShape="0">
          <a:gsLst>
            <a:gs pos="0">
              <a:schemeClr val="accent5">
                <a:shade val="50000"/>
                <a:hueOff val="167129"/>
                <a:satOff val="4478"/>
                <a:lumOff val="19726"/>
                <a:alphaOff val="0"/>
                <a:lumMod val="110000"/>
                <a:satMod val="105000"/>
                <a:tint val="67000"/>
              </a:schemeClr>
            </a:gs>
            <a:gs pos="50000">
              <a:schemeClr val="accent5">
                <a:shade val="50000"/>
                <a:hueOff val="167129"/>
                <a:satOff val="4478"/>
                <a:lumOff val="19726"/>
                <a:alphaOff val="0"/>
                <a:lumMod val="105000"/>
                <a:satMod val="103000"/>
                <a:tint val="73000"/>
              </a:schemeClr>
            </a:gs>
            <a:gs pos="100000">
              <a:schemeClr val="accent5">
                <a:shade val="50000"/>
                <a:hueOff val="167129"/>
                <a:satOff val="4478"/>
                <a:lumOff val="1972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5720" tIns="45720" rIns="45720" bIns="45720" numCol="1" spcCol="1270" anchor="ctr" anchorCtr="0">
          <a:noAutofit/>
        </a:bodyPr>
        <a:lstStyle/>
        <a:p>
          <a:pPr marL="0" lvl="0" indent="0" algn="ctr" defTabSz="800100">
            <a:lnSpc>
              <a:spcPct val="90000"/>
            </a:lnSpc>
            <a:spcBef>
              <a:spcPct val="0"/>
            </a:spcBef>
            <a:spcAft>
              <a:spcPct val="35000"/>
            </a:spcAft>
            <a:buNone/>
          </a:pPr>
          <a:r>
            <a:rPr lang="el-GR" sz="1800" kern="1200" dirty="0"/>
            <a:t>ΤΠΕ και </a:t>
          </a:r>
          <a:r>
            <a:rPr lang="el-GR" sz="1800" kern="1200" dirty="0" err="1"/>
            <a:t>εξαε</a:t>
          </a:r>
          <a:endParaRPr lang="el-GR" sz="1800" kern="1200" dirty="0"/>
        </a:p>
      </dsp:txBody>
      <dsp:txXfrm>
        <a:off x="902850" y="654475"/>
        <a:ext cx="1400798" cy="9266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2773AA-43F1-4343-BFC3-98DF7166AF3A}">
      <dsp:nvSpPr>
        <dsp:cNvPr id="0" name=""/>
        <dsp:cNvSpPr/>
      </dsp:nvSpPr>
      <dsp:spPr>
        <a:xfrm>
          <a:off x="6427938" y="3340197"/>
          <a:ext cx="3010505" cy="1571857"/>
        </a:xfrm>
        <a:prstGeom prst="roundRect">
          <a:avLst>
            <a:gd name="adj" fmla="val 10000"/>
          </a:avLst>
        </a:prstGeom>
        <a:solidFill>
          <a:srgbClr val="C7DCE4">
            <a:alpha val="90000"/>
          </a:srgb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t" anchorCtr="0">
          <a:noAutofit/>
        </a:bodyPr>
        <a:lstStyle/>
        <a:p>
          <a:pPr marL="171450" lvl="1" indent="-171450" algn="l" defTabSz="800100">
            <a:lnSpc>
              <a:spcPct val="90000"/>
            </a:lnSpc>
            <a:spcBef>
              <a:spcPct val="0"/>
            </a:spcBef>
            <a:spcAft>
              <a:spcPct val="15000"/>
            </a:spcAft>
            <a:buNone/>
          </a:pPr>
          <a:r>
            <a:rPr lang="el-GR" sz="1800" kern="1200" dirty="0"/>
            <a:t>    </a:t>
          </a:r>
        </a:p>
        <a:p>
          <a:pPr marL="171450" lvl="1" indent="-171450" algn="l" defTabSz="800100">
            <a:lnSpc>
              <a:spcPct val="90000"/>
            </a:lnSpc>
            <a:spcBef>
              <a:spcPct val="0"/>
            </a:spcBef>
            <a:spcAft>
              <a:spcPct val="15000"/>
            </a:spcAft>
            <a:buNone/>
          </a:pPr>
          <a:r>
            <a:rPr lang="el-GR" sz="1800" kern="1200" dirty="0"/>
            <a:t>                    </a:t>
          </a:r>
          <a:r>
            <a:rPr lang="el-GR" sz="2000" kern="1200" dirty="0"/>
            <a:t>μέσο</a:t>
          </a:r>
        </a:p>
      </dsp:txBody>
      <dsp:txXfrm>
        <a:off x="7365618" y="3767690"/>
        <a:ext cx="2038295" cy="1109835"/>
      </dsp:txXfrm>
    </dsp:sp>
    <dsp:sp modelId="{582214AC-DC9F-3C46-927A-416A232BD96D}">
      <dsp:nvSpPr>
        <dsp:cNvPr id="0" name=""/>
        <dsp:cNvSpPr/>
      </dsp:nvSpPr>
      <dsp:spPr>
        <a:xfrm>
          <a:off x="2484473" y="3340197"/>
          <a:ext cx="2979203" cy="1571857"/>
        </a:xfrm>
        <a:prstGeom prst="roundRect">
          <a:avLst>
            <a:gd name="adj" fmla="val 10000"/>
          </a:avLst>
        </a:prstGeom>
        <a:solidFill>
          <a:srgbClr val="C7DCE4">
            <a:alpha val="90000"/>
          </a:srgb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None/>
          </a:pPr>
          <a:endParaRPr lang="el-GR" sz="2000" kern="1200"/>
        </a:p>
        <a:p>
          <a:pPr marL="228600" lvl="1" indent="-228600" algn="l" defTabSz="889000">
            <a:lnSpc>
              <a:spcPct val="90000"/>
            </a:lnSpc>
            <a:spcBef>
              <a:spcPct val="0"/>
            </a:spcBef>
            <a:spcAft>
              <a:spcPct val="15000"/>
            </a:spcAft>
            <a:buNone/>
          </a:pPr>
          <a:r>
            <a:rPr lang="el-GR" sz="2000" kern="1200" dirty="0"/>
            <a:t>  περιεχόμενο</a:t>
          </a:r>
        </a:p>
      </dsp:txBody>
      <dsp:txXfrm>
        <a:off x="2519002" y="3767690"/>
        <a:ext cx="2016384" cy="1109835"/>
      </dsp:txXfrm>
    </dsp:sp>
    <dsp:sp modelId="{2CF9365C-7EDD-B349-9E69-CED2CCEA8FD3}">
      <dsp:nvSpPr>
        <dsp:cNvPr id="0" name=""/>
        <dsp:cNvSpPr/>
      </dsp:nvSpPr>
      <dsp:spPr>
        <a:xfrm>
          <a:off x="6230295" y="0"/>
          <a:ext cx="3405791" cy="1571857"/>
        </a:xfrm>
        <a:prstGeom prst="roundRect">
          <a:avLst>
            <a:gd name="adj" fmla="val 10000"/>
          </a:avLst>
        </a:prstGeom>
        <a:solidFill>
          <a:srgbClr val="C7DCE4"/>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None/>
          </a:pPr>
          <a:r>
            <a:rPr lang="el-GR" sz="2000" kern="1200" dirty="0"/>
            <a:t>εκπαιδευόμενος</a:t>
          </a:r>
        </a:p>
      </dsp:txBody>
      <dsp:txXfrm>
        <a:off x="7286561" y="34529"/>
        <a:ext cx="2314996" cy="1109835"/>
      </dsp:txXfrm>
    </dsp:sp>
    <dsp:sp modelId="{BD99ED38-25E8-9248-8927-B9E3B6C30BD9}">
      <dsp:nvSpPr>
        <dsp:cNvPr id="0" name=""/>
        <dsp:cNvSpPr/>
      </dsp:nvSpPr>
      <dsp:spPr>
        <a:xfrm>
          <a:off x="2395491" y="0"/>
          <a:ext cx="3157166" cy="1571857"/>
        </a:xfrm>
        <a:prstGeom prst="roundRect">
          <a:avLst>
            <a:gd name="adj" fmla="val 10000"/>
          </a:avLst>
        </a:prstGeom>
        <a:solidFill>
          <a:srgbClr val="C7DCE4">
            <a:alpha val="90000"/>
          </a:srgbClr>
        </a:solidFill>
        <a:ln w="6350" cap="flat" cmpd="sng" algn="ctr">
          <a:solidFill>
            <a:schemeClr val="accent5">
              <a:hueOff val="0"/>
              <a:satOff val="0"/>
              <a:lumOff val="0"/>
              <a:alphaOff val="0"/>
            </a:schemeClr>
          </a:solidFill>
          <a:prstDash val="solid"/>
          <a:miter lim="800000"/>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t" anchorCtr="0">
          <a:noAutofit/>
        </a:bodyPr>
        <a:lstStyle/>
        <a:p>
          <a:pPr marL="228600" lvl="1" indent="-228600" algn="l" defTabSz="889000">
            <a:lnSpc>
              <a:spcPct val="90000"/>
            </a:lnSpc>
            <a:spcBef>
              <a:spcPct val="0"/>
            </a:spcBef>
            <a:spcAft>
              <a:spcPct val="15000"/>
            </a:spcAft>
            <a:buNone/>
          </a:pPr>
          <a:r>
            <a:rPr lang="el-GR" sz="2000" kern="1200" dirty="0"/>
            <a:t>  διδάσκων</a:t>
          </a:r>
        </a:p>
      </dsp:txBody>
      <dsp:txXfrm>
        <a:off x="2430020" y="34529"/>
        <a:ext cx="2140958" cy="1109835"/>
      </dsp:txXfrm>
    </dsp:sp>
    <dsp:sp modelId="{6F32FE4C-1ACB-0E4F-85E5-9B2196A8CE9A}">
      <dsp:nvSpPr>
        <dsp:cNvPr id="0" name=""/>
        <dsp:cNvSpPr/>
      </dsp:nvSpPr>
      <dsp:spPr>
        <a:xfrm>
          <a:off x="3839748" y="279987"/>
          <a:ext cx="2126919" cy="2126919"/>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dirty="0"/>
            <a:t>Διδασκαλία και </a:t>
          </a:r>
          <a:r>
            <a:rPr lang="el-GR" sz="1800" kern="1200" dirty="0" err="1"/>
            <a:t>διάδραση</a:t>
          </a:r>
          <a:endParaRPr lang="el-GR" sz="1800" kern="1200" dirty="0"/>
        </a:p>
      </dsp:txBody>
      <dsp:txXfrm>
        <a:off x="4462708" y="902947"/>
        <a:ext cx="1503959" cy="1503959"/>
      </dsp:txXfrm>
    </dsp:sp>
    <dsp:sp modelId="{430534A4-2CBD-884D-81BC-0CC04FF3A235}">
      <dsp:nvSpPr>
        <dsp:cNvPr id="0" name=""/>
        <dsp:cNvSpPr/>
      </dsp:nvSpPr>
      <dsp:spPr>
        <a:xfrm rot="5400000">
          <a:off x="6064909" y="279987"/>
          <a:ext cx="2126919" cy="2126919"/>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dirty="0"/>
            <a:t>μάθηση</a:t>
          </a:r>
        </a:p>
      </dsp:txBody>
      <dsp:txXfrm rot="-5400000">
        <a:off x="6064909" y="902947"/>
        <a:ext cx="1503959" cy="1503959"/>
      </dsp:txXfrm>
    </dsp:sp>
    <dsp:sp modelId="{87953F82-AB7E-3E4D-A21E-6689E4CD75AF}">
      <dsp:nvSpPr>
        <dsp:cNvPr id="0" name=""/>
        <dsp:cNvSpPr/>
      </dsp:nvSpPr>
      <dsp:spPr>
        <a:xfrm rot="10800000">
          <a:off x="6064909" y="2505148"/>
          <a:ext cx="2126919" cy="2126919"/>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dirty="0"/>
            <a:t>Εργαλεία μάθησης και επικοινωνίας</a:t>
          </a:r>
        </a:p>
      </dsp:txBody>
      <dsp:txXfrm rot="10800000">
        <a:off x="6064909" y="2505148"/>
        <a:ext cx="1503959" cy="1503959"/>
      </dsp:txXfrm>
    </dsp:sp>
    <dsp:sp modelId="{4BA58FE1-6CEA-E540-8BC5-F4DA999A7AE8}">
      <dsp:nvSpPr>
        <dsp:cNvPr id="0" name=""/>
        <dsp:cNvSpPr/>
      </dsp:nvSpPr>
      <dsp:spPr>
        <a:xfrm rot="16200000">
          <a:off x="3839748" y="2505148"/>
          <a:ext cx="2126919" cy="2126919"/>
        </a:xfrm>
        <a:prstGeom prst="pieWedge">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dirty="0"/>
            <a:t>εκπαιδευτικό υλικό</a:t>
          </a:r>
        </a:p>
      </dsp:txBody>
      <dsp:txXfrm rot="5400000">
        <a:off x="4462708" y="2505148"/>
        <a:ext cx="1503959" cy="1503959"/>
      </dsp:txXfrm>
    </dsp:sp>
    <dsp:sp modelId="{61FBF889-5595-1645-9072-ACB25FD2BEBF}">
      <dsp:nvSpPr>
        <dsp:cNvPr id="0" name=""/>
        <dsp:cNvSpPr/>
      </dsp:nvSpPr>
      <dsp:spPr>
        <a:xfrm>
          <a:off x="5648612" y="2013942"/>
          <a:ext cx="734352" cy="638567"/>
        </a:xfrm>
        <a:prstGeom prst="circularArrow">
          <a:avLst/>
        </a:prstGeom>
        <a:solidFill>
          <a:schemeClr val="accent5">
            <a:tint val="60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 modelId="{A0BBEBD0-81FA-604A-9A30-DE4352AAC483}">
      <dsp:nvSpPr>
        <dsp:cNvPr id="0" name=""/>
        <dsp:cNvSpPr/>
      </dsp:nvSpPr>
      <dsp:spPr>
        <a:xfrm rot="10800000">
          <a:off x="5648612" y="2259545"/>
          <a:ext cx="734352" cy="638567"/>
        </a:xfrm>
        <a:prstGeom prst="circularArrow">
          <a:avLst/>
        </a:prstGeom>
        <a:solidFill>
          <a:schemeClr val="accent5">
            <a:tint val="60000"/>
            <a:hueOff val="0"/>
            <a:satOff val="0"/>
            <a:lumOff val="0"/>
            <a:alphaOff val="0"/>
          </a:schemeClr>
        </a:solidFill>
        <a:ln>
          <a:noFill/>
        </a:ln>
        <a:effectLst>
          <a:outerShdw blurRad="57150" dist="19050" dir="5400000" algn="ctr" rotWithShape="0">
            <a:srgbClr val="000000">
              <a:alpha val="63000"/>
            </a:srgbClr>
          </a:outerShdw>
        </a:effectLst>
        <a:scene3d>
          <a:camera prst="orthographicFront"/>
          <a:lightRig rig="flat" dir="t"/>
        </a:scene3d>
        <a:sp3d z="190500" prstMaterial="plastic">
          <a:bevelT w="120900" h="88900"/>
          <a:bevelB w="88900" h="31750" prst="angle"/>
        </a:sp3d>
      </dsp:spPr>
      <dsp:style>
        <a:lnRef idx="0">
          <a:scrgbClr r="0" g="0" b="0"/>
        </a:lnRef>
        <a:fillRef idx="1">
          <a:scrgbClr r="0" g="0" b="0"/>
        </a:fillRef>
        <a:effectRef idx="3">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EE94B-F3C2-A141-9555-F688271439C2}">
      <dsp:nvSpPr>
        <dsp:cNvPr id="0" name=""/>
        <dsp:cNvSpPr/>
      </dsp:nvSpPr>
      <dsp:spPr>
        <a:xfrm>
          <a:off x="4983174" y="1155274"/>
          <a:ext cx="2446377" cy="2446377"/>
        </a:xfrm>
        <a:prstGeom prst="ellipse">
          <a:avLst/>
        </a:prstGeom>
        <a:gradFill rotWithShape="0">
          <a:gsLst>
            <a:gs pos="0">
              <a:schemeClr val="accent5">
                <a:shade val="80000"/>
                <a:hueOff val="0"/>
                <a:satOff val="0"/>
                <a:lumOff val="0"/>
                <a:alphaOff val="0"/>
                <a:satMod val="103000"/>
                <a:lumMod val="102000"/>
                <a:tint val="94000"/>
              </a:schemeClr>
            </a:gs>
            <a:gs pos="50000">
              <a:srgbClr val="9C96D2"/>
            </a:gs>
            <a:gs pos="100000">
              <a:schemeClr val="accent5">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 tIns="17145" rIns="17145" bIns="17145" numCol="1" spcCol="1270" anchor="ctr" anchorCtr="0">
          <a:noAutofit/>
        </a:bodyPr>
        <a:lstStyle/>
        <a:p>
          <a:pPr marL="0" lvl="0" indent="0" algn="ctr" defTabSz="1200150">
            <a:lnSpc>
              <a:spcPct val="90000"/>
            </a:lnSpc>
            <a:spcBef>
              <a:spcPct val="0"/>
            </a:spcBef>
            <a:spcAft>
              <a:spcPct val="35000"/>
            </a:spcAft>
            <a:buNone/>
          </a:pPr>
          <a:r>
            <a:rPr lang="el-GR" sz="2700" kern="1200" dirty="0"/>
            <a:t>Διδακτικό πλαίσιο σχεδιασμού του Ε.Υ.</a:t>
          </a:r>
        </a:p>
      </dsp:txBody>
      <dsp:txXfrm>
        <a:off x="5341438" y="1513538"/>
        <a:ext cx="1729849" cy="1729849"/>
      </dsp:txXfrm>
    </dsp:sp>
    <dsp:sp modelId="{54512EC2-3686-C640-9104-10235BDB2A88}">
      <dsp:nvSpPr>
        <dsp:cNvPr id="0" name=""/>
        <dsp:cNvSpPr/>
      </dsp:nvSpPr>
      <dsp:spPr>
        <a:xfrm rot="1238619">
          <a:off x="7414814" y="3022645"/>
          <a:ext cx="2853459" cy="697217"/>
        </a:xfrm>
        <a:prstGeom prst="leftArrow">
          <a:avLst>
            <a:gd name="adj1" fmla="val 60000"/>
            <a:gd name="adj2" fmla="val 50000"/>
          </a:avLst>
        </a:prstGeom>
        <a:gradFill rotWithShape="0">
          <a:gsLst>
            <a:gs pos="0">
              <a:schemeClr val="accent5">
                <a:shade val="90000"/>
                <a:hueOff val="0"/>
                <a:satOff val="0"/>
                <a:lumOff val="0"/>
                <a:alphaOff val="0"/>
                <a:satMod val="103000"/>
                <a:lumMod val="102000"/>
                <a:tint val="94000"/>
              </a:schemeClr>
            </a:gs>
            <a:gs pos="50000">
              <a:schemeClr val="accent5">
                <a:shade val="90000"/>
                <a:hueOff val="0"/>
                <a:satOff val="0"/>
                <a:lumOff val="0"/>
                <a:alphaOff val="0"/>
                <a:satMod val="110000"/>
                <a:lumMod val="100000"/>
                <a:shade val="100000"/>
              </a:schemeClr>
            </a:gs>
            <a:gs pos="100000">
              <a:schemeClr val="accent5">
                <a:shade val="90000"/>
                <a:hueOff val="0"/>
                <a:satOff val="0"/>
                <a:lumOff val="0"/>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86FC76A-C841-CF4C-825F-D4152FA8F845}">
      <dsp:nvSpPr>
        <dsp:cNvPr id="0" name=""/>
        <dsp:cNvSpPr/>
      </dsp:nvSpPr>
      <dsp:spPr>
        <a:xfrm>
          <a:off x="8693427" y="2794004"/>
          <a:ext cx="2966474" cy="2160500"/>
        </a:xfrm>
        <a:prstGeom prst="roundRect">
          <a:avLst>
            <a:gd name="adj" fmla="val 10000"/>
          </a:avLst>
        </a:prstGeom>
        <a:gradFill rotWithShape="0">
          <a:gsLst>
            <a:gs pos="24000">
              <a:srgbClr val="9C96D2"/>
            </a:gs>
            <a:gs pos="79000">
              <a:schemeClr val="accent5">
                <a:shade val="80000"/>
                <a:hueOff val="0"/>
                <a:satOff val="0"/>
                <a:lumOff val="0"/>
                <a:alphaOff val="0"/>
                <a:satMod val="110000"/>
                <a:lumMod val="100000"/>
                <a:shade val="100000"/>
              </a:schemeClr>
            </a:gs>
            <a:gs pos="100000">
              <a:schemeClr val="accent5">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l-GR" sz="1800" kern="1200" dirty="0"/>
            <a:t>Επιλέχθηκαν οι εκπαιδευτικές θεωρίες του Συμπεριφορισμού για να ενσωματώσει το Ε.Υ. χαρακτηριστικά </a:t>
          </a:r>
          <a:r>
            <a:rPr lang="el-GR" sz="1800" kern="1200" dirty="0" err="1"/>
            <a:t>αυτοαξιολόγησης</a:t>
          </a:r>
          <a:r>
            <a:rPr lang="el-GR" sz="1800" kern="1200" dirty="0"/>
            <a:t> και ανατροφοδότησης. </a:t>
          </a:r>
          <a:endParaRPr lang="en-US" sz="1800" kern="1200" dirty="0"/>
        </a:p>
        <a:p>
          <a:pPr marL="0" lvl="0" indent="0" algn="ctr" defTabSz="800100">
            <a:lnSpc>
              <a:spcPct val="90000"/>
            </a:lnSpc>
            <a:spcBef>
              <a:spcPct val="0"/>
            </a:spcBef>
            <a:spcAft>
              <a:spcPct val="35000"/>
            </a:spcAft>
            <a:buFont typeface="Arial" panose="020B0604020202020204" pitchFamily="34" charset="0"/>
            <a:buNone/>
          </a:pPr>
          <a:endParaRPr lang="el-GR" sz="1100" kern="1200" dirty="0"/>
        </a:p>
      </dsp:txBody>
      <dsp:txXfrm>
        <a:off x="8756706" y="2857283"/>
        <a:ext cx="2839916" cy="2033942"/>
      </dsp:txXfrm>
    </dsp:sp>
    <dsp:sp modelId="{DA0A981E-D95E-D648-A6E1-417CED5C77DD}">
      <dsp:nvSpPr>
        <dsp:cNvPr id="0" name=""/>
        <dsp:cNvSpPr/>
      </dsp:nvSpPr>
      <dsp:spPr>
        <a:xfrm rot="11861118">
          <a:off x="1875932" y="1138101"/>
          <a:ext cx="3067443" cy="697217"/>
        </a:xfrm>
        <a:prstGeom prst="leftArrow">
          <a:avLst>
            <a:gd name="adj1" fmla="val 60000"/>
            <a:gd name="adj2" fmla="val 50000"/>
          </a:avLst>
        </a:prstGeom>
        <a:gradFill rotWithShape="0">
          <a:gsLst>
            <a:gs pos="0">
              <a:schemeClr val="accent5">
                <a:shade val="90000"/>
                <a:hueOff val="90432"/>
                <a:satOff val="-209"/>
                <a:lumOff val="6624"/>
                <a:alphaOff val="0"/>
                <a:satMod val="103000"/>
                <a:lumMod val="102000"/>
                <a:tint val="94000"/>
              </a:schemeClr>
            </a:gs>
            <a:gs pos="50000">
              <a:schemeClr val="accent5">
                <a:shade val="90000"/>
                <a:hueOff val="90432"/>
                <a:satOff val="-209"/>
                <a:lumOff val="6624"/>
                <a:alphaOff val="0"/>
                <a:satMod val="110000"/>
                <a:lumMod val="100000"/>
                <a:shade val="100000"/>
              </a:schemeClr>
            </a:gs>
            <a:gs pos="100000">
              <a:schemeClr val="accent5">
                <a:shade val="90000"/>
                <a:hueOff val="90432"/>
                <a:satOff val="-209"/>
                <a:lumOff val="6624"/>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2F28418C-2829-5F47-9369-6B7298330976}">
      <dsp:nvSpPr>
        <dsp:cNvPr id="0" name=""/>
        <dsp:cNvSpPr/>
      </dsp:nvSpPr>
      <dsp:spPr>
        <a:xfrm>
          <a:off x="694575" y="248730"/>
          <a:ext cx="2507682" cy="1544104"/>
        </a:xfrm>
        <a:prstGeom prst="roundRect">
          <a:avLst>
            <a:gd name="adj" fmla="val 10000"/>
          </a:avLst>
        </a:prstGeom>
        <a:gradFill flip="none" rotWithShape="1">
          <a:gsLst>
            <a:gs pos="0">
              <a:srgbClr val="ACE5F3"/>
            </a:gs>
            <a:gs pos="71000">
              <a:schemeClr val="accent5">
                <a:lumMod val="100000"/>
              </a:schemeClr>
            </a:gs>
          </a:gsLst>
          <a:lin ang="2700000" scaled="1"/>
          <a:tileRect/>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kern="1200" dirty="0"/>
            <a:t>η αναθεωρημένη ταξινόμηση στόχων του </a:t>
          </a:r>
          <a:r>
            <a:rPr lang="el-GR" sz="1800" kern="1200" dirty="0" err="1"/>
            <a:t>Bloom</a:t>
          </a:r>
          <a:r>
            <a:rPr lang="el-GR" sz="1800" kern="1200" dirty="0"/>
            <a:t> (</a:t>
          </a:r>
          <a:r>
            <a:rPr lang="en-US" sz="1800" kern="1200" dirty="0" err="1"/>
            <a:t>Huitt</a:t>
          </a:r>
          <a:r>
            <a:rPr lang="el-GR" sz="1800" kern="1200" dirty="0"/>
            <a:t>, 2011).</a:t>
          </a:r>
        </a:p>
      </dsp:txBody>
      <dsp:txXfrm>
        <a:off x="739800" y="293955"/>
        <a:ext cx="2417232" cy="1453654"/>
      </dsp:txXfrm>
    </dsp:sp>
    <dsp:sp modelId="{1DE53ADA-D07A-6948-8732-54ECCF1BC068}">
      <dsp:nvSpPr>
        <dsp:cNvPr id="0" name=""/>
        <dsp:cNvSpPr/>
      </dsp:nvSpPr>
      <dsp:spPr>
        <a:xfrm rot="20642515">
          <a:off x="7483267" y="1271698"/>
          <a:ext cx="2748835" cy="697217"/>
        </a:xfrm>
        <a:prstGeom prst="leftArrow">
          <a:avLst>
            <a:gd name="adj1" fmla="val 60000"/>
            <a:gd name="adj2" fmla="val 50000"/>
          </a:avLst>
        </a:prstGeom>
        <a:gradFill rotWithShape="0">
          <a:gsLst>
            <a:gs pos="0">
              <a:schemeClr val="accent5">
                <a:shade val="90000"/>
                <a:hueOff val="180863"/>
                <a:satOff val="-417"/>
                <a:lumOff val="13247"/>
                <a:alphaOff val="0"/>
                <a:satMod val="103000"/>
                <a:lumMod val="102000"/>
                <a:tint val="94000"/>
              </a:schemeClr>
            </a:gs>
            <a:gs pos="50000">
              <a:schemeClr val="accent5">
                <a:shade val="90000"/>
                <a:hueOff val="180863"/>
                <a:satOff val="-417"/>
                <a:lumOff val="13247"/>
                <a:alphaOff val="0"/>
                <a:satMod val="110000"/>
                <a:lumMod val="100000"/>
                <a:shade val="100000"/>
              </a:schemeClr>
            </a:gs>
            <a:gs pos="100000">
              <a:schemeClr val="accent5">
                <a:shade val="90000"/>
                <a:hueOff val="180863"/>
                <a:satOff val="-417"/>
                <a:lumOff val="13247"/>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52291A2E-598D-2040-AC6A-79D3CD868438}">
      <dsp:nvSpPr>
        <dsp:cNvPr id="0" name=""/>
        <dsp:cNvSpPr/>
      </dsp:nvSpPr>
      <dsp:spPr>
        <a:xfrm>
          <a:off x="8630477" y="145895"/>
          <a:ext cx="3097319" cy="2193074"/>
        </a:xfrm>
        <a:prstGeom prst="roundRect">
          <a:avLst>
            <a:gd name="adj" fmla="val 10000"/>
          </a:avLst>
        </a:prstGeom>
        <a:gradFill rotWithShape="0">
          <a:gsLst>
            <a:gs pos="0">
              <a:schemeClr val="accent5">
                <a:shade val="80000"/>
                <a:hueOff val="180842"/>
                <a:satOff val="3450"/>
                <a:lumOff val="15237"/>
                <a:alphaOff val="0"/>
                <a:satMod val="103000"/>
                <a:lumMod val="102000"/>
                <a:tint val="94000"/>
              </a:schemeClr>
            </a:gs>
            <a:gs pos="50000">
              <a:schemeClr val="accent5">
                <a:shade val="80000"/>
                <a:hueOff val="180842"/>
                <a:satOff val="3450"/>
                <a:lumOff val="15237"/>
                <a:alphaOff val="0"/>
                <a:satMod val="110000"/>
                <a:lumMod val="100000"/>
                <a:shade val="100000"/>
              </a:schemeClr>
            </a:gs>
            <a:gs pos="100000">
              <a:schemeClr val="accent5">
                <a:shade val="80000"/>
                <a:hueOff val="180842"/>
                <a:satOff val="3450"/>
                <a:lumOff val="15237"/>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b="1" kern="1200"/>
            <a:t>αναλυτικό πρόγραμμα</a:t>
          </a:r>
          <a:r>
            <a:rPr lang="en-US" sz="1800" kern="1200"/>
            <a:t>:</a:t>
          </a:r>
          <a:r>
            <a:rPr lang="el-GR" sz="1800" kern="1200"/>
            <a:t> απαραίτητο εργαλείο για τον εκπαιδευτικό αφού λειτουργεί ως οδηγός για την διδασκαλία των μαθημάτων που θα διδάξει (Γερογιάννης &amp; Μπούρας, 2007).</a:t>
          </a:r>
          <a:endParaRPr lang="el-GR" sz="1800" kern="1200" dirty="0"/>
        </a:p>
      </dsp:txBody>
      <dsp:txXfrm>
        <a:off x="8694710" y="210128"/>
        <a:ext cx="2968853" cy="2064608"/>
      </dsp:txXfrm>
    </dsp:sp>
    <dsp:sp modelId="{39D652BA-1CE9-C141-A51F-875DBEB75EB7}">
      <dsp:nvSpPr>
        <dsp:cNvPr id="0" name=""/>
        <dsp:cNvSpPr/>
      </dsp:nvSpPr>
      <dsp:spPr>
        <a:xfrm rot="9889311">
          <a:off x="1936088" y="2784838"/>
          <a:ext cx="2974553" cy="697217"/>
        </a:xfrm>
        <a:prstGeom prst="leftArrow">
          <a:avLst>
            <a:gd name="adj1" fmla="val 60000"/>
            <a:gd name="adj2" fmla="val 50000"/>
          </a:avLst>
        </a:prstGeom>
        <a:gradFill rotWithShape="0">
          <a:gsLst>
            <a:gs pos="0">
              <a:schemeClr val="accent5">
                <a:shade val="90000"/>
                <a:hueOff val="271295"/>
                <a:satOff val="-626"/>
                <a:lumOff val="19871"/>
                <a:alphaOff val="0"/>
                <a:satMod val="103000"/>
                <a:lumMod val="102000"/>
                <a:tint val="94000"/>
              </a:schemeClr>
            </a:gs>
            <a:gs pos="50000">
              <a:schemeClr val="accent5">
                <a:shade val="90000"/>
                <a:hueOff val="271295"/>
                <a:satOff val="-626"/>
                <a:lumOff val="19871"/>
                <a:alphaOff val="0"/>
                <a:satMod val="110000"/>
                <a:lumMod val="100000"/>
                <a:shade val="100000"/>
              </a:schemeClr>
            </a:gs>
            <a:gs pos="100000">
              <a:schemeClr val="accent5">
                <a:shade val="90000"/>
                <a:hueOff val="271295"/>
                <a:satOff val="-626"/>
                <a:lumOff val="19871"/>
                <a:alphaOff val="0"/>
                <a:lumMod val="99000"/>
                <a:satMod val="120000"/>
                <a:shade val="78000"/>
              </a:schemeClr>
            </a:gs>
          </a:gsLst>
          <a:lin ang="5400000" scaled="0"/>
        </a:gradFill>
        <a:ln>
          <a:noFill/>
        </a:ln>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CA736C46-0948-0E42-88CA-F503921F3A74}">
      <dsp:nvSpPr>
        <dsp:cNvPr id="0" name=""/>
        <dsp:cNvSpPr/>
      </dsp:nvSpPr>
      <dsp:spPr>
        <a:xfrm>
          <a:off x="360373" y="2038035"/>
          <a:ext cx="3255192" cy="2969625"/>
        </a:xfrm>
        <a:prstGeom prst="roundRect">
          <a:avLst>
            <a:gd name="adj" fmla="val 10000"/>
          </a:avLst>
        </a:prstGeom>
        <a:gradFill rotWithShape="0">
          <a:gsLst>
            <a:gs pos="0">
              <a:schemeClr val="accent5">
                <a:shade val="80000"/>
                <a:hueOff val="271263"/>
                <a:satOff val="5175"/>
                <a:lumOff val="22855"/>
                <a:alphaOff val="0"/>
                <a:satMod val="103000"/>
                <a:lumMod val="102000"/>
                <a:tint val="94000"/>
              </a:schemeClr>
            </a:gs>
            <a:gs pos="50000">
              <a:schemeClr val="accent5">
                <a:shade val="80000"/>
                <a:hueOff val="271263"/>
                <a:satOff val="5175"/>
                <a:lumOff val="22855"/>
                <a:alphaOff val="0"/>
                <a:satMod val="110000"/>
                <a:lumMod val="100000"/>
                <a:shade val="100000"/>
              </a:schemeClr>
            </a:gs>
            <a:gs pos="100000">
              <a:schemeClr val="accent5">
                <a:shade val="80000"/>
                <a:hueOff val="271263"/>
                <a:satOff val="5175"/>
                <a:lumOff val="2285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800100">
            <a:lnSpc>
              <a:spcPct val="90000"/>
            </a:lnSpc>
            <a:spcBef>
              <a:spcPct val="0"/>
            </a:spcBef>
            <a:spcAft>
              <a:spcPct val="35000"/>
            </a:spcAft>
            <a:buNone/>
          </a:pPr>
          <a:r>
            <a:rPr lang="el-GR" sz="1800" kern="1200"/>
            <a:t>Σκοπός του μαθήματος  της ιστορίας της αρχιτεκτονική </a:t>
          </a:r>
          <a:r>
            <a:rPr lang="en-US" sz="1800" kern="1200"/>
            <a:t>V</a:t>
          </a:r>
          <a:r>
            <a:rPr lang="el-GR" sz="1800" kern="1200"/>
            <a:t>, σύμφωνα  με το πρόγραμμα σπουδών του Πολυτεχνείου Κρήτης (2021-2022), είναι </a:t>
          </a:r>
          <a:r>
            <a:rPr lang="en-US" sz="1800" b="1" kern="1200"/>
            <a:t>o</a:t>
          </a:r>
          <a:r>
            <a:rPr lang="el-GR" sz="1800" b="1" kern="1200"/>
            <a:t>ι φοιτητές να εισαχθούν στο χρονολογικό φάσμα της αρχιτεκτονικής από την αρχαιότητα έως τις μέρες μας </a:t>
          </a:r>
          <a:r>
            <a:rPr lang="el-GR" sz="1800" kern="1200"/>
            <a:t>ώστε να αποκτήσουν </a:t>
          </a:r>
          <a:r>
            <a:rPr lang="el-GR" sz="1800" b="1" kern="1200"/>
            <a:t>κριτική θεώρηση</a:t>
          </a:r>
          <a:r>
            <a:rPr lang="el-GR" sz="1000" b="1" kern="1200"/>
            <a:t>. </a:t>
          </a:r>
          <a:endParaRPr lang="el-GR" sz="1000" b="1" kern="1200" dirty="0"/>
        </a:p>
      </dsp:txBody>
      <dsp:txXfrm>
        <a:off x="447350" y="2125012"/>
        <a:ext cx="3081238" cy="279567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53E50-A3C0-1C46-8A80-6EA54C9B8C3B}">
      <dsp:nvSpPr>
        <dsp:cNvPr id="0" name=""/>
        <dsp:cNvSpPr/>
      </dsp:nvSpPr>
      <dsp:spPr>
        <a:xfrm>
          <a:off x="1608956" y="428562"/>
          <a:ext cx="4114692" cy="142897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4DFFF4-634D-AF49-ACBC-26808AC78323}">
      <dsp:nvSpPr>
        <dsp:cNvPr id="0" name=""/>
        <dsp:cNvSpPr/>
      </dsp:nvSpPr>
      <dsp:spPr>
        <a:xfrm>
          <a:off x="3282021" y="3726690"/>
          <a:ext cx="648199" cy="843485"/>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8B633A-32CC-0B45-9759-01D79A94C317}">
      <dsp:nvSpPr>
        <dsp:cNvPr id="0" name=""/>
        <dsp:cNvSpPr/>
      </dsp:nvSpPr>
      <dsp:spPr>
        <a:xfrm>
          <a:off x="2046899" y="4425611"/>
          <a:ext cx="3091033" cy="7775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l-GR" sz="2800" kern="1200" dirty="0" err="1"/>
            <a:t>Ά</a:t>
          </a:r>
          <a:r>
            <a:rPr lang="el-GR" sz="2800" kern="1200" dirty="0"/>
            <a:t> ΕΝΟΤΗΤΑ</a:t>
          </a:r>
        </a:p>
      </dsp:txBody>
      <dsp:txXfrm>
        <a:off x="2046899" y="4425611"/>
        <a:ext cx="3091033" cy="777533"/>
      </dsp:txXfrm>
    </dsp:sp>
    <dsp:sp modelId="{54A02CEA-9A6F-3D42-964A-D023FCCA1055}">
      <dsp:nvSpPr>
        <dsp:cNvPr id="0" name=""/>
        <dsp:cNvSpPr/>
      </dsp:nvSpPr>
      <dsp:spPr>
        <a:xfrm>
          <a:off x="483911" y="726247"/>
          <a:ext cx="1900413" cy="1142803"/>
        </a:xfrm>
        <a:prstGeom prst="ellipse">
          <a:avLst/>
        </a:prstGeom>
        <a:solidFill>
          <a:srgbClr val="CAC9E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0000"/>
              </a:solidFill>
              <a:effectLst/>
              <a:latin typeface="Times New Roman" panose="02020603050405020304" pitchFamily="18" charset="0"/>
              <a:ea typeface="Times New Roman" panose="02020603050405020304" pitchFamily="18" charset="0"/>
            </a:rPr>
            <a:t>Ευρώπη</a:t>
          </a:r>
          <a:endParaRPr lang="el-GR" sz="1800" kern="1200" dirty="0"/>
        </a:p>
      </dsp:txBody>
      <dsp:txXfrm>
        <a:off x="762220" y="893607"/>
        <a:ext cx="1343795" cy="808083"/>
      </dsp:txXfrm>
    </dsp:sp>
    <dsp:sp modelId="{D457A55E-31DE-7340-876E-3D01C3718E9C}">
      <dsp:nvSpPr>
        <dsp:cNvPr id="0" name=""/>
        <dsp:cNvSpPr/>
      </dsp:nvSpPr>
      <dsp:spPr>
        <a:xfrm>
          <a:off x="4343408" y="658488"/>
          <a:ext cx="2249493" cy="1324419"/>
        </a:xfrm>
        <a:prstGeom prst="ellipse">
          <a:avLst/>
        </a:prstGeom>
        <a:solidFill>
          <a:srgbClr val="EEDFF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0000"/>
              </a:solidFill>
              <a:effectLst/>
              <a:latin typeface="Times New Roman" panose="02020603050405020304" pitchFamily="18" charset="0"/>
              <a:ea typeface="Times New Roman" panose="02020603050405020304" pitchFamily="18" charset="0"/>
            </a:rPr>
            <a:t>συνθετικές αρχές, κατόψεις, τομές</a:t>
          </a:r>
          <a:endParaRPr lang="el-GR" sz="1800" kern="1200" dirty="0"/>
        </a:p>
      </dsp:txBody>
      <dsp:txXfrm>
        <a:off x="4672839" y="852445"/>
        <a:ext cx="1590631" cy="936505"/>
      </dsp:txXfrm>
    </dsp:sp>
    <dsp:sp modelId="{3A510257-876E-7749-A7A8-1D3E27D6FB8D}">
      <dsp:nvSpPr>
        <dsp:cNvPr id="0" name=""/>
        <dsp:cNvSpPr/>
      </dsp:nvSpPr>
      <dsp:spPr>
        <a:xfrm>
          <a:off x="2362854" y="582424"/>
          <a:ext cx="2183739" cy="1382364"/>
        </a:xfrm>
        <a:prstGeom prst="ellipse">
          <a:avLst/>
        </a:prstGeom>
        <a:solidFill>
          <a:srgbClr val="C7BCD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0000"/>
              </a:solidFill>
              <a:effectLst/>
              <a:latin typeface="Times New Roman" panose="02020603050405020304" pitchFamily="18" charset="0"/>
              <a:ea typeface="Times New Roman" panose="02020603050405020304" pitchFamily="18" charset="0"/>
            </a:rPr>
            <a:t>Τι είναι σύγχρονη αρχιτεκτονική</a:t>
          </a:r>
          <a:endParaRPr lang="el-GR" sz="1800" kern="1200" dirty="0"/>
        </a:p>
      </dsp:txBody>
      <dsp:txXfrm>
        <a:off x="2682655" y="784867"/>
        <a:ext cx="1544137" cy="977478"/>
      </dsp:txXfrm>
    </dsp:sp>
    <dsp:sp modelId="{A49D83D8-DC3C-374A-808B-D0EEB2A607C9}">
      <dsp:nvSpPr>
        <dsp:cNvPr id="0" name=""/>
        <dsp:cNvSpPr/>
      </dsp:nvSpPr>
      <dsp:spPr>
        <a:xfrm>
          <a:off x="341866" y="309931"/>
          <a:ext cx="6313316" cy="4278004"/>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53E50-A3C0-1C46-8A80-6EA54C9B8C3B}">
      <dsp:nvSpPr>
        <dsp:cNvPr id="0" name=""/>
        <dsp:cNvSpPr/>
      </dsp:nvSpPr>
      <dsp:spPr>
        <a:xfrm>
          <a:off x="952498" y="521748"/>
          <a:ext cx="4132940" cy="1435315"/>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B4DFFF4-634D-AF49-ACBC-26808AC78323}">
      <dsp:nvSpPr>
        <dsp:cNvPr id="0" name=""/>
        <dsp:cNvSpPr/>
      </dsp:nvSpPr>
      <dsp:spPr>
        <a:xfrm>
          <a:off x="2815091" y="3388107"/>
          <a:ext cx="817104" cy="1026819"/>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8B633A-32CC-0B45-9759-01D79A94C317}">
      <dsp:nvSpPr>
        <dsp:cNvPr id="0" name=""/>
        <dsp:cNvSpPr/>
      </dsp:nvSpPr>
      <dsp:spPr>
        <a:xfrm>
          <a:off x="1927212" y="4445238"/>
          <a:ext cx="3104741" cy="780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endParaRPr lang="el-GR" sz="2700" kern="1200" dirty="0"/>
        </a:p>
      </dsp:txBody>
      <dsp:txXfrm>
        <a:off x="1927212" y="4445238"/>
        <a:ext cx="3104741" cy="780981"/>
      </dsp:txXfrm>
    </dsp:sp>
    <dsp:sp modelId="{6A0F4FCA-376D-6542-86E5-FE444853FD15}">
      <dsp:nvSpPr>
        <dsp:cNvPr id="0" name=""/>
        <dsp:cNvSpPr/>
      </dsp:nvSpPr>
      <dsp:spPr>
        <a:xfrm>
          <a:off x="469907" y="549894"/>
          <a:ext cx="1740578" cy="1501021"/>
        </a:xfrm>
        <a:prstGeom prst="ellipse">
          <a:avLst/>
        </a:prstGeom>
        <a:solidFill>
          <a:srgbClr val="E4F5F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0000"/>
              </a:solidFill>
              <a:effectLst/>
              <a:latin typeface="Times New Roman" panose="02020603050405020304" pitchFamily="18" charset="0"/>
              <a:ea typeface="Times New Roman" panose="02020603050405020304" pitchFamily="18" charset="0"/>
            </a:rPr>
            <a:t>Αφρική</a:t>
          </a:r>
          <a:endParaRPr lang="el-GR" sz="1800" kern="1200" dirty="0"/>
        </a:p>
      </dsp:txBody>
      <dsp:txXfrm>
        <a:off x="724809" y="769713"/>
        <a:ext cx="1230774" cy="1061383"/>
      </dsp:txXfrm>
    </dsp:sp>
    <dsp:sp modelId="{EE7020BC-0669-BD40-A38D-36610B91BDD5}">
      <dsp:nvSpPr>
        <dsp:cNvPr id="0" name=""/>
        <dsp:cNvSpPr/>
      </dsp:nvSpPr>
      <dsp:spPr>
        <a:xfrm>
          <a:off x="4178337" y="569736"/>
          <a:ext cx="1917665" cy="1441723"/>
        </a:xfrm>
        <a:prstGeom prst="ellipse">
          <a:avLst/>
        </a:prstGeom>
        <a:solidFill>
          <a:srgbClr val="ACE5F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l-GR" sz="1800" kern="1200" dirty="0">
              <a:solidFill>
                <a:srgbClr val="000000"/>
              </a:solidFill>
              <a:effectLst/>
              <a:latin typeface="Times New Roman" panose="02020603050405020304" pitchFamily="18" charset="0"/>
              <a:ea typeface="Times New Roman" panose="02020603050405020304" pitchFamily="18" charset="0"/>
            </a:rPr>
            <a:t>συνθετικές αρχές, κατόψεις, τομές</a:t>
          </a:r>
          <a:endParaRPr lang="el-GR" sz="1800" kern="1200" dirty="0"/>
        </a:p>
      </dsp:txBody>
      <dsp:txXfrm>
        <a:off x="4459173" y="780871"/>
        <a:ext cx="1355993" cy="1019453"/>
      </dsp:txXfrm>
    </dsp:sp>
    <dsp:sp modelId="{A49D83D8-DC3C-374A-808B-D0EEB2A607C9}">
      <dsp:nvSpPr>
        <dsp:cNvPr id="0" name=""/>
        <dsp:cNvSpPr/>
      </dsp:nvSpPr>
      <dsp:spPr>
        <a:xfrm>
          <a:off x="52978" y="181445"/>
          <a:ext cx="6341315" cy="4296976"/>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8.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9E7240-E6C2-73ED-4314-F6862150601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B6440FF-1B9A-5BCF-F409-18D144CCD9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F962FD23-45B6-0BF3-F0C1-87C3B96FDEF7}"/>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79CEE1DE-F295-BBAC-3933-2A427080217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A475188-8DAA-1094-4F09-9517D2811F61}"/>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830108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23E242-7598-A4A2-22F7-1A6786F9F5D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47ADD3DB-DFB5-5E26-ACD3-C20A816F838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F81EAAD-ED1E-8882-E9E2-5336E804371D}"/>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2CE978B9-4859-423A-F10C-554A1A7867D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926680A-435D-435B-F877-86EF8BF6F71D}"/>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119293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512CDFA5-28FC-5C40-6CCD-A94BADB3A230}"/>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05D95C8-E62C-73D6-A94D-0351CD841486}"/>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EEF272BB-5D60-E89C-0849-EED2DD807F4B}"/>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C43AB837-A5CD-7CFB-A00D-DCC729DD973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4F7209B-C4E1-6404-F7CC-4EA10DA4B0AA}"/>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3367175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9A862FF-E7DE-8FAD-2061-966EEB03573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0E26FC5C-86AC-6C94-BEA8-7D4370BC010C}"/>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030FEBC-FC01-6187-66F1-66B8A0AAB0B7}"/>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19CA414F-1B0F-957E-405E-01B1A4DC7B5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493320D-04FE-CB6F-E391-655D933F25D9}"/>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1961076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24AFE86-77A3-C5EE-659D-F1E83F01D385}"/>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92AABCC-0B21-6D60-A7D6-8834EC4D73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5207142-F6E9-EB47-517C-BB877BE42B35}"/>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075742AE-EDA6-DE7F-81E8-B0F05E7EE23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92D9E7B-66CB-F094-11DB-B2BD8514A655}"/>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2988653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38B6937-F3C6-D17F-9421-24018913654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1A65085-C7FC-E366-12AF-75CD76B3F3DB}"/>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52214C7-0E2A-8179-7039-B7848E7F093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242248A-27AB-B1D4-5C60-49BDBD1E2A36}"/>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6" name="Θέση υποσέλιδου 5">
            <a:extLst>
              <a:ext uri="{FF2B5EF4-FFF2-40B4-BE49-F238E27FC236}">
                <a16:creationId xmlns:a16="http://schemas.microsoft.com/office/drawing/2014/main" id="{0E219ED7-D6AB-F846-248D-29948A136EA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6B0BDBFD-3CF1-D9D4-44C5-753283547104}"/>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1717189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476C15-A426-0737-7818-CCF22D302A1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883A666-9934-4757-BDC7-261516DC04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96849D68-7357-6EC5-1DA2-6E40C5CC4E9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8138F8A6-92A1-9C8D-1053-9E8B3B225A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98B4CF1-1EAC-F768-1AD9-51D8E611D6CA}"/>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2C64F77D-A944-DCDD-2CC0-3DD9788D0B4B}"/>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8" name="Θέση υποσέλιδου 7">
            <a:extLst>
              <a:ext uri="{FF2B5EF4-FFF2-40B4-BE49-F238E27FC236}">
                <a16:creationId xmlns:a16="http://schemas.microsoft.com/office/drawing/2014/main" id="{3821402E-DD4F-320B-764E-B1F8A993FBD3}"/>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8034709B-38F1-24A2-622E-262B84C3FA21}"/>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28650763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C45646F-BDB9-9F61-05E7-966432D0E7C0}"/>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37123E2-E4C7-455D-BF6C-A0877D33946E}"/>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4" name="Θέση υποσέλιδου 3">
            <a:extLst>
              <a:ext uri="{FF2B5EF4-FFF2-40B4-BE49-F238E27FC236}">
                <a16:creationId xmlns:a16="http://schemas.microsoft.com/office/drawing/2014/main" id="{F4B371F0-C0F5-1E6B-2708-D8A459BB4D6B}"/>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EB69E36-BDE2-86DA-9E4D-0851508F199B}"/>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31078555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9A0D828-1455-BB96-EDD1-5D83D39CC3AE}"/>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3" name="Θέση υποσέλιδου 2">
            <a:extLst>
              <a:ext uri="{FF2B5EF4-FFF2-40B4-BE49-F238E27FC236}">
                <a16:creationId xmlns:a16="http://schemas.microsoft.com/office/drawing/2014/main" id="{6D8A4475-F922-CCC9-F062-C53DB4073EAD}"/>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372179A7-2886-9498-A564-8B4C19240748}"/>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169696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41B3F4-FEB6-2613-7F08-D238F572C88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52197CC8-ED57-E395-F1B2-DEA8B6372B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7BE82B1F-1EBD-C525-FB57-2BCEBDC83A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14667F4B-5978-294A-953C-B97441B5B4FB}"/>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6" name="Θέση υποσέλιδου 5">
            <a:extLst>
              <a:ext uri="{FF2B5EF4-FFF2-40B4-BE49-F238E27FC236}">
                <a16:creationId xmlns:a16="http://schemas.microsoft.com/office/drawing/2014/main" id="{7B264349-CF5D-1C87-286C-3B660864EAE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DABEFF27-6EE4-D263-59BB-4B2085CAD446}"/>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1103417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98024A-1C0A-5889-20F4-A7F614E9CB03}"/>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8D3D109-95D0-90F9-C627-DFCDD87357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E98E8102-3FE2-2825-3BD9-CF05EE08E4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37D8A8B-0642-427D-4782-444B74570A5D}"/>
              </a:ext>
            </a:extLst>
          </p:cNvPr>
          <p:cNvSpPr>
            <a:spLocks noGrp="1"/>
          </p:cNvSpPr>
          <p:nvPr>
            <p:ph type="dt" sz="half" idx="10"/>
          </p:nvPr>
        </p:nvSpPr>
        <p:spPr/>
        <p:txBody>
          <a:bodyPr/>
          <a:lstStyle/>
          <a:p>
            <a:fld id="{E62BCF30-1814-444E-8C6B-7EA6EDDE702C}" type="datetimeFigureOut">
              <a:rPr lang="el-GR" smtClean="0"/>
              <a:t>3/3/23</a:t>
            </a:fld>
            <a:endParaRPr lang="el-GR"/>
          </a:p>
        </p:txBody>
      </p:sp>
      <p:sp>
        <p:nvSpPr>
          <p:cNvPr id="6" name="Θέση υποσέλιδου 5">
            <a:extLst>
              <a:ext uri="{FF2B5EF4-FFF2-40B4-BE49-F238E27FC236}">
                <a16:creationId xmlns:a16="http://schemas.microsoft.com/office/drawing/2014/main" id="{6A029717-9E3A-0EE7-CE1F-EBABA9EFE27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3C9E1E3-3AFA-9B0A-AB94-F6E98EFD7D6B}"/>
              </a:ext>
            </a:extLst>
          </p:cNvPr>
          <p:cNvSpPr>
            <a:spLocks noGrp="1"/>
          </p:cNvSpPr>
          <p:nvPr>
            <p:ph type="sldNum" sz="quarter" idx="12"/>
          </p:nvPr>
        </p:nvSpPr>
        <p:spPr/>
        <p:txBody>
          <a:bodyPr/>
          <a:lstStyle/>
          <a:p>
            <a:fld id="{84999B51-1BCE-E64F-8F29-A96A208DC04F}" type="slidenum">
              <a:rPr lang="el-GR" smtClean="0"/>
              <a:t>‹#›</a:t>
            </a:fld>
            <a:endParaRPr lang="el-GR"/>
          </a:p>
        </p:txBody>
      </p:sp>
    </p:spTree>
    <p:extLst>
      <p:ext uri="{BB962C8B-B14F-4D97-AF65-F5344CB8AC3E}">
        <p14:creationId xmlns:p14="http://schemas.microsoft.com/office/powerpoint/2010/main" val="843821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BC0B4B0A-E404-9073-1305-E36D19BB81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C3D1A3E-E1C3-2F98-8F01-26E1AF41692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C8A4D4F-0487-2BCC-A30A-B519D5763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2BCF30-1814-444E-8C6B-7EA6EDDE702C}" type="datetimeFigureOut">
              <a:rPr lang="el-GR" smtClean="0"/>
              <a:t>3/3/23</a:t>
            </a:fld>
            <a:endParaRPr lang="el-GR"/>
          </a:p>
        </p:txBody>
      </p:sp>
      <p:sp>
        <p:nvSpPr>
          <p:cNvPr id="5" name="Θέση υποσέλιδου 4">
            <a:extLst>
              <a:ext uri="{FF2B5EF4-FFF2-40B4-BE49-F238E27FC236}">
                <a16:creationId xmlns:a16="http://schemas.microsoft.com/office/drawing/2014/main" id="{77066C8B-1BFB-099D-C974-DD5FFA41BA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66962BAE-48E7-FDBD-2D5C-8B9800364F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999B51-1BCE-E64F-8F29-A96A208DC04F}" type="slidenum">
              <a:rPr lang="el-GR" smtClean="0"/>
              <a:t>‹#›</a:t>
            </a:fld>
            <a:endParaRPr lang="el-GR"/>
          </a:p>
        </p:txBody>
      </p:sp>
    </p:spTree>
    <p:extLst>
      <p:ext uri="{BB962C8B-B14F-4D97-AF65-F5344CB8AC3E}">
        <p14:creationId xmlns:p14="http://schemas.microsoft.com/office/powerpoint/2010/main" val="29264053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hyperlink" Target="http://chamilo.datacenter.uoc.gr/metchamilo/courses/SXEDIASMOSYLOPOIHSHKAIAPOTIMHSHDIA/index.php?id_session=0&amp;fbclid=IwAR344RbNhrva5eYtLGn_zYBupwI_sqKU7ukhpYyoCxiDz1GQWB4CuMJ0MrY" TargetMode="Externa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openxmlformats.org/officeDocument/2006/relationships/hyperlink" Target="https://wordwall.net/el" TargetMode="Externa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hyperlink" Target="https://www.plotagon.com/" TargetMode="Externa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diagramLayout" Target="../diagrams/layout8.xml"/><Relationship Id="rId7" Type="http://schemas.openxmlformats.org/officeDocument/2006/relationships/image" Target="../media/image18.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 Id="rId9" Type="http://schemas.openxmlformats.org/officeDocument/2006/relationships/image" Target="../media/image20.jp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hyperlink" Target="https://www.doodly.com/" TargetMode="External"/><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bg>
      <p:bgPr shadeToTitle="1">
        <a:gradFill flip="none" rotWithShape="1">
          <a:gsLst>
            <a:gs pos="40000">
              <a:srgbClr val="D8EBF4">
                <a:lumMod val="40000"/>
                <a:lumOff val="60000"/>
              </a:srgbClr>
            </a:gs>
            <a:gs pos="18000">
              <a:schemeClr val="bg2"/>
            </a:gs>
            <a:gs pos="73000">
              <a:srgbClr val="E1FAFF"/>
            </a:gs>
          </a:gsLst>
          <a:path path="shape">
            <a:fillToRect l="50000" t="50000" r="50000" b="50000"/>
          </a:path>
          <a:tileRect/>
        </a:gradFill>
        <a:effectLst/>
      </p:bgPr>
    </p:bg>
    <p:spTree>
      <p:nvGrpSpPr>
        <p:cNvPr id="1" name=""/>
        <p:cNvGrpSpPr/>
        <p:nvPr/>
      </p:nvGrpSpPr>
      <p:grpSpPr>
        <a:xfrm>
          <a:off x="0" y="0"/>
          <a:ext cx="0" cy="0"/>
          <a:chOff x="0" y="0"/>
          <a:chExt cx="0" cy="0"/>
        </a:xfrm>
      </p:grpSpPr>
      <p:sp>
        <p:nvSpPr>
          <p:cNvPr id="4" name="11 - Ορθογώνιο">
            <a:extLst>
              <a:ext uri="{FF2B5EF4-FFF2-40B4-BE49-F238E27FC236}">
                <a16:creationId xmlns:a16="http://schemas.microsoft.com/office/drawing/2014/main" id="{FF3B691D-12DB-88D9-4793-12E96E5BD049}"/>
              </a:ext>
            </a:extLst>
          </p:cNvPr>
          <p:cNvSpPr>
            <a:spLocks noChangeArrowheads="1"/>
          </p:cNvSpPr>
          <p:nvPr/>
        </p:nvSpPr>
        <p:spPr bwMode="auto">
          <a:xfrm>
            <a:off x="2394045" y="329671"/>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8" name="9 - Ορθογώνιο">
            <a:extLst>
              <a:ext uri="{FF2B5EF4-FFF2-40B4-BE49-F238E27FC236}">
                <a16:creationId xmlns:a16="http://schemas.microsoft.com/office/drawing/2014/main" id="{FD7AE678-D82C-BF91-981C-3D80494B05F3}"/>
              </a:ext>
            </a:extLst>
          </p:cNvPr>
          <p:cNvSpPr/>
          <p:nvPr/>
        </p:nvSpPr>
        <p:spPr>
          <a:xfrm>
            <a:off x="2575799" y="3735610"/>
            <a:ext cx="6840760" cy="584775"/>
          </a:xfrm>
          <a:prstGeom prst="rect">
            <a:avLst/>
          </a:prstGeom>
        </p:spPr>
        <p:txBody>
          <a:bodyPr wrap="square">
            <a:spAutoFit/>
          </a:bodyPr>
          <a:lstStyle/>
          <a:p>
            <a:pPr algn="ctr"/>
            <a:r>
              <a:rPr lang="el-GR"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rPr>
              <a:t>Άννα </a:t>
            </a:r>
            <a:r>
              <a:rPr lang="el-GR" sz="32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ea typeface="Times New Roman" panose="02020603050405020304" pitchFamily="18" charset="0"/>
              </a:rPr>
              <a:t>Σκουριτάκη</a:t>
            </a:r>
            <a:r>
              <a:rPr lang="el-GR" sz="32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 </a:t>
            </a:r>
          </a:p>
        </p:txBody>
      </p:sp>
      <p:sp>
        <p:nvSpPr>
          <p:cNvPr id="9" name="9 - Ορθογώνιο">
            <a:extLst>
              <a:ext uri="{FF2B5EF4-FFF2-40B4-BE49-F238E27FC236}">
                <a16:creationId xmlns:a16="http://schemas.microsoft.com/office/drawing/2014/main" id="{A13C69AF-0668-1087-1B48-2929794FA334}"/>
              </a:ext>
            </a:extLst>
          </p:cNvPr>
          <p:cNvSpPr/>
          <p:nvPr/>
        </p:nvSpPr>
        <p:spPr>
          <a:xfrm>
            <a:off x="2490755" y="4444548"/>
            <a:ext cx="6840760" cy="369332"/>
          </a:xfrm>
          <a:prstGeom prst="rect">
            <a:avLst/>
          </a:prstGeom>
        </p:spPr>
        <p:txBody>
          <a:bodyPr wrap="square">
            <a:spAutoFit/>
          </a:bodyPr>
          <a:lstStyle/>
          <a:p>
            <a:pPr algn="ctr"/>
            <a:r>
              <a:rPr lang="el-GR" sz="1800" dirty="0"/>
              <a:t>Επιτροπή Κρίσης ΔΕ</a:t>
            </a:r>
          </a:p>
        </p:txBody>
      </p:sp>
      <p:graphicFrame>
        <p:nvGraphicFramePr>
          <p:cNvPr id="10" name="Πίνακας 9">
            <a:extLst>
              <a:ext uri="{FF2B5EF4-FFF2-40B4-BE49-F238E27FC236}">
                <a16:creationId xmlns:a16="http://schemas.microsoft.com/office/drawing/2014/main" id="{FA3D71E7-AF03-6158-F567-B4E68AA187A6}"/>
              </a:ext>
            </a:extLst>
          </p:cNvPr>
          <p:cNvGraphicFramePr>
            <a:graphicFrameLocks noGrp="1"/>
          </p:cNvGraphicFramePr>
          <p:nvPr>
            <p:extLst>
              <p:ext uri="{D42A27DB-BD31-4B8C-83A1-F6EECF244321}">
                <p14:modId xmlns:p14="http://schemas.microsoft.com/office/powerpoint/2010/main" val="2959224175"/>
              </p:ext>
            </p:extLst>
          </p:nvPr>
        </p:nvGraphicFramePr>
        <p:xfrm>
          <a:off x="2733684" y="5023969"/>
          <a:ext cx="6354903" cy="640080"/>
        </p:xfrm>
        <a:graphic>
          <a:graphicData uri="http://schemas.openxmlformats.org/drawingml/2006/table">
            <a:tbl>
              <a:tblPr firstRow="1" bandRow="1">
                <a:tableStyleId>{22838BEF-8BB2-4498-84A7-C5851F593DF1}</a:tableStyleId>
              </a:tblPr>
              <a:tblGrid>
                <a:gridCol w="2118301">
                  <a:extLst>
                    <a:ext uri="{9D8B030D-6E8A-4147-A177-3AD203B41FA5}">
                      <a16:colId xmlns:a16="http://schemas.microsoft.com/office/drawing/2014/main" val="20000"/>
                    </a:ext>
                  </a:extLst>
                </a:gridCol>
                <a:gridCol w="2118301">
                  <a:extLst>
                    <a:ext uri="{9D8B030D-6E8A-4147-A177-3AD203B41FA5}">
                      <a16:colId xmlns:a16="http://schemas.microsoft.com/office/drawing/2014/main" val="20001"/>
                    </a:ext>
                  </a:extLst>
                </a:gridCol>
                <a:gridCol w="2118301">
                  <a:extLst>
                    <a:ext uri="{9D8B030D-6E8A-4147-A177-3AD203B41FA5}">
                      <a16:colId xmlns:a16="http://schemas.microsoft.com/office/drawing/2014/main" val="20002"/>
                    </a:ext>
                  </a:extLst>
                </a:gridCol>
              </a:tblGrid>
              <a:tr h="370840">
                <a:tc>
                  <a:txBody>
                    <a:bodyPr/>
                    <a:lstStyle/>
                    <a:p>
                      <a:pPr algn="ctr"/>
                      <a:r>
                        <a:rPr lang="el-GR" sz="1800" b="1" kern="1200" dirty="0">
                          <a:solidFill>
                            <a:schemeClr val="tx1"/>
                          </a:solidFill>
                          <a:effectLst/>
                        </a:rPr>
                        <a:t>Αναστασιάδης Π</a:t>
                      </a:r>
                      <a:r>
                        <a:rPr lang="en-US" sz="1800" b="1" kern="1200" dirty="0">
                          <a:solidFill>
                            <a:schemeClr val="tx1"/>
                          </a:solidFill>
                          <a:effectLst/>
                        </a:rPr>
                        <a:t>α</a:t>
                      </a:r>
                      <a:r>
                        <a:rPr lang="el-GR" sz="1800" b="1" kern="1200" dirty="0" err="1">
                          <a:solidFill>
                            <a:schemeClr val="tx1"/>
                          </a:solidFill>
                          <a:effectLst/>
                        </a:rPr>
                        <a:t>ναγιώτης</a:t>
                      </a:r>
                      <a:r>
                        <a:rPr lang="el-GR" sz="1800" dirty="0">
                          <a:solidFill>
                            <a:schemeClr val="tx1"/>
                          </a:solidFill>
                          <a:effectLst/>
                        </a:rPr>
                        <a:t> </a:t>
                      </a:r>
                      <a:endParaRPr lang="el-GR" sz="1800" b="1" kern="1200" dirty="0">
                        <a:solidFill>
                          <a:schemeClr val="tx1"/>
                        </a:solidFill>
                        <a:latin typeface="Times New Roman" panose="02020603050405020304" pitchFamily="18" charset="0"/>
                        <a:ea typeface="+mn-ea"/>
                        <a:cs typeface="Times New Roman" panose="02020603050405020304" pitchFamily="18" charset="0"/>
                      </a:endParaRPr>
                    </a:p>
                  </a:txBody>
                  <a:tcP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l-GR" sz="1800" b="1" kern="1200" dirty="0" err="1">
                          <a:solidFill>
                            <a:schemeClr val="tx1"/>
                          </a:solidFill>
                          <a:effectLst/>
                        </a:rPr>
                        <a:t>Κωτσίδης</a:t>
                      </a:r>
                      <a:r>
                        <a:rPr lang="el-GR" sz="1800" b="1" kern="1200" dirty="0">
                          <a:solidFill>
                            <a:schemeClr val="tx1"/>
                          </a:solidFill>
                          <a:effectLst/>
                        </a:rPr>
                        <a:t> </a:t>
                      </a:r>
                      <a:endParaRPr lang="en-US" sz="1800" b="1" kern="1200" dirty="0">
                        <a:solidFill>
                          <a:schemeClr val="tx1"/>
                        </a:solidFill>
                        <a:effectLst/>
                      </a:endParaRPr>
                    </a:p>
                    <a:p>
                      <a:pPr algn="ctr"/>
                      <a:r>
                        <a:rPr lang="el-GR" sz="1800" b="1" kern="1200" dirty="0">
                          <a:solidFill>
                            <a:schemeClr val="tx1"/>
                          </a:solidFill>
                        </a:rPr>
                        <a:t>Κωνσταντίνος</a:t>
                      </a:r>
                      <a:endParaRPr lang="el-GR" sz="1800" b="1" kern="1200" dirty="0">
                        <a:solidFill>
                          <a:schemeClr val="tx1"/>
                        </a:solidFill>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2"/>
                    </a:solidFill>
                  </a:tcPr>
                </a:tc>
                <a:tc>
                  <a:txBody>
                    <a:bodyPr/>
                    <a:lstStyle/>
                    <a:p>
                      <a:pPr algn="ctr"/>
                      <a:r>
                        <a:rPr lang="el-GR" sz="1800" b="1" kern="1200" dirty="0">
                          <a:solidFill>
                            <a:schemeClr val="tx1"/>
                          </a:solidFill>
                          <a:effectLst/>
                        </a:rPr>
                        <a:t>Χρηστίδης </a:t>
                      </a:r>
                      <a:endParaRPr lang="en-US" sz="1800" b="1" kern="1200" dirty="0">
                        <a:solidFill>
                          <a:schemeClr val="tx1"/>
                        </a:solidFill>
                        <a:effectLst/>
                      </a:endParaRPr>
                    </a:p>
                    <a:p>
                      <a:pPr algn="ctr"/>
                      <a:r>
                        <a:rPr lang="el-GR" sz="1800" b="1" kern="1200" dirty="0">
                          <a:solidFill>
                            <a:schemeClr val="tx1"/>
                          </a:solidFill>
                        </a:rPr>
                        <a:t>Κωνσταντίνος</a:t>
                      </a:r>
                      <a:endParaRPr lang="el-GR" sz="1800" b="1" kern="1200" dirty="0">
                        <a:solidFill>
                          <a:schemeClr val="lt1"/>
                        </a:solidFill>
                        <a:latin typeface="+mn-lt"/>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bl>
          </a:graphicData>
        </a:graphic>
      </p:graphicFrame>
      <p:sp>
        <p:nvSpPr>
          <p:cNvPr id="11" name="Rectangle 1">
            <a:extLst>
              <a:ext uri="{FF2B5EF4-FFF2-40B4-BE49-F238E27FC236}">
                <a16:creationId xmlns:a16="http://schemas.microsoft.com/office/drawing/2014/main" id="{5691A4FA-E08D-8727-2262-584F5AFFF31C}"/>
              </a:ext>
            </a:extLst>
          </p:cNvPr>
          <p:cNvSpPr>
            <a:spLocks noChangeArrowheads="1"/>
          </p:cNvSpPr>
          <p:nvPr/>
        </p:nvSpPr>
        <p:spPr bwMode="auto">
          <a:xfrm>
            <a:off x="2309000" y="5985423"/>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sp>
        <p:nvSpPr>
          <p:cNvPr id="13" name="Ορθογώνιο 12">
            <a:extLst>
              <a:ext uri="{FF2B5EF4-FFF2-40B4-BE49-F238E27FC236}">
                <a16:creationId xmlns:a16="http://schemas.microsoft.com/office/drawing/2014/main" id="{81A760DF-EB54-F0BA-8526-4D626D83EFC4}"/>
              </a:ext>
            </a:extLst>
          </p:cNvPr>
          <p:cNvSpPr/>
          <p:nvPr/>
        </p:nvSpPr>
        <p:spPr>
          <a:xfrm>
            <a:off x="1531142" y="1431810"/>
            <a:ext cx="9129713" cy="2148368"/>
          </a:xfrm>
          <a:prstGeom prst="rect">
            <a:avLst/>
          </a:prstGeom>
          <a:pattFill prst="ltUpDiag">
            <a:fgClr>
              <a:srgbClr val="F5F5F5"/>
            </a:fgClr>
            <a:bgClr>
              <a:schemeClr val="bg1"/>
            </a:bgClr>
          </a:patt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reflection blurRad="312571" stA="24980" endPos="21809" dist="229596" dir="5400000" sy="-100000" algn="bl" rotWithShape="0"/>
            <a:softEdge rad="67276"/>
          </a:effectLst>
          <a:scene3d>
            <a:camera prst="orthographicFront">
              <a:rot lat="0" lon="600000" rev="0"/>
            </a:camera>
            <a:lightRig rig="flood" dir="t"/>
          </a:scene3d>
          <a:sp3d extrusionH="76200" contourW="12700">
            <a:bevelT w="114300" prst="artDeco"/>
            <a:bevelB w="114300" prst="hardEdge"/>
            <a:extrusionClr>
              <a:schemeClr val="bg1"/>
            </a:extrusionClr>
            <a:contourClr>
              <a:schemeClr val="accent1">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l-GR" sz="2400" b="1" dirty="0">
                <a:solidFill>
                  <a:schemeClr val="accent1">
                    <a:lumMod val="50000"/>
                  </a:schemeClr>
                </a:solidFill>
                <a:effectLst/>
                <a:ea typeface="Times New Roman" panose="02020603050405020304" pitchFamily="18" charset="0"/>
              </a:rPr>
              <a:t>Σχεδιασμός, υλοποίηση και αποτίμηση </a:t>
            </a:r>
            <a:r>
              <a:rPr lang="el-GR" sz="2400" b="1" dirty="0" err="1">
                <a:solidFill>
                  <a:schemeClr val="accent1">
                    <a:lumMod val="50000"/>
                  </a:schemeClr>
                </a:solidFill>
                <a:effectLst/>
                <a:ea typeface="Times New Roman" panose="02020603050405020304" pitchFamily="18" charset="0"/>
              </a:rPr>
              <a:t>διαδραστικού</a:t>
            </a:r>
            <a:r>
              <a:rPr lang="el-GR" sz="2400" b="1" dirty="0">
                <a:solidFill>
                  <a:schemeClr val="accent1">
                    <a:lumMod val="50000"/>
                  </a:schemeClr>
                </a:solidFill>
                <a:effectLst/>
                <a:ea typeface="Times New Roman" panose="02020603050405020304" pitchFamily="18" charset="0"/>
              </a:rPr>
              <a:t> εκπαιδευτικού υλικού, μέσω της </a:t>
            </a:r>
            <a:r>
              <a:rPr lang="el-GR" sz="2400" b="1" dirty="0" err="1">
                <a:solidFill>
                  <a:schemeClr val="accent1">
                    <a:lumMod val="50000"/>
                  </a:schemeClr>
                </a:solidFill>
                <a:effectLst/>
                <a:ea typeface="Times New Roman" panose="02020603050405020304" pitchFamily="18" charset="0"/>
              </a:rPr>
              <a:t>πολυμεσικής</a:t>
            </a:r>
            <a:r>
              <a:rPr lang="el-GR" sz="2400" b="1" dirty="0">
                <a:solidFill>
                  <a:schemeClr val="accent1">
                    <a:lumMod val="50000"/>
                  </a:schemeClr>
                </a:solidFill>
                <a:effectLst/>
                <a:ea typeface="Times New Roman" panose="02020603050405020304" pitchFamily="18" charset="0"/>
              </a:rPr>
              <a:t> εφαρμογής Η</a:t>
            </a:r>
            <a:r>
              <a:rPr lang="en-US" sz="2400" b="1" dirty="0">
                <a:solidFill>
                  <a:schemeClr val="accent1">
                    <a:lumMod val="50000"/>
                  </a:schemeClr>
                </a:solidFill>
                <a:effectLst/>
                <a:ea typeface="Times New Roman" panose="02020603050405020304" pitchFamily="18" charset="0"/>
              </a:rPr>
              <a:t>P</a:t>
            </a:r>
            <a:r>
              <a:rPr lang="el-GR" sz="2400" b="1" dirty="0">
                <a:solidFill>
                  <a:schemeClr val="accent1">
                    <a:lumMod val="50000"/>
                  </a:schemeClr>
                </a:solidFill>
                <a:effectLst/>
                <a:ea typeface="Times New Roman" panose="02020603050405020304" pitchFamily="18" charset="0"/>
              </a:rPr>
              <a:t>5, με τη μέθοδο της εξ αποστάσεως εκπαίδευσης (</a:t>
            </a:r>
            <a:r>
              <a:rPr lang="el-GR" sz="2400" b="1" dirty="0" err="1">
                <a:solidFill>
                  <a:schemeClr val="accent1">
                    <a:lumMod val="50000"/>
                  </a:schemeClr>
                </a:solidFill>
                <a:effectLst/>
                <a:ea typeface="Times New Roman" panose="02020603050405020304" pitchFamily="18" charset="0"/>
              </a:rPr>
              <a:t>ΕξΑΕ</a:t>
            </a:r>
            <a:r>
              <a:rPr lang="el-GR" sz="2400" b="1" dirty="0">
                <a:solidFill>
                  <a:schemeClr val="accent1">
                    <a:lumMod val="50000"/>
                  </a:schemeClr>
                </a:solidFill>
                <a:effectLst/>
                <a:ea typeface="Times New Roman" panose="02020603050405020304" pitchFamily="18" charset="0"/>
              </a:rPr>
              <a:t>) για τη μελέτη  κτιρίων της σύγχρονης αρχιτεκτονικής  στην τριτοβάθμια εκπαίδευση</a:t>
            </a:r>
            <a:r>
              <a:rPr lang="el-GR" sz="2400" b="1" dirty="0">
                <a:solidFill>
                  <a:schemeClr val="accent1">
                    <a:lumMod val="50000"/>
                  </a:schemeClr>
                </a:solidFill>
                <a:effectLst/>
              </a:rPr>
              <a:t> </a:t>
            </a:r>
            <a:endParaRPr lang="el-GR" sz="2400" b="1" dirty="0">
              <a:solidFill>
                <a:schemeClr val="accent1">
                  <a:lumMod val="50000"/>
                </a:schemeClr>
              </a:solidFill>
            </a:endParaRPr>
          </a:p>
        </p:txBody>
      </p:sp>
      <p:cxnSp>
        <p:nvCxnSpPr>
          <p:cNvPr id="15" name="Ευθεία γραμμή σύνδεσης 14">
            <a:extLst>
              <a:ext uri="{FF2B5EF4-FFF2-40B4-BE49-F238E27FC236}">
                <a16:creationId xmlns:a16="http://schemas.microsoft.com/office/drawing/2014/main" id="{2153209F-DEBC-99AF-D98C-4311CE5CBB29}"/>
              </a:ext>
            </a:extLst>
          </p:cNvPr>
          <p:cNvCxnSpPr/>
          <p:nvPr/>
        </p:nvCxnSpPr>
        <p:spPr>
          <a:xfrm>
            <a:off x="0" y="998483"/>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225342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a:t>
            </a:r>
            <a:r>
              <a:rPr lang="el-GR" sz="4400" dirty="0"/>
              <a:t>5. Θεωρητικό Πλαίσιο</a:t>
            </a:r>
            <a:r>
              <a:rPr lang="en-US" sz="4400" dirty="0"/>
              <a:t> (</a:t>
            </a:r>
            <a:r>
              <a:rPr lang="el-GR" sz="4400" dirty="0"/>
              <a:t>4</a:t>
            </a:r>
            <a:r>
              <a:rPr lang="en-US" sz="4400" dirty="0"/>
              <a:t>/</a:t>
            </a:r>
            <a:r>
              <a:rPr lang="el-GR" sz="4400" dirty="0"/>
              <a:t>5</a:t>
            </a:r>
            <a:r>
              <a:rPr lang="en-US" sz="4400" dirty="0"/>
              <a:t>)</a:t>
            </a:r>
            <a:endParaRPr lang="el-GR" dirty="0"/>
          </a:p>
        </p:txBody>
      </p:sp>
      <p:graphicFrame>
        <p:nvGraphicFramePr>
          <p:cNvPr id="10" name="Θέση περιεχομένου 9">
            <a:extLst>
              <a:ext uri="{FF2B5EF4-FFF2-40B4-BE49-F238E27FC236}">
                <a16:creationId xmlns:a16="http://schemas.microsoft.com/office/drawing/2014/main" id="{F147C714-79D1-3C24-950B-981BAB416BFF}"/>
              </a:ext>
            </a:extLst>
          </p:cNvPr>
          <p:cNvGraphicFramePr>
            <a:graphicFrameLocks noGrp="1"/>
          </p:cNvGraphicFramePr>
          <p:nvPr>
            <p:ph idx="1"/>
            <p:extLst>
              <p:ext uri="{D42A27DB-BD31-4B8C-83A1-F6EECF244321}">
                <p14:modId xmlns:p14="http://schemas.microsoft.com/office/powerpoint/2010/main" val="3772141325"/>
              </p:ext>
            </p:extLst>
          </p:nvPr>
        </p:nvGraphicFramePr>
        <p:xfrm>
          <a:off x="1" y="1825624"/>
          <a:ext cx="12031578" cy="49120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TextBox 10">
            <a:extLst>
              <a:ext uri="{FF2B5EF4-FFF2-40B4-BE49-F238E27FC236}">
                <a16:creationId xmlns:a16="http://schemas.microsoft.com/office/drawing/2014/main" id="{4A05B7EB-9D28-7600-8C12-E1BB886373C8}"/>
              </a:ext>
            </a:extLst>
          </p:cNvPr>
          <p:cNvSpPr txBox="1"/>
          <p:nvPr/>
        </p:nvSpPr>
        <p:spPr>
          <a:xfrm>
            <a:off x="9593178" y="5260351"/>
            <a:ext cx="2181727" cy="1477328"/>
          </a:xfrm>
          <a:prstGeom prst="rect">
            <a:avLst/>
          </a:prstGeom>
          <a:noFill/>
        </p:spPr>
        <p:txBody>
          <a:bodyPr wrap="square" rtlCol="0">
            <a:spAutoFit/>
          </a:bodyPr>
          <a:lstStyle/>
          <a:p>
            <a:pPr algn="just"/>
            <a:r>
              <a:rPr lang="el-GR" sz="1800" i="1" dirty="0">
                <a:effectLst/>
                <a:latin typeface="TimesNewRomanPS"/>
              </a:rPr>
              <a:t>Η </a:t>
            </a:r>
            <a:r>
              <a:rPr lang="el-GR" sz="1800" i="1" dirty="0" err="1">
                <a:effectLst/>
                <a:latin typeface="TimesNewRomanPS"/>
              </a:rPr>
              <a:t>τετραδικη</a:t>
            </a:r>
            <a:r>
              <a:rPr lang="el-GR" sz="1800" i="1" dirty="0">
                <a:effectLst/>
                <a:latin typeface="TimesNewRomanPS"/>
              </a:rPr>
              <a:t>́ </a:t>
            </a:r>
            <a:r>
              <a:rPr lang="el-GR" sz="1800" i="1" dirty="0" err="1">
                <a:effectLst/>
                <a:latin typeface="TimesNewRomanPS"/>
              </a:rPr>
              <a:t>σχέση</a:t>
            </a:r>
            <a:r>
              <a:rPr lang="el-GR" sz="1800" i="1" dirty="0">
                <a:effectLst/>
                <a:latin typeface="TimesNewRomanPS"/>
              </a:rPr>
              <a:t> των </a:t>
            </a:r>
            <a:r>
              <a:rPr lang="el-GR" sz="1800" i="1" dirty="0" err="1">
                <a:effectLst/>
                <a:latin typeface="TimesNewRomanPS"/>
              </a:rPr>
              <a:t>συντελεστών</a:t>
            </a:r>
            <a:r>
              <a:rPr lang="el-GR" sz="1800" i="1" dirty="0">
                <a:effectLst/>
                <a:latin typeface="TimesNewRomanPS"/>
              </a:rPr>
              <a:t> της εξ </a:t>
            </a:r>
            <a:r>
              <a:rPr lang="el-GR" sz="1800" i="1" dirty="0" err="1">
                <a:effectLst/>
                <a:latin typeface="TimesNewRomanPS"/>
              </a:rPr>
              <a:t>αποστάσεως</a:t>
            </a:r>
            <a:r>
              <a:rPr lang="el-GR" sz="1800" i="1" dirty="0">
                <a:effectLst/>
                <a:latin typeface="TimesNewRomanPS"/>
              </a:rPr>
              <a:t> </a:t>
            </a:r>
            <a:r>
              <a:rPr lang="el-GR" sz="1800" i="1" dirty="0" err="1">
                <a:effectLst/>
                <a:latin typeface="TimesNewRomanPS"/>
              </a:rPr>
              <a:t>εκπαίδευσης</a:t>
            </a:r>
            <a:r>
              <a:rPr lang="el-GR" sz="1800" i="1" dirty="0">
                <a:effectLst/>
                <a:latin typeface="TimesNewRomanPS"/>
              </a:rPr>
              <a:t> (</a:t>
            </a:r>
            <a:r>
              <a:rPr lang="el-GR" sz="1800" i="1" dirty="0" err="1">
                <a:effectLst/>
                <a:latin typeface="TimesNewRomanPS"/>
              </a:rPr>
              <a:t>Σοφός</a:t>
            </a:r>
            <a:r>
              <a:rPr lang="el-GR" sz="1800" i="1" dirty="0">
                <a:effectLst/>
                <a:latin typeface="TimesNewRomanPS"/>
              </a:rPr>
              <a:t> &amp; </a:t>
            </a:r>
            <a:r>
              <a:rPr lang="en" sz="1800" i="1" dirty="0">
                <a:effectLst/>
                <a:latin typeface="TimesNewRomanPS"/>
              </a:rPr>
              <a:t>Kron, 2010). </a:t>
            </a:r>
            <a:endParaRPr lang="en" dirty="0"/>
          </a:p>
        </p:txBody>
      </p:sp>
    </p:spTree>
    <p:extLst>
      <p:ext uri="{BB962C8B-B14F-4D97-AF65-F5344CB8AC3E}">
        <p14:creationId xmlns:p14="http://schemas.microsoft.com/office/powerpoint/2010/main" val="2095234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52499" y="986790"/>
            <a:ext cx="6076951" cy="633412"/>
          </a:xfrm>
        </p:spPr>
        <p:txBody>
          <a:bodyPr>
            <a:noAutofit/>
          </a:bodyPr>
          <a:lstStyle/>
          <a:p>
            <a:r>
              <a:rPr lang="el-GR" sz="4000" dirty="0"/>
              <a:t>5. Θεωρητικό Πλαίσιο</a:t>
            </a:r>
            <a:r>
              <a:rPr lang="en-US" sz="4000" dirty="0"/>
              <a:t> (</a:t>
            </a:r>
            <a:r>
              <a:rPr lang="el-GR" sz="4000" dirty="0"/>
              <a:t>5</a:t>
            </a:r>
            <a:r>
              <a:rPr lang="en-US" sz="4000" dirty="0"/>
              <a:t>/</a:t>
            </a:r>
            <a:r>
              <a:rPr lang="el-GR" sz="4000" dirty="0"/>
              <a:t>5</a:t>
            </a:r>
            <a:r>
              <a:rPr lang="en-US" sz="4000" dirty="0"/>
              <a:t>)</a:t>
            </a:r>
            <a:endParaRPr lang="el-GR" sz="4000" b="1" dirty="0"/>
          </a:p>
        </p:txBody>
      </p:sp>
      <p:graphicFrame>
        <p:nvGraphicFramePr>
          <p:cNvPr id="2" name="Διάγραμμα 1">
            <a:extLst>
              <a:ext uri="{FF2B5EF4-FFF2-40B4-BE49-F238E27FC236}">
                <a16:creationId xmlns:a16="http://schemas.microsoft.com/office/drawing/2014/main" id="{72A0F004-078F-D9D9-248C-037548194652}"/>
              </a:ext>
            </a:extLst>
          </p:cNvPr>
          <p:cNvGraphicFramePr/>
          <p:nvPr>
            <p:extLst>
              <p:ext uri="{D42A27DB-BD31-4B8C-83A1-F6EECF244321}">
                <p14:modId xmlns:p14="http://schemas.microsoft.com/office/powerpoint/2010/main" val="3322555261"/>
              </p:ext>
            </p:extLst>
          </p:nvPr>
        </p:nvGraphicFramePr>
        <p:xfrm>
          <a:off x="0" y="1714502"/>
          <a:ext cx="12192000" cy="50076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2243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5" name="Θέση περιεχομένου 4">
            <a:extLst>
              <a:ext uri="{FF2B5EF4-FFF2-40B4-BE49-F238E27FC236}">
                <a16:creationId xmlns:a16="http://schemas.microsoft.com/office/drawing/2014/main" id="{7C61CFE9-366B-5B6D-DECB-D8DC1554E015}"/>
              </a:ext>
            </a:extLst>
          </p:cNvPr>
          <p:cNvSpPr>
            <a:spLocks noGrp="1"/>
          </p:cNvSpPr>
          <p:nvPr>
            <p:ph idx="1"/>
          </p:nvPr>
        </p:nvSpPr>
        <p:spPr>
          <a:xfrm>
            <a:off x="935830" y="1825626"/>
            <a:ext cx="10417969" cy="4351336"/>
          </a:xfrm>
          <a:gradFill>
            <a:gsLst>
              <a:gs pos="40000">
                <a:srgbClr val="D8EBF4">
                  <a:lumMod val="40000"/>
                  <a:lumOff val="60000"/>
                </a:srgbClr>
              </a:gs>
              <a:gs pos="0">
                <a:schemeClr val="bg2"/>
              </a:gs>
              <a:gs pos="73000">
                <a:srgbClr val="E1FAFF"/>
              </a:gs>
            </a:gsLst>
            <a:path path="shape">
              <a:fillToRect l="50000" t="50000" r="50000" b="50000"/>
            </a:path>
          </a:gradFill>
          <a:effectLst>
            <a:outerShdw blurRad="284747" dist="437303" dir="2580000" algn="tl" rotWithShape="0">
              <a:schemeClr val="accent5">
                <a:lumMod val="60000"/>
                <a:lumOff val="40000"/>
                <a:alpha val="40000"/>
              </a:schemeClr>
            </a:outerShdw>
          </a:effectLst>
        </p:spPr>
        <p:txBody>
          <a:bodyPr>
            <a:normAutofit lnSpcReduction="10000"/>
          </a:bodyPr>
          <a:lstStyle/>
          <a:p>
            <a:pPr marL="0" indent="0">
              <a:buNone/>
            </a:pPr>
            <a:r>
              <a:rPr lang="el-GR" dirty="0"/>
              <a:t>Σκοπός</a:t>
            </a:r>
          </a:p>
          <a:p>
            <a:pPr algn="just">
              <a:lnSpc>
                <a:spcPct val="150000"/>
              </a:lnSpc>
            </a:pPr>
            <a:r>
              <a:rPr lang="el-GR" sz="1800" dirty="0">
                <a:effectLst/>
                <a:latin typeface="Times New Roman" panose="02020603050405020304" pitchFamily="18" charset="0"/>
                <a:ea typeface="Calibri" panose="020F0502020204030204" pitchFamily="34" charset="0"/>
              </a:rPr>
              <a:t>να μάθει ο φοιτητής αρχιτεκτονικής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τι είναι η σύγχρονη αρχιτεκτονική</a:t>
            </a:r>
          </a:p>
          <a:p>
            <a:pPr algn="just">
              <a:lnSpc>
                <a:spcPct val="150000"/>
              </a:lnSpc>
            </a:pPr>
            <a:r>
              <a:rPr lang="el-GR" sz="1800" dirty="0">
                <a:effectLst/>
                <a:latin typeface="Times New Roman" panose="02020603050405020304" pitchFamily="18" charset="0"/>
                <a:ea typeface="Calibri" panose="020F0502020204030204" pitchFamily="34" charset="0"/>
              </a:rPr>
              <a:t>να γνωρίσει κάποια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κτίρια που χτίστηκαν στην Ευρώπη </a:t>
            </a:r>
            <a:r>
              <a:rPr lang="el-GR" sz="1800" dirty="0">
                <a:effectLst/>
                <a:latin typeface="Times New Roman" panose="02020603050405020304" pitchFamily="18" charset="0"/>
                <a:ea typeface="Calibri" panose="020F0502020204030204" pitchFamily="34" charset="0"/>
              </a:rPr>
              <a:t>(το </a:t>
            </a:r>
            <a:r>
              <a:rPr lang="el-GR" sz="1800" dirty="0" err="1">
                <a:effectLst/>
                <a:latin typeface="Times New Roman" panose="02020603050405020304" pitchFamily="18" charset="0"/>
                <a:ea typeface="Calibri" panose="020F0502020204030204" pitchFamily="34" charset="0"/>
              </a:rPr>
              <a:t>port</a:t>
            </a:r>
            <a:r>
              <a:rPr lang="el-GR" sz="1800" dirty="0">
                <a:effectLst/>
                <a:latin typeface="Times New Roman" panose="02020603050405020304" pitchFamily="18" charset="0"/>
                <a:ea typeface="Calibri" panose="020F0502020204030204" pitchFamily="34" charset="0"/>
              </a:rPr>
              <a:t> </a:t>
            </a:r>
            <a:r>
              <a:rPr lang="el-GR" sz="1800" dirty="0" err="1">
                <a:effectLst/>
                <a:latin typeface="Times New Roman" panose="02020603050405020304" pitchFamily="18" charset="0"/>
                <a:ea typeface="Calibri" panose="020F0502020204030204" pitchFamily="34" charset="0"/>
              </a:rPr>
              <a:t>house</a:t>
            </a:r>
            <a:r>
              <a:rPr lang="el-GR" sz="1800" dirty="0">
                <a:effectLst/>
                <a:latin typeface="Times New Roman" panose="02020603050405020304" pitchFamily="18" charset="0"/>
                <a:ea typeface="Calibri" panose="020F0502020204030204" pitchFamily="34" charset="0"/>
              </a:rPr>
              <a:t> στην Αμβέρσα, το μέγαρο της φιλαρμονικής του Έλβα και το παλάτι των τεχνών «Βασίλισσα Σοφία» στην Βαλένθια) και την </a:t>
            </a:r>
            <a:r>
              <a:rPr lang="el-GR" sz="1800" b="1" dirty="0">
                <a:solidFill>
                  <a:srgbClr val="1E4E79"/>
                </a:solidFill>
                <a:effectLst/>
                <a:latin typeface="Times New Roman" panose="02020603050405020304" pitchFamily="18" charset="0"/>
                <a:ea typeface="Calibri" panose="020F0502020204030204" pitchFamily="34" charset="0"/>
              </a:rPr>
              <a:t>Αφρική</a:t>
            </a:r>
            <a:r>
              <a:rPr lang="el-GR" sz="1800" dirty="0">
                <a:solidFill>
                  <a:srgbClr val="1E4E79"/>
                </a:solidFill>
                <a:effectLst/>
                <a:latin typeface="Times New Roman" panose="02020603050405020304" pitchFamily="18" charset="0"/>
                <a:ea typeface="Calibri" panose="020F0502020204030204" pitchFamily="34" charset="0"/>
              </a:rPr>
              <a:t> </a:t>
            </a:r>
            <a:r>
              <a:rPr lang="el-GR" sz="1800" dirty="0">
                <a:effectLst/>
                <a:latin typeface="Times New Roman" panose="02020603050405020304" pitchFamily="18" charset="0"/>
                <a:ea typeface="Calibri" panose="020F0502020204030204" pitchFamily="34" charset="0"/>
              </a:rPr>
              <a:t>(το Εθνικό Πάρκο στην πόλη </a:t>
            </a:r>
            <a:r>
              <a:rPr lang="el-GR" sz="1800" dirty="0" err="1">
                <a:effectLst/>
                <a:latin typeface="Times New Roman" panose="02020603050405020304" pitchFamily="18" charset="0"/>
                <a:ea typeface="Calibri" panose="020F0502020204030204" pitchFamily="34" charset="0"/>
              </a:rPr>
              <a:t>Bamako</a:t>
            </a:r>
            <a:r>
              <a:rPr lang="el-GR" sz="1800" dirty="0">
                <a:effectLst/>
                <a:latin typeface="Times New Roman" panose="02020603050405020304" pitchFamily="18" charset="0"/>
                <a:ea typeface="Calibri" panose="020F0502020204030204" pitchFamily="34" charset="0"/>
              </a:rPr>
              <a:t> στο </a:t>
            </a:r>
            <a:r>
              <a:rPr lang="el-GR" sz="1800" dirty="0" err="1">
                <a:effectLst/>
                <a:latin typeface="Times New Roman" panose="02020603050405020304" pitchFamily="18" charset="0"/>
                <a:ea typeface="Calibri" panose="020F0502020204030204" pitchFamily="34" charset="0"/>
              </a:rPr>
              <a:t>Μαλί</a:t>
            </a:r>
            <a:r>
              <a:rPr lang="el-GR" sz="1800" dirty="0">
                <a:effectLst/>
                <a:latin typeface="Times New Roman" panose="02020603050405020304" pitchFamily="18" charset="0"/>
                <a:ea typeface="Calibri" panose="020F0502020204030204" pitchFamily="34" charset="0"/>
              </a:rPr>
              <a:t> και το κτίριο </a:t>
            </a:r>
            <a:r>
              <a:rPr lang="en-US" sz="1800" dirty="0">
                <a:effectLst/>
                <a:latin typeface="Times New Roman" panose="02020603050405020304" pitchFamily="18" charset="0"/>
                <a:ea typeface="Calibri" panose="020F0502020204030204" pitchFamily="34" charset="0"/>
              </a:rPr>
              <a:t>L</a:t>
            </a:r>
            <a:r>
              <a:rPr lang="el-GR" sz="1800" dirty="0" err="1">
                <a:effectLst/>
                <a:latin typeface="Times New Roman" panose="02020603050405020304" pitchFamily="18" charset="0"/>
                <a:ea typeface="Calibri" panose="020F0502020204030204" pitchFamily="34" charset="0"/>
              </a:rPr>
              <a:t>ideta</a:t>
            </a:r>
            <a:r>
              <a:rPr lang="el-GR" sz="1800" dirty="0">
                <a:effectLst/>
                <a:latin typeface="Times New Roman" panose="02020603050405020304" pitchFamily="18" charset="0"/>
                <a:ea typeface="Calibri" panose="020F0502020204030204" pitchFamily="34" charset="0"/>
              </a:rPr>
              <a:t> </a:t>
            </a:r>
            <a:r>
              <a:rPr lang="en-US" sz="1800" dirty="0">
                <a:effectLst/>
                <a:latin typeface="Times New Roman" panose="02020603050405020304" pitchFamily="18" charset="0"/>
                <a:ea typeface="Calibri" panose="020F0502020204030204" pitchFamily="34" charset="0"/>
              </a:rPr>
              <a:t>m</a:t>
            </a:r>
            <a:r>
              <a:rPr lang="el-GR" sz="1800" dirty="0" err="1">
                <a:effectLst/>
                <a:latin typeface="Times New Roman" panose="02020603050405020304" pitchFamily="18" charset="0"/>
                <a:ea typeface="Calibri" panose="020F0502020204030204" pitchFamily="34" charset="0"/>
              </a:rPr>
              <a:t>ercato</a:t>
            </a:r>
            <a:r>
              <a:rPr lang="el-GR" sz="1800" dirty="0">
                <a:effectLst/>
                <a:latin typeface="Times New Roman" panose="02020603050405020304" pitchFamily="18" charset="0"/>
                <a:ea typeface="Calibri" panose="020F0502020204030204" pitchFamily="34" charset="0"/>
              </a:rPr>
              <a:t> στην πόλη </a:t>
            </a:r>
            <a:r>
              <a:rPr lang="el-GR" sz="1800" dirty="0" err="1">
                <a:effectLst/>
                <a:latin typeface="Times New Roman" panose="02020603050405020304" pitchFamily="18" charset="0"/>
                <a:ea typeface="Calibri" panose="020F0502020204030204" pitchFamily="34" charset="0"/>
              </a:rPr>
              <a:t>Addis</a:t>
            </a:r>
            <a:r>
              <a:rPr lang="el-GR" sz="1800" dirty="0">
                <a:effectLst/>
                <a:latin typeface="Times New Roman" panose="02020603050405020304" pitchFamily="18" charset="0"/>
                <a:ea typeface="Calibri" panose="020F0502020204030204" pitchFamily="34" charset="0"/>
              </a:rPr>
              <a:t> </a:t>
            </a:r>
            <a:r>
              <a:rPr lang="el-GR" sz="1800" dirty="0" err="1">
                <a:effectLst/>
                <a:latin typeface="Times New Roman" panose="02020603050405020304" pitchFamily="18" charset="0"/>
                <a:ea typeface="Calibri" panose="020F0502020204030204" pitchFamily="34" charset="0"/>
              </a:rPr>
              <a:t>Ababa</a:t>
            </a:r>
            <a:r>
              <a:rPr lang="el-GR" sz="1800" dirty="0">
                <a:effectLst/>
                <a:latin typeface="Times New Roman" panose="02020603050405020304" pitchFamily="18" charset="0"/>
                <a:ea typeface="Calibri" panose="020F0502020204030204" pitchFamily="34" charset="0"/>
              </a:rPr>
              <a:t> που βρίσκεται στην Αιθιοπία) και ανήκουν στην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σύγχρονη αρχιτεκτονική</a:t>
            </a:r>
          </a:p>
          <a:p>
            <a:pPr algn="just">
              <a:lnSpc>
                <a:spcPct val="150000"/>
              </a:lnSpc>
            </a:pPr>
            <a:r>
              <a:rPr lang="el-GR" sz="1800" dirty="0">
                <a:effectLst/>
                <a:latin typeface="Times New Roman" panose="02020603050405020304" pitchFamily="18" charset="0"/>
                <a:ea typeface="Calibri" panose="020F0502020204030204" pitchFamily="34" charset="0"/>
              </a:rPr>
              <a:t>να μάθει τις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συνθετικές αρχές </a:t>
            </a:r>
            <a:r>
              <a:rPr lang="el-GR" sz="1800" dirty="0">
                <a:effectLst/>
                <a:latin typeface="Times New Roman" panose="02020603050405020304" pitchFamily="18" charset="0"/>
                <a:ea typeface="Calibri" panose="020F0502020204030204" pitchFamily="34" charset="0"/>
              </a:rPr>
              <a:t>που χρησιμοποιήθηκαν για αυτά τα κτίρια</a:t>
            </a:r>
          </a:p>
          <a:p>
            <a:pPr algn="just">
              <a:lnSpc>
                <a:spcPct val="150000"/>
              </a:lnSpc>
              <a:spcAft>
                <a:spcPts val="1000"/>
              </a:spcAft>
            </a:pPr>
            <a:r>
              <a:rPr lang="el-GR" sz="1800" dirty="0">
                <a:effectLst/>
                <a:latin typeface="Times New Roman" panose="02020603050405020304" pitchFamily="18" charset="0"/>
                <a:ea typeface="Calibri" panose="020F0502020204030204" pitchFamily="34" charset="0"/>
              </a:rPr>
              <a:t>να αναγνωρίζει τις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κατόψεις τους, τις τομές τους </a:t>
            </a:r>
          </a:p>
          <a:p>
            <a:r>
              <a:rPr lang="el-GR" sz="1800" dirty="0">
                <a:effectLst/>
                <a:latin typeface="Times New Roman" panose="02020603050405020304" pitchFamily="18" charset="0"/>
                <a:ea typeface="Calibri" panose="020F0502020204030204" pitchFamily="34" charset="0"/>
              </a:rPr>
              <a:t>να είναι σε θέση να </a:t>
            </a:r>
            <a:r>
              <a:rPr lang="el-GR" sz="1800" b="1" dirty="0">
                <a:solidFill>
                  <a:schemeClr val="accent5">
                    <a:lumMod val="50000"/>
                  </a:schemeClr>
                </a:solidFill>
                <a:effectLst/>
                <a:latin typeface="Times New Roman" panose="02020603050405020304" pitchFamily="18" charset="0"/>
                <a:ea typeface="Calibri" panose="020F0502020204030204" pitchFamily="34" charset="0"/>
              </a:rPr>
              <a:t>διακρίνει κτίρια της σύγχρονης αρχιτεκτονικής </a:t>
            </a:r>
            <a:r>
              <a:rPr lang="el-GR" sz="1800" dirty="0">
                <a:effectLst/>
                <a:latin typeface="Times New Roman" panose="02020603050405020304" pitchFamily="18" charset="0"/>
                <a:ea typeface="Calibri" panose="020F0502020204030204" pitchFamily="34" charset="0"/>
              </a:rPr>
              <a:t>που βλέπει γύρω του</a:t>
            </a:r>
          </a:p>
          <a:p>
            <a:pPr marL="0" indent="0">
              <a:buNone/>
            </a:pPr>
            <a:endParaRPr lang="el-GR" dirty="0"/>
          </a:p>
        </p:txBody>
      </p: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6. Εκπαιδευτικό Υλικό (1/8)</a:t>
            </a:r>
          </a:p>
        </p:txBody>
      </p:sp>
      <p:pic>
        <p:nvPicPr>
          <p:cNvPr id="3" name="Εικόνα 2">
            <a:extLst>
              <a:ext uri="{FF2B5EF4-FFF2-40B4-BE49-F238E27FC236}">
                <a16:creationId xmlns:a16="http://schemas.microsoft.com/office/drawing/2014/main" id="{01FD3FA7-4371-ACDF-2AFB-6B454AFCC9EC}"/>
              </a:ext>
            </a:extLst>
          </p:cNvPr>
          <p:cNvPicPr>
            <a:picLocks noChangeAspect="1"/>
          </p:cNvPicPr>
          <p:nvPr/>
        </p:nvPicPr>
        <p:blipFill>
          <a:blip r:embed="rId2"/>
          <a:stretch>
            <a:fillRect/>
          </a:stretch>
        </p:blipFill>
        <p:spPr>
          <a:xfrm>
            <a:off x="8852710" y="210211"/>
            <a:ext cx="2501089" cy="1391567"/>
          </a:xfrm>
          <a:prstGeom prst="rect">
            <a:avLst/>
          </a:prstGeom>
        </p:spPr>
      </p:pic>
    </p:spTree>
    <p:extLst>
      <p:ext uri="{BB962C8B-B14F-4D97-AF65-F5344CB8AC3E}">
        <p14:creationId xmlns:p14="http://schemas.microsoft.com/office/powerpoint/2010/main" val="3599862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52499" y="986790"/>
            <a:ext cx="6076951" cy="633412"/>
          </a:xfrm>
        </p:spPr>
        <p:txBody>
          <a:bodyPr>
            <a:noAutofit/>
          </a:bodyPr>
          <a:lstStyle/>
          <a:p>
            <a:r>
              <a:rPr lang="el-GR" sz="4000" dirty="0"/>
              <a:t>6. Εκπαιδευτικό Υλικό (2/8)</a:t>
            </a:r>
            <a:endParaRPr lang="el-GR" sz="4000" b="1" dirty="0"/>
          </a:p>
        </p:txBody>
      </p:sp>
      <p:sp>
        <p:nvSpPr>
          <p:cNvPr id="6" name="TextBox 5">
            <a:extLst>
              <a:ext uri="{FF2B5EF4-FFF2-40B4-BE49-F238E27FC236}">
                <a16:creationId xmlns:a16="http://schemas.microsoft.com/office/drawing/2014/main" id="{2F2FA19E-E6F7-6122-8D05-13EE2A3BD043}"/>
              </a:ext>
            </a:extLst>
          </p:cNvPr>
          <p:cNvSpPr txBox="1"/>
          <p:nvPr/>
        </p:nvSpPr>
        <p:spPr>
          <a:xfrm>
            <a:off x="4737441" y="5552816"/>
            <a:ext cx="3606120" cy="1200329"/>
          </a:xfrm>
          <a:prstGeom prst="rect">
            <a:avLst/>
          </a:prstGeom>
          <a:noFill/>
        </p:spPr>
        <p:txBody>
          <a:bodyPr wrap="square" rtlCol="0">
            <a:spAutoFit/>
          </a:bodyPr>
          <a:lstStyle/>
          <a:p>
            <a:pPr algn="just"/>
            <a:r>
              <a:rPr lang="el-GR" sz="1800" dirty="0">
                <a:effectLst/>
                <a:latin typeface="Times New Roman" panose="02020603050405020304" pitchFamily="18" charset="0"/>
                <a:ea typeface="Times New Roman" panose="02020603050405020304" pitchFamily="18" charset="0"/>
              </a:rPr>
              <a:t>Το Ε.Υ. που σχεδιάστηκε για τον σκοπό της συγκεκριμένης εργασίας μπορεί να το δει κάποιος πατώντας το διπλανό εικονίδιο: </a:t>
            </a:r>
          </a:p>
        </p:txBody>
      </p:sp>
      <p:sp>
        <p:nvSpPr>
          <p:cNvPr id="8" name="Στρογγυλεμένο ορθογώνιο 7">
            <a:hlinkClick r:id="rId2"/>
            <a:extLst>
              <a:ext uri="{FF2B5EF4-FFF2-40B4-BE49-F238E27FC236}">
                <a16:creationId xmlns:a16="http://schemas.microsoft.com/office/drawing/2014/main" id="{397CB9A3-59C3-71F6-0F00-4ADD3B3845E3}"/>
              </a:ext>
            </a:extLst>
          </p:cNvPr>
          <p:cNvSpPr/>
          <p:nvPr/>
        </p:nvSpPr>
        <p:spPr>
          <a:xfrm>
            <a:off x="8499826" y="5692129"/>
            <a:ext cx="3417004" cy="921702"/>
          </a:xfrm>
          <a:prstGeom prst="roundRect">
            <a:avLst/>
          </a:prstGeom>
          <a:solidFill>
            <a:srgbClr val="C2BBDC"/>
          </a:solidFill>
          <a:effectLst>
            <a:outerShdw blurRad="208460" dist="226279" dir="5400000" algn="ctr" rotWithShape="0">
              <a:schemeClr val="accent5">
                <a:lumMod val="75000"/>
                <a:alpha val="4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i="1" u="sng" dirty="0">
                <a:solidFill>
                  <a:schemeClr val="accent5">
                    <a:lumMod val="75000"/>
                  </a:schemeClr>
                </a:solidFill>
              </a:rPr>
              <a:t>Μετάβαση στο Ε.Υ.</a:t>
            </a:r>
          </a:p>
        </p:txBody>
      </p:sp>
      <p:graphicFrame>
        <p:nvGraphicFramePr>
          <p:cNvPr id="11" name="Διάγραμμα 10">
            <a:extLst>
              <a:ext uri="{FF2B5EF4-FFF2-40B4-BE49-F238E27FC236}">
                <a16:creationId xmlns:a16="http://schemas.microsoft.com/office/drawing/2014/main" id="{B52C664F-4E7D-B5CB-FC75-9D9AB6DC1E20}"/>
              </a:ext>
            </a:extLst>
          </p:cNvPr>
          <p:cNvGraphicFramePr/>
          <p:nvPr>
            <p:extLst>
              <p:ext uri="{D42A27DB-BD31-4B8C-83A1-F6EECF244321}">
                <p14:modId xmlns:p14="http://schemas.microsoft.com/office/powerpoint/2010/main" val="275294210"/>
              </p:ext>
            </p:extLst>
          </p:nvPr>
        </p:nvGraphicFramePr>
        <p:xfrm>
          <a:off x="-208747" y="1717454"/>
          <a:ext cx="7345364" cy="5103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9" name="Έλλειψη 18">
            <a:extLst>
              <a:ext uri="{FF2B5EF4-FFF2-40B4-BE49-F238E27FC236}">
                <a16:creationId xmlns:a16="http://schemas.microsoft.com/office/drawing/2014/main" id="{5E1048D6-F9BC-09DA-C26B-5EFE6A728BED}"/>
              </a:ext>
            </a:extLst>
          </p:cNvPr>
          <p:cNvSpPr/>
          <p:nvPr/>
        </p:nvSpPr>
        <p:spPr>
          <a:xfrm>
            <a:off x="1486730" y="3719291"/>
            <a:ext cx="3606120" cy="1518507"/>
          </a:xfrm>
          <a:prstGeom prst="ellipse">
            <a:avLst/>
          </a:prstGeom>
          <a:solidFill>
            <a:srgbClr val="DCCD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chemeClr val="tx1"/>
                </a:solidFill>
                <a:effectLst/>
                <a:latin typeface="Times New Roman" panose="02020603050405020304" pitchFamily="18" charset="0"/>
                <a:ea typeface="Times New Roman" panose="02020603050405020304" pitchFamily="18" charset="0"/>
              </a:rPr>
              <a:t>κ</a:t>
            </a:r>
            <a:r>
              <a:rPr lang="el-GR" sz="1800" dirty="0" err="1">
                <a:solidFill>
                  <a:schemeClr val="tx1"/>
                </a:solidFill>
                <a:effectLst/>
                <a:latin typeface="Times New Roman" panose="02020603050405020304" pitchFamily="18" charset="0"/>
                <a:ea typeface="Times New Roman" panose="02020603050405020304" pitchFamily="18" charset="0"/>
              </a:rPr>
              <a:t>τίρια</a:t>
            </a:r>
            <a:r>
              <a:rPr lang="en-US" dirty="0">
                <a:solidFill>
                  <a:schemeClr val="tx1"/>
                </a:solidFill>
                <a:latin typeface="Times New Roman" panose="02020603050405020304" pitchFamily="18" charset="0"/>
                <a:ea typeface="Times New Roman" panose="02020603050405020304" pitchFamily="18" charset="0"/>
              </a:rPr>
              <a:t>:</a:t>
            </a:r>
            <a:endParaRPr lang="el-GR" dirty="0">
              <a:solidFill>
                <a:schemeClr val="tx1"/>
              </a:solidFill>
              <a:latin typeface="Times New Roman" panose="02020603050405020304" pitchFamily="18" charset="0"/>
              <a:ea typeface="Times New Roman" panose="02020603050405020304" pitchFamily="18" charset="0"/>
            </a:endParaRPr>
          </a:p>
          <a:p>
            <a:pPr algn="ctr"/>
            <a:r>
              <a:rPr lang="el-GR" sz="1800" dirty="0" err="1">
                <a:solidFill>
                  <a:schemeClr val="tx1"/>
                </a:solidFill>
                <a:effectLst/>
                <a:latin typeface="Times New Roman" panose="02020603050405020304" pitchFamily="18" charset="0"/>
                <a:ea typeface="Times New Roman" panose="02020603050405020304" pitchFamily="18" charset="0"/>
              </a:rPr>
              <a:t>Port</a:t>
            </a:r>
            <a:r>
              <a:rPr lang="el-GR" sz="1800" dirty="0">
                <a:solidFill>
                  <a:schemeClr val="tx1"/>
                </a:solidFill>
                <a:effectLst/>
                <a:latin typeface="Times New Roman" panose="02020603050405020304" pitchFamily="18" charset="0"/>
                <a:ea typeface="Times New Roman" panose="02020603050405020304" pitchFamily="18" charset="0"/>
              </a:rPr>
              <a:t> House </a:t>
            </a:r>
            <a:r>
              <a:rPr lang="en-US" sz="1800" dirty="0">
                <a:solidFill>
                  <a:schemeClr val="tx1"/>
                </a:solidFill>
                <a:effectLst/>
                <a:latin typeface="Times New Roman" panose="02020603050405020304" pitchFamily="18" charset="0"/>
                <a:ea typeface="Times New Roman" panose="02020603050405020304" pitchFamily="18" charset="0"/>
              </a:rPr>
              <a:t>,</a:t>
            </a:r>
            <a:r>
              <a:rPr lang="el-GR" sz="1800" dirty="0" err="1">
                <a:solidFill>
                  <a:schemeClr val="tx1"/>
                </a:solidFill>
                <a:effectLst/>
                <a:latin typeface="Times New Roman" panose="02020603050405020304" pitchFamily="18" charset="0"/>
                <a:ea typeface="Times New Roman" panose="02020603050405020304" pitchFamily="18" charset="0"/>
              </a:rPr>
              <a:t>Elbphilharmonie</a:t>
            </a:r>
            <a:r>
              <a:rPr lang="el-GR" sz="1800" dirty="0">
                <a:solidFill>
                  <a:schemeClr val="tx1"/>
                </a:solidFill>
                <a:effectLst/>
                <a:latin typeface="Times New Roman" panose="02020603050405020304" pitchFamily="18" charset="0"/>
                <a:ea typeface="Times New Roman" panose="02020603050405020304" pitchFamily="18" charset="0"/>
              </a:rPr>
              <a:t> </a:t>
            </a:r>
            <a:r>
              <a:rPr lang="el-GR" sz="1800" dirty="0" err="1">
                <a:solidFill>
                  <a:schemeClr val="tx1"/>
                </a:solidFill>
                <a:effectLst/>
                <a:latin typeface="Times New Roman" panose="02020603050405020304" pitchFamily="18" charset="0"/>
                <a:ea typeface="Times New Roman" panose="02020603050405020304" pitchFamily="18" charset="0"/>
              </a:rPr>
              <a:t>Hamburg</a:t>
            </a:r>
            <a:r>
              <a:rPr lang="en-US" sz="1800" dirty="0">
                <a:solidFill>
                  <a:schemeClr val="tx1"/>
                </a:solidFill>
                <a:effectLst/>
                <a:latin typeface="Times New Roman" panose="02020603050405020304" pitchFamily="18" charset="0"/>
                <a:ea typeface="Times New Roman" panose="02020603050405020304" pitchFamily="18" charset="0"/>
              </a:rPr>
              <a:t>,</a:t>
            </a:r>
            <a:r>
              <a:rPr lang="el-GR" sz="1800" dirty="0">
                <a:solidFill>
                  <a:schemeClr val="tx1"/>
                </a:solidFill>
                <a:effectLst/>
                <a:latin typeface="Times New Roman" panose="02020603050405020304" pitchFamily="18" charset="0"/>
                <a:ea typeface="Times New Roman" panose="02020603050405020304" pitchFamily="18" charset="0"/>
              </a:rPr>
              <a:t> </a:t>
            </a:r>
            <a:r>
              <a:rPr lang="el-GR" sz="1800" dirty="0" err="1">
                <a:solidFill>
                  <a:schemeClr val="tx1"/>
                </a:solidFill>
                <a:effectLst/>
                <a:latin typeface="Times New Roman" panose="02020603050405020304" pitchFamily="18" charset="0"/>
                <a:ea typeface="Times New Roman" panose="02020603050405020304" pitchFamily="18" charset="0"/>
              </a:rPr>
              <a:t>Palace</a:t>
            </a:r>
            <a:r>
              <a:rPr lang="el-GR" sz="1800" dirty="0">
                <a:solidFill>
                  <a:schemeClr val="tx1"/>
                </a:solidFill>
                <a:effectLst/>
                <a:latin typeface="Times New Roman" panose="02020603050405020304" pitchFamily="18" charset="0"/>
                <a:ea typeface="Times New Roman" panose="02020603050405020304" pitchFamily="18" charset="0"/>
              </a:rPr>
              <a:t> of the </a:t>
            </a:r>
            <a:r>
              <a:rPr lang="el-GR" sz="1800" dirty="0" err="1">
                <a:solidFill>
                  <a:schemeClr val="tx1"/>
                </a:solidFill>
                <a:effectLst/>
                <a:latin typeface="Times New Roman" panose="02020603050405020304" pitchFamily="18" charset="0"/>
                <a:ea typeface="Times New Roman" panose="02020603050405020304" pitchFamily="18" charset="0"/>
              </a:rPr>
              <a:t>Arts</a:t>
            </a:r>
            <a:r>
              <a:rPr lang="el-GR" sz="1800" dirty="0">
                <a:solidFill>
                  <a:schemeClr val="tx1"/>
                </a:solidFill>
                <a:effectLst/>
                <a:latin typeface="Times New Roman" panose="02020603050405020304" pitchFamily="18" charset="0"/>
                <a:ea typeface="Times New Roman" panose="02020603050405020304" pitchFamily="18" charset="0"/>
              </a:rPr>
              <a:t>, </a:t>
            </a:r>
            <a:r>
              <a:rPr lang="el-GR" sz="1800" dirty="0" err="1">
                <a:solidFill>
                  <a:schemeClr val="tx1"/>
                </a:solidFill>
                <a:effectLst/>
                <a:latin typeface="Times New Roman" panose="02020603050405020304" pitchFamily="18" charset="0"/>
                <a:ea typeface="Times New Roman" panose="02020603050405020304" pitchFamily="18" charset="0"/>
              </a:rPr>
              <a:t>Reina</a:t>
            </a:r>
            <a:r>
              <a:rPr lang="el-GR" sz="1800" dirty="0">
                <a:solidFill>
                  <a:schemeClr val="tx1"/>
                </a:solidFill>
                <a:effectLst/>
                <a:latin typeface="Times New Roman" panose="02020603050405020304" pitchFamily="18" charset="0"/>
                <a:ea typeface="Times New Roman" panose="02020603050405020304" pitchFamily="18" charset="0"/>
              </a:rPr>
              <a:t> </a:t>
            </a:r>
            <a:r>
              <a:rPr lang="el-GR" sz="1800" dirty="0" err="1">
                <a:solidFill>
                  <a:schemeClr val="tx1"/>
                </a:solidFill>
                <a:effectLst/>
                <a:latin typeface="Times New Roman" panose="02020603050405020304" pitchFamily="18" charset="0"/>
                <a:ea typeface="Times New Roman" panose="02020603050405020304" pitchFamily="18" charset="0"/>
              </a:rPr>
              <a:t>Sofía</a:t>
            </a:r>
            <a:endParaRPr lang="el-GR" dirty="0">
              <a:solidFill>
                <a:schemeClr val="tx1"/>
              </a:solidFill>
            </a:endParaRPr>
          </a:p>
        </p:txBody>
      </p:sp>
      <p:pic>
        <p:nvPicPr>
          <p:cNvPr id="21" name="Εικόνα 20">
            <a:extLst>
              <a:ext uri="{FF2B5EF4-FFF2-40B4-BE49-F238E27FC236}">
                <a16:creationId xmlns:a16="http://schemas.microsoft.com/office/drawing/2014/main" id="{96250374-EC5D-373D-F3D5-5921BBFF8B4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88327" y="1717453"/>
            <a:ext cx="5128503" cy="2926767"/>
          </a:xfrm>
          <a:prstGeom prst="rect">
            <a:avLst/>
          </a:prstGeom>
        </p:spPr>
      </p:pic>
      <p:sp>
        <p:nvSpPr>
          <p:cNvPr id="2" name="TextBox 1">
            <a:extLst>
              <a:ext uri="{FF2B5EF4-FFF2-40B4-BE49-F238E27FC236}">
                <a16:creationId xmlns:a16="http://schemas.microsoft.com/office/drawing/2014/main" id="{BC32DB8C-FEAC-3D83-E2D3-8961779AD210}"/>
              </a:ext>
            </a:extLst>
          </p:cNvPr>
          <p:cNvSpPr txBox="1"/>
          <p:nvPr/>
        </p:nvSpPr>
        <p:spPr>
          <a:xfrm>
            <a:off x="7810548" y="4663264"/>
            <a:ext cx="3432350" cy="615553"/>
          </a:xfrm>
          <a:prstGeom prst="rect">
            <a:avLst/>
          </a:prstGeom>
          <a:noFill/>
        </p:spPr>
        <p:txBody>
          <a:bodyPr wrap="none" rtlCol="0">
            <a:spAutoFit/>
          </a:bodyPr>
          <a:lstStyle/>
          <a:p>
            <a:r>
              <a:rPr lang="el-GR" sz="1600" i="1" dirty="0" err="1">
                <a:solidFill>
                  <a:srgbClr val="232323"/>
                </a:solidFill>
                <a:effectLst/>
                <a:latin typeface="Times New Roman" panose="02020603050405020304" pitchFamily="18" charset="0"/>
                <a:cs typeface="Times New Roman" panose="02020603050405020304" pitchFamily="18" charset="0"/>
              </a:rPr>
              <a:t>Αρχικη</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οθόνη</a:t>
            </a:r>
            <a:r>
              <a:rPr lang="el-GR" sz="1600" i="1" dirty="0">
                <a:solidFill>
                  <a:srgbClr val="232323"/>
                </a:solidFill>
                <a:effectLst/>
                <a:latin typeface="Times New Roman" panose="02020603050405020304" pitchFamily="18" charset="0"/>
                <a:cs typeface="Times New Roman" panose="02020603050405020304" pitchFamily="18" charset="0"/>
              </a:rPr>
              <a:t> 1</a:t>
            </a:r>
            <a:r>
              <a:rPr lang="el-GR" sz="1600" i="1" baseline="30000" dirty="0">
                <a:solidFill>
                  <a:srgbClr val="232323"/>
                </a:solidFill>
                <a:effectLst/>
                <a:latin typeface="Times New Roman" panose="02020603050405020304" pitchFamily="18" charset="0"/>
                <a:cs typeface="Times New Roman" panose="02020603050405020304" pitchFamily="18" charset="0"/>
              </a:rPr>
              <a:t>ης</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Διδακτικής</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Ενότητας</a:t>
            </a:r>
            <a:endParaRPr lang="el-GR" sz="1600" i="1" dirty="0">
              <a:effectLst/>
              <a:latin typeface="Times New Roman" panose="02020603050405020304" pitchFamily="18" charset="0"/>
              <a:cs typeface="Times New Roman" panose="02020603050405020304" pitchFamily="18" charset="0"/>
            </a:endParaRPr>
          </a:p>
          <a:p>
            <a:endParaRPr lang="el-GR" dirty="0"/>
          </a:p>
        </p:txBody>
      </p:sp>
    </p:spTree>
    <p:extLst>
      <p:ext uri="{BB962C8B-B14F-4D97-AF65-F5344CB8AC3E}">
        <p14:creationId xmlns:p14="http://schemas.microsoft.com/office/powerpoint/2010/main" val="35851442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6. Εκπαιδευτικό Υλικό (3/8)</a:t>
            </a:r>
          </a:p>
        </p:txBody>
      </p:sp>
      <p:pic>
        <p:nvPicPr>
          <p:cNvPr id="3" name="Εικόνα 2">
            <a:extLst>
              <a:ext uri="{FF2B5EF4-FFF2-40B4-BE49-F238E27FC236}">
                <a16:creationId xmlns:a16="http://schemas.microsoft.com/office/drawing/2014/main" id="{9934A5B7-4BEC-5EB0-3721-4980C384B7A8}"/>
              </a:ext>
            </a:extLst>
          </p:cNvPr>
          <p:cNvPicPr>
            <a:picLocks noChangeAspect="1"/>
          </p:cNvPicPr>
          <p:nvPr/>
        </p:nvPicPr>
        <p:blipFill>
          <a:blip r:embed="rId2"/>
          <a:stretch>
            <a:fillRect/>
          </a:stretch>
        </p:blipFill>
        <p:spPr>
          <a:xfrm>
            <a:off x="0" y="1919050"/>
            <a:ext cx="6896155" cy="4006940"/>
          </a:xfrm>
          <a:prstGeom prst="rect">
            <a:avLst/>
          </a:prstGeom>
        </p:spPr>
      </p:pic>
      <p:pic>
        <p:nvPicPr>
          <p:cNvPr id="4" name="Εικόνα 3">
            <a:extLst>
              <a:ext uri="{FF2B5EF4-FFF2-40B4-BE49-F238E27FC236}">
                <a16:creationId xmlns:a16="http://schemas.microsoft.com/office/drawing/2014/main" id="{1EA276CF-BD04-3785-6BAD-4D168A35E32A}"/>
              </a:ext>
            </a:extLst>
          </p:cNvPr>
          <p:cNvPicPr>
            <a:picLocks noChangeAspect="1"/>
          </p:cNvPicPr>
          <p:nvPr/>
        </p:nvPicPr>
        <p:blipFill rotWithShape="1">
          <a:blip r:embed="rId3"/>
          <a:srcRect t="10063"/>
          <a:stretch/>
        </p:blipFill>
        <p:spPr>
          <a:xfrm>
            <a:off x="742661" y="2018905"/>
            <a:ext cx="5410832" cy="3499975"/>
          </a:xfrm>
          <a:prstGeom prst="rect">
            <a:avLst/>
          </a:prstGeom>
        </p:spPr>
      </p:pic>
      <p:pic>
        <p:nvPicPr>
          <p:cNvPr id="9" name="Εικόνα 8">
            <a:extLst>
              <a:ext uri="{FF2B5EF4-FFF2-40B4-BE49-F238E27FC236}">
                <a16:creationId xmlns:a16="http://schemas.microsoft.com/office/drawing/2014/main" id="{B1915B16-1624-D6E9-91CB-644775D66D5A}"/>
              </a:ext>
            </a:extLst>
          </p:cNvPr>
          <p:cNvPicPr>
            <a:picLocks noChangeAspect="1"/>
          </p:cNvPicPr>
          <p:nvPr/>
        </p:nvPicPr>
        <p:blipFill>
          <a:blip r:embed="rId2"/>
          <a:stretch>
            <a:fillRect/>
          </a:stretch>
        </p:blipFill>
        <p:spPr>
          <a:xfrm>
            <a:off x="6951706" y="4001294"/>
            <a:ext cx="4973593" cy="2729230"/>
          </a:xfrm>
          <a:prstGeom prst="rect">
            <a:avLst/>
          </a:prstGeom>
        </p:spPr>
      </p:pic>
      <p:pic>
        <p:nvPicPr>
          <p:cNvPr id="10" name="Εικόνα 9">
            <a:extLst>
              <a:ext uri="{FF2B5EF4-FFF2-40B4-BE49-F238E27FC236}">
                <a16:creationId xmlns:a16="http://schemas.microsoft.com/office/drawing/2014/main" id="{BE48A5A5-CC4A-B70A-1AA4-EA0B8E3CC4EF}"/>
              </a:ext>
            </a:extLst>
          </p:cNvPr>
          <p:cNvPicPr>
            <a:picLocks noChangeAspect="1"/>
          </p:cNvPicPr>
          <p:nvPr/>
        </p:nvPicPr>
        <p:blipFill rotWithShape="1">
          <a:blip r:embed="rId4"/>
          <a:srcRect t="10417"/>
          <a:stretch/>
        </p:blipFill>
        <p:spPr>
          <a:xfrm>
            <a:off x="7473977" y="4102657"/>
            <a:ext cx="3929050" cy="2307033"/>
          </a:xfrm>
          <a:prstGeom prst="rect">
            <a:avLst/>
          </a:prstGeom>
        </p:spPr>
      </p:pic>
      <p:pic>
        <p:nvPicPr>
          <p:cNvPr id="12" name="Εικόνα 11">
            <a:extLst>
              <a:ext uri="{FF2B5EF4-FFF2-40B4-BE49-F238E27FC236}">
                <a16:creationId xmlns:a16="http://schemas.microsoft.com/office/drawing/2014/main" id="{C3DB9B60-0DAD-8D90-F7E3-6CABED753BAF}"/>
              </a:ext>
            </a:extLst>
          </p:cNvPr>
          <p:cNvPicPr>
            <a:picLocks noChangeAspect="1"/>
          </p:cNvPicPr>
          <p:nvPr/>
        </p:nvPicPr>
        <p:blipFill>
          <a:blip r:embed="rId2"/>
          <a:stretch>
            <a:fillRect/>
          </a:stretch>
        </p:blipFill>
        <p:spPr>
          <a:xfrm>
            <a:off x="6203950" y="279946"/>
            <a:ext cx="6273800" cy="3589983"/>
          </a:xfrm>
          <a:prstGeom prst="rect">
            <a:avLst/>
          </a:prstGeom>
        </p:spPr>
      </p:pic>
      <p:pic>
        <p:nvPicPr>
          <p:cNvPr id="11" name="Εικόνα 10">
            <a:extLst>
              <a:ext uri="{FF2B5EF4-FFF2-40B4-BE49-F238E27FC236}">
                <a16:creationId xmlns:a16="http://schemas.microsoft.com/office/drawing/2014/main" id="{86749BAB-BFE5-416E-CD0C-0E5DCDB1D0FF}"/>
              </a:ext>
            </a:extLst>
          </p:cNvPr>
          <p:cNvPicPr>
            <a:picLocks noChangeAspect="1"/>
          </p:cNvPicPr>
          <p:nvPr/>
        </p:nvPicPr>
        <p:blipFill rotWithShape="1">
          <a:blip r:embed="rId5"/>
          <a:srcRect t="7127"/>
          <a:stretch/>
        </p:blipFill>
        <p:spPr>
          <a:xfrm>
            <a:off x="6847361" y="388576"/>
            <a:ext cx="4986977" cy="3102772"/>
          </a:xfrm>
          <a:prstGeom prst="rect">
            <a:avLst/>
          </a:prstGeom>
        </p:spPr>
      </p:pic>
      <p:sp>
        <p:nvSpPr>
          <p:cNvPr id="14" name="Ορθογώνιο 13">
            <a:extLst>
              <a:ext uri="{FF2B5EF4-FFF2-40B4-BE49-F238E27FC236}">
                <a16:creationId xmlns:a16="http://schemas.microsoft.com/office/drawing/2014/main" id="{72AB4871-AB6B-9491-66E3-B46AD0C4F000}"/>
              </a:ext>
            </a:extLst>
          </p:cNvPr>
          <p:cNvSpPr/>
          <p:nvPr/>
        </p:nvSpPr>
        <p:spPr>
          <a:xfrm>
            <a:off x="838201" y="5997197"/>
            <a:ext cx="4650389" cy="733327"/>
          </a:xfrm>
          <a:prstGeom prst="rect">
            <a:avLst/>
          </a:prstGeom>
          <a:solidFill>
            <a:srgbClr val="FFECE5"/>
          </a:solidFill>
          <a:ln>
            <a:noFill/>
          </a:ln>
          <a:effectLst>
            <a:outerShdw blurRad="421578" dist="50800" dir="5400000" algn="ctr" rotWithShape="0">
              <a:srgbClr val="000000">
                <a:alpha val="8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TextBox 1">
            <a:extLst>
              <a:ext uri="{FF2B5EF4-FFF2-40B4-BE49-F238E27FC236}">
                <a16:creationId xmlns:a16="http://schemas.microsoft.com/office/drawing/2014/main" id="{B51502C7-2A51-3CED-49DB-E544A0DB6CCA}"/>
              </a:ext>
            </a:extLst>
          </p:cNvPr>
          <p:cNvSpPr txBox="1"/>
          <p:nvPr/>
        </p:nvSpPr>
        <p:spPr>
          <a:xfrm>
            <a:off x="1121375" y="5959234"/>
            <a:ext cx="4367215" cy="830997"/>
          </a:xfrm>
          <a:prstGeom prst="rect">
            <a:avLst/>
          </a:prstGeom>
          <a:noFill/>
        </p:spPr>
        <p:txBody>
          <a:bodyPr wrap="square" rtlCol="0">
            <a:spAutoFit/>
          </a:bodyPr>
          <a:lstStyle/>
          <a:p>
            <a:pPr algn="ctr"/>
            <a:r>
              <a:rPr lang="el-GR" sz="1600" dirty="0"/>
              <a:t>Σε πολλά σημεία του υλικού</a:t>
            </a:r>
            <a:r>
              <a:rPr lang="en-US" sz="1600" dirty="0"/>
              <a:t>: </a:t>
            </a:r>
            <a:r>
              <a:rPr lang="en-US" sz="1600" dirty="0" err="1"/>
              <a:t>ε</a:t>
            </a:r>
            <a:r>
              <a:rPr lang="el-GR" sz="1600" dirty="0" err="1"/>
              <a:t>ρωτ</a:t>
            </a:r>
            <a:r>
              <a:rPr lang="en-US" sz="1600" dirty="0" err="1"/>
              <a:t>ή</a:t>
            </a:r>
            <a:r>
              <a:rPr lang="el-GR" sz="1600" dirty="0"/>
              <a:t>σεις κατανόησης, εμπέδωσης- έλεγχος- άμεση ανατροφοδότηση</a:t>
            </a:r>
          </a:p>
        </p:txBody>
      </p:sp>
    </p:spTree>
    <p:extLst>
      <p:ext uri="{BB962C8B-B14F-4D97-AF65-F5344CB8AC3E}">
        <p14:creationId xmlns:p14="http://schemas.microsoft.com/office/powerpoint/2010/main" val="12208077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40000">
              <a:srgbClr val="D8EBF4">
                <a:lumMod val="40000"/>
                <a:lumOff val="60000"/>
              </a:srgbClr>
            </a:gs>
            <a:gs pos="0">
              <a:schemeClr val="bg2"/>
            </a:gs>
            <a:gs pos="73000">
              <a:srgbClr val="E1FAFF"/>
            </a:gs>
          </a:gsLst>
          <a:path path="shape">
            <a:fillToRect l="50000" t="50000" r="50000" b="50000"/>
          </a:path>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826631" y="1000123"/>
            <a:ext cx="6076951" cy="633412"/>
          </a:xfrm>
        </p:spPr>
        <p:txBody>
          <a:bodyPr>
            <a:noAutofit/>
          </a:bodyPr>
          <a:lstStyle/>
          <a:p>
            <a:r>
              <a:rPr lang="el-GR" sz="4000" dirty="0"/>
              <a:t> 6. Εκπαιδευτικό Υλικό (4/8)</a:t>
            </a:r>
            <a:endParaRPr lang="el-GR" sz="4000" b="1" dirty="0"/>
          </a:p>
        </p:txBody>
      </p:sp>
      <p:pic>
        <p:nvPicPr>
          <p:cNvPr id="2" name="Εικόνα 1">
            <a:extLst>
              <a:ext uri="{FF2B5EF4-FFF2-40B4-BE49-F238E27FC236}">
                <a16:creationId xmlns:a16="http://schemas.microsoft.com/office/drawing/2014/main" id="{FCC94264-0601-4356-E61D-88AEFA6727EA}"/>
              </a:ext>
            </a:extLst>
          </p:cNvPr>
          <p:cNvPicPr>
            <a:picLocks noChangeAspect="1"/>
          </p:cNvPicPr>
          <p:nvPr/>
        </p:nvPicPr>
        <p:blipFill>
          <a:blip r:embed="rId2"/>
          <a:stretch>
            <a:fillRect/>
          </a:stretch>
        </p:blipFill>
        <p:spPr>
          <a:xfrm>
            <a:off x="-153931" y="2140893"/>
            <a:ext cx="6622885" cy="3848159"/>
          </a:xfrm>
          <a:prstGeom prst="rect">
            <a:avLst/>
          </a:prstGeom>
        </p:spPr>
      </p:pic>
      <p:sp>
        <p:nvSpPr>
          <p:cNvPr id="4" name="TextBox 3">
            <a:extLst>
              <a:ext uri="{FF2B5EF4-FFF2-40B4-BE49-F238E27FC236}">
                <a16:creationId xmlns:a16="http://schemas.microsoft.com/office/drawing/2014/main" id="{E6B15899-4AE0-633D-EAAA-811C5DBC28EB}"/>
              </a:ext>
            </a:extLst>
          </p:cNvPr>
          <p:cNvSpPr txBox="1"/>
          <p:nvPr/>
        </p:nvSpPr>
        <p:spPr>
          <a:xfrm>
            <a:off x="826631" y="5989052"/>
            <a:ext cx="4661758" cy="584775"/>
          </a:xfrm>
          <a:prstGeom prst="rect">
            <a:avLst/>
          </a:prstGeom>
          <a:noFill/>
        </p:spPr>
        <p:txBody>
          <a:bodyPr wrap="square" rtlCol="0">
            <a:spAutoFit/>
          </a:bodyPr>
          <a:lstStyle/>
          <a:p>
            <a:pPr algn="ctr"/>
            <a:r>
              <a:rPr lang="el-GR" sz="1600" b="1" dirty="0">
                <a:effectLst/>
                <a:latin typeface="Times New Roman" panose="02020603050405020304" pitchFamily="18" charset="0"/>
                <a:ea typeface="Times New Roman" panose="02020603050405020304" pitchFamily="18" charset="0"/>
              </a:rPr>
              <a:t>Αρχή της </a:t>
            </a:r>
            <a:r>
              <a:rPr lang="el-GR" sz="1600" b="1" dirty="0" err="1">
                <a:effectLst/>
                <a:latin typeface="Times New Roman" panose="02020603050405020304" pitchFamily="18" charset="0"/>
                <a:ea typeface="Times New Roman" panose="02020603050405020304" pitchFamily="18" charset="0"/>
              </a:rPr>
              <a:t>Κατάτμησης</a:t>
            </a:r>
            <a:r>
              <a:rPr lang="el-GR" sz="1600" b="1" dirty="0">
                <a:effectLst/>
                <a:latin typeface="Times New Roman" panose="02020603050405020304" pitchFamily="18" charset="0"/>
                <a:ea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rPr>
              <a:t>παρουσίαση του εκπαιδευτικού υλικού τμηματικά (</a:t>
            </a:r>
            <a:r>
              <a:rPr lang="en-US" sz="1600" dirty="0">
                <a:effectLst/>
                <a:latin typeface="Times New Roman" panose="02020603050405020304" pitchFamily="18" charset="0"/>
                <a:ea typeface="Times New Roman" panose="02020603050405020304" pitchFamily="18" charset="0"/>
              </a:rPr>
              <a:t>Mayer</a:t>
            </a:r>
            <a:r>
              <a:rPr lang="el-GR" sz="1600" dirty="0">
                <a:effectLst/>
                <a:latin typeface="Times New Roman" panose="02020603050405020304" pitchFamily="18" charset="0"/>
                <a:ea typeface="Times New Roman" panose="02020603050405020304" pitchFamily="18" charset="0"/>
              </a:rPr>
              <a:t>, 2009).</a:t>
            </a:r>
            <a:r>
              <a:rPr lang="el-GR" sz="1600" dirty="0">
                <a:effectLst/>
              </a:rPr>
              <a:t> </a:t>
            </a:r>
            <a:endParaRPr lang="el-GR" sz="1600" dirty="0"/>
          </a:p>
        </p:txBody>
      </p:sp>
      <p:sp>
        <p:nvSpPr>
          <p:cNvPr id="5" name="TextBox 4">
            <a:extLst>
              <a:ext uri="{FF2B5EF4-FFF2-40B4-BE49-F238E27FC236}">
                <a16:creationId xmlns:a16="http://schemas.microsoft.com/office/drawing/2014/main" id="{CE0E5997-CD75-D132-48D6-ED71054E2C77}"/>
              </a:ext>
            </a:extLst>
          </p:cNvPr>
          <p:cNvSpPr txBox="1"/>
          <p:nvPr/>
        </p:nvSpPr>
        <p:spPr>
          <a:xfrm>
            <a:off x="6774575" y="4177599"/>
            <a:ext cx="4661758" cy="584775"/>
          </a:xfrm>
          <a:prstGeom prst="rect">
            <a:avLst/>
          </a:prstGeom>
          <a:noFill/>
        </p:spPr>
        <p:txBody>
          <a:bodyPr wrap="square" rtlCol="0">
            <a:spAutoFit/>
          </a:bodyPr>
          <a:lstStyle/>
          <a:p>
            <a:pPr algn="ctr"/>
            <a:r>
              <a:rPr lang="el-GR" sz="1600" b="1" dirty="0">
                <a:effectLst/>
                <a:latin typeface="Times New Roman" panose="02020603050405020304" pitchFamily="18" charset="0"/>
                <a:ea typeface="Times New Roman" panose="02020603050405020304" pitchFamily="18" charset="0"/>
              </a:rPr>
              <a:t>Αρχή της </a:t>
            </a:r>
            <a:r>
              <a:rPr lang="el-GR" sz="1600" b="1" dirty="0" err="1">
                <a:effectLst/>
                <a:latin typeface="Times New Roman" panose="02020603050405020304" pitchFamily="18" charset="0"/>
                <a:ea typeface="Times New Roman" panose="02020603050405020304" pitchFamily="18" charset="0"/>
              </a:rPr>
              <a:t>Τροπικότητας</a:t>
            </a:r>
            <a:r>
              <a:rPr lang="el-GR" sz="1600" b="1" dirty="0">
                <a:effectLst/>
                <a:latin typeface="Times New Roman" panose="02020603050405020304" pitchFamily="18" charset="0"/>
                <a:ea typeface="Times New Roman" panose="02020603050405020304" pitchFamily="18" charset="0"/>
              </a:rPr>
              <a:t> ή </a:t>
            </a:r>
            <a:r>
              <a:rPr lang="el-GR" sz="1600" b="1" dirty="0" err="1">
                <a:effectLst/>
                <a:latin typeface="Times New Roman" panose="02020603050405020304" pitchFamily="18" charset="0"/>
                <a:ea typeface="Times New Roman" panose="02020603050405020304" pitchFamily="18" charset="0"/>
              </a:rPr>
              <a:t>Προσαρμοστικότητας</a:t>
            </a:r>
            <a:r>
              <a:rPr lang="el-GR" sz="1600" b="1" dirty="0">
                <a:effectLst/>
                <a:latin typeface="Times New Roman" panose="02020603050405020304" pitchFamily="18" charset="0"/>
                <a:ea typeface="Times New Roman" panose="02020603050405020304" pitchFamily="18" charset="0"/>
              </a:rPr>
              <a:t> (</a:t>
            </a:r>
            <a:r>
              <a:rPr lang="el-GR" sz="1600" b="1" dirty="0" err="1">
                <a:effectLst/>
                <a:latin typeface="Times New Roman" panose="02020603050405020304" pitchFamily="18" charset="0"/>
                <a:ea typeface="Times New Roman" panose="02020603050405020304" pitchFamily="18" charset="0"/>
              </a:rPr>
              <a:t>Modality</a:t>
            </a:r>
            <a:r>
              <a:rPr lang="el-GR" sz="1600" b="1" dirty="0">
                <a:effectLst/>
                <a:latin typeface="Times New Roman" panose="02020603050405020304" pitchFamily="18" charset="0"/>
                <a:ea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rPr>
              <a:t>: ποικιλία περιεχομένου</a:t>
            </a:r>
            <a:r>
              <a:rPr lang="el-GR" sz="1600" dirty="0">
                <a:effectLst/>
              </a:rPr>
              <a:t> </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Mayer</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 2009).</a:t>
            </a:r>
            <a:r>
              <a:rPr lang="el-GR" sz="1600" dirty="0">
                <a:effectLst/>
                <a:latin typeface="Times New Roman" panose="02020603050405020304" pitchFamily="18" charset="0"/>
                <a:cs typeface="Times New Roman" panose="02020603050405020304" pitchFamily="18" charset="0"/>
              </a:rPr>
              <a:t> </a:t>
            </a:r>
            <a:endParaRPr lang="el-GR" sz="1600" dirty="0">
              <a:latin typeface="Times New Roman" panose="02020603050405020304" pitchFamily="18" charset="0"/>
              <a:cs typeface="Times New Roman" panose="02020603050405020304" pitchFamily="18" charset="0"/>
            </a:endParaRPr>
          </a:p>
        </p:txBody>
      </p:sp>
      <p:pic>
        <p:nvPicPr>
          <p:cNvPr id="8" name="Εικόνα 7">
            <a:extLst>
              <a:ext uri="{FF2B5EF4-FFF2-40B4-BE49-F238E27FC236}">
                <a16:creationId xmlns:a16="http://schemas.microsoft.com/office/drawing/2014/main" id="{BCB497FF-58DB-42FD-E151-4B8A16D481A7}"/>
              </a:ext>
            </a:extLst>
          </p:cNvPr>
          <p:cNvPicPr>
            <a:picLocks noChangeAspect="1"/>
          </p:cNvPicPr>
          <p:nvPr/>
        </p:nvPicPr>
        <p:blipFill rotWithShape="1">
          <a:blip r:embed="rId3"/>
          <a:srcRect t="5420" b="-2"/>
          <a:stretch/>
        </p:blipFill>
        <p:spPr>
          <a:xfrm>
            <a:off x="545405" y="2259869"/>
            <a:ext cx="5224211" cy="3295852"/>
          </a:xfrm>
          <a:prstGeom prst="rect">
            <a:avLst/>
          </a:prstGeom>
        </p:spPr>
      </p:pic>
      <p:pic>
        <p:nvPicPr>
          <p:cNvPr id="11" name="Εικόνα 10">
            <a:extLst>
              <a:ext uri="{FF2B5EF4-FFF2-40B4-BE49-F238E27FC236}">
                <a16:creationId xmlns:a16="http://schemas.microsoft.com/office/drawing/2014/main" id="{CE7EF7F6-C324-40F1-E929-466DF873A115}"/>
              </a:ext>
            </a:extLst>
          </p:cNvPr>
          <p:cNvPicPr>
            <a:picLocks noChangeAspect="1"/>
          </p:cNvPicPr>
          <p:nvPr/>
        </p:nvPicPr>
        <p:blipFill>
          <a:blip r:embed="rId2"/>
          <a:stretch>
            <a:fillRect/>
          </a:stretch>
        </p:blipFill>
        <p:spPr>
          <a:xfrm>
            <a:off x="6135427" y="691138"/>
            <a:ext cx="5940056" cy="3373834"/>
          </a:xfrm>
          <a:prstGeom prst="rect">
            <a:avLst/>
          </a:prstGeom>
        </p:spPr>
      </p:pic>
      <p:pic>
        <p:nvPicPr>
          <p:cNvPr id="12" name="Εικόνα 11">
            <a:extLst>
              <a:ext uri="{FF2B5EF4-FFF2-40B4-BE49-F238E27FC236}">
                <a16:creationId xmlns:a16="http://schemas.microsoft.com/office/drawing/2014/main" id="{A4B41478-E6E4-D6EE-6DE1-FF2A43BE53E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59202" y="827620"/>
            <a:ext cx="4692505" cy="2864498"/>
          </a:xfrm>
          <a:prstGeom prst="rect">
            <a:avLst/>
          </a:prstGeom>
        </p:spPr>
      </p:pic>
    </p:spTree>
    <p:extLst>
      <p:ext uri="{BB962C8B-B14F-4D97-AF65-F5344CB8AC3E}">
        <p14:creationId xmlns:p14="http://schemas.microsoft.com/office/powerpoint/2010/main" val="34779508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pic>
        <p:nvPicPr>
          <p:cNvPr id="2" name="Εικόνα 1">
            <a:extLst>
              <a:ext uri="{FF2B5EF4-FFF2-40B4-BE49-F238E27FC236}">
                <a16:creationId xmlns:a16="http://schemas.microsoft.com/office/drawing/2014/main" id="{FCC94264-0601-4356-E61D-88AEFA6727EA}"/>
              </a:ext>
            </a:extLst>
          </p:cNvPr>
          <p:cNvPicPr>
            <a:picLocks noChangeAspect="1"/>
          </p:cNvPicPr>
          <p:nvPr/>
        </p:nvPicPr>
        <p:blipFill>
          <a:blip r:embed="rId2"/>
          <a:stretch>
            <a:fillRect/>
          </a:stretch>
        </p:blipFill>
        <p:spPr>
          <a:xfrm>
            <a:off x="-79503" y="2140893"/>
            <a:ext cx="6622885" cy="3848159"/>
          </a:xfrm>
          <a:prstGeom prst="rect">
            <a:avLst/>
          </a:prstGeom>
        </p:spPr>
      </p:pic>
      <p:sp>
        <p:nvSpPr>
          <p:cNvPr id="4" name="TextBox 3">
            <a:extLst>
              <a:ext uri="{FF2B5EF4-FFF2-40B4-BE49-F238E27FC236}">
                <a16:creationId xmlns:a16="http://schemas.microsoft.com/office/drawing/2014/main" id="{E6B15899-4AE0-633D-EAAA-811C5DBC28EB}"/>
              </a:ext>
            </a:extLst>
          </p:cNvPr>
          <p:cNvSpPr txBox="1"/>
          <p:nvPr/>
        </p:nvSpPr>
        <p:spPr>
          <a:xfrm>
            <a:off x="901060" y="6000882"/>
            <a:ext cx="4661758" cy="338554"/>
          </a:xfrm>
          <a:prstGeom prst="rect">
            <a:avLst/>
          </a:prstGeom>
          <a:noFill/>
        </p:spPr>
        <p:txBody>
          <a:bodyPr wrap="square" rtlCol="0">
            <a:spAutoFit/>
          </a:bodyPr>
          <a:lstStyle/>
          <a:p>
            <a:pPr algn="ctr"/>
            <a:r>
              <a:rPr lang="en-US" sz="1600" i="1" dirty="0">
                <a:effectLst/>
                <a:latin typeface="Times New Roman" panose="02020603050405020304" pitchFamily="18" charset="0"/>
                <a:ea typeface="Times New Roman" panose="02020603050405020304" pitchFamily="18" charset="0"/>
                <a:cs typeface="Times New Roman" panose="02020603050405020304" pitchFamily="18" charset="0"/>
              </a:rPr>
              <a:t>Quiz </a:t>
            </a: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σύνοψης</a:t>
            </a:r>
            <a:r>
              <a:rPr lang="el-GR" sz="1600" dirty="0">
                <a:effectLst/>
                <a:latin typeface="Times New Roman" panose="02020603050405020304" pitchFamily="18" charset="0"/>
                <a:cs typeface="Times New Roman" panose="02020603050405020304" pitchFamily="18" charset="0"/>
              </a:rPr>
              <a:t> </a:t>
            </a: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l-GR" sz="1600" i="1" baseline="30000" dirty="0">
                <a:effectLst/>
                <a:latin typeface="Times New Roman" panose="02020603050405020304" pitchFamily="18" charset="0"/>
                <a:ea typeface="Times New Roman" panose="02020603050405020304" pitchFamily="18" charset="0"/>
                <a:cs typeface="Times New Roman" panose="02020603050405020304" pitchFamily="18" charset="0"/>
              </a:rPr>
              <a:t>ης</a:t>
            </a: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 διδακτικής ενότητας</a:t>
            </a:r>
            <a:r>
              <a:rPr lang="el-GR" sz="1600" dirty="0">
                <a:effectLst/>
                <a:latin typeface="Times New Roman" panose="02020603050405020304" pitchFamily="18" charset="0"/>
                <a:cs typeface="Times New Roman" panose="02020603050405020304" pitchFamily="18" charset="0"/>
              </a:rPr>
              <a:t> </a:t>
            </a:r>
            <a:endParaRPr lang="el-GR"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E0E5997-CD75-D132-48D6-ED71054E2C77}"/>
              </a:ext>
            </a:extLst>
          </p:cNvPr>
          <p:cNvSpPr txBox="1"/>
          <p:nvPr/>
        </p:nvSpPr>
        <p:spPr>
          <a:xfrm>
            <a:off x="6774575" y="4078116"/>
            <a:ext cx="4661758" cy="338554"/>
          </a:xfrm>
          <a:prstGeom prst="rect">
            <a:avLst/>
          </a:prstGeom>
          <a:noFill/>
        </p:spPr>
        <p:txBody>
          <a:bodyPr wrap="square" rtlCol="0">
            <a:spAutoFit/>
          </a:bodyPr>
          <a:lstStyle/>
          <a:p>
            <a:pPr algn="ct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600" i="1" dirty="0" err="1">
                <a:effectLst/>
                <a:latin typeface="Times New Roman" panose="02020603050405020304" pitchFamily="18" charset="0"/>
                <a:ea typeface="Times New Roman" panose="02020603050405020304" pitchFamily="18" charset="0"/>
                <a:cs typeface="Times New Roman" panose="02020603050405020304" pitchFamily="18" charset="0"/>
              </a:rPr>
              <a:t>nimation</a:t>
            </a: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 σύνοψης 1</a:t>
            </a:r>
            <a:r>
              <a:rPr lang="el-GR" sz="1600" i="1" baseline="30000" dirty="0">
                <a:effectLst/>
                <a:latin typeface="Times New Roman" panose="02020603050405020304" pitchFamily="18" charset="0"/>
                <a:ea typeface="Times New Roman" panose="02020603050405020304" pitchFamily="18" charset="0"/>
                <a:cs typeface="Times New Roman" panose="02020603050405020304" pitchFamily="18" charset="0"/>
              </a:rPr>
              <a:t>ης</a:t>
            </a:r>
            <a:r>
              <a:rPr lang="el-GR" sz="1600" i="1" dirty="0">
                <a:effectLst/>
                <a:latin typeface="Times New Roman" panose="02020603050405020304" pitchFamily="18" charset="0"/>
                <a:ea typeface="Times New Roman" panose="02020603050405020304" pitchFamily="18" charset="0"/>
                <a:cs typeface="Times New Roman" panose="02020603050405020304" pitchFamily="18" charset="0"/>
              </a:rPr>
              <a:t> διδακτικής ενότητας</a:t>
            </a:r>
            <a:r>
              <a:rPr lang="el-GR" sz="1600" dirty="0">
                <a:effectLst/>
                <a:latin typeface="Times New Roman" panose="02020603050405020304" pitchFamily="18" charset="0"/>
                <a:cs typeface="Times New Roman" panose="02020603050405020304" pitchFamily="18" charset="0"/>
              </a:rPr>
              <a:t> </a:t>
            </a:r>
            <a:endParaRPr lang="el-GR" sz="1600" dirty="0">
              <a:latin typeface="Times New Roman" panose="02020603050405020304" pitchFamily="18" charset="0"/>
              <a:cs typeface="Times New Roman" panose="02020603050405020304" pitchFamily="18" charset="0"/>
            </a:endParaRPr>
          </a:p>
        </p:txBody>
      </p:sp>
      <p:pic>
        <p:nvPicPr>
          <p:cNvPr id="11" name="Εικόνα 10">
            <a:extLst>
              <a:ext uri="{FF2B5EF4-FFF2-40B4-BE49-F238E27FC236}">
                <a16:creationId xmlns:a16="http://schemas.microsoft.com/office/drawing/2014/main" id="{CE7EF7F6-C324-40F1-E929-466DF873A115}"/>
              </a:ext>
            </a:extLst>
          </p:cNvPr>
          <p:cNvPicPr>
            <a:picLocks noChangeAspect="1"/>
          </p:cNvPicPr>
          <p:nvPr/>
        </p:nvPicPr>
        <p:blipFill>
          <a:blip r:embed="rId2"/>
          <a:stretch>
            <a:fillRect/>
          </a:stretch>
        </p:blipFill>
        <p:spPr>
          <a:xfrm>
            <a:off x="6135427" y="691138"/>
            <a:ext cx="5940056" cy="3373834"/>
          </a:xfrm>
          <a:prstGeom prst="rect">
            <a:avLst/>
          </a:prstGeom>
        </p:spPr>
      </p:pic>
      <p:pic>
        <p:nvPicPr>
          <p:cNvPr id="3" name="Εικόνα 2">
            <a:extLst>
              <a:ext uri="{FF2B5EF4-FFF2-40B4-BE49-F238E27FC236}">
                <a16:creationId xmlns:a16="http://schemas.microsoft.com/office/drawing/2014/main" id="{039D4B73-FADB-23E6-BF47-693CE82C3F7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281" y="2253614"/>
            <a:ext cx="5223316" cy="3336538"/>
          </a:xfrm>
          <a:prstGeom prst="rect">
            <a:avLst/>
          </a:prstGeom>
        </p:spPr>
      </p:pic>
      <p:pic>
        <p:nvPicPr>
          <p:cNvPr id="6" name="Εικόνα 5">
            <a:extLst>
              <a:ext uri="{FF2B5EF4-FFF2-40B4-BE49-F238E27FC236}">
                <a16:creationId xmlns:a16="http://schemas.microsoft.com/office/drawing/2014/main" id="{C5B5EE56-E283-034A-B622-068E269536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74575" y="808074"/>
            <a:ext cx="4661758" cy="2892056"/>
          </a:xfrm>
          <a:prstGeom prst="rect">
            <a:avLst/>
          </a:prstGeom>
        </p:spPr>
      </p:pic>
      <p:sp>
        <p:nvSpPr>
          <p:cNvPr id="10" name="TextBox 9">
            <a:extLst>
              <a:ext uri="{FF2B5EF4-FFF2-40B4-BE49-F238E27FC236}">
                <a16:creationId xmlns:a16="http://schemas.microsoft.com/office/drawing/2014/main" id="{DDD9D512-D2EE-3991-4B38-72CE98100FE8}"/>
              </a:ext>
            </a:extLst>
          </p:cNvPr>
          <p:cNvSpPr txBox="1"/>
          <p:nvPr/>
        </p:nvSpPr>
        <p:spPr>
          <a:xfrm>
            <a:off x="7377453" y="4538546"/>
            <a:ext cx="3863958" cy="338554"/>
          </a:xfrm>
          <a:prstGeom prst="rect">
            <a:avLst/>
          </a:prstGeom>
          <a:noFill/>
        </p:spPr>
        <p:txBody>
          <a:bodyPr wrap="square" rtlCol="0">
            <a:spAutoFit/>
          </a:bodyPr>
          <a:lstStyle/>
          <a:p>
            <a:r>
              <a:rPr lang="el-GR" sz="1600" i="1" dirty="0">
                <a:latin typeface="Times New Roman" panose="02020603050405020304" pitchFamily="18" charset="0"/>
                <a:cs typeface="Times New Roman" panose="02020603050405020304" pitchFamily="18" charset="0"/>
              </a:rPr>
              <a:t>Δημιουργία του βίντεο στο</a:t>
            </a:r>
          </a:p>
        </p:txBody>
      </p:sp>
      <p:pic>
        <p:nvPicPr>
          <p:cNvPr id="14" name="Εικόνα 13">
            <a:hlinkClick r:id="rId5"/>
            <a:extLst>
              <a:ext uri="{FF2B5EF4-FFF2-40B4-BE49-F238E27FC236}">
                <a16:creationId xmlns:a16="http://schemas.microsoft.com/office/drawing/2014/main" id="{27B8D685-F329-C497-09ED-D1F058093EDF}"/>
              </a:ext>
            </a:extLst>
          </p:cNvPr>
          <p:cNvPicPr>
            <a:picLocks noChangeAspect="1"/>
          </p:cNvPicPr>
          <p:nvPr/>
        </p:nvPicPr>
        <p:blipFill>
          <a:blip r:embed="rId6"/>
          <a:stretch>
            <a:fillRect/>
          </a:stretch>
        </p:blipFill>
        <p:spPr>
          <a:xfrm>
            <a:off x="9680575" y="4429814"/>
            <a:ext cx="1377950" cy="587056"/>
          </a:xfrm>
          <a:prstGeom prst="rect">
            <a:avLst/>
          </a:prstGeom>
        </p:spPr>
      </p:pic>
      <p:sp>
        <p:nvSpPr>
          <p:cNvPr id="15" name="TextBox 14">
            <a:extLst>
              <a:ext uri="{FF2B5EF4-FFF2-40B4-BE49-F238E27FC236}">
                <a16:creationId xmlns:a16="http://schemas.microsoft.com/office/drawing/2014/main" id="{444AE457-BA8F-1F72-FD5D-5019142DA28B}"/>
              </a:ext>
            </a:extLst>
          </p:cNvPr>
          <p:cNvSpPr txBox="1"/>
          <p:nvPr/>
        </p:nvSpPr>
        <p:spPr>
          <a:xfrm>
            <a:off x="1414803" y="6360195"/>
            <a:ext cx="3863958" cy="338554"/>
          </a:xfrm>
          <a:prstGeom prst="rect">
            <a:avLst/>
          </a:prstGeom>
          <a:noFill/>
        </p:spPr>
        <p:txBody>
          <a:bodyPr wrap="square" rtlCol="0">
            <a:spAutoFit/>
          </a:bodyPr>
          <a:lstStyle/>
          <a:p>
            <a:r>
              <a:rPr lang="el-GR" sz="1600" i="1" dirty="0">
                <a:latin typeface="Times New Roman" panose="02020603050405020304" pitchFamily="18" charset="0"/>
                <a:cs typeface="Times New Roman" panose="02020603050405020304" pitchFamily="18" charset="0"/>
              </a:rPr>
              <a:t>Δημιουργία του </a:t>
            </a:r>
            <a:r>
              <a:rPr lang="en-US" sz="1600" i="1" dirty="0">
                <a:latin typeface="Times New Roman" panose="02020603050405020304" pitchFamily="18" charset="0"/>
                <a:cs typeface="Times New Roman" panose="02020603050405020304" pitchFamily="18" charset="0"/>
              </a:rPr>
              <a:t>Quiz </a:t>
            </a:r>
            <a:r>
              <a:rPr lang="en-US" sz="1600" i="1" dirty="0" err="1">
                <a:latin typeface="Times New Roman" panose="02020603050405020304" pitchFamily="18" charset="0"/>
                <a:cs typeface="Times New Roman" panose="02020603050405020304" pitchFamily="18" charset="0"/>
              </a:rPr>
              <a:t>σ</a:t>
            </a:r>
            <a:r>
              <a:rPr lang="el-GR" sz="1600" i="1" dirty="0">
                <a:latin typeface="Times New Roman" panose="02020603050405020304" pitchFamily="18" charset="0"/>
                <a:cs typeface="Times New Roman" panose="02020603050405020304" pitchFamily="18" charset="0"/>
              </a:rPr>
              <a:t>το </a:t>
            </a:r>
          </a:p>
        </p:txBody>
      </p:sp>
      <p:pic>
        <p:nvPicPr>
          <p:cNvPr id="17" name="Εικόνα 16">
            <a:hlinkClick r:id="rId7"/>
            <a:extLst>
              <a:ext uri="{FF2B5EF4-FFF2-40B4-BE49-F238E27FC236}">
                <a16:creationId xmlns:a16="http://schemas.microsoft.com/office/drawing/2014/main" id="{46CB0A67-A287-D44B-55B5-2975B98E8A10}"/>
              </a:ext>
            </a:extLst>
          </p:cNvPr>
          <p:cNvPicPr>
            <a:picLocks noChangeAspect="1"/>
          </p:cNvPicPr>
          <p:nvPr/>
        </p:nvPicPr>
        <p:blipFill>
          <a:blip r:embed="rId8"/>
          <a:stretch>
            <a:fillRect/>
          </a:stretch>
        </p:blipFill>
        <p:spPr>
          <a:xfrm>
            <a:off x="3536949" y="6280762"/>
            <a:ext cx="1477963" cy="457960"/>
          </a:xfrm>
          <a:prstGeom prst="rect">
            <a:avLst/>
          </a:prstGeom>
        </p:spPr>
      </p:pic>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01060" y="986790"/>
            <a:ext cx="6076951" cy="633412"/>
          </a:xfrm>
        </p:spPr>
        <p:txBody>
          <a:bodyPr>
            <a:noAutofit/>
          </a:bodyPr>
          <a:lstStyle/>
          <a:p>
            <a:r>
              <a:rPr lang="el-GR" sz="4000" dirty="0"/>
              <a:t> 6. Εκπαιδευτικό Υλικό (5/8)</a:t>
            </a:r>
            <a:endParaRPr lang="el-GR" sz="4000" b="1" dirty="0"/>
          </a:p>
        </p:txBody>
      </p:sp>
    </p:spTree>
    <p:extLst>
      <p:ext uri="{BB962C8B-B14F-4D97-AF65-F5344CB8AC3E}">
        <p14:creationId xmlns:p14="http://schemas.microsoft.com/office/powerpoint/2010/main" val="30005214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52499" y="986790"/>
            <a:ext cx="6076951" cy="633412"/>
          </a:xfrm>
        </p:spPr>
        <p:txBody>
          <a:bodyPr>
            <a:noAutofit/>
          </a:bodyPr>
          <a:lstStyle/>
          <a:p>
            <a:r>
              <a:rPr lang="el-GR" sz="4000" dirty="0"/>
              <a:t>6. Εκπαιδευτικό Υλικό (6/8)</a:t>
            </a:r>
            <a:endParaRPr lang="el-GR" sz="4000" b="1" dirty="0"/>
          </a:p>
        </p:txBody>
      </p:sp>
      <p:graphicFrame>
        <p:nvGraphicFramePr>
          <p:cNvPr id="11" name="Διάγραμμα 10">
            <a:extLst>
              <a:ext uri="{FF2B5EF4-FFF2-40B4-BE49-F238E27FC236}">
                <a16:creationId xmlns:a16="http://schemas.microsoft.com/office/drawing/2014/main" id="{B52C664F-4E7D-B5CB-FC75-9D9AB6DC1E20}"/>
              </a:ext>
            </a:extLst>
          </p:cNvPr>
          <p:cNvGraphicFramePr/>
          <p:nvPr>
            <p:extLst>
              <p:ext uri="{D42A27DB-BD31-4B8C-83A1-F6EECF244321}">
                <p14:modId xmlns:p14="http://schemas.microsoft.com/office/powerpoint/2010/main" val="2824989263"/>
              </p:ext>
            </p:extLst>
          </p:nvPr>
        </p:nvGraphicFramePr>
        <p:xfrm>
          <a:off x="19343" y="1698344"/>
          <a:ext cx="8890000" cy="5126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Έλλειψη 18">
            <a:extLst>
              <a:ext uri="{FF2B5EF4-FFF2-40B4-BE49-F238E27FC236}">
                <a16:creationId xmlns:a16="http://schemas.microsoft.com/office/drawing/2014/main" id="{5E1048D6-F9BC-09DA-C26B-5EFE6A728BED}"/>
              </a:ext>
            </a:extLst>
          </p:cNvPr>
          <p:cNvSpPr/>
          <p:nvPr/>
        </p:nvSpPr>
        <p:spPr>
          <a:xfrm>
            <a:off x="1884135" y="2891085"/>
            <a:ext cx="2679020" cy="1704506"/>
          </a:xfrm>
          <a:prstGeom prst="ellipse">
            <a:avLst/>
          </a:prstGeom>
          <a:solidFill>
            <a:srgbClr val="CAE3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solidFill>
                  <a:srgbClr val="000000"/>
                </a:solidFill>
                <a:effectLst/>
                <a:latin typeface="Times New Roman" panose="02020603050405020304" pitchFamily="18" charset="0"/>
                <a:ea typeface="Times New Roman" panose="02020603050405020304" pitchFamily="18" charset="0"/>
              </a:rPr>
              <a:t>Εθνικό Πάρκο στο </a:t>
            </a:r>
            <a:r>
              <a:rPr lang="el-GR" sz="1800" dirty="0" err="1">
                <a:solidFill>
                  <a:srgbClr val="000000"/>
                </a:solidFill>
                <a:effectLst/>
                <a:latin typeface="Times New Roman" panose="02020603050405020304" pitchFamily="18" charset="0"/>
                <a:ea typeface="Times New Roman" panose="02020603050405020304" pitchFamily="18" charset="0"/>
              </a:rPr>
              <a:t>Μαλί</a:t>
            </a:r>
            <a:r>
              <a:rPr lang="el-GR" sz="1800" dirty="0">
                <a:solidFill>
                  <a:srgbClr val="000000"/>
                </a:solidFill>
                <a:effectLst/>
                <a:latin typeface="Times New Roman" panose="02020603050405020304" pitchFamily="18" charset="0"/>
                <a:ea typeface="Times New Roman" panose="02020603050405020304" pitchFamily="18" charset="0"/>
              </a:rPr>
              <a:t> και το κτίριο </a:t>
            </a:r>
            <a:r>
              <a:rPr lang="en-US" sz="1800" dirty="0" err="1">
                <a:solidFill>
                  <a:srgbClr val="000000"/>
                </a:solidFill>
                <a:effectLst/>
                <a:latin typeface="Times New Roman" panose="02020603050405020304" pitchFamily="18" charset="0"/>
                <a:ea typeface="Times New Roman" panose="02020603050405020304" pitchFamily="18" charset="0"/>
              </a:rPr>
              <a:t>Lideta</a:t>
            </a:r>
            <a:r>
              <a:rPr lang="en-US" sz="1800" dirty="0">
                <a:solidFill>
                  <a:srgbClr val="000000"/>
                </a:solidFill>
                <a:effectLst/>
                <a:latin typeface="Times New Roman" panose="02020603050405020304" pitchFamily="18" charset="0"/>
                <a:ea typeface="Times New Roman" panose="02020603050405020304" pitchFamily="18" charset="0"/>
              </a:rPr>
              <a:t> Mercato</a:t>
            </a:r>
            <a:r>
              <a:rPr lang="el-GR" sz="1800" dirty="0">
                <a:solidFill>
                  <a:srgbClr val="000000"/>
                </a:solidFill>
                <a:effectLst/>
                <a:latin typeface="Times New Roman" panose="02020603050405020304" pitchFamily="18" charset="0"/>
                <a:ea typeface="Times New Roman" panose="02020603050405020304" pitchFamily="18" charset="0"/>
              </a:rPr>
              <a:t> στην Αιθιοπία</a:t>
            </a:r>
            <a:endParaRPr lang="el-GR" sz="1800" dirty="0">
              <a:effectLst/>
              <a:latin typeface="Times New Roman" panose="02020603050405020304" pitchFamily="18" charset="0"/>
              <a:ea typeface="Times New Roman" panose="02020603050405020304" pitchFamily="18" charset="0"/>
            </a:endParaRPr>
          </a:p>
        </p:txBody>
      </p:sp>
      <p:sp>
        <p:nvSpPr>
          <p:cNvPr id="3" name="TextBox 2">
            <a:extLst>
              <a:ext uri="{FF2B5EF4-FFF2-40B4-BE49-F238E27FC236}">
                <a16:creationId xmlns:a16="http://schemas.microsoft.com/office/drawing/2014/main" id="{BB09B0B8-01CB-8D84-B46C-176A2380488C}"/>
              </a:ext>
            </a:extLst>
          </p:cNvPr>
          <p:cNvSpPr txBox="1"/>
          <p:nvPr/>
        </p:nvSpPr>
        <p:spPr>
          <a:xfrm>
            <a:off x="2163195" y="6210300"/>
            <a:ext cx="2095500" cy="523220"/>
          </a:xfrm>
          <a:prstGeom prst="rect">
            <a:avLst/>
          </a:prstGeom>
          <a:noFill/>
        </p:spPr>
        <p:txBody>
          <a:bodyPr wrap="square" rtlCol="0">
            <a:spAutoFit/>
          </a:bodyPr>
          <a:lstStyle/>
          <a:p>
            <a:pPr algn="ctr"/>
            <a:r>
              <a:rPr lang="el-GR" sz="2800" dirty="0"/>
              <a:t>΄Β ΕΝΟΤΗΤΑ</a:t>
            </a:r>
          </a:p>
        </p:txBody>
      </p:sp>
      <p:pic>
        <p:nvPicPr>
          <p:cNvPr id="4" name="Εικόνα 3">
            <a:extLst>
              <a:ext uri="{FF2B5EF4-FFF2-40B4-BE49-F238E27FC236}">
                <a16:creationId xmlns:a16="http://schemas.microsoft.com/office/drawing/2014/main" id="{91BECE22-BD72-B1EE-9438-AB4AB905CC6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733518" y="1731872"/>
            <a:ext cx="5039382" cy="3071331"/>
          </a:xfrm>
          <a:prstGeom prst="rect">
            <a:avLst/>
          </a:prstGeom>
        </p:spPr>
      </p:pic>
      <p:sp>
        <p:nvSpPr>
          <p:cNvPr id="2" name="TextBox 1">
            <a:extLst>
              <a:ext uri="{FF2B5EF4-FFF2-40B4-BE49-F238E27FC236}">
                <a16:creationId xmlns:a16="http://schemas.microsoft.com/office/drawing/2014/main" id="{7DC6E008-FAAB-2BA6-1662-A720D46F3432}"/>
              </a:ext>
            </a:extLst>
          </p:cNvPr>
          <p:cNvSpPr txBox="1"/>
          <p:nvPr/>
        </p:nvSpPr>
        <p:spPr>
          <a:xfrm>
            <a:off x="7705445" y="4803203"/>
            <a:ext cx="3390672" cy="615553"/>
          </a:xfrm>
          <a:prstGeom prst="rect">
            <a:avLst/>
          </a:prstGeom>
          <a:noFill/>
        </p:spPr>
        <p:txBody>
          <a:bodyPr wrap="none" rtlCol="0">
            <a:spAutoFit/>
          </a:bodyPr>
          <a:lstStyle/>
          <a:p>
            <a:r>
              <a:rPr lang="el-GR" sz="1600" i="1" dirty="0" err="1">
                <a:solidFill>
                  <a:srgbClr val="232323"/>
                </a:solidFill>
                <a:effectLst/>
                <a:latin typeface="Times New Roman" panose="02020603050405020304" pitchFamily="18" charset="0"/>
                <a:cs typeface="Times New Roman" panose="02020603050405020304" pitchFamily="18" charset="0"/>
              </a:rPr>
              <a:t>Αρχικη</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οθόνη</a:t>
            </a:r>
            <a:r>
              <a:rPr lang="el-GR" sz="1600" i="1" dirty="0">
                <a:solidFill>
                  <a:srgbClr val="232323"/>
                </a:solidFill>
                <a:effectLst/>
                <a:latin typeface="Times New Roman" panose="02020603050405020304" pitchFamily="18" charset="0"/>
                <a:cs typeface="Times New Roman" panose="02020603050405020304" pitchFamily="18" charset="0"/>
              </a:rPr>
              <a:t> </a:t>
            </a:r>
            <a:r>
              <a:rPr lang="en-US" sz="1600" i="1" dirty="0">
                <a:solidFill>
                  <a:srgbClr val="232323"/>
                </a:solidFill>
                <a:effectLst/>
                <a:latin typeface="Times New Roman" panose="02020603050405020304" pitchFamily="18" charset="0"/>
                <a:cs typeface="Times New Roman" panose="02020603050405020304" pitchFamily="18" charset="0"/>
              </a:rPr>
              <a:t> 2</a:t>
            </a:r>
            <a:r>
              <a:rPr lang="el-GR" sz="1600" i="1" baseline="30000" dirty="0">
                <a:solidFill>
                  <a:srgbClr val="232323"/>
                </a:solidFill>
                <a:effectLst/>
                <a:latin typeface="Times New Roman" panose="02020603050405020304" pitchFamily="18" charset="0"/>
                <a:cs typeface="Times New Roman" panose="02020603050405020304" pitchFamily="18" charset="0"/>
              </a:rPr>
              <a:t>ης</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Διδακτικής</a:t>
            </a:r>
            <a:r>
              <a:rPr lang="el-GR" sz="1600" i="1" dirty="0">
                <a:solidFill>
                  <a:srgbClr val="232323"/>
                </a:solidFill>
                <a:effectLst/>
                <a:latin typeface="Times New Roman" panose="02020603050405020304" pitchFamily="18" charset="0"/>
                <a:cs typeface="Times New Roman" panose="02020603050405020304" pitchFamily="18" charset="0"/>
              </a:rPr>
              <a:t> </a:t>
            </a:r>
            <a:r>
              <a:rPr lang="el-GR" sz="1600" i="1" dirty="0" err="1">
                <a:solidFill>
                  <a:srgbClr val="232323"/>
                </a:solidFill>
                <a:effectLst/>
                <a:latin typeface="Times New Roman" panose="02020603050405020304" pitchFamily="18" charset="0"/>
                <a:cs typeface="Times New Roman" panose="02020603050405020304" pitchFamily="18" charset="0"/>
              </a:rPr>
              <a:t>Ενότητας</a:t>
            </a:r>
            <a:endParaRPr lang="el-GR" sz="1600" i="1" dirty="0">
              <a:effectLst/>
              <a:latin typeface="Times New Roman" panose="02020603050405020304" pitchFamily="18" charset="0"/>
              <a:cs typeface="Times New Roman" panose="02020603050405020304" pitchFamily="18" charset="0"/>
            </a:endParaRPr>
          </a:p>
          <a:p>
            <a:endParaRPr lang="el-GR" dirty="0"/>
          </a:p>
        </p:txBody>
      </p:sp>
      <p:pic>
        <p:nvPicPr>
          <p:cNvPr id="6" name="Εικόνα 5">
            <a:extLst>
              <a:ext uri="{FF2B5EF4-FFF2-40B4-BE49-F238E27FC236}">
                <a16:creationId xmlns:a16="http://schemas.microsoft.com/office/drawing/2014/main" id="{ED8F3751-1F63-9260-EE0E-5AF007A36123}"/>
              </a:ext>
            </a:extLst>
          </p:cNvPr>
          <p:cNvPicPr>
            <a:picLocks noChangeAspect="1"/>
          </p:cNvPicPr>
          <p:nvPr/>
        </p:nvPicPr>
        <p:blipFill>
          <a:blip r:embed="rId8"/>
          <a:stretch>
            <a:fillRect/>
          </a:stretch>
        </p:blipFill>
        <p:spPr>
          <a:xfrm>
            <a:off x="7028662" y="5212993"/>
            <a:ext cx="1513476" cy="1135491"/>
          </a:xfrm>
          <a:prstGeom prst="rect">
            <a:avLst/>
          </a:prstGeom>
        </p:spPr>
      </p:pic>
      <p:pic>
        <p:nvPicPr>
          <p:cNvPr id="10" name="Εικόνα 9">
            <a:extLst>
              <a:ext uri="{FF2B5EF4-FFF2-40B4-BE49-F238E27FC236}">
                <a16:creationId xmlns:a16="http://schemas.microsoft.com/office/drawing/2014/main" id="{1AE29E2E-94EB-9B9B-7587-AFB5BBCB210E}"/>
              </a:ext>
            </a:extLst>
          </p:cNvPr>
          <p:cNvPicPr>
            <a:picLocks noChangeAspect="1"/>
          </p:cNvPicPr>
          <p:nvPr/>
        </p:nvPicPr>
        <p:blipFill>
          <a:blip r:embed="rId9"/>
          <a:stretch>
            <a:fillRect/>
          </a:stretch>
        </p:blipFill>
        <p:spPr>
          <a:xfrm>
            <a:off x="9856912" y="5231943"/>
            <a:ext cx="1709991" cy="1191477"/>
          </a:xfrm>
          <a:prstGeom prst="rect">
            <a:avLst/>
          </a:prstGeom>
        </p:spPr>
      </p:pic>
      <p:sp>
        <p:nvSpPr>
          <p:cNvPr id="12" name="TextBox 11">
            <a:extLst>
              <a:ext uri="{FF2B5EF4-FFF2-40B4-BE49-F238E27FC236}">
                <a16:creationId xmlns:a16="http://schemas.microsoft.com/office/drawing/2014/main" id="{3965F885-A4E8-0634-DB42-41E3462F534C}"/>
              </a:ext>
            </a:extLst>
          </p:cNvPr>
          <p:cNvSpPr txBox="1"/>
          <p:nvPr/>
        </p:nvSpPr>
        <p:spPr>
          <a:xfrm>
            <a:off x="6577480" y="6429275"/>
            <a:ext cx="2670638" cy="338554"/>
          </a:xfrm>
          <a:prstGeom prst="rect">
            <a:avLst/>
          </a:prstGeom>
          <a:noFill/>
        </p:spPr>
        <p:txBody>
          <a:bodyPr wrap="square" rtlCol="0">
            <a:spAutoFit/>
          </a:bodyPr>
          <a:lstStyle/>
          <a:p>
            <a:r>
              <a:rPr lang="el-GR" sz="1600" dirty="0">
                <a:solidFill>
                  <a:srgbClr val="000000"/>
                </a:solidFill>
                <a:effectLst/>
                <a:latin typeface="Times New Roman" panose="02020603050405020304" pitchFamily="18" charset="0"/>
                <a:ea typeface="Times New Roman" panose="02020603050405020304" pitchFamily="18" charset="0"/>
              </a:rPr>
              <a:t>Εθνικό Πάρκο στο </a:t>
            </a:r>
            <a:r>
              <a:rPr lang="el-GR" sz="1600" dirty="0" err="1">
                <a:solidFill>
                  <a:srgbClr val="000000"/>
                </a:solidFill>
                <a:effectLst/>
                <a:latin typeface="Times New Roman" panose="02020603050405020304" pitchFamily="18" charset="0"/>
                <a:ea typeface="Times New Roman" panose="02020603050405020304" pitchFamily="18" charset="0"/>
              </a:rPr>
              <a:t>Μαλί</a:t>
            </a:r>
            <a:endParaRPr lang="el-GR" sz="1600" dirty="0"/>
          </a:p>
        </p:txBody>
      </p:sp>
      <p:sp>
        <p:nvSpPr>
          <p:cNvPr id="13" name="TextBox 12">
            <a:extLst>
              <a:ext uri="{FF2B5EF4-FFF2-40B4-BE49-F238E27FC236}">
                <a16:creationId xmlns:a16="http://schemas.microsoft.com/office/drawing/2014/main" id="{A400C00D-6697-877F-776B-A5ACCA647652}"/>
              </a:ext>
            </a:extLst>
          </p:cNvPr>
          <p:cNvSpPr txBox="1"/>
          <p:nvPr/>
        </p:nvSpPr>
        <p:spPr>
          <a:xfrm>
            <a:off x="9248118" y="6443235"/>
            <a:ext cx="3201525" cy="338554"/>
          </a:xfrm>
          <a:prstGeom prst="rect">
            <a:avLst/>
          </a:prstGeom>
          <a:noFill/>
        </p:spPr>
        <p:txBody>
          <a:bodyPr wrap="square" rtlCol="0">
            <a:spAutoFit/>
          </a:bodyPr>
          <a:lstStyle/>
          <a:p>
            <a:r>
              <a:rPr lang="en-US" sz="1600" dirty="0" err="1">
                <a:solidFill>
                  <a:srgbClr val="000000"/>
                </a:solidFill>
                <a:effectLst/>
                <a:latin typeface="Times New Roman" panose="02020603050405020304" pitchFamily="18" charset="0"/>
                <a:ea typeface="Times New Roman" panose="02020603050405020304" pitchFamily="18" charset="0"/>
              </a:rPr>
              <a:t>Lideta</a:t>
            </a:r>
            <a:r>
              <a:rPr lang="en-US" sz="1600" dirty="0">
                <a:solidFill>
                  <a:srgbClr val="000000"/>
                </a:solidFill>
                <a:effectLst/>
                <a:latin typeface="Times New Roman" panose="02020603050405020304" pitchFamily="18" charset="0"/>
                <a:ea typeface="Times New Roman" panose="02020603050405020304" pitchFamily="18" charset="0"/>
              </a:rPr>
              <a:t> Mercato</a:t>
            </a:r>
            <a:r>
              <a:rPr lang="el-GR" sz="1600" dirty="0">
                <a:solidFill>
                  <a:srgbClr val="000000"/>
                </a:solidFill>
                <a:effectLst/>
                <a:latin typeface="Times New Roman" panose="02020603050405020304" pitchFamily="18" charset="0"/>
                <a:ea typeface="Times New Roman" panose="02020603050405020304" pitchFamily="18" charset="0"/>
              </a:rPr>
              <a:t> στην Αιθιοπία</a:t>
            </a:r>
            <a:endParaRPr lang="el-GR" sz="1600" dirty="0"/>
          </a:p>
        </p:txBody>
      </p:sp>
    </p:spTree>
    <p:extLst>
      <p:ext uri="{BB962C8B-B14F-4D97-AF65-F5344CB8AC3E}">
        <p14:creationId xmlns:p14="http://schemas.microsoft.com/office/powerpoint/2010/main" val="1136739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pic>
        <p:nvPicPr>
          <p:cNvPr id="2" name="Εικόνα 1">
            <a:extLst>
              <a:ext uri="{FF2B5EF4-FFF2-40B4-BE49-F238E27FC236}">
                <a16:creationId xmlns:a16="http://schemas.microsoft.com/office/drawing/2014/main" id="{FCC94264-0601-4356-E61D-88AEFA6727EA}"/>
              </a:ext>
            </a:extLst>
          </p:cNvPr>
          <p:cNvPicPr>
            <a:picLocks noChangeAspect="1"/>
          </p:cNvPicPr>
          <p:nvPr/>
        </p:nvPicPr>
        <p:blipFill>
          <a:blip r:embed="rId2"/>
          <a:stretch>
            <a:fillRect/>
          </a:stretch>
        </p:blipFill>
        <p:spPr>
          <a:xfrm>
            <a:off x="-79503" y="2140893"/>
            <a:ext cx="6622885" cy="3848159"/>
          </a:xfrm>
          <a:prstGeom prst="rect">
            <a:avLst/>
          </a:prstGeom>
        </p:spPr>
      </p:pic>
      <p:pic>
        <p:nvPicPr>
          <p:cNvPr id="11" name="Εικόνα 10">
            <a:extLst>
              <a:ext uri="{FF2B5EF4-FFF2-40B4-BE49-F238E27FC236}">
                <a16:creationId xmlns:a16="http://schemas.microsoft.com/office/drawing/2014/main" id="{CE7EF7F6-C324-40F1-E929-466DF873A115}"/>
              </a:ext>
            </a:extLst>
          </p:cNvPr>
          <p:cNvPicPr>
            <a:picLocks noChangeAspect="1"/>
          </p:cNvPicPr>
          <p:nvPr/>
        </p:nvPicPr>
        <p:blipFill>
          <a:blip r:embed="rId2"/>
          <a:stretch>
            <a:fillRect/>
          </a:stretch>
        </p:blipFill>
        <p:spPr>
          <a:xfrm>
            <a:off x="6135427" y="691138"/>
            <a:ext cx="5940056" cy="3373834"/>
          </a:xfrm>
          <a:prstGeom prst="rect">
            <a:avLst/>
          </a:prstGeom>
        </p:spPr>
      </p:pic>
      <p:pic>
        <p:nvPicPr>
          <p:cNvPr id="8" name="Εικόνα 7">
            <a:extLst>
              <a:ext uri="{FF2B5EF4-FFF2-40B4-BE49-F238E27FC236}">
                <a16:creationId xmlns:a16="http://schemas.microsoft.com/office/drawing/2014/main" id="{1DD4F590-8457-6CBC-670B-966D769040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54270" y="792166"/>
            <a:ext cx="4682063" cy="2953192"/>
          </a:xfrm>
          <a:prstGeom prst="rect">
            <a:avLst/>
          </a:prstGeom>
        </p:spPr>
      </p:pic>
      <p:pic>
        <p:nvPicPr>
          <p:cNvPr id="21" name="Εικόνα 20">
            <a:extLst>
              <a:ext uri="{FF2B5EF4-FFF2-40B4-BE49-F238E27FC236}">
                <a16:creationId xmlns:a16="http://schemas.microsoft.com/office/drawing/2014/main" id="{152A0583-773E-C183-BF00-9573E7E58244}"/>
              </a:ext>
            </a:extLst>
          </p:cNvPr>
          <p:cNvPicPr>
            <a:picLocks noChangeAspect="1"/>
          </p:cNvPicPr>
          <p:nvPr/>
        </p:nvPicPr>
        <p:blipFill>
          <a:blip r:embed="rId4"/>
          <a:stretch>
            <a:fillRect/>
          </a:stretch>
        </p:blipFill>
        <p:spPr>
          <a:xfrm>
            <a:off x="627104" y="2268761"/>
            <a:ext cx="5198902" cy="3260501"/>
          </a:xfrm>
          <a:prstGeom prst="rect">
            <a:avLst/>
          </a:prstGeom>
        </p:spPr>
      </p:pic>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895676" y="986790"/>
            <a:ext cx="6076951" cy="633412"/>
          </a:xfrm>
        </p:spPr>
        <p:txBody>
          <a:bodyPr>
            <a:noAutofit/>
          </a:bodyPr>
          <a:lstStyle/>
          <a:p>
            <a:r>
              <a:rPr lang="el-GR" sz="4000" dirty="0"/>
              <a:t> 6. Εκπαιδευτικό Υλικό (7/8)</a:t>
            </a:r>
            <a:endParaRPr lang="el-GR" sz="4000" b="1" dirty="0"/>
          </a:p>
        </p:txBody>
      </p:sp>
      <p:sp>
        <p:nvSpPr>
          <p:cNvPr id="4" name="TextBox 3">
            <a:extLst>
              <a:ext uri="{FF2B5EF4-FFF2-40B4-BE49-F238E27FC236}">
                <a16:creationId xmlns:a16="http://schemas.microsoft.com/office/drawing/2014/main" id="{E6B15899-4AE0-633D-EAAA-811C5DBC28EB}"/>
              </a:ext>
            </a:extLst>
          </p:cNvPr>
          <p:cNvSpPr txBox="1"/>
          <p:nvPr/>
        </p:nvSpPr>
        <p:spPr>
          <a:xfrm>
            <a:off x="6764422" y="4142883"/>
            <a:ext cx="4661758" cy="584775"/>
          </a:xfrm>
          <a:prstGeom prst="rect">
            <a:avLst/>
          </a:prstGeom>
          <a:noFill/>
        </p:spPr>
        <p:txBody>
          <a:bodyPr wrap="square" rtlCol="0">
            <a:spAutoFit/>
          </a:bodyPr>
          <a:lstStyle/>
          <a:p>
            <a:pPr algn="ctr"/>
            <a:r>
              <a:rPr lang="el-GR" sz="1600" i="1" dirty="0">
                <a:effectLst/>
                <a:latin typeface="Times New Roman" panose="02020603050405020304" pitchFamily="18" charset="0"/>
                <a:ea typeface="Times New Roman" panose="02020603050405020304" pitchFamily="18" charset="0"/>
              </a:rPr>
              <a:t>Σχεδιάγραμμα συνθετικής ιδέας του δεύτερου κτιρίου της ενότητας</a:t>
            </a:r>
            <a:r>
              <a:rPr lang="el-GR" sz="1600" dirty="0">
                <a:effectLst/>
              </a:rPr>
              <a:t> </a:t>
            </a:r>
            <a:endParaRPr lang="el-GR" sz="1600"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E0E5997-CD75-D132-48D6-ED71054E2C77}"/>
              </a:ext>
            </a:extLst>
          </p:cNvPr>
          <p:cNvSpPr txBox="1"/>
          <p:nvPr/>
        </p:nvSpPr>
        <p:spPr>
          <a:xfrm>
            <a:off x="895676" y="6049670"/>
            <a:ext cx="4661758" cy="338554"/>
          </a:xfrm>
          <a:prstGeom prst="rect">
            <a:avLst/>
          </a:prstGeom>
          <a:noFill/>
        </p:spPr>
        <p:txBody>
          <a:bodyPr wrap="square" rtlCol="0">
            <a:spAutoFit/>
          </a:bodyPr>
          <a:lstStyle/>
          <a:p>
            <a:pPr algn="ctr"/>
            <a:r>
              <a:rPr lang="el-GR" sz="1600" b="0" i="1" u="none" strike="noStrike" dirty="0">
                <a:solidFill>
                  <a:srgbClr val="323232"/>
                </a:solidFill>
                <a:effectLst/>
                <a:latin typeface="Times New Roman" panose="02020603050405020304" pitchFamily="18" charset="0"/>
                <a:cs typeface="Times New Roman" panose="02020603050405020304" pitchFamily="18" charset="0"/>
              </a:rPr>
              <a:t>κατόψεις του </a:t>
            </a:r>
            <a:r>
              <a:rPr lang="en" sz="1600" b="0" i="1" u="none" strike="noStrike" dirty="0" err="1">
                <a:solidFill>
                  <a:srgbClr val="323232"/>
                </a:solidFill>
                <a:effectLst/>
                <a:latin typeface="Times New Roman" panose="02020603050405020304" pitchFamily="18" charset="0"/>
                <a:cs typeface="Times New Roman" panose="02020603050405020304" pitchFamily="18" charset="0"/>
              </a:rPr>
              <a:t>Lideta</a:t>
            </a:r>
            <a:r>
              <a:rPr lang="en" sz="1600" b="0" i="1" u="none" strike="noStrike" dirty="0">
                <a:solidFill>
                  <a:srgbClr val="323232"/>
                </a:solidFill>
                <a:effectLst/>
                <a:latin typeface="Times New Roman" panose="02020603050405020304" pitchFamily="18" charset="0"/>
                <a:cs typeface="Times New Roman" panose="02020603050405020304" pitchFamily="18" charset="0"/>
              </a:rPr>
              <a:t> Mercato</a:t>
            </a:r>
            <a:r>
              <a:rPr lang="el-GR" sz="1600" b="0" i="1" u="none" strike="noStrike" dirty="0">
                <a:solidFill>
                  <a:srgbClr val="323232"/>
                </a:solidFill>
                <a:effectLst/>
                <a:latin typeface="Times New Roman" panose="02020603050405020304" pitchFamily="18" charset="0"/>
                <a:cs typeface="Times New Roman" panose="02020603050405020304" pitchFamily="18" charset="0"/>
              </a:rPr>
              <a:t> σε g</a:t>
            </a:r>
            <a:r>
              <a:rPr lang="en-US" sz="1600" b="0" i="1" u="none" strike="noStrike" dirty="0">
                <a:solidFill>
                  <a:srgbClr val="323232"/>
                </a:solidFill>
                <a:effectLst/>
                <a:latin typeface="Times New Roman" panose="02020603050405020304" pitchFamily="18" charset="0"/>
                <a:cs typeface="Times New Roman" panose="02020603050405020304" pitchFamily="18" charset="0"/>
              </a:rPr>
              <a:t>if</a:t>
            </a:r>
            <a:endParaRPr lang="el-GR" sz="16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7988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pic>
        <p:nvPicPr>
          <p:cNvPr id="2" name="Εικόνα 1">
            <a:extLst>
              <a:ext uri="{FF2B5EF4-FFF2-40B4-BE49-F238E27FC236}">
                <a16:creationId xmlns:a16="http://schemas.microsoft.com/office/drawing/2014/main" id="{FCC94264-0601-4356-E61D-88AEFA6727EA}"/>
              </a:ext>
            </a:extLst>
          </p:cNvPr>
          <p:cNvPicPr>
            <a:picLocks noChangeAspect="1"/>
          </p:cNvPicPr>
          <p:nvPr/>
        </p:nvPicPr>
        <p:blipFill>
          <a:blip r:embed="rId2"/>
          <a:stretch>
            <a:fillRect/>
          </a:stretch>
        </p:blipFill>
        <p:spPr>
          <a:xfrm>
            <a:off x="-79503" y="2140893"/>
            <a:ext cx="6637466" cy="3848159"/>
          </a:xfrm>
          <a:prstGeom prst="rect">
            <a:avLst/>
          </a:prstGeom>
        </p:spPr>
      </p:pic>
      <p:sp>
        <p:nvSpPr>
          <p:cNvPr id="5" name="TextBox 4">
            <a:extLst>
              <a:ext uri="{FF2B5EF4-FFF2-40B4-BE49-F238E27FC236}">
                <a16:creationId xmlns:a16="http://schemas.microsoft.com/office/drawing/2014/main" id="{CE0E5997-CD75-D132-48D6-ED71054E2C77}"/>
              </a:ext>
            </a:extLst>
          </p:cNvPr>
          <p:cNvSpPr txBox="1"/>
          <p:nvPr/>
        </p:nvSpPr>
        <p:spPr>
          <a:xfrm>
            <a:off x="6774575" y="4078116"/>
            <a:ext cx="4661758" cy="338554"/>
          </a:xfrm>
          <a:prstGeom prst="rect">
            <a:avLst/>
          </a:prstGeom>
          <a:noFill/>
        </p:spPr>
        <p:txBody>
          <a:bodyPr wrap="square" rtlCol="0">
            <a:spAutoFit/>
          </a:bodyPr>
          <a:lstStyle/>
          <a:p>
            <a:pPr algn="ctr"/>
            <a:r>
              <a:rPr lang="el-GR" sz="1600" i="1" dirty="0">
                <a:effectLst/>
                <a:latin typeface="Times New Roman" panose="02020603050405020304" pitchFamily="18" charset="0"/>
                <a:ea typeface="Times New Roman" panose="02020603050405020304" pitchFamily="18" charset="0"/>
              </a:rPr>
              <a:t>Βίντεο σύνοψης 2</a:t>
            </a:r>
            <a:r>
              <a:rPr lang="el-GR" sz="1600" i="1" baseline="30000" dirty="0">
                <a:effectLst/>
                <a:latin typeface="Times New Roman" panose="02020603050405020304" pitchFamily="18" charset="0"/>
                <a:ea typeface="Times New Roman" panose="02020603050405020304" pitchFamily="18" charset="0"/>
              </a:rPr>
              <a:t>ης</a:t>
            </a:r>
            <a:r>
              <a:rPr lang="el-GR" sz="1600" i="1" dirty="0">
                <a:effectLst/>
                <a:latin typeface="Times New Roman" panose="02020603050405020304" pitchFamily="18" charset="0"/>
                <a:ea typeface="Times New Roman" panose="02020603050405020304" pitchFamily="18" charset="0"/>
              </a:rPr>
              <a:t> διδακτικής ενότητας</a:t>
            </a:r>
            <a:r>
              <a:rPr lang="el-GR" sz="1600" dirty="0">
                <a:effectLst/>
              </a:rPr>
              <a:t> </a:t>
            </a:r>
            <a:endParaRPr lang="el-GR" sz="1600" dirty="0">
              <a:latin typeface="Times New Roman" panose="02020603050405020304" pitchFamily="18" charset="0"/>
              <a:cs typeface="Times New Roman" panose="02020603050405020304" pitchFamily="18" charset="0"/>
            </a:endParaRPr>
          </a:p>
        </p:txBody>
      </p:sp>
      <p:pic>
        <p:nvPicPr>
          <p:cNvPr id="11" name="Εικόνα 10">
            <a:extLst>
              <a:ext uri="{FF2B5EF4-FFF2-40B4-BE49-F238E27FC236}">
                <a16:creationId xmlns:a16="http://schemas.microsoft.com/office/drawing/2014/main" id="{CE7EF7F6-C324-40F1-E929-466DF873A115}"/>
              </a:ext>
            </a:extLst>
          </p:cNvPr>
          <p:cNvPicPr>
            <a:picLocks noChangeAspect="1"/>
          </p:cNvPicPr>
          <p:nvPr/>
        </p:nvPicPr>
        <p:blipFill>
          <a:blip r:embed="rId2"/>
          <a:stretch>
            <a:fillRect/>
          </a:stretch>
        </p:blipFill>
        <p:spPr>
          <a:xfrm>
            <a:off x="6135427" y="691138"/>
            <a:ext cx="5940056" cy="3373834"/>
          </a:xfrm>
          <a:prstGeom prst="rect">
            <a:avLst/>
          </a:prstGeom>
        </p:spPr>
      </p:pic>
      <p:pic>
        <p:nvPicPr>
          <p:cNvPr id="10" name="Εικόνα 9">
            <a:extLst>
              <a:ext uri="{FF2B5EF4-FFF2-40B4-BE49-F238E27FC236}">
                <a16:creationId xmlns:a16="http://schemas.microsoft.com/office/drawing/2014/main" id="{934E7FED-C27F-53E2-FD3C-B532239574B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74575" y="801396"/>
            <a:ext cx="4661758" cy="2888102"/>
          </a:xfrm>
          <a:prstGeom prst="rect">
            <a:avLst/>
          </a:prstGeom>
        </p:spPr>
      </p:pic>
      <p:pic>
        <p:nvPicPr>
          <p:cNvPr id="17" name="Εικόνα 16">
            <a:extLst>
              <a:ext uri="{FF2B5EF4-FFF2-40B4-BE49-F238E27FC236}">
                <a16:creationId xmlns:a16="http://schemas.microsoft.com/office/drawing/2014/main" id="{C8CBA48E-B71B-D328-32C9-2DB217D4E550}"/>
              </a:ext>
            </a:extLst>
          </p:cNvPr>
          <p:cNvPicPr>
            <a:picLocks noChangeAspect="1"/>
          </p:cNvPicPr>
          <p:nvPr/>
        </p:nvPicPr>
        <p:blipFill>
          <a:blip r:embed="rId4"/>
          <a:stretch>
            <a:fillRect/>
          </a:stretch>
        </p:blipFill>
        <p:spPr>
          <a:xfrm>
            <a:off x="617907" y="2253614"/>
            <a:ext cx="5249837" cy="3305660"/>
          </a:xfrm>
          <a:prstGeom prst="rect">
            <a:avLst/>
          </a:prstGeom>
        </p:spPr>
      </p:pic>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755667" y="986790"/>
            <a:ext cx="6076951" cy="633412"/>
          </a:xfrm>
        </p:spPr>
        <p:txBody>
          <a:bodyPr>
            <a:noAutofit/>
          </a:bodyPr>
          <a:lstStyle/>
          <a:p>
            <a:r>
              <a:rPr lang="el-GR" sz="4000" dirty="0"/>
              <a:t> 6. Εκπαιδευτικό Υλικό (8/8)</a:t>
            </a:r>
            <a:endParaRPr lang="el-GR" sz="4000" b="1" dirty="0"/>
          </a:p>
        </p:txBody>
      </p:sp>
      <p:sp>
        <p:nvSpPr>
          <p:cNvPr id="14" name="Ορθογώνιο 13">
            <a:extLst>
              <a:ext uri="{FF2B5EF4-FFF2-40B4-BE49-F238E27FC236}">
                <a16:creationId xmlns:a16="http://schemas.microsoft.com/office/drawing/2014/main" id="{84C26194-1657-486B-0E00-CB6A906DBA3D}"/>
              </a:ext>
            </a:extLst>
          </p:cNvPr>
          <p:cNvSpPr/>
          <p:nvPr/>
        </p:nvSpPr>
        <p:spPr>
          <a:xfrm>
            <a:off x="4790059" y="6075787"/>
            <a:ext cx="1801787" cy="528451"/>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 name="Εικόνα 5">
            <a:extLst>
              <a:ext uri="{FF2B5EF4-FFF2-40B4-BE49-F238E27FC236}">
                <a16:creationId xmlns:a16="http://schemas.microsoft.com/office/drawing/2014/main" id="{257BDA83-E001-3441-3366-A50E484A6249}"/>
              </a:ext>
            </a:extLst>
          </p:cNvPr>
          <p:cNvPicPr>
            <a:picLocks noChangeAspect="1"/>
          </p:cNvPicPr>
          <p:nvPr/>
        </p:nvPicPr>
        <p:blipFill>
          <a:blip r:embed="rId5"/>
          <a:stretch>
            <a:fillRect/>
          </a:stretch>
        </p:blipFill>
        <p:spPr>
          <a:xfrm>
            <a:off x="4915739" y="6045449"/>
            <a:ext cx="1589543" cy="612189"/>
          </a:xfrm>
          <a:prstGeom prst="rect">
            <a:avLst/>
          </a:prstGeom>
        </p:spPr>
      </p:pic>
      <p:sp>
        <p:nvSpPr>
          <p:cNvPr id="12" name="TextBox 11">
            <a:extLst>
              <a:ext uri="{FF2B5EF4-FFF2-40B4-BE49-F238E27FC236}">
                <a16:creationId xmlns:a16="http://schemas.microsoft.com/office/drawing/2014/main" id="{0E29D303-CBEF-341E-3F66-C25701293904}"/>
              </a:ext>
            </a:extLst>
          </p:cNvPr>
          <p:cNvSpPr txBox="1"/>
          <p:nvPr/>
        </p:nvSpPr>
        <p:spPr>
          <a:xfrm>
            <a:off x="7239901" y="4531268"/>
            <a:ext cx="3774445" cy="830997"/>
          </a:xfrm>
          <a:prstGeom prst="rect">
            <a:avLst/>
          </a:prstGeom>
          <a:noFill/>
        </p:spPr>
        <p:txBody>
          <a:bodyPr wrap="square" rtlCol="0">
            <a:spAutoFit/>
          </a:bodyPr>
          <a:lstStyle/>
          <a:p>
            <a:pPr algn="ctr"/>
            <a:r>
              <a:rPr lang="el-GR" sz="1600" i="1" dirty="0">
                <a:latin typeface="Times New Roman" panose="02020603050405020304" pitchFamily="18" charset="0"/>
                <a:cs typeface="Times New Roman" panose="02020603050405020304" pitchFamily="18" charset="0"/>
              </a:rPr>
              <a:t>Σύνοψη στο τέλος κάθε ενότητας (αναφορά στους στόχους όπως διατυπώνονται στην αρχή της ενότητας)</a:t>
            </a:r>
          </a:p>
        </p:txBody>
      </p:sp>
      <p:sp>
        <p:nvSpPr>
          <p:cNvPr id="13" name="TextBox 12">
            <a:extLst>
              <a:ext uri="{FF2B5EF4-FFF2-40B4-BE49-F238E27FC236}">
                <a16:creationId xmlns:a16="http://schemas.microsoft.com/office/drawing/2014/main" id="{B20DCA84-4D31-EFD9-F156-BABE56BBD0B5}"/>
              </a:ext>
            </a:extLst>
          </p:cNvPr>
          <p:cNvSpPr txBox="1"/>
          <p:nvPr/>
        </p:nvSpPr>
        <p:spPr>
          <a:xfrm>
            <a:off x="7438919" y="5476863"/>
            <a:ext cx="3863958" cy="338554"/>
          </a:xfrm>
          <a:prstGeom prst="rect">
            <a:avLst/>
          </a:prstGeom>
          <a:noFill/>
        </p:spPr>
        <p:txBody>
          <a:bodyPr wrap="square" rtlCol="0">
            <a:spAutoFit/>
          </a:bodyPr>
          <a:lstStyle/>
          <a:p>
            <a:r>
              <a:rPr lang="el-GR" sz="1600" i="1" dirty="0">
                <a:latin typeface="Times New Roman" panose="02020603050405020304" pitchFamily="18" charset="0"/>
                <a:cs typeface="Times New Roman" panose="02020603050405020304" pitchFamily="18" charset="0"/>
              </a:rPr>
              <a:t>Δημιουργία του βίντεο στο</a:t>
            </a:r>
          </a:p>
        </p:txBody>
      </p:sp>
      <p:pic>
        <p:nvPicPr>
          <p:cNvPr id="15" name="Εικόνα 14">
            <a:hlinkClick r:id="rId6"/>
            <a:extLst>
              <a:ext uri="{FF2B5EF4-FFF2-40B4-BE49-F238E27FC236}">
                <a16:creationId xmlns:a16="http://schemas.microsoft.com/office/drawing/2014/main" id="{71D87E94-CC9E-76A4-472D-BBBA2320D2F1}"/>
              </a:ext>
            </a:extLst>
          </p:cNvPr>
          <p:cNvPicPr>
            <a:picLocks noChangeAspect="1"/>
          </p:cNvPicPr>
          <p:nvPr/>
        </p:nvPicPr>
        <p:blipFill>
          <a:blip r:embed="rId7"/>
          <a:stretch>
            <a:fillRect/>
          </a:stretch>
        </p:blipFill>
        <p:spPr>
          <a:xfrm>
            <a:off x="9742945" y="5390045"/>
            <a:ext cx="1544328" cy="512189"/>
          </a:xfrm>
          <a:prstGeom prst="rect">
            <a:avLst/>
          </a:prstGeom>
        </p:spPr>
      </p:pic>
      <p:sp>
        <p:nvSpPr>
          <p:cNvPr id="18" name="TextBox 17">
            <a:extLst>
              <a:ext uri="{FF2B5EF4-FFF2-40B4-BE49-F238E27FC236}">
                <a16:creationId xmlns:a16="http://schemas.microsoft.com/office/drawing/2014/main" id="{E9DC2238-7327-357A-B7BF-A374CAA10991}"/>
              </a:ext>
            </a:extLst>
          </p:cNvPr>
          <p:cNvSpPr txBox="1"/>
          <p:nvPr/>
        </p:nvSpPr>
        <p:spPr>
          <a:xfrm>
            <a:off x="-148784" y="6019463"/>
            <a:ext cx="3106787" cy="584775"/>
          </a:xfrm>
          <a:prstGeom prst="rect">
            <a:avLst/>
          </a:prstGeom>
          <a:noFill/>
        </p:spPr>
        <p:txBody>
          <a:bodyPr wrap="square" rtlCol="0">
            <a:spAutoFit/>
          </a:bodyPr>
          <a:lstStyle/>
          <a:p>
            <a:pPr algn="ctr"/>
            <a:r>
              <a:rPr lang="en-US" sz="1600" i="1" dirty="0">
                <a:effectLst/>
                <a:latin typeface="Times New Roman" panose="02020603050405020304" pitchFamily="18" charset="0"/>
                <a:ea typeface="Times New Roman" panose="02020603050405020304" pitchFamily="18" charset="0"/>
              </a:rPr>
              <a:t>Quiz </a:t>
            </a:r>
            <a:r>
              <a:rPr lang="el-GR" sz="1600" i="1" dirty="0">
                <a:effectLst/>
                <a:latin typeface="Times New Roman" panose="02020603050405020304" pitchFamily="18" charset="0"/>
                <a:ea typeface="Times New Roman" panose="02020603050405020304" pitchFamily="18" charset="0"/>
              </a:rPr>
              <a:t>σύνοψης 2</a:t>
            </a:r>
            <a:r>
              <a:rPr lang="el-GR" sz="1600" i="1" baseline="30000" dirty="0">
                <a:effectLst/>
                <a:latin typeface="Times New Roman" panose="02020603050405020304" pitchFamily="18" charset="0"/>
                <a:ea typeface="Times New Roman" panose="02020603050405020304" pitchFamily="18" charset="0"/>
              </a:rPr>
              <a:t>ης</a:t>
            </a:r>
            <a:r>
              <a:rPr lang="el-GR" sz="1600" i="1" dirty="0">
                <a:effectLst/>
                <a:latin typeface="Times New Roman" panose="02020603050405020304" pitchFamily="18" charset="0"/>
                <a:ea typeface="Times New Roman" panose="02020603050405020304" pitchFamily="18" charset="0"/>
              </a:rPr>
              <a:t> διδακτικής ενότητας</a:t>
            </a:r>
            <a:r>
              <a:rPr lang="el-GR" sz="1600" dirty="0">
                <a:effectLst/>
              </a:rPr>
              <a:t> </a:t>
            </a:r>
            <a:endParaRPr lang="el-GR" sz="1600"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B022692A-434B-9F99-105C-1850D033DD71}"/>
              </a:ext>
            </a:extLst>
          </p:cNvPr>
          <p:cNvSpPr txBox="1"/>
          <p:nvPr/>
        </p:nvSpPr>
        <p:spPr>
          <a:xfrm>
            <a:off x="2690288" y="6142573"/>
            <a:ext cx="2138887" cy="338554"/>
          </a:xfrm>
          <a:prstGeom prst="rect">
            <a:avLst/>
          </a:prstGeom>
          <a:noFill/>
        </p:spPr>
        <p:txBody>
          <a:bodyPr wrap="square" rtlCol="0">
            <a:spAutoFit/>
          </a:bodyPr>
          <a:lstStyle/>
          <a:p>
            <a:pPr algn="ctr"/>
            <a:r>
              <a:rPr lang="el-GR" sz="1600" i="1" dirty="0">
                <a:latin typeface="Times New Roman" panose="02020603050405020304" pitchFamily="18" charset="0"/>
                <a:cs typeface="Times New Roman" panose="02020603050405020304" pitchFamily="18" charset="0"/>
              </a:rPr>
              <a:t>Σχεδίαση στοιχείων στο </a:t>
            </a:r>
          </a:p>
        </p:txBody>
      </p:sp>
    </p:spTree>
    <p:extLst>
      <p:ext uri="{BB962C8B-B14F-4D97-AF65-F5344CB8AC3E}">
        <p14:creationId xmlns:p14="http://schemas.microsoft.com/office/powerpoint/2010/main" val="26071894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0000">
              <a:srgbClr val="D8EBF4">
                <a:lumMod val="40000"/>
                <a:lumOff val="60000"/>
              </a:srgbClr>
            </a:gs>
            <a:gs pos="0">
              <a:schemeClr val="bg2"/>
            </a:gs>
            <a:gs pos="73000">
              <a:srgbClr val="E1FAFF"/>
            </a:gs>
          </a:gsLst>
          <a:path path="shape">
            <a:fillToRect l="50000" t="50000" r="50000" b="50000"/>
          </a:path>
        </a:gradFill>
        <a:effectLst/>
      </p:bgPr>
    </p:bg>
    <p:spTree>
      <p:nvGrpSpPr>
        <p:cNvPr id="1" name=""/>
        <p:cNvGrpSpPr/>
        <p:nvPr/>
      </p:nvGrpSpPr>
      <p:grpSpPr>
        <a:xfrm>
          <a:off x="0" y="0"/>
          <a:ext cx="0" cy="0"/>
          <a:chOff x="0" y="0"/>
          <a:chExt cx="0" cy="0"/>
        </a:xfrm>
      </p:grpSpPr>
      <p:sp>
        <p:nvSpPr>
          <p:cNvPr id="4" name="Θέση περιεχομένου 1">
            <a:extLst>
              <a:ext uri="{FF2B5EF4-FFF2-40B4-BE49-F238E27FC236}">
                <a16:creationId xmlns:a16="http://schemas.microsoft.com/office/drawing/2014/main" id="{67C3AD81-06E2-A7F4-A764-560B7BBFFDD4}"/>
              </a:ext>
            </a:extLst>
          </p:cNvPr>
          <p:cNvSpPr>
            <a:spLocks noGrp="1"/>
          </p:cNvSpPr>
          <p:nvPr>
            <p:ph idx="1"/>
          </p:nvPr>
        </p:nvSpPr>
        <p:spPr>
          <a:xfrm>
            <a:off x="1214438" y="2134412"/>
            <a:ext cx="10201275" cy="3593129"/>
          </a:xfrm>
        </p:spPr>
        <p:txBody>
          <a:bodyPr>
            <a:noAutofit/>
          </a:bodyPr>
          <a:lstStyle/>
          <a:p>
            <a:pPr marL="0" indent="0" algn="just">
              <a:lnSpc>
                <a:spcPct val="150000"/>
              </a:lnSpc>
              <a:buNone/>
            </a:pPr>
            <a:r>
              <a:rPr lang="el-GR" sz="1800" i="1" dirty="0">
                <a:effectLst/>
                <a:latin typeface="Times New Roman" panose="02020603050405020304" pitchFamily="18" charset="0"/>
                <a:ea typeface="Times New Roman" panose="02020603050405020304" pitchFamily="18" charset="0"/>
                <a:cs typeface="Times New Roman" panose="02020603050405020304" pitchFamily="18" charset="0"/>
              </a:rPr>
              <a:t>Στους γονείς μου πατήρ </a:t>
            </a:r>
            <a:r>
              <a:rPr lang="el-GR" sz="1800" i="1" dirty="0" err="1">
                <a:effectLst/>
                <a:latin typeface="Times New Roman" panose="02020603050405020304" pitchFamily="18" charset="0"/>
                <a:ea typeface="Times New Roman" panose="02020603050405020304" pitchFamily="18" charset="0"/>
                <a:cs typeface="Times New Roman" panose="02020603050405020304" pitchFamily="18" charset="0"/>
              </a:rPr>
              <a:t>Ιώαννη</a:t>
            </a:r>
            <a:r>
              <a:rPr lang="el-GR" sz="1800" i="1" dirty="0">
                <a:effectLst/>
                <a:latin typeface="Times New Roman" panose="02020603050405020304" pitchFamily="18" charset="0"/>
                <a:ea typeface="Times New Roman" panose="02020603050405020304" pitchFamily="18" charset="0"/>
                <a:cs typeface="Times New Roman" panose="02020603050405020304" pitchFamily="18" charset="0"/>
              </a:rPr>
              <a:t> και Ειρήνη και στα αδέλφια μου Στέλιο, Στέφανο και Αλέξη. Στους καθηγητές και τους δασκάλους μου που γνώρισα σε όλη την πορεία της ζωής μου γιατί χωρίς την έμπνευση και την καθοδήγησή τους δεν θα έφτανα ως εδώ</a:t>
            </a:r>
            <a:r>
              <a:rPr lang="el-GR" sz="1800" i="1" dirty="0">
                <a:effectLst/>
                <a:latin typeface="Times New Roman" panose="02020603050405020304" pitchFamily="18" charset="0"/>
                <a:cs typeface="Times New Roman" panose="02020603050405020304" pitchFamily="18" charset="0"/>
              </a:rPr>
              <a:t>.</a:t>
            </a:r>
          </a:p>
          <a:p>
            <a:pPr marL="0" indent="0" algn="just">
              <a:lnSpc>
                <a:spcPct val="150000"/>
              </a:lnSpc>
              <a:buNone/>
            </a:pPr>
            <a:r>
              <a:rPr lang="el-GR" sz="1800" i="1" dirty="0">
                <a:latin typeface="Times New Roman" panose="02020603050405020304" pitchFamily="18" charset="0"/>
                <a:cs typeface="Times New Roman" panose="02020603050405020304" pitchFamily="18" charset="0"/>
              </a:rPr>
              <a:t>Ιδιαίτερα ευχαριστώ τον κ. Αναστασιάδη Παναγιώτη και τον κ. </a:t>
            </a:r>
            <a:r>
              <a:rPr lang="el-GR" sz="1800" i="1" dirty="0" err="1">
                <a:latin typeface="Times New Roman" panose="02020603050405020304" pitchFamily="18" charset="0"/>
                <a:cs typeface="Times New Roman" panose="02020603050405020304" pitchFamily="18" charset="0"/>
              </a:rPr>
              <a:t>Κωτσίδη</a:t>
            </a:r>
            <a:r>
              <a:rPr lang="el-GR" sz="1800" i="1" dirty="0">
                <a:latin typeface="Times New Roman" panose="02020603050405020304" pitchFamily="18" charset="0"/>
                <a:cs typeface="Times New Roman" panose="02020603050405020304" pitchFamily="18" charset="0"/>
              </a:rPr>
              <a:t> Κωνσταντίνο για την ουσιαστική βοήθειά τους για να φτάσει στο πέρας η διπλωματική εργασία και στην σημαντική συνεισφορά τους.</a:t>
            </a:r>
          </a:p>
          <a:p>
            <a:pPr marL="0" indent="0" algn="just">
              <a:lnSpc>
                <a:spcPct val="150000"/>
              </a:lnSpc>
              <a:buNone/>
            </a:pPr>
            <a:r>
              <a:rPr lang="el-GR" sz="1800" i="1" dirty="0">
                <a:latin typeface="Times New Roman" panose="02020603050405020304" pitchFamily="18" charset="0"/>
                <a:cs typeface="Times New Roman" panose="02020603050405020304" pitchFamily="18" charset="0"/>
              </a:rPr>
              <a:t>Επίσης τους άλλους τρεις συνοδοιπόρους από την ομάδα μου την</a:t>
            </a:r>
            <a:r>
              <a:rPr lang="en-US" sz="1800" i="1" dirty="0">
                <a:latin typeface="Times New Roman" panose="02020603050405020304" pitchFamily="18" charset="0"/>
                <a:cs typeface="Times New Roman" panose="02020603050405020304" pitchFamily="18" charset="0"/>
              </a:rPr>
              <a:t> </a:t>
            </a:r>
            <a:r>
              <a:rPr lang="el-GR" sz="1800" i="1" dirty="0">
                <a:latin typeface="Times New Roman" panose="02020603050405020304" pitchFamily="18" charset="0"/>
                <a:cs typeface="Times New Roman" panose="02020603050405020304" pitchFamily="18" charset="0"/>
              </a:rPr>
              <a:t>κα </a:t>
            </a:r>
            <a:r>
              <a:rPr lang="el-GR" sz="1800" i="1" dirty="0" err="1">
                <a:latin typeface="Times New Roman" panose="02020603050405020304" pitchFamily="18" charset="0"/>
                <a:ea typeface="Average"/>
                <a:cs typeface="Times New Roman" panose="02020603050405020304" pitchFamily="18" charset="0"/>
                <a:sym typeface="Average"/>
              </a:rPr>
              <a:t>Ζευγαδάκη</a:t>
            </a:r>
            <a:r>
              <a:rPr lang="el-GR" sz="1800" i="1" dirty="0">
                <a:latin typeface="Times New Roman" panose="02020603050405020304" pitchFamily="18" charset="0"/>
                <a:ea typeface="Average"/>
                <a:cs typeface="Times New Roman" panose="02020603050405020304" pitchFamily="18" charset="0"/>
                <a:sym typeface="Average"/>
              </a:rPr>
              <a:t> Ευαγγελία, </a:t>
            </a:r>
            <a:r>
              <a:rPr lang="el-GR" sz="1800" i="1" dirty="0">
                <a:latin typeface="Times New Roman" panose="02020603050405020304" pitchFamily="18" charset="0"/>
                <a:cs typeface="Times New Roman" panose="02020603050405020304" pitchFamily="18" charset="0"/>
              </a:rPr>
              <a:t>τον κ. </a:t>
            </a:r>
            <a:r>
              <a:rPr lang="el-GR" sz="1800" i="1" dirty="0">
                <a:latin typeface="Times New Roman" panose="02020603050405020304" pitchFamily="18" charset="0"/>
                <a:ea typeface="Average"/>
                <a:cs typeface="Times New Roman" panose="02020603050405020304" pitchFamily="18" charset="0"/>
                <a:sym typeface="Average"/>
              </a:rPr>
              <a:t>Κολοκοτρώνη Φώτιο και την κα </a:t>
            </a:r>
            <a:r>
              <a:rPr lang="el-GR" sz="1800" i="1" dirty="0" err="1">
                <a:latin typeface="Times New Roman" panose="02020603050405020304" pitchFamily="18" charset="0"/>
                <a:ea typeface="Average"/>
                <a:cs typeface="Times New Roman" panose="02020603050405020304" pitchFamily="18" charset="0"/>
                <a:sym typeface="Average"/>
              </a:rPr>
              <a:t>Σκαράκη</a:t>
            </a:r>
            <a:r>
              <a:rPr lang="el-GR" sz="1800" i="1" dirty="0">
                <a:latin typeface="Times New Roman" panose="02020603050405020304" pitchFamily="18" charset="0"/>
                <a:ea typeface="Average"/>
                <a:cs typeface="Times New Roman" panose="02020603050405020304" pitchFamily="18" charset="0"/>
                <a:sym typeface="Average"/>
              </a:rPr>
              <a:t> Ευαγγελία </a:t>
            </a:r>
            <a:r>
              <a:rPr lang="el-GR" sz="1800" i="1" dirty="0">
                <a:latin typeface="Times New Roman" panose="02020603050405020304" pitchFamily="18" charset="0"/>
                <a:cs typeface="Times New Roman" panose="02020603050405020304" pitchFamily="18" charset="0"/>
              </a:rPr>
              <a:t>για την πολύτιμη συνεργασία τους και καθοδήγησή τους κατά τη διάρκεια των μεταπτυχιακών σπουδών</a:t>
            </a:r>
            <a:r>
              <a:rPr lang="en-US" sz="1800" i="1" dirty="0">
                <a:latin typeface="Times New Roman" panose="02020603050405020304" pitchFamily="18" charset="0"/>
                <a:cs typeface="Times New Roman" panose="02020603050405020304" pitchFamily="18" charset="0"/>
              </a:rPr>
              <a:t> </a:t>
            </a:r>
            <a:r>
              <a:rPr lang="el-GR" sz="1800" i="1" dirty="0">
                <a:latin typeface="Times New Roman" panose="02020603050405020304" pitchFamily="18" charset="0"/>
                <a:cs typeface="Times New Roman" panose="02020603050405020304" pitchFamily="18" charset="0"/>
              </a:rPr>
              <a:t>μου. </a:t>
            </a:r>
          </a:p>
        </p:txBody>
      </p:sp>
      <p:sp>
        <p:nvSpPr>
          <p:cNvPr id="5" name="Τίτλος 2">
            <a:extLst>
              <a:ext uri="{FF2B5EF4-FFF2-40B4-BE49-F238E27FC236}">
                <a16:creationId xmlns:a16="http://schemas.microsoft.com/office/drawing/2014/main" id="{0DC784B6-77BF-0B1B-38D4-098841801266}"/>
              </a:ext>
            </a:extLst>
          </p:cNvPr>
          <p:cNvSpPr>
            <a:spLocks noGrp="1"/>
          </p:cNvSpPr>
          <p:nvPr>
            <p:ph type="title"/>
          </p:nvPr>
        </p:nvSpPr>
        <p:spPr>
          <a:xfrm>
            <a:off x="2409823" y="390347"/>
            <a:ext cx="7372350" cy="1075390"/>
          </a:xfrm>
        </p:spPr>
        <p:txBody>
          <a:bodyPr>
            <a:normAutofit/>
          </a:bodyPr>
          <a:lstStyle/>
          <a:p>
            <a:pPr algn="ctr"/>
            <a:r>
              <a:rPr lang="el-GR" sz="4000" dirty="0" err="1"/>
              <a:t>ευχαριστ</a:t>
            </a:r>
            <a:r>
              <a:rPr lang="en-US" sz="4000" dirty="0" err="1"/>
              <a:t>ί</a:t>
            </a:r>
            <a:r>
              <a:rPr lang="el-GR" sz="4000" dirty="0" err="1"/>
              <a:t>ες</a:t>
            </a:r>
            <a:endParaRPr lang="el-GR" sz="4000" dirty="0"/>
          </a:p>
        </p:txBody>
      </p:sp>
      <p:sp>
        <p:nvSpPr>
          <p:cNvPr id="6" name="Ορθογώνιο 5">
            <a:extLst>
              <a:ext uri="{FF2B5EF4-FFF2-40B4-BE49-F238E27FC236}">
                <a16:creationId xmlns:a16="http://schemas.microsoft.com/office/drawing/2014/main" id="{60FDAB49-2635-CC85-6370-174143D70A3B}"/>
              </a:ext>
            </a:extLst>
          </p:cNvPr>
          <p:cNvSpPr/>
          <p:nvPr/>
        </p:nvSpPr>
        <p:spPr>
          <a:xfrm>
            <a:off x="4345778" y="519882"/>
            <a:ext cx="3500437" cy="919973"/>
          </a:xfrm>
          <a:prstGeom prst="rect">
            <a:avLst/>
          </a:prstGeom>
          <a:noFill/>
          <a:ln w="31750">
            <a:solidFill>
              <a:srgbClr val="BEBEBE"/>
            </a:solidFill>
          </a:ln>
          <a:effectLst>
            <a:reflection blurRad="40165" stA="74689" endPos="65000" dir="5400000" sy="-100000" algn="bl" rotWithShape="0"/>
            <a:softEdge rad="0"/>
          </a:effectLst>
          <a:scene3d>
            <a:camera prst="orthographicFront"/>
            <a:lightRig rig="freezing"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367887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728663" y="986790"/>
            <a:ext cx="12844462" cy="633412"/>
          </a:xfrm>
        </p:spPr>
        <p:txBody>
          <a:bodyPr>
            <a:noAutofit/>
          </a:bodyPr>
          <a:lstStyle/>
          <a:p>
            <a:r>
              <a:rPr lang="el-GR" sz="4000" dirty="0"/>
              <a:t> 7. Έρευνα – Μεθοδολογία (1/6)</a:t>
            </a:r>
            <a:endParaRPr lang="el-GR" sz="4000" b="1" dirty="0"/>
          </a:p>
        </p:txBody>
      </p:sp>
      <p:sp>
        <p:nvSpPr>
          <p:cNvPr id="2" name="Ορθογώνιο 1">
            <a:extLst>
              <a:ext uri="{FF2B5EF4-FFF2-40B4-BE49-F238E27FC236}">
                <a16:creationId xmlns:a16="http://schemas.microsoft.com/office/drawing/2014/main" id="{2F53A722-1128-2EF0-882D-BFE670047249}"/>
              </a:ext>
            </a:extLst>
          </p:cNvPr>
          <p:cNvSpPr/>
          <p:nvPr/>
        </p:nvSpPr>
        <p:spPr>
          <a:xfrm>
            <a:off x="1071560" y="1713762"/>
            <a:ext cx="10301287" cy="773009"/>
          </a:xfrm>
          <a:prstGeom prst="rect">
            <a:avLst/>
          </a:prstGeom>
          <a:solidFill>
            <a:srgbClr val="CCC4D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base"/>
            <a:r>
              <a:rPr lang="el-GR" sz="1800" dirty="0">
                <a:solidFill>
                  <a:srgbClr val="000000"/>
                </a:solidFill>
                <a:effectLst/>
                <a:latin typeface="Times New Roman" panose="02020603050405020304" pitchFamily="18" charset="0"/>
                <a:ea typeface="Times New Roman" panose="02020603050405020304" pitchFamily="18" charset="0"/>
              </a:rPr>
              <a:t>Σκοπός της παρούσας έρευνας είναι η αποτίμηση του εξ αποστάσεως εκπαιδευτικού υλικού που αφορά την μελέτη  κτιρίων της σύγχρονης αρχιτεκτονικής  στην τριτοβάθμια εκπαίδευση.</a:t>
            </a:r>
            <a:endParaRPr lang="el-GR" sz="1800" dirty="0">
              <a:effectLst/>
              <a:latin typeface="Times New Roman" panose="02020603050405020304" pitchFamily="18" charset="0"/>
              <a:ea typeface="Times New Roman" panose="02020603050405020304" pitchFamily="18" charset="0"/>
            </a:endParaRPr>
          </a:p>
        </p:txBody>
      </p:sp>
      <p:sp>
        <p:nvSpPr>
          <p:cNvPr id="3" name="Ορθογώνιο 2">
            <a:extLst>
              <a:ext uri="{FF2B5EF4-FFF2-40B4-BE49-F238E27FC236}">
                <a16:creationId xmlns:a16="http://schemas.microsoft.com/office/drawing/2014/main" id="{3914BC23-6802-78E9-EE4D-27D54766F656}"/>
              </a:ext>
            </a:extLst>
          </p:cNvPr>
          <p:cNvSpPr/>
          <p:nvPr/>
        </p:nvSpPr>
        <p:spPr>
          <a:xfrm>
            <a:off x="1071559" y="2624900"/>
            <a:ext cx="2185987" cy="728662"/>
          </a:xfrm>
          <a:prstGeom prst="rect">
            <a:avLst/>
          </a:prstGeom>
          <a:solidFill>
            <a:srgbClr val="CAC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Δείγμα</a:t>
            </a:r>
          </a:p>
        </p:txBody>
      </p:sp>
      <p:sp>
        <p:nvSpPr>
          <p:cNvPr id="4" name="Ορθογώνιο 3">
            <a:extLst>
              <a:ext uri="{FF2B5EF4-FFF2-40B4-BE49-F238E27FC236}">
                <a16:creationId xmlns:a16="http://schemas.microsoft.com/office/drawing/2014/main" id="{C96367B2-5355-38BC-C481-3FE709AC21A6}"/>
              </a:ext>
            </a:extLst>
          </p:cNvPr>
          <p:cNvSpPr/>
          <p:nvPr/>
        </p:nvSpPr>
        <p:spPr>
          <a:xfrm>
            <a:off x="1071559" y="3581608"/>
            <a:ext cx="2185987" cy="789622"/>
          </a:xfrm>
          <a:prstGeom prst="rect">
            <a:avLst/>
          </a:prstGeom>
          <a:solidFill>
            <a:srgbClr val="CAC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Είδος</a:t>
            </a:r>
          </a:p>
        </p:txBody>
      </p:sp>
      <p:sp>
        <p:nvSpPr>
          <p:cNvPr id="5" name="Ορθογώνιο 4">
            <a:extLst>
              <a:ext uri="{FF2B5EF4-FFF2-40B4-BE49-F238E27FC236}">
                <a16:creationId xmlns:a16="http://schemas.microsoft.com/office/drawing/2014/main" id="{949B988F-20EC-1168-9724-A6F43313FC4C}"/>
              </a:ext>
            </a:extLst>
          </p:cNvPr>
          <p:cNvSpPr/>
          <p:nvPr/>
        </p:nvSpPr>
        <p:spPr>
          <a:xfrm>
            <a:off x="1071556" y="4601382"/>
            <a:ext cx="2185987" cy="856478"/>
          </a:xfrm>
          <a:prstGeom prst="rect">
            <a:avLst/>
          </a:prstGeom>
          <a:solidFill>
            <a:srgbClr val="CAC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Συλλογή Δεδομένων</a:t>
            </a:r>
          </a:p>
        </p:txBody>
      </p:sp>
      <p:sp>
        <p:nvSpPr>
          <p:cNvPr id="6" name="TextBox 5">
            <a:extLst>
              <a:ext uri="{FF2B5EF4-FFF2-40B4-BE49-F238E27FC236}">
                <a16:creationId xmlns:a16="http://schemas.microsoft.com/office/drawing/2014/main" id="{638E8352-CAB1-5470-E1BE-399A97E286BF}"/>
              </a:ext>
            </a:extLst>
          </p:cNvPr>
          <p:cNvSpPr txBox="1"/>
          <p:nvPr/>
        </p:nvSpPr>
        <p:spPr>
          <a:xfrm>
            <a:off x="4326732" y="2758423"/>
            <a:ext cx="2057400" cy="369332"/>
          </a:xfrm>
          <a:prstGeom prst="rect">
            <a:avLst/>
          </a:prstGeom>
          <a:noFill/>
        </p:spPr>
        <p:txBody>
          <a:bodyPr wrap="square" rtlCol="0">
            <a:spAutoFit/>
          </a:bodyPr>
          <a:lstStyle/>
          <a:p>
            <a:pPr lvl="0"/>
            <a:r>
              <a:rPr lang="el-GR" dirty="0">
                <a:solidFill>
                  <a:srgbClr val="000000"/>
                </a:solidFill>
                <a:effectLst/>
                <a:latin typeface="Times New Roman" panose="02020603050405020304" pitchFamily="18" charset="0"/>
                <a:ea typeface="Times New Roman" panose="02020603050405020304" pitchFamily="18" charset="0"/>
              </a:rPr>
              <a:t>3 ειδικοί της </a:t>
            </a:r>
            <a:r>
              <a:rPr lang="el-GR" dirty="0" err="1">
                <a:solidFill>
                  <a:srgbClr val="000000"/>
                </a:solidFill>
                <a:effectLst/>
                <a:latin typeface="Times New Roman" panose="02020603050405020304" pitchFamily="18" charset="0"/>
                <a:ea typeface="Times New Roman" panose="02020603050405020304" pitchFamily="18" charset="0"/>
              </a:rPr>
              <a:t>ΕξΑΕ</a:t>
            </a:r>
            <a:endParaRPr lang="el-GR" dirty="0"/>
          </a:p>
        </p:txBody>
      </p:sp>
      <p:sp>
        <p:nvSpPr>
          <p:cNvPr id="8" name="TextBox 7">
            <a:extLst>
              <a:ext uri="{FF2B5EF4-FFF2-40B4-BE49-F238E27FC236}">
                <a16:creationId xmlns:a16="http://schemas.microsoft.com/office/drawing/2014/main" id="{E9610620-3E6D-5467-E15C-5A649687763A}"/>
              </a:ext>
            </a:extLst>
          </p:cNvPr>
          <p:cNvSpPr txBox="1"/>
          <p:nvPr/>
        </p:nvSpPr>
        <p:spPr>
          <a:xfrm>
            <a:off x="7865269" y="2758287"/>
            <a:ext cx="2628900" cy="369332"/>
          </a:xfrm>
          <a:prstGeom prst="rect">
            <a:avLst/>
          </a:prstGeom>
          <a:noFill/>
        </p:spPr>
        <p:txBody>
          <a:bodyPr wrap="square" rtlCol="0">
            <a:spAutoFit/>
          </a:bodyPr>
          <a:lstStyle/>
          <a:p>
            <a:pPr lvl="0" algn="ctr"/>
            <a:r>
              <a:rPr lang="el-GR" dirty="0">
                <a:solidFill>
                  <a:srgbClr val="000000"/>
                </a:solidFill>
                <a:effectLst/>
                <a:latin typeface="Times New Roman" panose="02020603050405020304" pitchFamily="18" charset="0"/>
                <a:ea typeface="Times New Roman" panose="02020603050405020304" pitchFamily="18" charset="0"/>
              </a:rPr>
              <a:t>5 φοιτητές αρχιτεκτονικής </a:t>
            </a:r>
            <a:endParaRPr lang="el-GR" dirty="0"/>
          </a:p>
        </p:txBody>
      </p:sp>
      <p:sp>
        <p:nvSpPr>
          <p:cNvPr id="10" name="TextBox 9">
            <a:extLst>
              <a:ext uri="{FF2B5EF4-FFF2-40B4-BE49-F238E27FC236}">
                <a16:creationId xmlns:a16="http://schemas.microsoft.com/office/drawing/2014/main" id="{81B3EAF3-E983-B364-AE29-90B501C926B6}"/>
              </a:ext>
            </a:extLst>
          </p:cNvPr>
          <p:cNvSpPr txBox="1"/>
          <p:nvPr/>
        </p:nvSpPr>
        <p:spPr>
          <a:xfrm>
            <a:off x="4326732" y="3654283"/>
            <a:ext cx="2243136" cy="646331"/>
          </a:xfrm>
          <a:prstGeom prst="rect">
            <a:avLst/>
          </a:prstGeom>
          <a:no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Ποιοτική (ανάλυση περιεχομένου)</a:t>
            </a:r>
          </a:p>
        </p:txBody>
      </p:sp>
      <p:sp>
        <p:nvSpPr>
          <p:cNvPr id="11" name="TextBox 10">
            <a:extLst>
              <a:ext uri="{FF2B5EF4-FFF2-40B4-BE49-F238E27FC236}">
                <a16:creationId xmlns:a16="http://schemas.microsoft.com/office/drawing/2014/main" id="{EB0DE2AE-E4D0-FC4C-FFA3-8B91E3ED354A}"/>
              </a:ext>
            </a:extLst>
          </p:cNvPr>
          <p:cNvSpPr txBox="1"/>
          <p:nvPr/>
        </p:nvSpPr>
        <p:spPr>
          <a:xfrm>
            <a:off x="8058151" y="3687642"/>
            <a:ext cx="2243136" cy="646331"/>
          </a:xfrm>
          <a:prstGeom prst="rect">
            <a:avLst/>
          </a:prstGeom>
          <a:no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Ποιοτική (ανάλυση περιεχομένου)</a:t>
            </a:r>
          </a:p>
        </p:txBody>
      </p:sp>
      <p:sp>
        <p:nvSpPr>
          <p:cNvPr id="12" name="TextBox 11">
            <a:extLst>
              <a:ext uri="{FF2B5EF4-FFF2-40B4-BE49-F238E27FC236}">
                <a16:creationId xmlns:a16="http://schemas.microsoft.com/office/drawing/2014/main" id="{3ECA623B-7C37-0FA1-CD3B-3855B165E79C}"/>
              </a:ext>
            </a:extLst>
          </p:cNvPr>
          <p:cNvSpPr txBox="1"/>
          <p:nvPr/>
        </p:nvSpPr>
        <p:spPr>
          <a:xfrm>
            <a:off x="4105276" y="4532422"/>
            <a:ext cx="2500312" cy="923330"/>
          </a:xfrm>
          <a:prstGeom prst="rect">
            <a:avLst/>
          </a:prstGeom>
          <a:no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Δομημένο ηλεκτρονικό ερωτηματολόγιο</a:t>
            </a:r>
          </a:p>
          <a:p>
            <a:pPr algn="ctr"/>
            <a:r>
              <a:rPr lang="el-GR" dirty="0">
                <a:latin typeface="Times New Roman" panose="02020603050405020304" pitchFamily="18" charset="0"/>
                <a:cs typeface="Times New Roman" panose="02020603050405020304" pitchFamily="18" charset="0"/>
              </a:rPr>
              <a:t>-</a:t>
            </a:r>
            <a:r>
              <a:rPr lang="el-GR" dirty="0" err="1">
                <a:latin typeface="Times New Roman" panose="02020603050405020304" pitchFamily="18" charset="0"/>
                <a:cs typeface="Times New Roman" panose="02020603050405020304" pitchFamily="18" charset="0"/>
              </a:rPr>
              <a:t>Ερ</a:t>
            </a:r>
            <a:r>
              <a:rPr lang="el-GR" dirty="0">
                <a:latin typeface="Times New Roman" panose="02020603050405020304" pitchFamily="18" charset="0"/>
                <a:cs typeface="Times New Roman" panose="02020603050405020304" pitchFamily="18" charset="0"/>
              </a:rPr>
              <a:t>. Ανοικτού τύπου</a:t>
            </a:r>
          </a:p>
        </p:txBody>
      </p:sp>
      <p:sp>
        <p:nvSpPr>
          <p:cNvPr id="14" name="TextBox 13">
            <a:extLst>
              <a:ext uri="{FF2B5EF4-FFF2-40B4-BE49-F238E27FC236}">
                <a16:creationId xmlns:a16="http://schemas.microsoft.com/office/drawing/2014/main" id="{A8557DE7-AEC0-D2C4-E2FF-0990090F7F54}"/>
              </a:ext>
            </a:extLst>
          </p:cNvPr>
          <p:cNvSpPr txBox="1"/>
          <p:nvPr/>
        </p:nvSpPr>
        <p:spPr>
          <a:xfrm>
            <a:off x="7929563" y="4532422"/>
            <a:ext cx="2500312" cy="923330"/>
          </a:xfrm>
          <a:prstGeom prst="rect">
            <a:avLst/>
          </a:prstGeom>
          <a:noFill/>
        </p:spPr>
        <p:txBody>
          <a:bodyPr wrap="square" rtlCol="0">
            <a:spAutoFit/>
          </a:bodyPr>
          <a:lstStyle/>
          <a:p>
            <a:pPr algn="ctr"/>
            <a:r>
              <a:rPr lang="el-GR" dirty="0">
                <a:latin typeface="Times New Roman" panose="02020603050405020304" pitchFamily="18" charset="0"/>
                <a:cs typeface="Times New Roman" panose="02020603050405020304" pitchFamily="18" charset="0"/>
              </a:rPr>
              <a:t>Δομημένο ηλεκτρονικό ερωτηματολόγιο</a:t>
            </a:r>
          </a:p>
          <a:p>
            <a:pPr algn="ctr"/>
            <a:r>
              <a:rPr lang="el-GR" dirty="0">
                <a:latin typeface="Times New Roman" panose="02020603050405020304" pitchFamily="18" charset="0"/>
                <a:cs typeface="Times New Roman" panose="02020603050405020304" pitchFamily="18" charset="0"/>
              </a:rPr>
              <a:t>-</a:t>
            </a:r>
            <a:r>
              <a:rPr lang="el-GR" dirty="0" err="1">
                <a:latin typeface="Times New Roman" panose="02020603050405020304" pitchFamily="18" charset="0"/>
                <a:cs typeface="Times New Roman" panose="02020603050405020304" pitchFamily="18" charset="0"/>
              </a:rPr>
              <a:t>Ερ</a:t>
            </a:r>
            <a:r>
              <a:rPr lang="el-GR" dirty="0">
                <a:latin typeface="Times New Roman" panose="02020603050405020304" pitchFamily="18" charset="0"/>
                <a:cs typeface="Times New Roman" panose="02020603050405020304" pitchFamily="18" charset="0"/>
              </a:rPr>
              <a:t>. Ανοικτού τύπου</a:t>
            </a:r>
          </a:p>
        </p:txBody>
      </p:sp>
      <p:sp>
        <p:nvSpPr>
          <p:cNvPr id="15" name="Ορθογώνιο 14">
            <a:extLst>
              <a:ext uri="{FF2B5EF4-FFF2-40B4-BE49-F238E27FC236}">
                <a16:creationId xmlns:a16="http://schemas.microsoft.com/office/drawing/2014/main" id="{A3E8D6D8-924C-87ED-C6D5-45A3C8849647}"/>
              </a:ext>
            </a:extLst>
          </p:cNvPr>
          <p:cNvSpPr/>
          <p:nvPr/>
        </p:nvSpPr>
        <p:spPr>
          <a:xfrm>
            <a:off x="1071558" y="5567556"/>
            <a:ext cx="2185987" cy="1160416"/>
          </a:xfrm>
          <a:prstGeom prst="rect">
            <a:avLst/>
          </a:prstGeom>
          <a:solidFill>
            <a:srgbClr val="CAC9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solidFill>
                  <a:schemeClr val="tx1"/>
                </a:solidFill>
              </a:rPr>
              <a:t>Διερεύνηση Απόψεων</a:t>
            </a:r>
          </a:p>
        </p:txBody>
      </p:sp>
      <p:sp>
        <p:nvSpPr>
          <p:cNvPr id="16" name="TextBox 15">
            <a:extLst>
              <a:ext uri="{FF2B5EF4-FFF2-40B4-BE49-F238E27FC236}">
                <a16:creationId xmlns:a16="http://schemas.microsoft.com/office/drawing/2014/main" id="{C238BBDA-ED9E-D674-1324-37CA8F6919A7}"/>
              </a:ext>
            </a:extLst>
          </p:cNvPr>
          <p:cNvSpPr txBox="1"/>
          <p:nvPr/>
        </p:nvSpPr>
        <p:spPr>
          <a:xfrm>
            <a:off x="3818334" y="5522606"/>
            <a:ext cx="3259932" cy="1477328"/>
          </a:xfrm>
          <a:prstGeom prst="rect">
            <a:avLst/>
          </a:prstGeom>
          <a:noFill/>
        </p:spPr>
        <p:txBody>
          <a:bodyPr wrap="square" rtlCol="0">
            <a:spAutoFit/>
          </a:bodyPr>
          <a:lstStyle/>
          <a:p>
            <a:pPr algn="ctr"/>
            <a:r>
              <a:rPr lang="el-GR" dirty="0"/>
              <a:t>-</a:t>
            </a:r>
            <a:r>
              <a:rPr lang="el-GR" dirty="0">
                <a:latin typeface="Times New Roman" panose="02020603050405020304" pitchFamily="18" charset="0"/>
                <a:cs typeface="Times New Roman" panose="02020603050405020304" pitchFamily="18" charset="0"/>
              </a:rPr>
              <a:t>Αρχές και μεθοδολογία της </a:t>
            </a:r>
            <a:r>
              <a:rPr lang="el-GR" dirty="0" err="1">
                <a:latin typeface="Times New Roman" panose="02020603050405020304" pitchFamily="18" charset="0"/>
                <a:cs typeface="Times New Roman" panose="02020603050405020304" pitchFamily="18" charset="0"/>
              </a:rPr>
              <a:t>ΕξΑΕ</a:t>
            </a:r>
            <a:r>
              <a:rPr lang="el-GR" dirty="0">
                <a:latin typeface="Times New Roman" panose="02020603050405020304" pitchFamily="18" charset="0"/>
                <a:cs typeface="Times New Roman" panose="02020603050405020304" pitchFamily="18" charset="0"/>
              </a:rPr>
              <a:t>-Αρχές </a:t>
            </a:r>
            <a:r>
              <a:rPr lang="el-GR" dirty="0" err="1">
                <a:latin typeface="Times New Roman" panose="02020603050405020304" pitchFamily="18" charset="0"/>
                <a:cs typeface="Times New Roman" panose="02020603050405020304" pitchFamily="18" charset="0"/>
              </a:rPr>
              <a:t>πολυμεσικής</a:t>
            </a:r>
            <a:r>
              <a:rPr lang="el-GR" dirty="0">
                <a:latin typeface="Times New Roman" panose="02020603050405020304" pitchFamily="18" charset="0"/>
                <a:cs typeface="Times New Roman" panose="02020603050405020304" pitchFamily="18" charset="0"/>
              </a:rPr>
              <a:t> μάθησης-</a:t>
            </a:r>
            <a:r>
              <a:rPr lang="el-GR" sz="1800" dirty="0">
                <a:effectLst/>
                <a:latin typeface="Times New Roman" panose="02020603050405020304" pitchFamily="18" charset="0"/>
                <a:ea typeface="Times New Roman" panose="02020603050405020304" pitchFamily="18" charset="0"/>
              </a:rPr>
              <a:t> Προτάσεις βελτίωσης-Δυνατά σημεία</a:t>
            </a:r>
            <a:endParaRPr lang="el-GR" dirty="0">
              <a:latin typeface="Times New Roman" panose="02020603050405020304" pitchFamily="18" charset="0"/>
              <a:cs typeface="Times New Roman" panose="02020603050405020304" pitchFamily="18" charset="0"/>
            </a:endParaRPr>
          </a:p>
          <a:p>
            <a:endParaRPr lang="el-GR" dirty="0"/>
          </a:p>
        </p:txBody>
      </p:sp>
      <p:sp>
        <p:nvSpPr>
          <p:cNvPr id="17" name="TextBox 16">
            <a:extLst>
              <a:ext uri="{FF2B5EF4-FFF2-40B4-BE49-F238E27FC236}">
                <a16:creationId xmlns:a16="http://schemas.microsoft.com/office/drawing/2014/main" id="{8570062E-7DC2-CDCA-51C8-8C85C2D4DA87}"/>
              </a:ext>
            </a:extLst>
          </p:cNvPr>
          <p:cNvSpPr txBox="1"/>
          <p:nvPr/>
        </p:nvSpPr>
        <p:spPr>
          <a:xfrm>
            <a:off x="7472363" y="5533244"/>
            <a:ext cx="3900484" cy="1200329"/>
          </a:xfrm>
          <a:prstGeom prst="rect">
            <a:avLst/>
          </a:prstGeom>
          <a:noFill/>
        </p:spPr>
        <p:txBody>
          <a:bodyPr wrap="square" rtlCol="0">
            <a:spAutoFit/>
          </a:bodyPr>
          <a:lstStyle/>
          <a:p>
            <a:pPr algn="ctr"/>
            <a:r>
              <a:rPr lang="el-GR" sz="1800" dirty="0">
                <a:effectLst/>
                <a:latin typeface="Times New Roman" panose="02020603050405020304" pitchFamily="18" charset="0"/>
                <a:ea typeface="Times New Roman" panose="02020603050405020304" pitchFamily="18" charset="0"/>
              </a:rPr>
              <a:t>-ευκολία πλοήγησης-μαθησιακά κίνητρα Ε.Υ.-μαθησιακά αποτελέσματα-</a:t>
            </a:r>
            <a:r>
              <a:rPr lang="el-GR" sz="1800" dirty="0" err="1">
                <a:effectLst/>
                <a:latin typeface="Times New Roman" panose="02020603050405020304" pitchFamily="18" charset="0"/>
                <a:ea typeface="Times New Roman" panose="02020603050405020304" pitchFamily="18" charset="0"/>
              </a:rPr>
              <a:t>καταλληλότητα</a:t>
            </a:r>
            <a:r>
              <a:rPr lang="el-GR" sz="1800" dirty="0">
                <a:effectLst/>
                <a:latin typeface="Times New Roman" panose="02020603050405020304" pitchFamily="18" charset="0"/>
                <a:ea typeface="Times New Roman" panose="02020603050405020304" pitchFamily="18" charset="0"/>
              </a:rPr>
              <a:t> -Προτάσεις βελτίωσης-Δυνατά σημεία</a:t>
            </a:r>
          </a:p>
        </p:txBody>
      </p:sp>
      <p:sp>
        <p:nvSpPr>
          <p:cNvPr id="18" name="Ορθογώνιο 17">
            <a:extLst>
              <a:ext uri="{FF2B5EF4-FFF2-40B4-BE49-F238E27FC236}">
                <a16:creationId xmlns:a16="http://schemas.microsoft.com/office/drawing/2014/main" id="{98FDD62E-578F-4F09-ED1F-470B36A16F03}"/>
              </a:ext>
            </a:extLst>
          </p:cNvPr>
          <p:cNvSpPr/>
          <p:nvPr/>
        </p:nvSpPr>
        <p:spPr>
          <a:xfrm>
            <a:off x="1071558" y="4577322"/>
            <a:ext cx="10301287" cy="862076"/>
          </a:xfrm>
          <a:prstGeom prst="rect">
            <a:avLst/>
          </a:prstGeom>
          <a:noFill/>
          <a:ln w="44450">
            <a:gradFill>
              <a:gsLst>
                <a:gs pos="0">
                  <a:srgbClr val="C2BBDC"/>
                </a:gs>
                <a:gs pos="74000">
                  <a:schemeClr val="accent1">
                    <a:lumMod val="45000"/>
                    <a:lumOff val="55000"/>
                  </a:schemeClr>
                </a:gs>
                <a:gs pos="83000">
                  <a:schemeClr val="accent1">
                    <a:lumMod val="45000"/>
                    <a:lumOff val="55000"/>
                  </a:schemeClr>
                </a:gs>
                <a:gs pos="100000">
                  <a:srgbClr val="C2BBDC"/>
                </a:gs>
              </a:gsLst>
              <a:lin ang="5400000" scaled="1"/>
            </a:gradFill>
          </a:ln>
          <a:effectLst>
            <a:outerShdw blurRad="270296" dist="118487" dir="2700000" sx="99603" sy="99603" algn="tl" rotWithShape="0">
              <a:srgbClr val="A6ABF5">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Ορθογώνιο 18">
            <a:extLst>
              <a:ext uri="{FF2B5EF4-FFF2-40B4-BE49-F238E27FC236}">
                <a16:creationId xmlns:a16="http://schemas.microsoft.com/office/drawing/2014/main" id="{5AA0997B-C1BC-F062-B77E-8FCC54A74A7C}"/>
              </a:ext>
            </a:extLst>
          </p:cNvPr>
          <p:cNvSpPr/>
          <p:nvPr/>
        </p:nvSpPr>
        <p:spPr>
          <a:xfrm>
            <a:off x="1071557" y="3591471"/>
            <a:ext cx="10301289" cy="789622"/>
          </a:xfrm>
          <a:prstGeom prst="rect">
            <a:avLst/>
          </a:prstGeom>
          <a:noFill/>
          <a:ln w="44450">
            <a:gradFill>
              <a:gsLst>
                <a:gs pos="0">
                  <a:srgbClr val="C2BBDC"/>
                </a:gs>
                <a:gs pos="74000">
                  <a:schemeClr val="accent1">
                    <a:lumMod val="45000"/>
                    <a:lumOff val="55000"/>
                  </a:schemeClr>
                </a:gs>
                <a:gs pos="83000">
                  <a:schemeClr val="accent1">
                    <a:lumMod val="45000"/>
                    <a:lumOff val="55000"/>
                  </a:schemeClr>
                </a:gs>
                <a:gs pos="100000">
                  <a:srgbClr val="C2BBDC"/>
                </a:gs>
              </a:gsLst>
              <a:lin ang="5400000" scaled="1"/>
            </a:gradFill>
          </a:ln>
          <a:effectLst>
            <a:outerShdw blurRad="270296" dist="118487" dir="2700000" sx="99603" sy="99603" algn="tl" rotWithShape="0">
              <a:srgbClr val="A6ABF5">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Ορθογώνιο 19">
            <a:extLst>
              <a:ext uri="{FF2B5EF4-FFF2-40B4-BE49-F238E27FC236}">
                <a16:creationId xmlns:a16="http://schemas.microsoft.com/office/drawing/2014/main" id="{12BA0AAB-0386-03A1-67BC-69701CC7697E}"/>
              </a:ext>
            </a:extLst>
          </p:cNvPr>
          <p:cNvSpPr/>
          <p:nvPr/>
        </p:nvSpPr>
        <p:spPr>
          <a:xfrm>
            <a:off x="1071557" y="2634764"/>
            <a:ext cx="10301289" cy="728661"/>
          </a:xfrm>
          <a:prstGeom prst="rect">
            <a:avLst/>
          </a:prstGeom>
          <a:noFill/>
          <a:ln w="44450">
            <a:gradFill>
              <a:gsLst>
                <a:gs pos="0">
                  <a:srgbClr val="C2BBDC"/>
                </a:gs>
                <a:gs pos="74000">
                  <a:schemeClr val="accent1">
                    <a:lumMod val="45000"/>
                    <a:lumOff val="55000"/>
                  </a:schemeClr>
                </a:gs>
                <a:gs pos="83000">
                  <a:schemeClr val="accent1">
                    <a:lumMod val="45000"/>
                    <a:lumOff val="55000"/>
                  </a:schemeClr>
                </a:gs>
                <a:gs pos="100000">
                  <a:srgbClr val="C2BBDC"/>
                </a:gs>
              </a:gsLst>
              <a:lin ang="5400000" scaled="1"/>
            </a:gradFill>
          </a:ln>
          <a:effectLst>
            <a:outerShdw blurRad="270296" dist="118487" dir="2700000" sx="99603" sy="99603" algn="tl" rotWithShape="0">
              <a:srgbClr val="A6ABF5">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Ορθογώνιο 20">
            <a:extLst>
              <a:ext uri="{FF2B5EF4-FFF2-40B4-BE49-F238E27FC236}">
                <a16:creationId xmlns:a16="http://schemas.microsoft.com/office/drawing/2014/main" id="{B1008493-D859-A4F8-157B-E29E863336DC}"/>
              </a:ext>
            </a:extLst>
          </p:cNvPr>
          <p:cNvSpPr/>
          <p:nvPr/>
        </p:nvSpPr>
        <p:spPr>
          <a:xfrm>
            <a:off x="1071556" y="5567557"/>
            <a:ext cx="10301289" cy="1166015"/>
          </a:xfrm>
          <a:prstGeom prst="rect">
            <a:avLst/>
          </a:prstGeom>
          <a:noFill/>
          <a:ln w="44450">
            <a:gradFill>
              <a:gsLst>
                <a:gs pos="0">
                  <a:srgbClr val="C2BBDC"/>
                </a:gs>
                <a:gs pos="74000">
                  <a:schemeClr val="accent1">
                    <a:lumMod val="45000"/>
                    <a:lumOff val="55000"/>
                  </a:schemeClr>
                </a:gs>
                <a:gs pos="83000">
                  <a:schemeClr val="accent1">
                    <a:lumMod val="45000"/>
                    <a:lumOff val="55000"/>
                  </a:schemeClr>
                </a:gs>
                <a:gs pos="100000">
                  <a:srgbClr val="C2BBDC"/>
                </a:gs>
              </a:gsLst>
              <a:lin ang="5400000" scaled="1"/>
            </a:gradFill>
          </a:ln>
          <a:effectLst>
            <a:outerShdw blurRad="270296" dist="118487" dir="2700000" sx="99603" sy="99603" algn="tl" rotWithShape="0">
              <a:srgbClr val="A6ABF5">
                <a:alpha val="8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364506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0" y="986790"/>
            <a:ext cx="12844462" cy="633412"/>
          </a:xfrm>
        </p:spPr>
        <p:txBody>
          <a:bodyPr>
            <a:noAutofit/>
          </a:bodyPr>
          <a:lstStyle/>
          <a:p>
            <a:r>
              <a:rPr lang="el-GR" sz="4000" dirty="0"/>
              <a:t> 7. Έρευνα – Αποτελέσματα ανά ερευνητικό ερώτημα (2/6)</a:t>
            </a:r>
            <a:endParaRPr lang="el-GR" sz="4000" b="1" dirty="0"/>
          </a:p>
        </p:txBody>
      </p:sp>
      <p:sp>
        <p:nvSpPr>
          <p:cNvPr id="4" name="Ορθογώνιο 3">
            <a:extLst>
              <a:ext uri="{FF2B5EF4-FFF2-40B4-BE49-F238E27FC236}">
                <a16:creationId xmlns:a16="http://schemas.microsoft.com/office/drawing/2014/main" id="{A9D15F88-DE36-9192-F33F-708C3ED4C579}"/>
              </a:ext>
            </a:extLst>
          </p:cNvPr>
          <p:cNvSpPr/>
          <p:nvPr/>
        </p:nvSpPr>
        <p:spPr>
          <a:xfrm>
            <a:off x="5143500" y="2543174"/>
            <a:ext cx="6905627" cy="4220526"/>
          </a:xfrm>
          <a:prstGeom prst="rect">
            <a:avLst/>
          </a:prstGeom>
          <a:solidFill>
            <a:srgbClr val="CAC9E2"/>
          </a:solidFill>
          <a:ln>
            <a:noFill/>
          </a:ln>
          <a:effectLst>
            <a:outerShdw blurRad="167128" dist="152302" dir="33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50000"/>
              </a:lnSpc>
              <a:buFont typeface="Arial" panose="020B0604020202020204" pitchFamily="34" charset="0"/>
              <a:buChar char="•"/>
            </a:pPr>
            <a:endParaRPr lang="el-GR" sz="1600" b="1" dirty="0">
              <a:solidFill>
                <a:srgbClr val="302E70"/>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l-GR" sz="1600" b="1" dirty="0">
                <a:solidFill>
                  <a:srgbClr val="302E70"/>
                </a:solidFill>
                <a:effectLst/>
                <a:latin typeface="Times New Roman" panose="02020603050405020304" pitchFamily="18" charset="0"/>
                <a:ea typeface="Times New Roman" panose="02020603050405020304" pitchFamily="18" charset="0"/>
              </a:rPr>
              <a:t>Υπάρχει συνδυασμός κειμένου και εικόνας</a:t>
            </a:r>
            <a:endParaRPr lang="en-US" sz="1600" b="1" dirty="0">
              <a:solidFill>
                <a:srgbClr val="302E70"/>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l-GR" sz="1600" b="1" dirty="0">
                <a:solidFill>
                  <a:srgbClr val="0070C0"/>
                </a:solidFill>
                <a:effectLst/>
                <a:latin typeface="Times New Roman" panose="02020603050405020304" pitchFamily="18" charset="0"/>
                <a:ea typeface="Times New Roman" panose="02020603050405020304" pitchFamily="18" charset="0"/>
              </a:rPr>
              <a:t>Παρουσιάζεται ένας φιλικός χαρακτήρας στο Ε.Υ.</a:t>
            </a:r>
            <a:endParaRPr lang="el-GR" sz="1600" b="1" dirty="0">
              <a:solidFill>
                <a:srgbClr val="0070C0"/>
              </a:solidFill>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n-US" sz="1600" b="1" dirty="0">
                <a:solidFill>
                  <a:srgbClr val="0070C0"/>
                </a:solidFill>
                <a:effectLst/>
                <a:latin typeface="Times New Roman" panose="02020603050405020304" pitchFamily="18" charset="0"/>
                <a:ea typeface="Times New Roman" panose="02020603050405020304" pitchFamily="18" charset="0"/>
              </a:rPr>
              <a:t> </a:t>
            </a:r>
            <a:r>
              <a:rPr lang="el-GR" sz="1600" b="1" dirty="0">
                <a:solidFill>
                  <a:srgbClr val="00B0F0"/>
                </a:solidFill>
                <a:effectLst/>
                <a:latin typeface="Times New Roman" panose="02020603050405020304" pitchFamily="18" charset="0"/>
                <a:ea typeface="Times New Roman" panose="02020603050405020304" pitchFamily="18" charset="0"/>
              </a:rPr>
              <a:t>η παρουσίαση του γνωστικού αντικειμένου γίνεται τμηματικά</a:t>
            </a:r>
            <a:endParaRPr lang="el-GR" sz="1600" b="1" dirty="0">
              <a:solidFill>
                <a:srgbClr val="00B0F0"/>
              </a:solidFill>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n-US" sz="1600" b="1" dirty="0">
                <a:solidFill>
                  <a:srgbClr val="302E70"/>
                </a:solidFill>
                <a:effectLst/>
                <a:latin typeface="Times New Roman" panose="02020603050405020304" pitchFamily="18" charset="0"/>
                <a:ea typeface="Times New Roman" panose="02020603050405020304" pitchFamily="18" charset="0"/>
              </a:rPr>
              <a:t> </a:t>
            </a:r>
            <a:r>
              <a:rPr lang="el-GR" sz="1600" b="1" dirty="0">
                <a:solidFill>
                  <a:srgbClr val="302E70"/>
                </a:solidFill>
                <a:effectLst/>
                <a:latin typeface="Times New Roman" panose="02020603050405020304" pitchFamily="18" charset="0"/>
                <a:ea typeface="Times New Roman" panose="02020603050405020304" pitchFamily="18" charset="0"/>
              </a:rPr>
              <a:t>υπάρχουν εισαγωγικές δραστηριότητες που εξυπηρετούν στην μελέτη του γνωστικού αντικειμένου</a:t>
            </a:r>
            <a:endParaRPr lang="en-US" sz="1600" b="1" dirty="0">
              <a:solidFill>
                <a:srgbClr val="302E70"/>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l-GR" sz="1600" b="1" dirty="0">
                <a:solidFill>
                  <a:srgbClr val="5492E7"/>
                </a:solidFill>
                <a:effectLst/>
                <a:latin typeface="Times New Roman" panose="02020603050405020304" pitchFamily="18" charset="0"/>
                <a:ea typeface="Times New Roman" panose="02020603050405020304" pitchFamily="18" charset="0"/>
              </a:rPr>
              <a:t>δυνατά σημεία τη χρήση φιλικής γλώσσας και φωνής, τη σαφήνεια πληροφοριών τις εικόνες και τις δραστηριότητες</a:t>
            </a:r>
            <a:r>
              <a:rPr lang="en-US" sz="1600" b="1" dirty="0">
                <a:solidFill>
                  <a:srgbClr val="5492E7"/>
                </a:solidFill>
                <a:effectLst/>
                <a:latin typeface="Times New Roman" panose="02020603050405020304" pitchFamily="18" charset="0"/>
                <a:ea typeface="Times New Roman" panose="02020603050405020304" pitchFamily="18" charset="0"/>
              </a:rPr>
              <a:t>, </a:t>
            </a:r>
            <a:r>
              <a:rPr lang="el-GR" sz="1600" b="1" dirty="0">
                <a:solidFill>
                  <a:srgbClr val="5492E7"/>
                </a:solidFill>
                <a:effectLst/>
                <a:latin typeface="Times New Roman" panose="02020603050405020304" pitchFamily="18" charset="0"/>
                <a:ea typeface="Times New Roman" panose="02020603050405020304" pitchFamily="18" charset="0"/>
              </a:rPr>
              <a:t>τονίζουν ότι το Ε.Υ. είναι συγκεκριμένο, κάθε κτίριο περιγράφεται με την ίδια δομή οπότε βοηθάει έτσι τον φοιτητή που θα το μελετήσει στην κατανόηση</a:t>
            </a:r>
            <a:r>
              <a:rPr lang="en-US" sz="1600" b="1" dirty="0">
                <a:solidFill>
                  <a:srgbClr val="5492E7"/>
                </a:solidFill>
                <a:effectLst/>
                <a:latin typeface="Times New Roman" panose="02020603050405020304" pitchFamily="18" charset="0"/>
                <a:ea typeface="Times New Roman" panose="02020603050405020304" pitchFamily="18" charset="0"/>
              </a:rPr>
              <a:t>, </a:t>
            </a:r>
            <a:r>
              <a:rPr lang="el-GR" sz="1600" b="1" dirty="0">
                <a:solidFill>
                  <a:srgbClr val="5492E7"/>
                </a:solidFill>
                <a:effectLst/>
                <a:latin typeface="Times New Roman" panose="02020603050405020304" pitchFamily="18" charset="0"/>
                <a:ea typeface="Times New Roman" panose="02020603050405020304" pitchFamily="18" charset="0"/>
              </a:rPr>
              <a:t>δεν περιέχει περιττές πληροφορίες, τα βίντεο, το a</a:t>
            </a:r>
            <a:r>
              <a:rPr lang="en-US" sz="1600" b="1" dirty="0" err="1">
                <a:solidFill>
                  <a:srgbClr val="5492E7"/>
                </a:solidFill>
                <a:effectLst/>
                <a:latin typeface="Times New Roman" panose="02020603050405020304" pitchFamily="18" charset="0"/>
                <a:ea typeface="Times New Roman" panose="02020603050405020304" pitchFamily="18" charset="0"/>
              </a:rPr>
              <a:t>vatar</a:t>
            </a:r>
            <a:r>
              <a:rPr lang="el-GR" sz="1600" b="1" dirty="0">
                <a:solidFill>
                  <a:srgbClr val="5492E7"/>
                </a:solidFill>
                <a:effectLst/>
                <a:latin typeface="Times New Roman" panose="02020603050405020304" pitchFamily="18" charset="0"/>
                <a:ea typeface="Times New Roman" panose="02020603050405020304" pitchFamily="18" charset="0"/>
              </a:rPr>
              <a:t> και τις χρωματικές συνθέσεις</a:t>
            </a:r>
            <a:endParaRPr lang="en-US" sz="1600" b="1" u="sng" dirty="0">
              <a:solidFill>
                <a:srgbClr val="5492E7"/>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endParaRPr lang="el-GR" sz="1800" u="sng" dirty="0">
              <a:solidFill>
                <a:schemeClr val="tx1"/>
              </a:solidFill>
              <a:effectLst/>
              <a:latin typeface="Times New Roman" panose="02020603050405020304" pitchFamily="18" charset="0"/>
              <a:ea typeface="Times New Roman" panose="02020603050405020304" pitchFamily="18" charset="0"/>
            </a:endParaRPr>
          </a:p>
        </p:txBody>
      </p:sp>
      <p:sp>
        <p:nvSpPr>
          <p:cNvPr id="8" name="Ορθογώνιο 7">
            <a:extLst>
              <a:ext uri="{FF2B5EF4-FFF2-40B4-BE49-F238E27FC236}">
                <a16:creationId xmlns:a16="http://schemas.microsoft.com/office/drawing/2014/main" id="{8B854E45-396B-ECF9-EDE6-2B8B56A839D2}"/>
              </a:ext>
            </a:extLst>
          </p:cNvPr>
          <p:cNvSpPr/>
          <p:nvPr/>
        </p:nvSpPr>
        <p:spPr>
          <a:xfrm>
            <a:off x="5143500" y="1811652"/>
            <a:ext cx="6905627" cy="883923"/>
          </a:xfrm>
          <a:prstGeom prst="rect">
            <a:avLst/>
          </a:prstGeom>
          <a:solidFill>
            <a:srgbClr val="6371C0"/>
          </a:solidFill>
          <a:effectLst>
            <a:outerShdw blurRad="97878" dist="2000" dir="5400000" sx="101618" sy="101618" algn="ctr" rotWithShape="0">
              <a:schemeClr val="bg2">
                <a:lumMod val="50000"/>
                <a:alpha val="8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2</a:t>
            </a:r>
            <a:r>
              <a:rPr lang="el-GR" b="1" u="sng" baseline="30000" dirty="0">
                <a:solidFill>
                  <a:schemeClr val="accent3">
                    <a:lumMod val="20000"/>
                    <a:lumOff val="80000"/>
                  </a:schemeClr>
                </a:solidFill>
                <a:effectLst/>
                <a:latin typeface="Times New Roman" panose="02020603050405020304" pitchFamily="18" charset="0"/>
                <a:ea typeface="Times New Roman" panose="02020603050405020304" pitchFamily="18" charset="0"/>
              </a:rPr>
              <a:t>ο</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ερευνητικό ερώτημα, οι</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3</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ειδικοί της </a:t>
            </a:r>
            <a:r>
              <a:rPr lang="el-GR"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ΕξΑΕ</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a:t>
            </a:r>
            <a:r>
              <a:rPr lang="en-US"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θ</a:t>
            </a:r>
            <a:r>
              <a:rPr lang="el-GR"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εωρούν</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ότι</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a:t>
            </a:r>
          </a:p>
        </p:txBody>
      </p:sp>
      <p:sp>
        <p:nvSpPr>
          <p:cNvPr id="13" name="Ορθογώνιο 12">
            <a:extLst>
              <a:ext uri="{FF2B5EF4-FFF2-40B4-BE49-F238E27FC236}">
                <a16:creationId xmlns:a16="http://schemas.microsoft.com/office/drawing/2014/main" id="{597DD024-262E-9BD9-5302-302ACA1E054F}"/>
              </a:ext>
            </a:extLst>
          </p:cNvPr>
          <p:cNvSpPr/>
          <p:nvPr/>
        </p:nvSpPr>
        <p:spPr>
          <a:xfrm>
            <a:off x="204790" y="2695569"/>
            <a:ext cx="4795838" cy="4068127"/>
          </a:xfrm>
          <a:prstGeom prst="rect">
            <a:avLst/>
          </a:prstGeom>
          <a:solidFill>
            <a:srgbClr val="CAC9E2"/>
          </a:solidFill>
          <a:ln>
            <a:noFill/>
          </a:ln>
          <a:effectLst>
            <a:outerShdw blurRad="167128" dist="152302" dir="33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50000"/>
              </a:lnSpc>
              <a:buFont typeface="Arial" panose="020B0604020202020204" pitchFamily="34" charset="0"/>
              <a:buChar char="•"/>
            </a:pPr>
            <a:r>
              <a:rPr lang="el-GR" sz="1600" b="1" dirty="0">
                <a:solidFill>
                  <a:srgbClr val="302E70"/>
                </a:solidFill>
                <a:latin typeface="Times New Roman" panose="02020603050405020304" pitchFamily="18" charset="0"/>
                <a:ea typeface="Times New Roman" panose="02020603050405020304" pitchFamily="18" charset="0"/>
              </a:rPr>
              <a:t>Υπάρχει παράθεση </a:t>
            </a:r>
            <a:r>
              <a:rPr lang="el-GR" sz="1600" b="1" dirty="0">
                <a:solidFill>
                  <a:srgbClr val="302D70"/>
                </a:solidFill>
                <a:latin typeface="Times New Roman" panose="02020603050405020304" pitchFamily="18" charset="0"/>
                <a:ea typeface="Times New Roman" panose="02020603050405020304" pitchFamily="18" charset="0"/>
              </a:rPr>
              <a:t>πληροφοριών</a:t>
            </a:r>
          </a:p>
          <a:p>
            <a:pPr marL="285750" indent="-285750" algn="ctr">
              <a:lnSpc>
                <a:spcPct val="150000"/>
              </a:lnSpc>
              <a:buFont typeface="Arial" panose="020B0604020202020204" pitchFamily="34" charset="0"/>
              <a:buChar char="•"/>
            </a:pPr>
            <a:r>
              <a:rPr lang="el-GR" sz="1600" b="1" dirty="0">
                <a:solidFill>
                  <a:schemeClr val="accent5">
                    <a:lumMod val="75000"/>
                  </a:schemeClr>
                </a:solidFill>
                <a:effectLst/>
                <a:latin typeface="Times New Roman" panose="02020603050405020304" pitchFamily="18" charset="0"/>
                <a:ea typeface="Times New Roman" panose="02020603050405020304" pitchFamily="18" charset="0"/>
              </a:rPr>
              <a:t>Υπάρχουν δραστηριότητες για ανταλλαγή απόψεων  (p</a:t>
            </a:r>
            <a:r>
              <a:rPr lang="en-US" sz="1600" b="1" dirty="0" err="1">
                <a:solidFill>
                  <a:schemeClr val="accent5">
                    <a:lumMod val="75000"/>
                  </a:schemeClr>
                </a:solidFill>
                <a:effectLst/>
                <a:latin typeface="Times New Roman" panose="02020603050405020304" pitchFamily="18" charset="0"/>
                <a:ea typeface="Times New Roman" panose="02020603050405020304" pitchFamily="18" charset="0"/>
              </a:rPr>
              <a:t>adlet</a:t>
            </a:r>
            <a:r>
              <a:rPr lang="el-GR" sz="1600" b="1" dirty="0">
                <a:solidFill>
                  <a:schemeClr val="accent5">
                    <a:lumMod val="75000"/>
                  </a:schemeClr>
                </a:solidFill>
                <a:latin typeface="Times New Roman" panose="02020603050405020304" pitchFamily="18" charset="0"/>
                <a:ea typeface="Times New Roman" panose="02020603050405020304" pitchFamily="18" charset="0"/>
              </a:rPr>
              <a:t>)</a:t>
            </a:r>
            <a:endParaRPr lang="en-US" sz="1600" b="1" dirty="0">
              <a:solidFill>
                <a:schemeClr val="accent5">
                  <a:lumMod val="75000"/>
                </a:schemeClr>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r>
              <a:rPr lang="el-GR" sz="1600" b="1" dirty="0">
                <a:solidFill>
                  <a:srgbClr val="5492E7"/>
                </a:solidFill>
                <a:effectLst/>
                <a:latin typeface="Times New Roman" panose="02020603050405020304" pitchFamily="18" charset="0"/>
                <a:ea typeface="Times New Roman" panose="02020603050405020304" pitchFamily="18" charset="0"/>
              </a:rPr>
              <a:t>συμφωνούν ότι τα προσδοκόμενα αποτελέσματα παρακινούν τον εκπαιδευόμενο σε επίπεδο γνώσεων και δεξιοτήτων </a:t>
            </a:r>
          </a:p>
          <a:p>
            <a:pPr marL="285750" indent="-285750" algn="ctr">
              <a:lnSpc>
                <a:spcPct val="150000"/>
              </a:lnSpc>
              <a:buFont typeface="Arial" panose="020B0604020202020204" pitchFamily="34" charset="0"/>
              <a:buChar char="•"/>
            </a:pPr>
            <a:r>
              <a:rPr lang="el-GR" sz="1600" b="1" dirty="0">
                <a:solidFill>
                  <a:srgbClr val="00B0F0"/>
                </a:solidFill>
                <a:effectLst/>
                <a:latin typeface="Times New Roman" panose="02020603050405020304" pitchFamily="18" charset="0"/>
                <a:ea typeface="Times New Roman" panose="02020603050405020304" pitchFamily="18" charset="0"/>
              </a:rPr>
              <a:t>ότι ο εκπαιδευόμενος μπορεί να ελέγχει την πρόοδό του με βάση τα προσδοκόμενα αποτελέσματα</a:t>
            </a:r>
            <a:endParaRPr lang="en-US" sz="1600" b="1" dirty="0">
              <a:solidFill>
                <a:srgbClr val="00B0F0"/>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endParaRPr lang="el-GR" sz="1800" u="sng" dirty="0">
              <a:solidFill>
                <a:schemeClr val="tx1"/>
              </a:solidFill>
              <a:effectLst/>
              <a:latin typeface="Times New Roman" panose="02020603050405020304" pitchFamily="18" charset="0"/>
              <a:ea typeface="Times New Roman" panose="02020603050405020304" pitchFamily="18" charset="0"/>
            </a:endParaRPr>
          </a:p>
        </p:txBody>
      </p:sp>
      <p:sp>
        <p:nvSpPr>
          <p:cNvPr id="12" name="Ορθογώνιο 11">
            <a:extLst>
              <a:ext uri="{FF2B5EF4-FFF2-40B4-BE49-F238E27FC236}">
                <a16:creationId xmlns:a16="http://schemas.microsoft.com/office/drawing/2014/main" id="{047107C1-D10B-7AEB-C4A2-7EE9EFEDF021}"/>
              </a:ext>
            </a:extLst>
          </p:cNvPr>
          <p:cNvSpPr/>
          <p:nvPr/>
        </p:nvSpPr>
        <p:spPr>
          <a:xfrm>
            <a:off x="204789" y="1811651"/>
            <a:ext cx="4795838" cy="883919"/>
          </a:xfrm>
          <a:prstGeom prst="rect">
            <a:avLst/>
          </a:prstGeom>
          <a:solidFill>
            <a:srgbClr val="6371C0"/>
          </a:solidFill>
          <a:effectLst>
            <a:outerShdw blurRad="97878" dist="2000" dir="5400000" sx="101618" sy="101618" algn="ctr" rotWithShape="0">
              <a:schemeClr val="bg2">
                <a:lumMod val="50000"/>
                <a:alpha val="8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1</a:t>
            </a:r>
            <a:r>
              <a:rPr lang="el-GR" sz="1800" b="1" u="sng" baseline="30000" dirty="0">
                <a:solidFill>
                  <a:schemeClr val="accent3">
                    <a:lumMod val="20000"/>
                    <a:lumOff val="80000"/>
                  </a:schemeClr>
                </a:solidFill>
                <a:effectLst/>
                <a:latin typeface="Times New Roman" panose="02020603050405020304" pitchFamily="18" charset="0"/>
                <a:ea typeface="Times New Roman" panose="02020603050405020304" pitchFamily="18" charset="0"/>
              </a:rPr>
              <a:t>ο</a:t>
            </a:r>
            <a:r>
              <a:rPr lang="el-GR"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ερευνητικό ερώτημα, οι</a:t>
            </a:r>
            <a:r>
              <a:rPr lang="en-US"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3</a:t>
            </a:r>
            <a:r>
              <a:rPr lang="el-GR"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ειδικοί της </a:t>
            </a:r>
            <a:r>
              <a:rPr lang="el-GR" sz="1800"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ΕξΑΕ</a:t>
            </a:r>
            <a:r>
              <a:rPr lang="en-US"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a:t>
            </a:r>
            <a:r>
              <a:rPr lang="en-US" sz="1800"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θ</a:t>
            </a:r>
            <a:r>
              <a:rPr lang="el-GR" sz="1800"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εωρούν</a:t>
            </a:r>
            <a:r>
              <a:rPr lang="el-GR"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ότι</a:t>
            </a:r>
            <a:r>
              <a:rPr lang="en-US"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a:t>
            </a:r>
            <a:endParaRPr lang="el-GR" sz="1800" b="1" u="sng" dirty="0">
              <a:solidFill>
                <a:schemeClr val="accent3">
                  <a:lumMod val="20000"/>
                  <a:lumOff val="8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629785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54767" y="986790"/>
            <a:ext cx="12844462" cy="633412"/>
          </a:xfrm>
        </p:spPr>
        <p:txBody>
          <a:bodyPr>
            <a:noAutofit/>
          </a:bodyPr>
          <a:lstStyle/>
          <a:p>
            <a:r>
              <a:rPr lang="el-GR" sz="4000" dirty="0"/>
              <a:t> 7. Έρευνα – Αποτελέσματα ανά ερευνητικό ερώτημα (3/6)</a:t>
            </a:r>
            <a:endParaRPr lang="el-GR" sz="4000" b="1" dirty="0"/>
          </a:p>
        </p:txBody>
      </p:sp>
      <p:sp>
        <p:nvSpPr>
          <p:cNvPr id="5" name="Ορθογώνιο 4">
            <a:extLst>
              <a:ext uri="{FF2B5EF4-FFF2-40B4-BE49-F238E27FC236}">
                <a16:creationId xmlns:a16="http://schemas.microsoft.com/office/drawing/2014/main" id="{5AFA127F-404C-1CC0-F558-E107CC9F533A}"/>
              </a:ext>
            </a:extLst>
          </p:cNvPr>
          <p:cNvSpPr/>
          <p:nvPr/>
        </p:nvSpPr>
        <p:spPr>
          <a:xfrm>
            <a:off x="1785939" y="2974695"/>
            <a:ext cx="9163050" cy="3546118"/>
          </a:xfrm>
          <a:prstGeom prst="rect">
            <a:avLst/>
          </a:prstGeom>
          <a:solidFill>
            <a:srgbClr val="CAC9E2"/>
          </a:solidFill>
          <a:ln>
            <a:noFill/>
          </a:ln>
          <a:effectLst>
            <a:outerShdw blurRad="167128" dist="152302" dir="336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50000"/>
              </a:lnSpc>
              <a:buFont typeface="Arial" panose="020B0604020202020204" pitchFamily="34" charset="0"/>
              <a:buChar char="•"/>
            </a:pPr>
            <a:r>
              <a:rPr lang="el-GR" sz="1600" b="1" dirty="0">
                <a:solidFill>
                  <a:srgbClr val="302E70"/>
                </a:solidFill>
                <a:effectLst/>
                <a:latin typeface="Times New Roman" panose="02020603050405020304" pitchFamily="18" charset="0"/>
                <a:ea typeface="Times New Roman" panose="02020603050405020304" pitchFamily="18" charset="0"/>
              </a:rPr>
              <a:t>Οι οδηγίες πλοήγησης του εκπαιδευτικού υλικού ήταν αρκετά επαρκείς</a:t>
            </a:r>
          </a:p>
          <a:p>
            <a:pPr marL="285750" indent="-285750" algn="ctr">
              <a:lnSpc>
                <a:spcPct val="150000"/>
              </a:lnSpc>
              <a:buFont typeface="Arial" panose="020B0604020202020204" pitchFamily="34" charset="0"/>
              <a:buChar char="•"/>
            </a:pPr>
            <a:r>
              <a:rPr lang="el-GR" sz="1600" b="1" dirty="0">
                <a:solidFill>
                  <a:srgbClr val="0070C0"/>
                </a:solidFill>
                <a:effectLst/>
                <a:latin typeface="Times New Roman" panose="02020603050405020304" pitchFamily="18" charset="0"/>
                <a:ea typeface="Times New Roman" panose="02020603050405020304" pitchFamily="18" charset="0"/>
              </a:rPr>
              <a:t>Τα </a:t>
            </a:r>
            <a:r>
              <a:rPr lang="en-US" sz="1600" b="1" dirty="0">
                <a:solidFill>
                  <a:srgbClr val="0070C0"/>
                </a:solidFill>
                <a:effectLst/>
                <a:latin typeface="Times New Roman" panose="02020603050405020304" pitchFamily="18" charset="0"/>
                <a:ea typeface="Times New Roman" panose="02020603050405020304" pitchFamily="18" charset="0"/>
              </a:rPr>
              <a:t>quiz</a:t>
            </a:r>
            <a:r>
              <a:rPr lang="el-GR" sz="1600" b="1" dirty="0">
                <a:solidFill>
                  <a:srgbClr val="0070C0"/>
                </a:solidFill>
                <a:effectLst/>
                <a:latin typeface="Times New Roman" panose="02020603050405020304" pitchFamily="18" charset="0"/>
                <a:ea typeface="Times New Roman" panose="02020603050405020304" pitchFamily="18" charset="0"/>
              </a:rPr>
              <a:t>z</a:t>
            </a:r>
            <a:r>
              <a:rPr lang="en-US" sz="1600" b="1" dirty="0">
                <a:solidFill>
                  <a:srgbClr val="0070C0"/>
                </a:solidFill>
                <a:effectLst/>
                <a:latin typeface="Times New Roman" panose="02020603050405020304" pitchFamily="18" charset="0"/>
                <a:ea typeface="Times New Roman" panose="02020603050405020304" pitchFamily="18" charset="0"/>
              </a:rPr>
              <a:t>es</a:t>
            </a:r>
            <a:r>
              <a:rPr lang="el-GR" sz="1600" b="1" dirty="0">
                <a:solidFill>
                  <a:srgbClr val="0070C0"/>
                </a:solidFill>
                <a:effectLst/>
                <a:latin typeface="Times New Roman" panose="02020603050405020304" pitchFamily="18" charset="0"/>
                <a:ea typeface="Times New Roman" panose="02020603050405020304" pitchFamily="18" charset="0"/>
              </a:rPr>
              <a:t>, τα βίντεο, οι εικόνες, τα βίντεο και οι δραστηριότητες τους βοήθησαν στη μελέτη κτιρίων της σύγχρονης αρχιτεκτονικής</a:t>
            </a:r>
          </a:p>
          <a:p>
            <a:pPr marL="285750" indent="-285750" algn="ctr">
              <a:lnSpc>
                <a:spcPct val="150000"/>
              </a:lnSpc>
              <a:buFont typeface="Arial" panose="020B0604020202020204" pitchFamily="34" charset="0"/>
              <a:buChar char="•"/>
            </a:pPr>
            <a:r>
              <a:rPr lang="el-GR" sz="1600" b="1" dirty="0">
                <a:solidFill>
                  <a:srgbClr val="00B0F0"/>
                </a:solidFill>
                <a:effectLst/>
                <a:latin typeface="Times New Roman" panose="02020603050405020304" pitchFamily="18" charset="0"/>
                <a:ea typeface="Times New Roman" panose="02020603050405020304" pitchFamily="18" charset="0"/>
              </a:rPr>
              <a:t>ότι έμαθαν κάποια πράγματα που αφορούσαν τη μελέτη κτιρίων της σύγχρονης αρχιτεκτονικής</a:t>
            </a:r>
          </a:p>
          <a:p>
            <a:pPr marL="285750" indent="-285750" algn="ctr">
              <a:lnSpc>
                <a:spcPct val="150000"/>
              </a:lnSpc>
              <a:buFont typeface="Arial" panose="020B0604020202020204" pitchFamily="34" charset="0"/>
              <a:buChar char="•"/>
            </a:pPr>
            <a:r>
              <a:rPr lang="el-GR" sz="1600" b="1" dirty="0">
                <a:solidFill>
                  <a:srgbClr val="5492E7"/>
                </a:solidFill>
                <a:effectLst/>
                <a:latin typeface="Times New Roman" panose="02020603050405020304" pitchFamily="18" charset="0"/>
                <a:ea typeface="Times New Roman" panose="02020603050405020304" pitchFamily="18" charset="0"/>
              </a:rPr>
              <a:t>ότι το εκπαιδευτικό υλικό είναι κατάλληλο για φοιτητές αρχιτεκτονικής όπως αυτούς και συμφωνούν μεταξύ τους ότι δεν θα άλλαζαν κάτι στο εκπαιδευτικό υλικό</a:t>
            </a:r>
            <a:endParaRPr lang="el-GR" sz="1600" b="1" u="sng" dirty="0">
              <a:solidFill>
                <a:srgbClr val="5492E7"/>
              </a:solidFill>
              <a:effectLst/>
              <a:latin typeface="Times New Roman" panose="02020603050405020304" pitchFamily="18" charset="0"/>
              <a:ea typeface="Times New Roman" panose="02020603050405020304" pitchFamily="18" charset="0"/>
            </a:endParaRPr>
          </a:p>
          <a:p>
            <a:pPr marL="285750" indent="-285750" algn="ctr">
              <a:lnSpc>
                <a:spcPct val="150000"/>
              </a:lnSpc>
              <a:buFont typeface="Arial" panose="020B0604020202020204" pitchFamily="34" charset="0"/>
              <a:buChar char="•"/>
            </a:pPr>
            <a:endParaRPr lang="en-US" u="sng" dirty="0">
              <a:solidFill>
                <a:schemeClr val="tx1"/>
              </a:solidFill>
              <a:effectLst/>
              <a:latin typeface="Times New Roman" panose="02020603050405020304" pitchFamily="18" charset="0"/>
              <a:ea typeface="Times New Roman" panose="02020603050405020304" pitchFamily="18" charset="0"/>
            </a:endParaRPr>
          </a:p>
        </p:txBody>
      </p:sp>
      <p:sp>
        <p:nvSpPr>
          <p:cNvPr id="6" name="Ορθογώνιο 5">
            <a:extLst>
              <a:ext uri="{FF2B5EF4-FFF2-40B4-BE49-F238E27FC236}">
                <a16:creationId xmlns:a16="http://schemas.microsoft.com/office/drawing/2014/main" id="{15DADE6B-D329-8F65-78D4-363E6B16737C}"/>
              </a:ext>
            </a:extLst>
          </p:cNvPr>
          <p:cNvSpPr/>
          <p:nvPr/>
        </p:nvSpPr>
        <p:spPr>
          <a:xfrm>
            <a:off x="1785939" y="2071867"/>
            <a:ext cx="9163050" cy="902823"/>
          </a:xfrm>
          <a:prstGeom prst="rect">
            <a:avLst/>
          </a:prstGeom>
          <a:solidFill>
            <a:srgbClr val="6371C0"/>
          </a:solidFill>
          <a:effectLst>
            <a:outerShdw blurRad="97878" dist="2000" dir="5400000" sx="101618" sy="101618" algn="ctr" rotWithShape="0">
              <a:schemeClr val="bg2">
                <a:lumMod val="50000"/>
                <a:alpha val="8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3</a:t>
            </a:r>
            <a:r>
              <a:rPr lang="el-GR" b="1" u="sng" baseline="30000" dirty="0">
                <a:solidFill>
                  <a:schemeClr val="accent3">
                    <a:lumMod val="20000"/>
                    <a:lumOff val="80000"/>
                  </a:schemeClr>
                </a:solidFill>
                <a:effectLst/>
                <a:latin typeface="Times New Roman" panose="02020603050405020304" pitchFamily="18" charset="0"/>
                <a:ea typeface="Times New Roman" panose="02020603050405020304" pitchFamily="18" charset="0"/>
              </a:rPr>
              <a:t>ο</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ερευνητικό ερώτημα</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οι </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5 φοιτητές αρχιτεκτονικής </a:t>
            </a:r>
            <a:r>
              <a:rPr lang="en-US"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θ</a:t>
            </a:r>
            <a:r>
              <a:rPr lang="el-GR" b="1" u="sng" dirty="0" err="1">
                <a:solidFill>
                  <a:schemeClr val="accent3">
                    <a:lumMod val="20000"/>
                    <a:lumOff val="80000"/>
                  </a:schemeClr>
                </a:solidFill>
                <a:effectLst/>
                <a:latin typeface="Times New Roman" panose="02020603050405020304" pitchFamily="18" charset="0"/>
                <a:ea typeface="Times New Roman" panose="02020603050405020304" pitchFamily="18" charset="0"/>
              </a:rPr>
              <a:t>εωρούν</a:t>
            </a:r>
            <a:r>
              <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 ότι</a:t>
            </a:r>
            <a:r>
              <a:rPr lang="en-US" b="1" u="sng" dirty="0">
                <a:solidFill>
                  <a:schemeClr val="accent3">
                    <a:lumMod val="20000"/>
                    <a:lumOff val="80000"/>
                  </a:schemeClr>
                </a:solidFill>
                <a:effectLst/>
                <a:latin typeface="Times New Roman" panose="02020603050405020304" pitchFamily="18" charset="0"/>
                <a:ea typeface="Times New Roman" panose="02020603050405020304" pitchFamily="18" charset="0"/>
              </a:rPr>
              <a:t>:</a:t>
            </a:r>
            <a:endParaRPr lang="el-GR" b="1" u="sng" dirty="0">
              <a:solidFill>
                <a:schemeClr val="accent3">
                  <a:lumMod val="20000"/>
                  <a:lumOff val="8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426333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40000">
              <a:srgbClr val="D8EBF4">
                <a:lumMod val="40000"/>
                <a:lumOff val="60000"/>
              </a:srgbClr>
            </a:gs>
            <a:gs pos="0">
              <a:schemeClr val="bg2"/>
            </a:gs>
            <a:gs pos="73000">
              <a:srgbClr val="E1FAFF"/>
            </a:gs>
          </a:gsLst>
          <a:path path="shape">
            <a:fillToRect l="50000" t="50000" r="50000" b="50000"/>
          </a:path>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728663" y="986790"/>
            <a:ext cx="12844462" cy="633412"/>
          </a:xfrm>
        </p:spPr>
        <p:txBody>
          <a:bodyPr>
            <a:noAutofit/>
          </a:bodyPr>
          <a:lstStyle/>
          <a:p>
            <a:r>
              <a:rPr lang="el-GR" sz="4000" dirty="0"/>
              <a:t> 7. Έρευνα – Συμπεράσματα (4/6)</a:t>
            </a:r>
            <a:endParaRPr lang="el-GR" sz="4000" b="1" dirty="0"/>
          </a:p>
        </p:txBody>
      </p:sp>
      <p:sp>
        <p:nvSpPr>
          <p:cNvPr id="15" name="Στρογγυλεμένο ορθογώνιο 14">
            <a:extLst>
              <a:ext uri="{FF2B5EF4-FFF2-40B4-BE49-F238E27FC236}">
                <a16:creationId xmlns:a16="http://schemas.microsoft.com/office/drawing/2014/main" id="{0A050105-8BC2-C3FD-690B-416B6FEDAFE1}"/>
              </a:ext>
            </a:extLst>
          </p:cNvPr>
          <p:cNvSpPr/>
          <p:nvPr/>
        </p:nvSpPr>
        <p:spPr>
          <a:xfrm>
            <a:off x="1439466" y="2317705"/>
            <a:ext cx="9198769" cy="1728247"/>
          </a:xfrm>
          <a:prstGeom prst="roundRect">
            <a:avLst/>
          </a:prstGeom>
          <a:solidFill>
            <a:srgbClr val="CBD8E0"/>
          </a:solidFill>
          <a:ln>
            <a:noFill/>
          </a:ln>
          <a:effectLst>
            <a:outerShdw blurRad="157004" dist="86032" dir="5400000" sx="104000" sy="104000" algn="ctr" rotWithShape="0">
              <a:schemeClr val="accent5">
                <a:lumMod val="40000"/>
                <a:lumOff val="6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l-GR" sz="1800" dirty="0">
                <a:solidFill>
                  <a:schemeClr val="tx1"/>
                </a:solidFill>
                <a:effectLst/>
                <a:latin typeface="Times New Roman" panose="02020603050405020304" pitchFamily="18" charset="0"/>
                <a:ea typeface="Times New Roman" panose="02020603050405020304" pitchFamily="18" charset="0"/>
              </a:rPr>
              <a:t>Η έρευνα έδειξε ότι το εκπαιδευτικό υλικό που σχεδιάστηκε στην πλατφόρμα Η</a:t>
            </a:r>
            <a:r>
              <a:rPr lang="en-US" sz="1800" dirty="0">
                <a:solidFill>
                  <a:schemeClr val="tx1"/>
                </a:solidFill>
                <a:effectLst/>
                <a:latin typeface="Times New Roman" panose="02020603050405020304" pitchFamily="18" charset="0"/>
                <a:ea typeface="Times New Roman" panose="02020603050405020304" pitchFamily="18" charset="0"/>
              </a:rPr>
              <a:t>P</a:t>
            </a:r>
            <a:r>
              <a:rPr lang="el-GR" sz="1800" dirty="0">
                <a:solidFill>
                  <a:schemeClr val="tx1"/>
                </a:solidFill>
                <a:effectLst/>
                <a:latin typeface="Times New Roman" panose="02020603050405020304" pitchFamily="18" charset="0"/>
                <a:ea typeface="Times New Roman" panose="02020603050405020304" pitchFamily="18" charset="0"/>
              </a:rPr>
              <a:t>5 </a:t>
            </a:r>
            <a:r>
              <a:rPr lang="el-GR" sz="1800" b="1" dirty="0">
                <a:solidFill>
                  <a:schemeClr val="accent5">
                    <a:lumMod val="75000"/>
                  </a:schemeClr>
                </a:solidFill>
                <a:effectLst/>
                <a:latin typeface="Times New Roman" panose="02020603050405020304" pitchFamily="18" charset="0"/>
                <a:ea typeface="Times New Roman" panose="02020603050405020304" pitchFamily="18" charset="0"/>
              </a:rPr>
              <a:t>είναι κατάλληλο για την εξ αποστάσεως εκπαίδευση</a:t>
            </a:r>
            <a:r>
              <a:rPr lang="el-GR" sz="1800" dirty="0">
                <a:solidFill>
                  <a:schemeClr val="tx1"/>
                </a:solidFill>
                <a:effectLst/>
                <a:latin typeface="Times New Roman" panose="02020603050405020304" pitchFamily="18" charset="0"/>
                <a:ea typeface="Times New Roman" panose="02020603050405020304" pitchFamily="18" charset="0"/>
              </a:rPr>
              <a:t> με μικρές βελτιώσεις. </a:t>
            </a:r>
          </a:p>
        </p:txBody>
      </p:sp>
      <p:sp>
        <p:nvSpPr>
          <p:cNvPr id="16" name="Στρογγυλεμένο ορθογώνιο 15">
            <a:extLst>
              <a:ext uri="{FF2B5EF4-FFF2-40B4-BE49-F238E27FC236}">
                <a16:creationId xmlns:a16="http://schemas.microsoft.com/office/drawing/2014/main" id="{B714E7C8-3F34-4D36-E1A6-DDC6BEBE655F}"/>
              </a:ext>
            </a:extLst>
          </p:cNvPr>
          <p:cNvSpPr/>
          <p:nvPr/>
        </p:nvSpPr>
        <p:spPr>
          <a:xfrm>
            <a:off x="1439466" y="4743454"/>
            <a:ext cx="9198769" cy="1857371"/>
          </a:xfrm>
          <a:prstGeom prst="roundRect">
            <a:avLst/>
          </a:prstGeom>
          <a:solidFill>
            <a:srgbClr val="CBD8E0"/>
          </a:solidFill>
          <a:ln>
            <a:noFill/>
          </a:ln>
          <a:effectLst>
            <a:outerShdw blurRad="228685" dist="61126" dir="5400000" sx="103000" sy="103000" algn="ctr" rotWithShape="0">
              <a:schemeClr val="accent5">
                <a:lumMod val="60000"/>
                <a:lumOff val="40000"/>
                <a:alpha val="81286"/>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l-GR" sz="1800" dirty="0">
                <a:solidFill>
                  <a:schemeClr val="tx1"/>
                </a:solidFill>
                <a:effectLst/>
                <a:latin typeface="Times New Roman" panose="02020603050405020304" pitchFamily="18" charset="0"/>
                <a:ea typeface="Times New Roman" panose="02020603050405020304" pitchFamily="18" charset="0"/>
              </a:rPr>
              <a:t>Οι φοιτητές </a:t>
            </a:r>
            <a:r>
              <a:rPr lang="el-GR" sz="1800" b="1" dirty="0">
                <a:solidFill>
                  <a:schemeClr val="accent5">
                    <a:lumMod val="75000"/>
                  </a:schemeClr>
                </a:solidFill>
                <a:effectLst/>
                <a:latin typeface="Times New Roman" panose="02020603050405020304" pitchFamily="18" charset="0"/>
                <a:ea typeface="Times New Roman" panose="02020603050405020304" pitchFamily="18" charset="0"/>
              </a:rPr>
              <a:t>αρχιτεκτονικής συμφωνούν ότι δεν θα άλλαζαν κάτι στο εκπαιδευτικό υλικό,</a:t>
            </a:r>
            <a:r>
              <a:rPr lang="el-GR" sz="1800" dirty="0">
                <a:solidFill>
                  <a:schemeClr val="tx1"/>
                </a:solidFill>
                <a:effectLst/>
                <a:latin typeface="Times New Roman" panose="02020603050405020304" pitchFamily="18" charset="0"/>
                <a:ea typeface="Times New Roman" panose="02020603050405020304" pitchFamily="18" charset="0"/>
              </a:rPr>
              <a:t> αναφέρουν αρκετά δυνατά σημεία του εκπαιδευτικού υλικού όπως η ευκολία πλοήγησης, οι κατανοητές οδηγίες και η υποστήριξη του </a:t>
            </a:r>
            <a:r>
              <a:rPr lang="el-GR" sz="1800" dirty="0" err="1">
                <a:solidFill>
                  <a:schemeClr val="tx1"/>
                </a:solidFill>
                <a:effectLst/>
                <a:latin typeface="Times New Roman" panose="02020603050405020304" pitchFamily="18" charset="0"/>
                <a:ea typeface="Times New Roman" panose="02020603050405020304" pitchFamily="18" charset="0"/>
              </a:rPr>
              <a:t>mobile</a:t>
            </a:r>
            <a:r>
              <a:rPr lang="el-GR" sz="1800" dirty="0">
                <a:solidFill>
                  <a:schemeClr val="tx1"/>
                </a:solidFill>
                <a:effectLst/>
                <a:latin typeface="Times New Roman" panose="02020603050405020304" pitchFamily="18" charset="0"/>
                <a:ea typeface="Times New Roman" panose="02020603050405020304" pitchFamily="18" charset="0"/>
              </a:rPr>
              <a:t> </a:t>
            </a:r>
            <a:r>
              <a:rPr lang="el-GR" sz="1800" dirty="0" err="1">
                <a:solidFill>
                  <a:schemeClr val="tx1"/>
                </a:solidFill>
                <a:effectLst/>
                <a:latin typeface="Times New Roman" panose="02020603050405020304" pitchFamily="18" charset="0"/>
                <a:ea typeface="Times New Roman" panose="02020603050405020304" pitchFamily="18" charset="0"/>
              </a:rPr>
              <a:t>browsing</a:t>
            </a:r>
            <a:r>
              <a:rPr lang="el-GR" sz="1800" dirty="0">
                <a:solidFill>
                  <a:schemeClr val="tx1"/>
                </a:solidFill>
                <a:effectLst/>
                <a:latin typeface="Times New Roman" panose="02020603050405020304" pitchFamily="18" charset="0"/>
                <a:ea typeface="Times New Roman" panose="02020603050405020304" pitchFamily="18" charset="0"/>
              </a:rPr>
              <a:t>, διαγράμματα, </a:t>
            </a:r>
            <a:r>
              <a:rPr lang="el-GR" sz="1800" dirty="0" err="1">
                <a:solidFill>
                  <a:schemeClr val="tx1"/>
                </a:solidFill>
                <a:effectLst/>
                <a:latin typeface="Times New Roman" panose="02020603050405020304" pitchFamily="18" charset="0"/>
                <a:ea typeface="Times New Roman" panose="02020603050405020304" pitchFamily="18" charset="0"/>
              </a:rPr>
              <a:t>quiz</a:t>
            </a:r>
            <a:r>
              <a:rPr lang="en-US" dirty="0" err="1">
                <a:solidFill>
                  <a:schemeClr val="tx1"/>
                </a:solidFill>
                <a:latin typeface="Times New Roman" panose="02020603050405020304" pitchFamily="18" charset="0"/>
                <a:ea typeface="Times New Roman" panose="02020603050405020304" pitchFamily="18" charset="0"/>
              </a:rPr>
              <a:t>zes</a:t>
            </a:r>
            <a:r>
              <a:rPr lang="el-GR" sz="1800" dirty="0">
                <a:solidFill>
                  <a:schemeClr val="tx1"/>
                </a:solidFill>
                <a:effectLst/>
                <a:latin typeface="Times New Roman" panose="02020603050405020304" pitchFamily="18" charset="0"/>
                <a:ea typeface="Times New Roman" panose="02020603050405020304" pitchFamily="18" charset="0"/>
              </a:rPr>
              <a:t>, βίντεο, εικόνες, και σύνδεσμοι. </a:t>
            </a:r>
          </a:p>
        </p:txBody>
      </p:sp>
      <p:sp>
        <p:nvSpPr>
          <p:cNvPr id="17" name="TextBox 16">
            <a:extLst>
              <a:ext uri="{FF2B5EF4-FFF2-40B4-BE49-F238E27FC236}">
                <a16:creationId xmlns:a16="http://schemas.microsoft.com/office/drawing/2014/main" id="{53FA363B-6089-125C-756F-C977C4007D66}"/>
              </a:ext>
            </a:extLst>
          </p:cNvPr>
          <p:cNvSpPr txBox="1"/>
          <p:nvPr/>
        </p:nvSpPr>
        <p:spPr>
          <a:xfrm>
            <a:off x="4520803" y="1851975"/>
            <a:ext cx="3150394" cy="369332"/>
          </a:xfrm>
          <a:prstGeom prst="rect">
            <a:avLst/>
          </a:prstGeom>
          <a:noFill/>
        </p:spPr>
        <p:txBody>
          <a:bodyPr wrap="square" rtlCol="0">
            <a:spAutoFit/>
          </a:bodyPr>
          <a:lstStyle/>
          <a:p>
            <a:pPr algn="ctr"/>
            <a:r>
              <a:rPr lang="el-GR" dirty="0">
                <a:solidFill>
                  <a:schemeClr val="tx1"/>
                </a:solidFill>
              </a:rPr>
              <a:t>Έρευνα των 3 ειδικών </a:t>
            </a:r>
            <a:r>
              <a:rPr lang="el-GR" dirty="0" err="1">
                <a:solidFill>
                  <a:schemeClr val="tx1"/>
                </a:solidFill>
              </a:rPr>
              <a:t>ΕξΑΕ</a:t>
            </a:r>
            <a:endParaRPr lang="el-GR" dirty="0">
              <a:solidFill>
                <a:schemeClr val="tx1"/>
              </a:solidFill>
            </a:endParaRPr>
          </a:p>
        </p:txBody>
      </p:sp>
      <p:sp>
        <p:nvSpPr>
          <p:cNvPr id="18" name="TextBox 17">
            <a:extLst>
              <a:ext uri="{FF2B5EF4-FFF2-40B4-BE49-F238E27FC236}">
                <a16:creationId xmlns:a16="http://schemas.microsoft.com/office/drawing/2014/main" id="{0D97BFC8-ADCB-EA39-21CA-A63E443E64BE}"/>
              </a:ext>
            </a:extLst>
          </p:cNvPr>
          <p:cNvSpPr txBox="1"/>
          <p:nvPr/>
        </p:nvSpPr>
        <p:spPr>
          <a:xfrm>
            <a:off x="4132659" y="4270311"/>
            <a:ext cx="4263629" cy="369332"/>
          </a:xfrm>
          <a:prstGeom prst="rect">
            <a:avLst/>
          </a:prstGeom>
          <a:noFill/>
        </p:spPr>
        <p:txBody>
          <a:bodyPr wrap="square" rtlCol="0">
            <a:spAutoFit/>
          </a:bodyPr>
          <a:lstStyle/>
          <a:p>
            <a:pPr algn="ctr"/>
            <a:r>
              <a:rPr lang="el-GR" dirty="0">
                <a:solidFill>
                  <a:schemeClr val="tx1"/>
                </a:solidFill>
              </a:rPr>
              <a:t>Έρευνα των 5 φοιτητών αρχιτεκτονικής</a:t>
            </a:r>
          </a:p>
        </p:txBody>
      </p:sp>
    </p:spTree>
    <p:extLst>
      <p:ext uri="{BB962C8B-B14F-4D97-AF65-F5344CB8AC3E}">
        <p14:creationId xmlns:p14="http://schemas.microsoft.com/office/powerpoint/2010/main" val="9721981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7. Έρευνα - Περιορισμοί (5/6)</a:t>
            </a:r>
          </a:p>
        </p:txBody>
      </p:sp>
      <p:sp>
        <p:nvSpPr>
          <p:cNvPr id="2" name="Έλλειψη 1">
            <a:extLst>
              <a:ext uri="{FF2B5EF4-FFF2-40B4-BE49-F238E27FC236}">
                <a16:creationId xmlns:a16="http://schemas.microsoft.com/office/drawing/2014/main" id="{CDE755F0-5E74-6874-6A25-08ADDF056A27}"/>
              </a:ext>
            </a:extLst>
          </p:cNvPr>
          <p:cNvSpPr/>
          <p:nvPr/>
        </p:nvSpPr>
        <p:spPr>
          <a:xfrm>
            <a:off x="3121222" y="1743076"/>
            <a:ext cx="5949555" cy="4973623"/>
          </a:xfrm>
          <a:prstGeom prst="ellipse">
            <a:avLst/>
          </a:prstGeom>
          <a:solidFill>
            <a:srgbClr val="CAC9E2"/>
          </a:solidFill>
          <a:ln>
            <a:gradFill>
              <a:gsLst>
                <a:gs pos="0">
                  <a:schemeClr val="accent1">
                    <a:lumMod val="5000"/>
                    <a:lumOff val="95000"/>
                  </a:schemeClr>
                </a:gs>
                <a:gs pos="6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229162" dist="242409" dir="2700000" sx="98191" sy="98191" algn="tl" rotWithShape="0">
              <a:schemeClr val="accent5">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50000"/>
              </a:lnSpc>
              <a:buFont typeface="Arial" panose="020B0604020202020204" pitchFamily="34" charset="0"/>
              <a:buChar char="•"/>
            </a:pPr>
            <a:r>
              <a:rPr lang="el-GR" b="1" dirty="0">
                <a:solidFill>
                  <a:schemeClr val="accent5">
                    <a:lumMod val="50000"/>
                  </a:schemeClr>
                </a:solidFill>
                <a:effectLst/>
                <a:latin typeface="Times New Roman" panose="02020603050405020304" pitchFamily="18" charset="0"/>
                <a:ea typeface="Times New Roman" panose="02020603050405020304" pitchFamily="18" charset="0"/>
              </a:rPr>
              <a:t>περιορισμένος αριθμός ερευνών σχετικά με την αρχιτεκτονική και την </a:t>
            </a:r>
            <a:r>
              <a:rPr lang="el-GR" b="1" dirty="0" err="1">
                <a:solidFill>
                  <a:schemeClr val="accent5">
                    <a:lumMod val="50000"/>
                  </a:schemeClr>
                </a:solidFill>
                <a:effectLst/>
                <a:latin typeface="Times New Roman" panose="02020603050405020304" pitchFamily="18" charset="0"/>
                <a:ea typeface="Times New Roman" panose="02020603050405020304" pitchFamily="18" charset="0"/>
              </a:rPr>
              <a:t>ΕξΑΕ</a:t>
            </a:r>
            <a:r>
              <a:rPr lang="el-GR" b="1" dirty="0">
                <a:solidFill>
                  <a:schemeClr val="accent5">
                    <a:lumMod val="50000"/>
                  </a:schemeClr>
                </a:solidFill>
                <a:effectLst/>
              </a:rPr>
              <a:t> </a:t>
            </a:r>
          </a:p>
          <a:p>
            <a:pPr marL="285750" indent="-285750" algn="ctr">
              <a:lnSpc>
                <a:spcPct val="150000"/>
              </a:lnSpc>
              <a:buFont typeface="Arial" panose="020B0604020202020204" pitchFamily="34" charset="0"/>
              <a:buChar char="•"/>
            </a:pPr>
            <a:r>
              <a:rPr lang="el-GR" b="1" dirty="0">
                <a:solidFill>
                  <a:schemeClr val="accent5">
                    <a:lumMod val="50000"/>
                  </a:schemeClr>
                </a:solidFill>
                <a:effectLst/>
                <a:latin typeface="Times New Roman" panose="02020603050405020304" pitchFamily="18" charset="0"/>
                <a:ea typeface="Times New Roman" panose="02020603050405020304" pitchFamily="18" charset="0"/>
              </a:rPr>
              <a:t>θα μπορούσαν να ερωτηθούν περισσότερα άτομα</a:t>
            </a:r>
            <a:r>
              <a:rPr lang="el-GR" b="1" dirty="0">
                <a:solidFill>
                  <a:schemeClr val="accent5">
                    <a:lumMod val="50000"/>
                  </a:schemeClr>
                </a:solidFill>
                <a:effectLst/>
              </a:rPr>
              <a:t> </a:t>
            </a:r>
          </a:p>
          <a:p>
            <a:pPr marL="285750" indent="-285750" algn="ctr">
              <a:lnSpc>
                <a:spcPct val="150000"/>
              </a:lnSpc>
              <a:buFont typeface="Arial" panose="020B0604020202020204" pitchFamily="34" charset="0"/>
              <a:buChar char="•"/>
            </a:pPr>
            <a:r>
              <a:rPr lang="el-GR" b="1" dirty="0">
                <a:solidFill>
                  <a:schemeClr val="accent5">
                    <a:lumMod val="50000"/>
                  </a:schemeClr>
                </a:solidFill>
                <a:effectLst/>
                <a:latin typeface="Times New Roman" panose="02020603050405020304" pitchFamily="18" charset="0"/>
                <a:ea typeface="Times New Roman" panose="02020603050405020304" pitchFamily="18" charset="0"/>
              </a:rPr>
              <a:t>το εκπαιδευτικό υλικό να έχει περισσότερα παραδείγματα κτιρίων</a:t>
            </a:r>
            <a:r>
              <a:rPr lang="el-GR" b="1" dirty="0">
                <a:solidFill>
                  <a:schemeClr val="accent5">
                    <a:lumMod val="50000"/>
                  </a:schemeClr>
                </a:solidFill>
                <a:effectLst/>
              </a:rPr>
              <a:t> </a:t>
            </a:r>
            <a:endParaRPr lang="el-GR" b="1"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48439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7. Έρευνα - Προτάσεις (6/6)</a:t>
            </a:r>
          </a:p>
        </p:txBody>
      </p:sp>
      <p:sp>
        <p:nvSpPr>
          <p:cNvPr id="3" name="Έλλειψη 2">
            <a:extLst>
              <a:ext uri="{FF2B5EF4-FFF2-40B4-BE49-F238E27FC236}">
                <a16:creationId xmlns:a16="http://schemas.microsoft.com/office/drawing/2014/main" id="{660B7634-2BD3-5739-ED31-26784FE11875}"/>
              </a:ext>
            </a:extLst>
          </p:cNvPr>
          <p:cNvSpPr/>
          <p:nvPr/>
        </p:nvSpPr>
        <p:spPr>
          <a:xfrm>
            <a:off x="2986268" y="1859495"/>
            <a:ext cx="6364420" cy="4850203"/>
          </a:xfrm>
          <a:prstGeom prst="ellipse">
            <a:avLst/>
          </a:prstGeom>
          <a:solidFill>
            <a:srgbClr val="A0AFDB"/>
          </a:solidFill>
          <a:ln>
            <a:gradFill>
              <a:gsLst>
                <a:gs pos="0">
                  <a:schemeClr val="accent1">
                    <a:lumMod val="5000"/>
                    <a:lumOff val="95000"/>
                  </a:schemeClr>
                </a:gs>
                <a:gs pos="6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outerShdw blurRad="229162" dist="242409" dir="2700000" sx="98191" sy="98191" algn="tl" rotWithShape="0">
              <a:schemeClr val="accent5">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lnSpc>
                <a:spcPct val="150000"/>
              </a:lnSpc>
              <a:buFont typeface="Arial" panose="020B0604020202020204" pitchFamily="34" charset="0"/>
              <a:buChar char="•"/>
            </a:pP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δημιουργία νέων βίντεο, δραστηριότητες και εφαρμογές </a:t>
            </a:r>
          </a:p>
          <a:p>
            <a:pPr marL="285750" indent="-285750" algn="ctr">
              <a:lnSpc>
                <a:spcPct val="150000"/>
              </a:lnSpc>
              <a:buFont typeface="Arial" panose="020B0604020202020204" pitchFamily="34" charset="0"/>
              <a:buChar char="•"/>
            </a:pP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ιδέες για επιλογή της </a:t>
            </a:r>
            <a:r>
              <a:rPr lang="el-GR" sz="1800" b="1" dirty="0" err="1">
                <a:solidFill>
                  <a:schemeClr val="accent5">
                    <a:lumMod val="50000"/>
                  </a:schemeClr>
                </a:solidFill>
                <a:effectLst/>
                <a:latin typeface="Times New Roman" panose="02020603050405020304" pitchFamily="18" charset="0"/>
                <a:ea typeface="Times New Roman" panose="02020603050405020304" pitchFamily="18" charset="0"/>
              </a:rPr>
              <a:t>ΕξΑΕ</a:t>
            </a: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 σε αντίστοιχα μαθήματα</a:t>
            </a:r>
          </a:p>
          <a:p>
            <a:pPr marL="285750" indent="-285750" algn="ctr">
              <a:lnSpc>
                <a:spcPct val="150000"/>
              </a:lnSpc>
              <a:buFont typeface="Arial" panose="020B0604020202020204" pitchFamily="34" charset="0"/>
              <a:buChar char="•"/>
            </a:pP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οι καθηγητές του πολυτεχνείου να έχουν μεγαλύτερη εξοικείωση με την </a:t>
            </a:r>
            <a:r>
              <a:rPr lang="el-GR" sz="1800" b="1" dirty="0" err="1">
                <a:solidFill>
                  <a:schemeClr val="accent5">
                    <a:lumMod val="50000"/>
                  </a:schemeClr>
                </a:solidFill>
                <a:effectLst/>
                <a:latin typeface="Times New Roman" panose="02020603050405020304" pitchFamily="18" charset="0"/>
                <a:ea typeface="Times New Roman" panose="02020603050405020304" pitchFamily="18" charset="0"/>
              </a:rPr>
              <a:t>ΕξΑΕ</a:t>
            </a: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 και να την χρησιμοποιούν πιο συχνά</a:t>
            </a:r>
          </a:p>
          <a:p>
            <a:pPr marL="285750" indent="-285750" algn="ctr">
              <a:lnSpc>
                <a:spcPct val="150000"/>
              </a:lnSpc>
              <a:buFont typeface="Arial" panose="020B0604020202020204" pitchFamily="34" charset="0"/>
              <a:buChar char="•"/>
            </a:pPr>
            <a:r>
              <a:rPr lang="el-GR" sz="1800" b="1" dirty="0">
                <a:solidFill>
                  <a:schemeClr val="accent5">
                    <a:lumMod val="50000"/>
                  </a:schemeClr>
                </a:solidFill>
                <a:effectLst/>
                <a:latin typeface="Times New Roman" panose="02020603050405020304" pitchFamily="18" charset="0"/>
                <a:ea typeface="Times New Roman" panose="02020603050405020304" pitchFamily="18" charset="0"/>
              </a:rPr>
              <a:t>μοντέλο της συνδυαστικής μάθησης</a:t>
            </a:r>
          </a:p>
        </p:txBody>
      </p:sp>
    </p:spTree>
    <p:extLst>
      <p:ext uri="{BB962C8B-B14F-4D97-AF65-F5344CB8AC3E}">
        <p14:creationId xmlns:p14="http://schemas.microsoft.com/office/powerpoint/2010/main" val="315962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a:gsLst>
            <a:gs pos="100000">
              <a:srgbClr val="D8EBF4">
                <a:lumMod val="40000"/>
                <a:lumOff val="60000"/>
              </a:srgbClr>
            </a:gs>
            <a:gs pos="0">
              <a:schemeClr val="bg2"/>
            </a:gs>
            <a:gs pos="89000">
              <a:srgbClr val="E1FAFF"/>
            </a:gs>
          </a:gsLst>
          <a:path path="shape">
            <a:fillToRect l="50000" t="50000" r="50000" b="50000"/>
          </a:path>
        </a:gra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F80A9F-40E5-CD87-4E4C-5C600C696F86}"/>
              </a:ext>
            </a:extLst>
          </p:cNvPr>
          <p:cNvSpPr txBox="1"/>
          <p:nvPr/>
        </p:nvSpPr>
        <p:spPr>
          <a:xfrm>
            <a:off x="2678906" y="1585418"/>
            <a:ext cx="6834187" cy="1843582"/>
          </a:xfrm>
          <a:prstGeom prst="rect">
            <a:avLst/>
          </a:prstGeom>
          <a:noFill/>
          <a:ln w="50800">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path path="circle">
                <a:fillToRect l="100000" t="100000"/>
              </a:path>
              <a:tileRect r="-100000" b="-100000"/>
            </a:gradFill>
          </a:ln>
          <a:effectLst>
            <a:outerShdw blurRad="135237" dist="103547" dir="5400000" sx="101000" sy="101000" algn="ctr" rotWithShape="0">
              <a:srgbClr val="CAC9E2">
                <a:alpha val="67905"/>
              </a:srgbClr>
            </a:outerShdw>
          </a:effectLst>
        </p:spPr>
        <p:txBody>
          <a:bodyPr wrap="square" rtlCol="0">
            <a:spAutoFit/>
          </a:bodyPr>
          <a:lstStyle/>
          <a:p>
            <a:pPr algn="ctr">
              <a:lnSpc>
                <a:spcPct val="150000"/>
              </a:lnSpc>
            </a:pPr>
            <a:r>
              <a:rPr lang="el-GR" sz="4000" dirty="0">
                <a:solidFill>
                  <a:srgbClr val="A6ABF5"/>
                </a:solidFill>
              </a:rPr>
              <a:t>ΣΑΣ ΕΥΧΑΡΙΣΤΩ ΓΙΑ ΤΗΝ ΠΡΟΣΟΧΗ ΣΑΣ</a:t>
            </a:r>
          </a:p>
        </p:txBody>
      </p:sp>
    </p:spTree>
    <p:extLst>
      <p:ext uri="{BB962C8B-B14F-4D97-AF65-F5344CB8AC3E}">
        <p14:creationId xmlns:p14="http://schemas.microsoft.com/office/powerpoint/2010/main" val="29321601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40000">
              <a:srgbClr val="D8EBF4">
                <a:lumMod val="40000"/>
                <a:lumOff val="60000"/>
              </a:srgbClr>
            </a:gs>
            <a:gs pos="0">
              <a:schemeClr val="bg2"/>
            </a:gs>
            <a:gs pos="73000">
              <a:srgbClr val="E1FAFF"/>
            </a:gs>
          </a:gsLst>
          <a:path path="shape">
            <a:fillToRect l="50000" t="50000" r="50000" b="50000"/>
          </a:path>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2" name="Τίτλος 1">
            <a:extLst>
              <a:ext uri="{FF2B5EF4-FFF2-40B4-BE49-F238E27FC236}">
                <a16:creationId xmlns:a16="http://schemas.microsoft.com/office/drawing/2014/main" id="{F986E0E9-C07E-7540-020E-406DC886183C}"/>
              </a:ext>
            </a:extLst>
          </p:cNvPr>
          <p:cNvSpPr>
            <a:spLocks noGrp="1"/>
          </p:cNvSpPr>
          <p:nvPr>
            <p:ph type="title"/>
          </p:nvPr>
        </p:nvSpPr>
        <p:spPr>
          <a:xfrm>
            <a:off x="1078788" y="917669"/>
            <a:ext cx="2593100" cy="702533"/>
          </a:xfrm>
        </p:spPr>
        <p:txBody>
          <a:bodyPr>
            <a:noAutofit/>
          </a:bodyPr>
          <a:lstStyle/>
          <a:p>
            <a:r>
              <a:rPr lang="el-GR" sz="4000" dirty="0"/>
              <a:t>1. Σκοπός</a:t>
            </a:r>
            <a:endParaRPr lang="el-GR" sz="4000" b="1" dirty="0"/>
          </a:p>
        </p:txBody>
      </p:sp>
      <p:graphicFrame>
        <p:nvGraphicFramePr>
          <p:cNvPr id="8" name="Διάγραμμα 7">
            <a:extLst>
              <a:ext uri="{FF2B5EF4-FFF2-40B4-BE49-F238E27FC236}">
                <a16:creationId xmlns:a16="http://schemas.microsoft.com/office/drawing/2014/main" id="{016295EB-0B72-A8A4-4479-718DD4C0C2D5}"/>
              </a:ext>
            </a:extLst>
          </p:cNvPr>
          <p:cNvGraphicFramePr/>
          <p:nvPr>
            <p:extLst>
              <p:ext uri="{D42A27DB-BD31-4B8C-83A1-F6EECF244321}">
                <p14:modId xmlns:p14="http://schemas.microsoft.com/office/powerpoint/2010/main" val="520293144"/>
              </p:ext>
            </p:extLst>
          </p:nvPr>
        </p:nvGraphicFramePr>
        <p:xfrm>
          <a:off x="114300" y="385762"/>
          <a:ext cx="11930063" cy="6815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5669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5" name="Θέση περιεχομένου 4">
            <a:extLst>
              <a:ext uri="{FF2B5EF4-FFF2-40B4-BE49-F238E27FC236}">
                <a16:creationId xmlns:a16="http://schemas.microsoft.com/office/drawing/2014/main" id="{7C61CFE9-366B-5B6D-DECB-D8DC1554E015}"/>
              </a:ext>
            </a:extLst>
          </p:cNvPr>
          <p:cNvSpPr>
            <a:spLocks noGrp="1"/>
          </p:cNvSpPr>
          <p:nvPr>
            <p:ph idx="1"/>
          </p:nvPr>
        </p:nvSpPr>
        <p:spPr>
          <a:xfrm>
            <a:off x="935830" y="1825626"/>
            <a:ext cx="10417969" cy="4351336"/>
          </a:xfrm>
          <a:gradFill>
            <a:gsLst>
              <a:gs pos="40000">
                <a:srgbClr val="D8EBF4">
                  <a:lumMod val="40000"/>
                  <a:lumOff val="60000"/>
                </a:srgbClr>
              </a:gs>
              <a:gs pos="0">
                <a:schemeClr val="bg2"/>
              </a:gs>
              <a:gs pos="73000">
                <a:srgbClr val="E1FAFF"/>
              </a:gs>
            </a:gsLst>
            <a:path path="shape">
              <a:fillToRect l="50000" t="50000" r="50000" b="50000"/>
            </a:path>
          </a:gradFill>
        </p:spPr>
        <p:txBody>
          <a:bodyPr/>
          <a:lstStyle/>
          <a:p>
            <a:pPr marL="0" indent="0">
              <a:buNone/>
            </a:pPr>
            <a:endParaRPr lang="el-GR" dirty="0"/>
          </a:p>
        </p:txBody>
      </p: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40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l-GR" dirty="0"/>
              <a:t>        2. Συνεισφορά της διπλωματικής</a:t>
            </a:r>
          </a:p>
        </p:txBody>
      </p:sp>
      <p:sp>
        <p:nvSpPr>
          <p:cNvPr id="12" name="TextBox 11">
            <a:extLst>
              <a:ext uri="{FF2B5EF4-FFF2-40B4-BE49-F238E27FC236}">
                <a16:creationId xmlns:a16="http://schemas.microsoft.com/office/drawing/2014/main" id="{CE881901-82B6-7B41-BE68-39B4C27CA77B}"/>
              </a:ext>
            </a:extLst>
          </p:cNvPr>
          <p:cNvSpPr txBox="1"/>
          <p:nvPr/>
        </p:nvSpPr>
        <p:spPr>
          <a:xfrm>
            <a:off x="1295633" y="2586079"/>
            <a:ext cx="2028420" cy="646331"/>
          </a:xfrm>
          <a:prstGeom prst="rect">
            <a:avLst/>
          </a:prstGeom>
          <a:noFill/>
        </p:spPr>
        <p:txBody>
          <a:bodyPr wrap="square">
            <a:spAutoFit/>
          </a:bodyPr>
          <a:lstStyle/>
          <a:p>
            <a:pPr algn="ctr"/>
            <a:r>
              <a:rPr lang="el-GR" sz="1800" b="1" dirty="0">
                <a:solidFill>
                  <a:srgbClr val="000000"/>
                </a:solidFill>
                <a:latin typeface="Times New Roman" panose="02020603050405020304" pitchFamily="18" charset="0"/>
                <a:ea typeface="Times New Roman" panose="02020603050405020304" pitchFamily="18" charset="0"/>
              </a:rPr>
              <a:t>Φοιτητές</a:t>
            </a:r>
          </a:p>
          <a:p>
            <a:pPr algn="ctr"/>
            <a:r>
              <a:rPr lang="el-GR" sz="1800" b="1" dirty="0">
                <a:solidFill>
                  <a:srgbClr val="000000"/>
                </a:solidFill>
                <a:latin typeface="Times New Roman" panose="02020603050405020304" pitchFamily="18" charset="0"/>
                <a:ea typeface="Times New Roman" panose="02020603050405020304" pitchFamily="18" charset="0"/>
              </a:rPr>
              <a:t> αρχιτεκτονικής</a:t>
            </a:r>
            <a:endParaRPr lang="el-GR" sz="1800" b="1" dirty="0"/>
          </a:p>
        </p:txBody>
      </p:sp>
      <p:sp>
        <p:nvSpPr>
          <p:cNvPr id="14" name="TextBox 13">
            <a:extLst>
              <a:ext uri="{FF2B5EF4-FFF2-40B4-BE49-F238E27FC236}">
                <a16:creationId xmlns:a16="http://schemas.microsoft.com/office/drawing/2014/main" id="{DDEED2BF-F282-033D-3BF7-6D5D355B54E7}"/>
              </a:ext>
            </a:extLst>
          </p:cNvPr>
          <p:cNvSpPr txBox="1"/>
          <p:nvPr/>
        </p:nvSpPr>
        <p:spPr>
          <a:xfrm>
            <a:off x="1510574" y="4376944"/>
            <a:ext cx="1813479" cy="584775"/>
          </a:xfrm>
          <a:prstGeom prst="rect">
            <a:avLst/>
          </a:prstGeom>
          <a:noFill/>
        </p:spPr>
        <p:txBody>
          <a:bodyPr wrap="square" rtlCol="0">
            <a:spAutoFit/>
          </a:bodyPr>
          <a:lstStyle/>
          <a:p>
            <a:pPr algn="ctr"/>
            <a:r>
              <a:rPr lang="el-GR" sz="1600" b="1" dirty="0">
                <a:solidFill>
                  <a:schemeClr val="tx1"/>
                </a:solidFill>
                <a:effectLst/>
                <a:latin typeface="Times New Roman" panose="02020603050405020304" pitchFamily="18" charset="0"/>
                <a:cs typeface="Times New Roman" panose="02020603050405020304" pitchFamily="18" charset="0"/>
              </a:rPr>
              <a:t>Επιστημονική κοινότητα-έρευνα </a:t>
            </a:r>
          </a:p>
        </p:txBody>
      </p:sp>
      <p:sp>
        <p:nvSpPr>
          <p:cNvPr id="16" name="Ορθογώνιο 15">
            <a:extLst>
              <a:ext uri="{FF2B5EF4-FFF2-40B4-BE49-F238E27FC236}">
                <a16:creationId xmlns:a16="http://schemas.microsoft.com/office/drawing/2014/main" id="{77EF17C4-613C-41E3-756F-56444ED8FED2}"/>
              </a:ext>
            </a:extLst>
          </p:cNvPr>
          <p:cNvSpPr/>
          <p:nvPr/>
        </p:nvSpPr>
        <p:spPr>
          <a:xfrm>
            <a:off x="5371187" y="2117158"/>
            <a:ext cx="5400600" cy="1584176"/>
          </a:xfrm>
          <a:prstGeom prst="rect">
            <a:avLst/>
          </a:prstGeom>
          <a:solidFill>
            <a:srgbClr val="F5F5F5">
              <a:alpha val="41569"/>
            </a:srgbClr>
          </a:solidFill>
          <a:ln>
            <a:gradFill>
              <a:gsLst>
                <a:gs pos="51007">
                  <a:srgbClr val="C2D1EB"/>
                </a:gs>
                <a:gs pos="46028">
                  <a:srgbClr val="C7D5ED"/>
                </a:gs>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l-GR" sz="1600" dirty="0">
                <a:solidFill>
                  <a:schemeClr val="tx1"/>
                </a:solidFill>
                <a:effectLst/>
                <a:latin typeface="Times New Roman" panose="02020603050405020304" pitchFamily="18" charset="0"/>
                <a:ea typeface="Times New Roman" panose="02020603050405020304" pitchFamily="18" charset="0"/>
              </a:rPr>
              <a:t>Μπορούν οποιαδήποτε στιγμή να μάθουν </a:t>
            </a:r>
            <a:r>
              <a:rPr lang="el-GR" sz="1600" b="1" dirty="0">
                <a:solidFill>
                  <a:schemeClr val="tx1"/>
                </a:solidFill>
                <a:effectLst/>
                <a:latin typeface="Times New Roman" panose="02020603050405020304" pitchFamily="18" charset="0"/>
                <a:ea typeface="Times New Roman" panose="02020603050405020304" pitchFamily="18" charset="0"/>
              </a:rPr>
              <a:t>από το πρώτο έτος σπουδών τους,</a:t>
            </a:r>
            <a:r>
              <a:rPr lang="el-GR" sz="1600" b="1" dirty="0">
                <a:solidFill>
                  <a:schemeClr val="tx1"/>
                </a:solidFill>
                <a:latin typeface="Times New Roman" panose="02020603050405020304" pitchFamily="18" charset="0"/>
                <a:ea typeface="Times New Roman" panose="02020603050405020304" pitchFamily="18" charset="0"/>
              </a:rPr>
              <a:t> </a:t>
            </a:r>
            <a:r>
              <a:rPr lang="el-GR" sz="1600" dirty="0">
                <a:solidFill>
                  <a:schemeClr val="tx1"/>
                </a:solidFill>
                <a:ea typeface="Times New Roman" panose="02020603050405020304" pitchFamily="18" charset="0"/>
              </a:rPr>
              <a:t>τι είναι σύγχρονη αρχιτεκτονική </a:t>
            </a:r>
            <a:r>
              <a:rPr lang="el-GR" sz="1600" b="1" dirty="0">
                <a:solidFill>
                  <a:schemeClr val="tx1"/>
                </a:solidFill>
                <a:effectLst/>
                <a:latin typeface="Times New Roman" panose="02020603050405020304" pitchFamily="18" charset="0"/>
                <a:ea typeface="Times New Roman" panose="02020603050405020304" pitchFamily="18" charset="0"/>
              </a:rPr>
              <a:t>για τη βελτίωση των ιδεών τους </a:t>
            </a:r>
            <a:r>
              <a:rPr lang="el-GR" sz="1600" dirty="0">
                <a:solidFill>
                  <a:schemeClr val="tx1"/>
                </a:solidFill>
                <a:effectLst/>
                <a:latin typeface="Times New Roman" panose="02020603050405020304" pitchFamily="18" charset="0"/>
                <a:ea typeface="Times New Roman" panose="02020603050405020304" pitchFamily="18" charset="0"/>
              </a:rPr>
              <a:t>στα σχεδιαστικά μαθήματα. </a:t>
            </a:r>
          </a:p>
          <a:p>
            <a:pPr marL="285750" indent="-285750" algn="just">
              <a:lnSpc>
                <a:spcPct val="150000"/>
              </a:lnSpc>
              <a:buFont typeface="Arial" panose="020B0604020202020204" pitchFamily="34" charset="0"/>
              <a:buChar char="•"/>
            </a:pPr>
            <a:endParaRPr lang="el-GR" sz="1600" dirty="0">
              <a:solidFill>
                <a:schemeClr val="tx1"/>
              </a:solidFill>
              <a:effectLst/>
              <a:latin typeface="Times New Roman" panose="02020603050405020304" pitchFamily="18" charset="0"/>
              <a:ea typeface="Times New Roman" panose="02020603050405020304" pitchFamily="18" charset="0"/>
            </a:endParaRPr>
          </a:p>
        </p:txBody>
      </p:sp>
      <p:sp>
        <p:nvSpPr>
          <p:cNvPr id="17" name="Ορθογώνιο 16">
            <a:extLst>
              <a:ext uri="{FF2B5EF4-FFF2-40B4-BE49-F238E27FC236}">
                <a16:creationId xmlns:a16="http://schemas.microsoft.com/office/drawing/2014/main" id="{1203D078-0360-FA7E-E365-563E14B92206}"/>
              </a:ext>
            </a:extLst>
          </p:cNvPr>
          <p:cNvSpPr/>
          <p:nvPr/>
        </p:nvSpPr>
        <p:spPr>
          <a:xfrm>
            <a:off x="5184420" y="3804045"/>
            <a:ext cx="5774134" cy="2247470"/>
          </a:xfrm>
          <a:prstGeom prst="rect">
            <a:avLst/>
          </a:prstGeom>
          <a:solidFill>
            <a:srgbClr val="F5F5F5"/>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285750" indent="-285750" algn="just">
              <a:lnSpc>
                <a:spcPct val="150000"/>
              </a:lnSpc>
              <a:buFont typeface="Arial" panose="020B0604020202020204" pitchFamily="34" charset="0"/>
              <a:buChar char="•"/>
            </a:pPr>
            <a:r>
              <a:rPr lang="el-GR" sz="1600" dirty="0">
                <a:solidFill>
                  <a:schemeClr val="tx1"/>
                </a:solidFill>
                <a:effectLst/>
                <a:latin typeface="Times New Roman" panose="02020603050405020304" pitchFamily="18" charset="0"/>
                <a:cs typeface="Times New Roman" panose="02020603050405020304" pitchFamily="18" charset="0"/>
              </a:rPr>
              <a:t>Συνεισφορά των αποτελεσμάτων της αποτίμησης του Ε.Υ. </a:t>
            </a:r>
          </a:p>
          <a:p>
            <a:pPr marL="285750" indent="-285750" algn="just">
              <a:lnSpc>
                <a:spcPct val="150000"/>
              </a:lnSpc>
              <a:buFont typeface="Arial" panose="020B0604020202020204" pitchFamily="34" charset="0"/>
              <a:buChar char="•"/>
            </a:pPr>
            <a:r>
              <a:rPr lang="el-GR" sz="1600" b="1" dirty="0">
                <a:solidFill>
                  <a:srgbClr val="000000"/>
                </a:solidFill>
                <a:effectLst/>
                <a:latin typeface="Times New Roman" panose="02020603050405020304" pitchFamily="18" charset="0"/>
                <a:ea typeface="Times New Roman" panose="02020603050405020304" pitchFamily="18" charset="0"/>
              </a:rPr>
              <a:t>ανάδειξη της ανάγκης της εισαγωγής της </a:t>
            </a:r>
            <a:r>
              <a:rPr lang="el-GR" sz="1600" b="1" dirty="0" err="1">
                <a:solidFill>
                  <a:srgbClr val="000000"/>
                </a:solidFill>
                <a:effectLst/>
                <a:latin typeface="Times New Roman" panose="02020603050405020304" pitchFamily="18" charset="0"/>
                <a:ea typeface="Times New Roman" panose="02020603050405020304" pitchFamily="18" charset="0"/>
              </a:rPr>
              <a:t>ΕξΑΕ</a:t>
            </a:r>
            <a:r>
              <a:rPr lang="el-GR" sz="1600" b="1" dirty="0">
                <a:solidFill>
                  <a:srgbClr val="000000"/>
                </a:solidFill>
                <a:effectLst/>
                <a:latin typeface="Times New Roman" panose="02020603050405020304" pitchFamily="18" charset="0"/>
                <a:ea typeface="Times New Roman" panose="02020603050405020304" pitchFamily="18" charset="0"/>
              </a:rPr>
              <a:t> στη σχολή αρχιτεκτόνων μηχανικών, </a:t>
            </a:r>
            <a:r>
              <a:rPr lang="el-GR" sz="1600" dirty="0">
                <a:solidFill>
                  <a:srgbClr val="000000"/>
                </a:solidFill>
                <a:effectLst/>
                <a:latin typeface="Times New Roman" panose="02020603050405020304" pitchFamily="18" charset="0"/>
                <a:ea typeface="Times New Roman" panose="02020603050405020304" pitchFamily="18" charset="0"/>
              </a:rPr>
              <a:t>αφού η έρευνα έδειξε ότι οι φοιτητές </a:t>
            </a:r>
            <a:r>
              <a:rPr lang="el-GR" sz="1600" b="1" dirty="0">
                <a:solidFill>
                  <a:srgbClr val="000000"/>
                </a:solidFill>
                <a:effectLst/>
                <a:latin typeface="Times New Roman" panose="02020603050405020304" pitchFamily="18" charset="0"/>
                <a:ea typeface="Times New Roman" panose="02020603050405020304" pitchFamily="18" charset="0"/>
              </a:rPr>
              <a:t>έμαθαν νέα πράγματα </a:t>
            </a:r>
            <a:r>
              <a:rPr lang="el-GR" sz="1600" dirty="0">
                <a:solidFill>
                  <a:srgbClr val="000000"/>
                </a:solidFill>
                <a:effectLst/>
                <a:latin typeface="Times New Roman" panose="02020603050405020304" pitchFamily="18" charset="0"/>
                <a:ea typeface="Times New Roman" panose="02020603050405020304" pitchFamily="18" charset="0"/>
              </a:rPr>
              <a:t>από το εκπαιδευτικό υλικό που τους στάλθηκε να μελετήσουν και θεωρούν ως δυνατά σημεία του εκπαιδευτικού υλικού τα βίντεο, τα q</a:t>
            </a:r>
            <a:r>
              <a:rPr lang="en-US" sz="1600" dirty="0" err="1">
                <a:solidFill>
                  <a:srgbClr val="000000"/>
                </a:solidFill>
                <a:effectLst/>
                <a:latin typeface="Times New Roman" panose="02020603050405020304" pitchFamily="18" charset="0"/>
                <a:ea typeface="Times New Roman" panose="02020603050405020304" pitchFamily="18" charset="0"/>
              </a:rPr>
              <a:t>uizzes</a:t>
            </a:r>
            <a:r>
              <a:rPr lang="el-GR" sz="1600" dirty="0">
                <a:solidFill>
                  <a:srgbClr val="000000"/>
                </a:solidFill>
                <a:effectLst/>
                <a:latin typeface="Times New Roman" panose="02020603050405020304" pitchFamily="18" charset="0"/>
                <a:ea typeface="Times New Roman" panose="02020603050405020304" pitchFamily="18" charset="0"/>
              </a:rPr>
              <a:t> και τις εικόνες.</a:t>
            </a:r>
            <a:endParaRPr lang="el-GR" sz="1600" dirty="0">
              <a:effectLst/>
              <a:latin typeface="Times New Roman" panose="02020603050405020304" pitchFamily="18" charset="0"/>
              <a:ea typeface="Times New Roman" panose="02020603050405020304" pitchFamily="18" charset="0"/>
            </a:endParaRPr>
          </a:p>
        </p:txBody>
      </p:sp>
      <p:sp>
        <p:nvSpPr>
          <p:cNvPr id="18" name="Δεξιό βέλος 17">
            <a:extLst>
              <a:ext uri="{FF2B5EF4-FFF2-40B4-BE49-F238E27FC236}">
                <a16:creationId xmlns:a16="http://schemas.microsoft.com/office/drawing/2014/main" id="{1DD6F21C-1B08-3042-03DA-E82AECF42F3A}"/>
              </a:ext>
            </a:extLst>
          </p:cNvPr>
          <p:cNvSpPr/>
          <p:nvPr/>
        </p:nvSpPr>
        <p:spPr>
          <a:xfrm>
            <a:off x="3515177" y="2616858"/>
            <a:ext cx="1156835" cy="584775"/>
          </a:xfrm>
          <a:prstGeom prst="rightArrow">
            <a:avLst/>
          </a:prstGeom>
          <a:pattFill prst="pct40">
            <a:fgClr>
              <a:srgbClr val="4592C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Δεξιό βέλος 18">
            <a:extLst>
              <a:ext uri="{FF2B5EF4-FFF2-40B4-BE49-F238E27FC236}">
                <a16:creationId xmlns:a16="http://schemas.microsoft.com/office/drawing/2014/main" id="{974094E5-F5C9-61E6-6806-25D14E0E06A2}"/>
              </a:ext>
            </a:extLst>
          </p:cNvPr>
          <p:cNvSpPr/>
          <p:nvPr/>
        </p:nvSpPr>
        <p:spPr>
          <a:xfrm>
            <a:off x="3515177" y="4360172"/>
            <a:ext cx="1156834" cy="584775"/>
          </a:xfrm>
          <a:prstGeom prst="rightArrow">
            <a:avLst/>
          </a:prstGeom>
          <a:pattFill prst="pct40">
            <a:fgClr>
              <a:srgbClr val="4592C4"/>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Εικόνα 19">
            <a:extLst>
              <a:ext uri="{FF2B5EF4-FFF2-40B4-BE49-F238E27FC236}">
                <a16:creationId xmlns:a16="http://schemas.microsoft.com/office/drawing/2014/main" id="{7AF2A205-59F8-FA80-B8B0-7871584CFF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81217" y="28889"/>
            <a:ext cx="1181140" cy="1572889"/>
          </a:xfrm>
          <a:prstGeom prst="rect">
            <a:avLst/>
          </a:prstGeom>
        </p:spPr>
      </p:pic>
    </p:spTree>
    <p:extLst>
      <p:ext uri="{BB962C8B-B14F-4D97-AF65-F5344CB8AC3E}">
        <p14:creationId xmlns:p14="http://schemas.microsoft.com/office/powerpoint/2010/main" val="3843908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40000">
              <a:srgbClr val="D8EBF4">
                <a:lumMod val="40000"/>
                <a:lumOff val="60000"/>
              </a:srgbClr>
            </a:gs>
            <a:gs pos="0">
              <a:schemeClr val="bg2"/>
            </a:gs>
            <a:gs pos="73000">
              <a:srgbClr val="E1FAFF"/>
            </a:gs>
          </a:gsLst>
          <a:path path="shape">
            <a:fillToRect l="50000" t="50000" r="50000" b="50000"/>
          </a:path>
        </a:gradFill>
        <a:effectLst/>
      </p:bgPr>
    </p:bg>
    <p:spTree>
      <p:nvGrpSpPr>
        <p:cNvPr id="1" name=""/>
        <p:cNvGrpSpPr/>
        <p:nvPr/>
      </p:nvGrpSpPr>
      <p:grpSpPr>
        <a:xfrm>
          <a:off x="0" y="0"/>
          <a:ext cx="0" cy="0"/>
          <a:chOff x="0" y="0"/>
          <a:chExt cx="0" cy="0"/>
        </a:xfrm>
      </p:grpSpPr>
      <p:sp>
        <p:nvSpPr>
          <p:cNvPr id="11" name="Ορθογώνιο 10">
            <a:extLst>
              <a:ext uri="{FF2B5EF4-FFF2-40B4-BE49-F238E27FC236}">
                <a16:creationId xmlns:a16="http://schemas.microsoft.com/office/drawing/2014/main" id="{83845B9F-C9E6-232F-E74B-0BA58B378EE2}"/>
              </a:ext>
            </a:extLst>
          </p:cNvPr>
          <p:cNvSpPr/>
          <p:nvPr/>
        </p:nvSpPr>
        <p:spPr>
          <a:xfrm>
            <a:off x="714375" y="1879901"/>
            <a:ext cx="10763250" cy="874713"/>
          </a:xfrm>
          <a:prstGeom prst="rect">
            <a:avLst/>
          </a:prstGeom>
          <a:solidFill>
            <a:schemeClr val="bg2"/>
          </a:solidFill>
          <a:ln>
            <a:gradFill>
              <a:gsLst>
                <a:gs pos="0">
                  <a:schemeClr val="accent1">
                    <a:lumMod val="5000"/>
                    <a:lumOff val="95000"/>
                  </a:schemeClr>
                </a:gs>
                <a:gs pos="67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175165">
              <a:schemeClr val="accent5">
                <a:satMod val="175000"/>
                <a:alpha val="28248"/>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11">
            <a:extLst>
              <a:ext uri="{FF2B5EF4-FFF2-40B4-BE49-F238E27FC236}">
                <a16:creationId xmlns:a16="http://schemas.microsoft.com/office/drawing/2014/main" id="{47AEECD9-0100-2AE6-26C0-06C3C6A936C5}"/>
              </a:ext>
            </a:extLst>
          </p:cNvPr>
          <p:cNvSpPr/>
          <p:nvPr/>
        </p:nvSpPr>
        <p:spPr>
          <a:xfrm>
            <a:off x="695325" y="3048213"/>
            <a:ext cx="10763250" cy="874713"/>
          </a:xfrm>
          <a:prstGeom prst="rect">
            <a:avLst/>
          </a:prstGeom>
          <a:solidFill>
            <a:schemeClr val="bg2"/>
          </a:solidFill>
          <a:ln>
            <a:gradFill>
              <a:gsLst>
                <a:gs pos="0">
                  <a:schemeClr val="accent1">
                    <a:lumMod val="5000"/>
                    <a:lumOff val="95000"/>
                  </a:schemeClr>
                </a:gs>
                <a:gs pos="74000">
                  <a:schemeClr val="accent1">
                    <a:lumMod val="45000"/>
                    <a:lumOff val="55000"/>
                  </a:schemeClr>
                </a:gs>
                <a:gs pos="87000">
                  <a:schemeClr val="accent1">
                    <a:lumMod val="45000"/>
                    <a:lumOff val="55000"/>
                  </a:schemeClr>
                </a:gs>
                <a:gs pos="100000">
                  <a:schemeClr val="accent1">
                    <a:lumMod val="30000"/>
                    <a:lumOff val="70000"/>
                  </a:schemeClr>
                </a:gs>
              </a:gsLst>
              <a:lin ang="5400000" scaled="1"/>
            </a:gradFill>
          </a:ln>
          <a:effectLst>
            <a:glow rad="228600">
              <a:schemeClr val="accent5">
                <a:satMod val="175000"/>
                <a:alpha val="19071"/>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12">
            <a:extLst>
              <a:ext uri="{FF2B5EF4-FFF2-40B4-BE49-F238E27FC236}">
                <a16:creationId xmlns:a16="http://schemas.microsoft.com/office/drawing/2014/main" id="{53E4826E-83A0-C465-92EC-4B0AE0BECCB1}"/>
              </a:ext>
            </a:extLst>
          </p:cNvPr>
          <p:cNvSpPr/>
          <p:nvPr/>
        </p:nvSpPr>
        <p:spPr>
          <a:xfrm>
            <a:off x="695325" y="4230637"/>
            <a:ext cx="10763250" cy="1640573"/>
          </a:xfrm>
          <a:prstGeom prst="rect">
            <a:avLst/>
          </a:prstGeom>
          <a:solidFill>
            <a:schemeClr val="bg2"/>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228600">
              <a:schemeClr val="accent5">
                <a:satMod val="175000"/>
                <a:alpha val="11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Θέση περιεχομένου 9">
            <a:extLst>
              <a:ext uri="{FF2B5EF4-FFF2-40B4-BE49-F238E27FC236}">
                <a16:creationId xmlns:a16="http://schemas.microsoft.com/office/drawing/2014/main" id="{B62555AF-C9A3-A4F4-2A18-776837EA671D}"/>
              </a:ext>
            </a:extLst>
          </p:cNvPr>
          <p:cNvSpPr txBox="1">
            <a:spLocks noGrp="1"/>
          </p:cNvSpPr>
          <p:nvPr>
            <p:ph idx="1"/>
          </p:nvPr>
        </p:nvSpPr>
        <p:spPr>
          <a:xfrm>
            <a:off x="819150" y="2099537"/>
            <a:ext cx="10639425" cy="3463962"/>
          </a:xfrm>
          <a:prstGeom prst="rect">
            <a:avLst/>
          </a:prstGeom>
          <a:noFill/>
        </p:spPr>
        <p:txBody>
          <a:bodyPr wrap="square" rtlCol="0">
            <a:spAutoFit/>
          </a:bodyPr>
          <a:lstStyle/>
          <a:p>
            <a:pPr marL="0" lvl="0" indent="0" algn="just">
              <a:lnSpc>
                <a:spcPct val="150000"/>
              </a:lnSpc>
              <a:buNone/>
            </a:pPr>
            <a:r>
              <a:rPr lang="el-GR" sz="1800" b="1" dirty="0">
                <a:effectLst/>
                <a:latin typeface="Times New Roman" panose="02020603050405020304" pitchFamily="18" charset="0"/>
                <a:ea typeface="Times New Roman" panose="02020603050405020304" pitchFamily="18" charset="0"/>
              </a:rPr>
              <a:t>α)</a:t>
            </a:r>
            <a:r>
              <a:rPr lang="en-US" sz="1800" b="1" dirty="0">
                <a:effectLst/>
                <a:latin typeface="Times New Roman" panose="02020603050405020304" pitchFamily="18" charset="0"/>
                <a:ea typeface="Times New Roman" panose="02020603050405020304" pitchFamily="18" charset="0"/>
              </a:rPr>
              <a:t>To</a:t>
            </a:r>
            <a:r>
              <a:rPr lang="el-GR" sz="1800" b="1" dirty="0">
                <a:effectLst/>
                <a:latin typeface="Times New Roman" panose="02020603050405020304" pitchFamily="18" charset="0"/>
                <a:ea typeface="Times New Roman" panose="02020603050405020304" pitchFamily="18" charset="0"/>
              </a:rPr>
              <a:t> εκπαιδευτικό υλικό </a:t>
            </a:r>
            <a:r>
              <a:rPr lang="el-GR" sz="1800" b="1" dirty="0" err="1">
                <a:effectLst/>
                <a:latin typeface="Times New Roman" panose="02020603050405020304" pitchFamily="18" charset="0"/>
                <a:ea typeface="Times New Roman" panose="02020603050405020304" pitchFamily="18" charset="0"/>
              </a:rPr>
              <a:t>διέπεται</a:t>
            </a:r>
            <a:r>
              <a:rPr lang="el-GR" sz="1800" b="1" dirty="0">
                <a:effectLst/>
                <a:latin typeface="Times New Roman" panose="02020603050405020304" pitchFamily="18" charset="0"/>
                <a:ea typeface="Times New Roman" panose="02020603050405020304" pitchFamily="18" charset="0"/>
              </a:rPr>
              <a:t> από τις αρχές και τη μεθοδολογία της εξ αποστάσεως εκπαίδευσης;</a:t>
            </a:r>
          </a:p>
          <a:p>
            <a:pPr lvl="0" algn="just">
              <a:lnSpc>
                <a:spcPct val="150000"/>
              </a:lnSpc>
            </a:pPr>
            <a:endParaRPr lang="el-GR" sz="1800" dirty="0">
              <a:effectLst/>
              <a:latin typeface="Times New Roman" panose="02020603050405020304" pitchFamily="18" charset="0"/>
              <a:ea typeface="Times New Roman" panose="02020603050405020304" pitchFamily="18" charset="0"/>
            </a:endParaRPr>
          </a:p>
          <a:p>
            <a:pPr marL="0" lvl="0" indent="0" algn="just">
              <a:lnSpc>
                <a:spcPct val="150000"/>
              </a:lnSpc>
              <a:buNone/>
            </a:pPr>
            <a:r>
              <a:rPr lang="el-GR" sz="1800" b="1" dirty="0">
                <a:effectLst/>
                <a:latin typeface="Times New Roman" panose="02020603050405020304" pitchFamily="18" charset="0"/>
                <a:ea typeface="Times New Roman" panose="02020603050405020304" pitchFamily="18" charset="0"/>
              </a:rPr>
              <a:t>β)Το εκπαιδευτικό υλικό έχει δημιουργηθεί σύμφωνα με τις αρχές της </a:t>
            </a:r>
            <a:r>
              <a:rPr lang="el-GR" sz="1800" b="1" dirty="0" err="1">
                <a:effectLst/>
                <a:latin typeface="Times New Roman" panose="02020603050405020304" pitchFamily="18" charset="0"/>
                <a:ea typeface="Times New Roman" panose="02020603050405020304" pitchFamily="18" charset="0"/>
              </a:rPr>
              <a:t>Πολυμεσικής</a:t>
            </a:r>
            <a:r>
              <a:rPr lang="el-GR" sz="1800" b="1" dirty="0">
                <a:effectLst/>
                <a:latin typeface="Times New Roman" panose="02020603050405020304" pitchFamily="18" charset="0"/>
                <a:ea typeface="Times New Roman" panose="02020603050405020304" pitchFamily="18" charset="0"/>
              </a:rPr>
              <a:t> Μάθησης;</a:t>
            </a:r>
          </a:p>
          <a:p>
            <a:pPr lvl="0" algn="just">
              <a:lnSpc>
                <a:spcPct val="150000"/>
              </a:lnSpc>
            </a:pPr>
            <a:endParaRPr lang="el-GR" sz="1800" dirty="0">
              <a:effectLst/>
              <a:latin typeface="Times New Roman" panose="02020603050405020304" pitchFamily="18" charset="0"/>
              <a:ea typeface="Times New Roman" panose="02020603050405020304" pitchFamily="18" charset="0"/>
            </a:endParaRPr>
          </a:p>
          <a:p>
            <a:pPr marL="0" lvl="0" indent="0" algn="just">
              <a:lnSpc>
                <a:spcPct val="150000"/>
              </a:lnSpc>
              <a:buNone/>
            </a:pPr>
            <a:r>
              <a:rPr lang="el-GR" sz="1800" b="1" dirty="0">
                <a:effectLst/>
                <a:latin typeface="Times New Roman" panose="02020603050405020304" pitchFamily="18" charset="0"/>
                <a:ea typeface="Times New Roman" panose="02020603050405020304" pitchFamily="18" charset="0"/>
              </a:rPr>
              <a:t>γ)Το εκπαιδευτικό υλικό είναι κατάλληλα δομημένο για ένα φοιτητή αρχιτεκτονικής: ώστε να </a:t>
            </a:r>
            <a:r>
              <a:rPr lang="el-GR" sz="1800" b="1" dirty="0" err="1">
                <a:effectLst/>
                <a:latin typeface="Times New Roman" panose="02020603050405020304" pitchFamily="18" charset="0"/>
                <a:ea typeface="Times New Roman" panose="02020603050405020304" pitchFamily="18" charset="0"/>
              </a:rPr>
              <a:t>πλοηγηθεί</a:t>
            </a:r>
            <a:r>
              <a:rPr lang="el-GR" sz="1800" b="1" dirty="0">
                <a:effectLst/>
                <a:latin typeface="Times New Roman" panose="02020603050405020304" pitchFamily="18" charset="0"/>
                <a:ea typeface="Times New Roman" panose="02020603050405020304" pitchFamily="18" charset="0"/>
              </a:rPr>
              <a:t> εύκολα στην πλατφόρμα, ώστε να αποκομίσει νέες γνώσεις για την σύγχρονη αρχιτεκτονική και ώστε οι δραστηριότητες να τον βοηθήσουν να μάθει;</a:t>
            </a:r>
            <a:endParaRPr lang="el-GR" sz="1800" dirty="0">
              <a:effectLst/>
              <a:latin typeface="Times New Roman" panose="02020603050405020304" pitchFamily="18" charset="0"/>
              <a:ea typeface="Times New Roman" panose="02020603050405020304" pitchFamily="18" charset="0"/>
            </a:endParaRPr>
          </a:p>
        </p:txBody>
      </p:sp>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38211" y="977795"/>
            <a:ext cx="5619751" cy="633412"/>
          </a:xfrm>
        </p:spPr>
        <p:txBody>
          <a:bodyPr>
            <a:noAutofit/>
          </a:bodyPr>
          <a:lstStyle/>
          <a:p>
            <a:r>
              <a:rPr lang="el-GR" sz="4000" dirty="0"/>
              <a:t>3. Ερευνητικά Ερωτήματα</a:t>
            </a:r>
            <a:endParaRPr lang="el-GR" sz="4000" b="1" dirty="0"/>
          </a:p>
        </p:txBody>
      </p:sp>
      <p:pic>
        <p:nvPicPr>
          <p:cNvPr id="15" name="Εικόνα 14">
            <a:extLst>
              <a:ext uri="{FF2B5EF4-FFF2-40B4-BE49-F238E27FC236}">
                <a16:creationId xmlns:a16="http://schemas.microsoft.com/office/drawing/2014/main" id="{87F1BDD6-B664-815E-7612-328B426EAC85}"/>
              </a:ext>
            </a:extLst>
          </p:cNvPr>
          <p:cNvPicPr>
            <a:picLocks noChangeAspect="1"/>
          </p:cNvPicPr>
          <p:nvPr/>
        </p:nvPicPr>
        <p:blipFill>
          <a:blip r:embed="rId2"/>
          <a:stretch>
            <a:fillRect/>
          </a:stretch>
        </p:blipFill>
        <p:spPr>
          <a:xfrm>
            <a:off x="9553575" y="19726"/>
            <a:ext cx="1924050" cy="1566576"/>
          </a:xfrm>
          <a:prstGeom prst="rect">
            <a:avLst/>
          </a:prstGeom>
        </p:spPr>
      </p:pic>
    </p:spTree>
    <p:extLst>
      <p:ext uri="{BB962C8B-B14F-4D97-AF65-F5344CB8AC3E}">
        <p14:creationId xmlns:p14="http://schemas.microsoft.com/office/powerpoint/2010/main" val="2203919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1000">
                <a:srgbClr val="D8EBF4">
                  <a:lumMod val="40000"/>
                  <a:lumOff val="60000"/>
                </a:srgbClr>
              </a:gs>
              <a:gs pos="0">
                <a:schemeClr val="bg2"/>
              </a:gs>
              <a:gs pos="73000">
                <a:srgbClr val="E1FAFF"/>
              </a:gs>
            </a:gsLst>
            <a:path path="shape">
              <a:fillToRect l="50000" t="50000" r="50000" b="50000"/>
            </a:path>
          </a:gradFill>
        </p:spPr>
        <p:txBody>
          <a:bodyPr>
            <a:normAutofit fontScale="90000"/>
          </a:bodyPr>
          <a:lstStyle/>
          <a:p>
            <a:r>
              <a:rPr lang="en-US" sz="4400" dirty="0"/>
              <a:t>        </a:t>
            </a:r>
            <a:r>
              <a:rPr lang="el-GR" sz="4400" dirty="0"/>
              <a:t>4. Δομή της εργασίας</a:t>
            </a:r>
            <a:endParaRPr lang="el-GR" dirty="0"/>
          </a:p>
        </p:txBody>
      </p:sp>
      <p:sp>
        <p:nvSpPr>
          <p:cNvPr id="2" name="Ορθογώνιο 1">
            <a:extLst>
              <a:ext uri="{FF2B5EF4-FFF2-40B4-BE49-F238E27FC236}">
                <a16:creationId xmlns:a16="http://schemas.microsoft.com/office/drawing/2014/main" id="{B01379AD-9097-3941-D274-8FA1B0CA7AD4}"/>
              </a:ext>
            </a:extLst>
          </p:cNvPr>
          <p:cNvSpPr/>
          <p:nvPr/>
        </p:nvSpPr>
        <p:spPr>
          <a:xfrm>
            <a:off x="3942084" y="1823693"/>
            <a:ext cx="5457825" cy="4386498"/>
          </a:xfrm>
          <a:prstGeom prst="rect">
            <a:avLst/>
          </a:prstGeom>
          <a:gradFill>
            <a:gsLst>
              <a:gs pos="0">
                <a:schemeClr val="accent1">
                  <a:lumMod val="5000"/>
                  <a:lumOff val="95000"/>
                </a:schemeClr>
              </a:gs>
              <a:gs pos="64000">
                <a:schemeClr val="accent1">
                  <a:lumMod val="45000"/>
                  <a:lumOff val="55000"/>
                </a:schemeClr>
              </a:gs>
              <a:gs pos="18989">
                <a:srgbClr val="E0E7F5"/>
              </a:gs>
              <a:gs pos="33024">
                <a:srgbClr val="CFDBF0"/>
              </a:gs>
              <a:gs pos="78000">
                <a:srgbClr val="E0FAFF"/>
              </a:gs>
              <a:gs pos="100000">
                <a:schemeClr val="accent1">
                  <a:lumMod val="30000"/>
                  <a:lumOff val="70000"/>
                </a:schemeClr>
              </a:gs>
            </a:gsLst>
            <a:lin ang="5400000" scaled="1"/>
          </a:gradFill>
          <a:ln w="60325" cap="rnd">
            <a:solidFill>
              <a:srgbClr val="002060"/>
            </a:solidFill>
          </a:ln>
          <a:effectLst>
            <a:reflection stA="17586" endPos="30000" dir="5400000" sy="-100000" algn="bl" rotWithShape="0"/>
            <a:softEdge rad="0"/>
          </a:effectLst>
          <a:scene3d>
            <a:camera prst="orthographicFront">
              <a:rot lat="0" lon="1800000" rev="0"/>
            </a:camera>
            <a:lightRig rig="chilly" dir="t"/>
          </a:scene3d>
          <a:sp3d contourW="12700" prstMaterial="softEdge">
            <a:contourClr>
              <a:srgbClr val="E9F9FE"/>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5" name="Ορθογώνιο 4">
            <a:extLst>
              <a:ext uri="{FF2B5EF4-FFF2-40B4-BE49-F238E27FC236}">
                <a16:creationId xmlns:a16="http://schemas.microsoft.com/office/drawing/2014/main" id="{0A91ECC7-AEFB-E7AD-1006-823DF694CA7B}"/>
              </a:ext>
            </a:extLst>
          </p:cNvPr>
          <p:cNvSpPr/>
          <p:nvPr/>
        </p:nvSpPr>
        <p:spPr>
          <a:xfrm>
            <a:off x="3367087" y="2126964"/>
            <a:ext cx="5446377" cy="1557337"/>
          </a:xfrm>
          <a:prstGeom prst="rect">
            <a:avLst/>
          </a:prstGeom>
          <a:noFill/>
          <a:ln w="60325">
            <a:solidFill>
              <a:srgbClr val="2E75B6"/>
            </a:solidFill>
          </a:ln>
          <a:effectLst>
            <a:softEdge rad="0"/>
          </a:effectLst>
          <a:scene3d>
            <a:camera prst="orthographicFront">
              <a:rot lat="0" lon="1800000" rev="0"/>
            </a:camera>
            <a:lightRig rig="threePt" dir="t">
              <a:rot lat="0" lon="0" rev="600000"/>
            </a:lightRig>
          </a:scene3d>
          <a:sp3d contourW="12700" prstMaterial="softEdge">
            <a:contourClr>
              <a:srgbClr val="E9F9FE"/>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Ευθεία γραμμή σύνδεσης 10">
            <a:extLst>
              <a:ext uri="{FF2B5EF4-FFF2-40B4-BE49-F238E27FC236}">
                <a16:creationId xmlns:a16="http://schemas.microsoft.com/office/drawing/2014/main" id="{42760117-3A1E-B509-1A9A-8742C12F33CA}"/>
              </a:ext>
            </a:extLst>
          </p:cNvPr>
          <p:cNvCxnSpPr>
            <a:cxnSpLocks/>
          </p:cNvCxnSpPr>
          <p:nvPr/>
        </p:nvCxnSpPr>
        <p:spPr>
          <a:xfrm>
            <a:off x="3730146" y="3703505"/>
            <a:ext cx="0" cy="2857131"/>
          </a:xfrm>
          <a:prstGeom prst="line">
            <a:avLst/>
          </a:prstGeom>
          <a:ln w="25400">
            <a:solidFill>
              <a:srgbClr val="2E75B6"/>
            </a:solidFill>
          </a:ln>
        </p:spPr>
        <p:style>
          <a:lnRef idx="1">
            <a:schemeClr val="accent1"/>
          </a:lnRef>
          <a:fillRef idx="0">
            <a:schemeClr val="accent1"/>
          </a:fillRef>
          <a:effectRef idx="0">
            <a:schemeClr val="accent1"/>
          </a:effectRef>
          <a:fontRef idx="minor">
            <a:schemeClr val="tx1"/>
          </a:fontRef>
        </p:style>
      </p:cxnSp>
      <p:cxnSp>
        <p:nvCxnSpPr>
          <p:cNvPr id="24" name="Ευθεία γραμμή σύνδεσης 23">
            <a:extLst>
              <a:ext uri="{FF2B5EF4-FFF2-40B4-BE49-F238E27FC236}">
                <a16:creationId xmlns:a16="http://schemas.microsoft.com/office/drawing/2014/main" id="{0C1C41F4-8FAC-7A4D-56CC-1D37F6CFB1A1}"/>
              </a:ext>
            </a:extLst>
          </p:cNvPr>
          <p:cNvCxnSpPr>
            <a:cxnSpLocks/>
          </p:cNvCxnSpPr>
          <p:nvPr/>
        </p:nvCxnSpPr>
        <p:spPr>
          <a:xfrm flipH="1">
            <a:off x="8433720" y="1823693"/>
            <a:ext cx="588920" cy="30327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a:extLst>
              <a:ext uri="{FF2B5EF4-FFF2-40B4-BE49-F238E27FC236}">
                <a16:creationId xmlns:a16="http://schemas.microsoft.com/office/drawing/2014/main" id="{33F58138-AF7C-DACD-5DA6-034BC2A2F6FA}"/>
              </a:ext>
            </a:extLst>
          </p:cNvPr>
          <p:cNvCxnSpPr>
            <a:cxnSpLocks/>
          </p:cNvCxnSpPr>
          <p:nvPr/>
        </p:nvCxnSpPr>
        <p:spPr>
          <a:xfrm>
            <a:off x="4299235" y="3381030"/>
            <a:ext cx="0" cy="2837049"/>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5" name="Ευθεία γραμμή σύνδεσης 34">
            <a:extLst>
              <a:ext uri="{FF2B5EF4-FFF2-40B4-BE49-F238E27FC236}">
                <a16:creationId xmlns:a16="http://schemas.microsoft.com/office/drawing/2014/main" id="{10A8DD1A-94C6-C99B-AEC6-D6AA0F9851D1}"/>
              </a:ext>
            </a:extLst>
          </p:cNvPr>
          <p:cNvCxnSpPr>
            <a:cxnSpLocks/>
          </p:cNvCxnSpPr>
          <p:nvPr/>
        </p:nvCxnSpPr>
        <p:spPr>
          <a:xfrm flipH="1">
            <a:off x="3735684" y="6218079"/>
            <a:ext cx="563551" cy="303271"/>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42" name="Ορθογώνιο 41">
            <a:extLst>
              <a:ext uri="{FF2B5EF4-FFF2-40B4-BE49-F238E27FC236}">
                <a16:creationId xmlns:a16="http://schemas.microsoft.com/office/drawing/2014/main" id="{8CD848B3-76C2-4D2A-011E-2AF220964425}"/>
              </a:ext>
            </a:extLst>
          </p:cNvPr>
          <p:cNvSpPr/>
          <p:nvPr/>
        </p:nvSpPr>
        <p:spPr>
          <a:xfrm>
            <a:off x="3367086" y="4971899"/>
            <a:ext cx="5457825" cy="1557337"/>
          </a:xfrm>
          <a:prstGeom prst="rect">
            <a:avLst/>
          </a:prstGeom>
          <a:noFill/>
          <a:ln w="60325">
            <a:solidFill>
              <a:srgbClr val="2E75B6"/>
            </a:solidFill>
          </a:ln>
          <a:effectLst>
            <a:softEdge rad="0"/>
          </a:effectLst>
          <a:scene3d>
            <a:camera prst="orthographicFront">
              <a:rot lat="0" lon="1800000" rev="0"/>
            </a:camera>
            <a:lightRig rig="threePt" dir="t">
              <a:rot lat="0" lon="0" rev="600000"/>
            </a:lightRig>
          </a:scene3d>
          <a:sp3d contourW="12700" prstMaterial="softEdge">
            <a:contourClr>
              <a:srgbClr val="E9F9FE"/>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21" name="Ευθεία γραμμή σύνδεσης 20">
            <a:extLst>
              <a:ext uri="{FF2B5EF4-FFF2-40B4-BE49-F238E27FC236}">
                <a16:creationId xmlns:a16="http://schemas.microsoft.com/office/drawing/2014/main" id="{F806F9F4-0520-0003-AC60-BC832ABB6D72}"/>
              </a:ext>
            </a:extLst>
          </p:cNvPr>
          <p:cNvCxnSpPr>
            <a:cxnSpLocks/>
          </p:cNvCxnSpPr>
          <p:nvPr/>
        </p:nvCxnSpPr>
        <p:spPr>
          <a:xfrm flipH="1">
            <a:off x="3730146" y="1805268"/>
            <a:ext cx="569089" cy="30327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Ευθεία γραμμή σύνδεσης 28">
            <a:extLst>
              <a:ext uri="{FF2B5EF4-FFF2-40B4-BE49-F238E27FC236}">
                <a16:creationId xmlns:a16="http://schemas.microsoft.com/office/drawing/2014/main" id="{20E170F5-42A1-B963-AB43-D35D64395D2A}"/>
              </a:ext>
            </a:extLst>
          </p:cNvPr>
          <p:cNvCxnSpPr>
            <a:cxnSpLocks/>
          </p:cNvCxnSpPr>
          <p:nvPr/>
        </p:nvCxnSpPr>
        <p:spPr>
          <a:xfrm flipH="1">
            <a:off x="8461855" y="6251655"/>
            <a:ext cx="604210" cy="277581"/>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a:extLst>
              <a:ext uri="{FF2B5EF4-FFF2-40B4-BE49-F238E27FC236}">
                <a16:creationId xmlns:a16="http://schemas.microsoft.com/office/drawing/2014/main" id="{32C3BF36-3F38-6749-1C08-B720616E7F57}"/>
              </a:ext>
            </a:extLst>
          </p:cNvPr>
          <p:cNvCxnSpPr>
            <a:cxnSpLocks/>
          </p:cNvCxnSpPr>
          <p:nvPr/>
        </p:nvCxnSpPr>
        <p:spPr>
          <a:xfrm>
            <a:off x="9044855" y="3381030"/>
            <a:ext cx="5920" cy="2876335"/>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Ευθεία γραμμή σύνδεσης 16">
            <a:extLst>
              <a:ext uri="{FF2B5EF4-FFF2-40B4-BE49-F238E27FC236}">
                <a16:creationId xmlns:a16="http://schemas.microsoft.com/office/drawing/2014/main" id="{637393D4-DC49-7765-04E5-E21D343ACF88}"/>
              </a:ext>
            </a:extLst>
          </p:cNvPr>
          <p:cNvCxnSpPr>
            <a:cxnSpLocks/>
          </p:cNvCxnSpPr>
          <p:nvPr/>
        </p:nvCxnSpPr>
        <p:spPr>
          <a:xfrm>
            <a:off x="8461855" y="3715513"/>
            <a:ext cx="11444" cy="2794331"/>
          </a:xfrm>
          <a:prstGeom prst="line">
            <a:avLst/>
          </a:prstGeom>
          <a:ln w="25400">
            <a:solidFill>
              <a:srgbClr val="2E75B6"/>
            </a:solidFill>
          </a:ln>
        </p:spPr>
        <p:style>
          <a:lnRef idx="1">
            <a:schemeClr val="accent1"/>
          </a:lnRef>
          <a:fillRef idx="0">
            <a:schemeClr val="accent1"/>
          </a:fillRef>
          <a:effectRef idx="0">
            <a:schemeClr val="accent1"/>
          </a:effectRef>
          <a:fontRef idx="minor">
            <a:schemeClr val="tx1"/>
          </a:fontRef>
        </p:style>
      </p:cxnSp>
      <p:sp>
        <p:nvSpPr>
          <p:cNvPr id="3" name="Έλλειψη 2">
            <a:extLst>
              <a:ext uri="{FF2B5EF4-FFF2-40B4-BE49-F238E27FC236}">
                <a16:creationId xmlns:a16="http://schemas.microsoft.com/office/drawing/2014/main" id="{3FE471E1-EFAD-275A-4FAF-F85885EEE1BD}"/>
              </a:ext>
            </a:extLst>
          </p:cNvPr>
          <p:cNvSpPr/>
          <p:nvPr/>
        </p:nvSpPr>
        <p:spPr>
          <a:xfrm>
            <a:off x="5427383" y="2343942"/>
            <a:ext cx="2827524" cy="1152806"/>
          </a:xfrm>
          <a:prstGeom prst="ellipse">
            <a:avLst/>
          </a:prstGeom>
          <a:solidFill>
            <a:schemeClr val="accent5">
              <a:lumMod val="50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glow rad="63500">
              <a:srgbClr val="7030A0">
                <a:alpha val="40000"/>
              </a:srgbClr>
            </a:glow>
            <a:outerShdw blurRad="50800" dist="65742" dir="5400000" algn="ctr" rotWithShape="0">
              <a:schemeClr val="bg1">
                <a:lumMod val="75000"/>
                <a:alpha val="91000"/>
              </a:schemeClr>
            </a:outerShdw>
            <a:reflection blurRad="167237" stA="45000" endPos="0" dir="5400000" sy="-100000" algn="bl" rotWithShape="0"/>
            <a:softEdge rad="445927"/>
          </a:effectLst>
          <a:scene3d>
            <a:camera prst="obliqueBottomRight"/>
            <a:lightRig rig="brightRoom" dir="t"/>
          </a:scene3d>
          <a:sp3d extrusionH="76200" contourW="12700">
            <a:extrusionClr>
              <a:schemeClr val="accent1">
                <a:lumMod val="60000"/>
                <a:lumOff val="40000"/>
              </a:schemeClr>
            </a:extrusionClr>
            <a:contourClr>
              <a:schemeClr val="accent5">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sp3d/>
          </a:bodyPr>
          <a:lstStyle/>
          <a:p>
            <a:pPr lvl="0" algn="ctr"/>
            <a:r>
              <a:rPr lang="el-GR" sz="2400" dirty="0">
                <a:solidFill>
                  <a:schemeClr val="bg1"/>
                </a:solidFill>
              </a:rPr>
              <a:t>Θεωρητικό Πλαίσιο</a:t>
            </a:r>
          </a:p>
        </p:txBody>
      </p:sp>
      <p:sp>
        <p:nvSpPr>
          <p:cNvPr id="6" name="Έλλειψη 5">
            <a:extLst>
              <a:ext uri="{FF2B5EF4-FFF2-40B4-BE49-F238E27FC236}">
                <a16:creationId xmlns:a16="http://schemas.microsoft.com/office/drawing/2014/main" id="{F3B57702-E027-C4F1-F82B-6686446EAAB0}"/>
              </a:ext>
            </a:extLst>
          </p:cNvPr>
          <p:cNvSpPr/>
          <p:nvPr/>
        </p:nvSpPr>
        <p:spPr>
          <a:xfrm>
            <a:off x="5396473" y="5190564"/>
            <a:ext cx="2858434" cy="1179150"/>
          </a:xfrm>
          <a:prstGeom prst="ellipse">
            <a:avLst/>
          </a:prstGeom>
          <a:solidFill>
            <a:schemeClr val="accent5">
              <a:lumMod val="50000"/>
            </a:schemeClr>
          </a:solidFill>
          <a:ln>
            <a:noFill/>
          </a:ln>
          <a:effectLst>
            <a:glow rad="128250">
              <a:srgbClr val="7030A0">
                <a:alpha val="14000"/>
              </a:srgbClr>
            </a:glow>
            <a:outerShdw blurRad="629560" dist="50800" dir="1260000" algn="ctr" rotWithShape="0">
              <a:srgbClr val="000000">
                <a:alpha val="43137"/>
              </a:srgbClr>
            </a:outerShdw>
            <a:reflection blurRad="255888" stA="62293" endPos="88000" dir="5400000" sy="-100000" algn="bl" rotWithShape="0"/>
            <a:softEdge rad="635000"/>
          </a:effectLst>
          <a:scene3d>
            <a:camera prst="orthographicFront"/>
            <a:lightRig rig="threePt" dir="t"/>
          </a:scene3d>
          <a:sp3d contourW="12700">
            <a:contourClr>
              <a:schemeClr val="accent5">
                <a:lumMod val="7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2400" dirty="0">
                <a:solidFill>
                  <a:schemeClr val="bg1"/>
                </a:solidFill>
              </a:rPr>
              <a:t>Έρευνα</a:t>
            </a:r>
          </a:p>
        </p:txBody>
      </p:sp>
      <p:pic>
        <p:nvPicPr>
          <p:cNvPr id="73" name="Εικόνα 72">
            <a:extLst>
              <a:ext uri="{FF2B5EF4-FFF2-40B4-BE49-F238E27FC236}">
                <a16:creationId xmlns:a16="http://schemas.microsoft.com/office/drawing/2014/main" id="{84697118-9A75-B1CC-C89E-FE15D24B4673}"/>
              </a:ext>
            </a:extLst>
          </p:cNvPr>
          <p:cNvPicPr>
            <a:picLocks noChangeAspect="1"/>
          </p:cNvPicPr>
          <p:nvPr/>
        </p:nvPicPr>
        <p:blipFill>
          <a:blip r:embed="rId2"/>
          <a:stretch>
            <a:fillRect/>
          </a:stretch>
        </p:blipFill>
        <p:spPr>
          <a:xfrm>
            <a:off x="4066588" y="2459264"/>
            <a:ext cx="1092404" cy="857448"/>
          </a:xfrm>
          <a:prstGeom prst="rect">
            <a:avLst/>
          </a:prstGeom>
          <a:effectLst>
            <a:glow rad="495794">
              <a:schemeClr val="accent1">
                <a:alpha val="40000"/>
              </a:schemeClr>
            </a:glow>
          </a:effectLst>
          <a:scene3d>
            <a:camera prst="orthographicFront">
              <a:rot lat="600000" lon="0" rev="0"/>
            </a:camera>
            <a:lightRig rig="threePt" dir="t"/>
          </a:scene3d>
          <a:sp3d/>
        </p:spPr>
      </p:pic>
      <p:pic>
        <p:nvPicPr>
          <p:cNvPr id="75" name="Εικόνα 74">
            <a:extLst>
              <a:ext uri="{FF2B5EF4-FFF2-40B4-BE49-F238E27FC236}">
                <a16:creationId xmlns:a16="http://schemas.microsoft.com/office/drawing/2014/main" id="{A4966A52-AC22-F500-09AF-78E7C168EF19}"/>
              </a:ext>
            </a:extLst>
          </p:cNvPr>
          <p:cNvPicPr>
            <a:picLocks noChangeAspect="1"/>
          </p:cNvPicPr>
          <p:nvPr/>
        </p:nvPicPr>
        <p:blipFill>
          <a:blip r:embed="rId3"/>
          <a:stretch>
            <a:fillRect/>
          </a:stretch>
        </p:blipFill>
        <p:spPr>
          <a:xfrm>
            <a:off x="4005143" y="5344907"/>
            <a:ext cx="1215293" cy="759558"/>
          </a:xfrm>
          <a:prstGeom prst="rect">
            <a:avLst/>
          </a:prstGeom>
          <a:effectLst>
            <a:glow rad="315635">
              <a:srgbClr val="2E75B6">
                <a:alpha val="52000"/>
              </a:srgbClr>
            </a:glow>
          </a:effectLst>
        </p:spPr>
      </p:pic>
      <p:pic>
        <p:nvPicPr>
          <p:cNvPr id="77" name="Εικόνα 76">
            <a:extLst>
              <a:ext uri="{FF2B5EF4-FFF2-40B4-BE49-F238E27FC236}">
                <a16:creationId xmlns:a16="http://schemas.microsoft.com/office/drawing/2014/main" id="{18E791B3-36FD-1349-1C21-D910021CC70B}"/>
              </a:ext>
            </a:extLst>
          </p:cNvPr>
          <p:cNvPicPr>
            <a:picLocks noChangeAspect="1"/>
          </p:cNvPicPr>
          <p:nvPr/>
        </p:nvPicPr>
        <p:blipFill>
          <a:blip r:embed="rId4"/>
          <a:stretch>
            <a:fillRect/>
          </a:stretch>
        </p:blipFill>
        <p:spPr>
          <a:xfrm>
            <a:off x="3872768" y="4024886"/>
            <a:ext cx="1451140" cy="647360"/>
          </a:xfrm>
          <a:prstGeom prst="rect">
            <a:avLst/>
          </a:prstGeom>
          <a:effectLst>
            <a:glow rad="222900">
              <a:srgbClr val="2E75B6">
                <a:alpha val="50000"/>
              </a:srgbClr>
            </a:glow>
          </a:effectLst>
        </p:spPr>
      </p:pic>
      <p:sp>
        <p:nvSpPr>
          <p:cNvPr id="4" name="Έλλειψη 3">
            <a:extLst>
              <a:ext uri="{FF2B5EF4-FFF2-40B4-BE49-F238E27FC236}">
                <a16:creationId xmlns:a16="http://schemas.microsoft.com/office/drawing/2014/main" id="{5175D56B-A39A-76DF-9034-C1B01170192F}"/>
              </a:ext>
            </a:extLst>
          </p:cNvPr>
          <p:cNvSpPr/>
          <p:nvPr/>
        </p:nvSpPr>
        <p:spPr>
          <a:xfrm>
            <a:off x="5427382" y="3785370"/>
            <a:ext cx="2847563" cy="1132432"/>
          </a:xfrm>
          <a:prstGeom prst="ellipse">
            <a:avLst/>
          </a:prstGeom>
          <a:solidFill>
            <a:schemeClr val="accent5">
              <a:lumMod val="50000"/>
            </a:schemeClr>
          </a:solidFill>
          <a:ln>
            <a:noFill/>
          </a:ln>
          <a:effectLst>
            <a:glow rad="128250">
              <a:srgbClr val="7030A0">
                <a:alpha val="14000"/>
              </a:srgbClr>
            </a:glow>
            <a:outerShdw blurRad="50800" dist="50800" dir="5400000" algn="ctr" rotWithShape="0">
              <a:schemeClr val="accent5">
                <a:lumMod val="60000"/>
                <a:lumOff val="40000"/>
              </a:schemeClr>
            </a:outerShdw>
            <a:reflection stA="45000" endPos="0" dir="5400000" sy="-100000" algn="bl" rotWithShape="0"/>
          </a:effectLst>
          <a:scene3d>
            <a:camera prst="orthographicFront"/>
            <a:lightRig rig="threePt" dir="t"/>
          </a:scene3d>
          <a:sp3d contourW="12700">
            <a:contourClr>
              <a:schemeClr val="accent5">
                <a:lumMod val="60000"/>
                <a:lumOff val="4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l-GR" sz="2400" dirty="0">
                <a:solidFill>
                  <a:schemeClr val="bg1"/>
                </a:solidFill>
              </a:rPr>
              <a:t>Σχεδιασμός Ε.Υ</a:t>
            </a:r>
            <a:endParaRPr lang="el-GR" dirty="0">
              <a:solidFill>
                <a:schemeClr val="bg1"/>
              </a:solidFill>
            </a:endParaRPr>
          </a:p>
        </p:txBody>
      </p:sp>
    </p:spTree>
    <p:extLst>
      <p:ext uri="{BB962C8B-B14F-4D97-AF65-F5344CB8AC3E}">
        <p14:creationId xmlns:p14="http://schemas.microsoft.com/office/powerpoint/2010/main" val="875676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52499" y="986790"/>
            <a:ext cx="6076951" cy="633412"/>
          </a:xfrm>
        </p:spPr>
        <p:txBody>
          <a:bodyPr>
            <a:noAutofit/>
          </a:bodyPr>
          <a:lstStyle/>
          <a:p>
            <a:r>
              <a:rPr lang="el-GR" sz="4000" dirty="0"/>
              <a:t>5. Θεωρητικό Πλαίσιο</a:t>
            </a:r>
            <a:r>
              <a:rPr lang="en-US" sz="4000" dirty="0"/>
              <a:t> (1/</a:t>
            </a:r>
            <a:r>
              <a:rPr lang="el-GR" sz="4000" dirty="0"/>
              <a:t>5</a:t>
            </a:r>
            <a:r>
              <a:rPr lang="en-US" sz="4000" dirty="0"/>
              <a:t>)</a:t>
            </a:r>
            <a:endParaRPr lang="el-GR" sz="4000" b="1" dirty="0"/>
          </a:p>
        </p:txBody>
      </p:sp>
      <p:graphicFrame>
        <p:nvGraphicFramePr>
          <p:cNvPr id="3" name="Διάγραμμα 2">
            <a:extLst>
              <a:ext uri="{FF2B5EF4-FFF2-40B4-BE49-F238E27FC236}">
                <a16:creationId xmlns:a16="http://schemas.microsoft.com/office/drawing/2014/main" id="{A71D9C07-F619-2461-4034-A374E95D702E}"/>
              </a:ext>
            </a:extLst>
          </p:cNvPr>
          <p:cNvGraphicFramePr/>
          <p:nvPr>
            <p:extLst>
              <p:ext uri="{D42A27DB-BD31-4B8C-83A1-F6EECF244321}">
                <p14:modId xmlns:p14="http://schemas.microsoft.com/office/powerpoint/2010/main" val="17882462"/>
              </p:ext>
            </p:extLst>
          </p:nvPr>
        </p:nvGraphicFramePr>
        <p:xfrm>
          <a:off x="1928812" y="1620202"/>
          <a:ext cx="7986713" cy="5019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55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graphicFrame>
        <p:nvGraphicFramePr>
          <p:cNvPr id="10" name="Θέση περιεχομένου 9">
            <a:extLst>
              <a:ext uri="{FF2B5EF4-FFF2-40B4-BE49-F238E27FC236}">
                <a16:creationId xmlns:a16="http://schemas.microsoft.com/office/drawing/2014/main" id="{83875351-B2A6-C234-D99B-F21CE9629054}"/>
              </a:ext>
            </a:extLst>
          </p:cNvPr>
          <p:cNvGraphicFramePr>
            <a:graphicFrameLocks noGrp="1"/>
          </p:cNvGraphicFramePr>
          <p:nvPr>
            <p:ph idx="1"/>
            <p:extLst>
              <p:ext uri="{D42A27DB-BD31-4B8C-83A1-F6EECF244321}">
                <p14:modId xmlns:p14="http://schemas.microsoft.com/office/powerpoint/2010/main" val="1253098660"/>
              </p:ext>
            </p:extLst>
          </p:nvPr>
        </p:nvGraphicFramePr>
        <p:xfrm>
          <a:off x="-1" y="1601777"/>
          <a:ext cx="12191999" cy="5256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Τίτλος 7">
            <a:extLst>
              <a:ext uri="{FF2B5EF4-FFF2-40B4-BE49-F238E27FC236}">
                <a16:creationId xmlns:a16="http://schemas.microsoft.com/office/drawing/2014/main" id="{08B2CDF4-64CD-6A67-ABCF-142B0C3F4DB7}"/>
              </a:ext>
            </a:extLst>
          </p:cNvPr>
          <p:cNvSpPr>
            <a:spLocks noGrp="1"/>
          </p:cNvSpPr>
          <p:nvPr>
            <p:ph type="title"/>
          </p:nvPr>
        </p:nvSpPr>
        <p:spPr>
          <a:xfrm>
            <a:off x="0" y="999885"/>
            <a:ext cx="12192000" cy="601893"/>
          </a:xfrm>
          <a:gradFill>
            <a:gsLst>
              <a:gs pos="1000">
                <a:srgbClr val="D8EBF4">
                  <a:lumMod val="40000"/>
                  <a:lumOff val="60000"/>
                </a:srgbClr>
              </a:gs>
              <a:gs pos="0">
                <a:schemeClr val="bg2"/>
              </a:gs>
              <a:gs pos="73000">
                <a:srgbClr val="E1FAFF"/>
              </a:gs>
            </a:gsLst>
            <a:path path="shape">
              <a:fillToRect l="50000" t="50000" r="50000" b="50000"/>
            </a:path>
          </a:gradFill>
        </p:spPr>
        <p:txBody>
          <a:bodyPr>
            <a:noAutofit/>
          </a:bodyPr>
          <a:lstStyle/>
          <a:p>
            <a:r>
              <a:rPr lang="en-US" sz="4000" dirty="0"/>
              <a:t>          </a:t>
            </a:r>
            <a:r>
              <a:rPr lang="el-GR" sz="4000" dirty="0"/>
              <a:t>5. Θεωρητικό Πλαίσιο</a:t>
            </a:r>
            <a:r>
              <a:rPr lang="en-US" sz="4000" dirty="0"/>
              <a:t> (</a:t>
            </a:r>
            <a:r>
              <a:rPr lang="el-GR" sz="4000" dirty="0"/>
              <a:t>2</a:t>
            </a:r>
            <a:r>
              <a:rPr lang="en-US" sz="4000" dirty="0"/>
              <a:t>/</a:t>
            </a:r>
            <a:r>
              <a:rPr lang="el-GR" sz="4000" dirty="0"/>
              <a:t>5</a:t>
            </a:r>
            <a:r>
              <a:rPr lang="en-US" sz="4000" dirty="0"/>
              <a:t>)</a:t>
            </a:r>
            <a:endParaRPr lang="el-GR" sz="4000" dirty="0"/>
          </a:p>
        </p:txBody>
      </p:sp>
    </p:spTree>
    <p:extLst>
      <p:ext uri="{BB962C8B-B14F-4D97-AF65-F5344CB8AC3E}">
        <p14:creationId xmlns:p14="http://schemas.microsoft.com/office/powerpoint/2010/main" val="41641284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rgbClr val="EBF8FD"/>
            </a:gs>
            <a:gs pos="83000">
              <a:srgbClr val="E9F9FE"/>
            </a:gs>
            <a:gs pos="100000">
              <a:srgbClr val="E0FAFF"/>
            </a:gs>
          </a:gsLst>
          <a:lin ang="5400000" scaled="1"/>
        </a:gradFill>
        <a:effectLst/>
      </p:bgPr>
    </p:bg>
    <p:spTree>
      <p:nvGrpSpPr>
        <p:cNvPr id="1" name=""/>
        <p:cNvGrpSpPr/>
        <p:nvPr/>
      </p:nvGrpSpPr>
      <p:grpSpPr>
        <a:xfrm>
          <a:off x="0" y="0"/>
          <a:ext cx="0" cy="0"/>
          <a:chOff x="0" y="0"/>
          <a:chExt cx="0" cy="0"/>
        </a:xfrm>
      </p:grpSpPr>
      <p:cxnSp>
        <p:nvCxnSpPr>
          <p:cNvPr id="7" name="Ευθεία γραμμή σύνδεσης 6">
            <a:extLst>
              <a:ext uri="{FF2B5EF4-FFF2-40B4-BE49-F238E27FC236}">
                <a16:creationId xmlns:a16="http://schemas.microsoft.com/office/drawing/2014/main" id="{ED69468B-9228-8908-C864-E8F736893156}"/>
              </a:ext>
            </a:extLst>
          </p:cNvPr>
          <p:cNvCxnSpPr/>
          <p:nvPr/>
        </p:nvCxnSpPr>
        <p:spPr>
          <a:xfrm>
            <a:off x="0" y="1620202"/>
            <a:ext cx="12192000" cy="0"/>
          </a:xfrm>
          <a:prstGeom prst="line">
            <a:avLst/>
          </a:prstGeom>
          <a:ln w="2222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9" name="Τίτλος 1">
            <a:extLst>
              <a:ext uri="{FF2B5EF4-FFF2-40B4-BE49-F238E27FC236}">
                <a16:creationId xmlns:a16="http://schemas.microsoft.com/office/drawing/2014/main" id="{C7EEFDE4-BA9E-2BBF-79BE-B91B1D3FCCA5}"/>
              </a:ext>
            </a:extLst>
          </p:cNvPr>
          <p:cNvSpPr>
            <a:spLocks noGrp="1"/>
          </p:cNvSpPr>
          <p:nvPr>
            <p:ph type="title"/>
          </p:nvPr>
        </p:nvSpPr>
        <p:spPr>
          <a:xfrm>
            <a:off x="952499" y="986790"/>
            <a:ext cx="6076951" cy="633412"/>
          </a:xfrm>
        </p:spPr>
        <p:txBody>
          <a:bodyPr>
            <a:noAutofit/>
          </a:bodyPr>
          <a:lstStyle/>
          <a:p>
            <a:r>
              <a:rPr lang="el-GR" sz="4000" dirty="0"/>
              <a:t>5. Θεωρητικό Πλαίσιο</a:t>
            </a:r>
            <a:r>
              <a:rPr lang="en-US" sz="4000" dirty="0"/>
              <a:t> (</a:t>
            </a:r>
            <a:r>
              <a:rPr lang="el-GR" sz="4000" dirty="0"/>
              <a:t>3</a:t>
            </a:r>
            <a:r>
              <a:rPr lang="en-US" sz="4000" dirty="0"/>
              <a:t>/</a:t>
            </a:r>
            <a:r>
              <a:rPr lang="el-GR" sz="4000" dirty="0"/>
              <a:t>5</a:t>
            </a:r>
            <a:r>
              <a:rPr lang="en-US" sz="4000" dirty="0"/>
              <a:t>)</a:t>
            </a:r>
            <a:endParaRPr lang="el-GR" sz="4000" b="1" dirty="0"/>
          </a:p>
        </p:txBody>
      </p:sp>
      <p:graphicFrame>
        <p:nvGraphicFramePr>
          <p:cNvPr id="5" name="Διάγραμμα 4">
            <a:extLst>
              <a:ext uri="{FF2B5EF4-FFF2-40B4-BE49-F238E27FC236}">
                <a16:creationId xmlns:a16="http://schemas.microsoft.com/office/drawing/2014/main" id="{DC13223A-4FA0-FE63-B5DD-74826DA7C383}"/>
              </a:ext>
            </a:extLst>
          </p:cNvPr>
          <p:cNvGraphicFramePr/>
          <p:nvPr>
            <p:extLst>
              <p:ext uri="{D42A27DB-BD31-4B8C-83A1-F6EECF244321}">
                <p14:modId xmlns:p14="http://schemas.microsoft.com/office/powerpoint/2010/main" val="1025189987"/>
              </p:ext>
            </p:extLst>
          </p:nvPr>
        </p:nvGraphicFramePr>
        <p:xfrm>
          <a:off x="300038" y="1620202"/>
          <a:ext cx="11891962" cy="51092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Στρογγυλεμένο ορθογώνιο 10">
            <a:extLst>
              <a:ext uri="{FF2B5EF4-FFF2-40B4-BE49-F238E27FC236}">
                <a16:creationId xmlns:a16="http://schemas.microsoft.com/office/drawing/2014/main" id="{8A6F6EA6-CA17-4A33-3835-5D2D29910491}"/>
              </a:ext>
            </a:extLst>
          </p:cNvPr>
          <p:cNvSpPr/>
          <p:nvPr/>
        </p:nvSpPr>
        <p:spPr>
          <a:xfrm>
            <a:off x="67140" y="4769418"/>
            <a:ext cx="3672300" cy="1294447"/>
          </a:xfrm>
          <a:prstGeom prst="roundRect">
            <a:avLst/>
          </a:prstGeom>
          <a:solidFill>
            <a:srgbClr val="C1C8D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latin typeface="Times New Roman" panose="02020603050405020304" pitchFamily="18" charset="0"/>
                <a:ea typeface="Times New Roman" panose="02020603050405020304" pitchFamily="18" charset="0"/>
                <a:cs typeface="Times New Roman" panose="02020603050405020304" pitchFamily="18" charset="0"/>
              </a:rPr>
              <a:t>Δ</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ιακρίνεται σε Ασύγχρονη, Σύγχρονη και Μεικτή </a:t>
            </a:r>
            <a:r>
              <a:rPr lang="el-GR" sz="1600" dirty="0">
                <a:latin typeface="Times New Roman" panose="02020603050405020304" pitchFamily="18" charset="0"/>
                <a:ea typeface="Times New Roman" panose="02020603050405020304" pitchFamily="18" charset="0"/>
                <a:cs typeface="Times New Roman" panose="02020603050405020304" pitchFamily="18" charset="0"/>
              </a:rPr>
              <a:t>(</a:t>
            </a:r>
            <a:r>
              <a:rPr lang="el-GR" sz="1600" dirty="0">
                <a:effectLst/>
                <a:latin typeface="Times New Roman" panose="02020603050405020304" pitchFamily="18" charset="0"/>
                <a:ea typeface="Times New Roman" panose="02020603050405020304" pitchFamily="18" charset="0"/>
                <a:cs typeface="Times New Roman" panose="02020603050405020304" pitchFamily="18" charset="0"/>
              </a:rPr>
              <a:t>Αναστασιάδης, 2014).</a:t>
            </a:r>
            <a:endParaRPr lang="el-GR" sz="1600" dirty="0">
              <a:latin typeface="Times New Roman" panose="02020603050405020304" pitchFamily="18" charset="0"/>
              <a:cs typeface="Times New Roman" panose="02020603050405020304" pitchFamily="18" charset="0"/>
            </a:endParaRPr>
          </a:p>
        </p:txBody>
      </p:sp>
      <p:sp>
        <p:nvSpPr>
          <p:cNvPr id="12" name="Στρογγυλεμένο ορθογώνιο 11">
            <a:extLst>
              <a:ext uri="{FF2B5EF4-FFF2-40B4-BE49-F238E27FC236}">
                <a16:creationId xmlns:a16="http://schemas.microsoft.com/office/drawing/2014/main" id="{DEBB06A9-96DC-D744-E8BC-A8592BB73FC6}"/>
              </a:ext>
            </a:extLst>
          </p:cNvPr>
          <p:cNvSpPr/>
          <p:nvPr/>
        </p:nvSpPr>
        <p:spPr>
          <a:xfrm>
            <a:off x="3948440" y="5153943"/>
            <a:ext cx="4295118" cy="1573818"/>
          </a:xfrm>
          <a:prstGeom prst="roundRect">
            <a:avLst/>
          </a:prstGeom>
          <a:solidFill>
            <a:srgbClr val="95ABB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a:effectLst/>
                <a:latin typeface="Times New Roman" panose="02020603050405020304" pitchFamily="18" charset="0"/>
                <a:ea typeface="Times New Roman" panose="02020603050405020304" pitchFamily="18" charset="0"/>
              </a:rPr>
              <a:t>στην </a:t>
            </a:r>
            <a:r>
              <a:rPr lang="el-GR" sz="1600" dirty="0" err="1">
                <a:effectLst/>
                <a:latin typeface="Times New Roman" panose="02020603050405020304" pitchFamily="18" charset="0"/>
                <a:ea typeface="Times New Roman" panose="02020603050405020304" pitchFamily="18" charset="0"/>
              </a:rPr>
              <a:t>εξ</a:t>
            </a:r>
            <a:r>
              <a:rPr lang="el-GR" sz="1600" dirty="0" err="1">
                <a:latin typeface="Times New Roman" panose="02020603050405020304" pitchFamily="18" charset="0"/>
                <a:ea typeface="Times New Roman" panose="02020603050405020304" pitchFamily="18" charset="0"/>
              </a:rPr>
              <a:t>αε</a:t>
            </a:r>
            <a:r>
              <a:rPr lang="el-GR" sz="1600" dirty="0">
                <a:latin typeface="Times New Roman" panose="02020603050405020304" pitchFamily="18" charset="0"/>
                <a:ea typeface="Times New Roman" panose="02020603050405020304" pitchFamily="18" charset="0"/>
              </a:rPr>
              <a:t> </a:t>
            </a:r>
            <a:r>
              <a:rPr lang="el-GR" sz="1600" dirty="0">
                <a:solidFill>
                  <a:schemeClr val="accent1">
                    <a:lumMod val="50000"/>
                  </a:schemeClr>
                </a:solidFill>
                <a:effectLst/>
                <a:latin typeface="Times New Roman" panose="02020603050405020304" pitchFamily="18" charset="0"/>
                <a:ea typeface="Times New Roman" panose="02020603050405020304" pitchFamily="18" charset="0"/>
              </a:rPr>
              <a:t>η ευελιξία και ο χρόνος ενασχόλησης του φοιτητή </a:t>
            </a:r>
            <a:r>
              <a:rPr lang="el-GR" sz="1600" dirty="0">
                <a:effectLst/>
                <a:latin typeface="Times New Roman" panose="02020603050405020304" pitchFamily="18" charset="0"/>
                <a:ea typeface="Times New Roman" panose="02020603050405020304" pitchFamily="18" charset="0"/>
              </a:rPr>
              <a:t>με το μαθησιακό αντικείμενο είναι πολύ διαφορετικά</a:t>
            </a:r>
            <a:r>
              <a:rPr lang="en-US" sz="1600" dirty="0">
                <a:effectLst/>
                <a:latin typeface="Times New Roman" panose="02020603050405020304" pitchFamily="18" charset="0"/>
                <a:ea typeface="Times New Roman" panose="02020603050405020304" pitchFamily="18" charset="0"/>
              </a:rPr>
              <a:t>, </a:t>
            </a:r>
            <a:r>
              <a:rPr lang="el-GR" sz="1600" dirty="0">
                <a:effectLst/>
                <a:latin typeface="Times New Roman" panose="02020603050405020304" pitchFamily="18" charset="0"/>
                <a:ea typeface="Times New Roman" panose="02020603050405020304" pitchFamily="18" charset="0"/>
              </a:rPr>
              <a:t>μελετάει </a:t>
            </a:r>
            <a:r>
              <a:rPr lang="el-GR" sz="1600" dirty="0">
                <a:latin typeface="Times New Roman" panose="02020603050405020304" pitchFamily="18" charset="0"/>
                <a:ea typeface="Times New Roman" panose="02020603050405020304" pitchFamily="18" charset="0"/>
              </a:rPr>
              <a:t>με </a:t>
            </a:r>
            <a:r>
              <a:rPr lang="el-GR" sz="1600" dirty="0">
                <a:effectLst/>
                <a:latin typeface="Times New Roman" panose="02020603050405020304" pitchFamily="18" charset="0"/>
                <a:ea typeface="Times New Roman" panose="02020603050405020304" pitchFamily="18" charset="0"/>
              </a:rPr>
              <a:t>ρυθμούς δικούς του το εκπαιδευτικό  υλικό και γνωρίζει την </a:t>
            </a:r>
            <a:r>
              <a:rPr lang="el-GR" sz="1600" dirty="0" err="1">
                <a:effectLst/>
                <a:latin typeface="Times New Roman" panose="02020603050405020304" pitchFamily="18" charset="0"/>
                <a:ea typeface="Times New Roman" panose="02020603050405020304" pitchFamily="18" charset="0"/>
              </a:rPr>
              <a:t>μαθητοκεντρική</a:t>
            </a:r>
            <a:r>
              <a:rPr lang="el-GR" sz="1600" dirty="0">
                <a:effectLst/>
                <a:latin typeface="Times New Roman" panose="02020603050405020304" pitchFamily="18" charset="0"/>
                <a:ea typeface="Times New Roman" panose="02020603050405020304" pitchFamily="18" charset="0"/>
              </a:rPr>
              <a:t> φυσιογνωμία (</a:t>
            </a:r>
            <a:r>
              <a:rPr lang="en-GB" sz="1600" dirty="0">
                <a:effectLst/>
                <a:latin typeface="Times New Roman" panose="02020603050405020304" pitchFamily="18" charset="0"/>
                <a:ea typeface="Times New Roman" panose="02020603050405020304" pitchFamily="18" charset="0"/>
              </a:rPr>
              <a:t>Aguti </a:t>
            </a:r>
            <a:r>
              <a:rPr lang="en-US" sz="1600" dirty="0">
                <a:effectLst/>
                <a:latin typeface="Times New Roman" panose="02020603050405020304" pitchFamily="18" charset="0"/>
                <a:ea typeface="Times New Roman" panose="02020603050405020304" pitchFamily="18" charset="0"/>
              </a:rPr>
              <a:t>et al</a:t>
            </a:r>
            <a:r>
              <a:rPr lang="el-GR" sz="1600" dirty="0">
                <a:effectLst/>
                <a:latin typeface="Times New Roman" panose="02020603050405020304" pitchFamily="18" charset="0"/>
                <a:ea typeface="Times New Roman" panose="02020603050405020304" pitchFamily="18" charset="0"/>
              </a:rPr>
              <a:t>, 2014)</a:t>
            </a:r>
            <a:r>
              <a:rPr lang="en-US" sz="1600" dirty="0">
                <a:effectLst/>
                <a:latin typeface="Times New Roman" panose="02020603050405020304" pitchFamily="18" charset="0"/>
                <a:ea typeface="Times New Roman" panose="02020603050405020304" pitchFamily="18" charset="0"/>
              </a:rPr>
              <a:t>.</a:t>
            </a:r>
            <a:endParaRPr lang="el-GR" sz="1600" dirty="0">
              <a:latin typeface="Times New Roman" panose="02020603050405020304" pitchFamily="18" charset="0"/>
              <a:cs typeface="Times New Roman" panose="02020603050405020304" pitchFamily="18" charset="0"/>
            </a:endParaRPr>
          </a:p>
        </p:txBody>
      </p:sp>
      <p:sp>
        <p:nvSpPr>
          <p:cNvPr id="13" name="Στρογγυλεμένο ορθογώνιο 12">
            <a:extLst>
              <a:ext uri="{FF2B5EF4-FFF2-40B4-BE49-F238E27FC236}">
                <a16:creationId xmlns:a16="http://schemas.microsoft.com/office/drawing/2014/main" id="{9A309723-F95B-6111-9D76-7015FCD33063}"/>
              </a:ext>
            </a:extLst>
          </p:cNvPr>
          <p:cNvSpPr/>
          <p:nvPr/>
        </p:nvSpPr>
        <p:spPr>
          <a:xfrm flipH="1">
            <a:off x="8381627" y="4174805"/>
            <a:ext cx="3672303" cy="2330447"/>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800" dirty="0">
                <a:effectLst/>
                <a:latin typeface="Times New Roman" panose="02020603050405020304" pitchFamily="18" charset="0"/>
                <a:ea typeface="Times New Roman" panose="02020603050405020304" pitchFamily="18" charset="0"/>
              </a:rPr>
              <a:t>ο στόχος του Ε.Υ. είναι να </a:t>
            </a:r>
            <a:r>
              <a:rPr lang="el-GR" sz="1800" b="1" dirty="0">
                <a:effectLst/>
                <a:latin typeface="Times New Roman" panose="02020603050405020304" pitchFamily="18" charset="0"/>
                <a:ea typeface="Times New Roman" panose="02020603050405020304" pitchFamily="18" charset="0"/>
              </a:rPr>
              <a:t>επιτρέψει </a:t>
            </a:r>
            <a:r>
              <a:rPr lang="el-GR" sz="1800" dirty="0">
                <a:effectLst/>
                <a:latin typeface="Times New Roman" panose="02020603050405020304" pitchFamily="18" charset="0"/>
                <a:ea typeface="Times New Roman" panose="02020603050405020304" pitchFamily="18" charset="0"/>
              </a:rPr>
              <a:t>στον εκπαιδευόμενο να </a:t>
            </a:r>
            <a:r>
              <a:rPr lang="el-GR" sz="1800" dirty="0">
                <a:solidFill>
                  <a:schemeClr val="tx1"/>
                </a:solidFill>
                <a:effectLst/>
                <a:latin typeface="Times New Roman" panose="02020603050405020304" pitchFamily="18" charset="0"/>
                <a:ea typeface="Times New Roman" panose="02020603050405020304" pitchFamily="18" charset="0"/>
              </a:rPr>
              <a:t>ανακαλύψει</a:t>
            </a:r>
            <a:r>
              <a:rPr lang="el-GR" sz="1800" dirty="0">
                <a:effectLst/>
                <a:latin typeface="Times New Roman" panose="02020603050405020304" pitchFamily="18" charset="0"/>
                <a:ea typeface="Times New Roman" panose="02020603050405020304" pitchFamily="18" charset="0"/>
              </a:rPr>
              <a:t> την μάθηση και να μπορεί να </a:t>
            </a:r>
            <a:r>
              <a:rPr lang="el-GR" sz="1800" dirty="0" err="1">
                <a:solidFill>
                  <a:schemeClr val="tx1"/>
                </a:solidFill>
                <a:effectLst/>
                <a:latin typeface="Times New Roman" panose="02020603050405020304" pitchFamily="18" charset="0"/>
                <a:ea typeface="Times New Roman" panose="02020603050405020304" pitchFamily="18" charset="0"/>
              </a:rPr>
              <a:t>αυτοαξιολογηθεί</a:t>
            </a:r>
            <a:r>
              <a:rPr lang="el-GR" sz="1800" dirty="0">
                <a:effectLst/>
                <a:latin typeface="Times New Roman" panose="02020603050405020304" pitchFamily="18" charset="0"/>
                <a:ea typeface="Times New Roman" panose="02020603050405020304" pitchFamily="18" charset="0"/>
              </a:rPr>
              <a:t> αλλά και να δεχτεί  ανατροφοδότηση να καθοδηγηθεί και να </a:t>
            </a:r>
            <a:r>
              <a:rPr lang="el-GR" sz="1800" dirty="0">
                <a:solidFill>
                  <a:schemeClr val="tx1"/>
                </a:solidFill>
                <a:effectLst/>
                <a:latin typeface="Times New Roman" panose="02020603050405020304" pitchFamily="18" charset="0"/>
                <a:ea typeface="Times New Roman" panose="02020603050405020304" pitchFamily="18" charset="0"/>
              </a:rPr>
              <a:t>εμψυχωθεί</a:t>
            </a:r>
            <a:r>
              <a:rPr lang="el-GR" sz="1600" dirty="0">
                <a:effectLst/>
              </a:rPr>
              <a:t> </a:t>
            </a:r>
            <a:r>
              <a:rPr lang="el-GR" sz="1800" dirty="0">
                <a:effectLst/>
                <a:latin typeface="Times New Roman" panose="02020603050405020304" pitchFamily="18" charset="0"/>
                <a:ea typeface="Times New Roman" panose="02020603050405020304" pitchFamily="18" charset="0"/>
              </a:rPr>
              <a:t>(</a:t>
            </a:r>
            <a:r>
              <a:rPr lang="en-GB" sz="1800" dirty="0">
                <a:effectLst/>
                <a:latin typeface="Times New Roman" panose="02020603050405020304" pitchFamily="18" charset="0"/>
                <a:ea typeface="Times New Roman" panose="02020603050405020304" pitchFamily="18" charset="0"/>
              </a:rPr>
              <a:t>Hartley</a:t>
            </a:r>
            <a:r>
              <a:rPr lang="el-GR" sz="1800" dirty="0">
                <a:effectLst/>
                <a:latin typeface="Times New Roman" panose="02020603050405020304" pitchFamily="18" charset="0"/>
                <a:ea typeface="Times New Roman" panose="02020603050405020304" pitchFamily="18" charset="0"/>
              </a:rPr>
              <a:t>, 2013). </a:t>
            </a:r>
            <a:endParaRPr lang="el-GR" sz="1600" dirty="0"/>
          </a:p>
        </p:txBody>
      </p:sp>
      <p:sp>
        <p:nvSpPr>
          <p:cNvPr id="47" name="Διάσημα 46">
            <a:extLst>
              <a:ext uri="{FF2B5EF4-FFF2-40B4-BE49-F238E27FC236}">
                <a16:creationId xmlns:a16="http://schemas.microsoft.com/office/drawing/2014/main" id="{F2AB701A-DE79-3D10-0AFB-4F02D8726126}"/>
              </a:ext>
            </a:extLst>
          </p:cNvPr>
          <p:cNvSpPr/>
          <p:nvPr/>
        </p:nvSpPr>
        <p:spPr>
          <a:xfrm rot="5400000">
            <a:off x="1573411" y="3662657"/>
            <a:ext cx="659757" cy="740780"/>
          </a:xfrm>
          <a:prstGeom prst="chevron">
            <a:avLst/>
          </a:prstGeom>
          <a:effectLst>
            <a:outerShdw blurRad="355525" dist="93581" dir="2700000" sx="118000" sy="118000" algn="tl" rotWithShape="0">
              <a:schemeClr val="accent5">
                <a:lumMod val="75000"/>
                <a:alpha val="4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48" name="Διάσημα 47">
            <a:extLst>
              <a:ext uri="{FF2B5EF4-FFF2-40B4-BE49-F238E27FC236}">
                <a16:creationId xmlns:a16="http://schemas.microsoft.com/office/drawing/2014/main" id="{C54DA102-2677-6BBC-E2FF-D39660C926DB}"/>
              </a:ext>
            </a:extLst>
          </p:cNvPr>
          <p:cNvSpPr/>
          <p:nvPr/>
        </p:nvSpPr>
        <p:spPr>
          <a:xfrm rot="5400000">
            <a:off x="5722754" y="4171691"/>
            <a:ext cx="659757" cy="740780"/>
          </a:xfrm>
          <a:prstGeom prst="chevron">
            <a:avLst/>
          </a:prstGeom>
          <a:effectLst>
            <a:outerShdw blurRad="419073" dist="38100" dir="2700000" sx="111000" sy="111000" algn="tl" rotWithShape="0">
              <a:schemeClr val="accent5">
                <a:lumMod val="75000"/>
                <a:alpha val="67997"/>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49" name="Διάσημα 48">
            <a:extLst>
              <a:ext uri="{FF2B5EF4-FFF2-40B4-BE49-F238E27FC236}">
                <a16:creationId xmlns:a16="http://schemas.microsoft.com/office/drawing/2014/main" id="{5BF150F3-19A9-34DC-83F9-3B651D9942BE}"/>
              </a:ext>
            </a:extLst>
          </p:cNvPr>
          <p:cNvSpPr/>
          <p:nvPr/>
        </p:nvSpPr>
        <p:spPr>
          <a:xfrm rot="5400000">
            <a:off x="9887898" y="3332778"/>
            <a:ext cx="659757" cy="740780"/>
          </a:xfrm>
          <a:prstGeom prst="chevron">
            <a:avLst/>
          </a:prstGeom>
          <a:effectLst>
            <a:outerShdw blurRad="485795" dist="127562" dir="3480000" sx="127000" sy="127000" algn="tl" rotWithShape="0">
              <a:schemeClr val="accent5">
                <a:lumMod val="75000"/>
                <a:alpha val="30274"/>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cxnSp>
        <p:nvCxnSpPr>
          <p:cNvPr id="51" name="Ευθεία γραμμή σύνδεσης 50">
            <a:extLst>
              <a:ext uri="{FF2B5EF4-FFF2-40B4-BE49-F238E27FC236}">
                <a16:creationId xmlns:a16="http://schemas.microsoft.com/office/drawing/2014/main" id="{AFB9F363-C66E-9B63-7638-70568380D744}"/>
              </a:ext>
            </a:extLst>
          </p:cNvPr>
          <p:cNvCxnSpPr>
            <a:cxnSpLocks/>
          </p:cNvCxnSpPr>
          <p:nvPr/>
        </p:nvCxnSpPr>
        <p:spPr>
          <a:xfrm flipV="1">
            <a:off x="2657060" y="2253614"/>
            <a:ext cx="1937361" cy="59628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3" name="Ευθεία γραμμή σύνδεσης 52">
            <a:extLst>
              <a:ext uri="{FF2B5EF4-FFF2-40B4-BE49-F238E27FC236}">
                <a16:creationId xmlns:a16="http://schemas.microsoft.com/office/drawing/2014/main" id="{8E22AA45-0216-4A93-F7E6-04EA3349EFA1}"/>
              </a:ext>
            </a:extLst>
          </p:cNvPr>
          <p:cNvCxnSpPr>
            <a:cxnSpLocks/>
          </p:cNvCxnSpPr>
          <p:nvPr/>
        </p:nvCxnSpPr>
        <p:spPr>
          <a:xfrm>
            <a:off x="7418070" y="2229325"/>
            <a:ext cx="1424745" cy="370016"/>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57" name="Ευθεία γραμμή σύνδεσης 56">
            <a:extLst>
              <a:ext uri="{FF2B5EF4-FFF2-40B4-BE49-F238E27FC236}">
                <a16:creationId xmlns:a16="http://schemas.microsoft.com/office/drawing/2014/main" id="{FC1CBE9C-324A-AED8-0104-4BC2AC7FBE8E}"/>
              </a:ext>
            </a:extLst>
          </p:cNvPr>
          <p:cNvCxnSpPr>
            <a:cxnSpLocks/>
          </p:cNvCxnSpPr>
          <p:nvPr/>
        </p:nvCxnSpPr>
        <p:spPr>
          <a:xfrm flipV="1">
            <a:off x="6006245" y="2599341"/>
            <a:ext cx="0" cy="578199"/>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347633"/>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26895</TotalTime>
  <Words>1741</Words>
  <Application>Microsoft Macintosh PowerPoint</Application>
  <PresentationFormat>Ευρεία οθόνη</PresentationFormat>
  <Paragraphs>162</Paragraphs>
  <Slides>26</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26</vt:i4>
      </vt:variant>
    </vt:vector>
  </HeadingPairs>
  <TitlesOfParts>
    <vt:vector size="33" baseType="lpstr">
      <vt:lpstr>Arial</vt:lpstr>
      <vt:lpstr>Book Antiqua</vt:lpstr>
      <vt:lpstr>Calibri</vt:lpstr>
      <vt:lpstr>Calibri Light</vt:lpstr>
      <vt:lpstr>Times New Roman</vt:lpstr>
      <vt:lpstr>TimesNewRomanPS</vt:lpstr>
      <vt:lpstr>Θέμα του Office</vt:lpstr>
      <vt:lpstr>Παρουσίαση του PowerPoint</vt:lpstr>
      <vt:lpstr>ευχαριστίες</vt:lpstr>
      <vt:lpstr>1. Σκοπός</vt:lpstr>
      <vt:lpstr>        2. Συνεισφορά της διπλωματικής</vt:lpstr>
      <vt:lpstr>3. Ερευνητικά Ερωτήματα</vt:lpstr>
      <vt:lpstr>        4. Δομή της εργασίας</vt:lpstr>
      <vt:lpstr>5. Θεωρητικό Πλαίσιο (1/5)</vt:lpstr>
      <vt:lpstr>          5. Θεωρητικό Πλαίσιο (2/5)</vt:lpstr>
      <vt:lpstr>5. Θεωρητικό Πλαίσιο (3/5)</vt:lpstr>
      <vt:lpstr>       5. Θεωρητικό Πλαίσιο (4/5)</vt:lpstr>
      <vt:lpstr>5. Θεωρητικό Πλαίσιο (5/5)</vt:lpstr>
      <vt:lpstr>        6. Εκπαιδευτικό Υλικό (1/8)</vt:lpstr>
      <vt:lpstr>6. Εκπαιδευτικό Υλικό (2/8)</vt:lpstr>
      <vt:lpstr>        6. Εκπαιδευτικό Υλικό (3/8)</vt:lpstr>
      <vt:lpstr> 6. Εκπαιδευτικό Υλικό (4/8)</vt:lpstr>
      <vt:lpstr> 6. Εκπαιδευτικό Υλικό (5/8)</vt:lpstr>
      <vt:lpstr>6. Εκπαιδευτικό Υλικό (6/8)</vt:lpstr>
      <vt:lpstr> 6. Εκπαιδευτικό Υλικό (7/8)</vt:lpstr>
      <vt:lpstr> 6. Εκπαιδευτικό Υλικό (8/8)</vt:lpstr>
      <vt:lpstr> 7. Έρευνα – Μεθοδολογία (1/6)</vt:lpstr>
      <vt:lpstr> 7. Έρευνα – Αποτελέσματα ανά ερευνητικό ερώτημα (2/6)</vt:lpstr>
      <vt:lpstr> 7. Έρευνα – Αποτελέσματα ανά ερευνητικό ερώτημα (3/6)</vt:lpstr>
      <vt:lpstr> 7. Έρευνα – Συμπεράσματα (4/6)</vt:lpstr>
      <vt:lpstr>        7. Έρευνα - Περιορισμοί (5/6)</vt:lpstr>
      <vt:lpstr>        7. Έρευνα - Προτάσεις (6/6)</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Microsoft Office User</dc:creator>
  <cp:lastModifiedBy>Microsoft Office User</cp:lastModifiedBy>
  <cp:revision>169</cp:revision>
  <dcterms:created xsi:type="dcterms:W3CDTF">2023-02-27T18:19:23Z</dcterms:created>
  <dcterms:modified xsi:type="dcterms:W3CDTF">2023-03-19T22:34:51Z</dcterms:modified>
</cp:coreProperties>
</file>