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Default Extension="WAV" ContentType="audio/x-wav"/>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Default Extension="gif" ContentType="image/gif"/>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65"/>
  </p:notesMasterIdLst>
  <p:sldIdLst>
    <p:sldId id="1482" r:id="rId2"/>
    <p:sldId id="270" r:id="rId3"/>
    <p:sldId id="257" r:id="rId4"/>
    <p:sldId id="258" r:id="rId5"/>
    <p:sldId id="259" r:id="rId6"/>
    <p:sldId id="261" r:id="rId7"/>
    <p:sldId id="262" r:id="rId8"/>
    <p:sldId id="264" r:id="rId9"/>
    <p:sldId id="268" r:id="rId10"/>
    <p:sldId id="2023" r:id="rId11"/>
    <p:sldId id="271" r:id="rId12"/>
    <p:sldId id="269" r:id="rId13"/>
    <p:sldId id="2042" r:id="rId14"/>
    <p:sldId id="2041" r:id="rId15"/>
    <p:sldId id="2040" r:id="rId16"/>
    <p:sldId id="2039" r:id="rId17"/>
    <p:sldId id="2038" r:id="rId18"/>
    <p:sldId id="2037" r:id="rId19"/>
    <p:sldId id="2036" r:id="rId20"/>
    <p:sldId id="2035" r:id="rId21"/>
    <p:sldId id="2034" r:id="rId22"/>
    <p:sldId id="2033" r:id="rId23"/>
    <p:sldId id="2032" r:id="rId24"/>
    <p:sldId id="2031" r:id="rId25"/>
    <p:sldId id="2030" r:id="rId26"/>
    <p:sldId id="2029" r:id="rId27"/>
    <p:sldId id="2028" r:id="rId28"/>
    <p:sldId id="2027" r:id="rId29"/>
    <p:sldId id="273" r:id="rId30"/>
    <p:sldId id="272" r:id="rId31"/>
    <p:sldId id="281" r:id="rId32"/>
    <p:sldId id="282" r:id="rId33"/>
    <p:sldId id="283" r:id="rId34"/>
    <p:sldId id="284" r:id="rId35"/>
    <p:sldId id="285" r:id="rId36"/>
    <p:sldId id="286" r:id="rId37"/>
    <p:sldId id="2043" r:id="rId38"/>
    <p:sldId id="2044" r:id="rId39"/>
    <p:sldId id="2045" r:id="rId40"/>
    <p:sldId id="2046" r:id="rId41"/>
    <p:sldId id="2047" r:id="rId42"/>
    <p:sldId id="2049" r:id="rId43"/>
    <p:sldId id="2050" r:id="rId44"/>
    <p:sldId id="2051" r:id="rId45"/>
    <p:sldId id="2052" r:id="rId46"/>
    <p:sldId id="2053" r:id="rId47"/>
    <p:sldId id="2054" r:id="rId48"/>
    <p:sldId id="2055" r:id="rId49"/>
    <p:sldId id="2056" r:id="rId50"/>
    <p:sldId id="2048" r:id="rId51"/>
    <p:sldId id="274" r:id="rId52"/>
    <p:sldId id="275" r:id="rId53"/>
    <p:sldId id="287" r:id="rId54"/>
    <p:sldId id="2024" r:id="rId55"/>
    <p:sldId id="2026" r:id="rId56"/>
    <p:sldId id="276" r:id="rId57"/>
    <p:sldId id="279" r:id="rId58"/>
    <p:sldId id="289" r:id="rId59"/>
    <p:sldId id="278" r:id="rId60"/>
    <p:sldId id="277" r:id="rId61"/>
    <p:sldId id="2025" r:id="rId62"/>
    <p:sldId id="280" r:id="rId63"/>
    <p:sldId id="260" r:id="rId64"/>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31B1B"/>
    <a:srgbClr val="90CCAF"/>
    <a:srgbClr val="FFA54B"/>
    <a:srgbClr val="FFFFCC"/>
    <a:srgbClr val="EDBE9B"/>
    <a:srgbClr val="ADDB7B"/>
    <a:srgbClr val="F4F694"/>
    <a:srgbClr val="FFAD5B"/>
    <a:srgbClr val="FF9933"/>
    <a:srgbClr val="FFFF1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23" autoAdjust="0"/>
    <p:restoredTop sz="89528" autoAdjust="0"/>
  </p:normalViewPr>
  <p:slideViewPr>
    <p:cSldViewPr>
      <p:cViewPr varScale="1">
        <p:scale>
          <a:sx n="73" d="100"/>
          <a:sy n="73" d="100"/>
        </p:scale>
        <p:origin x="-1422" y="-10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diagrams/_rels/data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image" Target="../media/image31.jpeg"/><Relationship Id="rId1" Type="http://schemas.openxmlformats.org/officeDocument/2006/relationships/image" Target="../media/image30.jpeg"/><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jpeg"/><Relationship Id="rId10" Type="http://schemas.openxmlformats.org/officeDocument/2006/relationships/image" Target="../media/image39.png"/><Relationship Id="rId4" Type="http://schemas.openxmlformats.org/officeDocument/2006/relationships/image" Target="../media/image33.jpeg"/><Relationship Id="rId9" Type="http://schemas.openxmlformats.org/officeDocument/2006/relationships/image" Target="../media/image38.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7591D3-973D-4809-B1D4-6A4DC57B0284}" type="doc">
      <dgm:prSet loTypeId="urn:microsoft.com/office/officeart/2005/8/layout/vList2" loCatId="list" qsTypeId="urn:microsoft.com/office/officeart/2005/8/quickstyle/simple3" qsCatId="simple" csTypeId="urn:microsoft.com/office/officeart/2005/8/colors/accent2_2" csCatId="accent2" phldr="1"/>
      <dgm:spPr/>
      <dgm:t>
        <a:bodyPr/>
        <a:lstStyle/>
        <a:p>
          <a:endParaRPr lang="en-GB"/>
        </a:p>
      </dgm:t>
    </dgm:pt>
    <dgm:pt modelId="{A7718DBF-4D50-45B0-8DBF-AA48624A3911}">
      <dgm:prSet phldrT="[Κείμενο]" custT="1"/>
      <dgm:spPr>
        <a:solidFill>
          <a:schemeClr val="accent2">
            <a:lumMod val="60000"/>
            <a:lumOff val="40000"/>
          </a:schemeClr>
        </a:solidFill>
      </dgm:spPr>
      <dgm:t>
        <a:bodyPr/>
        <a:lstStyle/>
        <a:p>
          <a:r>
            <a:rPr lang="el-GR" sz="1800" b="1" dirty="0">
              <a:effectLst/>
              <a:latin typeface="Times New Roman" panose="02020603050405020304" pitchFamily="18" charset="0"/>
              <a:cs typeface="Times New Roman" panose="02020603050405020304" pitchFamily="18" charset="0"/>
            </a:rPr>
            <a:t>Στον κ. Ζαράνη για την ουσιαστική ανατροφοδότησή του καθ’ όλη τη διάρκεια εκπόνησης της διπλωματικής μου εργασίας</a:t>
          </a:r>
          <a:endParaRPr lang="en-GB" sz="1800" b="1" dirty="0">
            <a:effectLst/>
            <a:latin typeface="Times New Roman" panose="02020603050405020304" pitchFamily="18" charset="0"/>
            <a:cs typeface="Times New Roman" panose="02020603050405020304" pitchFamily="18" charset="0"/>
          </a:endParaRPr>
        </a:p>
      </dgm:t>
    </dgm:pt>
    <dgm:pt modelId="{62D43FC0-514B-4872-8988-634920D3D1BD}" type="parTrans" cxnId="{57832ED2-4B58-4118-BB4A-F5391F276FB5}">
      <dgm:prSet/>
      <dgm:spPr/>
      <dgm:t>
        <a:bodyPr/>
        <a:lstStyle/>
        <a:p>
          <a:endParaRPr lang="en-GB"/>
        </a:p>
      </dgm:t>
    </dgm:pt>
    <dgm:pt modelId="{E7FACF3F-DCCC-4494-B77F-6CDE59BA23C3}" type="sibTrans" cxnId="{57832ED2-4B58-4118-BB4A-F5391F276FB5}">
      <dgm:prSet/>
      <dgm:spPr/>
      <dgm:t>
        <a:bodyPr/>
        <a:lstStyle/>
        <a:p>
          <a:endParaRPr lang="en-GB"/>
        </a:p>
      </dgm:t>
    </dgm:pt>
    <dgm:pt modelId="{A88C8B4D-8326-42B7-82E5-93F6091615EA}" type="pres">
      <dgm:prSet presAssocID="{907591D3-973D-4809-B1D4-6A4DC57B0284}" presName="linear" presStyleCnt="0">
        <dgm:presLayoutVars>
          <dgm:animLvl val="lvl"/>
          <dgm:resizeHandles val="exact"/>
        </dgm:presLayoutVars>
      </dgm:prSet>
      <dgm:spPr/>
      <dgm:t>
        <a:bodyPr/>
        <a:lstStyle/>
        <a:p>
          <a:endParaRPr lang="el-GR"/>
        </a:p>
      </dgm:t>
    </dgm:pt>
    <dgm:pt modelId="{2E971370-EEB9-4260-82BF-C766048C992D}" type="pres">
      <dgm:prSet presAssocID="{A7718DBF-4D50-45B0-8DBF-AA48624A3911}" presName="parentText" presStyleLbl="node1" presStyleIdx="0" presStyleCnt="1" custScaleX="95529" custScaleY="54331" custLinFactY="-110566" custLinFactNeighborX="345" custLinFactNeighborY="-200000">
        <dgm:presLayoutVars>
          <dgm:chMax val="0"/>
          <dgm:bulletEnabled val="1"/>
        </dgm:presLayoutVars>
      </dgm:prSet>
      <dgm:spPr/>
      <dgm:t>
        <a:bodyPr/>
        <a:lstStyle/>
        <a:p>
          <a:endParaRPr lang="el-GR"/>
        </a:p>
      </dgm:t>
    </dgm:pt>
  </dgm:ptLst>
  <dgm:cxnLst>
    <dgm:cxn modelId="{57832ED2-4B58-4118-BB4A-F5391F276FB5}" srcId="{907591D3-973D-4809-B1D4-6A4DC57B0284}" destId="{A7718DBF-4D50-45B0-8DBF-AA48624A3911}" srcOrd="0" destOrd="0" parTransId="{62D43FC0-514B-4872-8988-634920D3D1BD}" sibTransId="{E7FACF3F-DCCC-4494-B77F-6CDE59BA23C3}"/>
    <dgm:cxn modelId="{ACF3526D-BB61-4576-8BA7-FCEAFF2E7183}" type="presOf" srcId="{A7718DBF-4D50-45B0-8DBF-AA48624A3911}" destId="{2E971370-EEB9-4260-82BF-C766048C992D}" srcOrd="0" destOrd="0" presId="urn:microsoft.com/office/officeart/2005/8/layout/vList2"/>
    <dgm:cxn modelId="{26BF75DD-178B-4BE9-9636-74025CB9439E}" type="presOf" srcId="{907591D3-973D-4809-B1D4-6A4DC57B0284}" destId="{A88C8B4D-8326-42B7-82E5-93F6091615EA}" srcOrd="0" destOrd="0" presId="urn:microsoft.com/office/officeart/2005/8/layout/vList2"/>
    <dgm:cxn modelId="{C8D66F8E-1AF9-4E19-9589-BC8FD2D2C727}" type="presParOf" srcId="{A88C8B4D-8326-42B7-82E5-93F6091615EA}" destId="{2E971370-EEB9-4260-82BF-C766048C992D}"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1350034-84C9-4735-95F7-CEE95474B808}" type="doc">
      <dgm:prSet loTypeId="urn:microsoft.com/office/officeart/2005/8/layout/gear1" loCatId="cycle" qsTypeId="urn:microsoft.com/office/officeart/2005/8/quickstyle/3d3" qsCatId="3D" csTypeId="urn:microsoft.com/office/officeart/2005/8/colors/colorful5" csCatId="colorful" phldr="1"/>
      <dgm:spPr/>
    </dgm:pt>
    <dgm:pt modelId="{1E96664C-B836-4497-922A-33E008A278F8}">
      <dgm:prSet phldrT="[Κείμενο]" custT="1"/>
      <dgm:spPr/>
      <dgm:t>
        <a:bodyPr/>
        <a:lstStyle/>
        <a:p>
          <a:r>
            <a:rPr lang="el-GR" sz="1800" b="1" dirty="0">
              <a:latin typeface="Times New Roman" panose="02020603050405020304" pitchFamily="18" charset="0"/>
              <a:cs typeface="Times New Roman" panose="02020603050405020304" pitchFamily="18" charset="0"/>
            </a:rPr>
            <a:t>Αρχές</a:t>
          </a:r>
          <a:r>
            <a:rPr lang="el-GR" sz="1800" b="1" dirty="0"/>
            <a:t> της Πολυμεσικής </a:t>
          </a:r>
          <a:r>
            <a:rPr lang="el-GR" sz="1800" b="1" dirty="0">
              <a:latin typeface="Times New Roman" panose="02020603050405020304" pitchFamily="18" charset="0"/>
              <a:cs typeface="Times New Roman" panose="02020603050405020304" pitchFamily="18" charset="0"/>
            </a:rPr>
            <a:t>Μάθησης</a:t>
          </a:r>
        </a:p>
      </dgm:t>
    </dgm:pt>
    <dgm:pt modelId="{09EEA08B-7A09-4F18-9B58-9C8D430F26DB}" type="parTrans" cxnId="{F1CA13D5-C6C7-4E2C-BFF5-750E8A711D20}">
      <dgm:prSet/>
      <dgm:spPr/>
      <dgm:t>
        <a:bodyPr/>
        <a:lstStyle/>
        <a:p>
          <a:endParaRPr lang="el-GR"/>
        </a:p>
      </dgm:t>
    </dgm:pt>
    <dgm:pt modelId="{190B8131-E54A-4618-9637-36B6798FB0C4}" type="sibTrans" cxnId="{F1CA13D5-C6C7-4E2C-BFF5-750E8A711D20}">
      <dgm:prSet/>
      <dgm:spPr/>
      <dgm:t>
        <a:bodyPr/>
        <a:lstStyle/>
        <a:p>
          <a:endParaRPr lang="el-GR" dirty="0"/>
        </a:p>
      </dgm:t>
    </dgm:pt>
    <dgm:pt modelId="{68A40AFC-4C68-4F99-BB5F-A412C831EBFE}">
      <dgm:prSet phldrT="[Κείμενο]" custT="1"/>
      <dgm:spPr/>
      <dgm:t>
        <a:bodyPr/>
        <a:lstStyle/>
        <a:p>
          <a:r>
            <a:rPr lang="el-GR" sz="1600" b="1" dirty="0">
              <a:latin typeface="Times New Roman" panose="02020603050405020304" pitchFamily="18" charset="0"/>
              <a:cs typeface="Times New Roman" panose="02020603050405020304" pitchFamily="18" charset="0"/>
            </a:rPr>
            <a:t>Μοντέλο West &amp; Λιοναράκη</a:t>
          </a:r>
        </a:p>
      </dgm:t>
    </dgm:pt>
    <dgm:pt modelId="{BD24F4F0-CC11-46CC-92FD-C237B440DA29}" type="parTrans" cxnId="{5620BBC8-64DB-49A9-B1AD-593150C21B5A}">
      <dgm:prSet/>
      <dgm:spPr/>
      <dgm:t>
        <a:bodyPr/>
        <a:lstStyle/>
        <a:p>
          <a:endParaRPr lang="el-GR"/>
        </a:p>
      </dgm:t>
    </dgm:pt>
    <dgm:pt modelId="{B875F6B9-F848-4015-83FC-572FCE9F1586}" type="sibTrans" cxnId="{5620BBC8-64DB-49A9-B1AD-593150C21B5A}">
      <dgm:prSet/>
      <dgm:spPr/>
      <dgm:t>
        <a:bodyPr/>
        <a:lstStyle/>
        <a:p>
          <a:endParaRPr lang="el-GR" dirty="0"/>
        </a:p>
      </dgm:t>
    </dgm:pt>
    <dgm:pt modelId="{7075A066-3D4E-4A90-8C73-6C622EC3C700}">
      <dgm:prSet phldrT="[Κείμενο]" custT="1"/>
      <dgm:spPr/>
      <dgm:t>
        <a:bodyPr/>
        <a:lstStyle/>
        <a:p>
          <a:r>
            <a:rPr lang="el-GR" sz="2000" b="1" dirty="0">
              <a:latin typeface="Times New Roman" panose="02020603050405020304" pitchFamily="18" charset="0"/>
              <a:cs typeface="Times New Roman" panose="02020603050405020304" pitchFamily="18" charset="0"/>
            </a:rPr>
            <a:t>Αρχές ΕξΑΕ</a:t>
          </a:r>
        </a:p>
      </dgm:t>
    </dgm:pt>
    <dgm:pt modelId="{81E5728B-CCD3-42EE-A400-E728A205DCBE}" type="parTrans" cxnId="{34B26D1E-08F2-4086-8185-A33FF86BCD13}">
      <dgm:prSet/>
      <dgm:spPr/>
      <dgm:t>
        <a:bodyPr/>
        <a:lstStyle/>
        <a:p>
          <a:endParaRPr lang="el-GR"/>
        </a:p>
      </dgm:t>
    </dgm:pt>
    <dgm:pt modelId="{E9F2E87D-B7B4-4C4A-B9E3-8D29DE8CD1B4}" type="sibTrans" cxnId="{34B26D1E-08F2-4086-8185-A33FF86BCD13}">
      <dgm:prSet/>
      <dgm:spPr/>
      <dgm:t>
        <a:bodyPr/>
        <a:lstStyle/>
        <a:p>
          <a:endParaRPr lang="el-GR" dirty="0"/>
        </a:p>
      </dgm:t>
    </dgm:pt>
    <dgm:pt modelId="{29E4940F-360C-419F-93C8-16DF35822655}">
      <dgm:prSet/>
      <dgm:spPr/>
      <dgm:t>
        <a:bodyPr/>
        <a:lstStyle/>
        <a:p>
          <a:endParaRPr lang="el-GR" dirty="0"/>
        </a:p>
      </dgm:t>
    </dgm:pt>
    <dgm:pt modelId="{292D6743-0236-46B7-8308-78D923067869}" type="parTrans" cxnId="{673C8276-9601-4F84-957B-98C6AD0EE7EC}">
      <dgm:prSet/>
      <dgm:spPr/>
      <dgm:t>
        <a:bodyPr/>
        <a:lstStyle/>
        <a:p>
          <a:endParaRPr lang="el-GR"/>
        </a:p>
      </dgm:t>
    </dgm:pt>
    <dgm:pt modelId="{4125EC75-C50F-4226-9881-4E7CC17BEF3B}" type="sibTrans" cxnId="{673C8276-9601-4F84-957B-98C6AD0EE7EC}">
      <dgm:prSet/>
      <dgm:spPr/>
      <dgm:t>
        <a:bodyPr/>
        <a:lstStyle/>
        <a:p>
          <a:endParaRPr lang="el-GR"/>
        </a:p>
      </dgm:t>
    </dgm:pt>
    <dgm:pt modelId="{E906BE42-87B6-4C16-858C-D1F00813A95E}">
      <dgm:prSet/>
      <dgm:spPr/>
      <dgm:t>
        <a:bodyPr/>
        <a:lstStyle/>
        <a:p>
          <a:endParaRPr lang="el-GR" dirty="0"/>
        </a:p>
      </dgm:t>
    </dgm:pt>
    <dgm:pt modelId="{26503F27-E3C8-4652-85A8-3BB3415A3417}" type="parTrans" cxnId="{7CF9BE33-9C7D-47E0-BD65-A3B34AD1D65D}">
      <dgm:prSet/>
      <dgm:spPr/>
      <dgm:t>
        <a:bodyPr/>
        <a:lstStyle/>
        <a:p>
          <a:endParaRPr lang="el-GR"/>
        </a:p>
      </dgm:t>
    </dgm:pt>
    <dgm:pt modelId="{6A1F2BC8-746E-4D46-967E-D83346DD5498}" type="sibTrans" cxnId="{7CF9BE33-9C7D-47E0-BD65-A3B34AD1D65D}">
      <dgm:prSet/>
      <dgm:spPr/>
      <dgm:t>
        <a:bodyPr/>
        <a:lstStyle/>
        <a:p>
          <a:endParaRPr lang="el-GR"/>
        </a:p>
      </dgm:t>
    </dgm:pt>
    <dgm:pt modelId="{B2D3915B-A784-4F4C-9ADC-FA7C70909025}">
      <dgm:prSet/>
      <dgm:spPr/>
      <dgm:t>
        <a:bodyPr/>
        <a:lstStyle/>
        <a:p>
          <a:endParaRPr lang="el-GR" dirty="0"/>
        </a:p>
      </dgm:t>
    </dgm:pt>
    <dgm:pt modelId="{0A530974-6AAC-4147-9C91-8CD10E1B48F1}" type="parTrans" cxnId="{356DEC97-5D80-4115-B4C4-AD8D99FF9D6D}">
      <dgm:prSet/>
      <dgm:spPr/>
      <dgm:t>
        <a:bodyPr/>
        <a:lstStyle/>
        <a:p>
          <a:endParaRPr lang="el-GR"/>
        </a:p>
      </dgm:t>
    </dgm:pt>
    <dgm:pt modelId="{EDBADE7B-DB88-4517-8DA8-D8C2A6E4153D}" type="sibTrans" cxnId="{356DEC97-5D80-4115-B4C4-AD8D99FF9D6D}">
      <dgm:prSet/>
      <dgm:spPr/>
      <dgm:t>
        <a:bodyPr/>
        <a:lstStyle/>
        <a:p>
          <a:endParaRPr lang="el-GR"/>
        </a:p>
      </dgm:t>
    </dgm:pt>
    <dgm:pt modelId="{5C5A8C37-508C-4897-87AC-246E7AE50922}" type="pres">
      <dgm:prSet presAssocID="{B1350034-84C9-4735-95F7-CEE95474B808}" presName="composite" presStyleCnt="0">
        <dgm:presLayoutVars>
          <dgm:chMax val="3"/>
          <dgm:animLvl val="lvl"/>
          <dgm:resizeHandles val="exact"/>
        </dgm:presLayoutVars>
      </dgm:prSet>
      <dgm:spPr/>
    </dgm:pt>
    <dgm:pt modelId="{AC9826F9-9484-426E-B2CF-6E31F87BD576}" type="pres">
      <dgm:prSet presAssocID="{1E96664C-B836-4497-922A-33E008A278F8}" presName="gear1" presStyleLbl="node1" presStyleIdx="0" presStyleCnt="3" custLinFactNeighborX="6909" custLinFactNeighborY="-2185">
        <dgm:presLayoutVars>
          <dgm:chMax val="1"/>
          <dgm:bulletEnabled val="1"/>
        </dgm:presLayoutVars>
      </dgm:prSet>
      <dgm:spPr/>
      <dgm:t>
        <a:bodyPr/>
        <a:lstStyle/>
        <a:p>
          <a:endParaRPr lang="el-GR"/>
        </a:p>
      </dgm:t>
    </dgm:pt>
    <dgm:pt modelId="{8C67A4BD-E293-4FF5-8DD0-738953044C95}" type="pres">
      <dgm:prSet presAssocID="{1E96664C-B836-4497-922A-33E008A278F8}" presName="gear1srcNode" presStyleLbl="node1" presStyleIdx="0" presStyleCnt="3"/>
      <dgm:spPr/>
      <dgm:t>
        <a:bodyPr/>
        <a:lstStyle/>
        <a:p>
          <a:endParaRPr lang="el-GR"/>
        </a:p>
      </dgm:t>
    </dgm:pt>
    <dgm:pt modelId="{0D5DBC5C-3175-4244-B3BF-73E66A069632}" type="pres">
      <dgm:prSet presAssocID="{1E96664C-B836-4497-922A-33E008A278F8}" presName="gear1dstNode" presStyleLbl="node1" presStyleIdx="0" presStyleCnt="3"/>
      <dgm:spPr/>
      <dgm:t>
        <a:bodyPr/>
        <a:lstStyle/>
        <a:p>
          <a:endParaRPr lang="el-GR"/>
        </a:p>
      </dgm:t>
    </dgm:pt>
    <dgm:pt modelId="{F6AB0AF7-3408-41A3-9EA0-DA91E4464732}" type="pres">
      <dgm:prSet presAssocID="{68A40AFC-4C68-4F99-BB5F-A412C831EBFE}" presName="gear2" presStyleLbl="node1" presStyleIdx="1" presStyleCnt="3" custScaleX="124400" custScaleY="93036">
        <dgm:presLayoutVars>
          <dgm:chMax val="1"/>
          <dgm:bulletEnabled val="1"/>
        </dgm:presLayoutVars>
      </dgm:prSet>
      <dgm:spPr/>
      <dgm:t>
        <a:bodyPr/>
        <a:lstStyle/>
        <a:p>
          <a:endParaRPr lang="el-GR"/>
        </a:p>
      </dgm:t>
    </dgm:pt>
    <dgm:pt modelId="{D72256B1-E3D2-4FA1-BB4D-77D9DD29DB68}" type="pres">
      <dgm:prSet presAssocID="{68A40AFC-4C68-4F99-BB5F-A412C831EBFE}" presName="gear2srcNode" presStyleLbl="node1" presStyleIdx="1" presStyleCnt="3"/>
      <dgm:spPr/>
      <dgm:t>
        <a:bodyPr/>
        <a:lstStyle/>
        <a:p>
          <a:endParaRPr lang="el-GR"/>
        </a:p>
      </dgm:t>
    </dgm:pt>
    <dgm:pt modelId="{BF78B16C-1BC5-4DAD-AC67-2AE2481D8D14}" type="pres">
      <dgm:prSet presAssocID="{68A40AFC-4C68-4F99-BB5F-A412C831EBFE}" presName="gear2dstNode" presStyleLbl="node1" presStyleIdx="1" presStyleCnt="3"/>
      <dgm:spPr/>
      <dgm:t>
        <a:bodyPr/>
        <a:lstStyle/>
        <a:p>
          <a:endParaRPr lang="el-GR"/>
        </a:p>
      </dgm:t>
    </dgm:pt>
    <dgm:pt modelId="{0F1483C7-2E17-4A0E-80D8-9B59C9FF6A52}" type="pres">
      <dgm:prSet presAssocID="{7075A066-3D4E-4A90-8C73-6C622EC3C700}" presName="gear3" presStyleLbl="node1" presStyleIdx="2" presStyleCnt="3"/>
      <dgm:spPr/>
      <dgm:t>
        <a:bodyPr/>
        <a:lstStyle/>
        <a:p>
          <a:endParaRPr lang="el-GR"/>
        </a:p>
      </dgm:t>
    </dgm:pt>
    <dgm:pt modelId="{F544B796-3D2D-4D95-B532-64736AD499EB}" type="pres">
      <dgm:prSet presAssocID="{7075A066-3D4E-4A90-8C73-6C622EC3C700}" presName="gear3tx" presStyleLbl="node1" presStyleIdx="2" presStyleCnt="3">
        <dgm:presLayoutVars>
          <dgm:chMax val="1"/>
          <dgm:bulletEnabled val="1"/>
        </dgm:presLayoutVars>
      </dgm:prSet>
      <dgm:spPr/>
      <dgm:t>
        <a:bodyPr/>
        <a:lstStyle/>
        <a:p>
          <a:endParaRPr lang="el-GR"/>
        </a:p>
      </dgm:t>
    </dgm:pt>
    <dgm:pt modelId="{C7252E17-C4AF-4A1E-A0BC-72A44160637A}" type="pres">
      <dgm:prSet presAssocID="{7075A066-3D4E-4A90-8C73-6C622EC3C700}" presName="gear3srcNode" presStyleLbl="node1" presStyleIdx="2" presStyleCnt="3"/>
      <dgm:spPr/>
      <dgm:t>
        <a:bodyPr/>
        <a:lstStyle/>
        <a:p>
          <a:endParaRPr lang="el-GR"/>
        </a:p>
      </dgm:t>
    </dgm:pt>
    <dgm:pt modelId="{89DE08D2-9C77-41FC-9FA8-F202BCE1C39C}" type="pres">
      <dgm:prSet presAssocID="{7075A066-3D4E-4A90-8C73-6C622EC3C700}" presName="gear3dstNode" presStyleLbl="node1" presStyleIdx="2" presStyleCnt="3"/>
      <dgm:spPr/>
      <dgm:t>
        <a:bodyPr/>
        <a:lstStyle/>
        <a:p>
          <a:endParaRPr lang="el-GR"/>
        </a:p>
      </dgm:t>
    </dgm:pt>
    <dgm:pt modelId="{DD6C9110-D2BC-4437-96F7-F7E060C34549}" type="pres">
      <dgm:prSet presAssocID="{190B8131-E54A-4618-9637-36B6798FB0C4}" presName="connector1" presStyleLbl="sibTrans2D1" presStyleIdx="0" presStyleCnt="3" custScaleX="89227" custLinFactNeighborX="6171" custLinFactNeighborY="-2811"/>
      <dgm:spPr/>
      <dgm:t>
        <a:bodyPr/>
        <a:lstStyle/>
        <a:p>
          <a:endParaRPr lang="el-GR"/>
        </a:p>
      </dgm:t>
    </dgm:pt>
    <dgm:pt modelId="{08B48DE8-3AFF-4630-8AFB-2D08863F1158}" type="pres">
      <dgm:prSet presAssocID="{B875F6B9-F848-4015-83FC-572FCE9F1586}" presName="connector2" presStyleLbl="sibTrans2D1" presStyleIdx="1" presStyleCnt="3" custAng="21062578" custLinFactNeighborX="-13993" custLinFactNeighborY="14011"/>
      <dgm:spPr/>
      <dgm:t>
        <a:bodyPr/>
        <a:lstStyle/>
        <a:p>
          <a:endParaRPr lang="el-GR"/>
        </a:p>
      </dgm:t>
    </dgm:pt>
    <dgm:pt modelId="{C26A9633-672F-4A91-AB74-4AAB6B58C801}" type="pres">
      <dgm:prSet presAssocID="{E9F2E87D-B7B4-4C4A-B9E3-8D29DE8CD1B4}" presName="connector3" presStyleLbl="sibTrans2D1" presStyleIdx="2" presStyleCnt="3"/>
      <dgm:spPr/>
      <dgm:t>
        <a:bodyPr/>
        <a:lstStyle/>
        <a:p>
          <a:endParaRPr lang="el-GR"/>
        </a:p>
      </dgm:t>
    </dgm:pt>
  </dgm:ptLst>
  <dgm:cxnLst>
    <dgm:cxn modelId="{5620BBC8-64DB-49A9-B1AD-593150C21B5A}" srcId="{B1350034-84C9-4735-95F7-CEE95474B808}" destId="{68A40AFC-4C68-4F99-BB5F-A412C831EBFE}" srcOrd="1" destOrd="0" parTransId="{BD24F4F0-CC11-46CC-92FD-C237B440DA29}" sibTransId="{B875F6B9-F848-4015-83FC-572FCE9F1586}"/>
    <dgm:cxn modelId="{673C8276-9601-4F84-957B-98C6AD0EE7EC}" srcId="{B1350034-84C9-4735-95F7-CEE95474B808}" destId="{29E4940F-360C-419F-93C8-16DF35822655}" srcOrd="4" destOrd="0" parTransId="{292D6743-0236-46B7-8308-78D923067869}" sibTransId="{4125EC75-C50F-4226-9881-4E7CC17BEF3B}"/>
    <dgm:cxn modelId="{12E26774-75A5-4225-B6D0-F5EAFECA4BA4}" type="presOf" srcId="{7075A066-3D4E-4A90-8C73-6C622EC3C700}" destId="{0F1483C7-2E17-4A0E-80D8-9B59C9FF6A52}" srcOrd="0" destOrd="0" presId="urn:microsoft.com/office/officeart/2005/8/layout/gear1"/>
    <dgm:cxn modelId="{606E2043-FDFC-487F-A308-4C1FDEC97F18}" type="presOf" srcId="{1E96664C-B836-4497-922A-33E008A278F8}" destId="{8C67A4BD-E293-4FF5-8DD0-738953044C95}" srcOrd="1" destOrd="0" presId="urn:microsoft.com/office/officeart/2005/8/layout/gear1"/>
    <dgm:cxn modelId="{011361EE-6773-4602-B3C4-DECD6FBA3811}" type="presOf" srcId="{68A40AFC-4C68-4F99-BB5F-A412C831EBFE}" destId="{F6AB0AF7-3408-41A3-9EA0-DA91E4464732}" srcOrd="0" destOrd="0" presId="urn:microsoft.com/office/officeart/2005/8/layout/gear1"/>
    <dgm:cxn modelId="{7CF9BE33-9C7D-47E0-BD65-A3B34AD1D65D}" srcId="{B1350034-84C9-4735-95F7-CEE95474B808}" destId="{E906BE42-87B6-4C16-858C-D1F00813A95E}" srcOrd="5" destOrd="0" parTransId="{26503F27-E3C8-4652-85A8-3BB3415A3417}" sibTransId="{6A1F2BC8-746E-4D46-967E-D83346DD5498}"/>
    <dgm:cxn modelId="{6748DCEF-6EBA-4438-BCCB-22212B59E78E}" type="presOf" srcId="{1E96664C-B836-4497-922A-33E008A278F8}" destId="{AC9826F9-9484-426E-B2CF-6E31F87BD576}" srcOrd="0" destOrd="0" presId="urn:microsoft.com/office/officeart/2005/8/layout/gear1"/>
    <dgm:cxn modelId="{FAA09BC1-A58C-47B9-B629-644CD4117450}" type="presOf" srcId="{7075A066-3D4E-4A90-8C73-6C622EC3C700}" destId="{89DE08D2-9C77-41FC-9FA8-F202BCE1C39C}" srcOrd="3" destOrd="0" presId="urn:microsoft.com/office/officeart/2005/8/layout/gear1"/>
    <dgm:cxn modelId="{DCC5C2C1-AAE3-4E97-837E-53AE203B1B64}" type="presOf" srcId="{68A40AFC-4C68-4F99-BB5F-A412C831EBFE}" destId="{BF78B16C-1BC5-4DAD-AC67-2AE2481D8D14}" srcOrd="2" destOrd="0" presId="urn:microsoft.com/office/officeart/2005/8/layout/gear1"/>
    <dgm:cxn modelId="{88F1ABA0-F416-4CF9-85E9-650977C5A415}" type="presOf" srcId="{7075A066-3D4E-4A90-8C73-6C622EC3C700}" destId="{F544B796-3D2D-4D95-B532-64736AD499EB}" srcOrd="1" destOrd="0" presId="urn:microsoft.com/office/officeart/2005/8/layout/gear1"/>
    <dgm:cxn modelId="{F1CA13D5-C6C7-4E2C-BFF5-750E8A711D20}" srcId="{B1350034-84C9-4735-95F7-CEE95474B808}" destId="{1E96664C-B836-4497-922A-33E008A278F8}" srcOrd="0" destOrd="0" parTransId="{09EEA08B-7A09-4F18-9B58-9C8D430F26DB}" sibTransId="{190B8131-E54A-4618-9637-36B6798FB0C4}"/>
    <dgm:cxn modelId="{76AB12A9-F4B7-400E-AEF6-5B3927C8EA56}" type="presOf" srcId="{7075A066-3D4E-4A90-8C73-6C622EC3C700}" destId="{C7252E17-C4AF-4A1E-A0BC-72A44160637A}" srcOrd="2" destOrd="0" presId="urn:microsoft.com/office/officeart/2005/8/layout/gear1"/>
    <dgm:cxn modelId="{34B26D1E-08F2-4086-8185-A33FF86BCD13}" srcId="{B1350034-84C9-4735-95F7-CEE95474B808}" destId="{7075A066-3D4E-4A90-8C73-6C622EC3C700}" srcOrd="2" destOrd="0" parTransId="{81E5728B-CCD3-42EE-A400-E728A205DCBE}" sibTransId="{E9F2E87D-B7B4-4C4A-B9E3-8D29DE8CD1B4}"/>
    <dgm:cxn modelId="{B70780CF-B69C-4EB8-A2A9-CE9491D3B23A}" type="presOf" srcId="{E9F2E87D-B7B4-4C4A-B9E3-8D29DE8CD1B4}" destId="{C26A9633-672F-4A91-AB74-4AAB6B58C801}" srcOrd="0" destOrd="0" presId="urn:microsoft.com/office/officeart/2005/8/layout/gear1"/>
    <dgm:cxn modelId="{356DEC97-5D80-4115-B4C4-AD8D99FF9D6D}" srcId="{B1350034-84C9-4735-95F7-CEE95474B808}" destId="{B2D3915B-A784-4F4C-9ADC-FA7C70909025}" srcOrd="3" destOrd="0" parTransId="{0A530974-6AAC-4147-9C91-8CD10E1B48F1}" sibTransId="{EDBADE7B-DB88-4517-8DA8-D8C2A6E4153D}"/>
    <dgm:cxn modelId="{9D0E29DD-B486-4FE7-82A9-0FC5CAD692AD}" type="presOf" srcId="{B1350034-84C9-4735-95F7-CEE95474B808}" destId="{5C5A8C37-508C-4897-87AC-246E7AE50922}" srcOrd="0" destOrd="0" presId="urn:microsoft.com/office/officeart/2005/8/layout/gear1"/>
    <dgm:cxn modelId="{D7F9A5B3-8EE5-4344-8D5B-A319F8D42417}" type="presOf" srcId="{B875F6B9-F848-4015-83FC-572FCE9F1586}" destId="{08B48DE8-3AFF-4630-8AFB-2D08863F1158}" srcOrd="0" destOrd="0" presId="urn:microsoft.com/office/officeart/2005/8/layout/gear1"/>
    <dgm:cxn modelId="{A6738395-3BCE-4063-91C6-CDD725169388}" type="presOf" srcId="{190B8131-E54A-4618-9637-36B6798FB0C4}" destId="{DD6C9110-D2BC-4437-96F7-F7E060C34549}" srcOrd="0" destOrd="0" presId="urn:microsoft.com/office/officeart/2005/8/layout/gear1"/>
    <dgm:cxn modelId="{5ABDD4D3-5195-40A8-A35F-8DD6A158238A}" type="presOf" srcId="{68A40AFC-4C68-4F99-BB5F-A412C831EBFE}" destId="{D72256B1-E3D2-4FA1-BB4D-77D9DD29DB68}" srcOrd="1" destOrd="0" presId="urn:microsoft.com/office/officeart/2005/8/layout/gear1"/>
    <dgm:cxn modelId="{7D167084-61C8-4765-9F4D-EA2363B3A41D}" type="presOf" srcId="{1E96664C-B836-4497-922A-33E008A278F8}" destId="{0D5DBC5C-3175-4244-B3BF-73E66A069632}" srcOrd="2" destOrd="0" presId="urn:microsoft.com/office/officeart/2005/8/layout/gear1"/>
    <dgm:cxn modelId="{BF2F3AA5-2642-4E3E-A8CF-06CEAD6DA5FA}" type="presParOf" srcId="{5C5A8C37-508C-4897-87AC-246E7AE50922}" destId="{AC9826F9-9484-426E-B2CF-6E31F87BD576}" srcOrd="0" destOrd="0" presId="urn:microsoft.com/office/officeart/2005/8/layout/gear1"/>
    <dgm:cxn modelId="{9163FF46-0D7B-48CF-A494-B5F8AEF99316}" type="presParOf" srcId="{5C5A8C37-508C-4897-87AC-246E7AE50922}" destId="{8C67A4BD-E293-4FF5-8DD0-738953044C95}" srcOrd="1" destOrd="0" presId="urn:microsoft.com/office/officeart/2005/8/layout/gear1"/>
    <dgm:cxn modelId="{C7D15032-574B-4D7D-979E-A593DF1EF49E}" type="presParOf" srcId="{5C5A8C37-508C-4897-87AC-246E7AE50922}" destId="{0D5DBC5C-3175-4244-B3BF-73E66A069632}" srcOrd="2" destOrd="0" presId="urn:microsoft.com/office/officeart/2005/8/layout/gear1"/>
    <dgm:cxn modelId="{DABDFD07-0C0F-4C87-B1B9-30F66583E94A}" type="presParOf" srcId="{5C5A8C37-508C-4897-87AC-246E7AE50922}" destId="{F6AB0AF7-3408-41A3-9EA0-DA91E4464732}" srcOrd="3" destOrd="0" presId="urn:microsoft.com/office/officeart/2005/8/layout/gear1"/>
    <dgm:cxn modelId="{6EA88C42-BE87-42EA-A64D-AE80DB79147A}" type="presParOf" srcId="{5C5A8C37-508C-4897-87AC-246E7AE50922}" destId="{D72256B1-E3D2-4FA1-BB4D-77D9DD29DB68}" srcOrd="4" destOrd="0" presId="urn:microsoft.com/office/officeart/2005/8/layout/gear1"/>
    <dgm:cxn modelId="{E1708F27-5A04-4BDF-96F9-4CC8574B6EE2}" type="presParOf" srcId="{5C5A8C37-508C-4897-87AC-246E7AE50922}" destId="{BF78B16C-1BC5-4DAD-AC67-2AE2481D8D14}" srcOrd="5" destOrd="0" presId="urn:microsoft.com/office/officeart/2005/8/layout/gear1"/>
    <dgm:cxn modelId="{7A6AB15C-B9F9-40FA-BDA7-E2BAEB50D281}" type="presParOf" srcId="{5C5A8C37-508C-4897-87AC-246E7AE50922}" destId="{0F1483C7-2E17-4A0E-80D8-9B59C9FF6A52}" srcOrd="6" destOrd="0" presId="urn:microsoft.com/office/officeart/2005/8/layout/gear1"/>
    <dgm:cxn modelId="{B4B962AE-913B-48E0-903F-02EF644A1F6A}" type="presParOf" srcId="{5C5A8C37-508C-4897-87AC-246E7AE50922}" destId="{F544B796-3D2D-4D95-B532-64736AD499EB}" srcOrd="7" destOrd="0" presId="urn:microsoft.com/office/officeart/2005/8/layout/gear1"/>
    <dgm:cxn modelId="{BFC2B6F9-CEBC-4F60-A734-8A414BBFAFC3}" type="presParOf" srcId="{5C5A8C37-508C-4897-87AC-246E7AE50922}" destId="{C7252E17-C4AF-4A1E-A0BC-72A44160637A}" srcOrd="8" destOrd="0" presId="urn:microsoft.com/office/officeart/2005/8/layout/gear1"/>
    <dgm:cxn modelId="{F614134E-EE3B-470D-B111-1B82257D84FE}" type="presParOf" srcId="{5C5A8C37-508C-4897-87AC-246E7AE50922}" destId="{89DE08D2-9C77-41FC-9FA8-F202BCE1C39C}" srcOrd="9" destOrd="0" presId="urn:microsoft.com/office/officeart/2005/8/layout/gear1"/>
    <dgm:cxn modelId="{59BC58DF-B389-4086-9D77-34B990EDDD20}" type="presParOf" srcId="{5C5A8C37-508C-4897-87AC-246E7AE50922}" destId="{DD6C9110-D2BC-4437-96F7-F7E060C34549}" srcOrd="10" destOrd="0" presId="urn:microsoft.com/office/officeart/2005/8/layout/gear1"/>
    <dgm:cxn modelId="{90F57A47-4DB2-4887-B276-602F00453031}" type="presParOf" srcId="{5C5A8C37-508C-4897-87AC-246E7AE50922}" destId="{08B48DE8-3AFF-4630-8AFB-2D08863F1158}" srcOrd="11" destOrd="0" presId="urn:microsoft.com/office/officeart/2005/8/layout/gear1"/>
    <dgm:cxn modelId="{1C3F8A53-E030-4B1E-9754-1CE74F8DE8B4}" type="presParOf" srcId="{5C5A8C37-508C-4897-87AC-246E7AE50922}" destId="{C26A9633-672F-4A91-AB74-4AAB6B58C801}" srcOrd="12" destOrd="0" presId="urn:microsoft.com/office/officeart/2005/8/layout/gear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3CC1436-D43F-4534-B435-CC610EC5FA48}"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l-GR"/>
        </a:p>
      </dgm:t>
    </dgm:pt>
    <dgm:pt modelId="{B875F99B-3D13-4548-B226-634C4A35B1BB}">
      <dgm:prSet phldrT="[Κείμενο]" custT="1"/>
      <dgm:spPr/>
      <dgm:t>
        <a:bodyPr/>
        <a:lstStyle/>
        <a:p>
          <a:r>
            <a:rPr lang="el-GR" sz="1400" b="1" dirty="0">
              <a:solidFill>
                <a:schemeClr val="tx1"/>
              </a:solidFill>
              <a:latin typeface="Times New Roman" panose="02020603050405020304" pitchFamily="18" charset="0"/>
              <a:cs typeface="Times New Roman" panose="02020603050405020304" pitchFamily="18" charset="0"/>
            </a:rPr>
            <a:t>Chamilo</a:t>
          </a:r>
          <a:r>
            <a:rPr lang="en-US" sz="1400" dirty="0">
              <a:solidFill>
                <a:schemeClr val="tx1"/>
              </a:solidFill>
              <a:latin typeface="Times New Roman" panose="02020603050405020304" pitchFamily="18" charset="0"/>
              <a:cs typeface="Times New Roman" panose="02020603050405020304" pitchFamily="18" charset="0"/>
            </a:rPr>
            <a:t>:</a:t>
          </a:r>
          <a:r>
            <a:rPr lang="el-GR" sz="1400" dirty="0">
              <a:solidFill>
                <a:schemeClr val="tx1"/>
              </a:solidFill>
              <a:latin typeface="Times New Roman" panose="02020603050405020304" pitchFamily="18" charset="0"/>
              <a:cs typeface="Times New Roman" panose="02020603050405020304" pitchFamily="18" charset="0"/>
            </a:rPr>
            <a:t> LMS (πλατφόρμα διαχείρισης ΕΥ)</a:t>
          </a:r>
        </a:p>
      </dgm:t>
    </dgm:pt>
    <dgm:pt modelId="{34C6C154-5914-4895-970F-2E7ABF29A1F1}" type="parTrans" cxnId="{DEDA7BC1-55D8-4563-9448-462370FD0D4F}">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6CFC16AB-6D4E-464C-9972-0AF2F00F27B5}" type="sibTrans" cxnId="{DEDA7BC1-55D8-4563-9448-462370FD0D4F}">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26811092-C384-484F-834C-BAC82AE10646}">
      <dgm:prSet phldrT="[Κείμενο]" custT="1"/>
      <dgm:spPr/>
      <dgm:t>
        <a:bodyPr/>
        <a:lstStyle/>
        <a:p>
          <a:r>
            <a:rPr lang="el-GR" sz="1400" b="1" dirty="0">
              <a:solidFill>
                <a:schemeClr val="tx1"/>
              </a:solidFill>
              <a:latin typeface="Times New Roman" panose="02020603050405020304" pitchFamily="18" charset="0"/>
              <a:cs typeface="Times New Roman" panose="02020603050405020304" pitchFamily="18" charset="0"/>
            </a:rPr>
            <a:t>H5P</a:t>
          </a:r>
          <a:r>
            <a:rPr lang="en-US" sz="1400" dirty="0">
              <a:solidFill>
                <a:schemeClr val="tx1"/>
              </a:solidFill>
              <a:latin typeface="Times New Roman" panose="02020603050405020304" pitchFamily="18" charset="0"/>
              <a:cs typeface="Times New Roman" panose="02020603050405020304" pitchFamily="18" charset="0"/>
            </a:rPr>
            <a:t>:</a:t>
          </a:r>
          <a:r>
            <a:rPr lang="el-GR" sz="1400" dirty="0">
              <a:solidFill>
                <a:schemeClr val="tx1"/>
              </a:solidFill>
              <a:latin typeface="Times New Roman" panose="02020603050405020304" pitchFamily="18" charset="0"/>
              <a:cs typeface="Times New Roman" panose="02020603050405020304" pitchFamily="18" charset="0"/>
            </a:rPr>
            <a:t> Διαδραστικό περιεχόμενο σε HTML 5</a:t>
          </a:r>
        </a:p>
      </dgm:t>
    </dgm:pt>
    <dgm:pt modelId="{EF857125-A1EF-4234-BBB0-196746B17C7C}" type="parTrans" cxnId="{090A3E7A-A0E5-4D96-893B-6666FD5AF351}">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47EF887A-D518-4294-96B5-896D8AED9B4B}" type="sibTrans" cxnId="{090A3E7A-A0E5-4D96-893B-6666FD5AF351}">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34285A87-B470-422F-BE44-917ACABF6EF9}">
      <dgm:prSet phldrT="[Κείμενο]" custT="1"/>
      <dgm:spPr/>
      <dgm:t>
        <a:bodyPr/>
        <a:lstStyle/>
        <a:p>
          <a:r>
            <a:rPr lang="en-US" sz="1400" b="1" dirty="0">
              <a:solidFill>
                <a:schemeClr val="tx1"/>
              </a:solidFill>
              <a:latin typeface="Times New Roman" panose="02020603050405020304" pitchFamily="18" charset="0"/>
              <a:cs typeface="Times New Roman" panose="02020603050405020304" pitchFamily="18" charset="0"/>
            </a:rPr>
            <a:t>PowerPoint</a:t>
          </a:r>
          <a:r>
            <a:rPr lang="el-GR" sz="1400" dirty="0">
              <a:solidFill>
                <a:schemeClr val="tx1"/>
              </a:solidFill>
              <a:latin typeface="Times New Roman" panose="02020603050405020304" pitchFamily="18" charset="0"/>
              <a:cs typeface="Times New Roman" panose="02020603050405020304" pitchFamily="18" charset="0"/>
            </a:rPr>
            <a:t>:</a:t>
          </a:r>
          <a:r>
            <a:rPr lang="en-US" sz="1400" dirty="0">
              <a:solidFill>
                <a:schemeClr val="tx1"/>
              </a:solidFill>
              <a:latin typeface="Times New Roman" panose="02020603050405020304" pitchFamily="18" charset="0"/>
              <a:cs typeface="Times New Roman" panose="02020603050405020304" pitchFamily="18" charset="0"/>
            </a:rPr>
            <a:t> </a:t>
          </a:r>
          <a:r>
            <a:rPr lang="el-GR" sz="1400" dirty="0">
              <a:solidFill>
                <a:schemeClr val="tx1"/>
              </a:solidFill>
              <a:latin typeface="Times New Roman" panose="02020603050405020304" pitchFamily="18" charset="0"/>
              <a:cs typeface="Times New Roman" panose="02020603050405020304" pitchFamily="18" charset="0"/>
            </a:rPr>
            <a:t>Διαδραστική παρουσίαση υλικού</a:t>
          </a:r>
        </a:p>
      </dgm:t>
    </dgm:pt>
    <dgm:pt modelId="{660E9FC1-EB3C-4086-8F7E-55ED957FFE9B}" type="parTrans" cxnId="{D5095B95-B415-4F8A-B3D6-EE0C4CE59573}">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A7B47868-63FB-4FAD-8C30-BED41CCB3AE9}" type="sibTrans" cxnId="{D5095B95-B415-4F8A-B3D6-EE0C4CE59573}">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3DA961AD-B0B3-4F6B-8F3F-454841EA3241}">
      <dgm:prSet custT="1"/>
      <dgm:spPr/>
      <dgm:t>
        <a:bodyPr/>
        <a:lstStyle/>
        <a:p>
          <a:r>
            <a:rPr lang="en-US" sz="1400" b="1" dirty="0">
              <a:solidFill>
                <a:schemeClr val="tx1"/>
              </a:solidFill>
              <a:latin typeface="Times New Roman" panose="02020603050405020304" pitchFamily="18" charset="0"/>
              <a:cs typeface="Times New Roman" panose="02020603050405020304" pitchFamily="18" charset="0"/>
            </a:rPr>
            <a:t>Plotagon</a:t>
          </a:r>
          <a:r>
            <a:rPr lang="en-US" sz="1400" dirty="0">
              <a:solidFill>
                <a:schemeClr val="tx1"/>
              </a:solidFill>
              <a:latin typeface="Times New Roman" panose="02020603050405020304" pitchFamily="18" charset="0"/>
              <a:cs typeface="Times New Roman" panose="02020603050405020304" pitchFamily="18" charset="0"/>
            </a:rPr>
            <a:t>: </a:t>
          </a:r>
          <a:r>
            <a:rPr lang="el-GR" sz="1400" dirty="0">
              <a:solidFill>
                <a:schemeClr val="tx1"/>
              </a:solidFill>
              <a:latin typeface="Times New Roman" panose="02020603050405020304" pitchFamily="18" charset="0"/>
              <a:cs typeface="Times New Roman" panose="02020603050405020304" pitchFamily="18" charset="0"/>
            </a:rPr>
            <a:t>Πρόγραμμα κινουμένων σχεδίων (animation), όπου ο χρήστης υλοποιεί το σενάριο του</a:t>
          </a:r>
        </a:p>
      </dgm:t>
    </dgm:pt>
    <dgm:pt modelId="{C0D317E8-A7B5-4609-A2AC-3DE49528F5A8}" type="parTrans" cxnId="{2DCF9304-C165-4E12-9711-0732796A03C6}">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650BB0F7-25B3-4D1F-81CA-E141D664D0E2}" type="sibTrans" cxnId="{2DCF9304-C165-4E12-9711-0732796A03C6}">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47970191-7376-4503-937A-6103B5AE79C3}">
      <dgm:prSet custT="1"/>
      <dgm:spPr/>
      <dgm:t>
        <a:bodyPr/>
        <a:lstStyle/>
        <a:p>
          <a:r>
            <a:rPr lang="en-US" sz="1400" b="1" dirty="0">
              <a:solidFill>
                <a:schemeClr val="tx1"/>
              </a:solidFill>
              <a:latin typeface="Times New Roman" panose="02020603050405020304" pitchFamily="18" charset="0"/>
              <a:cs typeface="Times New Roman" panose="02020603050405020304" pitchFamily="18" charset="0"/>
            </a:rPr>
            <a:t>Doodly</a:t>
          </a:r>
          <a:r>
            <a:rPr lang="en-US" sz="1400" dirty="0">
              <a:solidFill>
                <a:schemeClr val="tx1"/>
              </a:solidFill>
              <a:latin typeface="Times New Roman" panose="02020603050405020304" pitchFamily="18" charset="0"/>
              <a:cs typeface="Times New Roman" panose="02020603050405020304" pitchFamily="18" charset="0"/>
            </a:rPr>
            <a:t>: </a:t>
          </a:r>
          <a:r>
            <a:rPr lang="el-GR" sz="1400" dirty="0">
              <a:solidFill>
                <a:schemeClr val="tx1"/>
              </a:solidFill>
              <a:latin typeface="Times New Roman" panose="02020603050405020304" pitchFamily="18" charset="0"/>
              <a:cs typeface="Times New Roman" panose="02020603050405020304" pitchFamily="18" charset="0"/>
            </a:rPr>
            <a:t>Λογισμικό κινουμένων σχεδίων λευκού πίνακα</a:t>
          </a:r>
        </a:p>
      </dgm:t>
    </dgm:pt>
    <dgm:pt modelId="{3C387938-2009-4600-98D2-2DD403C7F9A0}" type="parTrans" cxnId="{3F3B5373-94EE-4657-B6FD-F1B85F641F5C}">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21558498-3199-40F6-8C3A-15456A868107}" type="sibTrans" cxnId="{3F3B5373-94EE-4657-B6FD-F1B85F641F5C}">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BFB41F33-4A80-4ABC-8729-B6AEF7CBE1F8}">
      <dgm:prSet custT="1"/>
      <dgm:spPr/>
      <dgm:t>
        <a:bodyPr/>
        <a:lstStyle/>
        <a:p>
          <a:r>
            <a:rPr lang="en-US" sz="1400" b="1" dirty="0">
              <a:solidFill>
                <a:schemeClr val="tx1"/>
              </a:solidFill>
              <a:latin typeface="Times New Roman" panose="02020603050405020304" pitchFamily="18" charset="0"/>
              <a:cs typeface="Times New Roman" panose="02020603050405020304" pitchFamily="18" charset="0"/>
            </a:rPr>
            <a:t>YouTube</a:t>
          </a:r>
          <a:r>
            <a:rPr lang="el-GR" sz="1400" dirty="0">
              <a:solidFill>
                <a:schemeClr val="tx1"/>
              </a:solidFill>
              <a:latin typeface="Times New Roman" panose="02020603050405020304" pitchFamily="18" charset="0"/>
              <a:cs typeface="Times New Roman" panose="02020603050405020304" pitchFamily="18" charset="0"/>
            </a:rPr>
            <a:t>: Διαδικτυακή πλατφόρμα κοινής χρήσης βίντεο</a:t>
          </a:r>
        </a:p>
      </dgm:t>
    </dgm:pt>
    <dgm:pt modelId="{5987B11D-FDFB-48A7-8B88-B368BE63B3EE}" type="parTrans" cxnId="{6FA2C7D8-942E-4477-A286-FD7FA4FA5367}">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F58D8E5D-9D62-4FF9-84DD-ED29052AC5A8}" type="sibTrans" cxnId="{6FA2C7D8-942E-4477-A286-FD7FA4FA5367}">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C269F929-12C1-4F3E-B6D1-2700956E5D7E}">
      <dgm:prSet/>
      <dgm:spPr/>
      <dgm:t>
        <a:bodyPr/>
        <a:lstStyle/>
        <a:p>
          <a:r>
            <a:rPr lang="en-US" b="1" dirty="0">
              <a:solidFill>
                <a:schemeClr val="tx1"/>
              </a:solidFill>
              <a:latin typeface="Times New Roman" panose="02020603050405020304" pitchFamily="18" charset="0"/>
              <a:cs typeface="Times New Roman" panose="02020603050405020304" pitchFamily="18" charset="0"/>
            </a:rPr>
            <a:t>Audacity</a:t>
          </a:r>
          <a:r>
            <a:rPr lang="en-US" dirty="0">
              <a:solidFill>
                <a:schemeClr val="tx1"/>
              </a:solidFill>
              <a:latin typeface="Times New Roman" panose="02020603050405020304" pitchFamily="18" charset="0"/>
              <a:cs typeface="Times New Roman" panose="02020603050405020304" pitchFamily="18" charset="0"/>
            </a:rPr>
            <a:t>: </a:t>
          </a:r>
          <a:r>
            <a:rPr lang="el-GR" dirty="0">
              <a:solidFill>
                <a:schemeClr val="tx1"/>
              </a:solidFill>
              <a:latin typeface="Times New Roman" panose="02020603050405020304" pitchFamily="18" charset="0"/>
              <a:cs typeface="Times New Roman" panose="02020603050405020304" pitchFamily="18" charset="0"/>
            </a:rPr>
            <a:t>Πρόγραμμα ψηφιακής επεξεργασίας ήχου και ηχογράφησης</a:t>
          </a:r>
        </a:p>
      </dgm:t>
    </dgm:pt>
    <dgm:pt modelId="{07FAE278-0F8F-4B92-9668-CF8CA661F1BC}" type="parTrans" cxnId="{25CB0CC2-5047-4511-BD68-9A380166DF46}">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AE10D73E-8A96-4947-8537-CED103104E2D}" type="sibTrans" cxnId="{25CB0CC2-5047-4511-BD68-9A380166DF46}">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9FE3BBE8-78E1-4DEB-BD9E-8E181FFDFE93}">
      <dgm:prSet custT="1"/>
      <dgm:spPr/>
      <dgm:t>
        <a:bodyPr/>
        <a:lstStyle/>
        <a:p>
          <a:r>
            <a:rPr lang="en-US" sz="1400" b="1" dirty="0">
              <a:solidFill>
                <a:schemeClr val="tx1"/>
              </a:solidFill>
              <a:latin typeface="Times New Roman" panose="02020603050405020304" pitchFamily="18" charset="0"/>
              <a:cs typeface="Times New Roman" panose="02020603050405020304" pitchFamily="18" charset="0"/>
            </a:rPr>
            <a:t>Padlet</a:t>
          </a:r>
          <a:r>
            <a:rPr lang="en-US" sz="1400" dirty="0">
              <a:solidFill>
                <a:schemeClr val="tx1"/>
              </a:solidFill>
              <a:latin typeface="Times New Roman" panose="02020603050405020304" pitchFamily="18" charset="0"/>
              <a:cs typeface="Times New Roman" panose="02020603050405020304" pitchFamily="18" charset="0"/>
            </a:rPr>
            <a:t>: </a:t>
          </a:r>
          <a:r>
            <a:rPr lang="el-GR" sz="1400" dirty="0">
              <a:solidFill>
                <a:schemeClr val="tx1"/>
              </a:solidFill>
              <a:latin typeface="Times New Roman" panose="02020603050405020304" pitchFamily="18" charset="0"/>
              <a:cs typeface="Times New Roman" panose="02020603050405020304" pitchFamily="18" charset="0"/>
            </a:rPr>
            <a:t>Ψηφιακός πίνακας ανακοινώσεων</a:t>
          </a:r>
        </a:p>
      </dgm:t>
    </dgm:pt>
    <dgm:pt modelId="{783812E4-0A34-482E-A836-BC3339A51DA1}" type="parTrans" cxnId="{D6519C82-9AB7-4187-95EB-10EBCA5ED8A9}">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EC1FF20C-9939-4EAE-A5DF-F153AF94ADD4}" type="sibTrans" cxnId="{D6519C82-9AB7-4187-95EB-10EBCA5ED8A9}">
      <dgm:prSet/>
      <dgm:spPr/>
      <dgm:t>
        <a:bodyPr/>
        <a:lstStyle/>
        <a:p>
          <a:endParaRPr lang="el-GR">
            <a:solidFill>
              <a:schemeClr val="tx1"/>
            </a:solidFill>
            <a:latin typeface="Times New Roman" panose="02020603050405020304" pitchFamily="18" charset="0"/>
            <a:cs typeface="Times New Roman" panose="02020603050405020304" pitchFamily="18" charset="0"/>
          </a:endParaRPr>
        </a:p>
      </dgm:t>
    </dgm:pt>
    <dgm:pt modelId="{DCF9B9A8-AC97-4F6F-9E01-A612A064AA02}">
      <dgm:prSet custT="1"/>
      <dgm:spPr/>
      <dgm:t>
        <a:bodyPr/>
        <a:lstStyle/>
        <a:p>
          <a:r>
            <a:rPr lang="en-US" sz="1300" b="1" dirty="0">
              <a:solidFill>
                <a:schemeClr val="tx1"/>
              </a:solidFill>
              <a:latin typeface="Times New Roman" panose="02020603050405020304" pitchFamily="18" charset="0"/>
              <a:cs typeface="Times New Roman" panose="02020603050405020304" pitchFamily="18" charset="0"/>
            </a:rPr>
            <a:t> </a:t>
          </a:r>
          <a:r>
            <a:rPr lang="en-US" sz="1400" b="1" dirty="0">
              <a:solidFill>
                <a:schemeClr val="tx1"/>
              </a:solidFill>
              <a:latin typeface="Times New Roman" panose="02020603050405020304" pitchFamily="18" charset="0"/>
              <a:cs typeface="Times New Roman" panose="02020603050405020304" pitchFamily="18" charset="0"/>
            </a:rPr>
            <a:t>Bookcreator</a:t>
          </a:r>
          <a:r>
            <a:rPr lang="el-GR" sz="1400" b="1" dirty="0">
              <a:solidFill>
                <a:schemeClr val="tx1"/>
              </a:solidFill>
              <a:latin typeface="Times New Roman" panose="02020603050405020304" pitchFamily="18" charset="0"/>
              <a:cs typeface="Times New Roman" panose="02020603050405020304" pitchFamily="18" charset="0"/>
            </a:rPr>
            <a:t>:</a:t>
          </a:r>
          <a:r>
            <a:rPr lang="en-US" sz="1400" b="1" dirty="0">
              <a:solidFill>
                <a:schemeClr val="tx1"/>
              </a:solidFill>
              <a:latin typeface="Times New Roman" panose="02020603050405020304" pitchFamily="18" charset="0"/>
              <a:cs typeface="Times New Roman" panose="02020603050405020304" pitchFamily="18" charset="0"/>
            </a:rPr>
            <a:t> </a:t>
          </a:r>
          <a:r>
            <a:rPr lang="el-GR" sz="1400" b="0" dirty="0">
              <a:solidFill>
                <a:schemeClr val="tx1"/>
              </a:solidFill>
              <a:latin typeface="Times New Roman" panose="02020603050405020304" pitchFamily="18" charset="0"/>
              <a:cs typeface="Times New Roman" panose="02020603050405020304" pitchFamily="18" charset="0"/>
            </a:rPr>
            <a:t>Διαδικτυακό εργαλείο</a:t>
          </a:r>
          <a:r>
            <a:rPr lang="en-US" sz="1400" b="0" dirty="0">
              <a:solidFill>
                <a:schemeClr val="tx1"/>
              </a:solidFill>
              <a:latin typeface="Times New Roman" panose="02020603050405020304" pitchFamily="18" charset="0"/>
              <a:cs typeface="Times New Roman" panose="02020603050405020304" pitchFamily="18" charset="0"/>
            </a:rPr>
            <a:t> </a:t>
          </a:r>
          <a:r>
            <a:rPr lang="el-GR" sz="1400" b="0" dirty="0">
              <a:solidFill>
                <a:schemeClr val="tx1"/>
              </a:solidFill>
              <a:latin typeface="Times New Roman" panose="02020603050405020304" pitchFamily="18" charset="0"/>
              <a:cs typeface="Times New Roman" panose="02020603050405020304" pitchFamily="18" charset="0"/>
            </a:rPr>
            <a:t>ψηφιακής αφήγησης</a:t>
          </a:r>
        </a:p>
      </dgm:t>
    </dgm:pt>
    <dgm:pt modelId="{32594D7E-DEBB-4FC7-B692-29F87F023B42}" type="parTrans" cxnId="{F056ECBD-FBC2-4572-8912-DCE297ED56EC}">
      <dgm:prSet/>
      <dgm:spPr/>
      <dgm:t>
        <a:bodyPr/>
        <a:lstStyle/>
        <a:p>
          <a:endParaRPr lang="el-GR"/>
        </a:p>
      </dgm:t>
    </dgm:pt>
    <dgm:pt modelId="{DA783677-F6B8-48E4-8E23-D6DC3841A465}" type="sibTrans" cxnId="{F056ECBD-FBC2-4572-8912-DCE297ED56EC}">
      <dgm:prSet/>
      <dgm:spPr/>
      <dgm:t>
        <a:bodyPr/>
        <a:lstStyle/>
        <a:p>
          <a:endParaRPr lang="el-GR"/>
        </a:p>
      </dgm:t>
    </dgm:pt>
    <dgm:pt modelId="{482563F3-F3BA-4F2A-B754-037498C889D1}">
      <dgm:prSet custT="1"/>
      <dgm:spPr/>
      <dgm:t>
        <a:bodyPr/>
        <a:lstStyle/>
        <a:p>
          <a:r>
            <a:rPr lang="en-US" sz="1400" b="1" dirty="0">
              <a:latin typeface="Times New Roman" panose="02020603050405020304" pitchFamily="18" charset="0"/>
              <a:cs typeface="Times New Roman" panose="02020603050405020304" pitchFamily="18" charset="0"/>
            </a:rPr>
            <a:t>Blippar</a:t>
          </a:r>
          <a:r>
            <a:rPr lang="el-GR" sz="1400" b="0" dirty="0">
              <a:latin typeface="Times New Roman" panose="02020603050405020304" pitchFamily="18" charset="0"/>
              <a:cs typeface="Times New Roman" panose="02020603050405020304" pitchFamily="18" charset="0"/>
            </a:rPr>
            <a:t>:</a:t>
          </a:r>
          <a:r>
            <a:rPr lang="en-US" sz="1400" b="0" dirty="0">
              <a:latin typeface="Times New Roman" panose="02020603050405020304" pitchFamily="18" charset="0"/>
              <a:cs typeface="Times New Roman" panose="02020603050405020304" pitchFamily="18" charset="0"/>
            </a:rPr>
            <a:t> </a:t>
          </a:r>
          <a:r>
            <a:rPr lang="el-GR" sz="1400" b="0" dirty="0">
              <a:latin typeface="Times New Roman" panose="02020603050405020304" pitchFamily="18" charset="0"/>
              <a:cs typeface="Times New Roman" panose="02020603050405020304" pitchFamily="18" charset="0"/>
            </a:rPr>
            <a:t>Εφαρμογή  δημιουργίας  υλικού επαυξημένης</a:t>
          </a:r>
          <a:r>
            <a:rPr lang="en-US" sz="1400" b="0" dirty="0">
              <a:latin typeface="Times New Roman" panose="02020603050405020304" pitchFamily="18" charset="0"/>
              <a:cs typeface="Times New Roman" panose="02020603050405020304" pitchFamily="18" charset="0"/>
            </a:rPr>
            <a:t> </a:t>
          </a:r>
          <a:r>
            <a:rPr lang="el-GR" sz="1400" b="0" dirty="0">
              <a:latin typeface="Times New Roman" panose="02020603050405020304" pitchFamily="18" charset="0"/>
              <a:cs typeface="Times New Roman" panose="02020603050405020304" pitchFamily="18" charset="0"/>
            </a:rPr>
            <a:t>πραγματικότητας </a:t>
          </a:r>
          <a:r>
            <a:rPr lang="el-GR" sz="1400" b="1" dirty="0">
              <a:latin typeface="Times New Roman" panose="02020603050405020304" pitchFamily="18" charset="0"/>
              <a:cs typeface="Times New Roman" panose="02020603050405020304" pitchFamily="18" charset="0"/>
            </a:rPr>
            <a:t> </a:t>
          </a:r>
        </a:p>
      </dgm:t>
    </dgm:pt>
    <dgm:pt modelId="{3D434C00-6C2B-44CB-859E-4FE5FA0C0716}" type="parTrans" cxnId="{EFE2C327-B08E-4035-80E7-BF7B466B3128}">
      <dgm:prSet/>
      <dgm:spPr/>
      <dgm:t>
        <a:bodyPr/>
        <a:lstStyle/>
        <a:p>
          <a:endParaRPr lang="el-GR"/>
        </a:p>
      </dgm:t>
    </dgm:pt>
    <dgm:pt modelId="{3FB5DB8F-79E6-4BCE-A0F0-E757AB061251}" type="sibTrans" cxnId="{EFE2C327-B08E-4035-80E7-BF7B466B3128}">
      <dgm:prSet/>
      <dgm:spPr/>
      <dgm:t>
        <a:bodyPr/>
        <a:lstStyle/>
        <a:p>
          <a:endParaRPr lang="el-GR"/>
        </a:p>
      </dgm:t>
    </dgm:pt>
    <dgm:pt modelId="{37FACA18-EA5D-40D7-BC7C-83B87F86A61A}">
      <dgm:prSet custT="1"/>
      <dgm:spPr/>
      <dgm:t>
        <a:bodyPr/>
        <a:lstStyle/>
        <a:p>
          <a:r>
            <a:rPr lang="en-US" sz="1400" b="1" dirty="0">
              <a:solidFill>
                <a:schemeClr val="tx1"/>
              </a:solidFill>
              <a:latin typeface="Times New Roman" panose="02020603050405020304" pitchFamily="18" charset="0"/>
              <a:cs typeface="Times New Roman" panose="02020603050405020304" pitchFamily="18" charset="0"/>
            </a:rPr>
            <a:t>Liveworksheets: </a:t>
          </a:r>
          <a:r>
            <a:rPr lang="el-GR" sz="1400" b="0" dirty="0">
              <a:solidFill>
                <a:schemeClr val="tx1"/>
              </a:solidFill>
              <a:latin typeface="Times New Roman" panose="02020603050405020304" pitchFamily="18" charset="0"/>
              <a:cs typeface="Times New Roman" panose="02020603050405020304" pitchFamily="18" charset="0"/>
            </a:rPr>
            <a:t>Εφαρμογή δημιουργίας διαδραστικού</a:t>
          </a:r>
          <a:r>
            <a:rPr lang="en-US" sz="1400" b="0" dirty="0">
              <a:solidFill>
                <a:schemeClr val="tx1"/>
              </a:solidFill>
              <a:latin typeface="Times New Roman" panose="02020603050405020304" pitchFamily="18" charset="0"/>
              <a:cs typeface="Times New Roman" panose="02020603050405020304" pitchFamily="18" charset="0"/>
            </a:rPr>
            <a:t> </a:t>
          </a:r>
          <a:r>
            <a:rPr lang="el-GR" sz="1400" b="0" dirty="0">
              <a:solidFill>
                <a:schemeClr val="tx1"/>
              </a:solidFill>
              <a:latin typeface="Times New Roman" panose="02020603050405020304" pitchFamily="18" charset="0"/>
              <a:cs typeface="Times New Roman" panose="02020603050405020304" pitchFamily="18" charset="0"/>
            </a:rPr>
            <a:t>εκπαιδευτικού υλικού </a:t>
          </a:r>
          <a:r>
            <a:rPr lang="en-US" sz="1400" b="0" dirty="0">
              <a:solidFill>
                <a:schemeClr val="tx1"/>
              </a:solidFill>
              <a:latin typeface="Times New Roman" panose="02020603050405020304" pitchFamily="18" charset="0"/>
              <a:cs typeface="Times New Roman" panose="02020603050405020304" pitchFamily="18" charset="0"/>
            </a:rPr>
            <a:t> </a:t>
          </a:r>
          <a:endParaRPr lang="el-GR" sz="1400" b="0" dirty="0">
            <a:solidFill>
              <a:schemeClr val="tx1"/>
            </a:solidFill>
            <a:latin typeface="Times New Roman" panose="02020603050405020304" pitchFamily="18" charset="0"/>
            <a:cs typeface="Times New Roman" panose="02020603050405020304" pitchFamily="18" charset="0"/>
          </a:endParaRPr>
        </a:p>
      </dgm:t>
    </dgm:pt>
    <dgm:pt modelId="{3E38FDDC-511E-4679-A4EE-6428D886D05F}" type="parTrans" cxnId="{32C049DA-D8E2-43BF-8076-EA1F52B80E3C}">
      <dgm:prSet/>
      <dgm:spPr/>
      <dgm:t>
        <a:bodyPr/>
        <a:lstStyle/>
        <a:p>
          <a:endParaRPr lang="el-GR"/>
        </a:p>
      </dgm:t>
    </dgm:pt>
    <dgm:pt modelId="{C7AC418E-0AC0-4744-87F8-6315A26486BA}" type="sibTrans" cxnId="{32C049DA-D8E2-43BF-8076-EA1F52B80E3C}">
      <dgm:prSet/>
      <dgm:spPr/>
      <dgm:t>
        <a:bodyPr/>
        <a:lstStyle/>
        <a:p>
          <a:endParaRPr lang="el-GR"/>
        </a:p>
      </dgm:t>
    </dgm:pt>
    <dgm:pt modelId="{0D9C085B-55B9-4C53-9DFC-E9A892B12B37}">
      <dgm:prSet custT="1"/>
      <dgm:spPr/>
      <dgm:t>
        <a:bodyPr/>
        <a:lstStyle/>
        <a:p>
          <a:r>
            <a:rPr lang="el-GR" sz="1400" b="1" dirty="0">
              <a:solidFill>
                <a:schemeClr val="tx1"/>
              </a:solidFill>
              <a:latin typeface="Times New Roman" panose="02020603050405020304" pitchFamily="18" charset="0"/>
              <a:cs typeface="Times New Roman" panose="02020603050405020304" pitchFamily="18" charset="0"/>
            </a:rPr>
            <a:t> </a:t>
          </a:r>
          <a:r>
            <a:rPr lang="en-US" sz="1400" b="1" dirty="0">
              <a:solidFill>
                <a:schemeClr val="tx1"/>
              </a:solidFill>
              <a:latin typeface="Times New Roman" panose="02020603050405020304" pitchFamily="18" charset="0"/>
              <a:cs typeface="Times New Roman" panose="02020603050405020304" pitchFamily="18" charset="0"/>
            </a:rPr>
            <a:t>Wordwall</a:t>
          </a:r>
          <a:r>
            <a:rPr lang="el-GR" sz="1400" b="0" dirty="0">
              <a:solidFill>
                <a:schemeClr val="tx1"/>
              </a:solidFill>
              <a:latin typeface="Times New Roman" panose="02020603050405020304" pitchFamily="18" charset="0"/>
              <a:cs typeface="Times New Roman" panose="02020603050405020304" pitchFamily="18" charset="0"/>
            </a:rPr>
            <a:t>:</a:t>
          </a:r>
          <a:r>
            <a:rPr lang="en-US" sz="1400" b="0" dirty="0">
              <a:solidFill>
                <a:schemeClr val="tx1"/>
              </a:solidFill>
              <a:latin typeface="Times New Roman" panose="02020603050405020304" pitchFamily="18" charset="0"/>
              <a:cs typeface="Times New Roman" panose="02020603050405020304" pitchFamily="18" charset="0"/>
            </a:rPr>
            <a:t> </a:t>
          </a:r>
          <a:r>
            <a:rPr lang="el-GR" sz="1400" b="0" dirty="0">
              <a:solidFill>
                <a:schemeClr val="tx1"/>
              </a:solidFill>
              <a:latin typeface="Times New Roman" panose="02020603050405020304" pitchFamily="18" charset="0"/>
              <a:cs typeface="Times New Roman" panose="02020603050405020304" pitchFamily="18" charset="0"/>
            </a:rPr>
            <a:t>Εφαρμογή       δημιουργίας διαδραστικού   εκπαιδευτικού υλικού </a:t>
          </a:r>
          <a:r>
            <a:rPr lang="en-US" sz="1400" b="0" dirty="0">
              <a:solidFill>
                <a:schemeClr val="tx1"/>
              </a:solidFill>
              <a:latin typeface="Times New Roman" panose="02020603050405020304" pitchFamily="18" charset="0"/>
              <a:cs typeface="Times New Roman" panose="02020603050405020304" pitchFamily="18" charset="0"/>
            </a:rPr>
            <a:t> </a:t>
          </a:r>
          <a:endParaRPr lang="el-GR" sz="1400" dirty="0"/>
        </a:p>
      </dgm:t>
    </dgm:pt>
    <dgm:pt modelId="{F4F704A2-2E47-4051-BAE0-307B3C42A987}" type="parTrans" cxnId="{4041C9A8-B0F1-4517-B729-E1D62BC8392C}">
      <dgm:prSet/>
      <dgm:spPr/>
      <dgm:t>
        <a:bodyPr/>
        <a:lstStyle/>
        <a:p>
          <a:endParaRPr lang="el-GR"/>
        </a:p>
      </dgm:t>
    </dgm:pt>
    <dgm:pt modelId="{46ABC95C-B178-4432-915A-91C83D105AE4}" type="sibTrans" cxnId="{4041C9A8-B0F1-4517-B729-E1D62BC8392C}">
      <dgm:prSet/>
      <dgm:spPr/>
      <dgm:t>
        <a:bodyPr/>
        <a:lstStyle/>
        <a:p>
          <a:endParaRPr lang="el-GR"/>
        </a:p>
      </dgm:t>
    </dgm:pt>
    <dgm:pt modelId="{0817B3FC-7607-4CE2-81CF-D41FCF500285}" type="pres">
      <dgm:prSet presAssocID="{33CC1436-D43F-4534-B435-CC610EC5FA48}" presName="Name0" presStyleCnt="0">
        <dgm:presLayoutVars>
          <dgm:dir/>
          <dgm:resizeHandles val="exact"/>
        </dgm:presLayoutVars>
      </dgm:prSet>
      <dgm:spPr/>
      <dgm:t>
        <a:bodyPr/>
        <a:lstStyle/>
        <a:p>
          <a:endParaRPr lang="el-GR"/>
        </a:p>
      </dgm:t>
    </dgm:pt>
    <dgm:pt modelId="{AF8D2D29-6BF1-48D2-807C-BAFCAD3F4287}" type="pres">
      <dgm:prSet presAssocID="{B875F99B-3D13-4548-B226-634C4A35B1BB}" presName="composite" presStyleCnt="0"/>
      <dgm:spPr/>
    </dgm:pt>
    <dgm:pt modelId="{F4DD71D8-C684-4941-A052-5A451854C170}" type="pres">
      <dgm:prSet presAssocID="{B875F99B-3D13-4548-B226-634C4A35B1BB}" presName="rect1" presStyleLbl="trAlignAcc1" presStyleIdx="0" presStyleCnt="12">
        <dgm:presLayoutVars>
          <dgm:bulletEnabled val="1"/>
        </dgm:presLayoutVars>
      </dgm:prSet>
      <dgm:spPr/>
      <dgm:t>
        <a:bodyPr/>
        <a:lstStyle/>
        <a:p>
          <a:endParaRPr lang="el-GR"/>
        </a:p>
      </dgm:t>
    </dgm:pt>
    <dgm:pt modelId="{8167868D-5CC3-40E6-89A9-CB589983E673}" type="pres">
      <dgm:prSet presAssocID="{B875F99B-3D13-4548-B226-634C4A35B1BB}" presName="rect2" presStyleLbl="fgImgPlace1" presStyleIdx="0" presStyleCnt="12"/>
      <dgm:spPr>
        <a:blipFill>
          <a:blip xmlns:r="http://schemas.openxmlformats.org/officeDocument/2006/relationships" r:embed="rId1">
            <a:extLst>
              <a:ext uri="{28A0092B-C50C-407E-A947-70E740481C1C}">
                <a14:useLocalDpi xmlns:a14="http://schemas.microsoft.com/office/drawing/2010/main" xmlns="" val="0"/>
              </a:ext>
            </a:extLst>
          </a:blip>
          <a:srcRect/>
          <a:stretch>
            <a:fillRect l="-9000" r="-9000"/>
          </a:stretch>
        </a:blipFill>
      </dgm:spPr>
    </dgm:pt>
    <dgm:pt modelId="{7EA3E69E-E801-4356-95E1-1CFD6502849A}" type="pres">
      <dgm:prSet presAssocID="{6CFC16AB-6D4E-464C-9972-0AF2F00F27B5}" presName="sibTrans" presStyleCnt="0"/>
      <dgm:spPr/>
    </dgm:pt>
    <dgm:pt modelId="{C5E2C4EC-543F-4546-B067-A30FE0DFB173}" type="pres">
      <dgm:prSet presAssocID="{26811092-C384-484F-834C-BAC82AE10646}" presName="composite" presStyleCnt="0"/>
      <dgm:spPr/>
    </dgm:pt>
    <dgm:pt modelId="{3034454F-E658-4A37-86DA-07B7C3F13EEA}" type="pres">
      <dgm:prSet presAssocID="{26811092-C384-484F-834C-BAC82AE10646}" presName="rect1" presStyleLbl="trAlignAcc1" presStyleIdx="1" presStyleCnt="12" custLinFactNeighborX="-408" custLinFactNeighborY="7129">
        <dgm:presLayoutVars>
          <dgm:bulletEnabled val="1"/>
        </dgm:presLayoutVars>
      </dgm:prSet>
      <dgm:spPr/>
      <dgm:t>
        <a:bodyPr/>
        <a:lstStyle/>
        <a:p>
          <a:endParaRPr lang="el-GR"/>
        </a:p>
      </dgm:t>
    </dgm:pt>
    <dgm:pt modelId="{C8D6B420-16E0-4827-B251-A347B3ECEBB1}" type="pres">
      <dgm:prSet presAssocID="{26811092-C384-484F-834C-BAC82AE10646}" presName="rect2" presStyleLbl="fgImgPlace1" presStyleIdx="1" presStyleCnt="12"/>
      <dgm:spPr>
        <a:blipFill>
          <a:blip xmlns:r="http://schemas.openxmlformats.org/officeDocument/2006/relationships" r:embed="rId2">
            <a:extLst>
              <a:ext uri="{28A0092B-C50C-407E-A947-70E740481C1C}">
                <a14:useLocalDpi xmlns:a14="http://schemas.microsoft.com/office/drawing/2010/main" xmlns="" val="0"/>
              </a:ext>
            </a:extLst>
          </a:blip>
          <a:srcRect/>
          <a:stretch>
            <a:fillRect t="-2000" b="-2000"/>
          </a:stretch>
        </a:blipFill>
      </dgm:spPr>
    </dgm:pt>
    <dgm:pt modelId="{B813A02C-F63E-4B22-BEBD-DAE846D6ED02}" type="pres">
      <dgm:prSet presAssocID="{47EF887A-D518-4294-96B5-896D8AED9B4B}" presName="sibTrans" presStyleCnt="0"/>
      <dgm:spPr/>
    </dgm:pt>
    <dgm:pt modelId="{785A1DF7-F26F-4BDA-90AD-554D2CD71D72}" type="pres">
      <dgm:prSet presAssocID="{34285A87-B470-422F-BE44-917ACABF6EF9}" presName="composite" presStyleCnt="0"/>
      <dgm:spPr/>
    </dgm:pt>
    <dgm:pt modelId="{74D6018D-49E2-4E52-A651-2D827602ED8D}" type="pres">
      <dgm:prSet presAssocID="{34285A87-B470-422F-BE44-917ACABF6EF9}" presName="rect1" presStyleLbl="trAlignAcc1" presStyleIdx="2" presStyleCnt="12">
        <dgm:presLayoutVars>
          <dgm:bulletEnabled val="1"/>
        </dgm:presLayoutVars>
      </dgm:prSet>
      <dgm:spPr/>
      <dgm:t>
        <a:bodyPr/>
        <a:lstStyle/>
        <a:p>
          <a:endParaRPr lang="el-GR"/>
        </a:p>
      </dgm:t>
    </dgm:pt>
    <dgm:pt modelId="{389BFB3E-AF83-4E22-BC21-9F4393B134D3}" type="pres">
      <dgm:prSet presAssocID="{34285A87-B470-422F-BE44-917ACABF6EF9}" presName="rect2" presStyleLbl="fgImgPlace1" presStyleIdx="2" presStyleCnt="12" custScaleX="112407"/>
      <dgm:spPr>
        <a:blipFill>
          <a:blip xmlns:r="http://schemas.openxmlformats.org/officeDocument/2006/relationships" r:embed="rId3">
            <a:extLst>
              <a:ext uri="{28A0092B-C50C-407E-A947-70E740481C1C}">
                <a14:useLocalDpi xmlns:a14="http://schemas.microsoft.com/office/drawing/2010/main" xmlns="" val="0"/>
              </a:ext>
            </a:extLst>
          </a:blip>
          <a:srcRect/>
          <a:stretch>
            <a:fillRect t="-20000" b="-20000"/>
          </a:stretch>
        </a:blipFill>
      </dgm:spPr>
    </dgm:pt>
    <dgm:pt modelId="{CA76E045-599E-4544-9D99-46A9A5512277}" type="pres">
      <dgm:prSet presAssocID="{A7B47868-63FB-4FAD-8C30-BED41CCB3AE9}" presName="sibTrans" presStyleCnt="0"/>
      <dgm:spPr/>
    </dgm:pt>
    <dgm:pt modelId="{8AB1804D-16D2-4D75-8B15-B9AACA9F91A2}" type="pres">
      <dgm:prSet presAssocID="{3DA961AD-B0B3-4F6B-8F3F-454841EA3241}" presName="composite" presStyleCnt="0"/>
      <dgm:spPr/>
    </dgm:pt>
    <dgm:pt modelId="{535C8587-79F9-420F-9605-5126AC908FDB}" type="pres">
      <dgm:prSet presAssocID="{3DA961AD-B0B3-4F6B-8F3F-454841EA3241}" presName="rect1" presStyleLbl="trAlignAcc1" presStyleIdx="3" presStyleCnt="12" custScaleY="131224">
        <dgm:presLayoutVars>
          <dgm:bulletEnabled val="1"/>
        </dgm:presLayoutVars>
      </dgm:prSet>
      <dgm:spPr/>
      <dgm:t>
        <a:bodyPr/>
        <a:lstStyle/>
        <a:p>
          <a:endParaRPr lang="el-GR"/>
        </a:p>
      </dgm:t>
    </dgm:pt>
    <dgm:pt modelId="{840C400E-69B6-4E65-B755-119CDA43495F}" type="pres">
      <dgm:prSet presAssocID="{3DA961AD-B0B3-4F6B-8F3F-454841EA3241}" presName="rect2" presStyleLbl="fgImgPlace1" presStyleIdx="3" presStyleCnt="12"/>
      <dgm:spPr>
        <a:blipFill>
          <a:blip xmlns:r="http://schemas.openxmlformats.org/officeDocument/2006/relationships" r:embed="rId4">
            <a:extLst>
              <a:ext uri="{28A0092B-C50C-407E-A947-70E740481C1C}">
                <a14:useLocalDpi xmlns:a14="http://schemas.microsoft.com/office/drawing/2010/main" xmlns="" val="0"/>
              </a:ext>
            </a:extLst>
          </a:blip>
          <a:srcRect/>
          <a:stretch>
            <a:fillRect t="-17000" b="-17000"/>
          </a:stretch>
        </a:blipFill>
      </dgm:spPr>
    </dgm:pt>
    <dgm:pt modelId="{206E10F7-3475-4BF8-9E73-358E5210CC7B}" type="pres">
      <dgm:prSet presAssocID="{650BB0F7-25B3-4D1F-81CA-E141D664D0E2}" presName="sibTrans" presStyleCnt="0"/>
      <dgm:spPr/>
    </dgm:pt>
    <dgm:pt modelId="{3B636737-18D2-4553-8809-7CCA8D6834BC}" type="pres">
      <dgm:prSet presAssocID="{47970191-7376-4503-937A-6103B5AE79C3}" presName="composite" presStyleCnt="0"/>
      <dgm:spPr/>
    </dgm:pt>
    <dgm:pt modelId="{3744C0BA-877C-4660-99D4-69F3C9816B81}" type="pres">
      <dgm:prSet presAssocID="{47970191-7376-4503-937A-6103B5AE79C3}" presName="rect1" presStyleLbl="trAlignAcc1" presStyleIdx="4" presStyleCnt="12">
        <dgm:presLayoutVars>
          <dgm:bulletEnabled val="1"/>
        </dgm:presLayoutVars>
      </dgm:prSet>
      <dgm:spPr/>
      <dgm:t>
        <a:bodyPr/>
        <a:lstStyle/>
        <a:p>
          <a:endParaRPr lang="el-GR"/>
        </a:p>
      </dgm:t>
    </dgm:pt>
    <dgm:pt modelId="{DD9676AD-C1A8-422D-9652-3654A0C3B360}" type="pres">
      <dgm:prSet presAssocID="{47970191-7376-4503-937A-6103B5AE79C3}" presName="rect2" presStyleLbl="fgImgPlace1" presStyleIdx="4" presStyleCnt="12"/>
      <dgm:spPr>
        <a:blipFill>
          <a:blip xmlns:r="http://schemas.openxmlformats.org/officeDocument/2006/relationships" r:embed="rId5">
            <a:extLst>
              <a:ext uri="{28A0092B-C50C-407E-A947-70E740481C1C}">
                <a14:useLocalDpi xmlns:a14="http://schemas.microsoft.com/office/drawing/2010/main" xmlns="" val="0"/>
              </a:ext>
            </a:extLst>
          </a:blip>
          <a:srcRect/>
          <a:stretch>
            <a:fillRect l="-25000" r="-25000"/>
          </a:stretch>
        </a:blipFill>
      </dgm:spPr>
    </dgm:pt>
    <dgm:pt modelId="{7E8855FE-76FF-46AC-8ED1-FBA2DC2C226D}" type="pres">
      <dgm:prSet presAssocID="{21558498-3199-40F6-8C3A-15456A868107}" presName="sibTrans" presStyleCnt="0"/>
      <dgm:spPr/>
    </dgm:pt>
    <dgm:pt modelId="{98A3D0A9-A0E8-4008-89D7-78A8E27C703E}" type="pres">
      <dgm:prSet presAssocID="{BFB41F33-4A80-4ABC-8729-B6AEF7CBE1F8}" presName="composite" presStyleCnt="0"/>
      <dgm:spPr/>
    </dgm:pt>
    <dgm:pt modelId="{788CC813-D722-464D-9085-F3A0B4915B0E}" type="pres">
      <dgm:prSet presAssocID="{BFB41F33-4A80-4ABC-8729-B6AEF7CBE1F8}" presName="rect1" presStyleLbl="trAlignAcc1" presStyleIdx="5" presStyleCnt="12">
        <dgm:presLayoutVars>
          <dgm:bulletEnabled val="1"/>
        </dgm:presLayoutVars>
      </dgm:prSet>
      <dgm:spPr/>
      <dgm:t>
        <a:bodyPr/>
        <a:lstStyle/>
        <a:p>
          <a:endParaRPr lang="el-GR"/>
        </a:p>
      </dgm:t>
    </dgm:pt>
    <dgm:pt modelId="{531A35D2-FA7E-48F9-ABF2-8BB74C3045D2}" type="pres">
      <dgm:prSet presAssocID="{BFB41F33-4A80-4ABC-8729-B6AEF7CBE1F8}" presName="rect2" presStyleLbl="fgImgPlace1" presStyleIdx="5" presStyleCnt="12"/>
      <dgm:spPr>
        <a:blipFill>
          <a:blip xmlns:r="http://schemas.openxmlformats.org/officeDocument/2006/relationships" r:embed="rId6">
            <a:extLst>
              <a:ext uri="{28A0092B-C50C-407E-A947-70E740481C1C}">
                <a14:useLocalDpi xmlns:a14="http://schemas.microsoft.com/office/drawing/2010/main" xmlns="" val="0"/>
              </a:ext>
            </a:extLst>
          </a:blip>
          <a:srcRect/>
          <a:stretch>
            <a:fillRect t="-17000" b="-17000"/>
          </a:stretch>
        </a:blipFill>
      </dgm:spPr>
    </dgm:pt>
    <dgm:pt modelId="{CE1190C8-15ED-4E50-8317-3E2CB5FC2903}" type="pres">
      <dgm:prSet presAssocID="{F58D8E5D-9D62-4FF9-84DD-ED29052AC5A8}" presName="sibTrans" presStyleCnt="0"/>
      <dgm:spPr/>
    </dgm:pt>
    <dgm:pt modelId="{74206E44-42FD-4F2C-BBAF-733283E9A079}" type="pres">
      <dgm:prSet presAssocID="{C269F929-12C1-4F3E-B6D1-2700956E5D7E}" presName="composite" presStyleCnt="0"/>
      <dgm:spPr/>
    </dgm:pt>
    <dgm:pt modelId="{57FC5DC1-69E1-4DD3-A47D-668917779500}" type="pres">
      <dgm:prSet presAssocID="{C269F929-12C1-4F3E-B6D1-2700956E5D7E}" presName="rect1" presStyleLbl="trAlignAcc1" presStyleIdx="6" presStyleCnt="12">
        <dgm:presLayoutVars>
          <dgm:bulletEnabled val="1"/>
        </dgm:presLayoutVars>
      </dgm:prSet>
      <dgm:spPr/>
      <dgm:t>
        <a:bodyPr/>
        <a:lstStyle/>
        <a:p>
          <a:endParaRPr lang="el-GR"/>
        </a:p>
      </dgm:t>
    </dgm:pt>
    <dgm:pt modelId="{BBFE85DA-A672-4ED4-AB66-6B9B37E740CA}" type="pres">
      <dgm:prSet presAssocID="{C269F929-12C1-4F3E-B6D1-2700956E5D7E}" presName="rect2" presStyleLbl="fgImgPlace1" presStyleIdx="6" presStyleCnt="12"/>
      <dgm:spPr>
        <a:blipFill>
          <a:blip xmlns:r="http://schemas.openxmlformats.org/officeDocument/2006/relationships" r:embed="rId7">
            <a:extLst>
              <a:ext uri="{28A0092B-C50C-407E-A947-70E740481C1C}">
                <a14:useLocalDpi xmlns:a14="http://schemas.microsoft.com/office/drawing/2010/main" xmlns="" val="0"/>
              </a:ext>
            </a:extLst>
          </a:blip>
          <a:srcRect/>
          <a:stretch>
            <a:fillRect t="-1000" b="-1000"/>
          </a:stretch>
        </a:blipFill>
      </dgm:spPr>
    </dgm:pt>
    <dgm:pt modelId="{D9656980-2868-4BC3-A28F-6834A84ACBD9}" type="pres">
      <dgm:prSet presAssocID="{AE10D73E-8A96-4947-8537-CED103104E2D}" presName="sibTrans" presStyleCnt="0"/>
      <dgm:spPr/>
    </dgm:pt>
    <dgm:pt modelId="{372D690F-10EC-4576-BCE3-C3E4EFCD9EF5}" type="pres">
      <dgm:prSet presAssocID="{9FE3BBE8-78E1-4DEB-BD9E-8E181FFDFE93}" presName="composite" presStyleCnt="0"/>
      <dgm:spPr/>
    </dgm:pt>
    <dgm:pt modelId="{AF76EF7D-7E67-4BD8-B724-02518E5493A9}" type="pres">
      <dgm:prSet presAssocID="{9FE3BBE8-78E1-4DEB-BD9E-8E181FFDFE93}" presName="rect1" presStyleLbl="trAlignAcc1" presStyleIdx="7" presStyleCnt="12">
        <dgm:presLayoutVars>
          <dgm:bulletEnabled val="1"/>
        </dgm:presLayoutVars>
      </dgm:prSet>
      <dgm:spPr/>
      <dgm:t>
        <a:bodyPr/>
        <a:lstStyle/>
        <a:p>
          <a:endParaRPr lang="el-GR"/>
        </a:p>
      </dgm:t>
    </dgm:pt>
    <dgm:pt modelId="{A4A80A29-BDF0-4ECD-B44A-13DDB6197E81}" type="pres">
      <dgm:prSet presAssocID="{9FE3BBE8-78E1-4DEB-BD9E-8E181FFDFE93}" presName="rect2" presStyleLbl="fgImgPlace1" presStyleIdx="7" presStyleCnt="12"/>
      <dgm:spPr>
        <a:blipFill>
          <a:blip xmlns:r="http://schemas.openxmlformats.org/officeDocument/2006/relationships" r:embed="rId8">
            <a:extLst>
              <a:ext uri="{28A0092B-C50C-407E-A947-70E740481C1C}">
                <a14:useLocalDpi xmlns:a14="http://schemas.microsoft.com/office/drawing/2010/main" xmlns="" val="0"/>
              </a:ext>
            </a:extLst>
          </a:blip>
          <a:srcRect/>
          <a:stretch>
            <a:fillRect t="-17000" b="-17000"/>
          </a:stretch>
        </a:blipFill>
      </dgm:spPr>
    </dgm:pt>
    <dgm:pt modelId="{128443FA-709A-4FA8-9C2D-98A02729928D}" type="pres">
      <dgm:prSet presAssocID="{EC1FF20C-9939-4EAE-A5DF-F153AF94ADD4}" presName="sibTrans" presStyleCnt="0"/>
      <dgm:spPr/>
    </dgm:pt>
    <dgm:pt modelId="{87CE437C-EB76-4E4B-8824-38BD0F62DA54}" type="pres">
      <dgm:prSet presAssocID="{DCF9B9A8-AC97-4F6F-9E01-A612A064AA02}" presName="composite" presStyleCnt="0"/>
      <dgm:spPr/>
    </dgm:pt>
    <dgm:pt modelId="{BFCC168B-5360-4099-948B-259A2F610245}" type="pres">
      <dgm:prSet presAssocID="{DCF9B9A8-AC97-4F6F-9E01-A612A064AA02}" presName="rect1" presStyleLbl="trAlignAcc1" presStyleIdx="8" presStyleCnt="12" custLinFactNeighborX="-3107" custLinFactNeighborY="-825">
        <dgm:presLayoutVars>
          <dgm:bulletEnabled val="1"/>
        </dgm:presLayoutVars>
      </dgm:prSet>
      <dgm:spPr/>
      <dgm:t>
        <a:bodyPr/>
        <a:lstStyle/>
        <a:p>
          <a:endParaRPr lang="el-GR"/>
        </a:p>
      </dgm:t>
    </dgm:pt>
    <dgm:pt modelId="{59CBB460-F34A-4636-B126-85737EBF07B1}" type="pres">
      <dgm:prSet presAssocID="{DCF9B9A8-AC97-4F6F-9E01-A612A064AA02}" presName="rect2" presStyleLbl="fgImgPlace1" presStyleIdx="8" presStyleCnt="12" custFlipVert="0" custScaleY="113999" custLinFactNeighborX="243" custLinFactNeighborY="18800"/>
      <dgm:spPr>
        <a:blipFill>
          <a:blip xmlns:r="http://schemas.openxmlformats.org/officeDocument/2006/relationships" r:embed="rId9">
            <a:extLst>
              <a:ext uri="{28A0092B-C50C-407E-A947-70E740481C1C}">
                <a14:useLocalDpi xmlns:a14="http://schemas.microsoft.com/office/drawing/2010/main" xmlns="" val="0"/>
              </a:ext>
            </a:extLst>
          </a:blip>
          <a:srcRect/>
          <a:stretch>
            <a:fillRect l="-10000" r="-10000"/>
          </a:stretch>
        </a:blipFill>
      </dgm:spPr>
    </dgm:pt>
    <dgm:pt modelId="{9A1BD0EC-5FD0-43F7-B5BF-0A175796620D}" type="pres">
      <dgm:prSet presAssocID="{DA783677-F6B8-48E4-8E23-D6DC3841A465}" presName="sibTrans" presStyleCnt="0"/>
      <dgm:spPr/>
    </dgm:pt>
    <dgm:pt modelId="{CEB54B03-1168-4A70-BEF1-39D35C5BACCE}" type="pres">
      <dgm:prSet presAssocID="{482563F3-F3BA-4F2A-B754-037498C889D1}" presName="composite" presStyleCnt="0"/>
      <dgm:spPr/>
    </dgm:pt>
    <dgm:pt modelId="{C86FCD61-4CDF-4765-A91F-58D223DFF14A}" type="pres">
      <dgm:prSet presAssocID="{482563F3-F3BA-4F2A-B754-037498C889D1}" presName="rect1" presStyleLbl="trAlignAcc1" presStyleIdx="9" presStyleCnt="12" custLinFactNeighborX="2641" custLinFactNeighborY="-399">
        <dgm:presLayoutVars>
          <dgm:bulletEnabled val="1"/>
        </dgm:presLayoutVars>
      </dgm:prSet>
      <dgm:spPr/>
      <dgm:t>
        <a:bodyPr/>
        <a:lstStyle/>
        <a:p>
          <a:endParaRPr lang="el-GR"/>
        </a:p>
      </dgm:t>
    </dgm:pt>
    <dgm:pt modelId="{312637C5-9767-4658-948A-E09CFB6EFED2}" type="pres">
      <dgm:prSet presAssocID="{482563F3-F3BA-4F2A-B754-037498C889D1}" presName="rect2" presStyleLbl="fgImgPlace1" presStyleIdx="9" presStyleCnt="12" custAng="10800000" custFlipVert="1" custFlipHor="1" custScaleX="105323" custScaleY="98005" custLinFactNeighborX="162" custLinFactNeighborY="10837"/>
      <dgm:spPr>
        <a:blipFill>
          <a:blip xmlns:r="http://schemas.openxmlformats.org/officeDocument/2006/relationships" r:embed="rId10"/>
          <a:srcRect/>
          <a:stretch>
            <a:fillRect t="-16000" b="-16000"/>
          </a:stretch>
        </a:blipFill>
      </dgm:spPr>
    </dgm:pt>
    <dgm:pt modelId="{9610E150-5DB2-4C40-BC8E-AB2638A13012}" type="pres">
      <dgm:prSet presAssocID="{3FB5DB8F-79E6-4BCE-A0F0-E757AB061251}" presName="sibTrans" presStyleCnt="0"/>
      <dgm:spPr/>
    </dgm:pt>
    <dgm:pt modelId="{CFE5E93E-7E42-4443-8292-A545D6254413}" type="pres">
      <dgm:prSet presAssocID="{37FACA18-EA5D-40D7-BC7C-83B87F86A61A}" presName="composite" presStyleCnt="0"/>
      <dgm:spPr/>
    </dgm:pt>
    <dgm:pt modelId="{2FD9AF7D-B7EA-458C-846A-4AAC61BE04D8}" type="pres">
      <dgm:prSet presAssocID="{37FACA18-EA5D-40D7-BC7C-83B87F86A61A}" presName="rect1" presStyleLbl="trAlignAcc1" presStyleIdx="10" presStyleCnt="12" custScaleX="91964">
        <dgm:presLayoutVars>
          <dgm:bulletEnabled val="1"/>
        </dgm:presLayoutVars>
      </dgm:prSet>
      <dgm:spPr/>
      <dgm:t>
        <a:bodyPr/>
        <a:lstStyle/>
        <a:p>
          <a:endParaRPr lang="el-GR"/>
        </a:p>
      </dgm:t>
    </dgm:pt>
    <dgm:pt modelId="{3B209507-8189-4383-BE5D-C809452FAFE7}" type="pres">
      <dgm:prSet presAssocID="{37FACA18-EA5D-40D7-BC7C-83B87F86A61A}" presName="rect2" presStyleLbl="fgImgPlace1" presStyleIdx="10" presStyleCnt="12" custScaleX="120334" custScaleY="98048" custLinFactNeighborX="19643" custLinFactNeighborY="14767"/>
      <dgm:spPr>
        <a:blipFill rotWithShape="0">
          <a:blip xmlns:r="http://schemas.openxmlformats.org/officeDocument/2006/relationships" r:embed="rId11"/>
          <a:stretch>
            <a:fillRect/>
          </a:stretch>
        </a:blipFill>
      </dgm:spPr>
    </dgm:pt>
    <dgm:pt modelId="{FF932FD0-FA24-4808-AAD0-F2417DBDF2B6}" type="pres">
      <dgm:prSet presAssocID="{C7AC418E-0AC0-4744-87F8-6315A26486BA}" presName="sibTrans" presStyleCnt="0"/>
      <dgm:spPr/>
    </dgm:pt>
    <dgm:pt modelId="{BF8F1420-1C9E-41D9-ABB3-9BD51CA467AD}" type="pres">
      <dgm:prSet presAssocID="{0D9C085B-55B9-4C53-9DFC-E9A892B12B37}" presName="composite" presStyleCnt="0"/>
      <dgm:spPr/>
    </dgm:pt>
    <dgm:pt modelId="{D2014F94-21FF-4086-A5B1-C19CA459DF56}" type="pres">
      <dgm:prSet presAssocID="{0D9C085B-55B9-4C53-9DFC-E9A892B12B37}" presName="rect1" presStyleLbl="trAlignAcc1" presStyleIdx="11" presStyleCnt="12" custLinFactNeighborX="-5851" custLinFactNeighborY="-2918">
        <dgm:presLayoutVars>
          <dgm:bulletEnabled val="1"/>
        </dgm:presLayoutVars>
      </dgm:prSet>
      <dgm:spPr/>
      <dgm:t>
        <a:bodyPr/>
        <a:lstStyle/>
        <a:p>
          <a:endParaRPr lang="el-GR"/>
        </a:p>
      </dgm:t>
    </dgm:pt>
    <dgm:pt modelId="{BD1D1C12-1357-4BD4-B6AB-51007D06357A}" type="pres">
      <dgm:prSet presAssocID="{0D9C085B-55B9-4C53-9DFC-E9A892B12B37}" presName="rect2" presStyleLbl="fgImgPlace1" presStyleIdx="11" presStyleCnt="12" custScaleX="132238" custScaleY="97133" custLinFactNeighborX="-35790" custLinFactNeighborY="8882"/>
      <dgm:spPr>
        <a:blipFill rotWithShape="0">
          <a:blip xmlns:r="http://schemas.openxmlformats.org/officeDocument/2006/relationships" r:embed="rId12"/>
          <a:stretch>
            <a:fillRect/>
          </a:stretch>
        </a:blipFill>
      </dgm:spPr>
    </dgm:pt>
  </dgm:ptLst>
  <dgm:cxnLst>
    <dgm:cxn modelId="{D5095B95-B415-4F8A-B3D6-EE0C4CE59573}" srcId="{33CC1436-D43F-4534-B435-CC610EC5FA48}" destId="{34285A87-B470-422F-BE44-917ACABF6EF9}" srcOrd="2" destOrd="0" parTransId="{660E9FC1-EB3C-4086-8F7E-55ED957FFE9B}" sibTransId="{A7B47868-63FB-4FAD-8C30-BED41CCB3AE9}"/>
    <dgm:cxn modelId="{4041C9A8-B0F1-4517-B729-E1D62BC8392C}" srcId="{33CC1436-D43F-4534-B435-CC610EC5FA48}" destId="{0D9C085B-55B9-4C53-9DFC-E9A892B12B37}" srcOrd="11" destOrd="0" parTransId="{F4F704A2-2E47-4051-BAE0-307B3C42A987}" sibTransId="{46ABC95C-B178-4432-915A-91C83D105AE4}"/>
    <dgm:cxn modelId="{6FA2C7D8-942E-4477-A286-FD7FA4FA5367}" srcId="{33CC1436-D43F-4534-B435-CC610EC5FA48}" destId="{BFB41F33-4A80-4ABC-8729-B6AEF7CBE1F8}" srcOrd="5" destOrd="0" parTransId="{5987B11D-FDFB-48A7-8B88-B368BE63B3EE}" sibTransId="{F58D8E5D-9D62-4FF9-84DD-ED29052AC5A8}"/>
    <dgm:cxn modelId="{AE34C3CA-16D6-4F0D-B808-97942C2E0872}" type="presOf" srcId="{3DA961AD-B0B3-4F6B-8F3F-454841EA3241}" destId="{535C8587-79F9-420F-9605-5126AC908FDB}" srcOrd="0" destOrd="0" presId="urn:microsoft.com/office/officeart/2008/layout/PictureStrips"/>
    <dgm:cxn modelId="{CEB62877-B9D4-454A-A712-9D1534BE2BA6}" type="presOf" srcId="{26811092-C384-484F-834C-BAC82AE10646}" destId="{3034454F-E658-4A37-86DA-07B7C3F13EEA}" srcOrd="0" destOrd="0" presId="urn:microsoft.com/office/officeart/2008/layout/PictureStrips"/>
    <dgm:cxn modelId="{9AC8C7DF-551C-4898-ABBB-81F34A9A6D3F}" type="presOf" srcId="{0D9C085B-55B9-4C53-9DFC-E9A892B12B37}" destId="{D2014F94-21FF-4086-A5B1-C19CA459DF56}" srcOrd="0" destOrd="0" presId="urn:microsoft.com/office/officeart/2008/layout/PictureStrips"/>
    <dgm:cxn modelId="{585A4869-AA6E-4C6E-AE6F-1F85DF4BC1E1}" type="presOf" srcId="{47970191-7376-4503-937A-6103B5AE79C3}" destId="{3744C0BA-877C-4660-99D4-69F3C9816B81}" srcOrd="0" destOrd="0" presId="urn:microsoft.com/office/officeart/2008/layout/PictureStrips"/>
    <dgm:cxn modelId="{2DCF9304-C165-4E12-9711-0732796A03C6}" srcId="{33CC1436-D43F-4534-B435-CC610EC5FA48}" destId="{3DA961AD-B0B3-4F6B-8F3F-454841EA3241}" srcOrd="3" destOrd="0" parTransId="{C0D317E8-A7B5-4609-A2AC-3DE49528F5A8}" sibTransId="{650BB0F7-25B3-4D1F-81CA-E141D664D0E2}"/>
    <dgm:cxn modelId="{D6519C82-9AB7-4187-95EB-10EBCA5ED8A9}" srcId="{33CC1436-D43F-4534-B435-CC610EC5FA48}" destId="{9FE3BBE8-78E1-4DEB-BD9E-8E181FFDFE93}" srcOrd="7" destOrd="0" parTransId="{783812E4-0A34-482E-A836-BC3339A51DA1}" sibTransId="{EC1FF20C-9939-4EAE-A5DF-F153AF94ADD4}"/>
    <dgm:cxn modelId="{FE62F9D6-2E0C-4FC3-9B35-063CC0436D21}" type="presOf" srcId="{B875F99B-3D13-4548-B226-634C4A35B1BB}" destId="{F4DD71D8-C684-4941-A052-5A451854C170}" srcOrd="0" destOrd="0" presId="urn:microsoft.com/office/officeart/2008/layout/PictureStrips"/>
    <dgm:cxn modelId="{25CB0CC2-5047-4511-BD68-9A380166DF46}" srcId="{33CC1436-D43F-4534-B435-CC610EC5FA48}" destId="{C269F929-12C1-4F3E-B6D1-2700956E5D7E}" srcOrd="6" destOrd="0" parTransId="{07FAE278-0F8F-4B92-9668-CF8CA661F1BC}" sibTransId="{AE10D73E-8A96-4947-8537-CED103104E2D}"/>
    <dgm:cxn modelId="{FB561D02-4465-4B4A-A2F9-9D00FD226AA4}" type="presOf" srcId="{33CC1436-D43F-4534-B435-CC610EC5FA48}" destId="{0817B3FC-7607-4CE2-81CF-D41FCF500285}" srcOrd="0" destOrd="0" presId="urn:microsoft.com/office/officeart/2008/layout/PictureStrips"/>
    <dgm:cxn modelId="{C9368FEB-6BB7-4DDE-9201-E429DC9C0C8B}" type="presOf" srcId="{9FE3BBE8-78E1-4DEB-BD9E-8E181FFDFE93}" destId="{AF76EF7D-7E67-4BD8-B724-02518E5493A9}" srcOrd="0" destOrd="0" presId="urn:microsoft.com/office/officeart/2008/layout/PictureStrips"/>
    <dgm:cxn modelId="{771AF1E0-31E3-4924-A797-D4EF64C9B6E1}" type="presOf" srcId="{DCF9B9A8-AC97-4F6F-9E01-A612A064AA02}" destId="{BFCC168B-5360-4099-948B-259A2F610245}" srcOrd="0" destOrd="0" presId="urn:microsoft.com/office/officeart/2008/layout/PictureStrips"/>
    <dgm:cxn modelId="{090A3E7A-A0E5-4D96-893B-6666FD5AF351}" srcId="{33CC1436-D43F-4534-B435-CC610EC5FA48}" destId="{26811092-C384-484F-834C-BAC82AE10646}" srcOrd="1" destOrd="0" parTransId="{EF857125-A1EF-4234-BBB0-196746B17C7C}" sibTransId="{47EF887A-D518-4294-96B5-896D8AED9B4B}"/>
    <dgm:cxn modelId="{F056ECBD-FBC2-4572-8912-DCE297ED56EC}" srcId="{33CC1436-D43F-4534-B435-CC610EC5FA48}" destId="{DCF9B9A8-AC97-4F6F-9E01-A612A064AA02}" srcOrd="8" destOrd="0" parTransId="{32594D7E-DEBB-4FC7-B692-29F87F023B42}" sibTransId="{DA783677-F6B8-48E4-8E23-D6DC3841A465}"/>
    <dgm:cxn modelId="{AC2E8773-57EF-4CB0-8072-3DF2746C9811}" type="presOf" srcId="{C269F929-12C1-4F3E-B6D1-2700956E5D7E}" destId="{57FC5DC1-69E1-4DD3-A47D-668917779500}" srcOrd="0" destOrd="0" presId="urn:microsoft.com/office/officeart/2008/layout/PictureStrips"/>
    <dgm:cxn modelId="{EFE2C327-B08E-4035-80E7-BF7B466B3128}" srcId="{33CC1436-D43F-4534-B435-CC610EC5FA48}" destId="{482563F3-F3BA-4F2A-B754-037498C889D1}" srcOrd="9" destOrd="0" parTransId="{3D434C00-6C2B-44CB-859E-4FE5FA0C0716}" sibTransId="{3FB5DB8F-79E6-4BCE-A0F0-E757AB061251}"/>
    <dgm:cxn modelId="{D3FB6B27-2F28-4E97-BBCC-5C2D414EA797}" type="presOf" srcId="{482563F3-F3BA-4F2A-B754-037498C889D1}" destId="{C86FCD61-4CDF-4765-A91F-58D223DFF14A}" srcOrd="0" destOrd="0" presId="urn:microsoft.com/office/officeart/2008/layout/PictureStrips"/>
    <dgm:cxn modelId="{82EEECC8-FCB7-4B56-80A7-86FAC4152878}" type="presOf" srcId="{BFB41F33-4A80-4ABC-8729-B6AEF7CBE1F8}" destId="{788CC813-D722-464D-9085-F3A0B4915B0E}" srcOrd="0" destOrd="0" presId="urn:microsoft.com/office/officeart/2008/layout/PictureStrips"/>
    <dgm:cxn modelId="{32C049DA-D8E2-43BF-8076-EA1F52B80E3C}" srcId="{33CC1436-D43F-4534-B435-CC610EC5FA48}" destId="{37FACA18-EA5D-40D7-BC7C-83B87F86A61A}" srcOrd="10" destOrd="0" parTransId="{3E38FDDC-511E-4679-A4EE-6428D886D05F}" sibTransId="{C7AC418E-0AC0-4744-87F8-6315A26486BA}"/>
    <dgm:cxn modelId="{3F3B5373-94EE-4657-B6FD-F1B85F641F5C}" srcId="{33CC1436-D43F-4534-B435-CC610EC5FA48}" destId="{47970191-7376-4503-937A-6103B5AE79C3}" srcOrd="4" destOrd="0" parTransId="{3C387938-2009-4600-98D2-2DD403C7F9A0}" sibTransId="{21558498-3199-40F6-8C3A-15456A868107}"/>
    <dgm:cxn modelId="{741CE432-A72E-45BC-B2E8-267698F07214}" type="presOf" srcId="{37FACA18-EA5D-40D7-BC7C-83B87F86A61A}" destId="{2FD9AF7D-B7EA-458C-846A-4AAC61BE04D8}" srcOrd="0" destOrd="0" presId="urn:microsoft.com/office/officeart/2008/layout/PictureStrips"/>
    <dgm:cxn modelId="{DEDA7BC1-55D8-4563-9448-462370FD0D4F}" srcId="{33CC1436-D43F-4534-B435-CC610EC5FA48}" destId="{B875F99B-3D13-4548-B226-634C4A35B1BB}" srcOrd="0" destOrd="0" parTransId="{34C6C154-5914-4895-970F-2E7ABF29A1F1}" sibTransId="{6CFC16AB-6D4E-464C-9972-0AF2F00F27B5}"/>
    <dgm:cxn modelId="{51327308-B432-4210-8D33-0285A1053636}" type="presOf" srcId="{34285A87-B470-422F-BE44-917ACABF6EF9}" destId="{74D6018D-49E2-4E52-A651-2D827602ED8D}" srcOrd="0" destOrd="0" presId="urn:microsoft.com/office/officeart/2008/layout/PictureStrips"/>
    <dgm:cxn modelId="{EB3F4FA9-7CEB-4460-8737-9934EA0E1005}" type="presParOf" srcId="{0817B3FC-7607-4CE2-81CF-D41FCF500285}" destId="{AF8D2D29-6BF1-48D2-807C-BAFCAD3F4287}" srcOrd="0" destOrd="0" presId="urn:microsoft.com/office/officeart/2008/layout/PictureStrips"/>
    <dgm:cxn modelId="{89D01CBD-AD71-478D-B281-4EF4EC310856}" type="presParOf" srcId="{AF8D2D29-6BF1-48D2-807C-BAFCAD3F4287}" destId="{F4DD71D8-C684-4941-A052-5A451854C170}" srcOrd="0" destOrd="0" presId="urn:microsoft.com/office/officeart/2008/layout/PictureStrips"/>
    <dgm:cxn modelId="{EF755603-E3C0-4809-AD67-9C8328217038}" type="presParOf" srcId="{AF8D2D29-6BF1-48D2-807C-BAFCAD3F4287}" destId="{8167868D-5CC3-40E6-89A9-CB589983E673}" srcOrd="1" destOrd="0" presId="urn:microsoft.com/office/officeart/2008/layout/PictureStrips"/>
    <dgm:cxn modelId="{E54D4848-FAAA-46B6-9B96-51B81398E41F}" type="presParOf" srcId="{0817B3FC-7607-4CE2-81CF-D41FCF500285}" destId="{7EA3E69E-E801-4356-95E1-1CFD6502849A}" srcOrd="1" destOrd="0" presId="urn:microsoft.com/office/officeart/2008/layout/PictureStrips"/>
    <dgm:cxn modelId="{7DFC0F6D-875A-48BB-A2C8-B4E20D00E32E}" type="presParOf" srcId="{0817B3FC-7607-4CE2-81CF-D41FCF500285}" destId="{C5E2C4EC-543F-4546-B067-A30FE0DFB173}" srcOrd="2" destOrd="0" presId="urn:microsoft.com/office/officeart/2008/layout/PictureStrips"/>
    <dgm:cxn modelId="{CAB3118E-9388-4091-AFEE-EB147C1217C9}" type="presParOf" srcId="{C5E2C4EC-543F-4546-B067-A30FE0DFB173}" destId="{3034454F-E658-4A37-86DA-07B7C3F13EEA}" srcOrd="0" destOrd="0" presId="urn:microsoft.com/office/officeart/2008/layout/PictureStrips"/>
    <dgm:cxn modelId="{5D7E4CC1-E82F-46D2-8912-16A36E411F27}" type="presParOf" srcId="{C5E2C4EC-543F-4546-B067-A30FE0DFB173}" destId="{C8D6B420-16E0-4827-B251-A347B3ECEBB1}" srcOrd="1" destOrd="0" presId="urn:microsoft.com/office/officeart/2008/layout/PictureStrips"/>
    <dgm:cxn modelId="{7AA50A65-C1A5-42BB-8EDA-FD6862F91EC0}" type="presParOf" srcId="{0817B3FC-7607-4CE2-81CF-D41FCF500285}" destId="{B813A02C-F63E-4B22-BEBD-DAE846D6ED02}" srcOrd="3" destOrd="0" presId="urn:microsoft.com/office/officeart/2008/layout/PictureStrips"/>
    <dgm:cxn modelId="{68F0C062-BB89-4E59-9FA0-A5B887ECE1EB}" type="presParOf" srcId="{0817B3FC-7607-4CE2-81CF-D41FCF500285}" destId="{785A1DF7-F26F-4BDA-90AD-554D2CD71D72}" srcOrd="4" destOrd="0" presId="urn:microsoft.com/office/officeart/2008/layout/PictureStrips"/>
    <dgm:cxn modelId="{7F6AE0E5-8C39-4B17-BF90-6B01D48CD970}" type="presParOf" srcId="{785A1DF7-F26F-4BDA-90AD-554D2CD71D72}" destId="{74D6018D-49E2-4E52-A651-2D827602ED8D}" srcOrd="0" destOrd="0" presId="urn:microsoft.com/office/officeart/2008/layout/PictureStrips"/>
    <dgm:cxn modelId="{0A862180-E210-4C83-9DA2-D3D1AAF251BB}" type="presParOf" srcId="{785A1DF7-F26F-4BDA-90AD-554D2CD71D72}" destId="{389BFB3E-AF83-4E22-BC21-9F4393B134D3}" srcOrd="1" destOrd="0" presId="urn:microsoft.com/office/officeart/2008/layout/PictureStrips"/>
    <dgm:cxn modelId="{077610C5-C692-4A78-8B40-EC74893E5DA8}" type="presParOf" srcId="{0817B3FC-7607-4CE2-81CF-D41FCF500285}" destId="{CA76E045-599E-4544-9D99-46A9A5512277}" srcOrd="5" destOrd="0" presId="urn:microsoft.com/office/officeart/2008/layout/PictureStrips"/>
    <dgm:cxn modelId="{0F98AA34-50EC-4535-8D3D-F17C82366C51}" type="presParOf" srcId="{0817B3FC-7607-4CE2-81CF-D41FCF500285}" destId="{8AB1804D-16D2-4D75-8B15-B9AACA9F91A2}" srcOrd="6" destOrd="0" presId="urn:microsoft.com/office/officeart/2008/layout/PictureStrips"/>
    <dgm:cxn modelId="{A961052D-2EE2-431A-981F-46E95662B17D}" type="presParOf" srcId="{8AB1804D-16D2-4D75-8B15-B9AACA9F91A2}" destId="{535C8587-79F9-420F-9605-5126AC908FDB}" srcOrd="0" destOrd="0" presId="urn:microsoft.com/office/officeart/2008/layout/PictureStrips"/>
    <dgm:cxn modelId="{0DD7620D-635A-4954-8314-0078708C0C0D}" type="presParOf" srcId="{8AB1804D-16D2-4D75-8B15-B9AACA9F91A2}" destId="{840C400E-69B6-4E65-B755-119CDA43495F}" srcOrd="1" destOrd="0" presId="urn:microsoft.com/office/officeart/2008/layout/PictureStrips"/>
    <dgm:cxn modelId="{E363D435-59BC-425D-BA2B-157CE6EC9677}" type="presParOf" srcId="{0817B3FC-7607-4CE2-81CF-D41FCF500285}" destId="{206E10F7-3475-4BF8-9E73-358E5210CC7B}" srcOrd="7" destOrd="0" presId="urn:microsoft.com/office/officeart/2008/layout/PictureStrips"/>
    <dgm:cxn modelId="{ED867E93-CE63-42B5-822B-421483489A8D}" type="presParOf" srcId="{0817B3FC-7607-4CE2-81CF-D41FCF500285}" destId="{3B636737-18D2-4553-8809-7CCA8D6834BC}" srcOrd="8" destOrd="0" presId="urn:microsoft.com/office/officeart/2008/layout/PictureStrips"/>
    <dgm:cxn modelId="{9F18112D-FEF8-46DE-8E3C-06D7AB1DA1C8}" type="presParOf" srcId="{3B636737-18D2-4553-8809-7CCA8D6834BC}" destId="{3744C0BA-877C-4660-99D4-69F3C9816B81}" srcOrd="0" destOrd="0" presId="urn:microsoft.com/office/officeart/2008/layout/PictureStrips"/>
    <dgm:cxn modelId="{A9903B20-5CD7-4E4C-BC80-2E45EC71AA91}" type="presParOf" srcId="{3B636737-18D2-4553-8809-7CCA8D6834BC}" destId="{DD9676AD-C1A8-422D-9652-3654A0C3B360}" srcOrd="1" destOrd="0" presId="urn:microsoft.com/office/officeart/2008/layout/PictureStrips"/>
    <dgm:cxn modelId="{C700E0F6-2FB0-434F-A421-D9B2BA6E873E}" type="presParOf" srcId="{0817B3FC-7607-4CE2-81CF-D41FCF500285}" destId="{7E8855FE-76FF-46AC-8ED1-FBA2DC2C226D}" srcOrd="9" destOrd="0" presId="urn:microsoft.com/office/officeart/2008/layout/PictureStrips"/>
    <dgm:cxn modelId="{507B5455-78FD-4F38-9C7B-A44E9F9937E3}" type="presParOf" srcId="{0817B3FC-7607-4CE2-81CF-D41FCF500285}" destId="{98A3D0A9-A0E8-4008-89D7-78A8E27C703E}" srcOrd="10" destOrd="0" presId="urn:microsoft.com/office/officeart/2008/layout/PictureStrips"/>
    <dgm:cxn modelId="{D3E2D3C1-5162-481F-88CE-EE1D6A3C695B}" type="presParOf" srcId="{98A3D0A9-A0E8-4008-89D7-78A8E27C703E}" destId="{788CC813-D722-464D-9085-F3A0B4915B0E}" srcOrd="0" destOrd="0" presId="urn:microsoft.com/office/officeart/2008/layout/PictureStrips"/>
    <dgm:cxn modelId="{CAA982C2-4B1F-451F-8023-9844F1A8E8F9}" type="presParOf" srcId="{98A3D0A9-A0E8-4008-89D7-78A8E27C703E}" destId="{531A35D2-FA7E-48F9-ABF2-8BB74C3045D2}" srcOrd="1" destOrd="0" presId="urn:microsoft.com/office/officeart/2008/layout/PictureStrips"/>
    <dgm:cxn modelId="{F25DB386-C37A-415F-94D4-29DBD872FD7E}" type="presParOf" srcId="{0817B3FC-7607-4CE2-81CF-D41FCF500285}" destId="{CE1190C8-15ED-4E50-8317-3E2CB5FC2903}" srcOrd="11" destOrd="0" presId="urn:microsoft.com/office/officeart/2008/layout/PictureStrips"/>
    <dgm:cxn modelId="{E0C44CFF-35E6-4BB2-8397-EF2D3A9A8093}" type="presParOf" srcId="{0817B3FC-7607-4CE2-81CF-D41FCF500285}" destId="{74206E44-42FD-4F2C-BBAF-733283E9A079}" srcOrd="12" destOrd="0" presId="urn:microsoft.com/office/officeart/2008/layout/PictureStrips"/>
    <dgm:cxn modelId="{C477DE87-55A0-4D68-8D30-2DBCE3DC6AF9}" type="presParOf" srcId="{74206E44-42FD-4F2C-BBAF-733283E9A079}" destId="{57FC5DC1-69E1-4DD3-A47D-668917779500}" srcOrd="0" destOrd="0" presId="urn:microsoft.com/office/officeart/2008/layout/PictureStrips"/>
    <dgm:cxn modelId="{F159F0CD-C80A-4D04-A82E-48623645FEA4}" type="presParOf" srcId="{74206E44-42FD-4F2C-BBAF-733283E9A079}" destId="{BBFE85DA-A672-4ED4-AB66-6B9B37E740CA}" srcOrd="1" destOrd="0" presId="urn:microsoft.com/office/officeart/2008/layout/PictureStrips"/>
    <dgm:cxn modelId="{4063D49D-3E07-462B-81B1-5530652998DC}" type="presParOf" srcId="{0817B3FC-7607-4CE2-81CF-D41FCF500285}" destId="{D9656980-2868-4BC3-A28F-6834A84ACBD9}" srcOrd="13" destOrd="0" presId="urn:microsoft.com/office/officeart/2008/layout/PictureStrips"/>
    <dgm:cxn modelId="{59CC7154-B8EB-4F24-8915-DBFDA1D5241C}" type="presParOf" srcId="{0817B3FC-7607-4CE2-81CF-D41FCF500285}" destId="{372D690F-10EC-4576-BCE3-C3E4EFCD9EF5}" srcOrd="14" destOrd="0" presId="urn:microsoft.com/office/officeart/2008/layout/PictureStrips"/>
    <dgm:cxn modelId="{26B09A21-5770-4571-AB2E-7AFCFBE3BC7C}" type="presParOf" srcId="{372D690F-10EC-4576-BCE3-C3E4EFCD9EF5}" destId="{AF76EF7D-7E67-4BD8-B724-02518E5493A9}" srcOrd="0" destOrd="0" presId="urn:microsoft.com/office/officeart/2008/layout/PictureStrips"/>
    <dgm:cxn modelId="{024AC746-1DC3-4C13-82DB-5B4E94D8B005}" type="presParOf" srcId="{372D690F-10EC-4576-BCE3-C3E4EFCD9EF5}" destId="{A4A80A29-BDF0-4ECD-B44A-13DDB6197E81}" srcOrd="1" destOrd="0" presId="urn:microsoft.com/office/officeart/2008/layout/PictureStrips"/>
    <dgm:cxn modelId="{DED3C5CF-5EA0-4FBC-AE2E-A5243298C404}" type="presParOf" srcId="{0817B3FC-7607-4CE2-81CF-D41FCF500285}" destId="{128443FA-709A-4FA8-9C2D-98A02729928D}" srcOrd="15" destOrd="0" presId="urn:microsoft.com/office/officeart/2008/layout/PictureStrips"/>
    <dgm:cxn modelId="{87E6EB7E-EC33-4EE9-958C-C12394EEBF8D}" type="presParOf" srcId="{0817B3FC-7607-4CE2-81CF-D41FCF500285}" destId="{87CE437C-EB76-4E4B-8824-38BD0F62DA54}" srcOrd="16" destOrd="0" presId="urn:microsoft.com/office/officeart/2008/layout/PictureStrips"/>
    <dgm:cxn modelId="{67531E0F-37FE-4EA9-94E9-22D62FE027CF}" type="presParOf" srcId="{87CE437C-EB76-4E4B-8824-38BD0F62DA54}" destId="{BFCC168B-5360-4099-948B-259A2F610245}" srcOrd="0" destOrd="0" presId="urn:microsoft.com/office/officeart/2008/layout/PictureStrips"/>
    <dgm:cxn modelId="{C00DFF95-A828-4400-AE8F-4A8BD1C3C4CA}" type="presParOf" srcId="{87CE437C-EB76-4E4B-8824-38BD0F62DA54}" destId="{59CBB460-F34A-4636-B126-85737EBF07B1}" srcOrd="1" destOrd="0" presId="urn:microsoft.com/office/officeart/2008/layout/PictureStrips"/>
    <dgm:cxn modelId="{18F3532C-3AE7-4921-A610-922398FAD399}" type="presParOf" srcId="{0817B3FC-7607-4CE2-81CF-D41FCF500285}" destId="{9A1BD0EC-5FD0-43F7-B5BF-0A175796620D}" srcOrd="17" destOrd="0" presId="urn:microsoft.com/office/officeart/2008/layout/PictureStrips"/>
    <dgm:cxn modelId="{E796C9D6-BC06-4262-9F13-2088BCE5D732}" type="presParOf" srcId="{0817B3FC-7607-4CE2-81CF-D41FCF500285}" destId="{CEB54B03-1168-4A70-BEF1-39D35C5BACCE}" srcOrd="18" destOrd="0" presId="urn:microsoft.com/office/officeart/2008/layout/PictureStrips"/>
    <dgm:cxn modelId="{4DD665FA-B61C-4552-9DD9-09F117ED3C33}" type="presParOf" srcId="{CEB54B03-1168-4A70-BEF1-39D35C5BACCE}" destId="{C86FCD61-4CDF-4765-A91F-58D223DFF14A}" srcOrd="0" destOrd="0" presId="urn:microsoft.com/office/officeart/2008/layout/PictureStrips"/>
    <dgm:cxn modelId="{F19FE878-923B-4FCD-8D64-DC97F1D4E22F}" type="presParOf" srcId="{CEB54B03-1168-4A70-BEF1-39D35C5BACCE}" destId="{312637C5-9767-4658-948A-E09CFB6EFED2}" srcOrd="1" destOrd="0" presId="urn:microsoft.com/office/officeart/2008/layout/PictureStrips"/>
    <dgm:cxn modelId="{33EB4665-D6ED-4679-A751-DE6B83DCFD08}" type="presParOf" srcId="{0817B3FC-7607-4CE2-81CF-D41FCF500285}" destId="{9610E150-5DB2-4C40-BC8E-AB2638A13012}" srcOrd="19" destOrd="0" presId="urn:microsoft.com/office/officeart/2008/layout/PictureStrips"/>
    <dgm:cxn modelId="{2FEC6663-1A40-4465-85EF-787854020D2C}" type="presParOf" srcId="{0817B3FC-7607-4CE2-81CF-D41FCF500285}" destId="{CFE5E93E-7E42-4443-8292-A545D6254413}" srcOrd="20" destOrd="0" presId="urn:microsoft.com/office/officeart/2008/layout/PictureStrips"/>
    <dgm:cxn modelId="{3F63E1AF-1075-4776-91AA-ED9DFDC9F549}" type="presParOf" srcId="{CFE5E93E-7E42-4443-8292-A545D6254413}" destId="{2FD9AF7D-B7EA-458C-846A-4AAC61BE04D8}" srcOrd="0" destOrd="0" presId="urn:microsoft.com/office/officeart/2008/layout/PictureStrips"/>
    <dgm:cxn modelId="{2FF5EDFB-6A52-4310-B9F3-709F5453DFCA}" type="presParOf" srcId="{CFE5E93E-7E42-4443-8292-A545D6254413}" destId="{3B209507-8189-4383-BE5D-C809452FAFE7}" srcOrd="1" destOrd="0" presId="urn:microsoft.com/office/officeart/2008/layout/PictureStrips"/>
    <dgm:cxn modelId="{C8FCFDDF-0C5B-4F70-821E-D2661D0D2FFF}" type="presParOf" srcId="{0817B3FC-7607-4CE2-81CF-D41FCF500285}" destId="{FF932FD0-FA24-4808-AAD0-F2417DBDF2B6}" srcOrd="21" destOrd="0" presId="urn:microsoft.com/office/officeart/2008/layout/PictureStrips"/>
    <dgm:cxn modelId="{A2A12336-3D3B-4456-BAFF-10FE269C1950}" type="presParOf" srcId="{0817B3FC-7607-4CE2-81CF-D41FCF500285}" destId="{BF8F1420-1C9E-41D9-ABB3-9BD51CA467AD}" srcOrd="22" destOrd="0" presId="urn:microsoft.com/office/officeart/2008/layout/PictureStrips"/>
    <dgm:cxn modelId="{C8D553E7-7A1B-4603-851B-FC763E492E86}" type="presParOf" srcId="{BF8F1420-1C9E-41D9-ABB3-9BD51CA467AD}" destId="{D2014F94-21FF-4086-A5B1-C19CA459DF56}" srcOrd="0" destOrd="0" presId="urn:microsoft.com/office/officeart/2008/layout/PictureStrips"/>
    <dgm:cxn modelId="{09328601-2F62-4757-8984-E9F7A2AEA9CF}" type="presParOf" srcId="{BF8F1420-1C9E-41D9-ABB3-9BD51CA467AD}" destId="{BD1D1C12-1357-4BD4-B6AB-51007D06357A}" srcOrd="1" destOrd="0" presId="urn:microsoft.com/office/officeart/2008/layout/PictureStrip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5673F1-3FA0-4C0B-B916-A4973A07474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B71D8E97-B96E-469E-8EC6-C2D4A674DE7E}">
      <dgm:prSet phldrT="[Κείμενο]" custT="1"/>
      <dgm:spPr/>
      <dgm:t>
        <a:bodyPr/>
        <a:lstStyle/>
        <a:p>
          <a:r>
            <a:rPr lang="el-GR" sz="2000" b="1" dirty="0">
              <a:latin typeface="Times New Roman" panose="02020603050405020304" pitchFamily="18" charset="0"/>
              <a:cs typeface="Times New Roman" panose="02020603050405020304" pitchFamily="18" charset="0"/>
            </a:rPr>
            <a:t>Σε Εκπαιδευτικό Επίπεδο</a:t>
          </a:r>
        </a:p>
      </dgm:t>
    </dgm:pt>
    <dgm:pt modelId="{CAB43755-8539-4CB2-A88E-0B557013C5A2}" type="parTrans" cxnId="{1AA0EF59-759B-480D-84C5-6E47A935A0A2}">
      <dgm:prSet/>
      <dgm:spPr/>
      <dgm:t>
        <a:bodyPr/>
        <a:lstStyle/>
        <a:p>
          <a:endParaRPr lang="el-GR"/>
        </a:p>
      </dgm:t>
    </dgm:pt>
    <dgm:pt modelId="{A79DFFD8-50F4-4FBD-8F0B-6ABDB03775E4}" type="sibTrans" cxnId="{1AA0EF59-759B-480D-84C5-6E47A935A0A2}">
      <dgm:prSet/>
      <dgm:spPr/>
      <dgm:t>
        <a:bodyPr/>
        <a:lstStyle/>
        <a:p>
          <a:endParaRPr lang="el-GR"/>
        </a:p>
      </dgm:t>
    </dgm:pt>
    <dgm:pt modelId="{6BEB768C-E86F-4C12-A1AB-60038F7B033D}">
      <dgm:prSet phldrT="[Κείμενο]" custT="1"/>
      <dgm:spPr/>
      <dgm:t>
        <a:bodyPr/>
        <a:lstStyle/>
        <a:p>
          <a:pPr>
            <a:buNone/>
          </a:pPr>
          <a:r>
            <a:rPr lang="el-GR" sz="2000" b="1" dirty="0">
              <a:latin typeface="Times New Roman" panose="02020603050405020304" pitchFamily="18" charset="0"/>
              <a:cs typeface="Times New Roman" panose="02020603050405020304" pitchFamily="18" charset="0"/>
            </a:rPr>
            <a:t>Σε Ερευνητικό Επίπεδο</a:t>
          </a:r>
        </a:p>
      </dgm:t>
    </dgm:pt>
    <dgm:pt modelId="{2D124D67-ED91-4581-8715-11FE010E5102}" type="parTrans" cxnId="{E63F1828-04EA-4F31-88D5-DA00A549CDD6}">
      <dgm:prSet/>
      <dgm:spPr/>
      <dgm:t>
        <a:bodyPr/>
        <a:lstStyle/>
        <a:p>
          <a:endParaRPr lang="el-GR"/>
        </a:p>
      </dgm:t>
    </dgm:pt>
    <dgm:pt modelId="{65331EEE-B920-48C7-8DFA-3B6E9F71DA76}" type="sibTrans" cxnId="{E63F1828-04EA-4F31-88D5-DA00A549CDD6}">
      <dgm:prSet/>
      <dgm:spPr/>
      <dgm:t>
        <a:bodyPr/>
        <a:lstStyle/>
        <a:p>
          <a:endParaRPr lang="el-GR"/>
        </a:p>
      </dgm:t>
    </dgm:pt>
    <dgm:pt modelId="{BF032CFD-482E-4A81-AE4A-BCF4430B46BB}">
      <dgm:prSet custT="1"/>
      <dgm:spPr/>
      <dgm:t>
        <a:bodyPr/>
        <a:lstStyle/>
        <a:p>
          <a:pPr algn="jus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Δημιουργία ποιοτικού εκπαιδευτικού υλικού, σύμφωνα με τις αρχές σχεδιασμού εκπαιδευτικού υλικού για την εξ αποστάσεως εκπαίδευση</a:t>
          </a:r>
        </a:p>
      </dgm:t>
    </dgm:pt>
    <dgm:pt modelId="{A70F4980-74D4-46B6-851B-74787AB92DAB}" type="parTrans" cxnId="{828FF6A2-7A9D-4644-9059-8177B4EC6D2E}">
      <dgm:prSet/>
      <dgm:spPr/>
      <dgm:t>
        <a:bodyPr/>
        <a:lstStyle/>
        <a:p>
          <a:endParaRPr lang="el-GR"/>
        </a:p>
      </dgm:t>
    </dgm:pt>
    <dgm:pt modelId="{6AE39495-1C3D-4BB2-AD04-D97933A274C3}" type="sibTrans" cxnId="{828FF6A2-7A9D-4644-9059-8177B4EC6D2E}">
      <dgm:prSet/>
      <dgm:spPr/>
      <dgm:t>
        <a:bodyPr/>
        <a:lstStyle/>
        <a:p>
          <a:endParaRPr lang="el-GR"/>
        </a:p>
      </dgm:t>
    </dgm:pt>
    <dgm:pt modelId="{974A7CC5-7A5C-44CB-919A-A14D3BF1B0FE}">
      <dgm:prSet custT="1"/>
      <dgm:spPr/>
      <dgm:t>
        <a:bodyPr/>
        <a:lstStyle/>
        <a:p>
          <a:r>
            <a:rPr lang="el-GR" sz="1600" dirty="0">
              <a:latin typeface="Times New Roman" panose="02020603050405020304" pitchFamily="18" charset="0"/>
              <a:cs typeface="Times New Roman" panose="02020603050405020304" pitchFamily="18" charset="0"/>
            </a:rPr>
            <a:t>Συνεισφορά των αποτελεσμάτων της αποτίμησης του Ε.Υ.</a:t>
          </a:r>
        </a:p>
      </dgm:t>
    </dgm:pt>
    <dgm:pt modelId="{1219EA00-F57C-4100-A366-A922D6218E3D}" type="parTrans" cxnId="{C6BEB780-D935-455A-A4FE-14F73007187A}">
      <dgm:prSet/>
      <dgm:spPr/>
      <dgm:t>
        <a:bodyPr/>
        <a:lstStyle/>
        <a:p>
          <a:endParaRPr lang="el-GR"/>
        </a:p>
      </dgm:t>
    </dgm:pt>
    <dgm:pt modelId="{F90932CA-1278-4098-A46A-0F7311C26CA5}" type="sibTrans" cxnId="{C6BEB780-D935-455A-A4FE-14F73007187A}">
      <dgm:prSet/>
      <dgm:spPr/>
      <dgm:t>
        <a:bodyPr/>
        <a:lstStyle/>
        <a:p>
          <a:endParaRPr lang="el-GR"/>
        </a:p>
      </dgm:t>
    </dgm:pt>
    <dgm:pt modelId="{FE4C969C-194C-470E-A807-DABF1AF2C7ED}">
      <dgm:prSet custT="1"/>
      <dgm:spPr/>
      <dgm:t>
        <a:bodyPr/>
        <a:lstStyle/>
        <a:p>
          <a:r>
            <a:rPr lang="el-GR" sz="1600" dirty="0">
              <a:latin typeface="Times New Roman" panose="02020603050405020304" pitchFamily="18" charset="0"/>
              <a:cs typeface="Times New Roman" panose="02020603050405020304" pitchFamily="18" charset="0"/>
            </a:rPr>
            <a:t>Μπορούν να αποτελέσουν βιβλιογραφική πηγή πληροφοριών</a:t>
          </a:r>
        </a:p>
      </dgm:t>
    </dgm:pt>
    <dgm:pt modelId="{6ECFE9E1-DF7D-447F-98AD-FE7399E7F7EE}" type="parTrans" cxnId="{27B11731-24C2-4492-91B9-704E9ED56C57}">
      <dgm:prSet/>
      <dgm:spPr/>
      <dgm:t>
        <a:bodyPr/>
        <a:lstStyle/>
        <a:p>
          <a:endParaRPr lang="el-GR"/>
        </a:p>
      </dgm:t>
    </dgm:pt>
    <dgm:pt modelId="{6EACF40C-0CE7-42FA-BC14-837E6F0D0079}" type="sibTrans" cxnId="{27B11731-24C2-4492-91B9-704E9ED56C57}">
      <dgm:prSet/>
      <dgm:spPr/>
      <dgm:t>
        <a:bodyPr/>
        <a:lstStyle/>
        <a:p>
          <a:endParaRPr lang="el-GR"/>
        </a:p>
      </dgm:t>
    </dgm:pt>
    <dgm:pt modelId="{7FE15B84-B643-49C5-A56D-E7A13C97F54D}">
      <dgm:prSet/>
      <dgm:spPr/>
      <dgm:t>
        <a:bodyPr/>
        <a:lstStyle/>
        <a:p>
          <a:endParaRPr lang="el-GR" sz="1200" dirty="0">
            <a:latin typeface="Times New Roman" panose="02020603050405020304" pitchFamily="18" charset="0"/>
            <a:cs typeface="Times New Roman" panose="02020603050405020304" pitchFamily="18" charset="0"/>
          </a:endParaRPr>
        </a:p>
      </dgm:t>
    </dgm:pt>
    <dgm:pt modelId="{84B16D62-0DF7-484C-87AB-22217C258734}" type="parTrans" cxnId="{E70B69B6-52D8-4F94-9F18-0D962BE941E2}">
      <dgm:prSet/>
      <dgm:spPr/>
      <dgm:t>
        <a:bodyPr/>
        <a:lstStyle/>
        <a:p>
          <a:endParaRPr lang="el-GR"/>
        </a:p>
      </dgm:t>
    </dgm:pt>
    <dgm:pt modelId="{15F0E961-4CD9-4A3F-B10C-055DD649AA01}" type="sibTrans" cxnId="{E70B69B6-52D8-4F94-9F18-0D962BE941E2}">
      <dgm:prSet/>
      <dgm:spPr/>
      <dgm:t>
        <a:bodyPr/>
        <a:lstStyle/>
        <a:p>
          <a:endParaRPr lang="el-GR"/>
        </a:p>
      </dgm:t>
    </dgm:pt>
    <dgm:pt modelId="{9C98052B-5003-4A5A-9B5D-7274F5CFFD14}">
      <dgm:prSet custT="1"/>
      <dgm:spPr/>
      <dgm:t>
        <a:bodyPr/>
        <a:lstStyle/>
        <a:p>
          <a:pPr algn="just">
            <a:buFont typeface="Arial" panose="020B0604020202020204" pitchFamily="34" charset="0"/>
            <a:buChar char="•"/>
          </a:pPr>
          <a:r>
            <a:rPr lang="el-GR" sz="1600" dirty="0">
              <a:latin typeface="Times New Roman" panose="02020603050405020304" pitchFamily="18" charset="0"/>
              <a:cs typeface="Times New Roman" panose="02020603050405020304" pitchFamily="18" charset="0"/>
            </a:rPr>
            <a:t>Μπορεί να χρησιμοποιηθεί από την κοινότητα των εκπαιδευτικών σε μια ολοκληρωμένη παρέμβαση συμπληρωματικής σχολικής ΕξΑΕ</a:t>
          </a:r>
        </a:p>
      </dgm:t>
    </dgm:pt>
    <dgm:pt modelId="{25F122F1-006E-4AA0-B070-7C28E74C957D}" type="parTrans" cxnId="{872CA97C-89B2-4658-9334-C8A7D77F58F0}">
      <dgm:prSet/>
      <dgm:spPr/>
      <dgm:t>
        <a:bodyPr/>
        <a:lstStyle/>
        <a:p>
          <a:endParaRPr lang="el-GR"/>
        </a:p>
      </dgm:t>
    </dgm:pt>
    <dgm:pt modelId="{CF3F385F-DCBA-4ACF-BD18-EB7944CD5485}" type="sibTrans" cxnId="{872CA97C-89B2-4658-9334-C8A7D77F58F0}">
      <dgm:prSet/>
      <dgm:spPr/>
      <dgm:t>
        <a:bodyPr/>
        <a:lstStyle/>
        <a:p>
          <a:endParaRPr lang="el-GR"/>
        </a:p>
      </dgm:t>
    </dgm:pt>
    <dgm:pt modelId="{BEF36B4F-F83E-493E-AE15-AAEBFF9A7F46}" type="pres">
      <dgm:prSet presAssocID="{EB5673F1-3FA0-4C0B-B916-A4973A07474A}" presName="linear" presStyleCnt="0">
        <dgm:presLayoutVars>
          <dgm:dir/>
          <dgm:animLvl val="lvl"/>
          <dgm:resizeHandles val="exact"/>
        </dgm:presLayoutVars>
      </dgm:prSet>
      <dgm:spPr/>
      <dgm:t>
        <a:bodyPr/>
        <a:lstStyle/>
        <a:p>
          <a:endParaRPr lang="el-GR"/>
        </a:p>
      </dgm:t>
    </dgm:pt>
    <dgm:pt modelId="{E515FB11-D7B2-4D58-B882-0D06800D09A4}" type="pres">
      <dgm:prSet presAssocID="{B71D8E97-B96E-469E-8EC6-C2D4A674DE7E}" presName="parentLin" presStyleCnt="0"/>
      <dgm:spPr/>
    </dgm:pt>
    <dgm:pt modelId="{1FC1CE95-0D5A-447F-B6F2-CF391F934EB0}" type="pres">
      <dgm:prSet presAssocID="{B71D8E97-B96E-469E-8EC6-C2D4A674DE7E}" presName="parentLeftMargin" presStyleLbl="node1" presStyleIdx="0" presStyleCnt="2"/>
      <dgm:spPr/>
      <dgm:t>
        <a:bodyPr/>
        <a:lstStyle/>
        <a:p>
          <a:endParaRPr lang="el-GR"/>
        </a:p>
      </dgm:t>
    </dgm:pt>
    <dgm:pt modelId="{86DAF462-ED16-48A4-B821-BB267BC0FD54}" type="pres">
      <dgm:prSet presAssocID="{B71D8E97-B96E-469E-8EC6-C2D4A674DE7E}" presName="parentText" presStyleLbl="node1" presStyleIdx="0" presStyleCnt="2" custScaleX="142857" custLinFactNeighborX="9402" custLinFactNeighborY="-5050">
        <dgm:presLayoutVars>
          <dgm:chMax val="0"/>
          <dgm:bulletEnabled val="1"/>
        </dgm:presLayoutVars>
      </dgm:prSet>
      <dgm:spPr/>
      <dgm:t>
        <a:bodyPr/>
        <a:lstStyle/>
        <a:p>
          <a:endParaRPr lang="el-GR"/>
        </a:p>
      </dgm:t>
    </dgm:pt>
    <dgm:pt modelId="{B84F497C-0D9E-4A94-A7D0-D306FA6A0200}" type="pres">
      <dgm:prSet presAssocID="{B71D8E97-B96E-469E-8EC6-C2D4A674DE7E}" presName="negativeSpace" presStyleCnt="0"/>
      <dgm:spPr/>
    </dgm:pt>
    <dgm:pt modelId="{BEFAE0CF-91DE-456A-9828-B0BD64F22BF8}" type="pres">
      <dgm:prSet presAssocID="{B71D8E97-B96E-469E-8EC6-C2D4A674DE7E}" presName="childText" presStyleLbl="conFgAcc1" presStyleIdx="0" presStyleCnt="2" custScaleY="133969">
        <dgm:presLayoutVars>
          <dgm:bulletEnabled val="1"/>
        </dgm:presLayoutVars>
      </dgm:prSet>
      <dgm:spPr/>
      <dgm:t>
        <a:bodyPr/>
        <a:lstStyle/>
        <a:p>
          <a:endParaRPr lang="el-GR"/>
        </a:p>
      </dgm:t>
    </dgm:pt>
    <dgm:pt modelId="{6390FA0C-DCFC-4C56-817B-9135026D172A}" type="pres">
      <dgm:prSet presAssocID="{A79DFFD8-50F4-4FBD-8F0B-6ABDB03775E4}" presName="spaceBetweenRectangles" presStyleCnt="0"/>
      <dgm:spPr/>
    </dgm:pt>
    <dgm:pt modelId="{4300BEBD-9CFB-4E87-A699-96CF1CEFD422}" type="pres">
      <dgm:prSet presAssocID="{6BEB768C-E86F-4C12-A1AB-60038F7B033D}" presName="parentLin" presStyleCnt="0"/>
      <dgm:spPr/>
    </dgm:pt>
    <dgm:pt modelId="{57B8147E-F773-4222-927E-40FEA0746184}" type="pres">
      <dgm:prSet presAssocID="{6BEB768C-E86F-4C12-A1AB-60038F7B033D}" presName="parentLeftMargin" presStyleLbl="node1" presStyleIdx="0" presStyleCnt="2"/>
      <dgm:spPr/>
      <dgm:t>
        <a:bodyPr/>
        <a:lstStyle/>
        <a:p>
          <a:endParaRPr lang="el-GR"/>
        </a:p>
      </dgm:t>
    </dgm:pt>
    <dgm:pt modelId="{2DB96C8C-BB43-4F2F-91B2-B94FA41EE81F}" type="pres">
      <dgm:prSet presAssocID="{6BEB768C-E86F-4C12-A1AB-60038F7B033D}" presName="parentText" presStyleLbl="node1" presStyleIdx="1" presStyleCnt="2" custScaleX="136072">
        <dgm:presLayoutVars>
          <dgm:chMax val="0"/>
          <dgm:bulletEnabled val="1"/>
        </dgm:presLayoutVars>
      </dgm:prSet>
      <dgm:spPr/>
      <dgm:t>
        <a:bodyPr/>
        <a:lstStyle/>
        <a:p>
          <a:endParaRPr lang="el-GR"/>
        </a:p>
      </dgm:t>
    </dgm:pt>
    <dgm:pt modelId="{D1CB4BCD-61C2-4D32-ACED-D42828EE9FCC}" type="pres">
      <dgm:prSet presAssocID="{6BEB768C-E86F-4C12-A1AB-60038F7B033D}" presName="negativeSpace" presStyleCnt="0"/>
      <dgm:spPr/>
    </dgm:pt>
    <dgm:pt modelId="{A1E0EB17-34EC-4F59-9D16-469B46D2D3CD}" type="pres">
      <dgm:prSet presAssocID="{6BEB768C-E86F-4C12-A1AB-60038F7B033D}" presName="childText" presStyleLbl="conFgAcc1" presStyleIdx="1" presStyleCnt="2">
        <dgm:presLayoutVars>
          <dgm:bulletEnabled val="1"/>
        </dgm:presLayoutVars>
      </dgm:prSet>
      <dgm:spPr/>
      <dgm:t>
        <a:bodyPr/>
        <a:lstStyle/>
        <a:p>
          <a:endParaRPr lang="el-GR"/>
        </a:p>
      </dgm:t>
    </dgm:pt>
  </dgm:ptLst>
  <dgm:cxnLst>
    <dgm:cxn modelId="{E70B69B6-52D8-4F94-9F18-0D962BE941E2}" srcId="{6BEB768C-E86F-4C12-A1AB-60038F7B033D}" destId="{7FE15B84-B643-49C5-A56D-E7A13C97F54D}" srcOrd="2" destOrd="0" parTransId="{84B16D62-0DF7-484C-87AB-22217C258734}" sibTransId="{15F0E961-4CD9-4A3F-B10C-055DD649AA01}"/>
    <dgm:cxn modelId="{41C9CB50-0F8D-4997-BB7D-FAC0B0092D00}" type="presOf" srcId="{6BEB768C-E86F-4C12-A1AB-60038F7B033D}" destId="{2DB96C8C-BB43-4F2F-91B2-B94FA41EE81F}" srcOrd="1" destOrd="0" presId="urn:microsoft.com/office/officeart/2005/8/layout/list1"/>
    <dgm:cxn modelId="{3F37CEA9-E0A6-42E6-843F-E83DF8C2890B}" type="presOf" srcId="{EB5673F1-3FA0-4C0B-B916-A4973A07474A}" destId="{BEF36B4F-F83E-493E-AE15-AAEBFF9A7F46}" srcOrd="0" destOrd="0" presId="urn:microsoft.com/office/officeart/2005/8/layout/list1"/>
    <dgm:cxn modelId="{B0B525F9-FE33-4E18-8A9C-487025AA461A}" type="presOf" srcId="{974A7CC5-7A5C-44CB-919A-A14D3BF1B0FE}" destId="{A1E0EB17-34EC-4F59-9D16-469B46D2D3CD}" srcOrd="0" destOrd="0" presId="urn:microsoft.com/office/officeart/2005/8/layout/list1"/>
    <dgm:cxn modelId="{E63F1828-04EA-4F31-88D5-DA00A549CDD6}" srcId="{EB5673F1-3FA0-4C0B-B916-A4973A07474A}" destId="{6BEB768C-E86F-4C12-A1AB-60038F7B033D}" srcOrd="1" destOrd="0" parTransId="{2D124D67-ED91-4581-8715-11FE010E5102}" sibTransId="{65331EEE-B920-48C7-8DFA-3B6E9F71DA76}"/>
    <dgm:cxn modelId="{872CA97C-89B2-4658-9334-C8A7D77F58F0}" srcId="{B71D8E97-B96E-469E-8EC6-C2D4A674DE7E}" destId="{9C98052B-5003-4A5A-9B5D-7274F5CFFD14}" srcOrd="1" destOrd="0" parTransId="{25F122F1-006E-4AA0-B070-7C28E74C957D}" sibTransId="{CF3F385F-DCBA-4ACF-BD18-EB7944CD5485}"/>
    <dgm:cxn modelId="{61D2711F-57B7-4A5B-ACEC-EDDF7131CEC1}" type="presOf" srcId="{BF032CFD-482E-4A81-AE4A-BCF4430B46BB}" destId="{BEFAE0CF-91DE-456A-9828-B0BD64F22BF8}" srcOrd="0" destOrd="0" presId="urn:microsoft.com/office/officeart/2005/8/layout/list1"/>
    <dgm:cxn modelId="{B7EA32F7-CDC9-4107-9BAB-6126A9628C2D}" type="presOf" srcId="{9C98052B-5003-4A5A-9B5D-7274F5CFFD14}" destId="{BEFAE0CF-91DE-456A-9828-B0BD64F22BF8}" srcOrd="0" destOrd="1" presId="urn:microsoft.com/office/officeart/2005/8/layout/list1"/>
    <dgm:cxn modelId="{D52F435D-3DE1-47A0-9A2B-E24170784A84}" type="presOf" srcId="{6BEB768C-E86F-4C12-A1AB-60038F7B033D}" destId="{57B8147E-F773-4222-927E-40FEA0746184}" srcOrd="0" destOrd="0" presId="urn:microsoft.com/office/officeart/2005/8/layout/list1"/>
    <dgm:cxn modelId="{1F33E5CE-7760-402E-B319-8924399671C9}" type="presOf" srcId="{FE4C969C-194C-470E-A807-DABF1AF2C7ED}" destId="{A1E0EB17-34EC-4F59-9D16-469B46D2D3CD}" srcOrd="0" destOrd="1" presId="urn:microsoft.com/office/officeart/2005/8/layout/list1"/>
    <dgm:cxn modelId="{C6BEB780-D935-455A-A4FE-14F73007187A}" srcId="{6BEB768C-E86F-4C12-A1AB-60038F7B033D}" destId="{974A7CC5-7A5C-44CB-919A-A14D3BF1B0FE}" srcOrd="0" destOrd="0" parTransId="{1219EA00-F57C-4100-A366-A922D6218E3D}" sibTransId="{F90932CA-1278-4098-A46A-0F7311C26CA5}"/>
    <dgm:cxn modelId="{828FF6A2-7A9D-4644-9059-8177B4EC6D2E}" srcId="{B71D8E97-B96E-469E-8EC6-C2D4A674DE7E}" destId="{BF032CFD-482E-4A81-AE4A-BCF4430B46BB}" srcOrd="0" destOrd="0" parTransId="{A70F4980-74D4-46B6-851B-74787AB92DAB}" sibTransId="{6AE39495-1C3D-4BB2-AD04-D97933A274C3}"/>
    <dgm:cxn modelId="{CAB40BF6-572F-461F-9849-A8BA43A2E6AA}" type="presOf" srcId="{B71D8E97-B96E-469E-8EC6-C2D4A674DE7E}" destId="{1FC1CE95-0D5A-447F-B6F2-CF391F934EB0}" srcOrd="0" destOrd="0" presId="urn:microsoft.com/office/officeart/2005/8/layout/list1"/>
    <dgm:cxn modelId="{27B11731-24C2-4492-91B9-704E9ED56C57}" srcId="{6BEB768C-E86F-4C12-A1AB-60038F7B033D}" destId="{FE4C969C-194C-470E-A807-DABF1AF2C7ED}" srcOrd="1" destOrd="0" parTransId="{6ECFE9E1-DF7D-447F-98AD-FE7399E7F7EE}" sibTransId="{6EACF40C-0CE7-42FA-BC14-837E6F0D0079}"/>
    <dgm:cxn modelId="{C0435690-8CDF-4E7D-BD0E-15A82A544212}" type="presOf" srcId="{B71D8E97-B96E-469E-8EC6-C2D4A674DE7E}" destId="{86DAF462-ED16-48A4-B821-BB267BC0FD54}" srcOrd="1" destOrd="0" presId="urn:microsoft.com/office/officeart/2005/8/layout/list1"/>
    <dgm:cxn modelId="{1AA0EF59-759B-480D-84C5-6E47A935A0A2}" srcId="{EB5673F1-3FA0-4C0B-B916-A4973A07474A}" destId="{B71D8E97-B96E-469E-8EC6-C2D4A674DE7E}" srcOrd="0" destOrd="0" parTransId="{CAB43755-8539-4CB2-A88E-0B557013C5A2}" sibTransId="{A79DFFD8-50F4-4FBD-8F0B-6ABDB03775E4}"/>
    <dgm:cxn modelId="{72422F02-D507-4674-AEDD-341484D70934}" type="presOf" srcId="{7FE15B84-B643-49C5-A56D-E7A13C97F54D}" destId="{A1E0EB17-34EC-4F59-9D16-469B46D2D3CD}" srcOrd="0" destOrd="2" presId="urn:microsoft.com/office/officeart/2005/8/layout/list1"/>
    <dgm:cxn modelId="{EB341B27-E7A3-4C60-8B27-78D8FD9D7EC1}" type="presParOf" srcId="{BEF36B4F-F83E-493E-AE15-AAEBFF9A7F46}" destId="{E515FB11-D7B2-4D58-B882-0D06800D09A4}" srcOrd="0" destOrd="0" presId="urn:microsoft.com/office/officeart/2005/8/layout/list1"/>
    <dgm:cxn modelId="{B6D00DB0-AC78-4F86-B7F4-0C8BF73907AA}" type="presParOf" srcId="{E515FB11-D7B2-4D58-B882-0D06800D09A4}" destId="{1FC1CE95-0D5A-447F-B6F2-CF391F934EB0}" srcOrd="0" destOrd="0" presId="urn:microsoft.com/office/officeart/2005/8/layout/list1"/>
    <dgm:cxn modelId="{5C4E536B-7BB5-4B89-97D3-4ED7607A6654}" type="presParOf" srcId="{E515FB11-D7B2-4D58-B882-0D06800D09A4}" destId="{86DAF462-ED16-48A4-B821-BB267BC0FD54}" srcOrd="1" destOrd="0" presId="urn:microsoft.com/office/officeart/2005/8/layout/list1"/>
    <dgm:cxn modelId="{17CBC9D1-89E3-4320-8BA2-4BE32B4264CF}" type="presParOf" srcId="{BEF36B4F-F83E-493E-AE15-AAEBFF9A7F46}" destId="{B84F497C-0D9E-4A94-A7D0-D306FA6A0200}" srcOrd="1" destOrd="0" presId="urn:microsoft.com/office/officeart/2005/8/layout/list1"/>
    <dgm:cxn modelId="{172CEEC8-544B-4D1A-8DBC-467D6DFF40E9}" type="presParOf" srcId="{BEF36B4F-F83E-493E-AE15-AAEBFF9A7F46}" destId="{BEFAE0CF-91DE-456A-9828-B0BD64F22BF8}" srcOrd="2" destOrd="0" presId="urn:microsoft.com/office/officeart/2005/8/layout/list1"/>
    <dgm:cxn modelId="{BE078E65-988B-456F-A0B8-827F6DD8682A}" type="presParOf" srcId="{BEF36B4F-F83E-493E-AE15-AAEBFF9A7F46}" destId="{6390FA0C-DCFC-4C56-817B-9135026D172A}" srcOrd="3" destOrd="0" presId="urn:microsoft.com/office/officeart/2005/8/layout/list1"/>
    <dgm:cxn modelId="{15460D15-2806-4CF7-8686-6FFECD5AF43A}" type="presParOf" srcId="{BEF36B4F-F83E-493E-AE15-AAEBFF9A7F46}" destId="{4300BEBD-9CFB-4E87-A699-96CF1CEFD422}" srcOrd="4" destOrd="0" presId="urn:microsoft.com/office/officeart/2005/8/layout/list1"/>
    <dgm:cxn modelId="{84027014-3234-4CB5-B20E-152574C4FF37}" type="presParOf" srcId="{4300BEBD-9CFB-4E87-A699-96CF1CEFD422}" destId="{57B8147E-F773-4222-927E-40FEA0746184}" srcOrd="0" destOrd="0" presId="urn:microsoft.com/office/officeart/2005/8/layout/list1"/>
    <dgm:cxn modelId="{79E08B5A-A889-4139-AC9A-2D66474A1E19}" type="presParOf" srcId="{4300BEBD-9CFB-4E87-A699-96CF1CEFD422}" destId="{2DB96C8C-BB43-4F2F-91B2-B94FA41EE81F}" srcOrd="1" destOrd="0" presId="urn:microsoft.com/office/officeart/2005/8/layout/list1"/>
    <dgm:cxn modelId="{287B6049-F466-4E80-9EDE-964D69BB34FC}" type="presParOf" srcId="{BEF36B4F-F83E-493E-AE15-AAEBFF9A7F46}" destId="{D1CB4BCD-61C2-4D32-ACED-D42828EE9FCC}" srcOrd="5" destOrd="0" presId="urn:microsoft.com/office/officeart/2005/8/layout/list1"/>
    <dgm:cxn modelId="{14433972-C1ED-41F9-9D15-922AE4826713}" type="presParOf" srcId="{BEF36B4F-F83E-493E-AE15-AAEBFF9A7F46}" destId="{A1E0EB17-34EC-4F59-9D16-469B46D2D3CD}"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9794CF-EEC4-4CCB-AD7A-BF54E7FC0CA1}" type="doc">
      <dgm:prSet loTypeId="urn:microsoft.com/office/officeart/2005/8/layout/default#1" loCatId="list" qsTypeId="urn:microsoft.com/office/officeart/2005/8/quickstyle/simple1" qsCatId="simple" csTypeId="urn:microsoft.com/office/officeart/2005/8/colors/colorful3" csCatId="colorful" phldr="1"/>
      <dgm:spPr/>
      <dgm:t>
        <a:bodyPr/>
        <a:lstStyle/>
        <a:p>
          <a:endParaRPr lang="el-GR"/>
        </a:p>
      </dgm:t>
    </dgm:pt>
    <dgm:pt modelId="{B8B3BC44-4D87-4565-9145-57E201393AC9}">
      <dgm:prSet phldrT="[Κείμενο]" custT="1"/>
      <dgm:spPr/>
      <dgm:t>
        <a:bodyPr/>
        <a:lstStyle/>
        <a:p>
          <a:r>
            <a:rPr lang="el-GR" sz="2000" b="1" dirty="0">
              <a:latin typeface="Times New Roman" panose="02020603050405020304" pitchFamily="18" charset="0"/>
              <a:cs typeface="Times New Roman" panose="02020603050405020304" pitchFamily="18" charset="0"/>
            </a:rPr>
            <a:t>1) Το εκπαιδευτικό υλικό διέπεται από τις αρχές και τη μεθοδολογία της εξ αποστάσεως εκπαίδευσης</a:t>
          </a:r>
          <a:r>
            <a:rPr lang="el-GR" sz="2000" dirty="0">
              <a:latin typeface="Times New Roman" panose="02020603050405020304" pitchFamily="18" charset="0"/>
              <a:cs typeface="Times New Roman" panose="02020603050405020304" pitchFamily="18" charset="0"/>
            </a:rPr>
            <a:t>;</a:t>
          </a:r>
        </a:p>
      </dgm:t>
    </dgm:pt>
    <dgm:pt modelId="{FE9C74E5-BF14-4E25-BD9C-54E40B46A502}" type="parTrans" cxnId="{26CA1248-D96E-4685-99C1-A634BF7D94A2}">
      <dgm:prSet/>
      <dgm:spPr/>
      <dgm:t>
        <a:bodyPr/>
        <a:lstStyle/>
        <a:p>
          <a:endParaRPr lang="el-GR">
            <a:latin typeface="Times New Roman" panose="02020603050405020304" pitchFamily="18" charset="0"/>
            <a:cs typeface="Times New Roman" panose="02020603050405020304" pitchFamily="18" charset="0"/>
          </a:endParaRPr>
        </a:p>
      </dgm:t>
    </dgm:pt>
    <dgm:pt modelId="{EB27A60C-D285-4490-854B-D3FD4FE719A9}" type="sibTrans" cxnId="{26CA1248-D96E-4685-99C1-A634BF7D94A2}">
      <dgm:prSet/>
      <dgm:spPr/>
      <dgm:t>
        <a:bodyPr/>
        <a:lstStyle/>
        <a:p>
          <a:endParaRPr lang="el-GR">
            <a:latin typeface="Times New Roman" panose="02020603050405020304" pitchFamily="18" charset="0"/>
            <a:cs typeface="Times New Roman" panose="02020603050405020304" pitchFamily="18" charset="0"/>
          </a:endParaRPr>
        </a:p>
      </dgm:t>
    </dgm:pt>
    <dgm:pt modelId="{3C58C7DD-6192-4F39-A0DA-0741C25FDF01}">
      <dgm:prSet custT="1"/>
      <dgm:spPr/>
      <dgm:t>
        <a:bodyPr/>
        <a:lstStyle/>
        <a:p>
          <a:r>
            <a:rPr lang="el-GR" sz="2000" b="1" dirty="0">
              <a:latin typeface="Times New Roman" panose="02020603050405020304" pitchFamily="18" charset="0"/>
              <a:cs typeface="Times New Roman" panose="02020603050405020304" pitchFamily="18" charset="0"/>
            </a:rPr>
            <a:t>2) Έχει δημιουργηθεί το εκπαιδευτικό υλικό  σύμφωνα με τις αρχές της Πολυμεσικής Μάθησης;</a:t>
          </a:r>
        </a:p>
      </dgm:t>
    </dgm:pt>
    <dgm:pt modelId="{9FC66E83-A284-4870-9BDA-0069B1D799B0}" type="parTrans" cxnId="{AA45F646-EB1F-4CAB-958D-F0D4EA614B14}">
      <dgm:prSet/>
      <dgm:spPr/>
      <dgm:t>
        <a:bodyPr/>
        <a:lstStyle/>
        <a:p>
          <a:endParaRPr lang="el-GR">
            <a:latin typeface="Times New Roman" panose="02020603050405020304" pitchFamily="18" charset="0"/>
            <a:cs typeface="Times New Roman" panose="02020603050405020304" pitchFamily="18" charset="0"/>
          </a:endParaRPr>
        </a:p>
      </dgm:t>
    </dgm:pt>
    <dgm:pt modelId="{E641628A-EE82-4538-BCB6-2A9528A21CB5}" type="sibTrans" cxnId="{AA45F646-EB1F-4CAB-958D-F0D4EA614B14}">
      <dgm:prSet/>
      <dgm:spPr/>
      <dgm:t>
        <a:bodyPr/>
        <a:lstStyle/>
        <a:p>
          <a:endParaRPr lang="el-GR">
            <a:latin typeface="Times New Roman" panose="02020603050405020304" pitchFamily="18" charset="0"/>
            <a:cs typeface="Times New Roman" panose="02020603050405020304" pitchFamily="18" charset="0"/>
          </a:endParaRPr>
        </a:p>
      </dgm:t>
    </dgm:pt>
    <dgm:pt modelId="{B725DF0D-511C-4D12-953F-697EE826B1AE}">
      <dgm:prSet custT="1"/>
      <dgm:spPr/>
      <dgm:t>
        <a:bodyPr/>
        <a:lstStyle/>
        <a:p>
          <a:r>
            <a:rPr lang="el-GR" sz="2000" b="1" dirty="0">
              <a:latin typeface="Times New Roman" panose="02020603050405020304" pitchFamily="18" charset="0"/>
              <a:cs typeface="Times New Roman" panose="02020603050405020304" pitchFamily="18" charset="0"/>
            </a:rPr>
            <a:t>3) Ποιες είναι οι στάσεις και απόψεις των μαθητών απέναντι στο συγκεκριμένο εκπαιδευτικό υλικό</a:t>
          </a:r>
          <a:r>
            <a:rPr lang="el-GR" sz="2000" dirty="0">
              <a:latin typeface="Times New Roman" panose="02020603050405020304" pitchFamily="18" charset="0"/>
              <a:cs typeface="Times New Roman" panose="02020603050405020304" pitchFamily="18" charset="0"/>
            </a:rPr>
            <a:t>;</a:t>
          </a:r>
        </a:p>
      </dgm:t>
    </dgm:pt>
    <dgm:pt modelId="{2AE8DCF6-7615-4307-AF71-13631413B9B3}" type="parTrans" cxnId="{285FCE42-34FD-4A8C-8ED3-2E8E77170BCC}">
      <dgm:prSet/>
      <dgm:spPr/>
      <dgm:t>
        <a:bodyPr/>
        <a:lstStyle/>
        <a:p>
          <a:endParaRPr lang="el-GR">
            <a:latin typeface="Times New Roman" panose="02020603050405020304" pitchFamily="18" charset="0"/>
            <a:cs typeface="Times New Roman" panose="02020603050405020304" pitchFamily="18" charset="0"/>
          </a:endParaRPr>
        </a:p>
      </dgm:t>
    </dgm:pt>
    <dgm:pt modelId="{A35C0C5A-3AD6-4EC8-AC65-902FEAFFD171}" type="sibTrans" cxnId="{285FCE42-34FD-4A8C-8ED3-2E8E77170BCC}">
      <dgm:prSet/>
      <dgm:spPr/>
      <dgm:t>
        <a:bodyPr/>
        <a:lstStyle/>
        <a:p>
          <a:endParaRPr lang="el-GR">
            <a:latin typeface="Times New Roman" panose="02020603050405020304" pitchFamily="18" charset="0"/>
            <a:cs typeface="Times New Roman" panose="02020603050405020304" pitchFamily="18" charset="0"/>
          </a:endParaRPr>
        </a:p>
      </dgm:t>
    </dgm:pt>
    <dgm:pt modelId="{5675869F-A1F4-4C5D-B505-FA10E52636BB}" type="pres">
      <dgm:prSet presAssocID="{D89794CF-EEC4-4CCB-AD7A-BF54E7FC0CA1}" presName="diagram" presStyleCnt="0">
        <dgm:presLayoutVars>
          <dgm:dir/>
          <dgm:resizeHandles val="exact"/>
        </dgm:presLayoutVars>
      </dgm:prSet>
      <dgm:spPr/>
      <dgm:t>
        <a:bodyPr/>
        <a:lstStyle/>
        <a:p>
          <a:endParaRPr lang="el-GR"/>
        </a:p>
      </dgm:t>
    </dgm:pt>
    <dgm:pt modelId="{3D71238E-796A-498C-B7C3-0B17702C20BD}" type="pres">
      <dgm:prSet presAssocID="{B8B3BC44-4D87-4565-9145-57E201393AC9}" presName="node" presStyleLbl="node1" presStyleIdx="0" presStyleCnt="3" custScaleX="104419" custLinFactNeighborX="-6074" custLinFactNeighborY="-20">
        <dgm:presLayoutVars>
          <dgm:bulletEnabled val="1"/>
        </dgm:presLayoutVars>
      </dgm:prSet>
      <dgm:spPr/>
      <dgm:t>
        <a:bodyPr/>
        <a:lstStyle/>
        <a:p>
          <a:endParaRPr lang="el-GR"/>
        </a:p>
      </dgm:t>
    </dgm:pt>
    <dgm:pt modelId="{014E71E3-FF8E-4ACA-9AEC-1E75B0A6E8A1}" type="pres">
      <dgm:prSet presAssocID="{EB27A60C-D285-4490-854B-D3FD4FE719A9}" presName="sibTrans" presStyleCnt="0"/>
      <dgm:spPr/>
    </dgm:pt>
    <dgm:pt modelId="{FEC991F0-D0E1-4342-AF0A-B7FA8581BAE6}" type="pres">
      <dgm:prSet presAssocID="{3C58C7DD-6192-4F39-A0DA-0741C25FDF01}" presName="node" presStyleLbl="node1" presStyleIdx="1" presStyleCnt="3" custLinFactNeighborX="6474" custLinFactNeighborY="-20">
        <dgm:presLayoutVars>
          <dgm:bulletEnabled val="1"/>
        </dgm:presLayoutVars>
      </dgm:prSet>
      <dgm:spPr/>
      <dgm:t>
        <a:bodyPr/>
        <a:lstStyle/>
        <a:p>
          <a:endParaRPr lang="el-GR"/>
        </a:p>
      </dgm:t>
    </dgm:pt>
    <dgm:pt modelId="{F0D7F868-5512-458B-814E-7AF808017A93}" type="pres">
      <dgm:prSet presAssocID="{E641628A-EE82-4538-BCB6-2A9528A21CB5}" presName="sibTrans" presStyleCnt="0"/>
      <dgm:spPr/>
    </dgm:pt>
    <dgm:pt modelId="{775D5314-D891-4E67-B85E-68C08970D7FA}" type="pres">
      <dgm:prSet presAssocID="{B725DF0D-511C-4D12-953F-697EE826B1AE}" presName="node" presStyleLbl="node1" presStyleIdx="2" presStyleCnt="3" custScaleX="112975" custLinFactNeighborX="2248" custLinFactNeighborY="-10028">
        <dgm:presLayoutVars>
          <dgm:bulletEnabled val="1"/>
        </dgm:presLayoutVars>
      </dgm:prSet>
      <dgm:spPr/>
      <dgm:t>
        <a:bodyPr/>
        <a:lstStyle/>
        <a:p>
          <a:endParaRPr lang="el-GR"/>
        </a:p>
      </dgm:t>
    </dgm:pt>
  </dgm:ptLst>
  <dgm:cxnLst>
    <dgm:cxn modelId="{26CA1248-D96E-4685-99C1-A634BF7D94A2}" srcId="{D89794CF-EEC4-4CCB-AD7A-BF54E7FC0CA1}" destId="{B8B3BC44-4D87-4565-9145-57E201393AC9}" srcOrd="0" destOrd="0" parTransId="{FE9C74E5-BF14-4E25-BD9C-54E40B46A502}" sibTransId="{EB27A60C-D285-4490-854B-D3FD4FE719A9}"/>
    <dgm:cxn modelId="{E3284539-11D4-4576-BED9-DAF2063B180D}" type="presOf" srcId="{B725DF0D-511C-4D12-953F-697EE826B1AE}" destId="{775D5314-D891-4E67-B85E-68C08970D7FA}" srcOrd="0" destOrd="0" presId="urn:microsoft.com/office/officeart/2005/8/layout/default#1"/>
    <dgm:cxn modelId="{3ECCB776-2DBA-47F6-9CAC-0AF3D0D7B305}" type="presOf" srcId="{3C58C7DD-6192-4F39-A0DA-0741C25FDF01}" destId="{FEC991F0-D0E1-4342-AF0A-B7FA8581BAE6}" srcOrd="0" destOrd="0" presId="urn:microsoft.com/office/officeart/2005/8/layout/default#1"/>
    <dgm:cxn modelId="{AA45F646-EB1F-4CAB-958D-F0D4EA614B14}" srcId="{D89794CF-EEC4-4CCB-AD7A-BF54E7FC0CA1}" destId="{3C58C7DD-6192-4F39-A0DA-0741C25FDF01}" srcOrd="1" destOrd="0" parTransId="{9FC66E83-A284-4870-9BDA-0069B1D799B0}" sibTransId="{E641628A-EE82-4538-BCB6-2A9528A21CB5}"/>
    <dgm:cxn modelId="{BA0A9531-0A64-4A1D-9A39-1F1FB7E28391}" type="presOf" srcId="{D89794CF-EEC4-4CCB-AD7A-BF54E7FC0CA1}" destId="{5675869F-A1F4-4C5D-B505-FA10E52636BB}" srcOrd="0" destOrd="0" presId="urn:microsoft.com/office/officeart/2005/8/layout/default#1"/>
    <dgm:cxn modelId="{285FCE42-34FD-4A8C-8ED3-2E8E77170BCC}" srcId="{D89794CF-EEC4-4CCB-AD7A-BF54E7FC0CA1}" destId="{B725DF0D-511C-4D12-953F-697EE826B1AE}" srcOrd="2" destOrd="0" parTransId="{2AE8DCF6-7615-4307-AF71-13631413B9B3}" sibTransId="{A35C0C5A-3AD6-4EC8-AC65-902FEAFFD171}"/>
    <dgm:cxn modelId="{33B7CE69-18CD-4758-AB8D-5FE0A73A4269}" type="presOf" srcId="{B8B3BC44-4D87-4565-9145-57E201393AC9}" destId="{3D71238E-796A-498C-B7C3-0B17702C20BD}" srcOrd="0" destOrd="0" presId="urn:microsoft.com/office/officeart/2005/8/layout/default#1"/>
    <dgm:cxn modelId="{A84A1313-2B71-44AB-A121-F91B63A78B03}" type="presParOf" srcId="{5675869F-A1F4-4C5D-B505-FA10E52636BB}" destId="{3D71238E-796A-498C-B7C3-0B17702C20BD}" srcOrd="0" destOrd="0" presId="urn:microsoft.com/office/officeart/2005/8/layout/default#1"/>
    <dgm:cxn modelId="{20AA76D5-F884-4A88-B3D9-A1BCF446FCB9}" type="presParOf" srcId="{5675869F-A1F4-4C5D-B505-FA10E52636BB}" destId="{014E71E3-FF8E-4ACA-9AEC-1E75B0A6E8A1}" srcOrd="1" destOrd="0" presId="urn:microsoft.com/office/officeart/2005/8/layout/default#1"/>
    <dgm:cxn modelId="{FEF6998C-64D4-4D16-9544-F066749B3E53}" type="presParOf" srcId="{5675869F-A1F4-4C5D-B505-FA10E52636BB}" destId="{FEC991F0-D0E1-4342-AF0A-B7FA8581BAE6}" srcOrd="2" destOrd="0" presId="urn:microsoft.com/office/officeart/2005/8/layout/default#1"/>
    <dgm:cxn modelId="{55A12365-DE38-43B3-BF9E-51BADCD36FA5}" type="presParOf" srcId="{5675869F-A1F4-4C5D-B505-FA10E52636BB}" destId="{F0D7F868-5512-458B-814E-7AF808017A93}" srcOrd="3" destOrd="0" presId="urn:microsoft.com/office/officeart/2005/8/layout/default#1"/>
    <dgm:cxn modelId="{623E21D0-695A-4610-BF5C-2A7631E82A9E}" type="presParOf" srcId="{5675869F-A1F4-4C5D-B505-FA10E52636BB}" destId="{775D5314-D891-4E67-B85E-68C08970D7FA}" srcOrd="4"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4FE4C9-66F5-4BEF-8A15-47C7ACDABCDA}"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el-GR"/>
        </a:p>
      </dgm:t>
    </dgm:pt>
    <dgm:pt modelId="{C88381F4-DA82-4F02-BFE3-25880D99BDD6}">
      <dgm:prSet phldrT="[Κείμενο]" custT="1"/>
      <dgm:spPr>
        <a:solidFill>
          <a:schemeClr val="accent2">
            <a:lumMod val="75000"/>
          </a:schemeClr>
        </a:solidFill>
      </dgm:spPr>
      <dgm:t>
        <a:bodyPr/>
        <a:lstStyle/>
        <a:p>
          <a:r>
            <a:rPr lang="el-GR" sz="1800" b="1" dirty="0"/>
            <a:t>ΑΠΟΤΙΜΗΣΗ ΕΚΠΑΙΔΕΥΤΙΚΟΥ ΥΛΙΚΟΥ                                                                                                     • Μεθοδολογία έρευνας                                                                                                                            • Παρουσίαση αποτελεσμάτων έρευνας                                                                                                • Συμπεράσματα και συνεισφορά έρευνας</a:t>
          </a:r>
        </a:p>
      </dgm:t>
    </dgm:pt>
    <dgm:pt modelId="{33D13293-7C67-41A0-AC03-96E8641EF1F4}" type="parTrans" cxnId="{069A8049-0E65-4FBC-A28D-21503D47CAE1}">
      <dgm:prSet/>
      <dgm:spPr/>
      <dgm:t>
        <a:bodyPr/>
        <a:lstStyle/>
        <a:p>
          <a:endParaRPr lang="el-GR"/>
        </a:p>
      </dgm:t>
    </dgm:pt>
    <dgm:pt modelId="{54C50118-5404-4C85-9583-C5B940C7EE18}" type="sibTrans" cxnId="{069A8049-0E65-4FBC-A28D-21503D47CAE1}">
      <dgm:prSet/>
      <dgm:spPr/>
      <dgm:t>
        <a:bodyPr/>
        <a:lstStyle/>
        <a:p>
          <a:endParaRPr lang="el-GR"/>
        </a:p>
      </dgm:t>
    </dgm:pt>
    <dgm:pt modelId="{903B08A5-22CE-4C67-98AB-6E6D307AE213}">
      <dgm:prSet phldrT="[Κείμενο]" custT="1"/>
      <dgm:spPr>
        <a:solidFill>
          <a:schemeClr val="accent2">
            <a:lumMod val="75000"/>
          </a:schemeClr>
        </a:solidFill>
      </dgm:spPr>
      <dgm:t>
        <a:bodyPr/>
        <a:lstStyle/>
        <a:p>
          <a:pPr>
            <a:buFont typeface="Arial" panose="020B0604020202020204" pitchFamily="34" charset="0"/>
            <a:buChar char="•"/>
          </a:pPr>
          <a:r>
            <a:rPr lang="el-GR" sz="1800" b="1" dirty="0">
              <a:solidFill>
                <a:schemeClr val="bg1"/>
              </a:solidFill>
              <a:latin typeface="+mn-lt"/>
            </a:rPr>
            <a:t>ΘΕΩΡΗΤΙΚΟ ΠΛΑΙΣΙΟ                                          </a:t>
          </a:r>
          <a:r>
            <a:rPr lang="en-US" sz="1800" b="1" dirty="0">
              <a:solidFill>
                <a:schemeClr val="bg1"/>
              </a:solidFill>
              <a:latin typeface="+mn-lt"/>
            </a:rPr>
            <a:t>	</a:t>
          </a:r>
          <a:r>
            <a:rPr lang="el-GR" sz="1800" b="1" dirty="0">
              <a:solidFill>
                <a:schemeClr val="bg1"/>
              </a:solidFill>
              <a:latin typeface="+mn-lt"/>
            </a:rPr>
            <a:t>                                                 • Εξ αποστάσεως εκπαίδευση                                                                                   • Εκπαιδευτικό Υλικό</a:t>
          </a:r>
        </a:p>
        <a:p>
          <a:pPr>
            <a:buFont typeface="Arial" panose="020B0604020202020204" pitchFamily="34" charset="0"/>
            <a:buChar char="•"/>
          </a:pPr>
          <a:r>
            <a:rPr lang="el-GR" sz="1800" b="1" dirty="0">
              <a:solidFill>
                <a:schemeClr val="bg1"/>
              </a:solidFill>
              <a:latin typeface="+mn-lt"/>
            </a:rPr>
            <a:t>• ΤΠΕ στην Εκπαίδευση                                        </a:t>
          </a:r>
        </a:p>
        <a:p>
          <a:pPr>
            <a:buFont typeface="Arial" panose="020B0604020202020204" pitchFamily="34" charset="0"/>
            <a:buChar char="•"/>
          </a:pPr>
          <a:r>
            <a:rPr lang="el-GR" sz="1800" b="1" dirty="0">
              <a:solidFill>
                <a:schemeClr val="bg1"/>
              </a:solidFill>
              <a:latin typeface="+mn-lt"/>
            </a:rPr>
            <a:t>•</a:t>
          </a:r>
          <a:r>
            <a:rPr lang="en-US" sz="1800" b="1" dirty="0">
              <a:solidFill>
                <a:schemeClr val="bg1"/>
              </a:solidFill>
              <a:latin typeface="+mn-lt"/>
            </a:rPr>
            <a:t> </a:t>
          </a:r>
          <a:r>
            <a:rPr lang="el-GR" sz="1800" b="1" dirty="0">
              <a:solidFill>
                <a:schemeClr val="bg1"/>
              </a:solidFill>
              <a:latin typeface="+mn-lt"/>
            </a:rPr>
            <a:t>Γεωμετρία</a:t>
          </a:r>
        </a:p>
      </dgm:t>
    </dgm:pt>
    <dgm:pt modelId="{68ECF422-AF38-4A99-98A3-C69AA15FDBBB}" type="sibTrans" cxnId="{04E57682-91E4-43C5-9E30-43AB115ED09B}">
      <dgm:prSet/>
      <dgm:spPr/>
      <dgm:t>
        <a:bodyPr/>
        <a:lstStyle/>
        <a:p>
          <a:endParaRPr lang="el-GR" dirty="0"/>
        </a:p>
      </dgm:t>
    </dgm:pt>
    <dgm:pt modelId="{7E73199E-4D56-4EB9-A630-9B0899C94A6D}" type="parTrans" cxnId="{04E57682-91E4-43C5-9E30-43AB115ED09B}">
      <dgm:prSet/>
      <dgm:spPr/>
      <dgm:t>
        <a:bodyPr/>
        <a:lstStyle/>
        <a:p>
          <a:endParaRPr lang="el-GR"/>
        </a:p>
      </dgm:t>
    </dgm:pt>
    <dgm:pt modelId="{4AF21404-A980-41AB-8527-B0CCD2704633}">
      <dgm:prSet phldrT="[Κείμενο]" custT="1"/>
      <dgm:spPr>
        <a:solidFill>
          <a:schemeClr val="accent2">
            <a:lumMod val="75000"/>
          </a:schemeClr>
        </a:solidFill>
      </dgm:spPr>
      <dgm:t>
        <a:bodyPr/>
        <a:lstStyle/>
        <a:p>
          <a:r>
            <a:rPr lang="el-GR" sz="1800" b="1" dirty="0"/>
            <a:t>ΣΧΕΔΙΑΣΜΟΣ ΕΚΠΑΙΔΕΥΤΙΚΟΥ ΥΛΙΚΟΥ                                                                                             • Αρχές σχεδιασμού Ε.Υ.                                                                                                                   • Εργαλεία δημιουργίας Ε.Υ.                                                                                                               • Χαρακτηριστικά </a:t>
          </a:r>
          <a:r>
            <a:rPr lang="en-US" sz="1800" b="1" dirty="0"/>
            <a:t>e-Learning </a:t>
          </a:r>
          <a:r>
            <a:rPr lang="el-GR" sz="1800" b="1" dirty="0"/>
            <a:t>περιβάλλοντος</a:t>
          </a:r>
        </a:p>
      </dgm:t>
    </dgm:pt>
    <dgm:pt modelId="{71C56849-E53D-43B4-BF7B-70886842FCBA}" type="sibTrans" cxnId="{2E59EE63-0FDD-4F0A-8D48-889210581597}">
      <dgm:prSet/>
      <dgm:spPr/>
      <dgm:t>
        <a:bodyPr/>
        <a:lstStyle/>
        <a:p>
          <a:endParaRPr lang="el-GR"/>
        </a:p>
      </dgm:t>
    </dgm:pt>
    <dgm:pt modelId="{B2C9F888-96B1-4851-BDE0-CDB05DEA7E3E}" type="parTrans" cxnId="{2E59EE63-0FDD-4F0A-8D48-889210581597}">
      <dgm:prSet/>
      <dgm:spPr/>
      <dgm:t>
        <a:bodyPr/>
        <a:lstStyle/>
        <a:p>
          <a:endParaRPr lang="el-GR"/>
        </a:p>
      </dgm:t>
    </dgm:pt>
    <dgm:pt modelId="{5045940E-A343-4A32-A799-5D4F2FBB177F}" type="pres">
      <dgm:prSet presAssocID="{214FE4C9-66F5-4BEF-8A15-47C7ACDABCDA}" presName="Name0" presStyleCnt="0">
        <dgm:presLayoutVars>
          <dgm:chMax val="7"/>
          <dgm:chPref val="7"/>
          <dgm:dir/>
        </dgm:presLayoutVars>
      </dgm:prSet>
      <dgm:spPr/>
      <dgm:t>
        <a:bodyPr/>
        <a:lstStyle/>
        <a:p>
          <a:endParaRPr lang="el-GR"/>
        </a:p>
      </dgm:t>
    </dgm:pt>
    <dgm:pt modelId="{48F2B9C7-C095-404D-B4A3-7CE88B452CC6}" type="pres">
      <dgm:prSet presAssocID="{214FE4C9-66F5-4BEF-8A15-47C7ACDABCDA}" presName="Name1" presStyleCnt="0"/>
      <dgm:spPr/>
    </dgm:pt>
    <dgm:pt modelId="{2236D076-4DB7-4861-9537-8BE904664C10}" type="pres">
      <dgm:prSet presAssocID="{214FE4C9-66F5-4BEF-8A15-47C7ACDABCDA}" presName="cycle" presStyleCnt="0"/>
      <dgm:spPr/>
    </dgm:pt>
    <dgm:pt modelId="{DD686C0D-3910-4A14-BE91-B5634C84A936}" type="pres">
      <dgm:prSet presAssocID="{214FE4C9-66F5-4BEF-8A15-47C7ACDABCDA}" presName="srcNode" presStyleLbl="node1" presStyleIdx="0" presStyleCnt="3"/>
      <dgm:spPr/>
    </dgm:pt>
    <dgm:pt modelId="{E13F7555-1813-43FC-BB20-FA8707DB850E}" type="pres">
      <dgm:prSet presAssocID="{214FE4C9-66F5-4BEF-8A15-47C7ACDABCDA}" presName="conn" presStyleLbl="parChTrans1D2" presStyleIdx="0" presStyleCnt="1"/>
      <dgm:spPr/>
      <dgm:t>
        <a:bodyPr/>
        <a:lstStyle/>
        <a:p>
          <a:endParaRPr lang="el-GR"/>
        </a:p>
      </dgm:t>
    </dgm:pt>
    <dgm:pt modelId="{ADBB1144-4BE3-40A8-AA17-84BC3BD03B5E}" type="pres">
      <dgm:prSet presAssocID="{214FE4C9-66F5-4BEF-8A15-47C7ACDABCDA}" presName="extraNode" presStyleLbl="node1" presStyleIdx="0" presStyleCnt="3"/>
      <dgm:spPr/>
    </dgm:pt>
    <dgm:pt modelId="{8DB7ACA4-C5E8-4CAF-8218-632C9972B646}" type="pres">
      <dgm:prSet presAssocID="{214FE4C9-66F5-4BEF-8A15-47C7ACDABCDA}" presName="dstNode" presStyleLbl="node1" presStyleIdx="0" presStyleCnt="3"/>
      <dgm:spPr/>
    </dgm:pt>
    <dgm:pt modelId="{6AAA5A48-CD88-4D93-B2DB-727F20C14F0A}" type="pres">
      <dgm:prSet presAssocID="{903B08A5-22CE-4C67-98AB-6E6D307AE213}" presName="text_1" presStyleLbl="node1" presStyleIdx="0" presStyleCnt="3" custScaleX="96127" custScaleY="157374" custLinFactNeighborX="1462" custLinFactNeighborY="-8638">
        <dgm:presLayoutVars>
          <dgm:bulletEnabled val="1"/>
        </dgm:presLayoutVars>
      </dgm:prSet>
      <dgm:spPr/>
      <dgm:t>
        <a:bodyPr/>
        <a:lstStyle/>
        <a:p>
          <a:endParaRPr lang="el-GR"/>
        </a:p>
      </dgm:t>
    </dgm:pt>
    <dgm:pt modelId="{C2E40FB1-2540-4F73-9583-4ED21373A9B7}" type="pres">
      <dgm:prSet presAssocID="{903B08A5-22CE-4C67-98AB-6E6D307AE213}" presName="accent_1" presStyleCnt="0"/>
      <dgm:spPr/>
    </dgm:pt>
    <dgm:pt modelId="{6013D6D8-0509-40CD-BF69-B3DD293AE21B}" type="pres">
      <dgm:prSet presAssocID="{903B08A5-22CE-4C67-98AB-6E6D307AE213}" presName="accentRepeatNode" presStyleLbl="solidFgAcc1" presStyleIdx="0" presStyleCnt="3" custScaleX="94220" custScaleY="113031" custLinFactNeighborX="14400" custLinFactNeighborY="-12963"/>
      <dgm:spPr/>
      <dgm:extLst>
        <a:ext uri="{E40237B7-FDA0-4F09-8148-C483321AD2D9}">
          <dgm14:cNvPr xmlns:dgm14="http://schemas.microsoft.com/office/drawing/2010/diagram" xmlns="" id="0" name="" title="Α Μέρος"/>
        </a:ext>
      </dgm:extLst>
    </dgm:pt>
    <dgm:pt modelId="{50B8F4B6-E49B-4FA8-8C55-6F64B76E1284}" type="pres">
      <dgm:prSet presAssocID="{4AF21404-A980-41AB-8527-B0CCD2704633}" presName="text_2" presStyleLbl="node1" presStyleIdx="1" presStyleCnt="3" custScaleY="114611">
        <dgm:presLayoutVars>
          <dgm:bulletEnabled val="1"/>
        </dgm:presLayoutVars>
      </dgm:prSet>
      <dgm:spPr/>
      <dgm:t>
        <a:bodyPr/>
        <a:lstStyle/>
        <a:p>
          <a:endParaRPr lang="el-GR"/>
        </a:p>
      </dgm:t>
    </dgm:pt>
    <dgm:pt modelId="{67B8D44C-C376-49B8-88D3-58BF6CD3C229}" type="pres">
      <dgm:prSet presAssocID="{4AF21404-A980-41AB-8527-B0CCD2704633}" presName="accent_2" presStyleCnt="0"/>
      <dgm:spPr/>
    </dgm:pt>
    <dgm:pt modelId="{04299D95-404B-4915-9A20-0786906ECACA}" type="pres">
      <dgm:prSet presAssocID="{4AF21404-A980-41AB-8527-B0CCD2704633}" presName="accentRepeatNode" presStyleLbl="solidFgAcc1" presStyleIdx="1" presStyleCnt="3" custScaleX="86656" custScaleY="103735" custLinFactNeighborX="-1290" custLinFactNeighborY="362"/>
      <dgm:spPr/>
    </dgm:pt>
    <dgm:pt modelId="{DC595E0F-88AC-43B4-8DCF-24CA1C40EC0D}" type="pres">
      <dgm:prSet presAssocID="{C88381F4-DA82-4F02-BFE3-25880D99BDD6}" presName="text_3" presStyleLbl="node1" presStyleIdx="2" presStyleCnt="3" custScaleY="128546">
        <dgm:presLayoutVars>
          <dgm:bulletEnabled val="1"/>
        </dgm:presLayoutVars>
      </dgm:prSet>
      <dgm:spPr/>
      <dgm:t>
        <a:bodyPr/>
        <a:lstStyle/>
        <a:p>
          <a:endParaRPr lang="el-GR"/>
        </a:p>
      </dgm:t>
    </dgm:pt>
    <dgm:pt modelId="{6A8C34B1-8D99-40B4-AD04-48806907C7F7}" type="pres">
      <dgm:prSet presAssocID="{C88381F4-DA82-4F02-BFE3-25880D99BDD6}" presName="accent_3" presStyleCnt="0"/>
      <dgm:spPr/>
    </dgm:pt>
    <dgm:pt modelId="{8B964D4F-3295-4147-A4FD-6244BB6B4945}" type="pres">
      <dgm:prSet presAssocID="{C88381F4-DA82-4F02-BFE3-25880D99BDD6}" presName="accentRepeatNode" presStyleLbl="solidFgAcc1" presStyleIdx="2" presStyleCnt="3" custScaleX="95259" custScaleY="101269"/>
      <dgm:spPr/>
    </dgm:pt>
  </dgm:ptLst>
  <dgm:cxnLst>
    <dgm:cxn modelId="{29D36C06-AB84-4399-B5EE-B8C3EE484896}" type="presOf" srcId="{903B08A5-22CE-4C67-98AB-6E6D307AE213}" destId="{6AAA5A48-CD88-4D93-B2DB-727F20C14F0A}" srcOrd="0" destOrd="0" presId="urn:microsoft.com/office/officeart/2008/layout/VerticalCurvedList"/>
    <dgm:cxn modelId="{2E59EE63-0FDD-4F0A-8D48-889210581597}" srcId="{214FE4C9-66F5-4BEF-8A15-47C7ACDABCDA}" destId="{4AF21404-A980-41AB-8527-B0CCD2704633}" srcOrd="1" destOrd="0" parTransId="{B2C9F888-96B1-4851-BDE0-CDB05DEA7E3E}" sibTransId="{71C56849-E53D-43B4-BF7B-70886842FCBA}"/>
    <dgm:cxn modelId="{069A8049-0E65-4FBC-A28D-21503D47CAE1}" srcId="{214FE4C9-66F5-4BEF-8A15-47C7ACDABCDA}" destId="{C88381F4-DA82-4F02-BFE3-25880D99BDD6}" srcOrd="2" destOrd="0" parTransId="{33D13293-7C67-41A0-AC03-96E8641EF1F4}" sibTransId="{54C50118-5404-4C85-9583-C5B940C7EE18}"/>
    <dgm:cxn modelId="{04E57682-91E4-43C5-9E30-43AB115ED09B}" srcId="{214FE4C9-66F5-4BEF-8A15-47C7ACDABCDA}" destId="{903B08A5-22CE-4C67-98AB-6E6D307AE213}" srcOrd="0" destOrd="0" parTransId="{7E73199E-4D56-4EB9-A630-9B0899C94A6D}" sibTransId="{68ECF422-AF38-4A99-98A3-C69AA15FDBBB}"/>
    <dgm:cxn modelId="{CE96DC76-0633-4DEF-A318-A147E8AD54E2}" type="presOf" srcId="{C88381F4-DA82-4F02-BFE3-25880D99BDD6}" destId="{DC595E0F-88AC-43B4-8DCF-24CA1C40EC0D}" srcOrd="0" destOrd="0" presId="urn:microsoft.com/office/officeart/2008/layout/VerticalCurvedList"/>
    <dgm:cxn modelId="{A3F3C4AA-8416-4E13-8EA3-366B877F5512}" type="presOf" srcId="{68ECF422-AF38-4A99-98A3-C69AA15FDBBB}" destId="{E13F7555-1813-43FC-BB20-FA8707DB850E}" srcOrd="0" destOrd="0" presId="urn:microsoft.com/office/officeart/2008/layout/VerticalCurvedList"/>
    <dgm:cxn modelId="{1EFB92B9-98FC-499E-8F0A-9D2E0B74A905}" type="presOf" srcId="{4AF21404-A980-41AB-8527-B0CCD2704633}" destId="{50B8F4B6-E49B-4FA8-8C55-6F64B76E1284}" srcOrd="0" destOrd="0" presId="urn:microsoft.com/office/officeart/2008/layout/VerticalCurvedList"/>
    <dgm:cxn modelId="{86E0982C-B48B-4A9C-B9B2-4DED5016E1EA}" type="presOf" srcId="{214FE4C9-66F5-4BEF-8A15-47C7ACDABCDA}" destId="{5045940E-A343-4A32-A799-5D4F2FBB177F}" srcOrd="0" destOrd="0" presId="urn:microsoft.com/office/officeart/2008/layout/VerticalCurvedList"/>
    <dgm:cxn modelId="{AD32B370-32D5-42C9-95EC-99B6F7F61128}" type="presParOf" srcId="{5045940E-A343-4A32-A799-5D4F2FBB177F}" destId="{48F2B9C7-C095-404D-B4A3-7CE88B452CC6}" srcOrd="0" destOrd="0" presId="urn:microsoft.com/office/officeart/2008/layout/VerticalCurvedList"/>
    <dgm:cxn modelId="{74590F3E-8C34-4634-85AE-96393F30413F}" type="presParOf" srcId="{48F2B9C7-C095-404D-B4A3-7CE88B452CC6}" destId="{2236D076-4DB7-4861-9537-8BE904664C10}" srcOrd="0" destOrd="0" presId="urn:microsoft.com/office/officeart/2008/layout/VerticalCurvedList"/>
    <dgm:cxn modelId="{FFCC6066-24B4-46C8-A8F8-2C8C1BBA5DEC}" type="presParOf" srcId="{2236D076-4DB7-4861-9537-8BE904664C10}" destId="{DD686C0D-3910-4A14-BE91-B5634C84A936}" srcOrd="0" destOrd="0" presId="urn:microsoft.com/office/officeart/2008/layout/VerticalCurvedList"/>
    <dgm:cxn modelId="{62EA5046-06F2-4C33-8556-95209EF48688}" type="presParOf" srcId="{2236D076-4DB7-4861-9537-8BE904664C10}" destId="{E13F7555-1813-43FC-BB20-FA8707DB850E}" srcOrd="1" destOrd="0" presId="urn:microsoft.com/office/officeart/2008/layout/VerticalCurvedList"/>
    <dgm:cxn modelId="{C22C8874-5C89-474D-AE73-7EA12F6BF556}" type="presParOf" srcId="{2236D076-4DB7-4861-9537-8BE904664C10}" destId="{ADBB1144-4BE3-40A8-AA17-84BC3BD03B5E}" srcOrd="2" destOrd="0" presId="urn:microsoft.com/office/officeart/2008/layout/VerticalCurvedList"/>
    <dgm:cxn modelId="{452F4BBE-CF5D-400D-9A67-184ADCCB134F}" type="presParOf" srcId="{2236D076-4DB7-4861-9537-8BE904664C10}" destId="{8DB7ACA4-C5E8-4CAF-8218-632C9972B646}" srcOrd="3" destOrd="0" presId="urn:microsoft.com/office/officeart/2008/layout/VerticalCurvedList"/>
    <dgm:cxn modelId="{861B3C37-6B4A-4B04-8962-4F4C49FE1DDD}" type="presParOf" srcId="{48F2B9C7-C095-404D-B4A3-7CE88B452CC6}" destId="{6AAA5A48-CD88-4D93-B2DB-727F20C14F0A}" srcOrd="1" destOrd="0" presId="urn:microsoft.com/office/officeart/2008/layout/VerticalCurvedList"/>
    <dgm:cxn modelId="{0FAE26E5-DC99-4442-A0E6-399BAC243C39}" type="presParOf" srcId="{48F2B9C7-C095-404D-B4A3-7CE88B452CC6}" destId="{C2E40FB1-2540-4F73-9583-4ED21373A9B7}" srcOrd="2" destOrd="0" presId="urn:microsoft.com/office/officeart/2008/layout/VerticalCurvedList"/>
    <dgm:cxn modelId="{37444F28-B78C-44FC-8278-25CC8D550248}" type="presParOf" srcId="{C2E40FB1-2540-4F73-9583-4ED21373A9B7}" destId="{6013D6D8-0509-40CD-BF69-B3DD293AE21B}" srcOrd="0" destOrd="0" presId="urn:microsoft.com/office/officeart/2008/layout/VerticalCurvedList"/>
    <dgm:cxn modelId="{DE5FE6A7-6700-48D3-8802-B8E13FABD4F0}" type="presParOf" srcId="{48F2B9C7-C095-404D-B4A3-7CE88B452CC6}" destId="{50B8F4B6-E49B-4FA8-8C55-6F64B76E1284}" srcOrd="3" destOrd="0" presId="urn:microsoft.com/office/officeart/2008/layout/VerticalCurvedList"/>
    <dgm:cxn modelId="{C6AD9D50-0B6E-49A4-972A-E5CECC0342EB}" type="presParOf" srcId="{48F2B9C7-C095-404D-B4A3-7CE88B452CC6}" destId="{67B8D44C-C376-49B8-88D3-58BF6CD3C229}" srcOrd="4" destOrd="0" presId="urn:microsoft.com/office/officeart/2008/layout/VerticalCurvedList"/>
    <dgm:cxn modelId="{48C74CCB-853C-48CF-88C5-212FC5A1EB69}" type="presParOf" srcId="{67B8D44C-C376-49B8-88D3-58BF6CD3C229}" destId="{04299D95-404B-4915-9A20-0786906ECACA}" srcOrd="0" destOrd="0" presId="urn:microsoft.com/office/officeart/2008/layout/VerticalCurvedList"/>
    <dgm:cxn modelId="{D8F1EE78-187F-4F35-AE02-B6704AC5490A}" type="presParOf" srcId="{48F2B9C7-C095-404D-B4A3-7CE88B452CC6}" destId="{DC595E0F-88AC-43B4-8DCF-24CA1C40EC0D}" srcOrd="5" destOrd="0" presId="urn:microsoft.com/office/officeart/2008/layout/VerticalCurvedList"/>
    <dgm:cxn modelId="{FBE6FADD-E9AF-4A67-8360-79237757B325}" type="presParOf" srcId="{48F2B9C7-C095-404D-B4A3-7CE88B452CC6}" destId="{6A8C34B1-8D99-40B4-AD04-48806907C7F7}" srcOrd="6" destOrd="0" presId="urn:microsoft.com/office/officeart/2008/layout/VerticalCurvedList"/>
    <dgm:cxn modelId="{E5977A8B-1534-4870-A526-3F8AD77F4817}" type="presParOf" srcId="{6A8C34B1-8D99-40B4-AD04-48806907C7F7}" destId="{8B964D4F-3295-4147-A4FD-6244BB6B4945}" srcOrd="0" destOrd="0" presId="urn:microsoft.com/office/officeart/2008/layout/VerticalCurvedList"/>
  </dgm:cxnLst>
  <dgm:bg>
    <a:noFill/>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AEF162-5466-470B-8058-CF0BEE7A7483}"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l-GR"/>
        </a:p>
      </dgm:t>
    </dgm:pt>
    <dgm:pt modelId="{EF4C903A-A3EF-4099-BB34-BF76CF94CF93}">
      <dgm:prSet phldrT="[Κείμενο]" custT="1"/>
      <dgm:spPr/>
      <dgm:t>
        <a:bodyPr/>
        <a:lstStyle/>
        <a:p>
          <a:r>
            <a:rPr lang="el-GR" sz="2400" b="1" dirty="0">
              <a:latin typeface="Times New Roman" panose="02020603050405020304" pitchFamily="18" charset="0"/>
              <a:cs typeface="Times New Roman" panose="02020603050405020304" pitchFamily="18" charset="0"/>
            </a:rPr>
            <a:t>Η Έννοια της Εξ αποστάσεως Εκπαίδευσης</a:t>
          </a:r>
        </a:p>
      </dgm:t>
    </dgm:pt>
    <dgm:pt modelId="{DA99DE5C-EE19-47CF-9ACB-3B479DB6FDD2}" type="parTrans" cxnId="{D8D179BB-29D5-4747-8996-9A7F1CB72021}">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5CA8AB08-A87B-427C-8022-286D525258F3}" type="sibTrans" cxnId="{D8D179BB-29D5-4747-8996-9A7F1CB72021}">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8B972174-2FD3-46BF-B1C4-7E806928581C}">
      <dgm:prSet phldrT="[Κείμενο]" custT="1"/>
      <dgm:spPr/>
      <dgm:t>
        <a:bodyPr/>
        <a:lstStyle/>
        <a:p>
          <a:r>
            <a:rPr lang="el-GR" sz="2400" b="1" dirty="0">
              <a:latin typeface="Times New Roman" panose="02020603050405020304" pitchFamily="18" charset="0"/>
              <a:cs typeface="Times New Roman" panose="02020603050405020304" pitchFamily="18" charset="0"/>
            </a:rPr>
            <a:t>Θεωρίες της Εξ αποστάσεως Εκπαίδευσης</a:t>
          </a:r>
        </a:p>
      </dgm:t>
    </dgm:pt>
    <dgm:pt modelId="{7C61D6B5-796B-4F5A-8A6C-F6AAC7B00187}" type="parTrans" cxnId="{2D61DD3B-0DCF-4230-9818-7590E221DD0F}">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DD729328-1572-42FE-B3F9-C73812EED2F1}" type="sibTrans" cxnId="{2D61DD3B-0DCF-4230-9818-7590E221DD0F}">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A347EF59-174B-4C06-8674-B8AE2B0CD07A}">
      <dgm:prSet phldrT="[Κείμενο]" custT="1"/>
      <dgm:spPr/>
      <dgm:t>
        <a:bodyPr/>
        <a:lstStyle/>
        <a:p>
          <a:r>
            <a:rPr lang="el-GR" sz="2400" b="1" dirty="0">
              <a:latin typeface="Times New Roman" panose="02020603050405020304" pitchFamily="18" charset="0"/>
              <a:cs typeface="Times New Roman" panose="02020603050405020304" pitchFamily="18" charset="0"/>
            </a:rPr>
            <a:t>Ηλεκτρονική Μάθηση (</a:t>
          </a:r>
          <a:r>
            <a:rPr lang="en-US" sz="2400" b="1" dirty="0">
              <a:latin typeface="Times New Roman" panose="02020603050405020304" pitchFamily="18" charset="0"/>
              <a:cs typeface="Times New Roman" panose="02020603050405020304" pitchFamily="18" charset="0"/>
            </a:rPr>
            <a:t>e – learning)</a:t>
          </a:r>
          <a:endParaRPr lang="el-GR" sz="2400" b="1" dirty="0">
            <a:latin typeface="Times New Roman" panose="02020603050405020304" pitchFamily="18" charset="0"/>
            <a:cs typeface="Times New Roman" panose="02020603050405020304" pitchFamily="18" charset="0"/>
          </a:endParaRPr>
        </a:p>
      </dgm:t>
    </dgm:pt>
    <dgm:pt modelId="{36E36766-42A3-4FF5-9052-E83EE9C2902A}" type="parTrans" cxnId="{C11F8C58-8CE2-4840-82F2-2D284DF22FF2}">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8191BB8E-FED0-4C76-9E52-28712935C301}" type="sibTrans" cxnId="{C11F8C58-8CE2-4840-82F2-2D284DF22FF2}">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DB22D32B-0100-4066-86A4-C927C55B0EBC}">
      <dgm:prSet custT="1"/>
      <dgm:spPr/>
      <dgm:t>
        <a:bodyPr/>
        <a:lstStyle/>
        <a:p>
          <a:r>
            <a:rPr lang="el-GR" sz="2400" b="1" dirty="0">
              <a:latin typeface="Times New Roman" panose="02020603050405020304" pitchFamily="18" charset="0"/>
              <a:cs typeface="Times New Roman" panose="02020603050405020304" pitchFamily="18" charset="0"/>
            </a:rPr>
            <a:t>Μορφές της Εξ αποστάσεως Εκπαίδευσης με τη Χρήση των Τ.Π.Ε</a:t>
          </a:r>
        </a:p>
      </dgm:t>
    </dgm:pt>
    <dgm:pt modelId="{CD557184-D9B3-4F7B-B799-AE4BAAB662AC}" type="parTrans" cxnId="{162E1945-CAC8-4693-825D-83893748442F}">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4AA8EDF4-2ABD-4243-8FEC-9761754DA9F1}" type="sibTrans" cxnId="{162E1945-CAC8-4693-825D-83893748442F}">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B20187BB-2B04-47D7-AF73-0612D67B78FC}">
      <dgm:prSet custT="1"/>
      <dgm:spPr/>
      <dgm:t>
        <a:bodyPr/>
        <a:lstStyle/>
        <a:p>
          <a:r>
            <a:rPr lang="el-GR" sz="2400" b="1" dirty="0">
              <a:latin typeface="Times New Roman" panose="02020603050405020304" pitchFamily="18" charset="0"/>
              <a:cs typeface="Times New Roman" panose="02020603050405020304" pitchFamily="18" charset="0"/>
            </a:rPr>
            <a:t>Η εξ Αποστάσεως Σχολική Εκπαίδευση</a:t>
          </a:r>
        </a:p>
      </dgm:t>
    </dgm:pt>
    <dgm:pt modelId="{FFD330E0-2246-4BBD-B45B-521975B0F78E}" type="parTrans" cxnId="{357BB416-C315-4CFF-B02B-29D3FC0275D7}">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30FBF99A-8443-4E5F-858C-44C8D1CB0011}" type="sibTrans" cxnId="{357BB416-C315-4CFF-B02B-29D3FC0275D7}">
      <dgm:prSet/>
      <dgm:spPr/>
      <dgm:t>
        <a:bodyPr/>
        <a:lstStyle/>
        <a:p>
          <a:endParaRPr lang="el-GR" sz="2400" b="1">
            <a:solidFill>
              <a:schemeClr val="tx1"/>
            </a:solidFill>
            <a:latin typeface="Times New Roman" panose="02020603050405020304" pitchFamily="18" charset="0"/>
            <a:cs typeface="Times New Roman" panose="02020603050405020304" pitchFamily="18" charset="0"/>
          </a:endParaRPr>
        </a:p>
      </dgm:t>
    </dgm:pt>
    <dgm:pt modelId="{15AB007D-68A8-48C7-B25F-50024152BF0D}">
      <dgm:prSet custT="1"/>
      <dgm:spPr/>
      <dgm:t>
        <a:bodyPr/>
        <a:lstStyle/>
        <a:p>
          <a:r>
            <a:rPr lang="el-GR" sz="2400" b="1" dirty="0">
              <a:latin typeface="Times New Roman" panose="02020603050405020304" pitchFamily="18" charset="0"/>
              <a:cs typeface="Times New Roman" panose="02020603050405020304" pitchFamily="18" charset="0"/>
            </a:rPr>
            <a:t>Αλληλεπίδραση και Διαδραστικότητα σε e-Learning Περιβάλλοντα</a:t>
          </a:r>
        </a:p>
      </dgm:t>
    </dgm:pt>
    <dgm:pt modelId="{B23C0995-E915-4011-A936-AD550058BF16}" type="parTrans" cxnId="{6CF2355B-D820-4B5B-BA50-73AF7E8DF88D}">
      <dgm:prSet/>
      <dgm:spPr/>
      <dgm:t>
        <a:bodyPr/>
        <a:lstStyle/>
        <a:p>
          <a:endParaRPr lang="el-GR" sz="2400" b="1">
            <a:solidFill>
              <a:schemeClr val="tx1"/>
            </a:solidFill>
          </a:endParaRPr>
        </a:p>
      </dgm:t>
    </dgm:pt>
    <dgm:pt modelId="{DE2D5451-C6DE-4569-9EFD-CAC31AD31543}" type="sibTrans" cxnId="{6CF2355B-D820-4B5B-BA50-73AF7E8DF88D}">
      <dgm:prSet/>
      <dgm:spPr/>
      <dgm:t>
        <a:bodyPr/>
        <a:lstStyle/>
        <a:p>
          <a:endParaRPr lang="el-GR" sz="2400" b="1">
            <a:solidFill>
              <a:schemeClr val="tx1"/>
            </a:solidFill>
          </a:endParaRPr>
        </a:p>
      </dgm:t>
    </dgm:pt>
    <dgm:pt modelId="{A40258B2-F9E7-491B-88DD-01478D428D8B}">
      <dgm:prSet custT="1"/>
      <dgm:spPr/>
      <dgm:t>
        <a:bodyPr/>
        <a:lstStyle/>
        <a:p>
          <a:r>
            <a:rPr lang="el-GR" sz="2400" b="1" dirty="0">
              <a:latin typeface="Times New Roman" panose="02020603050405020304" pitchFamily="18" charset="0"/>
              <a:cs typeface="Times New Roman" panose="02020603050405020304" pitchFamily="18" charset="0"/>
            </a:rPr>
            <a:t>Η Έννοια της Επαυξημένης Πραγματικότητας</a:t>
          </a:r>
        </a:p>
      </dgm:t>
    </dgm:pt>
    <dgm:pt modelId="{B48A1AA0-75CA-464C-B424-324B0DB89E30}" type="parTrans" cxnId="{FD64AA1D-A0DB-4EDF-9221-F721B86781A9}">
      <dgm:prSet/>
      <dgm:spPr/>
      <dgm:t>
        <a:bodyPr/>
        <a:lstStyle/>
        <a:p>
          <a:endParaRPr lang="el-GR" sz="2400" b="1">
            <a:solidFill>
              <a:schemeClr val="tx1"/>
            </a:solidFill>
          </a:endParaRPr>
        </a:p>
      </dgm:t>
    </dgm:pt>
    <dgm:pt modelId="{C2C9C896-C9C7-4679-8E55-D36C8A66B3F0}" type="sibTrans" cxnId="{FD64AA1D-A0DB-4EDF-9221-F721B86781A9}">
      <dgm:prSet/>
      <dgm:spPr/>
      <dgm:t>
        <a:bodyPr/>
        <a:lstStyle/>
        <a:p>
          <a:endParaRPr lang="el-GR" sz="2400" b="1">
            <a:solidFill>
              <a:schemeClr val="tx1"/>
            </a:solidFill>
          </a:endParaRPr>
        </a:p>
      </dgm:t>
    </dgm:pt>
    <dgm:pt modelId="{1375346A-168C-40CD-985C-72CCD964D0E1}">
      <dgm:prSet custT="1"/>
      <dgm:spPr/>
      <dgm:t>
        <a:bodyPr/>
        <a:lstStyle/>
        <a:p>
          <a:r>
            <a:rPr lang="el-GR" sz="2400" b="1" dirty="0">
              <a:latin typeface="Times New Roman" panose="02020603050405020304" pitchFamily="18" charset="0"/>
              <a:cs typeface="Times New Roman" panose="02020603050405020304" pitchFamily="18" charset="0"/>
            </a:rPr>
            <a:t>Οι Τύποι της Επαυξημένης Πραγματικότητας</a:t>
          </a:r>
        </a:p>
      </dgm:t>
    </dgm:pt>
    <dgm:pt modelId="{C25366E2-F21F-425B-9DA7-C5712F0F6006}" type="parTrans" cxnId="{1BDCFD6C-E022-4CCC-9804-08E2F2FE9380}">
      <dgm:prSet/>
      <dgm:spPr/>
      <dgm:t>
        <a:bodyPr/>
        <a:lstStyle/>
        <a:p>
          <a:endParaRPr lang="el-GR" sz="2400" b="1">
            <a:solidFill>
              <a:schemeClr val="tx1"/>
            </a:solidFill>
          </a:endParaRPr>
        </a:p>
      </dgm:t>
    </dgm:pt>
    <dgm:pt modelId="{AC0C9F4D-68A6-4E4B-BEBD-2B5EB0CA267C}" type="sibTrans" cxnId="{1BDCFD6C-E022-4CCC-9804-08E2F2FE9380}">
      <dgm:prSet/>
      <dgm:spPr/>
      <dgm:t>
        <a:bodyPr/>
        <a:lstStyle/>
        <a:p>
          <a:endParaRPr lang="el-GR" sz="2400" b="1">
            <a:solidFill>
              <a:schemeClr val="tx1"/>
            </a:solidFill>
          </a:endParaRPr>
        </a:p>
      </dgm:t>
    </dgm:pt>
    <dgm:pt modelId="{610E490F-34BD-49B8-9A81-933C7CC2A5CD}" type="pres">
      <dgm:prSet presAssocID="{E3AEF162-5466-470B-8058-CF0BEE7A7483}" presName="linear" presStyleCnt="0">
        <dgm:presLayoutVars>
          <dgm:animLvl val="lvl"/>
          <dgm:resizeHandles val="exact"/>
        </dgm:presLayoutVars>
      </dgm:prSet>
      <dgm:spPr/>
      <dgm:t>
        <a:bodyPr/>
        <a:lstStyle/>
        <a:p>
          <a:endParaRPr lang="el-GR"/>
        </a:p>
      </dgm:t>
    </dgm:pt>
    <dgm:pt modelId="{48635CBA-064F-481F-931D-25E69E9895C9}" type="pres">
      <dgm:prSet presAssocID="{EF4C903A-A3EF-4099-BB34-BF76CF94CF93}" presName="parentText" presStyleLbl="node1" presStyleIdx="0" presStyleCnt="8" custScaleY="47482" custLinFactY="-7841" custLinFactNeighborY="-100000">
        <dgm:presLayoutVars>
          <dgm:chMax val="0"/>
          <dgm:bulletEnabled val="1"/>
        </dgm:presLayoutVars>
      </dgm:prSet>
      <dgm:spPr/>
      <dgm:t>
        <a:bodyPr/>
        <a:lstStyle/>
        <a:p>
          <a:endParaRPr lang="el-GR"/>
        </a:p>
      </dgm:t>
    </dgm:pt>
    <dgm:pt modelId="{E0995131-6076-4906-BCCA-19C3F080DC98}" type="pres">
      <dgm:prSet presAssocID="{5CA8AB08-A87B-427C-8022-286D525258F3}" presName="spacer" presStyleCnt="0"/>
      <dgm:spPr/>
    </dgm:pt>
    <dgm:pt modelId="{908BAF2A-C36A-439C-A5FB-38CD06B48937}" type="pres">
      <dgm:prSet presAssocID="{8B972174-2FD3-46BF-B1C4-7E806928581C}" presName="parentText" presStyleLbl="node1" presStyleIdx="1" presStyleCnt="8" custScaleY="53480" custLinFactNeighborY="-34140">
        <dgm:presLayoutVars>
          <dgm:chMax val="0"/>
          <dgm:bulletEnabled val="1"/>
        </dgm:presLayoutVars>
      </dgm:prSet>
      <dgm:spPr/>
      <dgm:t>
        <a:bodyPr/>
        <a:lstStyle/>
        <a:p>
          <a:endParaRPr lang="el-GR"/>
        </a:p>
      </dgm:t>
    </dgm:pt>
    <dgm:pt modelId="{E0C1172C-A912-45D8-9AF0-13DEBAF2D1D1}" type="pres">
      <dgm:prSet presAssocID="{DD729328-1572-42FE-B3F9-C73812EED2F1}" presName="spacer" presStyleCnt="0"/>
      <dgm:spPr/>
    </dgm:pt>
    <dgm:pt modelId="{5E4CF53B-1DD8-4B55-A27E-078A2DD44F6D}" type="pres">
      <dgm:prSet presAssocID="{A347EF59-174B-4C06-8674-B8AE2B0CD07A}" presName="parentText" presStyleLbl="node1" presStyleIdx="2" presStyleCnt="8" custScaleY="46181">
        <dgm:presLayoutVars>
          <dgm:chMax val="0"/>
          <dgm:bulletEnabled val="1"/>
        </dgm:presLayoutVars>
      </dgm:prSet>
      <dgm:spPr/>
      <dgm:t>
        <a:bodyPr/>
        <a:lstStyle/>
        <a:p>
          <a:endParaRPr lang="el-GR"/>
        </a:p>
      </dgm:t>
    </dgm:pt>
    <dgm:pt modelId="{920E2593-FC32-4C55-B3CA-FFDCB3D3660F}" type="pres">
      <dgm:prSet presAssocID="{8191BB8E-FED0-4C76-9E52-28712935C301}" presName="spacer" presStyleCnt="0"/>
      <dgm:spPr/>
    </dgm:pt>
    <dgm:pt modelId="{F453182A-59FE-468E-B3CA-59378877DAC6}" type="pres">
      <dgm:prSet presAssocID="{DB22D32B-0100-4066-86A4-C927C55B0EBC}" presName="parentText" presStyleLbl="node1" presStyleIdx="3" presStyleCnt="8" custScaleY="61948" custLinFactNeighborY="18081">
        <dgm:presLayoutVars>
          <dgm:chMax val="0"/>
          <dgm:bulletEnabled val="1"/>
        </dgm:presLayoutVars>
      </dgm:prSet>
      <dgm:spPr/>
      <dgm:t>
        <a:bodyPr/>
        <a:lstStyle/>
        <a:p>
          <a:endParaRPr lang="el-GR"/>
        </a:p>
      </dgm:t>
    </dgm:pt>
    <dgm:pt modelId="{83B6E24C-9F2E-4D05-A50B-6F5461631302}" type="pres">
      <dgm:prSet presAssocID="{4AA8EDF4-2ABD-4243-8FEC-9761754DA9F1}" presName="spacer" presStyleCnt="0"/>
      <dgm:spPr/>
    </dgm:pt>
    <dgm:pt modelId="{77334283-ED02-436B-AF20-C9F836243E82}" type="pres">
      <dgm:prSet presAssocID="{B20187BB-2B04-47D7-AF73-0612D67B78FC}" presName="parentText" presStyleLbl="node1" presStyleIdx="4" presStyleCnt="8" custScaleY="44621" custLinFactNeighborY="-10493">
        <dgm:presLayoutVars>
          <dgm:chMax val="0"/>
          <dgm:bulletEnabled val="1"/>
        </dgm:presLayoutVars>
      </dgm:prSet>
      <dgm:spPr/>
      <dgm:t>
        <a:bodyPr/>
        <a:lstStyle/>
        <a:p>
          <a:endParaRPr lang="el-GR"/>
        </a:p>
      </dgm:t>
    </dgm:pt>
    <dgm:pt modelId="{92360774-81C2-46DD-B410-01689841F3D9}" type="pres">
      <dgm:prSet presAssocID="{30FBF99A-8443-4E5F-858C-44C8D1CB0011}" presName="spacer" presStyleCnt="0"/>
      <dgm:spPr/>
    </dgm:pt>
    <dgm:pt modelId="{5AB6EED1-F7F1-417E-A94D-154DBD1D15AB}" type="pres">
      <dgm:prSet presAssocID="{15AB007D-68A8-48C7-B25F-50024152BF0D}" presName="parentText" presStyleLbl="node1" presStyleIdx="5" presStyleCnt="8" custScaleY="72853">
        <dgm:presLayoutVars>
          <dgm:chMax val="0"/>
          <dgm:bulletEnabled val="1"/>
        </dgm:presLayoutVars>
      </dgm:prSet>
      <dgm:spPr/>
      <dgm:t>
        <a:bodyPr/>
        <a:lstStyle/>
        <a:p>
          <a:endParaRPr lang="el-GR"/>
        </a:p>
      </dgm:t>
    </dgm:pt>
    <dgm:pt modelId="{ECB0AB6F-BBF5-41D7-BCEC-8040F933972F}" type="pres">
      <dgm:prSet presAssocID="{DE2D5451-C6DE-4569-9EFD-CAC31AD31543}" presName="spacer" presStyleCnt="0"/>
      <dgm:spPr/>
    </dgm:pt>
    <dgm:pt modelId="{F1C8DA97-6636-448C-A6CB-BAB4798B2B85}" type="pres">
      <dgm:prSet presAssocID="{A40258B2-F9E7-491B-88DD-01478D428D8B}" presName="parentText" presStyleLbl="node1" presStyleIdx="6" presStyleCnt="8" custScaleY="58718">
        <dgm:presLayoutVars>
          <dgm:chMax val="0"/>
          <dgm:bulletEnabled val="1"/>
        </dgm:presLayoutVars>
      </dgm:prSet>
      <dgm:spPr/>
      <dgm:t>
        <a:bodyPr/>
        <a:lstStyle/>
        <a:p>
          <a:endParaRPr lang="el-GR"/>
        </a:p>
      </dgm:t>
    </dgm:pt>
    <dgm:pt modelId="{476E3875-24E6-46EF-8BF1-8426194B94AD}" type="pres">
      <dgm:prSet presAssocID="{C2C9C896-C9C7-4679-8E55-D36C8A66B3F0}" presName="spacer" presStyleCnt="0"/>
      <dgm:spPr/>
    </dgm:pt>
    <dgm:pt modelId="{F066E2B7-B102-4753-8882-922D8C0C3D10}" type="pres">
      <dgm:prSet presAssocID="{1375346A-168C-40CD-985C-72CCD964D0E1}" presName="parentText" presStyleLbl="node1" presStyleIdx="7" presStyleCnt="8" custScaleY="47295">
        <dgm:presLayoutVars>
          <dgm:chMax val="0"/>
          <dgm:bulletEnabled val="1"/>
        </dgm:presLayoutVars>
      </dgm:prSet>
      <dgm:spPr/>
      <dgm:t>
        <a:bodyPr/>
        <a:lstStyle/>
        <a:p>
          <a:endParaRPr lang="el-GR"/>
        </a:p>
      </dgm:t>
    </dgm:pt>
  </dgm:ptLst>
  <dgm:cxnLst>
    <dgm:cxn modelId="{D8D179BB-29D5-4747-8996-9A7F1CB72021}" srcId="{E3AEF162-5466-470B-8058-CF0BEE7A7483}" destId="{EF4C903A-A3EF-4099-BB34-BF76CF94CF93}" srcOrd="0" destOrd="0" parTransId="{DA99DE5C-EE19-47CF-9ACB-3B479DB6FDD2}" sibTransId="{5CA8AB08-A87B-427C-8022-286D525258F3}"/>
    <dgm:cxn modelId="{357BB416-C315-4CFF-B02B-29D3FC0275D7}" srcId="{E3AEF162-5466-470B-8058-CF0BEE7A7483}" destId="{B20187BB-2B04-47D7-AF73-0612D67B78FC}" srcOrd="4" destOrd="0" parTransId="{FFD330E0-2246-4BBD-B45B-521975B0F78E}" sibTransId="{30FBF99A-8443-4E5F-858C-44C8D1CB0011}"/>
    <dgm:cxn modelId="{608136A0-9CC9-4098-B179-458515616203}" type="presOf" srcId="{15AB007D-68A8-48C7-B25F-50024152BF0D}" destId="{5AB6EED1-F7F1-417E-A94D-154DBD1D15AB}" srcOrd="0" destOrd="0" presId="urn:microsoft.com/office/officeart/2005/8/layout/vList2"/>
    <dgm:cxn modelId="{5B89D3A6-B3B5-4B84-A43A-7C1E2500872A}" type="presOf" srcId="{8B972174-2FD3-46BF-B1C4-7E806928581C}" destId="{908BAF2A-C36A-439C-A5FB-38CD06B48937}" srcOrd="0" destOrd="0" presId="urn:microsoft.com/office/officeart/2005/8/layout/vList2"/>
    <dgm:cxn modelId="{E9949DCD-9124-4A8A-8B9F-792DEABF0990}" type="presOf" srcId="{B20187BB-2B04-47D7-AF73-0612D67B78FC}" destId="{77334283-ED02-436B-AF20-C9F836243E82}" srcOrd="0" destOrd="0" presId="urn:microsoft.com/office/officeart/2005/8/layout/vList2"/>
    <dgm:cxn modelId="{67B581D1-8AF4-447E-AC74-8791E6FCB7CC}" type="presOf" srcId="{DB22D32B-0100-4066-86A4-C927C55B0EBC}" destId="{F453182A-59FE-468E-B3CA-59378877DAC6}" srcOrd="0" destOrd="0" presId="urn:microsoft.com/office/officeart/2005/8/layout/vList2"/>
    <dgm:cxn modelId="{C11F8C58-8CE2-4840-82F2-2D284DF22FF2}" srcId="{E3AEF162-5466-470B-8058-CF0BEE7A7483}" destId="{A347EF59-174B-4C06-8674-B8AE2B0CD07A}" srcOrd="2" destOrd="0" parTransId="{36E36766-42A3-4FF5-9052-E83EE9C2902A}" sibTransId="{8191BB8E-FED0-4C76-9E52-28712935C301}"/>
    <dgm:cxn modelId="{1BDCFD6C-E022-4CCC-9804-08E2F2FE9380}" srcId="{E3AEF162-5466-470B-8058-CF0BEE7A7483}" destId="{1375346A-168C-40CD-985C-72CCD964D0E1}" srcOrd="7" destOrd="0" parTransId="{C25366E2-F21F-425B-9DA7-C5712F0F6006}" sibTransId="{AC0C9F4D-68A6-4E4B-BEBD-2B5EB0CA267C}"/>
    <dgm:cxn modelId="{2D61DD3B-0DCF-4230-9818-7590E221DD0F}" srcId="{E3AEF162-5466-470B-8058-CF0BEE7A7483}" destId="{8B972174-2FD3-46BF-B1C4-7E806928581C}" srcOrd="1" destOrd="0" parTransId="{7C61D6B5-796B-4F5A-8A6C-F6AAC7B00187}" sibTransId="{DD729328-1572-42FE-B3F9-C73812EED2F1}"/>
    <dgm:cxn modelId="{8D2C6A87-1FCB-4696-BEF0-2F4F69B69434}" type="presOf" srcId="{E3AEF162-5466-470B-8058-CF0BEE7A7483}" destId="{610E490F-34BD-49B8-9A81-933C7CC2A5CD}" srcOrd="0" destOrd="0" presId="urn:microsoft.com/office/officeart/2005/8/layout/vList2"/>
    <dgm:cxn modelId="{6CF2355B-D820-4B5B-BA50-73AF7E8DF88D}" srcId="{E3AEF162-5466-470B-8058-CF0BEE7A7483}" destId="{15AB007D-68A8-48C7-B25F-50024152BF0D}" srcOrd="5" destOrd="0" parTransId="{B23C0995-E915-4011-A936-AD550058BF16}" sibTransId="{DE2D5451-C6DE-4569-9EFD-CAC31AD31543}"/>
    <dgm:cxn modelId="{162E1945-CAC8-4693-825D-83893748442F}" srcId="{E3AEF162-5466-470B-8058-CF0BEE7A7483}" destId="{DB22D32B-0100-4066-86A4-C927C55B0EBC}" srcOrd="3" destOrd="0" parTransId="{CD557184-D9B3-4F7B-B799-AE4BAAB662AC}" sibTransId="{4AA8EDF4-2ABD-4243-8FEC-9761754DA9F1}"/>
    <dgm:cxn modelId="{18DF2DB3-5B2E-4812-B16C-C0B1512836A4}" type="presOf" srcId="{1375346A-168C-40CD-985C-72CCD964D0E1}" destId="{F066E2B7-B102-4753-8882-922D8C0C3D10}" srcOrd="0" destOrd="0" presId="urn:microsoft.com/office/officeart/2005/8/layout/vList2"/>
    <dgm:cxn modelId="{EFA773A9-D855-44BD-97D2-8DC10ECC33DE}" type="presOf" srcId="{A347EF59-174B-4C06-8674-B8AE2B0CD07A}" destId="{5E4CF53B-1DD8-4B55-A27E-078A2DD44F6D}" srcOrd="0" destOrd="0" presId="urn:microsoft.com/office/officeart/2005/8/layout/vList2"/>
    <dgm:cxn modelId="{FD64AA1D-A0DB-4EDF-9221-F721B86781A9}" srcId="{E3AEF162-5466-470B-8058-CF0BEE7A7483}" destId="{A40258B2-F9E7-491B-88DD-01478D428D8B}" srcOrd="6" destOrd="0" parTransId="{B48A1AA0-75CA-464C-B424-324B0DB89E30}" sibTransId="{C2C9C896-C9C7-4679-8E55-D36C8A66B3F0}"/>
    <dgm:cxn modelId="{BB3CAD88-8EF8-4D00-8DE4-8665637834ED}" type="presOf" srcId="{A40258B2-F9E7-491B-88DD-01478D428D8B}" destId="{F1C8DA97-6636-448C-A6CB-BAB4798B2B85}" srcOrd="0" destOrd="0" presId="urn:microsoft.com/office/officeart/2005/8/layout/vList2"/>
    <dgm:cxn modelId="{52ED5A51-61D5-4900-918C-5CB6EA4DB0FA}" type="presOf" srcId="{EF4C903A-A3EF-4099-BB34-BF76CF94CF93}" destId="{48635CBA-064F-481F-931D-25E69E9895C9}" srcOrd="0" destOrd="0" presId="urn:microsoft.com/office/officeart/2005/8/layout/vList2"/>
    <dgm:cxn modelId="{2A6ECEA1-F2D6-4574-815C-2122EE51FEC7}" type="presParOf" srcId="{610E490F-34BD-49B8-9A81-933C7CC2A5CD}" destId="{48635CBA-064F-481F-931D-25E69E9895C9}" srcOrd="0" destOrd="0" presId="urn:microsoft.com/office/officeart/2005/8/layout/vList2"/>
    <dgm:cxn modelId="{E9EA1E04-8F07-40FE-9D4E-85EDEE9ECF05}" type="presParOf" srcId="{610E490F-34BD-49B8-9A81-933C7CC2A5CD}" destId="{E0995131-6076-4906-BCCA-19C3F080DC98}" srcOrd="1" destOrd="0" presId="urn:microsoft.com/office/officeart/2005/8/layout/vList2"/>
    <dgm:cxn modelId="{33AD4DEF-657F-474A-9662-BCBA5357304A}" type="presParOf" srcId="{610E490F-34BD-49B8-9A81-933C7CC2A5CD}" destId="{908BAF2A-C36A-439C-A5FB-38CD06B48937}" srcOrd="2" destOrd="0" presId="urn:microsoft.com/office/officeart/2005/8/layout/vList2"/>
    <dgm:cxn modelId="{09DE34F8-4723-451D-92EC-2139D9F230CE}" type="presParOf" srcId="{610E490F-34BD-49B8-9A81-933C7CC2A5CD}" destId="{E0C1172C-A912-45D8-9AF0-13DEBAF2D1D1}" srcOrd="3" destOrd="0" presId="urn:microsoft.com/office/officeart/2005/8/layout/vList2"/>
    <dgm:cxn modelId="{F121C8E4-B3BD-4621-BE1F-6E0E291634D6}" type="presParOf" srcId="{610E490F-34BD-49B8-9A81-933C7CC2A5CD}" destId="{5E4CF53B-1DD8-4B55-A27E-078A2DD44F6D}" srcOrd="4" destOrd="0" presId="urn:microsoft.com/office/officeart/2005/8/layout/vList2"/>
    <dgm:cxn modelId="{EDDB71DD-7953-4247-B137-48E2EFD8781A}" type="presParOf" srcId="{610E490F-34BD-49B8-9A81-933C7CC2A5CD}" destId="{920E2593-FC32-4C55-B3CA-FFDCB3D3660F}" srcOrd="5" destOrd="0" presId="urn:microsoft.com/office/officeart/2005/8/layout/vList2"/>
    <dgm:cxn modelId="{BCF36E93-8520-4804-B6E0-E3808EA4FDAA}" type="presParOf" srcId="{610E490F-34BD-49B8-9A81-933C7CC2A5CD}" destId="{F453182A-59FE-468E-B3CA-59378877DAC6}" srcOrd="6" destOrd="0" presId="urn:microsoft.com/office/officeart/2005/8/layout/vList2"/>
    <dgm:cxn modelId="{5DDC8503-B88D-48EC-8819-ABC0533C7FAE}" type="presParOf" srcId="{610E490F-34BD-49B8-9A81-933C7CC2A5CD}" destId="{83B6E24C-9F2E-4D05-A50B-6F5461631302}" srcOrd="7" destOrd="0" presId="urn:microsoft.com/office/officeart/2005/8/layout/vList2"/>
    <dgm:cxn modelId="{149E1310-A682-477D-9441-FA500EF203A7}" type="presParOf" srcId="{610E490F-34BD-49B8-9A81-933C7CC2A5CD}" destId="{77334283-ED02-436B-AF20-C9F836243E82}" srcOrd="8" destOrd="0" presId="urn:microsoft.com/office/officeart/2005/8/layout/vList2"/>
    <dgm:cxn modelId="{49899987-D50E-460C-83CD-AB8C13E519C7}" type="presParOf" srcId="{610E490F-34BD-49B8-9A81-933C7CC2A5CD}" destId="{92360774-81C2-46DD-B410-01689841F3D9}" srcOrd="9" destOrd="0" presId="urn:microsoft.com/office/officeart/2005/8/layout/vList2"/>
    <dgm:cxn modelId="{A3C18107-35C3-4BAD-BC8F-DE78EED4A708}" type="presParOf" srcId="{610E490F-34BD-49B8-9A81-933C7CC2A5CD}" destId="{5AB6EED1-F7F1-417E-A94D-154DBD1D15AB}" srcOrd="10" destOrd="0" presId="urn:microsoft.com/office/officeart/2005/8/layout/vList2"/>
    <dgm:cxn modelId="{DA49A19E-7606-4E5C-A0D0-7CBFB4426A34}" type="presParOf" srcId="{610E490F-34BD-49B8-9A81-933C7CC2A5CD}" destId="{ECB0AB6F-BBF5-41D7-BCEC-8040F933972F}" srcOrd="11" destOrd="0" presId="urn:microsoft.com/office/officeart/2005/8/layout/vList2"/>
    <dgm:cxn modelId="{DDD2DFA3-9287-4DFE-9C1E-BFAE4BB7D473}" type="presParOf" srcId="{610E490F-34BD-49B8-9A81-933C7CC2A5CD}" destId="{F1C8DA97-6636-448C-A6CB-BAB4798B2B85}" srcOrd="12" destOrd="0" presId="urn:microsoft.com/office/officeart/2005/8/layout/vList2"/>
    <dgm:cxn modelId="{8DC87411-DEBA-4A2E-A408-177AA8D32C08}" type="presParOf" srcId="{610E490F-34BD-49B8-9A81-933C7CC2A5CD}" destId="{476E3875-24E6-46EF-8BF1-8426194B94AD}" srcOrd="13" destOrd="0" presId="urn:microsoft.com/office/officeart/2005/8/layout/vList2"/>
    <dgm:cxn modelId="{9FD7BDB5-DDCB-49F2-BC0F-EDBB133913A3}" type="presParOf" srcId="{610E490F-34BD-49B8-9A81-933C7CC2A5CD}" destId="{F066E2B7-B102-4753-8882-922D8C0C3D10}" srcOrd="1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AEF162-5466-470B-8058-CF0BEE7A748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F9CDC72E-5FFA-4F1D-A977-0E51FAFC85A0}">
      <dgm:prSet phldrT="[Κείμενο]" custT="1"/>
      <dgm:spPr>
        <a:solidFill>
          <a:schemeClr val="accent5"/>
        </a:solidFill>
      </dgm:spPr>
      <dgm:t>
        <a:bodyPr/>
        <a:lstStyle/>
        <a:p>
          <a:r>
            <a:rPr lang="el-GR" sz="2400" b="1" dirty="0">
              <a:latin typeface="Times New Roman" panose="02020603050405020304" pitchFamily="18" charset="0"/>
              <a:cs typeface="Times New Roman" panose="02020603050405020304" pitchFamily="18" charset="0"/>
            </a:rPr>
            <a:t>Ο Ρόλος του Εκπαιδευτικού Υλικού στην ΕξΑΕ</a:t>
          </a:r>
        </a:p>
      </dgm:t>
    </dgm:pt>
    <dgm:pt modelId="{7E01EA8D-91C3-4317-A0CB-D2BBEA44100E}" type="parTrans" cxnId="{DA3D11C7-A86D-4C55-A0E8-A92F178D7A5B}">
      <dgm:prSet/>
      <dgm:spPr/>
      <dgm:t>
        <a:bodyPr/>
        <a:lstStyle/>
        <a:p>
          <a:endParaRPr lang="el-GR" sz="2400" b="1">
            <a:latin typeface="Times New Roman" panose="02020603050405020304" pitchFamily="18" charset="0"/>
            <a:cs typeface="Times New Roman" panose="02020603050405020304" pitchFamily="18" charset="0"/>
          </a:endParaRPr>
        </a:p>
      </dgm:t>
    </dgm:pt>
    <dgm:pt modelId="{AAA10ECE-A0B4-43BB-B799-77D81683C335}" type="sibTrans" cxnId="{DA3D11C7-A86D-4C55-A0E8-A92F178D7A5B}">
      <dgm:prSet/>
      <dgm:spPr/>
      <dgm:t>
        <a:bodyPr/>
        <a:lstStyle/>
        <a:p>
          <a:endParaRPr lang="el-GR" sz="2400" b="1">
            <a:latin typeface="Times New Roman" panose="02020603050405020304" pitchFamily="18" charset="0"/>
            <a:cs typeface="Times New Roman" panose="02020603050405020304" pitchFamily="18" charset="0"/>
          </a:endParaRPr>
        </a:p>
      </dgm:t>
    </dgm:pt>
    <dgm:pt modelId="{EF4C903A-A3EF-4099-BB34-BF76CF94CF93}">
      <dgm:prSet phldrT="[Κείμενο]" custT="1"/>
      <dgm:spPr>
        <a:solidFill>
          <a:schemeClr val="accent5"/>
        </a:solidFill>
      </dgm:spPr>
      <dgm:t>
        <a:bodyPr/>
        <a:lstStyle/>
        <a:p>
          <a:r>
            <a:rPr lang="el-GR" sz="2400" b="1" dirty="0">
              <a:latin typeface="Times New Roman" panose="02020603050405020304" pitchFamily="18" charset="0"/>
              <a:cs typeface="Times New Roman" panose="02020603050405020304" pitchFamily="18" charset="0"/>
            </a:rPr>
            <a:t>Οι Αρχές Σχεδιασμού του Εκπαιδευτικού Υλικού</a:t>
          </a:r>
        </a:p>
      </dgm:t>
    </dgm:pt>
    <dgm:pt modelId="{5CA8AB08-A87B-427C-8022-286D525258F3}" type="sibTrans" cxnId="{D8D179BB-29D5-4747-8996-9A7F1CB72021}">
      <dgm:prSet/>
      <dgm:spPr/>
      <dgm:t>
        <a:bodyPr/>
        <a:lstStyle/>
        <a:p>
          <a:endParaRPr lang="el-GR" sz="2400" b="1">
            <a:latin typeface="Times New Roman" panose="02020603050405020304" pitchFamily="18" charset="0"/>
            <a:cs typeface="Times New Roman" panose="02020603050405020304" pitchFamily="18" charset="0"/>
          </a:endParaRPr>
        </a:p>
      </dgm:t>
    </dgm:pt>
    <dgm:pt modelId="{DA99DE5C-EE19-47CF-9ACB-3B479DB6FDD2}" type="parTrans" cxnId="{D8D179BB-29D5-4747-8996-9A7F1CB72021}">
      <dgm:prSet/>
      <dgm:spPr/>
      <dgm:t>
        <a:bodyPr/>
        <a:lstStyle/>
        <a:p>
          <a:endParaRPr lang="el-GR" sz="2400" b="1">
            <a:latin typeface="Times New Roman" panose="02020603050405020304" pitchFamily="18" charset="0"/>
            <a:cs typeface="Times New Roman" panose="02020603050405020304" pitchFamily="18" charset="0"/>
          </a:endParaRPr>
        </a:p>
      </dgm:t>
    </dgm:pt>
    <dgm:pt modelId="{1F95F748-304A-4F89-9FA3-FFB2A4273592}">
      <dgm:prSet phldrT="[Κείμενο]" custT="1"/>
      <dgm:spPr>
        <a:solidFill>
          <a:schemeClr val="accent5"/>
        </a:solidFill>
      </dgm:spPr>
      <dgm:t>
        <a:bodyPr/>
        <a:lstStyle/>
        <a:p>
          <a:r>
            <a:rPr lang="el-GR" sz="2400" b="1" dirty="0">
              <a:latin typeface="Times New Roman" panose="02020603050405020304" pitchFamily="18" charset="0"/>
              <a:cs typeface="Times New Roman" panose="02020603050405020304" pitchFamily="18" charset="0"/>
            </a:rPr>
            <a:t>Οι αρχές Σχεδιασμού Ε.Υ της Mena</a:t>
          </a:r>
        </a:p>
      </dgm:t>
    </dgm:pt>
    <dgm:pt modelId="{8355587B-30C8-4CBF-B8A2-997B9554CF46}" type="parTrans" cxnId="{B25CEF8E-60EF-4060-8ECF-CECF2B53C34A}">
      <dgm:prSet/>
      <dgm:spPr/>
      <dgm:t>
        <a:bodyPr/>
        <a:lstStyle/>
        <a:p>
          <a:endParaRPr lang="el-GR" sz="2400" b="1">
            <a:latin typeface="Times New Roman" panose="02020603050405020304" pitchFamily="18" charset="0"/>
            <a:cs typeface="Times New Roman" panose="02020603050405020304" pitchFamily="18" charset="0"/>
          </a:endParaRPr>
        </a:p>
      </dgm:t>
    </dgm:pt>
    <dgm:pt modelId="{220CDC49-2363-4FFC-8030-57DF9928DFA1}" type="sibTrans" cxnId="{B25CEF8E-60EF-4060-8ECF-CECF2B53C34A}">
      <dgm:prSet/>
      <dgm:spPr/>
      <dgm:t>
        <a:bodyPr/>
        <a:lstStyle/>
        <a:p>
          <a:endParaRPr lang="el-GR" sz="2400" b="1">
            <a:latin typeface="Times New Roman" panose="02020603050405020304" pitchFamily="18" charset="0"/>
            <a:cs typeface="Times New Roman" panose="02020603050405020304" pitchFamily="18" charset="0"/>
          </a:endParaRPr>
        </a:p>
      </dgm:t>
    </dgm:pt>
    <dgm:pt modelId="{A3ECA5E2-5593-4298-B1FA-89A7D036A811}">
      <dgm:prSet phldrT="[Κείμενο]" custT="1"/>
      <dgm:spPr>
        <a:solidFill>
          <a:schemeClr val="accent5"/>
        </a:solidFill>
      </dgm:spPr>
      <dgm:t>
        <a:bodyPr/>
        <a:lstStyle/>
        <a:p>
          <a:r>
            <a:rPr lang="el-GR" sz="2400" b="1" dirty="0">
              <a:latin typeface="Times New Roman" panose="02020603050405020304" pitchFamily="18" charset="0"/>
              <a:cs typeface="Times New Roman" panose="02020603050405020304" pitchFamily="18" charset="0"/>
            </a:rPr>
            <a:t>Οι αρχές της Γνωστικής Θεωρίας της Πολυμεσικής Μάθησης του </a:t>
          </a:r>
          <a:r>
            <a:rPr lang="el-GR" sz="2400" b="1" dirty="0" smtClean="0">
              <a:latin typeface="Times New Roman" panose="02020603050405020304" pitchFamily="18" charset="0"/>
              <a:cs typeface="Times New Roman" panose="02020603050405020304" pitchFamily="18" charset="0"/>
            </a:rPr>
            <a:t>Mayer</a:t>
          </a:r>
          <a:r>
            <a:rPr lang="el-GR" sz="2400" b="1" dirty="0">
              <a:latin typeface="Times New Roman" panose="02020603050405020304" pitchFamily="18" charset="0"/>
              <a:cs typeface="Times New Roman" panose="02020603050405020304" pitchFamily="18" charset="0"/>
            </a:rPr>
            <a:t>	</a:t>
          </a:r>
        </a:p>
      </dgm:t>
    </dgm:pt>
    <dgm:pt modelId="{2643D9E4-4E31-4583-8A10-3E3A0127CD26}" type="parTrans" cxnId="{EEF0C921-9582-41A0-985E-21E5FEE5E12E}">
      <dgm:prSet/>
      <dgm:spPr/>
      <dgm:t>
        <a:bodyPr/>
        <a:lstStyle/>
        <a:p>
          <a:endParaRPr lang="el-GR" sz="2400" b="1">
            <a:latin typeface="Times New Roman" panose="02020603050405020304" pitchFamily="18" charset="0"/>
            <a:cs typeface="Times New Roman" panose="02020603050405020304" pitchFamily="18" charset="0"/>
          </a:endParaRPr>
        </a:p>
      </dgm:t>
    </dgm:pt>
    <dgm:pt modelId="{034AA84A-350A-4D53-841D-94AF6F058A69}" type="sibTrans" cxnId="{EEF0C921-9582-41A0-985E-21E5FEE5E12E}">
      <dgm:prSet/>
      <dgm:spPr/>
      <dgm:t>
        <a:bodyPr/>
        <a:lstStyle/>
        <a:p>
          <a:endParaRPr lang="el-GR" sz="2400" b="1">
            <a:latin typeface="Times New Roman" panose="02020603050405020304" pitchFamily="18" charset="0"/>
            <a:cs typeface="Times New Roman" panose="02020603050405020304" pitchFamily="18" charset="0"/>
          </a:endParaRPr>
        </a:p>
      </dgm:t>
    </dgm:pt>
    <dgm:pt modelId="{31DCB63C-2AB5-4B1F-A2FD-96BFE048E563}">
      <dgm:prSet phldrT="[Κείμενο]" custT="1"/>
      <dgm:spPr>
        <a:solidFill>
          <a:schemeClr val="accent5"/>
        </a:solidFill>
      </dgm:spPr>
      <dgm:t>
        <a:bodyPr/>
        <a:lstStyle/>
        <a:p>
          <a:r>
            <a:rPr lang="el-GR" sz="2400" b="1" dirty="0">
              <a:latin typeface="Times New Roman" panose="02020603050405020304" pitchFamily="18" charset="0"/>
              <a:cs typeface="Times New Roman" panose="02020603050405020304" pitchFamily="18" charset="0"/>
            </a:rPr>
            <a:t>Τα χαρακτηριστικά του Ε.Υ κατά τον Holmberg</a:t>
          </a:r>
        </a:p>
      </dgm:t>
    </dgm:pt>
    <dgm:pt modelId="{FD8D617B-36A2-4AA5-8BC0-9EF9FE91EF7B}" type="parTrans" cxnId="{0C7A5F22-3550-4E94-A6A5-F1551C4C7B63}">
      <dgm:prSet/>
      <dgm:spPr/>
      <dgm:t>
        <a:bodyPr/>
        <a:lstStyle/>
        <a:p>
          <a:endParaRPr lang="el-GR" sz="2400" b="1">
            <a:latin typeface="Times New Roman" panose="02020603050405020304" pitchFamily="18" charset="0"/>
            <a:cs typeface="Times New Roman" panose="02020603050405020304" pitchFamily="18" charset="0"/>
          </a:endParaRPr>
        </a:p>
      </dgm:t>
    </dgm:pt>
    <dgm:pt modelId="{52E9CEDE-9835-4CD0-B9A2-994B11A2B295}" type="sibTrans" cxnId="{0C7A5F22-3550-4E94-A6A5-F1551C4C7B63}">
      <dgm:prSet/>
      <dgm:spPr/>
      <dgm:t>
        <a:bodyPr/>
        <a:lstStyle/>
        <a:p>
          <a:endParaRPr lang="el-GR" sz="2400" b="1">
            <a:latin typeface="Times New Roman" panose="02020603050405020304" pitchFamily="18" charset="0"/>
            <a:cs typeface="Times New Roman" panose="02020603050405020304" pitchFamily="18" charset="0"/>
          </a:endParaRPr>
        </a:p>
      </dgm:t>
    </dgm:pt>
    <dgm:pt modelId="{4972C0A2-C7A3-4354-BAC7-083D12EE4425}">
      <dgm:prSet phldrT="[Κείμενο]" custT="1"/>
      <dgm:spPr>
        <a:solidFill>
          <a:schemeClr val="accent5"/>
        </a:solidFill>
      </dgm:spPr>
      <dgm:t>
        <a:bodyPr/>
        <a:lstStyle/>
        <a:p>
          <a:r>
            <a:rPr lang="el-GR" sz="2400" b="1" dirty="0">
              <a:latin typeface="Times New Roman" panose="02020603050405020304" pitchFamily="18" charset="0"/>
              <a:cs typeface="Times New Roman" panose="02020603050405020304" pitchFamily="18" charset="0"/>
            </a:rPr>
            <a:t>Το Μοντέλου σχεδιασμού εκπαιδευτικού υλικού κατά τους West και Λιοναράκη</a:t>
          </a:r>
        </a:p>
      </dgm:t>
    </dgm:pt>
    <dgm:pt modelId="{5B14918E-0DED-47DF-8532-998BD2E22FDF}" type="parTrans" cxnId="{EE67A309-B5F6-4B9B-887B-525958DBF368}">
      <dgm:prSet/>
      <dgm:spPr/>
      <dgm:t>
        <a:bodyPr/>
        <a:lstStyle/>
        <a:p>
          <a:endParaRPr lang="el-GR" sz="2400" b="1">
            <a:latin typeface="Times New Roman" panose="02020603050405020304" pitchFamily="18" charset="0"/>
            <a:cs typeface="Times New Roman" panose="02020603050405020304" pitchFamily="18" charset="0"/>
          </a:endParaRPr>
        </a:p>
      </dgm:t>
    </dgm:pt>
    <dgm:pt modelId="{7187A867-2AFE-401D-B5F8-09951404FE45}" type="sibTrans" cxnId="{EE67A309-B5F6-4B9B-887B-525958DBF368}">
      <dgm:prSet/>
      <dgm:spPr/>
      <dgm:t>
        <a:bodyPr/>
        <a:lstStyle/>
        <a:p>
          <a:endParaRPr lang="el-GR" sz="2400" b="1">
            <a:latin typeface="Times New Roman" panose="02020603050405020304" pitchFamily="18" charset="0"/>
            <a:cs typeface="Times New Roman" panose="02020603050405020304" pitchFamily="18" charset="0"/>
          </a:endParaRPr>
        </a:p>
      </dgm:t>
    </dgm:pt>
    <dgm:pt modelId="{656C52E9-F7B8-42CA-83C2-8BC1883F6E82}">
      <dgm:prSet phldrT="[Κείμενο]" custT="1"/>
      <dgm:spPr>
        <a:solidFill>
          <a:schemeClr val="accent5"/>
        </a:solidFill>
      </dgm:spPr>
      <dgm:t>
        <a:bodyPr/>
        <a:lstStyle/>
        <a:p>
          <a:r>
            <a:rPr lang="el-GR" sz="2400" b="1" dirty="0">
              <a:latin typeface="Times New Roman" panose="02020603050405020304" pitchFamily="18" charset="0"/>
              <a:cs typeface="Times New Roman" panose="02020603050405020304" pitchFamily="18" charset="0"/>
            </a:rPr>
            <a:t>Οι επτά αρχές δημιουργίας Ε.Υ. για την ΕξΑΕ των Σπανακά &amp; Λιοναράκη</a:t>
          </a:r>
        </a:p>
      </dgm:t>
    </dgm:pt>
    <dgm:pt modelId="{A6E3A8B7-B9B3-47FA-A76A-81338AB6A76E}" type="parTrans" cxnId="{0DD3BCED-4C3F-4ABB-B7A6-9885EAF451DA}">
      <dgm:prSet/>
      <dgm:spPr/>
      <dgm:t>
        <a:bodyPr/>
        <a:lstStyle/>
        <a:p>
          <a:endParaRPr lang="el-GR"/>
        </a:p>
      </dgm:t>
    </dgm:pt>
    <dgm:pt modelId="{71FB36E2-7512-4DD2-9B42-E77224E12862}" type="sibTrans" cxnId="{0DD3BCED-4C3F-4ABB-B7A6-9885EAF451DA}">
      <dgm:prSet/>
      <dgm:spPr/>
      <dgm:t>
        <a:bodyPr/>
        <a:lstStyle/>
        <a:p>
          <a:endParaRPr lang="el-GR"/>
        </a:p>
      </dgm:t>
    </dgm:pt>
    <dgm:pt modelId="{610E490F-34BD-49B8-9A81-933C7CC2A5CD}" type="pres">
      <dgm:prSet presAssocID="{E3AEF162-5466-470B-8058-CF0BEE7A7483}" presName="linear" presStyleCnt="0">
        <dgm:presLayoutVars>
          <dgm:animLvl val="lvl"/>
          <dgm:resizeHandles val="exact"/>
        </dgm:presLayoutVars>
      </dgm:prSet>
      <dgm:spPr/>
      <dgm:t>
        <a:bodyPr/>
        <a:lstStyle/>
        <a:p>
          <a:endParaRPr lang="el-GR"/>
        </a:p>
      </dgm:t>
    </dgm:pt>
    <dgm:pt modelId="{472BC3A6-BDBC-456C-9D66-26E8BA0828D6}" type="pres">
      <dgm:prSet presAssocID="{F9CDC72E-5FFA-4F1D-A977-0E51FAFC85A0}" presName="parentText" presStyleLbl="node1" presStyleIdx="0" presStyleCnt="7" custScaleY="51603" custLinFactY="-56724" custLinFactNeighborX="565" custLinFactNeighborY="-100000">
        <dgm:presLayoutVars>
          <dgm:chMax val="0"/>
          <dgm:bulletEnabled val="1"/>
        </dgm:presLayoutVars>
      </dgm:prSet>
      <dgm:spPr/>
      <dgm:t>
        <a:bodyPr/>
        <a:lstStyle/>
        <a:p>
          <a:endParaRPr lang="el-GR"/>
        </a:p>
      </dgm:t>
    </dgm:pt>
    <dgm:pt modelId="{48CFFE2F-5D72-478B-890B-FDEFD4F28008}" type="pres">
      <dgm:prSet presAssocID="{AAA10ECE-A0B4-43BB-B799-77D81683C335}" presName="spacer" presStyleCnt="0"/>
      <dgm:spPr/>
    </dgm:pt>
    <dgm:pt modelId="{48635CBA-064F-481F-931D-25E69E9895C9}" type="pres">
      <dgm:prSet presAssocID="{EF4C903A-A3EF-4099-BB34-BF76CF94CF93}" presName="parentText" presStyleLbl="node1" presStyleIdx="1" presStyleCnt="7" custScaleY="52732" custLinFactNeighborY="-15460">
        <dgm:presLayoutVars>
          <dgm:chMax val="0"/>
          <dgm:bulletEnabled val="1"/>
        </dgm:presLayoutVars>
      </dgm:prSet>
      <dgm:spPr/>
      <dgm:t>
        <a:bodyPr/>
        <a:lstStyle/>
        <a:p>
          <a:endParaRPr lang="el-GR"/>
        </a:p>
      </dgm:t>
    </dgm:pt>
    <dgm:pt modelId="{2EAB2354-91A5-4D77-839D-05E7C1ECFB23}" type="pres">
      <dgm:prSet presAssocID="{5CA8AB08-A87B-427C-8022-286D525258F3}" presName="spacer" presStyleCnt="0"/>
      <dgm:spPr/>
    </dgm:pt>
    <dgm:pt modelId="{D478B635-C944-4A2C-941D-33EB852846DC}" type="pres">
      <dgm:prSet presAssocID="{1F95F748-304A-4F89-9FA3-FFB2A4273592}" presName="parentText" presStyleLbl="node1" presStyleIdx="2" presStyleCnt="7" custScaleY="44217">
        <dgm:presLayoutVars>
          <dgm:chMax val="0"/>
          <dgm:bulletEnabled val="1"/>
        </dgm:presLayoutVars>
      </dgm:prSet>
      <dgm:spPr/>
      <dgm:t>
        <a:bodyPr/>
        <a:lstStyle/>
        <a:p>
          <a:endParaRPr lang="el-GR"/>
        </a:p>
      </dgm:t>
    </dgm:pt>
    <dgm:pt modelId="{3D303AB9-E69B-45F7-999C-95A517F5957E}" type="pres">
      <dgm:prSet presAssocID="{220CDC49-2363-4FFC-8030-57DF9928DFA1}" presName="spacer" presStyleCnt="0"/>
      <dgm:spPr/>
    </dgm:pt>
    <dgm:pt modelId="{4E2A5C15-74B0-41CD-B20A-B898A5DCC871}" type="pres">
      <dgm:prSet presAssocID="{A3ECA5E2-5593-4298-B1FA-89A7D036A811}" presName="parentText" presStyleLbl="node1" presStyleIdx="3" presStyleCnt="7" custScaleY="81905" custLinFactNeighborY="32861">
        <dgm:presLayoutVars>
          <dgm:chMax val="0"/>
          <dgm:bulletEnabled val="1"/>
        </dgm:presLayoutVars>
      </dgm:prSet>
      <dgm:spPr/>
      <dgm:t>
        <a:bodyPr/>
        <a:lstStyle/>
        <a:p>
          <a:endParaRPr lang="el-GR"/>
        </a:p>
      </dgm:t>
    </dgm:pt>
    <dgm:pt modelId="{45510A1F-DA37-4E33-BF9E-A476891B7AD2}" type="pres">
      <dgm:prSet presAssocID="{034AA84A-350A-4D53-841D-94AF6F058A69}" presName="spacer" presStyleCnt="0"/>
      <dgm:spPr/>
    </dgm:pt>
    <dgm:pt modelId="{20A28479-D406-4CC6-B8BF-04090566D790}" type="pres">
      <dgm:prSet presAssocID="{31DCB63C-2AB5-4B1F-A2FD-96BFE048E563}" presName="parentText" presStyleLbl="node1" presStyleIdx="4" presStyleCnt="7" custScaleY="49416" custLinFactNeighborY="60930">
        <dgm:presLayoutVars>
          <dgm:chMax val="0"/>
          <dgm:bulletEnabled val="1"/>
        </dgm:presLayoutVars>
      </dgm:prSet>
      <dgm:spPr/>
      <dgm:t>
        <a:bodyPr/>
        <a:lstStyle/>
        <a:p>
          <a:endParaRPr lang="el-GR"/>
        </a:p>
      </dgm:t>
    </dgm:pt>
    <dgm:pt modelId="{81806109-FADD-44B1-A166-7325F7219F2B}" type="pres">
      <dgm:prSet presAssocID="{52E9CEDE-9835-4CD0-B9A2-994B11A2B295}" presName="spacer" presStyleCnt="0"/>
      <dgm:spPr/>
    </dgm:pt>
    <dgm:pt modelId="{E29FFDCC-F008-40A1-89B5-7FA4061F1A97}" type="pres">
      <dgm:prSet presAssocID="{4972C0A2-C7A3-4354-BAC7-083D12EE4425}" presName="parentText" presStyleLbl="node1" presStyleIdx="5" presStyleCnt="7" custScaleY="80803" custLinFactNeighborX="-865" custLinFactNeighborY="17126">
        <dgm:presLayoutVars>
          <dgm:chMax val="0"/>
          <dgm:bulletEnabled val="1"/>
        </dgm:presLayoutVars>
      </dgm:prSet>
      <dgm:spPr/>
      <dgm:t>
        <a:bodyPr/>
        <a:lstStyle/>
        <a:p>
          <a:endParaRPr lang="el-GR"/>
        </a:p>
      </dgm:t>
    </dgm:pt>
    <dgm:pt modelId="{DBE2C513-2EEF-45ED-BE6B-46707555CFBF}" type="pres">
      <dgm:prSet presAssocID="{7187A867-2AFE-401D-B5F8-09951404FE45}" presName="spacer" presStyleCnt="0"/>
      <dgm:spPr/>
    </dgm:pt>
    <dgm:pt modelId="{6C4176AF-9D9A-488A-A85D-4B77724F9D0D}" type="pres">
      <dgm:prSet presAssocID="{656C52E9-F7B8-42CA-83C2-8BC1883F6E82}" presName="parentText" presStyleLbl="node1" presStyleIdx="6" presStyleCnt="7" custScaleY="69352" custLinFactY="75681" custLinFactNeighborX="-865" custLinFactNeighborY="100000">
        <dgm:presLayoutVars>
          <dgm:chMax val="0"/>
          <dgm:bulletEnabled val="1"/>
        </dgm:presLayoutVars>
      </dgm:prSet>
      <dgm:spPr/>
      <dgm:t>
        <a:bodyPr/>
        <a:lstStyle/>
        <a:p>
          <a:endParaRPr lang="el-GR"/>
        </a:p>
      </dgm:t>
    </dgm:pt>
  </dgm:ptLst>
  <dgm:cxnLst>
    <dgm:cxn modelId="{6857CE2A-7CF5-4F28-81B6-3020B888ACE0}" type="presOf" srcId="{31DCB63C-2AB5-4B1F-A2FD-96BFE048E563}" destId="{20A28479-D406-4CC6-B8BF-04090566D790}" srcOrd="0" destOrd="0" presId="urn:microsoft.com/office/officeart/2005/8/layout/vList2"/>
    <dgm:cxn modelId="{EE67A309-B5F6-4B9B-887B-525958DBF368}" srcId="{E3AEF162-5466-470B-8058-CF0BEE7A7483}" destId="{4972C0A2-C7A3-4354-BAC7-083D12EE4425}" srcOrd="5" destOrd="0" parTransId="{5B14918E-0DED-47DF-8532-998BD2E22FDF}" sibTransId="{7187A867-2AFE-401D-B5F8-09951404FE45}"/>
    <dgm:cxn modelId="{EEF0C921-9582-41A0-985E-21E5FEE5E12E}" srcId="{E3AEF162-5466-470B-8058-CF0BEE7A7483}" destId="{A3ECA5E2-5593-4298-B1FA-89A7D036A811}" srcOrd="3" destOrd="0" parTransId="{2643D9E4-4E31-4583-8A10-3E3A0127CD26}" sibTransId="{034AA84A-350A-4D53-841D-94AF6F058A69}"/>
    <dgm:cxn modelId="{B8D42A51-3DAF-446C-8445-47C446CEEDED}" type="presOf" srcId="{4972C0A2-C7A3-4354-BAC7-083D12EE4425}" destId="{E29FFDCC-F008-40A1-89B5-7FA4061F1A97}" srcOrd="0" destOrd="0" presId="urn:microsoft.com/office/officeart/2005/8/layout/vList2"/>
    <dgm:cxn modelId="{D8D179BB-29D5-4747-8996-9A7F1CB72021}" srcId="{E3AEF162-5466-470B-8058-CF0BEE7A7483}" destId="{EF4C903A-A3EF-4099-BB34-BF76CF94CF93}" srcOrd="1" destOrd="0" parTransId="{DA99DE5C-EE19-47CF-9ACB-3B479DB6FDD2}" sibTransId="{5CA8AB08-A87B-427C-8022-286D525258F3}"/>
    <dgm:cxn modelId="{0C7A5F22-3550-4E94-A6A5-F1551C4C7B63}" srcId="{E3AEF162-5466-470B-8058-CF0BEE7A7483}" destId="{31DCB63C-2AB5-4B1F-A2FD-96BFE048E563}" srcOrd="4" destOrd="0" parTransId="{FD8D617B-36A2-4AA5-8BC0-9EF9FE91EF7B}" sibTransId="{52E9CEDE-9835-4CD0-B9A2-994B11A2B295}"/>
    <dgm:cxn modelId="{FC0AF571-40F4-44DC-BE04-A463DDD59007}" type="presOf" srcId="{A3ECA5E2-5593-4298-B1FA-89A7D036A811}" destId="{4E2A5C15-74B0-41CD-B20A-B898A5DCC871}" srcOrd="0" destOrd="0" presId="urn:microsoft.com/office/officeart/2005/8/layout/vList2"/>
    <dgm:cxn modelId="{BCE7AAF9-AA79-4A68-9D8B-9BCBC8594EF9}" type="presOf" srcId="{1F95F748-304A-4F89-9FA3-FFB2A4273592}" destId="{D478B635-C944-4A2C-941D-33EB852846DC}" srcOrd="0" destOrd="0" presId="urn:microsoft.com/office/officeart/2005/8/layout/vList2"/>
    <dgm:cxn modelId="{0DD3BCED-4C3F-4ABB-B7A6-9885EAF451DA}" srcId="{E3AEF162-5466-470B-8058-CF0BEE7A7483}" destId="{656C52E9-F7B8-42CA-83C2-8BC1883F6E82}" srcOrd="6" destOrd="0" parTransId="{A6E3A8B7-B9B3-47FA-A76A-81338AB6A76E}" sibTransId="{71FB36E2-7512-4DD2-9B42-E77224E12862}"/>
    <dgm:cxn modelId="{8D2C6A87-1FCB-4696-BEF0-2F4F69B69434}" type="presOf" srcId="{E3AEF162-5466-470B-8058-CF0BEE7A7483}" destId="{610E490F-34BD-49B8-9A81-933C7CC2A5CD}" srcOrd="0" destOrd="0" presId="urn:microsoft.com/office/officeart/2005/8/layout/vList2"/>
    <dgm:cxn modelId="{B25CEF8E-60EF-4060-8ECF-CECF2B53C34A}" srcId="{E3AEF162-5466-470B-8058-CF0BEE7A7483}" destId="{1F95F748-304A-4F89-9FA3-FFB2A4273592}" srcOrd="2" destOrd="0" parTransId="{8355587B-30C8-4CBF-B8A2-997B9554CF46}" sibTransId="{220CDC49-2363-4FFC-8030-57DF9928DFA1}"/>
    <dgm:cxn modelId="{EACDAC37-0FF5-4E32-9C4F-F9DB9F79F932}" type="presOf" srcId="{F9CDC72E-5FFA-4F1D-A977-0E51FAFC85A0}" destId="{472BC3A6-BDBC-456C-9D66-26E8BA0828D6}" srcOrd="0" destOrd="0" presId="urn:microsoft.com/office/officeart/2005/8/layout/vList2"/>
    <dgm:cxn modelId="{DA3D11C7-A86D-4C55-A0E8-A92F178D7A5B}" srcId="{E3AEF162-5466-470B-8058-CF0BEE7A7483}" destId="{F9CDC72E-5FFA-4F1D-A977-0E51FAFC85A0}" srcOrd="0" destOrd="0" parTransId="{7E01EA8D-91C3-4317-A0CB-D2BBEA44100E}" sibTransId="{AAA10ECE-A0B4-43BB-B799-77D81683C335}"/>
    <dgm:cxn modelId="{0F55ACEC-B971-4A32-8A42-28D00F57D783}" type="presOf" srcId="{656C52E9-F7B8-42CA-83C2-8BC1883F6E82}" destId="{6C4176AF-9D9A-488A-A85D-4B77724F9D0D}" srcOrd="0" destOrd="0" presId="urn:microsoft.com/office/officeart/2005/8/layout/vList2"/>
    <dgm:cxn modelId="{52ED5A51-61D5-4900-918C-5CB6EA4DB0FA}" type="presOf" srcId="{EF4C903A-A3EF-4099-BB34-BF76CF94CF93}" destId="{48635CBA-064F-481F-931D-25E69E9895C9}" srcOrd="0" destOrd="0" presId="urn:microsoft.com/office/officeart/2005/8/layout/vList2"/>
    <dgm:cxn modelId="{1C9C210D-A1F9-4B81-9729-FAE115C04E71}" type="presParOf" srcId="{610E490F-34BD-49B8-9A81-933C7CC2A5CD}" destId="{472BC3A6-BDBC-456C-9D66-26E8BA0828D6}" srcOrd="0" destOrd="0" presId="urn:microsoft.com/office/officeart/2005/8/layout/vList2"/>
    <dgm:cxn modelId="{6F4D98EA-36AC-4668-9592-F96F6E0EB5F5}" type="presParOf" srcId="{610E490F-34BD-49B8-9A81-933C7CC2A5CD}" destId="{48CFFE2F-5D72-478B-890B-FDEFD4F28008}" srcOrd="1" destOrd="0" presId="urn:microsoft.com/office/officeart/2005/8/layout/vList2"/>
    <dgm:cxn modelId="{2A6ECEA1-F2D6-4574-815C-2122EE51FEC7}" type="presParOf" srcId="{610E490F-34BD-49B8-9A81-933C7CC2A5CD}" destId="{48635CBA-064F-481F-931D-25E69E9895C9}" srcOrd="2" destOrd="0" presId="urn:microsoft.com/office/officeart/2005/8/layout/vList2"/>
    <dgm:cxn modelId="{C43B8FF0-6992-47C6-9B7F-07F97B04BA78}" type="presParOf" srcId="{610E490F-34BD-49B8-9A81-933C7CC2A5CD}" destId="{2EAB2354-91A5-4D77-839D-05E7C1ECFB23}" srcOrd="3" destOrd="0" presId="urn:microsoft.com/office/officeart/2005/8/layout/vList2"/>
    <dgm:cxn modelId="{7B736779-348E-46B8-B6E4-4437D9D4C2AE}" type="presParOf" srcId="{610E490F-34BD-49B8-9A81-933C7CC2A5CD}" destId="{D478B635-C944-4A2C-941D-33EB852846DC}" srcOrd="4" destOrd="0" presId="urn:microsoft.com/office/officeart/2005/8/layout/vList2"/>
    <dgm:cxn modelId="{1F7B581D-C215-4161-8735-E51EB0196AA8}" type="presParOf" srcId="{610E490F-34BD-49B8-9A81-933C7CC2A5CD}" destId="{3D303AB9-E69B-45F7-999C-95A517F5957E}" srcOrd="5" destOrd="0" presId="urn:microsoft.com/office/officeart/2005/8/layout/vList2"/>
    <dgm:cxn modelId="{90C955AD-F3EB-4309-B16D-B23390089EED}" type="presParOf" srcId="{610E490F-34BD-49B8-9A81-933C7CC2A5CD}" destId="{4E2A5C15-74B0-41CD-B20A-B898A5DCC871}" srcOrd="6" destOrd="0" presId="urn:microsoft.com/office/officeart/2005/8/layout/vList2"/>
    <dgm:cxn modelId="{466B0482-2A60-4255-B0B6-6D4353EF3B7E}" type="presParOf" srcId="{610E490F-34BD-49B8-9A81-933C7CC2A5CD}" destId="{45510A1F-DA37-4E33-BF9E-A476891B7AD2}" srcOrd="7" destOrd="0" presId="urn:microsoft.com/office/officeart/2005/8/layout/vList2"/>
    <dgm:cxn modelId="{97533809-C35C-40BE-9C4C-7B986BA14DA2}" type="presParOf" srcId="{610E490F-34BD-49B8-9A81-933C7CC2A5CD}" destId="{20A28479-D406-4CC6-B8BF-04090566D790}" srcOrd="8" destOrd="0" presId="urn:microsoft.com/office/officeart/2005/8/layout/vList2"/>
    <dgm:cxn modelId="{D43AA905-19A4-44D5-A781-5FB2756F01BC}" type="presParOf" srcId="{610E490F-34BD-49B8-9A81-933C7CC2A5CD}" destId="{81806109-FADD-44B1-A166-7325F7219F2B}" srcOrd="9" destOrd="0" presId="urn:microsoft.com/office/officeart/2005/8/layout/vList2"/>
    <dgm:cxn modelId="{7A4FC3DA-8B21-4E5E-A76B-EE19B3249E41}" type="presParOf" srcId="{610E490F-34BD-49B8-9A81-933C7CC2A5CD}" destId="{E29FFDCC-F008-40A1-89B5-7FA4061F1A97}" srcOrd="10" destOrd="0" presId="urn:microsoft.com/office/officeart/2005/8/layout/vList2"/>
    <dgm:cxn modelId="{099F0ACB-8155-46FF-9C40-C282A50D7B40}" type="presParOf" srcId="{610E490F-34BD-49B8-9A81-933C7CC2A5CD}" destId="{DBE2C513-2EEF-45ED-BE6B-46707555CFBF}" srcOrd="11" destOrd="0" presId="urn:microsoft.com/office/officeart/2005/8/layout/vList2"/>
    <dgm:cxn modelId="{A2F51B5E-2B58-44BE-BB1F-0F1B5F92D6E2}" type="presParOf" srcId="{610E490F-34BD-49B8-9A81-933C7CC2A5CD}" destId="{6C4176AF-9D9A-488A-A85D-4B77724F9D0D}" srcOrd="1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3AEF162-5466-470B-8058-CF0BEE7A748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EF4C903A-A3EF-4099-BB34-BF76CF94CF93}">
      <dgm:prSet phldrT="[Κείμενο]" custT="1"/>
      <dgm:spPr>
        <a:solidFill>
          <a:schemeClr val="tx2"/>
        </a:solidFill>
      </dgm:spPr>
      <dgm:t>
        <a:bodyPr/>
        <a:lstStyle/>
        <a:p>
          <a:r>
            <a:rPr lang="el-GR" sz="2800" dirty="0">
              <a:latin typeface="Times New Roman" panose="02020603050405020304" pitchFamily="18" charset="0"/>
              <a:cs typeface="Times New Roman" panose="02020603050405020304" pitchFamily="18" charset="0"/>
            </a:rPr>
            <a:t>Η Αξιοποίηση των ΤΠΕ στην Προσχολική Εκπαίδευση στην Ελλάδα</a:t>
          </a:r>
        </a:p>
      </dgm:t>
    </dgm:pt>
    <dgm:pt modelId="{DA99DE5C-EE19-47CF-9ACB-3B479DB6FDD2}" type="parTrans" cxnId="{D8D179BB-29D5-4747-8996-9A7F1CB72021}">
      <dgm:prSet/>
      <dgm:spPr/>
      <dgm:t>
        <a:bodyPr/>
        <a:lstStyle/>
        <a:p>
          <a:endParaRPr lang="el-GR"/>
        </a:p>
      </dgm:t>
    </dgm:pt>
    <dgm:pt modelId="{5CA8AB08-A87B-427C-8022-286D525258F3}" type="sibTrans" cxnId="{D8D179BB-29D5-4747-8996-9A7F1CB72021}">
      <dgm:prSet/>
      <dgm:spPr/>
      <dgm:t>
        <a:bodyPr/>
        <a:lstStyle/>
        <a:p>
          <a:endParaRPr lang="el-GR"/>
        </a:p>
      </dgm:t>
    </dgm:pt>
    <dgm:pt modelId="{F9CDC72E-5FFA-4F1D-A977-0E51FAFC85A0}">
      <dgm:prSet phldrT="[Κείμενο]" custT="1"/>
      <dgm:spPr>
        <a:solidFill>
          <a:schemeClr val="tx2"/>
        </a:solidFill>
      </dgm:spPr>
      <dgm:t>
        <a:bodyPr/>
        <a:lstStyle/>
        <a:p>
          <a:r>
            <a:rPr lang="el-GR" sz="2800" dirty="0">
              <a:latin typeface="Times New Roman" panose="02020603050405020304" pitchFamily="18" charset="0"/>
              <a:cs typeface="Times New Roman" panose="02020603050405020304" pitchFamily="18" charset="0"/>
            </a:rPr>
            <a:t>Η Αξιοποίηση των ΤΠΕ στην Εκπαιδευτική Διαδικασία και Ειδικά στην Προσχολική Εκπαίδευση</a:t>
          </a:r>
        </a:p>
      </dgm:t>
    </dgm:pt>
    <dgm:pt modelId="{7E01EA8D-91C3-4317-A0CB-D2BBEA44100E}" type="parTrans" cxnId="{DA3D11C7-A86D-4C55-A0E8-A92F178D7A5B}">
      <dgm:prSet/>
      <dgm:spPr/>
      <dgm:t>
        <a:bodyPr/>
        <a:lstStyle/>
        <a:p>
          <a:endParaRPr lang="el-GR"/>
        </a:p>
      </dgm:t>
    </dgm:pt>
    <dgm:pt modelId="{AAA10ECE-A0B4-43BB-B799-77D81683C335}" type="sibTrans" cxnId="{DA3D11C7-A86D-4C55-A0E8-A92F178D7A5B}">
      <dgm:prSet/>
      <dgm:spPr/>
      <dgm:t>
        <a:bodyPr/>
        <a:lstStyle/>
        <a:p>
          <a:endParaRPr lang="el-GR"/>
        </a:p>
      </dgm:t>
    </dgm:pt>
    <dgm:pt modelId="{610E490F-34BD-49B8-9A81-933C7CC2A5CD}" type="pres">
      <dgm:prSet presAssocID="{E3AEF162-5466-470B-8058-CF0BEE7A7483}" presName="linear" presStyleCnt="0">
        <dgm:presLayoutVars>
          <dgm:animLvl val="lvl"/>
          <dgm:resizeHandles val="exact"/>
        </dgm:presLayoutVars>
      </dgm:prSet>
      <dgm:spPr/>
      <dgm:t>
        <a:bodyPr/>
        <a:lstStyle/>
        <a:p>
          <a:endParaRPr lang="el-GR"/>
        </a:p>
      </dgm:t>
    </dgm:pt>
    <dgm:pt modelId="{472BC3A6-BDBC-456C-9D66-26E8BA0828D6}" type="pres">
      <dgm:prSet presAssocID="{F9CDC72E-5FFA-4F1D-A977-0E51FAFC85A0}" presName="parentText" presStyleLbl="node1" presStyleIdx="0" presStyleCnt="2" custScaleY="93877" custLinFactNeighborY="-20575">
        <dgm:presLayoutVars>
          <dgm:chMax val="0"/>
          <dgm:bulletEnabled val="1"/>
        </dgm:presLayoutVars>
      </dgm:prSet>
      <dgm:spPr/>
      <dgm:t>
        <a:bodyPr/>
        <a:lstStyle/>
        <a:p>
          <a:endParaRPr lang="el-GR"/>
        </a:p>
      </dgm:t>
    </dgm:pt>
    <dgm:pt modelId="{DF5AF98C-A23A-44C6-95AA-B502BAF8EA9C}" type="pres">
      <dgm:prSet presAssocID="{AAA10ECE-A0B4-43BB-B799-77D81683C335}" presName="spacer" presStyleCnt="0"/>
      <dgm:spPr/>
    </dgm:pt>
    <dgm:pt modelId="{48635CBA-064F-481F-931D-25E69E9895C9}" type="pres">
      <dgm:prSet presAssocID="{EF4C903A-A3EF-4099-BB34-BF76CF94CF93}" presName="parentText" presStyleLbl="node1" presStyleIdx="1" presStyleCnt="2" custScaleY="112342" custLinFactY="10756" custLinFactNeighborX="-21" custLinFactNeighborY="100000">
        <dgm:presLayoutVars>
          <dgm:chMax val="0"/>
          <dgm:bulletEnabled val="1"/>
        </dgm:presLayoutVars>
      </dgm:prSet>
      <dgm:spPr/>
      <dgm:t>
        <a:bodyPr/>
        <a:lstStyle/>
        <a:p>
          <a:endParaRPr lang="el-GR"/>
        </a:p>
      </dgm:t>
    </dgm:pt>
  </dgm:ptLst>
  <dgm:cxnLst>
    <dgm:cxn modelId="{EACDAC37-0FF5-4E32-9C4F-F9DB9F79F932}" type="presOf" srcId="{F9CDC72E-5FFA-4F1D-A977-0E51FAFC85A0}" destId="{472BC3A6-BDBC-456C-9D66-26E8BA0828D6}" srcOrd="0" destOrd="0" presId="urn:microsoft.com/office/officeart/2005/8/layout/vList2"/>
    <dgm:cxn modelId="{52ED5A51-61D5-4900-918C-5CB6EA4DB0FA}" type="presOf" srcId="{EF4C903A-A3EF-4099-BB34-BF76CF94CF93}" destId="{48635CBA-064F-481F-931D-25E69E9895C9}" srcOrd="0" destOrd="0" presId="urn:microsoft.com/office/officeart/2005/8/layout/vList2"/>
    <dgm:cxn modelId="{D8D179BB-29D5-4747-8996-9A7F1CB72021}" srcId="{E3AEF162-5466-470B-8058-CF0BEE7A7483}" destId="{EF4C903A-A3EF-4099-BB34-BF76CF94CF93}" srcOrd="1" destOrd="0" parTransId="{DA99DE5C-EE19-47CF-9ACB-3B479DB6FDD2}" sibTransId="{5CA8AB08-A87B-427C-8022-286D525258F3}"/>
    <dgm:cxn modelId="{8D2C6A87-1FCB-4696-BEF0-2F4F69B69434}" type="presOf" srcId="{E3AEF162-5466-470B-8058-CF0BEE7A7483}" destId="{610E490F-34BD-49B8-9A81-933C7CC2A5CD}" srcOrd="0" destOrd="0" presId="urn:microsoft.com/office/officeart/2005/8/layout/vList2"/>
    <dgm:cxn modelId="{DA3D11C7-A86D-4C55-A0E8-A92F178D7A5B}" srcId="{E3AEF162-5466-470B-8058-CF0BEE7A7483}" destId="{F9CDC72E-5FFA-4F1D-A977-0E51FAFC85A0}" srcOrd="0" destOrd="0" parTransId="{7E01EA8D-91C3-4317-A0CB-D2BBEA44100E}" sibTransId="{AAA10ECE-A0B4-43BB-B799-77D81683C335}"/>
    <dgm:cxn modelId="{1C9C210D-A1F9-4B81-9729-FAE115C04E71}" type="presParOf" srcId="{610E490F-34BD-49B8-9A81-933C7CC2A5CD}" destId="{472BC3A6-BDBC-456C-9D66-26E8BA0828D6}" srcOrd="0" destOrd="0" presId="urn:microsoft.com/office/officeart/2005/8/layout/vList2"/>
    <dgm:cxn modelId="{AF419772-E4F6-4652-984A-7B5ECDCD10E5}" type="presParOf" srcId="{610E490F-34BD-49B8-9A81-933C7CC2A5CD}" destId="{DF5AF98C-A23A-44C6-95AA-B502BAF8EA9C}" srcOrd="1" destOrd="0" presId="urn:microsoft.com/office/officeart/2005/8/layout/vList2"/>
    <dgm:cxn modelId="{2A6ECEA1-F2D6-4574-815C-2122EE51FEC7}" type="presParOf" srcId="{610E490F-34BD-49B8-9A81-933C7CC2A5CD}" destId="{48635CBA-064F-481F-931D-25E69E9895C9}" srcOrd="2"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AEF162-5466-470B-8058-CF0BEE7A748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l-GR"/>
        </a:p>
      </dgm:t>
    </dgm:pt>
    <dgm:pt modelId="{EF4C903A-A3EF-4099-BB34-BF76CF94CF93}">
      <dgm:prSet phldrT="[Κείμενο]" custT="1"/>
      <dgm:spPr/>
      <dgm:t>
        <a:bodyPr/>
        <a:lstStyle/>
        <a:p>
          <a:r>
            <a:rPr lang="el-GR" sz="2800" dirty="0">
              <a:latin typeface="Times New Roman" panose="02020603050405020304" pitchFamily="18" charset="0"/>
              <a:cs typeface="Times New Roman" panose="02020603050405020304" pitchFamily="18" charset="0"/>
            </a:rPr>
            <a:t>Η Χρήση Εκπαιδευτικού Υλικού για την Διδασκαλία Γεωμετρικών Εννοιών και την Κατανόηση της Ευκλείδειας Γεωμετρίας (Σχολική Γεωμετρία)</a:t>
          </a:r>
        </a:p>
      </dgm:t>
    </dgm:pt>
    <dgm:pt modelId="{DA99DE5C-EE19-47CF-9ACB-3B479DB6FDD2}" type="parTrans" cxnId="{D8D179BB-29D5-4747-8996-9A7F1CB72021}">
      <dgm:prSet/>
      <dgm:spPr/>
      <dgm:t>
        <a:bodyPr/>
        <a:lstStyle/>
        <a:p>
          <a:endParaRPr lang="el-GR">
            <a:latin typeface="Times New Roman" panose="02020603050405020304" pitchFamily="18" charset="0"/>
            <a:cs typeface="Times New Roman" panose="02020603050405020304" pitchFamily="18" charset="0"/>
          </a:endParaRPr>
        </a:p>
      </dgm:t>
    </dgm:pt>
    <dgm:pt modelId="{5CA8AB08-A87B-427C-8022-286D525258F3}" type="sibTrans" cxnId="{D8D179BB-29D5-4747-8996-9A7F1CB72021}">
      <dgm:prSet/>
      <dgm:spPr/>
      <dgm:t>
        <a:bodyPr/>
        <a:lstStyle/>
        <a:p>
          <a:endParaRPr lang="el-GR">
            <a:latin typeface="Times New Roman" panose="02020603050405020304" pitchFamily="18" charset="0"/>
            <a:cs typeface="Times New Roman" panose="02020603050405020304" pitchFamily="18" charset="0"/>
          </a:endParaRPr>
        </a:p>
      </dgm:t>
    </dgm:pt>
    <dgm:pt modelId="{F9CDC72E-5FFA-4F1D-A977-0E51FAFC85A0}">
      <dgm:prSet phldrT="[Κείμενο]" custT="1"/>
      <dgm:spPr/>
      <dgm:t>
        <a:bodyPr/>
        <a:lstStyle/>
        <a:p>
          <a:r>
            <a:rPr lang="el-GR" sz="2800" dirty="0">
              <a:latin typeface="Times New Roman" panose="02020603050405020304" pitchFamily="18" charset="0"/>
              <a:cs typeface="Times New Roman" panose="02020603050405020304" pitchFamily="18" charset="0"/>
            </a:rPr>
            <a:t>Η Έννοια της Γεωμετρίας</a:t>
          </a:r>
        </a:p>
      </dgm:t>
    </dgm:pt>
    <dgm:pt modelId="{7E01EA8D-91C3-4317-A0CB-D2BBEA44100E}" type="parTrans" cxnId="{DA3D11C7-A86D-4C55-A0E8-A92F178D7A5B}">
      <dgm:prSet/>
      <dgm:spPr/>
      <dgm:t>
        <a:bodyPr/>
        <a:lstStyle/>
        <a:p>
          <a:endParaRPr lang="el-GR">
            <a:latin typeface="Times New Roman" panose="02020603050405020304" pitchFamily="18" charset="0"/>
            <a:cs typeface="Times New Roman" panose="02020603050405020304" pitchFamily="18" charset="0"/>
          </a:endParaRPr>
        </a:p>
      </dgm:t>
    </dgm:pt>
    <dgm:pt modelId="{AAA10ECE-A0B4-43BB-B799-77D81683C335}" type="sibTrans" cxnId="{DA3D11C7-A86D-4C55-A0E8-A92F178D7A5B}">
      <dgm:prSet/>
      <dgm:spPr/>
      <dgm:t>
        <a:bodyPr/>
        <a:lstStyle/>
        <a:p>
          <a:endParaRPr lang="el-GR">
            <a:latin typeface="Times New Roman" panose="02020603050405020304" pitchFamily="18" charset="0"/>
            <a:cs typeface="Times New Roman" panose="02020603050405020304" pitchFamily="18" charset="0"/>
          </a:endParaRPr>
        </a:p>
      </dgm:t>
    </dgm:pt>
    <dgm:pt modelId="{993BFB67-20C3-4996-882A-ABE982485822}">
      <dgm:prSet phldrT="[Κείμενο]" custT="1"/>
      <dgm:spPr/>
      <dgm:t>
        <a:bodyPr/>
        <a:lstStyle/>
        <a:p>
          <a:r>
            <a:rPr lang="el-GR" sz="2800" dirty="0">
              <a:latin typeface="Times New Roman" panose="02020603050405020304" pitchFamily="18" charset="0"/>
              <a:cs typeface="Times New Roman" panose="02020603050405020304" pitchFamily="18" charset="0"/>
            </a:rPr>
            <a:t>Δυσκολία Κατανόησης της Γεωμετρίας από Μαθητές</a:t>
          </a:r>
        </a:p>
      </dgm:t>
    </dgm:pt>
    <dgm:pt modelId="{8E47A868-1290-4E35-9617-B17F208E53ED}" type="parTrans" cxnId="{64C07E92-4EE8-4319-80C3-96B70DDA59F4}">
      <dgm:prSet/>
      <dgm:spPr/>
      <dgm:t>
        <a:bodyPr/>
        <a:lstStyle/>
        <a:p>
          <a:endParaRPr lang="el-GR">
            <a:latin typeface="Times New Roman" panose="02020603050405020304" pitchFamily="18" charset="0"/>
            <a:cs typeface="Times New Roman" panose="02020603050405020304" pitchFamily="18" charset="0"/>
          </a:endParaRPr>
        </a:p>
      </dgm:t>
    </dgm:pt>
    <dgm:pt modelId="{2EF2707E-DFE6-4140-A295-6BE44C7E8BDE}" type="sibTrans" cxnId="{64C07E92-4EE8-4319-80C3-96B70DDA59F4}">
      <dgm:prSet/>
      <dgm:spPr/>
      <dgm:t>
        <a:bodyPr/>
        <a:lstStyle/>
        <a:p>
          <a:endParaRPr lang="el-GR">
            <a:latin typeface="Times New Roman" panose="02020603050405020304" pitchFamily="18" charset="0"/>
            <a:cs typeface="Times New Roman" panose="02020603050405020304" pitchFamily="18" charset="0"/>
          </a:endParaRPr>
        </a:p>
      </dgm:t>
    </dgm:pt>
    <dgm:pt modelId="{57799AD9-E35D-4E97-BC6F-599E256078C6}">
      <dgm:prSet phldrT="[Κείμενο]" custT="1"/>
      <dgm:spPr/>
      <dgm:t>
        <a:bodyPr/>
        <a:lstStyle/>
        <a:p>
          <a:r>
            <a:rPr lang="el-GR" sz="2800" dirty="0">
              <a:latin typeface="Times New Roman" panose="02020603050405020304" pitchFamily="18" charset="0"/>
              <a:cs typeface="Times New Roman" panose="02020603050405020304" pitchFamily="18" charset="0"/>
            </a:rPr>
            <a:t>H Θεωρία των van Hiele</a:t>
          </a:r>
        </a:p>
      </dgm:t>
    </dgm:pt>
    <dgm:pt modelId="{219AFAFE-6C6A-44E2-A88D-D5BEF6BA2A92}" type="parTrans" cxnId="{FF3DA82C-0525-48B9-BB1A-CBAAE3DE61D2}">
      <dgm:prSet/>
      <dgm:spPr/>
      <dgm:t>
        <a:bodyPr/>
        <a:lstStyle/>
        <a:p>
          <a:endParaRPr lang="el-GR">
            <a:latin typeface="Times New Roman" panose="02020603050405020304" pitchFamily="18" charset="0"/>
            <a:cs typeface="Times New Roman" panose="02020603050405020304" pitchFamily="18" charset="0"/>
          </a:endParaRPr>
        </a:p>
      </dgm:t>
    </dgm:pt>
    <dgm:pt modelId="{B309C5B4-4F19-4B88-B555-E34D85E04A94}" type="sibTrans" cxnId="{FF3DA82C-0525-48B9-BB1A-CBAAE3DE61D2}">
      <dgm:prSet/>
      <dgm:spPr/>
      <dgm:t>
        <a:bodyPr/>
        <a:lstStyle/>
        <a:p>
          <a:endParaRPr lang="el-GR">
            <a:latin typeface="Times New Roman" panose="02020603050405020304" pitchFamily="18" charset="0"/>
            <a:cs typeface="Times New Roman" panose="02020603050405020304" pitchFamily="18" charset="0"/>
          </a:endParaRPr>
        </a:p>
      </dgm:t>
    </dgm:pt>
    <dgm:pt modelId="{CB958A88-CBDD-4E00-908D-97C673721C5B}">
      <dgm:prSet custT="1"/>
      <dgm:spPr/>
      <dgm:t>
        <a:bodyPr/>
        <a:lstStyle/>
        <a:p>
          <a:r>
            <a:rPr lang="el-GR" sz="2800" dirty="0">
              <a:latin typeface="Times New Roman" panose="02020603050405020304" pitchFamily="18" charset="0"/>
              <a:cs typeface="Times New Roman" panose="02020603050405020304" pitchFamily="18" charset="0"/>
            </a:rPr>
            <a:t>Τροποποιήσεις του Μοντέλου van Hiele</a:t>
          </a:r>
        </a:p>
      </dgm:t>
    </dgm:pt>
    <dgm:pt modelId="{CDA959D3-25EE-4D8F-9A0A-4FF72B130942}" type="parTrans" cxnId="{7DAC19BC-220C-4D0D-AC74-BB2C769419A5}">
      <dgm:prSet/>
      <dgm:spPr/>
      <dgm:t>
        <a:bodyPr/>
        <a:lstStyle/>
        <a:p>
          <a:endParaRPr lang="el-GR">
            <a:latin typeface="Times New Roman" panose="02020603050405020304" pitchFamily="18" charset="0"/>
            <a:cs typeface="Times New Roman" panose="02020603050405020304" pitchFamily="18" charset="0"/>
          </a:endParaRPr>
        </a:p>
      </dgm:t>
    </dgm:pt>
    <dgm:pt modelId="{18E25B74-5F93-4D80-AB6A-2C6672FF1F05}" type="sibTrans" cxnId="{7DAC19BC-220C-4D0D-AC74-BB2C769419A5}">
      <dgm:prSet/>
      <dgm:spPr/>
      <dgm:t>
        <a:bodyPr/>
        <a:lstStyle/>
        <a:p>
          <a:endParaRPr lang="el-GR">
            <a:latin typeface="Times New Roman" panose="02020603050405020304" pitchFamily="18" charset="0"/>
            <a:cs typeface="Times New Roman" panose="02020603050405020304" pitchFamily="18" charset="0"/>
          </a:endParaRPr>
        </a:p>
      </dgm:t>
    </dgm:pt>
    <dgm:pt modelId="{610E490F-34BD-49B8-9A81-933C7CC2A5CD}" type="pres">
      <dgm:prSet presAssocID="{E3AEF162-5466-470B-8058-CF0BEE7A7483}" presName="linear" presStyleCnt="0">
        <dgm:presLayoutVars>
          <dgm:animLvl val="lvl"/>
          <dgm:resizeHandles val="exact"/>
        </dgm:presLayoutVars>
      </dgm:prSet>
      <dgm:spPr/>
      <dgm:t>
        <a:bodyPr/>
        <a:lstStyle/>
        <a:p>
          <a:endParaRPr lang="el-GR"/>
        </a:p>
      </dgm:t>
    </dgm:pt>
    <dgm:pt modelId="{472BC3A6-BDBC-456C-9D66-26E8BA0828D6}" type="pres">
      <dgm:prSet presAssocID="{F9CDC72E-5FFA-4F1D-A977-0E51FAFC85A0}" presName="parentText" presStyleLbl="node1" presStyleIdx="0" presStyleCnt="5" custScaleY="36504" custLinFactNeighborY="-20575">
        <dgm:presLayoutVars>
          <dgm:chMax val="0"/>
          <dgm:bulletEnabled val="1"/>
        </dgm:presLayoutVars>
      </dgm:prSet>
      <dgm:spPr/>
      <dgm:t>
        <a:bodyPr/>
        <a:lstStyle/>
        <a:p>
          <a:endParaRPr lang="el-GR"/>
        </a:p>
      </dgm:t>
    </dgm:pt>
    <dgm:pt modelId="{DF5AF98C-A23A-44C6-95AA-B502BAF8EA9C}" type="pres">
      <dgm:prSet presAssocID="{AAA10ECE-A0B4-43BB-B799-77D81683C335}" presName="spacer" presStyleCnt="0"/>
      <dgm:spPr/>
    </dgm:pt>
    <dgm:pt modelId="{48635CBA-064F-481F-931D-25E69E9895C9}" type="pres">
      <dgm:prSet presAssocID="{EF4C903A-A3EF-4099-BB34-BF76CF94CF93}" presName="parentText" presStyleLbl="node1" presStyleIdx="1" presStyleCnt="5" custScaleY="85049" custLinFactNeighborY="-2649">
        <dgm:presLayoutVars>
          <dgm:chMax val="0"/>
          <dgm:bulletEnabled val="1"/>
        </dgm:presLayoutVars>
      </dgm:prSet>
      <dgm:spPr/>
      <dgm:t>
        <a:bodyPr/>
        <a:lstStyle/>
        <a:p>
          <a:endParaRPr lang="el-GR"/>
        </a:p>
      </dgm:t>
    </dgm:pt>
    <dgm:pt modelId="{52791646-5061-41DE-A092-BCE4EBB9EDB5}" type="pres">
      <dgm:prSet presAssocID="{5CA8AB08-A87B-427C-8022-286D525258F3}" presName="spacer" presStyleCnt="0"/>
      <dgm:spPr/>
    </dgm:pt>
    <dgm:pt modelId="{A8D2880E-2B23-44FE-8EFD-B8AC44B6ADEA}" type="pres">
      <dgm:prSet presAssocID="{993BFB67-20C3-4996-882A-ABE982485822}" presName="parentText" presStyleLbl="node1" presStyleIdx="2" presStyleCnt="5" custScaleY="39598" custLinFactNeighborY="-3273">
        <dgm:presLayoutVars>
          <dgm:chMax val="0"/>
          <dgm:bulletEnabled val="1"/>
        </dgm:presLayoutVars>
      </dgm:prSet>
      <dgm:spPr/>
      <dgm:t>
        <a:bodyPr/>
        <a:lstStyle/>
        <a:p>
          <a:endParaRPr lang="el-GR"/>
        </a:p>
      </dgm:t>
    </dgm:pt>
    <dgm:pt modelId="{1948DDF3-9029-49D1-9069-E25973EDA20E}" type="pres">
      <dgm:prSet presAssocID="{2EF2707E-DFE6-4140-A295-6BE44C7E8BDE}" presName="spacer" presStyleCnt="0"/>
      <dgm:spPr/>
    </dgm:pt>
    <dgm:pt modelId="{B36638CC-F212-4C04-A0C8-818DD0949B75}" type="pres">
      <dgm:prSet presAssocID="{57799AD9-E35D-4E97-BC6F-599E256078C6}" presName="parentText" presStyleLbl="node1" presStyleIdx="3" presStyleCnt="5" custScaleY="37191">
        <dgm:presLayoutVars>
          <dgm:chMax val="0"/>
          <dgm:bulletEnabled val="1"/>
        </dgm:presLayoutVars>
      </dgm:prSet>
      <dgm:spPr/>
      <dgm:t>
        <a:bodyPr/>
        <a:lstStyle/>
        <a:p>
          <a:endParaRPr lang="el-GR"/>
        </a:p>
      </dgm:t>
    </dgm:pt>
    <dgm:pt modelId="{1D9C0B35-AC00-4A26-B7A4-EE1FDE956FC9}" type="pres">
      <dgm:prSet presAssocID="{B309C5B4-4F19-4B88-B555-E34D85E04A94}" presName="spacer" presStyleCnt="0"/>
      <dgm:spPr/>
    </dgm:pt>
    <dgm:pt modelId="{CC3BC515-1291-4B5A-AD44-86BFCAFE55BF}" type="pres">
      <dgm:prSet presAssocID="{CB958A88-CBDD-4E00-908D-97C673721C5B}" presName="parentText" presStyleLbl="node1" presStyleIdx="4" presStyleCnt="5" custScaleY="32611">
        <dgm:presLayoutVars>
          <dgm:chMax val="0"/>
          <dgm:bulletEnabled val="1"/>
        </dgm:presLayoutVars>
      </dgm:prSet>
      <dgm:spPr/>
      <dgm:t>
        <a:bodyPr/>
        <a:lstStyle/>
        <a:p>
          <a:endParaRPr lang="el-GR"/>
        </a:p>
      </dgm:t>
    </dgm:pt>
  </dgm:ptLst>
  <dgm:cxnLst>
    <dgm:cxn modelId="{FF3DA82C-0525-48B9-BB1A-CBAAE3DE61D2}" srcId="{E3AEF162-5466-470B-8058-CF0BEE7A7483}" destId="{57799AD9-E35D-4E97-BC6F-599E256078C6}" srcOrd="3" destOrd="0" parTransId="{219AFAFE-6C6A-44E2-A88D-D5BEF6BA2A92}" sibTransId="{B309C5B4-4F19-4B88-B555-E34D85E04A94}"/>
    <dgm:cxn modelId="{52ED5A51-61D5-4900-918C-5CB6EA4DB0FA}" type="presOf" srcId="{EF4C903A-A3EF-4099-BB34-BF76CF94CF93}" destId="{48635CBA-064F-481F-931D-25E69E9895C9}" srcOrd="0" destOrd="0" presId="urn:microsoft.com/office/officeart/2005/8/layout/vList2"/>
    <dgm:cxn modelId="{D8D179BB-29D5-4747-8996-9A7F1CB72021}" srcId="{E3AEF162-5466-470B-8058-CF0BEE7A7483}" destId="{EF4C903A-A3EF-4099-BB34-BF76CF94CF93}" srcOrd="1" destOrd="0" parTransId="{DA99DE5C-EE19-47CF-9ACB-3B479DB6FDD2}" sibTransId="{5CA8AB08-A87B-427C-8022-286D525258F3}"/>
    <dgm:cxn modelId="{64C07E92-4EE8-4319-80C3-96B70DDA59F4}" srcId="{E3AEF162-5466-470B-8058-CF0BEE7A7483}" destId="{993BFB67-20C3-4996-882A-ABE982485822}" srcOrd="2" destOrd="0" parTransId="{8E47A868-1290-4E35-9617-B17F208E53ED}" sibTransId="{2EF2707E-DFE6-4140-A295-6BE44C7E8BDE}"/>
    <dgm:cxn modelId="{8D2C6A87-1FCB-4696-BEF0-2F4F69B69434}" type="presOf" srcId="{E3AEF162-5466-470B-8058-CF0BEE7A7483}" destId="{610E490F-34BD-49B8-9A81-933C7CC2A5CD}" srcOrd="0" destOrd="0" presId="urn:microsoft.com/office/officeart/2005/8/layout/vList2"/>
    <dgm:cxn modelId="{AFD05341-A11F-49F4-83B0-17258C703D08}" type="presOf" srcId="{CB958A88-CBDD-4E00-908D-97C673721C5B}" destId="{CC3BC515-1291-4B5A-AD44-86BFCAFE55BF}" srcOrd="0" destOrd="0" presId="urn:microsoft.com/office/officeart/2005/8/layout/vList2"/>
    <dgm:cxn modelId="{369ED6C0-4782-4576-87C0-C85EE7DDC808}" type="presOf" srcId="{993BFB67-20C3-4996-882A-ABE982485822}" destId="{A8D2880E-2B23-44FE-8EFD-B8AC44B6ADEA}" srcOrd="0" destOrd="0" presId="urn:microsoft.com/office/officeart/2005/8/layout/vList2"/>
    <dgm:cxn modelId="{7DAC19BC-220C-4D0D-AC74-BB2C769419A5}" srcId="{E3AEF162-5466-470B-8058-CF0BEE7A7483}" destId="{CB958A88-CBDD-4E00-908D-97C673721C5B}" srcOrd="4" destOrd="0" parTransId="{CDA959D3-25EE-4D8F-9A0A-4FF72B130942}" sibTransId="{18E25B74-5F93-4D80-AB6A-2C6672FF1F05}"/>
    <dgm:cxn modelId="{DA3D11C7-A86D-4C55-A0E8-A92F178D7A5B}" srcId="{E3AEF162-5466-470B-8058-CF0BEE7A7483}" destId="{F9CDC72E-5FFA-4F1D-A977-0E51FAFC85A0}" srcOrd="0" destOrd="0" parTransId="{7E01EA8D-91C3-4317-A0CB-D2BBEA44100E}" sibTransId="{AAA10ECE-A0B4-43BB-B799-77D81683C335}"/>
    <dgm:cxn modelId="{EACDAC37-0FF5-4E32-9C4F-F9DB9F79F932}" type="presOf" srcId="{F9CDC72E-5FFA-4F1D-A977-0E51FAFC85A0}" destId="{472BC3A6-BDBC-456C-9D66-26E8BA0828D6}" srcOrd="0" destOrd="0" presId="urn:microsoft.com/office/officeart/2005/8/layout/vList2"/>
    <dgm:cxn modelId="{B18A4B09-6D0D-4A1E-B808-742F592D7BAA}" type="presOf" srcId="{57799AD9-E35D-4E97-BC6F-599E256078C6}" destId="{B36638CC-F212-4C04-A0C8-818DD0949B75}" srcOrd="0" destOrd="0" presId="urn:microsoft.com/office/officeart/2005/8/layout/vList2"/>
    <dgm:cxn modelId="{1C9C210D-A1F9-4B81-9729-FAE115C04E71}" type="presParOf" srcId="{610E490F-34BD-49B8-9A81-933C7CC2A5CD}" destId="{472BC3A6-BDBC-456C-9D66-26E8BA0828D6}" srcOrd="0" destOrd="0" presId="urn:microsoft.com/office/officeart/2005/8/layout/vList2"/>
    <dgm:cxn modelId="{AF419772-E4F6-4652-984A-7B5ECDCD10E5}" type="presParOf" srcId="{610E490F-34BD-49B8-9A81-933C7CC2A5CD}" destId="{DF5AF98C-A23A-44C6-95AA-B502BAF8EA9C}" srcOrd="1" destOrd="0" presId="urn:microsoft.com/office/officeart/2005/8/layout/vList2"/>
    <dgm:cxn modelId="{2A6ECEA1-F2D6-4574-815C-2122EE51FEC7}" type="presParOf" srcId="{610E490F-34BD-49B8-9A81-933C7CC2A5CD}" destId="{48635CBA-064F-481F-931D-25E69E9895C9}" srcOrd="2" destOrd="0" presId="urn:microsoft.com/office/officeart/2005/8/layout/vList2"/>
    <dgm:cxn modelId="{192A2B56-A987-405A-AA3B-7FAB2AC40E7F}" type="presParOf" srcId="{610E490F-34BD-49B8-9A81-933C7CC2A5CD}" destId="{52791646-5061-41DE-A092-BCE4EBB9EDB5}" srcOrd="3" destOrd="0" presId="urn:microsoft.com/office/officeart/2005/8/layout/vList2"/>
    <dgm:cxn modelId="{9E934DB8-7767-40EC-8086-27EED14EAB8A}" type="presParOf" srcId="{610E490F-34BD-49B8-9A81-933C7CC2A5CD}" destId="{A8D2880E-2B23-44FE-8EFD-B8AC44B6ADEA}" srcOrd="4" destOrd="0" presId="urn:microsoft.com/office/officeart/2005/8/layout/vList2"/>
    <dgm:cxn modelId="{D7E0AA56-56ED-48BF-A680-67A91E146C92}" type="presParOf" srcId="{610E490F-34BD-49B8-9A81-933C7CC2A5CD}" destId="{1948DDF3-9029-49D1-9069-E25973EDA20E}" srcOrd="5" destOrd="0" presId="urn:microsoft.com/office/officeart/2005/8/layout/vList2"/>
    <dgm:cxn modelId="{B3173E91-F485-4DCF-AE85-2E0BE897CEA9}" type="presParOf" srcId="{610E490F-34BD-49B8-9A81-933C7CC2A5CD}" destId="{B36638CC-F212-4C04-A0C8-818DD0949B75}" srcOrd="6" destOrd="0" presId="urn:microsoft.com/office/officeart/2005/8/layout/vList2"/>
    <dgm:cxn modelId="{20904837-80F6-4D82-A83F-4169AADF3943}" type="presParOf" srcId="{610E490F-34BD-49B8-9A81-933C7CC2A5CD}" destId="{1D9C0B35-AC00-4A26-B7A4-EE1FDE956FC9}" srcOrd="7" destOrd="0" presId="urn:microsoft.com/office/officeart/2005/8/layout/vList2"/>
    <dgm:cxn modelId="{5D19F2CC-E7DD-4BEB-94FC-11B263FA4DA9}" type="presParOf" srcId="{610E490F-34BD-49B8-9A81-933C7CC2A5CD}" destId="{CC3BC515-1291-4B5A-AD44-86BFCAFE55BF}" srcOrd="8" destOrd="0" presId="urn:microsoft.com/office/officeart/2005/8/layout/vList2"/>
  </dgm:cxnLst>
  <dgm:bg/>
  <dgm:whole/>
  <dgm:extLst>
    <a:ext uri="{C62137D5-CB1D-491B-B009-E17868A290BF}">
      <dgm14:recolorImg xmlns:dgm14="http://schemas.microsoft.com/office/drawing/2010/diagram" xmlns="" val="1"/>
    </a:ex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7CC4DA1-F1D5-4702-BD4E-18C9233AF12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D8867934-F2D2-48EC-9A8E-E0FC3EA8511D}">
      <dgm:prSet phldrT="[Κείμενο]" custT="1"/>
      <dgm:spPr/>
      <dgm:t>
        <a:bodyPr/>
        <a:lstStyle/>
        <a:p>
          <a:r>
            <a:rPr lang="el-GR" sz="1800" b="1" dirty="0">
              <a:latin typeface="Times New Roman" panose="02020603050405020304" pitchFamily="18" charset="0"/>
              <a:cs typeface="Times New Roman" panose="02020603050405020304" pitchFamily="18" charset="0"/>
            </a:rPr>
            <a:t>Σκοπός</a:t>
          </a:r>
          <a:endParaRPr lang="el-GR" sz="1600" b="1" dirty="0">
            <a:latin typeface="Times New Roman" panose="02020603050405020304" pitchFamily="18" charset="0"/>
            <a:cs typeface="Times New Roman" panose="02020603050405020304" pitchFamily="18" charset="0"/>
          </a:endParaRPr>
        </a:p>
      </dgm:t>
    </dgm:pt>
    <dgm:pt modelId="{6CF9877F-C588-4AAE-A9E5-34B4D6CBB3D3}" type="parTrans" cxnId="{99A7C23F-56C8-480F-A689-12883A1A6EFB}">
      <dgm:prSet/>
      <dgm:spPr/>
      <dgm:t>
        <a:bodyPr/>
        <a:lstStyle/>
        <a:p>
          <a:endParaRPr lang="el-GR">
            <a:latin typeface="Times New Roman" panose="02020603050405020304" pitchFamily="18" charset="0"/>
            <a:cs typeface="Times New Roman" panose="02020603050405020304" pitchFamily="18" charset="0"/>
          </a:endParaRPr>
        </a:p>
      </dgm:t>
    </dgm:pt>
    <dgm:pt modelId="{5D027F15-E51B-4F80-8F86-D22EC7F94968}" type="sibTrans" cxnId="{99A7C23F-56C8-480F-A689-12883A1A6EFB}">
      <dgm:prSet/>
      <dgm:spPr/>
      <dgm:t>
        <a:bodyPr/>
        <a:lstStyle/>
        <a:p>
          <a:endParaRPr lang="el-GR">
            <a:latin typeface="Times New Roman" panose="02020603050405020304" pitchFamily="18" charset="0"/>
            <a:cs typeface="Times New Roman" panose="02020603050405020304" pitchFamily="18" charset="0"/>
          </a:endParaRPr>
        </a:p>
      </dgm:t>
    </dgm:pt>
    <dgm:pt modelId="{949F0FC1-248B-4DB6-9FB9-2B5A2B77A84A}">
      <dgm:prSet phldrT="[Κείμενο]" custT="1"/>
      <dgm:spPr>
        <a:solidFill>
          <a:schemeClr val="accent5"/>
        </a:solidFill>
      </dgm:spPr>
      <dgm:t>
        <a:bodyPr/>
        <a:lstStyle/>
        <a:p>
          <a:r>
            <a:rPr lang="el-GR" sz="1800" b="1" dirty="0">
              <a:latin typeface="Times New Roman" panose="02020603050405020304" pitchFamily="18" charset="0"/>
              <a:cs typeface="Times New Roman" panose="02020603050405020304" pitchFamily="18" charset="0"/>
            </a:rPr>
            <a:t>Περιεχόμενο</a:t>
          </a:r>
          <a:endParaRPr lang="el-GR" sz="1600" b="1" dirty="0">
            <a:latin typeface="Times New Roman" panose="02020603050405020304" pitchFamily="18" charset="0"/>
            <a:cs typeface="Times New Roman" panose="02020603050405020304" pitchFamily="18" charset="0"/>
          </a:endParaRPr>
        </a:p>
      </dgm:t>
    </dgm:pt>
    <dgm:pt modelId="{DF6D2AB8-D4BB-4AE6-B575-3B0EA948617A}" type="parTrans" cxnId="{5F43A53F-9182-4D3A-A651-C1EF3D8E8FA5}">
      <dgm:prSet/>
      <dgm:spPr/>
      <dgm:t>
        <a:bodyPr/>
        <a:lstStyle/>
        <a:p>
          <a:endParaRPr lang="el-GR">
            <a:latin typeface="Times New Roman" panose="02020603050405020304" pitchFamily="18" charset="0"/>
            <a:cs typeface="Times New Roman" panose="02020603050405020304" pitchFamily="18" charset="0"/>
          </a:endParaRPr>
        </a:p>
      </dgm:t>
    </dgm:pt>
    <dgm:pt modelId="{CA4F0668-A57B-45E8-A216-8E85749EA5BA}" type="sibTrans" cxnId="{5F43A53F-9182-4D3A-A651-C1EF3D8E8FA5}">
      <dgm:prSet/>
      <dgm:spPr/>
      <dgm:t>
        <a:bodyPr/>
        <a:lstStyle/>
        <a:p>
          <a:endParaRPr lang="el-GR">
            <a:latin typeface="Times New Roman" panose="02020603050405020304" pitchFamily="18" charset="0"/>
            <a:cs typeface="Times New Roman" panose="02020603050405020304" pitchFamily="18" charset="0"/>
          </a:endParaRPr>
        </a:p>
      </dgm:t>
    </dgm:pt>
    <dgm:pt modelId="{36811057-1E41-41BB-AB71-28F54EB0B745}">
      <dgm:prSet phldrT="[Κείμενο]" custT="1"/>
      <dgm:spPr>
        <a:solidFill>
          <a:schemeClr val="accent5">
            <a:lumMod val="75000"/>
          </a:schemeClr>
        </a:solidFill>
      </dgm:spPr>
      <dgm:t>
        <a:bodyPr/>
        <a:lstStyle/>
        <a:p>
          <a:r>
            <a:rPr lang="el-GR" sz="1800" b="1" dirty="0">
              <a:latin typeface="Times New Roman" panose="02020603050405020304" pitchFamily="18" charset="0"/>
              <a:cs typeface="Times New Roman" panose="02020603050405020304" pitchFamily="18" charset="0"/>
            </a:rPr>
            <a:t>Θεματικές Ενότητες</a:t>
          </a:r>
        </a:p>
      </dgm:t>
    </dgm:pt>
    <dgm:pt modelId="{31BA332E-8ABF-4A6F-99B6-A153F5FF68D1}" type="parTrans" cxnId="{1D1AF9A7-FACB-4F95-8827-2EAB02C90F48}">
      <dgm:prSet/>
      <dgm:spPr/>
      <dgm:t>
        <a:bodyPr/>
        <a:lstStyle/>
        <a:p>
          <a:endParaRPr lang="el-GR">
            <a:latin typeface="Times New Roman" panose="02020603050405020304" pitchFamily="18" charset="0"/>
            <a:cs typeface="Times New Roman" panose="02020603050405020304" pitchFamily="18" charset="0"/>
          </a:endParaRPr>
        </a:p>
      </dgm:t>
    </dgm:pt>
    <dgm:pt modelId="{BC861577-C178-43AB-B14C-2AB2A05C1772}" type="sibTrans" cxnId="{1D1AF9A7-FACB-4F95-8827-2EAB02C90F48}">
      <dgm:prSet/>
      <dgm:spPr/>
      <dgm:t>
        <a:bodyPr/>
        <a:lstStyle/>
        <a:p>
          <a:endParaRPr lang="el-GR">
            <a:latin typeface="Times New Roman" panose="02020603050405020304" pitchFamily="18" charset="0"/>
            <a:cs typeface="Times New Roman" panose="02020603050405020304" pitchFamily="18" charset="0"/>
          </a:endParaRPr>
        </a:p>
      </dgm:t>
    </dgm:pt>
    <dgm:pt modelId="{3F057506-21E3-4AD4-BA5B-E041812D2D67}">
      <dgm:prSet/>
      <dgm:spPr/>
      <dgm:t>
        <a:bodyPr/>
        <a:lstStyle/>
        <a:p>
          <a:pPr algn="just"/>
          <a:r>
            <a:rPr lang="el-GR" dirty="0">
              <a:latin typeface="Times New Roman" panose="02020603050405020304" pitchFamily="18" charset="0"/>
              <a:cs typeface="Times New Roman" panose="02020603050405020304" pitchFamily="18" charset="0"/>
            </a:rPr>
            <a:t>Η  δημιουργία κατάλληλου εκπαιδευτικού υλικού για μαθητές νηπιαγωγείου, βασισμένο στις αρχές της εξ αποστάσεως διδασκαλίας, με σκοπό τη διδασκαλία της Γεωμετρίας και συγκεκριμένα  των τεσσάρων βασικών επίπεδων γεωμετρικών σχημάτων  (</a:t>
          </a:r>
          <a:r>
            <a:rPr lang="el-GR" b="1" dirty="0">
              <a:solidFill>
                <a:srgbClr val="FF0000"/>
              </a:solidFill>
              <a:latin typeface="Times New Roman" panose="02020603050405020304" pitchFamily="18" charset="0"/>
              <a:cs typeface="Times New Roman" panose="02020603050405020304" pitchFamily="18" charset="0"/>
            </a:rPr>
            <a:t>Κύκλος</a:t>
          </a:r>
          <a:r>
            <a:rPr lang="el-GR" dirty="0">
              <a:latin typeface="Times New Roman" panose="02020603050405020304" pitchFamily="18" charset="0"/>
              <a:cs typeface="Times New Roman" panose="02020603050405020304" pitchFamily="18" charset="0"/>
            </a:rPr>
            <a:t> -  </a:t>
          </a:r>
          <a:r>
            <a:rPr lang="el-GR" b="1" dirty="0">
              <a:solidFill>
                <a:schemeClr val="accent2"/>
              </a:solidFill>
              <a:latin typeface="Times New Roman" panose="02020603050405020304" pitchFamily="18" charset="0"/>
              <a:cs typeface="Times New Roman" panose="02020603050405020304" pitchFamily="18" charset="0"/>
            </a:rPr>
            <a:t>Τετράγωνο</a:t>
          </a:r>
          <a:r>
            <a:rPr lang="el-GR" dirty="0">
              <a:latin typeface="Times New Roman" panose="02020603050405020304" pitchFamily="18" charset="0"/>
              <a:cs typeface="Times New Roman" panose="02020603050405020304" pitchFamily="18" charset="0"/>
            </a:rPr>
            <a:t> - </a:t>
          </a:r>
          <a:r>
            <a:rPr lang="el-GR" b="1" dirty="0">
              <a:solidFill>
                <a:srgbClr val="0070C0"/>
              </a:solidFill>
              <a:latin typeface="Times New Roman" panose="02020603050405020304" pitchFamily="18" charset="0"/>
              <a:cs typeface="Times New Roman" panose="02020603050405020304" pitchFamily="18" charset="0"/>
            </a:rPr>
            <a:t>Τρίγωνο</a:t>
          </a:r>
          <a:r>
            <a:rPr lang="el-GR" dirty="0">
              <a:latin typeface="Times New Roman" panose="02020603050405020304" pitchFamily="18" charset="0"/>
              <a:cs typeface="Times New Roman" panose="02020603050405020304" pitchFamily="18" charset="0"/>
            </a:rPr>
            <a:t> - </a:t>
          </a:r>
          <a:r>
            <a:rPr lang="el-GR" b="1" dirty="0">
              <a:solidFill>
                <a:schemeClr val="accent6"/>
              </a:solidFill>
              <a:latin typeface="Times New Roman" panose="02020603050405020304" pitchFamily="18" charset="0"/>
              <a:cs typeface="Times New Roman" panose="02020603050405020304" pitchFamily="18" charset="0"/>
            </a:rPr>
            <a:t>Ορθογώνιο</a:t>
          </a:r>
          <a:r>
            <a:rPr lang="el-GR" dirty="0">
              <a:latin typeface="Times New Roman" panose="02020603050405020304" pitchFamily="18" charset="0"/>
              <a:cs typeface="Times New Roman" panose="02020603050405020304" pitchFamily="18" charset="0"/>
            </a:rPr>
            <a:t>)</a:t>
          </a:r>
        </a:p>
      </dgm:t>
    </dgm:pt>
    <dgm:pt modelId="{6A095737-5959-42A8-8B23-7FD98749B9D7}" type="parTrans" cxnId="{93F1742E-0AF9-44CC-AD78-1A3FBBF3EE24}">
      <dgm:prSet/>
      <dgm:spPr/>
      <dgm:t>
        <a:bodyPr/>
        <a:lstStyle/>
        <a:p>
          <a:endParaRPr lang="el-GR">
            <a:latin typeface="Times New Roman" panose="02020603050405020304" pitchFamily="18" charset="0"/>
            <a:cs typeface="Times New Roman" panose="02020603050405020304" pitchFamily="18" charset="0"/>
          </a:endParaRPr>
        </a:p>
      </dgm:t>
    </dgm:pt>
    <dgm:pt modelId="{2C64FAB5-8865-4BD1-AE07-4CB709062EDD}" type="sibTrans" cxnId="{93F1742E-0AF9-44CC-AD78-1A3FBBF3EE24}">
      <dgm:prSet/>
      <dgm:spPr/>
      <dgm:t>
        <a:bodyPr/>
        <a:lstStyle/>
        <a:p>
          <a:endParaRPr lang="el-GR">
            <a:latin typeface="Times New Roman" panose="02020603050405020304" pitchFamily="18" charset="0"/>
            <a:cs typeface="Times New Roman" panose="02020603050405020304" pitchFamily="18" charset="0"/>
          </a:endParaRPr>
        </a:p>
      </dgm:t>
    </dgm:pt>
    <dgm:pt modelId="{709DA88C-695B-42E8-99B5-C035C5A93F1D}">
      <dgm:prSet/>
      <dgm:spPr/>
      <dgm:t>
        <a:bodyPr/>
        <a:lstStyle/>
        <a:p>
          <a:pPr algn="just"/>
          <a:r>
            <a:rPr lang="el-GR" dirty="0">
              <a:latin typeface="Times New Roman" panose="02020603050405020304" pitchFamily="18" charset="0"/>
              <a:cs typeface="Times New Roman" panose="02020603050405020304" pitchFamily="18" charset="0"/>
            </a:rPr>
            <a:t>Ολοκληρωμένο e-Learning περιβάλλον αυτόνομης μάθησης για την διδασκαλία των Μαθηματικών πιο συγκεκριμένα των «Γεωμετρικών σχημάτων – Συμμετρία» σε παιδιά ηλικίας 4-6 ετών</a:t>
          </a:r>
        </a:p>
      </dgm:t>
    </dgm:pt>
    <dgm:pt modelId="{1CCA3848-E781-4829-BB6F-08E31B378E5F}" type="parTrans" cxnId="{92216EF9-F23E-4EBA-B3C2-DBAF25A570BB}">
      <dgm:prSet/>
      <dgm:spPr/>
      <dgm:t>
        <a:bodyPr/>
        <a:lstStyle/>
        <a:p>
          <a:endParaRPr lang="el-GR">
            <a:latin typeface="Times New Roman" panose="02020603050405020304" pitchFamily="18" charset="0"/>
            <a:cs typeface="Times New Roman" panose="02020603050405020304" pitchFamily="18" charset="0"/>
          </a:endParaRPr>
        </a:p>
      </dgm:t>
    </dgm:pt>
    <dgm:pt modelId="{38341DC7-145C-402C-A3CF-65744E96C5C5}" type="sibTrans" cxnId="{92216EF9-F23E-4EBA-B3C2-DBAF25A570BB}">
      <dgm:prSet/>
      <dgm:spPr/>
      <dgm:t>
        <a:bodyPr/>
        <a:lstStyle/>
        <a:p>
          <a:endParaRPr lang="el-GR">
            <a:latin typeface="Times New Roman" panose="02020603050405020304" pitchFamily="18" charset="0"/>
            <a:cs typeface="Times New Roman" panose="02020603050405020304" pitchFamily="18" charset="0"/>
          </a:endParaRPr>
        </a:p>
      </dgm:t>
    </dgm:pt>
    <dgm:pt modelId="{0FD0CE70-2A8A-4EF7-9488-A86F9B336010}">
      <dgm:prSet/>
      <dgm:spPr/>
      <dgm:t>
        <a:bodyPr/>
        <a:lstStyle/>
        <a:p>
          <a:pPr algn="jus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1</a:t>
          </a:r>
          <a:r>
            <a:rPr lang="el-GR" baseline="30000" dirty="0">
              <a:latin typeface="Times New Roman" panose="02020603050405020304" pitchFamily="18" charset="0"/>
              <a:cs typeface="Times New Roman" panose="02020603050405020304" pitchFamily="18" charset="0"/>
            </a:rPr>
            <a:t>η</a:t>
          </a:r>
          <a:r>
            <a:rPr lang="el-GR" dirty="0">
              <a:latin typeface="Times New Roman" panose="02020603050405020304" pitchFamily="18" charset="0"/>
              <a:cs typeface="Times New Roman" panose="02020603050405020304" pitchFamily="18" charset="0"/>
            </a:rPr>
            <a:t> Δ.Ε. Ο Κύκλος</a:t>
          </a:r>
        </a:p>
      </dgm:t>
    </dgm:pt>
    <dgm:pt modelId="{D4666603-6AA9-47F3-BFAD-BB8C8BF1CB6A}" type="parTrans" cxnId="{9651DE26-CFCE-4346-8FCF-33EC763731AB}">
      <dgm:prSet/>
      <dgm:spPr/>
      <dgm:t>
        <a:bodyPr/>
        <a:lstStyle/>
        <a:p>
          <a:endParaRPr lang="el-GR">
            <a:latin typeface="Times New Roman" panose="02020603050405020304" pitchFamily="18" charset="0"/>
            <a:cs typeface="Times New Roman" panose="02020603050405020304" pitchFamily="18" charset="0"/>
          </a:endParaRPr>
        </a:p>
      </dgm:t>
    </dgm:pt>
    <dgm:pt modelId="{B2EB19C5-A642-499C-BA7C-49ACAA7D12A7}" type="sibTrans" cxnId="{9651DE26-CFCE-4346-8FCF-33EC763731AB}">
      <dgm:prSet/>
      <dgm:spPr/>
      <dgm:t>
        <a:bodyPr/>
        <a:lstStyle/>
        <a:p>
          <a:endParaRPr lang="el-GR">
            <a:latin typeface="Times New Roman" panose="02020603050405020304" pitchFamily="18" charset="0"/>
            <a:cs typeface="Times New Roman" panose="02020603050405020304" pitchFamily="18" charset="0"/>
          </a:endParaRPr>
        </a:p>
      </dgm:t>
    </dgm:pt>
    <dgm:pt modelId="{455344C4-EB64-4326-98DC-A878BED3D92C}">
      <dgm:prSet/>
      <dgm:spPr/>
      <dgm:t>
        <a:bodyPr/>
        <a:lstStyle/>
        <a:p>
          <a:pPr algn="jus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2</a:t>
          </a:r>
          <a:r>
            <a:rPr lang="el-GR" baseline="30000" dirty="0">
              <a:latin typeface="Times New Roman" panose="02020603050405020304" pitchFamily="18" charset="0"/>
              <a:cs typeface="Times New Roman" panose="02020603050405020304" pitchFamily="18" charset="0"/>
            </a:rPr>
            <a:t>η</a:t>
          </a:r>
          <a:r>
            <a:rPr lang="el-GR" dirty="0">
              <a:latin typeface="Times New Roman" panose="02020603050405020304" pitchFamily="18" charset="0"/>
              <a:cs typeface="Times New Roman" panose="02020603050405020304" pitchFamily="18" charset="0"/>
            </a:rPr>
            <a:t> Δ.Ε. Το Τετράγωνο</a:t>
          </a:r>
        </a:p>
      </dgm:t>
    </dgm:pt>
    <dgm:pt modelId="{E369D8CB-384B-424F-9E7A-D76DE34FA633}" type="parTrans" cxnId="{C3AEA59E-F5B3-444F-89A7-5DCF7D16BC10}">
      <dgm:prSet/>
      <dgm:spPr/>
      <dgm:t>
        <a:bodyPr/>
        <a:lstStyle/>
        <a:p>
          <a:endParaRPr lang="el-GR">
            <a:latin typeface="Times New Roman" panose="02020603050405020304" pitchFamily="18" charset="0"/>
            <a:cs typeface="Times New Roman" panose="02020603050405020304" pitchFamily="18" charset="0"/>
          </a:endParaRPr>
        </a:p>
      </dgm:t>
    </dgm:pt>
    <dgm:pt modelId="{FF6BD7E5-A498-4A97-8503-4A9D92FFE9C6}" type="sibTrans" cxnId="{C3AEA59E-F5B3-444F-89A7-5DCF7D16BC10}">
      <dgm:prSet/>
      <dgm:spPr/>
      <dgm:t>
        <a:bodyPr/>
        <a:lstStyle/>
        <a:p>
          <a:endParaRPr lang="el-GR">
            <a:latin typeface="Times New Roman" panose="02020603050405020304" pitchFamily="18" charset="0"/>
            <a:cs typeface="Times New Roman" panose="02020603050405020304" pitchFamily="18" charset="0"/>
          </a:endParaRPr>
        </a:p>
      </dgm:t>
    </dgm:pt>
    <dgm:pt modelId="{BDD6B68A-2FA3-42A2-A4DF-1EE9698051BD}">
      <dgm:prSet/>
      <dgm:spPr/>
      <dgm:t>
        <a:bodyPr/>
        <a:lstStyle/>
        <a:p>
          <a:pPr algn="jus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3</a:t>
          </a:r>
          <a:r>
            <a:rPr lang="el-GR" baseline="30000" dirty="0">
              <a:latin typeface="Times New Roman" panose="02020603050405020304" pitchFamily="18" charset="0"/>
              <a:cs typeface="Times New Roman" panose="02020603050405020304" pitchFamily="18" charset="0"/>
            </a:rPr>
            <a:t>η</a:t>
          </a:r>
          <a:r>
            <a:rPr lang="el-GR" dirty="0">
              <a:latin typeface="Times New Roman" panose="02020603050405020304" pitchFamily="18" charset="0"/>
              <a:cs typeface="Times New Roman" panose="02020603050405020304" pitchFamily="18" charset="0"/>
            </a:rPr>
            <a:t> Δ.Ε. Το Τρίγωνο</a:t>
          </a:r>
        </a:p>
      </dgm:t>
    </dgm:pt>
    <dgm:pt modelId="{2B9DC15E-8E89-476B-8949-B3BE03D16DE6}" type="parTrans" cxnId="{A21684BC-B080-46BD-AC4F-7C44D48CCD26}">
      <dgm:prSet/>
      <dgm:spPr/>
      <dgm:t>
        <a:bodyPr/>
        <a:lstStyle/>
        <a:p>
          <a:endParaRPr lang="el-GR">
            <a:latin typeface="Times New Roman" panose="02020603050405020304" pitchFamily="18" charset="0"/>
            <a:cs typeface="Times New Roman" panose="02020603050405020304" pitchFamily="18" charset="0"/>
          </a:endParaRPr>
        </a:p>
      </dgm:t>
    </dgm:pt>
    <dgm:pt modelId="{13B2EFA0-C640-4CD2-9670-0BE58571B6A8}" type="sibTrans" cxnId="{A21684BC-B080-46BD-AC4F-7C44D48CCD26}">
      <dgm:prSet/>
      <dgm:spPr/>
      <dgm:t>
        <a:bodyPr/>
        <a:lstStyle/>
        <a:p>
          <a:endParaRPr lang="el-GR">
            <a:latin typeface="Times New Roman" panose="02020603050405020304" pitchFamily="18" charset="0"/>
            <a:cs typeface="Times New Roman" panose="02020603050405020304" pitchFamily="18" charset="0"/>
          </a:endParaRPr>
        </a:p>
      </dgm:t>
    </dgm:pt>
    <dgm:pt modelId="{C73D262C-280F-4561-8E30-0E700137F40D}">
      <dgm:prSet/>
      <dgm:spPr/>
      <dgm:t>
        <a:bodyPr/>
        <a:lstStyle/>
        <a:p>
          <a:pPr algn="jus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4</a:t>
          </a:r>
          <a:r>
            <a:rPr lang="el-GR" baseline="30000" dirty="0">
              <a:latin typeface="Times New Roman" panose="02020603050405020304" pitchFamily="18" charset="0"/>
              <a:cs typeface="Times New Roman" panose="02020603050405020304" pitchFamily="18" charset="0"/>
            </a:rPr>
            <a:t>η</a:t>
          </a:r>
          <a:r>
            <a:rPr lang="el-GR" dirty="0">
              <a:latin typeface="Times New Roman" panose="02020603050405020304" pitchFamily="18" charset="0"/>
              <a:cs typeface="Times New Roman" panose="02020603050405020304" pitchFamily="18" charset="0"/>
            </a:rPr>
            <a:t> Δ.Ε. Το Ορθογώνιο</a:t>
          </a:r>
        </a:p>
      </dgm:t>
    </dgm:pt>
    <dgm:pt modelId="{BB64CAFB-3B93-4AC6-A17C-C1EFFB0410EB}" type="parTrans" cxnId="{8E1971F4-984B-4A34-9EB7-D1036628AD53}">
      <dgm:prSet/>
      <dgm:spPr/>
      <dgm:t>
        <a:bodyPr/>
        <a:lstStyle/>
        <a:p>
          <a:endParaRPr lang="el-GR"/>
        </a:p>
      </dgm:t>
    </dgm:pt>
    <dgm:pt modelId="{F3E89AD5-F4FB-4FEC-AB4B-1FA908FF5935}" type="sibTrans" cxnId="{8E1971F4-984B-4A34-9EB7-D1036628AD53}">
      <dgm:prSet/>
      <dgm:spPr/>
      <dgm:t>
        <a:bodyPr/>
        <a:lstStyle/>
        <a:p>
          <a:endParaRPr lang="el-GR"/>
        </a:p>
      </dgm:t>
    </dgm:pt>
    <dgm:pt modelId="{8928CCA4-9F92-4F5A-A3BB-49CB6AFEDA1F}" type="pres">
      <dgm:prSet presAssocID="{67CC4DA1-F1D5-4702-BD4E-18C9233AF126}" presName="linear" presStyleCnt="0">
        <dgm:presLayoutVars>
          <dgm:dir/>
          <dgm:animLvl val="lvl"/>
          <dgm:resizeHandles val="exact"/>
        </dgm:presLayoutVars>
      </dgm:prSet>
      <dgm:spPr/>
      <dgm:t>
        <a:bodyPr/>
        <a:lstStyle/>
        <a:p>
          <a:endParaRPr lang="el-GR"/>
        </a:p>
      </dgm:t>
    </dgm:pt>
    <dgm:pt modelId="{EF09A8B6-5B02-42E6-9F3A-D448DE95886E}" type="pres">
      <dgm:prSet presAssocID="{D8867934-F2D2-48EC-9A8E-E0FC3EA8511D}" presName="parentLin" presStyleCnt="0"/>
      <dgm:spPr/>
    </dgm:pt>
    <dgm:pt modelId="{736DFBBB-0F6D-48AC-B7FD-A2692C681F72}" type="pres">
      <dgm:prSet presAssocID="{D8867934-F2D2-48EC-9A8E-E0FC3EA8511D}" presName="parentLeftMargin" presStyleLbl="node1" presStyleIdx="0" presStyleCnt="3"/>
      <dgm:spPr/>
      <dgm:t>
        <a:bodyPr/>
        <a:lstStyle/>
        <a:p>
          <a:endParaRPr lang="el-GR"/>
        </a:p>
      </dgm:t>
    </dgm:pt>
    <dgm:pt modelId="{1F8138F0-3C42-44C8-98D3-35663B4DB4CE}" type="pres">
      <dgm:prSet presAssocID="{D8867934-F2D2-48EC-9A8E-E0FC3EA8511D}" presName="parentText" presStyleLbl="node1" presStyleIdx="0" presStyleCnt="3" custScaleY="71700">
        <dgm:presLayoutVars>
          <dgm:chMax val="0"/>
          <dgm:bulletEnabled val="1"/>
        </dgm:presLayoutVars>
      </dgm:prSet>
      <dgm:spPr/>
      <dgm:t>
        <a:bodyPr/>
        <a:lstStyle/>
        <a:p>
          <a:endParaRPr lang="el-GR"/>
        </a:p>
      </dgm:t>
    </dgm:pt>
    <dgm:pt modelId="{46393F6B-9414-4C23-B1DC-0A7514D87B52}" type="pres">
      <dgm:prSet presAssocID="{D8867934-F2D2-48EC-9A8E-E0FC3EA8511D}" presName="negativeSpace" presStyleCnt="0"/>
      <dgm:spPr/>
    </dgm:pt>
    <dgm:pt modelId="{9F7DA6FB-2D65-4C57-8E05-7BFFDEDA17FC}" type="pres">
      <dgm:prSet presAssocID="{D8867934-F2D2-48EC-9A8E-E0FC3EA8511D}" presName="childText" presStyleLbl="conFgAcc1" presStyleIdx="0" presStyleCnt="3">
        <dgm:presLayoutVars>
          <dgm:bulletEnabled val="1"/>
        </dgm:presLayoutVars>
      </dgm:prSet>
      <dgm:spPr/>
      <dgm:t>
        <a:bodyPr/>
        <a:lstStyle/>
        <a:p>
          <a:endParaRPr lang="el-GR"/>
        </a:p>
      </dgm:t>
    </dgm:pt>
    <dgm:pt modelId="{96B44A07-6650-4909-87AC-47C514249D26}" type="pres">
      <dgm:prSet presAssocID="{5D027F15-E51B-4F80-8F86-D22EC7F94968}" presName="spaceBetweenRectangles" presStyleCnt="0"/>
      <dgm:spPr/>
    </dgm:pt>
    <dgm:pt modelId="{819E8079-10E3-449E-B8F6-A8008DBECA28}" type="pres">
      <dgm:prSet presAssocID="{949F0FC1-248B-4DB6-9FB9-2B5A2B77A84A}" presName="parentLin" presStyleCnt="0"/>
      <dgm:spPr/>
    </dgm:pt>
    <dgm:pt modelId="{9D864613-5883-4346-864B-A4DA2ACB242F}" type="pres">
      <dgm:prSet presAssocID="{949F0FC1-248B-4DB6-9FB9-2B5A2B77A84A}" presName="parentLeftMargin" presStyleLbl="node1" presStyleIdx="0" presStyleCnt="3"/>
      <dgm:spPr/>
      <dgm:t>
        <a:bodyPr/>
        <a:lstStyle/>
        <a:p>
          <a:endParaRPr lang="el-GR"/>
        </a:p>
      </dgm:t>
    </dgm:pt>
    <dgm:pt modelId="{38E16C61-354F-4244-8587-4B0718DBED3B}" type="pres">
      <dgm:prSet presAssocID="{949F0FC1-248B-4DB6-9FB9-2B5A2B77A84A}" presName="parentText" presStyleLbl="node1" presStyleIdx="1" presStyleCnt="3" custScaleY="69322">
        <dgm:presLayoutVars>
          <dgm:chMax val="0"/>
          <dgm:bulletEnabled val="1"/>
        </dgm:presLayoutVars>
      </dgm:prSet>
      <dgm:spPr/>
      <dgm:t>
        <a:bodyPr/>
        <a:lstStyle/>
        <a:p>
          <a:endParaRPr lang="el-GR"/>
        </a:p>
      </dgm:t>
    </dgm:pt>
    <dgm:pt modelId="{3263C7BB-CAA9-4258-A15B-BD925D64BD05}" type="pres">
      <dgm:prSet presAssocID="{949F0FC1-248B-4DB6-9FB9-2B5A2B77A84A}" presName="negativeSpace" presStyleCnt="0"/>
      <dgm:spPr/>
    </dgm:pt>
    <dgm:pt modelId="{B2AA80EF-54DF-4E7A-8E5D-B3B4A3B70E40}" type="pres">
      <dgm:prSet presAssocID="{949F0FC1-248B-4DB6-9FB9-2B5A2B77A84A}" presName="childText" presStyleLbl="conFgAcc1" presStyleIdx="1" presStyleCnt="3">
        <dgm:presLayoutVars>
          <dgm:bulletEnabled val="1"/>
        </dgm:presLayoutVars>
      </dgm:prSet>
      <dgm:spPr/>
      <dgm:t>
        <a:bodyPr/>
        <a:lstStyle/>
        <a:p>
          <a:endParaRPr lang="el-GR"/>
        </a:p>
      </dgm:t>
    </dgm:pt>
    <dgm:pt modelId="{F5957E89-D1E9-4743-9312-B9566B85EAC1}" type="pres">
      <dgm:prSet presAssocID="{CA4F0668-A57B-45E8-A216-8E85749EA5BA}" presName="spaceBetweenRectangles" presStyleCnt="0"/>
      <dgm:spPr/>
    </dgm:pt>
    <dgm:pt modelId="{70581B01-FDCC-49ED-B878-9EEA24FA08CE}" type="pres">
      <dgm:prSet presAssocID="{36811057-1E41-41BB-AB71-28F54EB0B745}" presName="parentLin" presStyleCnt="0"/>
      <dgm:spPr/>
    </dgm:pt>
    <dgm:pt modelId="{0C8FB25C-93D3-4B8E-8451-AFF7448EBB47}" type="pres">
      <dgm:prSet presAssocID="{36811057-1E41-41BB-AB71-28F54EB0B745}" presName="parentLeftMargin" presStyleLbl="node1" presStyleIdx="1" presStyleCnt="3"/>
      <dgm:spPr/>
      <dgm:t>
        <a:bodyPr/>
        <a:lstStyle/>
        <a:p>
          <a:endParaRPr lang="el-GR"/>
        </a:p>
      </dgm:t>
    </dgm:pt>
    <dgm:pt modelId="{7E34E463-ACDF-4779-BFBC-D4DE1184AED0}" type="pres">
      <dgm:prSet presAssocID="{36811057-1E41-41BB-AB71-28F54EB0B745}" presName="parentText" presStyleLbl="node1" presStyleIdx="2" presStyleCnt="3" custScaleY="77921">
        <dgm:presLayoutVars>
          <dgm:chMax val="0"/>
          <dgm:bulletEnabled val="1"/>
        </dgm:presLayoutVars>
      </dgm:prSet>
      <dgm:spPr/>
      <dgm:t>
        <a:bodyPr/>
        <a:lstStyle/>
        <a:p>
          <a:endParaRPr lang="el-GR"/>
        </a:p>
      </dgm:t>
    </dgm:pt>
    <dgm:pt modelId="{1ADBD8D8-AEBE-44DD-A4C8-7B607010AE74}" type="pres">
      <dgm:prSet presAssocID="{36811057-1E41-41BB-AB71-28F54EB0B745}" presName="negativeSpace" presStyleCnt="0"/>
      <dgm:spPr/>
    </dgm:pt>
    <dgm:pt modelId="{4EAEF54A-1D29-4E05-ABA5-6585C944B2C4}" type="pres">
      <dgm:prSet presAssocID="{36811057-1E41-41BB-AB71-28F54EB0B745}" presName="childText" presStyleLbl="conFgAcc1" presStyleIdx="2" presStyleCnt="3">
        <dgm:presLayoutVars>
          <dgm:bulletEnabled val="1"/>
        </dgm:presLayoutVars>
      </dgm:prSet>
      <dgm:spPr/>
      <dgm:t>
        <a:bodyPr/>
        <a:lstStyle/>
        <a:p>
          <a:endParaRPr lang="el-GR"/>
        </a:p>
      </dgm:t>
    </dgm:pt>
  </dgm:ptLst>
  <dgm:cxnLst>
    <dgm:cxn modelId="{656BB3CE-3682-4C52-9DDA-8B3A7660366C}" type="presOf" srcId="{455344C4-EB64-4326-98DC-A878BED3D92C}" destId="{4EAEF54A-1D29-4E05-ABA5-6585C944B2C4}" srcOrd="0" destOrd="1" presId="urn:microsoft.com/office/officeart/2005/8/layout/list1"/>
    <dgm:cxn modelId="{363531ED-E60F-4BFE-93B3-6C18C233ADEB}" type="presOf" srcId="{36811057-1E41-41BB-AB71-28F54EB0B745}" destId="{0C8FB25C-93D3-4B8E-8451-AFF7448EBB47}" srcOrd="0" destOrd="0" presId="urn:microsoft.com/office/officeart/2005/8/layout/list1"/>
    <dgm:cxn modelId="{9651DE26-CFCE-4346-8FCF-33EC763731AB}" srcId="{36811057-1E41-41BB-AB71-28F54EB0B745}" destId="{0FD0CE70-2A8A-4EF7-9488-A86F9B336010}" srcOrd="0" destOrd="0" parTransId="{D4666603-6AA9-47F3-BFAD-BB8C8BF1CB6A}" sibTransId="{B2EB19C5-A642-499C-BA7C-49ACAA7D12A7}"/>
    <dgm:cxn modelId="{022E05A6-1EB0-45A0-BF4F-E16C54E4BA14}" type="presOf" srcId="{949F0FC1-248B-4DB6-9FB9-2B5A2B77A84A}" destId="{38E16C61-354F-4244-8587-4B0718DBED3B}" srcOrd="1" destOrd="0" presId="urn:microsoft.com/office/officeart/2005/8/layout/list1"/>
    <dgm:cxn modelId="{5F43A53F-9182-4D3A-A651-C1EF3D8E8FA5}" srcId="{67CC4DA1-F1D5-4702-BD4E-18C9233AF126}" destId="{949F0FC1-248B-4DB6-9FB9-2B5A2B77A84A}" srcOrd="1" destOrd="0" parTransId="{DF6D2AB8-D4BB-4AE6-B575-3B0EA948617A}" sibTransId="{CA4F0668-A57B-45E8-A216-8E85749EA5BA}"/>
    <dgm:cxn modelId="{4470FF11-5C01-455B-9806-575B5ED6B168}" type="presOf" srcId="{949F0FC1-248B-4DB6-9FB9-2B5A2B77A84A}" destId="{9D864613-5883-4346-864B-A4DA2ACB242F}" srcOrd="0" destOrd="0" presId="urn:microsoft.com/office/officeart/2005/8/layout/list1"/>
    <dgm:cxn modelId="{92216EF9-F23E-4EBA-B3C2-DBAF25A570BB}" srcId="{949F0FC1-248B-4DB6-9FB9-2B5A2B77A84A}" destId="{709DA88C-695B-42E8-99B5-C035C5A93F1D}" srcOrd="0" destOrd="0" parTransId="{1CCA3848-E781-4829-BB6F-08E31B378E5F}" sibTransId="{38341DC7-145C-402C-A3CF-65744E96C5C5}"/>
    <dgm:cxn modelId="{CEF61A97-0E35-47C3-9C84-2ECD506EA015}" type="presOf" srcId="{D8867934-F2D2-48EC-9A8E-E0FC3EA8511D}" destId="{1F8138F0-3C42-44C8-98D3-35663B4DB4CE}" srcOrd="1" destOrd="0" presId="urn:microsoft.com/office/officeart/2005/8/layout/list1"/>
    <dgm:cxn modelId="{CEDF522F-1355-48BF-87FC-D2BBC33F320A}" type="presOf" srcId="{0FD0CE70-2A8A-4EF7-9488-A86F9B336010}" destId="{4EAEF54A-1D29-4E05-ABA5-6585C944B2C4}" srcOrd="0" destOrd="0" presId="urn:microsoft.com/office/officeart/2005/8/layout/list1"/>
    <dgm:cxn modelId="{1373E613-6180-47D6-9672-208084B2E751}" type="presOf" srcId="{709DA88C-695B-42E8-99B5-C035C5A93F1D}" destId="{B2AA80EF-54DF-4E7A-8E5D-B3B4A3B70E40}" srcOrd="0" destOrd="0" presId="urn:microsoft.com/office/officeart/2005/8/layout/list1"/>
    <dgm:cxn modelId="{DB14C0DD-5294-4287-AEE1-E4BA4EF6D270}" type="presOf" srcId="{3F057506-21E3-4AD4-BA5B-E041812D2D67}" destId="{9F7DA6FB-2D65-4C57-8E05-7BFFDEDA17FC}" srcOrd="0" destOrd="0" presId="urn:microsoft.com/office/officeart/2005/8/layout/list1"/>
    <dgm:cxn modelId="{1D1AF9A7-FACB-4F95-8827-2EAB02C90F48}" srcId="{67CC4DA1-F1D5-4702-BD4E-18C9233AF126}" destId="{36811057-1E41-41BB-AB71-28F54EB0B745}" srcOrd="2" destOrd="0" parTransId="{31BA332E-8ABF-4A6F-99B6-A153F5FF68D1}" sibTransId="{BC861577-C178-43AB-B14C-2AB2A05C1772}"/>
    <dgm:cxn modelId="{EB528E09-9ACD-41BA-9B0D-FB5A6F9DF923}" type="presOf" srcId="{67CC4DA1-F1D5-4702-BD4E-18C9233AF126}" destId="{8928CCA4-9F92-4F5A-A3BB-49CB6AFEDA1F}" srcOrd="0" destOrd="0" presId="urn:microsoft.com/office/officeart/2005/8/layout/list1"/>
    <dgm:cxn modelId="{93F1742E-0AF9-44CC-AD78-1A3FBBF3EE24}" srcId="{D8867934-F2D2-48EC-9A8E-E0FC3EA8511D}" destId="{3F057506-21E3-4AD4-BA5B-E041812D2D67}" srcOrd="0" destOrd="0" parTransId="{6A095737-5959-42A8-8B23-7FD98749B9D7}" sibTransId="{2C64FAB5-8865-4BD1-AE07-4CB709062EDD}"/>
    <dgm:cxn modelId="{C3AEA59E-F5B3-444F-89A7-5DCF7D16BC10}" srcId="{36811057-1E41-41BB-AB71-28F54EB0B745}" destId="{455344C4-EB64-4326-98DC-A878BED3D92C}" srcOrd="1" destOrd="0" parTransId="{E369D8CB-384B-424F-9E7A-D76DE34FA633}" sibTransId="{FF6BD7E5-A498-4A97-8503-4A9D92FFE9C6}"/>
    <dgm:cxn modelId="{A21684BC-B080-46BD-AC4F-7C44D48CCD26}" srcId="{36811057-1E41-41BB-AB71-28F54EB0B745}" destId="{BDD6B68A-2FA3-42A2-A4DF-1EE9698051BD}" srcOrd="2" destOrd="0" parTransId="{2B9DC15E-8E89-476B-8949-B3BE03D16DE6}" sibTransId="{13B2EFA0-C640-4CD2-9670-0BE58571B6A8}"/>
    <dgm:cxn modelId="{CFC95B8E-036C-4F48-886C-4C9D091DB722}" type="presOf" srcId="{D8867934-F2D2-48EC-9A8E-E0FC3EA8511D}" destId="{736DFBBB-0F6D-48AC-B7FD-A2692C681F72}" srcOrd="0" destOrd="0" presId="urn:microsoft.com/office/officeart/2005/8/layout/list1"/>
    <dgm:cxn modelId="{99A7C23F-56C8-480F-A689-12883A1A6EFB}" srcId="{67CC4DA1-F1D5-4702-BD4E-18C9233AF126}" destId="{D8867934-F2D2-48EC-9A8E-E0FC3EA8511D}" srcOrd="0" destOrd="0" parTransId="{6CF9877F-C588-4AAE-A9E5-34B4D6CBB3D3}" sibTransId="{5D027F15-E51B-4F80-8F86-D22EC7F94968}"/>
    <dgm:cxn modelId="{34354566-69F5-4550-8610-270CBF9ECD4F}" type="presOf" srcId="{C73D262C-280F-4561-8E30-0E700137F40D}" destId="{4EAEF54A-1D29-4E05-ABA5-6585C944B2C4}" srcOrd="0" destOrd="3" presId="urn:microsoft.com/office/officeart/2005/8/layout/list1"/>
    <dgm:cxn modelId="{8E1971F4-984B-4A34-9EB7-D1036628AD53}" srcId="{36811057-1E41-41BB-AB71-28F54EB0B745}" destId="{C73D262C-280F-4561-8E30-0E700137F40D}" srcOrd="3" destOrd="0" parTransId="{BB64CAFB-3B93-4AC6-A17C-C1EFFB0410EB}" sibTransId="{F3E89AD5-F4FB-4FEC-AB4B-1FA908FF5935}"/>
    <dgm:cxn modelId="{778B110E-2B53-41EB-A2B1-76F15292C58B}" type="presOf" srcId="{BDD6B68A-2FA3-42A2-A4DF-1EE9698051BD}" destId="{4EAEF54A-1D29-4E05-ABA5-6585C944B2C4}" srcOrd="0" destOrd="2" presId="urn:microsoft.com/office/officeart/2005/8/layout/list1"/>
    <dgm:cxn modelId="{8E225FE0-AB4D-44CF-9823-6B936EA7EF0A}" type="presOf" srcId="{36811057-1E41-41BB-AB71-28F54EB0B745}" destId="{7E34E463-ACDF-4779-BFBC-D4DE1184AED0}" srcOrd="1" destOrd="0" presId="urn:microsoft.com/office/officeart/2005/8/layout/list1"/>
    <dgm:cxn modelId="{3AB1E3A5-C09A-49D6-8B8A-F8C631DFD368}" type="presParOf" srcId="{8928CCA4-9F92-4F5A-A3BB-49CB6AFEDA1F}" destId="{EF09A8B6-5B02-42E6-9F3A-D448DE95886E}" srcOrd="0" destOrd="0" presId="urn:microsoft.com/office/officeart/2005/8/layout/list1"/>
    <dgm:cxn modelId="{01FB6EE8-7571-4CC6-AB51-B9E00EA69526}" type="presParOf" srcId="{EF09A8B6-5B02-42E6-9F3A-D448DE95886E}" destId="{736DFBBB-0F6D-48AC-B7FD-A2692C681F72}" srcOrd="0" destOrd="0" presId="urn:microsoft.com/office/officeart/2005/8/layout/list1"/>
    <dgm:cxn modelId="{F9A3212E-3039-43C3-B99B-73DFD9370039}" type="presParOf" srcId="{EF09A8B6-5B02-42E6-9F3A-D448DE95886E}" destId="{1F8138F0-3C42-44C8-98D3-35663B4DB4CE}" srcOrd="1" destOrd="0" presId="urn:microsoft.com/office/officeart/2005/8/layout/list1"/>
    <dgm:cxn modelId="{284B9A79-5EF4-4E6E-B858-F01B23DC50F2}" type="presParOf" srcId="{8928CCA4-9F92-4F5A-A3BB-49CB6AFEDA1F}" destId="{46393F6B-9414-4C23-B1DC-0A7514D87B52}" srcOrd="1" destOrd="0" presId="urn:microsoft.com/office/officeart/2005/8/layout/list1"/>
    <dgm:cxn modelId="{D2ECF090-54FA-4FFA-A14C-5AA58A1338FD}" type="presParOf" srcId="{8928CCA4-9F92-4F5A-A3BB-49CB6AFEDA1F}" destId="{9F7DA6FB-2D65-4C57-8E05-7BFFDEDA17FC}" srcOrd="2" destOrd="0" presId="urn:microsoft.com/office/officeart/2005/8/layout/list1"/>
    <dgm:cxn modelId="{DEE193D4-BB7E-4791-BA12-EF12BE0CEA79}" type="presParOf" srcId="{8928CCA4-9F92-4F5A-A3BB-49CB6AFEDA1F}" destId="{96B44A07-6650-4909-87AC-47C514249D26}" srcOrd="3" destOrd="0" presId="urn:microsoft.com/office/officeart/2005/8/layout/list1"/>
    <dgm:cxn modelId="{E2EF19BD-A575-4CBC-BF8E-982B7545E134}" type="presParOf" srcId="{8928CCA4-9F92-4F5A-A3BB-49CB6AFEDA1F}" destId="{819E8079-10E3-449E-B8F6-A8008DBECA28}" srcOrd="4" destOrd="0" presId="urn:microsoft.com/office/officeart/2005/8/layout/list1"/>
    <dgm:cxn modelId="{4E383CE8-134F-49EA-9E19-06A9E9B1F141}" type="presParOf" srcId="{819E8079-10E3-449E-B8F6-A8008DBECA28}" destId="{9D864613-5883-4346-864B-A4DA2ACB242F}" srcOrd="0" destOrd="0" presId="urn:microsoft.com/office/officeart/2005/8/layout/list1"/>
    <dgm:cxn modelId="{EC6BBA9D-29D9-4501-9DDE-E7D82B5B8390}" type="presParOf" srcId="{819E8079-10E3-449E-B8F6-A8008DBECA28}" destId="{38E16C61-354F-4244-8587-4B0718DBED3B}" srcOrd="1" destOrd="0" presId="urn:microsoft.com/office/officeart/2005/8/layout/list1"/>
    <dgm:cxn modelId="{ED977F92-43B9-44E5-85C2-0D15758EE7C7}" type="presParOf" srcId="{8928CCA4-9F92-4F5A-A3BB-49CB6AFEDA1F}" destId="{3263C7BB-CAA9-4258-A15B-BD925D64BD05}" srcOrd="5" destOrd="0" presId="urn:microsoft.com/office/officeart/2005/8/layout/list1"/>
    <dgm:cxn modelId="{D721E6EC-09F4-4794-9BA2-BF3E2782310C}" type="presParOf" srcId="{8928CCA4-9F92-4F5A-A3BB-49CB6AFEDA1F}" destId="{B2AA80EF-54DF-4E7A-8E5D-B3B4A3B70E40}" srcOrd="6" destOrd="0" presId="urn:microsoft.com/office/officeart/2005/8/layout/list1"/>
    <dgm:cxn modelId="{5CADA208-EB24-4E8D-9533-261CFB28BB44}" type="presParOf" srcId="{8928CCA4-9F92-4F5A-A3BB-49CB6AFEDA1F}" destId="{F5957E89-D1E9-4743-9312-B9566B85EAC1}" srcOrd="7" destOrd="0" presId="urn:microsoft.com/office/officeart/2005/8/layout/list1"/>
    <dgm:cxn modelId="{F7C0F649-6DBA-40DC-AC42-9646E1854D12}" type="presParOf" srcId="{8928CCA4-9F92-4F5A-A3BB-49CB6AFEDA1F}" destId="{70581B01-FDCC-49ED-B878-9EEA24FA08CE}" srcOrd="8" destOrd="0" presId="urn:microsoft.com/office/officeart/2005/8/layout/list1"/>
    <dgm:cxn modelId="{D0B14993-BB2D-4977-9256-F0E3D46308AC}" type="presParOf" srcId="{70581B01-FDCC-49ED-B878-9EEA24FA08CE}" destId="{0C8FB25C-93D3-4B8E-8451-AFF7448EBB47}" srcOrd="0" destOrd="0" presId="urn:microsoft.com/office/officeart/2005/8/layout/list1"/>
    <dgm:cxn modelId="{00BDFF7E-3DB9-4260-A8E3-807795061CBE}" type="presParOf" srcId="{70581B01-FDCC-49ED-B878-9EEA24FA08CE}" destId="{7E34E463-ACDF-4779-BFBC-D4DE1184AED0}" srcOrd="1" destOrd="0" presId="urn:microsoft.com/office/officeart/2005/8/layout/list1"/>
    <dgm:cxn modelId="{B9A59B2A-941D-42F9-A75D-30971542D443}" type="presParOf" srcId="{8928CCA4-9F92-4F5A-A3BB-49CB6AFEDA1F}" destId="{1ADBD8D8-AEBE-44DD-A4C8-7B607010AE74}" srcOrd="9" destOrd="0" presId="urn:microsoft.com/office/officeart/2005/8/layout/list1"/>
    <dgm:cxn modelId="{92F8B2A0-8A41-4333-9A18-1A2BA98878E0}" type="presParOf" srcId="{8928CCA4-9F92-4F5A-A3BB-49CB6AFEDA1F}" destId="{4EAEF54A-1D29-4E05-ABA5-6585C944B2C4}"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971370-EEB9-4260-82BF-C766048C992D}">
      <dsp:nvSpPr>
        <dsp:cNvPr id="0" name=""/>
        <dsp:cNvSpPr/>
      </dsp:nvSpPr>
      <dsp:spPr>
        <a:xfrm>
          <a:off x="222604" y="0"/>
          <a:ext cx="8240728" cy="681758"/>
        </a:xfrm>
        <a:prstGeom prst="roundRect">
          <a:avLst/>
        </a:prstGeom>
        <a:solidFill>
          <a:schemeClr val="accent2">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a:effectLst/>
              <a:latin typeface="Times New Roman" panose="02020603050405020304" pitchFamily="18" charset="0"/>
              <a:cs typeface="Times New Roman" panose="02020603050405020304" pitchFamily="18" charset="0"/>
            </a:rPr>
            <a:t>Στον κ. Ζαράνη για την ουσιαστική ανατροφοδότησή του καθ’ όλη τη διάρκεια εκπόνησης της διπλωματικής μου εργασίας</a:t>
          </a:r>
          <a:endParaRPr lang="en-GB" sz="1800" b="1" kern="1200" dirty="0">
            <a:effectLst/>
            <a:latin typeface="Times New Roman" panose="02020603050405020304" pitchFamily="18" charset="0"/>
            <a:cs typeface="Times New Roman" panose="02020603050405020304" pitchFamily="18" charset="0"/>
          </a:endParaRPr>
        </a:p>
      </dsp:txBody>
      <dsp:txXfrm>
        <a:off x="222604" y="0"/>
        <a:ext cx="8240728" cy="681758"/>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EFAE0CF-91DE-456A-9828-B0BD64F22BF8}">
      <dsp:nvSpPr>
        <dsp:cNvPr id="0" name=""/>
        <dsp:cNvSpPr/>
      </dsp:nvSpPr>
      <dsp:spPr>
        <a:xfrm>
          <a:off x="0" y="314726"/>
          <a:ext cx="6912768" cy="216487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6508" tIns="395732" rIns="536508" bIns="113792" numCol="1" spcCol="1270" anchor="t" anchorCtr="0">
          <a:noAutofit/>
        </a:bodyPr>
        <a:lstStyle/>
        <a:p>
          <a:pPr marL="171450" lvl="1" indent="-171450" algn="just" defTabSz="711200">
            <a:lnSpc>
              <a:spcPct val="90000"/>
            </a:lnSpc>
            <a:spcBef>
              <a:spcPct val="0"/>
            </a:spcBef>
            <a:spcAft>
              <a:spcPct val="15000"/>
            </a:spcAft>
            <a:buFont typeface="Arial" panose="020B0604020202020204" pitchFamily="34" charset="0"/>
            <a:buChar char="••"/>
          </a:pPr>
          <a:r>
            <a:rPr lang="el-GR" sz="1600" kern="1200" dirty="0">
              <a:latin typeface="Times New Roman" panose="02020603050405020304" pitchFamily="18" charset="0"/>
              <a:cs typeface="Times New Roman" panose="02020603050405020304" pitchFamily="18" charset="0"/>
            </a:rPr>
            <a:t>Δημιουργία ποιοτικού εκπαιδευτικού υλικού, σύμφωνα με τις αρχές σχεδιασμού εκπαιδευτικού υλικού για την εξ αποστάσεως εκπαίδευση</a:t>
          </a:r>
        </a:p>
        <a:p>
          <a:pPr marL="171450" lvl="1" indent="-171450" algn="just" defTabSz="711200">
            <a:lnSpc>
              <a:spcPct val="90000"/>
            </a:lnSpc>
            <a:spcBef>
              <a:spcPct val="0"/>
            </a:spcBef>
            <a:spcAft>
              <a:spcPct val="15000"/>
            </a:spcAft>
            <a:buFont typeface="Arial" panose="020B0604020202020204" pitchFamily="34" charset="0"/>
            <a:buChar char="••"/>
          </a:pPr>
          <a:r>
            <a:rPr lang="el-GR" sz="1600" kern="1200" dirty="0">
              <a:latin typeface="Times New Roman" panose="02020603050405020304" pitchFamily="18" charset="0"/>
              <a:cs typeface="Times New Roman" panose="02020603050405020304" pitchFamily="18" charset="0"/>
            </a:rPr>
            <a:t>Μπορεί να χρησιμοποιηθεί από την κοινότητα των εκπαιδευτικών σε μια ολοκληρωμένη παρέμβαση συμπληρωματικής σχολικής ΕξΑΕ</a:t>
          </a:r>
        </a:p>
      </dsp:txBody>
      <dsp:txXfrm>
        <a:off x="0" y="314726"/>
        <a:ext cx="6912768" cy="2164872"/>
      </dsp:txXfrm>
    </dsp:sp>
    <dsp:sp modelId="{86DAF462-ED16-48A4-B821-BB267BC0FD54}">
      <dsp:nvSpPr>
        <dsp:cNvPr id="0" name=""/>
        <dsp:cNvSpPr/>
      </dsp:nvSpPr>
      <dsp:spPr>
        <a:xfrm>
          <a:off x="330793" y="5962"/>
          <a:ext cx="6581974"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900" tIns="0" rIns="182900" bIns="0" numCol="1" spcCol="1270" anchor="ctr" anchorCtr="0">
          <a:noAutofit/>
        </a:bodyPr>
        <a:lstStyle/>
        <a:p>
          <a:pPr lvl="0" algn="l" defTabSz="889000">
            <a:lnSpc>
              <a:spcPct val="90000"/>
            </a:lnSpc>
            <a:spcBef>
              <a:spcPct val="0"/>
            </a:spcBef>
            <a:spcAft>
              <a:spcPct val="35000"/>
            </a:spcAft>
          </a:pPr>
          <a:r>
            <a:rPr lang="el-GR" sz="2000" b="1" kern="1200" dirty="0">
              <a:latin typeface="Times New Roman" panose="02020603050405020304" pitchFamily="18" charset="0"/>
              <a:cs typeface="Times New Roman" panose="02020603050405020304" pitchFamily="18" charset="0"/>
            </a:rPr>
            <a:t>Σε Εκπαιδευτικό Επίπεδο</a:t>
          </a:r>
        </a:p>
      </dsp:txBody>
      <dsp:txXfrm>
        <a:off x="330793" y="5962"/>
        <a:ext cx="6581974" cy="560880"/>
      </dsp:txXfrm>
    </dsp:sp>
    <dsp:sp modelId="{A1E0EB17-34EC-4F59-9D16-469B46D2D3CD}">
      <dsp:nvSpPr>
        <dsp:cNvPr id="0" name=""/>
        <dsp:cNvSpPr/>
      </dsp:nvSpPr>
      <dsp:spPr>
        <a:xfrm>
          <a:off x="0" y="2862638"/>
          <a:ext cx="6912768" cy="11670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6508" tIns="395732" rIns="536508" bIns="113792" numCol="1" spcCol="1270" anchor="t" anchorCtr="0">
          <a:noAutofit/>
        </a:bodyPr>
        <a:lstStyle/>
        <a:p>
          <a:pPr marL="171450" lvl="1" indent="-171450" algn="l" defTabSz="711200">
            <a:lnSpc>
              <a:spcPct val="90000"/>
            </a:lnSpc>
            <a:spcBef>
              <a:spcPct val="0"/>
            </a:spcBef>
            <a:spcAft>
              <a:spcPct val="15000"/>
            </a:spcAft>
            <a:buChar char="••"/>
          </a:pPr>
          <a:r>
            <a:rPr lang="el-GR" sz="1600" kern="1200" dirty="0">
              <a:latin typeface="Times New Roman" panose="02020603050405020304" pitchFamily="18" charset="0"/>
              <a:cs typeface="Times New Roman" panose="02020603050405020304" pitchFamily="18" charset="0"/>
            </a:rPr>
            <a:t>Συνεισφορά των αποτελεσμάτων της αποτίμησης του Ε.Υ.</a:t>
          </a:r>
        </a:p>
        <a:p>
          <a:pPr marL="171450" lvl="1" indent="-171450" algn="l" defTabSz="711200">
            <a:lnSpc>
              <a:spcPct val="90000"/>
            </a:lnSpc>
            <a:spcBef>
              <a:spcPct val="0"/>
            </a:spcBef>
            <a:spcAft>
              <a:spcPct val="15000"/>
            </a:spcAft>
            <a:buChar char="••"/>
          </a:pPr>
          <a:r>
            <a:rPr lang="el-GR" sz="1600" kern="1200" dirty="0">
              <a:latin typeface="Times New Roman" panose="02020603050405020304" pitchFamily="18" charset="0"/>
              <a:cs typeface="Times New Roman" panose="02020603050405020304" pitchFamily="18" charset="0"/>
            </a:rPr>
            <a:t>Μπορούν να αποτελέσουν βιβλιογραφική πηγή πληροφοριών</a:t>
          </a:r>
        </a:p>
        <a:p>
          <a:pPr marL="114300" lvl="1" indent="-114300" algn="l" defTabSz="533400">
            <a:lnSpc>
              <a:spcPct val="90000"/>
            </a:lnSpc>
            <a:spcBef>
              <a:spcPct val="0"/>
            </a:spcBef>
            <a:spcAft>
              <a:spcPct val="15000"/>
            </a:spcAft>
            <a:buChar char="••"/>
          </a:pPr>
          <a:endParaRPr lang="el-GR" sz="1200" kern="1200" dirty="0">
            <a:latin typeface="Times New Roman" panose="02020603050405020304" pitchFamily="18" charset="0"/>
            <a:cs typeface="Times New Roman" panose="02020603050405020304" pitchFamily="18" charset="0"/>
          </a:endParaRPr>
        </a:p>
      </dsp:txBody>
      <dsp:txXfrm>
        <a:off x="0" y="2862638"/>
        <a:ext cx="6912768" cy="1167075"/>
      </dsp:txXfrm>
    </dsp:sp>
    <dsp:sp modelId="{2DB96C8C-BB43-4F2F-91B2-B94FA41EE81F}">
      <dsp:nvSpPr>
        <dsp:cNvPr id="0" name=""/>
        <dsp:cNvSpPr/>
      </dsp:nvSpPr>
      <dsp:spPr>
        <a:xfrm>
          <a:off x="344625" y="2582198"/>
          <a:ext cx="6565148"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900" tIns="0" rIns="182900" bIns="0" numCol="1" spcCol="1270" anchor="ctr" anchorCtr="0">
          <a:noAutofit/>
        </a:bodyPr>
        <a:lstStyle/>
        <a:p>
          <a:pPr lvl="0" algn="l"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Σε Ερευνητικό Επίπεδο</a:t>
          </a:r>
        </a:p>
      </dsp:txBody>
      <dsp:txXfrm>
        <a:off x="344625" y="2582198"/>
        <a:ext cx="6565148" cy="56088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71238E-796A-498C-B7C3-0B17702C20BD}">
      <dsp:nvSpPr>
        <dsp:cNvPr id="0" name=""/>
        <dsp:cNvSpPr/>
      </dsp:nvSpPr>
      <dsp:spPr>
        <a:xfrm>
          <a:off x="360026" y="0"/>
          <a:ext cx="3671672" cy="210977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a:latin typeface="Times New Roman" panose="02020603050405020304" pitchFamily="18" charset="0"/>
              <a:cs typeface="Times New Roman" panose="02020603050405020304" pitchFamily="18" charset="0"/>
            </a:rPr>
            <a:t>1) Το εκπαιδευτικό υλικό διέπεται από τις αρχές και τη μεθοδολογία της εξ αποστάσεως εκπαίδευσης</a:t>
          </a:r>
          <a:r>
            <a:rPr lang="el-GR" sz="2000" kern="1200" dirty="0">
              <a:latin typeface="Times New Roman" panose="02020603050405020304" pitchFamily="18" charset="0"/>
              <a:cs typeface="Times New Roman" panose="02020603050405020304" pitchFamily="18" charset="0"/>
            </a:rPr>
            <a:t>;</a:t>
          </a:r>
        </a:p>
      </dsp:txBody>
      <dsp:txXfrm>
        <a:off x="360026" y="0"/>
        <a:ext cx="3671672" cy="2109772"/>
      </dsp:txXfrm>
    </dsp:sp>
    <dsp:sp modelId="{FEC991F0-D0E1-4342-AF0A-B7FA8581BAE6}">
      <dsp:nvSpPr>
        <dsp:cNvPr id="0" name=""/>
        <dsp:cNvSpPr/>
      </dsp:nvSpPr>
      <dsp:spPr>
        <a:xfrm>
          <a:off x="4824551" y="0"/>
          <a:ext cx="3516287" cy="2109772"/>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a:latin typeface="Times New Roman" panose="02020603050405020304" pitchFamily="18" charset="0"/>
              <a:cs typeface="Times New Roman" panose="02020603050405020304" pitchFamily="18" charset="0"/>
            </a:rPr>
            <a:t>2) Έχει δημιουργηθεί το εκπαιδευτικό υλικό  σύμφωνα με τις αρχές της Πολυμεσικής Μάθησης;</a:t>
          </a:r>
        </a:p>
      </dsp:txBody>
      <dsp:txXfrm>
        <a:off x="4824551" y="0"/>
        <a:ext cx="3516287" cy="2109772"/>
      </dsp:txXfrm>
    </dsp:sp>
    <dsp:sp modelId="{775D5314-D891-4E67-B85E-68C08970D7FA}">
      <dsp:nvSpPr>
        <dsp:cNvPr id="0" name=""/>
        <dsp:cNvSpPr/>
      </dsp:nvSpPr>
      <dsp:spPr>
        <a:xfrm>
          <a:off x="2436183" y="2250246"/>
          <a:ext cx="3972526" cy="2109772"/>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a:latin typeface="Times New Roman" panose="02020603050405020304" pitchFamily="18" charset="0"/>
              <a:cs typeface="Times New Roman" panose="02020603050405020304" pitchFamily="18" charset="0"/>
            </a:rPr>
            <a:t>3) Ποιες είναι οι στάσεις και απόψεις των μαθητών απέναντι στο συγκεκριμένο εκπαιδευτικό υλικό</a:t>
          </a:r>
          <a:r>
            <a:rPr lang="el-GR" sz="2000" kern="1200" dirty="0">
              <a:latin typeface="Times New Roman" panose="02020603050405020304" pitchFamily="18" charset="0"/>
              <a:cs typeface="Times New Roman" panose="02020603050405020304" pitchFamily="18" charset="0"/>
            </a:rPr>
            <a:t>;</a:t>
          </a:r>
        </a:p>
      </dsp:txBody>
      <dsp:txXfrm>
        <a:off x="2436183" y="2250246"/>
        <a:ext cx="3972526" cy="210977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13F7555-1813-43FC-BB20-FA8707DB850E}">
      <dsp:nvSpPr>
        <dsp:cNvPr id="0" name=""/>
        <dsp:cNvSpPr/>
      </dsp:nvSpPr>
      <dsp:spPr>
        <a:xfrm>
          <a:off x="-5506502" y="-843081"/>
          <a:ext cx="6556403" cy="6556403"/>
        </a:xfrm>
        <a:prstGeom prst="blockArc">
          <a:avLst>
            <a:gd name="adj1" fmla="val 18900000"/>
            <a:gd name="adj2" fmla="val 2700000"/>
            <a:gd name="adj3" fmla="val 329"/>
          </a:avLst>
        </a:pr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AAA5A48-CD88-4D93-B2DB-727F20C14F0A}">
      <dsp:nvSpPr>
        <dsp:cNvPr id="0" name=""/>
        <dsp:cNvSpPr/>
      </dsp:nvSpPr>
      <dsp:spPr>
        <a:xfrm>
          <a:off x="945241" y="123460"/>
          <a:ext cx="7635945" cy="1532898"/>
        </a:xfrm>
        <a:prstGeom prst="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73151" tIns="45720" rIns="45720" bIns="45720" numCol="1" spcCol="1270" anchor="ctr" anchorCtr="0">
          <a:noAutofit/>
        </a:bodyPr>
        <a:lstStyle/>
        <a:p>
          <a:pPr lvl="0" algn="l" defTabSz="800100">
            <a:lnSpc>
              <a:spcPct val="90000"/>
            </a:lnSpc>
            <a:spcBef>
              <a:spcPct val="0"/>
            </a:spcBef>
            <a:spcAft>
              <a:spcPct val="35000"/>
            </a:spcAft>
            <a:buFont typeface="Arial" panose="020B0604020202020204" pitchFamily="34" charset="0"/>
            <a:buChar char="•"/>
          </a:pPr>
          <a:r>
            <a:rPr lang="el-GR" sz="1800" b="1" kern="1200" dirty="0">
              <a:solidFill>
                <a:schemeClr val="bg1"/>
              </a:solidFill>
              <a:latin typeface="+mn-lt"/>
            </a:rPr>
            <a:t>ΘΕΩΡΗΤΙΚΟ ΠΛΑΙΣΙΟ                                          </a:t>
          </a:r>
          <a:r>
            <a:rPr lang="en-US" sz="1800" b="1" kern="1200" dirty="0">
              <a:solidFill>
                <a:schemeClr val="bg1"/>
              </a:solidFill>
              <a:latin typeface="+mn-lt"/>
            </a:rPr>
            <a:t>	</a:t>
          </a:r>
          <a:r>
            <a:rPr lang="el-GR" sz="1800" b="1" kern="1200" dirty="0">
              <a:solidFill>
                <a:schemeClr val="bg1"/>
              </a:solidFill>
              <a:latin typeface="+mn-lt"/>
            </a:rPr>
            <a:t>                                                 • Εξ αποστάσεως εκπαίδευση                                                                                   • Εκπαιδευτικό Υλικό</a:t>
          </a:r>
        </a:p>
        <a:p>
          <a:pPr lvl="0" algn="l" defTabSz="800100">
            <a:lnSpc>
              <a:spcPct val="90000"/>
            </a:lnSpc>
            <a:spcBef>
              <a:spcPct val="0"/>
            </a:spcBef>
            <a:spcAft>
              <a:spcPct val="35000"/>
            </a:spcAft>
            <a:buFont typeface="Arial" panose="020B0604020202020204" pitchFamily="34" charset="0"/>
            <a:buChar char="•"/>
          </a:pPr>
          <a:r>
            <a:rPr lang="el-GR" sz="1800" b="1" kern="1200" dirty="0">
              <a:solidFill>
                <a:schemeClr val="bg1"/>
              </a:solidFill>
              <a:latin typeface="+mn-lt"/>
            </a:rPr>
            <a:t>• ΤΠΕ στην Εκπαίδευση                                        </a:t>
          </a:r>
        </a:p>
        <a:p>
          <a:pPr lvl="0" algn="l" defTabSz="800100">
            <a:lnSpc>
              <a:spcPct val="90000"/>
            </a:lnSpc>
            <a:spcBef>
              <a:spcPct val="0"/>
            </a:spcBef>
            <a:spcAft>
              <a:spcPct val="35000"/>
            </a:spcAft>
            <a:buFont typeface="Arial" panose="020B0604020202020204" pitchFamily="34" charset="0"/>
            <a:buChar char="•"/>
          </a:pPr>
          <a:r>
            <a:rPr lang="el-GR" sz="1800" b="1" kern="1200" dirty="0">
              <a:solidFill>
                <a:schemeClr val="bg1"/>
              </a:solidFill>
              <a:latin typeface="+mn-lt"/>
            </a:rPr>
            <a:t>•</a:t>
          </a:r>
          <a:r>
            <a:rPr lang="en-US" sz="1800" b="1" kern="1200" dirty="0">
              <a:solidFill>
                <a:schemeClr val="bg1"/>
              </a:solidFill>
              <a:latin typeface="+mn-lt"/>
            </a:rPr>
            <a:t> </a:t>
          </a:r>
          <a:r>
            <a:rPr lang="el-GR" sz="1800" b="1" kern="1200" dirty="0">
              <a:solidFill>
                <a:schemeClr val="bg1"/>
              </a:solidFill>
              <a:latin typeface="+mn-lt"/>
            </a:rPr>
            <a:t>Γεωμετρία</a:t>
          </a:r>
        </a:p>
      </dsp:txBody>
      <dsp:txXfrm>
        <a:off x="945241" y="123460"/>
        <a:ext cx="7635945" cy="1532898"/>
      </dsp:txXfrm>
    </dsp:sp>
    <dsp:sp modelId="{6013D6D8-0509-40CD-BF69-B3DD293AE21B}">
      <dsp:nvSpPr>
        <dsp:cNvPr id="0" name=""/>
        <dsp:cNvSpPr/>
      </dsp:nvSpPr>
      <dsp:spPr>
        <a:xfrm>
          <a:off x="277014" y="128105"/>
          <a:ext cx="1147185" cy="1376220"/>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0B8F4B6-E49B-4FA8-8C55-6F64B76E1284}">
      <dsp:nvSpPr>
        <dsp:cNvPr id="0" name=""/>
        <dsp:cNvSpPr/>
      </dsp:nvSpPr>
      <dsp:spPr>
        <a:xfrm>
          <a:off x="1029345" y="1876937"/>
          <a:ext cx="7589534" cy="1116366"/>
        </a:xfrm>
        <a:prstGeom prst="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73151" tIns="45720" rIns="45720" bIns="45720" numCol="1" spcCol="1270" anchor="ctr" anchorCtr="0">
          <a:noAutofit/>
        </a:bodyPr>
        <a:lstStyle/>
        <a:p>
          <a:pPr lvl="0" algn="l" defTabSz="800100">
            <a:lnSpc>
              <a:spcPct val="90000"/>
            </a:lnSpc>
            <a:spcBef>
              <a:spcPct val="0"/>
            </a:spcBef>
            <a:spcAft>
              <a:spcPct val="35000"/>
            </a:spcAft>
          </a:pPr>
          <a:r>
            <a:rPr lang="el-GR" sz="1800" b="1" kern="1200" dirty="0"/>
            <a:t>ΣΧΕΔΙΑΣΜΟΣ ΕΚΠΑΙΔΕΥΤΙΚΟΥ ΥΛΙΚΟΥ                                                                                             • Αρχές σχεδιασμού Ε.Υ.                                                                                                                   • Εργαλεία δημιουργίας Ε.Υ.                                                                                                               • Χαρακτηριστικά </a:t>
          </a:r>
          <a:r>
            <a:rPr lang="en-US" sz="1800" b="1" kern="1200" dirty="0"/>
            <a:t>e-Learning </a:t>
          </a:r>
          <a:r>
            <a:rPr lang="el-GR" sz="1800" b="1" kern="1200" dirty="0"/>
            <a:t>περιβάλλοντος</a:t>
          </a:r>
        </a:p>
      </dsp:txBody>
      <dsp:txXfrm>
        <a:off x="1029345" y="1876937"/>
        <a:ext cx="7589534" cy="1116366"/>
      </dsp:txXfrm>
    </dsp:sp>
    <dsp:sp modelId="{04299D95-404B-4915-9A20-0786906ECACA}">
      <dsp:nvSpPr>
        <dsp:cNvPr id="0" name=""/>
        <dsp:cNvSpPr/>
      </dsp:nvSpPr>
      <dsp:spPr>
        <a:xfrm>
          <a:off x="486093" y="1808010"/>
          <a:ext cx="1055089" cy="1263036"/>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C595E0F-88AC-43B4-8DCF-24CA1C40EC0D}">
      <dsp:nvSpPr>
        <dsp:cNvPr id="0" name=""/>
        <dsp:cNvSpPr/>
      </dsp:nvSpPr>
      <dsp:spPr>
        <a:xfrm>
          <a:off x="675278" y="3270142"/>
          <a:ext cx="7943601" cy="1252099"/>
        </a:xfrm>
        <a:prstGeom prst="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73151" tIns="45720" rIns="45720" bIns="45720" numCol="1" spcCol="1270" anchor="ctr" anchorCtr="0">
          <a:noAutofit/>
        </a:bodyPr>
        <a:lstStyle/>
        <a:p>
          <a:pPr lvl="0" algn="l" defTabSz="800100">
            <a:lnSpc>
              <a:spcPct val="90000"/>
            </a:lnSpc>
            <a:spcBef>
              <a:spcPct val="0"/>
            </a:spcBef>
            <a:spcAft>
              <a:spcPct val="35000"/>
            </a:spcAft>
          </a:pPr>
          <a:r>
            <a:rPr lang="el-GR" sz="1800" b="1" kern="1200" dirty="0"/>
            <a:t>ΑΠΟΤΙΜΗΣΗ ΕΚΠΑΙΔΕΥΤΙΚΟΥ ΥΛΙΚΟΥ                                                                                                     • Μεθοδολογία έρευνας                                                                                                                            • Παρουσίαση αποτελεσμάτων έρευνας                                                                                                • Συμπεράσματα και συνεισφορά έρευνας</a:t>
          </a:r>
        </a:p>
      </dsp:txBody>
      <dsp:txXfrm>
        <a:off x="675278" y="3270142"/>
        <a:ext cx="7943601" cy="1252099"/>
      </dsp:txXfrm>
    </dsp:sp>
    <dsp:sp modelId="{8B964D4F-3295-4147-A4FD-6244BB6B4945}">
      <dsp:nvSpPr>
        <dsp:cNvPr id="0" name=""/>
        <dsp:cNvSpPr/>
      </dsp:nvSpPr>
      <dsp:spPr>
        <a:xfrm>
          <a:off x="95360" y="3279687"/>
          <a:ext cx="1159835" cy="1233011"/>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8635CBA-064F-481F-931D-25E69E9895C9}">
      <dsp:nvSpPr>
        <dsp:cNvPr id="0" name=""/>
        <dsp:cNvSpPr/>
      </dsp:nvSpPr>
      <dsp:spPr>
        <a:xfrm>
          <a:off x="0" y="0"/>
          <a:ext cx="8328952" cy="45332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Η Έννοια της Εξ αποστάσεως Εκπαίδευσης</a:t>
          </a:r>
        </a:p>
      </dsp:txBody>
      <dsp:txXfrm>
        <a:off x="0" y="0"/>
        <a:ext cx="8328952" cy="453320"/>
      </dsp:txXfrm>
    </dsp:sp>
    <dsp:sp modelId="{908BAF2A-C36A-439C-A5FB-38CD06B48937}">
      <dsp:nvSpPr>
        <dsp:cNvPr id="0" name=""/>
        <dsp:cNvSpPr/>
      </dsp:nvSpPr>
      <dsp:spPr>
        <a:xfrm>
          <a:off x="0" y="599312"/>
          <a:ext cx="8328952" cy="51058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Θεωρίες της Εξ αποστάσεως Εκπαίδευσης</a:t>
          </a:r>
        </a:p>
      </dsp:txBody>
      <dsp:txXfrm>
        <a:off x="0" y="599312"/>
        <a:ext cx="8328952" cy="510584"/>
      </dsp:txXfrm>
    </dsp:sp>
    <dsp:sp modelId="{5E4CF53B-1DD8-4B55-A27E-078A2DD44F6D}">
      <dsp:nvSpPr>
        <dsp:cNvPr id="0" name=""/>
        <dsp:cNvSpPr/>
      </dsp:nvSpPr>
      <dsp:spPr>
        <a:xfrm>
          <a:off x="0" y="1306922"/>
          <a:ext cx="8328952" cy="44089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Ηλεκτρονική Μάθηση (</a:t>
          </a:r>
          <a:r>
            <a:rPr lang="en-US" sz="2400" b="1" kern="1200" dirty="0">
              <a:latin typeface="Times New Roman" panose="02020603050405020304" pitchFamily="18" charset="0"/>
              <a:cs typeface="Times New Roman" panose="02020603050405020304" pitchFamily="18" charset="0"/>
            </a:rPr>
            <a:t>e – learning)</a:t>
          </a:r>
          <a:endParaRPr lang="el-GR" sz="2400" b="1" kern="1200" dirty="0">
            <a:latin typeface="Times New Roman" panose="02020603050405020304" pitchFamily="18" charset="0"/>
            <a:cs typeface="Times New Roman" panose="02020603050405020304" pitchFamily="18" charset="0"/>
          </a:endParaRPr>
        </a:p>
      </dsp:txBody>
      <dsp:txXfrm>
        <a:off x="0" y="1306922"/>
        <a:ext cx="8328952" cy="440899"/>
      </dsp:txXfrm>
    </dsp:sp>
    <dsp:sp modelId="{F453182A-59FE-468E-B3CA-59378877DAC6}">
      <dsp:nvSpPr>
        <dsp:cNvPr id="0" name=""/>
        <dsp:cNvSpPr/>
      </dsp:nvSpPr>
      <dsp:spPr>
        <a:xfrm>
          <a:off x="0" y="1921258"/>
          <a:ext cx="8328952" cy="591429"/>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Μορφές της Εξ αποστάσεως Εκπαίδευσης με τη Χρήση των Τ.Π.Ε</a:t>
          </a:r>
        </a:p>
      </dsp:txBody>
      <dsp:txXfrm>
        <a:off x="0" y="1921258"/>
        <a:ext cx="8328952" cy="591429"/>
      </dsp:txXfrm>
    </dsp:sp>
    <dsp:sp modelId="{77334283-ED02-436B-AF20-C9F836243E82}">
      <dsp:nvSpPr>
        <dsp:cNvPr id="0" name=""/>
        <dsp:cNvSpPr/>
      </dsp:nvSpPr>
      <dsp:spPr>
        <a:xfrm>
          <a:off x="0" y="2617599"/>
          <a:ext cx="8328952" cy="42600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Η εξ Αποστάσεως Σχολική Εκπαίδευση</a:t>
          </a:r>
        </a:p>
      </dsp:txBody>
      <dsp:txXfrm>
        <a:off x="0" y="2617599"/>
        <a:ext cx="8328952" cy="426005"/>
      </dsp:txXfrm>
    </dsp:sp>
    <dsp:sp modelId="{5AB6EED1-F7F1-417E-A94D-154DBD1D15AB}">
      <dsp:nvSpPr>
        <dsp:cNvPr id="0" name=""/>
        <dsp:cNvSpPr/>
      </dsp:nvSpPr>
      <dsp:spPr>
        <a:xfrm>
          <a:off x="0" y="3205896"/>
          <a:ext cx="8328952" cy="69554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Αλληλεπίδραση και Διαδραστικότητα σε e-Learning Περιβάλλοντα</a:t>
          </a:r>
        </a:p>
      </dsp:txBody>
      <dsp:txXfrm>
        <a:off x="0" y="3205896"/>
        <a:ext cx="8328952" cy="695542"/>
      </dsp:txXfrm>
    </dsp:sp>
    <dsp:sp modelId="{F1C8DA97-6636-448C-A6CB-BAB4798B2B85}">
      <dsp:nvSpPr>
        <dsp:cNvPr id="0" name=""/>
        <dsp:cNvSpPr/>
      </dsp:nvSpPr>
      <dsp:spPr>
        <a:xfrm>
          <a:off x="0" y="4048319"/>
          <a:ext cx="8328952" cy="560592"/>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Η Έννοια της Επαυξημένης Πραγματικότητας</a:t>
          </a:r>
        </a:p>
      </dsp:txBody>
      <dsp:txXfrm>
        <a:off x="0" y="4048319"/>
        <a:ext cx="8328952" cy="560592"/>
      </dsp:txXfrm>
    </dsp:sp>
    <dsp:sp modelId="{F066E2B7-B102-4753-8882-922D8C0C3D10}">
      <dsp:nvSpPr>
        <dsp:cNvPr id="0" name=""/>
        <dsp:cNvSpPr/>
      </dsp:nvSpPr>
      <dsp:spPr>
        <a:xfrm>
          <a:off x="0" y="4755791"/>
          <a:ext cx="8328952" cy="45153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Οι Τύποι της Επαυξημένης Πραγματικότητας</a:t>
          </a:r>
        </a:p>
      </dsp:txBody>
      <dsp:txXfrm>
        <a:off x="0" y="4755791"/>
        <a:ext cx="8328952" cy="451534"/>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72BC3A6-BDBC-456C-9D66-26E8BA0828D6}">
      <dsp:nvSpPr>
        <dsp:cNvPr id="0" name=""/>
        <dsp:cNvSpPr/>
      </dsp:nvSpPr>
      <dsp:spPr>
        <a:xfrm>
          <a:off x="0" y="0"/>
          <a:ext cx="8326760" cy="511984"/>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Ο Ρόλος του Εκπαιδευτικού Υλικού στην ΕξΑΕ</a:t>
          </a:r>
        </a:p>
      </dsp:txBody>
      <dsp:txXfrm>
        <a:off x="0" y="0"/>
        <a:ext cx="8326760" cy="511984"/>
      </dsp:txXfrm>
    </dsp:sp>
    <dsp:sp modelId="{48635CBA-064F-481F-931D-25E69E9895C9}">
      <dsp:nvSpPr>
        <dsp:cNvPr id="0" name=""/>
        <dsp:cNvSpPr/>
      </dsp:nvSpPr>
      <dsp:spPr>
        <a:xfrm>
          <a:off x="0" y="680933"/>
          <a:ext cx="8326760" cy="523185"/>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Οι Αρχές Σχεδιασμού του Εκπαιδευτικού Υλικού</a:t>
          </a:r>
        </a:p>
      </dsp:txBody>
      <dsp:txXfrm>
        <a:off x="0" y="680933"/>
        <a:ext cx="8326760" cy="523185"/>
      </dsp:txXfrm>
    </dsp:sp>
    <dsp:sp modelId="{D478B635-C944-4A2C-941D-33EB852846DC}">
      <dsp:nvSpPr>
        <dsp:cNvPr id="0" name=""/>
        <dsp:cNvSpPr/>
      </dsp:nvSpPr>
      <dsp:spPr>
        <a:xfrm>
          <a:off x="0" y="1380357"/>
          <a:ext cx="8326760" cy="438703"/>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Οι αρχές Σχεδιασμού Ε.Υ της Mena</a:t>
          </a:r>
        </a:p>
      </dsp:txBody>
      <dsp:txXfrm>
        <a:off x="0" y="1380357"/>
        <a:ext cx="8326760" cy="438703"/>
      </dsp:txXfrm>
    </dsp:sp>
    <dsp:sp modelId="{4E2A5C15-74B0-41CD-B20A-B898A5DCC871}">
      <dsp:nvSpPr>
        <dsp:cNvPr id="0" name=""/>
        <dsp:cNvSpPr/>
      </dsp:nvSpPr>
      <dsp:spPr>
        <a:xfrm>
          <a:off x="0" y="2021859"/>
          <a:ext cx="8326760" cy="812628"/>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Οι αρχές της Γνωστικής Θεωρίας της Πολυμεσικής Μάθησης του </a:t>
          </a:r>
          <a:r>
            <a:rPr lang="el-GR" sz="2400" b="1" kern="1200" dirty="0" smtClean="0">
              <a:latin typeface="Times New Roman" panose="02020603050405020304" pitchFamily="18" charset="0"/>
              <a:cs typeface="Times New Roman" panose="02020603050405020304" pitchFamily="18" charset="0"/>
            </a:rPr>
            <a:t>Mayer</a:t>
          </a:r>
          <a:r>
            <a:rPr lang="el-GR" sz="2400" b="1" kern="1200" dirty="0">
              <a:latin typeface="Times New Roman" panose="02020603050405020304" pitchFamily="18" charset="0"/>
              <a:cs typeface="Times New Roman" panose="02020603050405020304" pitchFamily="18" charset="0"/>
            </a:rPr>
            <a:t>	</a:t>
          </a:r>
        </a:p>
      </dsp:txBody>
      <dsp:txXfrm>
        <a:off x="0" y="2021859"/>
        <a:ext cx="8326760" cy="812628"/>
      </dsp:txXfrm>
    </dsp:sp>
    <dsp:sp modelId="{20A28479-D406-4CC6-B8BF-04090566D790}">
      <dsp:nvSpPr>
        <dsp:cNvPr id="0" name=""/>
        <dsp:cNvSpPr/>
      </dsp:nvSpPr>
      <dsp:spPr>
        <a:xfrm>
          <a:off x="0" y="3029972"/>
          <a:ext cx="8326760" cy="490285"/>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Τα χαρακτηριστικά του Ε.Υ κατά τον Holmberg</a:t>
          </a:r>
        </a:p>
      </dsp:txBody>
      <dsp:txXfrm>
        <a:off x="0" y="3029972"/>
        <a:ext cx="8326760" cy="490285"/>
      </dsp:txXfrm>
    </dsp:sp>
    <dsp:sp modelId="{E29FFDCC-F008-40A1-89B5-7FA4061F1A97}">
      <dsp:nvSpPr>
        <dsp:cNvPr id="0" name=""/>
        <dsp:cNvSpPr/>
      </dsp:nvSpPr>
      <dsp:spPr>
        <a:xfrm>
          <a:off x="0" y="3606036"/>
          <a:ext cx="8326760" cy="801695"/>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Το Μοντέλου σχεδιασμού εκπαιδευτικού υλικού κατά τους West και Λιοναράκη</a:t>
          </a:r>
        </a:p>
      </dsp:txBody>
      <dsp:txXfrm>
        <a:off x="0" y="3606036"/>
        <a:ext cx="8326760" cy="801695"/>
      </dsp:txXfrm>
    </dsp:sp>
    <dsp:sp modelId="{6C4176AF-9D9A-488A-A85D-4B77724F9D0D}">
      <dsp:nvSpPr>
        <dsp:cNvPr id="0" name=""/>
        <dsp:cNvSpPr/>
      </dsp:nvSpPr>
      <dsp:spPr>
        <a:xfrm>
          <a:off x="0" y="4574137"/>
          <a:ext cx="8326760" cy="688082"/>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a:latin typeface="Times New Roman" panose="02020603050405020304" pitchFamily="18" charset="0"/>
              <a:cs typeface="Times New Roman" panose="02020603050405020304" pitchFamily="18" charset="0"/>
            </a:rPr>
            <a:t>Οι επτά αρχές δημιουργίας Ε.Υ. για την ΕξΑΕ των Σπανακά &amp; Λιοναράκη</a:t>
          </a:r>
        </a:p>
      </dsp:txBody>
      <dsp:txXfrm>
        <a:off x="0" y="4574137"/>
        <a:ext cx="8326760" cy="688082"/>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72BC3A6-BDBC-456C-9D66-26E8BA0828D6}">
      <dsp:nvSpPr>
        <dsp:cNvPr id="0" name=""/>
        <dsp:cNvSpPr/>
      </dsp:nvSpPr>
      <dsp:spPr>
        <a:xfrm>
          <a:off x="0" y="834193"/>
          <a:ext cx="8303840" cy="1142295"/>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kern="1200" dirty="0">
              <a:latin typeface="Times New Roman" panose="02020603050405020304" pitchFamily="18" charset="0"/>
              <a:cs typeface="Times New Roman" panose="02020603050405020304" pitchFamily="18" charset="0"/>
            </a:rPr>
            <a:t>Η Αξιοποίηση των ΤΠΕ στην Εκπαιδευτική Διαδικασία και Ειδικά στην Προσχολική Εκπαίδευση</a:t>
          </a:r>
        </a:p>
      </dsp:txBody>
      <dsp:txXfrm>
        <a:off x="0" y="834193"/>
        <a:ext cx="8303840" cy="1142295"/>
      </dsp:txXfrm>
    </dsp:sp>
    <dsp:sp modelId="{48635CBA-064F-481F-931D-25E69E9895C9}">
      <dsp:nvSpPr>
        <dsp:cNvPr id="0" name=""/>
        <dsp:cNvSpPr/>
      </dsp:nvSpPr>
      <dsp:spPr>
        <a:xfrm>
          <a:off x="0" y="2520283"/>
          <a:ext cx="8303840" cy="1366977"/>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kern="1200" dirty="0">
              <a:latin typeface="Times New Roman" panose="02020603050405020304" pitchFamily="18" charset="0"/>
              <a:cs typeface="Times New Roman" panose="02020603050405020304" pitchFamily="18" charset="0"/>
            </a:rPr>
            <a:t>Η Αξιοποίηση των ΤΠΕ στην Προσχολική Εκπαίδευση στην Ελλάδα</a:t>
          </a:r>
        </a:p>
      </dsp:txBody>
      <dsp:txXfrm>
        <a:off x="0" y="2520283"/>
        <a:ext cx="8303840" cy="1366977"/>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72BC3A6-BDBC-456C-9D66-26E8BA0828D6}">
      <dsp:nvSpPr>
        <dsp:cNvPr id="0" name=""/>
        <dsp:cNvSpPr/>
      </dsp:nvSpPr>
      <dsp:spPr>
        <a:xfrm>
          <a:off x="0" y="128240"/>
          <a:ext cx="8303840" cy="53301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kern="1200" dirty="0">
              <a:latin typeface="Times New Roman" panose="02020603050405020304" pitchFamily="18" charset="0"/>
              <a:cs typeface="Times New Roman" panose="02020603050405020304" pitchFamily="18" charset="0"/>
            </a:rPr>
            <a:t>Η Έννοια της Γεωμετρίας</a:t>
          </a:r>
        </a:p>
      </dsp:txBody>
      <dsp:txXfrm>
        <a:off x="0" y="128240"/>
        <a:ext cx="8303840" cy="533016"/>
      </dsp:txXfrm>
    </dsp:sp>
    <dsp:sp modelId="{48635CBA-064F-481F-931D-25E69E9895C9}">
      <dsp:nvSpPr>
        <dsp:cNvPr id="0" name=""/>
        <dsp:cNvSpPr/>
      </dsp:nvSpPr>
      <dsp:spPr>
        <a:xfrm>
          <a:off x="0" y="878618"/>
          <a:ext cx="8303840" cy="1241851"/>
        </a:xfrm>
        <a:prstGeom prst="roundRect">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kern="1200" dirty="0">
              <a:latin typeface="Times New Roman" panose="02020603050405020304" pitchFamily="18" charset="0"/>
              <a:cs typeface="Times New Roman" panose="02020603050405020304" pitchFamily="18" charset="0"/>
            </a:rPr>
            <a:t>Η Χρήση Εκπαιδευτικού Υλικού για την Διδασκαλία Γεωμετρικών Εννοιών και την Κατανόηση της Ευκλείδειας Γεωμετρίας (Σχολική Γεωμετρία)</a:t>
          </a:r>
        </a:p>
      </dsp:txBody>
      <dsp:txXfrm>
        <a:off x="0" y="878618"/>
        <a:ext cx="8303840" cy="1241851"/>
      </dsp:txXfrm>
    </dsp:sp>
    <dsp:sp modelId="{A8D2880E-2B23-44FE-8EFD-B8AC44B6ADEA}">
      <dsp:nvSpPr>
        <dsp:cNvPr id="0" name=""/>
        <dsp:cNvSpPr/>
      </dsp:nvSpPr>
      <dsp:spPr>
        <a:xfrm>
          <a:off x="0" y="2303639"/>
          <a:ext cx="8303840" cy="578194"/>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kern="1200" dirty="0">
              <a:latin typeface="Times New Roman" panose="02020603050405020304" pitchFamily="18" charset="0"/>
              <a:cs typeface="Times New Roman" panose="02020603050405020304" pitchFamily="18" charset="0"/>
            </a:rPr>
            <a:t>Δυσκολία Κατανόησης της Γεωμετρίας από Μαθητές</a:t>
          </a:r>
        </a:p>
      </dsp:txBody>
      <dsp:txXfrm>
        <a:off x="0" y="2303639"/>
        <a:ext cx="8303840" cy="578194"/>
      </dsp:txXfrm>
    </dsp:sp>
    <dsp:sp modelId="{B36638CC-F212-4C04-A0C8-818DD0949B75}">
      <dsp:nvSpPr>
        <dsp:cNvPr id="0" name=""/>
        <dsp:cNvSpPr/>
      </dsp:nvSpPr>
      <dsp:spPr>
        <a:xfrm>
          <a:off x="0" y="3072186"/>
          <a:ext cx="8303840" cy="543048"/>
        </a:xfrm>
        <a:prstGeom prst="roundRect">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kern="1200" dirty="0">
              <a:latin typeface="Times New Roman" panose="02020603050405020304" pitchFamily="18" charset="0"/>
              <a:cs typeface="Times New Roman" panose="02020603050405020304" pitchFamily="18" charset="0"/>
            </a:rPr>
            <a:t>H Θεωρία των van Hiele</a:t>
          </a:r>
        </a:p>
      </dsp:txBody>
      <dsp:txXfrm>
        <a:off x="0" y="3072186"/>
        <a:ext cx="8303840" cy="543048"/>
      </dsp:txXfrm>
    </dsp:sp>
    <dsp:sp modelId="{CC3BC515-1291-4B5A-AD44-86BFCAFE55BF}">
      <dsp:nvSpPr>
        <dsp:cNvPr id="0" name=""/>
        <dsp:cNvSpPr/>
      </dsp:nvSpPr>
      <dsp:spPr>
        <a:xfrm>
          <a:off x="0" y="3799554"/>
          <a:ext cx="8303840" cy="476172"/>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kern="1200" dirty="0">
              <a:latin typeface="Times New Roman" panose="02020603050405020304" pitchFamily="18" charset="0"/>
              <a:cs typeface="Times New Roman" panose="02020603050405020304" pitchFamily="18" charset="0"/>
            </a:rPr>
            <a:t>Τροποποιήσεις του Μοντέλου van Hiele</a:t>
          </a:r>
        </a:p>
      </dsp:txBody>
      <dsp:txXfrm>
        <a:off x="0" y="3799554"/>
        <a:ext cx="8303840" cy="476172"/>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dirty="0"/>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dirty="0"/>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dirty="0"/>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dirty="0"/>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dirty="0"/>
          </a:p>
        </p:txBody>
      </p:sp>
    </p:spTree>
    <p:extLst>
      <p:ext uri="{BB962C8B-B14F-4D97-AF65-F5344CB8AC3E}">
        <p14:creationId xmlns:p14="http://schemas.microsoft.com/office/powerpoint/2010/main" xmlns=""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noProof="0" dirty="0">
              <a:latin typeface="Tahoma" pitchFamily="34" charset="0"/>
              <a:ea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fld id="{5F0D091C-0934-4F74-910A-A5FD74EE2D77}" type="slidenum">
              <a:rPr lang="en-US" smtClean="0"/>
              <a:pPr/>
              <a:t>3</a:t>
            </a:fld>
            <a:endParaRPr lang="en-US" dirty="0"/>
          </a:p>
        </p:txBody>
      </p:sp>
    </p:spTree>
    <p:extLst>
      <p:ext uri="{BB962C8B-B14F-4D97-AF65-F5344CB8AC3E}">
        <p14:creationId xmlns:p14="http://schemas.microsoft.com/office/powerpoint/2010/main" xmlns="" val="621920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dirty="0"/>
          </a:p>
        </p:txBody>
      </p:sp>
    </p:spTree>
    <p:extLst>
      <p:ext uri="{BB962C8B-B14F-4D97-AF65-F5344CB8AC3E}">
        <p14:creationId xmlns:p14="http://schemas.microsoft.com/office/powerpoint/2010/main" xmlns="" val="2029263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dirty="0"/>
          </a:p>
        </p:txBody>
      </p:sp>
      <p:sp>
        <p:nvSpPr>
          <p:cNvPr id="5" name="Θέση υποσέλιδου 4"/>
          <p:cNvSpPr>
            <a:spLocks noGrp="1"/>
          </p:cNvSpPr>
          <p:nvPr>
            <p:ph type="ftr" sz="quarter" idx="11"/>
          </p:nvPr>
        </p:nvSpPr>
        <p:spPr/>
        <p:txBody>
          <a:bodyPr/>
          <a:lstStyle/>
          <a:p>
            <a:pPr>
              <a:defRPr/>
            </a:pPr>
            <a:endParaRPr lang="de-DE" dirty="0"/>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xmlns=""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3/22/2023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3/22/2023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dirty="0"/>
              <a:t>2016</a:t>
            </a:r>
            <a:endParaRPr lang="en-US" dirty="0"/>
          </a:p>
        </p:txBody>
      </p:sp>
      <p:sp>
        <p:nvSpPr>
          <p:cNvPr id="5" name="Θέση υποσέλιδου 4"/>
          <p:cNvSpPr>
            <a:spLocks noGrp="1"/>
          </p:cNvSpPr>
          <p:nvPr>
            <p:ph type="ftr" sz="quarter" idx="11"/>
          </p:nvPr>
        </p:nvSpPr>
        <p:spPr/>
        <p:txBody>
          <a:bodyPr/>
          <a:lstStyle/>
          <a:p>
            <a:r>
              <a:rPr lang="el-GR" dirty="0"/>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3/22/2023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3/22/2023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3/22/2023</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3/22/2023</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3/22/2023</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3/22/2023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dirty="0"/>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3/22/2023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3/22/2023</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1.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Layout" Target="../diagrams/layout9.xml"/><Relationship Id="rId7" Type="http://schemas.openxmlformats.org/officeDocument/2006/relationships/image" Target="../media/image12.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16.xml"/><Relationship Id="rId18" Type="http://schemas.openxmlformats.org/officeDocument/2006/relationships/image" Target="../media/image15.jpeg"/><Relationship Id="rId3" Type="http://schemas.openxmlformats.org/officeDocument/2006/relationships/diagramLayout" Target="../diagrams/layout10.xml"/><Relationship Id="rId21" Type="http://schemas.openxmlformats.org/officeDocument/2006/relationships/slide" Target="slide25.xml"/><Relationship Id="rId7" Type="http://schemas.openxmlformats.org/officeDocument/2006/relationships/slide" Target="slide22.xml"/><Relationship Id="rId12" Type="http://schemas.openxmlformats.org/officeDocument/2006/relationships/slide" Target="slide17.xml"/><Relationship Id="rId17" Type="http://schemas.openxmlformats.org/officeDocument/2006/relationships/image" Target="../media/image14.png"/><Relationship Id="rId2" Type="http://schemas.openxmlformats.org/officeDocument/2006/relationships/diagramData" Target="../diagrams/data10.xml"/><Relationship Id="rId16" Type="http://schemas.openxmlformats.org/officeDocument/2006/relationships/slide" Target="slide13.xml"/><Relationship Id="rId20" Type="http://schemas.openxmlformats.org/officeDocument/2006/relationships/slide" Target="slide26.xml"/><Relationship Id="rId1" Type="http://schemas.openxmlformats.org/officeDocument/2006/relationships/slideLayout" Target="../slideLayouts/slideLayout2.xml"/><Relationship Id="rId6" Type="http://schemas.microsoft.com/office/2007/relationships/diagramDrawing" Target="../diagrams/drawing10.xml"/><Relationship Id="rId11" Type="http://schemas.openxmlformats.org/officeDocument/2006/relationships/slide" Target="slide18.xml"/><Relationship Id="rId5" Type="http://schemas.openxmlformats.org/officeDocument/2006/relationships/diagramColors" Target="../diagrams/colors10.xml"/><Relationship Id="rId15" Type="http://schemas.openxmlformats.org/officeDocument/2006/relationships/slide" Target="slide14.xml"/><Relationship Id="rId23" Type="http://schemas.openxmlformats.org/officeDocument/2006/relationships/slide" Target="slide23.xml"/><Relationship Id="rId10" Type="http://schemas.openxmlformats.org/officeDocument/2006/relationships/slide" Target="slide19.xml"/><Relationship Id="rId19" Type="http://schemas.openxmlformats.org/officeDocument/2006/relationships/slide" Target="slide27.xml"/><Relationship Id="rId4" Type="http://schemas.openxmlformats.org/officeDocument/2006/relationships/diagramQuickStyle" Target="../diagrams/quickStyle10.xml"/><Relationship Id="rId9" Type="http://schemas.openxmlformats.org/officeDocument/2006/relationships/slide" Target="slide20.xml"/><Relationship Id="rId14" Type="http://schemas.openxmlformats.org/officeDocument/2006/relationships/slide" Target="slide15.xml"/><Relationship Id="rId22" Type="http://schemas.openxmlformats.org/officeDocument/2006/relationships/slide" Target="slide2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Layout" Target="../diagrams/layout11.xml"/><Relationship Id="rId7" Type="http://schemas.openxmlformats.org/officeDocument/2006/relationships/hyperlink" Target="http://chamilo.datacenter.uoc.gr/metchamilo/courses/GEWMETRIKASXHMATA/index.php" TargetMode="Externa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slide" Target="slide31.xml"/><Relationship Id="rId5" Type="http://schemas.openxmlformats.org/officeDocument/2006/relationships/hyperlink" Target="http://chamilo.datacenter.uoc.gr/metchamilo/courses/GEWMETRIKASXHMATA/index.php" TargetMode="Externa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3" Type="http://schemas.openxmlformats.org/officeDocument/2006/relationships/hyperlink" Target="http://chamilo.datacenter.uoc.gr/metchamilo/main/lp/lp_controller.php?cidReq=GEWMETRIKASXHMATA&amp;id_session=0&amp;gidReq=0&amp;gradebook=0&amp;origin=&amp;isStudentView=true" TargetMode="External"/><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slide" Target="slide32.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hyperlink" Target="http://chamilo.datacenter.uoc.gr/metchamilo/main/lp/lp_controller.php?cidReq=GEWMETRIKASXHMATA&amp;id_session=0&amp;gidReq=0&amp;gradebook=0&amp;origin=&amp;action=view&amp;lp_id=2906" TargetMode="External"/><Relationship Id="rId4" Type="http://schemas.openxmlformats.org/officeDocument/2006/relationships/slide" Target="slide33.xml"/></Relationships>
</file>

<file path=ppt/slides/_rels/slide3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 Target="slide3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4.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hyperlink" Target="http://chamilo.datacenter.uoc.gr/metchamilo/main/lp/lp_controller.php?cidReq=GEWMETRIKASXHMATA&amp;id_session=0&amp;gidReq=0&amp;gradebook=0&amp;origin=&amp;action=view&amp;lp_id=2906" TargetMode="Externa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80.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hyperlink" Target="https://www.autodraw.com/" TargetMode="External"/><Relationship Id="rId5" Type="http://schemas.openxmlformats.org/officeDocument/2006/relationships/image" Target="../media/image79.png"/><Relationship Id="rId4" Type="http://schemas.openxmlformats.org/officeDocument/2006/relationships/image" Target="../media/image78.png"/></Relationships>
</file>

<file path=ppt/slides/_rels/slide4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73.png"/><Relationship Id="rId7" Type="http://schemas.openxmlformats.org/officeDocument/2006/relationships/image" Target="../media/image84.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hyperlink" Target="https://www.jigsawplanet.com/?rc=play&amp;pid=026a48724425" TargetMode="External"/><Relationship Id="rId4" Type="http://schemas.openxmlformats.org/officeDocument/2006/relationships/image" Target="../media/image80.png"/></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90.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png"/><Relationship Id="rId4" Type="http://schemas.openxmlformats.org/officeDocument/2006/relationships/image" Target="../media/image87.png"/></Relationships>
</file>

<file path=ppt/slides/_rels/slide49.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73.png"/><Relationship Id="rId7" Type="http://schemas.openxmlformats.org/officeDocument/2006/relationships/image" Target="../media/image91.jpe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hyperlink" Target="https://read.bookcreator.com/J5eJzUwlbYYb9rWwMlfDo975bhF2/nHwgdRDmQ5yKPgmGhniwUg" TargetMode="External"/><Relationship Id="rId4" Type="http://schemas.openxmlformats.org/officeDocument/2006/relationships/image" Target="../media/image80.png"/><Relationship Id="rId9" Type="http://schemas.openxmlformats.org/officeDocument/2006/relationships/image" Target="../media/image93.jpe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5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 Target="slide54.xml"/><Relationship Id="rId2" Type="http://schemas.openxmlformats.org/officeDocument/2006/relationships/slide" Target="slide53.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53.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image" Target="../media/image97.jpe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5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slide" Target="slide52.xml"/></Relationships>
</file>

<file path=ppt/slides/_rels/slide5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6.png"/><Relationship Id="rId1" Type="http://schemas.openxmlformats.org/officeDocument/2006/relationships/slideLayout" Target="../slideLayouts/slideLayout2.xml"/><Relationship Id="rId5" Type="http://schemas.openxmlformats.org/officeDocument/2006/relationships/image" Target="../media/image101.jpeg"/><Relationship Id="rId4" Type="http://schemas.openxmlformats.org/officeDocument/2006/relationships/image" Target="../media/image100.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Layout" Target="../diagrams/layout4.xml"/><Relationship Id="rId7" Type="http://schemas.openxmlformats.org/officeDocument/2006/relationships/image" Target="../media/image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9.png"/><Relationship Id="rId4" Type="http://schemas.openxmlformats.org/officeDocument/2006/relationships/diagramQuickStyle" Target="../diagrams/quickStyle4.xml"/><Relationship Id="rId9"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microsoft.com/office/2007/relationships/media" Target="../media/media1.WAV"/><Relationship Id="rId2" Type="http://schemas.openxmlformats.org/officeDocument/2006/relationships/slideLayout" Target="../slideLayouts/slideLayout1.xml"/><Relationship Id="rId1" Type="http://schemas.openxmlformats.org/officeDocument/2006/relationships/video" Target="NULL" TargetMode="External"/><Relationship Id="rId5" Type="http://schemas.openxmlformats.org/officeDocument/2006/relationships/image" Target="../media/image105.gif"/><Relationship Id="rId4" Type="http://schemas.openxmlformats.org/officeDocument/2006/relationships/image" Target="../media/image104.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1.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1.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456721" y="836690"/>
            <a:ext cx="6998935" cy="2309868"/>
          </a:xfrm>
        </p:spPr>
        <p:txBody>
          <a:bodyPr>
            <a:noAutofit/>
          </a:bodyPr>
          <a:lstStyle/>
          <a:p>
            <a:pPr algn="ctr">
              <a:lnSpc>
                <a:spcPct val="150000"/>
              </a:lnSpc>
              <a:spcAft>
                <a:spcPts val="600"/>
              </a:spcAft>
            </a:pP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Σχεδιασμός, υλοποίηση και αποτίμηση μιας ολοκληρωμένης παρέμβασης συμπληρωματικής σχολικής ΕξΑΕ με τη χρήση διαδραστικού εκπαιδευτικού υλικού και εφαρμογών επαυξημένης πραγματικότητας για τη διδασκαλία των τεσσάρων βασικών Γεωμετρικών Σχημάτων σε μαθητές προσχολικής ηλικίας</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16" name="15 - Ευθεία γραμμή σύνδεσης"/>
          <p:cNvCxnSpPr/>
          <p:nvPr/>
        </p:nvCxnSpPr>
        <p:spPr bwMode="auto">
          <a:xfrm>
            <a:off x="1257342" y="768264"/>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072479" y="242961"/>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(e-Learning)»</a:t>
            </a:r>
            <a:endParaRPr lang="el-GR" sz="1200" dirty="0">
              <a:latin typeface="Book Antiqua" panose="02040602050305030304" pitchFamily="18" charset="0"/>
            </a:endParaRPr>
          </a:p>
        </p:txBody>
      </p:sp>
      <p:sp>
        <p:nvSpPr>
          <p:cNvPr id="11" name="Rectangle 1"/>
          <p:cNvSpPr>
            <a:spLocks noChangeArrowheads="1"/>
          </p:cNvSpPr>
          <p:nvPr/>
        </p:nvSpPr>
        <p:spPr bwMode="auto">
          <a:xfrm>
            <a:off x="1614896" y="588968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257342" y="835232"/>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614896" y="3281755"/>
            <a:ext cx="6840760" cy="463397"/>
          </a:xfrm>
          <a:prstGeom prst="rect">
            <a:avLst/>
          </a:prstGeom>
        </p:spPr>
        <p:txBody>
          <a:bodyPr wrap="square">
            <a:spAutoFit/>
          </a:bodyPr>
          <a:lstStyle/>
          <a:p>
            <a:pPr algn="ctr">
              <a:lnSpc>
                <a:spcPct val="150000"/>
              </a:lnSpc>
              <a:spcAft>
                <a:spcPts val="600"/>
              </a:spcAft>
            </a:pPr>
            <a:r>
              <a:rPr lang="el-GR" sz="1800" b="1" dirty="0">
                <a:effectLst/>
                <a:latin typeface="Times New Roman" panose="02020603050405020304" pitchFamily="18" charset="0"/>
                <a:ea typeface="Times New Roman" panose="02020603050405020304" pitchFamily="18" charset="0"/>
                <a:cs typeface="Times New Roman" panose="02020603050405020304" pitchFamily="18" charset="0"/>
              </a:rPr>
              <a:t>ΦΑΣΟΥΛΑ </a:t>
            </a:r>
            <a:r>
              <a:rPr lang="el-GR" sz="1800" b="1" dirty="0" smtClean="0">
                <a:effectLst/>
                <a:latin typeface="Times New Roman" panose="02020603050405020304" pitchFamily="18" charset="0"/>
                <a:ea typeface="Times New Roman" panose="02020603050405020304" pitchFamily="18" charset="0"/>
                <a:cs typeface="Times New Roman" panose="02020603050405020304" pitchFamily="18" charset="0"/>
              </a:rPr>
              <a:t>   ΜΑΡΙΑ</a:t>
            </a:r>
            <a:endParaRPr lang="el-GR" sz="1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graphicFrame>
        <p:nvGraphicFramePr>
          <p:cNvPr id="2" name="Πίνακας 1"/>
          <p:cNvGraphicFramePr>
            <a:graphicFrameLocks noGrp="1"/>
          </p:cNvGraphicFramePr>
          <p:nvPr>
            <p:extLst>
              <p:ext uri="{D42A27DB-BD31-4B8C-83A1-F6EECF244321}">
                <p14:modId xmlns:p14="http://schemas.microsoft.com/office/powerpoint/2010/main" xmlns="" val="1114893102"/>
              </p:ext>
            </p:extLst>
          </p:nvPr>
        </p:nvGraphicFramePr>
        <p:xfrm>
          <a:off x="907462" y="4469219"/>
          <a:ext cx="7722943" cy="1066800"/>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xmlns="" val="20000"/>
                    </a:ext>
                  </a:extLst>
                </a:gridCol>
                <a:gridCol w="2664296">
                  <a:extLst>
                    <a:ext uri="{9D8B030D-6E8A-4147-A177-3AD203B41FA5}">
                      <a16:colId xmlns:a16="http://schemas.microsoft.com/office/drawing/2014/main" xmlns="" val="20001"/>
                    </a:ext>
                  </a:extLst>
                </a:gridCol>
                <a:gridCol w="2466359">
                  <a:extLst>
                    <a:ext uri="{9D8B030D-6E8A-4147-A177-3AD203B41FA5}">
                      <a16:colId xmlns:a16="http://schemas.microsoft.com/office/drawing/2014/main" xmlns="" val="20002"/>
                    </a:ext>
                  </a:extLst>
                </a:gridCol>
              </a:tblGrid>
              <a:tr h="992909">
                <a:tc>
                  <a:txBody>
                    <a:bodyPr/>
                    <a:lstStyle/>
                    <a:p>
                      <a:pPr algn="ctr">
                        <a:spcAft>
                          <a:spcPts val="600"/>
                        </a:spcAft>
                      </a:pPr>
                      <a:r>
                        <a:rPr lang="el-GR" sz="1800" b="1" kern="1200" dirty="0">
                          <a:solidFill>
                            <a:schemeClr val="tx1"/>
                          </a:solidFill>
                          <a:effectLst/>
                          <a:latin typeface="Times New Roman" panose="02020603050405020304" pitchFamily="18" charset="0"/>
                          <a:ea typeface="+mn-ea"/>
                          <a:cs typeface="Times New Roman" panose="02020603050405020304" pitchFamily="18" charset="0"/>
                        </a:rPr>
                        <a:t>Ζαράνης Νικόλαος </a:t>
                      </a:r>
                    </a:p>
                    <a:p>
                      <a:pPr algn="ctr">
                        <a:spcAft>
                          <a:spcPts val="600"/>
                        </a:spcAft>
                      </a:pPr>
                      <a:r>
                        <a:rPr lang="el-GR" sz="1800" b="0" i="1" kern="1200" dirty="0">
                          <a:solidFill>
                            <a:schemeClr val="tx1"/>
                          </a:solidFill>
                          <a:effectLst/>
                          <a:latin typeface="Times New Roman" panose="02020603050405020304" pitchFamily="18" charset="0"/>
                          <a:ea typeface="+mn-ea"/>
                          <a:cs typeface="Times New Roman" panose="02020603050405020304" pitchFamily="18" charset="0"/>
                        </a:rPr>
                        <a:t>Καθηγητής Παν. Κρήτης ΠΤΠΕ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lvl="0" indent="0" algn="ctr" defTabSz="685800" rtl="0" eaLnBrk="1" fontAlgn="t" latinLnBrk="0" hangingPunct="1">
                        <a:lnSpc>
                          <a:spcPct val="90000"/>
                        </a:lnSpc>
                        <a:spcBef>
                          <a:spcPts val="0"/>
                        </a:spcBef>
                        <a:spcAft>
                          <a:spcPts val="600"/>
                        </a:spcAft>
                        <a:buClrTx/>
                        <a:buSzTx/>
                        <a:buFont typeface="Arial" panose="020B0604020202020204" pitchFamily="34" charset="0"/>
                        <a:buNone/>
                        <a:tabLst/>
                        <a:defRPr/>
                      </a:pPr>
                      <a:r>
                        <a:rPr kumimoji="0" lang="el-GR" sz="1800" b="1" i="0" u="none" strike="noStrike" kern="1200" cap="none" spc="0" normalizeH="0" baseline="0" noProof="0" smtClean="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Καρβούνης Λάμπρος</a:t>
                      </a:r>
                      <a:endPar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685800" rtl="0" eaLnBrk="1" fontAlgn="t" latinLnBrk="0" hangingPunct="1">
                        <a:lnSpc>
                          <a:spcPct val="90000"/>
                        </a:lnSpc>
                        <a:spcBef>
                          <a:spcPts val="0"/>
                        </a:spcBef>
                        <a:spcAft>
                          <a:spcPts val="600"/>
                        </a:spcAft>
                        <a:buClrTx/>
                        <a:buSzTx/>
                        <a:buFont typeface="Arial" panose="020B0604020202020204" pitchFamily="34" charset="0"/>
                        <a:buNone/>
                        <a:tabLst/>
                        <a:defRPr/>
                      </a:pPr>
                      <a:r>
                        <a:rPr kumimoji="0" lang="el-G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Διδάκτωρ ΠΤΔΕ</a:t>
                      </a:r>
                      <a:endParaRPr kumimoji="0" lang="el-GR"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685800" rtl="0" eaLnBrk="1" fontAlgn="t" latinLnBrk="0" hangingPunct="1">
                        <a:lnSpc>
                          <a:spcPct val="90000"/>
                        </a:lnSpc>
                        <a:spcBef>
                          <a:spcPts val="0"/>
                        </a:spcBef>
                        <a:spcAft>
                          <a:spcPts val="0"/>
                        </a:spcAft>
                        <a:buClrTx/>
                        <a:buSzTx/>
                        <a:buFont typeface="Arial" panose="020B0604020202020204" pitchFamily="34" charset="0"/>
                        <a:buNone/>
                        <a:tabLst/>
                        <a:defRPr/>
                      </a:pPr>
                      <a:r>
                        <a:rPr kumimoji="0" lang="el-GR"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Πανεπιστήμιο Κρήτης</a:t>
                      </a:r>
                      <a:endParaRPr kumimoji="0" lang="el-GR"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spcAft>
                          <a:spcPts val="600"/>
                        </a:spcAft>
                      </a:pPr>
                      <a:r>
                        <a:rPr lang="el-GR" sz="1800" b="1" kern="1200" dirty="0">
                          <a:solidFill>
                            <a:schemeClr val="tx1"/>
                          </a:solidFill>
                          <a:latin typeface="Times New Roman" panose="02020603050405020304" pitchFamily="18" charset="0"/>
                          <a:ea typeface="+mn-ea"/>
                          <a:cs typeface="Times New Roman" panose="02020603050405020304" pitchFamily="18" charset="0"/>
                        </a:rPr>
                        <a:t>Φιλιππούσης Γιώργος</a:t>
                      </a:r>
                    </a:p>
                    <a:p>
                      <a:pPr algn="ctr">
                        <a:spcAft>
                          <a:spcPts val="600"/>
                        </a:spcAft>
                      </a:pPr>
                      <a:r>
                        <a:rPr lang="el-GR" sz="1800" b="0" i="1" kern="1200" dirty="0">
                          <a:solidFill>
                            <a:schemeClr val="tx1"/>
                          </a:solidFill>
                          <a:latin typeface="Times New Roman" panose="02020603050405020304" pitchFamily="18" charset="0"/>
                          <a:ea typeface="+mn-ea"/>
                          <a:cs typeface="Times New Roman" panose="02020603050405020304" pitchFamily="18" charset="0"/>
                        </a:rPr>
                        <a:t>ΣΕΠ ΕΑΠ</a:t>
                      </a:r>
                    </a:p>
                    <a:p>
                      <a:pPr algn="ct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614896" y="4046667"/>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234609" y="231968"/>
            <a:ext cx="6395545" cy="1052736"/>
          </a:xfrm>
        </p:spPr>
        <p:txBody>
          <a:bodyPr>
            <a:noAutofit/>
          </a:bodyPr>
          <a:lstStyle/>
          <a:p>
            <a:r>
              <a:rPr lang="el-GR" sz="3200" dirty="0">
                <a:latin typeface="Times New Roman" panose="02020603050405020304" pitchFamily="18" charset="0"/>
                <a:cs typeface="Times New Roman" panose="02020603050405020304" pitchFamily="18" charset="0"/>
              </a:rPr>
              <a:t>Γεωμετρία</a:t>
            </a:r>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xmlns="" val="2515141044"/>
              </p:ext>
            </p:extLst>
          </p:nvPr>
        </p:nvGraphicFramePr>
        <p:xfrm>
          <a:off x="539552" y="1688170"/>
          <a:ext cx="8303840" cy="4441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C5B83FEA-929C-1482-8414-A025EA564F97}"/>
              </a:ext>
            </a:extLst>
          </p:cNvPr>
          <p:cNvSpPr txBox="1"/>
          <p:nvPr/>
        </p:nvSpPr>
        <p:spPr>
          <a:xfrm>
            <a:off x="179512" y="692696"/>
            <a:ext cx="1055097" cy="584775"/>
          </a:xfrm>
          <a:prstGeom prst="rect">
            <a:avLst/>
          </a:prstGeom>
          <a:noFill/>
        </p:spPr>
        <p:txBody>
          <a:bodyPr wrap="square" rtlCol="0">
            <a:spAutoFit/>
          </a:bodyPr>
          <a:lstStyle/>
          <a:p>
            <a:pPr algn="ctr"/>
            <a:r>
              <a:rPr lang="el-GR" sz="3200" b="1" dirty="0">
                <a:cs typeface="Times New Roman" panose="02020603050405020304" pitchFamily="18" charset="0"/>
              </a:rPr>
              <a:t>Α</a:t>
            </a:r>
            <a:r>
              <a:rPr lang="el-GR" sz="3200" b="1" dirty="0">
                <a:solidFill>
                  <a:schemeClr val="tx2"/>
                </a:solidFill>
                <a:cs typeface="Times New Roman" panose="02020603050405020304" pitchFamily="18" charset="0"/>
              </a:rPr>
              <a:t> </a:t>
            </a:r>
          </a:p>
        </p:txBody>
      </p:sp>
      <p:pic>
        <p:nvPicPr>
          <p:cNvPr id="3" name="Εικόνα 2">
            <a:extLst>
              <a:ext uri="{FF2B5EF4-FFF2-40B4-BE49-F238E27FC236}">
                <a16:creationId xmlns:a16="http://schemas.microsoft.com/office/drawing/2014/main" xmlns="" id="{2856AD64-DC89-0658-3F11-A7D7054056F3}"/>
              </a:ext>
            </a:extLst>
          </p:cNvPr>
          <p:cNvPicPr>
            <a:picLocks noChangeAspect="1"/>
          </p:cNvPicPr>
          <p:nvPr/>
        </p:nvPicPr>
        <p:blipFill>
          <a:blip r:embed="rId7" cstate="print"/>
          <a:stretch>
            <a:fillRect/>
          </a:stretch>
        </p:blipFill>
        <p:spPr>
          <a:xfrm>
            <a:off x="7452549" y="-93756"/>
            <a:ext cx="1511939" cy="1572904"/>
          </a:xfrm>
          <a:prstGeom prst="rect">
            <a:avLst/>
          </a:prstGeom>
        </p:spPr>
      </p:pic>
    </p:spTree>
    <p:extLst>
      <p:ext uri="{BB962C8B-B14F-4D97-AF65-F5344CB8AC3E}">
        <p14:creationId xmlns:p14="http://schemas.microsoft.com/office/powerpoint/2010/main" xmlns="" val="79067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180097"/>
            <a:ext cx="7776864" cy="1060196"/>
          </a:xfrm>
        </p:spPr>
        <p:txBody>
          <a:bodyPr>
            <a:noAutofit/>
          </a:bodyPr>
          <a:lstStyle/>
          <a:p>
            <a:r>
              <a:rPr lang="el-GR" sz="3200" b="1" dirty="0">
                <a:latin typeface="Times New Roman" panose="02020603050405020304" pitchFamily="18" charset="0"/>
                <a:cs typeface="Times New Roman" panose="02020603050405020304" pitchFamily="18" charset="0"/>
              </a:rPr>
              <a:t>Σχεδιασμός Εκπαιδευτικού Υλικού 1/2</a:t>
            </a:r>
          </a:p>
        </p:txBody>
      </p:sp>
      <p:graphicFrame>
        <p:nvGraphicFramePr>
          <p:cNvPr id="8" name="Διάγραμμα 7">
            <a:extLst>
              <a:ext uri="{FF2B5EF4-FFF2-40B4-BE49-F238E27FC236}">
                <a16:creationId xmlns:a16="http://schemas.microsoft.com/office/drawing/2014/main" xmlns="" id="{CB1B9E08-6B5F-C8F5-EA3F-60E0858B9A01}"/>
              </a:ext>
            </a:extLst>
          </p:cNvPr>
          <p:cNvGraphicFramePr/>
          <p:nvPr>
            <p:extLst>
              <p:ext uri="{D42A27DB-BD31-4B8C-83A1-F6EECF244321}">
                <p14:modId xmlns:p14="http://schemas.microsoft.com/office/powerpoint/2010/main" xmlns="" val="3756356688"/>
              </p:ext>
            </p:extLst>
          </p:nvPr>
        </p:nvGraphicFramePr>
        <p:xfrm>
          <a:off x="2874339" y="1438834"/>
          <a:ext cx="6068697" cy="4869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xmlns="" id="{D89264D2-3AF3-5A4F-5E4F-C7831F857900}"/>
              </a:ext>
            </a:extLst>
          </p:cNvPr>
          <p:cNvSpPr txBox="1"/>
          <p:nvPr/>
        </p:nvSpPr>
        <p:spPr>
          <a:xfrm>
            <a:off x="179512" y="695253"/>
            <a:ext cx="1075004"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9" name="Εικόνα 8">
            <a:extLst>
              <a:ext uri="{FF2B5EF4-FFF2-40B4-BE49-F238E27FC236}">
                <a16:creationId xmlns:a16="http://schemas.microsoft.com/office/drawing/2014/main" xmlns="" id="{450A37B7-61CA-D242-4448-6F2CFD655CA4}"/>
              </a:ext>
            </a:extLst>
          </p:cNvPr>
          <p:cNvPicPr>
            <a:picLocks noChangeAspect="1"/>
          </p:cNvPicPr>
          <p:nvPr/>
        </p:nvPicPr>
        <p:blipFill>
          <a:blip r:embed="rId7" cstate="print"/>
          <a:stretch>
            <a:fillRect/>
          </a:stretch>
        </p:blipFill>
        <p:spPr>
          <a:xfrm rot="1870174">
            <a:off x="7832724" y="89217"/>
            <a:ext cx="1212780" cy="737501"/>
          </a:xfrm>
          <a:prstGeom prst="rect">
            <a:avLst/>
          </a:prstGeom>
        </p:spPr>
      </p:pic>
      <p:pic>
        <p:nvPicPr>
          <p:cNvPr id="5" name="Εικόνα 4">
            <a:extLst>
              <a:ext uri="{FF2B5EF4-FFF2-40B4-BE49-F238E27FC236}">
                <a16:creationId xmlns:a16="http://schemas.microsoft.com/office/drawing/2014/main" xmlns="" id="{843E9505-4313-59B3-5356-3A696B13786A}"/>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521966" y="1923961"/>
            <a:ext cx="2328144" cy="3175949"/>
          </a:xfrm>
          <a:prstGeom prst="rect">
            <a:avLst/>
          </a:prstGeom>
        </p:spPr>
      </p:pic>
      <p:sp>
        <p:nvSpPr>
          <p:cNvPr id="4" name="TextBox 3">
            <a:extLst>
              <a:ext uri="{FF2B5EF4-FFF2-40B4-BE49-F238E27FC236}">
                <a16:creationId xmlns:a16="http://schemas.microsoft.com/office/drawing/2014/main" xmlns="" id="{4891C8AB-855F-97F1-07FC-2C0134FECED4}"/>
              </a:ext>
            </a:extLst>
          </p:cNvPr>
          <p:cNvSpPr txBox="1"/>
          <p:nvPr/>
        </p:nvSpPr>
        <p:spPr>
          <a:xfrm>
            <a:off x="717014" y="5077192"/>
            <a:ext cx="1801212" cy="307777"/>
          </a:xfrm>
          <a:prstGeom prst="rect">
            <a:avLst/>
          </a:prstGeom>
          <a:noFill/>
        </p:spPr>
        <p:txBody>
          <a:bodyPr wrap="square" rtlCol="0">
            <a:spAutoFit/>
          </a:bodyPr>
          <a:lstStyle/>
          <a:p>
            <a:r>
              <a:rPr lang="el-GR" sz="1400" i="1" dirty="0">
                <a:cs typeface="Times New Roman" panose="02020603050405020304" pitchFamily="18" charset="0"/>
              </a:rPr>
              <a:t>Μάθημα στο </a:t>
            </a:r>
            <a:r>
              <a:rPr lang="en-US" sz="1400" i="1" dirty="0">
                <a:cs typeface="Times New Roman" panose="02020603050405020304" pitchFamily="18" charset="0"/>
              </a:rPr>
              <a:t>Chamilo</a:t>
            </a:r>
            <a:endParaRPr lang="el-GR" sz="1400" i="1" dirty="0">
              <a:cs typeface="Times New Roman" panose="02020603050405020304" pitchFamily="18" charset="0"/>
            </a:endParaRPr>
          </a:p>
        </p:txBody>
      </p:sp>
    </p:spTree>
    <p:extLst>
      <p:ext uri="{BB962C8B-B14F-4D97-AF65-F5344CB8AC3E}">
        <p14:creationId xmlns:p14="http://schemas.microsoft.com/office/powerpoint/2010/main" xmlns="" val="310872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8" grpId="0">
        <p:bldAsOne/>
      </p:bldGraphic>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180097"/>
            <a:ext cx="7488832" cy="1060196"/>
          </a:xfrm>
        </p:spPr>
        <p:txBody>
          <a:bodyPr>
            <a:noAutofit/>
          </a:bodyPr>
          <a:lstStyle/>
          <a:p>
            <a:r>
              <a:rPr lang="el-GR" sz="3200" b="1" dirty="0">
                <a:latin typeface="Times New Roman" panose="02020603050405020304" pitchFamily="18" charset="0"/>
                <a:cs typeface="Times New Roman" panose="02020603050405020304" pitchFamily="18" charset="0"/>
              </a:rPr>
              <a:t>Σχεδιασμός Εκπαιδευτικού Υλικού </a:t>
            </a:r>
            <a:r>
              <a:rPr lang="el-GR" sz="3200" dirty="0">
                <a:latin typeface="Times New Roman" panose="02020603050405020304" pitchFamily="18" charset="0"/>
                <a:cs typeface="Times New Roman" panose="02020603050405020304" pitchFamily="18" charset="0"/>
              </a:rPr>
              <a:t>2/2</a:t>
            </a:r>
            <a:endParaRPr lang="el-GR" sz="3200" b="1" dirty="0">
              <a:latin typeface="Times New Roman" panose="02020603050405020304" pitchFamily="18" charset="0"/>
              <a:cs typeface="Times New Roman" panose="02020603050405020304" pitchFamily="18" charset="0"/>
            </a:endParaRPr>
          </a:p>
        </p:txBody>
      </p:sp>
      <p:graphicFrame>
        <p:nvGraphicFramePr>
          <p:cNvPr id="11" name="Διάγραμμα 10">
            <a:extLst>
              <a:ext uri="{FF2B5EF4-FFF2-40B4-BE49-F238E27FC236}">
                <a16:creationId xmlns:a16="http://schemas.microsoft.com/office/drawing/2014/main" xmlns="" id="{C83A73C0-D107-18B2-6D89-EDE8296F0F65}"/>
              </a:ext>
            </a:extLst>
          </p:cNvPr>
          <p:cNvGraphicFramePr/>
          <p:nvPr>
            <p:extLst>
              <p:ext uri="{D42A27DB-BD31-4B8C-83A1-F6EECF244321}">
                <p14:modId xmlns:p14="http://schemas.microsoft.com/office/powerpoint/2010/main" xmlns="" val="4293119119"/>
              </p:ext>
            </p:extLst>
          </p:nvPr>
        </p:nvGraphicFramePr>
        <p:xfrm>
          <a:off x="1187624" y="2268272"/>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xmlns="" id="{CF18E46C-5040-0131-B0C3-78C8C2C397B1}"/>
              </a:ext>
            </a:extLst>
          </p:cNvPr>
          <p:cNvSpPr txBox="1"/>
          <p:nvPr/>
        </p:nvSpPr>
        <p:spPr>
          <a:xfrm>
            <a:off x="3176755" y="1898940"/>
            <a:ext cx="2296206" cy="369332"/>
          </a:xfrm>
          <a:prstGeom prst="rect">
            <a:avLst/>
          </a:prstGeom>
          <a:noFill/>
        </p:spPr>
        <p:txBody>
          <a:bodyPr wrap="none" rtlCol="0">
            <a:spAutoFit/>
          </a:bodyPr>
          <a:lstStyle/>
          <a:p>
            <a:r>
              <a:rPr lang="el-GR" sz="1800" b="0" i="0" u="none" strike="noStrike" baseline="0" dirty="0">
                <a:cs typeface="Times New Roman" panose="02020603050405020304" pitchFamily="18" charset="0"/>
              </a:rPr>
              <a:t>Αυτονομία – Ευελιξία </a:t>
            </a:r>
            <a:endParaRPr lang="el-GR" dirty="0">
              <a:cs typeface="Times New Roman" panose="02020603050405020304" pitchFamily="18" charset="0"/>
            </a:endParaRPr>
          </a:p>
        </p:txBody>
      </p:sp>
      <p:sp>
        <p:nvSpPr>
          <p:cNvPr id="14" name="TextBox 13">
            <a:extLst>
              <a:ext uri="{FF2B5EF4-FFF2-40B4-BE49-F238E27FC236}">
                <a16:creationId xmlns:a16="http://schemas.microsoft.com/office/drawing/2014/main" xmlns="" id="{C8364091-0987-7518-F00E-7CF442197AF3}"/>
              </a:ext>
            </a:extLst>
          </p:cNvPr>
          <p:cNvSpPr txBox="1"/>
          <p:nvPr/>
        </p:nvSpPr>
        <p:spPr>
          <a:xfrm>
            <a:off x="6627413" y="1853448"/>
            <a:ext cx="2516587" cy="4616648"/>
          </a:xfrm>
          <a:prstGeom prst="rect">
            <a:avLst/>
          </a:prstGeom>
          <a:noFill/>
        </p:spPr>
        <p:txBody>
          <a:bodyPr wrap="square" rtlCol="0">
            <a:spAutoFit/>
          </a:bodyPr>
          <a:lstStyle/>
          <a:p>
            <a:pPr algn="l"/>
            <a:endParaRPr lang="el-GR" sz="1800" i="0" u="none" strike="noStrike" baseline="0" dirty="0">
              <a:latin typeface="Calibri" panose="020F0502020204030204" pitchFamily="34" charset="0"/>
            </a:endParaRPr>
          </a:p>
          <a:p>
            <a:pPr marL="285750" indent="-285750">
              <a:buFont typeface="Wingdings" panose="05000000000000000000" pitchFamily="2" charset="2"/>
              <a:buChar char="ü"/>
            </a:pPr>
            <a:r>
              <a:rPr lang="el-GR" sz="1800" dirty="0">
                <a:cs typeface="Times New Roman" panose="02020603050405020304" pitchFamily="18" charset="0"/>
                <a:hlinkClick r:id="rId7" action="ppaction://hlinksldjump"/>
              </a:rPr>
              <a:t>Αρχή Πολυμεσικότητας</a:t>
            </a:r>
            <a:endParaRPr lang="el-GR"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8" action="ppaction://hlinksldjump"/>
              </a:rPr>
              <a:t>Αρχή πλεονασμού</a:t>
            </a:r>
            <a:endParaRPr lang="el-GR"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9" action="ppaction://hlinksldjump"/>
              </a:rPr>
              <a:t>Αρχή σηματοδότησης</a:t>
            </a:r>
            <a:endParaRPr lang="el-GR"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rPr>
              <a:t> </a:t>
            </a:r>
            <a:r>
              <a:rPr lang="el-GR" sz="1800" dirty="0">
                <a:cs typeface="Times New Roman" panose="02020603050405020304" pitchFamily="18" charset="0"/>
                <a:hlinkClick r:id="rId10" action="ppaction://hlinksldjump"/>
              </a:rPr>
              <a:t>Αρχή συνάφειας</a:t>
            </a:r>
            <a:endParaRPr lang="el-GR"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11" action="ppaction://hlinksldjump"/>
              </a:rPr>
              <a:t>Αρχή κατάτμησης </a:t>
            </a:r>
            <a:endParaRPr lang="el-GR"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12" action="ppaction://hlinksldjump"/>
              </a:rPr>
              <a:t>Αρχή τροπικότητας </a:t>
            </a:r>
            <a:endParaRPr lang="el-GR"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13" action="ppaction://hlinksldjump"/>
              </a:rPr>
              <a:t>Αρχή γωνιακής μαθητείας </a:t>
            </a:r>
            <a:endParaRPr lang="el-GR"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14" action="ppaction://hlinksldjump"/>
              </a:rPr>
              <a:t>Αρχή προσωποποίησης </a:t>
            </a:r>
            <a:endParaRPr lang="el-GR"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15" action="ppaction://hlinksldjump"/>
              </a:rPr>
              <a:t>Αρχή εικόνας </a:t>
            </a:r>
            <a:endParaRPr lang="el-GR"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16" action="ppaction://hlinksldjump"/>
              </a:rPr>
              <a:t>Αρχή προπαίδευσης </a:t>
            </a:r>
            <a:endParaRPr lang="el-GR" sz="1800" i="0" u="none" strike="noStrike" baseline="0" dirty="0">
              <a:cs typeface="Times New Roman" panose="02020603050405020304" pitchFamily="18" charset="0"/>
            </a:endParaRPr>
          </a:p>
          <a:p>
            <a:endParaRPr lang="el-GR" sz="1800" b="0" i="0" u="none" strike="noStrike" baseline="0" dirty="0">
              <a:latin typeface="Calibri" panose="020F0502020204030204" pitchFamily="34" charset="0"/>
            </a:endParaRPr>
          </a:p>
          <a:p>
            <a:endParaRPr lang="el-GR" dirty="0"/>
          </a:p>
        </p:txBody>
      </p:sp>
      <p:sp>
        <p:nvSpPr>
          <p:cNvPr id="4" name="TextBox 3">
            <a:extLst>
              <a:ext uri="{FF2B5EF4-FFF2-40B4-BE49-F238E27FC236}">
                <a16:creationId xmlns:a16="http://schemas.microsoft.com/office/drawing/2014/main" xmlns="" id="{CB4384BB-486A-B368-1D4E-1F25CBD19258}"/>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cs typeface="Times New Roman" panose="02020603050405020304" pitchFamily="18" charset="0"/>
              </a:rPr>
              <a:t> </a:t>
            </a:r>
          </a:p>
        </p:txBody>
      </p:sp>
      <p:pic>
        <p:nvPicPr>
          <p:cNvPr id="6" name="Εικόνα 5">
            <a:extLst>
              <a:ext uri="{FF2B5EF4-FFF2-40B4-BE49-F238E27FC236}">
                <a16:creationId xmlns:a16="http://schemas.microsoft.com/office/drawing/2014/main" xmlns="" id="{C5DB4229-B69D-9A0F-3E4B-E37D47BB2F56}"/>
              </a:ext>
            </a:extLst>
          </p:cNvPr>
          <p:cNvPicPr>
            <a:picLocks noChangeAspect="1"/>
          </p:cNvPicPr>
          <p:nvPr/>
        </p:nvPicPr>
        <p:blipFill>
          <a:blip r:embed="rId17" cstate="print"/>
          <a:stretch>
            <a:fillRect/>
          </a:stretch>
        </p:blipFill>
        <p:spPr>
          <a:xfrm>
            <a:off x="7717412" y="-80041"/>
            <a:ext cx="1426588" cy="1268078"/>
          </a:xfrm>
          <a:prstGeom prst="rect">
            <a:avLst/>
          </a:prstGeom>
        </p:spPr>
      </p:pic>
      <p:pic>
        <p:nvPicPr>
          <p:cNvPr id="5" name="Εικόνα 4">
            <a:extLst>
              <a:ext uri="{FF2B5EF4-FFF2-40B4-BE49-F238E27FC236}">
                <a16:creationId xmlns:a16="http://schemas.microsoft.com/office/drawing/2014/main" xmlns="" id="{2CD87770-EC86-3420-AF6D-8ED7B19C6263}"/>
              </a:ext>
            </a:extLst>
          </p:cNvPr>
          <p:cNvPicPr>
            <a:picLocks noChangeAspect="1"/>
          </p:cNvPicPr>
          <p:nvPr/>
        </p:nvPicPr>
        <p:blipFill>
          <a:blip r:embed="rId18" cstate="print">
            <a:extLst>
              <a:ext uri="{28A0092B-C50C-407E-A947-70E740481C1C}">
                <a14:useLocalDpi xmlns:a14="http://schemas.microsoft.com/office/drawing/2010/main" xmlns="" val="0"/>
              </a:ext>
            </a:extLst>
          </a:blip>
          <a:stretch>
            <a:fillRect/>
          </a:stretch>
        </p:blipFill>
        <p:spPr>
          <a:xfrm>
            <a:off x="925161" y="1321128"/>
            <a:ext cx="1865376" cy="1682496"/>
          </a:xfrm>
          <a:prstGeom prst="rect">
            <a:avLst/>
          </a:prstGeom>
        </p:spPr>
      </p:pic>
      <p:sp>
        <p:nvSpPr>
          <p:cNvPr id="3" name="TextBox 2">
            <a:extLst>
              <a:ext uri="{FF2B5EF4-FFF2-40B4-BE49-F238E27FC236}">
                <a16:creationId xmlns:a16="http://schemas.microsoft.com/office/drawing/2014/main" xmlns="" id="{51464952-F94C-9715-3138-0E9476150BBF}"/>
              </a:ext>
            </a:extLst>
          </p:cNvPr>
          <p:cNvSpPr txBox="1"/>
          <p:nvPr/>
        </p:nvSpPr>
        <p:spPr>
          <a:xfrm>
            <a:off x="578995" y="3573016"/>
            <a:ext cx="1707519" cy="2400657"/>
          </a:xfrm>
          <a:prstGeom prst="rect">
            <a:avLst/>
          </a:prstGeom>
          <a:noFill/>
        </p:spPr>
        <p:txBody>
          <a:bodyPr wrap="none" rtlCol="0">
            <a:spAutoFit/>
          </a:bodyPr>
          <a:lstStyle/>
          <a:p>
            <a:pPr marL="285750" indent="-285750">
              <a:buFont typeface="Wingdings" panose="05000000000000000000" pitchFamily="2" charset="2"/>
              <a:buChar char="ü"/>
            </a:pPr>
            <a:r>
              <a:rPr lang="el-GR" sz="1800" dirty="0">
                <a:cs typeface="Times New Roman" panose="02020603050405020304" pitchFamily="18" charset="0"/>
                <a:hlinkClick r:id="rId19" action="ppaction://hlinksldjump"/>
              </a:rPr>
              <a:t>Κείμενα</a:t>
            </a:r>
            <a:endParaRPr lang="en-US"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20" action="ppaction://hlinksldjump"/>
              </a:rPr>
              <a:t>Προκείμενα</a:t>
            </a:r>
            <a:endParaRPr lang="en-US"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21" action="ppaction://hlinksldjump"/>
              </a:rPr>
              <a:t>Μετακείμενα</a:t>
            </a:r>
            <a:endParaRPr lang="en-US" sz="1800" dirty="0">
              <a:cs typeface="Times New Roman" panose="02020603050405020304" pitchFamily="18" charset="0"/>
            </a:endParaRPr>
          </a:p>
          <a:p>
            <a:pPr marL="285750" indent="-285750">
              <a:buFont typeface="Wingdings" panose="05000000000000000000" pitchFamily="2" charset="2"/>
              <a:buChar char="ü"/>
            </a:pPr>
            <a:r>
              <a:rPr lang="el-GR" sz="1800" dirty="0">
                <a:cs typeface="Times New Roman" panose="02020603050405020304" pitchFamily="18" charset="0"/>
                <a:hlinkClick r:id="rId22" action="ppaction://hlinksldjump"/>
              </a:rPr>
              <a:t>Διακείμενα</a:t>
            </a:r>
            <a:r>
              <a:rPr lang="el-GR" sz="1800" dirty="0">
                <a:cs typeface="Times New Roman" panose="02020603050405020304" pitchFamily="18" charset="0"/>
              </a:rPr>
              <a:t> </a:t>
            </a:r>
          </a:p>
          <a:p>
            <a:pPr marL="285750" indent="-285750">
              <a:buFont typeface="Wingdings" panose="05000000000000000000" pitchFamily="2" charset="2"/>
              <a:buChar char="ü"/>
            </a:pPr>
            <a:r>
              <a:rPr lang="el-GR" sz="1800" dirty="0">
                <a:cs typeface="Times New Roman" panose="02020603050405020304" pitchFamily="18" charset="0"/>
                <a:hlinkClick r:id="rId23" action="ppaction://hlinksldjump"/>
              </a:rPr>
              <a:t>Επικείμενα</a:t>
            </a:r>
            <a:r>
              <a:rPr lang="el-GR" sz="1800" dirty="0">
                <a:cs typeface="Times New Roman" panose="02020603050405020304" pitchFamily="18" charset="0"/>
              </a:rPr>
              <a:t> </a:t>
            </a:r>
            <a:endParaRPr lang="en-US" sz="1800" dirty="0">
              <a:cs typeface="Times New Roman" panose="02020603050405020304" pitchFamily="18" charset="0"/>
            </a:endParaRPr>
          </a:p>
          <a:p>
            <a:pPr marL="285750" indent="-285750">
              <a:buFont typeface="Wingdings" panose="05000000000000000000" pitchFamily="2" charset="2"/>
              <a:buChar char="ü"/>
            </a:pPr>
            <a:endParaRPr lang="en-US" sz="1800" dirty="0">
              <a:cs typeface="Times New Roman" panose="02020603050405020304" pitchFamily="18" charset="0"/>
            </a:endParaRPr>
          </a:p>
          <a:p>
            <a:pPr marL="285750" indent="-285750">
              <a:buFont typeface="Wingdings" panose="05000000000000000000" pitchFamily="2" charset="2"/>
              <a:buChar char="ü"/>
            </a:pPr>
            <a:endParaRPr lang="en-US" sz="1800" dirty="0">
              <a:cs typeface="Times New Roman" panose="02020603050405020304" pitchFamily="18" charset="0"/>
            </a:endParaRPr>
          </a:p>
          <a:p>
            <a:endParaRPr lang="el-GR" dirty="0">
              <a:cs typeface="Times New Roman" panose="02020603050405020304" pitchFamily="18" charset="0"/>
            </a:endParaRPr>
          </a:p>
        </p:txBody>
      </p:sp>
    </p:spTree>
    <p:extLst>
      <p:ext uri="{BB962C8B-B14F-4D97-AF65-F5344CB8AC3E}">
        <p14:creationId xmlns:p14="http://schemas.microsoft.com/office/powerpoint/2010/main" xmlns="" val="227291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1" grpId="0">
        <p:bldAsOne/>
      </p:bldGraphic>
      <p:bldP spid="12" grpId="0"/>
      <p:bldP spid="14" grpId="0"/>
      <p:bldP spid="4"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a:xfrm>
            <a:off x="1143000" y="681037"/>
            <a:ext cx="7372350" cy="759480"/>
          </a:xfrm>
        </p:spPr>
        <p:txBody>
          <a:bodyPr>
            <a:normAutofit fontScale="90000"/>
          </a:bodyPr>
          <a:lstStyle/>
          <a:p>
            <a:r>
              <a:rPr lang="el-GR" dirty="0">
                <a:latin typeface="Times New Roman" panose="02020603050405020304" pitchFamily="18" charset="0"/>
                <a:cs typeface="Times New Roman" panose="02020603050405020304" pitchFamily="18" charset="0"/>
              </a:rPr>
              <a:t>Αρχή προπαίδευσης </a:t>
            </a:r>
            <a:br>
              <a:rPr lang="el-GR" dirty="0">
                <a:latin typeface="Times New Roman" panose="02020603050405020304" pitchFamily="18" charset="0"/>
                <a:cs typeface="Times New Roman" panose="02020603050405020304" pitchFamily="18" charset="0"/>
              </a:rPr>
            </a:b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1403649" y="6396335"/>
            <a:ext cx="7740352" cy="400110"/>
          </a:xfrm>
          <a:prstGeom prst="rect">
            <a:avLst/>
          </a:prstGeom>
          <a:noFill/>
        </p:spPr>
        <p:txBody>
          <a:bodyPr wrap="square">
            <a:spAutoFit/>
          </a:bodyPr>
          <a:lstStyle/>
          <a:p>
            <a:r>
              <a:rPr lang="el-GR" sz="2000" i="1" dirty="0"/>
              <a:t>Παράδειγμα αρχής της προπαίδευσης (εισαγωγική δραστηριότητα) ΔΕ 2</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480770" y="6375139"/>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5" name="Θέση περιεχομένου 4">
            <a:extLst>
              <a:ext uri="{FF2B5EF4-FFF2-40B4-BE49-F238E27FC236}">
                <a16:creationId xmlns:a16="http://schemas.microsoft.com/office/drawing/2014/main" xmlns="" id="{BC30DA51-45F7-2AAC-0BC2-AC92AFCC6E50}"/>
              </a:ext>
            </a:extLst>
          </p:cNvPr>
          <p:cNvPicPr>
            <a:picLocks noGrp="1" noChangeAspect="1"/>
          </p:cNvPicPr>
          <p:nvPr>
            <p:ph idx="1"/>
          </p:nvPr>
        </p:nvPicPr>
        <p:blipFill>
          <a:blip r:embed="rId3" cstate="print"/>
          <a:stretch>
            <a:fillRect/>
          </a:stretch>
        </p:blipFill>
        <p:spPr>
          <a:xfrm>
            <a:off x="827584" y="1440517"/>
            <a:ext cx="8064896" cy="4955817"/>
          </a:xfrm>
          <a:prstGeom prst="rect">
            <a:avLst/>
          </a:prstGeom>
        </p:spPr>
      </p:pic>
    </p:spTree>
    <p:extLst>
      <p:ext uri="{BB962C8B-B14F-4D97-AF65-F5344CB8AC3E}">
        <p14:creationId xmlns:p14="http://schemas.microsoft.com/office/powerpoint/2010/main" xmlns="" val="252263353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a:xfrm>
            <a:off x="1143000" y="681037"/>
            <a:ext cx="7372350" cy="759480"/>
          </a:xfrm>
        </p:spPr>
        <p:txBody>
          <a:bodyPr>
            <a:normAutofit fontScale="90000"/>
          </a:bodyPr>
          <a:lstStyle/>
          <a:p>
            <a:r>
              <a:rPr lang="el-GR" dirty="0">
                <a:latin typeface="Times New Roman" panose="02020603050405020304" pitchFamily="18" charset="0"/>
                <a:cs typeface="Times New Roman" panose="02020603050405020304" pitchFamily="18" charset="0"/>
              </a:rPr>
              <a:t>Αρχή εικόνας </a:t>
            </a:r>
            <a:br>
              <a:rPr lang="el-GR" dirty="0">
                <a:latin typeface="Times New Roman" panose="02020603050405020304" pitchFamily="18" charset="0"/>
                <a:cs typeface="Times New Roman" panose="02020603050405020304" pitchFamily="18" charset="0"/>
              </a:rPr>
            </a:b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1403649" y="6396335"/>
            <a:ext cx="7740352" cy="400110"/>
          </a:xfrm>
          <a:prstGeom prst="rect">
            <a:avLst/>
          </a:prstGeom>
          <a:noFill/>
        </p:spPr>
        <p:txBody>
          <a:bodyPr wrap="square">
            <a:spAutoFit/>
          </a:bodyPr>
          <a:lstStyle/>
          <a:p>
            <a:r>
              <a:rPr lang="el-GR" sz="2000" i="1" dirty="0"/>
              <a:t>Παράδειγμα αρχής της εικόνας (φιλικός χαρακτήρας) ΔΕ 2</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480770" y="6375139"/>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8" name="Θέση περιεχομένου 7">
            <a:extLst>
              <a:ext uri="{FF2B5EF4-FFF2-40B4-BE49-F238E27FC236}">
                <a16:creationId xmlns:a16="http://schemas.microsoft.com/office/drawing/2014/main" xmlns="" id="{0F7A271B-0A0B-F89B-0262-663E67A0B9D9}"/>
              </a:ext>
            </a:extLst>
          </p:cNvPr>
          <p:cNvPicPr>
            <a:picLocks noGrp="1" noChangeAspect="1"/>
          </p:cNvPicPr>
          <p:nvPr>
            <p:ph idx="1"/>
          </p:nvPr>
        </p:nvPicPr>
        <p:blipFill>
          <a:blip r:embed="rId3" cstate="print"/>
          <a:stretch>
            <a:fillRect/>
          </a:stretch>
        </p:blipFill>
        <p:spPr>
          <a:xfrm>
            <a:off x="755576" y="1466321"/>
            <a:ext cx="7992887" cy="4818348"/>
          </a:xfrm>
          <a:prstGeom prst="rect">
            <a:avLst/>
          </a:prstGeom>
        </p:spPr>
      </p:pic>
    </p:spTree>
    <p:extLst>
      <p:ext uri="{BB962C8B-B14F-4D97-AF65-F5344CB8AC3E}">
        <p14:creationId xmlns:p14="http://schemas.microsoft.com/office/powerpoint/2010/main" xmlns="" val="185548747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a:xfrm>
            <a:off x="1143000" y="681037"/>
            <a:ext cx="7372350" cy="759480"/>
          </a:xfrm>
        </p:spPr>
        <p:txBody>
          <a:bodyPr>
            <a:normAutofit fontScale="90000"/>
          </a:bodyPr>
          <a:lstStyle/>
          <a:p>
            <a:r>
              <a:rPr lang="el-GR" dirty="0">
                <a:latin typeface="Times New Roman" panose="02020603050405020304" pitchFamily="18" charset="0"/>
                <a:cs typeface="Times New Roman" panose="02020603050405020304" pitchFamily="18" charset="0"/>
              </a:rPr>
              <a:t>Αρχή προσωποποίησης </a:t>
            </a:r>
            <a:br>
              <a:rPr lang="el-GR" dirty="0">
                <a:latin typeface="Times New Roman" panose="02020603050405020304" pitchFamily="18" charset="0"/>
                <a:cs typeface="Times New Roman" panose="02020603050405020304" pitchFamily="18" charset="0"/>
              </a:rPr>
            </a:b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1403649" y="6396335"/>
            <a:ext cx="7740352" cy="400110"/>
          </a:xfrm>
          <a:prstGeom prst="rect">
            <a:avLst/>
          </a:prstGeom>
          <a:noFill/>
        </p:spPr>
        <p:txBody>
          <a:bodyPr wrap="square">
            <a:spAutoFit/>
          </a:bodyPr>
          <a:lstStyle/>
          <a:p>
            <a:r>
              <a:rPr lang="el-GR" sz="2000" i="1" dirty="0"/>
              <a:t>Παράδειγμα αρχής της προσωποποίησης ΔΕ 2</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480770" y="6375139"/>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5" name="Θέση περιεχομένου 4">
            <a:extLst>
              <a:ext uri="{FF2B5EF4-FFF2-40B4-BE49-F238E27FC236}">
                <a16:creationId xmlns:a16="http://schemas.microsoft.com/office/drawing/2014/main" xmlns="" id="{649CC4D7-011B-EB53-4B04-AE5E231793EC}"/>
              </a:ext>
            </a:extLst>
          </p:cNvPr>
          <p:cNvPicPr>
            <a:picLocks noGrp="1" noChangeAspect="1"/>
          </p:cNvPicPr>
          <p:nvPr>
            <p:ph idx="1"/>
          </p:nvPr>
        </p:nvPicPr>
        <p:blipFill>
          <a:blip r:embed="rId3" cstate="print"/>
          <a:stretch>
            <a:fillRect/>
          </a:stretch>
        </p:blipFill>
        <p:spPr>
          <a:xfrm>
            <a:off x="791314" y="1440517"/>
            <a:ext cx="8075722" cy="4736445"/>
          </a:xfrm>
          <a:prstGeom prst="rect">
            <a:avLst/>
          </a:prstGeom>
        </p:spPr>
      </p:pic>
    </p:spTree>
    <p:extLst>
      <p:ext uri="{BB962C8B-B14F-4D97-AF65-F5344CB8AC3E}">
        <p14:creationId xmlns:p14="http://schemas.microsoft.com/office/powerpoint/2010/main" xmlns="" val="386151438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a:xfrm>
            <a:off x="1143000" y="681037"/>
            <a:ext cx="7372350" cy="759480"/>
          </a:xfrm>
        </p:spPr>
        <p:txBody>
          <a:bodyPr>
            <a:normAutofit fontScale="90000"/>
          </a:bodyPr>
          <a:lstStyle/>
          <a:p>
            <a:r>
              <a:rPr lang="el-GR" dirty="0">
                <a:latin typeface="Times New Roman" panose="02020603050405020304" pitchFamily="18" charset="0"/>
                <a:cs typeface="Times New Roman" panose="02020603050405020304" pitchFamily="18" charset="0"/>
              </a:rPr>
              <a:t>Αρχή γωνιακής μαθητείας </a:t>
            </a:r>
            <a:br>
              <a:rPr lang="el-GR" dirty="0">
                <a:latin typeface="Times New Roman" panose="02020603050405020304" pitchFamily="18" charset="0"/>
                <a:cs typeface="Times New Roman" panose="02020603050405020304" pitchFamily="18" charset="0"/>
              </a:rPr>
            </a:b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1403649" y="6396335"/>
            <a:ext cx="7740352" cy="400110"/>
          </a:xfrm>
          <a:prstGeom prst="rect">
            <a:avLst/>
          </a:prstGeom>
          <a:noFill/>
        </p:spPr>
        <p:txBody>
          <a:bodyPr wrap="square">
            <a:spAutoFit/>
          </a:bodyPr>
          <a:lstStyle/>
          <a:p>
            <a:r>
              <a:rPr lang="el-GR" sz="2000" i="1" dirty="0"/>
              <a:t>Παράδειγμα αρχής της γωνιακής μαθητείας ΔΕ2</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480770" y="6375139"/>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8" name="Θέση περιεχομένου 7">
            <a:extLst>
              <a:ext uri="{FF2B5EF4-FFF2-40B4-BE49-F238E27FC236}">
                <a16:creationId xmlns:a16="http://schemas.microsoft.com/office/drawing/2014/main" xmlns="" id="{738C7757-E4DA-51D1-C254-E4A195CC8BF0}"/>
              </a:ext>
            </a:extLst>
          </p:cNvPr>
          <p:cNvPicPr>
            <a:picLocks noGrp="1" noChangeAspect="1"/>
          </p:cNvPicPr>
          <p:nvPr>
            <p:ph idx="1"/>
          </p:nvPr>
        </p:nvPicPr>
        <p:blipFill>
          <a:blip r:embed="rId3" cstate="print"/>
          <a:stretch>
            <a:fillRect/>
          </a:stretch>
        </p:blipFill>
        <p:spPr>
          <a:xfrm>
            <a:off x="480770" y="1498654"/>
            <a:ext cx="8577109" cy="4818347"/>
          </a:xfrm>
          <a:prstGeom prst="rect">
            <a:avLst/>
          </a:prstGeom>
        </p:spPr>
      </p:pic>
    </p:spTree>
    <p:extLst>
      <p:ext uri="{BB962C8B-B14F-4D97-AF65-F5344CB8AC3E}">
        <p14:creationId xmlns:p14="http://schemas.microsoft.com/office/powerpoint/2010/main" xmlns="" val="324905420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a:xfrm>
            <a:off x="1143000" y="681037"/>
            <a:ext cx="7372350" cy="759480"/>
          </a:xfrm>
        </p:spPr>
        <p:txBody>
          <a:bodyPr>
            <a:normAutofit fontScale="90000"/>
          </a:bodyPr>
          <a:lstStyle/>
          <a:p>
            <a:r>
              <a:rPr lang="el-GR" dirty="0">
                <a:latin typeface="Times New Roman" panose="02020603050405020304" pitchFamily="18" charset="0"/>
                <a:cs typeface="Times New Roman" panose="02020603050405020304" pitchFamily="18" charset="0"/>
              </a:rPr>
              <a:t>Αρχή τροπικότητας </a:t>
            </a:r>
            <a:br>
              <a:rPr lang="el-GR" dirty="0">
                <a:latin typeface="Times New Roman" panose="02020603050405020304" pitchFamily="18" charset="0"/>
                <a:cs typeface="Times New Roman" panose="02020603050405020304" pitchFamily="18" charset="0"/>
              </a:rPr>
            </a:b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1403649" y="6396335"/>
            <a:ext cx="7740352" cy="400110"/>
          </a:xfrm>
          <a:prstGeom prst="rect">
            <a:avLst/>
          </a:prstGeom>
          <a:noFill/>
        </p:spPr>
        <p:txBody>
          <a:bodyPr wrap="square">
            <a:spAutoFit/>
          </a:bodyPr>
          <a:lstStyle/>
          <a:p>
            <a:r>
              <a:rPr lang="el-GR" sz="2000" i="1" dirty="0"/>
              <a:t>Παράδειγμα αρχής της τροπικότητας (Ψηφιακή αφήγηση bookcreator) ΔΕ2</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480770" y="6375139"/>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5" name="Θέση περιεχομένου 4">
            <a:extLst>
              <a:ext uri="{FF2B5EF4-FFF2-40B4-BE49-F238E27FC236}">
                <a16:creationId xmlns:a16="http://schemas.microsoft.com/office/drawing/2014/main" xmlns="" id="{B404495F-0261-8E9D-8F9A-6870F6C2841F}"/>
              </a:ext>
            </a:extLst>
          </p:cNvPr>
          <p:cNvPicPr>
            <a:picLocks noGrp="1" noChangeAspect="1"/>
          </p:cNvPicPr>
          <p:nvPr>
            <p:ph idx="1"/>
          </p:nvPr>
        </p:nvPicPr>
        <p:blipFill>
          <a:blip r:embed="rId3" cstate="print"/>
          <a:stretch>
            <a:fillRect/>
          </a:stretch>
        </p:blipFill>
        <p:spPr>
          <a:xfrm>
            <a:off x="774998" y="1443925"/>
            <a:ext cx="8117482" cy="4931214"/>
          </a:xfrm>
          <a:prstGeom prst="rect">
            <a:avLst/>
          </a:prstGeom>
        </p:spPr>
      </p:pic>
    </p:spTree>
    <p:extLst>
      <p:ext uri="{BB962C8B-B14F-4D97-AF65-F5344CB8AC3E}">
        <p14:creationId xmlns:p14="http://schemas.microsoft.com/office/powerpoint/2010/main" xmlns="" val="144040856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a:xfrm>
            <a:off x="1143000" y="669619"/>
            <a:ext cx="7372350" cy="770898"/>
          </a:xfrm>
        </p:spPr>
        <p:txBody>
          <a:bodyPr>
            <a:normAutofit fontScale="90000"/>
          </a:bodyPr>
          <a:lstStyle/>
          <a:p>
            <a:r>
              <a:rPr lang="el-GR" dirty="0">
                <a:latin typeface="Times New Roman" panose="02020603050405020304" pitchFamily="18" charset="0"/>
                <a:cs typeface="Times New Roman" panose="02020603050405020304" pitchFamily="18" charset="0"/>
              </a:rPr>
              <a:t> Αρχή κατάτμησης </a:t>
            </a:r>
            <a:br>
              <a:rPr lang="el-GR" dirty="0">
                <a:latin typeface="Times New Roman" panose="02020603050405020304" pitchFamily="18" charset="0"/>
                <a:cs typeface="Times New Roman" panose="02020603050405020304" pitchFamily="18" charset="0"/>
              </a:rPr>
            </a:b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1403649" y="6396335"/>
            <a:ext cx="7740352" cy="461665"/>
          </a:xfrm>
          <a:prstGeom prst="rect">
            <a:avLst/>
          </a:prstGeom>
          <a:noFill/>
        </p:spPr>
        <p:txBody>
          <a:bodyPr wrap="square">
            <a:spAutoFit/>
          </a:bodyPr>
          <a:lstStyle/>
          <a:p>
            <a:r>
              <a:rPr lang="el-GR" i="1" dirty="0"/>
              <a:t>Παράδειγμα αρχής της κατάτμησης ΔΕ 2</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480770" y="6375139"/>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8" name="Θέση περιεχομένου 7">
            <a:extLst>
              <a:ext uri="{FF2B5EF4-FFF2-40B4-BE49-F238E27FC236}">
                <a16:creationId xmlns:a16="http://schemas.microsoft.com/office/drawing/2014/main" xmlns="" id="{50EB0593-552F-3B95-BB3C-2FEF5BC8CED3}"/>
              </a:ext>
            </a:extLst>
          </p:cNvPr>
          <p:cNvPicPr>
            <a:picLocks noGrp="1" noChangeAspect="1"/>
          </p:cNvPicPr>
          <p:nvPr>
            <p:ph idx="1"/>
          </p:nvPr>
        </p:nvPicPr>
        <p:blipFill>
          <a:blip r:embed="rId3" cstate="print"/>
          <a:stretch>
            <a:fillRect/>
          </a:stretch>
        </p:blipFill>
        <p:spPr>
          <a:xfrm>
            <a:off x="503325" y="1472849"/>
            <a:ext cx="8562990" cy="4715531"/>
          </a:xfrm>
          <a:prstGeom prst="rect">
            <a:avLst/>
          </a:prstGeom>
        </p:spPr>
      </p:pic>
    </p:spTree>
    <p:extLst>
      <p:ext uri="{BB962C8B-B14F-4D97-AF65-F5344CB8AC3E}">
        <p14:creationId xmlns:p14="http://schemas.microsoft.com/office/powerpoint/2010/main" xmlns="" val="227108845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a:xfrm>
            <a:off x="1143000" y="669619"/>
            <a:ext cx="7372350" cy="770898"/>
          </a:xfrm>
        </p:spPr>
        <p:txBody>
          <a:bodyPr>
            <a:normAutofit fontScale="90000"/>
          </a:bodyPr>
          <a:lstStyle/>
          <a:p>
            <a:r>
              <a:rPr lang="el-GR" dirty="0">
                <a:latin typeface="Times New Roman" panose="02020603050405020304" pitchFamily="18" charset="0"/>
                <a:cs typeface="Times New Roman" panose="02020603050405020304" pitchFamily="18" charset="0"/>
              </a:rPr>
              <a:t> Αρχή συνάφειας</a:t>
            </a:r>
            <a:br>
              <a:rPr lang="el-GR" dirty="0">
                <a:latin typeface="Times New Roman" panose="02020603050405020304" pitchFamily="18" charset="0"/>
                <a:cs typeface="Times New Roman" panose="02020603050405020304" pitchFamily="18" charset="0"/>
              </a:rPr>
            </a:b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1403649" y="6396335"/>
            <a:ext cx="7740352" cy="461665"/>
          </a:xfrm>
          <a:prstGeom prst="rect">
            <a:avLst/>
          </a:prstGeom>
          <a:noFill/>
        </p:spPr>
        <p:txBody>
          <a:bodyPr wrap="square">
            <a:spAutoFit/>
          </a:bodyPr>
          <a:lstStyle/>
          <a:p>
            <a:r>
              <a:rPr lang="el-GR" i="1" dirty="0"/>
              <a:t>Παράδειγμα αρχής της συνάφειας(εικόνων – κειμένου)ΔΕ 2</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480770" y="6375139"/>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8" name="Θέση περιεχομένου 7">
            <a:extLst>
              <a:ext uri="{FF2B5EF4-FFF2-40B4-BE49-F238E27FC236}">
                <a16:creationId xmlns:a16="http://schemas.microsoft.com/office/drawing/2014/main" xmlns="" id="{50EB0593-552F-3B95-BB3C-2FEF5BC8CED3}"/>
              </a:ext>
            </a:extLst>
          </p:cNvPr>
          <p:cNvPicPr>
            <a:picLocks noGrp="1" noChangeAspect="1"/>
          </p:cNvPicPr>
          <p:nvPr>
            <p:ph idx="1"/>
          </p:nvPr>
        </p:nvPicPr>
        <p:blipFill>
          <a:blip r:embed="rId3" cstate="print"/>
          <a:stretch>
            <a:fillRect/>
          </a:stretch>
        </p:blipFill>
        <p:spPr>
          <a:xfrm>
            <a:off x="503325" y="1472849"/>
            <a:ext cx="8562990" cy="4715531"/>
          </a:xfrm>
          <a:prstGeom prst="rect">
            <a:avLst/>
          </a:prstGeom>
        </p:spPr>
      </p:pic>
    </p:spTree>
    <p:extLst>
      <p:ext uri="{BB962C8B-B14F-4D97-AF65-F5344CB8AC3E}">
        <p14:creationId xmlns:p14="http://schemas.microsoft.com/office/powerpoint/2010/main" xmlns="" val="196727887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B3A04A3-56D4-57CE-B807-0C0460FB07F8}"/>
              </a:ext>
            </a:extLst>
          </p:cNvPr>
          <p:cNvSpPr>
            <a:spLocks noGrp="1"/>
          </p:cNvSpPr>
          <p:nvPr>
            <p:ph type="title"/>
          </p:nvPr>
        </p:nvSpPr>
        <p:spPr/>
        <p:txBody>
          <a:bodyPr/>
          <a:lstStyle/>
          <a:p>
            <a:r>
              <a:rPr lang="el-GR" sz="4000" dirty="0">
                <a:latin typeface="Times New Roman" panose="02020603050405020304" pitchFamily="18" charset="0"/>
                <a:cs typeface="Times New Roman" panose="02020603050405020304" pitchFamily="18" charset="0"/>
              </a:rPr>
              <a:t>Ευχαριστίες</a:t>
            </a:r>
            <a:endParaRPr lang="el-GR" dirty="0">
              <a:latin typeface="Times New Roman" panose="02020603050405020304" pitchFamily="18" charset="0"/>
              <a:cs typeface="Times New Roman" panose="02020603050405020304" pitchFamily="18" charset="0"/>
            </a:endParaRPr>
          </a:p>
        </p:txBody>
      </p:sp>
      <p:graphicFrame>
        <p:nvGraphicFramePr>
          <p:cNvPr id="4" name="3 - Θέση περιεχομένου">
            <a:extLst>
              <a:ext uri="{FF2B5EF4-FFF2-40B4-BE49-F238E27FC236}">
                <a16:creationId xmlns:a16="http://schemas.microsoft.com/office/drawing/2014/main" xmlns="" id="{F1F0066F-B72B-2A7F-188C-F6C4480A572E}"/>
              </a:ext>
            </a:extLst>
          </p:cNvPr>
          <p:cNvGraphicFramePr>
            <a:graphicFrameLocks noGrp="1"/>
          </p:cNvGraphicFramePr>
          <p:nvPr>
            <p:ph idx="1"/>
            <p:extLst>
              <p:ext uri="{D42A27DB-BD31-4B8C-83A1-F6EECF244321}">
                <p14:modId xmlns:p14="http://schemas.microsoft.com/office/powerpoint/2010/main" xmlns="" val="4034737343"/>
              </p:ext>
            </p:extLst>
          </p:nvPr>
        </p:nvGraphicFramePr>
        <p:xfrm>
          <a:off x="287868" y="1563858"/>
          <a:ext cx="8626416" cy="4929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8 - Στρογγυλεμένο ορθογώνιο">
            <a:extLst>
              <a:ext uri="{FF2B5EF4-FFF2-40B4-BE49-F238E27FC236}">
                <a16:creationId xmlns:a16="http://schemas.microsoft.com/office/drawing/2014/main" xmlns="" id="{B06445D7-2765-194D-BD0F-D0EFEBDDAF16}"/>
              </a:ext>
            </a:extLst>
          </p:cNvPr>
          <p:cNvSpPr/>
          <p:nvPr/>
        </p:nvSpPr>
        <p:spPr>
          <a:xfrm>
            <a:off x="510476" y="6014740"/>
            <a:ext cx="8345656" cy="665055"/>
          </a:xfrm>
          <a:prstGeom prst="roundRect">
            <a:avLst/>
          </a:prstGeom>
          <a:solidFill>
            <a:schemeClr val="accent2">
              <a:lumMod val="60000"/>
              <a:lumOff val="40000"/>
            </a:schemeClr>
          </a:soli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1800" b="1" kern="0" dirty="0">
                <a:latin typeface="Calibri"/>
              </a:rPr>
              <a:t>Την ομάδα μου «</a:t>
            </a:r>
            <a:r>
              <a:rPr lang="el-GR" sz="1800" b="1" i="1" kern="0" dirty="0">
                <a:latin typeface="Calibri"/>
              </a:rPr>
              <a:t>Ουράνιο Τόξο</a:t>
            </a:r>
            <a:r>
              <a:rPr lang="el-GR" sz="1800" b="1" kern="0" dirty="0">
                <a:latin typeface="Calibri"/>
              </a:rPr>
              <a:t>» και τη φίλη μου Άννα για την ψυχική και ουσιαστική υποστήριξη</a:t>
            </a:r>
            <a:endParaRPr kumimoji="0" lang="el-GR" sz="1800" b="1" i="0" u="none" strike="noStrike" kern="0" cap="none" spc="0" normalizeH="0" baseline="0" noProof="0" dirty="0">
              <a:ln>
                <a:noFill/>
              </a:ln>
              <a:effectLst/>
              <a:uLnTx/>
              <a:uFillTx/>
              <a:latin typeface="Calibri"/>
              <a:ea typeface="+mn-ea"/>
              <a:cs typeface="+mn-cs"/>
            </a:endParaRPr>
          </a:p>
        </p:txBody>
      </p:sp>
      <p:sp>
        <p:nvSpPr>
          <p:cNvPr id="16" name="TextBox 15">
            <a:extLst>
              <a:ext uri="{FF2B5EF4-FFF2-40B4-BE49-F238E27FC236}">
                <a16:creationId xmlns:a16="http://schemas.microsoft.com/office/drawing/2014/main" xmlns="" id="{96D94396-EDFA-6F3D-AC2F-BA568881AD3C}"/>
              </a:ext>
            </a:extLst>
          </p:cNvPr>
          <p:cNvSpPr txBox="1"/>
          <p:nvPr/>
        </p:nvSpPr>
        <p:spPr>
          <a:xfrm>
            <a:off x="298188" y="4444749"/>
            <a:ext cx="8587020" cy="341632"/>
          </a:xfrm>
          <a:prstGeom prst="rect">
            <a:avLst/>
          </a:prstGeom>
          <a:noFill/>
        </p:spPr>
        <p:txBody>
          <a:bodyPr wrap="square">
            <a:spAutoFit/>
          </a:bodyPr>
          <a:lstStyle/>
          <a:p>
            <a:pPr marL="0" marR="0" lvl="0" indent="0" algn="l" defTabSz="1244600" rtl="0" eaLnBrk="1" fontAlgn="base" latinLnBrk="0" hangingPunct="1">
              <a:lnSpc>
                <a:spcPct val="90000"/>
              </a:lnSpc>
              <a:spcBef>
                <a:spcPct val="0"/>
              </a:spcBef>
              <a:spcAft>
                <a:spcPct val="35000"/>
              </a:spcAft>
              <a:buClrTx/>
              <a:buSzTx/>
              <a:buFontTx/>
              <a:buNone/>
              <a:tabLst/>
              <a:defRPr/>
            </a:pPr>
            <a:endParaRPr kumimoji="0" lang="en-GB" sz="1800" b="1"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a:ea typeface="+mn-ea"/>
              <a:cs typeface="+mn-cs"/>
            </a:endParaRPr>
          </a:p>
        </p:txBody>
      </p:sp>
      <p:sp>
        <p:nvSpPr>
          <p:cNvPr id="18" name="8 - Στρογγυλεμένο ορθογώνιο">
            <a:extLst>
              <a:ext uri="{FF2B5EF4-FFF2-40B4-BE49-F238E27FC236}">
                <a16:creationId xmlns:a16="http://schemas.microsoft.com/office/drawing/2014/main" xmlns="" id="{CDA475AF-7E94-DE74-2A3B-7899B0D895A6}"/>
              </a:ext>
            </a:extLst>
          </p:cNvPr>
          <p:cNvSpPr/>
          <p:nvPr/>
        </p:nvSpPr>
        <p:spPr>
          <a:xfrm>
            <a:off x="511592" y="5179030"/>
            <a:ext cx="8343424" cy="650109"/>
          </a:xfrm>
          <a:prstGeom prst="roundRect">
            <a:avLst/>
          </a:prstGeom>
          <a:solidFill>
            <a:schemeClr val="accent2">
              <a:lumMod val="60000"/>
              <a:lumOff val="40000"/>
            </a:schemeClr>
          </a:soli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p:spPr>
        <p:txBody>
          <a:bodyPr/>
          <a:lstStyle/>
          <a:p>
            <a:pPr lvl="0">
              <a:defRPr/>
            </a:pPr>
            <a:r>
              <a:rPr lang="el-GR" sz="1800" b="1" kern="0" dirty="0"/>
              <a:t>Στην οικογένειά μου, τον σύζυγο και τα παιδιά μου, για την στήριξη και υπομονή τους</a:t>
            </a:r>
          </a:p>
        </p:txBody>
      </p:sp>
      <p:sp>
        <p:nvSpPr>
          <p:cNvPr id="3" name="8 - Στρογγυλεμένο ορθογώνιο">
            <a:extLst>
              <a:ext uri="{FF2B5EF4-FFF2-40B4-BE49-F238E27FC236}">
                <a16:creationId xmlns:a16="http://schemas.microsoft.com/office/drawing/2014/main" xmlns="" id="{FA4B0149-E8A8-CB08-11B2-3B55FEABC0FE}"/>
              </a:ext>
            </a:extLst>
          </p:cNvPr>
          <p:cNvSpPr/>
          <p:nvPr/>
        </p:nvSpPr>
        <p:spPr>
          <a:xfrm>
            <a:off x="511592" y="2504186"/>
            <a:ext cx="8343424" cy="659224"/>
          </a:xfrm>
          <a:prstGeom prst="roundRect">
            <a:avLst/>
          </a:prstGeom>
          <a:solidFill>
            <a:schemeClr val="accent2">
              <a:lumMod val="60000"/>
              <a:lumOff val="40000"/>
            </a:schemeClr>
          </a:soli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p:spPr>
        <p:txBody>
          <a:bodyPr/>
          <a:lstStyle/>
          <a:p>
            <a:pPr lvl="0"/>
            <a:r>
              <a:rPr lang="el-GR" sz="1800" b="1" dirty="0"/>
              <a:t>Στον κ. Κωτσίδη για τις βελτιωτικές επισημάνσεις του σχετικά με το ΕΥ στο Chamilo</a:t>
            </a:r>
            <a:endParaRPr lang="en-GB" sz="1800" b="1" dirty="0"/>
          </a:p>
        </p:txBody>
      </p:sp>
      <p:sp>
        <p:nvSpPr>
          <p:cNvPr id="5" name="8 - Στρογγυλεμένο ορθογώνιο">
            <a:extLst>
              <a:ext uri="{FF2B5EF4-FFF2-40B4-BE49-F238E27FC236}">
                <a16:creationId xmlns:a16="http://schemas.microsoft.com/office/drawing/2014/main" xmlns="" id="{79D47B38-09BE-483F-EB59-05743389185E}"/>
              </a:ext>
            </a:extLst>
          </p:cNvPr>
          <p:cNvSpPr/>
          <p:nvPr/>
        </p:nvSpPr>
        <p:spPr>
          <a:xfrm>
            <a:off x="502388" y="3413064"/>
            <a:ext cx="8343424" cy="614607"/>
          </a:xfrm>
          <a:prstGeom prst="roundRect">
            <a:avLst/>
          </a:prstGeom>
          <a:solidFill>
            <a:schemeClr val="accent2">
              <a:lumMod val="60000"/>
              <a:lumOff val="40000"/>
            </a:schemeClr>
          </a:soli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p:spPr>
        <p:txBody>
          <a:bodyPr/>
          <a:lstStyle/>
          <a:p>
            <a:pPr lvl="0"/>
            <a:r>
              <a:rPr lang="el-GR" sz="1800" b="1" dirty="0"/>
              <a:t>Στον κ. Στρατικόπουλο για την υποστήριξη του στο ερευνητικό κομμάτι</a:t>
            </a:r>
            <a:endParaRPr lang="en-GB" sz="1800" b="1" dirty="0"/>
          </a:p>
        </p:txBody>
      </p:sp>
      <p:sp>
        <p:nvSpPr>
          <p:cNvPr id="6" name="8 - Στρογγυλεμένο ορθογώνιο">
            <a:extLst>
              <a:ext uri="{FF2B5EF4-FFF2-40B4-BE49-F238E27FC236}">
                <a16:creationId xmlns:a16="http://schemas.microsoft.com/office/drawing/2014/main" xmlns="" id="{FE8CE628-CF15-1825-7A25-27E6046696C5}"/>
              </a:ext>
            </a:extLst>
          </p:cNvPr>
          <p:cNvSpPr/>
          <p:nvPr/>
        </p:nvSpPr>
        <p:spPr>
          <a:xfrm>
            <a:off x="502388" y="4277325"/>
            <a:ext cx="8343424" cy="714783"/>
          </a:xfrm>
          <a:prstGeom prst="roundRect">
            <a:avLst/>
          </a:prstGeom>
          <a:solidFill>
            <a:schemeClr val="accent2">
              <a:lumMod val="60000"/>
              <a:lumOff val="40000"/>
            </a:schemeClr>
          </a:solidFill>
          <a:ln>
            <a:noFill/>
          </a:ln>
          <a:effectLst>
            <a:outerShdw blurRad="76200" dist="50800" dir="5400000" rotWithShape="0">
              <a:srgbClr val="4E3B30">
                <a:alpha val="60000"/>
              </a:srgbClr>
            </a:outerShdw>
          </a:effectLst>
          <a:scene3d>
            <a:camera prst="orthographicFront"/>
            <a:lightRig rig="flat" dir="t"/>
          </a:scene3d>
          <a:sp3d prstMaterial="dkEdge">
            <a:bevelT w="8200" h="38100"/>
          </a:sp3d>
        </p:spPr>
        <p:txBody>
          <a:bodyPr/>
          <a:lstStyle/>
          <a:p>
            <a:pPr lvl="0"/>
            <a:r>
              <a:rPr lang="el-GR" sz="1800" b="1" dirty="0"/>
              <a:t>Όλους τους καθηγητές και επιστημονικούς συνεργάτες του Π.Μ.Σ. για το πολύτιμο αυτό γνωστικό ταξίδι</a:t>
            </a:r>
            <a:endParaRPr lang="en-GB" sz="1800" b="1" dirty="0"/>
          </a:p>
        </p:txBody>
      </p:sp>
    </p:spTree>
    <p:extLst>
      <p:ext uri="{BB962C8B-B14F-4D97-AF65-F5344CB8AC3E}">
        <p14:creationId xmlns:p14="http://schemas.microsoft.com/office/powerpoint/2010/main" xmlns="" val="390089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9" grpId="0" animBg="1"/>
      <p:bldP spid="18" grpId="0" animBg="1"/>
      <p:bldP spid="3" grpId="0" animBg="1"/>
      <p:bldP spid="5"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a:xfrm>
            <a:off x="1143000" y="669619"/>
            <a:ext cx="7372350" cy="770898"/>
          </a:xfrm>
        </p:spPr>
        <p:txBody>
          <a:bodyPr>
            <a:normAutofit fontScale="90000"/>
          </a:bodyPr>
          <a:lstStyle/>
          <a:p>
            <a:r>
              <a:rPr lang="el-GR" dirty="0">
                <a:latin typeface="Times New Roman" panose="02020603050405020304" pitchFamily="18" charset="0"/>
                <a:cs typeface="Times New Roman" panose="02020603050405020304" pitchFamily="18" charset="0"/>
              </a:rPr>
              <a:t>Αρχή σηματοδότησης </a:t>
            </a:r>
            <a:br>
              <a:rPr lang="el-GR" dirty="0">
                <a:latin typeface="Times New Roman" panose="02020603050405020304" pitchFamily="18" charset="0"/>
                <a:cs typeface="Times New Roman" panose="02020603050405020304" pitchFamily="18" charset="0"/>
              </a:rPr>
            </a:b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1403649" y="6396335"/>
            <a:ext cx="7740352" cy="461665"/>
          </a:xfrm>
          <a:prstGeom prst="rect">
            <a:avLst/>
          </a:prstGeom>
          <a:noFill/>
        </p:spPr>
        <p:txBody>
          <a:bodyPr wrap="square">
            <a:spAutoFit/>
          </a:bodyPr>
          <a:lstStyle/>
          <a:p>
            <a:r>
              <a:rPr lang="el-GR" i="1" dirty="0"/>
              <a:t>Παράδειγμα αρχής της σηματοδότησης (βέλη και αριθμοί) ΔΕ3</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480770" y="6375139"/>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5" name="Θέση περιεχομένου 4">
            <a:extLst>
              <a:ext uri="{FF2B5EF4-FFF2-40B4-BE49-F238E27FC236}">
                <a16:creationId xmlns:a16="http://schemas.microsoft.com/office/drawing/2014/main" xmlns="" id="{048260EB-863C-BD76-1BC3-538D1B6222CC}"/>
              </a:ext>
            </a:extLst>
          </p:cNvPr>
          <p:cNvPicPr>
            <a:picLocks noGrp="1" noChangeAspect="1"/>
          </p:cNvPicPr>
          <p:nvPr>
            <p:ph idx="1"/>
          </p:nvPr>
        </p:nvPicPr>
        <p:blipFill>
          <a:blip r:embed="rId3" cstate="print"/>
          <a:stretch>
            <a:fillRect/>
          </a:stretch>
        </p:blipFill>
        <p:spPr>
          <a:xfrm>
            <a:off x="1006753" y="1440517"/>
            <a:ext cx="7508597" cy="4947220"/>
          </a:xfrm>
          <a:prstGeom prst="rect">
            <a:avLst/>
          </a:prstGeom>
        </p:spPr>
      </p:pic>
    </p:spTree>
    <p:extLst>
      <p:ext uri="{BB962C8B-B14F-4D97-AF65-F5344CB8AC3E}">
        <p14:creationId xmlns:p14="http://schemas.microsoft.com/office/powerpoint/2010/main" xmlns="" val="239777482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a:xfrm>
            <a:off x="1143000" y="669619"/>
            <a:ext cx="7372350" cy="770898"/>
          </a:xfrm>
        </p:spPr>
        <p:txBody>
          <a:bodyPr>
            <a:normAutofit fontScale="90000"/>
          </a:bodyPr>
          <a:lstStyle/>
          <a:p>
            <a:r>
              <a:rPr lang="el-GR" dirty="0">
                <a:latin typeface="Times New Roman" panose="02020603050405020304" pitchFamily="18" charset="0"/>
                <a:cs typeface="Times New Roman" panose="02020603050405020304" pitchFamily="18" charset="0"/>
              </a:rPr>
              <a:t>Αρχή πλεονασμού </a:t>
            </a:r>
            <a:br>
              <a:rPr lang="el-GR" dirty="0">
                <a:latin typeface="Times New Roman" panose="02020603050405020304" pitchFamily="18" charset="0"/>
                <a:cs typeface="Times New Roman" panose="02020603050405020304" pitchFamily="18" charset="0"/>
              </a:rPr>
            </a:b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1516807" y="6396335"/>
            <a:ext cx="7627193" cy="461665"/>
          </a:xfrm>
          <a:prstGeom prst="rect">
            <a:avLst/>
          </a:prstGeom>
          <a:noFill/>
        </p:spPr>
        <p:txBody>
          <a:bodyPr wrap="square">
            <a:spAutoFit/>
          </a:bodyPr>
          <a:lstStyle/>
          <a:p>
            <a:r>
              <a:rPr lang="el-GR" i="1" dirty="0"/>
              <a:t>Παράδειγμα αρχής πλεονασμού (βίντεο που πληροφορεί) ΔΕ3</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652711" y="6353944"/>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8" name="Θέση περιεχομένου 7">
            <a:extLst>
              <a:ext uri="{FF2B5EF4-FFF2-40B4-BE49-F238E27FC236}">
                <a16:creationId xmlns:a16="http://schemas.microsoft.com/office/drawing/2014/main" xmlns="" id="{4961207A-902A-C951-9347-D65CC75F3BCF}"/>
              </a:ext>
            </a:extLst>
          </p:cNvPr>
          <p:cNvPicPr>
            <a:picLocks noGrp="1" noChangeAspect="1"/>
          </p:cNvPicPr>
          <p:nvPr>
            <p:ph idx="1"/>
          </p:nvPr>
        </p:nvPicPr>
        <p:blipFill>
          <a:blip r:embed="rId3" cstate="print"/>
          <a:stretch>
            <a:fillRect/>
          </a:stretch>
        </p:blipFill>
        <p:spPr>
          <a:xfrm>
            <a:off x="755576" y="1440517"/>
            <a:ext cx="7958921" cy="4913427"/>
          </a:xfrm>
          <a:prstGeom prst="rect">
            <a:avLst/>
          </a:prstGeom>
        </p:spPr>
      </p:pic>
    </p:spTree>
    <p:extLst>
      <p:ext uri="{BB962C8B-B14F-4D97-AF65-F5344CB8AC3E}">
        <p14:creationId xmlns:p14="http://schemas.microsoft.com/office/powerpoint/2010/main" xmlns="" val="357980649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xmlns="" id="{1775DDCA-3BB5-E1E7-63B9-05C160E98957}"/>
              </a:ext>
            </a:extLst>
          </p:cNvPr>
          <p:cNvPicPr>
            <a:picLocks noGrp="1" noChangeAspect="1"/>
          </p:cNvPicPr>
          <p:nvPr>
            <p:ph idx="1"/>
          </p:nvPr>
        </p:nvPicPr>
        <p:blipFill>
          <a:blip r:embed="rId2" cstate="print"/>
          <a:stretch>
            <a:fillRect/>
          </a:stretch>
        </p:blipFill>
        <p:spPr>
          <a:xfrm>
            <a:off x="669293" y="1623507"/>
            <a:ext cx="8319764" cy="4464496"/>
          </a:xfrm>
          <a:prstGeom prst="rect">
            <a:avLst/>
          </a:prstGeom>
        </p:spPr>
      </p:pic>
      <p:sp>
        <p:nvSpPr>
          <p:cNvPr id="3" name="Τίτλος 2">
            <a:extLst>
              <a:ext uri="{FF2B5EF4-FFF2-40B4-BE49-F238E27FC236}">
                <a16:creationId xmlns:a16="http://schemas.microsoft.com/office/drawing/2014/main" xmlns="" id="{FADA2C51-9215-BB09-E6E2-EF7D98AFFF5B}"/>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Αρχή Πολυμεσικότητας</a:t>
            </a:r>
          </a:p>
        </p:txBody>
      </p:sp>
      <p:sp>
        <p:nvSpPr>
          <p:cNvPr id="6" name="TextBox 5">
            <a:extLst>
              <a:ext uri="{FF2B5EF4-FFF2-40B4-BE49-F238E27FC236}">
                <a16:creationId xmlns:a16="http://schemas.microsoft.com/office/drawing/2014/main" xmlns="" id="{4415917A-6941-BBCE-CD51-64AB01B3CDC4}"/>
              </a:ext>
            </a:extLst>
          </p:cNvPr>
          <p:cNvSpPr txBox="1"/>
          <p:nvPr/>
        </p:nvSpPr>
        <p:spPr>
          <a:xfrm>
            <a:off x="1067217" y="6005794"/>
            <a:ext cx="8064896" cy="830997"/>
          </a:xfrm>
          <a:prstGeom prst="rect">
            <a:avLst/>
          </a:prstGeom>
          <a:noFill/>
        </p:spPr>
        <p:txBody>
          <a:bodyPr wrap="square">
            <a:spAutoFit/>
          </a:bodyPr>
          <a:lstStyle/>
          <a:p>
            <a:r>
              <a:rPr lang="el-GR" i="1" dirty="0"/>
              <a:t>Παράδειγμα αρχής Πολυμεσικότητας (βίντεο που πληροφορεί) ΔΕ3</a:t>
            </a:r>
          </a:p>
        </p:txBody>
      </p:sp>
      <p:sp>
        <p:nvSpPr>
          <p:cNvPr id="7" name="Βέλος: Αριστερό 6">
            <a:hlinkClick r:id="rId3" action="ppaction://hlinksldjump"/>
            <a:extLst>
              <a:ext uri="{FF2B5EF4-FFF2-40B4-BE49-F238E27FC236}">
                <a16:creationId xmlns:a16="http://schemas.microsoft.com/office/drawing/2014/main" xmlns="" id="{43E9B740-9D76-2929-5039-EC9FE58D69F8}"/>
              </a:ext>
            </a:extLst>
          </p:cNvPr>
          <p:cNvSpPr/>
          <p:nvPr/>
        </p:nvSpPr>
        <p:spPr>
          <a:xfrm>
            <a:off x="467544" y="6353944"/>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xmlns="" val="12953879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Επικείμενα</a:t>
            </a: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3131840" y="6396335"/>
            <a:ext cx="4572000" cy="461665"/>
          </a:xfrm>
          <a:prstGeom prst="rect">
            <a:avLst/>
          </a:prstGeom>
          <a:noFill/>
        </p:spPr>
        <p:txBody>
          <a:bodyPr wrap="square">
            <a:spAutoFit/>
          </a:bodyPr>
          <a:lstStyle/>
          <a:p>
            <a:r>
              <a:rPr lang="el-GR" i="1" dirty="0"/>
              <a:t>Υπερσύνδεσμος, ΔΕ 2</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652711" y="6353944"/>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5" name="Θέση περιεχομένου 4">
            <a:extLst>
              <a:ext uri="{FF2B5EF4-FFF2-40B4-BE49-F238E27FC236}">
                <a16:creationId xmlns:a16="http://schemas.microsoft.com/office/drawing/2014/main" xmlns="" id="{BD5A3931-BFD9-C191-F83B-B0C65B7D6172}"/>
              </a:ext>
            </a:extLst>
          </p:cNvPr>
          <p:cNvPicPr>
            <a:picLocks noGrp="1" noChangeAspect="1"/>
          </p:cNvPicPr>
          <p:nvPr>
            <p:ph idx="1"/>
          </p:nvPr>
        </p:nvPicPr>
        <p:blipFill>
          <a:blip r:embed="rId3" cstate="print"/>
          <a:stretch>
            <a:fillRect/>
          </a:stretch>
        </p:blipFill>
        <p:spPr>
          <a:xfrm>
            <a:off x="652711" y="1556792"/>
            <a:ext cx="8243465" cy="4631589"/>
          </a:xfrm>
          <a:prstGeom prst="rect">
            <a:avLst/>
          </a:prstGeom>
        </p:spPr>
      </p:pic>
    </p:spTree>
    <p:extLst>
      <p:ext uri="{BB962C8B-B14F-4D97-AF65-F5344CB8AC3E}">
        <p14:creationId xmlns:p14="http://schemas.microsoft.com/office/powerpoint/2010/main" xmlns="" val="158515568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Διακείμενα</a:t>
            </a: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3131840" y="6396335"/>
            <a:ext cx="4572000" cy="461665"/>
          </a:xfrm>
          <a:prstGeom prst="rect">
            <a:avLst/>
          </a:prstGeom>
          <a:noFill/>
        </p:spPr>
        <p:txBody>
          <a:bodyPr wrap="square">
            <a:spAutoFit/>
          </a:bodyPr>
          <a:lstStyle/>
          <a:p>
            <a:r>
              <a:rPr lang="el-GR" i="1" dirty="0"/>
              <a:t>Άσκηση Σωστού /Λάθους, ΔΕ 3</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652711" y="6353944"/>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8" name="Θέση περιεχομένου 7">
            <a:extLst>
              <a:ext uri="{FF2B5EF4-FFF2-40B4-BE49-F238E27FC236}">
                <a16:creationId xmlns:a16="http://schemas.microsoft.com/office/drawing/2014/main" xmlns="" id="{7830A55B-8BC8-19CB-9B2F-9BAD8C3F7BBC}"/>
              </a:ext>
            </a:extLst>
          </p:cNvPr>
          <p:cNvPicPr>
            <a:picLocks noGrp="1" noChangeAspect="1"/>
          </p:cNvPicPr>
          <p:nvPr>
            <p:ph idx="1"/>
          </p:nvPr>
        </p:nvPicPr>
        <p:blipFill>
          <a:blip r:embed="rId3" cstate="print"/>
          <a:stretch>
            <a:fillRect/>
          </a:stretch>
        </p:blipFill>
        <p:spPr>
          <a:xfrm>
            <a:off x="653238" y="1473174"/>
            <a:ext cx="8191690" cy="4764138"/>
          </a:xfrm>
          <a:prstGeom prst="rect">
            <a:avLst/>
          </a:prstGeom>
        </p:spPr>
      </p:pic>
    </p:spTree>
    <p:extLst>
      <p:ext uri="{BB962C8B-B14F-4D97-AF65-F5344CB8AC3E}">
        <p14:creationId xmlns:p14="http://schemas.microsoft.com/office/powerpoint/2010/main" xmlns="" val="154422664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Μετακείμενα</a:t>
            </a:r>
            <a:endParaRPr lang="el-GR" dirty="0"/>
          </a:p>
        </p:txBody>
      </p:sp>
      <p:sp>
        <p:nvSpPr>
          <p:cNvPr id="6" name="TextBox 5">
            <a:extLst>
              <a:ext uri="{FF2B5EF4-FFF2-40B4-BE49-F238E27FC236}">
                <a16:creationId xmlns:a16="http://schemas.microsoft.com/office/drawing/2014/main" xmlns="" id="{C1299384-4512-2892-8D3C-AAB21B6FD11D}"/>
              </a:ext>
            </a:extLst>
          </p:cNvPr>
          <p:cNvSpPr txBox="1"/>
          <p:nvPr/>
        </p:nvSpPr>
        <p:spPr>
          <a:xfrm>
            <a:off x="3419872" y="6396335"/>
            <a:ext cx="4572000" cy="461665"/>
          </a:xfrm>
          <a:prstGeom prst="rect">
            <a:avLst/>
          </a:prstGeom>
          <a:noFill/>
        </p:spPr>
        <p:txBody>
          <a:bodyPr wrap="square">
            <a:spAutoFit/>
          </a:bodyPr>
          <a:lstStyle/>
          <a:p>
            <a:r>
              <a:rPr lang="el-GR" i="1" dirty="0"/>
              <a:t>Σύνοψη , ΔΕ 3</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652711" y="6353944"/>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5" name="Θέση περιεχομένου 4">
            <a:extLst>
              <a:ext uri="{FF2B5EF4-FFF2-40B4-BE49-F238E27FC236}">
                <a16:creationId xmlns:a16="http://schemas.microsoft.com/office/drawing/2014/main" xmlns="" id="{CAF37AC4-B7B0-3842-15D3-4028D1ACADD4}"/>
              </a:ext>
            </a:extLst>
          </p:cNvPr>
          <p:cNvPicPr>
            <a:picLocks noGrp="1" noChangeAspect="1"/>
          </p:cNvPicPr>
          <p:nvPr>
            <p:ph idx="1"/>
          </p:nvPr>
        </p:nvPicPr>
        <p:blipFill>
          <a:blip r:embed="rId3" cstate="print"/>
          <a:stretch>
            <a:fillRect/>
          </a:stretch>
        </p:blipFill>
        <p:spPr>
          <a:xfrm>
            <a:off x="652711" y="1556792"/>
            <a:ext cx="8406482" cy="4797152"/>
          </a:xfrm>
          <a:prstGeom prst="rect">
            <a:avLst/>
          </a:prstGeom>
        </p:spPr>
      </p:pic>
    </p:spTree>
    <p:extLst>
      <p:ext uri="{BB962C8B-B14F-4D97-AF65-F5344CB8AC3E}">
        <p14:creationId xmlns:p14="http://schemas.microsoft.com/office/powerpoint/2010/main" xmlns="" val="97103013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Προκείμενα</a:t>
            </a:r>
            <a:r>
              <a:rPr lang="el-GR" dirty="0"/>
              <a:t> </a:t>
            </a:r>
          </a:p>
        </p:txBody>
      </p:sp>
      <p:sp>
        <p:nvSpPr>
          <p:cNvPr id="6" name="TextBox 5">
            <a:extLst>
              <a:ext uri="{FF2B5EF4-FFF2-40B4-BE49-F238E27FC236}">
                <a16:creationId xmlns:a16="http://schemas.microsoft.com/office/drawing/2014/main" xmlns="" id="{C1299384-4512-2892-8D3C-AAB21B6FD11D}"/>
              </a:ext>
            </a:extLst>
          </p:cNvPr>
          <p:cNvSpPr txBox="1"/>
          <p:nvPr/>
        </p:nvSpPr>
        <p:spPr>
          <a:xfrm>
            <a:off x="3419872" y="6396335"/>
            <a:ext cx="4572000" cy="461665"/>
          </a:xfrm>
          <a:prstGeom prst="rect">
            <a:avLst/>
          </a:prstGeom>
          <a:noFill/>
        </p:spPr>
        <p:txBody>
          <a:bodyPr wrap="square">
            <a:spAutoFit/>
          </a:bodyPr>
          <a:lstStyle/>
          <a:p>
            <a:r>
              <a:rPr lang="el-GR" i="1" dirty="0"/>
              <a:t>Τίτλος, ΔΕ 4</a:t>
            </a:r>
          </a:p>
        </p:txBody>
      </p:sp>
      <p:sp>
        <p:nvSpPr>
          <p:cNvPr id="7" name="Βέλος: Αριστερό 6">
            <a:hlinkClick r:id="rId2" action="ppaction://hlinksldjump"/>
            <a:extLst>
              <a:ext uri="{FF2B5EF4-FFF2-40B4-BE49-F238E27FC236}">
                <a16:creationId xmlns:a16="http://schemas.microsoft.com/office/drawing/2014/main" xmlns="" id="{F272FC14-9DE2-0909-CCF9-95503672011E}"/>
              </a:ext>
            </a:extLst>
          </p:cNvPr>
          <p:cNvSpPr/>
          <p:nvPr/>
        </p:nvSpPr>
        <p:spPr>
          <a:xfrm>
            <a:off x="652711" y="6353944"/>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8" name="Θέση περιεχομένου 7">
            <a:extLst>
              <a:ext uri="{FF2B5EF4-FFF2-40B4-BE49-F238E27FC236}">
                <a16:creationId xmlns:a16="http://schemas.microsoft.com/office/drawing/2014/main" xmlns="" id="{C8F20F60-032A-FE53-5907-AB1640663C71}"/>
              </a:ext>
            </a:extLst>
          </p:cNvPr>
          <p:cNvPicPr>
            <a:picLocks noGrp="1" noChangeAspect="1"/>
          </p:cNvPicPr>
          <p:nvPr>
            <p:ph idx="1"/>
          </p:nvPr>
        </p:nvPicPr>
        <p:blipFill>
          <a:blip r:embed="rId3" cstate="print"/>
          <a:stretch>
            <a:fillRect/>
          </a:stretch>
        </p:blipFill>
        <p:spPr>
          <a:xfrm>
            <a:off x="652711" y="1556792"/>
            <a:ext cx="7896381" cy="4797152"/>
          </a:xfrm>
          <a:prstGeom prst="rect">
            <a:avLst/>
          </a:prstGeom>
        </p:spPr>
      </p:pic>
    </p:spTree>
    <p:extLst>
      <p:ext uri="{BB962C8B-B14F-4D97-AF65-F5344CB8AC3E}">
        <p14:creationId xmlns:p14="http://schemas.microsoft.com/office/powerpoint/2010/main" xmlns="" val="3660790010"/>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xmlns="" id="{00CA2EA4-6596-CA27-A7F6-4C06189668A1}"/>
              </a:ext>
            </a:extLst>
          </p:cNvPr>
          <p:cNvPicPr>
            <a:picLocks noGrp="1" noChangeAspect="1"/>
          </p:cNvPicPr>
          <p:nvPr>
            <p:ph idx="1"/>
          </p:nvPr>
        </p:nvPicPr>
        <p:blipFill>
          <a:blip r:embed="rId2" cstate="print"/>
          <a:stretch>
            <a:fillRect/>
          </a:stretch>
        </p:blipFill>
        <p:spPr>
          <a:xfrm>
            <a:off x="652711" y="1444055"/>
            <a:ext cx="8352928" cy="4864072"/>
          </a:xfrm>
          <a:prstGeom prst="rect">
            <a:avLst/>
          </a:prstGeom>
        </p:spPr>
      </p:pic>
      <p:sp>
        <p:nvSpPr>
          <p:cNvPr id="3" name="Τίτλος 2">
            <a:extLst>
              <a:ext uri="{FF2B5EF4-FFF2-40B4-BE49-F238E27FC236}">
                <a16:creationId xmlns:a16="http://schemas.microsoft.com/office/drawing/2014/main" xmlns="" id="{19DD0B61-36CA-968A-01E1-69A6B9C25957}"/>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Κείμενο</a:t>
            </a:r>
            <a:r>
              <a:rPr lang="el-GR" dirty="0"/>
              <a:t> </a:t>
            </a:r>
          </a:p>
        </p:txBody>
      </p:sp>
      <p:sp>
        <p:nvSpPr>
          <p:cNvPr id="6" name="TextBox 5">
            <a:extLst>
              <a:ext uri="{FF2B5EF4-FFF2-40B4-BE49-F238E27FC236}">
                <a16:creationId xmlns:a16="http://schemas.microsoft.com/office/drawing/2014/main" xmlns="" id="{C1299384-4512-2892-8D3C-AAB21B6FD11D}"/>
              </a:ext>
            </a:extLst>
          </p:cNvPr>
          <p:cNvSpPr txBox="1"/>
          <p:nvPr/>
        </p:nvSpPr>
        <p:spPr>
          <a:xfrm>
            <a:off x="3419872" y="6396335"/>
            <a:ext cx="4572000" cy="461665"/>
          </a:xfrm>
          <a:prstGeom prst="rect">
            <a:avLst/>
          </a:prstGeom>
          <a:noFill/>
        </p:spPr>
        <p:txBody>
          <a:bodyPr wrap="square">
            <a:spAutoFit/>
          </a:bodyPr>
          <a:lstStyle/>
          <a:p>
            <a:r>
              <a:rPr lang="el-GR" i="1" dirty="0"/>
              <a:t>Κείμενο 1, ΔΕ 4</a:t>
            </a:r>
          </a:p>
        </p:txBody>
      </p:sp>
      <p:sp>
        <p:nvSpPr>
          <p:cNvPr id="7" name="Βέλος: Αριστερό 6">
            <a:hlinkClick r:id="rId3" action="ppaction://hlinksldjump"/>
            <a:extLst>
              <a:ext uri="{FF2B5EF4-FFF2-40B4-BE49-F238E27FC236}">
                <a16:creationId xmlns:a16="http://schemas.microsoft.com/office/drawing/2014/main" xmlns="" id="{F272FC14-9DE2-0909-CCF9-95503672011E}"/>
              </a:ext>
            </a:extLst>
          </p:cNvPr>
          <p:cNvSpPr/>
          <p:nvPr/>
        </p:nvSpPr>
        <p:spPr>
          <a:xfrm>
            <a:off x="652711" y="6353944"/>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xmlns="" val="392863292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xmlns="" id="{BEDCAC68-8F9D-A233-8D33-4C4FDF09F15F}"/>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971600" y="1700808"/>
            <a:ext cx="7632847" cy="4248472"/>
          </a:xfrm>
        </p:spPr>
      </p:pic>
      <p:sp>
        <p:nvSpPr>
          <p:cNvPr id="3" name="Τίτλος 2">
            <a:extLst>
              <a:ext uri="{FF2B5EF4-FFF2-40B4-BE49-F238E27FC236}">
                <a16:creationId xmlns:a16="http://schemas.microsoft.com/office/drawing/2014/main" xmlns="" id="{C346DBED-B0A6-9DC0-D652-C20C05213534}"/>
              </a:ext>
            </a:extLst>
          </p:cNvPr>
          <p:cNvSpPr>
            <a:spLocks noGrp="1"/>
          </p:cNvSpPr>
          <p:nvPr>
            <p:ph type="title"/>
          </p:nvPr>
        </p:nvSpPr>
        <p:spPr/>
        <p:txBody>
          <a:bodyPr/>
          <a:lstStyle/>
          <a:p>
            <a:r>
              <a:rPr lang="el-GR" dirty="0">
                <a:latin typeface="Times New Roman" panose="02020603050405020304" pitchFamily="18" charset="0"/>
                <a:cs typeface="Times New Roman" panose="02020603050405020304" pitchFamily="18" charset="0"/>
              </a:rPr>
              <a:t>Βοηθοί – </a:t>
            </a:r>
            <a:r>
              <a:rPr lang="en-US" dirty="0">
                <a:latin typeface="Times New Roman" panose="02020603050405020304" pitchFamily="18" charset="0"/>
                <a:cs typeface="Times New Roman" panose="02020603050405020304" pitchFamily="18" charset="0"/>
              </a:rPr>
              <a:t>Avatar </a:t>
            </a:r>
            <a:endParaRPr lang="el-GR" dirty="0">
              <a:latin typeface="Times New Roman" panose="02020603050405020304" pitchFamily="18" charset="0"/>
              <a:cs typeface="Times New Roman" panose="02020603050405020304" pitchFamily="18" charset="0"/>
            </a:endParaRPr>
          </a:p>
        </p:txBody>
      </p:sp>
      <p:sp>
        <p:nvSpPr>
          <p:cNvPr id="6" name="Βέλος: Αριστερό 5">
            <a:hlinkClick r:id="rId3" action="ppaction://hlinksldjump"/>
            <a:extLst>
              <a:ext uri="{FF2B5EF4-FFF2-40B4-BE49-F238E27FC236}">
                <a16:creationId xmlns:a16="http://schemas.microsoft.com/office/drawing/2014/main" xmlns="" id="{15B266A5-0DEC-B68F-867F-0B32B9539CA3}"/>
              </a:ext>
            </a:extLst>
          </p:cNvPr>
          <p:cNvSpPr/>
          <p:nvPr/>
        </p:nvSpPr>
        <p:spPr>
          <a:xfrm>
            <a:off x="755576" y="6093296"/>
            <a:ext cx="864096" cy="504056"/>
          </a:xfrm>
          <a:prstGeom prst="lef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xmlns="" val="1157996431"/>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265750" y="332656"/>
            <a:ext cx="8028384" cy="1060196"/>
          </a:xfrm>
        </p:spPr>
        <p:txBody>
          <a:bodyPr>
            <a:noAutofit/>
          </a:bodyPr>
          <a:lstStyle/>
          <a:p>
            <a:r>
              <a:rPr lang="el-GR" sz="3200" b="1" dirty="0">
                <a:latin typeface="Times New Roman" panose="02020603050405020304" pitchFamily="18" charset="0"/>
                <a:cs typeface="Times New Roman" panose="02020603050405020304" pitchFamily="18" charset="0"/>
              </a:rPr>
              <a:t>Τεχνολογικά Εργαλεία Δημιουργίας Ε</a:t>
            </a:r>
            <a:r>
              <a:rPr lang="en-US" sz="3200" b="1" dirty="0">
                <a:latin typeface="Times New Roman" panose="02020603050405020304" pitchFamily="18" charset="0"/>
                <a:cs typeface="Times New Roman" panose="02020603050405020304" pitchFamily="18" charset="0"/>
              </a:rPr>
              <a:t>Y</a:t>
            </a:r>
            <a:endParaRPr lang="el-GR" sz="3200" b="1" dirty="0">
              <a:latin typeface="Times New Roman" panose="02020603050405020304" pitchFamily="18" charset="0"/>
              <a:cs typeface="Times New Roman" panose="02020603050405020304" pitchFamily="18" charset="0"/>
            </a:endParaRPr>
          </a:p>
        </p:txBody>
      </p:sp>
      <p:graphicFrame>
        <p:nvGraphicFramePr>
          <p:cNvPr id="3" name="Διάγραμμα 2">
            <a:extLst>
              <a:ext uri="{FF2B5EF4-FFF2-40B4-BE49-F238E27FC236}">
                <a16:creationId xmlns:a16="http://schemas.microsoft.com/office/drawing/2014/main" xmlns="" id="{64BB41DC-A807-ABF3-5A09-81B9C764FCB8}"/>
              </a:ext>
            </a:extLst>
          </p:cNvPr>
          <p:cNvGraphicFramePr/>
          <p:nvPr>
            <p:extLst>
              <p:ext uri="{D42A27DB-BD31-4B8C-83A1-F6EECF244321}">
                <p14:modId xmlns:p14="http://schemas.microsoft.com/office/powerpoint/2010/main" xmlns="" val="2310313673"/>
              </p:ext>
            </p:extLst>
          </p:nvPr>
        </p:nvGraphicFramePr>
        <p:xfrm>
          <a:off x="611560" y="1268760"/>
          <a:ext cx="8393886" cy="4843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19A54D13-9CD7-8AFC-3865-451644F6373C}"/>
              </a:ext>
            </a:extLst>
          </p:cNvPr>
          <p:cNvSpPr txBox="1"/>
          <p:nvPr/>
        </p:nvSpPr>
        <p:spPr>
          <a:xfrm>
            <a:off x="6010568" y="5352557"/>
            <a:ext cx="3476909" cy="830997"/>
          </a:xfrm>
          <a:prstGeom prst="rect">
            <a:avLst/>
          </a:prstGeom>
          <a:noFill/>
        </p:spPr>
        <p:txBody>
          <a:bodyPr wrap="square" rtlCol="0">
            <a:spAutoFit/>
          </a:bodyPr>
          <a:lstStyle/>
          <a:p>
            <a:endParaRPr lang="el-GR" dirty="0">
              <a:hlinkClick r:id="rId7"/>
            </a:endParaRPr>
          </a:p>
          <a:p>
            <a:r>
              <a:rPr lang="el-GR" dirty="0">
                <a:hlinkClick r:id="rId7"/>
              </a:rPr>
              <a:t>Σύνδεσμος ΕΥ </a:t>
            </a:r>
            <a:r>
              <a:rPr lang="en-US" dirty="0">
                <a:hlinkClick r:id="rId7"/>
              </a:rPr>
              <a:t>Chamilo</a:t>
            </a:r>
            <a:endParaRPr lang="el-GR" dirty="0"/>
          </a:p>
        </p:txBody>
      </p:sp>
      <p:sp>
        <p:nvSpPr>
          <p:cNvPr id="7" name="TextBox 6">
            <a:extLst>
              <a:ext uri="{FF2B5EF4-FFF2-40B4-BE49-F238E27FC236}">
                <a16:creationId xmlns:a16="http://schemas.microsoft.com/office/drawing/2014/main" xmlns="" id="{C42B372C-EBF7-F91D-DFEA-C341A02D05C0}"/>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11" name="Εικόνα 10">
            <a:extLst>
              <a:ext uri="{FF2B5EF4-FFF2-40B4-BE49-F238E27FC236}">
                <a16:creationId xmlns:a16="http://schemas.microsoft.com/office/drawing/2014/main" xmlns="" id="{756DA23F-93E1-A864-7F2C-CFD4B1935B12}"/>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64288" y="5993904"/>
            <a:ext cx="864096" cy="864096"/>
          </a:xfrm>
          <a:prstGeom prst="rect">
            <a:avLst/>
          </a:prstGeom>
        </p:spPr>
      </p:pic>
      <p:pic>
        <p:nvPicPr>
          <p:cNvPr id="13" name="Εικόνα 12">
            <a:extLst>
              <a:ext uri="{FF2B5EF4-FFF2-40B4-BE49-F238E27FC236}">
                <a16:creationId xmlns:a16="http://schemas.microsoft.com/office/drawing/2014/main" xmlns="" id="{61B291AA-BFD1-D5DE-1733-ECBA25C6CE2D}"/>
              </a:ext>
            </a:extLst>
          </p:cNvPr>
          <p:cNvPicPr>
            <a:picLocks noChangeAspect="1"/>
          </p:cNvPicPr>
          <p:nvPr/>
        </p:nvPicPr>
        <p:blipFill>
          <a:blip r:embed="rId9" cstate="print"/>
          <a:stretch>
            <a:fillRect/>
          </a:stretch>
        </p:blipFill>
        <p:spPr>
          <a:xfrm>
            <a:off x="7722406" y="-169564"/>
            <a:ext cx="1426588" cy="1268078"/>
          </a:xfrm>
          <a:prstGeom prst="rect">
            <a:avLst/>
          </a:prstGeom>
        </p:spPr>
      </p:pic>
    </p:spTree>
    <p:extLst>
      <p:ext uri="{BB962C8B-B14F-4D97-AF65-F5344CB8AC3E}">
        <p14:creationId xmlns:p14="http://schemas.microsoft.com/office/powerpoint/2010/main" xmlns="" val="227729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1">
        <p:bldAsOne/>
      </p:bldGraphic>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60648"/>
            <a:ext cx="5907360" cy="1154652"/>
          </a:xfrm>
        </p:spPr>
        <p:txBody>
          <a:bodyPr/>
          <a:lstStyle/>
          <a:p>
            <a:r>
              <a:rPr lang="el-GR" sz="4000" b="1" dirty="0">
                <a:latin typeface="Times New Roman" panose="02020603050405020304" pitchFamily="18" charset="0"/>
                <a:ea typeface="Tahoma" pitchFamily="34" charset="0"/>
                <a:cs typeface="Times New Roman" panose="02020603050405020304" pitchFamily="18" charset="0"/>
              </a:rPr>
              <a:t>Σκοπός</a:t>
            </a:r>
            <a:endParaRPr lang="el-GR" b="1" dirty="0">
              <a:latin typeface="Times New Roman" panose="02020603050405020304" pitchFamily="18" charset="0"/>
              <a:ea typeface="Tahoma" pitchFamily="34" charset="0"/>
              <a:cs typeface="Times New Roman" panose="02020603050405020304" pitchFamily="18" charset="0"/>
            </a:endParaRPr>
          </a:p>
        </p:txBody>
      </p:sp>
      <p:pic>
        <p:nvPicPr>
          <p:cNvPr id="8" name="Εικόνα 7">
            <a:extLst>
              <a:ext uri="{FF2B5EF4-FFF2-40B4-BE49-F238E27FC236}">
                <a16:creationId xmlns:a16="http://schemas.microsoft.com/office/drawing/2014/main" xmlns="" id="{B629C83F-5CCB-46F6-AE7D-F85DB24F414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5620" y="1415300"/>
            <a:ext cx="3564904" cy="4946646"/>
          </a:xfrm>
          <a:prstGeom prst="rect">
            <a:avLst/>
          </a:prstGeom>
        </p:spPr>
      </p:pic>
      <p:sp>
        <p:nvSpPr>
          <p:cNvPr id="3" name="Content Placeholder 2"/>
          <p:cNvSpPr>
            <a:spLocks noGrp="1"/>
          </p:cNvSpPr>
          <p:nvPr>
            <p:ph idx="1"/>
          </p:nvPr>
        </p:nvSpPr>
        <p:spPr>
          <a:xfrm>
            <a:off x="3779912" y="1185953"/>
            <a:ext cx="5256584" cy="4788024"/>
          </a:xfrm>
        </p:spPr>
        <p:txBody>
          <a:bodyPr>
            <a:normAutofit fontScale="55000" lnSpcReduction="20000"/>
          </a:bodyPr>
          <a:lstStyle/>
          <a:p>
            <a:pPr marL="0" indent="0">
              <a:buNone/>
            </a:pPr>
            <a:r>
              <a:rPr lang="el-GR" dirty="0">
                <a:latin typeface="Times New Roman" panose="02020603050405020304" pitchFamily="18" charset="0"/>
                <a:cs typeface="Times New Roman" panose="02020603050405020304" pitchFamily="18" charset="0"/>
              </a:rPr>
              <a:t>Ο Σχεδιασμός, η Δημιουργία και η Υλοποίηση ολοκληρωμένης παρέμβασης, συμπληρωματικής σχολικής ΕξΑΕ με τη χρήση διαδραστικού εκπαιδευτικού υλικού στο τομέα των Μαθηματικών και συγκεκριμένα στην υποενότητα των «Γεωμετρικών σχημάτων – Συμμετρία» σε παιδιά ηλικίας 4-6 ετών</a:t>
            </a:r>
            <a:endParaRPr lang="el-GR" dirty="0">
              <a:latin typeface="Times New Roman" panose="02020603050405020304" pitchFamily="18" charset="0"/>
              <a:ea typeface="Tahoma" pitchFamily="34" charset="0"/>
              <a:cs typeface="Times New Roman" panose="02020603050405020304" pitchFamily="18" charset="0"/>
            </a:endParaRPr>
          </a:p>
        </p:txBody>
      </p:sp>
      <p:pic>
        <p:nvPicPr>
          <p:cNvPr id="10" name="Εικόνα 9">
            <a:extLst>
              <a:ext uri="{FF2B5EF4-FFF2-40B4-BE49-F238E27FC236}">
                <a16:creationId xmlns:a16="http://schemas.microsoft.com/office/drawing/2014/main" xmlns="" id="{7822DC87-7B0A-C6D0-175D-5C4FA0C8EB9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928995" y="5237910"/>
            <a:ext cx="2131934" cy="1472134"/>
          </a:xfrm>
          <a:prstGeom prst="rect">
            <a:avLst/>
          </a:prstGeom>
        </p:spPr>
      </p:pic>
    </p:spTree>
    <p:extLst>
      <p:ext uri="{BB962C8B-B14F-4D97-AF65-F5344CB8AC3E}">
        <p14:creationId xmlns:p14="http://schemas.microsoft.com/office/powerpoint/2010/main" xmlns="" val="192618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32500" y="260648"/>
            <a:ext cx="6048672" cy="969940"/>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2418" y="-77769"/>
            <a:ext cx="1426588" cy="1268078"/>
          </a:xfrm>
          <a:prstGeom prst="rect">
            <a:avLst/>
          </a:prstGeom>
        </p:spPr>
      </p:pic>
      <p:pic>
        <p:nvPicPr>
          <p:cNvPr id="11" name="Εικόνα 10">
            <a:extLst>
              <a:ext uri="{FF2B5EF4-FFF2-40B4-BE49-F238E27FC236}">
                <a16:creationId xmlns:a16="http://schemas.microsoft.com/office/drawing/2014/main" xmlns="" id="{2FAD32A9-4886-EF42-403B-89F79FD2A2CB}"/>
              </a:ext>
            </a:extLst>
          </p:cNvPr>
          <p:cNvPicPr>
            <a:picLocks noChangeAspect="1"/>
          </p:cNvPicPr>
          <p:nvPr/>
        </p:nvPicPr>
        <p:blipFill>
          <a:blip r:embed="rId3" cstate="print"/>
          <a:stretch>
            <a:fillRect/>
          </a:stretch>
        </p:blipFill>
        <p:spPr>
          <a:xfrm>
            <a:off x="8295075" y="6158443"/>
            <a:ext cx="864096" cy="756311"/>
          </a:xfrm>
          <a:prstGeom prst="rect">
            <a:avLst/>
          </a:prstGeom>
        </p:spPr>
      </p:pic>
      <p:pic>
        <p:nvPicPr>
          <p:cNvPr id="4" name="Εικόνα 3">
            <a:extLst>
              <a:ext uri="{FF2B5EF4-FFF2-40B4-BE49-F238E27FC236}">
                <a16:creationId xmlns:a16="http://schemas.microsoft.com/office/drawing/2014/main" xmlns="" id="{8B5A8358-9847-84B1-F6C9-BC5BF0C12855}"/>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348014" y="1379182"/>
            <a:ext cx="7072065" cy="4992742"/>
          </a:xfrm>
          <a:prstGeom prst="rect">
            <a:avLst/>
          </a:prstGeom>
        </p:spPr>
      </p:pic>
      <p:sp>
        <p:nvSpPr>
          <p:cNvPr id="15" name="TextBox 14">
            <a:extLst>
              <a:ext uri="{FF2B5EF4-FFF2-40B4-BE49-F238E27FC236}">
                <a16:creationId xmlns:a16="http://schemas.microsoft.com/office/drawing/2014/main" xmlns="" id="{83953DA6-2D30-F8BC-0C00-425C595C0E3B}"/>
              </a:ext>
            </a:extLst>
          </p:cNvPr>
          <p:cNvSpPr txBox="1"/>
          <p:nvPr/>
        </p:nvSpPr>
        <p:spPr>
          <a:xfrm>
            <a:off x="8208263" y="5949280"/>
            <a:ext cx="1037720" cy="276999"/>
          </a:xfrm>
          <a:prstGeom prst="rect">
            <a:avLst/>
          </a:prstGeom>
          <a:noFill/>
        </p:spPr>
        <p:txBody>
          <a:bodyPr wrap="none" rtlCol="0">
            <a:spAutoFit/>
          </a:bodyPr>
          <a:lstStyle/>
          <a:p>
            <a:r>
              <a:rPr lang="el-GR" sz="1200" i="1" dirty="0">
                <a:hlinkClick r:id="rId5"/>
              </a:rPr>
              <a:t>Αρχική οθόνη</a:t>
            </a:r>
            <a:endParaRPr lang="el-GR" sz="1200" i="1" dirty="0"/>
          </a:p>
        </p:txBody>
      </p:sp>
      <p:sp>
        <p:nvSpPr>
          <p:cNvPr id="8" name="Βέλος: Κάτω 7">
            <a:hlinkClick r:id="rId6" action="ppaction://hlinksldjump"/>
            <a:extLst>
              <a:ext uri="{FF2B5EF4-FFF2-40B4-BE49-F238E27FC236}">
                <a16:creationId xmlns:a16="http://schemas.microsoft.com/office/drawing/2014/main" xmlns="" id="{6D8C0F15-B2EF-2A7B-D59A-5C55F1CAD578}"/>
              </a:ext>
            </a:extLst>
          </p:cNvPr>
          <p:cNvSpPr/>
          <p:nvPr/>
        </p:nvSpPr>
        <p:spPr>
          <a:xfrm rot="4051073">
            <a:off x="5878585" y="3564596"/>
            <a:ext cx="232436" cy="142485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 name="Οβάλ 8">
            <a:extLst>
              <a:ext uri="{FF2B5EF4-FFF2-40B4-BE49-F238E27FC236}">
                <a16:creationId xmlns:a16="http://schemas.microsoft.com/office/drawing/2014/main" xmlns="" id="{1674272C-C77F-DCBC-9DB3-8042D4FC27E3}"/>
              </a:ext>
            </a:extLst>
          </p:cNvPr>
          <p:cNvSpPr/>
          <p:nvPr/>
        </p:nvSpPr>
        <p:spPr>
          <a:xfrm>
            <a:off x="4283968" y="4365104"/>
            <a:ext cx="957490" cy="49673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12" name="Εικόνα 11">
            <a:extLst>
              <a:ext uri="{FF2B5EF4-FFF2-40B4-BE49-F238E27FC236}">
                <a16:creationId xmlns:a16="http://schemas.microsoft.com/office/drawing/2014/main" xmlns="" id="{FBDC738D-4E93-6A2D-EE77-B02EC9282E69}"/>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3976684" y="-161996"/>
            <a:ext cx="1747443" cy="1296144"/>
          </a:xfrm>
          <a:prstGeom prst="rect">
            <a:avLst/>
          </a:prstGeom>
        </p:spPr>
      </p:pic>
    </p:spTree>
    <p:extLst>
      <p:ext uri="{BB962C8B-B14F-4D97-AF65-F5344CB8AC3E}">
        <p14:creationId xmlns:p14="http://schemas.microsoft.com/office/powerpoint/2010/main" xmlns="" val="1097071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234609" y="365356"/>
            <a:ext cx="6048672" cy="911691"/>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4" name="TextBox 3">
            <a:extLst>
              <a:ext uri="{FF2B5EF4-FFF2-40B4-BE49-F238E27FC236}">
                <a16:creationId xmlns:a16="http://schemas.microsoft.com/office/drawing/2014/main" xmlns="" id="{0831A8D6-23FB-FCA9-7303-E10C16FCBED4}"/>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5" name="Εικόνα 4">
            <a:extLst>
              <a:ext uri="{FF2B5EF4-FFF2-40B4-BE49-F238E27FC236}">
                <a16:creationId xmlns:a16="http://schemas.microsoft.com/office/drawing/2014/main" xmlns="" id="{2E8F9060-72A2-7153-6B16-0383D2AB107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25330" y="1277047"/>
            <a:ext cx="7585863" cy="5069798"/>
          </a:xfrm>
          <a:prstGeom prst="rect">
            <a:avLst/>
          </a:prstGeom>
        </p:spPr>
      </p:pic>
      <p:sp>
        <p:nvSpPr>
          <p:cNvPr id="30" name="TextBox 29">
            <a:extLst>
              <a:ext uri="{FF2B5EF4-FFF2-40B4-BE49-F238E27FC236}">
                <a16:creationId xmlns:a16="http://schemas.microsoft.com/office/drawing/2014/main" xmlns="" id="{8339471B-7CA8-549E-283B-BECCE914F551}"/>
              </a:ext>
            </a:extLst>
          </p:cNvPr>
          <p:cNvSpPr txBox="1"/>
          <p:nvPr/>
        </p:nvSpPr>
        <p:spPr>
          <a:xfrm>
            <a:off x="7918859" y="5595993"/>
            <a:ext cx="1318566" cy="276999"/>
          </a:xfrm>
          <a:prstGeom prst="rect">
            <a:avLst/>
          </a:prstGeom>
          <a:noFill/>
        </p:spPr>
        <p:txBody>
          <a:bodyPr wrap="none" rtlCol="0">
            <a:spAutoFit/>
          </a:bodyPr>
          <a:lstStyle/>
          <a:p>
            <a:r>
              <a:rPr lang="el-GR" sz="1200" i="1" dirty="0">
                <a:hlinkClick r:id="rId3"/>
              </a:rPr>
              <a:t>Μονοπάτι γνώσης</a:t>
            </a:r>
            <a:endParaRPr lang="el-GR" sz="1200" i="1" dirty="0"/>
          </a:p>
        </p:txBody>
      </p:sp>
      <p:pic>
        <p:nvPicPr>
          <p:cNvPr id="9" name="Εικόνα 8">
            <a:extLst>
              <a:ext uri="{FF2B5EF4-FFF2-40B4-BE49-F238E27FC236}">
                <a16:creationId xmlns:a16="http://schemas.microsoft.com/office/drawing/2014/main" xmlns="" id="{D17DD161-EEC0-F271-D308-A24004A54BB3}"/>
              </a:ext>
            </a:extLst>
          </p:cNvPr>
          <p:cNvPicPr>
            <a:picLocks noChangeAspect="1"/>
          </p:cNvPicPr>
          <p:nvPr/>
        </p:nvPicPr>
        <p:blipFill>
          <a:blip r:embed="rId4" cstate="print"/>
          <a:stretch>
            <a:fillRect/>
          </a:stretch>
        </p:blipFill>
        <p:spPr>
          <a:xfrm>
            <a:off x="8196273" y="5805263"/>
            <a:ext cx="1066021" cy="1071815"/>
          </a:xfrm>
          <a:prstGeom prst="rect">
            <a:avLst/>
          </a:prstGeom>
        </p:spPr>
      </p:pic>
      <p:sp>
        <p:nvSpPr>
          <p:cNvPr id="8" name="Βέλος: Κάτω 7">
            <a:hlinkClick r:id="rId5" action="ppaction://hlinksldjump"/>
            <a:extLst>
              <a:ext uri="{FF2B5EF4-FFF2-40B4-BE49-F238E27FC236}">
                <a16:creationId xmlns:a16="http://schemas.microsoft.com/office/drawing/2014/main" xmlns="" id="{CBFE2C21-37F2-B4B3-773C-AC275ABD90C8}"/>
              </a:ext>
            </a:extLst>
          </p:cNvPr>
          <p:cNvSpPr/>
          <p:nvPr/>
        </p:nvSpPr>
        <p:spPr>
          <a:xfrm rot="18343539">
            <a:off x="704235" y="2716573"/>
            <a:ext cx="232436" cy="142485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6" name="Εικόνα 5">
            <a:extLst>
              <a:ext uri="{FF2B5EF4-FFF2-40B4-BE49-F238E27FC236}">
                <a16:creationId xmlns:a16="http://schemas.microsoft.com/office/drawing/2014/main" xmlns="" id="{D5493517-8CFA-D329-15EC-314106988CE9}"/>
              </a:ext>
            </a:extLst>
          </p:cNvPr>
          <p:cNvPicPr>
            <a:picLocks noChangeAspect="1"/>
          </p:cNvPicPr>
          <p:nvPr/>
        </p:nvPicPr>
        <p:blipFill>
          <a:blip r:embed="rId6" cstate="print"/>
          <a:stretch>
            <a:fillRect/>
          </a:stretch>
        </p:blipFill>
        <p:spPr>
          <a:xfrm>
            <a:off x="3995936" y="-138126"/>
            <a:ext cx="2016224" cy="1348121"/>
          </a:xfrm>
          <a:prstGeom prst="rect">
            <a:avLst/>
          </a:prstGeom>
        </p:spPr>
      </p:pic>
    </p:spTree>
    <p:extLst>
      <p:ext uri="{BB962C8B-B14F-4D97-AF65-F5344CB8AC3E}">
        <p14:creationId xmlns:p14="http://schemas.microsoft.com/office/powerpoint/2010/main" xmlns="" val="371914994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214279"/>
            <a:ext cx="6048672" cy="1026013"/>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4" name="TextBox 3">
            <a:extLst>
              <a:ext uri="{FF2B5EF4-FFF2-40B4-BE49-F238E27FC236}">
                <a16:creationId xmlns:a16="http://schemas.microsoft.com/office/drawing/2014/main" xmlns="" id="{0041F673-1321-2E09-841D-D4402131968E}"/>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A1F7BB78-8063-D0A3-DF3B-E2D87B735FF4}"/>
              </a:ext>
            </a:extLst>
          </p:cNvPr>
          <p:cNvPicPr>
            <a:picLocks noChangeAspect="1"/>
          </p:cNvPicPr>
          <p:nvPr/>
        </p:nvPicPr>
        <p:blipFill>
          <a:blip r:embed="rId2" cstate="print"/>
          <a:stretch>
            <a:fillRect/>
          </a:stretch>
        </p:blipFill>
        <p:spPr>
          <a:xfrm>
            <a:off x="8172400" y="5780770"/>
            <a:ext cx="1121761" cy="1127858"/>
          </a:xfrm>
          <a:prstGeom prst="rect">
            <a:avLst/>
          </a:prstGeom>
        </p:spPr>
      </p:pic>
      <p:pic>
        <p:nvPicPr>
          <p:cNvPr id="5" name="Εικόνα 4">
            <a:extLst>
              <a:ext uri="{FF2B5EF4-FFF2-40B4-BE49-F238E27FC236}">
                <a16:creationId xmlns:a16="http://schemas.microsoft.com/office/drawing/2014/main" xmlns="" id="{2E541AFF-0899-9BDD-BA44-BB388C390B0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55576" y="1365858"/>
            <a:ext cx="7813959" cy="4559950"/>
          </a:xfrm>
          <a:prstGeom prst="rect">
            <a:avLst/>
          </a:prstGeom>
        </p:spPr>
      </p:pic>
      <p:sp>
        <p:nvSpPr>
          <p:cNvPr id="11" name="Βέλος: Κάτω 10">
            <a:hlinkClick r:id="rId4" action="ppaction://hlinksldjump"/>
            <a:extLst>
              <a:ext uri="{FF2B5EF4-FFF2-40B4-BE49-F238E27FC236}">
                <a16:creationId xmlns:a16="http://schemas.microsoft.com/office/drawing/2014/main" xmlns="" id="{925798AF-7B93-0DF9-15CA-BFAD4A38F8A9}"/>
              </a:ext>
            </a:extLst>
          </p:cNvPr>
          <p:cNvSpPr/>
          <p:nvPr/>
        </p:nvSpPr>
        <p:spPr>
          <a:xfrm rot="4894203">
            <a:off x="6807830" y="2714003"/>
            <a:ext cx="232436" cy="142485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6" name="TextBox 15">
            <a:extLst>
              <a:ext uri="{FF2B5EF4-FFF2-40B4-BE49-F238E27FC236}">
                <a16:creationId xmlns:a16="http://schemas.microsoft.com/office/drawing/2014/main" xmlns="" id="{EFFB2FC3-08B1-9A30-8441-D217B084490A}"/>
              </a:ext>
            </a:extLst>
          </p:cNvPr>
          <p:cNvSpPr txBox="1"/>
          <p:nvPr/>
        </p:nvSpPr>
        <p:spPr>
          <a:xfrm>
            <a:off x="7453411" y="5636418"/>
            <a:ext cx="2232247" cy="276999"/>
          </a:xfrm>
          <a:prstGeom prst="rect">
            <a:avLst/>
          </a:prstGeom>
          <a:noFill/>
        </p:spPr>
        <p:txBody>
          <a:bodyPr wrap="square" rtlCol="0">
            <a:spAutoFit/>
          </a:bodyPr>
          <a:lstStyle/>
          <a:p>
            <a:r>
              <a:rPr lang="el-GR" sz="1200" i="1" dirty="0">
                <a:hlinkClick r:id="rId5"/>
              </a:rPr>
              <a:t>Δομή διδακτικής ενότητας</a:t>
            </a:r>
            <a:endParaRPr lang="el-GR" sz="1200" i="1" dirty="0"/>
          </a:p>
        </p:txBody>
      </p:sp>
      <p:sp>
        <p:nvSpPr>
          <p:cNvPr id="12" name="Οβάλ 11">
            <a:extLst>
              <a:ext uri="{FF2B5EF4-FFF2-40B4-BE49-F238E27FC236}">
                <a16:creationId xmlns:a16="http://schemas.microsoft.com/office/drawing/2014/main" xmlns="" id="{7F790379-6D25-B45F-6D00-DF9312BA6F06}"/>
              </a:ext>
            </a:extLst>
          </p:cNvPr>
          <p:cNvSpPr/>
          <p:nvPr/>
        </p:nvSpPr>
        <p:spPr>
          <a:xfrm>
            <a:off x="2987824" y="2204864"/>
            <a:ext cx="953946" cy="43204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6" name="Εικόνα 5">
            <a:extLst>
              <a:ext uri="{FF2B5EF4-FFF2-40B4-BE49-F238E27FC236}">
                <a16:creationId xmlns:a16="http://schemas.microsoft.com/office/drawing/2014/main" xmlns="" id="{DDA5E525-6496-E5F8-D000-E820B0721192}"/>
              </a:ext>
            </a:extLst>
          </p:cNvPr>
          <p:cNvPicPr>
            <a:picLocks noChangeAspect="1"/>
          </p:cNvPicPr>
          <p:nvPr/>
        </p:nvPicPr>
        <p:blipFill>
          <a:blip r:embed="rId6" cstate="print"/>
          <a:stretch>
            <a:fillRect/>
          </a:stretch>
        </p:blipFill>
        <p:spPr>
          <a:xfrm>
            <a:off x="3932532" y="-162803"/>
            <a:ext cx="2296084" cy="1298561"/>
          </a:xfrm>
          <a:prstGeom prst="rect">
            <a:avLst/>
          </a:prstGeom>
        </p:spPr>
      </p:pic>
    </p:spTree>
    <p:extLst>
      <p:ext uri="{BB962C8B-B14F-4D97-AF65-F5344CB8AC3E}">
        <p14:creationId xmlns:p14="http://schemas.microsoft.com/office/powerpoint/2010/main" xmlns="" val="1537180924"/>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332655"/>
            <a:ext cx="6048672" cy="907637"/>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4" name="TextBox 3">
            <a:extLst>
              <a:ext uri="{FF2B5EF4-FFF2-40B4-BE49-F238E27FC236}">
                <a16:creationId xmlns:a16="http://schemas.microsoft.com/office/drawing/2014/main" xmlns="" id="{B72D587F-10B4-37E9-1890-3C938D9EEDE0}"/>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90B6AB05-A4DC-C8F8-B36E-068F69BCEAB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3608" y="1257638"/>
            <a:ext cx="7704856" cy="5213044"/>
          </a:xfrm>
          <a:prstGeom prst="rect">
            <a:avLst/>
          </a:prstGeom>
        </p:spPr>
      </p:pic>
      <p:sp>
        <p:nvSpPr>
          <p:cNvPr id="14" name="Οβάλ 13">
            <a:extLst>
              <a:ext uri="{FF2B5EF4-FFF2-40B4-BE49-F238E27FC236}">
                <a16:creationId xmlns:a16="http://schemas.microsoft.com/office/drawing/2014/main" xmlns="" id="{2C71AF00-0623-9F4A-1721-F335D52FF42D}"/>
              </a:ext>
            </a:extLst>
          </p:cNvPr>
          <p:cNvSpPr/>
          <p:nvPr/>
        </p:nvSpPr>
        <p:spPr>
          <a:xfrm>
            <a:off x="2481574" y="1412776"/>
            <a:ext cx="3026530" cy="28803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 name="Βέλος: Κάτω 10">
            <a:hlinkClick r:id="rId3" action="ppaction://hlinksldjump"/>
            <a:extLst>
              <a:ext uri="{FF2B5EF4-FFF2-40B4-BE49-F238E27FC236}">
                <a16:creationId xmlns:a16="http://schemas.microsoft.com/office/drawing/2014/main" xmlns="" id="{925798AF-7B93-0DF9-15CA-BFAD4A38F8A9}"/>
              </a:ext>
            </a:extLst>
          </p:cNvPr>
          <p:cNvSpPr/>
          <p:nvPr/>
        </p:nvSpPr>
        <p:spPr>
          <a:xfrm rot="18084132">
            <a:off x="2244094" y="5059181"/>
            <a:ext cx="232436" cy="142485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8" name="Εικόνα 7">
            <a:extLst>
              <a:ext uri="{FF2B5EF4-FFF2-40B4-BE49-F238E27FC236}">
                <a16:creationId xmlns:a16="http://schemas.microsoft.com/office/drawing/2014/main" xmlns="" id="{EC6A6C79-A0A7-74C7-9CE6-D9A81FA0440B}"/>
              </a:ext>
            </a:extLst>
          </p:cNvPr>
          <p:cNvPicPr>
            <a:picLocks noChangeAspect="1"/>
          </p:cNvPicPr>
          <p:nvPr/>
        </p:nvPicPr>
        <p:blipFill>
          <a:blip r:embed="rId4" cstate="print"/>
          <a:stretch>
            <a:fillRect/>
          </a:stretch>
        </p:blipFill>
        <p:spPr>
          <a:xfrm>
            <a:off x="3908681" y="-118492"/>
            <a:ext cx="2255516" cy="1298561"/>
          </a:xfrm>
          <a:prstGeom prst="rect">
            <a:avLst/>
          </a:prstGeom>
        </p:spPr>
      </p:pic>
    </p:spTree>
    <p:extLst>
      <p:ext uri="{BB962C8B-B14F-4D97-AF65-F5344CB8AC3E}">
        <p14:creationId xmlns:p14="http://schemas.microsoft.com/office/powerpoint/2010/main" xmlns="" val="200056765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260648"/>
            <a:ext cx="6048672" cy="979644"/>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4" name="TextBox 3">
            <a:extLst>
              <a:ext uri="{FF2B5EF4-FFF2-40B4-BE49-F238E27FC236}">
                <a16:creationId xmlns:a16="http://schemas.microsoft.com/office/drawing/2014/main" xmlns="" id="{A5590334-4E71-25DF-583D-C7578D2BE97F}"/>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5" name="Εικόνα 4">
            <a:extLst>
              <a:ext uri="{FF2B5EF4-FFF2-40B4-BE49-F238E27FC236}">
                <a16:creationId xmlns:a16="http://schemas.microsoft.com/office/drawing/2014/main" xmlns="" id="{C891629B-1A39-D37E-9F65-DBFDA60388C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3608" y="1291165"/>
            <a:ext cx="7560840" cy="5069027"/>
          </a:xfrm>
          <a:prstGeom prst="rect">
            <a:avLst/>
          </a:prstGeom>
        </p:spPr>
      </p:pic>
      <p:sp>
        <p:nvSpPr>
          <p:cNvPr id="9" name="Οβάλ 8">
            <a:extLst>
              <a:ext uri="{FF2B5EF4-FFF2-40B4-BE49-F238E27FC236}">
                <a16:creationId xmlns:a16="http://schemas.microsoft.com/office/drawing/2014/main" xmlns="" id="{B029C0B3-5851-2D29-E9F6-87B2A56DE196}"/>
              </a:ext>
            </a:extLst>
          </p:cNvPr>
          <p:cNvSpPr/>
          <p:nvPr/>
        </p:nvSpPr>
        <p:spPr>
          <a:xfrm>
            <a:off x="3311860" y="2952045"/>
            <a:ext cx="1800200" cy="47695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 name="Βέλος: Κάτω 10">
            <a:hlinkClick r:id="rId3" action="ppaction://hlinksldjump"/>
            <a:extLst>
              <a:ext uri="{FF2B5EF4-FFF2-40B4-BE49-F238E27FC236}">
                <a16:creationId xmlns:a16="http://schemas.microsoft.com/office/drawing/2014/main" xmlns="" id="{925798AF-7B93-0DF9-15CA-BFAD4A38F8A9}"/>
              </a:ext>
            </a:extLst>
          </p:cNvPr>
          <p:cNvSpPr/>
          <p:nvPr/>
        </p:nvSpPr>
        <p:spPr>
          <a:xfrm rot="17987601">
            <a:off x="3062640" y="4521414"/>
            <a:ext cx="232436" cy="11369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6" name="Εικόνα 5">
            <a:extLst>
              <a:ext uri="{FF2B5EF4-FFF2-40B4-BE49-F238E27FC236}">
                <a16:creationId xmlns:a16="http://schemas.microsoft.com/office/drawing/2014/main" xmlns="" id="{C6DE26FB-C8DF-0F04-F528-A7E03A96F7DE}"/>
              </a:ext>
            </a:extLst>
          </p:cNvPr>
          <p:cNvPicPr>
            <a:picLocks noChangeAspect="1"/>
          </p:cNvPicPr>
          <p:nvPr/>
        </p:nvPicPr>
        <p:blipFill>
          <a:blip r:embed="rId4" cstate="print"/>
          <a:stretch>
            <a:fillRect/>
          </a:stretch>
        </p:blipFill>
        <p:spPr>
          <a:xfrm>
            <a:off x="3923928" y="-151473"/>
            <a:ext cx="2520280" cy="1298561"/>
          </a:xfrm>
          <a:prstGeom prst="rect">
            <a:avLst/>
          </a:prstGeom>
        </p:spPr>
      </p:pic>
    </p:spTree>
    <p:extLst>
      <p:ext uri="{BB962C8B-B14F-4D97-AF65-F5344CB8AC3E}">
        <p14:creationId xmlns:p14="http://schemas.microsoft.com/office/powerpoint/2010/main" xmlns="" val="702560787"/>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260647"/>
            <a:ext cx="6048672" cy="979645"/>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4" name="TextBox 3">
            <a:extLst>
              <a:ext uri="{FF2B5EF4-FFF2-40B4-BE49-F238E27FC236}">
                <a16:creationId xmlns:a16="http://schemas.microsoft.com/office/drawing/2014/main" xmlns="" id="{AD3E2844-3DAA-53E2-48AF-098D606A3E23}"/>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5" name="Εικόνα 4">
            <a:extLst>
              <a:ext uri="{FF2B5EF4-FFF2-40B4-BE49-F238E27FC236}">
                <a16:creationId xmlns:a16="http://schemas.microsoft.com/office/drawing/2014/main" xmlns="" id="{6DD3D0F9-ADB5-F986-B48F-8DDD26ECEDF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43608" y="1287918"/>
            <a:ext cx="7632848" cy="5158944"/>
          </a:xfrm>
          <a:prstGeom prst="rect">
            <a:avLst/>
          </a:prstGeom>
        </p:spPr>
      </p:pic>
      <p:sp>
        <p:nvSpPr>
          <p:cNvPr id="8" name="Οβάλ 7">
            <a:extLst>
              <a:ext uri="{FF2B5EF4-FFF2-40B4-BE49-F238E27FC236}">
                <a16:creationId xmlns:a16="http://schemas.microsoft.com/office/drawing/2014/main" xmlns="" id="{2C92143B-A1E9-9F7F-5A59-49C31D1F7C7B}"/>
              </a:ext>
            </a:extLst>
          </p:cNvPr>
          <p:cNvSpPr/>
          <p:nvPr/>
        </p:nvSpPr>
        <p:spPr>
          <a:xfrm>
            <a:off x="3131840" y="1844824"/>
            <a:ext cx="1152129" cy="332939"/>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1" name="Βέλος: Κάτω 10">
            <a:hlinkClick r:id="rId3" action="ppaction://hlinksldjump"/>
            <a:extLst>
              <a:ext uri="{FF2B5EF4-FFF2-40B4-BE49-F238E27FC236}">
                <a16:creationId xmlns:a16="http://schemas.microsoft.com/office/drawing/2014/main" xmlns="" id="{925798AF-7B93-0DF9-15CA-BFAD4A38F8A9}"/>
              </a:ext>
            </a:extLst>
          </p:cNvPr>
          <p:cNvSpPr/>
          <p:nvPr/>
        </p:nvSpPr>
        <p:spPr>
          <a:xfrm rot="18052411">
            <a:off x="2678624" y="5054109"/>
            <a:ext cx="232436" cy="142485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6" name="Εικόνα 5">
            <a:extLst>
              <a:ext uri="{FF2B5EF4-FFF2-40B4-BE49-F238E27FC236}">
                <a16:creationId xmlns:a16="http://schemas.microsoft.com/office/drawing/2014/main" xmlns="" id="{2DE5CC52-28B1-04BE-F1D3-44AA233B4499}"/>
              </a:ext>
            </a:extLst>
          </p:cNvPr>
          <p:cNvPicPr>
            <a:picLocks noChangeAspect="1"/>
          </p:cNvPicPr>
          <p:nvPr/>
        </p:nvPicPr>
        <p:blipFill>
          <a:blip r:embed="rId4" cstate="print"/>
          <a:stretch>
            <a:fillRect/>
          </a:stretch>
        </p:blipFill>
        <p:spPr>
          <a:xfrm>
            <a:off x="3995936" y="-171400"/>
            <a:ext cx="2076569" cy="1298561"/>
          </a:xfrm>
          <a:prstGeom prst="rect">
            <a:avLst/>
          </a:prstGeom>
        </p:spPr>
      </p:pic>
    </p:spTree>
    <p:extLst>
      <p:ext uri="{BB962C8B-B14F-4D97-AF65-F5344CB8AC3E}">
        <p14:creationId xmlns:p14="http://schemas.microsoft.com/office/powerpoint/2010/main" xmlns="" val="3410229951"/>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260647"/>
            <a:ext cx="6048672" cy="979645"/>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10" name="Βέλος: Δεξιό 9">
            <a:hlinkClick r:id="rId2" action="ppaction://hlinksldjump"/>
            <a:extLst>
              <a:ext uri="{FF2B5EF4-FFF2-40B4-BE49-F238E27FC236}">
                <a16:creationId xmlns:a16="http://schemas.microsoft.com/office/drawing/2014/main" xmlns="" id="{E2E7381D-40BC-3EA8-60FB-7F4AF9CE9548}"/>
              </a:ext>
            </a:extLst>
          </p:cNvPr>
          <p:cNvSpPr/>
          <p:nvPr/>
        </p:nvSpPr>
        <p:spPr>
          <a:xfrm>
            <a:off x="8236816" y="6165304"/>
            <a:ext cx="720080" cy="504056"/>
          </a:xfrm>
          <a:prstGeom prst="rightArrow">
            <a:avLst>
              <a:gd name="adj1" fmla="val 50000"/>
              <a:gd name="adj2" fmla="val 4871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 name="TextBox 3">
            <a:extLst>
              <a:ext uri="{FF2B5EF4-FFF2-40B4-BE49-F238E27FC236}">
                <a16:creationId xmlns:a16="http://schemas.microsoft.com/office/drawing/2014/main" xmlns="" id="{ACE577D8-4F94-9CDE-98F3-528D21A5D424}"/>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5" name="Εικόνα 4">
            <a:extLst>
              <a:ext uri="{FF2B5EF4-FFF2-40B4-BE49-F238E27FC236}">
                <a16:creationId xmlns:a16="http://schemas.microsoft.com/office/drawing/2014/main" xmlns="" id="{DE7AB005-11EB-EEBC-D793-17D8F64DDCBA}"/>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84496" y="1412776"/>
            <a:ext cx="7812360" cy="4464496"/>
          </a:xfrm>
          <a:prstGeom prst="rect">
            <a:avLst/>
          </a:prstGeom>
        </p:spPr>
      </p:pic>
      <p:sp>
        <p:nvSpPr>
          <p:cNvPr id="9" name="Οβάλ 8">
            <a:extLst>
              <a:ext uri="{FF2B5EF4-FFF2-40B4-BE49-F238E27FC236}">
                <a16:creationId xmlns:a16="http://schemas.microsoft.com/office/drawing/2014/main" xmlns="" id="{32D36953-4B8C-DC1A-3301-98ED160C4B48}"/>
              </a:ext>
            </a:extLst>
          </p:cNvPr>
          <p:cNvSpPr/>
          <p:nvPr/>
        </p:nvSpPr>
        <p:spPr>
          <a:xfrm>
            <a:off x="2987824" y="4653136"/>
            <a:ext cx="2480084" cy="43204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7" name="Εικόνα 6">
            <a:extLst>
              <a:ext uri="{FF2B5EF4-FFF2-40B4-BE49-F238E27FC236}">
                <a16:creationId xmlns:a16="http://schemas.microsoft.com/office/drawing/2014/main" xmlns="" id="{9AE0894B-DEA9-EEAB-4F54-DD1CB9FEDA55}"/>
              </a:ext>
            </a:extLst>
          </p:cNvPr>
          <p:cNvPicPr>
            <a:picLocks noChangeAspect="1"/>
          </p:cNvPicPr>
          <p:nvPr/>
        </p:nvPicPr>
        <p:blipFill>
          <a:blip r:embed="rId4" cstate="print"/>
          <a:stretch>
            <a:fillRect/>
          </a:stretch>
        </p:blipFill>
        <p:spPr>
          <a:xfrm>
            <a:off x="3995936" y="-173817"/>
            <a:ext cx="2376264" cy="1298561"/>
          </a:xfrm>
          <a:prstGeom prst="rect">
            <a:avLst/>
          </a:prstGeom>
        </p:spPr>
      </p:pic>
    </p:spTree>
    <p:extLst>
      <p:ext uri="{BB962C8B-B14F-4D97-AF65-F5344CB8AC3E}">
        <p14:creationId xmlns:p14="http://schemas.microsoft.com/office/powerpoint/2010/main" xmlns="" val="287932808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32500" y="260648"/>
            <a:ext cx="6048672" cy="969940"/>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2418" y="-77769"/>
            <a:ext cx="1426588" cy="1268078"/>
          </a:xfrm>
          <a:prstGeom prst="rect">
            <a:avLst/>
          </a:prstGeom>
        </p:spPr>
      </p:pic>
      <p:pic>
        <p:nvPicPr>
          <p:cNvPr id="12" name="Εικόνα 11">
            <a:extLst>
              <a:ext uri="{FF2B5EF4-FFF2-40B4-BE49-F238E27FC236}">
                <a16:creationId xmlns:a16="http://schemas.microsoft.com/office/drawing/2014/main" xmlns="" id="{FBDC738D-4E93-6A2D-EE77-B02EC9282E6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76684" y="-161996"/>
            <a:ext cx="1747443" cy="1296144"/>
          </a:xfrm>
          <a:prstGeom prst="rect">
            <a:avLst/>
          </a:prstGeom>
        </p:spPr>
      </p:pic>
      <p:pic>
        <p:nvPicPr>
          <p:cNvPr id="5" name="Εικόνα 4">
            <a:extLst>
              <a:ext uri="{FF2B5EF4-FFF2-40B4-BE49-F238E27FC236}">
                <a16:creationId xmlns:a16="http://schemas.microsoft.com/office/drawing/2014/main" xmlns="" id="{57E856DA-D9A0-D8C3-7A9A-60756599F6B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11560" y="1628800"/>
            <a:ext cx="8276277" cy="4391811"/>
          </a:xfrm>
          <a:prstGeom prst="rect">
            <a:avLst/>
          </a:prstGeom>
        </p:spPr>
      </p:pic>
      <p:sp>
        <p:nvSpPr>
          <p:cNvPr id="9" name="Οβάλ 8">
            <a:extLst>
              <a:ext uri="{FF2B5EF4-FFF2-40B4-BE49-F238E27FC236}">
                <a16:creationId xmlns:a16="http://schemas.microsoft.com/office/drawing/2014/main" xmlns="" id="{1674272C-C77F-DCBC-9DB3-8042D4FC27E3}"/>
              </a:ext>
            </a:extLst>
          </p:cNvPr>
          <p:cNvSpPr/>
          <p:nvPr/>
        </p:nvSpPr>
        <p:spPr>
          <a:xfrm>
            <a:off x="467544" y="3068960"/>
            <a:ext cx="2188752" cy="36004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Οβάλ 9">
            <a:extLst>
              <a:ext uri="{FF2B5EF4-FFF2-40B4-BE49-F238E27FC236}">
                <a16:creationId xmlns:a16="http://schemas.microsoft.com/office/drawing/2014/main" xmlns="" id="{6446D907-F60E-1790-3DA6-180A0A029D27}"/>
              </a:ext>
            </a:extLst>
          </p:cNvPr>
          <p:cNvSpPr/>
          <p:nvPr/>
        </p:nvSpPr>
        <p:spPr>
          <a:xfrm>
            <a:off x="511942" y="3717032"/>
            <a:ext cx="819698" cy="16297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xmlns="" val="24804084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32500" y="260648"/>
            <a:ext cx="6048672" cy="969940"/>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2418" y="-77769"/>
            <a:ext cx="1426588" cy="1268078"/>
          </a:xfrm>
          <a:prstGeom prst="rect">
            <a:avLst/>
          </a:prstGeom>
        </p:spPr>
      </p:pic>
      <p:pic>
        <p:nvPicPr>
          <p:cNvPr id="12" name="Εικόνα 11">
            <a:extLst>
              <a:ext uri="{FF2B5EF4-FFF2-40B4-BE49-F238E27FC236}">
                <a16:creationId xmlns:a16="http://schemas.microsoft.com/office/drawing/2014/main" xmlns="" id="{FBDC738D-4E93-6A2D-EE77-B02EC9282E6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76684" y="-161996"/>
            <a:ext cx="1747443" cy="1296144"/>
          </a:xfrm>
          <a:prstGeom prst="rect">
            <a:avLst/>
          </a:prstGeom>
        </p:spPr>
      </p:pic>
      <p:pic>
        <p:nvPicPr>
          <p:cNvPr id="8" name="7 - Εικόνα" descr="Στιγμιότυπο οθόνης (2584).png"/>
          <p:cNvPicPr>
            <a:picLocks noChangeAspect="1"/>
          </p:cNvPicPr>
          <p:nvPr/>
        </p:nvPicPr>
        <p:blipFill>
          <a:blip r:embed="rId4" cstate="print"/>
          <a:stretch>
            <a:fillRect/>
          </a:stretch>
        </p:blipFill>
        <p:spPr>
          <a:xfrm>
            <a:off x="827584" y="1628800"/>
            <a:ext cx="7740352" cy="4351823"/>
          </a:xfrm>
          <a:prstGeom prst="rect">
            <a:avLst/>
          </a:prstGeom>
        </p:spPr>
      </p:pic>
    </p:spTree>
    <p:extLst>
      <p:ext uri="{BB962C8B-B14F-4D97-AF65-F5344CB8AC3E}">
        <p14:creationId xmlns:p14="http://schemas.microsoft.com/office/powerpoint/2010/main" xmlns="" val="20948909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32500" y="260648"/>
            <a:ext cx="6048672" cy="969940"/>
          </a:xfrm>
        </p:spPr>
        <p:txBody>
          <a:bodyPr>
            <a:noAutofit/>
          </a:bodyPr>
          <a:lstStyle/>
          <a:p>
            <a:r>
              <a:rPr lang="el-GR" sz="4000" b="1" dirty="0">
                <a:latin typeface="Times New Roman" panose="02020603050405020304" pitchFamily="18" charset="0"/>
                <a:cs typeface="Times New Roman" panose="02020603050405020304" pitchFamily="18" charset="0"/>
              </a:rPr>
              <a:t>Πλατφόρμα</a:t>
            </a: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2418" y="-77769"/>
            <a:ext cx="1426588" cy="1268078"/>
          </a:xfrm>
          <a:prstGeom prst="rect">
            <a:avLst/>
          </a:prstGeom>
        </p:spPr>
      </p:pic>
      <p:pic>
        <p:nvPicPr>
          <p:cNvPr id="12" name="Εικόνα 11">
            <a:extLst>
              <a:ext uri="{FF2B5EF4-FFF2-40B4-BE49-F238E27FC236}">
                <a16:creationId xmlns:a16="http://schemas.microsoft.com/office/drawing/2014/main" xmlns="" id="{FBDC738D-4E93-6A2D-EE77-B02EC9282E69}"/>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76684" y="-161996"/>
            <a:ext cx="1747443" cy="1296144"/>
          </a:xfrm>
          <a:prstGeom prst="rect">
            <a:avLst/>
          </a:prstGeom>
        </p:spPr>
      </p:pic>
      <p:pic>
        <p:nvPicPr>
          <p:cNvPr id="5" name="Εικόνα 4">
            <a:extLst>
              <a:ext uri="{FF2B5EF4-FFF2-40B4-BE49-F238E27FC236}">
                <a16:creationId xmlns:a16="http://schemas.microsoft.com/office/drawing/2014/main" xmlns="" id="{88944445-3A6C-B1E1-5258-E78691845CBA}"/>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9552" y="1484784"/>
            <a:ext cx="8424936" cy="2842956"/>
          </a:xfrm>
          <a:prstGeom prst="rect">
            <a:avLst/>
          </a:prstGeom>
        </p:spPr>
      </p:pic>
      <p:pic>
        <p:nvPicPr>
          <p:cNvPr id="9" name="Εικόνα 8">
            <a:extLst>
              <a:ext uri="{FF2B5EF4-FFF2-40B4-BE49-F238E27FC236}">
                <a16:creationId xmlns:a16="http://schemas.microsoft.com/office/drawing/2014/main" xmlns="" id="{1B3343CC-7527-3110-3191-81807E9A1AB7}"/>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051720" y="1556792"/>
            <a:ext cx="5760640" cy="4149080"/>
          </a:xfrm>
          <a:prstGeom prst="rect">
            <a:avLst/>
          </a:prstGeom>
        </p:spPr>
      </p:pic>
    </p:spTree>
    <p:extLst>
      <p:ext uri="{BB962C8B-B14F-4D97-AF65-F5344CB8AC3E}">
        <p14:creationId xmlns:p14="http://schemas.microsoft.com/office/powerpoint/2010/main" xmlns="" val="8443157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253B721-D5B6-2580-477E-EB0257A442C2}"/>
              </a:ext>
            </a:extLst>
          </p:cNvPr>
          <p:cNvSpPr>
            <a:spLocks noGrp="1"/>
          </p:cNvSpPr>
          <p:nvPr>
            <p:ph type="title"/>
          </p:nvPr>
        </p:nvSpPr>
        <p:spPr>
          <a:xfrm>
            <a:off x="1209353" y="282448"/>
            <a:ext cx="7934647" cy="1075390"/>
          </a:xfrm>
        </p:spPr>
        <p:txBody>
          <a:bodyPr>
            <a:noAutofit/>
          </a:bodyPr>
          <a:lstStyle/>
          <a:p>
            <a:r>
              <a:rPr lang="el-GR" sz="3600" b="1" dirty="0">
                <a:latin typeface="Times New Roman" panose="02020603050405020304" pitchFamily="18" charset="0"/>
                <a:cs typeface="Times New Roman" panose="02020603050405020304" pitchFamily="18" charset="0"/>
              </a:rPr>
              <a:t>Συνεισφορά Διπλωματικής Εργασίας</a:t>
            </a:r>
          </a:p>
        </p:txBody>
      </p:sp>
      <p:graphicFrame>
        <p:nvGraphicFramePr>
          <p:cNvPr id="4" name="Διάγραμμα 3">
            <a:extLst>
              <a:ext uri="{FF2B5EF4-FFF2-40B4-BE49-F238E27FC236}">
                <a16:creationId xmlns:a16="http://schemas.microsoft.com/office/drawing/2014/main" xmlns="" id="{8397FC6A-B88B-A82A-0037-A760D1C294D6}"/>
              </a:ext>
            </a:extLst>
          </p:cNvPr>
          <p:cNvGraphicFramePr/>
          <p:nvPr>
            <p:extLst>
              <p:ext uri="{D42A27DB-BD31-4B8C-83A1-F6EECF244321}">
                <p14:modId xmlns:p14="http://schemas.microsoft.com/office/powerpoint/2010/main" xmlns="" val="426175854"/>
              </p:ext>
            </p:extLst>
          </p:nvPr>
        </p:nvGraphicFramePr>
        <p:xfrm>
          <a:off x="1331640" y="1524694"/>
          <a:ext cx="691276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a:extLst>
              <a:ext uri="{FF2B5EF4-FFF2-40B4-BE49-F238E27FC236}">
                <a16:creationId xmlns:a16="http://schemas.microsoft.com/office/drawing/2014/main" xmlns="" id="{3332F529-ABA4-1C7B-8C76-D3DF82F0239D}"/>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395536" y="2276872"/>
            <a:ext cx="1525710" cy="1063798"/>
          </a:xfrm>
          <a:prstGeom prst="rect">
            <a:avLst/>
          </a:prstGeom>
        </p:spPr>
      </p:pic>
      <p:sp>
        <p:nvSpPr>
          <p:cNvPr id="7" name="TextBox 6">
            <a:extLst>
              <a:ext uri="{FF2B5EF4-FFF2-40B4-BE49-F238E27FC236}">
                <a16:creationId xmlns:a16="http://schemas.microsoft.com/office/drawing/2014/main" xmlns="" id="{177B8B80-00CF-C522-5D50-60996DEB1C85}"/>
              </a:ext>
            </a:extLst>
          </p:cNvPr>
          <p:cNvSpPr txBox="1"/>
          <p:nvPr/>
        </p:nvSpPr>
        <p:spPr>
          <a:xfrm>
            <a:off x="1043608" y="5755550"/>
            <a:ext cx="7776863" cy="646331"/>
          </a:xfrm>
          <a:prstGeom prst="rect">
            <a:avLst/>
          </a:prstGeom>
          <a:noFill/>
        </p:spPr>
        <p:txBody>
          <a:bodyPr wrap="square">
            <a:spAutoFit/>
          </a:bodyPr>
          <a:lstStyle/>
          <a:p>
            <a:r>
              <a:rPr lang="el-GR" sz="1800" i="1" dirty="0"/>
              <a:t>Να αποτελέσει </a:t>
            </a:r>
            <a:r>
              <a:rPr lang="el-GR" sz="1800" b="1" i="1" dirty="0">
                <a:solidFill>
                  <a:schemeClr val="accent5">
                    <a:lumMod val="75000"/>
                  </a:schemeClr>
                </a:solidFill>
              </a:rPr>
              <a:t>πηγή έμπνευσης </a:t>
            </a:r>
            <a:r>
              <a:rPr lang="el-GR" sz="1800" i="1" dirty="0"/>
              <a:t>για άλλες παρόμοιες προσπάθειες δημιουργίας διαδραστικού ΕΥ κι άλλων θεματικών ενοτήτων στην </a:t>
            </a:r>
            <a:r>
              <a:rPr lang="el-GR" sz="1800" b="1" i="1" dirty="0">
                <a:solidFill>
                  <a:schemeClr val="accent5">
                    <a:lumMod val="75000"/>
                  </a:schemeClr>
                </a:solidFill>
              </a:rPr>
              <a:t>Προσχολική εκπαίδευση</a:t>
            </a:r>
          </a:p>
        </p:txBody>
      </p:sp>
      <p:pic>
        <p:nvPicPr>
          <p:cNvPr id="13" name="Εικόνα 12">
            <a:extLst>
              <a:ext uri="{FF2B5EF4-FFF2-40B4-BE49-F238E27FC236}">
                <a16:creationId xmlns:a16="http://schemas.microsoft.com/office/drawing/2014/main" xmlns="" id="{755F92AD-EF11-26AC-51A1-AFD4FDED91BF}"/>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27315" y="4293096"/>
            <a:ext cx="1520719" cy="1140539"/>
          </a:xfrm>
          <a:prstGeom prst="rect">
            <a:avLst/>
          </a:prstGeom>
        </p:spPr>
      </p:pic>
    </p:spTree>
    <p:extLst>
      <p:ext uri="{BB962C8B-B14F-4D97-AF65-F5344CB8AC3E}">
        <p14:creationId xmlns:p14="http://schemas.microsoft.com/office/powerpoint/2010/main" xmlns="" val="1253706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32500" y="260648"/>
            <a:ext cx="6751868" cy="969940"/>
          </a:xfrm>
        </p:spPr>
        <p:txBody>
          <a:bodyPr>
            <a:noAutofit/>
          </a:bodyPr>
          <a:lstStyle/>
          <a:p>
            <a:r>
              <a:rPr lang="el-GR" sz="4000" dirty="0">
                <a:latin typeface="Times New Roman" panose="02020603050405020304" pitchFamily="18" charset="0"/>
                <a:cs typeface="Times New Roman" panose="02020603050405020304" pitchFamily="18" charset="0"/>
              </a:rPr>
              <a:t>Εισαγωγικές Δραστηριότητες</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2418" y="-77769"/>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47591" y="636539"/>
            <a:ext cx="864095" cy="640932"/>
          </a:xfrm>
          <a:prstGeom prst="rect">
            <a:avLst/>
          </a:prstGeom>
        </p:spPr>
      </p:pic>
      <p:pic>
        <p:nvPicPr>
          <p:cNvPr id="4" name="Εικόνα 3">
            <a:extLst>
              <a:ext uri="{FF2B5EF4-FFF2-40B4-BE49-F238E27FC236}">
                <a16:creationId xmlns:a16="http://schemas.microsoft.com/office/drawing/2014/main" xmlns="" id="{ABF0C235-A7E8-1878-EEC9-ADCDAC3582AA}"/>
              </a:ext>
            </a:extLst>
          </p:cNvPr>
          <p:cNvPicPr>
            <a:picLocks noChangeAspect="1"/>
          </p:cNvPicPr>
          <p:nvPr/>
        </p:nvPicPr>
        <p:blipFill>
          <a:blip r:embed="rId4" cstate="print"/>
          <a:stretch>
            <a:fillRect/>
          </a:stretch>
        </p:blipFill>
        <p:spPr>
          <a:xfrm>
            <a:off x="467544" y="1445223"/>
            <a:ext cx="4104456" cy="2824484"/>
          </a:xfrm>
          <a:prstGeom prst="rect">
            <a:avLst/>
          </a:prstGeom>
        </p:spPr>
      </p:pic>
      <p:pic>
        <p:nvPicPr>
          <p:cNvPr id="8" name="Εικόνα 7">
            <a:extLst>
              <a:ext uri="{FF2B5EF4-FFF2-40B4-BE49-F238E27FC236}">
                <a16:creationId xmlns:a16="http://schemas.microsoft.com/office/drawing/2014/main" xmlns="" id="{F4EEBD48-1537-8961-A44E-ADAA30453D5B}"/>
              </a:ext>
            </a:extLst>
          </p:cNvPr>
          <p:cNvPicPr>
            <a:picLocks noChangeAspect="1"/>
          </p:cNvPicPr>
          <p:nvPr/>
        </p:nvPicPr>
        <p:blipFill>
          <a:blip r:embed="rId5" cstate="print"/>
          <a:stretch>
            <a:fillRect/>
          </a:stretch>
        </p:blipFill>
        <p:spPr>
          <a:xfrm>
            <a:off x="4644007" y="1445223"/>
            <a:ext cx="4392488" cy="2824484"/>
          </a:xfrm>
          <a:prstGeom prst="rect">
            <a:avLst/>
          </a:prstGeom>
        </p:spPr>
      </p:pic>
      <p:pic>
        <p:nvPicPr>
          <p:cNvPr id="10" name="Εικόνα 9">
            <a:extLst>
              <a:ext uri="{FF2B5EF4-FFF2-40B4-BE49-F238E27FC236}">
                <a16:creationId xmlns:a16="http://schemas.microsoft.com/office/drawing/2014/main" xmlns="" id="{D31F090D-CD12-F165-B828-714E24D4B716}"/>
              </a:ext>
            </a:extLst>
          </p:cNvPr>
          <p:cNvPicPr>
            <a:picLocks noChangeAspect="1"/>
          </p:cNvPicPr>
          <p:nvPr/>
        </p:nvPicPr>
        <p:blipFill>
          <a:blip r:embed="rId6" cstate="print"/>
          <a:stretch>
            <a:fillRect/>
          </a:stretch>
        </p:blipFill>
        <p:spPr>
          <a:xfrm>
            <a:off x="2007259" y="4315531"/>
            <a:ext cx="5273497" cy="2542469"/>
          </a:xfrm>
          <a:prstGeom prst="rect">
            <a:avLst/>
          </a:prstGeom>
        </p:spPr>
      </p:pic>
    </p:spTree>
    <p:extLst>
      <p:ext uri="{BB962C8B-B14F-4D97-AF65-F5344CB8AC3E}">
        <p14:creationId xmlns:p14="http://schemas.microsoft.com/office/powerpoint/2010/main" xmlns="" val="10854526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15616" y="332656"/>
            <a:ext cx="6649759" cy="777358"/>
          </a:xfrm>
        </p:spPr>
        <p:txBody>
          <a:bodyPr>
            <a:noAutofit/>
          </a:bodyPr>
          <a:lstStyle/>
          <a:p>
            <a:r>
              <a:rPr lang="el-GR" sz="4000" dirty="0">
                <a:latin typeface="Times New Roman" panose="02020603050405020304" pitchFamily="18" charset="0"/>
                <a:cs typeface="Times New Roman" panose="02020603050405020304" pitchFamily="18" charset="0"/>
              </a:rPr>
              <a:t>Δραστηριότητες Η5</a:t>
            </a:r>
            <a:r>
              <a:rPr lang="en-US" sz="4000" dirty="0">
                <a:latin typeface="Times New Roman" panose="02020603050405020304" pitchFamily="18" charset="0"/>
                <a:cs typeface="Times New Roman" panose="02020603050405020304" pitchFamily="18" charset="0"/>
              </a:rPr>
              <a:t>P</a:t>
            </a:r>
            <a:r>
              <a:rPr lang="el-GR" sz="4000" dirty="0">
                <a:latin typeface="Times New Roman" panose="02020603050405020304" pitchFamily="18" charset="0"/>
                <a:cs typeface="Times New Roman" panose="02020603050405020304" pitchFamily="18" charset="0"/>
              </a:rPr>
              <a:t> </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2418" y="-77769"/>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940152" y="613098"/>
            <a:ext cx="864095" cy="640932"/>
          </a:xfrm>
          <a:prstGeom prst="rect">
            <a:avLst/>
          </a:prstGeom>
        </p:spPr>
      </p:pic>
      <p:pic>
        <p:nvPicPr>
          <p:cNvPr id="5" name="Εικόνα 4">
            <a:extLst>
              <a:ext uri="{FF2B5EF4-FFF2-40B4-BE49-F238E27FC236}">
                <a16:creationId xmlns:a16="http://schemas.microsoft.com/office/drawing/2014/main" xmlns="" id="{A3A1217F-DA83-222C-88D5-8FD0C575EDB6}"/>
              </a:ext>
            </a:extLst>
          </p:cNvPr>
          <p:cNvPicPr>
            <a:picLocks noChangeAspect="1"/>
          </p:cNvPicPr>
          <p:nvPr/>
        </p:nvPicPr>
        <p:blipFill>
          <a:blip r:embed="rId4" cstate="print"/>
          <a:stretch>
            <a:fillRect/>
          </a:stretch>
        </p:blipFill>
        <p:spPr>
          <a:xfrm>
            <a:off x="467545" y="1412776"/>
            <a:ext cx="3960439" cy="2731011"/>
          </a:xfrm>
          <a:prstGeom prst="rect">
            <a:avLst/>
          </a:prstGeom>
        </p:spPr>
      </p:pic>
      <p:pic>
        <p:nvPicPr>
          <p:cNvPr id="9" name="Εικόνα 8">
            <a:extLst>
              <a:ext uri="{FF2B5EF4-FFF2-40B4-BE49-F238E27FC236}">
                <a16:creationId xmlns:a16="http://schemas.microsoft.com/office/drawing/2014/main" xmlns="" id="{A8DD8D0B-643F-B6AD-5D8D-393B22566ACC}"/>
              </a:ext>
            </a:extLst>
          </p:cNvPr>
          <p:cNvPicPr>
            <a:picLocks noChangeAspect="1"/>
          </p:cNvPicPr>
          <p:nvPr/>
        </p:nvPicPr>
        <p:blipFill>
          <a:blip r:embed="rId5" cstate="print"/>
          <a:stretch>
            <a:fillRect/>
          </a:stretch>
        </p:blipFill>
        <p:spPr>
          <a:xfrm>
            <a:off x="4530494" y="1408152"/>
            <a:ext cx="4608512" cy="2731011"/>
          </a:xfrm>
          <a:prstGeom prst="rect">
            <a:avLst/>
          </a:prstGeom>
        </p:spPr>
      </p:pic>
      <p:sp>
        <p:nvSpPr>
          <p:cNvPr id="12" name="TextBox 11">
            <a:extLst>
              <a:ext uri="{FF2B5EF4-FFF2-40B4-BE49-F238E27FC236}">
                <a16:creationId xmlns:a16="http://schemas.microsoft.com/office/drawing/2014/main" xmlns="" id="{1BAD3218-0340-C5B3-6BA6-85D86A2A67AC}"/>
              </a:ext>
            </a:extLst>
          </p:cNvPr>
          <p:cNvSpPr txBox="1"/>
          <p:nvPr/>
        </p:nvSpPr>
        <p:spPr>
          <a:xfrm>
            <a:off x="3712195" y="1152452"/>
            <a:ext cx="2151662" cy="307777"/>
          </a:xfrm>
          <a:prstGeom prst="rect">
            <a:avLst/>
          </a:prstGeom>
          <a:noFill/>
        </p:spPr>
        <p:txBody>
          <a:bodyPr wrap="square">
            <a:spAutoFit/>
          </a:bodyPr>
          <a:lstStyle/>
          <a:p>
            <a:r>
              <a:rPr lang="el-GR" sz="1400" b="1" i="1" dirty="0"/>
              <a:t>(Σωστό ή Λάθος)</a:t>
            </a:r>
          </a:p>
        </p:txBody>
      </p:sp>
      <p:pic>
        <p:nvPicPr>
          <p:cNvPr id="13" name="Εικόνα 12">
            <a:extLst>
              <a:ext uri="{FF2B5EF4-FFF2-40B4-BE49-F238E27FC236}">
                <a16:creationId xmlns:a16="http://schemas.microsoft.com/office/drawing/2014/main" xmlns="" id="{CEDCA209-4248-EE14-3A7A-853A3365C28D}"/>
              </a:ext>
            </a:extLst>
          </p:cNvPr>
          <p:cNvPicPr>
            <a:picLocks noChangeAspect="1"/>
          </p:cNvPicPr>
          <p:nvPr/>
        </p:nvPicPr>
        <p:blipFill>
          <a:blip r:embed="rId6" cstate="print"/>
          <a:stretch>
            <a:fillRect/>
          </a:stretch>
        </p:blipFill>
        <p:spPr>
          <a:xfrm>
            <a:off x="467545" y="4147370"/>
            <a:ext cx="3960439" cy="2710629"/>
          </a:xfrm>
          <a:prstGeom prst="rect">
            <a:avLst/>
          </a:prstGeom>
        </p:spPr>
      </p:pic>
      <p:sp>
        <p:nvSpPr>
          <p:cNvPr id="15" name="TextBox 14">
            <a:extLst>
              <a:ext uri="{FF2B5EF4-FFF2-40B4-BE49-F238E27FC236}">
                <a16:creationId xmlns:a16="http://schemas.microsoft.com/office/drawing/2014/main" xmlns="" id="{EE191333-8BF8-8CBA-026A-F1AE8CD066D0}"/>
              </a:ext>
            </a:extLst>
          </p:cNvPr>
          <p:cNvSpPr txBox="1"/>
          <p:nvPr/>
        </p:nvSpPr>
        <p:spPr>
          <a:xfrm>
            <a:off x="1763688" y="6573800"/>
            <a:ext cx="2287343" cy="338554"/>
          </a:xfrm>
          <a:prstGeom prst="rect">
            <a:avLst/>
          </a:prstGeom>
          <a:noFill/>
        </p:spPr>
        <p:txBody>
          <a:bodyPr wrap="square">
            <a:spAutoFit/>
          </a:bodyPr>
          <a:lstStyle/>
          <a:p>
            <a:r>
              <a:rPr lang="en-US" sz="1600" b="1" i="1" dirty="0"/>
              <a:t>drag and drop</a:t>
            </a:r>
            <a:endParaRPr lang="el-GR" sz="1600" b="1" i="1" dirty="0"/>
          </a:p>
        </p:txBody>
      </p:sp>
      <p:pic>
        <p:nvPicPr>
          <p:cNvPr id="18" name="Εικόνα 17">
            <a:extLst>
              <a:ext uri="{FF2B5EF4-FFF2-40B4-BE49-F238E27FC236}">
                <a16:creationId xmlns:a16="http://schemas.microsoft.com/office/drawing/2014/main" xmlns="" id="{97410650-CE4E-EBA8-3C7D-8CF2CDFBB1C2}"/>
              </a:ext>
            </a:extLst>
          </p:cNvPr>
          <p:cNvPicPr>
            <a:picLocks noChangeAspect="1"/>
          </p:cNvPicPr>
          <p:nvPr/>
        </p:nvPicPr>
        <p:blipFill>
          <a:blip r:embed="rId7" cstate="print"/>
          <a:stretch>
            <a:fillRect/>
          </a:stretch>
        </p:blipFill>
        <p:spPr>
          <a:xfrm>
            <a:off x="4530494" y="4174896"/>
            <a:ext cx="4608512" cy="2683103"/>
          </a:xfrm>
          <a:prstGeom prst="rect">
            <a:avLst/>
          </a:prstGeom>
        </p:spPr>
      </p:pic>
      <p:sp>
        <p:nvSpPr>
          <p:cNvPr id="20" name="TextBox 19">
            <a:extLst>
              <a:ext uri="{FF2B5EF4-FFF2-40B4-BE49-F238E27FC236}">
                <a16:creationId xmlns:a16="http://schemas.microsoft.com/office/drawing/2014/main" xmlns="" id="{6DC3F974-0720-20CD-2689-21939D36B208}"/>
              </a:ext>
            </a:extLst>
          </p:cNvPr>
          <p:cNvSpPr txBox="1"/>
          <p:nvPr/>
        </p:nvSpPr>
        <p:spPr>
          <a:xfrm>
            <a:off x="6084168" y="6604577"/>
            <a:ext cx="1872209" cy="307777"/>
          </a:xfrm>
          <a:prstGeom prst="rect">
            <a:avLst/>
          </a:prstGeom>
          <a:noFill/>
        </p:spPr>
        <p:txBody>
          <a:bodyPr wrap="square">
            <a:spAutoFit/>
          </a:bodyPr>
          <a:lstStyle/>
          <a:p>
            <a:r>
              <a:rPr lang="el-GR" sz="1400" b="1" dirty="0"/>
              <a:t>Συμπλήρωσης Κενού </a:t>
            </a:r>
          </a:p>
        </p:txBody>
      </p:sp>
    </p:spTree>
    <p:extLst>
      <p:ext uri="{BB962C8B-B14F-4D97-AF65-F5344CB8AC3E}">
        <p14:creationId xmlns:p14="http://schemas.microsoft.com/office/powerpoint/2010/main" xmlns="" val="17177796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15616" y="332656"/>
            <a:ext cx="6649759" cy="777358"/>
          </a:xfrm>
        </p:spPr>
        <p:txBody>
          <a:bodyPr>
            <a:noAutofit/>
          </a:bodyPr>
          <a:lstStyle/>
          <a:p>
            <a:r>
              <a:rPr lang="el-GR" sz="4000" dirty="0">
                <a:latin typeface="Times New Roman" panose="02020603050405020304" pitchFamily="18" charset="0"/>
                <a:cs typeface="Times New Roman" panose="02020603050405020304" pitchFamily="18" charset="0"/>
              </a:rPr>
              <a:t>Δραστηριότητες</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2418" y="-77769"/>
            <a:ext cx="1426588" cy="1268078"/>
          </a:xfrm>
          <a:prstGeom prst="rect">
            <a:avLst/>
          </a:prstGeom>
        </p:spPr>
      </p:pic>
      <p:pic>
        <p:nvPicPr>
          <p:cNvPr id="8" name="Εικόνα 7">
            <a:extLst>
              <a:ext uri="{FF2B5EF4-FFF2-40B4-BE49-F238E27FC236}">
                <a16:creationId xmlns:a16="http://schemas.microsoft.com/office/drawing/2014/main" xmlns="" id="{ED1DBD68-FC0A-648E-5E6E-540C404D914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10595" y="-182453"/>
            <a:ext cx="1728192" cy="1453880"/>
          </a:xfrm>
          <a:prstGeom prst="rect">
            <a:avLst/>
          </a:prstGeom>
        </p:spPr>
      </p:pic>
      <p:pic>
        <p:nvPicPr>
          <p:cNvPr id="10" name="Εικόνα 9">
            <a:extLst>
              <a:ext uri="{FF2B5EF4-FFF2-40B4-BE49-F238E27FC236}">
                <a16:creationId xmlns:a16="http://schemas.microsoft.com/office/drawing/2014/main" xmlns="" id="{78ACCC34-8104-AE69-CC7D-872C05207CAC}"/>
              </a:ext>
            </a:extLst>
          </p:cNvPr>
          <p:cNvPicPr>
            <a:picLocks noChangeAspect="1"/>
          </p:cNvPicPr>
          <p:nvPr/>
        </p:nvPicPr>
        <p:blipFill>
          <a:blip r:embed="rId4" cstate="print"/>
          <a:stretch>
            <a:fillRect/>
          </a:stretch>
        </p:blipFill>
        <p:spPr>
          <a:xfrm>
            <a:off x="524292" y="1381498"/>
            <a:ext cx="3425565" cy="2384599"/>
          </a:xfrm>
          <a:prstGeom prst="rect">
            <a:avLst/>
          </a:prstGeom>
        </p:spPr>
      </p:pic>
      <p:pic>
        <p:nvPicPr>
          <p:cNvPr id="11" name="Εικόνα 10">
            <a:extLst>
              <a:ext uri="{FF2B5EF4-FFF2-40B4-BE49-F238E27FC236}">
                <a16:creationId xmlns:a16="http://schemas.microsoft.com/office/drawing/2014/main" xmlns="" id="{6DC3D2A2-9887-DAB5-B494-147E45F3341F}"/>
              </a:ext>
            </a:extLst>
          </p:cNvPr>
          <p:cNvPicPr>
            <a:picLocks noChangeAspect="1"/>
          </p:cNvPicPr>
          <p:nvPr/>
        </p:nvPicPr>
        <p:blipFill>
          <a:blip r:embed="rId5" cstate="print"/>
          <a:stretch>
            <a:fillRect/>
          </a:stretch>
        </p:blipFill>
        <p:spPr>
          <a:xfrm>
            <a:off x="4139952" y="1381498"/>
            <a:ext cx="4999054" cy="2445605"/>
          </a:xfrm>
          <a:prstGeom prst="rect">
            <a:avLst/>
          </a:prstGeom>
        </p:spPr>
      </p:pic>
      <p:pic>
        <p:nvPicPr>
          <p:cNvPr id="14" name="Εικόνα 13">
            <a:extLst>
              <a:ext uri="{FF2B5EF4-FFF2-40B4-BE49-F238E27FC236}">
                <a16:creationId xmlns:a16="http://schemas.microsoft.com/office/drawing/2014/main" xmlns="" id="{44429C2B-21BB-EA47-B9AD-90CE1F206231}"/>
              </a:ext>
            </a:extLst>
          </p:cNvPr>
          <p:cNvPicPr>
            <a:picLocks noChangeAspect="1"/>
          </p:cNvPicPr>
          <p:nvPr/>
        </p:nvPicPr>
        <p:blipFill>
          <a:blip r:embed="rId6" cstate="print"/>
          <a:stretch>
            <a:fillRect/>
          </a:stretch>
        </p:blipFill>
        <p:spPr>
          <a:xfrm>
            <a:off x="524293" y="4055108"/>
            <a:ext cx="3417979" cy="2758267"/>
          </a:xfrm>
          <a:prstGeom prst="rect">
            <a:avLst/>
          </a:prstGeom>
        </p:spPr>
      </p:pic>
      <p:pic>
        <p:nvPicPr>
          <p:cNvPr id="16" name="Εικόνα 15">
            <a:extLst>
              <a:ext uri="{FF2B5EF4-FFF2-40B4-BE49-F238E27FC236}">
                <a16:creationId xmlns:a16="http://schemas.microsoft.com/office/drawing/2014/main" xmlns="" id="{57F0D01D-30B4-EF2E-3C54-758B9CDBAFD8}"/>
              </a:ext>
            </a:extLst>
          </p:cNvPr>
          <p:cNvPicPr>
            <a:picLocks noChangeAspect="1"/>
          </p:cNvPicPr>
          <p:nvPr/>
        </p:nvPicPr>
        <p:blipFill>
          <a:blip r:embed="rId7" cstate="print"/>
          <a:stretch>
            <a:fillRect/>
          </a:stretch>
        </p:blipFill>
        <p:spPr>
          <a:xfrm>
            <a:off x="4139952" y="3937174"/>
            <a:ext cx="4896544" cy="2876202"/>
          </a:xfrm>
          <a:prstGeom prst="rect">
            <a:avLst/>
          </a:prstGeom>
        </p:spPr>
      </p:pic>
    </p:spTree>
    <p:extLst>
      <p:ext uri="{BB962C8B-B14F-4D97-AF65-F5344CB8AC3E}">
        <p14:creationId xmlns:p14="http://schemas.microsoft.com/office/powerpoint/2010/main" xmlns="" val="18444101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32500" y="260648"/>
            <a:ext cx="6751868" cy="969940"/>
          </a:xfrm>
        </p:spPr>
        <p:txBody>
          <a:bodyPr>
            <a:noAutofit/>
          </a:bodyPr>
          <a:lstStyle/>
          <a:p>
            <a:r>
              <a:rPr lang="el-GR" sz="4000" dirty="0">
                <a:latin typeface="Times New Roman" panose="02020603050405020304" pitchFamily="18" charset="0"/>
                <a:cs typeface="Times New Roman" panose="02020603050405020304" pitchFamily="18" charset="0"/>
              </a:rPr>
              <a:t>Δραστηριότητες</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2418" y="-77769"/>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60032" y="-17303"/>
            <a:ext cx="1944216" cy="1135680"/>
          </a:xfrm>
          <a:prstGeom prst="rect">
            <a:avLst/>
          </a:prstGeom>
        </p:spPr>
      </p:pic>
      <p:pic>
        <p:nvPicPr>
          <p:cNvPr id="5" name="Εικόνα 4">
            <a:extLst>
              <a:ext uri="{FF2B5EF4-FFF2-40B4-BE49-F238E27FC236}">
                <a16:creationId xmlns:a16="http://schemas.microsoft.com/office/drawing/2014/main" xmlns="" id="{D5846443-0B43-DA8A-02DE-6C4980EE083A}"/>
              </a:ext>
            </a:extLst>
          </p:cNvPr>
          <p:cNvPicPr>
            <a:picLocks noChangeAspect="1"/>
          </p:cNvPicPr>
          <p:nvPr/>
        </p:nvPicPr>
        <p:blipFill>
          <a:blip r:embed="rId4" cstate="print"/>
          <a:stretch>
            <a:fillRect/>
          </a:stretch>
        </p:blipFill>
        <p:spPr>
          <a:xfrm>
            <a:off x="467544" y="1412776"/>
            <a:ext cx="4176464" cy="2808312"/>
          </a:xfrm>
          <a:prstGeom prst="rect">
            <a:avLst/>
          </a:prstGeom>
        </p:spPr>
      </p:pic>
      <p:pic>
        <p:nvPicPr>
          <p:cNvPr id="12" name="Εικόνα 11">
            <a:extLst>
              <a:ext uri="{FF2B5EF4-FFF2-40B4-BE49-F238E27FC236}">
                <a16:creationId xmlns:a16="http://schemas.microsoft.com/office/drawing/2014/main" xmlns="" id="{F03FA591-AE6C-4F10-894A-E4E73B3C8B61}"/>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923928" y="3501008"/>
            <a:ext cx="5215078" cy="3356992"/>
          </a:xfrm>
          <a:prstGeom prst="rect">
            <a:avLst/>
          </a:prstGeom>
        </p:spPr>
      </p:pic>
      <p:pic>
        <p:nvPicPr>
          <p:cNvPr id="4" name="Εικόνα 3">
            <a:extLst>
              <a:ext uri="{FF2B5EF4-FFF2-40B4-BE49-F238E27FC236}">
                <a16:creationId xmlns:a16="http://schemas.microsoft.com/office/drawing/2014/main" xmlns="" id="{F018B53C-1290-1E8C-D31F-20D0062A591D}"/>
              </a:ext>
            </a:extLst>
          </p:cNvPr>
          <p:cNvPicPr>
            <a:picLocks noChangeAspect="1"/>
          </p:cNvPicPr>
          <p:nvPr/>
        </p:nvPicPr>
        <p:blipFill>
          <a:blip r:embed="rId6" cstate="print"/>
          <a:stretch>
            <a:fillRect/>
          </a:stretch>
        </p:blipFill>
        <p:spPr>
          <a:xfrm>
            <a:off x="432486" y="5628316"/>
            <a:ext cx="347502" cy="310923"/>
          </a:xfrm>
          <a:prstGeom prst="rect">
            <a:avLst/>
          </a:prstGeom>
        </p:spPr>
      </p:pic>
      <p:sp>
        <p:nvSpPr>
          <p:cNvPr id="9" name="TextBox 8">
            <a:extLst>
              <a:ext uri="{FF2B5EF4-FFF2-40B4-BE49-F238E27FC236}">
                <a16:creationId xmlns:a16="http://schemas.microsoft.com/office/drawing/2014/main" xmlns="" id="{CE467E50-F943-96D1-ACFE-EC95244B08F3}"/>
              </a:ext>
            </a:extLst>
          </p:cNvPr>
          <p:cNvSpPr txBox="1"/>
          <p:nvPr/>
        </p:nvSpPr>
        <p:spPr>
          <a:xfrm>
            <a:off x="611560" y="5445224"/>
            <a:ext cx="1008112" cy="338554"/>
          </a:xfrm>
          <a:prstGeom prst="rect">
            <a:avLst/>
          </a:prstGeom>
          <a:noFill/>
        </p:spPr>
        <p:txBody>
          <a:bodyPr wrap="square">
            <a:spAutoFit/>
          </a:bodyPr>
          <a:lstStyle/>
          <a:p>
            <a:r>
              <a:rPr lang="en-US" sz="1600" dirty="0">
                <a:hlinkClick r:id="rId7"/>
              </a:rPr>
              <a:t>Chamilo</a:t>
            </a:r>
            <a:endParaRPr lang="el-GR" dirty="0"/>
          </a:p>
        </p:txBody>
      </p:sp>
    </p:spTree>
    <p:extLst>
      <p:ext uri="{BB962C8B-B14F-4D97-AF65-F5344CB8AC3E}">
        <p14:creationId xmlns:p14="http://schemas.microsoft.com/office/powerpoint/2010/main" xmlns="" val="24338008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048701" y="284090"/>
            <a:ext cx="7399940" cy="969940"/>
          </a:xfrm>
        </p:spPr>
        <p:txBody>
          <a:bodyPr>
            <a:noAutofit/>
          </a:bodyPr>
          <a:lstStyle/>
          <a:p>
            <a:r>
              <a:rPr lang="el-GR" sz="4000" dirty="0">
                <a:latin typeface="Times New Roman" panose="02020603050405020304" pitchFamily="18" charset="0"/>
                <a:cs typeface="Times New Roman" panose="02020603050405020304" pitchFamily="18" charset="0"/>
              </a:rPr>
              <a:t>Δραστηριότητες</a:t>
            </a:r>
            <a:r>
              <a:rPr lang="en-US" sz="4000" dirty="0">
                <a:latin typeface="Times New Roman" panose="02020603050405020304" pitchFamily="18" charset="0"/>
                <a:cs typeface="Times New Roman" panose="02020603050405020304" pitchFamily="18" charset="0"/>
              </a:rPr>
              <a:t> liveworksheets</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7412" y="-108042"/>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76092" y="791346"/>
            <a:ext cx="792088" cy="462684"/>
          </a:xfrm>
          <a:prstGeom prst="rect">
            <a:avLst/>
          </a:prstGeom>
        </p:spPr>
      </p:pic>
      <p:pic>
        <p:nvPicPr>
          <p:cNvPr id="4" name="Εικόνα 3">
            <a:extLst>
              <a:ext uri="{FF2B5EF4-FFF2-40B4-BE49-F238E27FC236}">
                <a16:creationId xmlns:a16="http://schemas.microsoft.com/office/drawing/2014/main" xmlns="" id="{9F96FAC9-5591-FBD2-2E35-CC9EF23B84FC}"/>
              </a:ext>
            </a:extLst>
          </p:cNvPr>
          <p:cNvPicPr>
            <a:picLocks noChangeAspect="1"/>
          </p:cNvPicPr>
          <p:nvPr/>
        </p:nvPicPr>
        <p:blipFill>
          <a:blip r:embed="rId4" cstate="print"/>
          <a:stretch>
            <a:fillRect/>
          </a:stretch>
        </p:blipFill>
        <p:spPr>
          <a:xfrm>
            <a:off x="467544" y="1772814"/>
            <a:ext cx="2232248" cy="4464497"/>
          </a:xfrm>
          <a:prstGeom prst="rect">
            <a:avLst/>
          </a:prstGeom>
        </p:spPr>
      </p:pic>
      <p:pic>
        <p:nvPicPr>
          <p:cNvPr id="8" name="Εικόνα 7">
            <a:extLst>
              <a:ext uri="{FF2B5EF4-FFF2-40B4-BE49-F238E27FC236}">
                <a16:creationId xmlns:a16="http://schemas.microsoft.com/office/drawing/2014/main" xmlns="" id="{871D92A7-04DF-A36F-AFD1-152A78176280}"/>
              </a:ext>
            </a:extLst>
          </p:cNvPr>
          <p:cNvPicPr>
            <a:picLocks noChangeAspect="1"/>
          </p:cNvPicPr>
          <p:nvPr/>
        </p:nvPicPr>
        <p:blipFill>
          <a:blip r:embed="rId5" cstate="print"/>
          <a:stretch>
            <a:fillRect/>
          </a:stretch>
        </p:blipFill>
        <p:spPr>
          <a:xfrm>
            <a:off x="2726035" y="1772815"/>
            <a:ext cx="2384432" cy="4464495"/>
          </a:xfrm>
          <a:prstGeom prst="rect">
            <a:avLst/>
          </a:prstGeom>
        </p:spPr>
      </p:pic>
      <p:pic>
        <p:nvPicPr>
          <p:cNvPr id="9" name="Εικόνα 8">
            <a:extLst>
              <a:ext uri="{FF2B5EF4-FFF2-40B4-BE49-F238E27FC236}">
                <a16:creationId xmlns:a16="http://schemas.microsoft.com/office/drawing/2014/main" xmlns="" id="{C2D2C206-1828-5386-0A06-89F5BC4CB9B6}"/>
              </a:ext>
            </a:extLst>
          </p:cNvPr>
          <p:cNvPicPr>
            <a:picLocks noChangeAspect="1"/>
          </p:cNvPicPr>
          <p:nvPr/>
        </p:nvPicPr>
        <p:blipFill>
          <a:blip r:embed="rId6" cstate="print"/>
          <a:stretch>
            <a:fillRect/>
          </a:stretch>
        </p:blipFill>
        <p:spPr>
          <a:xfrm>
            <a:off x="5153875" y="1772816"/>
            <a:ext cx="1871058" cy="4464494"/>
          </a:xfrm>
          <a:prstGeom prst="rect">
            <a:avLst/>
          </a:prstGeom>
        </p:spPr>
      </p:pic>
      <p:pic>
        <p:nvPicPr>
          <p:cNvPr id="10" name="Εικόνα 9">
            <a:extLst>
              <a:ext uri="{FF2B5EF4-FFF2-40B4-BE49-F238E27FC236}">
                <a16:creationId xmlns:a16="http://schemas.microsoft.com/office/drawing/2014/main" xmlns="" id="{C7D22187-05A9-46F7-91D9-5F11A131C7A1}"/>
              </a:ext>
            </a:extLst>
          </p:cNvPr>
          <p:cNvPicPr>
            <a:picLocks noChangeAspect="1"/>
          </p:cNvPicPr>
          <p:nvPr/>
        </p:nvPicPr>
        <p:blipFill>
          <a:blip r:embed="rId7" cstate="print"/>
          <a:stretch>
            <a:fillRect/>
          </a:stretch>
        </p:blipFill>
        <p:spPr>
          <a:xfrm>
            <a:off x="7024933" y="1761286"/>
            <a:ext cx="2119067" cy="4476024"/>
          </a:xfrm>
          <a:prstGeom prst="rect">
            <a:avLst/>
          </a:prstGeom>
        </p:spPr>
      </p:pic>
    </p:spTree>
    <p:extLst>
      <p:ext uri="{BB962C8B-B14F-4D97-AF65-F5344CB8AC3E}">
        <p14:creationId xmlns:p14="http://schemas.microsoft.com/office/powerpoint/2010/main" xmlns="" val="44212364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048701" y="284090"/>
            <a:ext cx="7399940" cy="969940"/>
          </a:xfrm>
        </p:spPr>
        <p:txBody>
          <a:bodyPr>
            <a:noAutofit/>
          </a:bodyPr>
          <a:lstStyle/>
          <a:p>
            <a:r>
              <a:rPr lang="el-GR" sz="4000" dirty="0">
                <a:latin typeface="Times New Roman" panose="02020603050405020304" pitchFamily="18" charset="0"/>
                <a:cs typeface="Times New Roman" panose="02020603050405020304" pitchFamily="18" charset="0"/>
              </a:rPr>
              <a:t>Δραστηριότητες</a:t>
            </a:r>
            <a:r>
              <a:rPr lang="en-US" sz="4000" dirty="0">
                <a:latin typeface="Times New Roman" panose="02020603050405020304" pitchFamily="18" charset="0"/>
                <a:cs typeface="Times New Roman" panose="02020603050405020304" pitchFamily="18" charset="0"/>
              </a:rPr>
              <a:t> </a:t>
            </a:r>
            <a:r>
              <a:rPr lang="el-GR" sz="4000" dirty="0">
                <a:latin typeface="Times New Roman" panose="02020603050405020304" pitchFamily="18" charset="0"/>
                <a:cs typeface="Times New Roman" panose="02020603050405020304" pitchFamily="18" charset="0"/>
              </a:rPr>
              <a:t>Ζωγραφικής </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7412" y="-108042"/>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76092" y="791346"/>
            <a:ext cx="792088" cy="462684"/>
          </a:xfrm>
          <a:prstGeom prst="rect">
            <a:avLst/>
          </a:prstGeom>
        </p:spPr>
      </p:pic>
      <p:pic>
        <p:nvPicPr>
          <p:cNvPr id="5" name="Εικόνα 4">
            <a:extLst>
              <a:ext uri="{FF2B5EF4-FFF2-40B4-BE49-F238E27FC236}">
                <a16:creationId xmlns:a16="http://schemas.microsoft.com/office/drawing/2014/main" xmlns="" id="{B3A6B374-DC62-90BB-32DF-C2FB50E94F93}"/>
              </a:ext>
            </a:extLst>
          </p:cNvPr>
          <p:cNvPicPr>
            <a:picLocks noChangeAspect="1"/>
          </p:cNvPicPr>
          <p:nvPr/>
        </p:nvPicPr>
        <p:blipFill>
          <a:blip r:embed="rId4" cstate="print"/>
          <a:stretch>
            <a:fillRect/>
          </a:stretch>
        </p:blipFill>
        <p:spPr>
          <a:xfrm>
            <a:off x="2103798" y="1254030"/>
            <a:ext cx="4628441" cy="3183082"/>
          </a:xfrm>
          <a:prstGeom prst="rect">
            <a:avLst/>
          </a:prstGeom>
        </p:spPr>
      </p:pic>
      <p:pic>
        <p:nvPicPr>
          <p:cNvPr id="11" name="Εικόνα 10">
            <a:extLst>
              <a:ext uri="{FF2B5EF4-FFF2-40B4-BE49-F238E27FC236}">
                <a16:creationId xmlns:a16="http://schemas.microsoft.com/office/drawing/2014/main" xmlns="" id="{DA88D4DD-006C-5B46-473B-65016FB0AC65}"/>
              </a:ext>
            </a:extLst>
          </p:cNvPr>
          <p:cNvPicPr>
            <a:picLocks noChangeAspect="1"/>
          </p:cNvPicPr>
          <p:nvPr/>
        </p:nvPicPr>
        <p:blipFill>
          <a:blip r:embed="rId5" cstate="print"/>
          <a:stretch>
            <a:fillRect/>
          </a:stretch>
        </p:blipFill>
        <p:spPr>
          <a:xfrm>
            <a:off x="1619672" y="4437112"/>
            <a:ext cx="5832648" cy="2420888"/>
          </a:xfrm>
          <a:prstGeom prst="rect">
            <a:avLst/>
          </a:prstGeom>
        </p:spPr>
      </p:pic>
      <p:sp>
        <p:nvSpPr>
          <p:cNvPr id="13" name="TextBox 12">
            <a:extLst>
              <a:ext uri="{FF2B5EF4-FFF2-40B4-BE49-F238E27FC236}">
                <a16:creationId xmlns:a16="http://schemas.microsoft.com/office/drawing/2014/main" xmlns="" id="{8FD48C20-306F-21E2-B20C-8C2B74484263}"/>
              </a:ext>
            </a:extLst>
          </p:cNvPr>
          <p:cNvSpPr txBox="1"/>
          <p:nvPr/>
        </p:nvSpPr>
        <p:spPr>
          <a:xfrm>
            <a:off x="573527" y="5339779"/>
            <a:ext cx="1010461" cy="307777"/>
          </a:xfrm>
          <a:prstGeom prst="rect">
            <a:avLst/>
          </a:prstGeom>
          <a:noFill/>
        </p:spPr>
        <p:txBody>
          <a:bodyPr wrap="square">
            <a:spAutoFit/>
          </a:bodyPr>
          <a:lstStyle/>
          <a:p>
            <a:r>
              <a:rPr lang="en-US" sz="1400" dirty="0">
                <a:hlinkClick r:id="rId6"/>
              </a:rPr>
              <a:t>Autodraw</a:t>
            </a:r>
            <a:endParaRPr lang="el-GR" sz="1400" dirty="0"/>
          </a:p>
        </p:txBody>
      </p:sp>
      <p:pic>
        <p:nvPicPr>
          <p:cNvPr id="14" name="Εικόνα 13">
            <a:extLst>
              <a:ext uri="{FF2B5EF4-FFF2-40B4-BE49-F238E27FC236}">
                <a16:creationId xmlns:a16="http://schemas.microsoft.com/office/drawing/2014/main" xmlns="" id="{5F0B7D6A-FA4E-F6A5-EB9F-E0DED74A40CF}"/>
              </a:ext>
            </a:extLst>
          </p:cNvPr>
          <p:cNvPicPr>
            <a:picLocks noChangeAspect="1"/>
          </p:cNvPicPr>
          <p:nvPr/>
        </p:nvPicPr>
        <p:blipFill>
          <a:blip r:embed="rId7" cstate="print"/>
          <a:stretch>
            <a:fillRect/>
          </a:stretch>
        </p:blipFill>
        <p:spPr>
          <a:xfrm>
            <a:off x="467544" y="5493667"/>
            <a:ext cx="349972" cy="307777"/>
          </a:xfrm>
          <a:prstGeom prst="rect">
            <a:avLst/>
          </a:prstGeom>
        </p:spPr>
      </p:pic>
    </p:spTree>
    <p:extLst>
      <p:ext uri="{BB962C8B-B14F-4D97-AF65-F5344CB8AC3E}">
        <p14:creationId xmlns:p14="http://schemas.microsoft.com/office/powerpoint/2010/main" xmlns="" val="28818647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048701" y="284090"/>
            <a:ext cx="7399940" cy="969940"/>
          </a:xfrm>
        </p:spPr>
        <p:txBody>
          <a:bodyPr>
            <a:noAutofit/>
          </a:bodyPr>
          <a:lstStyle/>
          <a:p>
            <a:r>
              <a:rPr lang="el-GR" sz="4000" dirty="0">
                <a:latin typeface="Times New Roman" panose="02020603050405020304" pitchFamily="18" charset="0"/>
                <a:cs typeface="Times New Roman" panose="02020603050405020304" pitchFamily="18" charset="0"/>
              </a:rPr>
              <a:t>Δραστηριότητες</a:t>
            </a:r>
            <a:r>
              <a:rPr lang="en-US" sz="4000" dirty="0">
                <a:latin typeface="Times New Roman" panose="02020603050405020304" pitchFamily="18" charset="0"/>
                <a:cs typeface="Times New Roman" panose="02020603050405020304" pitchFamily="18" charset="0"/>
              </a:rPr>
              <a:t> wordwall</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7412" y="-108042"/>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76092" y="791346"/>
            <a:ext cx="792088" cy="462684"/>
          </a:xfrm>
          <a:prstGeom prst="rect">
            <a:avLst/>
          </a:prstGeom>
        </p:spPr>
      </p:pic>
      <p:pic>
        <p:nvPicPr>
          <p:cNvPr id="4" name="Εικόνα 3">
            <a:extLst>
              <a:ext uri="{FF2B5EF4-FFF2-40B4-BE49-F238E27FC236}">
                <a16:creationId xmlns:a16="http://schemas.microsoft.com/office/drawing/2014/main" xmlns="" id="{0F312AB3-BC40-D7E2-2AFD-D682BD90AFB9}"/>
              </a:ext>
            </a:extLst>
          </p:cNvPr>
          <p:cNvPicPr>
            <a:picLocks noChangeAspect="1"/>
          </p:cNvPicPr>
          <p:nvPr/>
        </p:nvPicPr>
        <p:blipFill>
          <a:blip r:embed="rId4" cstate="print"/>
          <a:stretch>
            <a:fillRect/>
          </a:stretch>
        </p:blipFill>
        <p:spPr>
          <a:xfrm>
            <a:off x="467544" y="1596087"/>
            <a:ext cx="2700762" cy="1816806"/>
          </a:xfrm>
          <a:prstGeom prst="rect">
            <a:avLst/>
          </a:prstGeom>
        </p:spPr>
      </p:pic>
      <p:pic>
        <p:nvPicPr>
          <p:cNvPr id="5" name="Εικόνα 4">
            <a:extLst>
              <a:ext uri="{FF2B5EF4-FFF2-40B4-BE49-F238E27FC236}">
                <a16:creationId xmlns:a16="http://schemas.microsoft.com/office/drawing/2014/main" xmlns="" id="{8661E0BC-2CDC-A78A-163C-E89BD3E0255C}"/>
              </a:ext>
            </a:extLst>
          </p:cNvPr>
          <p:cNvPicPr>
            <a:picLocks noChangeAspect="1"/>
          </p:cNvPicPr>
          <p:nvPr/>
        </p:nvPicPr>
        <p:blipFill>
          <a:blip r:embed="rId5" cstate="print"/>
          <a:stretch>
            <a:fillRect/>
          </a:stretch>
        </p:blipFill>
        <p:spPr>
          <a:xfrm>
            <a:off x="3257254" y="1612194"/>
            <a:ext cx="2840982" cy="1816806"/>
          </a:xfrm>
          <a:prstGeom prst="rect">
            <a:avLst/>
          </a:prstGeom>
        </p:spPr>
      </p:pic>
      <p:pic>
        <p:nvPicPr>
          <p:cNvPr id="8" name="Εικόνα 7">
            <a:extLst>
              <a:ext uri="{FF2B5EF4-FFF2-40B4-BE49-F238E27FC236}">
                <a16:creationId xmlns:a16="http://schemas.microsoft.com/office/drawing/2014/main" xmlns="" id="{03D0502E-34F8-6722-F9C5-8EC976E0431C}"/>
              </a:ext>
            </a:extLst>
          </p:cNvPr>
          <p:cNvPicPr>
            <a:picLocks noChangeAspect="1"/>
          </p:cNvPicPr>
          <p:nvPr/>
        </p:nvPicPr>
        <p:blipFill>
          <a:blip r:embed="rId6" cstate="print"/>
          <a:stretch>
            <a:fillRect/>
          </a:stretch>
        </p:blipFill>
        <p:spPr>
          <a:xfrm>
            <a:off x="6187184" y="1596087"/>
            <a:ext cx="2956816" cy="1832913"/>
          </a:xfrm>
          <a:prstGeom prst="rect">
            <a:avLst/>
          </a:prstGeom>
        </p:spPr>
      </p:pic>
      <p:pic>
        <p:nvPicPr>
          <p:cNvPr id="9" name="Εικόνα 8">
            <a:extLst>
              <a:ext uri="{FF2B5EF4-FFF2-40B4-BE49-F238E27FC236}">
                <a16:creationId xmlns:a16="http://schemas.microsoft.com/office/drawing/2014/main" xmlns="" id="{0510216E-ED3F-8FD9-C583-7413BC7E5641}"/>
              </a:ext>
            </a:extLst>
          </p:cNvPr>
          <p:cNvPicPr>
            <a:picLocks noChangeAspect="1"/>
          </p:cNvPicPr>
          <p:nvPr/>
        </p:nvPicPr>
        <p:blipFill>
          <a:blip r:embed="rId7" cstate="print"/>
          <a:stretch>
            <a:fillRect/>
          </a:stretch>
        </p:blipFill>
        <p:spPr>
          <a:xfrm>
            <a:off x="467544" y="3861048"/>
            <a:ext cx="4320480" cy="2448272"/>
          </a:xfrm>
          <a:prstGeom prst="rect">
            <a:avLst/>
          </a:prstGeom>
        </p:spPr>
      </p:pic>
      <p:pic>
        <p:nvPicPr>
          <p:cNvPr id="10" name="Εικόνα 9">
            <a:extLst>
              <a:ext uri="{FF2B5EF4-FFF2-40B4-BE49-F238E27FC236}">
                <a16:creationId xmlns:a16="http://schemas.microsoft.com/office/drawing/2014/main" xmlns="" id="{5AE8DEB9-0925-A9A2-1806-85E95A5307D1}"/>
              </a:ext>
            </a:extLst>
          </p:cNvPr>
          <p:cNvPicPr>
            <a:picLocks noChangeAspect="1"/>
          </p:cNvPicPr>
          <p:nvPr/>
        </p:nvPicPr>
        <p:blipFill>
          <a:blip r:embed="rId8" cstate="print"/>
          <a:stretch>
            <a:fillRect/>
          </a:stretch>
        </p:blipFill>
        <p:spPr>
          <a:xfrm>
            <a:off x="5220072" y="3501008"/>
            <a:ext cx="3168352" cy="3312368"/>
          </a:xfrm>
          <a:prstGeom prst="rect">
            <a:avLst/>
          </a:prstGeom>
        </p:spPr>
      </p:pic>
    </p:spTree>
    <p:extLst>
      <p:ext uri="{BB962C8B-B14F-4D97-AF65-F5344CB8AC3E}">
        <p14:creationId xmlns:p14="http://schemas.microsoft.com/office/powerpoint/2010/main" xmlns="" val="10207312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048701" y="284090"/>
            <a:ext cx="7399940" cy="969940"/>
          </a:xfrm>
        </p:spPr>
        <p:txBody>
          <a:bodyPr>
            <a:noAutofit/>
          </a:bodyPr>
          <a:lstStyle/>
          <a:p>
            <a:r>
              <a:rPr lang="el-GR" sz="4000" dirty="0">
                <a:latin typeface="Times New Roman" panose="02020603050405020304" pitchFamily="18" charset="0"/>
                <a:cs typeface="Times New Roman" panose="02020603050405020304" pitchFamily="18" charset="0"/>
              </a:rPr>
              <a:t>Δραστηριότητα</a:t>
            </a:r>
            <a:r>
              <a:rPr lang="en-US" sz="4000" dirty="0">
                <a:latin typeface="Times New Roman" panose="02020603050405020304" pitchFamily="18" charset="0"/>
                <a:cs typeface="Times New Roman" panose="02020603050405020304" pitchFamily="18" charset="0"/>
              </a:rPr>
              <a:t> jigsawplanet</a:t>
            </a:r>
            <a:r>
              <a:rPr lang="el-GR" sz="4000" dirty="0">
                <a:latin typeface="Times New Roman" panose="02020603050405020304" pitchFamily="18" charset="0"/>
                <a:cs typeface="Times New Roman" panose="02020603050405020304" pitchFamily="18" charset="0"/>
              </a:rPr>
              <a:t> </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7412" y="-108042"/>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76092" y="791346"/>
            <a:ext cx="792088" cy="462684"/>
          </a:xfrm>
          <a:prstGeom prst="rect">
            <a:avLst/>
          </a:prstGeom>
        </p:spPr>
      </p:pic>
      <p:pic>
        <p:nvPicPr>
          <p:cNvPr id="14" name="Εικόνα 13">
            <a:extLst>
              <a:ext uri="{FF2B5EF4-FFF2-40B4-BE49-F238E27FC236}">
                <a16:creationId xmlns:a16="http://schemas.microsoft.com/office/drawing/2014/main" xmlns="" id="{5F0B7D6A-FA4E-F6A5-EB9F-E0DED74A40CF}"/>
              </a:ext>
            </a:extLst>
          </p:cNvPr>
          <p:cNvPicPr>
            <a:picLocks noChangeAspect="1"/>
          </p:cNvPicPr>
          <p:nvPr/>
        </p:nvPicPr>
        <p:blipFill>
          <a:blip r:embed="rId4" cstate="print"/>
          <a:stretch>
            <a:fillRect/>
          </a:stretch>
        </p:blipFill>
        <p:spPr>
          <a:xfrm>
            <a:off x="435483" y="6381328"/>
            <a:ext cx="349972" cy="307777"/>
          </a:xfrm>
          <a:prstGeom prst="rect">
            <a:avLst/>
          </a:prstGeom>
        </p:spPr>
      </p:pic>
      <p:sp>
        <p:nvSpPr>
          <p:cNvPr id="9" name="TextBox 8">
            <a:extLst>
              <a:ext uri="{FF2B5EF4-FFF2-40B4-BE49-F238E27FC236}">
                <a16:creationId xmlns:a16="http://schemas.microsoft.com/office/drawing/2014/main" xmlns="" id="{F2A9F8E1-C7E1-A08B-A3DE-4C8AFE0FF565}"/>
              </a:ext>
            </a:extLst>
          </p:cNvPr>
          <p:cNvSpPr txBox="1"/>
          <p:nvPr/>
        </p:nvSpPr>
        <p:spPr>
          <a:xfrm>
            <a:off x="435483" y="6021625"/>
            <a:ext cx="1368152" cy="375552"/>
          </a:xfrm>
          <a:prstGeom prst="rect">
            <a:avLst/>
          </a:prstGeom>
          <a:noFill/>
        </p:spPr>
        <p:txBody>
          <a:bodyPr wrap="square">
            <a:spAutoFit/>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jigsawplanet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Εικόνα 9">
            <a:extLst>
              <a:ext uri="{FF2B5EF4-FFF2-40B4-BE49-F238E27FC236}">
                <a16:creationId xmlns:a16="http://schemas.microsoft.com/office/drawing/2014/main" xmlns="" id="{7B779417-2106-E94D-997C-2FBE0858ECFC}"/>
              </a:ext>
            </a:extLst>
          </p:cNvPr>
          <p:cNvPicPr>
            <a:picLocks noChangeAspect="1"/>
          </p:cNvPicPr>
          <p:nvPr/>
        </p:nvPicPr>
        <p:blipFill>
          <a:blip r:embed="rId6" cstate="print"/>
          <a:stretch>
            <a:fillRect/>
          </a:stretch>
        </p:blipFill>
        <p:spPr>
          <a:xfrm>
            <a:off x="611560" y="1556792"/>
            <a:ext cx="8352928" cy="4509862"/>
          </a:xfrm>
          <a:prstGeom prst="rect">
            <a:avLst/>
          </a:prstGeom>
        </p:spPr>
      </p:pic>
    </p:spTree>
    <p:extLst>
      <p:ext uri="{BB962C8B-B14F-4D97-AF65-F5344CB8AC3E}">
        <p14:creationId xmlns:p14="http://schemas.microsoft.com/office/powerpoint/2010/main" xmlns="" val="33045153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048701" y="284090"/>
            <a:ext cx="7399940" cy="969940"/>
          </a:xfrm>
        </p:spPr>
        <p:txBody>
          <a:bodyPr>
            <a:noAutofit/>
          </a:bodyPr>
          <a:lstStyle/>
          <a:p>
            <a:r>
              <a:rPr lang="el-GR" sz="4000" dirty="0">
                <a:latin typeface="Times New Roman" panose="02020603050405020304" pitchFamily="18" charset="0"/>
                <a:cs typeface="Times New Roman" panose="02020603050405020304" pitchFamily="18" charset="0"/>
              </a:rPr>
              <a:t>Δραστηριότητα</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7412" y="-108042"/>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76092" y="791346"/>
            <a:ext cx="792088" cy="462684"/>
          </a:xfrm>
          <a:prstGeom prst="rect">
            <a:avLst/>
          </a:prstGeom>
        </p:spPr>
      </p:pic>
      <p:pic>
        <p:nvPicPr>
          <p:cNvPr id="5" name="Εικόνα 4">
            <a:extLst>
              <a:ext uri="{FF2B5EF4-FFF2-40B4-BE49-F238E27FC236}">
                <a16:creationId xmlns:a16="http://schemas.microsoft.com/office/drawing/2014/main" xmlns="" id="{D71E0AD7-6A27-8CEA-3463-EC22AEC53CF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644008" y="437913"/>
            <a:ext cx="2217060" cy="584775"/>
          </a:xfrm>
          <a:prstGeom prst="rect">
            <a:avLst/>
          </a:prstGeom>
        </p:spPr>
      </p:pic>
      <p:pic>
        <p:nvPicPr>
          <p:cNvPr id="8" name="Εικόνα 7">
            <a:extLst>
              <a:ext uri="{FF2B5EF4-FFF2-40B4-BE49-F238E27FC236}">
                <a16:creationId xmlns:a16="http://schemas.microsoft.com/office/drawing/2014/main" xmlns="" id="{3C92F557-F3CF-4055-0AF9-145C8DAD51E3}"/>
              </a:ext>
            </a:extLst>
          </p:cNvPr>
          <p:cNvPicPr>
            <a:picLocks noChangeAspect="1"/>
          </p:cNvPicPr>
          <p:nvPr/>
        </p:nvPicPr>
        <p:blipFill>
          <a:blip r:embed="rId5" cstate="print"/>
          <a:stretch>
            <a:fillRect/>
          </a:stretch>
        </p:blipFill>
        <p:spPr>
          <a:xfrm>
            <a:off x="1058143" y="1254030"/>
            <a:ext cx="5098034" cy="2733702"/>
          </a:xfrm>
          <a:prstGeom prst="rect">
            <a:avLst/>
          </a:prstGeom>
        </p:spPr>
      </p:pic>
      <p:pic>
        <p:nvPicPr>
          <p:cNvPr id="12" name="Εικόνα 11">
            <a:extLst>
              <a:ext uri="{FF2B5EF4-FFF2-40B4-BE49-F238E27FC236}">
                <a16:creationId xmlns:a16="http://schemas.microsoft.com/office/drawing/2014/main" xmlns="" id="{94EF872E-F2F4-3B15-706B-F9952F428D72}"/>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67545" y="3895086"/>
            <a:ext cx="3816424" cy="2962914"/>
          </a:xfrm>
          <a:prstGeom prst="rect">
            <a:avLst/>
          </a:prstGeom>
        </p:spPr>
      </p:pic>
      <p:pic>
        <p:nvPicPr>
          <p:cNvPr id="15" name="Εικόνα 14">
            <a:extLst>
              <a:ext uri="{FF2B5EF4-FFF2-40B4-BE49-F238E27FC236}">
                <a16:creationId xmlns:a16="http://schemas.microsoft.com/office/drawing/2014/main" xmlns="" id="{4CCE2BC9-C917-7433-796B-9DA7C9794D96}"/>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309485" y="3895086"/>
            <a:ext cx="4834515" cy="2962914"/>
          </a:xfrm>
          <a:prstGeom prst="rect">
            <a:avLst/>
          </a:prstGeom>
        </p:spPr>
      </p:pic>
    </p:spTree>
    <p:extLst>
      <p:ext uri="{BB962C8B-B14F-4D97-AF65-F5344CB8AC3E}">
        <p14:creationId xmlns:p14="http://schemas.microsoft.com/office/powerpoint/2010/main" xmlns="" val="35067178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19559" y="336060"/>
            <a:ext cx="7399940" cy="969940"/>
          </a:xfrm>
        </p:spPr>
        <p:txBody>
          <a:bodyPr>
            <a:noAutofit/>
          </a:bodyPr>
          <a:lstStyle/>
          <a:p>
            <a:r>
              <a:rPr lang="el-GR" sz="4000" dirty="0">
                <a:latin typeface="Times New Roman" panose="02020603050405020304" pitchFamily="18" charset="0"/>
                <a:cs typeface="Times New Roman" panose="02020603050405020304" pitchFamily="18" charset="0"/>
              </a:rPr>
              <a:t>Δραστηριότητα</a:t>
            </a:r>
            <a:r>
              <a:rPr lang="en-US" sz="4000" dirty="0">
                <a:latin typeface="Times New Roman" panose="02020603050405020304" pitchFamily="18" charset="0"/>
                <a:cs typeface="Times New Roman" panose="02020603050405020304" pitchFamily="18" charset="0"/>
              </a:rPr>
              <a:t> </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7412" y="-108042"/>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76092" y="791346"/>
            <a:ext cx="792088" cy="462684"/>
          </a:xfrm>
          <a:prstGeom prst="rect">
            <a:avLst/>
          </a:prstGeom>
        </p:spPr>
      </p:pic>
      <p:pic>
        <p:nvPicPr>
          <p:cNvPr id="14" name="Εικόνα 13">
            <a:extLst>
              <a:ext uri="{FF2B5EF4-FFF2-40B4-BE49-F238E27FC236}">
                <a16:creationId xmlns:a16="http://schemas.microsoft.com/office/drawing/2014/main" xmlns="" id="{5F0B7D6A-FA4E-F6A5-EB9F-E0DED74A40CF}"/>
              </a:ext>
            </a:extLst>
          </p:cNvPr>
          <p:cNvPicPr>
            <a:picLocks noChangeAspect="1"/>
          </p:cNvPicPr>
          <p:nvPr/>
        </p:nvPicPr>
        <p:blipFill>
          <a:blip r:embed="rId4" cstate="print"/>
          <a:stretch>
            <a:fillRect/>
          </a:stretch>
        </p:blipFill>
        <p:spPr>
          <a:xfrm>
            <a:off x="7245248" y="1536937"/>
            <a:ext cx="349972" cy="307777"/>
          </a:xfrm>
          <a:prstGeom prst="rect">
            <a:avLst/>
          </a:prstGeom>
        </p:spPr>
      </p:pic>
      <p:sp>
        <p:nvSpPr>
          <p:cNvPr id="9" name="TextBox 8">
            <a:extLst>
              <a:ext uri="{FF2B5EF4-FFF2-40B4-BE49-F238E27FC236}">
                <a16:creationId xmlns:a16="http://schemas.microsoft.com/office/drawing/2014/main" xmlns="" id="{F2A9F8E1-C7E1-A08B-A3DE-4C8AFE0FF565}"/>
              </a:ext>
            </a:extLst>
          </p:cNvPr>
          <p:cNvSpPr txBox="1"/>
          <p:nvPr/>
        </p:nvSpPr>
        <p:spPr>
          <a:xfrm>
            <a:off x="7335232" y="1333764"/>
            <a:ext cx="1368152" cy="375552"/>
          </a:xfrm>
          <a:prstGeom prst="rect">
            <a:avLst/>
          </a:prstGeom>
          <a:noFill/>
        </p:spPr>
        <p:txBody>
          <a:bodyPr wrap="square">
            <a:spAutoFit/>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bookcreator</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Εικόνα 4">
            <a:extLst>
              <a:ext uri="{FF2B5EF4-FFF2-40B4-BE49-F238E27FC236}">
                <a16:creationId xmlns:a16="http://schemas.microsoft.com/office/drawing/2014/main" xmlns="" id="{DE63EAB9-5D6B-1F5E-2E56-9CAC344973B7}"/>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644008" y="2666"/>
            <a:ext cx="1800200" cy="1119489"/>
          </a:xfrm>
          <a:prstGeom prst="rect">
            <a:avLst/>
          </a:prstGeom>
        </p:spPr>
      </p:pic>
      <p:pic>
        <p:nvPicPr>
          <p:cNvPr id="11" name="Εικόνα 10">
            <a:extLst>
              <a:ext uri="{FF2B5EF4-FFF2-40B4-BE49-F238E27FC236}">
                <a16:creationId xmlns:a16="http://schemas.microsoft.com/office/drawing/2014/main" xmlns="" id="{DA5BFDA9-036E-FC87-60F4-FE2BB59E3DA1}"/>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2802029" y="1221989"/>
            <a:ext cx="3973939" cy="2982647"/>
          </a:xfrm>
          <a:prstGeom prst="rect">
            <a:avLst/>
          </a:prstGeom>
        </p:spPr>
      </p:pic>
      <p:pic>
        <p:nvPicPr>
          <p:cNvPr id="13" name="Εικόνα 12">
            <a:extLst>
              <a:ext uri="{FF2B5EF4-FFF2-40B4-BE49-F238E27FC236}">
                <a16:creationId xmlns:a16="http://schemas.microsoft.com/office/drawing/2014/main" xmlns="" id="{0F297EA5-ADBB-E17D-D7A0-AFE24B810FC1}"/>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539552" y="4204636"/>
            <a:ext cx="3744416" cy="2646627"/>
          </a:xfrm>
          <a:prstGeom prst="rect">
            <a:avLst/>
          </a:prstGeom>
        </p:spPr>
      </p:pic>
      <p:pic>
        <p:nvPicPr>
          <p:cNvPr id="16" name="Εικόνα 15">
            <a:extLst>
              <a:ext uri="{FF2B5EF4-FFF2-40B4-BE49-F238E27FC236}">
                <a16:creationId xmlns:a16="http://schemas.microsoft.com/office/drawing/2014/main" xmlns="" id="{9621AD53-89A3-BA43-CEE7-BE63FF5638BF}"/>
              </a:ext>
            </a:extLst>
          </p:cNvPr>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4860035" y="4211375"/>
            <a:ext cx="3843350" cy="2646626"/>
          </a:xfrm>
          <a:prstGeom prst="rect">
            <a:avLst/>
          </a:prstGeom>
        </p:spPr>
      </p:pic>
    </p:spTree>
    <p:extLst>
      <p:ext uri="{BB962C8B-B14F-4D97-AF65-F5344CB8AC3E}">
        <p14:creationId xmlns:p14="http://schemas.microsoft.com/office/powerpoint/2010/main" xmlns="" val="14381904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20AC840-FFC3-5B06-E029-AED7A561D0F9}"/>
              </a:ext>
            </a:extLst>
          </p:cNvPr>
          <p:cNvSpPr>
            <a:spLocks noGrp="1"/>
          </p:cNvSpPr>
          <p:nvPr>
            <p:ph type="title"/>
          </p:nvPr>
        </p:nvSpPr>
        <p:spPr>
          <a:xfrm>
            <a:off x="1143000" y="365127"/>
            <a:ext cx="7372350" cy="903633"/>
          </a:xfrm>
        </p:spPr>
        <p:txBody>
          <a:bodyPr/>
          <a:lstStyle/>
          <a:p>
            <a:r>
              <a:rPr lang="el-GR" sz="4000" b="1" dirty="0">
                <a:latin typeface="Times New Roman" panose="02020603050405020304" pitchFamily="18" charset="0"/>
                <a:cs typeface="Times New Roman" panose="02020603050405020304" pitchFamily="18" charset="0"/>
              </a:rPr>
              <a:t>Ερευνητικά</a:t>
            </a:r>
            <a:r>
              <a:rPr lang="el-GR" b="1" dirty="0">
                <a:latin typeface="Times New Roman" panose="02020603050405020304" pitchFamily="18" charset="0"/>
                <a:cs typeface="Times New Roman" panose="02020603050405020304" pitchFamily="18" charset="0"/>
              </a:rPr>
              <a:t> </a:t>
            </a:r>
            <a:r>
              <a:rPr lang="el-GR" sz="4000" b="1" dirty="0">
                <a:latin typeface="Times New Roman" panose="02020603050405020304" pitchFamily="18" charset="0"/>
                <a:cs typeface="Times New Roman" panose="02020603050405020304" pitchFamily="18" charset="0"/>
              </a:rPr>
              <a:t>Ερωτήματα</a:t>
            </a:r>
            <a:r>
              <a:rPr lang="el-GR" b="1" dirty="0">
                <a:latin typeface="Times New Roman" panose="02020603050405020304" pitchFamily="18" charset="0"/>
                <a:cs typeface="Times New Roman" panose="02020603050405020304" pitchFamily="18" charset="0"/>
              </a:rPr>
              <a:t> </a:t>
            </a:r>
          </a:p>
        </p:txBody>
      </p:sp>
      <p:graphicFrame>
        <p:nvGraphicFramePr>
          <p:cNvPr id="4" name="Θέση περιεχομένου 3">
            <a:extLst>
              <a:ext uri="{FF2B5EF4-FFF2-40B4-BE49-F238E27FC236}">
                <a16:creationId xmlns:a16="http://schemas.microsoft.com/office/drawing/2014/main" xmlns="" id="{D984BE98-1863-10F7-B29D-44CA1B860750}"/>
              </a:ext>
            </a:extLst>
          </p:cNvPr>
          <p:cNvGraphicFramePr>
            <a:graphicFrameLocks noGrp="1"/>
          </p:cNvGraphicFramePr>
          <p:nvPr>
            <p:ph idx="1"/>
            <p:extLst>
              <p:ext uri="{D42A27DB-BD31-4B8C-83A1-F6EECF244321}">
                <p14:modId xmlns:p14="http://schemas.microsoft.com/office/powerpoint/2010/main" xmlns="" val="1408607495"/>
              </p:ext>
            </p:extLst>
          </p:nvPr>
        </p:nvGraphicFramePr>
        <p:xfrm>
          <a:off x="323528" y="1700808"/>
          <a:ext cx="86868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a:extLst>
              <a:ext uri="{FF2B5EF4-FFF2-40B4-BE49-F238E27FC236}">
                <a16:creationId xmlns:a16="http://schemas.microsoft.com/office/drawing/2014/main" xmlns="" id="{FF10D4D6-6FB2-EAD6-D59F-A80653789F53}"/>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449645" y="7851"/>
            <a:ext cx="2560683" cy="1850834"/>
          </a:xfrm>
          <a:prstGeom prst="rect">
            <a:avLst/>
          </a:prstGeom>
        </p:spPr>
      </p:pic>
    </p:spTree>
    <p:extLst>
      <p:ext uri="{BB962C8B-B14F-4D97-AF65-F5344CB8AC3E}">
        <p14:creationId xmlns:p14="http://schemas.microsoft.com/office/powerpoint/2010/main" xmlns="" val="195129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79639" y="220369"/>
            <a:ext cx="7471948" cy="969940"/>
          </a:xfrm>
        </p:spPr>
        <p:txBody>
          <a:bodyPr>
            <a:noAutofit/>
          </a:bodyPr>
          <a:lstStyle/>
          <a:p>
            <a:r>
              <a:rPr lang="el-GR" sz="4000" dirty="0">
                <a:latin typeface="Times New Roman" panose="02020603050405020304" pitchFamily="18" charset="0"/>
                <a:cs typeface="Times New Roman" panose="02020603050405020304" pitchFamily="18" charset="0"/>
              </a:rPr>
              <a:t>Διαδραστικό</a:t>
            </a:r>
            <a:r>
              <a:rPr lang="en-US" sz="4000" dirty="0">
                <a:latin typeface="Times New Roman" panose="02020603050405020304" pitchFamily="18" charset="0"/>
                <a:cs typeface="Times New Roman" panose="02020603050405020304" pitchFamily="18" charset="0"/>
              </a:rPr>
              <a:t> </a:t>
            </a:r>
            <a:r>
              <a:rPr lang="el-GR" sz="4000" dirty="0">
                <a:latin typeface="Times New Roman" panose="02020603050405020304" pitchFamily="18" charset="0"/>
                <a:cs typeface="Times New Roman" panose="02020603050405020304" pitchFamily="18" charset="0"/>
              </a:rPr>
              <a:t>Βίντεο</a:t>
            </a:r>
            <a:r>
              <a:rPr lang="en-US" sz="4000" dirty="0">
                <a:latin typeface="Times New Roman" panose="02020603050405020304" pitchFamily="18" charset="0"/>
                <a:cs typeface="Times New Roman" panose="02020603050405020304" pitchFamily="18" charset="0"/>
              </a:rPr>
              <a:t> </a:t>
            </a:r>
            <a:br>
              <a:rPr lang="en-US" sz="4000" dirty="0">
                <a:latin typeface="Times New Roman" panose="02020603050405020304" pitchFamily="18" charset="0"/>
                <a:cs typeface="Times New Roman" panose="02020603050405020304" pitchFamily="18" charset="0"/>
              </a:rPr>
            </a:br>
            <a:r>
              <a:rPr lang="el-GR" sz="4000"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Interactive Video)</a:t>
            </a:r>
            <a:endParaRPr lang="el-GR"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88B1D54F-8785-4D28-86BB-6197BDFFD85D}"/>
              </a:ext>
            </a:extLst>
          </p:cNvPr>
          <p:cNvSpPr txBox="1"/>
          <p:nvPr/>
        </p:nvSpPr>
        <p:spPr>
          <a:xfrm>
            <a:off x="179512" y="692696"/>
            <a:ext cx="1055097" cy="584775"/>
          </a:xfrm>
          <a:prstGeom prst="rect">
            <a:avLst/>
          </a:prstGeom>
          <a:noFill/>
        </p:spPr>
        <p:txBody>
          <a:bodyPr wrap="square" rtlCol="0">
            <a:spAutoFit/>
          </a:bodyPr>
          <a:lstStyle/>
          <a:p>
            <a:pPr algn="ctr"/>
            <a:r>
              <a:rPr lang="en-US" sz="3200" b="1" dirty="0">
                <a:cs typeface="Times New Roman" panose="02020603050405020304" pitchFamily="18" charset="0"/>
              </a:rPr>
              <a:t>B</a:t>
            </a:r>
            <a:r>
              <a:rPr lang="el-GR" sz="3200" b="1" dirty="0">
                <a:solidFill>
                  <a:schemeClr val="tx2"/>
                </a:solidFill>
                <a:cs typeface="Times New Roman" panose="02020603050405020304" pitchFamily="18" charset="0"/>
              </a:rPr>
              <a:t> </a:t>
            </a:r>
          </a:p>
        </p:txBody>
      </p:sp>
      <p:pic>
        <p:nvPicPr>
          <p:cNvPr id="7" name="Εικόνα 6">
            <a:extLst>
              <a:ext uri="{FF2B5EF4-FFF2-40B4-BE49-F238E27FC236}">
                <a16:creationId xmlns:a16="http://schemas.microsoft.com/office/drawing/2014/main" xmlns="" id="{35EF9D64-39FC-6602-49B8-E8ED31EBF2F2}"/>
              </a:ext>
            </a:extLst>
          </p:cNvPr>
          <p:cNvPicPr>
            <a:picLocks noChangeAspect="1"/>
          </p:cNvPicPr>
          <p:nvPr/>
        </p:nvPicPr>
        <p:blipFill>
          <a:blip r:embed="rId2" cstate="print"/>
          <a:stretch>
            <a:fillRect/>
          </a:stretch>
        </p:blipFill>
        <p:spPr>
          <a:xfrm>
            <a:off x="7712418" y="-77769"/>
            <a:ext cx="1426588" cy="1268078"/>
          </a:xfrm>
          <a:prstGeom prst="rect">
            <a:avLst/>
          </a:prstGeom>
        </p:spPr>
      </p:pic>
      <p:pic>
        <p:nvPicPr>
          <p:cNvPr id="3" name="Εικόνα 2">
            <a:extLst>
              <a:ext uri="{FF2B5EF4-FFF2-40B4-BE49-F238E27FC236}">
                <a16:creationId xmlns:a16="http://schemas.microsoft.com/office/drawing/2014/main" xmlns="" id="{9CEB5A60-8C11-4B6A-C218-0A8722D8F8D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652120" y="589656"/>
            <a:ext cx="864095" cy="640932"/>
          </a:xfrm>
          <a:prstGeom prst="rect">
            <a:avLst/>
          </a:prstGeom>
        </p:spPr>
      </p:pic>
      <p:pic>
        <p:nvPicPr>
          <p:cNvPr id="5" name="Εικόνα 4">
            <a:extLst>
              <a:ext uri="{FF2B5EF4-FFF2-40B4-BE49-F238E27FC236}">
                <a16:creationId xmlns:a16="http://schemas.microsoft.com/office/drawing/2014/main" xmlns="" id="{7BF9DAE7-67AE-F748-D91A-2D1A6F5DA3DF}"/>
              </a:ext>
            </a:extLst>
          </p:cNvPr>
          <p:cNvPicPr>
            <a:picLocks noChangeAspect="1"/>
          </p:cNvPicPr>
          <p:nvPr/>
        </p:nvPicPr>
        <p:blipFill>
          <a:blip r:embed="rId4" cstate="print"/>
          <a:stretch>
            <a:fillRect/>
          </a:stretch>
        </p:blipFill>
        <p:spPr>
          <a:xfrm>
            <a:off x="1031984" y="1477644"/>
            <a:ext cx="7471947" cy="4790700"/>
          </a:xfrm>
          <a:prstGeom prst="rect">
            <a:avLst/>
          </a:prstGeom>
        </p:spPr>
      </p:pic>
    </p:spTree>
    <p:extLst>
      <p:ext uri="{BB962C8B-B14F-4D97-AF65-F5344CB8AC3E}">
        <p14:creationId xmlns:p14="http://schemas.microsoft.com/office/powerpoint/2010/main" xmlns="" val="23381076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331640" y="533818"/>
            <a:ext cx="6536926" cy="945078"/>
          </a:xfrm>
        </p:spPr>
        <p:txBody>
          <a:bodyPr>
            <a:noAutofit/>
          </a:bodyPr>
          <a:lstStyle/>
          <a:p>
            <a:r>
              <a:rPr lang="el-GR" sz="3200" b="1" dirty="0">
                <a:latin typeface="Times New Roman" panose="02020603050405020304" pitchFamily="18" charset="0"/>
                <a:cs typeface="Times New Roman" panose="02020603050405020304" pitchFamily="18" charset="0"/>
              </a:rPr>
              <a:t>Αποτίμηση Εκπαιδευτικού Υλικού</a:t>
            </a:r>
            <a:r>
              <a:rPr lang="el-GR" sz="3200" dirty="0">
                <a:latin typeface="Times New Roman" panose="02020603050405020304" pitchFamily="18" charset="0"/>
                <a:cs typeface="Times New Roman" panose="02020603050405020304" pitchFamily="18" charset="0"/>
              </a:rPr>
              <a:t/>
            </a:r>
            <a:br>
              <a:rPr lang="el-GR" sz="3200" dirty="0">
                <a:latin typeface="Times New Roman" panose="02020603050405020304" pitchFamily="18" charset="0"/>
                <a:cs typeface="Times New Roman" panose="02020603050405020304" pitchFamily="18" charset="0"/>
              </a:rPr>
            </a:br>
            <a:endParaRPr lang="el-GR" sz="32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B38D62B2-CC42-2FDA-3F55-8D9D55F95EEE}"/>
              </a:ext>
            </a:extLst>
          </p:cNvPr>
          <p:cNvSpPr txBox="1"/>
          <p:nvPr/>
        </p:nvSpPr>
        <p:spPr>
          <a:xfrm>
            <a:off x="1665482" y="5862517"/>
            <a:ext cx="6768969" cy="461665"/>
          </a:xfrm>
          <a:prstGeom prst="rect">
            <a:avLst/>
          </a:prstGeom>
          <a:noFill/>
        </p:spPr>
        <p:txBody>
          <a:bodyPr wrap="none" rtlCol="0">
            <a:spAutoFit/>
          </a:bodyPr>
          <a:lstStyle/>
          <a:p>
            <a:r>
              <a:rPr lang="el-GR" sz="1800" b="1" dirty="0">
                <a:cs typeface="Times New Roman" panose="02020603050405020304" pitchFamily="18" charset="0"/>
              </a:rPr>
              <a:t>Χρόνος διεξαγωγής έρευνας</a:t>
            </a:r>
            <a:r>
              <a:rPr lang="el-GR" dirty="0">
                <a:cs typeface="Times New Roman" panose="02020603050405020304" pitchFamily="18" charset="0"/>
              </a:rPr>
              <a:t>: </a:t>
            </a:r>
            <a:r>
              <a:rPr lang="el-GR" sz="1800" dirty="0">
                <a:cs typeface="Times New Roman" panose="02020603050405020304" pitchFamily="18" charset="0"/>
              </a:rPr>
              <a:t>15 Οκτωβρίου έως 11 Δεκεμβρίου 2022</a:t>
            </a:r>
          </a:p>
        </p:txBody>
      </p:sp>
      <p:sp>
        <p:nvSpPr>
          <p:cNvPr id="6" name="TextBox 5">
            <a:extLst>
              <a:ext uri="{FF2B5EF4-FFF2-40B4-BE49-F238E27FC236}">
                <a16:creationId xmlns:a16="http://schemas.microsoft.com/office/drawing/2014/main" xmlns="" id="{322E12C4-F636-ED40-B3E3-25E3B43314DB}"/>
              </a:ext>
            </a:extLst>
          </p:cNvPr>
          <p:cNvSpPr txBox="1"/>
          <p:nvPr/>
        </p:nvSpPr>
        <p:spPr>
          <a:xfrm>
            <a:off x="3241700" y="2276872"/>
            <a:ext cx="2694264" cy="523220"/>
          </a:xfrm>
          <a:prstGeom prst="rect">
            <a:avLst/>
          </a:prstGeom>
          <a:noFill/>
        </p:spPr>
        <p:txBody>
          <a:bodyPr wrap="none" rtlCol="0">
            <a:spAutoFit/>
          </a:bodyPr>
          <a:lstStyle/>
          <a:p>
            <a:pPr lvl="0"/>
            <a:r>
              <a:rPr lang="el-GR" sz="2800" b="1" dirty="0">
                <a:solidFill>
                  <a:schemeClr val="bg1"/>
                </a:solidFill>
                <a:cs typeface="Times New Roman" panose="02020603050405020304" pitchFamily="18" charset="0"/>
              </a:rPr>
              <a:t>Σκοπός έρευνας </a:t>
            </a:r>
            <a:endParaRPr lang="el-GR" sz="2800" b="1" dirty="0">
              <a:cs typeface="Times New Roman" panose="02020603050405020304" pitchFamily="18" charset="0"/>
            </a:endParaRPr>
          </a:p>
        </p:txBody>
      </p:sp>
      <p:sp>
        <p:nvSpPr>
          <p:cNvPr id="4" name="TextBox 3">
            <a:extLst>
              <a:ext uri="{FF2B5EF4-FFF2-40B4-BE49-F238E27FC236}">
                <a16:creationId xmlns:a16="http://schemas.microsoft.com/office/drawing/2014/main" xmlns="" id="{8A0B5EFB-58AB-1D0E-1E69-F93CF51351CB}"/>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pic>
        <p:nvPicPr>
          <p:cNvPr id="7" name="Εικόνα 6">
            <a:extLst>
              <a:ext uri="{FF2B5EF4-FFF2-40B4-BE49-F238E27FC236}">
                <a16:creationId xmlns:a16="http://schemas.microsoft.com/office/drawing/2014/main" xmlns="" id="{79316BA8-7BAA-2E2F-BA09-A71708E029C4}"/>
              </a:ext>
            </a:extLst>
          </p:cNvPr>
          <p:cNvPicPr>
            <a:picLocks noChangeAspect="1"/>
          </p:cNvPicPr>
          <p:nvPr/>
        </p:nvPicPr>
        <p:blipFill>
          <a:blip r:embed="rId2" cstate="print"/>
          <a:stretch>
            <a:fillRect/>
          </a:stretch>
        </p:blipFill>
        <p:spPr>
          <a:xfrm>
            <a:off x="7432734" y="122670"/>
            <a:ext cx="1524132" cy="1140051"/>
          </a:xfrm>
          <a:prstGeom prst="rect">
            <a:avLst/>
          </a:prstGeom>
        </p:spPr>
      </p:pic>
      <p:sp>
        <p:nvSpPr>
          <p:cNvPr id="13" name="Βέλος: Πεντάγωνο 12">
            <a:extLst>
              <a:ext uri="{FF2B5EF4-FFF2-40B4-BE49-F238E27FC236}">
                <a16:creationId xmlns:a16="http://schemas.microsoft.com/office/drawing/2014/main" xmlns="" id="{C76EC277-CD27-76FF-92C1-235C57E9E236}"/>
              </a:ext>
            </a:extLst>
          </p:cNvPr>
          <p:cNvSpPr/>
          <p:nvPr/>
        </p:nvSpPr>
        <p:spPr>
          <a:xfrm>
            <a:off x="2964304" y="2562374"/>
            <a:ext cx="5525004" cy="199184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atin typeface="Times New Roman" panose="02020603050405020304" pitchFamily="18" charset="0"/>
                <a:cs typeface="Times New Roman" panose="02020603050405020304" pitchFamily="18" charset="0"/>
              </a:rPr>
              <a:t>Διερεύνηση των απόψεων των συμμετεχόντων αναφορικά με το ΕΥ που δημιουργήθηκε</a:t>
            </a:r>
          </a:p>
        </p:txBody>
      </p:sp>
      <p:pic>
        <p:nvPicPr>
          <p:cNvPr id="12" name="Εικόνα 11">
            <a:extLst>
              <a:ext uri="{FF2B5EF4-FFF2-40B4-BE49-F238E27FC236}">
                <a16:creationId xmlns:a16="http://schemas.microsoft.com/office/drawing/2014/main" xmlns="" id="{1B74B15C-6337-9632-ACB2-068E7BFEBD81}"/>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8356" y="1733660"/>
            <a:ext cx="2895144" cy="2739708"/>
          </a:xfrm>
          <a:prstGeom prst="rect">
            <a:avLst/>
          </a:prstGeom>
        </p:spPr>
      </p:pic>
    </p:spTree>
    <p:extLst>
      <p:ext uri="{BB962C8B-B14F-4D97-AF65-F5344CB8AC3E}">
        <p14:creationId xmlns:p14="http://schemas.microsoft.com/office/powerpoint/2010/main" xmlns="" val="187756844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331640" y="374018"/>
            <a:ext cx="6048672" cy="1060196"/>
          </a:xfrm>
        </p:spPr>
        <p:txBody>
          <a:bodyPr>
            <a:noAutofit/>
          </a:bodyPr>
          <a:lstStyle/>
          <a:p>
            <a:r>
              <a:rPr lang="el-GR" sz="3200" b="1" dirty="0">
                <a:latin typeface="Times New Roman" panose="02020603050405020304" pitchFamily="18" charset="0"/>
                <a:cs typeface="Times New Roman" panose="02020603050405020304" pitchFamily="18" charset="0"/>
              </a:rPr>
              <a:t>Μεθοδολογία  Έρευνας                                                                                                                            </a:t>
            </a:r>
          </a:p>
        </p:txBody>
      </p:sp>
      <p:graphicFrame>
        <p:nvGraphicFramePr>
          <p:cNvPr id="3" name="Πίνακας 5">
            <a:extLst>
              <a:ext uri="{FF2B5EF4-FFF2-40B4-BE49-F238E27FC236}">
                <a16:creationId xmlns:a16="http://schemas.microsoft.com/office/drawing/2014/main" xmlns="" id="{90E675D6-B21F-A1AB-35B6-6452457F6DE2}"/>
              </a:ext>
            </a:extLst>
          </p:cNvPr>
          <p:cNvGraphicFramePr>
            <a:graphicFrameLocks noGrp="1"/>
          </p:cNvGraphicFramePr>
          <p:nvPr>
            <p:extLst>
              <p:ext uri="{D42A27DB-BD31-4B8C-83A1-F6EECF244321}">
                <p14:modId xmlns:p14="http://schemas.microsoft.com/office/powerpoint/2010/main" xmlns="" val="1241360227"/>
              </p:ext>
            </p:extLst>
          </p:nvPr>
        </p:nvGraphicFramePr>
        <p:xfrm>
          <a:off x="468273" y="1380080"/>
          <a:ext cx="8640960" cy="5453867"/>
        </p:xfrm>
        <a:graphic>
          <a:graphicData uri="http://schemas.openxmlformats.org/drawingml/2006/table">
            <a:tbl>
              <a:tblPr firstRow="1" bandRow="1">
                <a:tableStyleId>{5C22544A-7EE6-4342-B048-85BDC9FD1C3A}</a:tableStyleId>
              </a:tblPr>
              <a:tblGrid>
                <a:gridCol w="1885574">
                  <a:extLst>
                    <a:ext uri="{9D8B030D-6E8A-4147-A177-3AD203B41FA5}">
                      <a16:colId xmlns:a16="http://schemas.microsoft.com/office/drawing/2014/main" xmlns="" val="3070422732"/>
                    </a:ext>
                  </a:extLst>
                </a:gridCol>
                <a:gridCol w="3217097">
                  <a:extLst>
                    <a:ext uri="{9D8B030D-6E8A-4147-A177-3AD203B41FA5}">
                      <a16:colId xmlns:a16="http://schemas.microsoft.com/office/drawing/2014/main" xmlns="" val="54638044"/>
                    </a:ext>
                  </a:extLst>
                </a:gridCol>
                <a:gridCol w="3538289">
                  <a:extLst>
                    <a:ext uri="{9D8B030D-6E8A-4147-A177-3AD203B41FA5}">
                      <a16:colId xmlns:a16="http://schemas.microsoft.com/office/drawing/2014/main" xmlns="" val="245659201"/>
                    </a:ext>
                  </a:extLst>
                </a:gridCol>
              </a:tblGrid>
              <a:tr h="895332">
                <a:tc>
                  <a:txBody>
                    <a:bodyPr/>
                    <a:lstStyle/>
                    <a:p>
                      <a:pPr algn="ctr"/>
                      <a:r>
                        <a:rPr lang="el-GR" sz="1800" dirty="0">
                          <a:latin typeface="Times New Roman" panose="02020603050405020304" pitchFamily="18" charset="0"/>
                          <a:cs typeface="Times New Roman" panose="02020603050405020304" pitchFamily="18" charset="0"/>
                        </a:rPr>
                        <a:t>Δείγμα</a:t>
                      </a:r>
                    </a:p>
                  </a:txBody>
                  <a:tcPr>
                    <a:solidFill>
                      <a:srgbClr val="C00000"/>
                    </a:solidFill>
                  </a:tcPr>
                </a:tc>
                <a:tc>
                  <a:txBody>
                    <a:bodyPr/>
                    <a:lstStyle/>
                    <a:p>
                      <a:pPr algn="ctr"/>
                      <a:r>
                        <a:rPr lang="el-GR" sz="1800" dirty="0">
                          <a:latin typeface="Times New Roman" panose="02020603050405020304" pitchFamily="18" charset="0"/>
                          <a:cs typeface="Times New Roman" panose="02020603050405020304" pitchFamily="18" charset="0"/>
                        </a:rPr>
                        <a:t>Α΄ ΟΜΑΔΑ:</a:t>
                      </a:r>
                    </a:p>
                    <a:p>
                      <a:pPr algn="ctr"/>
                      <a:r>
                        <a:rPr lang="el-GR" sz="1800" b="0" dirty="0">
                          <a:latin typeface="Times New Roman" panose="02020603050405020304" pitchFamily="18" charset="0"/>
                          <a:cs typeface="Times New Roman" panose="02020603050405020304" pitchFamily="18" charset="0"/>
                        </a:rPr>
                        <a:t>5 Κριτικοί αναγνώστες – Ειδικοί στην ΕΞΑΕ</a:t>
                      </a:r>
                    </a:p>
                  </a:txBody>
                  <a:tcPr>
                    <a:solidFill>
                      <a:srgbClr val="C00000"/>
                    </a:solidFill>
                  </a:tcPr>
                </a:tc>
                <a:tc>
                  <a:txBody>
                    <a:bodyPr/>
                    <a:lstStyle/>
                    <a:p>
                      <a:pPr algn="ctr"/>
                      <a:r>
                        <a:rPr lang="el-GR" sz="1800" dirty="0">
                          <a:latin typeface="Times New Roman" panose="02020603050405020304" pitchFamily="18" charset="0"/>
                          <a:cs typeface="Times New Roman" panose="02020603050405020304" pitchFamily="18" charset="0"/>
                        </a:rPr>
                        <a:t>Β΄ ΟΜΑΔΑ:</a:t>
                      </a:r>
                    </a:p>
                    <a:p>
                      <a:pPr algn="ctr"/>
                      <a:r>
                        <a:rPr lang="el-GR" sz="1800" dirty="0">
                          <a:latin typeface="Times New Roman" panose="02020603050405020304" pitchFamily="18" charset="0"/>
                          <a:cs typeface="Times New Roman" panose="02020603050405020304" pitchFamily="18" charset="0"/>
                        </a:rPr>
                        <a:t> </a:t>
                      </a:r>
                      <a:r>
                        <a:rPr lang="el-GR" sz="1800" b="0" dirty="0">
                          <a:latin typeface="Times New Roman" panose="02020603050405020304" pitchFamily="18" charset="0"/>
                          <a:cs typeface="Times New Roman" panose="02020603050405020304" pitchFamily="18" charset="0"/>
                        </a:rPr>
                        <a:t>6 μαθητές του 1</a:t>
                      </a:r>
                      <a:r>
                        <a:rPr lang="el-GR" sz="1800" b="0" baseline="30000" dirty="0">
                          <a:latin typeface="Times New Roman" panose="02020603050405020304" pitchFamily="18" charset="0"/>
                          <a:cs typeface="Times New Roman" panose="02020603050405020304" pitchFamily="18" charset="0"/>
                        </a:rPr>
                        <a:t>ου</a:t>
                      </a:r>
                      <a:r>
                        <a:rPr lang="el-GR" sz="1800" b="0" dirty="0">
                          <a:latin typeface="Times New Roman" panose="02020603050405020304" pitchFamily="18" charset="0"/>
                          <a:cs typeface="Times New Roman" panose="02020603050405020304" pitchFamily="18" charset="0"/>
                        </a:rPr>
                        <a:t> Νηπιαγωγείου Γαζίου</a:t>
                      </a:r>
                    </a:p>
                  </a:txBody>
                  <a:tcPr>
                    <a:solidFill>
                      <a:srgbClr val="C00000"/>
                    </a:solidFill>
                  </a:tcPr>
                </a:tc>
                <a:extLst>
                  <a:ext uri="{0D108BD9-81ED-4DB2-BD59-A6C34878D82A}">
                    <a16:rowId xmlns:a16="http://schemas.microsoft.com/office/drawing/2014/main" xmlns="" val="3821071162"/>
                  </a:ext>
                </a:extLst>
              </a:tr>
              <a:tr h="861693">
                <a:tc>
                  <a:txBody>
                    <a:bodyPr/>
                    <a:lstStyle/>
                    <a:p>
                      <a:r>
                        <a:rPr lang="el-GR" sz="1800" b="1" dirty="0">
                          <a:latin typeface="Times New Roman" panose="02020603050405020304" pitchFamily="18" charset="0"/>
                          <a:cs typeface="Times New Roman" panose="02020603050405020304" pitchFamily="18" charset="0"/>
                        </a:rPr>
                        <a:t>Είδος</a:t>
                      </a:r>
                    </a:p>
                  </a:txBody>
                  <a:tcPr/>
                </a:tc>
                <a:tc gridSpan="2">
                  <a:txBody>
                    <a:bodyPr/>
                    <a:lstStyle/>
                    <a:p>
                      <a:pPr algn="ctr"/>
                      <a:r>
                        <a:rPr lang="el-GR" sz="1800" b="1" dirty="0">
                          <a:solidFill>
                            <a:srgbClr val="C00000"/>
                          </a:solidFill>
                          <a:latin typeface="Times New Roman" panose="02020603050405020304" pitchFamily="18" charset="0"/>
                          <a:cs typeface="Times New Roman" panose="02020603050405020304" pitchFamily="18" charset="0"/>
                        </a:rPr>
                        <a:t>Ποιοτική</a:t>
                      </a:r>
                      <a:r>
                        <a:rPr lang="el-GR" sz="1800" dirty="0">
                          <a:latin typeface="Times New Roman" panose="02020603050405020304" pitchFamily="18" charset="0"/>
                          <a:cs typeface="Times New Roman" panose="02020603050405020304" pitchFamily="18" charset="0"/>
                        </a:rPr>
                        <a:t> </a:t>
                      </a:r>
                      <a:r>
                        <a:rPr lang="el-GR" sz="1800" b="1" kern="1200" dirty="0">
                          <a:solidFill>
                            <a:srgbClr val="C00000"/>
                          </a:solidFill>
                          <a:latin typeface="Times New Roman" panose="02020603050405020304" pitchFamily="18" charset="0"/>
                          <a:ea typeface="+mn-ea"/>
                          <a:cs typeface="Times New Roman" panose="02020603050405020304" pitchFamily="18" charset="0"/>
                        </a:rPr>
                        <a:t>Ανάλυση περιεχομένου</a:t>
                      </a:r>
                    </a:p>
                  </a:txBody>
                  <a:tcPr/>
                </a:tc>
                <a:tc hMerge="1">
                  <a:txBody>
                    <a:bodyPr/>
                    <a:lstStyle/>
                    <a:p>
                      <a:pPr algn="ctr"/>
                      <a:r>
                        <a:rPr lang="el-GR" sz="1800" dirty="0">
                          <a:latin typeface="Times New Roman" panose="02020603050405020304" pitchFamily="18" charset="0"/>
                          <a:cs typeface="Times New Roman" panose="02020603050405020304" pitchFamily="18" charset="0"/>
                        </a:rPr>
                        <a:t>Ποιοτική έρευνα</a:t>
                      </a:r>
                    </a:p>
                  </a:txBody>
                  <a:tcPr/>
                </a:tc>
                <a:extLst>
                  <a:ext uri="{0D108BD9-81ED-4DB2-BD59-A6C34878D82A}">
                    <a16:rowId xmlns:a16="http://schemas.microsoft.com/office/drawing/2014/main" xmlns="" val="22300036"/>
                  </a:ext>
                </a:extLst>
              </a:tr>
              <a:tr h="1163932">
                <a:tc>
                  <a:txBody>
                    <a:bodyPr/>
                    <a:lstStyle/>
                    <a:p>
                      <a:r>
                        <a:rPr lang="el-GR" sz="1600" b="1" dirty="0">
                          <a:latin typeface="Times New Roman" panose="02020603050405020304" pitchFamily="18" charset="0"/>
                          <a:cs typeface="Times New Roman" panose="02020603050405020304" pitchFamily="18" charset="0"/>
                        </a:rPr>
                        <a:t>Μονάδα ανάλυσης</a:t>
                      </a:r>
                    </a:p>
                  </a:txBody>
                  <a:tcPr/>
                </a:tc>
                <a:tc>
                  <a:txBody>
                    <a:bodyPr/>
                    <a:lstStyle/>
                    <a:p>
                      <a:pPr algn="ctr"/>
                      <a:r>
                        <a:rPr lang="el-GR" sz="1800" dirty="0">
                          <a:latin typeface="Times New Roman" panose="02020603050405020304" pitchFamily="18" charset="0"/>
                          <a:cs typeface="Times New Roman" panose="02020603050405020304" pitchFamily="18" charset="0"/>
                        </a:rPr>
                        <a:t>Η </a:t>
                      </a:r>
                      <a:r>
                        <a:rPr lang="el-GR" sz="1800" b="1" dirty="0">
                          <a:solidFill>
                            <a:srgbClr val="C00000"/>
                          </a:solidFill>
                          <a:latin typeface="Times New Roman" panose="02020603050405020304" pitchFamily="18" charset="0"/>
                          <a:cs typeface="Times New Roman" panose="02020603050405020304" pitchFamily="18" charset="0"/>
                        </a:rPr>
                        <a:t>φράση</a:t>
                      </a:r>
                      <a:r>
                        <a:rPr lang="el-GR" sz="1800" dirty="0">
                          <a:latin typeface="Times New Roman" panose="02020603050405020304" pitchFamily="18" charset="0"/>
                          <a:cs typeface="Times New Roman" panose="02020603050405020304" pitchFamily="18" charset="0"/>
                        </a:rPr>
                        <a:t> ανάλογα με την αξία που παρουσιάζει ως προς τους άξονες ανάλυσης (</a:t>
                      </a:r>
                      <a:r>
                        <a:rPr lang="el-GR" sz="1800" dirty="0">
                          <a:latin typeface="Times New Roman" panose="02020603050405020304" pitchFamily="18" charset="0"/>
                          <a:cs typeface="Times New Roman" panose="02020603050405020304" pitchFamily="18" charset="0"/>
                          <a:hlinkClick r:id="rId2" action="ppaction://hlinksldjump"/>
                        </a:rPr>
                        <a:t>10 άξονες</a:t>
                      </a:r>
                      <a:r>
                        <a:rPr lang="el-GR" sz="1800" dirty="0">
                          <a:latin typeface="Times New Roman" panose="02020603050405020304" pitchFamily="18" charset="0"/>
                          <a:cs typeface="Times New Roman" panose="02020603050405020304" pitchFamily="18" charset="0"/>
                        </a:rPr>
                        <a:t>)</a:t>
                      </a:r>
                    </a:p>
                  </a:txBody>
                  <a:tcPr/>
                </a:tc>
                <a:tc>
                  <a:txBody>
                    <a:bodyPr/>
                    <a:lstStyle/>
                    <a:p>
                      <a:pPr algn="ctr"/>
                      <a:r>
                        <a:rPr lang="el-GR" sz="1800" dirty="0">
                          <a:latin typeface="Times New Roman" panose="02020603050405020304" pitchFamily="18" charset="0"/>
                          <a:cs typeface="Times New Roman" panose="02020603050405020304" pitchFamily="18" charset="0"/>
                        </a:rPr>
                        <a:t>Η </a:t>
                      </a:r>
                      <a:r>
                        <a:rPr lang="el-GR" sz="1800" b="1" dirty="0">
                          <a:solidFill>
                            <a:srgbClr val="C00000"/>
                          </a:solidFill>
                          <a:latin typeface="Times New Roman" panose="02020603050405020304" pitchFamily="18" charset="0"/>
                          <a:cs typeface="Times New Roman" panose="02020603050405020304" pitchFamily="18" charset="0"/>
                        </a:rPr>
                        <a:t>πρόταση</a:t>
                      </a:r>
                      <a:r>
                        <a:rPr lang="el-GR" sz="1800" dirty="0">
                          <a:latin typeface="Times New Roman" panose="02020603050405020304" pitchFamily="18" charset="0"/>
                          <a:cs typeface="Times New Roman" panose="02020603050405020304" pitchFamily="18" charset="0"/>
                        </a:rPr>
                        <a:t> ανάλογα με την αξία που παρουσιάζει ως προς τους άξονες ανάλυσης (</a:t>
                      </a:r>
                      <a:r>
                        <a:rPr lang="el-GR" sz="1800" dirty="0">
                          <a:latin typeface="Times New Roman" panose="02020603050405020304" pitchFamily="18" charset="0"/>
                          <a:cs typeface="Times New Roman" panose="02020603050405020304" pitchFamily="18" charset="0"/>
                          <a:hlinkClick r:id="rId3" action="ppaction://hlinksldjump"/>
                        </a:rPr>
                        <a:t>7 άξονες</a:t>
                      </a:r>
                      <a:r>
                        <a:rPr lang="el-GR" sz="1800" dirty="0">
                          <a:latin typeface="Times New Roman" panose="02020603050405020304" pitchFamily="18" charset="0"/>
                          <a:cs typeface="Times New Roman" panose="02020603050405020304" pitchFamily="18" charset="0"/>
                        </a:rPr>
                        <a:t>)</a:t>
                      </a:r>
                    </a:p>
                    <a:p>
                      <a:pPr algn="ctr"/>
                      <a:endParaRPr lang="el-GR"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972595409"/>
                  </a:ext>
                </a:extLst>
              </a:tr>
              <a:tr h="1701131">
                <a:tc>
                  <a:txBody>
                    <a:bodyPr/>
                    <a:lstStyle/>
                    <a:p>
                      <a:r>
                        <a:rPr lang="el-GR" sz="1800" b="1" dirty="0">
                          <a:latin typeface="Times New Roman" panose="02020603050405020304" pitchFamily="18" charset="0"/>
                          <a:cs typeface="Times New Roman" panose="02020603050405020304" pitchFamily="18" charset="0"/>
                        </a:rPr>
                        <a:t>Συλλογή δεδομένων</a:t>
                      </a:r>
                    </a:p>
                  </a:txBody>
                  <a:tcPr/>
                </a:tc>
                <a:tc>
                  <a:txBody>
                    <a:bodyPr/>
                    <a:lstStyle/>
                    <a:p>
                      <a:pPr algn="ctr"/>
                      <a:r>
                        <a:rPr lang="el-GR" sz="1800" dirty="0">
                          <a:latin typeface="Times New Roman" panose="02020603050405020304" pitchFamily="18" charset="0"/>
                          <a:cs typeface="Times New Roman" panose="02020603050405020304" pitchFamily="18" charset="0"/>
                        </a:rPr>
                        <a:t>Δομημένο ερωτηματολόγιο </a:t>
                      </a:r>
                    </a:p>
                    <a:p>
                      <a:pPr algn="ctr"/>
                      <a:r>
                        <a:rPr lang="el-GR" sz="1800" dirty="0">
                          <a:latin typeface="Times New Roman" panose="02020603050405020304" pitchFamily="18" charset="0"/>
                          <a:cs typeface="Times New Roman" panose="02020603050405020304" pitchFamily="18" charset="0"/>
                        </a:rPr>
                        <a:t>ανοικτού τύπου</a:t>
                      </a:r>
                    </a:p>
                    <a:p>
                      <a:pPr algn="ctr"/>
                      <a:r>
                        <a:rPr lang="el-GR" sz="1800" dirty="0">
                          <a:latin typeface="Times New Roman" panose="02020603050405020304" pitchFamily="18" charset="0"/>
                          <a:cs typeface="Times New Roman" panose="02020603050405020304" pitchFamily="18" charset="0"/>
                        </a:rPr>
                        <a:t>(</a:t>
                      </a:r>
                      <a:r>
                        <a:rPr lang="el-GR" sz="1800" b="1" dirty="0">
                          <a:solidFill>
                            <a:srgbClr val="C00000"/>
                          </a:solidFill>
                          <a:latin typeface="Times New Roman" panose="02020603050405020304" pitchFamily="18" charset="0"/>
                          <a:cs typeface="Times New Roman" panose="02020603050405020304" pitchFamily="18" charset="0"/>
                        </a:rPr>
                        <a:t>7</a:t>
                      </a:r>
                      <a:r>
                        <a:rPr lang="el-GR" sz="1800" dirty="0">
                          <a:latin typeface="Times New Roman" panose="02020603050405020304" pitchFamily="18" charset="0"/>
                          <a:cs typeface="Times New Roman" panose="02020603050405020304" pitchFamily="18" charset="0"/>
                        </a:rPr>
                        <a:t> ερωτήσεις για δημογραφικά στοιχεία και τεχνολογικό προφίλ και </a:t>
                      </a:r>
                      <a:r>
                        <a:rPr lang="el-GR" sz="1800" b="1" dirty="0">
                          <a:solidFill>
                            <a:srgbClr val="C00000"/>
                          </a:solidFill>
                          <a:latin typeface="Times New Roman" panose="02020603050405020304" pitchFamily="18" charset="0"/>
                          <a:cs typeface="Times New Roman" panose="02020603050405020304" pitchFamily="18" charset="0"/>
                        </a:rPr>
                        <a:t>56</a:t>
                      </a:r>
                      <a:r>
                        <a:rPr lang="el-GR" sz="1800" dirty="0">
                          <a:latin typeface="Times New Roman" panose="02020603050405020304" pitchFamily="18" charset="0"/>
                          <a:cs typeface="Times New Roman" panose="02020603050405020304" pitchFamily="18" charset="0"/>
                        </a:rPr>
                        <a:t> για την αποτίμηση του ΕΥ)</a:t>
                      </a:r>
                    </a:p>
                  </a:txBody>
                  <a:tcPr/>
                </a:tc>
                <a:tc>
                  <a:txBody>
                    <a:bodyPr/>
                    <a:lstStyle/>
                    <a:p>
                      <a:pPr algn="ctr"/>
                      <a:r>
                        <a:rPr lang="el-GR"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Ημιδομημένη συνέντευξη στην σχολική τάξη με ερωτήσεις  ανοικτού τύπου (</a:t>
                      </a:r>
                      <a:r>
                        <a:rPr lang="el-GR" sz="1800" b="1" i="0" u="none" strike="noStrike" kern="1200" baseline="0" dirty="0">
                          <a:solidFill>
                            <a:srgbClr val="C00000"/>
                          </a:solidFill>
                          <a:latin typeface="Times New Roman" panose="02020603050405020304" pitchFamily="18" charset="0"/>
                          <a:ea typeface="+mn-ea"/>
                          <a:cs typeface="Times New Roman" panose="02020603050405020304" pitchFamily="18" charset="0"/>
                        </a:rPr>
                        <a:t>1</a:t>
                      </a:r>
                      <a:r>
                        <a:rPr lang="el-GR"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ερώτηση για το φύλο και </a:t>
                      </a:r>
                      <a:r>
                        <a:rPr lang="el-GR" sz="1800" b="1" i="0" u="none" strike="noStrike" kern="1200" baseline="0" dirty="0">
                          <a:solidFill>
                            <a:srgbClr val="C00000"/>
                          </a:solidFill>
                          <a:latin typeface="Times New Roman" panose="02020603050405020304" pitchFamily="18" charset="0"/>
                          <a:ea typeface="+mn-ea"/>
                          <a:cs typeface="Times New Roman" panose="02020603050405020304" pitchFamily="18" charset="0"/>
                        </a:rPr>
                        <a:t>7</a:t>
                      </a:r>
                      <a:r>
                        <a:rPr lang="el-GR"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για την αποτίμηση του ΕΥ)</a:t>
                      </a:r>
                    </a:p>
                  </a:txBody>
                  <a:tcPr/>
                </a:tc>
                <a:extLst>
                  <a:ext uri="{0D108BD9-81ED-4DB2-BD59-A6C34878D82A}">
                    <a16:rowId xmlns:a16="http://schemas.microsoft.com/office/drawing/2014/main" xmlns="" val="1708775898"/>
                  </a:ext>
                </a:extLst>
              </a:tr>
              <a:tr h="751694">
                <a:tc>
                  <a:txBody>
                    <a:bodyPr/>
                    <a:lstStyle/>
                    <a:p>
                      <a:r>
                        <a:rPr lang="el-GR" sz="1800" b="1" i="0" u="none" strike="noStrike" kern="1200" baseline="0" dirty="0">
                          <a:solidFill>
                            <a:schemeClr val="dk1"/>
                          </a:solidFill>
                          <a:latin typeface="Times New Roman" panose="02020603050405020304" pitchFamily="18" charset="0"/>
                          <a:ea typeface="+mn-ea"/>
                          <a:cs typeface="Times New Roman" panose="02020603050405020304" pitchFamily="18" charset="0"/>
                        </a:rPr>
                        <a:t>Κοινά ερωτήματα:</a:t>
                      </a:r>
                      <a:endParaRPr lang="el-GR" sz="1800" b="0" i="0" u="none" strike="noStrike" kern="1200" baseline="0" dirty="0">
                        <a:solidFill>
                          <a:schemeClr val="dk1"/>
                        </a:solidFill>
                        <a:latin typeface="Times New Roman" panose="02020603050405020304" pitchFamily="18" charset="0"/>
                        <a:ea typeface="+mn-ea"/>
                        <a:cs typeface="Times New Roman" panose="02020603050405020304" pitchFamily="18" charset="0"/>
                      </a:endParaRP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800" b="1" i="0" u="none" strike="noStrike" kern="1200" baseline="0" dirty="0">
                          <a:solidFill>
                            <a:srgbClr val="C00000"/>
                          </a:solidFill>
                          <a:latin typeface="Times New Roman" panose="02020603050405020304" pitchFamily="18" charset="0"/>
                          <a:ea typeface="+mn-ea"/>
                          <a:cs typeface="Times New Roman" panose="02020603050405020304" pitchFamily="18" charset="0"/>
                        </a:rPr>
                        <a:t>Θετικά</a:t>
                      </a:r>
                      <a:r>
                        <a:rPr lang="el-GR"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στοιχεία του ΕΥ – Προτάσεις </a:t>
                      </a:r>
                      <a:r>
                        <a:rPr lang="el-GR" sz="1800" b="1" i="0" u="none" strike="noStrike" kern="1200" baseline="0" dirty="0">
                          <a:solidFill>
                            <a:srgbClr val="C00000"/>
                          </a:solidFill>
                          <a:latin typeface="Times New Roman" panose="02020603050405020304" pitchFamily="18" charset="0"/>
                          <a:ea typeface="+mn-ea"/>
                          <a:cs typeface="Times New Roman" panose="02020603050405020304" pitchFamily="18" charset="0"/>
                        </a:rPr>
                        <a:t>βελτίωσης</a:t>
                      </a:r>
                      <a:r>
                        <a:rPr lang="el-GR"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a:t>
                      </a:r>
                      <a:endParaRPr lang="el-GR" sz="1800" dirty="0">
                        <a:latin typeface="Times New Roman" panose="02020603050405020304" pitchFamily="18" charset="0"/>
                        <a:cs typeface="Times New Roman" panose="02020603050405020304" pitchFamily="18" charset="0"/>
                      </a:endParaRPr>
                    </a:p>
                    <a:p>
                      <a:pPr algn="ctr"/>
                      <a:endParaRPr lang="el-GR" sz="1800" dirty="0">
                        <a:latin typeface="Times New Roman" panose="02020603050405020304" pitchFamily="18" charset="0"/>
                        <a:cs typeface="Times New Roman" panose="02020603050405020304" pitchFamily="18" charset="0"/>
                      </a:endParaRPr>
                    </a:p>
                  </a:txBody>
                  <a:tcPr/>
                </a:tc>
                <a:tc hMerge="1">
                  <a:txBody>
                    <a:bodyPr/>
                    <a:lstStyle/>
                    <a:p>
                      <a:pPr algn="ctr"/>
                      <a:endParaRPr lang="el-GR" sz="16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xmlns="" val="595285638"/>
                  </a:ext>
                </a:extLst>
              </a:tr>
            </a:tbl>
          </a:graphicData>
        </a:graphic>
      </p:graphicFrame>
      <p:pic>
        <p:nvPicPr>
          <p:cNvPr id="6" name="Εικόνα 5">
            <a:extLst>
              <a:ext uri="{FF2B5EF4-FFF2-40B4-BE49-F238E27FC236}">
                <a16:creationId xmlns:a16="http://schemas.microsoft.com/office/drawing/2014/main" xmlns="" id="{AF63CD80-2AD0-0053-52A8-3B0C8985B17E}"/>
              </a:ext>
            </a:extLst>
          </p:cNvPr>
          <p:cNvPicPr>
            <a:picLocks noChangeAspect="1"/>
          </p:cNvPicPr>
          <p:nvPr/>
        </p:nvPicPr>
        <p:blipFill>
          <a:blip r:embed="rId4" cstate="print"/>
          <a:stretch>
            <a:fillRect/>
          </a:stretch>
        </p:blipFill>
        <p:spPr>
          <a:xfrm>
            <a:off x="6288228" y="104137"/>
            <a:ext cx="1524132" cy="1140051"/>
          </a:xfrm>
          <a:prstGeom prst="rect">
            <a:avLst/>
          </a:prstGeom>
        </p:spPr>
      </p:pic>
      <p:sp>
        <p:nvSpPr>
          <p:cNvPr id="4" name="TextBox 3">
            <a:extLst>
              <a:ext uri="{FF2B5EF4-FFF2-40B4-BE49-F238E27FC236}">
                <a16:creationId xmlns:a16="http://schemas.microsoft.com/office/drawing/2014/main" xmlns="" id="{2F6389B5-2CA4-71A2-13AD-40C173C040EB}"/>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377955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335436" y="332656"/>
            <a:ext cx="6048672" cy="1060196"/>
          </a:xfrm>
        </p:spPr>
        <p:txBody>
          <a:bodyPr>
            <a:noAutofit/>
          </a:bodyPr>
          <a:lstStyle/>
          <a:p>
            <a:r>
              <a:rPr lang="el-GR" sz="3200" b="1" dirty="0">
                <a:latin typeface="Times New Roman" panose="02020603050405020304" pitchFamily="18" charset="0"/>
                <a:cs typeface="Times New Roman" panose="02020603050405020304" pitchFamily="18" charset="0"/>
              </a:rPr>
              <a:t>Μεθοδολογία  Έρευνας                                                                                                                            </a:t>
            </a:r>
          </a:p>
        </p:txBody>
      </p:sp>
      <p:pic>
        <p:nvPicPr>
          <p:cNvPr id="7" name="Εικόνα 6">
            <a:extLst>
              <a:ext uri="{FF2B5EF4-FFF2-40B4-BE49-F238E27FC236}">
                <a16:creationId xmlns:a16="http://schemas.microsoft.com/office/drawing/2014/main" xmlns="" id="{CB8C417D-C6D0-91EC-A8B4-BF9D18B0199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01545" y="1660560"/>
            <a:ext cx="6905176" cy="4648760"/>
          </a:xfrm>
          <a:prstGeom prst="rect">
            <a:avLst/>
          </a:prstGeom>
        </p:spPr>
      </p:pic>
      <p:sp>
        <p:nvSpPr>
          <p:cNvPr id="3" name="Βέλος: Δεξιό 2">
            <a:hlinkClick r:id="rId3" action="ppaction://hlinksldjump"/>
            <a:extLst>
              <a:ext uri="{FF2B5EF4-FFF2-40B4-BE49-F238E27FC236}">
                <a16:creationId xmlns:a16="http://schemas.microsoft.com/office/drawing/2014/main" xmlns="" id="{DA452AFB-2F2F-32E0-F7C5-35432D591076}"/>
              </a:ext>
            </a:extLst>
          </p:cNvPr>
          <p:cNvSpPr/>
          <p:nvPr/>
        </p:nvSpPr>
        <p:spPr>
          <a:xfrm rot="10800000">
            <a:off x="151371" y="6255514"/>
            <a:ext cx="720080" cy="504056"/>
          </a:xfrm>
          <a:prstGeom prst="rightArrow">
            <a:avLst>
              <a:gd name="adj1" fmla="val 50000"/>
              <a:gd name="adj2" fmla="val 487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6" name="Εικόνα 5">
            <a:extLst>
              <a:ext uri="{FF2B5EF4-FFF2-40B4-BE49-F238E27FC236}">
                <a16:creationId xmlns:a16="http://schemas.microsoft.com/office/drawing/2014/main" xmlns="" id="{4DF36FC3-D80F-3023-9668-0CE5811143D1}"/>
              </a:ext>
            </a:extLst>
          </p:cNvPr>
          <p:cNvPicPr>
            <a:picLocks noChangeAspect="1"/>
          </p:cNvPicPr>
          <p:nvPr/>
        </p:nvPicPr>
        <p:blipFill>
          <a:blip r:embed="rId4" cstate="print"/>
          <a:stretch>
            <a:fillRect/>
          </a:stretch>
        </p:blipFill>
        <p:spPr>
          <a:xfrm>
            <a:off x="5652120" y="64948"/>
            <a:ext cx="1524132" cy="1140051"/>
          </a:xfrm>
          <a:prstGeom prst="rect">
            <a:avLst/>
          </a:prstGeom>
        </p:spPr>
      </p:pic>
      <p:sp>
        <p:nvSpPr>
          <p:cNvPr id="4" name="TextBox 3">
            <a:extLst>
              <a:ext uri="{FF2B5EF4-FFF2-40B4-BE49-F238E27FC236}">
                <a16:creationId xmlns:a16="http://schemas.microsoft.com/office/drawing/2014/main" xmlns="" id="{A149E815-754B-61A7-1C2F-6DFCDD65D04B}"/>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15904192"/>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335436" y="332656"/>
            <a:ext cx="6048672" cy="1060196"/>
          </a:xfrm>
        </p:spPr>
        <p:txBody>
          <a:bodyPr>
            <a:noAutofit/>
          </a:bodyPr>
          <a:lstStyle/>
          <a:p>
            <a:r>
              <a:rPr lang="el-GR" sz="3200" b="1" dirty="0">
                <a:latin typeface="Times New Roman" panose="02020603050405020304" pitchFamily="18" charset="0"/>
                <a:cs typeface="Times New Roman" panose="02020603050405020304" pitchFamily="18" charset="0"/>
              </a:rPr>
              <a:t>Μεθοδολογία  Έρευνας                                                                                                                            </a:t>
            </a:r>
          </a:p>
        </p:txBody>
      </p:sp>
      <p:pic>
        <p:nvPicPr>
          <p:cNvPr id="6" name="Εικόνα 5">
            <a:extLst>
              <a:ext uri="{FF2B5EF4-FFF2-40B4-BE49-F238E27FC236}">
                <a16:creationId xmlns:a16="http://schemas.microsoft.com/office/drawing/2014/main" xmlns="" id="{4DF36FC3-D80F-3023-9668-0CE5811143D1}"/>
              </a:ext>
            </a:extLst>
          </p:cNvPr>
          <p:cNvPicPr>
            <a:picLocks noChangeAspect="1"/>
          </p:cNvPicPr>
          <p:nvPr/>
        </p:nvPicPr>
        <p:blipFill>
          <a:blip r:embed="rId2" cstate="print"/>
          <a:stretch>
            <a:fillRect/>
          </a:stretch>
        </p:blipFill>
        <p:spPr>
          <a:xfrm>
            <a:off x="5652120" y="64948"/>
            <a:ext cx="1524132" cy="1140051"/>
          </a:xfrm>
          <a:prstGeom prst="rect">
            <a:avLst/>
          </a:prstGeom>
        </p:spPr>
      </p:pic>
      <p:pic>
        <p:nvPicPr>
          <p:cNvPr id="10" name="Εικόνα 9">
            <a:extLst>
              <a:ext uri="{FF2B5EF4-FFF2-40B4-BE49-F238E27FC236}">
                <a16:creationId xmlns:a16="http://schemas.microsoft.com/office/drawing/2014/main" xmlns="" id="{33933A1F-A6E7-0E3D-7978-5536C563F4E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3608" y="1472707"/>
            <a:ext cx="6984775" cy="4476573"/>
          </a:xfrm>
          <a:prstGeom prst="rect">
            <a:avLst/>
          </a:prstGeom>
        </p:spPr>
      </p:pic>
      <p:sp>
        <p:nvSpPr>
          <p:cNvPr id="4" name="Βέλος: Δεξιό 3">
            <a:hlinkClick r:id="rId4" action="ppaction://hlinksldjump"/>
            <a:extLst>
              <a:ext uri="{FF2B5EF4-FFF2-40B4-BE49-F238E27FC236}">
                <a16:creationId xmlns:a16="http://schemas.microsoft.com/office/drawing/2014/main" xmlns="" id="{A389C212-C621-9F72-DBEF-56DA6A94C687}"/>
              </a:ext>
            </a:extLst>
          </p:cNvPr>
          <p:cNvSpPr/>
          <p:nvPr/>
        </p:nvSpPr>
        <p:spPr>
          <a:xfrm rot="10800000">
            <a:off x="151371" y="6255514"/>
            <a:ext cx="720080" cy="504056"/>
          </a:xfrm>
          <a:prstGeom prst="rightArrow">
            <a:avLst>
              <a:gd name="adj1" fmla="val 50000"/>
              <a:gd name="adj2" fmla="val 487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 name="TextBox 2">
            <a:extLst>
              <a:ext uri="{FF2B5EF4-FFF2-40B4-BE49-F238E27FC236}">
                <a16:creationId xmlns:a16="http://schemas.microsoft.com/office/drawing/2014/main" xmlns="" id="{7BB1691C-58BA-1C34-0122-022AB116DECA}"/>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465303343"/>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043608" y="142769"/>
            <a:ext cx="6880176" cy="1004807"/>
          </a:xfrm>
        </p:spPr>
        <p:txBody>
          <a:bodyPr>
            <a:noAutofit/>
          </a:bodyPr>
          <a:lstStyle/>
          <a:p>
            <a:r>
              <a:rPr lang="el-GR" sz="3200" b="1" dirty="0">
                <a:latin typeface="Times New Roman" panose="02020603050405020304" pitchFamily="18" charset="0"/>
                <a:cs typeface="Times New Roman" panose="02020603050405020304" pitchFamily="18" charset="0"/>
              </a:rPr>
              <a:t>Αποτελέσματα Έρευνας</a:t>
            </a:r>
            <a:r>
              <a:rPr lang="en-US" sz="3200" b="1" dirty="0">
                <a:latin typeface="Times New Roman" panose="02020603050405020304" pitchFamily="18" charset="0"/>
                <a:cs typeface="Times New Roman" panose="02020603050405020304" pitchFamily="18" charset="0"/>
              </a:rPr>
              <a:t> – </a:t>
            </a:r>
            <a:r>
              <a:rPr lang="el-GR" sz="3200" b="1" dirty="0">
                <a:latin typeface="Times New Roman" panose="02020603050405020304" pitchFamily="18" charset="0"/>
                <a:cs typeface="Times New Roman" panose="02020603050405020304" pitchFamily="18" charset="0"/>
              </a:rPr>
              <a:t>Ειδικών 1/2</a:t>
            </a:r>
          </a:p>
        </p:txBody>
      </p:sp>
      <p:graphicFrame>
        <p:nvGraphicFramePr>
          <p:cNvPr id="4" name="Πίνακας 6">
            <a:extLst>
              <a:ext uri="{FF2B5EF4-FFF2-40B4-BE49-F238E27FC236}">
                <a16:creationId xmlns:a16="http://schemas.microsoft.com/office/drawing/2014/main" xmlns="" id="{400F25F0-AA9E-15A4-A43E-F90C9F323838}"/>
              </a:ext>
            </a:extLst>
          </p:cNvPr>
          <p:cNvGraphicFramePr>
            <a:graphicFrameLocks noGrp="1"/>
          </p:cNvGraphicFramePr>
          <p:nvPr>
            <p:extLst>
              <p:ext uri="{D42A27DB-BD31-4B8C-83A1-F6EECF244321}">
                <p14:modId xmlns:p14="http://schemas.microsoft.com/office/powerpoint/2010/main" xmlns="" val="3010644181"/>
              </p:ext>
            </p:extLst>
          </p:nvPr>
        </p:nvGraphicFramePr>
        <p:xfrm>
          <a:off x="1012938" y="1150206"/>
          <a:ext cx="7992888" cy="5565025"/>
        </p:xfrm>
        <a:graphic>
          <a:graphicData uri="http://schemas.openxmlformats.org/drawingml/2006/table">
            <a:tbl>
              <a:tblPr firstRow="1" bandRow="1">
                <a:tableStyleId>{5C22544A-7EE6-4342-B048-85BDC9FD1C3A}</a:tableStyleId>
              </a:tblPr>
              <a:tblGrid>
                <a:gridCol w="7992888">
                  <a:extLst>
                    <a:ext uri="{9D8B030D-6E8A-4147-A177-3AD203B41FA5}">
                      <a16:colId xmlns:a16="http://schemas.microsoft.com/office/drawing/2014/main" xmlns="" val="885918135"/>
                    </a:ext>
                  </a:extLst>
                </a:gridCol>
              </a:tblGrid>
              <a:tr h="444385">
                <a:tc>
                  <a:txBody>
                    <a:bodyPr/>
                    <a:lstStyle/>
                    <a:p>
                      <a:pPr algn="ctr">
                        <a:spcAft>
                          <a:spcPts val="600"/>
                        </a:spcAft>
                      </a:pPr>
                      <a:r>
                        <a:rPr lang="el-GR" sz="1800" dirty="0">
                          <a:latin typeface="Times New Roman" panose="02020603050405020304" pitchFamily="18" charset="0"/>
                          <a:cs typeface="Times New Roman" panose="02020603050405020304" pitchFamily="18" charset="0"/>
                        </a:rPr>
                        <a:t>ΕΕ</a:t>
                      </a:r>
                      <a:r>
                        <a:rPr lang="en-US" sz="1800" dirty="0">
                          <a:latin typeface="Times New Roman" panose="02020603050405020304" pitchFamily="18" charset="0"/>
                          <a:cs typeface="Times New Roman" panose="02020603050405020304" pitchFamily="18" charset="0"/>
                        </a:rPr>
                        <a:t>1</a:t>
                      </a:r>
                      <a:r>
                        <a:rPr lang="el-GR" sz="1800" dirty="0">
                          <a:latin typeface="Times New Roman" panose="02020603050405020304" pitchFamily="18" charset="0"/>
                          <a:cs typeface="Times New Roman" panose="02020603050405020304" pitchFamily="18" charset="0"/>
                        </a:rPr>
                        <a:t>: Το ΕΥ διέπεται από τις αρχές &amp; μεθοδολογία της ΕξΑΕ</a:t>
                      </a:r>
                      <a:r>
                        <a:rPr lang="en-US" sz="1800" dirty="0">
                          <a:latin typeface="Times New Roman" panose="02020603050405020304" pitchFamily="18" charset="0"/>
                          <a:cs typeface="Times New Roman" panose="02020603050405020304" pitchFamily="18" charset="0"/>
                        </a:rPr>
                        <a:t>;</a:t>
                      </a:r>
                      <a:endParaRPr lang="el-GR"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983052767"/>
                  </a:ext>
                </a:extLst>
              </a:tr>
              <a:tr h="4326344">
                <a:tc>
                  <a:txBody>
                    <a:bodyPr/>
                    <a:lstStyle/>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Βιβλιογραφικές αναφορές (</a:t>
                      </a:r>
                      <a:r>
                        <a:rPr lang="el-GR" sz="1800" i="1" dirty="0">
                          <a:latin typeface="Times New Roman" panose="02020603050405020304" pitchFamily="18" charset="0"/>
                          <a:cs typeface="Times New Roman" panose="02020603050405020304" pitchFamily="18" charset="0"/>
                        </a:rPr>
                        <a:t>βιβλία, ηλεκτρονικά βιβλία, επιστημονικά περιοδικά και ψηφιακές πηγές</a:t>
                      </a:r>
                      <a:r>
                        <a:rPr lang="el-GR" sz="1800" dirty="0">
                          <a:latin typeface="Times New Roman" panose="02020603050405020304" pitchFamily="18" charset="0"/>
                          <a:cs typeface="Times New Roman" panose="02020603050405020304" pitchFamily="18" charset="0"/>
                        </a:rPr>
                        <a:t>) </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Συγκριτική ανάλυση πληροφοριών &amp; απόψεων</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Συμπληρωματικό υλικό και διαφορετικές πηγές (διευρύνει τις γνώσεις και εμβαθύνει)</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Απλό – κατανοητό ύφος παρουσίασης </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Οικείο – Φιλικό – Προσιτό – Άμεσο   </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Ύπαρξη προσωπικών και κτητικών αντωνυμιών</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Χρήση καθομιλούμενης γλώσσας</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Ευανάγνωστη, απλή και λιτή γραφή </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Ικανοποιητική πυκνότητα πληροφοριών (καλύτερη αφομοίωση)</a:t>
                      </a:r>
                    </a:p>
                    <a:p>
                      <a:pPr marL="285750" indent="-285750">
                        <a:spcAft>
                          <a:spcPts val="600"/>
                        </a:spcAft>
                        <a:buFont typeface="Wingdings" panose="05000000000000000000" pitchFamily="2" charset="2"/>
                        <a:buChar char="ü"/>
                      </a:pPr>
                      <a:r>
                        <a:rPr lang="el-GR" sz="1800" b="0" i="0" u="none" strike="noStrike" kern="1200" baseline="0" dirty="0">
                          <a:solidFill>
                            <a:schemeClr val="tx1"/>
                          </a:solidFill>
                          <a:latin typeface="Times New Roman" panose="02020603050405020304" pitchFamily="18" charset="0"/>
                          <a:ea typeface="+mn-ea"/>
                          <a:cs typeface="Times New Roman" panose="02020603050405020304" pitchFamily="18" charset="0"/>
                        </a:rPr>
                        <a:t>Εύκολη πλοήγηση </a:t>
                      </a:r>
                      <a:endParaRPr lang="el-GR" sz="1800" dirty="0">
                        <a:solidFill>
                          <a:schemeClr val="tx1"/>
                        </a:solidFill>
                        <a:latin typeface="Times New Roman" panose="02020603050405020304" pitchFamily="18" charset="0"/>
                        <a:cs typeface="Times New Roman" panose="02020603050405020304" pitchFamily="18" charset="0"/>
                      </a:endParaRPr>
                    </a:p>
                    <a:p>
                      <a:pPr marL="285750" indent="-285750">
                        <a:spcAft>
                          <a:spcPts val="600"/>
                        </a:spcAft>
                        <a:buFont typeface="Wingdings" panose="05000000000000000000" pitchFamily="2" charset="2"/>
                        <a:buChar char="ü"/>
                      </a:pPr>
                      <a:r>
                        <a:rPr lang="el-GR" sz="1800" dirty="0">
                          <a:solidFill>
                            <a:schemeClr val="tx1"/>
                          </a:solidFill>
                          <a:latin typeface="Times New Roman" panose="02020603050405020304" pitchFamily="18" charset="0"/>
                          <a:cs typeface="Times New Roman" panose="02020603050405020304" pitchFamily="18" charset="0"/>
                        </a:rPr>
                        <a:t>Αναλυτικές συμβουλές μελέτης</a:t>
                      </a:r>
                    </a:p>
                    <a:p>
                      <a:pPr marL="285750" indent="-285750">
                        <a:spcAft>
                          <a:spcPts val="600"/>
                        </a:spcAft>
                        <a:buFont typeface="Wingdings" panose="05000000000000000000" pitchFamily="2" charset="2"/>
                        <a:buChar char="ü"/>
                      </a:pPr>
                      <a:r>
                        <a:rPr lang="el-GR" sz="1800" dirty="0">
                          <a:solidFill>
                            <a:schemeClr val="tx1"/>
                          </a:solidFill>
                          <a:latin typeface="Times New Roman" panose="02020603050405020304" pitchFamily="18" charset="0"/>
                          <a:cs typeface="Times New Roman" panose="02020603050405020304" pitchFamily="18" charset="0"/>
                        </a:rPr>
                        <a:t>Σηματοδότηση – Επεξηγηματικά σχόλια</a:t>
                      </a:r>
                    </a:p>
                    <a:p>
                      <a:pPr marL="285750" indent="-285750">
                        <a:spcAft>
                          <a:spcPts val="600"/>
                        </a:spcAft>
                        <a:buFont typeface="Wingdings" panose="05000000000000000000" pitchFamily="2" charset="2"/>
                        <a:buChar char="ü"/>
                      </a:pPr>
                      <a:r>
                        <a:rPr lang="el-GR" sz="1800" dirty="0">
                          <a:solidFill>
                            <a:schemeClr val="tx1"/>
                          </a:solidFill>
                          <a:latin typeface="Times New Roman" panose="02020603050405020304" pitchFamily="18" charset="0"/>
                          <a:cs typeface="Times New Roman" panose="02020603050405020304" pitchFamily="18" charset="0"/>
                        </a:rPr>
                        <a:t>Δραστηριότητες</a:t>
                      </a:r>
                    </a:p>
                  </a:txBody>
                  <a:tcPr/>
                </a:tc>
                <a:extLst>
                  <a:ext uri="{0D108BD9-81ED-4DB2-BD59-A6C34878D82A}">
                    <a16:rowId xmlns:a16="http://schemas.microsoft.com/office/drawing/2014/main" xmlns="" val="2915639792"/>
                  </a:ext>
                </a:extLst>
              </a:tr>
            </a:tbl>
          </a:graphicData>
        </a:graphic>
      </p:graphicFrame>
      <p:pic>
        <p:nvPicPr>
          <p:cNvPr id="6" name="Εικόνα 5">
            <a:extLst>
              <a:ext uri="{FF2B5EF4-FFF2-40B4-BE49-F238E27FC236}">
                <a16:creationId xmlns:a16="http://schemas.microsoft.com/office/drawing/2014/main" xmlns="" id="{EA85D10E-C705-24D8-357B-9A38086EC7C9}"/>
              </a:ext>
            </a:extLst>
          </p:cNvPr>
          <p:cNvPicPr>
            <a:picLocks noChangeAspect="1"/>
          </p:cNvPicPr>
          <p:nvPr/>
        </p:nvPicPr>
        <p:blipFill>
          <a:blip r:embed="rId2" cstate="print"/>
          <a:stretch>
            <a:fillRect/>
          </a:stretch>
        </p:blipFill>
        <p:spPr>
          <a:xfrm>
            <a:off x="7619868" y="276030"/>
            <a:ext cx="1524132" cy="1140051"/>
          </a:xfrm>
          <a:prstGeom prst="rect">
            <a:avLst/>
          </a:prstGeom>
        </p:spPr>
      </p:pic>
      <p:sp>
        <p:nvSpPr>
          <p:cNvPr id="3" name="TextBox 2">
            <a:extLst>
              <a:ext uri="{FF2B5EF4-FFF2-40B4-BE49-F238E27FC236}">
                <a16:creationId xmlns:a16="http://schemas.microsoft.com/office/drawing/2014/main" xmlns="" id="{E70DEBEC-A484-6684-E442-0A6C3E72EAC5}"/>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195638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043608" y="188640"/>
            <a:ext cx="6808168" cy="1140051"/>
          </a:xfrm>
        </p:spPr>
        <p:txBody>
          <a:bodyPr>
            <a:noAutofit/>
          </a:bodyPr>
          <a:lstStyle/>
          <a:p>
            <a:r>
              <a:rPr lang="el-GR" sz="3200" b="1" dirty="0">
                <a:latin typeface="Times New Roman" panose="02020603050405020304" pitchFamily="18" charset="0"/>
                <a:cs typeface="Times New Roman" panose="02020603050405020304" pitchFamily="18" charset="0"/>
              </a:rPr>
              <a:t>Αποτελέσματα Έρευνας</a:t>
            </a:r>
            <a:r>
              <a:rPr lang="en-US" sz="3200" b="1" dirty="0">
                <a:latin typeface="Times New Roman" panose="02020603050405020304" pitchFamily="18" charset="0"/>
                <a:cs typeface="Times New Roman" panose="02020603050405020304" pitchFamily="18" charset="0"/>
              </a:rPr>
              <a:t> – </a:t>
            </a:r>
            <a:r>
              <a:rPr lang="el-GR" sz="3200" b="1" dirty="0">
                <a:latin typeface="Times New Roman" panose="02020603050405020304" pitchFamily="18" charset="0"/>
                <a:cs typeface="Times New Roman" panose="02020603050405020304" pitchFamily="18" charset="0"/>
              </a:rPr>
              <a:t>Ειδικών 2/2</a:t>
            </a:r>
          </a:p>
        </p:txBody>
      </p:sp>
      <p:graphicFrame>
        <p:nvGraphicFramePr>
          <p:cNvPr id="7" name="Πίνακας 6">
            <a:extLst>
              <a:ext uri="{FF2B5EF4-FFF2-40B4-BE49-F238E27FC236}">
                <a16:creationId xmlns:a16="http://schemas.microsoft.com/office/drawing/2014/main" xmlns="" id="{DB2B648D-504E-4ECC-235A-444A730E2244}"/>
              </a:ext>
            </a:extLst>
          </p:cNvPr>
          <p:cNvGraphicFramePr>
            <a:graphicFrameLocks noGrp="1"/>
          </p:cNvGraphicFramePr>
          <p:nvPr>
            <p:extLst>
              <p:ext uri="{D42A27DB-BD31-4B8C-83A1-F6EECF244321}">
                <p14:modId xmlns:p14="http://schemas.microsoft.com/office/powerpoint/2010/main" xmlns="" val="1340169462"/>
              </p:ext>
            </p:extLst>
          </p:nvPr>
        </p:nvGraphicFramePr>
        <p:xfrm>
          <a:off x="1055048" y="1835853"/>
          <a:ext cx="7344815" cy="3186294"/>
        </p:xfrm>
        <a:graphic>
          <a:graphicData uri="http://schemas.openxmlformats.org/drawingml/2006/table">
            <a:tbl>
              <a:tblPr firstRow="1" bandRow="1">
                <a:tableStyleId>{5C22544A-7EE6-4342-B048-85BDC9FD1C3A}</a:tableStyleId>
              </a:tblPr>
              <a:tblGrid>
                <a:gridCol w="7344815">
                  <a:extLst>
                    <a:ext uri="{9D8B030D-6E8A-4147-A177-3AD203B41FA5}">
                      <a16:colId xmlns:a16="http://schemas.microsoft.com/office/drawing/2014/main" xmlns="" val="885918135"/>
                    </a:ext>
                  </a:extLst>
                </a:gridCol>
              </a:tblGrid>
              <a:tr h="508405">
                <a:tc>
                  <a:txBody>
                    <a:bodyPr/>
                    <a:lstStyle/>
                    <a:p>
                      <a:pPr algn="ctr"/>
                      <a:r>
                        <a:rPr lang="el-GR" sz="1800" dirty="0">
                          <a:latin typeface="Times New Roman" panose="02020603050405020304" pitchFamily="18" charset="0"/>
                          <a:cs typeface="Times New Roman" panose="02020603050405020304" pitchFamily="18" charset="0"/>
                        </a:rPr>
                        <a:t>ΕΕ</a:t>
                      </a:r>
                      <a:r>
                        <a:rPr lang="en-US" sz="1800" dirty="0">
                          <a:latin typeface="Times New Roman" panose="02020603050405020304" pitchFamily="18" charset="0"/>
                          <a:cs typeface="Times New Roman" panose="02020603050405020304" pitchFamily="18" charset="0"/>
                        </a:rPr>
                        <a:t>2</a:t>
                      </a:r>
                      <a:r>
                        <a:rPr lang="el-GR" sz="1800" dirty="0">
                          <a:latin typeface="Times New Roman" panose="02020603050405020304" pitchFamily="18" charset="0"/>
                          <a:cs typeface="Times New Roman" panose="02020603050405020304" pitchFamily="18" charset="0"/>
                        </a:rPr>
                        <a:t>: Εφαρμόζονται οι αρχές της</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Πολυμεσικής Μάθησης</a:t>
                      </a:r>
                      <a:r>
                        <a:rPr lang="en-US" sz="1800" dirty="0">
                          <a:latin typeface="Times New Roman" panose="02020603050405020304" pitchFamily="18" charset="0"/>
                          <a:cs typeface="Times New Roman" panose="02020603050405020304" pitchFamily="18" charset="0"/>
                        </a:rPr>
                        <a:t>;</a:t>
                      </a:r>
                      <a:endParaRPr lang="el-GR" sz="1800" dirty="0">
                        <a:latin typeface="Times New Roman" panose="02020603050405020304" pitchFamily="18" charset="0"/>
                        <a:cs typeface="Times New Roman" panose="02020603050405020304" pitchFamily="18" charset="0"/>
                      </a:endParaRPr>
                    </a:p>
                  </a:txBody>
                  <a:tcPr>
                    <a:solidFill>
                      <a:srgbClr val="931B1B"/>
                    </a:solidFill>
                  </a:tcPr>
                </a:tc>
                <a:extLst>
                  <a:ext uri="{0D108BD9-81ED-4DB2-BD59-A6C34878D82A}">
                    <a16:rowId xmlns:a16="http://schemas.microsoft.com/office/drawing/2014/main" xmlns="" val="983052767"/>
                  </a:ext>
                </a:extLst>
              </a:tr>
              <a:tr h="2677889">
                <a:tc>
                  <a:txBody>
                    <a:bodyPr/>
                    <a:lstStyle/>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Τμηματική παρουσίαση (μικρές δόσεις, με πολλά διαδραστικά στοιχεία και σύντομο κείμενο)</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Εικόνα – Ήχος – Βίντεο </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ü"/>
                        <a:tabLst/>
                        <a:defRPr/>
                      </a:pPr>
                      <a:r>
                        <a:rPr lang="el-GR" sz="1800" b="0" i="0" u="none" strike="noStrike" kern="1200" baseline="0" dirty="0">
                          <a:solidFill>
                            <a:schemeClr val="dk1"/>
                          </a:solidFill>
                          <a:latin typeface="Times New Roman" panose="02020603050405020304" pitchFamily="18" charset="0"/>
                          <a:ea typeface="+mn-ea"/>
                          <a:cs typeface="Times New Roman" panose="02020603050405020304" pitchFamily="18" charset="0"/>
                        </a:rPr>
                        <a:t>Επισήμανση στοιχείων – χρωματικές συνθέσεις</a:t>
                      </a:r>
                      <a:endParaRPr lang="el-GR" sz="1800" dirty="0">
                        <a:latin typeface="Times New Roman" panose="02020603050405020304" pitchFamily="18" charset="0"/>
                        <a:cs typeface="Times New Roman" panose="02020603050405020304" pitchFamily="18" charset="0"/>
                      </a:endParaRP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Οδηγίες δραστηριοτήτων – Ανατροφοδότηση </a:t>
                      </a:r>
                    </a:p>
                    <a:p>
                      <a:pPr marL="285750" indent="-285750">
                        <a:spcAft>
                          <a:spcPts val="600"/>
                        </a:spcAft>
                        <a:buFont typeface="Wingdings" panose="05000000000000000000" pitchFamily="2" charset="2"/>
                        <a:buChar char="ü"/>
                      </a:pPr>
                      <a:r>
                        <a:rPr lang="el-GR" sz="1800" dirty="0">
                          <a:latin typeface="Times New Roman" panose="02020603050405020304" pitchFamily="18" charset="0"/>
                          <a:cs typeface="Times New Roman" panose="02020603050405020304" pitchFamily="18" charset="0"/>
                        </a:rPr>
                        <a:t>Εύχρηστο περιβάλλον (πλοήγηση – υπερσύνδεσμοι)</a:t>
                      </a:r>
                    </a:p>
                  </a:txBody>
                  <a:tcPr/>
                </a:tc>
                <a:extLst>
                  <a:ext uri="{0D108BD9-81ED-4DB2-BD59-A6C34878D82A}">
                    <a16:rowId xmlns:a16="http://schemas.microsoft.com/office/drawing/2014/main" xmlns="" val="2915639792"/>
                  </a:ext>
                </a:extLst>
              </a:tr>
            </a:tbl>
          </a:graphicData>
        </a:graphic>
      </p:graphicFrame>
      <p:pic>
        <p:nvPicPr>
          <p:cNvPr id="6" name="Εικόνα 5">
            <a:extLst>
              <a:ext uri="{FF2B5EF4-FFF2-40B4-BE49-F238E27FC236}">
                <a16:creationId xmlns:a16="http://schemas.microsoft.com/office/drawing/2014/main" xmlns="" id="{EA85D10E-C705-24D8-357B-9A38086EC7C9}"/>
              </a:ext>
            </a:extLst>
          </p:cNvPr>
          <p:cNvPicPr>
            <a:picLocks noChangeAspect="1"/>
          </p:cNvPicPr>
          <p:nvPr/>
        </p:nvPicPr>
        <p:blipFill>
          <a:blip r:embed="rId2" cstate="print"/>
          <a:stretch>
            <a:fillRect/>
          </a:stretch>
        </p:blipFill>
        <p:spPr>
          <a:xfrm>
            <a:off x="7619868" y="276030"/>
            <a:ext cx="1524132" cy="1140051"/>
          </a:xfrm>
          <a:prstGeom prst="rect">
            <a:avLst/>
          </a:prstGeom>
        </p:spPr>
      </p:pic>
      <p:sp>
        <p:nvSpPr>
          <p:cNvPr id="3" name="TextBox 2">
            <a:extLst>
              <a:ext uri="{FF2B5EF4-FFF2-40B4-BE49-F238E27FC236}">
                <a16:creationId xmlns:a16="http://schemas.microsoft.com/office/drawing/2014/main" xmlns="" id="{F26A04A7-9A38-3930-C5D8-05A280F8CF1E}"/>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82030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xmlns="" id="{B1EE035F-3B31-104A-D3FC-2CD201B6C440}"/>
              </a:ext>
            </a:extLst>
          </p:cNvPr>
          <p:cNvPicPr>
            <a:picLocks noChangeAspect="1"/>
          </p:cNvPicPr>
          <p:nvPr/>
        </p:nvPicPr>
        <p:blipFill>
          <a:blip r:embed="rId2" cstate="print"/>
          <a:stretch>
            <a:fillRect/>
          </a:stretch>
        </p:blipFill>
        <p:spPr>
          <a:xfrm>
            <a:off x="7339488" y="352748"/>
            <a:ext cx="1220486" cy="832999"/>
          </a:xfrm>
          <a:prstGeom prst="rect">
            <a:avLst/>
          </a:prstGeom>
        </p:spPr>
      </p:pic>
      <p:sp>
        <p:nvSpPr>
          <p:cNvPr id="6" name="Τίτλος 1">
            <a:extLst>
              <a:ext uri="{FF2B5EF4-FFF2-40B4-BE49-F238E27FC236}">
                <a16:creationId xmlns:a16="http://schemas.microsoft.com/office/drawing/2014/main" xmlns="" id="{F8F6FC3B-E6D1-4C17-4FFE-2071D2CA2370}"/>
              </a:ext>
            </a:extLst>
          </p:cNvPr>
          <p:cNvSpPr>
            <a:spLocks noGrp="1"/>
          </p:cNvSpPr>
          <p:nvPr>
            <p:ph type="title"/>
          </p:nvPr>
        </p:nvSpPr>
        <p:spPr>
          <a:xfrm>
            <a:off x="1187624" y="98824"/>
            <a:ext cx="7372350" cy="1074738"/>
          </a:xfrm>
        </p:spPr>
        <p:txBody>
          <a:bodyPr>
            <a:noAutofit/>
          </a:bodyPr>
          <a:lstStyle/>
          <a:p>
            <a:r>
              <a:rPr lang="el-GR" sz="3200" b="1" dirty="0">
                <a:latin typeface="Times New Roman" panose="02020603050405020304" pitchFamily="18" charset="0"/>
                <a:cs typeface="Times New Roman" panose="02020603050405020304" pitchFamily="18" charset="0"/>
              </a:rPr>
              <a:t>Αποτελέσματα έρευνας  </a:t>
            </a:r>
            <a:r>
              <a:rPr lang="en-US" sz="3200" b="1" dirty="0">
                <a:latin typeface="Times New Roman" panose="02020603050405020304" pitchFamily="18" charset="0"/>
                <a:cs typeface="Times New Roman" panose="02020603050405020304" pitchFamily="18" charset="0"/>
              </a:rPr>
              <a:t>– </a:t>
            </a:r>
            <a:r>
              <a:rPr lang="el-GR" sz="3200" b="1" dirty="0">
                <a:latin typeface="Times New Roman" panose="02020603050405020304" pitchFamily="18" charset="0"/>
                <a:cs typeface="Times New Roman" panose="02020603050405020304" pitchFamily="18" charset="0"/>
              </a:rPr>
              <a:t>Επιμορφούμενων</a:t>
            </a:r>
            <a:r>
              <a:rPr lang="en-US" sz="3200" b="1" dirty="0">
                <a:latin typeface="Times New Roman" panose="02020603050405020304" pitchFamily="18" charset="0"/>
                <a:cs typeface="Times New Roman" panose="02020603050405020304" pitchFamily="18" charset="0"/>
              </a:rPr>
              <a:t> </a:t>
            </a:r>
            <a:r>
              <a:rPr lang="el-GR" sz="3200" b="1" dirty="0">
                <a:latin typeface="Times New Roman" panose="02020603050405020304" pitchFamily="18" charset="0"/>
                <a:cs typeface="Times New Roman" panose="02020603050405020304" pitchFamily="18" charset="0"/>
              </a:rPr>
              <a:t>1</a:t>
            </a:r>
            <a:r>
              <a:rPr lang="en-US" sz="3200" b="1" dirty="0">
                <a:latin typeface="Times New Roman" panose="02020603050405020304" pitchFamily="18" charset="0"/>
                <a:cs typeface="Times New Roman" panose="02020603050405020304" pitchFamily="18" charset="0"/>
              </a:rPr>
              <a:t>/2</a:t>
            </a:r>
            <a:endParaRPr lang="el-GR" sz="3200" b="1" dirty="0">
              <a:latin typeface="Times New Roman" panose="02020603050405020304" pitchFamily="18" charset="0"/>
              <a:cs typeface="Times New Roman" panose="02020603050405020304" pitchFamily="18" charset="0"/>
            </a:endParaRPr>
          </a:p>
        </p:txBody>
      </p:sp>
      <p:sp>
        <p:nvSpPr>
          <p:cNvPr id="9" name="Ορθογώνιο: Στρογγύλεμα γωνιών 8">
            <a:extLst>
              <a:ext uri="{FF2B5EF4-FFF2-40B4-BE49-F238E27FC236}">
                <a16:creationId xmlns:a16="http://schemas.microsoft.com/office/drawing/2014/main" xmlns="" id="{90363345-D25A-8798-C59F-AAC6B9340C60}"/>
              </a:ext>
            </a:extLst>
          </p:cNvPr>
          <p:cNvSpPr/>
          <p:nvPr/>
        </p:nvSpPr>
        <p:spPr>
          <a:xfrm>
            <a:off x="935596" y="1502782"/>
            <a:ext cx="7812868" cy="832999"/>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Times New Roman" panose="02020603050405020304" pitchFamily="18" charset="0"/>
                <a:cs typeface="Times New Roman" panose="02020603050405020304" pitchFamily="18" charset="0"/>
              </a:rPr>
              <a:t>ΕΕ3: Ποιες είναι οι στάσεις και οι αντιλήψεις των μαθητών αναφορικά με το συγκεκριμένο ΕΥ;</a:t>
            </a:r>
          </a:p>
        </p:txBody>
      </p:sp>
      <p:sp>
        <p:nvSpPr>
          <p:cNvPr id="12" name="TextBox 11">
            <a:extLst>
              <a:ext uri="{FF2B5EF4-FFF2-40B4-BE49-F238E27FC236}">
                <a16:creationId xmlns:a16="http://schemas.microsoft.com/office/drawing/2014/main" xmlns="" id="{E85BB154-D89D-CD12-7D8A-67FED8811DEF}"/>
              </a:ext>
            </a:extLst>
          </p:cNvPr>
          <p:cNvSpPr txBox="1"/>
          <p:nvPr/>
        </p:nvSpPr>
        <p:spPr>
          <a:xfrm>
            <a:off x="611560" y="2492896"/>
            <a:ext cx="8136904" cy="3247043"/>
          </a:xfrm>
          <a:prstGeom prst="rect">
            <a:avLst/>
          </a:prstGeom>
          <a:solidFill>
            <a:schemeClr val="accent6">
              <a:lumMod val="40000"/>
              <a:lumOff val="60000"/>
            </a:schemeClr>
          </a:solidFill>
        </p:spPr>
        <p:txBody>
          <a:bodyPr wrap="square">
            <a:spAutoFit/>
          </a:bodyPr>
          <a:lstStyle/>
          <a:p>
            <a:pPr marL="342900" indent="-342900">
              <a:spcAft>
                <a:spcPts val="600"/>
              </a:spcAft>
              <a:buFont typeface="Wingdings" panose="05000000000000000000" pitchFamily="2" charset="2"/>
              <a:buChar char="ü"/>
            </a:pPr>
            <a:r>
              <a:rPr lang="el-GR" sz="2000" b="1" dirty="0"/>
              <a:t>Θετικός</a:t>
            </a:r>
            <a:r>
              <a:rPr lang="el-GR" sz="2000" dirty="0"/>
              <a:t> τρόπος παρουσίασης ΕΥ</a:t>
            </a:r>
          </a:p>
          <a:p>
            <a:pPr marL="342900" indent="-342900">
              <a:spcAft>
                <a:spcPts val="600"/>
              </a:spcAft>
              <a:buFont typeface="Wingdings" panose="05000000000000000000" pitchFamily="2" charset="2"/>
              <a:buChar char="ü"/>
            </a:pPr>
            <a:r>
              <a:rPr lang="el-GR" sz="2000" dirty="0"/>
              <a:t>Πλήθος </a:t>
            </a:r>
            <a:r>
              <a:rPr lang="el-GR" sz="2000" b="1" dirty="0"/>
              <a:t>πολυμεσικών στοιχείων </a:t>
            </a:r>
            <a:r>
              <a:rPr lang="el-GR" sz="2000" dirty="0"/>
              <a:t>(παιχνίδια, κατασκευές, βίντεο)</a:t>
            </a:r>
          </a:p>
          <a:p>
            <a:pPr marL="342900" indent="-342900">
              <a:spcAft>
                <a:spcPts val="600"/>
              </a:spcAft>
              <a:buFont typeface="Wingdings" panose="05000000000000000000" pitchFamily="2" charset="2"/>
              <a:buChar char="ü"/>
            </a:pPr>
            <a:r>
              <a:rPr lang="el-GR" sz="2000" dirty="0"/>
              <a:t>Απαραίτητη η </a:t>
            </a:r>
            <a:r>
              <a:rPr lang="el-GR" sz="2000" b="1" dirty="0"/>
              <a:t>βοήθεια</a:t>
            </a:r>
            <a:r>
              <a:rPr lang="el-GR" sz="2000" dirty="0"/>
              <a:t> από ενήλικα για την πλοήγηση στο ΕΥ</a:t>
            </a:r>
          </a:p>
          <a:p>
            <a:pPr marL="342900" indent="-342900">
              <a:spcAft>
                <a:spcPts val="600"/>
              </a:spcAft>
              <a:buFont typeface="Wingdings" panose="05000000000000000000" pitchFamily="2" charset="2"/>
              <a:buChar char="ü"/>
            </a:pPr>
            <a:r>
              <a:rPr lang="el-GR" sz="2000" b="1" dirty="0"/>
              <a:t>Εύκολη πλοήγηση </a:t>
            </a:r>
            <a:r>
              <a:rPr lang="el-GR" sz="2000" dirty="0"/>
              <a:t>μέσω τάμπλετ και όχι μέσω κινητού (εντοπίζεται στο μέσο πλοήγησης και όχι στη δομή και παρουσίαση του ΕΥ)</a:t>
            </a:r>
          </a:p>
          <a:p>
            <a:pPr marL="342900" indent="-342900">
              <a:spcAft>
                <a:spcPts val="600"/>
              </a:spcAft>
              <a:buFont typeface="Wingdings" panose="05000000000000000000" pitchFamily="2" charset="2"/>
              <a:buChar char="ü"/>
            </a:pPr>
            <a:r>
              <a:rPr lang="el-GR" sz="2000" dirty="0"/>
              <a:t>Η </a:t>
            </a:r>
            <a:r>
              <a:rPr lang="el-GR" sz="2000" b="1" dirty="0"/>
              <a:t>αλλήλεπιδράστηκότητα</a:t>
            </a:r>
            <a:r>
              <a:rPr lang="el-GR" sz="2000" dirty="0"/>
              <a:t> προκάλεσε αμείωτο ενδιαφέρον πλοήγησης στο ΕΥ</a:t>
            </a:r>
          </a:p>
          <a:p>
            <a:pPr marL="342900" indent="-342900">
              <a:spcAft>
                <a:spcPts val="600"/>
              </a:spcAft>
              <a:buFont typeface="Wingdings" panose="05000000000000000000" pitchFamily="2" charset="2"/>
              <a:buChar char="ü"/>
            </a:pPr>
            <a:r>
              <a:rPr lang="el-GR" sz="2000" dirty="0"/>
              <a:t>Πλήρης </a:t>
            </a:r>
            <a:r>
              <a:rPr lang="el-GR" sz="2000" b="1" dirty="0"/>
              <a:t>κατανόηση</a:t>
            </a:r>
            <a:r>
              <a:rPr lang="el-GR" sz="2000" dirty="0"/>
              <a:t> του γνωστικού αντικειμένου με τα </a:t>
            </a:r>
            <a:r>
              <a:rPr lang="el-GR" sz="2000" b="1" dirty="0"/>
              <a:t>γεωμετρικά σχήματα </a:t>
            </a:r>
          </a:p>
        </p:txBody>
      </p:sp>
      <p:sp>
        <p:nvSpPr>
          <p:cNvPr id="2" name="TextBox 1">
            <a:extLst>
              <a:ext uri="{FF2B5EF4-FFF2-40B4-BE49-F238E27FC236}">
                <a16:creationId xmlns:a16="http://schemas.microsoft.com/office/drawing/2014/main" xmlns="" id="{41339C20-8F68-77DB-9076-509183E297B2}"/>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295346866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284072"/>
            <a:ext cx="6408712" cy="771364"/>
          </a:xfrm>
        </p:spPr>
        <p:txBody>
          <a:bodyPr>
            <a:noAutofit/>
          </a:bodyPr>
          <a:lstStyle/>
          <a:p>
            <a:r>
              <a:rPr lang="el-GR" sz="3200" b="1" dirty="0">
                <a:latin typeface="Times New Roman" panose="02020603050405020304" pitchFamily="18" charset="0"/>
                <a:cs typeface="Times New Roman" panose="02020603050405020304" pitchFamily="18" charset="0"/>
              </a:rPr>
              <a:t>Αποτελέσματα έρευνας  </a:t>
            </a:r>
            <a:r>
              <a:rPr lang="en-US" sz="3200" b="1" dirty="0">
                <a:latin typeface="Times New Roman" panose="02020603050405020304" pitchFamily="18" charset="0"/>
                <a:cs typeface="Times New Roman" panose="02020603050405020304" pitchFamily="18" charset="0"/>
              </a:rPr>
              <a:t>– </a:t>
            </a:r>
            <a:r>
              <a:rPr lang="el-GR" sz="3200" b="1" dirty="0">
                <a:latin typeface="Times New Roman" panose="02020603050405020304" pitchFamily="18" charset="0"/>
                <a:cs typeface="Times New Roman" panose="02020603050405020304" pitchFamily="18" charset="0"/>
              </a:rPr>
              <a:t>Επιμορφούμενων</a:t>
            </a:r>
            <a:r>
              <a:rPr lang="en-US" sz="3200" b="1" dirty="0">
                <a:latin typeface="Times New Roman" panose="02020603050405020304" pitchFamily="18" charset="0"/>
                <a:cs typeface="Times New Roman" panose="02020603050405020304" pitchFamily="18" charset="0"/>
              </a:rPr>
              <a:t> 2/2</a:t>
            </a:r>
            <a:endParaRPr lang="el-GR" sz="3200" b="1" dirty="0">
              <a:latin typeface="Times New Roman" panose="02020603050405020304" pitchFamily="18" charset="0"/>
              <a:cs typeface="Times New Roman" panose="02020603050405020304" pitchFamily="18" charset="0"/>
            </a:endParaRPr>
          </a:p>
        </p:txBody>
      </p:sp>
      <p:pic>
        <p:nvPicPr>
          <p:cNvPr id="7" name="Εικόνα 6">
            <a:extLst>
              <a:ext uri="{FF2B5EF4-FFF2-40B4-BE49-F238E27FC236}">
                <a16:creationId xmlns:a16="http://schemas.microsoft.com/office/drawing/2014/main" xmlns="" id="{A43D18A9-38DB-C0F9-306C-10DAF9961589}"/>
              </a:ext>
            </a:extLst>
          </p:cNvPr>
          <p:cNvPicPr>
            <a:picLocks noChangeAspect="1"/>
          </p:cNvPicPr>
          <p:nvPr/>
        </p:nvPicPr>
        <p:blipFill>
          <a:blip r:embed="rId2" cstate="print"/>
          <a:stretch>
            <a:fillRect/>
          </a:stretch>
        </p:blipFill>
        <p:spPr>
          <a:xfrm>
            <a:off x="6264188" y="21294"/>
            <a:ext cx="1524132" cy="1140051"/>
          </a:xfrm>
          <a:prstGeom prst="rect">
            <a:avLst/>
          </a:prstGeom>
        </p:spPr>
      </p:pic>
      <p:sp>
        <p:nvSpPr>
          <p:cNvPr id="6" name="TextBox 5">
            <a:extLst>
              <a:ext uri="{FF2B5EF4-FFF2-40B4-BE49-F238E27FC236}">
                <a16:creationId xmlns:a16="http://schemas.microsoft.com/office/drawing/2014/main" xmlns="" id="{3079AC89-7093-5BF6-6F1D-9A5E661FA979}"/>
              </a:ext>
            </a:extLst>
          </p:cNvPr>
          <p:cNvSpPr txBox="1"/>
          <p:nvPr/>
        </p:nvSpPr>
        <p:spPr>
          <a:xfrm>
            <a:off x="827584" y="1767006"/>
            <a:ext cx="8064896" cy="3323987"/>
          </a:xfrm>
          <a:prstGeom prst="rect">
            <a:avLst/>
          </a:prstGeom>
          <a:solidFill>
            <a:schemeClr val="accent6">
              <a:lumMod val="40000"/>
              <a:lumOff val="60000"/>
            </a:schemeClr>
          </a:solidFill>
        </p:spPr>
        <p:txBody>
          <a:bodyPr wrap="square">
            <a:spAutoFit/>
          </a:bodyPr>
          <a:lstStyle/>
          <a:p>
            <a:pPr marL="342900" indent="-342900">
              <a:spcAft>
                <a:spcPts val="600"/>
              </a:spcAft>
              <a:buFont typeface="Wingdings" panose="05000000000000000000" pitchFamily="2" charset="2"/>
              <a:buChar char="ü"/>
            </a:pPr>
            <a:r>
              <a:rPr lang="el-GR" sz="2000" dirty="0"/>
              <a:t>Εντυπωσιάστηκαν με τον </a:t>
            </a:r>
            <a:r>
              <a:rPr lang="el-GR" sz="2000" b="1" dirty="0"/>
              <a:t>νέο τρόπο διδασκαλίας </a:t>
            </a:r>
            <a:r>
              <a:rPr lang="el-GR" sz="2000" dirty="0"/>
              <a:t>(σε </a:t>
            </a:r>
            <a:r>
              <a:rPr lang="el-GR" sz="2000" b="1" dirty="0"/>
              <a:t>2</a:t>
            </a:r>
            <a:r>
              <a:rPr lang="el-GR" sz="2000" dirty="0"/>
              <a:t> τους αρέσει εξίσου με τον συμβατικό,</a:t>
            </a:r>
            <a:r>
              <a:rPr lang="el-GR" sz="2000" b="1" dirty="0"/>
              <a:t> 3 </a:t>
            </a:r>
            <a:r>
              <a:rPr lang="el-GR" sz="2000" dirty="0"/>
              <a:t>προτιμούν την διδασκαλία από τον υπολογιστή που έχει μεγαλύτερη ποικιλία,</a:t>
            </a:r>
            <a:r>
              <a:rPr lang="el-GR" sz="2000" b="1" dirty="0"/>
              <a:t> 1 </a:t>
            </a:r>
            <a:r>
              <a:rPr lang="el-GR" sz="2000" dirty="0"/>
              <a:t>δείχνει να μην θέλει να αλλάξει τον τρόπο διδασκαλίας)    </a:t>
            </a:r>
          </a:p>
          <a:p>
            <a:pPr marL="342900" indent="-342900">
              <a:spcAft>
                <a:spcPts val="600"/>
              </a:spcAft>
              <a:buFont typeface="Wingdings" panose="05000000000000000000" pitchFamily="2" charset="2"/>
              <a:buChar char="ü"/>
            </a:pPr>
            <a:r>
              <a:rPr lang="el-GR" sz="2000" dirty="0"/>
              <a:t>Τους άρεσαν τα </a:t>
            </a:r>
            <a:r>
              <a:rPr lang="el-GR" sz="2000" b="1" dirty="0"/>
              <a:t>παιχνίδια</a:t>
            </a:r>
            <a:r>
              <a:rPr lang="el-GR" sz="2000" dirty="0"/>
              <a:t> και οι </a:t>
            </a:r>
            <a:r>
              <a:rPr lang="el-GR" sz="2000" b="1" dirty="0"/>
              <a:t>δραστηριότητες</a:t>
            </a:r>
            <a:r>
              <a:rPr lang="el-GR" sz="2000" dirty="0"/>
              <a:t> στον υπολογιστή, η </a:t>
            </a:r>
            <a:r>
              <a:rPr lang="el-GR" sz="2000" b="1" dirty="0">
                <a:solidFill>
                  <a:srgbClr val="C00000"/>
                </a:solidFill>
              </a:rPr>
              <a:t>ενεργό συμμέτοχη </a:t>
            </a:r>
            <a:r>
              <a:rPr lang="el-GR" sz="2000" dirty="0"/>
              <a:t>τους στην εκπαιδευτική διαδικασία και τους άρεσε που τους </a:t>
            </a:r>
            <a:r>
              <a:rPr lang="el-GR" sz="2000" b="1" dirty="0">
                <a:solidFill>
                  <a:srgbClr val="C00000"/>
                </a:solidFill>
              </a:rPr>
              <a:t>καθοδηγούσε η δασκάλα </a:t>
            </a:r>
            <a:r>
              <a:rPr lang="el-GR" sz="2000" dirty="0"/>
              <a:t>τους στο ΕΥ μέσω της </a:t>
            </a:r>
            <a:r>
              <a:rPr lang="el-GR" sz="2000" b="1" dirty="0">
                <a:solidFill>
                  <a:srgbClr val="C00000"/>
                </a:solidFill>
              </a:rPr>
              <a:t>φωνής</a:t>
            </a:r>
            <a:r>
              <a:rPr lang="el-GR" sz="2000" dirty="0"/>
              <a:t> </a:t>
            </a:r>
            <a:r>
              <a:rPr lang="el-GR" sz="2000" dirty="0" smtClean="0"/>
              <a:t>της</a:t>
            </a:r>
            <a:endParaRPr lang="el-GR" sz="2000" dirty="0"/>
          </a:p>
          <a:p>
            <a:pPr marL="342900" indent="-342900">
              <a:spcAft>
                <a:spcPts val="600"/>
              </a:spcAft>
              <a:buFont typeface="Wingdings" panose="05000000000000000000" pitchFamily="2" charset="2"/>
              <a:buChar char="ü"/>
            </a:pPr>
            <a:r>
              <a:rPr lang="el-GR" sz="2000" dirty="0"/>
              <a:t>Δεν έχουν να προτείνουν αλλαγές στο ΕΥ (</a:t>
            </a:r>
            <a:r>
              <a:rPr lang="el-GR" sz="2000" b="1" dirty="0"/>
              <a:t>1</a:t>
            </a:r>
            <a:r>
              <a:rPr lang="el-GR" sz="2000" dirty="0"/>
              <a:t> αναφέρει ότι θα άλλαζε ένα παιχνίδι που έπρεπε να ομαδοποιήσεις ανά σχήμα τα αντικείμενα γιατί κολλούσε όταν το έπαιζε και </a:t>
            </a:r>
            <a:r>
              <a:rPr lang="el-GR" sz="2000" b="1" dirty="0"/>
              <a:t>1</a:t>
            </a:r>
            <a:r>
              <a:rPr lang="el-GR" sz="2000" dirty="0"/>
              <a:t> ένα πάζλ που τον δυσκόλεψε)</a:t>
            </a:r>
          </a:p>
        </p:txBody>
      </p:sp>
      <p:sp>
        <p:nvSpPr>
          <p:cNvPr id="3" name="TextBox 2">
            <a:extLst>
              <a:ext uri="{FF2B5EF4-FFF2-40B4-BE49-F238E27FC236}">
                <a16:creationId xmlns:a16="http://schemas.microsoft.com/office/drawing/2014/main" xmlns="" id="{9E37E303-FC13-2E8B-6978-3D2A940AF2F3}"/>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5238341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331640" y="330941"/>
            <a:ext cx="6048672" cy="936104"/>
          </a:xfrm>
        </p:spPr>
        <p:txBody>
          <a:bodyPr>
            <a:noAutofit/>
          </a:bodyPr>
          <a:lstStyle/>
          <a:p>
            <a:r>
              <a:rPr lang="el-GR" sz="3200" b="1" dirty="0">
                <a:latin typeface="Times New Roman" panose="02020603050405020304" pitchFamily="18" charset="0"/>
                <a:cs typeface="Times New Roman" panose="02020603050405020304" pitchFamily="18" charset="0"/>
              </a:rPr>
              <a:t>Συμπεράσματα Έρευνας                                                                                                              </a:t>
            </a:r>
          </a:p>
        </p:txBody>
      </p:sp>
      <p:sp>
        <p:nvSpPr>
          <p:cNvPr id="4" name="Ορθογώνιο: Στρογγύλεμα γωνιών 3">
            <a:extLst>
              <a:ext uri="{FF2B5EF4-FFF2-40B4-BE49-F238E27FC236}">
                <a16:creationId xmlns:a16="http://schemas.microsoft.com/office/drawing/2014/main" xmlns="" id="{B1EEAEE8-56AA-2DE2-3C78-FCBE253EC870}"/>
              </a:ext>
            </a:extLst>
          </p:cNvPr>
          <p:cNvSpPr/>
          <p:nvPr/>
        </p:nvSpPr>
        <p:spPr>
          <a:xfrm>
            <a:off x="1691680" y="2130858"/>
            <a:ext cx="6480720" cy="8395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Times New Roman" panose="02020603050405020304" pitchFamily="18" charset="0"/>
                <a:cs typeface="Times New Roman" panose="02020603050405020304" pitchFamily="18" charset="0"/>
              </a:rPr>
              <a:t>Το Ε</a:t>
            </a:r>
            <a:r>
              <a:rPr lang="en-US" sz="2000" b="1" dirty="0">
                <a:latin typeface="Times New Roman" panose="02020603050405020304" pitchFamily="18" charset="0"/>
                <a:cs typeface="Times New Roman" panose="02020603050405020304" pitchFamily="18" charset="0"/>
              </a:rPr>
              <a:t>.</a:t>
            </a:r>
            <a:r>
              <a:rPr lang="el-GR" sz="2000" b="1" dirty="0">
                <a:latin typeface="Times New Roman" panose="02020603050405020304" pitchFamily="18" charset="0"/>
                <a:cs typeface="Times New Roman" panose="02020603050405020304" pitchFamily="18" charset="0"/>
              </a:rPr>
              <a:t>Υ</a:t>
            </a:r>
            <a:r>
              <a:rPr lang="en-US" sz="2000" b="1" dirty="0">
                <a:latin typeface="Times New Roman" panose="02020603050405020304" pitchFamily="18" charset="0"/>
                <a:cs typeface="Times New Roman" panose="02020603050405020304" pitchFamily="18" charset="0"/>
              </a:rPr>
              <a:t>.</a:t>
            </a:r>
            <a:r>
              <a:rPr lang="el-GR" sz="2000" b="1" dirty="0">
                <a:latin typeface="Times New Roman" panose="02020603050405020304" pitchFamily="18" charset="0"/>
                <a:cs typeface="Times New Roman" panose="02020603050405020304" pitchFamily="18" charset="0"/>
              </a:rPr>
              <a:t> έχει σχεδιαστεί σύμφωνα με τις αρχές της ΕξΑΕ και τις αρχές της πολυμεσικής μάθησης</a:t>
            </a:r>
          </a:p>
        </p:txBody>
      </p:sp>
      <p:sp>
        <p:nvSpPr>
          <p:cNvPr id="6" name="Ορθογώνιο: Στρογγύλεμα γωνιών 5">
            <a:extLst>
              <a:ext uri="{FF2B5EF4-FFF2-40B4-BE49-F238E27FC236}">
                <a16:creationId xmlns:a16="http://schemas.microsoft.com/office/drawing/2014/main" xmlns="" id="{17E54A10-D188-B2CA-3B83-255CB2E87914}"/>
              </a:ext>
            </a:extLst>
          </p:cNvPr>
          <p:cNvSpPr/>
          <p:nvPr/>
        </p:nvSpPr>
        <p:spPr>
          <a:xfrm>
            <a:off x="1727684" y="3264429"/>
            <a:ext cx="6408712" cy="8395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Times New Roman" panose="02020603050405020304" pitchFamily="18" charset="0"/>
                <a:cs typeface="Times New Roman" panose="02020603050405020304" pitchFamily="18" charset="0"/>
              </a:rPr>
              <a:t>Το E-</a:t>
            </a:r>
            <a:r>
              <a:rPr lang="el-GR" sz="2000" b="1" dirty="0" err="1">
                <a:latin typeface="Times New Roman" panose="02020603050405020304" pitchFamily="18" charset="0"/>
                <a:cs typeface="Times New Roman" panose="02020603050405020304" pitchFamily="18" charset="0"/>
              </a:rPr>
              <a:t>learni</a:t>
            </a:r>
            <a:r>
              <a:rPr lang="en-US" sz="2000" b="1" dirty="0">
                <a:latin typeface="Times New Roman" panose="02020603050405020304" pitchFamily="18" charset="0"/>
                <a:cs typeface="Times New Roman" panose="02020603050405020304" pitchFamily="18" charset="0"/>
              </a:rPr>
              <a:t>n</a:t>
            </a:r>
            <a:r>
              <a:rPr lang="el-GR" sz="2000" b="1" dirty="0">
                <a:latin typeface="Times New Roman" panose="02020603050405020304" pitchFamily="18" charset="0"/>
                <a:cs typeface="Times New Roman" panose="02020603050405020304" pitchFamily="18" charset="0"/>
              </a:rPr>
              <a:t>g περιβάλλον κρίνεται ελκυστικό, εύχρηστο και προσφέρει αυτονομία</a:t>
            </a:r>
          </a:p>
        </p:txBody>
      </p:sp>
      <p:sp>
        <p:nvSpPr>
          <p:cNvPr id="7" name="Ορθογώνιο: Στρογγύλεμα γωνιών 6">
            <a:extLst>
              <a:ext uri="{FF2B5EF4-FFF2-40B4-BE49-F238E27FC236}">
                <a16:creationId xmlns:a16="http://schemas.microsoft.com/office/drawing/2014/main" xmlns="" id="{D166F552-C003-F249-3AB4-29AC2280B939}"/>
              </a:ext>
            </a:extLst>
          </p:cNvPr>
          <p:cNvSpPr/>
          <p:nvPr/>
        </p:nvSpPr>
        <p:spPr>
          <a:xfrm>
            <a:off x="1727684" y="4509120"/>
            <a:ext cx="6408712"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latin typeface="Times New Roman" panose="02020603050405020304" pitchFamily="18" charset="0"/>
                <a:cs typeface="Times New Roman" panose="02020603050405020304" pitchFamily="18" charset="0"/>
              </a:rPr>
              <a:t>Το Ε</a:t>
            </a:r>
            <a:r>
              <a:rPr lang="en-US" sz="2000" b="1" dirty="0">
                <a:latin typeface="Times New Roman" panose="02020603050405020304" pitchFamily="18" charset="0"/>
                <a:cs typeface="Times New Roman" panose="02020603050405020304" pitchFamily="18" charset="0"/>
              </a:rPr>
              <a:t>.</a:t>
            </a:r>
            <a:r>
              <a:rPr lang="el-GR" sz="2000" b="1" dirty="0">
                <a:latin typeface="Times New Roman" panose="02020603050405020304" pitchFamily="18" charset="0"/>
                <a:cs typeface="Times New Roman" panose="02020603050405020304" pitchFamily="18" charset="0"/>
              </a:rPr>
              <a:t>Υ</a:t>
            </a:r>
            <a:r>
              <a:rPr lang="en-US" sz="2000" b="1" dirty="0">
                <a:latin typeface="Times New Roman" panose="02020603050405020304" pitchFamily="18" charset="0"/>
                <a:cs typeface="Times New Roman" panose="02020603050405020304" pitchFamily="18" charset="0"/>
              </a:rPr>
              <a:t>.</a:t>
            </a:r>
            <a:r>
              <a:rPr lang="el-GR" sz="2000" b="1" dirty="0">
                <a:latin typeface="Times New Roman" panose="02020603050405020304" pitchFamily="18" charset="0"/>
                <a:cs typeface="Times New Roman" panose="02020603050405020304" pitchFamily="18" charset="0"/>
              </a:rPr>
              <a:t> είναι κατανοητό και παρέχει χρήσιμες γνώσεις και δεξιότητες μέσα από ποικιλία</a:t>
            </a:r>
            <a:r>
              <a:rPr lang="en-US" sz="2000" b="1" dirty="0">
                <a:latin typeface="Times New Roman" panose="02020603050405020304" pitchFamily="18" charset="0"/>
                <a:cs typeface="Times New Roman" panose="02020603050405020304" pitchFamily="18" charset="0"/>
              </a:rPr>
              <a:t> </a:t>
            </a:r>
            <a:r>
              <a:rPr lang="el-GR" sz="2000" b="1" dirty="0">
                <a:latin typeface="Times New Roman" panose="02020603050405020304" pitchFamily="18" charset="0"/>
                <a:cs typeface="Times New Roman" panose="02020603050405020304" pitchFamily="18" charset="0"/>
              </a:rPr>
              <a:t>δραστηριοτήτων με ανατροφοδότηση</a:t>
            </a:r>
          </a:p>
        </p:txBody>
      </p:sp>
      <p:pic>
        <p:nvPicPr>
          <p:cNvPr id="8" name="Εικόνα 7">
            <a:extLst>
              <a:ext uri="{FF2B5EF4-FFF2-40B4-BE49-F238E27FC236}">
                <a16:creationId xmlns:a16="http://schemas.microsoft.com/office/drawing/2014/main" xmlns="" id="{7CAE1D17-6FA0-65A7-E499-CCF53B58D18F}"/>
              </a:ext>
            </a:extLst>
          </p:cNvPr>
          <p:cNvPicPr>
            <a:picLocks noChangeAspect="1"/>
          </p:cNvPicPr>
          <p:nvPr/>
        </p:nvPicPr>
        <p:blipFill>
          <a:blip r:embed="rId2" cstate="print"/>
          <a:stretch>
            <a:fillRect/>
          </a:stretch>
        </p:blipFill>
        <p:spPr>
          <a:xfrm>
            <a:off x="5732042" y="126994"/>
            <a:ext cx="1524132" cy="1140051"/>
          </a:xfrm>
          <a:prstGeom prst="rect">
            <a:avLst/>
          </a:prstGeom>
        </p:spPr>
      </p:pic>
      <p:pic>
        <p:nvPicPr>
          <p:cNvPr id="5" name="Εικόνα 4">
            <a:extLst>
              <a:ext uri="{FF2B5EF4-FFF2-40B4-BE49-F238E27FC236}">
                <a16:creationId xmlns:a16="http://schemas.microsoft.com/office/drawing/2014/main" xmlns="" id="{05C69E66-AFC1-1D10-1103-0995474BD26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01854" y="2271510"/>
            <a:ext cx="539489" cy="539489"/>
          </a:xfrm>
          <a:prstGeom prst="rect">
            <a:avLst/>
          </a:prstGeom>
        </p:spPr>
      </p:pic>
      <p:pic>
        <p:nvPicPr>
          <p:cNvPr id="10" name="Εικόνα 9">
            <a:extLst>
              <a:ext uri="{FF2B5EF4-FFF2-40B4-BE49-F238E27FC236}">
                <a16:creationId xmlns:a16="http://schemas.microsoft.com/office/drawing/2014/main" xmlns="" id="{C017CFD0-EF33-37CE-7819-6F5813773BD6}"/>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01855" y="3429000"/>
            <a:ext cx="539489" cy="539489"/>
          </a:xfrm>
          <a:prstGeom prst="rect">
            <a:avLst/>
          </a:prstGeom>
        </p:spPr>
      </p:pic>
      <p:pic>
        <p:nvPicPr>
          <p:cNvPr id="12" name="Εικόνα 11">
            <a:extLst>
              <a:ext uri="{FF2B5EF4-FFF2-40B4-BE49-F238E27FC236}">
                <a16:creationId xmlns:a16="http://schemas.microsoft.com/office/drawing/2014/main" xmlns="" id="{80CA1296-A600-9E26-57C8-3B5EEB0509AF}"/>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flipV="1">
            <a:off x="701855" y="4737077"/>
            <a:ext cx="539489" cy="595626"/>
          </a:xfrm>
          <a:prstGeom prst="rect">
            <a:avLst/>
          </a:prstGeom>
        </p:spPr>
      </p:pic>
      <p:sp>
        <p:nvSpPr>
          <p:cNvPr id="3" name="TextBox 2">
            <a:extLst>
              <a:ext uri="{FF2B5EF4-FFF2-40B4-BE49-F238E27FC236}">
                <a16:creationId xmlns:a16="http://schemas.microsoft.com/office/drawing/2014/main" xmlns="" id="{DBF1C9D9-7391-5CC5-E397-DC4200CD06E6}"/>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5114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7EBF97F-EFD8-A9B2-E052-2E9181D05AEB}"/>
              </a:ext>
            </a:extLst>
          </p:cNvPr>
          <p:cNvSpPr>
            <a:spLocks noGrp="1"/>
          </p:cNvSpPr>
          <p:nvPr>
            <p:ph type="title"/>
          </p:nvPr>
        </p:nvSpPr>
        <p:spPr/>
        <p:txBody>
          <a:bodyPr>
            <a:normAutofit/>
          </a:bodyPr>
          <a:lstStyle/>
          <a:p>
            <a:r>
              <a:rPr lang="el-GR" sz="4000" b="1" dirty="0">
                <a:latin typeface="Times New Roman" panose="02020603050405020304" pitchFamily="18" charset="0"/>
                <a:cs typeface="Times New Roman" panose="02020603050405020304" pitchFamily="18" charset="0"/>
              </a:rPr>
              <a:t>Δομή της εργασίας </a:t>
            </a:r>
          </a:p>
        </p:txBody>
      </p:sp>
      <p:graphicFrame>
        <p:nvGraphicFramePr>
          <p:cNvPr id="4" name="Θέση περιεχομένου 3">
            <a:extLst>
              <a:ext uri="{FF2B5EF4-FFF2-40B4-BE49-F238E27FC236}">
                <a16:creationId xmlns:a16="http://schemas.microsoft.com/office/drawing/2014/main" xmlns="" id="{C4DB2D4B-836A-5F33-A0A7-B24D9517D9D5}"/>
              </a:ext>
            </a:extLst>
          </p:cNvPr>
          <p:cNvGraphicFramePr>
            <a:graphicFrameLocks noGrp="1"/>
          </p:cNvGraphicFramePr>
          <p:nvPr>
            <p:ph idx="1"/>
            <p:extLst>
              <p:ext uri="{D42A27DB-BD31-4B8C-83A1-F6EECF244321}">
                <p14:modId xmlns:p14="http://schemas.microsoft.com/office/powerpoint/2010/main" xmlns="" val="3166890346"/>
              </p:ext>
            </p:extLst>
          </p:nvPr>
        </p:nvGraphicFramePr>
        <p:xfrm>
          <a:off x="457200" y="1556792"/>
          <a:ext cx="8686800" cy="48702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xmlns="" id="{D0B7010B-FD85-01AE-9BD0-2089E5D209C9}"/>
              </a:ext>
            </a:extLst>
          </p:cNvPr>
          <p:cNvSpPr txBox="1"/>
          <p:nvPr/>
        </p:nvSpPr>
        <p:spPr>
          <a:xfrm>
            <a:off x="755576" y="1842309"/>
            <a:ext cx="1055097" cy="830997"/>
          </a:xfrm>
          <a:prstGeom prst="rect">
            <a:avLst/>
          </a:prstGeom>
          <a:noFill/>
        </p:spPr>
        <p:txBody>
          <a:bodyPr wrap="square" rtlCol="0">
            <a:spAutoFit/>
          </a:bodyPr>
          <a:lstStyle/>
          <a:p>
            <a:pPr algn="ctr"/>
            <a:r>
              <a:rPr lang="el-GR" b="1" dirty="0">
                <a:solidFill>
                  <a:schemeClr val="tx2"/>
                </a:solidFill>
                <a:cs typeface="Times New Roman" panose="02020603050405020304" pitchFamily="18" charset="0"/>
              </a:rPr>
              <a:t>Α </a:t>
            </a:r>
          </a:p>
          <a:p>
            <a:pPr algn="ctr"/>
            <a:r>
              <a:rPr lang="el-GR" b="1" dirty="0">
                <a:solidFill>
                  <a:schemeClr val="tx2"/>
                </a:solidFill>
                <a:cs typeface="Times New Roman" panose="02020603050405020304" pitchFamily="18" charset="0"/>
              </a:rPr>
              <a:t>Μέρος</a:t>
            </a:r>
          </a:p>
        </p:txBody>
      </p:sp>
      <p:sp>
        <p:nvSpPr>
          <p:cNvPr id="6" name="TextBox 5">
            <a:extLst>
              <a:ext uri="{FF2B5EF4-FFF2-40B4-BE49-F238E27FC236}">
                <a16:creationId xmlns:a16="http://schemas.microsoft.com/office/drawing/2014/main" xmlns="" id="{5676952E-3D2D-FDAE-4B2C-0649CFC36C04}"/>
              </a:ext>
            </a:extLst>
          </p:cNvPr>
          <p:cNvSpPr txBox="1"/>
          <p:nvPr/>
        </p:nvSpPr>
        <p:spPr>
          <a:xfrm>
            <a:off x="943299" y="3566783"/>
            <a:ext cx="1055097" cy="1200329"/>
          </a:xfrm>
          <a:prstGeom prst="rect">
            <a:avLst/>
          </a:prstGeom>
          <a:noFill/>
        </p:spPr>
        <p:txBody>
          <a:bodyPr wrap="none" rtlCol="0">
            <a:spAutoFit/>
          </a:bodyPr>
          <a:lstStyle/>
          <a:p>
            <a:pPr algn="ctr"/>
            <a:r>
              <a:rPr lang="el-GR" b="1" dirty="0">
                <a:solidFill>
                  <a:schemeClr val="tx2"/>
                </a:solidFill>
                <a:cs typeface="Times New Roman" panose="02020603050405020304" pitchFamily="18" charset="0"/>
              </a:rPr>
              <a:t>Β</a:t>
            </a:r>
          </a:p>
          <a:p>
            <a:pPr algn="ctr"/>
            <a:r>
              <a:rPr lang="el-GR" b="1" dirty="0">
                <a:solidFill>
                  <a:schemeClr val="tx2"/>
                </a:solidFill>
                <a:cs typeface="Times New Roman" panose="02020603050405020304" pitchFamily="18" charset="0"/>
              </a:rPr>
              <a:t>Μέρος</a:t>
            </a:r>
          </a:p>
          <a:p>
            <a:endParaRPr lang="el-GR" dirty="0">
              <a:cs typeface="Times New Roman" panose="02020603050405020304" pitchFamily="18" charset="0"/>
            </a:endParaRPr>
          </a:p>
        </p:txBody>
      </p:sp>
      <p:sp>
        <p:nvSpPr>
          <p:cNvPr id="7" name="TextBox 6">
            <a:extLst>
              <a:ext uri="{FF2B5EF4-FFF2-40B4-BE49-F238E27FC236}">
                <a16:creationId xmlns:a16="http://schemas.microsoft.com/office/drawing/2014/main" xmlns="" id="{C7850A4B-8C0A-D71A-C061-B70ECE02B3C9}"/>
              </a:ext>
            </a:extLst>
          </p:cNvPr>
          <p:cNvSpPr txBox="1"/>
          <p:nvPr/>
        </p:nvSpPr>
        <p:spPr>
          <a:xfrm>
            <a:off x="579476" y="5006849"/>
            <a:ext cx="1097108" cy="1200329"/>
          </a:xfrm>
          <a:prstGeom prst="rect">
            <a:avLst/>
          </a:prstGeom>
          <a:noFill/>
        </p:spPr>
        <p:txBody>
          <a:bodyPr wrap="square" rtlCol="0">
            <a:spAutoFit/>
          </a:bodyPr>
          <a:lstStyle/>
          <a:p>
            <a:pPr algn="ctr"/>
            <a:r>
              <a:rPr lang="el-GR" b="1" dirty="0">
                <a:solidFill>
                  <a:schemeClr val="tx2"/>
                </a:solidFill>
                <a:cs typeface="Times New Roman" panose="02020603050405020304" pitchFamily="18" charset="0"/>
              </a:rPr>
              <a:t>Γ </a:t>
            </a:r>
          </a:p>
          <a:p>
            <a:pPr algn="ctr"/>
            <a:r>
              <a:rPr lang="el-GR" b="1" dirty="0">
                <a:solidFill>
                  <a:schemeClr val="tx2"/>
                </a:solidFill>
                <a:cs typeface="Times New Roman" panose="02020603050405020304" pitchFamily="18" charset="0"/>
              </a:rPr>
              <a:t>Μέρος</a:t>
            </a:r>
          </a:p>
          <a:p>
            <a:endParaRPr lang="el-GR" dirty="0">
              <a:cs typeface="Times New Roman" panose="02020603050405020304" pitchFamily="18" charset="0"/>
            </a:endParaRPr>
          </a:p>
        </p:txBody>
      </p:sp>
      <p:sp>
        <p:nvSpPr>
          <p:cNvPr id="3" name="TextBox 2">
            <a:extLst>
              <a:ext uri="{FF2B5EF4-FFF2-40B4-BE49-F238E27FC236}">
                <a16:creationId xmlns:a16="http://schemas.microsoft.com/office/drawing/2014/main" xmlns="" id="{C6ACE68E-28BA-09C5-A07F-97B590D1363A}"/>
              </a:ext>
            </a:extLst>
          </p:cNvPr>
          <p:cNvSpPr txBox="1"/>
          <p:nvPr/>
        </p:nvSpPr>
        <p:spPr>
          <a:xfrm>
            <a:off x="943299" y="2257808"/>
            <a:ext cx="184731" cy="461665"/>
          </a:xfrm>
          <a:prstGeom prst="rect">
            <a:avLst/>
          </a:prstGeom>
          <a:noFill/>
        </p:spPr>
        <p:txBody>
          <a:bodyPr wrap="none" rtlCol="0">
            <a:spAutoFit/>
          </a:bodyPr>
          <a:lstStyle/>
          <a:p>
            <a:endParaRPr lang="el-GR" dirty="0">
              <a:cs typeface="Times New Roman" panose="02020603050405020304" pitchFamily="18" charset="0"/>
            </a:endParaRPr>
          </a:p>
        </p:txBody>
      </p:sp>
      <p:sp>
        <p:nvSpPr>
          <p:cNvPr id="8" name="TextBox 7">
            <a:extLst>
              <a:ext uri="{FF2B5EF4-FFF2-40B4-BE49-F238E27FC236}">
                <a16:creationId xmlns:a16="http://schemas.microsoft.com/office/drawing/2014/main" xmlns="" id="{EE6EF8FC-D926-8AE1-A037-8895959D8DB6}"/>
              </a:ext>
            </a:extLst>
          </p:cNvPr>
          <p:cNvSpPr txBox="1"/>
          <p:nvPr/>
        </p:nvSpPr>
        <p:spPr>
          <a:xfrm>
            <a:off x="461934" y="2564904"/>
            <a:ext cx="184731" cy="461665"/>
          </a:xfrm>
          <a:prstGeom prst="rect">
            <a:avLst/>
          </a:prstGeom>
          <a:noFill/>
        </p:spPr>
        <p:txBody>
          <a:bodyPr wrap="none" rtlCol="0">
            <a:spAutoFit/>
          </a:bodyPr>
          <a:lstStyle/>
          <a:p>
            <a:endParaRPr lang="el-GR" dirty="0">
              <a:cs typeface="Times New Roman" panose="02020603050405020304" pitchFamily="18" charset="0"/>
            </a:endParaRPr>
          </a:p>
        </p:txBody>
      </p:sp>
      <p:pic>
        <p:nvPicPr>
          <p:cNvPr id="9" name="Εικόνα 8">
            <a:extLst>
              <a:ext uri="{FF2B5EF4-FFF2-40B4-BE49-F238E27FC236}">
                <a16:creationId xmlns:a16="http://schemas.microsoft.com/office/drawing/2014/main" xmlns="" id="{2A23653D-01A2-F149-0620-5E151CF80EBF}"/>
              </a:ext>
            </a:extLst>
          </p:cNvPr>
          <p:cNvPicPr>
            <a:picLocks noChangeAspect="1"/>
          </p:cNvPicPr>
          <p:nvPr/>
        </p:nvPicPr>
        <p:blipFill>
          <a:blip r:embed="rId7" cstate="print"/>
          <a:stretch>
            <a:fillRect/>
          </a:stretch>
        </p:blipFill>
        <p:spPr>
          <a:xfrm>
            <a:off x="7241075" y="4941168"/>
            <a:ext cx="1451997" cy="1086094"/>
          </a:xfrm>
          <a:prstGeom prst="rect">
            <a:avLst/>
          </a:prstGeom>
        </p:spPr>
      </p:pic>
      <p:pic>
        <p:nvPicPr>
          <p:cNvPr id="11" name="Εικόνα 10">
            <a:extLst>
              <a:ext uri="{FF2B5EF4-FFF2-40B4-BE49-F238E27FC236}">
                <a16:creationId xmlns:a16="http://schemas.microsoft.com/office/drawing/2014/main" xmlns="" id="{D4FD81F3-64F5-AEE1-4532-5ED3F5F8217D}"/>
              </a:ext>
            </a:extLst>
          </p:cNvPr>
          <p:cNvPicPr>
            <a:picLocks noChangeAspect="1"/>
          </p:cNvPicPr>
          <p:nvPr/>
        </p:nvPicPr>
        <p:blipFill>
          <a:blip r:embed="rId8" cstate="print"/>
          <a:stretch>
            <a:fillRect/>
          </a:stretch>
        </p:blipFill>
        <p:spPr>
          <a:xfrm>
            <a:off x="7001329" y="1700368"/>
            <a:ext cx="1895128" cy="1500609"/>
          </a:xfrm>
          <a:prstGeom prst="rect">
            <a:avLst/>
          </a:prstGeom>
        </p:spPr>
      </p:pic>
      <p:pic>
        <p:nvPicPr>
          <p:cNvPr id="15" name="Εικόνα 14">
            <a:extLst>
              <a:ext uri="{FF2B5EF4-FFF2-40B4-BE49-F238E27FC236}">
                <a16:creationId xmlns:a16="http://schemas.microsoft.com/office/drawing/2014/main" xmlns="" id="{4F0A83F3-B34D-87D7-B7E7-A6498BAE9150}"/>
              </a:ext>
            </a:extLst>
          </p:cNvPr>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6962838" y="3429000"/>
            <a:ext cx="1981826" cy="1206054"/>
          </a:xfrm>
          <a:prstGeom prst="rect">
            <a:avLst/>
          </a:prstGeom>
        </p:spPr>
      </p:pic>
      <p:pic>
        <p:nvPicPr>
          <p:cNvPr id="17" name="Εικόνα 16">
            <a:extLst>
              <a:ext uri="{FF2B5EF4-FFF2-40B4-BE49-F238E27FC236}">
                <a16:creationId xmlns:a16="http://schemas.microsoft.com/office/drawing/2014/main" xmlns="" id="{3B71CC01-2377-C353-B687-231D8A1ED1A3}"/>
              </a:ext>
            </a:extLst>
          </p:cNvPr>
          <p:cNvPicPr>
            <a:picLocks noChangeAspect="1"/>
          </p:cNvPicPr>
          <p:nvPr/>
        </p:nvPicPr>
        <p:blipFill>
          <a:blip r:embed="rId10" cstate="print"/>
          <a:stretch>
            <a:fillRect/>
          </a:stretch>
        </p:blipFill>
        <p:spPr>
          <a:xfrm>
            <a:off x="7085036" y="306990"/>
            <a:ext cx="1753518" cy="989951"/>
          </a:xfrm>
          <a:prstGeom prst="rect">
            <a:avLst/>
          </a:prstGeom>
        </p:spPr>
      </p:pic>
    </p:spTree>
    <p:extLst>
      <p:ext uri="{BB962C8B-B14F-4D97-AF65-F5344CB8AC3E}">
        <p14:creationId xmlns:p14="http://schemas.microsoft.com/office/powerpoint/2010/main" xmlns="" val="163647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4"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4">
        <p:bldAsOne/>
      </p:bldGraphic>
      <p:bldP spid="5" grpId="0"/>
      <p:bldP spid="6"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403648" y="573835"/>
            <a:ext cx="6048672" cy="610715"/>
          </a:xfrm>
        </p:spPr>
        <p:txBody>
          <a:bodyPr>
            <a:noAutofit/>
          </a:bodyPr>
          <a:lstStyle/>
          <a:p>
            <a:r>
              <a:rPr lang="el-GR" sz="3200" b="1" dirty="0">
                <a:latin typeface="Times New Roman" panose="02020603050405020304" pitchFamily="18" charset="0"/>
                <a:cs typeface="Times New Roman" panose="02020603050405020304" pitchFamily="18" charset="0"/>
              </a:rPr>
              <a:t>Περιορισμοί – Επιπτώσεις </a:t>
            </a:r>
          </a:p>
        </p:txBody>
      </p:sp>
      <p:sp>
        <p:nvSpPr>
          <p:cNvPr id="4" name="TextBox 3">
            <a:extLst>
              <a:ext uri="{FF2B5EF4-FFF2-40B4-BE49-F238E27FC236}">
                <a16:creationId xmlns:a16="http://schemas.microsoft.com/office/drawing/2014/main" xmlns="" id="{4029225C-924D-F3F7-86E8-37EAB38A12DE}"/>
              </a:ext>
            </a:extLst>
          </p:cNvPr>
          <p:cNvSpPr txBox="1"/>
          <p:nvPr/>
        </p:nvSpPr>
        <p:spPr>
          <a:xfrm>
            <a:off x="633831" y="1283298"/>
            <a:ext cx="8020353" cy="3631763"/>
          </a:xfrm>
          <a:prstGeom prst="rect">
            <a:avLst/>
          </a:prstGeom>
          <a:noFill/>
        </p:spPr>
        <p:txBody>
          <a:bodyPr wrap="square">
            <a:spAutoFit/>
          </a:bodyPr>
          <a:lstStyle/>
          <a:p>
            <a:pPr algn="l"/>
            <a:r>
              <a:rPr lang="el-GR" sz="2000" b="1" i="0" u="sng" strike="noStrike" baseline="0" dirty="0">
                <a:solidFill>
                  <a:schemeClr val="bg1"/>
                </a:solidFill>
                <a:cs typeface="Times New Roman" panose="02020603050405020304" pitchFamily="18" charset="0"/>
              </a:rPr>
              <a:t>Περιορισμοί</a:t>
            </a:r>
          </a:p>
          <a:p>
            <a:pPr marL="285750" indent="-285750" algn="just">
              <a:spcAft>
                <a:spcPts val="600"/>
              </a:spcAft>
              <a:buFont typeface="Wingdings" panose="05000000000000000000" pitchFamily="2" charset="2"/>
              <a:buChar char="ü"/>
            </a:pPr>
            <a:r>
              <a:rPr lang="el-GR" sz="2000" b="1" i="0" u="none" strike="noStrike" baseline="0" dirty="0">
                <a:cs typeface="Times New Roman" panose="02020603050405020304" pitchFamily="18" charset="0"/>
              </a:rPr>
              <a:t>Μικρό δείγμα </a:t>
            </a:r>
            <a:r>
              <a:rPr lang="el-GR" sz="2000" i="0" u="none" strike="noStrike" baseline="0" dirty="0">
                <a:cs typeface="Times New Roman" panose="02020603050405020304" pitchFamily="18" charset="0"/>
              </a:rPr>
              <a:t>επιμορφούμενων</a:t>
            </a:r>
            <a:r>
              <a:rPr lang="el-GR" sz="2000" dirty="0">
                <a:cs typeface="Times New Roman" panose="02020603050405020304" pitchFamily="18" charset="0"/>
              </a:rPr>
              <a:t> </a:t>
            </a:r>
            <a:r>
              <a:rPr lang="el-GR" sz="2000" i="0" u="none" strike="noStrike" baseline="0" dirty="0">
                <a:cs typeface="Times New Roman" panose="02020603050405020304" pitchFamily="18" charset="0"/>
              </a:rPr>
              <a:t>καθώς δεν ήταν αντιπροσωπευτικός ο αριθμός του συνόλου του πληθυσμού των μαθητών,</a:t>
            </a:r>
            <a:r>
              <a:rPr lang="el-GR" sz="2000" dirty="0">
                <a:cs typeface="Times New Roman" panose="02020603050405020304" pitchFamily="18" charset="0"/>
              </a:rPr>
              <a:t> θα μπορούσε να είναι </a:t>
            </a:r>
            <a:r>
              <a:rPr lang="el-GR" sz="2000" b="1" dirty="0">
                <a:solidFill>
                  <a:srgbClr val="C00000"/>
                </a:solidFill>
                <a:cs typeface="Times New Roman" panose="02020603050405020304" pitchFamily="18" charset="0"/>
              </a:rPr>
              <a:t>μεγαλύτερος</a:t>
            </a:r>
            <a:r>
              <a:rPr lang="el-GR" sz="2000" dirty="0">
                <a:cs typeface="Times New Roman" panose="02020603050405020304" pitchFamily="18" charset="0"/>
              </a:rPr>
              <a:t> αλλά και να προέρχεται από περισσότερες </a:t>
            </a:r>
            <a:r>
              <a:rPr lang="el-GR" sz="2000" b="1" dirty="0">
                <a:solidFill>
                  <a:srgbClr val="C00000"/>
                </a:solidFill>
                <a:cs typeface="Times New Roman" panose="02020603050405020304" pitchFamily="18" charset="0"/>
              </a:rPr>
              <a:t>γεωγραφικές περιοχές</a:t>
            </a:r>
            <a:endParaRPr lang="el-GR" sz="2800" b="1" dirty="0">
              <a:solidFill>
                <a:srgbClr val="C00000"/>
              </a:solidFill>
              <a:cs typeface="Times New Roman" panose="02020603050405020304" pitchFamily="18" charset="0"/>
            </a:endParaRPr>
          </a:p>
          <a:p>
            <a:pPr marL="285750" indent="-285750" algn="just">
              <a:spcAft>
                <a:spcPts val="600"/>
              </a:spcAft>
              <a:buFont typeface="Wingdings" panose="05000000000000000000" pitchFamily="2" charset="2"/>
              <a:buChar char="ü"/>
            </a:pPr>
            <a:r>
              <a:rPr lang="el-GR" sz="2000" dirty="0">
                <a:cs typeface="Times New Roman" panose="02020603050405020304" pitchFamily="18" charset="0"/>
              </a:rPr>
              <a:t>Το εργαλείο που χρησιμοποιήθηκε στην έρευνα με τους μαθητές ήταν μόνο η </a:t>
            </a:r>
            <a:r>
              <a:rPr lang="el-GR" sz="2000" b="1" dirty="0">
                <a:solidFill>
                  <a:srgbClr val="C00000"/>
                </a:solidFill>
                <a:cs typeface="Times New Roman" panose="02020603050405020304" pitchFamily="18" charset="0"/>
              </a:rPr>
              <a:t>ημιδομημένη συνέντευξη</a:t>
            </a:r>
            <a:r>
              <a:rPr lang="el-GR" sz="2000" dirty="0">
                <a:cs typeface="Times New Roman" panose="02020603050405020304" pitchFamily="18" charset="0"/>
              </a:rPr>
              <a:t>, ίσως άλλα </a:t>
            </a:r>
            <a:r>
              <a:rPr lang="el-GR" sz="2000" b="1" dirty="0">
                <a:solidFill>
                  <a:srgbClr val="C00000"/>
                </a:solidFill>
                <a:cs typeface="Times New Roman" panose="02020603050405020304" pitchFamily="18" charset="0"/>
              </a:rPr>
              <a:t>εργαλεία</a:t>
            </a:r>
            <a:r>
              <a:rPr lang="el-GR" sz="2000" dirty="0">
                <a:cs typeface="Times New Roman" panose="02020603050405020304" pitchFamily="18" charset="0"/>
              </a:rPr>
              <a:t> και κάποιος άλλος ερευνητικός σχεδιασμός να διαφοροποιούσαν τα αποτελέσματα</a:t>
            </a:r>
          </a:p>
          <a:p>
            <a:pPr marL="285750" indent="-285750" algn="just">
              <a:spcAft>
                <a:spcPts val="600"/>
              </a:spcAft>
              <a:buFont typeface="Wingdings" panose="05000000000000000000" pitchFamily="2" charset="2"/>
              <a:buChar char="ü"/>
            </a:pPr>
            <a:r>
              <a:rPr lang="el-GR" sz="2000" i="0" u="none" strike="noStrike" baseline="0" dirty="0">
                <a:cs typeface="Times New Roman" panose="02020603050405020304" pitchFamily="18" charset="0"/>
              </a:rPr>
              <a:t>Τα συμπεράσματα δεν μπορούν να γενικευτούν</a:t>
            </a:r>
            <a:r>
              <a:rPr lang="el-GR" sz="2000" b="0" i="0" u="none" strike="noStrike" baseline="0" dirty="0">
                <a:cs typeface="Times New Roman" panose="02020603050405020304" pitchFamily="18" charset="0"/>
              </a:rPr>
              <a:t>, ωστόσο αποτελούν </a:t>
            </a:r>
            <a:r>
              <a:rPr lang="el-GR" sz="2000" b="1" i="0" u="none" strike="noStrike" baseline="0" dirty="0">
                <a:solidFill>
                  <a:srgbClr val="C00000"/>
                </a:solidFill>
                <a:cs typeface="Times New Roman" panose="02020603050405020304" pitchFamily="18" charset="0"/>
              </a:rPr>
              <a:t>ενδείξεις καλών πρακτικών</a:t>
            </a:r>
            <a:r>
              <a:rPr lang="el-GR" sz="2000" b="1" i="0" u="none" strike="noStrike" dirty="0">
                <a:solidFill>
                  <a:srgbClr val="C00000"/>
                </a:solidFill>
                <a:cs typeface="Times New Roman" panose="02020603050405020304" pitchFamily="18" charset="0"/>
              </a:rPr>
              <a:t> </a:t>
            </a:r>
            <a:r>
              <a:rPr lang="el-GR" sz="2000" b="0" i="0" u="none" strike="noStrike" baseline="0" dirty="0">
                <a:cs typeface="Times New Roman" panose="02020603050405020304" pitchFamily="18" charset="0"/>
              </a:rPr>
              <a:t>σχεδιασμού </a:t>
            </a:r>
            <a:r>
              <a:rPr lang="el-GR" sz="2000" b="0" i="0" u="none" strike="noStrike" baseline="0" dirty="0">
                <a:solidFill>
                  <a:schemeClr val="bg1"/>
                </a:solidFill>
                <a:cs typeface="Times New Roman" panose="02020603050405020304" pitchFamily="18" charset="0"/>
              </a:rPr>
              <a:t>και ανάπτυξης του συγκεκριμένου ΕΥ</a:t>
            </a:r>
          </a:p>
        </p:txBody>
      </p:sp>
      <p:pic>
        <p:nvPicPr>
          <p:cNvPr id="8" name="Εικόνα 7">
            <a:extLst>
              <a:ext uri="{FF2B5EF4-FFF2-40B4-BE49-F238E27FC236}">
                <a16:creationId xmlns:a16="http://schemas.microsoft.com/office/drawing/2014/main" xmlns="" id="{43A77255-ED2A-CEB0-BCD8-2592321BE26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769546" y="4840550"/>
            <a:ext cx="2266950" cy="2093619"/>
          </a:xfrm>
          <a:prstGeom prst="rect">
            <a:avLst/>
          </a:prstGeom>
        </p:spPr>
      </p:pic>
      <p:sp>
        <p:nvSpPr>
          <p:cNvPr id="7" name="TextBox 6">
            <a:extLst>
              <a:ext uri="{FF2B5EF4-FFF2-40B4-BE49-F238E27FC236}">
                <a16:creationId xmlns:a16="http://schemas.microsoft.com/office/drawing/2014/main" xmlns="" id="{9FEA2A22-82CC-392A-9BC6-935A4252D516}"/>
              </a:ext>
            </a:extLst>
          </p:cNvPr>
          <p:cNvSpPr txBox="1"/>
          <p:nvPr/>
        </p:nvSpPr>
        <p:spPr>
          <a:xfrm>
            <a:off x="633831" y="4741802"/>
            <a:ext cx="6314433" cy="1354217"/>
          </a:xfrm>
          <a:prstGeom prst="rect">
            <a:avLst/>
          </a:prstGeom>
          <a:noFill/>
        </p:spPr>
        <p:txBody>
          <a:bodyPr wrap="square">
            <a:spAutoFit/>
          </a:bodyPr>
          <a:lstStyle/>
          <a:p>
            <a:pPr algn="l"/>
            <a:r>
              <a:rPr lang="el-GR" sz="2800" b="1" i="0" u="sng" strike="noStrike" baseline="0" dirty="0">
                <a:cs typeface="Times New Roman" panose="02020603050405020304" pitchFamily="18" charset="0"/>
              </a:rPr>
              <a:t>Επι</a:t>
            </a:r>
            <a:r>
              <a:rPr lang="el-GR" sz="2800" b="1" u="sng" dirty="0">
                <a:cs typeface="Times New Roman" panose="02020603050405020304" pitchFamily="18" charset="0"/>
              </a:rPr>
              <a:t>πτώσεις</a:t>
            </a:r>
            <a:r>
              <a:rPr lang="el-GR" sz="2800" dirty="0">
                <a:cs typeface="Times New Roman" panose="02020603050405020304" pitchFamily="18" charset="0"/>
              </a:rPr>
              <a:t> </a:t>
            </a:r>
          </a:p>
          <a:p>
            <a:pPr algn="l"/>
            <a:endParaRPr lang="el-GR" sz="1800" b="0" i="0" u="none" strike="noStrike" baseline="0" dirty="0">
              <a:cs typeface="Times New Roman" panose="02020603050405020304" pitchFamily="18" charset="0"/>
            </a:endParaRPr>
          </a:p>
          <a:p>
            <a:pPr marL="285750" indent="-285750">
              <a:buFont typeface="Wingdings" panose="05000000000000000000" pitchFamily="2" charset="2"/>
              <a:buChar char="ü"/>
            </a:pPr>
            <a:r>
              <a:rPr lang="el-GR" sz="1800" b="0" i="0" u="none" strike="noStrike" baseline="0" dirty="0">
                <a:cs typeface="Times New Roman" panose="02020603050405020304" pitchFamily="18" charset="0"/>
              </a:rPr>
              <a:t>Τα ευρήματα είναι </a:t>
            </a:r>
            <a:r>
              <a:rPr lang="el-GR" sz="1800" b="1" i="0" u="none" strike="noStrike" baseline="0" dirty="0">
                <a:solidFill>
                  <a:srgbClr val="C00000"/>
                </a:solidFill>
                <a:cs typeface="Times New Roman" panose="02020603050405020304" pitchFamily="18" charset="0"/>
              </a:rPr>
              <a:t>ενθαρρυντικά</a:t>
            </a:r>
            <a:r>
              <a:rPr lang="el-GR" sz="1800" b="0" i="0" u="none" strike="noStrike" baseline="0" dirty="0">
                <a:cs typeface="Times New Roman" panose="02020603050405020304" pitchFamily="18" charset="0"/>
              </a:rPr>
              <a:t>. Οι όποιες αστοχίες μπορούν να διορθωθούν με μερικό επανασχεδιασμό</a:t>
            </a:r>
          </a:p>
        </p:txBody>
      </p:sp>
      <p:pic>
        <p:nvPicPr>
          <p:cNvPr id="6" name="Εικόνα 5">
            <a:extLst>
              <a:ext uri="{FF2B5EF4-FFF2-40B4-BE49-F238E27FC236}">
                <a16:creationId xmlns:a16="http://schemas.microsoft.com/office/drawing/2014/main" xmlns="" id="{343EF2BF-E345-88A3-744B-C0612DF065D4}"/>
              </a:ext>
            </a:extLst>
          </p:cNvPr>
          <p:cNvPicPr>
            <a:picLocks noChangeAspect="1"/>
          </p:cNvPicPr>
          <p:nvPr/>
        </p:nvPicPr>
        <p:blipFill>
          <a:blip r:embed="rId3" cstate="print"/>
          <a:stretch>
            <a:fillRect/>
          </a:stretch>
        </p:blipFill>
        <p:spPr>
          <a:xfrm>
            <a:off x="6084168" y="143247"/>
            <a:ext cx="1524132" cy="1140051"/>
          </a:xfrm>
          <a:prstGeom prst="rect">
            <a:avLst/>
          </a:prstGeom>
        </p:spPr>
      </p:pic>
      <p:sp>
        <p:nvSpPr>
          <p:cNvPr id="3" name="TextBox 2">
            <a:extLst>
              <a:ext uri="{FF2B5EF4-FFF2-40B4-BE49-F238E27FC236}">
                <a16:creationId xmlns:a16="http://schemas.microsoft.com/office/drawing/2014/main" xmlns="" id="{4E349471-25B3-9DBC-5F3B-CF9C44BF3D96}"/>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38191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403648" y="573835"/>
            <a:ext cx="6048672" cy="610715"/>
          </a:xfrm>
        </p:spPr>
        <p:txBody>
          <a:bodyPr>
            <a:noAutofit/>
          </a:bodyPr>
          <a:lstStyle/>
          <a:p>
            <a:r>
              <a:rPr lang="el-GR" sz="3200" dirty="0">
                <a:latin typeface="Times New Roman" panose="02020603050405020304" pitchFamily="18" charset="0"/>
                <a:cs typeface="Times New Roman" panose="02020603050405020304" pitchFamily="18" charset="0"/>
              </a:rPr>
              <a:t>Ζητήματα Δεοντολογίας</a:t>
            </a:r>
            <a:endParaRPr lang="el-GR" sz="32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4029225C-924D-F3F7-86E8-37EAB38A12DE}"/>
              </a:ext>
            </a:extLst>
          </p:cNvPr>
          <p:cNvSpPr txBox="1"/>
          <p:nvPr/>
        </p:nvSpPr>
        <p:spPr>
          <a:xfrm>
            <a:off x="755576" y="1412776"/>
            <a:ext cx="8020353" cy="4401205"/>
          </a:xfrm>
          <a:prstGeom prst="rect">
            <a:avLst/>
          </a:prstGeom>
          <a:noFill/>
        </p:spPr>
        <p:txBody>
          <a:bodyPr wrap="square">
            <a:spAutoFit/>
          </a:bodyPr>
          <a:lstStyle/>
          <a:p>
            <a:pPr algn="just">
              <a:spcAft>
                <a:spcPts val="600"/>
              </a:spcAft>
            </a:pPr>
            <a:r>
              <a:rPr lang="el-GR" b="1" dirty="0">
                <a:cs typeface="Times New Roman" panose="02020603050405020304" pitchFamily="18" charset="0"/>
              </a:rPr>
              <a:t>Ηθικά Ζητήματα </a:t>
            </a:r>
          </a:p>
          <a:p>
            <a:pPr algn="just">
              <a:spcAft>
                <a:spcPts val="600"/>
              </a:spcAft>
            </a:pPr>
            <a:endParaRPr lang="el-GR" sz="2000" b="1" dirty="0">
              <a:cs typeface="Times New Roman" panose="02020603050405020304" pitchFamily="18" charset="0"/>
            </a:endParaRPr>
          </a:p>
          <a:p>
            <a:pPr marL="342900" indent="-342900" algn="just">
              <a:spcAft>
                <a:spcPts val="600"/>
              </a:spcAft>
              <a:buFont typeface="Wingdings" panose="05000000000000000000" pitchFamily="2" charset="2"/>
              <a:buChar char="ü"/>
            </a:pPr>
            <a:r>
              <a:rPr lang="el-GR" dirty="0">
                <a:cs typeface="Times New Roman" panose="02020603050405020304" pitchFamily="18" charset="0"/>
              </a:rPr>
              <a:t>Η </a:t>
            </a:r>
            <a:r>
              <a:rPr lang="el-GR" b="1" dirty="0">
                <a:solidFill>
                  <a:srgbClr val="C00000"/>
                </a:solidFill>
                <a:cs typeface="Times New Roman" panose="02020603050405020304" pitchFamily="18" charset="0"/>
              </a:rPr>
              <a:t>μικρή ηλικία </a:t>
            </a:r>
            <a:r>
              <a:rPr lang="el-GR" dirty="0">
                <a:cs typeface="Times New Roman" panose="02020603050405020304" pitchFamily="18" charset="0"/>
              </a:rPr>
              <a:t>των συμμετεχόντων που έπρεπε να ληφθεί υπόψη από την αρχή και να διευθετηθούν κάποια ζητήματα πριν ακόμα προκύψουν. Ζητήματα όπως η </a:t>
            </a:r>
            <a:r>
              <a:rPr lang="el-GR" b="1" dirty="0">
                <a:solidFill>
                  <a:srgbClr val="C00000"/>
                </a:solidFill>
                <a:cs typeface="Times New Roman" panose="02020603050405020304" pitchFamily="18" charset="0"/>
              </a:rPr>
              <a:t>σχέση εξουσίας </a:t>
            </a:r>
            <a:r>
              <a:rPr lang="el-GR" dirty="0">
                <a:cs typeface="Times New Roman" panose="02020603050405020304" pitchFamily="18" charset="0"/>
              </a:rPr>
              <a:t>(ερευνητή – συμμετεχόντων) και να ξεκαθαριστούν οι ρόλοι και τα δικαιώματα όλων των εμπλεκόμενων. </a:t>
            </a:r>
          </a:p>
          <a:p>
            <a:pPr marL="342900" indent="-342900" algn="just">
              <a:spcAft>
                <a:spcPts val="600"/>
              </a:spcAft>
              <a:buFont typeface="Wingdings" panose="05000000000000000000" pitchFamily="2" charset="2"/>
              <a:buChar char="ü"/>
            </a:pPr>
            <a:r>
              <a:rPr lang="el-GR" dirty="0">
                <a:cs typeface="Times New Roman" panose="02020603050405020304" pitchFamily="18" charset="0"/>
              </a:rPr>
              <a:t>Στη διαδικασία επεξεργασίας των δεδομένων τηρήθηκε απόλυτα η </a:t>
            </a:r>
            <a:r>
              <a:rPr lang="el-GR" b="1" dirty="0">
                <a:solidFill>
                  <a:srgbClr val="C00000"/>
                </a:solidFill>
                <a:cs typeface="Times New Roman" panose="02020603050405020304" pitchFamily="18" charset="0"/>
              </a:rPr>
              <a:t>ανωνυμία</a:t>
            </a:r>
            <a:r>
              <a:rPr lang="el-GR" dirty="0">
                <a:cs typeface="Times New Roman" panose="02020603050405020304" pitchFamily="18" charset="0"/>
              </a:rPr>
              <a:t> των συμμετεχόντων. </a:t>
            </a:r>
          </a:p>
          <a:p>
            <a:pPr marL="342900" indent="-342900" algn="just">
              <a:spcAft>
                <a:spcPts val="600"/>
              </a:spcAft>
              <a:buFont typeface="Wingdings" panose="05000000000000000000" pitchFamily="2" charset="2"/>
              <a:buChar char="ü"/>
            </a:pPr>
            <a:r>
              <a:rPr lang="el-GR" dirty="0">
                <a:cs typeface="Times New Roman" panose="02020603050405020304" pitchFamily="18" charset="0"/>
              </a:rPr>
              <a:t>Στους μαθητές δόθηκε </a:t>
            </a:r>
            <a:r>
              <a:rPr lang="el-GR" b="1" dirty="0">
                <a:solidFill>
                  <a:srgbClr val="C00000"/>
                </a:solidFill>
                <a:cs typeface="Times New Roman" panose="02020603050405020304" pitchFamily="18" charset="0"/>
              </a:rPr>
              <a:t>έντυπο γονικής συναίνεσης </a:t>
            </a:r>
            <a:r>
              <a:rPr lang="el-GR" dirty="0">
                <a:cs typeface="Times New Roman" panose="02020603050405020304" pitchFamily="18" charset="0"/>
              </a:rPr>
              <a:t>για τη συμμετοχή τους στην παρούσα έρευνα.</a:t>
            </a:r>
            <a:r>
              <a:rPr lang="el-GR" b="0" i="0" u="none" strike="noStrike" baseline="0" dirty="0">
                <a:solidFill>
                  <a:schemeClr val="bg1"/>
                </a:solidFill>
                <a:cs typeface="Times New Roman" panose="02020603050405020304" pitchFamily="18" charset="0"/>
              </a:rPr>
              <a:t> </a:t>
            </a:r>
            <a:r>
              <a:rPr lang="el-GR" sz="2000" b="0" i="0" u="none" strike="noStrike" baseline="0" dirty="0">
                <a:solidFill>
                  <a:schemeClr val="bg1"/>
                </a:solidFill>
                <a:cs typeface="Times New Roman" panose="02020603050405020304" pitchFamily="18" charset="0"/>
              </a:rPr>
              <a:t>συγκεκριμένου ΕΥ</a:t>
            </a:r>
          </a:p>
        </p:txBody>
      </p:sp>
      <p:pic>
        <p:nvPicPr>
          <p:cNvPr id="6" name="Εικόνα 5">
            <a:extLst>
              <a:ext uri="{FF2B5EF4-FFF2-40B4-BE49-F238E27FC236}">
                <a16:creationId xmlns:a16="http://schemas.microsoft.com/office/drawing/2014/main" xmlns="" id="{343EF2BF-E345-88A3-744B-C0612DF065D4}"/>
              </a:ext>
            </a:extLst>
          </p:cNvPr>
          <p:cNvPicPr>
            <a:picLocks noChangeAspect="1"/>
          </p:cNvPicPr>
          <p:nvPr/>
        </p:nvPicPr>
        <p:blipFill>
          <a:blip r:embed="rId2" cstate="print"/>
          <a:stretch>
            <a:fillRect/>
          </a:stretch>
        </p:blipFill>
        <p:spPr>
          <a:xfrm>
            <a:off x="6084168" y="143247"/>
            <a:ext cx="1524132" cy="1140051"/>
          </a:xfrm>
          <a:prstGeom prst="rect">
            <a:avLst/>
          </a:prstGeom>
        </p:spPr>
      </p:pic>
      <p:pic>
        <p:nvPicPr>
          <p:cNvPr id="12" name="Εικόνα 11">
            <a:extLst>
              <a:ext uri="{FF2B5EF4-FFF2-40B4-BE49-F238E27FC236}">
                <a16:creationId xmlns:a16="http://schemas.microsoft.com/office/drawing/2014/main" xmlns="" id="{BE78E2CF-DE04-EC84-66F2-2E86AA6ED34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956027" y="5445224"/>
            <a:ext cx="3304545" cy="1374880"/>
          </a:xfrm>
          <a:prstGeom prst="rect">
            <a:avLst/>
          </a:prstGeom>
        </p:spPr>
      </p:pic>
      <p:sp>
        <p:nvSpPr>
          <p:cNvPr id="3" name="TextBox 2">
            <a:extLst>
              <a:ext uri="{FF2B5EF4-FFF2-40B4-BE49-F238E27FC236}">
                <a16:creationId xmlns:a16="http://schemas.microsoft.com/office/drawing/2014/main" xmlns="" id="{17F35DFC-9847-7453-9076-5B8D84BEDEB5}"/>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50090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187624" y="404664"/>
            <a:ext cx="6480720" cy="771364"/>
          </a:xfrm>
        </p:spPr>
        <p:txBody>
          <a:bodyPr>
            <a:noAutofit/>
          </a:bodyPr>
          <a:lstStyle/>
          <a:p>
            <a:r>
              <a:rPr lang="el-GR" sz="3200" b="1" dirty="0">
                <a:latin typeface="Times New Roman" panose="02020603050405020304" pitchFamily="18" charset="0"/>
                <a:cs typeface="Times New Roman" panose="02020603050405020304" pitchFamily="18" charset="0"/>
              </a:rPr>
              <a:t>Προτάσεις για </a:t>
            </a:r>
            <a:r>
              <a:rPr lang="el-GR" sz="3200" dirty="0">
                <a:latin typeface="Times New Roman" panose="02020603050405020304" pitchFamily="18" charset="0"/>
                <a:cs typeface="Times New Roman" panose="02020603050405020304" pitchFamily="18" charset="0"/>
              </a:rPr>
              <a:t>Περαιτέρω </a:t>
            </a:r>
            <a:r>
              <a:rPr lang="el-GR" sz="3200" b="1" dirty="0">
                <a:latin typeface="Times New Roman" panose="02020603050405020304" pitchFamily="18" charset="0"/>
                <a:cs typeface="Times New Roman" panose="02020603050405020304" pitchFamily="18" charset="0"/>
              </a:rPr>
              <a:t>Έρευνα</a:t>
            </a:r>
          </a:p>
        </p:txBody>
      </p:sp>
      <p:sp>
        <p:nvSpPr>
          <p:cNvPr id="4" name="TextBox 3">
            <a:extLst>
              <a:ext uri="{FF2B5EF4-FFF2-40B4-BE49-F238E27FC236}">
                <a16:creationId xmlns:a16="http://schemas.microsoft.com/office/drawing/2014/main" xmlns="" id="{4029225C-924D-F3F7-86E8-37EAB38A12DE}"/>
              </a:ext>
            </a:extLst>
          </p:cNvPr>
          <p:cNvSpPr txBox="1"/>
          <p:nvPr/>
        </p:nvSpPr>
        <p:spPr>
          <a:xfrm>
            <a:off x="467544" y="1412776"/>
            <a:ext cx="8388932" cy="5047536"/>
          </a:xfrm>
          <a:prstGeom prst="rect">
            <a:avLst/>
          </a:prstGeom>
          <a:noFill/>
        </p:spPr>
        <p:txBody>
          <a:bodyPr wrap="square">
            <a:spAutoFit/>
          </a:bodyPr>
          <a:lstStyle/>
          <a:p>
            <a:pPr marL="285750" indent="-285750" algn="just">
              <a:spcAft>
                <a:spcPts val="600"/>
              </a:spcAft>
              <a:buFont typeface="Wingdings" panose="05000000000000000000" pitchFamily="2" charset="2"/>
              <a:buChar char="ü"/>
            </a:pPr>
            <a:r>
              <a:rPr lang="el-GR" dirty="0">
                <a:cs typeface="Times New Roman" panose="02020603050405020304" pitchFamily="18" charset="0"/>
              </a:rPr>
              <a:t>Το υπάρχον Ε.Υ. να εφαρμοστεί σε </a:t>
            </a:r>
            <a:r>
              <a:rPr lang="el-GR" b="1" dirty="0">
                <a:solidFill>
                  <a:srgbClr val="C00000"/>
                </a:solidFill>
                <a:cs typeface="Times New Roman" panose="02020603050405020304" pitchFamily="18" charset="0"/>
              </a:rPr>
              <a:t>μεγαλύτερο δείγμα </a:t>
            </a:r>
            <a:r>
              <a:rPr lang="el-GR" b="1" dirty="0">
                <a:cs typeface="Times New Roman" panose="02020603050405020304" pitchFamily="18" charset="0"/>
              </a:rPr>
              <a:t>μαθητών </a:t>
            </a:r>
            <a:r>
              <a:rPr lang="el-GR" dirty="0">
                <a:cs typeface="Times New Roman" panose="02020603050405020304" pitchFamily="18" charset="0"/>
              </a:rPr>
              <a:t>παράλληλα με τη </a:t>
            </a:r>
            <a:r>
              <a:rPr lang="el-GR" b="1" dirty="0">
                <a:cs typeface="Times New Roman" panose="02020603050405020304" pitchFamily="18" charset="0"/>
              </a:rPr>
              <a:t>διδασκαλία</a:t>
            </a:r>
            <a:r>
              <a:rPr lang="el-GR" dirty="0">
                <a:cs typeface="Times New Roman" panose="02020603050405020304" pitchFamily="18" charset="0"/>
              </a:rPr>
              <a:t> των τεσσάρων βασικών γεωμετρικών σχημάτων και όχι στα πλαίσια της </a:t>
            </a:r>
            <a:r>
              <a:rPr lang="el-GR" b="1" dirty="0">
                <a:cs typeface="Times New Roman" panose="02020603050405020304" pitchFamily="18" charset="0"/>
              </a:rPr>
              <a:t>επανάληψης</a:t>
            </a:r>
            <a:r>
              <a:rPr lang="el-GR" dirty="0">
                <a:cs typeface="Times New Roman" panose="02020603050405020304" pitchFamily="18" charset="0"/>
              </a:rPr>
              <a:t> που εφαρμόστηκε </a:t>
            </a:r>
          </a:p>
          <a:p>
            <a:pPr marL="285750" indent="-285750" algn="just">
              <a:spcAft>
                <a:spcPts val="600"/>
              </a:spcAft>
              <a:buFont typeface="Wingdings" panose="05000000000000000000" pitchFamily="2" charset="2"/>
              <a:buChar char="ü"/>
            </a:pPr>
            <a:r>
              <a:rPr lang="el-GR" dirty="0">
                <a:cs typeface="Times New Roman" panose="02020603050405020304" pitchFamily="18" charset="0"/>
              </a:rPr>
              <a:t>Θα μπορούσαμε να εφαρμόσουμε το ΕΥ σε </a:t>
            </a:r>
            <a:r>
              <a:rPr lang="el-GR" b="1" dirty="0">
                <a:solidFill>
                  <a:srgbClr val="C00000"/>
                </a:solidFill>
                <a:cs typeface="Times New Roman" panose="02020603050405020304" pitchFamily="18" charset="0"/>
              </a:rPr>
              <a:t>2 ομάδες </a:t>
            </a:r>
            <a:r>
              <a:rPr lang="el-GR" dirty="0">
                <a:cs typeface="Times New Roman" panose="02020603050405020304" pitchFamily="18" charset="0"/>
              </a:rPr>
              <a:t>στις οποίες θα διδάξουμε τη </a:t>
            </a:r>
            <a:r>
              <a:rPr lang="el-GR" b="1" dirty="0">
                <a:cs typeface="Times New Roman" panose="02020603050405020304" pitchFamily="18" charset="0"/>
              </a:rPr>
              <a:t>γεωμετρική έννοια των 4 βασικών γεωμετρικών σχημάτων,</a:t>
            </a:r>
            <a:r>
              <a:rPr lang="en-US" b="1" dirty="0">
                <a:cs typeface="Times New Roman" panose="02020603050405020304" pitchFamily="18" charset="0"/>
              </a:rPr>
              <a:t> </a:t>
            </a:r>
            <a:r>
              <a:rPr lang="el-GR" dirty="0"/>
              <a:t>την </a:t>
            </a:r>
            <a:r>
              <a:rPr lang="el-GR" b="1" dirty="0">
                <a:solidFill>
                  <a:srgbClr val="FF0000"/>
                </a:solidFill>
              </a:rPr>
              <a:t>ομάδα ελέγχου </a:t>
            </a:r>
            <a:r>
              <a:rPr lang="el-GR" dirty="0"/>
              <a:t>στην οποία θα χρησιμοποιήσουμε την παραδοσιακή μέθοδο διδασκαλίας και </a:t>
            </a:r>
            <a:r>
              <a:rPr lang="el-GR" b="1" dirty="0">
                <a:solidFill>
                  <a:srgbClr val="FF0000"/>
                </a:solidFill>
              </a:rPr>
              <a:t>την πειραματική ομάδα </a:t>
            </a:r>
            <a:r>
              <a:rPr lang="el-GR" dirty="0"/>
              <a:t>στην οποία η διδασκαλία θα γίνει και με τη βοήθεια του</a:t>
            </a:r>
            <a:r>
              <a:rPr lang="en-US" dirty="0"/>
              <a:t> </a:t>
            </a:r>
            <a:r>
              <a:rPr lang="el-GR" dirty="0"/>
              <a:t>συμπληρωματικού Ε.Υ. που έχουμε δημιουργήσει στα πλαίσια της παρούσης εργασίας</a:t>
            </a:r>
            <a:endParaRPr lang="el-GR" b="1" dirty="0">
              <a:solidFill>
                <a:srgbClr val="FF0000"/>
              </a:solidFill>
              <a:cs typeface="Times New Roman" panose="02020603050405020304" pitchFamily="18" charset="0"/>
            </a:endParaRPr>
          </a:p>
          <a:p>
            <a:pPr marL="285750" indent="-285750" algn="just">
              <a:spcAft>
                <a:spcPts val="600"/>
              </a:spcAft>
              <a:buFont typeface="Wingdings" panose="05000000000000000000" pitchFamily="2" charset="2"/>
              <a:buChar char="ü"/>
            </a:pPr>
            <a:r>
              <a:rPr lang="el-GR" b="1" dirty="0">
                <a:solidFill>
                  <a:srgbClr val="C00000"/>
                </a:solidFill>
                <a:cs typeface="Times New Roman" panose="02020603050405020304" pitchFamily="18" charset="0"/>
              </a:rPr>
              <a:t>Συγκριτική αποτίμηση </a:t>
            </a:r>
            <a:r>
              <a:rPr lang="el-GR" dirty="0">
                <a:cs typeface="Times New Roman" panose="02020603050405020304" pitchFamily="18" charset="0"/>
              </a:rPr>
              <a:t>των μαθησιακών αποτελεσμάτων ανάμεσα στις 2 παραπάνω ομάδες</a:t>
            </a:r>
            <a:endParaRPr lang="el-GR" dirty="0">
              <a:solidFill>
                <a:schemeClr val="bg1"/>
              </a:solidFill>
              <a:cs typeface="Times New Roman" panose="02020603050405020304" pitchFamily="18" charset="0"/>
            </a:endParaRPr>
          </a:p>
        </p:txBody>
      </p:sp>
      <p:pic>
        <p:nvPicPr>
          <p:cNvPr id="6" name="Εικόνα 5">
            <a:extLst>
              <a:ext uri="{FF2B5EF4-FFF2-40B4-BE49-F238E27FC236}">
                <a16:creationId xmlns:a16="http://schemas.microsoft.com/office/drawing/2014/main" xmlns="" id="{66979A74-45F7-FC3F-D49E-E1DD518DE68F}"/>
              </a:ext>
            </a:extLst>
          </p:cNvPr>
          <p:cNvPicPr>
            <a:picLocks noChangeAspect="1"/>
          </p:cNvPicPr>
          <p:nvPr/>
        </p:nvPicPr>
        <p:blipFill>
          <a:blip r:embed="rId2" cstate="print"/>
          <a:stretch>
            <a:fillRect/>
          </a:stretch>
        </p:blipFill>
        <p:spPr>
          <a:xfrm>
            <a:off x="7401652" y="220320"/>
            <a:ext cx="1524132" cy="1140051"/>
          </a:xfrm>
          <a:prstGeom prst="rect">
            <a:avLst/>
          </a:prstGeom>
        </p:spPr>
      </p:pic>
      <p:sp>
        <p:nvSpPr>
          <p:cNvPr id="3" name="TextBox 2">
            <a:extLst>
              <a:ext uri="{FF2B5EF4-FFF2-40B4-BE49-F238E27FC236}">
                <a16:creationId xmlns:a16="http://schemas.microsoft.com/office/drawing/2014/main" xmlns="" id="{5DB926D7-6E8B-D028-B07E-1D1C353B68B0}"/>
              </a:ext>
            </a:extLst>
          </p:cNvPr>
          <p:cNvSpPr txBox="1"/>
          <p:nvPr/>
        </p:nvSpPr>
        <p:spPr>
          <a:xfrm>
            <a:off x="179512" y="692696"/>
            <a:ext cx="1055097" cy="584775"/>
          </a:xfrm>
          <a:prstGeom prst="rect">
            <a:avLst/>
          </a:prstGeom>
          <a:noFill/>
        </p:spPr>
        <p:txBody>
          <a:bodyPr wrap="square" rtlCol="0">
            <a:spAutoFit/>
          </a:bodyPr>
          <a:lstStyle/>
          <a:p>
            <a:pPr algn="ctr"/>
            <a:r>
              <a:rPr lang="el-GR" sz="3200" b="1" dirty="0">
                <a:solidFill>
                  <a:schemeClr val="tx2"/>
                </a:solidFill>
                <a:cs typeface="Times New Roman" panose="02020603050405020304" pitchFamily="18" charset="0"/>
              </a:rPr>
              <a:t> </a:t>
            </a:r>
            <a:r>
              <a:rPr lang="el-GR" sz="3200" b="1" dirty="0">
                <a:cs typeface="Times New Roman" panose="02020603050405020304" pitchFamily="18" charset="0"/>
              </a:rPr>
              <a:t>Γ</a:t>
            </a:r>
          </a:p>
        </p:txBody>
      </p:sp>
    </p:spTree>
    <p:extLst>
      <p:ext uri="{BB962C8B-B14F-4D97-AF65-F5344CB8AC3E}">
        <p14:creationId xmlns:p14="http://schemas.microsoft.com/office/powerpoint/2010/main" xmlns="" val="169029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EDAD89C-CB26-26D9-84CE-E2B0AB936F45}"/>
              </a:ext>
            </a:extLst>
          </p:cNvPr>
          <p:cNvSpPr>
            <a:spLocks noGrp="1"/>
          </p:cNvSpPr>
          <p:nvPr>
            <p:ph type="ctrTitle"/>
          </p:nvPr>
        </p:nvSpPr>
        <p:spPr>
          <a:xfrm>
            <a:off x="245546" y="620688"/>
            <a:ext cx="8686800" cy="1470025"/>
          </a:xfrm>
        </p:spPr>
        <p:txBody>
          <a:bodyPr>
            <a:normAutofit fontScale="90000"/>
          </a:bodyPr>
          <a:lstStyle/>
          <a:p>
            <a:pPr algn="ctr"/>
            <a:r>
              <a:rPr lang="el-GR" i="1" dirty="0">
                <a:latin typeface="Times New Roman" panose="02020603050405020304" pitchFamily="18" charset="0"/>
                <a:cs typeface="Times New Roman" panose="02020603050405020304" pitchFamily="18" charset="0"/>
              </a:rPr>
              <a:t>Ευχαριστώ πολύ για την προσοχή σας!</a:t>
            </a:r>
          </a:p>
        </p:txBody>
      </p:sp>
      <p:sp>
        <p:nvSpPr>
          <p:cNvPr id="3" name="Υπότιτλος 2">
            <a:extLst>
              <a:ext uri="{FF2B5EF4-FFF2-40B4-BE49-F238E27FC236}">
                <a16:creationId xmlns:a16="http://schemas.microsoft.com/office/drawing/2014/main" xmlns="" id="{932B3E09-F821-947C-FCA5-2641E8E4F73F}"/>
              </a:ext>
            </a:extLst>
          </p:cNvPr>
          <p:cNvSpPr>
            <a:spLocks noGrp="1"/>
          </p:cNvSpPr>
          <p:nvPr>
            <p:ph type="subTitle" idx="1"/>
          </p:nvPr>
        </p:nvSpPr>
        <p:spPr>
          <a:xfrm>
            <a:off x="3707904" y="6084912"/>
            <a:ext cx="2086000" cy="720080"/>
          </a:xfrm>
        </p:spPr>
        <p:txBody>
          <a:bodyPr>
            <a:normAutofit/>
          </a:bodyPr>
          <a:lstStyle/>
          <a:p>
            <a:pPr algn="ctr"/>
            <a:r>
              <a:rPr lang="el-GR" sz="3600" i="1" dirty="0">
                <a:latin typeface="Times New Roman" panose="02020603050405020304" pitchFamily="18" charset="0"/>
                <a:cs typeface="Times New Roman" panose="02020603050405020304" pitchFamily="18" charset="0"/>
              </a:rPr>
              <a:t>Τ</a:t>
            </a:r>
            <a:r>
              <a:rPr lang="en-US" sz="3600" i="1" dirty="0">
                <a:latin typeface="Times New Roman" panose="02020603050405020304" pitchFamily="18" charset="0"/>
                <a:cs typeface="Times New Roman" panose="02020603050405020304" pitchFamily="18" charset="0"/>
              </a:rPr>
              <a:t> </a:t>
            </a:r>
            <a:r>
              <a:rPr lang="el-GR" sz="3600" i="1" dirty="0">
                <a:latin typeface="Times New Roman" panose="02020603050405020304" pitchFamily="18" charset="0"/>
                <a:cs typeface="Times New Roman" panose="02020603050405020304" pitchFamily="18" charset="0"/>
              </a:rPr>
              <a:t>έ</a:t>
            </a:r>
            <a:r>
              <a:rPr lang="en-US" sz="3600" i="1" dirty="0">
                <a:latin typeface="Times New Roman" panose="02020603050405020304" pitchFamily="18" charset="0"/>
                <a:cs typeface="Times New Roman" panose="02020603050405020304" pitchFamily="18" charset="0"/>
              </a:rPr>
              <a:t> </a:t>
            </a:r>
            <a:r>
              <a:rPr lang="el-GR" sz="3600" i="1" dirty="0">
                <a:latin typeface="Times New Roman" panose="02020603050405020304" pitchFamily="18" charset="0"/>
                <a:cs typeface="Times New Roman" panose="02020603050405020304" pitchFamily="18" charset="0"/>
              </a:rPr>
              <a:t>λ</a:t>
            </a:r>
            <a:r>
              <a:rPr lang="en-US" sz="3600" i="1" dirty="0">
                <a:latin typeface="Times New Roman" panose="02020603050405020304" pitchFamily="18" charset="0"/>
                <a:cs typeface="Times New Roman" panose="02020603050405020304" pitchFamily="18" charset="0"/>
              </a:rPr>
              <a:t> </a:t>
            </a:r>
            <a:r>
              <a:rPr lang="el-GR" sz="3600" i="1" dirty="0">
                <a:latin typeface="Times New Roman" panose="02020603050405020304" pitchFamily="18" charset="0"/>
                <a:cs typeface="Times New Roman" panose="02020603050405020304" pitchFamily="18" charset="0"/>
              </a:rPr>
              <a:t>ο</a:t>
            </a:r>
            <a:r>
              <a:rPr lang="en-US" sz="3600" i="1" dirty="0">
                <a:latin typeface="Times New Roman" panose="02020603050405020304" pitchFamily="18" charset="0"/>
                <a:cs typeface="Times New Roman" panose="02020603050405020304" pitchFamily="18" charset="0"/>
              </a:rPr>
              <a:t> </a:t>
            </a:r>
            <a:r>
              <a:rPr lang="el-GR" sz="3600" i="1" dirty="0">
                <a:latin typeface="Times New Roman" panose="02020603050405020304" pitchFamily="18" charset="0"/>
                <a:cs typeface="Times New Roman" panose="02020603050405020304" pitchFamily="18" charset="0"/>
              </a:rPr>
              <a:t>ς</a:t>
            </a:r>
            <a:r>
              <a:rPr lang="en-US" sz="3600" i="1" dirty="0">
                <a:latin typeface="Times New Roman" panose="02020603050405020304" pitchFamily="18" charset="0"/>
                <a:cs typeface="Times New Roman" panose="02020603050405020304" pitchFamily="18" charset="0"/>
              </a:rPr>
              <a:t> </a:t>
            </a:r>
            <a:r>
              <a:rPr lang="el-GR" sz="3600" i="1" dirty="0">
                <a:latin typeface="Times New Roman" panose="02020603050405020304" pitchFamily="18" charset="0"/>
                <a:cs typeface="Times New Roman" panose="02020603050405020304" pitchFamily="18" charset="0"/>
              </a:rPr>
              <a:t>!</a:t>
            </a:r>
          </a:p>
        </p:txBody>
      </p:sp>
      <p:pic>
        <p:nvPicPr>
          <p:cNvPr id="5" name="j0214098.wav">
            <a:hlinkClick r:id="" action="ppaction://media"/>
            <a:extLst>
              <a:ext uri="{FF2B5EF4-FFF2-40B4-BE49-F238E27FC236}">
                <a16:creationId xmlns:a16="http://schemas.microsoft.com/office/drawing/2014/main" xmlns="" id="{2D04D875-D685-2795-D89A-7ACCBEA098A4}"/>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bwMode="auto">
          <a:xfrm>
            <a:off x="8172400" y="6292552"/>
            <a:ext cx="304800" cy="304800"/>
          </a:xfrm>
          <a:prstGeom prst="rect">
            <a:avLst/>
          </a:prstGeom>
          <a:noFill/>
          <a:ln w="9525">
            <a:noFill/>
            <a:miter lim="800000"/>
          </a:ln>
        </p:spPr>
      </p:pic>
      <p:pic>
        <p:nvPicPr>
          <p:cNvPr id="6" name="Εικόνα 5">
            <a:extLst>
              <a:ext uri="{FF2B5EF4-FFF2-40B4-BE49-F238E27FC236}">
                <a16:creationId xmlns:a16="http://schemas.microsoft.com/office/drawing/2014/main" xmlns="" id="{F487201D-FD89-A0E4-5278-129D760FF3F6}"/>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940904" y="3031492"/>
            <a:ext cx="7620000" cy="2341723"/>
          </a:xfrm>
          <a:prstGeom prst="rect">
            <a:avLst/>
          </a:prstGeom>
        </p:spPr>
      </p:pic>
    </p:spTree>
    <p:extLst>
      <p:ext uri="{BB962C8B-B14F-4D97-AF65-F5344CB8AC3E}">
        <p14:creationId xmlns:p14="http://schemas.microsoft.com/office/powerpoint/2010/main" xmlns="" val="41611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showWhenStopped="0">
                <p:cTn id="7" fill="hold" display="0">
                  <p:stCondLst>
                    <p:cond delay="indefinite"/>
                  </p:stCondLst>
                  <p:endCondLst>
                    <p:cond evt="onPrev" delay="0">
                      <p:tgtEl>
                        <p:sldTgt/>
                      </p:tgtEl>
                    </p:cond>
                    <p:cond evt="onStopAudio" delay="0">
                      <p:tgtEl>
                        <p:sldTgt/>
                      </p:tgtEl>
                    </p:cond>
                  </p:end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331640" y="194587"/>
            <a:ext cx="6079730" cy="786141"/>
          </a:xfrm>
        </p:spPr>
        <p:txBody>
          <a:bodyPr>
            <a:noAutofit/>
          </a:bodyPr>
          <a:lstStyle/>
          <a:p>
            <a:r>
              <a:rPr lang="en-US" sz="3600" b="1" dirty="0">
                <a:latin typeface="Times New Roman" panose="02020603050405020304" pitchFamily="18" charset="0"/>
                <a:cs typeface="Times New Roman" panose="02020603050405020304" pitchFamily="18" charset="0"/>
              </a:rPr>
              <a:t/>
            </a:r>
            <a:br>
              <a:rPr lang="en-US"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Εξ αποστάσεως εκπαίδευση</a:t>
            </a:r>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xmlns="" val="2904504339"/>
              </p:ext>
            </p:extLst>
          </p:nvPr>
        </p:nvGraphicFramePr>
        <p:xfrm>
          <a:off x="611560" y="1412776"/>
          <a:ext cx="8328952"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xmlns="" id="{09452111-87BB-A1F7-1D12-37FEF924F218}"/>
              </a:ext>
            </a:extLst>
          </p:cNvPr>
          <p:cNvSpPr txBox="1"/>
          <p:nvPr/>
        </p:nvSpPr>
        <p:spPr>
          <a:xfrm>
            <a:off x="251520" y="685734"/>
            <a:ext cx="864095" cy="584775"/>
          </a:xfrm>
          <a:prstGeom prst="rect">
            <a:avLst/>
          </a:prstGeom>
          <a:noFill/>
        </p:spPr>
        <p:txBody>
          <a:bodyPr wrap="square" rtlCol="0">
            <a:spAutoFit/>
          </a:bodyPr>
          <a:lstStyle/>
          <a:p>
            <a:pPr algn="ctr"/>
            <a:r>
              <a:rPr lang="el-GR" sz="3200" b="1" dirty="0">
                <a:cs typeface="Times New Roman" panose="02020603050405020304" pitchFamily="18" charset="0"/>
              </a:rPr>
              <a:t>Α</a:t>
            </a:r>
            <a:r>
              <a:rPr lang="el-GR" sz="3200" b="1" dirty="0">
                <a:solidFill>
                  <a:schemeClr val="tx2"/>
                </a:solidFill>
                <a:cs typeface="Times New Roman" panose="02020603050405020304" pitchFamily="18" charset="0"/>
              </a:rPr>
              <a:t> </a:t>
            </a:r>
          </a:p>
        </p:txBody>
      </p:sp>
      <p:pic>
        <p:nvPicPr>
          <p:cNvPr id="8" name="Εικόνα 7">
            <a:extLst>
              <a:ext uri="{FF2B5EF4-FFF2-40B4-BE49-F238E27FC236}">
                <a16:creationId xmlns:a16="http://schemas.microsoft.com/office/drawing/2014/main" xmlns="" id="{84602EE8-F422-6C76-3B07-31734349A383}"/>
              </a:ext>
            </a:extLst>
          </p:cNvPr>
          <p:cNvPicPr>
            <a:picLocks noChangeAspect="1"/>
          </p:cNvPicPr>
          <p:nvPr/>
        </p:nvPicPr>
        <p:blipFill>
          <a:blip r:embed="rId8" cstate="print"/>
          <a:stretch>
            <a:fillRect/>
          </a:stretch>
        </p:blipFill>
        <p:spPr>
          <a:xfrm rot="3284430">
            <a:off x="7662005" y="139323"/>
            <a:ext cx="1233864" cy="975983"/>
          </a:xfrm>
          <a:prstGeom prst="rect">
            <a:avLst/>
          </a:prstGeom>
        </p:spPr>
      </p:pic>
    </p:spTree>
    <p:extLst>
      <p:ext uri="{BB962C8B-B14F-4D97-AF65-F5344CB8AC3E}">
        <p14:creationId xmlns:p14="http://schemas.microsoft.com/office/powerpoint/2010/main" xmlns="" val="268984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234609" y="295284"/>
            <a:ext cx="7776864" cy="1060196"/>
          </a:xfrm>
        </p:spPr>
        <p:txBody>
          <a:bodyPr>
            <a:noAutofit/>
          </a:bodyPr>
          <a:lstStyle/>
          <a:p>
            <a:r>
              <a:rPr lang="el-GR" sz="3600" dirty="0">
                <a:latin typeface="Times New Roman" panose="02020603050405020304" pitchFamily="18" charset="0"/>
                <a:cs typeface="Times New Roman" panose="02020603050405020304" pitchFamily="18" charset="0"/>
              </a:rPr>
              <a:t>Εκπαιδευτικό Υλικό</a:t>
            </a:r>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xmlns="" val="3341412466"/>
              </p:ext>
            </p:extLst>
          </p:nvPr>
        </p:nvGraphicFramePr>
        <p:xfrm>
          <a:off x="539552" y="1479148"/>
          <a:ext cx="8326760" cy="5262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F31E719F-A243-5759-B2FE-BC1B2ABA669A}"/>
              </a:ext>
            </a:extLst>
          </p:cNvPr>
          <p:cNvSpPr txBox="1"/>
          <p:nvPr/>
        </p:nvSpPr>
        <p:spPr>
          <a:xfrm>
            <a:off x="179512" y="692696"/>
            <a:ext cx="1055097" cy="584775"/>
          </a:xfrm>
          <a:prstGeom prst="rect">
            <a:avLst/>
          </a:prstGeom>
          <a:noFill/>
        </p:spPr>
        <p:txBody>
          <a:bodyPr wrap="square" rtlCol="0">
            <a:spAutoFit/>
          </a:bodyPr>
          <a:lstStyle/>
          <a:p>
            <a:pPr algn="ctr"/>
            <a:r>
              <a:rPr lang="el-GR" sz="3200" b="1" dirty="0">
                <a:cs typeface="Times New Roman" panose="02020603050405020304" pitchFamily="18" charset="0"/>
              </a:rPr>
              <a:t>Α</a:t>
            </a:r>
            <a:r>
              <a:rPr lang="el-GR" sz="3200" b="1" dirty="0">
                <a:solidFill>
                  <a:schemeClr val="tx2"/>
                </a:solidFill>
                <a:cs typeface="Times New Roman" panose="02020603050405020304" pitchFamily="18" charset="0"/>
              </a:rPr>
              <a:t> </a:t>
            </a:r>
          </a:p>
        </p:txBody>
      </p:sp>
      <p:pic>
        <p:nvPicPr>
          <p:cNvPr id="6" name="Εικόνα 5">
            <a:extLst>
              <a:ext uri="{FF2B5EF4-FFF2-40B4-BE49-F238E27FC236}">
                <a16:creationId xmlns:a16="http://schemas.microsoft.com/office/drawing/2014/main" xmlns="" id="{DE00D5BA-4A88-D29F-DC91-C76D92B92D55}"/>
              </a:ext>
            </a:extLst>
          </p:cNvPr>
          <p:cNvPicPr>
            <a:picLocks noChangeAspect="1"/>
          </p:cNvPicPr>
          <p:nvPr/>
        </p:nvPicPr>
        <p:blipFill>
          <a:blip r:embed="rId7" cstate="print"/>
          <a:stretch>
            <a:fillRect/>
          </a:stretch>
        </p:blipFill>
        <p:spPr>
          <a:xfrm>
            <a:off x="7452549" y="-93756"/>
            <a:ext cx="1511939" cy="1572904"/>
          </a:xfrm>
          <a:prstGeom prst="rect">
            <a:avLst/>
          </a:prstGeom>
        </p:spPr>
      </p:pic>
    </p:spTree>
    <p:extLst>
      <p:ext uri="{BB962C8B-B14F-4D97-AF65-F5344CB8AC3E}">
        <p14:creationId xmlns:p14="http://schemas.microsoft.com/office/powerpoint/2010/main" xmlns="" val="74964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6148438-B6DF-8447-7134-B518052FAF0A}"/>
              </a:ext>
            </a:extLst>
          </p:cNvPr>
          <p:cNvSpPr>
            <a:spLocks noGrp="1"/>
          </p:cNvSpPr>
          <p:nvPr>
            <p:ph type="title"/>
          </p:nvPr>
        </p:nvSpPr>
        <p:spPr>
          <a:xfrm>
            <a:off x="1234609" y="231968"/>
            <a:ext cx="6395545" cy="1052736"/>
          </a:xfrm>
        </p:spPr>
        <p:txBody>
          <a:bodyPr>
            <a:noAutofit/>
          </a:bodyPr>
          <a:lstStyle/>
          <a:p>
            <a:r>
              <a:rPr lang="el-GR" sz="3200" dirty="0">
                <a:latin typeface="Times New Roman" panose="02020603050405020304" pitchFamily="18" charset="0"/>
                <a:cs typeface="Times New Roman" panose="02020603050405020304" pitchFamily="18" charset="0"/>
              </a:rPr>
              <a:t>ΤΠΕ στην Εκπαίδευση </a:t>
            </a:r>
            <a:endParaRPr lang="el-GR" sz="3200" b="1" dirty="0">
              <a:latin typeface="Times New Roman" panose="02020603050405020304" pitchFamily="18" charset="0"/>
              <a:cs typeface="Times New Roman" panose="02020603050405020304" pitchFamily="18" charset="0"/>
            </a:endParaRPr>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xmlns="" val="489971298"/>
              </p:ext>
            </p:extLst>
          </p:nvPr>
        </p:nvGraphicFramePr>
        <p:xfrm>
          <a:off x="660648" y="1124744"/>
          <a:ext cx="8303840" cy="4441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xmlns="" id="{C5B83FEA-929C-1482-8414-A025EA564F97}"/>
              </a:ext>
            </a:extLst>
          </p:cNvPr>
          <p:cNvSpPr txBox="1"/>
          <p:nvPr/>
        </p:nvSpPr>
        <p:spPr>
          <a:xfrm>
            <a:off x="179512" y="692696"/>
            <a:ext cx="1055097" cy="584775"/>
          </a:xfrm>
          <a:prstGeom prst="rect">
            <a:avLst/>
          </a:prstGeom>
          <a:noFill/>
        </p:spPr>
        <p:txBody>
          <a:bodyPr wrap="square" rtlCol="0">
            <a:spAutoFit/>
          </a:bodyPr>
          <a:lstStyle/>
          <a:p>
            <a:pPr algn="ctr"/>
            <a:r>
              <a:rPr lang="el-GR" sz="3200" b="1" dirty="0">
                <a:cs typeface="Times New Roman" panose="02020603050405020304" pitchFamily="18" charset="0"/>
              </a:rPr>
              <a:t>Α</a:t>
            </a:r>
            <a:r>
              <a:rPr lang="el-GR" sz="3200" b="1" dirty="0">
                <a:solidFill>
                  <a:schemeClr val="tx2"/>
                </a:solidFill>
                <a:cs typeface="Times New Roman" panose="02020603050405020304" pitchFamily="18" charset="0"/>
              </a:rPr>
              <a:t> </a:t>
            </a:r>
          </a:p>
        </p:txBody>
      </p:sp>
      <p:pic>
        <p:nvPicPr>
          <p:cNvPr id="6" name="Εικόνα 5">
            <a:extLst>
              <a:ext uri="{FF2B5EF4-FFF2-40B4-BE49-F238E27FC236}">
                <a16:creationId xmlns:a16="http://schemas.microsoft.com/office/drawing/2014/main" xmlns="" id="{9C8E42C6-07AB-E0F1-27C9-1C5945821670}"/>
              </a:ext>
            </a:extLst>
          </p:cNvPr>
          <p:cNvPicPr>
            <a:picLocks noChangeAspect="1"/>
          </p:cNvPicPr>
          <p:nvPr/>
        </p:nvPicPr>
        <p:blipFill>
          <a:blip r:embed="rId7" cstate="print"/>
          <a:stretch>
            <a:fillRect/>
          </a:stretch>
        </p:blipFill>
        <p:spPr>
          <a:xfrm>
            <a:off x="7476068" y="-86802"/>
            <a:ext cx="1511939" cy="1572904"/>
          </a:xfrm>
          <a:prstGeom prst="rect">
            <a:avLst/>
          </a:prstGeom>
        </p:spPr>
      </p:pic>
    </p:spTree>
    <p:extLst>
      <p:ext uri="{BB962C8B-B14F-4D97-AF65-F5344CB8AC3E}">
        <p14:creationId xmlns:p14="http://schemas.microsoft.com/office/powerpoint/2010/main" xmlns="" val="319340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7" grpId="0">
        <p:bldAsOne/>
      </p:bldGraphic>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3405</TotalTime>
  <Words>1854</Words>
  <Application>Microsoft Office PowerPoint</Application>
  <PresentationFormat>Προβολή στην οθόνη (4:3)</PresentationFormat>
  <Paragraphs>307</Paragraphs>
  <Slides>63</Slides>
  <Notes>3</Notes>
  <HiddenSlides>24</HiddenSlides>
  <MMClips>1</MMClips>
  <ScaleCrop>false</ScaleCrop>
  <HeadingPairs>
    <vt:vector size="4" baseType="variant">
      <vt:variant>
        <vt:lpstr>Θέμα</vt:lpstr>
      </vt:variant>
      <vt:variant>
        <vt:i4>1</vt:i4>
      </vt:variant>
      <vt:variant>
        <vt:lpstr>Τίτλοι διαφανειών</vt:lpstr>
      </vt:variant>
      <vt:variant>
        <vt:i4>63</vt:i4>
      </vt:variant>
    </vt:vector>
  </HeadingPairs>
  <TitlesOfParts>
    <vt:vector size="64" baseType="lpstr">
      <vt:lpstr>Θέμα του Office</vt:lpstr>
      <vt:lpstr>Σχεδιασμός, υλοποίηση και αποτίμηση μιας ολοκληρωμένης παρέμβασης συμπληρωματικής σχολικής ΕξΑΕ με τη χρήση διαδραστικού εκπαιδευτικού υλικού και εφαρμογών επαυξημένης πραγματικότητας για τη διδασκαλία των τεσσάρων βασικών Γεωμετρικών Σχημάτων σε μαθητές προσχολικής ηλικίας</vt:lpstr>
      <vt:lpstr>Ευχαριστίες</vt:lpstr>
      <vt:lpstr>Σκοπός</vt:lpstr>
      <vt:lpstr>Συνεισφορά Διπλωματικής Εργασίας</vt:lpstr>
      <vt:lpstr>Ερευνητικά Ερωτήματα </vt:lpstr>
      <vt:lpstr>Δομή της εργασίας </vt:lpstr>
      <vt:lpstr> Εξ αποστάσεως εκπαίδευση</vt:lpstr>
      <vt:lpstr>Εκπαιδευτικό Υλικό</vt:lpstr>
      <vt:lpstr>ΤΠΕ στην Εκπαίδευση </vt:lpstr>
      <vt:lpstr>Γεωμετρία</vt:lpstr>
      <vt:lpstr>Σχεδιασμός Εκπαιδευτικού Υλικού 1/2</vt:lpstr>
      <vt:lpstr>Σχεδιασμός Εκπαιδευτικού Υλικού 2/2</vt:lpstr>
      <vt:lpstr>Αρχή προπαίδευσης  </vt:lpstr>
      <vt:lpstr>Αρχή εικόνας  </vt:lpstr>
      <vt:lpstr>Αρχή προσωποποίησης  </vt:lpstr>
      <vt:lpstr>Αρχή γωνιακής μαθητείας  </vt:lpstr>
      <vt:lpstr>Αρχή τροπικότητας  </vt:lpstr>
      <vt:lpstr> Αρχή κατάτμησης  </vt:lpstr>
      <vt:lpstr> Αρχή συνάφειας </vt:lpstr>
      <vt:lpstr>Αρχή σηματοδότησης  </vt:lpstr>
      <vt:lpstr>Αρχή πλεονασμού  </vt:lpstr>
      <vt:lpstr>Αρχή Πολυμεσικότητας</vt:lpstr>
      <vt:lpstr>Επικείμενα</vt:lpstr>
      <vt:lpstr>Διακείμενα</vt:lpstr>
      <vt:lpstr>Μετακείμενα</vt:lpstr>
      <vt:lpstr>Προκείμενα </vt:lpstr>
      <vt:lpstr>Κείμενο </vt:lpstr>
      <vt:lpstr>Βοηθοί – Avatar </vt:lpstr>
      <vt:lpstr>Τεχνολογικά Εργαλεία Δημιουργίας ΕY</vt:lpstr>
      <vt:lpstr>Πλατφόρμα</vt:lpstr>
      <vt:lpstr>Πλατφόρμα</vt:lpstr>
      <vt:lpstr>Πλατφόρμα</vt:lpstr>
      <vt:lpstr>Πλατφόρμα</vt:lpstr>
      <vt:lpstr>Πλατφόρμα</vt:lpstr>
      <vt:lpstr>Πλατφόρμα</vt:lpstr>
      <vt:lpstr>Πλατφόρμα</vt:lpstr>
      <vt:lpstr>Πλατφόρμα</vt:lpstr>
      <vt:lpstr>Πλατφόρμα</vt:lpstr>
      <vt:lpstr>Πλατφόρμα</vt:lpstr>
      <vt:lpstr>Εισαγωγικές Δραστηριότητες</vt:lpstr>
      <vt:lpstr>Δραστηριότητες Η5P </vt:lpstr>
      <vt:lpstr>Δραστηριότητες</vt:lpstr>
      <vt:lpstr>Δραστηριότητες</vt:lpstr>
      <vt:lpstr>Δραστηριότητες liveworksheets</vt:lpstr>
      <vt:lpstr>Δραστηριότητες Ζωγραφικής </vt:lpstr>
      <vt:lpstr>Δραστηριότητες wordwall</vt:lpstr>
      <vt:lpstr>Δραστηριότητα jigsawplanet </vt:lpstr>
      <vt:lpstr>Δραστηριότητα</vt:lpstr>
      <vt:lpstr>Δραστηριότητα </vt:lpstr>
      <vt:lpstr>Διαδραστικό Βίντεο  (Interactive Video)</vt:lpstr>
      <vt:lpstr>Αποτίμηση Εκπαιδευτικού Υλικού </vt:lpstr>
      <vt:lpstr>Μεθοδολογία  Έρευνας                                                                                                                            </vt:lpstr>
      <vt:lpstr>Μεθοδολογία  Έρευνας                                                                                                                            </vt:lpstr>
      <vt:lpstr>Μεθοδολογία  Έρευνας                                                                                                                            </vt:lpstr>
      <vt:lpstr>Αποτελέσματα Έρευνας – Ειδικών 1/2</vt:lpstr>
      <vt:lpstr>Αποτελέσματα Έρευνας – Ειδικών 2/2</vt:lpstr>
      <vt:lpstr>Αποτελέσματα έρευνας  – Επιμορφούμενων 1/2</vt:lpstr>
      <vt:lpstr>Αποτελέσματα έρευνας  – Επιμορφούμενων 2/2</vt:lpstr>
      <vt:lpstr>Συμπεράσματα Έρευνας                                                                                                              </vt:lpstr>
      <vt:lpstr>Περιορισμοί – Επιπτώσεις </vt:lpstr>
      <vt:lpstr>Ζητήματα Δεοντολογίας</vt:lpstr>
      <vt:lpstr>Προτάσεις για Περαιτέρω Έρευνα</vt:lpstr>
      <vt:lpstr>Ευχαριστώ πολύ για την προσοχή σας!</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Dell</cp:lastModifiedBy>
  <cp:revision>1798</cp:revision>
  <dcterms:created xsi:type="dcterms:W3CDTF">2003-10-16T17:37:47Z</dcterms:created>
  <dcterms:modified xsi:type="dcterms:W3CDTF">2023-03-22T14:39:18Z</dcterms:modified>
</cp:coreProperties>
</file>