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4470" r:id="rId1"/>
  </p:sldMasterIdLst>
  <p:notesMasterIdLst>
    <p:notesMasterId r:id="rId33"/>
  </p:notesMasterIdLst>
  <p:sldIdLst>
    <p:sldId id="1482" r:id="rId2"/>
    <p:sldId id="2023" r:id="rId3"/>
    <p:sldId id="2013" r:id="rId4"/>
    <p:sldId id="2021" r:id="rId5"/>
    <p:sldId id="2014" r:id="rId6"/>
    <p:sldId id="2024" r:id="rId7"/>
    <p:sldId id="2025" r:id="rId8"/>
    <p:sldId id="2020" r:id="rId9"/>
    <p:sldId id="2027" r:id="rId10"/>
    <p:sldId id="2012" r:id="rId11"/>
    <p:sldId id="2026" r:id="rId12"/>
    <p:sldId id="2028" r:id="rId13"/>
    <p:sldId id="2016" r:id="rId14"/>
    <p:sldId id="2030" r:id="rId15"/>
    <p:sldId id="2031" r:id="rId16"/>
    <p:sldId id="2032" r:id="rId17"/>
    <p:sldId id="2033" r:id="rId18"/>
    <p:sldId id="2029" r:id="rId19"/>
    <p:sldId id="2015" r:id="rId20"/>
    <p:sldId id="2035" r:id="rId21"/>
    <p:sldId id="2017" r:id="rId22"/>
    <p:sldId id="2037" r:id="rId23"/>
    <p:sldId id="2038" r:id="rId24"/>
    <p:sldId id="2039" r:id="rId25"/>
    <p:sldId id="2040" r:id="rId26"/>
    <p:sldId id="2041" r:id="rId27"/>
    <p:sldId id="2018" r:id="rId28"/>
    <p:sldId id="2043" r:id="rId29"/>
    <p:sldId id="2044" r:id="rId30"/>
    <p:sldId id="2045" r:id="rId31"/>
    <p:sldId id="2046" r:id="rId3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CA91A"/>
    <a:srgbClr val="C80D08"/>
    <a:srgbClr val="66FF66"/>
    <a:srgbClr val="FF1D1D"/>
    <a:srgbClr val="0066FF"/>
    <a:srgbClr val="FF5757"/>
    <a:srgbClr val="33CC33"/>
    <a:srgbClr val="FF9900"/>
    <a:srgbClr val="57CE28"/>
    <a:srgbClr val="66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5878" autoAdjust="0"/>
  </p:normalViewPr>
  <p:slideViewPr>
    <p:cSldViewPr>
      <p:cViewPr>
        <p:scale>
          <a:sx n="70" d="100"/>
          <a:sy n="70" d="100"/>
        </p:scale>
        <p:origin x="-258" y="54"/>
      </p:cViewPr>
      <p:guideLst>
        <p:guide orient="horz" pos="2160"/>
        <p:guide pos="2880"/>
      </p:guideLst>
    </p:cSldViewPr>
  </p:slideViewPr>
  <p:outlineViewPr>
    <p:cViewPr>
      <p:scale>
        <a:sx n="75" d="100"/>
        <a:sy n="75" d="100"/>
      </p:scale>
      <p:origin x="0" y="2178"/>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658B54-305F-4A93-9A60-D2F985C624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FAD8A9BB-4C8A-4C12-A824-CFDEC78BAB5A}">
      <dgm:prSet phldrT="[Κείμενο]"/>
      <dgm:spPr>
        <a:gradFill rotWithShape="0">
          <a:gsLst>
            <a:gs pos="0">
              <a:srgbClr val="CCCCFF"/>
            </a:gs>
            <a:gs pos="17999">
              <a:srgbClr val="99CCFF"/>
            </a:gs>
            <a:gs pos="36000">
              <a:srgbClr val="9966FF"/>
            </a:gs>
            <a:gs pos="61000">
              <a:srgbClr val="CC99FF"/>
            </a:gs>
            <a:gs pos="82001">
              <a:srgbClr val="99CCFF"/>
            </a:gs>
            <a:gs pos="100000">
              <a:srgbClr val="CCCCFF"/>
            </a:gs>
          </a:gsLst>
          <a:lin ang="5400000" scaled="0"/>
        </a:gradFill>
      </dgm:spPr>
      <dgm:t>
        <a:bodyPr/>
        <a:lstStyle/>
        <a:p>
          <a:r>
            <a:rPr lang="el-GR" b="1" dirty="0" smtClean="0">
              <a:solidFill>
                <a:srgbClr val="002060"/>
              </a:solidFill>
            </a:rPr>
            <a:t>Στάδια δημιουργίας ΕΥ σε </a:t>
          </a:r>
          <a:r>
            <a:rPr lang="en-US" b="1" dirty="0" smtClean="0">
              <a:solidFill>
                <a:srgbClr val="002060"/>
              </a:solidFill>
            </a:rPr>
            <a:t>e-learning </a:t>
          </a:r>
          <a:r>
            <a:rPr lang="el-GR" b="1" dirty="0" smtClean="0">
              <a:solidFill>
                <a:srgbClr val="002060"/>
              </a:solidFill>
            </a:rPr>
            <a:t>περιβάλλον</a:t>
          </a:r>
          <a:endParaRPr lang="el-GR" b="1" dirty="0">
            <a:solidFill>
              <a:srgbClr val="002060"/>
            </a:solidFill>
          </a:endParaRPr>
        </a:p>
      </dgm:t>
    </dgm:pt>
    <dgm:pt modelId="{D0FCB9FB-BB96-4212-B6F2-93A5AC4F9B90}" type="parTrans" cxnId="{67097C65-2702-4634-B1FD-20EB46CA380E}">
      <dgm:prSet/>
      <dgm:spPr/>
      <dgm:t>
        <a:bodyPr/>
        <a:lstStyle/>
        <a:p>
          <a:endParaRPr lang="el-GR"/>
        </a:p>
      </dgm:t>
    </dgm:pt>
    <dgm:pt modelId="{EEC97B88-98F7-49ED-AA4A-506C16CDDFF9}" type="sibTrans" cxnId="{67097C65-2702-4634-B1FD-20EB46CA380E}">
      <dgm:prSet/>
      <dgm:spPr/>
      <dgm:t>
        <a:bodyPr/>
        <a:lstStyle/>
        <a:p>
          <a:endParaRPr lang="el-GR"/>
        </a:p>
      </dgm:t>
    </dgm:pt>
    <dgm:pt modelId="{4D5BE3FC-6B61-4BA2-BC48-72AFC70C814B}">
      <dgm:prSet phldrT="[Κείμενο]"/>
      <dgm:spPr/>
      <dgm:t>
        <a:bodyPr/>
        <a:lstStyle/>
        <a:p>
          <a:r>
            <a:rPr lang="el-GR" b="1" dirty="0" smtClean="0">
              <a:solidFill>
                <a:srgbClr val="7030A0"/>
              </a:solidFill>
            </a:rPr>
            <a:t>Ιστορική έρευνα </a:t>
          </a:r>
          <a:r>
            <a:rPr lang="el-GR" b="1" dirty="0" smtClean="0">
              <a:solidFill>
                <a:srgbClr val="7030A0"/>
              </a:solidFill>
              <a:sym typeface="Wingdings" pitchFamily="2" charset="2"/>
            </a:rPr>
            <a:t> Μελέτη βιβλιογραφίας  Εφαρμογή αρχών και μεθόδων σχεδιασμού ΕΥ της ΕξΑΕ  Χρήση εργαλείων ΤΠΕ  Δημιουργία ΕΥ  σε </a:t>
          </a:r>
          <a:r>
            <a:rPr lang="en-US" b="1" dirty="0" smtClean="0">
              <a:solidFill>
                <a:srgbClr val="7030A0"/>
              </a:solidFill>
              <a:sym typeface="Wingdings" pitchFamily="2" charset="2"/>
            </a:rPr>
            <a:t>e-learning  </a:t>
          </a:r>
          <a:r>
            <a:rPr lang="el-GR" b="1" dirty="0" smtClean="0">
              <a:solidFill>
                <a:srgbClr val="7030A0"/>
              </a:solidFill>
              <a:sym typeface="Wingdings" pitchFamily="2" charset="2"/>
            </a:rPr>
            <a:t>περιβάλλον.  </a:t>
          </a:r>
          <a:endParaRPr lang="el-GR" b="1" dirty="0">
            <a:solidFill>
              <a:srgbClr val="7030A0"/>
            </a:solidFill>
          </a:endParaRPr>
        </a:p>
      </dgm:t>
    </dgm:pt>
    <dgm:pt modelId="{DE959F4F-76B6-44EB-8997-97710E7A7064}" type="parTrans" cxnId="{33CC6444-141A-40A4-AF9F-A3A6641B9798}">
      <dgm:prSet/>
      <dgm:spPr/>
      <dgm:t>
        <a:bodyPr/>
        <a:lstStyle/>
        <a:p>
          <a:endParaRPr lang="el-GR"/>
        </a:p>
      </dgm:t>
    </dgm:pt>
    <dgm:pt modelId="{E938B16E-E01E-40F7-BC4C-D4422F559D5A}" type="sibTrans" cxnId="{33CC6444-141A-40A4-AF9F-A3A6641B9798}">
      <dgm:prSet/>
      <dgm:spPr/>
      <dgm:t>
        <a:bodyPr/>
        <a:lstStyle/>
        <a:p>
          <a:endParaRPr lang="el-GR"/>
        </a:p>
      </dgm:t>
    </dgm:pt>
    <dgm:pt modelId="{83CE46B0-581B-4AC4-97B5-FC442056E181}">
      <dgm:prSet phldrT="[Κείμενο]"/>
      <dgm:spPr>
        <a:gradFill rotWithShape="0">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dgm:spPr>
      <dgm:t>
        <a:bodyPr/>
        <a:lstStyle/>
        <a:p>
          <a:r>
            <a:rPr lang="el-GR" b="1" dirty="0" smtClean="0">
              <a:solidFill>
                <a:srgbClr val="002060"/>
              </a:solidFill>
            </a:rPr>
            <a:t>Στάδια δημιουργίας ψηφιακού παιχνιδιού Επαυξημένης Πραγματικότητας</a:t>
          </a:r>
          <a:r>
            <a:rPr lang="en-US" b="1" dirty="0" smtClean="0">
              <a:solidFill>
                <a:srgbClr val="002060"/>
              </a:solidFill>
            </a:rPr>
            <a:t> (m-learning </a:t>
          </a:r>
          <a:r>
            <a:rPr lang="el-GR" b="1" dirty="0" smtClean="0">
              <a:solidFill>
                <a:srgbClr val="002060"/>
              </a:solidFill>
            </a:rPr>
            <a:t>περιβάλλον)</a:t>
          </a:r>
        </a:p>
      </dgm:t>
    </dgm:pt>
    <dgm:pt modelId="{BDF6B2FD-C40E-4D42-961C-5C0F156E2D38}" type="parTrans" cxnId="{EB85DE97-F7CB-49B9-929A-34ABF5716326}">
      <dgm:prSet/>
      <dgm:spPr/>
      <dgm:t>
        <a:bodyPr/>
        <a:lstStyle/>
        <a:p>
          <a:endParaRPr lang="el-GR"/>
        </a:p>
      </dgm:t>
    </dgm:pt>
    <dgm:pt modelId="{5D014B31-2C32-49E8-861D-029069859FE8}" type="sibTrans" cxnId="{EB85DE97-F7CB-49B9-929A-34ABF5716326}">
      <dgm:prSet/>
      <dgm:spPr/>
      <dgm:t>
        <a:bodyPr/>
        <a:lstStyle/>
        <a:p>
          <a:endParaRPr lang="el-GR"/>
        </a:p>
      </dgm:t>
    </dgm:pt>
    <dgm:pt modelId="{BD617D99-3811-4DEE-8B19-F605B9892718}">
      <dgm:prSet phldrT="[Κείμενο]"/>
      <dgm:spPr/>
      <dgm:t>
        <a:bodyPr/>
        <a:lstStyle/>
        <a:p>
          <a:r>
            <a:rPr lang="el-GR" b="1" dirty="0" smtClean="0">
              <a:solidFill>
                <a:srgbClr val="7030A0"/>
              </a:solidFill>
            </a:rPr>
            <a:t>Χρήση εφαρμογών </a:t>
          </a:r>
          <a:r>
            <a:rPr lang="en-US" b="1" dirty="0" smtClean="0">
              <a:solidFill>
                <a:srgbClr val="7030A0"/>
              </a:solidFill>
            </a:rPr>
            <a:t>Actionbound &amp; Blippar </a:t>
          </a:r>
          <a:r>
            <a:rPr lang="en-US" b="1" dirty="0" smtClean="0">
              <a:solidFill>
                <a:srgbClr val="7030A0"/>
              </a:solidFill>
              <a:sym typeface="Wingdings" pitchFamily="2" charset="2"/>
            </a:rPr>
            <a:t> </a:t>
          </a:r>
          <a:r>
            <a:rPr lang="el-GR" b="1" dirty="0" smtClean="0">
              <a:solidFill>
                <a:srgbClr val="7030A0"/>
              </a:solidFill>
              <a:sym typeface="Wingdings" pitchFamily="2" charset="2"/>
            </a:rPr>
            <a:t>Αξιοποίηση ιστορικών πληροφοριών από βιβλιογραφικές πηγές  Ενσωμάτωση </a:t>
          </a:r>
          <a:r>
            <a:rPr lang="en-US" b="1" dirty="0" smtClean="0">
              <a:solidFill>
                <a:srgbClr val="7030A0"/>
              </a:solidFill>
              <a:sym typeface="Wingdings" pitchFamily="2" charset="2"/>
            </a:rPr>
            <a:t>video </a:t>
          </a:r>
          <a:r>
            <a:rPr lang="el-GR" b="1" smtClean="0">
              <a:solidFill>
                <a:srgbClr val="7030A0"/>
              </a:solidFill>
              <a:sym typeface="Wingdings" pitchFamily="2" charset="2"/>
            </a:rPr>
            <a:t>με ενοποίηση </a:t>
          </a:r>
          <a:r>
            <a:rPr lang="el-GR" b="1" dirty="0" smtClean="0">
              <a:solidFill>
                <a:srgbClr val="7030A0"/>
              </a:solidFill>
              <a:sym typeface="Wingdings" pitchFamily="2" charset="2"/>
            </a:rPr>
            <a:t>των εφαρμογών </a:t>
          </a:r>
          <a:r>
            <a:rPr lang="en-US" b="1" dirty="0" smtClean="0">
              <a:solidFill>
                <a:srgbClr val="7030A0"/>
              </a:solidFill>
              <a:sym typeface="Wingdings" pitchFamily="2" charset="2"/>
            </a:rPr>
            <a:t>Plotagon &amp; Doodly   </a:t>
          </a:r>
          <a:r>
            <a:rPr lang="el-GR" b="1" dirty="0" smtClean="0">
              <a:solidFill>
                <a:srgbClr val="7030A0"/>
              </a:solidFill>
              <a:sym typeface="Wingdings" pitchFamily="2" charset="2"/>
            </a:rPr>
            <a:t>Ενσωμάτωση οπτικοακουστικού υλικού  Δημιουργία ψηφιακού παιχνιδιού Επαυξημένης Πραγματικότητας σε </a:t>
          </a:r>
          <a:r>
            <a:rPr lang="en-US" b="1" dirty="0" smtClean="0">
              <a:solidFill>
                <a:srgbClr val="7030A0"/>
              </a:solidFill>
              <a:sym typeface="Wingdings" pitchFamily="2" charset="2"/>
            </a:rPr>
            <a:t>m-learning </a:t>
          </a:r>
          <a:r>
            <a:rPr lang="el-GR" b="1" dirty="0" smtClean="0">
              <a:solidFill>
                <a:srgbClr val="7030A0"/>
              </a:solidFill>
              <a:sym typeface="Wingdings" pitchFamily="2" charset="2"/>
            </a:rPr>
            <a:t>περιβάλλον.</a:t>
          </a:r>
          <a:endParaRPr lang="el-GR" b="1" dirty="0">
            <a:solidFill>
              <a:srgbClr val="7030A0"/>
            </a:solidFill>
          </a:endParaRPr>
        </a:p>
      </dgm:t>
    </dgm:pt>
    <dgm:pt modelId="{BF2C8290-FEB9-4962-8C13-BC83DA7124B5}" type="parTrans" cxnId="{A71ED224-9D3A-4AAF-8F84-EF6E39139ABE}">
      <dgm:prSet/>
      <dgm:spPr/>
      <dgm:t>
        <a:bodyPr/>
        <a:lstStyle/>
        <a:p>
          <a:endParaRPr lang="el-GR"/>
        </a:p>
      </dgm:t>
    </dgm:pt>
    <dgm:pt modelId="{DC2E2826-8BA9-435F-8912-F8763B2EB634}" type="sibTrans" cxnId="{A71ED224-9D3A-4AAF-8F84-EF6E39139ABE}">
      <dgm:prSet/>
      <dgm:spPr/>
      <dgm:t>
        <a:bodyPr/>
        <a:lstStyle/>
        <a:p>
          <a:endParaRPr lang="el-GR"/>
        </a:p>
      </dgm:t>
    </dgm:pt>
    <dgm:pt modelId="{915C11A4-9079-4F73-9171-44C5B2530353}" type="pres">
      <dgm:prSet presAssocID="{4C658B54-305F-4A93-9A60-D2F985C624D2}" presName="linear" presStyleCnt="0">
        <dgm:presLayoutVars>
          <dgm:animLvl val="lvl"/>
          <dgm:resizeHandles val="exact"/>
        </dgm:presLayoutVars>
      </dgm:prSet>
      <dgm:spPr/>
      <dgm:t>
        <a:bodyPr/>
        <a:lstStyle/>
        <a:p>
          <a:endParaRPr lang="el-GR"/>
        </a:p>
      </dgm:t>
    </dgm:pt>
    <dgm:pt modelId="{F2DC1C6C-BFF6-45BA-B30E-1A04D3883A11}" type="pres">
      <dgm:prSet presAssocID="{FAD8A9BB-4C8A-4C12-A824-CFDEC78BAB5A}" presName="parentText" presStyleLbl="node1" presStyleIdx="0" presStyleCnt="2" custScaleY="93094">
        <dgm:presLayoutVars>
          <dgm:chMax val="0"/>
          <dgm:bulletEnabled val="1"/>
        </dgm:presLayoutVars>
      </dgm:prSet>
      <dgm:spPr/>
      <dgm:t>
        <a:bodyPr/>
        <a:lstStyle/>
        <a:p>
          <a:endParaRPr lang="el-GR"/>
        </a:p>
      </dgm:t>
    </dgm:pt>
    <dgm:pt modelId="{37D63C34-1A97-4C5D-8763-1A2AD13F0949}" type="pres">
      <dgm:prSet presAssocID="{FAD8A9BB-4C8A-4C12-A824-CFDEC78BAB5A}" presName="childText" presStyleLbl="revTx" presStyleIdx="0" presStyleCnt="2" custScaleY="83169">
        <dgm:presLayoutVars>
          <dgm:bulletEnabled val="1"/>
        </dgm:presLayoutVars>
      </dgm:prSet>
      <dgm:spPr/>
      <dgm:t>
        <a:bodyPr/>
        <a:lstStyle/>
        <a:p>
          <a:endParaRPr lang="el-GR"/>
        </a:p>
      </dgm:t>
    </dgm:pt>
    <dgm:pt modelId="{74430253-2270-4A71-A1E1-ADDC292CFC97}" type="pres">
      <dgm:prSet presAssocID="{83CE46B0-581B-4AC4-97B5-FC442056E181}" presName="parentText" presStyleLbl="node1" presStyleIdx="1" presStyleCnt="2">
        <dgm:presLayoutVars>
          <dgm:chMax val="0"/>
          <dgm:bulletEnabled val="1"/>
        </dgm:presLayoutVars>
      </dgm:prSet>
      <dgm:spPr/>
      <dgm:t>
        <a:bodyPr/>
        <a:lstStyle/>
        <a:p>
          <a:endParaRPr lang="el-GR"/>
        </a:p>
      </dgm:t>
    </dgm:pt>
    <dgm:pt modelId="{527AA8DC-12C6-4BBE-BFCD-F87755FF7500}" type="pres">
      <dgm:prSet presAssocID="{83CE46B0-581B-4AC4-97B5-FC442056E181}" presName="childText" presStyleLbl="revTx" presStyleIdx="1" presStyleCnt="2" custScaleY="77223">
        <dgm:presLayoutVars>
          <dgm:bulletEnabled val="1"/>
        </dgm:presLayoutVars>
      </dgm:prSet>
      <dgm:spPr/>
      <dgm:t>
        <a:bodyPr/>
        <a:lstStyle/>
        <a:p>
          <a:endParaRPr lang="el-GR"/>
        </a:p>
      </dgm:t>
    </dgm:pt>
  </dgm:ptLst>
  <dgm:cxnLst>
    <dgm:cxn modelId="{6F5B5265-8847-4B33-A015-62371B761E38}" type="presOf" srcId="{4D5BE3FC-6B61-4BA2-BC48-72AFC70C814B}" destId="{37D63C34-1A97-4C5D-8763-1A2AD13F0949}" srcOrd="0" destOrd="0" presId="urn:microsoft.com/office/officeart/2005/8/layout/vList2"/>
    <dgm:cxn modelId="{67097C65-2702-4634-B1FD-20EB46CA380E}" srcId="{4C658B54-305F-4A93-9A60-D2F985C624D2}" destId="{FAD8A9BB-4C8A-4C12-A824-CFDEC78BAB5A}" srcOrd="0" destOrd="0" parTransId="{D0FCB9FB-BB96-4212-B6F2-93A5AC4F9B90}" sibTransId="{EEC97B88-98F7-49ED-AA4A-506C16CDDFF9}"/>
    <dgm:cxn modelId="{52A2FD81-D5DD-4A37-8FBB-C16B1342A83E}" type="presOf" srcId="{FAD8A9BB-4C8A-4C12-A824-CFDEC78BAB5A}" destId="{F2DC1C6C-BFF6-45BA-B30E-1A04D3883A11}" srcOrd="0" destOrd="0" presId="urn:microsoft.com/office/officeart/2005/8/layout/vList2"/>
    <dgm:cxn modelId="{EB85DE97-F7CB-49B9-929A-34ABF5716326}" srcId="{4C658B54-305F-4A93-9A60-D2F985C624D2}" destId="{83CE46B0-581B-4AC4-97B5-FC442056E181}" srcOrd="1" destOrd="0" parTransId="{BDF6B2FD-C40E-4D42-961C-5C0F156E2D38}" sibTransId="{5D014B31-2C32-49E8-861D-029069859FE8}"/>
    <dgm:cxn modelId="{B54650EC-36AC-452A-8208-CB94C59A5BDF}" type="presOf" srcId="{BD617D99-3811-4DEE-8B19-F605B9892718}" destId="{527AA8DC-12C6-4BBE-BFCD-F87755FF7500}" srcOrd="0" destOrd="0" presId="urn:microsoft.com/office/officeart/2005/8/layout/vList2"/>
    <dgm:cxn modelId="{33CC6444-141A-40A4-AF9F-A3A6641B9798}" srcId="{FAD8A9BB-4C8A-4C12-A824-CFDEC78BAB5A}" destId="{4D5BE3FC-6B61-4BA2-BC48-72AFC70C814B}" srcOrd="0" destOrd="0" parTransId="{DE959F4F-76B6-44EB-8997-97710E7A7064}" sibTransId="{E938B16E-E01E-40F7-BC4C-D4422F559D5A}"/>
    <dgm:cxn modelId="{A71ED224-9D3A-4AAF-8F84-EF6E39139ABE}" srcId="{83CE46B0-581B-4AC4-97B5-FC442056E181}" destId="{BD617D99-3811-4DEE-8B19-F605B9892718}" srcOrd="0" destOrd="0" parTransId="{BF2C8290-FEB9-4962-8C13-BC83DA7124B5}" sibTransId="{DC2E2826-8BA9-435F-8912-F8763B2EB634}"/>
    <dgm:cxn modelId="{0FCDE65C-DCC3-485B-A3B6-6E245BF3DA19}" type="presOf" srcId="{4C658B54-305F-4A93-9A60-D2F985C624D2}" destId="{915C11A4-9079-4F73-9171-44C5B2530353}" srcOrd="0" destOrd="0" presId="urn:microsoft.com/office/officeart/2005/8/layout/vList2"/>
    <dgm:cxn modelId="{31CDCACC-0D50-43EA-83CE-5DD8FC112326}" type="presOf" srcId="{83CE46B0-581B-4AC4-97B5-FC442056E181}" destId="{74430253-2270-4A71-A1E1-ADDC292CFC97}" srcOrd="0" destOrd="0" presId="urn:microsoft.com/office/officeart/2005/8/layout/vList2"/>
    <dgm:cxn modelId="{89418938-9F6D-4CAB-9A4C-9D26E54D23E9}" type="presParOf" srcId="{915C11A4-9079-4F73-9171-44C5B2530353}" destId="{F2DC1C6C-BFF6-45BA-B30E-1A04D3883A11}" srcOrd="0" destOrd="0" presId="urn:microsoft.com/office/officeart/2005/8/layout/vList2"/>
    <dgm:cxn modelId="{58C7CB74-FEF9-4DB3-8D3F-76EFB044D844}" type="presParOf" srcId="{915C11A4-9079-4F73-9171-44C5B2530353}" destId="{37D63C34-1A97-4C5D-8763-1A2AD13F0949}" srcOrd="1" destOrd="0" presId="urn:microsoft.com/office/officeart/2005/8/layout/vList2"/>
    <dgm:cxn modelId="{4C17E38F-870F-4016-8BA5-7CE1AD80857B}" type="presParOf" srcId="{915C11A4-9079-4F73-9171-44C5B2530353}" destId="{74430253-2270-4A71-A1E1-ADDC292CFC97}" srcOrd="2" destOrd="0" presId="urn:microsoft.com/office/officeart/2005/8/layout/vList2"/>
    <dgm:cxn modelId="{83B24058-8145-4C61-BBAB-3EA6C7509404}" type="presParOf" srcId="{915C11A4-9079-4F73-9171-44C5B2530353}" destId="{527AA8DC-12C6-4BBE-BFCD-F87755FF7500}"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F95C3F-955D-4403-A7D3-0F9B61439C2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1C6270E9-3C0F-4DE8-A2B5-3B737D8EB00E}">
      <dgm:prSet phldrT="[Κείμενο]" custT="1"/>
      <dgm:spPr/>
      <dgm:t>
        <a:bodyPr/>
        <a:lstStyle/>
        <a:p>
          <a:r>
            <a:rPr lang="el-GR" sz="1600" b="1" dirty="0" smtClean="0">
              <a:solidFill>
                <a:srgbClr val="C00000"/>
              </a:solidFill>
            </a:rPr>
            <a:t>Μέθοδος Έρευνας: </a:t>
          </a:r>
        </a:p>
        <a:p>
          <a:r>
            <a:rPr lang="el-GR" sz="1600" b="1" dirty="0" smtClean="0">
              <a:solidFill>
                <a:schemeClr val="tx1"/>
              </a:solidFill>
            </a:rPr>
            <a:t>Ποιοτική Έρευνα,</a:t>
          </a:r>
          <a:br>
            <a:rPr lang="el-GR" sz="1600" b="1" dirty="0" smtClean="0">
              <a:solidFill>
                <a:schemeClr val="tx1"/>
              </a:solidFill>
            </a:rPr>
          </a:br>
          <a:r>
            <a:rPr lang="el-GR" sz="1600" b="1" dirty="0" smtClean="0">
              <a:solidFill>
                <a:schemeClr val="tx1"/>
              </a:solidFill>
            </a:rPr>
            <a:t>με Ποιοτική Ανάλυση Περιεχομένου</a:t>
          </a:r>
          <a:endParaRPr lang="el-GR" sz="1600" b="1" dirty="0">
            <a:solidFill>
              <a:schemeClr val="tx1"/>
            </a:solidFill>
          </a:endParaRPr>
        </a:p>
      </dgm:t>
    </dgm:pt>
    <dgm:pt modelId="{45F16DD3-BD8C-4BC0-BEEB-CB2E450D855A}" type="parTrans" cxnId="{DA504360-F4E0-41A3-A1C1-3E55910F168F}">
      <dgm:prSet/>
      <dgm:spPr/>
      <dgm:t>
        <a:bodyPr/>
        <a:lstStyle/>
        <a:p>
          <a:endParaRPr lang="el-GR">
            <a:solidFill>
              <a:schemeClr val="tx1"/>
            </a:solidFill>
          </a:endParaRPr>
        </a:p>
      </dgm:t>
    </dgm:pt>
    <dgm:pt modelId="{EAFD9A7E-9E6D-47E7-A84D-23C00F9A9F79}" type="sibTrans" cxnId="{DA504360-F4E0-41A3-A1C1-3E55910F168F}">
      <dgm:prSet/>
      <dgm:spPr/>
      <dgm:t>
        <a:bodyPr/>
        <a:lstStyle/>
        <a:p>
          <a:endParaRPr lang="el-GR">
            <a:solidFill>
              <a:schemeClr val="tx1"/>
            </a:solidFill>
          </a:endParaRPr>
        </a:p>
      </dgm:t>
    </dgm:pt>
    <dgm:pt modelId="{2459639A-4B92-4209-A568-F4ABC8AD8892}">
      <dgm:prSet phldrT="[Κείμενο]" custT="1"/>
      <dgm:spPr/>
      <dgm:t>
        <a:bodyPr/>
        <a:lstStyle/>
        <a:p>
          <a:r>
            <a:rPr lang="el-GR" sz="1600" b="1" dirty="0" smtClean="0">
              <a:solidFill>
                <a:srgbClr val="C00000"/>
              </a:solidFill>
            </a:rPr>
            <a:t>Δείγμα: </a:t>
          </a:r>
        </a:p>
        <a:p>
          <a:r>
            <a:rPr lang="el-GR" sz="1600" b="1" dirty="0" smtClean="0">
              <a:solidFill>
                <a:schemeClr val="tx1"/>
              </a:solidFill>
            </a:rPr>
            <a:t>3 ειδικοί στην ΕξΑΕ</a:t>
          </a:r>
        </a:p>
        <a:p>
          <a:r>
            <a:rPr lang="el-GR" sz="1600" b="1" dirty="0" smtClean="0">
              <a:solidFill>
                <a:schemeClr val="tx1"/>
              </a:solidFill>
            </a:rPr>
            <a:t>&amp; </a:t>
          </a:r>
        </a:p>
        <a:p>
          <a:r>
            <a:rPr lang="el-GR" sz="1600" b="1" dirty="0" smtClean="0">
              <a:solidFill>
                <a:schemeClr val="tx1"/>
              </a:solidFill>
            </a:rPr>
            <a:t>17 μαθητές Γ Τάξης Δημοτικού</a:t>
          </a:r>
          <a:endParaRPr lang="el-GR" sz="1600" b="1" dirty="0">
            <a:solidFill>
              <a:schemeClr val="tx1"/>
            </a:solidFill>
          </a:endParaRPr>
        </a:p>
      </dgm:t>
    </dgm:pt>
    <dgm:pt modelId="{C1FC7424-B9BE-4318-8EA3-B99A3F909F69}" type="parTrans" cxnId="{8D06F63B-0E25-4F39-9281-EBFBB80D30D4}">
      <dgm:prSet/>
      <dgm:spPr/>
      <dgm:t>
        <a:bodyPr/>
        <a:lstStyle/>
        <a:p>
          <a:endParaRPr lang="el-GR">
            <a:solidFill>
              <a:schemeClr val="tx1"/>
            </a:solidFill>
          </a:endParaRPr>
        </a:p>
      </dgm:t>
    </dgm:pt>
    <dgm:pt modelId="{5E7943CB-C3E5-45A1-BCFB-B0D101003FED}" type="sibTrans" cxnId="{8D06F63B-0E25-4F39-9281-EBFBB80D30D4}">
      <dgm:prSet/>
      <dgm:spPr/>
      <dgm:t>
        <a:bodyPr/>
        <a:lstStyle/>
        <a:p>
          <a:endParaRPr lang="el-GR">
            <a:solidFill>
              <a:schemeClr val="tx1"/>
            </a:solidFill>
          </a:endParaRPr>
        </a:p>
      </dgm:t>
    </dgm:pt>
    <dgm:pt modelId="{17CA7FDF-CA85-4BC0-9F28-AA830EE4924C}">
      <dgm:prSet phldrT="[Κείμενο]" custT="1"/>
      <dgm:spPr/>
      <dgm:t>
        <a:bodyPr/>
        <a:lstStyle/>
        <a:p>
          <a:r>
            <a:rPr lang="el-GR" sz="1600" b="1" dirty="0" smtClean="0">
              <a:solidFill>
                <a:srgbClr val="C00000"/>
              </a:solidFill>
            </a:rPr>
            <a:t>Χρονική Περίοδος: </a:t>
          </a:r>
        </a:p>
        <a:p>
          <a:r>
            <a:rPr lang="el-GR" sz="1600" b="1" dirty="0" smtClean="0">
              <a:solidFill>
                <a:schemeClr val="tx1"/>
              </a:solidFill>
            </a:rPr>
            <a:t>Ιούνιος 2023</a:t>
          </a:r>
        </a:p>
        <a:p>
          <a:endParaRPr lang="el-GR" sz="1000" dirty="0">
            <a:solidFill>
              <a:schemeClr val="tx1"/>
            </a:solidFill>
          </a:endParaRPr>
        </a:p>
      </dgm:t>
    </dgm:pt>
    <dgm:pt modelId="{11BB4646-C093-44DE-933F-F2BF04A7FEDC}" type="parTrans" cxnId="{ABFF49AA-D518-4552-BD3B-1C4C51D432E8}">
      <dgm:prSet/>
      <dgm:spPr/>
      <dgm:t>
        <a:bodyPr/>
        <a:lstStyle/>
        <a:p>
          <a:endParaRPr lang="el-GR">
            <a:solidFill>
              <a:schemeClr val="tx1"/>
            </a:solidFill>
          </a:endParaRPr>
        </a:p>
      </dgm:t>
    </dgm:pt>
    <dgm:pt modelId="{5763BF1F-57DC-451C-A269-80F7DDC8FF9F}" type="sibTrans" cxnId="{ABFF49AA-D518-4552-BD3B-1C4C51D432E8}">
      <dgm:prSet/>
      <dgm:spPr/>
      <dgm:t>
        <a:bodyPr/>
        <a:lstStyle/>
        <a:p>
          <a:endParaRPr lang="el-GR">
            <a:solidFill>
              <a:schemeClr val="tx1"/>
            </a:solidFill>
          </a:endParaRPr>
        </a:p>
      </dgm:t>
    </dgm:pt>
    <dgm:pt modelId="{38A76A2F-817B-41B9-8BF4-9C0D68F6C0D5}">
      <dgm:prSet phldrT="[Κείμενο]" custT="1"/>
      <dgm:spPr/>
      <dgm:t>
        <a:bodyPr/>
        <a:lstStyle/>
        <a:p>
          <a:r>
            <a:rPr lang="el-GR" sz="1600" b="1" dirty="0" smtClean="0">
              <a:solidFill>
                <a:srgbClr val="C00000"/>
              </a:solidFill>
            </a:rPr>
            <a:t>Μέσα Συλλογής Δεδομένων:</a:t>
          </a:r>
          <a:r>
            <a:rPr lang="el-GR" sz="1600" dirty="0" smtClean="0">
              <a:solidFill>
                <a:schemeClr val="tx1"/>
              </a:solidFill>
            </a:rPr>
            <a:t/>
          </a:r>
          <a:br>
            <a:rPr lang="el-GR" sz="1600" dirty="0" smtClean="0">
              <a:solidFill>
                <a:schemeClr val="tx1"/>
              </a:solidFill>
            </a:rPr>
          </a:br>
          <a:r>
            <a:rPr lang="el-GR" sz="1600" b="1" dirty="0" smtClean="0">
              <a:solidFill>
                <a:schemeClr val="tx1"/>
              </a:solidFill>
            </a:rPr>
            <a:t>Ερωτηματολόγιο με ανοιχτού τύπου ερωτήσεις</a:t>
          </a:r>
        </a:p>
        <a:p>
          <a:endParaRPr lang="el-GR" sz="1400" dirty="0">
            <a:solidFill>
              <a:schemeClr val="tx1"/>
            </a:solidFill>
          </a:endParaRPr>
        </a:p>
      </dgm:t>
    </dgm:pt>
    <dgm:pt modelId="{E53FC004-2849-4CE3-A7CC-01D9491498FE}" type="parTrans" cxnId="{10ED1A0C-2DA8-46A4-BF25-2015E42B506C}">
      <dgm:prSet/>
      <dgm:spPr/>
      <dgm:t>
        <a:bodyPr/>
        <a:lstStyle/>
        <a:p>
          <a:endParaRPr lang="el-GR">
            <a:solidFill>
              <a:schemeClr val="tx1"/>
            </a:solidFill>
          </a:endParaRPr>
        </a:p>
      </dgm:t>
    </dgm:pt>
    <dgm:pt modelId="{BEC6B0C2-21F5-471F-93DE-B75EFC445A31}" type="sibTrans" cxnId="{10ED1A0C-2DA8-46A4-BF25-2015E42B506C}">
      <dgm:prSet/>
      <dgm:spPr/>
      <dgm:t>
        <a:bodyPr/>
        <a:lstStyle/>
        <a:p>
          <a:endParaRPr lang="el-GR">
            <a:solidFill>
              <a:schemeClr val="tx1"/>
            </a:solidFill>
          </a:endParaRPr>
        </a:p>
      </dgm:t>
    </dgm:pt>
    <dgm:pt modelId="{EF04DDFB-6D64-4A73-B00E-1128A87E0635}">
      <dgm:prSet phldrT="[Κείμενο]" custT="1"/>
      <dgm:spPr/>
      <dgm:t>
        <a:bodyPr/>
        <a:lstStyle/>
        <a:p>
          <a:endParaRPr lang="el-GR" sz="1200" b="1" dirty="0" smtClean="0">
            <a:solidFill>
              <a:schemeClr val="tx1"/>
            </a:solidFill>
          </a:endParaRPr>
        </a:p>
        <a:p>
          <a:r>
            <a:rPr lang="el-GR" sz="1500" b="1" dirty="0" smtClean="0">
              <a:solidFill>
                <a:srgbClr val="C00000"/>
              </a:solidFill>
            </a:rPr>
            <a:t>Επεξεργασία Δεδομένων:</a:t>
          </a:r>
        </a:p>
        <a:p>
          <a:r>
            <a:rPr lang="el-GR" sz="1500" b="1" dirty="0" smtClean="0">
              <a:solidFill>
                <a:schemeClr val="tx1"/>
              </a:solidFill>
            </a:rPr>
            <a:t>1.Ως Μονάδα Ανάλυσης υιοθετήθηκε η πρόταση με ολοκληρωμένο νόημα.</a:t>
          </a:r>
          <a:br>
            <a:rPr lang="el-GR" sz="1500" b="1" dirty="0" smtClean="0">
              <a:solidFill>
                <a:schemeClr val="tx1"/>
              </a:solidFill>
            </a:rPr>
          </a:br>
          <a:r>
            <a:rPr lang="el-GR" sz="1500" b="1" dirty="0" smtClean="0">
              <a:solidFill>
                <a:schemeClr val="tx1"/>
              </a:solidFill>
            </a:rPr>
            <a:t>2.Δημιουργία 10 ερευνητικών αξόνων</a:t>
          </a:r>
          <a:br>
            <a:rPr lang="el-GR" sz="1500" b="1" dirty="0" smtClean="0">
              <a:solidFill>
                <a:schemeClr val="tx1"/>
              </a:solidFill>
            </a:rPr>
          </a:br>
          <a:r>
            <a:rPr lang="el-GR" sz="1500" b="1" dirty="0" smtClean="0">
              <a:solidFill>
                <a:schemeClr val="tx1"/>
              </a:solidFill>
            </a:rPr>
            <a:t>3. Κατηγορίες ανάλυσης ανά ερευνητικό άξονα</a:t>
          </a:r>
        </a:p>
        <a:p>
          <a:endParaRPr lang="el-GR" sz="1000" b="0" dirty="0" smtClean="0">
            <a:solidFill>
              <a:schemeClr val="tx1"/>
            </a:solidFill>
          </a:endParaRPr>
        </a:p>
        <a:p>
          <a:endParaRPr lang="el-GR" sz="1000" b="0" dirty="0">
            <a:solidFill>
              <a:schemeClr val="tx1"/>
            </a:solidFill>
          </a:endParaRPr>
        </a:p>
      </dgm:t>
    </dgm:pt>
    <dgm:pt modelId="{337F0F20-61A2-472A-9435-C791E93BC8DE}" type="parTrans" cxnId="{C60A3443-90F1-43DD-9688-82AD5F870BE9}">
      <dgm:prSet/>
      <dgm:spPr/>
      <dgm:t>
        <a:bodyPr/>
        <a:lstStyle/>
        <a:p>
          <a:endParaRPr lang="el-GR">
            <a:solidFill>
              <a:schemeClr val="tx1"/>
            </a:solidFill>
          </a:endParaRPr>
        </a:p>
      </dgm:t>
    </dgm:pt>
    <dgm:pt modelId="{C3CD03F8-8A43-4390-9250-15101D24495F}" type="sibTrans" cxnId="{C60A3443-90F1-43DD-9688-82AD5F870BE9}">
      <dgm:prSet/>
      <dgm:spPr/>
      <dgm:t>
        <a:bodyPr/>
        <a:lstStyle/>
        <a:p>
          <a:endParaRPr lang="el-GR">
            <a:solidFill>
              <a:schemeClr val="tx1"/>
            </a:solidFill>
          </a:endParaRPr>
        </a:p>
      </dgm:t>
    </dgm:pt>
    <dgm:pt modelId="{0F79A35A-9FF3-4930-B099-0D56547FB53C}" type="pres">
      <dgm:prSet presAssocID="{8DF95C3F-955D-4403-A7D3-0F9B61439C24}" presName="diagram" presStyleCnt="0">
        <dgm:presLayoutVars>
          <dgm:dir/>
          <dgm:resizeHandles val="exact"/>
        </dgm:presLayoutVars>
      </dgm:prSet>
      <dgm:spPr/>
      <dgm:t>
        <a:bodyPr/>
        <a:lstStyle/>
        <a:p>
          <a:endParaRPr lang="el-GR"/>
        </a:p>
      </dgm:t>
    </dgm:pt>
    <dgm:pt modelId="{B3D1A636-CB56-4635-A3F2-793DCEA61642}" type="pres">
      <dgm:prSet presAssocID="{1C6270E9-3C0F-4DE8-A2B5-3B737D8EB00E}" presName="node" presStyleLbl="node1" presStyleIdx="0" presStyleCnt="5">
        <dgm:presLayoutVars>
          <dgm:bulletEnabled val="1"/>
        </dgm:presLayoutVars>
      </dgm:prSet>
      <dgm:spPr/>
      <dgm:t>
        <a:bodyPr/>
        <a:lstStyle/>
        <a:p>
          <a:endParaRPr lang="el-GR"/>
        </a:p>
      </dgm:t>
    </dgm:pt>
    <dgm:pt modelId="{58DE9AA7-0581-4AB2-B865-41432B99F206}" type="pres">
      <dgm:prSet presAssocID="{EAFD9A7E-9E6D-47E7-A84D-23C00F9A9F79}" presName="sibTrans" presStyleCnt="0"/>
      <dgm:spPr/>
    </dgm:pt>
    <dgm:pt modelId="{FE2B6130-2D94-4D25-A014-4428F0391007}" type="pres">
      <dgm:prSet presAssocID="{2459639A-4B92-4209-A568-F4ABC8AD8892}" presName="node" presStyleLbl="node1" presStyleIdx="1" presStyleCnt="5">
        <dgm:presLayoutVars>
          <dgm:bulletEnabled val="1"/>
        </dgm:presLayoutVars>
      </dgm:prSet>
      <dgm:spPr/>
      <dgm:t>
        <a:bodyPr/>
        <a:lstStyle/>
        <a:p>
          <a:endParaRPr lang="el-GR"/>
        </a:p>
      </dgm:t>
    </dgm:pt>
    <dgm:pt modelId="{013073D9-CF19-4754-9B07-A00A38D6AB74}" type="pres">
      <dgm:prSet presAssocID="{5E7943CB-C3E5-45A1-BCFB-B0D101003FED}" presName="sibTrans" presStyleCnt="0"/>
      <dgm:spPr/>
    </dgm:pt>
    <dgm:pt modelId="{76A7DFB1-51D0-4ED9-9F2E-B680D2671082}" type="pres">
      <dgm:prSet presAssocID="{17CA7FDF-CA85-4BC0-9F28-AA830EE4924C}" presName="node" presStyleLbl="node1" presStyleIdx="2" presStyleCnt="5">
        <dgm:presLayoutVars>
          <dgm:bulletEnabled val="1"/>
        </dgm:presLayoutVars>
      </dgm:prSet>
      <dgm:spPr/>
      <dgm:t>
        <a:bodyPr/>
        <a:lstStyle/>
        <a:p>
          <a:endParaRPr lang="el-GR"/>
        </a:p>
      </dgm:t>
    </dgm:pt>
    <dgm:pt modelId="{C9AB1D92-AD85-4419-BCAE-AF01148E2002}" type="pres">
      <dgm:prSet presAssocID="{5763BF1F-57DC-451C-A269-80F7DDC8FF9F}" presName="sibTrans" presStyleCnt="0"/>
      <dgm:spPr/>
    </dgm:pt>
    <dgm:pt modelId="{D86A803C-2F3D-4D9F-952F-E7602748176B}" type="pres">
      <dgm:prSet presAssocID="{38A76A2F-817B-41B9-8BF4-9C0D68F6C0D5}" presName="node" presStyleLbl="node1" presStyleIdx="3" presStyleCnt="5">
        <dgm:presLayoutVars>
          <dgm:bulletEnabled val="1"/>
        </dgm:presLayoutVars>
      </dgm:prSet>
      <dgm:spPr/>
      <dgm:t>
        <a:bodyPr/>
        <a:lstStyle/>
        <a:p>
          <a:endParaRPr lang="el-GR"/>
        </a:p>
      </dgm:t>
    </dgm:pt>
    <dgm:pt modelId="{E2F63BA9-745E-407A-935D-1447D80F04DC}" type="pres">
      <dgm:prSet presAssocID="{BEC6B0C2-21F5-471F-93DE-B75EFC445A31}" presName="sibTrans" presStyleCnt="0"/>
      <dgm:spPr/>
    </dgm:pt>
    <dgm:pt modelId="{52F4AA34-DBA2-4AE3-9D52-DD1B00729E81}" type="pres">
      <dgm:prSet presAssocID="{EF04DDFB-6D64-4A73-B00E-1128A87E0635}" presName="node" presStyleLbl="node1" presStyleIdx="4" presStyleCnt="5" custScaleX="143561" custLinFactNeighborX="-74100" custLinFactNeighborY="-1831">
        <dgm:presLayoutVars>
          <dgm:bulletEnabled val="1"/>
        </dgm:presLayoutVars>
      </dgm:prSet>
      <dgm:spPr/>
      <dgm:t>
        <a:bodyPr/>
        <a:lstStyle/>
        <a:p>
          <a:endParaRPr lang="el-GR"/>
        </a:p>
      </dgm:t>
    </dgm:pt>
  </dgm:ptLst>
  <dgm:cxnLst>
    <dgm:cxn modelId="{6CD1AFF4-C5F3-493C-A0E9-F12C2E1EFC04}" type="presOf" srcId="{8DF95C3F-955D-4403-A7D3-0F9B61439C24}" destId="{0F79A35A-9FF3-4930-B099-0D56547FB53C}" srcOrd="0" destOrd="0" presId="urn:microsoft.com/office/officeart/2005/8/layout/default"/>
    <dgm:cxn modelId="{C60A3443-90F1-43DD-9688-82AD5F870BE9}" srcId="{8DF95C3F-955D-4403-A7D3-0F9B61439C24}" destId="{EF04DDFB-6D64-4A73-B00E-1128A87E0635}" srcOrd="4" destOrd="0" parTransId="{337F0F20-61A2-472A-9435-C791E93BC8DE}" sibTransId="{C3CD03F8-8A43-4390-9250-15101D24495F}"/>
    <dgm:cxn modelId="{DA504360-F4E0-41A3-A1C1-3E55910F168F}" srcId="{8DF95C3F-955D-4403-A7D3-0F9B61439C24}" destId="{1C6270E9-3C0F-4DE8-A2B5-3B737D8EB00E}" srcOrd="0" destOrd="0" parTransId="{45F16DD3-BD8C-4BC0-BEEB-CB2E450D855A}" sibTransId="{EAFD9A7E-9E6D-47E7-A84D-23C00F9A9F79}"/>
    <dgm:cxn modelId="{5B8A19D2-D84C-4726-B0A0-080D2FF6C0B3}" type="presOf" srcId="{2459639A-4B92-4209-A568-F4ABC8AD8892}" destId="{FE2B6130-2D94-4D25-A014-4428F0391007}" srcOrd="0" destOrd="0" presId="urn:microsoft.com/office/officeart/2005/8/layout/default"/>
    <dgm:cxn modelId="{7E169EE9-F5AF-4582-8680-611A8CE1DA4D}" type="presOf" srcId="{17CA7FDF-CA85-4BC0-9F28-AA830EE4924C}" destId="{76A7DFB1-51D0-4ED9-9F2E-B680D2671082}" srcOrd="0" destOrd="0" presId="urn:microsoft.com/office/officeart/2005/8/layout/default"/>
    <dgm:cxn modelId="{19E4E5E4-7341-419F-8134-82F6CD00766A}" type="presOf" srcId="{1C6270E9-3C0F-4DE8-A2B5-3B737D8EB00E}" destId="{B3D1A636-CB56-4635-A3F2-793DCEA61642}" srcOrd="0" destOrd="0" presId="urn:microsoft.com/office/officeart/2005/8/layout/default"/>
    <dgm:cxn modelId="{64F6F961-F0D8-43D6-93F9-CD64BCD506D6}" type="presOf" srcId="{38A76A2F-817B-41B9-8BF4-9C0D68F6C0D5}" destId="{D86A803C-2F3D-4D9F-952F-E7602748176B}" srcOrd="0" destOrd="0" presId="urn:microsoft.com/office/officeart/2005/8/layout/default"/>
    <dgm:cxn modelId="{A85901BE-1E32-496E-A77F-33C464CB8BAC}" type="presOf" srcId="{EF04DDFB-6D64-4A73-B00E-1128A87E0635}" destId="{52F4AA34-DBA2-4AE3-9D52-DD1B00729E81}" srcOrd="0" destOrd="0" presId="urn:microsoft.com/office/officeart/2005/8/layout/default"/>
    <dgm:cxn modelId="{10ED1A0C-2DA8-46A4-BF25-2015E42B506C}" srcId="{8DF95C3F-955D-4403-A7D3-0F9B61439C24}" destId="{38A76A2F-817B-41B9-8BF4-9C0D68F6C0D5}" srcOrd="3" destOrd="0" parTransId="{E53FC004-2849-4CE3-A7CC-01D9491498FE}" sibTransId="{BEC6B0C2-21F5-471F-93DE-B75EFC445A31}"/>
    <dgm:cxn modelId="{ABFF49AA-D518-4552-BD3B-1C4C51D432E8}" srcId="{8DF95C3F-955D-4403-A7D3-0F9B61439C24}" destId="{17CA7FDF-CA85-4BC0-9F28-AA830EE4924C}" srcOrd="2" destOrd="0" parTransId="{11BB4646-C093-44DE-933F-F2BF04A7FEDC}" sibTransId="{5763BF1F-57DC-451C-A269-80F7DDC8FF9F}"/>
    <dgm:cxn modelId="{8D06F63B-0E25-4F39-9281-EBFBB80D30D4}" srcId="{8DF95C3F-955D-4403-A7D3-0F9B61439C24}" destId="{2459639A-4B92-4209-A568-F4ABC8AD8892}" srcOrd="1" destOrd="0" parTransId="{C1FC7424-B9BE-4318-8EA3-B99A3F909F69}" sibTransId="{5E7943CB-C3E5-45A1-BCFB-B0D101003FED}"/>
    <dgm:cxn modelId="{E04AF280-4E26-4DF2-BC43-B0B3CAFE474A}" type="presParOf" srcId="{0F79A35A-9FF3-4930-B099-0D56547FB53C}" destId="{B3D1A636-CB56-4635-A3F2-793DCEA61642}" srcOrd="0" destOrd="0" presId="urn:microsoft.com/office/officeart/2005/8/layout/default"/>
    <dgm:cxn modelId="{4F39827D-D28F-47CD-AF27-C32CAA18492A}" type="presParOf" srcId="{0F79A35A-9FF3-4930-B099-0D56547FB53C}" destId="{58DE9AA7-0581-4AB2-B865-41432B99F206}" srcOrd="1" destOrd="0" presId="urn:microsoft.com/office/officeart/2005/8/layout/default"/>
    <dgm:cxn modelId="{09496CEE-B447-4BC3-8BB1-FEDCA31F1C56}" type="presParOf" srcId="{0F79A35A-9FF3-4930-B099-0D56547FB53C}" destId="{FE2B6130-2D94-4D25-A014-4428F0391007}" srcOrd="2" destOrd="0" presId="urn:microsoft.com/office/officeart/2005/8/layout/default"/>
    <dgm:cxn modelId="{4852412E-A1FB-4945-958A-81C848E4EDEF}" type="presParOf" srcId="{0F79A35A-9FF3-4930-B099-0D56547FB53C}" destId="{013073D9-CF19-4754-9B07-A00A38D6AB74}" srcOrd="3" destOrd="0" presId="urn:microsoft.com/office/officeart/2005/8/layout/default"/>
    <dgm:cxn modelId="{029F4FA8-EA22-438A-9D79-A1709641D833}" type="presParOf" srcId="{0F79A35A-9FF3-4930-B099-0D56547FB53C}" destId="{76A7DFB1-51D0-4ED9-9F2E-B680D2671082}" srcOrd="4" destOrd="0" presId="urn:microsoft.com/office/officeart/2005/8/layout/default"/>
    <dgm:cxn modelId="{4BD18645-A51C-4A8B-962F-AF310830635D}" type="presParOf" srcId="{0F79A35A-9FF3-4930-B099-0D56547FB53C}" destId="{C9AB1D92-AD85-4419-BCAE-AF01148E2002}" srcOrd="5" destOrd="0" presId="urn:microsoft.com/office/officeart/2005/8/layout/default"/>
    <dgm:cxn modelId="{FB73E272-6ACF-4D7B-894B-B7C7CE6F151A}" type="presParOf" srcId="{0F79A35A-9FF3-4930-B099-0D56547FB53C}" destId="{D86A803C-2F3D-4D9F-952F-E7602748176B}" srcOrd="6" destOrd="0" presId="urn:microsoft.com/office/officeart/2005/8/layout/default"/>
    <dgm:cxn modelId="{AF9DBFA8-4ADF-40E2-ACB2-74758EDD8923}" type="presParOf" srcId="{0F79A35A-9FF3-4930-B099-0D56547FB53C}" destId="{E2F63BA9-745E-407A-935D-1447D80F04DC}" srcOrd="7" destOrd="0" presId="urn:microsoft.com/office/officeart/2005/8/layout/default"/>
    <dgm:cxn modelId="{41239885-B365-415C-BD4D-483197309AD1}" type="presParOf" srcId="{0F79A35A-9FF3-4930-B099-0D56547FB53C}" destId="{52F4AA34-DBA2-4AE3-9D52-DD1B00729E81}" srcOrd="8"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F95C3F-955D-4403-A7D3-0F9B61439C2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1C6270E9-3C0F-4DE8-A2B5-3B737D8EB00E}">
      <dgm:prSet phldrT="[Κείμενο]" custT="1"/>
      <dgm:spPr/>
      <dgm:t>
        <a:bodyPr/>
        <a:lstStyle/>
        <a:p>
          <a:r>
            <a:rPr lang="el-GR" sz="1600" b="1" dirty="0" smtClean="0">
              <a:solidFill>
                <a:srgbClr val="C00000"/>
              </a:solidFill>
            </a:rPr>
            <a:t>Μέθοδος Έρευνας: </a:t>
          </a:r>
        </a:p>
        <a:p>
          <a:r>
            <a:rPr lang="el-GR" sz="1600" b="1" dirty="0" smtClean="0">
              <a:solidFill>
                <a:schemeClr val="tx1"/>
              </a:solidFill>
            </a:rPr>
            <a:t>Ποιοτική Έρευνα,</a:t>
          </a:r>
          <a:br>
            <a:rPr lang="el-GR" sz="1600" b="1" dirty="0" smtClean="0">
              <a:solidFill>
                <a:schemeClr val="tx1"/>
              </a:solidFill>
            </a:rPr>
          </a:br>
          <a:r>
            <a:rPr lang="el-GR" sz="1600" b="1" dirty="0" smtClean="0">
              <a:solidFill>
                <a:schemeClr val="tx1"/>
              </a:solidFill>
            </a:rPr>
            <a:t>με Ποιοτική Ανάλυση Περιεχομένου</a:t>
          </a:r>
          <a:endParaRPr lang="el-GR" sz="1600" b="1" dirty="0">
            <a:solidFill>
              <a:schemeClr val="tx1"/>
            </a:solidFill>
          </a:endParaRPr>
        </a:p>
      </dgm:t>
    </dgm:pt>
    <dgm:pt modelId="{45F16DD3-BD8C-4BC0-BEEB-CB2E450D855A}" type="parTrans" cxnId="{DA504360-F4E0-41A3-A1C1-3E55910F168F}">
      <dgm:prSet/>
      <dgm:spPr/>
      <dgm:t>
        <a:bodyPr/>
        <a:lstStyle/>
        <a:p>
          <a:endParaRPr lang="el-GR">
            <a:solidFill>
              <a:schemeClr val="tx1"/>
            </a:solidFill>
          </a:endParaRPr>
        </a:p>
      </dgm:t>
    </dgm:pt>
    <dgm:pt modelId="{EAFD9A7E-9E6D-47E7-A84D-23C00F9A9F79}" type="sibTrans" cxnId="{DA504360-F4E0-41A3-A1C1-3E55910F168F}">
      <dgm:prSet/>
      <dgm:spPr/>
      <dgm:t>
        <a:bodyPr/>
        <a:lstStyle/>
        <a:p>
          <a:endParaRPr lang="el-GR">
            <a:solidFill>
              <a:schemeClr val="tx1"/>
            </a:solidFill>
          </a:endParaRPr>
        </a:p>
      </dgm:t>
    </dgm:pt>
    <dgm:pt modelId="{2459639A-4B92-4209-A568-F4ABC8AD8892}">
      <dgm:prSet phldrT="[Κείμενο]" custT="1"/>
      <dgm:spPr/>
      <dgm:t>
        <a:bodyPr/>
        <a:lstStyle/>
        <a:p>
          <a:r>
            <a:rPr lang="el-GR" sz="1600" b="1" dirty="0" smtClean="0">
              <a:solidFill>
                <a:srgbClr val="C00000"/>
              </a:solidFill>
            </a:rPr>
            <a:t>Δείγμα: </a:t>
          </a:r>
        </a:p>
        <a:p>
          <a:r>
            <a:rPr lang="el-GR" sz="1600" b="1" dirty="0" smtClean="0">
              <a:solidFill>
                <a:schemeClr val="tx1"/>
              </a:solidFill>
            </a:rPr>
            <a:t>16 μαθητές Γ Τάξης Δημοτικού</a:t>
          </a:r>
          <a:endParaRPr lang="el-GR" sz="1600" b="1" dirty="0">
            <a:solidFill>
              <a:schemeClr val="tx1"/>
            </a:solidFill>
          </a:endParaRPr>
        </a:p>
      </dgm:t>
    </dgm:pt>
    <dgm:pt modelId="{C1FC7424-B9BE-4318-8EA3-B99A3F909F69}" type="parTrans" cxnId="{8D06F63B-0E25-4F39-9281-EBFBB80D30D4}">
      <dgm:prSet/>
      <dgm:spPr/>
      <dgm:t>
        <a:bodyPr/>
        <a:lstStyle/>
        <a:p>
          <a:endParaRPr lang="el-GR">
            <a:solidFill>
              <a:schemeClr val="tx1"/>
            </a:solidFill>
          </a:endParaRPr>
        </a:p>
      </dgm:t>
    </dgm:pt>
    <dgm:pt modelId="{5E7943CB-C3E5-45A1-BCFB-B0D101003FED}" type="sibTrans" cxnId="{8D06F63B-0E25-4F39-9281-EBFBB80D30D4}">
      <dgm:prSet/>
      <dgm:spPr/>
      <dgm:t>
        <a:bodyPr/>
        <a:lstStyle/>
        <a:p>
          <a:endParaRPr lang="el-GR">
            <a:solidFill>
              <a:schemeClr val="tx1"/>
            </a:solidFill>
          </a:endParaRPr>
        </a:p>
      </dgm:t>
    </dgm:pt>
    <dgm:pt modelId="{17CA7FDF-CA85-4BC0-9F28-AA830EE4924C}">
      <dgm:prSet phldrT="[Κείμενο]" custT="1"/>
      <dgm:spPr/>
      <dgm:t>
        <a:bodyPr/>
        <a:lstStyle/>
        <a:p>
          <a:r>
            <a:rPr lang="el-GR" sz="1600" b="1" dirty="0" smtClean="0">
              <a:solidFill>
                <a:srgbClr val="C00000"/>
              </a:solidFill>
            </a:rPr>
            <a:t>Χρονική Περίοδος: </a:t>
          </a:r>
        </a:p>
        <a:p>
          <a:r>
            <a:rPr lang="el-GR" sz="1600" b="1" dirty="0" smtClean="0">
              <a:solidFill>
                <a:schemeClr val="tx1"/>
              </a:solidFill>
            </a:rPr>
            <a:t>Ιούνιος 2023</a:t>
          </a:r>
        </a:p>
        <a:p>
          <a:endParaRPr lang="el-GR" sz="1000" dirty="0">
            <a:solidFill>
              <a:schemeClr val="tx1"/>
            </a:solidFill>
          </a:endParaRPr>
        </a:p>
      </dgm:t>
    </dgm:pt>
    <dgm:pt modelId="{11BB4646-C093-44DE-933F-F2BF04A7FEDC}" type="parTrans" cxnId="{ABFF49AA-D518-4552-BD3B-1C4C51D432E8}">
      <dgm:prSet/>
      <dgm:spPr/>
      <dgm:t>
        <a:bodyPr/>
        <a:lstStyle/>
        <a:p>
          <a:endParaRPr lang="el-GR">
            <a:solidFill>
              <a:schemeClr val="tx1"/>
            </a:solidFill>
          </a:endParaRPr>
        </a:p>
      </dgm:t>
    </dgm:pt>
    <dgm:pt modelId="{5763BF1F-57DC-451C-A269-80F7DDC8FF9F}" type="sibTrans" cxnId="{ABFF49AA-D518-4552-BD3B-1C4C51D432E8}">
      <dgm:prSet/>
      <dgm:spPr/>
      <dgm:t>
        <a:bodyPr/>
        <a:lstStyle/>
        <a:p>
          <a:endParaRPr lang="el-GR">
            <a:solidFill>
              <a:schemeClr val="tx1"/>
            </a:solidFill>
          </a:endParaRPr>
        </a:p>
      </dgm:t>
    </dgm:pt>
    <dgm:pt modelId="{38A76A2F-817B-41B9-8BF4-9C0D68F6C0D5}">
      <dgm:prSet phldrT="[Κείμενο]" custT="1"/>
      <dgm:spPr/>
      <dgm:t>
        <a:bodyPr/>
        <a:lstStyle/>
        <a:p>
          <a:r>
            <a:rPr lang="el-GR" sz="1600" b="1" dirty="0" smtClean="0">
              <a:solidFill>
                <a:srgbClr val="C00000"/>
              </a:solidFill>
            </a:rPr>
            <a:t>Μέσα Συλλογής Δεδομένων:</a:t>
          </a:r>
          <a:r>
            <a:rPr lang="el-GR" sz="1600" dirty="0" smtClean="0">
              <a:solidFill>
                <a:schemeClr val="tx1"/>
              </a:solidFill>
            </a:rPr>
            <a:t/>
          </a:r>
          <a:br>
            <a:rPr lang="el-GR" sz="1600" dirty="0" smtClean="0">
              <a:solidFill>
                <a:schemeClr val="tx1"/>
              </a:solidFill>
            </a:rPr>
          </a:br>
          <a:r>
            <a:rPr lang="el-GR" sz="1600" b="1" dirty="0" smtClean="0">
              <a:solidFill>
                <a:schemeClr val="tx1"/>
              </a:solidFill>
            </a:rPr>
            <a:t>Ερωτηματολόγιο με ανοιχτού τύπου ερωτήσεις</a:t>
          </a:r>
        </a:p>
        <a:p>
          <a:endParaRPr lang="el-GR" sz="1400" dirty="0">
            <a:solidFill>
              <a:schemeClr val="tx1"/>
            </a:solidFill>
          </a:endParaRPr>
        </a:p>
      </dgm:t>
    </dgm:pt>
    <dgm:pt modelId="{E53FC004-2849-4CE3-A7CC-01D9491498FE}" type="parTrans" cxnId="{10ED1A0C-2DA8-46A4-BF25-2015E42B506C}">
      <dgm:prSet/>
      <dgm:spPr/>
      <dgm:t>
        <a:bodyPr/>
        <a:lstStyle/>
        <a:p>
          <a:endParaRPr lang="el-GR">
            <a:solidFill>
              <a:schemeClr val="tx1"/>
            </a:solidFill>
          </a:endParaRPr>
        </a:p>
      </dgm:t>
    </dgm:pt>
    <dgm:pt modelId="{BEC6B0C2-21F5-471F-93DE-B75EFC445A31}" type="sibTrans" cxnId="{10ED1A0C-2DA8-46A4-BF25-2015E42B506C}">
      <dgm:prSet/>
      <dgm:spPr/>
      <dgm:t>
        <a:bodyPr/>
        <a:lstStyle/>
        <a:p>
          <a:endParaRPr lang="el-GR">
            <a:solidFill>
              <a:schemeClr val="tx1"/>
            </a:solidFill>
          </a:endParaRPr>
        </a:p>
      </dgm:t>
    </dgm:pt>
    <dgm:pt modelId="{EF04DDFB-6D64-4A73-B00E-1128A87E0635}">
      <dgm:prSet phldrT="[Κείμενο]" custT="1"/>
      <dgm:spPr/>
      <dgm:t>
        <a:bodyPr/>
        <a:lstStyle/>
        <a:p>
          <a:endParaRPr lang="el-GR" sz="1200" b="1" dirty="0" smtClean="0">
            <a:solidFill>
              <a:schemeClr val="tx1"/>
            </a:solidFill>
          </a:endParaRPr>
        </a:p>
        <a:p>
          <a:r>
            <a:rPr lang="el-GR" sz="1500" b="1" dirty="0" smtClean="0">
              <a:solidFill>
                <a:srgbClr val="C00000"/>
              </a:solidFill>
            </a:rPr>
            <a:t>Επεξεργασία Δεδομένων:</a:t>
          </a:r>
        </a:p>
        <a:p>
          <a:r>
            <a:rPr lang="el-GR" sz="1500" b="1" dirty="0" smtClean="0">
              <a:solidFill>
                <a:schemeClr val="tx1"/>
              </a:solidFill>
            </a:rPr>
            <a:t>1.Ως Μονάδα Ανάλυσης υιοθετήθηκε η πρόταση με ολοκληρωμένο νόημα.</a:t>
          </a:r>
          <a:br>
            <a:rPr lang="el-GR" sz="1500" b="1" dirty="0" smtClean="0">
              <a:solidFill>
                <a:schemeClr val="tx1"/>
              </a:solidFill>
            </a:rPr>
          </a:br>
          <a:r>
            <a:rPr lang="el-GR" sz="1500" b="1" dirty="0" smtClean="0">
              <a:solidFill>
                <a:schemeClr val="tx1"/>
              </a:solidFill>
            </a:rPr>
            <a:t>2.Δημιουργία 6 ερευνητικών αξόνων</a:t>
          </a:r>
          <a:br>
            <a:rPr lang="el-GR" sz="1500" b="1" dirty="0" smtClean="0">
              <a:solidFill>
                <a:schemeClr val="tx1"/>
              </a:solidFill>
            </a:rPr>
          </a:br>
          <a:r>
            <a:rPr lang="el-GR" sz="1500" b="1" dirty="0" smtClean="0">
              <a:solidFill>
                <a:schemeClr val="tx1"/>
              </a:solidFill>
            </a:rPr>
            <a:t>3. Κατηγορίες ανάλυσης ανά ερευνητικό άξονα</a:t>
          </a:r>
        </a:p>
        <a:p>
          <a:endParaRPr lang="el-GR" sz="1000" b="0" dirty="0" smtClean="0">
            <a:solidFill>
              <a:schemeClr val="tx1"/>
            </a:solidFill>
          </a:endParaRPr>
        </a:p>
        <a:p>
          <a:endParaRPr lang="el-GR" sz="1000" b="0" dirty="0">
            <a:solidFill>
              <a:schemeClr val="tx1"/>
            </a:solidFill>
          </a:endParaRPr>
        </a:p>
      </dgm:t>
    </dgm:pt>
    <dgm:pt modelId="{337F0F20-61A2-472A-9435-C791E93BC8DE}" type="parTrans" cxnId="{C60A3443-90F1-43DD-9688-82AD5F870BE9}">
      <dgm:prSet/>
      <dgm:spPr/>
      <dgm:t>
        <a:bodyPr/>
        <a:lstStyle/>
        <a:p>
          <a:endParaRPr lang="el-GR">
            <a:solidFill>
              <a:schemeClr val="tx1"/>
            </a:solidFill>
          </a:endParaRPr>
        </a:p>
      </dgm:t>
    </dgm:pt>
    <dgm:pt modelId="{C3CD03F8-8A43-4390-9250-15101D24495F}" type="sibTrans" cxnId="{C60A3443-90F1-43DD-9688-82AD5F870BE9}">
      <dgm:prSet/>
      <dgm:spPr/>
      <dgm:t>
        <a:bodyPr/>
        <a:lstStyle/>
        <a:p>
          <a:endParaRPr lang="el-GR">
            <a:solidFill>
              <a:schemeClr val="tx1"/>
            </a:solidFill>
          </a:endParaRPr>
        </a:p>
      </dgm:t>
    </dgm:pt>
    <dgm:pt modelId="{0F79A35A-9FF3-4930-B099-0D56547FB53C}" type="pres">
      <dgm:prSet presAssocID="{8DF95C3F-955D-4403-A7D3-0F9B61439C24}" presName="diagram" presStyleCnt="0">
        <dgm:presLayoutVars>
          <dgm:dir/>
          <dgm:resizeHandles val="exact"/>
        </dgm:presLayoutVars>
      </dgm:prSet>
      <dgm:spPr/>
      <dgm:t>
        <a:bodyPr/>
        <a:lstStyle/>
        <a:p>
          <a:endParaRPr lang="el-GR"/>
        </a:p>
      </dgm:t>
    </dgm:pt>
    <dgm:pt modelId="{B3D1A636-CB56-4635-A3F2-793DCEA61642}" type="pres">
      <dgm:prSet presAssocID="{1C6270E9-3C0F-4DE8-A2B5-3B737D8EB00E}" presName="node" presStyleLbl="node1" presStyleIdx="0" presStyleCnt="5">
        <dgm:presLayoutVars>
          <dgm:bulletEnabled val="1"/>
        </dgm:presLayoutVars>
      </dgm:prSet>
      <dgm:spPr/>
      <dgm:t>
        <a:bodyPr/>
        <a:lstStyle/>
        <a:p>
          <a:endParaRPr lang="el-GR"/>
        </a:p>
      </dgm:t>
    </dgm:pt>
    <dgm:pt modelId="{58DE9AA7-0581-4AB2-B865-41432B99F206}" type="pres">
      <dgm:prSet presAssocID="{EAFD9A7E-9E6D-47E7-A84D-23C00F9A9F79}" presName="sibTrans" presStyleCnt="0"/>
      <dgm:spPr/>
    </dgm:pt>
    <dgm:pt modelId="{FE2B6130-2D94-4D25-A014-4428F0391007}" type="pres">
      <dgm:prSet presAssocID="{2459639A-4B92-4209-A568-F4ABC8AD8892}" presName="node" presStyleLbl="node1" presStyleIdx="1" presStyleCnt="5">
        <dgm:presLayoutVars>
          <dgm:bulletEnabled val="1"/>
        </dgm:presLayoutVars>
      </dgm:prSet>
      <dgm:spPr/>
      <dgm:t>
        <a:bodyPr/>
        <a:lstStyle/>
        <a:p>
          <a:endParaRPr lang="el-GR"/>
        </a:p>
      </dgm:t>
    </dgm:pt>
    <dgm:pt modelId="{013073D9-CF19-4754-9B07-A00A38D6AB74}" type="pres">
      <dgm:prSet presAssocID="{5E7943CB-C3E5-45A1-BCFB-B0D101003FED}" presName="sibTrans" presStyleCnt="0"/>
      <dgm:spPr/>
    </dgm:pt>
    <dgm:pt modelId="{76A7DFB1-51D0-4ED9-9F2E-B680D2671082}" type="pres">
      <dgm:prSet presAssocID="{17CA7FDF-CA85-4BC0-9F28-AA830EE4924C}" presName="node" presStyleLbl="node1" presStyleIdx="2" presStyleCnt="5">
        <dgm:presLayoutVars>
          <dgm:bulletEnabled val="1"/>
        </dgm:presLayoutVars>
      </dgm:prSet>
      <dgm:spPr/>
      <dgm:t>
        <a:bodyPr/>
        <a:lstStyle/>
        <a:p>
          <a:endParaRPr lang="el-GR"/>
        </a:p>
      </dgm:t>
    </dgm:pt>
    <dgm:pt modelId="{C9AB1D92-AD85-4419-BCAE-AF01148E2002}" type="pres">
      <dgm:prSet presAssocID="{5763BF1F-57DC-451C-A269-80F7DDC8FF9F}" presName="sibTrans" presStyleCnt="0"/>
      <dgm:spPr/>
    </dgm:pt>
    <dgm:pt modelId="{D86A803C-2F3D-4D9F-952F-E7602748176B}" type="pres">
      <dgm:prSet presAssocID="{38A76A2F-817B-41B9-8BF4-9C0D68F6C0D5}" presName="node" presStyleLbl="node1" presStyleIdx="3" presStyleCnt="5">
        <dgm:presLayoutVars>
          <dgm:bulletEnabled val="1"/>
        </dgm:presLayoutVars>
      </dgm:prSet>
      <dgm:spPr/>
      <dgm:t>
        <a:bodyPr/>
        <a:lstStyle/>
        <a:p>
          <a:endParaRPr lang="el-GR"/>
        </a:p>
      </dgm:t>
    </dgm:pt>
    <dgm:pt modelId="{E2F63BA9-745E-407A-935D-1447D80F04DC}" type="pres">
      <dgm:prSet presAssocID="{BEC6B0C2-21F5-471F-93DE-B75EFC445A31}" presName="sibTrans" presStyleCnt="0"/>
      <dgm:spPr/>
    </dgm:pt>
    <dgm:pt modelId="{52F4AA34-DBA2-4AE3-9D52-DD1B00729E81}" type="pres">
      <dgm:prSet presAssocID="{EF04DDFB-6D64-4A73-B00E-1128A87E0635}" presName="node" presStyleLbl="node1" presStyleIdx="4" presStyleCnt="5" custScaleX="154676" custLinFactNeighborX="-82436" custLinFactNeighborY="-6462">
        <dgm:presLayoutVars>
          <dgm:bulletEnabled val="1"/>
        </dgm:presLayoutVars>
      </dgm:prSet>
      <dgm:spPr/>
      <dgm:t>
        <a:bodyPr/>
        <a:lstStyle/>
        <a:p>
          <a:endParaRPr lang="el-GR"/>
        </a:p>
      </dgm:t>
    </dgm:pt>
  </dgm:ptLst>
  <dgm:cxnLst>
    <dgm:cxn modelId="{C60A3443-90F1-43DD-9688-82AD5F870BE9}" srcId="{8DF95C3F-955D-4403-A7D3-0F9B61439C24}" destId="{EF04DDFB-6D64-4A73-B00E-1128A87E0635}" srcOrd="4" destOrd="0" parTransId="{337F0F20-61A2-472A-9435-C791E93BC8DE}" sibTransId="{C3CD03F8-8A43-4390-9250-15101D24495F}"/>
    <dgm:cxn modelId="{DA504360-F4E0-41A3-A1C1-3E55910F168F}" srcId="{8DF95C3F-955D-4403-A7D3-0F9B61439C24}" destId="{1C6270E9-3C0F-4DE8-A2B5-3B737D8EB00E}" srcOrd="0" destOrd="0" parTransId="{45F16DD3-BD8C-4BC0-BEEB-CB2E450D855A}" sibTransId="{EAFD9A7E-9E6D-47E7-A84D-23C00F9A9F79}"/>
    <dgm:cxn modelId="{B0A6CF99-35AD-436E-A4A5-DCF1063211F2}" type="presOf" srcId="{2459639A-4B92-4209-A568-F4ABC8AD8892}" destId="{FE2B6130-2D94-4D25-A014-4428F0391007}" srcOrd="0" destOrd="0" presId="urn:microsoft.com/office/officeart/2005/8/layout/default"/>
    <dgm:cxn modelId="{71FF62FF-C6EB-46F1-ACFA-FC4997C3AC11}" type="presOf" srcId="{EF04DDFB-6D64-4A73-B00E-1128A87E0635}" destId="{52F4AA34-DBA2-4AE3-9D52-DD1B00729E81}" srcOrd="0" destOrd="0" presId="urn:microsoft.com/office/officeart/2005/8/layout/default"/>
    <dgm:cxn modelId="{ABFF49AA-D518-4552-BD3B-1C4C51D432E8}" srcId="{8DF95C3F-955D-4403-A7D3-0F9B61439C24}" destId="{17CA7FDF-CA85-4BC0-9F28-AA830EE4924C}" srcOrd="2" destOrd="0" parTransId="{11BB4646-C093-44DE-933F-F2BF04A7FEDC}" sibTransId="{5763BF1F-57DC-451C-A269-80F7DDC8FF9F}"/>
    <dgm:cxn modelId="{10ED1A0C-2DA8-46A4-BF25-2015E42B506C}" srcId="{8DF95C3F-955D-4403-A7D3-0F9B61439C24}" destId="{38A76A2F-817B-41B9-8BF4-9C0D68F6C0D5}" srcOrd="3" destOrd="0" parTransId="{E53FC004-2849-4CE3-A7CC-01D9491498FE}" sibTransId="{BEC6B0C2-21F5-471F-93DE-B75EFC445A31}"/>
    <dgm:cxn modelId="{269D7CA8-0672-4AC1-A41F-3648AFB7FA6F}" type="presOf" srcId="{17CA7FDF-CA85-4BC0-9F28-AA830EE4924C}" destId="{76A7DFB1-51D0-4ED9-9F2E-B680D2671082}" srcOrd="0" destOrd="0" presId="urn:microsoft.com/office/officeart/2005/8/layout/default"/>
    <dgm:cxn modelId="{8D06F63B-0E25-4F39-9281-EBFBB80D30D4}" srcId="{8DF95C3F-955D-4403-A7D3-0F9B61439C24}" destId="{2459639A-4B92-4209-A568-F4ABC8AD8892}" srcOrd="1" destOrd="0" parTransId="{C1FC7424-B9BE-4318-8EA3-B99A3F909F69}" sibTransId="{5E7943CB-C3E5-45A1-BCFB-B0D101003FED}"/>
    <dgm:cxn modelId="{029AEDFD-AD6B-4137-996E-D6430E42497F}" type="presOf" srcId="{8DF95C3F-955D-4403-A7D3-0F9B61439C24}" destId="{0F79A35A-9FF3-4930-B099-0D56547FB53C}" srcOrd="0" destOrd="0" presId="urn:microsoft.com/office/officeart/2005/8/layout/default"/>
    <dgm:cxn modelId="{B213201A-D5B0-4D68-B1AD-1E12CD5E6D08}" type="presOf" srcId="{1C6270E9-3C0F-4DE8-A2B5-3B737D8EB00E}" destId="{B3D1A636-CB56-4635-A3F2-793DCEA61642}" srcOrd="0" destOrd="0" presId="urn:microsoft.com/office/officeart/2005/8/layout/default"/>
    <dgm:cxn modelId="{0F6708A0-665D-46E3-ABF8-B2D0DF5EEB72}" type="presOf" srcId="{38A76A2F-817B-41B9-8BF4-9C0D68F6C0D5}" destId="{D86A803C-2F3D-4D9F-952F-E7602748176B}" srcOrd="0" destOrd="0" presId="urn:microsoft.com/office/officeart/2005/8/layout/default"/>
    <dgm:cxn modelId="{2CD8D0D9-D84D-49C2-8A8C-228CC5988FF2}" type="presParOf" srcId="{0F79A35A-9FF3-4930-B099-0D56547FB53C}" destId="{B3D1A636-CB56-4635-A3F2-793DCEA61642}" srcOrd="0" destOrd="0" presId="urn:microsoft.com/office/officeart/2005/8/layout/default"/>
    <dgm:cxn modelId="{E2AC2AF9-B3AE-45F9-A26C-E38B0505CD52}" type="presParOf" srcId="{0F79A35A-9FF3-4930-B099-0D56547FB53C}" destId="{58DE9AA7-0581-4AB2-B865-41432B99F206}" srcOrd="1" destOrd="0" presId="urn:microsoft.com/office/officeart/2005/8/layout/default"/>
    <dgm:cxn modelId="{6C52590C-401C-487E-8F31-772E368C347C}" type="presParOf" srcId="{0F79A35A-9FF3-4930-B099-0D56547FB53C}" destId="{FE2B6130-2D94-4D25-A014-4428F0391007}" srcOrd="2" destOrd="0" presId="urn:microsoft.com/office/officeart/2005/8/layout/default"/>
    <dgm:cxn modelId="{19F077D2-F587-406E-B7D8-CF2B9CFFDD04}" type="presParOf" srcId="{0F79A35A-9FF3-4930-B099-0D56547FB53C}" destId="{013073D9-CF19-4754-9B07-A00A38D6AB74}" srcOrd="3" destOrd="0" presId="urn:microsoft.com/office/officeart/2005/8/layout/default"/>
    <dgm:cxn modelId="{2FAFCB81-8708-4DCD-89B2-B29DC2433BFD}" type="presParOf" srcId="{0F79A35A-9FF3-4930-B099-0D56547FB53C}" destId="{76A7DFB1-51D0-4ED9-9F2E-B680D2671082}" srcOrd="4" destOrd="0" presId="urn:microsoft.com/office/officeart/2005/8/layout/default"/>
    <dgm:cxn modelId="{78617FF0-D527-474B-A6D9-27E4DB9448F0}" type="presParOf" srcId="{0F79A35A-9FF3-4930-B099-0D56547FB53C}" destId="{C9AB1D92-AD85-4419-BCAE-AF01148E2002}" srcOrd="5" destOrd="0" presId="urn:microsoft.com/office/officeart/2005/8/layout/default"/>
    <dgm:cxn modelId="{6D7DE74D-4E54-42E0-B9B2-760670B0B919}" type="presParOf" srcId="{0F79A35A-9FF3-4930-B099-0D56547FB53C}" destId="{D86A803C-2F3D-4D9F-952F-E7602748176B}" srcOrd="6" destOrd="0" presId="urn:microsoft.com/office/officeart/2005/8/layout/default"/>
    <dgm:cxn modelId="{B76385D8-19CA-4180-8535-D3CDDC03B069}" type="presParOf" srcId="{0F79A35A-9FF3-4930-B099-0D56547FB53C}" destId="{E2F63BA9-745E-407A-935D-1447D80F04DC}" srcOrd="7" destOrd="0" presId="urn:microsoft.com/office/officeart/2005/8/layout/default"/>
    <dgm:cxn modelId="{AA00A715-1AF8-48EE-B500-B8DDBED66614}" type="presParOf" srcId="{0F79A35A-9FF3-4930-B099-0D56547FB53C}" destId="{52F4AA34-DBA2-4AE3-9D52-DD1B00729E81}" srcOrd="8"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2DC1C6C-BFF6-45BA-B30E-1A04D3883A11}">
      <dsp:nvSpPr>
        <dsp:cNvPr id="0" name=""/>
        <dsp:cNvSpPr/>
      </dsp:nvSpPr>
      <dsp:spPr>
        <a:xfrm>
          <a:off x="0" y="21939"/>
          <a:ext cx="7786742" cy="1342506"/>
        </a:xfrm>
        <a:prstGeom prst="roundRect">
          <a:avLst/>
        </a:prstGeom>
        <a:gradFill rotWithShape="0">
          <a:gsLst>
            <a:gs pos="0">
              <a:srgbClr val="CCCCFF"/>
            </a:gs>
            <a:gs pos="17999">
              <a:srgbClr val="99CCFF"/>
            </a:gs>
            <a:gs pos="36000">
              <a:srgbClr val="9966FF"/>
            </a:gs>
            <a:gs pos="61000">
              <a:srgbClr val="CC99FF"/>
            </a:gs>
            <a:gs pos="82001">
              <a:srgbClr val="99CCFF"/>
            </a:gs>
            <a:gs pos="100000">
              <a:srgbClr val="CCCCFF"/>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l-GR" sz="2100" b="1" kern="1200" dirty="0" smtClean="0">
              <a:solidFill>
                <a:srgbClr val="002060"/>
              </a:solidFill>
            </a:rPr>
            <a:t>Στάδια δημιουργίας ΕΥ σε </a:t>
          </a:r>
          <a:r>
            <a:rPr lang="en-US" sz="2100" b="1" kern="1200" dirty="0" smtClean="0">
              <a:solidFill>
                <a:srgbClr val="002060"/>
              </a:solidFill>
            </a:rPr>
            <a:t>e-learning </a:t>
          </a:r>
          <a:r>
            <a:rPr lang="el-GR" sz="2100" b="1" kern="1200" dirty="0" smtClean="0">
              <a:solidFill>
                <a:srgbClr val="002060"/>
              </a:solidFill>
            </a:rPr>
            <a:t>περιβάλλον</a:t>
          </a:r>
          <a:endParaRPr lang="el-GR" sz="2100" b="1" kern="1200" dirty="0">
            <a:solidFill>
              <a:srgbClr val="002060"/>
            </a:solidFill>
          </a:endParaRPr>
        </a:p>
      </dsp:txBody>
      <dsp:txXfrm>
        <a:off x="0" y="21939"/>
        <a:ext cx="7786742" cy="1342506"/>
      </dsp:txXfrm>
    </dsp:sp>
    <dsp:sp modelId="{37D63C34-1A97-4C5D-8763-1A2AD13F0949}">
      <dsp:nvSpPr>
        <dsp:cNvPr id="0" name=""/>
        <dsp:cNvSpPr/>
      </dsp:nvSpPr>
      <dsp:spPr>
        <a:xfrm>
          <a:off x="0" y="1364446"/>
          <a:ext cx="7786742" cy="760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22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l-GR" sz="1600" b="1" kern="1200" dirty="0" smtClean="0">
              <a:solidFill>
                <a:srgbClr val="7030A0"/>
              </a:solidFill>
            </a:rPr>
            <a:t>Ιστορική έρευνα </a:t>
          </a:r>
          <a:r>
            <a:rPr lang="el-GR" sz="1600" b="1" kern="1200" dirty="0" smtClean="0">
              <a:solidFill>
                <a:srgbClr val="7030A0"/>
              </a:solidFill>
              <a:sym typeface="Wingdings" pitchFamily="2" charset="2"/>
            </a:rPr>
            <a:t> Μελέτη βιβλιογραφίας  Εφαρμογή αρχών και μεθόδων σχεδιασμού ΕΥ της ΕξΑΕ  Χρήση εργαλείων ΤΠΕ  Δημιουργία ΕΥ  σε </a:t>
          </a:r>
          <a:r>
            <a:rPr lang="en-US" sz="1600" b="1" kern="1200" dirty="0" smtClean="0">
              <a:solidFill>
                <a:srgbClr val="7030A0"/>
              </a:solidFill>
              <a:sym typeface="Wingdings" pitchFamily="2" charset="2"/>
            </a:rPr>
            <a:t>e-learning  </a:t>
          </a:r>
          <a:r>
            <a:rPr lang="el-GR" sz="1600" b="1" kern="1200" dirty="0" smtClean="0">
              <a:solidFill>
                <a:srgbClr val="7030A0"/>
              </a:solidFill>
              <a:sym typeface="Wingdings" pitchFamily="2" charset="2"/>
            </a:rPr>
            <a:t>περιβάλλον.  </a:t>
          </a:r>
          <a:endParaRPr lang="el-GR" sz="1600" b="1" kern="1200" dirty="0">
            <a:solidFill>
              <a:srgbClr val="7030A0"/>
            </a:solidFill>
          </a:endParaRPr>
        </a:p>
      </dsp:txBody>
      <dsp:txXfrm>
        <a:off x="0" y="1364446"/>
        <a:ext cx="7786742" cy="760946"/>
      </dsp:txXfrm>
    </dsp:sp>
    <dsp:sp modelId="{74430253-2270-4A71-A1E1-ADDC292CFC97}">
      <dsp:nvSpPr>
        <dsp:cNvPr id="0" name=""/>
        <dsp:cNvSpPr/>
      </dsp:nvSpPr>
      <dsp:spPr>
        <a:xfrm>
          <a:off x="0" y="2125393"/>
          <a:ext cx="7786742" cy="1442098"/>
        </a:xfrm>
        <a:prstGeom prst="roundRect">
          <a:avLst/>
        </a:prstGeom>
        <a:gradFill rotWithShape="0">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l-GR" sz="2100" b="1" kern="1200" dirty="0" smtClean="0">
              <a:solidFill>
                <a:srgbClr val="002060"/>
              </a:solidFill>
            </a:rPr>
            <a:t>Στάδια δημιουργίας ψηφιακού παιχνιδιού Επαυξημένης Πραγματικότητας</a:t>
          </a:r>
          <a:r>
            <a:rPr lang="en-US" sz="2100" b="1" kern="1200" dirty="0" smtClean="0">
              <a:solidFill>
                <a:srgbClr val="002060"/>
              </a:solidFill>
            </a:rPr>
            <a:t> (m-learning </a:t>
          </a:r>
          <a:r>
            <a:rPr lang="el-GR" sz="2100" b="1" kern="1200" dirty="0" smtClean="0">
              <a:solidFill>
                <a:srgbClr val="002060"/>
              </a:solidFill>
            </a:rPr>
            <a:t>περιβάλλον)</a:t>
          </a:r>
        </a:p>
      </dsp:txBody>
      <dsp:txXfrm>
        <a:off x="0" y="2125393"/>
        <a:ext cx="7786742" cy="1442098"/>
      </dsp:txXfrm>
    </dsp:sp>
    <dsp:sp modelId="{527AA8DC-12C6-4BBE-BFCD-F87755FF7500}">
      <dsp:nvSpPr>
        <dsp:cNvPr id="0" name=""/>
        <dsp:cNvSpPr/>
      </dsp:nvSpPr>
      <dsp:spPr>
        <a:xfrm>
          <a:off x="0" y="3567491"/>
          <a:ext cx="7786742" cy="1371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22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l-GR" sz="1600" b="1" kern="1200" dirty="0" smtClean="0">
              <a:solidFill>
                <a:srgbClr val="7030A0"/>
              </a:solidFill>
            </a:rPr>
            <a:t>Χρήση εφαρμογών </a:t>
          </a:r>
          <a:r>
            <a:rPr lang="en-US" sz="1600" b="1" kern="1200" dirty="0" smtClean="0">
              <a:solidFill>
                <a:srgbClr val="7030A0"/>
              </a:solidFill>
            </a:rPr>
            <a:t>Actionbound &amp; Blippar </a:t>
          </a:r>
          <a:r>
            <a:rPr lang="en-US" sz="1600" b="1" kern="1200" dirty="0" smtClean="0">
              <a:solidFill>
                <a:srgbClr val="7030A0"/>
              </a:solidFill>
              <a:sym typeface="Wingdings" pitchFamily="2" charset="2"/>
            </a:rPr>
            <a:t> </a:t>
          </a:r>
          <a:r>
            <a:rPr lang="el-GR" sz="1600" b="1" kern="1200" dirty="0" smtClean="0">
              <a:solidFill>
                <a:srgbClr val="7030A0"/>
              </a:solidFill>
              <a:sym typeface="Wingdings" pitchFamily="2" charset="2"/>
            </a:rPr>
            <a:t>Αξιοποίηση ιστορικών πληροφοριών από βιβλιογραφικές πηγές  Ενσωμάτωση </a:t>
          </a:r>
          <a:r>
            <a:rPr lang="en-US" sz="1600" b="1" kern="1200" dirty="0" smtClean="0">
              <a:solidFill>
                <a:srgbClr val="7030A0"/>
              </a:solidFill>
              <a:sym typeface="Wingdings" pitchFamily="2" charset="2"/>
            </a:rPr>
            <a:t>video </a:t>
          </a:r>
          <a:r>
            <a:rPr lang="el-GR" sz="1600" b="1" kern="1200" smtClean="0">
              <a:solidFill>
                <a:srgbClr val="7030A0"/>
              </a:solidFill>
              <a:sym typeface="Wingdings" pitchFamily="2" charset="2"/>
            </a:rPr>
            <a:t>με ενοποίηση </a:t>
          </a:r>
          <a:r>
            <a:rPr lang="el-GR" sz="1600" b="1" kern="1200" dirty="0" smtClean="0">
              <a:solidFill>
                <a:srgbClr val="7030A0"/>
              </a:solidFill>
              <a:sym typeface="Wingdings" pitchFamily="2" charset="2"/>
            </a:rPr>
            <a:t>των εφαρμογών </a:t>
          </a:r>
          <a:r>
            <a:rPr lang="en-US" sz="1600" b="1" kern="1200" dirty="0" smtClean="0">
              <a:solidFill>
                <a:srgbClr val="7030A0"/>
              </a:solidFill>
              <a:sym typeface="Wingdings" pitchFamily="2" charset="2"/>
            </a:rPr>
            <a:t>Plotagon &amp; Doodly   </a:t>
          </a:r>
          <a:r>
            <a:rPr lang="el-GR" sz="1600" b="1" kern="1200" dirty="0" smtClean="0">
              <a:solidFill>
                <a:srgbClr val="7030A0"/>
              </a:solidFill>
              <a:sym typeface="Wingdings" pitchFamily="2" charset="2"/>
            </a:rPr>
            <a:t>Ενσωμάτωση οπτικοακουστικού υλικού  Δημιουργία ψηφιακού παιχνιδιού Επαυξημένης Πραγματικότητας σε </a:t>
          </a:r>
          <a:r>
            <a:rPr lang="en-US" sz="1600" b="1" kern="1200" dirty="0" smtClean="0">
              <a:solidFill>
                <a:srgbClr val="7030A0"/>
              </a:solidFill>
              <a:sym typeface="Wingdings" pitchFamily="2" charset="2"/>
            </a:rPr>
            <a:t>m-learning </a:t>
          </a:r>
          <a:r>
            <a:rPr lang="el-GR" sz="1600" b="1" kern="1200" dirty="0" smtClean="0">
              <a:solidFill>
                <a:srgbClr val="7030A0"/>
              </a:solidFill>
              <a:sym typeface="Wingdings" pitchFamily="2" charset="2"/>
            </a:rPr>
            <a:t>περιβάλλον.</a:t>
          </a:r>
          <a:endParaRPr lang="el-GR" sz="1600" b="1" kern="1200" dirty="0">
            <a:solidFill>
              <a:srgbClr val="7030A0"/>
            </a:solidFill>
          </a:endParaRPr>
        </a:p>
      </dsp:txBody>
      <dsp:txXfrm>
        <a:off x="0" y="3567491"/>
        <a:ext cx="7786742" cy="137152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D1A636-CB56-4635-A3F2-793DCEA61642}">
      <dsp:nvSpPr>
        <dsp:cNvPr id="0" name=""/>
        <dsp:cNvSpPr/>
      </dsp:nvSpPr>
      <dsp:spPr>
        <a:xfrm>
          <a:off x="1265331" y="837"/>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Μέθοδος Έρευνας: </a:t>
          </a:r>
        </a:p>
        <a:p>
          <a:pPr lvl="0" algn="ctr" defTabSz="711200">
            <a:lnSpc>
              <a:spcPct val="90000"/>
            </a:lnSpc>
            <a:spcBef>
              <a:spcPct val="0"/>
            </a:spcBef>
            <a:spcAft>
              <a:spcPct val="35000"/>
            </a:spcAft>
          </a:pPr>
          <a:r>
            <a:rPr lang="el-GR" sz="1600" b="1" kern="1200" dirty="0" smtClean="0">
              <a:solidFill>
                <a:schemeClr val="tx1"/>
              </a:solidFill>
            </a:rPr>
            <a:t>Ποιοτική Έρευνα,</a:t>
          </a:r>
          <a:br>
            <a:rPr lang="el-GR" sz="1600" b="1" kern="1200" dirty="0" smtClean="0">
              <a:solidFill>
                <a:schemeClr val="tx1"/>
              </a:solidFill>
            </a:rPr>
          </a:br>
          <a:r>
            <a:rPr lang="el-GR" sz="1600" b="1" kern="1200" dirty="0" smtClean="0">
              <a:solidFill>
                <a:schemeClr val="tx1"/>
              </a:solidFill>
            </a:rPr>
            <a:t>με Ποιοτική Ανάλυση Περιεχομένου</a:t>
          </a:r>
          <a:endParaRPr lang="el-GR" sz="1600" b="1" kern="1200" dirty="0">
            <a:solidFill>
              <a:schemeClr val="tx1"/>
            </a:solidFill>
          </a:endParaRPr>
        </a:p>
      </dsp:txBody>
      <dsp:txXfrm>
        <a:off x="1265331" y="837"/>
        <a:ext cx="2570930" cy="1542558"/>
      </dsp:txXfrm>
    </dsp:sp>
    <dsp:sp modelId="{FE2B6130-2D94-4D25-A014-4428F0391007}">
      <dsp:nvSpPr>
        <dsp:cNvPr id="0" name=""/>
        <dsp:cNvSpPr/>
      </dsp:nvSpPr>
      <dsp:spPr>
        <a:xfrm>
          <a:off x="4093355" y="837"/>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Δείγμα: </a:t>
          </a:r>
        </a:p>
        <a:p>
          <a:pPr lvl="0" algn="ctr" defTabSz="711200">
            <a:lnSpc>
              <a:spcPct val="90000"/>
            </a:lnSpc>
            <a:spcBef>
              <a:spcPct val="0"/>
            </a:spcBef>
            <a:spcAft>
              <a:spcPct val="35000"/>
            </a:spcAft>
          </a:pPr>
          <a:r>
            <a:rPr lang="el-GR" sz="1600" b="1" kern="1200" dirty="0" smtClean="0">
              <a:solidFill>
                <a:schemeClr val="tx1"/>
              </a:solidFill>
            </a:rPr>
            <a:t>3 ειδικοί στην ΕξΑΕ</a:t>
          </a:r>
        </a:p>
        <a:p>
          <a:pPr lvl="0" algn="ctr" defTabSz="711200">
            <a:lnSpc>
              <a:spcPct val="90000"/>
            </a:lnSpc>
            <a:spcBef>
              <a:spcPct val="0"/>
            </a:spcBef>
            <a:spcAft>
              <a:spcPct val="35000"/>
            </a:spcAft>
          </a:pPr>
          <a:r>
            <a:rPr lang="el-GR" sz="1600" b="1" kern="1200" dirty="0" smtClean="0">
              <a:solidFill>
                <a:schemeClr val="tx1"/>
              </a:solidFill>
            </a:rPr>
            <a:t>&amp; </a:t>
          </a:r>
        </a:p>
        <a:p>
          <a:pPr lvl="0" algn="ctr" defTabSz="711200">
            <a:lnSpc>
              <a:spcPct val="90000"/>
            </a:lnSpc>
            <a:spcBef>
              <a:spcPct val="0"/>
            </a:spcBef>
            <a:spcAft>
              <a:spcPct val="35000"/>
            </a:spcAft>
          </a:pPr>
          <a:r>
            <a:rPr lang="el-GR" sz="1600" b="1" kern="1200" dirty="0" smtClean="0">
              <a:solidFill>
                <a:schemeClr val="tx1"/>
              </a:solidFill>
            </a:rPr>
            <a:t>17 μαθητές Γ Τάξης Δημοτικού</a:t>
          </a:r>
          <a:endParaRPr lang="el-GR" sz="1600" b="1" kern="1200" dirty="0">
            <a:solidFill>
              <a:schemeClr val="tx1"/>
            </a:solidFill>
          </a:endParaRPr>
        </a:p>
      </dsp:txBody>
      <dsp:txXfrm>
        <a:off x="4093355" y="837"/>
        <a:ext cx="2570930" cy="1542558"/>
      </dsp:txXfrm>
    </dsp:sp>
    <dsp:sp modelId="{76A7DFB1-51D0-4ED9-9F2E-B680D2671082}">
      <dsp:nvSpPr>
        <dsp:cNvPr id="0" name=""/>
        <dsp:cNvSpPr/>
      </dsp:nvSpPr>
      <dsp:spPr>
        <a:xfrm>
          <a:off x="1265331" y="1800488"/>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Χρονική Περίοδος: </a:t>
          </a:r>
        </a:p>
        <a:p>
          <a:pPr lvl="0" algn="ctr" defTabSz="711200">
            <a:lnSpc>
              <a:spcPct val="90000"/>
            </a:lnSpc>
            <a:spcBef>
              <a:spcPct val="0"/>
            </a:spcBef>
            <a:spcAft>
              <a:spcPct val="35000"/>
            </a:spcAft>
          </a:pPr>
          <a:r>
            <a:rPr lang="el-GR" sz="1600" b="1" kern="1200" dirty="0" smtClean="0">
              <a:solidFill>
                <a:schemeClr val="tx1"/>
              </a:solidFill>
            </a:rPr>
            <a:t>Ιούνιος 2023</a:t>
          </a:r>
        </a:p>
        <a:p>
          <a:pPr lvl="0" algn="ctr" defTabSz="711200">
            <a:lnSpc>
              <a:spcPct val="90000"/>
            </a:lnSpc>
            <a:spcBef>
              <a:spcPct val="0"/>
            </a:spcBef>
            <a:spcAft>
              <a:spcPct val="35000"/>
            </a:spcAft>
          </a:pPr>
          <a:endParaRPr lang="el-GR" sz="1000" kern="1200" dirty="0">
            <a:solidFill>
              <a:schemeClr val="tx1"/>
            </a:solidFill>
          </a:endParaRPr>
        </a:p>
      </dsp:txBody>
      <dsp:txXfrm>
        <a:off x="1265331" y="1800488"/>
        <a:ext cx="2570930" cy="1542558"/>
      </dsp:txXfrm>
    </dsp:sp>
    <dsp:sp modelId="{D86A803C-2F3D-4D9F-952F-E7602748176B}">
      <dsp:nvSpPr>
        <dsp:cNvPr id="0" name=""/>
        <dsp:cNvSpPr/>
      </dsp:nvSpPr>
      <dsp:spPr>
        <a:xfrm>
          <a:off x="4093355" y="1800488"/>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Μέσα Συλλογής Δεδομένων:</a:t>
          </a:r>
          <a:r>
            <a:rPr lang="el-GR" sz="1600" kern="1200" dirty="0" smtClean="0">
              <a:solidFill>
                <a:schemeClr val="tx1"/>
              </a:solidFill>
            </a:rPr>
            <a:t/>
          </a:r>
          <a:br>
            <a:rPr lang="el-GR" sz="1600" kern="1200" dirty="0" smtClean="0">
              <a:solidFill>
                <a:schemeClr val="tx1"/>
              </a:solidFill>
            </a:rPr>
          </a:br>
          <a:r>
            <a:rPr lang="el-GR" sz="1600" b="1" kern="1200" dirty="0" smtClean="0">
              <a:solidFill>
                <a:schemeClr val="tx1"/>
              </a:solidFill>
            </a:rPr>
            <a:t>Ερωτηματολόγιο με ανοιχτού τύπου ερωτήσεις</a:t>
          </a:r>
        </a:p>
        <a:p>
          <a:pPr lvl="0" algn="ctr" defTabSz="711200">
            <a:lnSpc>
              <a:spcPct val="90000"/>
            </a:lnSpc>
            <a:spcBef>
              <a:spcPct val="0"/>
            </a:spcBef>
            <a:spcAft>
              <a:spcPct val="35000"/>
            </a:spcAft>
          </a:pPr>
          <a:endParaRPr lang="el-GR" sz="1400" kern="1200" dirty="0">
            <a:solidFill>
              <a:schemeClr val="tx1"/>
            </a:solidFill>
          </a:endParaRPr>
        </a:p>
      </dsp:txBody>
      <dsp:txXfrm>
        <a:off x="4093355" y="1800488"/>
        <a:ext cx="2570930" cy="1542558"/>
      </dsp:txXfrm>
    </dsp:sp>
    <dsp:sp modelId="{52F4AA34-DBA2-4AE3-9D52-DD1B00729E81}">
      <dsp:nvSpPr>
        <dsp:cNvPr id="0" name=""/>
        <dsp:cNvSpPr/>
      </dsp:nvSpPr>
      <dsp:spPr>
        <a:xfrm>
          <a:off x="214322" y="3571896"/>
          <a:ext cx="3690854"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l-GR" sz="1200" b="1" kern="1200" dirty="0" smtClean="0">
            <a:solidFill>
              <a:schemeClr val="tx1"/>
            </a:solidFill>
          </a:endParaRPr>
        </a:p>
        <a:p>
          <a:pPr lvl="0" algn="ctr" defTabSz="533400">
            <a:lnSpc>
              <a:spcPct val="90000"/>
            </a:lnSpc>
            <a:spcBef>
              <a:spcPct val="0"/>
            </a:spcBef>
            <a:spcAft>
              <a:spcPct val="35000"/>
            </a:spcAft>
          </a:pPr>
          <a:r>
            <a:rPr lang="el-GR" sz="1500" b="1" kern="1200" dirty="0" smtClean="0">
              <a:solidFill>
                <a:srgbClr val="C00000"/>
              </a:solidFill>
            </a:rPr>
            <a:t>Επεξεργασία Δεδομένων:</a:t>
          </a:r>
        </a:p>
        <a:p>
          <a:pPr lvl="0" algn="ctr" defTabSz="533400">
            <a:lnSpc>
              <a:spcPct val="90000"/>
            </a:lnSpc>
            <a:spcBef>
              <a:spcPct val="0"/>
            </a:spcBef>
            <a:spcAft>
              <a:spcPct val="35000"/>
            </a:spcAft>
          </a:pPr>
          <a:r>
            <a:rPr lang="el-GR" sz="1500" b="1" kern="1200" dirty="0" smtClean="0">
              <a:solidFill>
                <a:schemeClr val="tx1"/>
              </a:solidFill>
            </a:rPr>
            <a:t>1.Ως Μονάδα Ανάλυσης υιοθετήθηκε η πρόταση με ολοκληρωμένο νόημα.</a:t>
          </a:r>
          <a:br>
            <a:rPr lang="el-GR" sz="1500" b="1" kern="1200" dirty="0" smtClean="0">
              <a:solidFill>
                <a:schemeClr val="tx1"/>
              </a:solidFill>
            </a:rPr>
          </a:br>
          <a:r>
            <a:rPr lang="el-GR" sz="1500" b="1" kern="1200" dirty="0" smtClean="0">
              <a:solidFill>
                <a:schemeClr val="tx1"/>
              </a:solidFill>
            </a:rPr>
            <a:t>2.Δημιουργία 10 ερευνητικών αξόνων</a:t>
          </a:r>
          <a:br>
            <a:rPr lang="el-GR" sz="1500" b="1" kern="1200" dirty="0" smtClean="0">
              <a:solidFill>
                <a:schemeClr val="tx1"/>
              </a:solidFill>
            </a:rPr>
          </a:br>
          <a:r>
            <a:rPr lang="el-GR" sz="1500" b="1" kern="1200" dirty="0" smtClean="0">
              <a:solidFill>
                <a:schemeClr val="tx1"/>
              </a:solidFill>
            </a:rPr>
            <a:t>3. Κατηγορίες ανάλυσης ανά ερευνητικό άξονα</a:t>
          </a:r>
        </a:p>
        <a:p>
          <a:pPr lvl="0" algn="ctr" defTabSz="533400">
            <a:lnSpc>
              <a:spcPct val="90000"/>
            </a:lnSpc>
            <a:spcBef>
              <a:spcPct val="0"/>
            </a:spcBef>
            <a:spcAft>
              <a:spcPct val="35000"/>
            </a:spcAft>
          </a:pPr>
          <a:endParaRPr lang="el-GR" sz="1000" b="0" kern="1200" dirty="0" smtClean="0">
            <a:solidFill>
              <a:schemeClr val="tx1"/>
            </a:solidFill>
          </a:endParaRPr>
        </a:p>
        <a:p>
          <a:pPr lvl="0" algn="ctr" defTabSz="533400">
            <a:lnSpc>
              <a:spcPct val="90000"/>
            </a:lnSpc>
            <a:spcBef>
              <a:spcPct val="0"/>
            </a:spcBef>
            <a:spcAft>
              <a:spcPct val="35000"/>
            </a:spcAft>
          </a:pPr>
          <a:endParaRPr lang="el-GR" sz="1000" b="0" kern="1200" dirty="0">
            <a:solidFill>
              <a:schemeClr val="tx1"/>
            </a:solidFill>
          </a:endParaRPr>
        </a:p>
      </dsp:txBody>
      <dsp:txXfrm>
        <a:off x="214322" y="3571896"/>
        <a:ext cx="3690854" cy="154255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3D1A636-CB56-4635-A3F2-793DCEA61642}">
      <dsp:nvSpPr>
        <dsp:cNvPr id="0" name=""/>
        <dsp:cNvSpPr/>
      </dsp:nvSpPr>
      <dsp:spPr>
        <a:xfrm>
          <a:off x="1265331" y="837"/>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Μέθοδος Έρευνας: </a:t>
          </a:r>
        </a:p>
        <a:p>
          <a:pPr lvl="0" algn="ctr" defTabSz="711200">
            <a:lnSpc>
              <a:spcPct val="90000"/>
            </a:lnSpc>
            <a:spcBef>
              <a:spcPct val="0"/>
            </a:spcBef>
            <a:spcAft>
              <a:spcPct val="35000"/>
            </a:spcAft>
          </a:pPr>
          <a:r>
            <a:rPr lang="el-GR" sz="1600" b="1" kern="1200" dirty="0" smtClean="0">
              <a:solidFill>
                <a:schemeClr val="tx1"/>
              </a:solidFill>
            </a:rPr>
            <a:t>Ποιοτική Έρευνα,</a:t>
          </a:r>
          <a:br>
            <a:rPr lang="el-GR" sz="1600" b="1" kern="1200" dirty="0" smtClean="0">
              <a:solidFill>
                <a:schemeClr val="tx1"/>
              </a:solidFill>
            </a:rPr>
          </a:br>
          <a:r>
            <a:rPr lang="el-GR" sz="1600" b="1" kern="1200" dirty="0" smtClean="0">
              <a:solidFill>
                <a:schemeClr val="tx1"/>
              </a:solidFill>
            </a:rPr>
            <a:t>με Ποιοτική Ανάλυση Περιεχομένου</a:t>
          </a:r>
          <a:endParaRPr lang="el-GR" sz="1600" b="1" kern="1200" dirty="0">
            <a:solidFill>
              <a:schemeClr val="tx1"/>
            </a:solidFill>
          </a:endParaRPr>
        </a:p>
      </dsp:txBody>
      <dsp:txXfrm>
        <a:off x="1265331" y="837"/>
        <a:ext cx="2570930" cy="1542558"/>
      </dsp:txXfrm>
    </dsp:sp>
    <dsp:sp modelId="{FE2B6130-2D94-4D25-A014-4428F0391007}">
      <dsp:nvSpPr>
        <dsp:cNvPr id="0" name=""/>
        <dsp:cNvSpPr/>
      </dsp:nvSpPr>
      <dsp:spPr>
        <a:xfrm>
          <a:off x="4093355" y="837"/>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Δείγμα: </a:t>
          </a:r>
        </a:p>
        <a:p>
          <a:pPr lvl="0" algn="ctr" defTabSz="711200">
            <a:lnSpc>
              <a:spcPct val="90000"/>
            </a:lnSpc>
            <a:spcBef>
              <a:spcPct val="0"/>
            </a:spcBef>
            <a:spcAft>
              <a:spcPct val="35000"/>
            </a:spcAft>
          </a:pPr>
          <a:r>
            <a:rPr lang="el-GR" sz="1600" b="1" kern="1200" dirty="0" smtClean="0">
              <a:solidFill>
                <a:schemeClr val="tx1"/>
              </a:solidFill>
            </a:rPr>
            <a:t>16 μαθητές Γ Τάξης Δημοτικού</a:t>
          </a:r>
          <a:endParaRPr lang="el-GR" sz="1600" b="1" kern="1200" dirty="0">
            <a:solidFill>
              <a:schemeClr val="tx1"/>
            </a:solidFill>
          </a:endParaRPr>
        </a:p>
      </dsp:txBody>
      <dsp:txXfrm>
        <a:off x="4093355" y="837"/>
        <a:ext cx="2570930" cy="1542558"/>
      </dsp:txXfrm>
    </dsp:sp>
    <dsp:sp modelId="{76A7DFB1-51D0-4ED9-9F2E-B680D2671082}">
      <dsp:nvSpPr>
        <dsp:cNvPr id="0" name=""/>
        <dsp:cNvSpPr/>
      </dsp:nvSpPr>
      <dsp:spPr>
        <a:xfrm>
          <a:off x="1265331" y="1800488"/>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Χρονική Περίοδος: </a:t>
          </a:r>
        </a:p>
        <a:p>
          <a:pPr lvl="0" algn="ctr" defTabSz="711200">
            <a:lnSpc>
              <a:spcPct val="90000"/>
            </a:lnSpc>
            <a:spcBef>
              <a:spcPct val="0"/>
            </a:spcBef>
            <a:spcAft>
              <a:spcPct val="35000"/>
            </a:spcAft>
          </a:pPr>
          <a:r>
            <a:rPr lang="el-GR" sz="1600" b="1" kern="1200" dirty="0" smtClean="0">
              <a:solidFill>
                <a:schemeClr val="tx1"/>
              </a:solidFill>
            </a:rPr>
            <a:t>Ιούνιος 2023</a:t>
          </a:r>
        </a:p>
        <a:p>
          <a:pPr lvl="0" algn="ctr" defTabSz="711200">
            <a:lnSpc>
              <a:spcPct val="90000"/>
            </a:lnSpc>
            <a:spcBef>
              <a:spcPct val="0"/>
            </a:spcBef>
            <a:spcAft>
              <a:spcPct val="35000"/>
            </a:spcAft>
          </a:pPr>
          <a:endParaRPr lang="el-GR" sz="1000" kern="1200" dirty="0">
            <a:solidFill>
              <a:schemeClr val="tx1"/>
            </a:solidFill>
          </a:endParaRPr>
        </a:p>
      </dsp:txBody>
      <dsp:txXfrm>
        <a:off x="1265331" y="1800488"/>
        <a:ext cx="2570930" cy="1542558"/>
      </dsp:txXfrm>
    </dsp:sp>
    <dsp:sp modelId="{D86A803C-2F3D-4D9F-952F-E7602748176B}">
      <dsp:nvSpPr>
        <dsp:cNvPr id="0" name=""/>
        <dsp:cNvSpPr/>
      </dsp:nvSpPr>
      <dsp:spPr>
        <a:xfrm>
          <a:off x="4093355" y="1800488"/>
          <a:ext cx="2570930"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rPr>
            <a:t>Μέσα Συλλογής Δεδομένων:</a:t>
          </a:r>
          <a:r>
            <a:rPr lang="el-GR" sz="1600" kern="1200" dirty="0" smtClean="0">
              <a:solidFill>
                <a:schemeClr val="tx1"/>
              </a:solidFill>
            </a:rPr>
            <a:t/>
          </a:r>
          <a:br>
            <a:rPr lang="el-GR" sz="1600" kern="1200" dirty="0" smtClean="0">
              <a:solidFill>
                <a:schemeClr val="tx1"/>
              </a:solidFill>
            </a:rPr>
          </a:br>
          <a:r>
            <a:rPr lang="el-GR" sz="1600" b="1" kern="1200" dirty="0" smtClean="0">
              <a:solidFill>
                <a:schemeClr val="tx1"/>
              </a:solidFill>
            </a:rPr>
            <a:t>Ερωτηματολόγιο με ανοιχτού τύπου ερωτήσεις</a:t>
          </a:r>
        </a:p>
        <a:p>
          <a:pPr lvl="0" algn="ctr" defTabSz="711200">
            <a:lnSpc>
              <a:spcPct val="90000"/>
            </a:lnSpc>
            <a:spcBef>
              <a:spcPct val="0"/>
            </a:spcBef>
            <a:spcAft>
              <a:spcPct val="35000"/>
            </a:spcAft>
          </a:pPr>
          <a:endParaRPr lang="el-GR" sz="1400" kern="1200" dirty="0">
            <a:solidFill>
              <a:schemeClr val="tx1"/>
            </a:solidFill>
          </a:endParaRPr>
        </a:p>
      </dsp:txBody>
      <dsp:txXfrm>
        <a:off x="4093355" y="1800488"/>
        <a:ext cx="2570930" cy="1542558"/>
      </dsp:txXfrm>
    </dsp:sp>
    <dsp:sp modelId="{52F4AA34-DBA2-4AE3-9D52-DD1B00729E81}">
      <dsp:nvSpPr>
        <dsp:cNvPr id="0" name=""/>
        <dsp:cNvSpPr/>
      </dsp:nvSpPr>
      <dsp:spPr>
        <a:xfrm>
          <a:off x="0" y="3500460"/>
          <a:ext cx="3976612" cy="15425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l-GR" sz="1200" b="1" kern="1200" dirty="0" smtClean="0">
            <a:solidFill>
              <a:schemeClr val="tx1"/>
            </a:solidFill>
          </a:endParaRPr>
        </a:p>
        <a:p>
          <a:pPr lvl="0" algn="ctr" defTabSz="533400">
            <a:lnSpc>
              <a:spcPct val="90000"/>
            </a:lnSpc>
            <a:spcBef>
              <a:spcPct val="0"/>
            </a:spcBef>
            <a:spcAft>
              <a:spcPct val="35000"/>
            </a:spcAft>
          </a:pPr>
          <a:r>
            <a:rPr lang="el-GR" sz="1500" b="1" kern="1200" dirty="0" smtClean="0">
              <a:solidFill>
                <a:srgbClr val="C00000"/>
              </a:solidFill>
            </a:rPr>
            <a:t>Επεξεργασία Δεδομένων:</a:t>
          </a:r>
        </a:p>
        <a:p>
          <a:pPr lvl="0" algn="ctr" defTabSz="533400">
            <a:lnSpc>
              <a:spcPct val="90000"/>
            </a:lnSpc>
            <a:spcBef>
              <a:spcPct val="0"/>
            </a:spcBef>
            <a:spcAft>
              <a:spcPct val="35000"/>
            </a:spcAft>
          </a:pPr>
          <a:r>
            <a:rPr lang="el-GR" sz="1500" b="1" kern="1200" dirty="0" smtClean="0">
              <a:solidFill>
                <a:schemeClr val="tx1"/>
              </a:solidFill>
            </a:rPr>
            <a:t>1.Ως Μονάδα Ανάλυσης υιοθετήθηκε η πρόταση με ολοκληρωμένο νόημα.</a:t>
          </a:r>
          <a:br>
            <a:rPr lang="el-GR" sz="1500" b="1" kern="1200" dirty="0" smtClean="0">
              <a:solidFill>
                <a:schemeClr val="tx1"/>
              </a:solidFill>
            </a:rPr>
          </a:br>
          <a:r>
            <a:rPr lang="el-GR" sz="1500" b="1" kern="1200" dirty="0" smtClean="0">
              <a:solidFill>
                <a:schemeClr val="tx1"/>
              </a:solidFill>
            </a:rPr>
            <a:t>2.Δημιουργία 6 ερευνητικών αξόνων</a:t>
          </a:r>
          <a:br>
            <a:rPr lang="el-GR" sz="1500" b="1" kern="1200" dirty="0" smtClean="0">
              <a:solidFill>
                <a:schemeClr val="tx1"/>
              </a:solidFill>
            </a:rPr>
          </a:br>
          <a:r>
            <a:rPr lang="el-GR" sz="1500" b="1" kern="1200" dirty="0" smtClean="0">
              <a:solidFill>
                <a:schemeClr val="tx1"/>
              </a:solidFill>
            </a:rPr>
            <a:t>3. Κατηγορίες ανάλυσης ανά ερευνητικό άξονα</a:t>
          </a:r>
        </a:p>
        <a:p>
          <a:pPr lvl="0" algn="ctr" defTabSz="533400">
            <a:lnSpc>
              <a:spcPct val="90000"/>
            </a:lnSpc>
            <a:spcBef>
              <a:spcPct val="0"/>
            </a:spcBef>
            <a:spcAft>
              <a:spcPct val="35000"/>
            </a:spcAft>
          </a:pPr>
          <a:endParaRPr lang="el-GR" sz="1000" b="0" kern="1200" dirty="0" smtClean="0">
            <a:solidFill>
              <a:schemeClr val="tx1"/>
            </a:solidFill>
          </a:endParaRPr>
        </a:p>
        <a:p>
          <a:pPr lvl="0" algn="ctr" defTabSz="533400">
            <a:lnSpc>
              <a:spcPct val="90000"/>
            </a:lnSpc>
            <a:spcBef>
              <a:spcPct val="0"/>
            </a:spcBef>
            <a:spcAft>
              <a:spcPct val="35000"/>
            </a:spcAft>
          </a:pPr>
          <a:endParaRPr lang="el-GR" sz="1000" b="0" kern="1200" dirty="0">
            <a:solidFill>
              <a:schemeClr val="tx1"/>
            </a:solidFill>
          </a:endParaRPr>
        </a:p>
      </dsp:txBody>
      <dsp:txXfrm>
        <a:off x="0" y="3500460"/>
        <a:ext cx="3976612" cy="15425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10/19/2023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10/19/2023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10/19/2023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10/19/2023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10/19/2023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10/19/2023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10/19/2023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10/19/2023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10/19/2023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10/19/2023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Στρογγυλεμένο ορθογώνιο"/>
          <p:cNvSpPr/>
          <p:nvPr/>
        </p:nvSpPr>
        <p:spPr>
          <a:xfrm>
            <a:off x="1500166" y="1285860"/>
            <a:ext cx="6858048" cy="2000264"/>
          </a:xfrm>
          <a:prstGeom prst="roundRect">
            <a:avLst/>
          </a:prstGeom>
          <a:solidFill>
            <a:srgbClr val="C00000">
              <a:alpha val="63000"/>
            </a:srgb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74" name="Rectangle 2"/>
          <p:cNvSpPr>
            <a:spLocks noGrp="1" noChangeArrowheads="1"/>
          </p:cNvSpPr>
          <p:nvPr>
            <p:ph type="ctrTitle"/>
          </p:nvPr>
        </p:nvSpPr>
        <p:spPr>
          <a:xfrm>
            <a:off x="1857356" y="1428736"/>
            <a:ext cx="6430090" cy="1872208"/>
          </a:xfrm>
        </p:spPr>
        <p:txBody>
          <a:bodyPr>
            <a:noAutofit/>
          </a:bodyPr>
          <a:lstStyle/>
          <a:p>
            <a:r>
              <a:rPr lang="el-GR" sz="2400" dirty="0" smtClean="0">
                <a:solidFill>
                  <a:schemeClr val="accent4"/>
                </a:solidFill>
              </a:rPr>
              <a:t>Σχεδιασμός, Υλοποίηση και Αποτίμηση Εκπαιδευτικού Υλικού με τη μεθοδολογία της ΕξΑΕ για τη διδασκαλία της Τοπικής Ιστορίας σε μαθητές Γ Τάξης Δημοτικού Σχολείου: </a:t>
            </a:r>
            <a:br>
              <a:rPr lang="el-GR" sz="2400" dirty="0" smtClean="0">
                <a:solidFill>
                  <a:schemeClr val="accent4"/>
                </a:solidFill>
              </a:rPr>
            </a:br>
            <a:r>
              <a:rPr lang="el-GR" sz="2400" dirty="0" smtClean="0">
                <a:solidFill>
                  <a:schemeClr val="accent4"/>
                </a:solidFill>
              </a:rPr>
              <a:t>Η περίπτωση των κρηνών της Παλιάς Πόλης του Ρεθύμνου.</a:t>
            </a:r>
            <a:endParaRPr lang="el-GR" sz="3600" b="1" dirty="0">
              <a:solidFill>
                <a:schemeClr val="accent4"/>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400110"/>
          </a:xfrm>
          <a:prstGeom prst="rect">
            <a:avLst/>
          </a:prstGeom>
        </p:spPr>
        <p:txBody>
          <a:bodyPr wrap="square">
            <a:spAutoFit/>
          </a:bodyPr>
          <a:lstStyle/>
          <a:p>
            <a:pPr algn="ctr"/>
            <a:r>
              <a:rPr lang="el-GR" sz="2000" b="1" dirty="0" smtClean="0"/>
              <a:t>Μαρίνα Κακαβά</a:t>
            </a:r>
            <a:endParaRPr lang="el-GR" sz="2000" b="1"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357290" y="4572008"/>
          <a:ext cx="7286676" cy="1737360"/>
        </p:xfrm>
        <a:graphic>
          <a:graphicData uri="http://schemas.openxmlformats.org/drawingml/2006/table">
            <a:tbl>
              <a:tblPr firstRow="1" bandRow="1">
                <a:tableStyleId>{5C22544A-7EE6-4342-B048-85BDC9FD1C3A}</a:tableStyleId>
              </a:tblPr>
              <a:tblGrid>
                <a:gridCol w="2428892">
                  <a:extLst>
                    <a:ext uri="{9D8B030D-6E8A-4147-A177-3AD203B41FA5}">
                      <a16:colId xmlns="" xmlns:a16="http://schemas.microsoft.com/office/drawing/2014/main" val="20000"/>
                    </a:ext>
                  </a:extLst>
                </a:gridCol>
                <a:gridCol w="2428892">
                  <a:extLst>
                    <a:ext uri="{9D8B030D-6E8A-4147-A177-3AD203B41FA5}">
                      <a16:colId xmlns="" xmlns:a16="http://schemas.microsoft.com/office/drawing/2014/main" val="20001"/>
                    </a:ext>
                  </a:extLst>
                </a:gridCol>
                <a:gridCol w="2428892">
                  <a:extLst>
                    <a:ext uri="{9D8B030D-6E8A-4147-A177-3AD203B41FA5}">
                      <a16:colId xmlns="" xmlns:a16="http://schemas.microsoft.com/office/drawing/2014/main" val="20002"/>
                    </a:ext>
                  </a:extLst>
                </a:gridCol>
              </a:tblGrid>
              <a:tr h="370840">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Κωνσταντίνος Κωτσίδης</a:t>
                      </a:r>
                    </a:p>
                    <a:p>
                      <a:pPr algn="ctr"/>
                      <a:r>
                        <a:rPr lang="el-GR" sz="1800" b="0" kern="1200" dirty="0" smtClean="0">
                          <a:solidFill>
                            <a:schemeClr val="tx1"/>
                          </a:solidFill>
                          <a:latin typeface="Times New Roman" panose="02020603050405020304" pitchFamily="18" charset="0"/>
                          <a:ea typeface="+mn-ea"/>
                          <a:cs typeface="Times New Roman" panose="02020603050405020304" pitchFamily="18" charset="0"/>
                        </a:rPr>
                        <a:t>Διδάκτωρ Πανεπιστημίου Κρήτης</a:t>
                      </a:r>
                    </a:p>
                    <a:p>
                      <a:pPr algn="ct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Κωνσταντίνος Χρηστίδης</a:t>
                      </a:r>
                    </a:p>
                    <a:p>
                      <a:pPr algn="ctr"/>
                      <a:r>
                        <a:rPr lang="el-GR" sz="1800" b="0" kern="1200" dirty="0" smtClean="0">
                          <a:solidFill>
                            <a:schemeClr val="tx1"/>
                          </a:solidFill>
                          <a:latin typeface="Times New Roman" panose="02020603050405020304" pitchFamily="18" charset="0"/>
                          <a:ea typeface="+mn-ea"/>
                          <a:cs typeface="Times New Roman" panose="02020603050405020304" pitchFamily="18" charset="0"/>
                        </a:rPr>
                        <a:t>ΕΕΠ ΠΤΔΕ Πανεπιστημίου Κρήτης</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Εμμανουήλ Χαλκιαδάκης </a:t>
                      </a:r>
                    </a:p>
                    <a:p>
                      <a:pPr algn="ctr"/>
                      <a:r>
                        <a:rPr lang="el-GR" sz="1800" b="0" kern="1200" dirty="0" smtClean="0">
                          <a:solidFill>
                            <a:schemeClr val="tx1"/>
                          </a:solidFill>
                          <a:latin typeface="Times New Roman" panose="02020603050405020304" pitchFamily="18" charset="0"/>
                          <a:ea typeface="+mn-ea"/>
                          <a:cs typeface="Times New Roman" panose="02020603050405020304" pitchFamily="18" charset="0"/>
                        </a:rPr>
                        <a:t>ΕΔΙΠ ΠΤΔΕ Πανεπιστημίου Κρήτης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428728" y="4143380"/>
            <a:ext cx="6840760" cy="369332"/>
          </a:xfrm>
          <a:prstGeom prst="rect">
            <a:avLst/>
          </a:prstGeom>
        </p:spPr>
        <p:txBody>
          <a:bodyPr wrap="square">
            <a:spAutoFit/>
          </a:bodyPr>
          <a:lstStyle/>
          <a:p>
            <a:pPr algn="ctr"/>
            <a:r>
              <a:rPr lang="el-GR" sz="1800" dirty="0"/>
              <a:t>Επιτροπή Κρίσης ΔΕ</a:t>
            </a:r>
          </a:p>
        </p:txBody>
      </p:sp>
      <p:sp>
        <p:nvSpPr>
          <p:cNvPr id="14" name="13 - Ορθογώνιο"/>
          <p:cNvSpPr/>
          <p:nvPr/>
        </p:nvSpPr>
        <p:spPr>
          <a:xfrm>
            <a:off x="3000364" y="6357958"/>
            <a:ext cx="3429024" cy="28575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800" i="1" dirty="0" smtClean="0">
                <a:latin typeface="Monotype Corsiva" pitchFamily="66" charset="0"/>
              </a:rPr>
              <a:t>           </a:t>
            </a:r>
            <a:r>
              <a:rPr lang="el-GR" sz="1800" dirty="0" smtClean="0">
                <a:latin typeface="Monotype Corsiva" pitchFamily="66" charset="0"/>
              </a:rPr>
              <a:t>Ρέθυμνο, 2023</a:t>
            </a:r>
            <a:endParaRPr lang="el-GR" sz="1800" dirty="0">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a:t>
            </a:r>
            <a:r>
              <a:rPr lang="el-GR" sz="3600" dirty="0" smtClean="0"/>
              <a:t>Πλαίσιο (2/4)</a:t>
            </a:r>
            <a:endParaRPr lang="el-GR" sz="3600" b="1" dirty="0"/>
          </a:p>
        </p:txBody>
      </p:sp>
      <p:sp>
        <p:nvSpPr>
          <p:cNvPr id="6" name="5 - Έλλειψη"/>
          <p:cNvSpPr/>
          <p:nvPr/>
        </p:nvSpPr>
        <p:spPr>
          <a:xfrm>
            <a:off x="500034" y="2500306"/>
            <a:ext cx="2428892" cy="1571636"/>
          </a:xfrm>
          <a:prstGeom prst="ellipse">
            <a:avLst/>
          </a:prstGeom>
          <a:solidFill>
            <a:srgbClr val="C00000"/>
          </a:solidFill>
          <a:ln w="28575">
            <a:solidFill>
              <a:schemeClr val="tx1"/>
            </a:solidFill>
          </a:ln>
          <a:effectLst>
            <a:outerShdw blurRad="50800" dist="38100" dir="8100000" algn="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l-GR" b="1" dirty="0" smtClean="0"/>
              <a:t>ΕξΑΕ</a:t>
            </a:r>
            <a:endParaRPr lang="el-GR" b="1" dirty="0"/>
          </a:p>
        </p:txBody>
      </p:sp>
      <p:sp>
        <p:nvSpPr>
          <p:cNvPr id="7" name="6 - TextBox"/>
          <p:cNvSpPr txBox="1"/>
          <p:nvPr/>
        </p:nvSpPr>
        <p:spPr>
          <a:xfrm>
            <a:off x="3000364" y="1500174"/>
            <a:ext cx="5857916" cy="4893647"/>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-Βασικές θεωρίες για την ΕξΑΕ:</a:t>
            </a:r>
          </a:p>
          <a:p>
            <a:r>
              <a:rPr lang="en-US" sz="1600" b="1" dirty="0" smtClean="0">
                <a:solidFill>
                  <a:srgbClr val="C00000"/>
                </a:solidFill>
              </a:rPr>
              <a:t>Holmberg, 1995</a:t>
            </a:r>
            <a:r>
              <a:rPr lang="el-GR" sz="1600" b="1" dirty="0" smtClean="0">
                <a:solidFill>
                  <a:srgbClr val="C00000"/>
                </a:solidFill>
              </a:rPr>
              <a:t>:</a:t>
            </a:r>
            <a:r>
              <a:rPr lang="el-GR" sz="1600" b="1" i="1" dirty="0" smtClean="0">
                <a:solidFill>
                  <a:srgbClr val="C00000"/>
                </a:solidFill>
              </a:rPr>
              <a:t>«η ΕξΑΕ καλύπτει πολλά είδη σπουδών όλων των επιπέδων κατά τις οποίες οι εκπαιδευτές δεν επιβλέπουν συνεχώς τους εκπαιδευόμενους σε αίθουσες διδασκαλίας, ενώ οι τελευταίοι επωφελούνται από τον σχεδιασμό, την καθοδήγηση και τη διδασκαλία του εκπαιδευτικού οργανισμού»</a:t>
            </a:r>
          </a:p>
          <a:p>
            <a:endParaRPr lang="en-US" sz="1600" b="1" dirty="0" smtClean="0">
              <a:solidFill>
                <a:srgbClr val="C00000"/>
              </a:solidFill>
            </a:endParaRPr>
          </a:p>
          <a:p>
            <a:r>
              <a:rPr lang="en-US" sz="1600" b="1" dirty="0" smtClean="0">
                <a:solidFill>
                  <a:schemeClr val="tx1">
                    <a:lumMod val="65000"/>
                    <a:lumOff val="35000"/>
                  </a:schemeClr>
                </a:solidFill>
              </a:rPr>
              <a:t>Moore, 1993</a:t>
            </a:r>
            <a:r>
              <a:rPr lang="el-GR" sz="1600" b="1" dirty="0" smtClean="0">
                <a:solidFill>
                  <a:schemeClr val="tx1">
                    <a:lumMod val="65000"/>
                    <a:lumOff val="35000"/>
                  </a:schemeClr>
                </a:solidFill>
              </a:rPr>
              <a:t>:</a:t>
            </a:r>
            <a:r>
              <a:rPr lang="el-GR" sz="1600" b="1" i="1" dirty="0" smtClean="0">
                <a:solidFill>
                  <a:schemeClr val="tx1">
                    <a:lumMod val="65000"/>
                    <a:lumOff val="35000"/>
                  </a:schemeClr>
                </a:solidFill>
              </a:rPr>
              <a:t>«Πρόκειται επομένως για τη θεωρία της συναλλαγής από απόσταση, σύμφωνα με την οποία η απόσταση δεν είναι γεωγραφική έννοια και περιλαμβάνει την αμφίδρομη επικοινωνία και τον βαθμό που ανταποκρίνεται το πρόγραμμα σπουδών στις ανάγκες του σπουδαστή»</a:t>
            </a:r>
            <a:r>
              <a:rPr lang="el-GR" sz="1600" b="1" dirty="0" smtClean="0">
                <a:solidFill>
                  <a:schemeClr val="tx1">
                    <a:lumMod val="65000"/>
                    <a:lumOff val="35000"/>
                  </a:schemeClr>
                </a:solidFill>
              </a:rPr>
              <a:t>.</a:t>
            </a:r>
          </a:p>
          <a:p>
            <a:endParaRPr lang="en-US" sz="1600" b="1" dirty="0" smtClean="0">
              <a:solidFill>
                <a:schemeClr val="tx1">
                  <a:lumMod val="65000"/>
                  <a:lumOff val="35000"/>
                </a:schemeClr>
              </a:solidFill>
            </a:endParaRPr>
          </a:p>
          <a:p>
            <a:r>
              <a:rPr lang="en-US" sz="1600" b="1" dirty="0" smtClean="0">
                <a:solidFill>
                  <a:srgbClr val="FF1D1D"/>
                </a:solidFill>
              </a:rPr>
              <a:t>Keegan (</a:t>
            </a:r>
            <a:r>
              <a:rPr lang="el-GR" sz="1600" b="1" dirty="0" err="1" smtClean="0">
                <a:solidFill>
                  <a:srgbClr val="FF1D1D"/>
                </a:solidFill>
              </a:rPr>
              <a:t>όπ</a:t>
            </a:r>
            <a:r>
              <a:rPr lang="el-GR" sz="1600" b="1" dirty="0" smtClean="0">
                <a:solidFill>
                  <a:srgbClr val="FF1D1D"/>
                </a:solidFill>
              </a:rPr>
              <a:t>. αναφ. στο Σοφός, Κώστας, Παράσχου, 2015</a:t>
            </a:r>
            <a:r>
              <a:rPr lang="en-US" sz="1600" b="1" dirty="0" smtClean="0">
                <a:solidFill>
                  <a:srgbClr val="FF1D1D"/>
                </a:solidFill>
              </a:rPr>
              <a:t>)</a:t>
            </a:r>
            <a:r>
              <a:rPr lang="el-GR" sz="1600" b="1" dirty="0" smtClean="0">
                <a:solidFill>
                  <a:srgbClr val="FF1D1D"/>
                </a:solidFill>
              </a:rPr>
              <a:t>: </a:t>
            </a:r>
            <a:r>
              <a:rPr lang="el-GR" sz="1600" b="1" i="1" dirty="0" smtClean="0">
                <a:solidFill>
                  <a:srgbClr val="FF1D1D"/>
                </a:solidFill>
              </a:rPr>
              <a:t>«Τα γνωρίσματα της ΕξΑΕ είναι α) φυσική απόσταση εκπαιδευτή –εκπαιδευόμενου β) ο κεντρικός ρόλος του εκπαιδευτικού φορέα  στο ΕΥ και στον εκπαιδευόμενο γ) χρήση τεχνικών μέσων δ) αμφίδρομη επικοινωνία εκπαιδευόμενου με εκπαιδευτικό υλικό».</a:t>
            </a:r>
            <a:endParaRPr lang="en-US" sz="1600" b="1" i="1" dirty="0" smtClean="0">
              <a:solidFill>
                <a:srgbClr val="FF1D1D"/>
              </a:solidFill>
            </a:endParaRPr>
          </a:p>
          <a:p>
            <a:endParaRPr lang="el-GR" sz="1600" b="1" dirty="0"/>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a:t>
            </a:r>
            <a:r>
              <a:rPr lang="el-GR" sz="3600" dirty="0" smtClean="0"/>
              <a:t>Πλαίσιο (3/4)</a:t>
            </a:r>
            <a:endParaRPr lang="el-GR" sz="3600" b="1" dirty="0"/>
          </a:p>
        </p:txBody>
      </p:sp>
      <p:sp>
        <p:nvSpPr>
          <p:cNvPr id="6" name="5 - Έλλειψη"/>
          <p:cNvSpPr/>
          <p:nvPr/>
        </p:nvSpPr>
        <p:spPr>
          <a:xfrm>
            <a:off x="500034" y="2500306"/>
            <a:ext cx="2428892" cy="1571636"/>
          </a:xfrm>
          <a:prstGeom prst="ellipse">
            <a:avLst/>
          </a:prstGeom>
          <a:solidFill>
            <a:srgbClr val="C00000"/>
          </a:solidFill>
          <a:ln w="28575">
            <a:solidFill>
              <a:schemeClr val="tx1"/>
            </a:solidFill>
          </a:ln>
          <a:effectLst>
            <a:outerShdw blurRad="50800" dist="38100" dir="8100000" algn="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l-GR" b="1" dirty="0" smtClean="0"/>
              <a:t>ΕξΑΕ</a:t>
            </a:r>
            <a:endParaRPr lang="el-GR" b="1" dirty="0"/>
          </a:p>
        </p:txBody>
      </p:sp>
      <p:sp>
        <p:nvSpPr>
          <p:cNvPr id="7" name="6 - TextBox"/>
          <p:cNvSpPr txBox="1"/>
          <p:nvPr/>
        </p:nvSpPr>
        <p:spPr>
          <a:xfrm>
            <a:off x="3000364" y="1285860"/>
            <a:ext cx="5857916" cy="2062103"/>
          </a:xfrm>
          <a:prstGeom prst="rect">
            <a:avLst/>
          </a:prstGeom>
          <a:ln w="57150">
            <a:solidFill>
              <a:srgbClr val="0066FF"/>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a:t>
            </a:r>
            <a:r>
              <a:rPr lang="el-GR" b="1" dirty="0" smtClean="0">
                <a:solidFill>
                  <a:prstClr val="black"/>
                </a:solidFill>
                <a:latin typeface="Times New Roman" pitchFamily="18" charset="0"/>
              </a:rPr>
              <a:t> Εξ Αποστάσεως Πολυμορφική Εκπαίδευση:</a:t>
            </a:r>
            <a:endParaRPr lang="el-GR" b="1" dirty="0" smtClean="0"/>
          </a:p>
          <a:p>
            <a:r>
              <a:rPr lang="el-GR" sz="1600" b="1" dirty="0" smtClean="0">
                <a:solidFill>
                  <a:srgbClr val="C00000"/>
                </a:solidFill>
              </a:rPr>
              <a:t>Λιοναράκης</a:t>
            </a:r>
            <a:r>
              <a:rPr lang="en-US" sz="1600" b="1" dirty="0" smtClean="0">
                <a:solidFill>
                  <a:srgbClr val="C00000"/>
                </a:solidFill>
              </a:rPr>
              <a:t>, </a:t>
            </a:r>
            <a:r>
              <a:rPr lang="el-GR" sz="1600" b="1" dirty="0" smtClean="0">
                <a:solidFill>
                  <a:srgbClr val="C00000"/>
                </a:solidFill>
              </a:rPr>
              <a:t>2005:</a:t>
            </a:r>
            <a:r>
              <a:rPr lang="el-GR" sz="1600" b="1" i="1" dirty="0" smtClean="0">
                <a:solidFill>
                  <a:srgbClr val="C00000"/>
                </a:solidFill>
              </a:rPr>
              <a:t>« (…) διδάσκει και ενεργοποιεί τον εκπαιδευόμενο πώς να μαθαίνει μόνος του και πώς να λειτουργεί αυτόνομα προς μία πορεία αυτομάθησης, χρησιμοποιώντας με δημιουργικότητα όλα εκείνα τα εργαλεία και μέσα μεταφοράς της πληροφορίας, με παιδαγωγικούς όρους »</a:t>
            </a:r>
            <a:r>
              <a:rPr lang="el-GR" sz="1600" b="1" dirty="0" smtClean="0">
                <a:solidFill>
                  <a:srgbClr val="C00000"/>
                </a:solidFill>
              </a:rPr>
              <a:t>.</a:t>
            </a:r>
            <a:endParaRPr lang="en-US" sz="1600" b="1" dirty="0" smtClean="0">
              <a:solidFill>
                <a:srgbClr val="C00000"/>
              </a:solidFill>
            </a:endParaRPr>
          </a:p>
        </p:txBody>
      </p:sp>
      <p:sp>
        <p:nvSpPr>
          <p:cNvPr id="11" name="10 - TextBox"/>
          <p:cNvSpPr txBox="1"/>
          <p:nvPr/>
        </p:nvSpPr>
        <p:spPr>
          <a:xfrm>
            <a:off x="3000364" y="3500438"/>
            <a:ext cx="5857916" cy="1938992"/>
          </a:xfrm>
          <a:prstGeom prst="rect">
            <a:avLst/>
          </a:prstGeom>
          <a:ln w="57150">
            <a:solidFill>
              <a:srgbClr val="00B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a:t>
            </a:r>
            <a:r>
              <a:rPr lang="el-GR" b="1" dirty="0" smtClean="0">
                <a:solidFill>
                  <a:prstClr val="black"/>
                </a:solidFill>
                <a:latin typeface="Times New Roman" pitchFamily="18" charset="0"/>
              </a:rPr>
              <a:t> Σχολική Εξ Αποστάσεως Εκπαίδευση:</a:t>
            </a:r>
            <a:endParaRPr lang="el-GR" b="1" dirty="0" smtClean="0"/>
          </a:p>
          <a:p>
            <a:r>
              <a:rPr lang="el-GR" sz="1600" b="1" i="1" dirty="0" smtClean="0">
                <a:solidFill>
                  <a:srgbClr val="C00000"/>
                </a:solidFill>
              </a:rPr>
              <a:t>Βασάλα</a:t>
            </a:r>
            <a:r>
              <a:rPr lang="en-US" sz="1600" b="1" i="1" dirty="0" smtClean="0">
                <a:solidFill>
                  <a:srgbClr val="C00000"/>
                </a:solidFill>
              </a:rPr>
              <a:t>, </a:t>
            </a:r>
            <a:r>
              <a:rPr lang="el-GR" sz="1600" b="1" i="1" dirty="0" smtClean="0">
                <a:solidFill>
                  <a:srgbClr val="C00000"/>
                </a:solidFill>
              </a:rPr>
              <a:t>2005:« (…) αφορά στην εκπαίδευση μαθητών που φοιτούν σε σχολική τάξη Πρωτοβάθμιας ή Δευτεροβάθμιας Εκπαίδευσης ή σε ενήλικες και παρέχεται εξ αποστάσεως. Επίσης είναι δυνατή η παροχή ίσων ευκαιριών μάθησης σε ένα μεγάλο φάσμα ενδιαφερομένων με σκοπό να καλυφθούν οι ανάγκες τους. (…) Διακρίνεται σε Αυτοδύναμη, Συμπληρωματική, Μεικτή.»</a:t>
            </a:r>
          </a:p>
        </p:txBody>
      </p:sp>
      <p:sp>
        <p:nvSpPr>
          <p:cNvPr id="12" name="11 - TextBox"/>
          <p:cNvSpPr txBox="1"/>
          <p:nvPr/>
        </p:nvSpPr>
        <p:spPr>
          <a:xfrm>
            <a:off x="3000364" y="5643578"/>
            <a:ext cx="5857916" cy="1200329"/>
          </a:xfrm>
          <a:prstGeom prst="rect">
            <a:avLst/>
          </a:prstGeom>
          <a:ln w="57150">
            <a:solidFill>
              <a:srgbClr val="FF1D1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a:t>
            </a:r>
            <a:r>
              <a:rPr lang="el-GR" b="1" dirty="0" smtClean="0">
                <a:solidFill>
                  <a:prstClr val="black"/>
                </a:solidFill>
                <a:latin typeface="Times New Roman" pitchFamily="18" charset="0"/>
              </a:rPr>
              <a:t> Εξ Αποστάσεως Εκπαίδευση και ΤΠΕ:</a:t>
            </a:r>
            <a:endParaRPr lang="el-GR" b="1" dirty="0" smtClean="0"/>
          </a:p>
          <a:p>
            <a:r>
              <a:rPr lang="el-GR" sz="1600" b="1" dirty="0" smtClean="0">
                <a:solidFill>
                  <a:srgbClr val="C00000"/>
                </a:solidFill>
              </a:rPr>
              <a:t>Αναστασιάδης</a:t>
            </a:r>
            <a:r>
              <a:rPr lang="en-US" sz="1600" b="1" dirty="0" smtClean="0">
                <a:solidFill>
                  <a:srgbClr val="C00000"/>
                </a:solidFill>
              </a:rPr>
              <a:t>, </a:t>
            </a:r>
            <a:r>
              <a:rPr lang="el-GR" sz="1600" b="1" dirty="0" smtClean="0">
                <a:solidFill>
                  <a:srgbClr val="C00000"/>
                </a:solidFill>
              </a:rPr>
              <a:t>2014</a:t>
            </a:r>
            <a:r>
              <a:rPr lang="el-GR" sz="1600" b="1" i="1" dirty="0" smtClean="0">
                <a:solidFill>
                  <a:srgbClr val="C00000"/>
                </a:solidFill>
              </a:rPr>
              <a:t>:«Η εξ αποστάσεως εκπαίδευση με τη χρήση των Τ.Π.Ε. διακρίνεται σε Σύγχρονη, Ασύγχρονη και Μεικτή ή Συνδυαστική».</a:t>
            </a:r>
            <a:endParaRPr lang="en-US" sz="1600" b="1" i="1" dirty="0" smtClean="0">
              <a:solidFill>
                <a:srgbClr val="C00000"/>
              </a:solidFill>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a:t>
            </a:r>
            <a:r>
              <a:rPr lang="el-GR" sz="3600" dirty="0" smtClean="0"/>
              <a:t>Πλαίσιο (4/4)</a:t>
            </a:r>
            <a:endParaRPr lang="el-GR" sz="3600" b="1" dirty="0"/>
          </a:p>
        </p:txBody>
      </p:sp>
      <p:sp>
        <p:nvSpPr>
          <p:cNvPr id="6" name="5 - Έλλειψη"/>
          <p:cNvSpPr/>
          <p:nvPr/>
        </p:nvSpPr>
        <p:spPr>
          <a:xfrm>
            <a:off x="500034" y="2500306"/>
            <a:ext cx="2428892" cy="1571636"/>
          </a:xfrm>
          <a:prstGeom prst="ellipse">
            <a:avLst/>
          </a:prstGeom>
          <a:solidFill>
            <a:srgbClr val="C00000"/>
          </a:solidFill>
          <a:ln w="28575">
            <a:solidFill>
              <a:schemeClr val="tx1"/>
            </a:solidFill>
          </a:ln>
          <a:effectLst>
            <a:outerShdw blurRad="50800" dist="38100" dir="8100000" algn="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l-GR" b="1" dirty="0" smtClean="0"/>
              <a:t>Τοπική Ιστορία</a:t>
            </a:r>
            <a:endParaRPr lang="el-GR" b="1" dirty="0"/>
          </a:p>
        </p:txBody>
      </p:sp>
      <p:sp>
        <p:nvSpPr>
          <p:cNvPr id="7" name="6 - TextBox"/>
          <p:cNvSpPr txBox="1"/>
          <p:nvPr/>
        </p:nvSpPr>
        <p:spPr>
          <a:xfrm>
            <a:off x="3000364" y="1285860"/>
            <a:ext cx="5857916" cy="1815882"/>
          </a:xfrm>
          <a:prstGeom prst="rect">
            <a:avLst/>
          </a:prstGeom>
          <a:ln w="57150">
            <a:solidFill>
              <a:srgbClr val="0066FF"/>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b="1" dirty="0" err="1" smtClean="0">
                <a:solidFill>
                  <a:srgbClr val="C00000"/>
                </a:solidFill>
              </a:rPr>
              <a:t>Λεοντσίνη</a:t>
            </a:r>
            <a:r>
              <a:rPr lang="el-GR" sz="1600" b="1" dirty="0" smtClean="0">
                <a:solidFill>
                  <a:srgbClr val="C00000"/>
                </a:solidFill>
              </a:rPr>
              <a:t> &amp; </a:t>
            </a:r>
            <a:r>
              <a:rPr lang="el-GR" sz="1600" b="1" dirty="0" err="1" smtClean="0">
                <a:solidFill>
                  <a:srgbClr val="C00000"/>
                </a:solidFill>
              </a:rPr>
              <a:t>Ρεπούση</a:t>
            </a:r>
            <a:r>
              <a:rPr lang="el-GR" sz="1600" b="1" dirty="0" smtClean="0">
                <a:solidFill>
                  <a:srgbClr val="C00000"/>
                </a:solidFill>
              </a:rPr>
              <a:t> (2001) :</a:t>
            </a:r>
            <a:r>
              <a:rPr lang="el-GR" sz="1600" b="1" i="1" dirty="0" smtClean="0">
                <a:solidFill>
                  <a:srgbClr val="C00000"/>
                </a:solidFill>
              </a:rPr>
              <a:t>«η τοπική ιστορία ορίζεται ως «ένα πεδίο, το οποίο διαπερνά το σύνολο των θεματικών περιοχών της γενικής Ιστορίας, φέρει έντονα το στοιχείο του τόπου -από τη γειτονιά ως την περιφέρεια- και παρουσιάζει έναν πλούτο παλαιότερων και νεότερων προσεγγίσεων, αντλώντας από την ιστοριοδιφία και τη λόγια ιστοριογραφία όσο και από τις μεθόδους της Νέας Ιστορίας». </a:t>
            </a:r>
            <a:endParaRPr lang="en-US" sz="1600" b="1" i="1" dirty="0" smtClean="0">
              <a:solidFill>
                <a:srgbClr val="C00000"/>
              </a:solidFill>
            </a:endParaRPr>
          </a:p>
        </p:txBody>
      </p:sp>
      <p:sp>
        <p:nvSpPr>
          <p:cNvPr id="11" name="10 - TextBox"/>
          <p:cNvSpPr txBox="1"/>
          <p:nvPr/>
        </p:nvSpPr>
        <p:spPr>
          <a:xfrm>
            <a:off x="3000364" y="3357562"/>
            <a:ext cx="5857916" cy="1323439"/>
          </a:xfrm>
          <a:prstGeom prst="rect">
            <a:avLst/>
          </a:prstGeom>
          <a:ln w="57150">
            <a:solidFill>
              <a:srgbClr val="00B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b="1" dirty="0" smtClean="0"/>
              <a:t>Το 2003 η Τοπική Ιστορία εντάχθηκε κανονικά σε όλα τα σχολεία της Πρωτοβάθμιας και Δευτεροβάθμιας Εκπαίδευσης, καθώς τέθηκαν σε ισχύ το Διαθεματικό Ενιαίο Πλαίσιο Προγραμμάτων Σπουδών (ΔΕΠΠΣ) και τα νέα Αναλυτικά Προγράμματα Σπουδών (ΑΠΣ) (Παιδαγωγικό Ινστιτούτο, 2003).</a:t>
            </a:r>
            <a:endParaRPr lang="el-GR" sz="1600" b="1" i="1" dirty="0" smtClean="0">
              <a:solidFill>
                <a:srgbClr val="C00000"/>
              </a:solidFill>
            </a:endParaRPr>
          </a:p>
        </p:txBody>
      </p:sp>
      <p:sp>
        <p:nvSpPr>
          <p:cNvPr id="12" name="11 - TextBox"/>
          <p:cNvSpPr txBox="1"/>
          <p:nvPr/>
        </p:nvSpPr>
        <p:spPr>
          <a:xfrm>
            <a:off x="3000364" y="5000636"/>
            <a:ext cx="5857916" cy="1815882"/>
          </a:xfrm>
          <a:prstGeom prst="rect">
            <a:avLst/>
          </a:prstGeom>
          <a:ln w="57150">
            <a:solidFill>
              <a:srgbClr val="FF1D1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b="1" dirty="0" smtClean="0">
                <a:solidFill>
                  <a:srgbClr val="002060"/>
                </a:solidFill>
              </a:rPr>
              <a:t>Διδακτικοί Στόχοι: </a:t>
            </a:r>
            <a:r>
              <a:rPr lang="el-GR" sz="1600" b="1" i="1" dirty="0" smtClean="0">
                <a:solidFill>
                  <a:srgbClr val="002060"/>
                </a:solidFill>
              </a:rPr>
              <a:t>«Να γνωρίσουν την ιστορία του τόπου τους, να την εκτιμήσουν και να την εντάξουν στη Γενική Ιστορία, να έρθουν σε επαφή με ιστορικά στοιχεία, ερευνήσιμα και προσιτά, να εθιστούν στην παρατήρηση και στην έρευνα συγκεκριμένων ιστορικών χώρων, να ασκηθούν στη διαθεματική προσέγγιση θεμάτων της Τοπικής ιστορίας και να ευαισθητοποιηθούν ως προς τα προβλήματα της τοπικής κοινωνίας» </a:t>
            </a:r>
            <a:endParaRPr lang="en-US" sz="1600" b="1" i="1" dirty="0" smtClean="0">
              <a:solidFill>
                <a:srgbClr val="002060"/>
              </a:solidFill>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 Δημιουργία Εκπαιδευτικού Υλικού (1/</a:t>
            </a:r>
            <a:r>
              <a:rPr lang="en-US" sz="3600" dirty="0" smtClean="0"/>
              <a:t>5)</a:t>
            </a:r>
            <a:r>
              <a:rPr lang="el-GR" sz="3600" dirty="0" smtClean="0"/>
              <a:t> </a:t>
            </a:r>
            <a:endParaRPr lang="el-GR" sz="3600" b="1" dirty="0">
              <a:solidFill>
                <a:srgbClr val="FF0000"/>
              </a:solidFill>
            </a:endParaRPr>
          </a:p>
        </p:txBody>
      </p:sp>
      <p:sp>
        <p:nvSpPr>
          <p:cNvPr id="6" name="5 - Διπλωμένη γωνία"/>
          <p:cNvSpPr/>
          <p:nvPr/>
        </p:nvSpPr>
        <p:spPr>
          <a:xfrm>
            <a:off x="1000100" y="1643050"/>
            <a:ext cx="3071834" cy="3357586"/>
          </a:xfrm>
          <a:prstGeom prst="foldedCorner">
            <a:avLst/>
          </a:prstGeom>
          <a:solidFill>
            <a:srgbClr val="FFC00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u="sng" dirty="0" smtClean="0">
                <a:solidFill>
                  <a:schemeClr val="accent2">
                    <a:lumMod val="50000"/>
                  </a:schemeClr>
                </a:solidFill>
              </a:rPr>
              <a:t>Σκοπός</a:t>
            </a:r>
            <a:endParaRPr lang="el-GR" sz="2000" u="sng" dirty="0" smtClean="0">
              <a:solidFill>
                <a:schemeClr val="accent2">
                  <a:lumMod val="50000"/>
                </a:schemeClr>
              </a:solidFill>
            </a:endParaRPr>
          </a:p>
          <a:p>
            <a:pPr algn="ctr"/>
            <a:r>
              <a:rPr lang="el-GR" sz="1800" dirty="0" smtClean="0">
                <a:solidFill>
                  <a:schemeClr val="accent2">
                    <a:lumMod val="50000"/>
                  </a:schemeClr>
                </a:solidFill>
              </a:rPr>
              <a:t>α)Η ανάδειξη των κρηνών της Παλιάς Πόλης του Ρεθύμνου ως σημεία ιστορικού και πολιτισμικού ενδιαφέροντος. β) εμβάθυνση και εμπλουτισμός των ιστορικών γνώσεων των μαθητών για την ιστορία του τόπου τους.</a:t>
            </a:r>
            <a:endParaRPr lang="el-GR" sz="1800" dirty="0">
              <a:solidFill>
                <a:schemeClr val="accent2">
                  <a:lumMod val="50000"/>
                </a:schemeClr>
              </a:solidFill>
            </a:endParaRPr>
          </a:p>
        </p:txBody>
      </p:sp>
      <p:sp>
        <p:nvSpPr>
          <p:cNvPr id="7" name="6 - Διπλωμένη γωνία"/>
          <p:cNvSpPr/>
          <p:nvPr/>
        </p:nvSpPr>
        <p:spPr>
          <a:xfrm>
            <a:off x="5286380" y="1643050"/>
            <a:ext cx="3071834" cy="3357586"/>
          </a:xfrm>
          <a:prstGeom prst="foldedCorner">
            <a:avLst/>
          </a:prstGeom>
          <a:solidFill>
            <a:srgbClr val="00206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u="sng" dirty="0" smtClean="0"/>
              <a:t>Περιεχόμενο</a:t>
            </a:r>
            <a:endParaRPr lang="el-GR" sz="2000" u="sng" dirty="0" smtClean="0"/>
          </a:p>
          <a:p>
            <a:pPr algn="ctr"/>
            <a:r>
              <a:rPr lang="el-GR" sz="1800" dirty="0" smtClean="0"/>
              <a:t>Δημιουργία Εκπαιδευτικού Υλικού σε </a:t>
            </a:r>
            <a:r>
              <a:rPr lang="en-US" sz="1800" dirty="0" smtClean="0"/>
              <a:t>e-learning </a:t>
            </a:r>
            <a:r>
              <a:rPr lang="el-GR" sz="1800" dirty="0" smtClean="0"/>
              <a:t>περιβάλλον </a:t>
            </a:r>
          </a:p>
          <a:p>
            <a:pPr algn="ctr"/>
            <a:r>
              <a:rPr lang="el-GR" sz="1800" dirty="0" smtClean="0"/>
              <a:t>&amp; </a:t>
            </a:r>
          </a:p>
          <a:p>
            <a:pPr algn="ctr"/>
            <a:r>
              <a:rPr lang="el-GR" sz="1800" dirty="0" smtClean="0"/>
              <a:t>Χωροευαίσθητου Παιχνιδιού Επαυξημένης Πραγματικότητας σε </a:t>
            </a:r>
          </a:p>
          <a:p>
            <a:pPr algn="ctr"/>
            <a:r>
              <a:rPr lang="en-US" sz="1800" dirty="0" smtClean="0"/>
              <a:t>m-learning</a:t>
            </a:r>
            <a:r>
              <a:rPr lang="el-GR" sz="1800" dirty="0" smtClean="0"/>
              <a:t> περιβάλλον.</a:t>
            </a:r>
            <a:endParaRPr lang="el-GR" sz="1800" dirty="0"/>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 Δημιουργία Εκπαιδευτικού Υλικού (2/</a:t>
            </a:r>
            <a:r>
              <a:rPr lang="en-US" sz="3600" dirty="0" smtClean="0"/>
              <a:t>5)</a:t>
            </a:r>
            <a:r>
              <a:rPr lang="el-GR" sz="3600" dirty="0" smtClean="0"/>
              <a:t> </a:t>
            </a:r>
            <a:endParaRPr lang="el-GR" sz="3600" b="1" dirty="0">
              <a:solidFill>
                <a:srgbClr val="FF0000"/>
              </a:solidFill>
            </a:endParaRPr>
          </a:p>
        </p:txBody>
      </p:sp>
      <p:sp>
        <p:nvSpPr>
          <p:cNvPr id="8" name="7 - Στρογγυλεμένο ορθογώνιο"/>
          <p:cNvSpPr/>
          <p:nvPr/>
        </p:nvSpPr>
        <p:spPr>
          <a:xfrm>
            <a:off x="3286116" y="1285860"/>
            <a:ext cx="3143272" cy="150019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7030A0"/>
                </a:solidFill>
              </a:rPr>
              <a:t>Θεωρία  του Συμπεριφορισμού</a:t>
            </a:r>
            <a:endParaRPr lang="el-GR" dirty="0">
              <a:solidFill>
                <a:srgbClr val="7030A0"/>
              </a:solidFill>
            </a:endParaRPr>
          </a:p>
        </p:txBody>
      </p:sp>
      <p:sp>
        <p:nvSpPr>
          <p:cNvPr id="9" name="8 - Στρογγυλεμένο ορθογώνιο"/>
          <p:cNvSpPr/>
          <p:nvPr/>
        </p:nvSpPr>
        <p:spPr>
          <a:xfrm>
            <a:off x="5715008" y="4857760"/>
            <a:ext cx="2928958" cy="150019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7030A0"/>
                </a:solidFill>
              </a:rPr>
              <a:t>Θεωρία  του Γνωστικισμού</a:t>
            </a:r>
          </a:p>
        </p:txBody>
      </p:sp>
      <p:sp>
        <p:nvSpPr>
          <p:cNvPr id="10" name="9 - Στρογγυλεμένο ορθογώνιο"/>
          <p:cNvSpPr/>
          <p:nvPr/>
        </p:nvSpPr>
        <p:spPr>
          <a:xfrm>
            <a:off x="785786" y="4857760"/>
            <a:ext cx="2857520" cy="1357322"/>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7030A0"/>
                </a:solidFill>
              </a:rPr>
              <a:t>Θεωρία  του Κοινωνικού Εποικοδομητισμού</a:t>
            </a:r>
          </a:p>
        </p:txBody>
      </p:sp>
      <p:sp>
        <p:nvSpPr>
          <p:cNvPr id="11" name="10 - Ισοσκελές τρίγωνο"/>
          <p:cNvSpPr/>
          <p:nvPr/>
        </p:nvSpPr>
        <p:spPr>
          <a:xfrm>
            <a:off x="3286116" y="2428868"/>
            <a:ext cx="3071834" cy="2786082"/>
          </a:xfrm>
          <a:prstGeom prst="triangle">
            <a:avLst/>
          </a:prstGeom>
          <a:solidFill>
            <a:srgbClr val="C80D0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1"/>
                </a:solidFill>
              </a:rPr>
              <a:t>Βασικές Θεωρίες</a:t>
            </a:r>
          </a:p>
          <a:p>
            <a:pPr algn="ctr"/>
            <a:endParaRPr lang="el-GR" dirty="0"/>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0-#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23 - Στρογγυλεμένο ορθογώνιο"/>
          <p:cNvSpPr/>
          <p:nvPr/>
        </p:nvSpPr>
        <p:spPr>
          <a:xfrm>
            <a:off x="3286116" y="1285860"/>
            <a:ext cx="3143272" cy="150019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6">
                    <a:lumMod val="75000"/>
                  </a:schemeClr>
                </a:solidFill>
              </a:rPr>
              <a:t>Αρχές </a:t>
            </a:r>
            <a:r>
              <a:rPr lang="en-US" b="1" dirty="0" smtClean="0">
                <a:solidFill>
                  <a:schemeClr val="accent6">
                    <a:lumMod val="75000"/>
                  </a:schemeClr>
                </a:solidFill>
              </a:rPr>
              <a:t>Holmberg</a:t>
            </a:r>
            <a:endParaRPr lang="el-GR" b="1" dirty="0">
              <a:solidFill>
                <a:schemeClr val="accent6">
                  <a:lumMod val="75000"/>
                </a:schemeClr>
              </a:solidFill>
            </a:endParaRPr>
          </a:p>
        </p:txBody>
      </p:sp>
      <p:sp>
        <p:nvSpPr>
          <p:cNvPr id="26" name="25 - Στρογγυλεμένο ορθογώνιο"/>
          <p:cNvSpPr/>
          <p:nvPr/>
        </p:nvSpPr>
        <p:spPr>
          <a:xfrm>
            <a:off x="5715008" y="4500570"/>
            <a:ext cx="3214678" cy="164307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6">
                    <a:lumMod val="75000"/>
                  </a:schemeClr>
                </a:solidFill>
              </a:rPr>
              <a:t>12 Αρχές </a:t>
            </a:r>
            <a:r>
              <a:rPr lang="en-US" b="1" dirty="0" smtClean="0">
                <a:solidFill>
                  <a:schemeClr val="accent6">
                    <a:lumMod val="75000"/>
                  </a:schemeClr>
                </a:solidFill>
              </a:rPr>
              <a:t>Mayer</a:t>
            </a:r>
            <a:endParaRPr lang="el-GR" b="1" dirty="0" smtClean="0">
              <a:solidFill>
                <a:schemeClr val="accent6">
                  <a:lumMod val="75000"/>
                </a:schemeClr>
              </a:solidFill>
            </a:endParaRPr>
          </a:p>
          <a:p>
            <a:pPr algn="ctr"/>
            <a:r>
              <a:rPr lang="el-GR" b="1" dirty="0" smtClean="0">
                <a:solidFill>
                  <a:schemeClr val="accent6">
                    <a:lumMod val="75000"/>
                  </a:schemeClr>
                </a:solidFill>
              </a:rPr>
              <a:t>&amp;</a:t>
            </a:r>
          </a:p>
          <a:p>
            <a:pPr algn="ctr"/>
            <a:r>
              <a:rPr lang="el-GR" b="1" dirty="0" smtClean="0">
                <a:solidFill>
                  <a:schemeClr val="accent6">
                    <a:lumMod val="75000"/>
                  </a:schemeClr>
                </a:solidFill>
              </a:rPr>
              <a:t>Αρχές </a:t>
            </a:r>
            <a:r>
              <a:rPr lang="en-US" b="1" dirty="0" smtClean="0">
                <a:solidFill>
                  <a:schemeClr val="accent6">
                    <a:lumMod val="75000"/>
                  </a:schemeClr>
                </a:solidFill>
              </a:rPr>
              <a:t>West-</a:t>
            </a:r>
            <a:r>
              <a:rPr lang="el-GR" b="1" dirty="0" smtClean="0">
                <a:solidFill>
                  <a:schemeClr val="accent6">
                    <a:lumMod val="75000"/>
                  </a:schemeClr>
                </a:solidFill>
              </a:rPr>
              <a:t>Λιοναράκης</a:t>
            </a:r>
          </a:p>
        </p:txBody>
      </p:sp>
      <p:sp>
        <p:nvSpPr>
          <p:cNvPr id="25" name="24 - Στρογγυλεμένο ορθογώνιο"/>
          <p:cNvSpPr/>
          <p:nvPr/>
        </p:nvSpPr>
        <p:spPr>
          <a:xfrm>
            <a:off x="571472" y="4500570"/>
            <a:ext cx="3214710" cy="1714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6">
                    <a:lumMod val="75000"/>
                  </a:schemeClr>
                </a:solidFill>
              </a:rPr>
              <a:t>Αρχές</a:t>
            </a:r>
            <a:r>
              <a:rPr lang="el-GR" b="1" dirty="0" smtClean="0">
                <a:solidFill>
                  <a:srgbClr val="7030A0"/>
                </a:solidFill>
              </a:rPr>
              <a:t> </a:t>
            </a:r>
            <a:r>
              <a:rPr lang="en-US" b="1" dirty="0" smtClean="0">
                <a:solidFill>
                  <a:schemeClr val="accent6">
                    <a:lumMod val="75000"/>
                  </a:schemeClr>
                </a:solidFill>
              </a:rPr>
              <a:t>Mena</a:t>
            </a:r>
            <a:endParaRPr lang="el-GR" b="1" dirty="0" smtClean="0">
              <a:solidFill>
                <a:schemeClr val="accent6">
                  <a:lumMod val="75000"/>
                </a:schemeClr>
              </a:solidFill>
            </a:endParaRPr>
          </a:p>
        </p:txBody>
      </p:sp>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 Δημιουργία Εκπαιδευτικού Υλικού (3/</a:t>
            </a:r>
            <a:r>
              <a:rPr lang="en-US" sz="3600" dirty="0" smtClean="0"/>
              <a:t>5)</a:t>
            </a:r>
            <a:r>
              <a:rPr lang="el-GR" sz="3600" dirty="0" smtClean="0"/>
              <a:t> </a:t>
            </a:r>
            <a:endParaRPr lang="el-GR" sz="3600" b="1" dirty="0">
              <a:solidFill>
                <a:srgbClr val="FF0000"/>
              </a:solidFill>
            </a:endParaRPr>
          </a:p>
        </p:txBody>
      </p:sp>
      <p:sp>
        <p:nvSpPr>
          <p:cNvPr id="23" name="22 - Ισοσκελές τρίγωνο"/>
          <p:cNvSpPr/>
          <p:nvPr/>
        </p:nvSpPr>
        <p:spPr>
          <a:xfrm>
            <a:off x="3143240" y="2357430"/>
            <a:ext cx="3429024" cy="2928958"/>
          </a:xfrm>
          <a:prstGeom prst="triangl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l-GR" b="1" dirty="0" smtClean="0">
                <a:solidFill>
                  <a:schemeClr val="bg1"/>
                </a:solidFill>
              </a:rPr>
              <a:t>Βασικές Αρχές Σχεδιασμού για την ΕξΑΕ</a:t>
            </a:r>
          </a:p>
          <a:p>
            <a:pPr algn="ctr"/>
            <a:endParaRPr lang="el-GR" dirty="0"/>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base">
                                        <p:cTn id="18" dur="500" fill="hold"/>
                                        <p:tgtEl>
                                          <p:spTgt spid="25"/>
                                        </p:tgtEl>
                                        <p:attrNameLst>
                                          <p:attrName>ppt_x</p:attrName>
                                        </p:attrNameLst>
                                      </p:cBhvr>
                                      <p:tavLst>
                                        <p:tav tm="0">
                                          <p:val>
                                            <p:strVal val="0-#ppt_w/2"/>
                                          </p:val>
                                        </p:tav>
                                        <p:tav tm="100000">
                                          <p:val>
                                            <p:strVal val="#ppt_x"/>
                                          </p:val>
                                        </p:tav>
                                      </p:tavLst>
                                    </p:anim>
                                    <p:anim calcmode="lin" valueType="num">
                                      <p:cBhvr additive="base">
                                        <p:cTn id="1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fill="hold"/>
                                        <p:tgtEl>
                                          <p:spTgt spid="26"/>
                                        </p:tgtEl>
                                        <p:attrNameLst>
                                          <p:attrName>ppt_x</p:attrName>
                                        </p:attrNameLst>
                                      </p:cBhvr>
                                      <p:tavLst>
                                        <p:tav tm="0">
                                          <p:val>
                                            <p:strVal val="1+#ppt_w/2"/>
                                          </p:val>
                                        </p:tav>
                                        <p:tav tm="100000">
                                          <p:val>
                                            <p:strVal val="#ppt_x"/>
                                          </p:val>
                                        </p:tav>
                                      </p:tavLst>
                                    </p:anim>
                                    <p:anim calcmode="lin" valueType="num">
                                      <p:cBhvr additive="base">
                                        <p:cTn id="25"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5"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 Δημιουργία Εκπαιδευτικού Υλικού (4/</a:t>
            </a:r>
            <a:r>
              <a:rPr lang="en-US" sz="3600" dirty="0" smtClean="0"/>
              <a:t>5)</a:t>
            </a:r>
            <a:r>
              <a:rPr lang="el-GR" sz="3600" dirty="0" smtClean="0"/>
              <a:t> </a:t>
            </a:r>
            <a:endParaRPr lang="el-GR" sz="3600" b="1" dirty="0">
              <a:solidFill>
                <a:srgbClr val="FF0000"/>
              </a:solidFill>
            </a:endParaRPr>
          </a:p>
        </p:txBody>
      </p:sp>
      <p:sp>
        <p:nvSpPr>
          <p:cNvPr id="7" name="6 - Στρογγυλεμένο ορθογώνιο"/>
          <p:cNvSpPr/>
          <p:nvPr/>
        </p:nvSpPr>
        <p:spPr>
          <a:xfrm>
            <a:off x="1714480" y="1500174"/>
            <a:ext cx="6572296" cy="1214446"/>
          </a:xfrm>
          <a:prstGeom prst="roundRect">
            <a:avLst/>
          </a:prstGeom>
          <a:solidFill>
            <a:srgbClr val="DCA91A"/>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Εργαλεία ΤΠΕ </a:t>
            </a:r>
          </a:p>
          <a:p>
            <a:pPr algn="ctr"/>
            <a:r>
              <a:rPr lang="el-GR" b="1" dirty="0" smtClean="0">
                <a:solidFill>
                  <a:srgbClr val="C00000"/>
                </a:solidFill>
              </a:rPr>
              <a:t>που χρησιμοποιήθηκαν στην παραγωγή του ΕΥ </a:t>
            </a:r>
            <a:endParaRPr lang="el-GR" b="1" dirty="0">
              <a:solidFill>
                <a:srgbClr val="C00000"/>
              </a:solidFill>
            </a:endParaRPr>
          </a:p>
        </p:txBody>
      </p:sp>
      <p:sp>
        <p:nvSpPr>
          <p:cNvPr id="11" name="10 - Ορθογώνιο"/>
          <p:cNvSpPr/>
          <p:nvPr/>
        </p:nvSpPr>
        <p:spPr>
          <a:xfrm>
            <a:off x="5214942" y="2928934"/>
            <a:ext cx="2786082" cy="3429024"/>
          </a:xfrm>
          <a:prstGeom prst="rect">
            <a:avLst/>
          </a:prstGeom>
          <a:solidFill>
            <a:srgbClr val="66FF66"/>
          </a:solidFill>
          <a:ln w="28575">
            <a:solidFill>
              <a:schemeClr val="tx1">
                <a:lumMod val="65000"/>
                <a:lumOff val="35000"/>
              </a:schemeClr>
            </a:solidFill>
          </a:ln>
          <a:effectLst>
            <a:glow rad="63500">
              <a:schemeClr val="accent1">
                <a:satMod val="175000"/>
                <a:alpha val="40000"/>
              </a:schemeClr>
            </a:glow>
            <a:outerShdw blurRad="76200" dir="13500000" sy="23000" kx="1200000" algn="br" rotWithShape="0">
              <a:prstClr val="black">
                <a:alpha val="20000"/>
              </a:prst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endParaRPr lang="el-GR" b="1" dirty="0" smtClean="0">
              <a:solidFill>
                <a:srgbClr val="002060"/>
              </a:solidFill>
            </a:endParaRPr>
          </a:p>
          <a:p>
            <a:pPr>
              <a:buFont typeface="Arial" pitchFamily="34" charset="0"/>
              <a:buChar char="•"/>
            </a:pPr>
            <a:r>
              <a:rPr lang="en-US" b="1" dirty="0" smtClean="0">
                <a:solidFill>
                  <a:srgbClr val="002060"/>
                </a:solidFill>
              </a:rPr>
              <a:t>Icecream Screen Recorder 7</a:t>
            </a:r>
          </a:p>
          <a:p>
            <a:pPr>
              <a:buFont typeface="Arial" pitchFamily="34" charset="0"/>
              <a:buChar char="•"/>
            </a:pPr>
            <a:r>
              <a:rPr lang="en-US" b="1" dirty="0" smtClean="0">
                <a:solidFill>
                  <a:srgbClr val="002060"/>
                </a:solidFill>
              </a:rPr>
              <a:t>Bubbl.us</a:t>
            </a:r>
          </a:p>
          <a:p>
            <a:pPr>
              <a:buFont typeface="Arial" pitchFamily="34" charset="0"/>
              <a:buChar char="•"/>
            </a:pPr>
            <a:r>
              <a:rPr lang="en-US" b="1" dirty="0" smtClean="0">
                <a:solidFill>
                  <a:srgbClr val="002060"/>
                </a:solidFill>
              </a:rPr>
              <a:t>Timetoast</a:t>
            </a:r>
          </a:p>
          <a:p>
            <a:pPr>
              <a:buFont typeface="Arial" pitchFamily="34" charset="0"/>
              <a:buChar char="•"/>
            </a:pPr>
            <a:r>
              <a:rPr lang="en-US" b="1" dirty="0" smtClean="0">
                <a:solidFill>
                  <a:srgbClr val="002060"/>
                </a:solidFill>
              </a:rPr>
              <a:t>PowerPoint</a:t>
            </a:r>
          </a:p>
          <a:p>
            <a:pPr>
              <a:buFont typeface="Arial" pitchFamily="34" charset="0"/>
              <a:buChar char="•"/>
            </a:pPr>
            <a:r>
              <a:rPr lang="el-GR" b="1" dirty="0" smtClean="0">
                <a:solidFill>
                  <a:srgbClr val="002060"/>
                </a:solidFill>
              </a:rPr>
              <a:t>Εργαλεία ηχογράφησης &amp; φωτογράφισης</a:t>
            </a:r>
            <a:endParaRPr lang="en-US" b="1" dirty="0" smtClean="0">
              <a:solidFill>
                <a:srgbClr val="002060"/>
              </a:solidFill>
            </a:endParaRPr>
          </a:p>
          <a:p>
            <a:pPr>
              <a:buFont typeface="Arial" pitchFamily="34" charset="0"/>
              <a:buChar char="•"/>
            </a:pPr>
            <a:endParaRPr lang="en-US" b="1" dirty="0" smtClean="0">
              <a:solidFill>
                <a:srgbClr val="002060"/>
              </a:solidFill>
            </a:endParaRPr>
          </a:p>
          <a:p>
            <a:pPr>
              <a:buFont typeface="Arial" pitchFamily="34" charset="0"/>
              <a:buChar char="•"/>
            </a:pPr>
            <a:endParaRPr lang="el-GR" dirty="0"/>
          </a:p>
        </p:txBody>
      </p:sp>
      <p:sp>
        <p:nvSpPr>
          <p:cNvPr id="9" name="8 - Ορθογώνιο"/>
          <p:cNvSpPr/>
          <p:nvPr/>
        </p:nvSpPr>
        <p:spPr>
          <a:xfrm>
            <a:off x="1857356" y="2928934"/>
            <a:ext cx="2714644" cy="3429024"/>
          </a:xfrm>
          <a:prstGeom prst="rect">
            <a:avLst/>
          </a:prstGeom>
          <a:solidFill>
            <a:srgbClr val="66FF66"/>
          </a:solidFill>
          <a:ln w="28575">
            <a:solidFill>
              <a:schemeClr val="tx1">
                <a:lumMod val="65000"/>
                <a:lumOff val="35000"/>
              </a:schemeClr>
            </a:solidFill>
          </a:ln>
          <a:effectLst>
            <a:glow rad="63500">
              <a:schemeClr val="accent1">
                <a:satMod val="175000"/>
                <a:alpha val="40000"/>
              </a:schemeClr>
            </a:glow>
            <a:outerShdw blurRad="76200" dir="13500000" sy="23000" kx="1200000" algn="br" rotWithShape="0">
              <a:prstClr val="black">
                <a:alpha val="20000"/>
              </a:prst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US" b="1" dirty="0" smtClean="0">
                <a:solidFill>
                  <a:srgbClr val="002060"/>
                </a:solidFill>
              </a:rPr>
              <a:t>H5P</a:t>
            </a:r>
          </a:p>
          <a:p>
            <a:pPr>
              <a:buFont typeface="Arial" pitchFamily="34" charset="0"/>
              <a:buChar char="•"/>
            </a:pPr>
            <a:r>
              <a:rPr lang="en-US" b="1" dirty="0" smtClean="0">
                <a:solidFill>
                  <a:srgbClr val="002060"/>
                </a:solidFill>
              </a:rPr>
              <a:t>Chamilo</a:t>
            </a:r>
          </a:p>
          <a:p>
            <a:pPr>
              <a:buFont typeface="Arial" pitchFamily="34" charset="0"/>
              <a:buChar char="•"/>
            </a:pPr>
            <a:r>
              <a:rPr lang="en-US" b="1" dirty="0" smtClean="0">
                <a:solidFill>
                  <a:srgbClr val="002060"/>
                </a:solidFill>
              </a:rPr>
              <a:t>Actionbound</a:t>
            </a:r>
          </a:p>
          <a:p>
            <a:pPr>
              <a:buFont typeface="Arial" pitchFamily="34" charset="0"/>
              <a:buChar char="•"/>
            </a:pPr>
            <a:r>
              <a:rPr lang="en-US" b="1" dirty="0" smtClean="0">
                <a:solidFill>
                  <a:srgbClr val="002060"/>
                </a:solidFill>
              </a:rPr>
              <a:t>Blippar</a:t>
            </a:r>
          </a:p>
          <a:p>
            <a:pPr>
              <a:buFont typeface="Arial" pitchFamily="34" charset="0"/>
              <a:buChar char="•"/>
            </a:pPr>
            <a:r>
              <a:rPr lang="en-US" b="1" dirty="0" smtClean="0">
                <a:solidFill>
                  <a:srgbClr val="002060"/>
                </a:solidFill>
              </a:rPr>
              <a:t>Plotagon</a:t>
            </a:r>
          </a:p>
          <a:p>
            <a:pPr>
              <a:buFont typeface="Arial" pitchFamily="34" charset="0"/>
              <a:buChar char="•"/>
            </a:pPr>
            <a:r>
              <a:rPr lang="en-US" b="1" dirty="0" smtClean="0">
                <a:solidFill>
                  <a:srgbClr val="002060"/>
                </a:solidFill>
              </a:rPr>
              <a:t>Doodly</a:t>
            </a:r>
          </a:p>
          <a:p>
            <a:pPr>
              <a:buFont typeface="Arial" pitchFamily="34" charset="0"/>
              <a:buChar char="•"/>
            </a:pPr>
            <a:r>
              <a:rPr lang="el-GR" b="1" dirty="0" smtClean="0">
                <a:solidFill>
                  <a:srgbClr val="002060"/>
                </a:solidFill>
              </a:rPr>
              <a:t>VSDC Free Video Editor</a:t>
            </a:r>
            <a:endParaRPr lang="en-US" b="1" dirty="0" smtClean="0">
              <a:solidFill>
                <a:srgbClr val="002060"/>
              </a:solidFill>
            </a:endParaRPr>
          </a:p>
          <a:p>
            <a:pPr>
              <a:buFont typeface="Arial" pitchFamily="34" charset="0"/>
              <a:buChar char="•"/>
            </a:pPr>
            <a:endParaRPr lang="el-GR" dirty="0"/>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1+#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 Δημιουργία Εκπαιδευτικού Υλικού (5/</a:t>
            </a:r>
            <a:r>
              <a:rPr lang="en-US" sz="3600" dirty="0" smtClean="0"/>
              <a:t>5)</a:t>
            </a:r>
            <a:r>
              <a:rPr lang="el-GR" sz="3600" dirty="0" smtClean="0"/>
              <a:t> </a:t>
            </a:r>
            <a:endParaRPr lang="el-GR" sz="3600" b="1" dirty="0">
              <a:solidFill>
                <a:srgbClr val="FF0000"/>
              </a:solidFill>
            </a:endParaRPr>
          </a:p>
        </p:txBody>
      </p:sp>
      <p:graphicFrame>
        <p:nvGraphicFramePr>
          <p:cNvPr id="8" name="7 - Διάγραμμα"/>
          <p:cNvGraphicFramePr/>
          <p:nvPr/>
        </p:nvGraphicFramePr>
        <p:xfrm>
          <a:off x="1071538" y="1397000"/>
          <a:ext cx="7786742" cy="4960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txBox="1">
            <a:spLocks/>
          </p:cNvSpPr>
          <p:nvPr/>
        </p:nvSpPr>
        <p:spPr>
          <a:xfrm>
            <a:off x="1187624" y="332656"/>
            <a:ext cx="7848872" cy="76565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a:r>
            <a:br>
              <a:rPr kumimoji="0" lang="el-GR" sz="3600" b="1" i="0" u="none" strike="noStrike" kern="1200" cap="none" spc="0" normalizeH="0" baseline="0" noProof="0" dirty="0" smtClean="0">
                <a:ln>
                  <a:noFill/>
                </a:ln>
                <a:solidFill>
                  <a:schemeClr val="tx1"/>
                </a:solidFill>
                <a:effectLst/>
                <a:uLnTx/>
                <a:uFillTx/>
                <a:latin typeface="+mj-lt"/>
                <a:ea typeface="+mj-ea"/>
                <a:cs typeface="+mj-cs"/>
              </a:rPr>
            </a:br>
            <a:r>
              <a:rPr kumimoji="0" lang="en-US" sz="3600" b="1" i="0" u="none" strike="noStrike" kern="1200" cap="none" spc="0" normalizeH="0" baseline="0" noProof="0" dirty="0" smtClean="0">
                <a:ln>
                  <a:noFill/>
                </a:ln>
                <a:solidFill>
                  <a:schemeClr val="tx1"/>
                </a:solidFill>
                <a:effectLst/>
                <a:uLnTx/>
                <a:uFillTx/>
                <a:latin typeface="+mj-lt"/>
                <a:ea typeface="+mj-ea"/>
                <a:cs typeface="+mj-cs"/>
              </a:rPr>
              <a:t>7</a:t>
            </a:r>
            <a:r>
              <a:rPr kumimoji="0" lang="el-GR" sz="3600" b="1" i="0" u="none" strike="noStrike" kern="1200" cap="none" spc="0" normalizeH="0" baseline="0" noProof="0" dirty="0" smtClean="0">
                <a:ln>
                  <a:noFill/>
                </a:ln>
                <a:solidFill>
                  <a:schemeClr val="tx1"/>
                </a:solidFill>
                <a:effectLst/>
                <a:uLnTx/>
                <a:uFillTx/>
                <a:latin typeface="+mj-lt"/>
                <a:ea typeface="+mj-ea"/>
                <a:cs typeface="+mj-cs"/>
              </a:rPr>
              <a:t>. Παρουσίαση Εκπαιδευτικού Υλικού </a:t>
            </a:r>
            <a:endParaRPr kumimoji="0" lang="el-GR" sz="3600" b="1" i="0" u="none" strike="noStrike" kern="1200" cap="none" spc="0" normalizeH="0" baseline="0" noProof="0" dirty="0">
              <a:ln>
                <a:noFill/>
              </a:ln>
              <a:solidFill>
                <a:srgbClr val="FF0000"/>
              </a:solidFill>
              <a:effectLst/>
              <a:uLnTx/>
              <a:uFillTx/>
              <a:latin typeface="+mj-lt"/>
              <a:ea typeface="+mj-ea"/>
              <a:cs typeface="+mj-cs"/>
            </a:endParaRPr>
          </a:p>
        </p:txBody>
      </p:sp>
      <p:grpSp>
        <p:nvGrpSpPr>
          <p:cNvPr id="18" name="17 - Ομάδα"/>
          <p:cNvGrpSpPr/>
          <p:nvPr/>
        </p:nvGrpSpPr>
        <p:grpSpPr>
          <a:xfrm>
            <a:off x="857224" y="1357298"/>
            <a:ext cx="3357586" cy="1785950"/>
            <a:chOff x="857224" y="1571612"/>
            <a:chExt cx="3071834" cy="1571636"/>
          </a:xfrm>
        </p:grpSpPr>
        <p:sp>
          <p:nvSpPr>
            <p:cNvPr id="10" name="9 - Έλλειψη"/>
            <p:cNvSpPr/>
            <p:nvPr/>
          </p:nvSpPr>
          <p:spPr>
            <a:xfrm>
              <a:off x="857224" y="1571612"/>
              <a:ext cx="2857520"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10 - Έλλειψη"/>
            <p:cNvSpPr/>
            <p:nvPr/>
          </p:nvSpPr>
          <p:spPr>
            <a:xfrm>
              <a:off x="1071538" y="1714488"/>
              <a:ext cx="2857520" cy="1428760"/>
            </a:xfrm>
            <a:prstGeom prst="ellipse">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dirty="0" smtClean="0">
                  <a:solidFill>
                    <a:srgbClr val="C00000"/>
                  </a:solidFill>
                </a:rPr>
                <a:t>Το ΕΥ </a:t>
              </a:r>
            </a:p>
            <a:p>
              <a:pPr algn="ctr"/>
              <a:r>
                <a:rPr lang="el-GR" sz="2200" b="1" dirty="0" smtClean="0">
                  <a:solidFill>
                    <a:srgbClr val="C00000"/>
                  </a:solidFill>
                </a:rPr>
                <a:t>σε </a:t>
              </a:r>
              <a:r>
                <a:rPr lang="en-US" sz="2200" b="1" dirty="0" smtClean="0">
                  <a:solidFill>
                    <a:srgbClr val="C00000"/>
                  </a:solidFill>
                </a:rPr>
                <a:t>e-learning </a:t>
              </a:r>
              <a:r>
                <a:rPr lang="el-GR" sz="2200" b="1" dirty="0" smtClean="0">
                  <a:solidFill>
                    <a:srgbClr val="C00000"/>
                  </a:solidFill>
                </a:rPr>
                <a:t>περιβάλλον</a:t>
              </a:r>
              <a:endParaRPr lang="el-GR" sz="2200" b="1" dirty="0">
                <a:solidFill>
                  <a:srgbClr val="C00000"/>
                </a:solidFill>
              </a:endParaRPr>
            </a:p>
          </p:txBody>
        </p:sp>
      </p:grpSp>
      <p:grpSp>
        <p:nvGrpSpPr>
          <p:cNvPr id="17" name="16 - Ομάδα"/>
          <p:cNvGrpSpPr/>
          <p:nvPr/>
        </p:nvGrpSpPr>
        <p:grpSpPr>
          <a:xfrm>
            <a:off x="5143504" y="1428736"/>
            <a:ext cx="3357586" cy="1795474"/>
            <a:chOff x="5153028" y="1938326"/>
            <a:chExt cx="3009920" cy="1581160"/>
          </a:xfrm>
          <a:effectLst>
            <a:outerShdw blurRad="50800" dist="38100" dir="8100000" algn="tr" rotWithShape="0">
              <a:prstClr val="black">
                <a:alpha val="40000"/>
              </a:prstClr>
            </a:outerShdw>
          </a:effectLst>
        </p:grpSpPr>
        <p:sp>
          <p:nvSpPr>
            <p:cNvPr id="12" name="11 - Έλλειψη"/>
            <p:cNvSpPr/>
            <p:nvPr/>
          </p:nvSpPr>
          <p:spPr>
            <a:xfrm>
              <a:off x="5153028" y="1938326"/>
              <a:ext cx="2857520"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Το ΕΥ </a:t>
              </a:r>
            </a:p>
            <a:p>
              <a:pPr algn="ctr"/>
              <a:r>
                <a:rPr lang="el-GR" dirty="0" smtClean="0"/>
                <a:t>σε </a:t>
              </a:r>
              <a:r>
                <a:rPr lang="en-US" dirty="0" smtClean="0"/>
                <a:t>e-learning </a:t>
              </a:r>
              <a:r>
                <a:rPr lang="el-GR" dirty="0" smtClean="0"/>
                <a:t>περιβάλλον</a:t>
              </a:r>
              <a:endParaRPr lang="el-GR" dirty="0"/>
            </a:p>
          </p:txBody>
        </p:sp>
        <p:sp>
          <p:nvSpPr>
            <p:cNvPr id="13" name="12 - Έλλειψη"/>
            <p:cNvSpPr/>
            <p:nvPr/>
          </p:nvSpPr>
          <p:spPr>
            <a:xfrm>
              <a:off x="5305428" y="2090726"/>
              <a:ext cx="2857520"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b="1" dirty="0" smtClean="0">
                  <a:solidFill>
                    <a:srgbClr val="C00000"/>
                  </a:solidFill>
                </a:rPr>
                <a:t>Το ψηφιακό παιχνίδι </a:t>
              </a:r>
            </a:p>
            <a:p>
              <a:pPr algn="ctr"/>
              <a:r>
                <a:rPr lang="el-GR" sz="2200" b="1" dirty="0" smtClean="0">
                  <a:solidFill>
                    <a:srgbClr val="C00000"/>
                  </a:solidFill>
                </a:rPr>
                <a:t>σε </a:t>
              </a:r>
              <a:r>
                <a:rPr lang="en-US" sz="2200" b="1" dirty="0" smtClean="0">
                  <a:solidFill>
                    <a:srgbClr val="C00000"/>
                  </a:solidFill>
                </a:rPr>
                <a:t>m-learning </a:t>
              </a:r>
              <a:r>
                <a:rPr lang="el-GR" sz="2200" b="1" dirty="0" smtClean="0">
                  <a:solidFill>
                    <a:srgbClr val="C00000"/>
                  </a:solidFill>
                </a:rPr>
                <a:t>περιβάλλον</a:t>
              </a:r>
              <a:endParaRPr lang="el-GR" sz="2200" b="1" dirty="0">
                <a:solidFill>
                  <a:srgbClr val="C00000"/>
                </a:solidFill>
              </a:endParaRPr>
            </a:p>
          </p:txBody>
        </p:sp>
      </p:grpSp>
      <p:grpSp>
        <p:nvGrpSpPr>
          <p:cNvPr id="19" name="18 - Ομάδα"/>
          <p:cNvGrpSpPr/>
          <p:nvPr/>
        </p:nvGrpSpPr>
        <p:grpSpPr>
          <a:xfrm>
            <a:off x="714348" y="3357562"/>
            <a:ext cx="3714776" cy="3103741"/>
            <a:chOff x="714348" y="3357562"/>
            <a:chExt cx="3714776" cy="3103741"/>
          </a:xfrm>
        </p:grpSpPr>
        <p:pic>
          <p:nvPicPr>
            <p:cNvPr id="14" name="0 - Εικόνα" descr="ΕΙΣΑΓΩΓΙΚΗ ΟΘΟΝΗ.jpg"/>
            <p:cNvPicPr/>
            <p:nvPr/>
          </p:nvPicPr>
          <p:blipFill>
            <a:blip r:embed="rId2" cstate="print">
              <a:lum/>
            </a:blip>
            <a:stretch>
              <a:fillRect/>
            </a:stretch>
          </p:blipFill>
          <p:spPr>
            <a:xfrm>
              <a:off x="714348" y="3357562"/>
              <a:ext cx="3714776" cy="2762583"/>
            </a:xfrm>
            <a:prstGeom prst="rect">
              <a:avLst/>
            </a:prstGeom>
            <a:ln>
              <a:noFill/>
            </a:ln>
            <a:effectLst>
              <a:outerShdw blurRad="292100" dist="139700" dir="2700000" algn="tl" rotWithShape="0">
                <a:srgbClr val="333333">
                  <a:alpha val="65000"/>
                </a:srgbClr>
              </a:outerShdw>
            </a:effectLst>
          </p:spPr>
        </p:pic>
        <p:sp>
          <p:nvSpPr>
            <p:cNvPr id="8193" name="Rectangle 1"/>
            <p:cNvSpPr>
              <a:spLocks noChangeArrowheads="1"/>
            </p:cNvSpPr>
            <p:nvPr/>
          </p:nvSpPr>
          <p:spPr bwMode="auto">
            <a:xfrm>
              <a:off x="1500166" y="6215082"/>
              <a:ext cx="235739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Ε</a:t>
              </a:r>
              <a:r>
                <a:rPr kumimoji="0" lang="el-GR" sz="1000" b="1" i="0" u="none" strike="noStrike" cap="none" normalizeH="0" baseline="0" dirty="0" smtClean="0" bmk="">
                  <a:ln>
                    <a:noFill/>
                  </a:ln>
                  <a:solidFill>
                    <a:schemeClr val="tx1"/>
                  </a:solidFill>
                  <a:effectLst/>
                  <a:latin typeface="Calibri" pitchFamily="34" charset="0"/>
                  <a:ea typeface="Times New Roman" pitchFamily="18" charset="0"/>
                  <a:cs typeface="Calibri" pitchFamily="34" charset="0"/>
                </a:rPr>
                <a:t>ικόνα </a:t>
              </a:r>
              <a:r>
                <a:rPr kumimoji="0" lang="el-GR" sz="1000" b="1" i="0" u="none" strike="noStrike" cap="none" normalizeH="0" baseline="0" dirty="0" smtClean="0" bmk="_Toc146545468">
                  <a:ln>
                    <a:noFill/>
                  </a:ln>
                  <a:solidFill>
                    <a:schemeClr val="tx1"/>
                  </a:solidFill>
                  <a:effectLst/>
                  <a:latin typeface="Calibri" pitchFamily="34" charset="0"/>
                  <a:ea typeface="Times New Roman" pitchFamily="18" charset="0"/>
                  <a:cs typeface="Calibri" pitchFamily="34" charset="0"/>
                </a:rPr>
                <a:t>1: Εισαγωγική οθόνη μαθήματος</a:t>
              </a:r>
              <a:endParaRPr kumimoji="0" lang="el-GR" sz="1800" b="1"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20" name="19 - Ομάδα"/>
          <p:cNvGrpSpPr/>
          <p:nvPr/>
        </p:nvGrpSpPr>
        <p:grpSpPr>
          <a:xfrm>
            <a:off x="5214942" y="3357562"/>
            <a:ext cx="3643338" cy="3180686"/>
            <a:chOff x="5214942" y="3357562"/>
            <a:chExt cx="3643338" cy="3180686"/>
          </a:xfrm>
        </p:grpSpPr>
        <p:pic>
          <p:nvPicPr>
            <p:cNvPr id="15" name="14 - Εικόνα"/>
            <p:cNvPicPr/>
            <p:nvPr/>
          </p:nvPicPr>
          <p:blipFill>
            <a:blip r:embed="rId3" cstate="print">
              <a:lum/>
            </a:blip>
            <a:srcRect t="15267" r="37358" b="8142"/>
            <a:stretch>
              <a:fillRect/>
            </a:stretch>
          </p:blipFill>
          <p:spPr bwMode="auto">
            <a:xfrm>
              <a:off x="5214942" y="3357562"/>
              <a:ext cx="3643338" cy="2750533"/>
            </a:xfrm>
            <a:prstGeom prst="rect">
              <a:avLst/>
            </a:prstGeom>
            <a:ln>
              <a:noFill/>
            </a:ln>
            <a:effectLst>
              <a:outerShdw blurRad="292100" dist="139700" dir="2700000" algn="tl" rotWithShape="0">
                <a:srgbClr val="333333">
                  <a:alpha val="65000"/>
                </a:srgbClr>
              </a:outerShdw>
            </a:effectLst>
          </p:spPr>
        </p:pic>
        <p:sp>
          <p:nvSpPr>
            <p:cNvPr id="16" name="Rectangle 1"/>
            <p:cNvSpPr>
              <a:spLocks noChangeArrowheads="1"/>
            </p:cNvSpPr>
            <p:nvPr/>
          </p:nvSpPr>
          <p:spPr bwMode="auto">
            <a:xfrm>
              <a:off x="6072198" y="6138138"/>
              <a:ext cx="235739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Ε</a:t>
              </a:r>
              <a:r>
                <a:rPr kumimoji="0" lang="el-GR" sz="1000" b="1" i="0" u="none" strike="noStrike" cap="none" normalizeH="0" baseline="0" dirty="0" smtClean="0" bmk="">
                  <a:ln>
                    <a:noFill/>
                  </a:ln>
                  <a:solidFill>
                    <a:schemeClr val="tx1"/>
                  </a:solidFill>
                  <a:effectLst/>
                  <a:latin typeface="Calibri" pitchFamily="34" charset="0"/>
                  <a:ea typeface="Times New Roman" pitchFamily="18" charset="0"/>
                  <a:cs typeface="Calibri" pitchFamily="34" charset="0"/>
                </a:rPr>
                <a:t>ικόνα </a:t>
              </a:r>
              <a:r>
                <a:rPr lang="el-GR" sz="1000" b="1" dirty="0" smtClean="0" bmk="_Toc146545468">
                  <a:latin typeface="Calibri" pitchFamily="34" charset="0"/>
                  <a:ea typeface="Times New Roman" pitchFamily="18" charset="0"/>
                  <a:cs typeface="Calibri" pitchFamily="34" charset="0"/>
                </a:rPr>
                <a:t>2</a:t>
              </a:r>
              <a:r>
                <a:rPr kumimoji="0" lang="el-GR" sz="1000" b="1" i="0" u="none" strike="noStrike" cap="none" normalizeH="0" baseline="0" dirty="0" smtClean="0" bmk="_Toc146545468">
                  <a:ln>
                    <a:noFill/>
                  </a:ln>
                  <a:solidFill>
                    <a:schemeClr val="tx1"/>
                  </a:solidFill>
                  <a:effectLst/>
                  <a:latin typeface="Calibri" pitchFamily="34" charset="0"/>
                  <a:ea typeface="Times New Roman" pitchFamily="18" charset="0"/>
                  <a:cs typeface="Calibri" pitchFamily="34" charset="0"/>
                </a:rPr>
                <a:t>: Εισαγωγική οθόνη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smtClean="0" bmk="_Toc146545468">
                  <a:ln>
                    <a:noFill/>
                  </a:ln>
                  <a:solidFill>
                    <a:schemeClr val="tx1"/>
                  </a:solidFill>
                  <a:effectLst/>
                  <a:latin typeface="Calibri" pitchFamily="34" charset="0"/>
                  <a:ea typeface="Times New Roman" pitchFamily="18" charset="0"/>
                  <a:cs typeface="Calibri" pitchFamily="34" charset="0"/>
                </a:rPr>
                <a:t> ψηφιακού παιχνιδιού</a:t>
              </a:r>
              <a:endParaRPr kumimoji="0" lang="el-GR" sz="1800" b="1" i="0" u="none" strike="noStrike" cap="none" normalizeH="0" baseline="0" dirty="0" smtClean="0">
                <a:ln>
                  <a:noFill/>
                </a:ln>
                <a:solidFill>
                  <a:schemeClr val="tx1"/>
                </a:solidFill>
                <a:effectLst/>
                <a:latin typeface="Arial" pitchFamily="34" charset="0"/>
                <a:cs typeface="Arial" pitchFamily="34" charset="0"/>
              </a:endParaRPr>
            </a:p>
          </p:txBody>
        </p:sp>
      </p:gr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1000" fill="hold"/>
                                        <p:tgtEl>
                                          <p:spTgt spid="19"/>
                                        </p:tgtEl>
                                        <p:attrNameLst>
                                          <p:attrName>ppt_x</p:attrName>
                                        </p:attrNameLst>
                                      </p:cBhvr>
                                      <p:tavLst>
                                        <p:tav tm="0">
                                          <p:val>
                                            <p:strVal val="#ppt_x"/>
                                          </p:val>
                                        </p:tav>
                                        <p:tav tm="100000">
                                          <p:val>
                                            <p:strVal val="#ppt_x"/>
                                          </p:val>
                                        </p:tav>
                                      </p:tavLst>
                                    </p:anim>
                                    <p:anim calcmode="lin" valueType="num">
                                      <p:cBhvr additive="base">
                                        <p:cTn id="13"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ssolv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n-US" sz="3600" dirty="0" smtClean="0"/>
              <a:t>8</a:t>
            </a:r>
            <a:r>
              <a:rPr lang="el-GR" sz="3600" dirty="0" smtClean="0"/>
              <a:t>α. Έρευνα κύριου ΕΥ</a:t>
            </a:r>
            <a:endParaRPr lang="el-GR" sz="4000" b="1" dirty="0"/>
          </a:p>
        </p:txBody>
      </p:sp>
      <p:grpSp>
        <p:nvGrpSpPr>
          <p:cNvPr id="9" name="8 - Ομάδα"/>
          <p:cNvGrpSpPr/>
          <p:nvPr/>
        </p:nvGrpSpPr>
        <p:grpSpPr>
          <a:xfrm>
            <a:off x="1071538" y="1500174"/>
            <a:ext cx="7929618" cy="5143536"/>
            <a:chOff x="1071538" y="1500174"/>
            <a:chExt cx="7929618" cy="5143536"/>
          </a:xfrm>
        </p:grpSpPr>
        <p:graphicFrame>
          <p:nvGraphicFramePr>
            <p:cNvPr id="6" name="5 - Διάγραμμα"/>
            <p:cNvGraphicFramePr/>
            <p:nvPr/>
          </p:nvGraphicFramePr>
          <p:xfrm>
            <a:off x="1071538" y="1500174"/>
            <a:ext cx="7929618"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4 - Ομάδα"/>
            <p:cNvGrpSpPr/>
            <p:nvPr/>
          </p:nvGrpSpPr>
          <p:grpSpPr>
            <a:xfrm>
              <a:off x="5214942" y="5072074"/>
              <a:ext cx="3452940" cy="1542558"/>
              <a:chOff x="3857652" y="3500460"/>
              <a:chExt cx="3452940" cy="1542558"/>
            </a:xfrm>
          </p:grpSpPr>
          <p:sp>
            <p:nvSpPr>
              <p:cNvPr id="7" name="6 - Ορθογώνιο"/>
              <p:cNvSpPr/>
              <p:nvPr/>
            </p:nvSpPr>
            <p:spPr>
              <a:xfrm>
                <a:off x="3857652" y="3500460"/>
                <a:ext cx="3452940" cy="154255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7 - Ορθογώνιο"/>
              <p:cNvSpPr/>
              <p:nvPr/>
            </p:nvSpPr>
            <p:spPr>
              <a:xfrm>
                <a:off x="3857652" y="3500460"/>
                <a:ext cx="3452940" cy="15425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el-GR" sz="1500" b="1" kern="1200" dirty="0" smtClean="0">
                  <a:solidFill>
                    <a:srgbClr val="C00000"/>
                  </a:solidFill>
                </a:endParaRPr>
              </a:p>
              <a:p>
                <a:pPr lvl="0" algn="ctr" defTabSz="666750">
                  <a:lnSpc>
                    <a:spcPct val="90000"/>
                  </a:lnSpc>
                  <a:spcBef>
                    <a:spcPct val="0"/>
                  </a:spcBef>
                  <a:spcAft>
                    <a:spcPct val="35000"/>
                  </a:spcAft>
                </a:pPr>
                <a:r>
                  <a:rPr lang="el-GR" sz="1500" b="1" kern="1200" dirty="0" smtClean="0">
                    <a:solidFill>
                      <a:srgbClr val="C00000"/>
                    </a:solidFill>
                  </a:rPr>
                  <a:t>Αξιοπιστία-Εγκυρότητα: </a:t>
                </a:r>
              </a:p>
              <a:p>
                <a:pPr lvl="0" algn="ctr" defTabSz="666750">
                  <a:lnSpc>
                    <a:spcPct val="90000"/>
                  </a:lnSpc>
                  <a:spcBef>
                    <a:spcPct val="0"/>
                  </a:spcBef>
                  <a:spcAft>
                    <a:spcPct val="35000"/>
                  </a:spcAft>
                </a:pPr>
                <a:r>
                  <a:rPr lang="el-GR" sz="1500" b="1" dirty="0" smtClean="0">
                    <a:solidFill>
                      <a:schemeClr val="tx1"/>
                    </a:solidFill>
                  </a:rPr>
                  <a:t>Τριγωνοποίηση: Χρήση του ίδιου μέσου συλλογής δεδομένων σε διαφορετικά δείγματα (Ειδικοί της ΕξΑΕ &amp; μαθητές Δημοτικού</a:t>
                </a:r>
                <a:br>
                  <a:rPr lang="el-GR" sz="1500" b="1" dirty="0" smtClean="0">
                    <a:solidFill>
                      <a:schemeClr val="tx1"/>
                    </a:solidFill>
                  </a:rPr>
                </a:br>
                <a:r>
                  <a:rPr lang="el-GR" sz="1500" b="1" dirty="0" smtClean="0">
                    <a:solidFill>
                      <a:schemeClr val="tx1"/>
                    </a:solidFill>
                  </a:rPr>
                  <a:t>(ερωτηματολόγιο με ανοιχτού τύπου ερωτήσεις )</a:t>
                </a:r>
              </a:p>
              <a:p>
                <a:pPr lvl="0" algn="ctr" defTabSz="666750">
                  <a:lnSpc>
                    <a:spcPct val="90000"/>
                  </a:lnSpc>
                  <a:spcBef>
                    <a:spcPct val="0"/>
                  </a:spcBef>
                  <a:spcAft>
                    <a:spcPct val="35000"/>
                  </a:spcAft>
                </a:pPr>
                <a:endParaRPr lang="el-GR" sz="1600" b="1" kern="1200" dirty="0">
                  <a:solidFill>
                    <a:schemeClr val="tx1"/>
                  </a:solidFill>
                </a:endParaRPr>
              </a:p>
            </p:txBody>
          </p:sp>
        </p:grpSp>
      </p:gr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857224" y="4786322"/>
            <a:ext cx="7786742" cy="71438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b="1" dirty="0" smtClean="0">
                <a:solidFill>
                  <a:srgbClr val="C00000"/>
                </a:solidFill>
                <a:latin typeface="Monotype Corsiva" pitchFamily="66" charset="0"/>
              </a:rPr>
              <a:t>Στην οικογένειά μου</a:t>
            </a:r>
          </a:p>
        </p:txBody>
      </p:sp>
      <p:sp>
        <p:nvSpPr>
          <p:cNvPr id="5" name="4 - Ορθογώνιο"/>
          <p:cNvSpPr/>
          <p:nvPr/>
        </p:nvSpPr>
        <p:spPr>
          <a:xfrm>
            <a:off x="857224" y="3786190"/>
            <a:ext cx="7786742" cy="71438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b="1" dirty="0" smtClean="0">
                <a:solidFill>
                  <a:srgbClr val="C00000"/>
                </a:solidFill>
                <a:latin typeface="Monotype Corsiva" pitchFamily="66" charset="0"/>
              </a:rPr>
              <a:t>Στους συμμετέχοντες στην έρευνα</a:t>
            </a:r>
            <a:endParaRPr lang="el-GR" sz="2800" b="1" dirty="0">
              <a:solidFill>
                <a:srgbClr val="C00000"/>
              </a:solidFill>
              <a:latin typeface="Monotype Corsiva" pitchFamily="66" charset="0"/>
            </a:endParaRPr>
          </a:p>
        </p:txBody>
      </p:sp>
      <p:sp>
        <p:nvSpPr>
          <p:cNvPr id="4" name="3 - Ορθογώνιο"/>
          <p:cNvSpPr/>
          <p:nvPr/>
        </p:nvSpPr>
        <p:spPr>
          <a:xfrm>
            <a:off x="857224" y="1785926"/>
            <a:ext cx="7786742" cy="71438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b="1" dirty="0" smtClean="0">
                <a:solidFill>
                  <a:srgbClr val="C00000"/>
                </a:solidFill>
                <a:latin typeface="Monotype Corsiva" pitchFamily="66" charset="0"/>
              </a:rPr>
              <a:t>Στην τριμελή επιτροπή επίβλεψης</a:t>
            </a:r>
            <a:endParaRPr lang="el-GR" sz="2800" b="1" dirty="0">
              <a:solidFill>
                <a:srgbClr val="C00000"/>
              </a:solidFill>
              <a:latin typeface="Monotype Corsiva" pitchFamily="66" charset="0"/>
            </a:endParaRPr>
          </a:p>
        </p:txBody>
      </p:sp>
      <p:sp>
        <p:nvSpPr>
          <p:cNvPr id="3" name="2 - Τίτλος"/>
          <p:cNvSpPr>
            <a:spLocks noGrp="1"/>
          </p:cNvSpPr>
          <p:nvPr>
            <p:ph type="title"/>
          </p:nvPr>
        </p:nvSpPr>
        <p:spPr/>
        <p:txBody>
          <a:bodyPr/>
          <a:lstStyle/>
          <a:p>
            <a:r>
              <a:rPr lang="el-GR" dirty="0" smtClean="0">
                <a:effectLst>
                  <a:outerShdw blurRad="50800" dist="38100" dir="2700000" algn="tl" rotWithShape="0">
                    <a:prstClr val="black">
                      <a:alpha val="40000"/>
                    </a:prstClr>
                  </a:outerShdw>
                </a:effectLst>
              </a:rPr>
              <a:t>  Ευχαριστίες</a:t>
            </a:r>
            <a:endParaRPr lang="el-GR" dirty="0">
              <a:effectLst>
                <a:outerShdw blurRad="50800" dist="38100" dir="2700000" algn="tl" rotWithShape="0">
                  <a:prstClr val="black">
                    <a:alpha val="40000"/>
                  </a:prstClr>
                </a:outerShdw>
              </a:effectLst>
            </a:endParaRPr>
          </a:p>
        </p:txBody>
      </p:sp>
      <p:sp>
        <p:nvSpPr>
          <p:cNvPr id="9" name="8 - TextBox"/>
          <p:cNvSpPr txBox="1"/>
          <p:nvPr/>
        </p:nvSpPr>
        <p:spPr>
          <a:xfrm>
            <a:off x="857224" y="2571744"/>
            <a:ext cx="7500990" cy="923330"/>
          </a:xfrm>
          <a:prstGeom prst="rect">
            <a:avLst/>
          </a:prstGeom>
          <a:noFill/>
        </p:spPr>
        <p:txBody>
          <a:bodyPr wrap="square" rtlCol="0">
            <a:spAutoFit/>
          </a:bodyPr>
          <a:lstStyle/>
          <a:p>
            <a:pPr>
              <a:buFont typeface="Arial" pitchFamily="34" charset="0"/>
              <a:buChar char="•"/>
            </a:pPr>
            <a:r>
              <a:rPr lang="el-GR" sz="1800" dirty="0" smtClean="0">
                <a:latin typeface="Monotype Corsiva" pitchFamily="66" charset="0"/>
              </a:rPr>
              <a:t> κ. Κωνσταντίνο Κωτσίδη – Διδάκτωρ Πανεπιστημίου Κρήτης</a:t>
            </a:r>
          </a:p>
          <a:p>
            <a:pPr>
              <a:buFont typeface="Arial" pitchFamily="34" charset="0"/>
              <a:buChar char="•"/>
            </a:pPr>
            <a:r>
              <a:rPr lang="el-GR" sz="1800" dirty="0" smtClean="0">
                <a:latin typeface="Monotype Corsiva" pitchFamily="66" charset="0"/>
              </a:rPr>
              <a:t> κ. Κωνσταντίνο Χρηστίδη - ΕΕΠ  ΠΤΔΕ Πανεπιστημίου Κρήτης</a:t>
            </a:r>
          </a:p>
          <a:p>
            <a:pPr>
              <a:buFont typeface="Arial" pitchFamily="34" charset="0"/>
              <a:buChar char="•"/>
            </a:pPr>
            <a:r>
              <a:rPr lang="el-GR" sz="1800" dirty="0" smtClean="0">
                <a:latin typeface="Monotype Corsiva" pitchFamily="66" charset="0"/>
              </a:rPr>
              <a:t> κ. Εμμανουήλ Χαλκιαδάκη -  ΕΔΙΠ  ΠΤΔΕ Πανεπιστημίου Κρήτης</a:t>
            </a:r>
            <a:endParaRPr lang="el-GR" dirty="0" smtClean="0">
              <a:latin typeface="Monotype Corsiva" pitchFamily="66"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ppt_x"/>
                                          </p:val>
                                        </p:tav>
                                        <p:tav tm="100000">
                                          <p:val>
                                            <p:strVal val="#ppt_x"/>
                                          </p:val>
                                        </p:tav>
                                      </p:tavLst>
                                    </p:anim>
                                    <p:anim calcmode="lin" valueType="num">
                                      <p:cBhvr additive="base">
                                        <p:cTn id="12"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000" fill="hold"/>
                                        <p:tgtEl>
                                          <p:spTgt spid="5"/>
                                        </p:tgtEl>
                                        <p:attrNameLst>
                                          <p:attrName>ppt_x</p:attrName>
                                        </p:attrNameLst>
                                      </p:cBhvr>
                                      <p:tavLst>
                                        <p:tav tm="0">
                                          <p:val>
                                            <p:strVal val="#ppt_x"/>
                                          </p:val>
                                        </p:tav>
                                        <p:tav tm="100000">
                                          <p:val>
                                            <p:strVal val="#ppt_x"/>
                                          </p:val>
                                        </p:tav>
                                      </p:tavLst>
                                    </p:anim>
                                    <p:anim calcmode="lin" valueType="num">
                                      <p:cBhvr additive="base">
                                        <p:cTn id="1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1000" fill="hold"/>
                                        <p:tgtEl>
                                          <p:spTgt spid="6"/>
                                        </p:tgtEl>
                                        <p:attrNameLst>
                                          <p:attrName>ppt_x</p:attrName>
                                        </p:attrNameLst>
                                      </p:cBhvr>
                                      <p:tavLst>
                                        <p:tav tm="0">
                                          <p:val>
                                            <p:strVal val="#ppt_x"/>
                                          </p:val>
                                        </p:tav>
                                        <p:tav tm="100000">
                                          <p:val>
                                            <p:strVal val="#ppt_x"/>
                                          </p:val>
                                        </p:tav>
                                      </p:tavLst>
                                    </p:anim>
                                    <p:anim calcmode="lin" valueType="num">
                                      <p:cBhvr additive="base">
                                        <p:cTn id="2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4" grpId="0"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1538" y="428604"/>
            <a:ext cx="7776864" cy="576064"/>
          </a:xfrm>
        </p:spPr>
        <p:txBody>
          <a:bodyPr>
            <a:noAutofit/>
          </a:bodyPr>
          <a:lstStyle/>
          <a:p>
            <a:r>
              <a:rPr lang="el-GR" sz="3600" dirty="0" smtClean="0"/>
              <a:t>8β. Έρευνα ψηφιακού παιχνιδιού επαυξημένης πραγματικότητας</a:t>
            </a:r>
            <a:endParaRPr lang="el-GR" sz="4000" b="1" dirty="0"/>
          </a:p>
        </p:txBody>
      </p:sp>
      <p:sp>
        <p:nvSpPr>
          <p:cNvPr id="4" name="3 - Ορθογώνιο"/>
          <p:cNvSpPr/>
          <p:nvPr/>
        </p:nvSpPr>
        <p:spPr>
          <a:xfrm>
            <a:off x="0" y="2000240"/>
            <a:ext cx="3452940" cy="15425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el-GR" sz="1500" b="1" kern="1200" dirty="0" smtClean="0">
              <a:solidFill>
                <a:srgbClr val="C00000"/>
              </a:solidFill>
            </a:endParaRPr>
          </a:p>
          <a:p>
            <a:pPr lvl="0" algn="ctr" defTabSz="666750">
              <a:lnSpc>
                <a:spcPct val="90000"/>
              </a:lnSpc>
              <a:spcBef>
                <a:spcPct val="0"/>
              </a:spcBef>
              <a:spcAft>
                <a:spcPct val="35000"/>
              </a:spcAft>
            </a:pPr>
            <a:endParaRPr lang="el-GR" sz="1600" b="1" kern="1200" dirty="0">
              <a:solidFill>
                <a:schemeClr val="tx1"/>
              </a:solidFill>
            </a:endParaRPr>
          </a:p>
        </p:txBody>
      </p:sp>
      <p:grpSp>
        <p:nvGrpSpPr>
          <p:cNvPr id="10" name="9 - Ομάδα"/>
          <p:cNvGrpSpPr/>
          <p:nvPr/>
        </p:nvGrpSpPr>
        <p:grpSpPr>
          <a:xfrm>
            <a:off x="1071538" y="1500174"/>
            <a:ext cx="7929618" cy="5143536"/>
            <a:chOff x="1071538" y="1500174"/>
            <a:chExt cx="7929618" cy="5143536"/>
          </a:xfrm>
        </p:grpSpPr>
        <p:graphicFrame>
          <p:nvGraphicFramePr>
            <p:cNvPr id="6" name="5 - Διάγραμμα"/>
            <p:cNvGraphicFramePr/>
            <p:nvPr/>
          </p:nvGraphicFramePr>
          <p:xfrm>
            <a:off x="1071538" y="1500174"/>
            <a:ext cx="7929618"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6 - Ομάδα"/>
            <p:cNvGrpSpPr/>
            <p:nvPr/>
          </p:nvGrpSpPr>
          <p:grpSpPr>
            <a:xfrm>
              <a:off x="5143504" y="5000636"/>
              <a:ext cx="3643338" cy="1613996"/>
              <a:chOff x="3857652" y="3500460"/>
              <a:chExt cx="3452940" cy="1542558"/>
            </a:xfrm>
          </p:grpSpPr>
          <p:sp>
            <p:nvSpPr>
              <p:cNvPr id="8" name="7 - Ορθογώνιο"/>
              <p:cNvSpPr/>
              <p:nvPr/>
            </p:nvSpPr>
            <p:spPr>
              <a:xfrm>
                <a:off x="3857652" y="3500460"/>
                <a:ext cx="3452940" cy="154255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8 - Ορθογώνιο"/>
              <p:cNvSpPr/>
              <p:nvPr/>
            </p:nvSpPr>
            <p:spPr>
              <a:xfrm>
                <a:off x="3857652" y="3500460"/>
                <a:ext cx="3452940" cy="15425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Aft>
                    <a:spcPct val="35000"/>
                  </a:spcAft>
                </a:pPr>
                <a:r>
                  <a:rPr lang="el-GR" sz="1500" b="1" dirty="0" smtClean="0">
                    <a:solidFill>
                      <a:srgbClr val="C00000"/>
                    </a:solidFill>
                  </a:rPr>
                  <a:t>Αξιοπιστία-Εγκυρότητα: </a:t>
                </a:r>
              </a:p>
              <a:p>
                <a:pPr lvl="0" algn="ctr" defTabSz="666750">
                  <a:lnSpc>
                    <a:spcPct val="90000"/>
                  </a:lnSpc>
                  <a:spcAft>
                    <a:spcPct val="35000"/>
                  </a:spcAft>
                </a:pPr>
                <a:r>
                  <a:rPr lang="el-GR" sz="1500" b="1" dirty="0" smtClean="0">
                    <a:solidFill>
                      <a:schemeClr val="tx1"/>
                    </a:solidFill>
                  </a:rPr>
                  <a:t>Αποτίμηση από τους ίδιους μαθητές που αξιολόγησαν και το κύριο ΕΥ</a:t>
                </a:r>
              </a:p>
            </p:txBody>
          </p:sp>
        </p:grpSp>
      </p:gr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714356"/>
            <a:ext cx="7776864" cy="576064"/>
          </a:xfrm>
        </p:spPr>
        <p:txBody>
          <a:bodyPr>
            <a:noAutofit/>
          </a:bodyPr>
          <a:lstStyle/>
          <a:p>
            <a:r>
              <a:rPr lang="el-GR" sz="3600" dirty="0" smtClean="0"/>
              <a:t>9. Αποτελέσματα </a:t>
            </a:r>
            <a:r>
              <a:rPr lang="el-GR" sz="3600" dirty="0"/>
              <a:t>- Κύρια </a:t>
            </a:r>
            <a:r>
              <a:rPr lang="el-GR" sz="3600" dirty="0" smtClean="0"/>
              <a:t>ευρήματα</a:t>
            </a:r>
            <a:endParaRPr lang="el-GR" sz="4000" b="1" dirty="0"/>
          </a:p>
        </p:txBody>
      </p:sp>
      <p:sp>
        <p:nvSpPr>
          <p:cNvPr id="6" name="5 - Έλλειψη"/>
          <p:cNvSpPr/>
          <p:nvPr/>
        </p:nvSpPr>
        <p:spPr>
          <a:xfrm>
            <a:off x="500034" y="2214554"/>
            <a:ext cx="2071702" cy="1785950"/>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Κύριο ΕΥ:</a:t>
            </a:r>
            <a:br>
              <a:rPr lang="el-GR" dirty="0" smtClean="0"/>
            </a:br>
            <a:r>
              <a:rPr lang="el-GR" dirty="0" smtClean="0"/>
              <a:t>Ειδικοί της ΕξΑΕ</a:t>
            </a:r>
            <a:endParaRPr lang="el-GR" dirty="0"/>
          </a:p>
        </p:txBody>
      </p:sp>
      <p:sp>
        <p:nvSpPr>
          <p:cNvPr id="8" name="7 - Στρογγυλεμένο ορθογώνιο"/>
          <p:cNvSpPr/>
          <p:nvPr/>
        </p:nvSpPr>
        <p:spPr>
          <a:xfrm>
            <a:off x="2857488" y="1428736"/>
            <a:ext cx="5715040" cy="500066"/>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1.Το ΕΥ διαθέτει επιστημονική τεκμηρίωση και δυνατότητα μελέτης σε διαφορετικές πηγές.</a:t>
            </a:r>
            <a:endParaRPr lang="el-GR" sz="1600" b="1" dirty="0">
              <a:solidFill>
                <a:schemeClr val="tx1">
                  <a:lumMod val="75000"/>
                  <a:lumOff val="25000"/>
                </a:schemeClr>
              </a:solidFill>
            </a:endParaRPr>
          </a:p>
        </p:txBody>
      </p:sp>
      <p:sp>
        <p:nvSpPr>
          <p:cNvPr id="9" name="8 - Στρογγυλεμένο ορθογώνιο"/>
          <p:cNvSpPr/>
          <p:nvPr/>
        </p:nvSpPr>
        <p:spPr>
          <a:xfrm>
            <a:off x="2643174" y="2071678"/>
            <a:ext cx="6215106" cy="571504"/>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2.Το γνωστικό αντικείμενο είναι σαφές, φιλικό προς τον αναγνώστη και εύχρηστο.</a:t>
            </a:r>
            <a:endParaRPr lang="el-GR" sz="1600" b="1" dirty="0">
              <a:solidFill>
                <a:schemeClr val="tx1">
                  <a:lumMod val="75000"/>
                  <a:lumOff val="25000"/>
                </a:schemeClr>
              </a:solidFill>
            </a:endParaRPr>
          </a:p>
        </p:txBody>
      </p:sp>
      <p:sp>
        <p:nvSpPr>
          <p:cNvPr id="10" name="9 - Στρογγυλεμένο ορθογώνιο"/>
          <p:cNvSpPr/>
          <p:nvPr/>
        </p:nvSpPr>
        <p:spPr>
          <a:xfrm>
            <a:off x="2857488" y="2786058"/>
            <a:ext cx="5857916" cy="500066"/>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3.Το ΕΥ είναι υποστηρικτικό στη μελέτη του εκπαιδευόμενου και εξασφαλίζεται η αλληλεπίδραση με αυτόν.</a:t>
            </a:r>
            <a:endParaRPr lang="el-GR" sz="1600" b="1" dirty="0">
              <a:solidFill>
                <a:schemeClr val="tx1">
                  <a:lumMod val="75000"/>
                  <a:lumOff val="25000"/>
                </a:schemeClr>
              </a:solidFill>
            </a:endParaRPr>
          </a:p>
        </p:txBody>
      </p:sp>
      <p:sp>
        <p:nvSpPr>
          <p:cNvPr id="12" name="11 - Στρογγυλεμένο ορθογώνιο"/>
          <p:cNvSpPr/>
          <p:nvPr/>
        </p:nvSpPr>
        <p:spPr>
          <a:xfrm>
            <a:off x="1928794" y="4214818"/>
            <a:ext cx="7000924" cy="1428760"/>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Δυνατά σημεία του ΕΥ: </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α)προσφέρει τη δυνατότητα απόκτησης ιστορικής γνώσης</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β)Το γνωστικό αντικείμενο παρουσιάζεται με κατανοητό τρόπο</a:t>
            </a:r>
          </a:p>
          <a:p>
            <a:pPr algn="ctr"/>
            <a:r>
              <a:rPr lang="el-GR" sz="1600" b="1" dirty="0" smtClean="0">
                <a:solidFill>
                  <a:schemeClr val="tx1">
                    <a:lumMod val="75000"/>
                    <a:lumOff val="25000"/>
                  </a:schemeClr>
                </a:solidFill>
              </a:rPr>
              <a:t>γ)διαθέτει ορθή δομή στο περιεχόμενο</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δ)σαφής διατύπωση προσδοκώμενων μαθησιακών  αποτελεσμάτων</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ε)αλληλεπίδραση ΕΥ με εκπαιδευόμενο.</a:t>
            </a:r>
            <a:endParaRPr lang="el-GR" sz="1600" b="1" dirty="0">
              <a:solidFill>
                <a:schemeClr val="tx1">
                  <a:lumMod val="75000"/>
                  <a:lumOff val="25000"/>
                </a:schemeClr>
              </a:solidFill>
            </a:endParaRPr>
          </a:p>
        </p:txBody>
      </p:sp>
      <p:sp>
        <p:nvSpPr>
          <p:cNvPr id="14" name="13 - Στρογγυλεμένο ορθογώνιο"/>
          <p:cNvSpPr/>
          <p:nvPr/>
        </p:nvSpPr>
        <p:spPr>
          <a:xfrm>
            <a:off x="2571736" y="5715016"/>
            <a:ext cx="6000792" cy="785818"/>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Προτάσεις βελτίωσης:</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 περισσότερα στοιχεία με στόχο την ελκυστικότητα των εκπαιδευομένων</a:t>
            </a:r>
            <a:endParaRPr lang="el-GR" sz="1600" b="1" dirty="0">
              <a:solidFill>
                <a:schemeClr val="tx1">
                  <a:lumMod val="75000"/>
                  <a:lumOff val="25000"/>
                </a:schemeClr>
              </a:solidFill>
            </a:endParaRPr>
          </a:p>
        </p:txBody>
      </p:sp>
      <p:sp>
        <p:nvSpPr>
          <p:cNvPr id="11" name="10 - Στρογγυλεμένο ορθογώνιο"/>
          <p:cNvSpPr/>
          <p:nvPr/>
        </p:nvSpPr>
        <p:spPr>
          <a:xfrm>
            <a:off x="2643174" y="3429000"/>
            <a:ext cx="6286544" cy="571504"/>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4. Εφαρμόζονται και οι 12 αρχές της Γνωστικής Θεωρίας </a:t>
            </a:r>
            <a:r>
              <a:rPr lang="el-GR" sz="1600" b="1" dirty="0" err="1" smtClean="0">
                <a:solidFill>
                  <a:schemeClr val="tx1">
                    <a:lumMod val="75000"/>
                    <a:lumOff val="25000"/>
                  </a:schemeClr>
                </a:solidFill>
              </a:rPr>
              <a:t>Πολυμεσικής</a:t>
            </a:r>
            <a:r>
              <a:rPr lang="el-GR" sz="1600" b="1" dirty="0" smtClean="0">
                <a:solidFill>
                  <a:schemeClr val="tx1">
                    <a:lumMod val="75000"/>
                    <a:lumOff val="25000"/>
                  </a:schemeClr>
                </a:solidFill>
              </a:rPr>
              <a:t> Μάθησης του </a:t>
            </a:r>
            <a:r>
              <a:rPr lang="en-US" sz="1600" b="1" dirty="0" smtClean="0">
                <a:solidFill>
                  <a:schemeClr val="tx1">
                    <a:lumMod val="75000"/>
                    <a:lumOff val="25000"/>
                  </a:schemeClr>
                </a:solidFill>
              </a:rPr>
              <a:t>Mayer</a:t>
            </a:r>
            <a:r>
              <a:rPr lang="el-GR" sz="1600" b="1" dirty="0" smtClean="0">
                <a:solidFill>
                  <a:schemeClr val="tx1">
                    <a:lumMod val="75000"/>
                    <a:lumOff val="25000"/>
                  </a:schemeClr>
                </a:solidFill>
              </a:rPr>
              <a:t>. </a:t>
            </a:r>
            <a:endParaRPr lang="el-GR" sz="1600" b="1" dirty="0">
              <a:solidFill>
                <a:schemeClr val="tx1">
                  <a:lumMod val="75000"/>
                  <a:lumOff val="25000"/>
                </a:schemeClr>
              </a:solidFill>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ppt_x"/>
                                          </p:val>
                                        </p:tav>
                                        <p:tav tm="100000">
                                          <p:val>
                                            <p:strVal val="#ppt_x"/>
                                          </p:val>
                                        </p:tav>
                                      </p:tavLst>
                                    </p:anim>
                                    <p:anim calcmode="lin" valueType="num">
                                      <p:cBhvr additive="base">
                                        <p:cTn id="1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1000" fill="hold"/>
                                        <p:tgtEl>
                                          <p:spTgt spid="11"/>
                                        </p:tgtEl>
                                        <p:attrNameLst>
                                          <p:attrName>ppt_x</p:attrName>
                                        </p:attrNameLst>
                                      </p:cBhvr>
                                      <p:tavLst>
                                        <p:tav tm="0">
                                          <p:val>
                                            <p:strVal val="#ppt_x"/>
                                          </p:val>
                                        </p:tav>
                                        <p:tav tm="100000">
                                          <p:val>
                                            <p:strVal val="#ppt_x"/>
                                          </p:val>
                                        </p:tav>
                                      </p:tavLst>
                                    </p:anim>
                                    <p:anim calcmode="lin" valueType="num">
                                      <p:cBhvr additive="base">
                                        <p:cTn id="32"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1000" fill="hold"/>
                                        <p:tgtEl>
                                          <p:spTgt spid="12"/>
                                        </p:tgtEl>
                                        <p:attrNameLst>
                                          <p:attrName>ppt_x</p:attrName>
                                        </p:attrNameLst>
                                      </p:cBhvr>
                                      <p:tavLst>
                                        <p:tav tm="0">
                                          <p:val>
                                            <p:strVal val="#ppt_x"/>
                                          </p:val>
                                        </p:tav>
                                        <p:tav tm="100000">
                                          <p:val>
                                            <p:strVal val="#ppt_x"/>
                                          </p:val>
                                        </p:tav>
                                      </p:tavLst>
                                    </p:anim>
                                    <p:anim calcmode="lin" valueType="num">
                                      <p:cBhvr additive="base">
                                        <p:cTn id="3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1000" fill="hold"/>
                                        <p:tgtEl>
                                          <p:spTgt spid="14"/>
                                        </p:tgtEl>
                                        <p:attrNameLst>
                                          <p:attrName>ppt_x</p:attrName>
                                        </p:attrNameLst>
                                      </p:cBhvr>
                                      <p:tavLst>
                                        <p:tav tm="0">
                                          <p:val>
                                            <p:strVal val="#ppt_x"/>
                                          </p:val>
                                        </p:tav>
                                        <p:tav tm="100000">
                                          <p:val>
                                            <p:strVal val="#ppt_x"/>
                                          </p:val>
                                        </p:tav>
                                      </p:tavLst>
                                    </p:anim>
                                    <p:anim calcmode="lin" valueType="num">
                                      <p:cBhvr additive="base">
                                        <p:cTn id="44"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2" grpId="0" animBg="1"/>
      <p:bldP spid="14"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714356"/>
            <a:ext cx="7776864" cy="576064"/>
          </a:xfrm>
        </p:spPr>
        <p:txBody>
          <a:bodyPr>
            <a:noAutofit/>
          </a:bodyPr>
          <a:lstStyle/>
          <a:p>
            <a:r>
              <a:rPr lang="el-GR" sz="3600" dirty="0" smtClean="0"/>
              <a:t>9. Αποτελέσματα </a:t>
            </a:r>
            <a:r>
              <a:rPr lang="el-GR" sz="3600" dirty="0"/>
              <a:t>- Κύρια </a:t>
            </a:r>
            <a:r>
              <a:rPr lang="el-GR" sz="3600" dirty="0" smtClean="0"/>
              <a:t>ευρήματα</a:t>
            </a:r>
            <a:endParaRPr lang="el-GR" sz="4000" b="1" dirty="0"/>
          </a:p>
        </p:txBody>
      </p:sp>
      <p:sp>
        <p:nvSpPr>
          <p:cNvPr id="6" name="5 - Έλλειψη"/>
          <p:cNvSpPr/>
          <p:nvPr/>
        </p:nvSpPr>
        <p:spPr>
          <a:xfrm>
            <a:off x="500034" y="2214554"/>
            <a:ext cx="2214578" cy="2071702"/>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Κύριο ΕΥ:</a:t>
            </a:r>
            <a:br>
              <a:rPr lang="el-GR" dirty="0" smtClean="0"/>
            </a:br>
            <a:r>
              <a:rPr lang="el-GR" dirty="0" smtClean="0"/>
              <a:t>Ειδικοί της ΕξΑΕ</a:t>
            </a:r>
            <a:endParaRPr lang="el-GR" dirty="0"/>
          </a:p>
        </p:txBody>
      </p:sp>
      <p:sp>
        <p:nvSpPr>
          <p:cNvPr id="13" name="12 - TextBox"/>
          <p:cNvSpPr txBox="1"/>
          <p:nvPr/>
        </p:nvSpPr>
        <p:spPr>
          <a:xfrm>
            <a:off x="3357554" y="2500306"/>
            <a:ext cx="4143404" cy="1569660"/>
          </a:xfrm>
          <a:prstGeom prst="rect">
            <a:avLst/>
          </a:prstGeom>
          <a:noFill/>
        </p:spPr>
        <p:txBody>
          <a:bodyPr wrap="square" rtlCol="0">
            <a:spAutoFit/>
          </a:bodyPr>
          <a:lstStyle/>
          <a:p>
            <a:pPr algn="ctr"/>
            <a:r>
              <a:rPr lang="el-GR" b="1" i="1" dirty="0" smtClean="0">
                <a:solidFill>
                  <a:srgbClr val="C00000"/>
                </a:solidFill>
                <a:latin typeface="+mn-lt"/>
              </a:rPr>
              <a:t>Τα παραπάνω ευρήματα επαληθεύουν </a:t>
            </a:r>
          </a:p>
          <a:p>
            <a:pPr algn="ctr"/>
            <a:r>
              <a:rPr lang="el-GR" b="1" i="1" dirty="0" smtClean="0">
                <a:solidFill>
                  <a:srgbClr val="C00000"/>
                </a:solidFill>
                <a:latin typeface="+mn-lt"/>
              </a:rPr>
              <a:t>το 1</a:t>
            </a:r>
            <a:r>
              <a:rPr lang="el-GR" b="1" i="1" baseline="30000" dirty="0" smtClean="0">
                <a:solidFill>
                  <a:srgbClr val="C00000"/>
                </a:solidFill>
                <a:latin typeface="+mn-lt"/>
              </a:rPr>
              <a:t>ο</a:t>
            </a:r>
            <a:r>
              <a:rPr lang="el-GR" b="1" i="1" dirty="0" smtClean="0">
                <a:solidFill>
                  <a:srgbClr val="C00000"/>
                </a:solidFill>
                <a:latin typeface="+mn-lt"/>
              </a:rPr>
              <a:t>, 2</a:t>
            </a:r>
            <a:r>
              <a:rPr lang="el-GR" b="1" i="1" baseline="30000" dirty="0" smtClean="0">
                <a:solidFill>
                  <a:srgbClr val="C00000"/>
                </a:solidFill>
                <a:latin typeface="+mn-lt"/>
              </a:rPr>
              <a:t>ο</a:t>
            </a:r>
            <a:r>
              <a:rPr lang="el-GR" b="1" i="1" dirty="0" smtClean="0">
                <a:solidFill>
                  <a:srgbClr val="C00000"/>
                </a:solidFill>
                <a:latin typeface="+mn-lt"/>
              </a:rPr>
              <a:t> &amp; 3</a:t>
            </a:r>
            <a:r>
              <a:rPr lang="el-GR" b="1" i="1" baseline="30000" dirty="0" smtClean="0">
                <a:solidFill>
                  <a:srgbClr val="C00000"/>
                </a:solidFill>
                <a:latin typeface="+mn-lt"/>
              </a:rPr>
              <a:t>ο</a:t>
            </a:r>
            <a:r>
              <a:rPr lang="el-GR" b="1" i="1" dirty="0" smtClean="0">
                <a:solidFill>
                  <a:srgbClr val="C00000"/>
                </a:solidFill>
                <a:latin typeface="+mn-lt"/>
              </a:rPr>
              <a:t> ερευνητικό ερώτημα.</a:t>
            </a:r>
            <a:endParaRPr lang="el-GR" b="1" dirty="0" smtClean="0">
              <a:solidFill>
                <a:srgbClr val="C00000"/>
              </a:solidFill>
              <a:latin typeface="+mn-lt"/>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714356"/>
            <a:ext cx="7776864" cy="576064"/>
          </a:xfrm>
        </p:spPr>
        <p:txBody>
          <a:bodyPr>
            <a:noAutofit/>
          </a:bodyPr>
          <a:lstStyle/>
          <a:p>
            <a:r>
              <a:rPr lang="el-GR" sz="3600" dirty="0" smtClean="0"/>
              <a:t>9. Αποτελέσματα </a:t>
            </a:r>
            <a:r>
              <a:rPr lang="el-GR" sz="3600" dirty="0"/>
              <a:t>- Κύρια </a:t>
            </a:r>
            <a:r>
              <a:rPr lang="el-GR" sz="3600" dirty="0" smtClean="0"/>
              <a:t>ευρήματα</a:t>
            </a:r>
            <a:endParaRPr lang="el-GR" sz="4000" b="1" dirty="0"/>
          </a:p>
        </p:txBody>
      </p:sp>
      <p:sp>
        <p:nvSpPr>
          <p:cNvPr id="6" name="5 - Έλλειψη"/>
          <p:cNvSpPr/>
          <p:nvPr/>
        </p:nvSpPr>
        <p:spPr>
          <a:xfrm>
            <a:off x="500034" y="2571744"/>
            <a:ext cx="2214578" cy="1928826"/>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Κύριο ΕΥ:</a:t>
            </a:r>
            <a:br>
              <a:rPr lang="el-GR" dirty="0" smtClean="0"/>
            </a:br>
            <a:r>
              <a:rPr lang="el-GR" dirty="0" smtClean="0"/>
              <a:t>Μαθητές Δημοτικού</a:t>
            </a:r>
            <a:endParaRPr lang="el-GR" dirty="0"/>
          </a:p>
        </p:txBody>
      </p:sp>
      <p:sp>
        <p:nvSpPr>
          <p:cNvPr id="8" name="7 - Στρογγυλεμένο ορθογώνιο"/>
          <p:cNvSpPr/>
          <p:nvPr/>
        </p:nvSpPr>
        <p:spPr>
          <a:xfrm>
            <a:off x="2786050" y="2643182"/>
            <a:ext cx="5715040" cy="785818"/>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2. Ο νέος τρόπος διδασκαλίας του μαθήματος της Τοπικής Ιστορίας είναι προτιμητέος από τη μαθητική κοινότητα, καθώς πρόκειται για μια διασκεδαστική προσέγγιση.</a:t>
            </a:r>
          </a:p>
        </p:txBody>
      </p:sp>
      <p:sp>
        <p:nvSpPr>
          <p:cNvPr id="12" name="11 - Στρογγυλεμένο ορθογώνιο"/>
          <p:cNvSpPr/>
          <p:nvPr/>
        </p:nvSpPr>
        <p:spPr>
          <a:xfrm>
            <a:off x="2786050" y="3714752"/>
            <a:ext cx="5715040" cy="1357322"/>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Δυνατά σημεία του ΕΥ: </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α)είναι εύχρηστο και ελκυστικό</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β)διαθέτει δραστηριότητες που βοηθούν στην επανάληψη και στην εμπέδωση της νέας γνώσης</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γ)λειτουργεί υποστηρικτικά στη διαδικασία της μάθησης</a:t>
            </a:r>
            <a:endParaRPr lang="el-GR" sz="1600" b="1" dirty="0">
              <a:solidFill>
                <a:schemeClr val="tx1">
                  <a:lumMod val="75000"/>
                  <a:lumOff val="25000"/>
                </a:schemeClr>
              </a:solidFill>
            </a:endParaRPr>
          </a:p>
        </p:txBody>
      </p:sp>
      <p:sp>
        <p:nvSpPr>
          <p:cNvPr id="14" name="13 - Στρογγυλεμένο ορθογώνιο"/>
          <p:cNvSpPr/>
          <p:nvPr/>
        </p:nvSpPr>
        <p:spPr>
          <a:xfrm>
            <a:off x="2928926" y="5286388"/>
            <a:ext cx="5500726" cy="785818"/>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Προτάσεις βελτίωσης:</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 Προσθήκη επιπλέον κουίζ, δραστηριοτήτων και εικόνων.</a:t>
            </a:r>
            <a:endParaRPr lang="el-GR" sz="1600" b="1" dirty="0">
              <a:solidFill>
                <a:schemeClr val="tx1">
                  <a:lumMod val="75000"/>
                  <a:lumOff val="25000"/>
                </a:schemeClr>
              </a:solidFill>
            </a:endParaRPr>
          </a:p>
        </p:txBody>
      </p:sp>
      <p:sp>
        <p:nvSpPr>
          <p:cNvPr id="11" name="10 - Στρογγυλεμένο ορθογώνιο"/>
          <p:cNvSpPr/>
          <p:nvPr/>
        </p:nvSpPr>
        <p:spPr>
          <a:xfrm>
            <a:off x="2786050" y="1643050"/>
            <a:ext cx="5715040" cy="785818"/>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1.Το ΕΥ βοήθησε τους μαθητές να λάβουν τις νέες ιστορικές γνώσεις χωρίς δυσκολίες.</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1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1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dissolve">
                                      <p:cBhvr>
                                        <p:cTn id="2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2" grpId="0" animBg="1"/>
      <p:bldP spid="14"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714356"/>
            <a:ext cx="7776864" cy="576064"/>
          </a:xfrm>
        </p:spPr>
        <p:txBody>
          <a:bodyPr>
            <a:noAutofit/>
          </a:bodyPr>
          <a:lstStyle/>
          <a:p>
            <a:r>
              <a:rPr lang="el-GR" sz="3600" dirty="0" smtClean="0"/>
              <a:t>9. Αποτελέσματα </a:t>
            </a:r>
            <a:r>
              <a:rPr lang="el-GR" sz="3600" dirty="0"/>
              <a:t>- Κύρια </a:t>
            </a:r>
            <a:r>
              <a:rPr lang="el-GR" sz="3600" dirty="0" smtClean="0"/>
              <a:t>ευρήματα</a:t>
            </a:r>
            <a:endParaRPr lang="el-GR" sz="4000" b="1" dirty="0"/>
          </a:p>
        </p:txBody>
      </p:sp>
      <p:sp>
        <p:nvSpPr>
          <p:cNvPr id="6" name="5 - Έλλειψη"/>
          <p:cNvSpPr/>
          <p:nvPr/>
        </p:nvSpPr>
        <p:spPr>
          <a:xfrm>
            <a:off x="500034" y="2214554"/>
            <a:ext cx="2214578" cy="1928826"/>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Κύριο ΕΥ:</a:t>
            </a:r>
            <a:br>
              <a:rPr lang="el-GR" dirty="0" smtClean="0"/>
            </a:br>
            <a:r>
              <a:rPr lang="el-GR" dirty="0" smtClean="0"/>
              <a:t>Μαθητές Δημοτικού</a:t>
            </a:r>
            <a:endParaRPr lang="el-GR" dirty="0"/>
          </a:p>
        </p:txBody>
      </p:sp>
      <p:sp>
        <p:nvSpPr>
          <p:cNvPr id="13" name="12 - TextBox"/>
          <p:cNvSpPr txBox="1"/>
          <p:nvPr/>
        </p:nvSpPr>
        <p:spPr>
          <a:xfrm>
            <a:off x="3357554" y="2500306"/>
            <a:ext cx="4143404" cy="1569660"/>
          </a:xfrm>
          <a:prstGeom prst="rect">
            <a:avLst/>
          </a:prstGeom>
          <a:noFill/>
        </p:spPr>
        <p:txBody>
          <a:bodyPr wrap="square" rtlCol="0">
            <a:spAutoFit/>
          </a:bodyPr>
          <a:lstStyle/>
          <a:p>
            <a:pPr algn="ctr"/>
            <a:r>
              <a:rPr lang="el-GR" b="1" i="1" dirty="0" smtClean="0">
                <a:solidFill>
                  <a:srgbClr val="C00000"/>
                </a:solidFill>
                <a:latin typeface="+mn-lt"/>
              </a:rPr>
              <a:t>Τα παραπάνω ευρήματα επαληθεύουν </a:t>
            </a:r>
          </a:p>
          <a:p>
            <a:pPr algn="ctr"/>
            <a:r>
              <a:rPr lang="el-GR" b="1" i="1" dirty="0" smtClean="0">
                <a:solidFill>
                  <a:srgbClr val="C00000"/>
                </a:solidFill>
                <a:latin typeface="+mn-lt"/>
              </a:rPr>
              <a:t>το 4</a:t>
            </a:r>
            <a:r>
              <a:rPr lang="el-GR" b="1" i="1" baseline="30000" dirty="0" smtClean="0">
                <a:solidFill>
                  <a:srgbClr val="C00000"/>
                </a:solidFill>
                <a:latin typeface="+mn-lt"/>
              </a:rPr>
              <a:t>ο</a:t>
            </a:r>
            <a:r>
              <a:rPr lang="el-GR" b="1" i="1" dirty="0" smtClean="0">
                <a:solidFill>
                  <a:srgbClr val="C00000"/>
                </a:solidFill>
                <a:latin typeface="+mn-lt"/>
              </a:rPr>
              <a:t> &amp; 6</a:t>
            </a:r>
            <a:r>
              <a:rPr lang="el-GR" b="1" i="1" baseline="30000" dirty="0" smtClean="0">
                <a:solidFill>
                  <a:srgbClr val="C00000"/>
                </a:solidFill>
                <a:latin typeface="+mn-lt"/>
              </a:rPr>
              <a:t>ο</a:t>
            </a:r>
            <a:r>
              <a:rPr lang="el-GR" b="1" i="1" dirty="0" smtClean="0">
                <a:solidFill>
                  <a:srgbClr val="C00000"/>
                </a:solidFill>
                <a:latin typeface="+mn-lt"/>
              </a:rPr>
              <a:t> ερευνητικό ερώτημα.</a:t>
            </a:r>
            <a:endParaRPr lang="el-GR" b="1" dirty="0" smtClean="0">
              <a:solidFill>
                <a:srgbClr val="C00000"/>
              </a:solidFill>
              <a:latin typeface="+mn-lt"/>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714356"/>
            <a:ext cx="7776864" cy="576064"/>
          </a:xfrm>
        </p:spPr>
        <p:txBody>
          <a:bodyPr>
            <a:noAutofit/>
          </a:bodyPr>
          <a:lstStyle/>
          <a:p>
            <a:r>
              <a:rPr lang="el-GR" sz="3600" dirty="0" smtClean="0"/>
              <a:t>9. Αποτελέσματα </a:t>
            </a:r>
            <a:r>
              <a:rPr lang="el-GR" sz="3600" dirty="0"/>
              <a:t>- Κύρια </a:t>
            </a:r>
            <a:r>
              <a:rPr lang="el-GR" sz="3600" dirty="0" smtClean="0"/>
              <a:t>ευρήματα</a:t>
            </a:r>
            <a:endParaRPr lang="el-GR" sz="4000" b="1" dirty="0"/>
          </a:p>
        </p:txBody>
      </p:sp>
      <p:sp>
        <p:nvSpPr>
          <p:cNvPr id="6" name="5 - Έλλειψη"/>
          <p:cNvSpPr/>
          <p:nvPr/>
        </p:nvSpPr>
        <p:spPr>
          <a:xfrm>
            <a:off x="500034" y="2214554"/>
            <a:ext cx="2286016" cy="2214578"/>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Ψηφιακό παιχνίδι Ε.Π.:</a:t>
            </a:r>
            <a:br>
              <a:rPr lang="el-GR" dirty="0" smtClean="0"/>
            </a:br>
            <a:r>
              <a:rPr lang="el-GR" dirty="0" smtClean="0"/>
              <a:t>Μαθητές Δημοτικού</a:t>
            </a:r>
            <a:endParaRPr lang="el-GR" dirty="0"/>
          </a:p>
        </p:txBody>
      </p:sp>
      <p:sp>
        <p:nvSpPr>
          <p:cNvPr id="12" name="11 - Στρογγυλεμένο ορθογώνιο"/>
          <p:cNvSpPr/>
          <p:nvPr/>
        </p:nvSpPr>
        <p:spPr>
          <a:xfrm>
            <a:off x="2857488" y="3500438"/>
            <a:ext cx="5857916" cy="1928826"/>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Δυνατά σημεία: </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α) καινοτόμος μέθοδος ανατροφοδότησης της αποκτηθείσας γνώσης και αυτοαξιολόγησης των μαθητών</a:t>
            </a:r>
          </a:p>
          <a:p>
            <a:pPr algn="ctr"/>
            <a:r>
              <a:rPr lang="el-GR" sz="1600" b="1" dirty="0" smtClean="0">
                <a:solidFill>
                  <a:schemeClr val="tx1">
                    <a:lumMod val="75000"/>
                    <a:lumOff val="25000"/>
                  </a:schemeClr>
                </a:solidFill>
              </a:rPr>
              <a:t/>
            </a:r>
            <a:br>
              <a:rPr lang="el-GR" sz="1600" b="1" dirty="0" smtClean="0">
                <a:solidFill>
                  <a:schemeClr val="tx1">
                    <a:lumMod val="75000"/>
                    <a:lumOff val="25000"/>
                  </a:schemeClr>
                </a:solidFill>
              </a:rPr>
            </a:br>
            <a:r>
              <a:rPr lang="el-GR" sz="1600" b="1" dirty="0" smtClean="0">
                <a:solidFill>
                  <a:schemeClr val="tx1">
                    <a:lumMod val="75000"/>
                    <a:lumOff val="25000"/>
                  </a:schemeClr>
                </a:solidFill>
              </a:rPr>
              <a:t>β) το παιχνίδι είναι διασκεδαστικό, ευχάριστο και βοηθητικό για την εμπέδωση της νέας γνώσης που έλαβαν οι μαθητές σχετικά με τις κρήνες της Παλιάς Πόλης του Ρεθύμνου.</a:t>
            </a:r>
          </a:p>
        </p:txBody>
      </p:sp>
      <p:sp>
        <p:nvSpPr>
          <p:cNvPr id="11" name="10 - Στρογγυλεμένο ορθογώνιο"/>
          <p:cNvSpPr/>
          <p:nvPr/>
        </p:nvSpPr>
        <p:spPr>
          <a:xfrm>
            <a:off x="2857488" y="1785926"/>
            <a:ext cx="5786478" cy="1428760"/>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lumMod val="75000"/>
                    <a:lumOff val="25000"/>
                  </a:schemeClr>
                </a:solidFill>
              </a:rPr>
              <a:t>1. Το ψηφιακό παιχνίδι Ε.Π. που δημιουργήθηκε στα πλαίσια του μαθήματος της τοπικής ιστορίας με τη μέθοδο της ΕξΑΕ συνέβαλε θετικά στην υποστήριξη των μαθητών στη μαθησιακή διαδικασία.</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1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2976" y="714356"/>
            <a:ext cx="7776864" cy="576064"/>
          </a:xfrm>
        </p:spPr>
        <p:txBody>
          <a:bodyPr>
            <a:noAutofit/>
          </a:bodyPr>
          <a:lstStyle/>
          <a:p>
            <a:r>
              <a:rPr lang="el-GR" sz="3600" dirty="0" smtClean="0"/>
              <a:t>9. Αποτελέσματα </a:t>
            </a:r>
            <a:r>
              <a:rPr lang="el-GR" sz="3600" dirty="0"/>
              <a:t>- Κύρια </a:t>
            </a:r>
            <a:r>
              <a:rPr lang="el-GR" sz="3600" dirty="0" smtClean="0"/>
              <a:t>ευρήματα</a:t>
            </a:r>
            <a:endParaRPr lang="el-GR" sz="4000" b="1" dirty="0"/>
          </a:p>
        </p:txBody>
      </p:sp>
      <p:sp>
        <p:nvSpPr>
          <p:cNvPr id="6" name="5 - Έλλειψη"/>
          <p:cNvSpPr/>
          <p:nvPr/>
        </p:nvSpPr>
        <p:spPr>
          <a:xfrm>
            <a:off x="500034" y="2214554"/>
            <a:ext cx="2428892" cy="2143140"/>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Ψηφιακό παιχνίδι Ε.Π.:</a:t>
            </a:r>
            <a:br>
              <a:rPr lang="el-GR" dirty="0" smtClean="0"/>
            </a:br>
            <a:r>
              <a:rPr lang="el-GR" dirty="0" smtClean="0"/>
              <a:t>Μαθητές Δημοτικού</a:t>
            </a:r>
            <a:endParaRPr lang="el-GR" dirty="0"/>
          </a:p>
        </p:txBody>
      </p:sp>
      <p:sp>
        <p:nvSpPr>
          <p:cNvPr id="13" name="12 - TextBox"/>
          <p:cNvSpPr txBox="1"/>
          <p:nvPr/>
        </p:nvSpPr>
        <p:spPr>
          <a:xfrm>
            <a:off x="3357554" y="2500306"/>
            <a:ext cx="4143404" cy="1200329"/>
          </a:xfrm>
          <a:prstGeom prst="rect">
            <a:avLst/>
          </a:prstGeom>
          <a:noFill/>
        </p:spPr>
        <p:txBody>
          <a:bodyPr wrap="square" rtlCol="0">
            <a:spAutoFit/>
          </a:bodyPr>
          <a:lstStyle/>
          <a:p>
            <a:pPr algn="ctr"/>
            <a:r>
              <a:rPr lang="el-GR" b="1" i="1" dirty="0" smtClean="0">
                <a:solidFill>
                  <a:srgbClr val="C00000"/>
                </a:solidFill>
                <a:latin typeface="+mn-lt"/>
              </a:rPr>
              <a:t>Τα παραπάνω ευρήματα επαληθεύουν </a:t>
            </a:r>
          </a:p>
          <a:p>
            <a:pPr algn="ctr"/>
            <a:r>
              <a:rPr lang="el-GR" b="1" i="1" dirty="0" smtClean="0">
                <a:solidFill>
                  <a:srgbClr val="C00000"/>
                </a:solidFill>
                <a:latin typeface="+mn-lt"/>
              </a:rPr>
              <a:t>το 5</a:t>
            </a:r>
            <a:r>
              <a:rPr lang="el-GR" b="1" i="1" baseline="30000" dirty="0" smtClean="0">
                <a:solidFill>
                  <a:srgbClr val="C00000"/>
                </a:solidFill>
                <a:latin typeface="+mn-lt"/>
              </a:rPr>
              <a:t>ο</a:t>
            </a:r>
            <a:r>
              <a:rPr lang="el-GR" b="1" i="1" dirty="0" smtClean="0">
                <a:solidFill>
                  <a:srgbClr val="C00000"/>
                </a:solidFill>
                <a:latin typeface="+mn-lt"/>
              </a:rPr>
              <a:t> ερευνητικό ερώτημα.</a:t>
            </a:r>
            <a:endParaRPr lang="el-GR" b="1" dirty="0" smtClean="0">
              <a:solidFill>
                <a:srgbClr val="C00000"/>
              </a:solidFill>
              <a:latin typeface="+mn-lt"/>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714356"/>
            <a:ext cx="7776864" cy="576064"/>
          </a:xfrm>
        </p:spPr>
        <p:txBody>
          <a:bodyPr>
            <a:noAutofit/>
          </a:bodyPr>
          <a:lstStyle/>
          <a:p>
            <a:r>
              <a:rPr lang="el-GR" sz="3600" dirty="0" smtClean="0"/>
              <a:t>Συμπεράσματα</a:t>
            </a:r>
            <a:endParaRPr lang="el-GR" sz="4000" b="1" dirty="0"/>
          </a:p>
        </p:txBody>
      </p:sp>
      <p:grpSp>
        <p:nvGrpSpPr>
          <p:cNvPr id="10" name="9 - Ομάδα"/>
          <p:cNvGrpSpPr/>
          <p:nvPr/>
        </p:nvGrpSpPr>
        <p:grpSpPr>
          <a:xfrm>
            <a:off x="1428728" y="3000372"/>
            <a:ext cx="7000924" cy="1071570"/>
            <a:chOff x="1428728" y="3000372"/>
            <a:chExt cx="7000924" cy="1071570"/>
          </a:xfrm>
        </p:grpSpPr>
        <p:sp>
          <p:nvSpPr>
            <p:cNvPr id="14" name="13 - Στρογγυλεμένο ορθογώνιο"/>
            <p:cNvSpPr/>
            <p:nvPr/>
          </p:nvSpPr>
          <p:spPr>
            <a:xfrm>
              <a:off x="1428728" y="3000372"/>
              <a:ext cx="7000924" cy="1071570"/>
            </a:xfrm>
            <a:prstGeom prst="roundRect">
              <a:avLst>
                <a:gd name="adj" fmla="val 0"/>
              </a:avLst>
            </a:prstGeom>
            <a:effectLst>
              <a:outerShdw blurRad="50800" dist="38100" dir="8100000" algn="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l-GR" dirty="0" smtClean="0"/>
                <a:t>Το κυρίως ΕΥ έχει δημιουργηθεί σύμφωνα </a:t>
              </a:r>
              <a:endParaRPr lang="en-US" dirty="0" smtClean="0"/>
            </a:p>
            <a:p>
              <a:pPr algn="ctr"/>
              <a:r>
                <a:rPr lang="el-GR" dirty="0" smtClean="0"/>
                <a:t>με τις αρχές της </a:t>
              </a:r>
              <a:r>
                <a:rPr lang="el-GR" dirty="0" err="1" smtClean="0"/>
                <a:t>Πολυμεσικής</a:t>
              </a:r>
              <a:r>
                <a:rPr lang="el-GR" dirty="0" smtClean="0"/>
                <a:t> Μάθησης του </a:t>
              </a:r>
              <a:r>
                <a:rPr lang="en-US" dirty="0" smtClean="0"/>
                <a:t>Mayer.</a:t>
              </a:r>
            </a:p>
          </p:txBody>
        </p:sp>
        <p:sp>
          <p:nvSpPr>
            <p:cNvPr id="11" name="10 - Αστέρι 5 ακτινών"/>
            <p:cNvSpPr/>
            <p:nvPr/>
          </p:nvSpPr>
          <p:spPr>
            <a:xfrm>
              <a:off x="1571604" y="3071810"/>
              <a:ext cx="428628" cy="428628"/>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 name="12 - Ομάδα"/>
          <p:cNvGrpSpPr/>
          <p:nvPr/>
        </p:nvGrpSpPr>
        <p:grpSpPr>
          <a:xfrm>
            <a:off x="1428728" y="1500174"/>
            <a:ext cx="6929486" cy="1214446"/>
            <a:chOff x="1428728" y="1500174"/>
            <a:chExt cx="6929486" cy="1285884"/>
          </a:xfrm>
        </p:grpSpPr>
        <p:sp>
          <p:nvSpPr>
            <p:cNvPr id="12" name="11 - Στρογγυλεμένο ορθογώνιο"/>
            <p:cNvSpPr/>
            <p:nvPr/>
          </p:nvSpPr>
          <p:spPr>
            <a:xfrm>
              <a:off x="1428728" y="1500174"/>
              <a:ext cx="6929486" cy="1285884"/>
            </a:xfrm>
            <a:prstGeom prst="roundRect">
              <a:avLst>
                <a:gd name="adj" fmla="val 0"/>
              </a:avLst>
            </a:prstGeom>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l-GR" dirty="0" smtClean="0"/>
                <a:t>Το κυρίως ΕΥ διέπεται από τις αρχές και τη μεθοδολογία της </a:t>
              </a:r>
              <a:r>
                <a:rPr lang="el-GR" dirty="0" err="1" smtClean="0"/>
                <a:t>ΕξΑΕ</a:t>
              </a:r>
              <a:r>
                <a:rPr lang="el-GR" dirty="0" smtClean="0"/>
                <a:t>, όπως αυτές αποτυπώθηκαν στην αντίστοιχη θεωρία του </a:t>
              </a:r>
              <a:r>
                <a:rPr lang="en-US" dirty="0" smtClean="0"/>
                <a:t>Holmberg .</a:t>
              </a:r>
            </a:p>
          </p:txBody>
        </p:sp>
        <p:sp>
          <p:nvSpPr>
            <p:cNvPr id="6" name="5 - Αστέρι 5 ακτινών"/>
            <p:cNvSpPr/>
            <p:nvPr/>
          </p:nvSpPr>
          <p:spPr>
            <a:xfrm>
              <a:off x="1571604" y="1571612"/>
              <a:ext cx="428628" cy="428628"/>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6" name="15 - Ομάδα"/>
          <p:cNvGrpSpPr/>
          <p:nvPr/>
        </p:nvGrpSpPr>
        <p:grpSpPr>
          <a:xfrm>
            <a:off x="1428728" y="4429132"/>
            <a:ext cx="7000924" cy="1071570"/>
            <a:chOff x="1428728" y="4429132"/>
            <a:chExt cx="7000924" cy="1071570"/>
          </a:xfrm>
        </p:grpSpPr>
        <p:sp>
          <p:nvSpPr>
            <p:cNvPr id="15" name="14 - Στρογγυλεμένο ορθογώνιο"/>
            <p:cNvSpPr/>
            <p:nvPr/>
          </p:nvSpPr>
          <p:spPr>
            <a:xfrm>
              <a:off x="1428728" y="4429132"/>
              <a:ext cx="7000924" cy="1071570"/>
            </a:xfrm>
            <a:prstGeom prst="roundRect">
              <a:avLst>
                <a:gd name="adj" fmla="val 0"/>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O</a:t>
              </a:r>
              <a:r>
                <a:rPr lang="el-GR" dirty="0" smtClean="0"/>
                <a:t>ι εκπαιδευτικοί της </a:t>
              </a:r>
              <a:r>
                <a:rPr lang="el-GR" dirty="0" err="1" smtClean="0"/>
                <a:t>ΕξΑΕ</a:t>
              </a:r>
              <a:r>
                <a:rPr lang="el-GR" dirty="0" smtClean="0"/>
                <a:t> απαντούν θετικά στην παιδαγωγική αξιοποίηση του ΕΥ</a:t>
              </a:r>
              <a:r>
                <a:rPr lang="en-US" dirty="0" smtClean="0"/>
                <a:t>.</a:t>
              </a:r>
            </a:p>
          </p:txBody>
        </p:sp>
        <p:sp>
          <p:nvSpPr>
            <p:cNvPr id="9" name="8 - Αστέρι 5 ακτινών"/>
            <p:cNvSpPr/>
            <p:nvPr/>
          </p:nvSpPr>
          <p:spPr>
            <a:xfrm>
              <a:off x="1428728" y="4500570"/>
              <a:ext cx="428628" cy="428628"/>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0-#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1000" fill="hold"/>
                                        <p:tgtEl>
                                          <p:spTgt spid="16"/>
                                        </p:tgtEl>
                                        <p:attrNameLst>
                                          <p:attrName>ppt_x</p:attrName>
                                        </p:attrNameLst>
                                      </p:cBhvr>
                                      <p:tavLst>
                                        <p:tav tm="0">
                                          <p:val>
                                            <p:strVal val="0-#ppt_w/2"/>
                                          </p:val>
                                        </p:tav>
                                        <p:tav tm="100000">
                                          <p:val>
                                            <p:strVal val="#ppt_x"/>
                                          </p:val>
                                        </p:tav>
                                      </p:tavLst>
                                    </p:anim>
                                    <p:anim calcmode="lin" valueType="num">
                                      <p:cBhvr additive="base">
                                        <p:cTn id="20"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714356"/>
            <a:ext cx="7776864" cy="576064"/>
          </a:xfrm>
        </p:spPr>
        <p:txBody>
          <a:bodyPr>
            <a:noAutofit/>
          </a:bodyPr>
          <a:lstStyle/>
          <a:p>
            <a:r>
              <a:rPr lang="el-GR" sz="3600" dirty="0" smtClean="0"/>
              <a:t>Συμπεράσματα</a:t>
            </a:r>
            <a:endParaRPr lang="el-GR" sz="4000" b="1" dirty="0"/>
          </a:p>
        </p:txBody>
      </p:sp>
      <p:grpSp>
        <p:nvGrpSpPr>
          <p:cNvPr id="9" name="8 - Ομάδα"/>
          <p:cNvGrpSpPr/>
          <p:nvPr/>
        </p:nvGrpSpPr>
        <p:grpSpPr>
          <a:xfrm>
            <a:off x="1428728" y="3000372"/>
            <a:ext cx="7000924" cy="1428760"/>
            <a:chOff x="1428728" y="3000372"/>
            <a:chExt cx="7000924" cy="1428760"/>
          </a:xfrm>
        </p:grpSpPr>
        <p:sp>
          <p:nvSpPr>
            <p:cNvPr id="14" name="13 - Στρογγυλεμένο ορθογώνιο"/>
            <p:cNvSpPr/>
            <p:nvPr/>
          </p:nvSpPr>
          <p:spPr>
            <a:xfrm>
              <a:off x="1428728" y="3000372"/>
              <a:ext cx="7000924" cy="1428760"/>
            </a:xfrm>
            <a:prstGeom prst="roundRect">
              <a:avLst>
                <a:gd name="adj" fmla="val 0"/>
              </a:avLst>
            </a:prstGeom>
            <a:effectLst>
              <a:outerShdw blurRad="50800" dist="38100" dir="8100000" algn="tr"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dirty="0" smtClean="0"/>
            </a:p>
            <a:p>
              <a:pPr algn="ctr"/>
              <a:r>
                <a:rPr lang="el-GR" dirty="0" smtClean="0"/>
                <a:t>Το ΕΥ Επαυξημένης Πραγματικότητας συμβάλλει θετικά στην υποστήριξη των μαθητών</a:t>
              </a:r>
            </a:p>
            <a:p>
              <a:pPr algn="ctr"/>
              <a:r>
                <a:rPr lang="el-GR" dirty="0" smtClean="0"/>
                <a:t> στη μαθησιακή διαδικασία.</a:t>
              </a:r>
              <a:endParaRPr lang="en-US" dirty="0" smtClean="0"/>
            </a:p>
          </p:txBody>
        </p:sp>
        <p:sp>
          <p:nvSpPr>
            <p:cNvPr id="11" name="10 - Αστέρι 5 ακτινών"/>
            <p:cNvSpPr/>
            <p:nvPr/>
          </p:nvSpPr>
          <p:spPr>
            <a:xfrm>
              <a:off x="1428728" y="3357562"/>
              <a:ext cx="428628" cy="428628"/>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3" name="12 - Ομάδα"/>
          <p:cNvGrpSpPr/>
          <p:nvPr/>
        </p:nvGrpSpPr>
        <p:grpSpPr>
          <a:xfrm>
            <a:off x="1428728" y="1500174"/>
            <a:ext cx="6929486" cy="1143008"/>
            <a:chOff x="1428728" y="1500174"/>
            <a:chExt cx="6929486" cy="1210244"/>
          </a:xfrm>
        </p:grpSpPr>
        <p:sp>
          <p:nvSpPr>
            <p:cNvPr id="12" name="11 - Στρογγυλεμένο ορθογώνιο"/>
            <p:cNvSpPr/>
            <p:nvPr/>
          </p:nvSpPr>
          <p:spPr>
            <a:xfrm>
              <a:off x="1428728" y="1500174"/>
              <a:ext cx="6929486" cy="1210244"/>
            </a:xfrm>
            <a:prstGeom prst="roundRect">
              <a:avLst>
                <a:gd name="adj" fmla="val 0"/>
              </a:avLst>
            </a:prstGeom>
            <a:effectLst>
              <a:outerShdw blurRad="50800" dist="38100" dir="8100000" algn="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smtClean="0"/>
                <a:t>Το ΕΥ παρέχει στους μαθητές </a:t>
              </a:r>
            </a:p>
            <a:p>
              <a:pPr algn="ctr"/>
              <a:r>
                <a:rPr lang="el-GR" dirty="0" smtClean="0"/>
                <a:t>σημαντική υποστήριξη στη μαθησιακή διαδικασία. </a:t>
              </a:r>
              <a:endParaRPr lang="en-US" dirty="0" smtClean="0"/>
            </a:p>
          </p:txBody>
        </p:sp>
        <p:sp>
          <p:nvSpPr>
            <p:cNvPr id="6" name="5 - Αστέρι 5 ακτινών"/>
            <p:cNvSpPr/>
            <p:nvPr/>
          </p:nvSpPr>
          <p:spPr>
            <a:xfrm>
              <a:off x="1500166" y="1727095"/>
              <a:ext cx="428628" cy="428628"/>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3" name="12 - Στρογγυλεμένο ορθογώνιο"/>
          <p:cNvSpPr/>
          <p:nvPr/>
        </p:nvSpPr>
        <p:spPr>
          <a:xfrm>
            <a:off x="1071538" y="4786322"/>
            <a:ext cx="7858180" cy="1714512"/>
          </a:xfrm>
          <a:prstGeom prst="roundRect">
            <a:avLst/>
          </a:prstGeom>
          <a:gradFill flip="none" rotWithShape="1">
            <a:gsLst>
              <a:gs pos="0">
                <a:srgbClr val="DCA91A">
                  <a:shade val="30000"/>
                  <a:satMod val="115000"/>
                </a:srgbClr>
              </a:gs>
              <a:gs pos="50000">
                <a:srgbClr val="DCA91A">
                  <a:shade val="67500"/>
                  <a:satMod val="115000"/>
                </a:srgbClr>
              </a:gs>
              <a:gs pos="100000">
                <a:srgbClr val="DCA91A">
                  <a:shade val="100000"/>
                  <a:satMod val="115000"/>
                </a:srgbClr>
              </a:gs>
            </a:gsLst>
            <a:lin ang="18900000" scaled="1"/>
            <a:tileRect/>
          </a:gradFill>
          <a:effectLst>
            <a:outerShdw blurRad="50800" dist="38100" dir="8100000" algn="tr" rotWithShape="0">
              <a:prstClr val="black">
                <a:alpha val="40000"/>
              </a:prstClr>
            </a:outerShdw>
          </a:effectLst>
        </p:spPr>
        <p:style>
          <a:lnRef idx="2">
            <a:schemeClr val="dk1">
              <a:shade val="50000"/>
            </a:schemeClr>
          </a:lnRef>
          <a:fillRef idx="1003">
            <a:schemeClr val="dk2"/>
          </a:fillRef>
          <a:effectRef idx="0">
            <a:schemeClr val="dk1"/>
          </a:effectRef>
          <a:fontRef idx="minor">
            <a:schemeClr val="lt1"/>
          </a:fontRef>
        </p:style>
        <p:txBody>
          <a:bodyPr rtlCol="0" anchor="ctr"/>
          <a:lstStyle/>
          <a:p>
            <a:pPr algn="ctr"/>
            <a:r>
              <a:rPr lang="el-GR" b="1" dirty="0" smtClean="0">
                <a:solidFill>
                  <a:schemeClr val="bg2">
                    <a:lumMod val="10000"/>
                  </a:schemeClr>
                </a:solidFill>
              </a:rPr>
              <a:t>Τα συμπεράσματα τόσο για το ΕΥ όσο και για το ψηφιακό παιχνίδι Ε.Π. επιβεβαιώνουν αντίστοιχες έρευνες του παρελθόντος  για τη χρήση του </a:t>
            </a:r>
            <a:r>
              <a:rPr lang="en-US" b="1" dirty="0" smtClean="0">
                <a:solidFill>
                  <a:schemeClr val="bg2">
                    <a:lumMod val="10000"/>
                  </a:schemeClr>
                </a:solidFill>
              </a:rPr>
              <a:t>e-learning </a:t>
            </a:r>
            <a:r>
              <a:rPr lang="el-GR" b="1" dirty="0" smtClean="0">
                <a:solidFill>
                  <a:schemeClr val="bg2">
                    <a:lumMod val="10000"/>
                  </a:schemeClr>
                </a:solidFill>
              </a:rPr>
              <a:t>και </a:t>
            </a:r>
            <a:r>
              <a:rPr lang="en-US" b="1" dirty="0" smtClean="0">
                <a:solidFill>
                  <a:schemeClr val="bg2">
                    <a:lumMod val="10000"/>
                  </a:schemeClr>
                </a:solidFill>
              </a:rPr>
              <a:t>m-learning </a:t>
            </a:r>
            <a:r>
              <a:rPr lang="el-GR" b="1" dirty="0" smtClean="0">
                <a:solidFill>
                  <a:schemeClr val="bg2">
                    <a:lumMod val="10000"/>
                  </a:schemeClr>
                </a:solidFill>
              </a:rPr>
              <a:t>περιβάλλοντος στη μαθησιακή διαδικασία.</a:t>
            </a:r>
            <a:endParaRPr lang="el-GR" b="1" dirty="0">
              <a:solidFill>
                <a:schemeClr val="bg2">
                  <a:lumMod val="10000"/>
                </a:schemeClr>
              </a:solidFill>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dissolv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714356"/>
            <a:ext cx="7776864" cy="576064"/>
          </a:xfrm>
        </p:spPr>
        <p:txBody>
          <a:bodyPr>
            <a:noAutofit/>
          </a:bodyPr>
          <a:lstStyle/>
          <a:p>
            <a:r>
              <a:rPr lang="el-GR" sz="3600" dirty="0" smtClean="0"/>
              <a:t>Περιορισμοί έρευνας</a:t>
            </a:r>
            <a:endParaRPr lang="el-GR" sz="4000" b="1" dirty="0"/>
          </a:p>
        </p:txBody>
      </p:sp>
      <p:sp>
        <p:nvSpPr>
          <p:cNvPr id="9" name="8 - TextBox"/>
          <p:cNvSpPr txBox="1"/>
          <p:nvPr/>
        </p:nvSpPr>
        <p:spPr>
          <a:xfrm>
            <a:off x="1142976" y="1928802"/>
            <a:ext cx="7215238" cy="1938992"/>
          </a:xfrm>
          <a:prstGeom prst="rect">
            <a:avLst/>
          </a:prstGeom>
          <a:solidFill>
            <a:srgbClr val="DCA91A"/>
          </a:solidFill>
          <a:ln w="28575">
            <a:solidFill>
              <a:schemeClr val="tx1"/>
            </a:solidFill>
          </a:ln>
          <a:effectLst>
            <a:outerShdw blurRad="50800" dist="38100" dir="13500000" algn="br" rotWithShape="0">
              <a:prstClr val="black">
                <a:alpha val="40000"/>
              </a:prstClr>
            </a:outerShdw>
          </a:effectLst>
        </p:spPr>
        <p:txBody>
          <a:bodyPr wrap="square" rtlCol="0">
            <a:spAutoFit/>
          </a:bodyPr>
          <a:lstStyle/>
          <a:p>
            <a:pPr>
              <a:buFont typeface="Arial" pitchFamily="34" charset="0"/>
              <a:buChar char="•"/>
            </a:pPr>
            <a:r>
              <a:rPr lang="el-GR" dirty="0" smtClean="0">
                <a:latin typeface="+mn-lt"/>
              </a:rPr>
              <a:t>Μικρό δείγμα συμμετεχόντων στην έρευνα για το κυρίως ΕΥ και για το ψηφιακό παιχνίδι ΕΠ.</a:t>
            </a:r>
          </a:p>
          <a:p>
            <a:pPr>
              <a:buFont typeface="Arial" pitchFamily="34" charset="0"/>
              <a:buChar char="•"/>
            </a:pPr>
            <a:r>
              <a:rPr lang="el-GR" dirty="0" smtClean="0">
                <a:latin typeface="+mn-lt"/>
              </a:rPr>
              <a:t>Το δείγμα αφορά και συμμετέχοντες που είναι μαθητές Γ Δημοτικού.</a:t>
            </a:r>
          </a:p>
          <a:p>
            <a:pPr>
              <a:buFont typeface="Arial" pitchFamily="34" charset="0"/>
              <a:buChar char="•"/>
            </a:pPr>
            <a:r>
              <a:rPr lang="el-GR" dirty="0" smtClean="0">
                <a:latin typeface="+mn-lt"/>
              </a:rPr>
              <a:t>Ανηλικότητα των μαθητών. </a:t>
            </a:r>
            <a:endParaRPr lang="el-GR" dirty="0">
              <a:latin typeface="+mn-lt"/>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a:t>
            </a:r>
            <a:endParaRPr lang="el-GR" sz="3600" b="1" dirty="0"/>
          </a:p>
        </p:txBody>
      </p:sp>
      <p:grpSp>
        <p:nvGrpSpPr>
          <p:cNvPr id="6" name="5 - Ομάδα"/>
          <p:cNvGrpSpPr/>
          <p:nvPr/>
        </p:nvGrpSpPr>
        <p:grpSpPr>
          <a:xfrm>
            <a:off x="642910" y="1428736"/>
            <a:ext cx="8215370" cy="5072074"/>
            <a:chOff x="642910" y="1428736"/>
            <a:chExt cx="8215370" cy="5072074"/>
          </a:xfrm>
        </p:grpSpPr>
        <p:sp>
          <p:nvSpPr>
            <p:cNvPr id="5" name="4 - Στρογγυλεμένο ορθογώνιο"/>
            <p:cNvSpPr/>
            <p:nvPr/>
          </p:nvSpPr>
          <p:spPr>
            <a:xfrm>
              <a:off x="642910" y="1428736"/>
              <a:ext cx="8215370" cy="5072074"/>
            </a:xfrm>
            <a:prstGeom prst="roundRect">
              <a:avLst>
                <a:gd name="adj" fmla="val 118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effectLst>
                  <a:outerShdw blurRad="60007" dist="310007" dir="7680000" sy="30000" kx="1300200" algn="ctr" rotWithShape="0">
                    <a:prstClr val="black">
                      <a:alpha val="32000"/>
                    </a:prstClr>
                  </a:outerShdw>
                </a:effectLst>
              </a:endParaRPr>
            </a:p>
          </p:txBody>
        </p:sp>
        <p:sp>
          <p:nvSpPr>
            <p:cNvPr id="4" name="9 - Ορθογώνιο"/>
            <p:cNvSpPr/>
            <p:nvPr/>
          </p:nvSpPr>
          <p:spPr>
            <a:xfrm>
              <a:off x="714348" y="1571612"/>
              <a:ext cx="8143932" cy="4401205"/>
            </a:xfrm>
            <a:prstGeom prst="rect">
              <a:avLst/>
            </a:prstGeom>
          </p:spPr>
          <p:txBody>
            <a:bodyPr wrap="square">
              <a:spAutoFit/>
            </a:bodyPr>
            <a:lstStyle/>
            <a:p>
              <a:pPr marL="457200" indent="-457200" algn="ctr"/>
              <a:r>
                <a:rPr lang="el-GR" sz="2800" b="1" dirty="0" smtClean="0"/>
                <a:t>Σκοπός της παρούσας </a:t>
              </a:r>
            </a:p>
            <a:p>
              <a:pPr marL="457200" indent="-457200" algn="ctr"/>
              <a:r>
                <a:rPr lang="el-GR" sz="2800" b="1" dirty="0" smtClean="0"/>
                <a:t>ερευνητικής εργασίας ήταν: </a:t>
              </a:r>
            </a:p>
            <a:p>
              <a:pPr marL="457200" indent="-457200" algn="just">
                <a:buFont typeface="Arial" pitchFamily="34" charset="0"/>
                <a:buChar char="•"/>
              </a:pPr>
              <a:r>
                <a:rPr lang="el-GR" sz="2800" dirty="0" smtClean="0">
                  <a:solidFill>
                    <a:srgbClr val="C00000"/>
                  </a:solidFill>
                </a:rPr>
                <a:t>ο σχεδιασμός, η υλοποίηση και η αποτίμηση </a:t>
              </a:r>
              <a:r>
                <a:rPr lang="el-GR" sz="2800" dirty="0" smtClean="0"/>
                <a:t>εκπαιδευτικού υλικού </a:t>
              </a:r>
            </a:p>
            <a:p>
              <a:pPr marL="457200" indent="-457200" algn="just">
                <a:buFont typeface="Arial" pitchFamily="34" charset="0"/>
                <a:buChar char="•"/>
              </a:pPr>
              <a:r>
                <a:rPr lang="el-GR" sz="2800" dirty="0" smtClean="0"/>
                <a:t>με τη μεθοδολογία της </a:t>
              </a:r>
              <a:r>
                <a:rPr lang="el-GR" sz="2800" dirty="0" smtClean="0">
                  <a:solidFill>
                    <a:srgbClr val="66FFFF"/>
                  </a:solidFill>
                </a:rPr>
                <a:t>ΕξΑΕ </a:t>
              </a:r>
              <a:r>
                <a:rPr lang="el-GR" sz="2800" dirty="0" smtClean="0"/>
                <a:t>και </a:t>
              </a:r>
              <a:r>
                <a:rPr lang="el-GR" sz="2800" dirty="0" smtClean="0">
                  <a:solidFill>
                    <a:schemeClr val="bg1">
                      <a:lumMod val="85000"/>
                    </a:schemeClr>
                  </a:solidFill>
                </a:rPr>
                <a:t>εφαρμογών επαυξημένης πραγματικότητας </a:t>
              </a:r>
            </a:p>
            <a:p>
              <a:pPr marL="457200" indent="-457200" algn="just">
                <a:buFont typeface="Arial" pitchFamily="34" charset="0"/>
                <a:buChar char="•"/>
              </a:pPr>
              <a:r>
                <a:rPr lang="el-GR" sz="2800" dirty="0" smtClean="0"/>
                <a:t>για τη διδασκαλία της </a:t>
              </a:r>
              <a:r>
                <a:rPr lang="el-GR" sz="2800" dirty="0" smtClean="0">
                  <a:solidFill>
                    <a:srgbClr val="FFFF00"/>
                  </a:solidFill>
                </a:rPr>
                <a:t>Τοπικής Ιστορίας </a:t>
              </a:r>
              <a:r>
                <a:rPr lang="el-GR" sz="2800" dirty="0" smtClean="0"/>
                <a:t>σε μαθητές της Γ Τάξης του Δημοτικού Σχολείου, </a:t>
              </a:r>
            </a:p>
            <a:p>
              <a:pPr marL="457200" indent="-457200" algn="just">
                <a:buFont typeface="Arial" pitchFamily="34" charset="0"/>
                <a:buChar char="•"/>
              </a:pPr>
              <a:r>
                <a:rPr lang="el-GR" sz="2800" dirty="0" smtClean="0"/>
                <a:t>και ειδικότερα της περίπτωσης </a:t>
              </a:r>
              <a:r>
                <a:rPr lang="el-GR" sz="2800" dirty="0" smtClean="0">
                  <a:solidFill>
                    <a:srgbClr val="66FF66"/>
                  </a:solidFill>
                </a:rPr>
                <a:t>των κρηνών της παλιάς πόλης του Ρεθύμνου.</a:t>
              </a:r>
              <a:endParaRPr lang="el-GR" sz="2800" dirty="0">
                <a:solidFill>
                  <a:srgbClr val="66FF66"/>
                </a:solidFill>
              </a:endParaRPr>
            </a:p>
          </p:txBody>
        </p:sp>
      </p:grpSp>
    </p:spTree>
    <p:extLst>
      <p:ext uri="{BB962C8B-B14F-4D97-AF65-F5344CB8AC3E}">
        <p14:creationId xmlns="" xmlns:p14="http://schemas.microsoft.com/office/powerpoint/2010/main"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strVal val="#ppt_w*0.70"/>
                                          </p:val>
                                        </p:tav>
                                        <p:tav tm="100000">
                                          <p:val>
                                            <p:strVal val="#ppt_w"/>
                                          </p:val>
                                        </p:tav>
                                      </p:tavLst>
                                    </p:anim>
                                    <p:anim calcmode="lin" valueType="num">
                                      <p:cBhvr>
                                        <p:cTn id="8" dur="2000" fill="hold"/>
                                        <p:tgtEl>
                                          <p:spTgt spid="6"/>
                                        </p:tgtEl>
                                        <p:attrNameLst>
                                          <p:attrName>ppt_h</p:attrName>
                                        </p:attrNameLst>
                                      </p:cBhvr>
                                      <p:tavLst>
                                        <p:tav tm="0">
                                          <p:val>
                                            <p:strVal val="#ppt_h"/>
                                          </p:val>
                                        </p:tav>
                                        <p:tav tm="100000">
                                          <p:val>
                                            <p:strVal val="#ppt_h"/>
                                          </p:val>
                                        </p:tav>
                                      </p:tavLst>
                                    </p:anim>
                                    <p:animEffect transition="in" filter="fade">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714356"/>
            <a:ext cx="7776864" cy="576064"/>
          </a:xfrm>
        </p:spPr>
        <p:txBody>
          <a:bodyPr>
            <a:noAutofit/>
          </a:bodyPr>
          <a:lstStyle/>
          <a:p>
            <a:r>
              <a:rPr lang="el-GR" sz="3600" dirty="0" smtClean="0"/>
              <a:t>Προτάσεις</a:t>
            </a:r>
            <a:endParaRPr lang="el-GR" sz="4000" b="1" dirty="0"/>
          </a:p>
        </p:txBody>
      </p:sp>
      <p:sp>
        <p:nvSpPr>
          <p:cNvPr id="9" name="8 - TextBox"/>
          <p:cNvSpPr txBox="1"/>
          <p:nvPr/>
        </p:nvSpPr>
        <p:spPr>
          <a:xfrm>
            <a:off x="1071538" y="1428736"/>
            <a:ext cx="7715304" cy="1107996"/>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28575">
            <a:solidFill>
              <a:schemeClr val="tx1"/>
            </a:solidFill>
          </a:ln>
          <a:effectLst>
            <a:outerShdw blurRad="50800" dist="38100" dir="13500000" algn="br" rotWithShape="0">
              <a:prstClr val="black">
                <a:alpha val="40000"/>
              </a:prstClr>
            </a:outerShdw>
          </a:effectLst>
        </p:spPr>
        <p:txBody>
          <a:bodyPr wrap="square" rtlCol="0">
            <a:spAutoFit/>
          </a:bodyPr>
          <a:lstStyle/>
          <a:p>
            <a:r>
              <a:rPr lang="el-GR" sz="2200" dirty="0" smtClean="0">
                <a:latin typeface="+mn-lt"/>
              </a:rPr>
              <a:t>Διεύρυνση και εμπλουτισμός ΕΥ με περισσότερα ιστορικά μνημεία Ενετικής και Οθωμανικής Περιόδου της παλιάς πόλης του Ρεθύμνου.</a:t>
            </a:r>
            <a:endParaRPr lang="el-GR" sz="2200" dirty="0">
              <a:latin typeface="+mn-lt"/>
            </a:endParaRPr>
          </a:p>
        </p:txBody>
      </p:sp>
      <p:sp>
        <p:nvSpPr>
          <p:cNvPr id="4" name="3 - TextBox"/>
          <p:cNvSpPr txBox="1"/>
          <p:nvPr/>
        </p:nvSpPr>
        <p:spPr>
          <a:xfrm>
            <a:off x="1071538" y="2714620"/>
            <a:ext cx="7358114" cy="769441"/>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a:ln w="28575">
            <a:solidFill>
              <a:schemeClr val="tx1"/>
            </a:solidFill>
          </a:ln>
          <a:effectLst>
            <a:outerShdw blurRad="50800" dist="38100" dir="13500000" algn="br" rotWithShape="0">
              <a:prstClr val="black">
                <a:alpha val="40000"/>
              </a:prstClr>
            </a:outerShdw>
          </a:effectLst>
        </p:spPr>
        <p:txBody>
          <a:bodyPr wrap="square" rtlCol="0">
            <a:spAutoFit/>
          </a:bodyPr>
          <a:lstStyle/>
          <a:p>
            <a:r>
              <a:rPr lang="el-GR" sz="2200" dirty="0" smtClean="0">
                <a:latin typeface="+mn-lt"/>
              </a:rPr>
              <a:t>Δημιουργία χωροευαίσθητου παιχνιδιού Ε.Π. με περισσότερα μνημεία της παλιάς πόλης του Ρεθύμνου.</a:t>
            </a:r>
            <a:endParaRPr lang="el-GR" sz="2200" dirty="0">
              <a:latin typeface="+mn-lt"/>
            </a:endParaRPr>
          </a:p>
        </p:txBody>
      </p:sp>
      <p:sp>
        <p:nvSpPr>
          <p:cNvPr id="5" name="4 - TextBox"/>
          <p:cNvSpPr txBox="1"/>
          <p:nvPr/>
        </p:nvSpPr>
        <p:spPr>
          <a:xfrm>
            <a:off x="1071538" y="3643314"/>
            <a:ext cx="7358114" cy="769441"/>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a:ln w="28575">
            <a:solidFill>
              <a:schemeClr val="tx1"/>
            </a:solidFill>
          </a:ln>
          <a:effectLst>
            <a:outerShdw blurRad="50800" dist="38100" dir="13500000" algn="br" rotWithShape="0">
              <a:prstClr val="black">
                <a:alpha val="40000"/>
              </a:prstClr>
            </a:outerShdw>
          </a:effectLst>
        </p:spPr>
        <p:txBody>
          <a:bodyPr wrap="square" rtlCol="0">
            <a:spAutoFit/>
          </a:bodyPr>
          <a:lstStyle/>
          <a:p>
            <a:r>
              <a:rPr lang="el-GR" sz="2200" dirty="0" smtClean="0">
                <a:latin typeface="+mn-lt"/>
              </a:rPr>
              <a:t>Χρήση του παρόντος ψηφιακού παιχνιδιού για τουριστική περιήγηση των επισκεπτών της πόλης.</a:t>
            </a:r>
            <a:endParaRPr lang="el-GR" sz="2200" dirty="0">
              <a:latin typeface="+mn-lt"/>
            </a:endParaRPr>
          </a:p>
        </p:txBody>
      </p:sp>
      <p:sp>
        <p:nvSpPr>
          <p:cNvPr id="6" name="5 - TextBox"/>
          <p:cNvSpPr txBox="1"/>
          <p:nvPr/>
        </p:nvSpPr>
        <p:spPr>
          <a:xfrm>
            <a:off x="1071538" y="4643446"/>
            <a:ext cx="7358114" cy="769441"/>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3500000" scaled="1"/>
            <a:tileRect/>
          </a:gradFill>
          <a:ln w="28575">
            <a:solidFill>
              <a:schemeClr val="tx1"/>
            </a:solidFill>
          </a:ln>
          <a:effectLst>
            <a:outerShdw blurRad="50800" dist="38100" dir="13500000" algn="br" rotWithShape="0">
              <a:prstClr val="black">
                <a:alpha val="40000"/>
              </a:prstClr>
            </a:outerShdw>
          </a:effectLst>
        </p:spPr>
        <p:txBody>
          <a:bodyPr wrap="square" rtlCol="0">
            <a:spAutoFit/>
          </a:bodyPr>
          <a:lstStyle/>
          <a:p>
            <a:r>
              <a:rPr lang="el-GR" sz="2200" dirty="0" smtClean="0">
                <a:latin typeface="+mn-lt"/>
              </a:rPr>
              <a:t>Αξιοποίηση του ψηφιακού παιχνιδιού Ε.Π. από τις τοπικές αρχές με σκοπό την ανάδειξη των κρηνών .</a:t>
            </a:r>
            <a:endParaRPr lang="el-GR" sz="2200" dirty="0">
              <a:latin typeface="+mn-lt"/>
            </a:endParaRPr>
          </a:p>
        </p:txBody>
      </p:sp>
      <p:sp>
        <p:nvSpPr>
          <p:cNvPr id="7" name="6 - TextBox"/>
          <p:cNvSpPr txBox="1"/>
          <p:nvPr/>
        </p:nvSpPr>
        <p:spPr>
          <a:xfrm>
            <a:off x="1071538" y="5643578"/>
            <a:ext cx="7858180" cy="769441"/>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w="28575">
            <a:solidFill>
              <a:schemeClr val="tx1"/>
            </a:solidFill>
          </a:ln>
          <a:effectLst>
            <a:outerShdw blurRad="50800" dist="38100" dir="13500000" algn="br" rotWithShape="0">
              <a:prstClr val="black">
                <a:alpha val="40000"/>
              </a:prstClr>
            </a:outerShdw>
          </a:effectLst>
        </p:spPr>
        <p:txBody>
          <a:bodyPr wrap="square" rtlCol="0">
            <a:spAutoFit/>
          </a:bodyPr>
          <a:lstStyle/>
          <a:p>
            <a:r>
              <a:rPr lang="el-GR" sz="2200" dirty="0" smtClean="0">
                <a:latin typeface="+mn-lt"/>
              </a:rPr>
              <a:t>Μελλοντική δημιουργία αντίστοιχου ΕΥ για την πόλη του </a:t>
            </a:r>
            <a:r>
              <a:rPr lang="el-GR" sz="2200" dirty="0" smtClean="0">
                <a:latin typeface="+mn-lt"/>
              </a:rPr>
              <a:t>Ρεθύμνου</a:t>
            </a:r>
            <a:r>
              <a:rPr lang="en-US" sz="2200" dirty="0" smtClean="0">
                <a:latin typeface="+mn-lt"/>
              </a:rPr>
              <a:t>.</a:t>
            </a:r>
            <a:endParaRPr lang="el-GR" sz="2200" dirty="0">
              <a:latin typeface="+mn-lt"/>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ppt_w*0.7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strVal val="#ppt_w*0.70"/>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strVal val="#ppt_w*0.70"/>
                                          </p:val>
                                        </p:tav>
                                        <p:tav tm="100000">
                                          <p:val>
                                            <p:strVal val="#ppt_w"/>
                                          </p:val>
                                        </p:tav>
                                      </p:tavLst>
                                    </p:anim>
                                    <p:anim calcmode="lin" valueType="num">
                                      <p:cBhvr>
                                        <p:cTn id="22" dur="500" fill="hold"/>
                                        <p:tgtEl>
                                          <p:spTgt spid="5"/>
                                        </p:tgtEl>
                                        <p:attrNameLst>
                                          <p:attrName>ppt_h</p:attrName>
                                        </p:attrNameLst>
                                      </p:cBhvr>
                                      <p:tavLst>
                                        <p:tav tm="0">
                                          <p:val>
                                            <p:strVal val="#ppt_h"/>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strVal val="#ppt_w*0.70"/>
                                          </p:val>
                                        </p:tav>
                                        <p:tav tm="100000">
                                          <p:val>
                                            <p:strVal val="#ppt_w"/>
                                          </p:val>
                                        </p:tav>
                                      </p:tavLst>
                                    </p:anim>
                                    <p:anim calcmode="lin" valueType="num">
                                      <p:cBhvr>
                                        <p:cTn id="29" dur="500" fill="hold"/>
                                        <p:tgtEl>
                                          <p:spTgt spid="6"/>
                                        </p:tgtEl>
                                        <p:attrNameLst>
                                          <p:attrName>ppt_h</p:attrName>
                                        </p:attrNameLst>
                                      </p:cBhvr>
                                      <p:tavLst>
                                        <p:tav tm="0">
                                          <p:val>
                                            <p:strVal val="#ppt_h"/>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5"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142976" y="2857496"/>
            <a:ext cx="7215238" cy="1077218"/>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l-G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Script" pitchFamily="66" charset="0"/>
              </a:rPr>
              <a:t>Σας ευχαριστώ </a:t>
            </a:r>
            <a:endParaRPr lang="el-G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Script" pitchFamily="66" charset="0"/>
            </a:endParaRPr>
          </a:p>
          <a:p>
            <a:pPr algn="ctr"/>
            <a:r>
              <a:rPr lang="el-G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Script" pitchFamily="66" charset="0"/>
              </a:rPr>
              <a:t>για </a:t>
            </a:r>
            <a:r>
              <a:rPr lang="el-G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Script" pitchFamily="66" charset="0"/>
              </a:rPr>
              <a:t>την προσοχή </a:t>
            </a:r>
            <a:r>
              <a:rPr lang="el-G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Script" pitchFamily="66" charset="0"/>
              </a:rPr>
              <a:t>σας!</a:t>
            </a:r>
            <a:endParaRPr lang="el-G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egoe Script" pitchFamily="66" charset="0"/>
            </a:endParaRPr>
          </a:p>
        </p:txBody>
      </p:sp>
      <p:sp>
        <p:nvSpPr>
          <p:cNvPr id="3" name="Τίτλος 1"/>
          <p:cNvSpPr>
            <a:spLocks noGrp="1"/>
          </p:cNvSpPr>
          <p:nvPr>
            <p:ph type="title"/>
          </p:nvPr>
        </p:nvSpPr>
        <p:spPr>
          <a:xfrm>
            <a:off x="1367136" y="714356"/>
            <a:ext cx="7776864" cy="576064"/>
          </a:xfrm>
        </p:spPr>
        <p:txBody>
          <a:bodyPr>
            <a:noAutofit/>
          </a:bodyPr>
          <a:lstStyle/>
          <a:p>
            <a:r>
              <a:rPr lang="el-GR" sz="3600" dirty="0" smtClean="0"/>
              <a:t>Τέλος Παρουσίασης</a:t>
            </a:r>
            <a:endParaRPr lang="el-GR" sz="4000" b="1" dirty="0"/>
          </a:p>
        </p:txBody>
      </p:sp>
    </p:spTree>
    <p:extLst>
      <p:ext uri="{BB962C8B-B14F-4D97-AF65-F5344CB8AC3E}">
        <p14:creationId xmlns="" xmlns:p14="http://schemas.microsoft.com/office/powerpoint/2010/main" val="102612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57224" y="4500570"/>
            <a:ext cx="6840760" cy="584775"/>
          </a:xfrm>
          <a:prstGeom prst="rect">
            <a:avLst/>
          </a:prstGeom>
        </p:spPr>
        <p:txBody>
          <a:bodyPr wrap="square">
            <a:spAutoFit/>
          </a:bodyPr>
          <a:lstStyle/>
          <a:p>
            <a:endParaRPr lang="el-GR" sz="3200" dirty="0"/>
          </a:p>
        </p:txBody>
      </p:sp>
      <p:grpSp>
        <p:nvGrpSpPr>
          <p:cNvPr id="13" name="12 - Ομάδα"/>
          <p:cNvGrpSpPr/>
          <p:nvPr/>
        </p:nvGrpSpPr>
        <p:grpSpPr>
          <a:xfrm>
            <a:off x="1071538" y="1428736"/>
            <a:ext cx="7429552" cy="1000132"/>
            <a:chOff x="1071538" y="1428736"/>
            <a:chExt cx="7429552" cy="1000132"/>
          </a:xfrm>
        </p:grpSpPr>
        <p:pic>
          <p:nvPicPr>
            <p:cNvPr id="5" name="4 - Εικόνα" descr="Στιγμιότυπο οθόνης 2023-10-04 113926.jpg"/>
            <p:cNvPicPr>
              <a:picLocks noChangeAspect="1"/>
            </p:cNvPicPr>
            <p:nvPr/>
          </p:nvPicPr>
          <p:blipFill>
            <a:blip r:embed="rId2" cstate="print"/>
            <a:stretch>
              <a:fillRect/>
            </a:stretch>
          </p:blipFill>
          <p:spPr>
            <a:xfrm>
              <a:off x="1071538" y="1428736"/>
              <a:ext cx="1471739" cy="1000132"/>
            </a:xfrm>
            <a:prstGeom prst="rect">
              <a:avLst/>
            </a:prstGeom>
            <a:ln>
              <a:noFill/>
            </a:ln>
            <a:effectLst>
              <a:outerShdw blurRad="292100" dist="139700" dir="2700000" algn="tl" rotWithShape="0">
                <a:srgbClr val="333333">
                  <a:alpha val="65000"/>
                </a:srgbClr>
              </a:outerShdw>
            </a:effectLst>
          </p:spPr>
        </p:pic>
        <p:sp>
          <p:nvSpPr>
            <p:cNvPr id="6" name="5 - TextBox"/>
            <p:cNvSpPr txBox="1"/>
            <p:nvPr/>
          </p:nvSpPr>
          <p:spPr>
            <a:xfrm>
              <a:off x="2857488" y="1428736"/>
              <a:ext cx="5643602" cy="707886"/>
            </a:xfrm>
            <a:prstGeom prst="rect">
              <a:avLst/>
            </a:prstGeom>
            <a:solidFill>
              <a:schemeClr val="accent4">
                <a:lumMod val="60000"/>
                <a:lumOff val="40000"/>
              </a:schemeClr>
            </a:solidFill>
          </p:spPr>
          <p:txBody>
            <a:bodyPr wrap="square" rtlCol="0">
              <a:spAutoFit/>
            </a:bodyPr>
            <a:lstStyle/>
            <a:p>
              <a:r>
                <a:rPr lang="el-GR" sz="2000" b="1" dirty="0" smtClean="0"/>
                <a:t>Εκπαίδευση</a:t>
              </a:r>
              <a:r>
                <a:rPr lang="el-GR" sz="2000" dirty="0" smtClean="0"/>
                <a:t>: Ενίσχυση του μαθήματος της Τοπικής Ιστορίας στην τυπική και μη τυπική εκπαίδευση.</a:t>
              </a:r>
              <a:endParaRPr lang="el-GR" sz="2000" dirty="0"/>
            </a:p>
          </p:txBody>
        </p:sp>
      </p:grpSp>
      <p:grpSp>
        <p:nvGrpSpPr>
          <p:cNvPr id="14" name="13 - Ομάδα"/>
          <p:cNvGrpSpPr/>
          <p:nvPr/>
        </p:nvGrpSpPr>
        <p:grpSpPr>
          <a:xfrm>
            <a:off x="1071538" y="2643182"/>
            <a:ext cx="7358114" cy="1235437"/>
            <a:chOff x="1071538" y="2643182"/>
            <a:chExt cx="7358114" cy="1235437"/>
          </a:xfrm>
        </p:grpSpPr>
        <p:pic>
          <p:nvPicPr>
            <p:cNvPr id="7" name="6 - Εικόνα" descr="Στιγμιότυπο οθόνης 2023-10-04 114711.jpg"/>
            <p:cNvPicPr>
              <a:picLocks noChangeAspect="1"/>
            </p:cNvPicPr>
            <p:nvPr/>
          </p:nvPicPr>
          <p:blipFill>
            <a:blip r:embed="rId3" cstate="print"/>
            <a:stretch>
              <a:fillRect/>
            </a:stretch>
          </p:blipFill>
          <p:spPr>
            <a:xfrm>
              <a:off x="1071538" y="2714620"/>
              <a:ext cx="1357322" cy="1163999"/>
            </a:xfrm>
            <a:prstGeom prst="rect">
              <a:avLst/>
            </a:prstGeom>
            <a:ln>
              <a:noFill/>
            </a:ln>
            <a:effectLst>
              <a:softEdge rad="112500"/>
            </a:effectLst>
          </p:spPr>
        </p:pic>
        <p:sp>
          <p:nvSpPr>
            <p:cNvPr id="8" name="7 - TextBox"/>
            <p:cNvSpPr txBox="1"/>
            <p:nvPr/>
          </p:nvSpPr>
          <p:spPr>
            <a:xfrm>
              <a:off x="2928926" y="2643182"/>
              <a:ext cx="5500726" cy="1015663"/>
            </a:xfrm>
            <a:prstGeom prst="rect">
              <a:avLst/>
            </a:prstGeom>
            <a:solidFill>
              <a:schemeClr val="accent2">
                <a:lumMod val="75000"/>
                <a:alpha val="76000"/>
              </a:schemeClr>
            </a:solidFill>
          </p:spPr>
          <p:txBody>
            <a:bodyPr wrap="square" rtlCol="0">
              <a:spAutoFit/>
            </a:bodyPr>
            <a:lstStyle/>
            <a:p>
              <a:r>
                <a:rPr lang="el-GR" sz="2000" b="1" dirty="0" smtClean="0"/>
                <a:t>Έρευνα: </a:t>
              </a:r>
              <a:r>
                <a:rPr lang="el-GR" sz="2000" dirty="0" smtClean="0"/>
                <a:t>Εμπλουτισμός ερευνητικής βιβλιογραφίας στο πεδίο της ΕξΑΕ και της Συμπληρωματικής Σχολικής ΕξΑΕ</a:t>
              </a:r>
              <a:r>
                <a:rPr lang="el-GR" sz="2000" b="1" dirty="0" smtClean="0"/>
                <a:t> .</a:t>
              </a:r>
            </a:p>
          </p:txBody>
        </p:sp>
      </p:grpSp>
      <p:grpSp>
        <p:nvGrpSpPr>
          <p:cNvPr id="15" name="14 - Ομάδα"/>
          <p:cNvGrpSpPr/>
          <p:nvPr/>
        </p:nvGrpSpPr>
        <p:grpSpPr>
          <a:xfrm>
            <a:off x="1000100" y="3929066"/>
            <a:ext cx="7715304" cy="1105877"/>
            <a:chOff x="1000100" y="3929066"/>
            <a:chExt cx="7715304" cy="1105877"/>
          </a:xfrm>
        </p:grpSpPr>
        <p:pic>
          <p:nvPicPr>
            <p:cNvPr id="9" name="8 - Εικόνα" descr="Στιγμιότυπο οθόνης 2023-10-04 115102.jpg"/>
            <p:cNvPicPr>
              <a:picLocks noChangeAspect="1"/>
            </p:cNvPicPr>
            <p:nvPr/>
          </p:nvPicPr>
          <p:blipFill>
            <a:blip r:embed="rId4" cstate="print"/>
            <a:stretch>
              <a:fillRect/>
            </a:stretch>
          </p:blipFill>
          <p:spPr>
            <a:xfrm>
              <a:off x="1000100" y="3929066"/>
              <a:ext cx="1500198" cy="1105877"/>
            </a:xfrm>
            <a:prstGeom prst="rect">
              <a:avLst/>
            </a:prstGeom>
            <a:ln>
              <a:noFill/>
            </a:ln>
            <a:effectLst>
              <a:outerShdw blurRad="292100" dist="139700" dir="2700000" algn="tl" rotWithShape="0">
                <a:srgbClr val="333333">
                  <a:alpha val="65000"/>
                </a:srgbClr>
              </a:outerShdw>
            </a:effectLst>
          </p:spPr>
        </p:pic>
        <p:sp>
          <p:nvSpPr>
            <p:cNvPr id="10" name="9 - TextBox"/>
            <p:cNvSpPr txBox="1"/>
            <p:nvPr/>
          </p:nvSpPr>
          <p:spPr>
            <a:xfrm>
              <a:off x="2857488" y="3929066"/>
              <a:ext cx="5857916" cy="1015663"/>
            </a:xfrm>
            <a:prstGeom prst="rect">
              <a:avLst/>
            </a:prstGeom>
            <a:solidFill>
              <a:srgbClr val="FFFF00"/>
            </a:solidFill>
          </p:spPr>
          <p:txBody>
            <a:bodyPr wrap="square" rtlCol="0">
              <a:spAutoFit/>
            </a:bodyPr>
            <a:lstStyle/>
            <a:p>
              <a:r>
                <a:rPr lang="el-GR" sz="2000" b="1" dirty="0" smtClean="0"/>
                <a:t>Θεωρία: </a:t>
              </a:r>
              <a:r>
                <a:rPr lang="el-GR" sz="2000" dirty="0" smtClean="0"/>
                <a:t>Ανάδειξη ενδιαφέροντων ερευνητικών θεμάτων σχετικών με ΕξΑΕ, ΕξΑΣΕ &amp; Τοπική Ιστορία.</a:t>
              </a:r>
              <a:r>
                <a:rPr lang="el-GR" sz="2000" b="1" dirty="0" smtClean="0"/>
                <a:t> </a:t>
              </a:r>
            </a:p>
          </p:txBody>
        </p:sp>
      </p:grpSp>
      <p:grpSp>
        <p:nvGrpSpPr>
          <p:cNvPr id="16" name="15 - Ομάδα"/>
          <p:cNvGrpSpPr/>
          <p:nvPr/>
        </p:nvGrpSpPr>
        <p:grpSpPr>
          <a:xfrm>
            <a:off x="1000100" y="5143512"/>
            <a:ext cx="7929618" cy="1631216"/>
            <a:chOff x="1000100" y="5143512"/>
            <a:chExt cx="7929618" cy="1631216"/>
          </a:xfrm>
        </p:grpSpPr>
        <p:pic>
          <p:nvPicPr>
            <p:cNvPr id="11" name="10 - Εικόνα" descr="Στιγμιότυπο οθόνης 2023-10-04 122006.jpg"/>
            <p:cNvPicPr>
              <a:picLocks noChangeAspect="1"/>
            </p:cNvPicPr>
            <p:nvPr/>
          </p:nvPicPr>
          <p:blipFill>
            <a:blip r:embed="rId5" cstate="print"/>
            <a:stretch>
              <a:fillRect/>
            </a:stretch>
          </p:blipFill>
          <p:spPr>
            <a:xfrm>
              <a:off x="1000100" y="5286388"/>
              <a:ext cx="1500198" cy="1291742"/>
            </a:xfrm>
            <a:prstGeom prst="rect">
              <a:avLst/>
            </a:prstGeom>
            <a:ln>
              <a:noFill/>
            </a:ln>
            <a:effectLst>
              <a:outerShdw blurRad="292100" dist="139700" dir="2700000" algn="tl" rotWithShape="0">
                <a:srgbClr val="333333">
                  <a:alpha val="65000"/>
                </a:srgbClr>
              </a:outerShdw>
            </a:effectLst>
          </p:spPr>
        </p:pic>
        <p:sp>
          <p:nvSpPr>
            <p:cNvPr id="12" name="11 - TextBox"/>
            <p:cNvSpPr txBox="1"/>
            <p:nvPr/>
          </p:nvSpPr>
          <p:spPr>
            <a:xfrm>
              <a:off x="2857488" y="5143512"/>
              <a:ext cx="6072230" cy="1631216"/>
            </a:xfrm>
            <a:prstGeom prst="rect">
              <a:avLst/>
            </a:prstGeom>
            <a:solidFill>
              <a:srgbClr val="DCA91A"/>
            </a:solidFill>
          </p:spPr>
          <p:txBody>
            <a:bodyPr wrap="square" rtlCol="0">
              <a:spAutoFit/>
            </a:bodyPr>
            <a:lstStyle/>
            <a:p>
              <a:r>
                <a:rPr lang="el-GR" sz="2000" b="1" dirty="0" smtClean="0"/>
                <a:t>Κοινωνία - Πολιτισμός: </a:t>
              </a:r>
              <a:r>
                <a:rPr lang="el-GR" sz="2000" dirty="0" smtClean="0"/>
                <a:t>Ανάδειξη σημαντικών σημείων πολιτισμικού και ιστορικού ενδιαφέροντος της Παλιάς Πόλης του Ρεθύμνου μέσω ΕΥ της ΕξΑΕ και τόνωση της ενασχόλησης με το ιστορικό παρελθόν, τις παραδόσεις και την αρχιτεκτονική του τόπου. </a:t>
              </a:r>
              <a:r>
                <a:rPr lang="el-GR" sz="2000" b="1" dirty="0" smtClean="0"/>
                <a:t> </a:t>
              </a:r>
            </a:p>
          </p:txBody>
        </p:sp>
      </p:grpSp>
    </p:spTree>
    <p:extLst>
      <p:ext uri="{BB962C8B-B14F-4D97-AF65-F5344CB8AC3E}">
        <p14:creationId xmlns=""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 (1/3) </a:t>
            </a:r>
            <a:endParaRPr lang="el-GR" sz="4000" b="1" dirty="0"/>
          </a:p>
        </p:txBody>
      </p:sp>
      <p:sp>
        <p:nvSpPr>
          <p:cNvPr id="5" name="4 - Στρογγυλεμένο ορθογώνιο"/>
          <p:cNvSpPr/>
          <p:nvPr/>
        </p:nvSpPr>
        <p:spPr>
          <a:xfrm>
            <a:off x="1142976" y="1428736"/>
            <a:ext cx="7358114"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Κύριο Εκπαιδευτικό υλικό</a:t>
            </a:r>
          </a:p>
        </p:txBody>
      </p:sp>
      <p:sp>
        <p:nvSpPr>
          <p:cNvPr id="6" name="5 - TextBox"/>
          <p:cNvSpPr txBox="1"/>
          <p:nvPr/>
        </p:nvSpPr>
        <p:spPr>
          <a:xfrm>
            <a:off x="1142976" y="2571744"/>
            <a:ext cx="6429420" cy="461665"/>
          </a:xfrm>
          <a:prstGeom prst="rect">
            <a:avLst/>
          </a:prstGeom>
          <a:noFill/>
        </p:spPr>
        <p:txBody>
          <a:bodyPr wrap="square" rtlCol="0">
            <a:spAutoFit/>
          </a:bodyPr>
          <a:lstStyle/>
          <a:p>
            <a:r>
              <a:rPr lang="el-GR" b="1" dirty="0" smtClean="0"/>
              <a:t>Ως προς τις απόψεις των </a:t>
            </a:r>
            <a:r>
              <a:rPr lang="el-GR" b="1" u="sng" dirty="0" smtClean="0"/>
              <a:t>ειδικών</a:t>
            </a:r>
            <a:r>
              <a:rPr lang="el-GR" b="1" dirty="0" smtClean="0"/>
              <a:t>:</a:t>
            </a:r>
            <a:endParaRPr lang="el-GR" b="1" dirty="0"/>
          </a:p>
        </p:txBody>
      </p:sp>
      <p:sp>
        <p:nvSpPr>
          <p:cNvPr id="7" name="6 - TextBox"/>
          <p:cNvSpPr txBox="1"/>
          <p:nvPr/>
        </p:nvSpPr>
        <p:spPr>
          <a:xfrm>
            <a:off x="1000100" y="3143249"/>
            <a:ext cx="7715304" cy="3508653"/>
          </a:xfrm>
          <a:prstGeom prst="rect">
            <a:avLst/>
          </a:prstGeom>
          <a:noFill/>
        </p:spPr>
        <p:txBody>
          <a:bodyPr wrap="square" rtlCol="0">
            <a:spAutoFit/>
          </a:bodyPr>
          <a:lstStyle/>
          <a:p>
            <a:pPr lvl="0">
              <a:spcAft>
                <a:spcPts val="1200"/>
              </a:spcAft>
              <a:buFont typeface="Arial" pitchFamily="34" charset="0"/>
              <a:buChar char="•"/>
            </a:pPr>
            <a:r>
              <a:rPr lang="el-GR" dirty="0" smtClean="0"/>
              <a:t> Το εκπαιδευτικό υλικό διέπεται από τις </a:t>
            </a:r>
            <a:r>
              <a:rPr lang="el-GR" dirty="0" smtClean="0">
                <a:solidFill>
                  <a:srgbClr val="C00000"/>
                </a:solidFill>
              </a:rPr>
              <a:t>αρχές</a:t>
            </a:r>
            <a:r>
              <a:rPr lang="el-GR" dirty="0" smtClean="0"/>
              <a:t> και τη </a:t>
            </a:r>
            <a:r>
              <a:rPr lang="el-GR" dirty="0" smtClean="0">
                <a:solidFill>
                  <a:srgbClr val="C00000"/>
                </a:solidFill>
              </a:rPr>
              <a:t>μεθοδολογία της ΕξΑΕ</a:t>
            </a:r>
            <a:r>
              <a:rPr lang="el-GR" dirty="0" smtClean="0"/>
              <a:t>; </a:t>
            </a:r>
          </a:p>
          <a:p>
            <a:pPr>
              <a:spcAft>
                <a:spcPts val="1200"/>
              </a:spcAft>
              <a:buFont typeface="Arial" pitchFamily="34" charset="0"/>
              <a:buChar char="•"/>
            </a:pPr>
            <a:r>
              <a:rPr lang="el-GR" dirty="0" smtClean="0"/>
              <a:t> Το εκπαιδευτικό υλικό έχει δημιουργηθεί σύμφωνα με τις </a:t>
            </a:r>
            <a:r>
              <a:rPr lang="el-GR" dirty="0" smtClean="0">
                <a:solidFill>
                  <a:srgbClr val="7030A0"/>
                </a:solidFill>
              </a:rPr>
              <a:t>αρχές της Πολυμεσικής Μάθησης</a:t>
            </a:r>
            <a:r>
              <a:rPr lang="el-GR" dirty="0" smtClean="0"/>
              <a:t>;</a:t>
            </a:r>
          </a:p>
          <a:p>
            <a:pPr>
              <a:spcAft>
                <a:spcPts val="1200"/>
              </a:spcAft>
              <a:buFont typeface="Arial" pitchFamily="34" charset="0"/>
              <a:buChar char="•"/>
            </a:pPr>
            <a:r>
              <a:rPr lang="el-GR" dirty="0" smtClean="0"/>
              <a:t> Ποιες είναι οι απόψεις των εκπαιδευτικών της ΕξΑΕ για το </a:t>
            </a:r>
            <a:r>
              <a:rPr lang="el-GR" dirty="0" smtClean="0">
                <a:solidFill>
                  <a:schemeClr val="accent4">
                    <a:lumMod val="75000"/>
                  </a:schemeClr>
                </a:solidFill>
              </a:rPr>
              <a:t>εκπαιδευτικό υλικό </a:t>
            </a:r>
            <a:r>
              <a:rPr lang="el-GR" dirty="0" smtClean="0"/>
              <a:t>που δημιουργήθηκε αναφορικά με την </a:t>
            </a:r>
            <a:r>
              <a:rPr lang="el-GR" dirty="0" smtClean="0">
                <a:solidFill>
                  <a:schemeClr val="accent4">
                    <a:lumMod val="75000"/>
                  </a:schemeClr>
                </a:solidFill>
              </a:rPr>
              <a:t>παιδαγωγική αξιοποίησή του</a:t>
            </a:r>
            <a:r>
              <a:rPr lang="el-GR" dirty="0" smtClean="0"/>
              <a:t>;</a:t>
            </a:r>
          </a:p>
          <a:p>
            <a:pPr>
              <a:buFont typeface="Arial" pitchFamily="34" charset="0"/>
              <a:buChar char="•"/>
            </a:pPr>
            <a:endParaRPr lang="el-GR" dirty="0"/>
          </a:p>
        </p:txBody>
      </p:sp>
    </p:spTree>
    <p:extLst>
      <p:ext uri="{BB962C8B-B14F-4D97-AF65-F5344CB8AC3E}">
        <p14:creationId xmlns=""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 (2/3) </a:t>
            </a:r>
            <a:endParaRPr lang="el-GR" sz="4000" b="1" dirty="0"/>
          </a:p>
        </p:txBody>
      </p:sp>
      <p:sp>
        <p:nvSpPr>
          <p:cNvPr id="5" name="4 - Στρογγυλεμένο ορθογώνιο"/>
          <p:cNvSpPr/>
          <p:nvPr/>
        </p:nvSpPr>
        <p:spPr>
          <a:xfrm>
            <a:off x="1142976" y="1428736"/>
            <a:ext cx="7358114"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Κύριο Εκπαιδευτικό υλικό</a:t>
            </a:r>
          </a:p>
        </p:txBody>
      </p:sp>
      <p:sp>
        <p:nvSpPr>
          <p:cNvPr id="6" name="5 - TextBox"/>
          <p:cNvSpPr txBox="1"/>
          <p:nvPr/>
        </p:nvSpPr>
        <p:spPr>
          <a:xfrm>
            <a:off x="1142976" y="2571744"/>
            <a:ext cx="6429420" cy="461665"/>
          </a:xfrm>
          <a:prstGeom prst="rect">
            <a:avLst/>
          </a:prstGeom>
          <a:noFill/>
        </p:spPr>
        <p:txBody>
          <a:bodyPr wrap="square" rtlCol="0">
            <a:spAutoFit/>
          </a:bodyPr>
          <a:lstStyle/>
          <a:p>
            <a:r>
              <a:rPr lang="el-GR" b="1" dirty="0" smtClean="0"/>
              <a:t>Ως προς τις απόψεις των </a:t>
            </a:r>
            <a:r>
              <a:rPr lang="el-GR" b="1" u="sng" dirty="0" smtClean="0"/>
              <a:t>μαθητών</a:t>
            </a:r>
            <a:r>
              <a:rPr lang="el-GR" b="1" dirty="0" smtClean="0"/>
              <a:t>:</a:t>
            </a:r>
            <a:endParaRPr lang="el-GR" b="1" dirty="0"/>
          </a:p>
        </p:txBody>
      </p:sp>
      <p:sp>
        <p:nvSpPr>
          <p:cNvPr id="7" name="6 - TextBox"/>
          <p:cNvSpPr txBox="1"/>
          <p:nvPr/>
        </p:nvSpPr>
        <p:spPr>
          <a:xfrm>
            <a:off x="1000100" y="3143249"/>
            <a:ext cx="7715304" cy="2092881"/>
          </a:xfrm>
          <a:prstGeom prst="rect">
            <a:avLst/>
          </a:prstGeom>
          <a:noFill/>
        </p:spPr>
        <p:txBody>
          <a:bodyPr wrap="square" rtlCol="0">
            <a:spAutoFit/>
          </a:bodyPr>
          <a:lstStyle/>
          <a:p>
            <a:pPr lvl="0">
              <a:spcAft>
                <a:spcPts val="1200"/>
              </a:spcAft>
              <a:buFont typeface="Arial" pitchFamily="34" charset="0"/>
              <a:buChar char="•"/>
            </a:pPr>
            <a:r>
              <a:rPr lang="el-GR" dirty="0" smtClean="0"/>
              <a:t> Ποιες είναι οι απόψεις των μαθητών για </a:t>
            </a:r>
            <a:r>
              <a:rPr lang="el-GR" dirty="0" smtClean="0">
                <a:solidFill>
                  <a:srgbClr val="FF0000"/>
                </a:solidFill>
              </a:rPr>
              <a:t>το εκπαιδευτικό υλικό</a:t>
            </a:r>
            <a:r>
              <a:rPr lang="el-GR" dirty="0" smtClean="0"/>
              <a:t> που δημιουργήθηκε αναφορικά με την </a:t>
            </a:r>
            <a:r>
              <a:rPr lang="el-GR" dirty="0" smtClean="0">
                <a:solidFill>
                  <a:srgbClr val="FF0000"/>
                </a:solidFill>
              </a:rPr>
              <a:t>υποστήριξη</a:t>
            </a:r>
            <a:r>
              <a:rPr lang="el-GR" dirty="0" smtClean="0"/>
              <a:t> που λαμβάνουν στη </a:t>
            </a:r>
            <a:r>
              <a:rPr lang="el-GR" dirty="0" smtClean="0">
                <a:solidFill>
                  <a:srgbClr val="FF0000"/>
                </a:solidFill>
              </a:rPr>
              <a:t>μαθησιακή διαδικασία</a:t>
            </a:r>
            <a:r>
              <a:rPr lang="el-GR" dirty="0" smtClean="0"/>
              <a:t>;</a:t>
            </a:r>
          </a:p>
          <a:p>
            <a:pPr lvl="0">
              <a:spcAft>
                <a:spcPts val="1200"/>
              </a:spcAft>
              <a:buFont typeface="Arial" pitchFamily="34" charset="0"/>
              <a:buChar char="•"/>
            </a:pPr>
            <a:r>
              <a:rPr lang="el-GR" dirty="0" smtClean="0"/>
              <a:t> Ποιες είναι οι απόψεις των μαθητών για </a:t>
            </a:r>
            <a:r>
              <a:rPr lang="el-GR" dirty="0" smtClean="0">
                <a:solidFill>
                  <a:schemeClr val="accent6">
                    <a:lumMod val="75000"/>
                  </a:schemeClr>
                </a:solidFill>
              </a:rPr>
              <a:t>τον νέο τρόπο διδασκαλίας</a:t>
            </a:r>
            <a:r>
              <a:rPr lang="el-GR" dirty="0" smtClean="0"/>
              <a:t> της </a:t>
            </a:r>
            <a:r>
              <a:rPr lang="el-GR" dirty="0" smtClean="0">
                <a:solidFill>
                  <a:schemeClr val="accent6">
                    <a:lumMod val="75000"/>
                  </a:schemeClr>
                </a:solidFill>
              </a:rPr>
              <a:t>τοπικής ιστορίας</a:t>
            </a:r>
            <a:r>
              <a:rPr lang="el-GR" dirty="0" smtClean="0"/>
              <a:t>;</a:t>
            </a:r>
          </a:p>
        </p:txBody>
      </p:sp>
    </p:spTree>
    <p:extLst>
      <p:ext uri="{BB962C8B-B14F-4D97-AF65-F5344CB8AC3E}">
        <p14:creationId xmlns=""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 (3/3) </a:t>
            </a:r>
            <a:endParaRPr lang="el-GR" sz="4000" b="1" dirty="0"/>
          </a:p>
        </p:txBody>
      </p:sp>
      <p:sp>
        <p:nvSpPr>
          <p:cNvPr id="5" name="4 - Στρογγυλεμένο ορθογώνιο"/>
          <p:cNvSpPr/>
          <p:nvPr/>
        </p:nvSpPr>
        <p:spPr>
          <a:xfrm>
            <a:off x="1142976" y="1428736"/>
            <a:ext cx="7358114"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Ψηφιακό παιχνίδι Επαυξημένης Πραγματικότητας</a:t>
            </a:r>
          </a:p>
        </p:txBody>
      </p:sp>
      <p:sp>
        <p:nvSpPr>
          <p:cNvPr id="6" name="5 - TextBox"/>
          <p:cNvSpPr txBox="1"/>
          <p:nvPr/>
        </p:nvSpPr>
        <p:spPr>
          <a:xfrm>
            <a:off x="1142976" y="2571744"/>
            <a:ext cx="6429420" cy="461665"/>
          </a:xfrm>
          <a:prstGeom prst="rect">
            <a:avLst/>
          </a:prstGeom>
          <a:noFill/>
        </p:spPr>
        <p:txBody>
          <a:bodyPr wrap="square" rtlCol="0">
            <a:spAutoFit/>
          </a:bodyPr>
          <a:lstStyle/>
          <a:p>
            <a:r>
              <a:rPr lang="el-GR" b="1" dirty="0" smtClean="0"/>
              <a:t>Ως προς τις απόψεις των </a:t>
            </a:r>
            <a:r>
              <a:rPr lang="el-GR" b="1" u="sng" dirty="0" smtClean="0"/>
              <a:t>μαθητών</a:t>
            </a:r>
            <a:r>
              <a:rPr lang="el-GR" b="1" dirty="0" smtClean="0"/>
              <a:t>:</a:t>
            </a:r>
            <a:endParaRPr lang="el-GR" b="1" dirty="0"/>
          </a:p>
        </p:txBody>
      </p:sp>
      <p:sp>
        <p:nvSpPr>
          <p:cNvPr id="7" name="6 - TextBox"/>
          <p:cNvSpPr txBox="1"/>
          <p:nvPr/>
        </p:nvSpPr>
        <p:spPr>
          <a:xfrm>
            <a:off x="1000100" y="3143249"/>
            <a:ext cx="7715304" cy="1569660"/>
          </a:xfrm>
          <a:prstGeom prst="rect">
            <a:avLst/>
          </a:prstGeom>
          <a:noFill/>
        </p:spPr>
        <p:txBody>
          <a:bodyPr wrap="square" rtlCol="0">
            <a:spAutoFit/>
          </a:bodyPr>
          <a:lstStyle/>
          <a:p>
            <a:pPr lvl="0">
              <a:spcAft>
                <a:spcPts val="1200"/>
              </a:spcAft>
              <a:buFont typeface="Arial" pitchFamily="34" charset="0"/>
              <a:buChar char="•"/>
            </a:pPr>
            <a:r>
              <a:rPr lang="el-GR" dirty="0" smtClean="0"/>
              <a:t> Ποιες είναι οι απόψεις των μαθητών για το </a:t>
            </a:r>
            <a:r>
              <a:rPr lang="el-GR" dirty="0" smtClean="0">
                <a:solidFill>
                  <a:srgbClr val="7030A0"/>
                </a:solidFill>
              </a:rPr>
              <a:t>εκπαιδευτικό</a:t>
            </a:r>
            <a:r>
              <a:rPr lang="el-GR" dirty="0" smtClean="0">
                <a:solidFill>
                  <a:srgbClr val="FF0000"/>
                </a:solidFill>
              </a:rPr>
              <a:t> </a:t>
            </a:r>
            <a:r>
              <a:rPr lang="el-GR" dirty="0" smtClean="0">
                <a:solidFill>
                  <a:srgbClr val="7030A0"/>
                </a:solidFill>
              </a:rPr>
              <a:t>υλικό επαυξημένης πραγματικότητας </a:t>
            </a:r>
            <a:r>
              <a:rPr lang="el-GR" dirty="0" smtClean="0"/>
              <a:t>που δημιουργήθηκε αναφορικά με την </a:t>
            </a:r>
            <a:r>
              <a:rPr lang="el-GR" dirty="0" smtClean="0">
                <a:solidFill>
                  <a:srgbClr val="7030A0"/>
                </a:solidFill>
              </a:rPr>
              <a:t>υποστήριξη</a:t>
            </a:r>
            <a:r>
              <a:rPr lang="el-GR" dirty="0" smtClean="0"/>
              <a:t> που λαμβάνουν στη </a:t>
            </a:r>
            <a:r>
              <a:rPr lang="el-GR" dirty="0" smtClean="0">
                <a:solidFill>
                  <a:srgbClr val="7030A0"/>
                </a:solidFill>
              </a:rPr>
              <a:t>μαθησιακή διαδικασία</a:t>
            </a:r>
            <a:r>
              <a:rPr lang="el-GR" dirty="0" smtClean="0"/>
              <a:t>;</a:t>
            </a:r>
          </a:p>
        </p:txBody>
      </p:sp>
    </p:spTree>
    <p:extLst>
      <p:ext uri="{BB962C8B-B14F-4D97-AF65-F5344CB8AC3E}">
        <p14:creationId xmlns=""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pSp>
        <p:nvGrpSpPr>
          <p:cNvPr id="14" name="13 - Ομάδα"/>
          <p:cNvGrpSpPr/>
          <p:nvPr/>
        </p:nvGrpSpPr>
        <p:grpSpPr>
          <a:xfrm>
            <a:off x="928662" y="1357298"/>
            <a:ext cx="7929618" cy="1323439"/>
            <a:chOff x="928662" y="1357298"/>
            <a:chExt cx="7929618" cy="1323439"/>
          </a:xfrm>
        </p:grpSpPr>
        <p:sp>
          <p:nvSpPr>
            <p:cNvPr id="4" name="9 - Ορθογώνιο"/>
            <p:cNvSpPr/>
            <p:nvPr/>
          </p:nvSpPr>
          <p:spPr>
            <a:xfrm>
              <a:off x="3571868" y="1357298"/>
              <a:ext cx="5286412" cy="1323439"/>
            </a:xfrm>
            <a:prstGeom prst="rect">
              <a:avLst/>
            </a:prstGeom>
            <a:ln w="57150">
              <a:solidFill>
                <a:srgbClr val="C00000"/>
              </a:solidFill>
            </a:ln>
          </p:spPr>
          <p:txBody>
            <a:bodyPr wrap="square">
              <a:spAutoFit/>
            </a:bodyPr>
            <a:lstStyle/>
            <a:p>
              <a:pPr marL="457200" indent="-457200"/>
              <a:r>
                <a:rPr lang="el-GR" sz="2000" dirty="0" smtClean="0"/>
                <a:t>-Οι θεωρίες για την ΕξΑΕ</a:t>
              </a:r>
            </a:p>
            <a:p>
              <a:pPr marL="457200" indent="-457200"/>
              <a:r>
                <a:rPr lang="el-GR" sz="2000" dirty="0" smtClean="0"/>
                <a:t>-Τα γνωρίσματα της Σχολικής ΕξΑΕ</a:t>
              </a:r>
            </a:p>
            <a:p>
              <a:pPr marL="457200" indent="-457200"/>
              <a:r>
                <a:rPr lang="el-GR" sz="2000" dirty="0" smtClean="0"/>
                <a:t>-ΕξΑΕ και ΤΠΕ</a:t>
              </a:r>
            </a:p>
            <a:p>
              <a:pPr marL="457200" indent="-457200"/>
              <a:r>
                <a:rPr lang="el-GR" sz="2000" dirty="0" smtClean="0"/>
                <a:t>-Το γνωστικό αντικείμενο της Τοπικής Ιστορίας</a:t>
              </a:r>
            </a:p>
          </p:txBody>
        </p:sp>
        <p:sp>
          <p:nvSpPr>
            <p:cNvPr id="5" name="4 - Κυματισμός"/>
            <p:cNvSpPr/>
            <p:nvPr/>
          </p:nvSpPr>
          <p:spPr>
            <a:xfrm>
              <a:off x="928662" y="1357298"/>
              <a:ext cx="2500330" cy="928694"/>
            </a:xfrm>
            <a:prstGeom prst="wave">
              <a:avLst>
                <a:gd name="adj1" fmla="val 10013"/>
                <a:gd name="adj2" fmla="val 0"/>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Θεωρητικό πλαίσιο</a:t>
              </a:r>
              <a:endParaRPr lang="el-GR" dirty="0"/>
            </a:p>
          </p:txBody>
        </p:sp>
      </p:grpSp>
      <p:grpSp>
        <p:nvGrpSpPr>
          <p:cNvPr id="15" name="14 - Ομάδα"/>
          <p:cNvGrpSpPr/>
          <p:nvPr/>
        </p:nvGrpSpPr>
        <p:grpSpPr>
          <a:xfrm>
            <a:off x="928662" y="2714620"/>
            <a:ext cx="7929618" cy="1087101"/>
            <a:chOff x="928662" y="2714620"/>
            <a:chExt cx="7929618" cy="1087101"/>
          </a:xfrm>
        </p:grpSpPr>
        <p:sp>
          <p:nvSpPr>
            <p:cNvPr id="6" name="5 - Κυματισμός"/>
            <p:cNvSpPr/>
            <p:nvPr/>
          </p:nvSpPr>
          <p:spPr>
            <a:xfrm>
              <a:off x="928662" y="2714620"/>
              <a:ext cx="2500330" cy="928694"/>
            </a:xfrm>
            <a:prstGeom prst="wave">
              <a:avLst>
                <a:gd name="adj1" fmla="val 10013"/>
                <a:gd name="adj2" fmla="val 0"/>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Εκπαιδευτικό υλικό</a:t>
              </a:r>
              <a:endParaRPr lang="el-GR" dirty="0"/>
            </a:p>
          </p:txBody>
        </p:sp>
        <p:sp>
          <p:nvSpPr>
            <p:cNvPr id="10" name="9 - Ορθογώνιο"/>
            <p:cNvSpPr/>
            <p:nvPr/>
          </p:nvSpPr>
          <p:spPr>
            <a:xfrm>
              <a:off x="3571868" y="2786058"/>
              <a:ext cx="5286412" cy="1015663"/>
            </a:xfrm>
            <a:prstGeom prst="rect">
              <a:avLst/>
            </a:prstGeom>
            <a:ln w="57150">
              <a:solidFill>
                <a:srgbClr val="0070C0"/>
              </a:solidFill>
            </a:ln>
          </p:spPr>
          <p:txBody>
            <a:bodyPr wrap="square">
              <a:spAutoFit/>
            </a:bodyPr>
            <a:lstStyle/>
            <a:p>
              <a:pPr marL="457200" indent="-457200"/>
              <a:r>
                <a:rPr lang="el-GR" sz="2000" dirty="0" smtClean="0"/>
                <a:t>-Εκπαιδευτικό Υλικό &amp; ΕξΑΕ</a:t>
              </a:r>
            </a:p>
            <a:p>
              <a:pPr marL="457200" indent="-457200"/>
              <a:r>
                <a:rPr lang="el-GR" sz="2000" dirty="0" smtClean="0"/>
                <a:t>-Σχεδιασμός &amp; υλοποίηση Εκπαιδευτικού Υλικού</a:t>
              </a:r>
            </a:p>
            <a:p>
              <a:pPr marL="457200" indent="-457200"/>
              <a:r>
                <a:rPr lang="el-GR" sz="2000" dirty="0" smtClean="0"/>
                <a:t>(σε περιβάλλον </a:t>
              </a:r>
              <a:r>
                <a:rPr lang="en-US" sz="2000" dirty="0" smtClean="0"/>
                <a:t>e-learning &amp;</a:t>
              </a:r>
              <a:r>
                <a:rPr lang="el-GR" sz="2000" dirty="0" smtClean="0"/>
                <a:t> </a:t>
              </a:r>
              <a:r>
                <a:rPr lang="en-US" sz="2000" dirty="0" smtClean="0"/>
                <a:t>m-learning)</a:t>
              </a:r>
              <a:endParaRPr lang="el-GR" sz="2000" dirty="0" smtClean="0"/>
            </a:p>
          </p:txBody>
        </p:sp>
      </p:grpSp>
      <p:grpSp>
        <p:nvGrpSpPr>
          <p:cNvPr id="16" name="15 - Ομάδα"/>
          <p:cNvGrpSpPr/>
          <p:nvPr/>
        </p:nvGrpSpPr>
        <p:grpSpPr>
          <a:xfrm>
            <a:off x="928662" y="3857628"/>
            <a:ext cx="7929618" cy="928694"/>
            <a:chOff x="928662" y="3857628"/>
            <a:chExt cx="7929618" cy="928694"/>
          </a:xfrm>
        </p:grpSpPr>
        <p:sp>
          <p:nvSpPr>
            <p:cNvPr id="7" name="6 - Κυματισμός"/>
            <p:cNvSpPr/>
            <p:nvPr/>
          </p:nvSpPr>
          <p:spPr>
            <a:xfrm>
              <a:off x="928662" y="3857628"/>
              <a:ext cx="2500330" cy="928694"/>
            </a:xfrm>
            <a:prstGeom prst="wave">
              <a:avLst>
                <a:gd name="adj1" fmla="val 10013"/>
                <a:gd name="adj2" fmla="val 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Μεθοδολογία</a:t>
              </a:r>
              <a:endParaRPr lang="el-GR" dirty="0"/>
            </a:p>
          </p:txBody>
        </p:sp>
        <p:sp>
          <p:nvSpPr>
            <p:cNvPr id="11" name="10 - Ορθογώνιο"/>
            <p:cNvSpPr/>
            <p:nvPr/>
          </p:nvSpPr>
          <p:spPr>
            <a:xfrm>
              <a:off x="3571868" y="4000504"/>
              <a:ext cx="5286412" cy="707886"/>
            </a:xfrm>
            <a:prstGeom prst="rect">
              <a:avLst/>
            </a:prstGeom>
            <a:ln w="57150">
              <a:solidFill>
                <a:srgbClr val="FFC000"/>
              </a:solidFill>
            </a:ln>
          </p:spPr>
          <p:txBody>
            <a:bodyPr wrap="square">
              <a:spAutoFit/>
            </a:bodyPr>
            <a:lstStyle/>
            <a:p>
              <a:pPr marL="457200" indent="-457200"/>
              <a:r>
                <a:rPr lang="el-GR" sz="2000" dirty="0" smtClean="0"/>
                <a:t>-Μέθοδος έρευνας, σκοπός, ερευνητικοί στόχοι,</a:t>
              </a:r>
            </a:p>
            <a:p>
              <a:pPr marL="457200" indent="-457200"/>
              <a:r>
                <a:rPr lang="el-GR" sz="2000" dirty="0" smtClean="0"/>
                <a:t>ερευνητικά ερωτήματα, διεξαγωγή έρευνας</a:t>
              </a:r>
            </a:p>
          </p:txBody>
        </p:sp>
      </p:grpSp>
      <p:grpSp>
        <p:nvGrpSpPr>
          <p:cNvPr id="17" name="16 - Ομάδα"/>
          <p:cNvGrpSpPr/>
          <p:nvPr/>
        </p:nvGrpSpPr>
        <p:grpSpPr>
          <a:xfrm>
            <a:off x="928662" y="4786322"/>
            <a:ext cx="7929618" cy="928694"/>
            <a:chOff x="928662" y="4786322"/>
            <a:chExt cx="7929618" cy="928694"/>
          </a:xfrm>
        </p:grpSpPr>
        <p:sp>
          <p:nvSpPr>
            <p:cNvPr id="8" name="7 - Κυματισμός"/>
            <p:cNvSpPr/>
            <p:nvPr/>
          </p:nvSpPr>
          <p:spPr>
            <a:xfrm>
              <a:off x="928662" y="4786322"/>
              <a:ext cx="2500330" cy="928694"/>
            </a:xfrm>
            <a:prstGeom prst="wave">
              <a:avLst>
                <a:gd name="adj1" fmla="val 10013"/>
                <a:gd name="adj2" fmla="val 0"/>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Αποτελέσματα</a:t>
              </a:r>
              <a:endParaRPr lang="el-GR" dirty="0"/>
            </a:p>
          </p:txBody>
        </p:sp>
        <p:sp>
          <p:nvSpPr>
            <p:cNvPr id="12" name="11 - Ορθογώνιο"/>
            <p:cNvSpPr/>
            <p:nvPr/>
          </p:nvSpPr>
          <p:spPr>
            <a:xfrm>
              <a:off x="3571868" y="4929198"/>
              <a:ext cx="5286412" cy="400110"/>
            </a:xfrm>
            <a:prstGeom prst="rect">
              <a:avLst/>
            </a:prstGeom>
            <a:ln w="57150">
              <a:solidFill>
                <a:srgbClr val="00B050"/>
              </a:solidFill>
            </a:ln>
          </p:spPr>
          <p:txBody>
            <a:bodyPr wrap="square">
              <a:spAutoFit/>
            </a:bodyPr>
            <a:lstStyle/>
            <a:p>
              <a:pPr marL="457200" indent="-457200"/>
              <a:r>
                <a:rPr lang="el-GR" sz="2000" dirty="0" smtClean="0"/>
                <a:t>-Παρουσίαση αποτελεσμάτων της έρευνας</a:t>
              </a:r>
            </a:p>
          </p:txBody>
        </p:sp>
      </p:grpSp>
      <p:grpSp>
        <p:nvGrpSpPr>
          <p:cNvPr id="18" name="17 - Ομάδα"/>
          <p:cNvGrpSpPr/>
          <p:nvPr/>
        </p:nvGrpSpPr>
        <p:grpSpPr>
          <a:xfrm>
            <a:off x="928662" y="5643578"/>
            <a:ext cx="7929618" cy="928694"/>
            <a:chOff x="928662" y="5643578"/>
            <a:chExt cx="7929618" cy="928694"/>
          </a:xfrm>
        </p:grpSpPr>
        <p:sp>
          <p:nvSpPr>
            <p:cNvPr id="9" name="8 - Κυματισμός"/>
            <p:cNvSpPr/>
            <p:nvPr/>
          </p:nvSpPr>
          <p:spPr>
            <a:xfrm>
              <a:off x="928662" y="5643578"/>
              <a:ext cx="2500330" cy="928694"/>
            </a:xfrm>
            <a:prstGeom prst="wave">
              <a:avLst>
                <a:gd name="adj1" fmla="val 10013"/>
                <a:gd name="adj2" fmla="val 0"/>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Συμπεράσματα</a:t>
              </a:r>
              <a:endParaRPr lang="el-GR" dirty="0"/>
            </a:p>
          </p:txBody>
        </p:sp>
        <p:sp>
          <p:nvSpPr>
            <p:cNvPr id="13" name="12 - Ορθογώνιο"/>
            <p:cNvSpPr/>
            <p:nvPr/>
          </p:nvSpPr>
          <p:spPr>
            <a:xfrm>
              <a:off x="3571868" y="5715016"/>
              <a:ext cx="5286412" cy="707886"/>
            </a:xfrm>
            <a:prstGeom prst="rect">
              <a:avLst/>
            </a:prstGeom>
            <a:ln w="57150">
              <a:solidFill>
                <a:srgbClr val="7030A0"/>
              </a:solidFill>
            </a:ln>
          </p:spPr>
          <p:txBody>
            <a:bodyPr wrap="square">
              <a:spAutoFit/>
            </a:bodyPr>
            <a:lstStyle/>
            <a:p>
              <a:pPr marL="457200" indent="-457200"/>
              <a:r>
                <a:rPr lang="el-GR" sz="2000" dirty="0" smtClean="0"/>
                <a:t>-Παρουσίαση συμπερασμάτων (Κύριο ΕΥ &amp;</a:t>
              </a:r>
            </a:p>
            <a:p>
              <a:pPr marL="457200" indent="-457200"/>
              <a:r>
                <a:rPr lang="el-GR" sz="2000" dirty="0" smtClean="0"/>
                <a:t> Ψηφιακό παιχνίδι) </a:t>
              </a:r>
            </a:p>
          </p:txBody>
        </p:sp>
      </p:grpSp>
    </p:spTree>
    <p:extLst>
      <p:ext uri="{BB962C8B-B14F-4D97-AF65-F5344CB8AC3E}">
        <p14:creationId xmlns="" xmlns:p14="http://schemas.microsoft.com/office/powerpoint/2010/main"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1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1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1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a:t>
            </a:r>
            <a:r>
              <a:rPr lang="el-GR" sz="3600" dirty="0" smtClean="0"/>
              <a:t>Πλαίσιο (1/4)</a:t>
            </a:r>
            <a:endParaRPr lang="el-GR" sz="3600" b="1" dirty="0"/>
          </a:p>
        </p:txBody>
      </p:sp>
      <p:sp>
        <p:nvSpPr>
          <p:cNvPr id="6" name="5 - Έλλειψη"/>
          <p:cNvSpPr/>
          <p:nvPr/>
        </p:nvSpPr>
        <p:spPr>
          <a:xfrm>
            <a:off x="500034" y="2500306"/>
            <a:ext cx="2428892" cy="1571636"/>
          </a:xfrm>
          <a:prstGeom prst="ellipse">
            <a:avLst/>
          </a:prstGeom>
          <a:solidFill>
            <a:srgbClr val="C00000"/>
          </a:solidFill>
          <a:ln w="28575">
            <a:solidFill>
              <a:schemeClr val="tx1"/>
            </a:solidFill>
          </a:ln>
          <a:effectLst>
            <a:outerShdw blurRad="50800" dist="38100" dir="8100000" algn="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l-GR" b="1" dirty="0" smtClean="0"/>
              <a:t>ΕξΑΕ</a:t>
            </a:r>
            <a:endParaRPr lang="el-GR" b="1" dirty="0"/>
          </a:p>
        </p:txBody>
      </p:sp>
      <p:sp>
        <p:nvSpPr>
          <p:cNvPr id="7" name="6 - TextBox"/>
          <p:cNvSpPr txBox="1"/>
          <p:nvPr/>
        </p:nvSpPr>
        <p:spPr>
          <a:xfrm>
            <a:off x="3143240" y="1928802"/>
            <a:ext cx="5572164" cy="461665"/>
          </a:xfrm>
          <a:prstGeom prst="rect">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-Βασικές θεωρίες για την ΕξΑΕ</a:t>
            </a:r>
          </a:p>
        </p:txBody>
      </p:sp>
      <p:sp>
        <p:nvSpPr>
          <p:cNvPr id="11" name="10 - TextBox"/>
          <p:cNvSpPr txBox="1"/>
          <p:nvPr/>
        </p:nvSpPr>
        <p:spPr>
          <a:xfrm>
            <a:off x="3143240" y="2571744"/>
            <a:ext cx="5786446" cy="461665"/>
          </a:xfrm>
          <a:prstGeom prst="rect">
            <a:avLst/>
          </a:prstGeom>
          <a:ln w="57150">
            <a:solidFill>
              <a:srgbClr val="0066FF"/>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 Εξ Αποστάσεως Πολυμορφική Εκπαίδευση</a:t>
            </a:r>
          </a:p>
        </p:txBody>
      </p:sp>
      <p:sp>
        <p:nvSpPr>
          <p:cNvPr id="12" name="11 - TextBox"/>
          <p:cNvSpPr txBox="1"/>
          <p:nvPr/>
        </p:nvSpPr>
        <p:spPr>
          <a:xfrm>
            <a:off x="3143240" y="3286124"/>
            <a:ext cx="5572164" cy="461665"/>
          </a:xfrm>
          <a:prstGeom prst="rect">
            <a:avLst/>
          </a:prstGeom>
          <a:ln w="57150">
            <a:solidFill>
              <a:srgbClr val="00B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-Σχολική Εξ Αποστάσεως Εκπαίδευση</a:t>
            </a:r>
          </a:p>
        </p:txBody>
      </p:sp>
      <p:sp>
        <p:nvSpPr>
          <p:cNvPr id="13" name="12 - TextBox"/>
          <p:cNvSpPr txBox="1"/>
          <p:nvPr/>
        </p:nvSpPr>
        <p:spPr>
          <a:xfrm>
            <a:off x="3143240" y="4071942"/>
            <a:ext cx="5572164" cy="461665"/>
          </a:xfrm>
          <a:prstGeom prst="rect">
            <a:avLst/>
          </a:prstGeom>
          <a:ln w="57150">
            <a:solidFill>
              <a:srgbClr val="FF1D1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b="1" dirty="0" smtClean="0"/>
              <a:t>-Εξ Αποστάσεως Εκπαίδευση και ΤΠΕ</a:t>
            </a: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3" grpId="0"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3474</TotalTime>
  <Words>1817</Words>
  <Application>Microsoft Office PowerPoint</Application>
  <PresentationFormat>Προβολή στην οθόνη (4:3)</PresentationFormat>
  <Paragraphs>230</Paragraphs>
  <Slides>31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Σχεδιασμός, Υλοποίηση και Αποτίμηση Εκπαιδευτικού Υλικού με τη μεθοδολογία της ΕξΑΕ για τη διδασκαλία της Τοπικής Ιστορίας σε μαθητές Γ Τάξης Δημοτικού Σχολείου:  Η περίπτωση των κρηνών της Παλιάς Πόλης του Ρεθύμνου.</vt:lpstr>
      <vt:lpstr>  Ευχαριστίες</vt:lpstr>
      <vt:lpstr>1. Σκοπός</vt:lpstr>
      <vt:lpstr>2. Συνεισφορά της διπλωματικής</vt:lpstr>
      <vt:lpstr>3. Ερευνητικά Ερωτήματα (1/3) </vt:lpstr>
      <vt:lpstr>3. Ερευνητικά Ερωτήματα (2/3) </vt:lpstr>
      <vt:lpstr>3. Ερευνητικά Ερωτήματα (3/3) </vt:lpstr>
      <vt:lpstr>4. Δομή της εργασίας </vt:lpstr>
      <vt:lpstr>5. Θεωρητικό Πλαίσιο (1/4)</vt:lpstr>
      <vt:lpstr>5. Θεωρητικό Πλαίσιο (2/4)</vt:lpstr>
      <vt:lpstr>5. Θεωρητικό Πλαίσιο (3/4)</vt:lpstr>
      <vt:lpstr>5. Θεωρητικό Πλαίσιο (4/4)</vt:lpstr>
      <vt:lpstr> 6. Δημιουργία Εκπαιδευτικού Υλικού (1/5) </vt:lpstr>
      <vt:lpstr> 6. Δημιουργία Εκπαιδευτικού Υλικού (2/5) </vt:lpstr>
      <vt:lpstr> 6. Δημιουργία Εκπαιδευτικού Υλικού (3/5) </vt:lpstr>
      <vt:lpstr> 6. Δημιουργία Εκπαιδευτικού Υλικού (4/5) </vt:lpstr>
      <vt:lpstr> 6. Δημιουργία Εκπαιδευτικού Υλικού (5/5) </vt:lpstr>
      <vt:lpstr>Διαφάνεια 18</vt:lpstr>
      <vt:lpstr>8α. Έρευνα κύριου ΕΥ</vt:lpstr>
      <vt:lpstr>8β. Έρευνα ψηφιακού παιχνιδιού επαυξημένης πραγματικότητας</vt:lpstr>
      <vt:lpstr>9. Αποτελέσματα - Κύρια ευρήματα</vt:lpstr>
      <vt:lpstr>9. Αποτελέσματα - Κύρια ευρήματα</vt:lpstr>
      <vt:lpstr>9. Αποτελέσματα - Κύρια ευρήματα</vt:lpstr>
      <vt:lpstr>9. Αποτελέσματα - Κύρια ευρήματα</vt:lpstr>
      <vt:lpstr>9. Αποτελέσματα - Κύρια ευρήματα</vt:lpstr>
      <vt:lpstr>9. Αποτελέσματα - Κύρια ευρήματα</vt:lpstr>
      <vt:lpstr>Συμπεράσματα</vt:lpstr>
      <vt:lpstr>Συμπεράσματα</vt:lpstr>
      <vt:lpstr>Περιορισμοί έρευνας</vt:lpstr>
      <vt:lpstr>Προτάσεις</vt:lpstr>
      <vt:lpstr>Τέλος Παρουσίασης</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Χρήστης των Windows</cp:lastModifiedBy>
  <cp:revision>1812</cp:revision>
  <dcterms:created xsi:type="dcterms:W3CDTF">2003-10-16T17:37:47Z</dcterms:created>
  <dcterms:modified xsi:type="dcterms:W3CDTF">2023-10-19T06:48:06Z</dcterms:modified>
</cp:coreProperties>
</file>