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3"/>
  </p:notesMasterIdLst>
  <p:sldIdLst>
    <p:sldId id="1482" r:id="rId2"/>
    <p:sldId id="270" r:id="rId3"/>
    <p:sldId id="2013" r:id="rId4"/>
    <p:sldId id="2021" r:id="rId5"/>
    <p:sldId id="2014" r:id="rId6"/>
    <p:sldId id="2020" r:id="rId7"/>
    <p:sldId id="2012" r:id="rId8"/>
    <p:sldId id="2023" r:id="rId9"/>
    <p:sldId id="2016" r:id="rId10"/>
    <p:sldId id="2024" r:id="rId11"/>
    <p:sldId id="2026" r:id="rId12"/>
    <p:sldId id="272" r:id="rId13"/>
    <p:sldId id="281" r:id="rId14"/>
    <p:sldId id="282" r:id="rId15"/>
    <p:sldId id="283" r:id="rId16"/>
    <p:sldId id="284" r:id="rId17"/>
    <p:sldId id="285" r:id="rId18"/>
    <p:sldId id="286" r:id="rId19"/>
    <p:sldId id="2036" r:id="rId20"/>
    <p:sldId id="2015" r:id="rId21"/>
    <p:sldId id="2030" r:id="rId22"/>
    <p:sldId id="2017" r:id="rId23"/>
    <p:sldId id="2027" r:id="rId24"/>
    <p:sldId id="2028" r:id="rId25"/>
    <p:sldId id="2029" r:id="rId26"/>
    <p:sldId id="2018" r:id="rId27"/>
    <p:sldId id="2032" r:id="rId28"/>
    <p:sldId id="2034" r:id="rId29"/>
    <p:sldId id="2033" r:id="rId30"/>
    <p:sldId id="2031" r:id="rId31"/>
    <p:sldId id="2019"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1697F"/>
    <a:srgbClr val="C00000"/>
    <a:srgbClr val="0000FF"/>
    <a:srgbClr val="4CA67B"/>
    <a:srgbClr val="469871"/>
    <a:srgbClr val="3F8966"/>
    <a:srgbClr val="90CCAF"/>
    <a:srgbClr val="EDBE9B"/>
    <a:srgbClr val="F4F694"/>
    <a:srgbClr val="FFAD5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8958" autoAdjust="0"/>
    <p:restoredTop sz="89528" autoAdjust="0"/>
  </p:normalViewPr>
  <p:slideViewPr>
    <p:cSldViewPr>
      <p:cViewPr varScale="1">
        <p:scale>
          <a:sx n="76" d="100"/>
          <a:sy n="76" d="100"/>
        </p:scale>
        <p:origin x="-972" y="-9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36996F-D341-4F9A-8811-719BD366E607}" type="doc">
      <dgm:prSet loTypeId="urn:microsoft.com/office/officeart/2005/8/layout/vList3#1" loCatId="list" qsTypeId="urn:microsoft.com/office/officeart/2005/8/quickstyle/simple1" qsCatId="simple" csTypeId="urn:microsoft.com/office/officeart/2005/8/colors/accent1_2" csCatId="accent1" phldr="1"/>
      <dgm:spPr/>
    </dgm:pt>
    <dgm:pt modelId="{216D3287-2161-4BD3-836C-F3C262A3C407}">
      <dgm:prSet phldrT="[Κείμενο]"/>
      <dgm:spPr/>
      <dgm:t>
        <a:bodyPr/>
        <a:lstStyle/>
        <a:p>
          <a:r>
            <a:rPr lang="en-US" dirty="0"/>
            <a:t>T</a:t>
          </a:r>
          <a:r>
            <a:rPr lang="el-GR" dirty="0"/>
            <a:t>ον κ. </a:t>
          </a:r>
          <a:r>
            <a:rPr lang="el-GR" dirty="0" err="1"/>
            <a:t>Μουζάκη</a:t>
          </a:r>
          <a:r>
            <a:rPr lang="el-GR" dirty="0"/>
            <a:t>  για την ουσιαστική ανατροφοδότησή του καθ’ όλη τη διάρκεια εκπόνησης της διπλωματικής μου εργασίας</a:t>
          </a:r>
        </a:p>
      </dgm:t>
    </dgm:pt>
    <dgm:pt modelId="{3C179F52-086E-4A10-893F-6B610A22FC33}" type="parTrans" cxnId="{EACB2E05-0BA3-4F5D-ACF9-2DD386872C04}">
      <dgm:prSet/>
      <dgm:spPr/>
      <dgm:t>
        <a:bodyPr/>
        <a:lstStyle/>
        <a:p>
          <a:endParaRPr lang="el-GR"/>
        </a:p>
      </dgm:t>
    </dgm:pt>
    <dgm:pt modelId="{C421F29E-5F1D-445D-BA5B-266064A79051}" type="sibTrans" cxnId="{EACB2E05-0BA3-4F5D-ACF9-2DD386872C04}">
      <dgm:prSet/>
      <dgm:spPr/>
      <dgm:t>
        <a:bodyPr/>
        <a:lstStyle/>
        <a:p>
          <a:endParaRPr lang="el-GR"/>
        </a:p>
      </dgm:t>
    </dgm:pt>
    <dgm:pt modelId="{740FFF85-9AA3-4F40-BCB8-AEA93A328E88}">
      <dgm:prSet/>
      <dgm:spPr/>
      <dgm:t>
        <a:bodyPr/>
        <a:lstStyle/>
        <a:p>
          <a:r>
            <a:rPr lang="en-US" dirty="0"/>
            <a:t>T</a:t>
          </a:r>
          <a:r>
            <a:rPr lang="el-GR" dirty="0"/>
            <a:t>ον κ. </a:t>
          </a:r>
          <a:r>
            <a:rPr lang="el-GR" dirty="0" err="1"/>
            <a:t>Κωτσίδη</a:t>
          </a:r>
          <a:r>
            <a:rPr lang="el-GR" dirty="0"/>
            <a:t> για τις επισημάνσεις του στο ΕΥ του </a:t>
          </a:r>
          <a:r>
            <a:rPr lang="el-GR" dirty="0" err="1"/>
            <a:t>Chamilo</a:t>
          </a:r>
          <a:endParaRPr lang="el-GR" dirty="0"/>
        </a:p>
      </dgm:t>
    </dgm:pt>
    <dgm:pt modelId="{E86FABAB-545A-4DE9-BC7F-8BAD01BDF123}" type="parTrans" cxnId="{40C6F436-C69E-47B4-8CD1-4184CEC9E4E3}">
      <dgm:prSet/>
      <dgm:spPr/>
      <dgm:t>
        <a:bodyPr/>
        <a:lstStyle/>
        <a:p>
          <a:endParaRPr lang="el-GR"/>
        </a:p>
      </dgm:t>
    </dgm:pt>
    <dgm:pt modelId="{1386A45C-589D-43F8-A9A0-22F4838A4E8F}" type="sibTrans" cxnId="{40C6F436-C69E-47B4-8CD1-4184CEC9E4E3}">
      <dgm:prSet/>
      <dgm:spPr/>
      <dgm:t>
        <a:bodyPr/>
        <a:lstStyle/>
        <a:p>
          <a:endParaRPr lang="el-GR"/>
        </a:p>
      </dgm:t>
    </dgm:pt>
    <dgm:pt modelId="{4D7B6DD2-29A8-4162-9E82-83757A0FA29F}">
      <dgm:prSet/>
      <dgm:spPr/>
      <dgm:t>
        <a:bodyPr/>
        <a:lstStyle/>
        <a:p>
          <a:r>
            <a:rPr lang="el-GR" dirty="0"/>
            <a:t>Όλους τους καθηγητές και επιστημονικούς συνεργάτες του ΠΜΣ για τις πολύτιμες γνώσεις που μας προσέφεραν</a:t>
          </a:r>
        </a:p>
      </dgm:t>
    </dgm:pt>
    <dgm:pt modelId="{CD6E7CB9-4667-4610-AE33-149A5E19E203}" type="parTrans" cxnId="{3C4D0728-0422-482D-9A23-6C14EC4B8923}">
      <dgm:prSet/>
      <dgm:spPr/>
      <dgm:t>
        <a:bodyPr/>
        <a:lstStyle/>
        <a:p>
          <a:endParaRPr lang="el-GR"/>
        </a:p>
      </dgm:t>
    </dgm:pt>
    <dgm:pt modelId="{53ABDD0C-391B-4C94-A5C2-08E8AFE42386}" type="sibTrans" cxnId="{3C4D0728-0422-482D-9A23-6C14EC4B8923}">
      <dgm:prSet/>
      <dgm:spPr/>
      <dgm:t>
        <a:bodyPr/>
        <a:lstStyle/>
        <a:p>
          <a:endParaRPr lang="el-GR"/>
        </a:p>
      </dgm:t>
    </dgm:pt>
    <dgm:pt modelId="{7A3EFC33-598E-449A-B911-38FE7EEFF616}" type="pres">
      <dgm:prSet presAssocID="{C236996F-D341-4F9A-8811-719BD366E607}" presName="linearFlow" presStyleCnt="0">
        <dgm:presLayoutVars>
          <dgm:dir/>
          <dgm:resizeHandles val="exact"/>
        </dgm:presLayoutVars>
      </dgm:prSet>
      <dgm:spPr/>
    </dgm:pt>
    <dgm:pt modelId="{759F9A99-35B8-42C2-940A-300D440E7276}" type="pres">
      <dgm:prSet presAssocID="{216D3287-2161-4BD3-836C-F3C262A3C407}" presName="composite" presStyleCnt="0"/>
      <dgm:spPr/>
    </dgm:pt>
    <dgm:pt modelId="{758AD7BD-B459-4421-99DA-ABC564DC80BA}" type="pres">
      <dgm:prSet presAssocID="{216D3287-2161-4BD3-836C-F3C262A3C407}" presName="imgShp" presStyleLbl="fgImgPlace1" presStyleIdx="0" presStyleCnt="3" custLinFactNeighborX="-72861" custLinFactNeighborY="4298"/>
      <dgm:spPr>
        <a:blipFill>
          <a:blip xmlns:r="http://schemas.openxmlformats.org/officeDocument/2006/relationships" r:embed="rId1">
            <a:extLst>
              <a:ext uri="{28A0092B-C50C-407E-A947-70E740481C1C}">
                <a14:useLocalDpi xmlns:a14="http://schemas.microsoft.com/office/drawing/2010/main" xmlns="" val="0"/>
              </a:ext>
            </a:extLst>
          </a:blip>
          <a:srcRect/>
          <a:stretch>
            <a:fillRect t="-9000" b="-9000"/>
          </a:stretch>
        </a:blipFill>
      </dgm:spPr>
    </dgm:pt>
    <dgm:pt modelId="{3C5F2DC0-D439-44C5-9E93-7EBC2C0D9107}" type="pres">
      <dgm:prSet presAssocID="{216D3287-2161-4BD3-836C-F3C262A3C407}" presName="txShp" presStyleLbl="node1" presStyleIdx="0" presStyleCnt="3" custScaleX="136196" custLinFactNeighborX="2323" custLinFactNeighborY="6475">
        <dgm:presLayoutVars>
          <dgm:bulletEnabled val="1"/>
        </dgm:presLayoutVars>
      </dgm:prSet>
      <dgm:spPr/>
      <dgm:t>
        <a:bodyPr/>
        <a:lstStyle/>
        <a:p>
          <a:endParaRPr lang="el-GR"/>
        </a:p>
      </dgm:t>
    </dgm:pt>
    <dgm:pt modelId="{7B874280-1C61-4340-9B73-A62EFAEBDF90}" type="pres">
      <dgm:prSet presAssocID="{C421F29E-5F1D-445D-BA5B-266064A79051}" presName="spacing" presStyleCnt="0"/>
      <dgm:spPr/>
    </dgm:pt>
    <dgm:pt modelId="{754AAA2C-DDEB-4FA9-8D15-B74108237DCB}" type="pres">
      <dgm:prSet presAssocID="{740FFF85-9AA3-4F40-BCB8-AEA93A328E88}" presName="composite" presStyleCnt="0"/>
      <dgm:spPr/>
    </dgm:pt>
    <dgm:pt modelId="{2B8C8098-19E6-4B0A-BF9C-BD2012028830}" type="pres">
      <dgm:prSet presAssocID="{740FFF85-9AA3-4F40-BCB8-AEA93A328E88}" presName="imgShp" presStyleLbl="fgImgPlace1" presStyleIdx="1" presStyleCnt="3" custLinFactNeighborX="-69929" custLinFactNeighborY="-714"/>
      <dgm:spPr>
        <a:blipFill>
          <a:blip xmlns:r="http://schemas.openxmlformats.org/officeDocument/2006/relationships" r:embed="rId2">
            <a:extLst>
              <a:ext uri="{28A0092B-C50C-407E-A947-70E740481C1C}">
                <a14:useLocalDpi xmlns:a14="http://schemas.microsoft.com/office/drawing/2010/main" xmlns="" val="0"/>
              </a:ext>
            </a:extLst>
          </a:blip>
          <a:srcRect/>
          <a:stretch>
            <a:fillRect l="-4000" r="-4000"/>
          </a:stretch>
        </a:blipFill>
      </dgm:spPr>
    </dgm:pt>
    <dgm:pt modelId="{29E5D7A4-B2CC-4D65-8FFF-03E61AA2DB23}" type="pres">
      <dgm:prSet presAssocID="{740FFF85-9AA3-4F40-BCB8-AEA93A328E88}" presName="txShp" presStyleLbl="node1" presStyleIdx="1" presStyleCnt="3" custScaleX="134189" custLinFactNeighborX="3454" custLinFactNeighborY="-714">
        <dgm:presLayoutVars>
          <dgm:bulletEnabled val="1"/>
        </dgm:presLayoutVars>
      </dgm:prSet>
      <dgm:spPr/>
      <dgm:t>
        <a:bodyPr/>
        <a:lstStyle/>
        <a:p>
          <a:endParaRPr lang="el-GR"/>
        </a:p>
      </dgm:t>
    </dgm:pt>
    <dgm:pt modelId="{BF5E79D3-DD53-4CC8-B7E9-636570F825D8}" type="pres">
      <dgm:prSet presAssocID="{1386A45C-589D-43F8-A9A0-22F4838A4E8F}" presName="spacing" presStyleCnt="0"/>
      <dgm:spPr/>
    </dgm:pt>
    <dgm:pt modelId="{13FBA6EF-AB8C-43E1-BF0A-58FB7A5C7316}" type="pres">
      <dgm:prSet presAssocID="{4D7B6DD2-29A8-4162-9E82-83757A0FA29F}" presName="composite" presStyleCnt="0"/>
      <dgm:spPr/>
    </dgm:pt>
    <dgm:pt modelId="{3E7AC0B3-E045-4656-8296-44CCE2B4D0F6}" type="pres">
      <dgm:prSet presAssocID="{4D7B6DD2-29A8-4162-9E82-83757A0FA29F}" presName="imgShp" presStyleLbl="fgImgPlace1" presStyleIdx="2" presStyleCnt="3" custLinFactNeighborX="-66049" custLinFactNeighborY="-71"/>
      <dgm:spPr>
        <a:blipFill>
          <a:blip xmlns:r="http://schemas.openxmlformats.org/officeDocument/2006/relationships" r:embed="rId3" cstate="print">
            <a:extLst>
              <a:ext uri="{28A0092B-C50C-407E-A947-70E740481C1C}">
                <a14:useLocalDpi xmlns:a14="http://schemas.microsoft.com/office/drawing/2010/main" xmlns="" val="0"/>
              </a:ext>
            </a:extLst>
          </a:blip>
          <a:srcRect/>
          <a:stretch>
            <a:fillRect l="-5000" r="-5000"/>
          </a:stretch>
        </a:blipFill>
      </dgm:spPr>
    </dgm:pt>
    <dgm:pt modelId="{DC3053D2-3BB6-497A-9573-447CF6E88A12}" type="pres">
      <dgm:prSet presAssocID="{4D7B6DD2-29A8-4162-9E82-83757A0FA29F}" presName="txShp" presStyleLbl="node1" presStyleIdx="2" presStyleCnt="3" custScaleX="138281" custLinFactNeighborX="1683" custLinFactNeighborY="-71">
        <dgm:presLayoutVars>
          <dgm:bulletEnabled val="1"/>
        </dgm:presLayoutVars>
      </dgm:prSet>
      <dgm:spPr/>
      <dgm:t>
        <a:bodyPr/>
        <a:lstStyle/>
        <a:p>
          <a:endParaRPr lang="el-GR"/>
        </a:p>
      </dgm:t>
    </dgm:pt>
  </dgm:ptLst>
  <dgm:cxnLst>
    <dgm:cxn modelId="{DF9ABBC7-A971-4D25-8C90-BF5F94A20726}" type="presOf" srcId="{C236996F-D341-4F9A-8811-719BD366E607}" destId="{7A3EFC33-598E-449A-B911-38FE7EEFF616}" srcOrd="0" destOrd="0" presId="urn:microsoft.com/office/officeart/2005/8/layout/vList3#1"/>
    <dgm:cxn modelId="{3C4D0728-0422-482D-9A23-6C14EC4B8923}" srcId="{C236996F-D341-4F9A-8811-719BD366E607}" destId="{4D7B6DD2-29A8-4162-9E82-83757A0FA29F}" srcOrd="2" destOrd="0" parTransId="{CD6E7CB9-4667-4610-AE33-149A5E19E203}" sibTransId="{53ABDD0C-391B-4C94-A5C2-08E8AFE42386}"/>
    <dgm:cxn modelId="{EACB2E05-0BA3-4F5D-ACF9-2DD386872C04}" srcId="{C236996F-D341-4F9A-8811-719BD366E607}" destId="{216D3287-2161-4BD3-836C-F3C262A3C407}" srcOrd="0" destOrd="0" parTransId="{3C179F52-086E-4A10-893F-6B610A22FC33}" sibTransId="{C421F29E-5F1D-445D-BA5B-266064A79051}"/>
    <dgm:cxn modelId="{8DF2FE4D-DCF4-4BEC-A353-91C10B55630E}" type="presOf" srcId="{4D7B6DD2-29A8-4162-9E82-83757A0FA29F}" destId="{DC3053D2-3BB6-497A-9573-447CF6E88A12}" srcOrd="0" destOrd="0" presId="urn:microsoft.com/office/officeart/2005/8/layout/vList3#1"/>
    <dgm:cxn modelId="{40C6F436-C69E-47B4-8CD1-4184CEC9E4E3}" srcId="{C236996F-D341-4F9A-8811-719BD366E607}" destId="{740FFF85-9AA3-4F40-BCB8-AEA93A328E88}" srcOrd="1" destOrd="0" parTransId="{E86FABAB-545A-4DE9-BC7F-8BAD01BDF123}" sibTransId="{1386A45C-589D-43F8-A9A0-22F4838A4E8F}"/>
    <dgm:cxn modelId="{5D938CFA-E02E-4ACD-A689-A4319C1DC5FD}" type="presOf" srcId="{216D3287-2161-4BD3-836C-F3C262A3C407}" destId="{3C5F2DC0-D439-44C5-9E93-7EBC2C0D9107}" srcOrd="0" destOrd="0" presId="urn:microsoft.com/office/officeart/2005/8/layout/vList3#1"/>
    <dgm:cxn modelId="{CA107369-C667-49FB-96E4-2EA6BCED7632}" type="presOf" srcId="{740FFF85-9AA3-4F40-BCB8-AEA93A328E88}" destId="{29E5D7A4-B2CC-4D65-8FFF-03E61AA2DB23}" srcOrd="0" destOrd="0" presId="urn:microsoft.com/office/officeart/2005/8/layout/vList3#1"/>
    <dgm:cxn modelId="{B81CF78E-201B-4900-B83F-DD756D24BCB9}" type="presParOf" srcId="{7A3EFC33-598E-449A-B911-38FE7EEFF616}" destId="{759F9A99-35B8-42C2-940A-300D440E7276}" srcOrd="0" destOrd="0" presId="urn:microsoft.com/office/officeart/2005/8/layout/vList3#1"/>
    <dgm:cxn modelId="{56879DA8-CDC4-41F8-A9D5-F97C4448EB67}" type="presParOf" srcId="{759F9A99-35B8-42C2-940A-300D440E7276}" destId="{758AD7BD-B459-4421-99DA-ABC564DC80BA}" srcOrd="0" destOrd="0" presId="urn:microsoft.com/office/officeart/2005/8/layout/vList3#1"/>
    <dgm:cxn modelId="{5FF324D5-5F9D-4B74-BDFD-B7F180A0C614}" type="presParOf" srcId="{759F9A99-35B8-42C2-940A-300D440E7276}" destId="{3C5F2DC0-D439-44C5-9E93-7EBC2C0D9107}" srcOrd="1" destOrd="0" presId="urn:microsoft.com/office/officeart/2005/8/layout/vList3#1"/>
    <dgm:cxn modelId="{F9195CA6-1489-4542-A176-54128BA500DE}" type="presParOf" srcId="{7A3EFC33-598E-449A-B911-38FE7EEFF616}" destId="{7B874280-1C61-4340-9B73-A62EFAEBDF90}" srcOrd="1" destOrd="0" presId="urn:microsoft.com/office/officeart/2005/8/layout/vList3#1"/>
    <dgm:cxn modelId="{3F7924C5-7B0D-470B-8374-183BA02F951A}" type="presParOf" srcId="{7A3EFC33-598E-449A-B911-38FE7EEFF616}" destId="{754AAA2C-DDEB-4FA9-8D15-B74108237DCB}" srcOrd="2" destOrd="0" presId="urn:microsoft.com/office/officeart/2005/8/layout/vList3#1"/>
    <dgm:cxn modelId="{79E93ADE-740C-4DB6-A300-0BF70E3FE0F8}" type="presParOf" srcId="{754AAA2C-DDEB-4FA9-8D15-B74108237DCB}" destId="{2B8C8098-19E6-4B0A-BF9C-BD2012028830}" srcOrd="0" destOrd="0" presId="urn:microsoft.com/office/officeart/2005/8/layout/vList3#1"/>
    <dgm:cxn modelId="{1C1543A8-39A7-4D7C-B0AA-F8F5D3C463F5}" type="presParOf" srcId="{754AAA2C-DDEB-4FA9-8D15-B74108237DCB}" destId="{29E5D7A4-B2CC-4D65-8FFF-03E61AA2DB23}" srcOrd="1" destOrd="0" presId="urn:microsoft.com/office/officeart/2005/8/layout/vList3#1"/>
    <dgm:cxn modelId="{F8258FFA-9637-4783-BF45-10B492569D0F}" type="presParOf" srcId="{7A3EFC33-598E-449A-B911-38FE7EEFF616}" destId="{BF5E79D3-DD53-4CC8-B7E9-636570F825D8}" srcOrd="3" destOrd="0" presId="urn:microsoft.com/office/officeart/2005/8/layout/vList3#1"/>
    <dgm:cxn modelId="{9A996D4B-A62A-4B00-A5EB-342546977D33}" type="presParOf" srcId="{7A3EFC33-598E-449A-B911-38FE7EEFF616}" destId="{13FBA6EF-AB8C-43E1-BF0A-58FB7A5C7316}" srcOrd="4" destOrd="0" presId="urn:microsoft.com/office/officeart/2005/8/layout/vList3#1"/>
    <dgm:cxn modelId="{8C876335-1457-4CA8-8476-3AE642C3B595}" type="presParOf" srcId="{13FBA6EF-AB8C-43E1-BF0A-58FB7A5C7316}" destId="{3E7AC0B3-E045-4656-8296-44CCE2B4D0F6}" srcOrd="0" destOrd="0" presId="urn:microsoft.com/office/officeart/2005/8/layout/vList3#1"/>
    <dgm:cxn modelId="{56A732F6-B337-46F5-A13A-B57D99A49E58}" type="presParOf" srcId="{13FBA6EF-AB8C-43E1-BF0A-58FB7A5C7316}" destId="{DC3053D2-3BB6-497A-9573-447CF6E88A12}" srcOrd="1" destOrd="0" presId="urn:microsoft.com/office/officeart/2005/8/layout/vList3#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673F1-3FA0-4C0B-B916-A4973A07474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B71D8E97-B96E-469E-8EC6-C2D4A674DE7E}">
      <dgm:prSet phldrT="[Κείμενο]" custT="1"/>
      <dgm:spPr>
        <a:solidFill>
          <a:srgbClr val="C00000"/>
        </a:solidFill>
      </dgm:spPr>
      <dgm:t>
        <a:bodyPr/>
        <a:lstStyle/>
        <a:p>
          <a:r>
            <a:rPr lang="el-GR" sz="2000" b="1" dirty="0">
              <a:latin typeface="Times New Roman" panose="02020603050405020304" pitchFamily="18" charset="0"/>
              <a:cs typeface="Times New Roman" panose="02020603050405020304" pitchFamily="18" charset="0"/>
            </a:rPr>
            <a:t>Εκπαιδευτικό Επίπεδο</a:t>
          </a:r>
        </a:p>
      </dgm:t>
    </dgm:pt>
    <dgm:pt modelId="{CAB43755-8539-4CB2-A88E-0B557013C5A2}" type="parTrans" cxnId="{1AA0EF59-759B-480D-84C5-6E47A935A0A2}">
      <dgm:prSet/>
      <dgm:spPr/>
      <dgm:t>
        <a:bodyPr/>
        <a:lstStyle/>
        <a:p>
          <a:endParaRPr lang="el-GR"/>
        </a:p>
      </dgm:t>
    </dgm:pt>
    <dgm:pt modelId="{A79DFFD8-50F4-4FBD-8F0B-6ABDB03775E4}" type="sibTrans" cxnId="{1AA0EF59-759B-480D-84C5-6E47A935A0A2}">
      <dgm:prSet/>
      <dgm:spPr/>
      <dgm:t>
        <a:bodyPr/>
        <a:lstStyle/>
        <a:p>
          <a:endParaRPr lang="el-GR"/>
        </a:p>
      </dgm:t>
    </dgm:pt>
    <dgm:pt modelId="{6BEB768C-E86F-4C12-A1AB-60038F7B033D}">
      <dgm:prSet phldrT="[Κείμενο]" custT="1"/>
      <dgm:spPr>
        <a:solidFill>
          <a:schemeClr val="accent6"/>
        </a:solidFill>
      </dgm:spPr>
      <dgm:t>
        <a:bodyPr/>
        <a:lstStyle/>
        <a:p>
          <a:pPr>
            <a:buNone/>
          </a:pPr>
          <a:r>
            <a:rPr lang="el-GR" sz="2000" b="1" dirty="0">
              <a:latin typeface="Times New Roman" panose="02020603050405020304" pitchFamily="18" charset="0"/>
              <a:cs typeface="Times New Roman" panose="02020603050405020304" pitchFamily="18" charset="0"/>
            </a:rPr>
            <a:t>Ερευνητικό Επίπεδο</a:t>
          </a:r>
        </a:p>
      </dgm:t>
    </dgm:pt>
    <dgm:pt modelId="{2D124D67-ED91-4581-8715-11FE010E5102}" type="parTrans" cxnId="{E63F1828-04EA-4F31-88D5-DA00A549CDD6}">
      <dgm:prSet/>
      <dgm:spPr/>
      <dgm:t>
        <a:bodyPr/>
        <a:lstStyle/>
        <a:p>
          <a:endParaRPr lang="el-GR"/>
        </a:p>
      </dgm:t>
    </dgm:pt>
    <dgm:pt modelId="{65331EEE-B920-48C7-8DFA-3B6E9F71DA76}" type="sibTrans" cxnId="{E63F1828-04EA-4F31-88D5-DA00A549CDD6}">
      <dgm:prSet/>
      <dgm:spPr/>
      <dgm:t>
        <a:bodyPr/>
        <a:lstStyle/>
        <a:p>
          <a:endParaRPr lang="el-GR"/>
        </a:p>
      </dgm:t>
    </dgm:pt>
    <dgm:pt modelId="{BF032CFD-482E-4A81-AE4A-BCF4430B46BB}">
      <dgm:prSet custT="1"/>
      <dgm:spPr>
        <a:ln>
          <a:solidFill>
            <a:srgbClr val="931B1B"/>
          </a:solidFill>
        </a:ln>
      </dgm:spPr>
      <dgm:t>
        <a:bodyPr/>
        <a:lstStyle/>
        <a:p>
          <a:pPr algn="just">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Δημιουργία ποιοτικού εκπαιδευτικού υλικού σύμφωνα με τις αρχές σχεδιασμού εκπαιδευτικού υλικού για την εξ αποστάσεως εκπαίδευση</a:t>
          </a:r>
        </a:p>
      </dgm:t>
    </dgm:pt>
    <dgm:pt modelId="{A70F4980-74D4-46B6-851B-74787AB92DAB}" type="parTrans" cxnId="{828FF6A2-7A9D-4644-9059-8177B4EC6D2E}">
      <dgm:prSet/>
      <dgm:spPr/>
      <dgm:t>
        <a:bodyPr/>
        <a:lstStyle/>
        <a:p>
          <a:endParaRPr lang="el-GR"/>
        </a:p>
      </dgm:t>
    </dgm:pt>
    <dgm:pt modelId="{6AE39495-1C3D-4BB2-AD04-D97933A274C3}" type="sibTrans" cxnId="{828FF6A2-7A9D-4644-9059-8177B4EC6D2E}">
      <dgm:prSet/>
      <dgm:spPr/>
      <dgm:t>
        <a:bodyPr/>
        <a:lstStyle/>
        <a:p>
          <a:endParaRPr lang="el-GR"/>
        </a:p>
      </dgm:t>
    </dgm:pt>
    <dgm:pt modelId="{974A7CC5-7A5C-44CB-919A-A14D3BF1B0FE}">
      <dgm:prSet custT="1"/>
      <dgm:spPr>
        <a:ln>
          <a:solidFill>
            <a:schemeClr val="accent6"/>
          </a:solidFill>
        </a:ln>
      </dgm:spPr>
      <dgm:t>
        <a:bodyPr/>
        <a:lstStyle/>
        <a:p>
          <a:r>
            <a:rPr lang="el-GR" sz="1800" dirty="0">
              <a:latin typeface="Times New Roman" panose="02020603050405020304" pitchFamily="18" charset="0"/>
              <a:cs typeface="Times New Roman" panose="02020603050405020304" pitchFamily="18" charset="0"/>
            </a:rPr>
            <a:t>Συνεισφορά αποτελεσμάτων αποτίμησης του ΕΥ</a:t>
          </a:r>
        </a:p>
      </dgm:t>
    </dgm:pt>
    <dgm:pt modelId="{1219EA00-F57C-4100-A366-A922D6218E3D}" type="parTrans" cxnId="{C6BEB780-D935-455A-A4FE-14F73007187A}">
      <dgm:prSet/>
      <dgm:spPr/>
      <dgm:t>
        <a:bodyPr/>
        <a:lstStyle/>
        <a:p>
          <a:endParaRPr lang="el-GR"/>
        </a:p>
      </dgm:t>
    </dgm:pt>
    <dgm:pt modelId="{F90932CA-1278-4098-A46A-0F7311C26CA5}" type="sibTrans" cxnId="{C6BEB780-D935-455A-A4FE-14F73007187A}">
      <dgm:prSet/>
      <dgm:spPr/>
      <dgm:t>
        <a:bodyPr/>
        <a:lstStyle/>
        <a:p>
          <a:endParaRPr lang="el-GR"/>
        </a:p>
      </dgm:t>
    </dgm:pt>
    <dgm:pt modelId="{FE4C969C-194C-470E-A807-DABF1AF2C7ED}">
      <dgm:prSet custT="1"/>
      <dgm:spPr>
        <a:ln>
          <a:solidFill>
            <a:schemeClr val="accent6"/>
          </a:solidFill>
        </a:ln>
      </dgm:spPr>
      <dgm:t>
        <a:bodyPr/>
        <a:lstStyle/>
        <a:p>
          <a:r>
            <a:rPr lang="el-GR" sz="1800" dirty="0">
              <a:latin typeface="Times New Roman" panose="02020603050405020304" pitchFamily="18" charset="0"/>
              <a:cs typeface="Times New Roman" panose="02020603050405020304" pitchFamily="18" charset="0"/>
            </a:rPr>
            <a:t>Μπορούν να αποτελέσουν βιβλιογραφική πηγή πληροφοριών</a:t>
          </a:r>
        </a:p>
      </dgm:t>
    </dgm:pt>
    <dgm:pt modelId="{6ECFE9E1-DF7D-447F-98AD-FE7399E7F7EE}" type="parTrans" cxnId="{27B11731-24C2-4492-91B9-704E9ED56C57}">
      <dgm:prSet/>
      <dgm:spPr/>
      <dgm:t>
        <a:bodyPr/>
        <a:lstStyle/>
        <a:p>
          <a:endParaRPr lang="el-GR"/>
        </a:p>
      </dgm:t>
    </dgm:pt>
    <dgm:pt modelId="{6EACF40C-0CE7-42FA-BC14-837E6F0D0079}" type="sibTrans" cxnId="{27B11731-24C2-4492-91B9-704E9ED56C57}">
      <dgm:prSet/>
      <dgm:spPr/>
      <dgm:t>
        <a:bodyPr/>
        <a:lstStyle/>
        <a:p>
          <a:endParaRPr lang="el-GR"/>
        </a:p>
      </dgm:t>
    </dgm:pt>
    <dgm:pt modelId="{7FE15B84-B643-49C5-A56D-E7A13C97F54D}">
      <dgm:prSet/>
      <dgm:spPr>
        <a:ln>
          <a:solidFill>
            <a:schemeClr val="accent6"/>
          </a:solidFill>
        </a:ln>
      </dgm:spPr>
      <dgm:t>
        <a:bodyPr/>
        <a:lstStyle/>
        <a:p>
          <a:endParaRPr lang="el-GR" sz="1200" dirty="0">
            <a:latin typeface="Times New Roman" panose="02020603050405020304" pitchFamily="18" charset="0"/>
            <a:cs typeface="Times New Roman" panose="02020603050405020304" pitchFamily="18" charset="0"/>
          </a:endParaRPr>
        </a:p>
      </dgm:t>
    </dgm:pt>
    <dgm:pt modelId="{84B16D62-0DF7-484C-87AB-22217C258734}" type="parTrans" cxnId="{E70B69B6-52D8-4F94-9F18-0D962BE941E2}">
      <dgm:prSet/>
      <dgm:spPr/>
      <dgm:t>
        <a:bodyPr/>
        <a:lstStyle/>
        <a:p>
          <a:endParaRPr lang="el-GR"/>
        </a:p>
      </dgm:t>
    </dgm:pt>
    <dgm:pt modelId="{15F0E961-4CD9-4A3F-B10C-055DD649AA01}" type="sibTrans" cxnId="{E70B69B6-52D8-4F94-9F18-0D962BE941E2}">
      <dgm:prSet/>
      <dgm:spPr/>
      <dgm:t>
        <a:bodyPr/>
        <a:lstStyle/>
        <a:p>
          <a:endParaRPr lang="el-GR"/>
        </a:p>
      </dgm:t>
    </dgm:pt>
    <dgm:pt modelId="{9C98052B-5003-4A5A-9B5D-7274F5CFFD14}">
      <dgm:prSet custT="1"/>
      <dgm:spPr>
        <a:ln>
          <a:solidFill>
            <a:srgbClr val="931B1B"/>
          </a:solidFill>
        </a:ln>
      </dgm:spPr>
      <dgm:t>
        <a:bodyPr/>
        <a:lstStyle/>
        <a:p>
          <a:pPr algn="just">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Μπορεί να χρησιμοποιηθεί από την κοινότητα των εκπαιδευτικών σε μια ολοκληρωμένη παρέμβαση συμπληρωματικής σχολικής ΕξΑΕ</a:t>
          </a:r>
        </a:p>
      </dgm:t>
    </dgm:pt>
    <dgm:pt modelId="{25F122F1-006E-4AA0-B070-7C28E74C957D}" type="parTrans" cxnId="{872CA97C-89B2-4658-9334-C8A7D77F58F0}">
      <dgm:prSet/>
      <dgm:spPr/>
      <dgm:t>
        <a:bodyPr/>
        <a:lstStyle/>
        <a:p>
          <a:endParaRPr lang="el-GR"/>
        </a:p>
      </dgm:t>
    </dgm:pt>
    <dgm:pt modelId="{CF3F385F-DCBA-4ACF-BD18-EB7944CD5485}" type="sibTrans" cxnId="{872CA97C-89B2-4658-9334-C8A7D77F58F0}">
      <dgm:prSet/>
      <dgm:spPr/>
      <dgm:t>
        <a:bodyPr/>
        <a:lstStyle/>
        <a:p>
          <a:endParaRPr lang="el-GR"/>
        </a:p>
      </dgm:t>
    </dgm:pt>
    <dgm:pt modelId="{BEF36B4F-F83E-493E-AE15-AAEBFF9A7F46}" type="pres">
      <dgm:prSet presAssocID="{EB5673F1-3FA0-4C0B-B916-A4973A07474A}" presName="linear" presStyleCnt="0">
        <dgm:presLayoutVars>
          <dgm:dir/>
          <dgm:animLvl val="lvl"/>
          <dgm:resizeHandles val="exact"/>
        </dgm:presLayoutVars>
      </dgm:prSet>
      <dgm:spPr/>
      <dgm:t>
        <a:bodyPr/>
        <a:lstStyle/>
        <a:p>
          <a:endParaRPr lang="el-GR"/>
        </a:p>
      </dgm:t>
    </dgm:pt>
    <dgm:pt modelId="{E515FB11-D7B2-4D58-B882-0D06800D09A4}" type="pres">
      <dgm:prSet presAssocID="{B71D8E97-B96E-469E-8EC6-C2D4A674DE7E}" presName="parentLin" presStyleCnt="0"/>
      <dgm:spPr/>
    </dgm:pt>
    <dgm:pt modelId="{1FC1CE95-0D5A-447F-B6F2-CF391F934EB0}" type="pres">
      <dgm:prSet presAssocID="{B71D8E97-B96E-469E-8EC6-C2D4A674DE7E}" presName="parentLeftMargin" presStyleLbl="node1" presStyleIdx="0" presStyleCnt="2"/>
      <dgm:spPr/>
      <dgm:t>
        <a:bodyPr/>
        <a:lstStyle/>
        <a:p>
          <a:endParaRPr lang="el-GR"/>
        </a:p>
      </dgm:t>
    </dgm:pt>
    <dgm:pt modelId="{86DAF462-ED16-48A4-B821-BB267BC0FD54}" type="pres">
      <dgm:prSet presAssocID="{B71D8E97-B96E-469E-8EC6-C2D4A674DE7E}" presName="parentText" presStyleLbl="node1" presStyleIdx="0" presStyleCnt="2" custScaleX="142857" custLinFactNeighborX="9402" custLinFactNeighborY="-5050">
        <dgm:presLayoutVars>
          <dgm:chMax val="0"/>
          <dgm:bulletEnabled val="1"/>
        </dgm:presLayoutVars>
      </dgm:prSet>
      <dgm:spPr/>
      <dgm:t>
        <a:bodyPr/>
        <a:lstStyle/>
        <a:p>
          <a:endParaRPr lang="el-GR"/>
        </a:p>
      </dgm:t>
    </dgm:pt>
    <dgm:pt modelId="{B84F497C-0D9E-4A94-A7D0-D306FA6A0200}" type="pres">
      <dgm:prSet presAssocID="{B71D8E97-B96E-469E-8EC6-C2D4A674DE7E}" presName="negativeSpace" presStyleCnt="0"/>
      <dgm:spPr/>
    </dgm:pt>
    <dgm:pt modelId="{BEFAE0CF-91DE-456A-9828-B0BD64F22BF8}" type="pres">
      <dgm:prSet presAssocID="{B71D8E97-B96E-469E-8EC6-C2D4A674DE7E}" presName="childText" presStyleLbl="conFgAcc1" presStyleIdx="0" presStyleCnt="2" custScaleY="133969">
        <dgm:presLayoutVars>
          <dgm:bulletEnabled val="1"/>
        </dgm:presLayoutVars>
      </dgm:prSet>
      <dgm:spPr/>
      <dgm:t>
        <a:bodyPr/>
        <a:lstStyle/>
        <a:p>
          <a:endParaRPr lang="el-GR"/>
        </a:p>
      </dgm:t>
    </dgm:pt>
    <dgm:pt modelId="{6390FA0C-DCFC-4C56-817B-9135026D172A}" type="pres">
      <dgm:prSet presAssocID="{A79DFFD8-50F4-4FBD-8F0B-6ABDB03775E4}" presName="spaceBetweenRectangles" presStyleCnt="0"/>
      <dgm:spPr/>
    </dgm:pt>
    <dgm:pt modelId="{4300BEBD-9CFB-4E87-A699-96CF1CEFD422}" type="pres">
      <dgm:prSet presAssocID="{6BEB768C-E86F-4C12-A1AB-60038F7B033D}" presName="parentLin" presStyleCnt="0"/>
      <dgm:spPr/>
    </dgm:pt>
    <dgm:pt modelId="{57B8147E-F773-4222-927E-40FEA0746184}" type="pres">
      <dgm:prSet presAssocID="{6BEB768C-E86F-4C12-A1AB-60038F7B033D}" presName="parentLeftMargin" presStyleLbl="node1" presStyleIdx="0" presStyleCnt="2"/>
      <dgm:spPr/>
      <dgm:t>
        <a:bodyPr/>
        <a:lstStyle/>
        <a:p>
          <a:endParaRPr lang="el-GR"/>
        </a:p>
      </dgm:t>
    </dgm:pt>
    <dgm:pt modelId="{2DB96C8C-BB43-4F2F-91B2-B94FA41EE81F}" type="pres">
      <dgm:prSet presAssocID="{6BEB768C-E86F-4C12-A1AB-60038F7B033D}" presName="parentText" presStyleLbl="node1" presStyleIdx="1" presStyleCnt="2" custScaleX="136072">
        <dgm:presLayoutVars>
          <dgm:chMax val="0"/>
          <dgm:bulletEnabled val="1"/>
        </dgm:presLayoutVars>
      </dgm:prSet>
      <dgm:spPr/>
      <dgm:t>
        <a:bodyPr/>
        <a:lstStyle/>
        <a:p>
          <a:endParaRPr lang="el-GR"/>
        </a:p>
      </dgm:t>
    </dgm:pt>
    <dgm:pt modelId="{D1CB4BCD-61C2-4D32-ACED-D42828EE9FCC}" type="pres">
      <dgm:prSet presAssocID="{6BEB768C-E86F-4C12-A1AB-60038F7B033D}" presName="negativeSpace" presStyleCnt="0"/>
      <dgm:spPr/>
    </dgm:pt>
    <dgm:pt modelId="{A1E0EB17-34EC-4F59-9D16-469B46D2D3CD}" type="pres">
      <dgm:prSet presAssocID="{6BEB768C-E86F-4C12-A1AB-60038F7B033D}" presName="childText" presStyleLbl="conFgAcc1" presStyleIdx="1" presStyleCnt="2">
        <dgm:presLayoutVars>
          <dgm:bulletEnabled val="1"/>
        </dgm:presLayoutVars>
      </dgm:prSet>
      <dgm:spPr/>
      <dgm:t>
        <a:bodyPr/>
        <a:lstStyle/>
        <a:p>
          <a:endParaRPr lang="el-GR"/>
        </a:p>
      </dgm:t>
    </dgm:pt>
  </dgm:ptLst>
  <dgm:cxnLst>
    <dgm:cxn modelId="{E70B69B6-52D8-4F94-9F18-0D962BE941E2}" srcId="{6BEB768C-E86F-4C12-A1AB-60038F7B033D}" destId="{7FE15B84-B643-49C5-A56D-E7A13C97F54D}" srcOrd="2" destOrd="0" parTransId="{84B16D62-0DF7-484C-87AB-22217C258734}" sibTransId="{15F0E961-4CD9-4A3F-B10C-055DD649AA01}"/>
    <dgm:cxn modelId="{41C9CB50-0F8D-4997-BB7D-FAC0B0092D00}" type="presOf" srcId="{6BEB768C-E86F-4C12-A1AB-60038F7B033D}" destId="{2DB96C8C-BB43-4F2F-91B2-B94FA41EE81F}" srcOrd="1" destOrd="0" presId="urn:microsoft.com/office/officeart/2005/8/layout/list1"/>
    <dgm:cxn modelId="{3F37CEA9-E0A6-42E6-843F-E83DF8C2890B}" type="presOf" srcId="{EB5673F1-3FA0-4C0B-B916-A4973A07474A}" destId="{BEF36B4F-F83E-493E-AE15-AAEBFF9A7F46}" srcOrd="0" destOrd="0" presId="urn:microsoft.com/office/officeart/2005/8/layout/list1"/>
    <dgm:cxn modelId="{B0B525F9-FE33-4E18-8A9C-487025AA461A}" type="presOf" srcId="{974A7CC5-7A5C-44CB-919A-A14D3BF1B0FE}" destId="{A1E0EB17-34EC-4F59-9D16-469B46D2D3CD}" srcOrd="0" destOrd="0" presId="urn:microsoft.com/office/officeart/2005/8/layout/list1"/>
    <dgm:cxn modelId="{E63F1828-04EA-4F31-88D5-DA00A549CDD6}" srcId="{EB5673F1-3FA0-4C0B-B916-A4973A07474A}" destId="{6BEB768C-E86F-4C12-A1AB-60038F7B033D}" srcOrd="1" destOrd="0" parTransId="{2D124D67-ED91-4581-8715-11FE010E5102}" sibTransId="{65331EEE-B920-48C7-8DFA-3B6E9F71DA76}"/>
    <dgm:cxn modelId="{872CA97C-89B2-4658-9334-C8A7D77F58F0}" srcId="{B71D8E97-B96E-469E-8EC6-C2D4A674DE7E}" destId="{9C98052B-5003-4A5A-9B5D-7274F5CFFD14}" srcOrd="1" destOrd="0" parTransId="{25F122F1-006E-4AA0-B070-7C28E74C957D}" sibTransId="{CF3F385F-DCBA-4ACF-BD18-EB7944CD5485}"/>
    <dgm:cxn modelId="{61D2711F-57B7-4A5B-ACEC-EDDF7131CEC1}" type="presOf" srcId="{BF032CFD-482E-4A81-AE4A-BCF4430B46BB}" destId="{BEFAE0CF-91DE-456A-9828-B0BD64F22BF8}" srcOrd="0" destOrd="0" presId="urn:microsoft.com/office/officeart/2005/8/layout/list1"/>
    <dgm:cxn modelId="{B7EA32F7-CDC9-4107-9BAB-6126A9628C2D}" type="presOf" srcId="{9C98052B-5003-4A5A-9B5D-7274F5CFFD14}" destId="{BEFAE0CF-91DE-456A-9828-B0BD64F22BF8}" srcOrd="0" destOrd="1" presId="urn:microsoft.com/office/officeart/2005/8/layout/list1"/>
    <dgm:cxn modelId="{D52F435D-3DE1-47A0-9A2B-E24170784A84}" type="presOf" srcId="{6BEB768C-E86F-4C12-A1AB-60038F7B033D}" destId="{57B8147E-F773-4222-927E-40FEA0746184}" srcOrd="0" destOrd="0" presId="urn:microsoft.com/office/officeart/2005/8/layout/list1"/>
    <dgm:cxn modelId="{1F33E5CE-7760-402E-B319-8924399671C9}" type="presOf" srcId="{FE4C969C-194C-470E-A807-DABF1AF2C7ED}" destId="{A1E0EB17-34EC-4F59-9D16-469B46D2D3CD}" srcOrd="0" destOrd="1" presId="urn:microsoft.com/office/officeart/2005/8/layout/list1"/>
    <dgm:cxn modelId="{C6BEB780-D935-455A-A4FE-14F73007187A}" srcId="{6BEB768C-E86F-4C12-A1AB-60038F7B033D}" destId="{974A7CC5-7A5C-44CB-919A-A14D3BF1B0FE}" srcOrd="0" destOrd="0" parTransId="{1219EA00-F57C-4100-A366-A922D6218E3D}" sibTransId="{F90932CA-1278-4098-A46A-0F7311C26CA5}"/>
    <dgm:cxn modelId="{828FF6A2-7A9D-4644-9059-8177B4EC6D2E}" srcId="{B71D8E97-B96E-469E-8EC6-C2D4A674DE7E}" destId="{BF032CFD-482E-4A81-AE4A-BCF4430B46BB}" srcOrd="0" destOrd="0" parTransId="{A70F4980-74D4-46B6-851B-74787AB92DAB}" sibTransId="{6AE39495-1C3D-4BB2-AD04-D97933A274C3}"/>
    <dgm:cxn modelId="{CAB40BF6-572F-461F-9849-A8BA43A2E6AA}" type="presOf" srcId="{B71D8E97-B96E-469E-8EC6-C2D4A674DE7E}" destId="{1FC1CE95-0D5A-447F-B6F2-CF391F934EB0}" srcOrd="0" destOrd="0" presId="urn:microsoft.com/office/officeart/2005/8/layout/list1"/>
    <dgm:cxn modelId="{27B11731-24C2-4492-91B9-704E9ED56C57}" srcId="{6BEB768C-E86F-4C12-A1AB-60038F7B033D}" destId="{FE4C969C-194C-470E-A807-DABF1AF2C7ED}" srcOrd="1" destOrd="0" parTransId="{6ECFE9E1-DF7D-447F-98AD-FE7399E7F7EE}" sibTransId="{6EACF40C-0CE7-42FA-BC14-837E6F0D0079}"/>
    <dgm:cxn modelId="{C0435690-8CDF-4E7D-BD0E-15A82A544212}" type="presOf" srcId="{B71D8E97-B96E-469E-8EC6-C2D4A674DE7E}" destId="{86DAF462-ED16-48A4-B821-BB267BC0FD54}" srcOrd="1" destOrd="0" presId="urn:microsoft.com/office/officeart/2005/8/layout/list1"/>
    <dgm:cxn modelId="{1AA0EF59-759B-480D-84C5-6E47A935A0A2}" srcId="{EB5673F1-3FA0-4C0B-B916-A4973A07474A}" destId="{B71D8E97-B96E-469E-8EC6-C2D4A674DE7E}" srcOrd="0" destOrd="0" parTransId="{CAB43755-8539-4CB2-A88E-0B557013C5A2}" sibTransId="{A79DFFD8-50F4-4FBD-8F0B-6ABDB03775E4}"/>
    <dgm:cxn modelId="{72422F02-D507-4674-AEDD-341484D70934}" type="presOf" srcId="{7FE15B84-B643-49C5-A56D-E7A13C97F54D}" destId="{A1E0EB17-34EC-4F59-9D16-469B46D2D3CD}" srcOrd="0" destOrd="2" presId="urn:microsoft.com/office/officeart/2005/8/layout/list1"/>
    <dgm:cxn modelId="{EB341B27-E7A3-4C60-8B27-78D8FD9D7EC1}" type="presParOf" srcId="{BEF36B4F-F83E-493E-AE15-AAEBFF9A7F46}" destId="{E515FB11-D7B2-4D58-B882-0D06800D09A4}" srcOrd="0" destOrd="0" presId="urn:microsoft.com/office/officeart/2005/8/layout/list1"/>
    <dgm:cxn modelId="{B6D00DB0-AC78-4F86-B7F4-0C8BF73907AA}" type="presParOf" srcId="{E515FB11-D7B2-4D58-B882-0D06800D09A4}" destId="{1FC1CE95-0D5A-447F-B6F2-CF391F934EB0}" srcOrd="0" destOrd="0" presId="urn:microsoft.com/office/officeart/2005/8/layout/list1"/>
    <dgm:cxn modelId="{5C4E536B-7BB5-4B89-97D3-4ED7607A6654}" type="presParOf" srcId="{E515FB11-D7B2-4D58-B882-0D06800D09A4}" destId="{86DAF462-ED16-48A4-B821-BB267BC0FD54}" srcOrd="1" destOrd="0" presId="urn:microsoft.com/office/officeart/2005/8/layout/list1"/>
    <dgm:cxn modelId="{17CBC9D1-89E3-4320-8BA2-4BE32B4264CF}" type="presParOf" srcId="{BEF36B4F-F83E-493E-AE15-AAEBFF9A7F46}" destId="{B84F497C-0D9E-4A94-A7D0-D306FA6A0200}" srcOrd="1" destOrd="0" presId="urn:microsoft.com/office/officeart/2005/8/layout/list1"/>
    <dgm:cxn modelId="{172CEEC8-544B-4D1A-8DBC-467D6DFF40E9}" type="presParOf" srcId="{BEF36B4F-F83E-493E-AE15-AAEBFF9A7F46}" destId="{BEFAE0CF-91DE-456A-9828-B0BD64F22BF8}" srcOrd="2" destOrd="0" presId="urn:microsoft.com/office/officeart/2005/8/layout/list1"/>
    <dgm:cxn modelId="{BE078E65-988B-456F-A0B8-827F6DD8682A}" type="presParOf" srcId="{BEF36B4F-F83E-493E-AE15-AAEBFF9A7F46}" destId="{6390FA0C-DCFC-4C56-817B-9135026D172A}" srcOrd="3" destOrd="0" presId="urn:microsoft.com/office/officeart/2005/8/layout/list1"/>
    <dgm:cxn modelId="{15460D15-2806-4CF7-8686-6FFECD5AF43A}" type="presParOf" srcId="{BEF36B4F-F83E-493E-AE15-AAEBFF9A7F46}" destId="{4300BEBD-9CFB-4E87-A699-96CF1CEFD422}" srcOrd="4" destOrd="0" presId="urn:microsoft.com/office/officeart/2005/8/layout/list1"/>
    <dgm:cxn modelId="{84027014-3234-4CB5-B20E-152574C4FF37}" type="presParOf" srcId="{4300BEBD-9CFB-4E87-A699-96CF1CEFD422}" destId="{57B8147E-F773-4222-927E-40FEA0746184}" srcOrd="0" destOrd="0" presId="urn:microsoft.com/office/officeart/2005/8/layout/list1"/>
    <dgm:cxn modelId="{79E08B5A-A889-4139-AC9A-2D66474A1E19}" type="presParOf" srcId="{4300BEBD-9CFB-4E87-A699-96CF1CEFD422}" destId="{2DB96C8C-BB43-4F2F-91B2-B94FA41EE81F}" srcOrd="1" destOrd="0" presId="urn:microsoft.com/office/officeart/2005/8/layout/list1"/>
    <dgm:cxn modelId="{287B6049-F466-4E80-9EDE-964D69BB34FC}" type="presParOf" srcId="{BEF36B4F-F83E-493E-AE15-AAEBFF9A7F46}" destId="{D1CB4BCD-61C2-4D32-ACED-D42828EE9FCC}" srcOrd="5" destOrd="0" presId="urn:microsoft.com/office/officeart/2005/8/layout/list1"/>
    <dgm:cxn modelId="{14433972-C1ED-41F9-9D15-922AE4826713}" type="presParOf" srcId="{BEF36B4F-F83E-493E-AE15-AAEBFF9A7F46}" destId="{A1E0EB17-34EC-4F59-9D16-469B46D2D3CD}"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4FE4C9-66F5-4BEF-8A15-47C7ACDABCDA}" type="doc">
      <dgm:prSet loTypeId="urn:microsoft.com/office/officeart/2005/8/layout/default#1" loCatId="list" qsTypeId="urn:microsoft.com/office/officeart/2005/8/quickstyle/3d1" qsCatId="3D" csTypeId="urn:microsoft.com/office/officeart/2005/8/colors/colorful3" csCatId="colorful" phldr="1"/>
      <dgm:spPr/>
      <dgm:t>
        <a:bodyPr/>
        <a:lstStyle/>
        <a:p>
          <a:endParaRPr lang="el-GR"/>
        </a:p>
      </dgm:t>
    </dgm:pt>
    <dgm:pt modelId="{C88381F4-DA82-4F02-BFE3-25880D99BDD6}">
      <dgm:prSet phldrT="[Κείμενο]" custT="1"/>
      <dgm:spPr/>
      <dgm:t>
        <a:bodyPr/>
        <a:lstStyle/>
        <a:p>
          <a:r>
            <a:rPr lang="el-GR" sz="1800" b="1" dirty="0">
              <a:solidFill>
                <a:srgbClr val="FFFF00"/>
              </a:solidFill>
              <a:latin typeface="Times New Roman" panose="02020603050405020304" pitchFamily="18" charset="0"/>
              <a:cs typeface="Times New Roman" panose="02020603050405020304" pitchFamily="18" charset="0"/>
            </a:rPr>
            <a:t>3</a:t>
          </a:r>
          <a:r>
            <a:rPr lang="el-GR" sz="1800" b="1" baseline="30000" dirty="0">
              <a:solidFill>
                <a:srgbClr val="FFFF00"/>
              </a:solidFill>
              <a:latin typeface="Times New Roman" panose="02020603050405020304" pitchFamily="18" charset="0"/>
              <a:cs typeface="Times New Roman" panose="02020603050405020304" pitchFamily="18" charset="0"/>
            </a:rPr>
            <a:t>ο</a:t>
          </a:r>
          <a:r>
            <a:rPr lang="el-GR" sz="1800" b="1" dirty="0">
              <a:solidFill>
                <a:srgbClr val="FFFF00"/>
              </a:solidFill>
              <a:latin typeface="Times New Roman" panose="02020603050405020304" pitchFamily="18" charset="0"/>
              <a:cs typeface="Times New Roman" panose="02020603050405020304" pitchFamily="18" charset="0"/>
            </a:rPr>
            <a:t> Κεφάλαιο: </a:t>
          </a:r>
        </a:p>
        <a:p>
          <a:r>
            <a:rPr lang="el-GR" sz="1800" b="1" i="1" dirty="0">
              <a:latin typeface="Times New Roman" panose="02020603050405020304" pitchFamily="18" charset="0"/>
              <a:cs typeface="Times New Roman" panose="02020603050405020304" pitchFamily="18" charset="0"/>
            </a:rPr>
            <a:t>ΜΕΘΟΔΟΛΟΓΙΑ ΣΧΕΔΙΑΣΜΟΥ ΕΥ ΚΑΙ ΕΡΕΥΝΑΣ                                                                                                     </a:t>
          </a:r>
          <a:endParaRPr lang="el-GR" sz="1800" b="0" i="1" dirty="0">
            <a:latin typeface="Times New Roman" panose="02020603050405020304" pitchFamily="18" charset="0"/>
            <a:cs typeface="Times New Roman" panose="02020603050405020304" pitchFamily="18" charset="0"/>
          </a:endParaRPr>
        </a:p>
      </dgm:t>
    </dgm:pt>
    <dgm:pt modelId="{33D13293-7C67-41A0-AC03-96E8641EF1F4}" type="parTrans" cxnId="{069A8049-0E65-4FBC-A28D-21503D47CAE1}">
      <dgm:prSet/>
      <dgm:spPr/>
      <dgm:t>
        <a:bodyPr/>
        <a:lstStyle/>
        <a:p>
          <a:endParaRPr lang="el-GR"/>
        </a:p>
      </dgm:t>
    </dgm:pt>
    <dgm:pt modelId="{54C50118-5404-4C85-9583-C5B940C7EE18}" type="sibTrans" cxnId="{069A8049-0E65-4FBC-A28D-21503D47CAE1}">
      <dgm:prSet/>
      <dgm:spPr/>
      <dgm:t>
        <a:bodyPr/>
        <a:lstStyle/>
        <a:p>
          <a:endParaRPr lang="el-GR"/>
        </a:p>
      </dgm:t>
    </dgm:pt>
    <dgm:pt modelId="{903B08A5-22CE-4C67-98AB-6E6D307AE213}">
      <dgm:prSet phldrT="[Κείμενο]" custT="1"/>
      <dgm:spPr/>
      <dgm:t>
        <a:bodyPr/>
        <a:lstStyle/>
        <a:p>
          <a:pPr>
            <a:buFont typeface="Arial" panose="020B0604020202020204" pitchFamily="34" charset="0"/>
            <a:buChar char="•"/>
          </a:pPr>
          <a:r>
            <a:rPr lang="el-GR" sz="1800" b="1" dirty="0">
              <a:solidFill>
                <a:srgbClr val="7030A0"/>
              </a:solidFill>
              <a:latin typeface="Times New Roman" panose="02020603050405020304" pitchFamily="18" charset="0"/>
              <a:cs typeface="Times New Roman" panose="02020603050405020304" pitchFamily="18" charset="0"/>
            </a:rPr>
            <a:t>1</a:t>
          </a:r>
          <a:r>
            <a:rPr lang="el-GR" sz="1800" b="1" baseline="30000" dirty="0">
              <a:solidFill>
                <a:srgbClr val="7030A0"/>
              </a:solidFill>
              <a:latin typeface="Times New Roman" panose="02020603050405020304" pitchFamily="18" charset="0"/>
              <a:cs typeface="Times New Roman" panose="02020603050405020304" pitchFamily="18" charset="0"/>
            </a:rPr>
            <a:t>ο</a:t>
          </a:r>
          <a:r>
            <a:rPr lang="el-GR" sz="1800" b="1" dirty="0">
              <a:solidFill>
                <a:srgbClr val="7030A0"/>
              </a:solidFill>
              <a:latin typeface="Times New Roman" panose="02020603050405020304" pitchFamily="18" charset="0"/>
              <a:cs typeface="Times New Roman" panose="02020603050405020304" pitchFamily="18" charset="0"/>
            </a:rPr>
            <a:t> Κεφάλαιο: </a:t>
          </a:r>
        </a:p>
        <a:p>
          <a:pPr>
            <a:buFont typeface="Arial" panose="020B0604020202020204" pitchFamily="34" charset="0"/>
            <a:buChar char="•"/>
          </a:pPr>
          <a:r>
            <a:rPr lang="el-GR" sz="1800" b="1" i="1" dirty="0">
              <a:latin typeface="Times New Roman" panose="02020603050405020304" pitchFamily="18" charset="0"/>
              <a:cs typeface="Times New Roman" panose="02020603050405020304" pitchFamily="18" charset="0"/>
            </a:rPr>
            <a:t>ΕΝΝΟΙΟΛΟΓΙΚΟ ΠΛΑΙΣΙΟ                                          </a:t>
          </a:r>
          <a:r>
            <a:rPr lang="en-US" sz="1800" b="1" dirty="0">
              <a:latin typeface="Times New Roman" panose="02020603050405020304" pitchFamily="18" charset="0"/>
              <a:cs typeface="Times New Roman" panose="02020603050405020304" pitchFamily="18" charset="0"/>
            </a:rPr>
            <a:t>	</a:t>
          </a:r>
          <a:r>
            <a:rPr lang="el-GR" sz="1800" b="1" dirty="0">
              <a:latin typeface="Times New Roman" panose="02020603050405020304" pitchFamily="18" charset="0"/>
              <a:cs typeface="Times New Roman" panose="02020603050405020304" pitchFamily="18" charset="0"/>
            </a:rPr>
            <a:t>                                                 • </a:t>
          </a:r>
          <a:r>
            <a:rPr lang="el-GR" sz="1800" b="0" dirty="0">
              <a:latin typeface="Times New Roman" panose="02020603050405020304" pitchFamily="18" charset="0"/>
              <a:cs typeface="Times New Roman" panose="02020603050405020304" pitchFamily="18" charset="0"/>
            </a:rPr>
            <a:t>Εξ αποστάσεως εκπαίδευση                                                                                   • Διαφοροποιημένη διδασκαλία                 </a:t>
          </a:r>
        </a:p>
      </dgm:t>
    </dgm:pt>
    <dgm:pt modelId="{68ECF422-AF38-4A99-98A3-C69AA15FDBBB}" type="sibTrans" cxnId="{04E57682-91E4-43C5-9E30-43AB115ED09B}">
      <dgm:prSet/>
      <dgm:spPr/>
      <dgm:t>
        <a:bodyPr/>
        <a:lstStyle/>
        <a:p>
          <a:endParaRPr lang="el-GR"/>
        </a:p>
      </dgm:t>
    </dgm:pt>
    <dgm:pt modelId="{7E73199E-4D56-4EB9-A630-9B0899C94A6D}" type="parTrans" cxnId="{04E57682-91E4-43C5-9E30-43AB115ED09B}">
      <dgm:prSet/>
      <dgm:spPr/>
      <dgm:t>
        <a:bodyPr/>
        <a:lstStyle/>
        <a:p>
          <a:endParaRPr lang="el-GR"/>
        </a:p>
      </dgm:t>
    </dgm:pt>
    <dgm:pt modelId="{5AEE0ECD-6547-4273-8DF3-2DBF84019A1F}">
      <dgm:prSet phldrT="[Κείμενο]" custT="1"/>
      <dgm:spPr/>
      <dgm:t>
        <a:bodyPr/>
        <a:lstStyle/>
        <a:p>
          <a:pPr>
            <a:buFont typeface="Arial" panose="020B0604020202020204" pitchFamily="34" charset="0"/>
            <a:buChar char="•"/>
          </a:pPr>
          <a:r>
            <a:rPr lang="el-GR" sz="1800" b="1" dirty="0">
              <a:solidFill>
                <a:srgbClr val="7030A0"/>
              </a:solidFill>
              <a:latin typeface="Times New Roman" panose="02020603050405020304" pitchFamily="18" charset="0"/>
              <a:cs typeface="Times New Roman" panose="02020603050405020304" pitchFamily="18" charset="0"/>
            </a:rPr>
            <a:t>2</a:t>
          </a:r>
          <a:r>
            <a:rPr lang="el-GR" sz="1800" b="1" baseline="30000" dirty="0">
              <a:solidFill>
                <a:srgbClr val="7030A0"/>
              </a:solidFill>
              <a:latin typeface="Times New Roman" panose="02020603050405020304" pitchFamily="18" charset="0"/>
              <a:cs typeface="Times New Roman" panose="02020603050405020304" pitchFamily="18" charset="0"/>
            </a:rPr>
            <a:t>ο</a:t>
          </a:r>
          <a:r>
            <a:rPr lang="el-GR" sz="1800" b="1" dirty="0">
              <a:solidFill>
                <a:srgbClr val="7030A0"/>
              </a:solidFill>
              <a:latin typeface="Times New Roman" panose="02020603050405020304" pitchFamily="18" charset="0"/>
              <a:cs typeface="Times New Roman" panose="02020603050405020304" pitchFamily="18" charset="0"/>
            </a:rPr>
            <a:t> Κεφάλαιο: </a:t>
          </a:r>
        </a:p>
        <a:p>
          <a:pPr>
            <a:buFont typeface="Arial" panose="020B0604020202020204" pitchFamily="34" charset="0"/>
            <a:buChar char="•"/>
          </a:pPr>
          <a:r>
            <a:rPr lang="el-GR" sz="1800" b="1" i="1" dirty="0">
              <a:latin typeface="Times New Roman" panose="02020603050405020304" pitchFamily="18" charset="0"/>
              <a:cs typeface="Times New Roman" panose="02020603050405020304" pitchFamily="18" charset="0"/>
            </a:rPr>
            <a:t>ΒΙΒΛΙΟΓΡΑΦΙΚΗ ΕΠΙΣΚΟΠΗΣΗ                                               </a:t>
          </a:r>
          <a:r>
            <a:rPr lang="el-GR" sz="1800" b="1"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Θεωρητικό πλαίσιο για την αποτίμηση της παιδαγωγικής αξιοποίησης του ψηφιακού ΕΥ</a:t>
          </a:r>
        </a:p>
        <a:p>
          <a:pPr>
            <a:buFont typeface="Arial" panose="020B0604020202020204" pitchFamily="34" charset="0"/>
            <a:buChar char="•"/>
          </a:pPr>
          <a:r>
            <a:rPr lang="el-GR" sz="1800" b="1" dirty="0">
              <a:latin typeface="Times New Roman" panose="02020603050405020304" pitchFamily="18" charset="0"/>
              <a:cs typeface="Times New Roman" panose="02020603050405020304" pitchFamily="18" charset="0"/>
            </a:rPr>
            <a:t>•   </a:t>
          </a:r>
          <a:r>
            <a:rPr lang="el-GR" sz="1800" b="0" dirty="0">
              <a:latin typeface="Times New Roman" panose="02020603050405020304" pitchFamily="18" charset="0"/>
              <a:cs typeface="Times New Roman" panose="02020603050405020304" pitchFamily="18" charset="0"/>
            </a:rPr>
            <a:t>Έρευνες από την αξιοποίηση ψηφιακού περιεχομένου στη σχολική εξ αποστάσεως εκπαίδευση                                        </a:t>
          </a:r>
        </a:p>
      </dgm:t>
    </dgm:pt>
    <dgm:pt modelId="{800323D0-CF9A-43D1-9C71-2BCAEBB5E41F}" type="parTrans" cxnId="{FE33B8F8-C3C3-4CE5-BE77-D72C673EFC8F}">
      <dgm:prSet/>
      <dgm:spPr/>
      <dgm:t>
        <a:bodyPr/>
        <a:lstStyle/>
        <a:p>
          <a:endParaRPr lang="el-GR"/>
        </a:p>
      </dgm:t>
    </dgm:pt>
    <dgm:pt modelId="{298605F2-9D95-4FB7-96D4-AB7B1DA9C7D5}" type="sibTrans" cxnId="{FE33B8F8-C3C3-4CE5-BE77-D72C673EFC8F}">
      <dgm:prSet/>
      <dgm:spPr/>
      <dgm:t>
        <a:bodyPr/>
        <a:lstStyle/>
        <a:p>
          <a:endParaRPr lang="el-GR"/>
        </a:p>
      </dgm:t>
    </dgm:pt>
    <dgm:pt modelId="{14051348-C5C1-4BFE-9567-688AF4280E55}">
      <dgm:prSet phldrT="[Κείμενο]" custT="1"/>
      <dgm:spPr/>
      <dgm:t>
        <a:bodyPr/>
        <a:lstStyle/>
        <a:p>
          <a:r>
            <a:rPr lang="el-GR" sz="1800" b="1" dirty="0">
              <a:solidFill>
                <a:srgbClr val="FFFF00"/>
              </a:solidFill>
              <a:latin typeface="Times New Roman" panose="02020603050405020304" pitchFamily="18" charset="0"/>
              <a:cs typeface="Times New Roman" panose="02020603050405020304" pitchFamily="18" charset="0"/>
            </a:rPr>
            <a:t>5</a:t>
          </a:r>
          <a:r>
            <a:rPr lang="el-GR" sz="1800" b="1" baseline="30000" dirty="0">
              <a:solidFill>
                <a:srgbClr val="FFFF00"/>
              </a:solidFill>
              <a:latin typeface="Times New Roman" panose="02020603050405020304" pitchFamily="18" charset="0"/>
              <a:cs typeface="Times New Roman" panose="02020603050405020304" pitchFamily="18" charset="0"/>
            </a:rPr>
            <a:t>ο</a:t>
          </a:r>
          <a:r>
            <a:rPr lang="el-GR" sz="1800" b="1" dirty="0">
              <a:solidFill>
                <a:srgbClr val="FFFF00"/>
              </a:solidFill>
              <a:latin typeface="Times New Roman" panose="02020603050405020304" pitchFamily="18" charset="0"/>
              <a:cs typeface="Times New Roman" panose="02020603050405020304" pitchFamily="18" charset="0"/>
            </a:rPr>
            <a:t> Κεφάλαιο: </a:t>
          </a:r>
          <a:r>
            <a:rPr lang="el-GR" sz="1800" b="1" i="1" dirty="0">
              <a:latin typeface="Times New Roman" panose="02020603050405020304" pitchFamily="18" charset="0"/>
              <a:cs typeface="Times New Roman" panose="02020603050405020304" pitchFamily="18" charset="0"/>
            </a:rPr>
            <a:t>ΣΥΜΠΕΡΑΣΜΑΤΑ</a:t>
          </a:r>
        </a:p>
        <a:p>
          <a:r>
            <a:rPr lang="el-GR" sz="1800" b="1" dirty="0">
              <a:latin typeface="Times New Roman" panose="02020603050405020304" pitchFamily="18" charset="0"/>
              <a:cs typeface="Times New Roman" panose="02020603050405020304" pitchFamily="18" charset="0"/>
            </a:rPr>
            <a:t>• </a:t>
          </a:r>
          <a:r>
            <a:rPr lang="el-GR" sz="1800" b="0" dirty="0">
              <a:latin typeface="Times New Roman" panose="02020603050405020304" pitchFamily="18" charset="0"/>
              <a:cs typeface="Times New Roman" panose="02020603050405020304" pitchFamily="18" charset="0"/>
            </a:rPr>
            <a:t>Ευρήματα</a:t>
          </a:r>
        </a:p>
        <a:p>
          <a:r>
            <a:rPr lang="el-GR" sz="1800" b="0" dirty="0">
              <a:latin typeface="Times New Roman" panose="02020603050405020304" pitchFamily="18" charset="0"/>
              <a:cs typeface="Times New Roman" panose="02020603050405020304" pitchFamily="18" charset="0"/>
            </a:rPr>
            <a:t>•  Περιορισμοί έρευνας</a:t>
          </a:r>
        </a:p>
        <a:p>
          <a:r>
            <a:rPr lang="el-GR" sz="1800" b="0" dirty="0">
              <a:latin typeface="Times New Roman" panose="02020603050405020304" pitchFamily="18" charset="0"/>
              <a:cs typeface="Times New Roman" panose="02020603050405020304" pitchFamily="18" charset="0"/>
            </a:rPr>
            <a:t>• Προτάσεις </a:t>
          </a:r>
        </a:p>
      </dgm:t>
    </dgm:pt>
    <dgm:pt modelId="{BB313296-C3C9-4A9F-A601-3B0BD2DACA4E}" type="parTrans" cxnId="{7D0D8430-4A6A-4A3F-A2D0-9FD6508F31BF}">
      <dgm:prSet/>
      <dgm:spPr/>
      <dgm:t>
        <a:bodyPr/>
        <a:lstStyle/>
        <a:p>
          <a:endParaRPr lang="el-GR"/>
        </a:p>
      </dgm:t>
    </dgm:pt>
    <dgm:pt modelId="{7BD99E49-EA21-44BD-8F2D-F55BF08B4792}" type="sibTrans" cxnId="{7D0D8430-4A6A-4A3F-A2D0-9FD6508F31BF}">
      <dgm:prSet/>
      <dgm:spPr/>
      <dgm:t>
        <a:bodyPr/>
        <a:lstStyle/>
        <a:p>
          <a:endParaRPr lang="el-GR"/>
        </a:p>
      </dgm:t>
    </dgm:pt>
    <dgm:pt modelId="{0D5448ED-CFD5-444B-8107-F6307D1C29D0}">
      <dgm:prSet phldrT="[Κείμενο]" custT="1"/>
      <dgm:spPr/>
      <dgm:t>
        <a:bodyPr/>
        <a:lstStyle/>
        <a:p>
          <a:r>
            <a:rPr lang="el-GR" sz="1800" b="1" dirty="0">
              <a:solidFill>
                <a:srgbClr val="FFFF00"/>
              </a:solidFill>
              <a:latin typeface="Times New Roman" panose="02020603050405020304" pitchFamily="18" charset="0"/>
              <a:cs typeface="Times New Roman" panose="02020603050405020304" pitchFamily="18" charset="0"/>
            </a:rPr>
            <a:t>4</a:t>
          </a:r>
          <a:r>
            <a:rPr lang="el-GR" sz="1800" b="1" baseline="30000" dirty="0">
              <a:solidFill>
                <a:srgbClr val="FFFF00"/>
              </a:solidFill>
              <a:latin typeface="Times New Roman" panose="02020603050405020304" pitchFamily="18" charset="0"/>
              <a:cs typeface="Times New Roman" panose="02020603050405020304" pitchFamily="18" charset="0"/>
            </a:rPr>
            <a:t>ο</a:t>
          </a:r>
          <a:r>
            <a:rPr lang="el-GR" sz="1800" b="1" dirty="0">
              <a:solidFill>
                <a:srgbClr val="FFFF00"/>
              </a:solidFill>
              <a:latin typeface="Times New Roman" panose="02020603050405020304" pitchFamily="18" charset="0"/>
              <a:cs typeface="Times New Roman" panose="02020603050405020304" pitchFamily="18" charset="0"/>
            </a:rPr>
            <a:t> Κεφάλαιο: </a:t>
          </a:r>
          <a:r>
            <a:rPr lang="el-GR" sz="1800" b="1" i="1" dirty="0">
              <a:latin typeface="Times New Roman" panose="02020603050405020304" pitchFamily="18" charset="0"/>
              <a:cs typeface="Times New Roman" panose="02020603050405020304" pitchFamily="18" charset="0"/>
            </a:rPr>
            <a:t>ΑΠΟΤΕΛΕΣΜΑΤΑ ΕΡΕΥΝΑΣ</a:t>
          </a:r>
        </a:p>
      </dgm:t>
    </dgm:pt>
    <dgm:pt modelId="{47CF8201-D6B9-4A70-AD09-795FCBDBF0B5}" type="parTrans" cxnId="{C41ECA13-4831-4440-A1F2-B9B8C475E728}">
      <dgm:prSet/>
      <dgm:spPr/>
      <dgm:t>
        <a:bodyPr/>
        <a:lstStyle/>
        <a:p>
          <a:endParaRPr lang="el-GR"/>
        </a:p>
      </dgm:t>
    </dgm:pt>
    <dgm:pt modelId="{87792F14-520F-4582-92EB-0FD2BFCEB8D0}" type="sibTrans" cxnId="{C41ECA13-4831-4440-A1F2-B9B8C475E728}">
      <dgm:prSet/>
      <dgm:spPr/>
      <dgm:t>
        <a:bodyPr/>
        <a:lstStyle/>
        <a:p>
          <a:endParaRPr lang="el-GR"/>
        </a:p>
      </dgm:t>
    </dgm:pt>
    <dgm:pt modelId="{BB277AB8-6733-46B4-87E4-E81AD41F734D}" type="pres">
      <dgm:prSet presAssocID="{214FE4C9-66F5-4BEF-8A15-47C7ACDABCDA}" presName="diagram" presStyleCnt="0">
        <dgm:presLayoutVars>
          <dgm:dir/>
          <dgm:resizeHandles val="exact"/>
        </dgm:presLayoutVars>
      </dgm:prSet>
      <dgm:spPr/>
      <dgm:t>
        <a:bodyPr/>
        <a:lstStyle/>
        <a:p>
          <a:endParaRPr lang="el-GR"/>
        </a:p>
      </dgm:t>
    </dgm:pt>
    <dgm:pt modelId="{1C23F30D-2A6D-46B6-A015-72EAF05B3034}" type="pres">
      <dgm:prSet presAssocID="{903B08A5-22CE-4C67-98AB-6E6D307AE213}" presName="node" presStyleLbl="node1" presStyleIdx="0" presStyleCnt="5" custScaleX="131993" custScaleY="134817" custLinFactNeighborX="3288" custLinFactNeighborY="-16757">
        <dgm:presLayoutVars>
          <dgm:bulletEnabled val="1"/>
        </dgm:presLayoutVars>
      </dgm:prSet>
      <dgm:spPr/>
      <dgm:t>
        <a:bodyPr/>
        <a:lstStyle/>
        <a:p>
          <a:endParaRPr lang="el-GR"/>
        </a:p>
      </dgm:t>
    </dgm:pt>
    <dgm:pt modelId="{8A0FDA28-CD02-4CE2-9C02-D8BB2765463D}" type="pres">
      <dgm:prSet presAssocID="{68ECF422-AF38-4A99-98A3-C69AA15FDBBB}" presName="sibTrans" presStyleCnt="0"/>
      <dgm:spPr/>
    </dgm:pt>
    <dgm:pt modelId="{06DD8E10-5C25-40D4-90FE-F5B920B56C67}" type="pres">
      <dgm:prSet presAssocID="{5AEE0ECD-6547-4273-8DF3-2DBF84019A1F}" presName="node" presStyleLbl="node1" presStyleIdx="1" presStyleCnt="5" custScaleX="212190" custScaleY="139702" custLinFactNeighborX="-3597" custLinFactNeighborY="-16117">
        <dgm:presLayoutVars>
          <dgm:bulletEnabled val="1"/>
        </dgm:presLayoutVars>
      </dgm:prSet>
      <dgm:spPr/>
      <dgm:t>
        <a:bodyPr/>
        <a:lstStyle/>
        <a:p>
          <a:endParaRPr lang="el-GR"/>
        </a:p>
      </dgm:t>
    </dgm:pt>
    <dgm:pt modelId="{DD294A35-CDFD-40BC-AE20-2EB4AA7C8B55}" type="pres">
      <dgm:prSet presAssocID="{298605F2-9D95-4FB7-96D4-AB7B1DA9C7D5}" presName="sibTrans" presStyleCnt="0"/>
      <dgm:spPr/>
    </dgm:pt>
    <dgm:pt modelId="{1E4B9039-0F2C-4842-8412-3DB1A79FA049}" type="pres">
      <dgm:prSet presAssocID="{C88381F4-DA82-4F02-BFE3-25880D99BDD6}" presName="node" presStyleLbl="node1" presStyleIdx="2" presStyleCnt="5" custScaleX="101002" custScaleY="125036" custLinFactNeighborX="4223" custLinFactNeighborY="-13319">
        <dgm:presLayoutVars>
          <dgm:bulletEnabled val="1"/>
        </dgm:presLayoutVars>
      </dgm:prSet>
      <dgm:spPr/>
      <dgm:t>
        <a:bodyPr/>
        <a:lstStyle/>
        <a:p>
          <a:endParaRPr lang="el-GR"/>
        </a:p>
      </dgm:t>
    </dgm:pt>
    <dgm:pt modelId="{7AF6D8BD-79DE-422F-9777-6E86819E2F32}" type="pres">
      <dgm:prSet presAssocID="{54C50118-5404-4C85-9583-C5B940C7EE18}" presName="sibTrans" presStyleCnt="0"/>
      <dgm:spPr/>
    </dgm:pt>
    <dgm:pt modelId="{BFFBE250-6920-4249-AAC4-BB64EB088B61}" type="pres">
      <dgm:prSet presAssocID="{0D5448ED-CFD5-444B-8107-F6307D1C29D0}" presName="node" presStyleLbl="node1" presStyleIdx="3" presStyleCnt="5" custScaleX="99301" custScaleY="125179" custLinFactNeighborX="1992" custLinFactNeighborY="-13771">
        <dgm:presLayoutVars>
          <dgm:bulletEnabled val="1"/>
        </dgm:presLayoutVars>
      </dgm:prSet>
      <dgm:spPr/>
      <dgm:t>
        <a:bodyPr/>
        <a:lstStyle/>
        <a:p>
          <a:endParaRPr lang="el-GR"/>
        </a:p>
      </dgm:t>
    </dgm:pt>
    <dgm:pt modelId="{02DF4E35-D816-4BC9-85A7-6B1ED21DCB7D}" type="pres">
      <dgm:prSet presAssocID="{87792F14-520F-4582-92EB-0FD2BFCEB8D0}" presName="sibTrans" presStyleCnt="0"/>
      <dgm:spPr/>
    </dgm:pt>
    <dgm:pt modelId="{009245E8-69EC-47F9-9DAB-4177FCD50A90}" type="pres">
      <dgm:prSet presAssocID="{14051348-C5C1-4BFE-9567-688AF4280E55}" presName="node" presStyleLbl="node1" presStyleIdx="4" presStyleCnt="5" custScaleX="106573" custScaleY="125927" custLinFactNeighborX="3116" custLinFactNeighborY="-14686">
        <dgm:presLayoutVars>
          <dgm:bulletEnabled val="1"/>
        </dgm:presLayoutVars>
      </dgm:prSet>
      <dgm:spPr/>
      <dgm:t>
        <a:bodyPr/>
        <a:lstStyle/>
        <a:p>
          <a:endParaRPr lang="el-GR"/>
        </a:p>
      </dgm:t>
    </dgm:pt>
  </dgm:ptLst>
  <dgm:cxnLst>
    <dgm:cxn modelId="{C41ECA13-4831-4440-A1F2-B9B8C475E728}" srcId="{214FE4C9-66F5-4BEF-8A15-47C7ACDABCDA}" destId="{0D5448ED-CFD5-444B-8107-F6307D1C29D0}" srcOrd="3" destOrd="0" parTransId="{47CF8201-D6B9-4A70-AD09-795FCBDBF0B5}" sibTransId="{87792F14-520F-4582-92EB-0FD2BFCEB8D0}"/>
    <dgm:cxn modelId="{7D0D8430-4A6A-4A3F-A2D0-9FD6508F31BF}" srcId="{214FE4C9-66F5-4BEF-8A15-47C7ACDABCDA}" destId="{14051348-C5C1-4BFE-9567-688AF4280E55}" srcOrd="4" destOrd="0" parTransId="{BB313296-C3C9-4A9F-A601-3B0BD2DACA4E}" sibTransId="{7BD99E49-EA21-44BD-8F2D-F55BF08B4792}"/>
    <dgm:cxn modelId="{069A8049-0E65-4FBC-A28D-21503D47CAE1}" srcId="{214FE4C9-66F5-4BEF-8A15-47C7ACDABCDA}" destId="{C88381F4-DA82-4F02-BFE3-25880D99BDD6}" srcOrd="2" destOrd="0" parTransId="{33D13293-7C67-41A0-AC03-96E8641EF1F4}" sibTransId="{54C50118-5404-4C85-9583-C5B940C7EE18}"/>
    <dgm:cxn modelId="{1EE98425-94DB-4510-B216-CA0E4E92A617}" type="presOf" srcId="{14051348-C5C1-4BFE-9567-688AF4280E55}" destId="{009245E8-69EC-47F9-9DAB-4177FCD50A90}" srcOrd="0" destOrd="0" presId="urn:microsoft.com/office/officeart/2005/8/layout/default#1"/>
    <dgm:cxn modelId="{1B557FB2-F0E6-4961-B92C-41C1F2169DA2}" type="presOf" srcId="{5AEE0ECD-6547-4273-8DF3-2DBF84019A1F}" destId="{06DD8E10-5C25-40D4-90FE-F5B920B56C67}" srcOrd="0" destOrd="0" presId="urn:microsoft.com/office/officeart/2005/8/layout/default#1"/>
    <dgm:cxn modelId="{401C6363-9AEB-46D5-BB34-1BBF2ADA20C1}" type="presOf" srcId="{C88381F4-DA82-4F02-BFE3-25880D99BDD6}" destId="{1E4B9039-0F2C-4842-8412-3DB1A79FA049}" srcOrd="0" destOrd="0" presId="urn:microsoft.com/office/officeart/2005/8/layout/default#1"/>
    <dgm:cxn modelId="{1557CDB5-E90F-4EC6-B0DB-F398FCFBE910}" type="presOf" srcId="{214FE4C9-66F5-4BEF-8A15-47C7ACDABCDA}" destId="{BB277AB8-6733-46B4-87E4-E81AD41F734D}" srcOrd="0" destOrd="0" presId="urn:microsoft.com/office/officeart/2005/8/layout/default#1"/>
    <dgm:cxn modelId="{04E57682-91E4-43C5-9E30-43AB115ED09B}" srcId="{214FE4C9-66F5-4BEF-8A15-47C7ACDABCDA}" destId="{903B08A5-22CE-4C67-98AB-6E6D307AE213}" srcOrd="0" destOrd="0" parTransId="{7E73199E-4D56-4EB9-A630-9B0899C94A6D}" sibTransId="{68ECF422-AF38-4A99-98A3-C69AA15FDBBB}"/>
    <dgm:cxn modelId="{EA4A6DAD-5385-4B0A-8370-269FE3208C82}" type="presOf" srcId="{903B08A5-22CE-4C67-98AB-6E6D307AE213}" destId="{1C23F30D-2A6D-46B6-A015-72EAF05B3034}" srcOrd="0" destOrd="0" presId="urn:microsoft.com/office/officeart/2005/8/layout/default#1"/>
    <dgm:cxn modelId="{0C533617-94B6-451E-9E4B-E90A0E24AF04}" type="presOf" srcId="{0D5448ED-CFD5-444B-8107-F6307D1C29D0}" destId="{BFFBE250-6920-4249-AAC4-BB64EB088B61}" srcOrd="0" destOrd="0" presId="urn:microsoft.com/office/officeart/2005/8/layout/default#1"/>
    <dgm:cxn modelId="{FE33B8F8-C3C3-4CE5-BE77-D72C673EFC8F}" srcId="{214FE4C9-66F5-4BEF-8A15-47C7ACDABCDA}" destId="{5AEE0ECD-6547-4273-8DF3-2DBF84019A1F}" srcOrd="1" destOrd="0" parTransId="{800323D0-CF9A-43D1-9C71-2BCAEBB5E41F}" sibTransId="{298605F2-9D95-4FB7-96D4-AB7B1DA9C7D5}"/>
    <dgm:cxn modelId="{0A304BDC-28EA-4FAA-901B-B57C3CDF2512}" type="presParOf" srcId="{BB277AB8-6733-46B4-87E4-E81AD41F734D}" destId="{1C23F30D-2A6D-46B6-A015-72EAF05B3034}" srcOrd="0" destOrd="0" presId="urn:microsoft.com/office/officeart/2005/8/layout/default#1"/>
    <dgm:cxn modelId="{409D4A25-F477-4812-A559-D10BBD5CA6F4}" type="presParOf" srcId="{BB277AB8-6733-46B4-87E4-E81AD41F734D}" destId="{8A0FDA28-CD02-4CE2-9C02-D8BB2765463D}" srcOrd="1" destOrd="0" presId="urn:microsoft.com/office/officeart/2005/8/layout/default#1"/>
    <dgm:cxn modelId="{2E926C7C-C180-4AD5-90FE-843A5ABC6D17}" type="presParOf" srcId="{BB277AB8-6733-46B4-87E4-E81AD41F734D}" destId="{06DD8E10-5C25-40D4-90FE-F5B920B56C67}" srcOrd="2" destOrd="0" presId="urn:microsoft.com/office/officeart/2005/8/layout/default#1"/>
    <dgm:cxn modelId="{7A9C591C-18A2-427A-8AE9-16201D344338}" type="presParOf" srcId="{BB277AB8-6733-46B4-87E4-E81AD41F734D}" destId="{DD294A35-CDFD-40BC-AE20-2EB4AA7C8B55}" srcOrd="3" destOrd="0" presId="urn:microsoft.com/office/officeart/2005/8/layout/default#1"/>
    <dgm:cxn modelId="{2CB33841-84A6-43FC-9AC2-71244744F179}" type="presParOf" srcId="{BB277AB8-6733-46B4-87E4-E81AD41F734D}" destId="{1E4B9039-0F2C-4842-8412-3DB1A79FA049}" srcOrd="4" destOrd="0" presId="urn:microsoft.com/office/officeart/2005/8/layout/default#1"/>
    <dgm:cxn modelId="{94097800-1C18-4774-8067-42C1A2DF0113}" type="presParOf" srcId="{BB277AB8-6733-46B4-87E4-E81AD41F734D}" destId="{7AF6D8BD-79DE-422F-9777-6E86819E2F32}" srcOrd="5" destOrd="0" presId="urn:microsoft.com/office/officeart/2005/8/layout/default#1"/>
    <dgm:cxn modelId="{073A0FE0-2A7C-4614-96F7-F39E5CCF98D0}" type="presParOf" srcId="{BB277AB8-6733-46B4-87E4-E81AD41F734D}" destId="{BFFBE250-6920-4249-AAC4-BB64EB088B61}" srcOrd="6" destOrd="0" presId="urn:microsoft.com/office/officeart/2005/8/layout/default#1"/>
    <dgm:cxn modelId="{D2B411AC-7718-49BD-A65C-73BE3AFBC646}" type="presParOf" srcId="{BB277AB8-6733-46B4-87E4-E81AD41F734D}" destId="{02DF4E35-D816-4BC9-85A7-6B1ED21DCB7D}" srcOrd="7" destOrd="0" presId="urn:microsoft.com/office/officeart/2005/8/layout/default#1"/>
    <dgm:cxn modelId="{8577A377-21CD-4EE1-B870-FDEE272899AC}" type="presParOf" srcId="{BB277AB8-6733-46B4-87E4-E81AD41F734D}" destId="{009245E8-69EC-47F9-9DAB-4177FCD50A90}" srcOrd="8" destOrd="0" presId="urn:microsoft.com/office/officeart/2005/8/layout/default#1"/>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350034-84C9-4735-95F7-CEE95474B808}" type="doc">
      <dgm:prSet loTypeId="urn:microsoft.com/office/officeart/2005/8/layout/gear1" loCatId="cycle" qsTypeId="urn:microsoft.com/office/officeart/2005/8/quickstyle/3d3" qsCatId="3D" csTypeId="urn:microsoft.com/office/officeart/2005/8/colors/colorful5" csCatId="colorful" phldr="1"/>
      <dgm:spPr/>
    </dgm:pt>
    <dgm:pt modelId="{1E96664C-B836-4497-922A-33E008A278F8}">
      <dgm:prSet phldrT="[Κείμενο]" custT="1"/>
      <dgm:spPr>
        <a:solidFill>
          <a:srgbClr val="0000FF"/>
        </a:solidFill>
      </dgm:spPr>
      <dgm:t>
        <a:bodyPr/>
        <a:lstStyle/>
        <a:p>
          <a:r>
            <a:rPr lang="el-GR" sz="1800" b="1" dirty="0">
              <a:latin typeface="Times New Roman" panose="02020603050405020304" pitchFamily="18" charset="0"/>
              <a:cs typeface="Times New Roman" panose="02020603050405020304" pitchFamily="18" charset="0"/>
            </a:rPr>
            <a:t>Αρχές </a:t>
          </a:r>
          <a:r>
            <a:rPr lang="el-GR" sz="1800" b="1" dirty="0" err="1">
              <a:latin typeface="Times New Roman" panose="02020603050405020304" pitchFamily="18" charset="0"/>
              <a:cs typeface="Times New Roman" panose="02020603050405020304" pitchFamily="18" charset="0"/>
            </a:rPr>
            <a:t>Πολυμεσικής</a:t>
          </a:r>
          <a:r>
            <a:rPr lang="el-GR" sz="1800" b="1" dirty="0">
              <a:latin typeface="Times New Roman" panose="02020603050405020304" pitchFamily="18" charset="0"/>
              <a:cs typeface="Times New Roman" panose="02020603050405020304" pitchFamily="18" charset="0"/>
            </a:rPr>
            <a:t> Μάθησης</a:t>
          </a:r>
        </a:p>
      </dgm:t>
    </dgm:pt>
    <dgm:pt modelId="{09EEA08B-7A09-4F18-9B58-9C8D430F26DB}" type="parTrans" cxnId="{F1CA13D5-C6C7-4E2C-BFF5-750E8A711D20}">
      <dgm:prSet/>
      <dgm:spPr/>
      <dgm:t>
        <a:bodyPr/>
        <a:lstStyle/>
        <a:p>
          <a:endParaRPr lang="el-GR"/>
        </a:p>
      </dgm:t>
    </dgm:pt>
    <dgm:pt modelId="{190B8131-E54A-4618-9637-36B6798FB0C4}" type="sibTrans" cxnId="{F1CA13D5-C6C7-4E2C-BFF5-750E8A711D20}">
      <dgm:prSet/>
      <dgm:spPr>
        <a:solidFill>
          <a:srgbClr val="0000FF"/>
        </a:solidFill>
      </dgm:spPr>
      <dgm:t>
        <a:bodyPr/>
        <a:lstStyle/>
        <a:p>
          <a:endParaRPr lang="el-GR"/>
        </a:p>
      </dgm:t>
    </dgm:pt>
    <dgm:pt modelId="{68A40AFC-4C68-4F99-BB5F-A412C831EBFE}">
      <dgm:prSet phldrT="[Κείμενο]" custT="1"/>
      <dgm:spPr>
        <a:solidFill>
          <a:schemeClr val="accent2"/>
        </a:solidFill>
      </dgm:spPr>
      <dgm:t>
        <a:bodyPr/>
        <a:lstStyle/>
        <a:p>
          <a:r>
            <a:rPr lang="el-GR" sz="1600" b="1" dirty="0">
              <a:latin typeface="Times New Roman" panose="02020603050405020304" pitchFamily="18" charset="0"/>
              <a:cs typeface="Times New Roman" panose="02020603050405020304" pitchFamily="18" charset="0"/>
            </a:rPr>
            <a:t>Μοντέλο </a:t>
          </a:r>
          <a:r>
            <a:rPr lang="el-GR" sz="1600" b="1" dirty="0" err="1">
              <a:latin typeface="Times New Roman" panose="02020603050405020304" pitchFamily="18" charset="0"/>
              <a:cs typeface="Times New Roman" panose="02020603050405020304" pitchFamily="18" charset="0"/>
            </a:rPr>
            <a:t>West</a:t>
          </a:r>
          <a:r>
            <a:rPr lang="el-GR" sz="1600" b="1" dirty="0">
              <a:latin typeface="Times New Roman" panose="02020603050405020304" pitchFamily="18" charset="0"/>
              <a:cs typeface="Times New Roman" panose="02020603050405020304" pitchFamily="18" charset="0"/>
            </a:rPr>
            <a:t> – </a:t>
          </a:r>
          <a:r>
            <a:rPr lang="el-GR" sz="1600" b="1" dirty="0" err="1">
              <a:latin typeface="Times New Roman" panose="02020603050405020304" pitchFamily="18" charset="0"/>
              <a:cs typeface="Times New Roman" panose="02020603050405020304" pitchFamily="18" charset="0"/>
            </a:rPr>
            <a:t>Λιοναράκη</a:t>
          </a:r>
          <a:endParaRPr lang="el-GR" sz="1600" b="1" dirty="0">
            <a:latin typeface="Times New Roman" panose="02020603050405020304" pitchFamily="18" charset="0"/>
            <a:cs typeface="Times New Roman" panose="02020603050405020304" pitchFamily="18" charset="0"/>
          </a:endParaRPr>
        </a:p>
      </dgm:t>
    </dgm:pt>
    <dgm:pt modelId="{BD24F4F0-CC11-46CC-92FD-C237B440DA29}" type="parTrans" cxnId="{5620BBC8-64DB-49A9-B1AD-593150C21B5A}">
      <dgm:prSet/>
      <dgm:spPr/>
      <dgm:t>
        <a:bodyPr/>
        <a:lstStyle/>
        <a:p>
          <a:endParaRPr lang="el-GR"/>
        </a:p>
      </dgm:t>
    </dgm:pt>
    <dgm:pt modelId="{B875F6B9-F848-4015-83FC-572FCE9F1586}" type="sibTrans" cxnId="{5620BBC8-64DB-49A9-B1AD-593150C21B5A}">
      <dgm:prSet/>
      <dgm:spPr>
        <a:solidFill>
          <a:srgbClr val="FF9933"/>
        </a:solidFill>
      </dgm:spPr>
      <dgm:t>
        <a:bodyPr/>
        <a:lstStyle/>
        <a:p>
          <a:endParaRPr lang="el-GR"/>
        </a:p>
      </dgm:t>
    </dgm:pt>
    <dgm:pt modelId="{7075A066-3D4E-4A90-8C73-6C622EC3C700}">
      <dgm:prSet phldrT="[Κείμενο]" custT="1"/>
      <dgm:spPr>
        <a:solidFill>
          <a:srgbClr val="C00000"/>
        </a:solidFill>
      </dgm:spPr>
      <dgm:t>
        <a:bodyPr/>
        <a:lstStyle/>
        <a:p>
          <a:r>
            <a:rPr lang="el-GR" sz="2000" b="1" dirty="0">
              <a:latin typeface="Times New Roman" panose="02020603050405020304" pitchFamily="18" charset="0"/>
              <a:cs typeface="Times New Roman" panose="02020603050405020304" pitchFamily="18" charset="0"/>
            </a:rPr>
            <a:t>Αρχές ΕξΑΕ</a:t>
          </a:r>
        </a:p>
      </dgm:t>
    </dgm:pt>
    <dgm:pt modelId="{81E5728B-CCD3-42EE-A400-E728A205DCBE}" type="parTrans" cxnId="{34B26D1E-08F2-4086-8185-A33FF86BCD13}">
      <dgm:prSet/>
      <dgm:spPr/>
      <dgm:t>
        <a:bodyPr/>
        <a:lstStyle/>
        <a:p>
          <a:endParaRPr lang="el-GR"/>
        </a:p>
      </dgm:t>
    </dgm:pt>
    <dgm:pt modelId="{E9F2E87D-B7B4-4C4A-B9E3-8D29DE8CD1B4}" type="sibTrans" cxnId="{34B26D1E-08F2-4086-8185-A33FF86BCD13}">
      <dgm:prSet/>
      <dgm:spPr>
        <a:solidFill>
          <a:srgbClr val="C00000"/>
        </a:solidFill>
      </dgm:spPr>
      <dgm:t>
        <a:bodyPr/>
        <a:lstStyle/>
        <a:p>
          <a:endParaRPr lang="el-GR"/>
        </a:p>
      </dgm:t>
    </dgm:pt>
    <dgm:pt modelId="{29E4940F-360C-419F-93C8-16DF35822655}">
      <dgm:prSet/>
      <dgm:spPr/>
      <dgm:t>
        <a:bodyPr/>
        <a:lstStyle/>
        <a:p>
          <a:endParaRPr lang="el-GR"/>
        </a:p>
      </dgm:t>
    </dgm:pt>
    <dgm:pt modelId="{292D6743-0236-46B7-8308-78D923067869}" type="parTrans" cxnId="{673C8276-9601-4F84-957B-98C6AD0EE7EC}">
      <dgm:prSet/>
      <dgm:spPr/>
      <dgm:t>
        <a:bodyPr/>
        <a:lstStyle/>
        <a:p>
          <a:endParaRPr lang="el-GR"/>
        </a:p>
      </dgm:t>
    </dgm:pt>
    <dgm:pt modelId="{4125EC75-C50F-4226-9881-4E7CC17BEF3B}" type="sibTrans" cxnId="{673C8276-9601-4F84-957B-98C6AD0EE7EC}">
      <dgm:prSet/>
      <dgm:spPr/>
      <dgm:t>
        <a:bodyPr/>
        <a:lstStyle/>
        <a:p>
          <a:endParaRPr lang="el-GR"/>
        </a:p>
      </dgm:t>
    </dgm:pt>
    <dgm:pt modelId="{E906BE42-87B6-4C16-858C-D1F00813A95E}">
      <dgm:prSet/>
      <dgm:spPr/>
      <dgm:t>
        <a:bodyPr/>
        <a:lstStyle/>
        <a:p>
          <a:endParaRPr lang="el-GR" dirty="0"/>
        </a:p>
      </dgm:t>
    </dgm:pt>
    <dgm:pt modelId="{26503F27-E3C8-4652-85A8-3BB3415A3417}" type="parTrans" cxnId="{7CF9BE33-9C7D-47E0-BD65-A3B34AD1D65D}">
      <dgm:prSet/>
      <dgm:spPr/>
      <dgm:t>
        <a:bodyPr/>
        <a:lstStyle/>
        <a:p>
          <a:endParaRPr lang="el-GR"/>
        </a:p>
      </dgm:t>
    </dgm:pt>
    <dgm:pt modelId="{6A1F2BC8-746E-4D46-967E-D83346DD5498}" type="sibTrans" cxnId="{7CF9BE33-9C7D-47E0-BD65-A3B34AD1D65D}">
      <dgm:prSet/>
      <dgm:spPr/>
      <dgm:t>
        <a:bodyPr/>
        <a:lstStyle/>
        <a:p>
          <a:endParaRPr lang="el-GR"/>
        </a:p>
      </dgm:t>
    </dgm:pt>
    <dgm:pt modelId="{B2D3915B-A784-4F4C-9ADC-FA7C70909025}">
      <dgm:prSet/>
      <dgm:spPr/>
      <dgm:t>
        <a:bodyPr/>
        <a:lstStyle/>
        <a:p>
          <a:endParaRPr lang="el-GR" dirty="0"/>
        </a:p>
      </dgm:t>
    </dgm:pt>
    <dgm:pt modelId="{0A530974-6AAC-4147-9C91-8CD10E1B48F1}" type="parTrans" cxnId="{356DEC97-5D80-4115-B4C4-AD8D99FF9D6D}">
      <dgm:prSet/>
      <dgm:spPr/>
      <dgm:t>
        <a:bodyPr/>
        <a:lstStyle/>
        <a:p>
          <a:endParaRPr lang="el-GR"/>
        </a:p>
      </dgm:t>
    </dgm:pt>
    <dgm:pt modelId="{EDBADE7B-DB88-4517-8DA8-D8C2A6E4153D}" type="sibTrans" cxnId="{356DEC97-5D80-4115-B4C4-AD8D99FF9D6D}">
      <dgm:prSet/>
      <dgm:spPr/>
      <dgm:t>
        <a:bodyPr/>
        <a:lstStyle/>
        <a:p>
          <a:endParaRPr lang="el-GR"/>
        </a:p>
      </dgm:t>
    </dgm:pt>
    <dgm:pt modelId="{5C5A8C37-508C-4897-87AC-246E7AE50922}" type="pres">
      <dgm:prSet presAssocID="{B1350034-84C9-4735-95F7-CEE95474B808}" presName="composite" presStyleCnt="0">
        <dgm:presLayoutVars>
          <dgm:chMax val="3"/>
          <dgm:animLvl val="lvl"/>
          <dgm:resizeHandles val="exact"/>
        </dgm:presLayoutVars>
      </dgm:prSet>
      <dgm:spPr/>
    </dgm:pt>
    <dgm:pt modelId="{AC9826F9-9484-426E-B2CF-6E31F87BD576}" type="pres">
      <dgm:prSet presAssocID="{1E96664C-B836-4497-922A-33E008A278F8}" presName="gear1" presStyleLbl="node1" presStyleIdx="0" presStyleCnt="3" custLinFactNeighborX="7966" custLinFactNeighborY="8385">
        <dgm:presLayoutVars>
          <dgm:chMax val="1"/>
          <dgm:bulletEnabled val="1"/>
        </dgm:presLayoutVars>
      </dgm:prSet>
      <dgm:spPr/>
      <dgm:t>
        <a:bodyPr/>
        <a:lstStyle/>
        <a:p>
          <a:endParaRPr lang="el-GR"/>
        </a:p>
      </dgm:t>
    </dgm:pt>
    <dgm:pt modelId="{8C67A4BD-E293-4FF5-8DD0-738953044C95}" type="pres">
      <dgm:prSet presAssocID="{1E96664C-B836-4497-922A-33E008A278F8}" presName="gear1srcNode" presStyleLbl="node1" presStyleIdx="0" presStyleCnt="3"/>
      <dgm:spPr/>
      <dgm:t>
        <a:bodyPr/>
        <a:lstStyle/>
        <a:p>
          <a:endParaRPr lang="el-GR"/>
        </a:p>
      </dgm:t>
    </dgm:pt>
    <dgm:pt modelId="{0D5DBC5C-3175-4244-B3BF-73E66A069632}" type="pres">
      <dgm:prSet presAssocID="{1E96664C-B836-4497-922A-33E008A278F8}" presName="gear1dstNode" presStyleLbl="node1" presStyleIdx="0" presStyleCnt="3"/>
      <dgm:spPr/>
      <dgm:t>
        <a:bodyPr/>
        <a:lstStyle/>
        <a:p>
          <a:endParaRPr lang="el-GR"/>
        </a:p>
      </dgm:t>
    </dgm:pt>
    <dgm:pt modelId="{F6AB0AF7-3408-41A3-9EA0-DA91E4464732}" type="pres">
      <dgm:prSet presAssocID="{68A40AFC-4C68-4F99-BB5F-A412C831EBFE}" presName="gear2" presStyleLbl="node1" presStyleIdx="1" presStyleCnt="3" custScaleX="124400" custScaleY="112089">
        <dgm:presLayoutVars>
          <dgm:chMax val="1"/>
          <dgm:bulletEnabled val="1"/>
        </dgm:presLayoutVars>
      </dgm:prSet>
      <dgm:spPr/>
      <dgm:t>
        <a:bodyPr/>
        <a:lstStyle/>
        <a:p>
          <a:endParaRPr lang="el-GR"/>
        </a:p>
      </dgm:t>
    </dgm:pt>
    <dgm:pt modelId="{D72256B1-E3D2-4FA1-BB4D-77D9DD29DB68}" type="pres">
      <dgm:prSet presAssocID="{68A40AFC-4C68-4F99-BB5F-A412C831EBFE}" presName="gear2srcNode" presStyleLbl="node1" presStyleIdx="1" presStyleCnt="3"/>
      <dgm:spPr/>
      <dgm:t>
        <a:bodyPr/>
        <a:lstStyle/>
        <a:p>
          <a:endParaRPr lang="el-GR"/>
        </a:p>
      </dgm:t>
    </dgm:pt>
    <dgm:pt modelId="{BF78B16C-1BC5-4DAD-AC67-2AE2481D8D14}" type="pres">
      <dgm:prSet presAssocID="{68A40AFC-4C68-4F99-BB5F-A412C831EBFE}" presName="gear2dstNode" presStyleLbl="node1" presStyleIdx="1" presStyleCnt="3"/>
      <dgm:spPr/>
      <dgm:t>
        <a:bodyPr/>
        <a:lstStyle/>
        <a:p>
          <a:endParaRPr lang="el-GR"/>
        </a:p>
      </dgm:t>
    </dgm:pt>
    <dgm:pt modelId="{0F1483C7-2E17-4A0E-80D8-9B59C9FF6A52}" type="pres">
      <dgm:prSet presAssocID="{7075A066-3D4E-4A90-8C73-6C622EC3C700}" presName="gear3" presStyleLbl="node1" presStyleIdx="2" presStyleCnt="3" custLinFactNeighborX="4968" custLinFactNeighborY="0"/>
      <dgm:spPr/>
      <dgm:t>
        <a:bodyPr/>
        <a:lstStyle/>
        <a:p>
          <a:endParaRPr lang="el-GR"/>
        </a:p>
      </dgm:t>
    </dgm:pt>
    <dgm:pt modelId="{F544B796-3D2D-4D95-B532-64736AD499EB}" type="pres">
      <dgm:prSet presAssocID="{7075A066-3D4E-4A90-8C73-6C622EC3C700}" presName="gear3tx" presStyleLbl="node1" presStyleIdx="2" presStyleCnt="3">
        <dgm:presLayoutVars>
          <dgm:chMax val="1"/>
          <dgm:bulletEnabled val="1"/>
        </dgm:presLayoutVars>
      </dgm:prSet>
      <dgm:spPr/>
      <dgm:t>
        <a:bodyPr/>
        <a:lstStyle/>
        <a:p>
          <a:endParaRPr lang="el-GR"/>
        </a:p>
      </dgm:t>
    </dgm:pt>
    <dgm:pt modelId="{C7252E17-C4AF-4A1E-A0BC-72A44160637A}" type="pres">
      <dgm:prSet presAssocID="{7075A066-3D4E-4A90-8C73-6C622EC3C700}" presName="gear3srcNode" presStyleLbl="node1" presStyleIdx="2" presStyleCnt="3"/>
      <dgm:spPr/>
      <dgm:t>
        <a:bodyPr/>
        <a:lstStyle/>
        <a:p>
          <a:endParaRPr lang="el-GR"/>
        </a:p>
      </dgm:t>
    </dgm:pt>
    <dgm:pt modelId="{89DE08D2-9C77-41FC-9FA8-F202BCE1C39C}" type="pres">
      <dgm:prSet presAssocID="{7075A066-3D4E-4A90-8C73-6C622EC3C700}" presName="gear3dstNode" presStyleLbl="node1" presStyleIdx="2" presStyleCnt="3"/>
      <dgm:spPr/>
      <dgm:t>
        <a:bodyPr/>
        <a:lstStyle/>
        <a:p>
          <a:endParaRPr lang="el-GR"/>
        </a:p>
      </dgm:t>
    </dgm:pt>
    <dgm:pt modelId="{DD6C9110-D2BC-4437-96F7-F7E060C34549}" type="pres">
      <dgm:prSet presAssocID="{190B8131-E54A-4618-9637-36B6798FB0C4}" presName="connector1" presStyleLbl="sibTrans2D1" presStyleIdx="0" presStyleCnt="3" custScaleX="89227" custLinFactNeighborX="6925" custLinFactNeighborY="725"/>
      <dgm:spPr/>
      <dgm:t>
        <a:bodyPr/>
        <a:lstStyle/>
        <a:p>
          <a:endParaRPr lang="el-GR"/>
        </a:p>
      </dgm:t>
    </dgm:pt>
    <dgm:pt modelId="{08B48DE8-3AFF-4630-8AFB-2D08863F1158}" type="pres">
      <dgm:prSet presAssocID="{B875F6B9-F848-4015-83FC-572FCE9F1586}" presName="connector2" presStyleLbl="sibTrans2D1" presStyleIdx="1" presStyleCnt="3" custAng="20155250" custScaleX="98784" custLinFactNeighborX="-13993" custLinFactNeighborY="14011"/>
      <dgm:spPr/>
      <dgm:t>
        <a:bodyPr/>
        <a:lstStyle/>
        <a:p>
          <a:endParaRPr lang="el-GR"/>
        </a:p>
      </dgm:t>
    </dgm:pt>
    <dgm:pt modelId="{C26A9633-672F-4A91-AB74-4AAB6B58C801}" type="pres">
      <dgm:prSet presAssocID="{E9F2E87D-B7B4-4C4A-B9E3-8D29DE8CD1B4}" presName="connector3" presStyleLbl="sibTrans2D1" presStyleIdx="2" presStyleCnt="3" custAng="519058"/>
      <dgm:spPr/>
      <dgm:t>
        <a:bodyPr/>
        <a:lstStyle/>
        <a:p>
          <a:endParaRPr lang="el-GR"/>
        </a:p>
      </dgm:t>
    </dgm:pt>
  </dgm:ptLst>
  <dgm:cxnLst>
    <dgm:cxn modelId="{5620BBC8-64DB-49A9-B1AD-593150C21B5A}" srcId="{B1350034-84C9-4735-95F7-CEE95474B808}" destId="{68A40AFC-4C68-4F99-BB5F-A412C831EBFE}" srcOrd="1" destOrd="0" parTransId="{BD24F4F0-CC11-46CC-92FD-C237B440DA29}" sibTransId="{B875F6B9-F848-4015-83FC-572FCE9F1586}"/>
    <dgm:cxn modelId="{673C8276-9601-4F84-957B-98C6AD0EE7EC}" srcId="{B1350034-84C9-4735-95F7-CEE95474B808}" destId="{29E4940F-360C-419F-93C8-16DF35822655}" srcOrd="4" destOrd="0" parTransId="{292D6743-0236-46B7-8308-78D923067869}" sibTransId="{4125EC75-C50F-4226-9881-4E7CC17BEF3B}"/>
    <dgm:cxn modelId="{12E26774-75A5-4225-B6D0-F5EAFECA4BA4}" type="presOf" srcId="{7075A066-3D4E-4A90-8C73-6C622EC3C700}" destId="{0F1483C7-2E17-4A0E-80D8-9B59C9FF6A52}" srcOrd="0" destOrd="0" presId="urn:microsoft.com/office/officeart/2005/8/layout/gear1"/>
    <dgm:cxn modelId="{606E2043-FDFC-487F-A308-4C1FDEC97F18}" type="presOf" srcId="{1E96664C-B836-4497-922A-33E008A278F8}" destId="{8C67A4BD-E293-4FF5-8DD0-738953044C95}" srcOrd="1" destOrd="0" presId="urn:microsoft.com/office/officeart/2005/8/layout/gear1"/>
    <dgm:cxn modelId="{011361EE-6773-4602-B3C4-DECD6FBA3811}" type="presOf" srcId="{68A40AFC-4C68-4F99-BB5F-A412C831EBFE}" destId="{F6AB0AF7-3408-41A3-9EA0-DA91E4464732}" srcOrd="0" destOrd="0" presId="urn:microsoft.com/office/officeart/2005/8/layout/gear1"/>
    <dgm:cxn modelId="{7CF9BE33-9C7D-47E0-BD65-A3B34AD1D65D}" srcId="{B1350034-84C9-4735-95F7-CEE95474B808}" destId="{E906BE42-87B6-4C16-858C-D1F00813A95E}" srcOrd="5" destOrd="0" parTransId="{26503F27-E3C8-4652-85A8-3BB3415A3417}" sibTransId="{6A1F2BC8-746E-4D46-967E-D83346DD5498}"/>
    <dgm:cxn modelId="{6748DCEF-6EBA-4438-BCCB-22212B59E78E}" type="presOf" srcId="{1E96664C-B836-4497-922A-33E008A278F8}" destId="{AC9826F9-9484-426E-B2CF-6E31F87BD576}" srcOrd="0" destOrd="0" presId="urn:microsoft.com/office/officeart/2005/8/layout/gear1"/>
    <dgm:cxn modelId="{FAA09BC1-A58C-47B9-B629-644CD4117450}" type="presOf" srcId="{7075A066-3D4E-4A90-8C73-6C622EC3C700}" destId="{89DE08D2-9C77-41FC-9FA8-F202BCE1C39C}" srcOrd="3" destOrd="0" presId="urn:microsoft.com/office/officeart/2005/8/layout/gear1"/>
    <dgm:cxn modelId="{DCC5C2C1-AAE3-4E97-837E-53AE203B1B64}" type="presOf" srcId="{68A40AFC-4C68-4F99-BB5F-A412C831EBFE}" destId="{BF78B16C-1BC5-4DAD-AC67-2AE2481D8D14}" srcOrd="2" destOrd="0" presId="urn:microsoft.com/office/officeart/2005/8/layout/gear1"/>
    <dgm:cxn modelId="{88F1ABA0-F416-4CF9-85E9-650977C5A415}" type="presOf" srcId="{7075A066-3D4E-4A90-8C73-6C622EC3C700}" destId="{F544B796-3D2D-4D95-B532-64736AD499EB}" srcOrd="1" destOrd="0" presId="urn:microsoft.com/office/officeart/2005/8/layout/gear1"/>
    <dgm:cxn modelId="{F1CA13D5-C6C7-4E2C-BFF5-750E8A711D20}" srcId="{B1350034-84C9-4735-95F7-CEE95474B808}" destId="{1E96664C-B836-4497-922A-33E008A278F8}" srcOrd="0" destOrd="0" parTransId="{09EEA08B-7A09-4F18-9B58-9C8D430F26DB}" sibTransId="{190B8131-E54A-4618-9637-36B6798FB0C4}"/>
    <dgm:cxn modelId="{76AB12A9-F4B7-400E-AEF6-5B3927C8EA56}" type="presOf" srcId="{7075A066-3D4E-4A90-8C73-6C622EC3C700}" destId="{C7252E17-C4AF-4A1E-A0BC-72A44160637A}" srcOrd="2" destOrd="0" presId="urn:microsoft.com/office/officeart/2005/8/layout/gear1"/>
    <dgm:cxn modelId="{34B26D1E-08F2-4086-8185-A33FF86BCD13}" srcId="{B1350034-84C9-4735-95F7-CEE95474B808}" destId="{7075A066-3D4E-4A90-8C73-6C622EC3C700}" srcOrd="2" destOrd="0" parTransId="{81E5728B-CCD3-42EE-A400-E728A205DCBE}" sibTransId="{E9F2E87D-B7B4-4C4A-B9E3-8D29DE8CD1B4}"/>
    <dgm:cxn modelId="{B70780CF-B69C-4EB8-A2A9-CE9491D3B23A}" type="presOf" srcId="{E9F2E87D-B7B4-4C4A-B9E3-8D29DE8CD1B4}" destId="{C26A9633-672F-4A91-AB74-4AAB6B58C801}" srcOrd="0" destOrd="0" presId="urn:microsoft.com/office/officeart/2005/8/layout/gear1"/>
    <dgm:cxn modelId="{356DEC97-5D80-4115-B4C4-AD8D99FF9D6D}" srcId="{B1350034-84C9-4735-95F7-CEE95474B808}" destId="{B2D3915B-A784-4F4C-9ADC-FA7C70909025}" srcOrd="3" destOrd="0" parTransId="{0A530974-6AAC-4147-9C91-8CD10E1B48F1}" sibTransId="{EDBADE7B-DB88-4517-8DA8-D8C2A6E4153D}"/>
    <dgm:cxn modelId="{9D0E29DD-B486-4FE7-82A9-0FC5CAD692AD}" type="presOf" srcId="{B1350034-84C9-4735-95F7-CEE95474B808}" destId="{5C5A8C37-508C-4897-87AC-246E7AE50922}" srcOrd="0" destOrd="0" presId="urn:microsoft.com/office/officeart/2005/8/layout/gear1"/>
    <dgm:cxn modelId="{D7F9A5B3-8EE5-4344-8D5B-A319F8D42417}" type="presOf" srcId="{B875F6B9-F848-4015-83FC-572FCE9F1586}" destId="{08B48DE8-3AFF-4630-8AFB-2D08863F1158}" srcOrd="0" destOrd="0" presId="urn:microsoft.com/office/officeart/2005/8/layout/gear1"/>
    <dgm:cxn modelId="{A6738395-3BCE-4063-91C6-CDD725169388}" type="presOf" srcId="{190B8131-E54A-4618-9637-36B6798FB0C4}" destId="{DD6C9110-D2BC-4437-96F7-F7E060C34549}" srcOrd="0" destOrd="0" presId="urn:microsoft.com/office/officeart/2005/8/layout/gear1"/>
    <dgm:cxn modelId="{5ABDD4D3-5195-40A8-A35F-8DD6A158238A}" type="presOf" srcId="{68A40AFC-4C68-4F99-BB5F-A412C831EBFE}" destId="{D72256B1-E3D2-4FA1-BB4D-77D9DD29DB68}" srcOrd="1" destOrd="0" presId="urn:microsoft.com/office/officeart/2005/8/layout/gear1"/>
    <dgm:cxn modelId="{7D167084-61C8-4765-9F4D-EA2363B3A41D}" type="presOf" srcId="{1E96664C-B836-4497-922A-33E008A278F8}" destId="{0D5DBC5C-3175-4244-B3BF-73E66A069632}" srcOrd="2" destOrd="0" presId="urn:microsoft.com/office/officeart/2005/8/layout/gear1"/>
    <dgm:cxn modelId="{BF2F3AA5-2642-4E3E-A8CF-06CEAD6DA5FA}" type="presParOf" srcId="{5C5A8C37-508C-4897-87AC-246E7AE50922}" destId="{AC9826F9-9484-426E-B2CF-6E31F87BD576}" srcOrd="0" destOrd="0" presId="urn:microsoft.com/office/officeart/2005/8/layout/gear1"/>
    <dgm:cxn modelId="{9163FF46-0D7B-48CF-A494-B5F8AEF99316}" type="presParOf" srcId="{5C5A8C37-508C-4897-87AC-246E7AE50922}" destId="{8C67A4BD-E293-4FF5-8DD0-738953044C95}" srcOrd="1" destOrd="0" presId="urn:microsoft.com/office/officeart/2005/8/layout/gear1"/>
    <dgm:cxn modelId="{C7D15032-574B-4D7D-979E-A593DF1EF49E}" type="presParOf" srcId="{5C5A8C37-508C-4897-87AC-246E7AE50922}" destId="{0D5DBC5C-3175-4244-B3BF-73E66A069632}" srcOrd="2" destOrd="0" presId="urn:microsoft.com/office/officeart/2005/8/layout/gear1"/>
    <dgm:cxn modelId="{DABDFD07-0C0F-4C87-B1B9-30F66583E94A}" type="presParOf" srcId="{5C5A8C37-508C-4897-87AC-246E7AE50922}" destId="{F6AB0AF7-3408-41A3-9EA0-DA91E4464732}" srcOrd="3" destOrd="0" presId="urn:microsoft.com/office/officeart/2005/8/layout/gear1"/>
    <dgm:cxn modelId="{6EA88C42-BE87-42EA-A64D-AE80DB79147A}" type="presParOf" srcId="{5C5A8C37-508C-4897-87AC-246E7AE50922}" destId="{D72256B1-E3D2-4FA1-BB4D-77D9DD29DB68}" srcOrd="4" destOrd="0" presId="urn:microsoft.com/office/officeart/2005/8/layout/gear1"/>
    <dgm:cxn modelId="{E1708F27-5A04-4BDF-96F9-4CC8574B6EE2}" type="presParOf" srcId="{5C5A8C37-508C-4897-87AC-246E7AE50922}" destId="{BF78B16C-1BC5-4DAD-AC67-2AE2481D8D14}" srcOrd="5" destOrd="0" presId="urn:microsoft.com/office/officeart/2005/8/layout/gear1"/>
    <dgm:cxn modelId="{7A6AB15C-B9F9-40FA-BDA7-E2BAEB50D281}" type="presParOf" srcId="{5C5A8C37-508C-4897-87AC-246E7AE50922}" destId="{0F1483C7-2E17-4A0E-80D8-9B59C9FF6A52}" srcOrd="6" destOrd="0" presId="urn:microsoft.com/office/officeart/2005/8/layout/gear1"/>
    <dgm:cxn modelId="{B4B962AE-913B-48E0-903F-02EF644A1F6A}" type="presParOf" srcId="{5C5A8C37-508C-4897-87AC-246E7AE50922}" destId="{F544B796-3D2D-4D95-B532-64736AD499EB}" srcOrd="7" destOrd="0" presId="urn:microsoft.com/office/officeart/2005/8/layout/gear1"/>
    <dgm:cxn modelId="{BFC2B6F9-CEBC-4F60-A734-8A414BBFAFC3}" type="presParOf" srcId="{5C5A8C37-508C-4897-87AC-246E7AE50922}" destId="{C7252E17-C4AF-4A1E-A0BC-72A44160637A}" srcOrd="8" destOrd="0" presId="urn:microsoft.com/office/officeart/2005/8/layout/gear1"/>
    <dgm:cxn modelId="{F614134E-EE3B-470D-B111-1B82257D84FE}" type="presParOf" srcId="{5C5A8C37-508C-4897-87AC-246E7AE50922}" destId="{89DE08D2-9C77-41FC-9FA8-F202BCE1C39C}" srcOrd="9" destOrd="0" presId="urn:microsoft.com/office/officeart/2005/8/layout/gear1"/>
    <dgm:cxn modelId="{59BC58DF-B389-4086-9D77-34B990EDDD20}" type="presParOf" srcId="{5C5A8C37-508C-4897-87AC-246E7AE50922}" destId="{DD6C9110-D2BC-4437-96F7-F7E060C34549}" srcOrd="10" destOrd="0" presId="urn:microsoft.com/office/officeart/2005/8/layout/gear1"/>
    <dgm:cxn modelId="{90F57A47-4DB2-4887-B276-602F00453031}" type="presParOf" srcId="{5C5A8C37-508C-4897-87AC-246E7AE50922}" destId="{08B48DE8-3AFF-4630-8AFB-2D08863F1158}" srcOrd="11" destOrd="0" presId="urn:microsoft.com/office/officeart/2005/8/layout/gear1"/>
    <dgm:cxn modelId="{1C3F8A53-E030-4B1E-9754-1CE74F8DE8B4}" type="presParOf" srcId="{5C5A8C37-508C-4897-87AC-246E7AE50922}" destId="{C26A9633-672F-4A91-AB74-4AAB6B58C801}"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F2DC0-D439-44C5-9E93-7EBC2C0D9107}">
      <dsp:nvSpPr>
        <dsp:cNvPr id="0" name=""/>
        <dsp:cNvSpPr/>
      </dsp:nvSpPr>
      <dsp:spPr>
        <a:xfrm rot="10800000">
          <a:off x="514363" y="85357"/>
          <a:ext cx="7442311" cy="130513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529" tIns="95250" rIns="177800" bIns="95250" numCol="1" spcCol="1270" anchor="ctr" anchorCtr="0">
          <a:noAutofit/>
        </a:bodyPr>
        <a:lstStyle/>
        <a:p>
          <a:pPr lvl="0" algn="ctr" defTabSz="1111250">
            <a:lnSpc>
              <a:spcPct val="90000"/>
            </a:lnSpc>
            <a:spcBef>
              <a:spcPct val="0"/>
            </a:spcBef>
            <a:spcAft>
              <a:spcPct val="35000"/>
            </a:spcAft>
          </a:pPr>
          <a:r>
            <a:rPr lang="en-US" sz="2500" kern="1200" dirty="0"/>
            <a:t>T</a:t>
          </a:r>
          <a:r>
            <a:rPr lang="el-GR" sz="2500" kern="1200" dirty="0"/>
            <a:t>ον κ. </a:t>
          </a:r>
          <a:r>
            <a:rPr lang="el-GR" sz="2500" kern="1200" dirty="0" err="1"/>
            <a:t>Μουζάκη</a:t>
          </a:r>
          <a:r>
            <a:rPr lang="el-GR" sz="2500" kern="1200" dirty="0"/>
            <a:t>  για την ουσιαστική ανατροφοδότησή του καθ’ όλη τη διάρκεια εκπόνησης της διπλωματικής μου εργασίας</a:t>
          </a:r>
        </a:p>
      </dsp:txBody>
      <dsp:txXfrm rot="10800000">
        <a:off x="840647" y="85357"/>
        <a:ext cx="7116027" cy="1305136"/>
      </dsp:txXfrm>
    </dsp:sp>
    <dsp:sp modelId="{758AD7BD-B459-4421-99DA-ABC564DC80BA}">
      <dsp:nvSpPr>
        <dsp:cNvPr id="0" name=""/>
        <dsp:cNvSpPr/>
      </dsp:nvSpPr>
      <dsp:spPr>
        <a:xfrm>
          <a:off x="0" y="56945"/>
          <a:ext cx="1305136" cy="130513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E5D7A4-B2CC-4D65-8FFF-03E61AA2DB23}">
      <dsp:nvSpPr>
        <dsp:cNvPr id="0" name=""/>
        <dsp:cNvSpPr/>
      </dsp:nvSpPr>
      <dsp:spPr>
        <a:xfrm rot="10800000">
          <a:off x="631001" y="1686261"/>
          <a:ext cx="7332640" cy="130513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529" tIns="95250" rIns="177800" bIns="95250" numCol="1" spcCol="1270" anchor="ctr" anchorCtr="0">
          <a:noAutofit/>
        </a:bodyPr>
        <a:lstStyle/>
        <a:p>
          <a:pPr lvl="0" algn="ctr" defTabSz="1111250">
            <a:lnSpc>
              <a:spcPct val="90000"/>
            </a:lnSpc>
            <a:spcBef>
              <a:spcPct val="0"/>
            </a:spcBef>
            <a:spcAft>
              <a:spcPct val="35000"/>
            </a:spcAft>
          </a:pPr>
          <a:r>
            <a:rPr lang="en-US" sz="2500" kern="1200" dirty="0"/>
            <a:t>T</a:t>
          </a:r>
          <a:r>
            <a:rPr lang="el-GR" sz="2500" kern="1200" dirty="0"/>
            <a:t>ον κ. </a:t>
          </a:r>
          <a:r>
            <a:rPr lang="el-GR" sz="2500" kern="1200" dirty="0" err="1"/>
            <a:t>Κωτσίδη</a:t>
          </a:r>
          <a:r>
            <a:rPr lang="el-GR" sz="2500" kern="1200" dirty="0"/>
            <a:t> για τις επισημάνσεις του στο ΕΥ του </a:t>
          </a:r>
          <a:r>
            <a:rPr lang="el-GR" sz="2500" kern="1200" dirty="0" err="1"/>
            <a:t>Chamilo</a:t>
          </a:r>
          <a:endParaRPr lang="el-GR" sz="2500" kern="1200" dirty="0"/>
        </a:p>
      </dsp:txBody>
      <dsp:txXfrm rot="10800000">
        <a:off x="957285" y="1686261"/>
        <a:ext cx="7006356" cy="1305136"/>
      </dsp:txXfrm>
    </dsp:sp>
    <dsp:sp modelId="{2B8C8098-19E6-4B0A-BF9C-BD2012028830}">
      <dsp:nvSpPr>
        <dsp:cNvPr id="0" name=""/>
        <dsp:cNvSpPr/>
      </dsp:nvSpPr>
      <dsp:spPr>
        <a:xfrm>
          <a:off x="0" y="1686261"/>
          <a:ext cx="1305136" cy="130513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3053D2-3BB6-497A-9573-447CF6E88A12}">
      <dsp:nvSpPr>
        <dsp:cNvPr id="0" name=""/>
        <dsp:cNvSpPr/>
      </dsp:nvSpPr>
      <dsp:spPr>
        <a:xfrm rot="10800000">
          <a:off x="422424" y="3389382"/>
          <a:ext cx="7556244" cy="130513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529" tIns="95250" rIns="177800" bIns="95250" numCol="1" spcCol="1270" anchor="ctr" anchorCtr="0">
          <a:noAutofit/>
        </a:bodyPr>
        <a:lstStyle/>
        <a:p>
          <a:pPr lvl="0" algn="ctr" defTabSz="1111250">
            <a:lnSpc>
              <a:spcPct val="90000"/>
            </a:lnSpc>
            <a:spcBef>
              <a:spcPct val="0"/>
            </a:spcBef>
            <a:spcAft>
              <a:spcPct val="35000"/>
            </a:spcAft>
          </a:pPr>
          <a:r>
            <a:rPr lang="el-GR" sz="2500" kern="1200" dirty="0"/>
            <a:t>Όλους τους καθηγητές και επιστημονικούς συνεργάτες του ΠΜΣ για τις πολύτιμες γνώσεις που μας προσέφεραν</a:t>
          </a:r>
        </a:p>
      </dsp:txBody>
      <dsp:txXfrm rot="10800000">
        <a:off x="748708" y="3389382"/>
        <a:ext cx="7229960" cy="1305136"/>
      </dsp:txXfrm>
    </dsp:sp>
    <dsp:sp modelId="{3E7AC0B3-E045-4656-8296-44CCE2B4D0F6}">
      <dsp:nvSpPr>
        <dsp:cNvPr id="0" name=""/>
        <dsp:cNvSpPr/>
      </dsp:nvSpPr>
      <dsp:spPr>
        <a:xfrm>
          <a:off x="0" y="3389382"/>
          <a:ext cx="1305136" cy="130513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AE0CF-91DE-456A-9828-B0BD64F22BF8}">
      <dsp:nvSpPr>
        <dsp:cNvPr id="0" name=""/>
        <dsp:cNvSpPr/>
      </dsp:nvSpPr>
      <dsp:spPr>
        <a:xfrm>
          <a:off x="0" y="259319"/>
          <a:ext cx="6912768" cy="2595314"/>
        </a:xfrm>
        <a:prstGeom prst="rect">
          <a:avLst/>
        </a:prstGeom>
        <a:solidFill>
          <a:schemeClr val="lt1">
            <a:alpha val="90000"/>
            <a:hueOff val="0"/>
            <a:satOff val="0"/>
            <a:lumOff val="0"/>
            <a:alphaOff val="0"/>
          </a:schemeClr>
        </a:solidFill>
        <a:ln w="12700" cap="flat" cmpd="sng" algn="ctr">
          <a:solidFill>
            <a:srgbClr val="931B1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6508" tIns="312420" rIns="536508" bIns="128016" numCol="1" spcCol="1270" anchor="t" anchorCtr="0">
          <a:noAutofit/>
        </a:bodyPr>
        <a:lstStyle/>
        <a:p>
          <a:pPr marL="171450" lvl="1" indent="-171450" algn="just" defTabSz="800100">
            <a:lnSpc>
              <a:spcPct val="90000"/>
            </a:lnSpc>
            <a:spcBef>
              <a:spcPct val="0"/>
            </a:spcBef>
            <a:spcAft>
              <a:spcPct val="15000"/>
            </a:spcAft>
            <a:buFont typeface="Arial" panose="020B0604020202020204" pitchFamily="34" charset="0"/>
            <a:buChar char="••"/>
          </a:pPr>
          <a:r>
            <a:rPr lang="el-GR" sz="1800" kern="1200" dirty="0">
              <a:latin typeface="Times New Roman" panose="02020603050405020304" pitchFamily="18" charset="0"/>
              <a:cs typeface="Times New Roman" panose="02020603050405020304" pitchFamily="18" charset="0"/>
            </a:rPr>
            <a:t>Δημιουργία ποιοτικού εκπαιδευτικού υλικού σύμφωνα με τις αρχές σχεδιασμού εκπαιδευτικού υλικού για την εξ αποστάσεως εκπαίδευση</a:t>
          </a:r>
        </a:p>
        <a:p>
          <a:pPr marL="171450" lvl="1" indent="-171450" algn="just" defTabSz="800100">
            <a:lnSpc>
              <a:spcPct val="90000"/>
            </a:lnSpc>
            <a:spcBef>
              <a:spcPct val="0"/>
            </a:spcBef>
            <a:spcAft>
              <a:spcPct val="15000"/>
            </a:spcAft>
            <a:buFont typeface="Arial" panose="020B0604020202020204" pitchFamily="34" charset="0"/>
            <a:buChar char="••"/>
          </a:pPr>
          <a:r>
            <a:rPr lang="el-GR" sz="1800" kern="1200" dirty="0">
              <a:latin typeface="Times New Roman" panose="02020603050405020304" pitchFamily="18" charset="0"/>
              <a:cs typeface="Times New Roman" panose="02020603050405020304" pitchFamily="18" charset="0"/>
            </a:rPr>
            <a:t>Μπορεί να χρησιμοποιηθεί από την κοινότητα των εκπαιδευτικών σε μια ολοκληρωμένη παρέμβαση συμπληρωματικής σχολικής ΕξΑΕ</a:t>
          </a:r>
        </a:p>
      </dsp:txBody>
      <dsp:txXfrm>
        <a:off x="0" y="259319"/>
        <a:ext cx="6912768" cy="2595314"/>
      </dsp:txXfrm>
    </dsp:sp>
    <dsp:sp modelId="{86DAF462-ED16-48A4-B821-BB267BC0FD54}">
      <dsp:nvSpPr>
        <dsp:cNvPr id="0" name=""/>
        <dsp:cNvSpPr/>
      </dsp:nvSpPr>
      <dsp:spPr>
        <a:xfrm>
          <a:off x="330793" y="15557"/>
          <a:ext cx="6581974" cy="442800"/>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Εκπαιδευτικό Επίπεδο</a:t>
          </a:r>
        </a:p>
      </dsp:txBody>
      <dsp:txXfrm>
        <a:off x="352409" y="37173"/>
        <a:ext cx="6538742" cy="399568"/>
      </dsp:txXfrm>
    </dsp:sp>
    <dsp:sp modelId="{A1E0EB17-34EC-4F59-9D16-469B46D2D3CD}">
      <dsp:nvSpPr>
        <dsp:cNvPr id="0" name=""/>
        <dsp:cNvSpPr/>
      </dsp:nvSpPr>
      <dsp:spPr>
        <a:xfrm>
          <a:off x="0" y="3157033"/>
          <a:ext cx="6912768" cy="1157625"/>
        </a:xfrm>
        <a:prstGeom prst="rect">
          <a:avLst/>
        </a:prstGeom>
        <a:solidFill>
          <a:schemeClr val="lt1">
            <a:alpha val="90000"/>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6508" tIns="312420" rIns="536508" bIns="128016" numCol="1" spcCol="1270" anchor="t" anchorCtr="0">
          <a:noAutofit/>
        </a:bodyPr>
        <a:lstStyle/>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Συνεισφορά αποτελεσμάτων αποτίμησης του ΕΥ</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Μπορούν να αποτελέσουν βιβλιογραφική πηγή πληροφοριών</a:t>
          </a:r>
        </a:p>
        <a:p>
          <a:pPr marL="114300" lvl="1" indent="-114300" algn="l" defTabSz="533400">
            <a:lnSpc>
              <a:spcPct val="90000"/>
            </a:lnSpc>
            <a:spcBef>
              <a:spcPct val="0"/>
            </a:spcBef>
            <a:spcAft>
              <a:spcPct val="15000"/>
            </a:spcAft>
            <a:buChar char="••"/>
          </a:pPr>
          <a:endParaRPr lang="el-GR" sz="1200" kern="1200" dirty="0">
            <a:latin typeface="Times New Roman" panose="02020603050405020304" pitchFamily="18" charset="0"/>
            <a:cs typeface="Times New Roman" panose="02020603050405020304" pitchFamily="18" charset="0"/>
          </a:endParaRPr>
        </a:p>
      </dsp:txBody>
      <dsp:txXfrm>
        <a:off x="0" y="3157033"/>
        <a:ext cx="6912768" cy="1157625"/>
      </dsp:txXfrm>
    </dsp:sp>
    <dsp:sp modelId="{2DB96C8C-BB43-4F2F-91B2-B94FA41EE81F}">
      <dsp:nvSpPr>
        <dsp:cNvPr id="0" name=""/>
        <dsp:cNvSpPr/>
      </dsp:nvSpPr>
      <dsp:spPr>
        <a:xfrm>
          <a:off x="344625" y="2935633"/>
          <a:ext cx="6565148" cy="442800"/>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Ερευνητικό Επίπεδο</a:t>
          </a:r>
        </a:p>
      </dsp:txBody>
      <dsp:txXfrm>
        <a:off x="366241" y="2957249"/>
        <a:ext cx="6521916"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3F30D-2A6D-46B6-A015-72EAF05B3034}">
      <dsp:nvSpPr>
        <dsp:cNvPr id="0" name=""/>
        <dsp:cNvSpPr/>
      </dsp:nvSpPr>
      <dsp:spPr>
        <a:xfrm>
          <a:off x="82353" y="485002"/>
          <a:ext cx="3236000" cy="19831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Arial" panose="020B0604020202020204" pitchFamily="34" charset="0"/>
            <a:buChar char="•"/>
          </a:pPr>
          <a:r>
            <a:rPr lang="el-GR" sz="1800" b="1" kern="1200" dirty="0">
              <a:solidFill>
                <a:srgbClr val="7030A0"/>
              </a:solidFill>
              <a:latin typeface="Times New Roman" panose="02020603050405020304" pitchFamily="18" charset="0"/>
              <a:cs typeface="Times New Roman" panose="02020603050405020304" pitchFamily="18" charset="0"/>
            </a:rPr>
            <a:t>1</a:t>
          </a:r>
          <a:r>
            <a:rPr lang="el-GR" sz="1800" b="1" kern="1200" baseline="30000" dirty="0">
              <a:solidFill>
                <a:srgbClr val="7030A0"/>
              </a:solidFill>
              <a:latin typeface="Times New Roman" panose="02020603050405020304" pitchFamily="18" charset="0"/>
              <a:cs typeface="Times New Roman" panose="02020603050405020304" pitchFamily="18" charset="0"/>
            </a:rPr>
            <a:t>ο</a:t>
          </a:r>
          <a:r>
            <a:rPr lang="el-GR" sz="1800" b="1" kern="1200" dirty="0">
              <a:solidFill>
                <a:srgbClr val="7030A0"/>
              </a:solidFill>
              <a:latin typeface="Times New Roman" panose="02020603050405020304" pitchFamily="18" charset="0"/>
              <a:cs typeface="Times New Roman" panose="02020603050405020304" pitchFamily="18" charset="0"/>
            </a:rPr>
            <a:t> Κεφάλαιο: </a:t>
          </a:r>
        </a:p>
        <a:p>
          <a:pPr lvl="0" algn="ctr" defTabSz="800100">
            <a:lnSpc>
              <a:spcPct val="90000"/>
            </a:lnSpc>
            <a:spcBef>
              <a:spcPct val="0"/>
            </a:spcBef>
            <a:spcAft>
              <a:spcPct val="35000"/>
            </a:spcAft>
            <a:buFont typeface="Arial" panose="020B0604020202020204" pitchFamily="34" charset="0"/>
            <a:buChar char="•"/>
          </a:pPr>
          <a:r>
            <a:rPr lang="el-GR" sz="1800" b="1" i="1" kern="1200" dirty="0">
              <a:latin typeface="Times New Roman" panose="02020603050405020304" pitchFamily="18" charset="0"/>
              <a:cs typeface="Times New Roman" panose="02020603050405020304" pitchFamily="18" charset="0"/>
            </a:rPr>
            <a:t>ΕΝΝΟΙΟΛΟΓΙΚΟ ΠΛΑΙΣΙΟ                                          </a:t>
          </a:r>
          <a:r>
            <a:rPr lang="en-US" sz="1800" b="1" kern="1200" dirty="0">
              <a:latin typeface="Times New Roman" panose="02020603050405020304" pitchFamily="18" charset="0"/>
              <a:cs typeface="Times New Roman" panose="02020603050405020304" pitchFamily="18" charset="0"/>
            </a:rPr>
            <a:t>	</a:t>
          </a:r>
          <a:r>
            <a:rPr lang="el-GR" sz="1800" b="1" kern="1200" dirty="0">
              <a:latin typeface="Times New Roman" panose="02020603050405020304" pitchFamily="18" charset="0"/>
              <a:cs typeface="Times New Roman" panose="02020603050405020304" pitchFamily="18" charset="0"/>
            </a:rPr>
            <a:t>                                                 • </a:t>
          </a:r>
          <a:r>
            <a:rPr lang="el-GR" sz="1800" b="0" kern="1200" dirty="0">
              <a:latin typeface="Times New Roman" panose="02020603050405020304" pitchFamily="18" charset="0"/>
              <a:cs typeface="Times New Roman" panose="02020603050405020304" pitchFamily="18" charset="0"/>
            </a:rPr>
            <a:t>Εξ αποστάσεως εκπαίδευση                                                                                   • Διαφοροποιημένη διδασκαλία                 </a:t>
          </a:r>
        </a:p>
      </dsp:txBody>
      <dsp:txXfrm>
        <a:off x="82353" y="485002"/>
        <a:ext cx="3236000" cy="1983141"/>
      </dsp:txXfrm>
    </dsp:sp>
    <dsp:sp modelId="{06DD8E10-5C25-40D4-90FE-F5B920B56C67}">
      <dsp:nvSpPr>
        <dsp:cNvPr id="0" name=""/>
        <dsp:cNvSpPr/>
      </dsp:nvSpPr>
      <dsp:spPr>
        <a:xfrm>
          <a:off x="3394723" y="458488"/>
          <a:ext cx="5202147" cy="2054998"/>
        </a:xfrm>
        <a:prstGeom prst="rect">
          <a:avLst/>
        </a:prstGeom>
        <a:gradFill rotWithShape="0">
          <a:gsLst>
            <a:gs pos="0">
              <a:schemeClr val="accent3">
                <a:hueOff val="677650"/>
                <a:satOff val="25000"/>
                <a:lumOff val="-3676"/>
                <a:alphaOff val="0"/>
                <a:satMod val="103000"/>
                <a:lumMod val="102000"/>
                <a:tint val="94000"/>
              </a:schemeClr>
            </a:gs>
            <a:gs pos="50000">
              <a:schemeClr val="accent3">
                <a:hueOff val="677650"/>
                <a:satOff val="25000"/>
                <a:lumOff val="-3676"/>
                <a:alphaOff val="0"/>
                <a:satMod val="110000"/>
                <a:lumMod val="100000"/>
                <a:shade val="100000"/>
              </a:schemeClr>
            </a:gs>
            <a:gs pos="100000">
              <a:schemeClr val="accent3">
                <a:hueOff val="677650"/>
                <a:satOff val="25000"/>
                <a:lumOff val="-36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Arial" panose="020B0604020202020204" pitchFamily="34" charset="0"/>
            <a:buChar char="•"/>
          </a:pPr>
          <a:r>
            <a:rPr lang="el-GR" sz="1800" b="1" kern="1200" dirty="0">
              <a:solidFill>
                <a:srgbClr val="7030A0"/>
              </a:solidFill>
              <a:latin typeface="Times New Roman" panose="02020603050405020304" pitchFamily="18" charset="0"/>
              <a:cs typeface="Times New Roman" panose="02020603050405020304" pitchFamily="18" charset="0"/>
            </a:rPr>
            <a:t>2</a:t>
          </a:r>
          <a:r>
            <a:rPr lang="el-GR" sz="1800" b="1" kern="1200" baseline="30000" dirty="0">
              <a:solidFill>
                <a:srgbClr val="7030A0"/>
              </a:solidFill>
              <a:latin typeface="Times New Roman" panose="02020603050405020304" pitchFamily="18" charset="0"/>
              <a:cs typeface="Times New Roman" panose="02020603050405020304" pitchFamily="18" charset="0"/>
            </a:rPr>
            <a:t>ο</a:t>
          </a:r>
          <a:r>
            <a:rPr lang="el-GR" sz="1800" b="1" kern="1200" dirty="0">
              <a:solidFill>
                <a:srgbClr val="7030A0"/>
              </a:solidFill>
              <a:latin typeface="Times New Roman" panose="02020603050405020304" pitchFamily="18" charset="0"/>
              <a:cs typeface="Times New Roman" panose="02020603050405020304" pitchFamily="18" charset="0"/>
            </a:rPr>
            <a:t> Κεφάλαιο: </a:t>
          </a:r>
        </a:p>
        <a:p>
          <a:pPr lvl="0" algn="ctr" defTabSz="800100">
            <a:lnSpc>
              <a:spcPct val="90000"/>
            </a:lnSpc>
            <a:spcBef>
              <a:spcPct val="0"/>
            </a:spcBef>
            <a:spcAft>
              <a:spcPct val="35000"/>
            </a:spcAft>
            <a:buFont typeface="Arial" panose="020B0604020202020204" pitchFamily="34" charset="0"/>
            <a:buChar char="•"/>
          </a:pPr>
          <a:r>
            <a:rPr lang="el-GR" sz="1800" b="1" i="1" kern="1200" dirty="0">
              <a:latin typeface="Times New Roman" panose="02020603050405020304" pitchFamily="18" charset="0"/>
              <a:cs typeface="Times New Roman" panose="02020603050405020304" pitchFamily="18" charset="0"/>
            </a:rPr>
            <a:t>ΒΙΒΛΙΟΓΡΑΦΙΚΗ ΕΠΙΣΚΟΠΗΣΗ                                               </a:t>
          </a:r>
          <a:r>
            <a:rPr lang="el-GR" sz="1800" b="1" kern="1200" dirty="0">
              <a:latin typeface="Times New Roman" panose="02020603050405020304" pitchFamily="18" charset="0"/>
              <a:cs typeface="Times New Roman" panose="02020603050405020304" pitchFamily="18" charset="0"/>
            </a:rPr>
            <a:t>• </a:t>
          </a:r>
          <a:r>
            <a:rPr lang="el-GR" sz="1800" kern="1200" dirty="0">
              <a:latin typeface="Times New Roman" panose="02020603050405020304" pitchFamily="18" charset="0"/>
              <a:cs typeface="Times New Roman" panose="02020603050405020304" pitchFamily="18" charset="0"/>
            </a:rPr>
            <a:t>Θεωρητικό πλαίσιο για την αποτίμηση της παιδαγωγικής αξιοποίησης του ψηφιακού ΕΥ</a:t>
          </a:r>
        </a:p>
        <a:p>
          <a:pPr lvl="0" algn="ctr" defTabSz="800100">
            <a:lnSpc>
              <a:spcPct val="90000"/>
            </a:lnSpc>
            <a:spcBef>
              <a:spcPct val="0"/>
            </a:spcBef>
            <a:spcAft>
              <a:spcPct val="35000"/>
            </a:spcAft>
            <a:buFont typeface="Arial" panose="020B0604020202020204" pitchFamily="34" charset="0"/>
            <a:buChar char="•"/>
          </a:pPr>
          <a:r>
            <a:rPr lang="el-GR" sz="1800" b="1" kern="1200" dirty="0">
              <a:latin typeface="Times New Roman" panose="02020603050405020304" pitchFamily="18" charset="0"/>
              <a:cs typeface="Times New Roman" panose="02020603050405020304" pitchFamily="18" charset="0"/>
            </a:rPr>
            <a:t>•   </a:t>
          </a:r>
          <a:r>
            <a:rPr lang="el-GR" sz="1800" b="0" kern="1200" dirty="0">
              <a:latin typeface="Times New Roman" panose="02020603050405020304" pitchFamily="18" charset="0"/>
              <a:cs typeface="Times New Roman" panose="02020603050405020304" pitchFamily="18" charset="0"/>
            </a:rPr>
            <a:t>Έρευνες από την αξιοποίηση ψηφιακού περιεχομένου στη σχολική εξ αποστάσεως εκπαίδευση                                        </a:t>
          </a:r>
        </a:p>
      </dsp:txBody>
      <dsp:txXfrm>
        <a:off x="3394723" y="458488"/>
        <a:ext cx="5202147" cy="2054998"/>
      </dsp:txXfrm>
    </dsp:sp>
    <dsp:sp modelId="{1E4B9039-0F2C-4842-8412-3DB1A79FA049}">
      <dsp:nvSpPr>
        <dsp:cNvPr id="0" name=""/>
        <dsp:cNvSpPr/>
      </dsp:nvSpPr>
      <dsp:spPr>
        <a:xfrm>
          <a:off x="440012" y="2806362"/>
          <a:ext cx="2476211" cy="1839263"/>
        </a:xfrm>
        <a:prstGeom prst="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a:solidFill>
                <a:srgbClr val="FFFF00"/>
              </a:solidFill>
              <a:latin typeface="Times New Roman" panose="02020603050405020304" pitchFamily="18" charset="0"/>
              <a:cs typeface="Times New Roman" panose="02020603050405020304" pitchFamily="18" charset="0"/>
            </a:rPr>
            <a:t>3</a:t>
          </a:r>
          <a:r>
            <a:rPr lang="el-GR" sz="1800" b="1" kern="1200" baseline="30000" dirty="0">
              <a:solidFill>
                <a:srgbClr val="FFFF00"/>
              </a:solidFill>
              <a:latin typeface="Times New Roman" panose="02020603050405020304" pitchFamily="18" charset="0"/>
              <a:cs typeface="Times New Roman" panose="02020603050405020304" pitchFamily="18" charset="0"/>
            </a:rPr>
            <a:t>ο</a:t>
          </a:r>
          <a:r>
            <a:rPr lang="el-GR" sz="1800" b="1" kern="1200" dirty="0">
              <a:solidFill>
                <a:srgbClr val="FFFF00"/>
              </a:solidFill>
              <a:latin typeface="Times New Roman" panose="02020603050405020304" pitchFamily="18" charset="0"/>
              <a:cs typeface="Times New Roman" panose="02020603050405020304" pitchFamily="18" charset="0"/>
            </a:rPr>
            <a:t> Κεφάλαιο: </a:t>
          </a:r>
        </a:p>
        <a:p>
          <a:pPr lvl="0" algn="ctr" defTabSz="800100">
            <a:lnSpc>
              <a:spcPct val="90000"/>
            </a:lnSpc>
            <a:spcBef>
              <a:spcPct val="0"/>
            </a:spcBef>
            <a:spcAft>
              <a:spcPct val="35000"/>
            </a:spcAft>
          </a:pPr>
          <a:r>
            <a:rPr lang="el-GR" sz="1800" b="1" i="1" kern="1200" dirty="0">
              <a:latin typeface="Times New Roman" panose="02020603050405020304" pitchFamily="18" charset="0"/>
              <a:cs typeface="Times New Roman" panose="02020603050405020304" pitchFamily="18" charset="0"/>
            </a:rPr>
            <a:t>ΜΕΘΟΔΟΛΟΓΙΑ ΣΧΕΔΙΑΣΜΟΥ ΕΥ ΚΑΙ ΕΡΕΥΝΑΣ                                                                                                     </a:t>
          </a:r>
          <a:endParaRPr lang="el-GR" sz="1800" b="0" i="1" kern="1200" dirty="0">
            <a:latin typeface="Times New Roman" panose="02020603050405020304" pitchFamily="18" charset="0"/>
            <a:cs typeface="Times New Roman" panose="02020603050405020304" pitchFamily="18" charset="0"/>
          </a:endParaRPr>
        </a:p>
      </dsp:txBody>
      <dsp:txXfrm>
        <a:off x="440012" y="2806362"/>
        <a:ext cx="2476211" cy="1839263"/>
      </dsp:txXfrm>
    </dsp:sp>
    <dsp:sp modelId="{BFFBE250-6920-4249-AAC4-BB64EB088B61}">
      <dsp:nvSpPr>
        <dsp:cNvPr id="0" name=""/>
        <dsp:cNvSpPr/>
      </dsp:nvSpPr>
      <dsp:spPr>
        <a:xfrm>
          <a:off x="3106691" y="2798662"/>
          <a:ext cx="2434508" cy="1841367"/>
        </a:xfrm>
        <a:prstGeom prst="rect">
          <a:avLst/>
        </a:prstGeom>
        <a:gradFill rotWithShape="0">
          <a:gsLst>
            <a:gs pos="0">
              <a:schemeClr val="accent3">
                <a:hueOff val="2032949"/>
                <a:satOff val="75000"/>
                <a:lumOff val="-11029"/>
                <a:alphaOff val="0"/>
                <a:satMod val="103000"/>
                <a:lumMod val="102000"/>
                <a:tint val="94000"/>
              </a:schemeClr>
            </a:gs>
            <a:gs pos="50000">
              <a:schemeClr val="accent3">
                <a:hueOff val="2032949"/>
                <a:satOff val="75000"/>
                <a:lumOff val="-11029"/>
                <a:alphaOff val="0"/>
                <a:satMod val="110000"/>
                <a:lumMod val="100000"/>
                <a:shade val="100000"/>
              </a:schemeClr>
            </a:gs>
            <a:gs pos="100000">
              <a:schemeClr val="accent3">
                <a:hueOff val="2032949"/>
                <a:satOff val="75000"/>
                <a:lumOff val="-1102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a:solidFill>
                <a:srgbClr val="FFFF00"/>
              </a:solidFill>
              <a:latin typeface="Times New Roman" panose="02020603050405020304" pitchFamily="18" charset="0"/>
              <a:cs typeface="Times New Roman" panose="02020603050405020304" pitchFamily="18" charset="0"/>
            </a:rPr>
            <a:t>4</a:t>
          </a:r>
          <a:r>
            <a:rPr lang="el-GR" sz="1800" b="1" kern="1200" baseline="30000" dirty="0">
              <a:solidFill>
                <a:srgbClr val="FFFF00"/>
              </a:solidFill>
              <a:latin typeface="Times New Roman" panose="02020603050405020304" pitchFamily="18" charset="0"/>
              <a:cs typeface="Times New Roman" panose="02020603050405020304" pitchFamily="18" charset="0"/>
            </a:rPr>
            <a:t>ο</a:t>
          </a:r>
          <a:r>
            <a:rPr lang="el-GR" sz="1800" b="1" kern="1200" dirty="0">
              <a:solidFill>
                <a:srgbClr val="FFFF00"/>
              </a:solidFill>
              <a:latin typeface="Times New Roman" panose="02020603050405020304" pitchFamily="18" charset="0"/>
              <a:cs typeface="Times New Roman" panose="02020603050405020304" pitchFamily="18" charset="0"/>
            </a:rPr>
            <a:t> Κεφάλαιο: </a:t>
          </a:r>
          <a:r>
            <a:rPr lang="el-GR" sz="1800" b="1" i="1" kern="1200" dirty="0">
              <a:latin typeface="Times New Roman" panose="02020603050405020304" pitchFamily="18" charset="0"/>
              <a:cs typeface="Times New Roman" panose="02020603050405020304" pitchFamily="18" charset="0"/>
            </a:rPr>
            <a:t>ΑΠΟΤΕΛΕΣΜΑΤΑ ΕΡΕΥΝΑΣ</a:t>
          </a:r>
        </a:p>
      </dsp:txBody>
      <dsp:txXfrm>
        <a:off x="3106691" y="2798662"/>
        <a:ext cx="2434508" cy="1841367"/>
      </dsp:txXfrm>
    </dsp:sp>
    <dsp:sp modelId="{009245E8-69EC-47F9-9DAB-4177FCD50A90}">
      <dsp:nvSpPr>
        <dsp:cNvPr id="0" name=""/>
        <dsp:cNvSpPr/>
      </dsp:nvSpPr>
      <dsp:spPr>
        <a:xfrm>
          <a:off x="5813921" y="2779701"/>
          <a:ext cx="2612792" cy="1852370"/>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a:solidFill>
                <a:srgbClr val="FFFF00"/>
              </a:solidFill>
              <a:latin typeface="Times New Roman" panose="02020603050405020304" pitchFamily="18" charset="0"/>
              <a:cs typeface="Times New Roman" panose="02020603050405020304" pitchFamily="18" charset="0"/>
            </a:rPr>
            <a:t>5</a:t>
          </a:r>
          <a:r>
            <a:rPr lang="el-GR" sz="1800" b="1" kern="1200" baseline="30000" dirty="0">
              <a:solidFill>
                <a:srgbClr val="FFFF00"/>
              </a:solidFill>
              <a:latin typeface="Times New Roman" panose="02020603050405020304" pitchFamily="18" charset="0"/>
              <a:cs typeface="Times New Roman" panose="02020603050405020304" pitchFamily="18" charset="0"/>
            </a:rPr>
            <a:t>ο</a:t>
          </a:r>
          <a:r>
            <a:rPr lang="el-GR" sz="1800" b="1" kern="1200" dirty="0">
              <a:solidFill>
                <a:srgbClr val="FFFF00"/>
              </a:solidFill>
              <a:latin typeface="Times New Roman" panose="02020603050405020304" pitchFamily="18" charset="0"/>
              <a:cs typeface="Times New Roman" panose="02020603050405020304" pitchFamily="18" charset="0"/>
            </a:rPr>
            <a:t> Κεφάλαιο: </a:t>
          </a:r>
          <a:r>
            <a:rPr lang="el-GR" sz="1800" b="1" i="1" kern="1200" dirty="0">
              <a:latin typeface="Times New Roman" panose="02020603050405020304" pitchFamily="18" charset="0"/>
              <a:cs typeface="Times New Roman" panose="02020603050405020304" pitchFamily="18" charset="0"/>
            </a:rPr>
            <a:t>ΣΥΜΠΕΡΑΣΜΑΤΑ</a:t>
          </a:r>
        </a:p>
        <a:p>
          <a:pPr lvl="0" algn="ctr" defTabSz="800100">
            <a:lnSpc>
              <a:spcPct val="90000"/>
            </a:lnSpc>
            <a:spcBef>
              <a:spcPct val="0"/>
            </a:spcBef>
            <a:spcAft>
              <a:spcPct val="35000"/>
            </a:spcAft>
          </a:pPr>
          <a:r>
            <a:rPr lang="el-GR" sz="1800" b="1" kern="1200" dirty="0">
              <a:latin typeface="Times New Roman" panose="02020603050405020304" pitchFamily="18" charset="0"/>
              <a:cs typeface="Times New Roman" panose="02020603050405020304" pitchFamily="18" charset="0"/>
            </a:rPr>
            <a:t>• </a:t>
          </a:r>
          <a:r>
            <a:rPr lang="el-GR" sz="1800" b="0" kern="1200" dirty="0">
              <a:latin typeface="Times New Roman" panose="02020603050405020304" pitchFamily="18" charset="0"/>
              <a:cs typeface="Times New Roman" panose="02020603050405020304" pitchFamily="18" charset="0"/>
            </a:rPr>
            <a:t>Ευρήματα</a:t>
          </a:r>
        </a:p>
        <a:p>
          <a:pPr lvl="0" algn="ctr" defTabSz="800100">
            <a:lnSpc>
              <a:spcPct val="90000"/>
            </a:lnSpc>
            <a:spcBef>
              <a:spcPct val="0"/>
            </a:spcBef>
            <a:spcAft>
              <a:spcPct val="35000"/>
            </a:spcAft>
          </a:pPr>
          <a:r>
            <a:rPr lang="el-GR" sz="1800" b="0" kern="1200" dirty="0">
              <a:latin typeface="Times New Roman" panose="02020603050405020304" pitchFamily="18" charset="0"/>
              <a:cs typeface="Times New Roman" panose="02020603050405020304" pitchFamily="18" charset="0"/>
            </a:rPr>
            <a:t>•  Περιορισμοί έρευνας</a:t>
          </a:r>
        </a:p>
        <a:p>
          <a:pPr lvl="0" algn="ctr" defTabSz="800100">
            <a:lnSpc>
              <a:spcPct val="90000"/>
            </a:lnSpc>
            <a:spcBef>
              <a:spcPct val="0"/>
            </a:spcBef>
            <a:spcAft>
              <a:spcPct val="35000"/>
            </a:spcAft>
          </a:pPr>
          <a:r>
            <a:rPr lang="el-GR" sz="1800" b="0" kern="1200" dirty="0">
              <a:latin typeface="Times New Roman" panose="02020603050405020304" pitchFamily="18" charset="0"/>
              <a:cs typeface="Times New Roman" panose="02020603050405020304" pitchFamily="18" charset="0"/>
            </a:rPr>
            <a:t>• Προτάσεις </a:t>
          </a:r>
        </a:p>
      </dsp:txBody>
      <dsp:txXfrm>
        <a:off x="5813921" y="2779701"/>
        <a:ext cx="2612792" cy="18523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9826F9-9484-426E-B2CF-6E31F87BD576}">
      <dsp:nvSpPr>
        <dsp:cNvPr id="0" name=""/>
        <dsp:cNvSpPr/>
      </dsp:nvSpPr>
      <dsp:spPr>
        <a:xfrm>
          <a:off x="3022160" y="1879408"/>
          <a:ext cx="2297055" cy="2297055"/>
        </a:xfrm>
        <a:prstGeom prst="gear9">
          <a:avLst/>
        </a:prstGeom>
        <a:solidFill>
          <a:srgbClr val="0000FF"/>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a:latin typeface="Times New Roman" panose="02020603050405020304" pitchFamily="18" charset="0"/>
              <a:cs typeface="Times New Roman" panose="02020603050405020304" pitchFamily="18" charset="0"/>
            </a:rPr>
            <a:t>Αρχές </a:t>
          </a:r>
          <a:r>
            <a:rPr lang="el-GR" sz="1800" b="1" kern="1200" dirty="0" err="1">
              <a:latin typeface="Times New Roman" panose="02020603050405020304" pitchFamily="18" charset="0"/>
              <a:cs typeface="Times New Roman" panose="02020603050405020304" pitchFamily="18" charset="0"/>
            </a:rPr>
            <a:t>Πολυμεσικής</a:t>
          </a:r>
          <a:r>
            <a:rPr lang="el-GR" sz="1800" b="1" kern="1200" dirty="0">
              <a:latin typeface="Times New Roman" panose="02020603050405020304" pitchFamily="18" charset="0"/>
              <a:cs typeface="Times New Roman" panose="02020603050405020304" pitchFamily="18" charset="0"/>
            </a:rPr>
            <a:t> Μάθησης</a:t>
          </a:r>
        </a:p>
      </dsp:txBody>
      <dsp:txXfrm>
        <a:off x="3483970" y="2417482"/>
        <a:ext cx="1373435" cy="1180734"/>
      </dsp:txXfrm>
    </dsp:sp>
    <dsp:sp modelId="{F6AB0AF7-3408-41A3-9EA0-DA91E4464732}">
      <dsp:nvSpPr>
        <dsp:cNvPr id="0" name=""/>
        <dsp:cNvSpPr/>
      </dsp:nvSpPr>
      <dsp:spPr>
        <a:xfrm>
          <a:off x="1298896" y="1235489"/>
          <a:ext cx="2078208" cy="1872542"/>
        </a:xfrm>
        <a:prstGeom prst="gear6">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a:latin typeface="Times New Roman" panose="02020603050405020304" pitchFamily="18" charset="0"/>
              <a:cs typeface="Times New Roman" panose="02020603050405020304" pitchFamily="18" charset="0"/>
            </a:rPr>
            <a:t>Μοντέλο </a:t>
          </a:r>
          <a:r>
            <a:rPr lang="el-GR" sz="1600" b="1" kern="1200" dirty="0" err="1">
              <a:latin typeface="Times New Roman" panose="02020603050405020304" pitchFamily="18" charset="0"/>
              <a:cs typeface="Times New Roman" panose="02020603050405020304" pitchFamily="18" charset="0"/>
            </a:rPr>
            <a:t>West</a:t>
          </a:r>
          <a:r>
            <a:rPr lang="el-GR" sz="1600" b="1" kern="1200" dirty="0">
              <a:latin typeface="Times New Roman" panose="02020603050405020304" pitchFamily="18" charset="0"/>
              <a:cs typeface="Times New Roman" panose="02020603050405020304" pitchFamily="18" charset="0"/>
            </a:rPr>
            <a:t> – </a:t>
          </a:r>
          <a:r>
            <a:rPr lang="el-GR" sz="1600" b="1" kern="1200" dirty="0" err="1">
              <a:latin typeface="Times New Roman" panose="02020603050405020304" pitchFamily="18" charset="0"/>
              <a:cs typeface="Times New Roman" panose="02020603050405020304" pitchFamily="18" charset="0"/>
            </a:rPr>
            <a:t>Λιοναράκη</a:t>
          </a:r>
          <a:endParaRPr lang="el-GR" sz="1600" b="1" kern="1200" dirty="0">
            <a:latin typeface="Times New Roman" panose="02020603050405020304" pitchFamily="18" charset="0"/>
            <a:cs typeface="Times New Roman" panose="02020603050405020304" pitchFamily="18" charset="0"/>
          </a:endParaRPr>
        </a:p>
      </dsp:txBody>
      <dsp:txXfrm>
        <a:off x="1800210" y="1709756"/>
        <a:ext cx="1075580" cy="924008"/>
      </dsp:txXfrm>
    </dsp:sp>
    <dsp:sp modelId="{0F1483C7-2E17-4A0E-80D8-9B59C9FF6A52}">
      <dsp:nvSpPr>
        <dsp:cNvPr id="0" name=""/>
        <dsp:cNvSpPr/>
      </dsp:nvSpPr>
      <dsp:spPr>
        <a:xfrm rot="20700000">
          <a:off x="2538000" y="183934"/>
          <a:ext cx="1636832" cy="1636832"/>
        </a:xfrm>
        <a:prstGeom prst="gear6">
          <a:avLst/>
        </a:prstGeom>
        <a:solidFill>
          <a:srgbClr val="C0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Αρχές ΕξΑΕ</a:t>
          </a:r>
        </a:p>
      </dsp:txBody>
      <dsp:txXfrm rot="-20700000">
        <a:off x="2897005" y="542940"/>
        <a:ext cx="918822" cy="918822"/>
      </dsp:txXfrm>
    </dsp:sp>
    <dsp:sp modelId="{DD6C9110-D2BC-4437-96F7-F7E060C34549}">
      <dsp:nvSpPr>
        <dsp:cNvPr id="0" name=""/>
        <dsp:cNvSpPr/>
      </dsp:nvSpPr>
      <dsp:spPr>
        <a:xfrm>
          <a:off x="3024340" y="1554215"/>
          <a:ext cx="2623479" cy="2940230"/>
        </a:xfrm>
        <a:prstGeom prst="circularArrow">
          <a:avLst>
            <a:gd name="adj1" fmla="val 4687"/>
            <a:gd name="adj2" fmla="val 299029"/>
            <a:gd name="adj3" fmla="val 2515823"/>
            <a:gd name="adj4" fmla="val 15862016"/>
            <a:gd name="adj5" fmla="val 5469"/>
          </a:avLst>
        </a:prstGeom>
        <a:solidFill>
          <a:srgbClr val="0000FF"/>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8B48DE8-3AFF-4630-8AFB-2D08863F1158}">
      <dsp:nvSpPr>
        <dsp:cNvPr id="0" name=""/>
        <dsp:cNvSpPr/>
      </dsp:nvSpPr>
      <dsp:spPr>
        <a:xfrm rot="20155250">
          <a:off x="920912" y="1266219"/>
          <a:ext cx="2110284" cy="2136261"/>
        </a:xfrm>
        <a:prstGeom prst="leftCircularArrow">
          <a:avLst>
            <a:gd name="adj1" fmla="val 6452"/>
            <a:gd name="adj2" fmla="val 429999"/>
            <a:gd name="adj3" fmla="val 10489124"/>
            <a:gd name="adj4" fmla="val 14837806"/>
            <a:gd name="adj5" fmla="val 7527"/>
          </a:avLst>
        </a:prstGeom>
        <a:solidFill>
          <a:srgbClr val="FF9933"/>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C26A9633-672F-4A91-AB74-4AAB6B58C801}">
      <dsp:nvSpPr>
        <dsp:cNvPr id="0" name=""/>
        <dsp:cNvSpPr/>
      </dsp:nvSpPr>
      <dsp:spPr>
        <a:xfrm rot="519058">
          <a:off x="2059790" y="-174516"/>
          <a:ext cx="2303319" cy="2303319"/>
        </a:xfrm>
        <a:prstGeom prst="circularArrow">
          <a:avLst>
            <a:gd name="adj1" fmla="val 5984"/>
            <a:gd name="adj2" fmla="val 394124"/>
            <a:gd name="adj3" fmla="val 13313824"/>
            <a:gd name="adj4" fmla="val 10508221"/>
            <a:gd name="adj5" fmla="val 6981"/>
          </a:avLst>
        </a:prstGeom>
        <a:solidFill>
          <a:srgbClr val="C00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xmlns="" val="85057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11/4/2023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11/4/2023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11/4/2023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11/4/2023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chamilo.datacenter.uoc.gr/metchamilo/courses/HLEKTRONIKHDIAKINHSHKAIDIAXEIRISHEGG/index.php?id_session=0" TargetMode="Externa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chamilo.datacenter.uoc.gr/metchamilo/main/lp/lp_controller.php?cidReq=HLEKTRONIKHDIAKINHSHKAIDIAXEIRISHEGG&amp;id_session=0&amp;gidReq=0&amp;gradebook=0&amp;origin=" TargetMode="Externa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chamilo.datacenter.uoc.gr/metchamilo/main/lp/lp_controller.php?cidReq=HLEKTRONIKHDIAKINHSHKAIDIAXEIRISHEGG&amp;id_session=0&amp;gidReq=0&amp;gradebook=0&amp;origin=&amp;action=view&amp;lp_id=2244" TargetMode="External"/><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6.jpeg"/><Relationship Id="rId11"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10.png"/><Relationship Id="rId4" Type="http://schemas.openxmlformats.org/officeDocument/2006/relationships/diagramQuickStyle" Target="../diagrams/quickStyle3.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hyperlink" Target="http://chamilo.datacenter.uoc.gr/metchamilo/courses/DIATROFHEFHBWN/index.php?id_session=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87624" y="739889"/>
            <a:ext cx="7821181" cy="2459256"/>
          </a:xfrm>
        </p:spPr>
        <p:txBody>
          <a:bodyPr>
            <a:noAutofit/>
          </a:bodyPr>
          <a:lstStyle/>
          <a:p>
            <a:pPr algn="ctr"/>
            <a:r>
              <a:rPr lang="el-GR" sz="2800" dirty="0">
                <a:latin typeface="Times New Roman" panose="02020603050405020304" pitchFamily="18" charset="0"/>
                <a:cs typeface="Times New Roman" panose="02020603050405020304" pitchFamily="18" charset="0"/>
              </a:rPr>
              <a:t>Σχεδιασμός, υλοποίηση και αποτίμηση εκπαιδευτικού υλικού Εξ Αποστάσεως Εκπαίδευσης που υποστηρίζει διαφοροποιημένη διδασκαλία: Μια μελέτη περίπτωσης για τη διατροφή των εφήβων</a:t>
            </a:r>
            <a:endParaRPr lang="el-GR" sz="2800" b="1"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a:cxnSpLocks/>
          </p:cNvCxnSpPr>
          <p:nvPr/>
        </p:nvCxnSpPr>
        <p:spPr bwMode="auto">
          <a:xfrm>
            <a:off x="1002761" y="1052736"/>
            <a:ext cx="7821181"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611560" y="251187"/>
            <a:ext cx="8397245" cy="830997"/>
          </a:xfrm>
          <a:prstGeom prst="rect">
            <a:avLst/>
          </a:prstGeom>
          <a:noFill/>
          <a:ln w="9525">
            <a:noFill/>
            <a:miter lim="800000"/>
            <a:headEnd/>
            <a:tailEnd/>
          </a:ln>
        </p:spPr>
        <p:txBody>
          <a:bodyPr wrap="square">
            <a:spAutoFit/>
          </a:bodyPr>
          <a:lstStyle/>
          <a:p>
            <a:pPr algn="ctr"/>
            <a:r>
              <a:rPr lang="el-GR" sz="1600" dirty="0">
                <a:latin typeface="Book Antiqua" panose="02040602050305030304" pitchFamily="18" charset="0"/>
              </a:rPr>
              <a:t>Πρόγραμμα Μεταπτυχιακών Σπουδών: </a:t>
            </a:r>
            <a:endParaRPr lang="en-US" sz="1600" dirty="0">
              <a:latin typeface="Book Antiqua" panose="02040602050305030304" pitchFamily="18" charset="0"/>
            </a:endParaRPr>
          </a:p>
          <a:p>
            <a:pPr algn="ctr"/>
            <a:r>
              <a:rPr lang="el-GR" sz="1600" dirty="0">
                <a:latin typeface="Book Antiqua" panose="02040602050305030304" pitchFamily="18" charset="0"/>
              </a:rPr>
              <a:t>«Επιστήμες της Αγωγής - Εξ Αποστάσεως Εκπαίδευση  με την χρήση των ΤΠΕ (e-</a:t>
            </a:r>
            <a:r>
              <a:rPr lang="el-GR" sz="1600" dirty="0" err="1">
                <a:latin typeface="Book Antiqua" panose="02040602050305030304" pitchFamily="18" charset="0"/>
              </a:rPr>
              <a:t>Learning</a:t>
            </a:r>
            <a:r>
              <a:rPr lang="el-GR" sz="1600" dirty="0">
                <a:latin typeface="Book Antiqua" panose="02040602050305030304" pitchFamily="18" charset="0"/>
              </a:rPr>
              <a:t>)»</a:t>
            </a:r>
            <a:endParaRPr lang="el-GR" sz="1400" dirty="0">
              <a:latin typeface="Book Antiqua" panose="02040602050305030304" pitchFamily="18" charset="0"/>
            </a:endParaRPr>
          </a:p>
        </p:txBody>
      </p:sp>
      <p:sp>
        <p:nvSpPr>
          <p:cNvPr id="11" name="Rectangle 1"/>
          <p:cNvSpPr>
            <a:spLocks noChangeArrowheads="1"/>
          </p:cNvSpPr>
          <p:nvPr/>
        </p:nvSpPr>
        <p:spPr bwMode="auto">
          <a:xfrm>
            <a:off x="1172299" y="63002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a:cxnSpLocks/>
          </p:cNvCxnSpPr>
          <p:nvPr/>
        </p:nvCxnSpPr>
        <p:spPr bwMode="auto">
          <a:xfrm>
            <a:off x="1002761" y="1101540"/>
            <a:ext cx="7821181"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a:cxnSpLocks/>
          </p:cNvCxnSpPr>
          <p:nvPr/>
        </p:nvCxnSpPr>
        <p:spPr bwMode="auto">
          <a:xfrm>
            <a:off x="796423" y="6165304"/>
            <a:ext cx="8212382" cy="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err="1"/>
              <a:t>Καρτσωνάκη</a:t>
            </a:r>
            <a:r>
              <a:rPr lang="el-GR" sz="3200" dirty="0"/>
              <a:t> Γεωργία</a:t>
            </a:r>
          </a:p>
        </p:txBody>
      </p:sp>
      <p:graphicFrame>
        <p:nvGraphicFramePr>
          <p:cNvPr id="2" name="Πίνακας 1"/>
          <p:cNvGraphicFramePr>
            <a:graphicFrameLocks noGrp="1"/>
          </p:cNvGraphicFramePr>
          <p:nvPr>
            <p:extLst>
              <p:ext uri="{D42A27DB-BD31-4B8C-83A1-F6EECF244321}">
                <p14:modId xmlns:p14="http://schemas.microsoft.com/office/powerpoint/2010/main" xmlns="" val="2932737949"/>
              </p:ext>
            </p:extLst>
          </p:nvPr>
        </p:nvGraphicFramePr>
        <p:xfrm>
          <a:off x="998357" y="4841598"/>
          <a:ext cx="7591979" cy="1188720"/>
        </p:xfrm>
        <a:graphic>
          <a:graphicData uri="http://schemas.openxmlformats.org/drawingml/2006/table">
            <a:tbl>
              <a:tblPr firstRow="1" bandRow="1">
                <a:tableStyleId>{5C22544A-7EE6-4342-B048-85BDC9FD1C3A}</a:tableStyleId>
              </a:tblPr>
              <a:tblGrid>
                <a:gridCol w="2848655">
                  <a:extLst>
                    <a:ext uri="{9D8B030D-6E8A-4147-A177-3AD203B41FA5}">
                      <a16:colId xmlns:a16="http://schemas.microsoft.com/office/drawing/2014/main" xmlns="" val="20000"/>
                    </a:ext>
                  </a:extLst>
                </a:gridCol>
                <a:gridCol w="2502081">
                  <a:extLst>
                    <a:ext uri="{9D8B030D-6E8A-4147-A177-3AD203B41FA5}">
                      <a16:colId xmlns:a16="http://schemas.microsoft.com/office/drawing/2014/main" xmlns="" val="20001"/>
                    </a:ext>
                  </a:extLst>
                </a:gridCol>
                <a:gridCol w="2241243">
                  <a:extLst>
                    <a:ext uri="{9D8B030D-6E8A-4147-A177-3AD203B41FA5}">
                      <a16:colId xmlns:a16="http://schemas.microsoft.com/office/drawing/2014/main" xmlns="" val="20002"/>
                    </a:ext>
                  </a:extLst>
                </a:gridCol>
              </a:tblGrid>
              <a:tr h="370840">
                <a:tc>
                  <a:txBody>
                    <a:bodyPr/>
                    <a:lstStyle/>
                    <a:p>
                      <a:pPr algn="ctr">
                        <a:lnSpc>
                          <a:spcPct val="150000"/>
                        </a:lnSpc>
                      </a:pPr>
                      <a:r>
                        <a:rPr lang="el-GR" sz="1800" b="1" kern="1200" dirty="0">
                          <a:solidFill>
                            <a:schemeClr val="tx1"/>
                          </a:solidFill>
                          <a:latin typeface="Times New Roman" panose="02020603050405020304" pitchFamily="18" charset="0"/>
                          <a:ea typeface="+mn-ea"/>
                          <a:cs typeface="Times New Roman" panose="02020603050405020304" pitchFamily="18" charset="0"/>
                        </a:rPr>
                        <a:t>Χαράλαμπος </a:t>
                      </a:r>
                      <a:r>
                        <a:rPr lang="el-GR" sz="1800" b="1" kern="1200" dirty="0" err="1">
                          <a:solidFill>
                            <a:schemeClr val="tx1"/>
                          </a:solidFill>
                          <a:latin typeface="Times New Roman" panose="02020603050405020304" pitchFamily="18" charset="0"/>
                          <a:ea typeface="+mn-ea"/>
                          <a:cs typeface="Times New Roman" panose="02020603050405020304" pitchFamily="18" charset="0"/>
                        </a:rPr>
                        <a:t>Μουζάκης</a:t>
                      </a:r>
                      <a:r>
                        <a:rPr lang="el-GR" sz="1800" b="1" kern="1200" dirty="0">
                          <a:solidFill>
                            <a:schemeClr val="tx1"/>
                          </a:solidFill>
                          <a:latin typeface="Times New Roman" panose="02020603050405020304" pitchFamily="18" charset="0"/>
                          <a:ea typeface="+mn-ea"/>
                          <a:cs typeface="Times New Roman" panose="02020603050405020304" pitchFamily="18" charset="0"/>
                        </a:rPr>
                        <a:t> </a:t>
                      </a:r>
                      <a:endParaRPr lang="en-US" sz="1800" b="1" kern="1200" dirty="0">
                        <a:solidFill>
                          <a:schemeClr val="tx1"/>
                        </a:solidFill>
                        <a:latin typeface="Times New Roman" panose="02020603050405020304" pitchFamily="18" charset="0"/>
                        <a:ea typeface="+mn-ea"/>
                        <a:cs typeface="Times New Roman" panose="02020603050405020304" pitchFamily="18" charset="0"/>
                      </a:endParaRPr>
                    </a:p>
                    <a:p>
                      <a:pPr algn="ctr">
                        <a:lnSpc>
                          <a:spcPct val="150000"/>
                        </a:lnSpc>
                      </a:pPr>
                      <a:r>
                        <a:rPr lang="el-GR" sz="1800" b="0" i="1" kern="1200" dirty="0">
                          <a:solidFill>
                            <a:schemeClr val="tx1"/>
                          </a:solidFill>
                          <a:latin typeface="Times New Roman" panose="02020603050405020304" pitchFamily="18" charset="0"/>
                          <a:ea typeface="+mn-ea"/>
                          <a:cs typeface="Times New Roman" panose="02020603050405020304" pitchFamily="18" charset="0"/>
                        </a:rPr>
                        <a:t>Διδάκτωρ ΠΤΔΕ ΕΚΠΑ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l-GR" sz="1800" b="1" kern="1200" dirty="0">
                          <a:solidFill>
                            <a:schemeClr val="tx1"/>
                          </a:solidFill>
                          <a:latin typeface="Times New Roman" panose="02020603050405020304" pitchFamily="18" charset="0"/>
                          <a:ea typeface="+mn-ea"/>
                          <a:cs typeface="Times New Roman" panose="02020603050405020304" pitchFamily="18" charset="0"/>
                        </a:rPr>
                        <a:t>Λάμπρος Καρβούνης </a:t>
                      </a:r>
                    </a:p>
                    <a:p>
                      <a:pPr algn="ctr">
                        <a:lnSpc>
                          <a:spcPct val="150000"/>
                        </a:lnSpc>
                      </a:pPr>
                      <a:r>
                        <a:rPr lang="el-GR" sz="1800" b="0" i="1" kern="1200" dirty="0">
                          <a:solidFill>
                            <a:schemeClr val="tx1"/>
                          </a:solidFill>
                          <a:latin typeface="Times New Roman" panose="02020603050405020304" pitchFamily="18" charset="0"/>
                          <a:ea typeface="+mn-ea"/>
                          <a:cs typeface="Times New Roman" panose="02020603050405020304" pitchFamily="18" charset="0"/>
                        </a:rPr>
                        <a:t>Διδάκτωρ ΠΤΔΕ</a:t>
                      </a:r>
                    </a:p>
                    <a:p>
                      <a:pPr algn="ctr"/>
                      <a:r>
                        <a:rPr lang="el-GR" sz="1800" b="0" i="1" kern="1200" dirty="0">
                          <a:solidFill>
                            <a:schemeClr val="tx1"/>
                          </a:solidFill>
                          <a:latin typeface="Times New Roman" panose="02020603050405020304" pitchFamily="18" charset="0"/>
                          <a:ea typeface="+mn-ea"/>
                          <a:cs typeface="Times New Roman" panose="02020603050405020304" pitchFamily="18" charset="0"/>
                        </a:rPr>
                        <a:t>Πανεπιστήμιο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l-GR" sz="1800" b="1" kern="1200" dirty="0">
                          <a:solidFill>
                            <a:schemeClr val="tx1"/>
                          </a:solidFill>
                          <a:latin typeface="Times New Roman" panose="02020603050405020304" pitchFamily="18" charset="0"/>
                          <a:ea typeface="+mn-ea"/>
                          <a:cs typeface="Times New Roman" panose="02020603050405020304" pitchFamily="18" charset="0"/>
                        </a:rPr>
                        <a:t>Κων/νος </a:t>
                      </a:r>
                      <a:r>
                        <a:rPr lang="el-GR" sz="1800" b="1" kern="1200" dirty="0" err="1">
                          <a:solidFill>
                            <a:schemeClr val="tx1"/>
                          </a:solidFill>
                          <a:latin typeface="Times New Roman" panose="02020603050405020304" pitchFamily="18" charset="0"/>
                          <a:ea typeface="+mn-ea"/>
                          <a:cs typeface="Times New Roman" panose="02020603050405020304" pitchFamily="18" charset="0"/>
                        </a:rPr>
                        <a:t>Κωτσίδης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p>
                      <a:pPr marL="0" marR="0" lvl="0" indent="0" algn="ctr" defTabSz="685800" rtl="0" eaLnBrk="1" fontAlgn="auto" latinLnBrk="0" hangingPunct="1">
                        <a:lnSpc>
                          <a:spcPct val="150000"/>
                        </a:lnSpc>
                        <a:spcBef>
                          <a:spcPts val="0"/>
                        </a:spcBef>
                        <a:spcAft>
                          <a:spcPts val="0"/>
                        </a:spcAft>
                        <a:buClrTx/>
                        <a:buSzTx/>
                        <a:buFontTx/>
                        <a:buNone/>
                        <a:tabLst/>
                        <a:defRPr/>
                      </a:pPr>
                      <a:r>
                        <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Διδάκτωρ ΠΤΔΕ</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Πανεπιστήμιο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482234" y="435346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latin typeface="Times New Roman" panose="02020603050405020304" pitchFamily="18" charset="0"/>
                <a:cs typeface="Times New Roman" panose="02020603050405020304" pitchFamily="18" charset="0"/>
              </a:rPr>
              <a:t>6β. Παραγόμενο εκπαιδευτικό υλικό</a:t>
            </a:r>
            <a:endParaRPr lang="el-GR" sz="36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9" name="Διάγραμμα 8">
            <a:extLst>
              <a:ext uri="{FF2B5EF4-FFF2-40B4-BE49-F238E27FC236}">
                <a16:creationId xmlns:a16="http://schemas.microsoft.com/office/drawing/2014/main" xmlns="" id="{BC08FF44-2220-E655-068B-18DC7AC06711}"/>
              </a:ext>
            </a:extLst>
          </p:cNvPr>
          <p:cNvGraphicFramePr/>
          <p:nvPr>
            <p:extLst>
              <p:ext uri="{D42A27DB-BD31-4B8C-83A1-F6EECF244321}">
                <p14:modId xmlns:p14="http://schemas.microsoft.com/office/powerpoint/2010/main" xmlns="" val="3893386815"/>
              </p:ext>
            </p:extLst>
          </p:nvPr>
        </p:nvGraphicFramePr>
        <p:xfrm>
          <a:off x="971600" y="1916832"/>
          <a:ext cx="609600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xmlns="" id="{6D88E825-AC53-4E42-FCB7-5D0F9EBE9143}"/>
              </a:ext>
            </a:extLst>
          </p:cNvPr>
          <p:cNvSpPr txBox="1"/>
          <p:nvPr/>
        </p:nvSpPr>
        <p:spPr>
          <a:xfrm>
            <a:off x="6466833" y="1412776"/>
            <a:ext cx="2771800" cy="5324535"/>
          </a:xfrm>
          <a:prstGeom prst="rect">
            <a:avLst/>
          </a:prstGeom>
          <a:noFill/>
        </p:spPr>
        <p:txBody>
          <a:bodyPr wrap="square" rtlCol="0">
            <a:spAutoFit/>
          </a:bodyPr>
          <a:lstStyle/>
          <a:p>
            <a:pPr marL="285750" indent="-285750">
              <a:buFont typeface="Wingdings" panose="05000000000000000000" pitchFamily="2" charset="2"/>
              <a:buChar char="ü"/>
            </a:pPr>
            <a:r>
              <a:rPr lang="el-GR" sz="2000" dirty="0">
                <a:cs typeface="Times New Roman" panose="02020603050405020304" pitchFamily="18" charset="0"/>
              </a:rPr>
              <a:t>Αρχή συνοχής</a:t>
            </a:r>
          </a:p>
          <a:p>
            <a:pPr marL="285750" indent="-285750">
              <a:buFont typeface="Wingdings" panose="05000000000000000000" pitchFamily="2" charset="2"/>
              <a:buChar char="ü"/>
            </a:pPr>
            <a:r>
              <a:rPr lang="el-GR" sz="2000" dirty="0">
                <a:cs typeface="Times New Roman" panose="02020603050405020304" pitchFamily="18" charset="0"/>
              </a:rPr>
              <a:t>Αρχή πλεονασμού</a:t>
            </a:r>
          </a:p>
          <a:p>
            <a:pPr marL="285750" indent="-285750">
              <a:buFont typeface="Wingdings" panose="05000000000000000000" pitchFamily="2" charset="2"/>
              <a:buChar char="ü"/>
            </a:pPr>
            <a:r>
              <a:rPr lang="el-GR" sz="2000" dirty="0">
                <a:cs typeface="Times New Roman" panose="02020603050405020304" pitchFamily="18" charset="0"/>
              </a:rPr>
              <a:t>Αρχή σηματοδότησης</a:t>
            </a:r>
          </a:p>
          <a:p>
            <a:pPr marL="285750" indent="-285750">
              <a:buFont typeface="Wingdings" panose="05000000000000000000" pitchFamily="2" charset="2"/>
              <a:buChar char="ü"/>
            </a:pPr>
            <a:r>
              <a:rPr lang="el-GR" sz="2000" dirty="0">
                <a:cs typeface="Times New Roman" panose="02020603050405020304" pitchFamily="18" charset="0"/>
              </a:rPr>
              <a:t> Αρχή Χωρικής συνάφειας</a:t>
            </a:r>
          </a:p>
          <a:p>
            <a:pPr marL="285750" indent="-285750">
              <a:buFont typeface="Wingdings" panose="05000000000000000000" pitchFamily="2" charset="2"/>
              <a:buChar char="ü"/>
            </a:pPr>
            <a:r>
              <a:rPr lang="el-GR" sz="2000" dirty="0">
                <a:cs typeface="Times New Roman" panose="02020603050405020304" pitchFamily="18" charset="0"/>
              </a:rPr>
              <a:t>Αρχή Χρονικής  συνάφειας</a:t>
            </a:r>
          </a:p>
          <a:p>
            <a:pPr marL="285750" indent="-285750">
              <a:buFont typeface="Wingdings" panose="05000000000000000000" pitchFamily="2" charset="2"/>
              <a:buChar char="ü"/>
            </a:pPr>
            <a:r>
              <a:rPr lang="el-GR" sz="2000" dirty="0">
                <a:cs typeface="Times New Roman" panose="02020603050405020304" pitchFamily="18" charset="0"/>
              </a:rPr>
              <a:t>Αρχή κατάτμησης </a:t>
            </a:r>
          </a:p>
          <a:p>
            <a:pPr marL="285750" indent="-285750">
              <a:buFont typeface="Wingdings" panose="05000000000000000000" pitchFamily="2" charset="2"/>
              <a:buChar char="ü"/>
            </a:pPr>
            <a:r>
              <a:rPr lang="el-GR" sz="2000" dirty="0">
                <a:cs typeface="Times New Roman" panose="02020603050405020304" pitchFamily="18" charset="0"/>
              </a:rPr>
              <a:t>Αρχή </a:t>
            </a:r>
            <a:r>
              <a:rPr lang="el-GR" sz="2000" dirty="0" err="1">
                <a:cs typeface="Times New Roman" panose="02020603050405020304" pitchFamily="18" charset="0"/>
              </a:rPr>
              <a:t>Πολυμεσικότητας</a:t>
            </a:r>
            <a:endParaRPr lang="el-GR" sz="2000" dirty="0">
              <a:cs typeface="Times New Roman" panose="02020603050405020304" pitchFamily="18" charset="0"/>
            </a:endParaRPr>
          </a:p>
          <a:p>
            <a:pPr marL="285750" indent="-285750">
              <a:buFont typeface="Wingdings" panose="05000000000000000000" pitchFamily="2" charset="2"/>
              <a:buChar char="ü"/>
            </a:pPr>
            <a:r>
              <a:rPr lang="el-GR" sz="2000" dirty="0">
                <a:cs typeface="Times New Roman" panose="02020603050405020304" pitchFamily="18" charset="0"/>
              </a:rPr>
              <a:t>Αρχή προπαίδευσης </a:t>
            </a:r>
          </a:p>
          <a:p>
            <a:pPr marL="285750" indent="-285750">
              <a:buFont typeface="Wingdings" panose="05000000000000000000" pitchFamily="2" charset="2"/>
              <a:buChar char="ü"/>
            </a:pPr>
            <a:r>
              <a:rPr lang="el-GR" sz="2000" dirty="0">
                <a:cs typeface="Times New Roman" panose="02020603050405020304" pitchFamily="18" charset="0"/>
              </a:rPr>
              <a:t>Αρχή </a:t>
            </a:r>
            <a:r>
              <a:rPr lang="el-GR" sz="2000" dirty="0" err="1">
                <a:cs typeface="Times New Roman" panose="02020603050405020304" pitchFamily="18" charset="0"/>
              </a:rPr>
              <a:t>τροπικότητας</a:t>
            </a:r>
            <a:r>
              <a:rPr lang="el-GR" sz="2000" dirty="0">
                <a:cs typeface="Times New Roman" panose="02020603050405020304" pitchFamily="18" charset="0"/>
              </a:rPr>
              <a:t> </a:t>
            </a:r>
          </a:p>
          <a:p>
            <a:pPr marL="285750" indent="-285750">
              <a:buFont typeface="Wingdings" panose="05000000000000000000" pitchFamily="2" charset="2"/>
              <a:buChar char="ü"/>
            </a:pPr>
            <a:r>
              <a:rPr lang="el-GR" sz="2000" dirty="0">
                <a:cs typeface="Times New Roman" panose="02020603050405020304" pitchFamily="18" charset="0"/>
              </a:rPr>
              <a:t>Αρχή προσωποποίησης </a:t>
            </a:r>
          </a:p>
          <a:p>
            <a:pPr marL="285750" indent="-285750">
              <a:buFont typeface="Wingdings" panose="05000000000000000000" pitchFamily="2" charset="2"/>
              <a:buChar char="ü"/>
            </a:pPr>
            <a:r>
              <a:rPr lang="el-GR" sz="2000" dirty="0">
                <a:cs typeface="Times New Roman" panose="02020603050405020304" pitchFamily="18" charset="0"/>
              </a:rPr>
              <a:t>Αρχή εικόνας </a:t>
            </a:r>
          </a:p>
          <a:p>
            <a:pPr marL="285750" indent="-285750">
              <a:buFont typeface="Wingdings" panose="05000000000000000000" pitchFamily="2" charset="2"/>
              <a:buChar char="ü"/>
            </a:pPr>
            <a:r>
              <a:rPr lang="el-GR" sz="2000" dirty="0">
                <a:cs typeface="Times New Roman" panose="02020603050405020304" pitchFamily="18" charset="0"/>
              </a:rPr>
              <a:t>Αρχή φωνής </a:t>
            </a:r>
          </a:p>
          <a:p>
            <a:pPr marL="285750" indent="-285750">
              <a:buFont typeface="Wingdings" panose="05000000000000000000" pitchFamily="2" charset="2"/>
              <a:buChar char="ü"/>
            </a:pPr>
            <a:endParaRPr lang="el-GR" sz="2000" i="0" u="none" strike="noStrike" baseline="0" dirty="0">
              <a:cs typeface="Times New Roman" panose="02020603050405020304" pitchFamily="18" charset="0"/>
            </a:endParaRPr>
          </a:p>
        </p:txBody>
      </p:sp>
      <p:sp>
        <p:nvSpPr>
          <p:cNvPr id="13" name="TextBox 12">
            <a:extLst>
              <a:ext uri="{FF2B5EF4-FFF2-40B4-BE49-F238E27FC236}">
                <a16:creationId xmlns:a16="http://schemas.microsoft.com/office/drawing/2014/main" xmlns="" id="{05D15F7F-08AE-2E48-7D6C-F0E8338D4268}"/>
              </a:ext>
            </a:extLst>
          </p:cNvPr>
          <p:cNvSpPr txBox="1"/>
          <p:nvPr/>
        </p:nvSpPr>
        <p:spPr>
          <a:xfrm>
            <a:off x="384093" y="3555767"/>
            <a:ext cx="1707519" cy="2400657"/>
          </a:xfrm>
          <a:prstGeom prst="rect">
            <a:avLst/>
          </a:prstGeom>
          <a:noFill/>
        </p:spPr>
        <p:txBody>
          <a:bodyPr wrap="none" rtlCol="0">
            <a:spAutoFit/>
          </a:bodyPr>
          <a:lstStyle/>
          <a:p>
            <a:pPr marL="285750" indent="-285750">
              <a:buFont typeface="Wingdings" panose="05000000000000000000" pitchFamily="2" charset="2"/>
              <a:buChar char="ü"/>
            </a:pPr>
            <a:r>
              <a:rPr lang="el-GR" sz="1800" dirty="0">
                <a:cs typeface="Times New Roman" panose="02020603050405020304" pitchFamily="18" charset="0"/>
              </a:rPr>
              <a:t>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rPr>
              <a:t>Προκείμενα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rPr>
              <a:t>Μετακείμενα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rPr>
              <a:t>Διακείμενα </a:t>
            </a:r>
          </a:p>
          <a:p>
            <a:pPr marL="285750" indent="-285750">
              <a:buFont typeface="Wingdings" panose="05000000000000000000" pitchFamily="2" charset="2"/>
              <a:buChar char="ü"/>
            </a:pPr>
            <a:r>
              <a:rPr lang="el-GR" sz="1800" dirty="0">
                <a:cs typeface="Times New Roman" panose="02020603050405020304" pitchFamily="18" charset="0"/>
              </a:rPr>
              <a:t>Επικείμενα </a:t>
            </a:r>
            <a:endParaRPr lang="en-US" sz="1800" dirty="0">
              <a:cs typeface="Times New Roman" panose="02020603050405020304" pitchFamily="18" charset="0"/>
            </a:endParaRPr>
          </a:p>
          <a:p>
            <a:pPr marL="285750" indent="-285750">
              <a:buFont typeface="Wingdings" panose="05000000000000000000" pitchFamily="2" charset="2"/>
              <a:buChar char="ü"/>
            </a:pPr>
            <a:endParaRPr lang="en-US" sz="1800" dirty="0">
              <a:cs typeface="Times New Roman" panose="02020603050405020304" pitchFamily="18" charset="0"/>
            </a:endParaRPr>
          </a:p>
          <a:p>
            <a:pPr marL="285750" indent="-285750">
              <a:buFont typeface="Wingdings" panose="05000000000000000000" pitchFamily="2" charset="2"/>
              <a:buChar char="ü"/>
            </a:pPr>
            <a:endParaRPr lang="en-US" sz="1800" dirty="0">
              <a:cs typeface="Times New Roman" panose="02020603050405020304" pitchFamily="18" charset="0"/>
            </a:endParaRPr>
          </a:p>
          <a:p>
            <a:endParaRPr lang="el-GR" dirty="0">
              <a:cs typeface="Times New Roman" panose="02020603050405020304" pitchFamily="18" charset="0"/>
            </a:endParaRPr>
          </a:p>
        </p:txBody>
      </p:sp>
      <p:sp>
        <p:nvSpPr>
          <p:cNvPr id="15" name="TextBox 14">
            <a:extLst>
              <a:ext uri="{FF2B5EF4-FFF2-40B4-BE49-F238E27FC236}">
                <a16:creationId xmlns:a16="http://schemas.microsoft.com/office/drawing/2014/main" xmlns="" id="{C5F16211-09B1-147A-5FBB-30A66B40C863}"/>
              </a:ext>
            </a:extLst>
          </p:cNvPr>
          <p:cNvSpPr txBox="1"/>
          <p:nvPr/>
        </p:nvSpPr>
        <p:spPr>
          <a:xfrm>
            <a:off x="1756733" y="1562889"/>
            <a:ext cx="2030136" cy="707886"/>
          </a:xfrm>
          <a:prstGeom prst="rect">
            <a:avLst/>
          </a:prstGeom>
          <a:noFill/>
        </p:spPr>
        <p:txBody>
          <a:bodyPr wrap="square">
            <a:spAutoFit/>
          </a:bodyPr>
          <a:lstStyle/>
          <a:p>
            <a:pPr marL="342900" indent="-342900">
              <a:buFont typeface="Wingdings" panose="05000000000000000000" pitchFamily="2" charset="2"/>
              <a:buChar char="ü"/>
            </a:pPr>
            <a:r>
              <a:rPr lang="el-GR" sz="2000" dirty="0"/>
              <a:t>Αυτονομία  </a:t>
            </a:r>
          </a:p>
          <a:p>
            <a:pPr marL="342900" indent="-342900">
              <a:buFont typeface="Wingdings" panose="05000000000000000000" pitchFamily="2" charset="2"/>
              <a:buChar char="ü"/>
            </a:pPr>
            <a:r>
              <a:rPr lang="el-GR" sz="2000" dirty="0"/>
              <a:t>Ευελιξία </a:t>
            </a:r>
          </a:p>
        </p:txBody>
      </p:sp>
    </p:spTree>
    <p:extLst>
      <p:ext uri="{BB962C8B-B14F-4D97-AF65-F5344CB8AC3E}">
        <p14:creationId xmlns:p14="http://schemas.microsoft.com/office/powerpoint/2010/main" xmlns="" val="278156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2"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latin typeface="Times New Roman" panose="02020603050405020304" pitchFamily="18" charset="0"/>
                <a:cs typeface="Times New Roman" panose="02020603050405020304" pitchFamily="18" charset="0"/>
              </a:rPr>
              <a:t>6γ. Παραγόμενο εκπαιδευτικό υλικό</a:t>
            </a:r>
            <a:endParaRPr lang="el-GR" sz="36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6D88E825-AC53-4E42-FCB7-5D0F9EBE9143}"/>
              </a:ext>
            </a:extLst>
          </p:cNvPr>
          <p:cNvSpPr txBox="1"/>
          <p:nvPr/>
        </p:nvSpPr>
        <p:spPr>
          <a:xfrm>
            <a:off x="6564021" y="5746018"/>
            <a:ext cx="2771800" cy="400110"/>
          </a:xfrm>
          <a:prstGeom prst="rect">
            <a:avLst/>
          </a:prstGeom>
          <a:noFill/>
        </p:spPr>
        <p:txBody>
          <a:bodyPr wrap="square" rtlCol="0">
            <a:spAutoFit/>
          </a:bodyPr>
          <a:lstStyle/>
          <a:p>
            <a:r>
              <a:rPr lang="el-GR" sz="2000" i="1" dirty="0">
                <a:cs typeface="Times New Roman" panose="02020603050405020304" pitchFamily="18" charset="0"/>
              </a:rPr>
              <a:t>Εφαρμογή </a:t>
            </a:r>
            <a:r>
              <a:rPr lang="en-US" sz="2000" i="1" dirty="0" err="1">
                <a:cs typeface="Times New Roman" panose="02020603050405020304" pitchFamily="18" charset="0"/>
              </a:rPr>
              <a:t>Blippar</a:t>
            </a:r>
            <a:endParaRPr lang="el-GR" sz="2000" i="1" dirty="0">
              <a:cs typeface="Times New Roman" panose="02020603050405020304" pitchFamily="18" charset="0"/>
            </a:endParaRPr>
          </a:p>
        </p:txBody>
      </p:sp>
      <p:sp>
        <p:nvSpPr>
          <p:cNvPr id="13" name="TextBox 12">
            <a:extLst>
              <a:ext uri="{FF2B5EF4-FFF2-40B4-BE49-F238E27FC236}">
                <a16:creationId xmlns:a16="http://schemas.microsoft.com/office/drawing/2014/main" xmlns="" id="{05D15F7F-08AE-2E48-7D6C-F0E8338D4268}"/>
              </a:ext>
            </a:extLst>
          </p:cNvPr>
          <p:cNvSpPr txBox="1"/>
          <p:nvPr/>
        </p:nvSpPr>
        <p:spPr>
          <a:xfrm>
            <a:off x="716022" y="3544188"/>
            <a:ext cx="2355132" cy="400110"/>
          </a:xfrm>
          <a:prstGeom prst="rect">
            <a:avLst/>
          </a:prstGeom>
          <a:noFill/>
        </p:spPr>
        <p:txBody>
          <a:bodyPr wrap="none" rtlCol="0">
            <a:spAutoFit/>
          </a:bodyPr>
          <a:lstStyle/>
          <a:p>
            <a:r>
              <a:rPr lang="el-GR" sz="2000" i="1" dirty="0">
                <a:cs typeface="Times New Roman" panose="02020603050405020304" pitchFamily="18" charset="0"/>
              </a:rPr>
              <a:t>Πλατφόρμα </a:t>
            </a:r>
            <a:r>
              <a:rPr lang="en-US" sz="2000" i="1" dirty="0">
                <a:cs typeface="Times New Roman" panose="02020603050405020304" pitchFamily="18" charset="0"/>
              </a:rPr>
              <a:t>Chamilo</a:t>
            </a:r>
          </a:p>
        </p:txBody>
      </p:sp>
      <p:sp>
        <p:nvSpPr>
          <p:cNvPr id="15" name="TextBox 14">
            <a:extLst>
              <a:ext uri="{FF2B5EF4-FFF2-40B4-BE49-F238E27FC236}">
                <a16:creationId xmlns:a16="http://schemas.microsoft.com/office/drawing/2014/main" xmlns="" id="{C5F16211-09B1-147A-5FBB-30A66B40C863}"/>
              </a:ext>
            </a:extLst>
          </p:cNvPr>
          <p:cNvSpPr txBox="1"/>
          <p:nvPr/>
        </p:nvSpPr>
        <p:spPr>
          <a:xfrm>
            <a:off x="827584" y="5708489"/>
            <a:ext cx="2290316" cy="707886"/>
          </a:xfrm>
          <a:prstGeom prst="rect">
            <a:avLst/>
          </a:prstGeom>
          <a:noFill/>
        </p:spPr>
        <p:txBody>
          <a:bodyPr wrap="square">
            <a:spAutoFit/>
          </a:bodyPr>
          <a:lstStyle/>
          <a:p>
            <a:pPr algn="ctr"/>
            <a:r>
              <a:rPr lang="el-GR" sz="2000" i="1" dirty="0"/>
              <a:t>Ψηφιακό λογισμικό </a:t>
            </a:r>
            <a:r>
              <a:rPr lang="en-US" sz="2000" i="1" dirty="0"/>
              <a:t>Doodly</a:t>
            </a:r>
            <a:endParaRPr lang="el-GR" sz="2000" i="1" dirty="0"/>
          </a:p>
        </p:txBody>
      </p:sp>
      <p:pic>
        <p:nvPicPr>
          <p:cNvPr id="5" name="Εικόνα 4">
            <a:extLst>
              <a:ext uri="{FF2B5EF4-FFF2-40B4-BE49-F238E27FC236}">
                <a16:creationId xmlns:a16="http://schemas.microsoft.com/office/drawing/2014/main" xmlns="" id="{150A8212-E38E-7A12-EC56-4C1E2D43BB8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5576" y="1741353"/>
            <a:ext cx="1728192" cy="1587869"/>
          </a:xfrm>
          <a:prstGeom prst="rect">
            <a:avLst/>
          </a:prstGeom>
        </p:spPr>
      </p:pic>
      <p:pic>
        <p:nvPicPr>
          <p:cNvPr id="7" name="Εικόνα 6">
            <a:extLst>
              <a:ext uri="{FF2B5EF4-FFF2-40B4-BE49-F238E27FC236}">
                <a16:creationId xmlns:a16="http://schemas.microsoft.com/office/drawing/2014/main" xmlns="" id="{8E97696B-BEB8-7815-E20A-9A57360154A0}"/>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866274" y="2204864"/>
            <a:ext cx="1836788" cy="1144759"/>
          </a:xfrm>
          <a:prstGeom prst="rect">
            <a:avLst/>
          </a:prstGeom>
        </p:spPr>
      </p:pic>
      <p:pic>
        <p:nvPicPr>
          <p:cNvPr id="10" name="Εικόνα 9">
            <a:extLst>
              <a:ext uri="{FF2B5EF4-FFF2-40B4-BE49-F238E27FC236}">
                <a16:creationId xmlns:a16="http://schemas.microsoft.com/office/drawing/2014/main" xmlns="" id="{0EC8BDEB-5312-0823-8CED-2F216773DED6}"/>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150791" y="4221275"/>
            <a:ext cx="1320545" cy="1320545"/>
          </a:xfrm>
          <a:prstGeom prst="rect">
            <a:avLst/>
          </a:prstGeom>
        </p:spPr>
      </p:pic>
      <p:pic>
        <p:nvPicPr>
          <p:cNvPr id="14" name="Εικόνα 13">
            <a:extLst>
              <a:ext uri="{FF2B5EF4-FFF2-40B4-BE49-F238E27FC236}">
                <a16:creationId xmlns:a16="http://schemas.microsoft.com/office/drawing/2014/main" xmlns="" id="{770B7B6B-24A5-957B-8DF6-87E0D9B8666E}"/>
              </a:ext>
            </a:extLst>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32518" y="4200333"/>
            <a:ext cx="2867025" cy="1590675"/>
          </a:xfrm>
          <a:prstGeom prst="rect">
            <a:avLst/>
          </a:prstGeom>
        </p:spPr>
      </p:pic>
      <p:pic>
        <p:nvPicPr>
          <p:cNvPr id="17" name="Εικόνα 16">
            <a:extLst>
              <a:ext uri="{FF2B5EF4-FFF2-40B4-BE49-F238E27FC236}">
                <a16:creationId xmlns:a16="http://schemas.microsoft.com/office/drawing/2014/main" xmlns="" id="{04F992BC-0BDE-4439-39BA-06A8F503BFEA}"/>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264695" y="4626446"/>
            <a:ext cx="2683815" cy="707887"/>
          </a:xfrm>
          <a:prstGeom prst="rect">
            <a:avLst/>
          </a:prstGeom>
        </p:spPr>
      </p:pic>
      <p:pic>
        <p:nvPicPr>
          <p:cNvPr id="18" name="Εικόνα 17">
            <a:extLst>
              <a:ext uri="{FF2B5EF4-FFF2-40B4-BE49-F238E27FC236}">
                <a16:creationId xmlns:a16="http://schemas.microsoft.com/office/drawing/2014/main" xmlns="" id="{739F20C1-7ED5-1A78-9051-CBE70B738705}"/>
              </a:ext>
            </a:extLst>
          </p:cNvPr>
          <p:cNvPicPr>
            <a:picLocks noChangeAspect="1"/>
          </p:cNvPicPr>
          <p:nvPr/>
        </p:nvPicPr>
        <p:blipFill>
          <a:blip r:embed="rId7"/>
          <a:stretch>
            <a:fillRect/>
          </a:stretch>
        </p:blipFill>
        <p:spPr>
          <a:xfrm>
            <a:off x="6376425" y="2474019"/>
            <a:ext cx="2743438" cy="866525"/>
          </a:xfrm>
          <a:prstGeom prst="rect">
            <a:avLst/>
          </a:prstGeom>
        </p:spPr>
      </p:pic>
      <p:sp>
        <p:nvSpPr>
          <p:cNvPr id="20" name="TextBox 19">
            <a:extLst>
              <a:ext uri="{FF2B5EF4-FFF2-40B4-BE49-F238E27FC236}">
                <a16:creationId xmlns:a16="http://schemas.microsoft.com/office/drawing/2014/main" xmlns="" id="{39D41188-A08E-F2F8-2066-B5DE0B1BD858}"/>
              </a:ext>
            </a:extLst>
          </p:cNvPr>
          <p:cNvSpPr txBox="1"/>
          <p:nvPr/>
        </p:nvSpPr>
        <p:spPr>
          <a:xfrm>
            <a:off x="3275856" y="3528799"/>
            <a:ext cx="3350371" cy="400110"/>
          </a:xfrm>
          <a:prstGeom prst="rect">
            <a:avLst/>
          </a:prstGeom>
          <a:noFill/>
        </p:spPr>
        <p:txBody>
          <a:bodyPr wrap="square">
            <a:spAutoFit/>
          </a:bodyPr>
          <a:lstStyle/>
          <a:p>
            <a:r>
              <a:rPr lang="el-GR" sz="2000" i="1" dirty="0"/>
              <a:t>Διαδικτυακό εργαλείο </a:t>
            </a:r>
            <a:r>
              <a:rPr lang="en-US" sz="2000" i="1" dirty="0"/>
              <a:t>H5P</a:t>
            </a:r>
            <a:endParaRPr lang="el-GR" sz="2000" i="1" dirty="0"/>
          </a:p>
        </p:txBody>
      </p:sp>
      <p:sp>
        <p:nvSpPr>
          <p:cNvPr id="22" name="TextBox 21">
            <a:extLst>
              <a:ext uri="{FF2B5EF4-FFF2-40B4-BE49-F238E27FC236}">
                <a16:creationId xmlns:a16="http://schemas.microsoft.com/office/drawing/2014/main" xmlns="" id="{7EB0555A-BD73-6840-50C6-78C912497E8C}"/>
              </a:ext>
            </a:extLst>
          </p:cNvPr>
          <p:cNvSpPr txBox="1"/>
          <p:nvPr/>
        </p:nvSpPr>
        <p:spPr>
          <a:xfrm>
            <a:off x="6564021" y="3460065"/>
            <a:ext cx="2455369" cy="707886"/>
          </a:xfrm>
          <a:prstGeom prst="rect">
            <a:avLst/>
          </a:prstGeom>
          <a:noFill/>
        </p:spPr>
        <p:txBody>
          <a:bodyPr wrap="square">
            <a:spAutoFit/>
          </a:bodyPr>
          <a:lstStyle/>
          <a:p>
            <a:pPr algn="ctr"/>
            <a:r>
              <a:rPr lang="el-GR" sz="2000" i="1" dirty="0"/>
              <a:t>Ψηφιακό περιβάλλον</a:t>
            </a:r>
          </a:p>
          <a:p>
            <a:pPr algn="ctr"/>
            <a:r>
              <a:rPr lang="en-US" sz="2000" i="1" dirty="0"/>
              <a:t>Padlet</a:t>
            </a:r>
            <a:endParaRPr lang="el-GR" sz="2000" i="1" dirty="0"/>
          </a:p>
        </p:txBody>
      </p:sp>
      <p:sp>
        <p:nvSpPr>
          <p:cNvPr id="23" name="TextBox 22">
            <a:extLst>
              <a:ext uri="{FF2B5EF4-FFF2-40B4-BE49-F238E27FC236}">
                <a16:creationId xmlns:a16="http://schemas.microsoft.com/office/drawing/2014/main" xmlns="" id="{9DAE733D-4767-548B-BCD1-C71F4BA118E7}"/>
              </a:ext>
            </a:extLst>
          </p:cNvPr>
          <p:cNvSpPr txBox="1"/>
          <p:nvPr/>
        </p:nvSpPr>
        <p:spPr>
          <a:xfrm>
            <a:off x="3617052" y="5713205"/>
            <a:ext cx="2290316" cy="707886"/>
          </a:xfrm>
          <a:prstGeom prst="rect">
            <a:avLst/>
          </a:prstGeom>
          <a:noFill/>
        </p:spPr>
        <p:txBody>
          <a:bodyPr wrap="square">
            <a:spAutoFit/>
          </a:bodyPr>
          <a:lstStyle/>
          <a:p>
            <a:pPr algn="ctr"/>
            <a:r>
              <a:rPr lang="el-GR" sz="2000" i="1" dirty="0"/>
              <a:t>Ψηφιακό λογισμικό </a:t>
            </a:r>
            <a:r>
              <a:rPr lang="en-US" sz="2000" i="1" dirty="0" err="1"/>
              <a:t>Plotagon</a:t>
            </a:r>
            <a:endParaRPr lang="el-GR" sz="2000" i="1" dirty="0"/>
          </a:p>
        </p:txBody>
      </p:sp>
    </p:spTree>
    <p:extLst>
      <p:ext uri="{BB962C8B-B14F-4D97-AF65-F5344CB8AC3E}">
        <p14:creationId xmlns:p14="http://schemas.microsoft.com/office/powerpoint/2010/main" xmlns="" val="800914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xmlns="" id="{83953DA6-2D30-F8BC-0C00-425C595C0E3B}"/>
              </a:ext>
            </a:extLst>
          </p:cNvPr>
          <p:cNvSpPr txBox="1"/>
          <p:nvPr/>
        </p:nvSpPr>
        <p:spPr>
          <a:xfrm>
            <a:off x="3779912" y="6244928"/>
            <a:ext cx="1037720" cy="276999"/>
          </a:xfrm>
          <a:prstGeom prst="rect">
            <a:avLst/>
          </a:prstGeom>
          <a:noFill/>
        </p:spPr>
        <p:txBody>
          <a:bodyPr wrap="none" rtlCol="0">
            <a:spAutoFit/>
          </a:bodyPr>
          <a:lstStyle/>
          <a:p>
            <a:r>
              <a:rPr lang="el-GR" sz="1200" i="1" dirty="0">
                <a:solidFill>
                  <a:schemeClr val="bg1"/>
                </a:solidFill>
                <a:hlinkClick r:id="rId2">
                  <a:extLst>
                    <a:ext uri="{A12FA001-AC4F-418D-AE19-62706E023703}">
                      <ahyp:hlinkClr xmlns:ahyp="http://schemas.microsoft.com/office/drawing/2018/hyperlinkcolor" xmlns="" val="tx"/>
                    </a:ext>
                  </a:extLst>
                </a:hlinkClick>
              </a:rPr>
              <a:t>Αρχική οθόνη</a:t>
            </a:r>
            <a:endParaRPr lang="el-GR" sz="1200" i="1" dirty="0">
              <a:solidFill>
                <a:schemeClr val="bg1"/>
              </a:solidFill>
            </a:endParaRPr>
          </a:p>
        </p:txBody>
      </p:sp>
      <p:sp>
        <p:nvSpPr>
          <p:cNvPr id="9" name="Οβάλ 8">
            <a:extLst>
              <a:ext uri="{FF2B5EF4-FFF2-40B4-BE49-F238E27FC236}">
                <a16:creationId xmlns:a16="http://schemas.microsoft.com/office/drawing/2014/main" xmlns="" id="{1674272C-C77F-DCBC-9DB3-8042D4FC27E3}"/>
              </a:ext>
            </a:extLst>
          </p:cNvPr>
          <p:cNvSpPr/>
          <p:nvPr/>
        </p:nvSpPr>
        <p:spPr>
          <a:xfrm>
            <a:off x="6519121" y="3573016"/>
            <a:ext cx="437858" cy="35271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Τίτλος 1">
            <a:extLst>
              <a:ext uri="{FF2B5EF4-FFF2-40B4-BE49-F238E27FC236}">
                <a16:creationId xmlns:a16="http://schemas.microsoft.com/office/drawing/2014/main" xmlns="" id="{39F647C4-E6E8-84C2-5132-EBEDD8C59D88}"/>
              </a:ext>
            </a:extLst>
          </p:cNvPr>
          <p:cNvSpPr txBox="1">
            <a:spLocks/>
          </p:cNvSpPr>
          <p:nvPr/>
        </p:nvSpPr>
        <p:spPr>
          <a:xfrm>
            <a:off x="1115616" y="165605"/>
            <a:ext cx="784887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
            </a:r>
            <a:br>
              <a:rPr lang="el-GR" sz="3600" dirty="0"/>
            </a:br>
            <a:r>
              <a:rPr lang="el-GR" sz="3600" dirty="0">
                <a:latin typeface="Times New Roman" panose="02020603050405020304" pitchFamily="18" charset="0"/>
                <a:cs typeface="Times New Roman" panose="02020603050405020304" pitchFamily="18" charset="0"/>
              </a:rPr>
              <a:t>6δ. Παραγόμενο εκπαιδευτικό υλικό</a:t>
            </a:r>
            <a:endParaRPr lang="el-GR" sz="3600" dirty="0">
              <a:solidFill>
                <a:srgbClr val="FF0000"/>
              </a:solidFill>
              <a:latin typeface="Times New Roman" panose="02020603050405020304" pitchFamily="18" charset="0"/>
              <a:cs typeface="Times New Roman" panose="02020603050405020304" pitchFamily="18" charset="0"/>
            </a:endParaRPr>
          </a:p>
        </p:txBody>
      </p:sp>
      <p:pic>
        <p:nvPicPr>
          <p:cNvPr id="12" name="Εικόνα 11">
            <a:extLst>
              <a:ext uri="{FF2B5EF4-FFF2-40B4-BE49-F238E27FC236}">
                <a16:creationId xmlns:a16="http://schemas.microsoft.com/office/drawing/2014/main" xmlns="" id="{738A82F8-39FD-40B4-F5A9-88EE7B827E41}"/>
              </a:ext>
            </a:extLst>
          </p:cNvPr>
          <p:cNvPicPr>
            <a:picLocks noChangeAspect="1"/>
          </p:cNvPicPr>
          <p:nvPr/>
        </p:nvPicPr>
        <p:blipFill>
          <a:blip r:embed="rId3"/>
          <a:stretch>
            <a:fillRect/>
          </a:stretch>
        </p:blipFill>
        <p:spPr>
          <a:xfrm>
            <a:off x="1406210" y="1242032"/>
            <a:ext cx="7267684" cy="5472608"/>
          </a:xfrm>
          <a:prstGeom prst="rect">
            <a:avLst/>
          </a:prstGeom>
        </p:spPr>
      </p:pic>
      <p:sp>
        <p:nvSpPr>
          <p:cNvPr id="8" name="Βέλος: Κάτω 7">
            <a:hlinkClick r:id="rId4" action="ppaction://hlinksldjump"/>
            <a:extLst>
              <a:ext uri="{FF2B5EF4-FFF2-40B4-BE49-F238E27FC236}">
                <a16:creationId xmlns:a16="http://schemas.microsoft.com/office/drawing/2014/main" xmlns="" id="{6D8C0F15-B2EF-2A7B-D59A-5C55F1CAD578}"/>
              </a:ext>
            </a:extLst>
          </p:cNvPr>
          <p:cNvSpPr/>
          <p:nvPr/>
        </p:nvSpPr>
        <p:spPr>
          <a:xfrm rot="5400000">
            <a:off x="7543766" y="4295934"/>
            <a:ext cx="388046" cy="67040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a:extLst>
              <a:ext uri="{FF2B5EF4-FFF2-40B4-BE49-F238E27FC236}">
                <a16:creationId xmlns:a16="http://schemas.microsoft.com/office/drawing/2014/main" xmlns="" id="{EE4245A3-0F07-30FA-C50E-1E816AA5570E}"/>
              </a:ext>
            </a:extLst>
          </p:cNvPr>
          <p:cNvSpPr txBox="1"/>
          <p:nvPr/>
        </p:nvSpPr>
        <p:spPr>
          <a:xfrm>
            <a:off x="611560" y="1988840"/>
            <a:ext cx="1704313" cy="707886"/>
          </a:xfrm>
          <a:prstGeom prst="rect">
            <a:avLst/>
          </a:prstGeom>
          <a:noFill/>
        </p:spPr>
        <p:txBody>
          <a:bodyPr wrap="none" rtlCol="0">
            <a:spAutoFit/>
          </a:bodyPr>
          <a:lstStyle/>
          <a:p>
            <a:r>
              <a:rPr lang="el-GR" sz="2000" dirty="0">
                <a:cs typeface="Times New Roman" panose="02020603050405020304" pitchFamily="18" charset="0"/>
              </a:rPr>
              <a:t>Αρχική σελίδα</a:t>
            </a:r>
          </a:p>
          <a:p>
            <a:pPr algn="ctr"/>
            <a:r>
              <a:rPr lang="el-GR" sz="2000" dirty="0">
                <a:cs typeface="Times New Roman" panose="02020603050405020304" pitchFamily="18" charset="0"/>
              </a:rPr>
              <a:t> </a:t>
            </a:r>
            <a:r>
              <a:rPr lang="en-US" sz="2000" dirty="0">
                <a:cs typeface="Times New Roman" panose="02020603050405020304" pitchFamily="18" charset="0"/>
              </a:rPr>
              <a:t>Chamilo</a:t>
            </a:r>
          </a:p>
        </p:txBody>
      </p:sp>
    </p:spTree>
    <p:extLst>
      <p:ext uri="{BB962C8B-B14F-4D97-AF65-F5344CB8AC3E}">
        <p14:creationId xmlns:p14="http://schemas.microsoft.com/office/powerpoint/2010/main" xmlns="" val="10970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xmlns="" id="{8339471B-7CA8-549E-283B-BECCE914F551}"/>
              </a:ext>
            </a:extLst>
          </p:cNvPr>
          <p:cNvSpPr txBox="1"/>
          <p:nvPr/>
        </p:nvSpPr>
        <p:spPr>
          <a:xfrm>
            <a:off x="3824347" y="6309320"/>
            <a:ext cx="1318566" cy="276999"/>
          </a:xfrm>
          <a:prstGeom prst="rect">
            <a:avLst/>
          </a:prstGeom>
          <a:noFill/>
        </p:spPr>
        <p:txBody>
          <a:bodyPr wrap="none" rtlCol="0">
            <a:spAutoFit/>
          </a:bodyPr>
          <a:lstStyle/>
          <a:p>
            <a:r>
              <a:rPr lang="el-GR" sz="1200" i="1" dirty="0">
                <a:solidFill>
                  <a:schemeClr val="bg1"/>
                </a:solidFill>
                <a:hlinkClick r:id="rId2">
                  <a:extLst>
                    <a:ext uri="{A12FA001-AC4F-418D-AE19-62706E023703}">
                      <ahyp:hlinkClr xmlns:ahyp="http://schemas.microsoft.com/office/drawing/2018/hyperlinkcolor" xmlns="" val="tx"/>
                    </a:ext>
                  </a:extLst>
                </a:hlinkClick>
              </a:rPr>
              <a:t>Μονοπάτι γνώσης</a:t>
            </a:r>
            <a:endParaRPr lang="el-GR" sz="1200" i="1" dirty="0">
              <a:solidFill>
                <a:schemeClr val="bg1"/>
              </a:solidFill>
            </a:endParaRPr>
          </a:p>
        </p:txBody>
      </p:sp>
      <p:pic>
        <p:nvPicPr>
          <p:cNvPr id="7" name="Εικόνα 6">
            <a:extLst>
              <a:ext uri="{FF2B5EF4-FFF2-40B4-BE49-F238E27FC236}">
                <a16:creationId xmlns:a16="http://schemas.microsoft.com/office/drawing/2014/main" xmlns="" id="{230A711B-3EE9-6D6B-871B-E9A8C37E8A6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4476131">
            <a:off x="3388202" y="6295783"/>
            <a:ext cx="351371" cy="304071"/>
          </a:xfrm>
          <a:prstGeom prst="rect">
            <a:avLst/>
          </a:prstGeom>
        </p:spPr>
      </p:pic>
      <p:sp>
        <p:nvSpPr>
          <p:cNvPr id="6" name="Τίτλος 5">
            <a:extLst>
              <a:ext uri="{FF2B5EF4-FFF2-40B4-BE49-F238E27FC236}">
                <a16:creationId xmlns:a16="http://schemas.microsoft.com/office/drawing/2014/main" xmlns="" id="{67406B3F-B0FC-96E8-E7FA-06F8B4719D61}"/>
              </a:ext>
            </a:extLst>
          </p:cNvPr>
          <p:cNvSpPr>
            <a:spLocks noGrp="1"/>
          </p:cNvSpPr>
          <p:nvPr>
            <p:ph type="title"/>
          </p:nvPr>
        </p:nvSpPr>
        <p:spPr>
          <a:xfrm>
            <a:off x="1177685" y="117773"/>
            <a:ext cx="7372350" cy="1075390"/>
          </a:xfrm>
        </p:spPr>
        <p:txBody>
          <a:bodyPr>
            <a:normAutofit fontScale="90000"/>
          </a:bodyPr>
          <a:lstStyle/>
          <a:p>
            <a:r>
              <a:rPr lang="el-GR" dirty="0">
                <a:latin typeface="Times New Roman" panose="02020603050405020304" pitchFamily="18" charset="0"/>
                <a:cs typeface="Times New Roman" panose="02020603050405020304" pitchFamily="18" charset="0"/>
              </a:rPr>
              <a:t>Διδακτικές ενότητες μαθήματος </a:t>
            </a:r>
            <a:r>
              <a:rPr lang="en-US" dirty="0">
                <a:latin typeface="Times New Roman" panose="02020603050405020304" pitchFamily="18" charset="0"/>
                <a:cs typeface="Times New Roman" panose="02020603050405020304" pitchFamily="18" charset="0"/>
              </a:rPr>
              <a:t>Chamilo</a:t>
            </a:r>
            <a:endParaRPr lang="el-GR" dirty="0">
              <a:latin typeface="Times New Roman" panose="02020603050405020304" pitchFamily="18" charset="0"/>
              <a:cs typeface="Times New Roman" panose="02020603050405020304" pitchFamily="18" charset="0"/>
            </a:endParaRPr>
          </a:p>
        </p:txBody>
      </p:sp>
      <p:pic>
        <p:nvPicPr>
          <p:cNvPr id="9" name="Εικόνα 8">
            <a:extLst>
              <a:ext uri="{FF2B5EF4-FFF2-40B4-BE49-F238E27FC236}">
                <a16:creationId xmlns:a16="http://schemas.microsoft.com/office/drawing/2014/main" xmlns="" id="{CFA54A3A-0490-DB34-83C6-2FE35D9A6B44}"/>
              </a:ext>
            </a:extLst>
          </p:cNvPr>
          <p:cNvPicPr>
            <a:picLocks noChangeAspect="1"/>
          </p:cNvPicPr>
          <p:nvPr/>
        </p:nvPicPr>
        <p:blipFill>
          <a:blip r:embed="rId4"/>
          <a:stretch>
            <a:fillRect/>
          </a:stretch>
        </p:blipFill>
        <p:spPr>
          <a:xfrm>
            <a:off x="1674591" y="1942501"/>
            <a:ext cx="6840759" cy="3722336"/>
          </a:xfrm>
          <a:prstGeom prst="rect">
            <a:avLst/>
          </a:prstGeom>
        </p:spPr>
      </p:pic>
      <p:sp>
        <p:nvSpPr>
          <p:cNvPr id="8" name="Βέλος: Κάτω 7">
            <a:hlinkClick r:id="rId5" action="ppaction://hlinksldjump"/>
            <a:extLst>
              <a:ext uri="{FF2B5EF4-FFF2-40B4-BE49-F238E27FC236}">
                <a16:creationId xmlns:a16="http://schemas.microsoft.com/office/drawing/2014/main" xmlns="" id="{CBFE2C21-37F2-B4B3-773C-AC275ABD90C8}"/>
              </a:ext>
            </a:extLst>
          </p:cNvPr>
          <p:cNvSpPr/>
          <p:nvPr/>
        </p:nvSpPr>
        <p:spPr>
          <a:xfrm rot="18343539">
            <a:off x="1268328" y="3656126"/>
            <a:ext cx="421951" cy="769884"/>
          </a:xfrm>
          <a:prstGeom prst="down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7191499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EFFB2FC3-08B1-9A30-8441-D217B084490A}"/>
              </a:ext>
            </a:extLst>
          </p:cNvPr>
          <p:cNvSpPr txBox="1"/>
          <p:nvPr/>
        </p:nvSpPr>
        <p:spPr>
          <a:xfrm>
            <a:off x="3455876" y="6437658"/>
            <a:ext cx="2232247" cy="276999"/>
          </a:xfrm>
          <a:prstGeom prst="rect">
            <a:avLst/>
          </a:prstGeom>
          <a:noFill/>
        </p:spPr>
        <p:txBody>
          <a:bodyPr wrap="square" rtlCol="0">
            <a:spAutoFit/>
          </a:bodyPr>
          <a:lstStyle/>
          <a:p>
            <a:r>
              <a:rPr lang="el-GR" sz="1200" i="1" dirty="0">
                <a:solidFill>
                  <a:schemeClr val="bg1"/>
                </a:solidFill>
                <a:hlinkClick r:id="rId2">
                  <a:extLst>
                    <a:ext uri="{A12FA001-AC4F-418D-AE19-62706E023703}">
                      <ahyp:hlinkClr xmlns:ahyp="http://schemas.microsoft.com/office/drawing/2018/hyperlinkcolor" xmlns="" val="tx"/>
                    </a:ext>
                  </a:extLst>
                </a:hlinkClick>
              </a:rPr>
              <a:t>Δομή διδακτικής ενότητας</a:t>
            </a:r>
            <a:endParaRPr lang="el-GR" sz="1200" i="1" dirty="0">
              <a:solidFill>
                <a:schemeClr val="bg1"/>
              </a:solidFill>
            </a:endParaRPr>
          </a:p>
        </p:txBody>
      </p:sp>
      <p:sp>
        <p:nvSpPr>
          <p:cNvPr id="7" name="Τίτλος 6">
            <a:extLst>
              <a:ext uri="{FF2B5EF4-FFF2-40B4-BE49-F238E27FC236}">
                <a16:creationId xmlns:a16="http://schemas.microsoft.com/office/drawing/2014/main" xmlns="" id="{CB63FB08-59FD-EF64-DD72-2D6550E4DEB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Σκοπός μαθήματος</a:t>
            </a:r>
          </a:p>
        </p:txBody>
      </p:sp>
      <p:pic>
        <p:nvPicPr>
          <p:cNvPr id="9" name="Εικόνα 8">
            <a:extLst>
              <a:ext uri="{FF2B5EF4-FFF2-40B4-BE49-F238E27FC236}">
                <a16:creationId xmlns:a16="http://schemas.microsoft.com/office/drawing/2014/main" xmlns="" id="{B646D7D0-64B6-79A6-1FA5-38EE4955A17C}"/>
              </a:ext>
            </a:extLst>
          </p:cNvPr>
          <p:cNvPicPr>
            <a:picLocks noChangeAspect="1"/>
          </p:cNvPicPr>
          <p:nvPr/>
        </p:nvPicPr>
        <p:blipFill>
          <a:blip r:embed="rId3"/>
          <a:stretch>
            <a:fillRect/>
          </a:stretch>
        </p:blipFill>
        <p:spPr>
          <a:xfrm>
            <a:off x="535824" y="1670835"/>
            <a:ext cx="8586701" cy="4536504"/>
          </a:xfrm>
          <a:prstGeom prst="rect">
            <a:avLst/>
          </a:prstGeom>
        </p:spPr>
      </p:pic>
      <p:sp>
        <p:nvSpPr>
          <p:cNvPr id="11" name="Βέλος: Κάτω 10">
            <a:hlinkClick r:id="rId4" action="ppaction://hlinksldjump"/>
            <a:extLst>
              <a:ext uri="{FF2B5EF4-FFF2-40B4-BE49-F238E27FC236}">
                <a16:creationId xmlns:a16="http://schemas.microsoft.com/office/drawing/2014/main" xmlns="" id="{925798AF-7B93-0DF9-15CA-BFAD4A38F8A9}"/>
              </a:ext>
            </a:extLst>
          </p:cNvPr>
          <p:cNvSpPr/>
          <p:nvPr/>
        </p:nvSpPr>
        <p:spPr>
          <a:xfrm rot="4894203">
            <a:off x="6403560" y="3017272"/>
            <a:ext cx="396799"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βάλ 9">
            <a:extLst>
              <a:ext uri="{FF2B5EF4-FFF2-40B4-BE49-F238E27FC236}">
                <a16:creationId xmlns:a16="http://schemas.microsoft.com/office/drawing/2014/main" xmlns="" id="{901C6E19-5BEB-7289-8C53-479E1E11AE68}"/>
              </a:ext>
            </a:extLst>
          </p:cNvPr>
          <p:cNvSpPr/>
          <p:nvPr/>
        </p:nvSpPr>
        <p:spPr>
          <a:xfrm>
            <a:off x="2771800" y="2420888"/>
            <a:ext cx="1008112"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5371809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7776864" cy="1060196"/>
          </a:xfrm>
        </p:spPr>
        <p:txBody>
          <a:bodyPr>
            <a:noAutofit/>
          </a:bodyPr>
          <a:lstStyle/>
          <a:p>
            <a:r>
              <a:rPr lang="el-GR" sz="4000" b="1" dirty="0">
                <a:latin typeface="Times New Roman" panose="02020603050405020304" pitchFamily="18" charset="0"/>
                <a:cs typeface="Times New Roman" panose="02020603050405020304" pitchFamily="18" charset="0"/>
              </a:rPr>
              <a:t>Προσδοκώμενα Μαθησιακά Αποτελέσματα</a:t>
            </a:r>
          </a:p>
        </p:txBody>
      </p:sp>
      <p:pic>
        <p:nvPicPr>
          <p:cNvPr id="6" name="Εικόνα 5">
            <a:extLst>
              <a:ext uri="{FF2B5EF4-FFF2-40B4-BE49-F238E27FC236}">
                <a16:creationId xmlns:a16="http://schemas.microsoft.com/office/drawing/2014/main" xmlns="" id="{8E3FC066-A9C3-DFF9-F7C8-CDE6943B53E2}"/>
              </a:ext>
            </a:extLst>
          </p:cNvPr>
          <p:cNvPicPr>
            <a:picLocks noChangeAspect="1"/>
          </p:cNvPicPr>
          <p:nvPr/>
        </p:nvPicPr>
        <p:blipFill>
          <a:blip r:embed="rId2"/>
          <a:stretch>
            <a:fillRect/>
          </a:stretch>
        </p:blipFill>
        <p:spPr>
          <a:xfrm>
            <a:off x="489621" y="1248419"/>
            <a:ext cx="8546875" cy="5503283"/>
          </a:xfrm>
          <a:prstGeom prst="rect">
            <a:avLst/>
          </a:prstGeom>
        </p:spPr>
      </p:pic>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4928960">
            <a:off x="4568172" y="5749810"/>
            <a:ext cx="482842" cy="84924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βάλ 6">
            <a:extLst>
              <a:ext uri="{FF2B5EF4-FFF2-40B4-BE49-F238E27FC236}">
                <a16:creationId xmlns:a16="http://schemas.microsoft.com/office/drawing/2014/main" xmlns="" id="{CBA6CB00-7F56-23BE-CDA7-779A1C5F84F4}"/>
              </a:ext>
            </a:extLst>
          </p:cNvPr>
          <p:cNvSpPr/>
          <p:nvPr/>
        </p:nvSpPr>
        <p:spPr>
          <a:xfrm>
            <a:off x="2901381" y="2060848"/>
            <a:ext cx="3182787"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20005676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6048672" cy="1060196"/>
          </a:xfrm>
        </p:spPr>
        <p:txBody>
          <a:bodyPr>
            <a:noAutofit/>
          </a:bodyPr>
          <a:lstStyle/>
          <a:p>
            <a:r>
              <a:rPr lang="el-GR" sz="4000" b="1" dirty="0">
                <a:latin typeface="Times New Roman" panose="02020603050405020304" pitchFamily="18" charset="0"/>
                <a:cs typeface="Times New Roman" panose="02020603050405020304" pitchFamily="18" charset="0"/>
              </a:rPr>
              <a:t>Έννοιες κλειδιά</a:t>
            </a:r>
          </a:p>
        </p:txBody>
      </p:sp>
      <p:pic>
        <p:nvPicPr>
          <p:cNvPr id="6" name="Εικόνα 5">
            <a:extLst>
              <a:ext uri="{FF2B5EF4-FFF2-40B4-BE49-F238E27FC236}">
                <a16:creationId xmlns:a16="http://schemas.microsoft.com/office/drawing/2014/main" xmlns="" id="{01A663DB-F227-F953-9D3F-5CF3AE18D661}"/>
              </a:ext>
            </a:extLst>
          </p:cNvPr>
          <p:cNvPicPr>
            <a:picLocks noChangeAspect="1"/>
          </p:cNvPicPr>
          <p:nvPr/>
        </p:nvPicPr>
        <p:blipFill>
          <a:blip r:embed="rId2"/>
          <a:stretch>
            <a:fillRect/>
          </a:stretch>
        </p:blipFill>
        <p:spPr>
          <a:xfrm>
            <a:off x="593812" y="1611216"/>
            <a:ext cx="8298668" cy="4770111"/>
          </a:xfrm>
          <a:prstGeom prst="rect">
            <a:avLst/>
          </a:prstGeom>
        </p:spPr>
      </p:pic>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5400000">
            <a:off x="4533689" y="4658408"/>
            <a:ext cx="486925" cy="859319"/>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βάλ 6">
            <a:extLst>
              <a:ext uri="{FF2B5EF4-FFF2-40B4-BE49-F238E27FC236}">
                <a16:creationId xmlns:a16="http://schemas.microsoft.com/office/drawing/2014/main" xmlns="" id="{83F81FE9-E666-98B2-1580-177ADCA37C93}"/>
              </a:ext>
            </a:extLst>
          </p:cNvPr>
          <p:cNvSpPr/>
          <p:nvPr/>
        </p:nvSpPr>
        <p:spPr>
          <a:xfrm>
            <a:off x="3275856" y="3762613"/>
            <a:ext cx="1800200"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7025607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6048672" cy="1060196"/>
          </a:xfrm>
        </p:spPr>
        <p:txBody>
          <a:bodyPr>
            <a:noAutofit/>
          </a:bodyPr>
          <a:lstStyle/>
          <a:p>
            <a:r>
              <a:rPr lang="el-GR" sz="4000" b="1" dirty="0">
                <a:latin typeface="Times New Roman" panose="02020603050405020304" pitchFamily="18" charset="0"/>
                <a:cs typeface="Times New Roman" panose="02020603050405020304" pitchFamily="18" charset="0"/>
              </a:rPr>
              <a:t>Δομή</a:t>
            </a:r>
          </a:p>
        </p:txBody>
      </p:sp>
      <p:pic>
        <p:nvPicPr>
          <p:cNvPr id="6" name="Εικόνα 5">
            <a:extLst>
              <a:ext uri="{FF2B5EF4-FFF2-40B4-BE49-F238E27FC236}">
                <a16:creationId xmlns:a16="http://schemas.microsoft.com/office/drawing/2014/main" xmlns="" id="{6BB39042-C6CB-F4B8-E69D-DB16C38AF1BC}"/>
              </a:ext>
            </a:extLst>
          </p:cNvPr>
          <p:cNvPicPr>
            <a:picLocks noChangeAspect="1"/>
          </p:cNvPicPr>
          <p:nvPr/>
        </p:nvPicPr>
        <p:blipFill>
          <a:blip r:embed="rId2"/>
          <a:stretch>
            <a:fillRect/>
          </a:stretch>
        </p:blipFill>
        <p:spPr>
          <a:xfrm>
            <a:off x="827584" y="1240293"/>
            <a:ext cx="7943850" cy="5467350"/>
          </a:xfrm>
          <a:prstGeom prst="rect">
            <a:avLst/>
          </a:prstGeom>
        </p:spPr>
      </p:pic>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16358898">
            <a:off x="3385890" y="5604644"/>
            <a:ext cx="588753" cy="103729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βάλ 8">
            <a:extLst>
              <a:ext uri="{FF2B5EF4-FFF2-40B4-BE49-F238E27FC236}">
                <a16:creationId xmlns:a16="http://schemas.microsoft.com/office/drawing/2014/main" xmlns="" id="{CE374F0C-19E3-841D-F20A-9DF87018F441}"/>
              </a:ext>
            </a:extLst>
          </p:cNvPr>
          <p:cNvSpPr/>
          <p:nvPr/>
        </p:nvSpPr>
        <p:spPr>
          <a:xfrm>
            <a:off x="4211961" y="3732116"/>
            <a:ext cx="1296144" cy="34495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4102299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7632848" cy="1060196"/>
          </a:xfrm>
        </p:spPr>
        <p:txBody>
          <a:bodyPr>
            <a:noAutofit/>
          </a:bodyPr>
          <a:lstStyle/>
          <a:p>
            <a:r>
              <a:rPr lang="el-GR" sz="4000" b="1" dirty="0">
                <a:latin typeface="Times New Roman" panose="02020603050405020304" pitchFamily="18" charset="0"/>
                <a:cs typeface="Times New Roman" panose="02020603050405020304" pitchFamily="18" charset="0"/>
              </a:rPr>
              <a:t>Χρονική διάρκεια μελέτης 1ης ΔΕ</a:t>
            </a:r>
          </a:p>
        </p:txBody>
      </p:sp>
      <p:pic>
        <p:nvPicPr>
          <p:cNvPr id="7" name="Εικόνα 6">
            <a:extLst>
              <a:ext uri="{FF2B5EF4-FFF2-40B4-BE49-F238E27FC236}">
                <a16:creationId xmlns:a16="http://schemas.microsoft.com/office/drawing/2014/main" xmlns="" id="{163E8CC2-E26B-731A-B4CC-3706116F5EA1}"/>
              </a:ext>
            </a:extLst>
          </p:cNvPr>
          <p:cNvPicPr>
            <a:picLocks noChangeAspect="1"/>
          </p:cNvPicPr>
          <p:nvPr/>
        </p:nvPicPr>
        <p:blipFill>
          <a:blip r:embed="rId2"/>
          <a:stretch>
            <a:fillRect/>
          </a:stretch>
        </p:blipFill>
        <p:spPr>
          <a:xfrm>
            <a:off x="611560" y="1700808"/>
            <a:ext cx="8345336" cy="4536504"/>
          </a:xfrm>
          <a:prstGeom prst="rect">
            <a:avLst/>
          </a:prstGeom>
        </p:spPr>
      </p:pic>
      <p:sp>
        <p:nvSpPr>
          <p:cNvPr id="9" name="Οβάλ 8">
            <a:extLst>
              <a:ext uri="{FF2B5EF4-FFF2-40B4-BE49-F238E27FC236}">
                <a16:creationId xmlns:a16="http://schemas.microsoft.com/office/drawing/2014/main" xmlns="" id="{32D36953-4B8C-DC1A-3301-98ED160C4B48}"/>
              </a:ext>
            </a:extLst>
          </p:cNvPr>
          <p:cNvSpPr/>
          <p:nvPr/>
        </p:nvSpPr>
        <p:spPr>
          <a:xfrm>
            <a:off x="3095836" y="4797152"/>
            <a:ext cx="3816424"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Βέλος: Δεξιό 9">
            <a:hlinkClick r:id="rId3" action="ppaction://hlinksldjump"/>
            <a:extLst>
              <a:ext uri="{FF2B5EF4-FFF2-40B4-BE49-F238E27FC236}">
                <a16:creationId xmlns:a16="http://schemas.microsoft.com/office/drawing/2014/main" xmlns="" id="{E2E7381D-40BC-3EA8-60FB-7F4AF9CE9548}"/>
              </a:ext>
            </a:extLst>
          </p:cNvPr>
          <p:cNvSpPr/>
          <p:nvPr/>
        </p:nvSpPr>
        <p:spPr>
          <a:xfrm>
            <a:off x="7956376" y="6093296"/>
            <a:ext cx="720080" cy="504056"/>
          </a:xfrm>
          <a:prstGeom prst="rightArrow">
            <a:avLst>
              <a:gd name="adj1" fmla="val 50000"/>
              <a:gd name="adj2" fmla="val 4871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28793280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50612" y="363600"/>
            <a:ext cx="7993388" cy="979645"/>
          </a:xfrm>
        </p:spPr>
        <p:txBody>
          <a:bodyPr>
            <a:noAutofit/>
          </a:bodyPr>
          <a:lstStyle/>
          <a:p>
            <a:r>
              <a:rPr lang="el-GR" sz="4000" b="1" dirty="0" smtClean="0">
                <a:latin typeface="Times New Roman" panose="02020603050405020304" pitchFamily="18" charset="0"/>
                <a:cs typeface="Times New Roman" panose="02020603050405020304" pitchFamily="18" charset="0"/>
              </a:rPr>
              <a:t>Π</a:t>
            </a:r>
            <a:r>
              <a:rPr lang="el-GR" sz="4000" dirty="0" smtClean="0">
                <a:latin typeface="Times New Roman" panose="02020603050405020304" pitchFamily="18" charset="0"/>
                <a:cs typeface="Times New Roman" panose="02020603050405020304" pitchFamily="18" charset="0"/>
              </a:rPr>
              <a:t>αρουσίαση </a:t>
            </a:r>
            <a:r>
              <a:rPr lang="el-GR" sz="3700" b="1" dirty="0" smtClean="0">
                <a:latin typeface="Times New Roman" panose="02020603050405020304" pitchFamily="18" charset="0"/>
                <a:cs typeface="Times New Roman" panose="02020603050405020304" pitchFamily="18" charset="0"/>
              </a:rPr>
              <a:t>1</a:t>
            </a:r>
            <a:r>
              <a:rPr lang="el-GR" sz="3700" b="1" baseline="30000" dirty="0" smtClean="0">
                <a:latin typeface="Times New Roman" panose="02020603050405020304" pitchFamily="18" charset="0"/>
                <a:cs typeface="Times New Roman" panose="02020603050405020304" pitchFamily="18" charset="0"/>
              </a:rPr>
              <a:t>ης</a:t>
            </a:r>
            <a:r>
              <a:rPr lang="el-GR" sz="3700" b="1" dirty="0" smtClean="0">
                <a:latin typeface="Times New Roman" panose="02020603050405020304" pitchFamily="18" charset="0"/>
                <a:cs typeface="Times New Roman" panose="02020603050405020304" pitchFamily="18" charset="0"/>
              </a:rPr>
              <a:t> </a:t>
            </a:r>
            <a:r>
              <a:rPr lang="el-GR" sz="3700" b="1" dirty="0">
                <a:latin typeface="Times New Roman" panose="02020603050405020304" pitchFamily="18" charset="0"/>
                <a:cs typeface="Times New Roman" panose="02020603050405020304" pitchFamily="18" charset="0"/>
              </a:rPr>
              <a:t>Διδακτικής ενότητας</a:t>
            </a:r>
          </a:p>
        </p:txBody>
      </p:sp>
      <p:pic>
        <p:nvPicPr>
          <p:cNvPr id="9" name="Εικόνα 8"/>
          <p:cNvPicPr preferRelativeResize="0">
            <a:picLocks/>
          </p:cNvPicPr>
          <p:nvPr/>
        </p:nvPicPr>
        <p:blipFill>
          <a:blip r:embed="rId3" cstate="print"/>
          <a:stretch>
            <a:fillRect/>
          </a:stretch>
        </p:blipFill>
        <p:spPr>
          <a:xfrm>
            <a:off x="504000" y="4056755"/>
            <a:ext cx="4788000" cy="2520000"/>
          </a:xfrm>
          <a:prstGeom prst="rect">
            <a:avLst/>
          </a:prstGeom>
        </p:spPr>
      </p:pic>
      <p:pic>
        <p:nvPicPr>
          <p:cNvPr id="17" name="Εικόνα 16"/>
          <p:cNvPicPr preferRelativeResize="0">
            <a:picLocks/>
          </p:cNvPicPr>
          <p:nvPr/>
        </p:nvPicPr>
        <p:blipFill>
          <a:blip r:embed="rId4" cstate="print"/>
          <a:stretch>
            <a:fillRect/>
          </a:stretch>
        </p:blipFill>
        <p:spPr>
          <a:xfrm>
            <a:off x="504000" y="1440000"/>
            <a:ext cx="4788000" cy="2520000"/>
          </a:xfrm>
          <a:prstGeom prst="rect">
            <a:avLst/>
          </a:prstGeom>
        </p:spPr>
      </p:pic>
      <p:sp>
        <p:nvSpPr>
          <p:cNvPr id="6" name="17 - Στρογγυλεμένο ορθογώνιο">
            <a:extLst>
              <a:ext uri="{FF2B5EF4-FFF2-40B4-BE49-F238E27FC236}">
                <a16:creationId xmlns:a16="http://schemas.microsoft.com/office/drawing/2014/main" xmlns="" id="{57BC36D0-3B4D-616A-B38C-0A187FF38BA6}"/>
              </a:ext>
            </a:extLst>
          </p:cNvPr>
          <p:cNvSpPr/>
          <p:nvPr/>
        </p:nvSpPr>
        <p:spPr>
          <a:xfrm>
            <a:off x="5407340" y="1440000"/>
            <a:ext cx="3629156" cy="3069120"/>
          </a:xfrm>
          <a:prstGeom prst="roundRect">
            <a:avLst/>
          </a:prstGeom>
          <a:solidFill>
            <a:srgbClr val="81697F"/>
          </a:solidFill>
          <a:ln w="25400" cap="flat" cmpd="sng" algn="ctr">
            <a:noFill/>
            <a:prstDash val="solid"/>
          </a:ln>
          <a:effectLst>
            <a:outerShdw blurRad="50800" dist="38100" dir="5400000" algn="t" rotWithShape="0">
              <a:prstClr val="black">
                <a:alpha val="40000"/>
              </a:prstClr>
            </a:outerShdw>
          </a:effectLst>
        </p:spPr>
        <p:txBody>
          <a:bodyPr rtlCol="0" anchor="ctr"/>
          <a:lstStyle/>
          <a:p>
            <a:pPr>
              <a:lnSpc>
                <a:spcPct val="107000"/>
              </a:lnSpc>
              <a:spcAft>
                <a:spcPts val="1200"/>
              </a:spcAft>
            </a:pPr>
            <a:r>
              <a:rPr lang="el-GR" sz="18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Δομή παρουσίασης ενότητας:</a:t>
            </a:r>
          </a:p>
          <a:p>
            <a:pPr lvl="0" indent="-342900">
              <a:lnSpc>
                <a:spcPct val="107000"/>
              </a:lnSpc>
              <a:spcAft>
                <a:spcPts val="0"/>
              </a:spcAft>
              <a:buFont typeface="Wingdings" panose="05000000000000000000" pitchFamily="2" charset="2"/>
              <a:buChar char="v"/>
            </a:pPr>
            <a:r>
              <a:rPr lang="el-GR" sz="1800" b="1" smtClean="0">
                <a:solidFill>
                  <a:schemeClr val="bg1"/>
                </a:solidFill>
                <a:latin typeface="Calibri" panose="020F0502020204030204" pitchFamily="34" charset="0"/>
                <a:ea typeface="Calibri" panose="020F0502020204030204" pitchFamily="34" charset="0"/>
                <a:cs typeface="Times New Roman" panose="02020603050405020304" pitchFamily="18" charset="0"/>
              </a:rPr>
              <a:t>τίτλος </a:t>
            </a: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διδακτικής ενότητας.</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επεξήγηση συμβόλων,</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περιεχόμενα,</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εισαγωγικό βίντεο,</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παρουσίαση θέματος, </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βίντεο σύνοψης ύλης και</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indent="-342900">
              <a:lnSpc>
                <a:spcPct val="107000"/>
              </a:lnSpc>
              <a:spcAft>
                <a:spcPts val="0"/>
              </a:spcAft>
              <a:buFont typeface="Wingdings" panose="05000000000000000000" pitchFamily="2" charset="2"/>
              <a:buChar char="v"/>
            </a:pPr>
            <a:r>
              <a:rPr lang="el-GR" sz="1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πηγές.</a:t>
            </a:r>
            <a:endParaRPr lang="el-GR" sz="1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537484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B3A04A3-56D4-57CE-B807-0C0460FB07F8}"/>
              </a:ext>
            </a:extLst>
          </p:cNvPr>
          <p:cNvSpPr>
            <a:spLocks noGrp="1"/>
          </p:cNvSpPr>
          <p:nvPr>
            <p:ph type="title"/>
          </p:nvPr>
        </p:nvSpPr>
        <p:spPr/>
        <p:txBody>
          <a:bodyPr/>
          <a:lstStyle/>
          <a:p>
            <a:r>
              <a:rPr lang="el-GR" sz="4000" smtClean="0">
                <a:latin typeface="Times New Roman" panose="02020603050405020304" pitchFamily="18" charset="0"/>
                <a:cs typeface="Times New Roman" panose="02020603050405020304" pitchFamily="18" charset="0"/>
              </a:rPr>
              <a:t>Ευχαριστίες</a:t>
            </a:r>
            <a:endParaRPr lang="el-GR"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96D94396-EDFA-6F3D-AC2F-BA568881AD3C}"/>
              </a:ext>
            </a:extLst>
          </p:cNvPr>
          <p:cNvSpPr txBox="1"/>
          <p:nvPr/>
        </p:nvSpPr>
        <p:spPr>
          <a:xfrm>
            <a:off x="298188" y="4444749"/>
            <a:ext cx="8587020" cy="341632"/>
          </a:xfrm>
          <a:prstGeom prst="rect">
            <a:avLst/>
          </a:prstGeom>
          <a:noFill/>
        </p:spPr>
        <p:txBody>
          <a:bodyPr wrap="square">
            <a:sp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mn-cs"/>
            </a:endParaRPr>
          </a:p>
        </p:txBody>
      </p:sp>
      <p:graphicFrame>
        <p:nvGraphicFramePr>
          <p:cNvPr id="7" name="Διάγραμμα 6">
            <a:extLst>
              <a:ext uri="{FF2B5EF4-FFF2-40B4-BE49-F238E27FC236}">
                <a16:creationId xmlns:a16="http://schemas.microsoft.com/office/drawing/2014/main" xmlns="" id="{0E7858EF-A47D-AB47-5DF2-BAF14AA0005E}"/>
              </a:ext>
            </a:extLst>
          </p:cNvPr>
          <p:cNvGraphicFramePr/>
          <p:nvPr>
            <p:extLst>
              <p:ext uri="{D42A27DB-BD31-4B8C-83A1-F6EECF244321}">
                <p14:modId xmlns:p14="http://schemas.microsoft.com/office/powerpoint/2010/main" xmlns="" val="3664923684"/>
              </p:ext>
            </p:extLst>
          </p:nvPr>
        </p:nvGraphicFramePr>
        <p:xfrm>
          <a:off x="628650" y="1397000"/>
          <a:ext cx="8217162"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008944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7α. Μεθοδολογία</a:t>
            </a:r>
            <a:endParaRPr lang="el-GR" sz="4000" b="1" dirty="0">
              <a:latin typeface="Times New Roman" panose="02020603050405020304" pitchFamily="18" charset="0"/>
              <a:cs typeface="Times New Roman" panose="02020603050405020304" pitchFamily="18" charset="0"/>
            </a:endParaRPr>
          </a:p>
        </p:txBody>
      </p:sp>
      <p:sp>
        <p:nvSpPr>
          <p:cNvPr id="3" name="Ορθογώνιο: Στρογγύλεμα γωνιών 2">
            <a:extLst>
              <a:ext uri="{FF2B5EF4-FFF2-40B4-BE49-F238E27FC236}">
                <a16:creationId xmlns:a16="http://schemas.microsoft.com/office/drawing/2014/main" xmlns="" id="{C0B11EE9-116D-278D-E4DD-A60B8CBAE711}"/>
              </a:ext>
            </a:extLst>
          </p:cNvPr>
          <p:cNvSpPr/>
          <p:nvPr/>
        </p:nvSpPr>
        <p:spPr>
          <a:xfrm>
            <a:off x="1223627" y="1974296"/>
            <a:ext cx="7776864" cy="1202635"/>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Times New Roman" panose="02020603050405020304" pitchFamily="18" charset="0"/>
                <a:cs typeface="Times New Roman" panose="02020603050405020304" pitchFamily="18" charset="0"/>
              </a:rPr>
              <a:t>Διερεύνηση των απόψεων των συμμετεχόντων σχετικά με το ΕΥ που δημιουργήθηκε</a:t>
            </a:r>
          </a:p>
        </p:txBody>
      </p:sp>
      <p:pic>
        <p:nvPicPr>
          <p:cNvPr id="8" name="Εικόνα 7">
            <a:extLst>
              <a:ext uri="{FF2B5EF4-FFF2-40B4-BE49-F238E27FC236}">
                <a16:creationId xmlns:a16="http://schemas.microsoft.com/office/drawing/2014/main" xmlns="" id="{2914D76C-24E7-CE6A-B6F6-160BD2E5658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970" y="2082708"/>
            <a:ext cx="1700787" cy="1362459"/>
          </a:xfrm>
          <a:prstGeom prst="rect">
            <a:avLst/>
          </a:prstGeom>
        </p:spPr>
      </p:pic>
      <p:pic>
        <p:nvPicPr>
          <p:cNvPr id="12" name="Εικόνα 11">
            <a:extLst>
              <a:ext uri="{FF2B5EF4-FFF2-40B4-BE49-F238E27FC236}">
                <a16:creationId xmlns:a16="http://schemas.microsoft.com/office/drawing/2014/main" xmlns="" id="{83243E3C-B2A1-E5AB-1C22-1DC65220D48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8218" y="3850046"/>
            <a:ext cx="770895" cy="929348"/>
          </a:xfrm>
          <a:prstGeom prst="rect">
            <a:avLst/>
          </a:prstGeom>
        </p:spPr>
      </p:pic>
      <p:sp>
        <p:nvSpPr>
          <p:cNvPr id="13" name="Ορθογώνιο: Στρογγύλεμα γωνιών 12">
            <a:extLst>
              <a:ext uri="{FF2B5EF4-FFF2-40B4-BE49-F238E27FC236}">
                <a16:creationId xmlns:a16="http://schemas.microsoft.com/office/drawing/2014/main" xmlns="" id="{98B8576C-BE1D-2F10-C391-E7BDF21B0BFA}"/>
              </a:ext>
            </a:extLst>
          </p:cNvPr>
          <p:cNvSpPr/>
          <p:nvPr/>
        </p:nvSpPr>
        <p:spPr>
          <a:xfrm>
            <a:off x="1279113" y="3713403"/>
            <a:ext cx="7737923" cy="1202634"/>
          </a:xfrm>
          <a:prstGeom prst="round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Χρόνος διεξαγωγής έρευνας: </a:t>
            </a:r>
            <a:r>
              <a:rPr lang="el-GR" i="1" dirty="0">
                <a:latin typeface="Times New Roman" panose="02020603050405020304" pitchFamily="18" charset="0"/>
                <a:cs typeface="Times New Roman" panose="02020603050405020304" pitchFamily="18" charset="0"/>
              </a:rPr>
              <a:t>Ιούνιο έως Ιούλιο 2023</a:t>
            </a:r>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7β. Μεθοδολογία</a:t>
            </a:r>
            <a:endParaRPr lang="el-GR" sz="4000" b="1" dirty="0">
              <a:latin typeface="Times New Roman" panose="02020603050405020304" pitchFamily="18" charset="0"/>
              <a:cs typeface="Times New Roman" panose="02020603050405020304" pitchFamily="18" charset="0"/>
            </a:endParaRPr>
          </a:p>
        </p:txBody>
      </p:sp>
      <p:sp>
        <p:nvSpPr>
          <p:cNvPr id="18" name="Ορθογώνιο: Στρογγύλεμα γωνιών 17">
            <a:extLst>
              <a:ext uri="{FF2B5EF4-FFF2-40B4-BE49-F238E27FC236}">
                <a16:creationId xmlns:a16="http://schemas.microsoft.com/office/drawing/2014/main" xmlns="" id="{82268DE3-4F07-3219-4430-45BAED6DDC07}"/>
              </a:ext>
            </a:extLst>
          </p:cNvPr>
          <p:cNvSpPr/>
          <p:nvPr/>
        </p:nvSpPr>
        <p:spPr>
          <a:xfrm>
            <a:off x="611561" y="1400572"/>
            <a:ext cx="8222028" cy="5124772"/>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kumimoji="0" lang="el-GR"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Δείγμα: </a:t>
            </a:r>
            <a:r>
              <a:rPr kumimoji="0" lang="el-GR" sz="1600" i="1" u="none" strike="noStrike" kern="0" cap="none" spc="0" normalizeH="0" baseline="0" noProof="0" dirty="0">
                <a:ln>
                  <a:noFill/>
                </a:ln>
                <a:solidFill>
                  <a:schemeClr val="tx1"/>
                </a:solidFill>
                <a:effectLst/>
                <a:uLnTx/>
                <a:uFillTx/>
                <a:latin typeface="Times New Roman" panose="02020603050405020304" pitchFamily="18" charset="0"/>
                <a:ea typeface="Arial"/>
                <a:cs typeface="Times New Roman" panose="02020603050405020304" pitchFamily="18" charset="0"/>
                <a:sym typeface="Arial"/>
              </a:rPr>
              <a:t>3 Κριτικοί – Ειδικοί στην ΕξΑΕ</a:t>
            </a:r>
          </a:p>
          <a:p>
            <a:pPr>
              <a:lnSpc>
                <a:spcPct val="150000"/>
              </a:lnSpc>
            </a:pPr>
            <a:r>
              <a:rPr kumimoji="0" lang="el-GR"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Είδος έρευνας</a:t>
            </a:r>
            <a:r>
              <a:rPr kumimoji="0" lang="en-US"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a:t>
            </a:r>
            <a:r>
              <a:rPr kumimoji="0" lang="el-GR"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 </a:t>
            </a:r>
            <a:r>
              <a:rPr kumimoji="0" lang="el-GR" sz="1600" i="1" u="none" strike="noStrike" kern="0" cap="none" spc="0" normalizeH="0" baseline="0" noProof="0" dirty="0">
                <a:ln>
                  <a:noFill/>
                </a:ln>
                <a:solidFill>
                  <a:schemeClr val="tx1"/>
                </a:solidFill>
                <a:effectLst/>
                <a:uLnTx/>
                <a:uFillTx/>
                <a:latin typeface="Times New Roman" panose="02020603050405020304" pitchFamily="18" charset="0"/>
                <a:ea typeface="Arial"/>
                <a:cs typeface="Times New Roman" panose="02020603050405020304" pitchFamily="18" charset="0"/>
                <a:sym typeface="Arial"/>
              </a:rPr>
              <a:t>Π</a:t>
            </a:r>
            <a:r>
              <a:rPr lang="el-GR" sz="1600" i="1" dirty="0" err="1">
                <a:solidFill>
                  <a:schemeClr val="tx1"/>
                </a:solidFill>
                <a:latin typeface="Times New Roman" panose="02020603050405020304" pitchFamily="18" charset="0"/>
                <a:cs typeface="Times New Roman" panose="02020603050405020304" pitchFamily="18" charset="0"/>
              </a:rPr>
              <a:t>οιοτική</a:t>
            </a:r>
            <a:r>
              <a:rPr lang="el-GR" sz="1600" i="1" dirty="0">
                <a:solidFill>
                  <a:schemeClr val="tx1"/>
                </a:solidFill>
                <a:latin typeface="Times New Roman" panose="02020603050405020304" pitchFamily="18" charset="0"/>
                <a:cs typeface="Times New Roman" panose="02020603050405020304" pitchFamily="18" charset="0"/>
              </a:rPr>
              <a:t> μέθοδος ανάλυσης περιεχομένου </a:t>
            </a:r>
          </a:p>
          <a:p>
            <a:pPr>
              <a:lnSpc>
                <a:spcPct val="150000"/>
              </a:lnSpc>
            </a:pPr>
            <a:r>
              <a:rPr lang="el-GR" sz="1600" b="1" dirty="0">
                <a:solidFill>
                  <a:schemeClr val="bg1"/>
                </a:solidFill>
                <a:latin typeface="Times New Roman" panose="02020603050405020304" pitchFamily="18" charset="0"/>
                <a:cs typeface="Times New Roman" panose="02020603050405020304" pitchFamily="18" charset="0"/>
              </a:rPr>
              <a:t>Μονάδα ανάλυσης: </a:t>
            </a:r>
            <a:r>
              <a:rPr lang="el-GR" sz="1600" i="1" dirty="0">
                <a:solidFill>
                  <a:schemeClr val="tx1"/>
                </a:solidFill>
                <a:latin typeface="Times New Roman" panose="02020603050405020304" pitchFamily="18" charset="0"/>
                <a:cs typeface="Times New Roman" panose="02020603050405020304" pitchFamily="18" charset="0"/>
              </a:rPr>
              <a:t>Πρόταση</a:t>
            </a:r>
            <a:r>
              <a:rPr lang="el-GR" sz="1600" i="1" dirty="0">
                <a:solidFill>
                  <a:schemeClr val="bg1"/>
                </a:solidFill>
                <a:latin typeface="Times New Roman" panose="02020603050405020304" pitchFamily="18" charset="0"/>
                <a:cs typeface="Times New Roman" panose="02020603050405020304" pitchFamily="18" charset="0"/>
              </a:rPr>
              <a:t> </a:t>
            </a:r>
          </a:p>
          <a:p>
            <a:pPr>
              <a:lnSpc>
                <a:spcPct val="150000"/>
              </a:lnSpc>
            </a:pPr>
            <a:r>
              <a:rPr lang="el-GR" sz="1600" b="1" dirty="0">
                <a:solidFill>
                  <a:schemeClr val="bg1"/>
                </a:solidFill>
                <a:latin typeface="Times New Roman" panose="02020603050405020304" pitchFamily="18" charset="0"/>
                <a:cs typeface="Times New Roman" panose="02020603050405020304" pitchFamily="18" charset="0"/>
              </a:rPr>
              <a:t>Κατηγοριοποίηση απόψεων: </a:t>
            </a:r>
            <a:r>
              <a:rPr lang="el-GR" sz="1600" i="1" dirty="0">
                <a:solidFill>
                  <a:schemeClr val="tx1"/>
                </a:solidFill>
                <a:latin typeface="Times New Roman" panose="02020603050405020304" pitchFamily="18" charset="0"/>
                <a:cs typeface="Times New Roman" panose="02020603050405020304" pitchFamily="18" charset="0"/>
              </a:rPr>
              <a:t>Σε άξονες </a:t>
            </a:r>
          </a:p>
          <a:p>
            <a:pPr marL="285750" indent="-285750">
              <a:lnSpc>
                <a:spcPct val="150000"/>
              </a:lnSpc>
              <a:buFont typeface="Wingdings" panose="05000000000000000000" pitchFamily="2" charset="2"/>
              <a:buChar char="ü"/>
            </a:pPr>
            <a:r>
              <a:rPr lang="el-GR" sz="1600" i="1" dirty="0">
                <a:solidFill>
                  <a:schemeClr val="tx1"/>
                </a:solidFill>
                <a:latin typeface="Times New Roman" panose="02020603050405020304" pitchFamily="18" charset="0"/>
                <a:cs typeface="Times New Roman" panose="02020603050405020304" pitchFamily="18" charset="0"/>
              </a:rPr>
              <a:t>Μια διαδικασία επιλεκτική και αφαιρετική (</a:t>
            </a:r>
            <a:r>
              <a:rPr lang="el-GR" sz="1600" i="1" dirty="0" err="1">
                <a:solidFill>
                  <a:schemeClr val="tx1"/>
                </a:solidFill>
                <a:latin typeface="Times New Roman" panose="02020603050405020304" pitchFamily="18" charset="0"/>
                <a:cs typeface="Times New Roman" panose="02020603050405020304" pitchFamily="18" charset="0"/>
              </a:rPr>
              <a:t>Robson</a:t>
            </a:r>
            <a:r>
              <a:rPr lang="el-GR" sz="1600" i="1" dirty="0">
                <a:solidFill>
                  <a:schemeClr val="tx1"/>
                </a:solidFill>
                <a:latin typeface="Times New Roman" panose="02020603050405020304" pitchFamily="18" charset="0"/>
                <a:cs typeface="Times New Roman" panose="02020603050405020304" pitchFamily="18" charset="0"/>
              </a:rPr>
              <a:t>, 2010)</a:t>
            </a:r>
          </a:p>
          <a:p>
            <a:pPr marL="285750" indent="-285750">
              <a:lnSpc>
                <a:spcPct val="150000"/>
              </a:lnSpc>
              <a:buFont typeface="Wingdings" panose="05000000000000000000" pitchFamily="2" charset="2"/>
              <a:buChar char="ü"/>
            </a:pPr>
            <a:r>
              <a:rPr lang="el-GR" sz="1600" i="1" dirty="0">
                <a:solidFill>
                  <a:schemeClr val="tx1"/>
                </a:solidFill>
                <a:latin typeface="Times New Roman" panose="02020603050405020304" pitchFamily="18" charset="0"/>
                <a:cs typeface="Times New Roman" panose="02020603050405020304" pitchFamily="18" charset="0"/>
              </a:rPr>
              <a:t>Οι κατηγορίες στις οποίες έχει κωδικοποιηθεί το κείμενο της έρευνας είναι σαφείς,  εξυπηρετούν τους ερευνητικούς σκοπούς, είναι αμοιβαία </a:t>
            </a:r>
            <a:r>
              <a:rPr lang="el-GR" sz="1600" i="1" dirty="0" err="1">
                <a:solidFill>
                  <a:schemeClr val="tx1"/>
                </a:solidFill>
                <a:latin typeface="Times New Roman" panose="02020603050405020304" pitchFamily="18" charset="0"/>
                <a:cs typeface="Times New Roman" panose="02020603050405020304" pitchFamily="18" charset="0"/>
              </a:rPr>
              <a:t>αποκλειόμενες</a:t>
            </a:r>
            <a:r>
              <a:rPr lang="el-GR" sz="1600" i="1" dirty="0">
                <a:solidFill>
                  <a:schemeClr val="tx1"/>
                </a:solidFill>
                <a:latin typeface="Times New Roman" panose="02020603050405020304" pitchFamily="18" charset="0"/>
                <a:cs typeface="Times New Roman" panose="02020603050405020304" pitchFamily="18" charset="0"/>
              </a:rPr>
              <a:t>, μονοσήμαντα ορισμένες και χωρίς τον κίνδυνο παρερμηνειών από τους ερευνητές και εξαντλητικές, δηλαδή το σύνολο των δεδομένων να ταιριάζει σε κάποια κατηγορία.</a:t>
            </a:r>
          </a:p>
          <a:p>
            <a:pPr>
              <a:lnSpc>
                <a:spcPct val="150000"/>
              </a:lnSpc>
            </a:pPr>
            <a:r>
              <a:rPr lang="el-GR" sz="1600" b="1" dirty="0">
                <a:solidFill>
                  <a:schemeClr val="bg1"/>
                </a:solidFill>
                <a:latin typeface="Times New Roman" panose="02020603050405020304" pitchFamily="18" charset="0"/>
                <a:cs typeface="Times New Roman" panose="02020603050405020304" pitchFamily="18" charset="0"/>
              </a:rPr>
              <a:t>Λογισμικό:</a:t>
            </a:r>
            <a:r>
              <a:rPr lang="el-GR" sz="1600" i="1" dirty="0">
                <a:solidFill>
                  <a:schemeClr val="tx1"/>
                </a:solidFill>
                <a:latin typeface="Times New Roman" panose="02020603050405020304" pitchFamily="18" charset="0"/>
                <a:cs typeface="Times New Roman" panose="02020603050405020304" pitchFamily="18" charset="0"/>
              </a:rPr>
              <a:t> </a:t>
            </a:r>
            <a:r>
              <a:rPr lang="el-GR" sz="1600" i="1" dirty="0" err="1">
                <a:solidFill>
                  <a:schemeClr val="tx1"/>
                </a:solidFill>
                <a:latin typeface="Times New Roman" panose="02020603050405020304" pitchFamily="18" charset="0"/>
                <a:cs typeface="Times New Roman" panose="02020603050405020304" pitchFamily="18" charset="0"/>
              </a:rPr>
              <a:t>Atlas-ti</a:t>
            </a:r>
            <a:endParaRPr lang="el-GR" sz="1600" i="1" dirty="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Μέσα συλλογής δεδομένων</a:t>
            </a:r>
            <a:r>
              <a:rPr kumimoji="0" lang="en-US"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rPr>
              <a:t>:</a:t>
            </a:r>
            <a:endParaRPr kumimoji="0" lang="el-GR" sz="1600" b="1" i="0" u="none" strike="noStrike" kern="0" cap="none" spc="0" normalizeH="0" baseline="0" noProof="0" dirty="0">
              <a:ln>
                <a:noFill/>
              </a:ln>
              <a:solidFill>
                <a:schemeClr val="bg1"/>
              </a:solidFill>
              <a:effectLst/>
              <a:uLnTx/>
              <a:uFillTx/>
              <a:latin typeface="Times New Roman" panose="02020603050405020304" pitchFamily="18" charset="0"/>
              <a:ea typeface="Arial"/>
              <a:cs typeface="Times New Roman" panose="02020603050405020304" pitchFamily="18" charset="0"/>
              <a:sym typeface="Arial"/>
            </a:endParaRPr>
          </a:p>
          <a:p>
            <a:pPr lvl="0">
              <a:buClr>
                <a:schemeClr val="bg1"/>
              </a:buClr>
              <a:buFont typeface="Wingdings" pitchFamily="2" charset="2"/>
              <a:buChar char="ü"/>
            </a:pPr>
            <a:r>
              <a:rPr lang="el-GR" sz="1600" b="1" dirty="0">
                <a:solidFill>
                  <a:schemeClr val="bg1"/>
                </a:solidFill>
                <a:latin typeface="Times New Roman" panose="02020603050405020304" pitchFamily="18" charset="0"/>
                <a:cs typeface="Times New Roman" panose="02020603050405020304" pitchFamily="18" charset="0"/>
              </a:rPr>
              <a:t> </a:t>
            </a:r>
            <a:r>
              <a:rPr lang="el-GR" sz="1600" i="1" dirty="0">
                <a:solidFill>
                  <a:schemeClr val="tx1"/>
                </a:solidFill>
                <a:latin typeface="Times New Roman" panose="02020603050405020304" pitchFamily="18" charset="0"/>
                <a:cs typeface="Times New Roman" panose="02020603050405020304" pitchFamily="18" charset="0"/>
              </a:rPr>
              <a:t>1 ερωτηματολόγιο αποτίμησης του ΕΥ με ανοιχτού τύπου ερωτήσεις</a:t>
            </a:r>
          </a:p>
          <a:p>
            <a:pPr lvl="0">
              <a:buClr>
                <a:schemeClr val="bg1"/>
              </a:buClr>
              <a:buFont typeface="Wingdings" pitchFamily="2" charset="2"/>
              <a:buChar char="ü"/>
            </a:pPr>
            <a:r>
              <a:rPr lang="el-GR" sz="1600" i="1" dirty="0">
                <a:solidFill>
                  <a:schemeClr val="tx1"/>
                </a:solidFill>
                <a:latin typeface="Times New Roman" panose="02020603050405020304" pitchFamily="18" charset="0"/>
                <a:cs typeface="Times New Roman" panose="02020603050405020304" pitchFamily="18" charset="0"/>
              </a:rPr>
              <a:t> </a:t>
            </a:r>
            <a:r>
              <a:rPr lang="el-GR" sz="1600" i="1" dirty="0" err="1">
                <a:solidFill>
                  <a:schemeClr val="tx1"/>
                </a:solidFill>
                <a:latin typeface="Times New Roman" panose="02020603050405020304" pitchFamily="18" charset="0"/>
                <a:cs typeface="Times New Roman" panose="02020603050405020304" pitchFamily="18" charset="0"/>
              </a:rPr>
              <a:t>Ημιδομημένη</a:t>
            </a:r>
            <a:r>
              <a:rPr lang="el-GR" sz="1600" i="1" dirty="0">
                <a:solidFill>
                  <a:schemeClr val="tx1"/>
                </a:solidFill>
                <a:latin typeface="Times New Roman" panose="02020603050405020304" pitchFamily="18" charset="0"/>
                <a:cs typeface="Times New Roman" panose="02020603050405020304" pitchFamily="18" charset="0"/>
              </a:rPr>
              <a:t> συνέντευξη</a:t>
            </a:r>
          </a:p>
          <a:p>
            <a:pPr lvl="0">
              <a:buClr>
                <a:schemeClr val="bg1"/>
              </a:buClr>
            </a:pPr>
            <a:endParaRPr kumimoji="0" lang="el-GR" sz="1600" i="1" u="none" strike="noStrike" kern="0" cap="none" spc="0" normalizeH="0" baseline="0" noProof="0" dirty="0">
              <a:ln>
                <a:noFill/>
              </a:ln>
              <a:solidFill>
                <a:schemeClr val="tx1"/>
              </a:solidFill>
              <a:effectLst/>
              <a:uLnTx/>
              <a:uFillTx/>
              <a:latin typeface="Times New Roman" panose="02020603050405020304" pitchFamily="18" charset="0"/>
              <a:ea typeface="Arial"/>
              <a:cs typeface="Times New Roman" panose="02020603050405020304" pitchFamily="18" charset="0"/>
              <a:sym typeface="Arial"/>
            </a:endParaRPr>
          </a:p>
        </p:txBody>
      </p:sp>
      <p:pic>
        <p:nvPicPr>
          <p:cNvPr id="7" name="Εικόνα 6">
            <a:extLst>
              <a:ext uri="{FF2B5EF4-FFF2-40B4-BE49-F238E27FC236}">
                <a16:creationId xmlns:a16="http://schemas.microsoft.com/office/drawing/2014/main" xmlns="" id="{7798EB4F-3939-7004-153E-B8B8A643289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48264" y="4869160"/>
            <a:ext cx="2195736" cy="2050639"/>
          </a:xfrm>
          <a:prstGeom prst="rect">
            <a:avLst/>
          </a:prstGeom>
        </p:spPr>
      </p:pic>
    </p:spTree>
    <p:extLst>
      <p:ext uri="{BB962C8B-B14F-4D97-AF65-F5344CB8AC3E}">
        <p14:creationId xmlns:p14="http://schemas.microsoft.com/office/powerpoint/2010/main" xmlns="" val="38058845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8α. 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46700" y="2677162"/>
            <a:ext cx="8208912" cy="523220"/>
          </a:xfrm>
          <a:prstGeom prst="rect">
            <a:avLst/>
          </a:prstGeom>
        </p:spPr>
        <p:txBody>
          <a:bodyPr wrap="square">
            <a:spAutoFit/>
          </a:bodyPr>
          <a:lstStyle/>
          <a:p>
            <a:r>
              <a:rPr lang="el-GR" sz="2800" dirty="0">
                <a:cs typeface="Times New Roman" panose="02020603050405020304" pitchFamily="18" charset="0"/>
              </a:rPr>
              <a:t>Οι 3 αξιολογητές αποτίμησαν κατά κύριο λόγο θετικά</a:t>
            </a:r>
            <a:endParaRPr lang="en-US" sz="2800" dirty="0">
              <a:cs typeface="Times New Roman" panose="02020603050405020304" pitchFamily="18" charset="0"/>
            </a:endParaRPr>
          </a:p>
        </p:txBody>
      </p:sp>
      <p:graphicFrame>
        <p:nvGraphicFramePr>
          <p:cNvPr id="6" name="Google Shape;317;p36">
            <a:extLst>
              <a:ext uri="{FF2B5EF4-FFF2-40B4-BE49-F238E27FC236}">
                <a16:creationId xmlns:a16="http://schemas.microsoft.com/office/drawing/2014/main" xmlns="" id="{287B001A-7F0D-43D2-EA31-DFFE031D7126}"/>
              </a:ext>
            </a:extLst>
          </p:cNvPr>
          <p:cNvGraphicFramePr/>
          <p:nvPr>
            <p:extLst>
              <p:ext uri="{D42A27DB-BD31-4B8C-83A1-F6EECF244321}">
                <p14:modId xmlns:p14="http://schemas.microsoft.com/office/powerpoint/2010/main" xmlns="" val="1307476462"/>
              </p:ext>
            </p:extLst>
          </p:nvPr>
        </p:nvGraphicFramePr>
        <p:xfrm>
          <a:off x="862724" y="1498612"/>
          <a:ext cx="7776864" cy="850268"/>
        </p:xfrm>
        <a:graphic>
          <a:graphicData uri="http://schemas.openxmlformats.org/drawingml/2006/table">
            <a:tbl>
              <a:tblPr>
                <a:effectLst>
                  <a:outerShdw blurRad="63500" sx="102000" sy="102000" algn="ctr" rotWithShape="0">
                    <a:prstClr val="black">
                      <a:alpha val="40000"/>
                    </a:prstClr>
                  </a:outerShdw>
                </a:effectLst>
              </a:tblPr>
              <a:tblGrid>
                <a:gridCol w="7776864">
                  <a:extLst>
                    <a:ext uri="{9D8B030D-6E8A-4147-A177-3AD203B41FA5}">
                      <a16:colId xmlns:a16="http://schemas.microsoft.com/office/drawing/2014/main" xmlns="" val="20000"/>
                    </a:ext>
                  </a:extLst>
                </a:gridCol>
              </a:tblGrid>
              <a:tr h="850268">
                <a:tc>
                  <a:txBody>
                    <a:bodyPr/>
                    <a:lstStyle>
                      <a:lvl1pPr marL="0" algn="l" defTabSz="685800" rtl="0" eaLnBrk="1" latinLnBrk="0" hangingPunct="1">
                        <a:defRPr sz="1350" kern="1200">
                          <a:solidFill>
                            <a:schemeClr val="lt1"/>
                          </a:solidFill>
                          <a:latin typeface="Arial"/>
                        </a:defRPr>
                      </a:lvl1pPr>
                      <a:lvl2pPr marL="342900" algn="l" defTabSz="685800" rtl="0" eaLnBrk="1" latinLnBrk="0" hangingPunct="1">
                        <a:defRPr sz="1350" kern="1200">
                          <a:solidFill>
                            <a:schemeClr val="lt1"/>
                          </a:solidFill>
                          <a:latin typeface="Arial"/>
                        </a:defRPr>
                      </a:lvl2pPr>
                      <a:lvl3pPr marL="685800" algn="l" defTabSz="685800" rtl="0" eaLnBrk="1" latinLnBrk="0" hangingPunct="1">
                        <a:defRPr sz="1350" kern="1200">
                          <a:solidFill>
                            <a:schemeClr val="lt1"/>
                          </a:solidFill>
                          <a:latin typeface="Arial"/>
                        </a:defRPr>
                      </a:lvl3pPr>
                      <a:lvl4pPr marL="1028700" algn="l" defTabSz="685800" rtl="0" eaLnBrk="1" latinLnBrk="0" hangingPunct="1">
                        <a:defRPr sz="1350" kern="1200">
                          <a:solidFill>
                            <a:schemeClr val="lt1"/>
                          </a:solidFill>
                          <a:latin typeface="Arial"/>
                        </a:defRPr>
                      </a:lvl4pPr>
                      <a:lvl5pPr marL="1371600" algn="l" defTabSz="685800" rtl="0" eaLnBrk="1" latinLnBrk="0" hangingPunct="1">
                        <a:defRPr sz="1350" kern="1200">
                          <a:solidFill>
                            <a:schemeClr val="lt1"/>
                          </a:solidFill>
                          <a:latin typeface="Arial"/>
                        </a:defRPr>
                      </a:lvl5pPr>
                      <a:lvl6pPr marL="1714500" algn="l" defTabSz="685800" rtl="0" eaLnBrk="1" latinLnBrk="0" hangingPunct="1">
                        <a:defRPr sz="1350" kern="1200">
                          <a:solidFill>
                            <a:schemeClr val="lt1"/>
                          </a:solidFill>
                          <a:latin typeface="Arial"/>
                        </a:defRPr>
                      </a:lvl6pPr>
                      <a:lvl7pPr marL="2057400" algn="l" defTabSz="685800" rtl="0" eaLnBrk="1" latinLnBrk="0" hangingPunct="1">
                        <a:defRPr sz="1350" kern="1200">
                          <a:solidFill>
                            <a:schemeClr val="lt1"/>
                          </a:solidFill>
                          <a:latin typeface="Arial"/>
                        </a:defRPr>
                      </a:lvl7pPr>
                      <a:lvl8pPr marL="2400300" algn="l" defTabSz="685800" rtl="0" eaLnBrk="1" latinLnBrk="0" hangingPunct="1">
                        <a:defRPr sz="1350" kern="1200">
                          <a:solidFill>
                            <a:schemeClr val="lt1"/>
                          </a:solidFill>
                          <a:latin typeface="Arial"/>
                        </a:defRPr>
                      </a:lvl8pPr>
                      <a:lvl9pPr marL="2743200" algn="l" defTabSz="685800" rtl="0" eaLnBrk="1" latinLnBrk="0" hangingPunct="1">
                        <a:defRPr sz="1350"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000" b="1" u="sng" dirty="0">
                          <a:latin typeface="Times New Roman" panose="02020603050405020304" pitchFamily="18" charset="0"/>
                          <a:cs typeface="Times New Roman" panose="02020603050405020304" pitchFamily="18" charset="0"/>
                        </a:rPr>
                        <a:t>1</a:t>
                      </a:r>
                      <a:r>
                        <a:rPr lang="el-GR" sz="2000" b="1" u="sng" baseline="30000" dirty="0">
                          <a:latin typeface="Times New Roman" panose="02020603050405020304" pitchFamily="18" charset="0"/>
                          <a:cs typeface="Times New Roman" panose="02020603050405020304" pitchFamily="18" charset="0"/>
                        </a:rPr>
                        <a:t>ο</a:t>
                      </a:r>
                      <a:r>
                        <a:rPr lang="el-GR" sz="2000" b="1" u="sng" dirty="0">
                          <a:latin typeface="Times New Roman" panose="02020603050405020304" pitchFamily="18" charset="0"/>
                          <a:cs typeface="Times New Roman" panose="02020603050405020304" pitchFamily="18" charset="0"/>
                        </a:rPr>
                        <a:t> ερευνητικό ερώτημα</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Το εκπαιδευτικό υλικό διέπεται από τις αρχές και τη μεθοδολογία της εξ αποστάσεως εκπαίδευσης; </a:t>
                      </a:r>
                      <a:endParaRPr lang="el-GR" sz="2000" b="1" i="0" dirty="0">
                        <a:solidFill>
                          <a:schemeClr val="bg1"/>
                        </a:solidFill>
                        <a:latin typeface="Times New Roman" panose="02020603050405020304" pitchFamily="18" charset="0"/>
                        <a:cs typeface="Times New Roman" panose="02020603050405020304" pitchFamily="18" charset="0"/>
                      </a:endParaRPr>
                    </a:p>
                  </a:txBody>
                  <a:tcPr marL="91425" marR="91425" marT="91425" marB="91425">
                    <a:lnL>
                      <a:noFill/>
                    </a:lnL>
                    <a:lnR>
                      <a:noFill/>
                    </a:lnR>
                    <a:lnT>
                      <a:noFill/>
                    </a:lnT>
                    <a:lnB>
                      <a:noFill/>
                    </a:lnB>
                    <a:lnTlToBr w="12700" cmpd="sng">
                      <a:noFill/>
                      <a:prstDash val="solid"/>
                    </a:lnTlToBr>
                    <a:lnBlToTr w="12700" cmpd="sng">
                      <a:noFill/>
                      <a:prstDash val="solid"/>
                    </a:lnBlToTr>
                    <a:solidFill>
                      <a:srgbClr val="2E4379"/>
                    </a:solidFill>
                  </a:tcPr>
                </a:tc>
                <a:extLst>
                  <a:ext uri="{0D108BD9-81ED-4DB2-BD59-A6C34878D82A}">
                    <a16:rowId xmlns:a16="http://schemas.microsoft.com/office/drawing/2014/main" xmlns="" val="10000"/>
                  </a:ext>
                </a:extLst>
              </a:tr>
            </a:tbl>
          </a:graphicData>
        </a:graphic>
      </p:graphicFrame>
      <p:sp>
        <p:nvSpPr>
          <p:cNvPr id="7" name="13 - Στρογγύλεμα διαγώνιας γωνίας του ορθογωνίου">
            <a:extLst>
              <a:ext uri="{FF2B5EF4-FFF2-40B4-BE49-F238E27FC236}">
                <a16:creationId xmlns:a16="http://schemas.microsoft.com/office/drawing/2014/main" xmlns="" id="{E28A415F-B522-A058-A5DE-26885FCCBF9C}"/>
              </a:ext>
            </a:extLst>
          </p:cNvPr>
          <p:cNvSpPr/>
          <p:nvPr/>
        </p:nvSpPr>
        <p:spPr>
          <a:xfrm>
            <a:off x="611560" y="3429000"/>
            <a:ext cx="8208912" cy="2016224"/>
          </a:xfrm>
          <a:prstGeom prst="round2DiagRect">
            <a:avLst/>
          </a:prstGeom>
          <a:solidFill>
            <a:srgbClr val="FFAD5B"/>
          </a:solidFill>
          <a:ln w="25400" cap="flat" cmpd="sng" algn="ctr">
            <a:noFill/>
            <a:prstDash val="solid"/>
          </a:ln>
          <a:effectLst/>
        </p:spPr>
        <p:txBody>
          <a:bodyPr rtlCol="0" anchor="ctr"/>
          <a:lstStyle/>
          <a:p>
            <a:pPr marL="285750" indent="-285750">
              <a:buFont typeface="Wingdings" panose="05000000000000000000" pitchFamily="2" charset="2"/>
              <a:buChar char="ü"/>
            </a:pPr>
            <a:r>
              <a:rPr lang="el-GR" dirty="0"/>
              <a:t>Βιβλιογραφική τεκμηρίωση</a:t>
            </a:r>
          </a:p>
          <a:p>
            <a:pPr marL="285750" indent="-285750">
              <a:buFont typeface="Wingdings" panose="05000000000000000000" pitchFamily="2" charset="2"/>
              <a:buChar char="ü"/>
            </a:pPr>
            <a:r>
              <a:rPr lang="el-GR" dirty="0"/>
              <a:t>Συγκριτική ανάλυση πληροφοριών</a:t>
            </a:r>
          </a:p>
          <a:p>
            <a:pPr marL="285750" indent="-285750">
              <a:buFont typeface="Wingdings" panose="05000000000000000000" pitchFamily="2" charset="2"/>
              <a:buChar char="ü"/>
            </a:pPr>
            <a:r>
              <a:rPr lang="el-GR" dirty="0"/>
              <a:t>Εύχρηστο – Φιλικό – Ευανάγνωστο </a:t>
            </a:r>
          </a:p>
          <a:p>
            <a:pPr marL="285750" indent="-285750">
              <a:buFont typeface="Wingdings" panose="05000000000000000000" pitchFamily="2" charset="2"/>
              <a:buChar char="ü"/>
            </a:pPr>
            <a:r>
              <a:rPr lang="el-GR" b="0" i="0" u="none" strike="noStrike" kern="1200" baseline="0" dirty="0">
                <a:solidFill>
                  <a:schemeClr val="dk1"/>
                </a:solidFill>
                <a:cs typeface="Times New Roman" panose="02020603050405020304" pitchFamily="18" charset="0"/>
              </a:rPr>
              <a:t>Εύκολη πλοήγηση </a:t>
            </a:r>
            <a:endParaRPr lang="el-GR" sz="2000" dirty="0">
              <a:cs typeface="Times New Roman" panose="02020603050405020304" pitchFamily="18" charset="0"/>
            </a:endParaRPr>
          </a:p>
        </p:txBody>
      </p:sp>
      <p:sp>
        <p:nvSpPr>
          <p:cNvPr id="8" name="TextBox 7">
            <a:extLst>
              <a:ext uri="{FF2B5EF4-FFF2-40B4-BE49-F238E27FC236}">
                <a16:creationId xmlns:a16="http://schemas.microsoft.com/office/drawing/2014/main" xmlns="" id="{BCAB7474-CA32-A003-11CC-9C68C5A51E07}"/>
              </a:ext>
            </a:extLst>
          </p:cNvPr>
          <p:cNvSpPr txBox="1"/>
          <p:nvPr/>
        </p:nvSpPr>
        <p:spPr>
          <a:xfrm>
            <a:off x="5548681" y="3652282"/>
            <a:ext cx="3306931" cy="1569660"/>
          </a:xfrm>
          <a:prstGeom prst="rect">
            <a:avLst/>
          </a:prstGeom>
          <a:noFill/>
        </p:spPr>
        <p:txBody>
          <a:bodyPr wrap="none" rtlCol="0">
            <a:spAutoFit/>
          </a:bodyPr>
          <a:lstStyle/>
          <a:p>
            <a:pPr marL="285750" indent="-285750">
              <a:buFont typeface="Wingdings" panose="05000000000000000000" pitchFamily="2" charset="2"/>
              <a:buChar char="ü"/>
            </a:pPr>
            <a:r>
              <a:rPr lang="el-GR" dirty="0">
                <a:cs typeface="Times New Roman" panose="02020603050405020304" pitchFamily="18" charset="0"/>
              </a:rPr>
              <a:t>Συμβουλές μελέτης</a:t>
            </a:r>
          </a:p>
          <a:p>
            <a:pPr marL="285750" indent="-285750">
              <a:buFont typeface="Wingdings" panose="05000000000000000000" pitchFamily="2" charset="2"/>
              <a:buChar char="ü"/>
            </a:pPr>
            <a:r>
              <a:rPr lang="el-GR" dirty="0">
                <a:cs typeface="Times New Roman" panose="02020603050405020304" pitchFamily="18" charset="0"/>
              </a:rPr>
              <a:t>Επεξηγηματικά σχόλια</a:t>
            </a:r>
          </a:p>
          <a:p>
            <a:pPr marL="285750" indent="-285750">
              <a:buFont typeface="Wingdings" panose="05000000000000000000" pitchFamily="2" charset="2"/>
              <a:buChar char="ü"/>
            </a:pPr>
            <a:r>
              <a:rPr lang="el-GR" dirty="0">
                <a:cs typeface="Times New Roman" panose="02020603050405020304" pitchFamily="18" charset="0"/>
              </a:rPr>
              <a:t>Δραστηριότητες</a:t>
            </a:r>
          </a:p>
          <a:p>
            <a:endParaRPr lang="el-GR"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8β. 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graphicFrame>
        <p:nvGraphicFramePr>
          <p:cNvPr id="6" name="Google Shape;317;p36">
            <a:extLst>
              <a:ext uri="{FF2B5EF4-FFF2-40B4-BE49-F238E27FC236}">
                <a16:creationId xmlns:a16="http://schemas.microsoft.com/office/drawing/2014/main" xmlns="" id="{287B001A-7F0D-43D2-EA31-DFFE031D7126}"/>
              </a:ext>
            </a:extLst>
          </p:cNvPr>
          <p:cNvGraphicFramePr/>
          <p:nvPr>
            <p:extLst>
              <p:ext uri="{D42A27DB-BD31-4B8C-83A1-F6EECF244321}">
                <p14:modId xmlns:p14="http://schemas.microsoft.com/office/powerpoint/2010/main" xmlns="" val="1109555953"/>
              </p:ext>
            </p:extLst>
          </p:nvPr>
        </p:nvGraphicFramePr>
        <p:xfrm>
          <a:off x="862724" y="1498612"/>
          <a:ext cx="7776864" cy="850268"/>
        </p:xfrm>
        <a:graphic>
          <a:graphicData uri="http://schemas.openxmlformats.org/drawingml/2006/table">
            <a:tbl>
              <a:tblPr>
                <a:effectLst>
                  <a:outerShdw blurRad="63500" sx="102000" sy="102000" algn="ctr" rotWithShape="0">
                    <a:prstClr val="black">
                      <a:alpha val="40000"/>
                    </a:prstClr>
                  </a:outerShdw>
                </a:effectLst>
              </a:tblPr>
              <a:tblGrid>
                <a:gridCol w="7776864">
                  <a:extLst>
                    <a:ext uri="{9D8B030D-6E8A-4147-A177-3AD203B41FA5}">
                      <a16:colId xmlns:a16="http://schemas.microsoft.com/office/drawing/2014/main" xmlns="" val="20000"/>
                    </a:ext>
                  </a:extLst>
                </a:gridCol>
              </a:tblGrid>
              <a:tr h="850268">
                <a:tc>
                  <a:txBody>
                    <a:bodyPr/>
                    <a:lstStyle>
                      <a:lvl1pPr marL="0" algn="l" defTabSz="685800" rtl="0" eaLnBrk="1" latinLnBrk="0" hangingPunct="1">
                        <a:defRPr sz="1350" kern="1200">
                          <a:solidFill>
                            <a:schemeClr val="lt1"/>
                          </a:solidFill>
                          <a:latin typeface="Arial"/>
                        </a:defRPr>
                      </a:lvl1pPr>
                      <a:lvl2pPr marL="342900" algn="l" defTabSz="685800" rtl="0" eaLnBrk="1" latinLnBrk="0" hangingPunct="1">
                        <a:defRPr sz="1350" kern="1200">
                          <a:solidFill>
                            <a:schemeClr val="lt1"/>
                          </a:solidFill>
                          <a:latin typeface="Arial"/>
                        </a:defRPr>
                      </a:lvl2pPr>
                      <a:lvl3pPr marL="685800" algn="l" defTabSz="685800" rtl="0" eaLnBrk="1" latinLnBrk="0" hangingPunct="1">
                        <a:defRPr sz="1350" kern="1200">
                          <a:solidFill>
                            <a:schemeClr val="lt1"/>
                          </a:solidFill>
                          <a:latin typeface="Arial"/>
                        </a:defRPr>
                      </a:lvl3pPr>
                      <a:lvl4pPr marL="1028700" algn="l" defTabSz="685800" rtl="0" eaLnBrk="1" latinLnBrk="0" hangingPunct="1">
                        <a:defRPr sz="1350" kern="1200">
                          <a:solidFill>
                            <a:schemeClr val="lt1"/>
                          </a:solidFill>
                          <a:latin typeface="Arial"/>
                        </a:defRPr>
                      </a:lvl4pPr>
                      <a:lvl5pPr marL="1371600" algn="l" defTabSz="685800" rtl="0" eaLnBrk="1" latinLnBrk="0" hangingPunct="1">
                        <a:defRPr sz="1350" kern="1200">
                          <a:solidFill>
                            <a:schemeClr val="lt1"/>
                          </a:solidFill>
                          <a:latin typeface="Arial"/>
                        </a:defRPr>
                      </a:lvl5pPr>
                      <a:lvl6pPr marL="1714500" algn="l" defTabSz="685800" rtl="0" eaLnBrk="1" latinLnBrk="0" hangingPunct="1">
                        <a:defRPr sz="1350" kern="1200">
                          <a:solidFill>
                            <a:schemeClr val="lt1"/>
                          </a:solidFill>
                          <a:latin typeface="Arial"/>
                        </a:defRPr>
                      </a:lvl6pPr>
                      <a:lvl7pPr marL="2057400" algn="l" defTabSz="685800" rtl="0" eaLnBrk="1" latinLnBrk="0" hangingPunct="1">
                        <a:defRPr sz="1350" kern="1200">
                          <a:solidFill>
                            <a:schemeClr val="lt1"/>
                          </a:solidFill>
                          <a:latin typeface="Arial"/>
                        </a:defRPr>
                      </a:lvl7pPr>
                      <a:lvl8pPr marL="2400300" algn="l" defTabSz="685800" rtl="0" eaLnBrk="1" latinLnBrk="0" hangingPunct="1">
                        <a:defRPr sz="1350" kern="1200">
                          <a:solidFill>
                            <a:schemeClr val="lt1"/>
                          </a:solidFill>
                          <a:latin typeface="Arial"/>
                        </a:defRPr>
                      </a:lvl8pPr>
                      <a:lvl9pPr marL="2743200" algn="l" defTabSz="685800" rtl="0" eaLnBrk="1" latinLnBrk="0" hangingPunct="1">
                        <a:defRPr sz="1350"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000" b="1" u="sng" dirty="0">
                          <a:latin typeface="Times New Roman" panose="02020603050405020304" pitchFamily="18" charset="0"/>
                          <a:cs typeface="Times New Roman" panose="02020603050405020304" pitchFamily="18" charset="0"/>
                        </a:rPr>
                        <a:t>2</a:t>
                      </a:r>
                      <a:r>
                        <a:rPr lang="el-GR" sz="2000" b="1" u="sng" baseline="30000" dirty="0">
                          <a:latin typeface="Times New Roman" panose="02020603050405020304" pitchFamily="18" charset="0"/>
                          <a:cs typeface="Times New Roman" panose="02020603050405020304" pitchFamily="18" charset="0"/>
                        </a:rPr>
                        <a:t>ο</a:t>
                      </a:r>
                      <a:r>
                        <a:rPr lang="el-GR" sz="2000" b="1" u="sng" dirty="0">
                          <a:latin typeface="Times New Roman" panose="02020603050405020304" pitchFamily="18" charset="0"/>
                          <a:cs typeface="Times New Roman" panose="02020603050405020304" pitchFamily="18" charset="0"/>
                        </a:rPr>
                        <a:t> ερευνητικό ερώτημα</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Το ΕΥ έχει δημιουργηθεί σύμφωνα με τις αρχές της </a:t>
                      </a:r>
                      <a:r>
                        <a:rPr lang="el-GR" sz="2000" b="1" dirty="0" err="1">
                          <a:latin typeface="Times New Roman" panose="02020603050405020304" pitchFamily="18" charset="0"/>
                          <a:cs typeface="Times New Roman" panose="02020603050405020304" pitchFamily="18" charset="0"/>
                        </a:rPr>
                        <a:t>Πολυμεσικής</a:t>
                      </a:r>
                      <a:r>
                        <a:rPr lang="el-GR" sz="2000" b="1" dirty="0">
                          <a:latin typeface="Times New Roman" panose="02020603050405020304" pitchFamily="18" charset="0"/>
                          <a:cs typeface="Times New Roman" panose="02020603050405020304" pitchFamily="18" charset="0"/>
                        </a:rPr>
                        <a:t> Μάθησης;</a:t>
                      </a:r>
                      <a:endParaRPr lang="el-GR" sz="2000" b="1" i="0" dirty="0">
                        <a:solidFill>
                          <a:schemeClr val="bg1"/>
                        </a:solidFill>
                        <a:latin typeface="Times New Roman" panose="02020603050405020304" pitchFamily="18" charset="0"/>
                        <a:cs typeface="Times New Roman" panose="02020603050405020304" pitchFamily="18" charset="0"/>
                      </a:endParaRPr>
                    </a:p>
                  </a:txBody>
                  <a:tcPr marL="91425" marR="91425" marT="91425" marB="91425">
                    <a:lnL>
                      <a:noFill/>
                    </a:lnL>
                    <a:lnR>
                      <a:noFill/>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xmlns="" val="10000"/>
                  </a:ext>
                </a:extLst>
              </a:tr>
            </a:tbl>
          </a:graphicData>
        </a:graphic>
      </p:graphicFrame>
      <p:sp>
        <p:nvSpPr>
          <p:cNvPr id="8" name="13 - Στρογγύλεμα διαγώνιας γωνίας του ορθογωνίου">
            <a:extLst>
              <a:ext uri="{FF2B5EF4-FFF2-40B4-BE49-F238E27FC236}">
                <a16:creationId xmlns:a16="http://schemas.microsoft.com/office/drawing/2014/main" xmlns="" id="{FEAA9981-1584-A303-59FA-CE69011A0BC8}"/>
              </a:ext>
            </a:extLst>
          </p:cNvPr>
          <p:cNvSpPr/>
          <p:nvPr/>
        </p:nvSpPr>
        <p:spPr>
          <a:xfrm>
            <a:off x="796711" y="2938772"/>
            <a:ext cx="7791201" cy="2218420"/>
          </a:xfrm>
          <a:prstGeom prst="round2DiagRect">
            <a:avLst/>
          </a:prstGeom>
          <a:solidFill>
            <a:srgbClr val="F4F694"/>
          </a:solidFill>
          <a:ln w="25400" cap="flat" cmpd="sng" algn="ctr">
            <a:noFill/>
            <a:prstDash val="solid"/>
          </a:ln>
          <a:effectLst/>
        </p:spPr>
        <p:txBody>
          <a:bodyPr rtlCol="0" anchor="ctr"/>
          <a:lstStyle/>
          <a:p>
            <a:pPr marL="285750" indent="-285750">
              <a:buFont typeface="Wingdings" panose="05000000000000000000" pitchFamily="2" charset="2"/>
              <a:buChar char="ü"/>
            </a:pPr>
            <a:r>
              <a:rPr lang="el-GR" dirty="0">
                <a:cs typeface="Times New Roman" panose="02020603050405020304" pitchFamily="18" charset="0"/>
              </a:rPr>
              <a:t>Τμηματική παρουσίαση </a:t>
            </a:r>
          </a:p>
          <a:p>
            <a:pPr marL="285750" indent="-285750">
              <a:buFont typeface="Wingdings" panose="05000000000000000000" pitchFamily="2" charset="2"/>
              <a:buChar char="ü"/>
            </a:pPr>
            <a:r>
              <a:rPr lang="el-GR" dirty="0">
                <a:cs typeface="Times New Roman" panose="02020603050405020304" pitchFamily="18" charset="0"/>
              </a:rPr>
              <a:t>Εικόνα – ήχος – βίντεο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b="0" i="0" u="none" strike="noStrike" kern="1200" baseline="0" dirty="0">
                <a:solidFill>
                  <a:schemeClr val="dk1"/>
                </a:solidFill>
                <a:cs typeface="Times New Roman" panose="02020603050405020304" pitchFamily="18" charset="0"/>
              </a:rPr>
              <a:t>Επισήμανση στοιχείων</a:t>
            </a:r>
            <a:endParaRPr lang="el-GR" dirty="0">
              <a:cs typeface="Times New Roman" panose="02020603050405020304" pitchFamily="18" charset="0"/>
            </a:endParaRPr>
          </a:p>
          <a:p>
            <a:pPr marL="285750" indent="-285750">
              <a:buFont typeface="Wingdings" panose="05000000000000000000" pitchFamily="2" charset="2"/>
              <a:buChar char="ü"/>
            </a:pPr>
            <a:r>
              <a:rPr lang="el-GR" dirty="0">
                <a:cs typeface="Times New Roman" panose="02020603050405020304" pitchFamily="18" charset="0"/>
              </a:rPr>
              <a:t>Οδηγίες δραστηριοτήτων – Ανατροφοδότηση </a:t>
            </a:r>
          </a:p>
          <a:p>
            <a:pPr marL="285750" indent="-285750">
              <a:buFont typeface="Wingdings" panose="05000000000000000000" pitchFamily="2" charset="2"/>
              <a:buChar char="ü"/>
            </a:pPr>
            <a:r>
              <a:rPr lang="el-GR" dirty="0">
                <a:cs typeface="Times New Roman" panose="02020603050405020304" pitchFamily="18" charset="0"/>
              </a:rPr>
              <a:t>Εύχρηστο περιβάλλον (πλοήγηση – σύνδεσμοι)</a:t>
            </a:r>
          </a:p>
        </p:txBody>
      </p:sp>
    </p:spTree>
    <p:extLst>
      <p:ext uri="{BB962C8B-B14F-4D97-AF65-F5344CB8AC3E}">
        <p14:creationId xmlns:p14="http://schemas.microsoft.com/office/powerpoint/2010/main" xmlns="" val="1590201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8γ. 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graphicFrame>
        <p:nvGraphicFramePr>
          <p:cNvPr id="6" name="Google Shape;317;p36">
            <a:extLst>
              <a:ext uri="{FF2B5EF4-FFF2-40B4-BE49-F238E27FC236}">
                <a16:creationId xmlns:a16="http://schemas.microsoft.com/office/drawing/2014/main" xmlns="" id="{287B001A-7F0D-43D2-EA31-DFFE031D7126}"/>
              </a:ext>
            </a:extLst>
          </p:cNvPr>
          <p:cNvGraphicFramePr/>
          <p:nvPr>
            <p:extLst>
              <p:ext uri="{D42A27DB-BD31-4B8C-83A1-F6EECF244321}">
                <p14:modId xmlns:p14="http://schemas.microsoft.com/office/powerpoint/2010/main" xmlns="" val="2458370939"/>
              </p:ext>
            </p:extLst>
          </p:nvPr>
        </p:nvGraphicFramePr>
        <p:xfrm>
          <a:off x="862724" y="1498612"/>
          <a:ext cx="7776864" cy="850268"/>
        </p:xfrm>
        <a:graphic>
          <a:graphicData uri="http://schemas.openxmlformats.org/drawingml/2006/table">
            <a:tbl>
              <a:tblPr>
                <a:effectLst>
                  <a:outerShdw blurRad="63500" sx="102000" sy="102000" algn="ctr" rotWithShape="0">
                    <a:prstClr val="black">
                      <a:alpha val="40000"/>
                    </a:prstClr>
                  </a:outerShdw>
                </a:effectLst>
              </a:tblPr>
              <a:tblGrid>
                <a:gridCol w="7776864">
                  <a:extLst>
                    <a:ext uri="{9D8B030D-6E8A-4147-A177-3AD203B41FA5}">
                      <a16:colId xmlns:a16="http://schemas.microsoft.com/office/drawing/2014/main" xmlns="" val="20000"/>
                    </a:ext>
                  </a:extLst>
                </a:gridCol>
              </a:tblGrid>
              <a:tr h="850268">
                <a:tc>
                  <a:txBody>
                    <a:bodyPr/>
                    <a:lstStyle>
                      <a:lvl1pPr marL="0" algn="l" defTabSz="685800" rtl="0" eaLnBrk="1" latinLnBrk="0" hangingPunct="1">
                        <a:defRPr sz="1350" kern="1200">
                          <a:solidFill>
                            <a:schemeClr val="lt1"/>
                          </a:solidFill>
                          <a:latin typeface="Arial"/>
                        </a:defRPr>
                      </a:lvl1pPr>
                      <a:lvl2pPr marL="342900" algn="l" defTabSz="685800" rtl="0" eaLnBrk="1" latinLnBrk="0" hangingPunct="1">
                        <a:defRPr sz="1350" kern="1200">
                          <a:solidFill>
                            <a:schemeClr val="lt1"/>
                          </a:solidFill>
                          <a:latin typeface="Arial"/>
                        </a:defRPr>
                      </a:lvl2pPr>
                      <a:lvl3pPr marL="685800" algn="l" defTabSz="685800" rtl="0" eaLnBrk="1" latinLnBrk="0" hangingPunct="1">
                        <a:defRPr sz="1350" kern="1200">
                          <a:solidFill>
                            <a:schemeClr val="lt1"/>
                          </a:solidFill>
                          <a:latin typeface="Arial"/>
                        </a:defRPr>
                      </a:lvl3pPr>
                      <a:lvl4pPr marL="1028700" algn="l" defTabSz="685800" rtl="0" eaLnBrk="1" latinLnBrk="0" hangingPunct="1">
                        <a:defRPr sz="1350" kern="1200">
                          <a:solidFill>
                            <a:schemeClr val="lt1"/>
                          </a:solidFill>
                          <a:latin typeface="Arial"/>
                        </a:defRPr>
                      </a:lvl4pPr>
                      <a:lvl5pPr marL="1371600" algn="l" defTabSz="685800" rtl="0" eaLnBrk="1" latinLnBrk="0" hangingPunct="1">
                        <a:defRPr sz="1350" kern="1200">
                          <a:solidFill>
                            <a:schemeClr val="lt1"/>
                          </a:solidFill>
                          <a:latin typeface="Arial"/>
                        </a:defRPr>
                      </a:lvl5pPr>
                      <a:lvl6pPr marL="1714500" algn="l" defTabSz="685800" rtl="0" eaLnBrk="1" latinLnBrk="0" hangingPunct="1">
                        <a:defRPr sz="1350" kern="1200">
                          <a:solidFill>
                            <a:schemeClr val="lt1"/>
                          </a:solidFill>
                          <a:latin typeface="Arial"/>
                        </a:defRPr>
                      </a:lvl6pPr>
                      <a:lvl7pPr marL="2057400" algn="l" defTabSz="685800" rtl="0" eaLnBrk="1" latinLnBrk="0" hangingPunct="1">
                        <a:defRPr sz="1350" kern="1200">
                          <a:solidFill>
                            <a:schemeClr val="lt1"/>
                          </a:solidFill>
                          <a:latin typeface="Arial"/>
                        </a:defRPr>
                      </a:lvl7pPr>
                      <a:lvl8pPr marL="2400300" algn="l" defTabSz="685800" rtl="0" eaLnBrk="1" latinLnBrk="0" hangingPunct="1">
                        <a:defRPr sz="1350" kern="1200">
                          <a:solidFill>
                            <a:schemeClr val="lt1"/>
                          </a:solidFill>
                          <a:latin typeface="Arial"/>
                        </a:defRPr>
                      </a:lvl8pPr>
                      <a:lvl9pPr marL="2743200" algn="l" defTabSz="685800" rtl="0" eaLnBrk="1" latinLnBrk="0" hangingPunct="1">
                        <a:defRPr sz="1350"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000" b="1" u="sng" dirty="0">
                          <a:latin typeface="Times New Roman" panose="02020603050405020304" pitchFamily="18" charset="0"/>
                          <a:cs typeface="Times New Roman" panose="02020603050405020304" pitchFamily="18" charset="0"/>
                        </a:rPr>
                        <a:t>3</a:t>
                      </a:r>
                      <a:r>
                        <a:rPr lang="el-GR" sz="2000" b="1" u="sng" baseline="30000" dirty="0">
                          <a:latin typeface="Times New Roman" panose="02020603050405020304" pitchFamily="18" charset="0"/>
                          <a:cs typeface="Times New Roman" panose="02020603050405020304" pitchFamily="18" charset="0"/>
                        </a:rPr>
                        <a:t>ο</a:t>
                      </a:r>
                      <a:r>
                        <a:rPr lang="el-GR" sz="2000" b="1" u="sng" dirty="0">
                          <a:latin typeface="Times New Roman" panose="02020603050405020304" pitchFamily="18" charset="0"/>
                          <a:cs typeface="Times New Roman" panose="02020603050405020304" pitchFamily="18" charset="0"/>
                        </a:rPr>
                        <a:t> ερευνητικό ερώτημα</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Το εκπαιδευτικό υλικό έχει δημιουργηθεί σύμφωνα με τις αρχές της διαφοροποιημένης διδασκαλίας;</a:t>
                      </a:r>
                      <a:endParaRPr lang="el-GR" sz="2000" b="1" i="0" dirty="0">
                        <a:solidFill>
                          <a:schemeClr val="bg1"/>
                        </a:solidFill>
                        <a:latin typeface="Times New Roman" panose="02020603050405020304" pitchFamily="18" charset="0"/>
                        <a:cs typeface="Times New Roman" panose="02020603050405020304" pitchFamily="18" charset="0"/>
                      </a:endParaRPr>
                    </a:p>
                  </a:txBody>
                  <a:tcPr marL="91425" marR="91425" marT="91425" marB="91425">
                    <a:lnL>
                      <a:noFill/>
                    </a:lnL>
                    <a:lnR>
                      <a:noFill/>
                    </a:lnR>
                    <a:lnT>
                      <a:noFill/>
                    </a:lnT>
                    <a:lnB>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xmlns="" val="10000"/>
                  </a:ext>
                </a:extLst>
              </a:tr>
            </a:tbl>
          </a:graphicData>
        </a:graphic>
      </p:graphicFrame>
      <p:sp>
        <p:nvSpPr>
          <p:cNvPr id="3" name="13 - Στρογγύλεμα διαγώνιας γωνίας του ορθογωνίου">
            <a:extLst>
              <a:ext uri="{FF2B5EF4-FFF2-40B4-BE49-F238E27FC236}">
                <a16:creationId xmlns:a16="http://schemas.microsoft.com/office/drawing/2014/main" xmlns="" id="{D359616C-43B6-DEAE-A3AA-FBC864A618B2}"/>
              </a:ext>
            </a:extLst>
          </p:cNvPr>
          <p:cNvSpPr/>
          <p:nvPr/>
        </p:nvSpPr>
        <p:spPr>
          <a:xfrm>
            <a:off x="814152" y="2780928"/>
            <a:ext cx="7791201" cy="2360006"/>
          </a:xfrm>
          <a:prstGeom prst="round2DiagRect">
            <a:avLst/>
          </a:prstGeom>
          <a:solidFill>
            <a:srgbClr val="EDBE9B"/>
          </a:solidFill>
          <a:ln w="25400" cap="flat" cmpd="sng" algn="ctr">
            <a:noFill/>
            <a:prstDash val="solid"/>
          </a:ln>
          <a:effectLst/>
        </p:spPr>
        <p:txBody>
          <a:bodyPr rtlCol="0" anchor="ctr"/>
          <a:lstStyle/>
          <a:p>
            <a:pPr marL="285750" indent="-285750">
              <a:lnSpc>
                <a:spcPct val="150000"/>
              </a:lnSpc>
              <a:buFont typeface="Wingdings" panose="05000000000000000000" pitchFamily="2" charset="2"/>
              <a:buChar char="ü"/>
            </a:pPr>
            <a:r>
              <a:rPr lang="el-GR" sz="2000" dirty="0">
                <a:cs typeface="Times New Roman" panose="02020603050405020304" pitchFamily="18" charset="0"/>
              </a:rPr>
              <a:t>Αξιολόγηση μαθητή</a:t>
            </a:r>
          </a:p>
          <a:p>
            <a:pPr marL="285750" indent="-285750">
              <a:lnSpc>
                <a:spcPct val="150000"/>
              </a:lnSpc>
              <a:buFont typeface="Wingdings" panose="05000000000000000000" pitchFamily="2" charset="2"/>
              <a:buChar char="ü"/>
            </a:pPr>
            <a:r>
              <a:rPr lang="el-GR" sz="2000" dirty="0">
                <a:cs typeface="Times New Roman" panose="02020603050405020304" pitchFamily="18" charset="0"/>
              </a:rPr>
              <a:t>Παρακολούθηση προόδου </a:t>
            </a:r>
          </a:p>
          <a:p>
            <a:pPr marL="285750" indent="-285750">
              <a:lnSpc>
                <a:spcPct val="150000"/>
              </a:lnSpc>
              <a:buFont typeface="Wingdings" panose="05000000000000000000" pitchFamily="2" charset="2"/>
              <a:buChar char="ü"/>
            </a:pPr>
            <a:r>
              <a:rPr lang="el-GR" sz="2000" dirty="0">
                <a:cs typeface="Times New Roman" panose="02020603050405020304" pitchFamily="18" charset="0"/>
              </a:rPr>
              <a:t>Προσαρμογή προσδοκώμενων μαθησιακών στόχων σύμφωνα με το ΑΠΣ</a:t>
            </a:r>
          </a:p>
        </p:txBody>
      </p:sp>
    </p:spTree>
    <p:extLst>
      <p:ext uri="{BB962C8B-B14F-4D97-AF65-F5344CB8AC3E}">
        <p14:creationId xmlns:p14="http://schemas.microsoft.com/office/powerpoint/2010/main" xmlns="" val="1142882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8δ. 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graphicFrame>
        <p:nvGraphicFramePr>
          <p:cNvPr id="6" name="Google Shape;317;p36">
            <a:extLst>
              <a:ext uri="{FF2B5EF4-FFF2-40B4-BE49-F238E27FC236}">
                <a16:creationId xmlns:a16="http://schemas.microsoft.com/office/drawing/2014/main" xmlns="" id="{287B001A-7F0D-43D2-EA31-DFFE031D7126}"/>
              </a:ext>
            </a:extLst>
          </p:cNvPr>
          <p:cNvGraphicFramePr/>
          <p:nvPr>
            <p:extLst>
              <p:ext uri="{D42A27DB-BD31-4B8C-83A1-F6EECF244321}">
                <p14:modId xmlns:p14="http://schemas.microsoft.com/office/powerpoint/2010/main" xmlns="" val="4160068413"/>
              </p:ext>
            </p:extLst>
          </p:nvPr>
        </p:nvGraphicFramePr>
        <p:xfrm>
          <a:off x="1075184" y="1359451"/>
          <a:ext cx="7776864" cy="1097250"/>
        </p:xfrm>
        <a:graphic>
          <a:graphicData uri="http://schemas.openxmlformats.org/drawingml/2006/table">
            <a:tbl>
              <a:tblPr>
                <a:effectLst>
                  <a:outerShdw blurRad="63500" sx="102000" sy="102000" algn="ctr" rotWithShape="0">
                    <a:prstClr val="black">
                      <a:alpha val="40000"/>
                    </a:prstClr>
                  </a:outerShdw>
                </a:effectLst>
              </a:tblPr>
              <a:tblGrid>
                <a:gridCol w="7776864">
                  <a:extLst>
                    <a:ext uri="{9D8B030D-6E8A-4147-A177-3AD203B41FA5}">
                      <a16:colId xmlns:a16="http://schemas.microsoft.com/office/drawing/2014/main" xmlns="" val="20000"/>
                    </a:ext>
                  </a:extLst>
                </a:gridCol>
              </a:tblGrid>
              <a:tr h="850268">
                <a:tc>
                  <a:txBody>
                    <a:bodyPr/>
                    <a:lstStyle>
                      <a:lvl1pPr marL="0" algn="l" defTabSz="685800" rtl="0" eaLnBrk="1" latinLnBrk="0" hangingPunct="1">
                        <a:defRPr sz="1350" kern="1200">
                          <a:solidFill>
                            <a:schemeClr val="lt1"/>
                          </a:solidFill>
                          <a:latin typeface="Arial"/>
                        </a:defRPr>
                      </a:lvl1pPr>
                      <a:lvl2pPr marL="342900" algn="l" defTabSz="685800" rtl="0" eaLnBrk="1" latinLnBrk="0" hangingPunct="1">
                        <a:defRPr sz="1350" kern="1200">
                          <a:solidFill>
                            <a:schemeClr val="lt1"/>
                          </a:solidFill>
                          <a:latin typeface="Arial"/>
                        </a:defRPr>
                      </a:lvl2pPr>
                      <a:lvl3pPr marL="685800" algn="l" defTabSz="685800" rtl="0" eaLnBrk="1" latinLnBrk="0" hangingPunct="1">
                        <a:defRPr sz="1350" kern="1200">
                          <a:solidFill>
                            <a:schemeClr val="lt1"/>
                          </a:solidFill>
                          <a:latin typeface="Arial"/>
                        </a:defRPr>
                      </a:lvl3pPr>
                      <a:lvl4pPr marL="1028700" algn="l" defTabSz="685800" rtl="0" eaLnBrk="1" latinLnBrk="0" hangingPunct="1">
                        <a:defRPr sz="1350" kern="1200">
                          <a:solidFill>
                            <a:schemeClr val="lt1"/>
                          </a:solidFill>
                          <a:latin typeface="Arial"/>
                        </a:defRPr>
                      </a:lvl4pPr>
                      <a:lvl5pPr marL="1371600" algn="l" defTabSz="685800" rtl="0" eaLnBrk="1" latinLnBrk="0" hangingPunct="1">
                        <a:defRPr sz="1350" kern="1200">
                          <a:solidFill>
                            <a:schemeClr val="lt1"/>
                          </a:solidFill>
                          <a:latin typeface="Arial"/>
                        </a:defRPr>
                      </a:lvl5pPr>
                      <a:lvl6pPr marL="1714500" algn="l" defTabSz="685800" rtl="0" eaLnBrk="1" latinLnBrk="0" hangingPunct="1">
                        <a:defRPr sz="1350" kern="1200">
                          <a:solidFill>
                            <a:schemeClr val="lt1"/>
                          </a:solidFill>
                          <a:latin typeface="Arial"/>
                        </a:defRPr>
                      </a:lvl6pPr>
                      <a:lvl7pPr marL="2057400" algn="l" defTabSz="685800" rtl="0" eaLnBrk="1" latinLnBrk="0" hangingPunct="1">
                        <a:defRPr sz="1350" kern="1200">
                          <a:solidFill>
                            <a:schemeClr val="lt1"/>
                          </a:solidFill>
                          <a:latin typeface="Arial"/>
                        </a:defRPr>
                      </a:lvl7pPr>
                      <a:lvl8pPr marL="2400300" algn="l" defTabSz="685800" rtl="0" eaLnBrk="1" latinLnBrk="0" hangingPunct="1">
                        <a:defRPr sz="1350" kern="1200">
                          <a:solidFill>
                            <a:schemeClr val="lt1"/>
                          </a:solidFill>
                          <a:latin typeface="Arial"/>
                        </a:defRPr>
                      </a:lvl8pPr>
                      <a:lvl9pPr marL="2743200" algn="l" defTabSz="685800" rtl="0" eaLnBrk="1" latinLnBrk="0" hangingPunct="1">
                        <a:defRPr sz="1350"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000" b="1" u="sng" dirty="0">
                          <a:latin typeface="Times New Roman" panose="02020603050405020304" pitchFamily="18" charset="0"/>
                          <a:cs typeface="Times New Roman" panose="02020603050405020304" pitchFamily="18" charset="0"/>
                        </a:rPr>
                        <a:t>4</a:t>
                      </a:r>
                      <a:r>
                        <a:rPr lang="el-GR" sz="2000" b="1" u="sng" baseline="30000" dirty="0">
                          <a:latin typeface="Times New Roman" panose="02020603050405020304" pitchFamily="18" charset="0"/>
                          <a:cs typeface="Times New Roman" panose="02020603050405020304" pitchFamily="18" charset="0"/>
                        </a:rPr>
                        <a:t>ο</a:t>
                      </a:r>
                      <a:r>
                        <a:rPr lang="el-GR" sz="2000" b="1" u="sng" dirty="0">
                          <a:latin typeface="Times New Roman" panose="02020603050405020304" pitchFamily="18" charset="0"/>
                          <a:cs typeface="Times New Roman" panose="02020603050405020304" pitchFamily="18" charset="0"/>
                        </a:rPr>
                        <a:t> ερευνητικό ερώτημα</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Ποια είναι τα πιο δυνατά στοιχεία του ΕΥ; Υπάρχουν προτάσεις για ενδεχόμενες αλλαγές που θα μπορούσαν να βελτιώσουν το ΕΥ;</a:t>
                      </a:r>
                      <a:endParaRPr lang="el-GR" sz="2000" b="1" i="0" dirty="0">
                        <a:solidFill>
                          <a:schemeClr val="bg1"/>
                        </a:solidFill>
                        <a:latin typeface="Times New Roman" panose="02020603050405020304" pitchFamily="18" charset="0"/>
                        <a:cs typeface="Times New Roman" panose="02020603050405020304" pitchFamily="18" charset="0"/>
                      </a:endParaRPr>
                    </a:p>
                  </a:txBody>
                  <a:tcPr marL="91425" marR="91425" marT="91425" marB="91425">
                    <a:lnL>
                      <a:noFill/>
                    </a:lnL>
                    <a:lnR>
                      <a:noFill/>
                    </a:lnR>
                    <a:lnT>
                      <a:noFill/>
                    </a:lnT>
                    <a:lnB>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xmlns="" val="10000"/>
                  </a:ext>
                </a:extLst>
              </a:tr>
            </a:tbl>
          </a:graphicData>
        </a:graphic>
      </p:graphicFrame>
      <p:sp>
        <p:nvSpPr>
          <p:cNvPr id="3" name="13 - Στρογγύλεμα διαγώνιας γωνίας του ορθογωνίου">
            <a:extLst>
              <a:ext uri="{FF2B5EF4-FFF2-40B4-BE49-F238E27FC236}">
                <a16:creationId xmlns:a16="http://schemas.microsoft.com/office/drawing/2014/main" xmlns="" id="{E1E3D633-0613-EE42-7A37-4F4989647B21}"/>
              </a:ext>
            </a:extLst>
          </p:cNvPr>
          <p:cNvSpPr/>
          <p:nvPr/>
        </p:nvSpPr>
        <p:spPr>
          <a:xfrm>
            <a:off x="789248" y="2780928"/>
            <a:ext cx="4176464" cy="3456384"/>
          </a:xfrm>
          <a:prstGeom prst="round2DiagRect">
            <a:avLst/>
          </a:prstGeom>
          <a:solidFill>
            <a:srgbClr val="469871"/>
          </a:solidFill>
          <a:ln w="25400" cap="flat" cmpd="sng" algn="ctr">
            <a:noFill/>
            <a:prstDash val="solid"/>
          </a:ln>
          <a:effectLst/>
        </p:spPr>
        <p:txBody>
          <a:bodyPr rtlCol="0" anchor="ctr"/>
          <a:lstStyle/>
          <a:p>
            <a:pPr lvl="0">
              <a:lnSpc>
                <a:spcPct val="150000"/>
              </a:lnSpc>
              <a:buClr>
                <a:schemeClr val="bg1"/>
              </a:buClr>
              <a:defRPr/>
            </a:pPr>
            <a:r>
              <a:rPr lang="el-GR" sz="2000" b="1" dirty="0">
                <a:cs typeface="Times New Roman" panose="02020603050405020304" pitchFamily="18" charset="0"/>
              </a:rPr>
              <a:t>Δυνατά σημεία ΕΥ</a:t>
            </a:r>
            <a:r>
              <a:rPr lang="en-US" sz="2000" b="1" dirty="0">
                <a:cs typeface="Times New Roman" panose="02020603050405020304" pitchFamily="18" charset="0"/>
              </a:rPr>
              <a:t>:</a:t>
            </a:r>
            <a:endParaRPr lang="el-GR" sz="1800" b="1" dirty="0">
              <a:cs typeface="Times New Roman" panose="02020603050405020304" pitchFamily="18" charset="0"/>
            </a:endParaRPr>
          </a:p>
          <a:p>
            <a:pPr lvl="0">
              <a:lnSpc>
                <a:spcPct val="150000"/>
              </a:lnSpc>
              <a:buClr>
                <a:schemeClr val="bg1"/>
              </a:buClr>
              <a:buFont typeface="Wingdings" pitchFamily="2" charset="2"/>
              <a:buChar char="ü"/>
              <a:defRPr/>
            </a:pPr>
            <a:r>
              <a:rPr lang="el-GR" sz="1800" b="1" dirty="0">
                <a:solidFill>
                  <a:schemeClr val="bg1"/>
                </a:solidFill>
                <a:cs typeface="Times New Roman" panose="02020603050405020304" pitchFamily="18" charset="0"/>
              </a:rPr>
              <a:t> Ανατροφοδότηση </a:t>
            </a:r>
          </a:p>
          <a:p>
            <a:pPr lvl="0">
              <a:lnSpc>
                <a:spcPct val="150000"/>
              </a:lnSpc>
              <a:buClr>
                <a:schemeClr val="bg1"/>
              </a:buClr>
              <a:buFont typeface="Wingdings" pitchFamily="2" charset="2"/>
              <a:buChar char="ü"/>
              <a:defRPr/>
            </a:pPr>
            <a:r>
              <a:rPr lang="el-GR" sz="1800" b="1" dirty="0">
                <a:solidFill>
                  <a:schemeClr val="bg1"/>
                </a:solidFill>
                <a:cs typeface="Times New Roman" panose="02020603050405020304" pitchFamily="18" charset="0"/>
              </a:rPr>
              <a:t> Αλληλεπίδραση</a:t>
            </a:r>
          </a:p>
          <a:p>
            <a:pPr lvl="0">
              <a:lnSpc>
                <a:spcPct val="150000"/>
              </a:lnSpc>
              <a:buClr>
                <a:schemeClr val="bg1"/>
              </a:buClr>
              <a:buFont typeface="Wingdings" pitchFamily="2" charset="2"/>
              <a:buChar char="ü"/>
              <a:defRPr/>
            </a:pPr>
            <a:r>
              <a:rPr lang="el-GR" sz="1800" b="1" dirty="0">
                <a:solidFill>
                  <a:schemeClr val="bg1"/>
                </a:solidFill>
                <a:cs typeface="Times New Roman" panose="02020603050405020304" pitchFamily="18" charset="0"/>
              </a:rPr>
              <a:t> Απλότητα του υλικού ως προς τη γλώσσα και τη γραφή</a:t>
            </a:r>
          </a:p>
          <a:p>
            <a:pPr lvl="0">
              <a:lnSpc>
                <a:spcPct val="150000"/>
              </a:lnSpc>
              <a:buClr>
                <a:schemeClr val="bg1"/>
              </a:buClr>
              <a:buFont typeface="Wingdings" pitchFamily="2" charset="2"/>
              <a:buChar char="ü"/>
              <a:defRPr/>
            </a:pPr>
            <a:r>
              <a:rPr lang="el-GR" sz="1800" b="1" dirty="0">
                <a:solidFill>
                  <a:schemeClr val="bg1"/>
                </a:solidFill>
                <a:cs typeface="Times New Roman" panose="02020603050405020304" pitchFamily="18" charset="0"/>
              </a:rPr>
              <a:t> Ευχάριστο μαθησιακό περιβάλλον</a:t>
            </a:r>
          </a:p>
          <a:p>
            <a:pPr lvl="0">
              <a:lnSpc>
                <a:spcPct val="150000"/>
              </a:lnSpc>
              <a:buClr>
                <a:schemeClr val="bg1"/>
              </a:buClr>
              <a:buFont typeface="Wingdings" pitchFamily="2" charset="2"/>
              <a:buChar char="ü"/>
              <a:defRPr/>
            </a:pPr>
            <a:r>
              <a:rPr lang="el-GR" sz="1800" b="1" dirty="0">
                <a:solidFill>
                  <a:schemeClr val="bg1"/>
                </a:solidFill>
                <a:cs typeface="Times New Roman" panose="02020603050405020304" pitchFamily="18" charset="0"/>
              </a:rPr>
              <a:t> Κατάτμηση των πληροφοριών </a:t>
            </a:r>
          </a:p>
        </p:txBody>
      </p:sp>
      <p:sp>
        <p:nvSpPr>
          <p:cNvPr id="8" name="13 - Στρογγύλεμα διαγώνιας γωνίας του ορθογωνίου">
            <a:extLst>
              <a:ext uri="{FF2B5EF4-FFF2-40B4-BE49-F238E27FC236}">
                <a16:creationId xmlns:a16="http://schemas.microsoft.com/office/drawing/2014/main" xmlns="" id="{2AB17BCF-B8C0-B962-FF8D-D48DA792D5D6}"/>
              </a:ext>
            </a:extLst>
          </p:cNvPr>
          <p:cNvSpPr/>
          <p:nvPr/>
        </p:nvSpPr>
        <p:spPr>
          <a:xfrm>
            <a:off x="5436096" y="3188906"/>
            <a:ext cx="3155033" cy="2285573"/>
          </a:xfrm>
          <a:prstGeom prst="round2DiagRect">
            <a:avLst/>
          </a:prstGeom>
          <a:solidFill>
            <a:srgbClr val="90CCAF"/>
          </a:solidFill>
          <a:ln w="25400" cap="flat" cmpd="sng" algn="ctr">
            <a:noFill/>
            <a:prstDash val="solid"/>
          </a:ln>
          <a:effectLst/>
        </p:spPr>
        <p:txBody>
          <a:bodyPr rtlCol="0" anchor="ctr"/>
          <a:lstStyle/>
          <a:p>
            <a:pPr marL="0" marR="0" lvl="0" indent="0" algn="ctr" defTabSz="914400" rtl="0" eaLnBrk="1" fontAlgn="auto" latinLnBrk="0" hangingPunct="1">
              <a:spcBef>
                <a:spcPts val="0"/>
              </a:spcBef>
              <a:spcAft>
                <a:spcPts val="600"/>
              </a:spcAft>
              <a:buClr>
                <a:srgbClr val="000000"/>
              </a:buClr>
              <a:buSzTx/>
              <a:buFont typeface="Arial"/>
              <a:buNone/>
              <a:tabLst/>
              <a:defRPr/>
            </a:pPr>
            <a:r>
              <a:rPr kumimoji="0" lang="el-GR" sz="2000" b="1" i="0" u="none" strike="noStrike" kern="0" cap="none" spc="0" normalizeH="0" baseline="0" noProof="0" dirty="0">
                <a:ln>
                  <a:noFill/>
                </a:ln>
                <a:solidFill>
                  <a:srgbClr val="000000"/>
                </a:solidFill>
                <a:effectLst/>
                <a:uLnTx/>
                <a:uFillTx/>
                <a:cs typeface="Times New Roman" panose="02020603050405020304" pitchFamily="18" charset="0"/>
                <a:sym typeface="Arial"/>
              </a:rPr>
              <a:t>Προτάσεις βελτίωσης ΕΥ</a:t>
            </a:r>
            <a:r>
              <a:rPr kumimoji="0" lang="en-US" sz="2000" b="1" i="0" u="none" strike="noStrike" kern="0" cap="none" spc="0" normalizeH="0" baseline="0" noProof="0" dirty="0">
                <a:ln>
                  <a:noFill/>
                </a:ln>
                <a:solidFill>
                  <a:srgbClr val="000000"/>
                </a:solidFill>
                <a:effectLst/>
                <a:uLnTx/>
                <a:uFillTx/>
                <a:cs typeface="Times New Roman" panose="02020603050405020304" pitchFamily="18" charset="0"/>
                <a:sym typeface="Arial"/>
              </a:rPr>
              <a:t>:</a:t>
            </a:r>
          </a:p>
          <a:p>
            <a:pPr marL="0" marR="0" lvl="0" indent="0" algn="ctr" defTabSz="914400" rtl="0" eaLnBrk="1" fontAlgn="auto" latinLnBrk="0" hangingPunct="1">
              <a:lnSpc>
                <a:spcPct val="150000"/>
              </a:lnSpc>
              <a:spcBef>
                <a:spcPts val="0"/>
              </a:spcBef>
              <a:spcAft>
                <a:spcPts val="0"/>
              </a:spcAft>
              <a:buClr>
                <a:srgbClr val="FFFFFF"/>
              </a:buClr>
              <a:buSzTx/>
              <a:buFont typeface="Wingdings" pitchFamily="2" charset="2"/>
              <a:buChar char="ü"/>
              <a:tabLst/>
              <a:defRPr/>
            </a:pPr>
            <a:r>
              <a:rPr kumimoji="0" lang="el-GR" sz="1800" b="1" i="0" u="none" strike="noStrike" kern="0" cap="none" spc="0" normalizeH="0" baseline="0" noProof="0" dirty="0">
                <a:ln>
                  <a:noFill/>
                </a:ln>
                <a:solidFill>
                  <a:srgbClr val="FFFFFF"/>
                </a:solidFill>
                <a:effectLst/>
                <a:uLnTx/>
                <a:uFillTx/>
                <a:cs typeface="Times New Roman" panose="02020603050405020304" pitchFamily="18" charset="0"/>
                <a:sym typeface="Arial"/>
              </a:rPr>
              <a:t> Αναφέρουν ότι δεν θα ήθελαν να πραγματοποιηθούν αλλαγές</a:t>
            </a:r>
            <a:endParaRPr kumimoji="0" lang="el-GR" sz="1200" b="1" i="0" u="none" strike="noStrike" kern="0" cap="none" spc="0" normalizeH="0" baseline="0" noProof="0" dirty="0">
              <a:ln>
                <a:noFill/>
              </a:ln>
              <a:solidFill>
                <a:srgbClr val="FFFFFF"/>
              </a:solidFill>
              <a:effectLst/>
              <a:uLnTx/>
              <a:uFillTx/>
              <a:cs typeface="Times New Roman" panose="02020603050405020304" pitchFamily="18" charset="0"/>
              <a:sym typeface="Arial"/>
            </a:endParaRPr>
          </a:p>
        </p:txBody>
      </p:sp>
    </p:spTree>
    <p:extLst>
      <p:ext uri="{BB962C8B-B14F-4D97-AF65-F5344CB8AC3E}">
        <p14:creationId xmlns:p14="http://schemas.microsoft.com/office/powerpoint/2010/main" xmlns="" val="1202254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9α. Συμπεράσματα</a:t>
            </a:r>
            <a:endParaRPr lang="el-GR" sz="4000" b="1" dirty="0">
              <a:latin typeface="Times New Roman" panose="02020603050405020304" pitchFamily="18" charset="0"/>
              <a:cs typeface="Times New Roman" panose="02020603050405020304" pitchFamily="18" charset="0"/>
            </a:endParaRPr>
          </a:p>
        </p:txBody>
      </p:sp>
      <p:sp>
        <p:nvSpPr>
          <p:cNvPr id="9" name="13 - Στρογγύλεμα διαγώνιας γωνίας του ορθογωνίου">
            <a:extLst>
              <a:ext uri="{FF2B5EF4-FFF2-40B4-BE49-F238E27FC236}">
                <a16:creationId xmlns:a16="http://schemas.microsoft.com/office/drawing/2014/main" xmlns="" id="{CB4EEB49-66DB-2D75-E83E-2FFF63282492}"/>
              </a:ext>
            </a:extLst>
          </p:cNvPr>
          <p:cNvSpPr/>
          <p:nvPr/>
        </p:nvSpPr>
        <p:spPr>
          <a:xfrm>
            <a:off x="957262" y="1361510"/>
            <a:ext cx="7791201" cy="1275402"/>
          </a:xfrm>
          <a:prstGeom prst="round2DiagRect">
            <a:avLst/>
          </a:prstGeom>
          <a:solidFill>
            <a:srgbClr val="FFAD5B"/>
          </a:solidFill>
          <a:ln w="25400" cap="flat" cmpd="sng" algn="ctr">
            <a:noFill/>
            <a:prstDash val="solid"/>
          </a:ln>
          <a:effectLst/>
        </p:spPr>
        <p:txBody>
          <a:bodyPr rtlCol="0" anchor="ctr"/>
          <a:lstStyle/>
          <a:p>
            <a:pPr algn="just"/>
            <a:r>
              <a:rPr lang="el-GR" sz="2000" dirty="0"/>
              <a:t>Το ΕΥ </a:t>
            </a:r>
            <a:r>
              <a:rPr lang="el-GR" sz="2000" b="1" dirty="0" err="1">
                <a:solidFill>
                  <a:srgbClr val="C00000"/>
                </a:solidFill>
              </a:rPr>
              <a:t>διέπεται</a:t>
            </a:r>
            <a:r>
              <a:rPr lang="el-GR" sz="2000" b="1" dirty="0">
                <a:solidFill>
                  <a:srgbClr val="C00000"/>
                </a:solidFill>
              </a:rPr>
              <a:t> από τις αρχές και τη μεθοδολογίας της ΕξΑΕ </a:t>
            </a:r>
            <a:r>
              <a:rPr lang="el-GR" sz="2000" dirty="0"/>
              <a:t>σύμφωνα με τους τρεις αξιολογητές του ακολουθεί την τυπολογία των </a:t>
            </a:r>
            <a:r>
              <a:rPr lang="el-GR" sz="2000" dirty="0" err="1"/>
              <a:t>West</a:t>
            </a:r>
            <a:r>
              <a:rPr lang="el-GR" sz="2000" dirty="0"/>
              <a:t> &amp; </a:t>
            </a:r>
            <a:r>
              <a:rPr lang="el-GR" sz="2000" dirty="0" err="1"/>
              <a:t>Λιοναράκη</a:t>
            </a:r>
            <a:r>
              <a:rPr lang="el-GR" sz="2000" dirty="0"/>
              <a:t> (2001)</a:t>
            </a:r>
          </a:p>
        </p:txBody>
      </p:sp>
      <p:sp>
        <p:nvSpPr>
          <p:cNvPr id="10" name="13 - Στρογγύλεμα διαγώνιας γωνίας του ορθογωνίου">
            <a:extLst>
              <a:ext uri="{FF2B5EF4-FFF2-40B4-BE49-F238E27FC236}">
                <a16:creationId xmlns:a16="http://schemas.microsoft.com/office/drawing/2014/main" xmlns="" id="{39AA650E-D72F-AE90-2909-A8E9F89F7507}"/>
              </a:ext>
            </a:extLst>
          </p:cNvPr>
          <p:cNvSpPr/>
          <p:nvPr/>
        </p:nvSpPr>
        <p:spPr>
          <a:xfrm>
            <a:off x="957261" y="3023044"/>
            <a:ext cx="7791201" cy="3298540"/>
          </a:xfrm>
          <a:prstGeom prst="round2DiagRect">
            <a:avLst/>
          </a:prstGeom>
          <a:solidFill>
            <a:srgbClr val="F4F694"/>
          </a:solidFill>
          <a:ln w="25400" cap="flat" cmpd="sng" algn="ctr">
            <a:noFill/>
            <a:prstDash val="solid"/>
          </a:ln>
          <a:effectLst/>
        </p:spPr>
        <p:txBody>
          <a:bodyPr rtlCol="0" anchor="ctr"/>
          <a:lstStyle/>
          <a:p>
            <a:pPr algn="just"/>
            <a:r>
              <a:rPr lang="el-GR" sz="2000" dirty="0"/>
              <a:t>Οι απόψεις συμφωνούν με τη βιβλιογραφία και τον τρόπο σχεδιασμού ενός εξ αποστάσεως εκπαιδευτικού υλικού σύμφωνα με τις </a:t>
            </a:r>
            <a:r>
              <a:rPr lang="el-GR" sz="2000" b="1" dirty="0">
                <a:solidFill>
                  <a:srgbClr val="0000FF"/>
                </a:solidFill>
              </a:rPr>
              <a:t>αρχές </a:t>
            </a:r>
            <a:r>
              <a:rPr lang="el-GR" sz="2000" b="1" dirty="0" err="1">
                <a:solidFill>
                  <a:srgbClr val="0000FF"/>
                </a:solidFill>
              </a:rPr>
              <a:t>Πολυμεσικής</a:t>
            </a:r>
            <a:r>
              <a:rPr lang="el-GR" sz="2000" b="1" dirty="0">
                <a:solidFill>
                  <a:srgbClr val="0000FF"/>
                </a:solidFill>
              </a:rPr>
              <a:t> Μάθησης του </a:t>
            </a:r>
            <a:r>
              <a:rPr lang="el-GR" sz="2000" b="1" dirty="0" err="1">
                <a:solidFill>
                  <a:srgbClr val="0000FF"/>
                </a:solidFill>
              </a:rPr>
              <a:t>Mayer</a:t>
            </a:r>
            <a:r>
              <a:rPr lang="el-GR" sz="2000" dirty="0"/>
              <a:t> (2017)</a:t>
            </a:r>
          </a:p>
          <a:p>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p:txBody>
      </p:sp>
      <p:sp>
        <p:nvSpPr>
          <p:cNvPr id="11" name="23 - Ορθογώνιο">
            <a:extLst>
              <a:ext uri="{FF2B5EF4-FFF2-40B4-BE49-F238E27FC236}">
                <a16:creationId xmlns:a16="http://schemas.microsoft.com/office/drawing/2014/main" xmlns="" id="{0241487A-F510-E5AF-D989-C66D345F8F9F}"/>
              </a:ext>
            </a:extLst>
          </p:cNvPr>
          <p:cNvSpPr/>
          <p:nvPr/>
        </p:nvSpPr>
        <p:spPr>
          <a:xfrm>
            <a:off x="1252461" y="4105593"/>
            <a:ext cx="7200800" cy="2215991"/>
          </a:xfrm>
          <a:prstGeom prst="rect">
            <a:avLst/>
          </a:prstGeom>
        </p:spPr>
        <p:txBody>
          <a:bodyPr wrap="square">
            <a:spAutoFit/>
          </a:bodyPr>
          <a:lstStyle/>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Αρχή </a:t>
            </a:r>
            <a:r>
              <a:rPr lang="el-GR" sz="2000" b="1" kern="0" dirty="0" err="1">
                <a:ea typeface="Boogaloo"/>
                <a:cs typeface="Times New Roman" panose="02020603050405020304" pitchFamily="18" charset="0"/>
                <a:sym typeface="Boogaloo"/>
              </a:rPr>
              <a:t>Τροπικότητας</a:t>
            </a:r>
            <a:r>
              <a:rPr lang="el-GR" sz="2000" b="1" kern="0" dirty="0">
                <a:ea typeface="Boogaloo"/>
                <a:cs typeface="Times New Roman" panose="02020603050405020304" pitchFamily="18" charset="0"/>
                <a:sym typeface="Boogaloo"/>
              </a:rPr>
              <a:t> </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Αρχή Συνοχής </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Αρχή Προσωποποίησης </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Αρχή Φωνής </a:t>
            </a:r>
          </a:p>
          <a:p>
            <a:pPr marL="171450" indent="-171450" fontAlgn="auto">
              <a:spcBef>
                <a:spcPts val="0"/>
              </a:spcBef>
              <a:spcAft>
                <a:spcPts val="0"/>
              </a:spcAft>
              <a:buSzPct val="100000"/>
              <a:buFont typeface="Wingdings" panose="05000000000000000000" pitchFamily="2" charset="2"/>
              <a:buChar char="ü"/>
              <a:defRPr/>
            </a:pPr>
            <a:r>
              <a:rPr lang="el-GR" sz="2000" b="1" kern="0" dirty="0">
                <a:latin typeface="Open Sans"/>
                <a:ea typeface="Boogaloo"/>
                <a:cs typeface="Boogaloo"/>
                <a:sym typeface="Boogaloo"/>
              </a:rPr>
              <a:t> </a:t>
            </a:r>
            <a:r>
              <a:rPr lang="el-GR" sz="2000" b="1" kern="0" dirty="0">
                <a:ea typeface="Boogaloo"/>
                <a:cs typeface="Times New Roman" panose="02020603050405020304" pitchFamily="18" charset="0"/>
                <a:sym typeface="Boogaloo"/>
              </a:rPr>
              <a:t>Πολυμεσική αρχή</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Αρχή Εικόνας</a:t>
            </a:r>
          </a:p>
          <a:p>
            <a:pPr marL="171450" indent="-171450" fontAlgn="auto">
              <a:spcBef>
                <a:spcPts val="0"/>
              </a:spcBef>
              <a:spcAft>
                <a:spcPts val="0"/>
              </a:spcAft>
              <a:buSzPct val="100000"/>
              <a:buFont typeface="Wingdings" panose="05000000000000000000" pitchFamily="2" charset="2"/>
              <a:buChar char="ü"/>
              <a:defRPr/>
            </a:pPr>
            <a:endParaRPr lang="el-GR" sz="1800" b="1" kern="0" dirty="0">
              <a:ea typeface="Boogaloo"/>
              <a:cs typeface="Times New Roman" panose="02020603050405020304" pitchFamily="18" charset="0"/>
              <a:sym typeface="Boogaloo"/>
            </a:endParaRPr>
          </a:p>
        </p:txBody>
      </p:sp>
      <p:sp>
        <p:nvSpPr>
          <p:cNvPr id="12" name="20 - TextBox">
            <a:extLst>
              <a:ext uri="{FF2B5EF4-FFF2-40B4-BE49-F238E27FC236}">
                <a16:creationId xmlns:a16="http://schemas.microsoft.com/office/drawing/2014/main" xmlns="" id="{B445252B-2791-9E15-8C1D-5E231D08769E}"/>
              </a:ext>
            </a:extLst>
          </p:cNvPr>
          <p:cNvSpPr txBox="1"/>
          <p:nvPr/>
        </p:nvSpPr>
        <p:spPr>
          <a:xfrm>
            <a:off x="5020379" y="4105593"/>
            <a:ext cx="3775289" cy="2954655"/>
          </a:xfrm>
          <a:prstGeom prst="rect">
            <a:avLst/>
          </a:prstGeom>
          <a:noFill/>
        </p:spPr>
        <p:txBody>
          <a:bodyPr wrap="square" rtlCol="0">
            <a:spAutoFit/>
          </a:bodyPr>
          <a:lstStyle/>
          <a:p>
            <a:pPr marL="171450" indent="-171450">
              <a:buSzPct val="100000"/>
              <a:buFont typeface="Wingdings" panose="05000000000000000000" pitchFamily="2" charset="2"/>
              <a:buChar char="ü"/>
            </a:pPr>
            <a:r>
              <a:rPr lang="el-GR" sz="2000" dirty="0">
                <a:ea typeface="Boogaloo"/>
                <a:cs typeface="Times New Roman" panose="02020603050405020304" pitchFamily="18" charset="0"/>
                <a:sym typeface="Boogaloo"/>
              </a:rPr>
              <a:t> </a:t>
            </a:r>
            <a:r>
              <a:rPr lang="el-GR" sz="2000" b="1" dirty="0">
                <a:ea typeface="Boogaloo"/>
                <a:cs typeface="Times New Roman" panose="02020603050405020304" pitchFamily="18" charset="0"/>
                <a:sym typeface="Boogaloo"/>
              </a:rPr>
              <a:t>Αρχή Κατάτμησης </a:t>
            </a:r>
          </a:p>
          <a:p>
            <a:pPr marL="171450" indent="-171450">
              <a:buSzPct val="100000"/>
              <a:buFont typeface="Wingdings" panose="05000000000000000000" pitchFamily="2" charset="2"/>
              <a:buChar char="ü"/>
            </a:pPr>
            <a:r>
              <a:rPr lang="el-GR" sz="2000" b="1" dirty="0">
                <a:ea typeface="Boogaloo"/>
                <a:cs typeface="Times New Roman" panose="02020603050405020304" pitchFamily="18" charset="0"/>
                <a:sym typeface="Boogaloo"/>
              </a:rPr>
              <a:t> Αρχή Σηματοδότησης</a:t>
            </a:r>
          </a:p>
          <a:p>
            <a:pPr marL="171450" indent="-171450">
              <a:buSzPct val="100000"/>
              <a:buFont typeface="Wingdings" panose="05000000000000000000" pitchFamily="2" charset="2"/>
              <a:buChar char="ü"/>
            </a:pPr>
            <a:r>
              <a:rPr lang="el-GR" sz="2000" b="1" dirty="0">
                <a:ea typeface="Boogaloo"/>
                <a:cs typeface="Times New Roman" panose="02020603050405020304" pitchFamily="18" charset="0"/>
                <a:sym typeface="Boogaloo"/>
              </a:rPr>
              <a:t> Αρχή Προπαίδευσης</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Αρχή Χωρικής συνάφειας</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Αρχή Χρονικής  συνάφειας</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Αρχή πλεονασμού</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endParaRPr>
          </a:p>
          <a:p>
            <a:pPr marL="171450" indent="-171450">
              <a:buSzPct val="100000"/>
              <a:buFont typeface="Wingdings" panose="05000000000000000000" pitchFamily="2" charset="2"/>
              <a:buChar char="ü"/>
            </a:pPr>
            <a:endParaRPr lang="el-GR" sz="2000" b="1" dirty="0">
              <a:cs typeface="Times New Roman" panose="02020603050405020304" pitchFamily="18" charset="0"/>
            </a:endParaRPr>
          </a:p>
          <a:p>
            <a:pPr marL="171450" indent="-171450" fontAlgn="auto">
              <a:spcBef>
                <a:spcPts val="0"/>
              </a:spcBef>
              <a:spcAft>
                <a:spcPts val="0"/>
              </a:spcAft>
              <a:buClr>
                <a:srgbClr val="FFFFFF"/>
              </a:buClr>
              <a:buFont typeface="Wingdings" panose="05000000000000000000" pitchFamily="2" charset="2"/>
              <a:buChar char="ü"/>
            </a:pPr>
            <a:endParaRPr lang="el-GR" sz="1200" b="1" kern="0" dirty="0">
              <a:latin typeface="Open Sans"/>
              <a:ea typeface="Boogaloo"/>
              <a:cs typeface="Boogaloo"/>
              <a:sym typeface="Boogaloo"/>
            </a:endParaRPr>
          </a:p>
          <a:p>
            <a:pPr fontAlgn="auto">
              <a:spcBef>
                <a:spcPts val="0"/>
              </a:spcBef>
              <a:spcAft>
                <a:spcPts val="0"/>
              </a:spcAft>
              <a:buClr>
                <a:srgbClr val="000000"/>
              </a:buClr>
              <a:buFont typeface="Arial"/>
              <a:buNone/>
            </a:pPr>
            <a:endParaRPr lang="el-GR" sz="1400" kern="0" dirty="0">
              <a:latin typeface="Arial"/>
              <a:cs typeface="Arial"/>
              <a:sym typeface="Arial"/>
            </a:endParaRPr>
          </a:p>
        </p:txBody>
      </p:sp>
      <p:pic>
        <p:nvPicPr>
          <p:cNvPr id="16" name="Εικόνα 15">
            <a:extLst>
              <a:ext uri="{FF2B5EF4-FFF2-40B4-BE49-F238E27FC236}">
                <a16:creationId xmlns:a16="http://schemas.microsoft.com/office/drawing/2014/main" xmlns="" id="{78DB0FFC-0361-0ABB-3B50-29701EF0A4B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5883" y="1606918"/>
            <a:ext cx="609685" cy="600159"/>
          </a:xfrm>
          <a:prstGeom prst="rect">
            <a:avLst/>
          </a:prstGeom>
        </p:spPr>
      </p:pic>
      <p:pic>
        <p:nvPicPr>
          <p:cNvPr id="18" name="Εικόνα 17">
            <a:extLst>
              <a:ext uri="{FF2B5EF4-FFF2-40B4-BE49-F238E27FC236}">
                <a16:creationId xmlns:a16="http://schemas.microsoft.com/office/drawing/2014/main" xmlns="" id="{BEBCD7FD-F47D-8FAD-DE13-7F8D1BEA3723}"/>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33642" y="3284984"/>
            <a:ext cx="609685" cy="609685"/>
          </a:xfrm>
          <a:prstGeom prst="rect">
            <a:avLst/>
          </a:prstGeom>
        </p:spPr>
      </p:pic>
    </p:spTree>
    <p:extLst>
      <p:ext uri="{BB962C8B-B14F-4D97-AF65-F5344CB8AC3E}">
        <p14:creationId xmlns:p14="http://schemas.microsoft.com/office/powerpoint/2010/main" xmlns="" val="1704983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9β. Συμπεράσματα</a:t>
            </a:r>
            <a:endParaRPr lang="el-GR" sz="4000" b="1" dirty="0">
              <a:latin typeface="Times New Roman" panose="02020603050405020304" pitchFamily="18" charset="0"/>
              <a:cs typeface="Times New Roman" panose="02020603050405020304" pitchFamily="18" charset="0"/>
            </a:endParaRPr>
          </a:p>
        </p:txBody>
      </p:sp>
      <p:sp>
        <p:nvSpPr>
          <p:cNvPr id="3" name="13 - Στρογγύλεμα διαγώνιας γωνίας του ορθογωνίου">
            <a:extLst>
              <a:ext uri="{FF2B5EF4-FFF2-40B4-BE49-F238E27FC236}">
                <a16:creationId xmlns:a16="http://schemas.microsoft.com/office/drawing/2014/main" xmlns="" id="{0D620AA1-B269-BAE3-ACF2-D6BF7D65B975}"/>
              </a:ext>
            </a:extLst>
          </p:cNvPr>
          <p:cNvSpPr/>
          <p:nvPr/>
        </p:nvSpPr>
        <p:spPr>
          <a:xfrm>
            <a:off x="882857" y="1700808"/>
            <a:ext cx="7776864" cy="4176464"/>
          </a:xfrm>
          <a:prstGeom prst="round2DiagRect">
            <a:avLst/>
          </a:prstGeom>
          <a:solidFill>
            <a:srgbClr val="EDBE9B"/>
          </a:solidFill>
          <a:ln w="25400" cap="flat" cmpd="sng" algn="ctr">
            <a:noFill/>
            <a:prstDash val="solid"/>
          </a:ln>
          <a:effectLst/>
        </p:spPr>
        <p:txBody>
          <a:bodyPr rtlCol="0" anchor="ctr"/>
          <a:lstStyle/>
          <a:p>
            <a:r>
              <a:rPr lang="el-GR" sz="2000" dirty="0"/>
              <a:t>Σύμφωνα με τους τρεις αξιολογητές το ΕΥ </a:t>
            </a:r>
            <a:r>
              <a:rPr lang="el-GR" sz="2000" dirty="0" err="1"/>
              <a:t>διέπεται</a:t>
            </a:r>
            <a:r>
              <a:rPr lang="el-GR" sz="2000" dirty="0"/>
              <a:t> από τις </a:t>
            </a:r>
            <a:r>
              <a:rPr lang="el-GR" sz="2000" b="1" dirty="0">
                <a:solidFill>
                  <a:srgbClr val="C00000"/>
                </a:solidFill>
              </a:rPr>
              <a:t>αρχές της διαφοροποιημένης διδασκαλίας</a:t>
            </a:r>
            <a:r>
              <a:rPr lang="el-GR" sz="2000" dirty="0"/>
              <a:t> των </a:t>
            </a:r>
            <a:r>
              <a:rPr lang="en-US" sz="2000" dirty="0"/>
              <a:t>Watts ‐ </a:t>
            </a:r>
            <a:r>
              <a:rPr lang="en-US" sz="2000" dirty="0" err="1"/>
              <a:t>Taffe</a:t>
            </a:r>
            <a:r>
              <a:rPr lang="en-US" sz="2000" dirty="0"/>
              <a:t> et al. (2012)</a:t>
            </a:r>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a:p>
            <a:endParaRPr lang="el-GR" sz="2000" dirty="0"/>
          </a:p>
        </p:txBody>
      </p:sp>
      <p:sp>
        <p:nvSpPr>
          <p:cNvPr id="4" name="23 - Ορθογώνιο">
            <a:extLst>
              <a:ext uri="{FF2B5EF4-FFF2-40B4-BE49-F238E27FC236}">
                <a16:creationId xmlns:a16="http://schemas.microsoft.com/office/drawing/2014/main" xmlns="" id="{E4AFE32E-567F-D028-2ECB-FFF179977289}"/>
              </a:ext>
            </a:extLst>
          </p:cNvPr>
          <p:cNvSpPr/>
          <p:nvPr/>
        </p:nvSpPr>
        <p:spPr>
          <a:xfrm>
            <a:off x="1102261" y="2636912"/>
            <a:ext cx="7557460" cy="2862322"/>
          </a:xfrm>
          <a:prstGeom prst="rect">
            <a:avLst/>
          </a:prstGeom>
        </p:spPr>
        <p:txBody>
          <a:bodyPr wrap="square">
            <a:spAutoFit/>
          </a:bodyPr>
          <a:lstStyle/>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Εις βάθος γνώση των γνωστικών αναγκών των μαθητών</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Μέθοδοι καταγραφής της προόδου των μαθητών </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Εις βάθος γνώση των μεθόδων διδασκαλίας</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Ευέλικτη και δημιουργική προσαρμογή του βασικού προγράμματος σπουδών</a:t>
            </a:r>
          </a:p>
          <a:p>
            <a:pPr marL="171450" indent="-171450" fontAlgn="auto">
              <a:spcBef>
                <a:spcPts val="0"/>
              </a:spcBef>
              <a:spcAft>
                <a:spcPts val="0"/>
              </a:spcAft>
              <a:buSzPct val="100000"/>
              <a:buFont typeface="Wingdings" panose="05000000000000000000" pitchFamily="2" charset="2"/>
              <a:buChar char="ü"/>
              <a:defRPr/>
            </a:pPr>
            <a:r>
              <a:rPr lang="el-GR" sz="2000" b="1" kern="0" dirty="0">
                <a:latin typeface="Open Sans"/>
                <a:ea typeface="Boogaloo"/>
                <a:cs typeface="Boogaloo"/>
                <a:sym typeface="Boogaloo"/>
              </a:rPr>
              <a:t> </a:t>
            </a:r>
            <a:r>
              <a:rPr lang="el-GR" sz="2000" b="1" kern="0" dirty="0">
                <a:ea typeface="Boogaloo"/>
                <a:cs typeface="Times New Roman" panose="02020603050405020304" pitchFamily="18" charset="0"/>
                <a:sym typeface="Boogaloo"/>
              </a:rPr>
              <a:t>Έμφαση στη διδασκαλία η οποία βασίζεται σε στρατηγικές μάθησης</a:t>
            </a:r>
          </a:p>
          <a:p>
            <a:pPr marL="171450" indent="-171450" fontAlgn="auto">
              <a:spcBef>
                <a:spcPts val="0"/>
              </a:spcBef>
              <a:spcAft>
                <a:spcPts val="0"/>
              </a:spcAft>
              <a:buSzPct val="100000"/>
              <a:buFont typeface="Wingdings" panose="05000000000000000000" pitchFamily="2" charset="2"/>
              <a:buChar char="ü"/>
              <a:defRPr/>
            </a:pPr>
            <a:r>
              <a:rPr lang="el-GR" sz="2000" b="1" kern="0" dirty="0">
                <a:ea typeface="Boogaloo"/>
                <a:cs typeface="Times New Roman" panose="02020603050405020304" pitchFamily="18" charset="0"/>
                <a:sym typeface="Boogaloo"/>
              </a:rPr>
              <a:t> Υιοθέτηση πρακτικών και συνήθειων για την υποστήριξη της διαφοροποιημένης διδασκαλίας</a:t>
            </a:r>
            <a:endParaRPr lang="el-GR" sz="1800" b="1" kern="0" dirty="0">
              <a:ea typeface="Boogaloo"/>
              <a:cs typeface="Times New Roman" panose="02020603050405020304" pitchFamily="18" charset="0"/>
              <a:sym typeface="Boogaloo"/>
            </a:endParaRPr>
          </a:p>
        </p:txBody>
      </p:sp>
      <p:pic>
        <p:nvPicPr>
          <p:cNvPr id="9" name="Εικόνα 8">
            <a:extLst>
              <a:ext uri="{FF2B5EF4-FFF2-40B4-BE49-F238E27FC236}">
                <a16:creationId xmlns:a16="http://schemas.microsoft.com/office/drawing/2014/main" xmlns="" id="{055864C0-79B9-C5FF-F5A1-E87E491EBC4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3997" y="1700808"/>
            <a:ext cx="638264" cy="638264"/>
          </a:xfrm>
          <a:prstGeom prst="rect">
            <a:avLst/>
          </a:prstGeom>
        </p:spPr>
      </p:pic>
    </p:spTree>
    <p:extLst>
      <p:ext uri="{BB962C8B-B14F-4D97-AF65-F5344CB8AC3E}">
        <p14:creationId xmlns:p14="http://schemas.microsoft.com/office/powerpoint/2010/main" xmlns="" val="1713832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9γ. Συμπεράσματα</a:t>
            </a:r>
            <a:endParaRPr lang="el-GR" sz="4000" b="1" dirty="0">
              <a:latin typeface="Times New Roman" panose="02020603050405020304" pitchFamily="18" charset="0"/>
              <a:cs typeface="Times New Roman" panose="02020603050405020304" pitchFamily="18" charset="0"/>
            </a:endParaRPr>
          </a:p>
        </p:txBody>
      </p:sp>
      <p:sp>
        <p:nvSpPr>
          <p:cNvPr id="3" name="13 - Στρογγύλεμα διαγώνιας γωνίας του ορθογωνίου">
            <a:extLst>
              <a:ext uri="{FF2B5EF4-FFF2-40B4-BE49-F238E27FC236}">
                <a16:creationId xmlns:a16="http://schemas.microsoft.com/office/drawing/2014/main" xmlns="" id="{E1E3D633-0613-EE42-7A37-4F4989647B21}"/>
              </a:ext>
            </a:extLst>
          </p:cNvPr>
          <p:cNvSpPr/>
          <p:nvPr/>
        </p:nvSpPr>
        <p:spPr>
          <a:xfrm>
            <a:off x="1042660" y="1460714"/>
            <a:ext cx="7273755" cy="2832382"/>
          </a:xfrm>
          <a:prstGeom prst="round2DiagRect">
            <a:avLst/>
          </a:prstGeom>
          <a:solidFill>
            <a:srgbClr val="4CA67B"/>
          </a:solidFill>
          <a:ln w="25400" cap="flat" cmpd="sng" algn="ctr">
            <a:noFill/>
            <a:prstDash val="solid"/>
          </a:ln>
          <a:effectLst/>
        </p:spPr>
        <p:txBody>
          <a:bodyPr rtlCol="0" anchor="ctr"/>
          <a:lstStyle/>
          <a:p>
            <a:pPr lvl="0" algn="just">
              <a:lnSpc>
                <a:spcPct val="150000"/>
              </a:lnSpc>
              <a:buClr>
                <a:schemeClr val="bg1"/>
              </a:buClr>
              <a:defRPr/>
            </a:pPr>
            <a:r>
              <a:rPr lang="el-GR" sz="2000" dirty="0">
                <a:cs typeface="Times New Roman" panose="02020603050405020304" pitchFamily="18" charset="0"/>
              </a:rPr>
              <a:t>Τα </a:t>
            </a:r>
            <a:r>
              <a:rPr lang="el-GR" sz="2000" b="1" dirty="0">
                <a:solidFill>
                  <a:srgbClr val="FFFF00"/>
                </a:solidFill>
                <a:cs typeface="Times New Roman" panose="02020603050405020304" pitchFamily="18" charset="0"/>
              </a:rPr>
              <a:t>δυνατά σημεία </a:t>
            </a:r>
            <a:r>
              <a:rPr lang="el-GR" sz="2000" dirty="0">
                <a:cs typeface="Times New Roman" panose="02020603050405020304" pitchFamily="18" charset="0"/>
              </a:rPr>
              <a:t>του ΕΥ συνάδουν με τη βιβλιογραφία και τον τρόπο σχεδιασμού εξ αποστάσεως εκπαιδευτικού υλικού σύμφωνα με την αρχή της </a:t>
            </a:r>
            <a:r>
              <a:rPr lang="el-GR" sz="2000" dirty="0" err="1">
                <a:cs typeface="Times New Roman" panose="02020603050405020304" pitchFamily="18" charset="0"/>
              </a:rPr>
              <a:t>Πολυμεσικής</a:t>
            </a:r>
            <a:r>
              <a:rPr lang="el-GR" sz="2000" dirty="0">
                <a:cs typeface="Times New Roman" panose="02020603050405020304" pitchFamily="18" charset="0"/>
              </a:rPr>
              <a:t> Μάθησης (</a:t>
            </a:r>
            <a:r>
              <a:rPr lang="el-GR" sz="2000" dirty="0" err="1">
                <a:cs typeface="Times New Roman" panose="02020603050405020304" pitchFamily="18" charset="0"/>
              </a:rPr>
              <a:t>Mayer</a:t>
            </a:r>
            <a:r>
              <a:rPr lang="el-GR" sz="2000" dirty="0">
                <a:cs typeface="Times New Roman" panose="02020603050405020304" pitchFamily="18" charset="0"/>
              </a:rPr>
              <a:t>, 2017) και την τυπολογία </a:t>
            </a:r>
            <a:r>
              <a:rPr lang="el-GR" sz="2000" dirty="0" err="1">
                <a:cs typeface="Times New Roman" panose="02020603050405020304" pitchFamily="18" charset="0"/>
              </a:rPr>
              <a:t>West</a:t>
            </a:r>
            <a:r>
              <a:rPr lang="el-GR" sz="2000" dirty="0">
                <a:cs typeface="Times New Roman" panose="02020603050405020304" pitchFamily="18" charset="0"/>
              </a:rPr>
              <a:t> &amp; </a:t>
            </a:r>
            <a:r>
              <a:rPr lang="el-GR" sz="2000" dirty="0" err="1">
                <a:cs typeface="Times New Roman" panose="02020603050405020304" pitchFamily="18" charset="0"/>
              </a:rPr>
              <a:t>Λιοναράκη</a:t>
            </a:r>
            <a:r>
              <a:rPr lang="el-GR" sz="2000" dirty="0">
                <a:cs typeface="Times New Roman" panose="02020603050405020304" pitchFamily="18" charset="0"/>
              </a:rPr>
              <a:t> (2001)</a:t>
            </a:r>
            <a:endParaRPr lang="el-GR" sz="1800" dirty="0">
              <a:solidFill>
                <a:schemeClr val="bg1"/>
              </a:solidFill>
              <a:cs typeface="Times New Roman" panose="02020603050405020304" pitchFamily="18" charset="0"/>
            </a:endParaRPr>
          </a:p>
        </p:txBody>
      </p:sp>
      <p:pic>
        <p:nvPicPr>
          <p:cNvPr id="4" name="Εικόνα 3">
            <a:extLst>
              <a:ext uri="{FF2B5EF4-FFF2-40B4-BE49-F238E27FC236}">
                <a16:creationId xmlns:a16="http://schemas.microsoft.com/office/drawing/2014/main" xmlns="" id="{5C4E122A-3226-6C4E-FA71-3DF7E393D11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3168" y="1484243"/>
            <a:ext cx="648834" cy="648834"/>
          </a:xfrm>
          <a:prstGeom prst="rect">
            <a:avLst/>
          </a:prstGeom>
        </p:spPr>
      </p:pic>
    </p:spTree>
    <p:extLst>
      <p:ext uri="{BB962C8B-B14F-4D97-AF65-F5344CB8AC3E}">
        <p14:creationId xmlns:p14="http://schemas.microsoft.com/office/powerpoint/2010/main" xmlns="" val="3529642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9δ. Συμπεράσματα</a:t>
            </a:r>
            <a:endParaRPr lang="el-GR" sz="4000" b="1" dirty="0">
              <a:latin typeface="Times New Roman" panose="02020603050405020304" pitchFamily="18" charset="0"/>
              <a:cs typeface="Times New Roman" panose="02020603050405020304" pitchFamily="18" charset="0"/>
            </a:endParaRPr>
          </a:p>
        </p:txBody>
      </p:sp>
      <p:sp>
        <p:nvSpPr>
          <p:cNvPr id="6" name="18 - Στρογγύλεμα διαγώνιας γωνίας του ορθογωνίου">
            <a:extLst>
              <a:ext uri="{FF2B5EF4-FFF2-40B4-BE49-F238E27FC236}">
                <a16:creationId xmlns:a16="http://schemas.microsoft.com/office/drawing/2014/main" xmlns="" id="{127F37D0-E723-CAB5-17C0-B389D66B6633}"/>
              </a:ext>
            </a:extLst>
          </p:cNvPr>
          <p:cNvSpPr/>
          <p:nvPr/>
        </p:nvSpPr>
        <p:spPr>
          <a:xfrm>
            <a:off x="957262" y="1943973"/>
            <a:ext cx="7229475" cy="2970054"/>
          </a:xfrm>
          <a:prstGeom prst="round2DiagRect">
            <a:avLst/>
          </a:prstGeom>
          <a:solidFill>
            <a:srgbClr val="FFAD5B"/>
          </a:solidFill>
          <a:ln w="25400" cap="flat" cmpd="sng" algn="ctr">
            <a:noFill/>
            <a:prstDash val="solid"/>
          </a:ln>
          <a:effectLst/>
        </p:spPr>
        <p:txBody>
          <a:bodyPr rtlCol="0" anchor="ctr"/>
          <a:lstStyle/>
          <a:p>
            <a:pPr>
              <a:lnSpc>
                <a:spcPct val="150000"/>
              </a:lnSpc>
            </a:pPr>
            <a:r>
              <a:rPr lang="el-GR" b="1" dirty="0">
                <a:solidFill>
                  <a:srgbClr val="C00000"/>
                </a:solidFill>
              </a:rPr>
              <a:t>Περιορισμοί έρευνας</a:t>
            </a:r>
          </a:p>
          <a:p>
            <a:pPr marL="342900" indent="-342900">
              <a:lnSpc>
                <a:spcPct val="150000"/>
              </a:lnSpc>
              <a:buFont typeface="Wingdings" panose="05000000000000000000" pitchFamily="2" charset="2"/>
              <a:buChar char="ü"/>
            </a:pPr>
            <a:r>
              <a:rPr lang="el-GR" sz="2000" dirty="0"/>
              <a:t>Τα αποτελέσματα είναι ενδεικτικά και δεν μπορούν να γενικευθούν</a:t>
            </a:r>
          </a:p>
          <a:p>
            <a:pPr marL="342900" indent="-342900">
              <a:lnSpc>
                <a:spcPct val="150000"/>
              </a:lnSpc>
              <a:buFont typeface="Wingdings" panose="05000000000000000000" pitchFamily="2" charset="2"/>
              <a:buChar char="ü"/>
            </a:pPr>
            <a:r>
              <a:rPr lang="el-GR" sz="2000" dirty="0"/>
              <a:t>Δεν υπήρξε σύγκριση με άλλες παρόμοιες έρευνες</a:t>
            </a:r>
          </a:p>
          <a:p>
            <a:pPr marL="342900" indent="-342900">
              <a:lnSpc>
                <a:spcPct val="150000"/>
              </a:lnSpc>
              <a:buFont typeface="Wingdings" panose="05000000000000000000" pitchFamily="2" charset="2"/>
              <a:buChar char="ü"/>
            </a:pPr>
            <a:r>
              <a:rPr lang="el-GR" sz="2000" dirty="0"/>
              <a:t>Υπήρχε χρονική πίεση</a:t>
            </a:r>
          </a:p>
          <a:p>
            <a:endParaRPr lang="el-GR" sz="1400" dirty="0"/>
          </a:p>
        </p:txBody>
      </p:sp>
    </p:spTree>
    <p:extLst>
      <p:ext uri="{BB962C8B-B14F-4D97-AF65-F5344CB8AC3E}">
        <p14:creationId xmlns:p14="http://schemas.microsoft.com/office/powerpoint/2010/main" xmlns="" val="280718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971600" y="1556792"/>
            <a:ext cx="6840760" cy="3539430"/>
          </a:xfrm>
          <a:prstGeom prst="rect">
            <a:avLst/>
          </a:prstGeom>
        </p:spPr>
        <p:txBody>
          <a:bodyPr wrap="square">
            <a:spAutoFit/>
          </a:bodyPr>
          <a:lstStyle/>
          <a:p>
            <a:pPr marL="457200" indent="-457200">
              <a:buFont typeface="Arial" panose="020B0604020202020204" pitchFamily="34" charset="0"/>
              <a:buChar char="•"/>
            </a:pPr>
            <a:r>
              <a:rPr lang="el-GR" sz="3200" dirty="0"/>
              <a:t>Ο σχεδιασμός, η υλοποίηση και η αποτίμηση του εξ αποστάσεως εκπαιδευτικού υλικού που υποστηρίζει διαφοροποιημένη διδασκαλία για το μάθημα Υγεία και Διατροφή της Β’ τάξης του Λυκείου ΕΝΕΕΓΥΛ</a:t>
            </a:r>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9ε. Συμπεράσματα</a:t>
            </a:r>
            <a:endParaRPr lang="el-GR" sz="4000" b="1" dirty="0">
              <a:latin typeface="Times New Roman" panose="02020603050405020304" pitchFamily="18" charset="0"/>
              <a:cs typeface="Times New Roman" panose="02020603050405020304" pitchFamily="18" charset="0"/>
            </a:endParaRPr>
          </a:p>
        </p:txBody>
      </p:sp>
      <p:sp>
        <p:nvSpPr>
          <p:cNvPr id="6" name="18 - Στρογγύλεμα διαγώνιας γωνίας του ορθογωνίου">
            <a:extLst>
              <a:ext uri="{FF2B5EF4-FFF2-40B4-BE49-F238E27FC236}">
                <a16:creationId xmlns:a16="http://schemas.microsoft.com/office/drawing/2014/main" xmlns="" id="{127F37D0-E723-CAB5-17C0-B389D66B6633}"/>
              </a:ext>
            </a:extLst>
          </p:cNvPr>
          <p:cNvSpPr/>
          <p:nvPr/>
        </p:nvSpPr>
        <p:spPr>
          <a:xfrm>
            <a:off x="683568" y="1412776"/>
            <a:ext cx="8280920" cy="4968552"/>
          </a:xfrm>
          <a:prstGeom prst="round2DiagRect">
            <a:avLst/>
          </a:prstGeom>
          <a:solidFill>
            <a:srgbClr val="EDBE9B"/>
          </a:solidFill>
          <a:ln w="25400" cap="flat" cmpd="sng" algn="ctr">
            <a:noFill/>
            <a:prstDash val="solid"/>
          </a:ln>
          <a:effectLst/>
        </p:spPr>
        <p:txBody>
          <a:bodyPr rtlCol="0" anchor="ctr"/>
          <a:lstStyle/>
          <a:p>
            <a:pPr>
              <a:lnSpc>
                <a:spcPct val="150000"/>
              </a:lnSpc>
            </a:pPr>
            <a:r>
              <a:rPr lang="el-GR" b="1" dirty="0">
                <a:solidFill>
                  <a:srgbClr val="C00000"/>
                </a:solidFill>
              </a:rPr>
              <a:t>Προτάσεις για μελλοντική έρευνα</a:t>
            </a:r>
          </a:p>
          <a:p>
            <a:pPr marL="285750" indent="-285750">
              <a:lnSpc>
                <a:spcPct val="150000"/>
              </a:lnSpc>
              <a:buFont typeface="Wingdings" panose="05000000000000000000" pitchFamily="2" charset="2"/>
              <a:buChar char="ü"/>
            </a:pPr>
            <a:r>
              <a:rPr lang="el-GR" sz="2000" dirty="0"/>
              <a:t>Δυνατότητα συνέχισης του ΕΥ από το σημείο που έχει μείνει</a:t>
            </a:r>
          </a:p>
          <a:p>
            <a:pPr marL="285750" indent="-285750">
              <a:lnSpc>
                <a:spcPct val="150000"/>
              </a:lnSpc>
              <a:buFont typeface="Wingdings" panose="05000000000000000000" pitchFamily="2" charset="2"/>
              <a:buChar char="ü"/>
            </a:pPr>
            <a:r>
              <a:rPr lang="el-GR" sz="2000" dirty="0"/>
              <a:t>Αποτίμηση του υπάρχον ΕΥ σε δείγμα μαθητών</a:t>
            </a:r>
          </a:p>
          <a:p>
            <a:pPr marL="285750" indent="-285750">
              <a:lnSpc>
                <a:spcPct val="150000"/>
              </a:lnSpc>
              <a:buFont typeface="Wingdings" panose="05000000000000000000" pitchFamily="2" charset="2"/>
              <a:buChar char="ü"/>
            </a:pPr>
            <a:r>
              <a:rPr lang="el-GR" sz="2000" dirty="0"/>
              <a:t>Επιτακτική η ανάγκη στη σημερινή εποχή η δημιουργία εξ αποστάσεως εκπαιδευτικού υλικού</a:t>
            </a:r>
          </a:p>
          <a:p>
            <a:pPr marL="715963" indent="-285750" algn="just">
              <a:lnSpc>
                <a:spcPct val="150000"/>
              </a:lnSpc>
              <a:buFont typeface="Wingdings" panose="05000000000000000000" pitchFamily="2" charset="2"/>
              <a:buChar char="v"/>
            </a:pPr>
            <a:r>
              <a:rPr lang="el-GR" sz="1800" dirty="0"/>
              <a:t>Όπως αναφέρουν οι Αναστασιάδης, </a:t>
            </a:r>
            <a:r>
              <a:rPr lang="el-GR" sz="1800" dirty="0" err="1"/>
              <a:t>Κωτσίδης</a:t>
            </a:r>
            <a:r>
              <a:rPr lang="el-GR" sz="1800" dirty="0"/>
              <a:t>, &amp; </a:t>
            </a:r>
            <a:r>
              <a:rPr lang="el-GR" sz="1800" dirty="0" err="1"/>
              <a:t>Συννεφάκης</a:t>
            </a:r>
            <a:r>
              <a:rPr lang="el-GR" sz="1800" dirty="0"/>
              <a:t> (2021):  «φαίνεται ότι η ΕξΑΕ μπορεί να διαδραματίσει έναν σημαντικό ρόλο στην αντιμετώπιση των συνεπειών της πανδημίας στην εκπαίδευση, με την προϋπόθεση της συμμετοχής των εκπαιδευτικών που θα κληθούν να την εφαρμόσουν σε επιμορφωτικά προγράμματα».</a:t>
            </a:r>
          </a:p>
        </p:txBody>
      </p:sp>
    </p:spTree>
    <p:extLst>
      <p:ext uri="{BB962C8B-B14F-4D97-AF65-F5344CB8AC3E}">
        <p14:creationId xmlns:p14="http://schemas.microsoft.com/office/powerpoint/2010/main" xmlns="" val="892437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pic>
        <p:nvPicPr>
          <p:cNvPr id="3" name="Εικόνα 2">
            <a:extLst>
              <a:ext uri="{FF2B5EF4-FFF2-40B4-BE49-F238E27FC236}">
                <a16:creationId xmlns:a16="http://schemas.microsoft.com/office/drawing/2014/main" xmlns="" id="{3D14699B-E9FA-DAC6-3819-C66D2E12775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203848" y="4005064"/>
            <a:ext cx="3234819" cy="2492130"/>
          </a:xfrm>
          <a:prstGeom prst="rect">
            <a:avLst/>
          </a:prstGeom>
        </p:spPr>
      </p:pic>
    </p:spTree>
    <p:extLst>
      <p:ext uri="{BB962C8B-B14F-4D97-AF65-F5344CB8AC3E}">
        <p14:creationId xmlns:p14="http://schemas.microsoft.com/office/powerpoint/2010/main" xmlns="" val="10261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260648"/>
            <a:ext cx="7199240" cy="864096"/>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latin typeface="Times New Roman" panose="02020603050405020304" pitchFamily="18" charset="0"/>
              <a:cs typeface="Times New Roman" panose="02020603050405020304" pitchFamily="18" charset="0"/>
            </a:endParaRPr>
          </a:p>
        </p:txBody>
      </p:sp>
      <p:graphicFrame>
        <p:nvGraphicFramePr>
          <p:cNvPr id="5" name="Διάγραμμα 4">
            <a:extLst>
              <a:ext uri="{FF2B5EF4-FFF2-40B4-BE49-F238E27FC236}">
                <a16:creationId xmlns:a16="http://schemas.microsoft.com/office/drawing/2014/main" xmlns="" id="{38286BF8-E21B-4CCA-78C8-4EA6B966688A}"/>
              </a:ext>
            </a:extLst>
          </p:cNvPr>
          <p:cNvGraphicFramePr/>
          <p:nvPr>
            <p:extLst>
              <p:ext uri="{D42A27DB-BD31-4B8C-83A1-F6EECF244321}">
                <p14:modId xmlns:p14="http://schemas.microsoft.com/office/powerpoint/2010/main" xmlns="" val="348656366"/>
              </p:ext>
            </p:extLst>
          </p:nvPr>
        </p:nvGraphicFramePr>
        <p:xfrm>
          <a:off x="1331640" y="1524694"/>
          <a:ext cx="6912768" cy="4352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Εικόνα 2">
            <a:extLst>
              <a:ext uri="{FF2B5EF4-FFF2-40B4-BE49-F238E27FC236}">
                <a16:creationId xmlns:a16="http://schemas.microsoft.com/office/drawing/2014/main" xmlns="" id="{0350FDF1-4A30-4846-7597-8BB27EBC6582}"/>
              </a:ext>
            </a:extLst>
          </p:cNvPr>
          <p:cNvPicPr>
            <a:picLocks noChangeAspect="1"/>
          </p:cNvPicPr>
          <p:nvPr/>
        </p:nvPicPr>
        <p:blipFill>
          <a:blip r:embed="rId6"/>
          <a:stretch>
            <a:fillRect/>
          </a:stretch>
        </p:blipFill>
        <p:spPr>
          <a:xfrm>
            <a:off x="1069489" y="1524694"/>
            <a:ext cx="524301" cy="481626"/>
          </a:xfrm>
          <a:prstGeom prst="rect">
            <a:avLst/>
          </a:prstGeom>
        </p:spPr>
      </p:pic>
      <p:pic>
        <p:nvPicPr>
          <p:cNvPr id="4" name="Εικόνα 3">
            <a:extLst>
              <a:ext uri="{FF2B5EF4-FFF2-40B4-BE49-F238E27FC236}">
                <a16:creationId xmlns:a16="http://schemas.microsoft.com/office/drawing/2014/main" xmlns="" id="{01E8AFA2-0865-E18E-B76D-EAFAA2F4CC07}"/>
              </a:ext>
            </a:extLst>
          </p:cNvPr>
          <p:cNvPicPr>
            <a:picLocks noChangeAspect="1"/>
          </p:cNvPicPr>
          <p:nvPr/>
        </p:nvPicPr>
        <p:blipFill>
          <a:blip r:embed="rId7"/>
          <a:stretch>
            <a:fillRect/>
          </a:stretch>
        </p:blipFill>
        <p:spPr>
          <a:xfrm>
            <a:off x="1087778" y="4509120"/>
            <a:ext cx="506012" cy="518205"/>
          </a:xfrm>
          <a:prstGeom prst="rect">
            <a:avLst/>
          </a:prstGeom>
        </p:spPr>
      </p:pic>
    </p:spTree>
    <p:extLst>
      <p:ext uri="{BB962C8B-B14F-4D97-AF65-F5344CB8AC3E}">
        <p14:creationId xmlns:p14="http://schemas.microsoft.com/office/powerpoint/2010/main" xmlns=""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488832" cy="576064"/>
          </a:xfrm>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735696" y="1612835"/>
            <a:ext cx="8084776" cy="4602029"/>
          </a:xfrm>
          <a:prstGeom prst="rect">
            <a:avLst/>
          </a:prstGeom>
        </p:spPr>
        <p:txBody>
          <a:bodyPr wrap="square">
            <a:spAutoFit/>
          </a:bodyPr>
          <a:lstStyle/>
          <a:p>
            <a:pPr marL="457200" indent="-457200" algn="just">
              <a:lnSpc>
                <a:spcPct val="150000"/>
              </a:lnSpc>
              <a:buAutoNum type="arabicParenR"/>
            </a:pPr>
            <a:r>
              <a:rPr lang="el-GR" sz="2200" b="1" dirty="0">
                <a:solidFill>
                  <a:srgbClr val="002060"/>
                </a:solidFill>
              </a:rPr>
              <a:t>Το ΕΥ </a:t>
            </a:r>
            <a:r>
              <a:rPr lang="el-GR" sz="2200" b="1" dirty="0" err="1">
                <a:solidFill>
                  <a:srgbClr val="002060"/>
                </a:solidFill>
              </a:rPr>
              <a:t>διέπεται</a:t>
            </a:r>
            <a:r>
              <a:rPr lang="el-GR" sz="2200" b="1" dirty="0">
                <a:solidFill>
                  <a:srgbClr val="002060"/>
                </a:solidFill>
              </a:rPr>
              <a:t> από τις αρχές και τη μεθοδολογία της εξ αποστάσεως εκπαίδευσης;</a:t>
            </a:r>
          </a:p>
          <a:p>
            <a:pPr marL="457200" indent="-457200" algn="just">
              <a:lnSpc>
                <a:spcPct val="150000"/>
              </a:lnSpc>
              <a:buAutoNum type="arabicParenR"/>
            </a:pPr>
            <a:r>
              <a:rPr lang="el-GR" sz="2200" b="1" dirty="0">
                <a:solidFill>
                  <a:srgbClr val="C00000"/>
                </a:solidFill>
              </a:rPr>
              <a:t>Το ΕΥ έχει δημιουργηθεί σύμφωνα με τις αρχές της </a:t>
            </a:r>
            <a:r>
              <a:rPr lang="el-GR" sz="2200" b="1" dirty="0" err="1">
                <a:solidFill>
                  <a:srgbClr val="C00000"/>
                </a:solidFill>
              </a:rPr>
              <a:t>Πολυμεσικής</a:t>
            </a:r>
            <a:r>
              <a:rPr lang="el-GR" sz="2200" b="1" dirty="0">
                <a:solidFill>
                  <a:srgbClr val="C00000"/>
                </a:solidFill>
              </a:rPr>
              <a:t> Μάθησης;</a:t>
            </a:r>
          </a:p>
          <a:p>
            <a:pPr marL="457200" indent="-457200" algn="just">
              <a:lnSpc>
                <a:spcPct val="150000"/>
              </a:lnSpc>
              <a:buAutoNum type="arabicParenR"/>
            </a:pPr>
            <a:r>
              <a:rPr lang="el-GR" sz="2200" b="1" dirty="0">
                <a:solidFill>
                  <a:srgbClr val="FF9933"/>
                </a:solidFill>
              </a:rPr>
              <a:t>Το εκπαιδευτικό υλικό έχει δημιουργηθεί σύμφωνα με τις αρχές της διαφοροποιημένης διδασκαλίας.</a:t>
            </a:r>
          </a:p>
          <a:p>
            <a:pPr marL="457200" indent="-457200" algn="just">
              <a:lnSpc>
                <a:spcPct val="150000"/>
              </a:lnSpc>
              <a:buAutoNum type="arabicParenR"/>
            </a:pPr>
            <a:r>
              <a:rPr lang="el-GR" sz="2200" b="1" dirty="0">
                <a:solidFill>
                  <a:srgbClr val="7030A0"/>
                </a:solidFill>
              </a:rPr>
              <a:t>Ποια είναι τα πιο δυνατά στοιχεία του ΕΥ; Υπάρχουν προτάσεις για ενδεχόμενες αλλαγές που θα μπορούσαν να βελτιώσουν το ΕΥ;</a:t>
            </a:r>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graphicFrame>
        <p:nvGraphicFramePr>
          <p:cNvPr id="5" name="Θέση περιεχομένου 3">
            <a:extLst>
              <a:ext uri="{FF2B5EF4-FFF2-40B4-BE49-F238E27FC236}">
                <a16:creationId xmlns:a16="http://schemas.microsoft.com/office/drawing/2014/main" xmlns="" id="{7EEB0FCC-5D53-06DA-0D2B-0131D477EF7E}"/>
              </a:ext>
            </a:extLst>
          </p:cNvPr>
          <p:cNvGraphicFramePr>
            <a:graphicFrameLocks noGrp="1"/>
          </p:cNvGraphicFramePr>
          <p:nvPr>
            <p:ph idx="1"/>
            <p:extLst>
              <p:ext uri="{D42A27DB-BD31-4B8C-83A1-F6EECF244321}">
                <p14:modId xmlns:p14="http://schemas.microsoft.com/office/powerpoint/2010/main" xmlns="" val="1837446359"/>
              </p:ext>
            </p:extLst>
          </p:nvPr>
        </p:nvGraphicFramePr>
        <p:xfrm>
          <a:off x="457200" y="1314332"/>
          <a:ext cx="8686800" cy="55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Number 5 Clip Art - vector clip art online, royalty ... - ClipArt Best -  ClipArt Best">
            <a:extLst>
              <a:ext uri="{FF2B5EF4-FFF2-40B4-BE49-F238E27FC236}">
                <a16:creationId xmlns:a16="http://schemas.microsoft.com/office/drawing/2014/main" xmlns="" id="{3F13A829-9257-8CCB-DC25-33E3FAB116B3}"/>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084168" y="3861048"/>
            <a:ext cx="639515" cy="639515"/>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Εικόνα 3">
            <a:extLst>
              <a:ext uri="{FF2B5EF4-FFF2-40B4-BE49-F238E27FC236}">
                <a16:creationId xmlns:a16="http://schemas.microsoft.com/office/drawing/2014/main" xmlns="" id="{F130EE6A-5302-B7E5-DD8B-DA92C8459639}"/>
              </a:ext>
            </a:extLst>
          </p:cNvPr>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468672" y="4064327"/>
            <a:ext cx="587096" cy="587096"/>
          </a:xfrm>
          <a:prstGeom prst="rect">
            <a:avLst/>
          </a:prstGeom>
        </p:spPr>
      </p:pic>
      <p:pic>
        <p:nvPicPr>
          <p:cNvPr id="7" name="Εικόνα 6">
            <a:extLst>
              <a:ext uri="{FF2B5EF4-FFF2-40B4-BE49-F238E27FC236}">
                <a16:creationId xmlns:a16="http://schemas.microsoft.com/office/drawing/2014/main" xmlns="" id="{78F7252C-EC12-945C-48BB-20FEB47E1441}"/>
              </a:ext>
            </a:extLst>
          </p:cNvPr>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7200" y="1679737"/>
            <a:ext cx="609685" cy="600159"/>
          </a:xfrm>
          <a:prstGeom prst="rect">
            <a:avLst/>
          </a:prstGeom>
        </p:spPr>
      </p:pic>
      <p:pic>
        <p:nvPicPr>
          <p:cNvPr id="8" name="Εικόνα 7">
            <a:extLst>
              <a:ext uri="{FF2B5EF4-FFF2-40B4-BE49-F238E27FC236}">
                <a16:creationId xmlns:a16="http://schemas.microsoft.com/office/drawing/2014/main" xmlns="" id="{C7DCD4E3-A879-7D44-E07C-57C31BB3428D}"/>
              </a:ext>
            </a:extLst>
          </p:cNvPr>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3831846" y="1679737"/>
            <a:ext cx="609685" cy="609685"/>
          </a:xfrm>
          <a:prstGeom prst="rect">
            <a:avLst/>
          </a:prstGeom>
        </p:spPr>
      </p:pic>
      <p:pic>
        <p:nvPicPr>
          <p:cNvPr id="10" name="Εικόνα 9">
            <a:extLst>
              <a:ext uri="{FF2B5EF4-FFF2-40B4-BE49-F238E27FC236}">
                <a16:creationId xmlns:a16="http://schemas.microsoft.com/office/drawing/2014/main" xmlns="" id="{89C31137-4DF9-53C0-FCE0-CD99446DE925}"/>
              </a:ext>
            </a:extLst>
          </p:cNvPr>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3474703" y="4002589"/>
            <a:ext cx="648834" cy="648834"/>
          </a:xfrm>
          <a:prstGeom prst="rect">
            <a:avLst/>
          </a:prstGeom>
        </p:spPr>
      </p:pic>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188640"/>
            <a:ext cx="7344816" cy="1125692"/>
          </a:xfrm>
        </p:spPr>
        <p:txBody>
          <a:bodyPr>
            <a:noAutofit/>
          </a:bodyPr>
          <a:lstStyle/>
          <a:p>
            <a:r>
              <a:rPr lang="el-GR" sz="3600" dirty="0">
                <a:latin typeface="Times New Roman" panose="02020603050405020304" pitchFamily="18" charset="0"/>
                <a:cs typeface="Times New Roman" panose="02020603050405020304" pitchFamily="18" charset="0"/>
              </a:rPr>
              <a:t>5α. 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5" name="12 - Στρογγύλεμα διαγώνιας γωνίας του ορθογωνίου">
            <a:extLst>
              <a:ext uri="{FF2B5EF4-FFF2-40B4-BE49-F238E27FC236}">
                <a16:creationId xmlns:a16="http://schemas.microsoft.com/office/drawing/2014/main" xmlns="" id="{F20662A2-81C7-82EC-171A-2DBDF9BBC480}"/>
              </a:ext>
            </a:extLst>
          </p:cNvPr>
          <p:cNvSpPr/>
          <p:nvPr/>
        </p:nvSpPr>
        <p:spPr>
          <a:xfrm>
            <a:off x="611559" y="1916832"/>
            <a:ext cx="3960441" cy="4464496"/>
          </a:xfrm>
          <a:prstGeom prst="round2DiagRect">
            <a:avLst/>
          </a:prstGeom>
          <a:solidFill>
            <a:schemeClr val="accent6"/>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Google Shape;274;p35">
            <a:extLst>
              <a:ext uri="{FF2B5EF4-FFF2-40B4-BE49-F238E27FC236}">
                <a16:creationId xmlns:a16="http://schemas.microsoft.com/office/drawing/2014/main" xmlns="" id="{712E18AA-A988-4BAE-BC40-A444374F0222}"/>
              </a:ext>
            </a:extLst>
          </p:cNvPr>
          <p:cNvSpPr txBox="1">
            <a:spLocks/>
          </p:cNvSpPr>
          <p:nvPr/>
        </p:nvSpPr>
        <p:spPr>
          <a:xfrm>
            <a:off x="741610" y="2279805"/>
            <a:ext cx="3860421" cy="27720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4"/>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ctr" rtl="0">
              <a:lnSpc>
                <a:spcPct val="115000"/>
              </a:lnSpc>
              <a:spcBef>
                <a:spcPts val="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2pPr>
            <a:lvl3pPr marL="1371600" marR="0" lvl="2"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3pPr>
            <a:lvl4pPr marL="1828800" marR="0" lvl="3"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4pPr>
            <a:lvl5pPr marL="2286000" marR="0" lvl="4"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5pPr>
            <a:lvl6pPr marL="2743200" marR="0" lvl="5"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6pPr>
            <a:lvl7pPr marL="3200400" marR="0" lvl="6"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7pPr>
            <a:lvl8pPr marL="3657600" marR="0" lvl="7"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8pPr>
            <a:lvl9pPr marL="4114800" marR="0" lvl="8" indent="-317500" algn="ctr" rtl="0">
              <a:lnSpc>
                <a:spcPct val="115000"/>
              </a:lnSpc>
              <a:spcBef>
                <a:spcPts val="1600"/>
              </a:spcBef>
              <a:spcAft>
                <a:spcPts val="160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9pPr>
          </a:lstStyle>
          <a:p>
            <a:pPr marL="0" marR="0" lvl="0" indent="0" algn="just"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Ορισμός ΕξΑΕ</a:t>
            </a:r>
          </a:p>
          <a:p>
            <a:pPr marL="0" marR="0" lvl="0" indent="0" algn="just"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Βασικά χαρακτηριστικά</a:t>
            </a: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Βασικές</a:t>
            </a: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θεωρητικές προσεγγίσεις </a:t>
            </a: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Σχολική εξ αποστάσεως εκπαίδευση</a:t>
            </a:r>
            <a:endPar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Ρόλος και χαρακτηριστικά ΕΥ στην ΕξΑΕ </a:t>
            </a: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Tα στοιχεία του ΕΥ ως προς την ταξινόμηση </a:t>
            </a:r>
            <a:r>
              <a:rPr kumimoji="0" lang="el-GR" sz="18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Open Sans"/>
              </a:rPr>
              <a:t>West</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 </a:t>
            </a:r>
            <a:r>
              <a:rPr kumimoji="0" lang="el-GR" sz="18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Open Sans"/>
              </a:rPr>
              <a:t>Λιοναράκη</a:t>
            </a: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a:p>
            <a:pPr marL="0" marR="0" lvl="0" indent="0" algn="just" defTabSz="914400" rtl="0" eaLnBrk="1" fontAlgn="auto" latinLnBrk="0" hangingPunct="1">
              <a:lnSpc>
                <a:spcPct val="10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p:txBody>
      </p:sp>
      <p:sp>
        <p:nvSpPr>
          <p:cNvPr id="8" name="Google Shape;273;p35">
            <a:extLst>
              <a:ext uri="{FF2B5EF4-FFF2-40B4-BE49-F238E27FC236}">
                <a16:creationId xmlns:a16="http://schemas.microsoft.com/office/drawing/2014/main" xmlns="" id="{6FAE003A-654C-8FBC-097E-879EA2EC326D}"/>
              </a:ext>
            </a:extLst>
          </p:cNvPr>
          <p:cNvSpPr txBox="1">
            <a:spLocks/>
          </p:cNvSpPr>
          <p:nvPr/>
        </p:nvSpPr>
        <p:spPr>
          <a:xfrm>
            <a:off x="802238" y="1856833"/>
            <a:ext cx="3786394" cy="63521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1pPr>
            <a:lvl2pPr marL="914400" marR="0" lvl="1" indent="-317500" algn="ctr" rtl="0">
              <a:lnSpc>
                <a:spcPct val="115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2pPr>
            <a:lvl3pPr marL="1371600" marR="0" lvl="2"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3pPr>
            <a:lvl4pPr marL="1828800" marR="0" lvl="3"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4pPr>
            <a:lvl5pPr marL="2286000" marR="0" lvl="4"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5pPr>
            <a:lvl6pPr marL="2743200" marR="0" lvl="5"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6pPr>
            <a:lvl7pPr marL="3200400" marR="0" lvl="6"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7pPr>
            <a:lvl8pPr marL="3657600" marR="0" lvl="7"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8pPr>
            <a:lvl9pPr marL="4114800" marR="0" lvl="8" indent="-317500" algn="ctr" rtl="0">
              <a:lnSpc>
                <a:spcPct val="115000"/>
              </a:lnSpc>
              <a:spcBef>
                <a:spcPts val="1600"/>
              </a:spcBef>
              <a:spcAft>
                <a:spcPts val="160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9pPr>
          </a:lstStyle>
          <a:p>
            <a:pPr marL="0" marR="0" lvl="0" indent="0" algn="ctr" defTabSz="914400" rtl="0" eaLnBrk="1" fontAlgn="auto" latinLnBrk="0" hangingPunct="1">
              <a:lnSpc>
                <a:spcPct val="100000"/>
              </a:lnSpc>
              <a:spcBef>
                <a:spcPts val="0"/>
              </a:spcBef>
              <a:spcAft>
                <a:spcPts val="0"/>
              </a:spcAft>
              <a:buClr>
                <a:srgbClr val="2E4379"/>
              </a:buClr>
              <a:buSzPts val="2700"/>
              <a:buFont typeface="Boogaloo"/>
              <a:buNone/>
              <a:tabLst/>
              <a:defRPr/>
            </a:pP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1.</a:t>
            </a:r>
            <a:r>
              <a:rPr kumimoji="0" lang="en-US"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1</a:t>
            </a: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 Εξ αποστάσεως εκπαίδευση</a:t>
            </a:r>
          </a:p>
        </p:txBody>
      </p:sp>
      <p:sp>
        <p:nvSpPr>
          <p:cNvPr id="11" name="19 - Στρογγύλεμα διαγώνιας γωνίας του ορθογωνίου">
            <a:extLst>
              <a:ext uri="{FF2B5EF4-FFF2-40B4-BE49-F238E27FC236}">
                <a16:creationId xmlns:a16="http://schemas.microsoft.com/office/drawing/2014/main" xmlns="" id="{F4CCE6F9-D8DF-8623-7061-C87D2D1E362D}"/>
              </a:ext>
            </a:extLst>
          </p:cNvPr>
          <p:cNvSpPr/>
          <p:nvPr/>
        </p:nvSpPr>
        <p:spPr>
          <a:xfrm>
            <a:off x="5032553" y="1916832"/>
            <a:ext cx="3600892" cy="3930011"/>
          </a:xfrm>
          <a:prstGeom prst="round2DiagRect">
            <a:avLst/>
          </a:prstGeom>
          <a:solidFill>
            <a:srgbClr val="00B0F0"/>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FFFFFF"/>
              </a:solidFill>
              <a:effectLst/>
              <a:uLnTx/>
              <a:uFillTx/>
              <a:cs typeface="Times New Roman" panose="02020603050405020304" pitchFamily="18" charset="0"/>
              <a:sym typeface="Arial"/>
            </a:endParaRPr>
          </a:p>
        </p:txBody>
      </p:sp>
      <p:sp>
        <p:nvSpPr>
          <p:cNvPr id="12" name="Google Shape;273;p35">
            <a:extLst>
              <a:ext uri="{FF2B5EF4-FFF2-40B4-BE49-F238E27FC236}">
                <a16:creationId xmlns:a16="http://schemas.microsoft.com/office/drawing/2014/main" xmlns="" id="{5A219295-E509-6DDD-8770-20200C9606FD}"/>
              </a:ext>
            </a:extLst>
          </p:cNvPr>
          <p:cNvSpPr txBox="1">
            <a:spLocks/>
          </p:cNvSpPr>
          <p:nvPr/>
        </p:nvSpPr>
        <p:spPr>
          <a:xfrm>
            <a:off x="5062584" y="2293369"/>
            <a:ext cx="3354346" cy="3973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1pPr>
            <a:lvl2pPr marL="914400" marR="0" lvl="1" indent="-317500" algn="ctr" rtl="0">
              <a:lnSpc>
                <a:spcPct val="115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2pPr>
            <a:lvl3pPr marL="1371600" marR="0" lvl="2"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3pPr>
            <a:lvl4pPr marL="1828800" marR="0" lvl="3"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4pPr>
            <a:lvl5pPr marL="2286000" marR="0" lvl="4"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5pPr>
            <a:lvl6pPr marL="2743200" marR="0" lvl="5"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6pPr>
            <a:lvl7pPr marL="3200400" marR="0" lvl="6"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7pPr>
            <a:lvl8pPr marL="3657600" marR="0" lvl="7"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8pPr>
            <a:lvl9pPr marL="4114800" marR="0" lvl="8" indent="-317500" algn="ctr" rtl="0">
              <a:lnSpc>
                <a:spcPct val="115000"/>
              </a:lnSpc>
              <a:spcBef>
                <a:spcPts val="1600"/>
              </a:spcBef>
              <a:spcAft>
                <a:spcPts val="160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9pPr>
          </a:lstStyle>
          <a:p>
            <a:pPr marL="0" marR="0" lvl="0" indent="0" algn="ctr" defTabSz="914400" rtl="0" eaLnBrk="1" fontAlgn="auto" latinLnBrk="0" hangingPunct="1">
              <a:lnSpc>
                <a:spcPct val="100000"/>
              </a:lnSpc>
              <a:spcBef>
                <a:spcPts val="0"/>
              </a:spcBef>
              <a:spcAft>
                <a:spcPts val="0"/>
              </a:spcAft>
              <a:buClr>
                <a:srgbClr val="2E4379"/>
              </a:buClr>
              <a:buSzPts val="2700"/>
              <a:buFont typeface="Boogaloo"/>
              <a:buNone/>
              <a:tabLst/>
              <a:defRPr/>
            </a:pP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1.</a:t>
            </a:r>
            <a:r>
              <a:rPr kumimoji="0" lang="en-US"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2</a:t>
            </a: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 Διαφοροποιημένη διδασκαλία</a:t>
            </a:r>
          </a:p>
          <a:p>
            <a:pPr marL="0" marR="0" lvl="0" indent="0" algn="ctr" defTabSz="914400" rtl="0" eaLnBrk="1" fontAlgn="auto" latinLnBrk="0" hangingPunct="1">
              <a:lnSpc>
                <a:spcPct val="100000"/>
              </a:lnSpc>
              <a:spcBef>
                <a:spcPts val="0"/>
              </a:spcBef>
              <a:spcAft>
                <a:spcPts val="0"/>
              </a:spcAft>
              <a:buClr>
                <a:srgbClr val="2E4379"/>
              </a:buClr>
              <a:buSzPts val="2700"/>
              <a:buFont typeface="Boogaloo"/>
              <a:buNone/>
              <a:tabLst/>
              <a:defRPr/>
            </a:pPr>
            <a:endPar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endParaRPr>
          </a:p>
        </p:txBody>
      </p:sp>
      <p:sp>
        <p:nvSpPr>
          <p:cNvPr id="13" name="Google Shape;274;p35">
            <a:extLst>
              <a:ext uri="{FF2B5EF4-FFF2-40B4-BE49-F238E27FC236}">
                <a16:creationId xmlns:a16="http://schemas.microsoft.com/office/drawing/2014/main" xmlns="" id="{D904D549-D033-2346-D4D9-679B83020890}"/>
              </a:ext>
            </a:extLst>
          </p:cNvPr>
          <p:cNvSpPr txBox="1">
            <a:spLocks/>
          </p:cNvSpPr>
          <p:nvPr/>
        </p:nvSpPr>
        <p:spPr>
          <a:xfrm>
            <a:off x="5062584" y="2781274"/>
            <a:ext cx="3356365" cy="27720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4"/>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ctr" rtl="0">
              <a:lnSpc>
                <a:spcPct val="115000"/>
              </a:lnSpc>
              <a:spcBef>
                <a:spcPts val="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2pPr>
            <a:lvl3pPr marL="1371600" marR="0" lvl="2"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3pPr>
            <a:lvl4pPr marL="1828800" marR="0" lvl="3"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4pPr>
            <a:lvl5pPr marL="2286000" marR="0" lvl="4"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5pPr>
            <a:lvl6pPr marL="2743200" marR="0" lvl="5"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6pPr>
            <a:lvl7pPr marL="3200400" marR="0" lvl="6"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7pPr>
            <a:lvl8pPr marL="3657600" marR="0" lvl="7"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8pPr>
            <a:lvl9pPr marL="4114800" marR="0" lvl="8" indent="-317500" algn="ctr" rtl="0">
              <a:lnSpc>
                <a:spcPct val="115000"/>
              </a:lnSpc>
              <a:spcBef>
                <a:spcPts val="1600"/>
              </a:spcBef>
              <a:spcAft>
                <a:spcPts val="160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9pPr>
          </a:lstStyle>
          <a:p>
            <a:pPr marL="0" marR="0" lvl="0" indent="0" algn="just"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n-US"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Ορισμός Διαφοροποιημένης</a:t>
            </a:r>
          </a:p>
          <a:p>
            <a:pPr marL="0" marR="0" lvl="0" indent="0" algn="just"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Χαρακτηριστικά</a:t>
            </a:r>
          </a:p>
          <a:p>
            <a:pPr marL="0" marR="0" lvl="0" indent="0" algn="just" defTabSz="914400" rtl="0" eaLnBrk="1" fontAlgn="auto" latinLnBrk="0" hangingPunct="1">
              <a:lnSpc>
                <a:spcPct val="10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p:txBody>
      </p:sp>
      <p:sp>
        <p:nvSpPr>
          <p:cNvPr id="15" name="TextBox 14">
            <a:extLst>
              <a:ext uri="{FF2B5EF4-FFF2-40B4-BE49-F238E27FC236}">
                <a16:creationId xmlns:a16="http://schemas.microsoft.com/office/drawing/2014/main" xmlns="" id="{786C9E0F-6183-77F6-0B36-E0218032B34E}"/>
              </a:ext>
            </a:extLst>
          </p:cNvPr>
          <p:cNvSpPr txBox="1"/>
          <p:nvPr/>
        </p:nvSpPr>
        <p:spPr>
          <a:xfrm>
            <a:off x="3131840" y="1212707"/>
            <a:ext cx="4572000" cy="461665"/>
          </a:xfrm>
          <a:prstGeom prst="rect">
            <a:avLst/>
          </a:prstGeom>
          <a:noFill/>
        </p:spPr>
        <p:txBody>
          <a:bodyPr wrap="square">
            <a:spAutoFit/>
          </a:bodyPr>
          <a:lstStyle/>
          <a:p>
            <a:r>
              <a:rPr lang="el-GR" b="1" i="1" dirty="0"/>
              <a:t>1</a:t>
            </a:r>
            <a:r>
              <a:rPr lang="el-GR" b="1" i="1" baseline="30000" dirty="0"/>
              <a:t>ο</a:t>
            </a:r>
            <a:r>
              <a:rPr lang="el-GR" b="1" i="1" dirty="0"/>
              <a:t> Κεφάλαιο εργασίας </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188640"/>
            <a:ext cx="7344816" cy="1125692"/>
          </a:xfrm>
        </p:spPr>
        <p:txBody>
          <a:bodyPr>
            <a:noAutofit/>
          </a:bodyPr>
          <a:lstStyle/>
          <a:p>
            <a:r>
              <a:rPr lang="el-GR" sz="3600" dirty="0">
                <a:latin typeface="Times New Roman" panose="02020603050405020304" pitchFamily="18" charset="0"/>
                <a:cs typeface="Times New Roman" panose="02020603050405020304" pitchFamily="18" charset="0"/>
              </a:rPr>
              <a:t>5β. 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5" name="12 - Στρογγύλεμα διαγώνιας γωνίας του ορθογωνίου">
            <a:extLst>
              <a:ext uri="{FF2B5EF4-FFF2-40B4-BE49-F238E27FC236}">
                <a16:creationId xmlns:a16="http://schemas.microsoft.com/office/drawing/2014/main" xmlns="" id="{F20662A2-81C7-82EC-171A-2DBDF9BBC480}"/>
              </a:ext>
            </a:extLst>
          </p:cNvPr>
          <p:cNvSpPr/>
          <p:nvPr/>
        </p:nvSpPr>
        <p:spPr>
          <a:xfrm>
            <a:off x="573883" y="1817529"/>
            <a:ext cx="3816425" cy="3744416"/>
          </a:xfrm>
          <a:prstGeom prst="round2DiagRect">
            <a:avLst/>
          </a:prstGeom>
          <a:solidFill>
            <a:srgbClr val="C00000"/>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Google Shape;273;p35">
            <a:extLst>
              <a:ext uri="{FF2B5EF4-FFF2-40B4-BE49-F238E27FC236}">
                <a16:creationId xmlns:a16="http://schemas.microsoft.com/office/drawing/2014/main" xmlns="" id="{6FAE003A-654C-8FBC-097E-879EA2EC326D}"/>
              </a:ext>
            </a:extLst>
          </p:cNvPr>
          <p:cNvSpPr txBox="1">
            <a:spLocks/>
          </p:cNvSpPr>
          <p:nvPr/>
        </p:nvSpPr>
        <p:spPr>
          <a:xfrm>
            <a:off x="914605" y="1932315"/>
            <a:ext cx="3354346" cy="15322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1pPr>
            <a:lvl2pPr marL="914400" marR="0" lvl="1" indent="-317500" algn="ctr" rtl="0">
              <a:lnSpc>
                <a:spcPct val="115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2pPr>
            <a:lvl3pPr marL="1371600" marR="0" lvl="2"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3pPr>
            <a:lvl4pPr marL="1828800" marR="0" lvl="3"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4pPr>
            <a:lvl5pPr marL="2286000" marR="0" lvl="4"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5pPr>
            <a:lvl6pPr marL="2743200" marR="0" lvl="5"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6pPr>
            <a:lvl7pPr marL="3200400" marR="0" lvl="6"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7pPr>
            <a:lvl8pPr marL="3657600" marR="0" lvl="7"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8pPr>
            <a:lvl9pPr marL="4114800" marR="0" lvl="8" indent="-317500" algn="ctr" rtl="0">
              <a:lnSpc>
                <a:spcPct val="115000"/>
              </a:lnSpc>
              <a:spcBef>
                <a:spcPts val="1600"/>
              </a:spcBef>
              <a:spcAft>
                <a:spcPts val="160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9pPr>
          </a:lstStyle>
          <a:p>
            <a:pPr marL="0" marR="0" lvl="0" indent="0" algn="ctr" defTabSz="914400" rtl="0" eaLnBrk="1" fontAlgn="auto" latinLnBrk="0" hangingPunct="1">
              <a:lnSpc>
                <a:spcPct val="100000"/>
              </a:lnSpc>
              <a:spcBef>
                <a:spcPts val="0"/>
              </a:spcBef>
              <a:spcAft>
                <a:spcPts val="0"/>
              </a:spcAft>
              <a:buClr>
                <a:srgbClr val="2E4379"/>
              </a:buClr>
              <a:buSzPts val="2700"/>
              <a:buFont typeface="Boogaloo"/>
              <a:buNone/>
              <a:tabLst/>
              <a:defRPr/>
            </a:pPr>
            <a:r>
              <a:rPr lang="el-GR" sz="2000" b="1" kern="0" dirty="0">
                <a:solidFill>
                  <a:srgbClr val="FFFFFF"/>
                </a:solidFill>
                <a:latin typeface="Times New Roman" panose="02020603050405020304" pitchFamily="18" charset="0"/>
                <a:cs typeface="Times New Roman" panose="02020603050405020304" pitchFamily="18" charset="0"/>
              </a:rPr>
              <a:t>2</a:t>
            </a: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a:t>
            </a:r>
            <a:r>
              <a:rPr kumimoji="0" lang="en-US"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1</a:t>
            </a: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 Θεωρητικό πλαίσιο για την αποτίμηση της παιδαγωγικής αξιοποίησης του ψηφιακού εκπαιδευτικού υλικού</a:t>
            </a:r>
          </a:p>
        </p:txBody>
      </p:sp>
      <p:sp>
        <p:nvSpPr>
          <p:cNvPr id="11" name="19 - Στρογγύλεμα διαγώνιας γωνίας του ορθογωνίου">
            <a:extLst>
              <a:ext uri="{FF2B5EF4-FFF2-40B4-BE49-F238E27FC236}">
                <a16:creationId xmlns:a16="http://schemas.microsoft.com/office/drawing/2014/main" xmlns="" id="{F4CCE6F9-D8DF-8623-7061-C87D2D1E362D}"/>
              </a:ext>
            </a:extLst>
          </p:cNvPr>
          <p:cNvSpPr/>
          <p:nvPr/>
        </p:nvSpPr>
        <p:spPr>
          <a:xfrm>
            <a:off x="4615973" y="2003902"/>
            <a:ext cx="4149487" cy="3744417"/>
          </a:xfrm>
          <a:prstGeom prst="round2DiagRect">
            <a:avLst/>
          </a:prstGeom>
          <a:solidFill>
            <a:schemeClr val="accent2">
              <a:lumMod val="75000"/>
            </a:schemeClr>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FFFFFF"/>
              </a:solidFill>
              <a:effectLst/>
              <a:uLnTx/>
              <a:uFillTx/>
              <a:cs typeface="Times New Roman" panose="02020603050405020304" pitchFamily="18" charset="0"/>
              <a:sym typeface="Arial"/>
            </a:endParaRPr>
          </a:p>
        </p:txBody>
      </p:sp>
      <p:sp>
        <p:nvSpPr>
          <p:cNvPr id="12" name="Google Shape;273;p35">
            <a:extLst>
              <a:ext uri="{FF2B5EF4-FFF2-40B4-BE49-F238E27FC236}">
                <a16:creationId xmlns:a16="http://schemas.microsoft.com/office/drawing/2014/main" xmlns="" id="{5A219295-E509-6DDD-8770-20200C9606FD}"/>
              </a:ext>
            </a:extLst>
          </p:cNvPr>
          <p:cNvSpPr txBox="1">
            <a:spLocks/>
          </p:cNvSpPr>
          <p:nvPr/>
        </p:nvSpPr>
        <p:spPr>
          <a:xfrm>
            <a:off x="5187880" y="1974373"/>
            <a:ext cx="3354346" cy="14534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1pPr>
            <a:lvl2pPr marL="914400" marR="0" lvl="1" indent="-317500" algn="ctr" rtl="0">
              <a:lnSpc>
                <a:spcPct val="115000"/>
              </a:lnSpc>
              <a:spcBef>
                <a:spcPts val="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2pPr>
            <a:lvl3pPr marL="1371600" marR="0" lvl="2"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3pPr>
            <a:lvl4pPr marL="1828800" marR="0" lvl="3"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4pPr>
            <a:lvl5pPr marL="2286000" marR="0" lvl="4"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5pPr>
            <a:lvl6pPr marL="2743200" marR="0" lvl="5"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6pPr>
            <a:lvl7pPr marL="3200400" marR="0" lvl="6"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7pPr>
            <a:lvl8pPr marL="3657600" marR="0" lvl="7" indent="-317500" algn="ctr" rtl="0">
              <a:lnSpc>
                <a:spcPct val="115000"/>
              </a:lnSpc>
              <a:spcBef>
                <a:spcPts val="1600"/>
              </a:spcBef>
              <a:spcAft>
                <a:spcPts val="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8pPr>
            <a:lvl9pPr marL="4114800" marR="0" lvl="8" indent="-317500" algn="ctr" rtl="0">
              <a:lnSpc>
                <a:spcPct val="115000"/>
              </a:lnSpc>
              <a:spcBef>
                <a:spcPts val="1600"/>
              </a:spcBef>
              <a:spcAft>
                <a:spcPts val="1600"/>
              </a:spcAft>
              <a:buClr>
                <a:schemeClr val="dk1"/>
              </a:buClr>
              <a:buSzPts val="2700"/>
              <a:buFont typeface="Boogaloo"/>
              <a:buNone/>
              <a:defRPr sz="2700" b="0" i="0" u="none" strike="noStrike" cap="none">
                <a:solidFill>
                  <a:schemeClr val="dk1"/>
                </a:solidFill>
                <a:latin typeface="Boogaloo"/>
                <a:ea typeface="Boogaloo"/>
                <a:cs typeface="Boogaloo"/>
                <a:sym typeface="Boogaloo"/>
              </a:defRPr>
            </a:lvl9pPr>
          </a:lstStyle>
          <a:p>
            <a:pPr marL="0" marR="0" lvl="0" indent="0" algn="ctr" defTabSz="914400" rtl="0" eaLnBrk="1" fontAlgn="auto" latinLnBrk="0" hangingPunct="1">
              <a:lnSpc>
                <a:spcPct val="100000"/>
              </a:lnSpc>
              <a:spcBef>
                <a:spcPts val="0"/>
              </a:spcBef>
              <a:spcAft>
                <a:spcPts val="0"/>
              </a:spcAft>
              <a:buClr>
                <a:srgbClr val="2E4379"/>
              </a:buClr>
              <a:buSzPts val="2700"/>
              <a:buFont typeface="Boogaloo"/>
              <a:buNone/>
              <a:tabLst/>
              <a:defRPr/>
            </a:pPr>
            <a:r>
              <a:rPr lang="el-GR" sz="2000" b="1" kern="0" dirty="0">
                <a:solidFill>
                  <a:srgbClr val="FFFFFF"/>
                </a:solidFill>
                <a:latin typeface="Times New Roman" panose="02020603050405020304" pitchFamily="18" charset="0"/>
                <a:cs typeface="Times New Roman" panose="02020603050405020304" pitchFamily="18" charset="0"/>
              </a:rPr>
              <a:t>2.</a:t>
            </a:r>
            <a:r>
              <a:rPr kumimoji="0" lang="en-US"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2</a:t>
            </a:r>
            <a:r>
              <a:rPr kumimoji="0" lang="el-GR" sz="2000" b="1" i="0" u="none" strike="noStrike" kern="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Boogaloo"/>
              </a:rPr>
              <a:t> Έρευνες από την αξιοποίηση ψηφιακού περιεχομένου στη σχολική εξ αποστάσεως εκπαίδευση</a:t>
            </a:r>
          </a:p>
        </p:txBody>
      </p:sp>
      <p:sp>
        <p:nvSpPr>
          <p:cNvPr id="15" name="TextBox 14">
            <a:extLst>
              <a:ext uri="{FF2B5EF4-FFF2-40B4-BE49-F238E27FC236}">
                <a16:creationId xmlns:a16="http://schemas.microsoft.com/office/drawing/2014/main" xmlns="" id="{786C9E0F-6183-77F6-0B36-E0218032B34E}"/>
              </a:ext>
            </a:extLst>
          </p:cNvPr>
          <p:cNvSpPr txBox="1"/>
          <p:nvPr/>
        </p:nvSpPr>
        <p:spPr>
          <a:xfrm>
            <a:off x="3131840" y="1212707"/>
            <a:ext cx="4572000" cy="461665"/>
          </a:xfrm>
          <a:prstGeom prst="rect">
            <a:avLst/>
          </a:prstGeom>
          <a:noFill/>
        </p:spPr>
        <p:txBody>
          <a:bodyPr wrap="square">
            <a:spAutoFit/>
          </a:bodyPr>
          <a:lstStyle/>
          <a:p>
            <a:r>
              <a:rPr lang="el-GR" b="1" i="1" dirty="0"/>
              <a:t>2</a:t>
            </a:r>
            <a:r>
              <a:rPr lang="el-GR" b="1" i="1" baseline="30000" dirty="0"/>
              <a:t>ο</a:t>
            </a:r>
            <a:r>
              <a:rPr lang="el-GR" b="1" i="1" dirty="0"/>
              <a:t> Κεφάλαιο εργασίας </a:t>
            </a:r>
          </a:p>
        </p:txBody>
      </p:sp>
      <p:sp>
        <p:nvSpPr>
          <p:cNvPr id="3" name="Google Shape;274;p35">
            <a:extLst>
              <a:ext uri="{FF2B5EF4-FFF2-40B4-BE49-F238E27FC236}">
                <a16:creationId xmlns:a16="http://schemas.microsoft.com/office/drawing/2014/main" xmlns="" id="{25676F98-FDEC-B801-CE41-FECB7A4367AC}"/>
              </a:ext>
            </a:extLst>
          </p:cNvPr>
          <p:cNvSpPr txBox="1">
            <a:spLocks/>
          </p:cNvSpPr>
          <p:nvPr/>
        </p:nvSpPr>
        <p:spPr>
          <a:xfrm>
            <a:off x="720550" y="3662751"/>
            <a:ext cx="3659413" cy="11344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4"/>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ctr" rtl="0">
              <a:lnSpc>
                <a:spcPct val="115000"/>
              </a:lnSpc>
              <a:spcBef>
                <a:spcPts val="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2pPr>
            <a:lvl3pPr marL="1371600" marR="0" lvl="2"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3pPr>
            <a:lvl4pPr marL="1828800" marR="0" lvl="3"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4pPr>
            <a:lvl5pPr marL="2286000" marR="0" lvl="4"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5pPr>
            <a:lvl6pPr marL="2743200" marR="0" lvl="5"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6pPr>
            <a:lvl7pPr marL="3200400" marR="0" lvl="6"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7pPr>
            <a:lvl8pPr marL="3657600" marR="0" lvl="7"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8pPr>
            <a:lvl9pPr marL="4114800" marR="0" lvl="8" indent="-317500" algn="ctr" rtl="0">
              <a:lnSpc>
                <a:spcPct val="115000"/>
              </a:lnSpc>
              <a:spcBef>
                <a:spcPts val="1600"/>
              </a:spcBef>
              <a:spcAft>
                <a:spcPts val="160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9pPr>
          </a:lstStyle>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Θεωρία </a:t>
            </a:r>
            <a:r>
              <a:rPr kumimoji="0" lang="el-GR" sz="18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sym typeface="Open Sans"/>
              </a:rPr>
              <a:t>πολυμεσικής</a:t>
            </a: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μάθησης του </a:t>
            </a:r>
            <a:r>
              <a:rPr kumimoji="0" lang="el-GR" sz="18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sym typeface="Open Sans"/>
              </a:rPr>
              <a:t>Mayer</a:t>
            </a: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a:p>
            <a:pPr marL="0" marR="0" lvl="0" indent="0" algn="just" defTabSz="914400" rtl="0" eaLnBrk="1" fontAlgn="auto" latinLnBrk="0" hangingPunct="1">
              <a:lnSpc>
                <a:spcPct val="10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p:txBody>
      </p:sp>
      <p:sp>
        <p:nvSpPr>
          <p:cNvPr id="4" name="Google Shape;274;p35">
            <a:extLst>
              <a:ext uri="{FF2B5EF4-FFF2-40B4-BE49-F238E27FC236}">
                <a16:creationId xmlns:a16="http://schemas.microsoft.com/office/drawing/2014/main" xmlns="" id="{A76FB6DD-535F-4143-CD8C-4F742A09B9F3}"/>
              </a:ext>
            </a:extLst>
          </p:cNvPr>
          <p:cNvSpPr txBox="1">
            <a:spLocks/>
          </p:cNvSpPr>
          <p:nvPr/>
        </p:nvSpPr>
        <p:spPr>
          <a:xfrm>
            <a:off x="4792458" y="3339065"/>
            <a:ext cx="3966444" cy="20882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4"/>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ctr" rtl="0">
              <a:lnSpc>
                <a:spcPct val="115000"/>
              </a:lnSpc>
              <a:spcBef>
                <a:spcPts val="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2pPr>
            <a:lvl3pPr marL="1371600" marR="0" lvl="2"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3pPr>
            <a:lvl4pPr marL="1828800" marR="0" lvl="3"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4pPr>
            <a:lvl5pPr marL="2286000" marR="0" lvl="4"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5pPr>
            <a:lvl6pPr marL="2743200" marR="0" lvl="5"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6pPr>
            <a:lvl7pPr marL="3200400" marR="0" lvl="6"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7pPr>
            <a:lvl8pPr marL="3657600" marR="0" lvl="7" indent="-317500" algn="ctr" rtl="0">
              <a:lnSpc>
                <a:spcPct val="115000"/>
              </a:lnSpc>
              <a:spcBef>
                <a:spcPts val="1600"/>
              </a:spcBef>
              <a:spcAft>
                <a:spcPts val="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8pPr>
            <a:lvl9pPr marL="4114800" marR="0" lvl="8" indent="-317500" algn="ctr" rtl="0">
              <a:lnSpc>
                <a:spcPct val="115000"/>
              </a:lnSpc>
              <a:spcBef>
                <a:spcPts val="1600"/>
              </a:spcBef>
              <a:spcAft>
                <a:spcPts val="1600"/>
              </a:spcAft>
              <a:buClr>
                <a:schemeClr val="accent4"/>
              </a:buClr>
              <a:buSzPts val="1400"/>
              <a:buFont typeface="Open Sans"/>
              <a:buNone/>
              <a:defRPr sz="1400" b="0" i="0" u="none" strike="noStrike" cap="none">
                <a:solidFill>
                  <a:schemeClr val="accent4"/>
                </a:solidFill>
                <a:latin typeface="Open Sans"/>
                <a:ea typeface="Open Sans"/>
                <a:cs typeface="Open Sans"/>
                <a:sym typeface="Open Sans"/>
              </a:defRPr>
            </a:lvl9pPr>
          </a:lstStyle>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sym typeface="Open Sans"/>
              </a:rPr>
              <a:t>Ζήσκο</a:t>
            </a: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&amp; Παπαδάκη (2015)</a:t>
            </a: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a:t>
            </a:r>
            <a:r>
              <a:rPr kumimoji="0" lang="el-GR" sz="18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sym typeface="Open Sans"/>
              </a:rPr>
              <a:t>Σταυγιαννουδάκη</a:t>
            </a: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&amp; </a:t>
            </a:r>
            <a:r>
              <a:rPr kumimoji="0" lang="el-GR" sz="18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sym typeface="Open Sans"/>
              </a:rPr>
              <a:t>Καλογιαννάκη</a:t>
            </a: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(2019) </a:t>
            </a: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r>
              <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 </a:t>
            </a:r>
            <a:r>
              <a:rPr kumimoji="0" lang="nl-NL"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rPr>
              <a:t>Boelens, Voet &amp; De Wever (2018) </a:t>
            </a:r>
            <a:endPar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endParaRPr>
          </a:p>
          <a:p>
            <a:pPr marL="0" marR="0" lvl="0" indent="0" algn="l"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sym typeface="Open Sans"/>
            </a:endParaRPr>
          </a:p>
          <a:p>
            <a:pPr marL="0" marR="0" lvl="0" indent="0" algn="just" defTabSz="914400" rtl="0" eaLnBrk="1" fontAlgn="auto" latinLnBrk="0" hangingPunct="1">
              <a:lnSpc>
                <a:spcPct val="15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a:p>
            <a:pPr marL="0" marR="0" lvl="0" indent="0" algn="just" defTabSz="914400" rtl="0" eaLnBrk="1" fontAlgn="auto" latinLnBrk="0" hangingPunct="1">
              <a:lnSpc>
                <a:spcPct val="100000"/>
              </a:lnSpc>
              <a:spcBef>
                <a:spcPts val="0"/>
              </a:spcBef>
              <a:spcAft>
                <a:spcPts val="0"/>
              </a:spcAft>
              <a:buClr>
                <a:srgbClr val="2E4379"/>
              </a:buClr>
              <a:buSzPts val="1400"/>
              <a:buFont typeface="Wingdings" pitchFamily="2" charset="2"/>
              <a:buChar char="ü"/>
              <a:tabLst/>
              <a:defRPr/>
            </a:pPr>
            <a:endParaRPr kumimoji="0" lang="el-GR" sz="18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Open Sans"/>
            </a:endParaRPr>
          </a:p>
        </p:txBody>
      </p:sp>
      <p:sp>
        <p:nvSpPr>
          <p:cNvPr id="9" name="Ορθογώνιο: Στρογγύλεμα γωνιών 8">
            <a:extLst>
              <a:ext uri="{FF2B5EF4-FFF2-40B4-BE49-F238E27FC236}">
                <a16:creationId xmlns:a16="http://schemas.microsoft.com/office/drawing/2014/main" xmlns="" id="{2083D094-62F3-556B-489A-002C2A0093FB}"/>
              </a:ext>
            </a:extLst>
          </p:cNvPr>
          <p:cNvSpPr/>
          <p:nvPr/>
        </p:nvSpPr>
        <p:spPr>
          <a:xfrm>
            <a:off x="658328" y="6044809"/>
            <a:ext cx="7883898" cy="714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Google Shape;349;p38">
            <a:extLst>
              <a:ext uri="{FF2B5EF4-FFF2-40B4-BE49-F238E27FC236}">
                <a16:creationId xmlns:a16="http://schemas.microsoft.com/office/drawing/2014/main" xmlns="" id="{C3CB6203-076F-75EB-B431-88DA6F7D0D35}"/>
              </a:ext>
            </a:extLst>
          </p:cNvPr>
          <p:cNvSpPr txBox="1">
            <a:spLocks/>
          </p:cNvSpPr>
          <p:nvPr/>
        </p:nvSpPr>
        <p:spPr>
          <a:xfrm>
            <a:off x="720550" y="6048320"/>
            <a:ext cx="7821676" cy="6150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fontAlgn="auto">
              <a:spcAft>
                <a:spcPts val="0"/>
              </a:spcAft>
            </a:pPr>
            <a:r>
              <a:rPr lang="el-GR" sz="1800" b="1" dirty="0">
                <a:latin typeface="Times New Roman" panose="02020603050405020304" pitchFamily="18" charset="0"/>
                <a:cs typeface="Times New Roman" panose="02020603050405020304" pitchFamily="18" charset="0"/>
              </a:rPr>
              <a:t>Μέσα από τη βιβλιογραφική επισκόπηση έγινε αντιληπτή η ανάγκη διεξαγωγής περαιτέρω έρευνας </a:t>
            </a:r>
          </a:p>
        </p:txBody>
      </p:sp>
    </p:spTree>
    <p:extLst>
      <p:ext uri="{BB962C8B-B14F-4D97-AF65-F5344CB8AC3E}">
        <p14:creationId xmlns:p14="http://schemas.microsoft.com/office/powerpoint/2010/main" xmlns="" val="2886920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latin typeface="Times New Roman" panose="02020603050405020304" pitchFamily="18" charset="0"/>
                <a:cs typeface="Times New Roman" panose="02020603050405020304" pitchFamily="18" charset="0"/>
              </a:rPr>
              <a:t>6α. Παραγόμενο εκπαιδευτικό υλικό</a:t>
            </a:r>
            <a:endParaRPr lang="el-GR" sz="3600" b="1" dirty="0">
              <a:solidFill>
                <a:srgbClr val="FF0000"/>
              </a:solidFill>
              <a:latin typeface="Times New Roman" panose="02020603050405020304" pitchFamily="18" charset="0"/>
              <a:cs typeface="Times New Roman" panose="02020603050405020304" pitchFamily="18" charset="0"/>
            </a:endParaRPr>
          </a:p>
        </p:txBody>
      </p:sp>
      <p:sp>
        <p:nvSpPr>
          <p:cNvPr id="3" name="17 - Στρογγυλεμένο ορθογώνιο">
            <a:extLst>
              <a:ext uri="{FF2B5EF4-FFF2-40B4-BE49-F238E27FC236}">
                <a16:creationId xmlns:a16="http://schemas.microsoft.com/office/drawing/2014/main" xmlns="" id="{57BC36D0-3B4D-616A-B38C-0A187FF38BA6}"/>
              </a:ext>
            </a:extLst>
          </p:cNvPr>
          <p:cNvSpPr/>
          <p:nvPr/>
        </p:nvSpPr>
        <p:spPr>
          <a:xfrm>
            <a:off x="1565581" y="1682806"/>
            <a:ext cx="7272808" cy="1692188"/>
          </a:xfrm>
          <a:prstGeom prst="roundRect">
            <a:avLst/>
          </a:prstGeom>
          <a:solidFill>
            <a:schemeClr val="accent5">
              <a:lumMod val="75000"/>
            </a:schemeClr>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8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Google Shape;408;p41">
            <a:extLst>
              <a:ext uri="{FF2B5EF4-FFF2-40B4-BE49-F238E27FC236}">
                <a16:creationId xmlns:a16="http://schemas.microsoft.com/office/drawing/2014/main" xmlns="" id="{4837D937-C66F-9DB1-7A64-4DB41555CA09}"/>
              </a:ext>
            </a:extLst>
          </p:cNvPr>
          <p:cNvSpPr txBox="1">
            <a:spLocks/>
          </p:cNvSpPr>
          <p:nvPr/>
        </p:nvSpPr>
        <p:spPr>
          <a:xfrm>
            <a:off x="1799692" y="1844824"/>
            <a:ext cx="6624736" cy="1368152"/>
          </a:xfrm>
          <a:prstGeom prst="rect">
            <a:avLst/>
          </a:prstGeom>
        </p:spPr>
        <p:txBody>
          <a:bodyPr spcFirstLastPara="1" vert="horz" wrap="square" lIns="91425" tIns="91425" rIns="91425" bIns="91425" rtlCol="0" anchor="ctr" anchorCtr="0">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buFont typeface="Wingdings" pitchFamily="2" charset="2"/>
              <a:buChar char="ü"/>
            </a:pPr>
            <a:r>
              <a:rPr lang="el-GR" sz="2000" dirty="0">
                <a:solidFill>
                  <a:schemeClr val="bg1"/>
                </a:solidFill>
                <a:latin typeface="Times New Roman" panose="02020603050405020304" pitchFamily="18" charset="0"/>
                <a:cs typeface="Times New Roman" panose="02020603050405020304" pitchFamily="18" charset="0"/>
              </a:rPr>
              <a:t> Σκοπό</a:t>
            </a:r>
            <a:r>
              <a:rPr lang="el-GR" sz="2000" i="1" dirty="0">
                <a:solidFill>
                  <a:schemeClr val="bg1"/>
                </a:solidFill>
                <a:latin typeface="Times New Roman" panose="02020603050405020304" pitchFamily="18" charset="0"/>
                <a:cs typeface="Times New Roman" panose="02020603050405020304" pitchFamily="18" charset="0"/>
              </a:rPr>
              <a:t> </a:t>
            </a:r>
            <a:r>
              <a:rPr lang="el-GR" sz="2000" dirty="0">
                <a:solidFill>
                  <a:schemeClr val="bg1"/>
                </a:solidFill>
                <a:latin typeface="Times New Roman" panose="02020603050405020304" pitchFamily="18" charset="0"/>
                <a:cs typeface="Times New Roman" panose="02020603050405020304" pitchFamily="18" charset="0"/>
              </a:rPr>
              <a:t>είχε να δώσει τη δυνατότητα στους εκπαιδευομένους να μελετήσουν μόνοι τους, σε προσωπικό χώρο &amp; χρόνο, υπό την καθοδήγηση του δημιουργού του υλικού, την ενότητα της «Διατροφής των εφήβων».</a:t>
            </a:r>
            <a:endParaRPr lang="el-GR" sz="1800" dirty="0">
              <a:solidFill>
                <a:schemeClr val="bg1"/>
              </a:solidFill>
              <a:latin typeface="Times New Roman" panose="02020603050405020304" pitchFamily="18" charset="0"/>
              <a:cs typeface="Times New Roman" panose="02020603050405020304" pitchFamily="18" charset="0"/>
            </a:endParaRPr>
          </a:p>
        </p:txBody>
      </p:sp>
      <p:pic>
        <p:nvPicPr>
          <p:cNvPr id="7" name="Εικόνα 6">
            <a:extLst>
              <a:ext uri="{FF2B5EF4-FFF2-40B4-BE49-F238E27FC236}">
                <a16:creationId xmlns:a16="http://schemas.microsoft.com/office/drawing/2014/main" xmlns="" id="{6C831BB9-C6D5-B15E-8CC4-C405C7983CB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21499" y="1682806"/>
            <a:ext cx="1368152" cy="1368152"/>
          </a:xfrm>
          <a:prstGeom prst="rect">
            <a:avLst/>
          </a:prstGeom>
        </p:spPr>
      </p:pic>
      <p:pic>
        <p:nvPicPr>
          <p:cNvPr id="8" name="Εικόνα 7">
            <a:extLst>
              <a:ext uri="{FF2B5EF4-FFF2-40B4-BE49-F238E27FC236}">
                <a16:creationId xmlns:a16="http://schemas.microsoft.com/office/drawing/2014/main" xmlns="" id="{31764C9D-5B69-3D2E-73C2-9B099B559EA8}"/>
              </a:ext>
            </a:extLst>
          </p:cNvPr>
          <p:cNvPicPr>
            <a:picLocks noChangeAspect="1"/>
          </p:cNvPicPr>
          <p:nvPr/>
        </p:nvPicPr>
        <p:blipFill>
          <a:blip r:embed="rId3"/>
          <a:stretch>
            <a:fillRect/>
          </a:stretch>
        </p:blipFill>
        <p:spPr>
          <a:xfrm>
            <a:off x="2439237" y="3773160"/>
            <a:ext cx="2410042" cy="2620757"/>
          </a:xfrm>
          <a:prstGeom prst="rect">
            <a:avLst/>
          </a:prstGeom>
        </p:spPr>
      </p:pic>
      <p:sp>
        <p:nvSpPr>
          <p:cNvPr id="10" name="TextBox 9">
            <a:extLst>
              <a:ext uri="{FF2B5EF4-FFF2-40B4-BE49-F238E27FC236}">
                <a16:creationId xmlns:a16="http://schemas.microsoft.com/office/drawing/2014/main" xmlns="" id="{AFA98900-EEB7-DA8B-D9CA-D36430C84397}"/>
              </a:ext>
            </a:extLst>
          </p:cNvPr>
          <p:cNvSpPr txBox="1"/>
          <p:nvPr/>
        </p:nvSpPr>
        <p:spPr>
          <a:xfrm>
            <a:off x="431540" y="4786250"/>
            <a:ext cx="1368152" cy="830997"/>
          </a:xfrm>
          <a:prstGeom prst="rect">
            <a:avLst/>
          </a:prstGeom>
          <a:noFill/>
        </p:spPr>
        <p:txBody>
          <a:bodyPr wrap="square">
            <a:spAutoFit/>
          </a:bodyPr>
          <a:lstStyle/>
          <a:p>
            <a:r>
              <a:rPr lang="el-GR" dirty="0">
                <a:solidFill>
                  <a:srgbClr val="0000FF"/>
                </a:solidFill>
              </a:rPr>
              <a:t>Εικονίδιο</a:t>
            </a:r>
            <a:endParaRPr lang="el-GR" dirty="0">
              <a:solidFill>
                <a:srgbClr val="0000FF"/>
              </a:solidFill>
              <a:hlinkClick r:id="rId4">
                <a:extLst>
                  <a:ext uri="{A12FA001-AC4F-418D-AE19-62706E023703}">
                    <ahyp:hlinkClr xmlns:ahyp="http://schemas.microsoft.com/office/drawing/2018/hyperlinkcolor" xmlns="" val="tx"/>
                  </a:ext>
                </a:extLst>
              </a:hlinkClick>
            </a:endParaRPr>
          </a:p>
          <a:p>
            <a:r>
              <a:rPr lang="en-US" dirty="0">
                <a:solidFill>
                  <a:srgbClr val="0000FF"/>
                </a:solidFill>
                <a:hlinkClick r:id="rId4">
                  <a:extLst>
                    <a:ext uri="{A12FA001-AC4F-418D-AE19-62706E023703}">
                      <ahyp:hlinkClr xmlns:ahyp="http://schemas.microsoft.com/office/drawing/2018/hyperlinkcolor" xmlns="" val="tx"/>
                    </a:ext>
                  </a:extLst>
                </a:hlinkClick>
              </a:rPr>
              <a:t>Chamilo</a:t>
            </a:r>
            <a:endParaRPr lang="el-GR" dirty="0">
              <a:solidFill>
                <a:srgbClr val="0000FF"/>
              </a:solidFill>
            </a:endParaRPr>
          </a:p>
        </p:txBody>
      </p:sp>
      <p:sp>
        <p:nvSpPr>
          <p:cNvPr id="11" name="Βέλος: Δεξιό 10">
            <a:extLst>
              <a:ext uri="{FF2B5EF4-FFF2-40B4-BE49-F238E27FC236}">
                <a16:creationId xmlns:a16="http://schemas.microsoft.com/office/drawing/2014/main" xmlns="" id="{1C5FC943-CFB6-9FCE-B40F-8A412703F4C2}"/>
              </a:ext>
            </a:extLst>
          </p:cNvPr>
          <p:cNvSpPr/>
          <p:nvPr/>
        </p:nvSpPr>
        <p:spPr>
          <a:xfrm>
            <a:off x="1844932" y="5110286"/>
            <a:ext cx="400299" cy="3429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17 - Στρογγυλεμένο ορθογώνιο">
            <a:extLst>
              <a:ext uri="{FF2B5EF4-FFF2-40B4-BE49-F238E27FC236}">
                <a16:creationId xmlns:a16="http://schemas.microsoft.com/office/drawing/2014/main" xmlns="" id="{E069FBDE-E0E4-4F8D-0C58-F6521438F3EA}"/>
              </a:ext>
            </a:extLst>
          </p:cNvPr>
          <p:cNvSpPr/>
          <p:nvPr/>
        </p:nvSpPr>
        <p:spPr>
          <a:xfrm>
            <a:off x="5043284" y="4097831"/>
            <a:ext cx="3940244" cy="1971417"/>
          </a:xfrm>
          <a:prstGeom prst="roundRect">
            <a:avLst/>
          </a:prstGeom>
          <a:solidFill>
            <a:schemeClr val="accent1"/>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l-GR"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 name="Google Shape;408;p41">
            <a:extLst>
              <a:ext uri="{FF2B5EF4-FFF2-40B4-BE49-F238E27FC236}">
                <a16:creationId xmlns:a16="http://schemas.microsoft.com/office/drawing/2014/main" xmlns="" id="{28926F5A-84A4-8281-2079-321EA7B44561}"/>
              </a:ext>
            </a:extLst>
          </p:cNvPr>
          <p:cNvSpPr txBox="1">
            <a:spLocks/>
          </p:cNvSpPr>
          <p:nvPr/>
        </p:nvSpPr>
        <p:spPr>
          <a:xfrm>
            <a:off x="5431295" y="4346316"/>
            <a:ext cx="4594781" cy="1657756"/>
          </a:xfrm>
          <a:prstGeom prst="rect">
            <a:avLst/>
          </a:prstGeom>
        </p:spPr>
        <p:txBody>
          <a:bodyPr spcFirstLastPara="1" vert="horz" wrap="square" lIns="91425" tIns="91425" rIns="91425" bIns="91425" rtlCol="0" anchor="ctr" anchorCtr="0">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2000" dirty="0">
                <a:solidFill>
                  <a:schemeClr val="bg1"/>
                </a:solidFill>
                <a:latin typeface="Times New Roman" panose="02020603050405020304" pitchFamily="18" charset="0"/>
                <a:cs typeface="Times New Roman" panose="02020603050405020304" pitchFamily="18" charset="0"/>
              </a:rPr>
              <a:t>   </a:t>
            </a:r>
            <a:r>
              <a:rPr lang="el-GR" sz="2000" dirty="0">
                <a:solidFill>
                  <a:srgbClr val="FFFF00"/>
                </a:solidFill>
                <a:latin typeface="Times New Roman" panose="02020603050405020304" pitchFamily="18" charset="0"/>
                <a:cs typeface="Times New Roman" panose="02020603050405020304" pitchFamily="18" charset="0"/>
              </a:rPr>
              <a:t>Θεματικές Ενότητες</a:t>
            </a:r>
          </a:p>
          <a:p>
            <a:pPr algn="just" fontAlgn="auto">
              <a:lnSpc>
                <a:spcPct val="150000"/>
              </a:lnSpc>
              <a:spcAft>
                <a:spcPts val="0"/>
              </a:spcAft>
              <a:buFont typeface="Wingdings" pitchFamily="2" charset="2"/>
              <a:buChar char="ü"/>
            </a:pPr>
            <a:r>
              <a:rPr lang="el-GR" sz="2000" dirty="0">
                <a:solidFill>
                  <a:schemeClr val="bg1"/>
                </a:solidFill>
                <a:latin typeface="Times New Roman" panose="02020603050405020304" pitchFamily="18" charset="0"/>
                <a:cs typeface="Times New Roman" panose="02020603050405020304" pitchFamily="18" charset="0"/>
              </a:rPr>
              <a:t> 1η Δ.Ε. Διατροφή</a:t>
            </a:r>
          </a:p>
          <a:p>
            <a:pPr algn="just" fontAlgn="auto">
              <a:lnSpc>
                <a:spcPct val="150000"/>
              </a:lnSpc>
              <a:spcAft>
                <a:spcPts val="0"/>
              </a:spcAft>
              <a:buFont typeface="Wingdings" pitchFamily="2" charset="2"/>
              <a:buChar char="ü"/>
            </a:pPr>
            <a:r>
              <a:rPr lang="el-GR" sz="2000" dirty="0">
                <a:solidFill>
                  <a:schemeClr val="bg1"/>
                </a:solidFill>
                <a:latin typeface="Times New Roman" panose="02020603050405020304" pitchFamily="18" charset="0"/>
                <a:cs typeface="Times New Roman" panose="02020603050405020304" pitchFamily="18" charset="0"/>
              </a:rPr>
              <a:t> 2η Δ.Ε. Παχυσαρκία</a:t>
            </a:r>
          </a:p>
          <a:p>
            <a:pPr algn="just" fontAlgn="auto">
              <a:lnSpc>
                <a:spcPct val="150000"/>
              </a:lnSpc>
              <a:spcAft>
                <a:spcPts val="0"/>
              </a:spcAft>
              <a:buFont typeface="Wingdings" pitchFamily="2" charset="2"/>
              <a:buChar char="ü"/>
            </a:pPr>
            <a:r>
              <a:rPr lang="el-GR" sz="2000" dirty="0">
                <a:solidFill>
                  <a:schemeClr val="bg1"/>
                </a:solidFill>
                <a:latin typeface="Times New Roman" panose="02020603050405020304" pitchFamily="18" charset="0"/>
                <a:cs typeface="Times New Roman" panose="02020603050405020304" pitchFamily="18" charset="0"/>
              </a:rPr>
              <a:t> 3η Δ.Ε. Σωματική άσκηση</a:t>
            </a:r>
          </a:p>
          <a:p>
            <a:pPr algn="just" fontAlgn="auto">
              <a:spcAft>
                <a:spcPts val="0"/>
              </a:spcAft>
              <a:buFont typeface="Wingdings" pitchFamily="2" charset="2"/>
              <a:buChar char="ü"/>
            </a:pPr>
            <a:endParaRPr lang="el-GR" sz="1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9316</TotalTime>
  <Words>1279</Words>
  <Application>Microsoft Office PowerPoint</Application>
  <PresentationFormat>Προβολή στην οθόνη (4:3)</PresentationFormat>
  <Paragraphs>228</Paragraphs>
  <Slides>31</Slides>
  <Notes>2</Notes>
  <HiddenSlides>6</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Σχεδιασμός, υλοποίηση και αποτίμηση εκπαιδευτικού υλικού Εξ Αποστάσεως Εκπαίδευσης που υποστηρίζει διαφοροποιημένη διδασκαλία: Μια μελέτη περίπτωσης για τη διατροφή των εφήβων</vt:lpstr>
      <vt:lpstr>Ευχαριστίες</vt:lpstr>
      <vt:lpstr>1. Σκοπός</vt:lpstr>
      <vt:lpstr>2. Συνεισφορά της διπλωματικής</vt:lpstr>
      <vt:lpstr>3. Ερευνητικά Ερωτήματα</vt:lpstr>
      <vt:lpstr>4. Δομή της εργασίας</vt:lpstr>
      <vt:lpstr>5α. Θεωρητικό Πλαίσιο</vt:lpstr>
      <vt:lpstr>5β. Θεωρητικό Πλαίσιο</vt:lpstr>
      <vt:lpstr> 6α. Παραγόμενο εκπαιδευτικό υλικό</vt:lpstr>
      <vt:lpstr> 6β. Παραγόμενο εκπαιδευτικό υλικό</vt:lpstr>
      <vt:lpstr> 6γ. Παραγόμενο εκπαιδευτικό υλικό</vt:lpstr>
      <vt:lpstr>Διαφάνεια 12</vt:lpstr>
      <vt:lpstr>Διδακτικές ενότητες μαθήματος Chamilo</vt:lpstr>
      <vt:lpstr>Σκοπός μαθήματος</vt:lpstr>
      <vt:lpstr>Προσδοκώμενα Μαθησιακά Αποτελέσματα</vt:lpstr>
      <vt:lpstr>Έννοιες κλειδιά</vt:lpstr>
      <vt:lpstr>Δομή</vt:lpstr>
      <vt:lpstr>Χρονική διάρκεια μελέτης 1ης ΔΕ</vt:lpstr>
      <vt:lpstr>Παρουσίαση 1ης Διδακτικής ενότητας</vt:lpstr>
      <vt:lpstr>7α. Μεθοδολογία</vt:lpstr>
      <vt:lpstr>7β. Μεθοδολογία</vt:lpstr>
      <vt:lpstr>8α. Αποτελέσματα – Κύρια ευρήματα</vt:lpstr>
      <vt:lpstr>8β. Αποτελέσματα – Κύρια ευρήματα</vt:lpstr>
      <vt:lpstr>8γ. Αποτελέσματα – Κύρια ευρήματα</vt:lpstr>
      <vt:lpstr>8δ. Αποτελέσματα – Κύρια ευρήματα</vt:lpstr>
      <vt:lpstr>9α. Συμπεράσματα</vt:lpstr>
      <vt:lpstr>9β. Συμπεράσματα</vt:lpstr>
      <vt:lpstr>9γ. Συμπεράσματα</vt:lpstr>
      <vt:lpstr>9δ. Συμπεράσματα</vt:lpstr>
      <vt:lpstr>9ε. Συμπεράσματα</vt:lpstr>
      <vt:lpstr>Διαφάνεια 31</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Georgia</dc:creator>
  <cp:lastModifiedBy>Georgia</cp:lastModifiedBy>
  <cp:revision>1792</cp:revision>
  <dcterms:created xsi:type="dcterms:W3CDTF">2003-10-16T17:37:47Z</dcterms:created>
  <dcterms:modified xsi:type="dcterms:W3CDTF">2023-11-04T10:30:21Z</dcterms:modified>
</cp:coreProperties>
</file>