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1"/>
  </p:sldMasterIdLst>
  <p:notesMasterIdLst>
    <p:notesMasterId r:id="rId23"/>
  </p:notesMasterIdLst>
  <p:sldIdLst>
    <p:sldId id="256" r:id="rId2"/>
    <p:sldId id="260" r:id="rId3"/>
    <p:sldId id="257" r:id="rId4"/>
    <p:sldId id="261" r:id="rId5"/>
    <p:sldId id="262" r:id="rId6"/>
    <p:sldId id="263" r:id="rId7"/>
    <p:sldId id="264" r:id="rId8"/>
    <p:sldId id="265" r:id="rId9"/>
    <p:sldId id="285" r:id="rId10"/>
    <p:sldId id="266" r:id="rId11"/>
    <p:sldId id="282" r:id="rId12"/>
    <p:sldId id="283" r:id="rId13"/>
    <p:sldId id="284" r:id="rId14"/>
    <p:sldId id="272" r:id="rId15"/>
    <p:sldId id="274" r:id="rId16"/>
    <p:sldId id="275" r:id="rId17"/>
    <p:sldId id="276" r:id="rId18"/>
    <p:sldId id="277" r:id="rId19"/>
    <p:sldId id="286" r:id="rId20"/>
    <p:sldId id="278" r:id="rId21"/>
    <p:sldId id="28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CE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1267" autoAdjust="0"/>
  </p:normalViewPr>
  <p:slideViewPr>
    <p:cSldViewPr snapToGrid="0">
      <p:cViewPr varScale="1">
        <p:scale>
          <a:sx n="87" d="100"/>
          <a:sy n="87" d="100"/>
        </p:scale>
        <p:origin x="52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D072A4-AB1B-4322-9E61-D1ABB5FC614D}" type="datetimeFigureOut">
              <a:rPr lang="el-GR" smtClean="0"/>
              <a:t>1/11/2023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5EC5CD-C2F8-4EB4-9F6D-8F8395A373C4}" type="slidenum">
              <a:rPr lang="el-GR" smtClean="0"/>
              <a:t>‹#›</a:t>
            </a:fld>
            <a:endParaRPr lang="el-GR"/>
          </a:p>
        </p:txBody>
      </p:sp>
    </p:spTree>
    <p:extLst>
      <p:ext uri="{BB962C8B-B14F-4D97-AF65-F5344CB8AC3E}">
        <p14:creationId xmlns:p14="http://schemas.microsoft.com/office/powerpoint/2010/main" val="1073527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Θα σας παρουσιάσω τη διπλωματική μου εργασία με τίτλο Σχεδιασμός, υλοποίηση και αποτίμηση </a:t>
            </a:r>
            <a:r>
              <a:rPr lang="el-GR" dirty="0" err="1"/>
              <a:t>διαδραστικού</a:t>
            </a:r>
            <a:r>
              <a:rPr lang="el-GR" dirty="0"/>
              <a:t> εκπαιδευτικού υλικού για ενήλικες, με τη μέθοδο της </a:t>
            </a:r>
            <a:r>
              <a:rPr lang="el-GR" dirty="0" err="1"/>
              <a:t>ΕξΑΕ</a:t>
            </a:r>
            <a:r>
              <a:rPr lang="el-GR" dirty="0"/>
              <a:t>, στο θεματικό πεδίο της τοπικής ιστορίας κατά τη διάρκεια του Β’ Παγκοσμίου Πολέμου: η περίπτωση της περιοχής των Ιωαννίνων</a:t>
            </a:r>
          </a:p>
          <a:p>
            <a:endParaRPr lang="el-GR" dirty="0"/>
          </a:p>
        </p:txBody>
      </p:sp>
      <p:sp>
        <p:nvSpPr>
          <p:cNvPr id="4" name="Θέση αριθμού διαφάνειας 3"/>
          <p:cNvSpPr>
            <a:spLocks noGrp="1"/>
          </p:cNvSpPr>
          <p:nvPr>
            <p:ph type="sldNum" sz="quarter" idx="5"/>
          </p:nvPr>
        </p:nvSpPr>
        <p:spPr/>
        <p:txBody>
          <a:bodyPr/>
          <a:lstStyle/>
          <a:p>
            <a:fld id="{175EC5CD-C2F8-4EB4-9F6D-8F8395A373C4}" type="slidenum">
              <a:rPr lang="el-GR" smtClean="0"/>
              <a:t>1</a:t>
            </a:fld>
            <a:endParaRPr lang="el-GR"/>
          </a:p>
        </p:txBody>
      </p:sp>
    </p:spTree>
    <p:extLst>
      <p:ext uri="{BB962C8B-B14F-4D97-AF65-F5344CB8AC3E}">
        <p14:creationId xmlns:p14="http://schemas.microsoft.com/office/powerpoint/2010/main" val="949460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Κατά τη διαδικασία δημιουργίας του Ε.Υ της εργασίας αυτής λήφθηκαν υπόψη οι αρχές της </a:t>
            </a:r>
            <a:r>
              <a:rPr lang="el-GR" dirty="0" err="1"/>
              <a:t>Πολυμεσικής</a:t>
            </a:r>
            <a:r>
              <a:rPr lang="el-GR" dirty="0"/>
              <a:t> Μάθησης του </a:t>
            </a:r>
            <a:r>
              <a:rPr lang="el-GR" dirty="0" err="1"/>
              <a:t>Mayer</a:t>
            </a:r>
            <a:r>
              <a:rPr lang="el-GR" dirty="0"/>
              <a:t> που αφορούν το εκπαιδευτικό υλικό που αναπτύσσεται για την Εξ Αποστάσεως Εκπαίδευση. Έτσι, το Ε.Υ της παρούσας εργασίας ακολουθεί τις παρακάτω αρχές:</a:t>
            </a:r>
          </a:p>
          <a:p>
            <a:endParaRPr lang="el-GR" dirty="0"/>
          </a:p>
          <a:p>
            <a:r>
              <a:rPr lang="el-GR" dirty="0"/>
              <a:t>1)	Αρχή της Συνοχής: Το Ε.Υ σχεδιάστηκε έτσι ώστε να μην περιέχονται άχρηστες πληροφορίες και να διευκολύνει τη μάθηση.</a:t>
            </a:r>
          </a:p>
          <a:p>
            <a:r>
              <a:rPr lang="el-GR" dirty="0"/>
              <a:t>2)	Αρχή της Σηματοδότησης: Σε όλο το Ε.Υ υπάρχει σήμανση των σημαντικών πληροφοριών με τη χρήση συμβόλων, έντονης γραφής και χρωματισμών ώστε να κατευθύνεται ο εκπαιδευόμενος στα βασικά σημεία του Ε.Υ</a:t>
            </a:r>
          </a:p>
          <a:p>
            <a:r>
              <a:rPr lang="el-GR" dirty="0"/>
              <a:t>3)	Αρχή του Πλεονασμού: Στο Ε.Υ έγινε προσπάθεια να μη γίνεται ταυτόχρονη χρήση οπτικοακουστικού υλικού με κείμενο κατά την παρουσίαση των πληροφοριών.</a:t>
            </a:r>
          </a:p>
          <a:p>
            <a:r>
              <a:rPr lang="el-GR" dirty="0"/>
              <a:t>4)	Αρχή της Χωρικής Γειτνίασης ή Συνάφειας: Στο Ε.Υ οι εικόνες που σχετίζονται με το κείμενο παρουσιάζονται κοντά στο κείμενο για να μην δυσκολεύεται ο εκπαιδευόμενος στη συσχέτισή τους</a:t>
            </a:r>
          </a:p>
          <a:p>
            <a:r>
              <a:rPr lang="el-GR" dirty="0"/>
              <a:t>5)	Αρχή της χρονικής Γειτνίασης η Συνάφειας: Στο Ε.Υ οι εικόνες και το κείμενο με το οποίο σχετίζονται παρουσιάζονται ταυτόχρονα</a:t>
            </a:r>
          </a:p>
          <a:p>
            <a:r>
              <a:rPr lang="el-GR" dirty="0"/>
              <a:t>6)	Αρχή της Κατάτμησης: Οι πληροφορίες σε όλο το Ε.Υ δίνονται τμηματικά σε «</a:t>
            </a:r>
            <a:r>
              <a:rPr lang="el-GR" dirty="0" err="1"/>
              <a:t>μπουκίτσες</a:t>
            </a:r>
            <a:r>
              <a:rPr lang="el-GR" dirty="0"/>
              <a:t>» ώστε να διευκολύνουν τον εκπαιδευόμενο στη μελέτη του</a:t>
            </a:r>
          </a:p>
          <a:p>
            <a:r>
              <a:rPr lang="el-GR" dirty="0"/>
              <a:t>7)	Αρχή της Προπαίδευσης: Η αρχή αυτή εφαρμόζεται με την δημιουργία μιας εισαγωγικής ενότητας (1η Ενότητα) η οποία προετοιμάζει τον εκπαιδευόμενο για να κατανοήσει καλύτερα το κυρίως μέρος του Ε.Υ. Επίσης, σε κάθε ενότητα (στην αρχής της ενότητας) υπάρχει ένα εισαγωγικό βίντεο ώστε να προετοιμαστεί κατάλληλα ο εκπαιδευόμενος για όσα θα ακολουθήσουν. Ακόμη, τα εισαγωγικά στοιχεία που υπάρχουν σε κάθε ενότητα και οι λέξεις – κλειδιά επιτελούν αυτό το ρόλο, της προπαίδευσης</a:t>
            </a:r>
          </a:p>
          <a:p>
            <a:r>
              <a:rPr lang="el-GR" dirty="0"/>
              <a:t>8)	</a:t>
            </a:r>
            <a:r>
              <a:rPr lang="el-GR" dirty="0" err="1"/>
              <a:t>Πολυμεσική</a:t>
            </a:r>
            <a:r>
              <a:rPr lang="el-GR" dirty="0"/>
              <a:t> Αρχή: Στο Ε.Υ οι πληροφορίες δίνονται μέσα από τη χρήση διάφορων μέσων όπως κείμενο, αφήγηση, οπτικοακουστικό υλικό. Όλες οι υλικό εικόνες που παρουσιάστηκαν στην </a:t>
            </a:r>
            <a:r>
              <a:rPr lang="el-GR" dirty="0" err="1"/>
              <a:t>υποενότητα</a:t>
            </a:r>
            <a:r>
              <a:rPr lang="el-GR" dirty="0"/>
              <a:t> αυτή επιβεβαιώνουν την εφαρμογή της </a:t>
            </a:r>
            <a:r>
              <a:rPr lang="el-GR" dirty="0" err="1"/>
              <a:t>Πολυμεσικής</a:t>
            </a:r>
            <a:r>
              <a:rPr lang="el-GR" dirty="0"/>
              <a:t> αρχής στη δημιουργία του Ε.Υ.</a:t>
            </a:r>
          </a:p>
          <a:p>
            <a:r>
              <a:rPr lang="el-GR" dirty="0"/>
              <a:t>9)	Αρχή της </a:t>
            </a:r>
            <a:r>
              <a:rPr lang="el-GR" dirty="0" err="1"/>
              <a:t>Τροπικότητας</a:t>
            </a:r>
            <a:r>
              <a:rPr lang="el-GR" dirty="0"/>
              <a:t> ή </a:t>
            </a:r>
            <a:r>
              <a:rPr lang="el-GR" dirty="0" err="1"/>
              <a:t>προσαρμοτικότητας</a:t>
            </a:r>
            <a:r>
              <a:rPr lang="el-GR" dirty="0"/>
              <a:t>: Σε όλο το Ε.Υ γίνεται χρήση διάφορων μορφών αφήγησης (κείμενο, ηχητικό, βίντεο) για να διευκολύνουν τον εκπαιδευόμενο στη μελέτη του. </a:t>
            </a:r>
          </a:p>
          <a:p>
            <a:r>
              <a:rPr lang="el-GR" dirty="0"/>
              <a:t>10)	Αρχή της Εξατομίκευσης: Το ύφος του Ε.Υ και η γλώσσα που χρησιμοποιείται σε αυτό είναι φιλικά σε όλο το φάσμα του. </a:t>
            </a:r>
          </a:p>
          <a:p>
            <a:endParaRPr lang="el-GR" dirty="0"/>
          </a:p>
        </p:txBody>
      </p:sp>
      <p:sp>
        <p:nvSpPr>
          <p:cNvPr id="4" name="Θέση αριθμού διαφάνειας 3"/>
          <p:cNvSpPr>
            <a:spLocks noGrp="1"/>
          </p:cNvSpPr>
          <p:nvPr>
            <p:ph type="sldNum" sz="quarter" idx="5"/>
          </p:nvPr>
        </p:nvSpPr>
        <p:spPr/>
        <p:txBody>
          <a:bodyPr/>
          <a:lstStyle/>
          <a:p>
            <a:fld id="{175EC5CD-C2F8-4EB4-9F6D-8F8395A373C4}" type="slidenum">
              <a:rPr lang="el-GR" smtClean="0"/>
              <a:t>11</a:t>
            </a:fld>
            <a:endParaRPr lang="el-GR"/>
          </a:p>
        </p:txBody>
      </p:sp>
    </p:spTree>
    <p:extLst>
      <p:ext uri="{BB962C8B-B14F-4D97-AF65-F5344CB8AC3E}">
        <p14:creationId xmlns:p14="http://schemas.microsoft.com/office/powerpoint/2010/main" val="229006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Κατά τη διαδικασία δημιουργίας του Ε.Υ της εργασίας αυτής λήφθηκαν υπόψη οι αρχές της </a:t>
            </a:r>
            <a:r>
              <a:rPr lang="el-GR" dirty="0" err="1"/>
              <a:t>Πολυμεσικής</a:t>
            </a:r>
            <a:r>
              <a:rPr lang="el-GR" dirty="0"/>
              <a:t> Μάθησης του </a:t>
            </a:r>
            <a:r>
              <a:rPr lang="el-GR" dirty="0" err="1"/>
              <a:t>Mayer</a:t>
            </a:r>
            <a:r>
              <a:rPr lang="el-GR" dirty="0"/>
              <a:t> που αφορούν το εκπαιδευτικό υλικό που αναπτύσσεται για την Εξ Αποστάσεως Εκπαίδευση. Έτσι, το Ε.Υ της παρούσας εργασίας ακολουθεί τις παρακάτω αρχές:</a:t>
            </a:r>
          </a:p>
          <a:p>
            <a:endParaRPr lang="el-GR" dirty="0"/>
          </a:p>
          <a:p>
            <a:r>
              <a:rPr lang="el-GR" dirty="0"/>
              <a:t>1)	Αρχή της Συνοχής: Το Ε.Υ σχεδιάστηκε έτσι ώστε να μην περιέχονται άχρηστες πληροφορίες και να διευκολύνει τη μάθηση.</a:t>
            </a:r>
          </a:p>
          <a:p>
            <a:r>
              <a:rPr lang="el-GR" dirty="0"/>
              <a:t>2)	Αρχή της Σηματοδότησης: Σε όλο το Ε.Υ υπάρχει σήμανση των σημαντικών πληροφοριών με τη χρήση συμβόλων, έντονης γραφής και χρωματισμών ώστε να κατευθύνεται ο εκπαιδευόμενος στα βασικά σημεία του Ε.Υ</a:t>
            </a:r>
          </a:p>
          <a:p>
            <a:r>
              <a:rPr lang="el-GR" dirty="0"/>
              <a:t>3)	Αρχή του Πλεονασμού: Στο Ε.Υ έγινε προσπάθεια να μη γίνεται ταυτόχρονη χρήση οπτικοακουστικού υλικού με κείμενο κατά την παρουσίαση των πληροφοριών.</a:t>
            </a:r>
          </a:p>
          <a:p>
            <a:r>
              <a:rPr lang="el-GR" dirty="0"/>
              <a:t>4)	Αρχή της Χωρικής Γειτνίασης ή Συνάφειας: Στο Ε.Υ οι εικόνες που σχετίζονται με το κείμενο παρουσιάζονται κοντά στο κείμενο για να μην δυσκολεύεται ο εκπαιδευόμενος στη συσχέτισή τους</a:t>
            </a:r>
          </a:p>
          <a:p>
            <a:r>
              <a:rPr lang="el-GR" dirty="0"/>
              <a:t>5)	Αρχή της χρονικής Γειτνίασης η Συνάφειας: Στο Ε.Υ οι εικόνες και το κείμενο με το οποίο σχετίζονται παρουσιάζονται ταυτόχρονα</a:t>
            </a:r>
          </a:p>
          <a:p>
            <a:r>
              <a:rPr lang="el-GR" dirty="0"/>
              <a:t>6)	Αρχή της Κατάτμησης: Οι πληροφορίες σε όλο το Ε.Υ δίνονται τμηματικά σε «</a:t>
            </a:r>
            <a:r>
              <a:rPr lang="el-GR" dirty="0" err="1"/>
              <a:t>μπουκίτσες</a:t>
            </a:r>
            <a:r>
              <a:rPr lang="el-GR" dirty="0"/>
              <a:t>» ώστε να διευκολύνουν τον εκπαιδευόμενο στη μελέτη του</a:t>
            </a:r>
          </a:p>
          <a:p>
            <a:r>
              <a:rPr lang="el-GR" dirty="0"/>
              <a:t>7)	Αρχή της Προπαίδευσης: Η αρχή αυτή εφαρμόζεται με την δημιουργία μιας εισαγωγικής ενότητας (1η Ενότητα) η οποία προετοιμάζει τον εκπαιδευόμενο για να κατανοήσει καλύτερα το κυρίως μέρος του Ε.Υ. Επίσης, σε κάθε ενότητα (στην αρχής της ενότητας) υπάρχει ένα εισαγωγικό βίντεο ώστε να προετοιμαστεί κατάλληλα ο εκπαιδευόμενος για όσα θα ακολουθήσουν. Ακόμη, τα εισαγωγικά στοιχεία που υπάρχουν σε κάθε ενότητα και οι λέξεις – κλειδιά επιτελούν αυτό το ρόλο, της προπαίδευσης</a:t>
            </a:r>
          </a:p>
          <a:p>
            <a:r>
              <a:rPr lang="el-GR" dirty="0"/>
              <a:t>8)	</a:t>
            </a:r>
            <a:r>
              <a:rPr lang="el-GR" dirty="0" err="1"/>
              <a:t>Πολυμεσική</a:t>
            </a:r>
            <a:r>
              <a:rPr lang="el-GR" dirty="0"/>
              <a:t> Αρχή: Στο Ε.Υ οι πληροφορίες δίνονται μέσα από τη χρήση διάφορων μέσων όπως κείμενο, αφήγηση, οπτικοακουστικό υλικό. Όλες οι υλικό εικόνες που παρουσιάστηκαν στην </a:t>
            </a:r>
            <a:r>
              <a:rPr lang="el-GR" dirty="0" err="1"/>
              <a:t>υποενότητα</a:t>
            </a:r>
            <a:r>
              <a:rPr lang="el-GR" dirty="0"/>
              <a:t> αυτή επιβεβαιώνουν την εφαρμογή της </a:t>
            </a:r>
            <a:r>
              <a:rPr lang="el-GR" dirty="0" err="1"/>
              <a:t>Πολυμεσικής</a:t>
            </a:r>
            <a:r>
              <a:rPr lang="el-GR" dirty="0"/>
              <a:t> αρχής στη δημιουργία του Ε.Υ.</a:t>
            </a:r>
          </a:p>
          <a:p>
            <a:r>
              <a:rPr lang="el-GR" dirty="0"/>
              <a:t>9)	Αρχή της </a:t>
            </a:r>
            <a:r>
              <a:rPr lang="el-GR" dirty="0" err="1"/>
              <a:t>Τροπικότητας</a:t>
            </a:r>
            <a:r>
              <a:rPr lang="el-GR" dirty="0"/>
              <a:t> ή </a:t>
            </a:r>
            <a:r>
              <a:rPr lang="el-GR" dirty="0" err="1"/>
              <a:t>προσαρμοτικότητας</a:t>
            </a:r>
            <a:r>
              <a:rPr lang="el-GR" dirty="0"/>
              <a:t>: Σε όλο το Ε.Υ γίνεται χρήση διάφορων μορφών αφήγησης (κείμενο, ηχητικό, βίντεο) για να διευκολύνουν τον εκπαιδευόμενο στη μελέτη του. </a:t>
            </a:r>
          </a:p>
          <a:p>
            <a:r>
              <a:rPr lang="el-GR" dirty="0"/>
              <a:t>10)	Αρχή της Εξατομίκευσης: Το ύφος του Ε.Υ και η γλώσσα που χρησιμοποιείται σε αυτό είναι φιλικά σε όλο το φάσμα του. </a:t>
            </a:r>
          </a:p>
          <a:p>
            <a:endParaRPr lang="el-GR" dirty="0"/>
          </a:p>
        </p:txBody>
      </p:sp>
      <p:sp>
        <p:nvSpPr>
          <p:cNvPr id="4" name="Θέση αριθμού διαφάνειας 3"/>
          <p:cNvSpPr>
            <a:spLocks noGrp="1"/>
          </p:cNvSpPr>
          <p:nvPr>
            <p:ph type="sldNum" sz="quarter" idx="5"/>
          </p:nvPr>
        </p:nvSpPr>
        <p:spPr/>
        <p:txBody>
          <a:bodyPr/>
          <a:lstStyle/>
          <a:p>
            <a:fld id="{175EC5CD-C2F8-4EB4-9F6D-8F8395A373C4}" type="slidenum">
              <a:rPr lang="el-GR" smtClean="0"/>
              <a:t>12</a:t>
            </a:fld>
            <a:endParaRPr lang="el-GR"/>
          </a:p>
        </p:txBody>
      </p:sp>
    </p:spTree>
    <p:extLst>
      <p:ext uri="{BB962C8B-B14F-4D97-AF65-F5344CB8AC3E}">
        <p14:creationId xmlns:p14="http://schemas.microsoft.com/office/powerpoint/2010/main" val="266602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Στη συνέχεια αναπτύχθηκε η μεθοδολογία σχεδιασμού του Ε.Υ. Το υλικό που δημιουργήθηκε στα πλαίσια της εργασίας αυτής, βασίστηκε , κυρίως, στην Τυπολογία Υλικού των </a:t>
            </a:r>
            <a:r>
              <a:rPr lang="el-GR" dirty="0" err="1"/>
              <a:t>West</a:t>
            </a:r>
            <a:r>
              <a:rPr lang="el-GR" dirty="0"/>
              <a:t> – </a:t>
            </a:r>
            <a:r>
              <a:rPr lang="el-GR" dirty="0" err="1"/>
              <a:t>Λιοναράκη</a:t>
            </a:r>
            <a:r>
              <a:rPr lang="el-GR" dirty="0"/>
              <a:t> και στις αρχές της θεωρίας του </a:t>
            </a:r>
            <a:r>
              <a:rPr lang="el-GR" dirty="0" err="1"/>
              <a:t>Mayer</a:t>
            </a:r>
            <a:r>
              <a:rPr lang="el-GR" dirty="0"/>
              <a:t>. Οι ΤΠΕ έπαιξαν σημαντικό ρόλο στο σχεδιασμό του Ε.Υ ενώ τα ψηφιακά εργαλεία με τα οποία δημιουργήθηκε ήταν η πλατφόρμα ηλεκτρονικής μάθησης </a:t>
            </a:r>
            <a:r>
              <a:rPr lang="el-GR" dirty="0" err="1"/>
              <a:t>Chamilo</a:t>
            </a:r>
            <a:r>
              <a:rPr lang="el-GR" dirty="0"/>
              <a:t> και το εργαλείο δημιουργίας ψηφιακού εκπαιδευτικού υλικού H5P. </a:t>
            </a:r>
          </a:p>
        </p:txBody>
      </p:sp>
      <p:sp>
        <p:nvSpPr>
          <p:cNvPr id="4" name="Θέση αριθμού διαφάνειας 3"/>
          <p:cNvSpPr>
            <a:spLocks noGrp="1"/>
          </p:cNvSpPr>
          <p:nvPr>
            <p:ph type="sldNum" sz="quarter" idx="5"/>
          </p:nvPr>
        </p:nvSpPr>
        <p:spPr/>
        <p:txBody>
          <a:bodyPr/>
          <a:lstStyle/>
          <a:p>
            <a:fld id="{175EC5CD-C2F8-4EB4-9F6D-8F8395A373C4}" type="slidenum">
              <a:rPr lang="el-GR" smtClean="0"/>
              <a:t>13</a:t>
            </a:fld>
            <a:endParaRPr lang="el-GR"/>
          </a:p>
        </p:txBody>
      </p:sp>
    </p:spTree>
    <p:extLst>
      <p:ext uri="{BB962C8B-B14F-4D97-AF65-F5344CB8AC3E}">
        <p14:creationId xmlns:p14="http://schemas.microsoft.com/office/powerpoint/2010/main" val="1212706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75EC5CD-C2F8-4EB4-9F6D-8F8395A373C4}" type="slidenum">
              <a:rPr lang="el-GR" smtClean="0"/>
              <a:t>21</a:t>
            </a:fld>
            <a:endParaRPr lang="el-GR"/>
          </a:p>
        </p:txBody>
      </p:sp>
    </p:spTree>
    <p:extLst>
      <p:ext uri="{BB962C8B-B14F-4D97-AF65-F5344CB8AC3E}">
        <p14:creationId xmlns:p14="http://schemas.microsoft.com/office/powerpoint/2010/main" val="2314060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Σκοπός της εργασίας είναι ο σχεδιασμός, η υλοποίηση και η αποτίμηση </a:t>
            </a:r>
            <a:r>
              <a:rPr lang="el-GR" dirty="0" err="1"/>
              <a:t>διαδραστικού</a:t>
            </a:r>
            <a:r>
              <a:rPr lang="el-GR" dirty="0"/>
              <a:t> εκπαιδευτικού υλικού που απευθύνεται σε ενήλικες, με τη μέθοδο της εξ αποστάσεως εκπαίδευσης για την διδασκαλία της τοπικής Ιστορίας και πιο συγκεκριμένα της περίπτωσης των Ιωαννίνων κατά τη διάρκεια του Β’ Παγκοσμίου πολέμου</a:t>
            </a:r>
          </a:p>
        </p:txBody>
      </p:sp>
      <p:sp>
        <p:nvSpPr>
          <p:cNvPr id="4" name="Θέση αριθμού διαφάνειας 3"/>
          <p:cNvSpPr>
            <a:spLocks noGrp="1"/>
          </p:cNvSpPr>
          <p:nvPr>
            <p:ph type="sldNum" sz="quarter" idx="5"/>
          </p:nvPr>
        </p:nvSpPr>
        <p:spPr/>
        <p:txBody>
          <a:bodyPr/>
          <a:lstStyle/>
          <a:p>
            <a:fld id="{175EC5CD-C2F8-4EB4-9F6D-8F8395A373C4}" type="slidenum">
              <a:rPr lang="el-GR" smtClean="0"/>
              <a:t>3</a:t>
            </a:fld>
            <a:endParaRPr lang="el-GR"/>
          </a:p>
        </p:txBody>
      </p:sp>
    </p:spTree>
    <p:extLst>
      <p:ext uri="{BB962C8B-B14F-4D97-AF65-F5344CB8AC3E}">
        <p14:creationId xmlns:p14="http://schemas.microsoft.com/office/powerpoint/2010/main" val="3512364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Η εργασία αυτή επιχειρεί να συνεισφέρει σε τρεις τομείς:</a:t>
            </a:r>
          </a:p>
          <a:p>
            <a:r>
              <a:rPr lang="el-GR" dirty="0"/>
              <a:t>1)	Στον εκπαιδευτικό τομέα: με τη δημιουργία εκπαιδευτικού υλικού το οποίο ακολουθεί τη Μεθοδολογία της </a:t>
            </a:r>
            <a:r>
              <a:rPr lang="el-GR" dirty="0" err="1"/>
              <a:t>ΕξΑΕ</a:t>
            </a:r>
            <a:r>
              <a:rPr lang="el-GR" dirty="0"/>
              <a:t> και το οποίο αφορά την Τοπική Ιστορία της ευρύτερης περιοχής των Ιωαννίνων στην περίοδο του Β’ παγκοσμίου Πολέμου</a:t>
            </a:r>
          </a:p>
          <a:p>
            <a:r>
              <a:rPr lang="el-GR" dirty="0"/>
              <a:t>2)	Στον ερευνητικό τομέα: όπου επιχειρείται ο εμπλουτισμός της ερευνητικής βιβλιογραφίας για το εκπαιδευτικό υλικό σε e- </a:t>
            </a:r>
            <a:r>
              <a:rPr lang="el-GR" dirty="0" err="1"/>
              <a:t>Learning</a:t>
            </a:r>
            <a:r>
              <a:rPr lang="el-GR" dirty="0"/>
              <a:t> περιβάλλοντα και ο εμπλουτισμός της βιβλιογραφίας της Τοπικής Ιστορίας των Ιωαννίνων.</a:t>
            </a:r>
          </a:p>
          <a:p>
            <a:r>
              <a:rPr lang="el-GR" dirty="0"/>
              <a:t>3)	Στον κοινωνικό τομέα όπου γίνεται προσπάθεια ενίσχυσης των εναλλακτικών μεθόδων μάθησης αλλά και εξαγωγής διδακτικών συμπερασμάτων μέσα από την ανάδειξη της ιστορικής αλήθειας</a:t>
            </a:r>
          </a:p>
          <a:p>
            <a:endParaRPr lang="el-GR" dirty="0"/>
          </a:p>
        </p:txBody>
      </p:sp>
      <p:sp>
        <p:nvSpPr>
          <p:cNvPr id="4" name="Θέση αριθμού διαφάνειας 3"/>
          <p:cNvSpPr>
            <a:spLocks noGrp="1"/>
          </p:cNvSpPr>
          <p:nvPr>
            <p:ph type="sldNum" sz="quarter" idx="5"/>
          </p:nvPr>
        </p:nvSpPr>
        <p:spPr/>
        <p:txBody>
          <a:bodyPr/>
          <a:lstStyle/>
          <a:p>
            <a:fld id="{175EC5CD-C2F8-4EB4-9F6D-8F8395A373C4}" type="slidenum">
              <a:rPr lang="el-GR" smtClean="0"/>
              <a:t>4</a:t>
            </a:fld>
            <a:endParaRPr lang="el-GR"/>
          </a:p>
        </p:txBody>
      </p:sp>
    </p:spTree>
    <p:extLst>
      <p:ext uri="{BB962C8B-B14F-4D97-AF65-F5344CB8AC3E}">
        <p14:creationId xmlns:p14="http://schemas.microsoft.com/office/powerpoint/2010/main" val="1991534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Τα ερευνητικά ερωτήματα που τέθηκαν σε αυτή την εργασία ήταν τα εξής:</a:t>
            </a:r>
          </a:p>
          <a:p>
            <a:r>
              <a:rPr lang="el-GR" dirty="0"/>
              <a:t>1)	Το εκπαιδευτικό υλικό ακολουθεί τις βασικές αρχές και τη μεθοδολογία της εξ αποστάσεως εκπαίδευσης;</a:t>
            </a:r>
          </a:p>
          <a:p>
            <a:r>
              <a:rPr lang="el-GR" dirty="0"/>
              <a:t>2)	Το εκπαιδευτικό υλικό είναι σχεδιασμένο σύμφωνα με τις αρχές της </a:t>
            </a:r>
            <a:r>
              <a:rPr lang="el-GR" dirty="0" err="1"/>
              <a:t>πολυμεσικής</a:t>
            </a:r>
            <a:r>
              <a:rPr lang="el-GR" dirty="0"/>
              <a:t> μάθησης;</a:t>
            </a:r>
          </a:p>
          <a:p>
            <a:r>
              <a:rPr lang="el-GR" dirty="0"/>
              <a:t>Σχετικά με τη μεθοδολογία της </a:t>
            </a:r>
            <a:r>
              <a:rPr lang="el-GR" dirty="0" err="1"/>
              <a:t>ΕξΑΕ</a:t>
            </a:r>
            <a:r>
              <a:rPr lang="el-GR" dirty="0"/>
              <a:t> και την </a:t>
            </a:r>
            <a:r>
              <a:rPr lang="el-GR" dirty="0" err="1"/>
              <a:t>πολυμεσική</a:t>
            </a:r>
            <a:r>
              <a:rPr lang="el-GR" dirty="0"/>
              <a:t> μάθηση θα γίνει εκτενέστερη αναφορά στη συνέχεια της παρουσίασης</a:t>
            </a:r>
          </a:p>
          <a:p>
            <a:endParaRPr lang="el-GR" dirty="0"/>
          </a:p>
        </p:txBody>
      </p:sp>
      <p:sp>
        <p:nvSpPr>
          <p:cNvPr id="4" name="Θέση αριθμού διαφάνειας 3"/>
          <p:cNvSpPr>
            <a:spLocks noGrp="1"/>
          </p:cNvSpPr>
          <p:nvPr>
            <p:ph type="sldNum" sz="quarter" idx="5"/>
          </p:nvPr>
        </p:nvSpPr>
        <p:spPr/>
        <p:txBody>
          <a:bodyPr/>
          <a:lstStyle/>
          <a:p>
            <a:fld id="{175EC5CD-C2F8-4EB4-9F6D-8F8395A373C4}" type="slidenum">
              <a:rPr lang="el-GR" smtClean="0"/>
              <a:t>5</a:t>
            </a:fld>
            <a:endParaRPr lang="el-GR"/>
          </a:p>
        </p:txBody>
      </p:sp>
    </p:spTree>
    <p:extLst>
      <p:ext uri="{BB962C8B-B14F-4D97-AF65-F5344CB8AC3E}">
        <p14:creationId xmlns:p14="http://schemas.microsoft.com/office/powerpoint/2010/main" val="849960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Η εργασία δομήθηκε σε τρείς πυλώνες:</a:t>
            </a:r>
          </a:p>
          <a:p>
            <a:r>
              <a:rPr lang="el-GR" dirty="0"/>
              <a:t>•	Στο πρώτο μέρος της παρουσιάζεται ένα γενικό θεωρητικό πλαίσιο των εννοιών που παρουσιάζονται μέσα σε αυτή και των θεωριών που αξιοποιήθηκαν.</a:t>
            </a:r>
          </a:p>
          <a:p>
            <a:r>
              <a:rPr lang="el-GR" dirty="0"/>
              <a:t>•	Στο δεύτερο μέρος της παρουσιάζονται ο σχεδιασμός, η υλοποίηση και η περιγραφή του Εκπαιδευτικού υλικού</a:t>
            </a:r>
          </a:p>
          <a:p>
            <a:r>
              <a:rPr lang="el-GR" dirty="0"/>
              <a:t>•	Και στο τρίτο μέρος παρουσιάζεται μια αποτίμηση του Εκπαιδευτικού Υλικού μέσω της σχετικής έρευνας που πραγματοποιήθηκε</a:t>
            </a:r>
          </a:p>
          <a:p>
            <a:endParaRPr lang="el-GR" dirty="0"/>
          </a:p>
        </p:txBody>
      </p:sp>
      <p:sp>
        <p:nvSpPr>
          <p:cNvPr id="4" name="Θέση αριθμού διαφάνειας 3"/>
          <p:cNvSpPr>
            <a:spLocks noGrp="1"/>
          </p:cNvSpPr>
          <p:nvPr>
            <p:ph type="sldNum" sz="quarter" idx="5"/>
          </p:nvPr>
        </p:nvSpPr>
        <p:spPr/>
        <p:txBody>
          <a:bodyPr/>
          <a:lstStyle/>
          <a:p>
            <a:fld id="{175EC5CD-C2F8-4EB4-9F6D-8F8395A373C4}" type="slidenum">
              <a:rPr lang="el-GR" smtClean="0"/>
              <a:t>6</a:t>
            </a:fld>
            <a:endParaRPr lang="el-GR"/>
          </a:p>
        </p:txBody>
      </p:sp>
    </p:spTree>
    <p:extLst>
      <p:ext uri="{BB962C8B-B14F-4D97-AF65-F5344CB8AC3E}">
        <p14:creationId xmlns:p14="http://schemas.microsoft.com/office/powerpoint/2010/main" val="1088225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Στο πρώτο μέρος του θεωρητικού πλαισίου αναλύονται οι έννοιες του Τόπου και της Τοπικής Ιστορίας και παρουσιάζεται ο τρόπος ένταξής της στην Εκπαίδευση. </a:t>
            </a:r>
          </a:p>
          <a:p>
            <a:r>
              <a:rPr lang="el-GR" dirty="0"/>
              <a:t>Η έννοια του τόπου μπορούμε να πούμε με βάση τη βιβλιογραφία ότι είναι μια έννοια που δεν έχει μόνο χωρική υπόσταση αλλά και διοικητική και κοινωνική. Επομένως και η τοπική ιστορία ασχολείται είτε με την ιστορία μιας μικρής περιοχής (από γεωγραφική ή διοικητική άποψη) είτε με την ιστορία μιας μικρής κοινωνίας. Η τοπική ιστορία συνδέεται άμεσα με τη γενική αφού τα παγκόσμια γεγονότα επηρεάζουν την εξέλιξη μιας τοπικής κοινωνίας.  Η ένταξη του αντικειμένου της Τοπικής Ιστορίας στο εκπαιδευτικό μας σύστημα έγινε με πολύ αργά βήματα και περιορίστηκε σε συγκεκριμένες ηλικιακές ομάδες μαθητών και σε περιορισμένα αντικείμενα. Αποτελεί παράδοξο το ότι σε μια χώρα, όπως η Ελλάδα, η οποία διαθέτει πλούσιο ιστορικό παρελθόν, το αντικείμενο της τοπικής Ιστορίας άργησε τόσο πολύ να εισαχθεί στο σχολικό πρόγραμμα ως αντικείμενο σπουδών και ακόμα και σήμερα διδάσκεται σε περιορισμένη κλίμακα. </a:t>
            </a:r>
          </a:p>
          <a:p>
            <a:endParaRPr lang="el-GR" dirty="0"/>
          </a:p>
          <a:p>
            <a:r>
              <a:rPr lang="el-GR" dirty="0"/>
              <a:t>Το εκπαιδευτικό υλικό που δημιουργήθηκε στα πλαίσια της παρούσας εργασίας απευθύνεται σε ενήλικες. Επομένως, κρίθηκε σκόπιμο να αποσαφηνιστεί η έννοια της Εκπαίδευσης Ενηλίκων και να παρουσιαστούν οι αρχές και τα μοντέλα της (</a:t>
            </a:r>
            <a:r>
              <a:rPr lang="el-GR" dirty="0" err="1"/>
              <a:t>Ανδραγωγική</a:t>
            </a:r>
            <a:r>
              <a:rPr lang="el-GR" dirty="0"/>
              <a:t>, Εκπαίδευση για την κοινωνική αλλαγή, Θεωρία της </a:t>
            </a:r>
            <a:r>
              <a:rPr lang="el-GR" dirty="0" err="1"/>
              <a:t>μετασχηματίζουσας</a:t>
            </a:r>
            <a:r>
              <a:rPr lang="el-GR" dirty="0"/>
              <a:t> μάθησης). Συμπερασματικά ερευνώντας κάποιος τη βιβλιογραφία που αναφέρεται στις παραπάνω θεωρίες καταλήγει στα εξής συμπεράσματα:</a:t>
            </a:r>
          </a:p>
          <a:p>
            <a:r>
              <a:rPr lang="el-GR" dirty="0"/>
              <a:t>1.	Οι ενήλικες ξεκινάνε να εμπλέκονται στη διαδικασία της μάθησης όταν έχουν κίνητρα που έχουν σχέση με τη ζωή τους και την πραγματικότητα που βιώνουν. Άρα εμπλέκονται σε προγράμματα μάθησης γνωρίζοντας εξαρχής τους στόχους των προγραμμάτων αυτών και τη χρησιμότητά τους σε σχέση με την προσωπική τους ζωή.</a:t>
            </a:r>
          </a:p>
          <a:p>
            <a:r>
              <a:rPr lang="el-GR" dirty="0"/>
              <a:t>2.	Τα κίνητρα που τους οδηγούν στη μάθηση είναι, κυρίως, εσωτερικά και επιθυμούν να λειτουργούν αυτόνομα. Για το λόγο αυτό ο ρόλος του εκπαιδευτικού είναι καθαρά </a:t>
            </a:r>
            <a:r>
              <a:rPr lang="el-GR" dirty="0" err="1"/>
              <a:t>διευκολυντικός</a:t>
            </a:r>
            <a:r>
              <a:rPr lang="el-GR" dirty="0"/>
              <a:t> ως προς τη διαδικασία της μάθησης.</a:t>
            </a:r>
          </a:p>
          <a:p>
            <a:r>
              <a:rPr lang="el-GR" dirty="0"/>
              <a:t>3.	Ο κάθε ενήλικος έχει το δικό του τρόπο μάθησης, ο οποίος βασίζεται στις εμπειρίες του και στο χαρακτήρα του. Μαθαίνει καλύτερα όταν το αντικείμενο μάθησης συνδέεται με την πραγματική ζωή του.</a:t>
            </a:r>
          </a:p>
          <a:p>
            <a:r>
              <a:rPr lang="el-GR" dirty="0"/>
              <a:t>4.	Η κριτική σκέψη αποτελεί βασικό στόχο της εκπαίδευσης ενηλίκων καθώς τους επιτρέπει να αναδιαμορφώνουν τις παραδοχές και τις βασικές ιδέες τους και να μετασχηματίζονται σε άτομα που είναι σε θέση να βελτιώσουν τόσο τον εαυτό τους όσο και το περιβάλλον τους δρώντας μέσα σε αυτό.</a:t>
            </a:r>
          </a:p>
          <a:p>
            <a:endParaRPr lang="el-GR" dirty="0"/>
          </a:p>
          <a:p>
            <a:r>
              <a:rPr lang="el-GR" dirty="0"/>
              <a:t>Η εκπαίδευση ενηλίκων, γενικότερα, ακολουθεί διαφορετική μεθοδολογία στη διαδικασία της μάθησης από την τυπική εκπαίδευση.</a:t>
            </a:r>
          </a:p>
          <a:p>
            <a:endParaRPr lang="el-GR" dirty="0"/>
          </a:p>
        </p:txBody>
      </p:sp>
      <p:sp>
        <p:nvSpPr>
          <p:cNvPr id="4" name="Θέση αριθμού διαφάνειας 3"/>
          <p:cNvSpPr>
            <a:spLocks noGrp="1"/>
          </p:cNvSpPr>
          <p:nvPr>
            <p:ph type="sldNum" sz="quarter" idx="5"/>
          </p:nvPr>
        </p:nvSpPr>
        <p:spPr/>
        <p:txBody>
          <a:bodyPr/>
          <a:lstStyle/>
          <a:p>
            <a:fld id="{175EC5CD-C2F8-4EB4-9F6D-8F8395A373C4}" type="slidenum">
              <a:rPr lang="el-GR" smtClean="0"/>
              <a:t>7</a:t>
            </a:fld>
            <a:endParaRPr lang="el-GR"/>
          </a:p>
        </p:txBody>
      </p:sp>
    </p:spTree>
    <p:extLst>
      <p:ext uri="{BB962C8B-B14F-4D97-AF65-F5344CB8AC3E}">
        <p14:creationId xmlns:p14="http://schemas.microsoft.com/office/powerpoint/2010/main" val="1647327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Πριν ξεκινήσει η ανάλυση του θεωρητικού πλαισίου της </a:t>
            </a:r>
            <a:r>
              <a:rPr lang="el-GR" dirty="0" err="1"/>
              <a:t>ΕξΑΕ</a:t>
            </a:r>
            <a:r>
              <a:rPr lang="el-GR" dirty="0"/>
              <a:t> έγινε μια σύντομη ιστορική αναδρομή από την οποία προέκυψε ότι η </a:t>
            </a:r>
            <a:r>
              <a:rPr lang="el-GR" dirty="0" err="1"/>
              <a:t>ΕξΑΕ</a:t>
            </a:r>
            <a:r>
              <a:rPr lang="el-GR" dirty="0"/>
              <a:t> διεθνώς καταγράφει μια αρκετά μακρόχρονη παρουσία στα εκπαιδευτικά συστήματα των χωρών και αναπτύχθηκε για να ικανοποιήσει τις αυξημένες και ιδιαίτερες ανάγκες των πολιτών για πρόσβαση στην εκπαίδευση σε όλες τις ηλικίες. Η εξέλιξη της μέσα στο πέρασμα του χρόνου πέρασε από διάφορα στάδια και έγινε σε συνάρτηση με την εξέλιξη της τεχνολογίας. </a:t>
            </a:r>
          </a:p>
          <a:p>
            <a:endParaRPr lang="el-GR" dirty="0"/>
          </a:p>
          <a:p>
            <a:r>
              <a:rPr lang="el-GR" dirty="0"/>
              <a:t>Πολλοί θεωρητικοί του πεδίου διατύπωσαν διαφορετικές θεωρητικές προσεγγίσεις συμβάλλοντας στην εδραίωσή της στα εκπαιδευτικά συστήματα, διεθνώς, και δίνοντας τις κατευθυντήριες γραμμές για να έχει τα επιδιωκόμενα αποτελέσματα με βάση τις ανάγκες των εκπαιδευόμενων. </a:t>
            </a:r>
          </a:p>
          <a:p>
            <a:endParaRPr lang="el-GR" dirty="0"/>
          </a:p>
          <a:p>
            <a:r>
              <a:rPr lang="el-GR" dirty="0"/>
              <a:t>Σημαντικό ρόλο στην επιτυχή εφαρμογή της παίζει ο εκπαιδευτικός ο οποίος στα εξ αποστάσεως εκπαιδευτικά προγράμματα έχει ρόλο, κυρίως, υποστηρικτικό, </a:t>
            </a:r>
            <a:r>
              <a:rPr lang="el-GR" dirty="0" err="1"/>
              <a:t>διευκολυντικό</a:t>
            </a:r>
            <a:r>
              <a:rPr lang="el-GR" dirty="0"/>
              <a:t> και εμψυχωτικό απέναντι στους εκπαιδευόμενους. </a:t>
            </a:r>
          </a:p>
          <a:p>
            <a:endParaRPr lang="el-GR" dirty="0"/>
          </a:p>
          <a:p>
            <a:r>
              <a:rPr lang="el-GR" dirty="0"/>
              <a:t>Στην Ελλάδα η </a:t>
            </a:r>
            <a:r>
              <a:rPr lang="el-GR" dirty="0" err="1"/>
              <a:t>ΕξΑΕ</a:t>
            </a:r>
            <a:r>
              <a:rPr lang="el-GR" dirty="0"/>
              <a:t> αναπτύχθηκε με πιο αργούς ρυθμούς από αυτούς που συναντάμε διεθνώς. Στην ουσία ο μόνος επίσημος φορέας παροχής </a:t>
            </a:r>
            <a:r>
              <a:rPr lang="el-GR" dirty="0" err="1"/>
              <a:t>ΕξΑΕ</a:t>
            </a:r>
            <a:r>
              <a:rPr lang="el-GR" dirty="0"/>
              <a:t> μέχρι την εποχή της πανδημίας υπήρξε το ΕΑΠ. Εκτός του ΕΑΠ, μέσω προγραμμάτων των Πανεπιστημίων και ερευνητικών δράσεων έγινε μια προσπάθεια προσέγγισης της Εξ Αποστάσεως Εκπαίδευσης. Ένα σημαντικό τέτοιο πρόγραμμα ήταν το Πρόγραμμα ΟΔΥΣΣΕΑΣ του ΕΔΙΒΕΑ του Πανεπιστημίου Κρήτης. </a:t>
            </a:r>
          </a:p>
          <a:p>
            <a:endParaRPr lang="el-GR" dirty="0"/>
          </a:p>
          <a:p>
            <a:r>
              <a:rPr lang="el-GR" dirty="0"/>
              <a:t>Στην εποχή της πανδημίας οι συνθήκες ανάγκασαν το Υπουργείο Παιδείας να εισάγει, απροσδόκητα, την </a:t>
            </a:r>
            <a:r>
              <a:rPr lang="el-GR" dirty="0" err="1"/>
              <a:t>ΕξΑΕ</a:t>
            </a:r>
            <a:r>
              <a:rPr lang="el-GR" dirty="0"/>
              <a:t> στην τυπική εκπαίδευση. Η έμφαση δόθηκε, κυρίως, στην υποστήριξη των μαθητών και στην ισότιμη πρόσβαση όλων των εμπλεκομένων στα ψηφιακά μέσα που χρησιμοποιήθηκαν. Επόμενα βήματα που πρέπει να γίνουν ώστε η </a:t>
            </a:r>
            <a:r>
              <a:rPr lang="el-GR" dirty="0" err="1"/>
              <a:t>ΕξΑΕ</a:t>
            </a:r>
            <a:r>
              <a:rPr lang="el-GR" dirty="0"/>
              <a:t> να καταστεί αποτελεσματική ως προς τον σκοπό της είναι η προσέγγιση στην παιδαγωγική της διάσταση και εν τέλει μέσω αυτής να επιδιωχθεί να δημιουργηθεί το νέο «ανοιχτό» σχολείο της διερευνητικής μάθησης, της συνεργατικής δημιουργικότητας και της κοινωνικής αλληλεγγύης.  </a:t>
            </a:r>
          </a:p>
          <a:p>
            <a:r>
              <a:rPr lang="el-GR" dirty="0"/>
              <a:t>Στο κεφάλαιο αυτό έγινε αναφορά στην αξιοποίηση των ΤΠΕ στην εκπαίδευση και στον τρόπο που αυτές μπορούν να συμβάλλουν στην προετοιμασία των μαθητών ώστε να ανταποκριθούν στις ανάγκες της νέας κοινωνικής και οικονομικής πραγματικότητας που συνεχώς μεταβάλλεται. </a:t>
            </a:r>
          </a:p>
          <a:p>
            <a:endParaRPr lang="el-GR" dirty="0"/>
          </a:p>
          <a:p>
            <a:r>
              <a:rPr lang="el-GR" dirty="0"/>
              <a:t>Αρχικά </a:t>
            </a:r>
            <a:r>
              <a:rPr lang="el-GR" dirty="0" err="1"/>
              <a:t>οριοθετήθηκε</a:t>
            </a:r>
            <a:r>
              <a:rPr lang="el-GR" dirty="0"/>
              <a:t> η έννοια των ΤΠΕ και στη συνέχεια αναφέρθηκαν τα κριτήρια ένταξής τους στην εκπαιδευτική διαδικασία όπως αυτά προέκυψαν μέσα από τη βιβλιογραφική επισκόπηση. Το συμπέρασμα που προέκυψε είναι ότι η χρήση τους στη διδασκαλία, αν αυτές αξιοποιηθούν με παιδαγωγικά κριτήρια, παράγει ένα σαφώς θετικό μαθησιακό αποτέλεσμα και ότι η αξιοποίηση τους στα σχολεία είναι καθοριστικής σημασίας καθώς προετοιμάζει τους αυριανούς πολίτες ώστε να ανταποκριθούν στις προκλήσεις της νέας κοινωνίας της πληροφορίας.  </a:t>
            </a:r>
          </a:p>
          <a:p>
            <a:endParaRPr lang="el-GR" dirty="0"/>
          </a:p>
          <a:p>
            <a:r>
              <a:rPr lang="el-GR" dirty="0"/>
              <a:t>Στη συνέχεια έγινε προσπάθεια, μέσω της βιβλιογραφικής επισκόπησης, να οριστεί η ηλεκτρονική μάθηση (e-</a:t>
            </a:r>
            <a:r>
              <a:rPr lang="el-GR" dirty="0" err="1"/>
              <a:t>Learning</a:t>
            </a:r>
            <a:r>
              <a:rPr lang="el-GR" dirty="0"/>
              <a:t>) και να αποτυπωθούν τα βασικά χαρακτηριστικά της, ενώ έγινε και αναφορά στις βασικές μορφές </a:t>
            </a:r>
            <a:r>
              <a:rPr lang="el-GR" dirty="0" err="1"/>
              <a:t>ΕξΑΕ</a:t>
            </a:r>
            <a:r>
              <a:rPr lang="el-GR" dirty="0"/>
              <a:t> με χρήση ΤΠΕ που συναντάμε στη βιβλιογραφία. </a:t>
            </a:r>
          </a:p>
          <a:p>
            <a:r>
              <a:rPr lang="el-GR" dirty="0"/>
              <a:t>Το εκπαιδευτικό υλικό στην </a:t>
            </a:r>
            <a:r>
              <a:rPr lang="el-GR" dirty="0" err="1"/>
              <a:t>ΕξΑΕ</a:t>
            </a:r>
            <a:r>
              <a:rPr lang="el-GR" dirty="0"/>
              <a:t> παίζει, ίσως, τον πιο σημαντικό ρόλο. Αντικαθιστά εν μέρει το ρόλο του δασκάλου. Είναι πολύ σημαντικό ο εκπαιδευόμενος να </a:t>
            </a:r>
            <a:r>
              <a:rPr lang="el-GR" dirty="0" err="1"/>
              <a:t>αλληλεπιδρά</a:t>
            </a:r>
            <a:r>
              <a:rPr lang="el-GR" dirty="0"/>
              <a:t> με το Ε.Υ και για να συμβεί αυτό πρέπει το Ε.Υ να είναι σωστά σχεδιασμένο. Διατυπώθηκαν από τους θεωρητικούς του πεδίου διάφορες θεωρίες σχετικές με τις αρχές σχεδίασης του Ε.Υ. Όλες αυτές οι θεωρητικές προσεγγίσεις έδωσαν, στην πορεία του χρόνου, το στίγμα τους στο πεδίο του σχεδιασμού Ε.Υ για την </a:t>
            </a:r>
            <a:r>
              <a:rPr lang="el-GR" dirty="0" err="1"/>
              <a:t>ΕξΑΕ</a:t>
            </a:r>
            <a:r>
              <a:rPr lang="el-GR" dirty="0"/>
              <a:t>. Ο εκπαιδευτής, τελικά, κατά το σχεδιασμό του μπορεί να λάβει υπόψιν στοιχεία από όλες αυτές τις προσεγγίσεις σε συνάρτηση με τους παιδαγωγικούς στόχους που θέτει κάθε φορά. Στο εκπαιδευτικό υλικό που σχεδιάστηκε στα πλαίσια αυτής της διπλωματικής εργασίας δόθηκε ιδιαίτερη έμφαση στο να ακολουθεί αυτό, τις αρχές της θεωρίας του </a:t>
            </a:r>
            <a:r>
              <a:rPr lang="el-GR" dirty="0" err="1"/>
              <a:t>Mayer</a:t>
            </a:r>
            <a:r>
              <a:rPr lang="el-GR" dirty="0"/>
              <a:t> καθώς και το μοντέλο των </a:t>
            </a:r>
            <a:r>
              <a:rPr lang="el-GR" dirty="0" err="1"/>
              <a:t>West</a:t>
            </a:r>
            <a:r>
              <a:rPr lang="el-GR" dirty="0"/>
              <a:t> – </a:t>
            </a:r>
            <a:r>
              <a:rPr lang="el-GR" dirty="0" err="1"/>
              <a:t>Λιοναράκη</a:t>
            </a:r>
            <a:r>
              <a:rPr lang="el-GR" dirty="0"/>
              <a:t>. </a:t>
            </a:r>
          </a:p>
          <a:p>
            <a:endParaRPr lang="el-GR" dirty="0"/>
          </a:p>
        </p:txBody>
      </p:sp>
      <p:sp>
        <p:nvSpPr>
          <p:cNvPr id="4" name="Θέση αριθμού διαφάνειας 3"/>
          <p:cNvSpPr>
            <a:spLocks noGrp="1"/>
          </p:cNvSpPr>
          <p:nvPr>
            <p:ph type="sldNum" sz="quarter" idx="5"/>
          </p:nvPr>
        </p:nvSpPr>
        <p:spPr/>
        <p:txBody>
          <a:bodyPr/>
          <a:lstStyle/>
          <a:p>
            <a:fld id="{175EC5CD-C2F8-4EB4-9F6D-8F8395A373C4}" type="slidenum">
              <a:rPr lang="el-GR" smtClean="0"/>
              <a:t>8</a:t>
            </a:fld>
            <a:endParaRPr lang="el-GR"/>
          </a:p>
        </p:txBody>
      </p:sp>
    </p:spTree>
    <p:extLst>
      <p:ext uri="{BB962C8B-B14F-4D97-AF65-F5344CB8AC3E}">
        <p14:creationId xmlns:p14="http://schemas.microsoft.com/office/powerpoint/2010/main" val="2698280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Πριν ξεκινήσει η ανάλυση του θεωρητικού πλαισίου της </a:t>
            </a:r>
            <a:r>
              <a:rPr lang="el-GR" dirty="0" err="1"/>
              <a:t>ΕξΑΕ</a:t>
            </a:r>
            <a:r>
              <a:rPr lang="el-GR" dirty="0"/>
              <a:t> έγινε μια σύντομη ιστορική αναδρομή από την οποία προέκυψε ότι η </a:t>
            </a:r>
            <a:r>
              <a:rPr lang="el-GR" dirty="0" err="1"/>
              <a:t>ΕξΑΕ</a:t>
            </a:r>
            <a:r>
              <a:rPr lang="el-GR" dirty="0"/>
              <a:t> διεθνώς καταγράφει μια αρκετά μακρόχρονη παρουσία στα εκπαιδευτικά συστήματα των χωρών και αναπτύχθηκε για να ικανοποιήσει τις αυξημένες και ιδιαίτερες ανάγκες των πολιτών για πρόσβαση στην εκπαίδευση σε όλες τις ηλικίες. Η εξέλιξη της μέσα στο πέρασμα του χρόνου πέρασε από διάφορα στάδια και έγινε σε συνάρτηση με την εξέλιξη της τεχνολογίας. </a:t>
            </a:r>
          </a:p>
          <a:p>
            <a:endParaRPr lang="el-GR" dirty="0"/>
          </a:p>
          <a:p>
            <a:r>
              <a:rPr lang="el-GR" dirty="0"/>
              <a:t>Πολλοί θεωρητικοί του πεδίου διατύπωσαν διαφορετικές θεωρητικές προσεγγίσεις συμβάλλοντας στην εδραίωσή της στα εκπαιδευτικά συστήματα, διεθνώς, και δίνοντας τις κατευθυντήριες γραμμές για να έχει τα επιδιωκόμενα αποτελέσματα με βάση τις ανάγκες των εκπαιδευόμενων. </a:t>
            </a:r>
          </a:p>
          <a:p>
            <a:endParaRPr lang="el-GR" dirty="0"/>
          </a:p>
          <a:p>
            <a:r>
              <a:rPr lang="el-GR" dirty="0"/>
              <a:t>Σημαντικό ρόλο στην επιτυχή εφαρμογή της παίζει ο εκπαιδευτικός ο οποίος στα εξ αποστάσεως εκπαιδευτικά προγράμματα έχει ρόλο, κυρίως, υποστηρικτικό, </a:t>
            </a:r>
            <a:r>
              <a:rPr lang="el-GR" dirty="0" err="1"/>
              <a:t>διευκολυντικό</a:t>
            </a:r>
            <a:r>
              <a:rPr lang="el-GR" dirty="0"/>
              <a:t> και εμψυχωτικό απέναντι στους εκπαιδευόμενους. </a:t>
            </a:r>
          </a:p>
          <a:p>
            <a:endParaRPr lang="el-GR" dirty="0"/>
          </a:p>
          <a:p>
            <a:r>
              <a:rPr lang="el-GR" dirty="0"/>
              <a:t>Στην Ελλάδα η </a:t>
            </a:r>
            <a:r>
              <a:rPr lang="el-GR" dirty="0" err="1"/>
              <a:t>ΕξΑΕ</a:t>
            </a:r>
            <a:r>
              <a:rPr lang="el-GR" dirty="0"/>
              <a:t> αναπτύχθηκε με πιο αργούς ρυθμούς από αυτούς που συναντάμε διεθνώς. Στην ουσία ο μόνος επίσημος φορέας παροχής </a:t>
            </a:r>
            <a:r>
              <a:rPr lang="el-GR" dirty="0" err="1"/>
              <a:t>ΕξΑΕ</a:t>
            </a:r>
            <a:r>
              <a:rPr lang="el-GR" dirty="0"/>
              <a:t> μέχρι την εποχή της πανδημίας υπήρξε το ΕΑΠ. Εκτός του ΕΑΠ, μέσω προγραμμάτων των Πανεπιστημίων και ερευνητικών δράσεων έγινε μια προσπάθεια προσέγγισης της Εξ Αποστάσεως Εκπαίδευσης. Ένα σημαντικό τέτοιο πρόγραμμα ήταν το Πρόγραμμα ΟΔΥΣΣΕΑΣ του ΕΔΙΒΕΑ του Πανεπιστημίου Κρήτης. </a:t>
            </a:r>
          </a:p>
          <a:p>
            <a:endParaRPr lang="el-GR" dirty="0"/>
          </a:p>
          <a:p>
            <a:r>
              <a:rPr lang="el-GR" dirty="0"/>
              <a:t>Στην εποχή της πανδημίας οι συνθήκες ανάγκασαν το Υπουργείο Παιδείας να εισάγει, απροσδόκητα, την </a:t>
            </a:r>
            <a:r>
              <a:rPr lang="el-GR" dirty="0" err="1"/>
              <a:t>ΕξΑΕ</a:t>
            </a:r>
            <a:r>
              <a:rPr lang="el-GR" dirty="0"/>
              <a:t> στην τυπική εκπαίδευση. Η έμφαση δόθηκε, κυρίως, στην υποστήριξη των μαθητών και στην ισότιμη πρόσβαση όλων των εμπλεκομένων στα ψηφιακά μέσα που χρησιμοποιήθηκαν. Επόμενα βήματα που πρέπει να γίνουν ώστε η </a:t>
            </a:r>
            <a:r>
              <a:rPr lang="el-GR" dirty="0" err="1"/>
              <a:t>ΕξΑΕ</a:t>
            </a:r>
            <a:r>
              <a:rPr lang="el-GR" dirty="0"/>
              <a:t> να καταστεί αποτελεσματική ως προς τον σκοπό της είναι η προσέγγιση στην παιδαγωγική της διάσταση και εν τέλει μέσω αυτής να επιδιωχθεί να δημιουργηθεί το νέο «ανοιχτό» σχολείο της διερευνητικής μάθησης, της συνεργατικής δημιουργικότητας και της κοινωνικής αλληλεγγύης.  </a:t>
            </a:r>
          </a:p>
          <a:p>
            <a:r>
              <a:rPr lang="el-GR" dirty="0"/>
              <a:t>Στο κεφάλαιο αυτό έγινε αναφορά στην αξιοποίηση των ΤΠΕ στην εκπαίδευση και στον τρόπο που αυτές μπορούν να συμβάλλουν στην προετοιμασία των μαθητών ώστε να ανταποκριθούν στις ανάγκες της νέας κοινωνικής και οικονομικής πραγματικότητας που συνεχώς μεταβάλλεται. </a:t>
            </a:r>
          </a:p>
          <a:p>
            <a:endParaRPr lang="el-GR" dirty="0"/>
          </a:p>
          <a:p>
            <a:r>
              <a:rPr lang="el-GR" dirty="0"/>
              <a:t>Αρχικά </a:t>
            </a:r>
            <a:r>
              <a:rPr lang="el-GR" dirty="0" err="1"/>
              <a:t>οριοθετήθηκε</a:t>
            </a:r>
            <a:r>
              <a:rPr lang="el-GR" dirty="0"/>
              <a:t> η έννοια των ΤΠΕ και στη συνέχεια αναφέρθηκαν τα κριτήρια ένταξής τους στην εκπαιδευτική διαδικασία όπως αυτά προέκυψαν μέσα από τη βιβλιογραφική επισκόπηση. Το συμπέρασμα που προέκυψε είναι ότι η χρήση τους στη διδασκαλία, αν αυτές αξιοποιηθούν με παιδαγωγικά κριτήρια, παράγει ένα σαφώς θετικό μαθησιακό αποτέλεσμα και ότι η αξιοποίηση τους στα σχολεία είναι καθοριστικής σημασίας καθώς προετοιμάζει τους αυριανούς πολίτες ώστε να ανταποκριθούν στις προκλήσεις της νέας κοινωνίας της πληροφορίας.  </a:t>
            </a:r>
          </a:p>
          <a:p>
            <a:endParaRPr lang="el-GR" dirty="0"/>
          </a:p>
          <a:p>
            <a:r>
              <a:rPr lang="el-GR" dirty="0"/>
              <a:t>Στη συνέχεια έγινε προσπάθεια, μέσω της βιβλιογραφικής επισκόπησης, να οριστεί η ηλεκτρονική μάθηση (e-</a:t>
            </a:r>
            <a:r>
              <a:rPr lang="el-GR" dirty="0" err="1"/>
              <a:t>Learning</a:t>
            </a:r>
            <a:r>
              <a:rPr lang="el-GR" dirty="0"/>
              <a:t>) και να αποτυπωθούν τα βασικά χαρακτηριστικά της, ενώ έγινε και αναφορά στις βασικές μορφές </a:t>
            </a:r>
            <a:r>
              <a:rPr lang="el-GR" dirty="0" err="1"/>
              <a:t>ΕξΑΕ</a:t>
            </a:r>
            <a:r>
              <a:rPr lang="el-GR" dirty="0"/>
              <a:t> με χρήση ΤΠΕ που συναντάμε στη βιβλιογραφία. </a:t>
            </a:r>
          </a:p>
          <a:p>
            <a:r>
              <a:rPr lang="el-GR" dirty="0"/>
              <a:t>Το εκπαιδευτικό υλικό στην </a:t>
            </a:r>
            <a:r>
              <a:rPr lang="el-GR" dirty="0" err="1"/>
              <a:t>ΕξΑΕ</a:t>
            </a:r>
            <a:r>
              <a:rPr lang="el-GR" dirty="0"/>
              <a:t> παίζει, ίσως, τον πιο σημαντικό ρόλο. Αντικαθιστά εν μέρει το ρόλο του δασκάλου. Είναι πολύ σημαντικό ο εκπαιδευόμενος να </a:t>
            </a:r>
            <a:r>
              <a:rPr lang="el-GR" dirty="0" err="1"/>
              <a:t>αλληλεπιδρά</a:t>
            </a:r>
            <a:r>
              <a:rPr lang="el-GR" dirty="0"/>
              <a:t> με το Ε.Υ και για να συμβεί αυτό πρέπει το Ε.Υ να είναι σωστά σχεδιασμένο. Διατυπώθηκαν από τους θεωρητικούς του πεδίου διάφορες θεωρίες σχετικές με τις αρχές σχεδίασης του Ε.Υ. Όλες αυτές οι θεωρητικές προσεγγίσεις έδωσαν, στην πορεία του χρόνου, το στίγμα τους στο πεδίο του σχεδιασμού Ε.Υ για την </a:t>
            </a:r>
            <a:r>
              <a:rPr lang="el-GR" dirty="0" err="1"/>
              <a:t>ΕξΑΕ</a:t>
            </a:r>
            <a:r>
              <a:rPr lang="el-GR" dirty="0"/>
              <a:t>. Ο εκπαιδευτής, τελικά, κατά το σχεδιασμό του μπορεί να λάβει υπόψιν στοιχεία από όλες αυτές τις προσεγγίσεις σε συνάρτηση με τους παιδαγωγικούς στόχους που θέτει κάθε φορά. Στο εκπαιδευτικό υλικό που σχεδιάστηκε στα πλαίσια αυτής της διπλωματικής εργασίας δόθηκε ιδιαίτερη έμφαση στο να ακολουθεί αυτό, τις αρχές της θεωρίας του </a:t>
            </a:r>
            <a:r>
              <a:rPr lang="el-GR" dirty="0" err="1"/>
              <a:t>Mayer</a:t>
            </a:r>
            <a:r>
              <a:rPr lang="el-GR" dirty="0"/>
              <a:t> καθώς και το μοντέλο των </a:t>
            </a:r>
            <a:r>
              <a:rPr lang="el-GR" dirty="0" err="1"/>
              <a:t>West</a:t>
            </a:r>
            <a:r>
              <a:rPr lang="el-GR" dirty="0"/>
              <a:t> – </a:t>
            </a:r>
            <a:r>
              <a:rPr lang="el-GR" dirty="0" err="1"/>
              <a:t>Λιοναράκη</a:t>
            </a:r>
            <a:r>
              <a:rPr lang="el-GR" dirty="0"/>
              <a:t>. </a:t>
            </a:r>
          </a:p>
          <a:p>
            <a:endParaRPr lang="el-GR" dirty="0"/>
          </a:p>
        </p:txBody>
      </p:sp>
      <p:sp>
        <p:nvSpPr>
          <p:cNvPr id="4" name="Θέση αριθμού διαφάνειας 3"/>
          <p:cNvSpPr>
            <a:spLocks noGrp="1"/>
          </p:cNvSpPr>
          <p:nvPr>
            <p:ph type="sldNum" sz="quarter" idx="5"/>
          </p:nvPr>
        </p:nvSpPr>
        <p:spPr/>
        <p:txBody>
          <a:bodyPr/>
          <a:lstStyle/>
          <a:p>
            <a:fld id="{175EC5CD-C2F8-4EB4-9F6D-8F8395A373C4}" type="slidenum">
              <a:rPr lang="el-GR" smtClean="0"/>
              <a:t>9</a:t>
            </a:fld>
            <a:endParaRPr lang="el-GR"/>
          </a:p>
        </p:txBody>
      </p:sp>
    </p:spTree>
    <p:extLst>
      <p:ext uri="{BB962C8B-B14F-4D97-AF65-F5344CB8AC3E}">
        <p14:creationId xmlns:p14="http://schemas.microsoft.com/office/powerpoint/2010/main" val="2943782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Στη συνέχεια αναπτύχθηκε η μεθοδολογία σχεδιασμού του Ε.Υ. Το υλικό που δημιουργήθηκε στα πλαίσια της εργασίας αυτής, βασίστηκε , κυρίως, στην Τυπολογία Υλικού των </a:t>
            </a:r>
            <a:r>
              <a:rPr lang="el-GR" dirty="0" err="1"/>
              <a:t>West</a:t>
            </a:r>
            <a:r>
              <a:rPr lang="el-GR" dirty="0"/>
              <a:t> – </a:t>
            </a:r>
            <a:r>
              <a:rPr lang="el-GR" dirty="0" err="1"/>
              <a:t>Λιοναράκη</a:t>
            </a:r>
            <a:r>
              <a:rPr lang="el-GR" dirty="0"/>
              <a:t> και στις αρχές της θεωρίας του </a:t>
            </a:r>
            <a:r>
              <a:rPr lang="el-GR" dirty="0" err="1"/>
              <a:t>Mayer</a:t>
            </a:r>
            <a:r>
              <a:rPr lang="el-GR" dirty="0"/>
              <a:t>. Οι ΤΠΕ έπαιξαν σημαντικό ρόλο στο σχεδιασμό του Ε.Υ ενώ τα ψηφιακά εργαλεία με τα οποία δημιουργήθηκε ήταν η πλατφόρμα ηλεκτρονικής μάθησης </a:t>
            </a:r>
            <a:r>
              <a:rPr lang="el-GR" dirty="0" err="1"/>
              <a:t>Chamilo</a:t>
            </a:r>
            <a:r>
              <a:rPr lang="el-GR" dirty="0"/>
              <a:t> και το εργαλείο δημιουργίας ψηφιακού εκπαιδευτικού υλικού H5P. </a:t>
            </a:r>
          </a:p>
        </p:txBody>
      </p:sp>
      <p:sp>
        <p:nvSpPr>
          <p:cNvPr id="4" name="Θέση αριθμού διαφάνειας 3"/>
          <p:cNvSpPr>
            <a:spLocks noGrp="1"/>
          </p:cNvSpPr>
          <p:nvPr>
            <p:ph type="sldNum" sz="quarter" idx="5"/>
          </p:nvPr>
        </p:nvSpPr>
        <p:spPr/>
        <p:txBody>
          <a:bodyPr/>
          <a:lstStyle/>
          <a:p>
            <a:fld id="{175EC5CD-C2F8-4EB4-9F6D-8F8395A373C4}" type="slidenum">
              <a:rPr lang="el-GR" smtClean="0"/>
              <a:t>10</a:t>
            </a:fld>
            <a:endParaRPr lang="el-GR"/>
          </a:p>
        </p:txBody>
      </p:sp>
    </p:spTree>
    <p:extLst>
      <p:ext uri="{BB962C8B-B14F-4D97-AF65-F5344CB8AC3E}">
        <p14:creationId xmlns:p14="http://schemas.microsoft.com/office/powerpoint/2010/main" val="37006619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C57F1078-D31E-4CCF-8568-1B7B8D33E916}" type="datetimeFigureOut">
              <a:rPr lang="el-GR" smtClean="0"/>
              <a:t>1/11/2023</a:t>
            </a:fld>
            <a:endParaRPr lang="el-GR"/>
          </a:p>
        </p:txBody>
      </p:sp>
      <p:sp>
        <p:nvSpPr>
          <p:cNvPr id="5" name="Footer Placeholder 4"/>
          <p:cNvSpPr>
            <a:spLocks noGrp="1"/>
          </p:cNvSpPr>
          <p:nvPr>
            <p:ph type="ftr" sz="quarter" idx="11"/>
          </p:nvPr>
        </p:nvSpPr>
        <p:spPr>
          <a:xfrm>
            <a:off x="1127124" y="329307"/>
            <a:ext cx="5943668" cy="309201"/>
          </a:xfrm>
        </p:spPr>
        <p:txBody>
          <a:bodyPr/>
          <a:lstStyle/>
          <a:p>
            <a:endParaRPr lang="el-GR"/>
          </a:p>
        </p:txBody>
      </p:sp>
      <p:sp>
        <p:nvSpPr>
          <p:cNvPr id="6" name="Slide Number Placeholder 5"/>
          <p:cNvSpPr>
            <a:spLocks noGrp="1"/>
          </p:cNvSpPr>
          <p:nvPr>
            <p:ph type="sldNum" sz="quarter" idx="12"/>
          </p:nvPr>
        </p:nvSpPr>
        <p:spPr>
          <a:xfrm>
            <a:off x="9924392" y="134930"/>
            <a:ext cx="811019" cy="503578"/>
          </a:xfrm>
        </p:spPr>
        <p:txBody>
          <a:bodyPr/>
          <a:lstStyle/>
          <a:p>
            <a:fld id="{85589FA4-CAC5-425A-BE11-822C6102A3C7}" type="slidenum">
              <a:rPr lang="el-GR" smtClean="0"/>
              <a:t>‹#›</a:t>
            </a:fld>
            <a:endParaRPr lang="el-G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675757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C57F1078-D31E-4CCF-8568-1B7B8D33E916}" type="datetimeFigureOut">
              <a:rPr lang="el-GR" smtClean="0"/>
              <a:t>1/11/2023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5589FA4-CAC5-425A-BE11-822C6102A3C7}" type="slidenum">
              <a:rPr lang="el-GR" smtClean="0"/>
              <a:t>‹#›</a:t>
            </a:fld>
            <a:endParaRPr lang="el-GR"/>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776939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C57F1078-D31E-4CCF-8568-1B7B8D33E916}" type="datetimeFigureOut">
              <a:rPr lang="el-GR" smtClean="0"/>
              <a:t>1/11/2023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5589FA4-CAC5-425A-BE11-822C6102A3C7}" type="slidenum">
              <a:rPr lang="el-GR" smtClean="0"/>
              <a:t>‹#›</a:t>
            </a:fld>
            <a:endParaRPr lang="el-GR"/>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3140206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lvl1pPr>
              <a:defRPr sz="1200"/>
            </a:lvl1pPr>
          </a:lstStyle>
          <a:p>
            <a:fld id="{C57F1078-D31E-4CCF-8568-1B7B8D33E916}" type="datetimeFigureOut">
              <a:rPr lang="el-GR" smtClean="0"/>
              <a:t>1/11/2023</a:t>
            </a:fld>
            <a:endParaRPr lang="el-GR"/>
          </a:p>
        </p:txBody>
      </p:sp>
      <p:sp>
        <p:nvSpPr>
          <p:cNvPr id="5" name="Footer Placeholder 4"/>
          <p:cNvSpPr>
            <a:spLocks noGrp="1"/>
          </p:cNvSpPr>
          <p:nvPr>
            <p:ph type="ftr" sz="quarter" idx="11"/>
          </p:nvPr>
        </p:nvSpPr>
        <p:spPr/>
        <p:txBody>
          <a:bodyPr/>
          <a:lstStyle>
            <a:lvl1pPr>
              <a:defRPr sz="1200"/>
            </a:lvl1pPr>
          </a:lstStyle>
          <a:p>
            <a:endParaRPr lang="el-GR"/>
          </a:p>
        </p:txBody>
      </p:sp>
      <p:sp>
        <p:nvSpPr>
          <p:cNvPr id="6" name="Slide Number Placeholder 5"/>
          <p:cNvSpPr>
            <a:spLocks noGrp="1"/>
          </p:cNvSpPr>
          <p:nvPr>
            <p:ph type="sldNum" sz="quarter" idx="12"/>
          </p:nvPr>
        </p:nvSpPr>
        <p:spPr/>
        <p:txBody>
          <a:bodyPr/>
          <a:lstStyle/>
          <a:p>
            <a:fld id="{85589FA4-CAC5-425A-BE11-822C6102A3C7}" type="slidenum">
              <a:rPr lang="el-GR" smtClean="0"/>
              <a:t>‹#›</a:t>
            </a:fld>
            <a:endParaRPr lang="el-GR"/>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054022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hasCustomPrompt="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57F1078-D31E-4CCF-8568-1B7B8D33E916}" type="datetimeFigureOut">
              <a:rPr lang="el-GR" smtClean="0"/>
              <a:t>1/11/2023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5589FA4-CAC5-425A-BE11-822C6102A3C7}" type="slidenum">
              <a:rPr lang="el-GR" smtClean="0"/>
              <a:t>‹#›</a:t>
            </a:fld>
            <a:endParaRPr lang="el-G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237051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C57F1078-D31E-4CCF-8568-1B7B8D33E916}" type="datetimeFigureOut">
              <a:rPr lang="el-GR" smtClean="0"/>
              <a:t>1/11/2023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5589FA4-CAC5-425A-BE11-822C6102A3C7}" type="slidenum">
              <a:rPr lang="el-GR" smtClean="0"/>
              <a:t>‹#›</a:t>
            </a:fld>
            <a:endParaRPr lang="el-G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710124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29166" y="2974448"/>
            <a:ext cx="4645152" cy="249387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094337" y="2971669"/>
            <a:ext cx="4645152" cy="2487193"/>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C57F1078-D31E-4CCF-8568-1B7B8D33E916}" type="datetimeFigureOut">
              <a:rPr lang="el-GR" smtClean="0"/>
              <a:t>1/11/2023</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85589FA4-CAC5-425A-BE11-822C6102A3C7}" type="slidenum">
              <a:rPr lang="el-GR" smtClean="0"/>
              <a:t>‹#›</a:t>
            </a:fld>
            <a:endParaRPr lang="el-GR"/>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513975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C57F1078-D31E-4CCF-8568-1B7B8D33E916}" type="datetimeFigureOut">
              <a:rPr lang="el-GR" smtClean="0"/>
              <a:t>1/11/2023</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85589FA4-CAC5-425A-BE11-822C6102A3C7}" type="slidenum">
              <a:rPr lang="el-GR" smtClean="0"/>
              <a:t>‹#›</a:t>
            </a:fld>
            <a:endParaRPr lang="el-GR"/>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323839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7F1078-D31E-4CCF-8568-1B7B8D33E916}" type="datetimeFigureOut">
              <a:rPr lang="el-GR" smtClean="0"/>
              <a:t>1/11/2023</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85589FA4-CAC5-425A-BE11-822C6102A3C7}" type="slidenum">
              <a:rPr lang="el-GR" smtClean="0"/>
              <a:t>‹#›</a:t>
            </a:fld>
            <a:endParaRPr lang="el-GR"/>
          </a:p>
        </p:txBody>
      </p:sp>
    </p:spTree>
    <p:extLst>
      <p:ext uri="{BB962C8B-B14F-4D97-AF65-F5344CB8AC3E}">
        <p14:creationId xmlns:p14="http://schemas.microsoft.com/office/powerpoint/2010/main" val="3722078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C57F1078-D31E-4CCF-8568-1B7B8D33E916}" type="datetimeFigureOut">
              <a:rPr lang="el-GR" smtClean="0"/>
              <a:t>1/11/2023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5589FA4-CAC5-425A-BE11-822C6102A3C7}" type="slidenum">
              <a:rPr lang="el-GR" smtClean="0"/>
              <a:t>‹#›</a:t>
            </a:fld>
            <a:endParaRPr lang="el-G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270930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C57F1078-D31E-4CCF-8568-1B7B8D33E916}" type="datetimeFigureOut">
              <a:rPr lang="el-GR" smtClean="0"/>
              <a:t>1/11/2023</a:t>
            </a:fld>
            <a:endParaRPr lang="el-GR"/>
          </a:p>
        </p:txBody>
      </p:sp>
      <p:sp>
        <p:nvSpPr>
          <p:cNvPr id="6" name="Footer Placeholder 5"/>
          <p:cNvSpPr>
            <a:spLocks noGrp="1"/>
          </p:cNvSpPr>
          <p:nvPr>
            <p:ph type="ftr" sz="quarter" idx="11"/>
          </p:nvPr>
        </p:nvSpPr>
        <p:spPr>
          <a:xfrm>
            <a:off x="1125300" y="318640"/>
            <a:ext cx="4877818" cy="320931"/>
          </a:xfrm>
        </p:spPr>
        <p:txBody>
          <a:bodyPr/>
          <a:lstStyle/>
          <a:p>
            <a:endParaRPr lang="el-GR"/>
          </a:p>
        </p:txBody>
      </p:sp>
      <p:sp>
        <p:nvSpPr>
          <p:cNvPr id="7" name="Slide Number Placeholder 6"/>
          <p:cNvSpPr>
            <a:spLocks noGrp="1"/>
          </p:cNvSpPr>
          <p:nvPr>
            <p:ph type="sldNum" sz="quarter" idx="12"/>
          </p:nvPr>
        </p:nvSpPr>
        <p:spPr>
          <a:xfrm>
            <a:off x="6176794" y="137408"/>
            <a:ext cx="811019" cy="503578"/>
          </a:xfrm>
        </p:spPr>
        <p:txBody>
          <a:bodyPr/>
          <a:lstStyle/>
          <a:p>
            <a:fld id="{85589FA4-CAC5-425A-BE11-822C6102A3C7}" type="slidenum">
              <a:rPr lang="el-GR" smtClean="0"/>
              <a:t>‹#›</a:t>
            </a:fld>
            <a:endParaRPr lang="el-GR"/>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254574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artisticPencilGrayscale/>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5">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57F1078-D31E-4CCF-8568-1B7B8D33E916}" type="datetimeFigureOut">
              <a:rPr lang="el-GR" smtClean="0"/>
              <a:t>1/11/2023</a:t>
            </a:fld>
            <a:endParaRPr lang="el-GR"/>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85589FA4-CAC5-425A-BE11-822C6102A3C7}" type="slidenum">
              <a:rPr lang="el-GR" smtClean="0"/>
              <a:t>‹#›</a:t>
            </a:fld>
            <a:endParaRPr lang="el-GR"/>
          </a:p>
        </p:txBody>
      </p:sp>
    </p:spTree>
    <p:extLst>
      <p:ext uri="{BB962C8B-B14F-4D97-AF65-F5344CB8AC3E}">
        <p14:creationId xmlns:p14="http://schemas.microsoft.com/office/powerpoint/2010/main" val="1971959075"/>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chamilo.datacenter.uoc.gr/metchamilo/courses/HISTORIATHSEYRYTERHSPERIOXHSTWNIWA/index.php?id_session=0"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FF246A-0866-413B-DF81-D940548A1757}"/>
              </a:ext>
            </a:extLst>
          </p:cNvPr>
          <p:cNvSpPr>
            <a:spLocks noGrp="1"/>
          </p:cNvSpPr>
          <p:nvPr>
            <p:ph type="ctrTitle"/>
          </p:nvPr>
        </p:nvSpPr>
        <p:spPr>
          <a:xfrm>
            <a:off x="2400177" y="1027590"/>
            <a:ext cx="7007712" cy="2868912"/>
          </a:xfrm>
          <a:solidFill>
            <a:schemeClr val="tx2">
              <a:lumMod val="40000"/>
              <a:lumOff val="60000"/>
            </a:schemeClr>
          </a:solidFill>
        </p:spPr>
        <p:txBody>
          <a:bodyPr anchor="ctr">
            <a:normAutofit fontScale="90000"/>
          </a:bodyPr>
          <a:lstStyle/>
          <a:p>
            <a:pPr algn="ctr"/>
            <a:br>
              <a:rPr lang="en-US" sz="2800"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en-US" sz="2800"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en-US" sz="2800" b="1" kern="1800" dirty="0">
                <a:solidFill>
                  <a:schemeClr val="tx1">
                    <a:lumMod val="85000"/>
                    <a:lumOff val="1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l-GR" sz="3100" b="1" kern="1800" dirty="0">
                <a:solidFill>
                  <a:schemeClr val="tx1">
                    <a:lumMod val="85000"/>
                    <a:lumOff val="15000"/>
                  </a:schemeClr>
                </a:solidFill>
                <a:effectLst/>
                <a:latin typeface="Calibri" panose="020F0502020204030204" pitchFamily="34" charset="0"/>
                <a:ea typeface="Times New Roman" panose="02020603050405020304" pitchFamily="18" charset="0"/>
                <a:cs typeface="Calibri" panose="020F0502020204030204" pitchFamily="34" charset="0"/>
              </a:rPr>
              <a:t>Σχεδιασμός, υλοποίηση και αποτίμηση </a:t>
            </a:r>
            <a:r>
              <a:rPr lang="el-GR" sz="3100" b="1" kern="1800" dirty="0" err="1">
                <a:solidFill>
                  <a:schemeClr val="tx1">
                    <a:lumMod val="85000"/>
                    <a:lumOff val="15000"/>
                  </a:schemeClr>
                </a:solidFill>
                <a:effectLst/>
                <a:latin typeface="Calibri" panose="020F0502020204030204" pitchFamily="34" charset="0"/>
                <a:ea typeface="Times New Roman" panose="02020603050405020304" pitchFamily="18" charset="0"/>
                <a:cs typeface="Calibri" panose="020F0502020204030204" pitchFamily="34" charset="0"/>
              </a:rPr>
              <a:t>διαδραστικού</a:t>
            </a:r>
            <a:r>
              <a:rPr lang="el-GR" sz="3100" b="1" kern="1800" dirty="0">
                <a:solidFill>
                  <a:schemeClr val="tx1">
                    <a:lumMod val="85000"/>
                    <a:lumOff val="15000"/>
                  </a:schemeClr>
                </a:solidFill>
                <a:effectLst/>
                <a:latin typeface="Calibri" panose="020F0502020204030204" pitchFamily="34" charset="0"/>
                <a:ea typeface="Times New Roman" panose="02020603050405020304" pitchFamily="18" charset="0"/>
                <a:cs typeface="Calibri" panose="020F0502020204030204" pitchFamily="34" charset="0"/>
              </a:rPr>
              <a:t> εκπαιδευτικού υλικού για ενήλικες, με τη μέθοδο της </a:t>
            </a:r>
            <a:r>
              <a:rPr lang="el-GR" sz="3100" b="1" kern="1800" dirty="0" err="1">
                <a:solidFill>
                  <a:schemeClr val="tx1">
                    <a:lumMod val="85000"/>
                    <a:lumOff val="15000"/>
                  </a:schemeClr>
                </a:solidFill>
                <a:effectLst/>
                <a:latin typeface="Calibri" panose="020F0502020204030204" pitchFamily="34" charset="0"/>
                <a:ea typeface="Times New Roman" panose="02020603050405020304" pitchFamily="18" charset="0"/>
                <a:cs typeface="Calibri" panose="020F0502020204030204" pitchFamily="34" charset="0"/>
              </a:rPr>
              <a:t>ΕξΑΕ</a:t>
            </a:r>
            <a:r>
              <a:rPr lang="el-GR" sz="3100" b="1" kern="1800" dirty="0">
                <a:solidFill>
                  <a:schemeClr val="tx1">
                    <a:lumMod val="85000"/>
                    <a:lumOff val="15000"/>
                  </a:schemeClr>
                </a:solidFill>
                <a:effectLst/>
                <a:latin typeface="Calibri" panose="020F0502020204030204" pitchFamily="34" charset="0"/>
                <a:ea typeface="Times New Roman" panose="02020603050405020304" pitchFamily="18" charset="0"/>
                <a:cs typeface="Calibri" panose="020F0502020204030204" pitchFamily="34" charset="0"/>
              </a:rPr>
              <a:t>, στο θεματικό πεδίο της τοπικής ιστορίας κατά τη διάρκεια του Β’ Παγκοσμίου Πολέμου: η περίπτωση της περιοχής των Ιωαννίνων</a:t>
            </a:r>
            <a:br>
              <a:rPr lang="el-GR"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l-GR" dirty="0"/>
          </a:p>
        </p:txBody>
      </p:sp>
      <p:sp>
        <p:nvSpPr>
          <p:cNvPr id="3" name="Υπότιτλος 2">
            <a:extLst>
              <a:ext uri="{FF2B5EF4-FFF2-40B4-BE49-F238E27FC236}">
                <a16:creationId xmlns:a16="http://schemas.microsoft.com/office/drawing/2014/main" id="{3DF58D7F-A219-31B6-F21A-D720409D8711}"/>
              </a:ext>
            </a:extLst>
          </p:cNvPr>
          <p:cNvSpPr>
            <a:spLocks noGrp="1"/>
          </p:cNvSpPr>
          <p:nvPr>
            <p:ph type="subTitle" idx="1"/>
          </p:nvPr>
        </p:nvSpPr>
        <p:spPr>
          <a:xfrm>
            <a:off x="2247901" y="3981140"/>
            <a:ext cx="7159988" cy="574070"/>
          </a:xfrm>
        </p:spPr>
        <p:txBody>
          <a:bodyPr/>
          <a:lstStyle/>
          <a:p>
            <a:pPr algn="ctr"/>
            <a:r>
              <a:rPr lang="el-GR" b="1" dirty="0">
                <a:latin typeface="Calibri" panose="020F0502020204030204" pitchFamily="34" charset="0"/>
                <a:cs typeface="Calibri" panose="020F0502020204030204" pitchFamily="34" charset="0"/>
              </a:rPr>
              <a:t>ΛΩΛΟΣ ΛΕΩΝΙΔΑΣ</a:t>
            </a:r>
          </a:p>
        </p:txBody>
      </p:sp>
      <p:sp>
        <p:nvSpPr>
          <p:cNvPr id="4" name="TextBox 3">
            <a:extLst>
              <a:ext uri="{FF2B5EF4-FFF2-40B4-BE49-F238E27FC236}">
                <a16:creationId xmlns:a16="http://schemas.microsoft.com/office/drawing/2014/main" id="{EDEB7484-7214-1F9B-B6EE-7D660F8A234D}"/>
              </a:ext>
            </a:extLst>
          </p:cNvPr>
          <p:cNvSpPr txBox="1"/>
          <p:nvPr/>
        </p:nvSpPr>
        <p:spPr>
          <a:xfrm>
            <a:off x="1919165" y="7895"/>
            <a:ext cx="7969737" cy="523220"/>
          </a:xfrm>
          <a:prstGeom prst="rect">
            <a:avLst/>
          </a:prstGeom>
          <a:solidFill>
            <a:schemeClr val="accent1">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4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Πρόγραμμα Μεταπτυχιακών Σπουδών: </a:t>
            </a:r>
            <a:endParaRPr kumimoji="0" lang="en-US" sz="14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4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«Επιστήμες της Αγωγής - Εξ Αποστάσεως Εκπαίδευση  με την χρήση των ΤΠΕ (e-</a:t>
            </a:r>
            <a:r>
              <a:rPr kumimoji="0" lang="en-US" sz="14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Le</a:t>
            </a:r>
            <a:r>
              <a:rPr kumimoji="0" lang="el-GR" sz="1400" b="1" i="0" u="none" strike="noStrike" kern="1200" cap="none" spc="0" normalizeH="0" baseline="0" noProof="0" dirty="0" err="1">
                <a:ln>
                  <a:noFill/>
                </a:ln>
                <a:solidFill>
                  <a:prstClr val="black"/>
                </a:solidFill>
                <a:effectLst/>
                <a:uLnTx/>
                <a:uFillTx/>
                <a:latin typeface="Book Antiqua" panose="02040602050305030304" pitchFamily="18" charset="0"/>
                <a:ea typeface="+mn-ea"/>
                <a:cs typeface="+mn-cs"/>
              </a:rPr>
              <a:t>arning</a:t>
            </a:r>
            <a:r>
              <a:rPr kumimoji="0" lang="el-GR" sz="14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a:t>
            </a:r>
            <a:endParaRPr kumimoji="0" lang="el-GR" sz="12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p:txBody>
      </p:sp>
      <p:sp>
        <p:nvSpPr>
          <p:cNvPr id="5" name="TextBox 4">
            <a:extLst>
              <a:ext uri="{FF2B5EF4-FFF2-40B4-BE49-F238E27FC236}">
                <a16:creationId xmlns:a16="http://schemas.microsoft.com/office/drawing/2014/main" id="{B1DCEEF1-4BC5-7C2C-F9BA-00C21BFB792F}"/>
              </a:ext>
            </a:extLst>
          </p:cNvPr>
          <p:cNvSpPr txBox="1"/>
          <p:nvPr/>
        </p:nvSpPr>
        <p:spPr>
          <a:xfrm>
            <a:off x="4646731" y="4670655"/>
            <a:ext cx="2514600" cy="369332"/>
          </a:xfrm>
          <a:prstGeom prst="rect">
            <a:avLst/>
          </a:prstGeom>
          <a:noFill/>
        </p:spPr>
        <p:txBody>
          <a:bodyPr wrap="square" rtlCol="0">
            <a:spAutoFit/>
          </a:bodyPr>
          <a:lstStyle/>
          <a:p>
            <a:r>
              <a:rPr lang="el-GR" dirty="0">
                <a:latin typeface="Calibri" panose="020F0502020204030204" pitchFamily="34" charset="0"/>
                <a:cs typeface="Calibri" panose="020F0502020204030204" pitchFamily="34" charset="0"/>
              </a:rPr>
              <a:t>    Τριμελής Επιτροπή</a:t>
            </a:r>
          </a:p>
        </p:txBody>
      </p:sp>
      <p:graphicFrame>
        <p:nvGraphicFramePr>
          <p:cNvPr id="6" name="Πίνακας 6">
            <a:extLst>
              <a:ext uri="{FF2B5EF4-FFF2-40B4-BE49-F238E27FC236}">
                <a16:creationId xmlns:a16="http://schemas.microsoft.com/office/drawing/2014/main" id="{C5028425-E0DD-3033-B360-50621CCA41AA}"/>
              </a:ext>
            </a:extLst>
          </p:cNvPr>
          <p:cNvGraphicFramePr>
            <a:graphicFrameLocks noGrp="1"/>
          </p:cNvGraphicFramePr>
          <p:nvPr>
            <p:extLst>
              <p:ext uri="{D42A27DB-BD31-4B8C-83A1-F6EECF244321}">
                <p14:modId xmlns:p14="http://schemas.microsoft.com/office/powerpoint/2010/main" val="3717025629"/>
              </p:ext>
            </p:extLst>
          </p:nvPr>
        </p:nvGraphicFramePr>
        <p:xfrm>
          <a:off x="1143000" y="5155432"/>
          <a:ext cx="9601200" cy="914400"/>
        </p:xfrm>
        <a:graphic>
          <a:graphicData uri="http://schemas.openxmlformats.org/drawingml/2006/table">
            <a:tbl>
              <a:tblPr firstRow="1" bandRow="1">
                <a:tableStyleId>{5C22544A-7EE6-4342-B048-85BDC9FD1C3A}</a:tableStyleId>
              </a:tblPr>
              <a:tblGrid>
                <a:gridCol w="3200400">
                  <a:extLst>
                    <a:ext uri="{9D8B030D-6E8A-4147-A177-3AD203B41FA5}">
                      <a16:colId xmlns:a16="http://schemas.microsoft.com/office/drawing/2014/main" val="1691550024"/>
                    </a:ext>
                  </a:extLst>
                </a:gridCol>
                <a:gridCol w="2964949">
                  <a:extLst>
                    <a:ext uri="{9D8B030D-6E8A-4147-A177-3AD203B41FA5}">
                      <a16:colId xmlns:a16="http://schemas.microsoft.com/office/drawing/2014/main" val="3312312102"/>
                    </a:ext>
                  </a:extLst>
                </a:gridCol>
                <a:gridCol w="3435851">
                  <a:extLst>
                    <a:ext uri="{9D8B030D-6E8A-4147-A177-3AD203B41FA5}">
                      <a16:colId xmlns:a16="http://schemas.microsoft.com/office/drawing/2014/main" val="971458163"/>
                    </a:ext>
                  </a:extLst>
                </a:gridCol>
              </a:tblGrid>
              <a:tr h="677007">
                <a:tc>
                  <a:txBody>
                    <a:bodyPr/>
                    <a:lstStyle/>
                    <a:p>
                      <a:pPr algn="ctr"/>
                      <a:r>
                        <a:rPr lang="el-GR" b="1" i="1" dirty="0"/>
                        <a:t>Καρβούνης Λάμπρος</a:t>
                      </a:r>
                    </a:p>
                    <a:p>
                      <a:pPr marL="0" marR="0" lvl="0" indent="0" algn="ctr" defTabSz="914400" rtl="0" eaLnBrk="1" fontAlgn="auto" latinLnBrk="0" hangingPunct="1">
                        <a:lnSpc>
                          <a:spcPct val="100000"/>
                        </a:lnSpc>
                        <a:spcBef>
                          <a:spcPts val="0"/>
                        </a:spcBef>
                        <a:spcAft>
                          <a:spcPts val="0"/>
                        </a:spcAft>
                        <a:buClrTx/>
                        <a:buSzTx/>
                        <a:buFontTx/>
                        <a:buNone/>
                        <a:tabLst/>
                        <a:defRPr/>
                      </a:pPr>
                      <a:r>
                        <a:rPr lang="el-GR" b="1" i="1" dirty="0"/>
                        <a:t>ΕΔΙΠ Πανεπιστήμιο Κρήτης</a:t>
                      </a:r>
                      <a:endParaRPr lang="en-US" b="1" i="1" dirty="0"/>
                    </a:p>
                    <a:p>
                      <a:pPr algn="ctr"/>
                      <a:endParaRPr lang="el-GR" dirty="0"/>
                    </a:p>
                  </a:txBody>
                  <a:tcPr>
                    <a:solidFill>
                      <a:schemeClr val="accent3">
                        <a:lumMod val="75000"/>
                      </a:schemeClr>
                    </a:solidFill>
                  </a:tcPr>
                </a:tc>
                <a:tc>
                  <a:txBody>
                    <a:bodyPr/>
                    <a:lstStyle/>
                    <a:p>
                      <a:pPr algn="ctr"/>
                      <a:r>
                        <a:rPr lang="el-GR" b="1" i="1" dirty="0" err="1"/>
                        <a:t>Φιλιππούσης</a:t>
                      </a:r>
                      <a:r>
                        <a:rPr lang="el-GR" b="1" i="1" dirty="0"/>
                        <a:t> Γεώργιος</a:t>
                      </a:r>
                    </a:p>
                    <a:p>
                      <a:pPr algn="ctr"/>
                      <a:r>
                        <a:rPr lang="el-GR" sz="1800" b="1" i="1" kern="1200" dirty="0">
                          <a:solidFill>
                            <a:schemeClr val="lt1"/>
                          </a:solidFill>
                          <a:effectLst/>
                          <a:latin typeface="+mn-lt"/>
                          <a:ea typeface="+mn-ea"/>
                          <a:cs typeface="+mn-cs"/>
                        </a:rPr>
                        <a:t>ΣΕΠ ΕΑΠ</a:t>
                      </a:r>
                      <a:endParaRPr lang="el-GR" b="1" i="1" dirty="0"/>
                    </a:p>
                  </a:txBody>
                  <a:tcPr>
                    <a:solidFill>
                      <a:schemeClr val="accent3">
                        <a:lumMod val="75000"/>
                      </a:schemeClr>
                    </a:solidFill>
                  </a:tcPr>
                </a:tc>
                <a:tc>
                  <a:txBody>
                    <a:bodyPr/>
                    <a:lstStyle/>
                    <a:p>
                      <a:pPr algn="ctr"/>
                      <a:r>
                        <a:rPr lang="el-GR" b="1" i="1" dirty="0"/>
                        <a:t>Χαλκιαδάκης Εμμανουήλ</a:t>
                      </a:r>
                    </a:p>
                    <a:p>
                      <a:pPr algn="ctr"/>
                      <a:r>
                        <a:rPr lang="el-GR" sz="1800" b="1" i="1" kern="1200" dirty="0">
                          <a:solidFill>
                            <a:schemeClr val="lt1"/>
                          </a:solidFill>
                          <a:effectLst/>
                          <a:latin typeface="+mn-lt"/>
                          <a:ea typeface="+mn-ea"/>
                          <a:cs typeface="+mn-cs"/>
                        </a:rPr>
                        <a:t> ΕΔΙΠ Πανεπιστήμιο Κρήτης</a:t>
                      </a:r>
                      <a:endParaRPr lang="el-GR" b="1" i="1" dirty="0"/>
                    </a:p>
                  </a:txBody>
                  <a:tcPr>
                    <a:solidFill>
                      <a:schemeClr val="accent3">
                        <a:lumMod val="75000"/>
                      </a:schemeClr>
                    </a:solidFill>
                  </a:tcPr>
                </a:tc>
                <a:extLst>
                  <a:ext uri="{0D108BD9-81ED-4DB2-BD59-A6C34878D82A}">
                    <a16:rowId xmlns:a16="http://schemas.microsoft.com/office/drawing/2014/main" val="2710275619"/>
                  </a:ext>
                </a:extLst>
              </a:tr>
            </a:tbl>
          </a:graphicData>
        </a:graphic>
      </p:graphicFrame>
      <p:sp>
        <p:nvSpPr>
          <p:cNvPr id="7" name="TextBox 6">
            <a:extLst>
              <a:ext uri="{FF2B5EF4-FFF2-40B4-BE49-F238E27FC236}">
                <a16:creationId xmlns:a16="http://schemas.microsoft.com/office/drawing/2014/main" id="{B8E12B3F-5937-7583-BEA7-25B5663202CA}"/>
              </a:ext>
            </a:extLst>
          </p:cNvPr>
          <p:cNvSpPr txBox="1"/>
          <p:nvPr/>
        </p:nvSpPr>
        <p:spPr>
          <a:xfrm>
            <a:off x="4152899" y="6239109"/>
            <a:ext cx="2971800" cy="400110"/>
          </a:xfrm>
          <a:prstGeom prst="rect">
            <a:avLst/>
          </a:prstGeom>
          <a:noFill/>
        </p:spPr>
        <p:txBody>
          <a:bodyPr wrap="square" rtlCol="0">
            <a:spAutoFit/>
          </a:bodyPr>
          <a:lstStyle/>
          <a:p>
            <a:pPr algn="ctr"/>
            <a:r>
              <a:rPr lang="el-GR" sz="2000" b="1" dirty="0"/>
              <a:t>Ρέθυμνο, 2023</a:t>
            </a:r>
          </a:p>
        </p:txBody>
      </p:sp>
    </p:spTree>
    <p:extLst>
      <p:ext uri="{BB962C8B-B14F-4D97-AF65-F5344CB8AC3E}">
        <p14:creationId xmlns:p14="http://schemas.microsoft.com/office/powerpoint/2010/main" val="1984651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65420" y="874127"/>
            <a:ext cx="9520158" cy="767106"/>
          </a:xfrm>
          <a:solidFill>
            <a:schemeClr val="accent1">
              <a:lumMod val="60000"/>
              <a:lumOff val="40000"/>
            </a:schemeClr>
          </a:solidFill>
        </p:spPr>
        <p:txBody>
          <a:bodyPr anchor="ctr"/>
          <a:lstStyle/>
          <a:p>
            <a:pPr algn="ctr"/>
            <a:r>
              <a:rPr lang="el-GR" b="1" dirty="0">
                <a:cs typeface="Calibri" panose="020F0502020204030204" pitchFamily="34" charset="0"/>
              </a:rPr>
              <a:t>6</a:t>
            </a:r>
            <a:r>
              <a:rPr lang="en-US" b="1" dirty="0">
                <a:cs typeface="Calibri" panose="020F0502020204030204" pitchFamily="34" charset="0"/>
              </a:rPr>
              <a:t>. </a:t>
            </a:r>
            <a:r>
              <a:rPr lang="el-GR" b="1" dirty="0">
                <a:cs typeface="Calibri" panose="020F0502020204030204" pitchFamily="34" charset="0"/>
              </a:rPr>
              <a:t>Το Εκπαιδευτικό Υλικό (1/4)</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idx="1"/>
          </p:nvPr>
        </p:nvSpPr>
        <p:spPr>
          <a:xfrm>
            <a:off x="1165420" y="1925515"/>
            <a:ext cx="9520158" cy="4333875"/>
          </a:xfrm>
        </p:spPr>
        <p:txBody>
          <a:bodyPr>
            <a:normAutofit fontScale="92500" lnSpcReduction="10000"/>
          </a:bodyPr>
          <a:lstStyle/>
          <a:p>
            <a:pPr marL="0" indent="0" algn="just">
              <a:buNone/>
            </a:pPr>
            <a:r>
              <a:rPr lang="el-GR" sz="2800" dirty="0"/>
              <a:t>Το Ε.Υ στην ουσία αντικαθιστά το ρόλο που έχει ο εκπαιδευτής στη δια ζώσης διδασκαλία. Μοιάζει με έναν </a:t>
            </a:r>
            <a:r>
              <a:rPr lang="el-GR" sz="2800" b="1" dirty="0"/>
              <a:t>«</a:t>
            </a:r>
            <a:r>
              <a:rPr lang="el-GR" sz="2800" b="1" i="1" dirty="0"/>
              <a:t>δάσκαλο σε ετοιμότητα</a:t>
            </a:r>
            <a:r>
              <a:rPr lang="el-GR" sz="2800" b="1" dirty="0"/>
              <a:t>» </a:t>
            </a:r>
            <a:r>
              <a:rPr lang="el-GR" sz="2800" dirty="0"/>
              <a:t>(</a:t>
            </a:r>
            <a:r>
              <a:rPr lang="el-GR" sz="2800" dirty="0" err="1"/>
              <a:t>Rowntree</a:t>
            </a:r>
            <a:r>
              <a:rPr lang="el-GR" sz="2800" dirty="0"/>
              <a:t>, 1994)</a:t>
            </a:r>
          </a:p>
          <a:p>
            <a:pPr marL="0" indent="0" algn="just">
              <a:buNone/>
            </a:pPr>
            <a:endParaRPr lang="el-GR" sz="2800" b="1" u="sng" dirty="0"/>
          </a:p>
          <a:p>
            <a:pPr marL="0" indent="0" algn="just">
              <a:buNone/>
            </a:pPr>
            <a:r>
              <a:rPr lang="el-GR" sz="2800" b="1" u="sng" dirty="0"/>
              <a:t>Σχεδιασμός του Ε.Υ:</a:t>
            </a:r>
          </a:p>
          <a:p>
            <a:pPr algn="just">
              <a:buFont typeface="Wingdings" panose="05000000000000000000" pitchFamily="2" charset="2"/>
              <a:buChar char="ü"/>
            </a:pPr>
            <a:r>
              <a:rPr lang="el-GR" sz="2800" dirty="0"/>
              <a:t> Σημαντικός ο ρόλος των ΤΠΕ</a:t>
            </a:r>
          </a:p>
          <a:p>
            <a:pPr algn="just">
              <a:buFont typeface="Wingdings" panose="05000000000000000000" pitchFamily="2" charset="2"/>
              <a:buChar char="ü"/>
            </a:pPr>
            <a:r>
              <a:rPr lang="el-GR" sz="2800" dirty="0"/>
              <a:t> Ψηφιακά εργαλεία που χρησιμοποιήθηκαν στο σχεδιασμό (</a:t>
            </a:r>
            <a:r>
              <a:rPr lang="en-US" sz="2800" dirty="0" err="1"/>
              <a:t>Chamilo</a:t>
            </a:r>
            <a:r>
              <a:rPr lang="en-US" sz="2800" dirty="0"/>
              <a:t>, H5P). </a:t>
            </a:r>
          </a:p>
          <a:p>
            <a:pPr algn="just">
              <a:buFont typeface="Wingdings" panose="05000000000000000000" pitchFamily="2" charset="2"/>
              <a:buChar char="ü"/>
            </a:pPr>
            <a:endParaRPr lang="el-GR" sz="2800" dirty="0"/>
          </a:p>
          <a:p>
            <a:pPr marL="0" indent="0" algn="just">
              <a:buNone/>
            </a:pPr>
            <a:endParaRPr lang="el-GR" sz="2400" dirty="0"/>
          </a:p>
        </p:txBody>
      </p:sp>
    </p:spTree>
    <p:extLst>
      <p:ext uri="{BB962C8B-B14F-4D97-AF65-F5344CB8AC3E}">
        <p14:creationId xmlns:p14="http://schemas.microsoft.com/office/powerpoint/2010/main" val="3463558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31052" y="958037"/>
            <a:ext cx="9605635" cy="718363"/>
          </a:xfrm>
          <a:solidFill>
            <a:schemeClr val="accent1">
              <a:lumMod val="60000"/>
              <a:lumOff val="40000"/>
            </a:schemeClr>
          </a:solidFill>
        </p:spPr>
        <p:txBody>
          <a:bodyPr anchor="ctr"/>
          <a:lstStyle/>
          <a:p>
            <a:pPr algn="ctr"/>
            <a:r>
              <a:rPr lang="el-GR" b="1" dirty="0">
                <a:cs typeface="Calibri" panose="020F0502020204030204" pitchFamily="34" charset="0"/>
              </a:rPr>
              <a:t>6</a:t>
            </a:r>
            <a:r>
              <a:rPr lang="en-US" b="1" dirty="0">
                <a:cs typeface="Calibri" panose="020F0502020204030204" pitchFamily="34" charset="0"/>
              </a:rPr>
              <a:t>. </a:t>
            </a:r>
            <a:r>
              <a:rPr lang="el-GR" b="1" dirty="0">
                <a:cs typeface="Calibri" panose="020F0502020204030204" pitchFamily="34" charset="0"/>
              </a:rPr>
              <a:t>Το Εκπαιδευτικό Υλικό (2/4)</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sz="half" idx="1"/>
          </p:nvPr>
        </p:nvSpPr>
        <p:spPr>
          <a:xfrm>
            <a:off x="378069" y="2646485"/>
            <a:ext cx="5398135" cy="3411415"/>
          </a:xfrm>
          <a:solidFill>
            <a:schemeClr val="accent4">
              <a:lumMod val="60000"/>
              <a:lumOff val="40000"/>
              <a:alpha val="47000"/>
            </a:schemeClr>
          </a:solidFill>
        </p:spPr>
        <p:txBody>
          <a:bodyPr>
            <a:noAutofit/>
          </a:bodyPr>
          <a:lstStyle/>
          <a:p>
            <a:pPr algn="just"/>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Βασική αρχή είναι η </a:t>
            </a:r>
            <a:r>
              <a:rPr lang="el-GR" sz="1500" b="1" dirty="0" err="1">
                <a:effectLst/>
                <a:latin typeface="Times New Roman" panose="02020603050405020304" pitchFamily="18" charset="0"/>
                <a:ea typeface="Times New Roman" panose="02020603050405020304" pitchFamily="18" charset="0"/>
                <a:cs typeface="Times New Roman" panose="02020603050405020304" pitchFamily="18" charset="0"/>
              </a:rPr>
              <a:t>Πολυμεσική</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500" dirty="0" err="1">
                <a:effectLst/>
                <a:latin typeface="Times New Roman" panose="02020603050405020304" pitchFamily="18" charset="0"/>
                <a:ea typeface="Times New Roman" panose="02020603050405020304" pitchFamily="18" charset="0"/>
                <a:cs typeface="Times New Roman" panose="02020603050405020304" pitchFamily="18" charset="0"/>
              </a:rPr>
              <a:t>Multimedia</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σύμφωνα με την οποία οι άνθρωποι μαθαίνουν καλύτερα από λέξεις και εικόνες, παρά μόνο από λέξεις. </a:t>
            </a:r>
            <a:endParaRPr lang="el-GR" sz="15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l-GR" sz="1500" b="1" dirty="0">
                <a:effectLst/>
                <a:latin typeface="Times New Roman" panose="02020603050405020304" pitchFamily="18" charset="0"/>
                <a:ea typeface="Times New Roman" panose="02020603050405020304" pitchFamily="18" charset="0"/>
                <a:cs typeface="Times New Roman" panose="02020603050405020304" pitchFamily="18" charset="0"/>
              </a:rPr>
              <a:t>Αρχή της Συνοχής</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500" dirty="0" err="1">
                <a:effectLst/>
                <a:latin typeface="Times New Roman" panose="02020603050405020304" pitchFamily="18" charset="0"/>
                <a:ea typeface="Times New Roman" panose="02020603050405020304" pitchFamily="18" charset="0"/>
                <a:cs typeface="Times New Roman" panose="02020603050405020304" pitchFamily="18" charset="0"/>
              </a:rPr>
              <a:t>Coherence</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15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l-GR" sz="1500" b="1" dirty="0">
                <a:effectLst/>
                <a:latin typeface="Times New Roman" panose="02020603050405020304" pitchFamily="18" charset="0"/>
                <a:ea typeface="Times New Roman" panose="02020603050405020304" pitchFamily="18" charset="0"/>
                <a:cs typeface="Times New Roman" panose="02020603050405020304" pitchFamily="18" charset="0"/>
              </a:rPr>
              <a:t>Αρχή της Σηματοδότησης</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500" dirty="0" err="1">
                <a:effectLst/>
                <a:latin typeface="Times New Roman" panose="02020603050405020304" pitchFamily="18" charset="0"/>
                <a:ea typeface="Times New Roman" panose="02020603050405020304" pitchFamily="18" charset="0"/>
                <a:cs typeface="Times New Roman" panose="02020603050405020304" pitchFamily="18" charset="0"/>
              </a:rPr>
              <a:t>Signaling</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15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l-GR" sz="1500" b="1" dirty="0">
                <a:effectLst/>
                <a:latin typeface="Times New Roman" panose="02020603050405020304" pitchFamily="18" charset="0"/>
                <a:ea typeface="Times New Roman" panose="02020603050405020304" pitchFamily="18" charset="0"/>
                <a:cs typeface="Times New Roman" panose="02020603050405020304" pitchFamily="18" charset="0"/>
              </a:rPr>
              <a:t>Αρχή (αποφυγής του) Πλεονασμού</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500" dirty="0" err="1">
                <a:effectLst/>
                <a:latin typeface="Times New Roman" panose="02020603050405020304" pitchFamily="18" charset="0"/>
                <a:ea typeface="Times New Roman" panose="02020603050405020304" pitchFamily="18" charset="0"/>
                <a:cs typeface="Times New Roman" panose="02020603050405020304" pitchFamily="18" charset="0"/>
              </a:rPr>
              <a:t>Redundancy</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15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l-GR" sz="1500" b="1" dirty="0">
                <a:effectLst/>
                <a:latin typeface="Times New Roman" panose="02020603050405020304" pitchFamily="18" charset="0"/>
                <a:ea typeface="Times New Roman" panose="02020603050405020304" pitchFamily="18" charset="0"/>
                <a:cs typeface="Times New Roman" panose="02020603050405020304" pitchFamily="18" charset="0"/>
              </a:rPr>
              <a:t>Αρχή της Χωρικής Γειτνίασης ή Συνάφειας</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500" dirty="0" err="1">
                <a:effectLst/>
                <a:latin typeface="Times New Roman" panose="02020603050405020304" pitchFamily="18" charset="0"/>
                <a:ea typeface="Times New Roman" panose="02020603050405020304" pitchFamily="18" charset="0"/>
                <a:cs typeface="Times New Roman" panose="02020603050405020304" pitchFamily="18" charset="0"/>
              </a:rPr>
              <a:t>Spatial</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500" dirty="0" err="1">
                <a:effectLst/>
                <a:latin typeface="Times New Roman" panose="02020603050405020304" pitchFamily="18" charset="0"/>
                <a:ea typeface="Times New Roman" panose="02020603050405020304" pitchFamily="18" charset="0"/>
                <a:cs typeface="Times New Roman" panose="02020603050405020304" pitchFamily="18" charset="0"/>
              </a:rPr>
              <a:t>Contiguity</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5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l-GR" sz="1500" b="1" dirty="0">
                <a:effectLst/>
                <a:latin typeface="Times New Roman" panose="02020603050405020304" pitchFamily="18" charset="0"/>
                <a:ea typeface="Times New Roman" panose="02020603050405020304" pitchFamily="18" charset="0"/>
                <a:cs typeface="Times New Roman" panose="02020603050405020304" pitchFamily="18" charset="0"/>
              </a:rPr>
              <a:t>Αρχή της Χρονικής Γειτνίασης ή Συνάφειας</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500" dirty="0" err="1">
                <a:effectLst/>
                <a:latin typeface="Times New Roman" panose="02020603050405020304" pitchFamily="18" charset="0"/>
                <a:ea typeface="Times New Roman" panose="02020603050405020304" pitchFamily="18" charset="0"/>
                <a:cs typeface="Times New Roman" panose="02020603050405020304" pitchFamily="18" charset="0"/>
              </a:rPr>
              <a:t>Temporal</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500" dirty="0" err="1">
                <a:effectLst/>
                <a:latin typeface="Times New Roman" panose="02020603050405020304" pitchFamily="18" charset="0"/>
                <a:ea typeface="Times New Roman" panose="02020603050405020304" pitchFamily="18" charset="0"/>
                <a:cs typeface="Times New Roman" panose="02020603050405020304" pitchFamily="18" charset="0"/>
              </a:rPr>
              <a:t>Contiguity</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15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περιεχομένου 3">
            <a:extLst>
              <a:ext uri="{FF2B5EF4-FFF2-40B4-BE49-F238E27FC236}">
                <a16:creationId xmlns:a16="http://schemas.microsoft.com/office/drawing/2014/main" id="{15B5C5B8-1405-D7BF-98FF-8263CF7F8787}"/>
              </a:ext>
            </a:extLst>
          </p:cNvPr>
          <p:cNvSpPr>
            <a:spLocks noGrp="1"/>
          </p:cNvSpPr>
          <p:nvPr>
            <p:ph sz="half" idx="2"/>
          </p:nvPr>
        </p:nvSpPr>
        <p:spPr>
          <a:xfrm>
            <a:off x="6009880" y="2760879"/>
            <a:ext cx="5804051" cy="3297019"/>
          </a:xfrm>
          <a:solidFill>
            <a:schemeClr val="accent4">
              <a:lumMod val="60000"/>
              <a:lumOff val="40000"/>
              <a:alpha val="47000"/>
            </a:schemeClr>
          </a:solidFill>
        </p:spPr>
        <p:txBody>
          <a:bodyPr>
            <a:normAutofit/>
          </a:bodyPr>
          <a:lstStyle/>
          <a:p>
            <a:r>
              <a:rPr lang="el-GR" sz="1500" b="1" dirty="0">
                <a:effectLst/>
                <a:latin typeface="Times New Roman" panose="02020603050405020304" pitchFamily="18" charset="0"/>
                <a:ea typeface="Times New Roman" panose="02020603050405020304" pitchFamily="18" charset="0"/>
                <a:cs typeface="Times New Roman" panose="02020603050405020304" pitchFamily="18" charset="0"/>
              </a:rPr>
              <a:t>Αρχή της Κατάτμησης</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500" dirty="0" err="1">
                <a:effectLst/>
                <a:latin typeface="Times New Roman" panose="02020603050405020304" pitchFamily="18" charset="0"/>
                <a:ea typeface="Times New Roman" panose="02020603050405020304" pitchFamily="18" charset="0"/>
                <a:cs typeface="Times New Roman" panose="02020603050405020304" pitchFamily="18" charset="0"/>
              </a:rPr>
              <a:t>Segmenting</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15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l-GR" sz="1500" b="1" dirty="0">
                <a:effectLst/>
                <a:latin typeface="Times New Roman" panose="02020603050405020304" pitchFamily="18" charset="0"/>
                <a:ea typeface="Times New Roman" panose="02020603050405020304" pitchFamily="18" charset="0"/>
                <a:cs typeface="Times New Roman" panose="02020603050405020304" pitchFamily="18" charset="0"/>
              </a:rPr>
              <a:t>Αρχή της Προπαίδευσης</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500" dirty="0" err="1">
                <a:effectLst/>
                <a:latin typeface="Times New Roman" panose="02020603050405020304" pitchFamily="18" charset="0"/>
                <a:ea typeface="Times New Roman" panose="02020603050405020304" pitchFamily="18" charset="0"/>
                <a:cs typeface="Times New Roman" panose="02020603050405020304" pitchFamily="18" charset="0"/>
              </a:rPr>
              <a:t>Pre-training</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15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l-GR" sz="1500" b="1" dirty="0">
                <a:effectLst/>
                <a:latin typeface="Times New Roman" panose="02020603050405020304" pitchFamily="18" charset="0"/>
                <a:ea typeface="Times New Roman" panose="02020603050405020304" pitchFamily="18" charset="0"/>
                <a:cs typeface="Times New Roman" panose="02020603050405020304" pitchFamily="18" charset="0"/>
              </a:rPr>
              <a:t>Αρχή της </a:t>
            </a:r>
            <a:r>
              <a:rPr lang="el-GR" sz="1500" b="1" dirty="0" err="1">
                <a:effectLst/>
                <a:latin typeface="Times New Roman" panose="02020603050405020304" pitchFamily="18" charset="0"/>
                <a:ea typeface="Times New Roman" panose="02020603050405020304" pitchFamily="18" charset="0"/>
                <a:cs typeface="Times New Roman" panose="02020603050405020304" pitchFamily="18" charset="0"/>
              </a:rPr>
              <a:t>Τροπικότητας</a:t>
            </a:r>
            <a:r>
              <a:rPr lang="el-GR" sz="1500" b="1" dirty="0">
                <a:effectLst/>
                <a:latin typeface="Times New Roman" panose="02020603050405020304" pitchFamily="18" charset="0"/>
                <a:ea typeface="Times New Roman" panose="02020603050405020304" pitchFamily="18" charset="0"/>
                <a:cs typeface="Times New Roman" panose="02020603050405020304" pitchFamily="18" charset="0"/>
              </a:rPr>
              <a:t> ή Προσαρμοστικότητας</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500" dirty="0" err="1">
                <a:effectLst/>
                <a:latin typeface="Times New Roman" panose="02020603050405020304" pitchFamily="18" charset="0"/>
                <a:ea typeface="Times New Roman" panose="02020603050405020304" pitchFamily="18" charset="0"/>
                <a:cs typeface="Times New Roman" panose="02020603050405020304" pitchFamily="18" charset="0"/>
              </a:rPr>
              <a:t>Modality</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15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l-GR" sz="1500" b="1" dirty="0">
                <a:effectLst/>
                <a:latin typeface="Times New Roman" panose="02020603050405020304" pitchFamily="18" charset="0"/>
                <a:ea typeface="Times New Roman" panose="02020603050405020304" pitchFamily="18" charset="0"/>
                <a:cs typeface="Times New Roman" panose="02020603050405020304" pitchFamily="18" charset="0"/>
              </a:rPr>
              <a:t>Αρχή της Προσωποποίησης</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500" dirty="0" err="1">
                <a:effectLst/>
                <a:latin typeface="Times New Roman" panose="02020603050405020304" pitchFamily="18" charset="0"/>
                <a:ea typeface="Times New Roman" panose="02020603050405020304" pitchFamily="18" charset="0"/>
                <a:cs typeface="Times New Roman" panose="02020603050405020304" pitchFamily="18" charset="0"/>
              </a:rPr>
              <a:t>Personalization</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15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l-GR" sz="1500" b="1" dirty="0">
                <a:effectLst/>
                <a:latin typeface="Times New Roman" panose="02020603050405020304" pitchFamily="18" charset="0"/>
                <a:ea typeface="Times New Roman" panose="02020603050405020304" pitchFamily="18" charset="0"/>
                <a:cs typeface="Times New Roman" panose="02020603050405020304" pitchFamily="18" charset="0"/>
              </a:rPr>
              <a:t>Αρχή της Φωνής</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l-GR" sz="1500" dirty="0" err="1">
                <a:effectLst/>
                <a:latin typeface="Times New Roman" panose="02020603050405020304" pitchFamily="18" charset="0"/>
                <a:ea typeface="Times New Roman" panose="02020603050405020304" pitchFamily="18" charset="0"/>
                <a:cs typeface="Times New Roman" panose="02020603050405020304" pitchFamily="18" charset="0"/>
              </a:rPr>
              <a:t>Voice</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15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l-GR" sz="1500" b="1" dirty="0">
                <a:effectLst/>
                <a:latin typeface="Times New Roman" panose="02020603050405020304" pitchFamily="18" charset="0"/>
                <a:ea typeface="Times New Roman" panose="02020603050405020304" pitchFamily="18" charset="0"/>
                <a:cs typeface="Times New Roman" panose="02020603050405020304" pitchFamily="18" charset="0"/>
              </a:rPr>
              <a:t>Αρχή της Ενσωμάτωσης</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500" dirty="0">
                <a:effectLst/>
                <a:latin typeface="Times New Roman" panose="02020603050405020304" pitchFamily="18" charset="0"/>
                <a:ea typeface="Times New Roman" panose="02020603050405020304" pitchFamily="18" charset="0"/>
                <a:cs typeface="Times New Roman" panose="02020603050405020304" pitchFamily="18" charset="0"/>
              </a:rPr>
              <a:t>Embodiment</a:t>
            </a:r>
            <a:r>
              <a:rPr lang="el-GR" sz="15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l-GR" sz="15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53A9AE44-930A-558B-9927-169FD0210D04}"/>
              </a:ext>
            </a:extLst>
          </p:cNvPr>
          <p:cNvSpPr txBox="1"/>
          <p:nvPr/>
        </p:nvSpPr>
        <p:spPr>
          <a:xfrm>
            <a:off x="3045619" y="1895475"/>
            <a:ext cx="6100762" cy="646331"/>
          </a:xfrm>
          <a:prstGeom prst="rect">
            <a:avLst/>
          </a:prstGeom>
          <a:noFill/>
        </p:spPr>
        <p:txBody>
          <a:bodyPr wrap="square">
            <a:spAutoFit/>
          </a:bodyPr>
          <a:lstStyle/>
          <a:p>
            <a:pPr marL="0" indent="0" algn="ctr">
              <a:buNone/>
            </a:pPr>
            <a:r>
              <a:rPr lang="el-GR" sz="1800" b="1" u="sng" dirty="0"/>
              <a:t>Εκπαιδευτικό υλικό και θεωρία:</a:t>
            </a:r>
          </a:p>
          <a:p>
            <a:pPr marL="0" indent="0" algn="ctr">
              <a:buNone/>
            </a:pPr>
            <a:r>
              <a:rPr lang="el-GR" sz="1800" dirty="0"/>
              <a:t>Αρχές </a:t>
            </a:r>
            <a:r>
              <a:rPr lang="el-GR" sz="1800" dirty="0" err="1"/>
              <a:t>Πολυμεσικής</a:t>
            </a:r>
            <a:r>
              <a:rPr lang="el-GR" sz="1800" dirty="0"/>
              <a:t> Μάθησης – </a:t>
            </a:r>
            <a:r>
              <a:rPr lang="el-GR" sz="1800" dirty="0" err="1"/>
              <a:t>Mayer</a:t>
            </a:r>
            <a:endParaRPr lang="en-US" sz="1800" dirty="0"/>
          </a:p>
        </p:txBody>
      </p:sp>
    </p:spTree>
    <p:extLst>
      <p:ext uri="{BB962C8B-B14F-4D97-AF65-F5344CB8AC3E}">
        <p14:creationId xmlns:p14="http://schemas.microsoft.com/office/powerpoint/2010/main" val="2473471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31052" y="958037"/>
            <a:ext cx="9605635" cy="718363"/>
          </a:xfrm>
          <a:solidFill>
            <a:schemeClr val="accent1">
              <a:lumMod val="60000"/>
              <a:lumOff val="40000"/>
            </a:schemeClr>
          </a:solidFill>
        </p:spPr>
        <p:txBody>
          <a:bodyPr anchor="ctr"/>
          <a:lstStyle/>
          <a:p>
            <a:pPr algn="ctr"/>
            <a:r>
              <a:rPr lang="el-GR" b="1" dirty="0">
                <a:cs typeface="Calibri" panose="020F0502020204030204" pitchFamily="34" charset="0"/>
              </a:rPr>
              <a:t>6</a:t>
            </a:r>
            <a:r>
              <a:rPr lang="en-US" b="1" dirty="0">
                <a:cs typeface="Calibri" panose="020F0502020204030204" pitchFamily="34" charset="0"/>
              </a:rPr>
              <a:t>. </a:t>
            </a:r>
            <a:r>
              <a:rPr lang="el-GR" b="1" dirty="0">
                <a:cs typeface="Calibri" panose="020F0502020204030204" pitchFamily="34" charset="0"/>
              </a:rPr>
              <a:t>Το Εκπαιδευτικό Υλικό (3/4)</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sz="half" idx="1"/>
          </p:nvPr>
        </p:nvSpPr>
        <p:spPr>
          <a:xfrm>
            <a:off x="1131052" y="3041094"/>
            <a:ext cx="2987408" cy="3060000"/>
          </a:xfrm>
          <a:solidFill>
            <a:schemeClr val="accent4">
              <a:lumMod val="60000"/>
              <a:lumOff val="40000"/>
            </a:schemeClr>
          </a:solidFill>
        </p:spPr>
        <p:txBody>
          <a:bodyPr>
            <a:normAutofit fontScale="92500" lnSpcReduction="20000"/>
          </a:bodyPr>
          <a:lstStyle/>
          <a:p>
            <a:pPr marL="0" indent="0" algn="just">
              <a:buNone/>
            </a:pPr>
            <a:r>
              <a:rPr lang="el-GR" sz="2600" dirty="0"/>
              <a:t>1</a:t>
            </a:r>
            <a:r>
              <a:rPr lang="el-GR" sz="2600" baseline="30000" dirty="0"/>
              <a:t>η</a:t>
            </a:r>
            <a:r>
              <a:rPr lang="el-GR" sz="2600" dirty="0"/>
              <a:t> Δέσμη:</a:t>
            </a:r>
          </a:p>
          <a:p>
            <a:pPr algn="just">
              <a:buFont typeface="Wingdings" panose="05000000000000000000" pitchFamily="2" charset="2"/>
              <a:buChar char="ü"/>
            </a:pPr>
            <a:r>
              <a:rPr lang="el-GR" sz="2600" dirty="0"/>
              <a:t>Κείμενα</a:t>
            </a:r>
          </a:p>
          <a:p>
            <a:pPr algn="just">
              <a:buFont typeface="Wingdings" panose="05000000000000000000" pitchFamily="2" charset="2"/>
              <a:buChar char="ü"/>
            </a:pPr>
            <a:r>
              <a:rPr lang="el-GR" sz="2600" dirty="0"/>
              <a:t>Προκείμενα</a:t>
            </a:r>
          </a:p>
          <a:p>
            <a:pPr algn="just">
              <a:buFont typeface="Wingdings" panose="05000000000000000000" pitchFamily="2" charset="2"/>
              <a:buChar char="ü"/>
            </a:pPr>
            <a:r>
              <a:rPr lang="el-GR" sz="2600" dirty="0" err="1"/>
              <a:t>Μετακείμενα</a:t>
            </a:r>
            <a:endParaRPr lang="el-GR" sz="2600" dirty="0"/>
          </a:p>
          <a:p>
            <a:pPr algn="just">
              <a:buFont typeface="Wingdings" panose="05000000000000000000" pitchFamily="2" charset="2"/>
              <a:buChar char="ü"/>
            </a:pPr>
            <a:endParaRPr lang="el-GR" sz="2400" dirty="0"/>
          </a:p>
          <a:p>
            <a:pPr marL="0" indent="0" algn="just">
              <a:buNone/>
            </a:pPr>
            <a:r>
              <a:rPr lang="el-GR" sz="2400" dirty="0"/>
              <a:t> </a:t>
            </a:r>
          </a:p>
          <a:p>
            <a:pPr marL="0" indent="0" algn="just">
              <a:buNone/>
            </a:pPr>
            <a:endParaRPr lang="el-GR" sz="2400" dirty="0"/>
          </a:p>
        </p:txBody>
      </p:sp>
      <p:sp>
        <p:nvSpPr>
          <p:cNvPr id="4" name="Θέση περιεχομένου 3">
            <a:extLst>
              <a:ext uri="{FF2B5EF4-FFF2-40B4-BE49-F238E27FC236}">
                <a16:creationId xmlns:a16="http://schemas.microsoft.com/office/drawing/2014/main" id="{15B5C5B8-1405-D7BF-98FF-8263CF7F8787}"/>
              </a:ext>
            </a:extLst>
          </p:cNvPr>
          <p:cNvSpPr>
            <a:spLocks noGrp="1"/>
          </p:cNvSpPr>
          <p:nvPr>
            <p:ph sz="half" idx="2"/>
          </p:nvPr>
        </p:nvSpPr>
        <p:spPr>
          <a:xfrm>
            <a:off x="7667625" y="3041094"/>
            <a:ext cx="2987408" cy="3060000"/>
          </a:xfrm>
          <a:solidFill>
            <a:schemeClr val="accent6">
              <a:lumMod val="60000"/>
              <a:lumOff val="40000"/>
            </a:schemeClr>
          </a:solidFill>
        </p:spPr>
        <p:txBody>
          <a:bodyPr>
            <a:normAutofit fontScale="92500" lnSpcReduction="20000"/>
          </a:bodyPr>
          <a:lstStyle/>
          <a:p>
            <a:pPr marL="0" indent="0">
              <a:buNone/>
            </a:pPr>
            <a:r>
              <a:rPr lang="el-GR" sz="2600" dirty="0"/>
              <a:t>3</a:t>
            </a:r>
            <a:r>
              <a:rPr lang="el-GR" sz="2600" baseline="30000" dirty="0"/>
              <a:t>η</a:t>
            </a:r>
            <a:r>
              <a:rPr lang="el-GR" sz="2600" dirty="0"/>
              <a:t> Δέσμη:</a:t>
            </a:r>
          </a:p>
          <a:p>
            <a:pPr>
              <a:buFont typeface="Wingdings" panose="05000000000000000000" pitchFamily="2" charset="2"/>
              <a:buChar char="ü"/>
            </a:pPr>
            <a:r>
              <a:rPr lang="el-GR" sz="2600" dirty="0" err="1"/>
              <a:t>Πολυκείμενα</a:t>
            </a:r>
            <a:endParaRPr lang="el-GR" sz="2600" dirty="0"/>
          </a:p>
          <a:p>
            <a:pPr>
              <a:buFont typeface="Wingdings" panose="05000000000000000000" pitchFamily="2" charset="2"/>
              <a:buChar char="ü"/>
            </a:pPr>
            <a:r>
              <a:rPr lang="el-GR" sz="2600" dirty="0" err="1"/>
              <a:t>Πολυαντικείμενα</a:t>
            </a:r>
            <a:endParaRPr lang="el-GR" sz="2600" dirty="0"/>
          </a:p>
        </p:txBody>
      </p:sp>
      <p:sp>
        <p:nvSpPr>
          <p:cNvPr id="6" name="TextBox 5">
            <a:extLst>
              <a:ext uri="{FF2B5EF4-FFF2-40B4-BE49-F238E27FC236}">
                <a16:creationId xmlns:a16="http://schemas.microsoft.com/office/drawing/2014/main" id="{53A9AE44-930A-558B-9927-169FD0210D04}"/>
              </a:ext>
            </a:extLst>
          </p:cNvPr>
          <p:cNvSpPr txBox="1"/>
          <p:nvPr/>
        </p:nvSpPr>
        <p:spPr>
          <a:xfrm>
            <a:off x="1131052" y="1895475"/>
            <a:ext cx="9605635" cy="769441"/>
          </a:xfrm>
          <a:prstGeom prst="rect">
            <a:avLst/>
          </a:prstGeom>
          <a:noFill/>
        </p:spPr>
        <p:txBody>
          <a:bodyPr wrap="square">
            <a:spAutoFit/>
          </a:bodyPr>
          <a:lstStyle/>
          <a:p>
            <a:pPr marL="0" indent="0" algn="ctr">
              <a:buNone/>
            </a:pPr>
            <a:r>
              <a:rPr lang="el-GR" sz="2200" b="1" u="sng" dirty="0"/>
              <a:t>Εκπαιδευτικό υλικό και θεωρία:</a:t>
            </a:r>
            <a:endParaRPr lang="en-US" sz="2200" b="1" u="sng" dirty="0"/>
          </a:p>
          <a:p>
            <a:pPr marL="0" indent="0" algn="ctr">
              <a:buNone/>
            </a:pPr>
            <a:r>
              <a:rPr lang="el-GR" sz="2200" dirty="0"/>
              <a:t>Στοιχεία του υλικού σύμφωνα με την τυπολογία </a:t>
            </a:r>
            <a:r>
              <a:rPr lang="en-US" sz="2200" dirty="0"/>
              <a:t>West </a:t>
            </a:r>
            <a:r>
              <a:rPr lang="el-GR" sz="2200" dirty="0"/>
              <a:t>- </a:t>
            </a:r>
            <a:r>
              <a:rPr lang="el-GR" sz="2200" dirty="0" err="1"/>
              <a:t>Λιοναράκη</a:t>
            </a:r>
            <a:r>
              <a:rPr lang="el-GR" sz="2200" dirty="0"/>
              <a:t> </a:t>
            </a:r>
          </a:p>
        </p:txBody>
      </p:sp>
      <p:sp>
        <p:nvSpPr>
          <p:cNvPr id="7" name="TextBox 6">
            <a:extLst>
              <a:ext uri="{FF2B5EF4-FFF2-40B4-BE49-F238E27FC236}">
                <a16:creationId xmlns:a16="http://schemas.microsoft.com/office/drawing/2014/main" id="{89FDE544-6BA9-08C0-0543-3F0795E62AA0}"/>
              </a:ext>
            </a:extLst>
          </p:cNvPr>
          <p:cNvSpPr txBox="1"/>
          <p:nvPr/>
        </p:nvSpPr>
        <p:spPr>
          <a:xfrm>
            <a:off x="4440165" y="3041094"/>
            <a:ext cx="2987407" cy="3060000"/>
          </a:xfrm>
          <a:prstGeom prst="rect">
            <a:avLst/>
          </a:prstGeom>
          <a:solidFill>
            <a:srgbClr val="FFC000"/>
          </a:solidFill>
        </p:spPr>
        <p:txBody>
          <a:bodyPr wrap="square">
            <a:spAutoFit/>
          </a:bodyPr>
          <a:lstStyle/>
          <a:p>
            <a:pPr marL="0" indent="0" algn="just">
              <a:lnSpc>
                <a:spcPct val="150000"/>
              </a:lnSpc>
              <a:buNone/>
            </a:pPr>
            <a:r>
              <a:rPr lang="el-GR" sz="2400" dirty="0"/>
              <a:t>2</a:t>
            </a:r>
            <a:r>
              <a:rPr lang="el-GR" sz="2400" baseline="30000" dirty="0"/>
              <a:t>η</a:t>
            </a:r>
            <a:r>
              <a:rPr lang="el-GR" sz="2400" dirty="0"/>
              <a:t> Δέσμη:</a:t>
            </a:r>
          </a:p>
          <a:p>
            <a:pPr algn="just">
              <a:lnSpc>
                <a:spcPct val="150000"/>
              </a:lnSpc>
              <a:buFont typeface="Wingdings" panose="05000000000000000000" pitchFamily="2" charset="2"/>
              <a:buChar char="ü"/>
            </a:pPr>
            <a:r>
              <a:rPr lang="el-GR" sz="2400" dirty="0"/>
              <a:t>Διακείμενα</a:t>
            </a:r>
          </a:p>
          <a:p>
            <a:pPr algn="just">
              <a:lnSpc>
                <a:spcPct val="150000"/>
              </a:lnSpc>
              <a:buFont typeface="Wingdings" panose="05000000000000000000" pitchFamily="2" charset="2"/>
              <a:buChar char="ü"/>
            </a:pPr>
            <a:r>
              <a:rPr lang="el-GR" sz="2400" dirty="0"/>
              <a:t>Επικείμενα</a:t>
            </a:r>
          </a:p>
          <a:p>
            <a:pPr algn="just">
              <a:lnSpc>
                <a:spcPct val="150000"/>
              </a:lnSpc>
              <a:buFont typeface="Wingdings" panose="05000000000000000000" pitchFamily="2" charset="2"/>
              <a:buChar char="ü"/>
            </a:pPr>
            <a:r>
              <a:rPr lang="el-GR" sz="2400" dirty="0"/>
              <a:t>Παρακείμενα</a:t>
            </a:r>
          </a:p>
          <a:p>
            <a:pPr algn="just">
              <a:lnSpc>
                <a:spcPct val="150000"/>
              </a:lnSpc>
              <a:buFont typeface="Wingdings" panose="05000000000000000000" pitchFamily="2" charset="2"/>
              <a:buChar char="ü"/>
            </a:pPr>
            <a:r>
              <a:rPr lang="el-GR" sz="2400" dirty="0"/>
              <a:t>Περικείμενα</a:t>
            </a:r>
          </a:p>
        </p:txBody>
      </p:sp>
    </p:spTree>
    <p:extLst>
      <p:ext uri="{BB962C8B-B14F-4D97-AF65-F5344CB8AC3E}">
        <p14:creationId xmlns:p14="http://schemas.microsoft.com/office/powerpoint/2010/main" val="1764637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65420" y="874127"/>
            <a:ext cx="9520158" cy="767106"/>
          </a:xfrm>
          <a:solidFill>
            <a:schemeClr val="accent1">
              <a:lumMod val="60000"/>
              <a:lumOff val="40000"/>
            </a:schemeClr>
          </a:solidFill>
        </p:spPr>
        <p:txBody>
          <a:bodyPr anchor="ctr"/>
          <a:lstStyle/>
          <a:p>
            <a:pPr algn="ctr"/>
            <a:r>
              <a:rPr lang="el-GR" b="1" dirty="0">
                <a:cs typeface="Calibri" panose="020F0502020204030204" pitchFamily="34" charset="0"/>
              </a:rPr>
              <a:t>6</a:t>
            </a:r>
            <a:r>
              <a:rPr lang="en-US" b="1" dirty="0">
                <a:cs typeface="Calibri" panose="020F0502020204030204" pitchFamily="34" charset="0"/>
              </a:rPr>
              <a:t>. </a:t>
            </a:r>
            <a:r>
              <a:rPr lang="el-GR" b="1" dirty="0">
                <a:cs typeface="Calibri" panose="020F0502020204030204" pitchFamily="34" charset="0"/>
              </a:rPr>
              <a:t>Το Εκπαιδευτικό Υλικό (4/4)</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idx="1"/>
          </p:nvPr>
        </p:nvSpPr>
        <p:spPr>
          <a:xfrm>
            <a:off x="1165420" y="2760785"/>
            <a:ext cx="9520158" cy="2681654"/>
          </a:xfrm>
        </p:spPr>
        <p:txBody>
          <a:bodyPr>
            <a:normAutofit/>
          </a:bodyPr>
          <a:lstStyle/>
          <a:p>
            <a:pPr marL="0" indent="0" algn="just">
              <a:buNone/>
            </a:pPr>
            <a:r>
              <a:rPr lang="el-GR" sz="2400" dirty="0">
                <a:solidFill>
                  <a:schemeClr val="accent6">
                    <a:lumMod val="75000"/>
                  </a:schemeClr>
                </a:solidFill>
              </a:rPr>
              <a:t>Παρουσίαση του Εκπαιδευτικού Υλικού</a:t>
            </a:r>
          </a:p>
          <a:p>
            <a:pPr marL="0" indent="0" algn="just">
              <a:buNone/>
            </a:pPr>
            <a:endParaRPr lang="en-US" sz="2400" dirty="0">
              <a:hlinkClick r:id="rId3"/>
            </a:endParaRPr>
          </a:p>
          <a:p>
            <a:pPr marL="0" indent="0" algn="just">
              <a:buNone/>
            </a:pPr>
            <a:r>
              <a:rPr lang="en-US" sz="2400" dirty="0">
                <a:hlinkClick r:id="rId3"/>
              </a:rPr>
              <a:t>http://chamilo.datacenter.uoc.gr/metchamilo/courses/HISTORIATHSEYRYTERHSPERIOXHSTWNIWA/index.php?id_session=0</a:t>
            </a:r>
            <a:endParaRPr lang="el-GR" sz="2400" dirty="0"/>
          </a:p>
          <a:p>
            <a:pPr marL="0" indent="0" algn="just">
              <a:buNone/>
            </a:pPr>
            <a:endParaRPr lang="el-GR" sz="2400" dirty="0"/>
          </a:p>
        </p:txBody>
      </p:sp>
      <p:sp>
        <p:nvSpPr>
          <p:cNvPr id="4" name="Βέλος: Κάτω 3">
            <a:extLst>
              <a:ext uri="{FF2B5EF4-FFF2-40B4-BE49-F238E27FC236}">
                <a16:creationId xmlns:a16="http://schemas.microsoft.com/office/drawing/2014/main" id="{78EDF0B1-F5F6-D4F1-47AC-9243F66A324D}"/>
              </a:ext>
            </a:extLst>
          </p:cNvPr>
          <p:cNvSpPr/>
          <p:nvPr/>
        </p:nvSpPr>
        <p:spPr>
          <a:xfrm>
            <a:off x="3851029" y="3349869"/>
            <a:ext cx="413239" cy="509955"/>
          </a:xfrm>
          <a:prstGeom prst="downArrow">
            <a:avLst>
              <a:gd name="adj1" fmla="val 43333"/>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546017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65419" y="882919"/>
            <a:ext cx="9520158" cy="767106"/>
          </a:xfrm>
          <a:solidFill>
            <a:schemeClr val="accent1">
              <a:lumMod val="60000"/>
              <a:lumOff val="40000"/>
            </a:schemeClr>
          </a:solidFill>
        </p:spPr>
        <p:txBody>
          <a:bodyPr anchor="ctr"/>
          <a:lstStyle/>
          <a:p>
            <a:pPr algn="ctr"/>
            <a:r>
              <a:rPr lang="el-GR" b="1" dirty="0">
                <a:cs typeface="Calibri" panose="020F0502020204030204" pitchFamily="34" charset="0"/>
              </a:rPr>
              <a:t>7</a:t>
            </a:r>
            <a:r>
              <a:rPr lang="en-US" b="1" dirty="0">
                <a:cs typeface="Calibri" panose="020F0502020204030204" pitchFamily="34" charset="0"/>
              </a:rPr>
              <a:t>. </a:t>
            </a:r>
            <a:r>
              <a:rPr lang="el-GR" b="1" dirty="0">
                <a:cs typeface="Calibri" panose="020F0502020204030204" pitchFamily="34" charset="0"/>
              </a:rPr>
              <a:t>Η έρευνα</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idx="1"/>
          </p:nvPr>
        </p:nvSpPr>
        <p:spPr>
          <a:xfrm>
            <a:off x="1165420" y="1758462"/>
            <a:ext cx="9520158" cy="4510453"/>
          </a:xfrm>
        </p:spPr>
        <p:txBody>
          <a:bodyPr>
            <a:normAutofit fontScale="85000" lnSpcReduction="10000"/>
          </a:bodyPr>
          <a:lstStyle/>
          <a:p>
            <a:pPr algn="just">
              <a:lnSpc>
                <a:spcPct val="150000"/>
              </a:lnSpc>
            </a:pPr>
            <a:r>
              <a:rPr lang="el-GR" sz="2400" b="1" u="sng" dirty="0">
                <a:solidFill>
                  <a:srgbClr val="FF0000"/>
                </a:solidFill>
              </a:rPr>
              <a:t>Είδος έρευνας</a:t>
            </a:r>
            <a:r>
              <a:rPr lang="el-GR" sz="2400" b="1" dirty="0">
                <a:solidFill>
                  <a:schemeClr val="accent5"/>
                </a:solidFill>
              </a:rPr>
              <a:t>: </a:t>
            </a:r>
            <a:r>
              <a:rPr lang="el-GR" sz="2400" dirty="0"/>
              <a:t>Έρευνα αξιολόγησης- αποτίμησης ποιότητας Ε.Υ</a:t>
            </a:r>
          </a:p>
          <a:p>
            <a:pPr algn="just">
              <a:lnSpc>
                <a:spcPct val="150000"/>
              </a:lnSpc>
            </a:pPr>
            <a:r>
              <a:rPr lang="el-GR" sz="2400" b="1" u="sng" dirty="0">
                <a:solidFill>
                  <a:schemeClr val="accent4">
                    <a:lumMod val="75000"/>
                  </a:schemeClr>
                </a:solidFill>
              </a:rPr>
              <a:t>Χρονική Περίοδος: </a:t>
            </a:r>
            <a:r>
              <a:rPr lang="el-GR" sz="2400" dirty="0"/>
              <a:t>Απρίλιος 2023</a:t>
            </a:r>
          </a:p>
          <a:p>
            <a:pPr algn="just">
              <a:lnSpc>
                <a:spcPct val="150000"/>
              </a:lnSpc>
            </a:pPr>
            <a:r>
              <a:rPr lang="el-GR" sz="2400" b="1" u="sng" dirty="0">
                <a:solidFill>
                  <a:srgbClr val="FF0000"/>
                </a:solidFill>
              </a:rPr>
              <a:t>Δειγματοληψία</a:t>
            </a:r>
            <a:r>
              <a:rPr lang="el-GR" sz="2400" b="1" dirty="0">
                <a:solidFill>
                  <a:srgbClr val="FF0000"/>
                </a:solidFill>
              </a:rPr>
              <a:t>:</a:t>
            </a:r>
            <a:r>
              <a:rPr lang="el-GR" sz="2400" b="1" dirty="0">
                <a:solidFill>
                  <a:schemeClr val="accent5"/>
                </a:solidFill>
              </a:rPr>
              <a:t> </a:t>
            </a:r>
            <a:r>
              <a:rPr lang="el-GR" sz="2400" dirty="0"/>
              <a:t>Σκόπιμη Δειγματοληψία ειδικών - Δειγματοληψία Ευκολίας – 3 ειδικοί  στην </a:t>
            </a:r>
            <a:r>
              <a:rPr lang="el-GR" sz="2400" dirty="0" err="1"/>
              <a:t>ΕξΑΕ</a:t>
            </a:r>
            <a:r>
              <a:rPr lang="el-GR" sz="2400" dirty="0"/>
              <a:t> </a:t>
            </a:r>
          </a:p>
          <a:p>
            <a:pPr algn="just">
              <a:lnSpc>
                <a:spcPct val="150000"/>
              </a:lnSpc>
            </a:pPr>
            <a:r>
              <a:rPr lang="el-GR" sz="2400" b="1" u="sng" dirty="0">
                <a:solidFill>
                  <a:schemeClr val="accent4">
                    <a:lumMod val="75000"/>
                  </a:schemeClr>
                </a:solidFill>
              </a:rPr>
              <a:t>Μέθοδος</a:t>
            </a:r>
            <a:r>
              <a:rPr lang="el-GR" sz="2400" b="1" dirty="0">
                <a:solidFill>
                  <a:schemeClr val="accent4">
                    <a:lumMod val="75000"/>
                  </a:schemeClr>
                </a:solidFill>
              </a:rPr>
              <a:t>: </a:t>
            </a:r>
            <a:r>
              <a:rPr lang="el-GR" sz="2400" dirty="0"/>
              <a:t>Ποιοτική (Έρευνα απόψεων με Ανάλυση Περιεχομένου)</a:t>
            </a:r>
          </a:p>
          <a:p>
            <a:pPr algn="just">
              <a:lnSpc>
                <a:spcPct val="150000"/>
              </a:lnSpc>
            </a:pPr>
            <a:r>
              <a:rPr lang="el-GR" sz="2400" b="1" u="sng" dirty="0">
                <a:solidFill>
                  <a:srgbClr val="FF0000"/>
                </a:solidFill>
              </a:rPr>
              <a:t>Μέσα Συλλογής Δεδομένων</a:t>
            </a:r>
            <a:r>
              <a:rPr lang="el-GR" sz="2400" b="1" dirty="0">
                <a:solidFill>
                  <a:srgbClr val="FF0000"/>
                </a:solidFill>
              </a:rPr>
              <a:t>:  </a:t>
            </a:r>
            <a:r>
              <a:rPr lang="el-GR" sz="2400" dirty="0"/>
              <a:t>Ερωτηματολόγιο Ανοιχτών Ερωτήσεων</a:t>
            </a:r>
          </a:p>
          <a:p>
            <a:pPr algn="just">
              <a:lnSpc>
                <a:spcPct val="150000"/>
              </a:lnSpc>
            </a:pPr>
            <a:r>
              <a:rPr lang="el-GR" sz="2400" b="1" u="sng" dirty="0">
                <a:solidFill>
                  <a:schemeClr val="accent4">
                    <a:lumMod val="75000"/>
                  </a:schemeClr>
                </a:solidFill>
              </a:rPr>
              <a:t>Επεξεργασία Δεδομένων</a:t>
            </a:r>
            <a:r>
              <a:rPr lang="el-GR" sz="2400" b="1" dirty="0">
                <a:solidFill>
                  <a:schemeClr val="accent4">
                    <a:lumMod val="75000"/>
                  </a:schemeClr>
                </a:solidFill>
              </a:rPr>
              <a:t>: </a:t>
            </a:r>
            <a:r>
              <a:rPr lang="el-GR" sz="2400" dirty="0"/>
              <a:t>Μονάδα Ανάλυσης το θέμα – 10 ερευνητικοί άξονες (ερωτηματολόγιο ειδικών).</a:t>
            </a:r>
          </a:p>
          <a:p>
            <a:pPr marL="0" indent="0" algn="just">
              <a:buNone/>
            </a:pPr>
            <a:endParaRPr lang="el-GR" sz="2400" dirty="0"/>
          </a:p>
        </p:txBody>
      </p:sp>
    </p:spTree>
    <p:extLst>
      <p:ext uri="{BB962C8B-B14F-4D97-AF65-F5344CB8AC3E}">
        <p14:creationId xmlns:p14="http://schemas.microsoft.com/office/powerpoint/2010/main" val="3945009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83004" y="882918"/>
            <a:ext cx="9520158" cy="767106"/>
          </a:xfrm>
          <a:solidFill>
            <a:schemeClr val="accent1">
              <a:lumMod val="60000"/>
              <a:lumOff val="40000"/>
            </a:schemeClr>
          </a:solidFill>
        </p:spPr>
        <p:txBody>
          <a:bodyPr anchor="ctr"/>
          <a:lstStyle/>
          <a:p>
            <a:pPr algn="ctr"/>
            <a:r>
              <a:rPr lang="el-GR" b="1" dirty="0">
                <a:cs typeface="Calibri" panose="020F0502020204030204" pitchFamily="34" charset="0"/>
              </a:rPr>
              <a:t>8</a:t>
            </a:r>
            <a:r>
              <a:rPr lang="en-US" b="1" dirty="0">
                <a:cs typeface="Calibri" panose="020F0502020204030204" pitchFamily="34" charset="0"/>
              </a:rPr>
              <a:t>. </a:t>
            </a:r>
            <a:r>
              <a:rPr lang="el-GR" b="1" dirty="0">
                <a:cs typeface="Calibri" panose="020F0502020204030204" pitchFamily="34" charset="0"/>
              </a:rPr>
              <a:t>Τα συμπεράσματα (1/5)</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idx="1"/>
          </p:nvPr>
        </p:nvSpPr>
        <p:spPr>
          <a:xfrm>
            <a:off x="457200" y="2762251"/>
            <a:ext cx="11125201" cy="3743324"/>
          </a:xfrm>
        </p:spPr>
        <p:txBody>
          <a:bodyPr>
            <a:normAutofit fontScale="40000" lnSpcReduction="20000"/>
          </a:bodyPr>
          <a:lstStyle/>
          <a:p>
            <a:pPr algn="just">
              <a:lnSpc>
                <a:spcPct val="170000"/>
              </a:lnSpc>
              <a:buFont typeface="Wingdings" panose="05000000000000000000" pitchFamily="2" charset="2"/>
              <a:buChar char="Ø"/>
            </a:pPr>
            <a:r>
              <a:rPr lang="el-GR" sz="5000" dirty="0"/>
              <a:t>Το Ε.Υ. διαθέτει επιστημονική συνοχή και τεκμηρίωση  μέσα από διαφορετικές πηγές (Αναστασιάδης &amp; </a:t>
            </a:r>
            <a:r>
              <a:rPr lang="el-GR" sz="5000" dirty="0" err="1"/>
              <a:t>Σαντιδάκη</a:t>
            </a:r>
            <a:r>
              <a:rPr lang="el-GR" sz="5000" dirty="0"/>
              <a:t>, 2016).</a:t>
            </a:r>
          </a:p>
          <a:p>
            <a:pPr algn="just">
              <a:lnSpc>
                <a:spcPct val="170000"/>
              </a:lnSpc>
              <a:buFont typeface="Wingdings" panose="05000000000000000000" pitchFamily="2" charset="2"/>
              <a:buChar char="Ø"/>
            </a:pPr>
            <a:r>
              <a:rPr lang="el-GR" sz="5000" dirty="0"/>
              <a:t>Το Ε.Υ έχει φιλικό ύφος και γίνεται χρήση της καθομιλουμένης γλώσσας σε μεγάλο βαθμό και η γραφή είναι ευανάγνωστη. </a:t>
            </a:r>
          </a:p>
          <a:p>
            <a:pPr algn="just">
              <a:lnSpc>
                <a:spcPct val="170000"/>
              </a:lnSpc>
              <a:buFont typeface="Wingdings" panose="05000000000000000000" pitchFamily="2" charset="2"/>
              <a:buChar char="Ø"/>
            </a:pPr>
            <a:r>
              <a:rPr lang="el-GR" sz="5000" dirty="0"/>
              <a:t>Το Ε.Υ παρουσιάζεται τμηματικά και δεν περιέχει μόνο κείμενο αλλά περιέχει εικόνες, ήχο και βίντεο καθώς και </a:t>
            </a:r>
            <a:r>
              <a:rPr lang="el-GR" sz="5000" dirty="0" err="1"/>
              <a:t>υπερσυνδέσμους</a:t>
            </a:r>
            <a:r>
              <a:rPr lang="el-GR" sz="5000" dirty="0"/>
              <a:t> (</a:t>
            </a:r>
            <a:r>
              <a:rPr lang="el-GR" sz="5000" dirty="0" err="1"/>
              <a:t>Σπανακά</a:t>
            </a:r>
            <a:r>
              <a:rPr lang="el-GR" sz="5000" dirty="0"/>
              <a:t> και </a:t>
            </a:r>
            <a:r>
              <a:rPr lang="el-GR" sz="5000" dirty="0" err="1"/>
              <a:t>Λιοναράκης</a:t>
            </a:r>
            <a:r>
              <a:rPr lang="el-GR" sz="5000" dirty="0"/>
              <a:t>, 2017). </a:t>
            </a:r>
          </a:p>
          <a:p>
            <a:pPr marL="0" indent="0" algn="just">
              <a:buNone/>
            </a:pPr>
            <a:endParaRPr lang="el-GR" sz="2400" dirty="0"/>
          </a:p>
        </p:txBody>
      </p:sp>
      <p:sp>
        <p:nvSpPr>
          <p:cNvPr id="4" name="4 - Οριζόντιος πάπυρος">
            <a:extLst>
              <a:ext uri="{FF2B5EF4-FFF2-40B4-BE49-F238E27FC236}">
                <a16:creationId xmlns:a16="http://schemas.microsoft.com/office/drawing/2014/main" id="{E63B8B8A-B92D-E98F-DBEE-D83C083EB4AB}"/>
              </a:ext>
            </a:extLst>
          </p:cNvPr>
          <p:cNvSpPr/>
          <p:nvPr/>
        </p:nvSpPr>
        <p:spPr>
          <a:xfrm>
            <a:off x="2666976" y="1650024"/>
            <a:ext cx="6858048" cy="1000132"/>
          </a:xfrm>
          <a:prstGeom prst="horizontalScroll">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rPr>
              <a:t>1</a:t>
            </a:r>
            <a:r>
              <a:rPr lang="el-GR" sz="1600" b="1" baseline="30000" dirty="0">
                <a:solidFill>
                  <a:schemeClr val="tx1"/>
                </a:solidFill>
              </a:rPr>
              <a:t>ο</a:t>
            </a:r>
            <a:r>
              <a:rPr lang="el-GR" sz="1600" b="1" dirty="0">
                <a:solidFill>
                  <a:schemeClr val="tx1"/>
                </a:solidFill>
              </a:rPr>
              <a:t> Ερευνητικό Ερώτημα</a:t>
            </a:r>
            <a:r>
              <a:rPr lang="en-US" sz="1600" b="1" dirty="0">
                <a:solidFill>
                  <a:schemeClr val="tx1"/>
                </a:solidFill>
              </a:rPr>
              <a:t>:</a:t>
            </a:r>
            <a:r>
              <a:rPr lang="el-GR" sz="1600" b="1" dirty="0">
                <a:solidFill>
                  <a:schemeClr val="tx1"/>
                </a:solidFill>
              </a:rPr>
              <a:t> Το εκπαιδευτικό υλικό ακολουθεί τις βασικές αρχές και τη μεθοδολογία της εξ αποστάσεως εκπαίδευσης;</a:t>
            </a:r>
            <a:r>
              <a:rPr lang="en-US" sz="1600" b="1" dirty="0">
                <a:solidFill>
                  <a:schemeClr val="tx1"/>
                </a:solidFill>
              </a:rPr>
              <a:t> </a:t>
            </a:r>
            <a:endParaRPr lang="el-GR" sz="1600" b="1" dirty="0">
              <a:solidFill>
                <a:schemeClr val="tx1"/>
              </a:solidFill>
            </a:endParaRPr>
          </a:p>
        </p:txBody>
      </p:sp>
    </p:spTree>
    <p:extLst>
      <p:ext uri="{BB962C8B-B14F-4D97-AF65-F5344CB8AC3E}">
        <p14:creationId xmlns:p14="http://schemas.microsoft.com/office/powerpoint/2010/main" val="1192087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91796" y="882917"/>
            <a:ext cx="9520158" cy="767106"/>
          </a:xfrm>
          <a:solidFill>
            <a:schemeClr val="accent1">
              <a:lumMod val="60000"/>
              <a:lumOff val="40000"/>
            </a:schemeClr>
          </a:solidFill>
        </p:spPr>
        <p:txBody>
          <a:bodyPr anchor="ctr"/>
          <a:lstStyle/>
          <a:p>
            <a:pPr algn="ctr"/>
            <a:r>
              <a:rPr lang="el-GR" b="1" dirty="0">
                <a:cs typeface="Calibri" panose="020F0502020204030204" pitchFamily="34" charset="0"/>
              </a:rPr>
              <a:t>8</a:t>
            </a:r>
            <a:r>
              <a:rPr lang="en-US" b="1" dirty="0">
                <a:cs typeface="Calibri" panose="020F0502020204030204" pitchFamily="34" charset="0"/>
              </a:rPr>
              <a:t>. </a:t>
            </a:r>
            <a:r>
              <a:rPr lang="el-GR" b="1" dirty="0">
                <a:cs typeface="Calibri" panose="020F0502020204030204" pitchFamily="34" charset="0"/>
              </a:rPr>
              <a:t>Τα συμπεράσματα (2/5)</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idx="1"/>
          </p:nvPr>
        </p:nvSpPr>
        <p:spPr>
          <a:xfrm>
            <a:off x="438149" y="2650154"/>
            <a:ext cx="11039475" cy="3445845"/>
          </a:xfrm>
        </p:spPr>
        <p:txBody>
          <a:bodyPr>
            <a:normAutofit fontScale="92500" lnSpcReduction="20000"/>
          </a:bodyPr>
          <a:lstStyle/>
          <a:p>
            <a:pPr algn="just">
              <a:lnSpc>
                <a:spcPct val="150000"/>
              </a:lnSpc>
              <a:buFont typeface="Wingdings" panose="05000000000000000000" pitchFamily="2" charset="2"/>
              <a:buChar char="Ø"/>
            </a:pPr>
            <a:r>
              <a:rPr lang="el-GR" sz="2400" dirty="0"/>
              <a:t> Η πλοήγηση στο Ε.Υ είναι εύκολη και οι </a:t>
            </a:r>
            <a:r>
              <a:rPr lang="el-GR" sz="2400" dirty="0" err="1"/>
              <a:t>υπερσύνδεσμοι</a:t>
            </a:r>
            <a:r>
              <a:rPr lang="el-GR" sz="2400" dirty="0"/>
              <a:t> που χρησιμοποιούνται οδηγούν στο αναμενόμενο περιεχόμενο </a:t>
            </a:r>
          </a:p>
          <a:p>
            <a:pPr algn="just">
              <a:lnSpc>
                <a:spcPct val="150000"/>
              </a:lnSpc>
              <a:buFont typeface="Wingdings" panose="05000000000000000000" pitchFamily="2" charset="2"/>
              <a:buChar char="Ø"/>
            </a:pPr>
            <a:r>
              <a:rPr lang="el-GR" sz="2400" dirty="0"/>
              <a:t>Το Ε.Υ υποστηρίζει και καθοδηγεί τον εκπαιδευόμενο στη μελέτη του δίνοντας έμφαση σε συγκεκριμένα σημεία και παρέχοντας συμβουλές και επεξηγηματικά σχόλια. </a:t>
            </a:r>
          </a:p>
          <a:p>
            <a:pPr algn="just">
              <a:lnSpc>
                <a:spcPct val="150000"/>
              </a:lnSpc>
              <a:buFont typeface="Wingdings" panose="05000000000000000000" pitchFamily="2" charset="2"/>
              <a:buChar char="Ø"/>
            </a:pPr>
            <a:r>
              <a:rPr lang="el-GR" sz="2400" dirty="0"/>
              <a:t>Στο Ε.Υ ο σκοπός και τα προσδοκώμενα αποτελέσματα της κάθε διδακτικής ενότητας διατυπώνονται με σαφήνεια.</a:t>
            </a:r>
          </a:p>
          <a:p>
            <a:pPr marL="0" indent="0" algn="just">
              <a:buNone/>
            </a:pPr>
            <a:endParaRPr lang="el-GR" sz="2400" dirty="0"/>
          </a:p>
        </p:txBody>
      </p:sp>
      <p:sp>
        <p:nvSpPr>
          <p:cNvPr id="4" name="4 - Οριζόντιος πάπυρος">
            <a:extLst>
              <a:ext uri="{FF2B5EF4-FFF2-40B4-BE49-F238E27FC236}">
                <a16:creationId xmlns:a16="http://schemas.microsoft.com/office/drawing/2014/main" id="{E63B8B8A-B92D-E98F-DBEE-D83C083EB4AB}"/>
              </a:ext>
            </a:extLst>
          </p:cNvPr>
          <p:cNvSpPr/>
          <p:nvPr/>
        </p:nvSpPr>
        <p:spPr>
          <a:xfrm>
            <a:off x="2522851" y="1650023"/>
            <a:ext cx="6858048" cy="1000132"/>
          </a:xfrm>
          <a:prstGeom prst="horizontalScroll">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rPr>
              <a:t>1</a:t>
            </a:r>
            <a:r>
              <a:rPr lang="el-GR" sz="1600" b="1" baseline="30000" dirty="0">
                <a:solidFill>
                  <a:schemeClr val="tx1"/>
                </a:solidFill>
              </a:rPr>
              <a:t>ο</a:t>
            </a:r>
            <a:r>
              <a:rPr lang="el-GR" sz="1600" b="1" dirty="0">
                <a:solidFill>
                  <a:schemeClr val="tx1"/>
                </a:solidFill>
              </a:rPr>
              <a:t> Ερευνητικό Ερώτημα</a:t>
            </a:r>
            <a:r>
              <a:rPr lang="en-US" sz="1600" b="1" dirty="0">
                <a:solidFill>
                  <a:schemeClr val="tx1"/>
                </a:solidFill>
              </a:rPr>
              <a:t>:</a:t>
            </a:r>
            <a:r>
              <a:rPr lang="el-GR" sz="1600" b="1" dirty="0">
                <a:solidFill>
                  <a:schemeClr val="tx1"/>
                </a:solidFill>
              </a:rPr>
              <a:t> Το εκπαιδευτικό υλικό ακολουθεί τις βασικές αρχές και τη μεθοδολογία της εξ αποστάσεως εκπαίδευσης;</a:t>
            </a:r>
            <a:r>
              <a:rPr lang="en-US" sz="1600" b="1" dirty="0">
                <a:solidFill>
                  <a:schemeClr val="tx1"/>
                </a:solidFill>
              </a:rPr>
              <a:t> </a:t>
            </a:r>
            <a:endParaRPr lang="el-GR" sz="1600" b="1" dirty="0">
              <a:solidFill>
                <a:schemeClr val="tx1"/>
              </a:solidFill>
            </a:endParaRPr>
          </a:p>
        </p:txBody>
      </p:sp>
    </p:spTree>
    <p:extLst>
      <p:ext uri="{BB962C8B-B14F-4D97-AF65-F5344CB8AC3E}">
        <p14:creationId xmlns:p14="http://schemas.microsoft.com/office/powerpoint/2010/main" val="2191932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83004" y="926879"/>
            <a:ext cx="9520158" cy="767106"/>
          </a:xfrm>
          <a:solidFill>
            <a:schemeClr val="accent1">
              <a:lumMod val="60000"/>
              <a:lumOff val="40000"/>
            </a:schemeClr>
          </a:solidFill>
        </p:spPr>
        <p:txBody>
          <a:bodyPr anchor="ctr"/>
          <a:lstStyle/>
          <a:p>
            <a:pPr algn="ctr"/>
            <a:r>
              <a:rPr lang="el-GR" b="1" dirty="0">
                <a:cs typeface="Calibri" panose="020F0502020204030204" pitchFamily="34" charset="0"/>
              </a:rPr>
              <a:t>8</a:t>
            </a:r>
            <a:r>
              <a:rPr lang="en-US" b="1" dirty="0">
                <a:cs typeface="Calibri" panose="020F0502020204030204" pitchFamily="34" charset="0"/>
              </a:rPr>
              <a:t>. </a:t>
            </a:r>
            <a:r>
              <a:rPr lang="el-GR" b="1" dirty="0">
                <a:cs typeface="Calibri" panose="020F0502020204030204" pitchFamily="34" charset="0"/>
              </a:rPr>
              <a:t>Τα συμπεράσματα (</a:t>
            </a:r>
            <a:r>
              <a:rPr lang="en-US" b="1" dirty="0">
                <a:cs typeface="Calibri" panose="020F0502020204030204" pitchFamily="34" charset="0"/>
              </a:rPr>
              <a:t>3</a:t>
            </a:r>
            <a:r>
              <a:rPr lang="el-GR" b="1" dirty="0">
                <a:cs typeface="Calibri" panose="020F0502020204030204" pitchFamily="34" charset="0"/>
              </a:rPr>
              <a:t>/5)</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idx="1"/>
          </p:nvPr>
        </p:nvSpPr>
        <p:spPr>
          <a:xfrm>
            <a:off x="1183004" y="2694117"/>
            <a:ext cx="9895304" cy="3425330"/>
          </a:xfrm>
        </p:spPr>
        <p:txBody>
          <a:bodyPr>
            <a:normAutofit fontScale="77500" lnSpcReduction="20000"/>
          </a:bodyPr>
          <a:lstStyle/>
          <a:p>
            <a:pPr marL="0" indent="0" algn="just">
              <a:lnSpc>
                <a:spcPct val="150000"/>
              </a:lnSpc>
              <a:buNone/>
            </a:pPr>
            <a:r>
              <a:rPr lang="el-GR" sz="2400" dirty="0"/>
              <a:t>Στο Ε.Υ: </a:t>
            </a:r>
          </a:p>
          <a:p>
            <a:pPr marL="285750" indent="-285750" algn="just">
              <a:lnSpc>
                <a:spcPct val="150000"/>
              </a:lnSpc>
              <a:buFont typeface="Wingdings" panose="05000000000000000000" pitchFamily="2" charset="2"/>
              <a:buChar char="Ø"/>
            </a:pPr>
            <a:r>
              <a:rPr lang="el-GR" sz="2400" dirty="0"/>
              <a:t>Υπάρχει συνδυασμός κειμένου και εικόνας (</a:t>
            </a:r>
            <a:r>
              <a:rPr lang="el-GR" sz="2400" b="1" dirty="0" err="1"/>
              <a:t>Πολυμεσική</a:t>
            </a:r>
            <a:r>
              <a:rPr lang="el-GR" sz="2400" b="1" dirty="0"/>
              <a:t> αρχή</a:t>
            </a:r>
            <a:r>
              <a:rPr lang="el-GR" sz="2400" dirty="0"/>
              <a:t>)</a:t>
            </a:r>
          </a:p>
          <a:p>
            <a:pPr marL="285750" indent="-285750" algn="just">
              <a:lnSpc>
                <a:spcPct val="150000"/>
              </a:lnSpc>
              <a:buFont typeface="Wingdings" panose="05000000000000000000" pitchFamily="2" charset="2"/>
              <a:buChar char="Ø"/>
            </a:pPr>
            <a:r>
              <a:rPr lang="el-GR" sz="2400" dirty="0"/>
              <a:t>Υπάρχουν στοιχεία αφήγησης (</a:t>
            </a:r>
            <a:r>
              <a:rPr lang="el-GR" sz="2400" b="1" dirty="0"/>
              <a:t>Αρχή της </a:t>
            </a:r>
            <a:r>
              <a:rPr lang="el-GR" sz="2400" b="1" dirty="0" err="1"/>
              <a:t>Τροπικότητας</a:t>
            </a:r>
            <a:r>
              <a:rPr lang="el-GR" sz="2400" dirty="0"/>
              <a:t>)</a:t>
            </a:r>
          </a:p>
          <a:p>
            <a:pPr marL="285750" indent="-285750" algn="just">
              <a:lnSpc>
                <a:spcPct val="150000"/>
              </a:lnSpc>
              <a:buFont typeface="Wingdings" panose="05000000000000000000" pitchFamily="2" charset="2"/>
              <a:buChar char="Ø"/>
            </a:pPr>
            <a:r>
              <a:rPr lang="el-GR" sz="2400" dirty="0"/>
              <a:t>Απουσιάζουν άσχετες πληροφορίες (</a:t>
            </a:r>
            <a:r>
              <a:rPr lang="el-GR" sz="2400" b="1" dirty="0"/>
              <a:t>Αρχή της Συνοχής</a:t>
            </a:r>
            <a:r>
              <a:rPr lang="el-GR" sz="2400" dirty="0"/>
              <a:t>)</a:t>
            </a:r>
          </a:p>
          <a:p>
            <a:pPr marL="285750" indent="-285750" algn="just">
              <a:lnSpc>
                <a:spcPct val="150000"/>
              </a:lnSpc>
              <a:buFont typeface="Wingdings" panose="05000000000000000000" pitchFamily="2" charset="2"/>
              <a:buChar char="Ø"/>
            </a:pPr>
            <a:r>
              <a:rPr lang="el-GR" sz="2400" dirty="0"/>
              <a:t>Δεν υπάρχουν ταυτόχρονα πολλαπλά μέσα (</a:t>
            </a:r>
            <a:r>
              <a:rPr lang="el-GR" sz="2400" b="1" dirty="0"/>
              <a:t>Αρχή αποφυγής του Πλεονασμού</a:t>
            </a:r>
            <a:r>
              <a:rPr lang="el-GR" sz="2400" dirty="0"/>
              <a:t>)</a:t>
            </a:r>
          </a:p>
          <a:p>
            <a:pPr marL="285750" indent="-285750" algn="just">
              <a:lnSpc>
                <a:spcPct val="150000"/>
              </a:lnSpc>
              <a:buFont typeface="Wingdings" panose="05000000000000000000" pitchFamily="2" charset="2"/>
              <a:buChar char="Ø"/>
            </a:pPr>
            <a:r>
              <a:rPr lang="el-GR" sz="2400" dirty="0"/>
              <a:t>Γίνεται χρήση φιλικής γλώσσας, β’ προσώπου και ηχητική παρουσίαση του γνωστικού αντικειμένου (</a:t>
            </a:r>
            <a:r>
              <a:rPr lang="el-GR" sz="2400" b="1" dirty="0"/>
              <a:t>Αρχή της Προσωποποίησης</a:t>
            </a:r>
            <a:r>
              <a:rPr lang="el-GR" sz="2400" dirty="0"/>
              <a:t>)</a:t>
            </a:r>
          </a:p>
          <a:p>
            <a:pPr marL="0" indent="0" algn="just">
              <a:buNone/>
            </a:pPr>
            <a:endParaRPr lang="el-GR" sz="2400" dirty="0"/>
          </a:p>
        </p:txBody>
      </p:sp>
      <p:sp>
        <p:nvSpPr>
          <p:cNvPr id="6" name="4 - Οριζόντιος πάπυρος">
            <a:extLst>
              <a:ext uri="{FF2B5EF4-FFF2-40B4-BE49-F238E27FC236}">
                <a16:creationId xmlns:a16="http://schemas.microsoft.com/office/drawing/2014/main" id="{2CC186CF-9F96-0B83-99D6-B5A596BA3008}"/>
              </a:ext>
            </a:extLst>
          </p:cNvPr>
          <p:cNvSpPr/>
          <p:nvPr/>
        </p:nvSpPr>
        <p:spPr>
          <a:xfrm>
            <a:off x="2666976" y="1693985"/>
            <a:ext cx="6858048" cy="1000132"/>
          </a:xfrm>
          <a:prstGeom prst="horizontalScroll">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a:solidFill>
                  <a:schemeClr val="tx1"/>
                </a:solidFill>
              </a:rPr>
              <a:t>2</a:t>
            </a:r>
            <a:r>
              <a:rPr lang="el-GR" sz="1600" b="1" baseline="30000">
                <a:solidFill>
                  <a:schemeClr val="tx1"/>
                </a:solidFill>
              </a:rPr>
              <a:t>ο</a:t>
            </a:r>
            <a:r>
              <a:rPr lang="el-GR" sz="1600" b="1">
                <a:solidFill>
                  <a:schemeClr val="tx1"/>
                </a:solidFill>
              </a:rPr>
              <a:t> ερευνητικό ερώτημα:</a:t>
            </a:r>
            <a:r>
              <a:rPr lang="el-GR" sz="1600">
                <a:solidFill>
                  <a:schemeClr val="tx1"/>
                </a:solidFill>
              </a:rPr>
              <a:t> Το εκπαιδευτικό υλικό είναι σχεδιασμένο σύμφωνα με τις αρχές της πολυμεσικής μάθησης;</a:t>
            </a:r>
            <a:endParaRPr lang="el-GR" sz="1600" dirty="0">
              <a:solidFill>
                <a:schemeClr val="tx1"/>
              </a:solidFill>
            </a:endParaRPr>
          </a:p>
        </p:txBody>
      </p:sp>
    </p:spTree>
    <p:extLst>
      <p:ext uri="{BB962C8B-B14F-4D97-AF65-F5344CB8AC3E}">
        <p14:creationId xmlns:p14="http://schemas.microsoft.com/office/powerpoint/2010/main" val="3826860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91796" y="926879"/>
            <a:ext cx="9520158" cy="767106"/>
          </a:xfrm>
          <a:solidFill>
            <a:schemeClr val="accent1">
              <a:lumMod val="60000"/>
              <a:lumOff val="40000"/>
            </a:schemeClr>
          </a:solidFill>
        </p:spPr>
        <p:txBody>
          <a:bodyPr anchor="ctr"/>
          <a:lstStyle/>
          <a:p>
            <a:pPr algn="ctr"/>
            <a:r>
              <a:rPr lang="el-GR" b="1" dirty="0">
                <a:cs typeface="Calibri" panose="020F0502020204030204" pitchFamily="34" charset="0"/>
              </a:rPr>
              <a:t>8</a:t>
            </a:r>
            <a:r>
              <a:rPr lang="en-US" b="1" dirty="0">
                <a:cs typeface="Calibri" panose="020F0502020204030204" pitchFamily="34" charset="0"/>
              </a:rPr>
              <a:t>. </a:t>
            </a:r>
            <a:r>
              <a:rPr lang="el-GR" b="1" dirty="0">
                <a:cs typeface="Calibri" panose="020F0502020204030204" pitchFamily="34" charset="0"/>
              </a:rPr>
              <a:t>Τα συμπεράσματα (</a:t>
            </a:r>
            <a:r>
              <a:rPr lang="en-US" b="1" dirty="0">
                <a:cs typeface="Calibri" panose="020F0502020204030204" pitchFamily="34" charset="0"/>
              </a:rPr>
              <a:t>4</a:t>
            </a:r>
            <a:r>
              <a:rPr lang="el-GR" b="1" dirty="0">
                <a:cs typeface="Calibri" panose="020F0502020204030204" pitchFamily="34" charset="0"/>
              </a:rPr>
              <a:t>/5)</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idx="1"/>
          </p:nvPr>
        </p:nvSpPr>
        <p:spPr>
          <a:xfrm>
            <a:off x="1191796" y="2694116"/>
            <a:ext cx="9520158" cy="3609969"/>
          </a:xfrm>
        </p:spPr>
        <p:txBody>
          <a:bodyPr>
            <a:normAutofit fontScale="92500" lnSpcReduction="20000"/>
          </a:bodyPr>
          <a:lstStyle/>
          <a:p>
            <a:pPr marL="0" indent="0" algn="just">
              <a:lnSpc>
                <a:spcPct val="150000"/>
              </a:lnSpc>
              <a:buNone/>
            </a:pPr>
            <a:r>
              <a:rPr lang="el-GR" sz="2400" dirty="0"/>
              <a:t>Στο Ε.Υ:</a:t>
            </a:r>
          </a:p>
          <a:p>
            <a:pPr marL="285750" indent="-285750" algn="just">
              <a:lnSpc>
                <a:spcPct val="150000"/>
              </a:lnSpc>
              <a:buFont typeface="Wingdings" panose="05000000000000000000" pitchFamily="2" charset="2"/>
              <a:buChar char="Ø"/>
            </a:pPr>
            <a:r>
              <a:rPr lang="el-GR" sz="2400" dirty="0"/>
              <a:t>Το κείμενο και τα αντίστοιχα γραφικά βρίσκονται κοντά μεταξύ τους για να γίνει η συσχέτιση και παρουσιάζονται ταυτόχρονα (</a:t>
            </a:r>
            <a:r>
              <a:rPr lang="el-GR" sz="2400" b="1" dirty="0"/>
              <a:t>Αρχή χωρικής και χρονικής συνάφειας</a:t>
            </a:r>
            <a:r>
              <a:rPr lang="el-GR" sz="2400" dirty="0"/>
              <a:t>)</a:t>
            </a:r>
          </a:p>
          <a:p>
            <a:pPr marL="285750" indent="-285750" algn="just">
              <a:lnSpc>
                <a:spcPct val="150000"/>
              </a:lnSpc>
              <a:buFont typeface="Wingdings" panose="05000000000000000000" pitchFamily="2" charset="2"/>
              <a:buChar char="Ø"/>
            </a:pPr>
            <a:r>
              <a:rPr lang="el-GR" sz="2400" dirty="0"/>
              <a:t>Εξηγούνται βασικές εισαγωγικές έννοιες (</a:t>
            </a:r>
            <a:r>
              <a:rPr lang="el-GR" sz="2400" b="1" dirty="0"/>
              <a:t>Αρχή της Προπαίδευσης</a:t>
            </a:r>
            <a:r>
              <a:rPr lang="el-GR" sz="2400" dirty="0"/>
              <a:t>) </a:t>
            </a:r>
          </a:p>
          <a:p>
            <a:pPr marL="285750" indent="-285750" algn="just">
              <a:lnSpc>
                <a:spcPct val="150000"/>
              </a:lnSpc>
              <a:buFont typeface="Wingdings" panose="05000000000000000000" pitchFamily="2" charset="2"/>
              <a:buChar char="Ø"/>
            </a:pPr>
            <a:r>
              <a:rPr lang="el-GR" sz="2400" dirty="0"/>
              <a:t>Γίνεται αφήγηση με απλή, ανθρώπινη φωνή που προσδίδει φιλικότητα (</a:t>
            </a:r>
            <a:r>
              <a:rPr lang="el-GR" sz="2400" b="1" dirty="0"/>
              <a:t>Αρχή της Φωνής</a:t>
            </a:r>
            <a:r>
              <a:rPr lang="el-GR" sz="2400" dirty="0"/>
              <a:t>)</a:t>
            </a:r>
          </a:p>
          <a:p>
            <a:pPr marL="0" indent="0" algn="just">
              <a:buNone/>
            </a:pPr>
            <a:endParaRPr lang="el-GR" sz="2400" dirty="0"/>
          </a:p>
        </p:txBody>
      </p:sp>
      <p:sp>
        <p:nvSpPr>
          <p:cNvPr id="6" name="4 - Οριζόντιος πάπυρος">
            <a:extLst>
              <a:ext uri="{FF2B5EF4-FFF2-40B4-BE49-F238E27FC236}">
                <a16:creationId xmlns:a16="http://schemas.microsoft.com/office/drawing/2014/main" id="{2CC186CF-9F96-0B83-99D6-B5A596BA3008}"/>
              </a:ext>
            </a:extLst>
          </p:cNvPr>
          <p:cNvSpPr/>
          <p:nvPr/>
        </p:nvSpPr>
        <p:spPr>
          <a:xfrm>
            <a:off x="2666976" y="1693985"/>
            <a:ext cx="6858048" cy="1000132"/>
          </a:xfrm>
          <a:prstGeom prst="horizontalScroll">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a:solidFill>
                  <a:schemeClr val="tx1"/>
                </a:solidFill>
              </a:rPr>
              <a:t>2</a:t>
            </a:r>
            <a:r>
              <a:rPr lang="el-GR" sz="1600" b="1" baseline="30000">
                <a:solidFill>
                  <a:schemeClr val="tx1"/>
                </a:solidFill>
              </a:rPr>
              <a:t>ο</a:t>
            </a:r>
            <a:r>
              <a:rPr lang="el-GR" sz="1600" b="1">
                <a:solidFill>
                  <a:schemeClr val="tx1"/>
                </a:solidFill>
              </a:rPr>
              <a:t> ερευνητικό ερώτημα:</a:t>
            </a:r>
            <a:r>
              <a:rPr lang="el-GR" sz="1600">
                <a:solidFill>
                  <a:schemeClr val="tx1"/>
                </a:solidFill>
              </a:rPr>
              <a:t> Το εκπαιδευτικό υλικό είναι σχεδιασμένο σύμφωνα με τις αρχές της πολυμεσικής μάθησης;</a:t>
            </a:r>
            <a:endParaRPr lang="el-GR" sz="1600" dirty="0">
              <a:solidFill>
                <a:schemeClr val="tx1"/>
              </a:solidFill>
            </a:endParaRPr>
          </a:p>
        </p:txBody>
      </p:sp>
    </p:spTree>
    <p:extLst>
      <p:ext uri="{BB962C8B-B14F-4D97-AF65-F5344CB8AC3E}">
        <p14:creationId xmlns:p14="http://schemas.microsoft.com/office/powerpoint/2010/main" val="6737530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91796" y="926879"/>
            <a:ext cx="9520158" cy="767106"/>
          </a:xfrm>
          <a:solidFill>
            <a:schemeClr val="accent1">
              <a:lumMod val="60000"/>
              <a:lumOff val="40000"/>
            </a:schemeClr>
          </a:solidFill>
        </p:spPr>
        <p:txBody>
          <a:bodyPr anchor="ctr"/>
          <a:lstStyle/>
          <a:p>
            <a:pPr algn="ctr"/>
            <a:r>
              <a:rPr lang="el-GR" b="1" dirty="0">
                <a:cs typeface="Calibri" panose="020F0502020204030204" pitchFamily="34" charset="0"/>
              </a:rPr>
              <a:t>8</a:t>
            </a:r>
            <a:r>
              <a:rPr lang="en-US" b="1" dirty="0">
                <a:cs typeface="Calibri" panose="020F0502020204030204" pitchFamily="34" charset="0"/>
              </a:rPr>
              <a:t>. </a:t>
            </a:r>
            <a:r>
              <a:rPr lang="el-GR" b="1" dirty="0">
                <a:cs typeface="Calibri" panose="020F0502020204030204" pitchFamily="34" charset="0"/>
              </a:rPr>
              <a:t>Τα συμπεράσματα (</a:t>
            </a:r>
            <a:r>
              <a:rPr lang="en-US" b="1" dirty="0">
                <a:cs typeface="Calibri" panose="020F0502020204030204" pitchFamily="34" charset="0"/>
              </a:rPr>
              <a:t>4</a:t>
            </a:r>
            <a:r>
              <a:rPr lang="el-GR" b="1" dirty="0">
                <a:cs typeface="Calibri" panose="020F0502020204030204" pitchFamily="34" charset="0"/>
              </a:rPr>
              <a:t>/5)</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idx="1"/>
          </p:nvPr>
        </p:nvSpPr>
        <p:spPr>
          <a:xfrm>
            <a:off x="1191796" y="2694116"/>
            <a:ext cx="9520158" cy="3574799"/>
          </a:xfrm>
        </p:spPr>
        <p:txBody>
          <a:bodyPr>
            <a:normAutofit fontScale="92500" lnSpcReduction="20000"/>
          </a:bodyPr>
          <a:lstStyle/>
          <a:p>
            <a:pPr marL="0" indent="0" algn="just">
              <a:lnSpc>
                <a:spcPct val="150000"/>
              </a:lnSpc>
              <a:buNone/>
            </a:pPr>
            <a:r>
              <a:rPr lang="el-GR" sz="2400" dirty="0"/>
              <a:t>Στο Ε.Υ:</a:t>
            </a:r>
          </a:p>
          <a:p>
            <a:pPr marL="285750" indent="-285750" algn="just">
              <a:lnSpc>
                <a:spcPct val="150000"/>
              </a:lnSpc>
              <a:buFont typeface="Wingdings" panose="05000000000000000000" pitchFamily="2" charset="2"/>
              <a:buChar char="Ø"/>
            </a:pPr>
            <a:r>
              <a:rPr lang="el-GR" sz="2400" dirty="0"/>
              <a:t>Η χρήση </a:t>
            </a:r>
            <a:r>
              <a:rPr lang="en-US" sz="2400" dirty="0"/>
              <a:t>Avatar</a:t>
            </a:r>
            <a:r>
              <a:rPr lang="el-GR" sz="2400" dirty="0"/>
              <a:t> κάνει φιλική την παρουσίαση και </a:t>
            </a:r>
            <a:r>
              <a:rPr lang="el-GR" sz="2400" dirty="0">
                <a:sym typeface="Wingdings" panose="05000000000000000000" pitchFamily="2" charset="2"/>
              </a:rPr>
              <a:t>ενισχύει τη διαδικασία της μάθησης (</a:t>
            </a:r>
            <a:r>
              <a:rPr lang="el-GR" sz="2400" b="1" dirty="0"/>
              <a:t>Αρχή της Ενσωμάτωσης</a:t>
            </a:r>
            <a:r>
              <a:rPr lang="el-GR" sz="2400" dirty="0"/>
              <a:t>)</a:t>
            </a:r>
            <a:endParaRPr lang="el-GR" sz="2400" dirty="0">
              <a:sym typeface="Wingdings" panose="05000000000000000000" pitchFamily="2" charset="2"/>
            </a:endParaRPr>
          </a:p>
          <a:p>
            <a:pPr marL="285750" indent="-285750" algn="just">
              <a:lnSpc>
                <a:spcPct val="150000"/>
              </a:lnSpc>
              <a:buFont typeface="Wingdings" panose="05000000000000000000" pitchFamily="2" charset="2"/>
              <a:buChar char="Ø"/>
            </a:pPr>
            <a:r>
              <a:rPr lang="el-GR" sz="2400" dirty="0">
                <a:sym typeface="Wingdings" panose="05000000000000000000" pitchFamily="2" charset="2"/>
              </a:rPr>
              <a:t>Γίνεται τμηματική και βαθμιαία παρουσίαση περιεχομένου (</a:t>
            </a:r>
            <a:r>
              <a:rPr lang="el-GR" sz="2400" b="1" dirty="0">
                <a:sym typeface="Wingdings" panose="05000000000000000000" pitchFamily="2" charset="2"/>
              </a:rPr>
              <a:t>Αρχή της Κατάτμησης</a:t>
            </a:r>
            <a:r>
              <a:rPr lang="el-GR" sz="2400" dirty="0">
                <a:sym typeface="Wingdings" panose="05000000000000000000" pitchFamily="2" charset="2"/>
              </a:rPr>
              <a:t>)</a:t>
            </a:r>
          </a:p>
          <a:p>
            <a:pPr marL="285750" indent="-285750" algn="just">
              <a:lnSpc>
                <a:spcPct val="150000"/>
              </a:lnSpc>
              <a:buFont typeface="Wingdings" panose="05000000000000000000" pitchFamily="2" charset="2"/>
              <a:buChar char="Ø"/>
            </a:pPr>
            <a:r>
              <a:rPr lang="el-GR" sz="2400" dirty="0">
                <a:sym typeface="Wingdings" panose="05000000000000000000" pitchFamily="2" charset="2"/>
              </a:rPr>
              <a:t>Υπάρχει έντονη γραφή, υπογράμμιση και χρωματισμός των σημαντικών εννοιών (</a:t>
            </a:r>
            <a:r>
              <a:rPr lang="el-GR" sz="2400" b="1" dirty="0">
                <a:sym typeface="Wingdings" panose="05000000000000000000" pitchFamily="2" charset="2"/>
              </a:rPr>
              <a:t>Αρχή της Σηματοδότησης</a:t>
            </a:r>
            <a:r>
              <a:rPr lang="el-GR" sz="2400" dirty="0">
                <a:sym typeface="Wingdings" panose="05000000000000000000" pitchFamily="2" charset="2"/>
              </a:rPr>
              <a:t>)</a:t>
            </a:r>
          </a:p>
          <a:p>
            <a:pPr marL="0" indent="0" algn="just">
              <a:buNone/>
            </a:pPr>
            <a:endParaRPr lang="el-GR" sz="2400" dirty="0"/>
          </a:p>
        </p:txBody>
      </p:sp>
      <p:sp>
        <p:nvSpPr>
          <p:cNvPr id="6" name="4 - Οριζόντιος πάπυρος">
            <a:extLst>
              <a:ext uri="{FF2B5EF4-FFF2-40B4-BE49-F238E27FC236}">
                <a16:creationId xmlns:a16="http://schemas.microsoft.com/office/drawing/2014/main" id="{2CC186CF-9F96-0B83-99D6-B5A596BA3008}"/>
              </a:ext>
            </a:extLst>
          </p:cNvPr>
          <p:cNvSpPr/>
          <p:nvPr/>
        </p:nvSpPr>
        <p:spPr>
          <a:xfrm>
            <a:off x="2666976" y="1693985"/>
            <a:ext cx="6858048" cy="1000132"/>
          </a:xfrm>
          <a:prstGeom prst="horizontalScroll">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a:solidFill>
                  <a:schemeClr val="tx1"/>
                </a:solidFill>
              </a:rPr>
              <a:t>2</a:t>
            </a:r>
            <a:r>
              <a:rPr lang="el-GR" sz="1600" b="1" baseline="30000">
                <a:solidFill>
                  <a:schemeClr val="tx1"/>
                </a:solidFill>
              </a:rPr>
              <a:t>ο</a:t>
            </a:r>
            <a:r>
              <a:rPr lang="el-GR" sz="1600" b="1">
                <a:solidFill>
                  <a:schemeClr val="tx1"/>
                </a:solidFill>
              </a:rPr>
              <a:t> ερευνητικό ερώτημα:</a:t>
            </a:r>
            <a:r>
              <a:rPr lang="el-GR" sz="1600">
                <a:solidFill>
                  <a:schemeClr val="tx1"/>
                </a:solidFill>
              </a:rPr>
              <a:t> Το εκπαιδευτικό υλικό είναι σχεδιασμένο σύμφωνα με τις αρχές της πολυμεσικής μάθησης;</a:t>
            </a:r>
            <a:endParaRPr lang="el-GR" sz="1600" dirty="0">
              <a:solidFill>
                <a:schemeClr val="tx1"/>
              </a:solidFill>
            </a:endParaRPr>
          </a:p>
        </p:txBody>
      </p:sp>
    </p:spTree>
    <p:extLst>
      <p:ext uri="{BB962C8B-B14F-4D97-AF65-F5344CB8AC3E}">
        <p14:creationId xmlns:p14="http://schemas.microsoft.com/office/powerpoint/2010/main" val="3196127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69378" y="940777"/>
            <a:ext cx="9530860" cy="771508"/>
          </a:xfrm>
          <a:solidFill>
            <a:schemeClr val="accent1">
              <a:lumMod val="60000"/>
              <a:lumOff val="40000"/>
            </a:schemeClr>
          </a:solidFill>
        </p:spPr>
        <p:txBody>
          <a:bodyPr anchor="ctr"/>
          <a:lstStyle/>
          <a:p>
            <a:pPr algn="ctr"/>
            <a:r>
              <a:rPr lang="el-GR" b="1" dirty="0">
                <a:solidFill>
                  <a:schemeClr val="tx1"/>
                </a:solidFill>
              </a:rPr>
              <a:t>Ευχαριστίες</a:t>
            </a:r>
            <a:r>
              <a:rPr lang="el-GR" dirty="0">
                <a:solidFill>
                  <a:schemeClr val="tx1"/>
                </a:solidFill>
              </a:rPr>
              <a:t> </a:t>
            </a:r>
          </a:p>
        </p:txBody>
      </p:sp>
      <p:sp>
        <p:nvSpPr>
          <p:cNvPr id="3" name="2 - Θέση περιεχομένου"/>
          <p:cNvSpPr>
            <a:spLocks noGrp="1"/>
          </p:cNvSpPr>
          <p:nvPr>
            <p:ph idx="1"/>
          </p:nvPr>
        </p:nvSpPr>
        <p:spPr>
          <a:xfrm>
            <a:off x="1169378" y="2006209"/>
            <a:ext cx="7729115" cy="4077563"/>
          </a:xfrm>
        </p:spPr>
        <p:txBody>
          <a:bodyPr>
            <a:normAutofit lnSpcReduction="10000"/>
          </a:bodyPr>
          <a:lstStyle/>
          <a:p>
            <a:pPr>
              <a:buNone/>
            </a:pPr>
            <a:r>
              <a:rPr lang="el-GR" b="1" u="sng" dirty="0"/>
              <a:t>Ευχαριστώ θερμά…</a:t>
            </a:r>
          </a:p>
          <a:p>
            <a:pPr>
              <a:buFont typeface="Wingdings" panose="05000000000000000000" pitchFamily="2" charset="2"/>
              <a:buChar char="Ø"/>
            </a:pPr>
            <a:r>
              <a:rPr lang="el-GR" dirty="0"/>
              <a:t>Την 3μελή επιτροπή επίβλεψης: </a:t>
            </a:r>
            <a:endParaRPr lang="el-GR" dirty="0">
              <a:solidFill>
                <a:srgbClr val="FFCF47"/>
              </a:solidFill>
            </a:endParaRPr>
          </a:p>
          <a:p>
            <a:pPr>
              <a:buNone/>
            </a:pPr>
            <a:r>
              <a:rPr lang="el-GR" dirty="0">
                <a:solidFill>
                  <a:schemeClr val="accent1">
                    <a:lumMod val="60000"/>
                    <a:lumOff val="40000"/>
                  </a:schemeClr>
                </a:solidFill>
              </a:rPr>
              <a:t>κ. Καρβούνη Λάμπρο, κ. </a:t>
            </a:r>
            <a:r>
              <a:rPr lang="el-GR" dirty="0" err="1">
                <a:solidFill>
                  <a:schemeClr val="accent1">
                    <a:lumMod val="60000"/>
                    <a:lumOff val="40000"/>
                  </a:schemeClr>
                </a:solidFill>
              </a:rPr>
              <a:t>Φιλιππούση</a:t>
            </a:r>
            <a:r>
              <a:rPr lang="el-GR" dirty="0">
                <a:solidFill>
                  <a:schemeClr val="accent1">
                    <a:lumMod val="60000"/>
                    <a:lumOff val="40000"/>
                  </a:schemeClr>
                </a:solidFill>
              </a:rPr>
              <a:t> Γεώργιο και κ. Χαλκιαδάκη Εμμανουήλ</a:t>
            </a:r>
          </a:p>
          <a:p>
            <a:pPr>
              <a:buFont typeface="Wingdings" panose="05000000000000000000" pitchFamily="2" charset="2"/>
              <a:buChar char="Ø"/>
            </a:pPr>
            <a:r>
              <a:rPr lang="el-GR" dirty="0"/>
              <a:t>Τον κ. </a:t>
            </a:r>
            <a:r>
              <a:rPr lang="el-GR" dirty="0" err="1"/>
              <a:t>Κωτσίδη</a:t>
            </a:r>
            <a:endParaRPr lang="el-GR" dirty="0"/>
          </a:p>
          <a:p>
            <a:pPr>
              <a:buFont typeface="Wingdings" panose="05000000000000000000" pitchFamily="2" charset="2"/>
              <a:buChar char="Ø"/>
            </a:pPr>
            <a:r>
              <a:rPr lang="el-GR" dirty="0"/>
              <a:t>Τα μέλη της ομάδας μου </a:t>
            </a:r>
            <a:r>
              <a:rPr lang="el-GR" dirty="0" err="1"/>
              <a:t>Εξ.Απ.Ομ</a:t>
            </a:r>
            <a:r>
              <a:rPr lang="el-GR" dirty="0"/>
              <a:t>.</a:t>
            </a:r>
          </a:p>
          <a:p>
            <a:pPr>
              <a:buFont typeface="Wingdings" panose="05000000000000000000" pitchFamily="2" charset="2"/>
              <a:buChar char="Ø"/>
            </a:pPr>
            <a:r>
              <a:rPr lang="el-GR" dirty="0"/>
              <a:t>Τον κ. </a:t>
            </a:r>
            <a:r>
              <a:rPr lang="el-GR" dirty="0" err="1"/>
              <a:t>Βαδαλούκα</a:t>
            </a:r>
            <a:r>
              <a:rPr lang="el-GR" dirty="0"/>
              <a:t> Πάνο και τον κ. Ράπτη Αλέκο</a:t>
            </a:r>
          </a:p>
          <a:p>
            <a:pPr>
              <a:buFont typeface="Wingdings" panose="05000000000000000000" pitchFamily="2" charset="2"/>
              <a:buChar char="Ø"/>
            </a:pPr>
            <a:r>
              <a:rPr lang="el-GR" dirty="0"/>
              <a:t>Την οικογένειά μου</a:t>
            </a:r>
          </a:p>
          <a:p>
            <a:pPr>
              <a:buFont typeface="Wingdings" panose="05000000000000000000" pitchFamily="2" charset="2"/>
              <a:buChar char="Ø"/>
            </a:pPr>
            <a:r>
              <a:rPr lang="el-GR" dirty="0"/>
              <a:t>Τη σύντροφό μου</a:t>
            </a:r>
          </a:p>
          <a:p>
            <a:pPr>
              <a:buBlip>
                <a:blip r:embed="rId2"/>
              </a:buBlip>
            </a:pPr>
            <a:endParaRPr lang="el-GR" dirty="0"/>
          </a:p>
        </p:txBody>
      </p:sp>
      <p:pic>
        <p:nvPicPr>
          <p:cNvPr id="1026" name="Picture 2" descr="35 Ευχαριστώ ιδέες | ευχαριστίες, κάρτες, τούρτες και κέικ">
            <a:extLst>
              <a:ext uri="{FF2B5EF4-FFF2-40B4-BE49-F238E27FC236}">
                <a16:creationId xmlns:a16="http://schemas.microsoft.com/office/drawing/2014/main" id="{2D5575CA-23B3-AD1F-E661-8509BE446B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1600" y="3200400"/>
            <a:ext cx="3104753" cy="2716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625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65419" y="918435"/>
            <a:ext cx="9520158" cy="767106"/>
          </a:xfrm>
          <a:solidFill>
            <a:schemeClr val="accent1">
              <a:lumMod val="60000"/>
              <a:lumOff val="40000"/>
            </a:schemeClr>
          </a:solidFill>
        </p:spPr>
        <p:txBody>
          <a:bodyPr anchor="ctr"/>
          <a:lstStyle/>
          <a:p>
            <a:pPr algn="ctr"/>
            <a:r>
              <a:rPr lang="el-GR" b="1" dirty="0">
                <a:cs typeface="Calibri" panose="020F0502020204030204" pitchFamily="34" charset="0"/>
              </a:rPr>
              <a:t>8</a:t>
            </a:r>
            <a:r>
              <a:rPr lang="en-US" b="1" dirty="0">
                <a:cs typeface="Calibri" panose="020F0502020204030204" pitchFamily="34" charset="0"/>
              </a:rPr>
              <a:t>. </a:t>
            </a:r>
            <a:r>
              <a:rPr lang="el-GR" b="1" dirty="0">
                <a:cs typeface="Calibri" panose="020F0502020204030204" pitchFamily="34" charset="0"/>
              </a:rPr>
              <a:t>Τα συμπεράσματα (</a:t>
            </a:r>
            <a:r>
              <a:rPr lang="en-US" b="1" dirty="0">
                <a:cs typeface="Calibri" panose="020F0502020204030204" pitchFamily="34" charset="0"/>
              </a:rPr>
              <a:t>5</a:t>
            </a:r>
            <a:r>
              <a:rPr lang="el-GR" b="1" dirty="0">
                <a:cs typeface="Calibri" panose="020F0502020204030204" pitchFamily="34" charset="0"/>
              </a:rPr>
              <a:t>/5)</a:t>
            </a:r>
          </a:p>
        </p:txBody>
      </p:sp>
      <p:sp>
        <p:nvSpPr>
          <p:cNvPr id="4" name="4 - Οριζόντιος πάπυρος">
            <a:extLst>
              <a:ext uri="{FF2B5EF4-FFF2-40B4-BE49-F238E27FC236}">
                <a16:creationId xmlns:a16="http://schemas.microsoft.com/office/drawing/2014/main" id="{5BB2BE32-9CB6-F631-AD6B-544AD6FFECB6}"/>
              </a:ext>
            </a:extLst>
          </p:cNvPr>
          <p:cNvSpPr>
            <a:spLocks noGrp="1"/>
          </p:cNvSpPr>
          <p:nvPr>
            <p:ph idx="1"/>
          </p:nvPr>
        </p:nvSpPr>
        <p:spPr>
          <a:xfrm>
            <a:off x="1165419" y="1905000"/>
            <a:ext cx="9520158" cy="4034565"/>
          </a:xfrm>
          <a:prstGeom prst="horizontalScroll">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l-GR" sz="2400" b="1" i="1" dirty="0">
                <a:solidFill>
                  <a:schemeClr val="accent1">
                    <a:lumMod val="75000"/>
                  </a:schemeClr>
                </a:solidFill>
              </a:rPr>
              <a:t>Το συγκεκριμένο εκπαιδευτικό υλικό, το οποίο δημιουργήθηκε σύμφωνα με τις αρχές του </a:t>
            </a:r>
            <a:r>
              <a:rPr lang="en-US" sz="2400" b="1" i="1" dirty="0">
                <a:solidFill>
                  <a:schemeClr val="accent1">
                    <a:lumMod val="75000"/>
                  </a:schemeClr>
                </a:solidFill>
              </a:rPr>
              <a:t>Mayer</a:t>
            </a:r>
            <a:r>
              <a:rPr lang="el-GR" sz="2400" b="1" i="1" dirty="0">
                <a:solidFill>
                  <a:schemeClr val="accent1">
                    <a:lumMod val="75000"/>
                  </a:schemeClr>
                </a:solidFill>
              </a:rPr>
              <a:t>, αποτιμήθηκε θετικά από τους αξιολογητές του και διέπεται από τις αρχές Πολυμεσικής Μάθησης αποτελώντας ένα ελκυστικό περιβάλλον μάθησης</a:t>
            </a:r>
            <a:r>
              <a:rPr lang="en-US" sz="2400" b="1" i="1" dirty="0">
                <a:solidFill>
                  <a:schemeClr val="accent1">
                    <a:lumMod val="75000"/>
                  </a:schemeClr>
                </a:solidFill>
              </a:rPr>
              <a:t>.</a:t>
            </a:r>
            <a:endParaRPr lang="el-GR" sz="2400" b="1" i="1" dirty="0">
              <a:solidFill>
                <a:schemeClr val="accent1">
                  <a:lumMod val="75000"/>
                </a:schemeClr>
              </a:solidFill>
              <a:highlight>
                <a:srgbClr val="FFFFFF"/>
              </a:highlight>
            </a:endParaRPr>
          </a:p>
          <a:p>
            <a:pPr algn="ctr"/>
            <a:endParaRPr lang="el-GR" dirty="0">
              <a:solidFill>
                <a:schemeClr val="tx1"/>
              </a:solidFill>
            </a:endParaRPr>
          </a:p>
        </p:txBody>
      </p:sp>
    </p:spTree>
    <p:extLst>
      <p:ext uri="{BB962C8B-B14F-4D97-AF65-F5344CB8AC3E}">
        <p14:creationId xmlns:p14="http://schemas.microsoft.com/office/powerpoint/2010/main" val="4255047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91796" y="970002"/>
            <a:ext cx="9520158" cy="767106"/>
          </a:xfrm>
          <a:solidFill>
            <a:schemeClr val="accent1">
              <a:lumMod val="60000"/>
              <a:lumOff val="40000"/>
            </a:schemeClr>
          </a:solidFill>
        </p:spPr>
        <p:txBody>
          <a:bodyPr anchor="ctr"/>
          <a:lstStyle/>
          <a:p>
            <a:pPr algn="ctr"/>
            <a:r>
              <a:rPr lang="el-GR" b="1" dirty="0">
                <a:cs typeface="Calibri" panose="020F0502020204030204" pitchFamily="34" charset="0"/>
              </a:rPr>
              <a:t>Τέλος Παρουσίασης</a:t>
            </a:r>
          </a:p>
        </p:txBody>
      </p:sp>
      <p:sp>
        <p:nvSpPr>
          <p:cNvPr id="5" name="Θέση περιεχομένου 4">
            <a:extLst>
              <a:ext uri="{FF2B5EF4-FFF2-40B4-BE49-F238E27FC236}">
                <a16:creationId xmlns:a16="http://schemas.microsoft.com/office/drawing/2014/main" id="{A3F58A24-96D9-3979-6CC9-6A3FE6581F46}"/>
              </a:ext>
            </a:extLst>
          </p:cNvPr>
          <p:cNvSpPr>
            <a:spLocks noGrp="1"/>
          </p:cNvSpPr>
          <p:nvPr>
            <p:ph idx="1"/>
          </p:nvPr>
        </p:nvSpPr>
        <p:spPr>
          <a:xfrm>
            <a:off x="1191796" y="3053862"/>
            <a:ext cx="9866729" cy="2450583"/>
          </a:xfrm>
        </p:spPr>
        <p:txBody>
          <a:bodyPr>
            <a:normAutofit/>
          </a:bodyPr>
          <a:lstStyle/>
          <a:p>
            <a:pPr marL="0" indent="0">
              <a:buNone/>
            </a:pPr>
            <a:r>
              <a:rPr lang="el-GR" sz="4000" b="1" i="1" dirty="0"/>
              <a:t>Σας ευχαριστώ για την προσοχή σας!!! </a:t>
            </a:r>
          </a:p>
        </p:txBody>
      </p:sp>
    </p:spTree>
    <p:extLst>
      <p:ext uri="{BB962C8B-B14F-4D97-AF65-F5344CB8AC3E}">
        <p14:creationId xmlns:p14="http://schemas.microsoft.com/office/powerpoint/2010/main" val="3559870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BEBA8EAE-BF5A-486C-A8C5-ECC9F3942E4B}">
                <a14:imgProps xmlns:a14="http://schemas.microsoft.com/office/drawing/2010/main">
                  <a14:imgLayer r:embed="rId4">
                    <a14:imgEffect>
                      <a14:artisticPencilGrayscale/>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91796" y="935672"/>
            <a:ext cx="9520158" cy="767106"/>
          </a:xfrm>
          <a:solidFill>
            <a:schemeClr val="accent1">
              <a:lumMod val="60000"/>
              <a:lumOff val="40000"/>
            </a:schemeClr>
          </a:solidFill>
        </p:spPr>
        <p:txBody>
          <a:bodyPr/>
          <a:lstStyle/>
          <a:p>
            <a:pPr algn="ctr"/>
            <a:r>
              <a:rPr lang="en-US" b="1" dirty="0">
                <a:cs typeface="Calibri" panose="020F0502020204030204" pitchFamily="34" charset="0"/>
              </a:rPr>
              <a:t>1. </a:t>
            </a:r>
            <a:r>
              <a:rPr lang="el-GR" b="1" dirty="0">
                <a:cs typeface="Calibri" panose="020F0502020204030204" pitchFamily="34" charset="0"/>
              </a:rPr>
              <a:t>Σκοπός</a:t>
            </a:r>
            <a:r>
              <a:rPr lang="el-GR" b="1" dirty="0">
                <a:latin typeface="Calibri" panose="020F0502020204030204" pitchFamily="34" charset="0"/>
                <a:cs typeface="Calibri" panose="020F0502020204030204" pitchFamily="34" charset="0"/>
              </a:rPr>
              <a:t> </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idx="1"/>
          </p:nvPr>
        </p:nvSpPr>
        <p:spPr>
          <a:xfrm>
            <a:off x="1191796" y="2144591"/>
            <a:ext cx="9520158" cy="2732670"/>
          </a:xfrm>
        </p:spPr>
        <p:txBody>
          <a:bodyPr>
            <a:normAutofit/>
          </a:bodyPr>
          <a:lstStyle/>
          <a:p>
            <a:pPr marL="0" indent="0" algn="just">
              <a:buNone/>
            </a:pPr>
            <a:r>
              <a:rPr lang="el-GR" sz="2400" b="1" u="sng" dirty="0">
                <a:effectLst/>
                <a:ea typeface="Times New Roman" panose="02020603050405020304" pitchFamily="18" charset="0"/>
                <a:cs typeface="Calibri" panose="020F0502020204030204" pitchFamily="34" charset="0"/>
              </a:rPr>
              <a:t>Σκοπός της εργασία</a:t>
            </a:r>
            <a:r>
              <a:rPr lang="el-GR" sz="2400" b="1" u="sng" dirty="0">
                <a:ea typeface="Times New Roman" panose="02020603050405020304" pitchFamily="18" charset="0"/>
                <a:cs typeface="Calibri" panose="020F0502020204030204" pitchFamily="34" charset="0"/>
              </a:rPr>
              <a:t>ς</a:t>
            </a:r>
            <a:r>
              <a:rPr lang="el-GR" sz="2400" b="1" u="sng" dirty="0">
                <a:effectLst/>
                <a:ea typeface="Times New Roman" panose="02020603050405020304" pitchFamily="18" charset="0"/>
                <a:cs typeface="Calibri" panose="020F0502020204030204" pitchFamily="34" charset="0"/>
              </a:rPr>
              <a:t> </a:t>
            </a:r>
            <a:r>
              <a:rPr lang="el-GR" sz="2400" dirty="0">
                <a:effectLst/>
                <a:ea typeface="Times New Roman" panose="02020603050405020304" pitchFamily="18" charset="0"/>
                <a:cs typeface="Calibri" panose="020F0502020204030204" pitchFamily="34" charset="0"/>
              </a:rPr>
              <a:t>είναι </a:t>
            </a:r>
            <a:r>
              <a:rPr lang="el-GR" sz="2400" b="1" dirty="0">
                <a:effectLst/>
                <a:ea typeface="Times New Roman" panose="02020603050405020304" pitchFamily="18" charset="0"/>
                <a:cs typeface="Calibri" panose="020F0502020204030204" pitchFamily="34" charset="0"/>
              </a:rPr>
              <a:t>ο σχεδιασμός, η υλοποίηση </a:t>
            </a:r>
            <a:r>
              <a:rPr lang="el-GR" sz="2400" dirty="0">
                <a:effectLst/>
                <a:ea typeface="Times New Roman" panose="02020603050405020304" pitchFamily="18" charset="0"/>
                <a:cs typeface="Calibri" panose="020F0502020204030204" pitchFamily="34" charset="0"/>
              </a:rPr>
              <a:t>και </a:t>
            </a:r>
            <a:r>
              <a:rPr lang="el-GR" sz="2400" b="1" dirty="0">
                <a:effectLst/>
                <a:ea typeface="Times New Roman" panose="02020603050405020304" pitchFamily="18" charset="0"/>
                <a:cs typeface="Calibri" panose="020F0502020204030204" pitchFamily="34" charset="0"/>
              </a:rPr>
              <a:t>η αποτίμηση</a:t>
            </a:r>
            <a:r>
              <a:rPr lang="el-GR" sz="2400" dirty="0">
                <a:effectLst/>
                <a:ea typeface="Times New Roman" panose="02020603050405020304" pitchFamily="18" charset="0"/>
                <a:cs typeface="Calibri" panose="020F0502020204030204" pitchFamily="34" charset="0"/>
              </a:rPr>
              <a:t> </a:t>
            </a:r>
            <a:r>
              <a:rPr lang="el-GR" sz="2400" dirty="0" err="1">
                <a:effectLst/>
                <a:ea typeface="Times New Roman" panose="02020603050405020304" pitchFamily="18" charset="0"/>
                <a:cs typeface="Calibri" panose="020F0502020204030204" pitchFamily="34" charset="0"/>
              </a:rPr>
              <a:t>διαδραστικού</a:t>
            </a:r>
            <a:r>
              <a:rPr lang="el-GR" sz="2400" dirty="0">
                <a:effectLst/>
                <a:ea typeface="Times New Roman" panose="02020603050405020304" pitchFamily="18" charset="0"/>
                <a:cs typeface="Calibri" panose="020F0502020204030204" pitchFamily="34" charset="0"/>
              </a:rPr>
              <a:t> εκπαιδευτικού υλικού που απευθύνεται σε </a:t>
            </a:r>
            <a:r>
              <a:rPr lang="el-GR" sz="2400" b="1" dirty="0">
                <a:effectLst/>
                <a:ea typeface="Times New Roman" panose="02020603050405020304" pitchFamily="18" charset="0"/>
                <a:cs typeface="Calibri" panose="020F0502020204030204" pitchFamily="34" charset="0"/>
              </a:rPr>
              <a:t>ενήλικες</a:t>
            </a:r>
            <a:r>
              <a:rPr lang="el-GR" sz="2400" dirty="0">
                <a:effectLst/>
                <a:ea typeface="Times New Roman" panose="02020603050405020304" pitchFamily="18" charset="0"/>
                <a:cs typeface="Calibri" panose="020F0502020204030204" pitchFamily="34" charset="0"/>
              </a:rPr>
              <a:t>, με τη μέθοδο της εξ αποστάσεως εκπαίδευσης για την διδασκαλία της Τοπικής Ιστορίας και πιο συγκεκριμένα της περίπτωσης των Ιωαννίνων κατά τη διάρκεια του Β’ Παγκοσμίου πολέμου. </a:t>
            </a:r>
            <a:endParaRPr lang="el-GR" sz="2400" dirty="0"/>
          </a:p>
        </p:txBody>
      </p:sp>
      <p:pic>
        <p:nvPicPr>
          <p:cNvPr id="1030" name="Picture 6" descr="Purpose Word Written Wood Block Purpose Text Table Concept Stock Photo by  ©snegok1967 213055580">
            <a:extLst>
              <a:ext uri="{FF2B5EF4-FFF2-40B4-BE49-F238E27FC236}">
                <a16:creationId xmlns:a16="http://schemas.microsoft.com/office/drawing/2014/main" id="{FC5498B0-1A2F-1A3E-0363-EA57A94F85F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569" b="28902"/>
          <a:stretch/>
        </p:blipFill>
        <p:spPr bwMode="auto">
          <a:xfrm>
            <a:off x="4911121" y="5155222"/>
            <a:ext cx="2081508" cy="767106"/>
          </a:xfrm>
          <a:prstGeom prst="rect">
            <a:avLst/>
          </a:prstGeom>
          <a:noFill/>
          <a:effectLst>
            <a:outerShdw blurRad="50800" dist="50800" dir="5400000" algn="ctr" rotWithShape="0">
              <a:schemeClr val="bg1"/>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2625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91796" y="909296"/>
            <a:ext cx="9520158" cy="767106"/>
          </a:xfrm>
          <a:solidFill>
            <a:schemeClr val="accent1">
              <a:lumMod val="60000"/>
              <a:lumOff val="40000"/>
            </a:schemeClr>
          </a:solidFill>
        </p:spPr>
        <p:txBody>
          <a:bodyPr anchor="ctr"/>
          <a:lstStyle/>
          <a:p>
            <a:pPr algn="ctr"/>
            <a:r>
              <a:rPr lang="en-US" b="1" dirty="0">
                <a:cs typeface="Calibri" panose="020F0502020204030204" pitchFamily="34" charset="0"/>
              </a:rPr>
              <a:t>2. </a:t>
            </a:r>
            <a:r>
              <a:rPr lang="el-GR" b="1" dirty="0">
                <a:cs typeface="Calibri" panose="020F0502020204030204" pitchFamily="34" charset="0"/>
              </a:rPr>
              <a:t> Συνεισφορά της διπλωματικής</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idx="1"/>
          </p:nvPr>
        </p:nvSpPr>
        <p:spPr>
          <a:xfrm>
            <a:off x="3952875" y="1905000"/>
            <a:ext cx="6759078" cy="4171950"/>
          </a:xfrm>
        </p:spPr>
        <p:txBody>
          <a:bodyPr>
            <a:normAutofit fontScale="85000" lnSpcReduction="20000"/>
          </a:bodyPr>
          <a:lstStyle/>
          <a:p>
            <a:pPr marL="0" indent="0" algn="just">
              <a:buNone/>
            </a:pPr>
            <a:r>
              <a:rPr lang="el-GR" sz="2600" b="1" dirty="0"/>
              <a:t>Εκπαιδευτική</a:t>
            </a:r>
            <a:r>
              <a:rPr lang="el-GR" sz="2600" dirty="0"/>
              <a:t>: Αποτελεί την πρώτη προσπάθεια δημιουργίας Εκπαιδευτικού Υλικού με τη Μεθοδολογία της </a:t>
            </a:r>
            <a:r>
              <a:rPr lang="el-GR" sz="2600" dirty="0" err="1"/>
              <a:t>ΕξΑΕ</a:t>
            </a:r>
            <a:r>
              <a:rPr lang="el-GR" sz="2600" dirty="0"/>
              <a:t> στο πεδίο της Τοπικής Ιστορίας της περιοχής των Ιωαννίνων. </a:t>
            </a:r>
          </a:p>
          <a:p>
            <a:pPr marL="0" indent="0" algn="just">
              <a:buNone/>
            </a:pPr>
            <a:r>
              <a:rPr lang="el-GR" sz="2600" b="1" dirty="0"/>
              <a:t>Ερευνητική</a:t>
            </a:r>
            <a:r>
              <a:rPr lang="el-GR" sz="2600" dirty="0"/>
              <a:t>: Εμπλουτισμός της ερευνητικής βιβλιογραφίας για το εκπαιδευτικό υλικό σε e- </a:t>
            </a:r>
            <a:r>
              <a:rPr lang="el-GR" sz="2600" dirty="0" err="1"/>
              <a:t>Learning</a:t>
            </a:r>
            <a:r>
              <a:rPr lang="el-GR" sz="2600" dirty="0"/>
              <a:t> περιβάλλοντα. Εμπλουτισμός της βιβλιογραφίας της Τοπικής Ιστορίας των Ιωαννίνων.</a:t>
            </a:r>
          </a:p>
          <a:p>
            <a:pPr marL="0" indent="0" algn="just">
              <a:buNone/>
            </a:pPr>
            <a:r>
              <a:rPr lang="el-GR" sz="2600" b="1" dirty="0"/>
              <a:t>Κοινωνική</a:t>
            </a:r>
            <a:r>
              <a:rPr lang="el-GR" sz="2600" dirty="0"/>
              <a:t>: Ενίσχυση εναλλακτικών μεθόδων μάθησης και ανάδειξη της ιστορικής αλήθειας.</a:t>
            </a:r>
          </a:p>
          <a:p>
            <a:pPr marL="0" indent="0" algn="just">
              <a:buNone/>
            </a:pPr>
            <a:endParaRPr lang="el-GR" sz="2400" dirty="0"/>
          </a:p>
          <a:p>
            <a:pPr marL="0" indent="0" algn="just">
              <a:buNone/>
            </a:pPr>
            <a:endParaRPr lang="el-GR" sz="2400" dirty="0"/>
          </a:p>
          <a:p>
            <a:pPr marL="0" indent="0" algn="just">
              <a:buNone/>
            </a:pPr>
            <a:endParaRPr lang="el-GR" sz="2400" dirty="0"/>
          </a:p>
        </p:txBody>
      </p:sp>
      <p:pic>
        <p:nvPicPr>
          <p:cNvPr id="1026" name="Picture 2" descr="School Management System | Markhor ICT">
            <a:extLst>
              <a:ext uri="{FF2B5EF4-FFF2-40B4-BE49-F238E27FC236}">
                <a16:creationId xmlns:a16="http://schemas.microsoft.com/office/drawing/2014/main" id="{AABF0547-ADDB-D04E-4F4E-AA8B0E3665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676402"/>
            <a:ext cx="4035668" cy="4400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202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200588" y="944465"/>
            <a:ext cx="9520158" cy="767106"/>
          </a:xfrm>
          <a:solidFill>
            <a:schemeClr val="accent1">
              <a:lumMod val="60000"/>
              <a:lumOff val="40000"/>
            </a:schemeClr>
          </a:solidFill>
        </p:spPr>
        <p:txBody>
          <a:bodyPr anchor="ctr"/>
          <a:lstStyle/>
          <a:p>
            <a:pPr algn="ctr"/>
            <a:r>
              <a:rPr lang="el-GR" b="1" dirty="0">
                <a:cs typeface="Calibri" panose="020F0502020204030204" pitchFamily="34" charset="0"/>
              </a:rPr>
              <a:t>3</a:t>
            </a:r>
            <a:r>
              <a:rPr lang="en-US" b="1" dirty="0">
                <a:cs typeface="Calibri" panose="020F0502020204030204" pitchFamily="34" charset="0"/>
              </a:rPr>
              <a:t>. </a:t>
            </a:r>
            <a:r>
              <a:rPr lang="el-GR" b="1" dirty="0">
                <a:cs typeface="Calibri" panose="020F0502020204030204" pitchFamily="34" charset="0"/>
              </a:rPr>
              <a:t>Ερευνητικά ερωτήματα</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idx="1"/>
          </p:nvPr>
        </p:nvSpPr>
        <p:spPr>
          <a:xfrm>
            <a:off x="1200587" y="2000250"/>
            <a:ext cx="6247963" cy="3913285"/>
          </a:xfrm>
        </p:spPr>
        <p:txBody>
          <a:bodyPr>
            <a:normAutofit/>
          </a:bodyPr>
          <a:lstStyle/>
          <a:p>
            <a:pPr marL="0" indent="0" algn="just">
              <a:buNone/>
            </a:pPr>
            <a:r>
              <a:rPr lang="el-GR" sz="2400" b="1" u="sng" dirty="0"/>
              <a:t>1ο Ερευνητικό Ερώτημα</a:t>
            </a:r>
            <a:r>
              <a:rPr lang="el-GR" sz="2400" dirty="0"/>
              <a:t>: Το εκπαιδευτικό υλικό ακολουθεί τις βασικές αρχές και τη μεθοδολογία της εξ αποστάσεως εκπαίδευσης;</a:t>
            </a:r>
          </a:p>
          <a:p>
            <a:pPr marL="0" indent="0" algn="just">
              <a:buNone/>
            </a:pPr>
            <a:r>
              <a:rPr lang="el-GR" sz="2400" b="1" u="sng" dirty="0"/>
              <a:t>2ο Ερευνητικό Ερώτημα</a:t>
            </a:r>
            <a:r>
              <a:rPr lang="el-GR" sz="2400" dirty="0"/>
              <a:t>: Το εκπαιδευτικό υλικό είναι σχεδιασμένο σύμφωνα με τις αρχές της </a:t>
            </a:r>
            <a:r>
              <a:rPr lang="el-GR" sz="2400" dirty="0" err="1"/>
              <a:t>πολυμεσικής</a:t>
            </a:r>
            <a:r>
              <a:rPr lang="el-GR" sz="2400" dirty="0"/>
              <a:t> μάθησης;</a:t>
            </a:r>
          </a:p>
          <a:p>
            <a:pPr marL="0" indent="0" algn="just">
              <a:buNone/>
            </a:pPr>
            <a:endParaRPr lang="el-GR" sz="2400" dirty="0"/>
          </a:p>
          <a:p>
            <a:pPr marL="0" indent="0" algn="just">
              <a:buNone/>
            </a:pPr>
            <a:endParaRPr lang="el-GR" sz="2400" dirty="0"/>
          </a:p>
          <a:p>
            <a:pPr marL="0" indent="0" algn="just">
              <a:buNone/>
            </a:pPr>
            <a:endParaRPr lang="el-GR" sz="2400" dirty="0"/>
          </a:p>
        </p:txBody>
      </p:sp>
      <p:pic>
        <p:nvPicPr>
          <p:cNvPr id="2050" name="Picture 2" descr="How to Write a Research Question | PPT">
            <a:extLst>
              <a:ext uri="{FF2B5EF4-FFF2-40B4-BE49-F238E27FC236}">
                <a16:creationId xmlns:a16="http://schemas.microsoft.com/office/drawing/2014/main" id="{61E65E2C-D9C6-E007-099D-A4489E5DA4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9650" y="2000250"/>
            <a:ext cx="3562350" cy="323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2374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83004" y="935674"/>
            <a:ext cx="9520158" cy="767106"/>
          </a:xfrm>
          <a:solidFill>
            <a:schemeClr val="accent1">
              <a:lumMod val="60000"/>
              <a:lumOff val="40000"/>
            </a:schemeClr>
          </a:solidFill>
        </p:spPr>
        <p:txBody>
          <a:bodyPr anchor="ctr"/>
          <a:lstStyle/>
          <a:p>
            <a:pPr algn="ctr"/>
            <a:r>
              <a:rPr lang="el-GR" b="1" dirty="0">
                <a:cs typeface="Calibri" panose="020F0502020204030204" pitchFamily="34" charset="0"/>
              </a:rPr>
              <a:t>4</a:t>
            </a:r>
            <a:r>
              <a:rPr lang="en-US" b="1" dirty="0">
                <a:cs typeface="Calibri" panose="020F0502020204030204" pitchFamily="34" charset="0"/>
              </a:rPr>
              <a:t>. </a:t>
            </a:r>
            <a:r>
              <a:rPr lang="el-GR" b="1" dirty="0">
                <a:cs typeface="Calibri" panose="020F0502020204030204" pitchFamily="34" charset="0"/>
              </a:rPr>
              <a:t>Δομή της εργασίας</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idx="1"/>
          </p:nvPr>
        </p:nvSpPr>
        <p:spPr>
          <a:xfrm>
            <a:off x="4140436" y="1809752"/>
            <a:ext cx="6562726" cy="4185138"/>
          </a:xfrm>
          <a:solidFill>
            <a:schemeClr val="bg2">
              <a:lumMod val="90000"/>
            </a:schemeClr>
          </a:solidFill>
        </p:spPr>
        <p:txBody>
          <a:bodyPr>
            <a:normAutofit lnSpcReduction="10000"/>
          </a:bodyPr>
          <a:lstStyle/>
          <a:p>
            <a:pPr algn="just">
              <a:lnSpc>
                <a:spcPct val="300000"/>
              </a:lnSpc>
              <a:buFont typeface="Wingdings" panose="05000000000000000000" pitchFamily="2" charset="2"/>
              <a:buChar char="ü"/>
            </a:pPr>
            <a:r>
              <a:rPr lang="el-GR" sz="2800" b="1" dirty="0"/>
              <a:t>Θεωρητικό πλαίσιο</a:t>
            </a:r>
          </a:p>
          <a:p>
            <a:pPr algn="just">
              <a:lnSpc>
                <a:spcPct val="300000"/>
              </a:lnSpc>
              <a:buFont typeface="Wingdings" panose="05000000000000000000" pitchFamily="2" charset="2"/>
              <a:buChar char="ü"/>
            </a:pPr>
            <a:r>
              <a:rPr lang="el-GR" sz="2800" b="1" dirty="0"/>
              <a:t>Δημιουργία Εκπαιδευτικού Υλικού</a:t>
            </a:r>
          </a:p>
          <a:p>
            <a:pPr algn="just">
              <a:lnSpc>
                <a:spcPct val="300000"/>
              </a:lnSpc>
              <a:buFont typeface="Wingdings" panose="05000000000000000000" pitchFamily="2" charset="2"/>
              <a:buChar char="ü"/>
            </a:pPr>
            <a:r>
              <a:rPr lang="el-GR" sz="2800" b="1" dirty="0"/>
              <a:t>Αποτίμηση Εκπαιδευτικού Υλικού</a:t>
            </a:r>
          </a:p>
          <a:p>
            <a:pPr marL="0" indent="0" algn="just">
              <a:buNone/>
            </a:pPr>
            <a:endParaRPr lang="el-GR" sz="2400" dirty="0"/>
          </a:p>
          <a:p>
            <a:pPr marL="0" indent="0" algn="just">
              <a:buNone/>
            </a:pPr>
            <a:endParaRPr lang="el-GR" sz="2400" dirty="0"/>
          </a:p>
        </p:txBody>
      </p:sp>
      <p:pic>
        <p:nvPicPr>
          <p:cNvPr id="3074" name="Picture 2" descr="How to structure a thesis – DART">
            <a:extLst>
              <a:ext uri="{FF2B5EF4-FFF2-40B4-BE49-F238E27FC236}">
                <a16:creationId xmlns:a16="http://schemas.microsoft.com/office/drawing/2014/main" id="{F660B84C-A21D-FAAE-D346-DF0C24DF0E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 y="2105025"/>
            <a:ext cx="3762375"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721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65419" y="900504"/>
            <a:ext cx="9520158" cy="767106"/>
          </a:xfrm>
          <a:solidFill>
            <a:schemeClr val="accent1">
              <a:lumMod val="60000"/>
              <a:lumOff val="40000"/>
            </a:schemeClr>
          </a:solidFill>
        </p:spPr>
        <p:txBody>
          <a:bodyPr anchor="ctr"/>
          <a:lstStyle/>
          <a:p>
            <a:pPr algn="ctr"/>
            <a:r>
              <a:rPr lang="el-GR" b="1" dirty="0">
                <a:cs typeface="Calibri" panose="020F0502020204030204" pitchFamily="34" charset="0"/>
              </a:rPr>
              <a:t>5</a:t>
            </a:r>
            <a:r>
              <a:rPr lang="en-US" b="1" dirty="0">
                <a:cs typeface="Calibri" panose="020F0502020204030204" pitchFamily="34" charset="0"/>
              </a:rPr>
              <a:t>. </a:t>
            </a:r>
            <a:r>
              <a:rPr lang="el-GR" b="1" dirty="0">
                <a:cs typeface="Calibri" panose="020F0502020204030204" pitchFamily="34" charset="0"/>
              </a:rPr>
              <a:t>Θεωρητικό πλαίσιο (1/3)</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idx="1"/>
          </p:nvPr>
        </p:nvSpPr>
        <p:spPr>
          <a:xfrm>
            <a:off x="1165419" y="1667610"/>
            <a:ext cx="9520158" cy="4495798"/>
          </a:xfrm>
          <a:noFill/>
        </p:spPr>
        <p:txBody>
          <a:bodyPr>
            <a:normAutofit fontScale="85000" lnSpcReduction="20000"/>
          </a:bodyPr>
          <a:lstStyle/>
          <a:p>
            <a:pPr marL="0" indent="0" algn="just">
              <a:buNone/>
            </a:pPr>
            <a:r>
              <a:rPr lang="el-GR" sz="2400" b="1" dirty="0"/>
              <a:t>1) </a:t>
            </a:r>
            <a:r>
              <a:rPr lang="el-GR" sz="2400" b="1" u="sng" dirty="0"/>
              <a:t>Η Τοπική Ιστορία:</a:t>
            </a:r>
          </a:p>
          <a:p>
            <a:pPr marL="0" indent="0" algn="just">
              <a:buNone/>
            </a:pPr>
            <a:r>
              <a:rPr lang="el-GR" sz="2400" dirty="0"/>
              <a:t>Αφορά την Ιστορία ενός τόπου </a:t>
            </a:r>
            <a:r>
              <a:rPr lang="el-GR" sz="2400" b="1" i="1" dirty="0"/>
              <a:t>(γεωγραφικός ή διοικητικός προσδιορισμός) </a:t>
            </a:r>
            <a:r>
              <a:rPr lang="el-GR" sz="2400" dirty="0"/>
              <a:t>αλλά και μιας </a:t>
            </a:r>
            <a:r>
              <a:rPr lang="el-GR" sz="2400" b="1" dirty="0"/>
              <a:t>κοινωνικής ομάδας </a:t>
            </a:r>
            <a:r>
              <a:rPr lang="el-GR" sz="2400" dirty="0"/>
              <a:t>και συνδέεται με τη γενική Ιστορία. </a:t>
            </a:r>
          </a:p>
          <a:p>
            <a:pPr marL="0" indent="0" algn="just">
              <a:buNone/>
            </a:pPr>
            <a:endParaRPr lang="el-GR" sz="2400" dirty="0"/>
          </a:p>
          <a:p>
            <a:pPr marL="0" indent="0" algn="just">
              <a:buNone/>
            </a:pPr>
            <a:r>
              <a:rPr lang="el-GR" sz="2400" b="1" dirty="0"/>
              <a:t>2) </a:t>
            </a:r>
            <a:r>
              <a:rPr lang="el-GR" sz="2400" b="1" u="sng" dirty="0"/>
              <a:t>Η εκπαίδευση ενηλίκων:</a:t>
            </a:r>
          </a:p>
          <a:p>
            <a:pPr marL="0" indent="0" algn="just">
              <a:buNone/>
            </a:pPr>
            <a:r>
              <a:rPr lang="el-GR" sz="2400" dirty="0"/>
              <a:t>Ακολουθεί διαφορετική μεθοδολογία στη διαδικασία της μάθησης από την τυπική εκπαίδευση.</a:t>
            </a:r>
          </a:p>
          <a:p>
            <a:pPr algn="just">
              <a:buFont typeface="Wingdings" panose="05000000000000000000" pitchFamily="2" charset="2"/>
              <a:buChar char="Ø"/>
            </a:pPr>
            <a:r>
              <a:rPr lang="el-GR" sz="2400" dirty="0"/>
              <a:t>Οι ενήλικες μαθαίνουν όταν έχουν </a:t>
            </a:r>
            <a:r>
              <a:rPr lang="el-GR" sz="2400" b="1" i="1" dirty="0"/>
              <a:t>προσωπικά κίνητρα</a:t>
            </a:r>
            <a:r>
              <a:rPr lang="el-GR" sz="2400" dirty="0"/>
              <a:t>. </a:t>
            </a:r>
          </a:p>
          <a:p>
            <a:pPr algn="just">
              <a:buFont typeface="Wingdings" panose="05000000000000000000" pitchFamily="2" charset="2"/>
              <a:buChar char="Ø"/>
            </a:pPr>
            <a:r>
              <a:rPr lang="el-GR" sz="2400" dirty="0"/>
              <a:t>Επιθυμούν να λειτουργούν </a:t>
            </a:r>
            <a:r>
              <a:rPr lang="el-GR" sz="2400" b="1" i="1" dirty="0"/>
              <a:t>αυτόνομα</a:t>
            </a:r>
            <a:r>
              <a:rPr lang="el-GR" sz="2400" dirty="0"/>
              <a:t> στη διαδικασία της μάθησης </a:t>
            </a:r>
          </a:p>
          <a:p>
            <a:pPr algn="just">
              <a:buFont typeface="Wingdings" panose="05000000000000000000" pitchFamily="2" charset="2"/>
              <a:buChar char="Ø"/>
            </a:pPr>
            <a:r>
              <a:rPr lang="el-GR" sz="2400" dirty="0"/>
              <a:t>Η </a:t>
            </a:r>
            <a:r>
              <a:rPr lang="el-GR" sz="2400" b="1" i="1" dirty="0"/>
              <a:t>κριτική σκέψη αποτελεί βασικό στόχο </a:t>
            </a:r>
            <a:r>
              <a:rPr lang="el-GR" sz="2400" dirty="0"/>
              <a:t>της εκπαίδευσης ενηλίκων </a:t>
            </a:r>
          </a:p>
          <a:p>
            <a:pPr algn="just">
              <a:buFont typeface="Wingdings" panose="05000000000000000000" pitchFamily="2" charset="2"/>
              <a:buChar char="Ø"/>
            </a:pPr>
            <a:endParaRPr lang="el-GR" sz="2400" dirty="0"/>
          </a:p>
          <a:p>
            <a:pPr marL="0" indent="0" algn="just">
              <a:buNone/>
            </a:pPr>
            <a:endParaRPr lang="el-GR" sz="2400" dirty="0"/>
          </a:p>
          <a:p>
            <a:pPr marL="0" indent="0" algn="just">
              <a:buNone/>
            </a:pPr>
            <a:endParaRPr lang="el-GR" sz="2400" dirty="0"/>
          </a:p>
        </p:txBody>
      </p:sp>
    </p:spTree>
    <p:extLst>
      <p:ext uri="{BB962C8B-B14F-4D97-AF65-F5344CB8AC3E}">
        <p14:creationId xmlns:p14="http://schemas.microsoft.com/office/powerpoint/2010/main" val="3738203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83004" y="900504"/>
            <a:ext cx="9520158" cy="767106"/>
          </a:xfrm>
          <a:solidFill>
            <a:schemeClr val="accent1">
              <a:lumMod val="60000"/>
              <a:lumOff val="40000"/>
            </a:schemeClr>
          </a:solidFill>
        </p:spPr>
        <p:txBody>
          <a:bodyPr anchor="ctr"/>
          <a:lstStyle/>
          <a:p>
            <a:pPr algn="ctr"/>
            <a:r>
              <a:rPr lang="el-GR" b="1" dirty="0">
                <a:cs typeface="Calibri" panose="020F0502020204030204" pitchFamily="34" charset="0"/>
              </a:rPr>
              <a:t>5</a:t>
            </a:r>
            <a:r>
              <a:rPr lang="en-US" b="1" dirty="0">
                <a:cs typeface="Calibri" panose="020F0502020204030204" pitchFamily="34" charset="0"/>
              </a:rPr>
              <a:t>. </a:t>
            </a:r>
            <a:r>
              <a:rPr lang="el-GR" b="1" dirty="0">
                <a:cs typeface="Calibri" panose="020F0502020204030204" pitchFamily="34" charset="0"/>
              </a:rPr>
              <a:t>Θεωρητικό πλαίσιο (2/3)</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idx="1"/>
          </p:nvPr>
        </p:nvSpPr>
        <p:spPr>
          <a:xfrm>
            <a:off x="1183004" y="1758462"/>
            <a:ext cx="9520158" cy="4510453"/>
          </a:xfrm>
        </p:spPr>
        <p:txBody>
          <a:bodyPr>
            <a:normAutofit fontScale="70000" lnSpcReduction="20000"/>
          </a:bodyPr>
          <a:lstStyle/>
          <a:p>
            <a:pPr marL="0" indent="0" algn="just">
              <a:buNone/>
            </a:pPr>
            <a:r>
              <a:rPr lang="el-GR" sz="2900" b="1" dirty="0"/>
              <a:t>3) </a:t>
            </a:r>
            <a:r>
              <a:rPr lang="el-GR" sz="2900" b="1" u="sng" dirty="0"/>
              <a:t>Η </a:t>
            </a:r>
            <a:r>
              <a:rPr lang="el-GR" sz="2900" b="1" u="sng" dirty="0" err="1"/>
              <a:t>ΕξΑΕ</a:t>
            </a:r>
            <a:r>
              <a:rPr lang="el-GR" sz="2900" b="1" u="sng" dirty="0"/>
              <a:t>:</a:t>
            </a:r>
          </a:p>
          <a:p>
            <a:pPr algn="just">
              <a:buFont typeface="Wingdings" panose="05000000000000000000" pitchFamily="2" charset="2"/>
              <a:buChar char="Ø"/>
            </a:pPr>
            <a:r>
              <a:rPr lang="el-GR" sz="2900" dirty="0"/>
              <a:t> Ο εκπαιδευτής και ο εκπαιδευόμενος βρίσκονται σε </a:t>
            </a:r>
            <a:r>
              <a:rPr lang="el-GR" sz="2900" b="1" i="1" dirty="0"/>
              <a:t>φυσική απόσταση</a:t>
            </a:r>
          </a:p>
          <a:p>
            <a:pPr algn="just">
              <a:buFont typeface="Wingdings" panose="05000000000000000000" pitchFamily="2" charset="2"/>
              <a:buChar char="Ø"/>
            </a:pPr>
            <a:r>
              <a:rPr lang="el-GR" sz="2900" dirty="0"/>
              <a:t> Η </a:t>
            </a:r>
            <a:r>
              <a:rPr lang="el-GR" sz="2900" dirty="0" err="1"/>
              <a:t>ΕξΑΕ</a:t>
            </a:r>
            <a:r>
              <a:rPr lang="el-GR" sz="2900" dirty="0"/>
              <a:t> είναι μια διαδικασία που ανταποκρίνεται στις κάθε τύπου και μορφής ανάγκες όλων των πολιτών και χαρακτηρίζεται από </a:t>
            </a:r>
            <a:r>
              <a:rPr lang="el-GR" sz="2900" b="1" i="1" dirty="0"/>
              <a:t>προσβασιμότητα, συνέχεια και </a:t>
            </a:r>
            <a:r>
              <a:rPr lang="el-GR" sz="2900" b="1" i="1" dirty="0" err="1"/>
              <a:t>ανοιχτότητα</a:t>
            </a:r>
            <a:r>
              <a:rPr lang="el-GR" sz="2900" b="1" i="1" dirty="0"/>
              <a:t> </a:t>
            </a:r>
            <a:r>
              <a:rPr lang="el-GR" sz="2900" dirty="0"/>
              <a:t>(</a:t>
            </a:r>
            <a:r>
              <a:rPr lang="el-GR" sz="2900" dirty="0" err="1"/>
              <a:t>Λιοναράκης</a:t>
            </a:r>
            <a:r>
              <a:rPr lang="el-GR" sz="2900" dirty="0"/>
              <a:t> 2001, Αναστασιάδης, 2014)</a:t>
            </a:r>
          </a:p>
          <a:p>
            <a:pPr algn="just">
              <a:buFont typeface="Wingdings" panose="05000000000000000000" pitchFamily="2" charset="2"/>
              <a:buChar char="Ø"/>
            </a:pPr>
            <a:r>
              <a:rPr lang="el-GR" sz="2900" dirty="0"/>
              <a:t>Ο εκπαιδευόμενος λειτουργεί </a:t>
            </a:r>
            <a:r>
              <a:rPr lang="el-GR" sz="2900" b="1" i="1" dirty="0"/>
              <a:t>αυτόνομα</a:t>
            </a:r>
            <a:r>
              <a:rPr lang="el-GR" sz="2900" dirty="0"/>
              <a:t>. Υποστηρίζεται από κατάλληλο εκπαιδευτικό υλικό και βρίσκεται σε συνεχή επικοινωνία με τον εκπαιδευτή του </a:t>
            </a:r>
          </a:p>
          <a:p>
            <a:pPr algn="just">
              <a:buFont typeface="Wingdings" panose="05000000000000000000" pitchFamily="2" charset="2"/>
              <a:buChar char="Ø"/>
            </a:pPr>
            <a:r>
              <a:rPr lang="el-GR" sz="2900" dirty="0"/>
              <a:t>Ο ρόλος του εκπαιδευτή είναι </a:t>
            </a:r>
            <a:r>
              <a:rPr lang="el-GR" sz="2900" b="1" i="1" dirty="0"/>
              <a:t>υποστηρικτικός, συμβουλευτικός και εμψυχωτικός</a:t>
            </a:r>
          </a:p>
          <a:p>
            <a:pPr marL="0" indent="0" algn="just">
              <a:buNone/>
            </a:pPr>
            <a:endParaRPr lang="el-GR" sz="2900" dirty="0"/>
          </a:p>
          <a:p>
            <a:pPr marL="0" indent="0" algn="just">
              <a:buNone/>
            </a:pPr>
            <a:endParaRPr lang="el-GR" sz="2400" dirty="0"/>
          </a:p>
          <a:p>
            <a:pPr marL="0" indent="0" algn="just">
              <a:buNone/>
            </a:pPr>
            <a:endParaRPr lang="el-GR" sz="2400" dirty="0"/>
          </a:p>
        </p:txBody>
      </p:sp>
    </p:spTree>
    <p:extLst>
      <p:ext uri="{BB962C8B-B14F-4D97-AF65-F5344CB8AC3E}">
        <p14:creationId xmlns:p14="http://schemas.microsoft.com/office/powerpoint/2010/main" val="833687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42582-0F63-CA33-85CB-0D3394804501}"/>
              </a:ext>
            </a:extLst>
          </p:cNvPr>
          <p:cNvSpPr>
            <a:spLocks noGrp="1"/>
          </p:cNvSpPr>
          <p:nvPr>
            <p:ph type="title"/>
          </p:nvPr>
        </p:nvSpPr>
        <p:spPr>
          <a:xfrm>
            <a:off x="1183004" y="900504"/>
            <a:ext cx="9520158" cy="767106"/>
          </a:xfrm>
          <a:solidFill>
            <a:schemeClr val="accent1">
              <a:lumMod val="60000"/>
              <a:lumOff val="40000"/>
            </a:schemeClr>
          </a:solidFill>
        </p:spPr>
        <p:txBody>
          <a:bodyPr anchor="ctr"/>
          <a:lstStyle/>
          <a:p>
            <a:pPr algn="ctr"/>
            <a:r>
              <a:rPr lang="el-GR" b="1" dirty="0">
                <a:cs typeface="Calibri" panose="020F0502020204030204" pitchFamily="34" charset="0"/>
              </a:rPr>
              <a:t>5</a:t>
            </a:r>
            <a:r>
              <a:rPr lang="en-US" b="1" dirty="0">
                <a:cs typeface="Calibri" panose="020F0502020204030204" pitchFamily="34" charset="0"/>
              </a:rPr>
              <a:t>. </a:t>
            </a:r>
            <a:r>
              <a:rPr lang="el-GR" b="1" dirty="0">
                <a:cs typeface="Calibri" panose="020F0502020204030204" pitchFamily="34" charset="0"/>
              </a:rPr>
              <a:t>Θεωρητικό πλαίσιο (3/3)</a:t>
            </a:r>
          </a:p>
        </p:txBody>
      </p:sp>
      <p:sp>
        <p:nvSpPr>
          <p:cNvPr id="3" name="Θέση περιεχομένου 2">
            <a:extLst>
              <a:ext uri="{FF2B5EF4-FFF2-40B4-BE49-F238E27FC236}">
                <a16:creationId xmlns:a16="http://schemas.microsoft.com/office/drawing/2014/main" id="{355F481A-3116-D08A-E06E-C94FC1B30861}"/>
              </a:ext>
            </a:extLst>
          </p:cNvPr>
          <p:cNvSpPr>
            <a:spLocks noGrp="1"/>
          </p:cNvSpPr>
          <p:nvPr>
            <p:ph idx="1"/>
          </p:nvPr>
        </p:nvSpPr>
        <p:spPr>
          <a:xfrm>
            <a:off x="1183004" y="1758462"/>
            <a:ext cx="9520158" cy="4510453"/>
          </a:xfrm>
        </p:spPr>
        <p:txBody>
          <a:bodyPr>
            <a:normAutofit fontScale="70000" lnSpcReduction="20000"/>
          </a:bodyPr>
          <a:lstStyle/>
          <a:p>
            <a:pPr marL="0" indent="0" algn="just">
              <a:buNone/>
            </a:pPr>
            <a:r>
              <a:rPr lang="el-GR" sz="2900" b="1" dirty="0"/>
              <a:t>4) </a:t>
            </a:r>
            <a:r>
              <a:rPr lang="el-GR" sz="2900" b="1" u="sng" dirty="0"/>
              <a:t>Η αξιοποίηση των ΤΠΕ στην </a:t>
            </a:r>
            <a:r>
              <a:rPr lang="el-GR" sz="2900" b="1" u="sng" dirty="0" err="1"/>
              <a:t>ΕξΑΕ</a:t>
            </a:r>
            <a:r>
              <a:rPr lang="el-GR" sz="2900" dirty="0"/>
              <a:t>:</a:t>
            </a:r>
          </a:p>
          <a:p>
            <a:pPr algn="just">
              <a:buFont typeface="Wingdings" panose="05000000000000000000" pitchFamily="2" charset="2"/>
              <a:buChar char="Ø"/>
            </a:pPr>
            <a:r>
              <a:rPr lang="el-GR" sz="2900" dirty="0"/>
              <a:t>Η χρήση τους στη διδασκαλία, αν αυτές αξιοποιηθούν με </a:t>
            </a:r>
            <a:r>
              <a:rPr lang="el-GR" sz="2900" b="1" i="1" dirty="0"/>
              <a:t>παιδαγωγικά κριτήρια</a:t>
            </a:r>
            <a:r>
              <a:rPr lang="el-GR" sz="2900" dirty="0"/>
              <a:t>, παράγει ένα σαφώς θετικό μαθησιακό αποτέλεσμα. (Μικρόπουλος, 2006)</a:t>
            </a:r>
          </a:p>
          <a:p>
            <a:pPr algn="just">
              <a:buFont typeface="Wingdings" panose="05000000000000000000" pitchFamily="2" charset="2"/>
              <a:buChar char="Ø"/>
            </a:pPr>
            <a:r>
              <a:rPr lang="el-GR" sz="2900" dirty="0"/>
              <a:t>Οι σύγχρονες ανάγκες για </a:t>
            </a:r>
            <a:r>
              <a:rPr lang="el-GR" sz="2900" b="1" i="1" dirty="0"/>
              <a:t>ευελιξία στον τρόπο μάθησης, σχετικά με το χώρο, το χρόνο και το ρυθμό</a:t>
            </a:r>
            <a:r>
              <a:rPr lang="el-GR" sz="2900" dirty="0"/>
              <a:t>, οδήγησαν, στον εμπλουτισμό ή την αντικατάσταση της δια ζώσης διδασκαλίας με εξ αποστάσεως προγράμματα που πραγματοποιούνται με την υποστήριξη των ΤΠΕ (Αναστασιάδης, 2014)</a:t>
            </a:r>
          </a:p>
          <a:p>
            <a:pPr algn="just">
              <a:buFont typeface="Wingdings" panose="05000000000000000000" pitchFamily="2" charset="2"/>
              <a:buChar char="Ø"/>
            </a:pPr>
            <a:r>
              <a:rPr lang="el-GR" sz="2900" dirty="0"/>
              <a:t>Η </a:t>
            </a:r>
            <a:r>
              <a:rPr lang="el-GR" sz="2900" dirty="0" err="1"/>
              <a:t>ΕξΑΕ</a:t>
            </a:r>
            <a:r>
              <a:rPr lang="el-GR" sz="2900" dirty="0"/>
              <a:t> με τη χρήση των ΤΠΕ διακρίνεται σε </a:t>
            </a:r>
            <a:r>
              <a:rPr lang="el-GR" sz="2900" b="1" i="1" dirty="0"/>
              <a:t>Ασύγχρονη, Σύγχρονη και Μεικτή – Συνδυαστική</a:t>
            </a:r>
          </a:p>
          <a:p>
            <a:pPr marL="0" indent="0" algn="just">
              <a:buNone/>
            </a:pPr>
            <a:r>
              <a:rPr lang="el-GR" sz="2900" dirty="0"/>
              <a:t> </a:t>
            </a:r>
          </a:p>
          <a:p>
            <a:pPr marL="0" indent="0" algn="just">
              <a:buNone/>
            </a:pPr>
            <a:endParaRPr lang="el-GR" sz="2400" dirty="0"/>
          </a:p>
          <a:p>
            <a:pPr marL="0" indent="0" algn="just">
              <a:buNone/>
            </a:pPr>
            <a:endParaRPr lang="el-GR" sz="2400" dirty="0"/>
          </a:p>
        </p:txBody>
      </p:sp>
    </p:spTree>
    <p:extLst>
      <p:ext uri="{BB962C8B-B14F-4D97-AF65-F5344CB8AC3E}">
        <p14:creationId xmlns:p14="http://schemas.microsoft.com/office/powerpoint/2010/main" val="186255554"/>
      </p:ext>
    </p:extLst>
  </p:cSld>
  <p:clrMapOvr>
    <a:masterClrMapping/>
  </p:clrMapOvr>
</p:sld>
</file>

<file path=ppt/theme/theme1.xml><?xml version="1.0" encoding="utf-8"?>
<a:theme xmlns:a="http://schemas.openxmlformats.org/drawingml/2006/main" name="Συλλογη">
  <a:themeElements>
    <a:clrScheme name="Συλλογη">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Συλλογη">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Συλλογη">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23318</TotalTime>
  <Words>4388</Words>
  <Application>Microsoft Office PowerPoint</Application>
  <PresentationFormat>Ευρεία οθόνη</PresentationFormat>
  <Paragraphs>235</Paragraphs>
  <Slides>21</Slides>
  <Notes>13</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21</vt:i4>
      </vt:variant>
    </vt:vector>
  </HeadingPairs>
  <TitlesOfParts>
    <vt:vector size="28" baseType="lpstr">
      <vt:lpstr>Arial</vt:lpstr>
      <vt:lpstr>Book Antiqua</vt:lpstr>
      <vt:lpstr>Calibri</vt:lpstr>
      <vt:lpstr>Century Gothic</vt:lpstr>
      <vt:lpstr>Times New Roman</vt:lpstr>
      <vt:lpstr>Wingdings</vt:lpstr>
      <vt:lpstr>Συλλογη</vt:lpstr>
      <vt:lpstr>   Σχεδιασμός, υλοποίηση και αποτίμηση διαδραστικού εκπαιδευτικού υλικού για ενήλικες, με τη μέθοδο της ΕξΑΕ, στο θεματικό πεδίο της τοπικής ιστορίας κατά τη διάρκεια του Β’ Παγκοσμίου Πολέμου: η περίπτωση της περιοχής των Ιωαννίνων </vt:lpstr>
      <vt:lpstr>Ευχαριστίες </vt:lpstr>
      <vt:lpstr>1. Σκοπός </vt:lpstr>
      <vt:lpstr>2.  Συνεισφορά της διπλωματικής</vt:lpstr>
      <vt:lpstr>3. Ερευνητικά ερωτήματα</vt:lpstr>
      <vt:lpstr>4. Δομή της εργασίας</vt:lpstr>
      <vt:lpstr>5. Θεωρητικό πλαίσιο (1/3)</vt:lpstr>
      <vt:lpstr>5. Θεωρητικό πλαίσιο (2/3)</vt:lpstr>
      <vt:lpstr>5. Θεωρητικό πλαίσιο (3/3)</vt:lpstr>
      <vt:lpstr>6. Το Εκπαιδευτικό Υλικό (1/4)</vt:lpstr>
      <vt:lpstr>6. Το Εκπαιδευτικό Υλικό (2/4)</vt:lpstr>
      <vt:lpstr>6. Το Εκπαιδευτικό Υλικό (3/4)</vt:lpstr>
      <vt:lpstr>6. Το Εκπαιδευτικό Υλικό (4/4)</vt:lpstr>
      <vt:lpstr>7. Η έρευνα</vt:lpstr>
      <vt:lpstr>8. Τα συμπεράσματα (1/5)</vt:lpstr>
      <vt:lpstr>8. Τα συμπεράσματα (2/5)</vt:lpstr>
      <vt:lpstr>8. Τα συμπεράσματα (3/5)</vt:lpstr>
      <vt:lpstr>8. Τα συμπεράσματα (4/5)</vt:lpstr>
      <vt:lpstr>8. Τα συμπεράσματα (4/5)</vt:lpstr>
      <vt:lpstr>8. Τα συμπεράσματα (5/5)</vt:lpstr>
      <vt:lpstr>Τέλος Παρουσίασης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Σχεδιασμός, υλοποίηση και αποτίμηση διαδραστικού εκπαιδευτικού υλικού για ενήλικες, με τη μέθοδο της ΕξΑΕ, στο θεματικό πεδίο της τοπικής ιστορίας κατά τη διάρκεια του Β’ Παγκοσμίου Πολέμου: η περίπτωση της περιοχής των Ιωαννίνων</dc:title>
  <dc:creator>ΛΕΩΝΙΔΑΣ</dc:creator>
  <cp:lastModifiedBy>ΛΕΩΝΙΔΑΣ</cp:lastModifiedBy>
  <cp:revision>94</cp:revision>
  <dcterms:created xsi:type="dcterms:W3CDTF">2023-06-02T07:51:51Z</dcterms:created>
  <dcterms:modified xsi:type="dcterms:W3CDTF">2023-11-05T09:46:11Z</dcterms:modified>
</cp:coreProperties>
</file>