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3"/>
  </p:notesMasterIdLst>
  <p:sldIdLst>
    <p:sldId id="1482" r:id="rId2"/>
    <p:sldId id="270" r:id="rId3"/>
    <p:sldId id="2065" r:id="rId4"/>
    <p:sldId id="2075" r:id="rId5"/>
    <p:sldId id="2111" r:id="rId6"/>
    <p:sldId id="2112" r:id="rId7"/>
    <p:sldId id="2119" r:id="rId8"/>
    <p:sldId id="2083" r:id="rId9"/>
    <p:sldId id="2084" r:id="rId10"/>
    <p:sldId id="273" r:id="rId11"/>
    <p:sldId id="2063" r:id="rId12"/>
    <p:sldId id="2110" r:id="rId13"/>
    <p:sldId id="2062" r:id="rId14"/>
    <p:sldId id="2095" r:id="rId15"/>
    <p:sldId id="2055" r:id="rId16"/>
    <p:sldId id="2085" r:id="rId17"/>
    <p:sldId id="2100" r:id="rId18"/>
    <p:sldId id="278" r:id="rId19"/>
    <p:sldId id="277" r:id="rId20"/>
    <p:sldId id="280" r:id="rId21"/>
    <p:sldId id="260" r:id="rId22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4E8"/>
    <a:srgbClr val="E3E5E8"/>
    <a:srgbClr val="7478AE"/>
    <a:srgbClr val="909195"/>
    <a:srgbClr val="242D8E"/>
    <a:srgbClr val="33363F"/>
    <a:srgbClr val="880015"/>
    <a:srgbClr val="FFF3F4"/>
    <a:srgbClr val="FBFBFB"/>
    <a:srgbClr val="FFE8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07" autoAdjust="0"/>
    <p:restoredTop sz="89528" autoAdjust="0"/>
  </p:normalViewPr>
  <p:slideViewPr>
    <p:cSldViewPr>
      <p:cViewPr varScale="1">
        <p:scale>
          <a:sx n="87" d="100"/>
          <a:sy n="87" d="100"/>
        </p:scale>
        <p:origin x="1478" y="58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8.xml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7591D3-973D-4809-B1D4-6A4DC57B0284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A88C8B4D-8326-42B7-82E5-93F6091615EA}" type="pres">
      <dgm:prSet presAssocID="{907591D3-973D-4809-B1D4-6A4DC57B02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</dgm:ptLst>
  <dgm:cxnLst>
    <dgm:cxn modelId="{26BF75DD-178B-4BE9-9636-74025CB9439E}" type="presOf" srcId="{907591D3-973D-4809-B1D4-6A4DC57B0284}" destId="{A88C8B4D-8326-42B7-82E5-93F6091615E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5673F1-3FA0-4C0B-B916-A4973A07474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71D8E97-B96E-469E-8EC6-C2D4A674DE7E}">
      <dgm:prSet phldrT="[Κείμενο]" custT="1"/>
      <dgm:spPr/>
      <dgm:t>
        <a:bodyPr/>
        <a:lstStyle/>
        <a:p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Σε Εκπαιδευτικό Επίπεδο</a:t>
          </a:r>
        </a:p>
      </dgm:t>
    </dgm:pt>
    <dgm:pt modelId="{CAB43755-8539-4CB2-A88E-0B557013C5A2}" type="parTrans" cxnId="{1AA0EF59-759B-480D-84C5-6E47A935A0A2}">
      <dgm:prSet/>
      <dgm:spPr/>
      <dgm:t>
        <a:bodyPr/>
        <a:lstStyle/>
        <a:p>
          <a:endParaRPr lang="el-GR"/>
        </a:p>
      </dgm:t>
    </dgm:pt>
    <dgm:pt modelId="{A79DFFD8-50F4-4FBD-8F0B-6ABDB03775E4}" type="sibTrans" cxnId="{1AA0EF59-759B-480D-84C5-6E47A935A0A2}">
      <dgm:prSet/>
      <dgm:spPr/>
      <dgm:t>
        <a:bodyPr/>
        <a:lstStyle/>
        <a:p>
          <a:endParaRPr lang="el-GR"/>
        </a:p>
      </dgm:t>
    </dgm:pt>
    <dgm:pt modelId="{6BEB768C-E86F-4C12-A1AB-60038F7B033D}">
      <dgm:prSet phldrT="[Κείμενο]" custT="1"/>
      <dgm:spPr/>
      <dgm:t>
        <a:bodyPr/>
        <a:lstStyle/>
        <a:p>
          <a:pPr>
            <a:buNone/>
          </a:pPr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Σε Ερευνητικό Επίπεδο</a:t>
          </a:r>
        </a:p>
      </dgm:t>
    </dgm:pt>
    <dgm:pt modelId="{2D124D67-ED91-4581-8715-11FE010E5102}" type="parTrans" cxnId="{E63F1828-04EA-4F31-88D5-DA00A549CDD6}">
      <dgm:prSet/>
      <dgm:spPr/>
      <dgm:t>
        <a:bodyPr/>
        <a:lstStyle/>
        <a:p>
          <a:endParaRPr lang="el-GR"/>
        </a:p>
      </dgm:t>
    </dgm:pt>
    <dgm:pt modelId="{65331EEE-B920-48C7-8DFA-3B6E9F71DA76}" type="sibTrans" cxnId="{E63F1828-04EA-4F31-88D5-DA00A549CDD6}">
      <dgm:prSet/>
      <dgm:spPr/>
      <dgm:t>
        <a:bodyPr/>
        <a:lstStyle/>
        <a:p>
          <a:endParaRPr lang="el-GR"/>
        </a:p>
      </dgm:t>
    </dgm:pt>
    <dgm:pt modelId="{BF032CFD-482E-4A81-AE4A-BCF4430B46BB}">
      <dgm:prSet custT="1"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Δημιουργία ποιοτικού εκπαιδευτικού υλικού, σύμφωνα με τις αρχές σχεδιασμού εκπαιδευτικού υλικού για την εξ αποστάσεως εκπαίδευση</a:t>
          </a:r>
        </a:p>
      </dgm:t>
    </dgm:pt>
    <dgm:pt modelId="{A70F4980-74D4-46B6-851B-74787AB92DAB}" type="parTrans" cxnId="{828FF6A2-7A9D-4644-9059-8177B4EC6D2E}">
      <dgm:prSet/>
      <dgm:spPr/>
      <dgm:t>
        <a:bodyPr/>
        <a:lstStyle/>
        <a:p>
          <a:endParaRPr lang="el-GR"/>
        </a:p>
      </dgm:t>
    </dgm:pt>
    <dgm:pt modelId="{6AE39495-1C3D-4BB2-AD04-D97933A274C3}" type="sibTrans" cxnId="{828FF6A2-7A9D-4644-9059-8177B4EC6D2E}">
      <dgm:prSet/>
      <dgm:spPr/>
      <dgm:t>
        <a:bodyPr/>
        <a:lstStyle/>
        <a:p>
          <a:endParaRPr lang="el-GR"/>
        </a:p>
      </dgm:t>
    </dgm:pt>
    <dgm:pt modelId="{974A7CC5-7A5C-44CB-919A-A14D3BF1B0FE}">
      <dgm:prSet custT="1"/>
      <dgm:spPr/>
      <dgm:t>
        <a:bodyPr/>
        <a:lstStyle/>
        <a:p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Συνεισφορά των αποτελεσμάτων της αποτίμησης του Ε.Υ.</a:t>
          </a:r>
        </a:p>
      </dgm:t>
    </dgm:pt>
    <dgm:pt modelId="{1219EA00-F57C-4100-A366-A922D6218E3D}" type="parTrans" cxnId="{C6BEB780-D935-455A-A4FE-14F73007187A}">
      <dgm:prSet/>
      <dgm:spPr/>
      <dgm:t>
        <a:bodyPr/>
        <a:lstStyle/>
        <a:p>
          <a:endParaRPr lang="el-GR"/>
        </a:p>
      </dgm:t>
    </dgm:pt>
    <dgm:pt modelId="{F90932CA-1278-4098-A46A-0F7311C26CA5}" type="sibTrans" cxnId="{C6BEB780-D935-455A-A4FE-14F73007187A}">
      <dgm:prSet/>
      <dgm:spPr/>
      <dgm:t>
        <a:bodyPr/>
        <a:lstStyle/>
        <a:p>
          <a:endParaRPr lang="el-GR"/>
        </a:p>
      </dgm:t>
    </dgm:pt>
    <dgm:pt modelId="{FE4C969C-194C-470E-A807-DABF1AF2C7ED}">
      <dgm:prSet custT="1"/>
      <dgm:spPr/>
      <dgm:t>
        <a:bodyPr/>
        <a:lstStyle/>
        <a:p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Μπορούν να αποτελέσουν βιβλιογραφική πηγή πληροφοριών</a:t>
          </a:r>
        </a:p>
      </dgm:t>
    </dgm:pt>
    <dgm:pt modelId="{6ECFE9E1-DF7D-447F-98AD-FE7399E7F7EE}" type="parTrans" cxnId="{27B11731-24C2-4492-91B9-704E9ED56C57}">
      <dgm:prSet/>
      <dgm:spPr/>
      <dgm:t>
        <a:bodyPr/>
        <a:lstStyle/>
        <a:p>
          <a:endParaRPr lang="el-GR"/>
        </a:p>
      </dgm:t>
    </dgm:pt>
    <dgm:pt modelId="{6EACF40C-0CE7-42FA-BC14-837E6F0D0079}" type="sibTrans" cxnId="{27B11731-24C2-4492-91B9-704E9ED56C57}">
      <dgm:prSet/>
      <dgm:spPr/>
      <dgm:t>
        <a:bodyPr/>
        <a:lstStyle/>
        <a:p>
          <a:endParaRPr lang="el-GR"/>
        </a:p>
      </dgm:t>
    </dgm:pt>
    <dgm:pt modelId="{7FE15B84-B643-49C5-A56D-E7A13C97F54D}">
      <dgm:prSet custT="1"/>
      <dgm:spPr/>
      <dgm:t>
        <a:bodyPr/>
        <a:lstStyle/>
        <a:p>
          <a:r>
            <a:rPr lang="el-GR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Σε Κοινωνικό Επίπεδο</a:t>
          </a:r>
        </a:p>
      </dgm:t>
    </dgm:pt>
    <dgm:pt modelId="{84B16D62-0DF7-484C-87AB-22217C258734}" type="parTrans" cxnId="{E70B69B6-52D8-4F94-9F18-0D962BE941E2}">
      <dgm:prSet/>
      <dgm:spPr/>
      <dgm:t>
        <a:bodyPr/>
        <a:lstStyle/>
        <a:p>
          <a:endParaRPr lang="el-GR"/>
        </a:p>
      </dgm:t>
    </dgm:pt>
    <dgm:pt modelId="{15F0E961-4CD9-4A3F-B10C-055DD649AA01}" type="sibTrans" cxnId="{E70B69B6-52D8-4F94-9F18-0D962BE941E2}">
      <dgm:prSet/>
      <dgm:spPr/>
      <dgm:t>
        <a:bodyPr/>
        <a:lstStyle/>
        <a:p>
          <a:endParaRPr lang="el-GR"/>
        </a:p>
      </dgm:t>
    </dgm:pt>
    <dgm:pt modelId="{9C98052B-5003-4A5A-9B5D-7274F5CFFD14}">
      <dgm:prSet custT="1"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Μπορεί να χρησιμοποιηθεί από την κοινότητα των εκπαιδευτικών σε μια ολοκληρωμένη παρέμβαση συμπληρωματικής σχολικής ΕξΑΕ</a:t>
          </a:r>
        </a:p>
      </dgm:t>
    </dgm:pt>
    <dgm:pt modelId="{25F122F1-006E-4AA0-B070-7C28E74C957D}" type="parTrans" cxnId="{872CA97C-89B2-4658-9334-C8A7D77F58F0}">
      <dgm:prSet/>
      <dgm:spPr/>
      <dgm:t>
        <a:bodyPr/>
        <a:lstStyle/>
        <a:p>
          <a:endParaRPr lang="el-GR"/>
        </a:p>
      </dgm:t>
    </dgm:pt>
    <dgm:pt modelId="{CF3F385F-DCBA-4ACF-BD18-EB7944CD5485}" type="sibTrans" cxnId="{872CA97C-89B2-4658-9334-C8A7D77F58F0}">
      <dgm:prSet/>
      <dgm:spPr/>
      <dgm:t>
        <a:bodyPr/>
        <a:lstStyle/>
        <a:p>
          <a:endParaRPr lang="el-GR"/>
        </a:p>
      </dgm:t>
    </dgm:pt>
    <dgm:pt modelId="{025C593F-45E0-429E-83CF-5208C478846B}">
      <dgm:prSet custT="1"/>
      <dgm:spPr/>
      <dgm:t>
        <a:bodyPr/>
        <a:lstStyle/>
        <a:p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Συνεισφορά στον εκσυγχρονισμό του εκπαιδευτικού συστήματος</a:t>
          </a:r>
        </a:p>
      </dgm:t>
    </dgm:pt>
    <dgm:pt modelId="{74804608-5198-4C79-BC8A-CEDE420FE882}" type="parTrans" cxnId="{ECF4F4B1-0624-4EF2-92F4-261D8A55B032}">
      <dgm:prSet/>
      <dgm:spPr/>
      <dgm:t>
        <a:bodyPr/>
        <a:lstStyle/>
        <a:p>
          <a:endParaRPr lang="el-GR"/>
        </a:p>
      </dgm:t>
    </dgm:pt>
    <dgm:pt modelId="{B526D1F3-BA7E-4D86-AEBF-CA1419BECD29}" type="sibTrans" cxnId="{ECF4F4B1-0624-4EF2-92F4-261D8A55B032}">
      <dgm:prSet/>
      <dgm:spPr/>
      <dgm:t>
        <a:bodyPr/>
        <a:lstStyle/>
        <a:p>
          <a:endParaRPr lang="el-GR"/>
        </a:p>
      </dgm:t>
    </dgm:pt>
    <dgm:pt modelId="{1A899DD6-27AF-49E7-91A9-54456D66AC04}">
      <dgm:prSet custT="1"/>
      <dgm:spPr/>
      <dgm:t>
        <a:bodyPr/>
        <a:lstStyle/>
        <a:p>
          <a:r>
            <a:rPr lang="el-G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Γνωριμία με νέους τρόπους μάθησης &amp; αξιοποίηση ΕΥ στα πλαίσια της σχολικής ΕξΑΕ</a:t>
          </a:r>
        </a:p>
      </dgm:t>
    </dgm:pt>
    <dgm:pt modelId="{E752A3BF-58EF-4C27-BA95-9A3D74CEDDB1}" type="parTrans" cxnId="{0AF76D26-7041-4C94-A061-CE27F60DA71B}">
      <dgm:prSet/>
      <dgm:spPr/>
      <dgm:t>
        <a:bodyPr/>
        <a:lstStyle/>
        <a:p>
          <a:endParaRPr lang="el-GR"/>
        </a:p>
      </dgm:t>
    </dgm:pt>
    <dgm:pt modelId="{6C330A14-4644-4B41-B65D-516EC59B9E0B}" type="sibTrans" cxnId="{0AF76D26-7041-4C94-A061-CE27F60DA71B}">
      <dgm:prSet/>
      <dgm:spPr/>
      <dgm:t>
        <a:bodyPr/>
        <a:lstStyle/>
        <a:p>
          <a:endParaRPr lang="el-GR"/>
        </a:p>
      </dgm:t>
    </dgm:pt>
    <dgm:pt modelId="{BEF36B4F-F83E-493E-AE15-AAEBFF9A7F46}" type="pres">
      <dgm:prSet presAssocID="{EB5673F1-3FA0-4C0B-B916-A4973A07474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515FB11-D7B2-4D58-B882-0D06800D09A4}" type="pres">
      <dgm:prSet presAssocID="{B71D8E97-B96E-469E-8EC6-C2D4A674DE7E}" presName="parentLin" presStyleCnt="0"/>
      <dgm:spPr/>
    </dgm:pt>
    <dgm:pt modelId="{1FC1CE95-0D5A-447F-B6F2-CF391F934EB0}" type="pres">
      <dgm:prSet presAssocID="{B71D8E97-B96E-469E-8EC6-C2D4A674DE7E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86DAF462-ED16-48A4-B821-BB267BC0FD54}" type="pres">
      <dgm:prSet presAssocID="{B71D8E97-B96E-469E-8EC6-C2D4A674DE7E}" presName="parentText" presStyleLbl="node1" presStyleIdx="0" presStyleCnt="3" custScaleX="142857" custLinFactNeighborX="9402" custLinFactNeighborY="-505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84F497C-0D9E-4A94-A7D0-D306FA6A0200}" type="pres">
      <dgm:prSet presAssocID="{B71D8E97-B96E-469E-8EC6-C2D4A674DE7E}" presName="negativeSpace" presStyleCnt="0"/>
      <dgm:spPr/>
    </dgm:pt>
    <dgm:pt modelId="{BEFAE0CF-91DE-456A-9828-B0BD64F22BF8}" type="pres">
      <dgm:prSet presAssocID="{B71D8E97-B96E-469E-8EC6-C2D4A674DE7E}" presName="childText" presStyleLbl="conFgAcc1" presStyleIdx="0" presStyleCnt="3" custScaleY="10177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390FA0C-DCFC-4C56-817B-9135026D172A}" type="pres">
      <dgm:prSet presAssocID="{A79DFFD8-50F4-4FBD-8F0B-6ABDB03775E4}" presName="spaceBetweenRectangles" presStyleCnt="0"/>
      <dgm:spPr/>
    </dgm:pt>
    <dgm:pt modelId="{4300BEBD-9CFB-4E87-A699-96CF1CEFD422}" type="pres">
      <dgm:prSet presAssocID="{6BEB768C-E86F-4C12-A1AB-60038F7B033D}" presName="parentLin" presStyleCnt="0"/>
      <dgm:spPr/>
    </dgm:pt>
    <dgm:pt modelId="{57B8147E-F773-4222-927E-40FEA0746184}" type="pres">
      <dgm:prSet presAssocID="{6BEB768C-E86F-4C12-A1AB-60038F7B033D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2DB96C8C-BB43-4F2F-91B2-B94FA41EE81F}" type="pres">
      <dgm:prSet presAssocID="{6BEB768C-E86F-4C12-A1AB-60038F7B033D}" presName="parentText" presStyleLbl="node1" presStyleIdx="1" presStyleCnt="3" custScaleX="13607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1CB4BCD-61C2-4D32-ACED-D42828EE9FCC}" type="pres">
      <dgm:prSet presAssocID="{6BEB768C-E86F-4C12-A1AB-60038F7B033D}" presName="negativeSpace" presStyleCnt="0"/>
      <dgm:spPr/>
    </dgm:pt>
    <dgm:pt modelId="{A1E0EB17-34EC-4F59-9D16-469B46D2D3CD}" type="pres">
      <dgm:prSet presAssocID="{6BEB768C-E86F-4C12-A1AB-60038F7B033D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A0154EF-E23A-45E1-890C-DA3F7C15D2B3}" type="pres">
      <dgm:prSet presAssocID="{65331EEE-B920-48C7-8DFA-3B6E9F71DA76}" presName="spaceBetweenRectangles" presStyleCnt="0"/>
      <dgm:spPr/>
    </dgm:pt>
    <dgm:pt modelId="{50E6F373-3951-4846-AB71-354DDD2242C6}" type="pres">
      <dgm:prSet presAssocID="{7FE15B84-B643-49C5-A56D-E7A13C97F54D}" presName="parentLin" presStyleCnt="0"/>
      <dgm:spPr/>
    </dgm:pt>
    <dgm:pt modelId="{398CDA4C-DE20-4200-A971-DA58506AD896}" type="pres">
      <dgm:prSet presAssocID="{7FE15B84-B643-49C5-A56D-E7A13C97F54D}" presName="parentLeftMargin" presStyleLbl="node1" presStyleIdx="1" presStyleCnt="3"/>
      <dgm:spPr/>
      <dgm:t>
        <a:bodyPr/>
        <a:lstStyle/>
        <a:p>
          <a:endParaRPr lang="el-GR"/>
        </a:p>
      </dgm:t>
    </dgm:pt>
    <dgm:pt modelId="{81196387-54B2-415E-A270-A641BA818EC0}" type="pres">
      <dgm:prSet presAssocID="{7FE15B84-B643-49C5-A56D-E7A13C97F54D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D3EA969-4E21-4E68-9435-64B6CD7529A7}" type="pres">
      <dgm:prSet presAssocID="{7FE15B84-B643-49C5-A56D-E7A13C97F54D}" presName="negativeSpace" presStyleCnt="0"/>
      <dgm:spPr/>
    </dgm:pt>
    <dgm:pt modelId="{8CB57EAD-1039-4466-817F-70CAA4157356}" type="pres">
      <dgm:prSet presAssocID="{7FE15B84-B643-49C5-A56D-E7A13C97F54D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72CA97C-89B2-4658-9334-C8A7D77F58F0}" srcId="{B71D8E97-B96E-469E-8EC6-C2D4A674DE7E}" destId="{9C98052B-5003-4A5A-9B5D-7274F5CFFD14}" srcOrd="1" destOrd="0" parTransId="{25F122F1-006E-4AA0-B070-7C28E74C957D}" sibTransId="{CF3F385F-DCBA-4ACF-BD18-EB7944CD5485}"/>
    <dgm:cxn modelId="{1AA0EF59-759B-480D-84C5-6E47A935A0A2}" srcId="{EB5673F1-3FA0-4C0B-B916-A4973A07474A}" destId="{B71D8E97-B96E-469E-8EC6-C2D4A674DE7E}" srcOrd="0" destOrd="0" parTransId="{CAB43755-8539-4CB2-A88E-0B557013C5A2}" sibTransId="{A79DFFD8-50F4-4FBD-8F0B-6ABDB03775E4}"/>
    <dgm:cxn modelId="{41C9CB50-0F8D-4997-BB7D-FAC0B0092D00}" type="presOf" srcId="{6BEB768C-E86F-4C12-A1AB-60038F7B033D}" destId="{2DB96C8C-BB43-4F2F-91B2-B94FA41EE81F}" srcOrd="1" destOrd="0" presId="urn:microsoft.com/office/officeart/2005/8/layout/list1"/>
    <dgm:cxn modelId="{83CC1CF6-E73F-4276-AA4A-B8E246C18A15}" type="presOf" srcId="{025C593F-45E0-429E-83CF-5208C478846B}" destId="{8CB57EAD-1039-4466-817F-70CAA4157356}" srcOrd="0" destOrd="0" presId="urn:microsoft.com/office/officeart/2005/8/layout/list1"/>
    <dgm:cxn modelId="{B7EA32F7-CDC9-4107-9BAB-6126A9628C2D}" type="presOf" srcId="{9C98052B-5003-4A5A-9B5D-7274F5CFFD14}" destId="{BEFAE0CF-91DE-456A-9828-B0BD64F22BF8}" srcOrd="0" destOrd="1" presId="urn:microsoft.com/office/officeart/2005/8/layout/list1"/>
    <dgm:cxn modelId="{27B11731-24C2-4492-91B9-704E9ED56C57}" srcId="{6BEB768C-E86F-4C12-A1AB-60038F7B033D}" destId="{FE4C969C-194C-470E-A807-DABF1AF2C7ED}" srcOrd="1" destOrd="0" parTransId="{6ECFE9E1-DF7D-447F-98AD-FE7399E7F7EE}" sibTransId="{6EACF40C-0CE7-42FA-BC14-837E6F0D0079}"/>
    <dgm:cxn modelId="{C6BEB780-D935-455A-A4FE-14F73007187A}" srcId="{6BEB768C-E86F-4C12-A1AB-60038F7B033D}" destId="{974A7CC5-7A5C-44CB-919A-A14D3BF1B0FE}" srcOrd="0" destOrd="0" parTransId="{1219EA00-F57C-4100-A366-A922D6218E3D}" sibTransId="{F90932CA-1278-4098-A46A-0F7311C26CA5}"/>
    <dgm:cxn modelId="{CAB40BF6-572F-461F-9849-A8BA43A2E6AA}" type="presOf" srcId="{B71D8E97-B96E-469E-8EC6-C2D4A674DE7E}" destId="{1FC1CE95-0D5A-447F-B6F2-CF391F934EB0}" srcOrd="0" destOrd="0" presId="urn:microsoft.com/office/officeart/2005/8/layout/list1"/>
    <dgm:cxn modelId="{E70B69B6-52D8-4F94-9F18-0D962BE941E2}" srcId="{EB5673F1-3FA0-4C0B-B916-A4973A07474A}" destId="{7FE15B84-B643-49C5-A56D-E7A13C97F54D}" srcOrd="2" destOrd="0" parTransId="{84B16D62-0DF7-484C-87AB-22217C258734}" sibTransId="{15F0E961-4CD9-4A3F-B10C-055DD649AA01}"/>
    <dgm:cxn modelId="{828FF6A2-7A9D-4644-9059-8177B4EC6D2E}" srcId="{B71D8E97-B96E-469E-8EC6-C2D4A674DE7E}" destId="{BF032CFD-482E-4A81-AE4A-BCF4430B46BB}" srcOrd="0" destOrd="0" parTransId="{A70F4980-74D4-46B6-851B-74787AB92DAB}" sibTransId="{6AE39495-1C3D-4BB2-AD04-D97933A274C3}"/>
    <dgm:cxn modelId="{ECF4F4B1-0624-4EF2-92F4-261D8A55B032}" srcId="{7FE15B84-B643-49C5-A56D-E7A13C97F54D}" destId="{025C593F-45E0-429E-83CF-5208C478846B}" srcOrd="0" destOrd="0" parTransId="{74804608-5198-4C79-BC8A-CEDE420FE882}" sibTransId="{B526D1F3-BA7E-4D86-AEBF-CA1419BECD29}"/>
    <dgm:cxn modelId="{3F37CEA9-E0A6-42E6-843F-E83DF8C2890B}" type="presOf" srcId="{EB5673F1-3FA0-4C0B-B916-A4973A07474A}" destId="{BEF36B4F-F83E-493E-AE15-AAEBFF9A7F46}" srcOrd="0" destOrd="0" presId="urn:microsoft.com/office/officeart/2005/8/layout/list1"/>
    <dgm:cxn modelId="{D52F435D-3DE1-47A0-9A2B-E24170784A84}" type="presOf" srcId="{6BEB768C-E86F-4C12-A1AB-60038F7B033D}" destId="{57B8147E-F773-4222-927E-40FEA0746184}" srcOrd="0" destOrd="0" presId="urn:microsoft.com/office/officeart/2005/8/layout/list1"/>
    <dgm:cxn modelId="{C0435690-8CDF-4E7D-BD0E-15A82A544212}" type="presOf" srcId="{B71D8E97-B96E-469E-8EC6-C2D4A674DE7E}" destId="{86DAF462-ED16-48A4-B821-BB267BC0FD54}" srcOrd="1" destOrd="0" presId="urn:microsoft.com/office/officeart/2005/8/layout/list1"/>
    <dgm:cxn modelId="{EAA9A188-7CA1-4786-97B3-0683F16E1DA3}" type="presOf" srcId="{FE4C969C-194C-470E-A807-DABF1AF2C7ED}" destId="{A1E0EB17-34EC-4F59-9D16-469B46D2D3CD}" srcOrd="0" destOrd="1" presId="urn:microsoft.com/office/officeart/2005/8/layout/list1"/>
    <dgm:cxn modelId="{81E67C8B-A983-45A6-9385-E51DC46455C3}" type="presOf" srcId="{1A899DD6-27AF-49E7-91A9-54456D66AC04}" destId="{8CB57EAD-1039-4466-817F-70CAA4157356}" srcOrd="0" destOrd="1" presId="urn:microsoft.com/office/officeart/2005/8/layout/list1"/>
    <dgm:cxn modelId="{E63F1828-04EA-4F31-88D5-DA00A549CDD6}" srcId="{EB5673F1-3FA0-4C0B-B916-A4973A07474A}" destId="{6BEB768C-E86F-4C12-A1AB-60038F7B033D}" srcOrd="1" destOrd="0" parTransId="{2D124D67-ED91-4581-8715-11FE010E5102}" sibTransId="{65331EEE-B920-48C7-8DFA-3B6E9F71DA76}"/>
    <dgm:cxn modelId="{0AF76D26-7041-4C94-A061-CE27F60DA71B}" srcId="{7FE15B84-B643-49C5-A56D-E7A13C97F54D}" destId="{1A899DD6-27AF-49E7-91A9-54456D66AC04}" srcOrd="1" destOrd="0" parTransId="{E752A3BF-58EF-4C27-BA95-9A3D74CEDDB1}" sibTransId="{6C330A14-4644-4B41-B65D-516EC59B9E0B}"/>
    <dgm:cxn modelId="{A92ADDF7-952C-4E82-8527-BF70F26F7DEE}" type="presOf" srcId="{974A7CC5-7A5C-44CB-919A-A14D3BF1B0FE}" destId="{A1E0EB17-34EC-4F59-9D16-469B46D2D3CD}" srcOrd="0" destOrd="0" presId="urn:microsoft.com/office/officeart/2005/8/layout/list1"/>
    <dgm:cxn modelId="{E2EED851-35E2-4EE3-8D80-0987BE6ED7E7}" type="presOf" srcId="{7FE15B84-B643-49C5-A56D-E7A13C97F54D}" destId="{398CDA4C-DE20-4200-A971-DA58506AD896}" srcOrd="0" destOrd="0" presId="urn:microsoft.com/office/officeart/2005/8/layout/list1"/>
    <dgm:cxn modelId="{61D2711F-57B7-4A5B-ACEC-EDDF7131CEC1}" type="presOf" srcId="{BF032CFD-482E-4A81-AE4A-BCF4430B46BB}" destId="{BEFAE0CF-91DE-456A-9828-B0BD64F22BF8}" srcOrd="0" destOrd="0" presId="urn:microsoft.com/office/officeart/2005/8/layout/list1"/>
    <dgm:cxn modelId="{AD955F75-C712-49AC-B0DF-6B6D14F9364D}" type="presOf" srcId="{7FE15B84-B643-49C5-A56D-E7A13C97F54D}" destId="{81196387-54B2-415E-A270-A641BA818EC0}" srcOrd="1" destOrd="0" presId="urn:microsoft.com/office/officeart/2005/8/layout/list1"/>
    <dgm:cxn modelId="{EB341B27-E7A3-4C60-8B27-78D8FD9D7EC1}" type="presParOf" srcId="{BEF36B4F-F83E-493E-AE15-AAEBFF9A7F46}" destId="{E515FB11-D7B2-4D58-B882-0D06800D09A4}" srcOrd="0" destOrd="0" presId="urn:microsoft.com/office/officeart/2005/8/layout/list1"/>
    <dgm:cxn modelId="{B6D00DB0-AC78-4F86-B7F4-0C8BF73907AA}" type="presParOf" srcId="{E515FB11-D7B2-4D58-B882-0D06800D09A4}" destId="{1FC1CE95-0D5A-447F-B6F2-CF391F934EB0}" srcOrd="0" destOrd="0" presId="urn:microsoft.com/office/officeart/2005/8/layout/list1"/>
    <dgm:cxn modelId="{5C4E536B-7BB5-4B89-97D3-4ED7607A6654}" type="presParOf" srcId="{E515FB11-D7B2-4D58-B882-0D06800D09A4}" destId="{86DAF462-ED16-48A4-B821-BB267BC0FD54}" srcOrd="1" destOrd="0" presId="urn:microsoft.com/office/officeart/2005/8/layout/list1"/>
    <dgm:cxn modelId="{17CBC9D1-89E3-4320-8BA2-4BE32B4264CF}" type="presParOf" srcId="{BEF36B4F-F83E-493E-AE15-AAEBFF9A7F46}" destId="{B84F497C-0D9E-4A94-A7D0-D306FA6A0200}" srcOrd="1" destOrd="0" presId="urn:microsoft.com/office/officeart/2005/8/layout/list1"/>
    <dgm:cxn modelId="{172CEEC8-544B-4D1A-8DBC-467D6DFF40E9}" type="presParOf" srcId="{BEF36B4F-F83E-493E-AE15-AAEBFF9A7F46}" destId="{BEFAE0CF-91DE-456A-9828-B0BD64F22BF8}" srcOrd="2" destOrd="0" presId="urn:microsoft.com/office/officeart/2005/8/layout/list1"/>
    <dgm:cxn modelId="{BE078E65-988B-456F-A0B8-827F6DD8682A}" type="presParOf" srcId="{BEF36B4F-F83E-493E-AE15-AAEBFF9A7F46}" destId="{6390FA0C-DCFC-4C56-817B-9135026D172A}" srcOrd="3" destOrd="0" presId="urn:microsoft.com/office/officeart/2005/8/layout/list1"/>
    <dgm:cxn modelId="{15460D15-2806-4CF7-8686-6FFECD5AF43A}" type="presParOf" srcId="{BEF36B4F-F83E-493E-AE15-AAEBFF9A7F46}" destId="{4300BEBD-9CFB-4E87-A699-96CF1CEFD422}" srcOrd="4" destOrd="0" presId="urn:microsoft.com/office/officeart/2005/8/layout/list1"/>
    <dgm:cxn modelId="{84027014-3234-4CB5-B20E-152574C4FF37}" type="presParOf" srcId="{4300BEBD-9CFB-4E87-A699-96CF1CEFD422}" destId="{57B8147E-F773-4222-927E-40FEA0746184}" srcOrd="0" destOrd="0" presId="urn:microsoft.com/office/officeart/2005/8/layout/list1"/>
    <dgm:cxn modelId="{79E08B5A-A889-4139-AC9A-2D66474A1E19}" type="presParOf" srcId="{4300BEBD-9CFB-4E87-A699-96CF1CEFD422}" destId="{2DB96C8C-BB43-4F2F-91B2-B94FA41EE81F}" srcOrd="1" destOrd="0" presId="urn:microsoft.com/office/officeart/2005/8/layout/list1"/>
    <dgm:cxn modelId="{287B6049-F466-4E80-9EDE-964D69BB34FC}" type="presParOf" srcId="{BEF36B4F-F83E-493E-AE15-AAEBFF9A7F46}" destId="{D1CB4BCD-61C2-4D32-ACED-D42828EE9FCC}" srcOrd="5" destOrd="0" presId="urn:microsoft.com/office/officeart/2005/8/layout/list1"/>
    <dgm:cxn modelId="{14433972-C1ED-41F9-9D15-922AE4826713}" type="presParOf" srcId="{BEF36B4F-F83E-493E-AE15-AAEBFF9A7F46}" destId="{A1E0EB17-34EC-4F59-9D16-469B46D2D3CD}" srcOrd="6" destOrd="0" presId="urn:microsoft.com/office/officeart/2005/8/layout/list1"/>
    <dgm:cxn modelId="{F41D2E20-49C3-48EB-97DE-7963663600CA}" type="presParOf" srcId="{BEF36B4F-F83E-493E-AE15-AAEBFF9A7F46}" destId="{5A0154EF-E23A-45E1-890C-DA3F7C15D2B3}" srcOrd="7" destOrd="0" presId="urn:microsoft.com/office/officeart/2005/8/layout/list1"/>
    <dgm:cxn modelId="{23D22EE3-75A8-4205-BEE1-F712052FB472}" type="presParOf" srcId="{BEF36B4F-F83E-493E-AE15-AAEBFF9A7F46}" destId="{50E6F373-3951-4846-AB71-354DDD2242C6}" srcOrd="8" destOrd="0" presId="urn:microsoft.com/office/officeart/2005/8/layout/list1"/>
    <dgm:cxn modelId="{68F8F7C1-61E8-4D4F-97D8-8F91E26DB6D4}" type="presParOf" srcId="{50E6F373-3951-4846-AB71-354DDD2242C6}" destId="{398CDA4C-DE20-4200-A971-DA58506AD896}" srcOrd="0" destOrd="0" presId="urn:microsoft.com/office/officeart/2005/8/layout/list1"/>
    <dgm:cxn modelId="{7BAF9951-2DA0-49E2-BB68-EFF5E0D6B450}" type="presParOf" srcId="{50E6F373-3951-4846-AB71-354DDD2242C6}" destId="{81196387-54B2-415E-A270-A641BA818EC0}" srcOrd="1" destOrd="0" presId="urn:microsoft.com/office/officeart/2005/8/layout/list1"/>
    <dgm:cxn modelId="{7C2058F8-5110-4D28-ABBC-D33A074C255D}" type="presParOf" srcId="{BEF36B4F-F83E-493E-AE15-AAEBFF9A7F46}" destId="{4D3EA969-4E21-4E68-9435-64B6CD7529A7}" srcOrd="9" destOrd="0" presId="urn:microsoft.com/office/officeart/2005/8/layout/list1"/>
    <dgm:cxn modelId="{E8BDAB84-EBB9-4B90-80CC-2F30D69D2E2E}" type="presParOf" srcId="{BEF36B4F-F83E-493E-AE15-AAEBFF9A7F46}" destId="{8CB57EAD-1039-4466-817F-70CAA415735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7CC4DA1-F1D5-4702-BD4E-18C9233AF12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8867934-F2D2-48EC-9A8E-E0FC3EA8511D}">
      <dgm:prSet phldrT="[Κείμενο]" custT="1"/>
      <dgm:spPr>
        <a:solidFill>
          <a:srgbClr val="0000FF"/>
        </a:solidFill>
      </dgm:spPr>
      <dgm:t>
        <a:bodyPr/>
        <a:lstStyle/>
        <a:p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Σκοπός</a:t>
          </a:r>
          <a:endParaRPr lang="el-GR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F9877F-C588-4AAE-A9E5-34B4D6CBB3D3}" type="parTrans" cxnId="{99A7C23F-56C8-480F-A689-12883A1A6EFB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027F15-E51B-4F80-8F86-D22EC7F94968}" type="sibTrans" cxnId="{99A7C23F-56C8-480F-A689-12883A1A6EFB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9F0FC1-248B-4DB6-9FB9-2B5A2B77A84A}">
      <dgm:prSet phldrT="[Κείμενο]" custT="1"/>
      <dgm:spPr>
        <a:solidFill>
          <a:srgbClr val="002060"/>
        </a:solidFill>
      </dgm:spPr>
      <dgm:t>
        <a:bodyPr/>
        <a:lstStyle/>
        <a:p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Περιεχόμενο</a:t>
          </a:r>
          <a:endParaRPr lang="el-GR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6D2AB8-D4BB-4AE6-B575-3B0EA948617A}" type="parTrans" cxnId="{5F43A53F-9182-4D3A-A651-C1EF3D8E8FA5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4F0668-A57B-45E8-A216-8E85749EA5BA}" type="sibTrans" cxnId="{5F43A53F-9182-4D3A-A651-C1EF3D8E8FA5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811057-1E41-41BB-AB71-28F54EB0B745}">
      <dgm:prSet phldrT="[Κείμενο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Θεματικές Ενότητες</a:t>
          </a:r>
        </a:p>
      </dgm:t>
    </dgm:pt>
    <dgm:pt modelId="{31BA332E-8ABF-4A6F-99B6-A153F5FF68D1}" type="parTrans" cxnId="{1D1AF9A7-FACB-4F95-8827-2EAB02C90F48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861577-C178-43AB-B14C-2AB2A05C1772}" type="sibTrans" cxnId="{1D1AF9A7-FACB-4F95-8827-2EAB02C90F48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057506-21E3-4AD4-BA5B-E041812D2D67}">
      <dgm:prSet/>
      <dgm:spPr/>
      <dgm:t>
        <a:bodyPr/>
        <a:lstStyle/>
        <a:p>
          <a:pPr algn="just"/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Σκοπός του μαθήματος είναι ο μαθητής να γνωρίζει τις βασικές αρχές και εφαρμογές </a:t>
          </a:r>
          <a:r>
            <a:rPr lang="el-GR" dirty="0" err="1">
              <a:latin typeface="Times New Roman" panose="02020603050405020304" pitchFamily="18" charset="0"/>
              <a:cs typeface="Times New Roman" panose="02020603050405020304" pitchFamily="18" charset="0"/>
            </a:rPr>
            <a:t>ακολουθιακών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 κυκλωμάτων, των </a:t>
          </a:r>
          <a:r>
            <a:rPr lang="el-GR" dirty="0" err="1">
              <a:latin typeface="Times New Roman" panose="02020603050405020304" pitchFamily="18" charset="0"/>
              <a:cs typeface="Times New Roman" panose="02020603050405020304" pitchFamily="18" charset="0"/>
            </a:rPr>
            <a:t>Flip-Flops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l-GR" dirty="0" err="1">
              <a:latin typeface="Times New Roman" panose="02020603050405020304" pitchFamily="18" charset="0"/>
              <a:cs typeface="Times New Roman" panose="02020603050405020304" pitchFamily="18" charset="0"/>
            </a:rPr>
            <a:t>μανδαλωτών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l-GR" dirty="0" err="1">
              <a:latin typeface="Times New Roman" panose="02020603050405020304" pitchFamily="18" charset="0"/>
              <a:cs typeface="Times New Roman" panose="02020603050405020304" pitchFamily="18" charset="0"/>
            </a:rPr>
            <a:t>καταχωτρητών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 και απαριθμητών χρησιμοποιώντας την μεθοδολογία της εξ αποστάσεως εκπαίδευσης και αξιοποιώντας την χρήση τεχνολογικών εφαρμογών</a:t>
          </a:r>
        </a:p>
      </dgm:t>
    </dgm:pt>
    <dgm:pt modelId="{6A095737-5959-42A8-8B23-7FD98749B9D7}" type="parTrans" cxnId="{93F1742E-0AF9-44CC-AD78-1A3FBBF3EE24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64FAB5-8865-4BD1-AE07-4CB709062EDD}" type="sibTrans" cxnId="{93F1742E-0AF9-44CC-AD78-1A3FBBF3EE24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9DA88C-695B-42E8-99B5-C035C5A93F1D}">
      <dgm:prSet/>
      <dgm:spPr/>
      <dgm:t>
        <a:bodyPr/>
        <a:lstStyle/>
        <a:p>
          <a:pPr algn="just"/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Ολοκληρωμένο e-</a:t>
          </a:r>
          <a:r>
            <a:rPr lang="el-GR" dirty="0" err="1">
              <a:latin typeface="Times New Roman" panose="02020603050405020304" pitchFamily="18" charset="0"/>
              <a:cs typeface="Times New Roman" panose="02020603050405020304" pitchFamily="18" charset="0"/>
            </a:rPr>
            <a:t>Learning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 περιβάλλον αυτόνομης μάθησης για τη διδασκαλία του μαθήματος Ψηφιακά Συστήματα</a:t>
          </a:r>
        </a:p>
      </dgm:t>
    </dgm:pt>
    <dgm:pt modelId="{1CCA3848-E781-4829-BB6F-08E31B378E5F}" type="parTrans" cxnId="{92216EF9-F23E-4EBA-B3C2-DBAF25A570BB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341DC7-145C-402C-A3CF-65744E96C5C5}" type="sibTrans" cxnId="{92216EF9-F23E-4EBA-B3C2-DBAF25A570BB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D0CE70-2A8A-4EF7-9488-A86F9B336010}">
      <dgm:prSet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el-GR" baseline="30000" dirty="0">
              <a:latin typeface="Times New Roman" panose="02020603050405020304" pitchFamily="18" charset="0"/>
              <a:cs typeface="Times New Roman" panose="02020603050405020304" pitchFamily="18" charset="0"/>
            </a:rPr>
            <a:t>η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 Δ.Ε. </a:t>
          </a:r>
          <a:r>
            <a:rPr lang="el-GR" dirty="0" err="1">
              <a:latin typeface="Times New Roman" panose="02020603050405020304" pitchFamily="18" charset="0"/>
              <a:cs typeface="Times New Roman" panose="02020603050405020304" pitchFamily="18" charset="0"/>
            </a:rPr>
            <a:t>Μανδαλωτές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 και 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FLIP-FLO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Ρ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S</a:t>
          </a:r>
          <a:endParaRPr lang="el-GR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666603-6AA9-47F3-BFAD-BB8C8BF1CB6A}" type="parTrans" cxnId="{9651DE26-CFCE-4346-8FCF-33EC763731AB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EB19C5-A642-499C-BA7C-49ACAA7D12A7}" type="sibTrans" cxnId="{9651DE26-CFCE-4346-8FCF-33EC763731AB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5344C4-EB64-4326-98DC-A878BED3D92C}">
      <dgm:prSet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el-GR" baseline="30000" dirty="0">
              <a:latin typeface="Times New Roman" panose="02020603050405020304" pitchFamily="18" charset="0"/>
              <a:cs typeface="Times New Roman" panose="02020603050405020304" pitchFamily="18" charset="0"/>
            </a:rPr>
            <a:t>η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 Δ.Ε. </a:t>
          </a:r>
          <a:r>
            <a:rPr lang="el-GR" dirty="0" err="1">
              <a:latin typeface="Times New Roman" panose="02020603050405020304" pitchFamily="18" charset="0"/>
              <a:cs typeface="Times New Roman" panose="02020603050405020304" pitchFamily="18" charset="0"/>
            </a:rPr>
            <a:t>Καταχωρητές</a:t>
          </a:r>
          <a:endParaRPr lang="el-GR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69D8CB-384B-424F-9E7A-D76DE34FA633}" type="parTrans" cxnId="{C3AEA59E-F5B3-444F-89A7-5DCF7D16BC10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6BD7E5-A498-4A97-8503-4A9D92FFE9C6}" type="sibTrans" cxnId="{C3AEA59E-F5B3-444F-89A7-5DCF7D16BC10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D6B68A-2FA3-42A2-A4DF-1EE9698051BD}">
      <dgm:prSet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el-GR" baseline="30000" dirty="0">
              <a:latin typeface="Times New Roman" panose="02020603050405020304" pitchFamily="18" charset="0"/>
              <a:cs typeface="Times New Roman" panose="02020603050405020304" pitchFamily="18" charset="0"/>
            </a:rPr>
            <a:t>η</a:t>
          </a:r>
          <a:r>
            <a:rPr lang="el-GR" dirty="0">
              <a:latin typeface="Times New Roman" panose="02020603050405020304" pitchFamily="18" charset="0"/>
              <a:cs typeface="Times New Roman" panose="02020603050405020304" pitchFamily="18" charset="0"/>
            </a:rPr>
            <a:t> Δ.Ε. Απαριθμητές</a:t>
          </a:r>
        </a:p>
      </dgm:t>
    </dgm:pt>
    <dgm:pt modelId="{2B9DC15E-8E89-476B-8949-B3BE03D16DE6}" type="parTrans" cxnId="{A21684BC-B080-46BD-AC4F-7C44D48CCD26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B2EFA0-C640-4CD2-9670-0BE58571B6A8}" type="sibTrans" cxnId="{A21684BC-B080-46BD-AC4F-7C44D48CCD26}">
      <dgm:prSet/>
      <dgm:spPr/>
      <dgm:t>
        <a:bodyPr/>
        <a:lstStyle/>
        <a:p>
          <a:endParaRPr lang="el-G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28CCA4-9F92-4F5A-A3BB-49CB6AFEDA1F}" type="pres">
      <dgm:prSet presAssocID="{67CC4DA1-F1D5-4702-BD4E-18C9233AF12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F09A8B6-5B02-42E6-9F3A-D448DE95886E}" type="pres">
      <dgm:prSet presAssocID="{D8867934-F2D2-48EC-9A8E-E0FC3EA8511D}" presName="parentLin" presStyleCnt="0"/>
      <dgm:spPr/>
    </dgm:pt>
    <dgm:pt modelId="{736DFBBB-0F6D-48AC-B7FD-A2692C681F72}" type="pres">
      <dgm:prSet presAssocID="{D8867934-F2D2-48EC-9A8E-E0FC3EA8511D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1F8138F0-3C42-44C8-98D3-35663B4DB4CE}" type="pres">
      <dgm:prSet presAssocID="{D8867934-F2D2-48EC-9A8E-E0FC3EA8511D}" presName="parentText" presStyleLbl="node1" presStyleIdx="0" presStyleCnt="3" custScaleY="717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6393F6B-9414-4C23-B1DC-0A7514D87B52}" type="pres">
      <dgm:prSet presAssocID="{D8867934-F2D2-48EC-9A8E-E0FC3EA8511D}" presName="negativeSpace" presStyleCnt="0"/>
      <dgm:spPr/>
    </dgm:pt>
    <dgm:pt modelId="{9F7DA6FB-2D65-4C57-8E05-7BFFDEDA17FC}" type="pres">
      <dgm:prSet presAssocID="{D8867934-F2D2-48EC-9A8E-E0FC3EA8511D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6B44A07-6650-4909-87AC-47C514249D26}" type="pres">
      <dgm:prSet presAssocID="{5D027F15-E51B-4F80-8F86-D22EC7F94968}" presName="spaceBetweenRectangles" presStyleCnt="0"/>
      <dgm:spPr/>
    </dgm:pt>
    <dgm:pt modelId="{819E8079-10E3-449E-B8F6-A8008DBECA28}" type="pres">
      <dgm:prSet presAssocID="{949F0FC1-248B-4DB6-9FB9-2B5A2B77A84A}" presName="parentLin" presStyleCnt="0"/>
      <dgm:spPr/>
    </dgm:pt>
    <dgm:pt modelId="{9D864613-5883-4346-864B-A4DA2ACB242F}" type="pres">
      <dgm:prSet presAssocID="{949F0FC1-248B-4DB6-9FB9-2B5A2B77A84A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38E16C61-354F-4244-8587-4B0718DBED3B}" type="pres">
      <dgm:prSet presAssocID="{949F0FC1-248B-4DB6-9FB9-2B5A2B77A84A}" presName="parentText" presStyleLbl="node1" presStyleIdx="1" presStyleCnt="3" custScaleY="6932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263C7BB-CAA9-4258-A15B-BD925D64BD05}" type="pres">
      <dgm:prSet presAssocID="{949F0FC1-248B-4DB6-9FB9-2B5A2B77A84A}" presName="negativeSpace" presStyleCnt="0"/>
      <dgm:spPr/>
    </dgm:pt>
    <dgm:pt modelId="{B2AA80EF-54DF-4E7A-8E5D-B3B4A3B70E40}" type="pres">
      <dgm:prSet presAssocID="{949F0FC1-248B-4DB6-9FB9-2B5A2B77A84A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5957E89-D1E9-4743-9312-B9566B85EAC1}" type="pres">
      <dgm:prSet presAssocID="{CA4F0668-A57B-45E8-A216-8E85749EA5BA}" presName="spaceBetweenRectangles" presStyleCnt="0"/>
      <dgm:spPr/>
    </dgm:pt>
    <dgm:pt modelId="{70581B01-FDCC-49ED-B878-9EEA24FA08CE}" type="pres">
      <dgm:prSet presAssocID="{36811057-1E41-41BB-AB71-28F54EB0B745}" presName="parentLin" presStyleCnt="0"/>
      <dgm:spPr/>
    </dgm:pt>
    <dgm:pt modelId="{0C8FB25C-93D3-4B8E-8451-AFF7448EBB47}" type="pres">
      <dgm:prSet presAssocID="{36811057-1E41-41BB-AB71-28F54EB0B745}" presName="parentLeftMargin" presStyleLbl="node1" presStyleIdx="1" presStyleCnt="3"/>
      <dgm:spPr/>
      <dgm:t>
        <a:bodyPr/>
        <a:lstStyle/>
        <a:p>
          <a:endParaRPr lang="el-GR"/>
        </a:p>
      </dgm:t>
    </dgm:pt>
    <dgm:pt modelId="{7E34E463-ACDF-4779-BFBC-D4DE1184AED0}" type="pres">
      <dgm:prSet presAssocID="{36811057-1E41-41BB-AB71-28F54EB0B745}" presName="parentText" presStyleLbl="node1" presStyleIdx="2" presStyleCnt="3" custScaleY="7792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ADBD8D8-AEBE-44DD-A4C8-7B607010AE74}" type="pres">
      <dgm:prSet presAssocID="{36811057-1E41-41BB-AB71-28F54EB0B745}" presName="negativeSpace" presStyleCnt="0"/>
      <dgm:spPr/>
    </dgm:pt>
    <dgm:pt modelId="{4EAEF54A-1D29-4E05-ABA5-6585C944B2C4}" type="pres">
      <dgm:prSet presAssocID="{36811057-1E41-41BB-AB71-28F54EB0B745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63531ED-E60F-4BFE-93B3-6C18C233ADEB}" type="presOf" srcId="{36811057-1E41-41BB-AB71-28F54EB0B745}" destId="{0C8FB25C-93D3-4B8E-8451-AFF7448EBB47}" srcOrd="0" destOrd="0" presId="urn:microsoft.com/office/officeart/2005/8/layout/list1"/>
    <dgm:cxn modelId="{A21684BC-B080-46BD-AC4F-7C44D48CCD26}" srcId="{36811057-1E41-41BB-AB71-28F54EB0B745}" destId="{BDD6B68A-2FA3-42A2-A4DF-1EE9698051BD}" srcOrd="2" destOrd="0" parTransId="{2B9DC15E-8E89-476B-8949-B3BE03D16DE6}" sibTransId="{13B2EFA0-C640-4CD2-9670-0BE58571B6A8}"/>
    <dgm:cxn modelId="{9651DE26-CFCE-4346-8FCF-33EC763731AB}" srcId="{36811057-1E41-41BB-AB71-28F54EB0B745}" destId="{0FD0CE70-2A8A-4EF7-9488-A86F9B336010}" srcOrd="0" destOrd="0" parTransId="{D4666603-6AA9-47F3-BFAD-BB8C8BF1CB6A}" sibTransId="{B2EB19C5-A642-499C-BA7C-49ACAA7D12A7}"/>
    <dgm:cxn modelId="{CFC95B8E-036C-4F48-886C-4C9D091DB722}" type="presOf" srcId="{D8867934-F2D2-48EC-9A8E-E0FC3EA8511D}" destId="{736DFBBB-0F6D-48AC-B7FD-A2692C681F72}" srcOrd="0" destOrd="0" presId="urn:microsoft.com/office/officeart/2005/8/layout/list1"/>
    <dgm:cxn modelId="{4470FF11-5C01-455B-9806-575B5ED6B168}" type="presOf" srcId="{949F0FC1-248B-4DB6-9FB9-2B5A2B77A84A}" destId="{9D864613-5883-4346-864B-A4DA2ACB242F}" srcOrd="0" destOrd="0" presId="urn:microsoft.com/office/officeart/2005/8/layout/list1"/>
    <dgm:cxn modelId="{1D1AF9A7-FACB-4F95-8827-2EAB02C90F48}" srcId="{67CC4DA1-F1D5-4702-BD4E-18C9233AF126}" destId="{36811057-1E41-41BB-AB71-28F54EB0B745}" srcOrd="2" destOrd="0" parTransId="{31BA332E-8ABF-4A6F-99B6-A153F5FF68D1}" sibTransId="{BC861577-C178-43AB-B14C-2AB2A05C1772}"/>
    <dgm:cxn modelId="{DB14C0DD-5294-4287-AEE1-E4BA4EF6D270}" type="presOf" srcId="{3F057506-21E3-4AD4-BA5B-E041812D2D67}" destId="{9F7DA6FB-2D65-4C57-8E05-7BFFDEDA17FC}" srcOrd="0" destOrd="0" presId="urn:microsoft.com/office/officeart/2005/8/layout/list1"/>
    <dgm:cxn modelId="{778B110E-2B53-41EB-A2B1-76F15292C58B}" type="presOf" srcId="{BDD6B68A-2FA3-42A2-A4DF-1EE9698051BD}" destId="{4EAEF54A-1D29-4E05-ABA5-6585C944B2C4}" srcOrd="0" destOrd="2" presId="urn:microsoft.com/office/officeart/2005/8/layout/list1"/>
    <dgm:cxn modelId="{5F43A53F-9182-4D3A-A651-C1EF3D8E8FA5}" srcId="{67CC4DA1-F1D5-4702-BD4E-18C9233AF126}" destId="{949F0FC1-248B-4DB6-9FB9-2B5A2B77A84A}" srcOrd="1" destOrd="0" parTransId="{DF6D2AB8-D4BB-4AE6-B575-3B0EA948617A}" sibTransId="{CA4F0668-A57B-45E8-A216-8E85749EA5BA}"/>
    <dgm:cxn modelId="{99A7C23F-56C8-480F-A689-12883A1A6EFB}" srcId="{67CC4DA1-F1D5-4702-BD4E-18C9233AF126}" destId="{D8867934-F2D2-48EC-9A8E-E0FC3EA8511D}" srcOrd="0" destOrd="0" parTransId="{6CF9877F-C588-4AAE-A9E5-34B4D6CBB3D3}" sibTransId="{5D027F15-E51B-4F80-8F86-D22EC7F94968}"/>
    <dgm:cxn modelId="{EB528E09-9ACD-41BA-9B0D-FB5A6F9DF923}" type="presOf" srcId="{67CC4DA1-F1D5-4702-BD4E-18C9233AF126}" destId="{8928CCA4-9F92-4F5A-A3BB-49CB6AFEDA1F}" srcOrd="0" destOrd="0" presId="urn:microsoft.com/office/officeart/2005/8/layout/list1"/>
    <dgm:cxn modelId="{8E225FE0-AB4D-44CF-9823-6B936EA7EF0A}" type="presOf" srcId="{36811057-1E41-41BB-AB71-28F54EB0B745}" destId="{7E34E463-ACDF-4779-BFBC-D4DE1184AED0}" srcOrd="1" destOrd="0" presId="urn:microsoft.com/office/officeart/2005/8/layout/list1"/>
    <dgm:cxn modelId="{022E05A6-1EB0-45A0-BF4F-E16C54E4BA14}" type="presOf" srcId="{949F0FC1-248B-4DB6-9FB9-2B5A2B77A84A}" destId="{38E16C61-354F-4244-8587-4B0718DBED3B}" srcOrd="1" destOrd="0" presId="urn:microsoft.com/office/officeart/2005/8/layout/list1"/>
    <dgm:cxn modelId="{92216EF9-F23E-4EBA-B3C2-DBAF25A570BB}" srcId="{949F0FC1-248B-4DB6-9FB9-2B5A2B77A84A}" destId="{709DA88C-695B-42E8-99B5-C035C5A93F1D}" srcOrd="0" destOrd="0" parTransId="{1CCA3848-E781-4829-BB6F-08E31B378E5F}" sibTransId="{38341DC7-145C-402C-A3CF-65744E96C5C5}"/>
    <dgm:cxn modelId="{656BB3CE-3682-4C52-9DDA-8B3A7660366C}" type="presOf" srcId="{455344C4-EB64-4326-98DC-A878BED3D92C}" destId="{4EAEF54A-1D29-4E05-ABA5-6585C944B2C4}" srcOrd="0" destOrd="1" presId="urn:microsoft.com/office/officeart/2005/8/layout/list1"/>
    <dgm:cxn modelId="{CEDF522F-1355-48BF-87FC-D2BBC33F320A}" type="presOf" srcId="{0FD0CE70-2A8A-4EF7-9488-A86F9B336010}" destId="{4EAEF54A-1D29-4E05-ABA5-6585C944B2C4}" srcOrd="0" destOrd="0" presId="urn:microsoft.com/office/officeart/2005/8/layout/list1"/>
    <dgm:cxn modelId="{93F1742E-0AF9-44CC-AD78-1A3FBBF3EE24}" srcId="{D8867934-F2D2-48EC-9A8E-E0FC3EA8511D}" destId="{3F057506-21E3-4AD4-BA5B-E041812D2D67}" srcOrd="0" destOrd="0" parTransId="{6A095737-5959-42A8-8B23-7FD98749B9D7}" sibTransId="{2C64FAB5-8865-4BD1-AE07-4CB709062EDD}"/>
    <dgm:cxn modelId="{CEF61A97-0E35-47C3-9C84-2ECD506EA015}" type="presOf" srcId="{D8867934-F2D2-48EC-9A8E-E0FC3EA8511D}" destId="{1F8138F0-3C42-44C8-98D3-35663B4DB4CE}" srcOrd="1" destOrd="0" presId="urn:microsoft.com/office/officeart/2005/8/layout/list1"/>
    <dgm:cxn modelId="{1373E613-6180-47D6-9672-208084B2E751}" type="presOf" srcId="{709DA88C-695B-42E8-99B5-C035C5A93F1D}" destId="{B2AA80EF-54DF-4E7A-8E5D-B3B4A3B70E40}" srcOrd="0" destOrd="0" presId="urn:microsoft.com/office/officeart/2005/8/layout/list1"/>
    <dgm:cxn modelId="{C3AEA59E-F5B3-444F-89A7-5DCF7D16BC10}" srcId="{36811057-1E41-41BB-AB71-28F54EB0B745}" destId="{455344C4-EB64-4326-98DC-A878BED3D92C}" srcOrd="1" destOrd="0" parTransId="{E369D8CB-384B-424F-9E7A-D76DE34FA633}" sibTransId="{FF6BD7E5-A498-4A97-8503-4A9D92FFE9C6}"/>
    <dgm:cxn modelId="{3AB1E3A5-C09A-49D6-8B8A-F8C631DFD368}" type="presParOf" srcId="{8928CCA4-9F92-4F5A-A3BB-49CB6AFEDA1F}" destId="{EF09A8B6-5B02-42E6-9F3A-D448DE95886E}" srcOrd="0" destOrd="0" presId="urn:microsoft.com/office/officeart/2005/8/layout/list1"/>
    <dgm:cxn modelId="{01FB6EE8-7571-4CC6-AB51-B9E00EA69526}" type="presParOf" srcId="{EF09A8B6-5B02-42E6-9F3A-D448DE95886E}" destId="{736DFBBB-0F6D-48AC-B7FD-A2692C681F72}" srcOrd="0" destOrd="0" presId="urn:microsoft.com/office/officeart/2005/8/layout/list1"/>
    <dgm:cxn modelId="{F9A3212E-3039-43C3-B99B-73DFD9370039}" type="presParOf" srcId="{EF09A8B6-5B02-42E6-9F3A-D448DE95886E}" destId="{1F8138F0-3C42-44C8-98D3-35663B4DB4CE}" srcOrd="1" destOrd="0" presId="urn:microsoft.com/office/officeart/2005/8/layout/list1"/>
    <dgm:cxn modelId="{284B9A79-5EF4-4E6E-B858-F01B23DC50F2}" type="presParOf" srcId="{8928CCA4-9F92-4F5A-A3BB-49CB6AFEDA1F}" destId="{46393F6B-9414-4C23-B1DC-0A7514D87B52}" srcOrd="1" destOrd="0" presId="urn:microsoft.com/office/officeart/2005/8/layout/list1"/>
    <dgm:cxn modelId="{D2ECF090-54FA-4FFA-A14C-5AA58A1338FD}" type="presParOf" srcId="{8928CCA4-9F92-4F5A-A3BB-49CB6AFEDA1F}" destId="{9F7DA6FB-2D65-4C57-8E05-7BFFDEDA17FC}" srcOrd="2" destOrd="0" presId="urn:microsoft.com/office/officeart/2005/8/layout/list1"/>
    <dgm:cxn modelId="{DEE193D4-BB7E-4791-BA12-EF12BE0CEA79}" type="presParOf" srcId="{8928CCA4-9F92-4F5A-A3BB-49CB6AFEDA1F}" destId="{96B44A07-6650-4909-87AC-47C514249D26}" srcOrd="3" destOrd="0" presId="urn:microsoft.com/office/officeart/2005/8/layout/list1"/>
    <dgm:cxn modelId="{E2EF19BD-A575-4CBC-BF8E-982B7545E134}" type="presParOf" srcId="{8928CCA4-9F92-4F5A-A3BB-49CB6AFEDA1F}" destId="{819E8079-10E3-449E-B8F6-A8008DBECA28}" srcOrd="4" destOrd="0" presId="urn:microsoft.com/office/officeart/2005/8/layout/list1"/>
    <dgm:cxn modelId="{4E383CE8-134F-49EA-9E19-06A9E9B1F141}" type="presParOf" srcId="{819E8079-10E3-449E-B8F6-A8008DBECA28}" destId="{9D864613-5883-4346-864B-A4DA2ACB242F}" srcOrd="0" destOrd="0" presId="urn:microsoft.com/office/officeart/2005/8/layout/list1"/>
    <dgm:cxn modelId="{EC6BBA9D-29D9-4501-9DDE-E7D82B5B8390}" type="presParOf" srcId="{819E8079-10E3-449E-B8F6-A8008DBECA28}" destId="{38E16C61-354F-4244-8587-4B0718DBED3B}" srcOrd="1" destOrd="0" presId="urn:microsoft.com/office/officeart/2005/8/layout/list1"/>
    <dgm:cxn modelId="{ED977F92-43B9-44E5-85C2-0D15758EE7C7}" type="presParOf" srcId="{8928CCA4-9F92-4F5A-A3BB-49CB6AFEDA1F}" destId="{3263C7BB-CAA9-4258-A15B-BD925D64BD05}" srcOrd="5" destOrd="0" presId="urn:microsoft.com/office/officeart/2005/8/layout/list1"/>
    <dgm:cxn modelId="{D721E6EC-09F4-4794-9BA2-BF3E2782310C}" type="presParOf" srcId="{8928CCA4-9F92-4F5A-A3BB-49CB6AFEDA1F}" destId="{B2AA80EF-54DF-4E7A-8E5D-B3B4A3B70E40}" srcOrd="6" destOrd="0" presId="urn:microsoft.com/office/officeart/2005/8/layout/list1"/>
    <dgm:cxn modelId="{5CADA208-EB24-4E8D-9533-261CFB28BB44}" type="presParOf" srcId="{8928CCA4-9F92-4F5A-A3BB-49CB6AFEDA1F}" destId="{F5957E89-D1E9-4743-9312-B9566B85EAC1}" srcOrd="7" destOrd="0" presId="urn:microsoft.com/office/officeart/2005/8/layout/list1"/>
    <dgm:cxn modelId="{F7C0F649-6DBA-40DC-AC42-9646E1854D12}" type="presParOf" srcId="{8928CCA4-9F92-4F5A-A3BB-49CB6AFEDA1F}" destId="{70581B01-FDCC-49ED-B878-9EEA24FA08CE}" srcOrd="8" destOrd="0" presId="urn:microsoft.com/office/officeart/2005/8/layout/list1"/>
    <dgm:cxn modelId="{D0B14993-BB2D-4977-9256-F0E3D46308AC}" type="presParOf" srcId="{70581B01-FDCC-49ED-B878-9EEA24FA08CE}" destId="{0C8FB25C-93D3-4B8E-8451-AFF7448EBB47}" srcOrd="0" destOrd="0" presId="urn:microsoft.com/office/officeart/2005/8/layout/list1"/>
    <dgm:cxn modelId="{00BDFF7E-3DB9-4260-A8E3-807795061CBE}" type="presParOf" srcId="{70581B01-FDCC-49ED-B878-9EEA24FA08CE}" destId="{7E34E463-ACDF-4779-BFBC-D4DE1184AED0}" srcOrd="1" destOrd="0" presId="urn:microsoft.com/office/officeart/2005/8/layout/list1"/>
    <dgm:cxn modelId="{B9A59B2A-941D-42F9-A75D-30971542D443}" type="presParOf" srcId="{8928CCA4-9F92-4F5A-A3BB-49CB6AFEDA1F}" destId="{1ADBD8D8-AEBE-44DD-A4C8-7B607010AE74}" srcOrd="9" destOrd="0" presId="urn:microsoft.com/office/officeart/2005/8/layout/list1"/>
    <dgm:cxn modelId="{92F8B2A0-8A41-4333-9A18-1A2BA98878E0}" type="presParOf" srcId="{8928CCA4-9F92-4F5A-A3BB-49CB6AFEDA1F}" destId="{4EAEF54A-1D29-4E05-ABA5-6585C944B2C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3CC1436-D43F-4534-B435-CC610EC5FA48}" type="doc">
      <dgm:prSet loTypeId="urn:microsoft.com/office/officeart/2008/layout/PictureStrip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875F99B-3D13-4548-B226-634C4A35B1BB}">
      <dgm:prSet phldrT="[Κείμενο]"/>
      <dgm:spPr/>
      <dgm:t>
        <a:bodyPr/>
        <a:lstStyle/>
        <a:p>
          <a:r>
            <a:rPr lang="el-GR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Chamilo</a:t>
          </a:r>
          <a:r>
            <a: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el-G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LMS (πλατφόρμα διαχείρισης ΕΥ)</a:t>
          </a:r>
        </a:p>
      </dgm:t>
    </dgm:pt>
    <dgm:pt modelId="{34C6C154-5914-4895-970F-2E7ABF29A1F1}" type="parTrans" cxnId="{DEDA7BC1-55D8-4563-9448-462370FD0D4F}">
      <dgm:prSet/>
      <dgm:spPr/>
      <dgm:t>
        <a:bodyPr/>
        <a:lstStyle/>
        <a:p>
          <a:endParaRPr lang="el-GR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FC16AB-6D4E-464C-9972-0AF2F00F27B5}" type="sibTrans" cxnId="{DEDA7BC1-55D8-4563-9448-462370FD0D4F}">
      <dgm:prSet/>
      <dgm:spPr/>
      <dgm:t>
        <a:bodyPr/>
        <a:lstStyle/>
        <a:p>
          <a:endParaRPr lang="el-GR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811092-C384-484F-834C-BAC82AE10646}">
      <dgm:prSet phldrT="[Κείμενο]"/>
      <dgm:spPr/>
      <dgm:t>
        <a:bodyPr/>
        <a:lstStyle/>
        <a:p>
          <a:r>
            <a:rPr lang="el-G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H5P</a:t>
          </a:r>
          <a:r>
            <a: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el-G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Διαδραστικό</a:t>
          </a:r>
          <a:r>
            <a:rPr lang="el-G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περιεχόμενο σε HTML 5</a:t>
          </a:r>
        </a:p>
      </dgm:t>
    </dgm:pt>
    <dgm:pt modelId="{EF857125-A1EF-4234-BBB0-196746B17C7C}" type="parTrans" cxnId="{090A3E7A-A0E5-4D96-893B-6666FD5AF351}">
      <dgm:prSet/>
      <dgm:spPr/>
      <dgm:t>
        <a:bodyPr/>
        <a:lstStyle/>
        <a:p>
          <a:endParaRPr lang="el-GR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EF887A-D518-4294-96B5-896D8AED9B4B}" type="sibTrans" cxnId="{090A3E7A-A0E5-4D96-893B-6666FD5AF351}">
      <dgm:prSet/>
      <dgm:spPr/>
      <dgm:t>
        <a:bodyPr/>
        <a:lstStyle/>
        <a:p>
          <a:endParaRPr lang="el-GR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285A87-B470-422F-BE44-917ACABF6EF9}">
      <dgm:prSet phldrT="[Κείμενο]"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PowerPoint</a:t>
          </a:r>
          <a:r>
            <a:rPr lang="el-G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Διαδραστική</a:t>
          </a:r>
          <a:r>
            <a:rPr lang="el-G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παρουσίαση υλικού</a:t>
          </a:r>
        </a:p>
      </dgm:t>
    </dgm:pt>
    <dgm:pt modelId="{660E9FC1-EB3C-4086-8F7E-55ED957FFE9B}" type="parTrans" cxnId="{D5095B95-B415-4F8A-B3D6-EE0C4CE59573}">
      <dgm:prSet/>
      <dgm:spPr/>
      <dgm:t>
        <a:bodyPr/>
        <a:lstStyle/>
        <a:p>
          <a:endParaRPr lang="el-GR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B47868-63FB-4FAD-8C30-BED41CCB3AE9}" type="sibTrans" cxnId="{D5095B95-B415-4F8A-B3D6-EE0C4CE59573}">
      <dgm:prSet/>
      <dgm:spPr/>
      <dgm:t>
        <a:bodyPr/>
        <a:lstStyle/>
        <a:p>
          <a:endParaRPr lang="el-GR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A961AD-B0B3-4F6B-8F3F-454841EA3241}">
      <dgm:prSet/>
      <dgm:spPr/>
      <dgm:t>
        <a:bodyPr/>
        <a:lstStyle/>
        <a:p>
          <a:r>
            <a:rPr lang="en-US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Plotagon</a:t>
          </a:r>
          <a:r>
            <a: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l-G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Πρόγραμμα κινουμένων σχεδίων (</a:t>
          </a:r>
          <a:r>
            <a:rPr lang="el-GR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animation</a:t>
          </a:r>
          <a:r>
            <a:rPr lang="el-G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), όπου ο χρήστης υλοποιεί το σενάριο του</a:t>
          </a:r>
        </a:p>
      </dgm:t>
    </dgm:pt>
    <dgm:pt modelId="{C0D317E8-A7B5-4609-A2AC-3DE49528F5A8}" type="parTrans" cxnId="{2DCF9304-C165-4E12-9711-0732796A03C6}">
      <dgm:prSet/>
      <dgm:spPr/>
      <dgm:t>
        <a:bodyPr/>
        <a:lstStyle/>
        <a:p>
          <a:endParaRPr lang="el-GR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0BB0F7-25B3-4D1F-81CA-E141D664D0E2}" type="sibTrans" cxnId="{2DCF9304-C165-4E12-9711-0732796A03C6}">
      <dgm:prSet/>
      <dgm:spPr/>
      <dgm:t>
        <a:bodyPr/>
        <a:lstStyle/>
        <a:p>
          <a:endParaRPr lang="el-GR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970191-7376-4503-937A-6103B5AE79C3}">
      <dgm:prSet/>
      <dgm:spPr/>
      <dgm:t>
        <a:bodyPr/>
        <a:lstStyle/>
        <a:p>
          <a:r>
            <a:rPr lang="en-US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Doodly</a:t>
          </a:r>
          <a:r>
            <a: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l-G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Λογισμικό κινουμένων σχεδίων λευκού πίνακα</a:t>
          </a:r>
        </a:p>
      </dgm:t>
    </dgm:pt>
    <dgm:pt modelId="{3C387938-2009-4600-98D2-2DD403C7F9A0}" type="parTrans" cxnId="{3F3B5373-94EE-4657-B6FD-F1B85F641F5C}">
      <dgm:prSet/>
      <dgm:spPr/>
      <dgm:t>
        <a:bodyPr/>
        <a:lstStyle/>
        <a:p>
          <a:endParaRPr lang="el-GR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558498-3199-40F6-8C3A-15456A868107}" type="sibTrans" cxnId="{3F3B5373-94EE-4657-B6FD-F1B85F641F5C}">
      <dgm:prSet/>
      <dgm:spPr/>
      <dgm:t>
        <a:bodyPr/>
        <a:lstStyle/>
        <a:p>
          <a:endParaRPr lang="el-GR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69F929-12C1-4F3E-B6D1-2700956E5D7E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Audacity</a:t>
          </a:r>
          <a:r>
            <a: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l-G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Πρόγραμμα ψηφιακής επεξεργασίας ήχου και ηχογράφησης</a:t>
          </a:r>
        </a:p>
      </dgm:t>
    </dgm:pt>
    <dgm:pt modelId="{07FAE278-0F8F-4B92-9668-CF8CA661F1BC}" type="parTrans" cxnId="{25CB0CC2-5047-4511-BD68-9A380166DF46}">
      <dgm:prSet/>
      <dgm:spPr/>
      <dgm:t>
        <a:bodyPr/>
        <a:lstStyle/>
        <a:p>
          <a:endParaRPr lang="el-GR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10D73E-8A96-4947-8537-CED103104E2D}" type="sibTrans" cxnId="{25CB0CC2-5047-4511-BD68-9A380166DF46}">
      <dgm:prSet/>
      <dgm:spPr/>
      <dgm:t>
        <a:bodyPr/>
        <a:lstStyle/>
        <a:p>
          <a:endParaRPr lang="el-GR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E3BBE8-78E1-4DEB-BD9E-8E181FFDFE93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Padlet</a:t>
          </a:r>
          <a:r>
            <a: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l-G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Ψηφιακός πίνακας ανακοινώσεων</a:t>
          </a:r>
        </a:p>
      </dgm:t>
    </dgm:pt>
    <dgm:pt modelId="{783812E4-0A34-482E-A836-BC3339A51DA1}" type="parTrans" cxnId="{D6519C82-9AB7-4187-95EB-10EBCA5ED8A9}">
      <dgm:prSet/>
      <dgm:spPr/>
      <dgm:t>
        <a:bodyPr/>
        <a:lstStyle/>
        <a:p>
          <a:endParaRPr lang="el-GR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1FF20C-9939-4EAE-A5DF-F153AF94ADD4}" type="sibTrans" cxnId="{D6519C82-9AB7-4187-95EB-10EBCA5ED8A9}">
      <dgm:prSet/>
      <dgm:spPr/>
      <dgm:t>
        <a:bodyPr/>
        <a:lstStyle/>
        <a:p>
          <a:endParaRPr lang="el-GR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17B3FC-7607-4CE2-81CF-D41FCF500285}" type="pres">
      <dgm:prSet presAssocID="{33CC1436-D43F-4534-B435-CC610EC5FA4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AF8D2D29-6BF1-48D2-807C-BAFCAD3F4287}" type="pres">
      <dgm:prSet presAssocID="{B875F99B-3D13-4548-B226-634C4A35B1BB}" presName="composite" presStyleCnt="0"/>
      <dgm:spPr/>
    </dgm:pt>
    <dgm:pt modelId="{F4DD71D8-C684-4941-A052-5A451854C170}" type="pres">
      <dgm:prSet presAssocID="{B875F99B-3D13-4548-B226-634C4A35B1BB}" presName="rect1" presStyleLbl="tr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167868D-5CC3-40E6-89A9-CB589983E673}" type="pres">
      <dgm:prSet presAssocID="{B875F99B-3D13-4548-B226-634C4A35B1BB}" presName="rect2" presStyleLbl="fgImgPlace1" presStyleIdx="0" presStyleCnt="7" custScaleX="145273" custScaleY="88256" custLinFactNeighborX="-28965" custLinFactNeighborY="939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</dgm:spPr>
    </dgm:pt>
    <dgm:pt modelId="{7EA3E69E-E801-4356-95E1-1CFD6502849A}" type="pres">
      <dgm:prSet presAssocID="{6CFC16AB-6D4E-464C-9972-0AF2F00F27B5}" presName="sibTrans" presStyleCnt="0"/>
      <dgm:spPr/>
    </dgm:pt>
    <dgm:pt modelId="{C5E2C4EC-543F-4546-B067-A30FE0DFB173}" type="pres">
      <dgm:prSet presAssocID="{26811092-C384-484F-834C-BAC82AE10646}" presName="composite" presStyleCnt="0"/>
      <dgm:spPr/>
    </dgm:pt>
    <dgm:pt modelId="{3034454F-E658-4A37-86DA-07B7C3F13EEA}" type="pres">
      <dgm:prSet presAssocID="{26811092-C384-484F-834C-BAC82AE10646}" presName="rect1" presStyleLbl="tr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8D6B420-16E0-4827-B251-A347B3ECEBB1}" type="pres">
      <dgm:prSet presAssocID="{26811092-C384-484F-834C-BAC82AE10646}" presName="rect2" presStyleLbl="fgImgPlace1" presStyleIdx="1" presStyleCnt="7" custScaleY="94287" custLinFactNeighborX="-1199" custLinFactNeighborY="933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B813A02C-F63E-4B22-BEBD-DAE846D6ED02}" type="pres">
      <dgm:prSet presAssocID="{47EF887A-D518-4294-96B5-896D8AED9B4B}" presName="sibTrans" presStyleCnt="0"/>
      <dgm:spPr/>
    </dgm:pt>
    <dgm:pt modelId="{785A1DF7-F26F-4BDA-90AD-554D2CD71D72}" type="pres">
      <dgm:prSet presAssocID="{34285A87-B470-422F-BE44-917ACABF6EF9}" presName="composite" presStyleCnt="0"/>
      <dgm:spPr/>
    </dgm:pt>
    <dgm:pt modelId="{74D6018D-49E2-4E52-A651-2D827602ED8D}" type="pres">
      <dgm:prSet presAssocID="{34285A87-B470-422F-BE44-917ACABF6EF9}" presName="rect1" presStyleLbl="tr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89BFB3E-AF83-4E22-BC21-9F4393B134D3}" type="pres">
      <dgm:prSet presAssocID="{34285A87-B470-422F-BE44-917ACABF6EF9}" presName="rect2" presStyleLbl="fgImgPlace1" presStyleIdx="2" presStyleCnt="7" custScaleX="11240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CA76E045-599E-4544-9D99-46A9A5512277}" type="pres">
      <dgm:prSet presAssocID="{A7B47868-63FB-4FAD-8C30-BED41CCB3AE9}" presName="sibTrans" presStyleCnt="0"/>
      <dgm:spPr/>
    </dgm:pt>
    <dgm:pt modelId="{8AB1804D-16D2-4D75-8B15-B9AACA9F91A2}" type="pres">
      <dgm:prSet presAssocID="{3DA961AD-B0B3-4F6B-8F3F-454841EA3241}" presName="composite" presStyleCnt="0"/>
      <dgm:spPr/>
    </dgm:pt>
    <dgm:pt modelId="{535C8587-79F9-420F-9605-5126AC908FDB}" type="pres">
      <dgm:prSet presAssocID="{3DA961AD-B0B3-4F6B-8F3F-454841EA3241}" presName="rect1" presStyleLbl="tr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40C400E-69B6-4E65-B755-119CDA43495F}" type="pres">
      <dgm:prSet presAssocID="{3DA961AD-B0B3-4F6B-8F3F-454841EA3241}" presName="rect2" presStyleLbl="fgImgPlace1" presStyleIdx="3" presStyleCnt="7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206E10F7-3475-4BF8-9E73-358E5210CC7B}" type="pres">
      <dgm:prSet presAssocID="{650BB0F7-25B3-4D1F-81CA-E141D664D0E2}" presName="sibTrans" presStyleCnt="0"/>
      <dgm:spPr/>
    </dgm:pt>
    <dgm:pt modelId="{3B636737-18D2-4553-8809-7CCA8D6834BC}" type="pres">
      <dgm:prSet presAssocID="{47970191-7376-4503-937A-6103B5AE79C3}" presName="composite" presStyleCnt="0"/>
      <dgm:spPr/>
    </dgm:pt>
    <dgm:pt modelId="{3744C0BA-877C-4660-99D4-69F3C9816B81}" type="pres">
      <dgm:prSet presAssocID="{47970191-7376-4503-937A-6103B5AE79C3}" presName="rect1" presStyleLbl="tr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D9676AD-C1A8-422D-9652-3654A0C3B360}" type="pres">
      <dgm:prSet presAssocID="{47970191-7376-4503-937A-6103B5AE79C3}" presName="rect2" presStyleLbl="fgImgPlace1" presStyleIdx="4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</dgm:spPr>
    </dgm:pt>
    <dgm:pt modelId="{7E8855FE-76FF-46AC-8ED1-FBA2DC2C226D}" type="pres">
      <dgm:prSet presAssocID="{21558498-3199-40F6-8C3A-15456A868107}" presName="sibTrans" presStyleCnt="0"/>
      <dgm:spPr/>
    </dgm:pt>
    <dgm:pt modelId="{74206E44-42FD-4F2C-BBAF-733283E9A079}" type="pres">
      <dgm:prSet presAssocID="{C269F929-12C1-4F3E-B6D1-2700956E5D7E}" presName="composite" presStyleCnt="0"/>
      <dgm:spPr/>
    </dgm:pt>
    <dgm:pt modelId="{57FC5DC1-69E1-4DD3-A47D-668917779500}" type="pres">
      <dgm:prSet presAssocID="{C269F929-12C1-4F3E-B6D1-2700956E5D7E}" presName="rect1" presStyleLbl="tr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BFE85DA-A672-4ED4-AB66-6B9B37E740CA}" type="pres">
      <dgm:prSet presAssocID="{C269F929-12C1-4F3E-B6D1-2700956E5D7E}" presName="rect2" presStyleLbl="fgImgPlace1" presStyleIdx="5" presStyleCnt="7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4000" r="-84000"/>
          </a:stretch>
        </a:blipFill>
      </dgm:spPr>
    </dgm:pt>
    <dgm:pt modelId="{D9656980-2868-4BC3-A28F-6834A84ACBD9}" type="pres">
      <dgm:prSet presAssocID="{AE10D73E-8A96-4947-8537-CED103104E2D}" presName="sibTrans" presStyleCnt="0"/>
      <dgm:spPr/>
    </dgm:pt>
    <dgm:pt modelId="{372D690F-10EC-4576-BCE3-C3E4EFCD9EF5}" type="pres">
      <dgm:prSet presAssocID="{9FE3BBE8-78E1-4DEB-BD9E-8E181FFDFE93}" presName="composite" presStyleCnt="0"/>
      <dgm:spPr/>
    </dgm:pt>
    <dgm:pt modelId="{AF76EF7D-7E67-4BD8-B724-02518E5493A9}" type="pres">
      <dgm:prSet presAssocID="{9FE3BBE8-78E1-4DEB-BD9E-8E181FFDFE93}" presName="rect1" presStyleLbl="tr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4A80A29-BDF0-4ECD-B44A-13DDB6197E81}" type="pres">
      <dgm:prSet presAssocID="{9FE3BBE8-78E1-4DEB-BD9E-8E181FFDFE93}" presName="rect2" presStyleLbl="fgImgPlace1" presStyleIdx="6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090A3E7A-A0E5-4D96-893B-6666FD5AF351}" srcId="{33CC1436-D43F-4534-B435-CC610EC5FA48}" destId="{26811092-C384-484F-834C-BAC82AE10646}" srcOrd="1" destOrd="0" parTransId="{EF857125-A1EF-4234-BBB0-196746B17C7C}" sibTransId="{47EF887A-D518-4294-96B5-896D8AED9B4B}"/>
    <dgm:cxn modelId="{51327308-B432-4210-8D33-0285A1053636}" type="presOf" srcId="{34285A87-B470-422F-BE44-917ACABF6EF9}" destId="{74D6018D-49E2-4E52-A651-2D827602ED8D}" srcOrd="0" destOrd="0" presId="urn:microsoft.com/office/officeart/2008/layout/PictureStrips"/>
    <dgm:cxn modelId="{FB561D02-4465-4B4A-A2F9-9D00FD226AA4}" type="presOf" srcId="{33CC1436-D43F-4534-B435-CC610EC5FA48}" destId="{0817B3FC-7607-4CE2-81CF-D41FCF500285}" srcOrd="0" destOrd="0" presId="urn:microsoft.com/office/officeart/2008/layout/PictureStrips"/>
    <dgm:cxn modelId="{AE34C3CA-16D6-4F0D-B808-97942C2E0872}" type="presOf" srcId="{3DA961AD-B0B3-4F6B-8F3F-454841EA3241}" destId="{535C8587-79F9-420F-9605-5126AC908FDB}" srcOrd="0" destOrd="0" presId="urn:microsoft.com/office/officeart/2008/layout/PictureStrips"/>
    <dgm:cxn modelId="{C9368FEB-6BB7-4DDE-9201-E429DC9C0C8B}" type="presOf" srcId="{9FE3BBE8-78E1-4DEB-BD9E-8E181FFDFE93}" destId="{AF76EF7D-7E67-4BD8-B724-02518E5493A9}" srcOrd="0" destOrd="0" presId="urn:microsoft.com/office/officeart/2008/layout/PictureStrips"/>
    <dgm:cxn modelId="{FE62F9D6-2E0C-4FC3-9B35-063CC0436D21}" type="presOf" srcId="{B875F99B-3D13-4548-B226-634C4A35B1BB}" destId="{F4DD71D8-C684-4941-A052-5A451854C170}" srcOrd="0" destOrd="0" presId="urn:microsoft.com/office/officeart/2008/layout/PictureStrips"/>
    <dgm:cxn modelId="{D6519C82-9AB7-4187-95EB-10EBCA5ED8A9}" srcId="{33CC1436-D43F-4534-B435-CC610EC5FA48}" destId="{9FE3BBE8-78E1-4DEB-BD9E-8E181FFDFE93}" srcOrd="6" destOrd="0" parTransId="{783812E4-0A34-482E-A836-BC3339A51DA1}" sibTransId="{EC1FF20C-9939-4EAE-A5DF-F153AF94ADD4}"/>
    <dgm:cxn modelId="{2DCF9304-C165-4E12-9711-0732796A03C6}" srcId="{33CC1436-D43F-4534-B435-CC610EC5FA48}" destId="{3DA961AD-B0B3-4F6B-8F3F-454841EA3241}" srcOrd="3" destOrd="0" parTransId="{C0D317E8-A7B5-4609-A2AC-3DE49528F5A8}" sibTransId="{650BB0F7-25B3-4D1F-81CA-E141D664D0E2}"/>
    <dgm:cxn modelId="{D5095B95-B415-4F8A-B3D6-EE0C4CE59573}" srcId="{33CC1436-D43F-4534-B435-CC610EC5FA48}" destId="{34285A87-B470-422F-BE44-917ACABF6EF9}" srcOrd="2" destOrd="0" parTransId="{660E9FC1-EB3C-4086-8F7E-55ED957FFE9B}" sibTransId="{A7B47868-63FB-4FAD-8C30-BED41CCB3AE9}"/>
    <dgm:cxn modelId="{585A4869-AA6E-4C6E-AE6F-1F85DF4BC1E1}" type="presOf" srcId="{47970191-7376-4503-937A-6103B5AE79C3}" destId="{3744C0BA-877C-4660-99D4-69F3C9816B81}" srcOrd="0" destOrd="0" presId="urn:microsoft.com/office/officeart/2008/layout/PictureStrips"/>
    <dgm:cxn modelId="{DEDA7BC1-55D8-4563-9448-462370FD0D4F}" srcId="{33CC1436-D43F-4534-B435-CC610EC5FA48}" destId="{B875F99B-3D13-4548-B226-634C4A35B1BB}" srcOrd="0" destOrd="0" parTransId="{34C6C154-5914-4895-970F-2E7ABF29A1F1}" sibTransId="{6CFC16AB-6D4E-464C-9972-0AF2F00F27B5}"/>
    <dgm:cxn modelId="{25CB0CC2-5047-4511-BD68-9A380166DF46}" srcId="{33CC1436-D43F-4534-B435-CC610EC5FA48}" destId="{C269F929-12C1-4F3E-B6D1-2700956E5D7E}" srcOrd="5" destOrd="0" parTransId="{07FAE278-0F8F-4B92-9668-CF8CA661F1BC}" sibTransId="{AE10D73E-8A96-4947-8537-CED103104E2D}"/>
    <dgm:cxn modelId="{AC2E8773-57EF-4CB0-8072-3DF2746C9811}" type="presOf" srcId="{C269F929-12C1-4F3E-B6D1-2700956E5D7E}" destId="{57FC5DC1-69E1-4DD3-A47D-668917779500}" srcOrd="0" destOrd="0" presId="urn:microsoft.com/office/officeart/2008/layout/PictureStrips"/>
    <dgm:cxn modelId="{3F3B5373-94EE-4657-B6FD-F1B85F641F5C}" srcId="{33CC1436-D43F-4534-B435-CC610EC5FA48}" destId="{47970191-7376-4503-937A-6103B5AE79C3}" srcOrd="4" destOrd="0" parTransId="{3C387938-2009-4600-98D2-2DD403C7F9A0}" sibTransId="{21558498-3199-40F6-8C3A-15456A868107}"/>
    <dgm:cxn modelId="{CEB62877-B9D4-454A-A712-9D1534BE2BA6}" type="presOf" srcId="{26811092-C384-484F-834C-BAC82AE10646}" destId="{3034454F-E658-4A37-86DA-07B7C3F13EEA}" srcOrd="0" destOrd="0" presId="urn:microsoft.com/office/officeart/2008/layout/PictureStrips"/>
    <dgm:cxn modelId="{EB3F4FA9-7CEB-4460-8737-9934EA0E1005}" type="presParOf" srcId="{0817B3FC-7607-4CE2-81CF-D41FCF500285}" destId="{AF8D2D29-6BF1-48D2-807C-BAFCAD3F4287}" srcOrd="0" destOrd="0" presId="urn:microsoft.com/office/officeart/2008/layout/PictureStrips"/>
    <dgm:cxn modelId="{89D01CBD-AD71-478D-B281-4EF4EC310856}" type="presParOf" srcId="{AF8D2D29-6BF1-48D2-807C-BAFCAD3F4287}" destId="{F4DD71D8-C684-4941-A052-5A451854C170}" srcOrd="0" destOrd="0" presId="urn:microsoft.com/office/officeart/2008/layout/PictureStrips"/>
    <dgm:cxn modelId="{EF755603-E3C0-4809-AD67-9C8328217038}" type="presParOf" srcId="{AF8D2D29-6BF1-48D2-807C-BAFCAD3F4287}" destId="{8167868D-5CC3-40E6-89A9-CB589983E673}" srcOrd="1" destOrd="0" presId="urn:microsoft.com/office/officeart/2008/layout/PictureStrips"/>
    <dgm:cxn modelId="{E54D4848-FAAA-46B6-9B96-51B81398E41F}" type="presParOf" srcId="{0817B3FC-7607-4CE2-81CF-D41FCF500285}" destId="{7EA3E69E-E801-4356-95E1-1CFD6502849A}" srcOrd="1" destOrd="0" presId="urn:microsoft.com/office/officeart/2008/layout/PictureStrips"/>
    <dgm:cxn modelId="{7DFC0F6D-875A-48BB-A2C8-B4E20D00E32E}" type="presParOf" srcId="{0817B3FC-7607-4CE2-81CF-D41FCF500285}" destId="{C5E2C4EC-543F-4546-B067-A30FE0DFB173}" srcOrd="2" destOrd="0" presId="urn:microsoft.com/office/officeart/2008/layout/PictureStrips"/>
    <dgm:cxn modelId="{CAB3118E-9388-4091-AFEE-EB147C1217C9}" type="presParOf" srcId="{C5E2C4EC-543F-4546-B067-A30FE0DFB173}" destId="{3034454F-E658-4A37-86DA-07B7C3F13EEA}" srcOrd="0" destOrd="0" presId="urn:microsoft.com/office/officeart/2008/layout/PictureStrips"/>
    <dgm:cxn modelId="{5D7E4CC1-E82F-46D2-8912-16A36E411F27}" type="presParOf" srcId="{C5E2C4EC-543F-4546-B067-A30FE0DFB173}" destId="{C8D6B420-16E0-4827-B251-A347B3ECEBB1}" srcOrd="1" destOrd="0" presId="urn:microsoft.com/office/officeart/2008/layout/PictureStrips"/>
    <dgm:cxn modelId="{7AA50A65-C1A5-42BB-8EDA-FD6862F91EC0}" type="presParOf" srcId="{0817B3FC-7607-4CE2-81CF-D41FCF500285}" destId="{B813A02C-F63E-4B22-BEBD-DAE846D6ED02}" srcOrd="3" destOrd="0" presId="urn:microsoft.com/office/officeart/2008/layout/PictureStrips"/>
    <dgm:cxn modelId="{68F0C062-BB89-4E59-9FA0-A5B887ECE1EB}" type="presParOf" srcId="{0817B3FC-7607-4CE2-81CF-D41FCF500285}" destId="{785A1DF7-F26F-4BDA-90AD-554D2CD71D72}" srcOrd="4" destOrd="0" presId="urn:microsoft.com/office/officeart/2008/layout/PictureStrips"/>
    <dgm:cxn modelId="{7F6AE0E5-8C39-4B17-BF90-6B01D48CD970}" type="presParOf" srcId="{785A1DF7-F26F-4BDA-90AD-554D2CD71D72}" destId="{74D6018D-49E2-4E52-A651-2D827602ED8D}" srcOrd="0" destOrd="0" presId="urn:microsoft.com/office/officeart/2008/layout/PictureStrips"/>
    <dgm:cxn modelId="{0A862180-E210-4C83-9DA2-D3D1AAF251BB}" type="presParOf" srcId="{785A1DF7-F26F-4BDA-90AD-554D2CD71D72}" destId="{389BFB3E-AF83-4E22-BC21-9F4393B134D3}" srcOrd="1" destOrd="0" presId="urn:microsoft.com/office/officeart/2008/layout/PictureStrips"/>
    <dgm:cxn modelId="{077610C5-C692-4A78-8B40-EC74893E5DA8}" type="presParOf" srcId="{0817B3FC-7607-4CE2-81CF-D41FCF500285}" destId="{CA76E045-599E-4544-9D99-46A9A5512277}" srcOrd="5" destOrd="0" presId="urn:microsoft.com/office/officeart/2008/layout/PictureStrips"/>
    <dgm:cxn modelId="{0F98AA34-50EC-4535-8D3D-F17C82366C51}" type="presParOf" srcId="{0817B3FC-7607-4CE2-81CF-D41FCF500285}" destId="{8AB1804D-16D2-4D75-8B15-B9AACA9F91A2}" srcOrd="6" destOrd="0" presId="urn:microsoft.com/office/officeart/2008/layout/PictureStrips"/>
    <dgm:cxn modelId="{A961052D-2EE2-431A-981F-46E95662B17D}" type="presParOf" srcId="{8AB1804D-16D2-4D75-8B15-B9AACA9F91A2}" destId="{535C8587-79F9-420F-9605-5126AC908FDB}" srcOrd="0" destOrd="0" presId="urn:microsoft.com/office/officeart/2008/layout/PictureStrips"/>
    <dgm:cxn modelId="{0DD7620D-635A-4954-8314-0078708C0C0D}" type="presParOf" srcId="{8AB1804D-16D2-4D75-8B15-B9AACA9F91A2}" destId="{840C400E-69B6-4E65-B755-119CDA43495F}" srcOrd="1" destOrd="0" presId="urn:microsoft.com/office/officeart/2008/layout/PictureStrips"/>
    <dgm:cxn modelId="{E363D435-59BC-425D-BA2B-157CE6EC9677}" type="presParOf" srcId="{0817B3FC-7607-4CE2-81CF-D41FCF500285}" destId="{206E10F7-3475-4BF8-9E73-358E5210CC7B}" srcOrd="7" destOrd="0" presId="urn:microsoft.com/office/officeart/2008/layout/PictureStrips"/>
    <dgm:cxn modelId="{ED867E93-CE63-42B5-822B-421483489A8D}" type="presParOf" srcId="{0817B3FC-7607-4CE2-81CF-D41FCF500285}" destId="{3B636737-18D2-4553-8809-7CCA8D6834BC}" srcOrd="8" destOrd="0" presId="urn:microsoft.com/office/officeart/2008/layout/PictureStrips"/>
    <dgm:cxn modelId="{9F18112D-FEF8-46DE-8E3C-06D7AB1DA1C8}" type="presParOf" srcId="{3B636737-18D2-4553-8809-7CCA8D6834BC}" destId="{3744C0BA-877C-4660-99D4-69F3C9816B81}" srcOrd="0" destOrd="0" presId="urn:microsoft.com/office/officeart/2008/layout/PictureStrips"/>
    <dgm:cxn modelId="{A9903B20-5CD7-4E4C-BC80-2E45EC71AA91}" type="presParOf" srcId="{3B636737-18D2-4553-8809-7CCA8D6834BC}" destId="{DD9676AD-C1A8-422D-9652-3654A0C3B360}" srcOrd="1" destOrd="0" presId="urn:microsoft.com/office/officeart/2008/layout/PictureStrips"/>
    <dgm:cxn modelId="{C700E0F6-2FB0-434F-A421-D9B2BA6E873E}" type="presParOf" srcId="{0817B3FC-7607-4CE2-81CF-D41FCF500285}" destId="{7E8855FE-76FF-46AC-8ED1-FBA2DC2C226D}" srcOrd="9" destOrd="0" presId="urn:microsoft.com/office/officeart/2008/layout/PictureStrips"/>
    <dgm:cxn modelId="{E0C44CFF-35E6-4BB2-8397-EF2D3A9A8093}" type="presParOf" srcId="{0817B3FC-7607-4CE2-81CF-D41FCF500285}" destId="{74206E44-42FD-4F2C-BBAF-733283E9A079}" srcOrd="10" destOrd="0" presId="urn:microsoft.com/office/officeart/2008/layout/PictureStrips"/>
    <dgm:cxn modelId="{C477DE87-55A0-4D68-8D30-2DBCE3DC6AF9}" type="presParOf" srcId="{74206E44-42FD-4F2C-BBAF-733283E9A079}" destId="{57FC5DC1-69E1-4DD3-A47D-668917779500}" srcOrd="0" destOrd="0" presId="urn:microsoft.com/office/officeart/2008/layout/PictureStrips"/>
    <dgm:cxn modelId="{F159F0CD-C80A-4D04-A82E-48623645FEA4}" type="presParOf" srcId="{74206E44-42FD-4F2C-BBAF-733283E9A079}" destId="{BBFE85DA-A672-4ED4-AB66-6B9B37E740CA}" srcOrd="1" destOrd="0" presId="urn:microsoft.com/office/officeart/2008/layout/PictureStrips"/>
    <dgm:cxn modelId="{4063D49D-3E07-462B-81B1-5530652998DC}" type="presParOf" srcId="{0817B3FC-7607-4CE2-81CF-D41FCF500285}" destId="{D9656980-2868-4BC3-A28F-6834A84ACBD9}" srcOrd="11" destOrd="0" presId="urn:microsoft.com/office/officeart/2008/layout/PictureStrips"/>
    <dgm:cxn modelId="{59CC7154-B8EB-4F24-8915-DBFDA1D5241C}" type="presParOf" srcId="{0817B3FC-7607-4CE2-81CF-D41FCF500285}" destId="{372D690F-10EC-4576-BCE3-C3E4EFCD9EF5}" srcOrd="12" destOrd="0" presId="urn:microsoft.com/office/officeart/2008/layout/PictureStrips"/>
    <dgm:cxn modelId="{26B09A21-5770-4571-AB2E-7AFCFBE3BC7C}" type="presParOf" srcId="{372D690F-10EC-4576-BCE3-C3E4EFCD9EF5}" destId="{AF76EF7D-7E67-4BD8-B724-02518E5493A9}" srcOrd="0" destOrd="0" presId="urn:microsoft.com/office/officeart/2008/layout/PictureStrips"/>
    <dgm:cxn modelId="{024AC746-1DC3-4C13-82DB-5B4E94D8B005}" type="presParOf" srcId="{372D690F-10EC-4576-BCE3-C3E4EFCD9EF5}" destId="{A4A80A29-BDF0-4ECD-B44A-13DDB6197E81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2B3BE16-5F2C-4E4F-BEDC-9079232E7377}" type="doc">
      <dgm:prSet loTypeId="urn:microsoft.com/office/officeart/2005/8/layout/hList6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87A7A9B8-5C84-4C83-8996-B5247952EC3A}">
      <dgm:prSet phldrT="[Κείμενο]" custT="1"/>
      <dgm:spPr/>
      <dgm:t>
        <a:bodyPr/>
        <a:lstStyle/>
        <a:p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Το Ε.Υ. έχει σχεδιαστεί σύμφωνα με τις αρχές της ΕξΑΕ και τις αρχές της </a:t>
          </a:r>
          <a:r>
            <a:rPr lang="el-GR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πολυμεσικής</a:t>
          </a:r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μάθησης</a:t>
          </a:r>
          <a:r>
            <a:rPr lang="en-US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του </a:t>
          </a:r>
          <a:r>
            <a:rPr lang="en-US" sz="1800" b="1" dirty="0"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 action="ppaction://hlinksldjump"/>
            </a:rPr>
            <a:t>Mayer</a:t>
          </a:r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(201</a:t>
          </a:r>
          <a:r>
            <a:rPr lang="en-US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7)</a:t>
          </a:r>
          <a:endParaRPr lang="el-GR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3B690A-DA3C-43BA-A7D5-9DD5AB6896ED}" type="parTrans" cxnId="{7781A7BC-B369-4CFC-BD19-FC26149AF7E6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689C1F-3C81-4487-BB83-C2B7BBE881DA}" type="sibTrans" cxnId="{7781A7BC-B369-4CFC-BD19-FC26149AF7E6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AE8D89-25F2-48F4-B239-E22134C8D7ED}">
      <dgm:prSet phldrT="[Κείμενο]" custT="1"/>
      <dgm:spPr/>
      <dgm:t>
        <a:bodyPr/>
        <a:lstStyle/>
        <a:p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Το E-</a:t>
          </a:r>
          <a:r>
            <a:rPr lang="el-GR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learni</a:t>
          </a:r>
          <a:r>
            <a:rPr lang="en-US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g περιβάλλον κρίνεται ελκυστικό, εύχρηστο και προσφέρει αυτονομία</a:t>
          </a:r>
          <a:endParaRPr lang="el-GR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1D4D04-4E41-4906-BD04-F74D6300CBA0}" type="parTrans" cxnId="{F3E7514F-B2DA-4736-AEB4-2CC6A2C87503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B992B3-AB7F-4BD8-A01C-52DED53339B2}" type="sibTrans" cxnId="{F3E7514F-B2DA-4736-AEB4-2CC6A2C87503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016A06-10EF-4F9D-9882-B518C6E278F5}">
      <dgm:prSet phldrT="[Κείμενο]" custT="1"/>
      <dgm:spPr/>
      <dgm:t>
        <a:bodyPr/>
        <a:lstStyle/>
        <a:p>
          <a:r>
            <a:rPr lang="el-G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Το Ε.Υ. είναι κατανοητό και παρέχει χρήσιμες γνώσεις και δεξιότητες μέσα από ποικιλία δραστηριοτήτων με ανατροφοδότηση</a:t>
          </a:r>
        </a:p>
        <a:p>
          <a:endParaRPr lang="el-GR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CE0171-4E0C-4C3C-9FDF-F4B3D97D716F}" type="sibTrans" cxnId="{99C10685-AE0D-4A8D-8D3E-F7340D92DF02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CEC5A0-85D4-4A16-BF1E-8823350ED5C8}" type="parTrans" cxnId="{99C10685-AE0D-4A8D-8D3E-F7340D92DF02}">
      <dgm:prSet/>
      <dgm:spPr/>
      <dgm:t>
        <a:bodyPr/>
        <a:lstStyle/>
        <a:p>
          <a:endParaRPr lang="el-GR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EA9E4B-6E20-4A78-AB9F-DBD096020063}" type="pres">
      <dgm:prSet presAssocID="{D2B3BE16-5F2C-4E4F-BEDC-9079232E737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81E4A7BE-8DDA-4229-86D2-F5981AD2A21E}" type="pres">
      <dgm:prSet presAssocID="{87A7A9B8-5C84-4C83-8996-B5247952EC3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3D2E301-2FB5-4A15-804C-E88662D1D418}" type="pres">
      <dgm:prSet presAssocID="{51689C1F-3C81-4487-BB83-C2B7BBE881DA}" presName="sibTrans" presStyleCnt="0"/>
      <dgm:spPr/>
    </dgm:pt>
    <dgm:pt modelId="{6DAE0448-90ED-4CF7-A102-C98C5F960095}" type="pres">
      <dgm:prSet presAssocID="{87AE8D89-25F2-48F4-B239-E22134C8D7E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663E5A2-FB13-4896-A09B-67501084486B}" type="pres">
      <dgm:prSet presAssocID="{A2B992B3-AB7F-4BD8-A01C-52DED53339B2}" presName="sibTrans" presStyleCnt="0"/>
      <dgm:spPr/>
    </dgm:pt>
    <dgm:pt modelId="{CA689161-4568-4399-9C6A-17F56C803452}" type="pres">
      <dgm:prSet presAssocID="{47016A06-10EF-4F9D-9882-B518C6E278F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781A7BC-B369-4CFC-BD19-FC26149AF7E6}" srcId="{D2B3BE16-5F2C-4E4F-BEDC-9079232E7377}" destId="{87A7A9B8-5C84-4C83-8996-B5247952EC3A}" srcOrd="0" destOrd="0" parTransId="{F23B690A-DA3C-43BA-A7D5-9DD5AB6896ED}" sibTransId="{51689C1F-3C81-4487-BB83-C2B7BBE881DA}"/>
    <dgm:cxn modelId="{F3E7514F-B2DA-4736-AEB4-2CC6A2C87503}" srcId="{D2B3BE16-5F2C-4E4F-BEDC-9079232E7377}" destId="{87AE8D89-25F2-48F4-B239-E22134C8D7ED}" srcOrd="1" destOrd="0" parTransId="{511D4D04-4E41-4906-BD04-F74D6300CBA0}" sibTransId="{A2B992B3-AB7F-4BD8-A01C-52DED53339B2}"/>
    <dgm:cxn modelId="{99C10685-AE0D-4A8D-8D3E-F7340D92DF02}" srcId="{D2B3BE16-5F2C-4E4F-BEDC-9079232E7377}" destId="{47016A06-10EF-4F9D-9882-B518C6E278F5}" srcOrd="2" destOrd="0" parTransId="{C8CEC5A0-85D4-4A16-BF1E-8823350ED5C8}" sibTransId="{8ECE0171-4E0C-4C3C-9FDF-F4B3D97D716F}"/>
    <dgm:cxn modelId="{ABBAAB87-A39E-4629-AB4E-97A7CAB789D3}" type="presOf" srcId="{87AE8D89-25F2-48F4-B239-E22134C8D7ED}" destId="{6DAE0448-90ED-4CF7-A102-C98C5F960095}" srcOrd="0" destOrd="0" presId="urn:microsoft.com/office/officeart/2005/8/layout/hList6"/>
    <dgm:cxn modelId="{279A53C1-3A7B-4D52-AFE7-1A0E10A06DF9}" type="presOf" srcId="{D2B3BE16-5F2C-4E4F-BEDC-9079232E7377}" destId="{0BEA9E4B-6E20-4A78-AB9F-DBD096020063}" srcOrd="0" destOrd="0" presId="urn:microsoft.com/office/officeart/2005/8/layout/hList6"/>
    <dgm:cxn modelId="{CFC0A2EC-A847-4748-A2C9-579C1FBFE65F}" type="presOf" srcId="{87A7A9B8-5C84-4C83-8996-B5247952EC3A}" destId="{81E4A7BE-8DDA-4229-86D2-F5981AD2A21E}" srcOrd="0" destOrd="0" presId="urn:microsoft.com/office/officeart/2005/8/layout/hList6"/>
    <dgm:cxn modelId="{36E8C189-9F1F-4CD2-85BB-2AA6426B6E29}" type="presOf" srcId="{47016A06-10EF-4F9D-9882-B518C6E278F5}" destId="{CA689161-4568-4399-9C6A-17F56C803452}" srcOrd="0" destOrd="0" presId="urn:microsoft.com/office/officeart/2005/8/layout/hList6"/>
    <dgm:cxn modelId="{8EC53EAE-7536-4144-BF19-FF920D801A69}" type="presParOf" srcId="{0BEA9E4B-6E20-4A78-AB9F-DBD096020063}" destId="{81E4A7BE-8DDA-4229-86D2-F5981AD2A21E}" srcOrd="0" destOrd="0" presId="urn:microsoft.com/office/officeart/2005/8/layout/hList6"/>
    <dgm:cxn modelId="{62B54865-13F5-4F69-81F2-C4F55FEB9425}" type="presParOf" srcId="{0BEA9E4B-6E20-4A78-AB9F-DBD096020063}" destId="{13D2E301-2FB5-4A15-804C-E88662D1D418}" srcOrd="1" destOrd="0" presId="urn:microsoft.com/office/officeart/2005/8/layout/hList6"/>
    <dgm:cxn modelId="{AF7CBF18-1400-4A9D-AC6D-83E54F7C4042}" type="presParOf" srcId="{0BEA9E4B-6E20-4A78-AB9F-DBD096020063}" destId="{6DAE0448-90ED-4CF7-A102-C98C5F960095}" srcOrd="2" destOrd="0" presId="urn:microsoft.com/office/officeart/2005/8/layout/hList6"/>
    <dgm:cxn modelId="{489FB15C-1E33-493E-BFEA-98510EF104AB}" type="presParOf" srcId="{0BEA9E4B-6E20-4A78-AB9F-DBD096020063}" destId="{F663E5A2-FB13-4896-A09B-67501084486B}" srcOrd="3" destOrd="0" presId="urn:microsoft.com/office/officeart/2005/8/layout/hList6"/>
    <dgm:cxn modelId="{253B3443-B521-49E1-B784-CC47235D8383}" type="presParOf" srcId="{0BEA9E4B-6E20-4A78-AB9F-DBD096020063}" destId="{CA689161-4568-4399-9C6A-17F56C803452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FAE0CF-91DE-456A-9828-B0BD64F22BF8}">
      <dsp:nvSpPr>
        <dsp:cNvPr id="0" name=""/>
        <dsp:cNvSpPr/>
      </dsp:nvSpPr>
      <dsp:spPr>
        <a:xfrm>
          <a:off x="0" y="236808"/>
          <a:ext cx="6912768" cy="150030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6508" tIns="270764" rIns="536508" bIns="113792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•"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Δημιουργία ποιοτικού εκπαιδευτικού υλικού, σύμφωνα με τις αρχές σχεδιασμού εκπαιδευτικού υλικού για την εξ αποστάσεως εκπαίδευση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•"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Μπορεί να χρησιμοποιηθεί από την κοινότητα των εκπαιδευτικών σε μια ολοκληρωμένη παρέμβαση συμπληρωματικής σχολικής ΕξΑΕ</a:t>
          </a:r>
        </a:p>
      </dsp:txBody>
      <dsp:txXfrm>
        <a:off x="0" y="236808"/>
        <a:ext cx="6912768" cy="1500308"/>
      </dsp:txXfrm>
    </dsp:sp>
    <dsp:sp modelId="{86DAF462-ED16-48A4-B821-BB267BC0FD54}">
      <dsp:nvSpPr>
        <dsp:cNvPr id="0" name=""/>
        <dsp:cNvSpPr/>
      </dsp:nvSpPr>
      <dsp:spPr>
        <a:xfrm>
          <a:off x="330793" y="25549"/>
          <a:ext cx="6581974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900" tIns="0" rIns="18290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Σε Εκπαιδευτικό Επίπεδο</a:t>
          </a:r>
        </a:p>
      </dsp:txBody>
      <dsp:txXfrm>
        <a:off x="349527" y="44283"/>
        <a:ext cx="6544506" cy="346292"/>
      </dsp:txXfrm>
    </dsp:sp>
    <dsp:sp modelId="{A1E0EB17-34EC-4F59-9D16-469B46D2D3CD}">
      <dsp:nvSpPr>
        <dsp:cNvPr id="0" name=""/>
        <dsp:cNvSpPr/>
      </dsp:nvSpPr>
      <dsp:spPr>
        <a:xfrm>
          <a:off x="0" y="1999197"/>
          <a:ext cx="6912768" cy="859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6508" tIns="270764" rIns="536508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Συνεισφορά των αποτελεσμάτων της αποτίμησης του Ε.Υ.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Μπορούν να αποτελέσουν βιβλιογραφική πηγή πληροφοριών</a:t>
          </a:r>
        </a:p>
      </dsp:txBody>
      <dsp:txXfrm>
        <a:off x="0" y="1999197"/>
        <a:ext cx="6912768" cy="859950"/>
      </dsp:txXfrm>
    </dsp:sp>
    <dsp:sp modelId="{2DB96C8C-BB43-4F2F-91B2-B94FA41EE81F}">
      <dsp:nvSpPr>
        <dsp:cNvPr id="0" name=""/>
        <dsp:cNvSpPr/>
      </dsp:nvSpPr>
      <dsp:spPr>
        <a:xfrm>
          <a:off x="344625" y="1807317"/>
          <a:ext cx="6565148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900" tIns="0" rIns="18290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Σε Ερευνητικό Επίπεδο</a:t>
          </a:r>
        </a:p>
      </dsp:txBody>
      <dsp:txXfrm>
        <a:off x="363359" y="1826051"/>
        <a:ext cx="6527680" cy="346292"/>
      </dsp:txXfrm>
    </dsp:sp>
    <dsp:sp modelId="{8CB57EAD-1039-4466-817F-70CAA4157356}">
      <dsp:nvSpPr>
        <dsp:cNvPr id="0" name=""/>
        <dsp:cNvSpPr/>
      </dsp:nvSpPr>
      <dsp:spPr>
        <a:xfrm>
          <a:off x="0" y="3121227"/>
          <a:ext cx="6912768" cy="1064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6508" tIns="270764" rIns="536508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Συνεισφορά στον εκσυγχρονισμό του εκπαιδευτικού συστήματος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Γνωριμία με νέους τρόπους μάθησης &amp; αξιοποίηση ΕΥ στα πλαίσια της σχολικής ΕξΑΕ</a:t>
          </a:r>
        </a:p>
      </dsp:txBody>
      <dsp:txXfrm>
        <a:off x="0" y="3121227"/>
        <a:ext cx="6912768" cy="1064700"/>
      </dsp:txXfrm>
    </dsp:sp>
    <dsp:sp modelId="{81196387-54B2-415E-A270-A641BA818EC0}">
      <dsp:nvSpPr>
        <dsp:cNvPr id="0" name=""/>
        <dsp:cNvSpPr/>
      </dsp:nvSpPr>
      <dsp:spPr>
        <a:xfrm>
          <a:off x="345638" y="2929347"/>
          <a:ext cx="4838937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900" tIns="0" rIns="18290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Σε Κοινωνικό Επίπεδο</a:t>
          </a:r>
        </a:p>
      </dsp:txBody>
      <dsp:txXfrm>
        <a:off x="364372" y="2948081"/>
        <a:ext cx="4801469" cy="3462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7DA6FB-2D65-4C57-8E05-7BFFDEDA17FC}">
      <dsp:nvSpPr>
        <dsp:cNvPr id="0" name=""/>
        <dsp:cNvSpPr/>
      </dsp:nvSpPr>
      <dsp:spPr>
        <a:xfrm>
          <a:off x="0" y="176850"/>
          <a:ext cx="6068697" cy="1820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0998" tIns="354076" rIns="470998" bIns="120904" numCol="1" spcCol="1270" anchor="t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Σκοπός του μαθήματος είναι ο μαθητής να γνωρίζει τις βασικές αρχές και εφαρμογές </a:t>
          </a:r>
          <a:r>
            <a:rPr lang="el-GR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ακολουθιακών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κυκλωμάτων, των </a:t>
          </a:r>
          <a:r>
            <a:rPr lang="el-GR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Flip-Flops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l-GR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μανδαλωτών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l-GR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καταχωτρητών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και απαριθμητών χρησιμοποιώντας την μεθοδολογία της εξ αποστάσεως εκπαίδευσης και αξιοποιώντας την χρήση τεχνολογικών εφαρμογών</a:t>
          </a:r>
        </a:p>
      </dsp:txBody>
      <dsp:txXfrm>
        <a:off x="0" y="176850"/>
        <a:ext cx="6068697" cy="1820700"/>
      </dsp:txXfrm>
    </dsp:sp>
    <dsp:sp modelId="{1F8138F0-3C42-44C8-98D3-35663B4DB4CE}">
      <dsp:nvSpPr>
        <dsp:cNvPr id="0" name=""/>
        <dsp:cNvSpPr/>
      </dsp:nvSpPr>
      <dsp:spPr>
        <a:xfrm>
          <a:off x="303434" y="67950"/>
          <a:ext cx="4248087" cy="359819"/>
        </a:xfrm>
        <a:prstGeom prst="roundRect">
          <a:avLst/>
        </a:prstGeom>
        <a:solidFill>
          <a:srgbClr val="0000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568" tIns="0" rIns="16056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Σκοπός</a:t>
          </a:r>
          <a:endParaRPr lang="el-GR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0999" y="85515"/>
        <a:ext cx="4212957" cy="324689"/>
      </dsp:txXfrm>
    </dsp:sp>
    <dsp:sp modelId="{B2AA80EF-54DF-4E7A-8E5D-B3B4A3B70E40}">
      <dsp:nvSpPr>
        <dsp:cNvPr id="0" name=""/>
        <dsp:cNvSpPr/>
      </dsp:nvSpPr>
      <dsp:spPr>
        <a:xfrm>
          <a:off x="0" y="2186315"/>
          <a:ext cx="6068697" cy="11513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0998" tIns="354076" rIns="470998" bIns="120904" numCol="1" spcCol="1270" anchor="t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Ολοκληρωμένο e-</a:t>
          </a:r>
          <a:r>
            <a:rPr lang="el-GR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Learning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περιβάλλον αυτόνομης μάθησης για τη διδασκαλία του μαθήματος Ψηφιακά Συστήματα</a:t>
          </a:r>
        </a:p>
      </dsp:txBody>
      <dsp:txXfrm>
        <a:off x="0" y="2186315"/>
        <a:ext cx="6068697" cy="1151325"/>
      </dsp:txXfrm>
    </dsp:sp>
    <dsp:sp modelId="{38E16C61-354F-4244-8587-4B0718DBED3B}">
      <dsp:nvSpPr>
        <dsp:cNvPr id="0" name=""/>
        <dsp:cNvSpPr/>
      </dsp:nvSpPr>
      <dsp:spPr>
        <a:xfrm>
          <a:off x="303434" y="2089350"/>
          <a:ext cx="4248087" cy="347885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568" tIns="0" rIns="16056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Περιεχόμενο</a:t>
          </a:r>
          <a:endParaRPr lang="el-GR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0416" y="2106332"/>
        <a:ext cx="4214123" cy="313921"/>
      </dsp:txXfrm>
    </dsp:sp>
    <dsp:sp modelId="{4EAEF54A-1D29-4E05-ABA5-6585C944B2C4}">
      <dsp:nvSpPr>
        <dsp:cNvPr id="0" name=""/>
        <dsp:cNvSpPr/>
      </dsp:nvSpPr>
      <dsp:spPr>
        <a:xfrm>
          <a:off x="0" y="3569559"/>
          <a:ext cx="6068697" cy="12316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0998" tIns="354076" rIns="470998" bIns="120904" numCol="1" spcCol="1270" anchor="t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•"/>
          </a:pP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el-GR" sz="1700" kern="1200" baseline="30000" dirty="0">
              <a:latin typeface="Times New Roman" panose="02020603050405020304" pitchFamily="18" charset="0"/>
              <a:cs typeface="Times New Roman" panose="02020603050405020304" pitchFamily="18" charset="0"/>
            </a:rPr>
            <a:t>η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Δ.Ε. </a:t>
          </a:r>
          <a:r>
            <a:rPr lang="el-GR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Μανδαλωτές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και </a:t>
          </a:r>
          <a:r>
            <a:rPr lang="en-US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FLIP-FLO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Ρ</a:t>
          </a:r>
          <a:r>
            <a:rPr lang="en-US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</a:t>
          </a:r>
          <a:endParaRPr lang="el-GR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•"/>
          </a:pP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el-GR" sz="1700" kern="1200" baseline="30000" dirty="0">
              <a:latin typeface="Times New Roman" panose="02020603050405020304" pitchFamily="18" charset="0"/>
              <a:cs typeface="Times New Roman" panose="02020603050405020304" pitchFamily="18" charset="0"/>
            </a:rPr>
            <a:t>η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Δ.Ε. </a:t>
          </a:r>
          <a:r>
            <a:rPr lang="el-GR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Καταχωρητές</a:t>
          </a:r>
          <a:endParaRPr lang="el-GR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•"/>
          </a:pP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el-GR" sz="1700" kern="1200" baseline="30000" dirty="0">
              <a:latin typeface="Times New Roman" panose="02020603050405020304" pitchFamily="18" charset="0"/>
              <a:cs typeface="Times New Roman" panose="02020603050405020304" pitchFamily="18" charset="0"/>
            </a:rPr>
            <a:t>η</a:t>
          </a: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Δ.Ε. Απαριθμητές</a:t>
          </a:r>
        </a:p>
      </dsp:txBody>
      <dsp:txXfrm>
        <a:off x="0" y="3569559"/>
        <a:ext cx="6068697" cy="1231650"/>
      </dsp:txXfrm>
    </dsp:sp>
    <dsp:sp modelId="{7E34E463-ACDF-4779-BFBC-D4DE1184AED0}">
      <dsp:nvSpPr>
        <dsp:cNvPr id="0" name=""/>
        <dsp:cNvSpPr/>
      </dsp:nvSpPr>
      <dsp:spPr>
        <a:xfrm>
          <a:off x="303434" y="3429440"/>
          <a:ext cx="4248087" cy="391038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568" tIns="0" rIns="16056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Θεματικές Ενότητες</a:t>
          </a:r>
        </a:p>
      </dsp:txBody>
      <dsp:txXfrm>
        <a:off x="322523" y="3448529"/>
        <a:ext cx="4209909" cy="3528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DD71D8-C684-4941-A052-5A451854C170}">
      <dsp:nvSpPr>
        <dsp:cNvPr id="0" name=""/>
        <dsp:cNvSpPr/>
      </dsp:nvSpPr>
      <dsp:spPr>
        <a:xfrm>
          <a:off x="937808" y="242526"/>
          <a:ext cx="3234269" cy="10107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587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Chamilo</a:t>
          </a:r>
          <a:r>
            <a:rPr lang="en-US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el-GR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LMS (πλατφόρμα διαχείρισης ΕΥ)</a:t>
          </a:r>
        </a:p>
      </dsp:txBody>
      <dsp:txXfrm>
        <a:off x="937808" y="242526"/>
        <a:ext cx="3234269" cy="1010709"/>
      </dsp:txXfrm>
    </dsp:sp>
    <dsp:sp modelId="{8167868D-5CC3-40E6-89A9-CB589983E673}">
      <dsp:nvSpPr>
        <dsp:cNvPr id="0" name=""/>
        <dsp:cNvSpPr/>
      </dsp:nvSpPr>
      <dsp:spPr>
        <a:xfrm>
          <a:off x="437968" y="258555"/>
          <a:ext cx="1027801" cy="9366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34454F-E658-4A37-86DA-07B7C3F13EEA}">
      <dsp:nvSpPr>
        <dsp:cNvPr id="0" name=""/>
        <dsp:cNvSpPr/>
      </dsp:nvSpPr>
      <dsp:spPr>
        <a:xfrm>
          <a:off x="4516721" y="258527"/>
          <a:ext cx="3234269" cy="10107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587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H5P</a:t>
          </a:r>
          <a:r>
            <a:rPr lang="en-US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el-GR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1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Διαδραστικό</a:t>
          </a:r>
          <a:r>
            <a:rPr lang="el-GR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περιεχόμενο σε HTML 5</a:t>
          </a:r>
        </a:p>
      </dsp:txBody>
      <dsp:txXfrm>
        <a:off x="4516721" y="258527"/>
        <a:ext cx="3234269" cy="1010709"/>
      </dsp:txXfrm>
    </dsp:sp>
    <dsp:sp modelId="{C8D6B420-16E0-4827-B251-A347B3ECEBB1}">
      <dsp:nvSpPr>
        <dsp:cNvPr id="0" name=""/>
        <dsp:cNvSpPr/>
      </dsp:nvSpPr>
      <dsp:spPr>
        <a:xfrm>
          <a:off x="4373477" y="241917"/>
          <a:ext cx="707496" cy="1000615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D6018D-49E2-4E52-A651-2D827602ED8D}">
      <dsp:nvSpPr>
        <dsp:cNvPr id="0" name=""/>
        <dsp:cNvSpPr/>
      </dsp:nvSpPr>
      <dsp:spPr>
        <a:xfrm>
          <a:off x="879677" y="1530898"/>
          <a:ext cx="3234269" cy="10107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587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PowerPoint</a:t>
          </a:r>
          <a:r>
            <a:rPr lang="el-GR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en-US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1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Διαδραστική</a:t>
          </a:r>
          <a:r>
            <a:rPr lang="el-GR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παρουσίαση υλικού</a:t>
          </a:r>
        </a:p>
      </dsp:txBody>
      <dsp:txXfrm>
        <a:off x="879677" y="1530898"/>
        <a:ext cx="3234269" cy="1010709"/>
      </dsp:txXfrm>
    </dsp:sp>
    <dsp:sp modelId="{389BFB3E-AF83-4E22-BC21-9F4393B134D3}">
      <dsp:nvSpPr>
        <dsp:cNvPr id="0" name=""/>
        <dsp:cNvSpPr/>
      </dsp:nvSpPr>
      <dsp:spPr>
        <a:xfrm>
          <a:off x="701026" y="1384906"/>
          <a:ext cx="795275" cy="106124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5C8587-79F9-420F-9605-5126AC908FDB}">
      <dsp:nvSpPr>
        <dsp:cNvPr id="0" name=""/>
        <dsp:cNvSpPr/>
      </dsp:nvSpPr>
      <dsp:spPr>
        <a:xfrm>
          <a:off x="4458590" y="1530898"/>
          <a:ext cx="3234269" cy="10107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587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Plotagon</a:t>
          </a:r>
          <a:r>
            <a:rPr lang="en-US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l-GR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Πρόγραμμα κινουμένων σχεδίων (</a:t>
          </a:r>
          <a:r>
            <a:rPr lang="el-GR" sz="1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animation</a:t>
          </a:r>
          <a:r>
            <a:rPr lang="el-GR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), όπου ο χρήστης υλοποιεί το σενάριο του</a:t>
          </a:r>
        </a:p>
      </dsp:txBody>
      <dsp:txXfrm>
        <a:off x="4458590" y="1530898"/>
        <a:ext cx="3234269" cy="1010709"/>
      </dsp:txXfrm>
    </dsp:sp>
    <dsp:sp modelId="{840C400E-69B6-4E65-B755-119CDA43495F}">
      <dsp:nvSpPr>
        <dsp:cNvPr id="0" name=""/>
        <dsp:cNvSpPr/>
      </dsp:nvSpPr>
      <dsp:spPr>
        <a:xfrm>
          <a:off x="4323829" y="1384906"/>
          <a:ext cx="707496" cy="1061244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44C0BA-877C-4660-99D4-69F3C9816B81}">
      <dsp:nvSpPr>
        <dsp:cNvPr id="0" name=""/>
        <dsp:cNvSpPr/>
      </dsp:nvSpPr>
      <dsp:spPr>
        <a:xfrm>
          <a:off x="857732" y="2803268"/>
          <a:ext cx="3234269" cy="10107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587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Doodly</a:t>
          </a:r>
          <a:r>
            <a:rPr lang="en-US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l-GR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Λογισμικό κινουμένων σχεδίων λευκού πίνακα</a:t>
          </a:r>
        </a:p>
      </dsp:txBody>
      <dsp:txXfrm>
        <a:off x="857732" y="2803268"/>
        <a:ext cx="3234269" cy="1010709"/>
      </dsp:txXfrm>
    </dsp:sp>
    <dsp:sp modelId="{DD9676AD-C1A8-422D-9652-3654A0C3B360}">
      <dsp:nvSpPr>
        <dsp:cNvPr id="0" name=""/>
        <dsp:cNvSpPr/>
      </dsp:nvSpPr>
      <dsp:spPr>
        <a:xfrm>
          <a:off x="722971" y="2657277"/>
          <a:ext cx="707496" cy="106124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FC5DC1-69E1-4DD3-A47D-668917779500}">
      <dsp:nvSpPr>
        <dsp:cNvPr id="0" name=""/>
        <dsp:cNvSpPr/>
      </dsp:nvSpPr>
      <dsp:spPr>
        <a:xfrm>
          <a:off x="4436645" y="2803268"/>
          <a:ext cx="3234269" cy="10107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587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Audacity</a:t>
          </a:r>
          <a:r>
            <a:rPr lang="en-US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l-GR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Πρόγραμμα ψηφιακής επεξεργασίας ήχου και ηχογράφησης</a:t>
          </a:r>
        </a:p>
      </dsp:txBody>
      <dsp:txXfrm>
        <a:off x="4436645" y="2803268"/>
        <a:ext cx="3234269" cy="1010709"/>
      </dsp:txXfrm>
    </dsp:sp>
    <dsp:sp modelId="{BBFE85DA-A672-4ED4-AB66-6B9B37E740CA}">
      <dsp:nvSpPr>
        <dsp:cNvPr id="0" name=""/>
        <dsp:cNvSpPr/>
      </dsp:nvSpPr>
      <dsp:spPr>
        <a:xfrm>
          <a:off x="4301884" y="2657277"/>
          <a:ext cx="707496" cy="1061244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4000" r="-8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76EF7D-7E67-4BD8-B724-02518E5493A9}">
      <dsp:nvSpPr>
        <dsp:cNvPr id="0" name=""/>
        <dsp:cNvSpPr/>
      </dsp:nvSpPr>
      <dsp:spPr>
        <a:xfrm>
          <a:off x="2647189" y="4075639"/>
          <a:ext cx="3234269" cy="10107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587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Padlet</a:t>
          </a:r>
          <a:r>
            <a:rPr lang="en-US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l-GR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Ψηφιακός πίνακας ανακοινώσεων</a:t>
          </a:r>
        </a:p>
      </dsp:txBody>
      <dsp:txXfrm>
        <a:off x="2647189" y="4075639"/>
        <a:ext cx="3234269" cy="1010709"/>
      </dsp:txXfrm>
    </dsp:sp>
    <dsp:sp modelId="{A4A80A29-BDF0-4ECD-B44A-13DDB6197E81}">
      <dsp:nvSpPr>
        <dsp:cNvPr id="0" name=""/>
        <dsp:cNvSpPr/>
      </dsp:nvSpPr>
      <dsp:spPr>
        <a:xfrm>
          <a:off x="2512427" y="3929647"/>
          <a:ext cx="707496" cy="106124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4A7BE-8DDA-4229-86D2-F5981AD2A21E}">
      <dsp:nvSpPr>
        <dsp:cNvPr id="0" name=""/>
        <dsp:cNvSpPr/>
      </dsp:nvSpPr>
      <dsp:spPr>
        <a:xfrm rot="16200000">
          <a:off x="-1063873" y="1064617"/>
          <a:ext cx="4064000" cy="1934765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Το Ε.Υ. έχει σχεδιαστεί σύμφωνα με τις αρχές της ΕξΑΕ και τις αρχές της </a:t>
          </a:r>
          <a:r>
            <a:rPr lang="el-GR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πολυμεσικής</a:t>
          </a: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μάθησης</a:t>
          </a:r>
          <a:r>
            <a:rPr lang="en-US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του </a:t>
          </a:r>
          <a:r>
            <a:rPr lang="en-US" sz="1800" b="1" kern="1200" dirty="0"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" action="ppaction://hlinksldjump"/>
            </a:rPr>
            <a:t>Mayer</a:t>
          </a: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(201</a:t>
          </a:r>
          <a:r>
            <a:rPr lang="en-US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7)</a:t>
          </a:r>
          <a:endParaRPr lang="el-GR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744" y="812800"/>
        <a:ext cx="1934765" cy="2438400"/>
      </dsp:txXfrm>
    </dsp:sp>
    <dsp:sp modelId="{6DAE0448-90ED-4CF7-A102-C98C5F960095}">
      <dsp:nvSpPr>
        <dsp:cNvPr id="0" name=""/>
        <dsp:cNvSpPr/>
      </dsp:nvSpPr>
      <dsp:spPr>
        <a:xfrm rot="16200000">
          <a:off x="1016000" y="1064617"/>
          <a:ext cx="4064000" cy="1934765"/>
        </a:xfrm>
        <a:prstGeom prst="flowChartManualOperation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Το E-</a:t>
          </a:r>
          <a:r>
            <a:rPr lang="el-GR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learni</a:t>
          </a:r>
          <a:r>
            <a:rPr lang="en-US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g περιβάλλον κρίνεται ελκυστικό, εύχρηστο και προσφέρει αυτονομία</a:t>
          </a:r>
          <a:endParaRPr lang="el-GR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2080617" y="812800"/>
        <a:ext cx="1934765" cy="2438400"/>
      </dsp:txXfrm>
    </dsp:sp>
    <dsp:sp modelId="{CA689161-4568-4399-9C6A-17F56C803452}">
      <dsp:nvSpPr>
        <dsp:cNvPr id="0" name=""/>
        <dsp:cNvSpPr/>
      </dsp:nvSpPr>
      <dsp:spPr>
        <a:xfrm rot="16200000">
          <a:off x="3095873" y="1064617"/>
          <a:ext cx="4064000" cy="1934765"/>
        </a:xfrm>
        <a:prstGeom prst="flowChartManualOperation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Το Ε.Υ. είναι κατανοητό και παρέχει χρήσιμες γνώσεις και δεξιότητες μέσα από ποικιλία δραστηριοτήτων με ανατροφοδότηση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4160490" y="812800"/>
        <a:ext cx="1934765" cy="2438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16903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noProof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D091C-0934-4F74-910A-A5FD74EE2D7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367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11/3/2023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11/3/2023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11/3/2023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11/3/2023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11/3/2023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11/3/2023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11/3/2023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11/3/2023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11/3/2023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11/3/2023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3.xml"/><Relationship Id="rId7" Type="http://schemas.openxmlformats.org/officeDocument/2006/relationships/hyperlink" Target="http://chamilo.datacenter.uoc.gr/metchamilo/courses/PSHFIAKASYSTHMATA/index.php?id_session=0&amp;isStudentView=true" TargetMode="Externa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56721" y="836690"/>
            <a:ext cx="6998935" cy="195258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Σχεδιασμός, Υλοποίηση και Αποτίμηση Εκπαιδευτικού Υλικού με τη Μέθοδο της ΕξΑΕ για Μαθητές της Γ’ τάξης ΕΠΑΛ Ειδικότητας Ηλεκτρονικών στο Μάθημα «Ψηφιακά Συστήματα»</a:t>
            </a:r>
            <a:endParaRPr lang="el-GR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072479" y="242961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614896" y="588968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257342" y="835232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614896" y="3281755"/>
            <a:ext cx="6840760" cy="463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l-G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Μαρκάκης Νικόλαος</a:t>
            </a:r>
            <a:endParaRPr lang="el-GR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34393"/>
              </p:ext>
            </p:extLst>
          </p:nvPr>
        </p:nvGraphicFramePr>
        <p:xfrm>
          <a:off x="873243" y="4322579"/>
          <a:ext cx="7919574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8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2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91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862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Κων/νος Κωτσίδης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Διδάκτωρ ΠΤΔΕ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Πανεπιστήμιο Κρήτης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Λάμπρος Καρβούνης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Διδάκτωρ ΠΤΔΕ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Πανεπιστήμιο Κρήτης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Χαράλαμπος </a:t>
                      </a:r>
                      <a:r>
                        <a:rPr kumimoji="0" lang="el-GR" sz="1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Μουζάκης</a:t>
                      </a:r>
                      <a:r>
                        <a:rPr kumimoji="0" lang="el-G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Διδάκτωρ ΠΤΔΕ ΕΚΠΑ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8" y="393886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64BB41DC-A807-ABF3-5A09-81B9C764FC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8158301"/>
              </p:ext>
            </p:extLst>
          </p:nvPr>
        </p:nvGraphicFramePr>
        <p:xfrm>
          <a:off x="552716" y="1026847"/>
          <a:ext cx="8393886" cy="522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Τίτλος 1">
            <a:extLst>
              <a:ext uri="{FF2B5EF4-FFF2-40B4-BE49-F238E27FC236}">
                <a16:creationId xmlns:a16="http://schemas.microsoft.com/office/drawing/2014/main" id="{A7EBF97F-EFD8-A9B2-E052-2E9181D05AEB}"/>
              </a:ext>
            </a:extLst>
          </p:cNvPr>
          <p:cNvSpPr txBox="1">
            <a:spLocks/>
          </p:cNvSpPr>
          <p:nvPr/>
        </p:nvSpPr>
        <p:spPr>
          <a:xfrm>
            <a:off x="1143000" y="365127"/>
            <a:ext cx="7992000" cy="10753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Τεχνολογικά Εργαλεία Δημιουργίας Ε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l-G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29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00" y="442836"/>
            <a:ext cx="6048672" cy="969940"/>
          </a:xfrm>
        </p:spPr>
        <p:txBody>
          <a:bodyPr>
            <a:noAutofit/>
          </a:bodyPr>
          <a:lstStyle/>
          <a:p>
            <a:r>
              <a:rPr lang="el-G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Πλατφόρμα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8EED632A-503F-1A9D-918B-8A9571E19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1297732"/>
            <a:ext cx="6113117" cy="5096698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9B9D469F-6DC2-AC18-EF2F-94D55500FD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2" b="22282"/>
          <a:stretch/>
        </p:blipFill>
        <p:spPr>
          <a:xfrm>
            <a:off x="3923928" y="239666"/>
            <a:ext cx="3017721" cy="86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49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00" y="442836"/>
            <a:ext cx="6048672" cy="969940"/>
          </a:xfrm>
        </p:spPr>
        <p:txBody>
          <a:bodyPr>
            <a:noAutofit/>
          </a:bodyPr>
          <a:lstStyle/>
          <a:p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Περιγραφή μαθήματος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Στρογγυλεμένο ορθογώνιο 13"/>
          <p:cNvSpPr/>
          <p:nvPr/>
        </p:nvSpPr>
        <p:spPr>
          <a:xfrm>
            <a:off x="1259632" y="1286108"/>
            <a:ext cx="1116000" cy="360040"/>
          </a:xfrm>
          <a:prstGeom prst="roundRect">
            <a:avLst/>
          </a:prstGeom>
          <a:solidFill>
            <a:srgbClr val="D2E3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000" b="1" dirty="0" smtClean="0">
                <a:solidFill>
                  <a:schemeClr val="tx1"/>
                </a:solidFill>
              </a:rPr>
              <a:t>ΣΚΟΠΟΣ</a:t>
            </a:r>
            <a:endParaRPr lang="el-GR" sz="2000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5" name="Εικόνα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00" y="1754505"/>
            <a:ext cx="8568000" cy="1314455"/>
          </a:xfrm>
          <a:prstGeom prst="rect">
            <a:avLst/>
          </a:prstGeom>
        </p:spPr>
      </p:pic>
      <p:sp>
        <p:nvSpPr>
          <p:cNvPr id="13" name="Ορθογώνιο 12"/>
          <p:cNvSpPr/>
          <p:nvPr/>
        </p:nvSpPr>
        <p:spPr>
          <a:xfrm>
            <a:off x="504000" y="1753200"/>
            <a:ext cx="8568000" cy="511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Στρογγυλεμένο ορθογώνιο 19"/>
          <p:cNvSpPr/>
          <p:nvPr/>
        </p:nvSpPr>
        <p:spPr>
          <a:xfrm>
            <a:off x="1096836" y="1232128"/>
            <a:ext cx="6120000" cy="46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l-GR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1" name="Στρογγυλεμένο ορθογώνιο 20"/>
          <p:cNvSpPr/>
          <p:nvPr/>
        </p:nvSpPr>
        <p:spPr>
          <a:xfrm>
            <a:off x="1259632" y="1285200"/>
            <a:ext cx="5292000" cy="360040"/>
          </a:xfrm>
          <a:prstGeom prst="roundRect">
            <a:avLst/>
          </a:prstGeom>
          <a:solidFill>
            <a:srgbClr val="D2E3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000" b="1" dirty="0" smtClean="0">
                <a:solidFill>
                  <a:schemeClr val="tx1"/>
                </a:solidFill>
              </a:rPr>
              <a:t>ΠΡΟΣΔΟΚΩΜΕΝΑ ΜΑΘΗΣΙΑΚΑ ΑΠΟΤΕΛΕΣΜΑΤΑ</a:t>
            </a:r>
            <a:endParaRPr lang="el-GR" sz="2000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2" name="Εικόνα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000" y="1753200"/>
            <a:ext cx="8568000" cy="5105536"/>
          </a:xfrm>
          <a:prstGeom prst="rect">
            <a:avLst/>
          </a:prstGeom>
        </p:spPr>
      </p:pic>
      <p:sp>
        <p:nvSpPr>
          <p:cNvPr id="23" name="Στρογγυλεμένο ορθογώνιο 22"/>
          <p:cNvSpPr/>
          <p:nvPr/>
        </p:nvSpPr>
        <p:spPr>
          <a:xfrm>
            <a:off x="1123200" y="1224000"/>
            <a:ext cx="6120000" cy="46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l-GR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4" name="Ορθογώνιο 23"/>
          <p:cNvSpPr/>
          <p:nvPr/>
        </p:nvSpPr>
        <p:spPr>
          <a:xfrm>
            <a:off x="504000" y="1700808"/>
            <a:ext cx="8568000" cy="514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5" name="Εικόνα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000" y="1753200"/>
            <a:ext cx="8568000" cy="4937224"/>
          </a:xfrm>
          <a:prstGeom prst="rect">
            <a:avLst/>
          </a:prstGeom>
        </p:spPr>
      </p:pic>
      <p:sp>
        <p:nvSpPr>
          <p:cNvPr id="26" name="Στρογγυλεμένο ορθογώνιο 25"/>
          <p:cNvSpPr/>
          <p:nvPr/>
        </p:nvSpPr>
        <p:spPr>
          <a:xfrm>
            <a:off x="1260000" y="1281600"/>
            <a:ext cx="1836000" cy="360040"/>
          </a:xfrm>
          <a:prstGeom prst="roundRect">
            <a:avLst/>
          </a:prstGeom>
          <a:solidFill>
            <a:srgbClr val="D2E3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000" b="1" dirty="0" smtClean="0">
                <a:solidFill>
                  <a:schemeClr val="tx1"/>
                </a:solidFill>
              </a:rPr>
              <a:t>ΠΕΡΙΕΧΟΜΕΝΟ</a:t>
            </a:r>
            <a:endParaRPr lang="el-GR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32" name="Στρογγυλεμένο ορθογώνιο 31"/>
          <p:cNvSpPr/>
          <p:nvPr/>
        </p:nvSpPr>
        <p:spPr>
          <a:xfrm>
            <a:off x="1187624" y="1232808"/>
            <a:ext cx="6120000" cy="46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l-GR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33" name="Ορθογώνιο 32"/>
          <p:cNvSpPr/>
          <p:nvPr/>
        </p:nvSpPr>
        <p:spPr>
          <a:xfrm>
            <a:off x="504000" y="1700808"/>
            <a:ext cx="8568000" cy="51306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34" name="Εικόνα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000" y="1753200"/>
            <a:ext cx="8568000" cy="2548759"/>
          </a:xfrm>
          <a:prstGeom prst="rect">
            <a:avLst/>
          </a:prstGeom>
        </p:spPr>
      </p:pic>
      <p:sp>
        <p:nvSpPr>
          <p:cNvPr id="35" name="Στρογγυλεμένο ορθογώνιο 34"/>
          <p:cNvSpPr/>
          <p:nvPr/>
        </p:nvSpPr>
        <p:spPr>
          <a:xfrm>
            <a:off x="1260000" y="1285200"/>
            <a:ext cx="3780000" cy="360040"/>
          </a:xfrm>
          <a:prstGeom prst="roundRect">
            <a:avLst/>
          </a:prstGeom>
          <a:solidFill>
            <a:srgbClr val="D2E3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000" b="1" dirty="0" smtClean="0">
                <a:solidFill>
                  <a:schemeClr val="tx1"/>
                </a:solidFill>
              </a:rPr>
              <a:t>ΕΚΠΑΙΔΕΥΤΙΚΕΣ ΔΡΑΣΤΗΡΙΟΤΗΤΕΣ</a:t>
            </a:r>
            <a:endParaRPr lang="el-GR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36" name="Στρογγυλεμένο ορθογώνιο 35"/>
          <p:cNvSpPr/>
          <p:nvPr/>
        </p:nvSpPr>
        <p:spPr>
          <a:xfrm>
            <a:off x="1188000" y="1231200"/>
            <a:ext cx="6120000" cy="46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l-GR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37" name="Ορθογώνιο 36"/>
          <p:cNvSpPr/>
          <p:nvPr/>
        </p:nvSpPr>
        <p:spPr>
          <a:xfrm>
            <a:off x="540504" y="1700808"/>
            <a:ext cx="8568000" cy="51306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38" name="Εικόνα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000" y="1753200"/>
            <a:ext cx="8568000" cy="2035804"/>
          </a:xfrm>
          <a:prstGeom prst="rect">
            <a:avLst/>
          </a:prstGeom>
        </p:spPr>
      </p:pic>
      <p:sp>
        <p:nvSpPr>
          <p:cNvPr id="39" name="Στρογγυλεμένο ορθογώνιο 38"/>
          <p:cNvSpPr/>
          <p:nvPr/>
        </p:nvSpPr>
        <p:spPr>
          <a:xfrm>
            <a:off x="1260000" y="1285200"/>
            <a:ext cx="2196000" cy="360040"/>
          </a:xfrm>
          <a:prstGeom prst="roundRect">
            <a:avLst/>
          </a:prstGeom>
          <a:solidFill>
            <a:srgbClr val="D2E3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000" b="1" dirty="0" smtClean="0">
                <a:solidFill>
                  <a:schemeClr val="tx1"/>
                </a:solidFill>
              </a:rPr>
              <a:t>ΟΔΗΓΟΣ ΜΕΛΕΤΗΣ</a:t>
            </a:r>
            <a:endParaRPr lang="el-GR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40" name="Ορθογώνιο 39"/>
          <p:cNvSpPr/>
          <p:nvPr/>
        </p:nvSpPr>
        <p:spPr>
          <a:xfrm>
            <a:off x="522252" y="1717052"/>
            <a:ext cx="8568000" cy="51306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1" name="Στρογγυλεμένο ορθογώνιο 40"/>
          <p:cNvSpPr/>
          <p:nvPr/>
        </p:nvSpPr>
        <p:spPr>
          <a:xfrm>
            <a:off x="1080000" y="1231200"/>
            <a:ext cx="6120000" cy="46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l-GR" sz="2000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42" name="Εικόνα 4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000" y="1753200"/>
            <a:ext cx="8568000" cy="3045688"/>
          </a:xfrm>
          <a:prstGeom prst="rect">
            <a:avLst/>
          </a:prstGeom>
        </p:spPr>
      </p:pic>
      <p:sp>
        <p:nvSpPr>
          <p:cNvPr id="44" name="Στρογγυλεμένο ορθογώνιο 43"/>
          <p:cNvSpPr/>
          <p:nvPr/>
        </p:nvSpPr>
        <p:spPr>
          <a:xfrm>
            <a:off x="1260000" y="1285200"/>
            <a:ext cx="2484000" cy="360040"/>
          </a:xfrm>
          <a:prstGeom prst="roundRect">
            <a:avLst/>
          </a:prstGeom>
          <a:solidFill>
            <a:srgbClr val="D2E3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000" b="1" dirty="0" smtClean="0">
                <a:solidFill>
                  <a:schemeClr val="tx1"/>
                </a:solidFill>
              </a:rPr>
              <a:t>ΔΗΜΙΟΥΡΓΟΣ ΥΛΙΚΟΥ</a:t>
            </a:r>
            <a:endParaRPr lang="el-GR" sz="2000" b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9262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  <p:bldP spid="21" grpId="0" animBg="1"/>
      <p:bldP spid="23" grpId="0" animBg="1"/>
      <p:bldP spid="24" grpId="0" animBg="1"/>
      <p:bldP spid="26" grpId="0" animBg="1"/>
      <p:bldP spid="32" grpId="0" animBg="1"/>
      <p:bldP spid="33" grpId="0" animBg="1"/>
      <p:bldP spid="35" grpId="0" animBg="1"/>
      <p:bldP spid="36" grpId="0" animBg="1"/>
      <p:bldP spid="37" grpId="0" animBg="1"/>
      <p:bldP spid="39" grpId="0" animBg="1"/>
      <p:bldP spid="40" grpId="0" animBg="1"/>
      <p:bldP spid="41" grpId="0" animBg="1"/>
      <p:bldP spid="4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000" y="442800"/>
            <a:ext cx="7992000" cy="968400"/>
          </a:xfrm>
        </p:spPr>
        <p:txBody>
          <a:bodyPr>
            <a:noAutofit/>
          </a:bodyPr>
          <a:lstStyle/>
          <a:p>
            <a:r>
              <a:rPr lang="el-G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Διδακτικές ενότητες </a:t>
            </a:r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μαθήματος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BD4F2957-BC0A-D98B-52D8-BC3EAD316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484782"/>
            <a:ext cx="8460000" cy="4819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13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 txBox="1">
            <a:spLocks/>
          </p:cNvSpPr>
          <p:nvPr/>
        </p:nvSpPr>
        <p:spPr>
          <a:xfrm>
            <a:off x="1152000" y="442800"/>
            <a:ext cx="7992000" cy="96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Εισαγωγικά στοιχεία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Εικόνα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00" y="1620000"/>
            <a:ext cx="8640000" cy="5231250"/>
          </a:xfrm>
          <a:prstGeom prst="rect">
            <a:avLst/>
          </a:prstGeom>
        </p:spPr>
      </p:pic>
      <p:sp>
        <p:nvSpPr>
          <p:cNvPr id="17" name="Στρογγυλεμένο ορθογώνιο 16"/>
          <p:cNvSpPr/>
          <p:nvPr/>
        </p:nvSpPr>
        <p:spPr>
          <a:xfrm>
            <a:off x="1548000" y="1260000"/>
            <a:ext cx="1116000" cy="360040"/>
          </a:xfrm>
          <a:prstGeom prst="roundRect">
            <a:avLst/>
          </a:prstGeom>
          <a:solidFill>
            <a:srgbClr val="D2E3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000" b="1" dirty="0" smtClean="0">
                <a:solidFill>
                  <a:schemeClr val="tx1"/>
                </a:solidFill>
              </a:rPr>
              <a:t>ΣΚΟΠΟΣ</a:t>
            </a:r>
            <a:endParaRPr lang="el-GR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2" name="Στρογγυλεμένο ορθογώνιο 21"/>
          <p:cNvSpPr/>
          <p:nvPr/>
        </p:nvSpPr>
        <p:spPr>
          <a:xfrm>
            <a:off x="1475656" y="1224000"/>
            <a:ext cx="5436000" cy="46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l-GR" sz="2000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3" name="Εικόνα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000" y="1620000"/>
            <a:ext cx="8640000" cy="5231250"/>
          </a:xfrm>
          <a:prstGeom prst="rect">
            <a:avLst/>
          </a:prstGeom>
        </p:spPr>
      </p:pic>
      <p:sp>
        <p:nvSpPr>
          <p:cNvPr id="24" name="Στρογγυλεμένο ορθογώνιο 23"/>
          <p:cNvSpPr/>
          <p:nvPr/>
        </p:nvSpPr>
        <p:spPr>
          <a:xfrm>
            <a:off x="1548000" y="1259960"/>
            <a:ext cx="5292000" cy="360040"/>
          </a:xfrm>
          <a:prstGeom prst="roundRect">
            <a:avLst/>
          </a:prstGeom>
          <a:solidFill>
            <a:srgbClr val="D2E3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000" b="1" dirty="0" smtClean="0">
                <a:solidFill>
                  <a:schemeClr val="tx1"/>
                </a:solidFill>
              </a:rPr>
              <a:t>ΠΡΟΣΔΟΚΩΜΕΝΑ ΜΑΘΗΣΙΑΚΑ ΑΠΟΤΕΛΕΣΜΑΤΑ</a:t>
            </a:r>
            <a:endParaRPr lang="el-GR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5" name="Στρογγυλεμένο ορθογώνιο 24"/>
          <p:cNvSpPr/>
          <p:nvPr/>
        </p:nvSpPr>
        <p:spPr>
          <a:xfrm>
            <a:off x="1475656" y="1224000"/>
            <a:ext cx="5436000" cy="46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l-GR" sz="2000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6" name="Εικόνα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000" y="1620000"/>
            <a:ext cx="8640000" cy="5231250"/>
          </a:xfrm>
          <a:prstGeom prst="rect">
            <a:avLst/>
          </a:prstGeom>
        </p:spPr>
      </p:pic>
      <p:sp>
        <p:nvSpPr>
          <p:cNvPr id="27" name="Στρογγυλεμένο ορθογώνιο 26"/>
          <p:cNvSpPr/>
          <p:nvPr/>
        </p:nvSpPr>
        <p:spPr>
          <a:xfrm>
            <a:off x="1548000" y="1259960"/>
            <a:ext cx="1980000" cy="360040"/>
          </a:xfrm>
          <a:prstGeom prst="roundRect">
            <a:avLst/>
          </a:prstGeom>
          <a:solidFill>
            <a:srgbClr val="D2E3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000" b="1" dirty="0" smtClean="0">
                <a:solidFill>
                  <a:schemeClr val="tx1"/>
                </a:solidFill>
              </a:rPr>
              <a:t>ΛΕΞΕΙΣ - ΚΛΕΙΔΙΑ</a:t>
            </a:r>
            <a:endParaRPr lang="el-GR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9" name="Στρογγυλεμένο ορθογώνιο 28"/>
          <p:cNvSpPr/>
          <p:nvPr/>
        </p:nvSpPr>
        <p:spPr>
          <a:xfrm>
            <a:off x="1476000" y="1224000"/>
            <a:ext cx="5436000" cy="46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l-GR" sz="2000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30" name="Εικόνα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000" y="1620000"/>
            <a:ext cx="8640000" cy="5231250"/>
          </a:xfrm>
          <a:prstGeom prst="rect">
            <a:avLst/>
          </a:prstGeom>
        </p:spPr>
      </p:pic>
      <p:sp>
        <p:nvSpPr>
          <p:cNvPr id="31" name="Στρογγυλεμένο ορθογώνιο 30"/>
          <p:cNvSpPr/>
          <p:nvPr/>
        </p:nvSpPr>
        <p:spPr>
          <a:xfrm>
            <a:off x="1548000" y="1259960"/>
            <a:ext cx="2232000" cy="360040"/>
          </a:xfrm>
          <a:prstGeom prst="roundRect">
            <a:avLst/>
          </a:prstGeom>
          <a:solidFill>
            <a:srgbClr val="D2E3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000" b="1" dirty="0" smtClean="0">
                <a:solidFill>
                  <a:schemeClr val="tx1"/>
                </a:solidFill>
              </a:rPr>
              <a:t>ΧΡΟΝΟΣ ΜΕΛΕΤΗΣ</a:t>
            </a:r>
            <a:endParaRPr lang="el-GR" sz="2000" b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3908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5" grpId="0" animBg="1"/>
      <p:bldP spid="27" grpId="0" animBg="1"/>
      <p:bldP spid="29" grpId="0" animBg="1"/>
      <p:bldP spid="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612" y="442800"/>
            <a:ext cx="7993388" cy="968400"/>
          </a:xfrm>
        </p:spPr>
        <p:txBody>
          <a:bodyPr>
            <a:noAutofit/>
          </a:bodyPr>
          <a:lstStyle/>
          <a:p>
            <a:r>
              <a:rPr lang="el-G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Περιεχόμενα </a:t>
            </a:r>
            <a:r>
              <a:rPr lang="el-GR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37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ης</a:t>
            </a:r>
            <a:r>
              <a:rPr lang="el-GR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Διδακτικής ενότητας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772816"/>
            <a:ext cx="8286397" cy="4625741"/>
          </a:xfrm>
          <a:prstGeom prst="rect">
            <a:avLst/>
          </a:prstGeom>
        </p:spPr>
      </p:pic>
      <p:pic>
        <p:nvPicPr>
          <p:cNvPr id="9" name="Εικόνα 8"/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828000" y="1926000"/>
            <a:ext cx="7866000" cy="4212000"/>
          </a:xfrm>
          <a:prstGeom prst="rect">
            <a:avLst/>
          </a:prstGeom>
        </p:spPr>
      </p:pic>
      <p:pic>
        <p:nvPicPr>
          <p:cNvPr id="11" name="Εικόνα 10"/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28000" y="1925999"/>
            <a:ext cx="7866000" cy="4212000"/>
          </a:xfrm>
          <a:prstGeom prst="rect">
            <a:avLst/>
          </a:prstGeom>
        </p:spPr>
      </p:pic>
      <p:pic>
        <p:nvPicPr>
          <p:cNvPr id="12" name="Εικόνα 11"/>
          <p:cNvPicPr preferRelativeResize="0"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828000" y="1926000"/>
            <a:ext cx="7866000" cy="4212000"/>
          </a:xfrm>
          <a:prstGeom prst="rect">
            <a:avLst/>
          </a:prstGeom>
        </p:spPr>
      </p:pic>
      <p:pic>
        <p:nvPicPr>
          <p:cNvPr id="13" name="Εικόνα 12"/>
          <p:cNvPicPr preferRelativeResize="0"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828000" y="1926000"/>
            <a:ext cx="7866000" cy="4212000"/>
          </a:xfrm>
          <a:prstGeom prst="rect">
            <a:avLst/>
          </a:prstGeom>
        </p:spPr>
      </p:pic>
      <p:pic>
        <p:nvPicPr>
          <p:cNvPr id="14" name="Εικόνα 13"/>
          <p:cNvPicPr preferRelativeResize="0"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828000" y="1926000"/>
            <a:ext cx="7866000" cy="4212000"/>
          </a:xfrm>
          <a:prstGeom prst="rect">
            <a:avLst/>
          </a:prstGeom>
        </p:spPr>
      </p:pic>
      <p:pic>
        <p:nvPicPr>
          <p:cNvPr id="15" name="Εικόνα 14"/>
          <p:cNvPicPr preferRelativeResize="0"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828000" y="1925999"/>
            <a:ext cx="7866000" cy="4212000"/>
          </a:xfrm>
          <a:prstGeom prst="rect">
            <a:avLst/>
          </a:prstGeom>
        </p:spPr>
      </p:pic>
      <p:pic>
        <p:nvPicPr>
          <p:cNvPr id="16" name="Εικόνα 15"/>
          <p:cNvPicPr preferRelativeResize="0"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828000" y="1926000"/>
            <a:ext cx="7866000" cy="4212000"/>
          </a:xfrm>
          <a:prstGeom prst="rect">
            <a:avLst/>
          </a:prstGeom>
        </p:spPr>
      </p:pic>
      <p:pic>
        <p:nvPicPr>
          <p:cNvPr id="17" name="Εικόνα 16"/>
          <p:cNvPicPr preferRelativeResize="0"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828000" y="1926000"/>
            <a:ext cx="7866000" cy="4212000"/>
          </a:xfrm>
          <a:prstGeom prst="rect">
            <a:avLst/>
          </a:prstGeom>
        </p:spPr>
      </p:pic>
      <p:pic>
        <p:nvPicPr>
          <p:cNvPr id="18" name="Εικόνα 17"/>
          <p:cNvPicPr preferRelativeResize="0"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828000" y="1926000"/>
            <a:ext cx="7866000" cy="42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87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1200" y="442800"/>
            <a:ext cx="7776000" cy="968400"/>
          </a:xfrm>
        </p:spPr>
        <p:txBody>
          <a:bodyPr>
            <a:noAutofit/>
          </a:bodyPr>
          <a:lstStyle/>
          <a:p>
            <a:r>
              <a:rPr lang="el-GR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Αποτίμηση Εκπαιδευτικού </a:t>
            </a:r>
            <a:r>
              <a:rPr lang="el-GR" sz="3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Υλικού</a:t>
            </a:r>
            <a:endParaRPr lang="el-GR" sz="3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2E12C4-F636-ED40-B3E3-25E3B43314DB}"/>
              </a:ext>
            </a:extLst>
          </p:cNvPr>
          <p:cNvSpPr txBox="1"/>
          <p:nvPr/>
        </p:nvSpPr>
        <p:spPr>
          <a:xfrm>
            <a:off x="4018874" y="2276872"/>
            <a:ext cx="26942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l-GR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Σκοπός έρευνας </a:t>
            </a:r>
            <a:endParaRPr lang="el-GR" sz="2800" b="1" dirty="0">
              <a:cs typeface="Times New Roman" panose="02020603050405020304" pitchFamily="18" charset="0"/>
            </a:endParaRPr>
          </a:p>
        </p:txBody>
      </p:sp>
      <p:sp>
        <p:nvSpPr>
          <p:cNvPr id="5" name="Στρογγυλεμένο ορθογώνιο 4"/>
          <p:cNvSpPr/>
          <p:nvPr/>
        </p:nvSpPr>
        <p:spPr>
          <a:xfrm>
            <a:off x="1130530" y="1269399"/>
            <a:ext cx="2520280" cy="900000"/>
          </a:xfrm>
          <a:prstGeom prst="roundRect">
            <a:avLst/>
          </a:prstGeom>
          <a:solidFill>
            <a:srgbClr val="6FAC4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/>
              <a:t>Είδος έρευνας:</a:t>
            </a:r>
          </a:p>
        </p:txBody>
      </p:sp>
      <p:sp>
        <p:nvSpPr>
          <p:cNvPr id="7" name="Στρογγυλεμένο ορθογώνιο 6"/>
          <p:cNvSpPr/>
          <p:nvPr/>
        </p:nvSpPr>
        <p:spPr>
          <a:xfrm>
            <a:off x="1113272" y="2311778"/>
            <a:ext cx="2520280" cy="900000"/>
          </a:xfrm>
          <a:prstGeom prst="roundRect">
            <a:avLst/>
          </a:prstGeom>
          <a:solidFill>
            <a:srgbClr val="42A8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/>
              <a:t>Επεξεργασία δεδομένων:</a:t>
            </a:r>
          </a:p>
        </p:txBody>
      </p:sp>
      <p:sp>
        <p:nvSpPr>
          <p:cNvPr id="8" name="Στρογγυλεμένο ορθογώνιο 7"/>
          <p:cNvSpPr/>
          <p:nvPr/>
        </p:nvSpPr>
        <p:spPr>
          <a:xfrm>
            <a:off x="1113272" y="3354157"/>
            <a:ext cx="2520280" cy="900000"/>
          </a:xfrm>
          <a:prstGeom prst="roundRect">
            <a:avLst/>
          </a:prstGeom>
          <a:solidFill>
            <a:srgbClr val="A2B2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/>
              <a:t>Χρονική περίοδος διενέργειας</a:t>
            </a:r>
            <a:r>
              <a:rPr lang="el-GR" sz="1000" b="1" dirty="0"/>
              <a:t> </a:t>
            </a:r>
            <a:r>
              <a:rPr lang="el-GR" sz="2000" b="1" dirty="0"/>
              <a:t>έρευνας:</a:t>
            </a:r>
          </a:p>
        </p:txBody>
      </p:sp>
      <p:sp>
        <p:nvSpPr>
          <p:cNvPr id="9" name="Στρογγυλεμένο ορθογώνιο 8"/>
          <p:cNvSpPr/>
          <p:nvPr/>
        </p:nvSpPr>
        <p:spPr>
          <a:xfrm>
            <a:off x="1108924" y="4401429"/>
            <a:ext cx="2520280" cy="900000"/>
          </a:xfrm>
          <a:prstGeom prst="roundRect">
            <a:avLst/>
          </a:prstGeom>
          <a:solidFill>
            <a:srgbClr val="B54B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/>
              <a:t>Ερευνητικό εργαλείο:</a:t>
            </a:r>
          </a:p>
        </p:txBody>
      </p:sp>
      <p:sp>
        <p:nvSpPr>
          <p:cNvPr id="10" name="Στρογγυλεμένο ορθογώνιο 9"/>
          <p:cNvSpPr/>
          <p:nvPr/>
        </p:nvSpPr>
        <p:spPr>
          <a:xfrm>
            <a:off x="1126182" y="5442917"/>
            <a:ext cx="2520280" cy="900000"/>
          </a:xfrm>
          <a:prstGeom prst="roundRect">
            <a:avLst/>
          </a:prstGeom>
          <a:solidFill>
            <a:srgbClr val="BA38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/>
              <a:t>Δείγμα έρευνας:</a:t>
            </a:r>
          </a:p>
        </p:txBody>
      </p:sp>
      <p:sp>
        <p:nvSpPr>
          <p:cNvPr id="11" name="Στρογγυλεμένο ορθογώνιο 10"/>
          <p:cNvSpPr/>
          <p:nvPr/>
        </p:nvSpPr>
        <p:spPr>
          <a:xfrm>
            <a:off x="3945534" y="1268884"/>
            <a:ext cx="4644000" cy="900000"/>
          </a:xfrm>
          <a:prstGeom prst="roundRect">
            <a:avLst/>
          </a:prstGeom>
          <a:solidFill>
            <a:srgbClr val="F9FD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>
                <a:solidFill>
                  <a:schemeClr val="tx1"/>
                </a:solidFill>
              </a:rPr>
              <a:t>Ποιοτική με ανάλυση περιεχομένου με το λογισμικό </a:t>
            </a:r>
            <a:r>
              <a:rPr lang="el-GR" sz="2000" b="1" dirty="0" err="1">
                <a:solidFill>
                  <a:schemeClr val="tx1"/>
                </a:solidFill>
              </a:rPr>
              <a:t>Atlas.ti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12" name="Στρογγυλεμένο ορθογώνιο 11"/>
          <p:cNvSpPr/>
          <p:nvPr/>
        </p:nvSpPr>
        <p:spPr>
          <a:xfrm>
            <a:off x="3928276" y="2311263"/>
            <a:ext cx="4644000" cy="900000"/>
          </a:xfrm>
          <a:prstGeom prst="roundRect">
            <a:avLst/>
          </a:prstGeom>
          <a:solidFill>
            <a:srgbClr val="F9FD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>
                <a:solidFill>
                  <a:schemeClr val="tx1"/>
                </a:solidFill>
              </a:rPr>
              <a:t>Μονάδα ανάλυσης η φράση με αυτοτελές εννοιολογικό  περιεχόμενο – 9 ερευνητικοί άξονες</a:t>
            </a:r>
          </a:p>
        </p:txBody>
      </p:sp>
      <p:sp>
        <p:nvSpPr>
          <p:cNvPr id="13" name="Στρογγυλεμένο ορθογώνιο 12"/>
          <p:cNvSpPr/>
          <p:nvPr/>
        </p:nvSpPr>
        <p:spPr>
          <a:xfrm>
            <a:off x="3928276" y="3353642"/>
            <a:ext cx="4644000" cy="900000"/>
          </a:xfrm>
          <a:prstGeom prst="roundRect">
            <a:avLst/>
          </a:prstGeom>
          <a:solidFill>
            <a:srgbClr val="F9FD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>
                <a:solidFill>
                  <a:sysClr val="windowText" lastClr="000000"/>
                </a:solidFill>
              </a:rPr>
              <a:t>Ιούνιος 2023</a:t>
            </a:r>
          </a:p>
        </p:txBody>
      </p:sp>
      <p:sp>
        <p:nvSpPr>
          <p:cNvPr id="14" name="Στρογγυλεμένο ορθογώνιο 13"/>
          <p:cNvSpPr/>
          <p:nvPr/>
        </p:nvSpPr>
        <p:spPr>
          <a:xfrm>
            <a:off x="3923928" y="4400914"/>
            <a:ext cx="4644000" cy="900000"/>
          </a:xfrm>
          <a:prstGeom prst="roundRect">
            <a:avLst/>
          </a:prstGeom>
          <a:solidFill>
            <a:srgbClr val="F9FD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>
                <a:solidFill>
                  <a:sysClr val="windowText" lastClr="000000"/>
                </a:solidFill>
              </a:rPr>
              <a:t>Ερωτηματολόγιο ανοιχτών ερωτήσεων</a:t>
            </a:r>
          </a:p>
        </p:txBody>
      </p:sp>
      <p:sp>
        <p:nvSpPr>
          <p:cNvPr id="15" name="Στρογγυλεμένο ορθογώνιο 14"/>
          <p:cNvSpPr/>
          <p:nvPr/>
        </p:nvSpPr>
        <p:spPr>
          <a:xfrm>
            <a:off x="3941186" y="5442402"/>
            <a:ext cx="4644000" cy="900000"/>
          </a:xfrm>
          <a:prstGeom prst="roundRect">
            <a:avLst/>
          </a:prstGeom>
          <a:solidFill>
            <a:srgbClr val="F9FD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>
                <a:solidFill>
                  <a:sysClr val="windowText" lastClr="000000"/>
                </a:solidFill>
              </a:rPr>
              <a:t>4 ειδικοί στην </a:t>
            </a:r>
            <a:r>
              <a:rPr lang="el-GR" sz="2000" b="1" dirty="0" err="1">
                <a:solidFill>
                  <a:sysClr val="windowText" lastClr="000000"/>
                </a:solidFill>
              </a:rPr>
              <a:t>ΕξΑΕ</a:t>
            </a:r>
            <a:endParaRPr lang="el-GR" sz="20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28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0379" y="442800"/>
            <a:ext cx="6880176" cy="968400"/>
          </a:xfrm>
        </p:spPr>
        <p:txBody>
          <a:bodyPr>
            <a:noAutofit/>
          </a:bodyPr>
          <a:lstStyle/>
          <a:p>
            <a:r>
              <a:rPr lang="el-G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Αποτελέσματα </a:t>
            </a:r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Έρευνας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Ομάδα 4"/>
          <p:cNvGrpSpPr/>
          <p:nvPr/>
        </p:nvGrpSpPr>
        <p:grpSpPr>
          <a:xfrm>
            <a:off x="1043608" y="1302984"/>
            <a:ext cx="7596000" cy="414000"/>
            <a:chOff x="319934" y="3750"/>
            <a:chExt cx="3778918" cy="2109164"/>
          </a:xfrm>
          <a:solidFill>
            <a:srgbClr val="FA0D0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Ορθογώνιο 5"/>
            <p:cNvSpPr/>
            <p:nvPr/>
          </p:nvSpPr>
          <p:spPr>
            <a:xfrm>
              <a:off x="319934" y="3750"/>
              <a:ext cx="3778918" cy="2109164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TextBox 6"/>
            <p:cNvSpPr txBox="1"/>
            <p:nvPr/>
          </p:nvSpPr>
          <p:spPr>
            <a:xfrm>
              <a:off x="319934" y="3750"/>
              <a:ext cx="3778918" cy="2109164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defTabSz="1066800">
                <a:lnSpc>
                  <a:spcPct val="90000"/>
                </a:lnSpc>
                <a:spcAft>
                  <a:spcPct val="35000"/>
                </a:spcAft>
              </a:pPr>
              <a:r>
                <a:rPr lang="el-GR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ΕΕ1: Το ΕΥ </a:t>
              </a:r>
              <a:r>
                <a:rPr lang="el-GR" sz="1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διέπεται</a:t>
              </a:r>
              <a:r>
                <a:rPr lang="el-GR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από τις αρχές και τη μεθοδολογία της </a:t>
              </a:r>
              <a:r>
                <a:rPr lang="el-GR" sz="1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ΕξΑΕ</a:t>
              </a:r>
              <a:r>
                <a:rPr lang="el-GR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</a:p>
          </p:txBody>
        </p:sp>
      </p:grpSp>
      <p:grpSp>
        <p:nvGrpSpPr>
          <p:cNvPr id="8" name="Ομάδα 7"/>
          <p:cNvGrpSpPr/>
          <p:nvPr/>
        </p:nvGrpSpPr>
        <p:grpSpPr>
          <a:xfrm>
            <a:off x="1043608" y="1773320"/>
            <a:ext cx="7596000" cy="4536000"/>
            <a:chOff x="319934" y="3750"/>
            <a:chExt cx="3778918" cy="23109151"/>
          </a:xfrm>
          <a:solidFill>
            <a:srgbClr val="FA0D0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Ορθογώνιο 8"/>
            <p:cNvSpPr/>
            <p:nvPr/>
          </p:nvSpPr>
          <p:spPr>
            <a:xfrm>
              <a:off x="319934" y="3750"/>
              <a:ext cx="3778918" cy="2109164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TextBox 9"/>
            <p:cNvSpPr txBox="1"/>
            <p:nvPr/>
          </p:nvSpPr>
          <p:spPr>
            <a:xfrm>
              <a:off x="319934" y="3750"/>
              <a:ext cx="3778918" cy="23109151"/>
            </a:xfrm>
            <a:prstGeom prst="rect">
              <a:avLst/>
            </a:prstGeom>
            <a:solidFill>
              <a:srgbClr val="FED6D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285750" lvl="0" indent="-285750" defTabSz="1066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Ø"/>
              </a:pP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Βιβλιογραφικές αναφορές </a:t>
              </a:r>
            </a:p>
            <a:p>
              <a:pPr marL="285750" lvl="0" indent="-285750" defTabSz="1066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Ø"/>
              </a:pP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Συγκριτική ανάλυση πληροφοριών &amp; απόψεων</a:t>
              </a:r>
            </a:p>
            <a:p>
              <a:pPr marL="285750" lvl="0" indent="-285750" defTabSz="1066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Ø"/>
              </a:pP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Συμπληρωματικό υλικό και διαφορετικές πηγές (διευρύνει τις γνώσεις και εμβαθύνει)</a:t>
              </a:r>
            </a:p>
            <a:p>
              <a:pPr marL="285750" lvl="0" indent="-285750" defTabSz="1066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Ø"/>
              </a:pP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Απλό </a:t>
              </a:r>
              <a:r>
                <a:rPr lang="el-GR" sz="1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κατανοητό ύφος παρουσίασης </a:t>
              </a:r>
            </a:p>
            <a:p>
              <a:pPr marL="285750" lvl="0" indent="-285750" defTabSz="1066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Ø"/>
              </a:pP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Οικείο </a:t>
              </a:r>
              <a:r>
                <a:rPr lang="el-GR" sz="1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Φιλικό </a:t>
              </a:r>
              <a:r>
                <a:rPr lang="el-GR" sz="1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Προσιτό </a:t>
              </a:r>
              <a:r>
                <a:rPr lang="el-GR" sz="1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Άμεσο   </a:t>
              </a:r>
            </a:p>
            <a:p>
              <a:pPr marL="285750" lvl="0" indent="-285750" defTabSz="1066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Ø"/>
              </a:pP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Ύπαρξη προσωπικών και κτητικών αντωνυμιών</a:t>
              </a:r>
            </a:p>
            <a:p>
              <a:pPr marL="285750" lvl="0" indent="-285750" defTabSz="1066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Ø"/>
              </a:pP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Χρήση καθομιλούμενης γλώσσας</a:t>
              </a:r>
            </a:p>
            <a:p>
              <a:pPr marL="285750" lvl="0" indent="-285750" defTabSz="1066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Ø"/>
              </a:pP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Ευανάγνωστη, απλή και λιτή γραφή </a:t>
              </a:r>
            </a:p>
            <a:p>
              <a:pPr marL="285750" lvl="0" indent="-285750" defTabSz="1066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Ø"/>
              </a:pP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Ικανοποιητική πυκνότητα πληροφοριών (καλύτερη αφομοίωση)</a:t>
              </a:r>
            </a:p>
            <a:p>
              <a:pPr marL="285750" lvl="0" indent="-285750" defTabSz="1066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Ø"/>
              </a:pP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Εύκολη πλοήγηση </a:t>
              </a:r>
            </a:p>
            <a:p>
              <a:pPr marL="285750" lvl="0" indent="-285750" defTabSz="1066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Ø"/>
              </a:pP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Αναλυτικές συμβουλές μελέτης</a:t>
              </a:r>
            </a:p>
            <a:p>
              <a:pPr marL="285750" lvl="0" indent="-285750" defTabSz="1066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Ø"/>
              </a:pP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Σηματοδότηση – Επεξηγηματικά σχόλια</a:t>
              </a:r>
            </a:p>
            <a:p>
              <a:pPr marL="285750" lvl="0" indent="-285750" defTabSz="1066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Ø"/>
              </a:pP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Δραστηριότητες</a:t>
              </a:r>
            </a:p>
          </p:txBody>
        </p:sp>
      </p:grpSp>
      <p:pic>
        <p:nvPicPr>
          <p:cNvPr id="11" name="Εικόνα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8000" y="5220000"/>
            <a:ext cx="1124536" cy="1080000"/>
          </a:xfrm>
          <a:prstGeom prst="rect">
            <a:avLst/>
          </a:prstGeom>
        </p:spPr>
      </p:pic>
      <p:sp>
        <p:nvSpPr>
          <p:cNvPr id="13" name="Οβάλ 12"/>
          <p:cNvSpPr>
            <a:spLocks noChangeAspect="1"/>
          </p:cNvSpPr>
          <p:nvPr/>
        </p:nvSpPr>
        <p:spPr>
          <a:xfrm>
            <a:off x="7704000" y="5371200"/>
            <a:ext cx="504000" cy="504000"/>
          </a:xfrm>
          <a:prstGeom prst="ellipse">
            <a:avLst/>
          </a:prstGeom>
          <a:solidFill>
            <a:srgbClr val="FA0D0B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000" b="1" dirty="0"/>
          </a:p>
        </p:txBody>
      </p:sp>
      <p:sp>
        <p:nvSpPr>
          <p:cNvPr id="14" name="Ορθογώνιο 13"/>
          <p:cNvSpPr/>
          <p:nvPr/>
        </p:nvSpPr>
        <p:spPr>
          <a:xfrm>
            <a:off x="7740000" y="5472000"/>
            <a:ext cx="4475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ΕΕ</a:t>
            </a:r>
            <a:r>
              <a:rPr lang="en-US" sz="14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1</a:t>
            </a:r>
            <a:endParaRPr lang="el-GR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972000" y="1266984"/>
            <a:ext cx="7704856" cy="5098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15" name="Ομάδα 14"/>
          <p:cNvGrpSpPr/>
          <p:nvPr/>
        </p:nvGrpSpPr>
        <p:grpSpPr>
          <a:xfrm>
            <a:off x="1044000" y="1303200"/>
            <a:ext cx="7596000" cy="414000"/>
            <a:chOff x="319934" y="3750"/>
            <a:chExt cx="3778918" cy="2109164"/>
          </a:xfrm>
          <a:solidFill>
            <a:srgbClr val="43AC2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Ορθογώνιο 15"/>
            <p:cNvSpPr/>
            <p:nvPr/>
          </p:nvSpPr>
          <p:spPr>
            <a:xfrm>
              <a:off x="319934" y="3750"/>
              <a:ext cx="3778918" cy="2109164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TextBox 16"/>
            <p:cNvSpPr txBox="1"/>
            <p:nvPr/>
          </p:nvSpPr>
          <p:spPr>
            <a:xfrm>
              <a:off x="319934" y="3750"/>
              <a:ext cx="3778918" cy="2109164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defTabSz="1066800">
                <a:lnSpc>
                  <a:spcPct val="90000"/>
                </a:lnSpc>
                <a:spcAft>
                  <a:spcPct val="35000"/>
                </a:spcAft>
              </a:pPr>
              <a:r>
                <a:rPr lang="el-GR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ΕΕ2: Εφαρμόζονται οι αρχές της </a:t>
              </a:r>
              <a:r>
                <a:rPr lang="el-GR" sz="1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Πολυμεσικής</a:t>
              </a:r>
              <a:r>
                <a:rPr lang="el-GR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Μάθησης;</a:t>
              </a:r>
            </a:p>
          </p:txBody>
        </p:sp>
      </p:grpSp>
      <p:grpSp>
        <p:nvGrpSpPr>
          <p:cNvPr id="18" name="Ομάδα 17"/>
          <p:cNvGrpSpPr/>
          <p:nvPr/>
        </p:nvGrpSpPr>
        <p:grpSpPr>
          <a:xfrm>
            <a:off x="1044000" y="1771200"/>
            <a:ext cx="7596000" cy="1944000"/>
            <a:chOff x="319934" y="3750"/>
            <a:chExt cx="3778918" cy="23109151"/>
          </a:xfrm>
          <a:solidFill>
            <a:srgbClr val="E2F6D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Ορθογώνιο 18"/>
            <p:cNvSpPr/>
            <p:nvPr/>
          </p:nvSpPr>
          <p:spPr>
            <a:xfrm>
              <a:off x="319934" y="3750"/>
              <a:ext cx="3778918" cy="2109164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TextBox 19"/>
            <p:cNvSpPr txBox="1"/>
            <p:nvPr/>
          </p:nvSpPr>
          <p:spPr>
            <a:xfrm>
              <a:off x="319934" y="3750"/>
              <a:ext cx="3778918" cy="23109151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285750" lvl="0" indent="-285750" defTabSz="1066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Ø"/>
              </a:pP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Τμηματική παρουσίαση (μικρές δόσεις, με πολλά </a:t>
              </a:r>
              <a:r>
                <a:rPr lang="el-GR" sz="1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διαδραστικά</a:t>
              </a: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στοιχεία και σύντομο κείμενο)</a:t>
              </a:r>
            </a:p>
            <a:p>
              <a:pPr marL="285750" lvl="0" indent="-285750" defTabSz="1066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Ø"/>
              </a:pP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Εικόνα </a:t>
              </a:r>
              <a:r>
                <a:rPr lang="el-GR" sz="1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Ήχος </a:t>
              </a:r>
              <a:r>
                <a:rPr lang="el-GR" sz="1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Βίντεο </a:t>
              </a:r>
            </a:p>
            <a:p>
              <a:pPr marL="285750" lvl="0" indent="-285750" defTabSz="1066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Ø"/>
              </a:pP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Επισήμανση στοιχείων </a:t>
              </a:r>
              <a:r>
                <a:rPr lang="el-GR" sz="1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χρωματικές συνθέσεις</a:t>
              </a:r>
            </a:p>
            <a:p>
              <a:pPr marL="285750" lvl="0" indent="-285750" defTabSz="1066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Ø"/>
              </a:pP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Οδηγίες δραστηριοτήτων </a:t>
              </a:r>
              <a:r>
                <a:rPr lang="el-GR" sz="1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Ανατροφοδότηση </a:t>
              </a:r>
              <a:endParaRPr lang="el-G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lvl="0" indent="-285750" defTabSz="1066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Ø"/>
              </a:pP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Εύχρηστο περιβάλλον (πλοήγηση </a:t>
              </a:r>
              <a:r>
                <a:rPr lang="el-GR" sz="1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l-GR" sz="1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υπερσύνδεσμοι</a:t>
              </a: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</p:txBody>
        </p:sp>
      </p:grpSp>
      <p:pic>
        <p:nvPicPr>
          <p:cNvPr id="21" name="Εικόνα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8000" y="2628000"/>
            <a:ext cx="1124536" cy="1080000"/>
          </a:xfrm>
          <a:prstGeom prst="rect">
            <a:avLst/>
          </a:prstGeom>
        </p:spPr>
      </p:pic>
      <p:sp>
        <p:nvSpPr>
          <p:cNvPr id="22" name="Οβάλ 21"/>
          <p:cNvSpPr>
            <a:spLocks noChangeAspect="1"/>
          </p:cNvSpPr>
          <p:nvPr/>
        </p:nvSpPr>
        <p:spPr>
          <a:xfrm>
            <a:off x="7704000" y="2780984"/>
            <a:ext cx="504000" cy="504000"/>
          </a:xfrm>
          <a:prstGeom prst="ellipse">
            <a:avLst/>
          </a:prstGeom>
          <a:solidFill>
            <a:srgbClr val="43AC2E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000" b="1" dirty="0"/>
          </a:p>
        </p:txBody>
      </p:sp>
      <p:sp>
        <p:nvSpPr>
          <p:cNvPr id="23" name="Ορθογώνιο 22"/>
          <p:cNvSpPr/>
          <p:nvPr/>
        </p:nvSpPr>
        <p:spPr>
          <a:xfrm>
            <a:off x="7740000" y="2880000"/>
            <a:ext cx="4475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ΕΕ</a:t>
            </a:r>
            <a:r>
              <a:rPr lang="en-US" sz="14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el-GR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Ορθογώνιο 23"/>
          <p:cNvSpPr/>
          <p:nvPr/>
        </p:nvSpPr>
        <p:spPr>
          <a:xfrm>
            <a:off x="971600" y="1266985"/>
            <a:ext cx="7704856" cy="5098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5" name="Ομάδα 24"/>
          <p:cNvGrpSpPr/>
          <p:nvPr/>
        </p:nvGrpSpPr>
        <p:grpSpPr>
          <a:xfrm>
            <a:off x="1044000" y="1303200"/>
            <a:ext cx="7596000" cy="414000"/>
            <a:chOff x="319934" y="3750"/>
            <a:chExt cx="3778918" cy="2109164"/>
          </a:xfrm>
          <a:solidFill>
            <a:srgbClr val="E46C1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6" name="Ορθογώνιο 25"/>
            <p:cNvSpPr/>
            <p:nvPr/>
          </p:nvSpPr>
          <p:spPr>
            <a:xfrm>
              <a:off x="319934" y="3750"/>
              <a:ext cx="3778918" cy="2109164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TextBox 26"/>
            <p:cNvSpPr txBox="1"/>
            <p:nvPr/>
          </p:nvSpPr>
          <p:spPr>
            <a:xfrm>
              <a:off x="319934" y="3750"/>
              <a:ext cx="3778918" cy="2109164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defTabSz="1066800">
                <a:lnSpc>
                  <a:spcPct val="90000"/>
                </a:lnSpc>
                <a:spcAft>
                  <a:spcPct val="35000"/>
                </a:spcAft>
              </a:pPr>
              <a:r>
                <a:rPr lang="el-GR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ΕΕ3: Με ποιους τρόπους το Ε.Υ. ενισχύει τη μάθηση των εκπαιδευόμενων;</a:t>
              </a:r>
            </a:p>
          </p:txBody>
        </p:sp>
      </p:grpSp>
      <p:grpSp>
        <p:nvGrpSpPr>
          <p:cNvPr id="28" name="Ομάδα 27"/>
          <p:cNvGrpSpPr/>
          <p:nvPr/>
        </p:nvGrpSpPr>
        <p:grpSpPr>
          <a:xfrm>
            <a:off x="1044000" y="1771200"/>
            <a:ext cx="7596000" cy="1368000"/>
            <a:chOff x="319934" y="3750"/>
            <a:chExt cx="3778918" cy="23109151"/>
          </a:xfrm>
          <a:solidFill>
            <a:srgbClr val="FAE0C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9" name="Ορθογώνιο 28"/>
            <p:cNvSpPr/>
            <p:nvPr/>
          </p:nvSpPr>
          <p:spPr>
            <a:xfrm>
              <a:off x="319934" y="3750"/>
              <a:ext cx="3778918" cy="2109164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TextBox 29"/>
            <p:cNvSpPr txBox="1"/>
            <p:nvPr/>
          </p:nvSpPr>
          <p:spPr>
            <a:xfrm>
              <a:off x="319934" y="3750"/>
              <a:ext cx="3778918" cy="23109151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285750" lvl="0" indent="-285750" defTabSz="1066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Ø"/>
              </a:pP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Ελκυστικό περιεχόμενο</a:t>
              </a:r>
            </a:p>
            <a:p>
              <a:pPr marL="285750" lvl="0" indent="-285750" defTabSz="1066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Ø"/>
              </a:pP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Επάρκεια πληροφοριών</a:t>
              </a:r>
            </a:p>
            <a:p>
              <a:pPr marL="285750" lvl="0" indent="-285750" defTabSz="1066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Ø"/>
              </a:pPr>
              <a:r>
                <a:rPr lang="el-GR" sz="1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Διαδραστικότητα</a:t>
              </a: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marL="285750" lvl="0" indent="-285750" defTabSz="1066800">
                <a:lnSpc>
                  <a:spcPct val="90000"/>
                </a:lnSpc>
                <a:spcAft>
                  <a:spcPts val="600"/>
                </a:spcAft>
                <a:buFont typeface="Wingdings" panose="05000000000000000000" pitchFamily="2" charset="2"/>
                <a:buChar char="Ø"/>
              </a:pPr>
              <a:r>
                <a:rPr lang="el-GR" sz="1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Ενδιαφέροντα βίντεο </a:t>
              </a:r>
            </a:p>
          </p:txBody>
        </p:sp>
      </p:grpSp>
      <p:pic>
        <p:nvPicPr>
          <p:cNvPr id="31" name="Εικόνα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8000" y="2052000"/>
            <a:ext cx="1124536" cy="1080000"/>
          </a:xfrm>
          <a:prstGeom prst="rect">
            <a:avLst/>
          </a:prstGeom>
        </p:spPr>
      </p:pic>
      <p:sp>
        <p:nvSpPr>
          <p:cNvPr id="32" name="Οβάλ 31"/>
          <p:cNvSpPr>
            <a:spLocks noChangeAspect="1"/>
          </p:cNvSpPr>
          <p:nvPr/>
        </p:nvSpPr>
        <p:spPr>
          <a:xfrm>
            <a:off x="7704000" y="2209122"/>
            <a:ext cx="504000" cy="504000"/>
          </a:xfrm>
          <a:prstGeom prst="ellipse">
            <a:avLst/>
          </a:prstGeom>
          <a:solidFill>
            <a:srgbClr val="E46C18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000" b="1" dirty="0"/>
          </a:p>
        </p:txBody>
      </p:sp>
      <p:sp>
        <p:nvSpPr>
          <p:cNvPr id="33" name="Ορθογώνιο 32"/>
          <p:cNvSpPr/>
          <p:nvPr/>
        </p:nvSpPr>
        <p:spPr>
          <a:xfrm>
            <a:off x="7740000" y="2304000"/>
            <a:ext cx="4475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ΕΕ3</a:t>
            </a:r>
            <a:endParaRPr lang="el-GR" sz="1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6976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2" grpId="0" animBg="1"/>
      <p:bldP spid="23" grpId="0"/>
      <p:bldP spid="24" grpId="0" animBg="1"/>
      <p:bldP spid="32" grpId="0" animBg="1"/>
      <p:bldP spid="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 txBox="1">
            <a:spLocks/>
          </p:cNvSpPr>
          <p:nvPr/>
        </p:nvSpPr>
        <p:spPr>
          <a:xfrm>
            <a:off x="1230379" y="442800"/>
            <a:ext cx="6880176" cy="96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Συμπεράσματα Έρευνας 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8100392" y="6093296"/>
            <a:ext cx="879980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317" y="5202000"/>
            <a:ext cx="1895683" cy="1656000"/>
          </a:xfrm>
          <a:prstGeom prst="rect">
            <a:avLst/>
          </a:prstGeom>
        </p:spPr>
      </p:pic>
      <p:graphicFrame>
        <p:nvGraphicFramePr>
          <p:cNvPr id="10" name="Διάγραμμα 9">
            <a:extLst>
              <a:ext uri="{FF2B5EF4-FFF2-40B4-BE49-F238E27FC236}">
                <a16:creationId xmlns:a16="http://schemas.microsoft.com/office/drawing/2014/main" id="{8CBDD0F9-4044-BDCF-DA46-8DEFCC17B5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5263290"/>
              </p:ext>
            </p:extLst>
          </p:nvPr>
        </p:nvGraphicFramePr>
        <p:xfrm>
          <a:off x="1835696" y="177281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114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 txBox="1">
            <a:spLocks/>
          </p:cNvSpPr>
          <p:nvPr/>
        </p:nvSpPr>
        <p:spPr>
          <a:xfrm>
            <a:off x="1230379" y="442800"/>
            <a:ext cx="6880176" cy="96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Περιορισμοί έρευνας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312" y="4361711"/>
            <a:ext cx="1656184" cy="24962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029225C-924D-F3F7-86E8-37EAB38A12DE}"/>
              </a:ext>
            </a:extLst>
          </p:cNvPr>
          <p:cNvSpPr txBox="1"/>
          <p:nvPr/>
        </p:nvSpPr>
        <p:spPr>
          <a:xfrm>
            <a:off x="633831" y="1283298"/>
            <a:ext cx="8186641" cy="3062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l-GR" sz="2000" b="1" i="0" u="none" strike="noStrike" baseline="0" dirty="0" smtClean="0"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l-GR" b="1" i="0" u="none" strike="noStrike" baseline="0" dirty="0" smtClean="0">
                <a:cs typeface="Times New Roman" panose="02020603050405020304" pitchFamily="18" charset="0"/>
              </a:rPr>
              <a:t> </a:t>
            </a:r>
            <a:r>
              <a:rPr lang="el-GR" b="1" i="0" u="none" strike="noStrike" baseline="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Μικρό δείγμα </a:t>
            </a:r>
            <a:r>
              <a:rPr lang="el-GR" dirty="0" smtClean="0">
                <a:cs typeface="Times New Roman" panose="02020603050405020304" pitchFamily="18" charset="0"/>
              </a:rPr>
              <a:t>συμμετεχόντων </a:t>
            </a:r>
            <a:r>
              <a:rPr lang="el-GR" i="0" u="none" strike="noStrike" baseline="0" dirty="0" smtClean="0">
                <a:cs typeface="Times New Roman" panose="02020603050405020304" pitchFamily="18" charset="0"/>
              </a:rPr>
              <a:t>καθώς δεν ήταν αντιπροσωπευτικός ο αριθμός του συνόλου του πληθυσμού των </a:t>
            </a:r>
            <a:r>
              <a:rPr lang="el-GR" dirty="0" smtClean="0">
                <a:cs typeface="Times New Roman" panose="02020603050405020304" pitchFamily="18" charset="0"/>
              </a:rPr>
              <a:t>εκπαιδευτικών</a:t>
            </a:r>
            <a:r>
              <a:rPr lang="el-GR" i="0" u="none" strike="noStrike" baseline="0" dirty="0" smtClean="0">
                <a:cs typeface="Times New Roman" panose="02020603050405020304" pitchFamily="18" charset="0"/>
              </a:rPr>
              <a:t>,</a:t>
            </a:r>
            <a:r>
              <a:rPr lang="el-GR" dirty="0" smtClean="0">
                <a:cs typeface="Times New Roman" panose="02020603050405020304" pitchFamily="18" charset="0"/>
              </a:rPr>
              <a:t> θα μπορούσε να είναι </a:t>
            </a:r>
            <a:r>
              <a:rPr lang="el-GR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μεγαλύτερος</a:t>
            </a:r>
            <a:r>
              <a:rPr lang="el-GR" dirty="0" smtClean="0">
                <a:cs typeface="Times New Roman" panose="02020603050405020304" pitchFamily="18" charset="0"/>
              </a:rPr>
              <a:t> αλλά και να προέρχεται από περισσότερες </a:t>
            </a:r>
            <a:r>
              <a:rPr lang="el-GR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γεωγραφικές περιοχές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l-GR" dirty="0" smtClean="0">
                <a:cs typeface="Times New Roman" panose="02020603050405020304" pitchFamily="18" charset="0"/>
              </a:rPr>
              <a:t>Δε </a:t>
            </a:r>
            <a:r>
              <a:rPr lang="el-GR" dirty="0">
                <a:cs typeface="Times New Roman" panose="02020603050405020304" pitchFamily="18" charset="0"/>
              </a:rPr>
              <a:t>δόθηκε αρχικό ερωτηματολόγιο</a:t>
            </a:r>
            <a:endParaRPr lang="en-US" dirty="0"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l-GR" i="0" u="none" strike="noStrike" baseline="0" dirty="0">
                <a:cs typeface="Times New Roman" panose="02020603050405020304" pitchFamily="18" charset="0"/>
              </a:rPr>
              <a:t>Τα συμπεράσματα δεν </a:t>
            </a:r>
            <a:r>
              <a:rPr lang="el-GR" i="0" u="none" strike="noStrike" baseline="0" dirty="0" smtClean="0">
                <a:cs typeface="Times New Roman" panose="02020603050405020304" pitchFamily="18" charset="0"/>
              </a:rPr>
              <a:t>μπορούν</a:t>
            </a:r>
            <a:r>
              <a:rPr lang="el-GR" i="0" u="none" strike="noStrike" dirty="0" smtClean="0">
                <a:cs typeface="Times New Roman" panose="02020603050405020304" pitchFamily="18" charset="0"/>
              </a:rPr>
              <a:t> </a:t>
            </a:r>
            <a:r>
              <a:rPr lang="el-GR" i="0" u="none" strike="noStrike" baseline="0" dirty="0" smtClean="0">
                <a:cs typeface="Times New Roman" panose="02020603050405020304" pitchFamily="18" charset="0"/>
              </a:rPr>
              <a:t>να </a:t>
            </a:r>
            <a:r>
              <a:rPr lang="el-GR" i="0" u="none" strike="noStrike" baseline="0" dirty="0">
                <a:cs typeface="Times New Roman" panose="02020603050405020304" pitchFamily="18" charset="0"/>
              </a:rPr>
              <a:t>γενικευτούν</a:t>
            </a:r>
            <a:r>
              <a:rPr lang="el-GR" b="0" i="0" u="none" strike="noStrike" baseline="0" dirty="0">
                <a:cs typeface="Times New Roman" panose="02020603050405020304" pitchFamily="18" charset="0"/>
              </a:rPr>
              <a:t>, ωστόσο αποτελούν </a:t>
            </a:r>
            <a:r>
              <a:rPr lang="el-GR" b="1" i="0" u="none" strike="noStrike" baseline="0" dirty="0">
                <a:solidFill>
                  <a:srgbClr val="0070C0"/>
                </a:solidFill>
                <a:cs typeface="Times New Roman" panose="02020603050405020304" pitchFamily="18" charset="0"/>
              </a:rPr>
              <a:t>ενδείξεις καλών πρακτικών</a:t>
            </a:r>
            <a:r>
              <a:rPr lang="el-GR" b="1" i="0" u="none" strike="noStrike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l-GR" b="0" i="0" u="none" strike="noStrike" baseline="0" dirty="0" smtClean="0">
                <a:cs typeface="Times New Roman" panose="02020603050405020304" pitchFamily="18" charset="0"/>
              </a:rPr>
              <a:t>σχεδιασμού</a:t>
            </a:r>
            <a:endParaRPr lang="el-GR" sz="2000" b="0" i="0" u="none" strike="noStrike" baseline="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1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B3A04A3-56D4-57CE-B807-0C0460FB0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Ευχαριστίες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3 - Διάγραμμα">
            <a:extLst>
              <a:ext uri="{FF2B5EF4-FFF2-40B4-BE49-F238E27FC236}">
                <a16:creationId xmlns:a16="http://schemas.microsoft.com/office/drawing/2014/main" id="{F1F0066F-B72B-2A7F-188C-F6C4480A57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5941280"/>
              </p:ext>
            </p:extLst>
          </p:nvPr>
        </p:nvGraphicFramePr>
        <p:xfrm>
          <a:off x="287868" y="1563858"/>
          <a:ext cx="8626416" cy="4929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96D94396-EDFA-6F3D-AC2F-BA568881AD3C}"/>
              </a:ext>
            </a:extLst>
          </p:cNvPr>
          <p:cNvSpPr txBox="1"/>
          <p:nvPr/>
        </p:nvSpPr>
        <p:spPr>
          <a:xfrm>
            <a:off x="298188" y="4444749"/>
            <a:ext cx="8587020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446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8 - Στρογγυλεμένο ορθογώνιο">
            <a:extLst>
              <a:ext uri="{FF2B5EF4-FFF2-40B4-BE49-F238E27FC236}">
                <a16:creationId xmlns:a16="http://schemas.microsoft.com/office/drawing/2014/main" id="{FA4B0149-E8A8-CB08-11B2-3B55FEABC0FE}"/>
              </a:ext>
            </a:extLst>
          </p:cNvPr>
          <p:cNvSpPr/>
          <p:nvPr/>
        </p:nvSpPr>
        <p:spPr>
          <a:xfrm>
            <a:off x="511592" y="2060848"/>
            <a:ext cx="8343424" cy="7200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txBody>
          <a:bodyPr/>
          <a:lstStyle/>
          <a:p>
            <a:pPr lvl="0" algn="just"/>
            <a:r>
              <a:rPr lang="el-GR" sz="1800" b="1" dirty="0"/>
              <a:t>Στον κ. Κωτσίδη για την καθοδήγησή του σε όλη τη διάρκεια εκπόνησης της διπλωματικής μου εργασίας</a:t>
            </a:r>
            <a:r>
              <a:rPr lang="en-US" sz="1800" b="1" dirty="0"/>
              <a:t> &amp; </a:t>
            </a:r>
            <a:r>
              <a:rPr lang="el-GR" sz="1800" b="1" dirty="0"/>
              <a:t>τις επισημάνσεις του σχετικά στο ΕΥ στο </a:t>
            </a:r>
            <a:r>
              <a:rPr lang="el-GR" sz="1800" b="1" dirty="0" err="1" smtClean="0"/>
              <a:t>Chamilo</a:t>
            </a:r>
            <a:r>
              <a:rPr lang="el-GR" sz="1800" b="1" dirty="0" smtClean="0"/>
              <a:t>.</a:t>
            </a:r>
            <a:endParaRPr lang="en-GB" sz="1800" b="1" dirty="0"/>
          </a:p>
        </p:txBody>
      </p:sp>
      <p:sp>
        <p:nvSpPr>
          <p:cNvPr id="6" name="8 - Στρογγυλεμένο ορθογώνιο">
            <a:extLst>
              <a:ext uri="{FF2B5EF4-FFF2-40B4-BE49-F238E27FC236}">
                <a16:creationId xmlns:a16="http://schemas.microsoft.com/office/drawing/2014/main" id="{FE8CE628-CF15-1825-7A25-27E6046696C5}"/>
              </a:ext>
            </a:extLst>
          </p:cNvPr>
          <p:cNvSpPr/>
          <p:nvPr/>
        </p:nvSpPr>
        <p:spPr>
          <a:xfrm>
            <a:off x="511592" y="3446688"/>
            <a:ext cx="8343424" cy="714783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txBody>
          <a:bodyPr/>
          <a:lstStyle/>
          <a:p>
            <a:pPr lvl="0"/>
            <a:r>
              <a:rPr lang="el-GR" sz="1800" b="1" dirty="0"/>
              <a:t>Όλους τους καθηγητές και επιστημονικούς συνεργάτες του Π.Μ.Σ. για τις γνώσεις που μας χάρισαν</a:t>
            </a:r>
            <a:endParaRPr lang="en-GB" sz="1800" b="1" dirty="0"/>
          </a:p>
        </p:txBody>
      </p:sp>
    </p:spTree>
    <p:extLst>
      <p:ext uri="{BB962C8B-B14F-4D97-AF65-F5344CB8AC3E}">
        <p14:creationId xmlns:p14="http://schemas.microsoft.com/office/powerpoint/2010/main" val="390089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29225C-924D-F3F7-86E8-37EAB38A12DE}"/>
              </a:ext>
            </a:extLst>
          </p:cNvPr>
          <p:cNvSpPr txBox="1"/>
          <p:nvPr/>
        </p:nvSpPr>
        <p:spPr>
          <a:xfrm>
            <a:off x="536852" y="1285200"/>
            <a:ext cx="8388932" cy="3062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el-GR" sz="2000" dirty="0" smtClean="0"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l-GR" dirty="0" smtClean="0">
                <a:cs typeface="Times New Roman" panose="02020603050405020304" pitchFamily="18" charset="0"/>
              </a:rPr>
              <a:t>Το </a:t>
            </a:r>
            <a:r>
              <a:rPr lang="el-GR" dirty="0">
                <a:cs typeface="Times New Roman" panose="02020603050405020304" pitchFamily="18" charset="0"/>
              </a:rPr>
              <a:t>υπάρχον ΕΥ να εφαρμοστεί σε </a:t>
            </a:r>
            <a:r>
              <a:rPr lang="el-GR" b="1" dirty="0">
                <a:solidFill>
                  <a:srgbClr val="C00000"/>
                </a:solidFill>
                <a:cs typeface="Times New Roman" panose="02020603050405020304" pitchFamily="18" charset="0"/>
              </a:rPr>
              <a:t>δείγμα μαθητών</a:t>
            </a:r>
            <a:endParaRPr lang="en-US" b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l-GR" dirty="0"/>
              <a:t>Να</a:t>
            </a:r>
            <a:r>
              <a:rPr lang="en-US" dirty="0"/>
              <a:t> </a:t>
            </a:r>
            <a:r>
              <a:rPr lang="el-GR" dirty="0"/>
              <a:t>γίνει </a:t>
            </a:r>
            <a:r>
              <a:rPr lang="el-GR" b="1" dirty="0">
                <a:solidFill>
                  <a:srgbClr val="C00000"/>
                </a:solidFill>
              </a:rPr>
              <a:t>έναυσμα</a:t>
            </a:r>
            <a:r>
              <a:rPr lang="el-GR" dirty="0"/>
              <a:t> για τη δημιουργία συμπληρωματικού σχολικού ΕΥ σε ολόκληρο το σχολικό βιβλίο για το μάθημα «Ψηφιακά Συστήματα» </a:t>
            </a:r>
            <a:endParaRPr lang="en-US" dirty="0"/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l-GR" b="1" dirty="0" smtClean="0"/>
              <a:t> </a:t>
            </a:r>
            <a:r>
              <a:rPr lang="el-GR" b="1" dirty="0" smtClean="0">
                <a:solidFill>
                  <a:srgbClr val="C00000"/>
                </a:solidFill>
              </a:rPr>
              <a:t>Σύγκριση </a:t>
            </a:r>
            <a:r>
              <a:rPr lang="el-GR" b="1" dirty="0">
                <a:solidFill>
                  <a:srgbClr val="C00000"/>
                </a:solidFill>
              </a:rPr>
              <a:t>της απόδοσης </a:t>
            </a:r>
            <a:r>
              <a:rPr lang="el-GR" dirty="0"/>
              <a:t>των μαθητών που μελέτησαν το ΕΥ με τη μέθοδο της ΕξΑΕ με το ΕΥ που είχε σχεδιαστεί για δια ζώσης διδασκαλία</a:t>
            </a:r>
            <a:endParaRPr lang="el-GR" dirty="0">
              <a:cs typeface="Times New Roman" panose="02020603050405020304" pitchFamily="18" charset="0"/>
            </a:endParaRPr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C6148438-B6DF-8447-7134-B518052FAF0A}"/>
              </a:ext>
            </a:extLst>
          </p:cNvPr>
          <p:cNvSpPr txBox="1">
            <a:spLocks/>
          </p:cNvSpPr>
          <p:nvPr/>
        </p:nvSpPr>
        <p:spPr>
          <a:xfrm>
            <a:off x="1230378" y="442800"/>
            <a:ext cx="7913621" cy="968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Συνεισφορά Εργασίας </a:t>
            </a:r>
            <a:r>
              <a:rPr lang="el-G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Προτάσεις </a:t>
            </a:r>
          </a:p>
        </p:txBody>
      </p:sp>
    </p:spTree>
    <p:extLst>
      <p:ext uri="{BB962C8B-B14F-4D97-AF65-F5344CB8AC3E}">
        <p14:creationId xmlns:p14="http://schemas.microsoft.com/office/powerpoint/2010/main" val="169029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EDAD89C-CB26-26D9-84CE-E2B0AB936F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5616" y="2276872"/>
            <a:ext cx="7678688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Ευχαριστώ για την προσοχή σας!</a:t>
            </a:r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4077072"/>
            <a:ext cx="1800200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>
            <a:extLst>
              <a:ext uri="{FF2B5EF4-FFF2-40B4-BE49-F238E27FC236}">
                <a16:creationId xmlns:a16="http://schemas.microsoft.com/office/drawing/2014/main" id="{7B3A04A3-56D4-57CE-B807-0C0460FB0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/>
          <a:lstStyle/>
          <a:p>
            <a:r>
              <a:rPr lang="el-G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Σκοπός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784" y="1556792"/>
            <a:ext cx="7564781" cy="4559595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1259632" y="2060848"/>
            <a:ext cx="7128792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500" dirty="0">
                <a:solidFill>
                  <a:schemeClr val="bg1"/>
                </a:solidFill>
                <a:latin typeface="+mj-lt"/>
              </a:rPr>
              <a:t>Ο </a:t>
            </a:r>
            <a:r>
              <a:rPr lang="el-GR" sz="2500" dirty="0" smtClean="0">
                <a:solidFill>
                  <a:schemeClr val="bg1"/>
                </a:solidFill>
                <a:latin typeface="+mj-lt"/>
              </a:rPr>
              <a:t> σχεδιασμός</a:t>
            </a:r>
            <a:r>
              <a:rPr lang="el-GR" sz="25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l-GR" sz="2500" dirty="0" smtClean="0">
                <a:solidFill>
                  <a:schemeClr val="bg1"/>
                </a:solidFill>
                <a:latin typeface="+mj-lt"/>
              </a:rPr>
              <a:t> η  δημιουργία  και</a:t>
            </a:r>
            <a:r>
              <a:rPr lang="el-GR" sz="2500" dirty="0" smtClean="0">
                <a:solidFill>
                  <a:srgbClr val="172D18"/>
                </a:solidFill>
                <a:latin typeface="+mj-lt"/>
              </a:rPr>
              <a:t>…………..</a:t>
            </a:r>
            <a:r>
              <a:rPr lang="el-GR" sz="2500" dirty="0" smtClean="0">
                <a:solidFill>
                  <a:schemeClr val="bg1"/>
                </a:solidFill>
                <a:latin typeface="+mj-lt"/>
              </a:rPr>
              <a:t>                                     η </a:t>
            </a:r>
            <a:r>
              <a:rPr lang="el-GR" sz="2500" dirty="0">
                <a:solidFill>
                  <a:schemeClr val="bg1"/>
                </a:solidFill>
                <a:latin typeface="+mj-lt"/>
              </a:rPr>
              <a:t>ανάπτυξη εκπαιδευτικού </a:t>
            </a:r>
            <a:r>
              <a:rPr lang="el-GR" sz="2500" dirty="0" smtClean="0">
                <a:solidFill>
                  <a:schemeClr val="bg1"/>
                </a:solidFill>
                <a:latin typeface="+mj-lt"/>
              </a:rPr>
              <a:t>υλικού</a:t>
            </a:r>
            <a:r>
              <a:rPr lang="el-GR" sz="2500" dirty="0" smtClean="0">
                <a:solidFill>
                  <a:srgbClr val="172D18"/>
                </a:solidFill>
                <a:latin typeface="+mj-lt"/>
              </a:rPr>
              <a:t>………….. </a:t>
            </a:r>
            <a:r>
              <a:rPr lang="el-GR" sz="2500" dirty="0" smtClean="0">
                <a:solidFill>
                  <a:schemeClr val="bg1"/>
                </a:solidFill>
                <a:latin typeface="+mj-lt"/>
              </a:rPr>
              <a:t>                  βασισμένο </a:t>
            </a:r>
            <a:r>
              <a:rPr lang="el-GR" sz="2500" dirty="0">
                <a:solidFill>
                  <a:schemeClr val="bg1"/>
                </a:solidFill>
                <a:latin typeface="+mj-lt"/>
              </a:rPr>
              <a:t>στην μεθοδολογία της </a:t>
            </a:r>
            <a:r>
              <a:rPr lang="el-GR" sz="2500" dirty="0" err="1" smtClean="0">
                <a:solidFill>
                  <a:schemeClr val="bg1"/>
                </a:solidFill>
                <a:latin typeface="+mj-lt"/>
              </a:rPr>
              <a:t>ΕξΑΕ</a:t>
            </a:r>
            <a:r>
              <a:rPr lang="el-GR" sz="2500" dirty="0" smtClean="0">
                <a:solidFill>
                  <a:srgbClr val="172D18"/>
                </a:solidFill>
                <a:latin typeface="+mj-lt"/>
              </a:rPr>
              <a:t>……</a:t>
            </a:r>
            <a:r>
              <a:rPr lang="el-GR" sz="25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500" dirty="0" smtClean="0">
                <a:solidFill>
                  <a:schemeClr val="bg1"/>
                </a:solidFill>
                <a:latin typeface="+mj-lt"/>
              </a:rPr>
              <a:t> </a:t>
            </a:r>
            <a:endParaRPr lang="el-GR" sz="2500" dirty="0" smtClean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el-GR" sz="2500" dirty="0" smtClean="0">
                <a:solidFill>
                  <a:schemeClr val="bg1"/>
                </a:solidFill>
                <a:latin typeface="+mj-lt"/>
              </a:rPr>
              <a:t>για e-</a:t>
            </a:r>
            <a:r>
              <a:rPr lang="el-GR" sz="2500" dirty="0" err="1" smtClean="0">
                <a:solidFill>
                  <a:schemeClr val="bg1"/>
                </a:solidFill>
                <a:latin typeface="+mj-lt"/>
              </a:rPr>
              <a:t>learning</a:t>
            </a:r>
            <a:r>
              <a:rPr lang="el-GR" sz="25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5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l-GR" sz="2500" dirty="0" smtClean="0">
                <a:solidFill>
                  <a:schemeClr val="bg1"/>
                </a:solidFill>
                <a:latin typeface="+mj-lt"/>
              </a:rPr>
              <a:t>περιβάλλοντα </a:t>
            </a:r>
            <a:r>
              <a:rPr lang="el-GR" sz="2500" dirty="0">
                <a:solidFill>
                  <a:schemeClr val="bg1"/>
                </a:solidFill>
                <a:latin typeface="+mj-lt"/>
              </a:rPr>
              <a:t>στο </a:t>
            </a:r>
            <a:r>
              <a:rPr lang="el-GR" sz="2500" dirty="0" smtClean="0">
                <a:solidFill>
                  <a:schemeClr val="bg1"/>
                </a:solidFill>
                <a:latin typeface="+mj-lt"/>
              </a:rPr>
              <a:t>μάθημα</a:t>
            </a:r>
          </a:p>
          <a:p>
            <a:pPr algn="ctr"/>
            <a:r>
              <a:rPr lang="el-GR" sz="2500" dirty="0" smtClean="0">
                <a:solidFill>
                  <a:schemeClr val="bg1"/>
                </a:solidFill>
                <a:latin typeface="+mj-lt"/>
              </a:rPr>
              <a:t>«</a:t>
            </a:r>
            <a:r>
              <a:rPr lang="el-GR" sz="2500" dirty="0">
                <a:solidFill>
                  <a:schemeClr val="bg1"/>
                </a:solidFill>
                <a:latin typeface="+mj-lt"/>
              </a:rPr>
              <a:t>Ψηφιακά Συστήματα», που διδάσκεται στους μαθητές της </a:t>
            </a:r>
            <a:r>
              <a:rPr lang="en-US" sz="25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l-GR" sz="2500" dirty="0" smtClean="0">
                <a:solidFill>
                  <a:schemeClr val="bg1"/>
                </a:solidFill>
                <a:latin typeface="+mj-lt"/>
              </a:rPr>
              <a:t>Γ</a:t>
            </a:r>
            <a:r>
              <a:rPr lang="el-GR" sz="2500" dirty="0">
                <a:solidFill>
                  <a:schemeClr val="bg1"/>
                </a:solidFill>
                <a:latin typeface="+mj-lt"/>
              </a:rPr>
              <a:t>’ </a:t>
            </a:r>
            <a:r>
              <a:rPr lang="en-US" sz="25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l-GR" sz="2500" dirty="0" smtClean="0">
                <a:solidFill>
                  <a:schemeClr val="bg1"/>
                </a:solidFill>
                <a:latin typeface="+mj-lt"/>
              </a:rPr>
              <a:t>τάξης </a:t>
            </a:r>
            <a:r>
              <a:rPr lang="en-US" sz="25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l-GR" sz="2500" dirty="0" smtClean="0">
                <a:solidFill>
                  <a:schemeClr val="bg1"/>
                </a:solidFill>
                <a:latin typeface="+mj-lt"/>
              </a:rPr>
              <a:t>των </a:t>
            </a:r>
            <a:r>
              <a:rPr lang="en-US" sz="25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l-GR" sz="2500" dirty="0" smtClean="0">
                <a:solidFill>
                  <a:schemeClr val="bg1"/>
                </a:solidFill>
                <a:latin typeface="+mj-lt"/>
              </a:rPr>
              <a:t>ΕΠΑΛ </a:t>
            </a:r>
            <a:r>
              <a:rPr lang="el-GR" sz="2500" dirty="0">
                <a:solidFill>
                  <a:schemeClr val="bg1"/>
                </a:solidFill>
                <a:latin typeface="+mj-lt"/>
              </a:rPr>
              <a:t>και η αποτίμηση του εκπαιδευτικού υλικού που δημιουργήθηκε στο πλαίσιο του συγκεκριμένου μαθήματος από </a:t>
            </a:r>
            <a:endParaRPr lang="el-GR" sz="2500" dirty="0" smtClean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el-GR" sz="2500" dirty="0" smtClean="0">
                <a:solidFill>
                  <a:schemeClr val="bg1"/>
                </a:solidFill>
                <a:latin typeface="+mj-lt"/>
              </a:rPr>
              <a:t>την  ομάδα  των  ειδικών  στην  </a:t>
            </a:r>
            <a:r>
              <a:rPr lang="el-GR" sz="2500" dirty="0" err="1" smtClean="0">
                <a:solidFill>
                  <a:schemeClr val="bg1"/>
                </a:solidFill>
                <a:latin typeface="+mj-lt"/>
              </a:rPr>
              <a:t>ΕξΑΕ</a:t>
            </a:r>
            <a:endParaRPr lang="el-GR" sz="25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7113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Διάγραμμα 3">
            <a:extLst>
              <a:ext uri="{FF2B5EF4-FFF2-40B4-BE49-F238E27FC236}">
                <a16:creationId xmlns:a16="http://schemas.microsoft.com/office/drawing/2014/main" id="{8397FC6A-B88B-A82A-0037-A760D1C294D6}"/>
              </a:ext>
            </a:extLst>
          </p:cNvPr>
          <p:cNvGraphicFramePr/>
          <p:nvPr>
            <p:extLst/>
          </p:nvPr>
        </p:nvGraphicFramePr>
        <p:xfrm>
          <a:off x="1331640" y="1524694"/>
          <a:ext cx="6912768" cy="4230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77B8B80-00CF-C522-5D50-60996DEB1C85}"/>
              </a:ext>
            </a:extLst>
          </p:cNvPr>
          <p:cNvSpPr txBox="1"/>
          <p:nvPr/>
        </p:nvSpPr>
        <p:spPr>
          <a:xfrm>
            <a:off x="1043608" y="5755550"/>
            <a:ext cx="77768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i="1" dirty="0"/>
              <a:t>Να αποτελέσει </a:t>
            </a:r>
            <a:r>
              <a:rPr lang="el-GR" sz="1800" b="1" i="1" dirty="0">
                <a:solidFill>
                  <a:schemeClr val="accent5">
                    <a:lumMod val="75000"/>
                  </a:schemeClr>
                </a:solidFill>
              </a:rPr>
              <a:t>πηγή έμπνευσης </a:t>
            </a:r>
            <a:r>
              <a:rPr lang="el-GR" sz="1800" i="1" dirty="0"/>
              <a:t>για άλλες παρόμοιες προσπάθειες δημιουργίας διαδραστικού ΕΥ κι άλλων θεματικών ενοτήτων στη </a:t>
            </a:r>
            <a:r>
              <a:rPr lang="el-GR" sz="1800" b="1" i="1" dirty="0">
                <a:solidFill>
                  <a:srgbClr val="0070C0"/>
                </a:solidFill>
              </a:rPr>
              <a:t>Δευτεροβάθμια</a:t>
            </a:r>
            <a:r>
              <a:rPr lang="el-GR" sz="1800" i="1" dirty="0"/>
              <a:t> </a:t>
            </a:r>
            <a:r>
              <a:rPr lang="el-GR" sz="1800" b="1" i="1" dirty="0">
                <a:solidFill>
                  <a:srgbClr val="0070C0"/>
                </a:solidFill>
              </a:rPr>
              <a:t>εκπαίδευση</a:t>
            </a:r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3D280B89-BB00-DC8E-1677-DE3796F248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84" y="4460627"/>
            <a:ext cx="1605631" cy="1439614"/>
          </a:xfrm>
          <a:prstGeom prst="rect">
            <a:avLst/>
          </a:prstGeom>
        </p:spPr>
      </p:pic>
      <p:sp>
        <p:nvSpPr>
          <p:cNvPr id="8" name="Τίτλος 1">
            <a:extLst>
              <a:ext uri="{FF2B5EF4-FFF2-40B4-BE49-F238E27FC236}">
                <a16:creationId xmlns:a16="http://schemas.microsoft.com/office/drawing/2014/main" id="{7B3A04A3-56D4-57CE-B807-0C0460FB07F8}"/>
              </a:ext>
            </a:extLst>
          </p:cNvPr>
          <p:cNvSpPr txBox="1">
            <a:spLocks/>
          </p:cNvSpPr>
          <p:nvPr/>
        </p:nvSpPr>
        <p:spPr>
          <a:xfrm>
            <a:off x="1143000" y="365127"/>
            <a:ext cx="8001000" cy="10753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Συνεισφορά Διπλωματικής Εργασίας</a:t>
            </a:r>
            <a:endParaRPr lang="el-GR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718" y="2124000"/>
            <a:ext cx="1145804" cy="900000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0000" y="3420000"/>
            <a:ext cx="595227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71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7B3A04A3-56D4-57CE-B807-0C0460FB0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/>
          <a:p>
            <a:r>
              <a:rPr lang="el-G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Στόχοι </a:t>
            </a: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της έρευνας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Εικόνα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5020" y="3337289"/>
            <a:ext cx="1093680" cy="1008000"/>
          </a:xfrm>
          <a:prstGeom prst="rect">
            <a:avLst/>
          </a:prstGeom>
        </p:spPr>
      </p:pic>
      <p:sp>
        <p:nvSpPr>
          <p:cNvPr id="64" name="Ελεύθερη σχεδίαση 63"/>
          <p:cNvSpPr/>
          <p:nvPr/>
        </p:nvSpPr>
        <p:spPr>
          <a:xfrm rot="21272476">
            <a:off x="7621798" y="4278543"/>
            <a:ext cx="574804" cy="1160747"/>
          </a:xfrm>
          <a:custGeom>
            <a:avLst/>
            <a:gdLst>
              <a:gd name="connsiteX0" fmla="*/ 0 w 373380"/>
              <a:gd name="connsiteY0" fmla="*/ 1226820 h 1227374"/>
              <a:gd name="connsiteX1" fmla="*/ 198120 w 373380"/>
              <a:gd name="connsiteY1" fmla="*/ 1203960 h 1227374"/>
              <a:gd name="connsiteX2" fmla="*/ 289560 w 373380"/>
              <a:gd name="connsiteY2" fmla="*/ 1074420 h 1227374"/>
              <a:gd name="connsiteX3" fmla="*/ 297180 w 373380"/>
              <a:gd name="connsiteY3" fmla="*/ 929640 h 1227374"/>
              <a:gd name="connsiteX4" fmla="*/ 266700 w 373380"/>
              <a:gd name="connsiteY4" fmla="*/ 830580 h 1227374"/>
              <a:gd name="connsiteX5" fmla="*/ 213360 w 373380"/>
              <a:gd name="connsiteY5" fmla="*/ 678180 h 1227374"/>
              <a:gd name="connsiteX6" fmla="*/ 160020 w 373380"/>
              <a:gd name="connsiteY6" fmla="*/ 510540 h 1227374"/>
              <a:gd name="connsiteX7" fmla="*/ 144780 w 373380"/>
              <a:gd name="connsiteY7" fmla="*/ 350520 h 1227374"/>
              <a:gd name="connsiteX8" fmla="*/ 190500 w 373380"/>
              <a:gd name="connsiteY8" fmla="*/ 213360 h 1227374"/>
              <a:gd name="connsiteX9" fmla="*/ 259080 w 373380"/>
              <a:gd name="connsiteY9" fmla="*/ 106680 h 1227374"/>
              <a:gd name="connsiteX10" fmla="*/ 373380 w 373380"/>
              <a:gd name="connsiteY10" fmla="*/ 0 h 1227374"/>
              <a:gd name="connsiteX11" fmla="*/ 373380 w 373380"/>
              <a:gd name="connsiteY11" fmla="*/ 0 h 122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73380" h="1227374">
                <a:moveTo>
                  <a:pt x="0" y="1226820"/>
                </a:moveTo>
                <a:cubicBezTo>
                  <a:pt x="74930" y="1228090"/>
                  <a:pt x="149860" y="1229360"/>
                  <a:pt x="198120" y="1203960"/>
                </a:cubicBezTo>
                <a:cubicBezTo>
                  <a:pt x="246380" y="1178560"/>
                  <a:pt x="273050" y="1120140"/>
                  <a:pt x="289560" y="1074420"/>
                </a:cubicBezTo>
                <a:cubicBezTo>
                  <a:pt x="306070" y="1028700"/>
                  <a:pt x="300990" y="970280"/>
                  <a:pt x="297180" y="929640"/>
                </a:cubicBezTo>
                <a:cubicBezTo>
                  <a:pt x="293370" y="889000"/>
                  <a:pt x="280670" y="872490"/>
                  <a:pt x="266700" y="830580"/>
                </a:cubicBezTo>
                <a:cubicBezTo>
                  <a:pt x="252730" y="788670"/>
                  <a:pt x="231140" y="731520"/>
                  <a:pt x="213360" y="678180"/>
                </a:cubicBezTo>
                <a:cubicBezTo>
                  <a:pt x="195580" y="624840"/>
                  <a:pt x="171450" y="565150"/>
                  <a:pt x="160020" y="510540"/>
                </a:cubicBezTo>
                <a:cubicBezTo>
                  <a:pt x="148590" y="455930"/>
                  <a:pt x="139700" y="400050"/>
                  <a:pt x="144780" y="350520"/>
                </a:cubicBezTo>
                <a:cubicBezTo>
                  <a:pt x="149860" y="300990"/>
                  <a:pt x="171450" y="254000"/>
                  <a:pt x="190500" y="213360"/>
                </a:cubicBezTo>
                <a:cubicBezTo>
                  <a:pt x="209550" y="172720"/>
                  <a:pt x="228600" y="142240"/>
                  <a:pt x="259080" y="106680"/>
                </a:cubicBezTo>
                <a:cubicBezTo>
                  <a:pt x="289560" y="71120"/>
                  <a:pt x="373380" y="0"/>
                  <a:pt x="373380" y="0"/>
                </a:cubicBezTo>
                <a:lnTo>
                  <a:pt x="373380" y="0"/>
                </a:lnTo>
              </a:path>
            </a:pathLst>
          </a:custGeom>
          <a:noFill/>
          <a:ln w="3175">
            <a:solidFill>
              <a:srgbClr val="FFE8EB"/>
            </a:solidFill>
          </a:ln>
          <a:effectLst>
            <a:glow rad="101600">
              <a:srgbClr val="FFD9DE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65" name="Ομάδα 64"/>
          <p:cNvGrpSpPr/>
          <p:nvPr/>
        </p:nvGrpSpPr>
        <p:grpSpPr>
          <a:xfrm>
            <a:off x="1548360" y="4895829"/>
            <a:ext cx="6264000" cy="1116000"/>
            <a:chOff x="2149563" y="2250256"/>
            <a:chExt cx="3778918" cy="2109164"/>
          </a:xfrm>
          <a:solidFill>
            <a:srgbClr val="88001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6" name="Ορθογώνιο 65"/>
            <p:cNvSpPr/>
            <p:nvPr/>
          </p:nvSpPr>
          <p:spPr>
            <a:xfrm>
              <a:off x="2149563" y="2250256"/>
              <a:ext cx="3778918" cy="2109164"/>
            </a:xfrm>
            <a:prstGeom prst="rect">
              <a:avLst/>
            </a:prstGeom>
            <a:grpFill/>
            <a:ln>
              <a:solidFill>
                <a:srgbClr val="5E000E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2710599"/>
                <a:satOff val="100000"/>
                <a:lumOff val="-1470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7" name="TextBox 66"/>
            <p:cNvSpPr txBox="1"/>
            <p:nvPr/>
          </p:nvSpPr>
          <p:spPr>
            <a:xfrm>
              <a:off x="2149563" y="2250256"/>
              <a:ext cx="3778918" cy="2109164"/>
            </a:xfrm>
            <a:prstGeom prst="rect">
              <a:avLst/>
            </a:prstGeom>
            <a:grpFill/>
            <a:ln>
              <a:solidFill>
                <a:srgbClr val="5E000E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Aft>
                  <a:spcPts val="0"/>
                </a:spcAft>
              </a:pP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Να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ελεγχθεί με ποιους τρόπους το 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Ε.Υ.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ενισχύει τη μάθηση των εκπαιδευόμενων.</a:t>
              </a:r>
            </a:p>
          </p:txBody>
        </p:sp>
      </p:grpSp>
      <p:cxnSp>
        <p:nvCxnSpPr>
          <p:cNvPr id="73" name="Ευθεία γραμμή σύνδεσης 72"/>
          <p:cNvCxnSpPr>
            <a:stCxn id="39" idx="3"/>
            <a:endCxn id="47" idx="1"/>
          </p:cNvCxnSpPr>
          <p:nvPr/>
        </p:nvCxnSpPr>
        <p:spPr>
          <a:xfrm>
            <a:off x="7812360" y="3841289"/>
            <a:ext cx="102660" cy="0"/>
          </a:xfrm>
          <a:prstGeom prst="line">
            <a:avLst/>
          </a:prstGeom>
          <a:ln w="3175">
            <a:solidFill>
              <a:srgbClr val="DFE0F5"/>
            </a:solidFill>
          </a:ln>
          <a:effectLst>
            <a:glow rad="101600">
              <a:srgbClr val="D1D4F3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" name="Ομάδα 75"/>
          <p:cNvGrpSpPr/>
          <p:nvPr/>
        </p:nvGrpSpPr>
        <p:grpSpPr>
          <a:xfrm>
            <a:off x="1548360" y="3283289"/>
            <a:ext cx="6264000" cy="1116000"/>
            <a:chOff x="4141081" y="650"/>
            <a:chExt cx="3778918" cy="2109164"/>
          </a:xfrm>
          <a:solidFill>
            <a:srgbClr val="242D8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7" name="Ορθογώνιο 76"/>
            <p:cNvSpPr/>
            <p:nvPr/>
          </p:nvSpPr>
          <p:spPr>
            <a:xfrm>
              <a:off x="4141081" y="650"/>
              <a:ext cx="3778918" cy="2109164"/>
            </a:xfrm>
            <a:prstGeom prst="rect">
              <a:avLst/>
            </a:prstGeom>
            <a:grpFill/>
            <a:ln>
              <a:solidFill>
                <a:srgbClr val="1E2473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1355300"/>
                <a:satOff val="50000"/>
                <a:lumOff val="-735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8" name="TextBox 77"/>
            <p:cNvSpPr txBox="1"/>
            <p:nvPr/>
          </p:nvSpPr>
          <p:spPr>
            <a:xfrm>
              <a:off x="4141081" y="650"/>
              <a:ext cx="3778918" cy="2109164"/>
            </a:xfrm>
            <a:prstGeom prst="rect">
              <a:avLst/>
            </a:prstGeom>
            <a:grpFill/>
            <a:ln>
              <a:solidFill>
                <a:srgbClr val="1E2473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Aft>
                  <a:spcPts val="0"/>
                </a:spcAft>
              </a:pP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Να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ελεγχθεί αν το εκπαιδευτικό υλικό 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lvl="0" algn="ctr" defTabSz="1066800">
                <a:lnSpc>
                  <a:spcPct val="90000"/>
                </a:lnSpc>
                <a:spcAft>
                  <a:spcPts val="0"/>
                </a:spcAft>
              </a:pP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έχει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δημιουργηθεί σύμφωνα με τις </a:t>
              </a:r>
              <a:endPara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defTabSz="1066800">
                <a:lnSpc>
                  <a:spcPct val="90000"/>
                </a:lnSpc>
                <a:spcAft>
                  <a:spcPts val="0"/>
                </a:spcAft>
              </a:pP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ρχές της </a:t>
              </a:r>
              <a:r>
                <a:rPr lang="el-GR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Πολυμεσικής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Μάθησης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9" name="Οβάλ 78"/>
          <p:cNvSpPr/>
          <p:nvPr/>
        </p:nvSpPr>
        <p:spPr>
          <a:xfrm>
            <a:off x="1645200" y="3356889"/>
            <a:ext cx="360000" cy="360000"/>
          </a:xfrm>
          <a:prstGeom prst="ellipse">
            <a:avLst/>
          </a:prstGeom>
          <a:solidFill>
            <a:srgbClr val="242D8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/>
              <a:t>2</a:t>
            </a:r>
            <a:endParaRPr lang="el-GR" b="1" dirty="0"/>
          </a:p>
        </p:txBody>
      </p:sp>
      <p:sp>
        <p:nvSpPr>
          <p:cNvPr id="80" name="Οβάλ 79"/>
          <p:cNvSpPr/>
          <p:nvPr/>
        </p:nvSpPr>
        <p:spPr>
          <a:xfrm>
            <a:off x="1645200" y="4967837"/>
            <a:ext cx="360000" cy="360000"/>
          </a:xfrm>
          <a:prstGeom prst="ellipse">
            <a:avLst/>
          </a:prstGeom>
          <a:solidFill>
            <a:srgbClr val="880015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3</a:t>
            </a:r>
          </a:p>
        </p:txBody>
      </p:sp>
      <p:sp>
        <p:nvSpPr>
          <p:cNvPr id="82" name="Ελεύθερη σχεδίαση 81"/>
          <p:cNvSpPr/>
          <p:nvPr/>
        </p:nvSpPr>
        <p:spPr>
          <a:xfrm rot="467550" flipV="1">
            <a:off x="7621798" y="2199533"/>
            <a:ext cx="574804" cy="1159200"/>
          </a:xfrm>
          <a:custGeom>
            <a:avLst/>
            <a:gdLst>
              <a:gd name="connsiteX0" fmla="*/ 0 w 373380"/>
              <a:gd name="connsiteY0" fmla="*/ 1226820 h 1227374"/>
              <a:gd name="connsiteX1" fmla="*/ 198120 w 373380"/>
              <a:gd name="connsiteY1" fmla="*/ 1203960 h 1227374"/>
              <a:gd name="connsiteX2" fmla="*/ 289560 w 373380"/>
              <a:gd name="connsiteY2" fmla="*/ 1074420 h 1227374"/>
              <a:gd name="connsiteX3" fmla="*/ 297180 w 373380"/>
              <a:gd name="connsiteY3" fmla="*/ 929640 h 1227374"/>
              <a:gd name="connsiteX4" fmla="*/ 266700 w 373380"/>
              <a:gd name="connsiteY4" fmla="*/ 830580 h 1227374"/>
              <a:gd name="connsiteX5" fmla="*/ 213360 w 373380"/>
              <a:gd name="connsiteY5" fmla="*/ 678180 h 1227374"/>
              <a:gd name="connsiteX6" fmla="*/ 160020 w 373380"/>
              <a:gd name="connsiteY6" fmla="*/ 510540 h 1227374"/>
              <a:gd name="connsiteX7" fmla="*/ 144780 w 373380"/>
              <a:gd name="connsiteY7" fmla="*/ 350520 h 1227374"/>
              <a:gd name="connsiteX8" fmla="*/ 190500 w 373380"/>
              <a:gd name="connsiteY8" fmla="*/ 213360 h 1227374"/>
              <a:gd name="connsiteX9" fmla="*/ 259080 w 373380"/>
              <a:gd name="connsiteY9" fmla="*/ 106680 h 1227374"/>
              <a:gd name="connsiteX10" fmla="*/ 373380 w 373380"/>
              <a:gd name="connsiteY10" fmla="*/ 0 h 1227374"/>
              <a:gd name="connsiteX11" fmla="*/ 373380 w 373380"/>
              <a:gd name="connsiteY11" fmla="*/ 0 h 122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73380" h="1227374">
                <a:moveTo>
                  <a:pt x="0" y="1226820"/>
                </a:moveTo>
                <a:cubicBezTo>
                  <a:pt x="74930" y="1228090"/>
                  <a:pt x="149860" y="1229360"/>
                  <a:pt x="198120" y="1203960"/>
                </a:cubicBezTo>
                <a:cubicBezTo>
                  <a:pt x="246380" y="1178560"/>
                  <a:pt x="273050" y="1120140"/>
                  <a:pt x="289560" y="1074420"/>
                </a:cubicBezTo>
                <a:cubicBezTo>
                  <a:pt x="306070" y="1028700"/>
                  <a:pt x="300990" y="970280"/>
                  <a:pt x="297180" y="929640"/>
                </a:cubicBezTo>
                <a:cubicBezTo>
                  <a:pt x="293370" y="889000"/>
                  <a:pt x="280670" y="872490"/>
                  <a:pt x="266700" y="830580"/>
                </a:cubicBezTo>
                <a:cubicBezTo>
                  <a:pt x="252730" y="788670"/>
                  <a:pt x="231140" y="731520"/>
                  <a:pt x="213360" y="678180"/>
                </a:cubicBezTo>
                <a:cubicBezTo>
                  <a:pt x="195580" y="624840"/>
                  <a:pt x="171450" y="565150"/>
                  <a:pt x="160020" y="510540"/>
                </a:cubicBezTo>
                <a:cubicBezTo>
                  <a:pt x="148590" y="455930"/>
                  <a:pt x="139700" y="400050"/>
                  <a:pt x="144780" y="350520"/>
                </a:cubicBezTo>
                <a:cubicBezTo>
                  <a:pt x="149860" y="300990"/>
                  <a:pt x="171450" y="254000"/>
                  <a:pt x="190500" y="213360"/>
                </a:cubicBezTo>
                <a:cubicBezTo>
                  <a:pt x="209550" y="172720"/>
                  <a:pt x="228600" y="142240"/>
                  <a:pt x="259080" y="106680"/>
                </a:cubicBezTo>
                <a:cubicBezTo>
                  <a:pt x="289560" y="71120"/>
                  <a:pt x="373380" y="0"/>
                  <a:pt x="373380" y="0"/>
                </a:cubicBezTo>
                <a:lnTo>
                  <a:pt x="373380" y="0"/>
                </a:lnTo>
              </a:path>
            </a:pathLst>
          </a:custGeom>
          <a:noFill/>
          <a:ln w="3175">
            <a:solidFill>
              <a:srgbClr val="E3E5E8"/>
            </a:solidFill>
          </a:ln>
          <a:effectLst>
            <a:glow rad="101600">
              <a:srgbClr val="E2E4E8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83" name="Ομάδα 82"/>
          <p:cNvGrpSpPr/>
          <p:nvPr/>
        </p:nvGrpSpPr>
        <p:grpSpPr>
          <a:xfrm>
            <a:off x="1548360" y="1641591"/>
            <a:ext cx="6264000" cy="1116000"/>
            <a:chOff x="319934" y="3750"/>
            <a:chExt cx="3778918" cy="2109164"/>
          </a:xfrm>
          <a:solidFill>
            <a:srgbClr val="3F44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4" name="Ορθογώνιο 83"/>
            <p:cNvSpPr/>
            <p:nvPr/>
          </p:nvSpPr>
          <p:spPr>
            <a:xfrm>
              <a:off x="319934" y="3750"/>
              <a:ext cx="3778918" cy="2109164"/>
            </a:xfrm>
            <a:prstGeom prst="rect">
              <a:avLst/>
            </a:prstGeom>
            <a:grpFill/>
            <a:ln>
              <a:solidFill>
                <a:srgbClr val="31343C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5" name="TextBox 84"/>
            <p:cNvSpPr txBox="1"/>
            <p:nvPr/>
          </p:nvSpPr>
          <p:spPr>
            <a:xfrm>
              <a:off x="319934" y="3750"/>
              <a:ext cx="3778918" cy="2109164"/>
            </a:xfrm>
            <a:prstGeom prst="rect">
              <a:avLst/>
            </a:prstGeom>
            <a:grpFill/>
            <a:ln>
              <a:solidFill>
                <a:srgbClr val="31343C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Aft>
                  <a:spcPts val="0"/>
                </a:spcAft>
              </a:pP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Να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ελεγχθεί αν το εκπαιδευτικό υλικό 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l-GR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διέπεται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από τις αρχές και τη μεθοδολογία 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της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εξ αποστάσεως εκπαίδευσης. </a:t>
              </a:r>
            </a:p>
          </p:txBody>
        </p:sp>
      </p:grpSp>
      <p:sp>
        <p:nvSpPr>
          <p:cNvPr id="86" name="Οβάλ 85"/>
          <p:cNvSpPr/>
          <p:nvPr/>
        </p:nvSpPr>
        <p:spPr>
          <a:xfrm>
            <a:off x="1643944" y="1713591"/>
            <a:ext cx="360000" cy="360000"/>
          </a:xfrm>
          <a:prstGeom prst="ellipse">
            <a:avLst/>
          </a:prstGeom>
          <a:solidFill>
            <a:srgbClr val="3F44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/>
              <a:t>1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44759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7B3A04A3-56D4-57CE-B807-0C0460FB0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/>
          <a:p>
            <a:r>
              <a:rPr lang="el-G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Ερευνητικά Ερωτήματα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Ομάδα 19"/>
          <p:cNvGrpSpPr/>
          <p:nvPr/>
        </p:nvGrpSpPr>
        <p:grpSpPr>
          <a:xfrm>
            <a:off x="1548360" y="1641591"/>
            <a:ext cx="6264000" cy="1116000"/>
            <a:chOff x="319934" y="3750"/>
            <a:chExt cx="3778918" cy="2109164"/>
          </a:xfrm>
          <a:solidFill>
            <a:srgbClr val="3F44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" name="Ορθογώνιο 20"/>
            <p:cNvSpPr/>
            <p:nvPr/>
          </p:nvSpPr>
          <p:spPr>
            <a:xfrm>
              <a:off x="319934" y="3750"/>
              <a:ext cx="3778918" cy="2109164"/>
            </a:xfrm>
            <a:prstGeom prst="rect">
              <a:avLst/>
            </a:prstGeom>
            <a:grpFill/>
            <a:ln>
              <a:solidFill>
                <a:srgbClr val="31343C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TextBox 21"/>
            <p:cNvSpPr txBox="1"/>
            <p:nvPr/>
          </p:nvSpPr>
          <p:spPr>
            <a:xfrm>
              <a:off x="319934" y="3750"/>
              <a:ext cx="3778918" cy="2109164"/>
            </a:xfrm>
            <a:prstGeom prst="rect">
              <a:avLst/>
            </a:prstGeom>
            <a:grpFill/>
            <a:ln>
              <a:solidFill>
                <a:srgbClr val="31343C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l-GR" sz="24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Το </a:t>
              </a:r>
              <a:r>
                <a:rPr lang="el-GR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εκπαιδευτικό υλικό </a:t>
              </a:r>
              <a:r>
                <a:rPr lang="el-GR" sz="2400" b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διέπεται</a:t>
              </a:r>
              <a:r>
                <a:rPr lang="el-GR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από </a:t>
              </a:r>
              <a:endParaRPr lang="el-GR" sz="24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l-GR" sz="24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τις αρχές </a:t>
              </a:r>
              <a:r>
                <a:rPr lang="el-GR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</a:t>
              </a:r>
              <a:r>
                <a:rPr lang="el-GR" sz="24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τη </a:t>
              </a:r>
              <a:r>
                <a:rPr lang="el-GR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μεθοδολογία </a:t>
              </a:r>
              <a:r>
                <a:rPr lang="el-GR" sz="24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της</a:t>
              </a: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ε</a:t>
              </a:r>
              <a:r>
                <a:rPr lang="el-GR" sz="24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ξ </a:t>
              </a:r>
              <a:r>
                <a:rPr lang="el-GR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αποστάσεως </a:t>
              </a:r>
              <a:r>
                <a:rPr lang="el-GR" sz="24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εκπαίδευσης </a:t>
              </a:r>
              <a:r>
                <a:rPr lang="el-GR" sz="24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el-GR" sz="24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Ομάδα 22"/>
          <p:cNvGrpSpPr/>
          <p:nvPr/>
        </p:nvGrpSpPr>
        <p:grpSpPr>
          <a:xfrm>
            <a:off x="1548360" y="3283289"/>
            <a:ext cx="6264000" cy="1116000"/>
            <a:chOff x="4141081" y="650"/>
            <a:chExt cx="3778918" cy="2109164"/>
          </a:xfrm>
          <a:solidFill>
            <a:srgbClr val="242D8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Ορθογώνιο 23"/>
            <p:cNvSpPr/>
            <p:nvPr/>
          </p:nvSpPr>
          <p:spPr>
            <a:xfrm>
              <a:off x="4141081" y="650"/>
              <a:ext cx="3778918" cy="2109164"/>
            </a:xfrm>
            <a:prstGeom prst="rect">
              <a:avLst/>
            </a:prstGeom>
            <a:grpFill/>
            <a:ln>
              <a:solidFill>
                <a:srgbClr val="1E2473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1355300"/>
                <a:satOff val="50000"/>
                <a:lumOff val="-735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TextBox 24"/>
            <p:cNvSpPr txBox="1"/>
            <p:nvPr/>
          </p:nvSpPr>
          <p:spPr>
            <a:xfrm>
              <a:off x="4141081" y="650"/>
              <a:ext cx="3778918" cy="2109164"/>
            </a:xfrm>
            <a:prstGeom prst="rect">
              <a:avLst/>
            </a:prstGeom>
            <a:grpFill/>
            <a:ln>
              <a:solidFill>
                <a:srgbClr val="1E2473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l-GR" sz="24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Έχει </a:t>
              </a:r>
              <a:r>
                <a:rPr lang="el-GR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δημιουργηθεί το εκπαιδευτικό </a:t>
              </a:r>
              <a:endParaRPr lang="el-GR" sz="24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l-GR" sz="24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υλικό  </a:t>
              </a:r>
              <a:r>
                <a:rPr lang="el-GR" sz="2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σύμφωνα με τις αρχές </a:t>
              </a:r>
              <a:r>
                <a:rPr lang="el-GR" sz="24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της</a:t>
              </a: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l-GR" sz="24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lang="el-GR" sz="2400" b="1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Πολυμεσικής</a:t>
              </a:r>
              <a:r>
                <a:rPr lang="el-GR" sz="24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Μάθησης ;</a:t>
              </a:r>
              <a:endParaRPr lang="el-GR" sz="2400" b="1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9" name="Οβάλ 28"/>
          <p:cNvSpPr/>
          <p:nvPr/>
        </p:nvSpPr>
        <p:spPr>
          <a:xfrm>
            <a:off x="1643944" y="1713591"/>
            <a:ext cx="360000" cy="360000"/>
          </a:xfrm>
          <a:prstGeom prst="ellipse">
            <a:avLst/>
          </a:prstGeom>
          <a:solidFill>
            <a:srgbClr val="3F44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/>
              <a:t>1</a:t>
            </a:r>
            <a:endParaRPr lang="el-GR" b="1" dirty="0"/>
          </a:p>
        </p:txBody>
      </p:sp>
      <p:sp>
        <p:nvSpPr>
          <p:cNvPr id="30" name="Οβάλ 29"/>
          <p:cNvSpPr/>
          <p:nvPr/>
        </p:nvSpPr>
        <p:spPr>
          <a:xfrm>
            <a:off x="1645200" y="3356889"/>
            <a:ext cx="360000" cy="360000"/>
          </a:xfrm>
          <a:prstGeom prst="ellipse">
            <a:avLst/>
          </a:prstGeom>
          <a:solidFill>
            <a:srgbClr val="242D8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/>
              <a:t>2</a:t>
            </a:r>
            <a:endParaRPr lang="el-GR" b="1" dirty="0"/>
          </a:p>
        </p:txBody>
      </p:sp>
      <p:sp>
        <p:nvSpPr>
          <p:cNvPr id="38" name="Ελλειψοειδής επεξήγηση 37"/>
          <p:cNvSpPr/>
          <p:nvPr/>
        </p:nvSpPr>
        <p:spPr>
          <a:xfrm>
            <a:off x="8305200" y="3589261"/>
            <a:ext cx="504000" cy="504056"/>
          </a:xfrm>
          <a:prstGeom prst="wedgeEllipseCallout">
            <a:avLst>
              <a:gd name="adj1" fmla="val -73671"/>
              <a:gd name="adj2" fmla="val -3705"/>
            </a:avLst>
          </a:prstGeom>
          <a:solidFill>
            <a:srgbClr val="242D8E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000" b="1" dirty="0"/>
              <a:t>?</a:t>
            </a:r>
          </a:p>
        </p:txBody>
      </p:sp>
      <p:sp>
        <p:nvSpPr>
          <p:cNvPr id="39" name="Ελλειψοειδής επεξήγηση 38"/>
          <p:cNvSpPr/>
          <p:nvPr/>
        </p:nvSpPr>
        <p:spPr>
          <a:xfrm>
            <a:off x="7999200" y="2826000"/>
            <a:ext cx="504000" cy="504056"/>
          </a:xfrm>
          <a:prstGeom prst="wedgeEllipseCallout">
            <a:avLst>
              <a:gd name="adj1" fmla="val -57106"/>
              <a:gd name="adj2" fmla="val -42533"/>
            </a:avLst>
          </a:prstGeom>
          <a:solidFill>
            <a:srgbClr val="3F44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000" b="1" dirty="0"/>
              <a:t>?</a:t>
            </a:r>
          </a:p>
        </p:txBody>
      </p:sp>
      <p:sp>
        <p:nvSpPr>
          <p:cNvPr id="40" name="Ελλειψοειδής επεξήγηση 39"/>
          <p:cNvSpPr/>
          <p:nvPr/>
        </p:nvSpPr>
        <p:spPr>
          <a:xfrm>
            <a:off x="7999200" y="4370400"/>
            <a:ext cx="504000" cy="504056"/>
          </a:xfrm>
          <a:prstGeom prst="wedgeEllipseCallout">
            <a:avLst>
              <a:gd name="adj1" fmla="val -58191"/>
              <a:gd name="adj2" fmla="val 38395"/>
            </a:avLst>
          </a:prstGeom>
          <a:solidFill>
            <a:srgbClr val="88001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000" b="1" dirty="0"/>
              <a:t>?</a:t>
            </a:r>
          </a:p>
        </p:txBody>
      </p:sp>
      <p:grpSp>
        <p:nvGrpSpPr>
          <p:cNvPr id="43" name="Ομάδα 42"/>
          <p:cNvGrpSpPr/>
          <p:nvPr/>
        </p:nvGrpSpPr>
        <p:grpSpPr>
          <a:xfrm>
            <a:off x="1548360" y="4895829"/>
            <a:ext cx="6264000" cy="1116000"/>
            <a:chOff x="2149563" y="2250256"/>
            <a:chExt cx="3778918" cy="2109164"/>
          </a:xfrm>
          <a:solidFill>
            <a:srgbClr val="88001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4" name="Ορθογώνιο 43"/>
            <p:cNvSpPr/>
            <p:nvPr/>
          </p:nvSpPr>
          <p:spPr>
            <a:xfrm>
              <a:off x="2149563" y="2250256"/>
              <a:ext cx="3778918" cy="2109164"/>
            </a:xfrm>
            <a:prstGeom prst="rect">
              <a:avLst/>
            </a:prstGeom>
            <a:grpFill/>
            <a:ln>
              <a:solidFill>
                <a:srgbClr val="5E000E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2710599"/>
                <a:satOff val="100000"/>
                <a:lumOff val="-1470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TextBox 44"/>
            <p:cNvSpPr txBox="1"/>
            <p:nvPr/>
          </p:nvSpPr>
          <p:spPr>
            <a:xfrm>
              <a:off x="2149563" y="2250256"/>
              <a:ext cx="3778918" cy="2109164"/>
            </a:xfrm>
            <a:prstGeom prst="rect">
              <a:avLst/>
            </a:prstGeom>
            <a:grpFill/>
            <a:ln>
              <a:solidFill>
                <a:srgbClr val="5E000E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Aft>
                  <a:spcPts val="0"/>
                </a:spcAft>
              </a:pP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Με ποιους τρόπους το Ε.Υ. ενισχύει </a:t>
              </a:r>
            </a:p>
            <a:p>
              <a:pPr lvl="0" algn="ctr" defTabSz="1066800">
                <a:lnSpc>
                  <a:spcPct val="90000"/>
                </a:lnSpc>
                <a:spcAft>
                  <a:spcPts val="0"/>
                </a:spcAft>
              </a:pP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τη μάθηση των 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εκπαιδευόμενων ; </a:t>
              </a:r>
              <a:endParaRPr lang="el-G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6" name="Οβάλ 45"/>
          <p:cNvSpPr/>
          <p:nvPr/>
        </p:nvSpPr>
        <p:spPr>
          <a:xfrm>
            <a:off x="1645200" y="4967837"/>
            <a:ext cx="360000" cy="360000"/>
          </a:xfrm>
          <a:prstGeom prst="ellipse">
            <a:avLst/>
          </a:prstGeom>
          <a:solidFill>
            <a:srgbClr val="880015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39554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7EBF97F-EFD8-A9B2-E052-2E9181D05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Δομή της </a:t>
            </a:r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εργασίας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Στρογγυλεμένο ορθογώνιο 3"/>
          <p:cNvSpPr/>
          <p:nvPr/>
        </p:nvSpPr>
        <p:spPr>
          <a:xfrm>
            <a:off x="1872352" y="1490400"/>
            <a:ext cx="2700000" cy="360040"/>
          </a:xfrm>
          <a:prstGeom prst="roundRect">
            <a:avLst/>
          </a:prstGeom>
          <a:solidFill>
            <a:srgbClr val="D2E3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000" b="1" dirty="0" smtClean="0">
                <a:solidFill>
                  <a:schemeClr val="tx1"/>
                </a:solidFill>
                <a:effectLst/>
              </a:rPr>
              <a:t>Κεφάλαιο 1</a:t>
            </a:r>
            <a:endParaRPr lang="el-GR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1872352" y="2451600"/>
            <a:ext cx="5868000" cy="193899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lvl="0" defTabSz="1066800">
              <a:spcAft>
                <a:spcPts val="0"/>
              </a:spcAft>
            </a:pPr>
            <a:r>
              <a:rPr lang="el-GR" sz="2000" dirty="0" smtClean="0">
                <a:cs typeface="Times New Roman" panose="02020603050405020304" pitchFamily="18" charset="0"/>
              </a:rPr>
              <a:t>- Προβληματική της Εργασίας</a:t>
            </a:r>
          </a:p>
          <a:p>
            <a:pPr lvl="0" defTabSz="1066800">
              <a:spcAft>
                <a:spcPts val="0"/>
              </a:spcAft>
            </a:pPr>
            <a:r>
              <a:rPr lang="el-GR" sz="2000" dirty="0" smtClean="0">
                <a:cs typeface="Times New Roman" panose="02020603050405020304" pitchFamily="18" charset="0"/>
              </a:rPr>
              <a:t>- Σημαντικότητα	</a:t>
            </a:r>
          </a:p>
          <a:p>
            <a:pPr lvl="0" defTabSz="1066800">
              <a:spcAft>
                <a:spcPts val="0"/>
              </a:spcAft>
            </a:pPr>
            <a:r>
              <a:rPr lang="el-GR" sz="2000" dirty="0" smtClean="0">
                <a:cs typeface="Times New Roman" panose="02020603050405020304" pitchFamily="18" charset="0"/>
              </a:rPr>
              <a:t>- Σκοπός Έρευνας	</a:t>
            </a:r>
          </a:p>
          <a:p>
            <a:pPr lvl="0" defTabSz="1066800">
              <a:spcAft>
                <a:spcPts val="0"/>
              </a:spcAft>
            </a:pPr>
            <a:r>
              <a:rPr lang="el-GR" sz="2000" dirty="0" smtClean="0">
                <a:cs typeface="Times New Roman" panose="02020603050405020304" pitchFamily="18" charset="0"/>
              </a:rPr>
              <a:t>- Στόχοι Έρευνας	</a:t>
            </a:r>
          </a:p>
          <a:p>
            <a:pPr lvl="0" defTabSz="1066800">
              <a:spcAft>
                <a:spcPts val="0"/>
              </a:spcAft>
            </a:pPr>
            <a:r>
              <a:rPr lang="el-GR" sz="2000" dirty="0" smtClean="0">
                <a:cs typeface="Times New Roman" panose="02020603050405020304" pitchFamily="18" charset="0"/>
              </a:rPr>
              <a:t>- Ερευνητικά Ερωτήματα</a:t>
            </a:r>
          </a:p>
          <a:p>
            <a:pPr lvl="0" defTabSz="1066800">
              <a:spcAft>
                <a:spcPts val="0"/>
              </a:spcAft>
            </a:pPr>
            <a:r>
              <a:rPr lang="el-GR" sz="2000" dirty="0" smtClean="0">
                <a:cs typeface="Times New Roman" panose="02020603050405020304" pitchFamily="18" charset="0"/>
              </a:rPr>
              <a:t>- Δομή Εργασίας</a:t>
            </a:r>
            <a:endParaRPr lang="el-GR" sz="2000" dirty="0">
              <a:cs typeface="Times New Roman" panose="02020603050405020304" pitchFamily="18" charset="0"/>
            </a:endParaRPr>
          </a:p>
        </p:txBody>
      </p:sp>
      <p:sp>
        <p:nvSpPr>
          <p:cNvPr id="32" name="Ορθογώνιο 31"/>
          <p:cNvSpPr/>
          <p:nvPr/>
        </p:nvSpPr>
        <p:spPr>
          <a:xfrm>
            <a:off x="1872352" y="1951200"/>
            <a:ext cx="5868000" cy="40011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lvl="0" defTabSz="1066800">
              <a:spcAft>
                <a:spcPts val="0"/>
              </a:spcAft>
            </a:pPr>
            <a:r>
              <a:rPr lang="el-GR" sz="2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Εισαγωγή</a:t>
            </a:r>
            <a:endParaRPr lang="el-GR" sz="2000" b="1" dirty="0">
              <a:cs typeface="Times New Roman" panose="02020603050405020304" pitchFamily="18" charset="0"/>
            </a:endParaRPr>
          </a:p>
        </p:txBody>
      </p:sp>
      <p:sp>
        <p:nvSpPr>
          <p:cNvPr id="68" name="Ορθογώνιο 67"/>
          <p:cNvSpPr/>
          <p:nvPr/>
        </p:nvSpPr>
        <p:spPr>
          <a:xfrm>
            <a:off x="8280000" y="6076800"/>
            <a:ext cx="864000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69" name="Εικόνα 68"/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049193" y="4006800"/>
            <a:ext cx="894787" cy="246053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6ACE68E-28BA-09C5-A07F-97B590D1363A}"/>
              </a:ext>
            </a:extLst>
          </p:cNvPr>
          <p:cNvSpPr txBox="1"/>
          <p:nvPr/>
        </p:nvSpPr>
        <p:spPr>
          <a:xfrm>
            <a:off x="1872000" y="239800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l-GR" dirty="0"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6ACE68E-28BA-09C5-A07F-97B590D1363A}"/>
              </a:ext>
            </a:extLst>
          </p:cNvPr>
          <p:cNvSpPr txBox="1"/>
          <p:nvPr/>
        </p:nvSpPr>
        <p:spPr>
          <a:xfrm>
            <a:off x="2024400" y="255040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l-GR" dirty="0">
              <a:cs typeface="Times New Roman" panose="02020603050405020304" pitchFamily="18" charset="0"/>
            </a:endParaRPr>
          </a:p>
        </p:txBody>
      </p:sp>
      <p:sp>
        <p:nvSpPr>
          <p:cNvPr id="27" name="Ορθογώνιο 26"/>
          <p:cNvSpPr/>
          <p:nvPr/>
        </p:nvSpPr>
        <p:spPr>
          <a:xfrm>
            <a:off x="1670871" y="1340768"/>
            <a:ext cx="6285505" cy="49685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8" name="Στρογγυλεμένο ορθογώνιο 27"/>
          <p:cNvSpPr/>
          <p:nvPr/>
        </p:nvSpPr>
        <p:spPr>
          <a:xfrm>
            <a:off x="1872000" y="1490400"/>
            <a:ext cx="2700000" cy="360040"/>
          </a:xfrm>
          <a:prstGeom prst="roundRect">
            <a:avLst/>
          </a:prstGeom>
          <a:solidFill>
            <a:srgbClr val="D2E3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000" b="1" dirty="0" smtClean="0">
                <a:solidFill>
                  <a:schemeClr val="tx1"/>
                </a:solidFill>
                <a:effectLst/>
              </a:rPr>
              <a:t>Κεφάλαιο 2</a:t>
            </a:r>
            <a:endParaRPr lang="el-GR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9" name="Ορθογώνιο 28"/>
          <p:cNvSpPr/>
          <p:nvPr/>
        </p:nvSpPr>
        <p:spPr>
          <a:xfrm>
            <a:off x="1872000" y="2451600"/>
            <a:ext cx="5868000" cy="163121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lvl="0" defTabSz="1066800">
              <a:spcAft>
                <a:spcPts val="0"/>
              </a:spcAft>
            </a:pPr>
            <a:r>
              <a:rPr lang="el-GR" sz="2000" dirty="0">
                <a:cs typeface="Times New Roman" panose="02020603050405020304" pitchFamily="18" charset="0"/>
              </a:rPr>
              <a:t>- Ορισμός </a:t>
            </a:r>
            <a:r>
              <a:rPr lang="el-GR" sz="2000" dirty="0" err="1">
                <a:cs typeface="Times New Roman" panose="02020603050405020304" pitchFamily="18" charset="0"/>
              </a:rPr>
              <a:t>ΕξΑΕ</a:t>
            </a:r>
            <a:endParaRPr lang="el-GR" sz="2000" dirty="0">
              <a:cs typeface="Times New Roman" panose="02020603050405020304" pitchFamily="18" charset="0"/>
            </a:endParaRPr>
          </a:p>
          <a:p>
            <a:pPr lvl="0" defTabSz="1066800">
              <a:spcAft>
                <a:spcPts val="0"/>
              </a:spcAft>
            </a:pPr>
            <a:r>
              <a:rPr lang="el-GR" sz="2000" dirty="0">
                <a:cs typeface="Times New Roman" panose="02020603050405020304" pitchFamily="18" charset="0"/>
              </a:rPr>
              <a:t>- Θεωρητικές Προσεγγίσεις </a:t>
            </a:r>
            <a:r>
              <a:rPr lang="el-GR" sz="2000" dirty="0" err="1">
                <a:cs typeface="Times New Roman" panose="02020603050405020304" pitchFamily="18" charset="0"/>
              </a:rPr>
              <a:t>ΕξΑΕ</a:t>
            </a:r>
            <a:endParaRPr lang="el-GR" sz="2000" dirty="0">
              <a:cs typeface="Times New Roman" panose="02020603050405020304" pitchFamily="18" charset="0"/>
            </a:endParaRPr>
          </a:p>
          <a:p>
            <a:pPr lvl="0" defTabSz="1066800">
              <a:spcAft>
                <a:spcPts val="0"/>
              </a:spcAft>
            </a:pPr>
            <a:r>
              <a:rPr lang="el-GR" sz="2000" dirty="0">
                <a:cs typeface="Times New Roman" panose="02020603050405020304" pitchFamily="18" charset="0"/>
              </a:rPr>
              <a:t>- Μορφές </a:t>
            </a:r>
            <a:r>
              <a:rPr lang="el-GR" sz="2000" dirty="0" err="1">
                <a:cs typeface="Times New Roman" panose="02020603050405020304" pitchFamily="18" charset="0"/>
              </a:rPr>
              <a:t>ΕξΑΕ</a:t>
            </a:r>
            <a:endParaRPr lang="el-GR" sz="2000" dirty="0">
              <a:cs typeface="Times New Roman" panose="02020603050405020304" pitchFamily="18" charset="0"/>
            </a:endParaRPr>
          </a:p>
          <a:p>
            <a:pPr lvl="0" defTabSz="1066800">
              <a:spcAft>
                <a:spcPts val="0"/>
              </a:spcAft>
            </a:pPr>
            <a:r>
              <a:rPr lang="el-GR" sz="2000" dirty="0">
                <a:cs typeface="Times New Roman" panose="02020603050405020304" pitchFamily="18" charset="0"/>
              </a:rPr>
              <a:t>- Η εξ αποστάσεως Σχολική Εκπαίδευση</a:t>
            </a:r>
          </a:p>
          <a:p>
            <a:pPr lvl="0" defTabSz="1066800">
              <a:spcAft>
                <a:spcPts val="0"/>
              </a:spcAft>
            </a:pPr>
            <a:r>
              <a:rPr lang="el-GR" sz="2000" dirty="0">
                <a:cs typeface="Times New Roman" panose="02020603050405020304" pitchFamily="18" charset="0"/>
              </a:rPr>
              <a:t>- Ο Ρόλος του ΕΥ στην </a:t>
            </a:r>
            <a:r>
              <a:rPr lang="el-GR" sz="2000" dirty="0" err="1">
                <a:cs typeface="Times New Roman" panose="02020603050405020304" pitchFamily="18" charset="0"/>
              </a:rPr>
              <a:t>ΕξΑΕ</a:t>
            </a:r>
            <a:endParaRPr lang="el-GR" sz="2000" dirty="0">
              <a:cs typeface="Times New Roman" panose="02020603050405020304" pitchFamily="18" charset="0"/>
            </a:endParaRPr>
          </a:p>
        </p:txBody>
      </p:sp>
      <p:sp>
        <p:nvSpPr>
          <p:cNvPr id="30" name="Ορθογώνιο 29"/>
          <p:cNvSpPr/>
          <p:nvPr/>
        </p:nvSpPr>
        <p:spPr>
          <a:xfrm>
            <a:off x="1872000" y="1951200"/>
            <a:ext cx="5868000" cy="40011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lvl="0" defTabSz="1066800">
              <a:spcAft>
                <a:spcPts val="0"/>
              </a:spcAft>
            </a:pPr>
            <a:r>
              <a:rPr lang="en-US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E</a:t>
            </a:r>
            <a:r>
              <a:rPr lang="el-GR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ξ Αποστάσεως Εκπαίδευση</a:t>
            </a:r>
            <a:endParaRPr lang="el-GR" sz="2000" b="1" dirty="0">
              <a:cs typeface="Times New Roman" panose="02020603050405020304" pitchFamily="18" charset="0"/>
            </a:endParaRPr>
          </a:p>
        </p:txBody>
      </p:sp>
      <p:sp>
        <p:nvSpPr>
          <p:cNvPr id="31" name="Ορθογώνιο 30"/>
          <p:cNvSpPr/>
          <p:nvPr/>
        </p:nvSpPr>
        <p:spPr>
          <a:xfrm>
            <a:off x="1670400" y="1339200"/>
            <a:ext cx="6285505" cy="49685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3" name="Στρογγυλεμένο ορθογώνιο 32"/>
          <p:cNvSpPr/>
          <p:nvPr/>
        </p:nvSpPr>
        <p:spPr>
          <a:xfrm>
            <a:off x="1872000" y="1490400"/>
            <a:ext cx="2700000" cy="360040"/>
          </a:xfrm>
          <a:prstGeom prst="roundRect">
            <a:avLst/>
          </a:prstGeom>
          <a:solidFill>
            <a:srgbClr val="D2E3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000" b="1" dirty="0">
                <a:solidFill>
                  <a:schemeClr val="tx1"/>
                </a:solidFill>
              </a:rPr>
              <a:t>Κεφάλαιο 3</a:t>
            </a:r>
          </a:p>
        </p:txBody>
      </p:sp>
      <p:sp>
        <p:nvSpPr>
          <p:cNvPr id="34" name="Ορθογώνιο 33"/>
          <p:cNvSpPr/>
          <p:nvPr/>
        </p:nvSpPr>
        <p:spPr>
          <a:xfrm>
            <a:off x="1872000" y="2451600"/>
            <a:ext cx="5868000" cy="972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lvl="0" defTabSz="1066800">
              <a:spcAft>
                <a:spcPts val="0"/>
              </a:spcAft>
            </a:pPr>
            <a:r>
              <a:rPr lang="el-GR" sz="2000" dirty="0">
                <a:solidFill>
                  <a:schemeClr val="bg1"/>
                </a:solidFill>
                <a:cs typeface="Times New Roman" panose="02020603050405020304" pitchFamily="18" charset="0"/>
              </a:rPr>
              <a:t>- Στόχοι Διδασκαλίας Διδακτικών Ενοτήτων</a:t>
            </a:r>
          </a:p>
          <a:p>
            <a:pPr lvl="0" defTabSz="1066800">
              <a:spcAft>
                <a:spcPts val="0"/>
              </a:spcAft>
            </a:pPr>
            <a:r>
              <a:rPr lang="el-GR" sz="2000" dirty="0">
                <a:solidFill>
                  <a:schemeClr val="bg1"/>
                </a:solidFill>
                <a:cs typeface="Times New Roman" panose="02020603050405020304" pitchFamily="18" charset="0"/>
              </a:rPr>
              <a:t>- Διδακτικές Μέθοδοι	</a:t>
            </a:r>
          </a:p>
          <a:p>
            <a:pPr lvl="0" defTabSz="1066800">
              <a:spcAft>
                <a:spcPts val="0"/>
              </a:spcAft>
            </a:pPr>
            <a:r>
              <a:rPr lang="el-GR" sz="2000" dirty="0">
                <a:solidFill>
                  <a:schemeClr val="bg1"/>
                </a:solidFill>
                <a:cs typeface="Times New Roman" panose="02020603050405020304" pitchFamily="18" charset="0"/>
              </a:rPr>
              <a:t>- </a:t>
            </a:r>
            <a:r>
              <a:rPr lang="el-GR" sz="2000" dirty="0" err="1">
                <a:solidFill>
                  <a:schemeClr val="bg1"/>
                </a:solidFill>
                <a:cs typeface="Times New Roman" panose="02020603050405020304" pitchFamily="18" charset="0"/>
              </a:rPr>
              <a:t>Animation</a:t>
            </a:r>
            <a:r>
              <a:rPr lang="el-GR" sz="2000" dirty="0">
                <a:solidFill>
                  <a:schemeClr val="bg1"/>
                </a:solidFill>
                <a:cs typeface="Times New Roman" panose="02020603050405020304" pitchFamily="18" charset="0"/>
              </a:rPr>
              <a:t> στην Εκπαίδευση</a:t>
            </a:r>
          </a:p>
        </p:txBody>
      </p:sp>
      <p:sp>
        <p:nvSpPr>
          <p:cNvPr id="35" name="Ορθογώνιο 34"/>
          <p:cNvSpPr/>
          <p:nvPr/>
        </p:nvSpPr>
        <p:spPr>
          <a:xfrm>
            <a:off x="1872000" y="1951200"/>
            <a:ext cx="5868000" cy="3996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lvl="0" defTabSz="1066800">
              <a:spcAft>
                <a:spcPts val="0"/>
              </a:spcAft>
            </a:pPr>
            <a:r>
              <a:rPr lang="el-GR" sz="2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Το </a:t>
            </a:r>
            <a:r>
              <a:rPr lang="el-GR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Γνωστικό Αντικείμενο των Ψηφιακών Συστημάτων</a:t>
            </a:r>
          </a:p>
        </p:txBody>
      </p:sp>
      <p:sp>
        <p:nvSpPr>
          <p:cNvPr id="36" name="Ορθογώνιο 35"/>
          <p:cNvSpPr/>
          <p:nvPr/>
        </p:nvSpPr>
        <p:spPr>
          <a:xfrm>
            <a:off x="1670400" y="1339200"/>
            <a:ext cx="6285505" cy="49685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7" name="Στρογγυλεμένο ορθογώνιο 36"/>
          <p:cNvSpPr/>
          <p:nvPr/>
        </p:nvSpPr>
        <p:spPr>
          <a:xfrm>
            <a:off x="1872000" y="1490400"/>
            <a:ext cx="2700000" cy="360040"/>
          </a:xfrm>
          <a:prstGeom prst="roundRect">
            <a:avLst/>
          </a:prstGeom>
          <a:solidFill>
            <a:srgbClr val="D2E3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000" b="1" dirty="0">
                <a:solidFill>
                  <a:schemeClr val="tx1"/>
                </a:solidFill>
              </a:rPr>
              <a:t>Κεφάλαιο 4</a:t>
            </a:r>
          </a:p>
        </p:txBody>
      </p:sp>
      <p:sp>
        <p:nvSpPr>
          <p:cNvPr id="38" name="Ορθογώνιο 37"/>
          <p:cNvSpPr/>
          <p:nvPr/>
        </p:nvSpPr>
        <p:spPr>
          <a:xfrm>
            <a:off x="1872000" y="2451600"/>
            <a:ext cx="5868000" cy="101566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lvl="0" defTabSz="1066800">
              <a:spcAft>
                <a:spcPts val="0"/>
              </a:spcAft>
              <a:buFontTx/>
              <a:buChar char="-"/>
            </a:pPr>
            <a:r>
              <a:rPr lang="el-GR" sz="2000" dirty="0">
                <a:solidFill>
                  <a:schemeClr val="bg1"/>
                </a:solidFill>
                <a:cs typeface="Times New Roman" panose="02020603050405020304" pitchFamily="18" charset="0"/>
              </a:rPr>
              <a:t> Αρχές Σχεδιασμού Ε.Υ. </a:t>
            </a:r>
          </a:p>
          <a:p>
            <a:pPr lvl="0" defTabSz="1066800">
              <a:spcAft>
                <a:spcPts val="0"/>
              </a:spcAft>
              <a:buFontTx/>
              <a:buChar char="-"/>
            </a:pPr>
            <a:r>
              <a:rPr lang="el-GR" sz="2000" dirty="0">
                <a:solidFill>
                  <a:schemeClr val="bg1"/>
                </a:solidFill>
                <a:cs typeface="Times New Roman" panose="02020603050405020304" pitchFamily="18" charset="0"/>
              </a:rPr>
              <a:t> Εργαλεία Τ.Π.Ε. Δημιουργίας </a:t>
            </a:r>
            <a:r>
              <a:rPr lang="el-GR" sz="2000" dirty="0" err="1">
                <a:solidFill>
                  <a:schemeClr val="bg1"/>
                </a:solidFill>
                <a:cs typeface="Times New Roman" panose="02020603050405020304" pitchFamily="18" charset="0"/>
              </a:rPr>
              <a:t>Πολυμεσικού</a:t>
            </a:r>
            <a:r>
              <a:rPr lang="el-GR" sz="2000" dirty="0">
                <a:solidFill>
                  <a:schemeClr val="bg1"/>
                </a:solidFill>
                <a:cs typeface="Times New Roman" panose="02020603050405020304" pitchFamily="18" charset="0"/>
              </a:rPr>
              <a:t> Ε.Υ.</a:t>
            </a:r>
          </a:p>
          <a:p>
            <a:pPr lvl="0" defTabSz="1066800">
              <a:spcAft>
                <a:spcPts val="0"/>
              </a:spcAft>
            </a:pPr>
            <a:r>
              <a:rPr lang="el-GR" sz="2000" dirty="0">
                <a:solidFill>
                  <a:schemeClr val="bg1"/>
                </a:solidFill>
                <a:cs typeface="Times New Roman" panose="02020603050405020304" pitchFamily="18" charset="0"/>
              </a:rPr>
              <a:t>- Υλοποίηση Ε.Υ.</a:t>
            </a:r>
          </a:p>
        </p:txBody>
      </p:sp>
      <p:sp>
        <p:nvSpPr>
          <p:cNvPr id="39" name="Ορθογώνιο 38"/>
          <p:cNvSpPr/>
          <p:nvPr/>
        </p:nvSpPr>
        <p:spPr>
          <a:xfrm>
            <a:off x="1872000" y="1951200"/>
            <a:ext cx="5868000" cy="3996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lvl="0" defTabSz="1066800">
              <a:spcAft>
                <a:spcPts val="0"/>
              </a:spcAft>
            </a:pPr>
            <a:r>
              <a:rPr lang="el-GR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Σχεδιασμός και Ανάπτυξη Ε.Υ. με τις αρχές της </a:t>
            </a:r>
            <a:r>
              <a:rPr lang="el-GR" sz="2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ΕξΑΕ</a:t>
            </a:r>
            <a:endParaRPr lang="el-GR" sz="2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40" name="Ορθογώνιο 39"/>
          <p:cNvSpPr/>
          <p:nvPr/>
        </p:nvSpPr>
        <p:spPr>
          <a:xfrm>
            <a:off x="1670400" y="1340768"/>
            <a:ext cx="6285505" cy="49685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1" name="Στρογγυλεμένο ορθογώνιο 40"/>
          <p:cNvSpPr/>
          <p:nvPr/>
        </p:nvSpPr>
        <p:spPr>
          <a:xfrm>
            <a:off x="1872000" y="1488608"/>
            <a:ext cx="2700000" cy="360040"/>
          </a:xfrm>
          <a:prstGeom prst="roundRect">
            <a:avLst/>
          </a:prstGeom>
          <a:solidFill>
            <a:srgbClr val="D2E3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000" b="1" dirty="0" smtClean="0">
                <a:solidFill>
                  <a:schemeClr val="tx1"/>
                </a:solidFill>
                <a:effectLst/>
              </a:rPr>
              <a:t>Κεφάλαιο 5</a:t>
            </a:r>
            <a:endParaRPr lang="el-GR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42" name="Ορθογώνιο 41"/>
          <p:cNvSpPr/>
          <p:nvPr/>
        </p:nvSpPr>
        <p:spPr>
          <a:xfrm>
            <a:off x="1872000" y="2451600"/>
            <a:ext cx="5868000" cy="286232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lvl="0" defTabSz="1066800">
              <a:spcAft>
                <a:spcPts val="0"/>
              </a:spcAft>
            </a:pPr>
            <a:r>
              <a:rPr lang="el-GR" sz="2000" dirty="0">
                <a:solidFill>
                  <a:schemeClr val="bg1"/>
                </a:solidFill>
                <a:cs typeface="Times New Roman" panose="02020603050405020304" pitchFamily="18" charset="0"/>
              </a:rPr>
              <a:t>- Σκοπός Έρευνας</a:t>
            </a:r>
          </a:p>
          <a:p>
            <a:pPr lvl="0" defTabSz="1066800">
              <a:spcAft>
                <a:spcPts val="0"/>
              </a:spcAft>
            </a:pPr>
            <a:r>
              <a:rPr lang="el-GR" sz="2000" dirty="0">
                <a:solidFill>
                  <a:schemeClr val="bg1"/>
                </a:solidFill>
                <a:cs typeface="Times New Roman" panose="02020603050405020304" pitchFamily="18" charset="0"/>
              </a:rPr>
              <a:t>- Στόχοι Έρευνας</a:t>
            </a:r>
          </a:p>
          <a:p>
            <a:pPr lvl="0" defTabSz="1066800">
              <a:spcAft>
                <a:spcPts val="0"/>
              </a:spcAft>
            </a:pPr>
            <a:r>
              <a:rPr lang="el-GR" sz="2000" dirty="0">
                <a:solidFill>
                  <a:schemeClr val="bg1"/>
                </a:solidFill>
                <a:cs typeface="Times New Roman" panose="02020603050405020304" pitchFamily="18" charset="0"/>
              </a:rPr>
              <a:t>- Ερευνητικά Ερωτήματα</a:t>
            </a:r>
          </a:p>
          <a:p>
            <a:pPr lvl="0" defTabSz="1066800">
              <a:spcAft>
                <a:spcPts val="0"/>
              </a:spcAft>
            </a:pPr>
            <a:r>
              <a:rPr lang="el-GR" sz="2000" dirty="0">
                <a:solidFill>
                  <a:schemeClr val="bg1"/>
                </a:solidFill>
                <a:cs typeface="Times New Roman" panose="02020603050405020304" pitchFamily="18" charset="0"/>
              </a:rPr>
              <a:t>- Μεθοδολογία Έρευνας</a:t>
            </a:r>
          </a:p>
          <a:p>
            <a:pPr lvl="0" defTabSz="1066800">
              <a:spcAft>
                <a:spcPts val="0"/>
              </a:spcAft>
            </a:pPr>
            <a:r>
              <a:rPr lang="el-GR" sz="2000" dirty="0">
                <a:solidFill>
                  <a:schemeClr val="bg1"/>
                </a:solidFill>
                <a:cs typeface="Times New Roman" panose="02020603050405020304" pitchFamily="18" charset="0"/>
              </a:rPr>
              <a:t>- Ανάλυση Δεδομένων Έρευνας</a:t>
            </a:r>
          </a:p>
          <a:p>
            <a:pPr lvl="0" defTabSz="1066800">
              <a:spcAft>
                <a:spcPts val="0"/>
              </a:spcAft>
            </a:pPr>
            <a:r>
              <a:rPr lang="el-GR" sz="2000" dirty="0">
                <a:solidFill>
                  <a:schemeClr val="bg1"/>
                </a:solidFill>
                <a:cs typeface="Times New Roman" panose="02020603050405020304" pitchFamily="18" charset="0"/>
              </a:rPr>
              <a:t>- Αποτελέσματα Έρευνας</a:t>
            </a:r>
          </a:p>
          <a:p>
            <a:pPr lvl="0" defTabSz="1066800">
              <a:spcAft>
                <a:spcPts val="0"/>
              </a:spcAft>
            </a:pPr>
            <a:r>
              <a:rPr lang="el-GR" sz="2000" dirty="0">
                <a:solidFill>
                  <a:schemeClr val="bg1"/>
                </a:solidFill>
                <a:cs typeface="Times New Roman" panose="02020603050405020304" pitchFamily="18" charset="0"/>
              </a:rPr>
              <a:t>- Συμπεράσματα	 </a:t>
            </a:r>
          </a:p>
          <a:p>
            <a:pPr lvl="0" defTabSz="1066800">
              <a:spcAft>
                <a:spcPts val="0"/>
              </a:spcAft>
            </a:pPr>
            <a:r>
              <a:rPr lang="el-GR" sz="2000" dirty="0">
                <a:solidFill>
                  <a:schemeClr val="bg1"/>
                </a:solidFill>
                <a:cs typeface="Times New Roman" panose="02020603050405020304" pitchFamily="18" charset="0"/>
              </a:rPr>
              <a:t>- Περιορισμοί Έρευνας</a:t>
            </a:r>
          </a:p>
          <a:p>
            <a:pPr lvl="0" defTabSz="1066800">
              <a:spcAft>
                <a:spcPts val="0"/>
              </a:spcAft>
            </a:pPr>
            <a:r>
              <a:rPr lang="el-GR" sz="2000" dirty="0">
                <a:solidFill>
                  <a:schemeClr val="bg1"/>
                </a:solidFill>
                <a:cs typeface="Times New Roman" panose="02020603050405020304" pitchFamily="18" charset="0"/>
              </a:rPr>
              <a:t>- Συνεισφορά Εργασίας - Προτάσεις</a:t>
            </a:r>
          </a:p>
        </p:txBody>
      </p:sp>
      <p:sp>
        <p:nvSpPr>
          <p:cNvPr id="43" name="Ορθογώνιο 42"/>
          <p:cNvSpPr/>
          <p:nvPr/>
        </p:nvSpPr>
        <p:spPr>
          <a:xfrm>
            <a:off x="1872000" y="1951126"/>
            <a:ext cx="5868000" cy="3996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lvl="0" defTabSz="1066800">
              <a:spcAft>
                <a:spcPts val="0"/>
              </a:spcAft>
            </a:pPr>
            <a:r>
              <a:rPr lang="el-GR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Αποτίμηση </a:t>
            </a:r>
            <a:r>
              <a:rPr lang="el-GR" sz="2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Ε.Υ.</a:t>
            </a:r>
            <a:endParaRPr lang="el-GR" sz="2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2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27" grpId="0" animBg="1"/>
      <p:bldP spid="28" grpId="0" animBg="1"/>
      <p:bldP spid="29" grpId="0" animBg="1"/>
      <p:bldP spid="30" grpId="0" animBg="1"/>
      <p:bldP spid="31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>
            <a:extLst>
              <a:ext uri="{FF2B5EF4-FFF2-40B4-BE49-F238E27FC236}">
                <a16:creationId xmlns:a16="http://schemas.microsoft.com/office/drawing/2014/main" id="{A7EBF97F-EFD8-A9B2-E052-2E9181D05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5127"/>
            <a:ext cx="7740000" cy="1075390"/>
          </a:xfrm>
        </p:spPr>
        <p:txBody>
          <a:bodyPr>
            <a:normAutofit/>
          </a:bodyPr>
          <a:lstStyle/>
          <a:p>
            <a:r>
              <a:rPr lang="el-G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πλαίσιο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543" y="2069483"/>
            <a:ext cx="4390990" cy="3348000"/>
          </a:xfrm>
          <a:prstGeom prst="rect">
            <a:avLst/>
          </a:prstGeom>
        </p:spPr>
      </p:pic>
      <p:pic>
        <p:nvPicPr>
          <p:cNvPr id="22" name="Εικόνα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544" y="2069483"/>
            <a:ext cx="4390989" cy="3348000"/>
          </a:xfrm>
          <a:prstGeom prst="rect">
            <a:avLst/>
          </a:prstGeom>
        </p:spPr>
      </p:pic>
      <p:sp>
        <p:nvSpPr>
          <p:cNvPr id="23" name="Στρογγυλεμένο ορθογώνιο 22"/>
          <p:cNvSpPr/>
          <p:nvPr/>
        </p:nvSpPr>
        <p:spPr>
          <a:xfrm>
            <a:off x="496800" y="2055892"/>
            <a:ext cx="2088000" cy="3348000"/>
          </a:xfrm>
          <a:prstGeom prst="roundRect">
            <a:avLst/>
          </a:prstGeom>
          <a:solidFill>
            <a:srgbClr val="7B380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l-GR" sz="1600" dirty="0"/>
              <a:t>Αρχές του </a:t>
            </a:r>
            <a:r>
              <a:rPr lang="el-GR" sz="1600" dirty="0" err="1"/>
              <a:t>Holmberg</a:t>
            </a:r>
            <a:r>
              <a:rPr lang="el-GR" sz="1600" dirty="0"/>
              <a:t> , </a:t>
            </a:r>
            <a:r>
              <a:rPr lang="el-GR" sz="1600" dirty="0" smtClean="0"/>
              <a:t>προάγουν </a:t>
            </a:r>
            <a:r>
              <a:rPr lang="el-GR" sz="1600" dirty="0"/>
              <a:t>την ανοιχτή και ευέλικτη εκπαίδευση με έμφαση στην </a:t>
            </a:r>
            <a:r>
              <a:rPr lang="el-GR" sz="1600" dirty="0" err="1"/>
              <a:t>ΕξΑΕ</a:t>
            </a:r>
            <a:r>
              <a:rPr lang="el-GR" sz="1600" dirty="0"/>
              <a:t> και προωθούν την προσβασιμότητα, την ευελιξία και την εξατομίκευση της μάθησης.</a:t>
            </a:r>
          </a:p>
        </p:txBody>
      </p:sp>
      <p:pic>
        <p:nvPicPr>
          <p:cNvPr id="24" name="Εικόνα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745" y="2070000"/>
            <a:ext cx="4390990" cy="3348000"/>
          </a:xfrm>
          <a:prstGeom prst="rect">
            <a:avLst/>
          </a:prstGeom>
        </p:spPr>
      </p:pic>
      <p:sp>
        <p:nvSpPr>
          <p:cNvPr id="25" name="Στρογγυλεμένο ορθογώνιο 24"/>
          <p:cNvSpPr/>
          <p:nvPr/>
        </p:nvSpPr>
        <p:spPr>
          <a:xfrm>
            <a:off x="7045200" y="2055892"/>
            <a:ext cx="2088000" cy="4138400"/>
          </a:xfrm>
          <a:prstGeom prst="roundRect">
            <a:avLst/>
          </a:prstGeom>
          <a:solidFill>
            <a:srgbClr val="38383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l-GR" sz="1400" dirty="0" smtClean="0"/>
          </a:p>
          <a:p>
            <a:pPr lvl="0"/>
            <a:r>
              <a:rPr lang="el-GR" sz="1400" dirty="0" smtClean="0"/>
              <a:t>Αρχές </a:t>
            </a:r>
            <a:r>
              <a:rPr lang="el-GR" sz="1400" dirty="0"/>
              <a:t>της </a:t>
            </a:r>
            <a:r>
              <a:rPr lang="el-GR" sz="1400" dirty="0" err="1"/>
              <a:t>πολυμεσικής</a:t>
            </a:r>
            <a:r>
              <a:rPr lang="el-GR" sz="1400" dirty="0"/>
              <a:t> μάθησης του </a:t>
            </a:r>
            <a:r>
              <a:rPr lang="el-GR" sz="1400" dirty="0" err="1"/>
              <a:t>Mayer</a:t>
            </a:r>
            <a:r>
              <a:rPr lang="el-GR" sz="1400" dirty="0"/>
              <a:t>, </a:t>
            </a:r>
            <a:r>
              <a:rPr lang="el-GR" sz="1400" dirty="0" smtClean="0"/>
              <a:t> </a:t>
            </a:r>
            <a:r>
              <a:rPr lang="el-GR" sz="1400" dirty="0"/>
              <a:t>ασχολούνται με τον σχεδιασμό </a:t>
            </a:r>
            <a:r>
              <a:rPr lang="el-GR" sz="1400" dirty="0" smtClean="0"/>
              <a:t>του</a:t>
            </a:r>
            <a:r>
              <a:rPr lang="en-US" sz="1400" dirty="0" smtClean="0"/>
              <a:t> EY </a:t>
            </a:r>
            <a:r>
              <a:rPr lang="el-GR" sz="1400" dirty="0" smtClean="0"/>
              <a:t>με </a:t>
            </a:r>
            <a:r>
              <a:rPr lang="el-GR" sz="1400" dirty="0"/>
              <a:t>έμφαση στην </a:t>
            </a:r>
            <a:r>
              <a:rPr lang="el-GR" sz="1400" dirty="0" err="1"/>
              <a:t>πολυμεσική</a:t>
            </a:r>
            <a:r>
              <a:rPr lang="el-GR" sz="1400" dirty="0"/>
              <a:t> μάθηση</a:t>
            </a:r>
            <a:r>
              <a:rPr lang="el-GR" sz="1400" dirty="0" smtClean="0"/>
              <a:t>.</a:t>
            </a:r>
          </a:p>
          <a:p>
            <a:pPr lvl="0"/>
            <a:endParaRPr lang="el-GR" sz="500" dirty="0" smtClean="0"/>
          </a:p>
          <a:p>
            <a:pPr lvl="0"/>
            <a:r>
              <a:rPr lang="el-GR" sz="1400" dirty="0" smtClean="0"/>
              <a:t>Είναι </a:t>
            </a:r>
            <a:r>
              <a:rPr lang="en-US" sz="1400" dirty="0" smtClean="0"/>
              <a:t>: </a:t>
            </a:r>
            <a:r>
              <a:rPr lang="el-GR" sz="1400" dirty="0" smtClean="0"/>
              <a:t>Αρχή</a:t>
            </a:r>
            <a:r>
              <a:rPr lang="en-US" sz="1400" dirty="0" smtClean="0"/>
              <a:t> </a:t>
            </a:r>
            <a:endParaRPr lang="el-GR" sz="1400" dirty="0" smtClean="0"/>
          </a:p>
          <a:p>
            <a:pPr lvl="0"/>
            <a:r>
              <a:rPr lang="el-GR" sz="1400" dirty="0" err="1" smtClean="0"/>
              <a:t>πολυμεσικότητας</a:t>
            </a:r>
            <a:r>
              <a:rPr lang="en-US" sz="1400" dirty="0" smtClean="0"/>
              <a:t>, </a:t>
            </a:r>
            <a:r>
              <a:rPr lang="el-GR" sz="1400" dirty="0" smtClean="0"/>
              <a:t> συνοχής</a:t>
            </a:r>
            <a:r>
              <a:rPr lang="en-US" sz="1400" dirty="0" smtClean="0"/>
              <a:t>, </a:t>
            </a:r>
            <a:r>
              <a:rPr lang="el-GR" sz="1400" dirty="0" smtClean="0"/>
              <a:t>πλεονασμού</a:t>
            </a:r>
            <a:r>
              <a:rPr lang="en-US" sz="1400" dirty="0" smtClean="0"/>
              <a:t>, </a:t>
            </a:r>
            <a:r>
              <a:rPr lang="el-GR" sz="1400" dirty="0" smtClean="0"/>
              <a:t>σηματοδότησης</a:t>
            </a:r>
            <a:r>
              <a:rPr lang="en-US" sz="1400" dirty="0" smtClean="0"/>
              <a:t>, </a:t>
            </a:r>
            <a:r>
              <a:rPr lang="el-GR" sz="1400" dirty="0" smtClean="0"/>
              <a:t>χωρικής συνάφειας</a:t>
            </a:r>
            <a:r>
              <a:rPr lang="en-US" sz="1400" dirty="0" smtClean="0"/>
              <a:t>, </a:t>
            </a:r>
            <a:r>
              <a:rPr lang="el-GR" sz="1400" dirty="0" smtClean="0"/>
              <a:t>χρονικής  συνάφειας</a:t>
            </a:r>
            <a:r>
              <a:rPr lang="en-US" sz="1400" dirty="0" smtClean="0"/>
              <a:t>, </a:t>
            </a:r>
            <a:r>
              <a:rPr lang="el-GR" sz="1400" dirty="0" smtClean="0"/>
              <a:t>κατάτμησης</a:t>
            </a:r>
            <a:r>
              <a:rPr lang="en-US" sz="1400" dirty="0" smtClean="0"/>
              <a:t>, </a:t>
            </a:r>
            <a:r>
              <a:rPr lang="el-GR" sz="1400" dirty="0" smtClean="0"/>
              <a:t>προπαίδευσης</a:t>
            </a:r>
            <a:r>
              <a:rPr lang="en-US" sz="1400" dirty="0" smtClean="0"/>
              <a:t>, </a:t>
            </a:r>
            <a:r>
              <a:rPr lang="el-GR" sz="1400" dirty="0" err="1" smtClean="0"/>
              <a:t>τροπικότητας</a:t>
            </a:r>
            <a:r>
              <a:rPr lang="en-US" sz="1400" dirty="0" smtClean="0"/>
              <a:t>, </a:t>
            </a:r>
            <a:r>
              <a:rPr lang="el-GR" sz="1400" dirty="0" smtClean="0"/>
              <a:t>προσωποποίησης, εικόνας και φωνής </a:t>
            </a:r>
            <a:endParaRPr lang="el-GR" sz="1400" dirty="0"/>
          </a:p>
          <a:p>
            <a:pPr lvl="0"/>
            <a:endParaRPr lang="el-GR" sz="1400" dirty="0"/>
          </a:p>
        </p:txBody>
      </p:sp>
      <p:sp>
        <p:nvSpPr>
          <p:cNvPr id="26" name="Στρογγυλεμένο ορθογώνιο 25"/>
          <p:cNvSpPr/>
          <p:nvPr/>
        </p:nvSpPr>
        <p:spPr>
          <a:xfrm>
            <a:off x="500400" y="2055600"/>
            <a:ext cx="2088000" cy="334800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l-GR" sz="1400" dirty="0"/>
          </a:p>
        </p:txBody>
      </p:sp>
      <p:sp>
        <p:nvSpPr>
          <p:cNvPr id="27" name="Στρογγυλεμένο ορθογώνιο 26"/>
          <p:cNvSpPr/>
          <p:nvPr/>
        </p:nvSpPr>
        <p:spPr>
          <a:xfrm>
            <a:off x="496800" y="2610000"/>
            <a:ext cx="2088000" cy="2808000"/>
          </a:xfrm>
          <a:prstGeom prst="roundRect">
            <a:avLst/>
          </a:prstGeom>
          <a:solidFill>
            <a:srgbClr val="203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l-GR" sz="1400" dirty="0" smtClean="0"/>
          </a:p>
          <a:p>
            <a:pPr lvl="0"/>
            <a:endParaRPr lang="el-GR" sz="1400" dirty="0"/>
          </a:p>
          <a:p>
            <a:pPr lvl="0"/>
            <a:endParaRPr lang="el-GR" sz="1400" dirty="0" smtClean="0"/>
          </a:p>
          <a:p>
            <a:pPr lvl="0"/>
            <a:endParaRPr lang="el-GR" sz="1400" dirty="0"/>
          </a:p>
          <a:p>
            <a:pPr lvl="0"/>
            <a:endParaRPr lang="el-GR" sz="1400" dirty="0" smtClean="0"/>
          </a:p>
          <a:p>
            <a:pPr lvl="0"/>
            <a:endParaRPr lang="el-GR" sz="1400" dirty="0"/>
          </a:p>
          <a:p>
            <a:pPr lvl="0"/>
            <a:r>
              <a:rPr lang="el-GR" sz="1400" dirty="0" smtClean="0"/>
              <a:t>Αρχές </a:t>
            </a:r>
            <a:r>
              <a:rPr lang="el-GR" sz="1400" dirty="0"/>
              <a:t>σχεδιασμού εξ αποστάσεως εκπαιδευτικού υλικού των </a:t>
            </a:r>
            <a:r>
              <a:rPr lang="el-GR" sz="1400" dirty="0" err="1"/>
              <a:t>Σπανακά</a:t>
            </a:r>
            <a:r>
              <a:rPr lang="el-GR" sz="1400" dirty="0"/>
              <a:t> και </a:t>
            </a:r>
            <a:r>
              <a:rPr lang="el-GR" sz="1400" dirty="0" err="1"/>
              <a:t>Λιοναράκη</a:t>
            </a:r>
            <a:r>
              <a:rPr lang="el-GR" sz="1400" dirty="0"/>
              <a:t>, για την δημιουργία αποτελεσματικού </a:t>
            </a:r>
            <a:r>
              <a:rPr lang="el-GR" sz="1400" dirty="0" err="1"/>
              <a:t>ΕξΑΕ</a:t>
            </a:r>
            <a:r>
              <a:rPr lang="el-GR" sz="1400" dirty="0"/>
              <a:t> εκπαιδευτικού υλικού, συνεπές με τους παιδαγωγικούς στόχους και αλληλεπικαλυπτόμενο</a:t>
            </a:r>
            <a:r>
              <a:rPr lang="el-GR" sz="1400" dirty="0" smtClean="0"/>
              <a:t>.</a:t>
            </a:r>
          </a:p>
          <a:p>
            <a:pPr lvl="0"/>
            <a:endParaRPr lang="el-GR" sz="1400" dirty="0"/>
          </a:p>
          <a:p>
            <a:pPr lvl="0"/>
            <a:endParaRPr lang="el-GR" sz="1400" dirty="0" smtClean="0"/>
          </a:p>
          <a:p>
            <a:pPr lvl="0"/>
            <a:endParaRPr lang="el-GR" sz="1400" dirty="0"/>
          </a:p>
          <a:p>
            <a:pPr lvl="0"/>
            <a:endParaRPr lang="el-GR" sz="1400" dirty="0" smtClean="0"/>
          </a:p>
          <a:p>
            <a:pPr lvl="0"/>
            <a:endParaRPr lang="el-GR" sz="1400" dirty="0"/>
          </a:p>
          <a:p>
            <a:pPr lvl="0"/>
            <a:endParaRPr lang="el-GR" sz="1400" dirty="0"/>
          </a:p>
        </p:txBody>
      </p:sp>
      <p:pic>
        <p:nvPicPr>
          <p:cNvPr id="28" name="Εικόνα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8000" y="2070000"/>
            <a:ext cx="4390990" cy="3348000"/>
          </a:xfrm>
          <a:prstGeom prst="rect">
            <a:avLst/>
          </a:prstGeom>
        </p:spPr>
      </p:pic>
      <p:sp>
        <p:nvSpPr>
          <p:cNvPr id="29" name="Στρογγυλεμένο ορθογώνιο 28"/>
          <p:cNvSpPr/>
          <p:nvPr/>
        </p:nvSpPr>
        <p:spPr>
          <a:xfrm>
            <a:off x="7052400" y="2055600"/>
            <a:ext cx="2052000" cy="414000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l-GR" sz="1400" dirty="0"/>
          </a:p>
        </p:txBody>
      </p:sp>
      <p:pic>
        <p:nvPicPr>
          <p:cNvPr id="30" name="Εικόνα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8000" y="2070000"/>
            <a:ext cx="4390990" cy="3348000"/>
          </a:xfrm>
          <a:prstGeom prst="rect">
            <a:avLst/>
          </a:prstGeom>
        </p:spPr>
      </p:pic>
      <p:sp>
        <p:nvSpPr>
          <p:cNvPr id="31" name="Στρογγυλεμένο ορθογώνιο 30"/>
          <p:cNvSpPr/>
          <p:nvPr/>
        </p:nvSpPr>
        <p:spPr>
          <a:xfrm>
            <a:off x="7027200" y="3257742"/>
            <a:ext cx="2088000" cy="2160000"/>
          </a:xfrm>
          <a:prstGeom prst="roundRect">
            <a:avLst/>
          </a:prstGeom>
          <a:solidFill>
            <a:srgbClr val="826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l-GR" sz="1400" dirty="0" smtClean="0"/>
          </a:p>
          <a:p>
            <a:pPr lvl="0"/>
            <a:endParaRPr lang="el-GR" sz="1400" dirty="0"/>
          </a:p>
          <a:p>
            <a:pPr lvl="0"/>
            <a:endParaRPr lang="el-GR" sz="1400" dirty="0" smtClean="0"/>
          </a:p>
          <a:p>
            <a:pPr lvl="0"/>
            <a:endParaRPr lang="el-GR" sz="1400" dirty="0"/>
          </a:p>
          <a:p>
            <a:pPr lvl="0"/>
            <a:endParaRPr lang="el-GR" sz="1400" dirty="0" smtClean="0"/>
          </a:p>
          <a:p>
            <a:pPr lvl="0"/>
            <a:endParaRPr lang="el-GR" sz="1400" dirty="0"/>
          </a:p>
          <a:p>
            <a:pPr lvl="0"/>
            <a:endParaRPr lang="el-GR" sz="1400" dirty="0" smtClean="0"/>
          </a:p>
          <a:p>
            <a:pPr lvl="0"/>
            <a:endParaRPr lang="el-GR" sz="1400" dirty="0"/>
          </a:p>
          <a:p>
            <a:pPr lvl="0"/>
            <a:endParaRPr lang="el-GR" sz="1400" dirty="0" smtClean="0"/>
          </a:p>
          <a:p>
            <a:pPr lvl="0"/>
            <a:endParaRPr lang="el-GR" sz="1400" dirty="0"/>
          </a:p>
          <a:p>
            <a:pPr lvl="0"/>
            <a:r>
              <a:rPr lang="el-GR" sz="1400" dirty="0" smtClean="0"/>
              <a:t>Δομικά </a:t>
            </a:r>
            <a:r>
              <a:rPr lang="el-GR" sz="1400" dirty="0"/>
              <a:t>χαρακτηριστικά - Τυπολογία </a:t>
            </a:r>
            <a:r>
              <a:rPr lang="el-GR" sz="1400" dirty="0" err="1"/>
              <a:t>West</a:t>
            </a:r>
            <a:r>
              <a:rPr lang="el-GR" sz="1400" dirty="0"/>
              <a:t> και </a:t>
            </a:r>
            <a:r>
              <a:rPr lang="el-GR" sz="1400" dirty="0" err="1"/>
              <a:t>Λιοναράκη</a:t>
            </a:r>
            <a:r>
              <a:rPr lang="el-GR" sz="1400" dirty="0" smtClean="0"/>
              <a:t>, </a:t>
            </a:r>
            <a:r>
              <a:rPr lang="el-GR" sz="1400" dirty="0"/>
              <a:t>αφορούν την οργάνωση και κατηγοριοποίηση του εκπαιδευτικού υλικού για ευκολότερη πρόσβαση των μαθητών</a:t>
            </a:r>
            <a:r>
              <a:rPr lang="el-GR" sz="1400" dirty="0" smtClean="0"/>
              <a:t>.</a:t>
            </a:r>
          </a:p>
          <a:p>
            <a:pPr lvl="0"/>
            <a:endParaRPr lang="el-GR" sz="1400" dirty="0"/>
          </a:p>
          <a:p>
            <a:pPr lvl="0"/>
            <a:endParaRPr lang="el-GR" sz="1400" dirty="0" smtClean="0"/>
          </a:p>
          <a:p>
            <a:pPr lvl="0"/>
            <a:endParaRPr lang="el-GR" sz="1400" dirty="0"/>
          </a:p>
          <a:p>
            <a:pPr lvl="0"/>
            <a:endParaRPr lang="el-GR" sz="1400" dirty="0" smtClean="0"/>
          </a:p>
          <a:p>
            <a:pPr lvl="0"/>
            <a:endParaRPr lang="el-GR" sz="1400" dirty="0"/>
          </a:p>
          <a:p>
            <a:pPr lvl="0"/>
            <a:endParaRPr lang="el-GR" sz="1400" dirty="0" smtClean="0"/>
          </a:p>
          <a:p>
            <a:pPr lvl="0"/>
            <a:endParaRPr lang="el-GR" sz="1400" dirty="0"/>
          </a:p>
          <a:p>
            <a:pPr lvl="0"/>
            <a:endParaRPr lang="el-GR" sz="1400" dirty="0" smtClean="0"/>
          </a:p>
          <a:p>
            <a:pPr lvl="0"/>
            <a:endParaRPr lang="el-GR" sz="1400" dirty="0"/>
          </a:p>
          <a:p>
            <a:pPr lvl="0"/>
            <a:endParaRPr lang="el-GR" sz="1400" dirty="0"/>
          </a:p>
        </p:txBody>
      </p:sp>
      <p:sp>
        <p:nvSpPr>
          <p:cNvPr id="32" name="Στρογγυλεμένο ορθογώνιο 31"/>
          <p:cNvSpPr/>
          <p:nvPr/>
        </p:nvSpPr>
        <p:spPr>
          <a:xfrm>
            <a:off x="500400" y="2610000"/>
            <a:ext cx="2088000" cy="280800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l-GR" sz="1400" dirty="0"/>
          </a:p>
        </p:txBody>
      </p:sp>
      <p:pic>
        <p:nvPicPr>
          <p:cNvPr id="33" name="Εικόνα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000" y="2070000"/>
            <a:ext cx="4390990" cy="3348000"/>
          </a:xfrm>
          <a:prstGeom prst="rect">
            <a:avLst/>
          </a:prstGeom>
        </p:spPr>
      </p:pic>
      <p:sp>
        <p:nvSpPr>
          <p:cNvPr id="34" name="Στρογγυλεμένο ορθογώνιο 33"/>
          <p:cNvSpPr/>
          <p:nvPr/>
        </p:nvSpPr>
        <p:spPr>
          <a:xfrm>
            <a:off x="7052400" y="3258000"/>
            <a:ext cx="2052000" cy="216000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2941016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  <p:bldP spid="27" grpId="0" animBg="1"/>
      <p:bldP spid="29" grpId="0" animBg="1"/>
      <p:bldP spid="31" grpId="0" animBg="1"/>
      <p:bldP spid="32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Διάγραμμα 7">
            <a:extLst>
              <a:ext uri="{FF2B5EF4-FFF2-40B4-BE49-F238E27FC236}">
                <a16:creationId xmlns:a16="http://schemas.microsoft.com/office/drawing/2014/main" id="{CB1B9E08-6B5F-C8F5-EA3F-60E0858B9A01}"/>
              </a:ext>
            </a:extLst>
          </p:cNvPr>
          <p:cNvGraphicFramePr/>
          <p:nvPr>
            <p:extLst/>
          </p:nvPr>
        </p:nvGraphicFramePr>
        <p:xfrm>
          <a:off x="755576" y="1240293"/>
          <a:ext cx="6068697" cy="48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891C8AB-855F-97F1-07FC-2C0134FECED4}"/>
              </a:ext>
            </a:extLst>
          </p:cNvPr>
          <p:cNvSpPr txBox="1"/>
          <p:nvPr/>
        </p:nvSpPr>
        <p:spPr>
          <a:xfrm>
            <a:off x="7155916" y="4748788"/>
            <a:ext cx="1801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i="1" dirty="0">
                <a:solidFill>
                  <a:srgbClr val="0000FF"/>
                </a:solidFill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Μάθημα στο </a:t>
            </a:r>
            <a:r>
              <a:rPr lang="en-US" sz="1400" i="1" dirty="0" err="1">
                <a:solidFill>
                  <a:srgbClr val="0000FF"/>
                </a:solidFill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Chamilo</a:t>
            </a:r>
            <a:endParaRPr lang="el-GR" sz="1400" i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3A126759-4BAA-CB61-6872-DDC01A9A05B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5136"/>
          <a:stretch/>
        </p:blipFill>
        <p:spPr bwMode="auto">
          <a:xfrm>
            <a:off x="6994052" y="2348880"/>
            <a:ext cx="2124940" cy="23926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F4230864-FDCE-C811-A673-8ADCD6EC1E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68359" y="4958425"/>
            <a:ext cx="886902" cy="891722"/>
          </a:xfrm>
          <a:prstGeom prst="rect">
            <a:avLst/>
          </a:prstGeom>
        </p:spPr>
      </p:pic>
      <p:sp>
        <p:nvSpPr>
          <p:cNvPr id="9" name="Τίτλος 1">
            <a:extLst>
              <a:ext uri="{FF2B5EF4-FFF2-40B4-BE49-F238E27FC236}">
                <a16:creationId xmlns:a16="http://schemas.microsoft.com/office/drawing/2014/main" id="{A7EBF97F-EFD8-A9B2-E052-2E9181D05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5127"/>
            <a:ext cx="7740000" cy="1075390"/>
          </a:xfrm>
        </p:spPr>
        <p:txBody>
          <a:bodyPr>
            <a:normAutofit fontScale="90000"/>
          </a:bodyPr>
          <a:lstStyle/>
          <a:p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Σχεδιασμός Εκπαιδευτικού </a:t>
            </a:r>
            <a:r>
              <a:rPr lang="el-G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Υλικού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87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11969</TotalTime>
  <Words>1143</Words>
  <Application>Microsoft Office PowerPoint</Application>
  <PresentationFormat>Προβολή στην οθόνη (4:3)</PresentationFormat>
  <Paragraphs>223</Paragraphs>
  <Slides>21</Slides>
  <Notes>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9" baseType="lpstr">
      <vt:lpstr>Arial</vt:lpstr>
      <vt:lpstr>Book Antiqua</vt:lpstr>
      <vt:lpstr>Calibri</vt:lpstr>
      <vt:lpstr>Calibri Light</vt:lpstr>
      <vt:lpstr>Tahoma</vt:lpstr>
      <vt:lpstr>Times New Roman</vt:lpstr>
      <vt:lpstr>Wingdings</vt:lpstr>
      <vt:lpstr>Θέμα του Office</vt:lpstr>
      <vt:lpstr>Σχεδιασμός, Υλοποίηση και Αποτίμηση Εκπαιδευτικού Υλικού με τη Μέθοδο της ΕξΑΕ για Μαθητές της Γ’ τάξης ΕΠΑΛ Ειδικότητας Ηλεκτρονικών στο Μάθημα «Ψηφιακά Συστήματα»</vt:lpstr>
      <vt:lpstr>Ευχαριστίες</vt:lpstr>
      <vt:lpstr>Σκοπός</vt:lpstr>
      <vt:lpstr>Παρουσίαση του PowerPoint</vt:lpstr>
      <vt:lpstr>Στόχοι της έρευνας</vt:lpstr>
      <vt:lpstr>Ερευνητικά Ερωτήματα</vt:lpstr>
      <vt:lpstr>Δομή της εργασίας</vt:lpstr>
      <vt:lpstr>Θεωρητικό πλαίσιο</vt:lpstr>
      <vt:lpstr>Σχεδιασμός Εκπαιδευτικού Υλικού</vt:lpstr>
      <vt:lpstr>Παρουσίαση του PowerPoint</vt:lpstr>
      <vt:lpstr>Πλατφόρμα</vt:lpstr>
      <vt:lpstr>Περιγραφή μαθήματος</vt:lpstr>
      <vt:lpstr>Διδακτικές ενότητες μαθήματος</vt:lpstr>
      <vt:lpstr>Παρουσίαση του PowerPoint</vt:lpstr>
      <vt:lpstr>Περιεχόμενα 1ης Διδακτικής ενότητας</vt:lpstr>
      <vt:lpstr>Αποτίμηση Εκπαιδευτικού Υλικού</vt:lpstr>
      <vt:lpstr>Αποτελέσματα Έρευνας</vt:lpstr>
      <vt:lpstr>Παρουσίαση του PowerPoint</vt:lpstr>
      <vt:lpstr>Παρουσίαση του PowerPoint</vt:lpstr>
      <vt:lpstr>Παρουσίαση του PowerPoint</vt:lpstr>
      <vt:lpstr>Ευχαριστώ για την προσοχή σας!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ΝΙΚΟΛΑΟΣ ΜΑΡΚΑΚΗΣ</cp:lastModifiedBy>
  <cp:revision>1975</cp:revision>
  <dcterms:created xsi:type="dcterms:W3CDTF">2003-10-16T17:37:47Z</dcterms:created>
  <dcterms:modified xsi:type="dcterms:W3CDTF">2023-11-03T11:45:30Z</dcterms:modified>
</cp:coreProperties>
</file>