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2"/>
  </p:notesMasterIdLst>
  <p:sldIdLst>
    <p:sldId id="1482" r:id="rId2"/>
    <p:sldId id="2023" r:id="rId3"/>
    <p:sldId id="2013" r:id="rId4"/>
    <p:sldId id="2021" r:id="rId5"/>
    <p:sldId id="2014" r:id="rId6"/>
    <p:sldId id="2020" r:id="rId7"/>
    <p:sldId id="2012" r:id="rId8"/>
    <p:sldId id="2025" r:id="rId9"/>
    <p:sldId id="2043" r:id="rId10"/>
    <p:sldId id="2028" r:id="rId11"/>
    <p:sldId id="2042" r:id="rId12"/>
    <p:sldId id="2031" r:id="rId13"/>
    <p:sldId id="2032" r:id="rId14"/>
    <p:sldId id="2033" r:id="rId15"/>
    <p:sldId id="2034" r:id="rId16"/>
    <p:sldId id="2036" r:id="rId17"/>
    <p:sldId id="2035" r:id="rId18"/>
    <p:sldId id="2039" r:id="rId19"/>
    <p:sldId id="2040" r:id="rId20"/>
    <p:sldId id="2041" r:id="rId21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CC"/>
    <a:srgbClr val="FF6699"/>
    <a:srgbClr val="90CCAF"/>
    <a:srgbClr val="CC3399"/>
    <a:srgbClr val="EDBE9B"/>
    <a:srgbClr val="FFFF00"/>
    <a:srgbClr val="FF9933"/>
    <a:srgbClr val="FFA54B"/>
    <a:srgbClr val="FFFFCC"/>
    <a:srgbClr val="931B1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78814" autoAdjust="0"/>
  </p:normalViewPr>
  <p:slideViewPr>
    <p:cSldViewPr>
      <p:cViewPr varScale="1">
        <p:scale>
          <a:sx n="69" d="100"/>
          <a:sy n="69" d="100"/>
        </p:scale>
        <p:origin x="-1690" y="-67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Σκοπός της Ερευνητικής Εργασίας ήταν ο </a:t>
            </a:r>
            <a:r>
              <a:rPr lang="el-GR" b="1" dirty="0" smtClean="0">
                <a:solidFill>
                  <a:srgbClr val="C00000"/>
                </a:solidFill>
              </a:rPr>
              <a:t>σχεδιασμός</a:t>
            </a:r>
            <a:r>
              <a:rPr lang="el-GR" b="1" dirty="0" smtClean="0"/>
              <a:t>, η </a:t>
            </a:r>
            <a:r>
              <a:rPr lang="el-GR" b="1" dirty="0" smtClean="0">
                <a:solidFill>
                  <a:srgbClr val="C00000"/>
                </a:solidFill>
              </a:rPr>
              <a:t>δημιουργία</a:t>
            </a:r>
            <a:r>
              <a:rPr lang="el-GR" b="1" dirty="0" smtClean="0"/>
              <a:t> και η </a:t>
            </a:r>
            <a:r>
              <a:rPr lang="el-GR" b="1" dirty="0" smtClean="0">
                <a:solidFill>
                  <a:srgbClr val="C00000"/>
                </a:solidFill>
              </a:rPr>
              <a:t>υλοποίηση </a:t>
            </a:r>
            <a:r>
              <a:rPr lang="el-GR" b="1" dirty="0" smtClean="0">
                <a:solidFill>
                  <a:srgbClr val="0070C0"/>
                </a:solidFill>
              </a:rPr>
              <a:t>ολοκληρωμένης παρέμβασης</a:t>
            </a:r>
            <a:r>
              <a:rPr lang="el-GR" b="1" dirty="0" smtClean="0"/>
              <a:t>, συμπληρωματικής σχολικής </a:t>
            </a:r>
            <a:r>
              <a:rPr lang="el-GR" b="1" dirty="0" err="1" smtClean="0"/>
              <a:t>ΕξΑΕ</a:t>
            </a:r>
            <a:r>
              <a:rPr lang="el-GR" b="1" dirty="0" smtClean="0"/>
              <a:t> με τη χρήση </a:t>
            </a:r>
            <a:r>
              <a:rPr lang="el-GR" b="1" dirty="0" err="1" smtClean="0">
                <a:solidFill>
                  <a:schemeClr val="accent4">
                    <a:lumMod val="75000"/>
                  </a:schemeClr>
                </a:solidFill>
              </a:rPr>
              <a:t>διαδραστικού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 εκπαιδευτικού υλικού</a:t>
            </a:r>
            <a:r>
              <a:rPr lang="el-GR" b="1" dirty="0" smtClean="0"/>
              <a:t> και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εφαρμογών επαυξημένης πραγματικότητας</a:t>
            </a:r>
            <a:r>
              <a:rPr lang="el-GR" b="1" dirty="0" smtClean="0"/>
              <a:t>, με βάση τη μεθοδολογία της εξ αποστάσεως εκπαίδευσης και τις αρχές σχεδιασμού ΕΥ που έχουν προταθεί από τους θεωρητικούς του πεδίου, στο μάθημα της</a:t>
            </a:r>
            <a:r>
              <a:rPr lang="el-GR" b="1" dirty="0" smtClean="0">
                <a:solidFill>
                  <a:schemeClr val="accent6">
                    <a:lumMod val="75000"/>
                  </a:schemeClr>
                </a:solidFill>
              </a:rPr>
              <a:t> Ιστορίας Προσανατολισμού </a:t>
            </a:r>
            <a:r>
              <a:rPr lang="el-GR" b="1" dirty="0" smtClean="0"/>
              <a:t>και ειδικότερα στην ενότητα της </a:t>
            </a:r>
            <a:r>
              <a:rPr lang="el-GR" b="1" dirty="0" smtClean="0">
                <a:solidFill>
                  <a:schemeClr val="accent6">
                    <a:lumMod val="75000"/>
                  </a:schemeClr>
                </a:solidFill>
              </a:rPr>
              <a:t>Αποκατάστασης των προσφύγων</a:t>
            </a:r>
            <a:r>
              <a:rPr lang="el-GR" b="1" dirty="0" smtClean="0"/>
              <a:t>. 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2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10 ερευνητικοί άξονες (για τους ειδικούς), 4 ερευνητικοί άξονες (για τους μαθητές), 7 ερευνητικοί άξονες για τους εκπαιδευτικούς - Φιλολόγους &amp; 6 ερευνητικοί άξονες για το παιχνίδι Ε.Π.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2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6  ερευνητικοί άξονες &amp; επιμέρους κατηγορίες ανάλυσης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b="1" dirty="0" smtClean="0">
                <a:cs typeface="Times New Roman" panose="02020603050405020304" pitchFamily="18" charset="0"/>
              </a:rPr>
              <a:t>Το ΕΥ </a:t>
            </a:r>
            <a:r>
              <a:rPr lang="el-GR" b="1" dirty="0" smtClean="0">
                <a:solidFill>
                  <a:srgbClr val="931B1B"/>
                </a:solidFill>
                <a:cs typeface="Times New Roman" panose="02020603050405020304" pitchFamily="18" charset="0"/>
              </a:rPr>
              <a:t>έχει σαφήνεια, πληρότητα, επάρκεια, τεκμηρίωση</a:t>
            </a:r>
            <a:r>
              <a:rPr lang="el-GR" b="1" baseline="0" dirty="0" smtClean="0">
                <a:solidFill>
                  <a:srgbClr val="931B1B"/>
                </a:solidFill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931B1B"/>
                </a:solidFill>
                <a:cs typeface="Times New Roman" panose="02020603050405020304" pitchFamily="18" charset="0"/>
                <a:sym typeface="Wingdings" pitchFamily="2" charset="2"/>
              </a:rPr>
              <a:t> ΣΤΟΥΣ ΟΡΙΣΜΟΥΣ ΚΑΙ ΣΤΙΣ ΠΗΓΕΣ.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b="1" dirty="0" smtClean="0">
                <a:solidFill>
                  <a:srgbClr val="931B1B"/>
                </a:solidFill>
                <a:cs typeface="Times New Roman" panose="02020603050405020304" pitchFamily="18" charset="0"/>
              </a:rPr>
              <a:t> </a:t>
            </a:r>
            <a:r>
              <a:rPr lang="el-GR" b="1" dirty="0" err="1" smtClean="0">
                <a:solidFill>
                  <a:srgbClr val="931B1B"/>
                </a:solidFill>
                <a:cs typeface="Times New Roman" panose="02020603050405020304" pitchFamily="18" charset="0"/>
              </a:rPr>
              <a:t>διαδραστικότητα</a:t>
            </a:r>
            <a:endParaRPr lang="el-GR" b="1" dirty="0" smtClean="0">
              <a:solidFill>
                <a:srgbClr val="931B1B"/>
              </a:solidFill>
              <a:cs typeface="Times New Roman" panose="02020603050405020304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b="1" dirty="0" smtClean="0">
                <a:solidFill>
                  <a:srgbClr val="931B1B"/>
                </a:solidFill>
                <a:cs typeface="Times New Roman" panose="02020603050405020304" pitchFamily="18" charset="0"/>
              </a:rPr>
              <a:t>Ο ΜΑΘΗΤΗΣ ΕΞΟΙΚΕΙΩΝΕΤΑΙ ΜΕ ΤΗΝ ΙΣΤΟΡΙΚΗ ΓΝΩΣΗ ΚΑΙ ΑΝΑΠΤΥΣΕΙ ΚΡΙΤΙΚΗ ΣΚΕΨΗ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b="1" dirty="0" smtClean="0">
              <a:solidFill>
                <a:srgbClr val="931B1B"/>
              </a:solidFill>
              <a:cs typeface="Times New Roman" panose="02020603050405020304" pitchFamily="18" charset="0"/>
            </a:endParaRPr>
          </a:p>
          <a:p>
            <a:endParaRPr lang="el-GR" dirty="0" smtClean="0"/>
          </a:p>
          <a:p>
            <a:r>
              <a:rPr lang="el-GR" dirty="0" smtClean="0"/>
              <a:t>ΠΑΡΑΤΗΡΗΣΕΙΣ: ΔΕΝ ΥΠΉΡΞΑΝ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200" b="1" dirty="0" smtClean="0">
                <a:cs typeface="Times New Roman" panose="02020603050405020304" pitchFamily="18" charset="0"/>
              </a:rPr>
              <a:t>χωρίς κάποιο πρόβλημα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xmlns="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916;&#921;&#928;&#923;&#937;&#924;&#913;&#932;&#921;&#922;&#919;\&#932;&#917;&#923;&#917;&#933;&#932;&#913;&#921;&#913;\PPT%20&#916;&#921;&#928;&#923;&#937;&#924;&#913;&#932;&#921;&#922;&#919;&#931;.mp4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403648" y="3140968"/>
            <a:ext cx="6840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Ιωάννα Ζώτου</a:t>
            </a:r>
          </a:p>
          <a:p>
            <a:pPr algn="ctr"/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1610044"/>
              </p:ext>
            </p:extLst>
          </p:nvPr>
        </p:nvGraphicFramePr>
        <p:xfrm>
          <a:off x="827584" y="4149080"/>
          <a:ext cx="8208911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43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Χαράλαμπος Μουζάκης</a:t>
                      </a:r>
                    </a:p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Καθηγητής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Σύμβουλος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Ε.Α.Π.</a:t>
                      </a:r>
                      <a:endParaRPr lang="el-GR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Λάμπρος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Καρβούνης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Διδάκτωρ </a:t>
                      </a:r>
                      <a:endParaRPr lang="el-GR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Πανεπιστημίου Κρήτης</a:t>
                      </a: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Κωνσταντίνος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Κωτσίδης</a:t>
                      </a:r>
                      <a:endParaRPr lang="el-GR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Διδάκτωρ </a:t>
                      </a:r>
                    </a:p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Πανεπιστημίου Κρήτης</a:t>
                      </a:r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47664" y="3645024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/>
          <a:srcRect l="10090" t="31450" r="7925" b="31972"/>
          <a:stretch>
            <a:fillRect/>
          </a:stretch>
        </p:blipFill>
        <p:spPr bwMode="auto">
          <a:xfrm>
            <a:off x="755576" y="908720"/>
            <a:ext cx="820891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Στρογγυλεμένο ορθογώνιο 4"/>
          <p:cNvSpPr/>
          <p:nvPr/>
        </p:nvSpPr>
        <p:spPr>
          <a:xfrm>
            <a:off x="1115616" y="1412776"/>
            <a:ext cx="7331930" cy="1458350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just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b="1" kern="1200" dirty="0" smtClean="0">
                <a:solidFill>
                  <a:schemeClr val="tx2">
                    <a:lumMod val="50000"/>
                  </a:schemeClr>
                </a:solidFill>
              </a:rPr>
              <a:t>Σχεδιασμός, υλοποίηση και αποτίμηση εκπαιδευτικού υλικού με τη μεθοδολογία της Σχολικής ΕξΑΕ για τους μαθητές και τις μαθήτριες της Γ΄ Λυκείου στο μάθημα της Ιστορίας Προσανατολισμού. Η περίπτωση της θεματικής ενότητας: Γ. Η αποκατάσταση των Προσφύγων.</a:t>
            </a:r>
            <a:endParaRPr lang="el-GR" sz="2000" kern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728042" y="0"/>
            <a:ext cx="8415958" cy="89183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4000" dirty="0"/>
              <a:t/>
            </a:r>
            <a:br>
              <a:rPr lang="el-GR" sz="4000" dirty="0"/>
            </a:br>
            <a:r>
              <a:rPr lang="el-GR" sz="4000" dirty="0"/>
              <a:t>6. Δημιουργία Εκπαιδευτικού Υλικού </a:t>
            </a:r>
            <a:r>
              <a:rPr lang="el-GR" sz="4000" dirty="0" smtClean="0"/>
              <a:t>2/</a:t>
            </a:r>
            <a:r>
              <a:rPr lang="el-GR" sz="4000" dirty="0"/>
              <a:t>3</a:t>
            </a:r>
          </a:p>
        </p:txBody>
      </p:sp>
      <p:grpSp>
        <p:nvGrpSpPr>
          <p:cNvPr id="5" name="4 - Ομάδα">
            <a:extLst>
              <a:ext uri="{FF2B5EF4-FFF2-40B4-BE49-F238E27FC236}">
                <a16:creationId xmlns="" xmlns:a16="http://schemas.microsoft.com/office/drawing/2014/main" id="{A86A86A9-FBE1-4304-BD50-25A9C0CCDD1B}"/>
              </a:ext>
            </a:extLst>
          </p:cNvPr>
          <p:cNvGrpSpPr/>
          <p:nvPr/>
        </p:nvGrpSpPr>
        <p:grpSpPr>
          <a:xfrm>
            <a:off x="1187624" y="1388516"/>
            <a:ext cx="7513122" cy="576064"/>
            <a:chOff x="0" y="49732"/>
            <a:chExt cx="6834214" cy="573664"/>
          </a:xfrm>
          <a:solidFill>
            <a:srgbClr val="FF33CC"/>
          </a:solidFill>
          <a:scene3d>
            <a:camera prst="orthographicFront"/>
            <a:lightRig rig="flat" dir="t"/>
          </a:scene3d>
        </p:grpSpPr>
        <p:sp>
          <p:nvSpPr>
            <p:cNvPr id="6" name="5 - Στρογγυλεμένο ορθογώνιο">
              <a:extLst>
                <a:ext uri="{FF2B5EF4-FFF2-40B4-BE49-F238E27FC236}">
                  <a16:creationId xmlns="" xmlns:a16="http://schemas.microsoft.com/office/drawing/2014/main" id="{245253D0-30FF-485D-9F69-CDA3B46CCDB7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Στρογγυλεμένο ορθογώνιο 4">
              <a:extLst>
                <a:ext uri="{FF2B5EF4-FFF2-40B4-BE49-F238E27FC236}">
                  <a16:creationId xmlns="" xmlns:a16="http://schemas.microsoft.com/office/drawing/2014/main" id="{9E2FE1A2-2912-4925-A4EE-3893612532F1}"/>
                </a:ext>
              </a:extLst>
            </p:cNvPr>
            <p:cNvSpPr/>
            <p:nvPr/>
          </p:nvSpPr>
          <p:spPr>
            <a:xfrm>
              <a:off x="56008" y="7773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Εργαλεία ΤΠΕ που </a:t>
              </a:r>
              <a:r>
                <a:rPr lang="el-GR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χρησιμοποιήθηκαν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3680" b="48258"/>
          <a:stretch>
            <a:fillRect/>
          </a:stretch>
        </p:blipFill>
        <p:spPr bwMode="auto">
          <a:xfrm>
            <a:off x="755576" y="2060848"/>
            <a:ext cx="3783825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2" cstate="print"/>
          <a:srcRect t="53016" b="7777"/>
          <a:stretch>
            <a:fillRect/>
          </a:stretch>
        </p:blipFill>
        <p:spPr bwMode="auto">
          <a:xfrm>
            <a:off x="4860032" y="2060848"/>
            <a:ext cx="35814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Ορθογώνιο 13">
            <a:extLst>
              <a:ext uri="{FF2B5EF4-FFF2-40B4-BE49-F238E27FC236}">
                <a16:creationId xmlns="" xmlns:a16="http://schemas.microsoft.com/office/drawing/2014/main" id="{9A8AADD1-EDAF-4BA7-8571-AF5B77871918}"/>
              </a:ext>
            </a:extLst>
          </p:cNvPr>
          <p:cNvSpPr/>
          <p:nvPr/>
        </p:nvSpPr>
        <p:spPr>
          <a:xfrm>
            <a:off x="1403648" y="2636912"/>
            <a:ext cx="23744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H5P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/>
              <a:t>Chamilo</a:t>
            </a: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/>
              <a:t>Actionbound</a:t>
            </a: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BlippAR</a:t>
            </a: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Book Creator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Plotagon</a:t>
            </a:r>
            <a:r>
              <a:rPr lang="el-GR" sz="2000" b="1" dirty="0" smtClean="0"/>
              <a:t> </a:t>
            </a:r>
            <a:r>
              <a:rPr lang="en-US" sz="2000" b="1" dirty="0" smtClean="0"/>
              <a:t>Studio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Doodly</a:t>
            </a:r>
            <a:endParaRPr lang="en-US" sz="2000" b="1" dirty="0"/>
          </a:p>
        </p:txBody>
      </p:sp>
      <p:sp>
        <p:nvSpPr>
          <p:cNvPr id="26" name="Ορθογώνιο 17">
            <a:extLst>
              <a:ext uri="{FF2B5EF4-FFF2-40B4-BE49-F238E27FC236}">
                <a16:creationId xmlns="" xmlns:a16="http://schemas.microsoft.com/office/drawing/2014/main" id="{D1F4819F-9A5C-4D9D-8703-C95F05C68B5E}"/>
              </a:ext>
            </a:extLst>
          </p:cNvPr>
          <p:cNvSpPr/>
          <p:nvPr/>
        </p:nvSpPr>
        <p:spPr>
          <a:xfrm>
            <a:off x="5364088" y="2780928"/>
            <a:ext cx="28677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PowerPoint</a:t>
            </a:r>
            <a:endParaRPr lang="el-GR" sz="2000" b="1" dirty="0" smtClean="0"/>
          </a:p>
          <a:p>
            <a:pPr marL="342900" indent="-342900"/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/>
              <a:t>Εργαλεία φωτογράφισης και ηχογράφησης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503040" y="0"/>
            <a:ext cx="8640960" cy="10753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6. Δημιουργία Εκπαιδευτικού Υλικού 3/3</a:t>
            </a:r>
            <a:endParaRPr lang="el-GR" dirty="0"/>
          </a:p>
        </p:txBody>
      </p:sp>
      <p:sp>
        <p:nvSpPr>
          <p:cNvPr id="5" name="Στρογγυλεμένο ορθογώνιο 4">
            <a:extLst>
              <a:ext uri="{FF2B5EF4-FFF2-40B4-BE49-F238E27FC236}">
                <a16:creationId xmlns="" xmlns:a16="http://schemas.microsoft.com/office/drawing/2014/main" id="{59DBAD40-C751-40D5-9CED-EB4502384483}"/>
              </a:ext>
            </a:extLst>
          </p:cNvPr>
          <p:cNvSpPr/>
          <p:nvPr/>
        </p:nvSpPr>
        <p:spPr>
          <a:xfrm>
            <a:off x="1115616" y="1268760"/>
            <a:ext cx="7451550" cy="519822"/>
          </a:xfrm>
          <a:prstGeom prst="rect">
            <a:avLst/>
          </a:prstGeom>
          <a:solidFill>
            <a:srgbClr val="FF33CC"/>
          </a:solidFill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Περιγραφή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E.Y. </a:t>
            </a: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PT ΔΙΠΛΩΜΑΤΙΚΗΣ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319213" y="2171700"/>
            <a:ext cx="6507162" cy="3657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0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1115616" y="0"/>
            <a:ext cx="7893496" cy="819829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Εκπαιδευτικού Υλικού</a:t>
            </a:r>
            <a:r>
              <a:rPr lang="en-US" sz="3600" dirty="0"/>
              <a:t> </a:t>
            </a:r>
            <a:r>
              <a:rPr lang="en-US" sz="3600" dirty="0" smtClean="0"/>
              <a:t>1/</a:t>
            </a:r>
            <a:r>
              <a:rPr lang="el-GR" sz="3600" dirty="0" smtClean="0"/>
              <a:t>8</a:t>
            </a:r>
            <a:endParaRPr lang="el-GR" sz="4000" dirty="0"/>
          </a:p>
        </p:txBody>
      </p:sp>
      <p:sp>
        <p:nvSpPr>
          <p:cNvPr id="5" name="Οβάλ 3">
            <a:extLst>
              <a:ext uri="{FF2B5EF4-FFF2-40B4-BE49-F238E27FC236}">
                <a16:creationId xmlns="" xmlns:a16="http://schemas.microsoft.com/office/drawing/2014/main" id="{83B6B609-3A8E-4D3D-BB9E-983D62A12770}"/>
              </a:ext>
            </a:extLst>
          </p:cNvPr>
          <p:cNvSpPr/>
          <p:nvPr/>
        </p:nvSpPr>
        <p:spPr>
          <a:xfrm>
            <a:off x="467544" y="2132856"/>
            <a:ext cx="1800200" cy="1642795"/>
          </a:xfrm>
          <a:prstGeom prst="ellipse">
            <a:avLst/>
          </a:prstGeom>
          <a:solidFill>
            <a:srgbClr val="90CCAF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Έρευνα κύριου ΕΥ</a:t>
            </a:r>
          </a:p>
        </p:txBody>
      </p:sp>
      <p:sp>
        <p:nvSpPr>
          <p:cNvPr id="6" name="Στρογγυλεμένο ορθογώνιο 4">
            <a:extLst>
              <a:ext uri="{FF2B5EF4-FFF2-40B4-BE49-F238E27FC236}">
                <a16:creationId xmlns="" xmlns:a16="http://schemas.microsoft.com/office/drawing/2014/main" id="{3758DB0B-1205-4CD3-82DD-ECF0677CF22B}"/>
              </a:ext>
            </a:extLst>
          </p:cNvPr>
          <p:cNvSpPr/>
          <p:nvPr/>
        </p:nvSpPr>
        <p:spPr>
          <a:xfrm>
            <a:off x="1187624" y="764704"/>
            <a:ext cx="7451550" cy="412028"/>
          </a:xfrm>
          <a:prstGeom prst="rect">
            <a:avLst/>
          </a:prstGeom>
          <a:solidFill>
            <a:srgbClr val="FF33CC"/>
          </a:solidFill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Μεθοδολογία Έρευνας</a:t>
            </a:r>
            <a:endParaRPr lang="en-GB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2339752" y="1268760"/>
            <a:ext cx="6606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Χρονική περίοδος: </a:t>
            </a:r>
            <a:r>
              <a:rPr lang="el-GR" b="1" dirty="0" smtClean="0">
                <a:cs typeface="Times New Roman" panose="02020603050405020304" pitchFamily="18" charset="0"/>
              </a:rPr>
              <a:t>Μάιος- Ιούνιος 2023</a:t>
            </a:r>
            <a:endParaRPr lang="el-GR" b="1" dirty="0">
              <a:cs typeface="Times New Roman" panose="02020603050405020304" pitchFamily="18" charset="0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2411760" y="1772816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Δειγματοληψία: </a:t>
            </a:r>
            <a:r>
              <a:rPr lang="el-GR" b="1" dirty="0" smtClean="0">
                <a:cs typeface="Times New Roman" panose="02020603050405020304" pitchFamily="18" charset="0"/>
              </a:rPr>
              <a:t>Σκόπιμη δειγματοληψία - 3 ειδικοί</a:t>
            </a:r>
            <a:r>
              <a:rPr lang="en-US" b="1" dirty="0" smtClean="0">
                <a:cs typeface="Times New Roman" panose="02020603050405020304" pitchFamily="18" charset="0"/>
              </a:rPr>
              <a:t>, 2 </a:t>
            </a:r>
            <a:r>
              <a:rPr lang="el-GR" b="1" dirty="0" smtClean="0">
                <a:cs typeface="Times New Roman" panose="02020603050405020304" pitchFamily="18" charset="0"/>
              </a:rPr>
              <a:t>εκπαιδευτικοί – φιλόλογοι και 2 μαθητές</a:t>
            </a:r>
            <a:endParaRPr lang="el-GR" b="1" dirty="0">
              <a:cs typeface="Times New Roman" panose="02020603050405020304" pitchFamily="18" charset="0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2411760" y="2852936"/>
            <a:ext cx="6426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Μέθοδος: </a:t>
            </a:r>
            <a:r>
              <a:rPr lang="el-GR" b="1" dirty="0" smtClean="0">
                <a:cs typeface="Times New Roman" panose="02020603050405020304" pitchFamily="18" charset="0"/>
              </a:rPr>
              <a:t>Έρευνα Απόψεων με Ποιοτική Ανάλυση Περιεχομένου</a:t>
            </a:r>
            <a:endParaRPr lang="el-GR" b="1" dirty="0">
              <a:cs typeface="Times New Roman" panose="02020603050405020304" pitchFamily="18" charset="0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2411760" y="3717032"/>
            <a:ext cx="6480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Μέσα συλλογής δεδομένων: </a:t>
            </a:r>
            <a:r>
              <a:rPr lang="el-GR" b="1" dirty="0" smtClean="0">
                <a:cs typeface="Times New Roman" panose="02020603050405020304" pitchFamily="18" charset="0"/>
              </a:rPr>
              <a:t>Ερωτηματολόγια Ανοιχτών Ερωτήσεων</a:t>
            </a:r>
            <a:endParaRPr lang="el-GR" b="1" dirty="0">
              <a:cs typeface="Times New Roman" panose="02020603050405020304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411760" y="4653136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Επεξεργασία δεδομένων: </a:t>
            </a:r>
            <a:r>
              <a:rPr lang="el-GR" b="1" dirty="0" smtClean="0">
                <a:cs typeface="Times New Roman" panose="02020603050405020304" pitchFamily="18" charset="0"/>
              </a:rPr>
              <a:t>Μονάδα ανάλυσης η φράση με αυτοτελές εννοιολογικό  περιεχόμενο 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2483768" y="5517232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Αξιοπιστία-Εγκυρότητα: </a:t>
            </a:r>
            <a:r>
              <a:rPr lang="el-GR" b="1" dirty="0" err="1" smtClean="0">
                <a:cs typeface="Times New Roman" panose="02020603050405020304" pitchFamily="18" charset="0"/>
              </a:rPr>
              <a:t>Τριγωνοποίση</a:t>
            </a:r>
            <a:r>
              <a:rPr lang="el-GR" b="1" dirty="0" smtClean="0">
                <a:cs typeface="Times New Roman" panose="02020603050405020304" pitchFamily="18" charset="0"/>
              </a:rPr>
              <a:t> μέσω της αποτίμησης από ειδικούς στην ΕξΑΕ</a:t>
            </a:r>
            <a:r>
              <a:rPr lang="en-US" b="1" dirty="0" smtClean="0">
                <a:cs typeface="Times New Roman" panose="02020603050405020304" pitchFamily="18" charset="0"/>
              </a:rPr>
              <a:t>, </a:t>
            </a:r>
            <a:r>
              <a:rPr lang="el-GR" b="1" dirty="0" smtClean="0">
                <a:cs typeface="Times New Roman" panose="02020603050405020304" pitchFamily="18" charset="0"/>
              </a:rPr>
              <a:t>φιλολόγους και μαθητές.</a:t>
            </a:r>
            <a:endParaRPr lang="en-GB" b="1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683568" y="116632"/>
            <a:ext cx="8460432" cy="89183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7. Αποτίμηση Εκπαιδευτικού Υλικού</a:t>
            </a:r>
            <a:r>
              <a:rPr lang="en-US" dirty="0" smtClean="0"/>
              <a:t> 2/</a:t>
            </a:r>
            <a:r>
              <a:rPr lang="el-GR" dirty="0" smtClean="0"/>
              <a:t>8</a:t>
            </a:r>
            <a:endParaRPr lang="el-GR" dirty="0"/>
          </a:p>
        </p:txBody>
      </p:sp>
      <p:grpSp>
        <p:nvGrpSpPr>
          <p:cNvPr id="4" name="4 - Ομάδα">
            <a:extLst>
              <a:ext uri="{FF2B5EF4-FFF2-40B4-BE49-F238E27FC236}">
                <a16:creationId xmlns=""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456607"/>
            <a:chOff x="9984" y="43347"/>
            <a:chExt cx="6834214" cy="573664"/>
          </a:xfrm>
          <a:solidFill>
            <a:srgbClr val="FF33CC"/>
          </a:solidFill>
          <a:scene3d>
            <a:camera prst="orthographicFront"/>
            <a:lightRig rig="flat" dir="t"/>
          </a:scene3d>
        </p:grpSpPr>
        <p:sp>
          <p:nvSpPr>
            <p:cNvPr id="5" name="5 - Στρογγυλεμένο ορθογώνιο">
              <a:extLst>
                <a:ext uri="{FF2B5EF4-FFF2-40B4-BE49-F238E27FC236}">
                  <a16:creationId xmlns=""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" name="Στρογγυλεμένο ορθογώνιο 4">
              <a:extLst>
                <a:ext uri="{FF2B5EF4-FFF2-40B4-BE49-F238E27FC236}">
                  <a16:creationId xmlns=""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Μεθοδολογία Έρευνας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9" name="Οβάλ 4">
            <a:extLst>
              <a:ext uri="{FF2B5EF4-FFF2-40B4-BE49-F238E27FC236}">
                <a16:creationId xmlns="" xmlns:a16="http://schemas.microsoft.com/office/drawing/2014/main" id="{8DFC4773-B81D-40FD-B4FD-C3F8A90220B0}"/>
              </a:ext>
            </a:extLst>
          </p:cNvPr>
          <p:cNvSpPr txBox="1"/>
          <p:nvPr/>
        </p:nvSpPr>
        <p:spPr>
          <a:xfrm>
            <a:off x="630995" y="2612513"/>
            <a:ext cx="1905343" cy="1272933"/>
          </a:xfrm>
          <a:prstGeom prst="rect">
            <a:avLst/>
          </a:prstGeom>
          <a:solidFill>
            <a:srgbClr val="90CCAF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Έρευνα 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παιχνιδιού</a:t>
            </a: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0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Ε.Π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2555776" y="1700808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Είδος Έρευνας: </a:t>
            </a:r>
            <a:r>
              <a:rPr lang="el-GR" b="1" dirty="0" smtClean="0">
                <a:cs typeface="Times New Roman" panose="02020603050405020304" pitchFamily="18" charset="0"/>
              </a:rPr>
              <a:t>Διαμορφωτική Αξιολόγηση ΕΥ </a:t>
            </a:r>
            <a:endParaRPr lang="el-GR" b="1" dirty="0">
              <a:cs typeface="Times New Roman" panose="02020603050405020304" pitchFamily="18" charset="0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2627784" y="2132856"/>
            <a:ext cx="4366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Χρονική περίοδος: </a:t>
            </a:r>
            <a:r>
              <a:rPr lang="el-GR" b="1" dirty="0" smtClean="0">
                <a:cs typeface="Times New Roman" panose="02020603050405020304" pitchFamily="18" charset="0"/>
              </a:rPr>
              <a:t>Ιούνιος 2023</a:t>
            </a:r>
            <a:endParaRPr lang="el-GR" b="1" dirty="0">
              <a:cs typeface="Times New Roman" panose="02020603050405020304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627784" y="2492896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Δειγματοληψία: </a:t>
            </a:r>
            <a:r>
              <a:rPr lang="el-GR" b="1" dirty="0" smtClean="0">
                <a:cs typeface="Times New Roman" panose="02020603050405020304" pitchFamily="18" charset="0"/>
              </a:rPr>
              <a:t>Σκόπιμη δειγματοληψία - 2 μαθητές</a:t>
            </a:r>
            <a:endParaRPr lang="el-GR" b="1" dirty="0">
              <a:cs typeface="Times New Roman" panose="02020603050405020304" pitchFamily="18" charset="0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2627784" y="3284984"/>
            <a:ext cx="6516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Μέθοδος: </a:t>
            </a:r>
            <a:r>
              <a:rPr lang="el-GR" b="1" dirty="0" smtClean="0">
                <a:cs typeface="Times New Roman" panose="02020603050405020304" pitchFamily="18" charset="0"/>
              </a:rPr>
              <a:t>Έρευνα Απόψεων με Ποιοτική Ανάλυση Περιεχομένου</a:t>
            </a:r>
            <a:endParaRPr lang="el-GR" b="1" dirty="0">
              <a:cs typeface="Times New Roman" panose="02020603050405020304" pitchFamily="18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2627784" y="4005064"/>
            <a:ext cx="6516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Μέσα συλλογής δεδομένων: </a:t>
            </a:r>
            <a:r>
              <a:rPr lang="el-GR" b="1" dirty="0" smtClean="0">
                <a:cs typeface="Times New Roman" panose="02020603050405020304" pitchFamily="18" charset="0"/>
              </a:rPr>
              <a:t>Ερωτηματολόγια Ανοιχτών Ερωτήσεων</a:t>
            </a:r>
            <a:endParaRPr lang="el-GR" b="1" dirty="0">
              <a:cs typeface="Times New Roman" panose="02020603050405020304" pitchFamily="18" charset="0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2627784" y="4797152"/>
            <a:ext cx="6516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Επεξεργασία δεδομένων: </a:t>
            </a:r>
            <a:r>
              <a:rPr lang="el-GR" b="1" dirty="0" smtClean="0">
                <a:cs typeface="Times New Roman" panose="02020603050405020304" pitchFamily="18" charset="0"/>
              </a:rPr>
              <a:t>Μονάδα ανάλυσης η φράση με αυτοτελές εννοιολογικό  περιεχόμενο </a:t>
            </a:r>
            <a:endParaRPr lang="el-GR" dirty="0"/>
          </a:p>
        </p:txBody>
      </p:sp>
      <p:sp>
        <p:nvSpPr>
          <p:cNvPr id="16" name="15 - Ορθογώνιο"/>
          <p:cNvSpPr/>
          <p:nvPr/>
        </p:nvSpPr>
        <p:spPr>
          <a:xfrm>
            <a:off x="1907704" y="5733256"/>
            <a:ext cx="7236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spcAft>
                <a:spcPts val="0"/>
              </a:spcAft>
            </a:pP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Αξιοπιστία-Εγκυρότητα:</a:t>
            </a:r>
            <a:r>
              <a:rPr lang="en-US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cs typeface="Times New Roman" panose="02020603050405020304" pitchFamily="18" charset="0"/>
              </a:rPr>
              <a:t>Αποτίμηση από τους μαθητές που αξιολόγησαν και το κύριο ΕΥ.</a:t>
            </a:r>
            <a:endParaRPr lang="en-GB" b="1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15">
            <a:extLst>
              <a:ext uri="{FF2B5EF4-FFF2-40B4-BE49-F238E27FC236}">
                <a16:creationId xmlns="" xmlns:a16="http://schemas.microsoft.com/office/drawing/2014/main" id="{CE072EB2-1917-45D5-A8BF-FEDDD4AB64DE}"/>
              </a:ext>
            </a:extLst>
          </p:cNvPr>
          <p:cNvSpPr/>
          <p:nvPr/>
        </p:nvSpPr>
        <p:spPr>
          <a:xfrm>
            <a:off x="611560" y="2564904"/>
            <a:ext cx="1654542" cy="2548390"/>
          </a:xfrm>
          <a:prstGeom prst="rect">
            <a:avLst/>
          </a:prstGeom>
          <a:gradFill flip="none" rotWithShape="1">
            <a:gsLst>
              <a:gs pos="0">
                <a:srgbClr val="90CCAF">
                  <a:shade val="30000"/>
                  <a:satMod val="115000"/>
                </a:srgbClr>
              </a:gs>
              <a:gs pos="50000">
                <a:srgbClr val="90CCAF">
                  <a:shade val="67500"/>
                  <a:satMod val="115000"/>
                </a:srgbClr>
              </a:gs>
              <a:gs pos="100000">
                <a:srgbClr val="90CCAF">
                  <a:shade val="100000"/>
                  <a:satMod val="115000"/>
                </a:srgb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Έρευνα κύριου ΕΥ </a:t>
            </a:r>
            <a:r>
              <a:rPr lang="el-G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–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Οι απόψεις των ειδικών</a:t>
            </a:r>
          </a:p>
        </p:txBody>
      </p:sp>
      <p:sp>
        <p:nvSpPr>
          <p:cNvPr id="10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7. </a:t>
            </a:r>
            <a:r>
              <a:rPr lang="el-GR" sz="3400" dirty="0"/>
              <a:t>Αποτίμηση Εκπαιδευτικού Υλικού</a:t>
            </a:r>
            <a:r>
              <a:rPr lang="en-US" sz="3400" dirty="0"/>
              <a:t> </a:t>
            </a:r>
            <a:r>
              <a:rPr lang="en-US" sz="3400" dirty="0" smtClean="0"/>
              <a:t>3/</a:t>
            </a:r>
            <a:r>
              <a:rPr lang="el-GR" sz="3400" dirty="0" smtClean="0"/>
              <a:t>8</a:t>
            </a:r>
            <a:endParaRPr lang="el-GR" sz="3400" b="1" dirty="0"/>
          </a:p>
        </p:txBody>
      </p:sp>
      <p:sp>
        <p:nvSpPr>
          <p:cNvPr id="12" name="Στρογγυλεμένο ορθογώνιο 4">
            <a:extLst>
              <a:ext uri="{FF2B5EF4-FFF2-40B4-BE49-F238E27FC236}">
                <a16:creationId xmlns="" xmlns:a16="http://schemas.microsoft.com/office/drawing/2014/main" id="{8AFA2081-8EC9-46D3-9D36-612A3448F385}"/>
              </a:ext>
            </a:extLst>
          </p:cNvPr>
          <p:cNvSpPr/>
          <p:nvPr/>
        </p:nvSpPr>
        <p:spPr>
          <a:xfrm>
            <a:off x="1187624" y="1276489"/>
            <a:ext cx="7451550" cy="519822"/>
          </a:xfrm>
          <a:prstGeom prst="rect">
            <a:avLst/>
          </a:prstGeom>
          <a:solidFill>
            <a:srgbClr val="FF33CC"/>
          </a:solidFill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Αποτελέσματα – Κύρια ευρήματα</a:t>
            </a:r>
            <a:endParaRPr lang="en-GB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2393504" y="1916832"/>
            <a:ext cx="6750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cs typeface="Times New Roman" panose="02020603050405020304" pitchFamily="18" charset="0"/>
              </a:rPr>
              <a:t>Το ΕΥ </a:t>
            </a: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έχει σχεδιαστεί </a:t>
            </a:r>
            <a:r>
              <a:rPr lang="el-GR" b="1" dirty="0" smtClean="0">
                <a:cs typeface="Times New Roman" panose="02020603050405020304" pitchFamily="18" charset="0"/>
              </a:rPr>
              <a:t>σύμφωνα </a:t>
            </a: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με τις αρχές </a:t>
            </a:r>
            <a:r>
              <a:rPr lang="el-GR" b="1" dirty="0" smtClean="0">
                <a:cs typeface="Times New Roman" panose="02020603050405020304" pitchFamily="18" charset="0"/>
              </a:rPr>
              <a:t>και τη μεθοδολογία της </a:t>
            </a: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ΕξΑΕ</a:t>
            </a:r>
            <a:endParaRPr lang="el-GR" b="1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2465512" y="2780928"/>
            <a:ext cx="6678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cs typeface="Times New Roman" panose="02020603050405020304" pitchFamily="18" charset="0"/>
              </a:rPr>
              <a:t>Εφαρμόζονται οι </a:t>
            </a: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αρχές της Πολυμεσικής Μάθησης</a:t>
            </a:r>
            <a:endParaRPr lang="el-GR" b="1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2483768" y="3645024"/>
            <a:ext cx="6660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u="sng" dirty="0" smtClean="0">
                <a:cs typeface="Times New Roman" panose="02020603050405020304" pitchFamily="18" charset="0"/>
              </a:rPr>
              <a:t>Δυνατά σημεία:</a:t>
            </a:r>
            <a:r>
              <a:rPr lang="el-GR" b="1" dirty="0" smtClean="0">
                <a:cs typeface="Times New Roman" panose="02020603050405020304" pitchFamily="18" charset="0"/>
              </a:rPr>
              <a:t> </a:t>
            </a:r>
            <a:r>
              <a:rPr lang="el-GR" b="1" dirty="0" err="1" smtClean="0">
                <a:solidFill>
                  <a:srgbClr val="FF6699"/>
                </a:solidFill>
                <a:cs typeface="Times New Roman" panose="02020603050405020304" pitchFamily="18" charset="0"/>
              </a:rPr>
              <a:t>πολυμεσική</a:t>
            </a: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 παρουσίαση </a:t>
            </a:r>
            <a:r>
              <a:rPr lang="el-GR" b="1" dirty="0" smtClean="0">
                <a:cs typeface="Times New Roman" panose="02020603050405020304" pitchFamily="18" charset="0"/>
              </a:rPr>
              <a:t>του γνωστικού αντικειμένου, πληθώρα </a:t>
            </a: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διαδραστικών ασκήσεων, βίντεο, αλληλεπίδραση</a:t>
            </a:r>
            <a:endParaRPr lang="el-GR" b="1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2483768" y="4869160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u="sng" dirty="0" smtClean="0">
                <a:cs typeface="Times New Roman" panose="02020603050405020304" pitchFamily="18" charset="0"/>
              </a:rPr>
              <a:t>Προτάσεις:</a:t>
            </a:r>
            <a:r>
              <a:rPr lang="el-GR" b="1" dirty="0" smtClean="0">
                <a:cs typeface="Times New Roman" panose="02020603050405020304" pitchFamily="18" charset="0"/>
              </a:rPr>
              <a:t> καλύτερη ποιότητα ήχου σε κάποιες αφηγήσεις του Ε.Υ., χρήση γήινων αποχρώσεων στις διαφάνειες.</a:t>
            </a:r>
            <a:endParaRPr lang="el-GR" b="1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821488" cy="1075390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Εκπαιδευτικού Υλικού</a:t>
            </a:r>
            <a:r>
              <a:rPr lang="en-US" sz="3600" dirty="0"/>
              <a:t> </a:t>
            </a:r>
            <a:r>
              <a:rPr lang="en-US" sz="3600" dirty="0" smtClean="0"/>
              <a:t>4/</a:t>
            </a:r>
            <a:r>
              <a:rPr lang="el-GR" sz="3600" dirty="0" smtClean="0"/>
              <a:t>8</a:t>
            </a:r>
            <a:endParaRPr lang="el-GR" sz="4000" b="1" dirty="0"/>
          </a:p>
        </p:txBody>
      </p:sp>
      <p:grpSp>
        <p:nvGrpSpPr>
          <p:cNvPr id="5" name="4 - Ομάδα">
            <a:extLst>
              <a:ext uri="{FF2B5EF4-FFF2-40B4-BE49-F238E27FC236}">
                <a16:creationId xmlns=""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196752"/>
            <a:ext cx="7513122" cy="576064"/>
            <a:chOff x="9984" y="43347"/>
            <a:chExt cx="6834214" cy="573664"/>
          </a:xfrm>
          <a:solidFill>
            <a:srgbClr val="FF33CC"/>
          </a:solidFill>
          <a:scene3d>
            <a:camera prst="orthographicFront"/>
            <a:lightRig rig="flat" dir="t"/>
          </a:scene3d>
        </p:grpSpPr>
        <p:sp>
          <p:nvSpPr>
            <p:cNvPr id="6" name="5 - Στρογγυλεμένο ορθογώνιο">
              <a:extLst>
                <a:ext uri="{FF2B5EF4-FFF2-40B4-BE49-F238E27FC236}">
                  <a16:creationId xmlns=""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Στρογγυλεμένο ορθογώνιο 4">
              <a:extLst>
                <a:ext uri="{FF2B5EF4-FFF2-40B4-BE49-F238E27FC236}">
                  <a16:creationId xmlns=""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Αποτελέσματα – Κύρια ευρήματα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" name="Ορθογώνιο 13">
            <a:extLst>
              <a:ext uri="{FF2B5EF4-FFF2-40B4-BE49-F238E27FC236}">
                <a16:creationId xmlns="" xmlns:a16="http://schemas.microsoft.com/office/drawing/2014/main" id="{EBACC940-BE4E-4BDC-BBAF-0D626526D2BD}"/>
              </a:ext>
            </a:extLst>
          </p:cNvPr>
          <p:cNvSpPr/>
          <p:nvPr/>
        </p:nvSpPr>
        <p:spPr>
          <a:xfrm>
            <a:off x="612947" y="2776682"/>
            <a:ext cx="1838135" cy="1754326"/>
          </a:xfrm>
          <a:prstGeom prst="rect">
            <a:avLst/>
          </a:prstGeom>
          <a:solidFill>
            <a:srgbClr val="90CCAF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Έρευνα κύριου ΕΥ – Οι απόψεις των μαθητών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2411760" y="1844824"/>
            <a:ext cx="6606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dirty="0" smtClean="0">
                <a:cs typeface="Times New Roman" panose="02020603050405020304" pitchFamily="18" charset="0"/>
              </a:rPr>
              <a:t>Ο νέος τρόπος διδασκαλίας της Ιστορίας παρουσιάζει μεγάλο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ενδιαφέρον</a:t>
            </a:r>
            <a:r>
              <a:rPr lang="el-GR" sz="2000" b="1" dirty="0" smtClean="0">
                <a:cs typeface="Times New Roman" panose="02020603050405020304" pitchFamily="18" charset="0"/>
              </a:rPr>
              <a:t>, εύκολη και ξεκούραστη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μάθηση</a:t>
            </a:r>
            <a:r>
              <a:rPr lang="el-GR" sz="2000" b="1" dirty="0" smtClean="0">
                <a:cs typeface="Times New Roman" panose="02020603050405020304" pitchFamily="18" charset="0"/>
              </a:rPr>
              <a:t>, κατανοητό μάθημα </a:t>
            </a:r>
            <a:r>
              <a:rPr lang="el-GR" sz="2000" b="1" dirty="0" smtClean="0"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l-GR" sz="2000" b="1" dirty="0" smtClean="0">
                <a:cs typeface="Times New Roman" panose="02020603050405020304" pitchFamily="18" charset="0"/>
              </a:rPr>
              <a:t> οι μαθητές σε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εγρήγορση</a:t>
            </a:r>
            <a:endParaRPr lang="el-GR" sz="2000" b="1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2411760" y="2924944"/>
            <a:ext cx="6606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Η πλατφόρμα </a:t>
            </a:r>
            <a:r>
              <a:rPr lang="en-US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Chamilo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 εύκολη στη χρήση της, απλά και κατανοητά κουμπιά</a:t>
            </a:r>
            <a:r>
              <a:rPr lang="el-GR" sz="2000" b="1" dirty="0" smtClean="0">
                <a:cs typeface="Times New Roman" panose="02020603050405020304" pitchFamily="18" charset="0"/>
              </a:rPr>
              <a:t>. Το ΕΥ  ήταν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ενδιαφέρον</a:t>
            </a:r>
            <a:r>
              <a:rPr lang="el-GR" sz="2000" b="1" dirty="0" smtClean="0">
                <a:cs typeface="Times New Roman" panose="02020603050405020304" pitchFamily="18" charset="0"/>
              </a:rPr>
              <a:t>, εύκολες δραστηριότητες,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νέες γνώσεις </a:t>
            </a:r>
            <a:r>
              <a:rPr lang="el-GR" sz="2000" b="1" dirty="0" smtClean="0">
                <a:cs typeface="Times New Roman" panose="02020603050405020304" pitchFamily="18" charset="0"/>
              </a:rPr>
              <a:t>με διασκεδαστικό τρόπο</a:t>
            </a:r>
            <a:endParaRPr lang="el-GR" sz="2000" dirty="0"/>
          </a:p>
        </p:txBody>
      </p:sp>
      <p:sp>
        <p:nvSpPr>
          <p:cNvPr id="15" name="14 - Ορθογώνιο"/>
          <p:cNvSpPr/>
          <p:nvPr/>
        </p:nvSpPr>
        <p:spPr>
          <a:xfrm>
            <a:off x="2411760" y="4077072"/>
            <a:ext cx="64087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dirty="0" smtClean="0">
                <a:cs typeface="Times New Roman" panose="02020603050405020304" pitchFamily="18" charset="0"/>
              </a:rPr>
              <a:t>Μάθηση με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διασκεδαστικό τρόπο </a:t>
            </a:r>
            <a:r>
              <a:rPr lang="el-GR" sz="2000" b="1" dirty="0" smtClean="0">
                <a:cs typeface="Times New Roman" panose="02020603050405020304" pitchFamily="18" charset="0"/>
              </a:rPr>
              <a:t>για τα ιστορικά γεγονότα, μέσα από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πληροφορίες, εικόνες, βίντεο και δραστηριότητες. </a:t>
            </a:r>
            <a:endParaRPr lang="el-GR" sz="2000" b="1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2411760" y="5229200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u="sng" dirty="0" smtClean="0">
                <a:cs typeface="Times New Roman" panose="02020603050405020304" pitchFamily="18" charset="0"/>
              </a:rPr>
              <a:t>Προτάσεις: </a:t>
            </a:r>
            <a:r>
              <a:rPr lang="el-GR" sz="2000" b="1" dirty="0" smtClean="0">
                <a:cs typeface="Times New Roman" panose="02020603050405020304" pitchFamily="18" charset="0"/>
              </a:rPr>
              <a:t>να διδάσκονται όλα τα μαθήματα και με αυτόν τον τρόπο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13">
            <a:extLst>
              <a:ext uri="{FF2B5EF4-FFF2-40B4-BE49-F238E27FC236}">
                <a16:creationId xmlns="" xmlns:a16="http://schemas.microsoft.com/office/drawing/2014/main" id="{EBACC940-BE4E-4BDC-BBAF-0D626526D2BD}"/>
              </a:ext>
            </a:extLst>
          </p:cNvPr>
          <p:cNvSpPr/>
          <p:nvPr/>
        </p:nvSpPr>
        <p:spPr>
          <a:xfrm>
            <a:off x="611560" y="2276872"/>
            <a:ext cx="2141918" cy="2086725"/>
          </a:xfrm>
          <a:prstGeom prst="rect">
            <a:avLst/>
          </a:prstGeom>
          <a:solidFill>
            <a:srgbClr val="90CCAF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Έρευνα κύριου ΕΥ – Οι απόψεις των </a:t>
            </a:r>
            <a:r>
              <a:rPr lang="el-G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εκπαιδευτικών</a:t>
            </a:r>
            <a:endParaRPr lang="el-G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749480" cy="1075390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Εκπαιδευτικού Υλικού</a:t>
            </a:r>
            <a:r>
              <a:rPr lang="en-US" sz="3600" dirty="0"/>
              <a:t> </a:t>
            </a:r>
            <a:r>
              <a:rPr lang="el-GR" sz="3600" dirty="0" smtClean="0"/>
              <a:t>5</a:t>
            </a:r>
            <a:r>
              <a:rPr lang="en-US" sz="3600" dirty="0" smtClean="0"/>
              <a:t>/</a:t>
            </a:r>
            <a:r>
              <a:rPr lang="el-GR" sz="3600" dirty="0" smtClean="0"/>
              <a:t>8</a:t>
            </a:r>
            <a:endParaRPr lang="el-GR" sz="4000" b="1" dirty="0"/>
          </a:p>
        </p:txBody>
      </p:sp>
      <p:grpSp>
        <p:nvGrpSpPr>
          <p:cNvPr id="11" name="4 - Ομάδα">
            <a:extLst>
              <a:ext uri="{FF2B5EF4-FFF2-40B4-BE49-F238E27FC236}">
                <a16:creationId xmlns=""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rgbClr val="FF33CC"/>
          </a:solidFill>
          <a:scene3d>
            <a:camera prst="orthographicFront"/>
            <a:lightRig rig="flat" dir="t"/>
          </a:scene3d>
        </p:grpSpPr>
        <p:sp>
          <p:nvSpPr>
            <p:cNvPr id="12" name="5 - Στρογγυλεμένο ορθογώνιο">
              <a:extLst>
                <a:ext uri="{FF2B5EF4-FFF2-40B4-BE49-F238E27FC236}">
                  <a16:creationId xmlns=""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Στρογγυλεμένο ορθογώνιο 4">
              <a:extLst>
                <a:ext uri="{FF2B5EF4-FFF2-40B4-BE49-F238E27FC236}">
                  <a16:creationId xmlns=""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Αποτελέσματα – Κύρια ευρήματα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4" name="13 - Ορθογώνιο"/>
          <p:cNvSpPr/>
          <p:nvPr/>
        </p:nvSpPr>
        <p:spPr>
          <a:xfrm>
            <a:off x="2843808" y="1916832"/>
            <a:ext cx="6300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cs typeface="Times New Roman" panose="02020603050405020304" pitchFamily="18" charset="0"/>
              </a:rPr>
              <a:t>Το ΕΥ </a:t>
            </a: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έχει σαφήνεια, πληρότητα, επάρκεια, τεκμηρίωση, </a:t>
            </a:r>
            <a:r>
              <a:rPr lang="el-GR" b="1" dirty="0" err="1" smtClean="0">
                <a:solidFill>
                  <a:srgbClr val="FF6699"/>
                </a:solidFill>
                <a:cs typeface="Times New Roman" panose="02020603050405020304" pitchFamily="18" charset="0"/>
              </a:rPr>
              <a:t>διαδραστικότητα</a:t>
            </a:r>
            <a:endParaRPr lang="el-GR" b="1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2807296" y="2780928"/>
            <a:ext cx="622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cs typeface="Times New Roman" panose="02020603050405020304" pitchFamily="18" charset="0"/>
              </a:rPr>
              <a:t>Το ΕΥ </a:t>
            </a: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ανταποκρίνεται στους σκοπούς του Α.Π. Σπουδών και είναι εύχρηστο</a:t>
            </a:r>
            <a:endParaRPr lang="el-GR" b="1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17 - Ορθογώνιο"/>
          <p:cNvSpPr/>
          <p:nvPr/>
        </p:nvSpPr>
        <p:spPr>
          <a:xfrm>
            <a:off x="2843808" y="3645024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u="sng" dirty="0" smtClean="0">
                <a:cs typeface="Times New Roman" panose="02020603050405020304" pitchFamily="18" charset="0"/>
              </a:rPr>
              <a:t>Δυνατά σημεία:</a:t>
            </a:r>
            <a:r>
              <a:rPr lang="el-GR" b="1" dirty="0" smtClean="0"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συνοχή, συνεκτικότητα, </a:t>
            </a:r>
            <a:r>
              <a:rPr lang="el-GR" b="1" dirty="0" err="1" smtClean="0">
                <a:solidFill>
                  <a:srgbClr val="FF6699"/>
                </a:solidFill>
                <a:cs typeface="Times New Roman" panose="02020603050405020304" pitchFamily="18" charset="0"/>
              </a:rPr>
              <a:t>διαδραστικότητα</a:t>
            </a:r>
            <a:r>
              <a:rPr lang="el-GR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, εύχρηστο Ε.Υ. </a:t>
            </a:r>
            <a:endParaRPr lang="el-GR" b="1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21488" cy="1075390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Εκπαιδευτικού Υλικού</a:t>
            </a:r>
            <a:r>
              <a:rPr lang="en-US" sz="3600" dirty="0"/>
              <a:t> </a:t>
            </a:r>
            <a:r>
              <a:rPr lang="el-GR" sz="3600" dirty="0" smtClean="0"/>
              <a:t>6</a:t>
            </a:r>
            <a:r>
              <a:rPr lang="en-US" sz="3600" dirty="0" smtClean="0"/>
              <a:t>/</a:t>
            </a:r>
            <a:r>
              <a:rPr lang="el-GR" sz="3600" dirty="0" smtClean="0"/>
              <a:t>8</a:t>
            </a:r>
            <a:endParaRPr lang="el-GR" sz="4000" b="1" dirty="0"/>
          </a:p>
        </p:txBody>
      </p:sp>
      <p:sp>
        <p:nvSpPr>
          <p:cNvPr id="5" name="Στρογγυλεμένο ορθογώνιο 4">
            <a:extLst>
              <a:ext uri="{FF2B5EF4-FFF2-40B4-BE49-F238E27FC236}">
                <a16:creationId xmlns="" xmlns:a16="http://schemas.microsoft.com/office/drawing/2014/main" id="{8AFA2081-8EC9-46D3-9D36-612A3448F385}"/>
              </a:ext>
            </a:extLst>
          </p:cNvPr>
          <p:cNvSpPr/>
          <p:nvPr/>
        </p:nvSpPr>
        <p:spPr>
          <a:xfrm>
            <a:off x="1187624" y="1276489"/>
            <a:ext cx="7451550" cy="519822"/>
          </a:xfrm>
          <a:prstGeom prst="rect">
            <a:avLst/>
          </a:prstGeom>
          <a:solidFill>
            <a:srgbClr val="FF33CC"/>
          </a:solidFill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Αποτελέσματα – Κύρια ευρήματα</a:t>
            </a:r>
            <a:endParaRPr lang="en-GB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Ορθογώνιο 2">
            <a:extLst>
              <a:ext uri="{FF2B5EF4-FFF2-40B4-BE49-F238E27FC236}">
                <a16:creationId xmlns="" xmlns:a16="http://schemas.microsoft.com/office/drawing/2014/main" id="{C105F84D-2A66-41AF-9AC4-45FACE3B60D2}"/>
              </a:ext>
            </a:extLst>
          </p:cNvPr>
          <p:cNvSpPr/>
          <p:nvPr/>
        </p:nvSpPr>
        <p:spPr>
          <a:xfrm>
            <a:off x="539553" y="2774975"/>
            <a:ext cx="1746448" cy="1031051"/>
          </a:xfrm>
          <a:prstGeom prst="rect">
            <a:avLst/>
          </a:prstGeom>
          <a:solidFill>
            <a:srgbClr val="90CCAF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Έρευνα </a:t>
            </a:r>
            <a:r>
              <a:rPr lang="el-G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l-G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παιχνιδιού</a:t>
            </a:r>
          </a:p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Ε.Π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2267744" y="1844824"/>
            <a:ext cx="6876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Ομαλή διαδικασία παιχνιδιού </a:t>
            </a:r>
            <a:endParaRPr lang="el-GR" sz="2000" b="1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267744" y="2276872"/>
            <a:ext cx="6750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dirty="0" smtClean="0">
                <a:cs typeface="Times New Roman" panose="02020603050405020304" pitchFamily="18" charset="0"/>
              </a:rPr>
              <a:t>Εύκολη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προσβασιμότητα</a:t>
            </a:r>
            <a:r>
              <a:rPr lang="el-GR" sz="2000" b="1" dirty="0" smtClean="0">
                <a:cs typeface="Times New Roman" panose="02020603050405020304" pitchFamily="18" charset="0"/>
              </a:rPr>
              <a:t> και χρήση κινητού τηλεφώνου 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2339752" y="2708920"/>
            <a:ext cx="36663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Ομαλή συνεργασία </a:t>
            </a:r>
            <a:r>
              <a:rPr lang="el-GR" sz="2000" b="1" dirty="0" smtClean="0">
                <a:cs typeface="Times New Roman" panose="02020603050405020304" pitchFamily="18" charset="0"/>
              </a:rPr>
              <a:t>των ομάδων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2286000" y="301350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l-GR" sz="2000" b="1" u="sng" dirty="0" smtClean="0">
                <a:cs typeface="Times New Roman" panose="02020603050405020304" pitchFamily="18" charset="0"/>
              </a:rPr>
              <a:t>Μειονεκτήματα: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δεν εντοπίστηκαν </a:t>
            </a:r>
            <a:endParaRPr lang="el-GR" sz="2000" b="1" u="sng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2339752" y="3429000"/>
            <a:ext cx="60486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u="sng" dirty="0" smtClean="0">
                <a:cs typeface="Times New Roman" panose="02020603050405020304" pitchFamily="18" charset="0"/>
              </a:rPr>
              <a:t>Πλεονεκτήματα:</a:t>
            </a:r>
            <a:r>
              <a:rPr lang="el-GR" sz="2000" b="1" dirty="0" smtClean="0"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ενδιαφέρον</a:t>
            </a:r>
            <a:r>
              <a:rPr lang="el-GR" sz="2000" b="1" dirty="0" smtClean="0">
                <a:cs typeface="Times New Roman" panose="02020603050405020304" pitchFamily="18" charset="0"/>
              </a:rPr>
              <a:t>, ευχάριστο και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διασκεδαστικό</a:t>
            </a:r>
            <a:r>
              <a:rPr lang="el-GR" sz="2000" b="1" dirty="0" smtClean="0">
                <a:cs typeface="Times New Roman" panose="02020603050405020304" pitchFamily="18" charset="0"/>
              </a:rPr>
              <a:t>, με δράση και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αποστολές</a:t>
            </a:r>
            <a:r>
              <a:rPr lang="el-GR" sz="2000" b="1" dirty="0" smtClean="0">
                <a:cs typeface="Times New Roman" panose="02020603050405020304" pitchFamily="18" charset="0"/>
              </a:rPr>
              <a:t>, με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δραστηριότητες</a:t>
            </a:r>
            <a:r>
              <a:rPr lang="el-GR" sz="2000" b="1" dirty="0" smtClean="0">
                <a:cs typeface="Times New Roman" panose="02020603050405020304" pitchFamily="18" charset="0"/>
              </a:rPr>
              <a:t> και γνωστικές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πληροφορίες</a:t>
            </a:r>
            <a:r>
              <a:rPr lang="el-GR" sz="2000" b="1" dirty="0" smtClean="0"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l-GR" sz="2000" b="1" dirty="0" smtClean="0"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l-GR" sz="2000" b="1" dirty="0" smtClean="0">
                <a:cs typeface="Times New Roman" panose="02020603050405020304" pitchFamily="18" charset="0"/>
              </a:rPr>
              <a:t> </a:t>
            </a:r>
            <a:r>
              <a:rPr lang="el-GR" sz="2000" b="1" dirty="0" err="1" smtClean="0">
                <a:solidFill>
                  <a:srgbClr val="FF6699"/>
                </a:solidFill>
                <a:cs typeface="Times New Roman" panose="02020603050405020304" pitchFamily="18" charset="0"/>
              </a:rPr>
              <a:t>διαδραστικότητα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, μαθησιακά αποτελέσματα </a:t>
            </a:r>
            <a:endParaRPr lang="el-GR" sz="2000" b="1" dirty="0">
              <a:solidFill>
                <a:srgbClr val="FF6699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2411760" y="4797152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u="sng" dirty="0" smtClean="0">
                <a:cs typeface="Times New Roman" panose="02020603050405020304" pitchFamily="18" charset="0"/>
              </a:rPr>
              <a:t>Προτάσεις:</a:t>
            </a:r>
            <a:r>
              <a:rPr lang="el-GR" sz="2000" b="1" dirty="0" smtClean="0">
                <a:cs typeface="Times New Roman" panose="02020603050405020304" pitchFamily="18" charset="0"/>
              </a:rPr>
              <a:t> μελλοντικός </a:t>
            </a:r>
            <a:r>
              <a:rPr lang="el-GR" sz="2000" b="1" dirty="0" smtClean="0">
                <a:solidFill>
                  <a:srgbClr val="FF6699"/>
                </a:solidFill>
                <a:cs typeface="Times New Roman" panose="02020603050405020304" pitchFamily="18" charset="0"/>
              </a:rPr>
              <a:t>σχεδιασμός αντίστοιχων παιχνιδιών </a:t>
            </a:r>
            <a:r>
              <a:rPr lang="el-GR" sz="2000" b="1" dirty="0" smtClean="0">
                <a:cs typeface="Times New Roman" panose="02020603050405020304" pitchFamily="18" charset="0"/>
              </a:rPr>
              <a:t>και σε άλλα γνωστικά αντικείμενα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1143000" y="260648"/>
            <a:ext cx="8001000" cy="1075390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Εκπαιδευτικού Υλικού</a:t>
            </a:r>
            <a:r>
              <a:rPr lang="en-US" sz="3600" dirty="0"/>
              <a:t> </a:t>
            </a:r>
            <a:r>
              <a:rPr lang="el-GR" sz="3600" dirty="0" smtClean="0"/>
              <a:t>7</a:t>
            </a:r>
            <a:r>
              <a:rPr lang="en-US" sz="3600" dirty="0" smtClean="0"/>
              <a:t>/</a:t>
            </a:r>
            <a:r>
              <a:rPr lang="el-GR" sz="3600" dirty="0" smtClean="0"/>
              <a:t>8</a:t>
            </a:r>
            <a:endParaRPr lang="el-GR" sz="4000" b="1" dirty="0"/>
          </a:p>
        </p:txBody>
      </p:sp>
      <p:grpSp>
        <p:nvGrpSpPr>
          <p:cNvPr id="5" name="4 - Ομάδα">
            <a:extLst>
              <a:ext uri="{FF2B5EF4-FFF2-40B4-BE49-F238E27FC236}">
                <a16:creationId xmlns=""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234767"/>
            <a:ext cx="7513122" cy="576064"/>
            <a:chOff x="9984" y="43347"/>
            <a:chExt cx="6834214" cy="573664"/>
          </a:xfrm>
          <a:solidFill>
            <a:srgbClr val="FF33CC"/>
          </a:solidFill>
          <a:scene3d>
            <a:camera prst="orthographicFront"/>
            <a:lightRig rig="flat" dir="t"/>
          </a:scene3d>
        </p:grpSpPr>
        <p:sp>
          <p:nvSpPr>
            <p:cNvPr id="6" name="5 - Στρογγυλεμένο ορθογώνιο">
              <a:extLst>
                <a:ext uri="{FF2B5EF4-FFF2-40B4-BE49-F238E27FC236}">
                  <a16:creationId xmlns=""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Στρογγυλεμένο ορθογώνιο 4">
              <a:extLst>
                <a:ext uri="{FF2B5EF4-FFF2-40B4-BE49-F238E27FC236}">
                  <a16:creationId xmlns=""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Συμπεράσματα 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2762" t="31657" r="4896" b="43210"/>
          <a:stretch>
            <a:fillRect/>
          </a:stretch>
        </p:blipFill>
        <p:spPr bwMode="auto">
          <a:xfrm>
            <a:off x="539552" y="1844824"/>
            <a:ext cx="842493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2" cstate="print"/>
          <a:srcRect l="4705" t="59383" r="52661" b="17830"/>
          <a:stretch>
            <a:fillRect/>
          </a:stretch>
        </p:blipFill>
        <p:spPr bwMode="auto">
          <a:xfrm>
            <a:off x="539552" y="3284984"/>
            <a:ext cx="835292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 cstate="print"/>
          <a:srcRect l="52988" t="58512" r="5362" b="20173"/>
          <a:stretch>
            <a:fillRect/>
          </a:stretch>
        </p:blipFill>
        <p:spPr bwMode="auto">
          <a:xfrm>
            <a:off x="539552" y="5157192"/>
            <a:ext cx="842493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Ορθογώνιο 2">
            <a:extLst>
              <a:ext uri="{FF2B5EF4-FFF2-40B4-BE49-F238E27FC236}">
                <a16:creationId xmlns="" xmlns:a16="http://schemas.microsoft.com/office/drawing/2014/main" id="{1A75B636-A95B-4C6D-9285-CA197ADD99C6}"/>
              </a:ext>
            </a:extLst>
          </p:cNvPr>
          <p:cNvSpPr/>
          <p:nvPr/>
        </p:nvSpPr>
        <p:spPr>
          <a:xfrm>
            <a:off x="1187624" y="2276872"/>
            <a:ext cx="70940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/>
              <a:t>Το ΕΥ συνδυάζει </a:t>
            </a:r>
            <a:r>
              <a:rPr lang="en-US" sz="2000" b="1" dirty="0"/>
              <a:t>e-Learning </a:t>
            </a:r>
            <a:r>
              <a:rPr lang="el-GR" sz="2000" b="1" dirty="0"/>
              <a:t>και </a:t>
            </a:r>
            <a:r>
              <a:rPr lang="en-US" sz="2000" b="1" dirty="0"/>
              <a:t>m-Learning </a:t>
            </a:r>
            <a:r>
              <a:rPr lang="el-GR" sz="2000" b="1" dirty="0"/>
              <a:t>περιβάλλοντα ενώ γίνεται αποτίμηση και των </a:t>
            </a:r>
            <a:r>
              <a:rPr lang="el-GR" sz="2000" b="1" dirty="0" smtClean="0"/>
              <a:t>δύο (</a:t>
            </a:r>
            <a:r>
              <a:rPr lang="en-US" sz="2000" b="1" dirty="0" smtClean="0"/>
              <a:t>Bower, 2008)</a:t>
            </a:r>
            <a:r>
              <a:rPr lang="el-GR" sz="2000" b="1" dirty="0" smtClean="0"/>
              <a:t>.</a:t>
            </a:r>
            <a:endParaRPr lang="en-GB" sz="2000" b="1" dirty="0"/>
          </a:p>
        </p:txBody>
      </p:sp>
      <p:sp>
        <p:nvSpPr>
          <p:cNvPr id="29" name="Ορθογώνιο 3">
            <a:extLst>
              <a:ext uri="{FF2B5EF4-FFF2-40B4-BE49-F238E27FC236}">
                <a16:creationId xmlns="" xmlns:a16="http://schemas.microsoft.com/office/drawing/2014/main" id="{04C00BEB-4B72-4427-8765-493BDDE60B8E}"/>
              </a:ext>
            </a:extLst>
          </p:cNvPr>
          <p:cNvSpPr/>
          <p:nvPr/>
        </p:nvSpPr>
        <p:spPr>
          <a:xfrm>
            <a:off x="1043608" y="3717032"/>
            <a:ext cx="7318791" cy="1321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200" b="1" dirty="0"/>
              <a:t>Θετική αποτίμηση με βάση τη μεθοδολογία της </a:t>
            </a:r>
            <a:r>
              <a:rPr lang="el-GR" sz="2200" b="1" dirty="0" smtClean="0"/>
              <a:t>ΕξΑΕ</a:t>
            </a:r>
            <a:r>
              <a:rPr lang="en-US" sz="2200" b="1" dirty="0" smtClean="0"/>
              <a:t> (Holmberg, 1995)</a:t>
            </a:r>
            <a:r>
              <a:rPr lang="el-GR" sz="2200" b="1" dirty="0" smtClean="0"/>
              <a:t> </a:t>
            </a:r>
            <a:r>
              <a:rPr lang="el-GR" sz="2200" b="1" dirty="0"/>
              <a:t>και τις αρχές της θεωρίας Πολυμεσικής </a:t>
            </a:r>
            <a:r>
              <a:rPr lang="el-GR" sz="2200" b="1" dirty="0" smtClean="0"/>
              <a:t>μάθησης </a:t>
            </a:r>
            <a:r>
              <a:rPr lang="en-US" sz="2200" b="1" dirty="0" smtClean="0"/>
              <a:t>(Mayer, 2009).</a:t>
            </a:r>
            <a:endParaRPr lang="el-GR" sz="2200" b="1" dirty="0"/>
          </a:p>
        </p:txBody>
      </p:sp>
      <p:sp>
        <p:nvSpPr>
          <p:cNvPr id="30" name="29 - Ορθογώνιο"/>
          <p:cNvSpPr/>
          <p:nvPr/>
        </p:nvSpPr>
        <p:spPr>
          <a:xfrm>
            <a:off x="899592" y="5517232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/>
              <a:t>Επιβεβαιώνεται από προηγούμενες έρευνες ως προς το πολυμεσικό περιβάλλον μάθησης</a:t>
            </a:r>
            <a:r>
              <a:rPr lang="en-US" sz="2000" b="1" dirty="0" smtClean="0"/>
              <a:t> (</a:t>
            </a:r>
            <a:r>
              <a:rPr lang="el-GR" sz="2000" b="1" dirty="0" err="1" smtClean="0"/>
              <a:t>Κουτελιδάκη</a:t>
            </a:r>
            <a:r>
              <a:rPr lang="el-GR" sz="2000" b="1" dirty="0" smtClean="0"/>
              <a:t> – Μουζάκη, 2022) και τα πλεονεκτήματα των παιχνιδιών Ε.Π. (</a:t>
            </a:r>
            <a:r>
              <a:rPr lang="el-GR" sz="2000" b="1" dirty="0" err="1" smtClean="0"/>
              <a:t>Κετικίδου</a:t>
            </a:r>
            <a:r>
              <a:rPr lang="el-GR" sz="2000" b="1" dirty="0" smtClean="0"/>
              <a:t>, 2021)</a:t>
            </a:r>
            <a:endParaRPr lang="el-G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8001000" cy="1075390"/>
          </a:xfrm>
        </p:spPr>
        <p:txBody>
          <a:bodyPr>
            <a:noAutofit/>
          </a:bodyPr>
          <a:lstStyle/>
          <a:p>
            <a:r>
              <a:rPr lang="el-GR" sz="3600" dirty="0"/>
              <a:t>7. </a:t>
            </a:r>
            <a:r>
              <a:rPr lang="el-GR" sz="3400" dirty="0"/>
              <a:t>Αποτίμηση Εκπαιδευτικού Υλικού</a:t>
            </a:r>
            <a:r>
              <a:rPr lang="en-US" sz="3400" dirty="0"/>
              <a:t> </a:t>
            </a:r>
            <a:r>
              <a:rPr lang="el-GR" sz="3400" dirty="0" smtClean="0"/>
              <a:t>8</a:t>
            </a:r>
            <a:r>
              <a:rPr lang="en-US" sz="3400" dirty="0" smtClean="0"/>
              <a:t>/</a:t>
            </a:r>
            <a:r>
              <a:rPr lang="el-GR" sz="3400" dirty="0" smtClean="0"/>
              <a:t>8</a:t>
            </a:r>
            <a:endParaRPr lang="el-GR" sz="3400" b="1" dirty="0"/>
          </a:p>
        </p:txBody>
      </p:sp>
      <p:grpSp>
        <p:nvGrpSpPr>
          <p:cNvPr id="5" name="4 - Ομάδα">
            <a:extLst>
              <a:ext uri="{FF2B5EF4-FFF2-40B4-BE49-F238E27FC236}">
                <a16:creationId xmlns="" xmlns:a16="http://schemas.microsoft.com/office/drawing/2014/main" id="{6DA41A49-FC8E-465D-B087-E72827F0948E}"/>
              </a:ext>
            </a:extLst>
          </p:cNvPr>
          <p:cNvGrpSpPr/>
          <p:nvPr/>
        </p:nvGrpSpPr>
        <p:grpSpPr>
          <a:xfrm>
            <a:off x="1187624" y="1052736"/>
            <a:ext cx="7513122" cy="576064"/>
            <a:chOff x="9984" y="43347"/>
            <a:chExt cx="6834214" cy="573664"/>
          </a:xfrm>
          <a:solidFill>
            <a:srgbClr val="FF33CC"/>
          </a:solidFill>
          <a:scene3d>
            <a:camera prst="orthographicFront"/>
            <a:lightRig rig="flat" dir="t"/>
          </a:scene3d>
        </p:grpSpPr>
        <p:sp>
          <p:nvSpPr>
            <p:cNvPr id="6" name="5 - Στρογγυλεμένο ορθογώνιο">
              <a:extLst>
                <a:ext uri="{FF2B5EF4-FFF2-40B4-BE49-F238E27FC236}">
                  <a16:creationId xmlns="" xmlns:a16="http://schemas.microsoft.com/office/drawing/2014/main" id="{4CE84555-B915-4A96-8CA8-A0E0A3605068}"/>
                </a:ext>
              </a:extLst>
            </p:cNvPr>
            <p:cNvSpPr/>
            <p:nvPr/>
          </p:nvSpPr>
          <p:spPr>
            <a:xfrm>
              <a:off x="9984" y="43347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Στρογγυλεμένο ορθογώνιο 4">
              <a:extLst>
                <a:ext uri="{FF2B5EF4-FFF2-40B4-BE49-F238E27FC236}">
                  <a16:creationId xmlns="" xmlns:a16="http://schemas.microsoft.com/office/drawing/2014/main" id="{8AFA2081-8EC9-46D3-9D36-612A3448F385}"/>
                </a:ext>
              </a:extLst>
            </p:cNvPr>
            <p:cNvSpPr/>
            <p:nvPr/>
          </p:nvSpPr>
          <p:spPr>
            <a:xfrm>
              <a:off x="9984" y="84895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Προτ</a:t>
              </a: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άσεις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76" t="5513" r="57875" b="55112"/>
          <a:stretch>
            <a:fillRect/>
          </a:stretch>
        </p:blipFill>
        <p:spPr bwMode="auto">
          <a:xfrm>
            <a:off x="2555776" y="1628800"/>
            <a:ext cx="256032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54200" t="5901" r="10101" b="56300"/>
          <a:stretch>
            <a:fillRect/>
          </a:stretch>
        </p:blipFill>
        <p:spPr bwMode="auto">
          <a:xfrm>
            <a:off x="6553200" y="1556792"/>
            <a:ext cx="2590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/>
          <a:srcRect l="54200" t="52100" r="10101" b="10101"/>
          <a:stretch>
            <a:fillRect/>
          </a:stretch>
        </p:blipFill>
        <p:spPr bwMode="auto">
          <a:xfrm>
            <a:off x="611560" y="4114800"/>
            <a:ext cx="2590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/>
          <a:srcRect l="5901" t="54200" r="58400" b="10101"/>
          <a:stretch>
            <a:fillRect/>
          </a:stretch>
        </p:blipFill>
        <p:spPr bwMode="auto">
          <a:xfrm>
            <a:off x="4499992" y="41148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TextBox"/>
          <p:cNvSpPr txBox="1"/>
          <p:nvPr/>
        </p:nvSpPr>
        <p:spPr>
          <a:xfrm>
            <a:off x="2915816" y="2060848"/>
            <a:ext cx="20162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2000" b="1" dirty="0" smtClean="0">
                <a:cs typeface="Times New Roman" panose="02020603050405020304" pitchFamily="18" charset="0"/>
              </a:rPr>
              <a:t>Προσαρμογή του ΕΥ σε ΕΥ κατάλληλο για ξένους μαθητές </a:t>
            </a:r>
            <a:r>
              <a:rPr lang="en-US" sz="2000" b="1" dirty="0" smtClean="0">
                <a:cs typeface="Times New Roman" panose="02020603050405020304" pitchFamily="18" charset="0"/>
              </a:rPr>
              <a:t>Erasmus</a:t>
            </a:r>
            <a:r>
              <a:rPr lang="el-GR" sz="2000" b="1" dirty="0" smtClean="0">
                <a:cs typeface="Times New Roman" panose="02020603050405020304" pitchFamily="18" charset="0"/>
              </a:rPr>
              <a:t> ή τουρίστες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7020272" y="2060848"/>
            <a:ext cx="1584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2000" b="1" dirty="0" smtClean="0">
                <a:cs typeface="Times New Roman" panose="02020603050405020304" pitchFamily="18" charset="0"/>
              </a:rPr>
              <a:t>Μετατροπή του ΕΥ σε ΕΥ για ενήλικες 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899592" y="4437112"/>
            <a:ext cx="2304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2000" b="1" dirty="0" smtClean="0">
                <a:cs typeface="Times New Roman" panose="02020603050405020304" pitchFamily="18" charset="0"/>
              </a:rPr>
              <a:t>Αξιοποίηση του παιχνιδιού ΕΠ, ως μια εμπειρία ξενάγησης στο Ρέθυμνο για τουρίστες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5004048" y="4581128"/>
            <a:ext cx="1800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2000" b="1" dirty="0" smtClean="0">
                <a:cs typeface="Times New Roman" panose="02020603050405020304" pitchFamily="18" charset="0"/>
              </a:rPr>
              <a:t>Μελλοντική δημιουργία αντίστοιχου ΕΥ και για άλλες πόλεις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Ευχαριστίες</a:t>
            </a:r>
            <a:endParaRPr lang="el-GR" dirty="0"/>
          </a:p>
        </p:txBody>
      </p:sp>
      <p:grpSp>
        <p:nvGrpSpPr>
          <p:cNvPr id="4" name="4 - Ομάδα">
            <a:extLst>
              <a:ext uri="{FF2B5EF4-FFF2-40B4-BE49-F238E27FC236}">
                <a16:creationId xmlns="" xmlns:a16="http://schemas.microsoft.com/office/drawing/2014/main" id="{322897DB-7CD2-4F9B-8769-B0942E8F989B}"/>
              </a:ext>
            </a:extLst>
          </p:cNvPr>
          <p:cNvGrpSpPr/>
          <p:nvPr/>
        </p:nvGrpSpPr>
        <p:grpSpPr>
          <a:xfrm>
            <a:off x="1355068" y="1579536"/>
            <a:ext cx="6834214" cy="573664"/>
            <a:chOff x="0" y="49732"/>
            <a:chExt cx="6834214" cy="573664"/>
          </a:xfrm>
          <a:solidFill>
            <a:srgbClr val="FF33CC"/>
          </a:solidFill>
          <a:scene3d>
            <a:camera prst="orthographicFront"/>
            <a:lightRig rig="flat" dir="t"/>
          </a:scene3d>
        </p:grpSpPr>
        <p:sp>
          <p:nvSpPr>
            <p:cNvPr id="5" name="5 - Στρογγυλεμένο ορθογώνιο">
              <a:extLst>
                <a:ext uri="{FF2B5EF4-FFF2-40B4-BE49-F238E27FC236}">
                  <a16:creationId xmlns="" xmlns:a16="http://schemas.microsoft.com/office/drawing/2014/main" id="{D0F07394-F6CB-4BE1-858D-0075F7FE25E4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" name="Στρογγυλεμένο ορθογώνιο 4">
              <a:extLst>
                <a:ext uri="{FF2B5EF4-FFF2-40B4-BE49-F238E27FC236}">
                  <a16:creationId xmlns="" xmlns:a16="http://schemas.microsoft.com/office/drawing/2014/main" id="{0651CDE2-6D5B-4801-8A9C-8F342D63B9A2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τριμελή επιτροπή επίβλεψης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Θέση περιεχομένου 1">
            <a:extLst>
              <a:ext uri="{FF2B5EF4-FFF2-40B4-BE49-F238E27FC236}">
                <a16:creationId xmlns="" xmlns:a16="http://schemas.microsoft.com/office/drawing/2014/main" id="{822785FB-E9E5-4E59-A7B1-50902EB93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2348880"/>
            <a:ext cx="6624736" cy="1852376"/>
          </a:xfrm>
        </p:spPr>
        <p:txBody>
          <a:bodyPr>
            <a:normAutofit lnSpcReduction="10000"/>
          </a:bodyPr>
          <a:lstStyle/>
          <a:p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Καθηγητή κ. </a:t>
            </a:r>
            <a:r>
              <a:rPr lang="el-G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Χαράλαμπο Μουζάκη</a:t>
            </a:r>
            <a:endParaRPr lang="el-G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l-G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Καθηγητή </a:t>
            </a: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κ. </a:t>
            </a:r>
            <a:r>
              <a:rPr lang="el-G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Λάμπρο Καρβούνη</a:t>
            </a:r>
            <a:endParaRPr lang="en-GB" sz="2400" dirty="0"/>
          </a:p>
          <a:p>
            <a:pPr lvl="0"/>
            <a:r>
              <a:rPr lang="el-G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Καθηγητή κ</a:t>
            </a: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l-G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Κωνσταντίνο </a:t>
            </a:r>
            <a:r>
              <a:rPr lang="el-G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Κωτσίδη</a:t>
            </a:r>
            <a:endParaRPr lang="el-G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dirty="0"/>
          </a:p>
        </p:txBody>
      </p:sp>
      <p:grpSp>
        <p:nvGrpSpPr>
          <p:cNvPr id="8" name="7 - Ομάδα">
            <a:extLst>
              <a:ext uri="{FF2B5EF4-FFF2-40B4-BE49-F238E27FC236}">
                <a16:creationId xmlns="" xmlns:a16="http://schemas.microsoft.com/office/drawing/2014/main" id="{79E43AA2-1BC8-4A9A-BEA6-7B06B4A5E279}"/>
              </a:ext>
            </a:extLst>
          </p:cNvPr>
          <p:cNvGrpSpPr/>
          <p:nvPr/>
        </p:nvGrpSpPr>
        <p:grpSpPr>
          <a:xfrm>
            <a:off x="1371600" y="4419600"/>
            <a:ext cx="6834214" cy="573664"/>
            <a:chOff x="0" y="49732"/>
            <a:chExt cx="6834214" cy="573664"/>
          </a:xfrm>
          <a:solidFill>
            <a:srgbClr val="FF33CC"/>
          </a:solidFill>
          <a:scene3d>
            <a:camera prst="orthographicFront"/>
            <a:lightRig rig="flat" dir="t"/>
          </a:scene3d>
        </p:grpSpPr>
        <p:sp>
          <p:nvSpPr>
            <p:cNvPr id="9" name="5 - Στρογγυλεμένο ορθογώνιο">
              <a:extLst>
                <a:ext uri="{FF2B5EF4-FFF2-40B4-BE49-F238E27FC236}">
                  <a16:creationId xmlns="" xmlns:a16="http://schemas.microsoft.com/office/drawing/2014/main" id="{DA7177B4-A5C3-4686-8360-8F43E2AC0AFA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Στρογγυλεμένο ορθογώνιο 4">
              <a:extLst>
                <a:ext uri="{FF2B5EF4-FFF2-40B4-BE49-F238E27FC236}">
                  <a16:creationId xmlns="" xmlns:a16="http://schemas.microsoft.com/office/drawing/2014/main" id="{E72F8AFC-8822-4E4D-97BC-9B67A790AC0F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Στους συμμετέχοντες στην έρευνα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568952" cy="4881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547664" y="2708920"/>
            <a:ext cx="63893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4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Σας ευχαριστώ για την προσοχή σας!!!</a:t>
            </a:r>
            <a:endParaRPr lang="en-GB" sz="4400" b="1" dirty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dirty="0"/>
              <a:t>1. Σκοπός 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6359" t="14852" r="8038" b="14589"/>
          <a:stretch>
            <a:fillRect/>
          </a:stretch>
        </p:blipFill>
        <p:spPr bwMode="auto">
          <a:xfrm>
            <a:off x="683568" y="1556792"/>
            <a:ext cx="828092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899592" y="5157192"/>
            <a:ext cx="2232248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>
            <a:off x="6372200" y="1484784"/>
            <a:ext cx="2232248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Ορθογώνιο"/>
          <p:cNvSpPr/>
          <p:nvPr/>
        </p:nvSpPr>
        <p:spPr>
          <a:xfrm>
            <a:off x="2627784" y="1556792"/>
            <a:ext cx="2232248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Ορθογώνιο"/>
          <p:cNvSpPr/>
          <p:nvPr/>
        </p:nvSpPr>
        <p:spPr>
          <a:xfrm>
            <a:off x="4716016" y="5301208"/>
            <a:ext cx="2232248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827584" y="4941168"/>
            <a:ext cx="2088232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Ο σχεδιασμός, η δημιουργία και η υλοποίηση ολοκληρωμένης παρέμβασης</a:t>
            </a:r>
            <a:endParaRPr lang="el-GR" sz="2000" dirty="0"/>
          </a:p>
        </p:txBody>
      </p:sp>
      <p:sp>
        <p:nvSpPr>
          <p:cNvPr id="7" name="6 - TextBox"/>
          <p:cNvSpPr txBox="1"/>
          <p:nvPr/>
        </p:nvSpPr>
        <p:spPr>
          <a:xfrm>
            <a:off x="1187624" y="1340768"/>
            <a:ext cx="432048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Συμπληρωματική σχολική ΕξΑΕ με τη χρήση </a:t>
            </a:r>
            <a:r>
              <a:rPr lang="el-GR" sz="2000" b="1" dirty="0" err="1" smtClean="0"/>
              <a:t>διαδραστικού</a:t>
            </a:r>
            <a:r>
              <a:rPr lang="el-GR" sz="2000" b="1" dirty="0" smtClean="0"/>
              <a:t> εκπαιδευτικού υλικού και εφαρμογών επαυξημένης πραγματικότητας</a:t>
            </a:r>
            <a:endParaRPr lang="el-GR" sz="2000" dirty="0"/>
          </a:p>
        </p:txBody>
      </p:sp>
      <p:sp>
        <p:nvSpPr>
          <p:cNvPr id="9" name="8 - TextBox"/>
          <p:cNvSpPr txBox="1"/>
          <p:nvPr/>
        </p:nvSpPr>
        <p:spPr>
          <a:xfrm>
            <a:off x="4067944" y="5301208"/>
            <a:ext cx="345638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Μεθοδολογία της εξ αποστάσεως εκπαίδευσης και τις αρχές σχεδιασμού ΕΥ </a:t>
            </a:r>
            <a:endParaRPr lang="el-GR" sz="2000" dirty="0"/>
          </a:p>
        </p:txBody>
      </p:sp>
      <p:sp>
        <p:nvSpPr>
          <p:cNvPr id="8" name="7 - TextBox"/>
          <p:cNvSpPr txBox="1"/>
          <p:nvPr/>
        </p:nvSpPr>
        <p:spPr>
          <a:xfrm>
            <a:off x="6300192" y="1412776"/>
            <a:ext cx="252028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Ιστορία Προσανατολισμού Αποκατάσταση των προσφύγων.  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848872" cy="576064"/>
          </a:xfrm>
        </p:spPr>
        <p:txBody>
          <a:bodyPr>
            <a:noAutofit/>
          </a:bodyPr>
          <a:lstStyle/>
          <a:p>
            <a:pPr algn="ctr"/>
            <a:r>
              <a:rPr lang="el-GR" dirty="0"/>
              <a:t>2. Συνεισφορά της </a:t>
            </a:r>
            <a:r>
              <a:rPr lang="el-GR" dirty="0" smtClean="0"/>
              <a:t>διπλωματικής</a:t>
            </a:r>
            <a:endParaRPr lang="el-GR" dirty="0"/>
          </a:p>
        </p:txBody>
      </p:sp>
      <p:grpSp>
        <p:nvGrpSpPr>
          <p:cNvPr id="5" name="4 - Ομάδα"/>
          <p:cNvGrpSpPr/>
          <p:nvPr/>
        </p:nvGrpSpPr>
        <p:grpSpPr>
          <a:xfrm>
            <a:off x="539552" y="1412776"/>
            <a:ext cx="1872208" cy="1136156"/>
            <a:chOff x="0" y="186188"/>
            <a:chExt cx="1774526" cy="1264201"/>
          </a:xfrm>
          <a:solidFill>
            <a:srgbClr val="FF6699"/>
          </a:solidFill>
          <a:scene3d>
            <a:camera prst="orthographicFront"/>
            <a:lightRig rig="threePt" dir="t"/>
          </a:scene3d>
        </p:grpSpPr>
        <p:sp>
          <p:nvSpPr>
            <p:cNvPr id="6" name="5 - Διάγραμμα ροής: Εναλλακτική διεργασία"/>
            <p:cNvSpPr/>
            <p:nvPr/>
          </p:nvSpPr>
          <p:spPr>
            <a:xfrm rot="16200000">
              <a:off x="255162" y="-68974"/>
              <a:ext cx="1264201" cy="1774526"/>
            </a:xfrm>
            <a:prstGeom prst="flowChartAlternateProcess">
              <a:avLst/>
            </a:prstGeom>
            <a:grpFill/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Διάγραμμα ροής: Εναλλακτική διεργασία 4"/>
            <p:cNvSpPr/>
            <p:nvPr/>
          </p:nvSpPr>
          <p:spPr>
            <a:xfrm rot="21600000">
              <a:off x="61712" y="247900"/>
              <a:ext cx="1651102" cy="114077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324000" rIns="114300" bIns="0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800" b="1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Εκπαιδευτική</a:t>
              </a:r>
              <a:endParaRPr lang="en-GB" sz="1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Ορθογώνιο 12">
            <a:extLst>
              <a:ext uri="{FF2B5EF4-FFF2-40B4-BE49-F238E27FC236}">
                <a16:creationId xmlns="" xmlns:a16="http://schemas.microsoft.com/office/drawing/2014/main" id="{949C8D83-C89A-43D4-ABDA-84DCF3BD19D3}"/>
              </a:ext>
            </a:extLst>
          </p:cNvPr>
          <p:cNvSpPr/>
          <p:nvPr/>
        </p:nvSpPr>
        <p:spPr>
          <a:xfrm>
            <a:off x="2483768" y="1412776"/>
            <a:ext cx="6336704" cy="1123712"/>
          </a:xfrm>
          <a:prstGeom prst="roundRect">
            <a:avLst/>
          </a:prstGeom>
          <a:solidFill>
            <a:srgbClr val="FF6699"/>
          </a:solidFill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el-GR" sz="2000" dirty="0"/>
              <a:t>Καλές πρακτικές για μια ολοκληρωμένη παρέμβαση συμπληρωματικής σχολικής ΕξΑΕ, σε μαθητές  </a:t>
            </a:r>
            <a:r>
              <a:rPr lang="el-GR" sz="2000" dirty="0" smtClean="0"/>
              <a:t>Γ΄ Λυκείου</a:t>
            </a:r>
            <a:endParaRPr lang="el-GR" sz="2000" dirty="0"/>
          </a:p>
        </p:txBody>
      </p:sp>
      <p:grpSp>
        <p:nvGrpSpPr>
          <p:cNvPr id="10" name="9 - Ομάδα"/>
          <p:cNvGrpSpPr/>
          <p:nvPr/>
        </p:nvGrpSpPr>
        <p:grpSpPr>
          <a:xfrm>
            <a:off x="539552" y="2636912"/>
            <a:ext cx="1774526" cy="1080120"/>
            <a:chOff x="1915716" y="187014"/>
            <a:chExt cx="1774526" cy="1264201"/>
          </a:xfrm>
          <a:solidFill>
            <a:srgbClr val="FFFF00"/>
          </a:solidFill>
          <a:scene3d>
            <a:camera prst="orthographicFront"/>
            <a:lightRig rig="threePt" dir="t"/>
          </a:scene3d>
        </p:grpSpPr>
        <p:sp>
          <p:nvSpPr>
            <p:cNvPr id="11" name="10 - Διάγραμμα ροής: Εναλλακτική διεργασία"/>
            <p:cNvSpPr/>
            <p:nvPr/>
          </p:nvSpPr>
          <p:spPr>
            <a:xfrm rot="16200000">
              <a:off x="2170878" y="-68148"/>
              <a:ext cx="1264201" cy="1774526"/>
            </a:xfrm>
            <a:prstGeom prst="flowChartAlternateProcess">
              <a:avLst/>
            </a:prstGeom>
            <a:grpFill/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Διάγραμμα ροής: Εναλλακτική διεργασία 4"/>
            <p:cNvSpPr/>
            <p:nvPr/>
          </p:nvSpPr>
          <p:spPr>
            <a:xfrm rot="21600000">
              <a:off x="1977428" y="248726"/>
              <a:ext cx="1651102" cy="114077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Ερευνητική</a:t>
              </a:r>
              <a:endParaRPr lang="en-GB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26 - Ομάδα"/>
          <p:cNvGrpSpPr/>
          <p:nvPr/>
        </p:nvGrpSpPr>
        <p:grpSpPr>
          <a:xfrm>
            <a:off x="2411760" y="2708920"/>
            <a:ext cx="6480720" cy="923556"/>
            <a:chOff x="2555777" y="2924943"/>
            <a:chExt cx="6480720" cy="769441"/>
          </a:xfrm>
          <a:solidFill>
            <a:srgbClr val="FFFF00"/>
          </a:solidFill>
        </p:grpSpPr>
        <p:sp>
          <p:nvSpPr>
            <p:cNvPr id="13" name="Διάγραμμα ροής: Εναλλακτική διεργασία 14">
              <a:extLst>
                <a:ext uri="{FF2B5EF4-FFF2-40B4-BE49-F238E27FC236}">
                  <a16:creationId xmlns="" xmlns:a16="http://schemas.microsoft.com/office/drawing/2014/main" id="{3A3B9BC7-AD6E-4B28-8AF7-E467B2C39EBB}"/>
                </a:ext>
              </a:extLst>
            </p:cNvPr>
            <p:cNvSpPr/>
            <p:nvPr/>
          </p:nvSpPr>
          <p:spPr>
            <a:xfrm rot="16200000">
              <a:off x="5411416" y="69304"/>
              <a:ext cx="769441" cy="6480720"/>
            </a:xfrm>
            <a:prstGeom prst="flowChartAlternateProcess">
              <a:avLst/>
            </a:prstGeom>
            <a:grpFill/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Ορθογώνιο 16">
              <a:extLst>
                <a:ext uri="{FF2B5EF4-FFF2-40B4-BE49-F238E27FC236}">
                  <a16:creationId xmlns="" xmlns:a16="http://schemas.microsoft.com/office/drawing/2014/main" id="{1BAF33C4-2A96-4D3C-A472-8D0AD7D05589}"/>
                </a:ext>
              </a:extLst>
            </p:cNvPr>
            <p:cNvSpPr/>
            <p:nvPr/>
          </p:nvSpPr>
          <p:spPr>
            <a:xfrm>
              <a:off x="2627784" y="2996952"/>
              <a:ext cx="6336704" cy="58976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 algn="ctr"/>
              <a:r>
                <a:rPr lang="el-GR" sz="2000" dirty="0">
                  <a:cs typeface="Times New Roman" panose="02020603050405020304" pitchFamily="18" charset="0"/>
                </a:rPr>
                <a:t>Εμπλουτισμός  της ερευνητικής  βιβλιογραφίας για το ΕΥ στα </a:t>
              </a:r>
              <a:r>
                <a:rPr lang="en-US" sz="2000" dirty="0">
                  <a:cs typeface="Times New Roman" panose="02020603050405020304" pitchFamily="18" charset="0"/>
                </a:rPr>
                <a:t>e-Learning </a:t>
              </a:r>
              <a:r>
                <a:rPr lang="el-GR" sz="2000" dirty="0">
                  <a:cs typeface="Times New Roman" panose="02020603050405020304" pitchFamily="18" charset="0"/>
                </a:rPr>
                <a:t>και </a:t>
              </a:r>
              <a:r>
                <a:rPr lang="en-US" sz="2000" dirty="0">
                  <a:cs typeface="Times New Roman" panose="02020603050405020304" pitchFamily="18" charset="0"/>
                </a:rPr>
                <a:t>m-Learning </a:t>
              </a:r>
              <a:r>
                <a:rPr lang="el-GR" sz="2000" dirty="0">
                  <a:cs typeface="Times New Roman" panose="02020603050405020304" pitchFamily="18" charset="0"/>
                </a:rPr>
                <a:t>περιβάλλοντα </a:t>
              </a:r>
            </a:p>
          </p:txBody>
        </p:sp>
      </p:grpSp>
      <p:grpSp>
        <p:nvGrpSpPr>
          <p:cNvPr id="15" name="14 - Ομάδα"/>
          <p:cNvGrpSpPr/>
          <p:nvPr/>
        </p:nvGrpSpPr>
        <p:grpSpPr>
          <a:xfrm>
            <a:off x="539552" y="3933056"/>
            <a:ext cx="1774526" cy="1008112"/>
            <a:chOff x="3800501" y="179041"/>
            <a:chExt cx="1774526" cy="1264201"/>
          </a:xfrm>
          <a:solidFill>
            <a:srgbClr val="EDBE9B"/>
          </a:solidFill>
          <a:scene3d>
            <a:camera prst="orthographicFront"/>
            <a:lightRig rig="threePt" dir="t"/>
          </a:scene3d>
        </p:grpSpPr>
        <p:sp>
          <p:nvSpPr>
            <p:cNvPr id="16" name="15 - Διάγραμμα ροής: Εναλλακτική διεργασία"/>
            <p:cNvSpPr/>
            <p:nvPr/>
          </p:nvSpPr>
          <p:spPr>
            <a:xfrm rot="16200000">
              <a:off x="4055663" y="-76121"/>
              <a:ext cx="1264201" cy="1774526"/>
            </a:xfrm>
            <a:prstGeom prst="flowChartAlternateProcess">
              <a:avLst/>
            </a:prstGeom>
            <a:grpFill/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Διάγραμμα ροής: Εναλλακτική διεργασία 4"/>
            <p:cNvSpPr/>
            <p:nvPr/>
          </p:nvSpPr>
          <p:spPr>
            <a:xfrm rot="21600000">
              <a:off x="3862213" y="240753"/>
              <a:ext cx="1651102" cy="114077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Θεωρητική</a:t>
              </a:r>
              <a:endParaRPr lang="en-GB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25 - Ομάδα"/>
          <p:cNvGrpSpPr/>
          <p:nvPr/>
        </p:nvGrpSpPr>
        <p:grpSpPr>
          <a:xfrm>
            <a:off x="2483768" y="4005064"/>
            <a:ext cx="6554688" cy="822158"/>
            <a:chOff x="2589312" y="4149080"/>
            <a:chExt cx="6554688" cy="822158"/>
          </a:xfrm>
          <a:solidFill>
            <a:srgbClr val="EDBE9B"/>
          </a:solidFill>
        </p:grpSpPr>
        <p:sp>
          <p:nvSpPr>
            <p:cNvPr id="18" name="Διάγραμμα ροής: Εναλλακτική διεργασία 18">
              <a:extLst>
                <a:ext uri="{FF2B5EF4-FFF2-40B4-BE49-F238E27FC236}">
                  <a16:creationId xmlns="" xmlns:a16="http://schemas.microsoft.com/office/drawing/2014/main" id="{D5E8BD8C-DC25-4DBD-AE08-74F8F96F2E7B}"/>
                </a:ext>
              </a:extLst>
            </p:cNvPr>
            <p:cNvSpPr/>
            <p:nvPr/>
          </p:nvSpPr>
          <p:spPr>
            <a:xfrm rot="16200000">
              <a:off x="5455577" y="1282815"/>
              <a:ext cx="822158" cy="6554688"/>
            </a:xfrm>
            <a:prstGeom prst="flowChartAlternateProcess">
              <a:avLst/>
            </a:prstGeom>
            <a:grpFill/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Ορθογώνιο 20">
              <a:extLst>
                <a:ext uri="{FF2B5EF4-FFF2-40B4-BE49-F238E27FC236}">
                  <a16:creationId xmlns="" xmlns:a16="http://schemas.microsoft.com/office/drawing/2014/main" id="{290A6EB2-98C0-4BA0-9B4D-6E1AD23E3927}"/>
                </a:ext>
              </a:extLst>
            </p:cNvPr>
            <p:cNvSpPr/>
            <p:nvPr/>
          </p:nvSpPr>
          <p:spPr>
            <a:xfrm>
              <a:off x="2699792" y="4221088"/>
              <a:ext cx="6317704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l-GR" sz="2000" dirty="0">
                  <a:ea typeface="Times New Roman" panose="02020603050405020304" pitchFamily="18" charset="0"/>
                </a:rPr>
                <a:t>Ανάδειξη </a:t>
              </a:r>
              <a:r>
                <a:rPr lang="el-GR" sz="2000" dirty="0" err="1" smtClean="0">
                  <a:ea typeface="Times New Roman" panose="02020603050405020304" pitchFamily="18" charset="0"/>
                </a:rPr>
                <a:t>ενδιαφέροντων</a:t>
              </a:r>
              <a:r>
                <a:rPr lang="el-GR" sz="2000" dirty="0" smtClean="0">
                  <a:ea typeface="Times New Roman" panose="02020603050405020304" pitchFamily="18" charset="0"/>
                </a:rPr>
                <a:t> </a:t>
              </a:r>
              <a:r>
                <a:rPr lang="el-GR" sz="2000" dirty="0">
                  <a:ea typeface="Times New Roman" panose="02020603050405020304" pitchFamily="18" charset="0"/>
                </a:rPr>
                <a:t>πεδίων που θα μπορούσαν να αποτελέσουν αντικείμενα μελέτης βιβλιογραφικών ερευνών</a:t>
              </a:r>
              <a:endParaRPr lang="el-GR" sz="2000" dirty="0"/>
            </a:p>
          </p:txBody>
        </p:sp>
      </p:grpSp>
      <p:grpSp>
        <p:nvGrpSpPr>
          <p:cNvPr id="20" name="19 - Ομάδα"/>
          <p:cNvGrpSpPr/>
          <p:nvPr/>
        </p:nvGrpSpPr>
        <p:grpSpPr>
          <a:xfrm>
            <a:off x="539552" y="5229200"/>
            <a:ext cx="1774526" cy="973779"/>
            <a:chOff x="5705501" y="170766"/>
            <a:chExt cx="1774526" cy="1227478"/>
          </a:xfrm>
          <a:solidFill>
            <a:srgbClr val="CC3399"/>
          </a:solidFill>
          <a:scene3d>
            <a:camera prst="orthographicFront"/>
            <a:lightRig rig="threePt" dir="t"/>
          </a:scene3d>
        </p:grpSpPr>
        <p:sp>
          <p:nvSpPr>
            <p:cNvPr id="21" name="20 - Διάγραμμα ροής: Εναλλακτική διεργασία"/>
            <p:cNvSpPr/>
            <p:nvPr/>
          </p:nvSpPr>
          <p:spPr>
            <a:xfrm rot="16200000">
              <a:off x="5979025" y="-102758"/>
              <a:ext cx="1227478" cy="1774526"/>
            </a:xfrm>
            <a:prstGeom prst="flowChartAlternateProcess">
              <a:avLst/>
            </a:prstGeom>
            <a:grpFill/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Διάγραμμα ροής: Εναλλακτική διεργασία 4"/>
            <p:cNvSpPr/>
            <p:nvPr/>
          </p:nvSpPr>
          <p:spPr>
            <a:xfrm rot="21600000">
              <a:off x="5765420" y="230685"/>
              <a:ext cx="1654688" cy="110764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Κοινωνική</a:t>
              </a:r>
              <a:endParaRPr lang="en-GB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23 - Ομάδα"/>
          <p:cNvGrpSpPr/>
          <p:nvPr/>
        </p:nvGrpSpPr>
        <p:grpSpPr>
          <a:xfrm>
            <a:off x="2375248" y="5085184"/>
            <a:ext cx="6768752" cy="1152128"/>
            <a:chOff x="2375248" y="5085184"/>
            <a:chExt cx="6768752" cy="1152128"/>
          </a:xfrm>
          <a:solidFill>
            <a:srgbClr val="CC3399"/>
          </a:solidFill>
        </p:grpSpPr>
        <p:sp>
          <p:nvSpPr>
            <p:cNvPr id="23" name="Διάγραμμα ροής: Εναλλακτική διεργασία 22">
              <a:extLst>
                <a:ext uri="{FF2B5EF4-FFF2-40B4-BE49-F238E27FC236}">
                  <a16:creationId xmlns="" xmlns:a16="http://schemas.microsoft.com/office/drawing/2014/main" id="{64339F65-0170-494A-809A-F4738D6435F6}"/>
                </a:ext>
              </a:extLst>
            </p:cNvPr>
            <p:cNvSpPr/>
            <p:nvPr/>
          </p:nvSpPr>
          <p:spPr>
            <a:xfrm rot="16200000">
              <a:off x="5183560" y="2276872"/>
              <a:ext cx="1152128" cy="6768752"/>
            </a:xfrm>
            <a:prstGeom prst="flowChartAlternateProcess">
              <a:avLst/>
            </a:prstGeom>
            <a:grpFill/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Ορθογώνιο 24">
              <a:extLst>
                <a:ext uri="{FF2B5EF4-FFF2-40B4-BE49-F238E27FC236}">
                  <a16:creationId xmlns="" xmlns:a16="http://schemas.microsoft.com/office/drawing/2014/main" id="{B94397A1-C5BE-411E-887D-AB6B7E83C7B7}"/>
                </a:ext>
              </a:extLst>
            </p:cNvPr>
            <p:cNvSpPr/>
            <p:nvPr/>
          </p:nvSpPr>
          <p:spPr>
            <a:xfrm>
              <a:off x="2411760" y="5157192"/>
              <a:ext cx="6732240" cy="92333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 algn="just"/>
              <a:r>
                <a:rPr lang="el-GR" sz="1800" dirty="0">
                  <a:cs typeface="Times New Roman" panose="02020603050405020304" pitchFamily="18" charset="0"/>
                </a:rPr>
                <a:t>Παρουσίαση για πρώτη φορά της </a:t>
              </a:r>
              <a:r>
                <a:rPr lang="el-GR" sz="1800" dirty="0" smtClean="0">
                  <a:cs typeface="Times New Roman" panose="02020603050405020304" pitchFamily="18" charset="0"/>
                </a:rPr>
                <a:t>ιστορίας της αποκατάστασης των προσφύγων μέσω </a:t>
              </a:r>
              <a:r>
                <a:rPr lang="el-GR" sz="1800" dirty="0">
                  <a:cs typeface="Times New Roman" panose="02020603050405020304" pitchFamily="18" charset="0"/>
                </a:rPr>
                <a:t>ΕΥ ΕξΑΕ που μπορεί να αποτελέσει υπόδειγμα και για άλλες </a:t>
              </a:r>
              <a:r>
                <a:rPr lang="el-GR" sz="1800" dirty="0" smtClean="0">
                  <a:cs typeface="Times New Roman" panose="02020603050405020304" pitchFamily="18" charset="0"/>
                </a:rPr>
                <a:t>θεματικές ενότητες.</a:t>
              </a:r>
              <a:endParaRPr lang="en-GB" sz="1800" dirty="0"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790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dirty="0"/>
              <a:t>3. Ερευνητικά Ερωτήματα 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6402"/>
          <a:stretch>
            <a:fillRect/>
          </a:stretch>
        </p:blipFill>
        <p:spPr bwMode="auto">
          <a:xfrm>
            <a:off x="539552" y="1340768"/>
            <a:ext cx="846043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1674365" y="1484784"/>
            <a:ext cx="6426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/>
            <a:r>
              <a:rPr lang="el-GR" sz="2000" b="1" dirty="0" smtClean="0">
                <a:solidFill>
                  <a:schemeClr val="tx2">
                    <a:lumMod val="50000"/>
                  </a:schemeClr>
                </a:solidFill>
              </a:rPr>
              <a:t>Το εκπαιδευτικό υλικό διέπεται από τις αρχές και τη μεθοδολογία της εξ αποστάσεως εκπαίδευσης;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1673150" y="2564904"/>
            <a:ext cx="6283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eaLnBrk="0" hangingPunct="0"/>
            <a:r>
              <a:rPr lang="el-GR" sz="2000" b="1" dirty="0" smtClean="0">
                <a:solidFill>
                  <a:schemeClr val="tx2">
                    <a:lumMod val="50000"/>
                  </a:schemeClr>
                </a:solidFill>
              </a:rPr>
              <a:t>Το εκπαιδευτικό υλικό έχει δημιουργηθεί σύμφωνα με τις αρχές της Πολυμεσικής Μάθησης;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1602357" y="3717032"/>
            <a:ext cx="6426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eaLnBrk="0" hangingPunct="0"/>
            <a:r>
              <a:rPr lang="el-GR" sz="2000" b="1" dirty="0" smtClean="0">
                <a:solidFill>
                  <a:schemeClr val="tx2">
                    <a:lumMod val="50000"/>
                  </a:schemeClr>
                </a:solidFill>
              </a:rPr>
              <a:t>Ποιες είναι οι απόψεις των εκπαιδευτικών ειδικών στην ΕξΑΕ και των φιλολόγων για το Ε.Υ.;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1602357" y="4797152"/>
            <a:ext cx="6426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eaLnBrk="0" hangingPunct="0"/>
            <a:r>
              <a:rPr lang="el-GR" sz="2000" b="1" dirty="0" smtClean="0">
                <a:solidFill>
                  <a:schemeClr val="tx2">
                    <a:lumMod val="50000"/>
                  </a:schemeClr>
                </a:solidFill>
              </a:rPr>
              <a:t>Ποιες είναι οι απόψεις των μαθητών  για το Ε.Υ.;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1673150" y="5805264"/>
            <a:ext cx="6283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eaLnBrk="0" hangingPunct="0"/>
            <a:r>
              <a:rPr lang="el-GR" sz="2000" b="1" dirty="0" smtClean="0">
                <a:solidFill>
                  <a:schemeClr val="tx2">
                    <a:lumMod val="50000"/>
                  </a:schemeClr>
                </a:solidFill>
              </a:rPr>
              <a:t>Ποιες είναι οι απόψεις των μαθητών για το παιχνίδι Ε.Π.;</a:t>
            </a:r>
          </a:p>
        </p:txBody>
      </p:sp>
    </p:spTree>
    <p:extLst>
      <p:ext uri="{BB962C8B-B14F-4D97-AF65-F5344CB8AC3E}">
        <p14:creationId xmlns:p14="http://schemas.microsoft.com/office/powerpoint/2010/main" xmlns="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dirty="0"/>
              <a:t>4. Δομή της </a:t>
            </a:r>
            <a:r>
              <a:rPr lang="el-GR" dirty="0" smtClean="0"/>
              <a:t>εργασίας</a:t>
            </a:r>
            <a:endParaRPr lang="el-GR" dirty="0"/>
          </a:p>
        </p:txBody>
      </p:sp>
      <p:grpSp>
        <p:nvGrpSpPr>
          <p:cNvPr id="7" name="6 - Ομάδα"/>
          <p:cNvGrpSpPr/>
          <p:nvPr/>
        </p:nvGrpSpPr>
        <p:grpSpPr>
          <a:xfrm>
            <a:off x="1085408" y="1326675"/>
            <a:ext cx="1774526" cy="1598269"/>
            <a:chOff x="1085408" y="1326675"/>
            <a:chExt cx="1774526" cy="1598269"/>
          </a:xfrm>
          <a:solidFill>
            <a:srgbClr val="FF6699"/>
          </a:solidFill>
        </p:grpSpPr>
        <p:sp>
          <p:nvSpPr>
            <p:cNvPr id="5" name="Διάγραμμα ροής: Εναλλακτική διεργασία 5">
              <a:extLst>
                <a:ext uri="{FF2B5EF4-FFF2-40B4-BE49-F238E27FC236}">
                  <a16:creationId xmlns="" xmlns:a16="http://schemas.microsoft.com/office/drawing/2014/main" id="{5A057986-BD43-470F-BACE-722732FCC9C4}"/>
                </a:ext>
              </a:extLst>
            </p:cNvPr>
            <p:cNvSpPr/>
            <p:nvPr/>
          </p:nvSpPr>
          <p:spPr>
            <a:xfrm rot="16200000">
              <a:off x="1173536" y="1238547"/>
              <a:ext cx="1598269" cy="1774526"/>
            </a:xfrm>
            <a:prstGeom prst="flowChartAlternateProcess">
              <a:avLst/>
            </a:prstGeom>
            <a:grpFill/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Διάγραμμα ροής: Εναλλακτική διεργασία 4">
              <a:extLst>
                <a:ext uri="{FF2B5EF4-FFF2-40B4-BE49-F238E27FC236}">
                  <a16:creationId xmlns="" xmlns:a16="http://schemas.microsoft.com/office/drawing/2014/main" id="{996DFABB-8070-4AFE-B775-E66F6E0433F1}"/>
                </a:ext>
              </a:extLst>
            </p:cNvPr>
            <p:cNvSpPr txBox="1"/>
            <p:nvPr/>
          </p:nvSpPr>
          <p:spPr>
            <a:xfrm>
              <a:off x="1172028" y="1372915"/>
              <a:ext cx="1601280" cy="1447544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324000" rIns="114300" bIns="0" numCol="1" spcCol="1270" anchor="t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Θεωρητικό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kern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πλαίσιο</a:t>
              </a: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9 - Ομάδα"/>
          <p:cNvGrpSpPr/>
          <p:nvPr/>
        </p:nvGrpSpPr>
        <p:grpSpPr>
          <a:xfrm>
            <a:off x="755576" y="3000309"/>
            <a:ext cx="2183380" cy="1656520"/>
            <a:chOff x="922732" y="3000309"/>
            <a:chExt cx="2016224" cy="1656520"/>
          </a:xfrm>
          <a:solidFill>
            <a:srgbClr val="FF33CC"/>
          </a:solidFill>
        </p:grpSpPr>
        <p:sp>
          <p:nvSpPr>
            <p:cNvPr id="8" name="Διάγραμμα ροής: Εναλλακτική διεργασία 8">
              <a:extLst>
                <a:ext uri="{FF2B5EF4-FFF2-40B4-BE49-F238E27FC236}">
                  <a16:creationId xmlns="" xmlns:a16="http://schemas.microsoft.com/office/drawing/2014/main" id="{5B7A960B-B539-499A-97BF-F04C10ADB224}"/>
                </a:ext>
              </a:extLst>
            </p:cNvPr>
            <p:cNvSpPr/>
            <p:nvPr/>
          </p:nvSpPr>
          <p:spPr>
            <a:xfrm rot="16200000">
              <a:off x="1154873" y="2935134"/>
              <a:ext cx="1598270" cy="1774526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Διάγραμμα ροής: Εναλλακτική διεργασία 4">
              <a:extLst>
                <a:ext uri="{FF2B5EF4-FFF2-40B4-BE49-F238E27FC236}">
                  <a16:creationId xmlns="" xmlns:a16="http://schemas.microsoft.com/office/drawing/2014/main" id="{15B84D6C-D0EE-4877-8F5A-F40C30FDFC2F}"/>
                </a:ext>
              </a:extLst>
            </p:cNvPr>
            <p:cNvSpPr txBox="1"/>
            <p:nvPr/>
          </p:nvSpPr>
          <p:spPr>
            <a:xfrm>
              <a:off x="922732" y="3000309"/>
              <a:ext cx="2016224" cy="1656520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Δημιουργία </a:t>
              </a:r>
              <a:r>
                <a:rPr lang="el-GR" sz="20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Εκπαιδευτικού</a:t>
              </a:r>
              <a:r>
                <a:rPr lang="en-US" sz="20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l-GR" sz="2000" b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λικού</a:t>
              </a: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Ομάδα 10">
            <a:extLst>
              <a:ext uri="{FF2B5EF4-FFF2-40B4-BE49-F238E27FC236}">
                <a16:creationId xmlns="" xmlns:a16="http://schemas.microsoft.com/office/drawing/2014/main" id="{34228EB4-4220-46FF-A035-5D1DEBAA9FBC}"/>
              </a:ext>
            </a:extLst>
          </p:cNvPr>
          <p:cNvGrpSpPr/>
          <p:nvPr/>
        </p:nvGrpSpPr>
        <p:grpSpPr>
          <a:xfrm>
            <a:off x="611560" y="4732190"/>
            <a:ext cx="2592288" cy="1598270"/>
            <a:chOff x="3283870" y="-1"/>
            <a:chExt cx="2592288" cy="1837075"/>
          </a:xfrm>
          <a:scene3d>
            <a:camera prst="orthographicFront"/>
            <a:lightRig rig="threePt" dir="t"/>
          </a:scene3d>
        </p:grpSpPr>
        <p:sp>
          <p:nvSpPr>
            <p:cNvPr id="13" name="Διάγραμμα ροής: Εναλλακτική διεργασία 11">
              <a:extLst>
                <a:ext uri="{FF2B5EF4-FFF2-40B4-BE49-F238E27FC236}">
                  <a16:creationId xmlns="" xmlns:a16="http://schemas.microsoft.com/office/drawing/2014/main" id="{FAC61FE4-4480-430E-BDF6-414352C5B9A8}"/>
                </a:ext>
              </a:extLst>
            </p:cNvPr>
            <p:cNvSpPr/>
            <p:nvPr/>
          </p:nvSpPr>
          <p:spPr>
            <a:xfrm rot="16200000">
              <a:off x="3756649" y="31274"/>
              <a:ext cx="1837075" cy="1774526"/>
            </a:xfrm>
            <a:prstGeom prst="flowChartAlternateProcess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Διάγραμμα ροής: Εναλλακτική διεργασία 4">
              <a:extLst>
                <a:ext uri="{FF2B5EF4-FFF2-40B4-BE49-F238E27FC236}">
                  <a16:creationId xmlns="" xmlns:a16="http://schemas.microsoft.com/office/drawing/2014/main" id="{6EE19DD5-A938-4ABF-A379-4620C091A398}"/>
                </a:ext>
              </a:extLst>
            </p:cNvPr>
            <p:cNvSpPr txBox="1"/>
            <p:nvPr/>
          </p:nvSpPr>
          <p:spPr>
            <a:xfrm>
              <a:off x="3283870" y="-1"/>
              <a:ext cx="2592288" cy="17504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0" tIns="324000" rIns="127000" bIns="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Αποτίμηση Εκπαιδευτικού </a:t>
              </a:r>
              <a:r>
                <a:rPr lang="en-US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l-GR" sz="2000" b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λικού</a:t>
              </a:r>
              <a:endParaRPr lang="en-GB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Ορθογώνιο: Στρογγύλεμα επάνω γωνιών 14">
            <a:extLst>
              <a:ext uri="{FF2B5EF4-FFF2-40B4-BE49-F238E27FC236}">
                <a16:creationId xmlns="" xmlns:a16="http://schemas.microsoft.com/office/drawing/2014/main" id="{6B27D9B6-7D24-4779-A0CA-3011C456C0D4}"/>
              </a:ext>
            </a:extLst>
          </p:cNvPr>
          <p:cNvSpPr/>
          <p:nvPr/>
        </p:nvSpPr>
        <p:spPr>
          <a:xfrm>
            <a:off x="3059832" y="1412776"/>
            <a:ext cx="5688632" cy="2808312"/>
          </a:xfrm>
          <a:prstGeom prst="round2SameRect">
            <a:avLst>
              <a:gd name="adj1" fmla="val 17557"/>
              <a:gd name="adj2" fmla="val 0"/>
            </a:avLst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457200" indent="-457200" algn="just">
              <a:buAutoNum type="arabicPeriod"/>
            </a:pPr>
            <a:r>
              <a:rPr lang="el-GR" sz="1800" dirty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</a:t>
            </a:r>
          </a:p>
          <a:p>
            <a:pPr marL="457200" indent="-457200" algn="just">
              <a:buAutoNum type="arabicPeriod"/>
            </a:pPr>
            <a:r>
              <a:rPr lang="el-GR" sz="1800" dirty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θεωρητικό πλαίσιο της Εξ Αποστάσεως </a:t>
            </a:r>
            <a:r>
              <a:rPr lang="el-GR" sz="1800" dirty="0" smtClean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Εκπαίδευσης</a:t>
            </a:r>
            <a:endParaRPr lang="el-GR" sz="1800" dirty="0">
              <a:solidFill>
                <a:srgbClr val="FF66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el-GR" sz="1800" dirty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ΕξΑΕ με την αξιοποίηση των ΤΠΕ (e-</a:t>
            </a:r>
            <a:r>
              <a:rPr lang="el-GR" sz="1800" dirty="0" err="1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el-GR" sz="1800" dirty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 algn="just">
              <a:buAutoNum type="arabicPeriod"/>
            </a:pPr>
            <a:r>
              <a:rPr lang="el-GR" sz="1800" dirty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Εκπαιδευτικό υλικό στα περιβάλλοντα ΕξΑΕ</a:t>
            </a:r>
          </a:p>
          <a:p>
            <a:pPr marL="457200" indent="-457200" algn="just">
              <a:buAutoNum type="arabicPeriod"/>
            </a:pPr>
            <a:r>
              <a:rPr lang="el-GR" sz="1800" dirty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1800" dirty="0" smtClean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διδακτική της Ιστορίας  στο Λύκειο</a:t>
            </a:r>
          </a:p>
          <a:p>
            <a:pPr marL="457200" indent="-457200" algn="just">
              <a:buFontTx/>
              <a:buAutoNum type="arabicPeriod"/>
            </a:pPr>
            <a:r>
              <a:rPr lang="el-GR" sz="1800" dirty="0" smtClean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 για την αποτίμηση της παιδαγωγικής αξιοποίησης των εφαρμογών επαυξημένης πραγματικότητας</a:t>
            </a:r>
          </a:p>
          <a:p>
            <a:pPr marL="457200" indent="-457200" algn="just">
              <a:buAutoNum type="arabicPeriod"/>
            </a:pPr>
            <a:endParaRPr lang="el-GR" dirty="0" smtClean="0">
              <a:solidFill>
                <a:srgbClr val="FF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solidFill>
                <a:srgbClr val="FF6699"/>
              </a:solidFill>
            </a:endParaRPr>
          </a:p>
        </p:txBody>
      </p:sp>
      <p:sp>
        <p:nvSpPr>
          <p:cNvPr id="16" name="Ορθογώνιο: Στρογγύλεμα επάνω γωνιών 16">
            <a:extLst>
              <a:ext uri="{FF2B5EF4-FFF2-40B4-BE49-F238E27FC236}">
                <a16:creationId xmlns="" xmlns:a16="http://schemas.microsoft.com/office/drawing/2014/main" id="{4819AB6B-64E9-41EB-9C91-EC2D235302E7}"/>
              </a:ext>
            </a:extLst>
          </p:cNvPr>
          <p:cNvSpPr/>
          <p:nvPr/>
        </p:nvSpPr>
        <p:spPr>
          <a:xfrm>
            <a:off x="3059832" y="4293096"/>
            <a:ext cx="5688632" cy="838200"/>
          </a:xfrm>
          <a:prstGeom prst="round2SameRect">
            <a:avLst/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/>
            <a:r>
              <a:rPr lang="el-GR" sz="1800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1800" dirty="0" smtClean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  <a:r>
              <a:rPr lang="el-GR" sz="1800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Σχεδιασμός, υλοποίηση και περιγραφή του</a:t>
            </a:r>
          </a:p>
          <a:p>
            <a:pPr algn="just"/>
            <a:r>
              <a:rPr lang="el-GR" sz="1800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εκπαιδευτικού υλικού της εργασίας</a:t>
            </a:r>
          </a:p>
        </p:txBody>
      </p:sp>
      <p:sp>
        <p:nvSpPr>
          <p:cNvPr id="17" name="Ορθογώνιο: Στρογγύλεμα επάνω γωνιών 17">
            <a:extLst>
              <a:ext uri="{FF2B5EF4-FFF2-40B4-BE49-F238E27FC236}">
                <a16:creationId xmlns="" xmlns:a16="http://schemas.microsoft.com/office/drawing/2014/main" id="{B5C6A238-7053-48F9-95A5-694FCC058348}"/>
              </a:ext>
            </a:extLst>
          </p:cNvPr>
          <p:cNvSpPr/>
          <p:nvPr/>
        </p:nvSpPr>
        <p:spPr>
          <a:xfrm>
            <a:off x="3059832" y="5157192"/>
            <a:ext cx="5688632" cy="1224136"/>
          </a:xfrm>
          <a:prstGeom prst="round2SameRect">
            <a:avLst/>
          </a:prstGeom>
          <a:solidFill>
            <a:schemeClr val="bg1"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/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  <a:r>
              <a:rPr lang="el-GR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αποτίμηση του εκπαιδευτικού υλικού</a:t>
            </a:r>
          </a:p>
          <a:p>
            <a:pPr algn="just"/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l-GR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  <a:r>
              <a:rPr lang="el-GR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Παρουσίαση των δεδομένων της έρευνας</a:t>
            </a:r>
          </a:p>
          <a:p>
            <a:pPr algn="just"/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Σύνοψη </a:t>
            </a:r>
            <a:r>
              <a:rPr lang="el-GR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Συμπεράσματα - Συνεισφορά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dirty="0" smtClean="0"/>
              <a:t>5</a:t>
            </a:r>
            <a:r>
              <a:rPr lang="el-GR" dirty="0" smtClean="0"/>
              <a:t>. </a:t>
            </a:r>
            <a:r>
              <a:rPr lang="el-GR" dirty="0"/>
              <a:t>Θεωρητικό </a:t>
            </a:r>
            <a:r>
              <a:rPr lang="el-GR" dirty="0" smtClean="0"/>
              <a:t>Πλαίσιο</a:t>
            </a:r>
            <a:r>
              <a:rPr lang="en-US" dirty="0" smtClean="0"/>
              <a:t> 1/</a:t>
            </a:r>
            <a:r>
              <a:rPr lang="el-GR" dirty="0" smtClean="0"/>
              <a:t>2 </a:t>
            </a:r>
            <a:endParaRPr lang="el-G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79" t="3040" r="1786" b="2720"/>
          <a:stretch>
            <a:fillRect/>
          </a:stretch>
        </p:blipFill>
        <p:spPr bwMode="auto">
          <a:xfrm>
            <a:off x="827584" y="1340768"/>
            <a:ext cx="784887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4067944" y="3501008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ΕξΑΕ</a:t>
            </a: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3635896" y="1412776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b="1" spc="-15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Βασικές </a:t>
            </a:r>
            <a:endParaRPr lang="en-US" b="1" spc="-150" dirty="0" smtClean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  <a:p>
            <a:pPr lvl="0" algn="ctr"/>
            <a:r>
              <a:rPr lang="el-GR" b="1" spc="-15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θεωρίες - Έννοιες</a:t>
            </a:r>
            <a:endParaRPr lang="en-GB" b="1" spc="-150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6084168" y="2420888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b="1" spc="-15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Παιδαγωγικές γενιές</a:t>
            </a:r>
            <a:endParaRPr lang="en-GB" b="1" spc="-150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7020272" y="3933056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b="1" spc="-15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Σχολική ΕξΑΕ</a:t>
            </a:r>
            <a:endParaRPr lang="en-GB" b="1" spc="-150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436096" y="5157192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b="1" spc="-15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Σύγχρονη – Ασύγχρονη</a:t>
            </a:r>
            <a:endParaRPr lang="en-GB" b="1" spc="-150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2483768" y="5301208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b="1" spc="-15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Περιβάλλοντα </a:t>
            </a:r>
            <a:endParaRPr lang="en-US" b="1" spc="-150" dirty="0" smtClean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  <a:p>
            <a:pPr lvl="0"/>
            <a:r>
              <a:rPr lang="en-US" b="1" spc="-15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e-Learning</a:t>
            </a:r>
            <a:endParaRPr lang="el-GR" b="1" spc="-150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971600" y="3861048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b="1" spc="-15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Περιβάλλοντα </a:t>
            </a:r>
            <a:r>
              <a:rPr lang="en-US" b="1" spc="-15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m-Learning</a:t>
            </a:r>
            <a:r>
              <a:rPr lang="el-GR" b="1" spc="-15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 </a:t>
            </a:r>
            <a:endParaRPr lang="en-GB" sz="3200" b="1" spc="-150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1259632" y="2276872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b="1" spc="-150" dirty="0" smtClean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Αρχές σχεδιασμού ΕΥ</a:t>
            </a:r>
            <a:endParaRPr lang="en-GB" b="1" spc="-15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dirty="0" smtClean="0"/>
              <a:t>5</a:t>
            </a:r>
            <a:r>
              <a:rPr lang="el-GR" dirty="0" smtClean="0"/>
              <a:t>. </a:t>
            </a:r>
            <a:r>
              <a:rPr lang="el-GR" dirty="0"/>
              <a:t>Θεωρητικό </a:t>
            </a:r>
            <a:r>
              <a:rPr lang="el-GR" dirty="0" smtClean="0"/>
              <a:t>Πλαίσιο</a:t>
            </a:r>
            <a:r>
              <a:rPr lang="en-US" dirty="0" smtClean="0"/>
              <a:t> 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2 </a:t>
            </a:r>
            <a:endParaRPr lang="el-GR" dirty="0"/>
          </a:p>
        </p:txBody>
      </p:sp>
      <p:sp>
        <p:nvSpPr>
          <p:cNvPr id="8" name="Ορθογώνιο 7">
            <a:extLst>
              <a:ext uri="{FF2B5EF4-FFF2-40B4-BE49-F238E27FC236}">
                <a16:creationId xmlns="" xmlns:a16="http://schemas.microsoft.com/office/drawing/2014/main" id="{736C842D-C249-4D97-A494-5D8BB36603E3}"/>
              </a:ext>
            </a:extLst>
          </p:cNvPr>
          <p:cNvSpPr/>
          <p:nvPr/>
        </p:nvSpPr>
        <p:spPr>
          <a:xfrm>
            <a:off x="2051720" y="3717032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l-GR" b="1" dirty="0" smtClean="0">
                <a:solidFill>
                  <a:srgbClr val="931B1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Ιστορία και εκπαίδευση</a:t>
            </a:r>
            <a:endParaRPr lang="el-GR" sz="2000" b="1" dirty="0">
              <a:solidFill>
                <a:srgbClr val="931B1B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8 - Εικόνα"/>
          <p:cNvPicPr/>
          <p:nvPr/>
        </p:nvPicPr>
        <p:blipFill>
          <a:blip r:embed="rId2" cstate="print"/>
          <a:srcRect l="24898" t="35990" r="59300" b="23907"/>
          <a:stretch>
            <a:fillRect/>
          </a:stretch>
        </p:blipFill>
        <p:spPr bwMode="auto">
          <a:xfrm>
            <a:off x="6012160" y="3140968"/>
            <a:ext cx="2286000" cy="310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t="56407" b="5153"/>
          <a:stretch>
            <a:fillRect/>
          </a:stretch>
        </p:blipFill>
        <p:spPr bwMode="auto">
          <a:xfrm>
            <a:off x="1187624" y="1340768"/>
            <a:ext cx="713366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3347864" y="1700808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Ιστορία Προσανατολισμού</a:t>
            </a:r>
            <a:endParaRPr lang="el-GR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14300" t="66910" r="41600"/>
          <a:stretch>
            <a:fillRect/>
          </a:stretch>
        </p:blipFill>
        <p:spPr bwMode="auto">
          <a:xfrm>
            <a:off x="755576" y="3429000"/>
            <a:ext cx="1224136" cy="113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6437" t="6524" r="6437" b="6349"/>
          <a:stretch>
            <a:fillRect/>
          </a:stretch>
        </p:blipFill>
        <p:spPr bwMode="auto">
          <a:xfrm>
            <a:off x="755576" y="1556792"/>
            <a:ext cx="7776864" cy="516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3635896" y="3429000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b="1" dirty="0" smtClean="0">
                <a:cs typeface="Times New Roman" panose="02020603050405020304" pitchFamily="18" charset="0"/>
              </a:rPr>
              <a:t>Στοιχεία σχεδιασμού του ΕΥ</a:t>
            </a:r>
            <a:endParaRPr lang="el-GR" b="1" dirty="0">
              <a:cs typeface="Times New Roman" panose="02020603050405020304" pitchFamily="18" charset="0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5076056" y="2708920"/>
            <a:ext cx="1728192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5940152" y="2780928"/>
            <a:ext cx="432048" cy="13597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5292080" y="1916832"/>
            <a:ext cx="29523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None/>
            </a:pPr>
            <a:r>
              <a:rPr lang="el-GR" sz="2000" b="1" dirty="0" smtClean="0">
                <a:cs typeface="Times New Roman" panose="02020603050405020304" pitchFamily="18" charset="0"/>
              </a:rPr>
              <a:t>Διδακτική Ιστορίας Προσανατολισμού</a:t>
            </a:r>
          </a:p>
          <a:p>
            <a:pPr lvl="0" algn="ctr">
              <a:buNone/>
            </a:pPr>
            <a:r>
              <a:rPr lang="el-GR" sz="2000" i="1" dirty="0" smtClean="0">
                <a:cs typeface="Times New Roman" panose="02020603050405020304" pitchFamily="18" charset="0"/>
              </a:rPr>
              <a:t>Ιστορική έρευνα</a:t>
            </a:r>
          </a:p>
          <a:p>
            <a:pPr lvl="0" algn="ctr">
              <a:buNone/>
            </a:pPr>
            <a:r>
              <a:rPr lang="el-GR" sz="2000" i="1" dirty="0" smtClean="0">
                <a:cs typeface="Times New Roman" panose="02020603050405020304" pitchFamily="18" charset="0"/>
              </a:rPr>
              <a:t>Αξιοποίηση πηγών</a:t>
            </a:r>
          </a:p>
          <a:p>
            <a:pPr lvl="0" algn="ctr">
              <a:buNone/>
            </a:pPr>
            <a:r>
              <a:rPr lang="el-GR" sz="2000" i="1" dirty="0" smtClean="0">
                <a:cs typeface="Times New Roman" panose="02020603050405020304" pitchFamily="18" charset="0"/>
              </a:rPr>
              <a:t>Μέθοδος </a:t>
            </a:r>
            <a:r>
              <a:rPr lang="en-US" sz="2000" i="1" dirty="0" smtClean="0">
                <a:cs typeface="Times New Roman" panose="02020603050405020304" pitchFamily="18" charset="0"/>
              </a:rPr>
              <a:t>Project</a:t>
            </a:r>
            <a:endParaRPr lang="en-US" sz="2000" i="1" dirty="0">
              <a:cs typeface="Times New Roman" panose="02020603050405020304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5940152" y="4149080"/>
            <a:ext cx="864096" cy="1431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5292080" y="4581128"/>
            <a:ext cx="25922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20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Αρχές σχεδιασμού ΕΥ για ΕξΑΕ</a:t>
            </a:r>
            <a:endParaRPr lang="el-GR" sz="2000" i="1" spc="-150" dirty="0" smtClean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lvl="0" algn="ctr"/>
            <a:r>
              <a:rPr lang="el-GR" sz="2000" i="1" spc="-15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Αρχές </a:t>
            </a:r>
            <a:r>
              <a:rPr lang="en-US" sz="2000" i="1" spc="-15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Holmberg</a:t>
            </a:r>
            <a:endParaRPr lang="en-GB" sz="2000" i="1" spc="-150" dirty="0" smtClean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lvl="0" algn="ctr"/>
            <a:r>
              <a:rPr lang="el-GR" sz="2000" i="1" spc="-15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12 Αρχές </a:t>
            </a:r>
            <a:r>
              <a:rPr lang="en-US" sz="2000" i="1" spc="-15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Mayer</a:t>
            </a:r>
            <a:endParaRPr lang="en-GB" sz="2000" i="1" spc="-150" dirty="0" smtClean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lvl="0" algn="ctr"/>
            <a:r>
              <a:rPr lang="en-US" sz="2000" i="1" spc="-15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3 </a:t>
            </a:r>
            <a:r>
              <a:rPr lang="el-GR" sz="2000" i="1" spc="-15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Δέσμες Λιοναράκη</a:t>
            </a:r>
            <a:endParaRPr lang="el-GR" sz="2000" i="1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2483768" y="2636912"/>
            <a:ext cx="648072" cy="13597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971600" y="1916832"/>
            <a:ext cx="3528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18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Σχολική ΕξΑΕ</a:t>
            </a:r>
          </a:p>
          <a:p>
            <a:pPr lvl="0" algn="ctr"/>
            <a:r>
              <a:rPr lang="el-GR" sz="1800" i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Συμπληρωματική σχολική ΕξΑΕ</a:t>
            </a:r>
          </a:p>
          <a:p>
            <a:pPr lvl="0" algn="ctr"/>
            <a:r>
              <a:rPr lang="el-GR" sz="1800" i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Ασύγχρονη ΕξΑΕ</a:t>
            </a:r>
          </a:p>
          <a:p>
            <a:pPr lvl="0" algn="ctr"/>
            <a:r>
              <a:rPr lang="el-GR" sz="1800" i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Μεικτό – Συνδυαστικό περιβάλλον μάθησης</a:t>
            </a:r>
            <a:endParaRPr lang="el-GR" sz="1800" i="1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2627784" y="5013176"/>
            <a:ext cx="1656184" cy="5760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99592" y="4725144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0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Θεωρίες Μάθησης</a:t>
            </a:r>
          </a:p>
          <a:p>
            <a:pPr lvl="0"/>
            <a:r>
              <a:rPr lang="el-GR" sz="2000" i="1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Συμπεριφορισμός</a:t>
            </a:r>
            <a:endParaRPr lang="en-GB" sz="2000" i="1" dirty="0" smtClean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  <a:p>
            <a:pPr lvl="0"/>
            <a:r>
              <a:rPr lang="el-GR" sz="2000" i="1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Γνωστικές Θεωρίες</a:t>
            </a:r>
            <a:endParaRPr lang="en-GB" sz="2000" i="1" dirty="0" smtClean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  <a:p>
            <a:pPr lvl="0"/>
            <a:r>
              <a:rPr lang="el-GR" sz="2000" i="1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Κοινωνικός Εποικοδομητισμός</a:t>
            </a:r>
            <a:endParaRPr lang="el-GR" sz="2000" i="1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Τίτλος 1"/>
          <p:cNvSpPr>
            <a:spLocks noGrp="1"/>
          </p:cNvSpPr>
          <p:nvPr>
            <p:ph type="title"/>
          </p:nvPr>
        </p:nvSpPr>
        <p:spPr>
          <a:xfrm>
            <a:off x="736154" y="260648"/>
            <a:ext cx="8407846" cy="53179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4000" dirty="0"/>
              <a:t/>
            </a:r>
            <a:br>
              <a:rPr lang="el-GR" sz="4000" dirty="0"/>
            </a:br>
            <a:r>
              <a:rPr lang="el-GR" sz="4000" dirty="0"/>
              <a:t>6. Δημιουργία Εκπαιδευτικού Υλικού </a:t>
            </a:r>
            <a:r>
              <a:rPr lang="el-GR" sz="4000" dirty="0" smtClean="0"/>
              <a:t>1/</a:t>
            </a:r>
            <a:r>
              <a:rPr lang="el-GR" sz="4000" dirty="0"/>
              <a:t>3</a:t>
            </a:r>
          </a:p>
        </p:txBody>
      </p:sp>
      <p:grpSp>
        <p:nvGrpSpPr>
          <p:cNvPr id="19" name="18 - Ομάδα"/>
          <p:cNvGrpSpPr/>
          <p:nvPr/>
        </p:nvGrpSpPr>
        <p:grpSpPr>
          <a:xfrm>
            <a:off x="899592" y="1124744"/>
            <a:ext cx="7513122" cy="432048"/>
            <a:chOff x="1170261" y="1298130"/>
            <a:chExt cx="7513122" cy="576064"/>
          </a:xfrm>
          <a:solidFill>
            <a:srgbClr val="FF33CC"/>
          </a:solidFill>
        </p:grpSpPr>
        <p:sp>
          <p:nvSpPr>
            <p:cNvPr id="20" name="5 - Στρογγυλεμένο ορθογώνιο">
              <a:extLst>
                <a:ext uri="{FF2B5EF4-FFF2-40B4-BE49-F238E27FC236}">
                  <a16:creationId xmlns="" xmlns:a16="http://schemas.microsoft.com/office/drawing/2014/main" id="{49D173DF-C323-41EC-8206-695CB85041B7}"/>
                </a:ext>
              </a:extLst>
            </p:cNvPr>
            <p:cNvSpPr/>
            <p:nvPr/>
          </p:nvSpPr>
          <p:spPr>
            <a:xfrm>
              <a:off x="1170261" y="1298130"/>
              <a:ext cx="7513122" cy="576064"/>
            </a:xfrm>
            <a:prstGeom prst="roundRect">
              <a:avLst/>
            </a:prstGeom>
            <a:grpFill/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1" name="Στρογγυλεμένο ορθογώνιο 4">
              <a:extLst>
                <a:ext uri="{FF2B5EF4-FFF2-40B4-BE49-F238E27FC236}">
                  <a16:creationId xmlns="" xmlns:a16="http://schemas.microsoft.com/office/drawing/2014/main" id="{DD4184FD-4A47-4D35-971A-1E23CA08658D}"/>
                </a:ext>
              </a:extLst>
            </p:cNvPr>
            <p:cNvSpPr/>
            <p:nvPr/>
          </p:nvSpPr>
          <p:spPr>
            <a:xfrm>
              <a:off x="1187624" y="1340768"/>
              <a:ext cx="7451550" cy="51982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Σχεδιασμός Εκπαιδευτικού Υλικού</a:t>
              </a:r>
              <a:endParaRPr lang="en-GB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6" grpId="0"/>
      <p:bldP spid="10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2887</TotalTime>
  <Words>1216</Words>
  <Application>Microsoft Office PowerPoint</Application>
  <PresentationFormat>Προβολή στην οθόνη (4:3)</PresentationFormat>
  <Paragraphs>185</Paragraphs>
  <Slides>20</Slides>
  <Notes>7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Διαφάνεια 1</vt:lpstr>
      <vt:lpstr>Ευχαριστίες</vt:lpstr>
      <vt:lpstr>1. Σκοπός </vt:lpstr>
      <vt:lpstr>2. Συνεισφορά της διπλωματικής</vt:lpstr>
      <vt:lpstr>3. Ερευνητικά Ερωτήματα </vt:lpstr>
      <vt:lpstr>4. Δομή της εργασίας</vt:lpstr>
      <vt:lpstr>5. Θεωρητικό Πλαίσιο 1/2 </vt:lpstr>
      <vt:lpstr>5. Θεωρητικό Πλαίσιο 2/2 </vt:lpstr>
      <vt:lpstr> 6. Δημιουργία Εκπαιδευτικού Υλικού 1/3</vt:lpstr>
      <vt:lpstr> 6. Δημιουργία Εκπαιδευτικού Υλικού 2/3</vt:lpstr>
      <vt:lpstr>6. Δημιουργία Εκπαιδευτικού Υλικού 3/3</vt:lpstr>
      <vt:lpstr>7. Αποτίμηση Εκπαιδευτικού Υλικού 1/8</vt:lpstr>
      <vt:lpstr>7. Αποτίμηση Εκπαιδευτικού Υλικού 2/8</vt:lpstr>
      <vt:lpstr>7. Αποτίμηση Εκπαιδευτικού Υλικού 3/8</vt:lpstr>
      <vt:lpstr>7. Αποτίμηση Εκπαιδευτικού Υλικού 4/8</vt:lpstr>
      <vt:lpstr>7. Αποτίμηση Εκπαιδευτικού Υλικού 5/8</vt:lpstr>
      <vt:lpstr>7. Αποτίμηση Εκπαιδευτικού Υλικού 6/8</vt:lpstr>
      <vt:lpstr>7. Αποτίμηση Εκπαιδευτικού Υλικού 7/8</vt:lpstr>
      <vt:lpstr>7. Αποτίμηση Εκπαιδευτικού Υλικού 8/8</vt:lpstr>
      <vt:lpstr>Διαφάνεια 20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Vegolas</cp:lastModifiedBy>
  <cp:revision>1754</cp:revision>
  <dcterms:created xsi:type="dcterms:W3CDTF">2003-10-16T17:37:47Z</dcterms:created>
  <dcterms:modified xsi:type="dcterms:W3CDTF">2023-11-13T15:30:12Z</dcterms:modified>
</cp:coreProperties>
</file>