
<file path=[Content_Types].xml><?xml version="1.0" encoding="utf-8"?>
<Types xmlns="http://schemas.openxmlformats.org/package/2006/content-types">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commentAuthors.xml" ContentType="application/vnd.openxmlformats-officedocument.presentationml.commentAuthors+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quickStyle13.xml" ContentType="application/vnd.openxmlformats-officedocument.drawingml.diagramStyle+xml"/>
  <Override PartName="/ppt/diagrams/drawing14.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layout13.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notesSlides/notesSlide5.xml" ContentType="application/vnd.openxmlformats-officedocument.presentationml.notesSlide+xml"/>
  <Override PartName="/ppt/diagrams/drawing5.xml" ContentType="application/vnd.ms-office.drawingml.diagramDrawing+xml"/>
  <Override PartName="/ppt/diagrams/quickStyle7.xml" ContentType="application/vnd.openxmlformats-officedocument.drawingml.diagramStyle+xml"/>
  <Override PartName="/ppt/diagrams/drawing10.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quickStyle5.xml" ContentType="application/vnd.openxmlformats-officedocument.drawingml.diagramStyle+xml"/>
  <Default Extension="png" ContentType="image/png"/>
  <Override PartName="/ppt/diagrams/colors1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quickStyle12.xml" ContentType="application/vnd.openxmlformats-officedocument.drawingml.diagramStyle+xml"/>
  <Override PartName="/ppt/diagrams/drawing13.xml" ContentType="application/vnd.ms-office.drawingml.diagramDrawing+xml"/>
  <Override PartName="/ppt/diagrams/data3.xml" ContentType="application/vnd.openxmlformats-officedocument.drawingml.diagramData+xml"/>
  <Override PartName="/ppt/notesSlides/notesSlide6.xml" ContentType="application/vnd.openxmlformats-officedocument.presentationml.notesSlide+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quickStyle6.xml" ContentType="application/vnd.openxmlformats-officedocument.drawingml.diagramStyle+xml"/>
  <Override PartName="/ppt/diagrams/layout12.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4"/>
  </p:notesMasterIdLst>
  <p:sldIdLst>
    <p:sldId id="1482" r:id="rId2"/>
    <p:sldId id="2032" r:id="rId3"/>
    <p:sldId id="2013" r:id="rId4"/>
    <p:sldId id="2021" r:id="rId5"/>
    <p:sldId id="2014" r:id="rId6"/>
    <p:sldId id="2033" r:id="rId7"/>
    <p:sldId id="2035" r:id="rId8"/>
    <p:sldId id="2034" r:id="rId9"/>
    <p:sldId id="2036" r:id="rId10"/>
    <p:sldId id="2027" r:id="rId11"/>
    <p:sldId id="2028" r:id="rId12"/>
    <p:sldId id="2037" r:id="rId13"/>
    <p:sldId id="2029" r:id="rId14"/>
    <p:sldId id="2030" r:id="rId15"/>
    <p:sldId id="2031" r:id="rId16"/>
    <p:sldId id="2045" r:id="rId17"/>
    <p:sldId id="2054" r:id="rId18"/>
    <p:sldId id="2038" r:id="rId19"/>
    <p:sldId id="2039" r:id="rId20"/>
    <p:sldId id="2018" r:id="rId21"/>
    <p:sldId id="2055" r:id="rId22"/>
    <p:sldId id="2019" r:id="rId23"/>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9DF793"/>
    <a:srgbClr val="F0D4E3"/>
    <a:srgbClr val="E5B7CF"/>
    <a:srgbClr val="9BE5FF"/>
    <a:srgbClr val="A7E8FF"/>
    <a:srgbClr val="FB9FFB"/>
    <a:srgbClr val="F4F694"/>
    <a:srgbClr val="9DF7BF"/>
    <a:srgbClr val="ADDB7B"/>
    <a:srgbClr val="AE78D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89528" autoAdjust="0"/>
  </p:normalViewPr>
  <p:slideViewPr>
    <p:cSldViewPr>
      <p:cViewPr>
        <p:scale>
          <a:sx n="64" d="100"/>
          <a:sy n="64" d="100"/>
        </p:scale>
        <p:origin x="-1068" y="28"/>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7.xml.rels><?xml version="1.0" encoding="UTF-8" standalone="yes"?>
<Relationships xmlns="http://schemas.openxmlformats.org/package/2006/relationships"><Relationship Id="rId1" Type="http://schemas.openxmlformats.org/officeDocument/2006/relationships/image" Target="../media/image1.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6DD5BF-2EF4-4908-A1DA-9EAA08755446}"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l-GR"/>
        </a:p>
      </dgm:t>
    </dgm:pt>
    <dgm:pt modelId="{435DCB54-B744-44FE-8395-B20170CF22EC}">
      <dgm:prSet custT="1"/>
      <dgm:spPr>
        <a:solidFill>
          <a:srgbClr val="F4F694">
            <a:alpha val="43000"/>
          </a:srgbClr>
        </a:solidFill>
      </dgm:spPr>
      <dgm:t>
        <a:bodyPr/>
        <a:lstStyle/>
        <a:p>
          <a:pPr rtl="0"/>
          <a:r>
            <a:rPr lang="el-GR" sz="2000" b="1" u="sng" dirty="0" smtClean="0">
              <a:solidFill>
                <a:schemeClr val="tx1"/>
              </a:solidFill>
              <a:latin typeface="Times New Roman" pitchFamily="18" charset="0"/>
              <a:cs typeface="Times New Roman" pitchFamily="18" charset="0"/>
            </a:rPr>
            <a:t>1. Στην τριμελή επιτροπή επίβλεψης:</a:t>
          </a:r>
          <a:endParaRPr lang="el-GR" sz="2000" dirty="0">
            <a:solidFill>
              <a:schemeClr val="tx1"/>
            </a:solidFill>
            <a:latin typeface="Times New Roman" pitchFamily="18" charset="0"/>
            <a:cs typeface="Times New Roman" pitchFamily="18" charset="0"/>
          </a:endParaRPr>
        </a:p>
      </dgm:t>
    </dgm:pt>
    <dgm:pt modelId="{EF01BDD8-F4D3-4D39-BF1A-39D58073013D}" type="parTrans" cxnId="{BE745DFB-CCED-4C79-BDFA-C3E4E0B87DA5}">
      <dgm:prSet/>
      <dgm:spPr/>
      <dgm:t>
        <a:bodyPr/>
        <a:lstStyle/>
        <a:p>
          <a:endParaRPr lang="el-GR"/>
        </a:p>
      </dgm:t>
    </dgm:pt>
    <dgm:pt modelId="{6B254D43-1FD9-4FC1-8A35-6BED884406D1}" type="sibTrans" cxnId="{BE745DFB-CCED-4C79-BDFA-C3E4E0B87DA5}">
      <dgm:prSet/>
      <dgm:spPr/>
      <dgm:t>
        <a:bodyPr/>
        <a:lstStyle/>
        <a:p>
          <a:endParaRPr lang="el-GR"/>
        </a:p>
      </dgm:t>
    </dgm:pt>
    <dgm:pt modelId="{9A445E4C-5493-444F-9340-83386B9E37AC}">
      <dgm:prSet custT="1"/>
      <dgm:spPr/>
      <dgm:t>
        <a:bodyPr/>
        <a:lstStyle/>
        <a:p>
          <a:pPr rtl="0"/>
          <a:r>
            <a:rPr lang="el-GR" sz="2000" dirty="0" err="1" smtClean="0">
              <a:solidFill>
                <a:schemeClr val="tx1"/>
              </a:solidFill>
              <a:latin typeface="Times New Roman" pitchFamily="18" charset="0"/>
              <a:cs typeface="Times New Roman" pitchFamily="18" charset="0"/>
            </a:rPr>
            <a:t>Επ</a:t>
          </a:r>
          <a:r>
            <a:rPr lang="el-GR" sz="2000" dirty="0" smtClean="0">
              <a:solidFill>
                <a:schemeClr val="tx1"/>
              </a:solidFill>
              <a:latin typeface="Times New Roman" pitchFamily="18" charset="0"/>
              <a:cs typeface="Times New Roman" pitchFamily="18" charset="0"/>
            </a:rPr>
            <a:t>. Καθηγητή κ. </a:t>
          </a:r>
          <a:r>
            <a:rPr lang="el-GR" sz="2000" dirty="0" err="1" smtClean="0">
              <a:solidFill>
                <a:schemeClr val="tx1"/>
              </a:solidFill>
              <a:latin typeface="Times New Roman" pitchFamily="18" charset="0"/>
              <a:cs typeface="Times New Roman" pitchFamily="18" charset="0"/>
            </a:rPr>
            <a:t>Κωτσίδης</a:t>
          </a:r>
          <a:r>
            <a:rPr lang="el-GR" sz="2000" dirty="0" smtClean="0">
              <a:solidFill>
                <a:schemeClr val="tx1"/>
              </a:solidFill>
              <a:latin typeface="Times New Roman" pitchFamily="18" charset="0"/>
              <a:cs typeface="Times New Roman" pitchFamily="18" charset="0"/>
            </a:rPr>
            <a:t> </a:t>
          </a:r>
          <a:r>
            <a:rPr lang="el-GR" sz="2000" dirty="0" err="1" smtClean="0">
              <a:solidFill>
                <a:schemeClr val="tx1"/>
              </a:solidFill>
              <a:latin typeface="Times New Roman" pitchFamily="18" charset="0"/>
              <a:cs typeface="Times New Roman" pitchFamily="18" charset="0"/>
            </a:rPr>
            <a:t>Κωνταντίνος</a:t>
          </a:r>
          <a:endParaRPr lang="el-GR" sz="2000" dirty="0">
            <a:solidFill>
              <a:schemeClr val="tx1"/>
            </a:solidFill>
            <a:latin typeface="Times New Roman" pitchFamily="18" charset="0"/>
            <a:cs typeface="Times New Roman" pitchFamily="18" charset="0"/>
          </a:endParaRPr>
        </a:p>
      </dgm:t>
    </dgm:pt>
    <dgm:pt modelId="{58B737CD-D352-4F3D-B278-2ACBB9DDD282}" type="parTrans" cxnId="{07A2A745-5936-425C-AECF-387D6DEDDDA6}">
      <dgm:prSet/>
      <dgm:spPr/>
      <dgm:t>
        <a:bodyPr/>
        <a:lstStyle/>
        <a:p>
          <a:endParaRPr lang="el-GR"/>
        </a:p>
      </dgm:t>
    </dgm:pt>
    <dgm:pt modelId="{D867D7FC-F9DF-41DE-A14F-69A9E7324460}" type="sibTrans" cxnId="{07A2A745-5936-425C-AECF-387D6DEDDDA6}">
      <dgm:prSet/>
      <dgm:spPr/>
      <dgm:t>
        <a:bodyPr/>
        <a:lstStyle/>
        <a:p>
          <a:endParaRPr lang="el-GR"/>
        </a:p>
      </dgm:t>
    </dgm:pt>
    <dgm:pt modelId="{C582C40F-D5AE-4B20-AF6F-76EFF749D38A}">
      <dgm:prSet custT="1"/>
      <dgm:spPr/>
      <dgm:t>
        <a:bodyPr/>
        <a:lstStyle/>
        <a:p>
          <a:pPr rtl="0"/>
          <a:r>
            <a:rPr lang="el-GR" sz="2000" dirty="0" err="1" smtClean="0">
              <a:solidFill>
                <a:schemeClr val="tx1"/>
              </a:solidFill>
              <a:latin typeface="Times New Roman" pitchFamily="18" charset="0"/>
              <a:cs typeface="Times New Roman" pitchFamily="18" charset="0"/>
            </a:rPr>
            <a:t>Χρηστίδης</a:t>
          </a:r>
          <a:r>
            <a:rPr lang="el-GR" sz="2000" dirty="0" smtClean="0">
              <a:solidFill>
                <a:schemeClr val="tx1"/>
              </a:solidFill>
              <a:latin typeface="Times New Roman" pitchFamily="18" charset="0"/>
              <a:cs typeface="Times New Roman" pitchFamily="18" charset="0"/>
            </a:rPr>
            <a:t> Κωνσταντίνος </a:t>
          </a:r>
          <a:endParaRPr lang="el-GR" sz="2000" dirty="0">
            <a:solidFill>
              <a:schemeClr val="tx1"/>
            </a:solidFill>
            <a:latin typeface="Times New Roman" pitchFamily="18" charset="0"/>
            <a:cs typeface="Times New Roman" pitchFamily="18" charset="0"/>
          </a:endParaRPr>
        </a:p>
      </dgm:t>
    </dgm:pt>
    <dgm:pt modelId="{C35F8822-A8FA-4240-A836-83DC28386D16}" type="parTrans" cxnId="{B64492E0-8FAB-4955-952F-C03724EDD855}">
      <dgm:prSet/>
      <dgm:spPr/>
      <dgm:t>
        <a:bodyPr/>
        <a:lstStyle/>
        <a:p>
          <a:endParaRPr lang="el-GR"/>
        </a:p>
      </dgm:t>
    </dgm:pt>
    <dgm:pt modelId="{4487FDD3-1100-47B3-ADA0-94016B5BCCAD}" type="sibTrans" cxnId="{B64492E0-8FAB-4955-952F-C03724EDD855}">
      <dgm:prSet/>
      <dgm:spPr/>
      <dgm:t>
        <a:bodyPr/>
        <a:lstStyle/>
        <a:p>
          <a:endParaRPr lang="el-GR"/>
        </a:p>
      </dgm:t>
    </dgm:pt>
    <dgm:pt modelId="{5E38A8BE-7A06-457B-B667-DC44E0D7633E}">
      <dgm:prSet custT="1"/>
      <dgm:spPr/>
      <dgm:t>
        <a:bodyPr/>
        <a:lstStyle/>
        <a:p>
          <a:pPr rtl="0"/>
          <a:r>
            <a:rPr lang="el-GR" sz="2000" dirty="0" smtClean="0">
              <a:solidFill>
                <a:schemeClr val="tx1"/>
              </a:solidFill>
              <a:latin typeface="Times New Roman" pitchFamily="18" charset="0"/>
              <a:cs typeface="Times New Roman" pitchFamily="18" charset="0"/>
            </a:rPr>
            <a:t>Χαλκιαδάκης Εμμανουήλ </a:t>
          </a:r>
          <a:endParaRPr lang="el-GR" sz="2000" dirty="0">
            <a:solidFill>
              <a:schemeClr val="tx1"/>
            </a:solidFill>
            <a:latin typeface="Times New Roman" pitchFamily="18" charset="0"/>
            <a:cs typeface="Times New Roman" pitchFamily="18" charset="0"/>
          </a:endParaRPr>
        </a:p>
      </dgm:t>
    </dgm:pt>
    <dgm:pt modelId="{761CFD65-5F7C-4CC5-A39A-2B69D29457C2}" type="parTrans" cxnId="{09F1533D-285B-4874-ADC0-C93A3EF8B7FC}">
      <dgm:prSet/>
      <dgm:spPr/>
      <dgm:t>
        <a:bodyPr/>
        <a:lstStyle/>
        <a:p>
          <a:endParaRPr lang="el-GR"/>
        </a:p>
      </dgm:t>
    </dgm:pt>
    <dgm:pt modelId="{B37E442D-1EBD-4243-9526-B46555FD3D10}" type="sibTrans" cxnId="{09F1533D-285B-4874-ADC0-C93A3EF8B7FC}">
      <dgm:prSet/>
      <dgm:spPr/>
      <dgm:t>
        <a:bodyPr/>
        <a:lstStyle/>
        <a:p>
          <a:endParaRPr lang="el-GR"/>
        </a:p>
      </dgm:t>
    </dgm:pt>
    <dgm:pt modelId="{95F3519D-D277-4CF5-8855-33A752067A93}">
      <dgm:prSet custT="1"/>
      <dgm:spPr>
        <a:solidFill>
          <a:schemeClr val="accent4">
            <a:hueOff val="5197847"/>
            <a:satOff val="-23984"/>
            <a:lumOff val="883"/>
            <a:alpha val="35000"/>
          </a:schemeClr>
        </a:solidFill>
      </dgm:spPr>
      <dgm:t>
        <a:bodyPr/>
        <a:lstStyle/>
        <a:p>
          <a:pPr rtl="0"/>
          <a:r>
            <a:rPr lang="el-GR" sz="2000" b="1" u="sng" dirty="0" smtClean="0">
              <a:solidFill>
                <a:schemeClr val="tx1"/>
              </a:solidFill>
              <a:latin typeface="Times New Roman" pitchFamily="18" charset="0"/>
              <a:cs typeface="Times New Roman" pitchFamily="18" charset="0"/>
            </a:rPr>
            <a:t>2. Στους συμμετέχοντες στην έρευνα</a:t>
          </a:r>
          <a:endParaRPr lang="el-GR" sz="2000" dirty="0">
            <a:solidFill>
              <a:schemeClr val="tx1"/>
            </a:solidFill>
            <a:latin typeface="Times New Roman" pitchFamily="18" charset="0"/>
            <a:cs typeface="Times New Roman" pitchFamily="18" charset="0"/>
          </a:endParaRPr>
        </a:p>
      </dgm:t>
    </dgm:pt>
    <dgm:pt modelId="{2B0A5397-2153-4852-959B-FB8F97A676CE}" type="parTrans" cxnId="{42FBAC4B-B9C2-4571-9123-F38741A08F5B}">
      <dgm:prSet/>
      <dgm:spPr/>
      <dgm:t>
        <a:bodyPr/>
        <a:lstStyle/>
        <a:p>
          <a:endParaRPr lang="el-GR"/>
        </a:p>
      </dgm:t>
    </dgm:pt>
    <dgm:pt modelId="{195C85B0-608C-46A1-88E1-C17C58252D05}" type="sibTrans" cxnId="{42FBAC4B-B9C2-4571-9123-F38741A08F5B}">
      <dgm:prSet/>
      <dgm:spPr/>
      <dgm:t>
        <a:bodyPr/>
        <a:lstStyle/>
        <a:p>
          <a:endParaRPr lang="el-GR"/>
        </a:p>
      </dgm:t>
    </dgm:pt>
    <dgm:pt modelId="{CBA27B74-777E-44A3-81D3-8E6BEDDE1966}">
      <dgm:prSet custT="1"/>
      <dgm:spPr>
        <a:solidFill>
          <a:srgbClr val="9BE5FF">
            <a:alpha val="41000"/>
          </a:srgbClr>
        </a:solidFill>
      </dgm:spPr>
      <dgm:t>
        <a:bodyPr/>
        <a:lstStyle/>
        <a:p>
          <a:pPr rtl="0"/>
          <a:r>
            <a:rPr lang="el-GR" sz="2000" b="1" u="sng" dirty="0" smtClean="0">
              <a:solidFill>
                <a:schemeClr val="tx1"/>
              </a:solidFill>
              <a:latin typeface="Times New Roman" pitchFamily="18" charset="0"/>
              <a:cs typeface="Times New Roman" pitchFamily="18" charset="0"/>
            </a:rPr>
            <a:t>3. Ιδιαίτερες ευχαριστήριες: </a:t>
          </a:r>
        </a:p>
        <a:p>
          <a:pPr rtl="0"/>
          <a:r>
            <a:rPr lang="el-GR" sz="2000" dirty="0" smtClean="0">
              <a:solidFill>
                <a:schemeClr val="tx1"/>
              </a:solidFill>
              <a:latin typeface="Times New Roman" pitchFamily="18" charset="0"/>
              <a:cs typeface="Times New Roman" pitchFamily="18" charset="0"/>
            </a:rPr>
            <a:t>Στον κ. </a:t>
          </a:r>
          <a:r>
            <a:rPr lang="el-GR" sz="2000" dirty="0" err="1" smtClean="0">
              <a:solidFill>
                <a:schemeClr val="tx1"/>
              </a:solidFill>
              <a:latin typeface="Times New Roman" pitchFamily="18" charset="0"/>
              <a:cs typeface="Times New Roman" pitchFamily="18" charset="0"/>
            </a:rPr>
            <a:t>Κωτσίδη</a:t>
          </a:r>
          <a:r>
            <a:rPr lang="el-GR" sz="2000" dirty="0" smtClean="0">
              <a:solidFill>
                <a:schemeClr val="tx1"/>
              </a:solidFill>
              <a:latin typeface="Times New Roman" pitchFamily="18" charset="0"/>
              <a:cs typeface="Times New Roman" pitchFamily="18" charset="0"/>
            </a:rPr>
            <a:t> </a:t>
          </a:r>
          <a:r>
            <a:rPr lang="el-GR" sz="2000" dirty="0" err="1" smtClean="0">
              <a:solidFill>
                <a:schemeClr val="tx1"/>
              </a:solidFill>
              <a:latin typeface="Times New Roman" pitchFamily="18" charset="0"/>
              <a:cs typeface="Times New Roman" pitchFamily="18" charset="0"/>
            </a:rPr>
            <a:t>Κωνταντίνο</a:t>
          </a:r>
          <a:r>
            <a:rPr lang="el-GR" sz="2000" dirty="0" smtClean="0">
              <a:solidFill>
                <a:schemeClr val="tx1"/>
              </a:solidFill>
              <a:latin typeface="Times New Roman" pitchFamily="18" charset="0"/>
              <a:cs typeface="Times New Roman" pitchFamily="18" charset="0"/>
            </a:rPr>
            <a:t> για την αμέριστη βοήθεια του </a:t>
          </a:r>
          <a:endParaRPr lang="el-GR" sz="2000" dirty="0">
            <a:solidFill>
              <a:schemeClr val="tx1"/>
            </a:solidFill>
            <a:latin typeface="Times New Roman" pitchFamily="18" charset="0"/>
            <a:cs typeface="Times New Roman" pitchFamily="18" charset="0"/>
          </a:endParaRPr>
        </a:p>
      </dgm:t>
    </dgm:pt>
    <dgm:pt modelId="{07D4F0E4-CCCF-4F1E-9117-214543FBAEB7}" type="parTrans" cxnId="{9B98749E-A6E8-4EF7-BEE4-A7538FE21BC5}">
      <dgm:prSet/>
      <dgm:spPr/>
      <dgm:t>
        <a:bodyPr/>
        <a:lstStyle/>
        <a:p>
          <a:endParaRPr lang="el-GR"/>
        </a:p>
      </dgm:t>
    </dgm:pt>
    <dgm:pt modelId="{D2BC29EB-A0C8-4709-80C4-A11E4F2304DF}" type="sibTrans" cxnId="{9B98749E-A6E8-4EF7-BEE4-A7538FE21BC5}">
      <dgm:prSet/>
      <dgm:spPr/>
      <dgm:t>
        <a:bodyPr/>
        <a:lstStyle/>
        <a:p>
          <a:endParaRPr lang="el-GR"/>
        </a:p>
      </dgm:t>
    </dgm:pt>
    <dgm:pt modelId="{2CE019F7-361D-4415-831A-DA7F3D893FEC}" type="pres">
      <dgm:prSet presAssocID="{C36DD5BF-2EF4-4908-A1DA-9EAA08755446}" presName="linear" presStyleCnt="0">
        <dgm:presLayoutVars>
          <dgm:animLvl val="lvl"/>
          <dgm:resizeHandles val="exact"/>
        </dgm:presLayoutVars>
      </dgm:prSet>
      <dgm:spPr/>
      <dgm:t>
        <a:bodyPr/>
        <a:lstStyle/>
        <a:p>
          <a:endParaRPr lang="el-GR"/>
        </a:p>
      </dgm:t>
    </dgm:pt>
    <dgm:pt modelId="{E19F28AB-97B9-490E-A3E9-7AD18C14C3C5}" type="pres">
      <dgm:prSet presAssocID="{435DCB54-B744-44FE-8395-B20170CF22EC}" presName="parentText" presStyleLbl="node1" presStyleIdx="0" presStyleCnt="3" custScaleY="68200">
        <dgm:presLayoutVars>
          <dgm:chMax val="0"/>
          <dgm:bulletEnabled val="1"/>
        </dgm:presLayoutVars>
      </dgm:prSet>
      <dgm:spPr/>
      <dgm:t>
        <a:bodyPr/>
        <a:lstStyle/>
        <a:p>
          <a:endParaRPr lang="el-GR"/>
        </a:p>
      </dgm:t>
    </dgm:pt>
    <dgm:pt modelId="{6E3BBD16-8287-4615-A849-0455CBF1B532}" type="pres">
      <dgm:prSet presAssocID="{435DCB54-B744-44FE-8395-B20170CF22EC}" presName="childText" presStyleLbl="revTx" presStyleIdx="0" presStyleCnt="1">
        <dgm:presLayoutVars>
          <dgm:bulletEnabled val="1"/>
        </dgm:presLayoutVars>
      </dgm:prSet>
      <dgm:spPr/>
      <dgm:t>
        <a:bodyPr/>
        <a:lstStyle/>
        <a:p>
          <a:endParaRPr lang="el-GR"/>
        </a:p>
      </dgm:t>
    </dgm:pt>
    <dgm:pt modelId="{F35A6EAB-44D2-40B3-B0C3-04705E603805}" type="pres">
      <dgm:prSet presAssocID="{95F3519D-D277-4CF5-8855-33A752067A93}" presName="parentText" presStyleLbl="node1" presStyleIdx="1" presStyleCnt="3" custScaleY="68200">
        <dgm:presLayoutVars>
          <dgm:chMax val="0"/>
          <dgm:bulletEnabled val="1"/>
        </dgm:presLayoutVars>
      </dgm:prSet>
      <dgm:spPr/>
      <dgm:t>
        <a:bodyPr/>
        <a:lstStyle/>
        <a:p>
          <a:endParaRPr lang="el-GR"/>
        </a:p>
      </dgm:t>
    </dgm:pt>
    <dgm:pt modelId="{ACA2DEEC-CEFF-4997-9B77-8A6EF0790280}" type="pres">
      <dgm:prSet presAssocID="{195C85B0-608C-46A1-88E1-C17C58252D05}" presName="spacer" presStyleCnt="0"/>
      <dgm:spPr/>
    </dgm:pt>
    <dgm:pt modelId="{417602C4-1B72-4ED7-97A4-82E876BFDFF1}" type="pres">
      <dgm:prSet presAssocID="{CBA27B74-777E-44A3-81D3-8E6BEDDE1966}" presName="parentText" presStyleLbl="node1" presStyleIdx="2" presStyleCnt="3" custScaleY="68200">
        <dgm:presLayoutVars>
          <dgm:chMax val="0"/>
          <dgm:bulletEnabled val="1"/>
        </dgm:presLayoutVars>
      </dgm:prSet>
      <dgm:spPr/>
      <dgm:t>
        <a:bodyPr/>
        <a:lstStyle/>
        <a:p>
          <a:endParaRPr lang="el-GR"/>
        </a:p>
      </dgm:t>
    </dgm:pt>
  </dgm:ptLst>
  <dgm:cxnLst>
    <dgm:cxn modelId="{C0919E62-5CF8-4CA2-813D-E24A33D4F8AB}" type="presOf" srcId="{C582C40F-D5AE-4B20-AF6F-76EFF749D38A}" destId="{6E3BBD16-8287-4615-A849-0455CBF1B532}" srcOrd="0" destOrd="1" presId="urn:microsoft.com/office/officeart/2005/8/layout/vList2"/>
    <dgm:cxn modelId="{EEB6FF77-60A3-4A3D-BD53-995E6EE9743A}" type="presOf" srcId="{9A445E4C-5493-444F-9340-83386B9E37AC}" destId="{6E3BBD16-8287-4615-A849-0455CBF1B532}" srcOrd="0" destOrd="0" presId="urn:microsoft.com/office/officeart/2005/8/layout/vList2"/>
    <dgm:cxn modelId="{B64492E0-8FAB-4955-952F-C03724EDD855}" srcId="{435DCB54-B744-44FE-8395-B20170CF22EC}" destId="{C582C40F-D5AE-4B20-AF6F-76EFF749D38A}" srcOrd="1" destOrd="0" parTransId="{C35F8822-A8FA-4240-A836-83DC28386D16}" sibTransId="{4487FDD3-1100-47B3-ADA0-94016B5BCCAD}"/>
    <dgm:cxn modelId="{72DC195F-8245-4873-AA8F-AFA3F3C35076}" type="presOf" srcId="{5E38A8BE-7A06-457B-B667-DC44E0D7633E}" destId="{6E3BBD16-8287-4615-A849-0455CBF1B532}" srcOrd="0" destOrd="2" presId="urn:microsoft.com/office/officeart/2005/8/layout/vList2"/>
    <dgm:cxn modelId="{09F1533D-285B-4874-ADC0-C93A3EF8B7FC}" srcId="{435DCB54-B744-44FE-8395-B20170CF22EC}" destId="{5E38A8BE-7A06-457B-B667-DC44E0D7633E}" srcOrd="2" destOrd="0" parTransId="{761CFD65-5F7C-4CC5-A39A-2B69D29457C2}" sibTransId="{B37E442D-1EBD-4243-9526-B46555FD3D10}"/>
    <dgm:cxn modelId="{42FBAC4B-B9C2-4571-9123-F38741A08F5B}" srcId="{C36DD5BF-2EF4-4908-A1DA-9EAA08755446}" destId="{95F3519D-D277-4CF5-8855-33A752067A93}" srcOrd="1" destOrd="0" parTransId="{2B0A5397-2153-4852-959B-FB8F97A676CE}" sibTransId="{195C85B0-608C-46A1-88E1-C17C58252D05}"/>
    <dgm:cxn modelId="{07A2A745-5936-425C-AECF-387D6DEDDDA6}" srcId="{435DCB54-B744-44FE-8395-B20170CF22EC}" destId="{9A445E4C-5493-444F-9340-83386B9E37AC}" srcOrd="0" destOrd="0" parTransId="{58B737CD-D352-4F3D-B278-2ACBB9DDD282}" sibTransId="{D867D7FC-F9DF-41DE-A14F-69A9E7324460}"/>
    <dgm:cxn modelId="{9B98749E-A6E8-4EF7-BEE4-A7538FE21BC5}" srcId="{C36DD5BF-2EF4-4908-A1DA-9EAA08755446}" destId="{CBA27B74-777E-44A3-81D3-8E6BEDDE1966}" srcOrd="2" destOrd="0" parTransId="{07D4F0E4-CCCF-4F1E-9117-214543FBAEB7}" sibTransId="{D2BC29EB-A0C8-4709-80C4-A11E4F2304DF}"/>
    <dgm:cxn modelId="{BE745DFB-CCED-4C79-BDFA-C3E4E0B87DA5}" srcId="{C36DD5BF-2EF4-4908-A1DA-9EAA08755446}" destId="{435DCB54-B744-44FE-8395-B20170CF22EC}" srcOrd="0" destOrd="0" parTransId="{EF01BDD8-F4D3-4D39-BF1A-39D58073013D}" sibTransId="{6B254D43-1FD9-4FC1-8A35-6BED884406D1}"/>
    <dgm:cxn modelId="{584103AB-F591-4D8B-94C1-3299C20CF462}" type="presOf" srcId="{C36DD5BF-2EF4-4908-A1DA-9EAA08755446}" destId="{2CE019F7-361D-4415-831A-DA7F3D893FEC}" srcOrd="0" destOrd="0" presId="urn:microsoft.com/office/officeart/2005/8/layout/vList2"/>
    <dgm:cxn modelId="{407DDF6A-8C54-435B-896E-36CA871E0485}" type="presOf" srcId="{435DCB54-B744-44FE-8395-B20170CF22EC}" destId="{E19F28AB-97B9-490E-A3E9-7AD18C14C3C5}" srcOrd="0" destOrd="0" presId="urn:microsoft.com/office/officeart/2005/8/layout/vList2"/>
    <dgm:cxn modelId="{E72E2CB5-B1A9-4DC0-ABF4-63CE141E6D57}" type="presOf" srcId="{95F3519D-D277-4CF5-8855-33A752067A93}" destId="{F35A6EAB-44D2-40B3-B0C3-04705E603805}" srcOrd="0" destOrd="0" presId="urn:microsoft.com/office/officeart/2005/8/layout/vList2"/>
    <dgm:cxn modelId="{4055B7F4-4CFF-4ED7-A31B-DAC95FCDD847}" type="presOf" srcId="{CBA27B74-777E-44A3-81D3-8E6BEDDE1966}" destId="{417602C4-1B72-4ED7-97A4-82E876BFDFF1}" srcOrd="0" destOrd="0" presId="urn:microsoft.com/office/officeart/2005/8/layout/vList2"/>
    <dgm:cxn modelId="{556C085A-94CD-4284-B3AE-C2BCEA5A2DC0}" type="presParOf" srcId="{2CE019F7-361D-4415-831A-DA7F3D893FEC}" destId="{E19F28AB-97B9-490E-A3E9-7AD18C14C3C5}" srcOrd="0" destOrd="0" presId="urn:microsoft.com/office/officeart/2005/8/layout/vList2"/>
    <dgm:cxn modelId="{B43FD5B6-2904-4511-841C-B45D021D21CC}" type="presParOf" srcId="{2CE019F7-361D-4415-831A-DA7F3D893FEC}" destId="{6E3BBD16-8287-4615-A849-0455CBF1B532}" srcOrd="1" destOrd="0" presId="urn:microsoft.com/office/officeart/2005/8/layout/vList2"/>
    <dgm:cxn modelId="{864C0EF0-6BB0-4ECA-BB0E-3A347D7A8390}" type="presParOf" srcId="{2CE019F7-361D-4415-831A-DA7F3D893FEC}" destId="{F35A6EAB-44D2-40B3-B0C3-04705E603805}" srcOrd="2" destOrd="0" presId="urn:microsoft.com/office/officeart/2005/8/layout/vList2"/>
    <dgm:cxn modelId="{AE778E94-56DF-49CF-9559-7DF2A211B334}" type="presParOf" srcId="{2CE019F7-361D-4415-831A-DA7F3D893FEC}" destId="{ACA2DEEC-CEFF-4997-9B77-8A6EF0790280}" srcOrd="3" destOrd="0" presId="urn:microsoft.com/office/officeart/2005/8/layout/vList2"/>
    <dgm:cxn modelId="{47A73D0A-59A6-4E4B-9108-7437BEBE7B2C}" type="presParOf" srcId="{2CE019F7-361D-4415-831A-DA7F3D893FEC}" destId="{417602C4-1B72-4ED7-97A4-82E876BFDFF1}" srcOrd="4"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D7E048A-11F6-4098-9D8F-1CDAAD89229B}"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99AAED65-D77A-4ADC-A32C-0C57BCC8EBBD}">
      <dgm:prSet custT="1"/>
      <dgm:spPr>
        <a:solidFill>
          <a:srgbClr val="9DF793">
            <a:alpha val="69000"/>
          </a:srgbClr>
        </a:solidFill>
      </dgm:spPr>
      <dgm:t>
        <a:bodyPr/>
        <a:lstStyle/>
        <a:p>
          <a:pPr algn="just" rtl="0"/>
          <a:r>
            <a:rPr lang="el-GR" sz="1800" dirty="0" smtClean="0">
              <a:solidFill>
                <a:schemeClr val="tx1"/>
              </a:solidFill>
              <a:latin typeface="Times New Roman" pitchFamily="18" charset="0"/>
              <a:cs typeface="Times New Roman" pitchFamily="18" charset="0"/>
            </a:rPr>
            <a:t>Όσον αφορά την α φάση του εκπαιδευτικού υλικού χρησιμοποιήθηκε η ποιοτική μέθοδος. Αυτό γιατί δόθηκε στους συμμετέχοντες ο ηλεκτρονικός σύνδεσμος για να έχουν πρόσβασή στο εκπαιδευτικό υλικό το οποίο βρισκόταν στην πλατφόρμα του </a:t>
          </a:r>
          <a:r>
            <a:rPr lang="en-AU" sz="1800" dirty="0" err="1" smtClean="0">
              <a:solidFill>
                <a:schemeClr val="tx1"/>
              </a:solidFill>
              <a:latin typeface="Times New Roman" pitchFamily="18" charset="0"/>
              <a:cs typeface="Times New Roman" pitchFamily="18" charset="0"/>
            </a:rPr>
            <a:t>Chamilo</a:t>
          </a:r>
          <a:r>
            <a:rPr lang="el-GR" sz="1800" dirty="0" smtClean="0">
              <a:solidFill>
                <a:schemeClr val="tx1"/>
              </a:solidFill>
              <a:latin typeface="Times New Roman" pitchFamily="18" charset="0"/>
              <a:cs typeface="Times New Roman" pitchFamily="18" charset="0"/>
            </a:rPr>
            <a:t>, μαζί με ένα ερωτηματολόγιο ανοιχτών ερωτήσεων που δημιουργήθηκε από το ΕΔΙΒΕΑ προκειμένου να γίνει η συλλογή των δεδομένων, ενώ στάλθηκε με </a:t>
          </a:r>
          <a:r>
            <a:rPr lang="el-GR" sz="1800" dirty="0" err="1" smtClean="0">
              <a:solidFill>
                <a:schemeClr val="tx1"/>
              </a:solidFill>
              <a:latin typeface="Times New Roman" pitchFamily="18" charset="0"/>
              <a:cs typeface="Times New Roman" pitchFamily="18" charset="0"/>
            </a:rPr>
            <a:t>λίνκ</a:t>
          </a:r>
          <a:r>
            <a:rPr lang="el-GR" sz="1800" dirty="0" smtClean="0">
              <a:solidFill>
                <a:schemeClr val="tx1"/>
              </a:solidFill>
              <a:latin typeface="Times New Roman" pitchFamily="18" charset="0"/>
              <a:cs typeface="Times New Roman" pitchFamily="18" charset="0"/>
            </a:rPr>
            <a:t> μέσω της πλατφόρμας </a:t>
          </a:r>
          <a:r>
            <a:rPr lang="en-AU" sz="1800" dirty="0" err="1" smtClean="0">
              <a:solidFill>
                <a:schemeClr val="tx1"/>
              </a:solidFill>
              <a:latin typeface="Times New Roman" pitchFamily="18" charset="0"/>
              <a:cs typeface="Times New Roman" pitchFamily="18" charset="0"/>
            </a:rPr>
            <a:t>google</a:t>
          </a:r>
          <a:r>
            <a:rPr lang="en-AU" sz="1800" dirty="0" smtClean="0">
              <a:solidFill>
                <a:schemeClr val="tx1"/>
              </a:solidFill>
              <a:latin typeface="Times New Roman" pitchFamily="18" charset="0"/>
              <a:cs typeface="Times New Roman" pitchFamily="18" charset="0"/>
            </a:rPr>
            <a:t> drive</a:t>
          </a:r>
          <a:r>
            <a:rPr lang="el-GR" sz="1800" dirty="0" smtClean="0">
              <a:solidFill>
                <a:schemeClr val="tx1"/>
              </a:solidFill>
              <a:latin typeface="Times New Roman" pitchFamily="18" charset="0"/>
              <a:cs typeface="Times New Roman" pitchFamily="18" charset="0"/>
            </a:rPr>
            <a:t>.</a:t>
          </a:r>
          <a:endParaRPr lang="el-GR" sz="1800" dirty="0">
            <a:solidFill>
              <a:schemeClr val="tx1"/>
            </a:solidFill>
            <a:latin typeface="Times New Roman" pitchFamily="18" charset="0"/>
            <a:cs typeface="Times New Roman" pitchFamily="18" charset="0"/>
          </a:endParaRPr>
        </a:p>
      </dgm:t>
    </dgm:pt>
    <dgm:pt modelId="{81BD4F85-28AF-4219-BAB6-13F8EFAF875D}" type="parTrans" cxnId="{A886EE4B-46D6-410B-9503-2B2B73160ED9}">
      <dgm:prSet/>
      <dgm:spPr/>
      <dgm:t>
        <a:bodyPr/>
        <a:lstStyle/>
        <a:p>
          <a:endParaRPr lang="el-GR"/>
        </a:p>
      </dgm:t>
    </dgm:pt>
    <dgm:pt modelId="{3CCE316A-8B77-4789-B401-518A1A20FE1F}" type="sibTrans" cxnId="{A886EE4B-46D6-410B-9503-2B2B73160ED9}">
      <dgm:prSet/>
      <dgm:spPr/>
      <dgm:t>
        <a:bodyPr/>
        <a:lstStyle/>
        <a:p>
          <a:endParaRPr lang="el-GR"/>
        </a:p>
      </dgm:t>
    </dgm:pt>
    <dgm:pt modelId="{7FE04A28-DAFA-4A6B-A09C-D6086476B5EA}">
      <dgm:prSet custT="1"/>
      <dgm:spPr>
        <a:solidFill>
          <a:srgbClr val="FFFFCC"/>
        </a:solidFill>
      </dgm:spPr>
      <dgm:t>
        <a:bodyPr/>
        <a:lstStyle/>
        <a:p>
          <a:pPr algn="just" rtl="0"/>
          <a:r>
            <a:rPr lang="el-GR" sz="1800" dirty="0" smtClean="0">
              <a:solidFill>
                <a:schemeClr val="tx1"/>
              </a:solidFill>
              <a:latin typeface="Times New Roman" pitchFamily="18" charset="0"/>
              <a:cs typeface="Times New Roman" pitchFamily="18" charset="0"/>
            </a:rPr>
            <a:t>Οι συμμετέχοντες αρχικά απάντησαν σε επτά δημογραφικά στοιχεία ενώ στην συνέχεια σε πενήντα έξι ερωτήσεις σχετικά με την αποτίμηση του Ε.Υ. το οποίο το απάντησαν οι ειδικοί της </a:t>
          </a:r>
          <a:r>
            <a:rPr lang="el-GR" sz="1800" dirty="0" err="1" smtClean="0">
              <a:solidFill>
                <a:schemeClr val="tx1"/>
              </a:solidFill>
              <a:latin typeface="Times New Roman" pitchFamily="18" charset="0"/>
              <a:cs typeface="Times New Roman" pitchFamily="18" charset="0"/>
            </a:rPr>
            <a:t>ΕξΑΕ</a:t>
          </a:r>
          <a:r>
            <a:rPr lang="el-GR" sz="1800" dirty="0" smtClean="0">
              <a:solidFill>
                <a:schemeClr val="tx1"/>
              </a:solidFill>
              <a:latin typeface="Times New Roman" pitchFamily="18" charset="0"/>
              <a:cs typeface="Times New Roman" pitchFamily="18" charset="0"/>
            </a:rPr>
            <a:t>. Οι ερωτήσεις οι οποίες έχουν να κάνουν με την αποτίμηση του εκπαιδευτικού υλικού είναι αρθρωμένες σε δέκα άξονες οι οποίες μάλιστα ταυτίζονται με τα ερευνητικά ερωτήματα, δηλαδή το κάθε ερευνητικό ερώτημα διερευνάται μέσω μίας ή και περισσότερων ερωτήσεων προς τους ειδικούς της </a:t>
          </a:r>
          <a:r>
            <a:rPr lang="el-GR" sz="1800" dirty="0" err="1" smtClean="0">
              <a:solidFill>
                <a:schemeClr val="tx1"/>
              </a:solidFill>
              <a:latin typeface="Times New Roman" pitchFamily="18" charset="0"/>
              <a:cs typeface="Times New Roman" pitchFamily="18" charset="0"/>
            </a:rPr>
            <a:t>ΕξΑΕ</a:t>
          </a:r>
          <a:r>
            <a:rPr lang="el-GR" sz="1800" dirty="0" smtClean="0">
              <a:solidFill>
                <a:schemeClr val="tx1"/>
              </a:solidFill>
              <a:latin typeface="Times New Roman" pitchFamily="18" charset="0"/>
              <a:cs typeface="Times New Roman" pitchFamily="18" charset="0"/>
            </a:rPr>
            <a:t>.</a:t>
          </a:r>
          <a:endParaRPr lang="el-GR" sz="1800" dirty="0">
            <a:solidFill>
              <a:schemeClr val="tx1"/>
            </a:solidFill>
            <a:latin typeface="Times New Roman" pitchFamily="18" charset="0"/>
            <a:cs typeface="Times New Roman" pitchFamily="18" charset="0"/>
          </a:endParaRPr>
        </a:p>
      </dgm:t>
    </dgm:pt>
    <dgm:pt modelId="{E584A0BC-D7E7-4CBA-9CC1-FFA3E4CF6D4F}" type="parTrans" cxnId="{4AB2F431-4446-4BE3-B01C-DF42343FE564}">
      <dgm:prSet/>
      <dgm:spPr/>
      <dgm:t>
        <a:bodyPr/>
        <a:lstStyle/>
        <a:p>
          <a:endParaRPr lang="el-GR"/>
        </a:p>
      </dgm:t>
    </dgm:pt>
    <dgm:pt modelId="{D0EC3718-72F1-48F7-8BAE-9C55CAEBB71F}" type="sibTrans" cxnId="{4AB2F431-4446-4BE3-B01C-DF42343FE564}">
      <dgm:prSet/>
      <dgm:spPr/>
      <dgm:t>
        <a:bodyPr/>
        <a:lstStyle/>
        <a:p>
          <a:endParaRPr lang="el-GR"/>
        </a:p>
      </dgm:t>
    </dgm:pt>
    <dgm:pt modelId="{BA751C93-7CBE-4477-9884-DE3AFDDEFB90}" type="pres">
      <dgm:prSet presAssocID="{7D7E048A-11F6-4098-9D8F-1CDAAD89229B}" presName="Name0" presStyleCnt="0">
        <dgm:presLayoutVars>
          <dgm:dir/>
          <dgm:animLvl val="lvl"/>
          <dgm:resizeHandles val="exact"/>
        </dgm:presLayoutVars>
      </dgm:prSet>
      <dgm:spPr/>
      <dgm:t>
        <a:bodyPr/>
        <a:lstStyle/>
        <a:p>
          <a:endParaRPr lang="el-GR"/>
        </a:p>
      </dgm:t>
    </dgm:pt>
    <dgm:pt modelId="{1EADBA18-3195-4027-A2BF-7BE5765A7955}" type="pres">
      <dgm:prSet presAssocID="{99AAED65-D77A-4ADC-A32C-0C57BCC8EBBD}" presName="linNode" presStyleCnt="0"/>
      <dgm:spPr/>
    </dgm:pt>
    <dgm:pt modelId="{433FD29A-9C0A-4565-BB94-06D2C556880E}" type="pres">
      <dgm:prSet presAssocID="{99AAED65-D77A-4ADC-A32C-0C57BCC8EBBD}" presName="parentText" presStyleLbl="node1" presStyleIdx="0" presStyleCnt="2" custScaleX="272818">
        <dgm:presLayoutVars>
          <dgm:chMax val="1"/>
          <dgm:bulletEnabled val="1"/>
        </dgm:presLayoutVars>
      </dgm:prSet>
      <dgm:spPr/>
      <dgm:t>
        <a:bodyPr/>
        <a:lstStyle/>
        <a:p>
          <a:endParaRPr lang="el-GR"/>
        </a:p>
      </dgm:t>
    </dgm:pt>
    <dgm:pt modelId="{7B4008EA-EE2D-46AE-B18F-D5C58F34AE02}" type="pres">
      <dgm:prSet presAssocID="{3CCE316A-8B77-4789-B401-518A1A20FE1F}" presName="sp" presStyleCnt="0"/>
      <dgm:spPr/>
    </dgm:pt>
    <dgm:pt modelId="{FB65C2C8-D5C7-47CD-B9F3-0E322F45BA89}" type="pres">
      <dgm:prSet presAssocID="{7FE04A28-DAFA-4A6B-A09C-D6086476B5EA}" presName="linNode" presStyleCnt="0"/>
      <dgm:spPr/>
    </dgm:pt>
    <dgm:pt modelId="{1E9E9F51-5F7B-4C6F-B7F3-A0130F1DD44C}" type="pres">
      <dgm:prSet presAssocID="{7FE04A28-DAFA-4A6B-A09C-D6086476B5EA}" presName="parentText" presStyleLbl="node1" presStyleIdx="1" presStyleCnt="2" custScaleX="272818">
        <dgm:presLayoutVars>
          <dgm:chMax val="1"/>
          <dgm:bulletEnabled val="1"/>
        </dgm:presLayoutVars>
      </dgm:prSet>
      <dgm:spPr/>
      <dgm:t>
        <a:bodyPr/>
        <a:lstStyle/>
        <a:p>
          <a:endParaRPr lang="el-GR"/>
        </a:p>
      </dgm:t>
    </dgm:pt>
  </dgm:ptLst>
  <dgm:cxnLst>
    <dgm:cxn modelId="{E1D9B39B-2D4B-4C95-8E85-788A7F08D4CB}" type="presOf" srcId="{7FE04A28-DAFA-4A6B-A09C-D6086476B5EA}" destId="{1E9E9F51-5F7B-4C6F-B7F3-A0130F1DD44C}" srcOrd="0" destOrd="0" presId="urn:microsoft.com/office/officeart/2005/8/layout/vList5"/>
    <dgm:cxn modelId="{4AB2F431-4446-4BE3-B01C-DF42343FE564}" srcId="{7D7E048A-11F6-4098-9D8F-1CDAAD89229B}" destId="{7FE04A28-DAFA-4A6B-A09C-D6086476B5EA}" srcOrd="1" destOrd="0" parTransId="{E584A0BC-D7E7-4CBA-9CC1-FFA3E4CF6D4F}" sibTransId="{D0EC3718-72F1-48F7-8BAE-9C55CAEBB71F}"/>
    <dgm:cxn modelId="{1B47811F-37DE-4280-BBD2-0C76B20D6C5F}" type="presOf" srcId="{99AAED65-D77A-4ADC-A32C-0C57BCC8EBBD}" destId="{433FD29A-9C0A-4565-BB94-06D2C556880E}" srcOrd="0" destOrd="0" presId="urn:microsoft.com/office/officeart/2005/8/layout/vList5"/>
    <dgm:cxn modelId="{A886EE4B-46D6-410B-9503-2B2B73160ED9}" srcId="{7D7E048A-11F6-4098-9D8F-1CDAAD89229B}" destId="{99AAED65-D77A-4ADC-A32C-0C57BCC8EBBD}" srcOrd="0" destOrd="0" parTransId="{81BD4F85-28AF-4219-BAB6-13F8EFAF875D}" sibTransId="{3CCE316A-8B77-4789-B401-518A1A20FE1F}"/>
    <dgm:cxn modelId="{443F1A75-A094-4C99-87BB-6F236A24AFB8}" type="presOf" srcId="{7D7E048A-11F6-4098-9D8F-1CDAAD89229B}" destId="{BA751C93-7CBE-4477-9884-DE3AFDDEFB90}" srcOrd="0" destOrd="0" presId="urn:microsoft.com/office/officeart/2005/8/layout/vList5"/>
    <dgm:cxn modelId="{6345B33D-67DA-4D90-8A52-3C6990D863B9}" type="presParOf" srcId="{BA751C93-7CBE-4477-9884-DE3AFDDEFB90}" destId="{1EADBA18-3195-4027-A2BF-7BE5765A7955}" srcOrd="0" destOrd="0" presId="urn:microsoft.com/office/officeart/2005/8/layout/vList5"/>
    <dgm:cxn modelId="{210B30B6-8994-4ACC-8105-2B79BB0D0EBC}" type="presParOf" srcId="{1EADBA18-3195-4027-A2BF-7BE5765A7955}" destId="{433FD29A-9C0A-4565-BB94-06D2C556880E}" srcOrd="0" destOrd="0" presId="urn:microsoft.com/office/officeart/2005/8/layout/vList5"/>
    <dgm:cxn modelId="{E0B250BE-5B81-4B71-A018-5860CEBB631A}" type="presParOf" srcId="{BA751C93-7CBE-4477-9884-DE3AFDDEFB90}" destId="{7B4008EA-EE2D-46AE-B18F-D5C58F34AE02}" srcOrd="1" destOrd="0" presId="urn:microsoft.com/office/officeart/2005/8/layout/vList5"/>
    <dgm:cxn modelId="{55D530B6-A03D-4DFD-A3F7-B16BEA327663}" type="presParOf" srcId="{BA751C93-7CBE-4477-9884-DE3AFDDEFB90}" destId="{FB65C2C8-D5C7-47CD-B9F3-0E322F45BA89}" srcOrd="2" destOrd="0" presId="urn:microsoft.com/office/officeart/2005/8/layout/vList5"/>
    <dgm:cxn modelId="{B520462C-101A-4BCD-B6F7-AC114033970F}" type="presParOf" srcId="{FB65C2C8-D5C7-47CD-B9F3-0E322F45BA89}" destId="{1E9E9F51-5F7B-4C6F-B7F3-A0130F1DD44C}" srcOrd="0"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6A15D12-A135-4176-832B-833AFBA88E6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D84CA4BC-322E-48B2-9C7C-AC75EB0D6FB8}">
      <dgm:prSet custT="1"/>
      <dgm:spPr>
        <a:solidFill>
          <a:schemeClr val="accent4">
            <a:lumMod val="40000"/>
            <a:lumOff val="60000"/>
            <a:alpha val="73000"/>
          </a:schemeClr>
        </a:solidFill>
      </dgm:spPr>
      <dgm:t>
        <a:bodyPr/>
        <a:lstStyle/>
        <a:p>
          <a:pPr rtl="0"/>
          <a:r>
            <a:rPr lang="el-GR" sz="2400" dirty="0" smtClean="0">
              <a:solidFill>
                <a:schemeClr val="tx1"/>
              </a:solidFill>
              <a:latin typeface="Times New Roman" pitchFamily="18" charset="0"/>
              <a:cs typeface="Times New Roman" pitchFamily="18" charset="0"/>
            </a:rPr>
            <a:t>Σύμφωνα με το 1ο ερευνητικό ερώτημα, ο νέος τρόπος διδασκαλίας της τοπικής ιστορίας είχε μεγάλο ενδιαφέρον για τους/τις μαθητές/</a:t>
          </a:r>
          <a:r>
            <a:rPr lang="el-GR" sz="2400" dirty="0" err="1" smtClean="0">
              <a:solidFill>
                <a:schemeClr val="tx1"/>
              </a:solidFill>
              <a:latin typeface="Times New Roman" pitchFamily="18" charset="0"/>
              <a:cs typeface="Times New Roman" pitchFamily="18" charset="0"/>
            </a:rPr>
            <a:t>τριες</a:t>
          </a:r>
          <a:r>
            <a:rPr lang="el-GR" sz="2400" dirty="0" smtClean="0">
              <a:solidFill>
                <a:schemeClr val="tx1"/>
              </a:solidFill>
              <a:latin typeface="Times New Roman" pitchFamily="18" charset="0"/>
              <a:cs typeface="Times New Roman" pitchFamily="18" charset="0"/>
            </a:rPr>
            <a:t>, τους βοήθησε να μάθουν εύκολα και ξεκούραστα, έκανε πιο κατανοητό το μάθημα και τους κρατούσε σε εγρήγορση. </a:t>
          </a:r>
          <a:endParaRPr lang="el-GR" sz="2400" dirty="0">
            <a:solidFill>
              <a:schemeClr val="tx1"/>
            </a:solidFill>
            <a:latin typeface="Times New Roman" pitchFamily="18" charset="0"/>
            <a:cs typeface="Times New Roman" pitchFamily="18" charset="0"/>
          </a:endParaRPr>
        </a:p>
      </dgm:t>
    </dgm:pt>
    <dgm:pt modelId="{749B6830-5B03-4BB3-9CF5-D073D9839474}" type="parTrans" cxnId="{014CF444-1FFA-4FF5-90A6-CED809E56B1F}">
      <dgm:prSet/>
      <dgm:spPr/>
      <dgm:t>
        <a:bodyPr/>
        <a:lstStyle/>
        <a:p>
          <a:endParaRPr lang="el-GR"/>
        </a:p>
      </dgm:t>
    </dgm:pt>
    <dgm:pt modelId="{36C147B7-97FF-4BC0-A2C4-7D9AED62AFE0}" type="sibTrans" cxnId="{014CF444-1FFA-4FF5-90A6-CED809E56B1F}">
      <dgm:prSet/>
      <dgm:spPr/>
      <dgm:t>
        <a:bodyPr/>
        <a:lstStyle/>
        <a:p>
          <a:endParaRPr lang="el-GR"/>
        </a:p>
      </dgm:t>
    </dgm:pt>
    <dgm:pt modelId="{F85D9FC8-57E0-456C-8EBB-3FCDBB13D66B}">
      <dgm:prSet custT="1"/>
      <dgm:spPr>
        <a:solidFill>
          <a:srgbClr val="F0D4E3">
            <a:alpha val="56000"/>
          </a:srgbClr>
        </a:solidFill>
      </dgm:spPr>
      <dgm:t>
        <a:bodyPr/>
        <a:lstStyle/>
        <a:p>
          <a:pPr rtl="0"/>
          <a:r>
            <a:rPr lang="el-GR" sz="2400" dirty="0" smtClean="0">
              <a:solidFill>
                <a:schemeClr val="tx1"/>
              </a:solidFill>
              <a:latin typeface="Times New Roman" pitchFamily="18" charset="0"/>
              <a:cs typeface="Times New Roman" pitchFamily="18" charset="0"/>
            </a:rPr>
            <a:t>2. Σύμφωνα με το 2ο ερευνητικό ερώτημα, η πλατφόρμα </a:t>
          </a:r>
          <a:r>
            <a:rPr lang="en-US" sz="2400" dirty="0" err="1" smtClean="0">
              <a:solidFill>
                <a:schemeClr val="tx1"/>
              </a:solidFill>
              <a:latin typeface="Times New Roman" pitchFamily="18" charset="0"/>
              <a:cs typeface="Times New Roman" pitchFamily="18" charset="0"/>
            </a:rPr>
            <a:t>Chamilo</a:t>
          </a:r>
          <a:r>
            <a:rPr lang="el-GR" sz="2400" dirty="0" smtClean="0">
              <a:solidFill>
                <a:schemeClr val="tx1"/>
              </a:solidFill>
              <a:latin typeface="Times New Roman" pitchFamily="18" charset="0"/>
              <a:cs typeface="Times New Roman" pitchFamily="18" charset="0"/>
            </a:rPr>
            <a:t>, ήταν εύκολη στη χρήση της, ενώ παράλληλα το εκπαιδευτικό υλικό ήταν ενδιαφέρον, με εύκολες δραστηριότητες, μετέδωσε νέες γνώσεις με διασκεδαστικό τρόπο. </a:t>
          </a:r>
          <a:endParaRPr lang="el-GR" sz="2400" dirty="0">
            <a:solidFill>
              <a:schemeClr val="tx1"/>
            </a:solidFill>
            <a:latin typeface="Times New Roman" pitchFamily="18" charset="0"/>
            <a:cs typeface="Times New Roman" pitchFamily="18" charset="0"/>
          </a:endParaRPr>
        </a:p>
      </dgm:t>
    </dgm:pt>
    <dgm:pt modelId="{E7216101-7A24-400F-8931-13A5234708E3}" type="parTrans" cxnId="{A9293E92-7B0A-4F69-94AB-64C33B6303E1}">
      <dgm:prSet/>
      <dgm:spPr/>
      <dgm:t>
        <a:bodyPr/>
        <a:lstStyle/>
        <a:p>
          <a:endParaRPr lang="el-GR"/>
        </a:p>
      </dgm:t>
    </dgm:pt>
    <dgm:pt modelId="{CEF0CF63-7E23-43C0-8E00-3C5C413048C0}" type="sibTrans" cxnId="{A9293E92-7B0A-4F69-94AB-64C33B6303E1}">
      <dgm:prSet/>
      <dgm:spPr/>
      <dgm:t>
        <a:bodyPr/>
        <a:lstStyle/>
        <a:p>
          <a:endParaRPr lang="el-GR"/>
        </a:p>
      </dgm:t>
    </dgm:pt>
    <dgm:pt modelId="{4F168332-21AC-4BBD-AE88-D908D2D1F6E9}" type="pres">
      <dgm:prSet presAssocID="{F6A15D12-A135-4176-832B-833AFBA88E63}" presName="linear" presStyleCnt="0">
        <dgm:presLayoutVars>
          <dgm:animLvl val="lvl"/>
          <dgm:resizeHandles val="exact"/>
        </dgm:presLayoutVars>
      </dgm:prSet>
      <dgm:spPr/>
      <dgm:t>
        <a:bodyPr/>
        <a:lstStyle/>
        <a:p>
          <a:endParaRPr lang="el-GR"/>
        </a:p>
      </dgm:t>
    </dgm:pt>
    <dgm:pt modelId="{C332C733-44B7-4979-A5F9-C0B039137017}" type="pres">
      <dgm:prSet presAssocID="{D84CA4BC-322E-48B2-9C7C-AC75EB0D6FB8}" presName="parentText" presStyleLbl="node1" presStyleIdx="0" presStyleCnt="2">
        <dgm:presLayoutVars>
          <dgm:chMax val="0"/>
          <dgm:bulletEnabled val="1"/>
        </dgm:presLayoutVars>
      </dgm:prSet>
      <dgm:spPr/>
      <dgm:t>
        <a:bodyPr/>
        <a:lstStyle/>
        <a:p>
          <a:endParaRPr lang="el-GR"/>
        </a:p>
      </dgm:t>
    </dgm:pt>
    <dgm:pt modelId="{96A637A0-A212-480F-8DF2-F0524633B383}" type="pres">
      <dgm:prSet presAssocID="{36C147B7-97FF-4BC0-A2C4-7D9AED62AFE0}" presName="spacer" presStyleCnt="0"/>
      <dgm:spPr/>
    </dgm:pt>
    <dgm:pt modelId="{128D1758-0DAE-4EAC-9A29-CEB64476D10A}" type="pres">
      <dgm:prSet presAssocID="{F85D9FC8-57E0-456C-8EBB-3FCDBB13D66B}" presName="parentText" presStyleLbl="node1" presStyleIdx="1" presStyleCnt="2" custLinFactNeighborX="-2655" custLinFactNeighborY="-11534">
        <dgm:presLayoutVars>
          <dgm:chMax val="0"/>
          <dgm:bulletEnabled val="1"/>
        </dgm:presLayoutVars>
      </dgm:prSet>
      <dgm:spPr/>
      <dgm:t>
        <a:bodyPr/>
        <a:lstStyle/>
        <a:p>
          <a:endParaRPr lang="el-GR"/>
        </a:p>
      </dgm:t>
    </dgm:pt>
  </dgm:ptLst>
  <dgm:cxnLst>
    <dgm:cxn modelId="{4BD34551-EF1A-4C51-BB05-ED1CBE38AB72}" type="presOf" srcId="{F6A15D12-A135-4176-832B-833AFBA88E63}" destId="{4F168332-21AC-4BBD-AE88-D908D2D1F6E9}" srcOrd="0" destOrd="0" presId="urn:microsoft.com/office/officeart/2005/8/layout/vList2"/>
    <dgm:cxn modelId="{014CF444-1FFA-4FF5-90A6-CED809E56B1F}" srcId="{F6A15D12-A135-4176-832B-833AFBA88E63}" destId="{D84CA4BC-322E-48B2-9C7C-AC75EB0D6FB8}" srcOrd="0" destOrd="0" parTransId="{749B6830-5B03-4BB3-9CF5-D073D9839474}" sibTransId="{36C147B7-97FF-4BC0-A2C4-7D9AED62AFE0}"/>
    <dgm:cxn modelId="{A9293E92-7B0A-4F69-94AB-64C33B6303E1}" srcId="{F6A15D12-A135-4176-832B-833AFBA88E63}" destId="{F85D9FC8-57E0-456C-8EBB-3FCDBB13D66B}" srcOrd="1" destOrd="0" parTransId="{E7216101-7A24-400F-8931-13A5234708E3}" sibTransId="{CEF0CF63-7E23-43C0-8E00-3C5C413048C0}"/>
    <dgm:cxn modelId="{1F4B9223-325E-471D-A945-03F0D3BD95A7}" type="presOf" srcId="{F85D9FC8-57E0-456C-8EBB-3FCDBB13D66B}" destId="{128D1758-0DAE-4EAC-9A29-CEB64476D10A}" srcOrd="0" destOrd="0" presId="urn:microsoft.com/office/officeart/2005/8/layout/vList2"/>
    <dgm:cxn modelId="{043E04AF-9C60-480D-88FE-86709F1F9349}" type="presOf" srcId="{D84CA4BC-322E-48B2-9C7C-AC75EB0D6FB8}" destId="{C332C733-44B7-4979-A5F9-C0B039137017}" srcOrd="0" destOrd="0" presId="urn:microsoft.com/office/officeart/2005/8/layout/vList2"/>
    <dgm:cxn modelId="{DBA78653-D6EE-4FAB-A855-03D5B1DB85DC}" type="presParOf" srcId="{4F168332-21AC-4BBD-AE88-D908D2D1F6E9}" destId="{C332C733-44B7-4979-A5F9-C0B039137017}" srcOrd="0" destOrd="0" presId="urn:microsoft.com/office/officeart/2005/8/layout/vList2"/>
    <dgm:cxn modelId="{90B900DB-8A72-4CEB-8D9F-7F41956E01D5}" type="presParOf" srcId="{4F168332-21AC-4BBD-AE88-D908D2D1F6E9}" destId="{96A637A0-A212-480F-8DF2-F0524633B383}" srcOrd="1" destOrd="0" presId="urn:microsoft.com/office/officeart/2005/8/layout/vList2"/>
    <dgm:cxn modelId="{C8254186-3D35-4EA0-9C64-9F43A806FB87}" type="presParOf" srcId="{4F168332-21AC-4BBD-AE88-D908D2D1F6E9}" destId="{128D1758-0DAE-4EAC-9A29-CEB64476D10A}" srcOrd="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4F6325F-522C-4CF2-89BA-CEBF1CC2C9E5}" type="doc">
      <dgm:prSet loTypeId="urn:microsoft.com/office/officeart/2005/8/layout/venn1" loCatId="relationship" qsTypeId="urn:microsoft.com/office/officeart/2005/8/quickstyle/3d3" qsCatId="3D" csTypeId="urn:microsoft.com/office/officeart/2005/8/colors/accent1_2" csCatId="accent1" phldr="1"/>
      <dgm:spPr/>
      <dgm:t>
        <a:bodyPr/>
        <a:lstStyle/>
        <a:p>
          <a:endParaRPr lang="el-GR"/>
        </a:p>
      </dgm:t>
    </dgm:pt>
    <dgm:pt modelId="{11C651CF-22EF-4D2B-804E-72D488DEE457}">
      <dgm:prSet custT="1"/>
      <dgm:spPr>
        <a:solidFill>
          <a:srgbClr val="ADDB7B">
            <a:alpha val="50000"/>
          </a:srgbClr>
        </a:solidFill>
      </dgm:spPr>
      <dgm:t>
        <a:bodyPr/>
        <a:lstStyle/>
        <a:p>
          <a:pPr rtl="0"/>
          <a:r>
            <a:rPr lang="el-GR" sz="2400" dirty="0" smtClean="0">
              <a:solidFill>
                <a:schemeClr val="tx1"/>
              </a:solidFill>
              <a:latin typeface="Times New Roman" pitchFamily="18" charset="0"/>
              <a:cs typeface="Times New Roman" pitchFamily="18" charset="0"/>
            </a:rPr>
            <a:t>Σύμφωνα με το 3ο και το 4ο ερευνητικό ερώτημα, οι μαθητές/</a:t>
          </a:r>
          <a:r>
            <a:rPr lang="el-GR" sz="2400" dirty="0" err="1" smtClean="0">
              <a:solidFill>
                <a:schemeClr val="tx1"/>
              </a:solidFill>
              <a:latin typeface="Times New Roman" pitchFamily="18" charset="0"/>
              <a:cs typeface="Times New Roman" pitchFamily="18" charset="0"/>
            </a:rPr>
            <a:t>τριες</a:t>
          </a:r>
          <a:r>
            <a:rPr lang="el-GR" sz="2400" dirty="0" smtClean="0">
              <a:solidFill>
                <a:schemeClr val="tx1"/>
              </a:solidFill>
              <a:latin typeface="Times New Roman" pitchFamily="18" charset="0"/>
              <a:cs typeface="Times New Roman" pitchFamily="18" charset="0"/>
            </a:rPr>
            <a:t> έμαθαν καλύτερα και με διασκεδαστικό τρόπο, τα τοπικά ιστορικά γεγονότα, μέσα από πληροφορίες, εικόνες, βίντεο και δραστηριότητες. Αισθάνονται χαρούμενα για τη συμμετοχή τους στο πρόγραμμα και για τις νέες γνώσεις που αποκόμισαν</a:t>
          </a:r>
          <a:endParaRPr lang="el-GR" sz="2400" dirty="0">
            <a:solidFill>
              <a:schemeClr val="tx1"/>
            </a:solidFill>
            <a:latin typeface="Times New Roman" pitchFamily="18" charset="0"/>
            <a:cs typeface="Times New Roman" pitchFamily="18" charset="0"/>
          </a:endParaRPr>
        </a:p>
      </dgm:t>
    </dgm:pt>
    <dgm:pt modelId="{C1A2B05B-D1B3-4479-92CF-10F9D0765074}" type="parTrans" cxnId="{9C96BD9C-F788-4469-BCF9-7E3417C45A54}">
      <dgm:prSet/>
      <dgm:spPr/>
      <dgm:t>
        <a:bodyPr/>
        <a:lstStyle/>
        <a:p>
          <a:endParaRPr lang="el-GR"/>
        </a:p>
      </dgm:t>
    </dgm:pt>
    <dgm:pt modelId="{2C8371DC-A2A4-4745-BA84-A6FB52638EBA}" type="sibTrans" cxnId="{9C96BD9C-F788-4469-BCF9-7E3417C45A54}">
      <dgm:prSet/>
      <dgm:spPr/>
      <dgm:t>
        <a:bodyPr/>
        <a:lstStyle/>
        <a:p>
          <a:endParaRPr lang="el-GR"/>
        </a:p>
      </dgm:t>
    </dgm:pt>
    <dgm:pt modelId="{1B278AF6-58C0-419D-A154-C185E8F80ED8}" type="pres">
      <dgm:prSet presAssocID="{F4F6325F-522C-4CF2-89BA-CEBF1CC2C9E5}" presName="compositeShape" presStyleCnt="0">
        <dgm:presLayoutVars>
          <dgm:chMax val="7"/>
          <dgm:dir/>
          <dgm:resizeHandles val="exact"/>
        </dgm:presLayoutVars>
      </dgm:prSet>
      <dgm:spPr/>
      <dgm:t>
        <a:bodyPr/>
        <a:lstStyle/>
        <a:p>
          <a:endParaRPr lang="el-GR"/>
        </a:p>
      </dgm:t>
    </dgm:pt>
    <dgm:pt modelId="{21B074FC-A13F-4D4D-9A17-52D2F1ADD35F}" type="pres">
      <dgm:prSet presAssocID="{11C651CF-22EF-4D2B-804E-72D488DEE457}" presName="circ1TxSh" presStyleLbl="vennNode1" presStyleIdx="0" presStyleCnt="1" custScaleX="115069"/>
      <dgm:spPr/>
      <dgm:t>
        <a:bodyPr/>
        <a:lstStyle/>
        <a:p>
          <a:endParaRPr lang="el-GR"/>
        </a:p>
      </dgm:t>
    </dgm:pt>
  </dgm:ptLst>
  <dgm:cxnLst>
    <dgm:cxn modelId="{05C811D6-277F-4E1A-8E9C-36630D382724}" type="presOf" srcId="{11C651CF-22EF-4D2B-804E-72D488DEE457}" destId="{21B074FC-A13F-4D4D-9A17-52D2F1ADD35F}" srcOrd="0" destOrd="0" presId="urn:microsoft.com/office/officeart/2005/8/layout/venn1"/>
    <dgm:cxn modelId="{9C96BD9C-F788-4469-BCF9-7E3417C45A54}" srcId="{F4F6325F-522C-4CF2-89BA-CEBF1CC2C9E5}" destId="{11C651CF-22EF-4D2B-804E-72D488DEE457}" srcOrd="0" destOrd="0" parTransId="{C1A2B05B-D1B3-4479-92CF-10F9D0765074}" sibTransId="{2C8371DC-A2A4-4745-BA84-A6FB52638EBA}"/>
    <dgm:cxn modelId="{C6B539E2-EC2F-4FE5-B87E-29D4C69CCCEC}" type="presOf" srcId="{F4F6325F-522C-4CF2-89BA-CEBF1CC2C9E5}" destId="{1B278AF6-58C0-419D-A154-C185E8F80ED8}" srcOrd="0" destOrd="0" presId="urn:microsoft.com/office/officeart/2005/8/layout/venn1"/>
    <dgm:cxn modelId="{E8B5E678-7787-4B1D-9EC5-A8101F46F806}" type="presParOf" srcId="{1B278AF6-58C0-419D-A154-C185E8F80ED8}" destId="{21B074FC-A13F-4D4D-9A17-52D2F1ADD35F}" srcOrd="0" destOrd="0" presId="urn:microsoft.com/office/officeart/2005/8/layout/ven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13534A6-F6C6-4D35-B3BD-D4BB52CC0A79}" type="doc">
      <dgm:prSet loTypeId="urn:microsoft.com/office/officeart/2005/8/layout/target3" loCatId="relationship" qsTypeId="urn:microsoft.com/office/officeart/2005/8/quickstyle/simple1" qsCatId="simple" csTypeId="urn:microsoft.com/office/officeart/2005/8/colors/colorful4" csCatId="colorful" phldr="1"/>
      <dgm:spPr/>
      <dgm:t>
        <a:bodyPr/>
        <a:lstStyle/>
        <a:p>
          <a:endParaRPr lang="el-GR"/>
        </a:p>
      </dgm:t>
    </dgm:pt>
    <dgm:pt modelId="{B236659E-4A6F-489B-B49C-61DEFB73DB03}">
      <dgm:prSet custT="1"/>
      <dgm:spPr>
        <a:solidFill>
          <a:srgbClr val="9DF7BF">
            <a:alpha val="40000"/>
          </a:srgbClr>
        </a:solidFill>
      </dgm:spPr>
      <dgm:t>
        <a:bodyPr/>
        <a:lstStyle/>
        <a:p>
          <a:pPr rtl="0"/>
          <a:r>
            <a:rPr lang="el-GR" sz="2400" b="1" smtClean="0">
              <a:latin typeface="Times New Roman" pitchFamily="18" charset="0"/>
              <a:cs typeface="Times New Roman" pitchFamily="18" charset="0"/>
            </a:rPr>
            <a:t>Περιορισμοί της παρούσας εργασίας</a:t>
          </a:r>
          <a:endParaRPr lang="el-GR" sz="2400" dirty="0">
            <a:latin typeface="Times New Roman" pitchFamily="18" charset="0"/>
            <a:cs typeface="Times New Roman" pitchFamily="18" charset="0"/>
          </a:endParaRPr>
        </a:p>
      </dgm:t>
    </dgm:pt>
    <dgm:pt modelId="{82232A22-0E53-48EE-8612-BAB5BFAED3EF}" type="parTrans" cxnId="{D0E1DE2C-263E-45F1-A273-4B9D03C19CF0}">
      <dgm:prSet/>
      <dgm:spPr/>
      <dgm:t>
        <a:bodyPr/>
        <a:lstStyle/>
        <a:p>
          <a:endParaRPr lang="el-GR"/>
        </a:p>
      </dgm:t>
    </dgm:pt>
    <dgm:pt modelId="{6CAE39D0-8DD3-4CF9-B98E-F07C024B6160}" type="sibTrans" cxnId="{D0E1DE2C-263E-45F1-A273-4B9D03C19CF0}">
      <dgm:prSet/>
      <dgm:spPr/>
      <dgm:t>
        <a:bodyPr/>
        <a:lstStyle/>
        <a:p>
          <a:endParaRPr lang="el-GR"/>
        </a:p>
      </dgm:t>
    </dgm:pt>
    <dgm:pt modelId="{41A79E4A-6066-46A2-B9AC-24792E6D264D}">
      <dgm:prSet custT="1"/>
      <dgm:spPr>
        <a:solidFill>
          <a:srgbClr val="FB9FFB">
            <a:alpha val="35000"/>
          </a:srgbClr>
        </a:solidFill>
      </dgm:spPr>
      <dgm:t>
        <a:bodyPr/>
        <a:lstStyle/>
        <a:p>
          <a:pPr algn="just" rtl="0"/>
          <a:r>
            <a:rPr lang="el-GR" sz="2000" dirty="0" smtClean="0">
              <a:latin typeface="Times New Roman" pitchFamily="18" charset="0"/>
              <a:cs typeface="Times New Roman" pitchFamily="18" charset="0"/>
            </a:rPr>
            <a:t>Θα ήταν ενδιαφέρον εάν δινόταν το εκπαιδευτικό υλικό σε όλα τα δημοτικά της Θάσου από την Γ τάξη μέχρι και την ΣΤ τάξη για να δούμε εάν το εκπαιδευτικό υλικό θα είχε τον ίδιο αντίκτυπο και τα ίδια θετικά αποτελέσματα στην έρευνα. Αυτό διότι η έρευνα έγινε μόνο στην ΣΤ τάξη πράγμα που αποτελεί μικρό δείγμα της έρευνας. </a:t>
          </a:r>
          <a:endParaRPr lang="el-GR" sz="2000" dirty="0">
            <a:latin typeface="Times New Roman" pitchFamily="18" charset="0"/>
            <a:cs typeface="Times New Roman" pitchFamily="18" charset="0"/>
          </a:endParaRPr>
        </a:p>
      </dgm:t>
    </dgm:pt>
    <dgm:pt modelId="{4C89E9C7-E686-4472-ACE8-5B72D0C6E32A}" type="parTrans" cxnId="{ACD31F7D-4D21-44B3-AC9D-3B5D5644C874}">
      <dgm:prSet/>
      <dgm:spPr/>
      <dgm:t>
        <a:bodyPr/>
        <a:lstStyle/>
        <a:p>
          <a:endParaRPr lang="el-GR"/>
        </a:p>
      </dgm:t>
    </dgm:pt>
    <dgm:pt modelId="{2153CC55-C897-47C7-8144-6C4FFF62786A}" type="sibTrans" cxnId="{ACD31F7D-4D21-44B3-AC9D-3B5D5644C874}">
      <dgm:prSet/>
      <dgm:spPr/>
      <dgm:t>
        <a:bodyPr/>
        <a:lstStyle/>
        <a:p>
          <a:endParaRPr lang="el-GR"/>
        </a:p>
      </dgm:t>
    </dgm:pt>
    <dgm:pt modelId="{30FBAA77-AE63-475A-9FA5-C65BA9E8FB21}" type="pres">
      <dgm:prSet presAssocID="{313534A6-F6C6-4D35-B3BD-D4BB52CC0A79}" presName="Name0" presStyleCnt="0">
        <dgm:presLayoutVars>
          <dgm:chMax val="7"/>
          <dgm:dir/>
          <dgm:animLvl val="lvl"/>
          <dgm:resizeHandles val="exact"/>
        </dgm:presLayoutVars>
      </dgm:prSet>
      <dgm:spPr/>
      <dgm:t>
        <a:bodyPr/>
        <a:lstStyle/>
        <a:p>
          <a:endParaRPr lang="el-GR"/>
        </a:p>
      </dgm:t>
    </dgm:pt>
    <dgm:pt modelId="{122E0A20-764A-4E0D-9716-819A5E1922FE}" type="pres">
      <dgm:prSet presAssocID="{B236659E-4A6F-489B-B49C-61DEFB73DB03}" presName="circle1" presStyleLbl="node1" presStyleIdx="0" presStyleCnt="2"/>
      <dgm:spPr>
        <a:solidFill>
          <a:srgbClr val="A7E8FF">
            <a:alpha val="49000"/>
          </a:srgbClr>
        </a:solidFill>
      </dgm:spPr>
      <dgm:t>
        <a:bodyPr/>
        <a:lstStyle/>
        <a:p>
          <a:endParaRPr lang="el-GR"/>
        </a:p>
      </dgm:t>
    </dgm:pt>
    <dgm:pt modelId="{1299FB39-E0F2-4204-AEAE-3EC0EDA2BB4E}" type="pres">
      <dgm:prSet presAssocID="{B236659E-4A6F-489B-B49C-61DEFB73DB03}" presName="space" presStyleCnt="0"/>
      <dgm:spPr/>
    </dgm:pt>
    <dgm:pt modelId="{3CC5DC8A-A08D-43DE-9125-30231340C079}" type="pres">
      <dgm:prSet presAssocID="{B236659E-4A6F-489B-B49C-61DEFB73DB03}" presName="rect1" presStyleLbl="alignAcc1" presStyleIdx="0" presStyleCnt="2"/>
      <dgm:spPr/>
      <dgm:t>
        <a:bodyPr/>
        <a:lstStyle/>
        <a:p>
          <a:endParaRPr lang="el-GR"/>
        </a:p>
      </dgm:t>
    </dgm:pt>
    <dgm:pt modelId="{31E67AD1-8F9C-42AF-8BFE-8F6C1584EFEE}" type="pres">
      <dgm:prSet presAssocID="{41A79E4A-6066-46A2-B9AC-24792E6D264D}" presName="vertSpace2" presStyleLbl="node1" presStyleIdx="0" presStyleCnt="2"/>
      <dgm:spPr/>
    </dgm:pt>
    <dgm:pt modelId="{30DF8705-6E98-4B70-8545-A87C689DEC02}" type="pres">
      <dgm:prSet presAssocID="{41A79E4A-6066-46A2-B9AC-24792E6D264D}" presName="circle2" presStyleLbl="node1" presStyleIdx="1" presStyleCnt="2"/>
      <dgm:spPr>
        <a:solidFill>
          <a:srgbClr val="7030A0">
            <a:alpha val="50000"/>
          </a:srgbClr>
        </a:solidFill>
      </dgm:spPr>
      <dgm:t>
        <a:bodyPr/>
        <a:lstStyle/>
        <a:p>
          <a:endParaRPr lang="el-GR"/>
        </a:p>
      </dgm:t>
    </dgm:pt>
    <dgm:pt modelId="{165AA736-8680-4A71-8A9C-E3DE03F5602A}" type="pres">
      <dgm:prSet presAssocID="{41A79E4A-6066-46A2-B9AC-24792E6D264D}" presName="rect2" presStyleLbl="alignAcc1" presStyleIdx="1" presStyleCnt="2"/>
      <dgm:spPr/>
      <dgm:t>
        <a:bodyPr/>
        <a:lstStyle/>
        <a:p>
          <a:endParaRPr lang="el-GR"/>
        </a:p>
      </dgm:t>
    </dgm:pt>
    <dgm:pt modelId="{80AF5D0E-0B6F-4D95-8C73-A647FA752715}" type="pres">
      <dgm:prSet presAssocID="{B236659E-4A6F-489B-B49C-61DEFB73DB03}" presName="rect1ParTxNoCh" presStyleLbl="alignAcc1" presStyleIdx="1" presStyleCnt="2">
        <dgm:presLayoutVars>
          <dgm:chMax val="1"/>
          <dgm:bulletEnabled val="1"/>
        </dgm:presLayoutVars>
      </dgm:prSet>
      <dgm:spPr/>
      <dgm:t>
        <a:bodyPr/>
        <a:lstStyle/>
        <a:p>
          <a:endParaRPr lang="el-GR"/>
        </a:p>
      </dgm:t>
    </dgm:pt>
    <dgm:pt modelId="{64AED04D-E900-4E07-87A5-48EF39B89FBD}" type="pres">
      <dgm:prSet presAssocID="{41A79E4A-6066-46A2-B9AC-24792E6D264D}" presName="rect2ParTxNoCh" presStyleLbl="alignAcc1" presStyleIdx="1" presStyleCnt="2">
        <dgm:presLayoutVars>
          <dgm:chMax val="1"/>
          <dgm:bulletEnabled val="1"/>
        </dgm:presLayoutVars>
      </dgm:prSet>
      <dgm:spPr/>
      <dgm:t>
        <a:bodyPr/>
        <a:lstStyle/>
        <a:p>
          <a:endParaRPr lang="el-GR"/>
        </a:p>
      </dgm:t>
    </dgm:pt>
  </dgm:ptLst>
  <dgm:cxnLst>
    <dgm:cxn modelId="{D0E1DE2C-263E-45F1-A273-4B9D03C19CF0}" srcId="{313534A6-F6C6-4D35-B3BD-D4BB52CC0A79}" destId="{B236659E-4A6F-489B-B49C-61DEFB73DB03}" srcOrd="0" destOrd="0" parTransId="{82232A22-0E53-48EE-8612-BAB5BFAED3EF}" sibTransId="{6CAE39D0-8DD3-4CF9-B98E-F07C024B6160}"/>
    <dgm:cxn modelId="{C84310A9-5071-4010-AAF2-C8C19C92E04E}" type="presOf" srcId="{41A79E4A-6066-46A2-B9AC-24792E6D264D}" destId="{165AA736-8680-4A71-8A9C-E3DE03F5602A}" srcOrd="0" destOrd="0" presId="urn:microsoft.com/office/officeart/2005/8/layout/target3"/>
    <dgm:cxn modelId="{B42BFD08-7068-4138-B1A2-6C44E9BA6A69}" type="presOf" srcId="{313534A6-F6C6-4D35-B3BD-D4BB52CC0A79}" destId="{30FBAA77-AE63-475A-9FA5-C65BA9E8FB21}" srcOrd="0" destOrd="0" presId="urn:microsoft.com/office/officeart/2005/8/layout/target3"/>
    <dgm:cxn modelId="{153A447C-8887-42C6-ADB2-C1254622DF28}" type="presOf" srcId="{41A79E4A-6066-46A2-B9AC-24792E6D264D}" destId="{64AED04D-E900-4E07-87A5-48EF39B89FBD}" srcOrd="1" destOrd="0" presId="urn:microsoft.com/office/officeart/2005/8/layout/target3"/>
    <dgm:cxn modelId="{1DB03D45-171E-49F6-93A5-354F9A2027D0}" type="presOf" srcId="{B236659E-4A6F-489B-B49C-61DEFB73DB03}" destId="{3CC5DC8A-A08D-43DE-9125-30231340C079}" srcOrd="0" destOrd="0" presId="urn:microsoft.com/office/officeart/2005/8/layout/target3"/>
    <dgm:cxn modelId="{6C809C9B-A843-4965-81DB-CFDBB7F972A8}" type="presOf" srcId="{B236659E-4A6F-489B-B49C-61DEFB73DB03}" destId="{80AF5D0E-0B6F-4D95-8C73-A647FA752715}" srcOrd="1" destOrd="0" presId="urn:microsoft.com/office/officeart/2005/8/layout/target3"/>
    <dgm:cxn modelId="{ACD31F7D-4D21-44B3-AC9D-3B5D5644C874}" srcId="{313534A6-F6C6-4D35-B3BD-D4BB52CC0A79}" destId="{41A79E4A-6066-46A2-B9AC-24792E6D264D}" srcOrd="1" destOrd="0" parTransId="{4C89E9C7-E686-4472-ACE8-5B72D0C6E32A}" sibTransId="{2153CC55-C897-47C7-8144-6C4FFF62786A}"/>
    <dgm:cxn modelId="{5106F880-219E-4D52-B1A7-C1C0B584EAFF}" type="presParOf" srcId="{30FBAA77-AE63-475A-9FA5-C65BA9E8FB21}" destId="{122E0A20-764A-4E0D-9716-819A5E1922FE}" srcOrd="0" destOrd="0" presId="urn:microsoft.com/office/officeart/2005/8/layout/target3"/>
    <dgm:cxn modelId="{B1A44640-7E6D-4670-80A8-29D37C36C5E9}" type="presParOf" srcId="{30FBAA77-AE63-475A-9FA5-C65BA9E8FB21}" destId="{1299FB39-E0F2-4204-AEAE-3EC0EDA2BB4E}" srcOrd="1" destOrd="0" presId="urn:microsoft.com/office/officeart/2005/8/layout/target3"/>
    <dgm:cxn modelId="{F1B491C6-0C65-4E49-A334-EB3B92745DE7}" type="presParOf" srcId="{30FBAA77-AE63-475A-9FA5-C65BA9E8FB21}" destId="{3CC5DC8A-A08D-43DE-9125-30231340C079}" srcOrd="2" destOrd="0" presId="urn:microsoft.com/office/officeart/2005/8/layout/target3"/>
    <dgm:cxn modelId="{942CC678-CB8E-4225-BD60-8B5A82325BCE}" type="presParOf" srcId="{30FBAA77-AE63-475A-9FA5-C65BA9E8FB21}" destId="{31E67AD1-8F9C-42AF-8BFE-8F6C1584EFEE}" srcOrd="3" destOrd="0" presId="urn:microsoft.com/office/officeart/2005/8/layout/target3"/>
    <dgm:cxn modelId="{7E6EA415-D3D0-4396-A6FA-B444590C9AAC}" type="presParOf" srcId="{30FBAA77-AE63-475A-9FA5-C65BA9E8FB21}" destId="{30DF8705-6E98-4B70-8545-A87C689DEC02}" srcOrd="4" destOrd="0" presId="urn:microsoft.com/office/officeart/2005/8/layout/target3"/>
    <dgm:cxn modelId="{E4B6493B-D3D3-4E60-B1CB-35566A554100}" type="presParOf" srcId="{30FBAA77-AE63-475A-9FA5-C65BA9E8FB21}" destId="{165AA736-8680-4A71-8A9C-E3DE03F5602A}" srcOrd="5" destOrd="0" presId="urn:microsoft.com/office/officeart/2005/8/layout/target3"/>
    <dgm:cxn modelId="{06FBE0C4-7B79-41F7-94DA-7DF797B71850}" type="presParOf" srcId="{30FBAA77-AE63-475A-9FA5-C65BA9E8FB21}" destId="{80AF5D0E-0B6F-4D95-8C73-A647FA752715}" srcOrd="6" destOrd="0" presId="urn:microsoft.com/office/officeart/2005/8/layout/target3"/>
    <dgm:cxn modelId="{EC9940AF-24EA-4412-B97C-6530C8D804C3}" type="presParOf" srcId="{30FBAA77-AE63-475A-9FA5-C65BA9E8FB21}" destId="{64AED04D-E900-4E07-87A5-48EF39B89FBD}" srcOrd="7"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0587F43-77E7-4080-9766-61C570A3B654}"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l-GR"/>
        </a:p>
      </dgm:t>
    </dgm:pt>
    <dgm:pt modelId="{B4FFEB4F-8158-43E6-8A3A-64BB97E3FB1B}">
      <dgm:prSet custT="1"/>
      <dgm:spPr>
        <a:solidFill>
          <a:srgbClr val="FB9FFB">
            <a:alpha val="33000"/>
          </a:srgbClr>
        </a:solidFill>
      </dgm:spPr>
      <dgm:t>
        <a:bodyPr/>
        <a:lstStyle/>
        <a:p>
          <a:pPr rtl="0"/>
          <a:r>
            <a:rPr lang="el-GR" sz="2000" dirty="0" smtClean="0">
              <a:solidFill>
                <a:schemeClr val="tx1"/>
              </a:solidFill>
              <a:latin typeface="Times New Roman" pitchFamily="18" charset="0"/>
              <a:cs typeface="Times New Roman" pitchFamily="18" charset="0"/>
            </a:rPr>
            <a:t>Μελλοντική πρόταση που αφορά το εκπαιδευτικό υλικό για τον Λιμένα της Θάσου θα μπορούσε να συνεχίσει σε ένα πρόγραμμα </a:t>
          </a:r>
          <a:r>
            <a:rPr lang="en-AU" sz="2000" dirty="0" smtClean="0">
              <a:solidFill>
                <a:schemeClr val="tx1"/>
              </a:solidFill>
              <a:latin typeface="Times New Roman" pitchFamily="18" charset="0"/>
              <a:cs typeface="Times New Roman" pitchFamily="18" charset="0"/>
            </a:rPr>
            <a:t>Erasmus</a:t>
          </a:r>
          <a:r>
            <a:rPr lang="el-GR" sz="2000" dirty="0" smtClean="0">
              <a:solidFill>
                <a:schemeClr val="tx1"/>
              </a:solidFill>
              <a:latin typeface="Times New Roman" pitchFamily="18" charset="0"/>
              <a:cs typeface="Times New Roman" pitchFamily="18" charset="0"/>
            </a:rPr>
            <a:t> που θα έχει να κάνει με την τοπική ιστορία του κάθε σχολείου </a:t>
          </a:r>
          <a:endParaRPr lang="en-US" sz="2000" dirty="0">
            <a:solidFill>
              <a:schemeClr val="tx1"/>
            </a:solidFill>
            <a:latin typeface="Times New Roman" pitchFamily="18" charset="0"/>
            <a:cs typeface="Times New Roman" pitchFamily="18" charset="0"/>
          </a:endParaRPr>
        </a:p>
      </dgm:t>
    </dgm:pt>
    <dgm:pt modelId="{5351F8F3-E766-4906-AD73-7CC5456609A2}" type="parTrans" cxnId="{B741A958-64E8-4760-ABA8-46F18B1289C1}">
      <dgm:prSet/>
      <dgm:spPr/>
      <dgm:t>
        <a:bodyPr/>
        <a:lstStyle/>
        <a:p>
          <a:endParaRPr lang="el-GR"/>
        </a:p>
      </dgm:t>
    </dgm:pt>
    <dgm:pt modelId="{55F715DB-B966-49C0-8FD2-815E6654AC13}" type="sibTrans" cxnId="{B741A958-64E8-4760-ABA8-46F18B1289C1}">
      <dgm:prSet/>
      <dgm:spPr/>
      <dgm:t>
        <a:bodyPr/>
        <a:lstStyle/>
        <a:p>
          <a:endParaRPr lang="el-GR"/>
        </a:p>
      </dgm:t>
    </dgm:pt>
    <dgm:pt modelId="{8D7F54CA-0306-4634-A777-07B7E96623EC}">
      <dgm:prSet custT="1"/>
      <dgm:spPr>
        <a:solidFill>
          <a:srgbClr val="9DF793">
            <a:alpha val="65000"/>
          </a:srgbClr>
        </a:solidFill>
      </dgm:spPr>
      <dgm:t>
        <a:bodyPr/>
        <a:lstStyle/>
        <a:p>
          <a:pPr rtl="0"/>
          <a:r>
            <a:rPr lang="el-GR" sz="2000" dirty="0" smtClean="0">
              <a:solidFill>
                <a:schemeClr val="tx1"/>
              </a:solidFill>
              <a:latin typeface="Times New Roman" pitchFamily="18" charset="0"/>
              <a:cs typeface="Times New Roman" pitchFamily="18" charset="0"/>
            </a:rPr>
            <a:t>Θα μπορούσε να παρουσιαστεί ακόμα σ’ ένα πρόγραμμα «ΟΔΥΣΣΕΑΣ» όπου θα έχει ως θεματική την τοπική ιστορία του τόπου του κάθε σχολείου. </a:t>
          </a:r>
          <a:endParaRPr lang="en-US" sz="2000" dirty="0">
            <a:solidFill>
              <a:schemeClr val="tx1"/>
            </a:solidFill>
            <a:latin typeface="Times New Roman" pitchFamily="18" charset="0"/>
            <a:cs typeface="Times New Roman" pitchFamily="18" charset="0"/>
          </a:endParaRPr>
        </a:p>
      </dgm:t>
    </dgm:pt>
    <dgm:pt modelId="{8DD5B916-1368-48A5-9701-BF30613E2D36}" type="parTrans" cxnId="{F4D05BD5-FF6F-4659-A48E-786E86002F87}">
      <dgm:prSet/>
      <dgm:spPr/>
      <dgm:t>
        <a:bodyPr/>
        <a:lstStyle/>
        <a:p>
          <a:endParaRPr lang="el-GR"/>
        </a:p>
      </dgm:t>
    </dgm:pt>
    <dgm:pt modelId="{18A1677F-95C5-4643-A479-CCA030F3F0A0}" type="sibTrans" cxnId="{F4D05BD5-FF6F-4659-A48E-786E86002F87}">
      <dgm:prSet/>
      <dgm:spPr/>
      <dgm:t>
        <a:bodyPr/>
        <a:lstStyle/>
        <a:p>
          <a:endParaRPr lang="el-GR"/>
        </a:p>
      </dgm:t>
    </dgm:pt>
    <dgm:pt modelId="{5B29077F-F72D-4E7A-A936-28338585E224}">
      <dgm:prSet custT="1"/>
      <dgm:spPr>
        <a:solidFill>
          <a:srgbClr val="A7E8FF">
            <a:alpha val="57000"/>
          </a:srgbClr>
        </a:solidFill>
      </dgm:spPr>
      <dgm:t>
        <a:bodyPr/>
        <a:lstStyle/>
        <a:p>
          <a:pPr rtl="0"/>
          <a:r>
            <a:rPr lang="el-GR" sz="2000" dirty="0" smtClean="0">
              <a:solidFill>
                <a:schemeClr val="tx1"/>
              </a:solidFill>
              <a:latin typeface="Times New Roman" pitchFamily="18" charset="0"/>
              <a:cs typeface="Times New Roman" pitchFamily="18" charset="0"/>
            </a:rPr>
            <a:t>Τέλος το εκπαιδευτικό υλικό θα μπορούσε να δημιουργηθεί και για ενήλικες οι οποίοι επισκέπτονται το νησί και θα ήθελαν να γνωρίσουν την ιστορία του νησιού μέσα από έναν πιο βιωματικό και παιγνιώδη τρόπο. </a:t>
          </a:r>
          <a:endParaRPr lang="el-GR" sz="2000" dirty="0">
            <a:solidFill>
              <a:schemeClr val="tx1"/>
            </a:solidFill>
            <a:latin typeface="Times New Roman" pitchFamily="18" charset="0"/>
            <a:cs typeface="Times New Roman" pitchFamily="18" charset="0"/>
          </a:endParaRPr>
        </a:p>
      </dgm:t>
    </dgm:pt>
    <dgm:pt modelId="{C1BDCBB9-84BD-4CD5-99C8-FF7D0B0A671A}" type="parTrans" cxnId="{6A9237C4-C4A8-462A-B3D6-229DCC2A8C8B}">
      <dgm:prSet/>
      <dgm:spPr/>
      <dgm:t>
        <a:bodyPr/>
        <a:lstStyle/>
        <a:p>
          <a:endParaRPr lang="el-GR"/>
        </a:p>
      </dgm:t>
    </dgm:pt>
    <dgm:pt modelId="{EFACFD8D-7B71-4A93-9AE4-D4100A334D0C}" type="sibTrans" cxnId="{6A9237C4-C4A8-462A-B3D6-229DCC2A8C8B}">
      <dgm:prSet/>
      <dgm:spPr/>
      <dgm:t>
        <a:bodyPr/>
        <a:lstStyle/>
        <a:p>
          <a:endParaRPr lang="el-GR"/>
        </a:p>
      </dgm:t>
    </dgm:pt>
    <dgm:pt modelId="{C5386740-924C-4511-A2A6-E6D2CB6FA5A1}" type="pres">
      <dgm:prSet presAssocID="{C0587F43-77E7-4080-9766-61C570A3B654}" presName="linear" presStyleCnt="0">
        <dgm:presLayoutVars>
          <dgm:animLvl val="lvl"/>
          <dgm:resizeHandles val="exact"/>
        </dgm:presLayoutVars>
      </dgm:prSet>
      <dgm:spPr/>
      <dgm:t>
        <a:bodyPr/>
        <a:lstStyle/>
        <a:p>
          <a:endParaRPr lang="el-GR"/>
        </a:p>
      </dgm:t>
    </dgm:pt>
    <dgm:pt modelId="{155616D6-4C37-4CE0-8FFB-394AC239E693}" type="pres">
      <dgm:prSet presAssocID="{B4FFEB4F-8158-43E6-8A3A-64BB97E3FB1B}" presName="parentText" presStyleLbl="node1" presStyleIdx="0" presStyleCnt="3">
        <dgm:presLayoutVars>
          <dgm:chMax val="0"/>
          <dgm:bulletEnabled val="1"/>
        </dgm:presLayoutVars>
      </dgm:prSet>
      <dgm:spPr/>
      <dgm:t>
        <a:bodyPr/>
        <a:lstStyle/>
        <a:p>
          <a:endParaRPr lang="el-GR"/>
        </a:p>
      </dgm:t>
    </dgm:pt>
    <dgm:pt modelId="{8C41899A-F703-4185-BA60-E79E0A576537}" type="pres">
      <dgm:prSet presAssocID="{55F715DB-B966-49C0-8FD2-815E6654AC13}" presName="spacer" presStyleCnt="0"/>
      <dgm:spPr/>
    </dgm:pt>
    <dgm:pt modelId="{FBDF1010-105E-41F1-B4DC-141BC2F92502}" type="pres">
      <dgm:prSet presAssocID="{8D7F54CA-0306-4634-A777-07B7E96623EC}" presName="parentText" presStyleLbl="node1" presStyleIdx="1" presStyleCnt="3">
        <dgm:presLayoutVars>
          <dgm:chMax val="0"/>
          <dgm:bulletEnabled val="1"/>
        </dgm:presLayoutVars>
      </dgm:prSet>
      <dgm:spPr/>
      <dgm:t>
        <a:bodyPr/>
        <a:lstStyle/>
        <a:p>
          <a:endParaRPr lang="el-GR"/>
        </a:p>
      </dgm:t>
    </dgm:pt>
    <dgm:pt modelId="{27B7F88C-C9C1-43D6-B4C8-500718AD3AB0}" type="pres">
      <dgm:prSet presAssocID="{18A1677F-95C5-4643-A479-CCA030F3F0A0}" presName="spacer" presStyleCnt="0"/>
      <dgm:spPr/>
    </dgm:pt>
    <dgm:pt modelId="{9E9375F3-AFA0-4A0B-8BA8-6A4BB8BC3D99}" type="pres">
      <dgm:prSet presAssocID="{5B29077F-F72D-4E7A-A936-28338585E224}" presName="parentText" presStyleLbl="node1" presStyleIdx="2" presStyleCnt="3">
        <dgm:presLayoutVars>
          <dgm:chMax val="0"/>
          <dgm:bulletEnabled val="1"/>
        </dgm:presLayoutVars>
      </dgm:prSet>
      <dgm:spPr/>
      <dgm:t>
        <a:bodyPr/>
        <a:lstStyle/>
        <a:p>
          <a:endParaRPr lang="el-GR"/>
        </a:p>
      </dgm:t>
    </dgm:pt>
  </dgm:ptLst>
  <dgm:cxnLst>
    <dgm:cxn modelId="{9D85B854-3879-4679-9AE4-1025BA8589A6}" type="presOf" srcId="{8D7F54CA-0306-4634-A777-07B7E96623EC}" destId="{FBDF1010-105E-41F1-B4DC-141BC2F92502}" srcOrd="0" destOrd="0" presId="urn:microsoft.com/office/officeart/2005/8/layout/vList2"/>
    <dgm:cxn modelId="{B741A958-64E8-4760-ABA8-46F18B1289C1}" srcId="{C0587F43-77E7-4080-9766-61C570A3B654}" destId="{B4FFEB4F-8158-43E6-8A3A-64BB97E3FB1B}" srcOrd="0" destOrd="0" parTransId="{5351F8F3-E766-4906-AD73-7CC5456609A2}" sibTransId="{55F715DB-B966-49C0-8FD2-815E6654AC13}"/>
    <dgm:cxn modelId="{6A9237C4-C4A8-462A-B3D6-229DCC2A8C8B}" srcId="{C0587F43-77E7-4080-9766-61C570A3B654}" destId="{5B29077F-F72D-4E7A-A936-28338585E224}" srcOrd="2" destOrd="0" parTransId="{C1BDCBB9-84BD-4CD5-99C8-FF7D0B0A671A}" sibTransId="{EFACFD8D-7B71-4A93-9AE4-D4100A334D0C}"/>
    <dgm:cxn modelId="{4799F7E6-6CFC-47DE-B47F-6E8E2B7563A7}" type="presOf" srcId="{B4FFEB4F-8158-43E6-8A3A-64BB97E3FB1B}" destId="{155616D6-4C37-4CE0-8FFB-394AC239E693}" srcOrd="0" destOrd="0" presId="urn:microsoft.com/office/officeart/2005/8/layout/vList2"/>
    <dgm:cxn modelId="{7F214F49-0513-47A1-8686-EC450BDA79A8}" type="presOf" srcId="{5B29077F-F72D-4E7A-A936-28338585E224}" destId="{9E9375F3-AFA0-4A0B-8BA8-6A4BB8BC3D99}" srcOrd="0" destOrd="0" presId="urn:microsoft.com/office/officeart/2005/8/layout/vList2"/>
    <dgm:cxn modelId="{B7964395-FE73-404C-8A7D-49B7B9321AB7}" type="presOf" srcId="{C0587F43-77E7-4080-9766-61C570A3B654}" destId="{C5386740-924C-4511-A2A6-E6D2CB6FA5A1}" srcOrd="0" destOrd="0" presId="urn:microsoft.com/office/officeart/2005/8/layout/vList2"/>
    <dgm:cxn modelId="{F4D05BD5-FF6F-4659-A48E-786E86002F87}" srcId="{C0587F43-77E7-4080-9766-61C570A3B654}" destId="{8D7F54CA-0306-4634-A777-07B7E96623EC}" srcOrd="1" destOrd="0" parTransId="{8DD5B916-1368-48A5-9701-BF30613E2D36}" sibTransId="{18A1677F-95C5-4643-A479-CCA030F3F0A0}"/>
    <dgm:cxn modelId="{2FC90076-8CD9-4766-85DE-3D073B9CD75F}" type="presParOf" srcId="{C5386740-924C-4511-A2A6-E6D2CB6FA5A1}" destId="{155616D6-4C37-4CE0-8FFB-394AC239E693}" srcOrd="0" destOrd="0" presId="urn:microsoft.com/office/officeart/2005/8/layout/vList2"/>
    <dgm:cxn modelId="{01FEB9B1-6D6B-4A43-8D82-F8FEACF10DBC}" type="presParOf" srcId="{C5386740-924C-4511-A2A6-E6D2CB6FA5A1}" destId="{8C41899A-F703-4185-BA60-E79E0A576537}" srcOrd="1" destOrd="0" presId="urn:microsoft.com/office/officeart/2005/8/layout/vList2"/>
    <dgm:cxn modelId="{AE7DCB57-D736-48F6-8B0A-9C4B9217D786}" type="presParOf" srcId="{C5386740-924C-4511-A2A6-E6D2CB6FA5A1}" destId="{FBDF1010-105E-41F1-B4DC-141BC2F92502}" srcOrd="2" destOrd="0" presId="urn:microsoft.com/office/officeart/2005/8/layout/vList2"/>
    <dgm:cxn modelId="{31E282D2-8C7F-49E3-A2BE-21E1CD43AAAA}" type="presParOf" srcId="{C5386740-924C-4511-A2A6-E6D2CB6FA5A1}" destId="{27B7F88C-C9C1-43D6-B4C8-500718AD3AB0}" srcOrd="3" destOrd="0" presId="urn:microsoft.com/office/officeart/2005/8/layout/vList2"/>
    <dgm:cxn modelId="{A6142B8C-F4F6-4E4F-9687-92EED516FC4C}" type="presParOf" srcId="{C5386740-924C-4511-A2A6-E6D2CB6FA5A1}" destId="{9E9375F3-AFA0-4A0B-8BA8-6A4BB8BC3D99}" srcOrd="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CDE153-DC2F-4799-B60E-CA7C2D7A8BE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l-GR"/>
        </a:p>
      </dgm:t>
    </dgm:pt>
    <dgm:pt modelId="{3A88772C-BB85-45F1-BD7B-14094CF50CA8}">
      <dgm:prSet custT="1"/>
      <dgm:spPr>
        <a:solidFill>
          <a:schemeClr val="bg1"/>
        </a:solidFill>
      </dgm:spPr>
      <dgm:t>
        <a:bodyPr/>
        <a:lstStyle/>
        <a:p>
          <a:pPr algn="just" rtl="0"/>
          <a:r>
            <a:rPr lang="el-GR" sz="2600" b="1" dirty="0" smtClean="0">
              <a:solidFill>
                <a:schemeClr val="tx1"/>
              </a:solidFill>
              <a:latin typeface="Times New Roman" pitchFamily="18" charset="0"/>
              <a:cs typeface="Times New Roman" pitchFamily="18" charset="0"/>
            </a:rPr>
            <a:t>Σκοπός</a:t>
          </a:r>
          <a:r>
            <a:rPr lang="el-GR" sz="2600" dirty="0" smtClean="0">
              <a:solidFill>
                <a:schemeClr val="tx1"/>
              </a:solidFill>
              <a:latin typeface="Times New Roman" pitchFamily="18" charset="0"/>
              <a:cs typeface="Times New Roman" pitchFamily="18" charset="0"/>
            </a:rPr>
            <a:t> της παρούσας έρευνας είναι ο </a:t>
          </a:r>
          <a:r>
            <a:rPr lang="el-GR" sz="2600" b="1" dirty="0" smtClean="0">
              <a:solidFill>
                <a:srgbClr val="0070C0"/>
              </a:solidFill>
              <a:latin typeface="Times New Roman" pitchFamily="18" charset="0"/>
              <a:cs typeface="Times New Roman" pitchFamily="18" charset="0"/>
            </a:rPr>
            <a:t>σχεδιασμός</a:t>
          </a:r>
          <a:r>
            <a:rPr lang="el-GR" sz="2600" dirty="0" smtClean="0">
              <a:solidFill>
                <a:schemeClr val="tx1"/>
              </a:solidFill>
              <a:latin typeface="Times New Roman" pitchFamily="18" charset="0"/>
              <a:cs typeface="Times New Roman" pitchFamily="18" charset="0"/>
            </a:rPr>
            <a:t>, η </a:t>
          </a:r>
          <a:r>
            <a:rPr lang="el-GR" sz="2600" b="1" dirty="0" smtClean="0">
              <a:solidFill>
                <a:srgbClr val="0070C0"/>
              </a:solidFill>
              <a:latin typeface="Times New Roman" pitchFamily="18" charset="0"/>
              <a:cs typeface="Times New Roman" pitchFamily="18" charset="0"/>
            </a:rPr>
            <a:t>δημιουργία</a:t>
          </a:r>
          <a:r>
            <a:rPr lang="el-GR" sz="2600" dirty="0" smtClean="0">
              <a:solidFill>
                <a:schemeClr val="tx1"/>
              </a:solidFill>
              <a:latin typeface="Times New Roman" pitchFamily="18" charset="0"/>
              <a:cs typeface="Times New Roman" pitchFamily="18" charset="0"/>
            </a:rPr>
            <a:t> και η </a:t>
          </a:r>
          <a:r>
            <a:rPr lang="el-GR" sz="2600" b="1" dirty="0" smtClean="0">
              <a:solidFill>
                <a:srgbClr val="0070C0"/>
              </a:solidFill>
              <a:latin typeface="Times New Roman" pitchFamily="18" charset="0"/>
              <a:cs typeface="Times New Roman" pitchFamily="18" charset="0"/>
            </a:rPr>
            <a:t>υλοποίηση</a:t>
          </a:r>
          <a:r>
            <a:rPr lang="el-GR" sz="2600" dirty="0" smtClean="0">
              <a:solidFill>
                <a:schemeClr val="tx1"/>
              </a:solidFill>
              <a:latin typeface="Times New Roman" pitchFamily="18" charset="0"/>
              <a:cs typeface="Times New Roman" pitchFamily="18" charset="0"/>
            </a:rPr>
            <a:t> ολοκληρωμένης παρέμβασης, συμπληρωματικής σχολικής </a:t>
          </a:r>
          <a:r>
            <a:rPr lang="el-GR" sz="2600" dirty="0" err="1" smtClean="0">
              <a:solidFill>
                <a:schemeClr val="tx1"/>
              </a:solidFill>
              <a:latin typeface="Times New Roman" pitchFamily="18" charset="0"/>
              <a:cs typeface="Times New Roman" pitchFamily="18" charset="0"/>
            </a:rPr>
            <a:t>ΕξΑΕ</a:t>
          </a:r>
          <a:r>
            <a:rPr lang="el-GR" sz="2600" dirty="0" smtClean="0">
              <a:solidFill>
                <a:schemeClr val="tx1"/>
              </a:solidFill>
              <a:latin typeface="Times New Roman" pitchFamily="18" charset="0"/>
              <a:cs typeface="Times New Roman" pitchFamily="18" charset="0"/>
            </a:rPr>
            <a:t> με τη χρήση </a:t>
          </a:r>
          <a:r>
            <a:rPr lang="el-GR" sz="2600" dirty="0" err="1" smtClean="0">
              <a:solidFill>
                <a:schemeClr val="tx1"/>
              </a:solidFill>
              <a:latin typeface="Times New Roman" pitchFamily="18" charset="0"/>
              <a:cs typeface="Times New Roman" pitchFamily="18" charset="0"/>
            </a:rPr>
            <a:t>διαδραστικού</a:t>
          </a:r>
          <a:r>
            <a:rPr lang="el-GR" sz="2600" dirty="0" smtClean="0">
              <a:solidFill>
                <a:schemeClr val="tx1"/>
              </a:solidFill>
              <a:latin typeface="Times New Roman" pitchFamily="18" charset="0"/>
              <a:cs typeface="Times New Roman" pitchFamily="18" charset="0"/>
            </a:rPr>
            <a:t> εκπαιδευτικού υλικού και εφαρμογών επαυξημένης πραγματικότητας, στο μάθημα της </a:t>
          </a:r>
          <a:r>
            <a:rPr lang="el-GR" sz="2600" b="1" dirty="0" smtClean="0">
              <a:solidFill>
                <a:schemeClr val="tx1"/>
              </a:solidFill>
              <a:latin typeface="Times New Roman" pitchFamily="18" charset="0"/>
              <a:cs typeface="Times New Roman" pitchFamily="18" charset="0"/>
            </a:rPr>
            <a:t>τοπικής ιστορίας </a:t>
          </a:r>
          <a:r>
            <a:rPr lang="el-GR" sz="2600" dirty="0" smtClean="0">
              <a:solidFill>
                <a:schemeClr val="tx1"/>
              </a:solidFill>
              <a:latin typeface="Times New Roman" pitchFamily="18" charset="0"/>
              <a:cs typeface="Times New Roman" pitchFamily="18" charset="0"/>
            </a:rPr>
            <a:t>και ειδικότερα </a:t>
          </a:r>
          <a:r>
            <a:rPr lang="el-GR" sz="2600" b="1" dirty="0" smtClean="0">
              <a:solidFill>
                <a:schemeClr val="tx1"/>
              </a:solidFill>
              <a:latin typeface="Times New Roman" pitchFamily="18" charset="0"/>
              <a:cs typeface="Times New Roman" pitchFamily="18" charset="0"/>
            </a:rPr>
            <a:t>στην ιστορία του νησιού της Θάσου.</a:t>
          </a:r>
        </a:p>
      </dgm:t>
    </dgm:pt>
    <dgm:pt modelId="{A04C1BD1-AB7D-4761-9886-ECB359F58B1B}" type="parTrans" cxnId="{F944C59E-28EA-409F-859B-6CB24FDF2148}">
      <dgm:prSet/>
      <dgm:spPr/>
      <dgm:t>
        <a:bodyPr/>
        <a:lstStyle/>
        <a:p>
          <a:endParaRPr lang="el-GR"/>
        </a:p>
      </dgm:t>
    </dgm:pt>
    <dgm:pt modelId="{CDC89C4F-6171-40EE-A2F8-2760DB8010C4}" type="sibTrans" cxnId="{F944C59E-28EA-409F-859B-6CB24FDF2148}">
      <dgm:prSet/>
      <dgm:spPr/>
      <dgm:t>
        <a:bodyPr/>
        <a:lstStyle/>
        <a:p>
          <a:endParaRPr lang="el-GR"/>
        </a:p>
      </dgm:t>
    </dgm:pt>
    <dgm:pt modelId="{4FBC54F7-F19F-4C9A-8445-C982730E92DE}" type="pres">
      <dgm:prSet presAssocID="{E1CDE153-DC2F-4799-B60E-CA7C2D7A8BE0}" presName="diagram" presStyleCnt="0">
        <dgm:presLayoutVars>
          <dgm:chMax val="1"/>
          <dgm:dir/>
          <dgm:animLvl val="ctr"/>
          <dgm:resizeHandles val="exact"/>
        </dgm:presLayoutVars>
      </dgm:prSet>
      <dgm:spPr/>
      <dgm:t>
        <a:bodyPr/>
        <a:lstStyle/>
        <a:p>
          <a:endParaRPr lang="el-GR"/>
        </a:p>
      </dgm:t>
    </dgm:pt>
    <dgm:pt modelId="{D30832F5-9EA7-4943-B2CB-D74692794B29}" type="pres">
      <dgm:prSet presAssocID="{E1CDE153-DC2F-4799-B60E-CA7C2D7A8BE0}" presName="matrix" presStyleCnt="0"/>
      <dgm:spPr/>
    </dgm:pt>
    <dgm:pt modelId="{E492C1CA-2F14-4175-B753-B704DFF39BDE}" type="pres">
      <dgm:prSet presAssocID="{E1CDE153-DC2F-4799-B60E-CA7C2D7A8BE0}" presName="tile1" presStyleLbl="node1" presStyleIdx="0" presStyleCnt="4"/>
      <dgm:spPr>
        <a:solidFill>
          <a:schemeClr val="accent6">
            <a:lumMod val="40000"/>
            <a:lumOff val="60000"/>
            <a:alpha val="62000"/>
          </a:schemeClr>
        </a:solidFill>
      </dgm:spPr>
      <dgm:t>
        <a:bodyPr/>
        <a:lstStyle/>
        <a:p>
          <a:endParaRPr lang="el-GR"/>
        </a:p>
      </dgm:t>
    </dgm:pt>
    <dgm:pt modelId="{DFA1CBC0-74C4-4484-A9A4-B4A956DF2E87}" type="pres">
      <dgm:prSet presAssocID="{E1CDE153-DC2F-4799-B60E-CA7C2D7A8BE0}" presName="tile1text" presStyleLbl="node1" presStyleIdx="0" presStyleCnt="4">
        <dgm:presLayoutVars>
          <dgm:chMax val="0"/>
          <dgm:chPref val="0"/>
          <dgm:bulletEnabled val="1"/>
        </dgm:presLayoutVars>
      </dgm:prSet>
      <dgm:spPr/>
    </dgm:pt>
    <dgm:pt modelId="{B195258E-5454-44E1-B195-BDA7B169CBFA}" type="pres">
      <dgm:prSet presAssocID="{E1CDE153-DC2F-4799-B60E-CA7C2D7A8BE0}" presName="tile2" presStyleLbl="node1" presStyleIdx="1" presStyleCnt="4"/>
      <dgm:spPr>
        <a:solidFill>
          <a:srgbClr val="E5B7CF">
            <a:alpha val="47000"/>
          </a:srgbClr>
        </a:solidFill>
      </dgm:spPr>
      <dgm:t>
        <a:bodyPr/>
        <a:lstStyle/>
        <a:p>
          <a:endParaRPr lang="el-GR"/>
        </a:p>
      </dgm:t>
    </dgm:pt>
    <dgm:pt modelId="{12752184-1757-4DBE-A3AE-6C82B5E3C12F}" type="pres">
      <dgm:prSet presAssocID="{E1CDE153-DC2F-4799-B60E-CA7C2D7A8BE0}" presName="tile2text" presStyleLbl="node1" presStyleIdx="1" presStyleCnt="4">
        <dgm:presLayoutVars>
          <dgm:chMax val="0"/>
          <dgm:chPref val="0"/>
          <dgm:bulletEnabled val="1"/>
        </dgm:presLayoutVars>
      </dgm:prSet>
      <dgm:spPr/>
    </dgm:pt>
    <dgm:pt modelId="{EED48816-1278-435B-8206-899DED932209}" type="pres">
      <dgm:prSet presAssocID="{E1CDE153-DC2F-4799-B60E-CA7C2D7A8BE0}" presName="tile3" presStyleLbl="node1" presStyleIdx="2" presStyleCnt="4"/>
      <dgm:spPr>
        <a:solidFill>
          <a:srgbClr val="F4F694">
            <a:alpha val="50000"/>
          </a:srgbClr>
        </a:solidFill>
      </dgm:spPr>
      <dgm:t>
        <a:bodyPr/>
        <a:lstStyle/>
        <a:p>
          <a:endParaRPr lang="el-GR"/>
        </a:p>
      </dgm:t>
    </dgm:pt>
    <dgm:pt modelId="{44F914FD-B122-468D-A25A-69A985D585F3}" type="pres">
      <dgm:prSet presAssocID="{E1CDE153-DC2F-4799-B60E-CA7C2D7A8BE0}" presName="tile3text" presStyleLbl="node1" presStyleIdx="2" presStyleCnt="4">
        <dgm:presLayoutVars>
          <dgm:chMax val="0"/>
          <dgm:chPref val="0"/>
          <dgm:bulletEnabled val="1"/>
        </dgm:presLayoutVars>
      </dgm:prSet>
      <dgm:spPr/>
    </dgm:pt>
    <dgm:pt modelId="{90EAD5E0-FC9E-481A-8094-09B36B0FD7DE}" type="pres">
      <dgm:prSet presAssocID="{E1CDE153-DC2F-4799-B60E-CA7C2D7A8BE0}" presName="tile4" presStyleLbl="node1" presStyleIdx="3" presStyleCnt="4"/>
      <dgm:spPr>
        <a:solidFill>
          <a:srgbClr val="9BE5FF">
            <a:alpha val="35000"/>
          </a:srgbClr>
        </a:solidFill>
      </dgm:spPr>
      <dgm:t>
        <a:bodyPr/>
        <a:lstStyle/>
        <a:p>
          <a:endParaRPr lang="el-GR"/>
        </a:p>
      </dgm:t>
    </dgm:pt>
    <dgm:pt modelId="{BE29F298-721F-4011-845C-7E5F1ECA7CAB}" type="pres">
      <dgm:prSet presAssocID="{E1CDE153-DC2F-4799-B60E-CA7C2D7A8BE0}" presName="tile4text" presStyleLbl="node1" presStyleIdx="3" presStyleCnt="4">
        <dgm:presLayoutVars>
          <dgm:chMax val="0"/>
          <dgm:chPref val="0"/>
          <dgm:bulletEnabled val="1"/>
        </dgm:presLayoutVars>
      </dgm:prSet>
      <dgm:spPr/>
    </dgm:pt>
    <dgm:pt modelId="{96D7D23D-2A92-43C4-95C1-6A8C560CF5D9}" type="pres">
      <dgm:prSet presAssocID="{E1CDE153-DC2F-4799-B60E-CA7C2D7A8BE0}" presName="centerTile" presStyleLbl="fgShp" presStyleIdx="0" presStyleCnt="1" custScaleX="313171" custScaleY="317647">
        <dgm:presLayoutVars>
          <dgm:chMax val="0"/>
          <dgm:chPref val="0"/>
        </dgm:presLayoutVars>
      </dgm:prSet>
      <dgm:spPr/>
      <dgm:t>
        <a:bodyPr/>
        <a:lstStyle/>
        <a:p>
          <a:endParaRPr lang="el-GR"/>
        </a:p>
      </dgm:t>
    </dgm:pt>
  </dgm:ptLst>
  <dgm:cxnLst>
    <dgm:cxn modelId="{F944C59E-28EA-409F-859B-6CB24FDF2148}" srcId="{E1CDE153-DC2F-4799-B60E-CA7C2D7A8BE0}" destId="{3A88772C-BB85-45F1-BD7B-14094CF50CA8}" srcOrd="0" destOrd="0" parTransId="{A04C1BD1-AB7D-4761-9886-ECB359F58B1B}" sibTransId="{CDC89C4F-6171-40EE-A2F8-2760DB8010C4}"/>
    <dgm:cxn modelId="{72CE8F56-81CF-4B91-A5C5-F8DF61B04194}" type="presOf" srcId="{E1CDE153-DC2F-4799-B60E-CA7C2D7A8BE0}" destId="{4FBC54F7-F19F-4C9A-8445-C982730E92DE}" srcOrd="0" destOrd="0" presId="urn:microsoft.com/office/officeart/2005/8/layout/matrix1"/>
    <dgm:cxn modelId="{5F0E90E9-8BF1-42F7-8C36-041170099EF1}" type="presOf" srcId="{3A88772C-BB85-45F1-BD7B-14094CF50CA8}" destId="{96D7D23D-2A92-43C4-95C1-6A8C560CF5D9}" srcOrd="0" destOrd="0" presId="urn:microsoft.com/office/officeart/2005/8/layout/matrix1"/>
    <dgm:cxn modelId="{4701C0DF-A8DE-4F8D-B82F-11EF34FC668D}" type="presParOf" srcId="{4FBC54F7-F19F-4C9A-8445-C982730E92DE}" destId="{D30832F5-9EA7-4943-B2CB-D74692794B29}" srcOrd="0" destOrd="0" presId="urn:microsoft.com/office/officeart/2005/8/layout/matrix1"/>
    <dgm:cxn modelId="{0AB620F2-2BAC-4351-8E28-7F8B8C77C3CB}" type="presParOf" srcId="{D30832F5-9EA7-4943-B2CB-D74692794B29}" destId="{E492C1CA-2F14-4175-B753-B704DFF39BDE}" srcOrd="0" destOrd="0" presId="urn:microsoft.com/office/officeart/2005/8/layout/matrix1"/>
    <dgm:cxn modelId="{18F57BB7-E165-4224-BD10-CAB7CCB8F148}" type="presParOf" srcId="{D30832F5-9EA7-4943-B2CB-D74692794B29}" destId="{DFA1CBC0-74C4-4484-A9A4-B4A956DF2E87}" srcOrd="1" destOrd="0" presId="urn:microsoft.com/office/officeart/2005/8/layout/matrix1"/>
    <dgm:cxn modelId="{1D3FE2FD-80FB-4B36-A31A-70DE703DA38E}" type="presParOf" srcId="{D30832F5-9EA7-4943-B2CB-D74692794B29}" destId="{B195258E-5454-44E1-B195-BDA7B169CBFA}" srcOrd="2" destOrd="0" presId="urn:microsoft.com/office/officeart/2005/8/layout/matrix1"/>
    <dgm:cxn modelId="{C1A5924F-545C-45FC-81C7-C27DA26EAE6A}" type="presParOf" srcId="{D30832F5-9EA7-4943-B2CB-D74692794B29}" destId="{12752184-1757-4DBE-A3AE-6C82B5E3C12F}" srcOrd="3" destOrd="0" presId="urn:microsoft.com/office/officeart/2005/8/layout/matrix1"/>
    <dgm:cxn modelId="{E999ACB4-7C83-4519-9779-EAD19546E63B}" type="presParOf" srcId="{D30832F5-9EA7-4943-B2CB-D74692794B29}" destId="{EED48816-1278-435B-8206-899DED932209}" srcOrd="4" destOrd="0" presId="urn:microsoft.com/office/officeart/2005/8/layout/matrix1"/>
    <dgm:cxn modelId="{5FB34851-10B8-4B85-9990-6294DB92D07D}" type="presParOf" srcId="{D30832F5-9EA7-4943-B2CB-D74692794B29}" destId="{44F914FD-B122-468D-A25A-69A985D585F3}" srcOrd="5" destOrd="0" presId="urn:microsoft.com/office/officeart/2005/8/layout/matrix1"/>
    <dgm:cxn modelId="{EC9083C7-CE29-47F0-B1AA-9E9A16CB13FE}" type="presParOf" srcId="{D30832F5-9EA7-4943-B2CB-D74692794B29}" destId="{90EAD5E0-FC9E-481A-8094-09B36B0FD7DE}" srcOrd="6" destOrd="0" presId="urn:microsoft.com/office/officeart/2005/8/layout/matrix1"/>
    <dgm:cxn modelId="{71EDBEE5-9103-4C9D-A861-9F7A5D612CDE}" type="presParOf" srcId="{D30832F5-9EA7-4943-B2CB-D74692794B29}" destId="{BE29F298-721F-4011-845C-7E5F1ECA7CAB}" srcOrd="7" destOrd="0" presId="urn:microsoft.com/office/officeart/2005/8/layout/matrix1"/>
    <dgm:cxn modelId="{266D5527-2A79-40F7-B8DB-93B019B7DA6A}" type="presParOf" srcId="{4FBC54F7-F19F-4C9A-8445-C982730E92DE}" destId="{96D7D23D-2A92-43C4-95C1-6A8C560CF5D9}" srcOrd="1" destOrd="0" presId="urn:microsoft.com/office/officeart/2005/8/layout/matrix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4C3B902-A46B-41CE-A2E6-41AFA9098CE4}" type="doc">
      <dgm:prSet loTypeId="urn:microsoft.com/office/officeart/2005/8/layout/vList2" loCatId="list" qsTypeId="urn:microsoft.com/office/officeart/2005/8/quickstyle/3d2" qsCatId="3D" csTypeId="urn:microsoft.com/office/officeart/2005/8/colors/colorful4" csCatId="colorful" phldr="1"/>
      <dgm:spPr/>
      <dgm:t>
        <a:bodyPr/>
        <a:lstStyle/>
        <a:p>
          <a:endParaRPr lang="el-GR"/>
        </a:p>
      </dgm:t>
    </dgm:pt>
    <dgm:pt modelId="{3F1B2E2E-E9AB-4FC3-90F9-559D437C7E4C}">
      <dgm:prSet phldrT="[Κείμενο]" custT="1"/>
      <dgm:spPr>
        <a:solidFill>
          <a:schemeClr val="accent4">
            <a:lumMod val="40000"/>
            <a:lumOff val="60000"/>
            <a:alpha val="47000"/>
          </a:schemeClr>
        </a:solidFill>
      </dgm:spPr>
      <dgm:t>
        <a:bodyPr/>
        <a:lstStyle/>
        <a:p>
          <a:r>
            <a:rPr lang="el-GR" sz="2000" b="1" dirty="0" smtClean="0">
              <a:solidFill>
                <a:schemeClr val="tx1"/>
              </a:solidFill>
              <a:latin typeface="Times New Roman" pitchFamily="18" charset="0"/>
              <a:cs typeface="Times New Roman" pitchFamily="18" charset="0"/>
            </a:rPr>
            <a:t>Ανάδειξη της πολιτισμικής κληρονομιάς του Λιμένα της Θάσου μέσω </a:t>
          </a:r>
          <a:r>
            <a:rPr lang="el-GR" sz="2000" b="1" dirty="0" err="1" smtClean="0">
              <a:solidFill>
                <a:schemeClr val="tx1"/>
              </a:solidFill>
              <a:latin typeface="Times New Roman" pitchFamily="18" charset="0"/>
              <a:cs typeface="Times New Roman" pitchFamily="18" charset="0"/>
            </a:rPr>
            <a:t>διαδραστικού</a:t>
          </a:r>
          <a:r>
            <a:rPr lang="el-GR" sz="2000" b="1" dirty="0" smtClean="0">
              <a:solidFill>
                <a:schemeClr val="tx1"/>
              </a:solidFill>
              <a:latin typeface="Times New Roman" pitchFamily="18" charset="0"/>
              <a:cs typeface="Times New Roman" pitchFamily="18" charset="0"/>
            </a:rPr>
            <a:t> εκπαιδευτικού υλικού - </a:t>
          </a:r>
          <a:r>
            <a:rPr lang="en-US" sz="2000" b="1" dirty="0" smtClean="0">
              <a:solidFill>
                <a:schemeClr val="tx1"/>
              </a:solidFill>
              <a:latin typeface="Times New Roman" pitchFamily="18" charset="0"/>
              <a:cs typeface="Times New Roman" pitchFamily="18" charset="0"/>
            </a:rPr>
            <a:t>Action Bound</a:t>
          </a:r>
          <a:r>
            <a:rPr lang="el-GR" sz="2000" b="1" dirty="0" smtClean="0">
              <a:solidFill>
                <a:schemeClr val="tx1"/>
              </a:solidFill>
              <a:latin typeface="Times New Roman" pitchFamily="18" charset="0"/>
              <a:cs typeface="Times New Roman" pitchFamily="18" charset="0"/>
            </a:rPr>
            <a:t> </a:t>
          </a:r>
          <a:endParaRPr lang="el-GR" sz="2000" b="1" dirty="0">
            <a:solidFill>
              <a:schemeClr val="tx1"/>
            </a:solidFill>
            <a:latin typeface="Times New Roman" pitchFamily="18" charset="0"/>
            <a:cs typeface="Times New Roman" pitchFamily="18" charset="0"/>
          </a:endParaRPr>
        </a:p>
      </dgm:t>
    </dgm:pt>
    <dgm:pt modelId="{E87724A1-8911-4467-81E5-7592C1D7921B}" type="parTrans" cxnId="{CEEDCF42-5969-4869-972E-19C2CB77DB93}">
      <dgm:prSet/>
      <dgm:spPr/>
      <dgm:t>
        <a:bodyPr/>
        <a:lstStyle/>
        <a:p>
          <a:endParaRPr lang="el-GR"/>
        </a:p>
      </dgm:t>
    </dgm:pt>
    <dgm:pt modelId="{CB82ADD4-37FC-49EB-9BF7-1487F75BC1B4}" type="sibTrans" cxnId="{CEEDCF42-5969-4869-972E-19C2CB77DB93}">
      <dgm:prSet/>
      <dgm:spPr/>
      <dgm:t>
        <a:bodyPr/>
        <a:lstStyle/>
        <a:p>
          <a:endParaRPr lang="el-GR"/>
        </a:p>
      </dgm:t>
    </dgm:pt>
    <dgm:pt modelId="{7EA57705-741D-421B-8999-5A372B20BD73}">
      <dgm:prSet phldrT="[Κείμενο]" custT="1"/>
      <dgm:spPr>
        <a:solidFill>
          <a:srgbClr val="F0D4E3">
            <a:alpha val="65000"/>
          </a:srgbClr>
        </a:solidFill>
      </dgm:spPr>
      <dgm:t>
        <a:bodyPr/>
        <a:lstStyle/>
        <a:p>
          <a:r>
            <a:rPr lang="el-GR" sz="2000" b="1" dirty="0" smtClean="0">
              <a:solidFill>
                <a:schemeClr val="tx1"/>
              </a:solidFill>
              <a:latin typeface="Times New Roman" pitchFamily="18" charset="0"/>
              <a:cs typeface="Times New Roman" pitchFamily="18" charset="0"/>
            </a:rPr>
            <a:t>Θα μπορούσε να παρουσιαστεί και σ’ ένα πρόγραμμα ΟΔΥΣΣΕΑΣ όπου θα έχει ως θεματική την τοπική ιστορία του τόπου του κάθε σχολείου.</a:t>
          </a:r>
          <a:endParaRPr lang="el-GR" sz="2000" b="1" dirty="0">
            <a:solidFill>
              <a:schemeClr val="tx1"/>
            </a:solidFill>
            <a:latin typeface="Times New Roman" pitchFamily="18" charset="0"/>
            <a:cs typeface="Times New Roman" pitchFamily="18" charset="0"/>
          </a:endParaRPr>
        </a:p>
      </dgm:t>
    </dgm:pt>
    <dgm:pt modelId="{1450EC1C-62FC-474D-A4DB-0B47133E3925}" type="parTrans" cxnId="{40BE4094-C01C-40EF-8F87-EDD06C91F8D4}">
      <dgm:prSet/>
      <dgm:spPr/>
      <dgm:t>
        <a:bodyPr/>
        <a:lstStyle/>
        <a:p>
          <a:endParaRPr lang="el-GR"/>
        </a:p>
      </dgm:t>
    </dgm:pt>
    <dgm:pt modelId="{8CC5E484-EF6C-49DE-AAE7-35F40FBBA2CB}" type="sibTrans" cxnId="{40BE4094-C01C-40EF-8F87-EDD06C91F8D4}">
      <dgm:prSet/>
      <dgm:spPr/>
      <dgm:t>
        <a:bodyPr/>
        <a:lstStyle/>
        <a:p>
          <a:endParaRPr lang="el-GR"/>
        </a:p>
      </dgm:t>
    </dgm:pt>
    <dgm:pt modelId="{B4FF96DA-736A-474C-B9EE-2F898848065E}">
      <dgm:prSet phldrT="[Κείμενο]" custT="1"/>
      <dgm:spPr>
        <a:solidFill>
          <a:srgbClr val="9BE5FF">
            <a:alpha val="77000"/>
          </a:srgbClr>
        </a:solidFill>
      </dgm:spPr>
      <dgm:t>
        <a:bodyPr/>
        <a:lstStyle/>
        <a:p>
          <a:r>
            <a:rPr lang="el-GR" sz="2000" b="1" dirty="0" smtClean="0">
              <a:solidFill>
                <a:schemeClr val="tx1"/>
              </a:solidFill>
              <a:latin typeface="Times New Roman" pitchFamily="18" charset="0"/>
              <a:cs typeface="Times New Roman" pitchFamily="18" charset="0"/>
            </a:rPr>
            <a:t>Το εκπαιδευτικό υλικό θα μπορούσε να δημιουργηθεί και για ενήλικες οι οποίοι επισκέπτονται το νησί και θα ήθελαν να γνωρίσουν την ιστορία του νησιού μέσα από έναν πιο βιωματικό και παιγνιώδη τρόπο.</a:t>
          </a:r>
          <a:endParaRPr lang="el-GR" sz="2000" b="1" dirty="0">
            <a:solidFill>
              <a:schemeClr val="tx1"/>
            </a:solidFill>
            <a:latin typeface="Times New Roman" pitchFamily="18" charset="0"/>
            <a:cs typeface="Times New Roman" pitchFamily="18" charset="0"/>
          </a:endParaRPr>
        </a:p>
      </dgm:t>
    </dgm:pt>
    <dgm:pt modelId="{0D54270D-A03C-4B27-B0A1-ADCBD79DDE54}" type="parTrans" cxnId="{1D762D18-56F4-4A34-9B19-8B223005D6AD}">
      <dgm:prSet/>
      <dgm:spPr/>
      <dgm:t>
        <a:bodyPr/>
        <a:lstStyle/>
        <a:p>
          <a:endParaRPr lang="el-GR"/>
        </a:p>
      </dgm:t>
    </dgm:pt>
    <dgm:pt modelId="{72274CCB-A6EB-41E5-8DDE-27D217000CD8}" type="sibTrans" cxnId="{1D762D18-56F4-4A34-9B19-8B223005D6AD}">
      <dgm:prSet/>
      <dgm:spPr/>
      <dgm:t>
        <a:bodyPr/>
        <a:lstStyle/>
        <a:p>
          <a:endParaRPr lang="el-GR"/>
        </a:p>
      </dgm:t>
    </dgm:pt>
    <dgm:pt modelId="{BA74D0BE-02A5-48D7-A585-030CBFF16675}">
      <dgm:prSet phldrT="[Κείμενο]" custT="1"/>
      <dgm:spPr>
        <a:solidFill>
          <a:srgbClr val="9DF793">
            <a:alpha val="54000"/>
          </a:srgbClr>
        </a:solidFill>
      </dgm:spPr>
      <dgm:t>
        <a:bodyPr/>
        <a:lstStyle/>
        <a:p>
          <a:r>
            <a:rPr lang="el-GR" sz="2000" b="1" dirty="0" smtClean="0">
              <a:solidFill>
                <a:schemeClr val="tx1"/>
              </a:solidFill>
              <a:latin typeface="Times New Roman" pitchFamily="18" charset="0"/>
              <a:cs typeface="Times New Roman" pitchFamily="18" charset="0"/>
            </a:rPr>
            <a:t>Θα μπορούσε να συνεχίσει σε ένα πρόγραμμα </a:t>
          </a:r>
          <a:r>
            <a:rPr lang="en-AU" sz="2000" b="1" dirty="0" smtClean="0">
              <a:solidFill>
                <a:schemeClr val="tx1"/>
              </a:solidFill>
              <a:latin typeface="Times New Roman" pitchFamily="18" charset="0"/>
              <a:cs typeface="Times New Roman" pitchFamily="18" charset="0"/>
            </a:rPr>
            <a:t>Erasmus</a:t>
          </a:r>
          <a:r>
            <a:rPr lang="el-GR" sz="2000" b="1" dirty="0" smtClean="0">
              <a:solidFill>
                <a:schemeClr val="tx1"/>
              </a:solidFill>
              <a:latin typeface="Times New Roman" pitchFamily="18" charset="0"/>
              <a:cs typeface="Times New Roman" pitchFamily="18" charset="0"/>
            </a:rPr>
            <a:t> που θα έχει να κάνει με την τοπική ιστορία του κάθε σχολείου.</a:t>
          </a:r>
          <a:endParaRPr lang="el-GR" sz="2000" b="1" dirty="0">
            <a:solidFill>
              <a:schemeClr val="tx1"/>
            </a:solidFill>
            <a:latin typeface="Times New Roman" pitchFamily="18" charset="0"/>
            <a:cs typeface="Times New Roman" pitchFamily="18" charset="0"/>
          </a:endParaRPr>
        </a:p>
      </dgm:t>
    </dgm:pt>
    <dgm:pt modelId="{6FBB877D-2679-4F32-A741-CD236E468415}" type="parTrans" cxnId="{FA902941-9B81-4B28-8D46-716E2C88FF64}">
      <dgm:prSet/>
      <dgm:spPr/>
      <dgm:t>
        <a:bodyPr/>
        <a:lstStyle/>
        <a:p>
          <a:endParaRPr lang="el-GR"/>
        </a:p>
      </dgm:t>
    </dgm:pt>
    <dgm:pt modelId="{FE5C04C9-12CC-416E-AD19-BAD95212023A}" type="sibTrans" cxnId="{FA902941-9B81-4B28-8D46-716E2C88FF64}">
      <dgm:prSet/>
      <dgm:spPr/>
      <dgm:t>
        <a:bodyPr/>
        <a:lstStyle/>
        <a:p>
          <a:endParaRPr lang="el-GR"/>
        </a:p>
      </dgm:t>
    </dgm:pt>
    <dgm:pt modelId="{2136BF62-FB84-4530-B2F8-FF5C7963DAD2}" type="pres">
      <dgm:prSet presAssocID="{64C3B902-A46B-41CE-A2E6-41AFA9098CE4}" presName="linear" presStyleCnt="0">
        <dgm:presLayoutVars>
          <dgm:animLvl val="lvl"/>
          <dgm:resizeHandles val="exact"/>
        </dgm:presLayoutVars>
      </dgm:prSet>
      <dgm:spPr/>
      <dgm:t>
        <a:bodyPr/>
        <a:lstStyle/>
        <a:p>
          <a:endParaRPr lang="el-GR"/>
        </a:p>
      </dgm:t>
    </dgm:pt>
    <dgm:pt modelId="{A1C92529-2ACE-4D91-B52B-AB36559EB083}" type="pres">
      <dgm:prSet presAssocID="{3F1B2E2E-E9AB-4FC3-90F9-559D437C7E4C}" presName="parentText" presStyleLbl="node1" presStyleIdx="0" presStyleCnt="4">
        <dgm:presLayoutVars>
          <dgm:chMax val="0"/>
          <dgm:bulletEnabled val="1"/>
        </dgm:presLayoutVars>
      </dgm:prSet>
      <dgm:spPr/>
      <dgm:t>
        <a:bodyPr/>
        <a:lstStyle/>
        <a:p>
          <a:endParaRPr lang="el-GR"/>
        </a:p>
      </dgm:t>
    </dgm:pt>
    <dgm:pt modelId="{9D05A0A7-35D3-48CF-AD97-C299AB5DB873}" type="pres">
      <dgm:prSet presAssocID="{CB82ADD4-37FC-49EB-9BF7-1487F75BC1B4}" presName="spacer" presStyleCnt="0"/>
      <dgm:spPr/>
    </dgm:pt>
    <dgm:pt modelId="{DDA0578B-435C-4A39-8A82-8678CD557D57}" type="pres">
      <dgm:prSet presAssocID="{BA74D0BE-02A5-48D7-A585-030CBFF16675}" presName="parentText" presStyleLbl="node1" presStyleIdx="1" presStyleCnt="4">
        <dgm:presLayoutVars>
          <dgm:chMax val="0"/>
          <dgm:bulletEnabled val="1"/>
        </dgm:presLayoutVars>
      </dgm:prSet>
      <dgm:spPr/>
      <dgm:t>
        <a:bodyPr/>
        <a:lstStyle/>
        <a:p>
          <a:endParaRPr lang="el-GR"/>
        </a:p>
      </dgm:t>
    </dgm:pt>
    <dgm:pt modelId="{BA215CF8-592E-4B40-BF41-33071698C7B8}" type="pres">
      <dgm:prSet presAssocID="{FE5C04C9-12CC-416E-AD19-BAD95212023A}" presName="spacer" presStyleCnt="0"/>
      <dgm:spPr/>
    </dgm:pt>
    <dgm:pt modelId="{24665EFD-864C-47DF-B6A7-634479D51958}" type="pres">
      <dgm:prSet presAssocID="{7EA57705-741D-421B-8999-5A372B20BD73}" presName="parentText" presStyleLbl="node1" presStyleIdx="2" presStyleCnt="4">
        <dgm:presLayoutVars>
          <dgm:chMax val="0"/>
          <dgm:bulletEnabled val="1"/>
        </dgm:presLayoutVars>
      </dgm:prSet>
      <dgm:spPr/>
      <dgm:t>
        <a:bodyPr/>
        <a:lstStyle/>
        <a:p>
          <a:endParaRPr lang="el-GR"/>
        </a:p>
      </dgm:t>
    </dgm:pt>
    <dgm:pt modelId="{243EBEDC-FFD2-4EFC-8447-AF4A725E2517}" type="pres">
      <dgm:prSet presAssocID="{8CC5E484-EF6C-49DE-AAE7-35F40FBBA2CB}" presName="spacer" presStyleCnt="0"/>
      <dgm:spPr/>
    </dgm:pt>
    <dgm:pt modelId="{98CC54D4-4BA6-4DA6-8148-4893D77658BC}" type="pres">
      <dgm:prSet presAssocID="{B4FF96DA-736A-474C-B9EE-2F898848065E}" presName="parentText" presStyleLbl="node1" presStyleIdx="3" presStyleCnt="4">
        <dgm:presLayoutVars>
          <dgm:chMax val="0"/>
          <dgm:bulletEnabled val="1"/>
        </dgm:presLayoutVars>
      </dgm:prSet>
      <dgm:spPr/>
      <dgm:t>
        <a:bodyPr/>
        <a:lstStyle/>
        <a:p>
          <a:endParaRPr lang="el-GR"/>
        </a:p>
      </dgm:t>
    </dgm:pt>
  </dgm:ptLst>
  <dgm:cxnLst>
    <dgm:cxn modelId="{FA902941-9B81-4B28-8D46-716E2C88FF64}" srcId="{64C3B902-A46B-41CE-A2E6-41AFA9098CE4}" destId="{BA74D0BE-02A5-48D7-A585-030CBFF16675}" srcOrd="1" destOrd="0" parTransId="{6FBB877D-2679-4F32-A741-CD236E468415}" sibTransId="{FE5C04C9-12CC-416E-AD19-BAD95212023A}"/>
    <dgm:cxn modelId="{4EC5F05E-A698-4E88-87FB-E730EE176D26}" type="presOf" srcId="{B4FF96DA-736A-474C-B9EE-2F898848065E}" destId="{98CC54D4-4BA6-4DA6-8148-4893D77658BC}" srcOrd="0" destOrd="0" presId="urn:microsoft.com/office/officeart/2005/8/layout/vList2"/>
    <dgm:cxn modelId="{57F61ECA-A1D5-41B7-85C1-1959BC964DDA}" type="presOf" srcId="{3F1B2E2E-E9AB-4FC3-90F9-559D437C7E4C}" destId="{A1C92529-2ACE-4D91-B52B-AB36559EB083}" srcOrd="0" destOrd="0" presId="urn:microsoft.com/office/officeart/2005/8/layout/vList2"/>
    <dgm:cxn modelId="{1D762D18-56F4-4A34-9B19-8B223005D6AD}" srcId="{64C3B902-A46B-41CE-A2E6-41AFA9098CE4}" destId="{B4FF96DA-736A-474C-B9EE-2F898848065E}" srcOrd="3" destOrd="0" parTransId="{0D54270D-A03C-4B27-B0A1-ADCBD79DDE54}" sibTransId="{72274CCB-A6EB-41E5-8DDE-27D217000CD8}"/>
    <dgm:cxn modelId="{B55398C1-450F-4B3E-AA66-3EA19FE12F17}" type="presOf" srcId="{BA74D0BE-02A5-48D7-A585-030CBFF16675}" destId="{DDA0578B-435C-4A39-8A82-8678CD557D57}" srcOrd="0" destOrd="0" presId="urn:microsoft.com/office/officeart/2005/8/layout/vList2"/>
    <dgm:cxn modelId="{40BE4094-C01C-40EF-8F87-EDD06C91F8D4}" srcId="{64C3B902-A46B-41CE-A2E6-41AFA9098CE4}" destId="{7EA57705-741D-421B-8999-5A372B20BD73}" srcOrd="2" destOrd="0" parTransId="{1450EC1C-62FC-474D-A4DB-0B47133E3925}" sibTransId="{8CC5E484-EF6C-49DE-AAE7-35F40FBBA2CB}"/>
    <dgm:cxn modelId="{CEEDCF42-5969-4869-972E-19C2CB77DB93}" srcId="{64C3B902-A46B-41CE-A2E6-41AFA9098CE4}" destId="{3F1B2E2E-E9AB-4FC3-90F9-559D437C7E4C}" srcOrd="0" destOrd="0" parTransId="{E87724A1-8911-4467-81E5-7592C1D7921B}" sibTransId="{CB82ADD4-37FC-49EB-9BF7-1487F75BC1B4}"/>
    <dgm:cxn modelId="{4D4AB8BA-A424-4788-BBE1-92B63C01A564}" type="presOf" srcId="{64C3B902-A46B-41CE-A2E6-41AFA9098CE4}" destId="{2136BF62-FB84-4530-B2F8-FF5C7963DAD2}" srcOrd="0" destOrd="0" presId="urn:microsoft.com/office/officeart/2005/8/layout/vList2"/>
    <dgm:cxn modelId="{A055EDF6-F2CB-492C-89D5-2749B091DC75}" type="presOf" srcId="{7EA57705-741D-421B-8999-5A372B20BD73}" destId="{24665EFD-864C-47DF-B6A7-634479D51958}" srcOrd="0" destOrd="0" presId="urn:microsoft.com/office/officeart/2005/8/layout/vList2"/>
    <dgm:cxn modelId="{3935E51C-D017-4860-BFB3-53A605784B87}" type="presParOf" srcId="{2136BF62-FB84-4530-B2F8-FF5C7963DAD2}" destId="{A1C92529-2ACE-4D91-B52B-AB36559EB083}" srcOrd="0" destOrd="0" presId="urn:microsoft.com/office/officeart/2005/8/layout/vList2"/>
    <dgm:cxn modelId="{7E04BB8D-B195-4106-9BC0-6F681DF17551}" type="presParOf" srcId="{2136BF62-FB84-4530-B2F8-FF5C7963DAD2}" destId="{9D05A0A7-35D3-48CF-AD97-C299AB5DB873}" srcOrd="1" destOrd="0" presId="urn:microsoft.com/office/officeart/2005/8/layout/vList2"/>
    <dgm:cxn modelId="{D9D57797-3F95-454D-AE25-F2E1A6F11237}" type="presParOf" srcId="{2136BF62-FB84-4530-B2F8-FF5C7963DAD2}" destId="{DDA0578B-435C-4A39-8A82-8678CD557D57}" srcOrd="2" destOrd="0" presId="urn:microsoft.com/office/officeart/2005/8/layout/vList2"/>
    <dgm:cxn modelId="{B7717D1B-CE23-417D-9FB4-D45B414356B3}" type="presParOf" srcId="{2136BF62-FB84-4530-B2F8-FF5C7963DAD2}" destId="{BA215CF8-592E-4B40-BF41-33071698C7B8}" srcOrd="3" destOrd="0" presId="urn:microsoft.com/office/officeart/2005/8/layout/vList2"/>
    <dgm:cxn modelId="{17202C6F-B5E6-4C9A-80B6-80D096C0BDE4}" type="presParOf" srcId="{2136BF62-FB84-4530-B2F8-FF5C7963DAD2}" destId="{24665EFD-864C-47DF-B6A7-634479D51958}" srcOrd="4" destOrd="0" presId="urn:microsoft.com/office/officeart/2005/8/layout/vList2"/>
    <dgm:cxn modelId="{DA30348D-1D30-4BA3-BCD6-7D417B2991A7}" type="presParOf" srcId="{2136BF62-FB84-4530-B2F8-FF5C7963DAD2}" destId="{243EBEDC-FFD2-4EFC-8447-AF4A725E2517}" srcOrd="5" destOrd="0" presId="urn:microsoft.com/office/officeart/2005/8/layout/vList2"/>
    <dgm:cxn modelId="{0C6F9B9C-02F2-470D-BB6F-619065C1753F}" type="presParOf" srcId="{2136BF62-FB84-4530-B2F8-FF5C7963DAD2}" destId="{98CC54D4-4BA6-4DA6-8148-4893D77658BC}" srcOrd="6"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3A2087D-BE9B-42A2-9EE2-DBB5D5E22049}"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l-GR"/>
        </a:p>
      </dgm:t>
    </dgm:pt>
    <dgm:pt modelId="{4337D5CC-F351-46F3-8AC8-8CB0256D3C85}">
      <dgm:prSet phldrT="[Κείμενο]" custT="1"/>
      <dgm:spPr>
        <a:solidFill>
          <a:srgbClr val="FFFF00">
            <a:alpha val="32000"/>
          </a:srgbClr>
        </a:solidFill>
      </dgm:spPr>
      <dgm:t>
        <a:bodyPr/>
        <a:lstStyle/>
        <a:p>
          <a:r>
            <a:rPr lang="el-GR" sz="2000" b="1" smtClean="0">
              <a:solidFill>
                <a:schemeClr val="tx1"/>
              </a:solidFill>
              <a:latin typeface="Times New Roman" pitchFamily="18" charset="0"/>
              <a:cs typeface="Times New Roman" pitchFamily="18" charset="0"/>
            </a:rPr>
            <a:t>Το εκπαιδευτικό υλικό διέπεται από τις αρχές και τη μεθοδολογία της εξ αποστάσεως εκπαίδευσης;</a:t>
          </a:r>
          <a:endParaRPr lang="el-GR" sz="2000" b="1" dirty="0">
            <a:solidFill>
              <a:schemeClr val="tx1"/>
            </a:solidFill>
            <a:latin typeface="Times New Roman" pitchFamily="18" charset="0"/>
            <a:cs typeface="Times New Roman" pitchFamily="18" charset="0"/>
          </a:endParaRPr>
        </a:p>
      </dgm:t>
    </dgm:pt>
    <dgm:pt modelId="{766FC602-3ED5-4A79-9C67-5CD53D4CB7C1}" type="parTrans" cxnId="{38DE57A8-5335-4571-AA74-1836AEA9B18B}">
      <dgm:prSet/>
      <dgm:spPr/>
      <dgm:t>
        <a:bodyPr/>
        <a:lstStyle/>
        <a:p>
          <a:endParaRPr lang="el-GR">
            <a:solidFill>
              <a:schemeClr val="tx1"/>
            </a:solidFill>
          </a:endParaRPr>
        </a:p>
      </dgm:t>
    </dgm:pt>
    <dgm:pt modelId="{399A43BE-C761-4519-B771-0D9B390BC6B3}" type="sibTrans" cxnId="{38DE57A8-5335-4571-AA74-1836AEA9B18B}">
      <dgm:prSet/>
      <dgm:spPr/>
      <dgm:t>
        <a:bodyPr/>
        <a:lstStyle/>
        <a:p>
          <a:endParaRPr lang="el-GR">
            <a:solidFill>
              <a:schemeClr val="tx1"/>
            </a:solidFill>
          </a:endParaRPr>
        </a:p>
      </dgm:t>
    </dgm:pt>
    <dgm:pt modelId="{DCDBE23A-CC6B-4469-8029-2C7BDE41972F}">
      <dgm:prSet custT="1"/>
      <dgm:spPr>
        <a:solidFill>
          <a:srgbClr val="9DF7BF">
            <a:alpha val="39000"/>
          </a:srgbClr>
        </a:solidFill>
      </dgm:spPr>
      <dgm:t>
        <a:bodyPr/>
        <a:lstStyle/>
        <a:p>
          <a:r>
            <a:rPr lang="el-GR" sz="2000" b="1" smtClean="0">
              <a:solidFill>
                <a:schemeClr val="tx1"/>
              </a:solidFill>
              <a:latin typeface="Times New Roman" pitchFamily="18" charset="0"/>
              <a:cs typeface="Times New Roman" pitchFamily="18" charset="0"/>
            </a:rPr>
            <a:t>Το εκπαιδευτικό υλικό έχει δημιουργηθεί σύμφωνα με τις αρχές της πολυμεσικής Μάθησης;</a:t>
          </a:r>
          <a:endParaRPr lang="el-GR" sz="2000" b="1" dirty="0" smtClean="0">
            <a:solidFill>
              <a:schemeClr val="tx1"/>
            </a:solidFill>
            <a:latin typeface="Times New Roman" pitchFamily="18" charset="0"/>
            <a:cs typeface="Times New Roman" pitchFamily="18" charset="0"/>
          </a:endParaRPr>
        </a:p>
      </dgm:t>
    </dgm:pt>
    <dgm:pt modelId="{575DDAB9-64EB-4ADE-8F4B-119CCED2C8BA}" type="parTrans" cxnId="{0297399E-8D3E-4158-B38A-F0EB725F32C8}">
      <dgm:prSet/>
      <dgm:spPr/>
      <dgm:t>
        <a:bodyPr/>
        <a:lstStyle/>
        <a:p>
          <a:endParaRPr lang="el-GR">
            <a:solidFill>
              <a:schemeClr val="tx1"/>
            </a:solidFill>
          </a:endParaRPr>
        </a:p>
      </dgm:t>
    </dgm:pt>
    <dgm:pt modelId="{1D750CCE-FDA7-4B53-85E8-6B74C6CD4980}" type="sibTrans" cxnId="{0297399E-8D3E-4158-B38A-F0EB725F32C8}">
      <dgm:prSet/>
      <dgm:spPr/>
      <dgm:t>
        <a:bodyPr/>
        <a:lstStyle/>
        <a:p>
          <a:endParaRPr lang="el-GR">
            <a:solidFill>
              <a:schemeClr val="tx1"/>
            </a:solidFill>
          </a:endParaRPr>
        </a:p>
      </dgm:t>
    </dgm:pt>
    <dgm:pt modelId="{E1B629EB-99CC-4166-AF62-F9D2D83992E3}">
      <dgm:prSet custT="1"/>
      <dgm:spPr>
        <a:solidFill>
          <a:srgbClr val="F0D4E3">
            <a:alpha val="52000"/>
          </a:srgbClr>
        </a:solidFill>
      </dgm:spPr>
      <dgm:t>
        <a:bodyPr/>
        <a:lstStyle/>
        <a:p>
          <a:r>
            <a:rPr lang="el-GR" sz="2000" b="1" smtClean="0">
              <a:solidFill>
                <a:schemeClr val="tx1"/>
              </a:solidFill>
              <a:latin typeface="Times New Roman" pitchFamily="18" charset="0"/>
              <a:cs typeface="Times New Roman" pitchFamily="18" charset="0"/>
            </a:rPr>
            <a:t>Πως μπορούν τα κινητά να αποτελέσουν παιδαγωγικό μέσο εκμάθησης καινούργιας γνώσης;</a:t>
          </a:r>
          <a:endParaRPr lang="el-GR" sz="2000" b="1" dirty="0" smtClean="0">
            <a:solidFill>
              <a:schemeClr val="tx1"/>
            </a:solidFill>
            <a:latin typeface="Times New Roman" pitchFamily="18" charset="0"/>
            <a:cs typeface="Times New Roman" pitchFamily="18" charset="0"/>
          </a:endParaRPr>
        </a:p>
      </dgm:t>
    </dgm:pt>
    <dgm:pt modelId="{08C62C85-DB1E-4CB1-8FDB-0E6CE821F978}" type="parTrans" cxnId="{F9DE92FC-6BDD-40CB-A3A1-70337F0C64C5}">
      <dgm:prSet/>
      <dgm:spPr/>
      <dgm:t>
        <a:bodyPr/>
        <a:lstStyle/>
        <a:p>
          <a:endParaRPr lang="el-GR">
            <a:solidFill>
              <a:schemeClr val="tx1"/>
            </a:solidFill>
          </a:endParaRPr>
        </a:p>
      </dgm:t>
    </dgm:pt>
    <dgm:pt modelId="{D3241CDE-3961-4556-8EB6-B597B274C1FE}" type="sibTrans" cxnId="{F9DE92FC-6BDD-40CB-A3A1-70337F0C64C5}">
      <dgm:prSet/>
      <dgm:spPr/>
      <dgm:t>
        <a:bodyPr/>
        <a:lstStyle/>
        <a:p>
          <a:endParaRPr lang="el-GR">
            <a:solidFill>
              <a:schemeClr val="tx1"/>
            </a:solidFill>
          </a:endParaRPr>
        </a:p>
      </dgm:t>
    </dgm:pt>
    <dgm:pt modelId="{F74B0E8B-AE60-4EAF-9380-85E0C2B46933}">
      <dgm:prSet custT="1"/>
      <dgm:spPr>
        <a:solidFill>
          <a:srgbClr val="00B0F0">
            <a:alpha val="31000"/>
          </a:srgbClr>
        </a:solidFill>
      </dgm:spPr>
      <dgm:t>
        <a:bodyPr/>
        <a:lstStyle/>
        <a:p>
          <a:r>
            <a:rPr lang="el-GR" sz="2000" b="1" dirty="0" smtClean="0">
              <a:solidFill>
                <a:schemeClr val="tx1"/>
              </a:solidFill>
              <a:latin typeface="Times New Roman" pitchFamily="18" charset="0"/>
              <a:cs typeface="Times New Roman" pitchFamily="18" charset="0"/>
            </a:rPr>
            <a:t>Πως μπορούν οι μαθητές να μάθουν την Ιστορία του Λιμένα Θάσου μέσω της εφαρμογής </a:t>
          </a:r>
          <a:r>
            <a:rPr lang="en-US" sz="2000" b="1" dirty="0" err="1" smtClean="0">
              <a:solidFill>
                <a:schemeClr val="tx1"/>
              </a:solidFill>
              <a:latin typeface="Times New Roman" pitchFamily="18" charset="0"/>
              <a:cs typeface="Times New Roman" pitchFamily="18" charset="0"/>
            </a:rPr>
            <a:t>Actionbound</a:t>
          </a:r>
          <a:r>
            <a:rPr lang="el-GR" sz="2000" b="1" dirty="0" smtClean="0">
              <a:solidFill>
                <a:schemeClr val="tx1"/>
              </a:solidFill>
              <a:latin typeface="Times New Roman" pitchFamily="18" charset="0"/>
              <a:cs typeface="Times New Roman" pitchFamily="18" charset="0"/>
            </a:rPr>
            <a:t> με την βοήθεια των κινητών τους;</a:t>
          </a:r>
          <a:endParaRPr lang="el-GR" sz="2000" b="1" dirty="0">
            <a:solidFill>
              <a:schemeClr val="tx1"/>
            </a:solidFill>
            <a:latin typeface="Times New Roman" pitchFamily="18" charset="0"/>
            <a:cs typeface="Times New Roman" pitchFamily="18" charset="0"/>
          </a:endParaRPr>
        </a:p>
      </dgm:t>
    </dgm:pt>
    <dgm:pt modelId="{5EF2DCCC-C058-44C8-BFA0-92FDE9A4D5F8}" type="parTrans" cxnId="{B572BC1A-992E-4D41-9ACC-3FE18762FF53}">
      <dgm:prSet/>
      <dgm:spPr/>
      <dgm:t>
        <a:bodyPr/>
        <a:lstStyle/>
        <a:p>
          <a:endParaRPr lang="el-GR">
            <a:solidFill>
              <a:schemeClr val="tx1"/>
            </a:solidFill>
          </a:endParaRPr>
        </a:p>
      </dgm:t>
    </dgm:pt>
    <dgm:pt modelId="{C99190DA-5D2A-4DEB-A264-666F15CB666D}" type="sibTrans" cxnId="{B572BC1A-992E-4D41-9ACC-3FE18762FF53}">
      <dgm:prSet/>
      <dgm:spPr/>
      <dgm:t>
        <a:bodyPr/>
        <a:lstStyle/>
        <a:p>
          <a:endParaRPr lang="el-GR">
            <a:solidFill>
              <a:schemeClr val="tx1"/>
            </a:solidFill>
          </a:endParaRPr>
        </a:p>
      </dgm:t>
    </dgm:pt>
    <dgm:pt modelId="{EC19329C-4931-45B8-9987-3A06B59F5957}" type="pres">
      <dgm:prSet presAssocID="{93A2087D-BE9B-42A2-9EE2-DBB5D5E22049}" presName="linear" presStyleCnt="0">
        <dgm:presLayoutVars>
          <dgm:animLvl val="lvl"/>
          <dgm:resizeHandles val="exact"/>
        </dgm:presLayoutVars>
      </dgm:prSet>
      <dgm:spPr/>
      <dgm:t>
        <a:bodyPr/>
        <a:lstStyle/>
        <a:p>
          <a:endParaRPr lang="el-GR"/>
        </a:p>
      </dgm:t>
    </dgm:pt>
    <dgm:pt modelId="{5001B7E8-015F-44F7-93E8-F1396324BBE7}" type="pres">
      <dgm:prSet presAssocID="{4337D5CC-F351-46F3-8AC8-8CB0256D3C85}" presName="parentText" presStyleLbl="node1" presStyleIdx="0" presStyleCnt="4">
        <dgm:presLayoutVars>
          <dgm:chMax val="0"/>
          <dgm:bulletEnabled val="1"/>
        </dgm:presLayoutVars>
      </dgm:prSet>
      <dgm:spPr/>
      <dgm:t>
        <a:bodyPr/>
        <a:lstStyle/>
        <a:p>
          <a:endParaRPr lang="el-GR"/>
        </a:p>
      </dgm:t>
    </dgm:pt>
    <dgm:pt modelId="{889CFA44-78B6-49C1-BD3C-7573B383F089}" type="pres">
      <dgm:prSet presAssocID="{399A43BE-C761-4519-B771-0D9B390BC6B3}" presName="spacer" presStyleCnt="0"/>
      <dgm:spPr/>
    </dgm:pt>
    <dgm:pt modelId="{CF484311-C17B-44FB-A109-D3C77E71F055}" type="pres">
      <dgm:prSet presAssocID="{DCDBE23A-CC6B-4469-8029-2C7BDE41972F}" presName="parentText" presStyleLbl="node1" presStyleIdx="1" presStyleCnt="4">
        <dgm:presLayoutVars>
          <dgm:chMax val="0"/>
          <dgm:bulletEnabled val="1"/>
        </dgm:presLayoutVars>
      </dgm:prSet>
      <dgm:spPr/>
      <dgm:t>
        <a:bodyPr/>
        <a:lstStyle/>
        <a:p>
          <a:endParaRPr lang="el-GR"/>
        </a:p>
      </dgm:t>
    </dgm:pt>
    <dgm:pt modelId="{22B71EA7-0B04-48F6-9924-294B826D8FD4}" type="pres">
      <dgm:prSet presAssocID="{1D750CCE-FDA7-4B53-85E8-6B74C6CD4980}" presName="spacer" presStyleCnt="0"/>
      <dgm:spPr/>
    </dgm:pt>
    <dgm:pt modelId="{81CA1DCE-A7DA-4FF8-A709-61BD8A8BB84D}" type="pres">
      <dgm:prSet presAssocID="{E1B629EB-99CC-4166-AF62-F9D2D83992E3}" presName="parentText" presStyleLbl="node1" presStyleIdx="2" presStyleCnt="4">
        <dgm:presLayoutVars>
          <dgm:chMax val="0"/>
          <dgm:bulletEnabled val="1"/>
        </dgm:presLayoutVars>
      </dgm:prSet>
      <dgm:spPr/>
      <dgm:t>
        <a:bodyPr/>
        <a:lstStyle/>
        <a:p>
          <a:endParaRPr lang="el-GR"/>
        </a:p>
      </dgm:t>
    </dgm:pt>
    <dgm:pt modelId="{E105F6B0-54D5-4031-B3D1-7D8FACA3134E}" type="pres">
      <dgm:prSet presAssocID="{D3241CDE-3961-4556-8EB6-B597B274C1FE}" presName="spacer" presStyleCnt="0"/>
      <dgm:spPr/>
    </dgm:pt>
    <dgm:pt modelId="{F65ED663-B165-4A2C-A5A4-0878246D6FD4}" type="pres">
      <dgm:prSet presAssocID="{F74B0E8B-AE60-4EAF-9380-85E0C2B46933}" presName="parentText" presStyleLbl="node1" presStyleIdx="3" presStyleCnt="4">
        <dgm:presLayoutVars>
          <dgm:chMax val="0"/>
          <dgm:bulletEnabled val="1"/>
        </dgm:presLayoutVars>
      </dgm:prSet>
      <dgm:spPr/>
      <dgm:t>
        <a:bodyPr/>
        <a:lstStyle/>
        <a:p>
          <a:endParaRPr lang="el-GR"/>
        </a:p>
      </dgm:t>
    </dgm:pt>
  </dgm:ptLst>
  <dgm:cxnLst>
    <dgm:cxn modelId="{713CBFB7-8BFD-47CE-9DBE-702D6B9094B1}" type="presOf" srcId="{E1B629EB-99CC-4166-AF62-F9D2D83992E3}" destId="{81CA1DCE-A7DA-4FF8-A709-61BD8A8BB84D}" srcOrd="0" destOrd="0" presId="urn:microsoft.com/office/officeart/2005/8/layout/vList2"/>
    <dgm:cxn modelId="{F9DE92FC-6BDD-40CB-A3A1-70337F0C64C5}" srcId="{93A2087D-BE9B-42A2-9EE2-DBB5D5E22049}" destId="{E1B629EB-99CC-4166-AF62-F9D2D83992E3}" srcOrd="2" destOrd="0" parTransId="{08C62C85-DB1E-4CB1-8FDB-0E6CE821F978}" sibTransId="{D3241CDE-3961-4556-8EB6-B597B274C1FE}"/>
    <dgm:cxn modelId="{F89A3AA7-670F-402E-92E0-DAFE2B7E32E2}" type="presOf" srcId="{F74B0E8B-AE60-4EAF-9380-85E0C2B46933}" destId="{F65ED663-B165-4A2C-A5A4-0878246D6FD4}" srcOrd="0" destOrd="0" presId="urn:microsoft.com/office/officeart/2005/8/layout/vList2"/>
    <dgm:cxn modelId="{38DE57A8-5335-4571-AA74-1836AEA9B18B}" srcId="{93A2087D-BE9B-42A2-9EE2-DBB5D5E22049}" destId="{4337D5CC-F351-46F3-8AC8-8CB0256D3C85}" srcOrd="0" destOrd="0" parTransId="{766FC602-3ED5-4A79-9C67-5CD53D4CB7C1}" sibTransId="{399A43BE-C761-4519-B771-0D9B390BC6B3}"/>
    <dgm:cxn modelId="{D77906CA-98CE-4285-919D-361EA5C4B1C6}" type="presOf" srcId="{93A2087D-BE9B-42A2-9EE2-DBB5D5E22049}" destId="{EC19329C-4931-45B8-9987-3A06B59F5957}" srcOrd="0" destOrd="0" presId="urn:microsoft.com/office/officeart/2005/8/layout/vList2"/>
    <dgm:cxn modelId="{2D6186E8-CD15-4469-9AFD-576873FCF194}" type="presOf" srcId="{DCDBE23A-CC6B-4469-8029-2C7BDE41972F}" destId="{CF484311-C17B-44FB-A109-D3C77E71F055}" srcOrd="0" destOrd="0" presId="urn:microsoft.com/office/officeart/2005/8/layout/vList2"/>
    <dgm:cxn modelId="{9058BC3D-12E3-4C4A-8E96-B7F42746D058}" type="presOf" srcId="{4337D5CC-F351-46F3-8AC8-8CB0256D3C85}" destId="{5001B7E8-015F-44F7-93E8-F1396324BBE7}" srcOrd="0" destOrd="0" presId="urn:microsoft.com/office/officeart/2005/8/layout/vList2"/>
    <dgm:cxn modelId="{B572BC1A-992E-4D41-9ACC-3FE18762FF53}" srcId="{93A2087D-BE9B-42A2-9EE2-DBB5D5E22049}" destId="{F74B0E8B-AE60-4EAF-9380-85E0C2B46933}" srcOrd="3" destOrd="0" parTransId="{5EF2DCCC-C058-44C8-BFA0-92FDE9A4D5F8}" sibTransId="{C99190DA-5D2A-4DEB-A264-666F15CB666D}"/>
    <dgm:cxn modelId="{0297399E-8D3E-4158-B38A-F0EB725F32C8}" srcId="{93A2087D-BE9B-42A2-9EE2-DBB5D5E22049}" destId="{DCDBE23A-CC6B-4469-8029-2C7BDE41972F}" srcOrd="1" destOrd="0" parTransId="{575DDAB9-64EB-4ADE-8F4B-119CCED2C8BA}" sibTransId="{1D750CCE-FDA7-4B53-85E8-6B74C6CD4980}"/>
    <dgm:cxn modelId="{454A4E6C-D9EC-4D35-AF4E-D785DE73C98C}" type="presParOf" srcId="{EC19329C-4931-45B8-9987-3A06B59F5957}" destId="{5001B7E8-015F-44F7-93E8-F1396324BBE7}" srcOrd="0" destOrd="0" presId="urn:microsoft.com/office/officeart/2005/8/layout/vList2"/>
    <dgm:cxn modelId="{DAB28477-2097-43B5-B3E8-1BFDAA19A71F}" type="presParOf" srcId="{EC19329C-4931-45B8-9987-3A06B59F5957}" destId="{889CFA44-78B6-49C1-BD3C-7573B383F089}" srcOrd="1" destOrd="0" presId="urn:microsoft.com/office/officeart/2005/8/layout/vList2"/>
    <dgm:cxn modelId="{A6B29755-5A7C-4E7F-B76E-4AE83C89B1F0}" type="presParOf" srcId="{EC19329C-4931-45B8-9987-3A06B59F5957}" destId="{CF484311-C17B-44FB-A109-D3C77E71F055}" srcOrd="2" destOrd="0" presId="urn:microsoft.com/office/officeart/2005/8/layout/vList2"/>
    <dgm:cxn modelId="{2B509936-E4A1-4685-A4BA-B3F7669D8CF2}" type="presParOf" srcId="{EC19329C-4931-45B8-9987-3A06B59F5957}" destId="{22B71EA7-0B04-48F6-9924-294B826D8FD4}" srcOrd="3" destOrd="0" presId="urn:microsoft.com/office/officeart/2005/8/layout/vList2"/>
    <dgm:cxn modelId="{9305CDFC-7A70-4B80-8493-0BA2625E1B6B}" type="presParOf" srcId="{EC19329C-4931-45B8-9987-3A06B59F5957}" destId="{81CA1DCE-A7DA-4FF8-A709-61BD8A8BB84D}" srcOrd="4" destOrd="0" presId="urn:microsoft.com/office/officeart/2005/8/layout/vList2"/>
    <dgm:cxn modelId="{C51F20BE-1A72-4B32-A051-B3964B609BEA}" type="presParOf" srcId="{EC19329C-4931-45B8-9987-3A06B59F5957}" destId="{E105F6B0-54D5-4031-B3D1-7D8FACA3134E}" srcOrd="5" destOrd="0" presId="urn:microsoft.com/office/officeart/2005/8/layout/vList2"/>
    <dgm:cxn modelId="{4ACFF9B7-43C9-425D-92C7-201250D645A2}" type="presParOf" srcId="{EC19329C-4931-45B8-9987-3A06B59F5957}" destId="{F65ED663-B165-4A2C-A5A4-0878246D6FD4}" srcOrd="6"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502004A-7918-4D43-8AAA-3290BABF3DFB}" type="doc">
      <dgm:prSet loTypeId="urn:microsoft.com/office/officeart/2005/8/layout/list1" loCatId="list" qsTypeId="urn:microsoft.com/office/officeart/2005/8/quickstyle/3d1" qsCatId="3D" csTypeId="urn:microsoft.com/office/officeart/2005/8/colors/colorful4" csCatId="colorful" phldr="1"/>
      <dgm:spPr/>
      <dgm:t>
        <a:bodyPr/>
        <a:lstStyle/>
        <a:p>
          <a:endParaRPr lang="el-GR"/>
        </a:p>
      </dgm:t>
    </dgm:pt>
    <dgm:pt modelId="{C7B9466C-AA58-47E3-9F62-FAC3768C6ACA}">
      <dgm:prSet custT="1"/>
      <dgm:spPr/>
      <dgm:t>
        <a:bodyPr/>
        <a:lstStyle/>
        <a:p>
          <a:pPr rtl="0"/>
          <a:r>
            <a:rPr lang="el-GR" sz="1800" b="1" dirty="0" smtClean="0">
              <a:solidFill>
                <a:schemeClr val="tx1"/>
              </a:solidFill>
              <a:latin typeface="Times New Roman" pitchFamily="18" charset="0"/>
              <a:cs typeface="Times New Roman" pitchFamily="18" charset="0"/>
            </a:rPr>
            <a:t>Ορισμός της </a:t>
          </a:r>
          <a:r>
            <a:rPr lang="el-GR" sz="1800" b="1" dirty="0" err="1" smtClean="0">
              <a:solidFill>
                <a:schemeClr val="tx1"/>
              </a:solidFill>
              <a:latin typeface="Times New Roman" pitchFamily="18" charset="0"/>
              <a:cs typeface="Times New Roman" pitchFamily="18" charset="0"/>
            </a:rPr>
            <a:t>ΕξΑΕ</a:t>
          </a:r>
          <a:r>
            <a:rPr lang="el-GR" sz="1800" b="1" dirty="0" smtClean="0">
              <a:solidFill>
                <a:schemeClr val="tx1"/>
              </a:solidFill>
              <a:latin typeface="Times New Roman" pitchFamily="18" charset="0"/>
              <a:cs typeface="Times New Roman" pitchFamily="18" charset="0"/>
            </a:rPr>
            <a:t>:</a:t>
          </a:r>
          <a:br>
            <a:rPr lang="el-GR" sz="1800" b="1" dirty="0" smtClean="0">
              <a:solidFill>
                <a:schemeClr val="tx1"/>
              </a:solidFill>
              <a:latin typeface="Times New Roman" pitchFamily="18" charset="0"/>
              <a:cs typeface="Times New Roman" pitchFamily="18" charset="0"/>
            </a:rPr>
          </a:br>
          <a:r>
            <a:rPr lang="el-GR" sz="1800" b="1" dirty="0" smtClean="0">
              <a:solidFill>
                <a:schemeClr val="tx1"/>
              </a:solidFill>
              <a:latin typeface="Times New Roman" pitchFamily="18" charset="0"/>
              <a:cs typeface="Times New Roman" pitchFamily="18" charset="0"/>
            </a:rPr>
            <a:t>Α</a:t>
          </a:r>
          <a:r>
            <a:rPr lang="el-GR" sz="1800" dirty="0" smtClean="0">
              <a:solidFill>
                <a:schemeClr val="tx1"/>
              </a:solidFill>
              <a:latin typeface="Times New Roman" pitchFamily="18" charset="0"/>
              <a:cs typeface="Times New Roman" pitchFamily="18" charset="0"/>
            </a:rPr>
            <a:t>ποτελεί μια μέθοδο εκπαίδευσης με βασικό χαρακτηριστικό την απόσταση μεταξύ εκπαιδευτή/</a:t>
          </a:r>
          <a:r>
            <a:rPr lang="el-GR" sz="1800" dirty="0" err="1" smtClean="0">
              <a:solidFill>
                <a:schemeClr val="tx1"/>
              </a:solidFill>
              <a:latin typeface="Times New Roman" pitchFamily="18" charset="0"/>
              <a:cs typeface="Times New Roman" pitchFamily="18" charset="0"/>
            </a:rPr>
            <a:t>τριας</a:t>
          </a:r>
          <a:r>
            <a:rPr lang="el-GR" sz="1800" dirty="0" smtClean="0">
              <a:solidFill>
                <a:schemeClr val="tx1"/>
              </a:solidFill>
              <a:latin typeface="Times New Roman" pitchFamily="18" charset="0"/>
              <a:cs typeface="Times New Roman" pitchFamily="18" charset="0"/>
            </a:rPr>
            <a:t>/</a:t>
          </a:r>
          <a:r>
            <a:rPr lang="el-GR" sz="1800" dirty="0" err="1" smtClean="0">
              <a:solidFill>
                <a:schemeClr val="tx1"/>
              </a:solidFill>
              <a:latin typeface="Times New Roman" pitchFamily="18" charset="0"/>
              <a:cs typeface="Times New Roman" pitchFamily="18" charset="0"/>
            </a:rPr>
            <a:t>τριας</a:t>
          </a:r>
          <a:r>
            <a:rPr lang="el-GR" sz="1800" dirty="0" smtClean="0">
              <a:solidFill>
                <a:schemeClr val="tx1"/>
              </a:solidFill>
              <a:latin typeface="Times New Roman" pitchFamily="18" charset="0"/>
              <a:cs typeface="Times New Roman" pitchFamily="18" charset="0"/>
            </a:rPr>
            <a:t> και εκπαιδευόμενος/ης/ης</a:t>
          </a:r>
          <a:endParaRPr lang="el-GR" sz="1800" dirty="0">
            <a:solidFill>
              <a:schemeClr val="tx1"/>
            </a:solidFill>
            <a:latin typeface="Times New Roman" pitchFamily="18" charset="0"/>
            <a:cs typeface="Times New Roman" pitchFamily="18" charset="0"/>
          </a:endParaRPr>
        </a:p>
      </dgm:t>
    </dgm:pt>
    <dgm:pt modelId="{A435FEDD-E2CF-4664-8144-630DD97046E8}" type="parTrans" cxnId="{E68F52C8-8168-4EC8-82F1-FE30A802E4DA}">
      <dgm:prSet/>
      <dgm:spPr/>
      <dgm:t>
        <a:bodyPr/>
        <a:lstStyle/>
        <a:p>
          <a:endParaRPr lang="el-GR"/>
        </a:p>
      </dgm:t>
    </dgm:pt>
    <dgm:pt modelId="{4B360220-8F96-451B-BC5B-2A61D349BA9A}" type="sibTrans" cxnId="{E68F52C8-8168-4EC8-82F1-FE30A802E4DA}">
      <dgm:prSet/>
      <dgm:spPr/>
      <dgm:t>
        <a:bodyPr/>
        <a:lstStyle/>
        <a:p>
          <a:endParaRPr lang="el-GR"/>
        </a:p>
      </dgm:t>
    </dgm:pt>
    <dgm:pt modelId="{BE4E7F2A-B2FB-4B44-9DAF-ED52F61C633F}">
      <dgm:prSet custT="1"/>
      <dgm:spPr/>
      <dgm:t>
        <a:bodyPr/>
        <a:lstStyle/>
        <a:p>
          <a:pPr rtl="0"/>
          <a:r>
            <a:rPr lang="el-GR" sz="1800" b="1" dirty="0" smtClean="0">
              <a:solidFill>
                <a:schemeClr val="tx1"/>
              </a:solidFill>
              <a:latin typeface="Times New Roman" pitchFamily="18" charset="0"/>
              <a:cs typeface="Times New Roman" pitchFamily="18" charset="0"/>
            </a:rPr>
            <a:t>Παιδαγωγικές &amp; διδακτικές αρχές της Σχολικής </a:t>
          </a:r>
          <a:r>
            <a:rPr lang="el-GR" sz="1800" b="1" dirty="0" err="1" smtClean="0">
              <a:solidFill>
                <a:schemeClr val="tx1"/>
              </a:solidFill>
              <a:latin typeface="Times New Roman" pitchFamily="18" charset="0"/>
              <a:cs typeface="Times New Roman" pitchFamily="18" charset="0"/>
            </a:rPr>
            <a:t>ΕξΑΕ</a:t>
          </a:r>
          <a:r>
            <a:rPr lang="el-GR" sz="1800" b="1" dirty="0" smtClean="0">
              <a:solidFill>
                <a:schemeClr val="tx1"/>
              </a:solidFill>
              <a:latin typeface="Times New Roman" pitchFamily="18" charset="0"/>
              <a:cs typeface="Times New Roman" pitchFamily="18" charset="0"/>
            </a:rPr>
            <a:t>:</a:t>
          </a:r>
          <a:r>
            <a:rPr lang="el-GR" sz="1800" b="1" smtClean="0">
              <a:solidFill>
                <a:schemeClr val="tx1"/>
              </a:solidFill>
              <a:latin typeface="Times New Roman" pitchFamily="18" charset="0"/>
              <a:cs typeface="Times New Roman" pitchFamily="18" charset="0"/>
            </a:rPr>
            <a:t/>
          </a:r>
          <a:br>
            <a:rPr lang="el-GR" sz="1800" b="1" smtClean="0">
              <a:solidFill>
                <a:schemeClr val="tx1"/>
              </a:solidFill>
              <a:latin typeface="Times New Roman" pitchFamily="18" charset="0"/>
              <a:cs typeface="Times New Roman" pitchFamily="18" charset="0"/>
            </a:rPr>
          </a:br>
          <a:r>
            <a:rPr lang="el-GR" sz="1800" smtClean="0">
              <a:solidFill>
                <a:schemeClr val="tx1"/>
              </a:solidFill>
              <a:latin typeface="Times New Roman" pitchFamily="18" charset="0"/>
              <a:cs typeface="Times New Roman" pitchFamily="18" charset="0"/>
            </a:rPr>
            <a:t>Γνωστική-συμπεριφοριστική </a:t>
          </a:r>
          <a:r>
            <a:rPr lang="el-GR" sz="1800" dirty="0" smtClean="0">
              <a:solidFill>
                <a:schemeClr val="tx1"/>
              </a:solidFill>
              <a:latin typeface="Times New Roman" pitchFamily="18" charset="0"/>
              <a:cs typeface="Times New Roman" pitchFamily="18" charset="0"/>
            </a:rPr>
            <a:t>γενιά, η γενιά του κοινωνικού </a:t>
          </a:r>
          <a:r>
            <a:rPr lang="el-GR" sz="1800" dirty="0" err="1" smtClean="0">
              <a:solidFill>
                <a:schemeClr val="tx1"/>
              </a:solidFill>
              <a:latin typeface="Times New Roman" pitchFamily="18" charset="0"/>
              <a:cs typeface="Times New Roman" pitchFamily="18" charset="0"/>
            </a:rPr>
            <a:t>εποικοδομητισμού</a:t>
          </a:r>
          <a:r>
            <a:rPr lang="el-GR" sz="1800" dirty="0" smtClean="0">
              <a:solidFill>
                <a:schemeClr val="tx1"/>
              </a:solidFill>
              <a:latin typeface="Times New Roman" pitchFamily="18" charset="0"/>
              <a:cs typeface="Times New Roman" pitchFamily="18" charset="0"/>
            </a:rPr>
            <a:t> και η </a:t>
          </a:r>
          <a:r>
            <a:rPr lang="el-GR" sz="1800" dirty="0" err="1" smtClean="0">
              <a:solidFill>
                <a:schemeClr val="tx1"/>
              </a:solidFill>
              <a:latin typeface="Times New Roman" pitchFamily="18" charset="0"/>
              <a:cs typeface="Times New Roman" pitchFamily="18" charset="0"/>
            </a:rPr>
            <a:t>κονεκτιβιστική</a:t>
          </a:r>
          <a:r>
            <a:rPr lang="el-GR" sz="1800" dirty="0" smtClean="0">
              <a:solidFill>
                <a:schemeClr val="tx1"/>
              </a:solidFill>
              <a:latin typeface="Times New Roman" pitchFamily="18" charset="0"/>
              <a:cs typeface="Times New Roman" pitchFamily="18" charset="0"/>
            </a:rPr>
            <a:t> παιδαγωγική</a:t>
          </a:r>
          <a:endParaRPr lang="el-GR" sz="1800" dirty="0">
            <a:solidFill>
              <a:schemeClr val="tx1"/>
            </a:solidFill>
            <a:latin typeface="Times New Roman" pitchFamily="18" charset="0"/>
            <a:cs typeface="Times New Roman" pitchFamily="18" charset="0"/>
          </a:endParaRPr>
        </a:p>
      </dgm:t>
    </dgm:pt>
    <dgm:pt modelId="{9DEC5B79-F728-4DE5-9115-94578B7C5C95}" type="parTrans" cxnId="{3E690783-91D3-4434-A4DD-9EC0AFD48B7C}">
      <dgm:prSet/>
      <dgm:spPr/>
      <dgm:t>
        <a:bodyPr/>
        <a:lstStyle/>
        <a:p>
          <a:endParaRPr lang="el-GR"/>
        </a:p>
      </dgm:t>
    </dgm:pt>
    <dgm:pt modelId="{5ACBCF3F-563E-4E74-8893-26FBF587D2D8}" type="sibTrans" cxnId="{3E690783-91D3-4434-A4DD-9EC0AFD48B7C}">
      <dgm:prSet/>
      <dgm:spPr/>
      <dgm:t>
        <a:bodyPr/>
        <a:lstStyle/>
        <a:p>
          <a:endParaRPr lang="el-GR"/>
        </a:p>
      </dgm:t>
    </dgm:pt>
    <dgm:pt modelId="{D0F74EFE-AE31-4470-BAF4-C580F38A2AA3}">
      <dgm:prSet custT="1"/>
      <dgm:spPr/>
      <dgm:t>
        <a:bodyPr/>
        <a:lstStyle/>
        <a:p>
          <a:pPr rtl="0"/>
          <a:r>
            <a:rPr lang="el-GR" sz="1800" b="1" dirty="0" smtClean="0">
              <a:solidFill>
                <a:schemeClr val="tx1"/>
              </a:solidFill>
              <a:latin typeface="Times New Roman" pitchFamily="18" charset="0"/>
              <a:cs typeface="Times New Roman" pitchFamily="18" charset="0"/>
            </a:rPr>
            <a:t>Ορισμός &amp; Μορφές της Σχολικής </a:t>
          </a:r>
          <a:r>
            <a:rPr lang="el-GR" sz="1800" b="1" dirty="0" err="1" smtClean="0">
              <a:solidFill>
                <a:schemeClr val="tx1"/>
              </a:solidFill>
              <a:latin typeface="Times New Roman" pitchFamily="18" charset="0"/>
              <a:cs typeface="Times New Roman" pitchFamily="18" charset="0"/>
            </a:rPr>
            <a:t>ΕξΑΕ</a:t>
          </a:r>
          <a:r>
            <a:rPr lang="el-GR" sz="1800" b="1" dirty="0" smtClean="0">
              <a:solidFill>
                <a:schemeClr val="tx1"/>
              </a:solidFill>
              <a:latin typeface="Times New Roman" pitchFamily="18" charset="0"/>
              <a:cs typeface="Times New Roman" pitchFamily="18" charset="0"/>
            </a:rPr>
            <a:t>:</a:t>
          </a:r>
          <a:br>
            <a:rPr lang="el-GR" sz="1800" b="1" dirty="0" smtClean="0">
              <a:solidFill>
                <a:schemeClr val="tx1"/>
              </a:solidFill>
              <a:latin typeface="Times New Roman" pitchFamily="18" charset="0"/>
              <a:cs typeface="Times New Roman" pitchFamily="18" charset="0"/>
            </a:rPr>
          </a:br>
          <a:r>
            <a:rPr lang="en-US" sz="1800" dirty="0" smtClean="0">
              <a:solidFill>
                <a:schemeClr val="tx1"/>
              </a:solidFill>
              <a:latin typeface="Times New Roman" pitchFamily="18" charset="0"/>
              <a:cs typeface="Times New Roman" pitchFamily="18" charset="0"/>
            </a:rPr>
            <a:t> O</a:t>
          </a:r>
          <a:r>
            <a:rPr lang="el-GR" sz="1800" dirty="0" smtClean="0">
              <a:solidFill>
                <a:schemeClr val="tx1"/>
              </a:solidFill>
              <a:latin typeface="Times New Roman" pitchFamily="18" charset="0"/>
              <a:cs typeface="Times New Roman" pitchFamily="18" charset="0"/>
            </a:rPr>
            <a:t> όρος σχολική εξ αποστάσεως εκπαίδευση αναφέρεται στην εκπαίδευση που παρέχεται από απόσταση σε επίπεδο πρωτοβάθμιας και δευτεροβάθμιας εκπαίδευσης με στόχο την κάλυψη των μαθητικών αναγκών. </a:t>
          </a:r>
          <a:endParaRPr lang="el-GR" sz="1800" dirty="0">
            <a:solidFill>
              <a:schemeClr val="tx1"/>
            </a:solidFill>
            <a:latin typeface="Times New Roman" pitchFamily="18" charset="0"/>
            <a:cs typeface="Times New Roman" pitchFamily="18" charset="0"/>
          </a:endParaRPr>
        </a:p>
      </dgm:t>
    </dgm:pt>
    <dgm:pt modelId="{1728BCA1-93B8-489B-A258-B1015D9D5104}" type="parTrans" cxnId="{ABDD0016-8BA0-4005-9368-313893D7937E}">
      <dgm:prSet/>
      <dgm:spPr/>
      <dgm:t>
        <a:bodyPr/>
        <a:lstStyle/>
        <a:p>
          <a:endParaRPr lang="el-GR"/>
        </a:p>
      </dgm:t>
    </dgm:pt>
    <dgm:pt modelId="{346F7C9F-0197-4FCE-BFA0-2BECF957A1DC}" type="sibTrans" cxnId="{ABDD0016-8BA0-4005-9368-313893D7937E}">
      <dgm:prSet/>
      <dgm:spPr/>
      <dgm:t>
        <a:bodyPr/>
        <a:lstStyle/>
        <a:p>
          <a:endParaRPr lang="el-GR"/>
        </a:p>
      </dgm:t>
    </dgm:pt>
    <dgm:pt modelId="{C1545C4C-0785-4E03-8BCF-7784156BE632}">
      <dgm:prSet custT="1"/>
      <dgm:spPr>
        <a:solidFill>
          <a:schemeClr val="accent1">
            <a:alpha val="62000"/>
          </a:schemeClr>
        </a:solidFill>
      </dgm:spPr>
      <dgm:t>
        <a:bodyPr/>
        <a:lstStyle/>
        <a:p>
          <a:pPr rtl="0"/>
          <a:r>
            <a:rPr lang="el-GR" sz="1800" b="1" dirty="0" smtClean="0">
              <a:solidFill>
                <a:schemeClr val="tx1"/>
              </a:solidFill>
              <a:latin typeface="Times New Roman" pitchFamily="18" charset="0"/>
              <a:cs typeface="Times New Roman" pitchFamily="18" charset="0"/>
            </a:rPr>
            <a:t>Μορφές Σχολικής </a:t>
          </a:r>
          <a:r>
            <a:rPr lang="el-GR" sz="1800" b="1" dirty="0" err="1" smtClean="0">
              <a:solidFill>
                <a:schemeClr val="tx1"/>
              </a:solidFill>
              <a:latin typeface="Times New Roman" pitchFamily="18" charset="0"/>
              <a:cs typeface="Times New Roman" pitchFamily="18" charset="0"/>
            </a:rPr>
            <a:t>ΕξΑΕ</a:t>
          </a:r>
          <a:r>
            <a:rPr lang="el-GR" sz="1800" b="1" dirty="0" smtClean="0">
              <a:solidFill>
                <a:schemeClr val="tx1"/>
              </a:solidFill>
              <a:latin typeface="Times New Roman" pitchFamily="18" charset="0"/>
              <a:cs typeface="Times New Roman" pitchFamily="18" charset="0"/>
            </a:rPr>
            <a:t> με την χρήση ΤΠΕ:</a:t>
          </a:r>
          <a:br>
            <a:rPr lang="el-GR" sz="1800" b="1" dirty="0" smtClean="0">
              <a:solidFill>
                <a:schemeClr val="tx1"/>
              </a:solidFill>
              <a:latin typeface="Times New Roman" pitchFamily="18" charset="0"/>
              <a:cs typeface="Times New Roman" pitchFamily="18" charset="0"/>
            </a:rPr>
          </a:br>
          <a:r>
            <a:rPr lang="el-GR" sz="1800" dirty="0" smtClean="0">
              <a:solidFill>
                <a:schemeClr val="tx1"/>
              </a:solidFill>
              <a:latin typeface="Times New Roman" pitchFamily="18" charset="0"/>
              <a:cs typeface="Times New Roman" pitchFamily="18" charset="0"/>
            </a:rPr>
            <a:t>Η </a:t>
          </a:r>
          <a:r>
            <a:rPr lang="el-GR" sz="1800" dirty="0" err="1" smtClean="0">
              <a:solidFill>
                <a:schemeClr val="tx1"/>
              </a:solidFill>
              <a:latin typeface="Times New Roman" pitchFamily="18" charset="0"/>
              <a:cs typeface="Times New Roman" pitchFamily="18" charset="0"/>
            </a:rPr>
            <a:t>ΕξΑΕ</a:t>
          </a:r>
          <a:r>
            <a:rPr lang="el-GR" sz="1800" dirty="0" smtClean="0">
              <a:solidFill>
                <a:schemeClr val="tx1"/>
              </a:solidFill>
              <a:latin typeface="Times New Roman" pitchFamily="18" charset="0"/>
              <a:cs typeface="Times New Roman" pitchFamily="18" charset="0"/>
            </a:rPr>
            <a:t> με τη χρήση των ΤΠΕ διακρίνεται σε κάποιες κατηγορίες οι οποίες είναι η Ασύγχρονη, η Σύγχρονη και η Μεικτή – Συνδυαστική</a:t>
          </a:r>
          <a:endParaRPr lang="el-GR" sz="1800" b="1" dirty="0">
            <a:solidFill>
              <a:schemeClr val="tx1"/>
            </a:solidFill>
            <a:latin typeface="Times New Roman" pitchFamily="18" charset="0"/>
            <a:cs typeface="Times New Roman" pitchFamily="18" charset="0"/>
          </a:endParaRPr>
        </a:p>
      </dgm:t>
    </dgm:pt>
    <dgm:pt modelId="{4141C70E-C61E-4541-BF04-A83225795485}" type="parTrans" cxnId="{5AD1AFB6-1EFD-4F52-A009-5C866E7CABEC}">
      <dgm:prSet/>
      <dgm:spPr/>
      <dgm:t>
        <a:bodyPr/>
        <a:lstStyle/>
        <a:p>
          <a:endParaRPr lang="el-GR"/>
        </a:p>
      </dgm:t>
    </dgm:pt>
    <dgm:pt modelId="{EF48F11D-05D2-4720-B152-BF72441F704D}" type="sibTrans" cxnId="{5AD1AFB6-1EFD-4F52-A009-5C866E7CABEC}">
      <dgm:prSet/>
      <dgm:spPr/>
      <dgm:t>
        <a:bodyPr/>
        <a:lstStyle/>
        <a:p>
          <a:endParaRPr lang="el-GR"/>
        </a:p>
      </dgm:t>
    </dgm:pt>
    <dgm:pt modelId="{84DC8DC4-A2B5-4CAA-88F4-E3A93710EADE}" type="pres">
      <dgm:prSet presAssocID="{8502004A-7918-4D43-8AAA-3290BABF3DFB}" presName="linear" presStyleCnt="0">
        <dgm:presLayoutVars>
          <dgm:dir/>
          <dgm:animLvl val="lvl"/>
          <dgm:resizeHandles val="exact"/>
        </dgm:presLayoutVars>
      </dgm:prSet>
      <dgm:spPr/>
      <dgm:t>
        <a:bodyPr/>
        <a:lstStyle/>
        <a:p>
          <a:endParaRPr lang="el-GR"/>
        </a:p>
      </dgm:t>
    </dgm:pt>
    <dgm:pt modelId="{4D36F13A-9CC6-4807-BF79-81BBF2479342}" type="pres">
      <dgm:prSet presAssocID="{C7B9466C-AA58-47E3-9F62-FAC3768C6ACA}" presName="parentLin" presStyleCnt="0"/>
      <dgm:spPr/>
      <dgm:t>
        <a:bodyPr/>
        <a:lstStyle/>
        <a:p>
          <a:endParaRPr lang="el-GR"/>
        </a:p>
      </dgm:t>
    </dgm:pt>
    <dgm:pt modelId="{3B05DC9F-D9D9-4025-9EF3-A16573943214}" type="pres">
      <dgm:prSet presAssocID="{C7B9466C-AA58-47E3-9F62-FAC3768C6ACA}" presName="parentLeftMargin" presStyleLbl="node1" presStyleIdx="0" presStyleCnt="4"/>
      <dgm:spPr/>
      <dgm:t>
        <a:bodyPr/>
        <a:lstStyle/>
        <a:p>
          <a:endParaRPr lang="el-GR"/>
        </a:p>
      </dgm:t>
    </dgm:pt>
    <dgm:pt modelId="{40B293BF-EBE3-4071-8CB6-8123455D8ED4}" type="pres">
      <dgm:prSet presAssocID="{C7B9466C-AA58-47E3-9F62-FAC3768C6ACA}" presName="parentText" presStyleLbl="node1" presStyleIdx="0" presStyleCnt="4" custScaleX="114822" custScaleY="150422" custLinFactNeighborX="-39850">
        <dgm:presLayoutVars>
          <dgm:chMax val="0"/>
          <dgm:bulletEnabled val="1"/>
        </dgm:presLayoutVars>
      </dgm:prSet>
      <dgm:spPr/>
      <dgm:t>
        <a:bodyPr/>
        <a:lstStyle/>
        <a:p>
          <a:endParaRPr lang="el-GR"/>
        </a:p>
      </dgm:t>
    </dgm:pt>
    <dgm:pt modelId="{92835546-8686-437F-8D3F-520AF4F1DBE3}" type="pres">
      <dgm:prSet presAssocID="{C7B9466C-AA58-47E3-9F62-FAC3768C6ACA}" presName="negativeSpace" presStyleCnt="0"/>
      <dgm:spPr/>
      <dgm:t>
        <a:bodyPr/>
        <a:lstStyle/>
        <a:p>
          <a:endParaRPr lang="el-GR"/>
        </a:p>
      </dgm:t>
    </dgm:pt>
    <dgm:pt modelId="{1890C482-526F-485A-97EC-830CB4369C12}" type="pres">
      <dgm:prSet presAssocID="{C7B9466C-AA58-47E3-9F62-FAC3768C6ACA}" presName="childText" presStyleLbl="conFgAcc1" presStyleIdx="0" presStyleCnt="4" custScaleX="67692">
        <dgm:presLayoutVars>
          <dgm:bulletEnabled val="1"/>
        </dgm:presLayoutVars>
      </dgm:prSet>
      <dgm:spPr/>
      <dgm:t>
        <a:bodyPr/>
        <a:lstStyle/>
        <a:p>
          <a:endParaRPr lang="el-GR"/>
        </a:p>
      </dgm:t>
    </dgm:pt>
    <dgm:pt modelId="{FC347E4D-DA04-4B2F-8828-FF4E126E0FF2}" type="pres">
      <dgm:prSet presAssocID="{4B360220-8F96-451B-BC5B-2A61D349BA9A}" presName="spaceBetweenRectangles" presStyleCnt="0"/>
      <dgm:spPr/>
      <dgm:t>
        <a:bodyPr/>
        <a:lstStyle/>
        <a:p>
          <a:endParaRPr lang="el-GR"/>
        </a:p>
      </dgm:t>
    </dgm:pt>
    <dgm:pt modelId="{DDC775D6-4C66-4A1B-9CD2-D21248F248E3}" type="pres">
      <dgm:prSet presAssocID="{BE4E7F2A-B2FB-4B44-9DAF-ED52F61C633F}" presName="parentLin" presStyleCnt="0"/>
      <dgm:spPr/>
      <dgm:t>
        <a:bodyPr/>
        <a:lstStyle/>
        <a:p>
          <a:endParaRPr lang="el-GR"/>
        </a:p>
      </dgm:t>
    </dgm:pt>
    <dgm:pt modelId="{58388551-8851-4AE7-B8EB-D92A73DE47DB}" type="pres">
      <dgm:prSet presAssocID="{BE4E7F2A-B2FB-4B44-9DAF-ED52F61C633F}" presName="parentLeftMargin" presStyleLbl="node1" presStyleIdx="0" presStyleCnt="4"/>
      <dgm:spPr/>
      <dgm:t>
        <a:bodyPr/>
        <a:lstStyle/>
        <a:p>
          <a:endParaRPr lang="el-GR"/>
        </a:p>
      </dgm:t>
    </dgm:pt>
    <dgm:pt modelId="{59BCB28D-0CB7-4EE6-A020-5B23A4EE7819}" type="pres">
      <dgm:prSet presAssocID="{BE4E7F2A-B2FB-4B44-9DAF-ED52F61C633F}" presName="parentText" presStyleLbl="node1" presStyleIdx="1" presStyleCnt="4" custScaleX="114822" custScaleY="150422" custLinFactNeighborX="-39850">
        <dgm:presLayoutVars>
          <dgm:chMax val="0"/>
          <dgm:bulletEnabled val="1"/>
        </dgm:presLayoutVars>
      </dgm:prSet>
      <dgm:spPr/>
      <dgm:t>
        <a:bodyPr/>
        <a:lstStyle/>
        <a:p>
          <a:endParaRPr lang="el-GR"/>
        </a:p>
      </dgm:t>
    </dgm:pt>
    <dgm:pt modelId="{4368D273-8576-4E86-88B9-097E850825EE}" type="pres">
      <dgm:prSet presAssocID="{BE4E7F2A-B2FB-4B44-9DAF-ED52F61C633F}" presName="negativeSpace" presStyleCnt="0"/>
      <dgm:spPr/>
      <dgm:t>
        <a:bodyPr/>
        <a:lstStyle/>
        <a:p>
          <a:endParaRPr lang="el-GR"/>
        </a:p>
      </dgm:t>
    </dgm:pt>
    <dgm:pt modelId="{9542D133-D0D6-490E-A7F3-DCB1DC411F91}" type="pres">
      <dgm:prSet presAssocID="{BE4E7F2A-B2FB-4B44-9DAF-ED52F61C633F}" presName="childText" presStyleLbl="conFgAcc1" presStyleIdx="1" presStyleCnt="4" custScaleX="67692">
        <dgm:presLayoutVars>
          <dgm:bulletEnabled val="1"/>
        </dgm:presLayoutVars>
      </dgm:prSet>
      <dgm:spPr/>
      <dgm:t>
        <a:bodyPr/>
        <a:lstStyle/>
        <a:p>
          <a:endParaRPr lang="el-GR"/>
        </a:p>
      </dgm:t>
    </dgm:pt>
    <dgm:pt modelId="{B260A5A6-FF6A-4FA3-B9AD-F07E4D4CF9CC}" type="pres">
      <dgm:prSet presAssocID="{5ACBCF3F-563E-4E74-8893-26FBF587D2D8}" presName="spaceBetweenRectangles" presStyleCnt="0"/>
      <dgm:spPr/>
      <dgm:t>
        <a:bodyPr/>
        <a:lstStyle/>
        <a:p>
          <a:endParaRPr lang="el-GR"/>
        </a:p>
      </dgm:t>
    </dgm:pt>
    <dgm:pt modelId="{F86F43D2-8514-4EA2-9ECF-0BAA5D98A812}" type="pres">
      <dgm:prSet presAssocID="{D0F74EFE-AE31-4470-BAF4-C580F38A2AA3}" presName="parentLin" presStyleCnt="0"/>
      <dgm:spPr/>
      <dgm:t>
        <a:bodyPr/>
        <a:lstStyle/>
        <a:p>
          <a:endParaRPr lang="el-GR"/>
        </a:p>
      </dgm:t>
    </dgm:pt>
    <dgm:pt modelId="{B63AF9A4-7D3C-40CB-BFAC-D16D47C68C91}" type="pres">
      <dgm:prSet presAssocID="{D0F74EFE-AE31-4470-BAF4-C580F38A2AA3}" presName="parentLeftMargin" presStyleLbl="node1" presStyleIdx="1" presStyleCnt="4"/>
      <dgm:spPr/>
      <dgm:t>
        <a:bodyPr/>
        <a:lstStyle/>
        <a:p>
          <a:endParaRPr lang="el-GR"/>
        </a:p>
      </dgm:t>
    </dgm:pt>
    <dgm:pt modelId="{14292287-EED3-4459-B648-7830FA9FB5FB}" type="pres">
      <dgm:prSet presAssocID="{D0F74EFE-AE31-4470-BAF4-C580F38A2AA3}" presName="parentText" presStyleLbl="node1" presStyleIdx="2" presStyleCnt="4" custScaleX="114822" custScaleY="150422" custLinFactNeighborX="-39850">
        <dgm:presLayoutVars>
          <dgm:chMax val="0"/>
          <dgm:bulletEnabled val="1"/>
        </dgm:presLayoutVars>
      </dgm:prSet>
      <dgm:spPr/>
      <dgm:t>
        <a:bodyPr/>
        <a:lstStyle/>
        <a:p>
          <a:endParaRPr lang="el-GR"/>
        </a:p>
      </dgm:t>
    </dgm:pt>
    <dgm:pt modelId="{6E98570A-9DE9-48A7-BEB7-2A6880E1DD8E}" type="pres">
      <dgm:prSet presAssocID="{D0F74EFE-AE31-4470-BAF4-C580F38A2AA3}" presName="negativeSpace" presStyleCnt="0"/>
      <dgm:spPr/>
      <dgm:t>
        <a:bodyPr/>
        <a:lstStyle/>
        <a:p>
          <a:endParaRPr lang="el-GR"/>
        </a:p>
      </dgm:t>
    </dgm:pt>
    <dgm:pt modelId="{2FAE39AA-E994-414F-BA05-83B4FE0E37FC}" type="pres">
      <dgm:prSet presAssocID="{D0F74EFE-AE31-4470-BAF4-C580F38A2AA3}" presName="childText" presStyleLbl="conFgAcc1" presStyleIdx="2" presStyleCnt="4" custScaleX="67692">
        <dgm:presLayoutVars>
          <dgm:bulletEnabled val="1"/>
        </dgm:presLayoutVars>
      </dgm:prSet>
      <dgm:spPr/>
      <dgm:t>
        <a:bodyPr/>
        <a:lstStyle/>
        <a:p>
          <a:endParaRPr lang="el-GR"/>
        </a:p>
      </dgm:t>
    </dgm:pt>
    <dgm:pt modelId="{D6ADC2E9-55D4-4DA7-9A4F-09A6BA2692A5}" type="pres">
      <dgm:prSet presAssocID="{346F7C9F-0197-4FCE-BFA0-2BECF957A1DC}" presName="spaceBetweenRectangles" presStyleCnt="0"/>
      <dgm:spPr/>
      <dgm:t>
        <a:bodyPr/>
        <a:lstStyle/>
        <a:p>
          <a:endParaRPr lang="el-GR"/>
        </a:p>
      </dgm:t>
    </dgm:pt>
    <dgm:pt modelId="{9F6F9530-B732-4905-BE58-B4784802DA5A}" type="pres">
      <dgm:prSet presAssocID="{C1545C4C-0785-4E03-8BCF-7784156BE632}" presName="parentLin" presStyleCnt="0"/>
      <dgm:spPr/>
      <dgm:t>
        <a:bodyPr/>
        <a:lstStyle/>
        <a:p>
          <a:endParaRPr lang="el-GR"/>
        </a:p>
      </dgm:t>
    </dgm:pt>
    <dgm:pt modelId="{B36DF92B-1648-41CB-B99C-D62222F31540}" type="pres">
      <dgm:prSet presAssocID="{C1545C4C-0785-4E03-8BCF-7784156BE632}" presName="parentLeftMargin" presStyleLbl="node1" presStyleIdx="2" presStyleCnt="4"/>
      <dgm:spPr/>
      <dgm:t>
        <a:bodyPr/>
        <a:lstStyle/>
        <a:p>
          <a:endParaRPr lang="el-GR"/>
        </a:p>
      </dgm:t>
    </dgm:pt>
    <dgm:pt modelId="{7FB52F23-929C-4C79-ACD3-AF4F39687C9C}" type="pres">
      <dgm:prSet presAssocID="{C1545C4C-0785-4E03-8BCF-7784156BE632}" presName="parentText" presStyleLbl="node1" presStyleIdx="3" presStyleCnt="4" custScaleX="114822" custScaleY="150422" custLinFactNeighborX="-34587" custLinFactNeighborY="15442">
        <dgm:presLayoutVars>
          <dgm:chMax val="0"/>
          <dgm:bulletEnabled val="1"/>
        </dgm:presLayoutVars>
      </dgm:prSet>
      <dgm:spPr/>
      <dgm:t>
        <a:bodyPr/>
        <a:lstStyle/>
        <a:p>
          <a:endParaRPr lang="el-GR"/>
        </a:p>
      </dgm:t>
    </dgm:pt>
    <dgm:pt modelId="{2AC57740-75FF-4AAA-9F3B-533CBCCCD1BC}" type="pres">
      <dgm:prSet presAssocID="{C1545C4C-0785-4E03-8BCF-7784156BE632}" presName="negativeSpace" presStyleCnt="0"/>
      <dgm:spPr/>
      <dgm:t>
        <a:bodyPr/>
        <a:lstStyle/>
        <a:p>
          <a:endParaRPr lang="el-GR"/>
        </a:p>
      </dgm:t>
    </dgm:pt>
    <dgm:pt modelId="{65AD439E-2F44-401D-B8C8-50196D7B6A53}" type="pres">
      <dgm:prSet presAssocID="{C1545C4C-0785-4E03-8BCF-7784156BE632}" presName="childText" presStyleLbl="conFgAcc1" presStyleIdx="3" presStyleCnt="4" custScaleX="67692" custLinFactNeighborX="-752" custLinFactNeighborY="-46520">
        <dgm:presLayoutVars>
          <dgm:bulletEnabled val="1"/>
        </dgm:presLayoutVars>
      </dgm:prSet>
      <dgm:spPr/>
      <dgm:t>
        <a:bodyPr/>
        <a:lstStyle/>
        <a:p>
          <a:endParaRPr lang="el-GR"/>
        </a:p>
      </dgm:t>
    </dgm:pt>
  </dgm:ptLst>
  <dgm:cxnLst>
    <dgm:cxn modelId="{5AD1AFB6-1EFD-4F52-A009-5C866E7CABEC}" srcId="{8502004A-7918-4D43-8AAA-3290BABF3DFB}" destId="{C1545C4C-0785-4E03-8BCF-7784156BE632}" srcOrd="3" destOrd="0" parTransId="{4141C70E-C61E-4541-BF04-A83225795485}" sibTransId="{EF48F11D-05D2-4720-B152-BF72441F704D}"/>
    <dgm:cxn modelId="{527BA3B0-F47A-46A5-85B1-47A9CEDCCB2C}" type="presOf" srcId="{C7B9466C-AA58-47E3-9F62-FAC3768C6ACA}" destId="{3B05DC9F-D9D9-4025-9EF3-A16573943214}" srcOrd="0" destOrd="0" presId="urn:microsoft.com/office/officeart/2005/8/layout/list1"/>
    <dgm:cxn modelId="{D547B876-9FAB-4327-9B3A-0D2747724483}" type="presOf" srcId="{8502004A-7918-4D43-8AAA-3290BABF3DFB}" destId="{84DC8DC4-A2B5-4CAA-88F4-E3A93710EADE}" srcOrd="0" destOrd="0" presId="urn:microsoft.com/office/officeart/2005/8/layout/list1"/>
    <dgm:cxn modelId="{3A631C59-58E7-4F48-B02D-647A0BD6446C}" type="presOf" srcId="{BE4E7F2A-B2FB-4B44-9DAF-ED52F61C633F}" destId="{59BCB28D-0CB7-4EE6-A020-5B23A4EE7819}" srcOrd="1" destOrd="0" presId="urn:microsoft.com/office/officeart/2005/8/layout/list1"/>
    <dgm:cxn modelId="{3E690783-91D3-4434-A4DD-9EC0AFD48B7C}" srcId="{8502004A-7918-4D43-8AAA-3290BABF3DFB}" destId="{BE4E7F2A-B2FB-4B44-9DAF-ED52F61C633F}" srcOrd="1" destOrd="0" parTransId="{9DEC5B79-F728-4DE5-9115-94578B7C5C95}" sibTransId="{5ACBCF3F-563E-4E74-8893-26FBF587D2D8}"/>
    <dgm:cxn modelId="{2CA882BE-846D-470F-8BF6-9FDE98AE2B58}" type="presOf" srcId="{C1545C4C-0785-4E03-8BCF-7784156BE632}" destId="{7FB52F23-929C-4C79-ACD3-AF4F39687C9C}" srcOrd="1" destOrd="0" presId="urn:microsoft.com/office/officeart/2005/8/layout/list1"/>
    <dgm:cxn modelId="{ABDD0016-8BA0-4005-9368-313893D7937E}" srcId="{8502004A-7918-4D43-8AAA-3290BABF3DFB}" destId="{D0F74EFE-AE31-4470-BAF4-C580F38A2AA3}" srcOrd="2" destOrd="0" parTransId="{1728BCA1-93B8-489B-A258-B1015D9D5104}" sibTransId="{346F7C9F-0197-4FCE-BFA0-2BECF957A1DC}"/>
    <dgm:cxn modelId="{E68F52C8-8168-4EC8-82F1-FE30A802E4DA}" srcId="{8502004A-7918-4D43-8AAA-3290BABF3DFB}" destId="{C7B9466C-AA58-47E3-9F62-FAC3768C6ACA}" srcOrd="0" destOrd="0" parTransId="{A435FEDD-E2CF-4664-8144-630DD97046E8}" sibTransId="{4B360220-8F96-451B-BC5B-2A61D349BA9A}"/>
    <dgm:cxn modelId="{C23FBBDF-86B2-42EA-8FFD-FAD6C13E227B}" type="presOf" srcId="{D0F74EFE-AE31-4470-BAF4-C580F38A2AA3}" destId="{B63AF9A4-7D3C-40CB-BFAC-D16D47C68C91}" srcOrd="0" destOrd="0" presId="urn:microsoft.com/office/officeart/2005/8/layout/list1"/>
    <dgm:cxn modelId="{C7267E91-232C-4313-A8F1-E4110242B83A}" type="presOf" srcId="{C7B9466C-AA58-47E3-9F62-FAC3768C6ACA}" destId="{40B293BF-EBE3-4071-8CB6-8123455D8ED4}" srcOrd="1" destOrd="0" presId="urn:microsoft.com/office/officeart/2005/8/layout/list1"/>
    <dgm:cxn modelId="{725284CC-1ECB-425A-95FB-4BD7BBA54A7C}" type="presOf" srcId="{BE4E7F2A-B2FB-4B44-9DAF-ED52F61C633F}" destId="{58388551-8851-4AE7-B8EB-D92A73DE47DB}" srcOrd="0" destOrd="0" presId="urn:microsoft.com/office/officeart/2005/8/layout/list1"/>
    <dgm:cxn modelId="{D7CE817F-D224-4ECA-959B-862194C7C051}" type="presOf" srcId="{D0F74EFE-AE31-4470-BAF4-C580F38A2AA3}" destId="{14292287-EED3-4459-B648-7830FA9FB5FB}" srcOrd="1" destOrd="0" presId="urn:microsoft.com/office/officeart/2005/8/layout/list1"/>
    <dgm:cxn modelId="{6D54E7D3-7248-4A31-A606-17BA0FF06FCD}" type="presOf" srcId="{C1545C4C-0785-4E03-8BCF-7784156BE632}" destId="{B36DF92B-1648-41CB-B99C-D62222F31540}" srcOrd="0" destOrd="0" presId="urn:microsoft.com/office/officeart/2005/8/layout/list1"/>
    <dgm:cxn modelId="{237F74DE-4A90-4A52-9F1D-A47F57812EED}" type="presParOf" srcId="{84DC8DC4-A2B5-4CAA-88F4-E3A93710EADE}" destId="{4D36F13A-9CC6-4807-BF79-81BBF2479342}" srcOrd="0" destOrd="0" presId="urn:microsoft.com/office/officeart/2005/8/layout/list1"/>
    <dgm:cxn modelId="{9019D450-7D5D-42EF-813C-EF232406D912}" type="presParOf" srcId="{4D36F13A-9CC6-4807-BF79-81BBF2479342}" destId="{3B05DC9F-D9D9-4025-9EF3-A16573943214}" srcOrd="0" destOrd="0" presId="urn:microsoft.com/office/officeart/2005/8/layout/list1"/>
    <dgm:cxn modelId="{01A4BAAA-7B3D-4179-B2A9-F0FE59C22246}" type="presParOf" srcId="{4D36F13A-9CC6-4807-BF79-81BBF2479342}" destId="{40B293BF-EBE3-4071-8CB6-8123455D8ED4}" srcOrd="1" destOrd="0" presId="urn:microsoft.com/office/officeart/2005/8/layout/list1"/>
    <dgm:cxn modelId="{DE8B8322-C3B9-4541-B9B1-0E520C830647}" type="presParOf" srcId="{84DC8DC4-A2B5-4CAA-88F4-E3A93710EADE}" destId="{92835546-8686-437F-8D3F-520AF4F1DBE3}" srcOrd="1" destOrd="0" presId="urn:microsoft.com/office/officeart/2005/8/layout/list1"/>
    <dgm:cxn modelId="{43A2B206-6113-42ED-BE5E-6078E9F04AFF}" type="presParOf" srcId="{84DC8DC4-A2B5-4CAA-88F4-E3A93710EADE}" destId="{1890C482-526F-485A-97EC-830CB4369C12}" srcOrd="2" destOrd="0" presId="urn:microsoft.com/office/officeart/2005/8/layout/list1"/>
    <dgm:cxn modelId="{CCD796C8-E34F-47F7-8D0D-CB781404418F}" type="presParOf" srcId="{84DC8DC4-A2B5-4CAA-88F4-E3A93710EADE}" destId="{FC347E4D-DA04-4B2F-8828-FF4E126E0FF2}" srcOrd="3" destOrd="0" presId="urn:microsoft.com/office/officeart/2005/8/layout/list1"/>
    <dgm:cxn modelId="{C4F55EF6-F750-485B-B998-97A4224B7ED6}" type="presParOf" srcId="{84DC8DC4-A2B5-4CAA-88F4-E3A93710EADE}" destId="{DDC775D6-4C66-4A1B-9CD2-D21248F248E3}" srcOrd="4" destOrd="0" presId="urn:microsoft.com/office/officeart/2005/8/layout/list1"/>
    <dgm:cxn modelId="{552E54C5-E3D1-4876-BE1E-78428D646EE0}" type="presParOf" srcId="{DDC775D6-4C66-4A1B-9CD2-D21248F248E3}" destId="{58388551-8851-4AE7-B8EB-D92A73DE47DB}" srcOrd="0" destOrd="0" presId="urn:microsoft.com/office/officeart/2005/8/layout/list1"/>
    <dgm:cxn modelId="{71CD5AFA-FA8C-4DC7-9F2C-FCC4256BCC7E}" type="presParOf" srcId="{DDC775D6-4C66-4A1B-9CD2-D21248F248E3}" destId="{59BCB28D-0CB7-4EE6-A020-5B23A4EE7819}" srcOrd="1" destOrd="0" presId="urn:microsoft.com/office/officeart/2005/8/layout/list1"/>
    <dgm:cxn modelId="{480F5D17-F4E9-4610-BA05-328F09D968DC}" type="presParOf" srcId="{84DC8DC4-A2B5-4CAA-88F4-E3A93710EADE}" destId="{4368D273-8576-4E86-88B9-097E850825EE}" srcOrd="5" destOrd="0" presId="urn:microsoft.com/office/officeart/2005/8/layout/list1"/>
    <dgm:cxn modelId="{97624298-DA1D-4BC0-9759-3338C8E79964}" type="presParOf" srcId="{84DC8DC4-A2B5-4CAA-88F4-E3A93710EADE}" destId="{9542D133-D0D6-490E-A7F3-DCB1DC411F91}" srcOrd="6" destOrd="0" presId="urn:microsoft.com/office/officeart/2005/8/layout/list1"/>
    <dgm:cxn modelId="{B443086D-CD82-4882-BE70-88BBF1787F6D}" type="presParOf" srcId="{84DC8DC4-A2B5-4CAA-88F4-E3A93710EADE}" destId="{B260A5A6-FF6A-4FA3-B9AD-F07E4D4CF9CC}" srcOrd="7" destOrd="0" presId="urn:microsoft.com/office/officeart/2005/8/layout/list1"/>
    <dgm:cxn modelId="{F16697B7-8C40-47FB-8938-8D3CA260CEBF}" type="presParOf" srcId="{84DC8DC4-A2B5-4CAA-88F4-E3A93710EADE}" destId="{F86F43D2-8514-4EA2-9ECF-0BAA5D98A812}" srcOrd="8" destOrd="0" presId="urn:microsoft.com/office/officeart/2005/8/layout/list1"/>
    <dgm:cxn modelId="{53841BBF-9118-416D-82C1-7CE2EA17002D}" type="presParOf" srcId="{F86F43D2-8514-4EA2-9ECF-0BAA5D98A812}" destId="{B63AF9A4-7D3C-40CB-BFAC-D16D47C68C91}" srcOrd="0" destOrd="0" presId="urn:microsoft.com/office/officeart/2005/8/layout/list1"/>
    <dgm:cxn modelId="{B3D4C423-DF19-41A4-952B-F30CE38DF5D5}" type="presParOf" srcId="{F86F43D2-8514-4EA2-9ECF-0BAA5D98A812}" destId="{14292287-EED3-4459-B648-7830FA9FB5FB}" srcOrd="1" destOrd="0" presId="urn:microsoft.com/office/officeart/2005/8/layout/list1"/>
    <dgm:cxn modelId="{28A68BD9-A797-4FE6-B221-0673CE7C00B8}" type="presParOf" srcId="{84DC8DC4-A2B5-4CAA-88F4-E3A93710EADE}" destId="{6E98570A-9DE9-48A7-BEB7-2A6880E1DD8E}" srcOrd="9" destOrd="0" presId="urn:microsoft.com/office/officeart/2005/8/layout/list1"/>
    <dgm:cxn modelId="{0853F9A8-A643-4F20-9C54-A1FC8A3CE87F}" type="presParOf" srcId="{84DC8DC4-A2B5-4CAA-88F4-E3A93710EADE}" destId="{2FAE39AA-E994-414F-BA05-83B4FE0E37FC}" srcOrd="10" destOrd="0" presId="urn:microsoft.com/office/officeart/2005/8/layout/list1"/>
    <dgm:cxn modelId="{FF94A64F-7A23-4F1A-A5AF-FFB6C5DD2AF0}" type="presParOf" srcId="{84DC8DC4-A2B5-4CAA-88F4-E3A93710EADE}" destId="{D6ADC2E9-55D4-4DA7-9A4F-09A6BA2692A5}" srcOrd="11" destOrd="0" presId="urn:microsoft.com/office/officeart/2005/8/layout/list1"/>
    <dgm:cxn modelId="{D114B186-4FB0-431A-A7C6-EC5A4E486BDB}" type="presParOf" srcId="{84DC8DC4-A2B5-4CAA-88F4-E3A93710EADE}" destId="{9F6F9530-B732-4905-BE58-B4784802DA5A}" srcOrd="12" destOrd="0" presId="urn:microsoft.com/office/officeart/2005/8/layout/list1"/>
    <dgm:cxn modelId="{6F61DC62-75D9-46DF-9FBB-07634A25DC74}" type="presParOf" srcId="{9F6F9530-B732-4905-BE58-B4784802DA5A}" destId="{B36DF92B-1648-41CB-B99C-D62222F31540}" srcOrd="0" destOrd="0" presId="urn:microsoft.com/office/officeart/2005/8/layout/list1"/>
    <dgm:cxn modelId="{A0A4EC41-4572-4175-AFDF-7408FEDAF1F7}" type="presParOf" srcId="{9F6F9530-B732-4905-BE58-B4784802DA5A}" destId="{7FB52F23-929C-4C79-ACD3-AF4F39687C9C}" srcOrd="1" destOrd="0" presId="urn:microsoft.com/office/officeart/2005/8/layout/list1"/>
    <dgm:cxn modelId="{6998AC03-0A5A-4202-A508-7E4A5883A786}" type="presParOf" srcId="{84DC8DC4-A2B5-4CAA-88F4-E3A93710EADE}" destId="{2AC57740-75FF-4AAA-9F3B-533CBCCCD1BC}" srcOrd="13" destOrd="0" presId="urn:microsoft.com/office/officeart/2005/8/layout/list1"/>
    <dgm:cxn modelId="{2403BE15-AA4A-4F17-8A42-7EB49CA9CC6F}" type="presParOf" srcId="{84DC8DC4-A2B5-4CAA-88F4-E3A93710EADE}" destId="{65AD439E-2F44-401D-B8C8-50196D7B6A53}" srcOrd="14"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AA9DCF0-A96F-493F-AE9F-D517C81B1A5B}" type="doc">
      <dgm:prSet loTypeId="urn:microsoft.com/office/officeart/2005/8/layout/venn1" loCatId="relationship" qsTypeId="urn:microsoft.com/office/officeart/2005/8/quickstyle/3d3" qsCatId="3D" csTypeId="urn:microsoft.com/office/officeart/2005/8/colors/colorful4" csCatId="colorful" phldr="1"/>
      <dgm:spPr/>
      <dgm:t>
        <a:bodyPr/>
        <a:lstStyle/>
        <a:p>
          <a:endParaRPr lang="el-GR"/>
        </a:p>
      </dgm:t>
    </dgm:pt>
    <dgm:pt modelId="{BA038AE6-507B-4A57-88E7-C1F736496F98}">
      <dgm:prSet custT="1"/>
      <dgm:spPr/>
      <dgm:t>
        <a:bodyPr/>
        <a:lstStyle/>
        <a:p>
          <a:pPr rtl="0"/>
          <a:r>
            <a:rPr lang="en-US" sz="2000" b="1" dirty="0" smtClean="0">
              <a:latin typeface="Times New Roman" pitchFamily="18" charset="0"/>
              <a:cs typeface="Times New Roman" pitchFamily="18" charset="0"/>
            </a:rPr>
            <a:t>ΦΟΡΗΤΗ ΜΑΘΗΣΗ</a:t>
          </a:r>
          <a:r>
            <a:rPr lang="el-GR" sz="2000" b="1" dirty="0" smtClean="0">
              <a:latin typeface="Times New Roman" pitchFamily="18" charset="0"/>
              <a:cs typeface="Times New Roman" pitchFamily="18" charset="0"/>
            </a:rPr>
            <a:t>:</a:t>
          </a:r>
        </a:p>
        <a:p>
          <a:pPr rtl="0"/>
          <a:r>
            <a:rPr lang="el-GR" sz="2000" b="1" dirty="0" smtClean="0">
              <a:latin typeface="Times New Roman" pitchFamily="18" charset="0"/>
              <a:cs typeface="Times New Roman" pitchFamily="18" charset="0"/>
            </a:rPr>
            <a:t/>
          </a:r>
          <a:br>
            <a:rPr lang="el-GR" sz="2000" b="1" dirty="0" smtClean="0">
              <a:latin typeface="Times New Roman" pitchFamily="18" charset="0"/>
              <a:cs typeface="Times New Roman" pitchFamily="18" charset="0"/>
            </a:rPr>
          </a:br>
          <a:r>
            <a:rPr lang="el-GR" sz="2000" dirty="0" smtClean="0">
              <a:latin typeface="Times New Roman" pitchFamily="18" charset="0"/>
              <a:cs typeface="Times New Roman" pitchFamily="18" charset="0"/>
            </a:rPr>
            <a:t> «Με τον όρο </a:t>
          </a:r>
          <a:r>
            <a:rPr lang="el-GR" sz="2000" b="1" dirty="0" smtClean="0">
              <a:latin typeface="Times New Roman" pitchFamily="18" charset="0"/>
              <a:cs typeface="Times New Roman" pitchFamily="18" charset="0"/>
            </a:rPr>
            <a:t>κινητή μάθηση </a:t>
          </a:r>
          <a:r>
            <a:rPr lang="el-GR" sz="2000" dirty="0" smtClean="0">
              <a:latin typeface="Times New Roman" pitchFamily="18" charset="0"/>
              <a:cs typeface="Times New Roman" pitchFamily="18" charset="0"/>
            </a:rPr>
            <a:t>αναφέρουμε τη διαμοίραση μαθητικού περιεχομένου με κινητές συσκευές όπως έξυπνα τηλέφωνα, (</a:t>
          </a:r>
          <a:r>
            <a:rPr lang="en-US" sz="2000" dirty="0" err="1" smtClean="0">
              <a:latin typeface="Times New Roman" pitchFamily="18" charset="0"/>
              <a:cs typeface="Times New Roman" pitchFamily="18" charset="0"/>
            </a:rPr>
            <a:t>smartphones</a:t>
          </a:r>
          <a:r>
            <a:rPr lang="el-GR" sz="2000" dirty="0" smtClean="0">
              <a:latin typeface="Times New Roman" pitchFamily="18" charset="0"/>
              <a:cs typeface="Times New Roman" pitchFamily="18" charset="0"/>
            </a:rPr>
            <a:t>), ή ηλεκτρονικές ατζέντες».</a:t>
          </a:r>
        </a:p>
        <a:p>
          <a:pPr rtl="0"/>
          <a:r>
            <a:rPr lang="el-GR" sz="2000" dirty="0" smtClean="0">
              <a:latin typeface="Times New Roman" pitchFamily="18" charset="0"/>
              <a:cs typeface="Times New Roman" pitchFamily="18" charset="0"/>
            </a:rPr>
            <a:t> Η εκμάθηση μέσω κινητών συσκευών λαμβάνει χώρα με την βοήθεια μικρών αυτόνομων συσκευών όπου οι χρήστες μπορούν να συνδέονται ανά πάσα στιγμή όπου και να βρίσκονται. </a:t>
          </a:r>
          <a:endParaRPr lang="el-GR" sz="2000" dirty="0">
            <a:latin typeface="Times New Roman" pitchFamily="18" charset="0"/>
            <a:cs typeface="Times New Roman" pitchFamily="18" charset="0"/>
          </a:endParaRPr>
        </a:p>
      </dgm:t>
    </dgm:pt>
    <dgm:pt modelId="{2514BC28-57CD-4433-BBEC-A62D62FCE922}" type="parTrans" cxnId="{63672CD5-FFC6-4020-B649-A555DC726EA3}">
      <dgm:prSet/>
      <dgm:spPr/>
      <dgm:t>
        <a:bodyPr/>
        <a:lstStyle/>
        <a:p>
          <a:endParaRPr lang="el-GR"/>
        </a:p>
      </dgm:t>
    </dgm:pt>
    <dgm:pt modelId="{49A93781-67A5-4BE4-B1F1-5CB7DB5A945C}" type="sibTrans" cxnId="{63672CD5-FFC6-4020-B649-A555DC726EA3}">
      <dgm:prSet/>
      <dgm:spPr/>
      <dgm:t>
        <a:bodyPr/>
        <a:lstStyle/>
        <a:p>
          <a:endParaRPr lang="el-GR"/>
        </a:p>
      </dgm:t>
    </dgm:pt>
    <dgm:pt modelId="{B0ED752C-692F-407A-A0A2-C0032425EA88}" type="pres">
      <dgm:prSet presAssocID="{FAA9DCF0-A96F-493F-AE9F-D517C81B1A5B}" presName="compositeShape" presStyleCnt="0">
        <dgm:presLayoutVars>
          <dgm:chMax val="7"/>
          <dgm:dir/>
          <dgm:resizeHandles val="exact"/>
        </dgm:presLayoutVars>
      </dgm:prSet>
      <dgm:spPr/>
      <dgm:t>
        <a:bodyPr/>
        <a:lstStyle/>
        <a:p>
          <a:endParaRPr lang="el-GR"/>
        </a:p>
      </dgm:t>
    </dgm:pt>
    <dgm:pt modelId="{FEF61F35-594F-4F49-8C70-FAD8539A4CFC}" type="pres">
      <dgm:prSet presAssocID="{BA038AE6-507B-4A57-88E7-C1F736496F98}" presName="circ1TxSh" presStyleLbl="vennNode1" presStyleIdx="0" presStyleCnt="1" custScaleX="140059"/>
      <dgm:spPr/>
      <dgm:t>
        <a:bodyPr/>
        <a:lstStyle/>
        <a:p>
          <a:endParaRPr lang="el-GR"/>
        </a:p>
      </dgm:t>
    </dgm:pt>
  </dgm:ptLst>
  <dgm:cxnLst>
    <dgm:cxn modelId="{63672CD5-FFC6-4020-B649-A555DC726EA3}" srcId="{FAA9DCF0-A96F-493F-AE9F-D517C81B1A5B}" destId="{BA038AE6-507B-4A57-88E7-C1F736496F98}" srcOrd="0" destOrd="0" parTransId="{2514BC28-57CD-4433-BBEC-A62D62FCE922}" sibTransId="{49A93781-67A5-4BE4-B1F1-5CB7DB5A945C}"/>
    <dgm:cxn modelId="{9A4EE08B-0505-4D5F-91FA-261BEFDFA16C}" type="presOf" srcId="{FAA9DCF0-A96F-493F-AE9F-D517C81B1A5B}" destId="{B0ED752C-692F-407A-A0A2-C0032425EA88}" srcOrd="0" destOrd="0" presId="urn:microsoft.com/office/officeart/2005/8/layout/venn1"/>
    <dgm:cxn modelId="{F49F6A5A-5A97-4FC8-9DB3-F075893FC20B}" type="presOf" srcId="{BA038AE6-507B-4A57-88E7-C1F736496F98}" destId="{FEF61F35-594F-4F49-8C70-FAD8539A4CFC}" srcOrd="0" destOrd="0" presId="urn:microsoft.com/office/officeart/2005/8/layout/venn1"/>
    <dgm:cxn modelId="{7717ABA0-A0E5-478C-BD34-E3409A735562}" type="presParOf" srcId="{B0ED752C-692F-407A-A0A2-C0032425EA88}" destId="{FEF61F35-594F-4F49-8C70-FAD8539A4CFC}" srcOrd="0" destOrd="0" presId="urn:microsoft.com/office/officeart/2005/8/layout/ven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4DD32B7-509E-4046-AE54-0FDDE5162215}" type="doc">
      <dgm:prSet loTypeId="urn:microsoft.com/office/officeart/2005/8/layout/vList3" loCatId="list" qsTypeId="urn:microsoft.com/office/officeart/2005/8/quickstyle/3d2" qsCatId="3D" csTypeId="urn:microsoft.com/office/officeart/2005/8/colors/colorful5" csCatId="colorful" phldr="1"/>
      <dgm:spPr/>
      <dgm:t>
        <a:bodyPr/>
        <a:lstStyle/>
        <a:p>
          <a:endParaRPr lang="el-GR"/>
        </a:p>
      </dgm:t>
    </dgm:pt>
    <dgm:pt modelId="{E2E17121-7003-4010-90DD-92429EB96653}">
      <dgm:prSet custT="1"/>
      <dgm:spPr>
        <a:solidFill>
          <a:srgbClr val="F4F694">
            <a:alpha val="63000"/>
          </a:srgbClr>
        </a:solidFill>
      </dgm:spPr>
      <dgm:t>
        <a:bodyPr/>
        <a:lstStyle/>
        <a:p>
          <a:pPr algn="just" rtl="0"/>
          <a:r>
            <a:rPr lang="el-GR" sz="1800" dirty="0" smtClean="0">
              <a:solidFill>
                <a:schemeClr val="tx1"/>
              </a:solidFill>
              <a:latin typeface="Times New Roman" pitchFamily="18" charset="0"/>
              <a:cs typeface="Times New Roman" pitchFamily="18" charset="0"/>
            </a:rPr>
            <a:t>Η παρούσα έρευνα είναι μια ποιοτική έρευνα και αυτό γιατί υπάρχει η αξιολόγηση της ποιότητας του εκπαιδευτικού υλικού για το πως τα παιδιά της ΣΤ Τάξης θα μπορούσαν να μάθουν την ιστορία για το Λιμένα της Θάσου μέσω της εφαρμογής </a:t>
          </a:r>
          <a:r>
            <a:rPr lang="en-AU" sz="1800" dirty="0" err="1" smtClean="0">
              <a:solidFill>
                <a:schemeClr val="tx1"/>
              </a:solidFill>
              <a:latin typeface="Times New Roman" pitchFamily="18" charset="0"/>
              <a:cs typeface="Times New Roman" pitchFamily="18" charset="0"/>
            </a:rPr>
            <a:t>Actionbound</a:t>
          </a:r>
          <a:r>
            <a:rPr lang="el-GR" sz="1800" dirty="0" smtClean="0">
              <a:solidFill>
                <a:schemeClr val="tx1"/>
              </a:solidFill>
              <a:latin typeface="Times New Roman" pitchFamily="18" charset="0"/>
              <a:cs typeface="Times New Roman" pitchFamily="18" charset="0"/>
            </a:rPr>
            <a:t>. </a:t>
          </a:r>
          <a:endParaRPr lang="el-GR" sz="1800" dirty="0">
            <a:solidFill>
              <a:schemeClr val="tx1"/>
            </a:solidFill>
            <a:latin typeface="Times New Roman" pitchFamily="18" charset="0"/>
            <a:cs typeface="Times New Roman" pitchFamily="18" charset="0"/>
          </a:endParaRPr>
        </a:p>
      </dgm:t>
    </dgm:pt>
    <dgm:pt modelId="{B68246BE-9DC9-43FC-AFF4-57484DF24618}" type="parTrans" cxnId="{578620FA-CFD9-4C2F-B4EF-F48B639DEC03}">
      <dgm:prSet/>
      <dgm:spPr/>
      <dgm:t>
        <a:bodyPr/>
        <a:lstStyle/>
        <a:p>
          <a:endParaRPr lang="el-GR"/>
        </a:p>
      </dgm:t>
    </dgm:pt>
    <dgm:pt modelId="{FC6B61DB-C913-4AF9-BAE6-C8E8B5F9E414}" type="sibTrans" cxnId="{578620FA-CFD9-4C2F-B4EF-F48B639DEC03}">
      <dgm:prSet/>
      <dgm:spPr/>
      <dgm:t>
        <a:bodyPr/>
        <a:lstStyle/>
        <a:p>
          <a:endParaRPr lang="el-GR"/>
        </a:p>
      </dgm:t>
    </dgm:pt>
    <dgm:pt modelId="{6C238AD7-686A-44BF-915D-88836A1F23CB}">
      <dgm:prSet custT="1"/>
      <dgm:spPr/>
      <dgm:t>
        <a:bodyPr/>
        <a:lstStyle/>
        <a:p>
          <a:pPr algn="just" rtl="0"/>
          <a:r>
            <a:rPr lang="el-GR" sz="1800" smtClean="0">
              <a:solidFill>
                <a:schemeClr val="tx1"/>
              </a:solidFill>
              <a:latin typeface="Times New Roman" pitchFamily="18" charset="0"/>
              <a:cs typeface="Times New Roman" pitchFamily="18" charset="0"/>
            </a:rPr>
            <a:t>Πιο συγκεκριμένα η έρευνα αυτή δίνει τη δυνατότητα στην ερευνήτρια να χωρίσει την έρευνα σε δύο φάσεις με σκοπό τη διερεύνηση και την κατανόηση σε βάθος του θέματος.</a:t>
          </a:r>
          <a:endParaRPr lang="el-GR" sz="1800" dirty="0">
            <a:solidFill>
              <a:schemeClr val="tx1"/>
            </a:solidFill>
            <a:latin typeface="Times New Roman" pitchFamily="18" charset="0"/>
            <a:cs typeface="Times New Roman" pitchFamily="18" charset="0"/>
          </a:endParaRPr>
        </a:p>
      </dgm:t>
    </dgm:pt>
    <dgm:pt modelId="{348A491F-9523-4DAB-89CD-79DD670D364B}" type="parTrans" cxnId="{2FDEE3E6-6B9E-4FBF-8F05-7097B1DFE3C2}">
      <dgm:prSet/>
      <dgm:spPr/>
      <dgm:t>
        <a:bodyPr/>
        <a:lstStyle/>
        <a:p>
          <a:endParaRPr lang="el-GR"/>
        </a:p>
      </dgm:t>
    </dgm:pt>
    <dgm:pt modelId="{8CADCF31-E647-489D-8EF5-13B59F2D7D13}" type="sibTrans" cxnId="{2FDEE3E6-6B9E-4FBF-8F05-7097B1DFE3C2}">
      <dgm:prSet/>
      <dgm:spPr/>
      <dgm:t>
        <a:bodyPr/>
        <a:lstStyle/>
        <a:p>
          <a:endParaRPr lang="el-GR"/>
        </a:p>
      </dgm:t>
    </dgm:pt>
    <dgm:pt modelId="{1A12B378-9822-4F8C-84A6-06C846A2E292}">
      <dgm:prSet custT="1"/>
      <dgm:spPr>
        <a:gradFill rotWithShape="0">
          <a:gsLst>
            <a:gs pos="50000">
              <a:schemeClr val="accent5">
                <a:hueOff val="-4902231"/>
                <a:satOff val="-6819"/>
                <a:lumOff val="-2615"/>
                <a:satMod val="103000"/>
                <a:lumMod val="102000"/>
                <a:tint val="94000"/>
                <a:alpha val="65000"/>
              </a:schemeClr>
            </a:gs>
            <a:gs pos="50000">
              <a:schemeClr val="accent5">
                <a:hueOff val="-4902231"/>
                <a:satOff val="-6819"/>
                <a:lumOff val="-2615"/>
                <a:alphaOff val="0"/>
                <a:satMod val="110000"/>
                <a:lumMod val="100000"/>
                <a:shade val="100000"/>
              </a:schemeClr>
            </a:gs>
            <a:gs pos="100000">
              <a:schemeClr val="accent5">
                <a:hueOff val="-4902231"/>
                <a:satOff val="-6819"/>
                <a:lumOff val="-2615"/>
                <a:alphaOff val="0"/>
                <a:lumMod val="99000"/>
                <a:satMod val="120000"/>
                <a:shade val="78000"/>
              </a:schemeClr>
            </a:gs>
          </a:gsLst>
          <a:lin ang="5400000" scaled="0"/>
        </a:gradFill>
      </dgm:spPr>
      <dgm:t>
        <a:bodyPr/>
        <a:lstStyle/>
        <a:p>
          <a:pPr algn="just" rtl="0"/>
          <a:r>
            <a:rPr lang="el-GR" sz="1800" dirty="0" smtClean="0">
              <a:solidFill>
                <a:schemeClr val="tx1"/>
              </a:solidFill>
              <a:latin typeface="Times New Roman" pitchFamily="18" charset="0"/>
              <a:cs typeface="Times New Roman" pitchFamily="18" charset="0"/>
            </a:rPr>
            <a:t>Η έρευνα για τα δύο εκπαιδευτικά περιβάλλοντα, το εκπαιδευτικό υλικό, παιχνίδι επαυξημένης πραγματικότητας, διεξήχθη τον Μάιο και τον Ιούνιο του 2023.</a:t>
          </a:r>
          <a:endParaRPr lang="el-GR" sz="1800" dirty="0">
            <a:solidFill>
              <a:schemeClr val="tx1"/>
            </a:solidFill>
            <a:latin typeface="Times New Roman" pitchFamily="18" charset="0"/>
            <a:cs typeface="Times New Roman" pitchFamily="18" charset="0"/>
          </a:endParaRPr>
        </a:p>
      </dgm:t>
    </dgm:pt>
    <dgm:pt modelId="{1A126FF8-F8F5-4646-8A5C-1822998694A3}" type="parTrans" cxnId="{F246DCC3-8682-4E0A-B301-0DF76A05E28F}">
      <dgm:prSet/>
      <dgm:spPr/>
      <dgm:t>
        <a:bodyPr/>
        <a:lstStyle/>
        <a:p>
          <a:endParaRPr lang="el-GR"/>
        </a:p>
      </dgm:t>
    </dgm:pt>
    <dgm:pt modelId="{D262C6B8-F14E-4513-8CAC-BA287E19F12D}" type="sibTrans" cxnId="{F246DCC3-8682-4E0A-B301-0DF76A05E28F}">
      <dgm:prSet/>
      <dgm:spPr/>
      <dgm:t>
        <a:bodyPr/>
        <a:lstStyle/>
        <a:p>
          <a:endParaRPr lang="el-GR"/>
        </a:p>
      </dgm:t>
    </dgm:pt>
    <dgm:pt modelId="{2E305341-0FD4-49D3-980E-D7B82BA6B3B1}">
      <dgm:prSet custT="1"/>
      <dgm:spPr>
        <a:gradFill rotWithShape="0">
          <a:gsLst>
            <a:gs pos="21000">
              <a:schemeClr val="accent5">
                <a:hueOff val="-7353345"/>
                <a:satOff val="-10228"/>
                <a:lumOff val="-3922"/>
                <a:satMod val="103000"/>
                <a:lumMod val="102000"/>
                <a:tint val="94000"/>
                <a:alpha val="57000"/>
              </a:schemeClr>
            </a:gs>
            <a:gs pos="50000">
              <a:schemeClr val="accent5">
                <a:hueOff val="-7353345"/>
                <a:satOff val="-10228"/>
                <a:lumOff val="-3922"/>
                <a:alphaOff val="0"/>
                <a:satMod val="110000"/>
                <a:lumMod val="100000"/>
                <a:shade val="100000"/>
              </a:schemeClr>
            </a:gs>
            <a:gs pos="100000">
              <a:schemeClr val="accent5">
                <a:hueOff val="-7353345"/>
                <a:satOff val="-10228"/>
                <a:lumOff val="-3922"/>
                <a:alphaOff val="0"/>
                <a:lumMod val="99000"/>
                <a:satMod val="120000"/>
                <a:shade val="78000"/>
              </a:schemeClr>
            </a:gs>
          </a:gsLst>
        </a:gradFill>
      </dgm:spPr>
      <dgm:t>
        <a:bodyPr/>
        <a:lstStyle/>
        <a:p>
          <a:pPr algn="just" rtl="0"/>
          <a:r>
            <a:rPr lang="el-GR" sz="1800" dirty="0" smtClean="0">
              <a:solidFill>
                <a:schemeClr val="tx1"/>
              </a:solidFill>
              <a:latin typeface="Times New Roman" pitchFamily="18" charset="0"/>
              <a:cs typeface="Times New Roman" pitchFamily="18" charset="0"/>
            </a:rPr>
            <a:t>Για τις ανάγκες τις έρευνάς μας επιλέξαμε την σκόπιμη ή κατά περίπτωση δειγματοληψία. </a:t>
          </a:r>
          <a:endParaRPr lang="el-GR" sz="1800" dirty="0">
            <a:solidFill>
              <a:schemeClr val="tx1"/>
            </a:solidFill>
            <a:latin typeface="Times New Roman" pitchFamily="18" charset="0"/>
            <a:cs typeface="Times New Roman" pitchFamily="18" charset="0"/>
          </a:endParaRPr>
        </a:p>
      </dgm:t>
    </dgm:pt>
    <dgm:pt modelId="{8A3FF5C6-F9F3-4835-8132-A8998F68C322}" type="parTrans" cxnId="{F3063FB5-2C51-4C7C-AAF4-A761C5370B22}">
      <dgm:prSet/>
      <dgm:spPr/>
      <dgm:t>
        <a:bodyPr/>
        <a:lstStyle/>
        <a:p>
          <a:endParaRPr lang="el-GR"/>
        </a:p>
      </dgm:t>
    </dgm:pt>
    <dgm:pt modelId="{9E879FE9-E00C-455C-91B0-77CE551F100E}" type="sibTrans" cxnId="{F3063FB5-2C51-4C7C-AAF4-A761C5370B22}">
      <dgm:prSet/>
      <dgm:spPr/>
      <dgm:t>
        <a:bodyPr/>
        <a:lstStyle/>
        <a:p>
          <a:endParaRPr lang="el-GR"/>
        </a:p>
      </dgm:t>
    </dgm:pt>
    <dgm:pt modelId="{E364BA74-1F9D-4705-8B7C-43B0C4282ED8}" type="pres">
      <dgm:prSet presAssocID="{E4DD32B7-509E-4046-AE54-0FDDE5162215}" presName="linearFlow" presStyleCnt="0">
        <dgm:presLayoutVars>
          <dgm:dir/>
          <dgm:resizeHandles val="exact"/>
        </dgm:presLayoutVars>
      </dgm:prSet>
      <dgm:spPr/>
      <dgm:t>
        <a:bodyPr/>
        <a:lstStyle/>
        <a:p>
          <a:endParaRPr lang="el-GR"/>
        </a:p>
      </dgm:t>
    </dgm:pt>
    <dgm:pt modelId="{F5D39BD2-D1D7-44C4-A2F3-654E08DD85F0}" type="pres">
      <dgm:prSet presAssocID="{E2E17121-7003-4010-90DD-92429EB96653}" presName="composite" presStyleCnt="0"/>
      <dgm:spPr/>
    </dgm:pt>
    <dgm:pt modelId="{E85D0017-62A2-4539-B6D2-D950716B68EA}" type="pres">
      <dgm:prSet presAssocID="{E2E17121-7003-4010-90DD-92429EB96653}" presName="imgShp" presStyleLbl="fgImgPlace1" presStyleIdx="0" presStyleCnt="4" custLinFactNeighborX="-93017" custLinFactNeighborY="-36"/>
      <dgm:spPr>
        <a:blipFill rotWithShape="0">
          <a:blip xmlns:r="http://schemas.openxmlformats.org/officeDocument/2006/relationships" r:embed="rId1"/>
          <a:stretch>
            <a:fillRect/>
          </a:stretch>
        </a:blipFill>
      </dgm:spPr>
    </dgm:pt>
    <dgm:pt modelId="{148A8D9D-3AFF-4907-B696-10DF10FB6317}" type="pres">
      <dgm:prSet presAssocID="{E2E17121-7003-4010-90DD-92429EB96653}" presName="txShp" presStyleLbl="node1" presStyleIdx="0" presStyleCnt="4" custScaleX="129352">
        <dgm:presLayoutVars>
          <dgm:bulletEnabled val="1"/>
        </dgm:presLayoutVars>
      </dgm:prSet>
      <dgm:spPr/>
      <dgm:t>
        <a:bodyPr/>
        <a:lstStyle/>
        <a:p>
          <a:endParaRPr lang="el-GR"/>
        </a:p>
      </dgm:t>
    </dgm:pt>
    <dgm:pt modelId="{93D59280-17E9-47A6-B773-FE524A49DF31}" type="pres">
      <dgm:prSet presAssocID="{FC6B61DB-C913-4AF9-BAE6-C8E8B5F9E414}" presName="spacing" presStyleCnt="0"/>
      <dgm:spPr/>
    </dgm:pt>
    <dgm:pt modelId="{F9F1CF0E-78AB-4874-B1DD-A988ACB4D52D}" type="pres">
      <dgm:prSet presAssocID="{6C238AD7-686A-44BF-915D-88836A1F23CB}" presName="composite" presStyleCnt="0"/>
      <dgm:spPr/>
    </dgm:pt>
    <dgm:pt modelId="{19B2C32A-187B-4145-986B-19CE83E9FDA0}" type="pres">
      <dgm:prSet presAssocID="{6C238AD7-686A-44BF-915D-88836A1F23CB}" presName="imgShp" presStyleLbl="fgImgPlace1" presStyleIdx="1" presStyleCnt="4" custLinFactNeighborX="-93017" custLinFactNeighborY="-3386"/>
      <dgm:spPr>
        <a:blipFill rotWithShape="0">
          <a:blip xmlns:r="http://schemas.openxmlformats.org/officeDocument/2006/relationships" r:embed="rId1"/>
          <a:stretch>
            <a:fillRect/>
          </a:stretch>
        </a:blipFill>
      </dgm:spPr>
    </dgm:pt>
    <dgm:pt modelId="{6F656FF0-6A68-46FB-ADEF-3E252D33B8FF}" type="pres">
      <dgm:prSet presAssocID="{6C238AD7-686A-44BF-915D-88836A1F23CB}" presName="txShp" presStyleLbl="node1" presStyleIdx="1" presStyleCnt="4" custScaleX="129352">
        <dgm:presLayoutVars>
          <dgm:bulletEnabled val="1"/>
        </dgm:presLayoutVars>
      </dgm:prSet>
      <dgm:spPr/>
      <dgm:t>
        <a:bodyPr/>
        <a:lstStyle/>
        <a:p>
          <a:endParaRPr lang="el-GR"/>
        </a:p>
      </dgm:t>
    </dgm:pt>
    <dgm:pt modelId="{03612987-F202-40A7-B45E-787D28E02E6B}" type="pres">
      <dgm:prSet presAssocID="{8CADCF31-E647-489D-8EF5-13B59F2D7D13}" presName="spacing" presStyleCnt="0"/>
      <dgm:spPr/>
    </dgm:pt>
    <dgm:pt modelId="{4CAF80A8-6CBA-4CE4-B595-4080547393F7}" type="pres">
      <dgm:prSet presAssocID="{1A12B378-9822-4F8C-84A6-06C846A2E292}" presName="composite" presStyleCnt="0"/>
      <dgm:spPr/>
    </dgm:pt>
    <dgm:pt modelId="{F48A8ED3-DEB4-4F12-AD26-12101FF6B485}" type="pres">
      <dgm:prSet presAssocID="{1A12B378-9822-4F8C-84A6-06C846A2E292}" presName="imgShp" presStyleLbl="fgImgPlace1" presStyleIdx="2" presStyleCnt="4" custLinFactNeighborX="-93017" custLinFactNeighborY="-6736"/>
      <dgm:spPr>
        <a:blipFill rotWithShape="0">
          <a:blip xmlns:r="http://schemas.openxmlformats.org/officeDocument/2006/relationships" r:embed="rId1"/>
          <a:stretch>
            <a:fillRect/>
          </a:stretch>
        </a:blipFill>
      </dgm:spPr>
    </dgm:pt>
    <dgm:pt modelId="{1EA06E37-B6A9-4460-BE10-FDA0AF046F7E}" type="pres">
      <dgm:prSet presAssocID="{1A12B378-9822-4F8C-84A6-06C846A2E292}" presName="txShp" presStyleLbl="node1" presStyleIdx="2" presStyleCnt="4" custScaleX="129352">
        <dgm:presLayoutVars>
          <dgm:bulletEnabled val="1"/>
        </dgm:presLayoutVars>
      </dgm:prSet>
      <dgm:spPr/>
      <dgm:t>
        <a:bodyPr/>
        <a:lstStyle/>
        <a:p>
          <a:endParaRPr lang="el-GR"/>
        </a:p>
      </dgm:t>
    </dgm:pt>
    <dgm:pt modelId="{2E024BBF-A681-4872-8E59-C6B339FBF2F8}" type="pres">
      <dgm:prSet presAssocID="{D262C6B8-F14E-4513-8CAC-BA287E19F12D}" presName="spacing" presStyleCnt="0"/>
      <dgm:spPr/>
    </dgm:pt>
    <dgm:pt modelId="{3C909FD8-BD47-460B-9A55-7A20D455E7C1}" type="pres">
      <dgm:prSet presAssocID="{2E305341-0FD4-49D3-980E-D7B82BA6B3B1}" presName="composite" presStyleCnt="0"/>
      <dgm:spPr/>
    </dgm:pt>
    <dgm:pt modelId="{DF25BE5A-B347-4D19-8642-64F6911A5735}" type="pres">
      <dgm:prSet presAssocID="{2E305341-0FD4-49D3-980E-D7B82BA6B3B1}" presName="imgShp" presStyleLbl="fgImgPlace1" presStyleIdx="3" presStyleCnt="4" custLinFactX="-7072" custLinFactNeighborX="-100000" custLinFactNeighborY="-3058"/>
      <dgm:spPr>
        <a:blipFill rotWithShape="0">
          <a:blip xmlns:r="http://schemas.openxmlformats.org/officeDocument/2006/relationships" r:embed="rId1"/>
          <a:stretch>
            <a:fillRect/>
          </a:stretch>
        </a:blipFill>
      </dgm:spPr>
    </dgm:pt>
    <dgm:pt modelId="{601B1DB4-416B-454A-B1AE-2E8BDC9EA460}" type="pres">
      <dgm:prSet presAssocID="{2E305341-0FD4-49D3-980E-D7B82BA6B3B1}" presName="txShp" presStyleLbl="node1" presStyleIdx="3" presStyleCnt="4" custScaleX="129352">
        <dgm:presLayoutVars>
          <dgm:bulletEnabled val="1"/>
        </dgm:presLayoutVars>
      </dgm:prSet>
      <dgm:spPr/>
      <dgm:t>
        <a:bodyPr/>
        <a:lstStyle/>
        <a:p>
          <a:endParaRPr lang="el-GR"/>
        </a:p>
      </dgm:t>
    </dgm:pt>
  </dgm:ptLst>
  <dgm:cxnLst>
    <dgm:cxn modelId="{97C77DAE-F54D-4802-927B-E19066F076C1}" type="presOf" srcId="{1A12B378-9822-4F8C-84A6-06C846A2E292}" destId="{1EA06E37-B6A9-4460-BE10-FDA0AF046F7E}" srcOrd="0" destOrd="0" presId="urn:microsoft.com/office/officeart/2005/8/layout/vList3"/>
    <dgm:cxn modelId="{AED812F9-C017-4DFB-B8EF-D696969846C7}" type="presOf" srcId="{2E305341-0FD4-49D3-980E-D7B82BA6B3B1}" destId="{601B1DB4-416B-454A-B1AE-2E8BDC9EA460}" srcOrd="0" destOrd="0" presId="urn:microsoft.com/office/officeart/2005/8/layout/vList3"/>
    <dgm:cxn modelId="{F3063FB5-2C51-4C7C-AAF4-A761C5370B22}" srcId="{E4DD32B7-509E-4046-AE54-0FDDE5162215}" destId="{2E305341-0FD4-49D3-980E-D7B82BA6B3B1}" srcOrd="3" destOrd="0" parTransId="{8A3FF5C6-F9F3-4835-8132-A8998F68C322}" sibTransId="{9E879FE9-E00C-455C-91B0-77CE551F100E}"/>
    <dgm:cxn modelId="{93A2121A-D380-47FA-8314-DC08BC1073D8}" type="presOf" srcId="{6C238AD7-686A-44BF-915D-88836A1F23CB}" destId="{6F656FF0-6A68-46FB-ADEF-3E252D33B8FF}" srcOrd="0" destOrd="0" presId="urn:microsoft.com/office/officeart/2005/8/layout/vList3"/>
    <dgm:cxn modelId="{F246DCC3-8682-4E0A-B301-0DF76A05E28F}" srcId="{E4DD32B7-509E-4046-AE54-0FDDE5162215}" destId="{1A12B378-9822-4F8C-84A6-06C846A2E292}" srcOrd="2" destOrd="0" parTransId="{1A126FF8-F8F5-4646-8A5C-1822998694A3}" sibTransId="{D262C6B8-F14E-4513-8CAC-BA287E19F12D}"/>
    <dgm:cxn modelId="{578620FA-CFD9-4C2F-B4EF-F48B639DEC03}" srcId="{E4DD32B7-509E-4046-AE54-0FDDE5162215}" destId="{E2E17121-7003-4010-90DD-92429EB96653}" srcOrd="0" destOrd="0" parTransId="{B68246BE-9DC9-43FC-AFF4-57484DF24618}" sibTransId="{FC6B61DB-C913-4AF9-BAE6-C8E8B5F9E414}"/>
    <dgm:cxn modelId="{E5FE8AFF-7AA1-4F5B-9717-07A857D16B8F}" type="presOf" srcId="{E2E17121-7003-4010-90DD-92429EB96653}" destId="{148A8D9D-3AFF-4907-B696-10DF10FB6317}" srcOrd="0" destOrd="0" presId="urn:microsoft.com/office/officeart/2005/8/layout/vList3"/>
    <dgm:cxn modelId="{2FDEE3E6-6B9E-4FBF-8F05-7097B1DFE3C2}" srcId="{E4DD32B7-509E-4046-AE54-0FDDE5162215}" destId="{6C238AD7-686A-44BF-915D-88836A1F23CB}" srcOrd="1" destOrd="0" parTransId="{348A491F-9523-4DAB-89CD-79DD670D364B}" sibTransId="{8CADCF31-E647-489D-8EF5-13B59F2D7D13}"/>
    <dgm:cxn modelId="{4E2E5281-A116-47E4-9EFC-B4DA8526DE0F}" type="presOf" srcId="{E4DD32B7-509E-4046-AE54-0FDDE5162215}" destId="{E364BA74-1F9D-4705-8B7C-43B0C4282ED8}" srcOrd="0" destOrd="0" presId="urn:microsoft.com/office/officeart/2005/8/layout/vList3"/>
    <dgm:cxn modelId="{72CBA2C0-8B17-43DC-97DA-30566231C748}" type="presParOf" srcId="{E364BA74-1F9D-4705-8B7C-43B0C4282ED8}" destId="{F5D39BD2-D1D7-44C4-A2F3-654E08DD85F0}" srcOrd="0" destOrd="0" presId="urn:microsoft.com/office/officeart/2005/8/layout/vList3"/>
    <dgm:cxn modelId="{C45FF647-ACD9-4437-A939-0759F3FC5677}" type="presParOf" srcId="{F5D39BD2-D1D7-44C4-A2F3-654E08DD85F0}" destId="{E85D0017-62A2-4539-B6D2-D950716B68EA}" srcOrd="0" destOrd="0" presId="urn:microsoft.com/office/officeart/2005/8/layout/vList3"/>
    <dgm:cxn modelId="{BFD5AAF1-309D-41DA-8504-16C0912A77D2}" type="presParOf" srcId="{F5D39BD2-D1D7-44C4-A2F3-654E08DD85F0}" destId="{148A8D9D-3AFF-4907-B696-10DF10FB6317}" srcOrd="1" destOrd="0" presId="urn:microsoft.com/office/officeart/2005/8/layout/vList3"/>
    <dgm:cxn modelId="{126F4ACF-488B-488A-BB2B-B10C3A81C105}" type="presParOf" srcId="{E364BA74-1F9D-4705-8B7C-43B0C4282ED8}" destId="{93D59280-17E9-47A6-B773-FE524A49DF31}" srcOrd="1" destOrd="0" presId="urn:microsoft.com/office/officeart/2005/8/layout/vList3"/>
    <dgm:cxn modelId="{564282FD-2ABB-4D8B-BD8A-4E157E8FD9D7}" type="presParOf" srcId="{E364BA74-1F9D-4705-8B7C-43B0C4282ED8}" destId="{F9F1CF0E-78AB-4874-B1DD-A988ACB4D52D}" srcOrd="2" destOrd="0" presId="urn:microsoft.com/office/officeart/2005/8/layout/vList3"/>
    <dgm:cxn modelId="{67413D5A-3687-4196-8042-53F6AE143A2D}" type="presParOf" srcId="{F9F1CF0E-78AB-4874-B1DD-A988ACB4D52D}" destId="{19B2C32A-187B-4145-986B-19CE83E9FDA0}" srcOrd="0" destOrd="0" presId="urn:microsoft.com/office/officeart/2005/8/layout/vList3"/>
    <dgm:cxn modelId="{C84A4BC3-CAED-4BF7-BB1D-120E1160FDF3}" type="presParOf" srcId="{F9F1CF0E-78AB-4874-B1DD-A988ACB4D52D}" destId="{6F656FF0-6A68-46FB-ADEF-3E252D33B8FF}" srcOrd="1" destOrd="0" presId="urn:microsoft.com/office/officeart/2005/8/layout/vList3"/>
    <dgm:cxn modelId="{4F572A08-2CA0-4E2C-AF4A-1ECD73948ED7}" type="presParOf" srcId="{E364BA74-1F9D-4705-8B7C-43B0C4282ED8}" destId="{03612987-F202-40A7-B45E-787D28E02E6B}" srcOrd="3" destOrd="0" presId="urn:microsoft.com/office/officeart/2005/8/layout/vList3"/>
    <dgm:cxn modelId="{EBEBCD2C-472A-497A-A1B8-016B8CE067A9}" type="presParOf" srcId="{E364BA74-1F9D-4705-8B7C-43B0C4282ED8}" destId="{4CAF80A8-6CBA-4CE4-B595-4080547393F7}" srcOrd="4" destOrd="0" presId="urn:microsoft.com/office/officeart/2005/8/layout/vList3"/>
    <dgm:cxn modelId="{EECE24A4-D1CC-43EC-88C8-FFC9ADB3D022}" type="presParOf" srcId="{4CAF80A8-6CBA-4CE4-B595-4080547393F7}" destId="{F48A8ED3-DEB4-4F12-AD26-12101FF6B485}" srcOrd="0" destOrd="0" presId="urn:microsoft.com/office/officeart/2005/8/layout/vList3"/>
    <dgm:cxn modelId="{9772C53F-46D3-43EB-B9D6-4F5FF7D4C02B}" type="presParOf" srcId="{4CAF80A8-6CBA-4CE4-B595-4080547393F7}" destId="{1EA06E37-B6A9-4460-BE10-FDA0AF046F7E}" srcOrd="1" destOrd="0" presId="urn:microsoft.com/office/officeart/2005/8/layout/vList3"/>
    <dgm:cxn modelId="{193FDCC4-FAAA-4DD3-80F7-1659221D5E83}" type="presParOf" srcId="{E364BA74-1F9D-4705-8B7C-43B0C4282ED8}" destId="{2E024BBF-A681-4872-8E59-C6B339FBF2F8}" srcOrd="5" destOrd="0" presId="urn:microsoft.com/office/officeart/2005/8/layout/vList3"/>
    <dgm:cxn modelId="{4B6ACAEC-0A45-45DA-B006-7C63A5A73B4D}" type="presParOf" srcId="{E364BA74-1F9D-4705-8B7C-43B0C4282ED8}" destId="{3C909FD8-BD47-460B-9A55-7A20D455E7C1}" srcOrd="6" destOrd="0" presId="urn:microsoft.com/office/officeart/2005/8/layout/vList3"/>
    <dgm:cxn modelId="{D9595B5C-D0B3-475F-BECE-F6D450933A6E}" type="presParOf" srcId="{3C909FD8-BD47-460B-9A55-7A20D455E7C1}" destId="{DF25BE5A-B347-4D19-8642-64F6911A5735}" srcOrd="0" destOrd="0" presId="urn:microsoft.com/office/officeart/2005/8/layout/vList3"/>
    <dgm:cxn modelId="{E6E842B4-3851-4149-BFDB-20D758A2D1DD}" type="presParOf" srcId="{3C909FD8-BD47-460B-9A55-7A20D455E7C1}" destId="{601B1DB4-416B-454A-B1AE-2E8BDC9EA460}" srcOrd="1" destOrd="0" presId="urn:microsoft.com/office/officeart/2005/8/layout/v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AC7B8FC-5990-480D-8C2B-39C01900DB65}" type="doc">
      <dgm:prSet loTypeId="urn:microsoft.com/office/officeart/2005/8/layout/process1" loCatId="process" qsTypeId="urn:microsoft.com/office/officeart/2005/8/quickstyle/3d2" qsCatId="3D" csTypeId="urn:microsoft.com/office/officeart/2005/8/colors/colorful4" csCatId="colorful" phldr="1"/>
      <dgm:spPr/>
      <dgm:t>
        <a:bodyPr/>
        <a:lstStyle/>
        <a:p>
          <a:endParaRPr lang="el-GR"/>
        </a:p>
      </dgm:t>
    </dgm:pt>
    <dgm:pt modelId="{4E407D15-066D-41C2-B820-537BC314F4F5}">
      <dgm:prSet custT="1"/>
      <dgm:spPr>
        <a:solidFill>
          <a:srgbClr val="A7E8FF">
            <a:alpha val="70000"/>
          </a:srgbClr>
        </a:solidFill>
      </dgm:spPr>
      <dgm:t>
        <a:bodyPr/>
        <a:lstStyle/>
        <a:p>
          <a:pPr algn="l" rtl="0"/>
          <a:r>
            <a:rPr lang="el-GR" sz="1800" b="0" dirty="0" smtClean="0">
              <a:solidFill>
                <a:schemeClr val="tx1"/>
              </a:solidFill>
              <a:latin typeface="Times New Roman" pitchFamily="18" charset="0"/>
              <a:cs typeface="Times New Roman" pitchFamily="18" charset="0"/>
            </a:rPr>
            <a:t>Το </a:t>
          </a:r>
          <a:r>
            <a:rPr lang="el-GR" sz="1800" b="1" dirty="0" smtClean="0">
              <a:solidFill>
                <a:schemeClr val="tx1"/>
              </a:solidFill>
              <a:latin typeface="Times New Roman" pitchFamily="18" charset="0"/>
              <a:cs typeface="Times New Roman" pitchFamily="18" charset="0"/>
            </a:rPr>
            <a:t>δείγμα</a:t>
          </a:r>
          <a:r>
            <a:rPr lang="el-GR" sz="1800" b="0" dirty="0" smtClean="0">
              <a:solidFill>
                <a:schemeClr val="tx1"/>
              </a:solidFill>
              <a:latin typeface="Times New Roman" pitchFamily="18" charset="0"/>
              <a:cs typeface="Times New Roman" pitchFamily="18" charset="0"/>
            </a:rPr>
            <a:t> που επιλέχτηκε ήταν τρεις τελειόφοιτοι του ΠΜΣ «Επιστήμες της Αγωγής - Εξ Αποστάσεως Εκπαίδευση με την χρήση των ΤΠΕ (</a:t>
          </a:r>
          <a:r>
            <a:rPr lang="en-US" sz="1800" b="0" dirty="0" smtClean="0">
              <a:solidFill>
                <a:schemeClr val="tx1"/>
              </a:solidFill>
              <a:latin typeface="Times New Roman" pitchFamily="18" charset="0"/>
              <a:cs typeface="Times New Roman" pitchFamily="18" charset="0"/>
            </a:rPr>
            <a:t>e</a:t>
          </a:r>
          <a:r>
            <a:rPr lang="el-GR" sz="1800" b="0" dirty="0" smtClean="0">
              <a:solidFill>
                <a:schemeClr val="tx1"/>
              </a:solidFill>
              <a:latin typeface="Times New Roman" pitchFamily="18" charset="0"/>
              <a:cs typeface="Times New Roman" pitchFamily="18" charset="0"/>
            </a:rPr>
            <a:t>-</a:t>
          </a:r>
          <a:r>
            <a:rPr lang="en-US" sz="1800" b="0" dirty="0" smtClean="0">
              <a:solidFill>
                <a:schemeClr val="tx1"/>
              </a:solidFill>
              <a:latin typeface="Times New Roman" pitchFamily="18" charset="0"/>
              <a:cs typeface="Times New Roman" pitchFamily="18" charset="0"/>
            </a:rPr>
            <a:t>Learning</a:t>
          </a:r>
          <a:r>
            <a:rPr lang="el-GR" sz="1800" b="0" dirty="0" smtClean="0">
              <a:solidFill>
                <a:schemeClr val="tx1"/>
              </a:solidFill>
              <a:latin typeface="Times New Roman" pitchFamily="18" charset="0"/>
              <a:cs typeface="Times New Roman" pitchFamily="18" charset="0"/>
            </a:rPr>
            <a:t>)» ως γνώστες του αντικειμένου. </a:t>
          </a:r>
        </a:p>
        <a:p>
          <a:pPr algn="l" rtl="0"/>
          <a:r>
            <a:rPr lang="el-GR" sz="1800" b="0" dirty="0" smtClean="0">
              <a:solidFill>
                <a:schemeClr val="tx1"/>
              </a:solidFill>
              <a:latin typeface="Times New Roman" pitchFamily="18" charset="0"/>
              <a:cs typeface="Times New Roman" pitchFamily="18" charset="0"/>
            </a:rPr>
            <a:t>Κατόπιν επιλέχτηκαν 20 μαθητές της ΣΤ τάξης του 1ου Δημοτικού Σχολείου Θάσου, οι οποίοι συμμετείχαν στην ολοκληρωμένη παρέμβαση.  </a:t>
          </a:r>
          <a:endParaRPr lang="el-GR" sz="1800" b="0" dirty="0">
            <a:solidFill>
              <a:schemeClr val="tx1"/>
            </a:solidFill>
            <a:latin typeface="Times New Roman" pitchFamily="18" charset="0"/>
            <a:cs typeface="Times New Roman" pitchFamily="18" charset="0"/>
          </a:endParaRPr>
        </a:p>
      </dgm:t>
    </dgm:pt>
    <dgm:pt modelId="{8B7159FC-DD94-4F98-8C02-5859A13BC5F0}" type="parTrans" cxnId="{70478C8D-C3FB-4D9A-B151-BD17BCB8B297}">
      <dgm:prSet/>
      <dgm:spPr/>
      <dgm:t>
        <a:bodyPr/>
        <a:lstStyle/>
        <a:p>
          <a:endParaRPr lang="el-GR"/>
        </a:p>
      </dgm:t>
    </dgm:pt>
    <dgm:pt modelId="{1CC62622-C858-48E8-8FCF-4D97914DE74C}" type="sibTrans" cxnId="{70478C8D-C3FB-4D9A-B151-BD17BCB8B297}">
      <dgm:prSet/>
      <dgm:spPr>
        <a:solidFill>
          <a:srgbClr val="E5B7CF">
            <a:alpha val="69000"/>
          </a:srgbClr>
        </a:solidFill>
      </dgm:spPr>
      <dgm:t>
        <a:bodyPr/>
        <a:lstStyle/>
        <a:p>
          <a:endParaRPr lang="el-GR"/>
        </a:p>
      </dgm:t>
    </dgm:pt>
    <dgm:pt modelId="{00272D3E-7583-4450-B289-0548FFD73DE8}">
      <dgm:prSet custT="1"/>
      <dgm:spPr>
        <a:solidFill>
          <a:srgbClr val="F4F694">
            <a:alpha val="58000"/>
          </a:srgbClr>
        </a:solidFill>
      </dgm:spPr>
      <dgm:t>
        <a:bodyPr/>
        <a:lstStyle/>
        <a:p>
          <a:pPr algn="l" rtl="0"/>
          <a:r>
            <a:rPr lang="el-GR" sz="1800" b="1" dirty="0" smtClean="0">
              <a:solidFill>
                <a:schemeClr val="tx1"/>
              </a:solidFill>
              <a:latin typeface="Times New Roman" pitchFamily="18" charset="0"/>
              <a:cs typeface="Times New Roman" pitchFamily="18" charset="0"/>
            </a:rPr>
            <a:t>Έρευνα για την εφαρμογή επαυξημένης πραγματικότητας. </a:t>
          </a:r>
          <a:r>
            <a:rPr lang="el-GR" sz="1800" b="0" dirty="0" smtClean="0">
              <a:solidFill>
                <a:schemeClr val="tx1"/>
              </a:solidFill>
              <a:latin typeface="Times New Roman" pitchFamily="18" charset="0"/>
              <a:cs typeface="Times New Roman" pitchFamily="18" charset="0"/>
            </a:rPr>
            <a:t/>
          </a:r>
          <a:br>
            <a:rPr lang="el-GR" sz="1800" b="0" dirty="0" smtClean="0">
              <a:solidFill>
                <a:schemeClr val="tx1"/>
              </a:solidFill>
              <a:latin typeface="Times New Roman" pitchFamily="18" charset="0"/>
              <a:cs typeface="Times New Roman" pitchFamily="18" charset="0"/>
            </a:rPr>
          </a:br>
          <a:r>
            <a:rPr lang="el-GR" sz="1800" b="0" dirty="0" smtClean="0">
              <a:solidFill>
                <a:schemeClr val="tx1"/>
              </a:solidFill>
              <a:latin typeface="Times New Roman" pitchFamily="18" charset="0"/>
              <a:cs typeface="Times New Roman" pitchFamily="18" charset="0"/>
            </a:rPr>
            <a:t>Στην παραπάνω έρευνα χρησιμοποιήσαμε την εφαρμογή της επαυξημένης πραγματικότητας. </a:t>
          </a:r>
        </a:p>
        <a:p>
          <a:pPr algn="l" rtl="0"/>
          <a:r>
            <a:rPr lang="el-GR" sz="1800" b="0" dirty="0" smtClean="0">
              <a:solidFill>
                <a:schemeClr val="tx1"/>
              </a:solidFill>
              <a:latin typeface="Times New Roman" pitchFamily="18" charset="0"/>
              <a:cs typeface="Times New Roman" pitchFamily="18" charset="0"/>
            </a:rPr>
            <a:t>Οι 20 μαθητές της έκτης δημοτικού είχαν συμμετοχή στην εφαρμογή του </a:t>
          </a:r>
          <a:r>
            <a:rPr lang="en-US" sz="1800" b="0" dirty="0" err="1" smtClean="0">
              <a:solidFill>
                <a:schemeClr val="tx1"/>
              </a:solidFill>
              <a:latin typeface="Times New Roman" pitchFamily="18" charset="0"/>
              <a:cs typeface="Times New Roman" pitchFamily="18" charset="0"/>
            </a:rPr>
            <a:t>Actionbound</a:t>
          </a:r>
          <a:r>
            <a:rPr lang="el-GR" sz="1800" b="0" dirty="0" smtClean="0">
              <a:solidFill>
                <a:schemeClr val="tx1"/>
              </a:solidFill>
              <a:latin typeface="Times New Roman" pitchFamily="18" charset="0"/>
              <a:cs typeface="Times New Roman" pitchFamily="18" charset="0"/>
            </a:rPr>
            <a:t> αφού το εφάρμοσαν στην πράξη στα πλαίσια εκπαιδευτικής παρέμβασης κατά την ώρα του μαθήματος της Πληροφορικής. </a:t>
          </a:r>
          <a:endParaRPr lang="el-GR" sz="1800" b="0" dirty="0">
            <a:solidFill>
              <a:schemeClr val="tx1"/>
            </a:solidFill>
            <a:latin typeface="Times New Roman" pitchFamily="18" charset="0"/>
            <a:cs typeface="Times New Roman" pitchFamily="18" charset="0"/>
          </a:endParaRPr>
        </a:p>
      </dgm:t>
    </dgm:pt>
    <dgm:pt modelId="{710BD9A5-4963-4858-9AA5-514A22A0674A}" type="parTrans" cxnId="{E6A76C3A-2107-4629-B409-08D2510DF97C}">
      <dgm:prSet/>
      <dgm:spPr/>
      <dgm:t>
        <a:bodyPr/>
        <a:lstStyle/>
        <a:p>
          <a:endParaRPr lang="el-GR"/>
        </a:p>
      </dgm:t>
    </dgm:pt>
    <dgm:pt modelId="{6B7EC9FA-B4D8-45EF-8B11-26ECC0FF074A}" type="sibTrans" cxnId="{E6A76C3A-2107-4629-B409-08D2510DF97C}">
      <dgm:prSet/>
      <dgm:spPr/>
      <dgm:t>
        <a:bodyPr/>
        <a:lstStyle/>
        <a:p>
          <a:endParaRPr lang="el-GR"/>
        </a:p>
      </dgm:t>
    </dgm:pt>
    <dgm:pt modelId="{8742669A-B7FC-4D9A-A6D8-5D95DD85414C}" type="pres">
      <dgm:prSet presAssocID="{3AC7B8FC-5990-480D-8C2B-39C01900DB65}" presName="Name0" presStyleCnt="0">
        <dgm:presLayoutVars>
          <dgm:dir/>
          <dgm:resizeHandles val="exact"/>
        </dgm:presLayoutVars>
      </dgm:prSet>
      <dgm:spPr/>
      <dgm:t>
        <a:bodyPr/>
        <a:lstStyle/>
        <a:p>
          <a:endParaRPr lang="el-GR"/>
        </a:p>
      </dgm:t>
    </dgm:pt>
    <dgm:pt modelId="{E216AD67-AAEC-4547-BDEE-1B70F4596384}" type="pres">
      <dgm:prSet presAssocID="{4E407D15-066D-41C2-B820-537BC314F4F5}" presName="node" presStyleLbl="node1" presStyleIdx="0" presStyleCnt="2" custScaleX="870428" custScaleY="128217">
        <dgm:presLayoutVars>
          <dgm:bulletEnabled val="1"/>
        </dgm:presLayoutVars>
      </dgm:prSet>
      <dgm:spPr/>
      <dgm:t>
        <a:bodyPr/>
        <a:lstStyle/>
        <a:p>
          <a:endParaRPr lang="el-GR"/>
        </a:p>
      </dgm:t>
    </dgm:pt>
    <dgm:pt modelId="{809311AE-ABAC-487C-AA70-006BD95CE03D}" type="pres">
      <dgm:prSet presAssocID="{1CC62622-C858-48E8-8FCF-4D97914DE74C}" presName="sibTrans" presStyleLbl="sibTrans2D1" presStyleIdx="0" presStyleCnt="1"/>
      <dgm:spPr/>
      <dgm:t>
        <a:bodyPr/>
        <a:lstStyle/>
        <a:p>
          <a:endParaRPr lang="el-GR"/>
        </a:p>
      </dgm:t>
    </dgm:pt>
    <dgm:pt modelId="{18D94326-9667-49CD-AE11-4E21946F3618}" type="pres">
      <dgm:prSet presAssocID="{1CC62622-C858-48E8-8FCF-4D97914DE74C}" presName="connectorText" presStyleLbl="sibTrans2D1" presStyleIdx="0" presStyleCnt="1"/>
      <dgm:spPr/>
      <dgm:t>
        <a:bodyPr/>
        <a:lstStyle/>
        <a:p>
          <a:endParaRPr lang="el-GR"/>
        </a:p>
      </dgm:t>
    </dgm:pt>
    <dgm:pt modelId="{F718E1F8-6E02-471F-84CC-7571521425F8}" type="pres">
      <dgm:prSet presAssocID="{00272D3E-7583-4450-B289-0548FFD73DE8}" presName="node" presStyleLbl="node1" presStyleIdx="1" presStyleCnt="2" custScaleX="870428" custScaleY="128217">
        <dgm:presLayoutVars>
          <dgm:bulletEnabled val="1"/>
        </dgm:presLayoutVars>
      </dgm:prSet>
      <dgm:spPr/>
      <dgm:t>
        <a:bodyPr/>
        <a:lstStyle/>
        <a:p>
          <a:endParaRPr lang="el-GR"/>
        </a:p>
      </dgm:t>
    </dgm:pt>
  </dgm:ptLst>
  <dgm:cxnLst>
    <dgm:cxn modelId="{A490D88D-6F2C-417F-856C-C78242BD88CD}" type="presOf" srcId="{4E407D15-066D-41C2-B820-537BC314F4F5}" destId="{E216AD67-AAEC-4547-BDEE-1B70F4596384}" srcOrd="0" destOrd="0" presId="urn:microsoft.com/office/officeart/2005/8/layout/process1"/>
    <dgm:cxn modelId="{440CAD76-58C7-44FE-82F4-E06851F4EC7C}" type="presOf" srcId="{1CC62622-C858-48E8-8FCF-4D97914DE74C}" destId="{18D94326-9667-49CD-AE11-4E21946F3618}" srcOrd="1" destOrd="0" presId="urn:microsoft.com/office/officeart/2005/8/layout/process1"/>
    <dgm:cxn modelId="{11EBCB77-B18A-4C40-8A48-D17A3478A37D}" type="presOf" srcId="{00272D3E-7583-4450-B289-0548FFD73DE8}" destId="{F718E1F8-6E02-471F-84CC-7571521425F8}" srcOrd="0" destOrd="0" presId="urn:microsoft.com/office/officeart/2005/8/layout/process1"/>
    <dgm:cxn modelId="{70478C8D-C3FB-4D9A-B151-BD17BCB8B297}" srcId="{3AC7B8FC-5990-480D-8C2B-39C01900DB65}" destId="{4E407D15-066D-41C2-B820-537BC314F4F5}" srcOrd="0" destOrd="0" parTransId="{8B7159FC-DD94-4F98-8C02-5859A13BC5F0}" sibTransId="{1CC62622-C858-48E8-8FCF-4D97914DE74C}"/>
    <dgm:cxn modelId="{7C3A28EB-99F9-49E4-B180-D01B97899BA9}" type="presOf" srcId="{1CC62622-C858-48E8-8FCF-4D97914DE74C}" destId="{809311AE-ABAC-487C-AA70-006BD95CE03D}" srcOrd="0" destOrd="0" presId="urn:microsoft.com/office/officeart/2005/8/layout/process1"/>
    <dgm:cxn modelId="{112DBE25-338F-4155-830D-1789AEEBDA04}" type="presOf" srcId="{3AC7B8FC-5990-480D-8C2B-39C01900DB65}" destId="{8742669A-B7FC-4D9A-A6D8-5D95DD85414C}" srcOrd="0" destOrd="0" presId="urn:microsoft.com/office/officeart/2005/8/layout/process1"/>
    <dgm:cxn modelId="{E6A76C3A-2107-4629-B409-08D2510DF97C}" srcId="{3AC7B8FC-5990-480D-8C2B-39C01900DB65}" destId="{00272D3E-7583-4450-B289-0548FFD73DE8}" srcOrd="1" destOrd="0" parTransId="{710BD9A5-4963-4858-9AA5-514A22A0674A}" sibTransId="{6B7EC9FA-B4D8-45EF-8B11-26ECC0FF074A}"/>
    <dgm:cxn modelId="{8E946134-3121-4CC7-A79F-7F84F262F19D}" type="presParOf" srcId="{8742669A-B7FC-4D9A-A6D8-5D95DD85414C}" destId="{E216AD67-AAEC-4547-BDEE-1B70F4596384}" srcOrd="0" destOrd="0" presId="urn:microsoft.com/office/officeart/2005/8/layout/process1"/>
    <dgm:cxn modelId="{B0E0C61D-47EB-4FB5-841A-1D2C0C3EA6B5}" type="presParOf" srcId="{8742669A-B7FC-4D9A-A6D8-5D95DD85414C}" destId="{809311AE-ABAC-487C-AA70-006BD95CE03D}" srcOrd="1" destOrd="0" presId="urn:microsoft.com/office/officeart/2005/8/layout/process1"/>
    <dgm:cxn modelId="{C134CC81-FFE0-4DA1-9F30-0DAC6E7E9404}" type="presParOf" srcId="{809311AE-ABAC-487C-AA70-006BD95CE03D}" destId="{18D94326-9667-49CD-AE11-4E21946F3618}" srcOrd="0" destOrd="0" presId="urn:microsoft.com/office/officeart/2005/8/layout/process1"/>
    <dgm:cxn modelId="{443CB7DA-72B9-4ABA-9349-9BF2580195CD}" type="presParOf" srcId="{8742669A-B7FC-4D9A-A6D8-5D95DD85414C}" destId="{F718E1F8-6E02-471F-84CC-7571521425F8}" srcOrd="2" destOrd="0" presId="urn:microsoft.com/office/officeart/2005/8/layout/process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A4ACCC7-BC3F-42BE-9A7A-25A054AC0BD2}" type="doc">
      <dgm:prSet loTypeId="urn:microsoft.com/office/officeart/2005/8/layout/lProcess3" loCatId="process" qsTypeId="urn:microsoft.com/office/officeart/2005/8/quickstyle/simple1" qsCatId="simple" csTypeId="urn:microsoft.com/office/officeart/2005/8/colors/colorful4" csCatId="colorful" phldr="1"/>
      <dgm:spPr/>
      <dgm:t>
        <a:bodyPr/>
        <a:lstStyle/>
        <a:p>
          <a:endParaRPr lang="el-GR"/>
        </a:p>
      </dgm:t>
    </dgm:pt>
    <dgm:pt modelId="{2A44B868-F973-413E-8AD5-030E1F80E7DA}">
      <dgm:prSet custT="1"/>
      <dgm:spPr>
        <a:solidFill>
          <a:srgbClr val="FB9FFB">
            <a:alpha val="25000"/>
          </a:srgbClr>
        </a:solidFill>
      </dgm:spPr>
      <dgm:t>
        <a:bodyPr/>
        <a:lstStyle/>
        <a:p>
          <a:pPr rtl="0"/>
          <a:r>
            <a:rPr lang="el-GR" sz="1800" dirty="0" smtClean="0">
              <a:solidFill>
                <a:schemeClr val="tx1"/>
              </a:solidFill>
              <a:latin typeface="Times New Roman" pitchFamily="18" charset="0"/>
              <a:cs typeface="Times New Roman" pitchFamily="18" charset="0"/>
            </a:rPr>
            <a:t>Για την επεξεργασία των δεδομένων εφαρμόστηκε η ποιοτική ανάλυση περιεχομένου. Ως ανάλυση περιεχομένου ορίζεται η ερευνητική τεχνική η οποία, με καθορισμένο τρόπο, συλλέγει δεδομένα, τα αναλύει και εξάγει συμπεράσματα βάση του υλικού που επεξεργάζεται. </a:t>
          </a:r>
          <a:endParaRPr lang="el-GR" sz="1800" dirty="0">
            <a:solidFill>
              <a:schemeClr val="tx1"/>
            </a:solidFill>
            <a:latin typeface="Times New Roman" pitchFamily="18" charset="0"/>
            <a:cs typeface="Times New Roman" pitchFamily="18" charset="0"/>
          </a:endParaRPr>
        </a:p>
      </dgm:t>
    </dgm:pt>
    <dgm:pt modelId="{5134BB57-D0B8-4B81-9A4E-599C0DDAD98F}" type="parTrans" cxnId="{97F69D94-5583-4938-8D07-EC489E80E2E4}">
      <dgm:prSet/>
      <dgm:spPr/>
      <dgm:t>
        <a:bodyPr/>
        <a:lstStyle/>
        <a:p>
          <a:endParaRPr lang="el-GR"/>
        </a:p>
      </dgm:t>
    </dgm:pt>
    <dgm:pt modelId="{1A6FCD22-D45E-4680-9C10-8432AE577A51}" type="sibTrans" cxnId="{97F69D94-5583-4938-8D07-EC489E80E2E4}">
      <dgm:prSet/>
      <dgm:spPr/>
      <dgm:t>
        <a:bodyPr/>
        <a:lstStyle/>
        <a:p>
          <a:endParaRPr lang="el-GR"/>
        </a:p>
      </dgm:t>
    </dgm:pt>
    <dgm:pt modelId="{E45C3391-523A-4B42-BA53-9A3B8DD5A0A7}">
      <dgm:prSet custT="1"/>
      <dgm:spPr>
        <a:solidFill>
          <a:srgbClr val="9BE5FF">
            <a:alpha val="67000"/>
          </a:srgbClr>
        </a:solidFill>
      </dgm:spPr>
      <dgm:t>
        <a:bodyPr/>
        <a:lstStyle/>
        <a:p>
          <a:pPr rtl="0"/>
          <a:r>
            <a:rPr lang="el-GR" sz="1800" dirty="0" smtClean="0">
              <a:solidFill>
                <a:schemeClr val="tx1"/>
              </a:solidFill>
              <a:latin typeface="Times New Roman" pitchFamily="18" charset="0"/>
              <a:cs typeface="Times New Roman" pitchFamily="18" charset="0"/>
            </a:rPr>
            <a:t>Στην παραπάνω έρευνα του εκπαιδευτικού υλικού, όπου συμμετείχαν οι μαθητές της ΣΤ’ τάξης, έγινε επεξεργασία των δεδομένων από τις ανοιχτές ερωτήσεις του ερωτηματολογίου όπου χρησιμοποιήθηκε η Ποιοτική Ανάλυση Περιεχομένου για να καθοριστούν οι κατηγορίες ανάλυσης και έπειτα έγινε Ποσοτικοποίηση των Ποιοτικών Δεδομένων για να διαπιστωθούν οι τάσεις του συγκεκριμένου πληθυσμού της έρευνας. </a:t>
          </a:r>
          <a:endParaRPr lang="el-GR" sz="1800" dirty="0">
            <a:solidFill>
              <a:schemeClr val="tx1"/>
            </a:solidFill>
            <a:latin typeface="Times New Roman" pitchFamily="18" charset="0"/>
            <a:cs typeface="Times New Roman" pitchFamily="18" charset="0"/>
          </a:endParaRPr>
        </a:p>
      </dgm:t>
    </dgm:pt>
    <dgm:pt modelId="{44B2AB77-D74C-4DCE-AA48-989604EF74E3}" type="parTrans" cxnId="{2BD6A423-69D3-436C-A9A6-A783B672403F}">
      <dgm:prSet/>
      <dgm:spPr/>
      <dgm:t>
        <a:bodyPr/>
        <a:lstStyle/>
        <a:p>
          <a:endParaRPr lang="el-GR"/>
        </a:p>
      </dgm:t>
    </dgm:pt>
    <dgm:pt modelId="{ECB1B356-746C-4A71-BEAD-21112D212E42}" type="sibTrans" cxnId="{2BD6A423-69D3-436C-A9A6-A783B672403F}">
      <dgm:prSet/>
      <dgm:spPr/>
      <dgm:t>
        <a:bodyPr/>
        <a:lstStyle/>
        <a:p>
          <a:endParaRPr lang="el-GR"/>
        </a:p>
      </dgm:t>
    </dgm:pt>
    <dgm:pt modelId="{EBEDC1FA-C5DE-4E76-8A0C-CAD305F80398}" type="pres">
      <dgm:prSet presAssocID="{CA4ACCC7-BC3F-42BE-9A7A-25A054AC0BD2}" presName="Name0" presStyleCnt="0">
        <dgm:presLayoutVars>
          <dgm:chPref val="3"/>
          <dgm:dir/>
          <dgm:animLvl val="lvl"/>
          <dgm:resizeHandles/>
        </dgm:presLayoutVars>
      </dgm:prSet>
      <dgm:spPr/>
      <dgm:t>
        <a:bodyPr/>
        <a:lstStyle/>
        <a:p>
          <a:endParaRPr lang="el-GR"/>
        </a:p>
      </dgm:t>
    </dgm:pt>
    <dgm:pt modelId="{D19DA954-36BF-424D-8F4C-AE97164F39E1}" type="pres">
      <dgm:prSet presAssocID="{2A44B868-F973-413E-8AD5-030E1F80E7DA}" presName="horFlow" presStyleCnt="0"/>
      <dgm:spPr/>
    </dgm:pt>
    <dgm:pt modelId="{E093404B-7499-4A61-A91C-8FC05CEC3076}" type="pres">
      <dgm:prSet presAssocID="{2A44B868-F973-413E-8AD5-030E1F80E7DA}" presName="bigChev" presStyleLbl="node1" presStyleIdx="0" presStyleCnt="2" custScaleX="153985"/>
      <dgm:spPr/>
      <dgm:t>
        <a:bodyPr/>
        <a:lstStyle/>
        <a:p>
          <a:endParaRPr lang="el-GR"/>
        </a:p>
      </dgm:t>
    </dgm:pt>
    <dgm:pt modelId="{CF121708-8859-4BCD-9D40-04E578F17EDA}" type="pres">
      <dgm:prSet presAssocID="{2A44B868-F973-413E-8AD5-030E1F80E7DA}" presName="vSp" presStyleCnt="0"/>
      <dgm:spPr/>
    </dgm:pt>
    <dgm:pt modelId="{C803F915-3500-4E98-A0E7-2AE590AE9537}" type="pres">
      <dgm:prSet presAssocID="{E45C3391-523A-4B42-BA53-9A3B8DD5A0A7}" presName="horFlow" presStyleCnt="0"/>
      <dgm:spPr/>
    </dgm:pt>
    <dgm:pt modelId="{53E5E3FE-68C3-4360-8FCD-A5C465411F27}" type="pres">
      <dgm:prSet presAssocID="{E45C3391-523A-4B42-BA53-9A3B8DD5A0A7}" presName="bigChev" presStyleLbl="node1" presStyleIdx="1" presStyleCnt="2" custScaleX="153985"/>
      <dgm:spPr/>
      <dgm:t>
        <a:bodyPr/>
        <a:lstStyle/>
        <a:p>
          <a:endParaRPr lang="el-GR"/>
        </a:p>
      </dgm:t>
    </dgm:pt>
  </dgm:ptLst>
  <dgm:cxnLst>
    <dgm:cxn modelId="{2FDB824B-E2B2-43A2-B358-08CD91EE8297}" type="presOf" srcId="{CA4ACCC7-BC3F-42BE-9A7A-25A054AC0BD2}" destId="{EBEDC1FA-C5DE-4E76-8A0C-CAD305F80398}" srcOrd="0" destOrd="0" presId="urn:microsoft.com/office/officeart/2005/8/layout/lProcess3"/>
    <dgm:cxn modelId="{2BD6A423-69D3-436C-A9A6-A783B672403F}" srcId="{CA4ACCC7-BC3F-42BE-9A7A-25A054AC0BD2}" destId="{E45C3391-523A-4B42-BA53-9A3B8DD5A0A7}" srcOrd="1" destOrd="0" parTransId="{44B2AB77-D74C-4DCE-AA48-989604EF74E3}" sibTransId="{ECB1B356-746C-4A71-BEAD-21112D212E42}"/>
    <dgm:cxn modelId="{F2822325-22B3-4DD0-957D-36044ABC2ABB}" type="presOf" srcId="{E45C3391-523A-4B42-BA53-9A3B8DD5A0A7}" destId="{53E5E3FE-68C3-4360-8FCD-A5C465411F27}" srcOrd="0" destOrd="0" presId="urn:microsoft.com/office/officeart/2005/8/layout/lProcess3"/>
    <dgm:cxn modelId="{97F69D94-5583-4938-8D07-EC489E80E2E4}" srcId="{CA4ACCC7-BC3F-42BE-9A7A-25A054AC0BD2}" destId="{2A44B868-F973-413E-8AD5-030E1F80E7DA}" srcOrd="0" destOrd="0" parTransId="{5134BB57-D0B8-4B81-9A4E-599C0DDAD98F}" sibTransId="{1A6FCD22-D45E-4680-9C10-8432AE577A51}"/>
    <dgm:cxn modelId="{7F26AF8A-656F-4854-BE5A-B69874F46872}" type="presOf" srcId="{2A44B868-F973-413E-8AD5-030E1F80E7DA}" destId="{E093404B-7499-4A61-A91C-8FC05CEC3076}" srcOrd="0" destOrd="0" presId="urn:microsoft.com/office/officeart/2005/8/layout/lProcess3"/>
    <dgm:cxn modelId="{72387B27-E590-4453-BF7B-223BBF6BAD15}" type="presParOf" srcId="{EBEDC1FA-C5DE-4E76-8A0C-CAD305F80398}" destId="{D19DA954-36BF-424D-8F4C-AE97164F39E1}" srcOrd="0" destOrd="0" presId="urn:microsoft.com/office/officeart/2005/8/layout/lProcess3"/>
    <dgm:cxn modelId="{C8E327E7-3301-49BD-A133-21FE2FE24B10}" type="presParOf" srcId="{D19DA954-36BF-424D-8F4C-AE97164F39E1}" destId="{E093404B-7499-4A61-A91C-8FC05CEC3076}" srcOrd="0" destOrd="0" presId="urn:microsoft.com/office/officeart/2005/8/layout/lProcess3"/>
    <dgm:cxn modelId="{BBF16AA5-8E53-4B5C-B142-FE61FD58B2B3}" type="presParOf" srcId="{EBEDC1FA-C5DE-4E76-8A0C-CAD305F80398}" destId="{CF121708-8859-4BCD-9D40-04E578F17EDA}" srcOrd="1" destOrd="0" presId="urn:microsoft.com/office/officeart/2005/8/layout/lProcess3"/>
    <dgm:cxn modelId="{AC741592-002F-4B0F-BE9C-B85A4164F8B2}" type="presParOf" srcId="{EBEDC1FA-C5DE-4E76-8A0C-CAD305F80398}" destId="{C803F915-3500-4E98-A0E7-2AE590AE9537}" srcOrd="2" destOrd="0" presId="urn:microsoft.com/office/officeart/2005/8/layout/lProcess3"/>
    <dgm:cxn modelId="{6FE73ADE-934D-44E9-A41A-A1A5F572E343}" type="presParOf" srcId="{C803F915-3500-4E98-A0E7-2AE590AE9537}" destId="{53E5E3FE-68C3-4360-8FCD-A5C465411F27}" srcOrd="0" destOrd="0" presId="urn:microsoft.com/office/officeart/2005/8/layout/lProcess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19F28AB-97B9-490E-A3E9-7AD18C14C3C5}">
      <dsp:nvSpPr>
        <dsp:cNvPr id="0" name=""/>
        <dsp:cNvSpPr/>
      </dsp:nvSpPr>
      <dsp:spPr>
        <a:xfrm>
          <a:off x="0" y="492544"/>
          <a:ext cx="7272808" cy="817090"/>
        </a:xfrm>
        <a:prstGeom prst="roundRect">
          <a:avLst/>
        </a:prstGeom>
        <a:solidFill>
          <a:srgbClr val="F4F694">
            <a:alpha val="43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b="1" u="sng" kern="1200" dirty="0" smtClean="0">
              <a:solidFill>
                <a:schemeClr val="tx1"/>
              </a:solidFill>
              <a:latin typeface="Times New Roman" pitchFamily="18" charset="0"/>
              <a:cs typeface="Times New Roman" pitchFamily="18" charset="0"/>
            </a:rPr>
            <a:t>1. Στην τριμελή επιτροπή επίβλεψης:</a:t>
          </a:r>
          <a:endParaRPr lang="el-GR" sz="2000" kern="1200" dirty="0">
            <a:solidFill>
              <a:schemeClr val="tx1"/>
            </a:solidFill>
            <a:latin typeface="Times New Roman" pitchFamily="18" charset="0"/>
            <a:cs typeface="Times New Roman" pitchFamily="18" charset="0"/>
          </a:endParaRPr>
        </a:p>
      </dsp:txBody>
      <dsp:txXfrm>
        <a:off x="0" y="492544"/>
        <a:ext cx="7272808" cy="817090"/>
      </dsp:txXfrm>
    </dsp:sp>
    <dsp:sp modelId="{6E3BBD16-8287-4615-A849-0455CBF1B532}">
      <dsp:nvSpPr>
        <dsp:cNvPr id="0" name=""/>
        <dsp:cNvSpPr/>
      </dsp:nvSpPr>
      <dsp:spPr>
        <a:xfrm>
          <a:off x="0" y="1309634"/>
          <a:ext cx="7272808"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0912" tIns="25400" rIns="142240" bIns="25400" numCol="1" spcCol="1270" anchor="t" anchorCtr="0">
          <a:noAutofit/>
        </a:bodyPr>
        <a:lstStyle/>
        <a:p>
          <a:pPr marL="228600" lvl="1" indent="-228600" algn="l" defTabSz="889000" rtl="0">
            <a:lnSpc>
              <a:spcPct val="90000"/>
            </a:lnSpc>
            <a:spcBef>
              <a:spcPct val="0"/>
            </a:spcBef>
            <a:spcAft>
              <a:spcPct val="20000"/>
            </a:spcAft>
            <a:buChar char="••"/>
          </a:pPr>
          <a:r>
            <a:rPr lang="el-GR" sz="2000" kern="1200" dirty="0" err="1" smtClean="0">
              <a:solidFill>
                <a:schemeClr val="tx1"/>
              </a:solidFill>
              <a:latin typeface="Times New Roman" pitchFamily="18" charset="0"/>
              <a:cs typeface="Times New Roman" pitchFamily="18" charset="0"/>
            </a:rPr>
            <a:t>Επ</a:t>
          </a:r>
          <a:r>
            <a:rPr lang="el-GR" sz="2000" kern="1200" dirty="0" smtClean="0">
              <a:solidFill>
                <a:schemeClr val="tx1"/>
              </a:solidFill>
              <a:latin typeface="Times New Roman" pitchFamily="18" charset="0"/>
              <a:cs typeface="Times New Roman" pitchFamily="18" charset="0"/>
            </a:rPr>
            <a:t>. Καθηγητή κ. </a:t>
          </a:r>
          <a:r>
            <a:rPr lang="el-GR" sz="2000" kern="1200" dirty="0" err="1" smtClean="0">
              <a:solidFill>
                <a:schemeClr val="tx1"/>
              </a:solidFill>
              <a:latin typeface="Times New Roman" pitchFamily="18" charset="0"/>
              <a:cs typeface="Times New Roman" pitchFamily="18" charset="0"/>
            </a:rPr>
            <a:t>Κωτσίδης</a:t>
          </a:r>
          <a:r>
            <a:rPr lang="el-GR" sz="2000" kern="1200" dirty="0" smtClean="0">
              <a:solidFill>
                <a:schemeClr val="tx1"/>
              </a:solidFill>
              <a:latin typeface="Times New Roman" pitchFamily="18" charset="0"/>
              <a:cs typeface="Times New Roman" pitchFamily="18" charset="0"/>
            </a:rPr>
            <a:t> </a:t>
          </a:r>
          <a:r>
            <a:rPr lang="el-GR" sz="2000" kern="1200" dirty="0" err="1" smtClean="0">
              <a:solidFill>
                <a:schemeClr val="tx1"/>
              </a:solidFill>
              <a:latin typeface="Times New Roman" pitchFamily="18" charset="0"/>
              <a:cs typeface="Times New Roman" pitchFamily="18" charset="0"/>
            </a:rPr>
            <a:t>Κωνταντίνος</a:t>
          </a:r>
          <a:endParaRPr lang="el-GR" sz="2000" kern="1200" dirty="0">
            <a:solidFill>
              <a:schemeClr val="tx1"/>
            </a:solidFill>
            <a:latin typeface="Times New Roman" pitchFamily="18" charset="0"/>
            <a:cs typeface="Times New Roman" pitchFamily="18" charset="0"/>
          </a:endParaRPr>
        </a:p>
        <a:p>
          <a:pPr marL="228600" lvl="1" indent="-228600" algn="l" defTabSz="889000" rtl="0">
            <a:lnSpc>
              <a:spcPct val="90000"/>
            </a:lnSpc>
            <a:spcBef>
              <a:spcPct val="0"/>
            </a:spcBef>
            <a:spcAft>
              <a:spcPct val="20000"/>
            </a:spcAft>
            <a:buChar char="••"/>
          </a:pPr>
          <a:r>
            <a:rPr lang="el-GR" sz="2000" kern="1200" dirty="0" err="1" smtClean="0">
              <a:solidFill>
                <a:schemeClr val="tx1"/>
              </a:solidFill>
              <a:latin typeface="Times New Roman" pitchFamily="18" charset="0"/>
              <a:cs typeface="Times New Roman" pitchFamily="18" charset="0"/>
            </a:rPr>
            <a:t>Χρηστίδης</a:t>
          </a:r>
          <a:r>
            <a:rPr lang="el-GR" sz="2000" kern="1200" dirty="0" smtClean="0">
              <a:solidFill>
                <a:schemeClr val="tx1"/>
              </a:solidFill>
              <a:latin typeface="Times New Roman" pitchFamily="18" charset="0"/>
              <a:cs typeface="Times New Roman" pitchFamily="18" charset="0"/>
            </a:rPr>
            <a:t> Κωνσταντίνος </a:t>
          </a:r>
          <a:endParaRPr lang="el-GR" sz="2000" kern="1200" dirty="0">
            <a:solidFill>
              <a:schemeClr val="tx1"/>
            </a:solidFill>
            <a:latin typeface="Times New Roman" pitchFamily="18" charset="0"/>
            <a:cs typeface="Times New Roman" pitchFamily="18" charset="0"/>
          </a:endParaRPr>
        </a:p>
        <a:p>
          <a:pPr marL="228600" lvl="1" indent="-228600" algn="l" defTabSz="889000" rtl="0">
            <a:lnSpc>
              <a:spcPct val="90000"/>
            </a:lnSpc>
            <a:spcBef>
              <a:spcPct val="0"/>
            </a:spcBef>
            <a:spcAft>
              <a:spcPct val="20000"/>
            </a:spcAft>
            <a:buChar char="••"/>
          </a:pPr>
          <a:r>
            <a:rPr lang="el-GR" sz="2000" kern="1200" dirty="0" smtClean="0">
              <a:solidFill>
                <a:schemeClr val="tx1"/>
              </a:solidFill>
              <a:latin typeface="Times New Roman" pitchFamily="18" charset="0"/>
              <a:cs typeface="Times New Roman" pitchFamily="18" charset="0"/>
            </a:rPr>
            <a:t>Χαλκιαδάκης Εμμανουήλ </a:t>
          </a:r>
          <a:endParaRPr lang="el-GR" sz="2000" kern="1200" dirty="0">
            <a:solidFill>
              <a:schemeClr val="tx1"/>
            </a:solidFill>
            <a:latin typeface="Times New Roman" pitchFamily="18" charset="0"/>
            <a:cs typeface="Times New Roman" pitchFamily="18" charset="0"/>
          </a:endParaRPr>
        </a:p>
      </dsp:txBody>
      <dsp:txXfrm>
        <a:off x="0" y="1309634"/>
        <a:ext cx="7272808" cy="1059840"/>
      </dsp:txXfrm>
    </dsp:sp>
    <dsp:sp modelId="{F35A6EAB-44D2-40B3-B0C3-04705E603805}">
      <dsp:nvSpPr>
        <dsp:cNvPr id="0" name=""/>
        <dsp:cNvSpPr/>
      </dsp:nvSpPr>
      <dsp:spPr>
        <a:xfrm>
          <a:off x="0" y="2369474"/>
          <a:ext cx="7272808" cy="817090"/>
        </a:xfrm>
        <a:prstGeom prst="roundRect">
          <a:avLst/>
        </a:prstGeom>
        <a:solidFill>
          <a:schemeClr val="accent4">
            <a:hueOff val="5197847"/>
            <a:satOff val="-23984"/>
            <a:lumOff val="883"/>
            <a:alpha val="3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b="1" u="sng" kern="1200" dirty="0" smtClean="0">
              <a:solidFill>
                <a:schemeClr val="tx1"/>
              </a:solidFill>
              <a:latin typeface="Times New Roman" pitchFamily="18" charset="0"/>
              <a:cs typeface="Times New Roman" pitchFamily="18" charset="0"/>
            </a:rPr>
            <a:t>2. Στους συμμετέχοντες στην έρευνα</a:t>
          </a:r>
          <a:endParaRPr lang="el-GR" sz="2000" kern="1200" dirty="0">
            <a:solidFill>
              <a:schemeClr val="tx1"/>
            </a:solidFill>
            <a:latin typeface="Times New Roman" pitchFamily="18" charset="0"/>
            <a:cs typeface="Times New Roman" pitchFamily="18" charset="0"/>
          </a:endParaRPr>
        </a:p>
      </dsp:txBody>
      <dsp:txXfrm>
        <a:off x="0" y="2369474"/>
        <a:ext cx="7272808" cy="817090"/>
      </dsp:txXfrm>
    </dsp:sp>
    <dsp:sp modelId="{417602C4-1B72-4ED7-97A4-82E876BFDFF1}">
      <dsp:nvSpPr>
        <dsp:cNvPr id="0" name=""/>
        <dsp:cNvSpPr/>
      </dsp:nvSpPr>
      <dsp:spPr>
        <a:xfrm>
          <a:off x="0" y="3370885"/>
          <a:ext cx="7272808" cy="817090"/>
        </a:xfrm>
        <a:prstGeom prst="roundRect">
          <a:avLst/>
        </a:prstGeom>
        <a:solidFill>
          <a:srgbClr val="9BE5FF">
            <a:alpha val="41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b="1" u="sng" kern="1200" dirty="0" smtClean="0">
              <a:solidFill>
                <a:schemeClr val="tx1"/>
              </a:solidFill>
              <a:latin typeface="Times New Roman" pitchFamily="18" charset="0"/>
              <a:cs typeface="Times New Roman" pitchFamily="18" charset="0"/>
            </a:rPr>
            <a:t>3. Ιδιαίτερες ευχαριστήριες: </a:t>
          </a:r>
        </a:p>
        <a:p>
          <a:pPr lvl="0" algn="l" defTabSz="889000" rtl="0">
            <a:lnSpc>
              <a:spcPct val="90000"/>
            </a:lnSpc>
            <a:spcBef>
              <a:spcPct val="0"/>
            </a:spcBef>
            <a:spcAft>
              <a:spcPct val="35000"/>
            </a:spcAft>
          </a:pPr>
          <a:r>
            <a:rPr lang="el-GR" sz="2000" kern="1200" dirty="0" smtClean="0">
              <a:solidFill>
                <a:schemeClr val="tx1"/>
              </a:solidFill>
              <a:latin typeface="Times New Roman" pitchFamily="18" charset="0"/>
              <a:cs typeface="Times New Roman" pitchFamily="18" charset="0"/>
            </a:rPr>
            <a:t>Στον κ. </a:t>
          </a:r>
          <a:r>
            <a:rPr lang="el-GR" sz="2000" kern="1200" dirty="0" err="1" smtClean="0">
              <a:solidFill>
                <a:schemeClr val="tx1"/>
              </a:solidFill>
              <a:latin typeface="Times New Roman" pitchFamily="18" charset="0"/>
              <a:cs typeface="Times New Roman" pitchFamily="18" charset="0"/>
            </a:rPr>
            <a:t>Κωτσίδη</a:t>
          </a:r>
          <a:r>
            <a:rPr lang="el-GR" sz="2000" kern="1200" dirty="0" smtClean="0">
              <a:solidFill>
                <a:schemeClr val="tx1"/>
              </a:solidFill>
              <a:latin typeface="Times New Roman" pitchFamily="18" charset="0"/>
              <a:cs typeface="Times New Roman" pitchFamily="18" charset="0"/>
            </a:rPr>
            <a:t> </a:t>
          </a:r>
          <a:r>
            <a:rPr lang="el-GR" sz="2000" kern="1200" dirty="0" err="1" smtClean="0">
              <a:solidFill>
                <a:schemeClr val="tx1"/>
              </a:solidFill>
              <a:latin typeface="Times New Roman" pitchFamily="18" charset="0"/>
              <a:cs typeface="Times New Roman" pitchFamily="18" charset="0"/>
            </a:rPr>
            <a:t>Κωνταντίνο</a:t>
          </a:r>
          <a:r>
            <a:rPr lang="el-GR" sz="2000" kern="1200" dirty="0" smtClean="0">
              <a:solidFill>
                <a:schemeClr val="tx1"/>
              </a:solidFill>
              <a:latin typeface="Times New Roman" pitchFamily="18" charset="0"/>
              <a:cs typeface="Times New Roman" pitchFamily="18" charset="0"/>
            </a:rPr>
            <a:t> για την αμέριστη βοήθεια του </a:t>
          </a:r>
          <a:endParaRPr lang="el-GR" sz="2000" kern="1200" dirty="0">
            <a:solidFill>
              <a:schemeClr val="tx1"/>
            </a:solidFill>
            <a:latin typeface="Times New Roman" pitchFamily="18" charset="0"/>
            <a:cs typeface="Times New Roman" pitchFamily="18" charset="0"/>
          </a:endParaRPr>
        </a:p>
      </dsp:txBody>
      <dsp:txXfrm>
        <a:off x="0" y="3370885"/>
        <a:ext cx="7272808" cy="817090"/>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492C1CA-2F14-4175-B753-B704DFF39BDE}">
      <dsp:nvSpPr>
        <dsp:cNvPr id="0" name=""/>
        <dsp:cNvSpPr/>
      </dsp:nvSpPr>
      <dsp:spPr>
        <a:xfrm rot="16200000">
          <a:off x="854968" y="-854968"/>
          <a:ext cx="2448272" cy="4158208"/>
        </a:xfrm>
        <a:prstGeom prst="round1Rect">
          <a:avLst/>
        </a:prstGeom>
        <a:solidFill>
          <a:schemeClr val="accent6">
            <a:lumMod val="40000"/>
            <a:lumOff val="60000"/>
            <a:alpha val="62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95258E-5454-44E1-B195-BDA7B169CBFA}">
      <dsp:nvSpPr>
        <dsp:cNvPr id="0" name=""/>
        <dsp:cNvSpPr/>
      </dsp:nvSpPr>
      <dsp:spPr>
        <a:xfrm>
          <a:off x="4158208" y="0"/>
          <a:ext cx="4158208" cy="2448272"/>
        </a:xfrm>
        <a:prstGeom prst="round1Rect">
          <a:avLst/>
        </a:prstGeom>
        <a:solidFill>
          <a:srgbClr val="E5B7CF">
            <a:alpha val="47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D48816-1278-435B-8206-899DED932209}">
      <dsp:nvSpPr>
        <dsp:cNvPr id="0" name=""/>
        <dsp:cNvSpPr/>
      </dsp:nvSpPr>
      <dsp:spPr>
        <a:xfrm rot="10800000">
          <a:off x="0" y="2448272"/>
          <a:ext cx="4158208" cy="2448272"/>
        </a:xfrm>
        <a:prstGeom prst="round1Rect">
          <a:avLst/>
        </a:prstGeom>
        <a:solidFill>
          <a:srgbClr val="F4F694">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EAD5E0-FC9E-481A-8094-09B36B0FD7DE}">
      <dsp:nvSpPr>
        <dsp:cNvPr id="0" name=""/>
        <dsp:cNvSpPr/>
      </dsp:nvSpPr>
      <dsp:spPr>
        <a:xfrm rot="5400000">
          <a:off x="5013176" y="1593304"/>
          <a:ext cx="2448272" cy="4158208"/>
        </a:xfrm>
        <a:prstGeom prst="round1Rect">
          <a:avLst/>
        </a:prstGeom>
        <a:solidFill>
          <a:srgbClr val="9BE5FF">
            <a:alpha val="35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D7D23D-2A92-43C4-95C1-6A8C560CF5D9}">
      <dsp:nvSpPr>
        <dsp:cNvPr id="0" name=""/>
        <dsp:cNvSpPr/>
      </dsp:nvSpPr>
      <dsp:spPr>
        <a:xfrm>
          <a:off x="251517" y="504056"/>
          <a:ext cx="7813380" cy="3888431"/>
        </a:xfrm>
        <a:prstGeom prst="round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just" defTabSz="1155700" rtl="0">
            <a:lnSpc>
              <a:spcPct val="90000"/>
            </a:lnSpc>
            <a:spcBef>
              <a:spcPct val="0"/>
            </a:spcBef>
            <a:spcAft>
              <a:spcPct val="35000"/>
            </a:spcAft>
          </a:pPr>
          <a:r>
            <a:rPr lang="el-GR" sz="2600" b="1" kern="1200" dirty="0" smtClean="0">
              <a:solidFill>
                <a:schemeClr val="tx1"/>
              </a:solidFill>
              <a:latin typeface="Times New Roman" pitchFamily="18" charset="0"/>
              <a:cs typeface="Times New Roman" pitchFamily="18" charset="0"/>
            </a:rPr>
            <a:t>Σκοπός</a:t>
          </a:r>
          <a:r>
            <a:rPr lang="el-GR" sz="2600" kern="1200" dirty="0" smtClean="0">
              <a:solidFill>
                <a:schemeClr val="tx1"/>
              </a:solidFill>
              <a:latin typeface="Times New Roman" pitchFamily="18" charset="0"/>
              <a:cs typeface="Times New Roman" pitchFamily="18" charset="0"/>
            </a:rPr>
            <a:t> της παρούσας έρευνας είναι ο </a:t>
          </a:r>
          <a:r>
            <a:rPr lang="el-GR" sz="2600" b="1" kern="1200" dirty="0" smtClean="0">
              <a:solidFill>
                <a:srgbClr val="0070C0"/>
              </a:solidFill>
              <a:latin typeface="Times New Roman" pitchFamily="18" charset="0"/>
              <a:cs typeface="Times New Roman" pitchFamily="18" charset="0"/>
            </a:rPr>
            <a:t>σχεδιασμός</a:t>
          </a:r>
          <a:r>
            <a:rPr lang="el-GR" sz="2600" kern="1200" dirty="0" smtClean="0">
              <a:solidFill>
                <a:schemeClr val="tx1"/>
              </a:solidFill>
              <a:latin typeface="Times New Roman" pitchFamily="18" charset="0"/>
              <a:cs typeface="Times New Roman" pitchFamily="18" charset="0"/>
            </a:rPr>
            <a:t>, η </a:t>
          </a:r>
          <a:r>
            <a:rPr lang="el-GR" sz="2600" b="1" kern="1200" dirty="0" smtClean="0">
              <a:solidFill>
                <a:srgbClr val="0070C0"/>
              </a:solidFill>
              <a:latin typeface="Times New Roman" pitchFamily="18" charset="0"/>
              <a:cs typeface="Times New Roman" pitchFamily="18" charset="0"/>
            </a:rPr>
            <a:t>δημιουργία</a:t>
          </a:r>
          <a:r>
            <a:rPr lang="el-GR" sz="2600" kern="1200" dirty="0" smtClean="0">
              <a:solidFill>
                <a:schemeClr val="tx1"/>
              </a:solidFill>
              <a:latin typeface="Times New Roman" pitchFamily="18" charset="0"/>
              <a:cs typeface="Times New Roman" pitchFamily="18" charset="0"/>
            </a:rPr>
            <a:t> και η </a:t>
          </a:r>
          <a:r>
            <a:rPr lang="el-GR" sz="2600" b="1" kern="1200" dirty="0" smtClean="0">
              <a:solidFill>
                <a:srgbClr val="0070C0"/>
              </a:solidFill>
              <a:latin typeface="Times New Roman" pitchFamily="18" charset="0"/>
              <a:cs typeface="Times New Roman" pitchFamily="18" charset="0"/>
            </a:rPr>
            <a:t>υλοποίηση</a:t>
          </a:r>
          <a:r>
            <a:rPr lang="el-GR" sz="2600" kern="1200" dirty="0" smtClean="0">
              <a:solidFill>
                <a:schemeClr val="tx1"/>
              </a:solidFill>
              <a:latin typeface="Times New Roman" pitchFamily="18" charset="0"/>
              <a:cs typeface="Times New Roman" pitchFamily="18" charset="0"/>
            </a:rPr>
            <a:t> ολοκληρωμένης παρέμβασης, συμπληρωματικής σχολικής </a:t>
          </a:r>
          <a:r>
            <a:rPr lang="el-GR" sz="2600" kern="1200" dirty="0" err="1" smtClean="0">
              <a:solidFill>
                <a:schemeClr val="tx1"/>
              </a:solidFill>
              <a:latin typeface="Times New Roman" pitchFamily="18" charset="0"/>
              <a:cs typeface="Times New Roman" pitchFamily="18" charset="0"/>
            </a:rPr>
            <a:t>ΕξΑΕ</a:t>
          </a:r>
          <a:r>
            <a:rPr lang="el-GR" sz="2600" kern="1200" dirty="0" smtClean="0">
              <a:solidFill>
                <a:schemeClr val="tx1"/>
              </a:solidFill>
              <a:latin typeface="Times New Roman" pitchFamily="18" charset="0"/>
              <a:cs typeface="Times New Roman" pitchFamily="18" charset="0"/>
            </a:rPr>
            <a:t> με τη χρήση </a:t>
          </a:r>
          <a:r>
            <a:rPr lang="el-GR" sz="2600" kern="1200" dirty="0" err="1" smtClean="0">
              <a:solidFill>
                <a:schemeClr val="tx1"/>
              </a:solidFill>
              <a:latin typeface="Times New Roman" pitchFamily="18" charset="0"/>
              <a:cs typeface="Times New Roman" pitchFamily="18" charset="0"/>
            </a:rPr>
            <a:t>διαδραστικού</a:t>
          </a:r>
          <a:r>
            <a:rPr lang="el-GR" sz="2600" kern="1200" dirty="0" smtClean="0">
              <a:solidFill>
                <a:schemeClr val="tx1"/>
              </a:solidFill>
              <a:latin typeface="Times New Roman" pitchFamily="18" charset="0"/>
              <a:cs typeface="Times New Roman" pitchFamily="18" charset="0"/>
            </a:rPr>
            <a:t> εκπαιδευτικού υλικού και εφαρμογών επαυξημένης πραγματικότητας, στο μάθημα της </a:t>
          </a:r>
          <a:r>
            <a:rPr lang="el-GR" sz="2600" b="1" kern="1200" dirty="0" smtClean="0">
              <a:solidFill>
                <a:schemeClr val="tx1"/>
              </a:solidFill>
              <a:latin typeface="Times New Roman" pitchFamily="18" charset="0"/>
              <a:cs typeface="Times New Roman" pitchFamily="18" charset="0"/>
            </a:rPr>
            <a:t>τοπικής ιστορίας </a:t>
          </a:r>
          <a:r>
            <a:rPr lang="el-GR" sz="2600" kern="1200" dirty="0" smtClean="0">
              <a:solidFill>
                <a:schemeClr val="tx1"/>
              </a:solidFill>
              <a:latin typeface="Times New Roman" pitchFamily="18" charset="0"/>
              <a:cs typeface="Times New Roman" pitchFamily="18" charset="0"/>
            </a:rPr>
            <a:t>και ειδικότερα </a:t>
          </a:r>
          <a:r>
            <a:rPr lang="el-GR" sz="2600" b="1" kern="1200" dirty="0" smtClean="0">
              <a:solidFill>
                <a:schemeClr val="tx1"/>
              </a:solidFill>
              <a:latin typeface="Times New Roman" pitchFamily="18" charset="0"/>
              <a:cs typeface="Times New Roman" pitchFamily="18" charset="0"/>
            </a:rPr>
            <a:t>στην ιστορία του νησιού της Θάσου.</a:t>
          </a:r>
        </a:p>
      </dsp:txBody>
      <dsp:txXfrm>
        <a:off x="251517" y="504056"/>
        <a:ext cx="7813380" cy="3888431"/>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1C92529-2ACE-4D91-B52B-AB36559EB083}">
      <dsp:nvSpPr>
        <dsp:cNvPr id="0" name=""/>
        <dsp:cNvSpPr/>
      </dsp:nvSpPr>
      <dsp:spPr>
        <a:xfrm>
          <a:off x="0" y="2559"/>
          <a:ext cx="7776864" cy="1123923"/>
        </a:xfrm>
        <a:prstGeom prst="roundRect">
          <a:avLst/>
        </a:prstGeom>
        <a:solidFill>
          <a:schemeClr val="accent4">
            <a:lumMod val="40000"/>
            <a:lumOff val="60000"/>
            <a:alpha val="47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b="1" kern="1200" dirty="0" smtClean="0">
              <a:solidFill>
                <a:schemeClr val="tx1"/>
              </a:solidFill>
              <a:latin typeface="Times New Roman" pitchFamily="18" charset="0"/>
              <a:cs typeface="Times New Roman" pitchFamily="18" charset="0"/>
            </a:rPr>
            <a:t>Ανάδειξη της πολιτισμικής κληρονομιάς του Λιμένα της Θάσου μέσω </a:t>
          </a:r>
          <a:r>
            <a:rPr lang="el-GR" sz="2000" b="1" kern="1200" dirty="0" err="1" smtClean="0">
              <a:solidFill>
                <a:schemeClr val="tx1"/>
              </a:solidFill>
              <a:latin typeface="Times New Roman" pitchFamily="18" charset="0"/>
              <a:cs typeface="Times New Roman" pitchFamily="18" charset="0"/>
            </a:rPr>
            <a:t>διαδραστικού</a:t>
          </a:r>
          <a:r>
            <a:rPr lang="el-GR" sz="2000" b="1" kern="1200" dirty="0" smtClean="0">
              <a:solidFill>
                <a:schemeClr val="tx1"/>
              </a:solidFill>
              <a:latin typeface="Times New Roman" pitchFamily="18" charset="0"/>
              <a:cs typeface="Times New Roman" pitchFamily="18" charset="0"/>
            </a:rPr>
            <a:t> εκπαιδευτικού υλικού - </a:t>
          </a:r>
          <a:r>
            <a:rPr lang="en-US" sz="2000" b="1" kern="1200" dirty="0" smtClean="0">
              <a:solidFill>
                <a:schemeClr val="tx1"/>
              </a:solidFill>
              <a:latin typeface="Times New Roman" pitchFamily="18" charset="0"/>
              <a:cs typeface="Times New Roman" pitchFamily="18" charset="0"/>
            </a:rPr>
            <a:t>Action Bound</a:t>
          </a:r>
          <a:r>
            <a:rPr lang="el-GR" sz="2000" b="1" kern="1200" dirty="0" smtClean="0">
              <a:solidFill>
                <a:schemeClr val="tx1"/>
              </a:solidFill>
              <a:latin typeface="Times New Roman" pitchFamily="18" charset="0"/>
              <a:cs typeface="Times New Roman" pitchFamily="18" charset="0"/>
            </a:rPr>
            <a:t> </a:t>
          </a:r>
          <a:endParaRPr lang="el-GR" sz="2000" b="1" kern="1200" dirty="0">
            <a:solidFill>
              <a:schemeClr val="tx1"/>
            </a:solidFill>
            <a:latin typeface="Times New Roman" pitchFamily="18" charset="0"/>
            <a:cs typeface="Times New Roman" pitchFamily="18" charset="0"/>
          </a:endParaRPr>
        </a:p>
      </dsp:txBody>
      <dsp:txXfrm>
        <a:off x="0" y="2559"/>
        <a:ext cx="7776864" cy="1123923"/>
      </dsp:txXfrm>
    </dsp:sp>
    <dsp:sp modelId="{DDA0578B-435C-4A39-8A82-8678CD557D57}">
      <dsp:nvSpPr>
        <dsp:cNvPr id="0" name=""/>
        <dsp:cNvSpPr/>
      </dsp:nvSpPr>
      <dsp:spPr>
        <a:xfrm>
          <a:off x="0" y="1138379"/>
          <a:ext cx="7776864" cy="1123923"/>
        </a:xfrm>
        <a:prstGeom prst="roundRect">
          <a:avLst/>
        </a:prstGeom>
        <a:solidFill>
          <a:srgbClr val="9DF793">
            <a:alpha val="54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b="1" kern="1200" dirty="0" smtClean="0">
              <a:solidFill>
                <a:schemeClr val="tx1"/>
              </a:solidFill>
              <a:latin typeface="Times New Roman" pitchFamily="18" charset="0"/>
              <a:cs typeface="Times New Roman" pitchFamily="18" charset="0"/>
            </a:rPr>
            <a:t>Θα μπορούσε να συνεχίσει σε ένα πρόγραμμα </a:t>
          </a:r>
          <a:r>
            <a:rPr lang="en-AU" sz="2000" b="1" kern="1200" dirty="0" smtClean="0">
              <a:solidFill>
                <a:schemeClr val="tx1"/>
              </a:solidFill>
              <a:latin typeface="Times New Roman" pitchFamily="18" charset="0"/>
              <a:cs typeface="Times New Roman" pitchFamily="18" charset="0"/>
            </a:rPr>
            <a:t>Erasmus</a:t>
          </a:r>
          <a:r>
            <a:rPr lang="el-GR" sz="2000" b="1" kern="1200" dirty="0" smtClean="0">
              <a:solidFill>
                <a:schemeClr val="tx1"/>
              </a:solidFill>
              <a:latin typeface="Times New Roman" pitchFamily="18" charset="0"/>
              <a:cs typeface="Times New Roman" pitchFamily="18" charset="0"/>
            </a:rPr>
            <a:t> που θα έχει να κάνει με την τοπική ιστορία του κάθε σχολείου.</a:t>
          </a:r>
          <a:endParaRPr lang="el-GR" sz="2000" b="1" kern="1200" dirty="0">
            <a:solidFill>
              <a:schemeClr val="tx1"/>
            </a:solidFill>
            <a:latin typeface="Times New Roman" pitchFamily="18" charset="0"/>
            <a:cs typeface="Times New Roman" pitchFamily="18" charset="0"/>
          </a:endParaRPr>
        </a:p>
      </dsp:txBody>
      <dsp:txXfrm>
        <a:off x="0" y="1138379"/>
        <a:ext cx="7776864" cy="1123923"/>
      </dsp:txXfrm>
    </dsp:sp>
    <dsp:sp modelId="{24665EFD-864C-47DF-B6A7-634479D51958}">
      <dsp:nvSpPr>
        <dsp:cNvPr id="0" name=""/>
        <dsp:cNvSpPr/>
      </dsp:nvSpPr>
      <dsp:spPr>
        <a:xfrm>
          <a:off x="0" y="2274200"/>
          <a:ext cx="7776864" cy="1123923"/>
        </a:xfrm>
        <a:prstGeom prst="roundRect">
          <a:avLst/>
        </a:prstGeom>
        <a:solidFill>
          <a:srgbClr val="F0D4E3">
            <a:alpha val="65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b="1" kern="1200" dirty="0" smtClean="0">
              <a:solidFill>
                <a:schemeClr val="tx1"/>
              </a:solidFill>
              <a:latin typeface="Times New Roman" pitchFamily="18" charset="0"/>
              <a:cs typeface="Times New Roman" pitchFamily="18" charset="0"/>
            </a:rPr>
            <a:t>Θα μπορούσε να παρουσιαστεί και σ’ ένα πρόγραμμα ΟΔΥΣΣΕΑΣ όπου θα έχει ως θεματική την τοπική ιστορία του τόπου του κάθε σχολείου.</a:t>
          </a:r>
          <a:endParaRPr lang="el-GR" sz="2000" b="1" kern="1200" dirty="0">
            <a:solidFill>
              <a:schemeClr val="tx1"/>
            </a:solidFill>
            <a:latin typeface="Times New Roman" pitchFamily="18" charset="0"/>
            <a:cs typeface="Times New Roman" pitchFamily="18" charset="0"/>
          </a:endParaRPr>
        </a:p>
      </dsp:txBody>
      <dsp:txXfrm>
        <a:off x="0" y="2274200"/>
        <a:ext cx="7776864" cy="1123923"/>
      </dsp:txXfrm>
    </dsp:sp>
    <dsp:sp modelId="{98CC54D4-4BA6-4DA6-8148-4893D77658BC}">
      <dsp:nvSpPr>
        <dsp:cNvPr id="0" name=""/>
        <dsp:cNvSpPr/>
      </dsp:nvSpPr>
      <dsp:spPr>
        <a:xfrm>
          <a:off x="0" y="3410020"/>
          <a:ext cx="7776864" cy="1123923"/>
        </a:xfrm>
        <a:prstGeom prst="roundRect">
          <a:avLst/>
        </a:prstGeom>
        <a:solidFill>
          <a:srgbClr val="9BE5FF">
            <a:alpha val="77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b="1" kern="1200" dirty="0" smtClean="0">
              <a:solidFill>
                <a:schemeClr val="tx1"/>
              </a:solidFill>
              <a:latin typeface="Times New Roman" pitchFamily="18" charset="0"/>
              <a:cs typeface="Times New Roman" pitchFamily="18" charset="0"/>
            </a:rPr>
            <a:t>Το εκπαιδευτικό υλικό θα μπορούσε να δημιουργηθεί και για ενήλικες οι οποίοι επισκέπτονται το νησί και θα ήθελαν να γνωρίσουν την ιστορία του νησιού μέσα από έναν πιο βιωματικό και παιγνιώδη τρόπο.</a:t>
          </a:r>
          <a:endParaRPr lang="el-GR" sz="2000" b="1" kern="1200" dirty="0">
            <a:solidFill>
              <a:schemeClr val="tx1"/>
            </a:solidFill>
            <a:latin typeface="Times New Roman" pitchFamily="18" charset="0"/>
            <a:cs typeface="Times New Roman" pitchFamily="18" charset="0"/>
          </a:endParaRPr>
        </a:p>
      </dsp:txBody>
      <dsp:txXfrm>
        <a:off x="0" y="3410020"/>
        <a:ext cx="7776864" cy="1123923"/>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 xmlns:p14="http://schemas.microsoft.com/office/powerpoint/2010/main"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a:t>
            </a:fld>
            <a:endParaRPr lang="el-GR"/>
          </a:p>
        </p:txBody>
      </p:sp>
    </p:spTree>
    <p:extLst>
      <p:ext uri="{BB962C8B-B14F-4D97-AF65-F5344CB8AC3E}">
        <p14:creationId xmlns:p14="http://schemas.microsoft.com/office/powerpoint/2010/main" xmlns="" val="3949867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6</a:t>
            </a:fld>
            <a:endParaRPr lang="el-GR"/>
          </a:p>
        </p:txBody>
      </p:sp>
    </p:spTree>
    <p:extLst>
      <p:ext uri="{BB962C8B-B14F-4D97-AF65-F5344CB8AC3E}">
        <p14:creationId xmlns:p14="http://schemas.microsoft.com/office/powerpoint/2010/main" xmlns="" val="3908876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7</a:t>
            </a:fld>
            <a:endParaRPr lang="el-GR"/>
          </a:p>
        </p:txBody>
      </p:sp>
    </p:spTree>
    <p:extLst>
      <p:ext uri="{BB962C8B-B14F-4D97-AF65-F5344CB8AC3E}">
        <p14:creationId xmlns:p14="http://schemas.microsoft.com/office/powerpoint/2010/main" xmlns="" val="3908876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8</a:t>
            </a:fld>
            <a:endParaRPr lang="el-GR"/>
          </a:p>
        </p:txBody>
      </p:sp>
    </p:spTree>
    <p:extLst>
      <p:ext uri="{BB962C8B-B14F-4D97-AF65-F5344CB8AC3E}">
        <p14:creationId xmlns:p14="http://schemas.microsoft.com/office/powerpoint/2010/main" xmlns="" val="3908876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9</a:t>
            </a:fld>
            <a:endParaRPr lang="el-GR"/>
          </a:p>
        </p:txBody>
      </p:sp>
    </p:spTree>
    <p:extLst>
      <p:ext uri="{BB962C8B-B14F-4D97-AF65-F5344CB8AC3E}">
        <p14:creationId xmlns:p14="http://schemas.microsoft.com/office/powerpoint/2010/main" xmlns="" val="3908876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11/9/2023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11/9/2023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11/9/2023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11/9/2023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11/9/2023</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11/9/2023</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11/9/2023</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11/9/2023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11/9/2023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11/9/2023</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2" Type="http://schemas.openxmlformats.org/officeDocument/2006/relationships/hyperlink" Target="http://chamilo.datacenter.uoc.gr/metchamilo/courses/8ASOS/index.php?id_session=0"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en.actionbound.com/dashboard/LIMENA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4" y="1084772"/>
            <a:ext cx="6430090" cy="1872208"/>
          </a:xfrm>
        </p:spPr>
        <p:txBody>
          <a:bodyPr>
            <a:noAutofit/>
          </a:bodyPr>
          <a:lstStyle/>
          <a:p>
            <a:r>
              <a:rPr lang="el-GR" sz="2000" dirty="0" smtClean="0">
                <a:latin typeface="Times New Roman" pitchFamily="18" charset="0"/>
                <a:cs typeface="Times New Roman" pitchFamily="18" charset="0"/>
              </a:rPr>
              <a:t>Σχεδιασμός, υλοποίηση και αποτίμηση </a:t>
            </a:r>
            <a:r>
              <a:rPr lang="el-GR" sz="2000" dirty="0" err="1" smtClean="0">
                <a:latin typeface="Times New Roman" pitchFamily="18" charset="0"/>
                <a:cs typeface="Times New Roman" pitchFamily="18" charset="0"/>
              </a:rPr>
              <a:t>διαδραστικού</a:t>
            </a:r>
            <a:r>
              <a:rPr lang="el-GR" sz="2000" dirty="0" smtClean="0">
                <a:latin typeface="Times New Roman" pitchFamily="18" charset="0"/>
                <a:cs typeface="Times New Roman" pitchFamily="18" charset="0"/>
              </a:rPr>
              <a:t> εκπαιδευτικού υλικού με τη μέθοδο της </a:t>
            </a:r>
            <a:r>
              <a:rPr lang="el-GR" sz="2000" dirty="0" err="1" smtClean="0">
                <a:latin typeface="Times New Roman" pitchFamily="18" charset="0"/>
                <a:cs typeface="Times New Roman" pitchFamily="18" charset="0"/>
              </a:rPr>
              <a:t>ΕξΑΕ</a:t>
            </a:r>
            <a:r>
              <a:rPr lang="el-GR" sz="2000" dirty="0" smtClean="0">
                <a:latin typeface="Times New Roman" pitchFamily="18" charset="0"/>
                <a:cs typeface="Times New Roman" pitchFamily="18" charset="0"/>
              </a:rPr>
              <a:t> με τη χρήση του </a:t>
            </a:r>
            <a:r>
              <a:rPr lang="en-US" sz="2000" dirty="0" smtClean="0">
                <a:latin typeface="Times New Roman" pitchFamily="18" charset="0"/>
                <a:cs typeface="Times New Roman" pitchFamily="18" charset="0"/>
              </a:rPr>
              <a:t>Action Bound</a:t>
            </a:r>
            <a:r>
              <a:rPr lang="el-GR" sz="2000" dirty="0" smtClean="0">
                <a:latin typeface="Times New Roman" pitchFamily="18" charset="0"/>
                <a:cs typeface="Times New Roman" pitchFamily="18" charset="0"/>
              </a:rPr>
              <a:t> για μαθητές/</a:t>
            </a:r>
            <a:r>
              <a:rPr lang="el-GR" sz="2000" dirty="0" err="1" smtClean="0">
                <a:latin typeface="Times New Roman" pitchFamily="18" charset="0"/>
                <a:cs typeface="Times New Roman" pitchFamily="18" charset="0"/>
              </a:rPr>
              <a:t>τριες</a:t>
            </a:r>
            <a:r>
              <a:rPr lang="el-GR" sz="2000" dirty="0" smtClean="0">
                <a:latin typeface="Times New Roman" pitchFamily="18" charset="0"/>
                <a:cs typeface="Times New Roman" pitchFamily="18" charset="0"/>
              </a:rPr>
              <a:t> ΣΤ Δημοτικού με θέμα «Η ανάδειξη της πολιτισμικής κληρονομιάς του Λιμένα Θάσου»</a:t>
            </a:r>
            <a:endParaRPr lang="el-GR" sz="2000" dirty="0">
              <a:latin typeface="Times New Roman" pitchFamily="18" charset="0"/>
              <a:cs typeface="Times New Roman" pitchFamily="18" charset="0"/>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403648" y="260648"/>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baseline="0">
                <a:ln>
                  <a:noFill/>
                </a:ln>
                <a:solidFill>
                  <a:schemeClr val="tx1"/>
                </a:solidFill>
                <a:effectLst/>
                <a:latin typeface="Book Antiqua" pitchFamily="18" charset="0"/>
                <a:ea typeface="Times New Roman" pitchFamily="18" charset="0"/>
                <a:cs typeface="Arial" pitchFamily="34" charset="0"/>
              </a:rPr>
              <a:t>,</a:t>
            </a:r>
            <a:r>
              <a:rPr kumimoji="0" lang="el-GR" sz="2000" b="0" i="1" u="none" strike="noStrike" cap="none" normalizeH="0">
                <a:ln>
                  <a:noFill/>
                </a:ln>
                <a:solidFill>
                  <a:schemeClr val="tx1"/>
                </a:solidFill>
                <a:effectLst/>
                <a:latin typeface="Book Antiqua" pitchFamily="18" charset="0"/>
                <a:ea typeface="Times New Roman" pitchFamily="18" charset="0"/>
                <a:cs typeface="Arial" pitchFamily="34" charset="0"/>
              </a:rPr>
              <a:t> </a:t>
            </a:r>
            <a:r>
              <a:rPr kumimoji="0" lang="el-GR" sz="2000" b="0" i="1" u="none" strike="noStrike" cap="none" normalizeH="0" smtClean="0">
                <a:ln>
                  <a:noFill/>
                </a:ln>
                <a:solidFill>
                  <a:schemeClr val="tx1"/>
                </a:solidFill>
                <a:effectLst/>
                <a:latin typeface="Book Antiqua" pitchFamily="18" charset="0"/>
                <a:ea typeface="Times New Roman" pitchFamily="18" charset="0"/>
                <a:cs typeface="Arial" pitchFamily="34" charset="0"/>
              </a:rPr>
              <a:t>Νοέμβριος 2023</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369332"/>
          </a:xfrm>
          <a:prstGeom prst="rect">
            <a:avLst/>
          </a:prstGeom>
        </p:spPr>
        <p:txBody>
          <a:bodyPr wrap="square">
            <a:spAutoFit/>
          </a:bodyPr>
          <a:lstStyle/>
          <a:p>
            <a:pPr algn="ctr"/>
            <a:r>
              <a:rPr lang="en-US" sz="1800" dirty="0" smtClean="0"/>
              <a:t>ΓΕΩΡΓΙΑΚΑΚΗ ΚΥΡΙΑΚΗ</a:t>
            </a:r>
            <a:endParaRPr lang="el-GR" sz="1800" dirty="0"/>
          </a:p>
        </p:txBody>
      </p:sp>
      <p:graphicFrame>
        <p:nvGraphicFramePr>
          <p:cNvPr id="2" name="Πίνακας 1"/>
          <p:cNvGraphicFramePr>
            <a:graphicFrameLocks noGrp="1"/>
          </p:cNvGraphicFramePr>
          <p:nvPr>
            <p:extLst>
              <p:ext uri="{D42A27DB-BD31-4B8C-83A1-F6EECF244321}">
                <p14:modId xmlns="" xmlns:p14="http://schemas.microsoft.com/office/powerpoint/2010/main" val="3421610044"/>
              </p:ext>
            </p:extLst>
          </p:nvPr>
        </p:nvGraphicFramePr>
        <p:xfrm>
          <a:off x="1908189" y="5015409"/>
          <a:ext cx="6096000" cy="518160"/>
        </p:xfrm>
        <a:graphic>
          <a:graphicData uri="http://schemas.openxmlformats.org/drawingml/2006/table">
            <a:tbl>
              <a:tblPr firstRow="1" bandRow="1">
                <a:tableStyleId>{5C22544A-7EE6-4342-B048-85BDC9FD1C3A}</a:tableStyleId>
              </a:tblPr>
              <a:tblGrid>
                <a:gridCol w="2032000">
                  <a:extLst>
                    <a:ext uri="{9D8B030D-6E8A-4147-A177-3AD203B41FA5}">
                      <a16:colId xmlns="" xmlns:a16="http://schemas.microsoft.com/office/drawing/2014/main" val="20000"/>
                    </a:ext>
                  </a:extLst>
                </a:gridCol>
                <a:gridCol w="2032000">
                  <a:extLst>
                    <a:ext uri="{9D8B030D-6E8A-4147-A177-3AD203B41FA5}">
                      <a16:colId xmlns="" xmlns:a16="http://schemas.microsoft.com/office/drawing/2014/main" val="20001"/>
                    </a:ext>
                  </a:extLst>
                </a:gridCol>
                <a:gridCol w="2032000">
                  <a:extLst>
                    <a:ext uri="{9D8B030D-6E8A-4147-A177-3AD203B41FA5}">
                      <a16:colId xmlns="" xmlns:a16="http://schemas.microsoft.com/office/drawing/2014/main" val="20002"/>
                    </a:ext>
                  </a:extLst>
                </a:gridCol>
              </a:tblGrid>
              <a:tr h="370840">
                <a:tc>
                  <a:txBody>
                    <a:bodyPr/>
                    <a:lstStyle/>
                    <a:p>
                      <a:pPr algn="ctr"/>
                      <a:r>
                        <a:rPr lang="el-GR" sz="1400" b="1" kern="1200" dirty="0" err="1" smtClean="0">
                          <a:solidFill>
                            <a:schemeClr val="tx1"/>
                          </a:solidFill>
                          <a:latin typeface="Times New Roman" pitchFamily="18" charset="0"/>
                          <a:ea typeface="+mn-ea"/>
                          <a:cs typeface="Times New Roman" pitchFamily="18" charset="0"/>
                        </a:rPr>
                        <a:t>Κωνταντίνος</a:t>
                      </a:r>
                      <a:r>
                        <a:rPr lang="el-GR" sz="1400" b="1" kern="1200" dirty="0" smtClean="0">
                          <a:solidFill>
                            <a:schemeClr val="tx1"/>
                          </a:solidFill>
                          <a:latin typeface="Times New Roman" pitchFamily="18" charset="0"/>
                          <a:ea typeface="+mn-ea"/>
                          <a:cs typeface="Times New Roman" pitchFamily="18" charset="0"/>
                        </a:rPr>
                        <a:t> </a:t>
                      </a:r>
                      <a:r>
                        <a:rPr lang="el-GR" sz="1400" b="1" kern="1200" dirty="0" err="1" smtClean="0">
                          <a:solidFill>
                            <a:schemeClr val="tx1"/>
                          </a:solidFill>
                          <a:latin typeface="Times New Roman" pitchFamily="18" charset="0"/>
                          <a:ea typeface="+mn-ea"/>
                          <a:cs typeface="Times New Roman" pitchFamily="18" charset="0"/>
                        </a:rPr>
                        <a:t>Κωτσίδης</a:t>
                      </a:r>
                      <a:endParaRPr lang="el-GR" sz="1400" b="1" kern="1200" dirty="0">
                        <a:solidFill>
                          <a:schemeClr val="tx1"/>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400" b="1" kern="1200" dirty="0" err="1" smtClean="0">
                          <a:solidFill>
                            <a:schemeClr val="tx1"/>
                          </a:solidFill>
                          <a:latin typeface="Times New Roman" pitchFamily="18" charset="0"/>
                          <a:ea typeface="+mn-ea"/>
                          <a:cs typeface="Times New Roman" pitchFamily="18" charset="0"/>
                        </a:rPr>
                        <a:t>Χρηστίδης</a:t>
                      </a:r>
                      <a:r>
                        <a:rPr lang="el-GR" sz="1400" b="1" kern="1200" dirty="0" smtClean="0">
                          <a:solidFill>
                            <a:schemeClr val="tx1"/>
                          </a:solidFill>
                          <a:latin typeface="Times New Roman" pitchFamily="18" charset="0"/>
                          <a:ea typeface="+mn-ea"/>
                          <a:cs typeface="Times New Roman" pitchFamily="18" charset="0"/>
                        </a:rPr>
                        <a:t> Κωνσταντίνος </a:t>
                      </a:r>
                      <a:endParaRPr lang="el-GR" sz="1400" b="1" kern="1200" dirty="0">
                        <a:solidFill>
                          <a:schemeClr val="tx1"/>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400" b="1" kern="1200" dirty="0" smtClean="0">
                          <a:solidFill>
                            <a:schemeClr val="tx1"/>
                          </a:solidFill>
                          <a:latin typeface="Times New Roman" pitchFamily="18" charset="0"/>
                          <a:ea typeface="+mn-ea"/>
                          <a:cs typeface="Times New Roman" pitchFamily="18" charset="0"/>
                        </a:rPr>
                        <a:t>Χαλκιαδάκης Εμμανουήλ </a:t>
                      </a:r>
                      <a:endParaRPr lang="el-GR" sz="1400" b="1" kern="1200" dirty="0">
                        <a:solidFill>
                          <a:schemeClr val="tx1"/>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bl>
          </a:graphicData>
        </a:graphic>
      </p:graphicFrame>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404664"/>
            <a:ext cx="7199240" cy="765652"/>
          </a:xfrm>
        </p:spPr>
        <p:txBody>
          <a:bodyPr>
            <a:noAutofit/>
          </a:bodyPr>
          <a:lstStyle/>
          <a:p>
            <a:r>
              <a:rPr lang="el-GR" sz="3600" dirty="0"/>
              <a:t>4. Θεωρητικό </a:t>
            </a:r>
            <a:r>
              <a:rPr lang="el-GR" sz="3600" dirty="0" smtClean="0"/>
              <a:t>Πλαίσιο</a:t>
            </a:r>
            <a:endParaRPr lang="el-GR" sz="3600" b="1" dirty="0"/>
          </a:p>
        </p:txBody>
      </p:sp>
      <p:graphicFrame>
        <p:nvGraphicFramePr>
          <p:cNvPr id="5" name="4 - Διάγραμμα"/>
          <p:cNvGraphicFramePr/>
          <p:nvPr/>
        </p:nvGraphicFramePr>
        <p:xfrm>
          <a:off x="971600" y="1313384"/>
          <a:ext cx="9577064" cy="53559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35816692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Θεωρητικό </a:t>
            </a:r>
            <a:r>
              <a:rPr lang="el-GR" sz="3600" dirty="0" smtClean="0"/>
              <a:t>Πλαίσιο</a:t>
            </a:r>
            <a:endParaRPr lang="el-GR" sz="3600" b="1" dirty="0"/>
          </a:p>
        </p:txBody>
      </p:sp>
      <p:graphicFrame>
        <p:nvGraphicFramePr>
          <p:cNvPr id="5" name="4 - Διάγραμμα"/>
          <p:cNvGraphicFramePr/>
          <p:nvPr/>
        </p:nvGraphicFramePr>
        <p:xfrm>
          <a:off x="1115616" y="1700808"/>
          <a:ext cx="7776864" cy="45243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35816692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6. </a:t>
            </a:r>
            <a:r>
              <a:rPr lang="el-GR" sz="3600" dirty="0" smtClean="0"/>
              <a:t>Μεθοδολογία</a:t>
            </a:r>
            <a:endParaRPr lang="el-GR" sz="4000" b="1" dirty="0"/>
          </a:p>
        </p:txBody>
      </p:sp>
      <p:graphicFrame>
        <p:nvGraphicFramePr>
          <p:cNvPr id="5" name="4 - Διάγραμμα"/>
          <p:cNvGraphicFramePr/>
          <p:nvPr/>
        </p:nvGraphicFramePr>
        <p:xfrm>
          <a:off x="683568" y="1340768"/>
          <a:ext cx="8748464" cy="50167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8136764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6. </a:t>
            </a:r>
            <a:r>
              <a:rPr lang="el-GR" sz="3600" dirty="0" smtClean="0"/>
              <a:t>Μεθοδολογία</a:t>
            </a:r>
            <a:endParaRPr lang="el-GR" sz="4000" b="1" dirty="0"/>
          </a:p>
        </p:txBody>
      </p:sp>
      <p:graphicFrame>
        <p:nvGraphicFramePr>
          <p:cNvPr id="5" name="4 - Διάγραμμα"/>
          <p:cNvGraphicFramePr/>
          <p:nvPr/>
        </p:nvGraphicFramePr>
        <p:xfrm>
          <a:off x="971600" y="1556792"/>
          <a:ext cx="7992888" cy="44012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8136764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6. </a:t>
            </a:r>
            <a:r>
              <a:rPr lang="el-GR" sz="3600" dirty="0" smtClean="0"/>
              <a:t>Μεθοδολογία</a:t>
            </a:r>
            <a:endParaRPr lang="el-GR" sz="4000" b="1" dirty="0"/>
          </a:p>
        </p:txBody>
      </p:sp>
      <p:graphicFrame>
        <p:nvGraphicFramePr>
          <p:cNvPr id="5" name="4 - Διάγραμμα"/>
          <p:cNvGraphicFramePr/>
          <p:nvPr/>
        </p:nvGraphicFramePr>
        <p:xfrm>
          <a:off x="827584" y="1556792"/>
          <a:ext cx="8136904" cy="45243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8136764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6. </a:t>
            </a:r>
            <a:r>
              <a:rPr lang="el-GR" sz="3600" dirty="0" smtClean="0"/>
              <a:t>Μεθοδολογία</a:t>
            </a:r>
            <a:endParaRPr lang="el-GR" sz="4000" b="1" dirty="0"/>
          </a:p>
        </p:txBody>
      </p:sp>
      <p:graphicFrame>
        <p:nvGraphicFramePr>
          <p:cNvPr id="5" name="4 - Διάγραμμα"/>
          <p:cNvGraphicFramePr/>
          <p:nvPr/>
        </p:nvGraphicFramePr>
        <p:xfrm>
          <a:off x="827584" y="1556792"/>
          <a:ext cx="8064896"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8136764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a:t>7α. Παραγόμενο εκπαιδευτικό </a:t>
            </a:r>
            <a:r>
              <a:rPr lang="el-GR" sz="3600" dirty="0" smtClean="0"/>
              <a:t>υλικό</a:t>
            </a:r>
            <a:endParaRPr lang="el-GR" sz="3600" b="1" dirty="0">
              <a:solidFill>
                <a:srgbClr val="FF0000"/>
              </a:solidFill>
            </a:endParaRPr>
          </a:p>
        </p:txBody>
      </p:sp>
      <p:sp>
        <p:nvSpPr>
          <p:cNvPr id="4" name="9 - Ορθογώνιο"/>
          <p:cNvSpPr/>
          <p:nvPr/>
        </p:nvSpPr>
        <p:spPr>
          <a:xfrm>
            <a:off x="755576" y="2420888"/>
            <a:ext cx="7920880" cy="1077218"/>
          </a:xfrm>
          <a:prstGeom prst="rect">
            <a:avLst/>
          </a:prstGeom>
        </p:spPr>
        <p:txBody>
          <a:bodyPr wrap="square">
            <a:spAutoFit/>
          </a:bodyPr>
          <a:lstStyle/>
          <a:p>
            <a:r>
              <a:rPr lang="en-US" sz="3200" dirty="0" smtClean="0">
                <a:hlinkClick r:id="rId2"/>
              </a:rPr>
              <a:t>http://chamilo.datacenter.uoc.gr/metchamilo/courses/8ASOS/index.php?id_session=0</a:t>
            </a:r>
            <a:endParaRPr lang="el-GR" sz="3200" dirty="0"/>
          </a:p>
        </p:txBody>
      </p:sp>
    </p:spTree>
    <p:extLst>
      <p:ext uri="{BB962C8B-B14F-4D97-AF65-F5344CB8AC3E}">
        <p14:creationId xmlns="" xmlns:p14="http://schemas.microsoft.com/office/powerpoint/2010/main" val="27452667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5128" y="188640"/>
            <a:ext cx="7848872" cy="765652"/>
          </a:xfrm>
        </p:spPr>
        <p:txBody>
          <a:bodyPr>
            <a:noAutofit/>
          </a:bodyPr>
          <a:lstStyle/>
          <a:p>
            <a:r>
              <a:rPr lang="el-GR" sz="3600" dirty="0"/>
              <a:t/>
            </a:r>
            <a:br>
              <a:rPr lang="el-GR" sz="3600" dirty="0"/>
            </a:br>
            <a:r>
              <a:rPr lang="el-GR" sz="3600" dirty="0"/>
              <a:t>7β. Παρουσίαση του βασικού μέρους της </a:t>
            </a:r>
            <a:r>
              <a:rPr lang="el-GR" sz="3600" dirty="0" smtClean="0"/>
              <a:t>εργασίας</a:t>
            </a:r>
            <a:endParaRPr lang="el-GR" sz="3600" b="1" dirty="0">
              <a:solidFill>
                <a:srgbClr val="FF0000"/>
              </a:solidFill>
            </a:endParaRPr>
          </a:p>
        </p:txBody>
      </p:sp>
      <p:sp>
        <p:nvSpPr>
          <p:cNvPr id="4" name="9 - Ορθογώνιο"/>
          <p:cNvSpPr/>
          <p:nvPr/>
        </p:nvSpPr>
        <p:spPr>
          <a:xfrm>
            <a:off x="755576" y="2060848"/>
            <a:ext cx="7920880" cy="923330"/>
          </a:xfrm>
          <a:prstGeom prst="rect">
            <a:avLst/>
          </a:prstGeom>
        </p:spPr>
        <p:txBody>
          <a:bodyPr wrap="square">
            <a:spAutoFit/>
          </a:bodyPr>
          <a:lstStyle/>
          <a:p>
            <a:r>
              <a:rPr lang="el-GR" sz="1800" dirty="0" smtClean="0"/>
              <a:t>Μετά το </a:t>
            </a:r>
            <a:r>
              <a:rPr lang="en-AU" sz="1800" dirty="0" err="1" smtClean="0"/>
              <a:t>Chamilo</a:t>
            </a:r>
            <a:r>
              <a:rPr lang="el-GR" sz="1800" dirty="0" smtClean="0"/>
              <a:t> οι μαθητές μέσω της εφαρμογής </a:t>
            </a:r>
            <a:r>
              <a:rPr lang="en-AU" sz="1800" dirty="0" err="1" smtClean="0"/>
              <a:t>Actionbound</a:t>
            </a:r>
            <a:r>
              <a:rPr lang="el-GR" sz="1800" dirty="0" smtClean="0"/>
              <a:t> περιηγήθηκαν σε διάφορα σημεία του νησιού αφού πρώτα </a:t>
            </a:r>
            <a:r>
              <a:rPr lang="el-GR" sz="1800" dirty="0" err="1" smtClean="0"/>
              <a:t>σκάναραν</a:t>
            </a:r>
            <a:r>
              <a:rPr lang="el-GR" sz="1800" dirty="0" smtClean="0"/>
              <a:t> μέσω κινητών και </a:t>
            </a:r>
            <a:r>
              <a:rPr lang="en-AU" sz="1800" dirty="0" smtClean="0"/>
              <a:t>tablets</a:t>
            </a:r>
            <a:r>
              <a:rPr lang="el-GR" sz="1800" dirty="0" smtClean="0"/>
              <a:t>. </a:t>
            </a:r>
            <a:r>
              <a:rPr lang="en-US" sz="1800" dirty="0" smtClean="0">
                <a:hlinkClick r:id="rId2"/>
              </a:rPr>
              <a:t>https://en.actionbound.com/dashboard/LIMENAS</a:t>
            </a:r>
            <a:endParaRPr lang="el-GR" sz="1800" dirty="0"/>
          </a:p>
        </p:txBody>
      </p:sp>
      <p:pic>
        <p:nvPicPr>
          <p:cNvPr id="5" name="4 - Εικόνα"/>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tretch>
            <a:fillRect/>
          </a:stretch>
        </p:blipFill>
        <p:spPr>
          <a:xfrm>
            <a:off x="3059832" y="3212976"/>
            <a:ext cx="2927500" cy="2940201"/>
          </a:xfrm>
          <a:prstGeom prst="rect">
            <a:avLst/>
          </a:prstGeom>
        </p:spPr>
      </p:pic>
    </p:spTree>
    <p:extLst>
      <p:ext uri="{BB962C8B-B14F-4D97-AF65-F5344CB8AC3E}">
        <p14:creationId xmlns="" xmlns:p14="http://schemas.microsoft.com/office/powerpoint/2010/main" val="33481645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Συμπεράσματα</a:t>
            </a:r>
            <a:endParaRPr lang="el-GR" sz="4000" b="1" dirty="0"/>
          </a:p>
        </p:txBody>
      </p:sp>
      <p:graphicFrame>
        <p:nvGraphicFramePr>
          <p:cNvPr id="5" name="4 - Διάγραμμα"/>
          <p:cNvGraphicFramePr/>
          <p:nvPr/>
        </p:nvGraphicFramePr>
        <p:xfrm>
          <a:off x="827584" y="1124745"/>
          <a:ext cx="8136904" cy="50405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7049836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Συμπεράσματα</a:t>
            </a:r>
            <a:endParaRPr lang="el-GR" sz="4000" b="1" dirty="0"/>
          </a:p>
        </p:txBody>
      </p:sp>
      <p:graphicFrame>
        <p:nvGraphicFramePr>
          <p:cNvPr id="5" name="4 - Διάγραμμα"/>
          <p:cNvGraphicFramePr/>
          <p:nvPr/>
        </p:nvGraphicFramePr>
        <p:xfrm>
          <a:off x="827584" y="1340768"/>
          <a:ext cx="8208912"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7049836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12 - Θέση περιεχομένου"/>
          <p:cNvGraphicFramePr>
            <a:graphicFrameLocks noGrp="1"/>
          </p:cNvGraphicFramePr>
          <p:nvPr>
            <p:ph idx="1"/>
          </p:nvPr>
        </p:nvGraphicFramePr>
        <p:xfrm>
          <a:off x="1043608" y="1268760"/>
          <a:ext cx="7272808" cy="468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Τίτλος 2">
            <a:extLst>
              <a:ext uri="{FF2B5EF4-FFF2-40B4-BE49-F238E27FC236}">
                <a16:creationId xmlns:a16="http://schemas.microsoft.com/office/drawing/2014/main" xmlns="" id="{6552A7D5-F7FF-40BF-83B8-02337F598A4B}"/>
              </a:ext>
            </a:extLst>
          </p:cNvPr>
          <p:cNvSpPr>
            <a:spLocks noGrp="1"/>
          </p:cNvSpPr>
          <p:nvPr>
            <p:ph type="title"/>
          </p:nvPr>
        </p:nvSpPr>
        <p:spPr>
          <a:xfrm>
            <a:off x="1475656" y="404663"/>
            <a:ext cx="7039694" cy="1035853"/>
          </a:xfrm>
        </p:spPr>
        <p:txBody>
          <a:bodyPr>
            <a:normAutofit/>
          </a:bodyPr>
          <a:lstStyle/>
          <a:p>
            <a:r>
              <a:rPr lang="el-GR" sz="3600" dirty="0">
                <a:latin typeface="Times New Roman" pitchFamily="18" charset="0"/>
                <a:cs typeface="Times New Roman" pitchFamily="18" charset="0"/>
              </a:rPr>
              <a:t>Ευχαριστίες</a:t>
            </a:r>
          </a:p>
        </p:txBody>
      </p:sp>
    </p:spTree>
    <p:extLst>
      <p:ext uri="{BB962C8B-B14F-4D97-AF65-F5344CB8AC3E}">
        <p14:creationId xmlns:p14="http://schemas.microsoft.com/office/powerpoint/2010/main" xmlns="" val="1669979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Συμπεράσματα</a:t>
            </a:r>
            <a:endParaRPr lang="el-GR" sz="4000" b="1" dirty="0"/>
          </a:p>
        </p:txBody>
      </p:sp>
      <p:graphicFrame>
        <p:nvGraphicFramePr>
          <p:cNvPr id="6" name="5 - Διάγραμμα"/>
          <p:cNvGraphicFramePr/>
          <p:nvPr/>
        </p:nvGraphicFramePr>
        <p:xfrm>
          <a:off x="755576" y="1484784"/>
          <a:ext cx="8136904"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7049836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Συμπεράσματα</a:t>
            </a:r>
            <a:endParaRPr lang="el-GR" sz="4000" b="1" dirty="0"/>
          </a:p>
        </p:txBody>
      </p:sp>
      <p:graphicFrame>
        <p:nvGraphicFramePr>
          <p:cNvPr id="5" name="4 - Διάγραμμα"/>
          <p:cNvGraphicFramePr/>
          <p:nvPr/>
        </p:nvGraphicFramePr>
        <p:xfrm>
          <a:off x="755576" y="1340768"/>
          <a:ext cx="8136904" cy="48936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7049836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σας</a:t>
            </a:r>
          </a:p>
        </p:txBody>
      </p:sp>
    </p:spTree>
    <p:extLst>
      <p:ext uri="{BB962C8B-B14F-4D97-AF65-F5344CB8AC3E}">
        <p14:creationId xmlns="" xmlns:p14="http://schemas.microsoft.com/office/powerpoint/2010/main" val="1026120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a:t>
            </a:r>
            <a:r>
              <a:rPr lang="el-GR" sz="3600" dirty="0" smtClean="0"/>
              <a:t>Σκοπός</a:t>
            </a:r>
            <a:endParaRPr lang="el-GR" sz="3600" b="1" dirty="0"/>
          </a:p>
        </p:txBody>
      </p:sp>
      <p:graphicFrame>
        <p:nvGraphicFramePr>
          <p:cNvPr id="5" name="4 - Διάγραμμα"/>
          <p:cNvGraphicFramePr/>
          <p:nvPr/>
        </p:nvGraphicFramePr>
        <p:xfrm>
          <a:off x="611560" y="1556792"/>
          <a:ext cx="8316416"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672648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260648"/>
            <a:ext cx="7199240" cy="864096"/>
          </a:xfrm>
        </p:spPr>
        <p:txBody>
          <a:bodyPr>
            <a:noAutofit/>
          </a:bodyPr>
          <a:lstStyle/>
          <a:p>
            <a:r>
              <a:rPr lang="el-GR" sz="3600" dirty="0"/>
              <a:t>2. Συνεισφορά της </a:t>
            </a:r>
            <a:r>
              <a:rPr lang="el-GR" sz="3600" dirty="0" smtClean="0"/>
              <a:t>διπλωματικής</a:t>
            </a:r>
            <a:endParaRPr lang="el-GR" sz="3600" b="1" dirty="0"/>
          </a:p>
        </p:txBody>
      </p:sp>
      <p:graphicFrame>
        <p:nvGraphicFramePr>
          <p:cNvPr id="6" name="5 - Διάγραμμα"/>
          <p:cNvGraphicFramePr/>
          <p:nvPr/>
        </p:nvGraphicFramePr>
        <p:xfrm>
          <a:off x="971600" y="1700808"/>
          <a:ext cx="7776864"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7909929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260648"/>
            <a:ext cx="7776864" cy="936104"/>
          </a:xfrm>
        </p:spPr>
        <p:txBody>
          <a:bodyPr>
            <a:noAutofit/>
          </a:bodyPr>
          <a:lstStyle/>
          <a:p>
            <a:r>
              <a:rPr lang="el-GR" sz="3600" dirty="0"/>
              <a:t>3. Ερευνητικά </a:t>
            </a:r>
            <a:r>
              <a:rPr lang="el-GR" sz="3600" dirty="0" smtClean="0"/>
              <a:t>Ερωτήματα</a:t>
            </a:r>
            <a:endParaRPr lang="el-GR" sz="4000" b="1" dirty="0"/>
          </a:p>
        </p:txBody>
      </p:sp>
      <p:sp>
        <p:nvSpPr>
          <p:cNvPr id="4" name="9 - Ορθογώνιο"/>
          <p:cNvSpPr/>
          <p:nvPr/>
        </p:nvSpPr>
        <p:spPr>
          <a:xfrm>
            <a:off x="827584" y="1556792"/>
            <a:ext cx="7632848" cy="1938992"/>
          </a:xfrm>
          <a:prstGeom prst="rect">
            <a:avLst/>
          </a:prstGeom>
        </p:spPr>
        <p:txBody>
          <a:bodyPr wrap="square">
            <a:spAutoFit/>
          </a:bodyPr>
          <a:lstStyle/>
          <a:p>
            <a:r>
              <a:rPr lang="el-GR" sz="2000" dirty="0" smtClean="0"/>
              <a:t>Τα ερευνητικά ερωτήματα της παρούσας πτυχιακής εργασίας είναι τα παρακάτω:</a:t>
            </a:r>
          </a:p>
          <a:p>
            <a:pPr marL="457200" lvl="0" indent="-457200">
              <a:buFont typeface="+mj-lt"/>
              <a:buAutoNum type="arabicPeriod"/>
            </a:pPr>
            <a:endParaRPr lang="el-GR" sz="2000" dirty="0" smtClean="0"/>
          </a:p>
          <a:p>
            <a:pPr marL="457200" lvl="0" indent="-457200">
              <a:buFont typeface="+mj-lt"/>
              <a:buAutoNum type="arabicPeriod"/>
            </a:pPr>
            <a:endParaRPr lang="el-GR" sz="2000" dirty="0" smtClean="0"/>
          </a:p>
          <a:p>
            <a:pPr marL="457200" lvl="0" indent="-457200">
              <a:buFont typeface="+mj-lt"/>
              <a:buAutoNum type="arabicPeriod"/>
            </a:pPr>
            <a:endParaRPr lang="el-GR" sz="2000" dirty="0" smtClean="0"/>
          </a:p>
          <a:p>
            <a:pPr marL="457200" lvl="0" indent="-457200">
              <a:buFont typeface="+mj-lt"/>
              <a:buAutoNum type="arabicPeriod"/>
            </a:pPr>
            <a:endParaRPr lang="el-GR" sz="2000" dirty="0"/>
          </a:p>
        </p:txBody>
      </p:sp>
      <p:graphicFrame>
        <p:nvGraphicFramePr>
          <p:cNvPr id="5" name="4 - Διάγραμμα"/>
          <p:cNvGraphicFramePr/>
          <p:nvPr/>
        </p:nvGraphicFramePr>
        <p:xfrm>
          <a:off x="1115616" y="2276872"/>
          <a:ext cx="756084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538920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260648"/>
            <a:ext cx="7199240" cy="765652"/>
          </a:xfrm>
        </p:spPr>
        <p:txBody>
          <a:bodyPr>
            <a:noAutofit/>
          </a:bodyPr>
          <a:lstStyle/>
          <a:p>
            <a:r>
              <a:rPr lang="el-GR" sz="3600" dirty="0"/>
              <a:t>4. Δομή της εργασίας </a:t>
            </a:r>
            <a:endParaRPr lang="el-GR" sz="3600" b="1" dirty="0"/>
          </a:p>
        </p:txBody>
      </p:sp>
      <p:grpSp>
        <p:nvGrpSpPr>
          <p:cNvPr id="3" name="Ομάδα 4">
            <a:extLst>
              <a:ext uri="{FF2B5EF4-FFF2-40B4-BE49-F238E27FC236}">
                <a16:creationId xmlns:a16="http://schemas.microsoft.com/office/drawing/2014/main" xmlns="" id="{170CAA36-2093-4FF8-AC77-42D57A6CD92C}"/>
              </a:ext>
            </a:extLst>
          </p:cNvPr>
          <p:cNvGrpSpPr/>
          <p:nvPr/>
        </p:nvGrpSpPr>
        <p:grpSpPr>
          <a:xfrm>
            <a:off x="827584" y="2852936"/>
            <a:ext cx="1944216" cy="1728192"/>
            <a:chOff x="1" y="-1"/>
            <a:chExt cx="1774526" cy="1837075"/>
          </a:xfrm>
          <a:solidFill>
            <a:srgbClr val="FB9FFB">
              <a:alpha val="21000"/>
            </a:srgbClr>
          </a:solidFill>
          <a:scene3d>
            <a:camera prst="orthographicFront"/>
            <a:lightRig rig="threePt" dir="t"/>
          </a:scene3d>
        </p:grpSpPr>
        <p:sp>
          <p:nvSpPr>
            <p:cNvPr id="6" name="Διάγραμμα ροής: Εναλλακτική διεργασία 5">
              <a:extLst>
                <a:ext uri="{FF2B5EF4-FFF2-40B4-BE49-F238E27FC236}">
                  <a16:creationId xmlns:a16="http://schemas.microsoft.com/office/drawing/2014/main" xmlns="" id="{5A057986-BD43-470F-BACE-722732FCC9C4}"/>
                </a:ext>
              </a:extLst>
            </p:cNvPr>
            <p:cNvSpPr/>
            <p:nvPr/>
          </p:nvSpPr>
          <p:spPr>
            <a:xfrm rot="16200000">
              <a:off x="-31274" y="31274"/>
              <a:ext cx="1837075" cy="1774526"/>
            </a:xfrm>
            <a:prstGeom prst="flowChartAlternateProcess">
              <a:avLst/>
            </a:prstGeom>
            <a:grpFill/>
          </p:spPr>
          <p:style>
            <a:lnRef idx="1">
              <a:schemeClr val="accent1"/>
            </a:lnRef>
            <a:fillRef idx="3">
              <a:schemeClr val="accent1"/>
            </a:fillRef>
            <a:effectRef idx="2">
              <a:schemeClr val="accent1"/>
            </a:effectRef>
            <a:fontRef idx="minor">
              <a:schemeClr val="lt1"/>
            </a:fontRef>
          </p:style>
        </p:sp>
        <p:sp>
          <p:nvSpPr>
            <p:cNvPr id="7" name="Διάγραμμα ροής: Εναλλακτική διεργασία 4">
              <a:extLst>
                <a:ext uri="{FF2B5EF4-FFF2-40B4-BE49-F238E27FC236}">
                  <a16:creationId xmlns:a16="http://schemas.microsoft.com/office/drawing/2014/main" xmlns="" id="{996DFABB-8070-4AFE-B775-E66F6E0433F1}"/>
                </a:ext>
              </a:extLst>
            </p:cNvPr>
            <p:cNvSpPr txBox="1"/>
            <p:nvPr/>
          </p:nvSpPr>
          <p:spPr>
            <a:xfrm>
              <a:off x="86621" y="53148"/>
              <a:ext cx="1601280" cy="1663829"/>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14300" tIns="324000" rIns="114300" bIns="0" numCol="1" spcCol="1270" anchor="t" anchorCtr="0">
              <a:noAutofit/>
            </a:bodyPr>
            <a:lstStyle/>
            <a:p>
              <a:pPr marL="0" lvl="0" indent="0" algn="ctr" defTabSz="800100">
                <a:lnSpc>
                  <a:spcPct val="90000"/>
                </a:lnSpc>
                <a:spcBef>
                  <a:spcPct val="0"/>
                </a:spcBef>
                <a:spcAft>
                  <a:spcPct val="35000"/>
                </a:spcAft>
                <a:buNone/>
              </a:pPr>
              <a:r>
                <a:rPr lang="el-GR" sz="2000" b="1" dirty="0">
                  <a:solidFill>
                    <a:schemeClr val="tx1"/>
                  </a:solidFill>
                  <a:latin typeface="Times New Roman" panose="02020603050405020304" pitchFamily="18" charset="0"/>
                  <a:cs typeface="Times New Roman" panose="02020603050405020304" pitchFamily="18" charset="0"/>
                </a:rPr>
                <a:t>Θεωρητικό</a:t>
              </a:r>
            </a:p>
            <a:p>
              <a:pPr marL="0" lvl="0" indent="0" algn="ctr" defTabSz="800100">
                <a:lnSpc>
                  <a:spcPct val="90000"/>
                </a:lnSpc>
                <a:spcBef>
                  <a:spcPct val="0"/>
                </a:spcBef>
                <a:spcAft>
                  <a:spcPct val="35000"/>
                </a:spcAft>
                <a:buNone/>
              </a:pPr>
              <a:r>
                <a:rPr lang="el-GR" sz="2000" b="1" kern="1200" dirty="0" smtClean="0">
                  <a:solidFill>
                    <a:schemeClr val="tx1"/>
                  </a:solidFill>
                  <a:latin typeface="Times New Roman" panose="02020603050405020304" pitchFamily="18" charset="0"/>
                  <a:cs typeface="Times New Roman" panose="02020603050405020304" pitchFamily="18" charset="0"/>
                </a:rPr>
                <a:t>Πλαίσιο</a:t>
              </a:r>
            </a:p>
            <a:p>
              <a:pPr marL="0" lvl="0" indent="0" algn="ctr" defTabSz="800100">
                <a:lnSpc>
                  <a:spcPct val="90000"/>
                </a:lnSpc>
                <a:spcBef>
                  <a:spcPct val="0"/>
                </a:spcBef>
                <a:spcAft>
                  <a:spcPct val="35000"/>
                </a:spcAft>
                <a:buNone/>
              </a:pPr>
              <a:r>
                <a:rPr lang="el-GR" sz="2000" b="1" dirty="0" smtClean="0">
                  <a:solidFill>
                    <a:schemeClr val="tx1"/>
                  </a:solidFill>
                  <a:latin typeface="Times New Roman" panose="02020603050405020304" pitchFamily="18" charset="0"/>
                  <a:cs typeface="Times New Roman" panose="02020603050405020304" pitchFamily="18" charset="0"/>
                </a:rPr>
                <a:t>Κεφάλαια 1-4</a:t>
              </a:r>
              <a:endParaRPr lang="en-GB" sz="2000" b="1" kern="1200" dirty="0">
                <a:solidFill>
                  <a:schemeClr val="tx1"/>
                </a:solidFill>
                <a:latin typeface="Times New Roman" panose="02020603050405020304" pitchFamily="18" charset="0"/>
                <a:cs typeface="Times New Roman" panose="02020603050405020304" pitchFamily="18" charset="0"/>
              </a:endParaRPr>
            </a:p>
          </p:txBody>
        </p:sp>
      </p:grpSp>
      <p:sp>
        <p:nvSpPr>
          <p:cNvPr id="15" name="Ορθογώνιο: Στρογγύλεμα επάνω γωνιών 14">
            <a:extLst>
              <a:ext uri="{FF2B5EF4-FFF2-40B4-BE49-F238E27FC236}">
                <a16:creationId xmlns:a16="http://schemas.microsoft.com/office/drawing/2014/main" xmlns="" id="{6B27D9B6-7D24-4779-A0CA-3011C456C0D4}"/>
              </a:ext>
            </a:extLst>
          </p:cNvPr>
          <p:cNvSpPr/>
          <p:nvPr/>
        </p:nvSpPr>
        <p:spPr>
          <a:xfrm>
            <a:off x="2915816" y="1268760"/>
            <a:ext cx="5904656" cy="5040560"/>
          </a:xfrm>
          <a:prstGeom prst="round2SameRect">
            <a:avLst>
              <a:gd name="adj1" fmla="val 17557"/>
              <a:gd name="adj2" fmla="val 0"/>
            </a:avLst>
          </a:prstGeom>
          <a:solidFill>
            <a:srgbClr val="A7E8FF">
              <a:alpha val="48000"/>
            </a:srgbClr>
          </a:solidFill>
        </p:spPr>
        <p:style>
          <a:lnRef idx="1">
            <a:schemeClr val="accent1"/>
          </a:lnRef>
          <a:fillRef idx="2">
            <a:schemeClr val="accent1"/>
          </a:fillRef>
          <a:effectRef idx="1">
            <a:schemeClr val="accent1"/>
          </a:effectRef>
          <a:fontRef idx="minor">
            <a:schemeClr val="dk1"/>
          </a:fontRef>
        </p:style>
        <p:txBody>
          <a:bodyPr/>
          <a:lstStyle/>
          <a:p>
            <a:pPr marL="457200" indent="-457200">
              <a:buAutoNum type="arabicPeriod"/>
            </a:pPr>
            <a:r>
              <a:rPr lang="el-GR" sz="1800" b="1" dirty="0" smtClean="0">
                <a:latin typeface="Times New Roman" pitchFamily="18" charset="0"/>
                <a:cs typeface="Times New Roman" pitchFamily="18" charset="0"/>
              </a:rPr>
              <a:t>Εισαγωγή, ερευνητικά ερωτήματα, εκτιμώμενη συνεισφορά της παρούσας έρευνας στο πεδίο της </a:t>
            </a:r>
            <a:r>
              <a:rPr lang="el-GR" sz="1800" b="1" dirty="0" err="1" smtClean="0">
                <a:latin typeface="Times New Roman" pitchFamily="18" charset="0"/>
                <a:cs typeface="Times New Roman" pitchFamily="18" charset="0"/>
              </a:rPr>
              <a:t>ΕξΑΕ</a:t>
            </a:r>
            <a:r>
              <a:rPr lang="el-GR" sz="1800" b="1" dirty="0" smtClean="0">
                <a:latin typeface="Times New Roman" pitchFamily="18" charset="0"/>
                <a:cs typeface="Times New Roman" pitchFamily="18" charset="0"/>
              </a:rPr>
              <a:t>. </a:t>
            </a:r>
          </a:p>
          <a:p>
            <a:pPr marL="457200" indent="-457200">
              <a:buAutoNum type="arabicPeriod"/>
            </a:pPr>
            <a:endParaRPr lang="el-GR" sz="1800" b="1" dirty="0">
              <a:solidFill>
                <a:srgbClr val="C00000"/>
              </a:solidFill>
              <a:latin typeface="Times New Roman" pitchFamily="18" charset="0"/>
              <a:cs typeface="Times New Roman" pitchFamily="18" charset="0"/>
            </a:endParaRPr>
          </a:p>
          <a:p>
            <a:pPr marL="457200" indent="-457200">
              <a:buAutoNum type="arabicPeriod"/>
            </a:pPr>
            <a:r>
              <a:rPr lang="el-GR" sz="1800" b="1" dirty="0" smtClean="0">
                <a:latin typeface="Times New Roman" pitchFamily="18" charset="0"/>
                <a:cs typeface="Times New Roman" pitchFamily="18" charset="0"/>
              </a:rPr>
              <a:t>Έννοια της εξ αποστάσεως εκπαίδευσης, ιστορική αναδρομή, μορφές, ορισμό, τις μορφές και τις παιδαγωγικές και διδακτικές αρχές σχολικής </a:t>
            </a:r>
            <a:r>
              <a:rPr lang="el-GR" sz="1800" b="1" dirty="0" err="1" smtClean="0">
                <a:latin typeface="Times New Roman" pitchFamily="18" charset="0"/>
                <a:cs typeface="Times New Roman" pitchFamily="18" charset="0"/>
              </a:rPr>
              <a:t>ΕξΑΕ</a:t>
            </a:r>
            <a:r>
              <a:rPr lang="el-GR" sz="1800" b="1" dirty="0" smtClean="0">
                <a:latin typeface="Times New Roman" pitchFamily="18" charset="0"/>
                <a:cs typeface="Times New Roman" pitchFamily="18" charset="0"/>
              </a:rPr>
              <a:t> με τη χρήση ΤΠΕ. </a:t>
            </a:r>
          </a:p>
          <a:p>
            <a:pPr marL="457200" indent="-457200">
              <a:buAutoNum type="arabicPeriod"/>
            </a:pPr>
            <a:endParaRPr lang="el-GR" sz="1800" b="1" dirty="0">
              <a:solidFill>
                <a:srgbClr val="C00000"/>
              </a:solidFill>
              <a:latin typeface="Times New Roman" pitchFamily="18" charset="0"/>
              <a:cs typeface="Times New Roman" pitchFamily="18" charset="0"/>
            </a:endParaRPr>
          </a:p>
          <a:p>
            <a:pPr marL="457200" indent="-457200">
              <a:buAutoNum type="arabicPeriod"/>
            </a:pPr>
            <a:r>
              <a:rPr lang="el-GR" sz="1800" b="1" dirty="0" smtClean="0">
                <a:latin typeface="Times New Roman" pitchFamily="18" charset="0"/>
                <a:cs typeface="Times New Roman" pitchFamily="18" charset="0"/>
              </a:rPr>
              <a:t>Φορητή μάθηση, εννοιολογική προσέγγιση, τρόπος χρήσης κινητών συσκευών, πλεονεκτήματα-μειονεκτήματα.</a:t>
            </a:r>
          </a:p>
          <a:p>
            <a:pPr marL="457200" indent="-457200">
              <a:buAutoNum type="arabicPeriod"/>
            </a:pPr>
            <a:endParaRPr lang="el-GR" sz="1800" b="1" dirty="0" smtClean="0">
              <a:latin typeface="Times New Roman" pitchFamily="18" charset="0"/>
              <a:cs typeface="Times New Roman" pitchFamily="18" charset="0"/>
            </a:endParaRPr>
          </a:p>
          <a:p>
            <a:pPr marL="457200" indent="-457200">
              <a:buAutoNum type="arabicPeriod"/>
            </a:pPr>
            <a:r>
              <a:rPr lang="el-GR" sz="1800" b="1" dirty="0" smtClean="0">
                <a:latin typeface="Times New Roman" pitchFamily="18" charset="0"/>
                <a:cs typeface="Times New Roman" pitchFamily="18" charset="0"/>
              </a:rPr>
              <a:t>Ιστορία ως επιστήμη, διδακτική της ιστορίας, διδακτική της ιστορίας με τη χρήση ΤΠΕ και τη διδακτική της ιστορίας σε σχέση με την </a:t>
            </a:r>
            <a:r>
              <a:rPr lang="el-GR" sz="1800" b="1" dirty="0" err="1" smtClean="0">
                <a:latin typeface="Times New Roman" pitchFamily="18" charset="0"/>
                <a:cs typeface="Times New Roman" pitchFamily="18" charset="0"/>
              </a:rPr>
              <a:t>ΕξΑΕ</a:t>
            </a:r>
            <a:r>
              <a:rPr lang="el-GR" sz="1800" b="1" dirty="0" smtClean="0">
                <a:latin typeface="Times New Roman" pitchFamily="18" charset="0"/>
                <a:cs typeface="Times New Roman" pitchFamily="18" charset="0"/>
              </a:rPr>
              <a:t>, τοπική ιστορία.</a:t>
            </a:r>
          </a:p>
          <a:p>
            <a:pPr marL="457200" indent="-457200" algn="just">
              <a:buAutoNum type="arabicPeriod"/>
            </a:pPr>
            <a:endParaRPr lang="el-GR" sz="1800" dirty="0">
              <a:latin typeface="Times New Roman" pitchFamily="18" charset="0"/>
              <a:cs typeface="Times New Roman" pitchFamily="18" charset="0"/>
            </a:endParaRPr>
          </a:p>
        </p:txBody>
      </p:sp>
    </p:spTree>
    <p:extLst>
      <p:ext uri="{BB962C8B-B14F-4D97-AF65-F5344CB8AC3E}">
        <p14:creationId xmlns:p14="http://schemas.microsoft.com/office/powerpoint/2010/main" xmlns="" val="13688952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εργασίας </a:t>
            </a:r>
            <a:endParaRPr lang="el-GR" sz="3600" b="1" dirty="0"/>
          </a:p>
        </p:txBody>
      </p:sp>
      <p:grpSp>
        <p:nvGrpSpPr>
          <p:cNvPr id="4" name="Ομάδα 7">
            <a:extLst>
              <a:ext uri="{FF2B5EF4-FFF2-40B4-BE49-F238E27FC236}">
                <a16:creationId xmlns:a16="http://schemas.microsoft.com/office/drawing/2014/main" xmlns="" id="{DACA2F98-5349-4E1D-AEB4-1FA7497B3B45}"/>
              </a:ext>
            </a:extLst>
          </p:cNvPr>
          <p:cNvGrpSpPr/>
          <p:nvPr/>
        </p:nvGrpSpPr>
        <p:grpSpPr>
          <a:xfrm>
            <a:off x="683568" y="2708920"/>
            <a:ext cx="2016224" cy="1656520"/>
            <a:chOff x="1771704" y="-26383"/>
            <a:chExt cx="2016224" cy="1904029"/>
          </a:xfrm>
          <a:scene3d>
            <a:camera prst="orthographicFront"/>
            <a:lightRig rig="threePt" dir="t"/>
          </a:scene3d>
        </p:grpSpPr>
        <p:sp>
          <p:nvSpPr>
            <p:cNvPr id="9" name="Διάγραμμα ροής: Εναλλακτική διεργασία 8">
              <a:extLst>
                <a:ext uri="{FF2B5EF4-FFF2-40B4-BE49-F238E27FC236}">
                  <a16:creationId xmlns:a16="http://schemas.microsoft.com/office/drawing/2014/main" xmlns="" id="{5B7A960B-B539-499A-97BF-F04C10ADB224}"/>
                </a:ext>
              </a:extLst>
            </p:cNvPr>
            <p:cNvSpPr/>
            <p:nvPr/>
          </p:nvSpPr>
          <p:spPr>
            <a:xfrm rot="16200000">
              <a:off x="1884442" y="31274"/>
              <a:ext cx="1837075" cy="1774526"/>
            </a:xfrm>
            <a:prstGeom prst="flowChartAlternateProcess">
              <a:avLst/>
            </a:prstGeom>
          </p:spPr>
          <p:style>
            <a:lnRef idx="1">
              <a:schemeClr val="accent2"/>
            </a:lnRef>
            <a:fillRef idx="2">
              <a:schemeClr val="accent2"/>
            </a:fillRef>
            <a:effectRef idx="1">
              <a:schemeClr val="accent2"/>
            </a:effectRef>
            <a:fontRef idx="minor">
              <a:schemeClr val="dk1"/>
            </a:fontRef>
          </p:style>
        </p:sp>
        <p:sp>
          <p:nvSpPr>
            <p:cNvPr id="10" name="Διάγραμμα ροής: Εναλλακτική διεργασία 4">
              <a:extLst>
                <a:ext uri="{FF2B5EF4-FFF2-40B4-BE49-F238E27FC236}">
                  <a16:creationId xmlns:a16="http://schemas.microsoft.com/office/drawing/2014/main" xmlns="" id="{15B84D6C-D0EE-4877-8F5A-F40C30FDFC2F}"/>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r>
                <a:rPr lang="el-GR" sz="2000" b="1" dirty="0">
                  <a:solidFill>
                    <a:schemeClr val="tx1"/>
                  </a:solidFill>
                  <a:latin typeface="Times New Roman" panose="02020603050405020304" pitchFamily="18" charset="0"/>
                  <a:cs typeface="Times New Roman" panose="02020603050405020304" pitchFamily="18" charset="0"/>
                </a:rPr>
                <a:t>Δημιουργία </a:t>
              </a:r>
              <a:r>
                <a:rPr lang="el-GR" sz="2000" b="1" kern="1200" dirty="0" err="1">
                  <a:solidFill>
                    <a:schemeClr val="tx1"/>
                  </a:solidFill>
                  <a:latin typeface="Times New Roman" panose="02020603050405020304" pitchFamily="18" charset="0"/>
                  <a:cs typeface="Times New Roman" panose="02020603050405020304" pitchFamily="18" charset="0"/>
                </a:rPr>
                <a:t>Εκπαιδευτικού</a:t>
              </a:r>
              <a:r>
                <a:rPr lang="el-GR" sz="2000" b="1" dirty="0" err="1">
                  <a:solidFill>
                    <a:schemeClr val="tx1"/>
                  </a:solidFill>
                  <a:latin typeface="Times New Roman" panose="02020603050405020304" pitchFamily="18" charset="0"/>
                  <a:cs typeface="Times New Roman" panose="02020603050405020304" pitchFamily="18" charset="0"/>
                </a:rPr>
                <a:t>υλικού</a:t>
              </a:r>
              <a:endParaRPr lang="en-GB" sz="2000" b="1" kern="1200" dirty="0">
                <a:solidFill>
                  <a:schemeClr val="tx1"/>
                </a:solidFill>
                <a:latin typeface="Times New Roman" panose="02020603050405020304" pitchFamily="18" charset="0"/>
                <a:cs typeface="Times New Roman" panose="02020603050405020304" pitchFamily="18" charset="0"/>
              </a:endParaRPr>
            </a:p>
          </p:txBody>
        </p:sp>
      </p:grpSp>
      <p:sp>
        <p:nvSpPr>
          <p:cNvPr id="16" name="Ορθογώνιο: Στρογγύλεμα επάνω γωνιών 17">
            <a:extLst>
              <a:ext uri="{FF2B5EF4-FFF2-40B4-BE49-F238E27FC236}">
                <a16:creationId xmlns:a16="http://schemas.microsoft.com/office/drawing/2014/main" xmlns="" id="{B5C6A238-7053-48F9-95A5-694FCC058348}"/>
              </a:ext>
            </a:extLst>
          </p:cNvPr>
          <p:cNvSpPr/>
          <p:nvPr/>
        </p:nvSpPr>
        <p:spPr>
          <a:xfrm>
            <a:off x="3059832" y="1844824"/>
            <a:ext cx="5544616" cy="3528392"/>
          </a:xfrm>
          <a:prstGeom prst="round2SameRect">
            <a:avLst/>
          </a:prstGeom>
          <a:solidFill>
            <a:srgbClr val="F4F694">
              <a:alpha val="59000"/>
            </a:srgbClr>
          </a:solidFill>
        </p:spPr>
        <p:style>
          <a:lnRef idx="1">
            <a:schemeClr val="accent4"/>
          </a:lnRef>
          <a:fillRef idx="2">
            <a:schemeClr val="accent4"/>
          </a:fillRef>
          <a:effectRef idx="1">
            <a:schemeClr val="accent4"/>
          </a:effectRef>
          <a:fontRef idx="minor">
            <a:schemeClr val="dk1"/>
          </a:fontRef>
        </p:style>
        <p:txBody>
          <a:bodyPr/>
          <a:lstStyle/>
          <a:p>
            <a:r>
              <a:rPr lang="el-GR" b="1" dirty="0" smtClean="0">
                <a:latin typeface="Times New Roman" pitchFamily="18" charset="0"/>
                <a:cs typeface="Times New Roman" pitchFamily="18" charset="0"/>
              </a:rPr>
              <a:t>5ο κεφάλαιο: εκπαιδευτικό υλικό</a:t>
            </a:r>
          </a:p>
          <a:p>
            <a:r>
              <a:rPr lang="el-GR" dirty="0" smtClean="0">
                <a:latin typeface="Times New Roman" pitchFamily="18" charset="0"/>
                <a:cs typeface="Times New Roman" pitchFamily="18" charset="0"/>
              </a:rPr>
              <a:t>Αρχικά δίνεται ο ορισμός ενώ στην συνέχεια πραγματεύονται ο ρόλος του εκπαιδευτικού υλικού στην </a:t>
            </a:r>
            <a:r>
              <a:rPr lang="el-GR" dirty="0" err="1" smtClean="0">
                <a:latin typeface="Times New Roman" pitchFamily="18" charset="0"/>
                <a:cs typeface="Times New Roman" pitchFamily="18" charset="0"/>
              </a:rPr>
              <a:t>ΕξΑΕ</a:t>
            </a:r>
            <a:r>
              <a:rPr lang="el-GR" dirty="0" smtClean="0">
                <a:latin typeface="Times New Roman" pitchFamily="18" charset="0"/>
                <a:cs typeface="Times New Roman" pitchFamily="18" charset="0"/>
              </a:rPr>
              <a:t>, ο σχεδιασμός του εκπαιδευτικού υλικού και η δομή του.</a:t>
            </a:r>
          </a:p>
          <a:p>
            <a:endParaRPr lang="el-GR" dirty="0"/>
          </a:p>
          <a:p>
            <a:endParaRPr lang="el-GR" dirty="0"/>
          </a:p>
        </p:txBody>
      </p:sp>
    </p:spTree>
    <p:extLst>
      <p:ext uri="{BB962C8B-B14F-4D97-AF65-F5344CB8AC3E}">
        <p14:creationId xmlns:p14="http://schemas.microsoft.com/office/powerpoint/2010/main" xmlns="" val="13688952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εργασίας </a:t>
            </a:r>
            <a:endParaRPr lang="el-GR" sz="3600" b="1" dirty="0"/>
          </a:p>
        </p:txBody>
      </p:sp>
      <p:sp>
        <p:nvSpPr>
          <p:cNvPr id="18" name="Ορθογώνιο: Στρογγύλεμα επάνω γωνιών 17">
            <a:extLst>
              <a:ext uri="{FF2B5EF4-FFF2-40B4-BE49-F238E27FC236}">
                <a16:creationId xmlns:a16="http://schemas.microsoft.com/office/drawing/2014/main" xmlns="" id="{B5C6A238-7053-48F9-95A5-694FCC058348}"/>
              </a:ext>
            </a:extLst>
          </p:cNvPr>
          <p:cNvSpPr/>
          <p:nvPr/>
        </p:nvSpPr>
        <p:spPr>
          <a:xfrm>
            <a:off x="2411760" y="1412776"/>
            <a:ext cx="6552728" cy="4896544"/>
          </a:xfrm>
          <a:prstGeom prst="round2SameRect">
            <a:avLst/>
          </a:prstGeom>
          <a:solidFill>
            <a:srgbClr val="E5B7CF">
              <a:alpha val="51000"/>
            </a:srgbClr>
          </a:solidFill>
        </p:spPr>
        <p:style>
          <a:lnRef idx="1">
            <a:schemeClr val="accent2"/>
          </a:lnRef>
          <a:fillRef idx="2">
            <a:schemeClr val="accent2"/>
          </a:fillRef>
          <a:effectRef idx="1">
            <a:schemeClr val="accent2"/>
          </a:effectRef>
          <a:fontRef idx="minor">
            <a:schemeClr val="dk1"/>
          </a:fontRef>
        </p:style>
        <p:txBody>
          <a:bodyPr/>
          <a:lstStyle/>
          <a:p>
            <a:r>
              <a:rPr lang="el-GR" sz="2000" b="1" dirty="0" smtClean="0">
                <a:latin typeface="Times New Roman" pitchFamily="18" charset="0"/>
                <a:cs typeface="Times New Roman" pitchFamily="18" charset="0"/>
              </a:rPr>
              <a:t>Με το 6ο κεφάλαιο εισερχόμαστε στο ερευνητικό μέρος και στην μεθοδολογία της έρευνας</a:t>
            </a:r>
          </a:p>
          <a:p>
            <a:pPr>
              <a:buFont typeface="Arial" pitchFamily="34" charset="0"/>
              <a:buChar char="•"/>
            </a:pPr>
            <a:r>
              <a:rPr lang="el-GR" sz="2000" dirty="0" smtClean="0">
                <a:latin typeface="Times New Roman" pitchFamily="18" charset="0"/>
                <a:cs typeface="Times New Roman" pitchFamily="18" charset="0"/>
              </a:rPr>
              <a:t>σκοπός</a:t>
            </a:r>
          </a:p>
          <a:p>
            <a:pPr>
              <a:buFont typeface="Arial" pitchFamily="34" charset="0"/>
              <a:buChar char="•"/>
            </a:pPr>
            <a:r>
              <a:rPr lang="el-GR" sz="2000" dirty="0" smtClean="0">
                <a:latin typeface="Times New Roman" pitchFamily="18" charset="0"/>
                <a:cs typeface="Times New Roman" pitchFamily="18" charset="0"/>
              </a:rPr>
              <a:t>ανάλυση του μεθοδολογικού πλαισίου</a:t>
            </a:r>
          </a:p>
          <a:p>
            <a:pPr>
              <a:buFont typeface="Arial" pitchFamily="34" charset="0"/>
              <a:buChar char="•"/>
            </a:pPr>
            <a:r>
              <a:rPr lang="el-GR" sz="2000" dirty="0" smtClean="0">
                <a:latin typeface="Times New Roman" pitchFamily="18" charset="0"/>
                <a:cs typeface="Times New Roman" pitchFamily="18" charset="0"/>
              </a:rPr>
              <a:t>ερευνητικοί στόχοι</a:t>
            </a:r>
          </a:p>
          <a:p>
            <a:pPr>
              <a:buFont typeface="Arial" pitchFamily="34" charset="0"/>
              <a:buChar char="•"/>
            </a:pPr>
            <a:r>
              <a:rPr lang="el-GR" sz="2000" dirty="0" smtClean="0">
                <a:latin typeface="Times New Roman" pitchFamily="18" charset="0"/>
                <a:cs typeface="Times New Roman" pitchFamily="18" charset="0"/>
              </a:rPr>
              <a:t>ερευνητικά ερωτήματα</a:t>
            </a:r>
          </a:p>
          <a:p>
            <a:pPr>
              <a:buFont typeface="Arial" pitchFamily="34" charset="0"/>
              <a:buChar char="•"/>
            </a:pPr>
            <a:r>
              <a:rPr lang="el-GR" sz="2000" dirty="0" smtClean="0">
                <a:latin typeface="Times New Roman" pitchFamily="18" charset="0"/>
                <a:cs typeface="Times New Roman" pitchFamily="18" charset="0"/>
              </a:rPr>
              <a:t>είδος της έρευνας</a:t>
            </a:r>
          </a:p>
          <a:p>
            <a:pPr>
              <a:buFont typeface="Arial" pitchFamily="34" charset="0"/>
              <a:buChar char="•"/>
            </a:pPr>
            <a:r>
              <a:rPr lang="el-GR" sz="2000" dirty="0" smtClean="0">
                <a:latin typeface="Times New Roman" pitchFamily="18" charset="0"/>
                <a:cs typeface="Times New Roman" pitchFamily="18" charset="0"/>
              </a:rPr>
              <a:t>χρονική περίοδος της έρευνας</a:t>
            </a:r>
          </a:p>
          <a:p>
            <a:pPr>
              <a:buFont typeface="Arial" pitchFamily="34" charset="0"/>
              <a:buChar char="•"/>
            </a:pPr>
            <a:r>
              <a:rPr lang="el-GR" sz="2000" dirty="0" smtClean="0">
                <a:latin typeface="Times New Roman" pitchFamily="18" charset="0"/>
                <a:cs typeface="Times New Roman" pitchFamily="18" charset="0"/>
              </a:rPr>
              <a:t>μέθοδος δειγματοληψίας-συμμετέχοντες στην έρευνα</a:t>
            </a:r>
          </a:p>
          <a:p>
            <a:pPr>
              <a:buFont typeface="Arial" pitchFamily="34" charset="0"/>
              <a:buChar char="•"/>
            </a:pPr>
            <a:r>
              <a:rPr lang="el-GR" sz="2000" dirty="0" smtClean="0">
                <a:latin typeface="Times New Roman" pitchFamily="18" charset="0"/>
                <a:cs typeface="Times New Roman" pitchFamily="18" charset="0"/>
              </a:rPr>
              <a:t>μέθοδοι της έρευνας και τα μέσα συλλογής δεδομένων</a:t>
            </a:r>
          </a:p>
          <a:p>
            <a:pPr>
              <a:buFont typeface="Arial" pitchFamily="34" charset="0"/>
              <a:buChar char="•"/>
            </a:pPr>
            <a:r>
              <a:rPr lang="el-GR" sz="2000" dirty="0" smtClean="0">
                <a:latin typeface="Times New Roman" pitchFamily="18" charset="0"/>
                <a:cs typeface="Times New Roman" pitchFamily="18" charset="0"/>
              </a:rPr>
              <a:t>τρόποι επεξεργασίας των ερευνητικών δεδομένων</a:t>
            </a:r>
          </a:p>
          <a:p>
            <a:pPr>
              <a:buFont typeface="Arial" pitchFamily="34" charset="0"/>
              <a:buChar char="•"/>
            </a:pPr>
            <a:r>
              <a:rPr lang="el-GR" sz="2000" dirty="0" smtClean="0">
                <a:latin typeface="Times New Roman" pitchFamily="18" charset="0"/>
                <a:cs typeface="Times New Roman" pitchFamily="18" charset="0"/>
              </a:rPr>
              <a:t>ζητήματα δεοντολογίας</a:t>
            </a:r>
          </a:p>
          <a:p>
            <a:pPr>
              <a:buFont typeface="Arial" pitchFamily="34" charset="0"/>
              <a:buChar char="•"/>
            </a:pPr>
            <a:r>
              <a:rPr lang="el-GR" sz="2000" dirty="0" smtClean="0">
                <a:latin typeface="Times New Roman" pitchFamily="18" charset="0"/>
                <a:cs typeface="Times New Roman" pitchFamily="18" charset="0"/>
              </a:rPr>
              <a:t>περιορισμοί της έρευνας</a:t>
            </a:r>
          </a:p>
          <a:p>
            <a:endParaRPr lang="el-GR" dirty="0"/>
          </a:p>
          <a:p>
            <a:endParaRPr lang="el-GR" dirty="0"/>
          </a:p>
        </p:txBody>
      </p:sp>
      <p:grpSp>
        <p:nvGrpSpPr>
          <p:cNvPr id="8" name="Ομάδα 7">
            <a:extLst>
              <a:ext uri="{FF2B5EF4-FFF2-40B4-BE49-F238E27FC236}">
                <a16:creationId xmlns:a16="http://schemas.microsoft.com/office/drawing/2014/main" xmlns="" id="{DACA2F98-5349-4E1D-AEB4-1FA7497B3B45}"/>
              </a:ext>
            </a:extLst>
          </p:cNvPr>
          <p:cNvGrpSpPr/>
          <p:nvPr/>
        </p:nvGrpSpPr>
        <p:grpSpPr>
          <a:xfrm>
            <a:off x="467544" y="2924944"/>
            <a:ext cx="2016224" cy="1656520"/>
            <a:chOff x="1771704" y="-26383"/>
            <a:chExt cx="2016224" cy="1904029"/>
          </a:xfrm>
          <a:solidFill>
            <a:srgbClr val="9DF7BF">
              <a:alpha val="25000"/>
            </a:srgbClr>
          </a:solidFill>
          <a:scene3d>
            <a:camera prst="orthographicFront"/>
            <a:lightRig rig="threePt" dir="t"/>
          </a:scene3d>
        </p:grpSpPr>
        <p:sp>
          <p:nvSpPr>
            <p:cNvPr id="19" name="Διάγραμμα ροής: Εναλλακτική διεργασία 8">
              <a:extLst>
                <a:ext uri="{FF2B5EF4-FFF2-40B4-BE49-F238E27FC236}">
                  <a16:creationId xmlns:a16="http://schemas.microsoft.com/office/drawing/2014/main" xmlns="" id="{5B7A960B-B539-499A-97BF-F04C10ADB224}"/>
                </a:ext>
              </a:extLst>
            </p:cNvPr>
            <p:cNvSpPr/>
            <p:nvPr/>
          </p:nvSpPr>
          <p:spPr>
            <a:xfrm rot="16200000">
              <a:off x="1884442" y="31274"/>
              <a:ext cx="1837075" cy="1774526"/>
            </a:xfrm>
            <a:prstGeom prst="flowChartAlternateProcess">
              <a:avLst/>
            </a:prstGeom>
            <a:grpFill/>
          </p:spPr>
          <p:style>
            <a:lnRef idx="1">
              <a:schemeClr val="accent6"/>
            </a:lnRef>
            <a:fillRef idx="2">
              <a:schemeClr val="accent6"/>
            </a:fillRef>
            <a:effectRef idx="1">
              <a:schemeClr val="accent6"/>
            </a:effectRef>
            <a:fontRef idx="minor">
              <a:schemeClr val="dk1"/>
            </a:fontRef>
          </p:style>
        </p:sp>
        <p:sp>
          <p:nvSpPr>
            <p:cNvPr id="20" name="Διάγραμμα ροής: Εναλλακτική διεργασία 4">
              <a:extLst>
                <a:ext uri="{FF2B5EF4-FFF2-40B4-BE49-F238E27FC236}">
                  <a16:creationId xmlns:a16="http://schemas.microsoft.com/office/drawing/2014/main" xmlns="" id="{15B84D6C-D0EE-4877-8F5A-F40C30FDFC2F}"/>
                </a:ext>
              </a:extLst>
            </p:cNvPr>
            <p:cNvSpPr txBox="1"/>
            <p:nvPr/>
          </p:nvSpPr>
          <p:spPr>
            <a:xfrm>
              <a:off x="1771704" y="-26383"/>
              <a:ext cx="2016224" cy="1904029"/>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lvl="0" algn="ctr" defTabSz="800100">
                <a:lnSpc>
                  <a:spcPct val="90000"/>
                </a:lnSpc>
                <a:spcAft>
                  <a:spcPct val="35000"/>
                </a:spcAft>
              </a:pPr>
              <a:r>
                <a:rPr lang="el-GR" sz="2000" b="1" dirty="0" smtClean="0">
                  <a:solidFill>
                    <a:schemeClr val="tx1"/>
                  </a:solidFill>
                  <a:latin typeface="Times New Roman" panose="02020603050405020304" pitchFamily="18" charset="0"/>
                  <a:cs typeface="Times New Roman" panose="02020603050405020304" pitchFamily="18" charset="0"/>
                </a:rPr>
                <a:t>Ερευνητικό</a:t>
              </a:r>
            </a:p>
            <a:p>
              <a:pPr lvl="0" algn="ctr" defTabSz="800100">
                <a:lnSpc>
                  <a:spcPct val="90000"/>
                </a:lnSpc>
                <a:spcAft>
                  <a:spcPct val="35000"/>
                </a:spcAft>
              </a:pPr>
              <a:r>
                <a:rPr lang="el-GR" sz="2000" b="1" dirty="0" smtClean="0">
                  <a:solidFill>
                    <a:schemeClr val="tx1"/>
                  </a:solidFill>
                  <a:latin typeface="Times New Roman" panose="02020603050405020304" pitchFamily="18" charset="0"/>
                  <a:cs typeface="Times New Roman" panose="02020603050405020304" pitchFamily="18" charset="0"/>
                </a:rPr>
                <a:t>πλαίσιο</a:t>
              </a:r>
              <a:endParaRPr lang="en-GB" sz="2000" b="1" dirty="0">
                <a:solidFill>
                  <a:schemeClr val="tx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xmlns="" val="13688952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εργασίας </a:t>
            </a:r>
            <a:endParaRPr lang="el-GR" sz="3600" b="1" dirty="0"/>
          </a:p>
        </p:txBody>
      </p:sp>
      <p:sp>
        <p:nvSpPr>
          <p:cNvPr id="18" name="Ορθογώνιο: Στρογγύλεμα επάνω γωνιών 17">
            <a:extLst>
              <a:ext uri="{FF2B5EF4-FFF2-40B4-BE49-F238E27FC236}">
                <a16:creationId xmlns:a16="http://schemas.microsoft.com/office/drawing/2014/main" xmlns="" id="{B5C6A238-7053-48F9-95A5-694FCC058348}"/>
              </a:ext>
            </a:extLst>
          </p:cNvPr>
          <p:cNvSpPr/>
          <p:nvPr/>
        </p:nvSpPr>
        <p:spPr>
          <a:xfrm>
            <a:off x="2483768" y="1412776"/>
            <a:ext cx="6480720" cy="4896544"/>
          </a:xfrm>
          <a:prstGeom prst="round2SameRect">
            <a:avLst/>
          </a:prstGeom>
          <a:solidFill>
            <a:srgbClr val="A7E8FF">
              <a:alpha val="56000"/>
            </a:srgbClr>
          </a:solidFill>
        </p:spPr>
        <p:style>
          <a:lnRef idx="1">
            <a:schemeClr val="accent6"/>
          </a:lnRef>
          <a:fillRef idx="2">
            <a:schemeClr val="accent6"/>
          </a:fillRef>
          <a:effectRef idx="1">
            <a:schemeClr val="accent6"/>
          </a:effectRef>
          <a:fontRef idx="minor">
            <a:schemeClr val="dk1"/>
          </a:fontRef>
        </p:style>
        <p:txBody>
          <a:bodyPr/>
          <a:lstStyle/>
          <a:p>
            <a:r>
              <a:rPr lang="el-GR" sz="2200" b="1" dirty="0" smtClean="0">
                <a:latin typeface="Times New Roman" pitchFamily="18" charset="0"/>
                <a:cs typeface="Times New Roman" pitchFamily="18" charset="0"/>
              </a:rPr>
              <a:t>7ο κεφάλαιο: παρουσίαση και σχολιασμός των αποτελεσμάτων της έρευνας</a:t>
            </a:r>
          </a:p>
          <a:p>
            <a:r>
              <a:rPr lang="el-GR" sz="2200" dirty="0" smtClean="0">
                <a:latin typeface="Times New Roman" pitchFamily="18" charset="0"/>
                <a:cs typeface="Times New Roman" pitchFamily="18" charset="0"/>
              </a:rPr>
              <a:t>Αρχικά γίνεται η παρουσίαση των αποτελεσμάτων της α φάσης ανά άξονα και στη συνέχεια η παρουσίαση των αποτελεσμάτων της β φάσης ανά άξονα. </a:t>
            </a:r>
          </a:p>
          <a:p>
            <a:endParaRPr lang="el-GR" sz="2200" dirty="0" smtClean="0">
              <a:latin typeface="Times New Roman" pitchFamily="18" charset="0"/>
              <a:cs typeface="Times New Roman" pitchFamily="18" charset="0"/>
            </a:endParaRPr>
          </a:p>
          <a:p>
            <a:r>
              <a:rPr lang="el-GR" sz="2200" b="1" dirty="0" smtClean="0">
                <a:latin typeface="Times New Roman" pitchFamily="18" charset="0"/>
                <a:cs typeface="Times New Roman" pitchFamily="18" charset="0"/>
              </a:rPr>
              <a:t>8ο κεφάλαιο: συμπεράσματα της έρευνας</a:t>
            </a:r>
          </a:p>
          <a:p>
            <a:pPr lvl="1">
              <a:buFont typeface="Arial" pitchFamily="34" charset="0"/>
              <a:buChar char="•"/>
            </a:pPr>
            <a:r>
              <a:rPr lang="el-GR" sz="2200" dirty="0" smtClean="0">
                <a:latin typeface="Times New Roman" pitchFamily="18" charset="0"/>
                <a:cs typeface="Times New Roman" pitchFamily="18" charset="0"/>
              </a:rPr>
              <a:t>περιορισμοί οι οποίοι προέκυψαν </a:t>
            </a:r>
          </a:p>
          <a:p>
            <a:pPr lvl="1">
              <a:buFont typeface="Arial" pitchFamily="34" charset="0"/>
              <a:buChar char="•"/>
            </a:pPr>
            <a:r>
              <a:rPr lang="el-GR" sz="2200" dirty="0" smtClean="0">
                <a:latin typeface="Times New Roman" pitchFamily="18" charset="0"/>
                <a:cs typeface="Times New Roman" pitchFamily="18" charset="0"/>
              </a:rPr>
              <a:t>συνεισφορά της εργασίας</a:t>
            </a:r>
          </a:p>
          <a:p>
            <a:endParaRPr lang="el-GR" sz="2200" dirty="0" smtClean="0">
              <a:latin typeface="Times New Roman" pitchFamily="18" charset="0"/>
              <a:cs typeface="Times New Roman" pitchFamily="18" charset="0"/>
            </a:endParaRPr>
          </a:p>
          <a:p>
            <a:r>
              <a:rPr lang="el-GR" sz="2200" dirty="0" smtClean="0">
                <a:latin typeface="Times New Roman" pitchFamily="18" charset="0"/>
                <a:cs typeface="Times New Roman" pitchFamily="18" charset="0"/>
              </a:rPr>
              <a:t>Βιβλιογραφικές αναφορές </a:t>
            </a:r>
          </a:p>
          <a:p>
            <a:r>
              <a:rPr lang="el-GR" sz="2200" dirty="0" smtClean="0">
                <a:latin typeface="Times New Roman" pitchFamily="18" charset="0"/>
                <a:cs typeface="Times New Roman" pitchFamily="18" charset="0"/>
              </a:rPr>
              <a:t>Παραρτήματα</a:t>
            </a:r>
            <a:endParaRPr lang="el-GR" sz="2200" dirty="0">
              <a:latin typeface="Times New Roman" pitchFamily="18" charset="0"/>
              <a:cs typeface="Times New Roman" pitchFamily="18" charset="0"/>
            </a:endParaRPr>
          </a:p>
        </p:txBody>
      </p:sp>
      <p:grpSp>
        <p:nvGrpSpPr>
          <p:cNvPr id="3" name="Ομάδα 7">
            <a:extLst>
              <a:ext uri="{FF2B5EF4-FFF2-40B4-BE49-F238E27FC236}">
                <a16:creationId xmlns:a16="http://schemas.microsoft.com/office/drawing/2014/main" xmlns="" id="{DACA2F98-5349-4E1D-AEB4-1FA7497B3B45}"/>
              </a:ext>
            </a:extLst>
          </p:cNvPr>
          <p:cNvGrpSpPr/>
          <p:nvPr/>
        </p:nvGrpSpPr>
        <p:grpSpPr>
          <a:xfrm>
            <a:off x="467544" y="2780928"/>
            <a:ext cx="2016224" cy="1656520"/>
            <a:chOff x="1771704" y="-26383"/>
            <a:chExt cx="2016224" cy="1904029"/>
          </a:xfrm>
          <a:scene3d>
            <a:camera prst="orthographicFront"/>
            <a:lightRig rig="threePt" dir="t"/>
          </a:scene3d>
        </p:grpSpPr>
        <p:sp>
          <p:nvSpPr>
            <p:cNvPr id="19" name="Διάγραμμα ροής: Εναλλακτική διεργασία 8">
              <a:extLst>
                <a:ext uri="{FF2B5EF4-FFF2-40B4-BE49-F238E27FC236}">
                  <a16:creationId xmlns:a16="http://schemas.microsoft.com/office/drawing/2014/main" xmlns="" id="{5B7A960B-B539-499A-97BF-F04C10ADB224}"/>
                </a:ext>
              </a:extLst>
            </p:cNvPr>
            <p:cNvSpPr/>
            <p:nvPr/>
          </p:nvSpPr>
          <p:spPr>
            <a:xfrm rot="16200000">
              <a:off x="1884442" y="31274"/>
              <a:ext cx="1837075" cy="1774526"/>
            </a:xfrm>
            <a:prstGeom prst="flowChartAlternateProcess">
              <a:avLst/>
            </a:prstGeom>
          </p:spPr>
          <p:style>
            <a:lnRef idx="1">
              <a:schemeClr val="accent4"/>
            </a:lnRef>
            <a:fillRef idx="2">
              <a:schemeClr val="accent4"/>
            </a:fillRef>
            <a:effectRef idx="1">
              <a:schemeClr val="accent4"/>
            </a:effectRef>
            <a:fontRef idx="minor">
              <a:schemeClr val="dk1"/>
            </a:fontRef>
          </p:style>
        </p:sp>
        <p:sp>
          <p:nvSpPr>
            <p:cNvPr id="20" name="Διάγραμμα ροής: Εναλλακτική διεργασία 4">
              <a:extLst>
                <a:ext uri="{FF2B5EF4-FFF2-40B4-BE49-F238E27FC236}">
                  <a16:creationId xmlns:a16="http://schemas.microsoft.com/office/drawing/2014/main" xmlns="" id="{15B84D6C-D0EE-4877-8F5A-F40C30FDFC2F}"/>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lvl="0" algn="ctr" defTabSz="800100">
                <a:lnSpc>
                  <a:spcPct val="90000"/>
                </a:lnSpc>
                <a:spcAft>
                  <a:spcPct val="35000"/>
                </a:spcAft>
              </a:pPr>
              <a:r>
                <a:rPr lang="el-GR" sz="2000" b="1" dirty="0" smtClean="0">
                  <a:solidFill>
                    <a:schemeClr val="tx1"/>
                  </a:solidFill>
                  <a:latin typeface="Times New Roman" pitchFamily="18" charset="0"/>
                  <a:cs typeface="Times New Roman" pitchFamily="18" charset="0"/>
                </a:rPr>
                <a:t>Παρουσίαση αποτελεσμάτων</a:t>
              </a:r>
            </a:p>
            <a:p>
              <a:pPr lvl="0" algn="ctr" defTabSz="800100">
                <a:lnSpc>
                  <a:spcPct val="90000"/>
                </a:lnSpc>
                <a:spcAft>
                  <a:spcPct val="35000"/>
                </a:spcAft>
              </a:pPr>
              <a:r>
                <a:rPr lang="el-GR" sz="2000" b="1" dirty="0" smtClean="0">
                  <a:solidFill>
                    <a:schemeClr val="tx1"/>
                  </a:solidFill>
                  <a:latin typeface="Times New Roman" pitchFamily="18" charset="0"/>
                  <a:cs typeface="Times New Roman" pitchFamily="18" charset="0"/>
                </a:rPr>
                <a:t>Συμπεράσματα</a:t>
              </a:r>
              <a:endParaRPr lang="en-GB" sz="2000" b="1" dirty="0">
                <a:solidFill>
                  <a:schemeClr val="tx1"/>
                </a:solidFill>
                <a:latin typeface="Times New Roman" pitchFamily="18" charset="0"/>
                <a:cs typeface="Times New Roman" pitchFamily="18" charset="0"/>
              </a:endParaRPr>
            </a:p>
          </p:txBody>
        </p:sp>
      </p:grpSp>
    </p:spTree>
    <p:extLst>
      <p:ext uri="{BB962C8B-B14F-4D97-AF65-F5344CB8AC3E}">
        <p14:creationId xmlns:p14="http://schemas.microsoft.com/office/powerpoint/2010/main" xmlns="" val="1368895231"/>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2965</TotalTime>
  <Words>1355</Words>
  <Application>Microsoft Office PowerPoint</Application>
  <PresentationFormat>Προβολή στην οθόνη (4:3)</PresentationFormat>
  <Paragraphs>122</Paragraphs>
  <Slides>22</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Σχεδιασμός, υλοποίηση και αποτίμηση διαδραστικού εκπαιδευτικού υλικού με τη μέθοδο της ΕξΑΕ με τη χρήση του Action Bound για μαθητές/τριες ΣΤ Δημοτικού με θέμα «Η ανάδειξη της πολιτισμικής κληρονομιάς του Λιμένα Θάσου»</vt:lpstr>
      <vt:lpstr>Ευχαριστίες</vt:lpstr>
      <vt:lpstr>1. Σκοπός</vt:lpstr>
      <vt:lpstr>2. Συνεισφορά της διπλωματικής</vt:lpstr>
      <vt:lpstr>3. Ερευνητικά Ερωτήματα</vt:lpstr>
      <vt:lpstr>4. Δομή της εργασίας </vt:lpstr>
      <vt:lpstr>4. Δομή της εργασίας </vt:lpstr>
      <vt:lpstr>4. Δομή της εργασίας </vt:lpstr>
      <vt:lpstr>4. Δομή της εργασίας </vt:lpstr>
      <vt:lpstr>4. Θεωρητικό Πλαίσιο</vt:lpstr>
      <vt:lpstr>4. Θεωρητικό Πλαίσιο</vt:lpstr>
      <vt:lpstr>6. Μεθοδολογία</vt:lpstr>
      <vt:lpstr>6. Μεθοδολογία</vt:lpstr>
      <vt:lpstr>6. Μεθοδολογία</vt:lpstr>
      <vt:lpstr>6. Μεθοδολογία</vt:lpstr>
      <vt:lpstr> 7α. Παραγόμενο εκπαιδευτικό υλικό</vt:lpstr>
      <vt:lpstr> 7β. Παρουσίαση του βασικού μέρους της εργασίας</vt:lpstr>
      <vt:lpstr>Συμπεράσματα</vt:lpstr>
      <vt:lpstr>Συμπεράσματα</vt:lpstr>
      <vt:lpstr>Συμπεράσματα</vt:lpstr>
      <vt:lpstr>Συμπεράσματα</vt:lpstr>
      <vt:lpstr>Διαφάνεια 22</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Kiki</cp:lastModifiedBy>
  <cp:revision>1757</cp:revision>
  <dcterms:created xsi:type="dcterms:W3CDTF">2003-10-16T17:37:47Z</dcterms:created>
  <dcterms:modified xsi:type="dcterms:W3CDTF">2023-11-09T09:26:55Z</dcterms:modified>
</cp:coreProperties>
</file>