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734550"/>
  <p:embeddedFontLst>
    <p:embeddedFont>
      <p:font typeface="Calibri" pitchFamily="34" charset="0"/>
      <p:regular r:id="rId27"/>
      <p:bold r:id="rId28"/>
      <p:italic r:id="rId29"/>
      <p:boldItalic r:id="rId30"/>
    </p:embeddedFont>
    <p:embeddedFont>
      <p:font typeface="Book Antiqua" pitchFamily="18" charset="0"/>
      <p:regular r:id="rId31"/>
      <p:bold r:id="rId32"/>
      <p:italic r:id="rId33"/>
      <p:boldItalic r:id="rId34"/>
    </p:embeddedFont>
    <p:embeddedFont>
      <p:font typeface="Trebuchet MS" pitchFamily="34" charset="0"/>
      <p:regular r:id="rId35"/>
      <p:bold r:id="rId36"/>
      <p:italic r:id="rId37"/>
      <p:boldItalic r:id="rId38"/>
    </p:embeddedFont>
    <p:embeddedFont>
      <p:font typeface="Nunito"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7A4D6041-BB7B-4714-89CA-7115AFEDE9B3}">
  <a:tblStyle styleId="{7A4D6041-BB7B-4714-89CA-7115AFEDE9B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7ED94A2-429C-40D2-922C-E424C4A29B2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8736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3" y="0"/>
            <a:ext cx="2971800" cy="48736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624388"/>
            <a:ext cx="5486400" cy="437991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245600"/>
            <a:ext cx="2971800" cy="4873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3" y="9245600"/>
            <a:ext cx="2971800" cy="4873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l-GR" sz="1200" b="0" i="0" u="none" strike="noStrike" cap="none">
                <a:solidFill>
                  <a:schemeClr val="dk1"/>
                </a:solidFill>
                <a:latin typeface="Times New Roman"/>
                <a:ea typeface="Times New Roman"/>
                <a:cs typeface="Times New Roman"/>
                <a:sym typeface="Times New Roman"/>
              </a:rPr>
              <a:pPr marL="0" marR="0" lvl="0" indent="0" algn="r" rtl="0">
                <a:spcBef>
                  <a:spcPts val="0"/>
                </a:spcBef>
                <a:spcAft>
                  <a:spcPts val="0"/>
                </a:spcAft>
                <a:buNone/>
              </a:pPr>
              <a:t>‹#›</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1" name="Google Shape;141;p1:notes"/>
          <p:cNvSpPr txBox="1">
            <a:spLocks noGrp="1"/>
          </p:cNvSpPr>
          <p:nvPr>
            <p:ph type="body" idx="1"/>
          </p:nvPr>
        </p:nvSpPr>
        <p:spPr>
          <a:xfrm>
            <a:off x="685800" y="4624388"/>
            <a:ext cx="5486400" cy="43799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notes"/>
          <p:cNvSpPr txBox="1">
            <a:spLocks noGrp="1"/>
          </p:cNvSpPr>
          <p:nvPr>
            <p:ph type="sldNum" idx="12"/>
          </p:nvPr>
        </p:nvSpPr>
        <p:spPr>
          <a:xfrm>
            <a:off x="3884613" y="9245600"/>
            <a:ext cx="2971800" cy="48736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951ffb6fa6_0_161: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951ffb6fa6_0_161: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1" name="Google Shape;281;g2951ffb6fa6_0_161: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951ffb6fa6_0_17: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951ffb6fa6_0_17: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4" name="Google Shape;294;g2951ffb6fa6_0_17: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951ffb6fa6_0_4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2951ffb6fa6_0_41: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9" name="Google Shape;319;g2951ffb6fa6_0_41: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1" name="Google Shape;341;p8: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9: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9" name="Google Shape;389;p9: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0: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1" name="Google Shape;431;p10: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95ad6d13a2_0_22: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295ad6d13a2_0_22: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9" name="Google Shape;449;g295ad6d13a2_0_22: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95ad6d13a2_0_33: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95ad6d13a2_0_33: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9" name="Google Shape;459;g295ad6d13a2_0_33: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11: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7" name="Google Shape;467;p1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95ad6d13a2_0_173: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7" name="Google Shape;477;g295ad6d13a2_0_173: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 name="Google Shape;159;p2: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95ad6d13a2_0_89: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295ad6d13a2_0_89: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8" name="Google Shape;488;g295ad6d13a2_0_89: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95ad6d13a2_0_126: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295ad6d13a2_0_126: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7" name="Google Shape;507;g295ad6d13a2_0_126: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95ad6d13a2_0_49: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295ad6d13a2_0_49: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1" name="Google Shape;521;g295ad6d13a2_0_49: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95ad6d13a2_0_43: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95ad6d13a2_0_43: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1" name="Google Shape;541;g295ad6d13a2_0_43: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295ad6d13a2_0_64: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295ad6d13a2_0_64: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5" name="Google Shape;555;g295ad6d13a2_0_64: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947af012ef_0_642: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 name="Google Shape;166;g2947af012ef_0_642: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7" name="Google Shape;177;p3: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5" name="Google Shape;185;p4: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5: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8" name="Google Shape;208;p5: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6: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3" name="Google Shape;223;p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947af012ef_0_737:notes"/>
          <p:cNvSpPr>
            <a:spLocks noGrp="1" noRot="1" noChangeAspect="1"/>
          </p:cNvSpPr>
          <p:nvPr>
            <p:ph type="sldImg" idx="2"/>
          </p:nvPr>
        </p:nvSpPr>
        <p:spPr>
          <a:xfrm>
            <a:off x="996950" y="730250"/>
            <a:ext cx="4864200" cy="3649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947af012ef_0_737: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0" name="Google Shape;250;g2947af012ef_0_737: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pPr marL="0" lvl="0" indent="0" algn="r" rtl="0">
                <a:spcBef>
                  <a:spcPts val="0"/>
                </a:spcBef>
                <a:spcAft>
                  <a:spcPts val="0"/>
                </a:spcAft>
                <a:buClr>
                  <a:srgbClr val="000000"/>
                </a:buClr>
                <a:buFont typeface="Arial"/>
                <a:buNone/>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4" name="Google Shape;264;p7: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13"/>
        <p:cNvGrpSpPr/>
        <p:nvPr/>
      </p:nvGrpSpPr>
      <p:grpSpPr>
        <a:xfrm>
          <a:off x="0" y="0"/>
          <a:ext cx="0" cy="0"/>
          <a:chOff x="0" y="0"/>
          <a:chExt cx="0" cy="0"/>
        </a:xfrm>
      </p:grpSpPr>
      <p:sp>
        <p:nvSpPr>
          <p:cNvPr id="14" name="Google Shape;14;p2"/>
          <p:cNvSpPr/>
          <p:nvPr/>
        </p:nvSpPr>
        <p:spPr>
          <a:xfrm>
            <a:off x="31" y="3766000"/>
            <a:ext cx="7370400" cy="30921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3582600" y="2067600"/>
            <a:ext cx="5561400" cy="47904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a:off x="5058905" y="-100"/>
            <a:ext cx="4085100" cy="27369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0327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255200" y="790"/>
            <a:ext cx="2250363" cy="1392365"/>
            <a:chOff x="255200" y="592"/>
            <a:chExt cx="2250363" cy="1044300"/>
          </a:xfrm>
        </p:grpSpPr>
        <p:sp>
          <p:nvSpPr>
            <p:cNvPr id="19" name="Google Shape;19;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905395" y="790"/>
            <a:ext cx="2250363" cy="1392365"/>
            <a:chOff x="905395" y="592"/>
            <a:chExt cx="2250363" cy="1044300"/>
          </a:xfrm>
        </p:grpSpPr>
        <p:sp>
          <p:nvSpPr>
            <p:cNvPr id="23" name="Google Shape;23;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7057468" y="6784"/>
            <a:ext cx="1851282" cy="1002839"/>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6553032" y="5623802"/>
            <a:ext cx="2389068" cy="1234317"/>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199149" y="5407536"/>
            <a:ext cx="2795414" cy="1444382"/>
            <a:chOff x="6917201" y="0"/>
            <a:chExt cx="2227777" cy="863400"/>
          </a:xfrm>
        </p:grpSpPr>
        <p:sp>
          <p:nvSpPr>
            <p:cNvPr id="35" name="Google Shape;35;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2"/>
          <p:cNvSpPr txBox="1">
            <a:spLocks noGrp="1"/>
          </p:cNvSpPr>
          <p:nvPr>
            <p:ph type="ctrTitle"/>
          </p:nvPr>
        </p:nvSpPr>
        <p:spPr>
          <a:xfrm>
            <a:off x="1858703" y="2430444"/>
            <a:ext cx="5361300" cy="1930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9" name="Google Shape;39;p2"/>
          <p:cNvSpPr txBox="1">
            <a:spLocks noGrp="1"/>
          </p:cNvSpPr>
          <p:nvPr>
            <p:ph type="subTitle" idx="1"/>
          </p:nvPr>
        </p:nvSpPr>
        <p:spPr>
          <a:xfrm>
            <a:off x="1858700" y="4550878"/>
            <a:ext cx="5361300" cy="69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0" name="Google Shape;40;p2"/>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13"/>
        <p:cNvGrpSpPr/>
        <p:nvPr/>
      </p:nvGrpSpPr>
      <p:grpSpPr>
        <a:xfrm>
          <a:off x="0" y="0"/>
          <a:ext cx="0" cy="0"/>
          <a:chOff x="0" y="0"/>
          <a:chExt cx="0" cy="0"/>
        </a:xfrm>
      </p:grpSpPr>
      <p:sp>
        <p:nvSpPr>
          <p:cNvPr id="114" name="Google Shape;114;p11"/>
          <p:cNvSpPr/>
          <p:nvPr/>
        </p:nvSpPr>
        <p:spPr>
          <a:xfrm flipH="1">
            <a:off x="5569200" y="3778767"/>
            <a:ext cx="3574800" cy="30792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 name="Google Shape;115;p11"/>
          <p:cNvGrpSpPr/>
          <p:nvPr/>
        </p:nvGrpSpPr>
        <p:grpSpPr>
          <a:xfrm>
            <a:off x="5959222" y="5492768"/>
            <a:ext cx="2520952" cy="1365553"/>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11"/>
          <p:cNvGrpSpPr/>
          <p:nvPr/>
        </p:nvGrpSpPr>
        <p:grpSpPr>
          <a:xfrm>
            <a:off x="199149" y="3"/>
            <a:ext cx="2795414" cy="1444382"/>
            <a:chOff x="6917201" y="0"/>
            <a:chExt cx="2227777" cy="863400"/>
          </a:xfrm>
        </p:grpSpPr>
        <p:sp>
          <p:nvSpPr>
            <p:cNvPr id="120" name="Google Shape;120;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 name="Google Shape;123;p11"/>
          <p:cNvSpPr txBox="1">
            <a:spLocks noGrp="1"/>
          </p:cNvSpPr>
          <p:nvPr>
            <p:ph type="title" hasCustomPrompt="1"/>
          </p:nvPr>
        </p:nvSpPr>
        <p:spPr>
          <a:xfrm>
            <a:off x="1385850" y="1845133"/>
            <a:ext cx="6372300" cy="18396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4" name="Google Shape;124;p11"/>
          <p:cNvSpPr txBox="1">
            <a:spLocks noGrp="1"/>
          </p:cNvSpPr>
          <p:nvPr>
            <p:ph type="body" idx="1"/>
          </p:nvPr>
        </p:nvSpPr>
        <p:spPr>
          <a:xfrm>
            <a:off x="1385850" y="3818467"/>
            <a:ext cx="6372300" cy="8547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5" name="Google Shape;125;p11"/>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6"/>
        <p:cNvGrpSpPr/>
        <p:nvPr/>
      </p:nvGrpSpPr>
      <p:grpSpPr>
        <a:xfrm>
          <a:off x="0" y="0"/>
          <a:ext cx="0" cy="0"/>
          <a:chOff x="0" y="0"/>
          <a:chExt cx="0" cy="0"/>
        </a:xfrm>
      </p:grpSpPr>
      <p:sp>
        <p:nvSpPr>
          <p:cNvPr id="127" name="Google Shape;127;p12"/>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Τίτλος και περιεχόμενο">
  <p:cSld name="Τίτλος και περιεχόμενο">
    <p:spTree>
      <p:nvGrpSpPr>
        <p:cNvPr id="1" name="Shape 128"/>
        <p:cNvGrpSpPr/>
        <p:nvPr/>
      </p:nvGrpSpPr>
      <p:grpSpPr>
        <a:xfrm>
          <a:off x="0" y="0"/>
          <a:ext cx="0" cy="0"/>
          <a:chOff x="0" y="0"/>
          <a:chExt cx="0" cy="0"/>
        </a:xfrm>
      </p:grpSpPr>
      <p:sp>
        <p:nvSpPr>
          <p:cNvPr id="129" name="Google Shape;129;p13"/>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508000" algn="l" rtl="0">
              <a:lnSpc>
                <a:spcPct val="150000"/>
              </a:lnSpc>
              <a:spcBef>
                <a:spcPts val="750"/>
              </a:spcBef>
              <a:spcAft>
                <a:spcPts val="0"/>
              </a:spcAft>
              <a:buClr>
                <a:schemeClr val="dk1"/>
              </a:buClr>
              <a:buSzPts val="4400"/>
              <a:buChar char="●"/>
              <a:defRPr sz="4400"/>
            </a:lvl1pPr>
            <a:lvl2pPr marL="914400" lvl="1" indent="-482600" algn="l" rtl="0">
              <a:lnSpc>
                <a:spcPct val="150000"/>
              </a:lnSpc>
              <a:spcBef>
                <a:spcPts val="1200"/>
              </a:spcBef>
              <a:spcAft>
                <a:spcPts val="0"/>
              </a:spcAft>
              <a:buClr>
                <a:schemeClr val="dk1"/>
              </a:buClr>
              <a:buSzPts val="4000"/>
              <a:buChar char="○"/>
              <a:defRPr sz="4000"/>
            </a:lvl2pPr>
            <a:lvl3pPr marL="1371600" lvl="2" indent="-431800" algn="l" rtl="0">
              <a:lnSpc>
                <a:spcPct val="150000"/>
              </a:lnSpc>
              <a:spcBef>
                <a:spcPts val="1200"/>
              </a:spcBef>
              <a:spcAft>
                <a:spcPts val="0"/>
              </a:spcAft>
              <a:buClr>
                <a:schemeClr val="dk1"/>
              </a:buClr>
              <a:buSzPts val="3200"/>
              <a:buChar char="■"/>
              <a:defRPr sz="3200"/>
            </a:lvl3pPr>
            <a:lvl4pPr marL="1828800" lvl="3" indent="-406400" algn="l" rtl="0">
              <a:lnSpc>
                <a:spcPct val="150000"/>
              </a:lnSpc>
              <a:spcBef>
                <a:spcPts val="1200"/>
              </a:spcBef>
              <a:spcAft>
                <a:spcPts val="0"/>
              </a:spcAft>
              <a:buClr>
                <a:schemeClr val="dk1"/>
              </a:buClr>
              <a:buSzPts val="2800"/>
              <a:buChar char="●"/>
              <a:defRPr sz="2800"/>
            </a:lvl4pPr>
            <a:lvl5pPr marL="2286000" lvl="4" indent="-406400" algn="l" rtl="0">
              <a:lnSpc>
                <a:spcPct val="150000"/>
              </a:lnSpc>
              <a:spcBef>
                <a:spcPts val="1200"/>
              </a:spcBef>
              <a:spcAft>
                <a:spcPts val="0"/>
              </a:spcAft>
              <a:buClr>
                <a:schemeClr val="dk1"/>
              </a:buClr>
              <a:buSzPts val="2800"/>
              <a:buChar char="○"/>
              <a:defRPr sz="2800"/>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130" name="Google Shape;130;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2" name="Google Shape;132;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
        <p:nvSpPr>
          <p:cNvPr id="133" name="Google Shape;133;p13"/>
          <p:cNvSpPr/>
          <p:nvPr/>
        </p:nvSpPr>
        <p:spPr>
          <a:xfrm>
            <a:off x="0" y="0"/>
            <a:ext cx="467400" cy="6858000"/>
          </a:xfrm>
          <a:prstGeom prst="rect">
            <a:avLst/>
          </a:prstGeom>
          <a:solidFill>
            <a:srgbClr val="93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13"/>
          <p:cNvCxnSpPr/>
          <p:nvPr/>
        </p:nvCxnSpPr>
        <p:spPr>
          <a:xfrm>
            <a:off x="1522058" y="1194393"/>
            <a:ext cx="7034100" cy="7500"/>
          </a:xfrm>
          <a:prstGeom prst="straightConnector1">
            <a:avLst/>
          </a:prstGeom>
          <a:solidFill>
            <a:schemeClr val="accent1"/>
          </a:solidFill>
          <a:ln w="9525" cap="flat" cmpd="sng">
            <a:solidFill>
              <a:schemeClr val="accent1"/>
            </a:solidFill>
            <a:prstDash val="solid"/>
            <a:round/>
            <a:headEnd type="none" w="sm" len="sm"/>
            <a:tailEnd type="none" w="sm" len="sm"/>
          </a:ln>
        </p:spPr>
      </p:cxnSp>
      <p:cxnSp>
        <p:nvCxnSpPr>
          <p:cNvPr id="135" name="Google Shape;135;p13"/>
          <p:cNvCxnSpPr/>
          <p:nvPr/>
        </p:nvCxnSpPr>
        <p:spPr>
          <a:xfrm>
            <a:off x="467544" y="6453336"/>
            <a:ext cx="8476200" cy="19500"/>
          </a:xfrm>
          <a:prstGeom prst="straightConnector1">
            <a:avLst/>
          </a:prstGeom>
          <a:solidFill>
            <a:schemeClr val="accent1"/>
          </a:solidFill>
          <a:ln w="9525" cap="flat" cmpd="sng">
            <a:solidFill>
              <a:srgbClr val="FEC519"/>
            </a:solidFill>
            <a:prstDash val="solid"/>
            <a:round/>
            <a:headEnd type="none" w="sm" len="sm"/>
            <a:tailEnd type="none" w="sm" len="sm"/>
          </a:ln>
        </p:spPr>
      </p:cxnSp>
      <p:sp>
        <p:nvSpPr>
          <p:cNvPr id="136" name="Google Shape;136;p13"/>
          <p:cNvSpPr/>
          <p:nvPr/>
        </p:nvSpPr>
        <p:spPr>
          <a:xfrm>
            <a:off x="467544" y="628501"/>
            <a:ext cx="576000" cy="100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Times New Roman"/>
              <a:ea typeface="Times New Roman"/>
              <a:cs typeface="Times New Roman"/>
              <a:sym typeface="Times New Roman"/>
            </a:endParaRPr>
          </a:p>
        </p:txBody>
      </p:sp>
      <p:sp>
        <p:nvSpPr>
          <p:cNvPr id="137" name="Google Shape;137;p13"/>
          <p:cNvSpPr/>
          <p:nvPr/>
        </p:nvSpPr>
        <p:spPr>
          <a:xfrm>
            <a:off x="467544" y="603852"/>
            <a:ext cx="675600" cy="792000"/>
          </a:xfrm>
          <a:prstGeom prst="homePlate">
            <a:avLst>
              <a:gd name="adj" fmla="val 50000"/>
            </a:avLst>
          </a:prstGeom>
          <a:solidFill>
            <a:srgbClr val="BF9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Times New Roman"/>
              <a:ea typeface="Times New Roman"/>
              <a:cs typeface="Times New Roman"/>
              <a:sym typeface="Times New Roman"/>
            </a:endParaRPr>
          </a:p>
        </p:txBody>
      </p:sp>
      <p:sp>
        <p:nvSpPr>
          <p:cNvPr id="138" name="Google Shape;138;p13"/>
          <p:cNvSpPr txBox="1">
            <a:spLocks noGrp="1"/>
          </p:cNvSpPr>
          <p:nvPr>
            <p:ph type="title"/>
          </p:nvPr>
        </p:nvSpPr>
        <p:spPr>
          <a:xfrm>
            <a:off x="1143000" y="365127"/>
            <a:ext cx="7372500" cy="10755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4400"/>
              <a:buFont typeface="Calibri"/>
              <a:buNone/>
              <a:defRPr sz="44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41"/>
        <p:cNvGrpSpPr/>
        <p:nvPr/>
      </p:nvGrpSpPr>
      <p:grpSpPr>
        <a:xfrm>
          <a:off x="0" y="0"/>
          <a:ext cx="0" cy="0"/>
          <a:chOff x="0" y="0"/>
          <a:chExt cx="0" cy="0"/>
        </a:xfrm>
      </p:grpSpPr>
      <p:sp>
        <p:nvSpPr>
          <p:cNvPr id="42" name="Google Shape;42;p3"/>
          <p:cNvSpPr/>
          <p:nvPr/>
        </p:nvSpPr>
        <p:spPr>
          <a:xfrm flipH="1">
            <a:off x="4757100" y="3079200"/>
            <a:ext cx="4386900" cy="37788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43;p3"/>
          <p:cNvGrpSpPr/>
          <p:nvPr/>
        </p:nvGrpSpPr>
        <p:grpSpPr>
          <a:xfrm>
            <a:off x="5594191" y="5281486"/>
            <a:ext cx="2910145" cy="1576482"/>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3"/>
          <p:cNvGrpSpPr/>
          <p:nvPr/>
        </p:nvGrpSpPr>
        <p:grpSpPr>
          <a:xfrm>
            <a:off x="199149" y="3"/>
            <a:ext cx="2795414" cy="1444382"/>
            <a:chOff x="6917201" y="0"/>
            <a:chExt cx="2227777" cy="863400"/>
          </a:xfrm>
        </p:grpSpPr>
        <p:sp>
          <p:nvSpPr>
            <p:cNvPr id="48" name="Google Shape;48;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51;p3"/>
          <p:cNvSpPr txBox="1">
            <a:spLocks noGrp="1"/>
          </p:cNvSpPr>
          <p:nvPr>
            <p:ph type="title"/>
          </p:nvPr>
        </p:nvSpPr>
        <p:spPr>
          <a:xfrm>
            <a:off x="1888684" y="2328133"/>
            <a:ext cx="5377500" cy="2194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52" name="Google Shape;52;p3"/>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53"/>
        <p:cNvGrpSpPr/>
        <p:nvPr/>
      </p:nvGrpSpPr>
      <p:grpSpPr>
        <a:xfrm>
          <a:off x="0" y="0"/>
          <a:ext cx="0" cy="0"/>
          <a:chOff x="0" y="0"/>
          <a:chExt cx="0" cy="0"/>
        </a:xfrm>
      </p:grpSpPr>
      <p:sp>
        <p:nvSpPr>
          <p:cNvPr id="54" name="Google Shape;54;p4"/>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31" y="3766000"/>
            <a:ext cx="7370400" cy="30921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txBox="1">
            <a:spLocks noGrp="1"/>
          </p:cNvSpPr>
          <p:nvPr>
            <p:ph type="title"/>
          </p:nvPr>
        </p:nvSpPr>
        <p:spPr>
          <a:xfrm>
            <a:off x="819150" y="1127467"/>
            <a:ext cx="7505700" cy="12729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8" name="Google Shape;58;p4"/>
          <p:cNvSpPr txBox="1">
            <a:spLocks noGrp="1"/>
          </p:cNvSpPr>
          <p:nvPr>
            <p:ph type="body" idx="1"/>
          </p:nvPr>
        </p:nvSpPr>
        <p:spPr>
          <a:xfrm>
            <a:off x="819150" y="2654300"/>
            <a:ext cx="75057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9" name="Google Shape;59;p4"/>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60"/>
        <p:cNvGrpSpPr/>
        <p:nvPr/>
      </p:nvGrpSpPr>
      <p:grpSpPr>
        <a:xfrm>
          <a:off x="0" y="0"/>
          <a:ext cx="0" cy="0"/>
          <a:chOff x="0" y="0"/>
          <a:chExt cx="0" cy="0"/>
        </a:xfrm>
      </p:grpSpPr>
      <p:sp>
        <p:nvSpPr>
          <p:cNvPr id="61" name="Google Shape;61;p5"/>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31" y="3766000"/>
            <a:ext cx="7370400" cy="30921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title"/>
          </p:nvPr>
        </p:nvSpPr>
        <p:spPr>
          <a:xfrm>
            <a:off x="819150" y="1127467"/>
            <a:ext cx="7505700" cy="12729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5" name="Google Shape;65;p5"/>
          <p:cNvSpPr txBox="1">
            <a:spLocks noGrp="1"/>
          </p:cNvSpPr>
          <p:nvPr>
            <p:ph type="body" idx="1"/>
          </p:nvPr>
        </p:nvSpPr>
        <p:spPr>
          <a:xfrm>
            <a:off x="819150" y="2654300"/>
            <a:ext cx="36861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6" name="Google Shape;66;p5"/>
          <p:cNvSpPr txBox="1">
            <a:spLocks noGrp="1"/>
          </p:cNvSpPr>
          <p:nvPr>
            <p:ph type="body" idx="2"/>
          </p:nvPr>
        </p:nvSpPr>
        <p:spPr>
          <a:xfrm>
            <a:off x="4638675" y="2654300"/>
            <a:ext cx="36861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7" name="Google Shape;67;p5"/>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8"/>
        <p:cNvGrpSpPr/>
        <p:nvPr/>
      </p:nvGrpSpPr>
      <p:grpSpPr>
        <a:xfrm>
          <a:off x="0" y="0"/>
          <a:ext cx="0" cy="0"/>
          <a:chOff x="0" y="0"/>
          <a:chExt cx="0" cy="0"/>
        </a:xfrm>
      </p:grpSpPr>
      <p:sp>
        <p:nvSpPr>
          <p:cNvPr id="69" name="Google Shape;69;p6"/>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6"/>
          <p:cNvSpPr/>
          <p:nvPr/>
        </p:nvSpPr>
        <p:spPr>
          <a:xfrm>
            <a:off x="31" y="3766000"/>
            <a:ext cx="7370400" cy="30921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6"/>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6"/>
          <p:cNvSpPr txBox="1">
            <a:spLocks noGrp="1"/>
          </p:cNvSpPr>
          <p:nvPr>
            <p:ph type="title"/>
          </p:nvPr>
        </p:nvSpPr>
        <p:spPr>
          <a:xfrm>
            <a:off x="819150" y="1127467"/>
            <a:ext cx="7505700" cy="12729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3" name="Google Shape;73;p6"/>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4"/>
        <p:cNvGrpSpPr/>
        <p:nvPr/>
      </p:nvGrpSpPr>
      <p:grpSpPr>
        <a:xfrm>
          <a:off x="0" y="0"/>
          <a:ext cx="0" cy="0"/>
          <a:chOff x="0" y="0"/>
          <a:chExt cx="0" cy="0"/>
        </a:xfrm>
      </p:grpSpPr>
      <p:sp>
        <p:nvSpPr>
          <p:cNvPr id="75" name="Google Shape;75;p7"/>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31" y="3766000"/>
            <a:ext cx="7370400" cy="3092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txBox="1">
            <a:spLocks noGrp="1"/>
          </p:cNvSpPr>
          <p:nvPr>
            <p:ph type="title"/>
          </p:nvPr>
        </p:nvSpPr>
        <p:spPr>
          <a:xfrm>
            <a:off x="819150" y="1127467"/>
            <a:ext cx="3709200" cy="18441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9" name="Google Shape;79;p7"/>
          <p:cNvSpPr txBox="1">
            <a:spLocks noGrp="1"/>
          </p:cNvSpPr>
          <p:nvPr>
            <p:ph type="body" idx="1"/>
          </p:nvPr>
        </p:nvSpPr>
        <p:spPr>
          <a:xfrm>
            <a:off x="830700" y="3092067"/>
            <a:ext cx="3709200" cy="28263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80" name="Google Shape;80;p7"/>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81"/>
        <p:cNvGrpSpPr/>
        <p:nvPr/>
      </p:nvGrpSpPr>
      <p:grpSpPr>
        <a:xfrm>
          <a:off x="0" y="0"/>
          <a:ext cx="0" cy="0"/>
          <a:chOff x="0" y="0"/>
          <a:chExt cx="0" cy="0"/>
        </a:xfrm>
      </p:grpSpPr>
      <p:sp>
        <p:nvSpPr>
          <p:cNvPr id="82" name="Google Shape;82;p8"/>
          <p:cNvSpPr/>
          <p:nvPr/>
        </p:nvSpPr>
        <p:spPr>
          <a:xfrm>
            <a:off x="0" y="3764192"/>
            <a:ext cx="7369200" cy="30891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3583210" y="2072150"/>
            <a:ext cx="5560500" cy="47859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8"/>
          <p:cNvGrpSpPr/>
          <p:nvPr/>
        </p:nvGrpSpPr>
        <p:grpSpPr>
          <a:xfrm>
            <a:off x="255991" y="-11"/>
            <a:ext cx="2251347" cy="1391229"/>
            <a:chOff x="3961956" y="4383950"/>
            <a:chExt cx="1160548" cy="548700"/>
          </a:xfrm>
        </p:grpSpPr>
        <p:sp>
          <p:nvSpPr>
            <p:cNvPr id="85" name="Google Shape;85;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8"/>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 name="Google Shape;89;p8"/>
          <p:cNvGrpSpPr/>
          <p:nvPr/>
        </p:nvGrpSpPr>
        <p:grpSpPr>
          <a:xfrm>
            <a:off x="34934" y="6029501"/>
            <a:ext cx="1593306" cy="82273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93;p8"/>
          <p:cNvGrpSpPr/>
          <p:nvPr/>
        </p:nvGrpSpPr>
        <p:grpSpPr>
          <a:xfrm>
            <a:off x="5886353" y="1657"/>
            <a:ext cx="3257455" cy="1681990"/>
            <a:chOff x="6917201" y="0"/>
            <a:chExt cx="2227777" cy="863400"/>
          </a:xfrm>
        </p:grpSpPr>
        <p:sp>
          <p:nvSpPr>
            <p:cNvPr id="94" name="Google Shape;94;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8"/>
          <p:cNvSpPr txBox="1">
            <a:spLocks noGrp="1"/>
          </p:cNvSpPr>
          <p:nvPr>
            <p:ph type="title"/>
          </p:nvPr>
        </p:nvSpPr>
        <p:spPr>
          <a:xfrm>
            <a:off x="1393929" y="1734861"/>
            <a:ext cx="6366900" cy="33855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8" name="Google Shape;98;p8"/>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9"/>
        <p:cNvGrpSpPr/>
        <p:nvPr/>
      </p:nvGrpSpPr>
      <p:grpSpPr>
        <a:xfrm>
          <a:off x="0" y="0"/>
          <a:ext cx="0" cy="0"/>
          <a:chOff x="0" y="0"/>
          <a:chExt cx="0" cy="0"/>
        </a:xfrm>
      </p:grpSpPr>
      <p:sp>
        <p:nvSpPr>
          <p:cNvPr id="100" name="Google Shape;100;p9"/>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9"/>
          <p:cNvSpPr/>
          <p:nvPr/>
        </p:nvSpPr>
        <p:spPr>
          <a:xfrm>
            <a:off x="31" y="3766000"/>
            <a:ext cx="7370400" cy="30921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9"/>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9"/>
          <p:cNvSpPr txBox="1">
            <a:spLocks noGrp="1"/>
          </p:cNvSpPr>
          <p:nvPr>
            <p:ph type="title"/>
          </p:nvPr>
        </p:nvSpPr>
        <p:spPr>
          <a:xfrm>
            <a:off x="819150" y="1127467"/>
            <a:ext cx="6424200" cy="9399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4" name="Google Shape;104;p9"/>
          <p:cNvSpPr txBox="1">
            <a:spLocks noGrp="1"/>
          </p:cNvSpPr>
          <p:nvPr>
            <p:ph type="subTitle" idx="1"/>
          </p:nvPr>
        </p:nvSpPr>
        <p:spPr>
          <a:xfrm>
            <a:off x="819150" y="2067600"/>
            <a:ext cx="5859900" cy="524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5" name="Google Shape;105;p9"/>
          <p:cNvSpPr txBox="1">
            <a:spLocks noGrp="1"/>
          </p:cNvSpPr>
          <p:nvPr>
            <p:ph type="body" idx="2"/>
          </p:nvPr>
        </p:nvSpPr>
        <p:spPr>
          <a:xfrm>
            <a:off x="819150" y="3289400"/>
            <a:ext cx="5859900" cy="2793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6" name="Google Shape;106;p9"/>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7"/>
        <p:cNvGrpSpPr/>
        <p:nvPr/>
      </p:nvGrpSpPr>
      <p:grpSpPr>
        <a:xfrm>
          <a:off x="0" y="0"/>
          <a:ext cx="0" cy="0"/>
          <a:chOff x="0" y="0"/>
          <a:chExt cx="0" cy="0"/>
        </a:xfrm>
      </p:grpSpPr>
      <p:sp>
        <p:nvSpPr>
          <p:cNvPr id="108" name="Google Shape;108;p10"/>
          <p:cNvSpPr/>
          <p:nvPr/>
        </p:nvSpPr>
        <p:spPr>
          <a:xfrm>
            <a:off x="31" y="3766000"/>
            <a:ext cx="7370400" cy="30921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0"/>
          <p:cNvSpPr/>
          <p:nvPr/>
        </p:nvSpPr>
        <p:spPr>
          <a:xfrm flipH="1">
            <a:off x="3582600" y="2067600"/>
            <a:ext cx="5561400" cy="47904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0"/>
          <p:cNvSpPr/>
          <p:nvPr/>
        </p:nvSpPr>
        <p:spPr>
          <a:xfrm>
            <a:off x="203225" y="275000"/>
            <a:ext cx="87375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0"/>
          <p:cNvSpPr txBox="1">
            <a:spLocks noGrp="1"/>
          </p:cNvSpPr>
          <p:nvPr>
            <p:ph type="body" idx="1"/>
          </p:nvPr>
        </p:nvSpPr>
        <p:spPr>
          <a:xfrm>
            <a:off x="328025" y="5551333"/>
            <a:ext cx="7415100" cy="8067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12" name="Google Shape;112;p10"/>
          <p:cNvSpPr txBox="1">
            <a:spLocks noGrp="1"/>
          </p:cNvSpPr>
          <p:nvPr>
            <p:ph type="sldNum" idx="12"/>
          </p:nvPr>
        </p:nvSpPr>
        <p:spPr>
          <a:xfrm>
            <a:off x="8390734" y="6058224"/>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11" name="Google Shape;11;p1"/>
          <p:cNvSpPr txBox="1">
            <a:spLocks noGrp="1"/>
          </p:cNvSpPr>
          <p:nvPr>
            <p:ph type="body" idx="1"/>
          </p:nvPr>
        </p:nvSpPr>
        <p:spPr>
          <a:xfrm>
            <a:off x="311700" y="1536633"/>
            <a:ext cx="8520600" cy="45216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8390734" y="6058224"/>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chamilo.datacenter.uoc.gr/metchamilo/courses/GEWRGIAKO8RA/index.php?id_session=0&amp;isStudentView=true"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4"/>
          <p:cNvSpPr txBox="1">
            <a:spLocks noGrp="1"/>
          </p:cNvSpPr>
          <p:nvPr>
            <p:ph type="ctrTitle"/>
          </p:nvPr>
        </p:nvSpPr>
        <p:spPr>
          <a:xfrm>
            <a:off x="2049550" y="4260813"/>
            <a:ext cx="5190300" cy="400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600"/>
              <a:buFont typeface="Calibri"/>
              <a:buNone/>
            </a:pPr>
            <a:r>
              <a:rPr lang="el-GR" sz="1800">
                <a:solidFill>
                  <a:srgbClr val="000000"/>
                </a:solidFill>
                <a:latin typeface="Times New Roman"/>
                <a:ea typeface="Times New Roman"/>
                <a:cs typeface="Times New Roman"/>
                <a:sym typeface="Times New Roman"/>
              </a:rPr>
              <a:t>Επιτροπή Κρίσης ΔΕ</a:t>
            </a:r>
            <a:endParaRPr sz="1800">
              <a:solidFill>
                <a:srgbClr val="000000"/>
              </a:solidFill>
              <a:latin typeface="Times New Roman"/>
              <a:ea typeface="Times New Roman"/>
              <a:cs typeface="Times New Roman"/>
              <a:sym typeface="Times New Roman"/>
            </a:endParaRPr>
          </a:p>
        </p:txBody>
      </p:sp>
      <p:cxnSp>
        <p:nvCxnSpPr>
          <p:cNvPr id="145" name="Google Shape;145;p14"/>
          <p:cNvCxnSpPr/>
          <p:nvPr/>
        </p:nvCxnSpPr>
        <p:spPr>
          <a:xfrm>
            <a:off x="1789760" y="1045383"/>
            <a:ext cx="7034182" cy="7353"/>
          </a:xfrm>
          <a:prstGeom prst="straightConnector1">
            <a:avLst/>
          </a:prstGeom>
          <a:solidFill>
            <a:schemeClr val="accent1"/>
          </a:solidFill>
          <a:ln w="9525" cap="flat" cmpd="sng">
            <a:solidFill>
              <a:schemeClr val="accent1"/>
            </a:solidFill>
            <a:prstDash val="solid"/>
            <a:round/>
            <a:headEnd type="none" w="sm" len="sm"/>
            <a:tailEnd type="none" w="sm" len="sm"/>
          </a:ln>
        </p:spPr>
      </p:cxnSp>
      <p:sp>
        <p:nvSpPr>
          <p:cNvPr id="146" name="Google Shape;146;p14"/>
          <p:cNvSpPr/>
          <p:nvPr/>
        </p:nvSpPr>
        <p:spPr>
          <a:xfrm>
            <a:off x="870000" y="264326"/>
            <a:ext cx="7404000" cy="732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1400" b="1" i="0" u="none" strike="noStrike" cap="none">
                <a:solidFill>
                  <a:schemeClr val="lt1"/>
                </a:solidFill>
                <a:latin typeface="Book Antiqua"/>
                <a:ea typeface="Book Antiqua"/>
                <a:cs typeface="Book Antiqua"/>
                <a:sym typeface="Book Antiqua"/>
              </a:rPr>
              <a:t>Πρόγραμμα Μεταπτυχιακών Σπουδών: </a:t>
            </a:r>
            <a:endParaRPr sz="1400" b="1" i="0" u="none" strike="noStrike" cap="none">
              <a:solidFill>
                <a:schemeClr val="lt1"/>
              </a:solidFill>
              <a:latin typeface="Book Antiqua"/>
              <a:ea typeface="Book Antiqua"/>
              <a:cs typeface="Book Antiqua"/>
              <a:sym typeface="Book Antiqua"/>
            </a:endParaRPr>
          </a:p>
          <a:p>
            <a:pPr marL="0" marR="0" lvl="0" indent="0" algn="ctr" rtl="0">
              <a:spcBef>
                <a:spcPts val="0"/>
              </a:spcBef>
              <a:spcAft>
                <a:spcPts val="0"/>
              </a:spcAft>
              <a:buNone/>
            </a:pPr>
            <a:r>
              <a:rPr lang="el-GR" sz="1400" b="1" i="0" u="none" strike="noStrike" cap="none">
                <a:solidFill>
                  <a:schemeClr val="lt1"/>
                </a:solidFill>
                <a:latin typeface="Book Antiqua"/>
                <a:ea typeface="Book Antiqua"/>
                <a:cs typeface="Book Antiqua"/>
                <a:sym typeface="Book Antiqua"/>
              </a:rPr>
              <a:t>«Επιστήμες της Αγωγής - Εξ Αποστάσεως Εκπαίδευση  με την χρήση των ΤΠΕ (e-Learning)»</a:t>
            </a:r>
            <a:endParaRPr sz="1200" b="1" i="0" u="none" strike="noStrike" cap="none">
              <a:solidFill>
                <a:schemeClr val="lt1"/>
              </a:solidFill>
              <a:latin typeface="Book Antiqua"/>
              <a:ea typeface="Book Antiqua"/>
              <a:cs typeface="Book Antiqua"/>
              <a:sym typeface="Book Antiqua"/>
            </a:endParaRPr>
          </a:p>
        </p:txBody>
      </p:sp>
      <p:sp>
        <p:nvSpPr>
          <p:cNvPr id="147" name="Google Shape;147;p14"/>
          <p:cNvSpPr/>
          <p:nvPr/>
        </p:nvSpPr>
        <p:spPr>
          <a:xfrm>
            <a:off x="1187624" y="5933891"/>
            <a:ext cx="7204270" cy="40011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Book Antiqua"/>
              <a:buNone/>
            </a:pPr>
            <a:r>
              <a:rPr lang="el-GR" sz="2000" b="0" i="1" u="none" strike="noStrike" cap="none">
                <a:solidFill>
                  <a:schemeClr val="dk1"/>
                </a:solidFill>
                <a:latin typeface="Book Antiqua"/>
                <a:ea typeface="Book Antiqua"/>
                <a:cs typeface="Book Antiqua"/>
                <a:sym typeface="Book Antiqua"/>
              </a:rPr>
              <a:t>Ρέθυμνο, 2023</a:t>
            </a:r>
            <a:endParaRPr sz="2000" b="0" i="1" u="none" strike="noStrike" cap="none">
              <a:solidFill>
                <a:schemeClr val="dk1"/>
              </a:solidFill>
              <a:latin typeface="Arial"/>
              <a:ea typeface="Arial"/>
              <a:cs typeface="Arial"/>
              <a:sym typeface="Arial"/>
            </a:endParaRPr>
          </a:p>
        </p:txBody>
      </p:sp>
      <p:cxnSp>
        <p:nvCxnSpPr>
          <p:cNvPr id="148" name="Google Shape;148;p14"/>
          <p:cNvCxnSpPr/>
          <p:nvPr/>
        </p:nvCxnSpPr>
        <p:spPr>
          <a:xfrm rot="10800000" flipH="1">
            <a:off x="1789760" y="1101540"/>
            <a:ext cx="7034182" cy="1"/>
          </a:xfrm>
          <a:prstGeom prst="straightConnector1">
            <a:avLst/>
          </a:prstGeom>
          <a:solidFill>
            <a:schemeClr val="accent1"/>
          </a:solidFill>
          <a:ln w="9525" cap="flat" cmpd="sng">
            <a:solidFill>
              <a:schemeClr val="accent1"/>
            </a:solidFill>
            <a:prstDash val="solid"/>
            <a:round/>
            <a:headEnd type="none" w="sm" len="sm"/>
            <a:tailEnd type="none" w="sm" len="sm"/>
          </a:ln>
        </p:spPr>
      </p:cxnSp>
      <p:cxnSp>
        <p:nvCxnSpPr>
          <p:cNvPr id="149" name="Google Shape;149;p14"/>
          <p:cNvCxnSpPr/>
          <p:nvPr/>
        </p:nvCxnSpPr>
        <p:spPr>
          <a:xfrm>
            <a:off x="1638680" y="5589240"/>
            <a:ext cx="6991725" cy="12969"/>
          </a:xfrm>
          <a:prstGeom prst="straightConnector1">
            <a:avLst/>
          </a:prstGeom>
          <a:solidFill>
            <a:schemeClr val="accent1"/>
          </a:solidFill>
          <a:ln w="9525" cap="flat" cmpd="sng">
            <a:solidFill>
              <a:srgbClr val="FEC519"/>
            </a:solidFill>
            <a:prstDash val="solid"/>
            <a:round/>
            <a:headEnd type="none" w="sm" len="sm"/>
            <a:tailEnd type="none" w="sm" len="sm"/>
          </a:ln>
        </p:spPr>
      </p:cxnSp>
      <p:sp>
        <p:nvSpPr>
          <p:cNvPr id="150" name="Google Shape;150;p14"/>
          <p:cNvSpPr/>
          <p:nvPr/>
        </p:nvSpPr>
        <p:spPr>
          <a:xfrm>
            <a:off x="3376000" y="3584188"/>
            <a:ext cx="28275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2400" b="1">
                <a:solidFill>
                  <a:schemeClr val="lt1"/>
                </a:solidFill>
                <a:latin typeface="Times New Roman"/>
                <a:ea typeface="Times New Roman"/>
                <a:cs typeface="Times New Roman"/>
                <a:sym typeface="Times New Roman"/>
              </a:rPr>
              <a:t>Κοθρά Γεωργία</a:t>
            </a:r>
            <a:endParaRPr sz="2400" b="1"/>
          </a:p>
        </p:txBody>
      </p:sp>
      <p:graphicFrame>
        <p:nvGraphicFramePr>
          <p:cNvPr id="151" name="Google Shape;151;p14"/>
          <p:cNvGraphicFramePr/>
          <p:nvPr/>
        </p:nvGraphicFramePr>
        <p:xfrm>
          <a:off x="869964" y="4719834"/>
          <a:ext cx="7760400" cy="1233600"/>
        </p:xfrm>
        <a:graphic>
          <a:graphicData uri="http://schemas.openxmlformats.org/drawingml/2006/table">
            <a:tbl>
              <a:tblPr firstRow="1" bandRow="1">
                <a:noFill/>
                <a:tableStyleId>{7A4D6041-BB7B-4714-89CA-7115AFEDE9B3}</a:tableStyleId>
              </a:tblPr>
              <a:tblGrid>
                <a:gridCol w="2586800"/>
                <a:gridCol w="2586800"/>
                <a:gridCol w="2586800"/>
              </a:tblGrid>
              <a:tr h="1233600">
                <a:tc>
                  <a:txBody>
                    <a:bodyPr/>
                    <a:lstStyle/>
                    <a:p>
                      <a:pPr marL="0" marR="0" lvl="0" indent="0" algn="l" rtl="0">
                        <a:spcBef>
                          <a:spcPts val="0"/>
                        </a:spcBef>
                        <a:spcAft>
                          <a:spcPts val="0"/>
                        </a:spcAft>
                        <a:buNone/>
                      </a:pPr>
                      <a:endParaRPr sz="1800" b="1">
                        <a:solidFill>
                          <a:schemeClr val="lt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b="1">
                        <a:solidFill>
                          <a:schemeClr val="lt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endParaRPr sz="1800" b="1">
                        <a:solidFill>
                          <a:schemeClr val="lt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r>
            </a:tbl>
          </a:graphicData>
        </a:graphic>
      </p:graphicFrame>
      <p:sp>
        <p:nvSpPr>
          <p:cNvPr id="152" name="Google Shape;152;p14"/>
          <p:cNvSpPr/>
          <p:nvPr/>
        </p:nvSpPr>
        <p:spPr>
          <a:xfrm>
            <a:off x="1553488" y="1512875"/>
            <a:ext cx="6182400" cy="1979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l-GR" sz="2400">
                <a:latin typeface="Times New Roman"/>
                <a:ea typeface="Times New Roman"/>
                <a:cs typeface="Times New Roman"/>
                <a:sym typeface="Times New Roman"/>
              </a:rPr>
              <a:t>Σχεδιασμός, υλοποίηση και αποτίμηση ενός εκπαιδευτικού υλικού με τη μέθοδο της ΕξΑΕ για τη διδασκαλία της δημιουργικής απασχόλησης : Ανάλυση παιδικού ιχνογραφήματος.</a:t>
            </a:r>
            <a:endParaRPr sz="2400" b="1">
              <a:latin typeface="Times New Roman"/>
              <a:ea typeface="Times New Roman"/>
              <a:cs typeface="Times New Roman"/>
              <a:sym typeface="Times New Roman"/>
            </a:endParaRPr>
          </a:p>
        </p:txBody>
      </p:sp>
      <p:sp>
        <p:nvSpPr>
          <p:cNvPr id="153" name="Google Shape;153;p14"/>
          <p:cNvSpPr txBox="1"/>
          <p:nvPr/>
        </p:nvSpPr>
        <p:spPr>
          <a:xfrm>
            <a:off x="3690100" y="4770675"/>
            <a:ext cx="2242800" cy="1131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l-GR" b="1">
                <a:latin typeface="Times New Roman"/>
                <a:ea typeface="Times New Roman"/>
                <a:cs typeface="Times New Roman"/>
                <a:sym typeface="Times New Roman"/>
              </a:rPr>
              <a:t>Λάμπρος Καρβούνης</a:t>
            </a:r>
            <a:endParaRPr b="1">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l-GR">
                <a:latin typeface="Times New Roman"/>
                <a:ea typeface="Times New Roman"/>
                <a:cs typeface="Times New Roman"/>
                <a:sym typeface="Times New Roman"/>
              </a:rPr>
              <a:t>Διδάκτωρ στο ΠΤΔΕ Πανεπιστήμιο Κρήτης</a:t>
            </a:r>
            <a:endParaRPr>
              <a:latin typeface="Times New Roman"/>
              <a:ea typeface="Times New Roman"/>
              <a:cs typeface="Times New Roman"/>
              <a:sym typeface="Times New Roman"/>
            </a:endParaRPr>
          </a:p>
          <a:p>
            <a:pPr marL="0" lvl="0" indent="0" algn="l" rtl="0">
              <a:spcBef>
                <a:spcPts val="1200"/>
              </a:spcBef>
              <a:spcAft>
                <a:spcPts val="0"/>
              </a:spcAft>
              <a:buNone/>
            </a:pPr>
            <a:endParaRPr>
              <a:latin typeface="Calibri"/>
              <a:ea typeface="Calibri"/>
              <a:cs typeface="Calibri"/>
              <a:sym typeface="Calibri"/>
            </a:endParaRPr>
          </a:p>
        </p:txBody>
      </p:sp>
      <p:sp>
        <p:nvSpPr>
          <p:cNvPr id="154" name="Google Shape;154;p14"/>
          <p:cNvSpPr txBox="1"/>
          <p:nvPr/>
        </p:nvSpPr>
        <p:spPr>
          <a:xfrm>
            <a:off x="1086700" y="4770675"/>
            <a:ext cx="2129400" cy="1233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l-GR" b="1">
                <a:latin typeface="Times New Roman"/>
                <a:ea typeface="Times New Roman"/>
                <a:cs typeface="Times New Roman"/>
                <a:sym typeface="Times New Roman"/>
              </a:rPr>
              <a:t>Δρ. Μανούσου Ευαγγελία</a:t>
            </a:r>
            <a:endParaRPr b="1">
              <a:latin typeface="Times New Roman"/>
              <a:ea typeface="Times New Roman"/>
              <a:cs typeface="Times New Roman"/>
              <a:sym typeface="Times New Roman"/>
            </a:endParaRPr>
          </a:p>
          <a:p>
            <a:pPr marL="0" lvl="0" indent="0" algn="ctr" rtl="0">
              <a:lnSpc>
                <a:spcPct val="115000"/>
              </a:lnSpc>
              <a:spcBef>
                <a:spcPts val="1200"/>
              </a:spcBef>
              <a:spcAft>
                <a:spcPts val="1200"/>
              </a:spcAft>
              <a:buNone/>
            </a:pPr>
            <a:r>
              <a:rPr lang="el-GR">
                <a:latin typeface="Times New Roman"/>
                <a:ea typeface="Times New Roman"/>
                <a:cs typeface="Times New Roman"/>
                <a:sym typeface="Times New Roman"/>
              </a:rPr>
              <a:t>Επίκουρη Καθηγήτρια  ΕΑΠ</a:t>
            </a:r>
            <a:endParaRPr>
              <a:latin typeface="Times New Roman"/>
              <a:ea typeface="Times New Roman"/>
              <a:cs typeface="Times New Roman"/>
              <a:sym typeface="Times New Roman"/>
            </a:endParaRPr>
          </a:p>
        </p:txBody>
      </p:sp>
      <p:sp>
        <p:nvSpPr>
          <p:cNvPr id="155" name="Google Shape;155;p14"/>
          <p:cNvSpPr txBox="1"/>
          <p:nvPr/>
        </p:nvSpPr>
        <p:spPr>
          <a:xfrm>
            <a:off x="6079675" y="4758025"/>
            <a:ext cx="2467200" cy="1108203"/>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l-GR" b="1" dirty="0">
                <a:latin typeface="Times New Roman"/>
                <a:ea typeface="Times New Roman"/>
                <a:cs typeface="Times New Roman"/>
                <a:sym typeface="Times New Roman"/>
              </a:rPr>
              <a:t>Χαράλαμπος Μουζάκης</a:t>
            </a:r>
            <a:endParaRPr b="1">
              <a:latin typeface="Times New Roman"/>
              <a:ea typeface="Times New Roman"/>
              <a:cs typeface="Times New Roman"/>
              <a:sym typeface="Times New Roman"/>
            </a:endParaRPr>
          </a:p>
          <a:p>
            <a:pPr marL="0" lvl="0" indent="0" algn="ctr" rtl="0">
              <a:lnSpc>
                <a:spcPct val="115000"/>
              </a:lnSpc>
              <a:spcBef>
                <a:spcPts val="1200"/>
              </a:spcBef>
              <a:spcAft>
                <a:spcPts val="0"/>
              </a:spcAft>
              <a:buNone/>
            </a:pPr>
            <a:r>
              <a:rPr lang="el-GR" dirty="0" smtClean="0">
                <a:latin typeface="Times New Roman"/>
                <a:ea typeface="Times New Roman"/>
                <a:cs typeface="Times New Roman"/>
                <a:sym typeface="Times New Roman"/>
              </a:rPr>
              <a:t>Καθηγητής – Σύμβουλος</a:t>
            </a:r>
            <a:r>
              <a:rPr lang="el-GR" dirty="0" smtClean="0">
                <a:latin typeface="Times New Roman"/>
                <a:ea typeface="Times New Roman"/>
                <a:cs typeface="Times New Roman"/>
                <a:sym typeface="Times New Roman"/>
              </a:rPr>
              <a:t> </a:t>
            </a:r>
            <a:r>
              <a:rPr lang="el-GR" dirty="0" smtClean="0">
                <a:latin typeface="Times New Roman"/>
                <a:ea typeface="Times New Roman"/>
                <a:cs typeface="Times New Roman"/>
                <a:sym typeface="Times New Roman"/>
              </a:rPr>
              <a:t>   </a:t>
            </a:r>
            <a:r>
              <a:rPr lang="el-GR" dirty="0" smtClean="0">
                <a:latin typeface="Times New Roman"/>
                <a:ea typeface="Times New Roman"/>
                <a:cs typeface="Times New Roman"/>
                <a:sym typeface="Times New Roman"/>
              </a:rPr>
              <a:t>ΕΑΠ</a:t>
            </a:r>
            <a:endParaRPr>
              <a:latin typeface="Times New Roman"/>
              <a:ea typeface="Times New Roman"/>
              <a:cs typeface="Times New Roman"/>
              <a:sym typeface="Times New Roman"/>
            </a:endParaRPr>
          </a:p>
          <a:p>
            <a:pPr marL="0" lvl="0" indent="0" algn="l" rtl="0">
              <a:spcBef>
                <a:spcPts val="1200"/>
              </a:spcBef>
              <a:spcAft>
                <a:spcPts val="0"/>
              </a:spcAft>
              <a:buNone/>
            </a:pPr>
            <a:endParaRPr>
              <a:latin typeface="Calibri"/>
              <a:ea typeface="Calibri"/>
              <a:cs typeface="Calibri"/>
              <a:sym typeface="Calibri"/>
            </a:endParaRPr>
          </a:p>
        </p:txBody>
      </p:sp>
      <p:sp>
        <p:nvSpPr>
          <p:cNvPr id="156" name="Google Shape;156;p14"/>
          <p:cNvSpPr txBox="1"/>
          <p:nvPr/>
        </p:nvSpPr>
        <p:spPr>
          <a:xfrm>
            <a:off x="3345100" y="6123750"/>
            <a:ext cx="2599200" cy="38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800">
                <a:latin typeface="Times New Roman"/>
                <a:ea typeface="Times New Roman"/>
                <a:cs typeface="Times New Roman"/>
                <a:sym typeface="Times New Roman"/>
              </a:rPr>
              <a:t>Ρέθυμνο, 2023</a:t>
            </a:r>
            <a:endParaRPr sz="1800">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3"/>
          <p:cNvSpPr txBox="1">
            <a:spLocks noGrp="1"/>
          </p:cNvSpPr>
          <p:nvPr>
            <p:ph type="body" idx="1"/>
          </p:nvPr>
        </p:nvSpPr>
        <p:spPr>
          <a:xfrm>
            <a:off x="1257225" y="1527275"/>
            <a:ext cx="7587300" cy="824400"/>
          </a:xfrm>
          <a:prstGeom prst="rect">
            <a:avLst/>
          </a:prstGeom>
        </p:spPr>
        <p:txBody>
          <a:bodyPr spcFirstLastPara="1" wrap="square" lIns="91425" tIns="45700" rIns="91425" bIns="45700" anchor="t" anchorCtr="0">
            <a:normAutofit fontScale="47500" lnSpcReduction="20000"/>
          </a:bodyPr>
          <a:lstStyle/>
          <a:p>
            <a:pPr marL="0" lvl="0" indent="0" algn="l" rtl="0">
              <a:lnSpc>
                <a:spcPct val="115000"/>
              </a:lnSpc>
              <a:spcBef>
                <a:spcPts val="0"/>
              </a:spcBef>
              <a:spcAft>
                <a:spcPts val="0"/>
              </a:spcAft>
              <a:buNone/>
            </a:pPr>
            <a:r>
              <a:rPr lang="el-GR" sz="4964" b="1">
                <a:solidFill>
                  <a:srgbClr val="000000"/>
                </a:solidFill>
                <a:latin typeface="Times New Roman"/>
                <a:ea typeface="Times New Roman"/>
                <a:cs typeface="Times New Roman"/>
                <a:sym typeface="Times New Roman"/>
              </a:rPr>
              <a:t>Μετά το πέρας του μαθήματος, οι μαθητές θα είναι ικανοί να:</a:t>
            </a:r>
            <a:endParaRPr sz="4964" b="1">
              <a:solidFill>
                <a:srgbClr val="000000"/>
              </a:solidFill>
              <a:latin typeface="Times New Roman"/>
              <a:ea typeface="Times New Roman"/>
              <a:cs typeface="Times New Roman"/>
              <a:sym typeface="Times New Roman"/>
            </a:endParaRPr>
          </a:p>
          <a:p>
            <a:pPr marL="0" lvl="0" indent="0" algn="l" rtl="0">
              <a:lnSpc>
                <a:spcPct val="115000"/>
              </a:lnSpc>
              <a:spcBef>
                <a:spcPts val="800"/>
              </a:spcBef>
              <a:spcAft>
                <a:spcPts val="0"/>
              </a:spcAft>
              <a:buNone/>
            </a:pPr>
            <a:endParaRPr sz="1100">
              <a:solidFill>
                <a:srgbClr val="000000"/>
              </a:solidFill>
              <a:latin typeface="Arial"/>
              <a:ea typeface="Arial"/>
              <a:cs typeface="Arial"/>
              <a:sym typeface="Arial"/>
            </a:endParaRPr>
          </a:p>
          <a:p>
            <a:pPr marL="0" lvl="0" indent="0" algn="l" rtl="0">
              <a:spcBef>
                <a:spcPts val="750"/>
              </a:spcBef>
              <a:spcAft>
                <a:spcPts val="1200"/>
              </a:spcAft>
              <a:buNone/>
            </a:pPr>
            <a:endParaRPr/>
          </a:p>
        </p:txBody>
      </p:sp>
      <p:sp>
        <p:nvSpPr>
          <p:cNvPr id="284" name="Google Shape;284;p23"/>
          <p:cNvSpPr txBox="1">
            <a:spLocks noGrp="1"/>
          </p:cNvSpPr>
          <p:nvPr>
            <p:ph type="title"/>
          </p:nvPr>
        </p:nvSpPr>
        <p:spPr>
          <a:xfrm>
            <a:off x="1409775" y="704875"/>
            <a:ext cx="7734300" cy="528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l-GR" sz="3000">
                <a:latin typeface="Times New Roman"/>
                <a:ea typeface="Times New Roman"/>
                <a:cs typeface="Times New Roman"/>
                <a:sym typeface="Times New Roman"/>
              </a:rPr>
              <a:t>Προσδοκώμενα Μαθησιακά Αποτελέσματα</a:t>
            </a:r>
            <a:endParaRPr sz="3000">
              <a:latin typeface="Times New Roman"/>
              <a:ea typeface="Times New Roman"/>
              <a:cs typeface="Times New Roman"/>
              <a:sym typeface="Times New Roman"/>
            </a:endParaRPr>
          </a:p>
        </p:txBody>
      </p:sp>
      <p:sp>
        <p:nvSpPr>
          <p:cNvPr id="285" name="Google Shape;285;p23"/>
          <p:cNvSpPr/>
          <p:nvPr/>
        </p:nvSpPr>
        <p:spPr>
          <a:xfrm>
            <a:off x="822025" y="2004600"/>
            <a:ext cx="7989900" cy="14244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a:ea typeface="Times New Roman"/>
              <a:cs typeface="Times New Roman"/>
              <a:sym typeface="Times New Roman"/>
            </a:endParaRPr>
          </a:p>
        </p:txBody>
      </p:sp>
      <p:sp>
        <p:nvSpPr>
          <p:cNvPr id="286" name="Google Shape;286;p23"/>
          <p:cNvSpPr txBox="1"/>
          <p:nvPr/>
        </p:nvSpPr>
        <p:spPr>
          <a:xfrm>
            <a:off x="822025" y="2004600"/>
            <a:ext cx="7886700" cy="1424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b="1">
                <a:latin typeface="Times New Roman"/>
                <a:ea typeface="Times New Roman"/>
                <a:cs typeface="Times New Roman"/>
                <a:sym typeface="Times New Roman"/>
              </a:rPr>
              <a:t>Σε επίπεδο γνώσεων:</a:t>
            </a:r>
            <a:endParaRPr b="1">
              <a:latin typeface="Times New Roman"/>
              <a:ea typeface="Times New Roman"/>
              <a:cs typeface="Times New Roman"/>
              <a:sym typeface="Times New Roman"/>
            </a:endParaRPr>
          </a:p>
          <a:p>
            <a:pPr marL="457200" lvl="0" indent="-317500" algn="just" rtl="0">
              <a:lnSpc>
                <a:spcPct val="115000"/>
              </a:lnSpc>
              <a:spcBef>
                <a:spcPts val="80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αναγνωρίζουν τη σημασία - παιδαγωγική αξία της ζωγραφικής στην προσχολική ηλικία</a:t>
            </a:r>
            <a:endParaRPr>
              <a:latin typeface="Times New Roman"/>
              <a:ea typeface="Times New Roman"/>
              <a:cs typeface="Times New Roman"/>
              <a:sym typeface="Times New Roman"/>
            </a:endParaRPr>
          </a:p>
          <a:p>
            <a:pPr marL="457200" lvl="0" indent="-317500" algn="just" rtl="0">
              <a:lnSpc>
                <a:spcPct val="115000"/>
              </a:lnSpc>
              <a:spcBef>
                <a:spcPts val="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συσχετίζουν  τις έννοιες παιδικό ιχνογράφημα και συναισθήματα </a:t>
            </a:r>
            <a:endParaRPr>
              <a:latin typeface="Times New Roman"/>
              <a:ea typeface="Times New Roman"/>
              <a:cs typeface="Times New Roman"/>
              <a:sym typeface="Times New Roman"/>
            </a:endParaRPr>
          </a:p>
          <a:p>
            <a:pPr marL="457200" lvl="0" indent="-304800" algn="just" rtl="0">
              <a:lnSpc>
                <a:spcPct val="115000"/>
              </a:lnSpc>
              <a:spcBef>
                <a:spcPts val="0"/>
              </a:spcBef>
              <a:spcAft>
                <a:spcPts val="0"/>
              </a:spcAft>
              <a:buClr>
                <a:srgbClr val="000000"/>
              </a:buClr>
              <a:buSzPts val="1200"/>
              <a:buFont typeface="Times New Roman"/>
              <a:buChar char="●"/>
            </a:pPr>
            <a:r>
              <a:rPr lang="el-GR">
                <a:latin typeface="Times New Roman"/>
                <a:ea typeface="Times New Roman"/>
                <a:cs typeface="Times New Roman"/>
                <a:sym typeface="Times New Roman"/>
              </a:rPr>
              <a:t>να αποδεικνύουν ότι η ζωγραφική ως τέχνη μπορεί να λειτουργήσει θεραπευτικά σε παιδιά που έχουν κακοποιηθε</a:t>
            </a:r>
            <a:r>
              <a:rPr lang="el-GR" sz="1200">
                <a:latin typeface="Times New Roman"/>
                <a:ea typeface="Times New Roman"/>
                <a:cs typeface="Times New Roman"/>
                <a:sym typeface="Times New Roman"/>
              </a:rPr>
              <a:t>ί</a:t>
            </a:r>
            <a:endParaRPr sz="1200">
              <a:latin typeface="Times New Roman"/>
              <a:ea typeface="Times New Roman"/>
              <a:cs typeface="Times New Roman"/>
              <a:sym typeface="Times New Roman"/>
            </a:endParaRPr>
          </a:p>
          <a:p>
            <a:pPr marL="0" lvl="0" indent="0" algn="l" rtl="0">
              <a:spcBef>
                <a:spcPts val="800"/>
              </a:spcBef>
              <a:spcAft>
                <a:spcPts val="0"/>
              </a:spcAft>
              <a:buNone/>
            </a:pPr>
            <a:endParaRPr sz="1200">
              <a:latin typeface="Times New Roman"/>
              <a:ea typeface="Times New Roman"/>
              <a:cs typeface="Times New Roman"/>
              <a:sym typeface="Times New Roman"/>
            </a:endParaRPr>
          </a:p>
        </p:txBody>
      </p:sp>
      <p:sp>
        <p:nvSpPr>
          <p:cNvPr id="287" name="Google Shape;287;p23"/>
          <p:cNvSpPr/>
          <p:nvPr/>
        </p:nvSpPr>
        <p:spPr>
          <a:xfrm>
            <a:off x="822025" y="3542850"/>
            <a:ext cx="7989900" cy="14244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88" name="Google Shape;288;p23"/>
          <p:cNvSpPr txBox="1"/>
          <p:nvPr/>
        </p:nvSpPr>
        <p:spPr>
          <a:xfrm>
            <a:off x="822025" y="3542844"/>
            <a:ext cx="7827600" cy="1424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b="1">
                <a:latin typeface="Times New Roman"/>
                <a:ea typeface="Times New Roman"/>
                <a:cs typeface="Times New Roman"/>
                <a:sym typeface="Times New Roman"/>
              </a:rPr>
              <a:t>Σε επίπεδο δεξιοτήτων:</a:t>
            </a:r>
            <a:endParaRPr>
              <a:latin typeface="Times New Roman"/>
              <a:ea typeface="Times New Roman"/>
              <a:cs typeface="Times New Roman"/>
              <a:sym typeface="Times New Roman"/>
            </a:endParaRPr>
          </a:p>
          <a:p>
            <a:pPr marL="457200" lvl="0" indent="-317500" algn="just" rtl="0">
              <a:lnSpc>
                <a:spcPct val="100000"/>
              </a:lnSpc>
              <a:spcBef>
                <a:spcPts val="80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αξιολογούν το βαθμό που το παιδικό σχέδιο χρησιμοποιείται ως έκφραση των παιδικών βιωμάτων</a:t>
            </a:r>
            <a:endParaRPr>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αναλύουν παιδικές ζωγραφιές με μέλη της οικογένειας</a:t>
            </a:r>
            <a:endParaRPr>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εντοπίζουν τυχόν κακοποιητικές συμπεριφορές που εντοπίζονται πίσω από τις μουτζούρες</a:t>
            </a:r>
            <a:endParaRPr>
              <a:latin typeface="Times New Roman"/>
              <a:ea typeface="Times New Roman"/>
              <a:cs typeface="Times New Roman"/>
              <a:sym typeface="Times New Roman"/>
            </a:endParaRPr>
          </a:p>
          <a:p>
            <a:pPr marL="0" lvl="0" indent="0" algn="l" rtl="0">
              <a:spcBef>
                <a:spcPts val="800"/>
              </a:spcBef>
              <a:spcAft>
                <a:spcPts val="0"/>
              </a:spcAft>
              <a:buNone/>
            </a:pPr>
            <a:endParaRPr>
              <a:latin typeface="Calibri"/>
              <a:ea typeface="Calibri"/>
              <a:cs typeface="Calibri"/>
              <a:sym typeface="Calibri"/>
            </a:endParaRPr>
          </a:p>
        </p:txBody>
      </p:sp>
      <p:sp>
        <p:nvSpPr>
          <p:cNvPr id="289" name="Google Shape;289;p23"/>
          <p:cNvSpPr/>
          <p:nvPr/>
        </p:nvSpPr>
        <p:spPr>
          <a:xfrm>
            <a:off x="821200" y="5154700"/>
            <a:ext cx="7989900" cy="18060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0" name="Google Shape;290;p23"/>
          <p:cNvSpPr txBox="1"/>
          <p:nvPr/>
        </p:nvSpPr>
        <p:spPr>
          <a:xfrm>
            <a:off x="822025" y="5154700"/>
            <a:ext cx="7886700" cy="1806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b="1">
                <a:latin typeface="Times New Roman"/>
                <a:ea typeface="Times New Roman"/>
                <a:cs typeface="Times New Roman"/>
                <a:sym typeface="Times New Roman"/>
              </a:rPr>
              <a:t>Σε επίπεδο στάσεων:</a:t>
            </a:r>
            <a:endParaRPr b="1">
              <a:latin typeface="Times New Roman"/>
              <a:ea typeface="Times New Roman"/>
              <a:cs typeface="Times New Roman"/>
              <a:sym typeface="Times New Roman"/>
            </a:endParaRPr>
          </a:p>
          <a:p>
            <a:pPr marL="457200" lvl="0" indent="-317500" algn="just" rtl="0">
              <a:lnSpc>
                <a:spcPct val="115000"/>
              </a:lnSpc>
              <a:spcBef>
                <a:spcPts val="80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αναστοχάζονται μέσα από εργαλεία ψηφιακής αφήγησης, δραστηριότητες αυτοαξιολόγησης και παιχνίδια</a:t>
            </a:r>
            <a:endParaRPr>
              <a:latin typeface="Times New Roman"/>
              <a:ea typeface="Times New Roman"/>
              <a:cs typeface="Times New Roman"/>
              <a:sym typeface="Times New Roman"/>
            </a:endParaRPr>
          </a:p>
          <a:p>
            <a:pPr marL="457200" lvl="0" indent="-317500" algn="just" rtl="0">
              <a:lnSpc>
                <a:spcPct val="115000"/>
              </a:lnSpc>
              <a:spcBef>
                <a:spcPts val="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αλληλεπιδρούν διερευνώντας έτσι τη συνεργατική μάθηση</a:t>
            </a:r>
            <a:endParaRPr>
              <a:latin typeface="Times New Roman"/>
              <a:ea typeface="Times New Roman"/>
              <a:cs typeface="Times New Roman"/>
              <a:sym typeface="Times New Roman"/>
            </a:endParaRPr>
          </a:p>
          <a:p>
            <a:pPr marL="457200" lvl="0" indent="-317500" algn="just" rtl="0">
              <a:lnSpc>
                <a:spcPct val="115000"/>
              </a:lnSpc>
              <a:spcBef>
                <a:spcPts val="0"/>
              </a:spcBef>
              <a:spcAft>
                <a:spcPts val="0"/>
              </a:spcAft>
              <a:buClr>
                <a:srgbClr val="000000"/>
              </a:buClr>
              <a:buSzPts val="1400"/>
              <a:buFont typeface="Times New Roman"/>
              <a:buChar char="●"/>
            </a:pPr>
            <a:r>
              <a:rPr lang="el-GR">
                <a:latin typeface="Times New Roman"/>
                <a:ea typeface="Times New Roman"/>
                <a:cs typeface="Times New Roman"/>
                <a:sym typeface="Times New Roman"/>
              </a:rPr>
              <a:t>να αισθάνονται ικανοί να εντοπίζουν και να αναλύουν τα συναισθήματα και τα βιώματα των παιδιών μέσα από τις ζωγραφιές</a:t>
            </a:r>
            <a:endParaRPr>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4"/>
          <p:cNvSpPr txBox="1">
            <a:spLocks noGrp="1"/>
          </p:cNvSpPr>
          <p:nvPr>
            <p:ph type="body" idx="1"/>
          </p:nvPr>
        </p:nvSpPr>
        <p:spPr>
          <a:xfrm>
            <a:off x="3470550" y="1578575"/>
            <a:ext cx="2202900" cy="411300"/>
          </a:xfrm>
          <a:prstGeom prst="rect">
            <a:avLst/>
          </a:prstGeom>
        </p:spPr>
        <p:txBody>
          <a:bodyPr spcFirstLastPara="1" wrap="square" lIns="91425" tIns="45700" rIns="91425" bIns="45700" anchor="t" anchorCtr="0">
            <a:normAutofit fontScale="25000" lnSpcReduction="20000"/>
          </a:bodyPr>
          <a:lstStyle/>
          <a:p>
            <a:pPr marL="0" lvl="0" indent="0" algn="l" rtl="0">
              <a:spcBef>
                <a:spcPts val="750"/>
              </a:spcBef>
              <a:spcAft>
                <a:spcPts val="1200"/>
              </a:spcAft>
              <a:buNone/>
            </a:pPr>
            <a:endParaRPr/>
          </a:p>
        </p:txBody>
      </p:sp>
      <p:sp>
        <p:nvSpPr>
          <p:cNvPr id="297" name="Google Shape;297;p24"/>
          <p:cNvSpPr txBox="1">
            <a:spLocks noGrp="1"/>
          </p:cNvSpPr>
          <p:nvPr>
            <p:ph type="title"/>
          </p:nvPr>
        </p:nvSpPr>
        <p:spPr>
          <a:xfrm>
            <a:off x="1527275" y="365125"/>
            <a:ext cx="69882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Παραγόμενο εκπαιδευτικό υλικό</a:t>
            </a:r>
            <a:r>
              <a:rPr lang="el-GR" sz="3600"/>
              <a:t> </a:t>
            </a:r>
            <a:r>
              <a:rPr lang="el-GR" sz="3000">
                <a:latin typeface="Times New Roman"/>
                <a:ea typeface="Times New Roman"/>
                <a:cs typeface="Times New Roman"/>
                <a:sym typeface="Times New Roman"/>
              </a:rPr>
              <a:t>2/3</a:t>
            </a:r>
            <a:endParaRPr/>
          </a:p>
        </p:txBody>
      </p:sp>
      <p:sp>
        <p:nvSpPr>
          <p:cNvPr id="298" name="Google Shape;298;p24"/>
          <p:cNvSpPr/>
          <p:nvPr/>
        </p:nvSpPr>
        <p:spPr>
          <a:xfrm>
            <a:off x="2305575" y="1512575"/>
            <a:ext cx="5154600" cy="5433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b="1">
                <a:solidFill>
                  <a:srgbClr val="4A86E8"/>
                </a:solidFill>
                <a:latin typeface="Times New Roman"/>
                <a:ea typeface="Times New Roman"/>
                <a:cs typeface="Times New Roman"/>
                <a:sym typeface="Times New Roman"/>
              </a:rPr>
              <a:t>Ψηφιακά εργαλεία που χρησιμοποιήθηκαν</a:t>
            </a:r>
            <a:endParaRPr sz="1800" b="1">
              <a:solidFill>
                <a:srgbClr val="4A86E8"/>
              </a:solidFill>
              <a:latin typeface="Times New Roman"/>
              <a:ea typeface="Times New Roman"/>
              <a:cs typeface="Times New Roman"/>
              <a:sym typeface="Times New Roman"/>
            </a:endParaRPr>
          </a:p>
        </p:txBody>
      </p:sp>
      <p:pic>
        <p:nvPicPr>
          <p:cNvPr id="299" name="Google Shape;299;p24"/>
          <p:cNvPicPr preferRelativeResize="0"/>
          <p:nvPr/>
        </p:nvPicPr>
        <p:blipFill>
          <a:blip r:embed="rId3">
            <a:alphaModFix/>
          </a:blip>
          <a:stretch>
            <a:fillRect/>
          </a:stretch>
        </p:blipFill>
        <p:spPr>
          <a:xfrm>
            <a:off x="469950" y="2599400"/>
            <a:ext cx="3524425" cy="3546225"/>
          </a:xfrm>
          <a:prstGeom prst="rect">
            <a:avLst/>
          </a:prstGeom>
          <a:noFill/>
          <a:ln>
            <a:noFill/>
          </a:ln>
        </p:spPr>
      </p:pic>
      <p:sp>
        <p:nvSpPr>
          <p:cNvPr id="300" name="Google Shape;300;p24"/>
          <p:cNvSpPr/>
          <p:nvPr/>
        </p:nvSpPr>
        <p:spPr>
          <a:xfrm>
            <a:off x="4315013" y="2188100"/>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1" name="Google Shape;301;p24"/>
          <p:cNvSpPr/>
          <p:nvPr/>
        </p:nvSpPr>
        <p:spPr>
          <a:xfrm>
            <a:off x="4346825" y="2753338"/>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2" name="Google Shape;302;p24"/>
          <p:cNvSpPr/>
          <p:nvPr/>
        </p:nvSpPr>
        <p:spPr>
          <a:xfrm>
            <a:off x="4346825" y="3318600"/>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3" name="Google Shape;303;p24"/>
          <p:cNvSpPr/>
          <p:nvPr/>
        </p:nvSpPr>
        <p:spPr>
          <a:xfrm>
            <a:off x="4346813" y="3883850"/>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4" name="Google Shape;304;p24"/>
          <p:cNvSpPr/>
          <p:nvPr/>
        </p:nvSpPr>
        <p:spPr>
          <a:xfrm>
            <a:off x="4346825" y="4449100"/>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5" name="Google Shape;305;p24"/>
          <p:cNvSpPr/>
          <p:nvPr/>
        </p:nvSpPr>
        <p:spPr>
          <a:xfrm>
            <a:off x="4346813" y="5058625"/>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6" name="Google Shape;306;p24"/>
          <p:cNvSpPr/>
          <p:nvPr/>
        </p:nvSpPr>
        <p:spPr>
          <a:xfrm>
            <a:off x="4315013" y="5668150"/>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7" name="Google Shape;307;p24"/>
          <p:cNvSpPr/>
          <p:nvPr/>
        </p:nvSpPr>
        <p:spPr>
          <a:xfrm>
            <a:off x="4315013" y="6277675"/>
            <a:ext cx="513975" cy="411300"/>
          </a:xfrm>
          <a:prstGeom prst="flowChartDecision">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8" name="Google Shape;308;p24"/>
          <p:cNvSpPr txBox="1"/>
          <p:nvPr/>
        </p:nvSpPr>
        <p:spPr>
          <a:xfrm>
            <a:off x="4860800" y="2165963"/>
            <a:ext cx="1483200" cy="41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Η5Ρ</a:t>
            </a:r>
            <a:endParaRPr sz="2000" b="1">
              <a:solidFill>
                <a:srgbClr val="4A86E8"/>
              </a:solidFill>
              <a:latin typeface="Times New Roman"/>
              <a:ea typeface="Times New Roman"/>
              <a:cs typeface="Times New Roman"/>
              <a:sym typeface="Times New Roman"/>
            </a:endParaRPr>
          </a:p>
        </p:txBody>
      </p:sp>
      <p:sp>
        <p:nvSpPr>
          <p:cNvPr id="309" name="Google Shape;309;p24"/>
          <p:cNvSpPr txBox="1"/>
          <p:nvPr/>
        </p:nvSpPr>
        <p:spPr>
          <a:xfrm>
            <a:off x="4829000" y="2731613"/>
            <a:ext cx="1189500" cy="33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Chamilo</a:t>
            </a:r>
            <a:endParaRPr sz="2000" b="1">
              <a:solidFill>
                <a:srgbClr val="4A86E8"/>
              </a:solidFill>
              <a:latin typeface="Times New Roman"/>
              <a:ea typeface="Times New Roman"/>
              <a:cs typeface="Times New Roman"/>
              <a:sym typeface="Times New Roman"/>
            </a:endParaRPr>
          </a:p>
        </p:txBody>
      </p:sp>
      <p:sp>
        <p:nvSpPr>
          <p:cNvPr id="310" name="Google Shape;310;p24"/>
          <p:cNvSpPr txBox="1"/>
          <p:nvPr/>
        </p:nvSpPr>
        <p:spPr>
          <a:xfrm>
            <a:off x="4829000" y="3307738"/>
            <a:ext cx="1409700" cy="33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Wordwall</a:t>
            </a:r>
            <a:endParaRPr sz="2000" b="1">
              <a:solidFill>
                <a:srgbClr val="4A86E8"/>
              </a:solidFill>
              <a:latin typeface="Times New Roman"/>
              <a:ea typeface="Times New Roman"/>
              <a:cs typeface="Times New Roman"/>
              <a:sym typeface="Times New Roman"/>
            </a:endParaRPr>
          </a:p>
        </p:txBody>
      </p:sp>
      <p:sp>
        <p:nvSpPr>
          <p:cNvPr id="311" name="Google Shape;311;p24"/>
          <p:cNvSpPr txBox="1"/>
          <p:nvPr/>
        </p:nvSpPr>
        <p:spPr>
          <a:xfrm>
            <a:off x="4829000" y="3883875"/>
            <a:ext cx="1189500" cy="41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Padlet</a:t>
            </a:r>
            <a:endParaRPr sz="2000" b="1">
              <a:solidFill>
                <a:srgbClr val="4A86E8"/>
              </a:solidFill>
              <a:latin typeface="Times New Roman"/>
              <a:ea typeface="Times New Roman"/>
              <a:cs typeface="Times New Roman"/>
              <a:sym typeface="Times New Roman"/>
            </a:endParaRPr>
          </a:p>
        </p:txBody>
      </p:sp>
      <p:sp>
        <p:nvSpPr>
          <p:cNvPr id="312" name="Google Shape;312;p24"/>
          <p:cNvSpPr txBox="1"/>
          <p:nvPr/>
        </p:nvSpPr>
        <p:spPr>
          <a:xfrm>
            <a:off x="4829000" y="4449138"/>
            <a:ext cx="1409700" cy="27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Sketchpad</a:t>
            </a:r>
            <a:endParaRPr sz="2000" b="1">
              <a:solidFill>
                <a:srgbClr val="4A86E8"/>
              </a:solidFill>
              <a:latin typeface="Times New Roman"/>
              <a:ea typeface="Times New Roman"/>
              <a:cs typeface="Times New Roman"/>
              <a:sym typeface="Times New Roman"/>
            </a:endParaRPr>
          </a:p>
        </p:txBody>
      </p:sp>
      <p:sp>
        <p:nvSpPr>
          <p:cNvPr id="313" name="Google Shape;313;p24"/>
          <p:cNvSpPr txBox="1"/>
          <p:nvPr/>
        </p:nvSpPr>
        <p:spPr>
          <a:xfrm>
            <a:off x="4792250" y="5014325"/>
            <a:ext cx="1277400" cy="1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Plotagon</a:t>
            </a:r>
            <a:endParaRPr sz="2000" b="1">
              <a:solidFill>
                <a:srgbClr val="4A86E8"/>
              </a:solidFill>
              <a:latin typeface="Times New Roman"/>
              <a:ea typeface="Times New Roman"/>
              <a:cs typeface="Times New Roman"/>
              <a:sym typeface="Times New Roman"/>
            </a:endParaRPr>
          </a:p>
        </p:txBody>
      </p:sp>
      <p:sp>
        <p:nvSpPr>
          <p:cNvPr id="314" name="Google Shape;314;p24"/>
          <p:cNvSpPr txBox="1"/>
          <p:nvPr/>
        </p:nvSpPr>
        <p:spPr>
          <a:xfrm>
            <a:off x="4794800" y="5601775"/>
            <a:ext cx="1189500" cy="33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Doodly</a:t>
            </a:r>
            <a:endParaRPr sz="2000" b="1">
              <a:solidFill>
                <a:srgbClr val="4A86E8"/>
              </a:solidFill>
              <a:latin typeface="Times New Roman"/>
              <a:ea typeface="Times New Roman"/>
              <a:cs typeface="Times New Roman"/>
              <a:sym typeface="Times New Roman"/>
            </a:endParaRPr>
          </a:p>
        </p:txBody>
      </p:sp>
      <p:sp>
        <p:nvSpPr>
          <p:cNvPr id="315" name="Google Shape;315;p24"/>
          <p:cNvSpPr txBox="1"/>
          <p:nvPr/>
        </p:nvSpPr>
        <p:spPr>
          <a:xfrm>
            <a:off x="4792250" y="6233375"/>
            <a:ext cx="1483200" cy="33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a:solidFill>
                  <a:srgbClr val="4A86E8"/>
                </a:solidFill>
                <a:latin typeface="Times New Roman"/>
                <a:ea typeface="Times New Roman"/>
                <a:cs typeface="Times New Roman"/>
                <a:sym typeface="Times New Roman"/>
              </a:rPr>
              <a:t>Audacity</a:t>
            </a:r>
            <a:endParaRPr sz="2000" b="1">
              <a:solidFill>
                <a:srgbClr val="4A86E8"/>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5"/>
          <p:cNvSpPr/>
          <p:nvPr/>
        </p:nvSpPr>
        <p:spPr>
          <a:xfrm>
            <a:off x="6325899" y="3348225"/>
            <a:ext cx="1982400" cy="3135300"/>
          </a:xfrm>
          <a:prstGeom prst="rect">
            <a:avLst/>
          </a:prstGeom>
          <a:solidFill>
            <a:schemeClr val="accent3"/>
          </a:solidFill>
          <a:ln w="9525"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2" name="Google Shape;322;p25"/>
          <p:cNvSpPr/>
          <p:nvPr/>
        </p:nvSpPr>
        <p:spPr>
          <a:xfrm>
            <a:off x="3808925" y="3348250"/>
            <a:ext cx="1938600" cy="3135300"/>
          </a:xfrm>
          <a:prstGeom prst="rect">
            <a:avLst/>
          </a:prstGeom>
          <a:solidFill>
            <a:schemeClr val="accent3"/>
          </a:solidFill>
          <a:ln w="9525"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3" name="Google Shape;323;p25"/>
          <p:cNvSpPr/>
          <p:nvPr/>
        </p:nvSpPr>
        <p:spPr>
          <a:xfrm>
            <a:off x="1072038" y="3348225"/>
            <a:ext cx="2100000" cy="3135300"/>
          </a:xfrm>
          <a:prstGeom prst="rect">
            <a:avLst/>
          </a:prstGeom>
          <a:solidFill>
            <a:schemeClr val="accent3"/>
          </a:solidFill>
          <a:ln w="9525"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4" name="Google Shape;324;p25"/>
          <p:cNvSpPr/>
          <p:nvPr/>
        </p:nvSpPr>
        <p:spPr>
          <a:xfrm>
            <a:off x="783875" y="1440625"/>
            <a:ext cx="7827300" cy="11439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5" name="Google Shape;325;p25"/>
          <p:cNvSpPr txBox="1">
            <a:spLocks noGrp="1"/>
          </p:cNvSpPr>
          <p:nvPr>
            <p:ph type="body" idx="1"/>
          </p:nvPr>
        </p:nvSpPr>
        <p:spPr>
          <a:xfrm>
            <a:off x="787790" y="1505243"/>
            <a:ext cx="7727559" cy="961807"/>
          </a:xfrm>
          <a:prstGeom prst="rect">
            <a:avLst/>
          </a:prstGeom>
        </p:spPr>
        <p:txBody>
          <a:bodyPr spcFirstLastPara="1" wrap="square" lIns="91425" tIns="45700" rIns="91425" bIns="45700" anchor="t" anchorCtr="0">
            <a:noAutofit/>
          </a:bodyPr>
          <a:lstStyle/>
          <a:p>
            <a:pPr marL="0" lvl="0" indent="0" algn="ctr" rtl="0">
              <a:spcBef>
                <a:spcPts val="750"/>
              </a:spcBef>
              <a:spcAft>
                <a:spcPts val="1200"/>
              </a:spcAft>
              <a:buNone/>
            </a:pPr>
            <a:r>
              <a:rPr lang="el-GR" sz="1600" b="1" dirty="0">
                <a:solidFill>
                  <a:srgbClr val="A61C00"/>
                </a:solidFill>
                <a:latin typeface="Times New Roman"/>
                <a:ea typeface="Times New Roman"/>
                <a:cs typeface="Times New Roman"/>
                <a:sym typeface="Times New Roman"/>
              </a:rPr>
              <a:t>Αρχές σχεδιασμού, μοντέλα Ε.Υ και θεωρίες μάθησης που λήφθηκαν υπόψη κατά τη δημιουργία του</a:t>
            </a:r>
            <a:endParaRPr sz="1600" b="1">
              <a:solidFill>
                <a:srgbClr val="A61C00"/>
              </a:solidFill>
              <a:latin typeface="Times New Roman"/>
              <a:ea typeface="Times New Roman"/>
              <a:cs typeface="Times New Roman"/>
              <a:sym typeface="Times New Roman"/>
            </a:endParaRPr>
          </a:p>
        </p:txBody>
      </p:sp>
      <p:sp>
        <p:nvSpPr>
          <p:cNvPr id="326" name="Google Shape;326;p25"/>
          <p:cNvSpPr txBox="1">
            <a:spLocks noGrp="1"/>
          </p:cNvSpPr>
          <p:nvPr>
            <p:ph type="title"/>
          </p:nvPr>
        </p:nvSpPr>
        <p:spPr>
          <a:xfrm>
            <a:off x="1527275" y="365125"/>
            <a:ext cx="69882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Παραγόμενο εκπαιδευτικό υλικό</a:t>
            </a:r>
            <a:r>
              <a:rPr lang="el-GR" sz="3600"/>
              <a:t> </a:t>
            </a:r>
            <a:r>
              <a:rPr lang="el-GR" sz="3000">
                <a:latin typeface="Times New Roman"/>
                <a:ea typeface="Times New Roman"/>
                <a:cs typeface="Times New Roman"/>
                <a:sym typeface="Times New Roman"/>
              </a:rPr>
              <a:t>3/3</a:t>
            </a:r>
            <a:endParaRPr/>
          </a:p>
        </p:txBody>
      </p:sp>
      <p:sp>
        <p:nvSpPr>
          <p:cNvPr id="327" name="Google Shape;327;p25"/>
          <p:cNvSpPr/>
          <p:nvPr/>
        </p:nvSpPr>
        <p:spPr>
          <a:xfrm rot="5399994">
            <a:off x="572137" y="3880590"/>
            <a:ext cx="3099825" cy="2070569"/>
          </a:xfrm>
          <a:prstGeom prst="flowChartInputOutput">
            <a:avLst/>
          </a:prstGeom>
          <a:solidFill>
            <a:schemeClr val="dk1"/>
          </a:solidFill>
          <a:ln w="38100" cap="flat" cmpd="sng">
            <a:solidFill>
              <a:srgbClr val="CC412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8" name="Google Shape;328;p25"/>
          <p:cNvSpPr/>
          <p:nvPr/>
        </p:nvSpPr>
        <p:spPr>
          <a:xfrm rot="5399994">
            <a:off x="3205050" y="3976028"/>
            <a:ext cx="3149975" cy="1865019"/>
          </a:xfrm>
          <a:prstGeom prst="flowChartInputOutput">
            <a:avLst/>
          </a:prstGeom>
          <a:solidFill>
            <a:schemeClr val="dk1"/>
          </a:solidFill>
          <a:ln w="38100" cap="flat" cmpd="sng">
            <a:solidFill>
              <a:srgbClr val="CC412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29" name="Google Shape;329;p25"/>
          <p:cNvSpPr/>
          <p:nvPr/>
        </p:nvSpPr>
        <p:spPr>
          <a:xfrm rot="5399994">
            <a:off x="5773200" y="3933728"/>
            <a:ext cx="3076550" cy="2023044"/>
          </a:xfrm>
          <a:prstGeom prst="flowChartInputOutput">
            <a:avLst/>
          </a:prstGeom>
          <a:solidFill>
            <a:schemeClr val="dk1"/>
          </a:solidFill>
          <a:ln w="38100" cap="flat" cmpd="sng">
            <a:solidFill>
              <a:srgbClr val="CC412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0" name="Google Shape;330;p25"/>
          <p:cNvSpPr txBox="1"/>
          <p:nvPr/>
        </p:nvSpPr>
        <p:spPr>
          <a:xfrm>
            <a:off x="982175" y="3774250"/>
            <a:ext cx="2070600" cy="2114700"/>
          </a:xfrm>
          <a:prstGeom prst="rect">
            <a:avLst/>
          </a:prstGeom>
          <a:noFill/>
          <a:ln>
            <a:noFill/>
          </a:ln>
        </p:spPr>
        <p:txBody>
          <a:bodyPr spcFirstLastPara="1" wrap="square" lIns="91425" tIns="91425" rIns="91425" bIns="91425" anchor="t" anchorCtr="0">
            <a:noAutofit/>
          </a:bodyPr>
          <a:lstStyle/>
          <a:p>
            <a:pPr marL="457200" lvl="0" indent="-317500" algn="just" rtl="0">
              <a:spcBef>
                <a:spcPts val="0"/>
              </a:spcBef>
              <a:spcAft>
                <a:spcPts val="0"/>
              </a:spcAft>
              <a:buSzPts val="1400"/>
              <a:buFont typeface="Times New Roman"/>
              <a:buAutoNum type="arabicPeriod"/>
            </a:pPr>
            <a:r>
              <a:rPr lang="el-GR" b="1">
                <a:latin typeface="Times New Roman"/>
                <a:ea typeface="Times New Roman"/>
                <a:cs typeface="Times New Roman"/>
                <a:sym typeface="Times New Roman"/>
              </a:rPr>
              <a:t>Μοντέλο West- Λιοναράκη</a:t>
            </a:r>
            <a:endParaRPr b="1">
              <a:latin typeface="Times New Roman"/>
              <a:ea typeface="Times New Roman"/>
              <a:cs typeface="Times New Roman"/>
              <a:sym typeface="Times New Roman"/>
            </a:endParaRPr>
          </a:p>
          <a:p>
            <a:pPr marL="457200" lvl="0" indent="-317500" algn="just" rtl="0">
              <a:spcBef>
                <a:spcPts val="0"/>
              </a:spcBef>
              <a:spcAft>
                <a:spcPts val="0"/>
              </a:spcAft>
              <a:buSzPts val="1400"/>
              <a:buFont typeface="Calibri"/>
              <a:buAutoNum type="arabicPeriod"/>
            </a:pPr>
            <a:r>
              <a:rPr lang="el-GR" b="1">
                <a:latin typeface="Times New Roman"/>
                <a:ea typeface="Times New Roman"/>
                <a:cs typeface="Times New Roman"/>
                <a:sym typeface="Times New Roman"/>
              </a:rPr>
              <a:t>Μοντέλο Cagné </a:t>
            </a:r>
            <a:r>
              <a:rPr lang="el-GR">
                <a:latin typeface="Times New Roman"/>
                <a:ea typeface="Times New Roman"/>
                <a:cs typeface="Times New Roman"/>
                <a:sym typeface="Times New Roman"/>
              </a:rPr>
              <a:t>(9 βήματα)</a:t>
            </a:r>
            <a:endParaRPr>
              <a:latin typeface="Times New Roman"/>
              <a:ea typeface="Times New Roman"/>
              <a:cs typeface="Times New Roman"/>
              <a:sym typeface="Times New Roman"/>
            </a:endParaRPr>
          </a:p>
          <a:p>
            <a:pPr marL="457200" lvl="0" indent="-317500" algn="just" rtl="0">
              <a:spcBef>
                <a:spcPts val="0"/>
              </a:spcBef>
              <a:spcAft>
                <a:spcPts val="0"/>
              </a:spcAft>
              <a:buSzPts val="1400"/>
              <a:buFont typeface="Calibri"/>
              <a:buAutoNum type="arabicPeriod"/>
            </a:pPr>
            <a:r>
              <a:rPr lang="el-GR" b="1">
                <a:latin typeface="Times New Roman"/>
                <a:ea typeface="Times New Roman"/>
                <a:cs typeface="Times New Roman"/>
                <a:sym typeface="Times New Roman"/>
              </a:rPr>
              <a:t>Μοντέλο ADDIE</a:t>
            </a:r>
            <a:r>
              <a:rPr lang="el-GR">
                <a:latin typeface="Times New Roman"/>
                <a:ea typeface="Times New Roman"/>
                <a:cs typeface="Times New Roman"/>
                <a:sym typeface="Times New Roman"/>
              </a:rPr>
              <a:t>: Ανάλυση, Σχεδιασμός, Ανάπτυξη, Υλοποίηση και Αξιολόγηση.</a:t>
            </a:r>
            <a:endParaRPr>
              <a:latin typeface="Times New Roman"/>
              <a:ea typeface="Times New Roman"/>
              <a:cs typeface="Times New Roman"/>
              <a:sym typeface="Times New Roman"/>
            </a:endParaRPr>
          </a:p>
        </p:txBody>
      </p:sp>
      <p:sp>
        <p:nvSpPr>
          <p:cNvPr id="331" name="Google Shape;331;p25"/>
          <p:cNvSpPr/>
          <p:nvPr/>
        </p:nvSpPr>
        <p:spPr>
          <a:xfrm>
            <a:off x="1086750" y="2951725"/>
            <a:ext cx="2100000" cy="396600"/>
          </a:xfrm>
          <a:prstGeom prst="roundRect">
            <a:avLst>
              <a:gd name="adj" fmla="val 16667"/>
            </a:avLst>
          </a:prstGeom>
          <a:noFill/>
          <a:ln w="3810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2" name="Google Shape;332;p25"/>
          <p:cNvSpPr txBox="1"/>
          <p:nvPr/>
        </p:nvSpPr>
        <p:spPr>
          <a:xfrm>
            <a:off x="1086750" y="2892950"/>
            <a:ext cx="2175000" cy="45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b="1">
                <a:latin typeface="Times New Roman"/>
                <a:ea typeface="Times New Roman"/>
                <a:cs typeface="Times New Roman"/>
                <a:sym typeface="Times New Roman"/>
              </a:rPr>
              <a:t>Μοντέλα Σχεδιασμού</a:t>
            </a:r>
            <a:endParaRPr sz="1600" b="1">
              <a:latin typeface="Times New Roman"/>
              <a:ea typeface="Times New Roman"/>
              <a:cs typeface="Times New Roman"/>
              <a:sym typeface="Times New Roman"/>
            </a:endParaRPr>
          </a:p>
        </p:txBody>
      </p:sp>
      <p:sp>
        <p:nvSpPr>
          <p:cNvPr id="333" name="Google Shape;333;p25"/>
          <p:cNvSpPr/>
          <p:nvPr/>
        </p:nvSpPr>
        <p:spPr>
          <a:xfrm>
            <a:off x="3818150" y="2937050"/>
            <a:ext cx="1909200" cy="396600"/>
          </a:xfrm>
          <a:prstGeom prst="roundRect">
            <a:avLst>
              <a:gd name="adj" fmla="val 16667"/>
            </a:avLst>
          </a:prstGeom>
          <a:noFill/>
          <a:ln w="3810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4" name="Google Shape;334;p25"/>
          <p:cNvSpPr/>
          <p:nvPr/>
        </p:nvSpPr>
        <p:spPr>
          <a:xfrm>
            <a:off x="6299950" y="2937050"/>
            <a:ext cx="2023200" cy="396600"/>
          </a:xfrm>
          <a:prstGeom prst="roundRect">
            <a:avLst>
              <a:gd name="adj" fmla="val 16667"/>
            </a:avLst>
          </a:prstGeom>
          <a:noFill/>
          <a:ln w="3810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5" name="Google Shape;335;p25"/>
          <p:cNvSpPr txBox="1"/>
          <p:nvPr/>
        </p:nvSpPr>
        <p:spPr>
          <a:xfrm>
            <a:off x="3883975" y="2863550"/>
            <a:ext cx="1938600" cy="39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b="1">
                <a:latin typeface="Times New Roman"/>
                <a:ea typeface="Times New Roman"/>
                <a:cs typeface="Times New Roman"/>
                <a:sym typeface="Times New Roman"/>
              </a:rPr>
              <a:t>Αρχές Σχεδιασμού</a:t>
            </a:r>
            <a:endParaRPr sz="1600" b="1">
              <a:latin typeface="Times New Roman"/>
              <a:ea typeface="Times New Roman"/>
              <a:cs typeface="Times New Roman"/>
              <a:sym typeface="Times New Roman"/>
            </a:endParaRPr>
          </a:p>
        </p:txBody>
      </p:sp>
      <p:sp>
        <p:nvSpPr>
          <p:cNvPr id="336" name="Google Shape;336;p25"/>
          <p:cNvSpPr txBox="1"/>
          <p:nvPr/>
        </p:nvSpPr>
        <p:spPr>
          <a:xfrm>
            <a:off x="3778625" y="3833000"/>
            <a:ext cx="1850400" cy="2305200"/>
          </a:xfrm>
          <a:prstGeom prst="rect">
            <a:avLst/>
          </a:prstGeom>
          <a:noFill/>
          <a:ln>
            <a:noFill/>
          </a:ln>
        </p:spPr>
        <p:txBody>
          <a:bodyPr spcFirstLastPara="1" wrap="square" lIns="91425" tIns="91425" rIns="91425" bIns="91425" anchor="t" anchorCtr="0">
            <a:noAutofit/>
          </a:bodyPr>
          <a:lstStyle/>
          <a:p>
            <a:pPr marL="457200" lvl="0" indent="-317500" algn="just" rtl="0">
              <a:lnSpc>
                <a:spcPct val="150000"/>
              </a:lnSpc>
              <a:spcBef>
                <a:spcPts val="0"/>
              </a:spcBef>
              <a:spcAft>
                <a:spcPts val="0"/>
              </a:spcAft>
              <a:buSzPts val="1400"/>
              <a:buFont typeface="Times New Roman"/>
              <a:buAutoNum type="arabicPeriod"/>
            </a:pPr>
            <a:r>
              <a:rPr lang="el-GR">
                <a:latin typeface="Times New Roman"/>
                <a:ea typeface="Times New Roman"/>
                <a:cs typeface="Times New Roman"/>
                <a:sym typeface="Times New Roman"/>
              </a:rPr>
              <a:t>Αρχές του </a:t>
            </a:r>
            <a:r>
              <a:rPr lang="el-GR" b="1">
                <a:latin typeface="Times New Roman"/>
                <a:ea typeface="Times New Roman"/>
                <a:cs typeface="Times New Roman"/>
                <a:sym typeface="Times New Roman"/>
              </a:rPr>
              <a:t>Mayer</a:t>
            </a:r>
            <a:r>
              <a:rPr lang="el-GR">
                <a:latin typeface="Times New Roman"/>
                <a:ea typeface="Times New Roman"/>
                <a:cs typeface="Times New Roman"/>
                <a:sym typeface="Times New Roman"/>
              </a:rPr>
              <a:t> (12- πολυμεσική θεωρία)</a:t>
            </a:r>
            <a:endParaRPr>
              <a:latin typeface="Times New Roman"/>
              <a:ea typeface="Times New Roman"/>
              <a:cs typeface="Times New Roman"/>
              <a:sym typeface="Times New Roman"/>
            </a:endParaRPr>
          </a:p>
          <a:p>
            <a:pPr marL="457200" lvl="0" indent="-317500" algn="just" rtl="0">
              <a:lnSpc>
                <a:spcPct val="150000"/>
              </a:lnSpc>
              <a:spcBef>
                <a:spcPts val="0"/>
              </a:spcBef>
              <a:spcAft>
                <a:spcPts val="0"/>
              </a:spcAft>
              <a:buSzPts val="1400"/>
              <a:buFont typeface="Times New Roman"/>
              <a:buAutoNum type="arabicPeriod"/>
            </a:pPr>
            <a:r>
              <a:rPr lang="el-GR">
                <a:latin typeface="Times New Roman"/>
                <a:ea typeface="Times New Roman"/>
                <a:cs typeface="Times New Roman"/>
                <a:sym typeface="Times New Roman"/>
              </a:rPr>
              <a:t>Αρχές </a:t>
            </a:r>
            <a:r>
              <a:rPr lang="el-GR" b="1">
                <a:latin typeface="Times New Roman"/>
                <a:ea typeface="Times New Roman"/>
                <a:cs typeface="Times New Roman"/>
                <a:sym typeface="Times New Roman"/>
              </a:rPr>
              <a:t>Holmberg</a:t>
            </a:r>
            <a:endParaRPr b="1">
              <a:latin typeface="Times New Roman"/>
              <a:ea typeface="Times New Roman"/>
              <a:cs typeface="Times New Roman"/>
              <a:sym typeface="Times New Roman"/>
            </a:endParaRPr>
          </a:p>
        </p:txBody>
      </p:sp>
      <p:sp>
        <p:nvSpPr>
          <p:cNvPr id="337" name="Google Shape;337;p25"/>
          <p:cNvSpPr txBox="1"/>
          <p:nvPr/>
        </p:nvSpPr>
        <p:spPr>
          <a:xfrm>
            <a:off x="6344200" y="2863525"/>
            <a:ext cx="2070600" cy="39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b="1">
                <a:latin typeface="Times New Roman"/>
                <a:ea typeface="Times New Roman"/>
                <a:cs typeface="Times New Roman"/>
                <a:sym typeface="Times New Roman"/>
              </a:rPr>
              <a:t>Θεωρίες Μάθησης</a:t>
            </a:r>
            <a:endParaRPr sz="1600" b="1">
              <a:latin typeface="Times New Roman"/>
              <a:ea typeface="Times New Roman"/>
              <a:cs typeface="Times New Roman"/>
              <a:sym typeface="Times New Roman"/>
            </a:endParaRPr>
          </a:p>
        </p:txBody>
      </p:sp>
      <p:sp>
        <p:nvSpPr>
          <p:cNvPr id="338" name="Google Shape;338;p25"/>
          <p:cNvSpPr txBox="1"/>
          <p:nvPr/>
        </p:nvSpPr>
        <p:spPr>
          <a:xfrm>
            <a:off x="6347275" y="4009075"/>
            <a:ext cx="2023200" cy="1953000"/>
          </a:xfrm>
          <a:prstGeom prst="rect">
            <a:avLst/>
          </a:prstGeom>
          <a:noFill/>
          <a:ln>
            <a:noFill/>
          </a:ln>
        </p:spPr>
        <p:txBody>
          <a:bodyPr spcFirstLastPara="1" wrap="square" lIns="91425" tIns="91425" rIns="91425" bIns="91425" anchor="t" anchorCtr="0">
            <a:noAutofit/>
          </a:bodyPr>
          <a:lstStyle/>
          <a:p>
            <a:pPr marL="457200" lvl="0" indent="-317500" algn="just" rtl="0">
              <a:lnSpc>
                <a:spcPct val="150000"/>
              </a:lnSpc>
              <a:spcBef>
                <a:spcPts val="0"/>
              </a:spcBef>
              <a:spcAft>
                <a:spcPts val="0"/>
              </a:spcAft>
              <a:buSzPts val="1400"/>
              <a:buFont typeface="Times New Roman"/>
              <a:buAutoNum type="arabicPeriod"/>
            </a:pPr>
            <a:r>
              <a:rPr lang="el-GR">
                <a:latin typeface="Times New Roman"/>
                <a:ea typeface="Times New Roman"/>
                <a:cs typeface="Times New Roman"/>
                <a:sym typeface="Times New Roman"/>
              </a:rPr>
              <a:t>Συμπεριφορισμός</a:t>
            </a:r>
            <a:endParaRPr>
              <a:latin typeface="Times New Roman"/>
              <a:ea typeface="Times New Roman"/>
              <a:cs typeface="Times New Roman"/>
              <a:sym typeface="Times New Roman"/>
            </a:endParaRPr>
          </a:p>
          <a:p>
            <a:pPr marL="457200" lvl="0" indent="-317500" algn="just" rtl="0">
              <a:lnSpc>
                <a:spcPct val="150000"/>
              </a:lnSpc>
              <a:spcBef>
                <a:spcPts val="0"/>
              </a:spcBef>
              <a:spcAft>
                <a:spcPts val="0"/>
              </a:spcAft>
              <a:buSzPts val="1400"/>
              <a:buFont typeface="Times New Roman"/>
              <a:buAutoNum type="arabicPeriod"/>
            </a:pPr>
            <a:r>
              <a:rPr lang="el-GR">
                <a:latin typeface="Times New Roman"/>
                <a:ea typeface="Times New Roman"/>
                <a:cs typeface="Times New Roman"/>
                <a:sym typeface="Times New Roman"/>
              </a:rPr>
              <a:t>Γνωστικές Θεωρίες</a:t>
            </a:r>
            <a:endParaRPr>
              <a:latin typeface="Times New Roman"/>
              <a:ea typeface="Times New Roman"/>
              <a:cs typeface="Times New Roman"/>
              <a:sym typeface="Times New Roman"/>
            </a:endParaRPr>
          </a:p>
          <a:p>
            <a:pPr marL="457200" lvl="0" indent="-317500" algn="just" rtl="0">
              <a:lnSpc>
                <a:spcPct val="150000"/>
              </a:lnSpc>
              <a:spcBef>
                <a:spcPts val="0"/>
              </a:spcBef>
              <a:spcAft>
                <a:spcPts val="0"/>
              </a:spcAft>
              <a:buSzPts val="1400"/>
              <a:buFont typeface="Times New Roman"/>
              <a:buAutoNum type="arabicPeriod"/>
            </a:pPr>
            <a:r>
              <a:rPr lang="el-GR">
                <a:latin typeface="Times New Roman"/>
                <a:ea typeface="Times New Roman"/>
                <a:cs typeface="Times New Roman"/>
                <a:sym typeface="Times New Roman"/>
              </a:rPr>
              <a:t>Ταξινόμηση Bloom</a:t>
            </a:r>
            <a:endParaRPr>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6"/>
          <p:cNvSpPr txBox="1">
            <a:spLocks noGrp="1"/>
          </p:cNvSpPr>
          <p:nvPr>
            <p:ph type="title"/>
          </p:nvPr>
        </p:nvSpPr>
        <p:spPr>
          <a:xfrm>
            <a:off x="1556625" y="332650"/>
            <a:ext cx="7479900" cy="651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600"/>
              <a:t/>
            </a:r>
            <a:br>
              <a:rPr lang="el-GR" sz="3600"/>
            </a:br>
            <a:r>
              <a:rPr lang="el-GR" sz="3000">
                <a:latin typeface="Times New Roman"/>
                <a:ea typeface="Times New Roman"/>
                <a:cs typeface="Times New Roman"/>
                <a:sym typeface="Times New Roman"/>
              </a:rPr>
              <a:t>Διαδικασία της έρευνας</a:t>
            </a:r>
            <a:endParaRPr sz="3000">
              <a:solidFill>
                <a:srgbClr val="FF0000"/>
              </a:solidFill>
              <a:latin typeface="Times New Roman"/>
              <a:ea typeface="Times New Roman"/>
              <a:cs typeface="Times New Roman"/>
              <a:sym typeface="Times New Roman"/>
            </a:endParaRPr>
          </a:p>
        </p:txBody>
      </p:sp>
      <p:grpSp>
        <p:nvGrpSpPr>
          <p:cNvPr id="344" name="Google Shape;344;p26" descr="Γραφικό διαδικασίας"/>
          <p:cNvGrpSpPr/>
          <p:nvPr/>
        </p:nvGrpSpPr>
        <p:grpSpPr>
          <a:xfrm>
            <a:off x="541300" y="1644725"/>
            <a:ext cx="8602578" cy="4596115"/>
            <a:chOff x="1217664" y="557857"/>
            <a:chExt cx="9455461" cy="3830734"/>
          </a:xfrm>
        </p:grpSpPr>
        <p:grpSp>
          <p:nvGrpSpPr>
            <p:cNvPr id="345" name="Google Shape;345;p26"/>
            <p:cNvGrpSpPr/>
            <p:nvPr/>
          </p:nvGrpSpPr>
          <p:grpSpPr>
            <a:xfrm>
              <a:off x="4062584" y="1043361"/>
              <a:ext cx="972087" cy="276232"/>
              <a:chOff x="1848061" y="2697514"/>
              <a:chExt cx="2311190" cy="316200"/>
            </a:xfrm>
          </p:grpSpPr>
          <p:cxnSp>
            <p:nvCxnSpPr>
              <p:cNvPr id="346" name="Google Shape;346;p26"/>
              <p:cNvCxnSpPr/>
              <p:nvPr/>
            </p:nvCxnSpPr>
            <p:spPr>
              <a:xfrm rot="10800000">
                <a:off x="3660351" y="2697514"/>
                <a:ext cx="498900" cy="316200"/>
              </a:xfrm>
              <a:prstGeom prst="straightConnector1">
                <a:avLst/>
              </a:prstGeom>
              <a:noFill/>
              <a:ln w="19050" cap="flat" cmpd="sng">
                <a:solidFill>
                  <a:srgbClr val="000000"/>
                </a:solidFill>
                <a:prstDash val="dash"/>
                <a:round/>
                <a:headEnd type="none" w="sm" len="sm"/>
                <a:tailEnd type="none" w="sm" len="sm"/>
              </a:ln>
            </p:spPr>
          </p:cxnSp>
          <p:cxnSp>
            <p:nvCxnSpPr>
              <p:cNvPr id="347" name="Google Shape;347;p26"/>
              <p:cNvCxnSpPr/>
              <p:nvPr/>
            </p:nvCxnSpPr>
            <p:spPr>
              <a:xfrm rot="10800000">
                <a:off x="1848061" y="2697524"/>
                <a:ext cx="1812300" cy="0"/>
              </a:xfrm>
              <a:prstGeom prst="straightConnector1">
                <a:avLst/>
              </a:prstGeom>
              <a:noFill/>
              <a:ln w="19050" cap="flat" cmpd="sng">
                <a:solidFill>
                  <a:srgbClr val="000000"/>
                </a:solidFill>
                <a:prstDash val="dash"/>
                <a:round/>
                <a:headEnd type="none" w="sm" len="sm"/>
                <a:tailEnd type="oval" w="med" len="med"/>
              </a:ln>
            </p:spPr>
          </p:cxnSp>
        </p:grpSp>
        <p:grpSp>
          <p:nvGrpSpPr>
            <p:cNvPr id="348" name="Google Shape;348;p26"/>
            <p:cNvGrpSpPr/>
            <p:nvPr/>
          </p:nvGrpSpPr>
          <p:grpSpPr>
            <a:xfrm>
              <a:off x="3942361" y="3536134"/>
              <a:ext cx="971916" cy="342919"/>
              <a:chOff x="2185120" y="4994858"/>
              <a:chExt cx="2113321" cy="316200"/>
            </a:xfrm>
          </p:grpSpPr>
          <p:cxnSp>
            <p:nvCxnSpPr>
              <p:cNvPr id="349" name="Google Shape;349;p26"/>
              <p:cNvCxnSpPr/>
              <p:nvPr/>
            </p:nvCxnSpPr>
            <p:spPr>
              <a:xfrm flipH="1">
                <a:off x="3800741" y="4994858"/>
                <a:ext cx="497700" cy="316200"/>
              </a:xfrm>
              <a:prstGeom prst="straightConnector1">
                <a:avLst/>
              </a:prstGeom>
              <a:noFill/>
              <a:ln w="19050" cap="flat" cmpd="sng">
                <a:solidFill>
                  <a:srgbClr val="000000"/>
                </a:solidFill>
                <a:prstDash val="dash"/>
                <a:round/>
                <a:headEnd type="none" w="sm" len="sm"/>
                <a:tailEnd type="none" w="sm" len="sm"/>
              </a:ln>
            </p:spPr>
          </p:cxnSp>
          <p:cxnSp>
            <p:nvCxnSpPr>
              <p:cNvPr id="350" name="Google Shape;350;p26"/>
              <p:cNvCxnSpPr/>
              <p:nvPr/>
            </p:nvCxnSpPr>
            <p:spPr>
              <a:xfrm rot="10800000">
                <a:off x="2185120" y="5311048"/>
                <a:ext cx="1615500" cy="0"/>
              </a:xfrm>
              <a:prstGeom prst="straightConnector1">
                <a:avLst/>
              </a:prstGeom>
              <a:noFill/>
              <a:ln w="19050" cap="flat" cmpd="sng">
                <a:solidFill>
                  <a:srgbClr val="000000"/>
                </a:solidFill>
                <a:prstDash val="dash"/>
                <a:round/>
                <a:headEnd type="none" w="sm" len="sm"/>
                <a:tailEnd type="oval" w="med" len="med"/>
              </a:ln>
            </p:spPr>
          </p:cxnSp>
        </p:grpSp>
        <p:grpSp>
          <p:nvGrpSpPr>
            <p:cNvPr id="351" name="Google Shape;351;p26"/>
            <p:cNvGrpSpPr/>
            <p:nvPr/>
          </p:nvGrpSpPr>
          <p:grpSpPr>
            <a:xfrm>
              <a:off x="7256371" y="1150798"/>
              <a:ext cx="971971" cy="257197"/>
              <a:chOff x="7528087" y="2680830"/>
              <a:chExt cx="2061882" cy="316200"/>
            </a:xfrm>
          </p:grpSpPr>
          <p:cxnSp>
            <p:nvCxnSpPr>
              <p:cNvPr id="352" name="Google Shape;352;p26"/>
              <p:cNvCxnSpPr/>
              <p:nvPr/>
            </p:nvCxnSpPr>
            <p:spPr>
              <a:xfrm rot="10800000" flipH="1">
                <a:off x="7528087" y="2680830"/>
                <a:ext cx="498300" cy="316200"/>
              </a:xfrm>
              <a:prstGeom prst="straightConnector1">
                <a:avLst/>
              </a:prstGeom>
              <a:noFill/>
              <a:ln w="19050" cap="flat" cmpd="sng">
                <a:solidFill>
                  <a:srgbClr val="000000"/>
                </a:solidFill>
                <a:prstDash val="dash"/>
                <a:round/>
                <a:headEnd type="none" w="sm" len="sm"/>
                <a:tailEnd type="none" w="sm" len="sm"/>
              </a:ln>
            </p:spPr>
          </p:cxnSp>
          <p:cxnSp>
            <p:nvCxnSpPr>
              <p:cNvPr id="353" name="Google Shape;353;p26"/>
              <p:cNvCxnSpPr/>
              <p:nvPr/>
            </p:nvCxnSpPr>
            <p:spPr>
              <a:xfrm>
                <a:off x="8026369" y="2680840"/>
                <a:ext cx="1563600" cy="0"/>
              </a:xfrm>
              <a:prstGeom prst="straightConnector1">
                <a:avLst/>
              </a:prstGeom>
              <a:noFill/>
              <a:ln w="19050" cap="flat" cmpd="sng">
                <a:solidFill>
                  <a:srgbClr val="000000"/>
                </a:solidFill>
                <a:prstDash val="dash"/>
                <a:round/>
                <a:headEnd type="none" w="sm" len="sm"/>
                <a:tailEnd type="oval" w="med" len="med"/>
              </a:ln>
            </p:spPr>
          </p:cxnSp>
        </p:grpSp>
        <p:grpSp>
          <p:nvGrpSpPr>
            <p:cNvPr id="354" name="Google Shape;354;p26"/>
            <p:cNvGrpSpPr/>
            <p:nvPr/>
          </p:nvGrpSpPr>
          <p:grpSpPr>
            <a:xfrm>
              <a:off x="7138298" y="3625568"/>
              <a:ext cx="972125" cy="257267"/>
              <a:chOff x="8125333" y="4745260"/>
              <a:chExt cx="2389688" cy="203100"/>
            </a:xfrm>
          </p:grpSpPr>
          <p:cxnSp>
            <p:nvCxnSpPr>
              <p:cNvPr id="355" name="Google Shape;355;p26"/>
              <p:cNvCxnSpPr/>
              <p:nvPr/>
            </p:nvCxnSpPr>
            <p:spPr>
              <a:xfrm>
                <a:off x="8125333" y="4745260"/>
                <a:ext cx="523800" cy="203100"/>
              </a:xfrm>
              <a:prstGeom prst="straightConnector1">
                <a:avLst/>
              </a:prstGeom>
              <a:noFill/>
              <a:ln w="19050" cap="flat" cmpd="sng">
                <a:solidFill>
                  <a:srgbClr val="000000"/>
                </a:solidFill>
                <a:prstDash val="dash"/>
                <a:round/>
                <a:headEnd type="none" w="sm" len="sm"/>
                <a:tailEnd type="none" w="sm" len="sm"/>
              </a:ln>
            </p:spPr>
          </p:cxnSp>
          <p:cxnSp>
            <p:nvCxnSpPr>
              <p:cNvPr id="356" name="Google Shape;356;p26"/>
              <p:cNvCxnSpPr/>
              <p:nvPr/>
            </p:nvCxnSpPr>
            <p:spPr>
              <a:xfrm>
                <a:off x="8649021" y="4948294"/>
                <a:ext cx="1866000" cy="0"/>
              </a:xfrm>
              <a:prstGeom prst="straightConnector1">
                <a:avLst/>
              </a:prstGeom>
              <a:noFill/>
              <a:ln w="19050" cap="flat" cmpd="sng">
                <a:solidFill>
                  <a:srgbClr val="000000"/>
                </a:solidFill>
                <a:prstDash val="dash"/>
                <a:round/>
                <a:headEnd type="none" w="sm" len="sm"/>
                <a:tailEnd type="oval" w="med" len="med"/>
              </a:ln>
            </p:spPr>
          </p:cxnSp>
        </p:grpSp>
        <p:grpSp>
          <p:nvGrpSpPr>
            <p:cNvPr id="357" name="Google Shape;357;p26"/>
            <p:cNvGrpSpPr/>
            <p:nvPr/>
          </p:nvGrpSpPr>
          <p:grpSpPr>
            <a:xfrm>
              <a:off x="4236365" y="672157"/>
              <a:ext cx="3692977" cy="3660399"/>
              <a:chOff x="1961" y="581"/>
              <a:chExt cx="3678" cy="3648"/>
            </a:xfrm>
          </p:grpSpPr>
          <p:sp>
            <p:nvSpPr>
              <p:cNvPr id="358" name="Google Shape;358;p26"/>
              <p:cNvSpPr/>
              <p:nvPr/>
            </p:nvSpPr>
            <p:spPr>
              <a:xfrm>
                <a:off x="2949" y="3391"/>
                <a:ext cx="588" cy="509"/>
              </a:xfrm>
              <a:custGeom>
                <a:avLst/>
                <a:gdLst/>
                <a:ahLst/>
                <a:cxnLst/>
                <a:rect l="l" t="t" r="r" b="b"/>
                <a:pathLst>
                  <a:path w="286" h="248" extrusionOk="0">
                    <a:moveTo>
                      <a:pt x="122" y="248"/>
                    </a:moveTo>
                    <a:cubicBezTo>
                      <a:pt x="122" y="248"/>
                      <a:pt x="192" y="241"/>
                      <a:pt x="239" y="219"/>
                    </a:cubicBezTo>
                    <a:cubicBezTo>
                      <a:pt x="286" y="197"/>
                      <a:pt x="20" y="0"/>
                      <a:pt x="20" y="0"/>
                    </a:cubicBezTo>
                    <a:cubicBezTo>
                      <a:pt x="20" y="0"/>
                      <a:pt x="0" y="210"/>
                      <a:pt x="76" y="241"/>
                    </a:cubicBezTo>
                    <a:lnTo>
                      <a:pt x="122" y="248"/>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59" name="Google Shape;359;p26"/>
              <p:cNvSpPr/>
              <p:nvPr/>
            </p:nvSpPr>
            <p:spPr>
              <a:xfrm>
                <a:off x="4799" y="2653"/>
                <a:ext cx="509" cy="588"/>
              </a:xfrm>
              <a:custGeom>
                <a:avLst/>
                <a:gdLst/>
                <a:ahLst/>
                <a:cxnLst/>
                <a:rect l="l" t="t" r="r" b="b"/>
                <a:pathLst>
                  <a:path w="248" h="287" extrusionOk="0">
                    <a:moveTo>
                      <a:pt x="248" y="164"/>
                    </a:moveTo>
                    <a:cubicBezTo>
                      <a:pt x="248" y="164"/>
                      <a:pt x="241" y="95"/>
                      <a:pt x="219" y="48"/>
                    </a:cubicBezTo>
                    <a:cubicBezTo>
                      <a:pt x="197" y="0"/>
                      <a:pt x="0" y="266"/>
                      <a:pt x="0" y="266"/>
                    </a:cubicBezTo>
                    <a:cubicBezTo>
                      <a:pt x="0" y="266"/>
                      <a:pt x="210" y="287"/>
                      <a:pt x="241" y="210"/>
                    </a:cubicBezTo>
                    <a:lnTo>
                      <a:pt x="248" y="164"/>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0" name="Google Shape;360;p26"/>
              <p:cNvSpPr/>
              <p:nvPr/>
            </p:nvSpPr>
            <p:spPr>
              <a:xfrm>
                <a:off x="4062" y="883"/>
                <a:ext cx="588" cy="508"/>
              </a:xfrm>
              <a:custGeom>
                <a:avLst/>
                <a:gdLst/>
                <a:ahLst/>
                <a:cxnLst/>
                <a:rect l="l" t="t" r="r" b="b"/>
                <a:pathLst>
                  <a:path w="286" h="247" extrusionOk="0">
                    <a:moveTo>
                      <a:pt x="163" y="0"/>
                    </a:moveTo>
                    <a:cubicBezTo>
                      <a:pt x="163" y="0"/>
                      <a:pt x="94" y="6"/>
                      <a:pt x="47" y="28"/>
                    </a:cubicBezTo>
                    <a:cubicBezTo>
                      <a:pt x="0" y="50"/>
                      <a:pt x="266" y="247"/>
                      <a:pt x="266" y="247"/>
                    </a:cubicBezTo>
                    <a:cubicBezTo>
                      <a:pt x="266" y="247"/>
                      <a:pt x="286" y="37"/>
                      <a:pt x="209" y="6"/>
                    </a:cubicBezTo>
                    <a:lnTo>
                      <a:pt x="163" y="0"/>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1" name="Google Shape;361;p26"/>
              <p:cNvSpPr/>
              <p:nvPr/>
            </p:nvSpPr>
            <p:spPr>
              <a:xfrm>
                <a:off x="2291" y="1541"/>
                <a:ext cx="508" cy="588"/>
              </a:xfrm>
              <a:custGeom>
                <a:avLst/>
                <a:gdLst/>
                <a:ahLst/>
                <a:cxnLst/>
                <a:rect l="l" t="t" r="r" b="b"/>
                <a:pathLst>
                  <a:path w="247" h="286" extrusionOk="0">
                    <a:moveTo>
                      <a:pt x="0" y="122"/>
                    </a:moveTo>
                    <a:cubicBezTo>
                      <a:pt x="0" y="122"/>
                      <a:pt x="6" y="192"/>
                      <a:pt x="28" y="239"/>
                    </a:cubicBezTo>
                    <a:cubicBezTo>
                      <a:pt x="50" y="286"/>
                      <a:pt x="247" y="20"/>
                      <a:pt x="247" y="20"/>
                    </a:cubicBezTo>
                    <a:cubicBezTo>
                      <a:pt x="247" y="20"/>
                      <a:pt x="37" y="0"/>
                      <a:pt x="6" y="76"/>
                    </a:cubicBezTo>
                    <a:lnTo>
                      <a:pt x="0" y="122"/>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2" name="Google Shape;362;p26"/>
              <p:cNvSpPr/>
              <p:nvPr/>
            </p:nvSpPr>
            <p:spPr>
              <a:xfrm>
                <a:off x="1961" y="581"/>
                <a:ext cx="3678" cy="3648"/>
              </a:xfrm>
              <a:custGeom>
                <a:avLst/>
                <a:gdLst/>
                <a:ahLst/>
                <a:cxnLst/>
                <a:rect l="l" t="t" r="r" b="b"/>
                <a:pathLst>
                  <a:path w="1790" h="1775" extrusionOk="0">
                    <a:moveTo>
                      <a:pt x="921" y="0"/>
                    </a:moveTo>
                    <a:cubicBezTo>
                      <a:pt x="1775" y="855"/>
                      <a:pt x="1775" y="855"/>
                      <a:pt x="1775" y="855"/>
                    </a:cubicBezTo>
                    <a:cubicBezTo>
                      <a:pt x="1790" y="869"/>
                      <a:pt x="1790" y="892"/>
                      <a:pt x="1775" y="907"/>
                    </a:cubicBezTo>
                    <a:cubicBezTo>
                      <a:pt x="921" y="1761"/>
                      <a:pt x="921" y="1761"/>
                      <a:pt x="921" y="1761"/>
                    </a:cubicBezTo>
                    <a:cubicBezTo>
                      <a:pt x="906" y="1775"/>
                      <a:pt x="883" y="1775"/>
                      <a:pt x="869" y="1761"/>
                    </a:cubicBezTo>
                    <a:cubicBezTo>
                      <a:pt x="14" y="907"/>
                      <a:pt x="14" y="907"/>
                      <a:pt x="14" y="907"/>
                    </a:cubicBezTo>
                    <a:cubicBezTo>
                      <a:pt x="0" y="892"/>
                      <a:pt x="0" y="869"/>
                      <a:pt x="14" y="855"/>
                    </a:cubicBezTo>
                    <a:cubicBezTo>
                      <a:pt x="869" y="0"/>
                      <a:pt x="869" y="0"/>
                      <a:pt x="869" y="0"/>
                    </a:cubicBezTo>
                  </a:path>
                </a:pathLst>
              </a:custGeom>
              <a:solidFill>
                <a:srgbClr val="75280A"/>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3" name="Google Shape;363;p26"/>
              <p:cNvSpPr/>
              <p:nvPr/>
            </p:nvSpPr>
            <p:spPr>
              <a:xfrm>
                <a:off x="2267" y="659"/>
                <a:ext cx="1979" cy="1155"/>
              </a:xfrm>
              <a:custGeom>
                <a:avLst/>
                <a:gdLst/>
                <a:ahLst/>
                <a:cxnLst/>
                <a:rect l="l" t="t" r="r" b="b"/>
                <a:pathLst>
                  <a:path w="963" h="562" extrusionOk="0">
                    <a:moveTo>
                      <a:pt x="691" y="0"/>
                    </a:moveTo>
                    <a:cubicBezTo>
                      <a:pt x="691" y="95"/>
                      <a:pt x="691" y="95"/>
                      <a:pt x="691" y="95"/>
                    </a:cubicBezTo>
                    <a:cubicBezTo>
                      <a:pt x="434" y="95"/>
                      <a:pt x="434" y="95"/>
                      <a:pt x="434" y="95"/>
                    </a:cubicBezTo>
                    <a:cubicBezTo>
                      <a:pt x="434" y="95"/>
                      <a:pt x="412" y="93"/>
                      <a:pt x="390" y="116"/>
                    </a:cubicBezTo>
                    <a:cubicBezTo>
                      <a:pt x="368" y="138"/>
                      <a:pt x="23" y="482"/>
                      <a:pt x="23" y="482"/>
                    </a:cubicBezTo>
                    <a:cubicBezTo>
                      <a:pt x="23" y="482"/>
                      <a:pt x="0" y="504"/>
                      <a:pt x="12" y="551"/>
                    </a:cubicBezTo>
                    <a:cubicBezTo>
                      <a:pt x="12" y="551"/>
                      <a:pt x="8" y="520"/>
                      <a:pt x="28" y="499"/>
                    </a:cubicBezTo>
                    <a:cubicBezTo>
                      <a:pt x="49" y="479"/>
                      <a:pt x="81" y="466"/>
                      <a:pt x="113" y="465"/>
                    </a:cubicBezTo>
                    <a:cubicBezTo>
                      <a:pt x="146" y="465"/>
                      <a:pt x="674" y="465"/>
                      <a:pt x="674" y="465"/>
                    </a:cubicBezTo>
                    <a:cubicBezTo>
                      <a:pt x="674" y="562"/>
                      <a:pt x="674" y="562"/>
                      <a:pt x="674" y="562"/>
                    </a:cubicBezTo>
                    <a:cubicBezTo>
                      <a:pt x="963" y="273"/>
                      <a:pt x="963" y="273"/>
                      <a:pt x="963" y="273"/>
                    </a:cubicBezTo>
                    <a:cubicBezTo>
                      <a:pt x="691" y="0"/>
                      <a:pt x="691" y="0"/>
                      <a:pt x="691" y="0"/>
                    </a:cubicBezTo>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4" name="Google Shape;364;p26"/>
              <p:cNvSpPr/>
              <p:nvPr/>
            </p:nvSpPr>
            <p:spPr>
              <a:xfrm>
                <a:off x="2068" y="1946"/>
                <a:ext cx="1155" cy="1979"/>
              </a:xfrm>
              <a:custGeom>
                <a:avLst/>
                <a:gdLst/>
                <a:ahLst/>
                <a:cxnLst/>
                <a:rect l="l" t="t" r="r" b="b"/>
                <a:pathLst>
                  <a:path w="562" h="963" extrusionOk="0">
                    <a:moveTo>
                      <a:pt x="551" y="951"/>
                    </a:moveTo>
                    <a:cubicBezTo>
                      <a:pt x="551" y="951"/>
                      <a:pt x="520" y="955"/>
                      <a:pt x="500" y="934"/>
                    </a:cubicBezTo>
                    <a:cubicBezTo>
                      <a:pt x="479" y="914"/>
                      <a:pt x="466" y="881"/>
                      <a:pt x="466" y="849"/>
                    </a:cubicBezTo>
                    <a:cubicBezTo>
                      <a:pt x="465" y="817"/>
                      <a:pt x="466" y="289"/>
                      <a:pt x="466" y="289"/>
                    </a:cubicBezTo>
                    <a:cubicBezTo>
                      <a:pt x="562" y="289"/>
                      <a:pt x="562" y="289"/>
                      <a:pt x="562" y="289"/>
                    </a:cubicBezTo>
                    <a:cubicBezTo>
                      <a:pt x="273" y="0"/>
                      <a:pt x="273" y="0"/>
                      <a:pt x="273" y="0"/>
                    </a:cubicBezTo>
                    <a:cubicBezTo>
                      <a:pt x="0" y="272"/>
                      <a:pt x="0" y="272"/>
                      <a:pt x="0" y="272"/>
                    </a:cubicBezTo>
                    <a:cubicBezTo>
                      <a:pt x="95" y="272"/>
                      <a:pt x="95" y="272"/>
                      <a:pt x="95" y="272"/>
                    </a:cubicBezTo>
                    <a:cubicBezTo>
                      <a:pt x="95" y="528"/>
                      <a:pt x="95" y="528"/>
                      <a:pt x="95" y="528"/>
                    </a:cubicBezTo>
                    <a:cubicBezTo>
                      <a:pt x="95" y="528"/>
                      <a:pt x="93" y="551"/>
                      <a:pt x="116" y="573"/>
                    </a:cubicBezTo>
                    <a:cubicBezTo>
                      <a:pt x="138" y="595"/>
                      <a:pt x="482" y="939"/>
                      <a:pt x="482" y="939"/>
                    </a:cubicBezTo>
                    <a:cubicBezTo>
                      <a:pt x="482" y="939"/>
                      <a:pt x="504" y="963"/>
                      <a:pt x="551" y="951"/>
                    </a:cubicBez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5" name="Google Shape;365;p26"/>
              <p:cNvSpPr/>
              <p:nvPr/>
            </p:nvSpPr>
            <p:spPr>
              <a:xfrm>
                <a:off x="3354" y="2970"/>
                <a:ext cx="1979" cy="1151"/>
              </a:xfrm>
              <a:custGeom>
                <a:avLst/>
                <a:gdLst/>
                <a:ahLst/>
                <a:cxnLst/>
                <a:rect l="l" t="t" r="r" b="b"/>
                <a:pathLst>
                  <a:path w="963" h="561" extrusionOk="0">
                    <a:moveTo>
                      <a:pt x="951" y="10"/>
                    </a:moveTo>
                    <a:cubicBezTo>
                      <a:pt x="951" y="10"/>
                      <a:pt x="955" y="42"/>
                      <a:pt x="934" y="62"/>
                    </a:cubicBezTo>
                    <a:cubicBezTo>
                      <a:pt x="914" y="82"/>
                      <a:pt x="882" y="95"/>
                      <a:pt x="849" y="96"/>
                    </a:cubicBezTo>
                    <a:cubicBezTo>
                      <a:pt x="817" y="97"/>
                      <a:pt x="289" y="96"/>
                      <a:pt x="289" y="96"/>
                    </a:cubicBezTo>
                    <a:cubicBezTo>
                      <a:pt x="289" y="0"/>
                      <a:pt x="289" y="0"/>
                      <a:pt x="289" y="0"/>
                    </a:cubicBezTo>
                    <a:cubicBezTo>
                      <a:pt x="0" y="289"/>
                      <a:pt x="0" y="289"/>
                      <a:pt x="0" y="289"/>
                    </a:cubicBezTo>
                    <a:cubicBezTo>
                      <a:pt x="272" y="561"/>
                      <a:pt x="272" y="561"/>
                      <a:pt x="272" y="561"/>
                    </a:cubicBezTo>
                    <a:cubicBezTo>
                      <a:pt x="272" y="466"/>
                      <a:pt x="272" y="466"/>
                      <a:pt x="272" y="466"/>
                    </a:cubicBezTo>
                    <a:cubicBezTo>
                      <a:pt x="528" y="466"/>
                      <a:pt x="528" y="466"/>
                      <a:pt x="528" y="466"/>
                    </a:cubicBezTo>
                    <a:cubicBezTo>
                      <a:pt x="528" y="466"/>
                      <a:pt x="551" y="468"/>
                      <a:pt x="573" y="446"/>
                    </a:cubicBezTo>
                    <a:cubicBezTo>
                      <a:pt x="595" y="424"/>
                      <a:pt x="939" y="80"/>
                      <a:pt x="939" y="80"/>
                    </a:cubicBezTo>
                    <a:cubicBezTo>
                      <a:pt x="939" y="80"/>
                      <a:pt x="963" y="57"/>
                      <a:pt x="951" y="10"/>
                    </a:cubicBez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66" name="Google Shape;366;p26"/>
              <p:cNvSpPr/>
              <p:nvPr/>
            </p:nvSpPr>
            <p:spPr>
              <a:xfrm>
                <a:off x="4409" y="866"/>
                <a:ext cx="1153" cy="1979"/>
              </a:xfrm>
              <a:custGeom>
                <a:avLst/>
                <a:gdLst/>
                <a:ahLst/>
                <a:cxnLst/>
                <a:rect l="l" t="t" r="r" b="b"/>
                <a:pathLst>
                  <a:path w="561" h="963" extrusionOk="0">
                    <a:moveTo>
                      <a:pt x="10" y="12"/>
                    </a:moveTo>
                    <a:cubicBezTo>
                      <a:pt x="10" y="12"/>
                      <a:pt x="42" y="8"/>
                      <a:pt x="62" y="29"/>
                    </a:cubicBezTo>
                    <a:cubicBezTo>
                      <a:pt x="82" y="49"/>
                      <a:pt x="95" y="81"/>
                      <a:pt x="96" y="114"/>
                    </a:cubicBezTo>
                    <a:cubicBezTo>
                      <a:pt x="97" y="146"/>
                      <a:pt x="96" y="674"/>
                      <a:pt x="96" y="674"/>
                    </a:cubicBezTo>
                    <a:cubicBezTo>
                      <a:pt x="0" y="674"/>
                      <a:pt x="0" y="674"/>
                      <a:pt x="0" y="674"/>
                    </a:cubicBezTo>
                    <a:cubicBezTo>
                      <a:pt x="289" y="963"/>
                      <a:pt x="289" y="963"/>
                      <a:pt x="289" y="963"/>
                    </a:cubicBezTo>
                    <a:cubicBezTo>
                      <a:pt x="561" y="691"/>
                      <a:pt x="561" y="691"/>
                      <a:pt x="561" y="691"/>
                    </a:cubicBezTo>
                    <a:cubicBezTo>
                      <a:pt x="466" y="691"/>
                      <a:pt x="466" y="691"/>
                      <a:pt x="466" y="691"/>
                    </a:cubicBezTo>
                    <a:cubicBezTo>
                      <a:pt x="466" y="435"/>
                      <a:pt x="466" y="435"/>
                      <a:pt x="466" y="435"/>
                    </a:cubicBezTo>
                    <a:cubicBezTo>
                      <a:pt x="466" y="435"/>
                      <a:pt x="468" y="412"/>
                      <a:pt x="446" y="390"/>
                    </a:cubicBezTo>
                    <a:cubicBezTo>
                      <a:pt x="424" y="368"/>
                      <a:pt x="80" y="24"/>
                      <a:pt x="80" y="24"/>
                    </a:cubicBezTo>
                    <a:cubicBezTo>
                      <a:pt x="80" y="24"/>
                      <a:pt x="57" y="0"/>
                      <a:pt x="10" y="12"/>
                    </a:cubicBez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sp>
          <p:nvSpPr>
            <p:cNvPr id="367" name="Google Shape;367;p26"/>
            <p:cNvSpPr txBox="1"/>
            <p:nvPr/>
          </p:nvSpPr>
          <p:spPr>
            <a:xfrm>
              <a:off x="5565092" y="1086945"/>
              <a:ext cx="598500" cy="384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l-GR" sz="2400" b="0" i="0" u="none" strike="noStrike" cap="none">
                  <a:solidFill>
                    <a:srgbClr val="FFFFFF"/>
                  </a:solidFill>
                  <a:latin typeface="Trebuchet MS"/>
                  <a:ea typeface="Trebuchet MS"/>
                  <a:cs typeface="Trebuchet MS"/>
                  <a:sym typeface="Trebuchet MS"/>
                </a:rPr>
                <a:t>01</a:t>
              </a:r>
              <a:endParaRPr/>
            </a:p>
          </p:txBody>
        </p:sp>
        <p:sp>
          <p:nvSpPr>
            <p:cNvPr id="368" name="Google Shape;368;p26"/>
            <p:cNvSpPr txBox="1"/>
            <p:nvPr/>
          </p:nvSpPr>
          <p:spPr>
            <a:xfrm>
              <a:off x="6945588" y="2195745"/>
              <a:ext cx="598500" cy="384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l-GR" sz="2400" b="0" i="0" u="none" strike="noStrike" cap="none">
                  <a:solidFill>
                    <a:srgbClr val="FFFFFF"/>
                  </a:solidFill>
                  <a:latin typeface="Trebuchet MS"/>
                  <a:ea typeface="Trebuchet MS"/>
                  <a:cs typeface="Trebuchet MS"/>
                  <a:sym typeface="Trebuchet MS"/>
                </a:rPr>
                <a:t>02</a:t>
              </a:r>
              <a:endParaRPr/>
            </a:p>
          </p:txBody>
        </p:sp>
        <p:sp>
          <p:nvSpPr>
            <p:cNvPr id="369" name="Google Shape;369;p26"/>
            <p:cNvSpPr txBox="1"/>
            <p:nvPr/>
          </p:nvSpPr>
          <p:spPr>
            <a:xfrm>
              <a:off x="5748523" y="3454819"/>
              <a:ext cx="670500" cy="384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l-GR" sz="2400" b="0" i="0" u="none" strike="noStrike" cap="none">
                  <a:solidFill>
                    <a:srgbClr val="FFFFFF"/>
                  </a:solidFill>
                  <a:latin typeface="Trebuchet MS"/>
                  <a:ea typeface="Trebuchet MS"/>
                  <a:cs typeface="Trebuchet MS"/>
                  <a:sym typeface="Trebuchet MS"/>
                </a:rPr>
                <a:t>03</a:t>
              </a:r>
              <a:endParaRPr/>
            </a:p>
          </p:txBody>
        </p:sp>
        <p:sp>
          <p:nvSpPr>
            <p:cNvPr id="370" name="Google Shape;370;p26"/>
            <p:cNvSpPr txBox="1"/>
            <p:nvPr/>
          </p:nvSpPr>
          <p:spPr>
            <a:xfrm>
              <a:off x="4603600" y="2299335"/>
              <a:ext cx="590100" cy="3849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r" rtl="0">
                <a:spcBef>
                  <a:spcPts val="0"/>
                </a:spcBef>
                <a:spcAft>
                  <a:spcPts val="0"/>
                </a:spcAft>
                <a:buNone/>
              </a:pPr>
              <a:r>
                <a:rPr lang="el-GR" sz="2400" b="0" i="0" u="none" strike="noStrike" cap="none">
                  <a:solidFill>
                    <a:srgbClr val="FFFFFF"/>
                  </a:solidFill>
                  <a:latin typeface="Trebuchet MS"/>
                  <a:ea typeface="Trebuchet MS"/>
                  <a:cs typeface="Trebuchet MS"/>
                  <a:sym typeface="Trebuchet MS"/>
                </a:rPr>
                <a:t>04</a:t>
              </a:r>
              <a:endParaRPr/>
            </a:p>
          </p:txBody>
        </p:sp>
        <p:sp>
          <p:nvSpPr>
            <p:cNvPr id="371" name="Google Shape;371;p26"/>
            <p:cNvSpPr/>
            <p:nvPr/>
          </p:nvSpPr>
          <p:spPr>
            <a:xfrm>
              <a:off x="3135558" y="557857"/>
              <a:ext cx="762300" cy="850200"/>
            </a:xfrm>
            <a:prstGeom prst="roundRect">
              <a:avLst>
                <a:gd name="adj" fmla="val 16667"/>
              </a:avLst>
            </a:prstGeom>
            <a:solidFill>
              <a:srgbClr val="FFFFFF">
                <a:alpha val="20000"/>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6600" b="0" i="0" u="none" strike="noStrike" cap="none">
                <a:solidFill>
                  <a:srgbClr val="000000"/>
                </a:solidFill>
                <a:latin typeface="Trebuchet MS"/>
                <a:ea typeface="Trebuchet MS"/>
                <a:cs typeface="Trebuchet MS"/>
                <a:sym typeface="Trebuchet MS"/>
              </a:endParaRPr>
            </a:p>
          </p:txBody>
        </p:sp>
        <p:sp>
          <p:nvSpPr>
            <p:cNvPr id="372" name="Google Shape;372;p26"/>
            <p:cNvSpPr/>
            <p:nvPr/>
          </p:nvSpPr>
          <p:spPr>
            <a:xfrm>
              <a:off x="8285729" y="644642"/>
              <a:ext cx="762300" cy="744000"/>
            </a:xfrm>
            <a:prstGeom prst="roundRect">
              <a:avLst>
                <a:gd name="adj" fmla="val 16667"/>
              </a:avLst>
            </a:prstGeom>
            <a:solidFill>
              <a:srgbClr val="FFFFFF">
                <a:alpha val="20000"/>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6600" b="0" i="0" u="none" strike="noStrike" cap="none">
                <a:solidFill>
                  <a:srgbClr val="000000"/>
                </a:solidFill>
                <a:latin typeface="Trebuchet MS"/>
                <a:ea typeface="Trebuchet MS"/>
                <a:cs typeface="Trebuchet MS"/>
                <a:sym typeface="Trebuchet MS"/>
              </a:endParaRPr>
            </a:p>
          </p:txBody>
        </p:sp>
        <p:sp>
          <p:nvSpPr>
            <p:cNvPr id="373" name="Google Shape;373;p26"/>
            <p:cNvSpPr/>
            <p:nvPr/>
          </p:nvSpPr>
          <p:spPr>
            <a:xfrm>
              <a:off x="2682823" y="3397991"/>
              <a:ext cx="1104900" cy="990600"/>
            </a:xfrm>
            <a:prstGeom prst="roundRect">
              <a:avLst>
                <a:gd name="adj" fmla="val 16667"/>
              </a:avLst>
            </a:prstGeom>
            <a:solidFill>
              <a:srgbClr val="FFFFFF">
                <a:alpha val="20000"/>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6600" b="0" i="0" u="none" strike="noStrike" cap="none">
                <a:solidFill>
                  <a:srgbClr val="000000"/>
                </a:solidFill>
                <a:latin typeface="Trebuchet MS"/>
                <a:ea typeface="Trebuchet MS"/>
                <a:cs typeface="Trebuchet MS"/>
                <a:sym typeface="Trebuchet MS"/>
              </a:endParaRPr>
            </a:p>
          </p:txBody>
        </p:sp>
        <p:sp>
          <p:nvSpPr>
            <p:cNvPr id="374" name="Google Shape;374;p26"/>
            <p:cNvSpPr/>
            <p:nvPr/>
          </p:nvSpPr>
          <p:spPr>
            <a:xfrm>
              <a:off x="8285730" y="3371618"/>
              <a:ext cx="822300" cy="990600"/>
            </a:xfrm>
            <a:prstGeom prst="roundRect">
              <a:avLst>
                <a:gd name="adj" fmla="val 16667"/>
              </a:avLst>
            </a:prstGeom>
            <a:solidFill>
              <a:srgbClr val="FFFFFF">
                <a:alpha val="20000"/>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6600" b="0" i="0" u="none" strike="noStrike" cap="none">
                <a:solidFill>
                  <a:srgbClr val="000000"/>
                </a:solidFill>
                <a:latin typeface="Trebuchet MS"/>
                <a:ea typeface="Trebuchet MS"/>
                <a:cs typeface="Trebuchet MS"/>
                <a:sym typeface="Trebuchet MS"/>
              </a:endParaRPr>
            </a:p>
          </p:txBody>
        </p:sp>
        <p:sp>
          <p:nvSpPr>
            <p:cNvPr id="375" name="Google Shape;375;p26"/>
            <p:cNvSpPr/>
            <p:nvPr/>
          </p:nvSpPr>
          <p:spPr>
            <a:xfrm>
              <a:off x="3292229" y="759914"/>
              <a:ext cx="446088" cy="446088"/>
            </a:xfrm>
            <a:custGeom>
              <a:avLst/>
              <a:gdLst/>
              <a:ahLst/>
              <a:cxnLst/>
              <a:rect l="l" t="t" r="r" b="b"/>
              <a:pathLst>
                <a:path w="791" h="792" extrusionOk="0">
                  <a:moveTo>
                    <a:pt x="691" y="658"/>
                  </a:moveTo>
                  <a:cubicBezTo>
                    <a:pt x="724" y="621"/>
                    <a:pt x="751" y="577"/>
                    <a:pt x="768" y="529"/>
                  </a:cubicBezTo>
                  <a:cubicBezTo>
                    <a:pt x="768" y="528"/>
                    <a:pt x="769" y="528"/>
                    <a:pt x="769" y="527"/>
                  </a:cubicBezTo>
                  <a:cubicBezTo>
                    <a:pt x="783" y="486"/>
                    <a:pt x="791" y="442"/>
                    <a:pt x="791" y="396"/>
                  </a:cubicBezTo>
                  <a:cubicBezTo>
                    <a:pt x="791" y="350"/>
                    <a:pt x="783" y="306"/>
                    <a:pt x="769" y="265"/>
                  </a:cubicBezTo>
                  <a:cubicBezTo>
                    <a:pt x="769" y="264"/>
                    <a:pt x="768" y="264"/>
                    <a:pt x="768" y="263"/>
                  </a:cubicBezTo>
                  <a:cubicBezTo>
                    <a:pt x="751" y="215"/>
                    <a:pt x="724" y="171"/>
                    <a:pt x="691" y="133"/>
                  </a:cubicBezTo>
                  <a:cubicBezTo>
                    <a:pt x="691" y="133"/>
                    <a:pt x="690" y="132"/>
                    <a:pt x="689" y="131"/>
                  </a:cubicBezTo>
                  <a:cubicBezTo>
                    <a:pt x="651" y="89"/>
                    <a:pt x="604" y="55"/>
                    <a:pt x="551" y="32"/>
                  </a:cubicBezTo>
                  <a:cubicBezTo>
                    <a:pt x="551" y="32"/>
                    <a:pt x="550" y="32"/>
                    <a:pt x="550" y="32"/>
                  </a:cubicBezTo>
                  <a:cubicBezTo>
                    <a:pt x="504" y="12"/>
                    <a:pt x="456" y="2"/>
                    <a:pt x="406" y="0"/>
                  </a:cubicBezTo>
                  <a:cubicBezTo>
                    <a:pt x="406" y="0"/>
                    <a:pt x="406" y="0"/>
                    <a:pt x="406" y="0"/>
                  </a:cubicBezTo>
                  <a:cubicBezTo>
                    <a:pt x="402" y="0"/>
                    <a:pt x="399" y="0"/>
                    <a:pt x="395" y="0"/>
                  </a:cubicBezTo>
                  <a:cubicBezTo>
                    <a:pt x="177" y="0"/>
                    <a:pt x="0" y="178"/>
                    <a:pt x="0" y="396"/>
                  </a:cubicBezTo>
                  <a:cubicBezTo>
                    <a:pt x="0" y="400"/>
                    <a:pt x="0" y="404"/>
                    <a:pt x="0" y="408"/>
                  </a:cubicBezTo>
                  <a:cubicBezTo>
                    <a:pt x="0" y="409"/>
                    <a:pt x="0" y="411"/>
                    <a:pt x="0" y="412"/>
                  </a:cubicBezTo>
                  <a:cubicBezTo>
                    <a:pt x="0" y="415"/>
                    <a:pt x="0" y="418"/>
                    <a:pt x="0" y="421"/>
                  </a:cubicBezTo>
                  <a:cubicBezTo>
                    <a:pt x="1" y="422"/>
                    <a:pt x="1" y="423"/>
                    <a:pt x="1" y="424"/>
                  </a:cubicBezTo>
                  <a:cubicBezTo>
                    <a:pt x="1" y="433"/>
                    <a:pt x="2" y="441"/>
                    <a:pt x="3" y="449"/>
                  </a:cubicBezTo>
                  <a:cubicBezTo>
                    <a:pt x="3" y="450"/>
                    <a:pt x="3" y="451"/>
                    <a:pt x="4" y="451"/>
                  </a:cubicBezTo>
                  <a:cubicBezTo>
                    <a:pt x="4" y="455"/>
                    <a:pt x="5" y="459"/>
                    <a:pt x="5" y="462"/>
                  </a:cubicBezTo>
                  <a:cubicBezTo>
                    <a:pt x="5" y="463"/>
                    <a:pt x="5" y="463"/>
                    <a:pt x="6" y="464"/>
                  </a:cubicBezTo>
                  <a:cubicBezTo>
                    <a:pt x="6" y="468"/>
                    <a:pt x="7" y="472"/>
                    <a:pt x="8" y="476"/>
                  </a:cubicBezTo>
                  <a:cubicBezTo>
                    <a:pt x="8" y="477"/>
                    <a:pt x="8" y="477"/>
                    <a:pt x="8" y="477"/>
                  </a:cubicBezTo>
                  <a:cubicBezTo>
                    <a:pt x="9" y="481"/>
                    <a:pt x="10" y="485"/>
                    <a:pt x="10" y="488"/>
                  </a:cubicBezTo>
                  <a:cubicBezTo>
                    <a:pt x="11" y="489"/>
                    <a:pt x="11" y="491"/>
                    <a:pt x="11" y="492"/>
                  </a:cubicBezTo>
                  <a:cubicBezTo>
                    <a:pt x="12" y="494"/>
                    <a:pt x="13" y="497"/>
                    <a:pt x="14" y="500"/>
                  </a:cubicBezTo>
                  <a:cubicBezTo>
                    <a:pt x="14" y="501"/>
                    <a:pt x="14" y="503"/>
                    <a:pt x="15" y="504"/>
                  </a:cubicBezTo>
                  <a:cubicBezTo>
                    <a:pt x="16" y="507"/>
                    <a:pt x="17" y="511"/>
                    <a:pt x="18" y="514"/>
                  </a:cubicBezTo>
                  <a:cubicBezTo>
                    <a:pt x="18" y="516"/>
                    <a:pt x="19" y="518"/>
                    <a:pt x="20" y="521"/>
                  </a:cubicBezTo>
                  <a:cubicBezTo>
                    <a:pt x="20" y="522"/>
                    <a:pt x="21" y="523"/>
                    <a:pt x="21" y="524"/>
                  </a:cubicBezTo>
                  <a:cubicBezTo>
                    <a:pt x="30" y="551"/>
                    <a:pt x="42" y="577"/>
                    <a:pt x="57" y="601"/>
                  </a:cubicBezTo>
                  <a:cubicBezTo>
                    <a:pt x="57" y="602"/>
                    <a:pt x="58" y="602"/>
                    <a:pt x="58" y="602"/>
                  </a:cubicBezTo>
                  <a:cubicBezTo>
                    <a:pt x="70" y="622"/>
                    <a:pt x="84" y="641"/>
                    <a:pt x="100" y="659"/>
                  </a:cubicBezTo>
                  <a:cubicBezTo>
                    <a:pt x="100" y="659"/>
                    <a:pt x="101" y="660"/>
                    <a:pt x="102" y="661"/>
                  </a:cubicBezTo>
                  <a:cubicBezTo>
                    <a:pt x="174" y="741"/>
                    <a:pt x="279" y="792"/>
                    <a:pt x="395" y="792"/>
                  </a:cubicBezTo>
                  <a:cubicBezTo>
                    <a:pt x="512" y="792"/>
                    <a:pt x="617" y="741"/>
                    <a:pt x="689" y="661"/>
                  </a:cubicBezTo>
                  <a:cubicBezTo>
                    <a:pt x="690" y="660"/>
                    <a:pt x="691" y="659"/>
                    <a:pt x="691" y="658"/>
                  </a:cubicBezTo>
                  <a:moveTo>
                    <a:pt x="652" y="610"/>
                  </a:moveTo>
                  <a:cubicBezTo>
                    <a:pt x="649" y="606"/>
                    <a:pt x="644" y="604"/>
                    <a:pt x="639" y="606"/>
                  </a:cubicBezTo>
                  <a:cubicBezTo>
                    <a:pt x="635" y="609"/>
                    <a:pt x="634" y="613"/>
                    <a:pt x="632" y="618"/>
                  </a:cubicBezTo>
                  <a:cubicBezTo>
                    <a:pt x="632" y="620"/>
                    <a:pt x="631" y="623"/>
                    <a:pt x="630" y="626"/>
                  </a:cubicBezTo>
                  <a:cubicBezTo>
                    <a:pt x="628" y="629"/>
                    <a:pt x="626" y="633"/>
                    <a:pt x="624" y="637"/>
                  </a:cubicBezTo>
                  <a:cubicBezTo>
                    <a:pt x="622" y="642"/>
                    <a:pt x="620" y="645"/>
                    <a:pt x="620" y="647"/>
                  </a:cubicBezTo>
                  <a:cubicBezTo>
                    <a:pt x="620" y="648"/>
                    <a:pt x="620" y="648"/>
                    <a:pt x="620" y="648"/>
                  </a:cubicBezTo>
                  <a:cubicBezTo>
                    <a:pt x="551" y="648"/>
                    <a:pt x="551" y="648"/>
                    <a:pt x="551" y="648"/>
                  </a:cubicBezTo>
                  <a:cubicBezTo>
                    <a:pt x="551" y="646"/>
                    <a:pt x="552" y="645"/>
                    <a:pt x="553" y="643"/>
                  </a:cubicBezTo>
                  <a:cubicBezTo>
                    <a:pt x="563" y="639"/>
                    <a:pt x="573" y="632"/>
                    <a:pt x="581" y="622"/>
                  </a:cubicBezTo>
                  <a:cubicBezTo>
                    <a:pt x="593" y="609"/>
                    <a:pt x="598" y="593"/>
                    <a:pt x="596" y="579"/>
                  </a:cubicBezTo>
                  <a:cubicBezTo>
                    <a:pt x="594" y="569"/>
                    <a:pt x="590" y="550"/>
                    <a:pt x="585" y="533"/>
                  </a:cubicBezTo>
                  <a:cubicBezTo>
                    <a:pt x="752" y="533"/>
                    <a:pt x="752" y="533"/>
                    <a:pt x="752" y="533"/>
                  </a:cubicBezTo>
                  <a:cubicBezTo>
                    <a:pt x="735" y="575"/>
                    <a:pt x="711" y="614"/>
                    <a:pt x="682" y="648"/>
                  </a:cubicBezTo>
                  <a:cubicBezTo>
                    <a:pt x="640" y="648"/>
                    <a:pt x="640" y="648"/>
                    <a:pt x="640" y="648"/>
                  </a:cubicBezTo>
                  <a:cubicBezTo>
                    <a:pt x="644" y="644"/>
                    <a:pt x="648" y="639"/>
                    <a:pt x="649" y="637"/>
                  </a:cubicBezTo>
                  <a:cubicBezTo>
                    <a:pt x="653" y="632"/>
                    <a:pt x="655" y="617"/>
                    <a:pt x="652" y="610"/>
                  </a:cubicBezTo>
                  <a:moveTo>
                    <a:pt x="69" y="594"/>
                  </a:moveTo>
                  <a:cubicBezTo>
                    <a:pt x="61" y="570"/>
                    <a:pt x="54" y="550"/>
                    <a:pt x="49" y="533"/>
                  </a:cubicBezTo>
                  <a:cubicBezTo>
                    <a:pt x="206" y="533"/>
                    <a:pt x="206" y="533"/>
                    <a:pt x="206" y="533"/>
                  </a:cubicBezTo>
                  <a:cubicBezTo>
                    <a:pt x="214" y="574"/>
                    <a:pt x="225" y="613"/>
                    <a:pt x="240" y="648"/>
                  </a:cubicBezTo>
                  <a:cubicBezTo>
                    <a:pt x="109" y="648"/>
                    <a:pt x="109" y="648"/>
                    <a:pt x="109" y="648"/>
                  </a:cubicBezTo>
                  <a:cubicBezTo>
                    <a:pt x="94" y="631"/>
                    <a:pt x="81" y="613"/>
                    <a:pt x="69" y="594"/>
                  </a:cubicBezTo>
                  <a:moveTo>
                    <a:pt x="220" y="533"/>
                  </a:moveTo>
                  <a:cubicBezTo>
                    <a:pt x="388" y="533"/>
                    <a:pt x="388" y="533"/>
                    <a:pt x="388" y="533"/>
                  </a:cubicBezTo>
                  <a:cubicBezTo>
                    <a:pt x="388" y="545"/>
                    <a:pt x="388" y="545"/>
                    <a:pt x="388" y="545"/>
                  </a:cubicBezTo>
                  <a:cubicBezTo>
                    <a:pt x="378" y="549"/>
                    <a:pt x="369" y="555"/>
                    <a:pt x="371" y="567"/>
                  </a:cubicBezTo>
                  <a:cubicBezTo>
                    <a:pt x="377" y="608"/>
                    <a:pt x="384" y="621"/>
                    <a:pt x="388" y="626"/>
                  </a:cubicBezTo>
                  <a:cubicBezTo>
                    <a:pt x="388" y="648"/>
                    <a:pt x="388" y="648"/>
                    <a:pt x="388" y="648"/>
                  </a:cubicBezTo>
                  <a:cubicBezTo>
                    <a:pt x="255" y="648"/>
                    <a:pt x="255" y="648"/>
                    <a:pt x="255" y="648"/>
                  </a:cubicBezTo>
                  <a:cubicBezTo>
                    <a:pt x="240" y="614"/>
                    <a:pt x="228" y="575"/>
                    <a:pt x="220" y="533"/>
                  </a:cubicBezTo>
                  <a:moveTo>
                    <a:pt x="61" y="426"/>
                  </a:moveTo>
                  <a:cubicBezTo>
                    <a:pt x="64" y="439"/>
                    <a:pt x="68" y="461"/>
                    <a:pt x="66" y="475"/>
                  </a:cubicBezTo>
                  <a:cubicBezTo>
                    <a:pt x="65" y="481"/>
                    <a:pt x="64" y="483"/>
                    <a:pt x="64" y="483"/>
                  </a:cubicBezTo>
                  <a:cubicBezTo>
                    <a:pt x="58" y="478"/>
                    <a:pt x="58" y="445"/>
                    <a:pt x="61" y="426"/>
                  </a:cubicBezTo>
                  <a:moveTo>
                    <a:pt x="51" y="389"/>
                  </a:moveTo>
                  <a:cubicBezTo>
                    <a:pt x="54" y="382"/>
                    <a:pt x="58" y="374"/>
                    <a:pt x="61" y="366"/>
                  </a:cubicBezTo>
                  <a:cubicBezTo>
                    <a:pt x="89" y="303"/>
                    <a:pt x="106" y="280"/>
                    <a:pt x="107" y="279"/>
                  </a:cubicBezTo>
                  <a:cubicBezTo>
                    <a:pt x="107" y="278"/>
                    <a:pt x="108" y="277"/>
                    <a:pt x="108" y="276"/>
                  </a:cubicBezTo>
                  <a:cubicBezTo>
                    <a:pt x="108" y="275"/>
                    <a:pt x="109" y="260"/>
                    <a:pt x="110" y="246"/>
                  </a:cubicBezTo>
                  <a:cubicBezTo>
                    <a:pt x="119" y="249"/>
                    <a:pt x="128" y="251"/>
                    <a:pt x="134" y="251"/>
                  </a:cubicBezTo>
                  <a:cubicBezTo>
                    <a:pt x="140" y="264"/>
                    <a:pt x="142" y="269"/>
                    <a:pt x="144" y="271"/>
                  </a:cubicBezTo>
                  <a:cubicBezTo>
                    <a:pt x="144" y="273"/>
                    <a:pt x="145" y="277"/>
                    <a:pt x="145" y="281"/>
                  </a:cubicBezTo>
                  <a:cubicBezTo>
                    <a:pt x="152" y="337"/>
                    <a:pt x="157" y="354"/>
                    <a:pt x="168" y="354"/>
                  </a:cubicBezTo>
                  <a:cubicBezTo>
                    <a:pt x="170" y="354"/>
                    <a:pt x="172" y="353"/>
                    <a:pt x="173" y="352"/>
                  </a:cubicBezTo>
                  <a:cubicBezTo>
                    <a:pt x="169" y="362"/>
                    <a:pt x="168" y="376"/>
                    <a:pt x="170" y="385"/>
                  </a:cubicBezTo>
                  <a:cubicBezTo>
                    <a:pt x="170" y="386"/>
                    <a:pt x="171" y="388"/>
                    <a:pt x="171" y="389"/>
                  </a:cubicBezTo>
                  <a:lnTo>
                    <a:pt x="51" y="389"/>
                  </a:lnTo>
                  <a:close/>
                  <a:moveTo>
                    <a:pt x="195" y="348"/>
                  </a:moveTo>
                  <a:cubicBezTo>
                    <a:pt x="193" y="344"/>
                    <a:pt x="190" y="341"/>
                    <a:pt x="186" y="341"/>
                  </a:cubicBezTo>
                  <a:cubicBezTo>
                    <a:pt x="185" y="341"/>
                    <a:pt x="184" y="341"/>
                    <a:pt x="183" y="341"/>
                  </a:cubicBezTo>
                  <a:cubicBezTo>
                    <a:pt x="187" y="335"/>
                    <a:pt x="189" y="328"/>
                    <a:pt x="191" y="321"/>
                  </a:cubicBezTo>
                  <a:cubicBezTo>
                    <a:pt x="192" y="315"/>
                    <a:pt x="194" y="310"/>
                    <a:pt x="196" y="305"/>
                  </a:cubicBezTo>
                  <a:cubicBezTo>
                    <a:pt x="196" y="304"/>
                    <a:pt x="198" y="302"/>
                    <a:pt x="200" y="299"/>
                  </a:cubicBezTo>
                  <a:cubicBezTo>
                    <a:pt x="198" y="315"/>
                    <a:pt x="196" y="331"/>
                    <a:pt x="195" y="348"/>
                  </a:cubicBezTo>
                  <a:moveTo>
                    <a:pt x="183" y="374"/>
                  </a:moveTo>
                  <a:cubicBezTo>
                    <a:pt x="183" y="369"/>
                    <a:pt x="184" y="363"/>
                    <a:pt x="185" y="360"/>
                  </a:cubicBezTo>
                  <a:cubicBezTo>
                    <a:pt x="187" y="368"/>
                    <a:pt x="187" y="380"/>
                    <a:pt x="184" y="384"/>
                  </a:cubicBezTo>
                  <a:cubicBezTo>
                    <a:pt x="184" y="383"/>
                    <a:pt x="183" y="380"/>
                    <a:pt x="183" y="374"/>
                  </a:cubicBezTo>
                  <a:moveTo>
                    <a:pt x="216" y="287"/>
                  </a:moveTo>
                  <a:cubicBezTo>
                    <a:pt x="228" y="279"/>
                    <a:pt x="242" y="272"/>
                    <a:pt x="250" y="272"/>
                  </a:cubicBezTo>
                  <a:cubicBezTo>
                    <a:pt x="251" y="272"/>
                    <a:pt x="252" y="272"/>
                    <a:pt x="252" y="272"/>
                  </a:cubicBezTo>
                  <a:cubicBezTo>
                    <a:pt x="257" y="273"/>
                    <a:pt x="257" y="293"/>
                    <a:pt x="254" y="311"/>
                  </a:cubicBezTo>
                  <a:cubicBezTo>
                    <a:pt x="253" y="313"/>
                    <a:pt x="254" y="316"/>
                    <a:pt x="255" y="317"/>
                  </a:cubicBezTo>
                  <a:cubicBezTo>
                    <a:pt x="256" y="319"/>
                    <a:pt x="258" y="320"/>
                    <a:pt x="260" y="320"/>
                  </a:cubicBezTo>
                  <a:cubicBezTo>
                    <a:pt x="261" y="320"/>
                    <a:pt x="283" y="321"/>
                    <a:pt x="288" y="338"/>
                  </a:cubicBezTo>
                  <a:cubicBezTo>
                    <a:pt x="290" y="344"/>
                    <a:pt x="289" y="345"/>
                    <a:pt x="283" y="350"/>
                  </a:cubicBezTo>
                  <a:cubicBezTo>
                    <a:pt x="276" y="356"/>
                    <a:pt x="265" y="365"/>
                    <a:pt x="263" y="389"/>
                  </a:cubicBezTo>
                  <a:cubicBezTo>
                    <a:pt x="208" y="389"/>
                    <a:pt x="208" y="389"/>
                    <a:pt x="208" y="389"/>
                  </a:cubicBezTo>
                  <a:cubicBezTo>
                    <a:pt x="208" y="354"/>
                    <a:pt x="211" y="320"/>
                    <a:pt x="216" y="287"/>
                  </a:cubicBezTo>
                  <a:moveTo>
                    <a:pt x="264" y="403"/>
                  </a:moveTo>
                  <a:cubicBezTo>
                    <a:pt x="274" y="439"/>
                    <a:pt x="335" y="462"/>
                    <a:pt x="388" y="476"/>
                  </a:cubicBezTo>
                  <a:cubicBezTo>
                    <a:pt x="388" y="519"/>
                    <a:pt x="388" y="519"/>
                    <a:pt x="388" y="519"/>
                  </a:cubicBezTo>
                  <a:cubicBezTo>
                    <a:pt x="218" y="519"/>
                    <a:pt x="218" y="519"/>
                    <a:pt x="218" y="519"/>
                  </a:cubicBezTo>
                  <a:cubicBezTo>
                    <a:pt x="212" y="482"/>
                    <a:pt x="208" y="443"/>
                    <a:pt x="208" y="403"/>
                  </a:cubicBezTo>
                  <a:lnTo>
                    <a:pt x="264" y="403"/>
                  </a:lnTo>
                  <a:close/>
                  <a:moveTo>
                    <a:pt x="358" y="299"/>
                  </a:moveTo>
                  <a:cubicBezTo>
                    <a:pt x="357" y="285"/>
                    <a:pt x="357" y="285"/>
                    <a:pt x="367" y="284"/>
                  </a:cubicBezTo>
                  <a:cubicBezTo>
                    <a:pt x="373" y="283"/>
                    <a:pt x="381" y="282"/>
                    <a:pt x="388" y="279"/>
                  </a:cubicBezTo>
                  <a:cubicBezTo>
                    <a:pt x="388" y="370"/>
                    <a:pt x="388" y="370"/>
                    <a:pt x="388" y="370"/>
                  </a:cubicBezTo>
                  <a:cubicBezTo>
                    <a:pt x="372" y="374"/>
                    <a:pt x="354" y="388"/>
                    <a:pt x="354" y="388"/>
                  </a:cubicBezTo>
                  <a:cubicBezTo>
                    <a:pt x="351" y="390"/>
                    <a:pt x="350" y="393"/>
                    <a:pt x="351" y="396"/>
                  </a:cubicBezTo>
                  <a:cubicBezTo>
                    <a:pt x="355" y="406"/>
                    <a:pt x="368" y="439"/>
                    <a:pt x="386" y="440"/>
                  </a:cubicBezTo>
                  <a:cubicBezTo>
                    <a:pt x="386" y="440"/>
                    <a:pt x="386" y="440"/>
                    <a:pt x="387" y="440"/>
                  </a:cubicBezTo>
                  <a:cubicBezTo>
                    <a:pt x="387" y="440"/>
                    <a:pt x="387" y="440"/>
                    <a:pt x="387" y="440"/>
                  </a:cubicBezTo>
                  <a:cubicBezTo>
                    <a:pt x="387" y="440"/>
                    <a:pt x="388" y="440"/>
                    <a:pt x="388" y="440"/>
                  </a:cubicBezTo>
                  <a:cubicBezTo>
                    <a:pt x="388" y="450"/>
                    <a:pt x="388" y="450"/>
                    <a:pt x="388" y="450"/>
                  </a:cubicBezTo>
                  <a:cubicBezTo>
                    <a:pt x="387" y="449"/>
                    <a:pt x="385" y="448"/>
                    <a:pt x="383" y="446"/>
                  </a:cubicBezTo>
                  <a:cubicBezTo>
                    <a:pt x="363" y="432"/>
                    <a:pt x="328" y="407"/>
                    <a:pt x="322" y="391"/>
                  </a:cubicBezTo>
                  <a:cubicBezTo>
                    <a:pt x="315" y="371"/>
                    <a:pt x="315" y="357"/>
                    <a:pt x="316" y="352"/>
                  </a:cubicBezTo>
                  <a:cubicBezTo>
                    <a:pt x="317" y="353"/>
                    <a:pt x="319" y="355"/>
                    <a:pt x="323" y="359"/>
                  </a:cubicBezTo>
                  <a:cubicBezTo>
                    <a:pt x="329" y="366"/>
                    <a:pt x="334" y="369"/>
                    <a:pt x="340" y="369"/>
                  </a:cubicBezTo>
                  <a:cubicBezTo>
                    <a:pt x="358" y="369"/>
                    <a:pt x="358" y="339"/>
                    <a:pt x="358" y="315"/>
                  </a:cubicBezTo>
                  <a:cubicBezTo>
                    <a:pt x="359" y="309"/>
                    <a:pt x="358" y="304"/>
                    <a:pt x="358" y="299"/>
                  </a:cubicBezTo>
                  <a:moveTo>
                    <a:pt x="504" y="86"/>
                  </a:moveTo>
                  <a:cubicBezTo>
                    <a:pt x="513" y="99"/>
                    <a:pt x="522" y="114"/>
                    <a:pt x="529" y="130"/>
                  </a:cubicBezTo>
                  <a:cubicBezTo>
                    <a:pt x="517" y="130"/>
                    <a:pt x="517" y="130"/>
                    <a:pt x="517" y="130"/>
                  </a:cubicBezTo>
                  <a:cubicBezTo>
                    <a:pt x="515" y="126"/>
                    <a:pt x="514" y="122"/>
                    <a:pt x="513" y="120"/>
                  </a:cubicBezTo>
                  <a:cubicBezTo>
                    <a:pt x="506" y="105"/>
                    <a:pt x="502" y="102"/>
                    <a:pt x="498" y="102"/>
                  </a:cubicBezTo>
                  <a:cubicBezTo>
                    <a:pt x="494" y="102"/>
                    <a:pt x="491" y="105"/>
                    <a:pt x="491" y="109"/>
                  </a:cubicBezTo>
                  <a:cubicBezTo>
                    <a:pt x="491" y="110"/>
                    <a:pt x="491" y="112"/>
                    <a:pt x="492" y="113"/>
                  </a:cubicBezTo>
                  <a:cubicBezTo>
                    <a:pt x="489" y="110"/>
                    <a:pt x="486" y="107"/>
                    <a:pt x="482" y="104"/>
                  </a:cubicBezTo>
                  <a:cubicBezTo>
                    <a:pt x="476" y="100"/>
                    <a:pt x="475" y="97"/>
                    <a:pt x="475" y="96"/>
                  </a:cubicBezTo>
                  <a:cubicBezTo>
                    <a:pt x="476" y="93"/>
                    <a:pt x="484" y="88"/>
                    <a:pt x="504" y="86"/>
                  </a:cubicBezTo>
                  <a:moveTo>
                    <a:pt x="752" y="259"/>
                  </a:moveTo>
                  <a:cubicBezTo>
                    <a:pt x="584" y="259"/>
                    <a:pt x="584" y="259"/>
                    <a:pt x="584" y="259"/>
                  </a:cubicBezTo>
                  <a:cubicBezTo>
                    <a:pt x="577" y="218"/>
                    <a:pt x="565" y="178"/>
                    <a:pt x="551" y="144"/>
                  </a:cubicBezTo>
                  <a:cubicBezTo>
                    <a:pt x="682" y="144"/>
                    <a:pt x="682" y="144"/>
                    <a:pt x="682" y="144"/>
                  </a:cubicBezTo>
                  <a:cubicBezTo>
                    <a:pt x="711" y="178"/>
                    <a:pt x="735" y="217"/>
                    <a:pt x="752" y="259"/>
                  </a:cubicBezTo>
                  <a:moveTo>
                    <a:pt x="757" y="519"/>
                  </a:moveTo>
                  <a:cubicBezTo>
                    <a:pt x="587" y="519"/>
                    <a:pt x="587" y="519"/>
                    <a:pt x="587" y="519"/>
                  </a:cubicBezTo>
                  <a:cubicBezTo>
                    <a:pt x="588" y="509"/>
                    <a:pt x="590" y="500"/>
                    <a:pt x="591" y="491"/>
                  </a:cubicBezTo>
                  <a:cubicBezTo>
                    <a:pt x="594" y="492"/>
                    <a:pt x="596" y="493"/>
                    <a:pt x="599" y="493"/>
                  </a:cubicBezTo>
                  <a:cubicBezTo>
                    <a:pt x="604" y="493"/>
                    <a:pt x="608" y="490"/>
                    <a:pt x="610" y="485"/>
                  </a:cubicBezTo>
                  <a:cubicBezTo>
                    <a:pt x="613" y="475"/>
                    <a:pt x="604" y="469"/>
                    <a:pt x="599" y="467"/>
                  </a:cubicBezTo>
                  <a:cubicBezTo>
                    <a:pt x="597" y="465"/>
                    <a:pt x="595" y="464"/>
                    <a:pt x="594" y="463"/>
                  </a:cubicBezTo>
                  <a:cubicBezTo>
                    <a:pt x="595" y="443"/>
                    <a:pt x="596" y="423"/>
                    <a:pt x="597" y="403"/>
                  </a:cubicBezTo>
                  <a:cubicBezTo>
                    <a:pt x="777" y="403"/>
                    <a:pt x="777" y="403"/>
                    <a:pt x="777" y="403"/>
                  </a:cubicBezTo>
                  <a:cubicBezTo>
                    <a:pt x="776" y="443"/>
                    <a:pt x="769" y="482"/>
                    <a:pt x="757" y="519"/>
                  </a:cubicBezTo>
                  <a:moveTo>
                    <a:pt x="552" y="628"/>
                  </a:moveTo>
                  <a:cubicBezTo>
                    <a:pt x="552" y="628"/>
                    <a:pt x="552" y="628"/>
                    <a:pt x="551" y="628"/>
                  </a:cubicBezTo>
                  <a:cubicBezTo>
                    <a:pt x="548" y="626"/>
                    <a:pt x="544" y="628"/>
                    <a:pt x="542" y="632"/>
                  </a:cubicBezTo>
                  <a:cubicBezTo>
                    <a:pt x="542" y="632"/>
                    <a:pt x="542" y="632"/>
                    <a:pt x="542" y="632"/>
                  </a:cubicBezTo>
                  <a:cubicBezTo>
                    <a:pt x="538" y="633"/>
                    <a:pt x="534" y="634"/>
                    <a:pt x="530" y="633"/>
                  </a:cubicBezTo>
                  <a:cubicBezTo>
                    <a:pt x="514" y="633"/>
                    <a:pt x="506" y="623"/>
                    <a:pt x="499" y="615"/>
                  </a:cubicBezTo>
                  <a:cubicBezTo>
                    <a:pt x="493" y="608"/>
                    <a:pt x="487" y="601"/>
                    <a:pt x="479" y="601"/>
                  </a:cubicBezTo>
                  <a:cubicBezTo>
                    <a:pt x="477" y="601"/>
                    <a:pt x="476" y="601"/>
                    <a:pt x="475" y="601"/>
                  </a:cubicBezTo>
                  <a:cubicBezTo>
                    <a:pt x="471" y="602"/>
                    <a:pt x="466" y="604"/>
                    <a:pt x="460" y="606"/>
                  </a:cubicBezTo>
                  <a:cubicBezTo>
                    <a:pt x="446" y="610"/>
                    <a:pt x="427" y="617"/>
                    <a:pt x="409" y="617"/>
                  </a:cubicBezTo>
                  <a:cubicBezTo>
                    <a:pt x="405" y="617"/>
                    <a:pt x="401" y="616"/>
                    <a:pt x="398" y="616"/>
                  </a:cubicBezTo>
                  <a:cubicBezTo>
                    <a:pt x="395" y="612"/>
                    <a:pt x="390" y="596"/>
                    <a:pt x="384" y="565"/>
                  </a:cubicBezTo>
                  <a:cubicBezTo>
                    <a:pt x="384" y="562"/>
                    <a:pt x="387" y="560"/>
                    <a:pt x="393" y="558"/>
                  </a:cubicBezTo>
                  <a:cubicBezTo>
                    <a:pt x="394" y="558"/>
                    <a:pt x="394" y="558"/>
                    <a:pt x="395" y="558"/>
                  </a:cubicBezTo>
                  <a:cubicBezTo>
                    <a:pt x="398" y="558"/>
                    <a:pt x="400" y="557"/>
                    <a:pt x="401" y="555"/>
                  </a:cubicBezTo>
                  <a:cubicBezTo>
                    <a:pt x="402" y="555"/>
                    <a:pt x="403" y="555"/>
                    <a:pt x="403" y="554"/>
                  </a:cubicBezTo>
                  <a:cubicBezTo>
                    <a:pt x="415" y="550"/>
                    <a:pt x="429" y="546"/>
                    <a:pt x="438" y="535"/>
                  </a:cubicBezTo>
                  <a:cubicBezTo>
                    <a:pt x="452" y="518"/>
                    <a:pt x="466" y="500"/>
                    <a:pt x="483" y="496"/>
                  </a:cubicBezTo>
                  <a:cubicBezTo>
                    <a:pt x="484" y="496"/>
                    <a:pt x="486" y="496"/>
                    <a:pt x="487" y="496"/>
                  </a:cubicBezTo>
                  <a:cubicBezTo>
                    <a:pt x="496" y="496"/>
                    <a:pt x="500" y="505"/>
                    <a:pt x="500" y="506"/>
                  </a:cubicBezTo>
                  <a:cubicBezTo>
                    <a:pt x="500" y="507"/>
                    <a:pt x="501" y="508"/>
                    <a:pt x="502" y="509"/>
                  </a:cubicBezTo>
                  <a:cubicBezTo>
                    <a:pt x="504" y="511"/>
                    <a:pt x="524" y="530"/>
                    <a:pt x="534" y="535"/>
                  </a:cubicBezTo>
                  <a:cubicBezTo>
                    <a:pt x="535" y="536"/>
                    <a:pt x="537" y="536"/>
                    <a:pt x="538" y="536"/>
                  </a:cubicBezTo>
                  <a:cubicBezTo>
                    <a:pt x="538" y="536"/>
                    <a:pt x="538" y="536"/>
                    <a:pt x="538" y="536"/>
                  </a:cubicBezTo>
                  <a:cubicBezTo>
                    <a:pt x="548" y="536"/>
                    <a:pt x="550" y="525"/>
                    <a:pt x="552" y="513"/>
                  </a:cubicBezTo>
                  <a:cubicBezTo>
                    <a:pt x="552" y="508"/>
                    <a:pt x="554" y="501"/>
                    <a:pt x="555" y="497"/>
                  </a:cubicBezTo>
                  <a:cubicBezTo>
                    <a:pt x="563" y="507"/>
                    <a:pt x="577" y="552"/>
                    <a:pt x="582" y="582"/>
                  </a:cubicBezTo>
                  <a:cubicBezTo>
                    <a:pt x="584" y="591"/>
                    <a:pt x="579" y="603"/>
                    <a:pt x="570" y="613"/>
                  </a:cubicBezTo>
                  <a:cubicBezTo>
                    <a:pt x="565" y="620"/>
                    <a:pt x="559" y="625"/>
                    <a:pt x="552" y="628"/>
                  </a:cubicBezTo>
                  <a:moveTo>
                    <a:pt x="399" y="382"/>
                  </a:moveTo>
                  <a:cubicBezTo>
                    <a:pt x="401" y="382"/>
                    <a:pt x="402" y="382"/>
                    <a:pt x="402" y="386"/>
                  </a:cubicBezTo>
                  <a:cubicBezTo>
                    <a:pt x="402" y="388"/>
                    <a:pt x="402" y="390"/>
                    <a:pt x="402" y="392"/>
                  </a:cubicBezTo>
                  <a:cubicBezTo>
                    <a:pt x="401" y="393"/>
                    <a:pt x="400" y="394"/>
                    <a:pt x="400" y="396"/>
                  </a:cubicBezTo>
                  <a:cubicBezTo>
                    <a:pt x="400" y="397"/>
                    <a:pt x="400" y="398"/>
                    <a:pt x="401" y="399"/>
                  </a:cubicBezTo>
                  <a:cubicBezTo>
                    <a:pt x="399" y="410"/>
                    <a:pt x="396" y="419"/>
                    <a:pt x="392" y="424"/>
                  </a:cubicBezTo>
                  <a:cubicBezTo>
                    <a:pt x="389" y="426"/>
                    <a:pt x="387" y="426"/>
                    <a:pt x="387" y="426"/>
                  </a:cubicBezTo>
                  <a:cubicBezTo>
                    <a:pt x="387" y="426"/>
                    <a:pt x="387" y="426"/>
                    <a:pt x="387" y="426"/>
                  </a:cubicBezTo>
                  <a:cubicBezTo>
                    <a:pt x="386" y="426"/>
                    <a:pt x="386" y="426"/>
                    <a:pt x="386" y="426"/>
                  </a:cubicBezTo>
                  <a:cubicBezTo>
                    <a:pt x="382" y="426"/>
                    <a:pt x="373" y="412"/>
                    <a:pt x="366" y="396"/>
                  </a:cubicBezTo>
                  <a:cubicBezTo>
                    <a:pt x="375" y="390"/>
                    <a:pt x="390" y="382"/>
                    <a:pt x="399" y="382"/>
                  </a:cubicBezTo>
                  <a:moveTo>
                    <a:pt x="402" y="478"/>
                  </a:moveTo>
                  <a:cubicBezTo>
                    <a:pt x="407" y="478"/>
                    <a:pt x="408" y="474"/>
                    <a:pt x="409" y="473"/>
                  </a:cubicBezTo>
                  <a:cubicBezTo>
                    <a:pt x="410" y="469"/>
                    <a:pt x="408" y="466"/>
                    <a:pt x="402" y="461"/>
                  </a:cubicBezTo>
                  <a:cubicBezTo>
                    <a:pt x="402" y="433"/>
                    <a:pt x="402" y="433"/>
                    <a:pt x="402" y="433"/>
                  </a:cubicBezTo>
                  <a:cubicBezTo>
                    <a:pt x="408" y="426"/>
                    <a:pt x="412" y="416"/>
                    <a:pt x="414" y="403"/>
                  </a:cubicBezTo>
                  <a:cubicBezTo>
                    <a:pt x="583" y="403"/>
                    <a:pt x="583" y="403"/>
                    <a:pt x="583" y="403"/>
                  </a:cubicBezTo>
                  <a:cubicBezTo>
                    <a:pt x="582" y="415"/>
                    <a:pt x="582" y="428"/>
                    <a:pt x="581" y="440"/>
                  </a:cubicBezTo>
                  <a:cubicBezTo>
                    <a:pt x="574" y="433"/>
                    <a:pt x="563" y="429"/>
                    <a:pt x="551" y="425"/>
                  </a:cubicBezTo>
                  <a:cubicBezTo>
                    <a:pt x="530" y="417"/>
                    <a:pt x="499" y="410"/>
                    <a:pt x="491" y="408"/>
                  </a:cubicBezTo>
                  <a:cubicBezTo>
                    <a:pt x="490" y="408"/>
                    <a:pt x="489" y="408"/>
                    <a:pt x="489" y="408"/>
                  </a:cubicBezTo>
                  <a:cubicBezTo>
                    <a:pt x="485" y="408"/>
                    <a:pt x="481" y="410"/>
                    <a:pt x="480" y="414"/>
                  </a:cubicBezTo>
                  <a:cubicBezTo>
                    <a:pt x="477" y="427"/>
                    <a:pt x="513" y="450"/>
                    <a:pt x="513" y="451"/>
                  </a:cubicBezTo>
                  <a:cubicBezTo>
                    <a:pt x="519" y="454"/>
                    <a:pt x="519" y="458"/>
                    <a:pt x="519" y="463"/>
                  </a:cubicBezTo>
                  <a:cubicBezTo>
                    <a:pt x="520" y="468"/>
                    <a:pt x="520" y="478"/>
                    <a:pt x="532" y="479"/>
                  </a:cubicBezTo>
                  <a:cubicBezTo>
                    <a:pt x="538" y="479"/>
                    <a:pt x="544" y="478"/>
                    <a:pt x="550" y="477"/>
                  </a:cubicBezTo>
                  <a:cubicBezTo>
                    <a:pt x="556" y="476"/>
                    <a:pt x="562" y="475"/>
                    <a:pt x="566" y="476"/>
                  </a:cubicBezTo>
                  <a:cubicBezTo>
                    <a:pt x="569" y="477"/>
                    <a:pt x="573" y="480"/>
                    <a:pt x="577" y="483"/>
                  </a:cubicBezTo>
                  <a:cubicBezTo>
                    <a:pt x="578" y="483"/>
                    <a:pt x="578" y="483"/>
                    <a:pt x="578" y="483"/>
                  </a:cubicBezTo>
                  <a:cubicBezTo>
                    <a:pt x="577" y="490"/>
                    <a:pt x="576" y="497"/>
                    <a:pt x="575" y="505"/>
                  </a:cubicBezTo>
                  <a:cubicBezTo>
                    <a:pt x="567" y="486"/>
                    <a:pt x="561" y="482"/>
                    <a:pt x="556" y="482"/>
                  </a:cubicBezTo>
                  <a:cubicBezTo>
                    <a:pt x="556" y="482"/>
                    <a:pt x="555" y="482"/>
                    <a:pt x="555" y="482"/>
                  </a:cubicBezTo>
                  <a:cubicBezTo>
                    <a:pt x="543" y="482"/>
                    <a:pt x="540" y="497"/>
                    <a:pt x="538" y="510"/>
                  </a:cubicBezTo>
                  <a:cubicBezTo>
                    <a:pt x="537" y="513"/>
                    <a:pt x="537" y="517"/>
                    <a:pt x="536" y="520"/>
                  </a:cubicBezTo>
                  <a:cubicBezTo>
                    <a:pt x="529" y="515"/>
                    <a:pt x="518" y="505"/>
                    <a:pt x="513" y="500"/>
                  </a:cubicBezTo>
                  <a:cubicBezTo>
                    <a:pt x="510" y="495"/>
                    <a:pt x="503" y="482"/>
                    <a:pt x="487" y="482"/>
                  </a:cubicBezTo>
                  <a:cubicBezTo>
                    <a:pt x="485" y="482"/>
                    <a:pt x="483" y="482"/>
                    <a:pt x="480" y="483"/>
                  </a:cubicBezTo>
                  <a:cubicBezTo>
                    <a:pt x="462" y="486"/>
                    <a:pt x="447" y="502"/>
                    <a:pt x="433" y="519"/>
                  </a:cubicBezTo>
                  <a:cubicBezTo>
                    <a:pt x="433" y="519"/>
                    <a:pt x="433" y="519"/>
                    <a:pt x="432" y="519"/>
                  </a:cubicBezTo>
                  <a:cubicBezTo>
                    <a:pt x="402" y="519"/>
                    <a:pt x="402" y="519"/>
                    <a:pt x="402" y="519"/>
                  </a:cubicBezTo>
                  <a:lnTo>
                    <a:pt x="402" y="478"/>
                  </a:lnTo>
                  <a:close/>
                  <a:moveTo>
                    <a:pt x="580" y="467"/>
                  </a:moveTo>
                  <a:cubicBezTo>
                    <a:pt x="576" y="466"/>
                    <a:pt x="573" y="464"/>
                    <a:pt x="571" y="463"/>
                  </a:cubicBezTo>
                  <a:cubicBezTo>
                    <a:pt x="568" y="462"/>
                    <a:pt x="565" y="461"/>
                    <a:pt x="561" y="461"/>
                  </a:cubicBezTo>
                  <a:cubicBezTo>
                    <a:pt x="556" y="461"/>
                    <a:pt x="552" y="462"/>
                    <a:pt x="547" y="463"/>
                  </a:cubicBezTo>
                  <a:cubicBezTo>
                    <a:pt x="542" y="464"/>
                    <a:pt x="538" y="465"/>
                    <a:pt x="534" y="465"/>
                  </a:cubicBezTo>
                  <a:cubicBezTo>
                    <a:pt x="534" y="464"/>
                    <a:pt x="533" y="463"/>
                    <a:pt x="533" y="462"/>
                  </a:cubicBezTo>
                  <a:cubicBezTo>
                    <a:pt x="533" y="456"/>
                    <a:pt x="532" y="446"/>
                    <a:pt x="521" y="439"/>
                  </a:cubicBezTo>
                  <a:cubicBezTo>
                    <a:pt x="515" y="435"/>
                    <a:pt x="508" y="430"/>
                    <a:pt x="503" y="425"/>
                  </a:cubicBezTo>
                  <a:cubicBezTo>
                    <a:pt x="515" y="428"/>
                    <a:pt x="533" y="432"/>
                    <a:pt x="546" y="438"/>
                  </a:cubicBezTo>
                  <a:cubicBezTo>
                    <a:pt x="569" y="446"/>
                    <a:pt x="577" y="452"/>
                    <a:pt x="578" y="460"/>
                  </a:cubicBezTo>
                  <a:cubicBezTo>
                    <a:pt x="578" y="463"/>
                    <a:pt x="579" y="465"/>
                    <a:pt x="580" y="467"/>
                  </a:cubicBezTo>
                  <a:moveTo>
                    <a:pt x="420" y="533"/>
                  </a:moveTo>
                  <a:cubicBezTo>
                    <a:pt x="415" y="536"/>
                    <a:pt x="408" y="538"/>
                    <a:pt x="402" y="540"/>
                  </a:cubicBezTo>
                  <a:cubicBezTo>
                    <a:pt x="402" y="533"/>
                    <a:pt x="402" y="533"/>
                    <a:pt x="402" y="533"/>
                  </a:cubicBezTo>
                  <a:lnTo>
                    <a:pt x="420" y="533"/>
                  </a:lnTo>
                  <a:close/>
                  <a:moveTo>
                    <a:pt x="597" y="389"/>
                  </a:moveTo>
                  <a:cubicBezTo>
                    <a:pt x="596" y="349"/>
                    <a:pt x="593" y="310"/>
                    <a:pt x="587" y="273"/>
                  </a:cubicBezTo>
                  <a:cubicBezTo>
                    <a:pt x="757" y="273"/>
                    <a:pt x="757" y="273"/>
                    <a:pt x="757" y="273"/>
                  </a:cubicBezTo>
                  <a:cubicBezTo>
                    <a:pt x="769" y="310"/>
                    <a:pt x="776" y="349"/>
                    <a:pt x="777" y="389"/>
                  </a:cubicBezTo>
                  <a:lnTo>
                    <a:pt x="597" y="389"/>
                  </a:lnTo>
                  <a:close/>
                  <a:moveTo>
                    <a:pt x="539" y="119"/>
                  </a:moveTo>
                  <a:cubicBezTo>
                    <a:pt x="534" y="107"/>
                    <a:pt x="527" y="96"/>
                    <a:pt x="520" y="85"/>
                  </a:cubicBezTo>
                  <a:cubicBezTo>
                    <a:pt x="526" y="85"/>
                    <a:pt x="530" y="87"/>
                    <a:pt x="532" y="90"/>
                  </a:cubicBezTo>
                  <a:cubicBezTo>
                    <a:pt x="539" y="97"/>
                    <a:pt x="540" y="111"/>
                    <a:pt x="539" y="119"/>
                  </a:cubicBezTo>
                  <a:moveTo>
                    <a:pt x="506" y="193"/>
                  </a:moveTo>
                  <a:cubicBezTo>
                    <a:pt x="507" y="193"/>
                    <a:pt x="508" y="193"/>
                    <a:pt x="509" y="192"/>
                  </a:cubicBezTo>
                  <a:cubicBezTo>
                    <a:pt x="508" y="193"/>
                    <a:pt x="507" y="193"/>
                    <a:pt x="506" y="194"/>
                  </a:cubicBezTo>
                  <a:lnTo>
                    <a:pt x="506" y="193"/>
                  </a:lnTo>
                  <a:close/>
                  <a:moveTo>
                    <a:pt x="500" y="146"/>
                  </a:moveTo>
                  <a:cubicBezTo>
                    <a:pt x="502" y="138"/>
                    <a:pt x="502" y="125"/>
                    <a:pt x="493" y="114"/>
                  </a:cubicBezTo>
                  <a:cubicBezTo>
                    <a:pt x="493" y="115"/>
                    <a:pt x="494" y="115"/>
                    <a:pt x="494" y="115"/>
                  </a:cubicBezTo>
                  <a:cubicBezTo>
                    <a:pt x="497" y="119"/>
                    <a:pt x="504" y="135"/>
                    <a:pt x="506" y="140"/>
                  </a:cubicBezTo>
                  <a:cubicBezTo>
                    <a:pt x="505" y="141"/>
                    <a:pt x="505" y="141"/>
                    <a:pt x="505" y="141"/>
                  </a:cubicBezTo>
                  <a:cubicBezTo>
                    <a:pt x="504" y="142"/>
                    <a:pt x="504" y="144"/>
                    <a:pt x="503" y="145"/>
                  </a:cubicBezTo>
                  <a:cubicBezTo>
                    <a:pt x="503" y="146"/>
                    <a:pt x="503" y="147"/>
                    <a:pt x="503" y="148"/>
                  </a:cubicBezTo>
                  <a:cubicBezTo>
                    <a:pt x="501" y="149"/>
                    <a:pt x="498" y="151"/>
                    <a:pt x="497" y="155"/>
                  </a:cubicBezTo>
                  <a:cubicBezTo>
                    <a:pt x="495" y="160"/>
                    <a:pt x="498" y="167"/>
                    <a:pt x="504" y="174"/>
                  </a:cubicBezTo>
                  <a:cubicBezTo>
                    <a:pt x="505" y="175"/>
                    <a:pt x="505" y="176"/>
                    <a:pt x="505" y="177"/>
                  </a:cubicBezTo>
                  <a:cubicBezTo>
                    <a:pt x="505" y="177"/>
                    <a:pt x="504" y="179"/>
                    <a:pt x="500" y="181"/>
                  </a:cubicBezTo>
                  <a:cubicBezTo>
                    <a:pt x="499" y="181"/>
                    <a:pt x="498" y="182"/>
                    <a:pt x="497" y="182"/>
                  </a:cubicBezTo>
                  <a:cubicBezTo>
                    <a:pt x="495" y="184"/>
                    <a:pt x="485" y="190"/>
                    <a:pt x="481" y="191"/>
                  </a:cubicBezTo>
                  <a:cubicBezTo>
                    <a:pt x="479" y="191"/>
                    <a:pt x="477" y="193"/>
                    <a:pt x="475" y="194"/>
                  </a:cubicBezTo>
                  <a:cubicBezTo>
                    <a:pt x="473" y="185"/>
                    <a:pt x="466" y="176"/>
                    <a:pt x="461" y="171"/>
                  </a:cubicBezTo>
                  <a:cubicBezTo>
                    <a:pt x="460" y="170"/>
                    <a:pt x="458" y="168"/>
                    <a:pt x="459" y="166"/>
                  </a:cubicBezTo>
                  <a:cubicBezTo>
                    <a:pt x="460" y="164"/>
                    <a:pt x="463" y="162"/>
                    <a:pt x="468" y="162"/>
                  </a:cubicBezTo>
                  <a:cubicBezTo>
                    <a:pt x="470" y="162"/>
                    <a:pt x="472" y="162"/>
                    <a:pt x="473" y="162"/>
                  </a:cubicBezTo>
                  <a:cubicBezTo>
                    <a:pt x="485" y="165"/>
                    <a:pt x="496" y="158"/>
                    <a:pt x="500" y="146"/>
                  </a:cubicBezTo>
                  <a:moveTo>
                    <a:pt x="464" y="212"/>
                  </a:moveTo>
                  <a:cubicBezTo>
                    <a:pt x="464" y="212"/>
                    <a:pt x="465" y="212"/>
                    <a:pt x="465" y="212"/>
                  </a:cubicBezTo>
                  <a:cubicBezTo>
                    <a:pt x="466" y="212"/>
                    <a:pt x="467" y="212"/>
                    <a:pt x="468" y="211"/>
                  </a:cubicBezTo>
                  <a:cubicBezTo>
                    <a:pt x="468" y="213"/>
                    <a:pt x="468" y="216"/>
                    <a:pt x="469" y="217"/>
                  </a:cubicBezTo>
                  <a:cubicBezTo>
                    <a:pt x="471" y="223"/>
                    <a:pt x="475" y="224"/>
                    <a:pt x="477" y="225"/>
                  </a:cubicBezTo>
                  <a:cubicBezTo>
                    <a:pt x="477" y="225"/>
                    <a:pt x="477" y="225"/>
                    <a:pt x="478" y="225"/>
                  </a:cubicBezTo>
                  <a:cubicBezTo>
                    <a:pt x="484" y="225"/>
                    <a:pt x="488" y="218"/>
                    <a:pt x="492" y="212"/>
                  </a:cubicBezTo>
                  <a:cubicBezTo>
                    <a:pt x="494" y="209"/>
                    <a:pt x="494" y="209"/>
                    <a:pt x="500" y="208"/>
                  </a:cubicBezTo>
                  <a:cubicBezTo>
                    <a:pt x="502" y="208"/>
                    <a:pt x="504" y="208"/>
                    <a:pt x="507" y="208"/>
                  </a:cubicBezTo>
                  <a:cubicBezTo>
                    <a:pt x="523" y="205"/>
                    <a:pt x="529" y="187"/>
                    <a:pt x="527" y="178"/>
                  </a:cubicBezTo>
                  <a:cubicBezTo>
                    <a:pt x="527" y="174"/>
                    <a:pt x="525" y="170"/>
                    <a:pt x="523" y="166"/>
                  </a:cubicBezTo>
                  <a:cubicBezTo>
                    <a:pt x="529" y="165"/>
                    <a:pt x="535" y="164"/>
                    <a:pt x="537" y="157"/>
                  </a:cubicBezTo>
                  <a:cubicBezTo>
                    <a:pt x="537" y="155"/>
                    <a:pt x="537" y="152"/>
                    <a:pt x="535" y="150"/>
                  </a:cubicBezTo>
                  <a:cubicBezTo>
                    <a:pt x="534" y="148"/>
                    <a:pt x="530" y="145"/>
                    <a:pt x="527" y="144"/>
                  </a:cubicBezTo>
                  <a:cubicBezTo>
                    <a:pt x="536" y="144"/>
                    <a:pt x="536" y="144"/>
                    <a:pt x="536" y="144"/>
                  </a:cubicBezTo>
                  <a:cubicBezTo>
                    <a:pt x="550" y="178"/>
                    <a:pt x="562" y="217"/>
                    <a:pt x="570" y="259"/>
                  </a:cubicBezTo>
                  <a:cubicBezTo>
                    <a:pt x="453" y="259"/>
                    <a:pt x="453" y="259"/>
                    <a:pt x="453" y="259"/>
                  </a:cubicBezTo>
                  <a:cubicBezTo>
                    <a:pt x="455" y="257"/>
                    <a:pt x="455" y="255"/>
                    <a:pt x="455" y="252"/>
                  </a:cubicBezTo>
                  <a:cubicBezTo>
                    <a:pt x="456" y="245"/>
                    <a:pt x="452" y="240"/>
                    <a:pt x="445" y="239"/>
                  </a:cubicBezTo>
                  <a:cubicBezTo>
                    <a:pt x="444" y="239"/>
                    <a:pt x="444" y="239"/>
                    <a:pt x="444" y="239"/>
                  </a:cubicBezTo>
                  <a:cubicBezTo>
                    <a:pt x="442" y="239"/>
                    <a:pt x="441" y="239"/>
                    <a:pt x="440" y="239"/>
                  </a:cubicBezTo>
                  <a:cubicBezTo>
                    <a:pt x="448" y="224"/>
                    <a:pt x="438" y="208"/>
                    <a:pt x="430" y="194"/>
                  </a:cubicBezTo>
                  <a:cubicBezTo>
                    <a:pt x="426" y="189"/>
                    <a:pt x="421" y="181"/>
                    <a:pt x="422" y="179"/>
                  </a:cubicBezTo>
                  <a:cubicBezTo>
                    <a:pt x="422" y="179"/>
                    <a:pt x="422" y="178"/>
                    <a:pt x="424" y="178"/>
                  </a:cubicBezTo>
                  <a:cubicBezTo>
                    <a:pt x="425" y="177"/>
                    <a:pt x="427" y="177"/>
                    <a:pt x="428" y="177"/>
                  </a:cubicBezTo>
                  <a:cubicBezTo>
                    <a:pt x="435" y="177"/>
                    <a:pt x="440" y="185"/>
                    <a:pt x="446" y="196"/>
                  </a:cubicBezTo>
                  <a:cubicBezTo>
                    <a:pt x="451" y="204"/>
                    <a:pt x="455" y="212"/>
                    <a:pt x="464" y="212"/>
                  </a:cubicBezTo>
                  <a:moveTo>
                    <a:pt x="429" y="259"/>
                  </a:moveTo>
                  <a:cubicBezTo>
                    <a:pt x="424" y="259"/>
                    <a:pt x="424" y="259"/>
                    <a:pt x="424" y="259"/>
                  </a:cubicBezTo>
                  <a:cubicBezTo>
                    <a:pt x="426" y="258"/>
                    <a:pt x="427" y="256"/>
                    <a:pt x="429" y="255"/>
                  </a:cubicBezTo>
                  <a:cubicBezTo>
                    <a:pt x="429" y="256"/>
                    <a:pt x="429" y="256"/>
                    <a:pt x="429" y="257"/>
                  </a:cubicBezTo>
                  <a:cubicBezTo>
                    <a:pt x="429" y="258"/>
                    <a:pt x="429" y="259"/>
                    <a:pt x="429" y="259"/>
                  </a:cubicBezTo>
                  <a:moveTo>
                    <a:pt x="403" y="273"/>
                  </a:moveTo>
                  <a:cubicBezTo>
                    <a:pt x="573" y="273"/>
                    <a:pt x="573" y="273"/>
                    <a:pt x="573" y="273"/>
                  </a:cubicBezTo>
                  <a:cubicBezTo>
                    <a:pt x="579" y="310"/>
                    <a:pt x="582" y="349"/>
                    <a:pt x="583" y="389"/>
                  </a:cubicBezTo>
                  <a:cubicBezTo>
                    <a:pt x="416" y="389"/>
                    <a:pt x="416" y="389"/>
                    <a:pt x="416" y="389"/>
                  </a:cubicBezTo>
                  <a:cubicBezTo>
                    <a:pt x="416" y="388"/>
                    <a:pt x="416" y="387"/>
                    <a:pt x="416" y="386"/>
                  </a:cubicBezTo>
                  <a:cubicBezTo>
                    <a:pt x="416" y="376"/>
                    <a:pt x="411" y="370"/>
                    <a:pt x="402" y="368"/>
                  </a:cubicBezTo>
                  <a:cubicBezTo>
                    <a:pt x="402" y="274"/>
                    <a:pt x="402" y="274"/>
                    <a:pt x="402" y="274"/>
                  </a:cubicBezTo>
                  <a:cubicBezTo>
                    <a:pt x="402" y="274"/>
                    <a:pt x="402" y="273"/>
                    <a:pt x="403" y="273"/>
                  </a:cubicBezTo>
                  <a:moveTo>
                    <a:pt x="388" y="662"/>
                  </a:moveTo>
                  <a:cubicBezTo>
                    <a:pt x="388" y="777"/>
                    <a:pt x="388" y="777"/>
                    <a:pt x="388" y="777"/>
                  </a:cubicBezTo>
                  <a:cubicBezTo>
                    <a:pt x="339" y="774"/>
                    <a:pt x="294" y="730"/>
                    <a:pt x="261" y="662"/>
                  </a:cubicBezTo>
                  <a:lnTo>
                    <a:pt x="388" y="662"/>
                  </a:lnTo>
                  <a:close/>
                  <a:moveTo>
                    <a:pt x="402" y="662"/>
                  </a:moveTo>
                  <a:cubicBezTo>
                    <a:pt x="502" y="662"/>
                    <a:pt x="502" y="662"/>
                    <a:pt x="502" y="662"/>
                  </a:cubicBezTo>
                  <a:cubicBezTo>
                    <a:pt x="499" y="668"/>
                    <a:pt x="501" y="677"/>
                    <a:pt x="503" y="682"/>
                  </a:cubicBezTo>
                  <a:cubicBezTo>
                    <a:pt x="506" y="689"/>
                    <a:pt x="508" y="693"/>
                    <a:pt x="512" y="694"/>
                  </a:cubicBezTo>
                  <a:cubicBezTo>
                    <a:pt x="481" y="745"/>
                    <a:pt x="443" y="774"/>
                    <a:pt x="402" y="777"/>
                  </a:cubicBezTo>
                  <a:lnTo>
                    <a:pt x="402" y="662"/>
                  </a:lnTo>
                  <a:close/>
                  <a:moveTo>
                    <a:pt x="525" y="672"/>
                  </a:moveTo>
                  <a:cubicBezTo>
                    <a:pt x="522" y="674"/>
                    <a:pt x="518" y="677"/>
                    <a:pt x="517" y="678"/>
                  </a:cubicBezTo>
                  <a:cubicBezTo>
                    <a:pt x="516" y="676"/>
                    <a:pt x="515" y="672"/>
                    <a:pt x="514" y="670"/>
                  </a:cubicBezTo>
                  <a:cubicBezTo>
                    <a:pt x="516" y="670"/>
                    <a:pt x="518" y="670"/>
                    <a:pt x="521" y="670"/>
                  </a:cubicBezTo>
                  <a:cubicBezTo>
                    <a:pt x="523" y="670"/>
                    <a:pt x="524" y="670"/>
                    <a:pt x="525" y="670"/>
                  </a:cubicBezTo>
                  <a:cubicBezTo>
                    <a:pt x="525" y="670"/>
                    <a:pt x="525" y="671"/>
                    <a:pt x="525" y="672"/>
                  </a:cubicBezTo>
                  <a:moveTo>
                    <a:pt x="402" y="648"/>
                  </a:moveTo>
                  <a:cubicBezTo>
                    <a:pt x="402" y="630"/>
                    <a:pt x="402" y="630"/>
                    <a:pt x="402" y="630"/>
                  </a:cubicBezTo>
                  <a:cubicBezTo>
                    <a:pt x="404" y="631"/>
                    <a:pt x="406" y="631"/>
                    <a:pt x="409" y="631"/>
                  </a:cubicBezTo>
                  <a:cubicBezTo>
                    <a:pt x="429" y="631"/>
                    <a:pt x="450" y="624"/>
                    <a:pt x="465" y="619"/>
                  </a:cubicBezTo>
                  <a:cubicBezTo>
                    <a:pt x="470" y="617"/>
                    <a:pt x="475" y="616"/>
                    <a:pt x="478" y="615"/>
                  </a:cubicBezTo>
                  <a:cubicBezTo>
                    <a:pt x="478" y="615"/>
                    <a:pt x="478" y="615"/>
                    <a:pt x="479" y="615"/>
                  </a:cubicBezTo>
                  <a:cubicBezTo>
                    <a:pt x="481" y="615"/>
                    <a:pt x="485" y="619"/>
                    <a:pt x="488" y="624"/>
                  </a:cubicBezTo>
                  <a:cubicBezTo>
                    <a:pt x="496" y="633"/>
                    <a:pt x="507" y="646"/>
                    <a:pt x="529" y="647"/>
                  </a:cubicBezTo>
                  <a:cubicBezTo>
                    <a:pt x="530" y="647"/>
                    <a:pt x="531" y="647"/>
                    <a:pt x="532" y="647"/>
                  </a:cubicBezTo>
                  <a:cubicBezTo>
                    <a:pt x="533" y="647"/>
                    <a:pt x="535" y="647"/>
                    <a:pt x="536" y="647"/>
                  </a:cubicBezTo>
                  <a:cubicBezTo>
                    <a:pt x="536" y="647"/>
                    <a:pt x="536" y="648"/>
                    <a:pt x="536" y="648"/>
                  </a:cubicBezTo>
                  <a:lnTo>
                    <a:pt x="402" y="648"/>
                  </a:lnTo>
                  <a:close/>
                  <a:moveTo>
                    <a:pt x="669" y="130"/>
                  </a:moveTo>
                  <a:cubicBezTo>
                    <a:pt x="553" y="130"/>
                    <a:pt x="553" y="130"/>
                    <a:pt x="553" y="130"/>
                  </a:cubicBezTo>
                  <a:cubicBezTo>
                    <a:pt x="554" y="128"/>
                    <a:pt x="555" y="126"/>
                    <a:pt x="556" y="124"/>
                  </a:cubicBezTo>
                  <a:cubicBezTo>
                    <a:pt x="560" y="112"/>
                    <a:pt x="560" y="87"/>
                    <a:pt x="556" y="50"/>
                  </a:cubicBezTo>
                  <a:cubicBezTo>
                    <a:pt x="598" y="69"/>
                    <a:pt x="636" y="97"/>
                    <a:pt x="669" y="130"/>
                  </a:cubicBezTo>
                  <a:moveTo>
                    <a:pt x="395" y="14"/>
                  </a:moveTo>
                  <a:cubicBezTo>
                    <a:pt x="401" y="14"/>
                    <a:pt x="407" y="14"/>
                    <a:pt x="413" y="15"/>
                  </a:cubicBezTo>
                  <a:cubicBezTo>
                    <a:pt x="414" y="15"/>
                    <a:pt x="414" y="15"/>
                    <a:pt x="415" y="15"/>
                  </a:cubicBezTo>
                  <a:cubicBezTo>
                    <a:pt x="420" y="15"/>
                    <a:pt x="425" y="15"/>
                    <a:pt x="431" y="16"/>
                  </a:cubicBezTo>
                  <a:cubicBezTo>
                    <a:pt x="432" y="16"/>
                    <a:pt x="433" y="16"/>
                    <a:pt x="434" y="16"/>
                  </a:cubicBezTo>
                  <a:cubicBezTo>
                    <a:pt x="439" y="17"/>
                    <a:pt x="443" y="17"/>
                    <a:pt x="448" y="18"/>
                  </a:cubicBezTo>
                  <a:cubicBezTo>
                    <a:pt x="450" y="18"/>
                    <a:pt x="452" y="18"/>
                    <a:pt x="453" y="19"/>
                  </a:cubicBezTo>
                  <a:cubicBezTo>
                    <a:pt x="457" y="19"/>
                    <a:pt x="462" y="20"/>
                    <a:pt x="466" y="21"/>
                  </a:cubicBezTo>
                  <a:cubicBezTo>
                    <a:pt x="468" y="21"/>
                    <a:pt x="470" y="22"/>
                    <a:pt x="472" y="22"/>
                  </a:cubicBezTo>
                  <a:cubicBezTo>
                    <a:pt x="476" y="23"/>
                    <a:pt x="480" y="24"/>
                    <a:pt x="484" y="25"/>
                  </a:cubicBezTo>
                  <a:cubicBezTo>
                    <a:pt x="486" y="25"/>
                    <a:pt x="489" y="26"/>
                    <a:pt x="492" y="27"/>
                  </a:cubicBezTo>
                  <a:cubicBezTo>
                    <a:pt x="495" y="28"/>
                    <a:pt x="498" y="28"/>
                    <a:pt x="501" y="29"/>
                  </a:cubicBezTo>
                  <a:cubicBezTo>
                    <a:pt x="505" y="30"/>
                    <a:pt x="508" y="31"/>
                    <a:pt x="511" y="32"/>
                  </a:cubicBezTo>
                  <a:cubicBezTo>
                    <a:pt x="514" y="33"/>
                    <a:pt x="516" y="34"/>
                    <a:pt x="519" y="35"/>
                  </a:cubicBezTo>
                  <a:cubicBezTo>
                    <a:pt x="523" y="36"/>
                    <a:pt x="527" y="38"/>
                    <a:pt x="531" y="39"/>
                  </a:cubicBezTo>
                  <a:cubicBezTo>
                    <a:pt x="532" y="40"/>
                    <a:pt x="534" y="40"/>
                    <a:pt x="536" y="41"/>
                  </a:cubicBezTo>
                  <a:cubicBezTo>
                    <a:pt x="538" y="42"/>
                    <a:pt x="539" y="43"/>
                    <a:pt x="541" y="43"/>
                  </a:cubicBezTo>
                  <a:cubicBezTo>
                    <a:pt x="543" y="58"/>
                    <a:pt x="544" y="71"/>
                    <a:pt x="545" y="83"/>
                  </a:cubicBezTo>
                  <a:cubicBezTo>
                    <a:pt x="544" y="82"/>
                    <a:pt x="543" y="81"/>
                    <a:pt x="542" y="80"/>
                  </a:cubicBezTo>
                  <a:cubicBezTo>
                    <a:pt x="537" y="74"/>
                    <a:pt x="529" y="71"/>
                    <a:pt x="520" y="71"/>
                  </a:cubicBezTo>
                  <a:cubicBezTo>
                    <a:pt x="519" y="71"/>
                    <a:pt x="519" y="71"/>
                    <a:pt x="519" y="71"/>
                  </a:cubicBezTo>
                  <a:cubicBezTo>
                    <a:pt x="516" y="71"/>
                    <a:pt x="512" y="71"/>
                    <a:pt x="508" y="72"/>
                  </a:cubicBezTo>
                  <a:cubicBezTo>
                    <a:pt x="507" y="72"/>
                    <a:pt x="507" y="72"/>
                    <a:pt x="507" y="72"/>
                  </a:cubicBezTo>
                  <a:cubicBezTo>
                    <a:pt x="490" y="73"/>
                    <a:pt x="466" y="78"/>
                    <a:pt x="462" y="92"/>
                  </a:cubicBezTo>
                  <a:cubicBezTo>
                    <a:pt x="460" y="97"/>
                    <a:pt x="461" y="106"/>
                    <a:pt x="474" y="116"/>
                  </a:cubicBezTo>
                  <a:cubicBezTo>
                    <a:pt x="487" y="124"/>
                    <a:pt x="488" y="135"/>
                    <a:pt x="486" y="142"/>
                  </a:cubicBezTo>
                  <a:cubicBezTo>
                    <a:pt x="486" y="143"/>
                    <a:pt x="484" y="149"/>
                    <a:pt x="478" y="149"/>
                  </a:cubicBezTo>
                  <a:cubicBezTo>
                    <a:pt x="478" y="149"/>
                    <a:pt x="477" y="149"/>
                    <a:pt x="476" y="149"/>
                  </a:cubicBezTo>
                  <a:cubicBezTo>
                    <a:pt x="462" y="146"/>
                    <a:pt x="450" y="151"/>
                    <a:pt x="446" y="161"/>
                  </a:cubicBezTo>
                  <a:cubicBezTo>
                    <a:pt x="445" y="164"/>
                    <a:pt x="444" y="167"/>
                    <a:pt x="445" y="170"/>
                  </a:cubicBezTo>
                  <a:cubicBezTo>
                    <a:pt x="440" y="166"/>
                    <a:pt x="435" y="163"/>
                    <a:pt x="428" y="163"/>
                  </a:cubicBezTo>
                  <a:cubicBezTo>
                    <a:pt x="425" y="163"/>
                    <a:pt x="423" y="163"/>
                    <a:pt x="420" y="164"/>
                  </a:cubicBezTo>
                  <a:cubicBezTo>
                    <a:pt x="414" y="166"/>
                    <a:pt x="410" y="169"/>
                    <a:pt x="409" y="173"/>
                  </a:cubicBezTo>
                  <a:cubicBezTo>
                    <a:pt x="405" y="182"/>
                    <a:pt x="411" y="191"/>
                    <a:pt x="418" y="202"/>
                  </a:cubicBezTo>
                  <a:cubicBezTo>
                    <a:pt x="425" y="213"/>
                    <a:pt x="432" y="225"/>
                    <a:pt x="428" y="234"/>
                  </a:cubicBezTo>
                  <a:cubicBezTo>
                    <a:pt x="421" y="245"/>
                    <a:pt x="410" y="254"/>
                    <a:pt x="398" y="260"/>
                  </a:cubicBezTo>
                  <a:cubicBezTo>
                    <a:pt x="398" y="260"/>
                    <a:pt x="398" y="260"/>
                    <a:pt x="398" y="260"/>
                  </a:cubicBezTo>
                  <a:cubicBezTo>
                    <a:pt x="396" y="261"/>
                    <a:pt x="395" y="262"/>
                    <a:pt x="393" y="262"/>
                  </a:cubicBezTo>
                  <a:cubicBezTo>
                    <a:pt x="393" y="263"/>
                    <a:pt x="392" y="263"/>
                    <a:pt x="392" y="263"/>
                  </a:cubicBezTo>
                  <a:cubicBezTo>
                    <a:pt x="383" y="267"/>
                    <a:pt x="373" y="269"/>
                    <a:pt x="365" y="270"/>
                  </a:cubicBezTo>
                  <a:cubicBezTo>
                    <a:pt x="341" y="273"/>
                    <a:pt x="343" y="287"/>
                    <a:pt x="344" y="300"/>
                  </a:cubicBezTo>
                  <a:cubicBezTo>
                    <a:pt x="344" y="305"/>
                    <a:pt x="345" y="309"/>
                    <a:pt x="344" y="315"/>
                  </a:cubicBezTo>
                  <a:cubicBezTo>
                    <a:pt x="344" y="338"/>
                    <a:pt x="343" y="352"/>
                    <a:pt x="340" y="355"/>
                  </a:cubicBezTo>
                  <a:cubicBezTo>
                    <a:pt x="339" y="355"/>
                    <a:pt x="337" y="353"/>
                    <a:pt x="333" y="349"/>
                  </a:cubicBezTo>
                  <a:cubicBezTo>
                    <a:pt x="326" y="341"/>
                    <a:pt x="320" y="338"/>
                    <a:pt x="314" y="338"/>
                  </a:cubicBezTo>
                  <a:cubicBezTo>
                    <a:pt x="310" y="338"/>
                    <a:pt x="307" y="339"/>
                    <a:pt x="305" y="343"/>
                  </a:cubicBezTo>
                  <a:cubicBezTo>
                    <a:pt x="296" y="355"/>
                    <a:pt x="307" y="389"/>
                    <a:pt x="309" y="395"/>
                  </a:cubicBezTo>
                  <a:cubicBezTo>
                    <a:pt x="316" y="416"/>
                    <a:pt x="350" y="440"/>
                    <a:pt x="375" y="458"/>
                  </a:cubicBezTo>
                  <a:cubicBezTo>
                    <a:pt x="376" y="458"/>
                    <a:pt x="376" y="458"/>
                    <a:pt x="376" y="458"/>
                  </a:cubicBezTo>
                  <a:cubicBezTo>
                    <a:pt x="312" y="440"/>
                    <a:pt x="276" y="416"/>
                    <a:pt x="277" y="392"/>
                  </a:cubicBezTo>
                  <a:cubicBezTo>
                    <a:pt x="278" y="373"/>
                    <a:pt x="285" y="367"/>
                    <a:pt x="292" y="361"/>
                  </a:cubicBezTo>
                  <a:cubicBezTo>
                    <a:pt x="298" y="356"/>
                    <a:pt x="306" y="349"/>
                    <a:pt x="302" y="334"/>
                  </a:cubicBezTo>
                  <a:cubicBezTo>
                    <a:pt x="296" y="315"/>
                    <a:pt x="279" y="309"/>
                    <a:pt x="269" y="307"/>
                  </a:cubicBezTo>
                  <a:cubicBezTo>
                    <a:pt x="275" y="267"/>
                    <a:pt x="261" y="260"/>
                    <a:pt x="256" y="258"/>
                  </a:cubicBezTo>
                  <a:cubicBezTo>
                    <a:pt x="254" y="258"/>
                    <a:pt x="252" y="258"/>
                    <a:pt x="250" y="258"/>
                  </a:cubicBezTo>
                  <a:cubicBezTo>
                    <a:pt x="230" y="258"/>
                    <a:pt x="190" y="284"/>
                    <a:pt x="183" y="299"/>
                  </a:cubicBezTo>
                  <a:cubicBezTo>
                    <a:pt x="180" y="305"/>
                    <a:pt x="179" y="311"/>
                    <a:pt x="177" y="317"/>
                  </a:cubicBezTo>
                  <a:cubicBezTo>
                    <a:pt x="175" y="325"/>
                    <a:pt x="173" y="333"/>
                    <a:pt x="169" y="338"/>
                  </a:cubicBezTo>
                  <a:cubicBezTo>
                    <a:pt x="166" y="330"/>
                    <a:pt x="163" y="310"/>
                    <a:pt x="159" y="279"/>
                  </a:cubicBezTo>
                  <a:cubicBezTo>
                    <a:pt x="157" y="267"/>
                    <a:pt x="157" y="266"/>
                    <a:pt x="156" y="264"/>
                  </a:cubicBezTo>
                  <a:cubicBezTo>
                    <a:pt x="155" y="262"/>
                    <a:pt x="149" y="251"/>
                    <a:pt x="144" y="242"/>
                  </a:cubicBezTo>
                  <a:cubicBezTo>
                    <a:pt x="143" y="240"/>
                    <a:pt x="141" y="238"/>
                    <a:pt x="139" y="238"/>
                  </a:cubicBezTo>
                  <a:cubicBezTo>
                    <a:pt x="133" y="237"/>
                    <a:pt x="115" y="234"/>
                    <a:pt x="107" y="229"/>
                  </a:cubicBezTo>
                  <a:cubicBezTo>
                    <a:pt x="104" y="228"/>
                    <a:pt x="102" y="227"/>
                    <a:pt x="99" y="229"/>
                  </a:cubicBezTo>
                  <a:cubicBezTo>
                    <a:pt x="97" y="230"/>
                    <a:pt x="96" y="232"/>
                    <a:pt x="96" y="235"/>
                  </a:cubicBezTo>
                  <a:cubicBezTo>
                    <a:pt x="96" y="248"/>
                    <a:pt x="95" y="266"/>
                    <a:pt x="94" y="272"/>
                  </a:cubicBezTo>
                  <a:cubicBezTo>
                    <a:pt x="90" y="279"/>
                    <a:pt x="73" y="304"/>
                    <a:pt x="48" y="360"/>
                  </a:cubicBezTo>
                  <a:cubicBezTo>
                    <a:pt x="39" y="383"/>
                    <a:pt x="34" y="415"/>
                    <a:pt x="33" y="450"/>
                  </a:cubicBezTo>
                  <a:cubicBezTo>
                    <a:pt x="34" y="435"/>
                    <a:pt x="39" y="420"/>
                    <a:pt x="46" y="402"/>
                  </a:cubicBezTo>
                  <a:cubicBezTo>
                    <a:pt x="47" y="403"/>
                    <a:pt x="48" y="403"/>
                    <a:pt x="50" y="403"/>
                  </a:cubicBezTo>
                  <a:cubicBezTo>
                    <a:pt x="54" y="403"/>
                    <a:pt x="54" y="403"/>
                    <a:pt x="54" y="403"/>
                  </a:cubicBezTo>
                  <a:cubicBezTo>
                    <a:pt x="51" y="406"/>
                    <a:pt x="48" y="412"/>
                    <a:pt x="46" y="429"/>
                  </a:cubicBezTo>
                  <a:cubicBezTo>
                    <a:pt x="45" y="443"/>
                    <a:pt x="44" y="458"/>
                    <a:pt x="46" y="469"/>
                  </a:cubicBezTo>
                  <a:cubicBezTo>
                    <a:pt x="48" y="488"/>
                    <a:pt x="54" y="497"/>
                    <a:pt x="64" y="497"/>
                  </a:cubicBezTo>
                  <a:cubicBezTo>
                    <a:pt x="64" y="497"/>
                    <a:pt x="64" y="497"/>
                    <a:pt x="65" y="497"/>
                  </a:cubicBezTo>
                  <a:cubicBezTo>
                    <a:pt x="76" y="496"/>
                    <a:pt x="81" y="483"/>
                    <a:pt x="80" y="459"/>
                  </a:cubicBezTo>
                  <a:cubicBezTo>
                    <a:pt x="80" y="459"/>
                    <a:pt x="77" y="413"/>
                    <a:pt x="65" y="403"/>
                  </a:cubicBezTo>
                  <a:cubicBezTo>
                    <a:pt x="194" y="403"/>
                    <a:pt x="194" y="403"/>
                    <a:pt x="194" y="403"/>
                  </a:cubicBezTo>
                  <a:cubicBezTo>
                    <a:pt x="194" y="443"/>
                    <a:pt x="198" y="482"/>
                    <a:pt x="204" y="519"/>
                  </a:cubicBezTo>
                  <a:cubicBezTo>
                    <a:pt x="46" y="519"/>
                    <a:pt x="46" y="519"/>
                    <a:pt x="46" y="519"/>
                  </a:cubicBezTo>
                  <a:cubicBezTo>
                    <a:pt x="45" y="519"/>
                    <a:pt x="45" y="519"/>
                    <a:pt x="44" y="519"/>
                  </a:cubicBezTo>
                  <a:cubicBezTo>
                    <a:pt x="38" y="498"/>
                    <a:pt x="35" y="482"/>
                    <a:pt x="33" y="468"/>
                  </a:cubicBezTo>
                  <a:cubicBezTo>
                    <a:pt x="34" y="487"/>
                    <a:pt x="36" y="506"/>
                    <a:pt x="39" y="526"/>
                  </a:cubicBezTo>
                  <a:cubicBezTo>
                    <a:pt x="39" y="526"/>
                    <a:pt x="39" y="526"/>
                    <a:pt x="39" y="526"/>
                  </a:cubicBezTo>
                  <a:cubicBezTo>
                    <a:pt x="39" y="526"/>
                    <a:pt x="39" y="527"/>
                    <a:pt x="39" y="527"/>
                  </a:cubicBezTo>
                  <a:cubicBezTo>
                    <a:pt x="39" y="530"/>
                    <a:pt x="40" y="533"/>
                    <a:pt x="40" y="536"/>
                  </a:cubicBezTo>
                  <a:cubicBezTo>
                    <a:pt x="40" y="535"/>
                    <a:pt x="39" y="533"/>
                    <a:pt x="39" y="532"/>
                  </a:cubicBezTo>
                  <a:cubicBezTo>
                    <a:pt x="38" y="529"/>
                    <a:pt x="37" y="526"/>
                    <a:pt x="36" y="523"/>
                  </a:cubicBezTo>
                  <a:cubicBezTo>
                    <a:pt x="35" y="521"/>
                    <a:pt x="34" y="520"/>
                    <a:pt x="34" y="518"/>
                  </a:cubicBezTo>
                  <a:cubicBezTo>
                    <a:pt x="32" y="513"/>
                    <a:pt x="31" y="509"/>
                    <a:pt x="30" y="505"/>
                  </a:cubicBezTo>
                  <a:cubicBezTo>
                    <a:pt x="29" y="504"/>
                    <a:pt x="29" y="503"/>
                    <a:pt x="28" y="501"/>
                  </a:cubicBezTo>
                  <a:cubicBezTo>
                    <a:pt x="27" y="496"/>
                    <a:pt x="26" y="492"/>
                    <a:pt x="25" y="487"/>
                  </a:cubicBezTo>
                  <a:cubicBezTo>
                    <a:pt x="24" y="486"/>
                    <a:pt x="24" y="485"/>
                    <a:pt x="24" y="484"/>
                  </a:cubicBezTo>
                  <a:cubicBezTo>
                    <a:pt x="23" y="479"/>
                    <a:pt x="22" y="474"/>
                    <a:pt x="21" y="469"/>
                  </a:cubicBezTo>
                  <a:cubicBezTo>
                    <a:pt x="21" y="468"/>
                    <a:pt x="20" y="467"/>
                    <a:pt x="20" y="467"/>
                  </a:cubicBezTo>
                  <a:cubicBezTo>
                    <a:pt x="19" y="461"/>
                    <a:pt x="18" y="456"/>
                    <a:pt x="18" y="451"/>
                  </a:cubicBezTo>
                  <a:cubicBezTo>
                    <a:pt x="18" y="450"/>
                    <a:pt x="17" y="450"/>
                    <a:pt x="17" y="449"/>
                  </a:cubicBezTo>
                  <a:cubicBezTo>
                    <a:pt x="17" y="444"/>
                    <a:pt x="16" y="438"/>
                    <a:pt x="15" y="433"/>
                  </a:cubicBezTo>
                  <a:cubicBezTo>
                    <a:pt x="15" y="432"/>
                    <a:pt x="15" y="432"/>
                    <a:pt x="15" y="431"/>
                  </a:cubicBezTo>
                  <a:cubicBezTo>
                    <a:pt x="15" y="426"/>
                    <a:pt x="14" y="420"/>
                    <a:pt x="14" y="414"/>
                  </a:cubicBezTo>
                  <a:cubicBezTo>
                    <a:pt x="14" y="414"/>
                    <a:pt x="14" y="414"/>
                    <a:pt x="14" y="413"/>
                  </a:cubicBezTo>
                  <a:cubicBezTo>
                    <a:pt x="14" y="407"/>
                    <a:pt x="14" y="402"/>
                    <a:pt x="14" y="396"/>
                  </a:cubicBezTo>
                  <a:cubicBezTo>
                    <a:pt x="14" y="186"/>
                    <a:pt x="185" y="14"/>
                    <a:pt x="395" y="14"/>
                  </a:cubicBezTo>
                  <a:moveTo>
                    <a:pt x="122" y="662"/>
                  </a:moveTo>
                  <a:cubicBezTo>
                    <a:pt x="246" y="662"/>
                    <a:pt x="246" y="662"/>
                    <a:pt x="246" y="662"/>
                  </a:cubicBezTo>
                  <a:cubicBezTo>
                    <a:pt x="248" y="666"/>
                    <a:pt x="250" y="670"/>
                    <a:pt x="252" y="674"/>
                  </a:cubicBezTo>
                  <a:cubicBezTo>
                    <a:pt x="275" y="720"/>
                    <a:pt x="302" y="753"/>
                    <a:pt x="333" y="772"/>
                  </a:cubicBezTo>
                  <a:cubicBezTo>
                    <a:pt x="251" y="759"/>
                    <a:pt x="178" y="719"/>
                    <a:pt x="122" y="662"/>
                  </a:cubicBezTo>
                  <a:moveTo>
                    <a:pt x="458" y="772"/>
                  </a:moveTo>
                  <a:cubicBezTo>
                    <a:pt x="487" y="754"/>
                    <a:pt x="514" y="723"/>
                    <a:pt x="536" y="680"/>
                  </a:cubicBezTo>
                  <a:cubicBezTo>
                    <a:pt x="541" y="676"/>
                    <a:pt x="544" y="671"/>
                    <a:pt x="543" y="667"/>
                  </a:cubicBezTo>
                  <a:cubicBezTo>
                    <a:pt x="543" y="666"/>
                    <a:pt x="543" y="666"/>
                    <a:pt x="543" y="666"/>
                  </a:cubicBezTo>
                  <a:cubicBezTo>
                    <a:pt x="544" y="664"/>
                    <a:pt x="544" y="663"/>
                    <a:pt x="545" y="662"/>
                  </a:cubicBezTo>
                  <a:cubicBezTo>
                    <a:pt x="605" y="662"/>
                    <a:pt x="605" y="662"/>
                    <a:pt x="605" y="662"/>
                  </a:cubicBezTo>
                  <a:cubicBezTo>
                    <a:pt x="603" y="663"/>
                    <a:pt x="600" y="665"/>
                    <a:pt x="597" y="667"/>
                  </a:cubicBezTo>
                  <a:cubicBezTo>
                    <a:pt x="594" y="669"/>
                    <a:pt x="592" y="670"/>
                    <a:pt x="589" y="672"/>
                  </a:cubicBezTo>
                  <a:cubicBezTo>
                    <a:pt x="585" y="674"/>
                    <a:pt x="585" y="674"/>
                    <a:pt x="585" y="674"/>
                  </a:cubicBezTo>
                  <a:cubicBezTo>
                    <a:pt x="570" y="684"/>
                    <a:pt x="561" y="689"/>
                    <a:pt x="565" y="697"/>
                  </a:cubicBezTo>
                  <a:cubicBezTo>
                    <a:pt x="566" y="700"/>
                    <a:pt x="570" y="702"/>
                    <a:pt x="574" y="702"/>
                  </a:cubicBezTo>
                  <a:cubicBezTo>
                    <a:pt x="585" y="702"/>
                    <a:pt x="613" y="684"/>
                    <a:pt x="619" y="673"/>
                  </a:cubicBezTo>
                  <a:cubicBezTo>
                    <a:pt x="622" y="668"/>
                    <a:pt x="621" y="664"/>
                    <a:pt x="619" y="662"/>
                  </a:cubicBezTo>
                  <a:cubicBezTo>
                    <a:pt x="669" y="662"/>
                    <a:pt x="669" y="662"/>
                    <a:pt x="669" y="662"/>
                  </a:cubicBezTo>
                  <a:cubicBezTo>
                    <a:pt x="613" y="719"/>
                    <a:pt x="540" y="759"/>
                    <a:pt x="458" y="772"/>
                  </a:cubicBezTo>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latin typeface="Trebuchet MS"/>
                <a:ea typeface="Trebuchet MS"/>
                <a:cs typeface="Trebuchet MS"/>
                <a:sym typeface="Trebuchet MS"/>
              </a:endParaRPr>
            </a:p>
          </p:txBody>
        </p:sp>
        <p:sp>
          <p:nvSpPr>
            <p:cNvPr id="376" name="Google Shape;376;p26"/>
            <p:cNvSpPr/>
            <p:nvPr/>
          </p:nvSpPr>
          <p:spPr>
            <a:xfrm>
              <a:off x="8307332" y="833821"/>
              <a:ext cx="598487" cy="419100"/>
            </a:xfrm>
            <a:custGeom>
              <a:avLst/>
              <a:gdLst/>
              <a:ahLst/>
              <a:cxnLst/>
              <a:rect l="l" t="t" r="r" b="b"/>
              <a:pathLst>
                <a:path w="794" h="460" extrusionOk="0">
                  <a:moveTo>
                    <a:pt x="745" y="0"/>
                  </a:moveTo>
                  <a:cubicBezTo>
                    <a:pt x="329" y="0"/>
                    <a:pt x="329" y="0"/>
                    <a:pt x="329" y="0"/>
                  </a:cubicBezTo>
                  <a:cubicBezTo>
                    <a:pt x="313" y="0"/>
                    <a:pt x="299" y="7"/>
                    <a:pt x="290" y="20"/>
                  </a:cubicBezTo>
                  <a:cubicBezTo>
                    <a:pt x="278" y="14"/>
                    <a:pt x="248" y="8"/>
                    <a:pt x="212" y="39"/>
                  </a:cubicBezTo>
                  <a:cubicBezTo>
                    <a:pt x="168" y="77"/>
                    <a:pt x="6" y="200"/>
                    <a:pt x="4" y="201"/>
                  </a:cubicBezTo>
                  <a:cubicBezTo>
                    <a:pt x="1" y="204"/>
                    <a:pt x="0" y="208"/>
                    <a:pt x="3" y="211"/>
                  </a:cubicBezTo>
                  <a:cubicBezTo>
                    <a:pt x="4" y="213"/>
                    <a:pt x="6" y="214"/>
                    <a:pt x="8" y="214"/>
                  </a:cubicBezTo>
                  <a:cubicBezTo>
                    <a:pt x="10" y="214"/>
                    <a:pt x="11" y="213"/>
                    <a:pt x="13" y="212"/>
                  </a:cubicBezTo>
                  <a:cubicBezTo>
                    <a:pt x="14" y="211"/>
                    <a:pt x="177" y="88"/>
                    <a:pt x="221" y="50"/>
                  </a:cubicBezTo>
                  <a:cubicBezTo>
                    <a:pt x="251" y="24"/>
                    <a:pt x="274" y="28"/>
                    <a:pt x="283" y="32"/>
                  </a:cubicBezTo>
                  <a:cubicBezTo>
                    <a:pt x="281" y="37"/>
                    <a:pt x="280" y="43"/>
                    <a:pt x="280" y="49"/>
                  </a:cubicBezTo>
                  <a:cubicBezTo>
                    <a:pt x="280" y="244"/>
                    <a:pt x="280" y="244"/>
                    <a:pt x="280" y="244"/>
                  </a:cubicBezTo>
                  <a:cubicBezTo>
                    <a:pt x="260" y="253"/>
                    <a:pt x="246" y="259"/>
                    <a:pt x="245" y="260"/>
                  </a:cubicBezTo>
                  <a:cubicBezTo>
                    <a:pt x="241" y="262"/>
                    <a:pt x="240" y="266"/>
                    <a:pt x="241" y="270"/>
                  </a:cubicBezTo>
                  <a:cubicBezTo>
                    <a:pt x="243" y="273"/>
                    <a:pt x="247" y="275"/>
                    <a:pt x="251" y="273"/>
                  </a:cubicBezTo>
                  <a:cubicBezTo>
                    <a:pt x="252" y="272"/>
                    <a:pt x="410" y="198"/>
                    <a:pt x="450" y="182"/>
                  </a:cubicBezTo>
                  <a:cubicBezTo>
                    <a:pt x="479" y="170"/>
                    <a:pt x="498" y="184"/>
                    <a:pt x="507" y="201"/>
                  </a:cubicBezTo>
                  <a:cubicBezTo>
                    <a:pt x="516" y="221"/>
                    <a:pt x="514" y="248"/>
                    <a:pt x="492" y="261"/>
                  </a:cubicBezTo>
                  <a:cubicBezTo>
                    <a:pt x="482" y="267"/>
                    <a:pt x="464" y="275"/>
                    <a:pt x="444" y="285"/>
                  </a:cubicBezTo>
                  <a:cubicBezTo>
                    <a:pt x="411" y="300"/>
                    <a:pt x="381" y="315"/>
                    <a:pt x="371" y="324"/>
                  </a:cubicBezTo>
                  <a:cubicBezTo>
                    <a:pt x="371" y="324"/>
                    <a:pt x="370" y="324"/>
                    <a:pt x="370" y="325"/>
                  </a:cubicBezTo>
                  <a:cubicBezTo>
                    <a:pt x="370" y="325"/>
                    <a:pt x="369" y="325"/>
                    <a:pt x="369" y="326"/>
                  </a:cubicBezTo>
                  <a:cubicBezTo>
                    <a:pt x="366" y="329"/>
                    <a:pt x="361" y="334"/>
                    <a:pt x="356" y="340"/>
                  </a:cubicBezTo>
                  <a:cubicBezTo>
                    <a:pt x="336" y="363"/>
                    <a:pt x="303" y="401"/>
                    <a:pt x="274" y="409"/>
                  </a:cubicBezTo>
                  <a:cubicBezTo>
                    <a:pt x="236" y="419"/>
                    <a:pt x="82" y="424"/>
                    <a:pt x="80" y="424"/>
                  </a:cubicBezTo>
                  <a:cubicBezTo>
                    <a:pt x="76" y="424"/>
                    <a:pt x="73" y="428"/>
                    <a:pt x="74" y="431"/>
                  </a:cubicBezTo>
                  <a:cubicBezTo>
                    <a:pt x="74" y="435"/>
                    <a:pt x="77" y="438"/>
                    <a:pt x="81" y="438"/>
                  </a:cubicBezTo>
                  <a:cubicBezTo>
                    <a:pt x="81" y="438"/>
                    <a:pt x="81" y="438"/>
                    <a:pt x="81" y="438"/>
                  </a:cubicBezTo>
                  <a:cubicBezTo>
                    <a:pt x="87" y="438"/>
                    <a:pt x="238" y="433"/>
                    <a:pt x="278" y="422"/>
                  </a:cubicBezTo>
                  <a:cubicBezTo>
                    <a:pt x="289" y="419"/>
                    <a:pt x="299" y="413"/>
                    <a:pt x="310" y="406"/>
                  </a:cubicBezTo>
                  <a:cubicBezTo>
                    <a:pt x="314" y="416"/>
                    <a:pt x="322" y="425"/>
                    <a:pt x="333" y="431"/>
                  </a:cubicBezTo>
                  <a:cubicBezTo>
                    <a:pt x="339" y="434"/>
                    <a:pt x="347" y="436"/>
                    <a:pt x="354" y="436"/>
                  </a:cubicBezTo>
                  <a:cubicBezTo>
                    <a:pt x="365" y="436"/>
                    <a:pt x="376" y="431"/>
                    <a:pt x="385" y="423"/>
                  </a:cubicBezTo>
                  <a:cubicBezTo>
                    <a:pt x="386" y="425"/>
                    <a:pt x="386" y="426"/>
                    <a:pt x="386" y="428"/>
                  </a:cubicBezTo>
                  <a:cubicBezTo>
                    <a:pt x="391" y="440"/>
                    <a:pt x="399" y="450"/>
                    <a:pt x="410" y="455"/>
                  </a:cubicBezTo>
                  <a:cubicBezTo>
                    <a:pt x="417" y="459"/>
                    <a:pt x="424" y="460"/>
                    <a:pt x="431" y="460"/>
                  </a:cubicBezTo>
                  <a:cubicBezTo>
                    <a:pt x="449" y="460"/>
                    <a:pt x="465" y="451"/>
                    <a:pt x="474" y="434"/>
                  </a:cubicBezTo>
                  <a:cubicBezTo>
                    <a:pt x="485" y="410"/>
                    <a:pt x="485" y="410"/>
                    <a:pt x="485" y="410"/>
                  </a:cubicBezTo>
                  <a:cubicBezTo>
                    <a:pt x="489" y="421"/>
                    <a:pt x="497" y="431"/>
                    <a:pt x="509" y="437"/>
                  </a:cubicBezTo>
                  <a:cubicBezTo>
                    <a:pt x="516" y="440"/>
                    <a:pt x="523" y="442"/>
                    <a:pt x="530" y="442"/>
                  </a:cubicBezTo>
                  <a:cubicBezTo>
                    <a:pt x="547" y="442"/>
                    <a:pt x="564" y="432"/>
                    <a:pt x="572" y="416"/>
                  </a:cubicBezTo>
                  <a:cubicBezTo>
                    <a:pt x="611" y="337"/>
                    <a:pt x="611" y="337"/>
                    <a:pt x="611" y="337"/>
                  </a:cubicBezTo>
                  <a:cubicBezTo>
                    <a:pt x="745" y="337"/>
                    <a:pt x="745" y="337"/>
                    <a:pt x="745" y="337"/>
                  </a:cubicBezTo>
                  <a:cubicBezTo>
                    <a:pt x="772" y="337"/>
                    <a:pt x="794" y="315"/>
                    <a:pt x="794" y="288"/>
                  </a:cubicBezTo>
                  <a:cubicBezTo>
                    <a:pt x="794" y="49"/>
                    <a:pt x="794" y="49"/>
                    <a:pt x="794" y="49"/>
                  </a:cubicBezTo>
                  <a:cubicBezTo>
                    <a:pt x="794" y="22"/>
                    <a:pt x="772" y="0"/>
                    <a:pt x="745" y="0"/>
                  </a:cubicBezTo>
                  <a:moveTo>
                    <a:pt x="294" y="82"/>
                  </a:moveTo>
                  <a:cubicBezTo>
                    <a:pt x="780" y="82"/>
                    <a:pt x="780" y="82"/>
                    <a:pt x="780" y="82"/>
                  </a:cubicBezTo>
                  <a:cubicBezTo>
                    <a:pt x="780" y="134"/>
                    <a:pt x="780" y="134"/>
                    <a:pt x="780" y="134"/>
                  </a:cubicBezTo>
                  <a:cubicBezTo>
                    <a:pt x="294" y="134"/>
                    <a:pt x="294" y="134"/>
                    <a:pt x="294" y="134"/>
                  </a:cubicBezTo>
                  <a:lnTo>
                    <a:pt x="294" y="82"/>
                  </a:lnTo>
                  <a:close/>
                  <a:moveTo>
                    <a:pt x="329" y="14"/>
                  </a:moveTo>
                  <a:cubicBezTo>
                    <a:pt x="745" y="14"/>
                    <a:pt x="745" y="14"/>
                    <a:pt x="745" y="14"/>
                  </a:cubicBezTo>
                  <a:cubicBezTo>
                    <a:pt x="765" y="14"/>
                    <a:pt x="780" y="29"/>
                    <a:pt x="780" y="49"/>
                  </a:cubicBezTo>
                  <a:cubicBezTo>
                    <a:pt x="780" y="68"/>
                    <a:pt x="780" y="68"/>
                    <a:pt x="780" y="68"/>
                  </a:cubicBezTo>
                  <a:cubicBezTo>
                    <a:pt x="294" y="68"/>
                    <a:pt x="294" y="68"/>
                    <a:pt x="294" y="68"/>
                  </a:cubicBezTo>
                  <a:cubicBezTo>
                    <a:pt x="294" y="49"/>
                    <a:pt x="294" y="49"/>
                    <a:pt x="294" y="49"/>
                  </a:cubicBezTo>
                  <a:cubicBezTo>
                    <a:pt x="294" y="29"/>
                    <a:pt x="310" y="14"/>
                    <a:pt x="329" y="14"/>
                  </a:cubicBezTo>
                  <a:moveTo>
                    <a:pt x="339" y="418"/>
                  </a:moveTo>
                  <a:cubicBezTo>
                    <a:pt x="330" y="414"/>
                    <a:pt x="324" y="406"/>
                    <a:pt x="321" y="396"/>
                  </a:cubicBezTo>
                  <a:cubicBezTo>
                    <a:pt x="338" y="382"/>
                    <a:pt x="354" y="364"/>
                    <a:pt x="366" y="350"/>
                  </a:cubicBezTo>
                  <a:cubicBezTo>
                    <a:pt x="371" y="345"/>
                    <a:pt x="375" y="340"/>
                    <a:pt x="378" y="337"/>
                  </a:cubicBezTo>
                  <a:cubicBezTo>
                    <a:pt x="416" y="337"/>
                    <a:pt x="416" y="337"/>
                    <a:pt x="416" y="337"/>
                  </a:cubicBezTo>
                  <a:cubicBezTo>
                    <a:pt x="383" y="403"/>
                    <a:pt x="383" y="403"/>
                    <a:pt x="383" y="403"/>
                  </a:cubicBezTo>
                  <a:cubicBezTo>
                    <a:pt x="375" y="420"/>
                    <a:pt x="355" y="426"/>
                    <a:pt x="339" y="418"/>
                  </a:cubicBezTo>
                  <a:moveTo>
                    <a:pt x="461" y="428"/>
                  </a:moveTo>
                  <a:cubicBezTo>
                    <a:pt x="453" y="444"/>
                    <a:pt x="433" y="451"/>
                    <a:pt x="416" y="443"/>
                  </a:cubicBezTo>
                  <a:cubicBezTo>
                    <a:pt x="409" y="439"/>
                    <a:pt x="403" y="432"/>
                    <a:pt x="400" y="424"/>
                  </a:cubicBezTo>
                  <a:cubicBezTo>
                    <a:pt x="397" y="415"/>
                    <a:pt x="398" y="406"/>
                    <a:pt x="401" y="398"/>
                  </a:cubicBezTo>
                  <a:cubicBezTo>
                    <a:pt x="432" y="337"/>
                    <a:pt x="432" y="337"/>
                    <a:pt x="432" y="337"/>
                  </a:cubicBezTo>
                  <a:cubicBezTo>
                    <a:pt x="506" y="337"/>
                    <a:pt x="506" y="337"/>
                    <a:pt x="506" y="337"/>
                  </a:cubicBezTo>
                  <a:cubicBezTo>
                    <a:pt x="488" y="374"/>
                    <a:pt x="488" y="374"/>
                    <a:pt x="488" y="374"/>
                  </a:cubicBezTo>
                  <a:cubicBezTo>
                    <a:pt x="488" y="374"/>
                    <a:pt x="488" y="374"/>
                    <a:pt x="488" y="374"/>
                  </a:cubicBezTo>
                  <a:lnTo>
                    <a:pt x="461" y="428"/>
                  </a:lnTo>
                  <a:close/>
                  <a:moveTo>
                    <a:pt x="560" y="410"/>
                  </a:moveTo>
                  <a:cubicBezTo>
                    <a:pt x="552" y="426"/>
                    <a:pt x="532" y="433"/>
                    <a:pt x="515" y="425"/>
                  </a:cubicBezTo>
                  <a:cubicBezTo>
                    <a:pt x="499" y="416"/>
                    <a:pt x="492" y="397"/>
                    <a:pt x="500" y="380"/>
                  </a:cubicBezTo>
                  <a:cubicBezTo>
                    <a:pt x="522" y="337"/>
                    <a:pt x="522" y="337"/>
                    <a:pt x="522" y="337"/>
                  </a:cubicBezTo>
                  <a:cubicBezTo>
                    <a:pt x="596" y="337"/>
                    <a:pt x="596" y="337"/>
                    <a:pt x="596" y="337"/>
                  </a:cubicBezTo>
                  <a:lnTo>
                    <a:pt x="560" y="410"/>
                  </a:lnTo>
                  <a:close/>
                  <a:moveTo>
                    <a:pt x="745" y="323"/>
                  </a:moveTo>
                  <a:cubicBezTo>
                    <a:pt x="398" y="323"/>
                    <a:pt x="398" y="323"/>
                    <a:pt x="398" y="323"/>
                  </a:cubicBezTo>
                  <a:cubicBezTo>
                    <a:pt x="412" y="315"/>
                    <a:pt x="432" y="306"/>
                    <a:pt x="450" y="297"/>
                  </a:cubicBezTo>
                  <a:cubicBezTo>
                    <a:pt x="470" y="288"/>
                    <a:pt x="489" y="279"/>
                    <a:pt x="500" y="273"/>
                  </a:cubicBezTo>
                  <a:cubicBezTo>
                    <a:pt x="529" y="255"/>
                    <a:pt x="531" y="220"/>
                    <a:pt x="519" y="195"/>
                  </a:cubicBezTo>
                  <a:cubicBezTo>
                    <a:pt x="509" y="174"/>
                    <a:pt x="483" y="154"/>
                    <a:pt x="445" y="169"/>
                  </a:cubicBezTo>
                  <a:cubicBezTo>
                    <a:pt x="419" y="179"/>
                    <a:pt x="345" y="214"/>
                    <a:pt x="294" y="237"/>
                  </a:cubicBezTo>
                  <a:cubicBezTo>
                    <a:pt x="294" y="148"/>
                    <a:pt x="294" y="148"/>
                    <a:pt x="294" y="148"/>
                  </a:cubicBezTo>
                  <a:cubicBezTo>
                    <a:pt x="780" y="148"/>
                    <a:pt x="780" y="148"/>
                    <a:pt x="780" y="148"/>
                  </a:cubicBezTo>
                  <a:cubicBezTo>
                    <a:pt x="780" y="288"/>
                    <a:pt x="780" y="288"/>
                    <a:pt x="780" y="288"/>
                  </a:cubicBezTo>
                  <a:cubicBezTo>
                    <a:pt x="780" y="307"/>
                    <a:pt x="765" y="323"/>
                    <a:pt x="745" y="323"/>
                  </a:cubicBezTo>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nvGrpSpPr>
            <p:cNvPr id="377" name="Google Shape;377;p26"/>
            <p:cNvGrpSpPr/>
            <p:nvPr/>
          </p:nvGrpSpPr>
          <p:grpSpPr>
            <a:xfrm>
              <a:off x="2942004" y="3603508"/>
              <a:ext cx="590545" cy="550863"/>
              <a:chOff x="2574925" y="5208588"/>
              <a:chExt cx="322262" cy="339725"/>
            </a:xfrm>
          </p:grpSpPr>
          <p:sp>
            <p:nvSpPr>
              <p:cNvPr id="378" name="Google Shape;378;p26"/>
              <p:cNvSpPr/>
              <p:nvPr/>
            </p:nvSpPr>
            <p:spPr>
              <a:xfrm>
                <a:off x="2574925" y="5341938"/>
                <a:ext cx="61912" cy="206375"/>
              </a:xfrm>
              <a:custGeom>
                <a:avLst/>
                <a:gdLst/>
                <a:ahLst/>
                <a:cxnLst/>
                <a:rect l="l" t="t" r="r" b="b"/>
                <a:pathLst>
                  <a:path w="112" h="366" extrusionOk="0">
                    <a:moveTo>
                      <a:pt x="105" y="122"/>
                    </a:moveTo>
                    <a:cubicBezTo>
                      <a:pt x="63" y="122"/>
                      <a:pt x="63" y="122"/>
                      <a:pt x="63" y="122"/>
                    </a:cubicBezTo>
                    <a:cubicBezTo>
                      <a:pt x="63" y="7"/>
                      <a:pt x="63" y="7"/>
                      <a:pt x="63" y="7"/>
                    </a:cubicBezTo>
                    <a:cubicBezTo>
                      <a:pt x="63" y="4"/>
                      <a:pt x="60" y="0"/>
                      <a:pt x="56" y="0"/>
                    </a:cubicBezTo>
                    <a:cubicBezTo>
                      <a:pt x="52" y="0"/>
                      <a:pt x="49" y="4"/>
                      <a:pt x="49" y="7"/>
                    </a:cubicBezTo>
                    <a:cubicBezTo>
                      <a:pt x="49" y="122"/>
                      <a:pt x="49" y="122"/>
                      <a:pt x="49" y="122"/>
                    </a:cubicBezTo>
                    <a:cubicBezTo>
                      <a:pt x="7" y="122"/>
                      <a:pt x="7" y="122"/>
                      <a:pt x="7" y="122"/>
                    </a:cubicBezTo>
                    <a:cubicBezTo>
                      <a:pt x="3" y="122"/>
                      <a:pt x="0" y="125"/>
                      <a:pt x="0" y="129"/>
                    </a:cubicBezTo>
                    <a:cubicBezTo>
                      <a:pt x="0" y="238"/>
                      <a:pt x="0" y="238"/>
                      <a:pt x="0" y="238"/>
                    </a:cubicBezTo>
                    <a:cubicBezTo>
                      <a:pt x="0" y="242"/>
                      <a:pt x="3" y="245"/>
                      <a:pt x="7" y="245"/>
                    </a:cubicBezTo>
                    <a:cubicBezTo>
                      <a:pt x="49" y="245"/>
                      <a:pt x="49" y="245"/>
                      <a:pt x="49" y="245"/>
                    </a:cubicBezTo>
                    <a:cubicBezTo>
                      <a:pt x="49" y="359"/>
                      <a:pt x="49" y="359"/>
                      <a:pt x="49" y="359"/>
                    </a:cubicBezTo>
                    <a:cubicBezTo>
                      <a:pt x="49" y="363"/>
                      <a:pt x="52" y="366"/>
                      <a:pt x="56" y="366"/>
                    </a:cubicBezTo>
                    <a:cubicBezTo>
                      <a:pt x="60" y="366"/>
                      <a:pt x="63" y="363"/>
                      <a:pt x="63" y="359"/>
                    </a:cubicBezTo>
                    <a:cubicBezTo>
                      <a:pt x="63" y="245"/>
                      <a:pt x="63" y="245"/>
                      <a:pt x="63" y="245"/>
                    </a:cubicBezTo>
                    <a:cubicBezTo>
                      <a:pt x="105" y="245"/>
                      <a:pt x="105" y="245"/>
                      <a:pt x="105" y="245"/>
                    </a:cubicBezTo>
                    <a:cubicBezTo>
                      <a:pt x="109" y="245"/>
                      <a:pt x="112" y="242"/>
                      <a:pt x="112" y="238"/>
                    </a:cubicBezTo>
                    <a:cubicBezTo>
                      <a:pt x="112" y="129"/>
                      <a:pt x="112" y="129"/>
                      <a:pt x="112" y="129"/>
                    </a:cubicBezTo>
                    <a:cubicBezTo>
                      <a:pt x="112" y="125"/>
                      <a:pt x="109" y="122"/>
                      <a:pt x="105" y="122"/>
                    </a:cubicBezTo>
                    <a:moveTo>
                      <a:pt x="98" y="231"/>
                    </a:moveTo>
                    <a:cubicBezTo>
                      <a:pt x="14" y="231"/>
                      <a:pt x="14" y="231"/>
                      <a:pt x="14" y="231"/>
                    </a:cubicBezTo>
                    <a:cubicBezTo>
                      <a:pt x="14" y="136"/>
                      <a:pt x="14" y="136"/>
                      <a:pt x="14" y="136"/>
                    </a:cubicBezTo>
                    <a:cubicBezTo>
                      <a:pt x="98" y="136"/>
                      <a:pt x="98" y="136"/>
                      <a:pt x="98" y="136"/>
                    </a:cubicBezTo>
                    <a:lnTo>
                      <a:pt x="98" y="231"/>
                    </a:ln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79" name="Google Shape;379;p26"/>
              <p:cNvSpPr/>
              <p:nvPr/>
            </p:nvSpPr>
            <p:spPr>
              <a:xfrm>
                <a:off x="2660650" y="5265738"/>
                <a:ext cx="63500" cy="206375"/>
              </a:xfrm>
              <a:custGeom>
                <a:avLst/>
                <a:gdLst/>
                <a:ahLst/>
                <a:cxnLst/>
                <a:rect l="l" t="t" r="r" b="b"/>
                <a:pathLst>
                  <a:path w="112" h="366" extrusionOk="0">
                    <a:moveTo>
                      <a:pt x="105" y="121"/>
                    </a:moveTo>
                    <a:cubicBezTo>
                      <a:pt x="63" y="121"/>
                      <a:pt x="63" y="121"/>
                      <a:pt x="63" y="121"/>
                    </a:cubicBezTo>
                    <a:cubicBezTo>
                      <a:pt x="63" y="7"/>
                      <a:pt x="63" y="7"/>
                      <a:pt x="63" y="7"/>
                    </a:cubicBezTo>
                    <a:cubicBezTo>
                      <a:pt x="63" y="3"/>
                      <a:pt x="60" y="0"/>
                      <a:pt x="56" y="0"/>
                    </a:cubicBezTo>
                    <a:cubicBezTo>
                      <a:pt x="52" y="0"/>
                      <a:pt x="49" y="3"/>
                      <a:pt x="49" y="7"/>
                    </a:cubicBezTo>
                    <a:cubicBezTo>
                      <a:pt x="49" y="121"/>
                      <a:pt x="49" y="121"/>
                      <a:pt x="49" y="121"/>
                    </a:cubicBezTo>
                    <a:cubicBezTo>
                      <a:pt x="7" y="121"/>
                      <a:pt x="7" y="121"/>
                      <a:pt x="7" y="121"/>
                    </a:cubicBezTo>
                    <a:cubicBezTo>
                      <a:pt x="3" y="121"/>
                      <a:pt x="0" y="124"/>
                      <a:pt x="0" y="128"/>
                    </a:cubicBezTo>
                    <a:cubicBezTo>
                      <a:pt x="0" y="238"/>
                      <a:pt x="0" y="238"/>
                      <a:pt x="0" y="238"/>
                    </a:cubicBezTo>
                    <a:cubicBezTo>
                      <a:pt x="0" y="241"/>
                      <a:pt x="3" y="245"/>
                      <a:pt x="7" y="245"/>
                    </a:cubicBezTo>
                    <a:cubicBezTo>
                      <a:pt x="49" y="245"/>
                      <a:pt x="49" y="245"/>
                      <a:pt x="49" y="245"/>
                    </a:cubicBezTo>
                    <a:cubicBezTo>
                      <a:pt x="49" y="359"/>
                      <a:pt x="49" y="359"/>
                      <a:pt x="49" y="359"/>
                    </a:cubicBezTo>
                    <a:cubicBezTo>
                      <a:pt x="49" y="363"/>
                      <a:pt x="52" y="366"/>
                      <a:pt x="56" y="366"/>
                    </a:cubicBezTo>
                    <a:cubicBezTo>
                      <a:pt x="60" y="366"/>
                      <a:pt x="63" y="363"/>
                      <a:pt x="63" y="359"/>
                    </a:cubicBezTo>
                    <a:cubicBezTo>
                      <a:pt x="63" y="245"/>
                      <a:pt x="63" y="245"/>
                      <a:pt x="63" y="245"/>
                    </a:cubicBezTo>
                    <a:cubicBezTo>
                      <a:pt x="105" y="245"/>
                      <a:pt x="105" y="245"/>
                      <a:pt x="105" y="245"/>
                    </a:cubicBezTo>
                    <a:cubicBezTo>
                      <a:pt x="109" y="245"/>
                      <a:pt x="112" y="241"/>
                      <a:pt x="112" y="238"/>
                    </a:cubicBezTo>
                    <a:cubicBezTo>
                      <a:pt x="112" y="128"/>
                      <a:pt x="112" y="128"/>
                      <a:pt x="112" y="128"/>
                    </a:cubicBezTo>
                    <a:cubicBezTo>
                      <a:pt x="112" y="124"/>
                      <a:pt x="109" y="121"/>
                      <a:pt x="105" y="121"/>
                    </a:cubicBezTo>
                    <a:moveTo>
                      <a:pt x="98" y="231"/>
                    </a:moveTo>
                    <a:cubicBezTo>
                      <a:pt x="14" y="231"/>
                      <a:pt x="14" y="231"/>
                      <a:pt x="14" y="231"/>
                    </a:cubicBezTo>
                    <a:cubicBezTo>
                      <a:pt x="14" y="135"/>
                      <a:pt x="14" y="135"/>
                      <a:pt x="14" y="135"/>
                    </a:cubicBezTo>
                    <a:cubicBezTo>
                      <a:pt x="98" y="135"/>
                      <a:pt x="98" y="135"/>
                      <a:pt x="98" y="135"/>
                    </a:cubicBezTo>
                    <a:lnTo>
                      <a:pt x="98" y="231"/>
                    </a:ln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80" name="Google Shape;380;p26"/>
              <p:cNvSpPr/>
              <p:nvPr/>
            </p:nvSpPr>
            <p:spPr>
              <a:xfrm>
                <a:off x="2747963" y="5297488"/>
                <a:ext cx="63500" cy="204788"/>
              </a:xfrm>
              <a:custGeom>
                <a:avLst/>
                <a:gdLst/>
                <a:ahLst/>
                <a:cxnLst/>
                <a:rect l="l" t="t" r="r" b="b"/>
                <a:pathLst>
                  <a:path w="112" h="365" extrusionOk="0">
                    <a:moveTo>
                      <a:pt x="105" y="121"/>
                    </a:moveTo>
                    <a:cubicBezTo>
                      <a:pt x="63" y="121"/>
                      <a:pt x="63" y="121"/>
                      <a:pt x="63" y="121"/>
                    </a:cubicBezTo>
                    <a:cubicBezTo>
                      <a:pt x="63" y="7"/>
                      <a:pt x="63" y="7"/>
                      <a:pt x="63" y="7"/>
                    </a:cubicBezTo>
                    <a:cubicBezTo>
                      <a:pt x="63" y="3"/>
                      <a:pt x="60" y="0"/>
                      <a:pt x="56" y="0"/>
                    </a:cubicBezTo>
                    <a:cubicBezTo>
                      <a:pt x="52" y="0"/>
                      <a:pt x="49" y="3"/>
                      <a:pt x="49" y="7"/>
                    </a:cubicBezTo>
                    <a:cubicBezTo>
                      <a:pt x="49" y="121"/>
                      <a:pt x="49" y="121"/>
                      <a:pt x="49" y="121"/>
                    </a:cubicBezTo>
                    <a:cubicBezTo>
                      <a:pt x="7" y="121"/>
                      <a:pt x="7" y="121"/>
                      <a:pt x="7" y="121"/>
                    </a:cubicBezTo>
                    <a:cubicBezTo>
                      <a:pt x="3" y="121"/>
                      <a:pt x="0" y="124"/>
                      <a:pt x="0" y="128"/>
                    </a:cubicBezTo>
                    <a:cubicBezTo>
                      <a:pt x="0" y="237"/>
                      <a:pt x="0" y="237"/>
                      <a:pt x="0" y="237"/>
                    </a:cubicBezTo>
                    <a:cubicBezTo>
                      <a:pt x="0" y="241"/>
                      <a:pt x="3" y="244"/>
                      <a:pt x="7" y="244"/>
                    </a:cubicBezTo>
                    <a:cubicBezTo>
                      <a:pt x="49" y="244"/>
                      <a:pt x="49" y="244"/>
                      <a:pt x="49" y="244"/>
                    </a:cubicBezTo>
                    <a:cubicBezTo>
                      <a:pt x="49" y="358"/>
                      <a:pt x="49" y="358"/>
                      <a:pt x="49" y="358"/>
                    </a:cubicBezTo>
                    <a:cubicBezTo>
                      <a:pt x="49" y="362"/>
                      <a:pt x="52" y="365"/>
                      <a:pt x="56" y="365"/>
                    </a:cubicBezTo>
                    <a:cubicBezTo>
                      <a:pt x="60" y="365"/>
                      <a:pt x="63" y="362"/>
                      <a:pt x="63" y="358"/>
                    </a:cubicBezTo>
                    <a:cubicBezTo>
                      <a:pt x="63" y="244"/>
                      <a:pt x="63" y="244"/>
                      <a:pt x="63" y="244"/>
                    </a:cubicBezTo>
                    <a:cubicBezTo>
                      <a:pt x="105" y="244"/>
                      <a:pt x="105" y="244"/>
                      <a:pt x="105" y="244"/>
                    </a:cubicBezTo>
                    <a:cubicBezTo>
                      <a:pt x="109" y="244"/>
                      <a:pt x="112" y="241"/>
                      <a:pt x="112" y="237"/>
                    </a:cubicBezTo>
                    <a:cubicBezTo>
                      <a:pt x="112" y="128"/>
                      <a:pt x="112" y="128"/>
                      <a:pt x="112" y="128"/>
                    </a:cubicBezTo>
                    <a:cubicBezTo>
                      <a:pt x="112" y="124"/>
                      <a:pt x="109" y="121"/>
                      <a:pt x="105" y="121"/>
                    </a:cubicBezTo>
                    <a:moveTo>
                      <a:pt x="98" y="230"/>
                    </a:moveTo>
                    <a:cubicBezTo>
                      <a:pt x="14" y="230"/>
                      <a:pt x="14" y="230"/>
                      <a:pt x="14" y="230"/>
                    </a:cubicBezTo>
                    <a:cubicBezTo>
                      <a:pt x="14" y="135"/>
                      <a:pt x="14" y="135"/>
                      <a:pt x="14" y="135"/>
                    </a:cubicBezTo>
                    <a:cubicBezTo>
                      <a:pt x="98" y="135"/>
                      <a:pt x="98" y="135"/>
                      <a:pt x="98" y="135"/>
                    </a:cubicBezTo>
                    <a:lnTo>
                      <a:pt x="98" y="230"/>
                    </a:ln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81" name="Google Shape;381;p26"/>
              <p:cNvSpPr/>
              <p:nvPr/>
            </p:nvSpPr>
            <p:spPr>
              <a:xfrm>
                <a:off x="2835275" y="5208588"/>
                <a:ext cx="61912" cy="204788"/>
              </a:xfrm>
              <a:custGeom>
                <a:avLst/>
                <a:gdLst/>
                <a:ahLst/>
                <a:cxnLst/>
                <a:rect l="l" t="t" r="r" b="b"/>
                <a:pathLst>
                  <a:path w="112" h="366" extrusionOk="0">
                    <a:moveTo>
                      <a:pt x="105" y="121"/>
                    </a:moveTo>
                    <a:cubicBezTo>
                      <a:pt x="63" y="121"/>
                      <a:pt x="63" y="121"/>
                      <a:pt x="63" y="121"/>
                    </a:cubicBezTo>
                    <a:cubicBezTo>
                      <a:pt x="63" y="7"/>
                      <a:pt x="63" y="7"/>
                      <a:pt x="63" y="7"/>
                    </a:cubicBezTo>
                    <a:cubicBezTo>
                      <a:pt x="63" y="3"/>
                      <a:pt x="60" y="0"/>
                      <a:pt x="56" y="0"/>
                    </a:cubicBezTo>
                    <a:cubicBezTo>
                      <a:pt x="52" y="0"/>
                      <a:pt x="49" y="3"/>
                      <a:pt x="49" y="7"/>
                    </a:cubicBezTo>
                    <a:cubicBezTo>
                      <a:pt x="49" y="121"/>
                      <a:pt x="49" y="121"/>
                      <a:pt x="49" y="121"/>
                    </a:cubicBezTo>
                    <a:cubicBezTo>
                      <a:pt x="7" y="121"/>
                      <a:pt x="7" y="121"/>
                      <a:pt x="7" y="121"/>
                    </a:cubicBezTo>
                    <a:cubicBezTo>
                      <a:pt x="3" y="121"/>
                      <a:pt x="0" y="125"/>
                      <a:pt x="0" y="128"/>
                    </a:cubicBezTo>
                    <a:cubicBezTo>
                      <a:pt x="0" y="238"/>
                      <a:pt x="0" y="238"/>
                      <a:pt x="0" y="238"/>
                    </a:cubicBezTo>
                    <a:cubicBezTo>
                      <a:pt x="0" y="241"/>
                      <a:pt x="3" y="245"/>
                      <a:pt x="7" y="245"/>
                    </a:cubicBezTo>
                    <a:cubicBezTo>
                      <a:pt x="49" y="245"/>
                      <a:pt x="49" y="245"/>
                      <a:pt x="49" y="245"/>
                    </a:cubicBezTo>
                    <a:cubicBezTo>
                      <a:pt x="49" y="359"/>
                      <a:pt x="49" y="359"/>
                      <a:pt x="49" y="359"/>
                    </a:cubicBezTo>
                    <a:cubicBezTo>
                      <a:pt x="49" y="363"/>
                      <a:pt x="52" y="366"/>
                      <a:pt x="56" y="366"/>
                    </a:cubicBezTo>
                    <a:cubicBezTo>
                      <a:pt x="60" y="366"/>
                      <a:pt x="63" y="363"/>
                      <a:pt x="63" y="359"/>
                    </a:cubicBezTo>
                    <a:cubicBezTo>
                      <a:pt x="63" y="245"/>
                      <a:pt x="63" y="245"/>
                      <a:pt x="63" y="245"/>
                    </a:cubicBezTo>
                    <a:cubicBezTo>
                      <a:pt x="105" y="245"/>
                      <a:pt x="105" y="245"/>
                      <a:pt x="105" y="245"/>
                    </a:cubicBezTo>
                    <a:cubicBezTo>
                      <a:pt x="109" y="245"/>
                      <a:pt x="112" y="241"/>
                      <a:pt x="112" y="238"/>
                    </a:cubicBezTo>
                    <a:cubicBezTo>
                      <a:pt x="112" y="128"/>
                      <a:pt x="112" y="128"/>
                      <a:pt x="112" y="128"/>
                    </a:cubicBezTo>
                    <a:cubicBezTo>
                      <a:pt x="112" y="125"/>
                      <a:pt x="109" y="121"/>
                      <a:pt x="105" y="121"/>
                    </a:cubicBezTo>
                    <a:moveTo>
                      <a:pt x="98" y="231"/>
                    </a:moveTo>
                    <a:cubicBezTo>
                      <a:pt x="14" y="231"/>
                      <a:pt x="14" y="231"/>
                      <a:pt x="14" y="231"/>
                    </a:cubicBezTo>
                    <a:cubicBezTo>
                      <a:pt x="14" y="135"/>
                      <a:pt x="14" y="135"/>
                      <a:pt x="14" y="135"/>
                    </a:cubicBezTo>
                    <a:cubicBezTo>
                      <a:pt x="98" y="135"/>
                      <a:pt x="98" y="135"/>
                      <a:pt x="98" y="135"/>
                    </a:cubicBezTo>
                    <a:lnTo>
                      <a:pt x="98" y="231"/>
                    </a:ln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sp>
          <p:nvSpPr>
            <p:cNvPr id="382" name="Google Shape;382;p26"/>
            <p:cNvSpPr/>
            <p:nvPr/>
          </p:nvSpPr>
          <p:spPr>
            <a:xfrm>
              <a:off x="8423450" y="3636947"/>
              <a:ext cx="473075" cy="484188"/>
            </a:xfrm>
            <a:custGeom>
              <a:avLst/>
              <a:gdLst/>
              <a:ahLst/>
              <a:cxnLst/>
              <a:rect l="l" t="t" r="r" b="b"/>
              <a:pathLst>
                <a:path w="574" h="581" extrusionOk="0">
                  <a:moveTo>
                    <a:pt x="522" y="17"/>
                  </a:moveTo>
                  <a:cubicBezTo>
                    <a:pt x="490" y="6"/>
                    <a:pt x="449" y="0"/>
                    <a:pt x="404" y="0"/>
                  </a:cubicBezTo>
                  <a:cubicBezTo>
                    <a:pt x="360" y="0"/>
                    <a:pt x="318" y="6"/>
                    <a:pt x="287" y="17"/>
                  </a:cubicBezTo>
                  <a:cubicBezTo>
                    <a:pt x="252" y="29"/>
                    <a:pt x="234" y="44"/>
                    <a:pt x="234" y="63"/>
                  </a:cubicBezTo>
                  <a:cubicBezTo>
                    <a:pt x="234" y="210"/>
                    <a:pt x="234" y="210"/>
                    <a:pt x="234" y="210"/>
                  </a:cubicBezTo>
                  <a:cubicBezTo>
                    <a:pt x="214" y="208"/>
                    <a:pt x="192" y="206"/>
                    <a:pt x="170" y="206"/>
                  </a:cubicBezTo>
                  <a:cubicBezTo>
                    <a:pt x="126" y="206"/>
                    <a:pt x="84" y="212"/>
                    <a:pt x="52" y="223"/>
                  </a:cubicBezTo>
                  <a:cubicBezTo>
                    <a:pt x="18" y="234"/>
                    <a:pt x="0" y="250"/>
                    <a:pt x="0" y="268"/>
                  </a:cubicBezTo>
                  <a:cubicBezTo>
                    <a:pt x="0" y="519"/>
                    <a:pt x="0" y="519"/>
                    <a:pt x="0" y="519"/>
                  </a:cubicBezTo>
                  <a:cubicBezTo>
                    <a:pt x="0" y="537"/>
                    <a:pt x="18" y="553"/>
                    <a:pt x="52" y="565"/>
                  </a:cubicBezTo>
                  <a:cubicBezTo>
                    <a:pt x="84" y="575"/>
                    <a:pt x="126" y="581"/>
                    <a:pt x="170" y="581"/>
                  </a:cubicBezTo>
                  <a:cubicBezTo>
                    <a:pt x="214" y="581"/>
                    <a:pt x="256" y="575"/>
                    <a:pt x="288" y="565"/>
                  </a:cubicBezTo>
                  <a:cubicBezTo>
                    <a:pt x="322" y="553"/>
                    <a:pt x="340" y="537"/>
                    <a:pt x="340" y="519"/>
                  </a:cubicBezTo>
                  <a:cubicBezTo>
                    <a:pt x="340" y="467"/>
                    <a:pt x="340" y="467"/>
                    <a:pt x="340" y="467"/>
                  </a:cubicBezTo>
                  <a:cubicBezTo>
                    <a:pt x="360" y="470"/>
                    <a:pt x="382" y="472"/>
                    <a:pt x="404" y="472"/>
                  </a:cubicBezTo>
                  <a:cubicBezTo>
                    <a:pt x="449" y="472"/>
                    <a:pt x="490" y="466"/>
                    <a:pt x="522" y="455"/>
                  </a:cubicBezTo>
                  <a:cubicBezTo>
                    <a:pt x="556" y="444"/>
                    <a:pt x="574" y="428"/>
                    <a:pt x="574" y="410"/>
                  </a:cubicBezTo>
                  <a:cubicBezTo>
                    <a:pt x="574" y="63"/>
                    <a:pt x="574" y="63"/>
                    <a:pt x="574" y="63"/>
                  </a:cubicBezTo>
                  <a:cubicBezTo>
                    <a:pt x="574" y="44"/>
                    <a:pt x="556" y="29"/>
                    <a:pt x="522" y="17"/>
                  </a:cubicBezTo>
                  <a:moveTo>
                    <a:pt x="560" y="329"/>
                  </a:moveTo>
                  <a:cubicBezTo>
                    <a:pt x="560" y="352"/>
                    <a:pt x="496" y="377"/>
                    <a:pt x="404" y="377"/>
                  </a:cubicBezTo>
                  <a:cubicBezTo>
                    <a:pt x="382" y="377"/>
                    <a:pt x="360" y="375"/>
                    <a:pt x="340" y="372"/>
                  </a:cubicBezTo>
                  <a:cubicBezTo>
                    <a:pt x="340" y="301"/>
                    <a:pt x="340" y="301"/>
                    <a:pt x="340" y="301"/>
                  </a:cubicBezTo>
                  <a:cubicBezTo>
                    <a:pt x="360" y="304"/>
                    <a:pt x="382" y="305"/>
                    <a:pt x="404" y="305"/>
                  </a:cubicBezTo>
                  <a:cubicBezTo>
                    <a:pt x="449" y="305"/>
                    <a:pt x="490" y="300"/>
                    <a:pt x="522" y="289"/>
                  </a:cubicBezTo>
                  <a:cubicBezTo>
                    <a:pt x="539" y="283"/>
                    <a:pt x="552" y="276"/>
                    <a:pt x="560" y="269"/>
                  </a:cubicBezTo>
                  <a:lnTo>
                    <a:pt x="560" y="329"/>
                  </a:lnTo>
                  <a:close/>
                  <a:moveTo>
                    <a:pt x="326" y="294"/>
                  </a:moveTo>
                  <a:cubicBezTo>
                    <a:pt x="326" y="358"/>
                    <a:pt x="326" y="358"/>
                    <a:pt x="326" y="358"/>
                  </a:cubicBezTo>
                  <a:cubicBezTo>
                    <a:pt x="326" y="380"/>
                    <a:pt x="262" y="406"/>
                    <a:pt x="170" y="406"/>
                  </a:cubicBezTo>
                  <a:cubicBezTo>
                    <a:pt x="78" y="406"/>
                    <a:pt x="14" y="380"/>
                    <a:pt x="14" y="358"/>
                  </a:cubicBezTo>
                  <a:cubicBezTo>
                    <a:pt x="14" y="294"/>
                    <a:pt x="14" y="294"/>
                    <a:pt x="14" y="294"/>
                  </a:cubicBezTo>
                  <a:cubicBezTo>
                    <a:pt x="23" y="302"/>
                    <a:pt x="36" y="308"/>
                    <a:pt x="52" y="314"/>
                  </a:cubicBezTo>
                  <a:cubicBezTo>
                    <a:pt x="84" y="325"/>
                    <a:pt x="126" y="331"/>
                    <a:pt x="170" y="331"/>
                  </a:cubicBezTo>
                  <a:cubicBezTo>
                    <a:pt x="214" y="331"/>
                    <a:pt x="256" y="325"/>
                    <a:pt x="288" y="314"/>
                  </a:cubicBezTo>
                  <a:cubicBezTo>
                    <a:pt x="304" y="308"/>
                    <a:pt x="317" y="302"/>
                    <a:pt x="326" y="294"/>
                  </a:cubicBezTo>
                  <a:moveTo>
                    <a:pt x="14" y="383"/>
                  </a:moveTo>
                  <a:cubicBezTo>
                    <a:pt x="23" y="391"/>
                    <a:pt x="36" y="398"/>
                    <a:pt x="52" y="403"/>
                  </a:cubicBezTo>
                  <a:cubicBezTo>
                    <a:pt x="84" y="414"/>
                    <a:pt x="126" y="420"/>
                    <a:pt x="170" y="420"/>
                  </a:cubicBezTo>
                  <a:cubicBezTo>
                    <a:pt x="214" y="420"/>
                    <a:pt x="256" y="414"/>
                    <a:pt x="288" y="403"/>
                  </a:cubicBezTo>
                  <a:cubicBezTo>
                    <a:pt x="304" y="398"/>
                    <a:pt x="317" y="391"/>
                    <a:pt x="326" y="383"/>
                  </a:cubicBezTo>
                  <a:cubicBezTo>
                    <a:pt x="326" y="438"/>
                    <a:pt x="326" y="438"/>
                    <a:pt x="326" y="438"/>
                  </a:cubicBezTo>
                  <a:cubicBezTo>
                    <a:pt x="326" y="461"/>
                    <a:pt x="262" y="486"/>
                    <a:pt x="170" y="486"/>
                  </a:cubicBezTo>
                  <a:cubicBezTo>
                    <a:pt x="78" y="486"/>
                    <a:pt x="14" y="461"/>
                    <a:pt x="14" y="438"/>
                  </a:cubicBezTo>
                  <a:lnTo>
                    <a:pt x="14" y="383"/>
                  </a:lnTo>
                  <a:close/>
                  <a:moveTo>
                    <a:pt x="560" y="158"/>
                  </a:moveTo>
                  <a:cubicBezTo>
                    <a:pt x="560" y="180"/>
                    <a:pt x="496" y="206"/>
                    <a:pt x="404" y="206"/>
                  </a:cubicBezTo>
                  <a:cubicBezTo>
                    <a:pt x="312" y="206"/>
                    <a:pt x="248" y="180"/>
                    <a:pt x="248" y="158"/>
                  </a:cubicBezTo>
                  <a:cubicBezTo>
                    <a:pt x="248" y="89"/>
                    <a:pt x="248" y="89"/>
                    <a:pt x="248" y="89"/>
                  </a:cubicBezTo>
                  <a:cubicBezTo>
                    <a:pt x="257" y="96"/>
                    <a:pt x="270" y="103"/>
                    <a:pt x="287" y="108"/>
                  </a:cubicBezTo>
                  <a:cubicBezTo>
                    <a:pt x="318" y="119"/>
                    <a:pt x="360" y="125"/>
                    <a:pt x="404" y="125"/>
                  </a:cubicBezTo>
                  <a:cubicBezTo>
                    <a:pt x="449" y="125"/>
                    <a:pt x="490" y="119"/>
                    <a:pt x="522" y="108"/>
                  </a:cubicBezTo>
                  <a:cubicBezTo>
                    <a:pt x="539" y="103"/>
                    <a:pt x="552" y="96"/>
                    <a:pt x="560" y="89"/>
                  </a:cubicBezTo>
                  <a:lnTo>
                    <a:pt x="560" y="158"/>
                  </a:lnTo>
                  <a:close/>
                  <a:moveTo>
                    <a:pt x="404" y="14"/>
                  </a:moveTo>
                  <a:cubicBezTo>
                    <a:pt x="496" y="14"/>
                    <a:pt x="560" y="40"/>
                    <a:pt x="560" y="63"/>
                  </a:cubicBezTo>
                  <a:cubicBezTo>
                    <a:pt x="560" y="85"/>
                    <a:pt x="496" y="111"/>
                    <a:pt x="404" y="111"/>
                  </a:cubicBezTo>
                  <a:cubicBezTo>
                    <a:pt x="312" y="111"/>
                    <a:pt x="248" y="85"/>
                    <a:pt x="248" y="63"/>
                  </a:cubicBezTo>
                  <a:cubicBezTo>
                    <a:pt x="248" y="40"/>
                    <a:pt x="312" y="14"/>
                    <a:pt x="404" y="14"/>
                  </a:cubicBezTo>
                  <a:moveTo>
                    <a:pt x="248" y="183"/>
                  </a:moveTo>
                  <a:cubicBezTo>
                    <a:pt x="257" y="191"/>
                    <a:pt x="270" y="198"/>
                    <a:pt x="287" y="203"/>
                  </a:cubicBezTo>
                  <a:cubicBezTo>
                    <a:pt x="318" y="214"/>
                    <a:pt x="360" y="220"/>
                    <a:pt x="404" y="220"/>
                  </a:cubicBezTo>
                  <a:cubicBezTo>
                    <a:pt x="449" y="220"/>
                    <a:pt x="490" y="214"/>
                    <a:pt x="522" y="203"/>
                  </a:cubicBezTo>
                  <a:cubicBezTo>
                    <a:pt x="539" y="198"/>
                    <a:pt x="552" y="191"/>
                    <a:pt x="560" y="183"/>
                  </a:cubicBezTo>
                  <a:cubicBezTo>
                    <a:pt x="560" y="243"/>
                    <a:pt x="560" y="243"/>
                    <a:pt x="560" y="243"/>
                  </a:cubicBezTo>
                  <a:cubicBezTo>
                    <a:pt x="560" y="266"/>
                    <a:pt x="496" y="291"/>
                    <a:pt x="404" y="291"/>
                  </a:cubicBezTo>
                  <a:cubicBezTo>
                    <a:pt x="382" y="291"/>
                    <a:pt x="360" y="290"/>
                    <a:pt x="340" y="287"/>
                  </a:cubicBezTo>
                  <a:cubicBezTo>
                    <a:pt x="340" y="268"/>
                    <a:pt x="340" y="268"/>
                    <a:pt x="340" y="268"/>
                  </a:cubicBezTo>
                  <a:cubicBezTo>
                    <a:pt x="340" y="250"/>
                    <a:pt x="322" y="234"/>
                    <a:pt x="288" y="223"/>
                  </a:cubicBezTo>
                  <a:cubicBezTo>
                    <a:pt x="276" y="219"/>
                    <a:pt x="262" y="215"/>
                    <a:pt x="248" y="213"/>
                  </a:cubicBezTo>
                  <a:lnTo>
                    <a:pt x="248" y="183"/>
                  </a:lnTo>
                  <a:close/>
                  <a:moveTo>
                    <a:pt x="170" y="220"/>
                  </a:moveTo>
                  <a:cubicBezTo>
                    <a:pt x="196" y="220"/>
                    <a:pt x="219" y="222"/>
                    <a:pt x="239" y="225"/>
                  </a:cubicBezTo>
                  <a:cubicBezTo>
                    <a:pt x="240" y="225"/>
                    <a:pt x="240" y="226"/>
                    <a:pt x="240" y="226"/>
                  </a:cubicBezTo>
                  <a:cubicBezTo>
                    <a:pt x="293" y="234"/>
                    <a:pt x="326" y="252"/>
                    <a:pt x="326" y="268"/>
                  </a:cubicBezTo>
                  <a:cubicBezTo>
                    <a:pt x="326" y="291"/>
                    <a:pt x="262" y="317"/>
                    <a:pt x="170" y="317"/>
                  </a:cubicBezTo>
                  <a:cubicBezTo>
                    <a:pt x="78" y="317"/>
                    <a:pt x="14" y="291"/>
                    <a:pt x="14" y="268"/>
                  </a:cubicBezTo>
                  <a:cubicBezTo>
                    <a:pt x="14" y="246"/>
                    <a:pt x="78" y="220"/>
                    <a:pt x="170" y="220"/>
                  </a:cubicBezTo>
                  <a:moveTo>
                    <a:pt x="170" y="567"/>
                  </a:moveTo>
                  <a:cubicBezTo>
                    <a:pt x="78" y="567"/>
                    <a:pt x="14" y="542"/>
                    <a:pt x="14" y="519"/>
                  </a:cubicBezTo>
                  <a:cubicBezTo>
                    <a:pt x="14" y="464"/>
                    <a:pt x="14" y="464"/>
                    <a:pt x="14" y="464"/>
                  </a:cubicBezTo>
                  <a:cubicBezTo>
                    <a:pt x="23" y="472"/>
                    <a:pt x="36" y="478"/>
                    <a:pt x="52" y="484"/>
                  </a:cubicBezTo>
                  <a:cubicBezTo>
                    <a:pt x="84" y="495"/>
                    <a:pt x="126" y="500"/>
                    <a:pt x="170" y="500"/>
                  </a:cubicBezTo>
                  <a:cubicBezTo>
                    <a:pt x="214" y="500"/>
                    <a:pt x="256" y="495"/>
                    <a:pt x="288" y="484"/>
                  </a:cubicBezTo>
                  <a:cubicBezTo>
                    <a:pt x="304" y="478"/>
                    <a:pt x="317" y="472"/>
                    <a:pt x="326" y="464"/>
                  </a:cubicBezTo>
                  <a:cubicBezTo>
                    <a:pt x="326" y="519"/>
                    <a:pt x="326" y="519"/>
                    <a:pt x="326" y="519"/>
                  </a:cubicBezTo>
                  <a:cubicBezTo>
                    <a:pt x="326" y="542"/>
                    <a:pt x="262" y="567"/>
                    <a:pt x="170" y="567"/>
                  </a:cubicBezTo>
                  <a:moveTo>
                    <a:pt x="404" y="458"/>
                  </a:moveTo>
                  <a:cubicBezTo>
                    <a:pt x="382" y="458"/>
                    <a:pt x="360" y="456"/>
                    <a:pt x="340" y="453"/>
                  </a:cubicBezTo>
                  <a:cubicBezTo>
                    <a:pt x="340" y="387"/>
                    <a:pt x="340" y="387"/>
                    <a:pt x="340" y="387"/>
                  </a:cubicBezTo>
                  <a:cubicBezTo>
                    <a:pt x="361" y="389"/>
                    <a:pt x="382" y="391"/>
                    <a:pt x="404" y="391"/>
                  </a:cubicBezTo>
                  <a:cubicBezTo>
                    <a:pt x="449" y="391"/>
                    <a:pt x="490" y="385"/>
                    <a:pt x="522" y="374"/>
                  </a:cubicBezTo>
                  <a:cubicBezTo>
                    <a:pt x="539" y="369"/>
                    <a:pt x="552" y="362"/>
                    <a:pt x="560" y="355"/>
                  </a:cubicBezTo>
                  <a:cubicBezTo>
                    <a:pt x="560" y="410"/>
                    <a:pt x="560" y="410"/>
                    <a:pt x="560" y="410"/>
                  </a:cubicBezTo>
                  <a:cubicBezTo>
                    <a:pt x="560" y="432"/>
                    <a:pt x="496" y="458"/>
                    <a:pt x="404" y="458"/>
                  </a:cubicBezTo>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83" name="Google Shape;383;p26"/>
            <p:cNvSpPr txBox="1"/>
            <p:nvPr/>
          </p:nvSpPr>
          <p:spPr>
            <a:xfrm>
              <a:off x="1217664" y="851281"/>
              <a:ext cx="1837800" cy="4842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l-GR" sz="1300" b="0" i="0" u="none" strike="noStrike" cap="none">
                  <a:latin typeface="Trebuchet MS"/>
                  <a:ea typeface="Trebuchet MS"/>
                  <a:cs typeface="Trebuchet MS"/>
                  <a:sym typeface="Trebuchet MS"/>
                </a:rPr>
                <a:t>Βιβλιογραφική ανασκόπηση</a:t>
              </a:r>
              <a:endParaRPr sz="1100"/>
            </a:p>
          </p:txBody>
        </p:sp>
        <p:sp>
          <p:nvSpPr>
            <p:cNvPr id="384" name="Google Shape;384;p26"/>
            <p:cNvSpPr txBox="1"/>
            <p:nvPr/>
          </p:nvSpPr>
          <p:spPr>
            <a:xfrm>
              <a:off x="9048039" y="954506"/>
              <a:ext cx="1624800" cy="5898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l-GR" sz="1200" b="0" i="0" u="none" strike="noStrike" cap="none">
                  <a:latin typeface="Trebuchet MS"/>
                  <a:ea typeface="Trebuchet MS"/>
                  <a:cs typeface="Trebuchet MS"/>
                  <a:sym typeface="Trebuchet MS"/>
                </a:rPr>
                <a:t>Δημιουργία ερωτηματολογίου</a:t>
              </a:r>
              <a:endParaRPr sz="1000"/>
            </a:p>
          </p:txBody>
        </p:sp>
        <p:sp>
          <p:nvSpPr>
            <p:cNvPr id="385" name="Google Shape;385;p26"/>
            <p:cNvSpPr txBox="1"/>
            <p:nvPr/>
          </p:nvSpPr>
          <p:spPr>
            <a:xfrm>
              <a:off x="1303212" y="3669942"/>
              <a:ext cx="1389000" cy="4362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b="0" i="0" u="none" strike="noStrike" cap="none">
                  <a:latin typeface="Trebuchet MS"/>
                  <a:ea typeface="Trebuchet MS"/>
                  <a:cs typeface="Trebuchet MS"/>
                  <a:sym typeface="Trebuchet MS"/>
                </a:rPr>
                <a:t>Στατιστική ανάλυση</a:t>
              </a:r>
              <a:endParaRPr sz="1200"/>
            </a:p>
          </p:txBody>
        </p:sp>
        <p:sp>
          <p:nvSpPr>
            <p:cNvPr id="386" name="Google Shape;386;p26"/>
            <p:cNvSpPr txBox="1"/>
            <p:nvPr/>
          </p:nvSpPr>
          <p:spPr>
            <a:xfrm>
              <a:off x="9108025" y="3138808"/>
              <a:ext cx="1565100" cy="5898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l-GR" sz="1100" b="0" i="0" u="none" strike="noStrike" cap="none">
                  <a:latin typeface="Trebuchet MS"/>
                  <a:ea typeface="Trebuchet MS"/>
                  <a:cs typeface="Trebuchet MS"/>
                  <a:sym typeface="Trebuchet MS"/>
                </a:rPr>
                <a:t>Διαμοιρασμός του ερωτηματολογίου</a:t>
              </a:r>
              <a:endParaRPr sz="900"/>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7"/>
          <p:cNvSpPr txBox="1">
            <a:spLocks noGrp="1"/>
          </p:cNvSpPr>
          <p:nvPr>
            <p:ph type="title"/>
          </p:nvPr>
        </p:nvSpPr>
        <p:spPr>
          <a:xfrm>
            <a:off x="1527275" y="620700"/>
            <a:ext cx="7293300" cy="576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Μεθοδολογία Έρευνας</a:t>
            </a:r>
            <a:endParaRPr sz="3400">
              <a:latin typeface="Times New Roman"/>
              <a:ea typeface="Times New Roman"/>
              <a:cs typeface="Times New Roman"/>
              <a:sym typeface="Times New Roman"/>
            </a:endParaRPr>
          </a:p>
        </p:txBody>
      </p:sp>
      <p:sp>
        <p:nvSpPr>
          <p:cNvPr id="392" name="Google Shape;392;p27"/>
          <p:cNvSpPr/>
          <p:nvPr/>
        </p:nvSpPr>
        <p:spPr>
          <a:xfrm>
            <a:off x="1027984" y="1409492"/>
            <a:ext cx="7632900" cy="3539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l-GR" sz="3200">
                <a:solidFill>
                  <a:schemeClr val="dk1"/>
                </a:solidFill>
                <a:latin typeface="Times New Roman"/>
                <a:ea typeface="Times New Roman"/>
                <a:cs typeface="Times New Roman"/>
                <a:sym typeface="Times New Roman"/>
              </a:rPr>
              <a:t>Κ</a:t>
            </a:r>
            <a:endParaRPr/>
          </a:p>
        </p:txBody>
      </p:sp>
      <p:grpSp>
        <p:nvGrpSpPr>
          <p:cNvPr id="393" name="Google Shape;393;p27" descr="γραφικό βημάτων"/>
          <p:cNvGrpSpPr/>
          <p:nvPr/>
        </p:nvGrpSpPr>
        <p:grpSpPr>
          <a:xfrm>
            <a:off x="3700788" y="5036974"/>
            <a:ext cx="4214646" cy="1960173"/>
            <a:chOff x="6431893" y="1994514"/>
            <a:chExt cx="5184066" cy="3913302"/>
          </a:xfrm>
        </p:grpSpPr>
        <p:grpSp>
          <p:nvGrpSpPr>
            <p:cNvPr id="394" name="Google Shape;394;p27"/>
            <p:cNvGrpSpPr/>
            <p:nvPr/>
          </p:nvGrpSpPr>
          <p:grpSpPr>
            <a:xfrm>
              <a:off x="6431893" y="4609082"/>
              <a:ext cx="2336932" cy="1298733"/>
              <a:chOff x="4808051" y="1842051"/>
              <a:chExt cx="2369874" cy="1397539"/>
            </a:xfrm>
          </p:grpSpPr>
          <p:sp>
            <p:nvSpPr>
              <p:cNvPr id="395" name="Google Shape;395;p27"/>
              <p:cNvSpPr/>
              <p:nvPr/>
            </p:nvSpPr>
            <p:spPr>
              <a:xfrm>
                <a:off x="4808051" y="2331219"/>
                <a:ext cx="1133349" cy="908371"/>
              </a:xfrm>
              <a:custGeom>
                <a:avLst/>
                <a:gdLst/>
                <a:ahLst/>
                <a:cxnLst/>
                <a:rect l="l" t="t" r="r" b="b"/>
                <a:pathLst>
                  <a:path w="595" h="671" extrusionOk="0">
                    <a:moveTo>
                      <a:pt x="595" y="671"/>
                    </a:moveTo>
                    <a:lnTo>
                      <a:pt x="0" y="328"/>
                    </a:lnTo>
                    <a:lnTo>
                      <a:pt x="0" y="0"/>
                    </a:lnTo>
                    <a:lnTo>
                      <a:pt x="595" y="343"/>
                    </a:lnTo>
                    <a:lnTo>
                      <a:pt x="595" y="671"/>
                    </a:lnTo>
                    <a:close/>
                  </a:path>
                </a:pathLst>
              </a:custGeom>
              <a:solidFill>
                <a:srgbClr val="7A4A07"/>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96" name="Google Shape;396;p27"/>
              <p:cNvSpPr/>
              <p:nvPr/>
            </p:nvSpPr>
            <p:spPr>
              <a:xfrm>
                <a:off x="4808051" y="1842051"/>
                <a:ext cx="2369873" cy="959190"/>
              </a:xfrm>
              <a:custGeom>
                <a:avLst/>
                <a:gdLst/>
                <a:ahLst/>
                <a:cxnLst/>
                <a:rect l="l" t="t" r="r" b="b"/>
                <a:pathLst>
                  <a:path w="1244" h="709" extrusionOk="0">
                    <a:moveTo>
                      <a:pt x="595" y="709"/>
                    </a:moveTo>
                    <a:lnTo>
                      <a:pt x="0" y="366"/>
                    </a:lnTo>
                    <a:lnTo>
                      <a:pt x="649" y="0"/>
                    </a:lnTo>
                    <a:lnTo>
                      <a:pt x="1244" y="343"/>
                    </a:lnTo>
                    <a:lnTo>
                      <a:pt x="595" y="709"/>
                    </a:ln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397" name="Google Shape;397;p27"/>
              <p:cNvSpPr/>
              <p:nvPr/>
            </p:nvSpPr>
            <p:spPr>
              <a:xfrm>
                <a:off x="5941552" y="2300082"/>
                <a:ext cx="1236373" cy="939508"/>
              </a:xfrm>
              <a:custGeom>
                <a:avLst/>
                <a:gdLst/>
                <a:ahLst/>
                <a:cxnLst/>
                <a:rect l="l" t="t" r="r" b="b"/>
                <a:pathLst>
                  <a:path w="649" h="694" extrusionOk="0">
                    <a:moveTo>
                      <a:pt x="649" y="0"/>
                    </a:moveTo>
                    <a:lnTo>
                      <a:pt x="649" y="328"/>
                    </a:lnTo>
                    <a:lnTo>
                      <a:pt x="0" y="694"/>
                    </a:lnTo>
                    <a:lnTo>
                      <a:pt x="0" y="366"/>
                    </a:lnTo>
                    <a:lnTo>
                      <a:pt x="649" y="0"/>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grpSp>
          <p:nvGrpSpPr>
            <p:cNvPr id="398" name="Google Shape;398;p27"/>
            <p:cNvGrpSpPr/>
            <p:nvPr/>
          </p:nvGrpSpPr>
          <p:grpSpPr>
            <a:xfrm>
              <a:off x="7549458" y="3859274"/>
              <a:ext cx="2336932" cy="1307538"/>
              <a:chOff x="4808051" y="4299121"/>
              <a:chExt cx="2369874" cy="1405200"/>
            </a:xfrm>
          </p:grpSpPr>
          <p:sp>
            <p:nvSpPr>
              <p:cNvPr id="399" name="Google Shape;399;p27"/>
              <p:cNvSpPr/>
              <p:nvPr/>
            </p:nvSpPr>
            <p:spPr>
              <a:xfrm>
                <a:off x="4808051" y="4795540"/>
                <a:ext cx="1133349" cy="908781"/>
              </a:xfrm>
              <a:custGeom>
                <a:avLst/>
                <a:gdLst/>
                <a:ahLst/>
                <a:cxnLst/>
                <a:rect l="l" t="t" r="r" b="b"/>
                <a:pathLst>
                  <a:path w="595" h="671" extrusionOk="0">
                    <a:moveTo>
                      <a:pt x="595" y="671"/>
                    </a:moveTo>
                    <a:lnTo>
                      <a:pt x="0" y="328"/>
                    </a:lnTo>
                    <a:lnTo>
                      <a:pt x="0" y="0"/>
                    </a:lnTo>
                    <a:lnTo>
                      <a:pt x="595" y="343"/>
                    </a:lnTo>
                    <a:lnTo>
                      <a:pt x="595" y="671"/>
                    </a:lnTo>
                    <a:close/>
                  </a:path>
                </a:pathLst>
              </a:custGeom>
              <a:solidFill>
                <a:srgbClr val="7A4A07"/>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0" name="Google Shape;400;p27"/>
              <p:cNvSpPr/>
              <p:nvPr/>
            </p:nvSpPr>
            <p:spPr>
              <a:xfrm>
                <a:off x="4808051" y="4299121"/>
                <a:ext cx="2369873" cy="961118"/>
              </a:xfrm>
              <a:custGeom>
                <a:avLst/>
                <a:gdLst/>
                <a:ahLst/>
                <a:cxnLst/>
                <a:rect l="l" t="t" r="r" b="b"/>
                <a:pathLst>
                  <a:path w="1244" h="710" extrusionOk="0">
                    <a:moveTo>
                      <a:pt x="595" y="710"/>
                    </a:moveTo>
                    <a:lnTo>
                      <a:pt x="0" y="367"/>
                    </a:lnTo>
                    <a:lnTo>
                      <a:pt x="649" y="0"/>
                    </a:lnTo>
                    <a:lnTo>
                      <a:pt x="1244" y="344"/>
                    </a:lnTo>
                    <a:lnTo>
                      <a:pt x="595" y="710"/>
                    </a:ln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1" name="Google Shape;401;p27"/>
              <p:cNvSpPr/>
              <p:nvPr/>
            </p:nvSpPr>
            <p:spPr>
              <a:xfrm>
                <a:off x="5941552" y="4764813"/>
                <a:ext cx="1236373" cy="939508"/>
              </a:xfrm>
              <a:custGeom>
                <a:avLst/>
                <a:gdLst/>
                <a:ahLst/>
                <a:cxnLst/>
                <a:rect l="l" t="t" r="r" b="b"/>
                <a:pathLst>
                  <a:path w="649" h="694" extrusionOk="0">
                    <a:moveTo>
                      <a:pt x="649" y="0"/>
                    </a:moveTo>
                    <a:lnTo>
                      <a:pt x="649" y="328"/>
                    </a:lnTo>
                    <a:lnTo>
                      <a:pt x="0" y="694"/>
                    </a:lnTo>
                    <a:lnTo>
                      <a:pt x="0" y="366"/>
                    </a:lnTo>
                    <a:lnTo>
                      <a:pt x="649" y="0"/>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grpSp>
          <p:nvGrpSpPr>
            <p:cNvPr id="402" name="Google Shape;402;p27"/>
            <p:cNvGrpSpPr/>
            <p:nvPr/>
          </p:nvGrpSpPr>
          <p:grpSpPr>
            <a:xfrm>
              <a:off x="8439879" y="3145210"/>
              <a:ext cx="2335275" cy="1306134"/>
              <a:chOff x="4808051" y="5135743"/>
              <a:chExt cx="2369875" cy="1405200"/>
            </a:xfrm>
          </p:grpSpPr>
          <p:sp>
            <p:nvSpPr>
              <p:cNvPr id="403" name="Google Shape;403;p27"/>
              <p:cNvSpPr/>
              <p:nvPr/>
            </p:nvSpPr>
            <p:spPr>
              <a:xfrm>
                <a:off x="4808051" y="5632723"/>
                <a:ext cx="1134109" cy="908220"/>
              </a:xfrm>
              <a:custGeom>
                <a:avLst/>
                <a:gdLst/>
                <a:ahLst/>
                <a:cxnLst/>
                <a:rect l="l" t="t" r="r" b="b"/>
                <a:pathLst>
                  <a:path w="595" h="671" extrusionOk="0">
                    <a:moveTo>
                      <a:pt x="595" y="671"/>
                    </a:moveTo>
                    <a:lnTo>
                      <a:pt x="0" y="328"/>
                    </a:lnTo>
                    <a:lnTo>
                      <a:pt x="0" y="0"/>
                    </a:lnTo>
                    <a:lnTo>
                      <a:pt x="595" y="343"/>
                    </a:lnTo>
                    <a:lnTo>
                      <a:pt x="595" y="671"/>
                    </a:lnTo>
                    <a:close/>
                  </a:path>
                </a:pathLst>
              </a:custGeom>
              <a:solidFill>
                <a:srgbClr val="7A4A07"/>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4" name="Google Shape;404;p27"/>
              <p:cNvSpPr/>
              <p:nvPr/>
            </p:nvSpPr>
            <p:spPr>
              <a:xfrm>
                <a:off x="4808051" y="5135743"/>
                <a:ext cx="2369873" cy="960618"/>
              </a:xfrm>
              <a:custGeom>
                <a:avLst/>
                <a:gdLst/>
                <a:ahLst/>
                <a:cxnLst/>
                <a:rect l="l" t="t" r="r" b="b"/>
                <a:pathLst>
                  <a:path w="1244" h="710" extrusionOk="0">
                    <a:moveTo>
                      <a:pt x="595" y="710"/>
                    </a:moveTo>
                    <a:lnTo>
                      <a:pt x="0" y="367"/>
                    </a:lnTo>
                    <a:lnTo>
                      <a:pt x="649" y="0"/>
                    </a:lnTo>
                    <a:lnTo>
                      <a:pt x="1244" y="344"/>
                    </a:lnTo>
                    <a:lnTo>
                      <a:pt x="595" y="710"/>
                    </a:ln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5" name="Google Shape;405;p27"/>
              <p:cNvSpPr/>
              <p:nvPr/>
            </p:nvSpPr>
            <p:spPr>
              <a:xfrm>
                <a:off x="5942160" y="5600967"/>
                <a:ext cx="1235766" cy="939976"/>
              </a:xfrm>
              <a:custGeom>
                <a:avLst/>
                <a:gdLst/>
                <a:ahLst/>
                <a:cxnLst/>
                <a:rect l="l" t="t" r="r" b="b"/>
                <a:pathLst>
                  <a:path w="649" h="694" extrusionOk="0">
                    <a:moveTo>
                      <a:pt x="649" y="0"/>
                    </a:moveTo>
                    <a:lnTo>
                      <a:pt x="649" y="328"/>
                    </a:lnTo>
                    <a:lnTo>
                      <a:pt x="0" y="694"/>
                    </a:lnTo>
                    <a:lnTo>
                      <a:pt x="0" y="366"/>
                    </a:lnTo>
                    <a:lnTo>
                      <a:pt x="649" y="0"/>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grpSp>
          <p:nvGrpSpPr>
            <p:cNvPr id="406" name="Google Shape;406;p27"/>
            <p:cNvGrpSpPr/>
            <p:nvPr/>
          </p:nvGrpSpPr>
          <p:grpSpPr>
            <a:xfrm>
              <a:off x="9279026" y="2438098"/>
              <a:ext cx="2336933" cy="1304594"/>
              <a:chOff x="4808051" y="3515295"/>
              <a:chExt cx="2369874" cy="1403846"/>
            </a:xfrm>
          </p:grpSpPr>
          <p:sp>
            <p:nvSpPr>
              <p:cNvPr id="407" name="Google Shape;407;p27"/>
              <p:cNvSpPr/>
              <p:nvPr/>
            </p:nvSpPr>
            <p:spPr>
              <a:xfrm>
                <a:off x="4808051" y="4010770"/>
                <a:ext cx="1133349" cy="908371"/>
              </a:xfrm>
              <a:custGeom>
                <a:avLst/>
                <a:gdLst/>
                <a:ahLst/>
                <a:cxnLst/>
                <a:rect l="l" t="t" r="r" b="b"/>
                <a:pathLst>
                  <a:path w="595" h="671" extrusionOk="0">
                    <a:moveTo>
                      <a:pt x="595" y="671"/>
                    </a:moveTo>
                    <a:lnTo>
                      <a:pt x="0" y="328"/>
                    </a:lnTo>
                    <a:lnTo>
                      <a:pt x="0" y="0"/>
                    </a:lnTo>
                    <a:lnTo>
                      <a:pt x="595" y="343"/>
                    </a:lnTo>
                    <a:lnTo>
                      <a:pt x="595" y="671"/>
                    </a:lnTo>
                    <a:close/>
                  </a:path>
                </a:pathLst>
              </a:custGeom>
              <a:solidFill>
                <a:srgbClr val="7A4A07"/>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8" name="Google Shape;408;p27"/>
              <p:cNvSpPr/>
              <p:nvPr/>
            </p:nvSpPr>
            <p:spPr>
              <a:xfrm>
                <a:off x="4808051" y="3515295"/>
                <a:ext cx="2369873" cy="959190"/>
              </a:xfrm>
              <a:custGeom>
                <a:avLst/>
                <a:gdLst/>
                <a:ahLst/>
                <a:cxnLst/>
                <a:rect l="l" t="t" r="r" b="b"/>
                <a:pathLst>
                  <a:path w="1244" h="709" extrusionOk="0">
                    <a:moveTo>
                      <a:pt x="595" y="709"/>
                    </a:moveTo>
                    <a:lnTo>
                      <a:pt x="0" y="366"/>
                    </a:lnTo>
                    <a:lnTo>
                      <a:pt x="649" y="0"/>
                    </a:lnTo>
                    <a:lnTo>
                      <a:pt x="1244" y="343"/>
                    </a:lnTo>
                    <a:lnTo>
                      <a:pt x="595" y="709"/>
                    </a:lnTo>
                    <a:close/>
                  </a:path>
                </a:pathLst>
              </a:custGeom>
              <a:solidFill>
                <a:srgbClr val="F09415"/>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sp>
            <p:nvSpPr>
              <p:cNvPr id="409" name="Google Shape;409;p27"/>
              <p:cNvSpPr/>
              <p:nvPr/>
            </p:nvSpPr>
            <p:spPr>
              <a:xfrm>
                <a:off x="5941400" y="3976396"/>
                <a:ext cx="1236525" cy="940132"/>
              </a:xfrm>
              <a:custGeom>
                <a:avLst/>
                <a:gdLst/>
                <a:ahLst/>
                <a:cxnLst/>
                <a:rect l="l" t="t" r="r" b="b"/>
                <a:pathLst>
                  <a:path w="649" h="694" extrusionOk="0">
                    <a:moveTo>
                      <a:pt x="649" y="0"/>
                    </a:moveTo>
                    <a:lnTo>
                      <a:pt x="649" y="328"/>
                    </a:lnTo>
                    <a:lnTo>
                      <a:pt x="0" y="694"/>
                    </a:lnTo>
                    <a:lnTo>
                      <a:pt x="0" y="366"/>
                    </a:lnTo>
                    <a:lnTo>
                      <a:pt x="649" y="0"/>
                    </a:lnTo>
                    <a:close/>
                  </a:path>
                </a:pathLst>
              </a:custGeom>
              <a:solidFill>
                <a:srgbClr val="B76F0B"/>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Trebuchet MS"/>
                  <a:ea typeface="Trebuchet MS"/>
                  <a:cs typeface="Trebuchet MS"/>
                  <a:sym typeface="Trebuchet MS"/>
                </a:endParaRPr>
              </a:p>
            </p:txBody>
          </p:sp>
        </p:grpSp>
        <p:grpSp>
          <p:nvGrpSpPr>
            <p:cNvPr id="410" name="Google Shape;410;p27"/>
            <p:cNvGrpSpPr/>
            <p:nvPr/>
          </p:nvGrpSpPr>
          <p:grpSpPr>
            <a:xfrm>
              <a:off x="7649252" y="3467636"/>
              <a:ext cx="559800" cy="731041"/>
              <a:chOff x="7668933" y="3471250"/>
              <a:chExt cx="559800" cy="731041"/>
            </a:xfrm>
          </p:grpSpPr>
          <p:sp>
            <p:nvSpPr>
              <p:cNvPr id="411" name="Google Shape;411;p27"/>
              <p:cNvSpPr/>
              <p:nvPr/>
            </p:nvSpPr>
            <p:spPr>
              <a:xfrm rot="7993181">
                <a:off x="7750818" y="3553135"/>
                <a:ext cx="396030" cy="396030"/>
              </a:xfrm>
              <a:prstGeom prst="teardrop">
                <a:avLst>
                  <a:gd name="adj" fmla="val 100000"/>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12" name="Google Shape;412;p27"/>
              <p:cNvSpPr/>
              <p:nvPr/>
            </p:nvSpPr>
            <p:spPr>
              <a:xfrm>
                <a:off x="7800745" y="3600615"/>
                <a:ext cx="300900" cy="283800"/>
              </a:xfrm>
              <a:prstGeom prst="ellipse">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13" name="Google Shape;413;p27"/>
              <p:cNvSpPr txBox="1"/>
              <p:nvPr/>
            </p:nvSpPr>
            <p:spPr>
              <a:xfrm>
                <a:off x="7687796" y="3587891"/>
                <a:ext cx="528900" cy="614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i="0" u="none" strike="noStrike" cap="none">
                    <a:solidFill>
                      <a:srgbClr val="FFFFFF"/>
                    </a:solidFill>
                    <a:latin typeface="Trebuchet MS"/>
                    <a:ea typeface="Trebuchet MS"/>
                    <a:cs typeface="Trebuchet MS"/>
                    <a:sym typeface="Trebuchet MS"/>
                  </a:rPr>
                  <a:t>2</a:t>
                </a:r>
                <a:endParaRPr/>
              </a:p>
            </p:txBody>
          </p:sp>
        </p:grpSp>
        <p:grpSp>
          <p:nvGrpSpPr>
            <p:cNvPr id="414" name="Google Shape;414;p27"/>
            <p:cNvGrpSpPr/>
            <p:nvPr/>
          </p:nvGrpSpPr>
          <p:grpSpPr>
            <a:xfrm>
              <a:off x="6675692" y="4191078"/>
              <a:ext cx="559800" cy="727574"/>
              <a:chOff x="6675692" y="4191078"/>
              <a:chExt cx="559800" cy="727574"/>
            </a:xfrm>
          </p:grpSpPr>
          <p:sp>
            <p:nvSpPr>
              <p:cNvPr id="415" name="Google Shape;415;p27"/>
              <p:cNvSpPr/>
              <p:nvPr/>
            </p:nvSpPr>
            <p:spPr>
              <a:xfrm rot="7993181">
                <a:off x="6757577" y="4272963"/>
                <a:ext cx="396030" cy="396030"/>
              </a:xfrm>
              <a:prstGeom prst="teardrop">
                <a:avLst>
                  <a:gd name="adj" fmla="val 100000"/>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16" name="Google Shape;416;p27"/>
              <p:cNvSpPr/>
              <p:nvPr/>
            </p:nvSpPr>
            <p:spPr>
              <a:xfrm>
                <a:off x="6807876" y="4320739"/>
                <a:ext cx="300900" cy="283800"/>
              </a:xfrm>
              <a:prstGeom prst="ellipse">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17" name="Google Shape;417;p27"/>
              <p:cNvSpPr txBox="1"/>
              <p:nvPr/>
            </p:nvSpPr>
            <p:spPr>
              <a:xfrm>
                <a:off x="6694640" y="4304252"/>
                <a:ext cx="527400" cy="614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i="0" u="none" strike="noStrike" cap="none">
                    <a:solidFill>
                      <a:srgbClr val="FFFFFF"/>
                    </a:solidFill>
                    <a:latin typeface="Trebuchet MS"/>
                    <a:ea typeface="Trebuchet MS"/>
                    <a:cs typeface="Trebuchet MS"/>
                    <a:sym typeface="Trebuchet MS"/>
                  </a:rPr>
                  <a:t>1</a:t>
                </a:r>
                <a:endParaRPr/>
              </a:p>
            </p:txBody>
          </p:sp>
        </p:grpSp>
        <p:grpSp>
          <p:nvGrpSpPr>
            <p:cNvPr id="418" name="Google Shape;418;p27"/>
            <p:cNvGrpSpPr/>
            <p:nvPr/>
          </p:nvGrpSpPr>
          <p:grpSpPr>
            <a:xfrm>
              <a:off x="8590891" y="2744085"/>
              <a:ext cx="559800" cy="724137"/>
              <a:chOff x="8488718" y="2763135"/>
              <a:chExt cx="559800" cy="724137"/>
            </a:xfrm>
          </p:grpSpPr>
          <p:sp>
            <p:nvSpPr>
              <p:cNvPr id="419" name="Google Shape;419;p27"/>
              <p:cNvSpPr/>
              <p:nvPr/>
            </p:nvSpPr>
            <p:spPr>
              <a:xfrm>
                <a:off x="8618133" y="2898296"/>
                <a:ext cx="300900" cy="283800"/>
              </a:xfrm>
              <a:prstGeom prst="ellipse">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20" name="Google Shape;420;p27"/>
              <p:cNvSpPr txBox="1"/>
              <p:nvPr/>
            </p:nvSpPr>
            <p:spPr>
              <a:xfrm>
                <a:off x="8505184" y="2872872"/>
                <a:ext cx="528900" cy="614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i="0" u="none" strike="noStrike" cap="none">
                    <a:solidFill>
                      <a:srgbClr val="FFFFFF"/>
                    </a:solidFill>
                    <a:latin typeface="Trebuchet MS"/>
                    <a:ea typeface="Trebuchet MS"/>
                    <a:cs typeface="Trebuchet MS"/>
                    <a:sym typeface="Trebuchet MS"/>
                  </a:rPr>
                  <a:t>3</a:t>
                </a:r>
                <a:endParaRPr/>
              </a:p>
            </p:txBody>
          </p:sp>
          <p:sp>
            <p:nvSpPr>
              <p:cNvPr id="421" name="Google Shape;421;p27"/>
              <p:cNvSpPr/>
              <p:nvPr/>
            </p:nvSpPr>
            <p:spPr>
              <a:xfrm rot="7993181">
                <a:off x="8570603" y="2845020"/>
                <a:ext cx="396030" cy="396030"/>
              </a:xfrm>
              <a:prstGeom prst="teardrop">
                <a:avLst>
                  <a:gd name="adj" fmla="val 100000"/>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grpSp>
        <p:grpSp>
          <p:nvGrpSpPr>
            <p:cNvPr id="422" name="Google Shape;422;p27"/>
            <p:cNvGrpSpPr/>
            <p:nvPr/>
          </p:nvGrpSpPr>
          <p:grpSpPr>
            <a:xfrm>
              <a:off x="9554381" y="1994514"/>
              <a:ext cx="559800" cy="724137"/>
              <a:chOff x="9554381" y="2007214"/>
              <a:chExt cx="559800" cy="724137"/>
            </a:xfrm>
          </p:grpSpPr>
          <p:grpSp>
            <p:nvGrpSpPr>
              <p:cNvPr id="423" name="Google Shape;423;p27"/>
              <p:cNvGrpSpPr/>
              <p:nvPr/>
            </p:nvGrpSpPr>
            <p:grpSpPr>
              <a:xfrm>
                <a:off x="9564497" y="2116951"/>
                <a:ext cx="528900" cy="614400"/>
                <a:chOff x="9564497" y="2116951"/>
                <a:chExt cx="528900" cy="614400"/>
              </a:xfrm>
            </p:grpSpPr>
            <p:sp>
              <p:nvSpPr>
                <p:cNvPr id="424" name="Google Shape;424;p27"/>
                <p:cNvSpPr/>
                <p:nvPr/>
              </p:nvSpPr>
              <p:spPr>
                <a:xfrm>
                  <a:off x="9683796" y="2142375"/>
                  <a:ext cx="300900" cy="283800"/>
                </a:xfrm>
                <a:prstGeom prst="ellipse">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sp>
              <p:nvSpPr>
                <p:cNvPr id="425" name="Google Shape;425;p27"/>
                <p:cNvSpPr txBox="1"/>
                <p:nvPr/>
              </p:nvSpPr>
              <p:spPr>
                <a:xfrm>
                  <a:off x="9564497" y="2116951"/>
                  <a:ext cx="528900" cy="6144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1" i="0" u="none" strike="noStrike" cap="none">
                      <a:solidFill>
                        <a:srgbClr val="FFFFFF"/>
                      </a:solidFill>
                      <a:latin typeface="Trebuchet MS"/>
                      <a:ea typeface="Trebuchet MS"/>
                      <a:cs typeface="Trebuchet MS"/>
                      <a:sym typeface="Trebuchet MS"/>
                    </a:rPr>
                    <a:t>4</a:t>
                  </a:r>
                  <a:endParaRPr/>
                </a:p>
              </p:txBody>
            </p:sp>
          </p:grpSp>
          <p:sp>
            <p:nvSpPr>
              <p:cNvPr id="426" name="Google Shape;426;p27"/>
              <p:cNvSpPr/>
              <p:nvPr/>
            </p:nvSpPr>
            <p:spPr>
              <a:xfrm rot="7993181">
                <a:off x="9636266" y="2089099"/>
                <a:ext cx="396030" cy="396030"/>
              </a:xfrm>
              <a:prstGeom prst="teardrop">
                <a:avLst>
                  <a:gd name="adj" fmla="val 100000"/>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rgbClr val="FFFFFF"/>
                  </a:solidFill>
                  <a:latin typeface="Trebuchet MS"/>
                  <a:ea typeface="Trebuchet MS"/>
                  <a:cs typeface="Trebuchet MS"/>
                  <a:sym typeface="Trebuchet MS"/>
                </a:endParaRPr>
              </a:p>
            </p:txBody>
          </p:sp>
        </p:grpSp>
      </p:grpSp>
      <p:sp>
        <p:nvSpPr>
          <p:cNvPr id="427" name="Google Shape;427;p27"/>
          <p:cNvSpPr/>
          <p:nvPr/>
        </p:nvSpPr>
        <p:spPr>
          <a:xfrm>
            <a:off x="939875" y="1394950"/>
            <a:ext cx="7880700" cy="3539400"/>
          </a:xfrm>
          <a:prstGeom prst="roundRect">
            <a:avLst>
              <a:gd name="adj" fmla="val 16667"/>
            </a:avLst>
          </a:prstGeom>
          <a:noFill/>
          <a:ln w="38100" cap="flat" cmpd="sng">
            <a:solidFill>
              <a:srgbClr val="931B1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8" name="Google Shape;428;p27"/>
          <p:cNvSpPr txBox="1"/>
          <p:nvPr/>
        </p:nvSpPr>
        <p:spPr>
          <a:xfrm>
            <a:off x="1063775" y="1252025"/>
            <a:ext cx="7632900" cy="3568925"/>
          </a:xfrm>
          <a:prstGeom prst="rect">
            <a:avLst/>
          </a:prstGeom>
          <a:noFill/>
          <a:ln>
            <a:noFill/>
          </a:ln>
        </p:spPr>
        <p:txBody>
          <a:bodyPr spcFirstLastPara="1" wrap="square" lIns="91425" tIns="91425" rIns="91425" bIns="91425" anchor="t" anchorCtr="0">
            <a:noAutofit/>
          </a:bodyPr>
          <a:lstStyle/>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Είδος:</a:t>
            </a:r>
            <a:r>
              <a:rPr lang="el-GR" sz="1700" dirty="0">
                <a:latin typeface="Times New Roman"/>
                <a:ea typeface="Times New Roman"/>
                <a:cs typeface="Times New Roman"/>
                <a:sym typeface="Times New Roman"/>
              </a:rPr>
              <a:t> Αποτίμηση Ε.Υ, Μικτή έρευνα (ποσοτική &amp; ποιοτική)</a:t>
            </a:r>
            <a:endParaRPr sz="1700">
              <a:latin typeface="Times New Roman"/>
              <a:ea typeface="Times New Roman"/>
              <a:cs typeface="Times New Roman"/>
              <a:sym typeface="Times New Roman"/>
            </a:endParaRPr>
          </a:p>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Μέθοδος δειγματοληψίας:</a:t>
            </a:r>
            <a:r>
              <a:rPr lang="el-GR" sz="1700" dirty="0">
                <a:latin typeface="Times New Roman"/>
                <a:ea typeface="Times New Roman"/>
                <a:cs typeface="Times New Roman"/>
                <a:sym typeface="Times New Roman"/>
              </a:rPr>
              <a:t> Σκόπιμη δειγματοληψία </a:t>
            </a:r>
            <a:endParaRPr sz="1700">
              <a:latin typeface="Times New Roman"/>
              <a:ea typeface="Times New Roman"/>
              <a:cs typeface="Times New Roman"/>
              <a:sym typeface="Times New Roman"/>
            </a:endParaRPr>
          </a:p>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Δείγμα:</a:t>
            </a:r>
            <a:r>
              <a:rPr lang="el-GR" sz="1700" dirty="0">
                <a:latin typeface="Times New Roman"/>
                <a:ea typeface="Times New Roman"/>
                <a:cs typeface="Times New Roman"/>
                <a:sym typeface="Times New Roman"/>
              </a:rPr>
              <a:t> 2 ειδικοί, 2 εκπαιδευτικοί - (11-20 έτη προϋπηρεσίας) και 42 μαθητές </a:t>
            </a:r>
            <a:endParaRPr sz="1700">
              <a:latin typeface="Times New Roman"/>
              <a:ea typeface="Times New Roman"/>
              <a:cs typeface="Times New Roman"/>
              <a:sym typeface="Times New Roman"/>
            </a:endParaRPr>
          </a:p>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Μέσα συλλογής δεδομένων:</a:t>
            </a:r>
            <a:r>
              <a:rPr lang="el-GR" sz="1700" dirty="0">
                <a:latin typeface="Times New Roman"/>
                <a:ea typeface="Times New Roman"/>
                <a:cs typeface="Times New Roman"/>
                <a:sym typeface="Times New Roman"/>
              </a:rPr>
              <a:t> ποσοτική- ερωτηματολόγια κλειστού τύπου , ποιοτική- ημιδομημένες συνεντεύξεις</a:t>
            </a:r>
            <a:endParaRPr sz="1700">
              <a:latin typeface="Times New Roman"/>
              <a:ea typeface="Times New Roman"/>
              <a:cs typeface="Times New Roman"/>
              <a:sym typeface="Times New Roman"/>
            </a:endParaRPr>
          </a:p>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Αξιοπιστία- Εγκυρότητα: </a:t>
            </a:r>
            <a:r>
              <a:rPr lang="el-GR" sz="1700" dirty="0">
                <a:latin typeface="Times New Roman"/>
                <a:ea typeface="Times New Roman"/>
                <a:cs typeface="Times New Roman"/>
                <a:sym typeface="Times New Roman"/>
              </a:rPr>
              <a:t>τριγωνοποίηση (Biagetti et. al., 2020)- πολυμεθοδικό είδος με αποτίμηση Ε.Υ από μαθητές, εκπαιδευτικούς και ειδικούς</a:t>
            </a:r>
            <a:endParaRPr sz="1700">
              <a:latin typeface="Times New Roman"/>
              <a:ea typeface="Times New Roman"/>
              <a:cs typeface="Times New Roman"/>
              <a:sym typeface="Times New Roman"/>
            </a:endParaRPr>
          </a:p>
          <a:p>
            <a:pPr marL="457200" lvl="0" indent="-336550" algn="just" rtl="0">
              <a:lnSpc>
                <a:spcPct val="150000"/>
              </a:lnSpc>
              <a:spcBef>
                <a:spcPts val="0"/>
              </a:spcBef>
              <a:spcAft>
                <a:spcPts val="0"/>
              </a:spcAft>
              <a:buSzPts val="1700"/>
              <a:buFont typeface="Times New Roman"/>
              <a:buChar char="❏"/>
            </a:pPr>
            <a:r>
              <a:rPr lang="el-GR" sz="1700" b="1" dirty="0">
                <a:latin typeface="Times New Roman"/>
                <a:ea typeface="Times New Roman"/>
                <a:cs typeface="Times New Roman"/>
                <a:sym typeface="Times New Roman"/>
              </a:rPr>
              <a:t>Χρονική Περίοδος Διεξαγωγής: </a:t>
            </a:r>
            <a:r>
              <a:rPr lang="el-GR" sz="1700" dirty="0">
                <a:latin typeface="Times New Roman"/>
                <a:ea typeface="Times New Roman"/>
                <a:cs typeface="Times New Roman"/>
                <a:sym typeface="Times New Roman"/>
              </a:rPr>
              <a:t>Μάΐος – Ιούλιος 2023</a:t>
            </a:r>
            <a:endParaRPr sz="1700">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8"/>
          <p:cNvSpPr txBox="1">
            <a:spLocks noGrp="1"/>
          </p:cNvSpPr>
          <p:nvPr>
            <p:ph type="title"/>
          </p:nvPr>
        </p:nvSpPr>
        <p:spPr>
          <a:xfrm>
            <a:off x="1207125" y="587400"/>
            <a:ext cx="6150600" cy="646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Αποτελέσματα Αποτίμησης Ε.Υ 1/3</a:t>
            </a:r>
            <a:endParaRPr sz="3400">
              <a:latin typeface="Times New Roman"/>
              <a:ea typeface="Times New Roman"/>
              <a:cs typeface="Times New Roman"/>
              <a:sym typeface="Times New Roman"/>
            </a:endParaRPr>
          </a:p>
        </p:txBody>
      </p:sp>
      <p:sp>
        <p:nvSpPr>
          <p:cNvPr id="434" name="Google Shape;434;p28"/>
          <p:cNvSpPr/>
          <p:nvPr/>
        </p:nvSpPr>
        <p:spPr>
          <a:xfrm>
            <a:off x="827576" y="3429003"/>
            <a:ext cx="7087800" cy="117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l-GR" sz="3200">
                <a:solidFill>
                  <a:schemeClr val="dk1"/>
                </a:solidFill>
                <a:latin typeface="Times New Roman"/>
                <a:ea typeface="Times New Roman"/>
                <a:cs typeface="Times New Roman"/>
                <a:sym typeface="Times New Roman"/>
              </a:rPr>
              <a:t>Π</a:t>
            </a:r>
            <a:endParaRPr/>
          </a:p>
        </p:txBody>
      </p:sp>
      <p:sp>
        <p:nvSpPr>
          <p:cNvPr id="435" name="Google Shape;435;p28"/>
          <p:cNvSpPr txBox="1"/>
          <p:nvPr/>
        </p:nvSpPr>
        <p:spPr>
          <a:xfrm>
            <a:off x="801688" y="4797152"/>
            <a:ext cx="8208912"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1800" u="sng">
                <a:solidFill>
                  <a:schemeClr val="dk1"/>
                </a:solidFill>
                <a:latin typeface="Times New Roman"/>
                <a:ea typeface="Times New Roman"/>
                <a:cs typeface="Times New Roman"/>
                <a:sym typeface="Times New Roman"/>
              </a:rPr>
              <a:t>ΣΗΜΕΙΩΣΗ:</a:t>
            </a:r>
            <a:endParaRPr/>
          </a:p>
          <a:p>
            <a:pPr marL="285750" marR="0" lvl="0" indent="-285750" algn="l" rtl="0">
              <a:spcBef>
                <a:spcPts val="0"/>
              </a:spcBef>
              <a:spcAft>
                <a:spcPts val="0"/>
              </a:spcAft>
              <a:buClr>
                <a:schemeClr val="dk1"/>
              </a:buClr>
              <a:buSzPts val="1600"/>
              <a:buFont typeface="Arial"/>
              <a:buChar char="•"/>
            </a:pPr>
            <a:r>
              <a:rPr lang="el-GR" sz="1600">
                <a:solidFill>
                  <a:schemeClr val="dk1"/>
                </a:solidFill>
                <a:latin typeface="Times New Roman"/>
                <a:ea typeface="Times New Roman"/>
                <a:cs typeface="Times New Roman"/>
                <a:sym typeface="Times New Roman"/>
              </a:rPr>
              <a:t>Η παράθεση πινάκων με ποσοτικά δεδομένα ή στατιστικά στοιχεία δεν εξυπηρετεί μια καλή παρουσίαση. </a:t>
            </a:r>
            <a:endParaRPr/>
          </a:p>
          <a:p>
            <a:pPr marL="285750" marR="0" lvl="0" indent="-285750" algn="l" rtl="0">
              <a:spcBef>
                <a:spcPts val="0"/>
              </a:spcBef>
              <a:spcAft>
                <a:spcPts val="0"/>
              </a:spcAft>
              <a:buClr>
                <a:schemeClr val="dk1"/>
              </a:buClr>
              <a:buSzPts val="1600"/>
              <a:buFont typeface="Arial"/>
              <a:buChar char="•"/>
            </a:pPr>
            <a:r>
              <a:rPr lang="el-GR" sz="1600">
                <a:solidFill>
                  <a:schemeClr val="dk1"/>
                </a:solidFill>
                <a:latin typeface="Times New Roman"/>
                <a:ea typeface="Times New Roman"/>
                <a:cs typeface="Times New Roman"/>
                <a:sym typeface="Times New Roman"/>
              </a:rPr>
              <a:t>Το ίδιο αρνητική τακτική είναι η στεγνή ή καταιγιστική παρουσίαση στατιστικών δεδομένων. Σημασία έχει η παρουσίαση των σημαντικότερων ευρημάτων και τι είδους ανάλυση</a:t>
            </a:r>
            <a:endParaRPr/>
          </a:p>
          <a:p>
            <a:pPr marL="285750" marR="0" lvl="0" indent="-285750" algn="l" rtl="0">
              <a:spcBef>
                <a:spcPts val="0"/>
              </a:spcBef>
              <a:spcAft>
                <a:spcPts val="0"/>
              </a:spcAft>
              <a:buClr>
                <a:schemeClr val="dk1"/>
              </a:buClr>
              <a:buSzPts val="1600"/>
              <a:buFont typeface="Arial"/>
              <a:buChar char="•"/>
            </a:pPr>
            <a:r>
              <a:rPr lang="el-GR" sz="1600">
                <a:solidFill>
                  <a:schemeClr val="dk1"/>
                </a:solidFill>
                <a:latin typeface="Times New Roman"/>
                <a:ea typeface="Times New Roman"/>
                <a:cs typeface="Times New Roman"/>
                <a:sym typeface="Times New Roman"/>
              </a:rPr>
              <a:t>πραγματοποιήθηκε</a:t>
            </a:r>
            <a:endParaRPr/>
          </a:p>
        </p:txBody>
      </p:sp>
      <p:sp>
        <p:nvSpPr>
          <p:cNvPr id="436" name="Google Shape;436;p28"/>
          <p:cNvSpPr/>
          <p:nvPr/>
        </p:nvSpPr>
        <p:spPr>
          <a:xfrm>
            <a:off x="1424475" y="1586000"/>
            <a:ext cx="6094500" cy="7344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37" name="Google Shape;437;p28"/>
          <p:cNvSpPr txBox="1"/>
          <p:nvPr/>
        </p:nvSpPr>
        <p:spPr>
          <a:xfrm>
            <a:off x="1644750" y="1644750"/>
            <a:ext cx="5580300" cy="572700"/>
          </a:xfrm>
          <a:prstGeom prst="rect">
            <a:avLst/>
          </a:prstGeom>
          <a:solidFill>
            <a:srgbClr val="D0DEE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b="1">
                <a:solidFill>
                  <a:srgbClr val="980000"/>
                </a:solidFill>
                <a:latin typeface="Times New Roman"/>
                <a:ea typeface="Times New Roman"/>
                <a:cs typeface="Times New Roman"/>
                <a:sym typeface="Times New Roman"/>
              </a:rPr>
              <a:t>Ποιοτική Ανάλυση -&gt;  Απόψεις ειδικών σε θέματα ΕξΑΕ &amp; εκπαιδευτικών</a:t>
            </a:r>
            <a:endParaRPr sz="1600" b="1">
              <a:solidFill>
                <a:srgbClr val="980000"/>
              </a:solidFill>
              <a:latin typeface="Times New Roman"/>
              <a:ea typeface="Times New Roman"/>
              <a:cs typeface="Times New Roman"/>
              <a:sym typeface="Times New Roman"/>
            </a:endParaRPr>
          </a:p>
        </p:txBody>
      </p:sp>
      <p:graphicFrame>
        <p:nvGraphicFramePr>
          <p:cNvPr id="438" name="Google Shape;438;p28"/>
          <p:cNvGraphicFramePr/>
          <p:nvPr/>
        </p:nvGraphicFramePr>
        <p:xfrm>
          <a:off x="952500" y="2672800"/>
          <a:ext cx="7613450" cy="3930925"/>
        </p:xfrm>
        <a:graphic>
          <a:graphicData uri="http://schemas.openxmlformats.org/drawingml/2006/table">
            <a:tbl>
              <a:tblPr>
                <a:noFill/>
                <a:tableStyleId>{07ED94A2-429C-40D2-922C-E424C4A29B24}</a:tableStyleId>
              </a:tblPr>
              <a:tblGrid>
                <a:gridCol w="3806725"/>
                <a:gridCol w="3806725"/>
              </a:tblGrid>
              <a:tr h="2167850">
                <a:tc>
                  <a:txBody>
                    <a:bodyPr/>
                    <a:lstStyle/>
                    <a:p>
                      <a:pPr marL="0" lvl="0" indent="0" algn="just" rtl="0">
                        <a:spcBef>
                          <a:spcPts val="0"/>
                        </a:spcBef>
                        <a:spcAft>
                          <a:spcPts val="0"/>
                        </a:spcAft>
                        <a:buNone/>
                      </a:pPr>
                      <a:r>
                        <a:rPr lang="el-GR" b="1">
                          <a:latin typeface="Times New Roman"/>
                          <a:ea typeface="Times New Roman"/>
                          <a:cs typeface="Times New Roman"/>
                          <a:sym typeface="Times New Roman"/>
                        </a:rPr>
                        <a:t>Το Ε.Υ κρίθηκε ότι πληροί τις αρχές και τη μεθοδολογία της ΕξΑΕ:</a:t>
                      </a:r>
                      <a:endParaRPr b="1">
                        <a:latin typeface="Times New Roman"/>
                        <a:ea typeface="Times New Roman"/>
                        <a:cs typeface="Times New Roman"/>
                        <a:sym typeface="Times New Roman"/>
                      </a:endParaRPr>
                    </a:p>
                    <a:p>
                      <a:pPr marL="0" lvl="0" indent="0" algn="just" rtl="0">
                        <a:spcBef>
                          <a:spcPts val="0"/>
                        </a:spcBef>
                        <a:spcAft>
                          <a:spcPts val="0"/>
                        </a:spcAft>
                        <a:buNone/>
                      </a:pPr>
                      <a:endParaRPr>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πολυμορφικότητα, ευελιξία</a:t>
                      </a:r>
                      <a:endParaRPr>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ο εκπαιδευτής λειτουργεί αυτόνομα</a:t>
                      </a:r>
                      <a:endParaRPr>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επιτυγχάνονται τα προσδοκώμενα μαθησιακά αποτελέσματα (Μανούσου, 2008)</a:t>
                      </a:r>
                      <a:endParaRPr>
                        <a:latin typeface="Times New Roman"/>
                        <a:ea typeface="Times New Roman"/>
                        <a:cs typeface="Times New Roman"/>
                        <a:sym typeface="Times New Roman"/>
                      </a:endParaRPr>
                    </a:p>
                  </a:txBody>
                  <a:tcPr marL="91425" marR="91425" marT="91425" marB="91425">
                    <a:lnR w="9525" cap="flat" cmpd="sng">
                      <a:solidFill>
                        <a:srgbClr val="E9EFF7"/>
                      </a:solidFill>
                      <a:prstDash val="solid"/>
                      <a:round/>
                      <a:headEnd type="none" w="sm" len="sm"/>
                      <a:tailEnd type="none" w="sm" len="sm"/>
                    </a:lnR>
                    <a:solidFill>
                      <a:srgbClr val="D0DEEF"/>
                    </a:solidFill>
                  </a:tcPr>
                </a:tc>
                <a:tc>
                  <a:txBody>
                    <a:bodyPr/>
                    <a:lstStyle/>
                    <a:p>
                      <a:pPr marL="0" lvl="0" indent="0" algn="just" rtl="0">
                        <a:spcBef>
                          <a:spcPts val="0"/>
                        </a:spcBef>
                        <a:spcAft>
                          <a:spcPts val="0"/>
                        </a:spcAft>
                        <a:buNone/>
                      </a:pPr>
                      <a:r>
                        <a:rPr lang="el-GR" b="1">
                          <a:latin typeface="Times New Roman"/>
                          <a:ea typeface="Times New Roman"/>
                          <a:cs typeface="Times New Roman"/>
                          <a:sym typeface="Times New Roman"/>
                        </a:rPr>
                        <a:t>Εφαρμόζονται οι αρχές Πολυμεσικής Μάθησης:</a:t>
                      </a:r>
                      <a:endParaRPr b="1">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συγκερασμός κειμένου, βίντεο και εικόνων </a:t>
                      </a:r>
                      <a:endParaRPr>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διαδραστικό- πολυμορφικό Ε.Υ (Σπαντιδάκης &amp; Αναστασιάδης, 2007)</a:t>
                      </a:r>
                      <a:endParaRPr>
                        <a:latin typeface="Times New Roman"/>
                        <a:ea typeface="Times New Roman"/>
                        <a:cs typeface="Times New Roman"/>
                        <a:sym typeface="Times New Roman"/>
                      </a:endParaRPr>
                    </a:p>
                    <a:p>
                      <a:pPr marL="457200" lvl="0" indent="0" algn="just" rtl="0">
                        <a:spcBef>
                          <a:spcPts val="0"/>
                        </a:spcBef>
                        <a:spcAft>
                          <a:spcPts val="0"/>
                        </a:spcAft>
                        <a:buNone/>
                      </a:pPr>
                      <a:endParaRPr>
                        <a:highlight>
                          <a:srgbClr val="FFFFFF"/>
                        </a:highlight>
                        <a:latin typeface="Times New Roman"/>
                        <a:ea typeface="Times New Roman"/>
                        <a:cs typeface="Times New Roman"/>
                        <a:sym typeface="Times New Roman"/>
                      </a:endParaRPr>
                    </a:p>
                    <a:p>
                      <a:pPr marL="0" lvl="0" indent="0" algn="just" rtl="0">
                        <a:spcBef>
                          <a:spcPts val="0"/>
                        </a:spcBef>
                        <a:spcAft>
                          <a:spcPts val="0"/>
                        </a:spcAft>
                        <a:buNone/>
                      </a:pPr>
                      <a:r>
                        <a:rPr lang="el-GR" b="1">
                          <a:solidFill>
                            <a:srgbClr val="980000"/>
                          </a:solidFill>
                          <a:latin typeface="Times New Roman"/>
                          <a:ea typeface="Times New Roman"/>
                          <a:cs typeface="Times New Roman"/>
                          <a:sym typeface="Times New Roman"/>
                        </a:rPr>
                        <a:t>Ενστάσεις :</a:t>
                      </a:r>
                      <a:endParaRPr b="1">
                        <a:solidFill>
                          <a:srgbClr val="980000"/>
                        </a:solidFill>
                        <a:latin typeface="Times New Roman"/>
                        <a:ea typeface="Times New Roman"/>
                        <a:cs typeface="Times New Roman"/>
                        <a:sym typeface="Times New Roman"/>
                      </a:endParaRPr>
                    </a:p>
                    <a:p>
                      <a:pPr marL="457200" lvl="0" indent="-317500" algn="just" rtl="0">
                        <a:spcBef>
                          <a:spcPts val="0"/>
                        </a:spcBef>
                        <a:spcAft>
                          <a:spcPts val="0"/>
                        </a:spcAft>
                        <a:buSzPts val="1400"/>
                        <a:buFont typeface="Times New Roman"/>
                        <a:buChar char="●"/>
                      </a:pPr>
                      <a:r>
                        <a:rPr lang="el-GR">
                          <a:latin typeface="Times New Roman"/>
                          <a:ea typeface="Times New Roman"/>
                          <a:cs typeface="Times New Roman"/>
                          <a:sym typeface="Times New Roman"/>
                        </a:rPr>
                        <a:t>καταμερισμός κειμένου σε κάποιες διαφάνειες- αρκετά πυκνό</a:t>
                      </a:r>
                      <a:endParaRPr>
                        <a:latin typeface="Times New Roman"/>
                        <a:ea typeface="Times New Roman"/>
                        <a:cs typeface="Times New Roman"/>
                        <a:sym typeface="Times New Roman"/>
                      </a:endParaRPr>
                    </a:p>
                  </a:txBody>
                  <a:tcPr marL="91425" marR="91425" marT="91425" marB="91425">
                    <a:lnL w="9525" cap="flat" cmpd="sng">
                      <a:solidFill>
                        <a:srgbClr val="E9EFF7"/>
                      </a:solidFill>
                      <a:prstDash val="solid"/>
                      <a:round/>
                      <a:headEnd type="none" w="sm" len="sm"/>
                      <a:tailEnd type="none" w="sm" len="sm"/>
                    </a:lnL>
                    <a:lnR w="9525" cap="flat" cmpd="sng">
                      <a:solidFill>
                        <a:srgbClr val="E9EFF7"/>
                      </a:solidFill>
                      <a:prstDash val="solid"/>
                      <a:round/>
                      <a:headEnd type="none" w="sm" len="sm"/>
                      <a:tailEnd type="none" w="sm" len="sm"/>
                    </a:lnR>
                    <a:lnT w="9525" cap="flat" cmpd="sng">
                      <a:solidFill>
                        <a:srgbClr val="E9EFF7"/>
                      </a:solidFill>
                      <a:prstDash val="solid"/>
                      <a:round/>
                      <a:headEnd type="none" w="sm" len="sm"/>
                      <a:tailEnd type="none" w="sm" len="sm"/>
                    </a:lnT>
                    <a:lnB w="9525" cap="flat" cmpd="sng">
                      <a:solidFill>
                        <a:srgbClr val="E9EFF7"/>
                      </a:solidFill>
                      <a:prstDash val="solid"/>
                      <a:round/>
                      <a:headEnd type="none" w="sm" len="sm"/>
                      <a:tailEnd type="none" w="sm" len="sm"/>
                    </a:lnB>
                    <a:solidFill>
                      <a:srgbClr val="D0DEEF"/>
                    </a:solidFill>
                  </a:tcPr>
                </a:tc>
              </a:tr>
              <a:tr h="17630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lnT w="9525" cap="flat" cmpd="sng">
                      <a:solidFill>
                        <a:srgbClr val="E9EFF7"/>
                      </a:solidFill>
                      <a:prstDash val="solid"/>
                      <a:round/>
                      <a:headEnd type="none" w="sm" len="sm"/>
                      <a:tailEnd type="none" w="sm" len="sm"/>
                    </a:lnT>
                  </a:tcPr>
                </a:tc>
              </a:tr>
            </a:tbl>
          </a:graphicData>
        </a:graphic>
      </p:graphicFrame>
      <p:sp>
        <p:nvSpPr>
          <p:cNvPr id="439" name="Google Shape;439;p28"/>
          <p:cNvSpPr/>
          <p:nvPr/>
        </p:nvSpPr>
        <p:spPr>
          <a:xfrm>
            <a:off x="1057325" y="4816750"/>
            <a:ext cx="763800" cy="646200"/>
          </a:xfrm>
          <a:prstGeom prst="mathPlus">
            <a:avLst>
              <a:gd name="adj1" fmla="val 2352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0" name="Google Shape;440;p28"/>
          <p:cNvSpPr/>
          <p:nvPr/>
        </p:nvSpPr>
        <p:spPr>
          <a:xfrm>
            <a:off x="4759225" y="4816750"/>
            <a:ext cx="763800" cy="646200"/>
          </a:xfrm>
          <a:prstGeom prst="mathMinus">
            <a:avLst>
              <a:gd name="adj1" fmla="val 2352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1" name="Google Shape;441;p28"/>
          <p:cNvSpPr txBox="1"/>
          <p:nvPr/>
        </p:nvSpPr>
        <p:spPr>
          <a:xfrm>
            <a:off x="1982500" y="4870650"/>
            <a:ext cx="2651400" cy="1693500"/>
          </a:xfrm>
          <a:prstGeom prst="rect">
            <a:avLst/>
          </a:prstGeom>
          <a:solidFill>
            <a:schemeClr val="dk1"/>
          </a:solid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ευχρηστία του υλικού, φιλικό ύφος και γλώσσα</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άμεση ανατροφοδότηση</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ποικιλία ερεθισμάτων</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σαφήνεια στους σκοπούς και στα προσδοκώμενα μαθησιακά αποτελέσματα</a:t>
            </a:r>
            <a:endParaRPr>
              <a:latin typeface="Times New Roman"/>
              <a:ea typeface="Times New Roman"/>
              <a:cs typeface="Times New Roman"/>
              <a:sym typeface="Times New Roman"/>
            </a:endParaRPr>
          </a:p>
        </p:txBody>
      </p:sp>
      <p:sp>
        <p:nvSpPr>
          <p:cNvPr id="442" name="Google Shape;442;p28"/>
          <p:cNvSpPr txBox="1"/>
          <p:nvPr/>
        </p:nvSpPr>
        <p:spPr>
          <a:xfrm>
            <a:off x="1072025" y="5404175"/>
            <a:ext cx="910500" cy="49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latin typeface="Times New Roman"/>
                <a:ea typeface="Times New Roman"/>
                <a:cs typeface="Times New Roman"/>
                <a:sym typeface="Times New Roman"/>
              </a:rPr>
              <a:t>Δυνατά σημεία</a:t>
            </a:r>
            <a:endParaRPr>
              <a:latin typeface="Times New Roman"/>
              <a:ea typeface="Times New Roman"/>
              <a:cs typeface="Times New Roman"/>
              <a:sym typeface="Times New Roman"/>
            </a:endParaRPr>
          </a:p>
        </p:txBody>
      </p:sp>
      <p:sp>
        <p:nvSpPr>
          <p:cNvPr id="443" name="Google Shape;443;p28"/>
          <p:cNvSpPr txBox="1"/>
          <p:nvPr/>
        </p:nvSpPr>
        <p:spPr>
          <a:xfrm>
            <a:off x="4733475" y="5347800"/>
            <a:ext cx="910500" cy="49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latin typeface="Times New Roman"/>
                <a:ea typeface="Times New Roman"/>
                <a:cs typeface="Times New Roman"/>
                <a:sym typeface="Times New Roman"/>
              </a:rPr>
              <a:t>Αδύναμα σημεία</a:t>
            </a:r>
            <a:endParaRPr>
              <a:latin typeface="Times New Roman"/>
              <a:ea typeface="Times New Roman"/>
              <a:cs typeface="Times New Roman"/>
              <a:sym typeface="Times New Roman"/>
            </a:endParaRPr>
          </a:p>
        </p:txBody>
      </p:sp>
      <p:sp>
        <p:nvSpPr>
          <p:cNvPr id="444" name="Google Shape;444;p28"/>
          <p:cNvSpPr txBox="1"/>
          <p:nvPr/>
        </p:nvSpPr>
        <p:spPr>
          <a:xfrm>
            <a:off x="5683175" y="4870675"/>
            <a:ext cx="3245400" cy="1693500"/>
          </a:xfrm>
          <a:prstGeom prst="rect">
            <a:avLst/>
          </a:prstGeom>
          <a:solidFill>
            <a:schemeClr val="dk1"/>
          </a:solid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απουσία εισαγωγικών δραστηριοτήτων</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έντονη σήμανση- δυσκολίες σε παιδιά με ΔΕΠ-Υ</a:t>
            </a:r>
            <a:endParaRPr>
              <a:latin typeface="Times New Roman"/>
              <a:ea typeface="Times New Roman"/>
              <a:cs typeface="Times New Roman"/>
              <a:sym typeface="Times New Roman"/>
            </a:endParaRPr>
          </a:p>
          <a:p>
            <a:pPr marL="457200" lvl="0" indent="-317500" algn="l" rtl="0">
              <a:spcBef>
                <a:spcPts val="0"/>
              </a:spcBef>
              <a:spcAft>
                <a:spcPts val="0"/>
              </a:spcAft>
              <a:buSzPts val="1400"/>
              <a:buFont typeface="Times New Roman"/>
              <a:buChar char="●"/>
            </a:pPr>
            <a:r>
              <a:rPr lang="el-GR">
                <a:latin typeface="Times New Roman"/>
                <a:ea typeface="Times New Roman"/>
                <a:cs typeface="Times New Roman"/>
                <a:sym typeface="Times New Roman"/>
              </a:rPr>
              <a:t>δεν υπήρχαν αρκετές ομαδοσυνεργατικές δραστηριότητες- κριτική σκέψη</a:t>
            </a:r>
            <a:endParaRPr>
              <a:latin typeface="Times New Roman"/>
              <a:ea typeface="Times New Roman"/>
              <a:cs typeface="Times New Roman"/>
              <a:sym typeface="Times New Roman"/>
            </a:endParaRPr>
          </a:p>
        </p:txBody>
      </p:sp>
      <p:pic>
        <p:nvPicPr>
          <p:cNvPr id="445" name="Google Shape;445;p28"/>
          <p:cNvPicPr preferRelativeResize="0"/>
          <p:nvPr/>
        </p:nvPicPr>
        <p:blipFill>
          <a:blip r:embed="rId3">
            <a:alphaModFix/>
          </a:blip>
          <a:stretch>
            <a:fillRect/>
          </a:stretch>
        </p:blipFill>
        <p:spPr>
          <a:xfrm>
            <a:off x="7357750" y="14725"/>
            <a:ext cx="1786250" cy="121887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29"/>
          <p:cNvPicPr preferRelativeResize="0"/>
          <p:nvPr/>
        </p:nvPicPr>
        <p:blipFill>
          <a:blip r:embed="rId3">
            <a:alphaModFix/>
          </a:blip>
          <a:stretch>
            <a:fillRect/>
          </a:stretch>
        </p:blipFill>
        <p:spPr>
          <a:xfrm>
            <a:off x="7181075" y="31325"/>
            <a:ext cx="1962925" cy="1409300"/>
          </a:xfrm>
          <a:prstGeom prst="rect">
            <a:avLst/>
          </a:prstGeom>
          <a:noFill/>
          <a:ln>
            <a:noFill/>
          </a:ln>
        </p:spPr>
      </p:pic>
      <p:sp>
        <p:nvSpPr>
          <p:cNvPr id="452" name="Google Shape;452;p29"/>
          <p:cNvSpPr txBox="1">
            <a:spLocks noGrp="1"/>
          </p:cNvSpPr>
          <p:nvPr>
            <p:ph type="title"/>
          </p:nvPr>
        </p:nvSpPr>
        <p:spPr>
          <a:xfrm>
            <a:off x="1468525" y="365125"/>
            <a:ext cx="70470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Αποτελέσματα Αποτίμησης Ε.Υ 2/3</a:t>
            </a:r>
            <a:endParaRPr/>
          </a:p>
        </p:txBody>
      </p:sp>
      <p:sp>
        <p:nvSpPr>
          <p:cNvPr id="453" name="Google Shape;453;p29"/>
          <p:cNvSpPr/>
          <p:nvPr/>
        </p:nvSpPr>
        <p:spPr>
          <a:xfrm>
            <a:off x="1424475" y="1586000"/>
            <a:ext cx="6094500" cy="687600"/>
          </a:xfrm>
          <a:prstGeom prst="roundRect">
            <a:avLst>
              <a:gd name="adj" fmla="val 16667"/>
            </a:avLst>
          </a:prstGeom>
          <a:solidFill>
            <a:srgbClr val="D0DE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54" name="Google Shape;454;p29"/>
          <p:cNvSpPr txBox="1"/>
          <p:nvPr/>
        </p:nvSpPr>
        <p:spPr>
          <a:xfrm>
            <a:off x="1688800" y="1644750"/>
            <a:ext cx="5639100" cy="62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2200" b="1">
                <a:solidFill>
                  <a:srgbClr val="980000"/>
                </a:solidFill>
                <a:latin typeface="Times New Roman"/>
                <a:ea typeface="Times New Roman"/>
                <a:cs typeface="Times New Roman"/>
                <a:sym typeface="Times New Roman"/>
              </a:rPr>
              <a:t>Ποσοτική Ανάλυση -&gt;  Απόψεις μαθητών</a:t>
            </a:r>
            <a:endParaRPr sz="2200" b="1">
              <a:solidFill>
                <a:srgbClr val="980000"/>
              </a:solidFill>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graphicFrame>
        <p:nvGraphicFramePr>
          <p:cNvPr id="455" name="Google Shape;455;p29"/>
          <p:cNvGraphicFramePr/>
          <p:nvPr/>
        </p:nvGraphicFramePr>
        <p:xfrm>
          <a:off x="952500" y="2658800"/>
          <a:ext cx="7563050" cy="3706450"/>
        </p:xfrm>
        <a:graphic>
          <a:graphicData uri="http://schemas.openxmlformats.org/drawingml/2006/table">
            <a:tbl>
              <a:tblPr>
                <a:noFill/>
                <a:tableStyleId>{07ED94A2-429C-40D2-922C-E424C4A29B24}</a:tableStyleId>
              </a:tblPr>
              <a:tblGrid>
                <a:gridCol w="3781525"/>
                <a:gridCol w="3781525"/>
              </a:tblGrid>
              <a:tr h="1853225">
                <a:tc>
                  <a:txBody>
                    <a:bodyPr/>
                    <a:lstStyle/>
                    <a:p>
                      <a:pPr marL="0" lvl="0" indent="0" algn="just" rtl="0">
                        <a:lnSpc>
                          <a:spcPct val="115000"/>
                        </a:lnSpc>
                        <a:spcBef>
                          <a:spcPts val="0"/>
                        </a:spcBef>
                        <a:spcAft>
                          <a:spcPts val="0"/>
                        </a:spcAft>
                        <a:buNone/>
                      </a:pPr>
                      <a:r>
                        <a:rPr lang="el-GR" sz="1800">
                          <a:latin typeface="Times New Roman"/>
                          <a:ea typeface="Times New Roman"/>
                          <a:cs typeface="Times New Roman"/>
                          <a:sym typeface="Times New Roman"/>
                        </a:rPr>
                        <a:t>Ο νέος τρόπος διδασκαλίας του μαθήματος της δημιουργικής απασχόλησης παρουσιάζει μεγάλο ενδιαφέρον -πιο κατανοητό το μάθημα.</a:t>
                      </a:r>
                      <a:endParaRPr sz="1800">
                        <a:latin typeface="Times New Roman"/>
                        <a:ea typeface="Times New Roman"/>
                        <a:cs typeface="Times New Roman"/>
                        <a:sym typeface="Times New Roman"/>
                      </a:endParaRPr>
                    </a:p>
                  </a:txBody>
                  <a:tcPr marL="91425" marR="91425" marT="91425" marB="91425">
                    <a:lnR w="9525" cap="flat" cmpd="sng">
                      <a:solidFill>
                        <a:srgbClr val="B6D7A8"/>
                      </a:solidFill>
                      <a:prstDash val="solid"/>
                      <a:round/>
                      <a:headEnd type="none" w="sm" len="sm"/>
                      <a:tailEnd type="none" w="sm" len="sm"/>
                    </a:lnR>
                    <a:lnB w="9525" cap="flat" cmpd="sng">
                      <a:solidFill>
                        <a:srgbClr val="F9CB9C"/>
                      </a:solidFill>
                      <a:prstDash val="solid"/>
                      <a:round/>
                      <a:headEnd type="none" w="sm" len="sm"/>
                      <a:tailEnd type="none" w="sm" len="sm"/>
                    </a:lnB>
                    <a:solidFill>
                      <a:srgbClr val="EAD1DC"/>
                    </a:solidFill>
                  </a:tcPr>
                </a:tc>
                <a:tc>
                  <a:txBody>
                    <a:bodyPr/>
                    <a:lstStyle/>
                    <a:p>
                      <a:pPr marL="0" lvl="0" indent="0" algn="just" rtl="0">
                        <a:lnSpc>
                          <a:spcPct val="115000"/>
                        </a:lnSpc>
                        <a:spcBef>
                          <a:spcPts val="0"/>
                        </a:spcBef>
                        <a:spcAft>
                          <a:spcPts val="0"/>
                        </a:spcAft>
                        <a:buNone/>
                      </a:pPr>
                      <a:r>
                        <a:rPr lang="el-GR" sz="1800">
                          <a:latin typeface="Times New Roman"/>
                          <a:ea typeface="Times New Roman"/>
                          <a:cs typeface="Times New Roman"/>
                          <a:sym typeface="Times New Roman"/>
                        </a:rPr>
                        <a:t>Η πλατφόρμα Chamilo  - εύκολη στη χρήση και κατανοητές οδηγίες με τα κουμπιά. Βελτίωση κριτικής σκέψης και δημιουργικότητας.</a:t>
                      </a:r>
                      <a:endParaRPr sz="1800">
                        <a:latin typeface="Times New Roman"/>
                        <a:ea typeface="Times New Roman"/>
                        <a:cs typeface="Times New Roman"/>
                        <a:sym typeface="Times New Roman"/>
                      </a:endParaRPr>
                    </a:p>
                  </a:txBody>
                  <a:tcPr marL="91425" marR="91425" marT="91425" marB="91425">
                    <a:lnL w="9525" cap="flat" cmpd="sng">
                      <a:solidFill>
                        <a:srgbClr val="B6D7A8"/>
                      </a:solidFill>
                      <a:prstDash val="solid"/>
                      <a:round/>
                      <a:headEnd type="none" w="sm" len="sm"/>
                      <a:tailEnd type="none" w="sm" len="sm"/>
                    </a:lnL>
                    <a:lnR w="9525" cap="flat" cmpd="sng">
                      <a:solidFill>
                        <a:srgbClr val="B6D7A8"/>
                      </a:solidFill>
                      <a:prstDash val="solid"/>
                      <a:round/>
                      <a:headEnd type="none" w="sm" len="sm"/>
                      <a:tailEnd type="none" w="sm" len="sm"/>
                    </a:lnR>
                    <a:lnT w="9525" cap="flat" cmpd="sng">
                      <a:solidFill>
                        <a:srgbClr val="B6D7A8"/>
                      </a:solidFill>
                      <a:prstDash val="solid"/>
                      <a:round/>
                      <a:headEnd type="none" w="sm" len="sm"/>
                      <a:tailEnd type="none" w="sm" len="sm"/>
                    </a:lnT>
                    <a:lnB w="9525" cap="flat" cmpd="sng">
                      <a:solidFill>
                        <a:srgbClr val="B6D7A8"/>
                      </a:solidFill>
                      <a:prstDash val="solid"/>
                      <a:round/>
                      <a:headEnd type="none" w="sm" len="sm"/>
                      <a:tailEnd type="none" w="sm" len="sm"/>
                    </a:lnB>
                    <a:solidFill>
                      <a:srgbClr val="FFE599"/>
                    </a:solidFill>
                  </a:tcPr>
                </a:tc>
              </a:tr>
              <a:tr h="1853225">
                <a:tc>
                  <a:txBody>
                    <a:bodyPr/>
                    <a:lstStyle/>
                    <a:p>
                      <a:pPr marL="0" lvl="0" indent="0" algn="just" rtl="0">
                        <a:lnSpc>
                          <a:spcPct val="115000"/>
                        </a:lnSpc>
                        <a:spcBef>
                          <a:spcPts val="0"/>
                        </a:spcBef>
                        <a:spcAft>
                          <a:spcPts val="0"/>
                        </a:spcAft>
                        <a:buNone/>
                      </a:pPr>
                      <a:r>
                        <a:rPr lang="el-GR" sz="1800">
                          <a:latin typeface="Times New Roman"/>
                          <a:ea typeface="Times New Roman"/>
                          <a:cs typeface="Times New Roman"/>
                          <a:sym typeface="Times New Roman"/>
                        </a:rPr>
                        <a:t>Μάθηση με διασκεδαστικό τρόπο από το σπίτι. Πληροφορίες με εικόνες, βίντεο και δραστηριότητες αυτοαξιολόγησης.</a:t>
                      </a:r>
                      <a:endParaRPr sz="1800">
                        <a:latin typeface="Times New Roman"/>
                        <a:ea typeface="Times New Roman"/>
                        <a:cs typeface="Times New Roman"/>
                        <a:sym typeface="Times New Roman"/>
                      </a:endParaRPr>
                    </a:p>
                  </a:txBody>
                  <a:tcPr marL="91425" marR="91425" marT="91425" marB="91425">
                    <a:lnL w="9525" cap="flat" cmpd="sng">
                      <a:solidFill>
                        <a:srgbClr val="F9CB9C"/>
                      </a:solidFill>
                      <a:prstDash val="solid"/>
                      <a:round/>
                      <a:headEnd type="none" w="sm" len="sm"/>
                      <a:tailEnd type="none" w="sm" len="sm"/>
                    </a:lnL>
                    <a:lnR w="9525" cap="flat" cmpd="sng">
                      <a:solidFill>
                        <a:srgbClr val="F9CB9C"/>
                      </a:solidFill>
                      <a:prstDash val="solid"/>
                      <a:round/>
                      <a:headEnd type="none" w="sm" len="sm"/>
                      <a:tailEnd type="none" w="sm" len="sm"/>
                    </a:lnR>
                    <a:lnT w="9525" cap="flat" cmpd="sng">
                      <a:solidFill>
                        <a:srgbClr val="F9CB9C"/>
                      </a:solidFill>
                      <a:prstDash val="solid"/>
                      <a:round/>
                      <a:headEnd type="none" w="sm" len="sm"/>
                      <a:tailEnd type="none" w="sm" len="sm"/>
                    </a:lnT>
                    <a:lnB w="9525" cap="flat" cmpd="sng">
                      <a:solidFill>
                        <a:srgbClr val="F9CB9C"/>
                      </a:solidFill>
                      <a:prstDash val="solid"/>
                      <a:round/>
                      <a:headEnd type="none" w="sm" len="sm"/>
                      <a:tailEnd type="none" w="sm" len="sm"/>
                    </a:lnB>
                    <a:solidFill>
                      <a:srgbClr val="F9CB9C"/>
                    </a:solidFill>
                  </a:tcPr>
                </a:tc>
                <a:tc>
                  <a:txBody>
                    <a:bodyPr/>
                    <a:lstStyle/>
                    <a:p>
                      <a:pPr marL="0" lvl="0" indent="0" algn="just" rtl="0">
                        <a:lnSpc>
                          <a:spcPct val="115000"/>
                        </a:lnSpc>
                        <a:spcBef>
                          <a:spcPts val="0"/>
                        </a:spcBef>
                        <a:spcAft>
                          <a:spcPts val="0"/>
                        </a:spcAft>
                        <a:buNone/>
                      </a:pPr>
                      <a:r>
                        <a:rPr lang="el-GR" sz="1800">
                          <a:latin typeface="Times New Roman"/>
                          <a:ea typeface="Times New Roman"/>
                          <a:cs typeface="Times New Roman"/>
                          <a:sym typeface="Times New Roman"/>
                        </a:rPr>
                        <a:t>Άμεση ανατροφοδότηση και εμπλοκή των μαθητών διατηρώντάς τους σε εγρήγορση.</a:t>
                      </a:r>
                      <a:endParaRPr sz="1800">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800">
                          <a:latin typeface="Times New Roman"/>
                          <a:ea typeface="Times New Roman"/>
                          <a:cs typeface="Times New Roman"/>
                          <a:sym typeface="Times New Roman"/>
                        </a:rPr>
                        <a:t>Δυνατότητα επανάληψης βίντεο και αναστοχασμού.</a:t>
                      </a:r>
                      <a:endParaRPr sz="1800">
                        <a:latin typeface="Times New Roman"/>
                        <a:ea typeface="Times New Roman"/>
                        <a:cs typeface="Times New Roman"/>
                        <a:sym typeface="Times New Roman"/>
                      </a:endParaRPr>
                    </a:p>
                  </a:txBody>
                  <a:tcPr marL="91425" marR="91425" marT="91425" marB="91425">
                    <a:lnL w="9525" cap="flat" cmpd="sng">
                      <a:solidFill>
                        <a:srgbClr val="F9CB9C"/>
                      </a:solidFill>
                      <a:prstDash val="solid"/>
                      <a:round/>
                      <a:headEnd type="none" w="sm" len="sm"/>
                      <a:tailEnd type="none" w="sm" len="sm"/>
                    </a:lnL>
                    <a:lnT w="9525" cap="flat" cmpd="sng">
                      <a:solidFill>
                        <a:srgbClr val="B6D7A8"/>
                      </a:solidFill>
                      <a:prstDash val="solid"/>
                      <a:round/>
                      <a:headEnd type="none" w="sm" len="sm"/>
                      <a:tailEnd type="none" w="sm" len="sm"/>
                    </a:lnT>
                    <a:solidFill>
                      <a:srgbClr val="DD7E6B"/>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30"/>
          <p:cNvSpPr txBox="1">
            <a:spLocks noGrp="1"/>
          </p:cNvSpPr>
          <p:nvPr>
            <p:ph type="title"/>
          </p:nvPr>
        </p:nvSpPr>
        <p:spPr>
          <a:xfrm>
            <a:off x="1483200" y="365125"/>
            <a:ext cx="70323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Αποτελέσματα Αποτίμησης Ε.Υ 3/3</a:t>
            </a:r>
            <a:endParaRPr/>
          </a:p>
        </p:txBody>
      </p:sp>
      <p:pic>
        <p:nvPicPr>
          <p:cNvPr id="462" name="Google Shape;462;p30"/>
          <p:cNvPicPr preferRelativeResize="0"/>
          <p:nvPr/>
        </p:nvPicPr>
        <p:blipFill>
          <a:blip r:embed="rId3">
            <a:alphaModFix/>
          </a:blip>
          <a:stretch>
            <a:fillRect/>
          </a:stretch>
        </p:blipFill>
        <p:spPr>
          <a:xfrm>
            <a:off x="1982500" y="1440625"/>
            <a:ext cx="5565700" cy="2677750"/>
          </a:xfrm>
          <a:prstGeom prst="rect">
            <a:avLst/>
          </a:prstGeom>
          <a:noFill/>
          <a:ln>
            <a:noFill/>
          </a:ln>
        </p:spPr>
      </p:pic>
      <p:sp>
        <p:nvSpPr>
          <p:cNvPr id="463" name="Google Shape;463;p30"/>
          <p:cNvSpPr/>
          <p:nvPr/>
        </p:nvSpPr>
        <p:spPr>
          <a:xfrm>
            <a:off x="1630050" y="4376200"/>
            <a:ext cx="6520200" cy="2085300"/>
          </a:xfrm>
          <a:prstGeom prst="roundRect">
            <a:avLst>
              <a:gd name="adj" fmla="val 16667"/>
            </a:avLst>
          </a:prstGeom>
          <a:solidFill>
            <a:srgbClr val="E9EFF7"/>
          </a:solid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4" name="Google Shape;464;p30"/>
          <p:cNvSpPr txBox="1"/>
          <p:nvPr/>
        </p:nvSpPr>
        <p:spPr>
          <a:xfrm>
            <a:off x="1747550" y="4376200"/>
            <a:ext cx="6255900" cy="1968000"/>
          </a:xfrm>
          <a:prstGeom prst="rect">
            <a:avLst/>
          </a:prstGeom>
          <a:noFill/>
          <a:ln>
            <a:noFill/>
          </a:ln>
        </p:spPr>
        <p:txBody>
          <a:bodyPr spcFirstLastPara="1" wrap="square" lIns="91425" tIns="91425" rIns="91425" bIns="91425" anchor="t" anchorCtr="0">
            <a:noAutofit/>
          </a:bodyPr>
          <a:lstStyle/>
          <a:p>
            <a:pPr marL="457200" lvl="0" indent="-336550" algn="just" rtl="0">
              <a:lnSpc>
                <a:spcPct val="115000"/>
              </a:lnSpc>
              <a:spcBef>
                <a:spcPts val="0"/>
              </a:spcBef>
              <a:spcAft>
                <a:spcPts val="0"/>
              </a:spcAft>
              <a:buClr>
                <a:srgbClr val="4A86E8"/>
              </a:buClr>
              <a:buSzPts val="1700"/>
              <a:buFont typeface="Times New Roman"/>
              <a:buChar char="❏"/>
            </a:pPr>
            <a:r>
              <a:rPr lang="el-GR" sz="1700" b="1">
                <a:solidFill>
                  <a:srgbClr val="4A86E8"/>
                </a:solidFill>
                <a:latin typeface="Times New Roman"/>
                <a:ea typeface="Times New Roman"/>
                <a:cs typeface="Times New Roman"/>
                <a:sym typeface="Times New Roman"/>
              </a:rPr>
              <a:t>Το ποσοστό των κοριτσιών τριπλάσιο από των αγοριών (78,6 % έναντι 21,4 %).</a:t>
            </a:r>
            <a:endParaRPr sz="1700" b="1">
              <a:solidFill>
                <a:srgbClr val="4A86E8"/>
              </a:solidFill>
              <a:latin typeface="Times New Roman"/>
              <a:ea typeface="Times New Roman"/>
              <a:cs typeface="Times New Roman"/>
              <a:sym typeface="Times New Roman"/>
            </a:endParaRPr>
          </a:p>
          <a:p>
            <a:pPr marL="457200" lvl="0" indent="-336550" algn="just" rtl="0">
              <a:lnSpc>
                <a:spcPct val="115000"/>
              </a:lnSpc>
              <a:spcBef>
                <a:spcPts val="0"/>
              </a:spcBef>
              <a:spcAft>
                <a:spcPts val="0"/>
              </a:spcAft>
              <a:buClr>
                <a:srgbClr val="4A86E8"/>
              </a:buClr>
              <a:buSzPts val="1700"/>
              <a:buFont typeface="Times New Roman"/>
              <a:buChar char="❏"/>
            </a:pPr>
            <a:r>
              <a:rPr lang="el-GR" sz="1700" b="1">
                <a:solidFill>
                  <a:srgbClr val="4A86E8"/>
                </a:solidFill>
                <a:latin typeface="Times New Roman"/>
                <a:ea typeface="Times New Roman"/>
                <a:cs typeface="Times New Roman"/>
                <a:sym typeface="Times New Roman"/>
              </a:rPr>
              <a:t>Ωστόσο δεν βρέθηκαν συσχετίσεις του φύλου με τις απαντήσεις των μαθητών.</a:t>
            </a:r>
            <a:endParaRPr sz="1700" b="1">
              <a:solidFill>
                <a:srgbClr val="4A86E8"/>
              </a:solidFill>
              <a:latin typeface="Times New Roman"/>
              <a:ea typeface="Times New Roman"/>
              <a:cs typeface="Times New Roman"/>
              <a:sym typeface="Times New Roman"/>
            </a:endParaRPr>
          </a:p>
          <a:p>
            <a:pPr marL="457200" lvl="0" indent="-336550" algn="just" rtl="0">
              <a:lnSpc>
                <a:spcPct val="115000"/>
              </a:lnSpc>
              <a:spcBef>
                <a:spcPts val="0"/>
              </a:spcBef>
              <a:spcAft>
                <a:spcPts val="0"/>
              </a:spcAft>
              <a:buClr>
                <a:srgbClr val="4A86E8"/>
              </a:buClr>
              <a:buSzPts val="1700"/>
              <a:buFont typeface="Times New Roman"/>
              <a:buChar char="❏"/>
            </a:pPr>
            <a:r>
              <a:rPr lang="el-GR" sz="1700" b="1">
                <a:solidFill>
                  <a:srgbClr val="4A86E8"/>
                </a:solidFill>
                <a:latin typeface="Times New Roman"/>
                <a:ea typeface="Times New Roman"/>
                <a:cs typeface="Times New Roman"/>
                <a:sym typeface="Times New Roman"/>
              </a:rPr>
              <a:t>Το Ε.Υ δομήθηκε έτσι ούτως ώστε να ανταποκρίνεται στις ανάγκες και των αγοριών και των κοριτσιών.</a:t>
            </a:r>
            <a:endParaRPr sz="1700" b="1">
              <a:solidFill>
                <a:srgbClr val="4A86E8"/>
              </a:solidFill>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1"/>
          <p:cNvSpPr txBox="1">
            <a:spLocks noGrp="1"/>
          </p:cNvSpPr>
          <p:nvPr>
            <p:ph type="title"/>
          </p:nvPr>
        </p:nvSpPr>
        <p:spPr>
          <a:xfrm>
            <a:off x="1586000" y="631475"/>
            <a:ext cx="7234500" cy="58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Συμπεράσματα 1/4 </a:t>
            </a:r>
            <a:endParaRPr sz="3000">
              <a:latin typeface="Times New Roman"/>
              <a:ea typeface="Times New Roman"/>
              <a:cs typeface="Times New Roman"/>
              <a:sym typeface="Times New Roman"/>
            </a:endParaRPr>
          </a:p>
        </p:txBody>
      </p:sp>
      <p:sp>
        <p:nvSpPr>
          <p:cNvPr id="470" name="Google Shape;470;p31"/>
          <p:cNvSpPr/>
          <p:nvPr/>
        </p:nvSpPr>
        <p:spPr>
          <a:xfrm>
            <a:off x="665850" y="2716950"/>
            <a:ext cx="7704600" cy="1424100"/>
          </a:xfrm>
          <a:prstGeom prst="roundRect">
            <a:avLst>
              <a:gd name="adj" fmla="val 16667"/>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1" name="Google Shape;471;p31"/>
          <p:cNvSpPr/>
          <p:nvPr/>
        </p:nvSpPr>
        <p:spPr>
          <a:xfrm>
            <a:off x="1212000" y="4537725"/>
            <a:ext cx="7812300" cy="1732800"/>
          </a:xfrm>
          <a:prstGeom prst="roundRect">
            <a:avLst>
              <a:gd name="adj" fmla="val 16667"/>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2" name="Google Shape;472;p31"/>
          <p:cNvSpPr txBox="1"/>
          <p:nvPr/>
        </p:nvSpPr>
        <p:spPr>
          <a:xfrm>
            <a:off x="804000" y="2792088"/>
            <a:ext cx="7428300" cy="1273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900">
                <a:latin typeface="Times New Roman"/>
                <a:ea typeface="Times New Roman"/>
                <a:cs typeface="Times New Roman"/>
                <a:sym typeface="Times New Roman"/>
              </a:rPr>
              <a:t>Σχετικά με το </a:t>
            </a:r>
            <a:r>
              <a:rPr lang="el-GR" sz="1900" b="1">
                <a:latin typeface="Times New Roman"/>
                <a:ea typeface="Times New Roman"/>
                <a:cs typeface="Times New Roman"/>
                <a:sym typeface="Times New Roman"/>
              </a:rPr>
              <a:t>1ο ερευνητικό ερώτημα</a:t>
            </a:r>
            <a:r>
              <a:rPr lang="el-GR" sz="1900">
                <a:latin typeface="Times New Roman"/>
                <a:ea typeface="Times New Roman"/>
                <a:cs typeface="Times New Roman"/>
                <a:sym typeface="Times New Roman"/>
              </a:rPr>
              <a:t>, προέκυψε ότι το ΕΥ πρέπει να είναι διαδραστικό, με σαφείς στόχους, να διέπεται από ευκρίνεια και να συνδράμει στη βελτίωση της μαθησιακής εμπειρίας.</a:t>
            </a:r>
            <a:endParaRPr sz="19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
        <p:nvSpPr>
          <p:cNvPr id="473" name="Google Shape;473;p31"/>
          <p:cNvSpPr txBox="1"/>
          <p:nvPr/>
        </p:nvSpPr>
        <p:spPr>
          <a:xfrm>
            <a:off x="1265850" y="4728650"/>
            <a:ext cx="7704600" cy="14241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el-GR" sz="1900">
                <a:latin typeface="Times New Roman"/>
                <a:ea typeface="Times New Roman"/>
                <a:cs typeface="Times New Roman"/>
                <a:sym typeface="Times New Roman"/>
              </a:rPr>
              <a:t>Ως προς το </a:t>
            </a:r>
            <a:r>
              <a:rPr lang="el-GR" sz="1900" b="1">
                <a:latin typeface="Times New Roman"/>
                <a:ea typeface="Times New Roman"/>
                <a:cs typeface="Times New Roman"/>
                <a:sym typeface="Times New Roman"/>
              </a:rPr>
              <a:t>2</a:t>
            </a:r>
            <a:r>
              <a:rPr lang="el-GR" sz="1900" b="1" baseline="30000">
                <a:latin typeface="Times New Roman"/>
                <a:ea typeface="Times New Roman"/>
                <a:cs typeface="Times New Roman"/>
                <a:sym typeface="Times New Roman"/>
              </a:rPr>
              <a:t>ο</a:t>
            </a:r>
            <a:r>
              <a:rPr lang="el-GR" sz="1900" b="1">
                <a:latin typeface="Times New Roman"/>
                <a:ea typeface="Times New Roman"/>
                <a:cs typeface="Times New Roman"/>
                <a:sym typeface="Times New Roman"/>
              </a:rPr>
              <a:t> ερευνητικό ερώτημα</a:t>
            </a:r>
            <a:r>
              <a:rPr lang="el-GR" sz="1900">
                <a:latin typeface="Times New Roman"/>
                <a:ea typeface="Times New Roman"/>
                <a:cs typeface="Times New Roman"/>
                <a:sym typeface="Times New Roman"/>
              </a:rPr>
              <a:t> το οποίο αφορούσε αν το εκπαιδευτικό υλικό που δημιουργήθηκε διέπεται από τη μεθοδολογία και τις αρχές της εξ αποστάσεως εκπαίδευσης, κρίθηκε ότι τις πληροί. </a:t>
            </a:r>
            <a:endParaRPr sz="19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pic>
        <p:nvPicPr>
          <p:cNvPr id="474" name="Google Shape;474;p31"/>
          <p:cNvPicPr preferRelativeResize="0"/>
          <p:nvPr/>
        </p:nvPicPr>
        <p:blipFill>
          <a:blip r:embed="rId3">
            <a:alphaModFix/>
          </a:blip>
          <a:stretch>
            <a:fillRect/>
          </a:stretch>
        </p:blipFill>
        <p:spPr>
          <a:xfrm>
            <a:off x="5360100" y="0"/>
            <a:ext cx="3783900" cy="2232150"/>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2"/>
          <p:cNvSpPr txBox="1">
            <a:spLocks noGrp="1"/>
          </p:cNvSpPr>
          <p:nvPr>
            <p:ph type="title"/>
          </p:nvPr>
        </p:nvSpPr>
        <p:spPr>
          <a:xfrm>
            <a:off x="1586000" y="631475"/>
            <a:ext cx="7234500" cy="58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Συμπεράσματα 2/4 </a:t>
            </a:r>
            <a:endParaRPr sz="3000">
              <a:latin typeface="Times New Roman"/>
              <a:ea typeface="Times New Roman"/>
              <a:cs typeface="Times New Roman"/>
              <a:sym typeface="Times New Roman"/>
            </a:endParaRPr>
          </a:p>
        </p:txBody>
      </p:sp>
      <p:sp>
        <p:nvSpPr>
          <p:cNvPr id="480" name="Google Shape;480;p32"/>
          <p:cNvSpPr/>
          <p:nvPr/>
        </p:nvSpPr>
        <p:spPr>
          <a:xfrm>
            <a:off x="1076300" y="2775600"/>
            <a:ext cx="7969800" cy="17328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81" name="Google Shape;481;p32"/>
          <p:cNvSpPr/>
          <p:nvPr/>
        </p:nvSpPr>
        <p:spPr>
          <a:xfrm>
            <a:off x="707375" y="4897375"/>
            <a:ext cx="7850400" cy="14391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82" name="Google Shape;482;p32"/>
          <p:cNvSpPr txBox="1"/>
          <p:nvPr/>
        </p:nvSpPr>
        <p:spPr>
          <a:xfrm>
            <a:off x="1283450" y="2546252"/>
            <a:ext cx="7555500" cy="1236923"/>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el-GR" sz="1900" dirty="0">
                <a:latin typeface="Times New Roman"/>
                <a:ea typeface="Times New Roman"/>
                <a:cs typeface="Times New Roman"/>
                <a:sym typeface="Times New Roman"/>
              </a:rPr>
              <a:t>Σχετικά με το </a:t>
            </a:r>
            <a:r>
              <a:rPr lang="el-GR" sz="1900" b="1" dirty="0">
                <a:latin typeface="Times New Roman"/>
                <a:ea typeface="Times New Roman"/>
                <a:cs typeface="Times New Roman"/>
                <a:sym typeface="Times New Roman"/>
              </a:rPr>
              <a:t>3</a:t>
            </a:r>
            <a:r>
              <a:rPr lang="el-GR" sz="1900" b="1" baseline="30000" dirty="0">
                <a:latin typeface="Times New Roman"/>
                <a:ea typeface="Times New Roman"/>
                <a:cs typeface="Times New Roman"/>
                <a:sym typeface="Times New Roman"/>
              </a:rPr>
              <a:t>ο</a:t>
            </a:r>
            <a:r>
              <a:rPr lang="el-GR" sz="1900" b="1" dirty="0">
                <a:latin typeface="Times New Roman"/>
                <a:ea typeface="Times New Roman"/>
                <a:cs typeface="Times New Roman"/>
                <a:sym typeface="Times New Roman"/>
              </a:rPr>
              <a:t> ερευνητικό ερώτημα</a:t>
            </a:r>
            <a:r>
              <a:rPr lang="el-GR" sz="1900" dirty="0">
                <a:latin typeface="Times New Roman"/>
                <a:ea typeface="Times New Roman"/>
                <a:cs typeface="Times New Roman"/>
                <a:sym typeface="Times New Roman"/>
              </a:rPr>
              <a:t> που αφορά το πώς εφαρμόστηκαν οι αρχές της Πολυμεσικής Μάθησης στο εκπαιδευτικό υλικό που δημιουργήθηκε, φαίνεται ότι έχει γίνει συγκερασμός κειμένου, βίντεο και εικόνων ούτως ώστε να παρουσιαστεί με τον κατάλληλο τρόπο το γνωστικό αντικείμενο. </a:t>
            </a:r>
            <a:endParaRPr sz="1900">
              <a:latin typeface="Times New Roman"/>
              <a:ea typeface="Times New Roman"/>
              <a:cs typeface="Times New Roman"/>
              <a:sym typeface="Times New Roman"/>
            </a:endParaRPr>
          </a:p>
        </p:txBody>
      </p:sp>
      <p:sp>
        <p:nvSpPr>
          <p:cNvPr id="483" name="Google Shape;483;p32"/>
          <p:cNvSpPr txBox="1"/>
          <p:nvPr/>
        </p:nvSpPr>
        <p:spPr>
          <a:xfrm>
            <a:off x="1002275" y="4897375"/>
            <a:ext cx="7555500" cy="587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el-GR" sz="1900">
                <a:latin typeface="Times New Roman"/>
                <a:ea typeface="Times New Roman"/>
                <a:cs typeface="Times New Roman"/>
                <a:sym typeface="Times New Roman"/>
              </a:rPr>
              <a:t>Ως προς το </a:t>
            </a:r>
            <a:r>
              <a:rPr lang="el-GR" sz="1900" b="1">
                <a:latin typeface="Times New Roman"/>
                <a:ea typeface="Times New Roman"/>
                <a:cs typeface="Times New Roman"/>
                <a:sym typeface="Times New Roman"/>
              </a:rPr>
              <a:t>4</a:t>
            </a:r>
            <a:r>
              <a:rPr lang="el-GR" sz="1900" b="1" baseline="30000">
                <a:latin typeface="Times New Roman"/>
                <a:ea typeface="Times New Roman"/>
                <a:cs typeface="Times New Roman"/>
                <a:sym typeface="Times New Roman"/>
              </a:rPr>
              <a:t>ο</a:t>
            </a:r>
            <a:r>
              <a:rPr lang="el-GR" sz="1900" b="1">
                <a:latin typeface="Times New Roman"/>
                <a:ea typeface="Times New Roman"/>
                <a:cs typeface="Times New Roman"/>
                <a:sym typeface="Times New Roman"/>
              </a:rPr>
              <a:t> ερευνητικό ερώτημα</a:t>
            </a:r>
            <a:r>
              <a:rPr lang="el-GR" sz="1900">
                <a:latin typeface="Times New Roman"/>
                <a:ea typeface="Times New Roman"/>
                <a:cs typeface="Times New Roman"/>
                <a:sym typeface="Times New Roman"/>
              </a:rPr>
              <a:t>, το εκπαιδευτικό υλικό αξιολογήθηκε ως αρκετά ποιοτικό με βάση τα σχόλια από φοιτητές, συναδέλφους και ειδικούς των ιδρυμάτων τριτοβάθμιας εκπαίδευσης.</a:t>
            </a:r>
            <a:endParaRPr sz="19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pic>
        <p:nvPicPr>
          <p:cNvPr id="484" name="Google Shape;484;p32"/>
          <p:cNvPicPr preferRelativeResize="0"/>
          <p:nvPr/>
        </p:nvPicPr>
        <p:blipFill>
          <a:blip r:embed="rId3">
            <a:alphaModFix/>
          </a:blip>
          <a:stretch>
            <a:fillRect/>
          </a:stretch>
        </p:blipFill>
        <p:spPr>
          <a:xfrm>
            <a:off x="5360100" y="0"/>
            <a:ext cx="3783900" cy="209997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5"/>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Ευχαριστίες</a:t>
            </a:r>
            <a:endParaRPr sz="3000">
              <a:latin typeface="Times New Roman"/>
              <a:ea typeface="Times New Roman"/>
              <a:cs typeface="Times New Roman"/>
              <a:sym typeface="Times New Roman"/>
            </a:endParaRPr>
          </a:p>
        </p:txBody>
      </p:sp>
      <p:sp>
        <p:nvSpPr>
          <p:cNvPr id="162" name="Google Shape;162;p15"/>
          <p:cNvSpPr/>
          <p:nvPr/>
        </p:nvSpPr>
        <p:spPr>
          <a:xfrm>
            <a:off x="1130750" y="1556625"/>
            <a:ext cx="7621800" cy="4919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3" name="Google Shape;163;p15"/>
          <p:cNvSpPr/>
          <p:nvPr/>
        </p:nvSpPr>
        <p:spPr>
          <a:xfrm>
            <a:off x="1130750" y="1571325"/>
            <a:ext cx="7621800" cy="4890000"/>
          </a:xfrm>
          <a:prstGeom prst="roundRect">
            <a:avLst>
              <a:gd name="adj" fmla="val 16667"/>
            </a:avLst>
          </a:prstGeom>
          <a:solidFill>
            <a:schemeClr val="accent3"/>
          </a:solid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None/>
            </a:pPr>
            <a:r>
              <a:rPr lang="el-GR" sz="2000">
                <a:latin typeface="Times New Roman"/>
                <a:ea typeface="Times New Roman"/>
                <a:cs typeface="Times New Roman"/>
                <a:sym typeface="Times New Roman"/>
              </a:rPr>
              <a:t>Θα ήθελα να ευχαριστήσω:</a:t>
            </a:r>
            <a:endParaRPr sz="2000">
              <a:latin typeface="Times New Roman"/>
              <a:ea typeface="Times New Roman"/>
              <a:cs typeface="Times New Roman"/>
              <a:sym typeface="Times New Roman"/>
            </a:endParaRPr>
          </a:p>
          <a:p>
            <a:pPr marL="457200" lvl="0" indent="-355600" algn="just" rtl="0">
              <a:lnSpc>
                <a:spcPct val="150000"/>
              </a:lnSpc>
              <a:spcBef>
                <a:spcPts val="0"/>
              </a:spcBef>
              <a:spcAft>
                <a:spcPts val="0"/>
              </a:spcAft>
              <a:buSzPts val="2000"/>
              <a:buFont typeface="Times New Roman"/>
              <a:buChar char="●"/>
            </a:pPr>
            <a:r>
              <a:rPr lang="el-GR" sz="2000">
                <a:latin typeface="Times New Roman"/>
                <a:ea typeface="Times New Roman"/>
                <a:cs typeface="Times New Roman"/>
                <a:sym typeface="Times New Roman"/>
              </a:rPr>
              <a:t>την επόπτρια μου την κα. Μανούσου, η οποία ήταν πολύ καθοδηγητική και υποστηρικτική σε όλη την πορεία της διπλωματικής εργασίας,</a:t>
            </a:r>
            <a:endParaRPr sz="2000">
              <a:latin typeface="Times New Roman"/>
              <a:ea typeface="Times New Roman"/>
              <a:cs typeface="Times New Roman"/>
              <a:sym typeface="Times New Roman"/>
            </a:endParaRPr>
          </a:p>
          <a:p>
            <a:pPr marL="457200" lvl="0" indent="-355600" algn="just" rtl="0">
              <a:lnSpc>
                <a:spcPct val="150000"/>
              </a:lnSpc>
              <a:spcBef>
                <a:spcPts val="0"/>
              </a:spcBef>
              <a:spcAft>
                <a:spcPts val="0"/>
              </a:spcAft>
              <a:buSzPts val="2000"/>
              <a:buFont typeface="Times New Roman"/>
              <a:buChar char="●"/>
            </a:pPr>
            <a:r>
              <a:rPr lang="el-GR" sz="2000">
                <a:latin typeface="Times New Roman"/>
                <a:ea typeface="Times New Roman"/>
                <a:cs typeface="Times New Roman"/>
                <a:sym typeface="Times New Roman"/>
              </a:rPr>
              <a:t>τον κ. Κωτσίδη για τις προτάσεις του για βελτίωση του Ε.Υ. και την πολύτιμη βοήθειά του σε τεχνικά ζητήματα,</a:t>
            </a:r>
            <a:endParaRPr sz="2000">
              <a:latin typeface="Times New Roman"/>
              <a:ea typeface="Times New Roman"/>
              <a:cs typeface="Times New Roman"/>
              <a:sym typeface="Times New Roman"/>
            </a:endParaRPr>
          </a:p>
          <a:p>
            <a:pPr marL="457200" lvl="0" indent="-355600" algn="just" rtl="0">
              <a:lnSpc>
                <a:spcPct val="150000"/>
              </a:lnSpc>
              <a:spcBef>
                <a:spcPts val="0"/>
              </a:spcBef>
              <a:spcAft>
                <a:spcPts val="0"/>
              </a:spcAft>
              <a:buSzPts val="2000"/>
              <a:buFont typeface="Times New Roman"/>
              <a:buChar char="●"/>
            </a:pPr>
            <a:r>
              <a:rPr lang="el-GR" sz="2000">
                <a:latin typeface="Times New Roman"/>
                <a:ea typeface="Times New Roman"/>
                <a:cs typeface="Times New Roman"/>
                <a:sym typeface="Times New Roman"/>
              </a:rPr>
              <a:t>όλους τους συμμετέχοντες στην έρευνα και κυρίως την ομάδα μου Τριώνυμα,</a:t>
            </a:r>
            <a:endParaRPr sz="2000">
              <a:latin typeface="Times New Roman"/>
              <a:ea typeface="Times New Roman"/>
              <a:cs typeface="Times New Roman"/>
              <a:sym typeface="Times New Roman"/>
            </a:endParaRPr>
          </a:p>
          <a:p>
            <a:pPr marL="457200" lvl="0" indent="-355600" algn="just" rtl="0">
              <a:lnSpc>
                <a:spcPct val="150000"/>
              </a:lnSpc>
              <a:spcBef>
                <a:spcPts val="0"/>
              </a:spcBef>
              <a:spcAft>
                <a:spcPts val="0"/>
              </a:spcAft>
              <a:buSzPts val="2000"/>
              <a:buFont typeface="Times New Roman"/>
              <a:buChar char="●"/>
            </a:pPr>
            <a:r>
              <a:rPr lang="el-GR" sz="2000">
                <a:latin typeface="Times New Roman"/>
                <a:ea typeface="Times New Roman"/>
                <a:cs typeface="Times New Roman"/>
                <a:sym typeface="Times New Roman"/>
              </a:rPr>
              <a:t>και τέλος, την οικογένειά μου.</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3"/>
          <p:cNvSpPr/>
          <p:nvPr/>
        </p:nvSpPr>
        <p:spPr>
          <a:xfrm>
            <a:off x="1134400" y="1185963"/>
            <a:ext cx="7878600" cy="1075500"/>
          </a:xfrm>
          <a:prstGeom prst="ellipse">
            <a:avLst/>
          </a:prstGeom>
          <a:solidFill>
            <a:schemeClr val="dk1"/>
          </a:solid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91" name="Google Shape;491;p33"/>
          <p:cNvPicPr preferRelativeResize="0"/>
          <p:nvPr/>
        </p:nvPicPr>
        <p:blipFill>
          <a:blip r:embed="rId3">
            <a:alphaModFix/>
          </a:blip>
          <a:stretch>
            <a:fillRect/>
          </a:stretch>
        </p:blipFill>
        <p:spPr>
          <a:xfrm>
            <a:off x="6286500" y="0"/>
            <a:ext cx="2857500" cy="1075500"/>
          </a:xfrm>
          <a:prstGeom prst="rect">
            <a:avLst/>
          </a:prstGeom>
          <a:noFill/>
          <a:ln w="38100" cap="flat" cmpd="sng">
            <a:solidFill>
              <a:srgbClr val="4A86E8"/>
            </a:solidFill>
            <a:prstDash val="solid"/>
            <a:round/>
            <a:headEnd type="none" w="sm" len="sm"/>
            <a:tailEnd type="none" w="sm" len="sm"/>
          </a:ln>
        </p:spPr>
      </p:pic>
      <p:sp>
        <p:nvSpPr>
          <p:cNvPr id="492" name="Google Shape;492;p33"/>
          <p:cNvSpPr/>
          <p:nvPr/>
        </p:nvSpPr>
        <p:spPr>
          <a:xfrm>
            <a:off x="6159900" y="5661350"/>
            <a:ext cx="2857500" cy="752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3" name="Google Shape;493;p33"/>
          <p:cNvSpPr/>
          <p:nvPr/>
        </p:nvSpPr>
        <p:spPr>
          <a:xfrm>
            <a:off x="6159900" y="4729100"/>
            <a:ext cx="2857500" cy="638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4" name="Google Shape;494;p33"/>
          <p:cNvSpPr/>
          <p:nvPr/>
        </p:nvSpPr>
        <p:spPr>
          <a:xfrm>
            <a:off x="6110150" y="3575875"/>
            <a:ext cx="2959200" cy="9546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5" name="Google Shape;495;p33"/>
          <p:cNvSpPr/>
          <p:nvPr/>
        </p:nvSpPr>
        <p:spPr>
          <a:xfrm>
            <a:off x="6138425" y="2690875"/>
            <a:ext cx="2959200" cy="752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6" name="Google Shape;496;p33"/>
          <p:cNvSpPr/>
          <p:nvPr/>
        </p:nvSpPr>
        <p:spPr>
          <a:xfrm>
            <a:off x="602100" y="5521625"/>
            <a:ext cx="5557800" cy="954600"/>
          </a:xfrm>
          <a:prstGeom prst="homePlate">
            <a:avLst>
              <a:gd name="adj"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7" name="Google Shape;497;p33"/>
          <p:cNvSpPr/>
          <p:nvPr/>
        </p:nvSpPr>
        <p:spPr>
          <a:xfrm>
            <a:off x="602100" y="4409550"/>
            <a:ext cx="5557800" cy="954600"/>
          </a:xfrm>
          <a:prstGeom prst="homePlate">
            <a:avLst>
              <a:gd name="adj"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8" name="Google Shape;498;p33"/>
          <p:cNvSpPr/>
          <p:nvPr/>
        </p:nvSpPr>
        <p:spPr>
          <a:xfrm>
            <a:off x="602050" y="3454975"/>
            <a:ext cx="5557800" cy="752700"/>
          </a:xfrm>
          <a:prstGeom prst="homePlate">
            <a:avLst>
              <a:gd name="adj"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9" name="Google Shape;499;p33"/>
          <p:cNvSpPr/>
          <p:nvPr/>
        </p:nvSpPr>
        <p:spPr>
          <a:xfrm>
            <a:off x="602100" y="2399050"/>
            <a:ext cx="5557800" cy="897000"/>
          </a:xfrm>
          <a:prstGeom prst="homePlate">
            <a:avLst>
              <a:gd name="adj"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00" name="Google Shape;500;p33"/>
          <p:cNvSpPr txBox="1">
            <a:spLocks noGrp="1"/>
          </p:cNvSpPr>
          <p:nvPr>
            <p:ph type="body" idx="1"/>
          </p:nvPr>
        </p:nvSpPr>
        <p:spPr>
          <a:xfrm>
            <a:off x="2129350" y="1380400"/>
            <a:ext cx="6634822" cy="558000"/>
          </a:xfrm>
          <a:prstGeom prst="rect">
            <a:avLst/>
          </a:prstGeom>
        </p:spPr>
        <p:txBody>
          <a:bodyPr spcFirstLastPara="1" wrap="square" lIns="91425" tIns="45700" rIns="91425" bIns="45700" anchor="t" anchorCtr="0">
            <a:noAutofit/>
          </a:bodyPr>
          <a:lstStyle/>
          <a:p>
            <a:pPr marL="0" lvl="0" indent="0" algn="l" rtl="0">
              <a:spcBef>
                <a:spcPts val="750"/>
              </a:spcBef>
              <a:spcAft>
                <a:spcPts val="1200"/>
              </a:spcAft>
              <a:buNone/>
            </a:pPr>
            <a:r>
              <a:rPr lang="el-GR" sz="2000" dirty="0">
                <a:latin typeface="Times New Roman"/>
                <a:ea typeface="Times New Roman"/>
                <a:cs typeface="Times New Roman"/>
                <a:sym typeface="Times New Roman"/>
              </a:rPr>
              <a:t>Το εκπαιδευτικό υλικό παρατηρήθηκε ότι έχει:</a:t>
            </a:r>
            <a:endParaRPr sz="2000">
              <a:latin typeface="Times New Roman"/>
              <a:ea typeface="Times New Roman"/>
              <a:cs typeface="Times New Roman"/>
              <a:sym typeface="Times New Roman"/>
            </a:endParaRPr>
          </a:p>
        </p:txBody>
      </p:sp>
      <p:sp>
        <p:nvSpPr>
          <p:cNvPr id="501" name="Google Shape;501;p33"/>
          <p:cNvSpPr txBox="1">
            <a:spLocks noGrp="1"/>
          </p:cNvSpPr>
          <p:nvPr>
            <p:ph type="title"/>
          </p:nvPr>
        </p:nvSpPr>
        <p:spPr>
          <a:xfrm>
            <a:off x="1483200" y="365125"/>
            <a:ext cx="70323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Συμπεράσματα 3/4 </a:t>
            </a:r>
            <a:endParaRPr/>
          </a:p>
        </p:txBody>
      </p:sp>
      <p:sp>
        <p:nvSpPr>
          <p:cNvPr id="502" name="Google Shape;502;p33"/>
          <p:cNvSpPr txBox="1"/>
          <p:nvPr/>
        </p:nvSpPr>
        <p:spPr>
          <a:xfrm>
            <a:off x="602100" y="2399050"/>
            <a:ext cx="5684400" cy="423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700">
                <a:latin typeface="Times New Roman"/>
                <a:ea typeface="Times New Roman"/>
                <a:cs typeface="Times New Roman"/>
                <a:sym typeface="Times New Roman"/>
              </a:rPr>
              <a:t>Τεχνικά και παιδαγωγικά γνωρίσματα, που αποσκοπούν</a:t>
            </a:r>
            <a:endParaRPr sz="1700">
              <a:latin typeface="Times New Roman"/>
              <a:ea typeface="Times New Roman"/>
              <a:cs typeface="Times New Roman"/>
              <a:sym typeface="Times New Roman"/>
            </a:endParaRPr>
          </a:p>
          <a:p>
            <a:pPr marL="0" lvl="0" indent="0" algn="l" rtl="0">
              <a:spcBef>
                <a:spcPts val="0"/>
              </a:spcBef>
              <a:spcAft>
                <a:spcPts val="0"/>
              </a:spcAft>
              <a:buNone/>
            </a:pPr>
            <a:r>
              <a:rPr lang="el-GR" sz="1700">
                <a:latin typeface="Times New Roman"/>
                <a:ea typeface="Times New Roman"/>
                <a:cs typeface="Times New Roman"/>
                <a:sym typeface="Times New Roman"/>
              </a:rPr>
              <a:t> στην διευκόλυνση και την εμψύχωση των εκπαιδευόμενων.</a:t>
            </a:r>
            <a:endParaRPr sz="1700">
              <a:latin typeface="Times New Roman"/>
              <a:ea typeface="Times New Roman"/>
              <a:cs typeface="Times New Roman"/>
              <a:sym typeface="Times New Roman"/>
            </a:endParaRPr>
          </a:p>
          <a:p>
            <a:pPr marL="0" lvl="0" indent="0" algn="l" rtl="0">
              <a:spcBef>
                <a:spcPts val="0"/>
              </a:spcBef>
              <a:spcAft>
                <a:spcPts val="0"/>
              </a:spcAft>
              <a:buNone/>
            </a:pPr>
            <a:endParaRPr sz="1700">
              <a:latin typeface="Times New Roman"/>
              <a:ea typeface="Times New Roman"/>
              <a:cs typeface="Times New Roman"/>
              <a:sym typeface="Times New Roman"/>
            </a:endParaRPr>
          </a:p>
          <a:p>
            <a:pPr marL="0" lvl="0" indent="0" algn="l" rtl="0">
              <a:spcBef>
                <a:spcPts val="0"/>
              </a:spcBef>
              <a:spcAft>
                <a:spcPts val="0"/>
              </a:spcAft>
              <a:buNone/>
            </a:pPr>
            <a:endParaRPr sz="1700">
              <a:latin typeface="Times New Roman"/>
              <a:ea typeface="Times New Roman"/>
              <a:cs typeface="Times New Roman"/>
              <a:sym typeface="Times New Roman"/>
            </a:endParaRPr>
          </a:p>
          <a:p>
            <a:pPr marL="0" lvl="0" indent="0" algn="l" rtl="0">
              <a:spcBef>
                <a:spcPts val="0"/>
              </a:spcBef>
              <a:spcAft>
                <a:spcPts val="0"/>
              </a:spcAft>
              <a:buNone/>
            </a:pPr>
            <a:r>
              <a:rPr lang="el-GR" sz="1700">
                <a:latin typeface="Times New Roman"/>
                <a:ea typeface="Times New Roman"/>
                <a:cs typeface="Times New Roman"/>
                <a:sym typeface="Times New Roman"/>
              </a:rPr>
              <a:t>Χρωματικές συνθέσεις οι οποίες συντελούν στην αλληλεπίδραση του εκπαιδευόμενου με το ίδιο.</a:t>
            </a:r>
            <a:endParaRPr sz="1700">
              <a:latin typeface="Times New Roman"/>
              <a:ea typeface="Times New Roman"/>
              <a:cs typeface="Times New Roman"/>
              <a:sym typeface="Times New Roman"/>
            </a:endParaRPr>
          </a:p>
          <a:p>
            <a:pPr marL="0" lvl="0" indent="0" algn="l" rtl="0">
              <a:spcBef>
                <a:spcPts val="0"/>
              </a:spcBef>
              <a:spcAft>
                <a:spcPts val="0"/>
              </a:spcAft>
              <a:buNone/>
            </a:pPr>
            <a:endParaRPr sz="1700">
              <a:latin typeface="Times New Roman"/>
              <a:ea typeface="Times New Roman"/>
              <a:cs typeface="Times New Roman"/>
              <a:sym typeface="Times New Roman"/>
            </a:endParaRPr>
          </a:p>
          <a:p>
            <a:pPr marL="0" lvl="0" indent="0" algn="l" rtl="0">
              <a:spcBef>
                <a:spcPts val="0"/>
              </a:spcBef>
              <a:spcAft>
                <a:spcPts val="0"/>
              </a:spcAft>
              <a:buNone/>
            </a:pPr>
            <a:endParaRPr sz="1700">
              <a:latin typeface="Times New Roman"/>
              <a:ea typeface="Times New Roman"/>
              <a:cs typeface="Times New Roman"/>
              <a:sym typeface="Times New Roman"/>
            </a:endParaRPr>
          </a:p>
          <a:p>
            <a:pPr marL="0" lvl="0" indent="0" algn="l" rtl="0">
              <a:spcBef>
                <a:spcPts val="0"/>
              </a:spcBef>
              <a:spcAft>
                <a:spcPts val="0"/>
              </a:spcAft>
              <a:buNone/>
            </a:pPr>
            <a:r>
              <a:rPr lang="el-GR" sz="1700">
                <a:latin typeface="Times New Roman"/>
                <a:ea typeface="Times New Roman"/>
                <a:cs typeface="Times New Roman"/>
                <a:sym typeface="Times New Roman"/>
              </a:rPr>
              <a:t>Φιλικό ύφος , ευχρηστία, χρήση γραφικών και δομή, που συνάδουν με τις αρχές της Γνωστικής Θεωρίας Πολυμεσικής Μάθησης.</a:t>
            </a:r>
            <a:endParaRPr sz="1700">
              <a:latin typeface="Times New Roman"/>
              <a:ea typeface="Times New Roman"/>
              <a:cs typeface="Times New Roman"/>
              <a:sym typeface="Times New Roman"/>
            </a:endParaRPr>
          </a:p>
          <a:p>
            <a:pPr marL="0" lvl="0" indent="0" algn="l" rtl="0">
              <a:spcBef>
                <a:spcPts val="0"/>
              </a:spcBef>
              <a:spcAft>
                <a:spcPts val="0"/>
              </a:spcAft>
              <a:buNone/>
            </a:pPr>
            <a:endParaRPr sz="1700">
              <a:latin typeface="Times New Roman"/>
              <a:ea typeface="Times New Roman"/>
              <a:cs typeface="Times New Roman"/>
              <a:sym typeface="Times New Roman"/>
            </a:endParaRPr>
          </a:p>
          <a:p>
            <a:pPr marL="0" lvl="0" indent="0" algn="l" rtl="0">
              <a:spcBef>
                <a:spcPts val="0"/>
              </a:spcBef>
              <a:spcAft>
                <a:spcPts val="0"/>
              </a:spcAft>
              <a:buNone/>
            </a:pPr>
            <a:r>
              <a:rPr lang="el-GR" sz="1700">
                <a:latin typeface="Times New Roman"/>
                <a:ea typeface="Times New Roman"/>
                <a:cs typeface="Times New Roman"/>
                <a:sym typeface="Times New Roman"/>
              </a:rPr>
              <a:t>Ευελιξία &amp; δυναμικότητα που αποσκοπούν στην εξατομικευμένη μάθηση, απαραίτητα στοιχεία όταν επιθυμεί κάποιος να δημιουργήσει ποιοτικό ΕΥ για την ΕξΑΕ.</a:t>
            </a:r>
            <a:endParaRPr sz="17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
        <p:nvSpPr>
          <p:cNvPr id="503" name="Google Shape;503;p33"/>
          <p:cNvSpPr txBox="1"/>
          <p:nvPr/>
        </p:nvSpPr>
        <p:spPr>
          <a:xfrm>
            <a:off x="6109050" y="2623475"/>
            <a:ext cx="2959200" cy="3764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000">
                <a:latin typeface="Times New Roman"/>
                <a:ea typeface="Times New Roman"/>
                <a:cs typeface="Times New Roman"/>
                <a:sym typeface="Times New Roman"/>
              </a:rPr>
              <a:t>Κόκκος, Α. (2005). Μεθοδολογία εκπαίδευσης ενηλίκων: Θεωρητικό πλαίσιο και προϋποθέσεις μάθησης.</a:t>
            </a:r>
            <a:endParaRPr sz="1000">
              <a:latin typeface="Times New Roman"/>
              <a:ea typeface="Times New Roman"/>
              <a:cs typeface="Times New Roman"/>
              <a:sym typeface="Times New Roman"/>
            </a:endParaRPr>
          </a:p>
          <a:p>
            <a:pPr marL="0" lvl="0" indent="0" algn="l" rtl="0">
              <a:spcBef>
                <a:spcPts val="0"/>
              </a:spcBef>
              <a:spcAft>
                <a:spcPts val="0"/>
              </a:spcAft>
              <a:buNone/>
            </a:pPr>
            <a:endParaRPr sz="1100">
              <a:highlight>
                <a:srgbClr val="FFFFFF"/>
              </a:highlight>
            </a:endParaRPr>
          </a:p>
          <a:p>
            <a:pPr marL="0" lvl="0" indent="0" algn="just" rtl="0">
              <a:spcBef>
                <a:spcPts val="0"/>
              </a:spcBef>
              <a:spcAft>
                <a:spcPts val="0"/>
              </a:spcAft>
              <a:buNone/>
            </a:pPr>
            <a:endParaRPr sz="1200">
              <a:latin typeface="Times New Roman"/>
              <a:ea typeface="Times New Roman"/>
              <a:cs typeface="Times New Roman"/>
              <a:sym typeface="Times New Roman"/>
            </a:endParaRPr>
          </a:p>
          <a:p>
            <a:pPr marL="0" lvl="0" indent="0" algn="just" rtl="0">
              <a:spcBef>
                <a:spcPts val="0"/>
              </a:spcBef>
              <a:spcAft>
                <a:spcPts val="0"/>
              </a:spcAft>
              <a:buNone/>
            </a:pPr>
            <a:endParaRPr sz="1000">
              <a:latin typeface="Times New Roman"/>
              <a:ea typeface="Times New Roman"/>
              <a:cs typeface="Times New Roman"/>
              <a:sym typeface="Times New Roman"/>
            </a:endParaRPr>
          </a:p>
          <a:p>
            <a:pPr marL="0" lvl="0" indent="0" algn="just" rtl="0">
              <a:spcBef>
                <a:spcPts val="0"/>
              </a:spcBef>
              <a:spcAft>
                <a:spcPts val="0"/>
              </a:spcAft>
              <a:buNone/>
            </a:pPr>
            <a:r>
              <a:rPr lang="el-GR" sz="1000">
                <a:latin typeface="Times New Roman"/>
                <a:ea typeface="Times New Roman"/>
                <a:cs typeface="Times New Roman"/>
                <a:sym typeface="Times New Roman"/>
              </a:rPr>
              <a:t>Λιοναράκης, Α. (2001). </a:t>
            </a:r>
            <a:r>
              <a:rPr lang="el-GR" sz="1000" i="1">
                <a:latin typeface="Times New Roman"/>
                <a:ea typeface="Times New Roman"/>
                <a:cs typeface="Times New Roman"/>
                <a:sym typeface="Times New Roman"/>
              </a:rPr>
              <a:t>Ανοικτή και εξ αποστάσεως εκπαίδευση και διαδικασίες μάθησης. Απόψεις και προβληματισμοί για την Ανοικτή και εξ αποστάσεως εκπαίδευση.</a:t>
            </a:r>
            <a:endParaRPr sz="1000" i="1">
              <a:latin typeface="Times New Roman"/>
              <a:ea typeface="Times New Roman"/>
              <a:cs typeface="Times New Roman"/>
              <a:sym typeface="Times New Roman"/>
            </a:endParaRPr>
          </a:p>
          <a:p>
            <a:pPr marL="0" lvl="0" indent="0" algn="just" rtl="0">
              <a:lnSpc>
                <a:spcPct val="115000"/>
              </a:lnSpc>
              <a:spcBef>
                <a:spcPts val="1200"/>
              </a:spcBef>
              <a:spcAft>
                <a:spcPts val="0"/>
              </a:spcAft>
              <a:buNone/>
            </a:pPr>
            <a:endParaRPr sz="1000">
              <a:latin typeface="Times New Roman"/>
              <a:ea typeface="Times New Roman"/>
              <a:cs typeface="Times New Roman"/>
              <a:sym typeface="Times New Roman"/>
            </a:endParaRPr>
          </a:p>
          <a:p>
            <a:pPr marL="0" lvl="0" indent="0" algn="just" rtl="0">
              <a:lnSpc>
                <a:spcPct val="115000"/>
              </a:lnSpc>
              <a:spcBef>
                <a:spcPts val="1200"/>
              </a:spcBef>
              <a:spcAft>
                <a:spcPts val="0"/>
              </a:spcAft>
              <a:buNone/>
            </a:pPr>
            <a:r>
              <a:rPr lang="el-GR" sz="1000">
                <a:latin typeface="Times New Roman"/>
                <a:ea typeface="Times New Roman"/>
                <a:cs typeface="Times New Roman"/>
                <a:sym typeface="Times New Roman"/>
              </a:rPr>
              <a:t>Mayer, R. E. (2005). Cognitive theory of multimedia learning.</a:t>
            </a:r>
            <a:endParaRPr sz="1000" i="1">
              <a:latin typeface="Times New Roman"/>
              <a:ea typeface="Times New Roman"/>
              <a:cs typeface="Times New Roman"/>
              <a:sym typeface="Times New Roman"/>
            </a:endParaRPr>
          </a:p>
          <a:p>
            <a:pPr marL="0" lvl="0" indent="0" algn="just" rtl="0">
              <a:spcBef>
                <a:spcPts val="1200"/>
              </a:spcBef>
              <a:spcAft>
                <a:spcPts val="0"/>
              </a:spcAft>
              <a:buNone/>
            </a:pPr>
            <a:endParaRPr sz="1000">
              <a:latin typeface="Times New Roman"/>
              <a:ea typeface="Times New Roman"/>
              <a:cs typeface="Times New Roman"/>
              <a:sym typeface="Times New Roman"/>
            </a:endParaRPr>
          </a:p>
          <a:p>
            <a:pPr marL="0" lvl="0" indent="0" algn="just" rtl="0">
              <a:spcBef>
                <a:spcPts val="0"/>
              </a:spcBef>
              <a:spcAft>
                <a:spcPts val="0"/>
              </a:spcAft>
              <a:buNone/>
            </a:pPr>
            <a:endParaRPr sz="1000">
              <a:latin typeface="Times New Roman"/>
              <a:ea typeface="Times New Roman"/>
              <a:cs typeface="Times New Roman"/>
              <a:sym typeface="Times New Roman"/>
            </a:endParaRPr>
          </a:p>
          <a:p>
            <a:pPr marL="0" lvl="0" indent="0" algn="just" rtl="0">
              <a:spcBef>
                <a:spcPts val="0"/>
              </a:spcBef>
              <a:spcAft>
                <a:spcPts val="0"/>
              </a:spcAft>
              <a:buNone/>
            </a:pPr>
            <a:endParaRPr sz="1000">
              <a:latin typeface="Times New Roman"/>
              <a:ea typeface="Times New Roman"/>
              <a:cs typeface="Times New Roman"/>
              <a:sym typeface="Times New Roman"/>
            </a:endParaRPr>
          </a:p>
          <a:p>
            <a:pPr marL="0" lvl="0" indent="0" algn="just" rtl="0">
              <a:spcBef>
                <a:spcPts val="0"/>
              </a:spcBef>
              <a:spcAft>
                <a:spcPts val="0"/>
              </a:spcAft>
              <a:buNone/>
            </a:pPr>
            <a:r>
              <a:rPr lang="el-GR" sz="1000">
                <a:latin typeface="Times New Roman"/>
                <a:ea typeface="Times New Roman"/>
                <a:cs typeface="Times New Roman"/>
                <a:sym typeface="Times New Roman"/>
              </a:rPr>
              <a:t>Σπανακά, Α. (2014). Η εργαλειοθήκη ενός δημιουργού/σχεδιαστή εκπαιδευτικού υλικού</a:t>
            </a:r>
            <a:r>
              <a:rPr lang="el-GR" sz="1000" i="1">
                <a:latin typeface="Times New Roman"/>
                <a:ea typeface="Times New Roman"/>
                <a:cs typeface="Times New Roman"/>
                <a:sym typeface="Times New Roman"/>
              </a:rPr>
              <a:t>.</a:t>
            </a:r>
            <a:endParaRPr sz="1000" i="1">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4"/>
          <p:cNvSpPr/>
          <p:nvPr/>
        </p:nvSpPr>
        <p:spPr>
          <a:xfrm>
            <a:off x="565450" y="4301075"/>
            <a:ext cx="4141200" cy="16305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10" name="Google Shape;510;p34"/>
          <p:cNvSpPr txBox="1">
            <a:spLocks noGrp="1"/>
          </p:cNvSpPr>
          <p:nvPr>
            <p:ph type="title"/>
          </p:nvPr>
        </p:nvSpPr>
        <p:spPr>
          <a:xfrm>
            <a:off x="1571325" y="365125"/>
            <a:ext cx="69441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Συμπεράσματα 4/4 </a:t>
            </a:r>
            <a:endParaRPr/>
          </a:p>
        </p:txBody>
      </p:sp>
      <p:sp>
        <p:nvSpPr>
          <p:cNvPr id="511" name="Google Shape;511;p34"/>
          <p:cNvSpPr/>
          <p:nvPr/>
        </p:nvSpPr>
        <p:spPr>
          <a:xfrm>
            <a:off x="2746125" y="1440625"/>
            <a:ext cx="3186600" cy="16305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12" name="Google Shape;512;p34"/>
          <p:cNvSpPr txBox="1"/>
          <p:nvPr/>
        </p:nvSpPr>
        <p:spPr>
          <a:xfrm rot="324" flipH="1">
            <a:off x="2746000" y="1505175"/>
            <a:ext cx="3186600" cy="1329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900">
                <a:solidFill>
                  <a:srgbClr val="980000"/>
                </a:solidFill>
                <a:latin typeface="Times New Roman"/>
                <a:ea typeface="Times New Roman"/>
                <a:cs typeface="Times New Roman"/>
                <a:sym typeface="Times New Roman"/>
              </a:rPr>
              <a:t>Βρέθηκε θετική συσχέτιση μεταξύ του Ε.Υ και της επίδοσης των παιδιών στη δευτεροβάθμια εκπαίδευση.</a:t>
            </a:r>
            <a:endParaRPr sz="1900">
              <a:solidFill>
                <a:srgbClr val="980000"/>
              </a:solidFill>
              <a:latin typeface="Times New Roman"/>
              <a:ea typeface="Times New Roman"/>
              <a:cs typeface="Times New Roman"/>
              <a:sym typeface="Times New Roman"/>
            </a:endParaRPr>
          </a:p>
        </p:txBody>
      </p:sp>
      <p:sp>
        <p:nvSpPr>
          <p:cNvPr id="513" name="Google Shape;513;p34"/>
          <p:cNvSpPr/>
          <p:nvPr/>
        </p:nvSpPr>
        <p:spPr>
          <a:xfrm>
            <a:off x="5051725" y="4301025"/>
            <a:ext cx="4016400" cy="16305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l-GR" sz="1600" b="1">
                <a:latin typeface="Times New Roman"/>
                <a:ea typeface="Times New Roman"/>
                <a:cs typeface="Times New Roman"/>
                <a:sym typeface="Times New Roman"/>
              </a:rPr>
              <a:t>Σκουλαρίδου, Ε., &amp; Μαυροειδής, Η. (2016). </a:t>
            </a:r>
            <a:r>
              <a:rPr lang="el-GR" sz="1600">
                <a:latin typeface="Times New Roman"/>
                <a:ea typeface="Times New Roman"/>
                <a:cs typeface="Times New Roman"/>
                <a:sym typeface="Times New Roman"/>
              </a:rPr>
              <a:t>“ Συμπληρωματική σχολική εξ αποστάσεως  εκπαίδευση με χρήση μαθησιακών αντικειμένων από το Πανελλήνιο Αποθετήριο		 Μαθησιακών Αντικειμένων – Φωτόδεντρο.” </a:t>
            </a:r>
            <a:endParaRPr sz="1600">
              <a:latin typeface="Calibri"/>
              <a:ea typeface="Calibri"/>
              <a:cs typeface="Calibri"/>
              <a:sym typeface="Calibri"/>
            </a:endParaRPr>
          </a:p>
        </p:txBody>
      </p:sp>
      <p:sp>
        <p:nvSpPr>
          <p:cNvPr id="514" name="Google Shape;514;p34"/>
          <p:cNvSpPr/>
          <p:nvPr/>
        </p:nvSpPr>
        <p:spPr>
          <a:xfrm rot="3695240">
            <a:off x="4962393" y="3436543"/>
            <a:ext cx="790637" cy="499086"/>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15" name="Google Shape;515;p34"/>
          <p:cNvSpPr txBox="1"/>
          <p:nvPr/>
        </p:nvSpPr>
        <p:spPr>
          <a:xfrm>
            <a:off x="616900" y="4376200"/>
            <a:ext cx="4038300" cy="13950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700" b="1">
                <a:latin typeface="Times New Roman"/>
                <a:ea typeface="Times New Roman"/>
                <a:cs typeface="Times New Roman"/>
                <a:sym typeface="Times New Roman"/>
              </a:rPr>
              <a:t>Cavanaugh, C. S. (2001)</a:t>
            </a:r>
            <a:r>
              <a:rPr lang="el-GR" sz="1700">
                <a:latin typeface="Times New Roman"/>
                <a:ea typeface="Times New Roman"/>
                <a:cs typeface="Times New Roman"/>
                <a:sym typeface="Times New Roman"/>
              </a:rPr>
              <a:t>. “The effectiveness of interactive distance education technologies in K-12 learning: A meta-analysis.”</a:t>
            </a:r>
            <a:endParaRPr sz="1700">
              <a:latin typeface="Times New Roman"/>
              <a:ea typeface="Times New Roman"/>
              <a:cs typeface="Times New Roman"/>
              <a:sym typeface="Times New Roman"/>
            </a:endParaRPr>
          </a:p>
        </p:txBody>
      </p:sp>
      <p:sp>
        <p:nvSpPr>
          <p:cNvPr id="516" name="Google Shape;516;p34"/>
          <p:cNvSpPr/>
          <p:nvPr/>
        </p:nvSpPr>
        <p:spPr>
          <a:xfrm rot="7135045">
            <a:off x="3552271" y="3436410"/>
            <a:ext cx="791027" cy="499378"/>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17" name="Google Shape;517;p34"/>
          <p:cNvPicPr preferRelativeResize="0"/>
          <p:nvPr/>
        </p:nvPicPr>
        <p:blipFill>
          <a:blip r:embed="rId3">
            <a:alphaModFix/>
          </a:blip>
          <a:stretch>
            <a:fillRect/>
          </a:stretch>
        </p:blipFill>
        <p:spPr>
          <a:xfrm>
            <a:off x="6285275" y="-6750"/>
            <a:ext cx="2858725" cy="2914425"/>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35"/>
          <p:cNvSpPr/>
          <p:nvPr/>
        </p:nvSpPr>
        <p:spPr>
          <a:xfrm>
            <a:off x="941275" y="2412867"/>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24" name="Google Shape;524;p35"/>
          <p:cNvSpPr txBox="1">
            <a:spLocks noGrp="1"/>
          </p:cNvSpPr>
          <p:nvPr>
            <p:ph type="body" idx="1"/>
          </p:nvPr>
        </p:nvSpPr>
        <p:spPr>
          <a:xfrm>
            <a:off x="1204200" y="2427376"/>
            <a:ext cx="851700" cy="631500"/>
          </a:xfrm>
          <a:prstGeom prst="rect">
            <a:avLst/>
          </a:prstGeom>
        </p:spPr>
        <p:txBody>
          <a:bodyPr spcFirstLastPara="1" wrap="square" lIns="91425" tIns="45700" rIns="91425" bIns="45700" anchor="t" anchorCtr="0">
            <a:noAutofit/>
          </a:bodyPr>
          <a:lstStyle/>
          <a:p>
            <a:pPr marL="0" lvl="0" indent="0" algn="l" rtl="0">
              <a:spcBef>
                <a:spcPts val="750"/>
              </a:spcBef>
              <a:spcAft>
                <a:spcPts val="1200"/>
              </a:spcAft>
              <a:buSzPts val="852"/>
              <a:buNone/>
            </a:pPr>
            <a:r>
              <a:rPr lang="el-GR" sz="3000" dirty="0">
                <a:solidFill>
                  <a:srgbClr val="000000"/>
                </a:solidFill>
                <a:latin typeface="Times New Roman"/>
                <a:ea typeface="Times New Roman"/>
                <a:cs typeface="Times New Roman"/>
                <a:sym typeface="Times New Roman"/>
              </a:rPr>
              <a:t>1</a:t>
            </a:r>
            <a:endParaRPr sz="3000" b="1">
              <a:solidFill>
                <a:srgbClr val="000000"/>
              </a:solidFill>
              <a:latin typeface="Times New Roman"/>
              <a:ea typeface="Times New Roman"/>
              <a:cs typeface="Times New Roman"/>
              <a:sym typeface="Times New Roman"/>
            </a:endParaRPr>
          </a:p>
        </p:txBody>
      </p:sp>
      <p:sp>
        <p:nvSpPr>
          <p:cNvPr id="525" name="Google Shape;525;p35"/>
          <p:cNvSpPr txBox="1">
            <a:spLocks noGrp="1"/>
          </p:cNvSpPr>
          <p:nvPr>
            <p:ph type="title"/>
          </p:nvPr>
        </p:nvSpPr>
        <p:spPr>
          <a:xfrm>
            <a:off x="1497900" y="365125"/>
            <a:ext cx="70176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Περιορισμοί Έρευνας</a:t>
            </a:r>
            <a:endParaRPr sz="3000">
              <a:latin typeface="Times New Roman"/>
              <a:ea typeface="Times New Roman"/>
              <a:cs typeface="Times New Roman"/>
              <a:sym typeface="Times New Roman"/>
            </a:endParaRPr>
          </a:p>
        </p:txBody>
      </p:sp>
      <p:pic>
        <p:nvPicPr>
          <p:cNvPr id="526" name="Google Shape;526;p35"/>
          <p:cNvPicPr preferRelativeResize="0"/>
          <p:nvPr/>
        </p:nvPicPr>
        <p:blipFill>
          <a:blip r:embed="rId3">
            <a:alphaModFix/>
          </a:blip>
          <a:stretch>
            <a:fillRect/>
          </a:stretch>
        </p:blipFill>
        <p:spPr>
          <a:xfrm>
            <a:off x="5418825" y="120000"/>
            <a:ext cx="3524475" cy="2347125"/>
          </a:xfrm>
          <a:prstGeom prst="rect">
            <a:avLst/>
          </a:prstGeom>
          <a:noFill/>
          <a:ln>
            <a:noFill/>
          </a:ln>
        </p:spPr>
      </p:pic>
      <p:sp>
        <p:nvSpPr>
          <p:cNvPr id="527" name="Google Shape;527;p35"/>
          <p:cNvSpPr/>
          <p:nvPr/>
        </p:nvSpPr>
        <p:spPr>
          <a:xfrm>
            <a:off x="941275" y="3860400"/>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28" name="Google Shape;528;p35"/>
          <p:cNvSpPr/>
          <p:nvPr/>
        </p:nvSpPr>
        <p:spPr>
          <a:xfrm>
            <a:off x="2026550" y="2467125"/>
            <a:ext cx="7117500" cy="961800"/>
          </a:xfrm>
          <a:prstGeom prst="flowChartDelay">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29" name="Google Shape;529;p35"/>
          <p:cNvSpPr txBox="1"/>
          <p:nvPr/>
        </p:nvSpPr>
        <p:spPr>
          <a:xfrm>
            <a:off x="2173425" y="2540550"/>
            <a:ext cx="4948800" cy="71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600">
                <a:latin typeface="Times New Roman"/>
                <a:ea typeface="Times New Roman"/>
                <a:cs typeface="Times New Roman"/>
                <a:sym typeface="Times New Roman"/>
              </a:rPr>
              <a:t>Η δυσκολία εύρεσης βιβλιογραφίας σχετικά με το μάθημα της δημιουργικής απασχόλησης, στην ΕξΑΕ. </a:t>
            </a:r>
            <a:endParaRPr sz="1600">
              <a:latin typeface="Times New Roman"/>
              <a:ea typeface="Times New Roman"/>
              <a:cs typeface="Times New Roman"/>
              <a:sym typeface="Times New Roman"/>
            </a:endParaRPr>
          </a:p>
        </p:txBody>
      </p:sp>
      <p:sp>
        <p:nvSpPr>
          <p:cNvPr id="530" name="Google Shape;530;p35"/>
          <p:cNvSpPr/>
          <p:nvPr/>
        </p:nvSpPr>
        <p:spPr>
          <a:xfrm>
            <a:off x="5345425" y="2050725"/>
            <a:ext cx="3798600" cy="4164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1" name="Google Shape;531;p35"/>
          <p:cNvSpPr/>
          <p:nvPr/>
        </p:nvSpPr>
        <p:spPr>
          <a:xfrm>
            <a:off x="2026550" y="3942300"/>
            <a:ext cx="7117500" cy="961800"/>
          </a:xfrm>
          <a:prstGeom prst="flowChartDelay">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2" name="Google Shape;532;p35"/>
          <p:cNvSpPr txBox="1"/>
          <p:nvPr/>
        </p:nvSpPr>
        <p:spPr>
          <a:xfrm>
            <a:off x="2173425" y="4038425"/>
            <a:ext cx="5888700" cy="78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600">
                <a:latin typeface="Times New Roman"/>
                <a:ea typeface="Times New Roman"/>
                <a:cs typeface="Times New Roman"/>
                <a:sym typeface="Times New Roman"/>
              </a:rPr>
              <a:t>Μικρό δείγμα. Επίσης, η  έρευνα έλαβε μέρος μόνο σε μια σχολική μονάδα, ενδεχομένως να επιδρά στα αποτελέσματα.</a:t>
            </a:r>
            <a:endParaRPr sz="1600">
              <a:latin typeface="Times New Roman"/>
              <a:ea typeface="Times New Roman"/>
              <a:cs typeface="Times New Roman"/>
              <a:sym typeface="Times New Roman"/>
            </a:endParaRPr>
          </a:p>
        </p:txBody>
      </p:sp>
      <p:sp>
        <p:nvSpPr>
          <p:cNvPr id="533" name="Google Shape;533;p35"/>
          <p:cNvSpPr txBox="1"/>
          <p:nvPr/>
        </p:nvSpPr>
        <p:spPr>
          <a:xfrm>
            <a:off x="1183525" y="4059750"/>
            <a:ext cx="367200" cy="63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000" dirty="0">
                <a:latin typeface="Times New Roman"/>
                <a:ea typeface="Times New Roman"/>
                <a:cs typeface="Times New Roman"/>
                <a:sym typeface="Times New Roman"/>
              </a:rPr>
              <a:t>2</a:t>
            </a:r>
            <a:endParaRPr sz="3000">
              <a:latin typeface="Times New Roman"/>
              <a:ea typeface="Times New Roman"/>
              <a:cs typeface="Times New Roman"/>
              <a:sym typeface="Times New Roman"/>
            </a:endParaRPr>
          </a:p>
        </p:txBody>
      </p:sp>
      <p:sp>
        <p:nvSpPr>
          <p:cNvPr id="534" name="Google Shape;534;p35"/>
          <p:cNvSpPr/>
          <p:nvPr/>
        </p:nvSpPr>
        <p:spPr>
          <a:xfrm>
            <a:off x="2026550" y="5417475"/>
            <a:ext cx="7117500" cy="961800"/>
          </a:xfrm>
          <a:prstGeom prst="flowChartDelay">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5" name="Google Shape;535;p35"/>
          <p:cNvSpPr/>
          <p:nvPr/>
        </p:nvSpPr>
        <p:spPr>
          <a:xfrm>
            <a:off x="941275" y="5417475"/>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36" name="Google Shape;536;p35"/>
          <p:cNvSpPr txBox="1"/>
          <p:nvPr/>
        </p:nvSpPr>
        <p:spPr>
          <a:xfrm>
            <a:off x="1189500" y="5639125"/>
            <a:ext cx="367200" cy="5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3</a:t>
            </a:r>
            <a:endParaRPr sz="3000">
              <a:latin typeface="Times New Roman"/>
              <a:ea typeface="Times New Roman"/>
              <a:cs typeface="Times New Roman"/>
              <a:sym typeface="Times New Roman"/>
            </a:endParaRPr>
          </a:p>
        </p:txBody>
      </p:sp>
      <p:sp>
        <p:nvSpPr>
          <p:cNvPr id="537" name="Google Shape;537;p35"/>
          <p:cNvSpPr txBox="1"/>
          <p:nvPr/>
        </p:nvSpPr>
        <p:spPr>
          <a:xfrm>
            <a:off x="2202775" y="5462900"/>
            <a:ext cx="6241200" cy="71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latin typeface="Times New Roman"/>
                <a:ea typeface="Times New Roman"/>
                <a:cs typeface="Times New Roman"/>
                <a:sym typeface="Times New Roman"/>
              </a:rPr>
              <a:t>Δ</a:t>
            </a:r>
            <a:r>
              <a:rPr lang="el-GR" sz="1600">
                <a:latin typeface="Times New Roman"/>
                <a:ea typeface="Times New Roman"/>
                <a:cs typeface="Times New Roman"/>
                <a:sym typeface="Times New Roman"/>
              </a:rPr>
              <a:t>εν εξετάστηκε ως παράμετρος το κοινωνικοοικονομικό προφίλ των μαθητών, καθώς και εάν έχουν διαγνωστεί με μαθησιακές δυσκολίες, ώστε να ξέρουμε ότι η αποτίμησή του έγινε σωστά απ’όλους.</a:t>
            </a:r>
            <a:endParaRPr sz="1600">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6"/>
          <p:cNvSpPr/>
          <p:nvPr/>
        </p:nvSpPr>
        <p:spPr>
          <a:xfrm>
            <a:off x="1248250" y="4287451"/>
            <a:ext cx="7797900" cy="17187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4" name="Google Shape;544;p36"/>
          <p:cNvSpPr/>
          <p:nvPr/>
        </p:nvSpPr>
        <p:spPr>
          <a:xfrm>
            <a:off x="1248250" y="3182225"/>
            <a:ext cx="7797900" cy="8472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5" name="Google Shape;545;p36"/>
          <p:cNvSpPr/>
          <p:nvPr/>
        </p:nvSpPr>
        <p:spPr>
          <a:xfrm>
            <a:off x="1248250" y="1825625"/>
            <a:ext cx="7797900" cy="8472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6" name="Google Shape;546;p36"/>
          <p:cNvSpPr txBox="1">
            <a:spLocks noGrp="1"/>
          </p:cNvSpPr>
          <p:nvPr>
            <p:ph type="body" idx="1"/>
          </p:nvPr>
        </p:nvSpPr>
        <p:spPr>
          <a:xfrm>
            <a:off x="1248250" y="1730326"/>
            <a:ext cx="7592100" cy="4158499"/>
          </a:xfrm>
          <a:prstGeom prst="rect">
            <a:avLst/>
          </a:prstGeom>
        </p:spPr>
        <p:txBody>
          <a:bodyPr spcFirstLastPara="1" wrap="square" lIns="91425" tIns="45700" rIns="91425" bIns="45700" anchor="t" anchorCtr="0">
            <a:normAutofit fontScale="92500"/>
          </a:bodyPr>
          <a:lstStyle/>
          <a:p>
            <a:pPr marL="0" lvl="0" indent="0" algn="just" rtl="0">
              <a:spcBef>
                <a:spcPts val="750"/>
              </a:spcBef>
              <a:spcAft>
                <a:spcPts val="0"/>
              </a:spcAft>
              <a:buNone/>
            </a:pPr>
            <a:r>
              <a:rPr lang="el-GR" sz="1800" dirty="0">
                <a:solidFill>
                  <a:srgbClr val="000000"/>
                </a:solidFill>
                <a:latin typeface="Times New Roman"/>
                <a:ea typeface="Times New Roman"/>
                <a:cs typeface="Times New Roman"/>
                <a:sym typeface="Times New Roman"/>
              </a:rPr>
              <a:t>Το Ε.Υ να τροποποιηθεί καταλλήλως ούτως ώστε να μπορεί να χρησιμοποιηθεί και για παιδιά τα οποία προέρχονται από οικογένειες μεταναστών ή προσφύγων.</a:t>
            </a:r>
            <a:endParaRPr sz="1800">
              <a:solidFill>
                <a:srgbClr val="000000"/>
              </a:solidFill>
              <a:latin typeface="Times New Roman"/>
              <a:ea typeface="Times New Roman"/>
              <a:cs typeface="Times New Roman"/>
              <a:sym typeface="Times New Roman"/>
            </a:endParaRPr>
          </a:p>
          <a:p>
            <a:pPr marL="0" lvl="0" indent="0" algn="just" rtl="0">
              <a:spcBef>
                <a:spcPts val="1200"/>
              </a:spcBef>
              <a:spcAft>
                <a:spcPts val="0"/>
              </a:spcAft>
              <a:buNone/>
            </a:pPr>
            <a:endParaRPr sz="1800">
              <a:solidFill>
                <a:srgbClr val="000000"/>
              </a:solidFill>
              <a:latin typeface="Times New Roman"/>
              <a:ea typeface="Times New Roman"/>
              <a:cs typeface="Times New Roman"/>
              <a:sym typeface="Times New Roman"/>
            </a:endParaRPr>
          </a:p>
          <a:p>
            <a:pPr marL="0" lvl="0" indent="0" algn="just" rtl="0">
              <a:spcBef>
                <a:spcPts val="1200"/>
              </a:spcBef>
              <a:spcAft>
                <a:spcPts val="0"/>
              </a:spcAft>
              <a:buNone/>
            </a:pPr>
            <a:r>
              <a:rPr lang="el-GR" sz="1800" dirty="0">
                <a:solidFill>
                  <a:srgbClr val="000000"/>
                </a:solidFill>
                <a:latin typeface="Times New Roman"/>
                <a:ea typeface="Times New Roman"/>
                <a:cs typeface="Times New Roman"/>
                <a:sym typeface="Times New Roman"/>
              </a:rPr>
              <a:t>Να μπορεί να καλύψει τις ανάγκες μαθητών με μαθησιακές δυσκολίες.</a:t>
            </a:r>
            <a:endParaRPr sz="1800">
              <a:solidFill>
                <a:srgbClr val="000000"/>
              </a:solidFill>
              <a:latin typeface="Times New Roman"/>
              <a:ea typeface="Times New Roman"/>
              <a:cs typeface="Times New Roman"/>
              <a:sym typeface="Times New Roman"/>
            </a:endParaRPr>
          </a:p>
          <a:p>
            <a:pPr marL="0" lvl="0" indent="0" algn="just" rtl="0">
              <a:spcBef>
                <a:spcPts val="1200"/>
              </a:spcBef>
              <a:spcAft>
                <a:spcPts val="0"/>
              </a:spcAft>
              <a:buNone/>
            </a:pPr>
            <a:endParaRPr sz="180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r>
              <a:rPr lang="el-GR" sz="1800" dirty="0">
                <a:solidFill>
                  <a:srgbClr val="000000"/>
                </a:solidFill>
                <a:latin typeface="Times New Roman"/>
                <a:ea typeface="Times New Roman"/>
                <a:cs typeface="Times New Roman"/>
                <a:sym typeface="Times New Roman"/>
              </a:rPr>
              <a:t>Εάν ενταχθεί η δημιουργία Ε.Υ ως διδακτικό αντικείμενο σε όλες τις σχολές τριτοβάθμιας εκπαίδευσης στις οποίες φοιτούν άτομα που μελλοντικά θα ενταχθούν στον εκπαιδευτικό κλάδο, να δούμε εάν θα είναι </a:t>
            </a:r>
            <a:r>
              <a:rPr lang="el-GR" sz="1800" dirty="0" smtClean="0">
                <a:solidFill>
                  <a:srgbClr val="000000"/>
                </a:solidFill>
                <a:latin typeface="Times New Roman"/>
                <a:ea typeface="Times New Roman"/>
                <a:cs typeface="Times New Roman"/>
                <a:sym typeface="Times New Roman"/>
              </a:rPr>
              <a:t>πιο συχνή η χρήση  </a:t>
            </a:r>
            <a:r>
              <a:rPr lang="el-GR" sz="1800" dirty="0">
                <a:solidFill>
                  <a:srgbClr val="000000"/>
                </a:solidFill>
                <a:latin typeface="Times New Roman"/>
                <a:ea typeface="Times New Roman"/>
                <a:cs typeface="Times New Roman"/>
                <a:sym typeface="Times New Roman"/>
              </a:rPr>
              <a:t>του.</a:t>
            </a:r>
            <a:endParaRPr sz="1800">
              <a:solidFill>
                <a:srgbClr val="000000"/>
              </a:solidFill>
              <a:latin typeface="Times New Roman"/>
              <a:ea typeface="Times New Roman"/>
              <a:cs typeface="Times New Roman"/>
              <a:sym typeface="Times New Roman"/>
            </a:endParaRPr>
          </a:p>
        </p:txBody>
      </p:sp>
      <p:sp>
        <p:nvSpPr>
          <p:cNvPr id="547" name="Google Shape;547;p36"/>
          <p:cNvSpPr txBox="1">
            <a:spLocks noGrp="1"/>
          </p:cNvSpPr>
          <p:nvPr>
            <p:ph type="title"/>
          </p:nvPr>
        </p:nvSpPr>
        <p:spPr>
          <a:xfrm>
            <a:off x="1541950" y="365125"/>
            <a:ext cx="69738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Προτάσεις για Μελλοντική Έρευνα</a:t>
            </a:r>
            <a:endParaRPr sz="3000">
              <a:latin typeface="Times New Roman"/>
              <a:ea typeface="Times New Roman"/>
              <a:cs typeface="Times New Roman"/>
              <a:sym typeface="Times New Roman"/>
            </a:endParaRPr>
          </a:p>
        </p:txBody>
      </p:sp>
      <p:sp>
        <p:nvSpPr>
          <p:cNvPr id="548" name="Google Shape;548;p36"/>
          <p:cNvSpPr/>
          <p:nvPr/>
        </p:nvSpPr>
        <p:spPr>
          <a:xfrm rot="5400000">
            <a:off x="466775" y="1931525"/>
            <a:ext cx="729600" cy="517800"/>
          </a:xfrm>
          <a:prstGeom prst="chevron">
            <a:avLst>
              <a:gd name="adj" fmla="val 5000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9" name="Google Shape;549;p36"/>
          <p:cNvSpPr/>
          <p:nvPr/>
        </p:nvSpPr>
        <p:spPr>
          <a:xfrm rot="5400000">
            <a:off x="466775" y="3288125"/>
            <a:ext cx="729600" cy="517800"/>
          </a:xfrm>
          <a:prstGeom prst="chevron">
            <a:avLst>
              <a:gd name="adj" fmla="val 5000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50" name="Google Shape;550;p36"/>
          <p:cNvSpPr/>
          <p:nvPr/>
        </p:nvSpPr>
        <p:spPr>
          <a:xfrm rot="5400000">
            <a:off x="466775" y="4894375"/>
            <a:ext cx="729600" cy="517800"/>
          </a:xfrm>
          <a:prstGeom prst="chevron">
            <a:avLst>
              <a:gd name="adj" fmla="val 5000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51" name="Google Shape;551;p36"/>
          <p:cNvPicPr preferRelativeResize="0"/>
          <p:nvPr/>
        </p:nvPicPr>
        <p:blipFill>
          <a:blip r:embed="rId3">
            <a:alphaModFix/>
          </a:blip>
          <a:stretch>
            <a:fillRect/>
          </a:stretch>
        </p:blipFill>
        <p:spPr>
          <a:xfrm>
            <a:off x="2966400" y="6116925"/>
            <a:ext cx="3636425" cy="729600"/>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7"/>
          <p:cNvSpPr txBox="1">
            <a:spLocks noGrp="1"/>
          </p:cNvSpPr>
          <p:nvPr>
            <p:ph type="body" idx="1"/>
          </p:nvPr>
        </p:nvSpPr>
        <p:spPr>
          <a:xfrm>
            <a:off x="628650" y="1825625"/>
            <a:ext cx="78867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1200"/>
              </a:spcAft>
              <a:buNone/>
            </a:pPr>
            <a:endParaRPr sz="1800">
              <a:solidFill>
                <a:srgbClr val="980000"/>
              </a:solidFill>
              <a:latin typeface="Times New Roman"/>
              <a:ea typeface="Times New Roman"/>
              <a:cs typeface="Times New Roman"/>
              <a:sym typeface="Times New Roman"/>
            </a:endParaRPr>
          </a:p>
        </p:txBody>
      </p:sp>
      <p:sp>
        <p:nvSpPr>
          <p:cNvPr id="558" name="Google Shape;558;p37"/>
          <p:cNvSpPr txBox="1">
            <a:spLocks noGrp="1"/>
          </p:cNvSpPr>
          <p:nvPr>
            <p:ph type="title"/>
          </p:nvPr>
        </p:nvSpPr>
        <p:spPr>
          <a:xfrm>
            <a:off x="1527275" y="365125"/>
            <a:ext cx="69882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l-GR" sz="3000">
                <a:latin typeface="Times New Roman"/>
                <a:ea typeface="Times New Roman"/>
                <a:cs typeface="Times New Roman"/>
                <a:sym typeface="Times New Roman"/>
              </a:rPr>
              <a:t>Τέλος Παρουσίασης</a:t>
            </a:r>
            <a:endParaRPr sz="3000">
              <a:latin typeface="Times New Roman"/>
              <a:ea typeface="Times New Roman"/>
              <a:cs typeface="Times New Roman"/>
              <a:sym typeface="Times New Roman"/>
            </a:endParaRPr>
          </a:p>
        </p:txBody>
      </p:sp>
      <p:pic>
        <p:nvPicPr>
          <p:cNvPr id="559" name="Google Shape;559;p37"/>
          <p:cNvPicPr preferRelativeResize="0"/>
          <p:nvPr/>
        </p:nvPicPr>
        <p:blipFill>
          <a:blip r:embed="rId3">
            <a:alphaModFix/>
          </a:blip>
          <a:stretch>
            <a:fillRect/>
          </a:stretch>
        </p:blipFill>
        <p:spPr>
          <a:xfrm>
            <a:off x="628650" y="1825625"/>
            <a:ext cx="7886700" cy="4351200"/>
          </a:xfrm>
          <a:prstGeom prst="rect">
            <a:avLst/>
          </a:prstGeom>
          <a:noFill/>
          <a:ln>
            <a:noFill/>
          </a:ln>
        </p:spPr>
      </p:pic>
      <p:sp>
        <p:nvSpPr>
          <p:cNvPr id="560" name="Google Shape;560;p37"/>
          <p:cNvSpPr txBox="1"/>
          <p:nvPr/>
        </p:nvSpPr>
        <p:spPr>
          <a:xfrm>
            <a:off x="4567100" y="2129350"/>
            <a:ext cx="2805000" cy="10755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750"/>
              </a:spcBef>
              <a:spcAft>
                <a:spcPts val="1200"/>
              </a:spcAft>
              <a:buNone/>
            </a:pPr>
            <a:r>
              <a:rPr lang="el-GR" sz="1900">
                <a:solidFill>
                  <a:srgbClr val="980000"/>
                </a:solidFill>
                <a:latin typeface="Times New Roman"/>
                <a:ea typeface="Times New Roman"/>
                <a:cs typeface="Times New Roman"/>
                <a:sym typeface="Times New Roman"/>
              </a:rPr>
              <a:t>Σας ευχαριστώ πολύ για την προσοχή σας!</a:t>
            </a:r>
            <a:endParaRPr sz="1500">
              <a:latin typeface="Calibri"/>
              <a:ea typeface="Calibri"/>
              <a:cs typeface="Calibri"/>
              <a:sym typeface="Calibri"/>
            </a:endParaRPr>
          </a:p>
        </p:txBody>
      </p:sp>
      <p:sp>
        <p:nvSpPr>
          <p:cNvPr id="561" name="Google Shape;561;p37"/>
          <p:cNvSpPr/>
          <p:nvPr/>
        </p:nvSpPr>
        <p:spPr>
          <a:xfrm>
            <a:off x="616775" y="5859400"/>
            <a:ext cx="7988700" cy="3819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6"/>
          <p:cNvSpPr/>
          <p:nvPr/>
        </p:nvSpPr>
        <p:spPr>
          <a:xfrm>
            <a:off x="827575" y="1997200"/>
            <a:ext cx="7643400" cy="19677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69" name="Google Shape;169;p16"/>
          <p:cNvSpPr txBox="1">
            <a:spLocks noGrp="1"/>
          </p:cNvSpPr>
          <p:nvPr>
            <p:ph type="title"/>
          </p:nvPr>
        </p:nvSpPr>
        <p:spPr>
          <a:xfrm>
            <a:off x="1405208" y="548680"/>
            <a:ext cx="7199100" cy="765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Σκοπός </a:t>
            </a:r>
            <a:endParaRPr sz="3000">
              <a:latin typeface="Times New Roman"/>
              <a:ea typeface="Times New Roman"/>
              <a:cs typeface="Times New Roman"/>
              <a:sym typeface="Times New Roman"/>
            </a:endParaRPr>
          </a:p>
        </p:txBody>
      </p:sp>
      <p:sp>
        <p:nvSpPr>
          <p:cNvPr id="170" name="Google Shape;170;p16"/>
          <p:cNvSpPr/>
          <p:nvPr/>
        </p:nvSpPr>
        <p:spPr>
          <a:xfrm>
            <a:off x="827575" y="1362072"/>
            <a:ext cx="7572300" cy="2364300"/>
          </a:xfrm>
          <a:prstGeom prst="rect">
            <a:avLst/>
          </a:prstGeom>
          <a:noFill/>
          <a:ln>
            <a:noFill/>
          </a:ln>
        </p:spPr>
        <p:txBody>
          <a:bodyPr spcFirstLastPara="1" wrap="square" lIns="91425" tIns="45700" rIns="91425" bIns="45700" anchor="t" anchorCtr="0">
            <a:noAutofit/>
          </a:bodyPr>
          <a:lstStyle/>
          <a:p>
            <a:pPr marL="457200" marR="0" lvl="0" indent="0" algn="l" rtl="0">
              <a:spcBef>
                <a:spcPts val="0"/>
              </a:spcBef>
              <a:spcAft>
                <a:spcPts val="0"/>
              </a:spcAft>
              <a:buNone/>
            </a:pPr>
            <a:r>
              <a:rPr lang="el-GR" sz="1800" b="1" u="sng">
                <a:latin typeface="Times New Roman"/>
                <a:ea typeface="Times New Roman"/>
                <a:cs typeface="Times New Roman"/>
                <a:sym typeface="Times New Roman"/>
              </a:rPr>
              <a:t>Σκοπός της παρούσας  ερευνητικής εργασίας ήταν:</a:t>
            </a:r>
            <a:endParaRPr sz="1800" b="1" u="sng">
              <a:latin typeface="Times New Roman"/>
              <a:ea typeface="Times New Roman"/>
              <a:cs typeface="Times New Roman"/>
              <a:sym typeface="Times New Roman"/>
            </a:endParaRPr>
          </a:p>
          <a:p>
            <a:pPr marL="457200" marR="0" lvl="0" indent="0" algn="l" rtl="0">
              <a:spcBef>
                <a:spcPts val="0"/>
              </a:spcBef>
              <a:spcAft>
                <a:spcPts val="0"/>
              </a:spcAft>
              <a:buNone/>
            </a:pPr>
            <a:endParaRPr sz="1800" b="1" u="sng">
              <a:latin typeface="Times New Roman"/>
              <a:ea typeface="Times New Roman"/>
              <a:cs typeface="Times New Roman"/>
              <a:sym typeface="Times New Roman"/>
            </a:endParaRPr>
          </a:p>
          <a:p>
            <a:pPr marL="457200" marR="0" lvl="0" indent="0" algn="l" rtl="0">
              <a:spcBef>
                <a:spcPts val="0"/>
              </a:spcBef>
              <a:spcAft>
                <a:spcPts val="0"/>
              </a:spcAft>
              <a:buNone/>
            </a:pPr>
            <a:endParaRPr sz="1700">
              <a:latin typeface="Times New Roman"/>
              <a:ea typeface="Times New Roman"/>
              <a:cs typeface="Times New Roman"/>
              <a:sym typeface="Times New Roman"/>
            </a:endParaRPr>
          </a:p>
          <a:p>
            <a:pPr marL="0" marR="0" lvl="0" indent="0" algn="ctr" rtl="0">
              <a:lnSpc>
                <a:spcPct val="150000"/>
              </a:lnSpc>
              <a:spcBef>
                <a:spcPts val="0"/>
              </a:spcBef>
              <a:spcAft>
                <a:spcPts val="0"/>
              </a:spcAft>
              <a:buNone/>
            </a:pPr>
            <a:r>
              <a:rPr lang="el-GR" sz="1800">
                <a:latin typeface="Times New Roman"/>
                <a:ea typeface="Times New Roman"/>
                <a:cs typeface="Times New Roman"/>
                <a:sym typeface="Times New Roman"/>
              </a:rPr>
              <a:t>Η δημιουργία ενός Εκπαιδευτικού Υλικού το οποίο θα προσαρμόζεται στη μεθοδολογία και στις αρχές της ΕξΑΕ προκειμένου να χρησιμοποιηθεί </a:t>
            </a:r>
            <a:r>
              <a:rPr lang="el-GR" sz="1800" b="1">
                <a:latin typeface="Times New Roman"/>
                <a:ea typeface="Times New Roman"/>
                <a:cs typeface="Times New Roman"/>
                <a:sym typeface="Times New Roman"/>
              </a:rPr>
              <a:t>συμπληρωματικά </a:t>
            </a:r>
            <a:r>
              <a:rPr lang="el-GR" sz="1800">
                <a:latin typeface="Times New Roman"/>
                <a:ea typeface="Times New Roman"/>
                <a:cs typeface="Times New Roman"/>
                <a:sym typeface="Times New Roman"/>
              </a:rPr>
              <a:t>στο μάθημα της δημιουργικής απασχόλησης, και συγκεκριμένα στην ενότητα: Ανάλυση Παιδικού Ιχνογραφήματος.</a:t>
            </a:r>
            <a:endParaRPr sz="1800">
              <a:latin typeface="Times New Roman"/>
              <a:ea typeface="Times New Roman"/>
              <a:cs typeface="Times New Roman"/>
              <a:sym typeface="Times New Roman"/>
            </a:endParaRPr>
          </a:p>
        </p:txBody>
      </p:sp>
      <p:pic>
        <p:nvPicPr>
          <p:cNvPr id="171" name="Google Shape;171;p16"/>
          <p:cNvPicPr preferRelativeResize="0"/>
          <p:nvPr/>
        </p:nvPicPr>
        <p:blipFill>
          <a:blip r:embed="rId3">
            <a:alphaModFix/>
          </a:blip>
          <a:stretch>
            <a:fillRect/>
          </a:stretch>
        </p:blipFill>
        <p:spPr>
          <a:xfrm>
            <a:off x="6390675" y="528650"/>
            <a:ext cx="2298100" cy="1204200"/>
          </a:xfrm>
          <a:prstGeom prst="rect">
            <a:avLst/>
          </a:prstGeom>
          <a:noFill/>
          <a:ln>
            <a:noFill/>
          </a:ln>
        </p:spPr>
      </p:pic>
      <p:pic>
        <p:nvPicPr>
          <p:cNvPr id="172" name="Google Shape;172;p16"/>
          <p:cNvPicPr preferRelativeResize="0"/>
          <p:nvPr/>
        </p:nvPicPr>
        <p:blipFill>
          <a:blip r:embed="rId4">
            <a:alphaModFix/>
          </a:blip>
          <a:stretch>
            <a:fillRect/>
          </a:stretch>
        </p:blipFill>
        <p:spPr>
          <a:xfrm>
            <a:off x="5095775" y="4229250"/>
            <a:ext cx="4048224" cy="2364175"/>
          </a:xfrm>
          <a:prstGeom prst="rect">
            <a:avLst/>
          </a:prstGeom>
          <a:noFill/>
          <a:ln>
            <a:noFill/>
          </a:ln>
        </p:spPr>
      </p:pic>
      <p:pic>
        <p:nvPicPr>
          <p:cNvPr id="173" name="Google Shape;173;p16"/>
          <p:cNvPicPr preferRelativeResize="0"/>
          <p:nvPr/>
        </p:nvPicPr>
        <p:blipFill>
          <a:blip r:embed="rId5">
            <a:alphaModFix/>
          </a:blip>
          <a:stretch>
            <a:fillRect/>
          </a:stretch>
        </p:blipFill>
        <p:spPr>
          <a:xfrm>
            <a:off x="1121250" y="4229500"/>
            <a:ext cx="1800225" cy="2364175"/>
          </a:xfrm>
          <a:prstGeom prst="rect">
            <a:avLst/>
          </a:prstGeom>
          <a:noFill/>
          <a:ln>
            <a:noFill/>
          </a:ln>
        </p:spPr>
      </p:pic>
      <p:pic>
        <p:nvPicPr>
          <p:cNvPr id="174" name="Google Shape;174;p16"/>
          <p:cNvPicPr preferRelativeResize="0"/>
          <p:nvPr/>
        </p:nvPicPr>
        <p:blipFill>
          <a:blip r:embed="rId6">
            <a:alphaModFix/>
          </a:blip>
          <a:stretch>
            <a:fillRect/>
          </a:stretch>
        </p:blipFill>
        <p:spPr>
          <a:xfrm>
            <a:off x="2921475" y="4988250"/>
            <a:ext cx="2423950" cy="1605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178"/>
        <p:cNvGrpSpPr/>
        <p:nvPr/>
      </p:nvGrpSpPr>
      <p:grpSpPr>
        <a:xfrm>
          <a:off x="0" y="0"/>
          <a:ext cx="0" cy="0"/>
          <a:chOff x="0" y="0"/>
          <a:chExt cx="0" cy="0"/>
        </a:xfrm>
      </p:grpSpPr>
      <p:sp>
        <p:nvSpPr>
          <p:cNvPr id="179" name="Google Shape;179;p17"/>
          <p:cNvSpPr txBox="1">
            <a:spLocks noGrp="1"/>
          </p:cNvSpPr>
          <p:nvPr>
            <p:ph type="title"/>
          </p:nvPr>
        </p:nvSpPr>
        <p:spPr>
          <a:xfrm>
            <a:off x="1405200" y="602100"/>
            <a:ext cx="7199400" cy="646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Συνεισφορά της διπλωματικής</a:t>
            </a:r>
            <a:endParaRPr sz="3000">
              <a:latin typeface="Times New Roman"/>
              <a:ea typeface="Times New Roman"/>
              <a:cs typeface="Times New Roman"/>
              <a:sym typeface="Times New Roman"/>
            </a:endParaRPr>
          </a:p>
        </p:txBody>
      </p:sp>
      <p:sp>
        <p:nvSpPr>
          <p:cNvPr id="180" name="Google Shape;180;p17"/>
          <p:cNvSpPr/>
          <p:nvPr/>
        </p:nvSpPr>
        <p:spPr>
          <a:xfrm>
            <a:off x="827575" y="1762225"/>
            <a:ext cx="8316300" cy="5095500"/>
          </a:xfrm>
          <a:prstGeom prst="roundRect">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81" name="Google Shape;181;p17"/>
          <p:cNvSpPr/>
          <p:nvPr/>
        </p:nvSpPr>
        <p:spPr>
          <a:xfrm>
            <a:off x="1027975" y="1321675"/>
            <a:ext cx="7944600" cy="55362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l-GR" sz="1800" b="1" u="sng">
                <a:latin typeface="Times New Roman"/>
                <a:ea typeface="Times New Roman"/>
                <a:cs typeface="Times New Roman"/>
                <a:sym typeface="Times New Roman"/>
              </a:rPr>
              <a:t>Η μελέτη αυτή μπορεί να συνεισφέρει :</a:t>
            </a:r>
            <a:endParaRPr sz="1800" b="1" u="sng">
              <a:latin typeface="Times New Roman"/>
              <a:ea typeface="Times New Roman"/>
              <a:cs typeface="Times New Roman"/>
              <a:sym typeface="Times New Roman"/>
            </a:endParaRPr>
          </a:p>
          <a:p>
            <a:pPr marL="0" lvl="0" indent="0" algn="just" rtl="0">
              <a:spcBef>
                <a:spcPts val="0"/>
              </a:spcBef>
              <a:spcAft>
                <a:spcPts val="0"/>
              </a:spcAft>
              <a:buNone/>
            </a:pPr>
            <a:endParaRPr sz="1800" b="1" u="sng">
              <a:latin typeface="Times New Roman"/>
              <a:ea typeface="Times New Roman"/>
              <a:cs typeface="Times New Roman"/>
              <a:sym typeface="Times New Roman"/>
            </a:endParaRPr>
          </a:p>
          <a:p>
            <a:pPr marL="457200" lvl="0" indent="-342900" algn="just" rtl="0">
              <a:lnSpc>
                <a:spcPct val="150000"/>
              </a:lnSpc>
              <a:spcBef>
                <a:spcPts val="0"/>
              </a:spcBef>
              <a:spcAft>
                <a:spcPts val="0"/>
              </a:spcAft>
              <a:buSzPts val="1800"/>
              <a:buFont typeface="Times New Roman"/>
              <a:buChar char="❏"/>
            </a:pPr>
            <a:r>
              <a:rPr lang="el-GR" sz="1800">
                <a:latin typeface="Times New Roman"/>
                <a:ea typeface="Times New Roman"/>
                <a:cs typeface="Times New Roman"/>
                <a:sym typeface="Times New Roman"/>
              </a:rPr>
              <a:t>να αναδειχθεί η σημασία που έχει το συμπληρωματικό εκπαιδευτικό λογισμικό ΕξΑΕ για το μάθημα της δημιουργικής απασχόλησης,</a:t>
            </a:r>
            <a:endParaRPr sz="1800">
              <a:latin typeface="Times New Roman"/>
              <a:ea typeface="Times New Roman"/>
              <a:cs typeface="Times New Roman"/>
              <a:sym typeface="Times New Roman"/>
            </a:endParaRPr>
          </a:p>
          <a:p>
            <a:pPr marL="457200" lvl="0" indent="-342900" algn="just" rtl="0">
              <a:lnSpc>
                <a:spcPct val="150000"/>
              </a:lnSpc>
              <a:spcBef>
                <a:spcPts val="0"/>
              </a:spcBef>
              <a:spcAft>
                <a:spcPts val="0"/>
              </a:spcAft>
              <a:buSzPts val="1800"/>
              <a:buFont typeface="Times New Roman"/>
              <a:buChar char="❏"/>
            </a:pPr>
            <a:r>
              <a:rPr lang="el-GR" sz="1800">
                <a:latin typeface="Times New Roman"/>
                <a:ea typeface="Times New Roman"/>
                <a:cs typeface="Times New Roman"/>
                <a:sym typeface="Times New Roman"/>
              </a:rPr>
              <a:t>να αναπτυχθεί η κριτική σκέψη των μαθητών/τριών,καθώς παράλληλα βελτιώνονται οι δεξιότητές τους και εξελίσσονται.</a:t>
            </a:r>
            <a:endParaRPr sz="1800">
              <a:latin typeface="Times New Roman"/>
              <a:ea typeface="Times New Roman"/>
              <a:cs typeface="Times New Roman"/>
              <a:sym typeface="Times New Roman"/>
            </a:endParaRPr>
          </a:p>
          <a:p>
            <a:pPr marL="457200" lvl="0" indent="0" algn="just" rtl="0">
              <a:lnSpc>
                <a:spcPct val="150000"/>
              </a:lnSpc>
              <a:spcBef>
                <a:spcPts val="0"/>
              </a:spcBef>
              <a:spcAft>
                <a:spcPts val="0"/>
              </a:spcAft>
              <a:buNone/>
            </a:pPr>
            <a:endParaRPr sz="1800">
              <a:latin typeface="Times New Roman"/>
              <a:ea typeface="Times New Roman"/>
              <a:cs typeface="Times New Roman"/>
              <a:sym typeface="Times New Roman"/>
            </a:endParaRPr>
          </a:p>
          <a:p>
            <a:pPr marL="0" lvl="0" indent="0" algn="just" rtl="0">
              <a:spcBef>
                <a:spcPts val="0"/>
              </a:spcBef>
              <a:spcAft>
                <a:spcPts val="0"/>
              </a:spcAft>
              <a:buNone/>
            </a:pPr>
            <a:r>
              <a:rPr lang="el-GR" sz="1800">
                <a:latin typeface="Times New Roman"/>
                <a:ea typeface="Times New Roman"/>
                <a:cs typeface="Times New Roman"/>
                <a:sym typeface="Times New Roman"/>
              </a:rPr>
              <a:t>Επίσης, λαμβάνοντας υπόψιν τη δυσκολία της προσαρμογής ενός μεγάλου αριθμού της εκπαιδευτικής κοινότητας κατά την περίοδο της πανδημίας, και για το λόγο ότι η ΕξΑΕ κρίθηκε ως μια διαδικασία αγχωτική σε αρκετές έκτακτες περιπτώσεις (Andrea &amp; Beatriz, 2023˙ Papazis et al., 2022),</a:t>
            </a:r>
            <a:endParaRPr sz="1800">
              <a:latin typeface="Times New Roman"/>
              <a:ea typeface="Times New Roman"/>
              <a:cs typeface="Times New Roman"/>
              <a:sym typeface="Times New Roman"/>
            </a:endParaRPr>
          </a:p>
          <a:p>
            <a:pPr marL="0" lvl="0" indent="0" algn="just" rtl="0">
              <a:spcBef>
                <a:spcPts val="0"/>
              </a:spcBef>
              <a:spcAft>
                <a:spcPts val="0"/>
              </a:spcAft>
              <a:buNone/>
            </a:pPr>
            <a:endParaRPr sz="1800">
              <a:latin typeface="Times New Roman"/>
              <a:ea typeface="Times New Roman"/>
              <a:cs typeface="Times New Roman"/>
              <a:sym typeface="Times New Roman"/>
            </a:endParaRPr>
          </a:p>
          <a:p>
            <a:pPr marL="0" lvl="0" indent="0" algn="l" rtl="0">
              <a:spcBef>
                <a:spcPts val="0"/>
              </a:spcBef>
              <a:spcAft>
                <a:spcPts val="0"/>
              </a:spcAft>
              <a:buNone/>
            </a:pPr>
            <a:endParaRPr sz="1800">
              <a:latin typeface="Times New Roman"/>
              <a:ea typeface="Times New Roman"/>
              <a:cs typeface="Times New Roman"/>
              <a:sym typeface="Times New Roman"/>
            </a:endParaRPr>
          </a:p>
        </p:txBody>
      </p:sp>
      <p:sp>
        <p:nvSpPr>
          <p:cNvPr id="182" name="Google Shape;182;p17"/>
          <p:cNvSpPr txBox="1"/>
          <p:nvPr/>
        </p:nvSpPr>
        <p:spPr>
          <a:xfrm>
            <a:off x="1233550" y="5374800"/>
            <a:ext cx="7518900" cy="1307100"/>
          </a:xfrm>
          <a:prstGeom prst="rect">
            <a:avLst/>
          </a:prstGeom>
          <a:noFill/>
          <a:ln>
            <a:noFill/>
          </a:ln>
        </p:spPr>
        <p:txBody>
          <a:bodyPr spcFirstLastPara="1" wrap="square" lIns="91425" tIns="91425" rIns="91425" bIns="91425" anchor="t" anchorCtr="0">
            <a:noAutofit/>
          </a:bodyPr>
          <a:lstStyle/>
          <a:p>
            <a:pPr marL="457200" lvl="0" indent="-342900" algn="just" rtl="0">
              <a:lnSpc>
                <a:spcPct val="150000"/>
              </a:lnSpc>
              <a:spcBef>
                <a:spcPts val="0"/>
              </a:spcBef>
              <a:spcAft>
                <a:spcPts val="0"/>
              </a:spcAft>
              <a:buSzPts val="1800"/>
              <a:buFont typeface="Times New Roman"/>
              <a:buChar char="❏"/>
            </a:pPr>
            <a:r>
              <a:rPr lang="el-GR" sz="1800" b="1">
                <a:latin typeface="Times New Roman"/>
                <a:ea typeface="Times New Roman"/>
                <a:cs typeface="Times New Roman"/>
                <a:sym typeface="Times New Roman"/>
              </a:rPr>
              <a:t>το εκπαιδευτικό υλικό που δημιουργήθηκε θα παρέχεται δωρεάν</a:t>
            </a:r>
            <a:r>
              <a:rPr lang="el-GR" sz="1800">
                <a:latin typeface="Times New Roman"/>
                <a:ea typeface="Times New Roman"/>
                <a:cs typeface="Times New Roman"/>
                <a:sym typeface="Times New Roman"/>
              </a:rPr>
              <a:t> σε συναδέλφους εκπαιδευτικούς είτε αποκλειστικά είτε σαν συμπληρωματική σχολική ΕξΑΕ, προκειμένου να διδάξουν τη συγκεκριμένη ενότητα.</a:t>
            </a:r>
            <a:endParaRPr sz="24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 calcmode="lin" valueType="num">
                                      <p:cBhvr additive="base">
                                        <p:cTn id="7" dur="1000"/>
                                        <p:tgtEl>
                                          <p:spTgt spid="182"/>
                                        </p:tgtEl>
                                        <p:attrNameLst>
                                          <p:attrName>ppt_w</p:attrName>
                                        </p:attrNameLst>
                                      </p:cBhvr>
                                      <p:tavLst>
                                        <p:tav tm="0">
                                          <p:val>
                                            <p:strVal val="0"/>
                                          </p:val>
                                        </p:tav>
                                        <p:tav tm="100000">
                                          <p:val>
                                            <p:strVal val="#ppt_w"/>
                                          </p:val>
                                        </p:tav>
                                      </p:tavLst>
                                    </p:anim>
                                    <p:anim calcmode="lin" valueType="num">
                                      <p:cBhvr additive="base">
                                        <p:cTn id="8" dur="1000"/>
                                        <p:tgtEl>
                                          <p:spTgt spid="18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8"/>
          <p:cNvSpPr/>
          <p:nvPr/>
        </p:nvSpPr>
        <p:spPr>
          <a:xfrm>
            <a:off x="1532750" y="5892450"/>
            <a:ext cx="7650900" cy="9657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15000"/>
              </a:lnSpc>
              <a:spcBef>
                <a:spcPts val="0"/>
              </a:spcBef>
              <a:spcAft>
                <a:spcPts val="0"/>
              </a:spcAft>
              <a:buNone/>
            </a:pPr>
            <a:endParaRPr sz="1600">
              <a:latin typeface="Times New Roman"/>
              <a:ea typeface="Times New Roman"/>
              <a:cs typeface="Times New Roman"/>
              <a:sym typeface="Times New Roman"/>
            </a:endParaRPr>
          </a:p>
        </p:txBody>
      </p:sp>
      <p:sp>
        <p:nvSpPr>
          <p:cNvPr id="188" name="Google Shape;188;p18"/>
          <p:cNvSpPr/>
          <p:nvPr/>
        </p:nvSpPr>
        <p:spPr>
          <a:xfrm>
            <a:off x="984050" y="4668000"/>
            <a:ext cx="7650900" cy="9657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89" name="Google Shape;189;p18"/>
          <p:cNvSpPr/>
          <p:nvPr/>
        </p:nvSpPr>
        <p:spPr>
          <a:xfrm>
            <a:off x="1532475" y="3475925"/>
            <a:ext cx="7650900" cy="9657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0" name="Google Shape;190;p18"/>
          <p:cNvSpPr/>
          <p:nvPr/>
        </p:nvSpPr>
        <p:spPr>
          <a:xfrm>
            <a:off x="983900" y="2309225"/>
            <a:ext cx="7650900" cy="9657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1" name="Google Shape;191;p18"/>
          <p:cNvSpPr txBox="1">
            <a:spLocks noGrp="1"/>
          </p:cNvSpPr>
          <p:nvPr>
            <p:ph type="title"/>
          </p:nvPr>
        </p:nvSpPr>
        <p:spPr>
          <a:xfrm>
            <a:off x="1469475" y="337749"/>
            <a:ext cx="7776900" cy="858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Ερευνητικά Ερωτήματα </a:t>
            </a:r>
            <a:endParaRPr sz="3400">
              <a:latin typeface="Times New Roman"/>
              <a:ea typeface="Times New Roman"/>
              <a:cs typeface="Times New Roman"/>
              <a:sym typeface="Times New Roman"/>
            </a:endParaRPr>
          </a:p>
        </p:txBody>
      </p:sp>
      <p:sp>
        <p:nvSpPr>
          <p:cNvPr id="192" name="Google Shape;192;p18"/>
          <p:cNvSpPr/>
          <p:nvPr/>
        </p:nvSpPr>
        <p:spPr>
          <a:xfrm>
            <a:off x="1367100" y="1395275"/>
            <a:ext cx="7776900" cy="858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l-GR" sz="1800">
                <a:latin typeface="Times New Roman"/>
                <a:ea typeface="Times New Roman"/>
                <a:cs typeface="Times New Roman"/>
                <a:sym typeface="Times New Roman"/>
              </a:rPr>
              <a:t>Βάσει του σκοπού της παρούσας μελέτης και των στόχων, τα ερευνητικά ερωτήματα είναι τα ακόλουθα:</a:t>
            </a:r>
            <a:endParaRPr sz="1800">
              <a:latin typeface="Times New Roman"/>
              <a:ea typeface="Times New Roman"/>
              <a:cs typeface="Times New Roman"/>
              <a:sym typeface="Times New Roman"/>
            </a:endParaRPr>
          </a:p>
        </p:txBody>
      </p:sp>
      <p:pic>
        <p:nvPicPr>
          <p:cNvPr id="193" name="Google Shape;193;p18"/>
          <p:cNvPicPr preferRelativeResize="0"/>
          <p:nvPr/>
        </p:nvPicPr>
        <p:blipFill>
          <a:blip r:embed="rId3">
            <a:alphaModFix/>
          </a:blip>
          <a:stretch>
            <a:fillRect/>
          </a:stretch>
        </p:blipFill>
        <p:spPr>
          <a:xfrm>
            <a:off x="6897125" y="18250"/>
            <a:ext cx="2246850" cy="1377025"/>
          </a:xfrm>
          <a:prstGeom prst="rect">
            <a:avLst/>
          </a:prstGeom>
          <a:noFill/>
          <a:ln>
            <a:noFill/>
          </a:ln>
        </p:spPr>
      </p:pic>
      <p:sp>
        <p:nvSpPr>
          <p:cNvPr id="194" name="Google Shape;194;p18"/>
          <p:cNvSpPr/>
          <p:nvPr/>
        </p:nvSpPr>
        <p:spPr>
          <a:xfrm>
            <a:off x="427300" y="2254175"/>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5" name="Google Shape;195;p18"/>
          <p:cNvSpPr txBox="1"/>
          <p:nvPr/>
        </p:nvSpPr>
        <p:spPr>
          <a:xfrm>
            <a:off x="604475" y="2452800"/>
            <a:ext cx="967800" cy="51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600" b="1">
                <a:latin typeface="Times New Roman"/>
                <a:ea typeface="Times New Roman"/>
                <a:cs typeface="Times New Roman"/>
                <a:sym typeface="Times New Roman"/>
              </a:rPr>
              <a:t>1</a:t>
            </a:r>
            <a:r>
              <a:rPr lang="el-GR" sz="3600" b="1" baseline="30000">
                <a:latin typeface="Times New Roman"/>
                <a:ea typeface="Times New Roman"/>
                <a:cs typeface="Times New Roman"/>
                <a:sym typeface="Times New Roman"/>
              </a:rPr>
              <a:t>ο</a:t>
            </a:r>
            <a:endParaRPr sz="3600" b="1">
              <a:solidFill>
                <a:schemeClr val="dk2"/>
              </a:solidFill>
              <a:latin typeface="Times New Roman"/>
              <a:ea typeface="Times New Roman"/>
              <a:cs typeface="Times New Roman"/>
              <a:sym typeface="Times New Roman"/>
            </a:endParaRPr>
          </a:p>
        </p:txBody>
      </p:sp>
      <p:sp>
        <p:nvSpPr>
          <p:cNvPr id="196" name="Google Shape;196;p18"/>
          <p:cNvSpPr txBox="1"/>
          <p:nvPr/>
        </p:nvSpPr>
        <p:spPr>
          <a:xfrm>
            <a:off x="1367100" y="2286900"/>
            <a:ext cx="7267800" cy="965700"/>
          </a:xfrm>
          <a:prstGeom prst="rect">
            <a:avLst/>
          </a:prstGeom>
          <a:noFill/>
          <a:ln>
            <a:noFill/>
          </a:ln>
        </p:spPr>
        <p:txBody>
          <a:bodyPr spcFirstLastPara="1" wrap="square" lIns="91425" tIns="91425" rIns="91425" bIns="91425" anchor="t" anchorCtr="0">
            <a:noAutofit/>
          </a:bodyPr>
          <a:lstStyle/>
          <a:p>
            <a:pPr lvl="0" algn="just">
              <a:lnSpc>
                <a:spcPct val="115000"/>
              </a:lnSpc>
            </a:pPr>
            <a:r>
              <a:rPr lang="el-GR" sz="1600" dirty="0">
                <a:latin typeface="Times New Roman"/>
                <a:ea typeface="Times New Roman"/>
                <a:cs typeface="Times New Roman"/>
                <a:sym typeface="Times New Roman"/>
              </a:rPr>
              <a:t>Ποιες προδιαγραφές πρέπει να πληροί το Ε.Υ που δημιουργήθηκε για το μάθημα της δημιουργικής απασχόλησης και συγκεκριμένα για την ενότητα: </a:t>
            </a:r>
            <a:r>
              <a:rPr lang="el-GR" sz="1600" dirty="0" smtClean="0">
                <a:latin typeface="Times New Roman"/>
                <a:ea typeface="Times New Roman"/>
                <a:cs typeface="Times New Roman"/>
                <a:sym typeface="Times New Roman"/>
              </a:rPr>
              <a:t>"</a:t>
            </a:r>
            <a:r>
              <a:rPr lang="el-GR" sz="1600" dirty="0" smtClean="0">
                <a:latin typeface="Times New Roman"/>
                <a:ea typeface="Times New Roman"/>
                <a:cs typeface="Times New Roman"/>
                <a:sym typeface="Times New Roman"/>
              </a:rPr>
              <a:t>ανάλυση </a:t>
            </a:r>
            <a:r>
              <a:rPr lang="el-GR" sz="1600" dirty="0">
                <a:latin typeface="Times New Roman"/>
                <a:ea typeface="Times New Roman"/>
                <a:cs typeface="Times New Roman"/>
                <a:sym typeface="Times New Roman"/>
              </a:rPr>
              <a:t>του παιδικού </a:t>
            </a:r>
            <a:r>
              <a:rPr lang="el-GR" sz="1600" dirty="0" smtClean="0">
                <a:latin typeface="Times New Roman"/>
                <a:ea typeface="Times New Roman"/>
                <a:cs typeface="Times New Roman"/>
                <a:sym typeface="Times New Roman"/>
              </a:rPr>
              <a:t>ιχνογραφήματος; </a:t>
            </a:r>
            <a:r>
              <a:rPr lang="el-GR" sz="1600" dirty="0" smtClean="0">
                <a:latin typeface="Times New Roman"/>
                <a:ea typeface="Times New Roman"/>
                <a:cs typeface="Times New Roman"/>
                <a:sym typeface="Times New Roman"/>
              </a:rPr>
              <a:t>"</a:t>
            </a:r>
            <a:endParaRPr sz="1600">
              <a:latin typeface="Times New Roman"/>
              <a:ea typeface="Times New Roman"/>
              <a:cs typeface="Times New Roman"/>
              <a:sym typeface="Times New Roman"/>
            </a:endParaRPr>
          </a:p>
        </p:txBody>
      </p:sp>
      <p:sp>
        <p:nvSpPr>
          <p:cNvPr id="197" name="Google Shape;197;p18"/>
          <p:cNvSpPr/>
          <p:nvPr/>
        </p:nvSpPr>
        <p:spPr>
          <a:xfrm>
            <a:off x="983900" y="3443663"/>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8" name="Google Shape;198;p18"/>
          <p:cNvSpPr/>
          <p:nvPr/>
        </p:nvSpPr>
        <p:spPr>
          <a:xfrm>
            <a:off x="427300" y="4635725"/>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9" name="Google Shape;199;p18"/>
          <p:cNvSpPr/>
          <p:nvPr/>
        </p:nvSpPr>
        <p:spPr>
          <a:xfrm>
            <a:off x="983900" y="5827800"/>
            <a:ext cx="851700" cy="1030200"/>
          </a:xfrm>
          <a:prstGeom prst="ellipse">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00" name="Google Shape;200;p18"/>
          <p:cNvSpPr txBox="1"/>
          <p:nvPr/>
        </p:nvSpPr>
        <p:spPr>
          <a:xfrm>
            <a:off x="1127150" y="3560400"/>
            <a:ext cx="631500" cy="51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600" b="1">
                <a:latin typeface="Times New Roman"/>
                <a:ea typeface="Times New Roman"/>
                <a:cs typeface="Times New Roman"/>
                <a:sym typeface="Times New Roman"/>
              </a:rPr>
              <a:t>2</a:t>
            </a:r>
            <a:r>
              <a:rPr lang="el-GR" sz="3600" b="1" baseline="30000">
                <a:latin typeface="Times New Roman"/>
                <a:ea typeface="Times New Roman"/>
                <a:cs typeface="Times New Roman"/>
                <a:sym typeface="Times New Roman"/>
              </a:rPr>
              <a:t>ο</a:t>
            </a:r>
            <a:endParaRPr sz="3600">
              <a:latin typeface="Times New Roman"/>
              <a:ea typeface="Times New Roman"/>
              <a:cs typeface="Times New Roman"/>
              <a:sym typeface="Times New Roman"/>
            </a:endParaRPr>
          </a:p>
        </p:txBody>
      </p:sp>
      <p:sp>
        <p:nvSpPr>
          <p:cNvPr id="201" name="Google Shape;201;p18"/>
          <p:cNvSpPr txBox="1"/>
          <p:nvPr/>
        </p:nvSpPr>
        <p:spPr>
          <a:xfrm>
            <a:off x="1938450" y="3582825"/>
            <a:ext cx="7122300" cy="8589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600">
                <a:latin typeface="Times New Roman"/>
                <a:ea typeface="Times New Roman"/>
                <a:cs typeface="Times New Roman"/>
                <a:sym typeface="Times New Roman"/>
              </a:rPr>
              <a:t>Το Ε.Υ που έχει δημιουργηθεί διέπεται από τη μεθοδολογία και τις αρχές της εξ αποστάσεως εκπαίδευσης;</a:t>
            </a:r>
            <a:endParaRPr sz="1600">
              <a:latin typeface="Times New Roman"/>
              <a:ea typeface="Times New Roman"/>
              <a:cs typeface="Times New Roman"/>
              <a:sym typeface="Times New Roman"/>
            </a:endParaRPr>
          </a:p>
        </p:txBody>
      </p:sp>
      <p:sp>
        <p:nvSpPr>
          <p:cNvPr id="202" name="Google Shape;202;p18"/>
          <p:cNvSpPr txBox="1"/>
          <p:nvPr/>
        </p:nvSpPr>
        <p:spPr>
          <a:xfrm>
            <a:off x="537400" y="4862675"/>
            <a:ext cx="631500" cy="57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600" b="1">
                <a:latin typeface="Times New Roman"/>
                <a:ea typeface="Times New Roman"/>
                <a:cs typeface="Times New Roman"/>
                <a:sym typeface="Times New Roman"/>
              </a:rPr>
              <a:t>3</a:t>
            </a:r>
            <a:r>
              <a:rPr lang="el-GR" sz="3600" b="1" baseline="30000">
                <a:latin typeface="Times New Roman"/>
                <a:ea typeface="Times New Roman"/>
                <a:cs typeface="Times New Roman"/>
                <a:sym typeface="Times New Roman"/>
              </a:rPr>
              <a:t>ο</a:t>
            </a:r>
            <a:endParaRPr sz="3600">
              <a:latin typeface="Times New Roman"/>
              <a:ea typeface="Times New Roman"/>
              <a:cs typeface="Times New Roman"/>
              <a:sym typeface="Times New Roman"/>
            </a:endParaRPr>
          </a:p>
        </p:txBody>
      </p:sp>
      <p:sp>
        <p:nvSpPr>
          <p:cNvPr id="203" name="Google Shape;203;p18"/>
          <p:cNvSpPr txBox="1"/>
          <p:nvPr/>
        </p:nvSpPr>
        <p:spPr>
          <a:xfrm>
            <a:off x="1393700" y="4758025"/>
            <a:ext cx="7122300" cy="8589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600">
                <a:latin typeface="Times New Roman"/>
                <a:ea typeface="Times New Roman"/>
                <a:cs typeface="Times New Roman"/>
                <a:sym typeface="Times New Roman"/>
              </a:rPr>
              <a:t>Πώς εφαρμόστηκαν οι αρχές της Πολυμεσικής Μάθησης στο εκπαιδευτικό υλικό που δημιουργήθηκε;</a:t>
            </a:r>
            <a:endParaRPr sz="1600">
              <a:latin typeface="Times New Roman"/>
              <a:ea typeface="Times New Roman"/>
              <a:cs typeface="Times New Roman"/>
              <a:sym typeface="Times New Roman"/>
            </a:endParaRPr>
          </a:p>
        </p:txBody>
      </p:sp>
      <p:sp>
        <p:nvSpPr>
          <p:cNvPr id="204" name="Google Shape;204;p18"/>
          <p:cNvSpPr txBox="1"/>
          <p:nvPr/>
        </p:nvSpPr>
        <p:spPr>
          <a:xfrm>
            <a:off x="1158350" y="6019800"/>
            <a:ext cx="569100" cy="6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600" b="1">
                <a:latin typeface="Times New Roman"/>
                <a:ea typeface="Times New Roman"/>
                <a:cs typeface="Times New Roman"/>
                <a:sym typeface="Times New Roman"/>
              </a:rPr>
              <a:t>4</a:t>
            </a:r>
            <a:r>
              <a:rPr lang="el-GR" sz="3600" b="1" baseline="30000">
                <a:latin typeface="Times New Roman"/>
                <a:ea typeface="Times New Roman"/>
                <a:cs typeface="Times New Roman"/>
                <a:sym typeface="Times New Roman"/>
              </a:rPr>
              <a:t>ο</a:t>
            </a:r>
            <a:endParaRPr sz="3600">
              <a:latin typeface="Times New Roman"/>
              <a:ea typeface="Times New Roman"/>
              <a:cs typeface="Times New Roman"/>
              <a:sym typeface="Times New Roman"/>
            </a:endParaRPr>
          </a:p>
        </p:txBody>
      </p:sp>
      <p:sp>
        <p:nvSpPr>
          <p:cNvPr id="205" name="Google Shape;205;p18"/>
          <p:cNvSpPr txBox="1"/>
          <p:nvPr/>
        </p:nvSpPr>
        <p:spPr>
          <a:xfrm>
            <a:off x="1876175" y="5925600"/>
            <a:ext cx="7267800" cy="8589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600">
                <a:latin typeface="Times New Roman"/>
                <a:ea typeface="Times New Roman"/>
                <a:cs typeface="Times New Roman"/>
                <a:sym typeface="Times New Roman"/>
              </a:rPr>
              <a:t>Πως αποτιμάται το Ε.Υ που δημιουργήθηκε, σύμφωνα με τις απόψεις :</a:t>
            </a:r>
            <a:endParaRPr sz="1600">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l-GR" sz="1600">
                <a:latin typeface="Times New Roman"/>
                <a:ea typeface="Times New Roman"/>
                <a:cs typeface="Times New Roman"/>
                <a:sym typeface="Times New Roman"/>
              </a:rPr>
              <a:t>α)των μαθητών, β)των συναδέλφων εκπαιδευτικών και γ)των ειδικών σε θέματα ΕξΑΕ;</a:t>
            </a:r>
            <a:endParaRPr sz="1600">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209"/>
        <p:cNvGrpSpPr/>
        <p:nvPr/>
      </p:nvGrpSpPr>
      <p:grpSpPr>
        <a:xfrm>
          <a:off x="0" y="0"/>
          <a:ext cx="0" cy="0"/>
          <a:chOff x="0" y="0"/>
          <a:chExt cx="0" cy="0"/>
        </a:xfrm>
      </p:grpSpPr>
      <p:sp>
        <p:nvSpPr>
          <p:cNvPr id="210" name="Google Shape;210;p19"/>
          <p:cNvSpPr/>
          <p:nvPr/>
        </p:nvSpPr>
        <p:spPr>
          <a:xfrm>
            <a:off x="1703475" y="2041250"/>
            <a:ext cx="7440600" cy="1387800"/>
          </a:xfrm>
          <a:prstGeom prst="rect">
            <a:avLst/>
          </a:prstGeom>
          <a:solidFill>
            <a:schemeClr val="dk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1" name="Google Shape;211;p19"/>
          <p:cNvSpPr txBox="1">
            <a:spLocks noGrp="1"/>
          </p:cNvSpPr>
          <p:nvPr>
            <p:ph type="title"/>
          </p:nvPr>
        </p:nvSpPr>
        <p:spPr>
          <a:xfrm>
            <a:off x="1571325" y="513975"/>
            <a:ext cx="7033200" cy="80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Δομή της εργασίας </a:t>
            </a:r>
            <a:endParaRPr sz="3000">
              <a:latin typeface="Times New Roman"/>
              <a:ea typeface="Times New Roman"/>
              <a:cs typeface="Times New Roman"/>
              <a:sym typeface="Times New Roman"/>
            </a:endParaRPr>
          </a:p>
        </p:txBody>
      </p:sp>
      <p:sp>
        <p:nvSpPr>
          <p:cNvPr id="212" name="Google Shape;212;p19"/>
          <p:cNvSpPr/>
          <p:nvPr/>
        </p:nvSpPr>
        <p:spPr>
          <a:xfrm>
            <a:off x="1086750" y="1431500"/>
            <a:ext cx="7400100" cy="492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None/>
            </a:pPr>
            <a:r>
              <a:rPr lang="el-GR" sz="1800" b="1">
                <a:latin typeface="Times New Roman"/>
                <a:ea typeface="Times New Roman"/>
                <a:cs typeface="Times New Roman"/>
                <a:sym typeface="Times New Roman"/>
              </a:rPr>
              <a:t>Η εργασία εκτείνεται σε τρία μέρη και 8 κεφάλαια:</a:t>
            </a:r>
            <a:r>
              <a:rPr lang="el-GR" sz="1800">
                <a:latin typeface="Times New Roman"/>
                <a:ea typeface="Times New Roman"/>
                <a:cs typeface="Times New Roman"/>
                <a:sym typeface="Times New Roman"/>
              </a:rPr>
              <a:t> </a:t>
            </a:r>
            <a:endParaRPr sz="1800">
              <a:latin typeface="Trebuchet MS"/>
              <a:ea typeface="Trebuchet MS"/>
              <a:cs typeface="Trebuchet MS"/>
              <a:sym typeface="Trebuchet MS"/>
            </a:endParaRPr>
          </a:p>
          <a:p>
            <a:pPr marL="0" marR="0" lvl="0" indent="0" algn="l" rtl="0">
              <a:spcBef>
                <a:spcPts val="0"/>
              </a:spcBef>
              <a:spcAft>
                <a:spcPts val="0"/>
              </a:spcAft>
              <a:buNone/>
            </a:pPr>
            <a:endParaRPr sz="3200">
              <a:solidFill>
                <a:schemeClr val="dk1"/>
              </a:solidFill>
              <a:latin typeface="Times New Roman"/>
              <a:ea typeface="Times New Roman"/>
              <a:cs typeface="Times New Roman"/>
              <a:sym typeface="Times New Roman"/>
            </a:endParaRPr>
          </a:p>
        </p:txBody>
      </p:sp>
      <p:sp>
        <p:nvSpPr>
          <p:cNvPr id="213" name="Google Shape;213;p19"/>
          <p:cNvSpPr/>
          <p:nvPr/>
        </p:nvSpPr>
        <p:spPr>
          <a:xfrm rot="5400000">
            <a:off x="837022" y="2213750"/>
            <a:ext cx="969300" cy="624300"/>
          </a:xfrm>
          <a:prstGeom prst="chevron">
            <a:avLst>
              <a:gd name="adj" fmla="val 500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4" name="Google Shape;214;p19"/>
          <p:cNvSpPr/>
          <p:nvPr/>
        </p:nvSpPr>
        <p:spPr>
          <a:xfrm rot="5400000">
            <a:off x="837022" y="3957700"/>
            <a:ext cx="969300" cy="624300"/>
          </a:xfrm>
          <a:prstGeom prst="chevron">
            <a:avLst>
              <a:gd name="adj" fmla="val 500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5" name="Google Shape;215;p19"/>
          <p:cNvSpPr/>
          <p:nvPr/>
        </p:nvSpPr>
        <p:spPr>
          <a:xfrm rot="5400000">
            <a:off x="837022" y="5367450"/>
            <a:ext cx="969300" cy="624300"/>
          </a:xfrm>
          <a:prstGeom prst="chevron">
            <a:avLst>
              <a:gd name="adj" fmla="val 500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6" name="Google Shape;216;p19"/>
          <p:cNvSpPr txBox="1"/>
          <p:nvPr/>
        </p:nvSpPr>
        <p:spPr>
          <a:xfrm>
            <a:off x="1677675" y="1923800"/>
            <a:ext cx="7440600" cy="917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800" b="1">
                <a:latin typeface="Times New Roman"/>
                <a:ea typeface="Times New Roman"/>
                <a:cs typeface="Times New Roman"/>
                <a:sym typeface="Times New Roman"/>
              </a:rPr>
              <a:t>Το πρώτο μέρος (Κεφ. 1-4):</a:t>
            </a:r>
            <a:r>
              <a:rPr lang="el-GR" sz="1800">
                <a:latin typeface="Times New Roman"/>
                <a:ea typeface="Times New Roman"/>
                <a:cs typeface="Times New Roman"/>
                <a:sym typeface="Times New Roman"/>
              </a:rPr>
              <a:t> περιλαμβάνει το θεωρητικό πλαίσιο όπου γίνεται εννοιολογική αποσαφήνιση των βασικών όρων της ΕξΑΕ, ΣΕξΑΕ, Ε.Υ και μοντέλα σχεδιασμού του, ανάλυση παιδικού ιχνογραφήματος. Επίσης, γίνεται παρουσίαση του Ε.Υ που δημιουργήθηκε σε περιβάλλον Η5Ρ με χρήση της πλατφόρμας Chamilo.</a:t>
            </a:r>
            <a:endParaRPr sz="1800">
              <a:latin typeface="Times New Roman"/>
              <a:ea typeface="Times New Roman"/>
              <a:cs typeface="Times New Roman"/>
              <a:sym typeface="Times New Roman"/>
            </a:endParaRPr>
          </a:p>
          <a:p>
            <a:pPr marL="0" lvl="0" indent="0" algn="just" rtl="0">
              <a:spcBef>
                <a:spcPts val="0"/>
              </a:spcBef>
              <a:spcAft>
                <a:spcPts val="0"/>
              </a:spcAft>
              <a:buNone/>
            </a:pPr>
            <a:endParaRPr sz="1800">
              <a:latin typeface="Times New Roman"/>
              <a:ea typeface="Times New Roman"/>
              <a:cs typeface="Times New Roman"/>
              <a:sym typeface="Times New Roman"/>
            </a:endParaRPr>
          </a:p>
        </p:txBody>
      </p:sp>
      <p:sp>
        <p:nvSpPr>
          <p:cNvPr id="217" name="Google Shape;217;p19"/>
          <p:cNvSpPr/>
          <p:nvPr/>
        </p:nvSpPr>
        <p:spPr>
          <a:xfrm>
            <a:off x="1703475" y="3844200"/>
            <a:ext cx="7440600" cy="969300"/>
          </a:xfrm>
          <a:prstGeom prst="rect">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8" name="Google Shape;218;p19"/>
          <p:cNvSpPr/>
          <p:nvPr/>
        </p:nvSpPr>
        <p:spPr>
          <a:xfrm>
            <a:off x="1703475" y="5194950"/>
            <a:ext cx="7440600" cy="1292400"/>
          </a:xfrm>
          <a:prstGeom prst="rect">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9" name="Google Shape;219;p19"/>
          <p:cNvSpPr txBox="1"/>
          <p:nvPr/>
        </p:nvSpPr>
        <p:spPr>
          <a:xfrm>
            <a:off x="1703475" y="3836799"/>
            <a:ext cx="7400100" cy="9177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800" b="1">
                <a:latin typeface="Times New Roman"/>
                <a:ea typeface="Times New Roman"/>
                <a:cs typeface="Times New Roman"/>
                <a:sym typeface="Times New Roman"/>
              </a:rPr>
              <a:t>Στο δεύτερο μέρος (Κεφ. 5), </a:t>
            </a:r>
            <a:r>
              <a:rPr lang="el-GR" sz="1800">
                <a:latin typeface="Times New Roman"/>
                <a:ea typeface="Times New Roman"/>
                <a:cs typeface="Times New Roman"/>
                <a:sym typeface="Times New Roman"/>
              </a:rPr>
              <a:t>αναλύεται η μεθοδολογική προσέγγιση: δείγμα της έρευνας, μέσα συλλογής των δεδομένων, ερευνητική διαδικασία, περιορισμοί της έρευνας, ζητήματα δεοντολογίας. </a:t>
            </a:r>
            <a:endParaRPr sz="1800">
              <a:latin typeface="Times New Roman"/>
              <a:ea typeface="Times New Roman"/>
              <a:cs typeface="Times New Roman"/>
              <a:sym typeface="Times New Roman"/>
            </a:endParaRPr>
          </a:p>
        </p:txBody>
      </p:sp>
      <p:sp>
        <p:nvSpPr>
          <p:cNvPr id="220" name="Google Shape;220;p19"/>
          <p:cNvSpPr txBox="1"/>
          <p:nvPr/>
        </p:nvSpPr>
        <p:spPr>
          <a:xfrm>
            <a:off x="1718275" y="5194875"/>
            <a:ext cx="7400100" cy="12081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800" b="1">
                <a:latin typeface="Times New Roman"/>
                <a:ea typeface="Times New Roman"/>
                <a:cs typeface="Times New Roman"/>
                <a:sym typeface="Times New Roman"/>
              </a:rPr>
              <a:t>Στο τρίτο μέρος (Κεφ 6-8):</a:t>
            </a:r>
            <a:r>
              <a:rPr lang="el-GR" sz="1800">
                <a:latin typeface="Times New Roman"/>
                <a:ea typeface="Times New Roman"/>
                <a:cs typeface="Times New Roman"/>
                <a:sym typeface="Times New Roman"/>
              </a:rPr>
              <a:t> γίνεται η επεξεργασία των ερευνητικών δεδομένων και παρουσιάζονται τα ευρήματα των ερευνών (ποιοτικής και ποσοτικής). Επίσης, γίνεται σχολιασμός των συμπερασμάτων και παρατίθενται η συζήτηση και οι προτάσεις για μελλοντική έρευνα. </a:t>
            </a:r>
            <a:endParaRPr>
              <a:latin typeface="Calibri"/>
              <a:ea typeface="Calibri"/>
              <a:cs typeface="Calibri"/>
              <a:sym typeface="Calibri"/>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Θεωρητικό Πλαίσιο  1/2</a:t>
            </a:r>
            <a:endParaRPr sz="3000">
              <a:latin typeface="Times New Roman"/>
              <a:ea typeface="Times New Roman"/>
              <a:cs typeface="Times New Roman"/>
              <a:sym typeface="Times New Roman"/>
            </a:endParaRPr>
          </a:p>
        </p:txBody>
      </p:sp>
      <p:sp>
        <p:nvSpPr>
          <p:cNvPr id="226" name="Google Shape;226;p20"/>
          <p:cNvSpPr/>
          <p:nvPr/>
        </p:nvSpPr>
        <p:spPr>
          <a:xfrm>
            <a:off x="3976875" y="1204250"/>
            <a:ext cx="2055900" cy="1424400"/>
          </a:xfrm>
          <a:prstGeom prst="ellipse">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27" name="Google Shape;227;p20"/>
          <p:cNvSpPr txBox="1"/>
          <p:nvPr/>
        </p:nvSpPr>
        <p:spPr>
          <a:xfrm>
            <a:off x="4409950" y="1533650"/>
            <a:ext cx="1483500" cy="76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3600">
                <a:solidFill>
                  <a:srgbClr val="FEC519"/>
                </a:solidFill>
                <a:latin typeface="Times New Roman"/>
                <a:ea typeface="Times New Roman"/>
                <a:cs typeface="Times New Roman"/>
                <a:sym typeface="Times New Roman"/>
              </a:rPr>
              <a:t>ΕξΑΕ</a:t>
            </a:r>
            <a:endParaRPr sz="3600">
              <a:solidFill>
                <a:srgbClr val="FEC519"/>
              </a:solidFill>
              <a:latin typeface="Times New Roman"/>
              <a:ea typeface="Times New Roman"/>
              <a:cs typeface="Times New Roman"/>
              <a:sym typeface="Times New Roman"/>
            </a:endParaRPr>
          </a:p>
        </p:txBody>
      </p:sp>
      <p:sp>
        <p:nvSpPr>
          <p:cNvPr id="228" name="Google Shape;228;p20"/>
          <p:cNvSpPr/>
          <p:nvPr/>
        </p:nvSpPr>
        <p:spPr>
          <a:xfrm rot="3347286">
            <a:off x="3008562" y="1883045"/>
            <a:ext cx="749126" cy="855551"/>
          </a:xfrm>
          <a:prstGeom prst="downArrow">
            <a:avLst>
              <a:gd name="adj1" fmla="val 50000"/>
              <a:gd name="adj2" fmla="val 50000"/>
            </a:avLst>
          </a:prstGeom>
          <a:solidFill>
            <a:srgbClr val="FEC51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29" name="Google Shape;229;p20"/>
          <p:cNvSpPr txBox="1"/>
          <p:nvPr/>
        </p:nvSpPr>
        <p:spPr>
          <a:xfrm>
            <a:off x="674450" y="2290950"/>
            <a:ext cx="2217600" cy="1101300"/>
          </a:xfrm>
          <a:prstGeom prst="rect">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l-GR" sz="1800">
                <a:latin typeface="Times New Roman"/>
                <a:ea typeface="Times New Roman"/>
                <a:cs typeface="Times New Roman"/>
                <a:sym typeface="Times New Roman"/>
              </a:rPr>
              <a:t>Εννοιολογικός προσδιορισμός του όρου</a:t>
            </a:r>
            <a:endParaRPr sz="1800">
              <a:latin typeface="Times New Roman"/>
              <a:ea typeface="Times New Roman"/>
              <a:cs typeface="Times New Roman"/>
              <a:sym typeface="Times New Roman"/>
            </a:endParaRPr>
          </a:p>
        </p:txBody>
      </p:sp>
      <p:sp>
        <p:nvSpPr>
          <p:cNvPr id="230" name="Google Shape;230;p20"/>
          <p:cNvSpPr/>
          <p:nvPr/>
        </p:nvSpPr>
        <p:spPr>
          <a:xfrm rot="5400000">
            <a:off x="1446150" y="3671375"/>
            <a:ext cx="610200" cy="594600"/>
          </a:xfrm>
          <a:prstGeom prst="chevron">
            <a:avLst>
              <a:gd name="adj" fmla="val 4735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1" name="Google Shape;231;p20"/>
          <p:cNvSpPr/>
          <p:nvPr/>
        </p:nvSpPr>
        <p:spPr>
          <a:xfrm>
            <a:off x="469925" y="5433600"/>
            <a:ext cx="4640400" cy="14244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2" name="Google Shape;232;p20"/>
          <p:cNvSpPr txBox="1"/>
          <p:nvPr/>
        </p:nvSpPr>
        <p:spPr>
          <a:xfrm>
            <a:off x="469925" y="5433600"/>
            <a:ext cx="4640400" cy="15858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500">
                <a:latin typeface="Times New Roman"/>
                <a:ea typeface="Times New Roman"/>
                <a:cs typeface="Times New Roman"/>
                <a:sym typeface="Times New Roman"/>
              </a:rPr>
              <a:t>Οι περισσότερες από τις μελέτες, διέπονται από σύμπνοια απόψεων ως προς το ότι η </a:t>
            </a:r>
            <a:r>
              <a:rPr lang="el-GR" sz="1500" b="1">
                <a:latin typeface="Times New Roman"/>
                <a:ea typeface="Times New Roman"/>
                <a:cs typeface="Times New Roman"/>
                <a:sym typeface="Times New Roman"/>
              </a:rPr>
              <a:t>ΕξΑΕ σημαίνει </a:t>
            </a:r>
            <a:r>
              <a:rPr lang="el-GR" sz="1500">
                <a:latin typeface="Times New Roman"/>
                <a:ea typeface="Times New Roman"/>
                <a:cs typeface="Times New Roman"/>
                <a:sym typeface="Times New Roman"/>
              </a:rPr>
              <a:t>τον φυσικό διαχωρισμό μεταξύ εκπαιδευομένων και εκπαιδευτών, που γεφυρώνεται ωστόσο με τη χρήση κάποιου τεχνολογικού εξοπλισμού και των ΤΠΕ (Keegan, 2013). </a:t>
            </a:r>
            <a:endParaRPr sz="1500">
              <a:latin typeface="Times New Roman"/>
              <a:ea typeface="Times New Roman"/>
              <a:cs typeface="Times New Roman"/>
              <a:sym typeface="Times New Roman"/>
            </a:endParaRPr>
          </a:p>
        </p:txBody>
      </p:sp>
      <p:sp>
        <p:nvSpPr>
          <p:cNvPr id="233" name="Google Shape;233;p20"/>
          <p:cNvSpPr/>
          <p:nvPr/>
        </p:nvSpPr>
        <p:spPr>
          <a:xfrm rot="1539106">
            <a:off x="3633152" y="2508291"/>
            <a:ext cx="749133" cy="1366770"/>
          </a:xfrm>
          <a:prstGeom prst="downArrow">
            <a:avLst>
              <a:gd name="adj1" fmla="val 50000"/>
              <a:gd name="adj2" fmla="val 50000"/>
            </a:avLst>
          </a:prstGeom>
          <a:solidFill>
            <a:srgbClr val="FEC51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4" name="Google Shape;234;p20"/>
          <p:cNvSpPr/>
          <p:nvPr/>
        </p:nvSpPr>
        <p:spPr>
          <a:xfrm>
            <a:off x="2758975" y="4111800"/>
            <a:ext cx="1248300" cy="888300"/>
          </a:xfrm>
          <a:prstGeom prst="roundRect">
            <a:avLst>
              <a:gd name="adj" fmla="val 16667"/>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5" name="Google Shape;235;p20"/>
          <p:cNvSpPr txBox="1"/>
          <p:nvPr/>
        </p:nvSpPr>
        <p:spPr>
          <a:xfrm>
            <a:off x="2881075" y="4235713"/>
            <a:ext cx="998700" cy="54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800">
                <a:latin typeface="Times New Roman"/>
                <a:ea typeface="Times New Roman"/>
                <a:cs typeface="Times New Roman"/>
                <a:sym typeface="Times New Roman"/>
              </a:rPr>
              <a:t>Σχολική ΕξΑΕ</a:t>
            </a:r>
            <a:endParaRPr sz="1800">
              <a:latin typeface="Times New Roman"/>
              <a:ea typeface="Times New Roman"/>
              <a:cs typeface="Times New Roman"/>
              <a:sym typeface="Times New Roman"/>
            </a:endParaRPr>
          </a:p>
        </p:txBody>
      </p:sp>
      <p:sp>
        <p:nvSpPr>
          <p:cNvPr id="236" name="Google Shape;236;p20"/>
          <p:cNvSpPr/>
          <p:nvPr/>
        </p:nvSpPr>
        <p:spPr>
          <a:xfrm>
            <a:off x="4509650" y="3830125"/>
            <a:ext cx="1483500" cy="948900"/>
          </a:xfrm>
          <a:prstGeom prst="roundRect">
            <a:avLst>
              <a:gd name="adj" fmla="val 16667"/>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7" name="Google Shape;237;p20"/>
          <p:cNvSpPr/>
          <p:nvPr/>
        </p:nvSpPr>
        <p:spPr>
          <a:xfrm rot="-239742">
            <a:off x="4897132" y="2731084"/>
            <a:ext cx="749121" cy="855286"/>
          </a:xfrm>
          <a:prstGeom prst="downArrow">
            <a:avLst>
              <a:gd name="adj1" fmla="val 50000"/>
              <a:gd name="adj2" fmla="val 50000"/>
            </a:avLst>
          </a:prstGeom>
          <a:solidFill>
            <a:srgbClr val="FEC51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8" name="Google Shape;238;p20"/>
          <p:cNvSpPr txBox="1"/>
          <p:nvPr/>
        </p:nvSpPr>
        <p:spPr>
          <a:xfrm>
            <a:off x="4473700" y="3830125"/>
            <a:ext cx="1483500" cy="54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800">
                <a:latin typeface="Times New Roman"/>
                <a:ea typeface="Times New Roman"/>
                <a:cs typeface="Times New Roman"/>
                <a:sym typeface="Times New Roman"/>
              </a:rPr>
              <a:t>Αρχές δημιουργίας Ε.Υ</a:t>
            </a:r>
            <a:endParaRPr sz="1800">
              <a:latin typeface="Times New Roman"/>
              <a:ea typeface="Times New Roman"/>
              <a:cs typeface="Times New Roman"/>
              <a:sym typeface="Times New Roman"/>
            </a:endParaRPr>
          </a:p>
        </p:txBody>
      </p:sp>
      <p:sp>
        <p:nvSpPr>
          <p:cNvPr id="239" name="Google Shape;239;p20"/>
          <p:cNvSpPr/>
          <p:nvPr/>
        </p:nvSpPr>
        <p:spPr>
          <a:xfrm rot="-4170131">
            <a:off x="6290521" y="1973420"/>
            <a:ext cx="621980" cy="1087535"/>
          </a:xfrm>
          <a:prstGeom prst="downArrow">
            <a:avLst>
              <a:gd name="adj1" fmla="val 50000"/>
              <a:gd name="adj2" fmla="val 50000"/>
            </a:avLst>
          </a:prstGeom>
          <a:solidFill>
            <a:srgbClr val="FEC51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0" name="Google Shape;240;p20"/>
          <p:cNvSpPr/>
          <p:nvPr/>
        </p:nvSpPr>
        <p:spPr>
          <a:xfrm>
            <a:off x="7367800" y="2086825"/>
            <a:ext cx="1356000" cy="1100700"/>
          </a:xfrm>
          <a:prstGeom prst="roundRect">
            <a:avLst>
              <a:gd name="adj" fmla="val 16667"/>
            </a:avLst>
          </a:prstGeom>
          <a:solidFill>
            <a:schemeClr val="dk1"/>
          </a:solidFill>
          <a:ln w="38100" cap="flat" cmpd="sng">
            <a:solidFill>
              <a:srgbClr val="B76F0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1" name="Google Shape;241;p20"/>
          <p:cNvSpPr txBox="1"/>
          <p:nvPr/>
        </p:nvSpPr>
        <p:spPr>
          <a:xfrm>
            <a:off x="7309575" y="2148888"/>
            <a:ext cx="1356000" cy="88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800">
                <a:latin typeface="Times New Roman"/>
                <a:ea typeface="Times New Roman"/>
                <a:cs typeface="Times New Roman"/>
                <a:sym typeface="Times New Roman"/>
              </a:rPr>
              <a:t>Μοντέλα σχεδιασμού Ε.Υ</a:t>
            </a:r>
            <a:endParaRPr sz="1800">
              <a:latin typeface="Times New Roman"/>
              <a:ea typeface="Times New Roman"/>
              <a:cs typeface="Times New Roman"/>
              <a:sym typeface="Times New Roman"/>
            </a:endParaRPr>
          </a:p>
        </p:txBody>
      </p:sp>
      <p:sp>
        <p:nvSpPr>
          <p:cNvPr id="242" name="Google Shape;242;p20"/>
          <p:cNvSpPr/>
          <p:nvPr/>
        </p:nvSpPr>
        <p:spPr>
          <a:xfrm rot="5400000">
            <a:off x="1446150" y="4552900"/>
            <a:ext cx="610200" cy="594600"/>
          </a:xfrm>
          <a:prstGeom prst="chevron">
            <a:avLst>
              <a:gd name="adj" fmla="val 4735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3" name="Google Shape;243;p20"/>
          <p:cNvSpPr/>
          <p:nvPr/>
        </p:nvSpPr>
        <p:spPr>
          <a:xfrm>
            <a:off x="6623025" y="4111800"/>
            <a:ext cx="2423100" cy="26730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4" name="Google Shape;244;p20"/>
          <p:cNvSpPr txBox="1"/>
          <p:nvPr/>
        </p:nvSpPr>
        <p:spPr>
          <a:xfrm>
            <a:off x="6623025" y="4111800"/>
            <a:ext cx="2335200" cy="2709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sz="1600" b="1" u="sng">
                <a:latin typeface="Times New Roman"/>
                <a:ea typeface="Times New Roman"/>
                <a:cs typeface="Times New Roman"/>
                <a:sym typeface="Times New Roman"/>
              </a:rPr>
              <a:t>Μοντέλο West- Λιοναράκη</a:t>
            </a:r>
            <a:endParaRPr sz="1600" b="1" u="sng">
              <a:latin typeface="Times New Roman"/>
              <a:ea typeface="Times New Roman"/>
              <a:cs typeface="Times New Roman"/>
              <a:sym typeface="Times New Roman"/>
            </a:endParaRPr>
          </a:p>
          <a:p>
            <a:pPr marL="0" lvl="0" indent="0" algn="just" rtl="0">
              <a:spcBef>
                <a:spcPts val="0"/>
              </a:spcBef>
              <a:spcAft>
                <a:spcPts val="0"/>
              </a:spcAft>
              <a:buNone/>
            </a:pPr>
            <a:endParaRPr sz="1600" b="1" u="sng">
              <a:latin typeface="Times New Roman"/>
              <a:ea typeface="Times New Roman"/>
              <a:cs typeface="Times New Roman"/>
              <a:sym typeface="Times New Roman"/>
            </a:endParaRPr>
          </a:p>
          <a:p>
            <a:pPr marL="0" lvl="0" indent="0" algn="just" rtl="0">
              <a:spcBef>
                <a:spcPts val="0"/>
              </a:spcBef>
              <a:spcAft>
                <a:spcPts val="0"/>
              </a:spcAft>
              <a:buNone/>
            </a:pPr>
            <a:r>
              <a:rPr lang="el-GR" sz="1600">
                <a:latin typeface="Times New Roman"/>
                <a:ea typeface="Times New Roman"/>
                <a:cs typeface="Times New Roman"/>
                <a:sym typeface="Times New Roman"/>
              </a:rPr>
              <a:t>Στην παρούσα μελέτη επιλέχθηκε το εν λόγω μοντέλο καθώς η διαδραστικότητα είναι σημαντικό κομμάτι που έπαιξε ρόλο κατά τη δημιουργία του.</a:t>
            </a:r>
            <a:endParaRPr sz="1600">
              <a:latin typeface="Times New Roman"/>
              <a:ea typeface="Times New Roman"/>
              <a:cs typeface="Times New Roman"/>
              <a:sym typeface="Times New Roman"/>
            </a:endParaRPr>
          </a:p>
        </p:txBody>
      </p:sp>
      <p:sp>
        <p:nvSpPr>
          <p:cNvPr id="245" name="Google Shape;245;p20"/>
          <p:cNvSpPr/>
          <p:nvPr/>
        </p:nvSpPr>
        <p:spPr>
          <a:xfrm rot="5400000">
            <a:off x="7643550" y="3352363"/>
            <a:ext cx="610200" cy="594600"/>
          </a:xfrm>
          <a:prstGeom prst="chevron">
            <a:avLst>
              <a:gd name="adj" fmla="val 4735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46" name="Google Shape;246;p20"/>
          <p:cNvPicPr preferRelativeResize="0"/>
          <p:nvPr/>
        </p:nvPicPr>
        <p:blipFill>
          <a:blip r:embed="rId3">
            <a:alphaModFix/>
          </a:blip>
          <a:stretch>
            <a:fillRect/>
          </a:stretch>
        </p:blipFill>
        <p:spPr>
          <a:xfrm>
            <a:off x="6623025" y="44075"/>
            <a:ext cx="2511450" cy="1160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1"/>
          <p:cNvSpPr/>
          <p:nvPr/>
        </p:nvSpPr>
        <p:spPr>
          <a:xfrm>
            <a:off x="2951750" y="1233475"/>
            <a:ext cx="4200000" cy="1565700"/>
          </a:xfrm>
          <a:prstGeom prst="ellipse">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3" name="Google Shape;253;p21"/>
          <p:cNvSpPr txBox="1">
            <a:spLocks noGrp="1"/>
          </p:cNvSpPr>
          <p:nvPr>
            <p:ph type="body" idx="1"/>
          </p:nvPr>
        </p:nvSpPr>
        <p:spPr>
          <a:xfrm>
            <a:off x="3172100" y="1630050"/>
            <a:ext cx="3759300" cy="954600"/>
          </a:xfrm>
          <a:prstGeom prst="rect">
            <a:avLst/>
          </a:prstGeom>
        </p:spPr>
        <p:txBody>
          <a:bodyPr spcFirstLastPara="1" wrap="square" lIns="91425" tIns="45700" rIns="91425" bIns="45700" anchor="t" anchorCtr="0">
            <a:normAutofit fontScale="92500" lnSpcReduction="10000"/>
          </a:bodyPr>
          <a:lstStyle/>
          <a:p>
            <a:pPr marL="0" lvl="0" indent="0" algn="ctr" rtl="0">
              <a:spcBef>
                <a:spcPts val="750"/>
              </a:spcBef>
              <a:spcAft>
                <a:spcPts val="1200"/>
              </a:spcAft>
              <a:buNone/>
            </a:pPr>
            <a:r>
              <a:rPr lang="el-GR" sz="3000">
                <a:solidFill>
                  <a:srgbClr val="FEC519"/>
                </a:solidFill>
                <a:latin typeface="Times New Roman"/>
                <a:ea typeface="Times New Roman"/>
                <a:cs typeface="Times New Roman"/>
                <a:sym typeface="Times New Roman"/>
              </a:rPr>
              <a:t>Παιδικό Ιχνογράφημα</a:t>
            </a:r>
            <a:endParaRPr sz="3000">
              <a:solidFill>
                <a:srgbClr val="FEC519"/>
              </a:solidFill>
              <a:latin typeface="Times New Roman"/>
              <a:ea typeface="Times New Roman"/>
              <a:cs typeface="Times New Roman"/>
              <a:sym typeface="Times New Roman"/>
            </a:endParaRPr>
          </a:p>
        </p:txBody>
      </p:sp>
      <p:sp>
        <p:nvSpPr>
          <p:cNvPr id="254" name="Google Shape;254;p21"/>
          <p:cNvSpPr txBox="1">
            <a:spLocks noGrp="1"/>
          </p:cNvSpPr>
          <p:nvPr>
            <p:ph type="title"/>
          </p:nvPr>
        </p:nvSpPr>
        <p:spPr>
          <a:xfrm>
            <a:off x="1556625" y="365125"/>
            <a:ext cx="6958800" cy="10755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Θεωρητικό Πλαίσιο  2/2</a:t>
            </a:r>
            <a:endParaRPr/>
          </a:p>
        </p:txBody>
      </p:sp>
      <p:pic>
        <p:nvPicPr>
          <p:cNvPr id="255" name="Google Shape;255;p21"/>
          <p:cNvPicPr preferRelativeResize="0"/>
          <p:nvPr/>
        </p:nvPicPr>
        <p:blipFill>
          <a:blip r:embed="rId3">
            <a:alphaModFix/>
          </a:blip>
          <a:stretch>
            <a:fillRect/>
          </a:stretch>
        </p:blipFill>
        <p:spPr>
          <a:xfrm>
            <a:off x="484600" y="1233475"/>
            <a:ext cx="2246850" cy="1953225"/>
          </a:xfrm>
          <a:prstGeom prst="rect">
            <a:avLst/>
          </a:prstGeom>
          <a:noFill/>
          <a:ln>
            <a:noFill/>
          </a:ln>
        </p:spPr>
      </p:pic>
      <p:sp>
        <p:nvSpPr>
          <p:cNvPr id="256" name="Google Shape;256;p21"/>
          <p:cNvSpPr/>
          <p:nvPr/>
        </p:nvSpPr>
        <p:spPr>
          <a:xfrm rot="7031453">
            <a:off x="3266613" y="2914752"/>
            <a:ext cx="1142341" cy="807448"/>
          </a:xfrm>
          <a:prstGeom prst="stripedRightArrow">
            <a:avLst>
              <a:gd name="adj1" fmla="val 50000"/>
              <a:gd name="adj2" fmla="val 21827"/>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7" name="Google Shape;257;p21"/>
          <p:cNvSpPr/>
          <p:nvPr/>
        </p:nvSpPr>
        <p:spPr>
          <a:xfrm rot="4121418">
            <a:off x="5839303" y="2914888"/>
            <a:ext cx="1142514" cy="807303"/>
          </a:xfrm>
          <a:prstGeom prst="stripedRightArrow">
            <a:avLst>
              <a:gd name="adj1" fmla="val 50000"/>
              <a:gd name="adj2" fmla="val 21827"/>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8" name="Google Shape;258;p21"/>
          <p:cNvSpPr/>
          <p:nvPr/>
        </p:nvSpPr>
        <p:spPr>
          <a:xfrm>
            <a:off x="484600" y="4052300"/>
            <a:ext cx="4581600" cy="28056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9" name="Google Shape;259;p21"/>
          <p:cNvSpPr/>
          <p:nvPr/>
        </p:nvSpPr>
        <p:spPr>
          <a:xfrm>
            <a:off x="5395025" y="4052450"/>
            <a:ext cx="3759300" cy="28056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0" name="Google Shape;260;p21"/>
          <p:cNvSpPr txBox="1"/>
          <p:nvPr/>
        </p:nvSpPr>
        <p:spPr>
          <a:xfrm>
            <a:off x="484700" y="4052350"/>
            <a:ext cx="4581600" cy="29085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b="1">
                <a:latin typeface="Times New Roman"/>
                <a:ea typeface="Times New Roman"/>
                <a:cs typeface="Times New Roman"/>
                <a:sym typeface="Times New Roman"/>
              </a:rPr>
              <a:t>     </a:t>
            </a:r>
            <a:r>
              <a:rPr lang="el-GR" sz="1600" b="1" u="sng">
                <a:latin typeface="Times New Roman"/>
                <a:ea typeface="Times New Roman"/>
                <a:cs typeface="Times New Roman"/>
                <a:sym typeface="Times New Roman"/>
              </a:rPr>
              <a:t>Ορισμός:</a:t>
            </a:r>
            <a:endParaRPr sz="1600" b="1" u="sng">
              <a:latin typeface="Times New Roman"/>
              <a:ea typeface="Times New Roman"/>
              <a:cs typeface="Times New Roman"/>
              <a:sym typeface="Times New Roman"/>
            </a:endParaRPr>
          </a:p>
          <a:p>
            <a:pPr marL="228600" lvl="0" indent="0" algn="just" rtl="0">
              <a:lnSpc>
                <a:spcPct val="150000"/>
              </a:lnSpc>
              <a:spcBef>
                <a:spcPts val="1000"/>
              </a:spcBef>
              <a:spcAft>
                <a:spcPts val="0"/>
              </a:spcAft>
              <a:buNone/>
            </a:pPr>
            <a:r>
              <a:rPr lang="el-GR">
                <a:latin typeface="Times New Roman"/>
                <a:ea typeface="Times New Roman"/>
                <a:cs typeface="Times New Roman"/>
                <a:sym typeface="Times New Roman"/>
              </a:rPr>
              <a:t>είναι καλλιτεχνικές δημιουργίες που γίνονται από παιδιά συνήθως μεταξύ 2 και 12 ετών. Χαρακτηρίζονται από την απλότητα, τον αυθορμητισμό και την παιδική τους αθωότητα και συχνά απεικονίζουν το άμεσο περιβάλλον, τις εμπειρίες και τα συναισθήματα των παιδιών και θεωρούνται σημαντικό μέρος της δημιουργικής και γνωστικής τους ανάπτυξης (Pahl, 1999). </a:t>
            </a:r>
            <a:endParaRPr>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p:txBody>
      </p:sp>
      <p:sp>
        <p:nvSpPr>
          <p:cNvPr id="261" name="Google Shape;261;p21"/>
          <p:cNvSpPr txBox="1"/>
          <p:nvPr/>
        </p:nvSpPr>
        <p:spPr>
          <a:xfrm>
            <a:off x="5477600" y="4111875"/>
            <a:ext cx="3568500" cy="26433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l-GR" b="1" u="sng">
                <a:latin typeface="Times New Roman"/>
                <a:ea typeface="Times New Roman"/>
                <a:cs typeface="Times New Roman"/>
                <a:sym typeface="Times New Roman"/>
              </a:rPr>
              <a:t>Η ανάλυσή του:</a:t>
            </a:r>
            <a:endParaRPr b="1" u="sng">
              <a:latin typeface="Times New Roman"/>
              <a:ea typeface="Times New Roman"/>
              <a:cs typeface="Times New Roman"/>
              <a:sym typeface="Times New Roman"/>
            </a:endParaRPr>
          </a:p>
          <a:p>
            <a:pPr marL="0" lvl="0" indent="0" algn="just" rtl="0">
              <a:lnSpc>
                <a:spcPct val="150000"/>
              </a:lnSpc>
              <a:spcBef>
                <a:spcPts val="1000"/>
              </a:spcBef>
              <a:spcAft>
                <a:spcPts val="0"/>
              </a:spcAft>
              <a:buNone/>
            </a:pPr>
            <a:r>
              <a:rPr lang="el-GR">
                <a:latin typeface="Times New Roman"/>
                <a:ea typeface="Times New Roman"/>
                <a:cs typeface="Times New Roman"/>
                <a:sym typeface="Times New Roman"/>
              </a:rPr>
              <a:t>μπορεί να βοηθήσει τους εκπαιδευτικούς και είναι σημαντική καθώς αποτελεί έναν τρόπο μη λεκτικής επικοινωνίας που παρότι δεν είναι κωδικοποιημένος, οργανώνει ωστόσο τα μηνύματα που θέλει να περάσει το παιδί (Κουλούρη &amp; Αντωνοπούλου, 2007).</a:t>
            </a: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2"/>
          <p:cNvSpPr/>
          <p:nvPr/>
        </p:nvSpPr>
        <p:spPr>
          <a:xfrm>
            <a:off x="793000" y="3988800"/>
            <a:ext cx="1512600" cy="540000"/>
          </a:xfrm>
          <a:prstGeom prst="homePlate">
            <a:avLst>
              <a:gd name="adj" fmla="val 50000"/>
            </a:avLst>
          </a:prstGeom>
          <a:solidFill>
            <a:srgbClr val="931B1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7" name="Google Shape;267;p22"/>
          <p:cNvSpPr/>
          <p:nvPr/>
        </p:nvSpPr>
        <p:spPr>
          <a:xfrm>
            <a:off x="1086700" y="1983544"/>
            <a:ext cx="7416000" cy="1687655"/>
          </a:xfrm>
          <a:prstGeom prst="roundRect">
            <a:avLst>
              <a:gd name="adj" fmla="val 16667"/>
            </a:avLst>
          </a:prstGeom>
          <a:solidFill>
            <a:schemeClr val="dk1"/>
          </a:solidFill>
          <a:ln w="3810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8" name="Google Shape;268;p22"/>
          <p:cNvSpPr txBox="1">
            <a:spLocks noGrp="1"/>
          </p:cNvSpPr>
          <p:nvPr>
            <p:ph type="title"/>
          </p:nvPr>
        </p:nvSpPr>
        <p:spPr>
          <a:xfrm>
            <a:off x="1527275" y="558050"/>
            <a:ext cx="7509300" cy="540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000">
                <a:latin typeface="Times New Roman"/>
                <a:ea typeface="Times New Roman"/>
                <a:cs typeface="Times New Roman"/>
                <a:sym typeface="Times New Roman"/>
              </a:rPr>
              <a:t>Παραγόμενο εκπαιδευτικό υλικό</a:t>
            </a:r>
            <a:r>
              <a:rPr lang="el-GR" sz="3600"/>
              <a:t> </a:t>
            </a:r>
            <a:r>
              <a:rPr lang="el-GR" sz="3000">
                <a:latin typeface="Times New Roman"/>
                <a:ea typeface="Times New Roman"/>
                <a:cs typeface="Times New Roman"/>
                <a:sym typeface="Times New Roman"/>
              </a:rPr>
              <a:t>1/3</a:t>
            </a:r>
            <a:endParaRPr sz="3000">
              <a:solidFill>
                <a:srgbClr val="FF0000"/>
              </a:solidFill>
              <a:latin typeface="Times New Roman"/>
              <a:ea typeface="Times New Roman"/>
              <a:cs typeface="Times New Roman"/>
              <a:sym typeface="Times New Roman"/>
            </a:endParaRPr>
          </a:p>
        </p:txBody>
      </p:sp>
      <p:sp>
        <p:nvSpPr>
          <p:cNvPr id="269" name="Google Shape;269;p22"/>
          <p:cNvSpPr/>
          <p:nvPr/>
        </p:nvSpPr>
        <p:spPr>
          <a:xfrm>
            <a:off x="2511175" y="3876901"/>
            <a:ext cx="6525300" cy="12702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0" name="Google Shape;270;p22"/>
          <p:cNvSpPr txBox="1"/>
          <p:nvPr/>
        </p:nvSpPr>
        <p:spPr>
          <a:xfrm>
            <a:off x="793000" y="4038450"/>
            <a:ext cx="1321800" cy="29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b="1">
                <a:solidFill>
                  <a:srgbClr val="F6B26B"/>
                </a:solidFill>
                <a:latin typeface="Times New Roman"/>
                <a:ea typeface="Times New Roman"/>
                <a:cs typeface="Times New Roman"/>
                <a:sym typeface="Times New Roman"/>
              </a:rPr>
              <a:t>Σκοπός</a:t>
            </a:r>
            <a:endParaRPr sz="2400" b="1">
              <a:solidFill>
                <a:srgbClr val="F6B26B"/>
              </a:solidFill>
              <a:latin typeface="Times New Roman"/>
              <a:ea typeface="Times New Roman"/>
              <a:cs typeface="Times New Roman"/>
              <a:sym typeface="Times New Roman"/>
            </a:endParaRPr>
          </a:p>
        </p:txBody>
      </p:sp>
      <p:sp>
        <p:nvSpPr>
          <p:cNvPr id="271" name="Google Shape;271;p22"/>
          <p:cNvSpPr txBox="1"/>
          <p:nvPr/>
        </p:nvSpPr>
        <p:spPr>
          <a:xfrm>
            <a:off x="1040050" y="1856936"/>
            <a:ext cx="7509300" cy="1800463"/>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1000"/>
              </a:spcBef>
              <a:spcAft>
                <a:spcPts val="0"/>
              </a:spcAft>
              <a:buNone/>
            </a:pPr>
            <a:r>
              <a:rPr lang="el-GR" sz="2000" dirty="0">
                <a:latin typeface="Times New Roman"/>
                <a:ea typeface="Times New Roman"/>
                <a:cs typeface="Times New Roman"/>
                <a:sym typeface="Times New Roman"/>
              </a:rPr>
              <a:t>Διαδικτυακή σελίδα εκπαιδευτικού υλικού: </a:t>
            </a:r>
            <a:endParaRPr sz="2000">
              <a:latin typeface="Times New Roman"/>
              <a:ea typeface="Times New Roman"/>
              <a:cs typeface="Times New Roman"/>
              <a:sym typeface="Times New Roman"/>
            </a:endParaRPr>
          </a:p>
          <a:p>
            <a:pPr lvl="0" algn="ctr">
              <a:spcBef>
                <a:spcPts val="1000"/>
              </a:spcBef>
            </a:pPr>
            <a:r>
              <a:rPr lang="el-GR" sz="2000" u="sng" dirty="0" smtClean="0">
                <a:latin typeface="Times New Roman"/>
                <a:ea typeface="Times New Roman"/>
                <a:cs typeface="Times New Roman"/>
                <a:sym typeface="Times New Roman"/>
              </a:rPr>
              <a:t>" Ανάλυση </a:t>
            </a:r>
            <a:r>
              <a:rPr lang="el-GR" sz="2000" u="sng" dirty="0">
                <a:latin typeface="Times New Roman"/>
                <a:ea typeface="Times New Roman"/>
                <a:cs typeface="Times New Roman"/>
                <a:sym typeface="Times New Roman"/>
              </a:rPr>
              <a:t>Παιδικού </a:t>
            </a:r>
            <a:r>
              <a:rPr lang="el-GR" sz="2000" u="sng" dirty="0" smtClean="0">
                <a:latin typeface="Times New Roman"/>
                <a:ea typeface="Times New Roman"/>
                <a:cs typeface="Times New Roman"/>
                <a:sym typeface="Times New Roman"/>
              </a:rPr>
              <a:t>Ιχνογραφήματος "</a:t>
            </a:r>
            <a:endParaRPr sz="2000" u="sng">
              <a:latin typeface="Times New Roman"/>
              <a:ea typeface="Times New Roman"/>
              <a:cs typeface="Times New Roman"/>
              <a:sym typeface="Times New Roman"/>
            </a:endParaRPr>
          </a:p>
          <a:p>
            <a:pPr marL="0" lvl="0" indent="0" algn="l" rtl="0">
              <a:lnSpc>
                <a:spcPct val="100000"/>
              </a:lnSpc>
              <a:spcBef>
                <a:spcPts val="1000"/>
              </a:spcBef>
              <a:spcAft>
                <a:spcPts val="0"/>
              </a:spcAft>
              <a:buNone/>
            </a:pPr>
            <a:r>
              <a:rPr lang="el-GR" sz="2000" dirty="0">
                <a:solidFill>
                  <a:schemeClr val="hlink"/>
                </a:solidFill>
                <a:uFill>
                  <a:noFill/>
                </a:uFill>
                <a:latin typeface="Times New Roman"/>
                <a:ea typeface="Times New Roman"/>
                <a:cs typeface="Times New Roman"/>
                <a:sym typeface="Times New Roman"/>
                <a:hlinkClick r:id="rId3"/>
              </a:rPr>
              <a:t>http://chamilo.datacenter.uoc.gr/metchamilo/courses/GEWRGIAKO8RA/index.php?id_session=0&amp;isStudentView=true</a:t>
            </a:r>
            <a:endParaRPr sz="2400">
              <a:solidFill>
                <a:srgbClr val="4A86E8"/>
              </a:solidFill>
              <a:latin typeface="Trebuchet MS"/>
              <a:ea typeface="Trebuchet MS"/>
              <a:cs typeface="Trebuchet MS"/>
              <a:sym typeface="Trebuchet MS"/>
            </a:endParaRPr>
          </a:p>
        </p:txBody>
      </p:sp>
      <p:pic>
        <p:nvPicPr>
          <p:cNvPr id="272" name="Google Shape;272;p22"/>
          <p:cNvPicPr preferRelativeResize="0"/>
          <p:nvPr/>
        </p:nvPicPr>
        <p:blipFill>
          <a:blip r:embed="rId4">
            <a:alphaModFix/>
          </a:blip>
          <a:stretch>
            <a:fillRect/>
          </a:stretch>
        </p:blipFill>
        <p:spPr>
          <a:xfrm>
            <a:off x="5548800" y="1216625"/>
            <a:ext cx="3595200" cy="883350"/>
          </a:xfrm>
          <a:prstGeom prst="rect">
            <a:avLst/>
          </a:prstGeom>
          <a:noFill/>
          <a:ln>
            <a:noFill/>
          </a:ln>
        </p:spPr>
      </p:pic>
      <p:sp>
        <p:nvSpPr>
          <p:cNvPr id="273" name="Google Shape;273;p22"/>
          <p:cNvSpPr txBox="1"/>
          <p:nvPr/>
        </p:nvSpPr>
        <p:spPr>
          <a:xfrm>
            <a:off x="2589750" y="3770143"/>
            <a:ext cx="6446700" cy="870258"/>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0"/>
              </a:spcBef>
              <a:spcAft>
                <a:spcPts val="0"/>
              </a:spcAft>
              <a:buNone/>
            </a:pPr>
            <a:r>
              <a:rPr lang="el-GR" sz="1600" dirty="0">
                <a:latin typeface="Times New Roman"/>
                <a:ea typeface="Times New Roman"/>
                <a:cs typeface="Times New Roman"/>
                <a:sym typeface="Times New Roman"/>
              </a:rPr>
              <a:t>Βασικός σκοπός του Ε.Υ ήταν να εμπλουτιστεί ο παραδοσιακός τρόπος διδασκαλίας του μαθήματος της δημιουργικής απασχόλησης με τη χρήση των ΤΠΕ και τη δημιουργία ενός Ε.Υ που είναι πολυμορφικό και συνδυάζει διάφορα ψηφιακά δεδομένα στη μετάδοση των πληροφοριών.</a:t>
            </a:r>
            <a:endParaRPr sz="1600">
              <a:latin typeface="Times New Roman"/>
              <a:ea typeface="Times New Roman"/>
              <a:cs typeface="Times New Roman"/>
              <a:sym typeface="Times New Roman"/>
            </a:endParaRPr>
          </a:p>
        </p:txBody>
      </p:sp>
      <p:sp>
        <p:nvSpPr>
          <p:cNvPr id="274" name="Google Shape;274;p22"/>
          <p:cNvSpPr/>
          <p:nvPr/>
        </p:nvSpPr>
        <p:spPr>
          <a:xfrm rot="10800000">
            <a:off x="7101575" y="5622650"/>
            <a:ext cx="1935000" cy="540000"/>
          </a:xfrm>
          <a:prstGeom prst="homePlate">
            <a:avLst>
              <a:gd name="adj" fmla="val 50000"/>
            </a:avLst>
          </a:prstGeom>
          <a:solidFill>
            <a:srgbClr val="931B1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5" name="Google Shape;275;p22"/>
          <p:cNvSpPr txBox="1"/>
          <p:nvPr/>
        </p:nvSpPr>
        <p:spPr>
          <a:xfrm>
            <a:off x="7209000" y="5622650"/>
            <a:ext cx="1935000" cy="29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b="1">
                <a:solidFill>
                  <a:srgbClr val="E69138"/>
                </a:solidFill>
                <a:latin typeface="Times New Roman"/>
                <a:ea typeface="Times New Roman"/>
                <a:cs typeface="Times New Roman"/>
                <a:sym typeface="Times New Roman"/>
              </a:rPr>
              <a:t>Περιεχόμενα</a:t>
            </a:r>
            <a:endParaRPr sz="2400" b="1">
              <a:solidFill>
                <a:srgbClr val="E69138"/>
              </a:solidFill>
              <a:latin typeface="Times New Roman"/>
              <a:ea typeface="Times New Roman"/>
              <a:cs typeface="Times New Roman"/>
              <a:sym typeface="Times New Roman"/>
            </a:endParaRPr>
          </a:p>
        </p:txBody>
      </p:sp>
      <p:sp>
        <p:nvSpPr>
          <p:cNvPr id="276" name="Google Shape;276;p22"/>
          <p:cNvSpPr/>
          <p:nvPr/>
        </p:nvSpPr>
        <p:spPr>
          <a:xfrm>
            <a:off x="513975" y="5301500"/>
            <a:ext cx="6446700" cy="1556400"/>
          </a:xfrm>
          <a:prstGeom prst="roundRect">
            <a:avLst>
              <a:gd name="adj" fmla="val 16667"/>
            </a:avLst>
          </a:prstGeom>
          <a:solidFill>
            <a:srgbClr val="E9EFF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7" name="Google Shape;277;p22"/>
          <p:cNvSpPr txBox="1"/>
          <p:nvPr/>
        </p:nvSpPr>
        <p:spPr>
          <a:xfrm>
            <a:off x="513975" y="5301375"/>
            <a:ext cx="6446700" cy="155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600" b="1">
                <a:latin typeface="Times New Roman"/>
                <a:ea typeface="Times New Roman"/>
                <a:cs typeface="Times New Roman"/>
                <a:sym typeface="Times New Roman"/>
              </a:rPr>
              <a:t>1η Διδακτική Ενότητα:</a:t>
            </a:r>
            <a:r>
              <a:rPr lang="el-GR" sz="1600">
                <a:latin typeface="Times New Roman"/>
                <a:ea typeface="Times New Roman"/>
                <a:cs typeface="Times New Roman"/>
                <a:sym typeface="Times New Roman"/>
              </a:rPr>
              <a:t> Η πρώτη επαφή του παιδιού με τη ζωγραφική</a:t>
            </a:r>
            <a:endParaRPr sz="1600">
              <a:latin typeface="Times New Roman"/>
              <a:ea typeface="Times New Roman"/>
              <a:cs typeface="Times New Roman"/>
              <a:sym typeface="Times New Roman"/>
            </a:endParaRPr>
          </a:p>
          <a:p>
            <a:pPr marL="0" lvl="0" indent="0" algn="just" rtl="0">
              <a:lnSpc>
                <a:spcPct val="115000"/>
              </a:lnSpc>
              <a:spcBef>
                <a:spcPts val="800"/>
              </a:spcBef>
              <a:spcAft>
                <a:spcPts val="0"/>
              </a:spcAft>
              <a:buNone/>
            </a:pPr>
            <a:r>
              <a:rPr lang="el-GR" sz="1600" b="1">
                <a:latin typeface="Times New Roman"/>
                <a:ea typeface="Times New Roman"/>
                <a:cs typeface="Times New Roman"/>
                <a:sym typeface="Times New Roman"/>
              </a:rPr>
              <a:t>2η Διδακτική Ενότητα: </a:t>
            </a:r>
            <a:r>
              <a:rPr lang="el-GR" sz="1600">
                <a:latin typeface="Times New Roman"/>
                <a:ea typeface="Times New Roman"/>
                <a:cs typeface="Times New Roman"/>
                <a:sym typeface="Times New Roman"/>
              </a:rPr>
              <a:t>Το παιδικό σχέδιο ως μέσο έκφρασης της προσωπικότητας και των συναισθημάτων του παιδιού</a:t>
            </a:r>
            <a:endParaRPr sz="1600">
              <a:latin typeface="Times New Roman"/>
              <a:ea typeface="Times New Roman"/>
              <a:cs typeface="Times New Roman"/>
              <a:sym typeface="Times New Roman"/>
            </a:endParaRPr>
          </a:p>
          <a:p>
            <a:pPr marL="0" lvl="0" indent="0" algn="just" rtl="0">
              <a:lnSpc>
                <a:spcPct val="115000"/>
              </a:lnSpc>
              <a:spcBef>
                <a:spcPts val="800"/>
              </a:spcBef>
              <a:spcAft>
                <a:spcPts val="0"/>
              </a:spcAft>
              <a:buNone/>
            </a:pPr>
            <a:r>
              <a:rPr lang="el-GR" sz="1600" b="1">
                <a:latin typeface="Times New Roman"/>
                <a:ea typeface="Times New Roman"/>
                <a:cs typeface="Times New Roman"/>
                <a:sym typeface="Times New Roman"/>
              </a:rPr>
              <a:t>3η Διδακτική Ενότητα:</a:t>
            </a:r>
            <a:r>
              <a:rPr lang="el-GR" sz="1600">
                <a:latin typeface="Times New Roman"/>
                <a:ea typeface="Times New Roman"/>
                <a:cs typeface="Times New Roman"/>
                <a:sym typeface="Times New Roman"/>
              </a:rPr>
              <a:t> Η ζωγραφιά των προσώπων της οικογένειας</a:t>
            </a:r>
            <a:endParaRPr sz="1600">
              <a:latin typeface="Times New Roman"/>
              <a:ea typeface="Times New Roman"/>
              <a:cs typeface="Times New Roman"/>
              <a:sym typeface="Times New Roman"/>
            </a:endParaRPr>
          </a:p>
          <a:p>
            <a:pPr marL="0" lvl="0" indent="0" algn="l" rtl="0">
              <a:spcBef>
                <a:spcPts val="80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1953</Words>
  <PresentationFormat>Προβολή στην οθόνη (4:3)</PresentationFormat>
  <Paragraphs>230</Paragraphs>
  <Slides>24</Slides>
  <Notes>24</Notes>
  <HiddenSlides>2</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Arial</vt:lpstr>
      <vt:lpstr>Times New Roman</vt:lpstr>
      <vt:lpstr>Calibri</vt:lpstr>
      <vt:lpstr>Book Antiqua</vt:lpstr>
      <vt:lpstr>Trebuchet MS</vt:lpstr>
      <vt:lpstr>Nunito</vt:lpstr>
      <vt:lpstr>Shift</vt:lpstr>
      <vt:lpstr>Επιτροπή Κρίσης ΔΕ</vt:lpstr>
      <vt:lpstr>Ευχαριστίες</vt:lpstr>
      <vt:lpstr>Σκοπός </vt:lpstr>
      <vt:lpstr>Συνεισφορά της διπλωματικής</vt:lpstr>
      <vt:lpstr>Ερευνητικά Ερωτήματα </vt:lpstr>
      <vt:lpstr>Δομή της εργασίας </vt:lpstr>
      <vt:lpstr>Θεωρητικό Πλαίσιο  1/2</vt:lpstr>
      <vt:lpstr>Θεωρητικό Πλαίσιο  2/2</vt:lpstr>
      <vt:lpstr>Παραγόμενο εκπαιδευτικό υλικό 1/3</vt:lpstr>
      <vt:lpstr>Προσδοκώμενα Μαθησιακά Αποτελέσματα</vt:lpstr>
      <vt:lpstr>Παραγόμενο εκπαιδευτικό υλικό 2/3</vt:lpstr>
      <vt:lpstr>Παραγόμενο εκπαιδευτικό υλικό 3/3</vt:lpstr>
      <vt:lpstr> Διαδικασία της έρευνας</vt:lpstr>
      <vt:lpstr>Μεθοδολογία Έρευνας</vt:lpstr>
      <vt:lpstr>Αποτελέσματα Αποτίμησης Ε.Υ 1/3</vt:lpstr>
      <vt:lpstr>Αποτελέσματα Αποτίμησης Ε.Υ 2/3</vt:lpstr>
      <vt:lpstr>Αποτελέσματα Αποτίμησης Ε.Υ 3/3</vt:lpstr>
      <vt:lpstr>Συμπεράσματα 1/4 </vt:lpstr>
      <vt:lpstr>Συμπεράσματα 2/4 </vt:lpstr>
      <vt:lpstr>Συμπεράσματα 3/4 </vt:lpstr>
      <vt:lpstr>Συμπεράσματα 4/4 </vt:lpstr>
      <vt:lpstr>Περιορισμοί Έρευνας</vt:lpstr>
      <vt:lpstr>Προτάσεις για Μελλοντική Έρευνα</vt:lpstr>
      <vt:lpstr>Τέλος Παρουσίασης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Επιτροπή Κρίσης ΔΕ</dc:title>
  <cp:lastModifiedBy>Γιάννης</cp:lastModifiedBy>
  <cp:revision>1</cp:revision>
  <dcterms:modified xsi:type="dcterms:W3CDTF">2023-11-04T13:32:14Z</dcterms:modified>
</cp:coreProperties>
</file>